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theme/theme1.xml" ContentType="application/vnd.openxmlformats-officedocument.theme+xml"/>
  <Override PartName="/ppt/theme/theme9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media/image57.png" ContentType="image/png"/>
  <Override PartName="/ppt/media/image1.png" ContentType="image/png"/>
  <Override PartName="/ppt/media/image9.png" ContentType="image/png"/>
  <Override PartName="/ppt/media/image75.png" ContentType="image/png"/>
  <Override PartName="/ppt/media/image58.png" ContentType="image/png"/>
  <Override PartName="/ppt/media/image2.png" ContentType="image/png"/>
  <Override PartName="/ppt/media/image59.png" ContentType="image/png"/>
  <Override PartName="/ppt/media/image3.png" ContentType="image/pn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74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jpeg" ContentType="image/jpeg"/>
  <Override PartName="/ppt/media/image42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png" ContentType="image/png"/>
  <Override PartName="/ppt/slideLayouts/slideLayout31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00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201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202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203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204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158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159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168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69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178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179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157.xml.rels" ContentType="application/vnd.openxmlformats-package.relationships+xml"/>
  <Override PartName="/ppt/slideLayouts/_rels/slideLayout160.xml.rels" ContentType="application/vnd.openxmlformats-package.relationships+xml"/>
  <Override PartName="/ppt/slideLayouts/_rels/slideLayout161.xml.rels" ContentType="application/vnd.openxmlformats-package.relationships+xml"/>
  <Override PartName="/ppt/slideLayouts/_rels/slideLayout162.xml.rels" ContentType="application/vnd.openxmlformats-package.relationships+xml"/>
  <Override PartName="/ppt/slideLayouts/_rels/slideLayout163.xml.rels" ContentType="application/vnd.openxmlformats-package.relationships+xml"/>
  <Override PartName="/ppt/slideLayouts/_rels/slideLayout164.xml.rels" ContentType="application/vnd.openxmlformats-package.relationships+xml"/>
  <Override PartName="/ppt/slideLayouts/_rels/slideLayout165.xml.rels" ContentType="application/vnd.openxmlformats-package.relationships+xml"/>
  <Override PartName="/ppt/slideLayouts/_rels/slideLayout166.xml.rels" ContentType="application/vnd.openxmlformats-package.relationships+xml"/>
  <Override PartName="/ppt/slideLayouts/_rels/slideLayout167.xml.rels" ContentType="application/vnd.openxmlformats-package.relationships+xml"/>
  <Override PartName="/ppt/slideLayouts/_rels/slideLayout170.xml.rels" ContentType="application/vnd.openxmlformats-package.relationships+xml"/>
  <Override PartName="/ppt/slideLayouts/_rels/slideLayout171.xml.rels" ContentType="application/vnd.openxmlformats-package.relationships+xml"/>
  <Override PartName="/ppt/slideLayouts/_rels/slideLayout172.xml.rels" ContentType="application/vnd.openxmlformats-package.relationships+xml"/>
  <Override PartName="/ppt/slideLayouts/_rels/slideLayout173.xml.rels" ContentType="application/vnd.openxmlformats-package.relationships+xml"/>
  <Override PartName="/ppt/slideLayouts/_rels/slideLayout174.xml.rels" ContentType="application/vnd.openxmlformats-package.relationships+xml"/>
  <Override PartName="/ppt/slideLayouts/_rels/slideLayout175.xml.rels" ContentType="application/vnd.openxmlformats-package.relationships+xml"/>
  <Override PartName="/ppt/slideLayouts/_rels/slideLayout176.xml.rels" ContentType="application/vnd.openxmlformats-package.relationships+xml"/>
  <Override PartName="/ppt/slideLayouts/_rels/slideLayout177.xml.rels" ContentType="application/vnd.openxmlformats-package.relationships+xml"/>
  <Override PartName="/ppt/slideLayouts/_rels/slideLayout180.xml.rels" ContentType="application/vnd.openxmlformats-package.relationships+xml"/>
  <Override PartName="/ppt/slideLayouts/_rels/slideLayout181.xml.rels" ContentType="application/vnd.openxmlformats-package.relationships+xml"/>
  <Override PartName="/ppt/slideLayouts/_rels/slideLayout182.xml.rels" ContentType="application/vnd.openxmlformats-package.relationships+xml"/>
  <Override PartName="/ppt/slideLayouts/_rels/slideLayout183.xml.rels" ContentType="application/vnd.openxmlformats-package.relationships+xml"/>
  <Override PartName="/ppt/slideLayouts/_rels/slideLayout184.xml.rels" ContentType="application/vnd.openxmlformats-package.relationships+xml"/>
  <Override PartName="/ppt/slideLayouts/_rels/slideLayout185.xml.rels" ContentType="application/vnd.openxmlformats-package.relationships+xml"/>
  <Override PartName="/ppt/slideLayouts/_rels/slideLayout186.xml.rels" ContentType="application/vnd.openxmlformats-package.relationships+xml"/>
  <Override PartName="/ppt/slideLayouts/_rels/slideLayout187.xml.rels" ContentType="application/vnd.openxmlformats-package.relationships+xml"/>
  <Override PartName="/ppt/slideLayouts/_rels/slideLayout188.xml.rels" ContentType="application/vnd.openxmlformats-package.relationships+xml"/>
  <Override PartName="/ppt/slideLayouts/_rels/slideLayout189.xml.rels" ContentType="application/vnd.openxmlformats-package.relationships+xml"/>
  <Override PartName="/ppt/slideLayouts/_rels/slideLayout190.xml.rels" ContentType="application/vnd.openxmlformats-package.relationships+xml"/>
  <Override PartName="/ppt/slideLayouts/_rels/slideLayout191.xml.rels" ContentType="application/vnd.openxmlformats-package.relationships+xml"/>
  <Override PartName="/ppt/slideLayouts/_rels/slideLayout192.xml.rels" ContentType="application/vnd.openxmlformats-package.relationships+xml"/>
  <Override PartName="/ppt/slideLayouts/_rels/slideLayout193.xml.rels" ContentType="application/vnd.openxmlformats-package.relationships+xml"/>
  <Override PartName="/ppt/slideLayouts/_rels/slideLayout194.xml.rels" ContentType="application/vnd.openxmlformats-package.relationships+xml"/>
  <Override PartName="/ppt/slideLayouts/_rels/slideLayout195.xml.rels" ContentType="application/vnd.openxmlformats-package.relationships+xml"/>
  <Override PartName="/ppt/slideLayouts/_rels/slideLayout196.xml.rels" ContentType="application/vnd.openxmlformats-package.relationships+xml"/>
  <Override PartName="/ppt/slideLayouts/_rels/slideLayout197.xml.rels" ContentType="application/vnd.openxmlformats-package.relationships+xml"/>
  <Override PartName="/ppt/slideLayouts/_rels/slideLayout198.xml.rels" ContentType="application/vnd.openxmlformats-package.relationships+xml"/>
  <Override PartName="/ppt/slideLayouts/_rels/slideLayout199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37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  <p:sldMasterId id="2147483843" r:id="rId17"/>
    <p:sldMasterId id="2147483856" r:id="rId18"/>
  </p:sldMasterIdLst>
  <p:sldIdLst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  <p:sldId id="277" r:id="rId40"/>
    <p:sldId id="278" r:id="rId41"/>
    <p:sldId id="279" r:id="rId42"/>
    <p:sldId id="280" r:id="rId43"/>
    <p:sldId id="281" r:id="rId44"/>
    <p:sldId id="282" r:id="rId45"/>
    <p:sldId id="283" r:id="rId46"/>
    <p:sldId id="284" r:id="rId47"/>
    <p:sldId id="285" r:id="rId48"/>
    <p:sldId id="286" r:id="rId49"/>
    <p:sldId id="287" r:id="rId50"/>
    <p:sldId id="288" r:id="rId51"/>
    <p:sldId id="289" r:id="rId52"/>
    <p:sldId id="290" r:id="rId53"/>
    <p:sldId id="291" r:id="rId54"/>
    <p:sldId id="292" r:id="rId55"/>
    <p:sldId id="293" r:id="rId56"/>
  </p:sldIdLst>
  <p:sldSz cx="12192000" cy="6858000"/>
  <p:notesSz cx="7010400" cy="9296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" Target="slides/slide1.xml"/><Relationship Id="rId20" Type="http://schemas.openxmlformats.org/officeDocument/2006/relationships/slide" Target="slides/slide2.xml"/><Relationship Id="rId21" Type="http://schemas.openxmlformats.org/officeDocument/2006/relationships/slide" Target="slides/slide3.xml"/><Relationship Id="rId22" Type="http://schemas.openxmlformats.org/officeDocument/2006/relationships/slide" Target="slides/slide4.xml"/><Relationship Id="rId23" Type="http://schemas.openxmlformats.org/officeDocument/2006/relationships/slide" Target="slides/slide5.xml"/><Relationship Id="rId24" Type="http://schemas.openxmlformats.org/officeDocument/2006/relationships/slide" Target="slides/slide6.xml"/><Relationship Id="rId25" Type="http://schemas.openxmlformats.org/officeDocument/2006/relationships/slide" Target="slides/slide7.xml"/><Relationship Id="rId26" Type="http://schemas.openxmlformats.org/officeDocument/2006/relationships/slide" Target="slides/slide8.xml"/><Relationship Id="rId27" Type="http://schemas.openxmlformats.org/officeDocument/2006/relationships/slide" Target="slides/slide9.xml"/><Relationship Id="rId28" Type="http://schemas.openxmlformats.org/officeDocument/2006/relationships/slide" Target="slides/slide10.xml"/><Relationship Id="rId29" Type="http://schemas.openxmlformats.org/officeDocument/2006/relationships/slide" Target="slides/slide11.xml"/><Relationship Id="rId30" Type="http://schemas.openxmlformats.org/officeDocument/2006/relationships/slide" Target="slides/slide12.xml"/><Relationship Id="rId31" Type="http://schemas.openxmlformats.org/officeDocument/2006/relationships/slide" Target="slides/slide13.xml"/><Relationship Id="rId32" Type="http://schemas.openxmlformats.org/officeDocument/2006/relationships/slide" Target="slides/slide14.xml"/><Relationship Id="rId33" Type="http://schemas.openxmlformats.org/officeDocument/2006/relationships/slide" Target="slides/slide15.xml"/><Relationship Id="rId34" Type="http://schemas.openxmlformats.org/officeDocument/2006/relationships/slide" Target="slides/slide16.xml"/><Relationship Id="rId35" Type="http://schemas.openxmlformats.org/officeDocument/2006/relationships/slide" Target="slides/slide17.xml"/><Relationship Id="rId36" Type="http://schemas.openxmlformats.org/officeDocument/2006/relationships/slide" Target="slides/slide18.xml"/><Relationship Id="rId37" Type="http://schemas.openxmlformats.org/officeDocument/2006/relationships/slide" Target="slides/slide19.xml"/><Relationship Id="rId38" Type="http://schemas.openxmlformats.org/officeDocument/2006/relationships/slide" Target="slides/slide20.xml"/><Relationship Id="rId39" Type="http://schemas.openxmlformats.org/officeDocument/2006/relationships/slide" Target="slides/slide21.xml"/><Relationship Id="rId40" Type="http://schemas.openxmlformats.org/officeDocument/2006/relationships/slide" Target="slides/slide22.xml"/><Relationship Id="rId41" Type="http://schemas.openxmlformats.org/officeDocument/2006/relationships/slide" Target="slides/slide23.xml"/><Relationship Id="rId42" Type="http://schemas.openxmlformats.org/officeDocument/2006/relationships/slide" Target="slides/slide24.xml"/><Relationship Id="rId43" Type="http://schemas.openxmlformats.org/officeDocument/2006/relationships/slide" Target="slides/slide25.xml"/><Relationship Id="rId44" Type="http://schemas.openxmlformats.org/officeDocument/2006/relationships/slide" Target="slides/slide26.xml"/><Relationship Id="rId45" Type="http://schemas.openxmlformats.org/officeDocument/2006/relationships/slide" Target="slides/slide27.xml"/><Relationship Id="rId46" Type="http://schemas.openxmlformats.org/officeDocument/2006/relationships/slide" Target="slides/slide28.xml"/><Relationship Id="rId47" Type="http://schemas.openxmlformats.org/officeDocument/2006/relationships/slide" Target="slides/slide29.xml"/><Relationship Id="rId48" Type="http://schemas.openxmlformats.org/officeDocument/2006/relationships/slide" Target="slides/slide30.xml"/><Relationship Id="rId49" Type="http://schemas.openxmlformats.org/officeDocument/2006/relationships/slide" Target="slides/slide31.xml"/><Relationship Id="rId50" Type="http://schemas.openxmlformats.org/officeDocument/2006/relationships/slide" Target="slides/slide32.xml"/><Relationship Id="rId51" Type="http://schemas.openxmlformats.org/officeDocument/2006/relationships/slide" Target="slides/slide33.xml"/><Relationship Id="rId52" Type="http://schemas.openxmlformats.org/officeDocument/2006/relationships/slide" Target="slides/slide34.xml"/><Relationship Id="rId53" Type="http://schemas.openxmlformats.org/officeDocument/2006/relationships/slide" Target="slides/slide35.xml"/><Relationship Id="rId54" Type="http://schemas.openxmlformats.org/officeDocument/2006/relationships/slide" Target="slides/slide36.xml"/><Relationship Id="rId55" Type="http://schemas.openxmlformats.org/officeDocument/2006/relationships/slide" Target="slides/slide37.xml"/><Relationship Id="rId56" Type="http://schemas.openxmlformats.org/officeDocument/2006/relationships/slide" Target="slides/slide3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9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9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8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0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3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4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5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6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7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35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3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0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1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2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5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6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7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8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69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8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8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1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5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9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2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6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7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0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10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11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12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13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14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3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8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5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4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0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3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4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5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6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57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8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2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3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7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8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0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5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8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99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0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1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2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11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1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1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1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6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3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7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8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1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2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3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4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5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7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2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8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2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6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9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2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3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4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7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8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9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90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91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0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0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1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5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1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2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6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7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2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30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31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32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33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34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46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4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1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7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5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0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1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5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68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3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6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7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8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79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80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7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03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04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7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8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6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7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4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78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0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1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2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3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subTitle"/>
          </p:nvPr>
        </p:nvSpPr>
        <p:spPr>
          <a:xfrm>
            <a:off x="331560" y="2469960"/>
            <a:ext cx="3526920" cy="6948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0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4" name="PlaceHolder 4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68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0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1" name="PlaceHolder 3"/>
          <p:cNvSpPr>
            <a:spLocks noGrp="1"/>
          </p:cNvSpPr>
          <p:nvPr>
            <p:ph type="body"/>
          </p:nvPr>
        </p:nvSpPr>
        <p:spPr>
          <a:xfrm>
            <a:off x="4709160" y="3529800"/>
            <a:ext cx="661140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8097120" y="116424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body"/>
          </p:nvPr>
        </p:nvSpPr>
        <p:spPr>
          <a:xfrm>
            <a:off x="470916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6" name="PlaceHolder 5"/>
          <p:cNvSpPr>
            <a:spLocks noGrp="1"/>
          </p:cNvSpPr>
          <p:nvPr>
            <p:ph type="body"/>
          </p:nvPr>
        </p:nvSpPr>
        <p:spPr>
          <a:xfrm>
            <a:off x="8097120" y="3529800"/>
            <a:ext cx="322632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79" name="PlaceHolder 3"/>
          <p:cNvSpPr>
            <a:spLocks noGrp="1"/>
          </p:cNvSpPr>
          <p:nvPr>
            <p:ph type="body"/>
          </p:nvPr>
        </p:nvSpPr>
        <p:spPr>
          <a:xfrm>
            <a:off x="694476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80" name="PlaceHolder 4"/>
          <p:cNvSpPr>
            <a:spLocks noGrp="1"/>
          </p:cNvSpPr>
          <p:nvPr>
            <p:ph type="body"/>
          </p:nvPr>
        </p:nvSpPr>
        <p:spPr>
          <a:xfrm>
            <a:off x="9180000" y="116424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81" name="PlaceHolder 5"/>
          <p:cNvSpPr>
            <a:spLocks noGrp="1"/>
          </p:cNvSpPr>
          <p:nvPr>
            <p:ph type="body"/>
          </p:nvPr>
        </p:nvSpPr>
        <p:spPr>
          <a:xfrm>
            <a:off x="47091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82" name="PlaceHolder 6"/>
          <p:cNvSpPr>
            <a:spLocks noGrp="1"/>
          </p:cNvSpPr>
          <p:nvPr>
            <p:ph type="body"/>
          </p:nvPr>
        </p:nvSpPr>
        <p:spPr>
          <a:xfrm>
            <a:off x="694476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83" name="PlaceHolder 7"/>
          <p:cNvSpPr>
            <a:spLocks noGrp="1"/>
          </p:cNvSpPr>
          <p:nvPr>
            <p:ph type="body"/>
          </p:nvPr>
        </p:nvSpPr>
        <p:spPr>
          <a:xfrm>
            <a:off x="9180000" y="3529800"/>
            <a:ext cx="2128680" cy="2160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93" name="PlaceHolder 2"/>
          <p:cNvSpPr>
            <a:spLocks noGrp="1"/>
          </p:cNvSpPr>
          <p:nvPr>
            <p:ph type="subTitle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PlaceHolder 1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95" name="PlaceHolder 2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19.xml"/><Relationship Id="rId15" Type="http://schemas.openxmlformats.org/officeDocument/2006/relationships/slideLayout" Target="../slideLayouts/slideLayout12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31.xml"/><Relationship Id="rId15" Type="http://schemas.openxmlformats.org/officeDocument/2006/relationships/slideLayout" Target="../slideLayouts/slideLayout13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6.xml"/><Relationship Id="rId8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2.xml"/><Relationship Id="rId14" Type="http://schemas.openxmlformats.org/officeDocument/2006/relationships/slideLayout" Target="../slideLayouts/slideLayout143.xml"/><Relationship Id="rId15" Type="http://schemas.openxmlformats.org/officeDocument/2006/relationships/slideLayout" Target="../slideLayouts/slideLayout144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48.xml"/><Relationship Id="rId8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4.xml"/><Relationship Id="rId14" Type="http://schemas.openxmlformats.org/officeDocument/2006/relationships/slideLayout" Target="../slideLayouts/slideLayout155.xml"/><Relationship Id="rId15" Type="http://schemas.openxmlformats.org/officeDocument/2006/relationships/slideLayout" Target="../slideLayouts/slideLayout156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0.xml"/><Relationship Id="rId8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4.xml"/><Relationship Id="rId12" Type="http://schemas.openxmlformats.org/officeDocument/2006/relationships/slideLayout" Target="../slideLayouts/slideLayout165.xml"/><Relationship Id="rId13" Type="http://schemas.openxmlformats.org/officeDocument/2006/relationships/slideLayout" Target="../slideLayouts/slideLayout166.xml"/><Relationship Id="rId14" Type="http://schemas.openxmlformats.org/officeDocument/2006/relationships/slideLayout" Target="../slideLayouts/slideLayout167.xml"/><Relationship Id="rId15" Type="http://schemas.openxmlformats.org/officeDocument/2006/relationships/slideLayout" Target="../slideLayouts/slideLayout168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1.xml"/><Relationship Id="rId8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76.xml"/><Relationship Id="rId13" Type="http://schemas.openxmlformats.org/officeDocument/2006/relationships/slideLayout" Target="../slideLayouts/slideLayout177.xml"/><Relationship Id="rId14" Type="http://schemas.openxmlformats.org/officeDocument/2006/relationships/slideLayout" Target="../slideLayouts/slideLayout178.xml"/><Relationship Id="rId15" Type="http://schemas.openxmlformats.org/officeDocument/2006/relationships/slideLayout" Target="../slideLayouts/slideLayout179.xml"/><Relationship Id="rId16" Type="http://schemas.openxmlformats.org/officeDocument/2006/relationships/slideLayout" Target="../slideLayouts/slideLayout180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4.xml"/><Relationship Id="rId8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86.xml"/><Relationship Id="rId10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89.xml"/><Relationship Id="rId13" Type="http://schemas.openxmlformats.org/officeDocument/2006/relationships/slideLayout" Target="../slideLayouts/slideLayout190.xml"/><Relationship Id="rId14" Type="http://schemas.openxmlformats.org/officeDocument/2006/relationships/slideLayout" Target="../slideLayouts/slideLayout191.xml"/><Relationship Id="rId15" Type="http://schemas.openxmlformats.org/officeDocument/2006/relationships/slideLayout" Target="../slideLayouts/slideLayout192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199.xml"/><Relationship Id="rId13" Type="http://schemas.openxmlformats.org/officeDocument/2006/relationships/slideLayout" Target="../slideLayouts/slideLayout200.xml"/><Relationship Id="rId14" Type="http://schemas.openxmlformats.org/officeDocument/2006/relationships/slideLayout" Target="../slideLayouts/slideLayout201.xml"/><Relationship Id="rId15" Type="http://schemas.openxmlformats.org/officeDocument/2006/relationships/slideLayout" Target="../slideLayouts/slideLayout202.xml"/><Relationship Id="rId16" Type="http://schemas.openxmlformats.org/officeDocument/2006/relationships/slideLayout" Target="../slideLayouts/slideLayout203.xml"/><Relationship Id="rId17" Type="http://schemas.openxmlformats.org/officeDocument/2006/relationships/slideLayout" Target="../slideLayouts/slideLayout20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8.xml"/><Relationship Id="rId9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9.xml"/><Relationship Id="rId8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1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2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1947DB70-B908-43E7-820A-04647043DC10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3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4" name="Picture 9" descr=""/>
          <p:cNvPicPr/>
          <p:nvPr/>
        </p:nvPicPr>
        <p:blipFill>
          <a:blip r:embed="rId4"/>
          <a:stretch/>
        </p:blipFill>
        <p:spPr>
          <a:xfrm>
            <a:off x="1440" y="3240"/>
            <a:ext cx="12188520" cy="68576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11247480" y="659268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14B33C03-208B-464A-9E3F-BAE24ED00D9C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6" name="CustomShape 4"/>
          <p:cNvSpPr/>
          <p:nvPr/>
        </p:nvSpPr>
        <p:spPr>
          <a:xfrm>
            <a:off x="304920" y="632952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title"/>
          </p:nvPr>
        </p:nvSpPr>
        <p:spPr>
          <a:xfrm>
            <a:off x="1025640" y="3178080"/>
            <a:ext cx="10628280" cy="812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4800" spc="-1" strike="noStrike" cap="all">
                <a:solidFill>
                  <a:srgbClr val="ffffff"/>
                </a:solidFill>
                <a:latin typeface="Century Gothic"/>
              </a:rPr>
              <a:t>Click to add text</a:t>
            </a:r>
            <a:endParaRPr b="0" lang="en-US" sz="48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" name="Picture 6" descr="A close up of a sign&#10;&#10;Description automatically generated"/>
          <p:cNvPicPr/>
          <p:nvPr/>
        </p:nvPicPr>
        <p:blipFill>
          <a:blip r:embed="rId5"/>
          <a:stretch/>
        </p:blipFill>
        <p:spPr>
          <a:xfrm>
            <a:off x="10485000" y="72000"/>
            <a:ext cx="1421640" cy="895680"/>
          </a:xfrm>
          <a:prstGeom prst="rect">
            <a:avLst/>
          </a:prstGeom>
          <a:ln>
            <a:noFill/>
          </a:ln>
        </p:spPr>
      </p:pic>
      <p:sp>
        <p:nvSpPr>
          <p:cNvPr id="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edit the outline text format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Second Outline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Third Outline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Fourth Outline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Fifth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Sixth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Seventh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429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430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9ED7DFB3-B428-4CF3-9E6C-0C31FA32FF8E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431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32" name="PlaceHolder 3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33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edit the outline text format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Second Outline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Third Outline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Fourth Outline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Fifth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Sixth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Seventh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471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472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F2532375-5235-4222-9D07-F31FAC0974C3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473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74" name="CustomShape 3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5" name="CustomShape 4"/>
          <p:cNvSpPr/>
          <p:nvPr/>
        </p:nvSpPr>
        <p:spPr>
          <a:xfrm>
            <a:off x="11247480" y="659268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3E98A7BB-12D9-46B2-8749-EDBEBDD6B027}" type="slidenum">
              <a:rPr b="0" lang="en-US" sz="900" spc="-1" strike="noStrike">
                <a:solidFill>
                  <a:srgbClr val="3d4647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476" name="CustomShape 5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355597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477" name="PlaceHolder 6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478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edit the outline text format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Second Outline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Third Outline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Fourth Outline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Fifth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Sixth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Seventh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516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517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8F99D54C-D6FC-446A-A94C-4AFB849CFD26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518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19" name="PlaceHolder 3"/>
          <p:cNvSpPr>
            <a:spLocks noGrp="1"/>
          </p:cNvSpPr>
          <p:nvPr>
            <p:ph type="body"/>
          </p:nvPr>
        </p:nvSpPr>
        <p:spPr>
          <a:xfrm>
            <a:off x="433800" y="1222200"/>
            <a:ext cx="542988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0" name="PlaceHolder 4"/>
          <p:cNvSpPr>
            <a:spLocks noGrp="1"/>
          </p:cNvSpPr>
          <p:nvPr>
            <p:ph type="body"/>
          </p:nvPr>
        </p:nvSpPr>
        <p:spPr>
          <a:xfrm>
            <a:off x="6321240" y="1222200"/>
            <a:ext cx="543132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21" name="PlaceHolder 5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559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560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F05D8109-078C-4ECD-B31A-53E85F3DAB80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561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62" name="PlaceHolder 3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3" name="PlaceHolder 4"/>
          <p:cNvSpPr>
            <a:spLocks noGrp="1"/>
          </p:cNvSpPr>
          <p:nvPr>
            <p:ph type="body"/>
          </p:nvPr>
        </p:nvSpPr>
        <p:spPr>
          <a:xfrm>
            <a:off x="430560" y="1222200"/>
            <a:ext cx="5302440" cy="2358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4" name="PlaceHolder 5"/>
          <p:cNvSpPr>
            <a:spLocks noGrp="1"/>
          </p:cNvSpPr>
          <p:nvPr>
            <p:ph type="body"/>
          </p:nvPr>
        </p:nvSpPr>
        <p:spPr>
          <a:xfrm>
            <a:off x="6321240" y="1222200"/>
            <a:ext cx="5440320" cy="2358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5" name="PlaceHolder 6"/>
          <p:cNvSpPr>
            <a:spLocks noGrp="1"/>
          </p:cNvSpPr>
          <p:nvPr>
            <p:ph type="body"/>
          </p:nvPr>
        </p:nvSpPr>
        <p:spPr>
          <a:xfrm>
            <a:off x="6321240" y="3808440"/>
            <a:ext cx="5440320" cy="2358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6" name="PlaceHolder 7"/>
          <p:cNvSpPr>
            <a:spLocks noGrp="1"/>
          </p:cNvSpPr>
          <p:nvPr>
            <p:ph type="body"/>
          </p:nvPr>
        </p:nvSpPr>
        <p:spPr>
          <a:xfrm>
            <a:off x="430560" y="3808440"/>
            <a:ext cx="5302440" cy="2358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604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605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1209AE95-B643-4BC1-8448-1D9BD0459DB0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606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607" name="PlaceHolder 3"/>
          <p:cNvSpPr>
            <a:spLocks noGrp="1"/>
          </p:cNvSpPr>
          <p:nvPr>
            <p:ph type="body"/>
          </p:nvPr>
        </p:nvSpPr>
        <p:spPr>
          <a:xfrm>
            <a:off x="4587840" y="1222200"/>
            <a:ext cx="716436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8" name="PlaceHolder 4"/>
          <p:cNvSpPr>
            <a:spLocks noGrp="1"/>
          </p:cNvSpPr>
          <p:nvPr>
            <p:ph type="body"/>
          </p:nvPr>
        </p:nvSpPr>
        <p:spPr>
          <a:xfrm>
            <a:off x="433800" y="1222200"/>
            <a:ext cx="386604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9" name="PlaceHolder 5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647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648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2255F5AB-C4AB-44B6-B461-C002EBE5F181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649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650" name="Line 3"/>
          <p:cNvSpPr/>
          <p:nvPr/>
        </p:nvSpPr>
        <p:spPr>
          <a:xfrm>
            <a:off x="-9360" y="1000080"/>
            <a:ext cx="12197880" cy="0"/>
          </a:xfrm>
          <a:prstGeom prst="line">
            <a:avLst/>
          </a:prstGeom>
          <a:ln w="44280">
            <a:solidFill>
              <a:srgbClr val="46505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1" name="PlaceHolder 4"/>
          <p:cNvSpPr>
            <a:spLocks noGrp="1"/>
          </p:cNvSpPr>
          <p:nvPr>
            <p:ph type="body"/>
          </p:nvPr>
        </p:nvSpPr>
        <p:spPr>
          <a:xfrm>
            <a:off x="0" y="1024200"/>
            <a:ext cx="12191760" cy="58334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3d4647"/>
                </a:solidFill>
                <a:latin typeface="Century Gothic"/>
              </a:rPr>
              <a:t>Click icon to add picture</a:t>
            </a:r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2" name="PlaceHolder 5"/>
          <p:cNvSpPr>
            <a:spLocks noGrp="1"/>
          </p:cNvSpPr>
          <p:nvPr>
            <p:ph type="title"/>
          </p:nvPr>
        </p:nvSpPr>
        <p:spPr>
          <a:xfrm>
            <a:off x="406800" y="366120"/>
            <a:ext cx="9600840" cy="344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3" name="PlaceHolder 6"/>
          <p:cNvSpPr>
            <a:spLocks noGrp="1"/>
          </p:cNvSpPr>
          <p:nvPr>
            <p:ph type="body"/>
          </p:nvPr>
        </p:nvSpPr>
        <p:spPr>
          <a:xfrm>
            <a:off x="0" y="1024200"/>
            <a:ext cx="5742000" cy="58334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3600" indent="-273240">
              <a:lnSpc>
                <a:spcPct val="90000"/>
              </a:lnSpc>
              <a:spcBef>
                <a:spcPts val="1800"/>
              </a:spcBef>
              <a:buClr>
                <a:srgbClr val="ffffff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ffffff"/>
                </a:solidFill>
                <a:latin typeface="Century Gothic"/>
              </a:rPr>
              <a:t>Edit Master text styles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4" name="PlaceHolder 7"/>
          <p:cNvSpPr>
            <a:spLocks noGrp="1"/>
          </p:cNvSpPr>
          <p:nvPr>
            <p:ph type="body"/>
          </p:nvPr>
        </p:nvSpPr>
        <p:spPr>
          <a:xfrm>
            <a:off x="424800" y="1720440"/>
            <a:ext cx="5168880" cy="4420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ffffff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655" name="Picture 9" descr="A close up of a logo&#10;&#10;Description automatically generated"/>
          <p:cNvPicPr/>
          <p:nvPr/>
        </p:nvPicPr>
        <p:blipFill>
          <a:blip r:embed="rId4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693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694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E5A1C286-EB4F-413E-9974-1155A55A7B2C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695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696" name="PlaceHolder 3"/>
          <p:cNvSpPr>
            <a:spLocks noGrp="1"/>
          </p:cNvSpPr>
          <p:nvPr>
            <p:ph type="body"/>
          </p:nvPr>
        </p:nvSpPr>
        <p:spPr>
          <a:xfrm>
            <a:off x="433800" y="1222200"/>
            <a:ext cx="542988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97" name="PlaceHolder 4"/>
          <p:cNvSpPr>
            <a:spLocks noGrp="1"/>
          </p:cNvSpPr>
          <p:nvPr>
            <p:ph type="body"/>
          </p:nvPr>
        </p:nvSpPr>
        <p:spPr>
          <a:xfrm>
            <a:off x="6321240" y="1222200"/>
            <a:ext cx="543132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98" name="PlaceHolder 5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5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736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737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792F1FF9-283C-42E0-B05F-3401E4AEF438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738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739" name="Picture 9" descr=""/>
          <p:cNvPicPr/>
          <p:nvPr/>
        </p:nvPicPr>
        <p:blipFill>
          <a:blip r:embed="rId4"/>
          <a:stretch/>
        </p:blipFill>
        <p:spPr>
          <a:xfrm>
            <a:off x="0" y="0"/>
            <a:ext cx="4233600" cy="6857640"/>
          </a:xfrm>
          <a:prstGeom prst="rect">
            <a:avLst/>
          </a:prstGeom>
          <a:ln>
            <a:noFill/>
          </a:ln>
        </p:spPr>
      </p:pic>
      <p:sp>
        <p:nvSpPr>
          <p:cNvPr id="740" name="CustomShape 3"/>
          <p:cNvSpPr/>
          <p:nvPr/>
        </p:nvSpPr>
        <p:spPr>
          <a:xfrm>
            <a:off x="11247480" y="659268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A736DC1E-02D5-4FA9-B571-49D9D2D6661D}" type="slidenum">
              <a:rPr b="0" lang="en-US" sz="900" spc="-1" strike="noStrike">
                <a:solidFill>
                  <a:srgbClr val="3d4647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741" name="CustomShape 4"/>
          <p:cNvSpPr/>
          <p:nvPr/>
        </p:nvSpPr>
        <p:spPr>
          <a:xfrm>
            <a:off x="304920" y="632952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742" name="PlaceHolder 5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43" name="PlaceHolder 6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</a:pPr>
            <a:r>
              <a:rPr b="1" lang="en-US" sz="3600" spc="-1" strike="noStrike" cap="all">
                <a:solidFill>
                  <a:srgbClr val="ffffff"/>
                </a:solidFill>
                <a:latin typeface="Century Gothic"/>
              </a:rPr>
              <a:t>Click add title</a:t>
            </a:r>
            <a:endParaRPr b="0" lang="en-US" sz="3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744" name="Picture 8" descr="A close up of a logo&#10;&#10;Description automatically generated"/>
          <p:cNvPicPr/>
          <p:nvPr/>
        </p:nvPicPr>
        <p:blipFill>
          <a:blip r:embed="rId5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  <p:sldLayoutId id="2147483866" r:id="rId15"/>
    <p:sldLayoutId id="2147483867" r:id="rId16"/>
    <p:sldLayoutId id="2147483868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47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48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7E3878CE-55AC-4AAD-8727-891B5663C6CD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49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50" name="Background" descr=""/>
          <p:cNvPicPr/>
          <p:nvPr/>
        </p:nvPicPr>
        <p:blipFill>
          <a:blip r:embed="rId4"/>
          <a:stretch/>
        </p:blipFill>
        <p:spPr>
          <a:xfrm>
            <a:off x="0" y="-4680"/>
            <a:ext cx="12191760" cy="6867000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352440" y="6329520"/>
            <a:ext cx="307764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1400" spc="-1" strike="noStrike">
                <a:solidFill>
                  <a:srgbClr val="00b489"/>
                </a:solidFill>
                <a:latin typeface="Century Gothic"/>
              </a:rPr>
              <a:t>LIVEWORX.COM | </a:t>
            </a: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27680" y="5865120"/>
            <a:ext cx="2559960" cy="1936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90000"/>
              </a:lnSpc>
            </a:pPr>
            <a:r>
              <a:rPr b="0" lang="en-US" sz="1400" spc="-1" strike="noStrike">
                <a:solidFill>
                  <a:srgbClr val="ffffff"/>
                </a:solidFill>
                <a:latin typeface="Century Gothic"/>
              </a:rPr>
              <a:t>Date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415080" y="4275720"/>
            <a:ext cx="1188360" cy="18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MODERATOR: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4" name="CustomShape 6"/>
          <p:cNvSpPr/>
          <p:nvPr/>
        </p:nvSpPr>
        <p:spPr>
          <a:xfrm>
            <a:off x="427680" y="5007960"/>
            <a:ext cx="1188360" cy="18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PANELISTS: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title"/>
          </p:nvPr>
        </p:nvSpPr>
        <p:spPr>
          <a:xfrm>
            <a:off x="427680" y="2725560"/>
            <a:ext cx="10927440" cy="1188360"/>
          </a:xfrm>
          <a:prstGeom prst="rect">
            <a:avLst/>
          </a:prstGeom>
        </p:spPr>
        <p:txBody>
          <a:bodyPr lIns="0" rIns="0" tIns="91440" bIns="0" anchor="ctr">
            <a:normAutofit/>
          </a:bodyPr>
          <a:p>
            <a:pPr>
              <a:lnSpc>
                <a:spcPct val="80000"/>
              </a:lnSpc>
            </a:pPr>
            <a:r>
              <a:rPr b="1" lang="en-US" sz="4400" spc="-1" strike="noStrike" cap="all">
                <a:solidFill>
                  <a:srgbClr val="ffffff"/>
                </a:solidFill>
                <a:latin typeface="Century Gothic"/>
              </a:rPr>
              <a:t>NAME OF PANEL</a:t>
            </a:r>
            <a:endParaRPr b="0" lang="en-US" sz="4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6" name="PlaceHolder 8"/>
          <p:cNvSpPr>
            <a:spLocks noGrp="1"/>
          </p:cNvSpPr>
          <p:nvPr>
            <p:ph type="body"/>
          </p:nvPr>
        </p:nvSpPr>
        <p:spPr>
          <a:xfrm>
            <a:off x="1405800" y="2422440"/>
            <a:ext cx="2415960" cy="182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ADD SESSION ID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57" name="CustomShape 9"/>
          <p:cNvSpPr/>
          <p:nvPr/>
        </p:nvSpPr>
        <p:spPr>
          <a:xfrm>
            <a:off x="415080" y="2422440"/>
            <a:ext cx="1005480" cy="18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SESSION ID: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58" name="Logo" descr=""/>
          <p:cNvPicPr/>
          <p:nvPr/>
        </p:nvPicPr>
        <p:blipFill>
          <a:blip r:embed="rId5"/>
          <a:srcRect l="16100" t="13888" r="22072" b="13090"/>
          <a:stretch/>
        </p:blipFill>
        <p:spPr>
          <a:xfrm>
            <a:off x="351360" y="269640"/>
            <a:ext cx="3078720" cy="1620360"/>
          </a:xfrm>
          <a:prstGeom prst="rect">
            <a:avLst/>
          </a:prstGeom>
          <a:ln>
            <a:noFill/>
          </a:ln>
        </p:spPr>
      </p:pic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1676520" y="5004360"/>
            <a:ext cx="22348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0" name="PlaceHolder 11"/>
          <p:cNvSpPr>
            <a:spLocks noGrp="1"/>
          </p:cNvSpPr>
          <p:nvPr>
            <p:ph type="body"/>
          </p:nvPr>
        </p:nvSpPr>
        <p:spPr>
          <a:xfrm>
            <a:off x="1676520" y="5251320"/>
            <a:ext cx="22348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1" name="PlaceHolder 12"/>
          <p:cNvSpPr>
            <a:spLocks noGrp="1"/>
          </p:cNvSpPr>
          <p:nvPr>
            <p:ph type="body"/>
          </p:nvPr>
        </p:nvSpPr>
        <p:spPr>
          <a:xfrm>
            <a:off x="4164840" y="5004360"/>
            <a:ext cx="22348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2" name="PlaceHolder 13"/>
          <p:cNvSpPr>
            <a:spLocks noGrp="1"/>
          </p:cNvSpPr>
          <p:nvPr>
            <p:ph type="body"/>
          </p:nvPr>
        </p:nvSpPr>
        <p:spPr>
          <a:xfrm>
            <a:off x="4164840" y="5251320"/>
            <a:ext cx="22348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3" name="PlaceHolder 14"/>
          <p:cNvSpPr>
            <a:spLocks noGrp="1"/>
          </p:cNvSpPr>
          <p:nvPr>
            <p:ph type="body"/>
          </p:nvPr>
        </p:nvSpPr>
        <p:spPr>
          <a:xfrm>
            <a:off x="6653520" y="5004360"/>
            <a:ext cx="22348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4" name="PlaceHolder 15"/>
          <p:cNvSpPr>
            <a:spLocks noGrp="1"/>
          </p:cNvSpPr>
          <p:nvPr>
            <p:ph type="body"/>
          </p:nvPr>
        </p:nvSpPr>
        <p:spPr>
          <a:xfrm>
            <a:off x="6653520" y="5251320"/>
            <a:ext cx="22348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5" name="PlaceHolder 16"/>
          <p:cNvSpPr>
            <a:spLocks noGrp="1"/>
          </p:cNvSpPr>
          <p:nvPr>
            <p:ph type="body"/>
          </p:nvPr>
        </p:nvSpPr>
        <p:spPr>
          <a:xfrm>
            <a:off x="9141840" y="5004360"/>
            <a:ext cx="22348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6" name="PlaceHolder 17"/>
          <p:cNvSpPr>
            <a:spLocks noGrp="1"/>
          </p:cNvSpPr>
          <p:nvPr>
            <p:ph type="body"/>
          </p:nvPr>
        </p:nvSpPr>
        <p:spPr>
          <a:xfrm>
            <a:off x="9141840" y="5251320"/>
            <a:ext cx="22348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7" name="PlaceHolder 18"/>
          <p:cNvSpPr>
            <a:spLocks noGrp="1"/>
          </p:cNvSpPr>
          <p:nvPr>
            <p:ph type="body"/>
          </p:nvPr>
        </p:nvSpPr>
        <p:spPr>
          <a:xfrm>
            <a:off x="1676520" y="4274640"/>
            <a:ext cx="96922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68" name="PlaceHolder 19"/>
          <p:cNvSpPr>
            <a:spLocks noGrp="1"/>
          </p:cNvSpPr>
          <p:nvPr>
            <p:ph type="body"/>
          </p:nvPr>
        </p:nvSpPr>
        <p:spPr>
          <a:xfrm>
            <a:off x="1676520" y="4521600"/>
            <a:ext cx="9692280" cy="18288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106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107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17FE27B3-56F6-427C-B072-CCE491985077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08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09" name="Background" descr=""/>
          <p:cNvPicPr/>
          <p:nvPr/>
        </p:nvPicPr>
        <p:blipFill>
          <a:blip r:embed="rId4"/>
          <a:stretch/>
        </p:blipFill>
        <p:spPr>
          <a:xfrm>
            <a:off x="0" y="-4680"/>
            <a:ext cx="12191760" cy="6867000"/>
          </a:xfrm>
          <a:prstGeom prst="rect">
            <a:avLst/>
          </a:prstGeom>
          <a:ln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352440" y="6329520"/>
            <a:ext cx="307764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1400" spc="-1" strike="noStrike">
                <a:solidFill>
                  <a:srgbClr val="00b489"/>
                </a:solidFill>
                <a:latin typeface="Century Gothic"/>
              </a:rPr>
              <a:t>LIVEWORX.COM | </a:t>
            </a: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27680" y="5865120"/>
            <a:ext cx="2559960" cy="1936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90000"/>
              </a:lnSpc>
            </a:pPr>
            <a:r>
              <a:rPr b="0" lang="en-US" sz="1400" spc="-1" strike="noStrike">
                <a:solidFill>
                  <a:srgbClr val="ffffff"/>
                </a:solidFill>
                <a:latin typeface="Century Gothic"/>
              </a:rPr>
              <a:t>Date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415080" y="4275720"/>
            <a:ext cx="1188360" cy="18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SPEAKER(s):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title"/>
          </p:nvPr>
        </p:nvSpPr>
        <p:spPr>
          <a:xfrm>
            <a:off x="427680" y="2725560"/>
            <a:ext cx="10927440" cy="1188360"/>
          </a:xfrm>
          <a:prstGeom prst="rect">
            <a:avLst/>
          </a:prstGeom>
        </p:spPr>
        <p:txBody>
          <a:bodyPr lIns="0" rIns="0" tIns="91440" bIns="0" anchor="ctr">
            <a:normAutofit/>
          </a:bodyPr>
          <a:p>
            <a:pPr>
              <a:lnSpc>
                <a:spcPct val="80000"/>
              </a:lnSpc>
            </a:pPr>
            <a:r>
              <a:rPr b="1" lang="en-US" sz="4400" spc="-1" strike="noStrike" cap="all">
                <a:solidFill>
                  <a:srgbClr val="ffffff"/>
                </a:solidFill>
                <a:latin typeface="Century Gothic"/>
              </a:rPr>
              <a:t>NAME OF breakout session</a:t>
            </a:r>
            <a:endParaRPr b="0" lang="en-US" sz="4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1405800" y="2422440"/>
            <a:ext cx="2415960" cy="182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ADD SESSION ID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5" name="CustomShape 8"/>
          <p:cNvSpPr/>
          <p:nvPr/>
        </p:nvSpPr>
        <p:spPr>
          <a:xfrm>
            <a:off x="415080" y="2422440"/>
            <a:ext cx="1005480" cy="18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400" spc="-1" strike="noStrike">
                <a:solidFill>
                  <a:srgbClr val="9dd486"/>
                </a:solidFill>
                <a:latin typeface="Century Gothic"/>
              </a:rPr>
              <a:t>SESSION ID: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16" name="Logo" descr=""/>
          <p:cNvPicPr/>
          <p:nvPr/>
        </p:nvPicPr>
        <p:blipFill>
          <a:blip r:embed="rId5"/>
          <a:srcRect l="16100" t="13888" r="22072" b="13090"/>
          <a:stretch/>
        </p:blipFill>
        <p:spPr>
          <a:xfrm>
            <a:off x="351360" y="269640"/>
            <a:ext cx="3078720" cy="1620360"/>
          </a:xfrm>
          <a:prstGeom prst="rect">
            <a:avLst/>
          </a:prstGeom>
          <a:ln>
            <a:noFill/>
          </a:ln>
        </p:spPr>
      </p:pic>
      <p:sp>
        <p:nvSpPr>
          <p:cNvPr id="117" name="PlaceHolder 9"/>
          <p:cNvSpPr>
            <a:spLocks noGrp="1"/>
          </p:cNvSpPr>
          <p:nvPr>
            <p:ph type="body"/>
          </p:nvPr>
        </p:nvSpPr>
        <p:spPr>
          <a:xfrm>
            <a:off x="1676520" y="4279320"/>
            <a:ext cx="28342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8" name="PlaceHolder 10"/>
          <p:cNvSpPr>
            <a:spLocks noGrp="1"/>
          </p:cNvSpPr>
          <p:nvPr>
            <p:ph type="body"/>
          </p:nvPr>
        </p:nvSpPr>
        <p:spPr>
          <a:xfrm>
            <a:off x="1676520" y="4526280"/>
            <a:ext cx="28342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19" name="PlaceHolder 11"/>
          <p:cNvSpPr>
            <a:spLocks noGrp="1"/>
          </p:cNvSpPr>
          <p:nvPr>
            <p:ph type="body"/>
          </p:nvPr>
        </p:nvSpPr>
        <p:spPr>
          <a:xfrm>
            <a:off x="5067720" y="4279320"/>
            <a:ext cx="28342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0" name="PlaceHolder 12"/>
          <p:cNvSpPr>
            <a:spLocks noGrp="1"/>
          </p:cNvSpPr>
          <p:nvPr>
            <p:ph type="body"/>
          </p:nvPr>
        </p:nvSpPr>
        <p:spPr>
          <a:xfrm>
            <a:off x="5067720" y="4526280"/>
            <a:ext cx="28342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1" name="PlaceHolder 13"/>
          <p:cNvSpPr>
            <a:spLocks noGrp="1"/>
          </p:cNvSpPr>
          <p:nvPr>
            <p:ph type="body"/>
          </p:nvPr>
        </p:nvSpPr>
        <p:spPr>
          <a:xfrm>
            <a:off x="8253720" y="4279320"/>
            <a:ext cx="2834280" cy="182880"/>
          </a:xfrm>
          <a:prstGeom prst="rect">
            <a:avLst/>
          </a:prstGeom>
        </p:spPr>
        <p:txBody>
          <a:bodyPr lIns="0" rIns="0" tIns="0" bIns="0" anchor="b">
            <a:normAutofit fontScale="97000"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Name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22" name="PlaceHolder 14"/>
          <p:cNvSpPr>
            <a:spLocks noGrp="1"/>
          </p:cNvSpPr>
          <p:nvPr>
            <p:ph type="body"/>
          </p:nvPr>
        </p:nvSpPr>
        <p:spPr>
          <a:xfrm>
            <a:off x="8253720" y="4526280"/>
            <a:ext cx="2834280" cy="182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Title, Company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160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161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360B992B-E3EE-41E6-9DA8-CEEEEFB0DA2A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62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163" name="Picture 9" descr=""/>
          <p:cNvPicPr/>
          <p:nvPr/>
        </p:nvPicPr>
        <p:blipFill>
          <a:blip r:embed="rId4"/>
          <a:stretch/>
        </p:blipFill>
        <p:spPr>
          <a:xfrm>
            <a:off x="9678960" y="0"/>
            <a:ext cx="2512800" cy="6857640"/>
          </a:xfrm>
          <a:prstGeom prst="rect">
            <a:avLst/>
          </a:prstGeom>
          <a:ln>
            <a:noFill/>
          </a:ln>
        </p:spPr>
      </p:pic>
      <p:pic>
        <p:nvPicPr>
          <p:cNvPr id="164" name="Picture 10" descr=""/>
          <p:cNvPicPr/>
          <p:nvPr/>
        </p:nvPicPr>
        <p:blipFill>
          <a:blip r:embed="rId5"/>
          <a:stretch/>
        </p:blipFill>
        <p:spPr>
          <a:xfrm>
            <a:off x="0" y="0"/>
            <a:ext cx="2512800" cy="6857640"/>
          </a:xfrm>
          <a:prstGeom prst="rect">
            <a:avLst/>
          </a:prstGeom>
          <a:ln>
            <a:noFill/>
          </a:ln>
        </p:spPr>
      </p:pic>
      <p:sp>
        <p:nvSpPr>
          <p:cNvPr id="165" name="CustomShape 3"/>
          <p:cNvSpPr/>
          <p:nvPr/>
        </p:nvSpPr>
        <p:spPr>
          <a:xfrm>
            <a:off x="11247480" y="659268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23163FA4-ABF4-4823-9D7D-9D485BF828DB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66" name="CustomShape 4"/>
          <p:cNvSpPr/>
          <p:nvPr/>
        </p:nvSpPr>
        <p:spPr>
          <a:xfrm>
            <a:off x="304920" y="632952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3039120" y="1733040"/>
            <a:ext cx="6113520" cy="4699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title"/>
          </p:nvPr>
        </p:nvSpPr>
        <p:spPr>
          <a:xfrm>
            <a:off x="3039120" y="699120"/>
            <a:ext cx="6113520" cy="795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169" name="Picture 9" descr="A close up of a sign&#10;&#10;Description automatically generated"/>
          <p:cNvPicPr/>
          <p:nvPr/>
        </p:nvPicPr>
        <p:blipFill>
          <a:blip r:embed="rId6"/>
          <a:stretch/>
        </p:blipFill>
        <p:spPr>
          <a:xfrm>
            <a:off x="10485000" y="72000"/>
            <a:ext cx="1421640" cy="89568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207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208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E0531EC2-2102-4FCD-9082-DF410B0BF2BE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37400" y="1222200"/>
            <a:ext cx="1088100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title"/>
          </p:nvPr>
        </p:nvSpPr>
        <p:spPr>
          <a:xfrm>
            <a:off x="411480" y="348840"/>
            <a:ext cx="9600840" cy="344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249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250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12F4B7FD-D264-4EF1-B24B-396A6B9BA983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251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252" name="Picture 9" descr=""/>
          <p:cNvPicPr/>
          <p:nvPr/>
        </p:nvPicPr>
        <p:blipFill>
          <a:blip r:embed="rId4"/>
          <a:stretch/>
        </p:blipFill>
        <p:spPr>
          <a:xfrm>
            <a:off x="0" y="0"/>
            <a:ext cx="4233600" cy="6857640"/>
          </a:xfrm>
          <a:prstGeom prst="rect">
            <a:avLst/>
          </a:prstGeom>
          <a:ln>
            <a:noFill/>
          </a:ln>
        </p:spPr>
      </p:pic>
      <p:sp>
        <p:nvSpPr>
          <p:cNvPr id="253" name="CustomShape 3"/>
          <p:cNvSpPr/>
          <p:nvPr/>
        </p:nvSpPr>
        <p:spPr>
          <a:xfrm>
            <a:off x="11247480" y="659268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27B3DC4E-F8FA-4154-8D57-6E3723B50E66}" type="slidenum">
              <a:rPr b="0" lang="en-US" sz="900" spc="-1" strike="noStrike">
                <a:solidFill>
                  <a:srgbClr val="3d4647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304920" y="632952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55" name="PlaceHolder 5"/>
          <p:cNvSpPr>
            <a:spLocks noGrp="1"/>
          </p:cNvSpPr>
          <p:nvPr>
            <p:ph type="body"/>
          </p:nvPr>
        </p:nvSpPr>
        <p:spPr>
          <a:xfrm>
            <a:off x="4709160" y="1164240"/>
            <a:ext cx="6611400" cy="452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56" name="PlaceHolder 6"/>
          <p:cNvSpPr>
            <a:spLocks noGrp="1"/>
          </p:cNvSpPr>
          <p:nvPr>
            <p:ph type="title"/>
          </p:nvPr>
        </p:nvSpPr>
        <p:spPr>
          <a:xfrm>
            <a:off x="331560" y="2469960"/>
            <a:ext cx="3526920" cy="14986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</a:pPr>
            <a:r>
              <a:rPr b="1" lang="en-US" sz="3600" spc="-1" strike="noStrike" cap="all">
                <a:solidFill>
                  <a:srgbClr val="ffffff"/>
                </a:solidFill>
                <a:latin typeface="Century Gothic"/>
              </a:rPr>
              <a:t>Click add title</a:t>
            </a:r>
            <a:endParaRPr b="0" lang="en-US" sz="3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257" name="Picture 8" descr="A close up of a logo&#10;&#10;Description automatically generated"/>
          <p:cNvPicPr/>
          <p:nvPr/>
        </p:nvPicPr>
        <p:blipFill>
          <a:blip r:embed="rId5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295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296" name="CustomShape 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2D7D1A27-534E-4B05-BBBC-FE103656B12A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297" name="CustomShape 2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32000" y="1222200"/>
            <a:ext cx="347436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title"/>
          </p:nvPr>
        </p:nvSpPr>
        <p:spPr>
          <a:xfrm>
            <a:off x="406440" y="352440"/>
            <a:ext cx="9600840" cy="3441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body"/>
          </p:nvPr>
        </p:nvSpPr>
        <p:spPr>
          <a:xfrm>
            <a:off x="4369680" y="1222200"/>
            <a:ext cx="347436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01" name="PlaceHolder 6"/>
          <p:cNvSpPr>
            <a:spLocks noGrp="1"/>
          </p:cNvSpPr>
          <p:nvPr>
            <p:ph type="body"/>
          </p:nvPr>
        </p:nvSpPr>
        <p:spPr>
          <a:xfrm>
            <a:off x="8277840" y="1222200"/>
            <a:ext cx="3474360" cy="49557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add text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657360" indent="-271080">
              <a:lnSpc>
                <a:spcPct val="90000"/>
              </a:lnSpc>
              <a:spcBef>
                <a:spcPts val="400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Second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2" marL="9144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Third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3" marL="1197000" indent="-209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Fourth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4" marL="1444680" indent="-182160">
              <a:lnSpc>
                <a:spcPct val="90000"/>
              </a:lnSpc>
              <a:spcBef>
                <a:spcPts val="201"/>
              </a:spcBef>
              <a:buClr>
                <a:srgbClr val="00b7f7"/>
              </a:buClr>
              <a:buFont typeface="Arial"/>
              <a:buChar char="»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Fifth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339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340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5962A4C6-4216-4546-B94A-84BF7594777E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341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342" name="Line 3"/>
          <p:cNvSpPr/>
          <p:nvPr/>
        </p:nvSpPr>
        <p:spPr>
          <a:xfrm>
            <a:off x="-6120" y="1000080"/>
            <a:ext cx="12197880" cy="0"/>
          </a:xfrm>
          <a:prstGeom prst="line">
            <a:avLst/>
          </a:prstGeom>
          <a:ln w="44280">
            <a:solidFill>
              <a:srgbClr val="46505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2880" y="1024200"/>
            <a:ext cx="12188520" cy="58334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3d4647"/>
                </a:solidFill>
                <a:latin typeface="Century Gothic"/>
              </a:rPr>
              <a:t>Click icon to add picture</a:t>
            </a:r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44" name="PlaceHolder 5"/>
          <p:cNvSpPr>
            <a:spLocks noGrp="1"/>
          </p:cNvSpPr>
          <p:nvPr>
            <p:ph type="body"/>
          </p:nvPr>
        </p:nvSpPr>
        <p:spPr>
          <a:xfrm>
            <a:off x="420480" y="5239440"/>
            <a:ext cx="11338200" cy="1005480"/>
          </a:xfrm>
          <a:prstGeom prst="rect">
            <a:avLst/>
          </a:prstGeom>
        </p:spPr>
        <p:txBody>
          <a:bodyPr lIns="455040" rIns="75600" tIns="37800" bIns="72720" anchor="b">
            <a:noAutofit/>
          </a:bodyPr>
          <a:p>
            <a:pPr marL="171360" indent="-171000">
              <a:lnSpc>
                <a:spcPct val="90000"/>
              </a:lnSpc>
              <a:spcBef>
                <a:spcPts val="1800"/>
              </a:spcBef>
              <a:buClr>
                <a:srgbClr val="3d4647"/>
              </a:buClr>
              <a:buFont typeface="Arial"/>
              <a:buChar char="•"/>
            </a:pPr>
            <a:r>
              <a:rPr b="0" lang="en-US" sz="1100" spc="-1" strike="noStrike">
                <a:solidFill>
                  <a:srgbClr val="3d4647"/>
                </a:solidFill>
                <a:latin typeface="Futura Std Medium"/>
              </a:rPr>
              <a:t> </a:t>
            </a:r>
            <a:endParaRPr b="0" lang="en-US" sz="11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777240" y="5422320"/>
            <a:ext cx="10625400" cy="639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lnSpc>
                <a:spcPct val="9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Century Gothic"/>
              </a:rPr>
              <a:t>Click to add text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406800" y="366120"/>
            <a:ext cx="9600840" cy="344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Click to add title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347" name="Picture 10" descr="A close up of a logo&#10;&#10;Description automatically generated"/>
          <p:cNvPicPr/>
          <p:nvPr/>
        </p:nvPicPr>
        <p:blipFill>
          <a:blip r:embed="rId4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Picture 3" descr="A close up of a logo&#10;&#10;Description automatically generated"/>
          <p:cNvPicPr/>
          <p:nvPr/>
        </p:nvPicPr>
        <p:blipFill>
          <a:blip r:embed="rId2"/>
          <a:stretch/>
        </p:blipFill>
        <p:spPr>
          <a:xfrm>
            <a:off x="10493280" y="182880"/>
            <a:ext cx="1427760" cy="575640"/>
          </a:xfrm>
          <a:prstGeom prst="rect">
            <a:avLst/>
          </a:prstGeom>
          <a:ln>
            <a:noFill/>
          </a:ln>
        </p:spPr>
      </p:pic>
      <p:pic>
        <p:nvPicPr>
          <p:cNvPr id="385" name="Content Placeholder 8" descr=""/>
          <p:cNvPicPr/>
          <p:nvPr/>
        </p:nvPicPr>
        <p:blipFill>
          <a:blip r:embed="rId3"/>
          <a:srcRect l="801" t="0" r="0" b="0"/>
          <a:stretch/>
        </p:blipFill>
        <p:spPr>
          <a:xfrm>
            <a:off x="3240" y="6464160"/>
            <a:ext cx="12188520" cy="393480"/>
          </a:xfrm>
          <a:prstGeom prst="rect">
            <a:avLst/>
          </a:prstGeom>
          <a:ln>
            <a:noFill/>
          </a:ln>
        </p:spPr>
      </p:pic>
      <p:sp>
        <p:nvSpPr>
          <p:cNvPr id="386" name="CustomShape 1" hidden="1"/>
          <p:cNvSpPr/>
          <p:nvPr/>
        </p:nvSpPr>
        <p:spPr>
          <a:xfrm>
            <a:off x="11247480" y="6591960"/>
            <a:ext cx="591840" cy="139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r">
              <a:lnSpc>
                <a:spcPct val="100000"/>
              </a:lnSpc>
            </a:pPr>
            <a:fld id="{89282FF4-13B8-4D66-877B-FFD1A7BDAC8A}" type="slidenum">
              <a:rPr b="0" lang="en-US" sz="900" spc="-1" strike="noStrike">
                <a:solidFill>
                  <a:srgbClr val="ffffff"/>
                </a:solidFill>
                <a:latin typeface="Century Gothic"/>
                <a:ea typeface="MS PGothic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387" name="CustomShape 2" hidden="1"/>
          <p:cNvSpPr/>
          <p:nvPr/>
        </p:nvSpPr>
        <p:spPr>
          <a:xfrm>
            <a:off x="304920" y="6521400"/>
            <a:ext cx="146340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388" name="Picture 8" descr="A picture containing object&#10;&#10;Description automatically generated"/>
          <p:cNvPicPr/>
          <p:nvPr/>
        </p:nvPicPr>
        <p:blipFill>
          <a:blip r:embed="rId4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389" name="CustomShape 3"/>
          <p:cNvSpPr/>
          <p:nvPr/>
        </p:nvSpPr>
        <p:spPr>
          <a:xfrm>
            <a:off x="4556160" y="6119640"/>
            <a:ext cx="3079440" cy="22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1400" spc="-1" strike="noStrike">
                <a:solidFill>
                  <a:srgbClr val="00b489"/>
                </a:solidFill>
                <a:latin typeface="Century Gothic"/>
              </a:rPr>
              <a:t>LIVEWORX.COM | </a:t>
            </a:r>
            <a:r>
              <a:rPr b="1" lang="en-US" sz="1400" spc="-1" strike="noStrike">
                <a:solidFill>
                  <a:srgbClr val="ffffff"/>
                </a:solidFill>
                <a:latin typeface="Century Gothic"/>
              </a:rPr>
              <a:t>#LIVEWORX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200" spc="-1" strike="noStrike">
                <a:solidFill>
                  <a:srgbClr val="3d4647"/>
                </a:solidFill>
                <a:latin typeface="Century Gothic"/>
              </a:rPr>
              <a:t>Click to edit the title text format</a:t>
            </a:r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39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Click to edit the outline text format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Second Outline Level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Third Outline Level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3d4647"/>
                </a:solidFill>
                <a:latin typeface="Century Gothic"/>
              </a:rPr>
              <a:t>Fourth Outline Level</a:t>
            </a:r>
            <a:endParaRPr b="0" lang="en-US" sz="1400" spc="-1" strike="noStrike">
              <a:solidFill>
                <a:srgbClr val="3d4647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Fifth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Sixth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Seventh Outline Level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slideLayout" Target="../slideLayouts/slideLayout18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18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slideLayout" Target="../slideLayouts/slideLayout18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s://www.forbes.com/sites/michaeldelcastillo/2020/02/19/blockchain-50/#1e3a88ca7553" TargetMode="External"/><Relationship Id="rId2" Type="http://schemas.openxmlformats.org/officeDocument/2006/relationships/image" Target="../media/image61.png"/><Relationship Id="rId3" Type="http://schemas.openxmlformats.org/officeDocument/2006/relationships/slideLayout" Target="../slideLayouts/slideLayout18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slideLayout" Target="../slideLayouts/slideLayout18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18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slideLayout" Target="../slideLayouts/slideLayout18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slideLayout" Target="../slideLayouts/slideLayout18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slideLayout" Target="../slideLayouts/slideLayout18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8.png"/><Relationship Id="rId2" Type="http://schemas.openxmlformats.org/officeDocument/2006/relationships/image" Target="../media/image69.png"/><Relationship Id="rId3" Type="http://schemas.openxmlformats.org/officeDocument/2006/relationships/slideLayout" Target="../slideLayouts/slideLayout18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70.png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slideLayout" Target="../slideLayouts/slideLayout18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73.png"/><Relationship Id="rId2" Type="http://schemas.openxmlformats.org/officeDocument/2006/relationships/image" Target="../media/image74.png"/><Relationship Id="rId3" Type="http://schemas.openxmlformats.org/officeDocument/2006/relationships/slideLayout" Target="../slideLayouts/slideLayout18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75.png"/><Relationship Id="rId2" Type="http://schemas.openxmlformats.org/officeDocument/2006/relationships/slideLayout" Target="../slideLayouts/slideLayout18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76.png"/><Relationship Id="rId2" Type="http://schemas.openxmlformats.org/officeDocument/2006/relationships/slideLayout" Target="../slideLayouts/slideLayout18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slideLayout" Target="../slideLayouts/slideLayout18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image" Target="../media/image80.png"/><Relationship Id="rId3" Type="http://schemas.openxmlformats.org/officeDocument/2006/relationships/slideLayout" Target="../slideLayouts/slideLayout18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81.png"/><Relationship Id="rId2" Type="http://schemas.openxmlformats.org/officeDocument/2006/relationships/image" Target="../media/image82.png"/><Relationship Id="rId3" Type="http://schemas.openxmlformats.org/officeDocument/2006/relationships/slideLayout" Target="../slideLayouts/slideLayout18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83.png"/><Relationship Id="rId2" Type="http://schemas.openxmlformats.org/officeDocument/2006/relationships/slideLayout" Target="../slideLayouts/slideLayout18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slideLayout" Target="../slideLayouts/slideLayout18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slideLayout" Target="../slideLayouts/slideLayout19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slideLayout" Target="../slideLayouts/slideLayout18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slideLayout" Target="../slideLayouts/slideLayout18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18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18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18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TextShape 1"/>
          <p:cNvSpPr txBox="1"/>
          <p:nvPr/>
        </p:nvSpPr>
        <p:spPr>
          <a:xfrm>
            <a:off x="427680" y="5865120"/>
            <a:ext cx="3687120" cy="193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Autofit/>
          </a:bodyPr>
          <a:p>
            <a:pPr indent="-324000">
              <a:lnSpc>
                <a:spcPct val="90000"/>
              </a:lnSpc>
            </a:pPr>
            <a:r>
              <a:rPr b="0" lang="en-US" sz="1400" spc="-1" strike="noStrike">
                <a:solidFill>
                  <a:srgbClr val="ffffff"/>
                </a:solidFill>
                <a:latin typeface="Century Gothic"/>
              </a:rPr>
              <a:t>Tuesday, June 9, 2020 -  1:00 pm</a:t>
            </a:r>
            <a:endParaRPr b="0" lang="en-US" sz="1400" spc="-1" strike="noStrike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782" name="TextShape 2"/>
          <p:cNvSpPr txBox="1"/>
          <p:nvPr/>
        </p:nvSpPr>
        <p:spPr>
          <a:xfrm>
            <a:off x="427680" y="2725560"/>
            <a:ext cx="10927440" cy="1188360"/>
          </a:xfrm>
          <a:prstGeom prst="rect">
            <a:avLst/>
          </a:prstGeom>
          <a:noFill/>
          <a:ln>
            <a:noFill/>
          </a:ln>
        </p:spPr>
        <p:txBody>
          <a:bodyPr lIns="0" rIns="0" tIns="9144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Arial"/>
              </a:rPr>
              <a:t>Connected Vehicle Identity Management Using Blockchain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83" name="TextShape 3"/>
          <p:cNvSpPr txBox="1"/>
          <p:nvPr/>
        </p:nvSpPr>
        <p:spPr>
          <a:xfrm>
            <a:off x="1405800" y="2422440"/>
            <a:ext cx="2415960" cy="1825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indent="-324000"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ffffff"/>
                </a:solidFill>
                <a:latin typeface="Arial"/>
                <a:ea typeface="DejaVu Sans"/>
              </a:rPr>
              <a:t>AM1540B</a:t>
            </a:r>
            <a:endParaRPr b="1" lang="en-US" sz="2000" spc="-1" strike="noStrike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784" name="TextShape 4"/>
          <p:cNvSpPr txBox="1"/>
          <p:nvPr/>
        </p:nvSpPr>
        <p:spPr>
          <a:xfrm>
            <a:off x="1676520" y="4279320"/>
            <a:ext cx="2834280" cy="18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Autofit/>
          </a:bodyPr>
          <a:p>
            <a:pPr indent="-324000">
              <a:lnSpc>
                <a:spcPct val="85000"/>
              </a:lnSpc>
              <a:spcBef>
                <a:spcPts val="300"/>
              </a:spcBef>
            </a:pPr>
            <a:r>
              <a:rPr b="1" lang="es-ES" sz="1400" spc="-1" strike="noStrike">
                <a:solidFill>
                  <a:srgbClr val="61d6ff"/>
                </a:solidFill>
                <a:latin typeface="Century Gothic"/>
              </a:rPr>
              <a:t>Jim Mason</a:t>
            </a:r>
            <a:endParaRPr b="1" lang="es-ES" sz="1400" spc="-1" strike="noStrike">
              <a:solidFill>
                <a:srgbClr val="61d6ff"/>
              </a:solidFill>
              <a:latin typeface="Century Gothic"/>
            </a:endParaRPr>
          </a:p>
        </p:txBody>
      </p:sp>
      <p:sp>
        <p:nvSpPr>
          <p:cNvPr id="785" name="TextShape 5"/>
          <p:cNvSpPr txBox="1"/>
          <p:nvPr/>
        </p:nvSpPr>
        <p:spPr>
          <a:xfrm>
            <a:off x="1676520" y="4526280"/>
            <a:ext cx="2834280" cy="182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indent="-324000">
              <a:lnSpc>
                <a:spcPct val="85000"/>
              </a:lnSpc>
              <a:spcBef>
                <a:spcPts val="300"/>
              </a:spcBef>
            </a:pPr>
            <a:r>
              <a:rPr b="0" lang="es-ES" sz="1400" spc="-1" strike="noStrike">
                <a:solidFill>
                  <a:srgbClr val="ffffff"/>
                </a:solidFill>
                <a:latin typeface="Century Gothic"/>
              </a:rPr>
              <a:t>Jim.mason@skywebteam.com</a:t>
            </a:r>
            <a:endParaRPr b="0" lang="es-ES" sz="1400" spc="-1" strike="noStrike">
              <a:solidFill>
                <a:srgbClr val="ffffff"/>
              </a:solidFill>
              <a:latin typeface="Century Gothic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Sample scenario looks at commercial paper life cycle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Each organization has separate database with security, maintenance issues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Intermediaries needed for validations to reduce counter party risks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Transactions often move using point to point services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Often signed documents required as well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Added delays, errors, rework, audits, costs, risks, inefficiencies, trust &amp; security issues, compliance issues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16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800" spc="-1" strike="noStrike" cap="all">
                <a:solidFill>
                  <a:srgbClr val="355597"/>
                </a:solidFill>
                <a:latin typeface="Century Gothic"/>
              </a:rPr>
              <a:t>Business Networks – Integration Challenges</a:t>
            </a:r>
            <a:endParaRPr b="0" lang="en-US" sz="28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17" name="" descr=""/>
          <p:cNvPicPr/>
          <p:nvPr/>
        </p:nvPicPr>
        <p:blipFill>
          <a:blip r:embed="rId1"/>
          <a:stretch/>
        </p:blipFill>
        <p:spPr>
          <a:xfrm>
            <a:off x="6675480" y="1188720"/>
            <a:ext cx="3746520" cy="4587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Trusted, shared, historical, single version of the truth for all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Client apps call smart contracts to write to the ledger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Smart contracts write approved, signed transactions to shared, immutable ledger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Fewer delays, errors, rework, audits, costs, risks, inefficiencies, security, compliance issues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Coordination creates a Value Chain Network ( VCN )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Add automation, smart features next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19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Blockchain Value Networks – Coordination Benefits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20" name="" descr=""/>
          <p:cNvPicPr/>
          <p:nvPr/>
        </p:nvPicPr>
        <p:blipFill>
          <a:blip r:embed="rId1"/>
          <a:stretch/>
        </p:blipFill>
        <p:spPr>
          <a:xfrm>
            <a:off x="6492240" y="914760"/>
            <a:ext cx="5000400" cy="4537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Blockchain networks with </a:t>
            </a: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only a few organizations</a:t>
            </a: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 (orgs)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Every org may be a host on the network and the network can perform well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Blockchain networks with</a:t>
            </a: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 many organizations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 logical network may be created where: 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 few large host organizations run the physical blockchain network of nodes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Many participant ( Normal ) organizations, users join the network but do not host it. Gray nodes are the blockchain host nodes.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Host organizations here set membership for all participants in logical network view ( other users, organizations )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Green circle (“virtual cloud”) contains physical clouds ( 1, 2 )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An example would be OEM auto manufacturers and car dealers. A few OEMs host thousands of car dealers. 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22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Blockchain Logical vs Physical Network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23" name="" descr=""/>
          <p:cNvPicPr/>
          <p:nvPr/>
        </p:nvPicPr>
        <p:blipFill>
          <a:blip r:embed="rId1"/>
          <a:stretch/>
        </p:blipFill>
        <p:spPr>
          <a:xfrm>
            <a:off x="6676920" y="822960"/>
            <a:ext cx="3381480" cy="5591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25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TextShape 1"/>
          <p:cNvSpPr txBox="1"/>
          <p:nvPr/>
        </p:nvSpPr>
        <p:spPr>
          <a:xfrm>
            <a:off x="182880" y="907560"/>
            <a:ext cx="513540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Forbes Blockchain 50 article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Edited by Michael del Castillo and Matt Schifrin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Forbes Blockchain 50 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  <a:hlinkClick r:id="rId1"/>
              </a:rPr>
              <a:t>article link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Highlights large companies using blockchain solutions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Key impacts: speed business processes, increase transparency, lower costs, improve compliance on value chain networks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Great place to understand blockchain value delivered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 made assumptions on which blockchain platforms companies focused 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Hyperledger Fabric, Ethereum, Corda biggest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27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Enterprise Blockchain Platform Choices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28" name="" descr=""/>
          <p:cNvPicPr/>
          <p:nvPr/>
        </p:nvPicPr>
        <p:blipFill>
          <a:blip r:embed="rId2"/>
          <a:stretch/>
        </p:blipFill>
        <p:spPr>
          <a:xfrm>
            <a:off x="5318280" y="1371600"/>
            <a:ext cx="6725520" cy="4165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TextShape 1"/>
          <p:cNvSpPr txBox="1"/>
          <p:nvPr/>
        </p:nvSpPr>
        <p:spPr>
          <a:xfrm>
            <a:off x="182880" y="8229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Features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 different type of distributed ledger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Users have digital identities to access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Transactions are signed by users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Endorsed transactions hashed are “write-only”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Smart contracts create transactions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Can integrate with payments,  tokens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Public or private access, Permissioned or permissionless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Options for private data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Event support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Identity and security options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Java, Javascript, GO languages, tools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Interoperability with other blockchains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0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Hyperledger Fabric Blockchain: a lot to unpack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1" name="TextShape 3"/>
          <p:cNvSpPr txBox="1"/>
          <p:nvPr/>
        </p:nvSpPr>
        <p:spPr>
          <a:xfrm>
            <a:off x="6035040" y="8229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Impacts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Shared real-time data across organizations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Trusted, secured identity for users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Proof who created a transaction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Proof transactions approved, are not changed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Authorized access only, no direct data access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Enables payments, incentives for users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Who can read and write to a blockchain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Who can read shared, private transactions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Automated workflows with transaction finality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Easy support for compliance, regs ( GDPR )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Shorter learning curve for developers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Hyperledger Cactus with Besu, Corda and more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extShape 1"/>
          <p:cNvSpPr txBox="1"/>
          <p:nvPr/>
        </p:nvSpPr>
        <p:spPr>
          <a:xfrm>
            <a:off x="182880" y="907560"/>
            <a:ext cx="40233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Use Case: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  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Org 1 buys an item from Org 3 at a contract price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Org 1 and Org 3 should have access to the transaction detail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Other Orgs ( Org 2 ) should know that the transaction exists without any detail ( just a hash on the blockchain )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The private data for Org 1 and Org 3 is sent signed and encrypted and stored in an off-chain data store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3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Swt Two content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34" name="Picture 1" descr=""/>
          <p:cNvPicPr/>
          <p:nvPr/>
        </p:nvPicPr>
        <p:blipFill>
          <a:blip r:embed="rId1"/>
          <a:srcRect l="2184" t="4526" r="1515" b="4526"/>
          <a:stretch/>
        </p:blipFill>
        <p:spPr>
          <a:xfrm>
            <a:off x="4276080" y="1406520"/>
            <a:ext cx="7916040" cy="3439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TextShape 1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Conceptual Fabric Software Stack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36" name="" descr=""/>
          <p:cNvPicPr/>
          <p:nvPr/>
        </p:nvPicPr>
        <p:blipFill>
          <a:blip r:embed="rId1"/>
          <a:stretch/>
        </p:blipFill>
        <p:spPr>
          <a:xfrm>
            <a:off x="1646280" y="1097280"/>
            <a:ext cx="8848440" cy="5211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Identity Management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Fabric provides multiple options for identity management as a permissioned, enterprise blockchain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Strategy 1 &gt; Built in MSP (Membership Services Provider) and CA (Certificate Authority) support 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Strategy 2 &gt; Integrate existing Security Services through standard LDAP interfaces 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Strategy 3 &gt; Integrate another blockchain identity management system ( Sovrin, Indy, etc )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8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Identity &amp; Security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39" name="TextShape 3"/>
          <p:cNvSpPr txBox="1"/>
          <p:nvPr/>
        </p:nvSpPr>
        <p:spPr>
          <a:xfrm>
            <a:off x="603504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Security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Organizations configure security policies in Fabric allowing it to fit many usage scenarios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All users and organizations have certificates, keys for digital signatures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All transactions and smart contracts are signed digitally providing an audit trail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 Fabric network uses TLS encrypted connections ensuring all data in-flight is secure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The blockchain ledger can be encrypted ensuring data at-rest is secure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New options are in progress for TEE - Trusted Execution Environments - that can ensure data-in-memory is secure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New Digital Trust frameworks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Efficient, peer to peer model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Reduces need for central 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SSI – Self Sovereign Identity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Issuer issues Decentralized ID Doc (DID)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You decide what data to share when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Digital Wallets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Store your IDs, credentials, payment types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Trust Over IP framework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Automates trust between 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4 layers for trust with matching governance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41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Move to Decentralized Digital Trust Systems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42" name="" descr=""/>
          <p:cNvPicPr/>
          <p:nvPr/>
        </p:nvPicPr>
        <p:blipFill>
          <a:blip r:embed="rId1"/>
          <a:stretch/>
        </p:blipFill>
        <p:spPr>
          <a:xfrm>
            <a:off x="5411160" y="1097280"/>
            <a:ext cx="6658920" cy="4038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Background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Enterprise Architect, Project Management, Data Services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Sky Web Team – consultant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Citizens Bank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Fidelity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IBM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OTI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Licensed Financial Advisor, </a:t>
            </a:r>
            <a:br/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Health insurance agent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87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Jim mason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88" name="TextShape 3"/>
          <p:cNvSpPr txBox="1"/>
          <p:nvPr/>
        </p:nvSpPr>
        <p:spPr>
          <a:xfrm>
            <a:off x="621792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Blockchain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Fabric since 2017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Work with Fabric Doc team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DMX blockchain architect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DMX VINblock prototype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Data compliance on blockchain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working groups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Std team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Connected Data Std team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Government issues credentials to orgs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Orgs share credentials to other orgs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44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Verifiable Organizations Network ( VON )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45" name="" descr=""/>
          <p:cNvPicPr/>
          <p:nvPr/>
        </p:nvPicPr>
        <p:blipFill>
          <a:blip r:embed="rId1"/>
          <a:stretch/>
        </p:blipFill>
        <p:spPr>
          <a:xfrm>
            <a:off x="1446120" y="1737360"/>
            <a:ext cx="8429400" cy="4645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TextShape 1"/>
          <p:cNvSpPr txBox="1"/>
          <p:nvPr/>
        </p:nvSpPr>
        <p:spPr>
          <a:xfrm>
            <a:off x="182880" y="1456200"/>
            <a:ext cx="5852160" cy="4944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Automates oil field trucking end to end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Cut total overhead costs &gt; 50%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All parties have blockchain identity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Tanks have smart IoT sensors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Sensors call for service when tank full using </a:t>
            </a:r>
            <a:br/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smart contract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Truckers accept disposal requests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Mobile app lets trucker accept order using </a:t>
            </a:r>
            <a:br/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smart contract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Tank sensors notify tank emptied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automated payment via smart contract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Uses AI, blockchain, IoT, cloud, automation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47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algn="r"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Blockchain Automation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48" name="" descr=""/>
          <p:cNvPicPr/>
          <p:nvPr/>
        </p:nvPicPr>
        <p:blipFill>
          <a:blip r:embed="rId1"/>
          <a:stretch/>
        </p:blipFill>
        <p:spPr>
          <a:xfrm>
            <a:off x="1219680" y="351000"/>
            <a:ext cx="3900960" cy="953640"/>
          </a:xfrm>
          <a:prstGeom prst="rect">
            <a:avLst/>
          </a:prstGeom>
          <a:ln>
            <a:noFill/>
          </a:ln>
        </p:spPr>
      </p:pic>
      <p:pic>
        <p:nvPicPr>
          <p:cNvPr id="849" name="" descr=""/>
          <p:cNvPicPr/>
          <p:nvPr/>
        </p:nvPicPr>
        <p:blipFill>
          <a:blip r:embed="rId2"/>
          <a:stretch/>
        </p:blipFill>
        <p:spPr>
          <a:xfrm>
            <a:off x="5283720" y="1501560"/>
            <a:ext cx="6786360" cy="3984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TextShape 1"/>
          <p:cNvSpPr txBox="1"/>
          <p:nvPr/>
        </p:nvSpPr>
        <p:spPr>
          <a:xfrm>
            <a:off x="182880" y="907560"/>
            <a:ext cx="5852160" cy="372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World Economic Forum Blockchain Toolkit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51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400" spc="-1" strike="noStrike" cap="all">
                <a:solidFill>
                  <a:srgbClr val="355597"/>
                </a:solidFill>
                <a:latin typeface="Century Gothic"/>
              </a:rPr>
              <a:t>Plan Blockchain: WEF Blockchain Toolkit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52" name="TextShape 3"/>
          <p:cNvSpPr txBox="1"/>
          <p:nvPr/>
        </p:nvSpPr>
        <p:spPr>
          <a:xfrm>
            <a:off x="6035040" y="907560"/>
            <a:ext cx="5852160" cy="372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Enterprise Blockchain Requirements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53" name="" descr=""/>
          <p:cNvPicPr/>
          <p:nvPr/>
        </p:nvPicPr>
        <p:blipFill>
          <a:blip r:embed="rId1"/>
          <a:stretch/>
        </p:blipFill>
        <p:spPr>
          <a:xfrm>
            <a:off x="202680" y="1737360"/>
            <a:ext cx="5322960" cy="4297680"/>
          </a:xfrm>
          <a:prstGeom prst="rect">
            <a:avLst/>
          </a:prstGeom>
          <a:ln>
            <a:noFill/>
          </a:ln>
        </p:spPr>
      </p:pic>
      <p:pic>
        <p:nvPicPr>
          <p:cNvPr id="854" name="" descr=""/>
          <p:cNvPicPr/>
          <p:nvPr/>
        </p:nvPicPr>
        <p:blipFill>
          <a:blip r:embed="rId2"/>
          <a:stretch/>
        </p:blipFill>
        <p:spPr>
          <a:xfrm>
            <a:off x="5486760" y="1334160"/>
            <a:ext cx="5501160" cy="4975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56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Automotive Ecosystem: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OEMs, Dealers, Parts, Finance services, Regulators, Infrastructure, Carriers,  Consumers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An Enterprise Blockchain Ecosystem for automotive supply chain will improve: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Trust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Privacy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Security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Mobility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Transparency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58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DMX VINblock Concepts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59" name="Picture 1_0" descr=""/>
          <p:cNvPicPr/>
          <p:nvPr/>
        </p:nvPicPr>
        <p:blipFill>
          <a:blip r:embed="rId1"/>
          <a:stretch/>
        </p:blipFill>
        <p:spPr>
          <a:xfrm>
            <a:off x="7086240" y="1234080"/>
            <a:ext cx="1966320" cy="1966320"/>
          </a:xfrm>
          <a:prstGeom prst="rect">
            <a:avLst/>
          </a:prstGeom>
          <a:ln>
            <a:noFill/>
          </a:ln>
        </p:spPr>
      </p:pic>
      <p:pic>
        <p:nvPicPr>
          <p:cNvPr id="860" name="" descr=""/>
          <p:cNvPicPr/>
          <p:nvPr/>
        </p:nvPicPr>
        <p:blipFill>
          <a:blip r:embed="rId2"/>
          <a:stretch/>
        </p:blipFill>
        <p:spPr>
          <a:xfrm>
            <a:off x="7223760" y="5105880"/>
            <a:ext cx="1485720" cy="471960"/>
          </a:xfrm>
          <a:prstGeom prst="rect">
            <a:avLst/>
          </a:prstGeom>
          <a:ln>
            <a:noFill/>
          </a:ln>
        </p:spPr>
      </p:pic>
      <p:pic>
        <p:nvPicPr>
          <p:cNvPr id="861" name="" descr=""/>
          <p:cNvPicPr/>
          <p:nvPr/>
        </p:nvPicPr>
        <p:blipFill>
          <a:blip r:embed="rId3"/>
          <a:stretch/>
        </p:blipFill>
        <p:spPr>
          <a:xfrm>
            <a:off x="6949440" y="3657600"/>
            <a:ext cx="1866600" cy="1371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TextShape 1"/>
          <p:cNvSpPr txBox="1"/>
          <p:nvPr/>
        </p:nvSpPr>
        <p:spPr>
          <a:xfrm>
            <a:off x="182880" y="907560"/>
            <a:ext cx="5852160" cy="1378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Vehicle Identity lifecycle: birth to scrap 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Transparent, secure blockchain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ecosystem of life time data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across all parties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63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VINblock Solution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64" name="Picture 5" descr=""/>
          <p:cNvPicPr/>
          <p:nvPr/>
        </p:nvPicPr>
        <p:blipFill>
          <a:blip r:embed="rId1"/>
          <a:stretch/>
        </p:blipFill>
        <p:spPr>
          <a:xfrm>
            <a:off x="962280" y="3048480"/>
            <a:ext cx="3329280" cy="883440"/>
          </a:xfrm>
          <a:prstGeom prst="rect">
            <a:avLst/>
          </a:prstGeom>
          <a:ln>
            <a:noFill/>
          </a:ln>
        </p:spPr>
      </p:pic>
      <p:pic>
        <p:nvPicPr>
          <p:cNvPr id="865" name="Picture 4_0" descr=""/>
          <p:cNvPicPr/>
          <p:nvPr/>
        </p:nvPicPr>
        <p:blipFill>
          <a:blip r:embed="rId2"/>
          <a:srcRect l="1503" t="0" r="0" b="0"/>
          <a:stretch/>
        </p:blipFill>
        <p:spPr>
          <a:xfrm>
            <a:off x="4572000" y="1371600"/>
            <a:ext cx="7048800" cy="4824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TextShape 1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DMX Hyperlayer Blockchain Architecture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67" name="" descr=""/>
          <p:cNvPicPr/>
          <p:nvPr/>
        </p:nvPicPr>
        <p:blipFill>
          <a:blip r:embed="rId1"/>
          <a:stretch/>
        </p:blipFill>
        <p:spPr>
          <a:xfrm>
            <a:off x="732240" y="822600"/>
            <a:ext cx="9875160" cy="5648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TextShape 1"/>
          <p:cNvSpPr txBox="1"/>
          <p:nvPr/>
        </p:nvSpPr>
        <p:spPr>
          <a:xfrm>
            <a:off x="182880" y="907560"/>
            <a:ext cx="49377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Vehicle Identity: the First Use Case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VINblock POC: VirtualBox, Ubuntu,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Fabric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List of VIN operations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Create a VIN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Change a VIN owner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Query a VIN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Remote access VIN in blockchain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CouchDb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69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 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70" name="Picture 5_1" descr=""/>
          <p:cNvPicPr/>
          <p:nvPr/>
        </p:nvPicPr>
        <p:blipFill>
          <a:blip r:embed="rId1"/>
          <a:stretch/>
        </p:blipFill>
        <p:spPr>
          <a:xfrm>
            <a:off x="3903120" y="182880"/>
            <a:ext cx="2680560" cy="673200"/>
          </a:xfrm>
          <a:prstGeom prst="rect">
            <a:avLst/>
          </a:prstGeom>
          <a:ln>
            <a:solidFill>
              <a:srgbClr val="3465a4"/>
            </a:solidFill>
            <a:custDash>
              <a:ds d="189239" sp="189239"/>
              <a:ds d="189239" sp="189239"/>
            </a:custDash>
          </a:ln>
        </p:spPr>
      </p:pic>
      <p:sp>
        <p:nvSpPr>
          <p:cNvPr id="871" name="TextShape 3"/>
          <p:cNvSpPr txBox="1"/>
          <p:nvPr/>
        </p:nvSpPr>
        <p:spPr>
          <a:xfrm>
            <a:off x="4846320" y="907560"/>
            <a:ext cx="713232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VINblock applications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An OEM–dealer–vendor–consumer VIN blockchain providing secure, immutable, transparent and relevant vehicle data to industry users. First in series of interoperable use case blockchains to form industry ecosystem.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VINblock applications list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creation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newly manufactured or historical imports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transactions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title ownership changes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mobility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rentals, subscriptions, loaners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shipments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intrastate, interstate, international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service / repairs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accidents, repairs, maintenance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modifications   // vehicle upgrades, rebuilds, modifications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VIN salvage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	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// scrap, junk, salvage status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73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TextShape 1"/>
          <p:cNvSpPr txBox="1"/>
          <p:nvPr/>
        </p:nvSpPr>
        <p:spPr>
          <a:xfrm>
            <a:off x="182880" y="907560"/>
            <a:ext cx="5852160" cy="2567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MOBI is a member-led consortium</a:t>
            </a: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Working to make transportation greener, more efficient, and more affordable, using blockchain and related technologies.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Through research, education, innovation platforms, colloquiums, and working groups, MOBI works to create and promote high industry standards for smart mobility blockchain adoption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75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                      </a:t>
            </a: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Mobility Open Blockchain Initiative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76" name="" descr=""/>
          <p:cNvPicPr/>
          <p:nvPr/>
        </p:nvPicPr>
        <p:blipFill>
          <a:blip r:embed="rId1"/>
          <a:stretch/>
        </p:blipFill>
        <p:spPr>
          <a:xfrm>
            <a:off x="914400" y="274680"/>
            <a:ext cx="1409400" cy="456840"/>
          </a:xfrm>
          <a:prstGeom prst="rect">
            <a:avLst/>
          </a:prstGeom>
          <a:ln>
            <a:noFill/>
          </a:ln>
        </p:spPr>
      </p:pic>
      <p:pic>
        <p:nvPicPr>
          <p:cNvPr id="877" name="" descr=""/>
          <p:cNvPicPr/>
          <p:nvPr/>
        </p:nvPicPr>
        <p:blipFill>
          <a:blip r:embed="rId2"/>
          <a:stretch/>
        </p:blipFill>
        <p:spPr>
          <a:xfrm>
            <a:off x="450000" y="3566160"/>
            <a:ext cx="5127840" cy="2737800"/>
          </a:xfrm>
          <a:prstGeom prst="rect">
            <a:avLst/>
          </a:prstGeom>
          <a:ln>
            <a:solidFill>
              <a:srgbClr val="3465a4"/>
            </a:solidFill>
          </a:ln>
        </p:spPr>
      </p:pic>
      <p:sp>
        <p:nvSpPr>
          <p:cNvPr id="878" name="TextShape 3"/>
          <p:cNvSpPr txBox="1"/>
          <p:nvPr/>
        </p:nvSpPr>
        <p:spPr>
          <a:xfrm>
            <a:off x="6035040" y="907560"/>
            <a:ext cx="5852160" cy="5584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MOBI Updates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20+ teams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Sample projects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IOT parking and driving communication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Decentralized network formation of drones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Route and vehicle status data on blockchain to help with emergencies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Preventing odometer fraud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Smart intersection and negotiation of routes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Payments on blockchain V2V and V2X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Geographic spread : North America, Europe, China, India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Participants: MOBI members and outside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90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TextShape 1"/>
          <p:cNvSpPr txBox="1"/>
          <p:nvPr/>
        </p:nvSpPr>
        <p:spPr>
          <a:xfrm>
            <a:off x="182880" y="907560"/>
            <a:ext cx="438912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Identity and Birth Certificate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Wallets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Credentials </a:t>
            </a:r>
            <a:br/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( registrations etc)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Trusted vehicle history for significant events and subsystems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Trusted OTA updates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Autonomous driving support levels for vehicles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Infotainment 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operations 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safety systems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80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                  </a:t>
            </a: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Vehicle Systems &amp; Applications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81" name="" descr=""/>
          <p:cNvPicPr/>
          <p:nvPr/>
        </p:nvPicPr>
        <p:blipFill>
          <a:blip r:embed="rId1"/>
          <a:stretch/>
        </p:blipFill>
        <p:spPr>
          <a:xfrm>
            <a:off x="548640" y="274320"/>
            <a:ext cx="1409400" cy="456840"/>
          </a:xfrm>
          <a:prstGeom prst="rect">
            <a:avLst/>
          </a:prstGeom>
          <a:ln>
            <a:noFill/>
          </a:ln>
        </p:spPr>
      </p:pic>
      <p:pic>
        <p:nvPicPr>
          <p:cNvPr id="882" name="" descr=""/>
          <p:cNvPicPr/>
          <p:nvPr/>
        </p:nvPicPr>
        <p:blipFill>
          <a:blip r:embed="rId2"/>
          <a:stretch/>
        </p:blipFill>
        <p:spPr>
          <a:xfrm>
            <a:off x="4663800" y="1829520"/>
            <a:ext cx="7140600" cy="3291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TextShape 1"/>
          <p:cNvSpPr txBox="1"/>
          <p:nvPr/>
        </p:nvSpPr>
        <p:spPr>
          <a:xfrm>
            <a:off x="182880" y="907560"/>
            <a:ext cx="49377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pay for road use, tolls, parking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reduce traffic congestion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improve safety and reduce accidents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real-time accident reporting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sell data to businesses and organizations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sell open seats in vehicles for trips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earn credits for taking preferred routes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Alternate transportation methods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Bus, rail, scooters, bikes, ride shares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real-time carbon emissions tracking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usage-based insurance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automated maintenance and service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84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                </a:t>
            </a: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Off Vehicle Applications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85" name="" descr=""/>
          <p:cNvPicPr/>
          <p:nvPr/>
        </p:nvPicPr>
        <p:blipFill>
          <a:blip r:embed="rId1"/>
          <a:stretch/>
        </p:blipFill>
        <p:spPr>
          <a:xfrm>
            <a:off x="365760" y="274680"/>
            <a:ext cx="1409400" cy="456840"/>
          </a:xfrm>
          <a:prstGeom prst="rect">
            <a:avLst/>
          </a:prstGeom>
          <a:ln>
            <a:noFill/>
          </a:ln>
        </p:spPr>
      </p:pic>
      <p:pic>
        <p:nvPicPr>
          <p:cNvPr id="886" name="" descr=""/>
          <p:cNvPicPr/>
          <p:nvPr/>
        </p:nvPicPr>
        <p:blipFill>
          <a:blip r:embed="rId2"/>
          <a:stretch/>
        </p:blipFill>
        <p:spPr>
          <a:xfrm>
            <a:off x="5095440" y="822960"/>
            <a:ext cx="6243120" cy="566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TextShape 1"/>
          <p:cNvSpPr txBox="1"/>
          <p:nvPr/>
        </p:nvSpPr>
        <p:spPr>
          <a:xfrm>
            <a:off x="182880" y="907560"/>
            <a:ext cx="457200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VID is the digital identity of a unique vehicle providing the necessary bridge to the physical asset that allows vehicle owners, users,and the transportation IoT ecosystem to trust and verify the vehicle's identity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The Mobility Open Blockchain Initiative (MOBI) is working with BMW, Ford, GM, Groupe Renault, Honda, and other major automakers to develop a multi-stakeholder Proof of Concept (PoC) for a blockchain-based Vehicle Identity (VID)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Vehicle Identity ( &amp; wallets ) foundational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First Vehicle Identity (VID) Standard out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VID part 2 – define a valid POC model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88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                 </a:t>
            </a: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Vehicle Identity Project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89" name="TextShape 3"/>
          <p:cNvSpPr txBox="1"/>
          <p:nvPr/>
        </p:nvSpPr>
        <p:spPr>
          <a:xfrm>
            <a:off x="4846320" y="907560"/>
            <a:ext cx="704088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Review solutions for: Security, Enterprise readiness, Support for standards, Scalability, Integration of specific protocols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Identity and access management approaches focused on SSI, TOIP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Identity creation, revocation of Identities, Identity Proofing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Scalability, Portability of data across data stores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Portability of identity, keys/key pairs across devices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Decentralization of Infrastructure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Data management: What data is On-Chain vs. Off-Chain? Why? Finality?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Data Sovereignty: Selective Disclosure of data to share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Which automotive use cases are addressed?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Integration with existing IAM: SSO and Enterprise IAM integration?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Interoperability: Support for OIDC, SAML, FIDO for interoperability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Control for private data, public data and asset owner changes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Privacy: How does your solution address privacy concerns?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100000"/>
              </a:lnSpc>
              <a:spcBef>
                <a:spcPts val="95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Protection of data: Do you use solutions like Zero-Knowledge proof ?</a:t>
            </a:r>
            <a:endParaRPr b="0" lang="en-US" sz="16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</p:txBody>
      </p:sp>
      <p:pic>
        <p:nvPicPr>
          <p:cNvPr id="890" name="" descr=""/>
          <p:cNvPicPr/>
          <p:nvPr/>
        </p:nvPicPr>
        <p:blipFill>
          <a:blip r:embed="rId1"/>
          <a:stretch/>
        </p:blipFill>
        <p:spPr>
          <a:xfrm>
            <a:off x="366120" y="275040"/>
            <a:ext cx="1409400" cy="456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Team Focus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The connected vehicle is trusted, intelligent, shared, automated data services to external applications and marketplaces.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Autonomous Vehicles add services for driving, smart applications, direct payment services etc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The team explores how blockchain adds value in connected applications and marketplaces.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Blockchain's trust, transparency, privacy and collaboration features can add value for many connected applications.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Define key use cases for connected data flows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Define models for connected data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Evaluate existing standards, technologies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Draft connected data standards for key use cases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Specify candidate POC recommendations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92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200" spc="-1" strike="noStrike" cap="all">
                <a:solidFill>
                  <a:srgbClr val="355597"/>
                </a:solidFill>
                <a:latin typeface="Century Gothic"/>
              </a:rPr>
              <a:t>                      </a:t>
            </a:r>
            <a:r>
              <a:rPr b="1" lang="en-US" sz="2200" spc="-1" strike="noStrike" cap="all">
                <a:solidFill>
                  <a:srgbClr val="355597"/>
                </a:solidFill>
                <a:latin typeface="Century Gothic"/>
              </a:rPr>
              <a:t>Vehicle Connected Data Marketplace Project</a:t>
            </a:r>
            <a:endParaRPr b="0" lang="en-US" sz="2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93" name="TextShape 3"/>
          <p:cNvSpPr txBox="1"/>
          <p:nvPr/>
        </p:nvSpPr>
        <p:spPr>
          <a:xfrm>
            <a:off x="5994360" y="81612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Candidate Connected Data Use Cases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pay for road use, tolls, parking 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reduce traffic congestion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improve safety and reduce accidents, reporting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Autonomous vehicle driving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sell data to businesses and organizations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sell open seats in vehicles for trips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earn credits for taking preferred routes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Alternate transportation methods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Bus, rail, scooters, bikes, ride shares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real-time carbon emissions tracking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usage-based insurance 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automated maintenance and service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94" name="" descr=""/>
          <p:cNvPicPr/>
          <p:nvPr/>
        </p:nvPicPr>
        <p:blipFill>
          <a:blip r:embed="rId1"/>
          <a:stretch/>
        </p:blipFill>
        <p:spPr>
          <a:xfrm>
            <a:off x="366120" y="275040"/>
            <a:ext cx="1409400" cy="456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TextShape 1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Vehicle Services Layer Model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grpSp>
        <p:nvGrpSpPr>
          <p:cNvPr id="896" name="Group 2"/>
          <p:cNvGrpSpPr/>
          <p:nvPr/>
        </p:nvGrpSpPr>
        <p:grpSpPr>
          <a:xfrm>
            <a:off x="1097280" y="1188720"/>
            <a:ext cx="9692640" cy="4480560"/>
            <a:chOff x="1097280" y="1188720"/>
            <a:chExt cx="9692640" cy="4480560"/>
          </a:xfrm>
        </p:grpSpPr>
        <p:sp>
          <p:nvSpPr>
            <p:cNvPr id="897" name="CustomShape 3"/>
            <p:cNvSpPr/>
            <p:nvPr/>
          </p:nvSpPr>
          <p:spPr>
            <a:xfrm>
              <a:off x="1097280" y="4754880"/>
              <a:ext cx="9692640" cy="640080"/>
            </a:xfrm>
            <a:prstGeom prst="rect">
              <a:avLst/>
            </a:prstGeom>
            <a:solidFill>
              <a:srgbClr val="ffd8ce"/>
            </a:solidFill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98" name="TextShape 4"/>
            <p:cNvSpPr txBox="1"/>
            <p:nvPr/>
          </p:nvSpPr>
          <p:spPr>
            <a:xfrm>
              <a:off x="1142640" y="4800240"/>
              <a:ext cx="1371600" cy="548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600" spc="-1" strike="noStrike">
                  <a:latin typeface="Arial"/>
                </a:rPr>
                <a:t>DLT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899" name="TextShape 5"/>
            <p:cNvSpPr txBox="1"/>
            <p:nvPr/>
          </p:nvSpPr>
          <p:spPr>
            <a:xfrm>
              <a:off x="5212080" y="4814640"/>
              <a:ext cx="1920240" cy="3081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Layer 2 scaling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00" name="TextShape 6"/>
            <p:cNvSpPr txBox="1"/>
            <p:nvPr/>
          </p:nvSpPr>
          <p:spPr>
            <a:xfrm>
              <a:off x="4754880" y="5104800"/>
              <a:ext cx="3017520" cy="3081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DLT layer – Fabric, Corda or ?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01" name="CustomShape 7"/>
            <p:cNvSpPr/>
            <p:nvPr/>
          </p:nvSpPr>
          <p:spPr>
            <a:xfrm>
              <a:off x="1097280" y="4114800"/>
              <a:ext cx="9692640" cy="640080"/>
            </a:xfrm>
            <a:prstGeom prst="rect">
              <a:avLst/>
            </a:prstGeom>
            <a:solidFill>
              <a:srgbClr val="dee6ef"/>
            </a:solidFill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2" name="TextShape 8"/>
            <p:cNvSpPr txBox="1"/>
            <p:nvPr/>
          </p:nvSpPr>
          <p:spPr>
            <a:xfrm>
              <a:off x="1142640" y="4160160"/>
              <a:ext cx="1371600" cy="548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600" spc="-1" strike="noStrike">
                  <a:latin typeface="Arial"/>
                </a:rPr>
                <a:t>Storage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903" name="TextShape 9"/>
            <p:cNvSpPr txBox="1"/>
            <p:nvPr/>
          </p:nvSpPr>
          <p:spPr>
            <a:xfrm>
              <a:off x="3108960" y="4206240"/>
              <a:ext cx="1371600" cy="3081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Edge Storage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04" name="TextShape 10"/>
            <p:cNvSpPr txBox="1"/>
            <p:nvPr/>
          </p:nvSpPr>
          <p:spPr>
            <a:xfrm>
              <a:off x="4937760" y="4206240"/>
              <a:ext cx="1645920" cy="3081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Persistent Store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05" name="TextShape 11"/>
            <p:cNvSpPr txBox="1"/>
            <p:nvPr/>
          </p:nvSpPr>
          <p:spPr>
            <a:xfrm>
              <a:off x="8869680" y="4206240"/>
              <a:ext cx="1737360" cy="308160"/>
            </a:xfrm>
            <a:prstGeom prst="rect">
              <a:avLst/>
            </a:prstGeom>
            <a:solidFill>
              <a:srgbClr val="dddddd"/>
            </a:solidFill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Data Orchestration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06" name="CustomShape 12"/>
            <p:cNvSpPr/>
            <p:nvPr/>
          </p:nvSpPr>
          <p:spPr>
            <a:xfrm>
              <a:off x="1097280" y="3474720"/>
              <a:ext cx="9692640" cy="640080"/>
            </a:xfrm>
            <a:prstGeom prst="rect">
              <a:avLst/>
            </a:prstGeom>
            <a:noFill/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7" name="TextShape 13"/>
            <p:cNvSpPr txBox="1"/>
            <p:nvPr/>
          </p:nvSpPr>
          <p:spPr>
            <a:xfrm>
              <a:off x="3200400" y="3548160"/>
              <a:ext cx="9144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Key Mgt</a:t>
              </a:r>
              <a:r>
                <a:rPr b="0" lang="en-US" sz="1050" spc="-1" strike="noStrike">
                  <a:latin typeface="Arial"/>
                </a:rPr>
                <a:t>	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08" name="CustomShape 14"/>
            <p:cNvSpPr/>
            <p:nvPr/>
          </p:nvSpPr>
          <p:spPr>
            <a:xfrm>
              <a:off x="1097280" y="3474720"/>
              <a:ext cx="9692640" cy="640080"/>
            </a:xfrm>
            <a:prstGeom prst="rect">
              <a:avLst/>
            </a:prstGeom>
            <a:solidFill>
              <a:srgbClr val="ffffd7"/>
            </a:solidFill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9" name="CustomShape 15"/>
            <p:cNvSpPr/>
            <p:nvPr/>
          </p:nvSpPr>
          <p:spPr>
            <a:xfrm>
              <a:off x="1097280" y="2834640"/>
              <a:ext cx="9692640" cy="640080"/>
            </a:xfrm>
            <a:prstGeom prst="rect">
              <a:avLst/>
            </a:prstGeom>
            <a:solidFill>
              <a:srgbClr val="eeeeee"/>
            </a:solidFill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0" name="TextShape 16"/>
            <p:cNvSpPr txBox="1"/>
            <p:nvPr/>
          </p:nvSpPr>
          <p:spPr>
            <a:xfrm>
              <a:off x="1142640" y="2880000"/>
              <a:ext cx="1371600" cy="7675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500" spc="-1" strike="noStrike">
                  <a:latin typeface="Arial"/>
                </a:rPr>
                <a:t>Transaction</a:t>
              </a:r>
              <a:endParaRPr b="0" lang="en-US" sz="1500" spc="-1" strike="noStrike">
                <a:latin typeface="Arial"/>
              </a:endParaRPr>
            </a:p>
            <a:p>
              <a:pPr algn="r"/>
              <a:r>
                <a:rPr b="0" lang="en-US" sz="1500" spc="-1" strike="noStrike">
                  <a:latin typeface="Arial"/>
                </a:rPr>
                <a:t>Orchestration</a:t>
              </a:r>
              <a:endParaRPr b="0" lang="en-US" sz="1500" spc="-1" strike="noStrike">
                <a:latin typeface="Arial"/>
              </a:endParaRPr>
            </a:p>
          </p:txBody>
        </p:sp>
        <p:sp>
          <p:nvSpPr>
            <p:cNvPr id="911" name="TextShape 17"/>
            <p:cNvSpPr txBox="1"/>
            <p:nvPr/>
          </p:nvSpPr>
          <p:spPr>
            <a:xfrm>
              <a:off x="3200400" y="2926080"/>
              <a:ext cx="155448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Message Buses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12" name="TextShape 18"/>
            <p:cNvSpPr txBox="1"/>
            <p:nvPr/>
          </p:nvSpPr>
          <p:spPr>
            <a:xfrm>
              <a:off x="5577840" y="2926080"/>
              <a:ext cx="13716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P2P protocols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13" name="TextShape 19"/>
            <p:cNvSpPr txBox="1"/>
            <p:nvPr/>
          </p:nvSpPr>
          <p:spPr>
            <a:xfrm>
              <a:off x="8321040" y="2926080"/>
              <a:ext cx="18288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Identifier Communication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14" name="CustomShape 20"/>
            <p:cNvSpPr/>
            <p:nvPr/>
          </p:nvSpPr>
          <p:spPr>
            <a:xfrm>
              <a:off x="1097280" y="2194560"/>
              <a:ext cx="9692640" cy="640080"/>
            </a:xfrm>
            <a:prstGeom prst="rect">
              <a:avLst/>
            </a:prstGeom>
            <a:solidFill>
              <a:srgbClr val="fff5ce"/>
            </a:solidFill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5" name="TextShape 21"/>
            <p:cNvSpPr txBox="1"/>
            <p:nvPr/>
          </p:nvSpPr>
          <p:spPr>
            <a:xfrm>
              <a:off x="1142640" y="2239920"/>
              <a:ext cx="1371600" cy="548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600" spc="-1" strike="noStrike">
                  <a:latin typeface="Arial"/>
                </a:rPr>
                <a:t>Clients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916" name="TextShape 22"/>
            <p:cNvSpPr txBox="1"/>
            <p:nvPr/>
          </p:nvSpPr>
          <p:spPr>
            <a:xfrm>
              <a:off x="4023360" y="2555640"/>
              <a:ext cx="6035040" cy="2790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200" spc="-1" strike="noStrike">
                  <a:latin typeface="Arial"/>
                </a:rPr>
                <a:t>Wallet Mgt (Keys, Crypto, Authentication, Authorization, OS + App integrations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917" name="CustomShape 23"/>
            <p:cNvSpPr/>
            <p:nvPr/>
          </p:nvSpPr>
          <p:spPr>
            <a:xfrm>
              <a:off x="1097280" y="1554480"/>
              <a:ext cx="9692640" cy="640080"/>
            </a:xfrm>
            <a:prstGeom prst="rect">
              <a:avLst/>
            </a:prstGeom>
            <a:noFill/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8" name="TextShape 24"/>
            <p:cNvSpPr txBox="1"/>
            <p:nvPr/>
          </p:nvSpPr>
          <p:spPr>
            <a:xfrm>
              <a:off x="1142640" y="1599840"/>
              <a:ext cx="1371600" cy="548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600" spc="-1" strike="noStrike">
                  <a:latin typeface="Arial"/>
                </a:rPr>
                <a:t>Services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919" name="CustomShape 25"/>
            <p:cNvSpPr/>
            <p:nvPr/>
          </p:nvSpPr>
          <p:spPr>
            <a:xfrm>
              <a:off x="1097280" y="1554480"/>
              <a:ext cx="9692640" cy="640080"/>
            </a:xfrm>
            <a:prstGeom prst="rect">
              <a:avLst/>
            </a:prstGeom>
            <a:noFill/>
            <a:ln w="1836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0" name="TextShape 26"/>
            <p:cNvSpPr txBox="1"/>
            <p:nvPr/>
          </p:nvSpPr>
          <p:spPr>
            <a:xfrm>
              <a:off x="3108960" y="1645920"/>
              <a:ext cx="1371600" cy="4752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Traffic Control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21" name="Line 27"/>
            <p:cNvSpPr/>
            <p:nvPr/>
          </p:nvSpPr>
          <p:spPr>
            <a:xfrm>
              <a:off x="2883240" y="1188720"/>
              <a:ext cx="0" cy="4480560"/>
            </a:xfrm>
            <a:prstGeom prst="line">
              <a:avLst/>
            </a:prstGeom>
            <a:ln w="73080">
              <a:solidFill>
                <a:srgbClr val="3465a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2" name="TextShape 28"/>
            <p:cNvSpPr txBox="1"/>
            <p:nvPr/>
          </p:nvSpPr>
          <p:spPr>
            <a:xfrm>
              <a:off x="1313280" y="3530160"/>
              <a:ext cx="1463040" cy="548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rIns="90000" tIns="45000" bIns="45000">
              <a:noAutofit/>
            </a:bodyPr>
            <a:p>
              <a:pPr algn="r"/>
              <a:r>
                <a:rPr b="0" lang="en-US" sz="1600" spc="-1" strike="noStrike">
                  <a:latin typeface="Arial"/>
                </a:rPr>
                <a:t>VID</a:t>
              </a:r>
              <a:endParaRPr b="0" lang="en-US" sz="1600" spc="-1" strike="noStrike">
                <a:latin typeface="Arial"/>
              </a:endParaRPr>
            </a:p>
            <a:p>
              <a:pPr algn="r"/>
              <a:r>
                <a:rPr b="0" lang="en-US" sz="1600" spc="-1" strike="noStrike">
                  <a:latin typeface="Arial"/>
                </a:rPr>
                <a:t>capabilities</a:t>
              </a:r>
              <a:endParaRPr b="0" lang="en-US" sz="1600" spc="-1" strike="noStrike">
                <a:latin typeface="Arial"/>
              </a:endParaRPr>
            </a:p>
          </p:txBody>
        </p:sp>
        <p:sp>
          <p:nvSpPr>
            <p:cNvPr id="923" name="TextShape 29"/>
            <p:cNvSpPr txBox="1"/>
            <p:nvPr/>
          </p:nvSpPr>
          <p:spPr>
            <a:xfrm>
              <a:off x="6949440" y="4206240"/>
              <a:ext cx="1645920" cy="3081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Hashtable Store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24" name="TextShape 30"/>
            <p:cNvSpPr txBox="1"/>
            <p:nvPr/>
          </p:nvSpPr>
          <p:spPr>
            <a:xfrm>
              <a:off x="4114800" y="3530160"/>
              <a:ext cx="9144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Crypto</a:t>
              </a:r>
              <a:endParaRPr b="0" lang="en-US" sz="1050" spc="-1" strike="noStrike">
                <a:latin typeface="Arial"/>
              </a:endParaRPr>
            </a:p>
            <a:p>
              <a:r>
                <a:rPr b="0" lang="en-US" sz="1050" spc="-1" strike="noStrike">
                  <a:latin typeface="Arial"/>
                </a:rPr>
                <a:t>Operations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25" name="TextShape 31"/>
            <p:cNvSpPr txBox="1"/>
            <p:nvPr/>
          </p:nvSpPr>
          <p:spPr>
            <a:xfrm>
              <a:off x="5029200" y="3530160"/>
              <a:ext cx="64008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ID Mgt</a:t>
              </a:r>
              <a:r>
                <a:rPr b="0" lang="en-US" sz="1050" spc="-1" strike="noStrike">
                  <a:latin typeface="Arial"/>
                </a:rPr>
                <a:t>	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26" name="TextShape 32"/>
            <p:cNvSpPr txBox="1"/>
            <p:nvPr/>
          </p:nvSpPr>
          <p:spPr>
            <a:xfrm>
              <a:off x="5669280" y="3530160"/>
              <a:ext cx="100584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00" spc="-1" strike="noStrike">
                  <a:latin typeface="Arial"/>
                </a:rPr>
                <a:t>ID</a:t>
              </a:r>
              <a:endParaRPr b="0" lang="en-US" sz="1000" spc="-1" strike="noStrike">
                <a:latin typeface="Arial"/>
              </a:endParaRPr>
            </a:p>
            <a:p>
              <a:r>
                <a:rPr b="0" lang="en-US" sz="1000" spc="-1" strike="noStrike">
                  <a:latin typeface="Arial"/>
                </a:rPr>
                <a:t>Authentication</a:t>
              </a:r>
              <a:endParaRPr b="0" lang="en-US" sz="1000" spc="-1" strike="noStrike">
                <a:latin typeface="Arial"/>
              </a:endParaRPr>
            </a:p>
          </p:txBody>
        </p:sp>
        <p:sp>
          <p:nvSpPr>
            <p:cNvPr id="927" name="TextShape 33"/>
            <p:cNvSpPr txBox="1"/>
            <p:nvPr/>
          </p:nvSpPr>
          <p:spPr>
            <a:xfrm>
              <a:off x="6675120" y="3530160"/>
              <a:ext cx="9144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Credential Mgt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28" name="TextShape 34"/>
            <p:cNvSpPr txBox="1"/>
            <p:nvPr/>
          </p:nvSpPr>
          <p:spPr>
            <a:xfrm>
              <a:off x="7592400" y="3512160"/>
              <a:ext cx="9144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DLT Anchoring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29" name="TextShape 35"/>
            <p:cNvSpPr txBox="1"/>
            <p:nvPr/>
          </p:nvSpPr>
          <p:spPr>
            <a:xfrm>
              <a:off x="8506800" y="3512160"/>
              <a:ext cx="109440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Compliance Reporting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30" name="TextShape 36"/>
            <p:cNvSpPr txBox="1"/>
            <p:nvPr/>
          </p:nvSpPr>
          <p:spPr>
            <a:xfrm>
              <a:off x="9601200" y="3512160"/>
              <a:ext cx="1097280" cy="56664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050" spc="-1" strike="noStrike">
                  <a:latin typeface="Arial"/>
                </a:rPr>
                <a:t>Enterprise Integration</a:t>
              </a:r>
              <a:endParaRPr b="0" lang="en-US" sz="1050" spc="-1" strike="noStrike">
                <a:latin typeface="Arial"/>
              </a:endParaRPr>
            </a:p>
          </p:txBody>
        </p:sp>
        <p:sp>
          <p:nvSpPr>
            <p:cNvPr id="931" name="TextShape 37"/>
            <p:cNvSpPr txBox="1"/>
            <p:nvPr/>
          </p:nvSpPr>
          <p:spPr>
            <a:xfrm>
              <a:off x="4023360" y="2286000"/>
              <a:ext cx="6035040" cy="2790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pPr algn="ctr"/>
              <a:r>
                <a:rPr b="0" lang="en-US" sz="1200" spc="-1" strike="noStrike">
                  <a:latin typeface="Arial"/>
                </a:rPr>
                <a:t>Mobile or Server SDKs</a:t>
              </a:r>
              <a:endParaRPr b="0" lang="en-US" sz="1200" spc="-1" strike="noStrike">
                <a:latin typeface="Arial"/>
              </a:endParaRPr>
            </a:p>
          </p:txBody>
        </p:sp>
        <p:sp>
          <p:nvSpPr>
            <p:cNvPr id="932" name="TextShape 38"/>
            <p:cNvSpPr txBox="1"/>
            <p:nvPr/>
          </p:nvSpPr>
          <p:spPr>
            <a:xfrm>
              <a:off x="4480560" y="1645920"/>
              <a:ext cx="1371600" cy="50796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Congestion Pricing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33" name="TextShape 39"/>
            <p:cNvSpPr txBox="1"/>
            <p:nvPr/>
          </p:nvSpPr>
          <p:spPr>
            <a:xfrm>
              <a:off x="5852160" y="1663920"/>
              <a:ext cx="1371600" cy="4752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Tolls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34" name="TextShape 40"/>
            <p:cNvSpPr txBox="1"/>
            <p:nvPr/>
          </p:nvSpPr>
          <p:spPr>
            <a:xfrm>
              <a:off x="7223760" y="1645920"/>
              <a:ext cx="1371600" cy="4752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Parking</a:t>
              </a:r>
              <a:endParaRPr b="0" lang="en-US" sz="1400" spc="-1" strike="noStrike">
                <a:latin typeface="Arial"/>
              </a:endParaRPr>
            </a:p>
          </p:txBody>
        </p:sp>
        <p:sp>
          <p:nvSpPr>
            <p:cNvPr id="935" name="TextShape 41"/>
            <p:cNvSpPr txBox="1"/>
            <p:nvPr/>
          </p:nvSpPr>
          <p:spPr>
            <a:xfrm>
              <a:off x="8595360" y="1645920"/>
              <a:ext cx="1371600" cy="475200"/>
            </a:xfrm>
            <a:prstGeom prst="rect">
              <a:avLst/>
            </a:prstGeom>
            <a:noFill/>
            <a:ln w="18360">
              <a:solidFill>
                <a:srgbClr val="000000"/>
              </a:solidFill>
              <a:custDash>
                <a:ds d="197000" sp="197000"/>
              </a:custDash>
              <a:round/>
            </a:ln>
          </p:spPr>
          <p:txBody>
            <a:bodyPr lIns="99000" rIns="99000" tIns="54000" bIns="54000">
              <a:noAutofit/>
            </a:bodyPr>
            <a:p>
              <a:r>
                <a:rPr b="0" lang="en-US" sz="1400" spc="-1" strike="noStrike">
                  <a:latin typeface="Arial"/>
                </a:rPr>
                <a:t>Marketplaces</a:t>
              </a:r>
              <a:endParaRPr b="0" lang="en-US" sz="14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37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TextShape 1"/>
          <p:cNvSpPr txBox="1"/>
          <p:nvPr/>
        </p:nvSpPr>
        <p:spPr>
          <a:xfrm>
            <a:off x="182880" y="907560"/>
            <a:ext cx="466344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Our Delivery Process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Engage – Understand Community, Needs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Assess – Assess Value Opportunities 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Plan – Define Solution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Deliver – Deliver Solution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Implement – Implement Solution Support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Grow – Grow the Solution, Network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39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2600" spc="-1" strike="noStrike" cap="all">
                <a:solidFill>
                  <a:srgbClr val="355597"/>
                </a:solidFill>
                <a:latin typeface="Century Gothic"/>
              </a:rPr>
              <a:t>Blockchain Solution Delivery Process</a:t>
            </a:r>
            <a:endParaRPr b="0" lang="en-US" sz="2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40" name="TextShape 3"/>
          <p:cNvSpPr txBox="1"/>
          <p:nvPr/>
        </p:nvSpPr>
        <p:spPr>
          <a:xfrm>
            <a:off x="4937760" y="822960"/>
            <a:ext cx="685800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233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Keys for a Value Chain Trust Network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Who are the parties are in the Business Network?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What value does each role deliver?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What challenges does each role have?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Is there counter party risk?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How are trust issues resolved?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How are identity, security managed?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Do parties cooperate now? How?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Are the processes clear? Efficient?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What are key decisions &amp; events?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How do intermediaries add value?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What are regulations, compliance issues?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  <a:p>
            <a:pPr marL="272880" indent="-272520">
              <a:lnSpc>
                <a:spcPct val="90000"/>
              </a:lnSpc>
              <a:spcBef>
                <a:spcPts val="1233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1800" spc="-1" strike="noStrike">
                <a:solidFill>
                  <a:srgbClr val="3d4647"/>
                </a:solidFill>
                <a:latin typeface="Century Gothic"/>
              </a:rPr>
              <a:t>How can the Value Chain Network grow?</a:t>
            </a:r>
            <a:endParaRPr b="0" lang="en-US" sz="1800" spc="-1" strike="noStrike">
              <a:solidFill>
                <a:srgbClr val="3d4647"/>
              </a:solidFill>
              <a:latin typeface="Century Gothic"/>
              <a:ea typeface="Microsoft YaHei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What We Covered: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How the MOBI Vehicle blockchain standards support a trusted, connected vehicle ecosystem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Key Hyperledger Fabric blockchain features that support identity, privacy, transparency, trust and scalability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What a vehicle identity blockchain service is and the steps to build it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42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Summary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43" name="TextShape 3"/>
          <p:cNvSpPr txBox="1"/>
          <p:nvPr/>
        </p:nvSpPr>
        <p:spPr>
          <a:xfrm>
            <a:off x="603504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Final Thoughts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Mobility methods, fuel sources and preferences are changing rapidly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Newer technologies are providing mobility solutions that were never possible before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Enterprise blockchain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Digital Trust 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AI and Machine Learning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5G connectivity for vehicles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IoT integration on vehicles and infrastructure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Automation of many systems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Cloud services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TextShape 1"/>
          <p:cNvSpPr txBox="1"/>
          <p:nvPr/>
        </p:nvSpPr>
        <p:spPr>
          <a:xfrm>
            <a:off x="4888440" y="1329480"/>
            <a:ext cx="6611400" cy="5148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2800" spc="-1" strike="noStrike">
                <a:solidFill>
                  <a:srgbClr val="3d4647"/>
                </a:solidFill>
                <a:latin typeface="Century Gothic"/>
              </a:rPr>
              <a:t>Thank you! You can find me at:</a:t>
            </a:r>
            <a:endParaRPr b="0" lang="en-US" sz="28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8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8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28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945" name="TextShape 2"/>
          <p:cNvSpPr txBox="1"/>
          <p:nvPr/>
        </p:nvSpPr>
        <p:spPr>
          <a:xfrm>
            <a:off x="331560" y="2469960"/>
            <a:ext cx="3526920" cy="1498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</a:pPr>
            <a:r>
              <a:rPr b="1" lang="en-US" sz="3600" spc="-1" strike="noStrike" cap="all">
                <a:solidFill>
                  <a:srgbClr val="ffffff"/>
                </a:solidFill>
                <a:latin typeface="Century Gothic"/>
              </a:rPr>
              <a:t>Questions?</a:t>
            </a:r>
            <a:endParaRPr b="0" lang="en-US" sz="3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946" name="Graphic 3_1" descr=""/>
          <p:cNvPicPr/>
          <p:nvPr/>
        </p:nvPicPr>
        <p:blipFill>
          <a:blip r:embed="rId1"/>
          <a:stretch/>
        </p:blipFill>
        <p:spPr>
          <a:xfrm>
            <a:off x="4888440" y="3960360"/>
            <a:ext cx="514080" cy="514080"/>
          </a:xfrm>
          <a:prstGeom prst="rect">
            <a:avLst/>
          </a:prstGeom>
          <a:ln>
            <a:noFill/>
          </a:ln>
        </p:spPr>
      </p:pic>
      <p:pic>
        <p:nvPicPr>
          <p:cNvPr id="947" name="Graphic 4_1" descr=""/>
          <p:cNvPicPr/>
          <p:nvPr/>
        </p:nvPicPr>
        <p:blipFill>
          <a:blip r:embed="rId2"/>
          <a:stretch/>
        </p:blipFill>
        <p:spPr>
          <a:xfrm>
            <a:off x="4846680" y="2982240"/>
            <a:ext cx="555840" cy="555840"/>
          </a:xfrm>
          <a:prstGeom prst="rect">
            <a:avLst/>
          </a:prstGeom>
          <a:ln>
            <a:noFill/>
          </a:ln>
        </p:spPr>
      </p:pic>
      <p:pic>
        <p:nvPicPr>
          <p:cNvPr id="948" name="Graphic 5_1" descr=""/>
          <p:cNvPicPr/>
          <p:nvPr/>
        </p:nvPicPr>
        <p:blipFill>
          <a:blip r:embed="rId3"/>
          <a:stretch/>
        </p:blipFill>
        <p:spPr>
          <a:xfrm>
            <a:off x="4846680" y="2102040"/>
            <a:ext cx="718560" cy="457920"/>
          </a:xfrm>
          <a:prstGeom prst="rect">
            <a:avLst/>
          </a:prstGeom>
          <a:ln>
            <a:noFill/>
          </a:ln>
        </p:spPr>
      </p:pic>
      <p:sp>
        <p:nvSpPr>
          <p:cNvPr id="949" name="CustomShape 3"/>
          <p:cNvSpPr/>
          <p:nvPr/>
        </p:nvSpPr>
        <p:spPr>
          <a:xfrm>
            <a:off x="4954680" y="-158760"/>
            <a:ext cx="914040" cy="91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0" name="CustomShape 4"/>
          <p:cNvSpPr/>
          <p:nvPr/>
        </p:nvSpPr>
        <p:spPr>
          <a:xfrm>
            <a:off x="5691600" y="2102040"/>
            <a:ext cx="266832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1" name="CustomShape 5"/>
          <p:cNvSpPr/>
          <p:nvPr/>
        </p:nvSpPr>
        <p:spPr>
          <a:xfrm>
            <a:off x="5691600" y="2102040"/>
            <a:ext cx="592452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2" name="CustomShape 6"/>
          <p:cNvSpPr/>
          <p:nvPr/>
        </p:nvSpPr>
        <p:spPr>
          <a:xfrm>
            <a:off x="5691600" y="2102040"/>
            <a:ext cx="592452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2800" spc="-1" strike="noStrike">
                <a:solidFill>
                  <a:srgbClr val="3d4647"/>
                </a:solidFill>
                <a:latin typeface="Century Gothic"/>
              </a:rPr>
              <a:t>Jim.mason@skywebteam.com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53" name="CustomShape 7"/>
          <p:cNvSpPr/>
          <p:nvPr/>
        </p:nvSpPr>
        <p:spPr>
          <a:xfrm>
            <a:off x="5691600" y="3031200"/>
            <a:ext cx="592452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2800" spc="-1" strike="noStrike">
                <a:solidFill>
                  <a:srgbClr val="3d4647"/>
                </a:solidFill>
                <a:latin typeface="Century Gothic"/>
              </a:rPr>
              <a:t>@jmason900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954" name="CustomShape 8"/>
          <p:cNvSpPr/>
          <p:nvPr/>
        </p:nvSpPr>
        <p:spPr>
          <a:xfrm>
            <a:off x="5691600" y="4068360"/>
            <a:ext cx="592452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799"/>
              </a:spcBef>
            </a:pPr>
            <a:r>
              <a:rPr b="0" lang="en-US" sz="2800" spc="-1" strike="noStrike">
                <a:solidFill>
                  <a:srgbClr val="3d4647"/>
                </a:solidFill>
                <a:latin typeface="Century Gothic"/>
              </a:rPr>
              <a:t>http://linkedin.com/jimmason2</a:t>
            </a:r>
            <a:endParaRPr b="0" lang="en-US" sz="2800" spc="-1" strike="noStrike">
              <a:latin typeface="Arial"/>
            </a:endParaRPr>
          </a:p>
        </p:txBody>
      </p:sp>
    </p:spTree>
  </p:cSld>
  <p:transition spd="med">
    <p:fade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TextShape 1"/>
          <p:cNvSpPr txBox="1"/>
          <p:nvPr/>
        </p:nvSpPr>
        <p:spPr>
          <a:xfrm>
            <a:off x="182880" y="907560"/>
            <a:ext cx="5852160" cy="1287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Auto Industry Snapshot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14 car company conglomerates control 64 brands worldwide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92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Auto industry snapshot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793" name="Picture 5_0" descr=""/>
          <p:cNvPicPr/>
          <p:nvPr/>
        </p:nvPicPr>
        <p:blipFill>
          <a:blip r:embed="rId1"/>
          <a:srcRect l="8116" t="21957" r="8549" b="19550"/>
          <a:stretch/>
        </p:blipFill>
        <p:spPr>
          <a:xfrm>
            <a:off x="691200" y="2316600"/>
            <a:ext cx="4155120" cy="4179240"/>
          </a:xfrm>
          <a:prstGeom prst="rect">
            <a:avLst/>
          </a:prstGeom>
          <a:ln>
            <a:noFill/>
          </a:ln>
        </p:spPr>
      </p:pic>
      <p:sp>
        <p:nvSpPr>
          <p:cNvPr id="794" name="TextShape 3"/>
          <p:cNvSpPr txBox="1"/>
          <p:nvPr/>
        </p:nvSpPr>
        <p:spPr>
          <a:xfrm>
            <a:off x="6217920" y="907560"/>
            <a:ext cx="5852160" cy="10126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United States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Largest volume auto industry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795" name="Picture 7_0" descr=""/>
          <p:cNvPicPr/>
          <p:nvPr/>
        </p:nvPicPr>
        <p:blipFill>
          <a:blip r:embed="rId2"/>
          <a:srcRect l="0" t="14035" r="0" b="12665"/>
          <a:stretch/>
        </p:blipFill>
        <p:spPr>
          <a:xfrm>
            <a:off x="6858000" y="3437640"/>
            <a:ext cx="3170520" cy="2323080"/>
          </a:xfrm>
          <a:prstGeom prst="rect">
            <a:avLst/>
          </a:prstGeom>
          <a:ln>
            <a:noFill/>
          </a:ln>
        </p:spPr>
      </p:pic>
      <p:sp>
        <p:nvSpPr>
          <p:cNvPr id="796" name="TextShape 4"/>
          <p:cNvSpPr txBox="1"/>
          <p:nvPr/>
        </p:nvSpPr>
        <p:spPr>
          <a:xfrm>
            <a:off x="5486400" y="2194560"/>
            <a:ext cx="2834640" cy="100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16 OEMs Operating</a:t>
            </a:r>
            <a:endParaRPr b="0" lang="en-US" sz="1800" spc="-1" strike="noStrike">
              <a:latin typeface="Arial"/>
            </a:endParaRPr>
          </a:p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39 Badges</a:t>
            </a:r>
            <a:endParaRPr b="0" lang="en-US" sz="1800" spc="-1" strike="noStrike">
              <a:latin typeface="Arial"/>
            </a:endParaRPr>
          </a:p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50,000+ Dealers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797" name="TextShape 5"/>
          <p:cNvSpPr txBox="1"/>
          <p:nvPr/>
        </p:nvSpPr>
        <p:spPr>
          <a:xfrm>
            <a:off x="8778240" y="2194560"/>
            <a:ext cx="2834640" cy="146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$875+ Billion Sales</a:t>
            </a:r>
            <a:endParaRPr b="0" lang="en-US" sz="1800" spc="-1" strike="noStrike">
              <a:latin typeface="Arial"/>
            </a:endParaRPr>
          </a:p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250+ Million Vehicles</a:t>
            </a:r>
            <a:endParaRPr b="0" lang="en-US" sz="1800" spc="-1" strike="noStrike">
              <a:latin typeface="Arial"/>
            </a:endParaRPr>
          </a:p>
          <a:p>
            <a:pPr marL="57240" indent="-191160">
              <a:lnSpc>
                <a:spcPct val="90000"/>
              </a:lnSpc>
              <a:spcAft>
                <a:spcPts val="601"/>
              </a:spcAft>
              <a:buClr>
                <a:srgbClr val="414042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414042"/>
                </a:solidFill>
                <a:latin typeface="Arial"/>
                <a:ea typeface="Arial"/>
              </a:rPr>
              <a:t>225+ Million Drivers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Lower new car sales trends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Rental car firms reducing fleets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Shifting demands for vehicle types and fuel types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Changes in ownership models, usage with ride sharing and subscriptions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Increased regulations on privacy, vehicle usage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Coordination of supply and demand across all forms of transportation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Changes in supply chains and trade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799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Key concerns in mobility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00" name="" descr=""/>
          <p:cNvPicPr/>
          <p:nvPr/>
        </p:nvPicPr>
        <p:blipFill>
          <a:blip r:embed="rId1"/>
          <a:stretch/>
        </p:blipFill>
        <p:spPr>
          <a:xfrm>
            <a:off x="6508080" y="1189080"/>
            <a:ext cx="4099320" cy="1965600"/>
          </a:xfrm>
          <a:prstGeom prst="rect">
            <a:avLst/>
          </a:prstGeom>
          <a:ln>
            <a:noFill/>
          </a:ln>
        </p:spPr>
      </p:pic>
      <p:pic>
        <p:nvPicPr>
          <p:cNvPr id="801" name="" descr=""/>
          <p:cNvPicPr/>
          <p:nvPr/>
        </p:nvPicPr>
        <p:blipFill>
          <a:blip r:embed="rId2"/>
          <a:stretch/>
        </p:blipFill>
        <p:spPr>
          <a:xfrm>
            <a:off x="6546240" y="3475080"/>
            <a:ext cx="3969720" cy="2863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Lower new car sales trends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Software Defined Vehicles: the digital twin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Decentralized, smart vehicle subsystems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OTA vehicle software updates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03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Mobility technology changes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04" name="TextShape 3"/>
          <p:cNvSpPr txBox="1"/>
          <p:nvPr/>
        </p:nvSpPr>
        <p:spPr>
          <a:xfrm>
            <a:off x="621792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5G vehicle to X connectivity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AI, Blockchain, IoT, Analytics, Cloud, Automation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Autonomous Driving levels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05" name="" descr=""/>
          <p:cNvPicPr/>
          <p:nvPr/>
        </p:nvPicPr>
        <p:blipFill>
          <a:blip r:embed="rId1"/>
          <a:stretch/>
        </p:blipFill>
        <p:spPr>
          <a:xfrm>
            <a:off x="914760" y="3741840"/>
            <a:ext cx="10072080" cy="2658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TextShape 1"/>
          <p:cNvSpPr txBox="1"/>
          <p:nvPr/>
        </p:nvSpPr>
        <p:spPr>
          <a:xfrm>
            <a:off x="3039120" y="1518840"/>
            <a:ext cx="6113520" cy="4699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Mobility Marketplace Overview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400" spc="-1" strike="noStrike">
                <a:solidFill>
                  <a:srgbClr val="3d4647"/>
                </a:solidFill>
                <a:latin typeface="Century Gothic"/>
              </a:rPr>
              <a:t>Blockchain Basics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Hyperledger Enterprise Blockchain Concepts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VINBlock vehicle identity chain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MOBI vehicle identity project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0" lang="en-US" sz="2400" spc="-1" strike="noStrike">
                <a:solidFill>
                  <a:srgbClr val="3d4647"/>
                </a:solidFill>
                <a:latin typeface="Century Gothic"/>
              </a:rPr>
              <a:t>Summary</a:t>
            </a:r>
            <a:endParaRPr b="0" lang="en-US" sz="24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07" name="TextShape 2"/>
          <p:cNvSpPr txBox="1"/>
          <p:nvPr/>
        </p:nvSpPr>
        <p:spPr>
          <a:xfrm>
            <a:off x="3039120" y="699120"/>
            <a:ext cx="6113520" cy="795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Agenda</a:t>
            </a:r>
            <a:endParaRPr b="1" lang="en-US" sz="3200" spc="-1" strike="noStrike" cap="all">
              <a:solidFill>
                <a:srgbClr val="355597"/>
              </a:solidFill>
              <a:latin typeface="Century Gothic"/>
            </a:endParaRPr>
          </a:p>
        </p:txBody>
      </p:sp>
    </p:spTree>
  </p:cSld>
  <p:transition spd="med">
    <p:fade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Peer Network -</a:t>
            </a: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host organizations: each maintain a copy of shared ledger in synch using smart contracts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Immutable, shared ledger -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Hash chain of write-only transaction blocks ordered by date replicated on host organizations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Smart contract -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secured program implements a contract between parties to validate, write transactions on the ledger with event support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Consensus  method-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policies define how transactions are approved, posted to the ledger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  <a:p>
            <a:pPr marL="272880" indent="-272520">
              <a:lnSpc>
                <a:spcPct val="90000"/>
              </a:lnSpc>
              <a:spcBef>
                <a:spcPts val="1800"/>
              </a:spcBef>
              <a:buClr>
                <a:srgbClr val="00b7f7"/>
              </a:buClr>
              <a:buFont typeface="News Gothic MT"/>
              <a:buChar char="◊"/>
            </a:pPr>
            <a:r>
              <a:rPr b="1" lang="en-US" sz="2000" spc="-1" strike="noStrike">
                <a:solidFill>
                  <a:srgbClr val="3d4647"/>
                </a:solidFill>
                <a:latin typeface="Century Gothic"/>
              </a:rPr>
              <a:t>Governance services</a:t>
            </a:r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 </a:t>
            </a:r>
            <a:br/>
            <a:r>
              <a:rPr b="0" lang="en-US" sz="2000" spc="-1" strike="noStrike">
                <a:solidFill>
                  <a:srgbClr val="3d4647"/>
                </a:solidFill>
                <a:latin typeface="Century Gothic"/>
              </a:rPr>
              <a:t>to manage the network</a:t>
            </a:r>
            <a:endParaRPr b="0" lang="en-US" sz="20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09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Blockchain features ( dlt )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10" name="" descr=""/>
          <p:cNvPicPr/>
          <p:nvPr/>
        </p:nvPicPr>
        <p:blipFill>
          <a:blip r:embed="rId1"/>
          <a:stretch/>
        </p:blipFill>
        <p:spPr>
          <a:xfrm>
            <a:off x="5809680" y="1179000"/>
            <a:ext cx="5964840" cy="4752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TextShape 1"/>
          <p:cNvSpPr txBox="1"/>
          <p:nvPr/>
        </p:nvSpPr>
        <p:spPr>
          <a:xfrm>
            <a:off x="18288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Smart Contracts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All host orgs have contracts and ledgers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Contracts define business rules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Client app invokes contract method (buyItem..)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Contract execution creates transaction on hosts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1" lang="en-US" sz="1600" spc="-1" strike="noStrike">
                <a:solidFill>
                  <a:srgbClr val="3d4647"/>
                </a:solidFill>
                <a:latin typeface="Century Gothic"/>
              </a:rPr>
              <a:t>Transactions processed on consensus flow  &gt;&gt;&gt;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Apps can receive commit event for automation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Contracts automatically governed in Fabric v2x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12" name="TextShape 2"/>
          <p:cNvSpPr txBox="1"/>
          <p:nvPr/>
        </p:nvSpPr>
        <p:spPr>
          <a:xfrm>
            <a:off x="406440" y="352440"/>
            <a:ext cx="9600840" cy="344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80000"/>
              </a:lnSpc>
            </a:pPr>
            <a:r>
              <a:rPr b="1" lang="en-US" sz="3200" spc="-1" strike="noStrike" cap="all">
                <a:solidFill>
                  <a:srgbClr val="355597"/>
                </a:solidFill>
                <a:latin typeface="Century Gothic"/>
              </a:rPr>
              <a:t>Smart Contracts &amp; Transaction Consensus</a:t>
            </a:r>
            <a:endParaRPr b="0" lang="en-US" sz="3200" spc="-1" strike="noStrike">
              <a:solidFill>
                <a:srgbClr val="3d4647"/>
              </a:solidFill>
              <a:latin typeface="Century Gothic"/>
            </a:endParaRPr>
          </a:p>
        </p:txBody>
      </p:sp>
      <p:sp>
        <p:nvSpPr>
          <p:cNvPr id="813" name="TextShape 3"/>
          <p:cNvSpPr txBox="1"/>
          <p:nvPr/>
        </p:nvSpPr>
        <p:spPr>
          <a:xfrm>
            <a:off x="6217920" y="907560"/>
            <a:ext cx="5852160" cy="5493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Autofit/>
          </a:bodyPr>
          <a:p>
            <a:pPr>
              <a:lnSpc>
                <a:spcPct val="90000"/>
              </a:lnSpc>
              <a:spcBef>
                <a:spcPts val="1800"/>
              </a:spcBef>
            </a:pPr>
            <a:r>
              <a:rPr b="1" lang="en-US" sz="1800" spc="-1" strike="noStrike">
                <a:solidFill>
                  <a:srgbClr val="3d4647"/>
                </a:solidFill>
                <a:latin typeface="Century Gothic"/>
              </a:rPr>
              <a:t>Transaction Consensus Flow</a:t>
            </a:r>
            <a:endParaRPr b="0" lang="en-US" sz="18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Flexible consensus methods &amp; policies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Contract execution creates transaction results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Hosts must agree transaction as valid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Agreement based on consensus policy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If agreed, transactions ordered in blocks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Ordered transactions commited to ledgers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3d4647"/>
                </a:solidFill>
                <a:latin typeface="Century Gothic"/>
              </a:rPr>
              <a:t>transactions stored on ledgers</a:t>
            </a: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endParaRPr b="0" lang="en-US" sz="1600" spc="-1" strike="noStrike">
              <a:solidFill>
                <a:srgbClr val="3d4647"/>
              </a:solidFill>
              <a:latin typeface="Century Gothic"/>
            </a:endParaRPr>
          </a:p>
        </p:txBody>
      </p:sp>
      <p:pic>
        <p:nvPicPr>
          <p:cNvPr id="814" name="" descr=""/>
          <p:cNvPicPr/>
          <p:nvPr/>
        </p:nvPicPr>
        <p:blipFill>
          <a:blip r:embed="rId1"/>
          <a:stretch/>
        </p:blipFill>
        <p:spPr>
          <a:xfrm>
            <a:off x="2011680" y="3931920"/>
            <a:ext cx="7755840" cy="2207160"/>
          </a:xfrm>
          <a:prstGeom prst="rect">
            <a:avLst/>
          </a:prstGeom>
          <a:ln w="18360">
            <a:solidFill>
              <a:srgbClr val="3465a4"/>
            </a:solidFill>
            <a:round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b6c5e5"/>
      </a:dk2>
      <a:lt2>
        <a:srgbClr val="355597"/>
      </a:lt2>
      <a:accent1>
        <a:srgbClr val="00b7f7"/>
      </a:accent1>
      <a:accent2>
        <a:srgbClr val="5fb03e"/>
      </a:accent2>
      <a:accent3>
        <a:srgbClr val="ff6700"/>
      </a:accent3>
      <a:accent4>
        <a:srgbClr val="00b489"/>
      </a:accent4>
      <a:accent5>
        <a:srgbClr val="f1b434"/>
      </a:accent5>
      <a:accent6>
        <a:srgbClr val="8b254f"/>
      </a:accent6>
      <a:hlink>
        <a:srgbClr val="8264ff"/>
      </a:hlink>
      <a:folHlink>
        <a:srgbClr val="8264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8BAB59F490F24B8051FECBC7EDE001" ma:contentTypeVersion="13" ma:contentTypeDescription="Create a new document." ma:contentTypeScope="" ma:versionID="a0e6eb74427e0e51f3203f3dbecc58b8">
  <xsd:schema xmlns:xsd="http://www.w3.org/2001/XMLSchema" xmlns:xs="http://www.w3.org/2001/XMLSchema" xmlns:p="http://schemas.microsoft.com/office/2006/metadata/properties" xmlns:ns3="41ccaa14-12d4-47c1-87ac-6ba06ab1e4f6" xmlns:ns4="175259be-f86b-4b6d-8cb5-e9b9fb5779a8" targetNamespace="http://schemas.microsoft.com/office/2006/metadata/properties" ma:root="true" ma:fieldsID="2afdb79c93fc56096744b9ff73a747f6" ns3:_="" ns4:_="">
    <xsd:import namespace="41ccaa14-12d4-47c1-87ac-6ba06ab1e4f6"/>
    <xsd:import namespace="175259be-f86b-4b6d-8cb5-e9b9fb5779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ccaa14-12d4-47c1-87ac-6ba06ab1e4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5259be-f86b-4b6d-8cb5-e9b9fb5779a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AA3245-EF47-4F0F-9260-C218FBD16E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ccaa14-12d4-47c1-87ac-6ba06ab1e4f6"/>
    <ds:schemaRef ds:uri="175259be-f86b-4b6d-8cb5-e9b9fb5779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EBDF9FE-5238-498D-822E-3777B37665F4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41ccaa14-12d4-47c1-87ac-6ba06ab1e4f6"/>
    <ds:schemaRef ds:uri="http://purl.org/dc/dcmitype/"/>
    <ds:schemaRef ds:uri="175259be-f86b-4b6d-8cb5-e9b9fb5779a8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460FDE2-EBDF-417B-9D9E-F2270EF6FE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J12306_LW 19_PPT Template 3-7</Template>
  <TotalTime>46</TotalTime>
  <Application>LibreOffice/6.4.2.2$Windows_X86_64 LibreOffice_project/4e471d8c02c9c90f512f7f9ead8875b57fcb1ec3</Application>
  <Words>923</Words>
  <Paragraphs>245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2019-04-12T19:48:39Z</dcterms:created>
  <dc:creator/>
  <dc:description/>
  <dc:language>en-US</dc:language>
  <cp:lastModifiedBy>jim mason</cp:lastModifiedBy>
  <dcterms:modified xsi:type="dcterms:W3CDTF">2020-05-31T11:03:56Z</dcterms:modified>
  <cp:revision>11</cp:revision>
  <dc:subject/>
  <dc:title>Liveworx 2020 PPT event template &amp; Guidelines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0x010100F18BAB59F490F24B8051FECBC7EDE001</vt:lpwstr>
  </property>
  <property fmtid="{D5CDD505-2E9C-101B-9397-08002B2CF9AE}" pid="4" name="HiddenSlides">
    <vt:i4>1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4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27</vt:i4>
  </property>
</Properties>
</file>