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4630400" cy="8229600"/>
  <p:notesSz cx="8229600" cy="146304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41" d="100"/>
          <a:sy n="41" d="100"/>
        </p:scale>
        <p:origin x="811" y="2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4045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github.co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169088"/>
          </a:xfrm>
          <a:prstGeom prst="rect">
            <a:avLst/>
          </a:prstGeom>
        </p:spPr>
      </p:pic>
      <p:sp>
        <p:nvSpPr>
          <p:cNvPr id="3" name="Shape 0"/>
          <p:cNvSpPr/>
          <p:nvPr/>
        </p:nvSpPr>
        <p:spPr>
          <a:xfrm>
            <a:off x="0" y="0"/>
            <a:ext cx="14630400" cy="8229600"/>
          </a:xfrm>
          <a:prstGeom prst="rect">
            <a:avLst/>
          </a:prstGeom>
          <a:solidFill>
            <a:srgbClr val="FFFFFF">
              <a:alpha val="75000"/>
            </a:srgbClr>
          </a:solidFill>
          <a:ln w="7620">
            <a:solidFill>
              <a:srgbClr val="FFFFFF">
                <a:alpha val="64000"/>
              </a:srgbClr>
            </a:solidFill>
            <a:prstDash val="solid"/>
          </a:ln>
        </p:spPr>
        <p:txBody>
          <a:bodyPr/>
          <a:lstStyle/>
          <a:p>
            <a:endParaRPr lang="en-US"/>
          </a:p>
        </p:txBody>
      </p:sp>
      <p:sp>
        <p:nvSpPr>
          <p:cNvPr id="4" name="Text 1"/>
          <p:cNvSpPr/>
          <p:nvPr/>
        </p:nvSpPr>
        <p:spPr>
          <a:xfrm>
            <a:off x="833199" y="1697284"/>
            <a:ext cx="7477601" cy="2580496"/>
          </a:xfrm>
          <a:prstGeom prst="rect">
            <a:avLst/>
          </a:prstGeom>
          <a:noFill/>
          <a:ln/>
        </p:spPr>
        <p:txBody>
          <a:bodyPr wrap="square" rtlCol="0" anchor="t"/>
          <a:lstStyle/>
          <a:p>
            <a:pPr marL="0" indent="0">
              <a:lnSpc>
                <a:spcPts val="6823"/>
              </a:lnSpc>
              <a:buNone/>
            </a:pPr>
            <a:r>
              <a:rPr lang="en-US" sz="5249" b="1" dirty="0">
                <a:solidFill>
                  <a:srgbClr val="000000"/>
                </a:solidFill>
                <a:latin typeface="p22-mackinac-pro" pitchFamily="34" charset="0"/>
                <a:ea typeface="p22-mackinac-pro" pitchFamily="34" charset="-122"/>
                <a:cs typeface="p22-mackinac-pro" pitchFamily="34" charset="-120"/>
              </a:rPr>
              <a:t>Setting up a GitHub Repository for Your Lab</a:t>
            </a:r>
            <a:endParaRPr lang="en-US" sz="5249" dirty="0"/>
          </a:p>
        </p:txBody>
      </p:sp>
      <p:sp>
        <p:nvSpPr>
          <p:cNvPr id="5" name="Text 2"/>
          <p:cNvSpPr/>
          <p:nvPr/>
        </p:nvSpPr>
        <p:spPr>
          <a:xfrm>
            <a:off x="833199" y="4608585"/>
            <a:ext cx="7477601" cy="1190616"/>
          </a:xfrm>
          <a:prstGeom prst="rect">
            <a:avLst/>
          </a:prstGeom>
          <a:noFill/>
          <a:ln/>
        </p:spPr>
        <p:txBody>
          <a:bodyPr wrap="square" rtlCol="0" anchor="t"/>
          <a:lstStyle/>
          <a:p>
            <a:pPr marL="0" indent="0">
              <a:lnSpc>
                <a:spcPts val="3149"/>
              </a:lnSpc>
              <a:buNone/>
            </a:pPr>
            <a:r>
              <a:rPr lang="en-US" sz="1750" dirty="0">
                <a:solidFill>
                  <a:srgbClr val="272525"/>
                </a:solidFill>
                <a:latin typeface="Eudoxus Sans" pitchFamily="34" charset="0"/>
                <a:ea typeface="Eudoxus Sans" pitchFamily="34" charset="-122"/>
                <a:cs typeface="Eudoxus Sans" pitchFamily="34" charset="-120"/>
              </a:rPr>
              <a:t>If you’re interested in creating a GitHub repository for your lab can help you manage your work, collaborate with peers, and practice using Git. Here's how to do it:</a:t>
            </a:r>
            <a:endParaRPr lang="en-US" sz="1750" dirty="0"/>
          </a:p>
        </p:txBody>
      </p:sp>
      <p:sp>
        <p:nvSpPr>
          <p:cNvPr id="8" name="Text 5"/>
          <p:cNvSpPr/>
          <p:nvPr/>
        </p:nvSpPr>
        <p:spPr>
          <a:xfrm>
            <a:off x="403947" y="7617037"/>
            <a:ext cx="2446020" cy="385999"/>
          </a:xfrm>
          <a:prstGeom prst="rect">
            <a:avLst/>
          </a:prstGeom>
          <a:noFill/>
          <a:ln/>
        </p:spPr>
        <p:txBody>
          <a:bodyPr wrap="none" rtlCol="0" anchor="t"/>
          <a:lstStyle/>
          <a:p>
            <a:pPr marL="0" indent="0" algn="l">
              <a:lnSpc>
                <a:spcPts val="3062"/>
              </a:lnSpc>
              <a:buNone/>
            </a:pPr>
            <a:r>
              <a:rPr lang="en-US" sz="2187" b="1" dirty="0">
                <a:solidFill>
                  <a:srgbClr val="272525"/>
                </a:solidFill>
                <a:latin typeface="Eudoxus Sans" pitchFamily="34" charset="0"/>
                <a:ea typeface="Eudoxus Sans" pitchFamily="34" charset="-122"/>
                <a:cs typeface="Eudoxus Sans" pitchFamily="34" charset="-120"/>
              </a:rPr>
              <a:t>Ledger Academy</a:t>
            </a:r>
            <a:endParaRPr lang="en-US" sz="2187" dirty="0"/>
          </a:p>
        </p:txBody>
      </p:sp>
      <p:pic>
        <p:nvPicPr>
          <p:cNvPr id="9" name="Image 1" descr="preencoded.png"/>
          <p:cNvPicPr>
            <a:picLocks noChangeAspect="1"/>
          </p:cNvPicPr>
          <p:nvPr/>
        </p:nvPicPr>
        <p:blipFill>
          <a:blip r:embed="rId4"/>
          <a:stretch>
            <a:fillRect/>
          </a:stretch>
        </p:blipFill>
        <p:spPr>
          <a:xfrm>
            <a:off x="9144000" y="0"/>
            <a:ext cx="5486400" cy="8169088"/>
          </a:xfrm>
          <a:prstGeom prst="rect">
            <a:avLst/>
          </a:prstGeom>
        </p:spPr>
      </p:pic>
      <p:pic>
        <p:nvPicPr>
          <p:cNvPr id="11" name="Picture 10" descr="A close up of a logo&#10;&#10;Description automatically generated">
            <a:extLst>
              <a:ext uri="{FF2B5EF4-FFF2-40B4-BE49-F238E27FC236}">
                <a16:creationId xmlns:a16="http://schemas.microsoft.com/office/drawing/2014/main" id="{E649F25A-0830-A732-B28E-0AB5C9F7FD2E}"/>
              </a:ext>
            </a:extLst>
          </p:cNvPr>
          <p:cNvPicPr>
            <a:picLocks noChangeAspect="1"/>
          </p:cNvPicPr>
          <p:nvPr/>
        </p:nvPicPr>
        <p:blipFill>
          <a:blip r:embed="rId5"/>
          <a:stretch>
            <a:fillRect/>
          </a:stretch>
        </p:blipFill>
        <p:spPr>
          <a:xfrm>
            <a:off x="9632201" y="3300340"/>
            <a:ext cx="4509998" cy="130824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169088"/>
          </a:xfrm>
          <a:prstGeom prst="rect">
            <a:avLst/>
          </a:prstGeom>
        </p:spPr>
      </p:pic>
      <p:sp>
        <p:nvSpPr>
          <p:cNvPr id="3" name="Shape 0"/>
          <p:cNvSpPr/>
          <p:nvPr/>
        </p:nvSpPr>
        <p:spPr>
          <a:xfrm>
            <a:off x="0" y="0"/>
            <a:ext cx="14630400" cy="8229600"/>
          </a:xfrm>
          <a:prstGeom prst="rect">
            <a:avLst/>
          </a:prstGeom>
          <a:solidFill>
            <a:srgbClr val="FFFFFF">
              <a:alpha val="75000"/>
            </a:srgbClr>
          </a:solidFill>
          <a:ln w="7620">
            <a:solidFill>
              <a:srgbClr val="FFFFFF">
                <a:alpha val="64000"/>
              </a:srgbClr>
            </a:solidFill>
            <a:prstDash val="solid"/>
          </a:ln>
        </p:spPr>
        <p:txBody>
          <a:bodyPr/>
          <a:lstStyle/>
          <a:p>
            <a:endParaRPr lang="en-US"/>
          </a:p>
        </p:txBody>
      </p:sp>
      <p:sp>
        <p:nvSpPr>
          <p:cNvPr id="4" name="Text 1"/>
          <p:cNvSpPr/>
          <p:nvPr/>
        </p:nvSpPr>
        <p:spPr>
          <a:xfrm>
            <a:off x="833199" y="1038391"/>
            <a:ext cx="9502140" cy="716804"/>
          </a:xfrm>
          <a:prstGeom prst="rect">
            <a:avLst/>
          </a:prstGeom>
          <a:noFill/>
          <a:ln/>
        </p:spPr>
        <p:txBody>
          <a:bodyPr wrap="none" rtlCol="0" anchor="t"/>
          <a:lstStyle/>
          <a:p>
            <a:pPr marL="0" indent="0">
              <a:lnSpc>
                <a:spcPts val="5686"/>
              </a:lnSpc>
              <a:buNone/>
            </a:pPr>
            <a:r>
              <a:rPr lang="en-US" sz="4374" b="1" dirty="0">
                <a:solidFill>
                  <a:srgbClr val="000000"/>
                </a:solidFill>
                <a:latin typeface="p22-mackinac-pro" pitchFamily="34" charset="0"/>
                <a:ea typeface="p22-mackinac-pro" pitchFamily="34" charset="-122"/>
                <a:cs typeface="p22-mackinac-pro" pitchFamily="34" charset="-120"/>
              </a:rPr>
              <a:t>Step 9: Start Adding Files and Code</a:t>
            </a:r>
            <a:endParaRPr lang="en-US" sz="4374" dirty="0"/>
          </a:p>
        </p:txBody>
      </p:sp>
      <p:pic>
        <p:nvPicPr>
          <p:cNvPr id="5" name="Image 1" descr="preencoded.png"/>
          <p:cNvPicPr>
            <a:picLocks noChangeAspect="1"/>
          </p:cNvPicPr>
          <p:nvPr/>
        </p:nvPicPr>
        <p:blipFill>
          <a:blip r:embed="rId4"/>
          <a:stretch>
            <a:fillRect/>
          </a:stretch>
        </p:blipFill>
        <p:spPr>
          <a:xfrm>
            <a:off x="5870853" y="2240354"/>
            <a:ext cx="2888575" cy="2867336"/>
          </a:xfrm>
          <a:prstGeom prst="rect">
            <a:avLst/>
          </a:prstGeom>
        </p:spPr>
      </p:pic>
      <p:sp>
        <p:nvSpPr>
          <p:cNvPr id="6" name="Text 2"/>
          <p:cNvSpPr/>
          <p:nvPr/>
        </p:nvSpPr>
        <p:spPr>
          <a:xfrm>
            <a:off x="6204228" y="5383302"/>
            <a:ext cx="2221944" cy="358343"/>
          </a:xfrm>
          <a:prstGeom prst="rect">
            <a:avLst/>
          </a:prstGeom>
          <a:noFill/>
          <a:ln/>
        </p:spPr>
        <p:txBody>
          <a:bodyPr wrap="none" rtlCol="0" anchor="t"/>
          <a:lstStyle/>
          <a:p>
            <a:pPr marL="0" indent="0" algn="ctr">
              <a:lnSpc>
                <a:spcPts val="2843"/>
              </a:lnSpc>
              <a:buNone/>
            </a:pPr>
            <a:r>
              <a:rPr lang="en-US" sz="2187" b="1" dirty="0">
                <a:solidFill>
                  <a:srgbClr val="000000"/>
                </a:solidFill>
                <a:latin typeface="p22-mackinac-pro" pitchFamily="34" charset="0"/>
                <a:ea typeface="p22-mackinac-pro" pitchFamily="34" charset="-122"/>
                <a:cs typeface="p22-mackinac-pro" pitchFamily="34" charset="-120"/>
              </a:rPr>
              <a:t>Code</a:t>
            </a:r>
            <a:endParaRPr lang="en-US" sz="2187" dirty="0"/>
          </a:p>
        </p:txBody>
      </p:sp>
      <p:sp>
        <p:nvSpPr>
          <p:cNvPr id="7" name="Text 3"/>
          <p:cNvSpPr/>
          <p:nvPr/>
        </p:nvSpPr>
        <p:spPr>
          <a:xfrm>
            <a:off x="833199" y="5940081"/>
            <a:ext cx="12964001" cy="1190616"/>
          </a:xfrm>
          <a:prstGeom prst="rect">
            <a:avLst/>
          </a:prstGeom>
          <a:noFill/>
          <a:ln/>
        </p:spPr>
        <p:txBody>
          <a:bodyPr wrap="square" rtlCol="0" anchor="t"/>
          <a:lstStyle/>
          <a:p>
            <a:pPr marL="0" indent="0" algn="ctr">
              <a:lnSpc>
                <a:spcPts val="3149"/>
              </a:lnSpc>
              <a:buNone/>
            </a:pPr>
            <a:r>
              <a:rPr lang="en-US" sz="1750" dirty="0">
                <a:solidFill>
                  <a:srgbClr val="272525"/>
                </a:solidFill>
                <a:latin typeface="Eudoxus Sans" pitchFamily="34" charset="0"/>
                <a:ea typeface="Eudoxus Sans" pitchFamily="34" charset="-122"/>
                <a:cs typeface="Eudoxus Sans" pitchFamily="34" charset="-120"/>
              </a:rPr>
              <a:t>Now that the repository is cloned, you can start adding files, code, documentation, or any other relevant content to the repository. Use Git commands like git add, git commit, and git push to manage and sync your changes with the remote repository.</a:t>
            </a:r>
            <a:endParaRPr lang="en-US" sz="175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169088"/>
          </a:xfrm>
          <a:prstGeom prst="rect">
            <a:avLst/>
          </a:prstGeom>
        </p:spPr>
      </p:pic>
      <p:sp>
        <p:nvSpPr>
          <p:cNvPr id="3" name="Shape 0"/>
          <p:cNvSpPr/>
          <p:nvPr/>
        </p:nvSpPr>
        <p:spPr>
          <a:xfrm>
            <a:off x="0" y="0"/>
            <a:ext cx="14630400" cy="8229600"/>
          </a:xfrm>
          <a:prstGeom prst="rect">
            <a:avLst/>
          </a:prstGeom>
          <a:solidFill>
            <a:srgbClr val="FFFFFF">
              <a:alpha val="75000"/>
            </a:srgbClr>
          </a:solidFill>
          <a:ln w="7620">
            <a:solidFill>
              <a:srgbClr val="FFFFFF">
                <a:alpha val="64000"/>
              </a:srgbClr>
            </a:solidFill>
            <a:prstDash val="solid"/>
          </a:ln>
        </p:spPr>
        <p:txBody>
          <a:bodyPr/>
          <a:lstStyle/>
          <a:p>
            <a:endParaRPr lang="en-US"/>
          </a:p>
        </p:txBody>
      </p:sp>
      <p:sp>
        <p:nvSpPr>
          <p:cNvPr id="4" name="Text 1"/>
          <p:cNvSpPr/>
          <p:nvPr/>
        </p:nvSpPr>
        <p:spPr>
          <a:xfrm>
            <a:off x="833199" y="1595525"/>
            <a:ext cx="7477601" cy="1433609"/>
          </a:xfrm>
          <a:prstGeom prst="rect">
            <a:avLst/>
          </a:prstGeom>
          <a:noFill/>
          <a:ln/>
        </p:spPr>
        <p:txBody>
          <a:bodyPr wrap="square" rtlCol="0" anchor="t"/>
          <a:lstStyle/>
          <a:p>
            <a:pPr marL="0" indent="0">
              <a:lnSpc>
                <a:spcPts val="5686"/>
              </a:lnSpc>
              <a:buNone/>
            </a:pPr>
            <a:r>
              <a:rPr lang="en-US" sz="4374" b="1" dirty="0">
                <a:solidFill>
                  <a:srgbClr val="000000"/>
                </a:solidFill>
                <a:latin typeface="p22-mackinac-pro" pitchFamily="34" charset="0"/>
                <a:ea typeface="p22-mackinac-pro" pitchFamily="34" charset="-122"/>
                <a:cs typeface="p22-mackinac-pro" pitchFamily="34" charset="-120"/>
              </a:rPr>
              <a:t>Step 10: Invite Collaborators</a:t>
            </a:r>
            <a:endParaRPr lang="en-US" sz="4374" dirty="0"/>
          </a:p>
        </p:txBody>
      </p:sp>
      <p:sp>
        <p:nvSpPr>
          <p:cNvPr id="5" name="Shape 2"/>
          <p:cNvSpPr/>
          <p:nvPr/>
        </p:nvSpPr>
        <p:spPr>
          <a:xfrm>
            <a:off x="833199" y="3566649"/>
            <a:ext cx="499943" cy="496267"/>
          </a:xfrm>
          <a:prstGeom prst="roundRect">
            <a:avLst>
              <a:gd name="adj" fmla="val 11055"/>
            </a:avLst>
          </a:prstGeom>
          <a:solidFill>
            <a:srgbClr val="CCEEFF"/>
          </a:solidFill>
          <a:ln w="7620">
            <a:solidFill>
              <a:srgbClr val="99DDFF"/>
            </a:solidFill>
            <a:prstDash val="solid"/>
          </a:ln>
        </p:spPr>
        <p:txBody>
          <a:bodyPr/>
          <a:lstStyle/>
          <a:p>
            <a:endParaRPr lang="en-US"/>
          </a:p>
        </p:txBody>
      </p:sp>
      <p:sp>
        <p:nvSpPr>
          <p:cNvPr id="6" name="Text 3"/>
          <p:cNvSpPr/>
          <p:nvPr/>
        </p:nvSpPr>
        <p:spPr>
          <a:xfrm>
            <a:off x="1014532" y="3599741"/>
            <a:ext cx="137160" cy="429964"/>
          </a:xfrm>
          <a:prstGeom prst="rect">
            <a:avLst/>
          </a:prstGeom>
          <a:noFill/>
          <a:ln/>
        </p:spPr>
        <p:txBody>
          <a:bodyPr wrap="none" rtlCol="0" anchor="t"/>
          <a:lstStyle/>
          <a:p>
            <a:pPr marL="0" indent="0" algn="ctr">
              <a:lnSpc>
                <a:spcPts val="3412"/>
              </a:lnSpc>
              <a:buNone/>
            </a:pPr>
            <a:r>
              <a:rPr lang="en-US" sz="2624" b="1" dirty="0">
                <a:solidFill>
                  <a:srgbClr val="272525"/>
                </a:solidFill>
                <a:latin typeface="p22-mackinac-pro" pitchFamily="34" charset="0"/>
                <a:ea typeface="p22-mackinac-pro" pitchFamily="34" charset="-122"/>
                <a:cs typeface="p22-mackinac-pro" pitchFamily="34" charset="-120"/>
              </a:rPr>
              <a:t>1</a:t>
            </a:r>
            <a:endParaRPr lang="en-US" sz="2624" dirty="0"/>
          </a:p>
        </p:txBody>
      </p:sp>
      <p:sp>
        <p:nvSpPr>
          <p:cNvPr id="7" name="Text 4"/>
          <p:cNvSpPr/>
          <p:nvPr/>
        </p:nvSpPr>
        <p:spPr>
          <a:xfrm>
            <a:off x="1555313" y="3635552"/>
            <a:ext cx="2476500" cy="358343"/>
          </a:xfrm>
          <a:prstGeom prst="rect">
            <a:avLst/>
          </a:prstGeom>
          <a:noFill/>
          <a:ln/>
        </p:spPr>
        <p:txBody>
          <a:bodyPr wrap="none" rtlCol="0" anchor="t"/>
          <a:lstStyle/>
          <a:p>
            <a:pPr marL="0" indent="0">
              <a:lnSpc>
                <a:spcPts val="2843"/>
              </a:lnSpc>
              <a:buNone/>
            </a:pPr>
            <a:r>
              <a:rPr lang="en-US" sz="2187" b="1" dirty="0">
                <a:solidFill>
                  <a:srgbClr val="272525"/>
                </a:solidFill>
                <a:latin typeface="p22-mackinac-pro" pitchFamily="34" charset="0"/>
                <a:ea typeface="p22-mackinac-pro" pitchFamily="34" charset="-122"/>
                <a:cs typeface="p22-mackinac-pro" pitchFamily="34" charset="-120"/>
              </a:rPr>
              <a:t>Add Collaborators</a:t>
            </a:r>
            <a:endParaRPr lang="en-US" sz="2187" dirty="0"/>
          </a:p>
        </p:txBody>
      </p:sp>
      <p:sp>
        <p:nvSpPr>
          <p:cNvPr id="8" name="Text 5"/>
          <p:cNvSpPr/>
          <p:nvPr/>
        </p:nvSpPr>
        <p:spPr>
          <a:xfrm>
            <a:off x="1555313" y="4192331"/>
            <a:ext cx="6755487" cy="2381232"/>
          </a:xfrm>
          <a:prstGeom prst="rect">
            <a:avLst/>
          </a:prstGeom>
          <a:noFill/>
          <a:ln/>
        </p:spPr>
        <p:txBody>
          <a:bodyPr wrap="square" rtlCol="0" anchor="t"/>
          <a:lstStyle/>
          <a:p>
            <a:pPr marL="0" indent="0">
              <a:lnSpc>
                <a:spcPts val="3149"/>
              </a:lnSpc>
              <a:buNone/>
            </a:pPr>
            <a:r>
              <a:rPr lang="en-US" sz="1750" dirty="0">
                <a:solidFill>
                  <a:srgbClr val="272525"/>
                </a:solidFill>
                <a:latin typeface="Eudoxus Sans" pitchFamily="34" charset="0"/>
                <a:ea typeface="Eudoxus Sans" pitchFamily="34" charset="-122"/>
                <a:cs typeface="Eudoxus Sans" pitchFamily="34" charset="-120"/>
              </a:rPr>
              <a:t>Inviting collaborators is an easy way to share your work and keep others in sync with your progress. To do this, navigate to the repository's main page, click on the "Settings" tab, and select "Collaborators" from the left sidebar. Enter the GitHub usernames or email addresses of the people you want to invite and choose their access permissions.</a:t>
            </a:r>
            <a:endParaRPr lang="en-US" sz="1750" dirty="0"/>
          </a:p>
        </p:txBody>
      </p:sp>
      <p:pic>
        <p:nvPicPr>
          <p:cNvPr id="9" name="Image 1" descr="preencoded.png"/>
          <p:cNvPicPr>
            <a:picLocks noChangeAspect="1"/>
          </p:cNvPicPr>
          <p:nvPr/>
        </p:nvPicPr>
        <p:blipFill>
          <a:blip r:embed="rId4"/>
          <a:stretch>
            <a:fillRect/>
          </a:stretch>
        </p:blipFill>
        <p:spPr>
          <a:xfrm>
            <a:off x="9144000" y="0"/>
            <a:ext cx="5486400" cy="816908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169088"/>
          </a:xfrm>
          <a:prstGeom prst="rect">
            <a:avLst/>
          </a:prstGeom>
        </p:spPr>
      </p:pic>
      <p:sp>
        <p:nvSpPr>
          <p:cNvPr id="3" name="Shape 0"/>
          <p:cNvSpPr/>
          <p:nvPr/>
        </p:nvSpPr>
        <p:spPr>
          <a:xfrm>
            <a:off x="0" y="0"/>
            <a:ext cx="14630400" cy="8229600"/>
          </a:xfrm>
          <a:prstGeom prst="rect">
            <a:avLst/>
          </a:prstGeom>
          <a:solidFill>
            <a:srgbClr val="FFFFFF">
              <a:alpha val="75000"/>
            </a:srgbClr>
          </a:solidFill>
          <a:ln w="7620">
            <a:solidFill>
              <a:srgbClr val="FFFFFF">
                <a:alpha val="64000"/>
              </a:srgbClr>
            </a:solidFill>
            <a:prstDash val="solid"/>
          </a:ln>
        </p:spPr>
        <p:txBody>
          <a:bodyPr/>
          <a:lstStyle/>
          <a:p>
            <a:endParaRPr lang="en-US"/>
          </a:p>
        </p:txBody>
      </p:sp>
      <p:sp>
        <p:nvSpPr>
          <p:cNvPr id="4" name="Text 1"/>
          <p:cNvSpPr/>
          <p:nvPr/>
        </p:nvSpPr>
        <p:spPr>
          <a:xfrm>
            <a:off x="833199" y="2580141"/>
            <a:ext cx="9578340" cy="716804"/>
          </a:xfrm>
          <a:prstGeom prst="rect">
            <a:avLst/>
          </a:prstGeom>
          <a:noFill/>
          <a:ln/>
        </p:spPr>
        <p:txBody>
          <a:bodyPr wrap="none" rtlCol="0" anchor="t"/>
          <a:lstStyle/>
          <a:p>
            <a:pPr marL="0" indent="0">
              <a:lnSpc>
                <a:spcPts val="5686"/>
              </a:lnSpc>
              <a:buNone/>
            </a:pPr>
            <a:r>
              <a:rPr lang="en-US" sz="4374" b="1" dirty="0">
                <a:solidFill>
                  <a:srgbClr val="000000"/>
                </a:solidFill>
                <a:latin typeface="p22-mackinac-pro" pitchFamily="34" charset="0"/>
                <a:ea typeface="p22-mackinac-pro" pitchFamily="34" charset="-122"/>
                <a:cs typeface="p22-mackinac-pro" pitchFamily="34" charset="-120"/>
              </a:rPr>
              <a:t>Step 1: Sign In or Create an Account</a:t>
            </a:r>
            <a:endParaRPr lang="en-US" sz="4374" dirty="0"/>
          </a:p>
        </p:txBody>
      </p:sp>
      <p:sp>
        <p:nvSpPr>
          <p:cNvPr id="5" name="Shape 2"/>
          <p:cNvSpPr/>
          <p:nvPr/>
        </p:nvSpPr>
        <p:spPr>
          <a:xfrm>
            <a:off x="833199" y="3782103"/>
            <a:ext cx="6370915" cy="1806725"/>
          </a:xfrm>
          <a:prstGeom prst="roundRect">
            <a:avLst>
              <a:gd name="adj" fmla="val 3037"/>
            </a:avLst>
          </a:prstGeom>
          <a:solidFill>
            <a:srgbClr val="CCEEFF"/>
          </a:solidFill>
          <a:ln w="7620">
            <a:solidFill>
              <a:srgbClr val="99DDFF"/>
            </a:solidFill>
            <a:prstDash val="solid"/>
          </a:ln>
        </p:spPr>
        <p:txBody>
          <a:bodyPr/>
          <a:lstStyle/>
          <a:p>
            <a:endParaRPr lang="en-US"/>
          </a:p>
        </p:txBody>
      </p:sp>
      <p:sp>
        <p:nvSpPr>
          <p:cNvPr id="6" name="Text 3"/>
          <p:cNvSpPr/>
          <p:nvPr/>
        </p:nvSpPr>
        <p:spPr>
          <a:xfrm>
            <a:off x="1062990" y="4010204"/>
            <a:ext cx="2221944" cy="358343"/>
          </a:xfrm>
          <a:prstGeom prst="rect">
            <a:avLst/>
          </a:prstGeom>
          <a:noFill/>
          <a:ln/>
        </p:spPr>
        <p:txBody>
          <a:bodyPr wrap="none" rtlCol="0" anchor="t"/>
          <a:lstStyle/>
          <a:p>
            <a:pPr marL="0" indent="0">
              <a:lnSpc>
                <a:spcPts val="2843"/>
              </a:lnSpc>
              <a:buNone/>
            </a:pPr>
            <a:r>
              <a:rPr lang="en-US" sz="2187" b="1" dirty="0">
                <a:solidFill>
                  <a:srgbClr val="272525"/>
                </a:solidFill>
                <a:latin typeface="p22-mackinac-pro" pitchFamily="34" charset="0"/>
                <a:ea typeface="p22-mackinac-pro" pitchFamily="34" charset="-122"/>
                <a:cs typeface="p22-mackinac-pro" pitchFamily="34" charset="-120"/>
              </a:rPr>
              <a:t>Username</a:t>
            </a:r>
            <a:endParaRPr lang="en-US" sz="2187" dirty="0"/>
          </a:p>
        </p:txBody>
      </p:sp>
      <p:sp>
        <p:nvSpPr>
          <p:cNvPr id="7" name="Text 4"/>
          <p:cNvSpPr/>
          <p:nvPr/>
        </p:nvSpPr>
        <p:spPr>
          <a:xfrm>
            <a:off x="1062990" y="4566984"/>
            <a:ext cx="5911334" cy="793744"/>
          </a:xfrm>
          <a:prstGeom prst="rect">
            <a:avLst/>
          </a:prstGeom>
          <a:noFill/>
          <a:ln/>
        </p:spPr>
        <p:txBody>
          <a:bodyPr wrap="square" rtlCol="0" anchor="t"/>
          <a:lstStyle/>
          <a:p>
            <a:pPr marL="0" indent="0">
              <a:lnSpc>
                <a:spcPts val="3149"/>
              </a:lnSpc>
              <a:buNone/>
            </a:pPr>
            <a:r>
              <a:rPr lang="en-US" sz="1750" dirty="0">
                <a:solidFill>
                  <a:srgbClr val="272525"/>
                </a:solidFill>
                <a:latin typeface="Eudoxus Sans" pitchFamily="34" charset="0"/>
                <a:ea typeface="Eudoxus Sans" pitchFamily="34" charset="-122"/>
                <a:cs typeface="Eudoxus Sans" pitchFamily="34" charset="-120"/>
              </a:rPr>
              <a:t>If you don't already have a GitHub account, go to </a:t>
            </a:r>
            <a:r>
              <a:rPr lang="en-US" sz="1750" u="sng" dirty="0">
                <a:solidFill>
                  <a:srgbClr val="007EBD"/>
                </a:solidFill>
                <a:latin typeface="Eudoxus Sans" pitchFamily="34" charset="0"/>
                <a:ea typeface="Eudoxus Sans" pitchFamily="34" charset="-122"/>
                <a:cs typeface="Eudoxus Sans" pitchFamily="34" charset="-120"/>
                <a:hlinkClick r:id="rId4">
                  <a:extLst>
                    <a:ext uri="{A12FA001-AC4F-418D-AE19-62706E023703}">
                      <ahyp:hlinkClr xmlns:ahyp="http://schemas.microsoft.com/office/drawing/2018/hyperlinkcolor" val="tx"/>
                    </a:ext>
                  </a:extLst>
                </a:hlinkClick>
              </a:rPr>
              <a:t>github.com</a:t>
            </a:r>
            <a:r>
              <a:rPr lang="en-US" sz="1750" dirty="0">
                <a:solidFill>
                  <a:srgbClr val="272525"/>
                </a:solidFill>
                <a:latin typeface="Eudoxus Sans" pitchFamily="34" charset="0"/>
                <a:ea typeface="Eudoxus Sans" pitchFamily="34" charset="-122"/>
                <a:cs typeface="Eudoxus Sans" pitchFamily="34" charset="-120"/>
              </a:rPr>
              <a:t> and sign up for one.</a:t>
            </a:r>
            <a:endParaRPr lang="en-US" sz="1750" dirty="0"/>
          </a:p>
        </p:txBody>
      </p:sp>
      <p:sp>
        <p:nvSpPr>
          <p:cNvPr id="8" name="Shape 5"/>
          <p:cNvSpPr/>
          <p:nvPr/>
        </p:nvSpPr>
        <p:spPr>
          <a:xfrm>
            <a:off x="7426285" y="3782103"/>
            <a:ext cx="6370915" cy="1806725"/>
          </a:xfrm>
          <a:prstGeom prst="roundRect">
            <a:avLst>
              <a:gd name="adj" fmla="val 3037"/>
            </a:avLst>
          </a:prstGeom>
          <a:solidFill>
            <a:srgbClr val="CCEEFF"/>
          </a:solidFill>
          <a:ln w="7620">
            <a:solidFill>
              <a:srgbClr val="99DDFF"/>
            </a:solidFill>
            <a:prstDash val="solid"/>
          </a:ln>
        </p:spPr>
        <p:txBody>
          <a:bodyPr/>
          <a:lstStyle/>
          <a:p>
            <a:endParaRPr lang="en-US"/>
          </a:p>
        </p:txBody>
      </p:sp>
      <p:sp>
        <p:nvSpPr>
          <p:cNvPr id="9" name="Text 6"/>
          <p:cNvSpPr/>
          <p:nvPr/>
        </p:nvSpPr>
        <p:spPr>
          <a:xfrm>
            <a:off x="7656076" y="4010204"/>
            <a:ext cx="2221944" cy="358343"/>
          </a:xfrm>
          <a:prstGeom prst="rect">
            <a:avLst/>
          </a:prstGeom>
          <a:noFill/>
          <a:ln/>
        </p:spPr>
        <p:txBody>
          <a:bodyPr wrap="none" rtlCol="0" anchor="t"/>
          <a:lstStyle/>
          <a:p>
            <a:pPr marL="0" indent="0">
              <a:lnSpc>
                <a:spcPts val="2843"/>
              </a:lnSpc>
              <a:buNone/>
            </a:pPr>
            <a:r>
              <a:rPr lang="en-US" sz="2187" b="1" dirty="0">
                <a:solidFill>
                  <a:srgbClr val="272525"/>
                </a:solidFill>
                <a:latin typeface="p22-mackinac-pro" pitchFamily="34" charset="0"/>
                <a:ea typeface="p22-mackinac-pro" pitchFamily="34" charset="-122"/>
                <a:cs typeface="p22-mackinac-pro" pitchFamily="34" charset="-120"/>
              </a:rPr>
              <a:t>Login</a:t>
            </a:r>
            <a:endParaRPr lang="en-US" sz="2187" dirty="0"/>
          </a:p>
        </p:txBody>
      </p:sp>
      <p:sp>
        <p:nvSpPr>
          <p:cNvPr id="10" name="Text 7"/>
          <p:cNvSpPr/>
          <p:nvPr/>
        </p:nvSpPr>
        <p:spPr>
          <a:xfrm>
            <a:off x="7656076" y="4566984"/>
            <a:ext cx="5911334" cy="793744"/>
          </a:xfrm>
          <a:prstGeom prst="rect">
            <a:avLst/>
          </a:prstGeom>
          <a:noFill/>
          <a:ln/>
        </p:spPr>
        <p:txBody>
          <a:bodyPr wrap="square" rtlCol="0" anchor="t"/>
          <a:lstStyle/>
          <a:p>
            <a:pPr marL="0" indent="0">
              <a:lnSpc>
                <a:spcPts val="3149"/>
              </a:lnSpc>
              <a:buNone/>
            </a:pPr>
            <a:r>
              <a:rPr lang="en-US" sz="1750" dirty="0">
                <a:solidFill>
                  <a:srgbClr val="272525"/>
                </a:solidFill>
                <a:latin typeface="Eudoxus Sans" pitchFamily="34" charset="0"/>
                <a:ea typeface="Eudoxus Sans" pitchFamily="34" charset="-122"/>
                <a:cs typeface="Eudoxus Sans" pitchFamily="34" charset="-120"/>
              </a:rPr>
              <a:t>If you already have an account, log in to access your dashboard.</a:t>
            </a:r>
            <a:endParaRPr lang="en-US" sz="175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169088"/>
          </a:xfrm>
          <a:prstGeom prst="rect">
            <a:avLst/>
          </a:prstGeom>
        </p:spPr>
      </p:pic>
      <p:sp>
        <p:nvSpPr>
          <p:cNvPr id="3" name="Shape 0"/>
          <p:cNvSpPr/>
          <p:nvPr/>
        </p:nvSpPr>
        <p:spPr>
          <a:xfrm>
            <a:off x="0" y="0"/>
            <a:ext cx="14630400" cy="8229600"/>
          </a:xfrm>
          <a:prstGeom prst="rect">
            <a:avLst/>
          </a:prstGeom>
          <a:solidFill>
            <a:srgbClr val="FFFFFF">
              <a:alpha val="75000"/>
            </a:srgbClr>
          </a:solidFill>
          <a:ln w="7620">
            <a:solidFill>
              <a:srgbClr val="FFFFFF">
                <a:alpha val="64000"/>
              </a:srgbClr>
            </a:solidFill>
            <a:prstDash val="solid"/>
          </a:ln>
        </p:spPr>
        <p:txBody>
          <a:bodyPr/>
          <a:lstStyle/>
          <a:p>
            <a:endParaRPr lang="en-US"/>
          </a:p>
        </p:txBody>
      </p:sp>
      <p:sp>
        <p:nvSpPr>
          <p:cNvPr id="4" name="Text 1"/>
          <p:cNvSpPr/>
          <p:nvPr/>
        </p:nvSpPr>
        <p:spPr>
          <a:xfrm>
            <a:off x="669965" y="497449"/>
            <a:ext cx="6957060" cy="576398"/>
          </a:xfrm>
          <a:prstGeom prst="rect">
            <a:avLst/>
          </a:prstGeom>
          <a:noFill/>
          <a:ln/>
        </p:spPr>
        <p:txBody>
          <a:bodyPr wrap="none" rtlCol="0" anchor="t"/>
          <a:lstStyle/>
          <a:p>
            <a:pPr marL="0" indent="0">
              <a:lnSpc>
                <a:spcPts val="4573"/>
              </a:lnSpc>
              <a:buNone/>
            </a:pPr>
            <a:r>
              <a:rPr lang="en-US" sz="3517" b="1" dirty="0">
                <a:solidFill>
                  <a:srgbClr val="000000"/>
                </a:solidFill>
                <a:latin typeface="p22-mackinac-pro" pitchFamily="34" charset="0"/>
                <a:ea typeface="p22-mackinac-pro" pitchFamily="34" charset="-122"/>
                <a:cs typeface="p22-mackinac-pro" pitchFamily="34" charset="-120"/>
              </a:rPr>
              <a:t>Step 2: Create a New Repository</a:t>
            </a:r>
            <a:endParaRPr lang="en-US" sz="3517" dirty="0"/>
          </a:p>
        </p:txBody>
      </p:sp>
      <p:sp>
        <p:nvSpPr>
          <p:cNvPr id="5" name="Shape 2"/>
          <p:cNvSpPr/>
          <p:nvPr/>
        </p:nvSpPr>
        <p:spPr>
          <a:xfrm>
            <a:off x="920115" y="1463983"/>
            <a:ext cx="35719" cy="6207656"/>
          </a:xfrm>
          <a:prstGeom prst="rect">
            <a:avLst/>
          </a:prstGeom>
          <a:solidFill>
            <a:srgbClr val="99DDFF"/>
          </a:solidFill>
          <a:ln/>
        </p:spPr>
        <p:txBody>
          <a:bodyPr/>
          <a:lstStyle/>
          <a:p>
            <a:endParaRPr lang="en-US"/>
          </a:p>
        </p:txBody>
      </p:sp>
      <p:sp>
        <p:nvSpPr>
          <p:cNvPr id="6" name="Shape 3"/>
          <p:cNvSpPr/>
          <p:nvPr/>
        </p:nvSpPr>
        <p:spPr>
          <a:xfrm>
            <a:off x="1138952" y="1811926"/>
            <a:ext cx="625316" cy="35456"/>
          </a:xfrm>
          <a:prstGeom prst="rect">
            <a:avLst/>
          </a:prstGeom>
          <a:solidFill>
            <a:srgbClr val="99DDFF"/>
          </a:solidFill>
          <a:ln/>
        </p:spPr>
        <p:txBody>
          <a:bodyPr/>
          <a:lstStyle/>
          <a:p>
            <a:endParaRPr lang="en-US"/>
          </a:p>
        </p:txBody>
      </p:sp>
      <p:sp>
        <p:nvSpPr>
          <p:cNvPr id="7" name="Shape 4"/>
          <p:cNvSpPr/>
          <p:nvPr/>
        </p:nvSpPr>
        <p:spPr>
          <a:xfrm>
            <a:off x="736997" y="1630154"/>
            <a:ext cx="401955" cy="398999"/>
          </a:xfrm>
          <a:prstGeom prst="roundRect">
            <a:avLst>
              <a:gd name="adj" fmla="val 13750"/>
            </a:avLst>
          </a:prstGeom>
          <a:solidFill>
            <a:srgbClr val="CCEEFF"/>
          </a:solidFill>
          <a:ln w="7620">
            <a:solidFill>
              <a:srgbClr val="99DDFF"/>
            </a:solidFill>
            <a:prstDash val="solid"/>
          </a:ln>
        </p:spPr>
        <p:txBody>
          <a:bodyPr/>
          <a:lstStyle/>
          <a:p>
            <a:endParaRPr lang="en-US"/>
          </a:p>
        </p:txBody>
      </p:sp>
      <p:sp>
        <p:nvSpPr>
          <p:cNvPr id="8" name="Text 5"/>
          <p:cNvSpPr/>
          <p:nvPr/>
        </p:nvSpPr>
        <p:spPr>
          <a:xfrm>
            <a:off x="884634" y="1656746"/>
            <a:ext cx="106680" cy="345815"/>
          </a:xfrm>
          <a:prstGeom prst="rect">
            <a:avLst/>
          </a:prstGeom>
          <a:noFill/>
          <a:ln/>
        </p:spPr>
        <p:txBody>
          <a:bodyPr wrap="none" rtlCol="0" anchor="t"/>
          <a:lstStyle/>
          <a:p>
            <a:pPr marL="0" indent="0" algn="ctr">
              <a:lnSpc>
                <a:spcPts val="2744"/>
              </a:lnSpc>
              <a:buNone/>
            </a:pPr>
            <a:r>
              <a:rPr lang="en-US" sz="2110" b="1" dirty="0">
                <a:solidFill>
                  <a:srgbClr val="272525"/>
                </a:solidFill>
                <a:latin typeface="p22-mackinac-pro" pitchFamily="34" charset="0"/>
                <a:ea typeface="p22-mackinac-pro" pitchFamily="34" charset="-122"/>
                <a:cs typeface="p22-mackinac-pro" pitchFamily="34" charset="-120"/>
              </a:rPr>
              <a:t>1</a:t>
            </a:r>
            <a:endParaRPr lang="en-US" sz="2110" dirty="0"/>
          </a:p>
        </p:txBody>
      </p:sp>
      <p:sp>
        <p:nvSpPr>
          <p:cNvPr id="9" name="Text 6"/>
          <p:cNvSpPr/>
          <p:nvPr/>
        </p:nvSpPr>
        <p:spPr>
          <a:xfrm>
            <a:off x="1920716" y="1641263"/>
            <a:ext cx="1786771" cy="288140"/>
          </a:xfrm>
          <a:prstGeom prst="rect">
            <a:avLst/>
          </a:prstGeom>
          <a:noFill/>
          <a:ln/>
        </p:spPr>
        <p:txBody>
          <a:bodyPr wrap="none" rtlCol="0" anchor="t"/>
          <a:lstStyle/>
          <a:p>
            <a:pPr marL="0" indent="0" algn="l">
              <a:lnSpc>
                <a:spcPts val="2286"/>
              </a:lnSpc>
              <a:buNone/>
            </a:pPr>
            <a:r>
              <a:rPr lang="en-US" sz="1759" b="1" dirty="0">
                <a:solidFill>
                  <a:srgbClr val="272525"/>
                </a:solidFill>
                <a:latin typeface="p22-mackinac-pro" pitchFamily="34" charset="0"/>
                <a:ea typeface="p22-mackinac-pro" pitchFamily="34" charset="-122"/>
                <a:cs typeface="p22-mackinac-pro" pitchFamily="34" charset="-120"/>
              </a:rPr>
              <a:t>"+"</a:t>
            </a:r>
            <a:endParaRPr lang="en-US" sz="1759" dirty="0"/>
          </a:p>
        </p:txBody>
      </p:sp>
      <p:sp>
        <p:nvSpPr>
          <p:cNvPr id="10" name="Text 7"/>
          <p:cNvSpPr/>
          <p:nvPr/>
        </p:nvSpPr>
        <p:spPr>
          <a:xfrm>
            <a:off x="1920716" y="2088956"/>
            <a:ext cx="12039719" cy="319223"/>
          </a:xfrm>
          <a:prstGeom prst="rect">
            <a:avLst/>
          </a:prstGeom>
          <a:noFill/>
          <a:ln/>
        </p:spPr>
        <p:txBody>
          <a:bodyPr wrap="none" rtlCol="0" anchor="t"/>
          <a:lstStyle/>
          <a:p>
            <a:pPr marL="0" indent="0" algn="l">
              <a:lnSpc>
                <a:spcPts val="2533"/>
              </a:lnSpc>
              <a:buNone/>
            </a:pPr>
            <a:r>
              <a:rPr lang="en-US" sz="1407" dirty="0">
                <a:solidFill>
                  <a:srgbClr val="272525"/>
                </a:solidFill>
                <a:latin typeface="Eudoxus Sans" pitchFamily="34" charset="0"/>
                <a:ea typeface="Eudoxus Sans" pitchFamily="34" charset="-122"/>
                <a:cs typeface="Eudoxus Sans" pitchFamily="34" charset="-120"/>
              </a:rPr>
              <a:t>Click on the "+" icon on the top right corner of the page.</a:t>
            </a:r>
            <a:endParaRPr lang="en-US" sz="1407" dirty="0"/>
          </a:p>
        </p:txBody>
      </p:sp>
      <p:sp>
        <p:nvSpPr>
          <p:cNvPr id="11" name="Shape 8"/>
          <p:cNvSpPr/>
          <p:nvPr/>
        </p:nvSpPr>
        <p:spPr>
          <a:xfrm>
            <a:off x="1138952" y="3408160"/>
            <a:ext cx="625316" cy="35456"/>
          </a:xfrm>
          <a:prstGeom prst="rect">
            <a:avLst/>
          </a:prstGeom>
          <a:solidFill>
            <a:srgbClr val="99DDFF"/>
          </a:solidFill>
          <a:ln/>
        </p:spPr>
        <p:txBody>
          <a:bodyPr/>
          <a:lstStyle/>
          <a:p>
            <a:endParaRPr lang="en-US"/>
          </a:p>
        </p:txBody>
      </p:sp>
      <p:sp>
        <p:nvSpPr>
          <p:cNvPr id="12" name="Shape 9"/>
          <p:cNvSpPr/>
          <p:nvPr/>
        </p:nvSpPr>
        <p:spPr>
          <a:xfrm>
            <a:off x="736997" y="3226388"/>
            <a:ext cx="401955" cy="398999"/>
          </a:xfrm>
          <a:prstGeom prst="roundRect">
            <a:avLst>
              <a:gd name="adj" fmla="val 13750"/>
            </a:avLst>
          </a:prstGeom>
          <a:solidFill>
            <a:srgbClr val="CCEEFF"/>
          </a:solidFill>
          <a:ln w="7620">
            <a:solidFill>
              <a:srgbClr val="99DDFF"/>
            </a:solidFill>
            <a:prstDash val="solid"/>
          </a:ln>
        </p:spPr>
        <p:txBody>
          <a:bodyPr/>
          <a:lstStyle/>
          <a:p>
            <a:endParaRPr lang="en-US"/>
          </a:p>
        </p:txBody>
      </p:sp>
      <p:sp>
        <p:nvSpPr>
          <p:cNvPr id="13" name="Text 10"/>
          <p:cNvSpPr/>
          <p:nvPr/>
        </p:nvSpPr>
        <p:spPr>
          <a:xfrm>
            <a:off x="861774" y="3252980"/>
            <a:ext cx="152400" cy="345815"/>
          </a:xfrm>
          <a:prstGeom prst="rect">
            <a:avLst/>
          </a:prstGeom>
          <a:noFill/>
          <a:ln/>
        </p:spPr>
        <p:txBody>
          <a:bodyPr wrap="none" rtlCol="0" anchor="t"/>
          <a:lstStyle/>
          <a:p>
            <a:pPr marL="0" indent="0" algn="ctr">
              <a:lnSpc>
                <a:spcPts val="2744"/>
              </a:lnSpc>
              <a:buNone/>
            </a:pPr>
            <a:r>
              <a:rPr lang="en-US" sz="2110" b="1" dirty="0">
                <a:solidFill>
                  <a:srgbClr val="272525"/>
                </a:solidFill>
                <a:latin typeface="p22-mackinac-pro" pitchFamily="34" charset="0"/>
                <a:ea typeface="p22-mackinac-pro" pitchFamily="34" charset="-122"/>
                <a:cs typeface="p22-mackinac-pro" pitchFamily="34" charset="-120"/>
              </a:rPr>
              <a:t>2</a:t>
            </a:r>
            <a:endParaRPr lang="en-US" sz="2110" dirty="0"/>
          </a:p>
        </p:txBody>
      </p:sp>
      <p:sp>
        <p:nvSpPr>
          <p:cNvPr id="14" name="Text 11"/>
          <p:cNvSpPr/>
          <p:nvPr/>
        </p:nvSpPr>
        <p:spPr>
          <a:xfrm>
            <a:off x="1920716" y="3237498"/>
            <a:ext cx="1786771" cy="288140"/>
          </a:xfrm>
          <a:prstGeom prst="rect">
            <a:avLst/>
          </a:prstGeom>
          <a:noFill/>
          <a:ln/>
        </p:spPr>
        <p:txBody>
          <a:bodyPr wrap="none" rtlCol="0" anchor="t"/>
          <a:lstStyle/>
          <a:p>
            <a:pPr marL="0" indent="0" algn="l">
              <a:lnSpc>
                <a:spcPts val="2286"/>
              </a:lnSpc>
              <a:buNone/>
            </a:pPr>
            <a:r>
              <a:rPr lang="en-US" sz="1759" b="1" dirty="0">
                <a:solidFill>
                  <a:srgbClr val="272525"/>
                </a:solidFill>
                <a:latin typeface="p22-mackinac-pro" pitchFamily="34" charset="0"/>
                <a:ea typeface="p22-mackinac-pro" pitchFamily="34" charset="-122"/>
                <a:cs typeface="p22-mackinac-pro" pitchFamily="34" charset="-120"/>
              </a:rPr>
              <a:t>New Repo</a:t>
            </a:r>
            <a:endParaRPr lang="en-US" sz="1759" dirty="0"/>
          </a:p>
        </p:txBody>
      </p:sp>
      <p:sp>
        <p:nvSpPr>
          <p:cNvPr id="15" name="Text 12"/>
          <p:cNvSpPr/>
          <p:nvPr/>
        </p:nvSpPr>
        <p:spPr>
          <a:xfrm>
            <a:off x="1920716" y="3685190"/>
            <a:ext cx="12039719" cy="319223"/>
          </a:xfrm>
          <a:prstGeom prst="rect">
            <a:avLst/>
          </a:prstGeom>
          <a:noFill/>
          <a:ln/>
        </p:spPr>
        <p:txBody>
          <a:bodyPr wrap="none" rtlCol="0" anchor="t"/>
          <a:lstStyle/>
          <a:p>
            <a:pPr marL="0" indent="0" algn="l">
              <a:lnSpc>
                <a:spcPts val="2533"/>
              </a:lnSpc>
              <a:buNone/>
            </a:pPr>
            <a:r>
              <a:rPr lang="en-US" sz="1407" dirty="0">
                <a:solidFill>
                  <a:srgbClr val="272525"/>
                </a:solidFill>
                <a:latin typeface="Eudoxus Sans" pitchFamily="34" charset="0"/>
                <a:ea typeface="Eudoxus Sans" pitchFamily="34" charset="-122"/>
                <a:cs typeface="Eudoxus Sans" pitchFamily="34" charset="-120"/>
              </a:rPr>
              <a:t>Select "New repository" from the dropdown menu.</a:t>
            </a:r>
            <a:endParaRPr lang="en-US" sz="1407" dirty="0"/>
          </a:p>
        </p:txBody>
      </p:sp>
      <p:sp>
        <p:nvSpPr>
          <p:cNvPr id="16" name="Shape 13"/>
          <p:cNvSpPr/>
          <p:nvPr/>
        </p:nvSpPr>
        <p:spPr>
          <a:xfrm>
            <a:off x="1138952" y="5004394"/>
            <a:ext cx="625316" cy="35456"/>
          </a:xfrm>
          <a:prstGeom prst="rect">
            <a:avLst/>
          </a:prstGeom>
          <a:solidFill>
            <a:srgbClr val="99DDFF"/>
          </a:solidFill>
          <a:ln/>
        </p:spPr>
        <p:txBody>
          <a:bodyPr/>
          <a:lstStyle/>
          <a:p>
            <a:endParaRPr lang="en-US"/>
          </a:p>
        </p:txBody>
      </p:sp>
      <p:sp>
        <p:nvSpPr>
          <p:cNvPr id="17" name="Shape 14"/>
          <p:cNvSpPr/>
          <p:nvPr/>
        </p:nvSpPr>
        <p:spPr>
          <a:xfrm>
            <a:off x="736997" y="4822622"/>
            <a:ext cx="401955" cy="398999"/>
          </a:xfrm>
          <a:prstGeom prst="roundRect">
            <a:avLst>
              <a:gd name="adj" fmla="val 13750"/>
            </a:avLst>
          </a:prstGeom>
          <a:solidFill>
            <a:srgbClr val="CCEEFF"/>
          </a:solidFill>
          <a:ln w="7620">
            <a:solidFill>
              <a:srgbClr val="99DDFF"/>
            </a:solidFill>
            <a:prstDash val="solid"/>
          </a:ln>
        </p:spPr>
        <p:txBody>
          <a:bodyPr/>
          <a:lstStyle/>
          <a:p>
            <a:endParaRPr lang="en-US"/>
          </a:p>
        </p:txBody>
      </p:sp>
      <p:sp>
        <p:nvSpPr>
          <p:cNvPr id="18" name="Text 15"/>
          <p:cNvSpPr/>
          <p:nvPr/>
        </p:nvSpPr>
        <p:spPr>
          <a:xfrm>
            <a:off x="857964" y="4849214"/>
            <a:ext cx="160020" cy="345815"/>
          </a:xfrm>
          <a:prstGeom prst="rect">
            <a:avLst/>
          </a:prstGeom>
          <a:noFill/>
          <a:ln/>
        </p:spPr>
        <p:txBody>
          <a:bodyPr wrap="none" rtlCol="0" anchor="t"/>
          <a:lstStyle/>
          <a:p>
            <a:pPr marL="0" indent="0" algn="ctr">
              <a:lnSpc>
                <a:spcPts val="2744"/>
              </a:lnSpc>
              <a:buNone/>
            </a:pPr>
            <a:r>
              <a:rPr lang="en-US" sz="2110" b="1" dirty="0">
                <a:solidFill>
                  <a:srgbClr val="272525"/>
                </a:solidFill>
                <a:latin typeface="p22-mackinac-pro" pitchFamily="34" charset="0"/>
                <a:ea typeface="p22-mackinac-pro" pitchFamily="34" charset="-122"/>
                <a:cs typeface="p22-mackinac-pro" pitchFamily="34" charset="-120"/>
              </a:rPr>
              <a:t>3</a:t>
            </a:r>
            <a:endParaRPr lang="en-US" sz="2110" dirty="0"/>
          </a:p>
        </p:txBody>
      </p:sp>
      <p:sp>
        <p:nvSpPr>
          <p:cNvPr id="19" name="Text 16"/>
          <p:cNvSpPr/>
          <p:nvPr/>
        </p:nvSpPr>
        <p:spPr>
          <a:xfrm>
            <a:off x="1920716" y="4833732"/>
            <a:ext cx="1786771" cy="288140"/>
          </a:xfrm>
          <a:prstGeom prst="rect">
            <a:avLst/>
          </a:prstGeom>
          <a:noFill/>
          <a:ln/>
        </p:spPr>
        <p:txBody>
          <a:bodyPr wrap="none" rtlCol="0" anchor="t"/>
          <a:lstStyle/>
          <a:p>
            <a:pPr marL="0" indent="0" algn="l">
              <a:lnSpc>
                <a:spcPts val="2286"/>
              </a:lnSpc>
              <a:buNone/>
            </a:pPr>
            <a:r>
              <a:rPr lang="en-US" sz="1759" b="1" dirty="0">
                <a:solidFill>
                  <a:srgbClr val="272525"/>
                </a:solidFill>
                <a:latin typeface="p22-mackinac-pro" pitchFamily="34" charset="0"/>
                <a:ea typeface="p22-mackinac-pro" pitchFamily="34" charset="-122"/>
                <a:cs typeface="p22-mackinac-pro" pitchFamily="34" charset="-120"/>
              </a:rPr>
              <a:t>Repo Name</a:t>
            </a:r>
            <a:endParaRPr lang="en-US" sz="1759" dirty="0"/>
          </a:p>
        </p:txBody>
      </p:sp>
      <p:sp>
        <p:nvSpPr>
          <p:cNvPr id="20" name="Text 17"/>
          <p:cNvSpPr/>
          <p:nvPr/>
        </p:nvSpPr>
        <p:spPr>
          <a:xfrm>
            <a:off x="1920716" y="5281424"/>
            <a:ext cx="12039719" cy="319223"/>
          </a:xfrm>
          <a:prstGeom prst="rect">
            <a:avLst/>
          </a:prstGeom>
          <a:noFill/>
          <a:ln/>
        </p:spPr>
        <p:txBody>
          <a:bodyPr wrap="none" rtlCol="0" anchor="t"/>
          <a:lstStyle/>
          <a:p>
            <a:pPr marL="0" indent="0" algn="l">
              <a:lnSpc>
                <a:spcPts val="2533"/>
              </a:lnSpc>
              <a:buNone/>
            </a:pPr>
            <a:r>
              <a:rPr lang="en-US" sz="1407" dirty="0">
                <a:solidFill>
                  <a:srgbClr val="272525"/>
                </a:solidFill>
                <a:latin typeface="Eudoxus Sans" pitchFamily="34" charset="0"/>
                <a:ea typeface="Eudoxus Sans" pitchFamily="34" charset="-122"/>
                <a:cs typeface="Eudoxus Sans" pitchFamily="34" charset="-120"/>
              </a:rPr>
              <a:t>Name your repository with a descriptive title related to your lab.</a:t>
            </a:r>
            <a:endParaRPr lang="en-US" sz="1407" dirty="0"/>
          </a:p>
        </p:txBody>
      </p:sp>
      <p:sp>
        <p:nvSpPr>
          <p:cNvPr id="21" name="Shape 18"/>
          <p:cNvSpPr/>
          <p:nvPr/>
        </p:nvSpPr>
        <p:spPr>
          <a:xfrm>
            <a:off x="1138952" y="6600628"/>
            <a:ext cx="625316" cy="35456"/>
          </a:xfrm>
          <a:prstGeom prst="rect">
            <a:avLst/>
          </a:prstGeom>
          <a:solidFill>
            <a:srgbClr val="99DDFF"/>
          </a:solidFill>
          <a:ln/>
        </p:spPr>
        <p:txBody>
          <a:bodyPr/>
          <a:lstStyle/>
          <a:p>
            <a:endParaRPr lang="en-US"/>
          </a:p>
        </p:txBody>
      </p:sp>
      <p:sp>
        <p:nvSpPr>
          <p:cNvPr id="22" name="Shape 19"/>
          <p:cNvSpPr/>
          <p:nvPr/>
        </p:nvSpPr>
        <p:spPr>
          <a:xfrm>
            <a:off x="736997" y="6418856"/>
            <a:ext cx="401955" cy="398999"/>
          </a:xfrm>
          <a:prstGeom prst="roundRect">
            <a:avLst>
              <a:gd name="adj" fmla="val 13750"/>
            </a:avLst>
          </a:prstGeom>
          <a:solidFill>
            <a:srgbClr val="CCEEFF"/>
          </a:solidFill>
          <a:ln w="7620">
            <a:solidFill>
              <a:srgbClr val="99DDFF"/>
            </a:solidFill>
            <a:prstDash val="solid"/>
          </a:ln>
        </p:spPr>
        <p:txBody>
          <a:bodyPr/>
          <a:lstStyle/>
          <a:p>
            <a:endParaRPr lang="en-US"/>
          </a:p>
        </p:txBody>
      </p:sp>
      <p:sp>
        <p:nvSpPr>
          <p:cNvPr id="23" name="Text 20"/>
          <p:cNvSpPr/>
          <p:nvPr/>
        </p:nvSpPr>
        <p:spPr>
          <a:xfrm>
            <a:off x="854154" y="6445448"/>
            <a:ext cx="167640" cy="345815"/>
          </a:xfrm>
          <a:prstGeom prst="rect">
            <a:avLst/>
          </a:prstGeom>
          <a:noFill/>
          <a:ln/>
        </p:spPr>
        <p:txBody>
          <a:bodyPr wrap="none" rtlCol="0" anchor="t"/>
          <a:lstStyle/>
          <a:p>
            <a:pPr marL="0" indent="0" algn="ctr">
              <a:lnSpc>
                <a:spcPts val="2744"/>
              </a:lnSpc>
              <a:buNone/>
            </a:pPr>
            <a:r>
              <a:rPr lang="en-US" sz="2110" b="1" dirty="0">
                <a:solidFill>
                  <a:srgbClr val="272525"/>
                </a:solidFill>
                <a:latin typeface="p22-mackinac-pro" pitchFamily="34" charset="0"/>
                <a:ea typeface="p22-mackinac-pro" pitchFamily="34" charset="-122"/>
                <a:cs typeface="p22-mackinac-pro" pitchFamily="34" charset="-120"/>
              </a:rPr>
              <a:t>4</a:t>
            </a:r>
            <a:endParaRPr lang="en-US" sz="2110" dirty="0"/>
          </a:p>
        </p:txBody>
      </p:sp>
      <p:sp>
        <p:nvSpPr>
          <p:cNvPr id="24" name="Text 21"/>
          <p:cNvSpPr/>
          <p:nvPr/>
        </p:nvSpPr>
        <p:spPr>
          <a:xfrm>
            <a:off x="1920716" y="6429966"/>
            <a:ext cx="1786771" cy="288140"/>
          </a:xfrm>
          <a:prstGeom prst="rect">
            <a:avLst/>
          </a:prstGeom>
          <a:noFill/>
          <a:ln/>
        </p:spPr>
        <p:txBody>
          <a:bodyPr wrap="none" rtlCol="0" anchor="t"/>
          <a:lstStyle/>
          <a:p>
            <a:pPr marL="0" indent="0" algn="l">
              <a:lnSpc>
                <a:spcPts val="2286"/>
              </a:lnSpc>
              <a:buNone/>
            </a:pPr>
            <a:r>
              <a:rPr lang="en-US" sz="1759" b="1" dirty="0">
                <a:solidFill>
                  <a:srgbClr val="272525"/>
                </a:solidFill>
                <a:latin typeface="p22-mackinac-pro" pitchFamily="34" charset="0"/>
                <a:ea typeface="p22-mackinac-pro" pitchFamily="34" charset="-122"/>
                <a:cs typeface="p22-mackinac-pro" pitchFamily="34" charset="-120"/>
              </a:rPr>
              <a:t>Visibility</a:t>
            </a:r>
            <a:endParaRPr lang="en-US" sz="1759" dirty="0"/>
          </a:p>
        </p:txBody>
      </p:sp>
      <p:sp>
        <p:nvSpPr>
          <p:cNvPr id="25" name="Text 22"/>
          <p:cNvSpPr/>
          <p:nvPr/>
        </p:nvSpPr>
        <p:spPr>
          <a:xfrm>
            <a:off x="1920716" y="6877658"/>
            <a:ext cx="12039719" cy="319223"/>
          </a:xfrm>
          <a:prstGeom prst="rect">
            <a:avLst/>
          </a:prstGeom>
          <a:noFill/>
          <a:ln/>
        </p:spPr>
        <p:txBody>
          <a:bodyPr wrap="none" rtlCol="0" anchor="t"/>
          <a:lstStyle/>
          <a:p>
            <a:pPr marL="0" indent="0" algn="l">
              <a:lnSpc>
                <a:spcPts val="2533"/>
              </a:lnSpc>
              <a:buNone/>
            </a:pPr>
            <a:r>
              <a:rPr lang="en-US" sz="1407" dirty="0">
                <a:solidFill>
                  <a:srgbClr val="272525"/>
                </a:solidFill>
                <a:latin typeface="Eudoxus Sans" pitchFamily="34" charset="0"/>
                <a:ea typeface="Eudoxus Sans" pitchFamily="34" charset="-122"/>
                <a:cs typeface="Eudoxus Sans" pitchFamily="34" charset="-120"/>
              </a:rPr>
              <a:t>Choose whether to make your repository public, private, or internal. Read the descriptions to choose the option that fits your needs best.</a:t>
            </a:r>
            <a:endParaRPr lang="en-US" sz="1407"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169088"/>
          </a:xfrm>
          <a:prstGeom prst="rect">
            <a:avLst/>
          </a:prstGeom>
        </p:spPr>
      </p:pic>
      <p:sp>
        <p:nvSpPr>
          <p:cNvPr id="3" name="Shape 0"/>
          <p:cNvSpPr/>
          <p:nvPr/>
        </p:nvSpPr>
        <p:spPr>
          <a:xfrm>
            <a:off x="0" y="0"/>
            <a:ext cx="14630400" cy="8229600"/>
          </a:xfrm>
          <a:prstGeom prst="rect">
            <a:avLst/>
          </a:prstGeom>
          <a:solidFill>
            <a:srgbClr val="FFFFFF">
              <a:alpha val="75000"/>
            </a:srgbClr>
          </a:solidFill>
          <a:ln w="7620">
            <a:solidFill>
              <a:srgbClr val="FFFFFF">
                <a:alpha val="64000"/>
              </a:srgbClr>
            </a:solidFill>
            <a:prstDash val="solid"/>
          </a:ln>
        </p:spPr>
        <p:txBody>
          <a:bodyPr/>
          <a:lstStyle/>
          <a:p>
            <a:endParaRPr lang="en-US"/>
          </a:p>
        </p:txBody>
      </p:sp>
      <p:sp>
        <p:nvSpPr>
          <p:cNvPr id="4" name="Text 1"/>
          <p:cNvSpPr/>
          <p:nvPr/>
        </p:nvSpPr>
        <p:spPr>
          <a:xfrm>
            <a:off x="833199" y="2747612"/>
            <a:ext cx="6858000" cy="716804"/>
          </a:xfrm>
          <a:prstGeom prst="rect">
            <a:avLst/>
          </a:prstGeom>
          <a:noFill/>
          <a:ln/>
        </p:spPr>
        <p:txBody>
          <a:bodyPr wrap="none" rtlCol="0" anchor="t"/>
          <a:lstStyle/>
          <a:p>
            <a:pPr marL="0" indent="0">
              <a:lnSpc>
                <a:spcPts val="5686"/>
              </a:lnSpc>
              <a:buNone/>
            </a:pPr>
            <a:r>
              <a:rPr lang="en-US" sz="4374" b="1" dirty="0">
                <a:solidFill>
                  <a:srgbClr val="000000"/>
                </a:solidFill>
                <a:latin typeface="p22-mackinac-pro" pitchFamily="34" charset="0"/>
                <a:ea typeface="p22-mackinac-pro" pitchFamily="34" charset="-122"/>
                <a:cs typeface="p22-mackinac-pro" pitchFamily="34" charset="-120"/>
              </a:rPr>
              <a:t>Step 3: Add a Description</a:t>
            </a:r>
            <a:endParaRPr lang="en-US" sz="4374" dirty="0"/>
          </a:p>
        </p:txBody>
      </p:sp>
      <p:sp>
        <p:nvSpPr>
          <p:cNvPr id="5" name="Shape 2"/>
          <p:cNvSpPr/>
          <p:nvPr/>
        </p:nvSpPr>
        <p:spPr>
          <a:xfrm>
            <a:off x="833199" y="4001931"/>
            <a:ext cx="499943" cy="496267"/>
          </a:xfrm>
          <a:prstGeom prst="roundRect">
            <a:avLst>
              <a:gd name="adj" fmla="val 11055"/>
            </a:avLst>
          </a:prstGeom>
          <a:solidFill>
            <a:srgbClr val="CCEEFF"/>
          </a:solidFill>
          <a:ln w="7620">
            <a:solidFill>
              <a:srgbClr val="99DDFF"/>
            </a:solidFill>
            <a:prstDash val="solid"/>
          </a:ln>
        </p:spPr>
        <p:txBody>
          <a:bodyPr/>
          <a:lstStyle/>
          <a:p>
            <a:endParaRPr lang="en-US"/>
          </a:p>
        </p:txBody>
      </p:sp>
      <p:sp>
        <p:nvSpPr>
          <p:cNvPr id="6" name="Text 3"/>
          <p:cNvSpPr/>
          <p:nvPr/>
        </p:nvSpPr>
        <p:spPr>
          <a:xfrm>
            <a:off x="1014532" y="4035024"/>
            <a:ext cx="137160" cy="429964"/>
          </a:xfrm>
          <a:prstGeom prst="rect">
            <a:avLst/>
          </a:prstGeom>
          <a:noFill/>
          <a:ln/>
        </p:spPr>
        <p:txBody>
          <a:bodyPr wrap="none" rtlCol="0" anchor="t"/>
          <a:lstStyle/>
          <a:p>
            <a:pPr marL="0" indent="0" algn="ctr">
              <a:lnSpc>
                <a:spcPts val="3412"/>
              </a:lnSpc>
              <a:buNone/>
            </a:pPr>
            <a:r>
              <a:rPr lang="en-US" sz="2624" b="1" dirty="0">
                <a:solidFill>
                  <a:srgbClr val="272525"/>
                </a:solidFill>
                <a:latin typeface="p22-mackinac-pro" pitchFamily="34" charset="0"/>
                <a:ea typeface="p22-mackinac-pro" pitchFamily="34" charset="-122"/>
                <a:cs typeface="p22-mackinac-pro" pitchFamily="34" charset="-120"/>
              </a:rPr>
              <a:t>1</a:t>
            </a:r>
            <a:endParaRPr lang="en-US" sz="2624" dirty="0"/>
          </a:p>
        </p:txBody>
      </p:sp>
      <p:sp>
        <p:nvSpPr>
          <p:cNvPr id="7" name="Text 4"/>
          <p:cNvSpPr/>
          <p:nvPr/>
        </p:nvSpPr>
        <p:spPr>
          <a:xfrm>
            <a:off x="1555313" y="4070834"/>
            <a:ext cx="2221944" cy="358343"/>
          </a:xfrm>
          <a:prstGeom prst="rect">
            <a:avLst/>
          </a:prstGeom>
          <a:noFill/>
          <a:ln/>
        </p:spPr>
        <p:txBody>
          <a:bodyPr wrap="none" rtlCol="0" anchor="t"/>
          <a:lstStyle/>
          <a:p>
            <a:pPr marL="0" indent="0">
              <a:lnSpc>
                <a:spcPts val="2843"/>
              </a:lnSpc>
              <a:buNone/>
            </a:pPr>
            <a:r>
              <a:rPr lang="en-US" sz="2187" b="1" dirty="0">
                <a:solidFill>
                  <a:srgbClr val="272525"/>
                </a:solidFill>
                <a:latin typeface="p22-mackinac-pro" pitchFamily="34" charset="0"/>
                <a:ea typeface="p22-mackinac-pro" pitchFamily="34" charset="-122"/>
                <a:cs typeface="p22-mackinac-pro" pitchFamily="34" charset="-120"/>
              </a:rPr>
              <a:t>Description</a:t>
            </a:r>
            <a:endParaRPr lang="en-US" sz="2187" dirty="0"/>
          </a:p>
        </p:txBody>
      </p:sp>
      <p:sp>
        <p:nvSpPr>
          <p:cNvPr id="8" name="Text 5"/>
          <p:cNvSpPr/>
          <p:nvPr/>
        </p:nvSpPr>
        <p:spPr>
          <a:xfrm>
            <a:off x="1555313" y="4627614"/>
            <a:ext cx="6755487" cy="793744"/>
          </a:xfrm>
          <a:prstGeom prst="rect">
            <a:avLst/>
          </a:prstGeom>
          <a:noFill/>
          <a:ln/>
        </p:spPr>
        <p:txBody>
          <a:bodyPr wrap="square" rtlCol="0" anchor="t"/>
          <a:lstStyle/>
          <a:p>
            <a:pPr marL="0" indent="0">
              <a:lnSpc>
                <a:spcPts val="3149"/>
              </a:lnSpc>
              <a:buNone/>
            </a:pPr>
            <a:r>
              <a:rPr lang="en-US" sz="1750" dirty="0">
                <a:solidFill>
                  <a:srgbClr val="272525"/>
                </a:solidFill>
                <a:latin typeface="Eudoxus Sans" pitchFamily="34" charset="0"/>
                <a:ea typeface="Eudoxus Sans" pitchFamily="34" charset="-122"/>
                <a:cs typeface="Eudoxus Sans" pitchFamily="34" charset="-120"/>
              </a:rPr>
              <a:t>Add a brief description of your lab's purpose to give others an idea of what it's about.</a:t>
            </a:r>
            <a:endParaRPr lang="en-US" sz="1750" dirty="0"/>
          </a:p>
        </p:txBody>
      </p:sp>
      <p:pic>
        <p:nvPicPr>
          <p:cNvPr id="9" name="Image 1" descr="preencoded.png"/>
          <p:cNvPicPr>
            <a:picLocks noChangeAspect="1"/>
          </p:cNvPicPr>
          <p:nvPr/>
        </p:nvPicPr>
        <p:blipFill>
          <a:blip r:embed="rId4"/>
          <a:stretch>
            <a:fillRect/>
          </a:stretch>
        </p:blipFill>
        <p:spPr>
          <a:xfrm>
            <a:off x="9144000" y="0"/>
            <a:ext cx="5486400" cy="816908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169088"/>
          </a:xfrm>
          <a:prstGeom prst="rect">
            <a:avLst/>
          </a:prstGeom>
        </p:spPr>
      </p:pic>
      <p:sp>
        <p:nvSpPr>
          <p:cNvPr id="3" name="Shape 0"/>
          <p:cNvSpPr/>
          <p:nvPr/>
        </p:nvSpPr>
        <p:spPr>
          <a:xfrm>
            <a:off x="0" y="0"/>
            <a:ext cx="14630400" cy="8229600"/>
          </a:xfrm>
          <a:prstGeom prst="rect">
            <a:avLst/>
          </a:prstGeom>
          <a:solidFill>
            <a:srgbClr val="FFFFFF">
              <a:alpha val="75000"/>
            </a:srgbClr>
          </a:solidFill>
          <a:ln w="7620">
            <a:solidFill>
              <a:srgbClr val="FFFFFF">
                <a:alpha val="64000"/>
              </a:srgbClr>
            </a:solidFill>
            <a:prstDash val="solid"/>
          </a:ln>
        </p:spPr>
        <p:txBody>
          <a:bodyPr/>
          <a:lstStyle/>
          <a:p>
            <a:endParaRPr lang="en-US"/>
          </a:p>
        </p:txBody>
      </p:sp>
      <p:sp>
        <p:nvSpPr>
          <p:cNvPr id="4" name="Text 1"/>
          <p:cNvSpPr/>
          <p:nvPr/>
        </p:nvSpPr>
        <p:spPr>
          <a:xfrm>
            <a:off x="833199" y="1236827"/>
            <a:ext cx="10081260" cy="716804"/>
          </a:xfrm>
          <a:prstGeom prst="rect">
            <a:avLst/>
          </a:prstGeom>
          <a:noFill/>
          <a:ln/>
        </p:spPr>
        <p:txBody>
          <a:bodyPr wrap="none" rtlCol="0" anchor="t"/>
          <a:lstStyle/>
          <a:p>
            <a:pPr marL="0" indent="0">
              <a:lnSpc>
                <a:spcPts val="5686"/>
              </a:lnSpc>
              <a:buNone/>
            </a:pPr>
            <a:r>
              <a:rPr lang="en-US" sz="4374" b="1" dirty="0">
                <a:solidFill>
                  <a:srgbClr val="000000"/>
                </a:solidFill>
                <a:latin typeface="p22-mackinac-pro" pitchFamily="34" charset="0"/>
                <a:ea typeface="p22-mackinac-pro" pitchFamily="34" charset="-122"/>
                <a:cs typeface="p22-mackinac-pro" pitchFamily="34" charset="-120"/>
              </a:rPr>
              <a:t>Step 4: Initialize With a README File</a:t>
            </a:r>
            <a:endParaRPr lang="en-US" sz="4374" dirty="0"/>
          </a:p>
        </p:txBody>
      </p:sp>
      <p:pic>
        <p:nvPicPr>
          <p:cNvPr id="5" name="Image 1" descr="preencoded.png"/>
          <p:cNvPicPr>
            <a:picLocks noChangeAspect="1"/>
          </p:cNvPicPr>
          <p:nvPr/>
        </p:nvPicPr>
        <p:blipFill>
          <a:blip r:embed="rId4"/>
          <a:stretch>
            <a:fillRect/>
          </a:stretch>
        </p:blipFill>
        <p:spPr>
          <a:xfrm>
            <a:off x="5870853" y="2438790"/>
            <a:ext cx="2888575" cy="2867336"/>
          </a:xfrm>
          <a:prstGeom prst="rect">
            <a:avLst/>
          </a:prstGeom>
        </p:spPr>
      </p:pic>
      <p:sp>
        <p:nvSpPr>
          <p:cNvPr id="6" name="Text 2"/>
          <p:cNvSpPr/>
          <p:nvPr/>
        </p:nvSpPr>
        <p:spPr>
          <a:xfrm>
            <a:off x="6204228" y="5581738"/>
            <a:ext cx="2221944" cy="358343"/>
          </a:xfrm>
          <a:prstGeom prst="rect">
            <a:avLst/>
          </a:prstGeom>
          <a:noFill/>
          <a:ln/>
        </p:spPr>
        <p:txBody>
          <a:bodyPr wrap="none" rtlCol="0" anchor="t"/>
          <a:lstStyle/>
          <a:p>
            <a:pPr marL="0" indent="0" algn="ctr">
              <a:lnSpc>
                <a:spcPts val="2843"/>
              </a:lnSpc>
              <a:buNone/>
            </a:pPr>
            <a:r>
              <a:rPr lang="en-US" sz="2187" b="1" dirty="0">
                <a:solidFill>
                  <a:srgbClr val="000000"/>
                </a:solidFill>
                <a:latin typeface="p22-mackinac-pro" pitchFamily="34" charset="0"/>
                <a:ea typeface="p22-mackinac-pro" pitchFamily="34" charset="-122"/>
                <a:cs typeface="p22-mackinac-pro" pitchFamily="34" charset="-120"/>
              </a:rPr>
              <a:t>README</a:t>
            </a:r>
            <a:endParaRPr lang="en-US" sz="2187" dirty="0"/>
          </a:p>
        </p:txBody>
      </p:sp>
      <p:sp>
        <p:nvSpPr>
          <p:cNvPr id="7" name="Text 3"/>
          <p:cNvSpPr/>
          <p:nvPr/>
        </p:nvSpPr>
        <p:spPr>
          <a:xfrm>
            <a:off x="833199" y="6138517"/>
            <a:ext cx="12964001" cy="793744"/>
          </a:xfrm>
          <a:prstGeom prst="rect">
            <a:avLst/>
          </a:prstGeom>
          <a:noFill/>
          <a:ln/>
        </p:spPr>
        <p:txBody>
          <a:bodyPr wrap="square" rtlCol="0" anchor="t"/>
          <a:lstStyle/>
          <a:p>
            <a:pPr marL="0" indent="0" algn="ctr">
              <a:lnSpc>
                <a:spcPts val="3149"/>
              </a:lnSpc>
              <a:buNone/>
            </a:pPr>
            <a:r>
              <a:rPr lang="en-US" sz="1750" dirty="0">
                <a:solidFill>
                  <a:srgbClr val="272525"/>
                </a:solidFill>
                <a:latin typeface="Eudoxus Sans" pitchFamily="34" charset="0"/>
                <a:ea typeface="Eudoxus Sans" pitchFamily="34" charset="-122"/>
                <a:cs typeface="Eudoxus Sans" pitchFamily="34" charset="-120"/>
              </a:rPr>
              <a:t>Check the "Initialize this repository with a README" box to create a landing page for your lab repository where you can provide important information and instructions for others.</a:t>
            </a:r>
            <a:endParaRPr lang="en-US" sz="175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169088"/>
          </a:xfrm>
          <a:prstGeom prst="rect">
            <a:avLst/>
          </a:prstGeom>
        </p:spPr>
      </p:pic>
      <p:sp>
        <p:nvSpPr>
          <p:cNvPr id="3" name="Shape 0"/>
          <p:cNvSpPr/>
          <p:nvPr/>
        </p:nvSpPr>
        <p:spPr>
          <a:xfrm>
            <a:off x="0" y="0"/>
            <a:ext cx="14630400" cy="8229600"/>
          </a:xfrm>
          <a:prstGeom prst="rect">
            <a:avLst/>
          </a:prstGeom>
          <a:solidFill>
            <a:srgbClr val="FFFFFF">
              <a:alpha val="75000"/>
            </a:srgbClr>
          </a:solidFill>
          <a:ln w="7620">
            <a:solidFill>
              <a:srgbClr val="FFFFFF">
                <a:alpha val="64000"/>
              </a:srgbClr>
            </a:solidFill>
            <a:prstDash val="solid"/>
          </a:ln>
        </p:spPr>
        <p:txBody>
          <a:bodyPr/>
          <a:lstStyle/>
          <a:p>
            <a:endParaRPr lang="en-US"/>
          </a:p>
        </p:txBody>
      </p:sp>
      <p:sp>
        <p:nvSpPr>
          <p:cNvPr id="4" name="Text 1"/>
          <p:cNvSpPr/>
          <p:nvPr/>
        </p:nvSpPr>
        <p:spPr>
          <a:xfrm>
            <a:off x="833199" y="1608880"/>
            <a:ext cx="6568440" cy="716804"/>
          </a:xfrm>
          <a:prstGeom prst="rect">
            <a:avLst/>
          </a:prstGeom>
          <a:noFill/>
          <a:ln/>
        </p:spPr>
        <p:txBody>
          <a:bodyPr wrap="none" rtlCol="0" anchor="t"/>
          <a:lstStyle/>
          <a:p>
            <a:pPr marL="0" indent="0">
              <a:lnSpc>
                <a:spcPts val="5686"/>
              </a:lnSpc>
              <a:buNone/>
            </a:pPr>
            <a:r>
              <a:rPr lang="en-US" sz="4374" b="1" dirty="0">
                <a:solidFill>
                  <a:srgbClr val="000000"/>
                </a:solidFill>
                <a:latin typeface="p22-mackinac-pro" pitchFamily="34" charset="0"/>
                <a:ea typeface="p22-mackinac-pro" pitchFamily="34" charset="-122"/>
                <a:cs typeface="p22-mackinac-pro" pitchFamily="34" charset="-120"/>
              </a:rPr>
              <a:t>Step 5: Choose a License</a:t>
            </a:r>
            <a:endParaRPr lang="en-US" sz="4374" dirty="0"/>
          </a:p>
        </p:txBody>
      </p:sp>
      <p:sp>
        <p:nvSpPr>
          <p:cNvPr id="5" name="Shape 2"/>
          <p:cNvSpPr/>
          <p:nvPr/>
        </p:nvSpPr>
        <p:spPr>
          <a:xfrm>
            <a:off x="1144310" y="2810842"/>
            <a:ext cx="44410" cy="3749366"/>
          </a:xfrm>
          <a:prstGeom prst="rect">
            <a:avLst/>
          </a:prstGeom>
          <a:solidFill>
            <a:srgbClr val="99DDFF"/>
          </a:solidFill>
          <a:ln/>
        </p:spPr>
        <p:txBody>
          <a:bodyPr/>
          <a:lstStyle/>
          <a:p>
            <a:endParaRPr lang="en-US"/>
          </a:p>
        </p:txBody>
      </p:sp>
      <p:sp>
        <p:nvSpPr>
          <p:cNvPr id="6" name="Shape 3"/>
          <p:cNvSpPr/>
          <p:nvPr/>
        </p:nvSpPr>
        <p:spPr>
          <a:xfrm>
            <a:off x="1416427" y="3243584"/>
            <a:ext cx="777597" cy="44084"/>
          </a:xfrm>
          <a:prstGeom prst="rect">
            <a:avLst/>
          </a:prstGeom>
          <a:solidFill>
            <a:srgbClr val="99DDFF"/>
          </a:solidFill>
          <a:ln/>
        </p:spPr>
        <p:txBody>
          <a:bodyPr/>
          <a:lstStyle/>
          <a:p>
            <a:endParaRPr lang="en-US"/>
          </a:p>
        </p:txBody>
      </p:sp>
      <p:sp>
        <p:nvSpPr>
          <p:cNvPr id="7" name="Shape 4"/>
          <p:cNvSpPr/>
          <p:nvPr/>
        </p:nvSpPr>
        <p:spPr>
          <a:xfrm>
            <a:off x="916484" y="3017552"/>
            <a:ext cx="499943" cy="496267"/>
          </a:xfrm>
          <a:prstGeom prst="roundRect">
            <a:avLst>
              <a:gd name="adj" fmla="val 11055"/>
            </a:avLst>
          </a:prstGeom>
          <a:solidFill>
            <a:srgbClr val="CCEEFF"/>
          </a:solidFill>
          <a:ln w="7620">
            <a:solidFill>
              <a:srgbClr val="99DDFF"/>
            </a:solidFill>
            <a:prstDash val="solid"/>
          </a:ln>
        </p:spPr>
        <p:txBody>
          <a:bodyPr/>
          <a:lstStyle/>
          <a:p>
            <a:endParaRPr lang="en-US"/>
          </a:p>
        </p:txBody>
      </p:sp>
      <p:sp>
        <p:nvSpPr>
          <p:cNvPr id="8" name="Text 5"/>
          <p:cNvSpPr/>
          <p:nvPr/>
        </p:nvSpPr>
        <p:spPr>
          <a:xfrm>
            <a:off x="1097816" y="3050644"/>
            <a:ext cx="137160" cy="429964"/>
          </a:xfrm>
          <a:prstGeom prst="rect">
            <a:avLst/>
          </a:prstGeom>
          <a:noFill/>
          <a:ln/>
        </p:spPr>
        <p:txBody>
          <a:bodyPr wrap="none" rtlCol="0" anchor="t"/>
          <a:lstStyle/>
          <a:p>
            <a:pPr marL="0" indent="0" algn="ctr">
              <a:lnSpc>
                <a:spcPts val="3412"/>
              </a:lnSpc>
              <a:buNone/>
            </a:pPr>
            <a:r>
              <a:rPr lang="en-US" sz="2624" b="1" dirty="0">
                <a:solidFill>
                  <a:srgbClr val="272525"/>
                </a:solidFill>
                <a:latin typeface="p22-mackinac-pro" pitchFamily="34" charset="0"/>
                <a:ea typeface="p22-mackinac-pro" pitchFamily="34" charset="-122"/>
                <a:cs typeface="p22-mackinac-pro" pitchFamily="34" charset="-120"/>
              </a:rPr>
              <a:t>1</a:t>
            </a:r>
            <a:endParaRPr lang="en-US" sz="2624" dirty="0"/>
          </a:p>
        </p:txBody>
      </p:sp>
      <p:sp>
        <p:nvSpPr>
          <p:cNvPr id="9" name="Text 6"/>
          <p:cNvSpPr/>
          <p:nvPr/>
        </p:nvSpPr>
        <p:spPr>
          <a:xfrm>
            <a:off x="2388513" y="3031379"/>
            <a:ext cx="2221944" cy="358343"/>
          </a:xfrm>
          <a:prstGeom prst="rect">
            <a:avLst/>
          </a:prstGeom>
          <a:noFill/>
          <a:ln/>
        </p:spPr>
        <p:txBody>
          <a:bodyPr wrap="none" rtlCol="0" anchor="t"/>
          <a:lstStyle/>
          <a:p>
            <a:pPr marL="0" indent="0" algn="l">
              <a:lnSpc>
                <a:spcPts val="2843"/>
              </a:lnSpc>
              <a:buNone/>
            </a:pPr>
            <a:r>
              <a:rPr lang="en-US" sz="2187" b="1" dirty="0">
                <a:solidFill>
                  <a:srgbClr val="272525"/>
                </a:solidFill>
                <a:latin typeface="p22-mackinac-pro" pitchFamily="34" charset="0"/>
                <a:ea typeface="p22-mackinac-pro" pitchFamily="34" charset="-122"/>
                <a:cs typeface="p22-mackinac-pro" pitchFamily="34" charset="-120"/>
              </a:rPr>
              <a:t>Add a License</a:t>
            </a:r>
            <a:endParaRPr lang="en-US" sz="2187" dirty="0"/>
          </a:p>
        </p:txBody>
      </p:sp>
      <p:sp>
        <p:nvSpPr>
          <p:cNvPr id="10" name="Text 7"/>
          <p:cNvSpPr/>
          <p:nvPr/>
        </p:nvSpPr>
        <p:spPr>
          <a:xfrm>
            <a:off x="2388513" y="3588159"/>
            <a:ext cx="11408688" cy="396872"/>
          </a:xfrm>
          <a:prstGeom prst="rect">
            <a:avLst/>
          </a:prstGeom>
          <a:noFill/>
          <a:ln/>
        </p:spPr>
        <p:txBody>
          <a:bodyPr wrap="none" rtlCol="0" anchor="t"/>
          <a:lstStyle/>
          <a:p>
            <a:pPr marL="0" indent="0" algn="l">
              <a:lnSpc>
                <a:spcPts val="3149"/>
              </a:lnSpc>
              <a:buNone/>
            </a:pPr>
            <a:r>
              <a:rPr lang="en-US" sz="1750" dirty="0">
                <a:solidFill>
                  <a:srgbClr val="272525"/>
                </a:solidFill>
                <a:latin typeface="Eudoxus Sans" pitchFamily="34" charset="0"/>
                <a:ea typeface="Eudoxus Sans" pitchFamily="34" charset="-122"/>
                <a:cs typeface="Eudoxus Sans" pitchFamily="34" charset="-120"/>
              </a:rPr>
              <a:t>In the "Add a license" dropdown, select a license that suits your needs.</a:t>
            </a:r>
            <a:endParaRPr lang="en-US" sz="1750" dirty="0"/>
          </a:p>
        </p:txBody>
      </p:sp>
      <p:sp>
        <p:nvSpPr>
          <p:cNvPr id="11" name="Shape 8"/>
          <p:cNvSpPr/>
          <p:nvPr/>
        </p:nvSpPr>
        <p:spPr>
          <a:xfrm>
            <a:off x="1416427" y="5228536"/>
            <a:ext cx="777597" cy="44084"/>
          </a:xfrm>
          <a:prstGeom prst="rect">
            <a:avLst/>
          </a:prstGeom>
          <a:solidFill>
            <a:srgbClr val="99DDFF"/>
          </a:solidFill>
          <a:ln/>
        </p:spPr>
        <p:txBody>
          <a:bodyPr/>
          <a:lstStyle/>
          <a:p>
            <a:endParaRPr lang="en-US"/>
          </a:p>
        </p:txBody>
      </p:sp>
      <p:sp>
        <p:nvSpPr>
          <p:cNvPr id="12" name="Shape 9"/>
          <p:cNvSpPr/>
          <p:nvPr/>
        </p:nvSpPr>
        <p:spPr>
          <a:xfrm>
            <a:off x="916484" y="5002503"/>
            <a:ext cx="499943" cy="496267"/>
          </a:xfrm>
          <a:prstGeom prst="roundRect">
            <a:avLst>
              <a:gd name="adj" fmla="val 11055"/>
            </a:avLst>
          </a:prstGeom>
          <a:solidFill>
            <a:srgbClr val="CCEEFF"/>
          </a:solidFill>
          <a:ln w="7620">
            <a:solidFill>
              <a:srgbClr val="99DDFF"/>
            </a:solidFill>
            <a:prstDash val="solid"/>
          </a:ln>
        </p:spPr>
        <p:txBody>
          <a:bodyPr/>
          <a:lstStyle/>
          <a:p>
            <a:endParaRPr lang="en-US"/>
          </a:p>
        </p:txBody>
      </p:sp>
      <p:sp>
        <p:nvSpPr>
          <p:cNvPr id="13" name="Text 10"/>
          <p:cNvSpPr/>
          <p:nvPr/>
        </p:nvSpPr>
        <p:spPr>
          <a:xfrm>
            <a:off x="1071146" y="5035595"/>
            <a:ext cx="190500" cy="429964"/>
          </a:xfrm>
          <a:prstGeom prst="rect">
            <a:avLst/>
          </a:prstGeom>
          <a:noFill/>
          <a:ln/>
        </p:spPr>
        <p:txBody>
          <a:bodyPr wrap="none" rtlCol="0" anchor="t"/>
          <a:lstStyle/>
          <a:p>
            <a:pPr marL="0" indent="0" algn="ctr">
              <a:lnSpc>
                <a:spcPts val="3412"/>
              </a:lnSpc>
              <a:buNone/>
            </a:pPr>
            <a:r>
              <a:rPr lang="en-US" sz="2624" b="1" dirty="0">
                <a:solidFill>
                  <a:srgbClr val="272525"/>
                </a:solidFill>
                <a:latin typeface="p22-mackinac-pro" pitchFamily="34" charset="0"/>
                <a:ea typeface="p22-mackinac-pro" pitchFamily="34" charset="-122"/>
                <a:cs typeface="p22-mackinac-pro" pitchFamily="34" charset="-120"/>
              </a:rPr>
              <a:t>2</a:t>
            </a:r>
            <a:endParaRPr lang="en-US" sz="2624" dirty="0"/>
          </a:p>
        </p:txBody>
      </p:sp>
      <p:sp>
        <p:nvSpPr>
          <p:cNvPr id="14" name="Text 11"/>
          <p:cNvSpPr/>
          <p:nvPr/>
        </p:nvSpPr>
        <p:spPr>
          <a:xfrm>
            <a:off x="2388513" y="5016331"/>
            <a:ext cx="2221944" cy="358343"/>
          </a:xfrm>
          <a:prstGeom prst="rect">
            <a:avLst/>
          </a:prstGeom>
          <a:noFill/>
          <a:ln/>
        </p:spPr>
        <p:txBody>
          <a:bodyPr wrap="none" rtlCol="0" anchor="t"/>
          <a:lstStyle/>
          <a:p>
            <a:pPr marL="0" indent="0" algn="l">
              <a:lnSpc>
                <a:spcPts val="2843"/>
              </a:lnSpc>
              <a:buNone/>
            </a:pPr>
            <a:r>
              <a:rPr lang="en-US" sz="2187" b="1" dirty="0">
                <a:solidFill>
                  <a:srgbClr val="272525"/>
                </a:solidFill>
                <a:latin typeface="p22-mackinac-pro" pitchFamily="34" charset="0"/>
                <a:ea typeface="p22-mackinac-pro" pitchFamily="34" charset="-122"/>
                <a:cs typeface="p22-mackinac-pro" pitchFamily="34" charset="-120"/>
              </a:rPr>
              <a:t>Research</a:t>
            </a:r>
            <a:endParaRPr lang="en-US" sz="2187" dirty="0"/>
          </a:p>
        </p:txBody>
      </p:sp>
      <p:sp>
        <p:nvSpPr>
          <p:cNvPr id="15" name="Text 12"/>
          <p:cNvSpPr/>
          <p:nvPr/>
        </p:nvSpPr>
        <p:spPr>
          <a:xfrm>
            <a:off x="2388513" y="5573110"/>
            <a:ext cx="11408688" cy="396872"/>
          </a:xfrm>
          <a:prstGeom prst="rect">
            <a:avLst/>
          </a:prstGeom>
          <a:noFill/>
          <a:ln/>
        </p:spPr>
        <p:txBody>
          <a:bodyPr wrap="none" rtlCol="0" anchor="t"/>
          <a:lstStyle/>
          <a:p>
            <a:pPr marL="0" indent="0" algn="l">
              <a:lnSpc>
                <a:spcPts val="3149"/>
              </a:lnSpc>
              <a:buNone/>
            </a:pPr>
            <a:r>
              <a:rPr lang="en-US" sz="1750" dirty="0">
                <a:solidFill>
                  <a:srgbClr val="272525"/>
                </a:solidFill>
                <a:latin typeface="Eudoxus Sans" pitchFamily="34" charset="0"/>
                <a:ea typeface="Eudoxus Sans" pitchFamily="34" charset="-122"/>
                <a:cs typeface="Eudoxus Sans" pitchFamily="34" charset="-120"/>
              </a:rPr>
              <a:t>If you're not sure which license to choose, you can research and select one later.</a:t>
            </a:r>
            <a:endParaRPr lang="en-US" sz="175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169088"/>
          </a:xfrm>
          <a:prstGeom prst="rect">
            <a:avLst/>
          </a:prstGeom>
        </p:spPr>
      </p:pic>
      <p:sp>
        <p:nvSpPr>
          <p:cNvPr id="3" name="Shape 0"/>
          <p:cNvSpPr/>
          <p:nvPr/>
        </p:nvSpPr>
        <p:spPr>
          <a:xfrm>
            <a:off x="0" y="0"/>
            <a:ext cx="14630400" cy="8229600"/>
          </a:xfrm>
          <a:prstGeom prst="rect">
            <a:avLst/>
          </a:prstGeom>
          <a:solidFill>
            <a:srgbClr val="FFFFFF">
              <a:alpha val="75000"/>
            </a:srgbClr>
          </a:solidFill>
          <a:ln w="7620">
            <a:solidFill>
              <a:srgbClr val="FFFFFF">
                <a:alpha val="64000"/>
              </a:srgbClr>
            </a:solidFill>
            <a:prstDash val="solid"/>
          </a:ln>
        </p:spPr>
        <p:txBody>
          <a:bodyPr/>
          <a:lstStyle/>
          <a:p>
            <a:endParaRPr lang="en-US"/>
          </a:p>
        </p:txBody>
      </p:sp>
      <p:sp>
        <p:nvSpPr>
          <p:cNvPr id="4" name="Text 1"/>
          <p:cNvSpPr/>
          <p:nvPr/>
        </p:nvSpPr>
        <p:spPr>
          <a:xfrm>
            <a:off x="6319599" y="2549176"/>
            <a:ext cx="7292340" cy="716804"/>
          </a:xfrm>
          <a:prstGeom prst="rect">
            <a:avLst/>
          </a:prstGeom>
          <a:noFill/>
          <a:ln/>
        </p:spPr>
        <p:txBody>
          <a:bodyPr wrap="none" rtlCol="0" anchor="t"/>
          <a:lstStyle/>
          <a:p>
            <a:pPr marL="0" indent="0">
              <a:lnSpc>
                <a:spcPts val="5686"/>
              </a:lnSpc>
              <a:buNone/>
            </a:pPr>
            <a:r>
              <a:rPr lang="en-US" sz="4374" b="1" dirty="0">
                <a:solidFill>
                  <a:srgbClr val="000000"/>
                </a:solidFill>
                <a:latin typeface="p22-mackinac-pro" pitchFamily="34" charset="0"/>
                <a:ea typeface="p22-mackinac-pro" pitchFamily="34" charset="-122"/>
                <a:cs typeface="p22-mackinac-pro" pitchFamily="34" charset="-120"/>
              </a:rPr>
              <a:t>Step 6: Use a .gitignore File</a:t>
            </a:r>
            <a:endParaRPr lang="en-US" sz="4374" dirty="0"/>
          </a:p>
        </p:txBody>
      </p:sp>
      <p:sp>
        <p:nvSpPr>
          <p:cNvPr id="5" name="Shape 2"/>
          <p:cNvSpPr/>
          <p:nvPr/>
        </p:nvSpPr>
        <p:spPr>
          <a:xfrm>
            <a:off x="6319599" y="3803495"/>
            <a:ext cx="499943" cy="496267"/>
          </a:xfrm>
          <a:prstGeom prst="roundRect">
            <a:avLst>
              <a:gd name="adj" fmla="val 11055"/>
            </a:avLst>
          </a:prstGeom>
          <a:solidFill>
            <a:srgbClr val="CCEEFF"/>
          </a:solidFill>
          <a:ln w="7620">
            <a:solidFill>
              <a:srgbClr val="99DDFF"/>
            </a:solidFill>
            <a:prstDash val="solid"/>
          </a:ln>
        </p:spPr>
        <p:txBody>
          <a:bodyPr/>
          <a:lstStyle/>
          <a:p>
            <a:endParaRPr lang="en-US"/>
          </a:p>
        </p:txBody>
      </p:sp>
      <p:sp>
        <p:nvSpPr>
          <p:cNvPr id="6" name="Text 3"/>
          <p:cNvSpPr/>
          <p:nvPr/>
        </p:nvSpPr>
        <p:spPr>
          <a:xfrm>
            <a:off x="6500932" y="3836588"/>
            <a:ext cx="137160" cy="429964"/>
          </a:xfrm>
          <a:prstGeom prst="rect">
            <a:avLst/>
          </a:prstGeom>
          <a:noFill/>
          <a:ln/>
        </p:spPr>
        <p:txBody>
          <a:bodyPr wrap="none" rtlCol="0" anchor="t"/>
          <a:lstStyle/>
          <a:p>
            <a:pPr marL="0" indent="0" algn="ctr">
              <a:lnSpc>
                <a:spcPts val="3412"/>
              </a:lnSpc>
              <a:buNone/>
            </a:pPr>
            <a:r>
              <a:rPr lang="en-US" sz="2624" b="1" dirty="0">
                <a:solidFill>
                  <a:srgbClr val="272525"/>
                </a:solidFill>
                <a:latin typeface="p22-mackinac-pro" pitchFamily="34" charset="0"/>
                <a:ea typeface="p22-mackinac-pro" pitchFamily="34" charset="-122"/>
                <a:cs typeface="p22-mackinac-pro" pitchFamily="34" charset="-120"/>
              </a:rPr>
              <a:t>1</a:t>
            </a:r>
            <a:endParaRPr lang="en-US" sz="2624" dirty="0"/>
          </a:p>
        </p:txBody>
      </p:sp>
      <p:sp>
        <p:nvSpPr>
          <p:cNvPr id="7" name="Text 4"/>
          <p:cNvSpPr/>
          <p:nvPr/>
        </p:nvSpPr>
        <p:spPr>
          <a:xfrm>
            <a:off x="7041713" y="3872398"/>
            <a:ext cx="2221944" cy="358343"/>
          </a:xfrm>
          <a:prstGeom prst="rect">
            <a:avLst/>
          </a:prstGeom>
          <a:noFill/>
          <a:ln/>
        </p:spPr>
        <p:txBody>
          <a:bodyPr wrap="none" rtlCol="0" anchor="t"/>
          <a:lstStyle/>
          <a:p>
            <a:pPr marL="0" indent="0">
              <a:lnSpc>
                <a:spcPts val="2843"/>
              </a:lnSpc>
              <a:buNone/>
            </a:pPr>
            <a:r>
              <a:rPr lang="en-US" sz="2187" b="1" dirty="0">
                <a:solidFill>
                  <a:srgbClr val="272525"/>
                </a:solidFill>
                <a:latin typeface="p22-mackinac-pro" pitchFamily="34" charset="0"/>
                <a:ea typeface="p22-mackinac-pro" pitchFamily="34" charset="-122"/>
                <a:cs typeface="p22-mackinac-pro" pitchFamily="34" charset="-120"/>
              </a:rPr>
              <a:t>Add .gitignore</a:t>
            </a:r>
            <a:endParaRPr lang="en-US" sz="2187" dirty="0"/>
          </a:p>
        </p:txBody>
      </p:sp>
      <p:sp>
        <p:nvSpPr>
          <p:cNvPr id="8" name="Text 5"/>
          <p:cNvSpPr/>
          <p:nvPr/>
        </p:nvSpPr>
        <p:spPr>
          <a:xfrm>
            <a:off x="7041713" y="4429178"/>
            <a:ext cx="6755487" cy="1190616"/>
          </a:xfrm>
          <a:prstGeom prst="rect">
            <a:avLst/>
          </a:prstGeom>
          <a:noFill/>
          <a:ln/>
        </p:spPr>
        <p:txBody>
          <a:bodyPr wrap="square" rtlCol="0" anchor="t"/>
          <a:lstStyle/>
          <a:p>
            <a:pPr marL="0" indent="0">
              <a:lnSpc>
                <a:spcPts val="3149"/>
              </a:lnSpc>
              <a:buNone/>
            </a:pPr>
            <a:r>
              <a:rPr lang="en-US" sz="1750" dirty="0">
                <a:solidFill>
                  <a:srgbClr val="272525"/>
                </a:solidFill>
                <a:latin typeface="Eudoxus Sans" pitchFamily="34" charset="0"/>
                <a:ea typeface="Eudoxus Sans" pitchFamily="34" charset="-122"/>
                <a:cs typeface="Eudoxus Sans" pitchFamily="34" charset="-120"/>
              </a:rPr>
              <a:t>To avoid committing and pushing unnecessary or sensitive files to the repository, add a .gitignore file to specify which files should be ignored by Git when tracking changes.</a:t>
            </a:r>
            <a:endParaRPr lang="en-US" sz="1750" dirty="0"/>
          </a:p>
        </p:txBody>
      </p:sp>
      <p:pic>
        <p:nvPicPr>
          <p:cNvPr id="9" name="Image 1" descr="preencoded.png"/>
          <p:cNvPicPr>
            <a:picLocks noChangeAspect="1"/>
          </p:cNvPicPr>
          <p:nvPr/>
        </p:nvPicPr>
        <p:blipFill>
          <a:blip r:embed="rId4"/>
          <a:stretch>
            <a:fillRect/>
          </a:stretch>
        </p:blipFill>
        <p:spPr>
          <a:xfrm>
            <a:off x="0" y="0"/>
            <a:ext cx="5486400" cy="816908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169088"/>
          </a:xfrm>
          <a:prstGeom prst="rect">
            <a:avLst/>
          </a:prstGeom>
        </p:spPr>
      </p:pic>
      <p:sp>
        <p:nvSpPr>
          <p:cNvPr id="3" name="Shape 0"/>
          <p:cNvSpPr/>
          <p:nvPr/>
        </p:nvSpPr>
        <p:spPr>
          <a:xfrm>
            <a:off x="0" y="0"/>
            <a:ext cx="14630400" cy="8229600"/>
          </a:xfrm>
          <a:prstGeom prst="rect">
            <a:avLst/>
          </a:prstGeom>
          <a:solidFill>
            <a:srgbClr val="FFFFFF">
              <a:alpha val="75000"/>
            </a:srgbClr>
          </a:solidFill>
          <a:ln w="7620">
            <a:solidFill>
              <a:srgbClr val="FFFFFF">
                <a:alpha val="64000"/>
              </a:srgbClr>
            </a:solidFill>
            <a:prstDash val="solid"/>
          </a:ln>
        </p:spPr>
        <p:txBody>
          <a:bodyPr/>
          <a:lstStyle/>
          <a:p>
            <a:endParaRPr lang="en-US"/>
          </a:p>
        </p:txBody>
      </p:sp>
      <p:sp>
        <p:nvSpPr>
          <p:cNvPr id="4" name="Text 1"/>
          <p:cNvSpPr/>
          <p:nvPr/>
        </p:nvSpPr>
        <p:spPr>
          <a:xfrm>
            <a:off x="833199" y="2659327"/>
            <a:ext cx="7871460" cy="716804"/>
          </a:xfrm>
          <a:prstGeom prst="rect">
            <a:avLst/>
          </a:prstGeom>
          <a:noFill/>
          <a:ln/>
        </p:spPr>
        <p:txBody>
          <a:bodyPr wrap="none" rtlCol="0" anchor="t"/>
          <a:lstStyle/>
          <a:p>
            <a:pPr marL="0" indent="0">
              <a:lnSpc>
                <a:spcPts val="5686"/>
              </a:lnSpc>
              <a:buNone/>
            </a:pPr>
            <a:r>
              <a:rPr lang="en-US" sz="4374" b="1" dirty="0">
                <a:solidFill>
                  <a:srgbClr val="000000"/>
                </a:solidFill>
                <a:latin typeface="p22-mackinac-pro" pitchFamily="34" charset="0"/>
                <a:ea typeface="p22-mackinac-pro" pitchFamily="34" charset="-122"/>
                <a:cs typeface="p22-mackinac-pro" pitchFamily="34" charset="-120"/>
              </a:rPr>
              <a:t>Step 7: Create the Repository</a:t>
            </a:r>
            <a:endParaRPr lang="en-US" sz="4374" dirty="0"/>
          </a:p>
        </p:txBody>
      </p:sp>
      <p:sp>
        <p:nvSpPr>
          <p:cNvPr id="5" name="Text 2"/>
          <p:cNvSpPr/>
          <p:nvPr/>
        </p:nvSpPr>
        <p:spPr>
          <a:xfrm>
            <a:off x="833199" y="3993658"/>
            <a:ext cx="3169920" cy="429964"/>
          </a:xfrm>
          <a:prstGeom prst="rect">
            <a:avLst/>
          </a:prstGeom>
          <a:noFill/>
          <a:ln/>
        </p:spPr>
        <p:txBody>
          <a:bodyPr wrap="none" rtlCol="0" anchor="t"/>
          <a:lstStyle/>
          <a:p>
            <a:pPr marL="0" indent="0">
              <a:lnSpc>
                <a:spcPts val="3412"/>
              </a:lnSpc>
              <a:buNone/>
            </a:pPr>
            <a:r>
              <a:rPr lang="en-US" sz="2624" b="1" dirty="0">
                <a:solidFill>
                  <a:srgbClr val="000000"/>
                </a:solidFill>
                <a:latin typeface="p22-mackinac-pro" pitchFamily="34" charset="0"/>
                <a:ea typeface="p22-mackinac-pro" pitchFamily="34" charset="-122"/>
                <a:cs typeface="p22-mackinac-pro" pitchFamily="34" charset="-120"/>
              </a:rPr>
              <a:t>"Create Repository"</a:t>
            </a:r>
            <a:endParaRPr lang="en-US" sz="2624" dirty="0"/>
          </a:p>
        </p:txBody>
      </p:sp>
      <p:sp>
        <p:nvSpPr>
          <p:cNvPr id="6" name="Text 3"/>
          <p:cNvSpPr/>
          <p:nvPr/>
        </p:nvSpPr>
        <p:spPr>
          <a:xfrm>
            <a:off x="7593806" y="3993658"/>
            <a:ext cx="2221944" cy="358343"/>
          </a:xfrm>
          <a:prstGeom prst="rect">
            <a:avLst/>
          </a:prstGeom>
          <a:noFill/>
          <a:ln/>
        </p:spPr>
        <p:txBody>
          <a:bodyPr wrap="none" rtlCol="0" anchor="t"/>
          <a:lstStyle/>
          <a:p>
            <a:pPr marL="0" indent="0">
              <a:lnSpc>
                <a:spcPts val="2843"/>
              </a:lnSpc>
              <a:buNone/>
            </a:pPr>
            <a:r>
              <a:rPr lang="en-US" sz="2187" b="1" dirty="0">
                <a:solidFill>
                  <a:srgbClr val="000000"/>
                </a:solidFill>
                <a:latin typeface="p22-mackinac-pro" pitchFamily="34" charset="0"/>
                <a:ea typeface="p22-mackinac-pro" pitchFamily="34" charset="-122"/>
                <a:cs typeface="p22-mackinac-pro" pitchFamily="34" charset="-120"/>
              </a:rPr>
              <a:t>Button</a:t>
            </a:r>
            <a:endParaRPr lang="en-US" sz="2187" dirty="0"/>
          </a:p>
        </p:txBody>
      </p:sp>
      <p:pic>
        <p:nvPicPr>
          <p:cNvPr id="7" name="Image 1" descr="preencoded.png"/>
          <p:cNvPicPr>
            <a:picLocks noChangeAspect="1"/>
          </p:cNvPicPr>
          <p:nvPr/>
        </p:nvPicPr>
        <p:blipFill>
          <a:blip r:embed="rId4"/>
          <a:stretch>
            <a:fillRect/>
          </a:stretch>
        </p:blipFill>
        <p:spPr>
          <a:xfrm>
            <a:off x="7593806" y="4627614"/>
            <a:ext cx="2410301" cy="60653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169088"/>
          </a:xfrm>
          <a:prstGeom prst="rect">
            <a:avLst/>
          </a:prstGeom>
        </p:spPr>
      </p:pic>
      <p:sp>
        <p:nvSpPr>
          <p:cNvPr id="3" name="Shape 0"/>
          <p:cNvSpPr/>
          <p:nvPr/>
        </p:nvSpPr>
        <p:spPr>
          <a:xfrm>
            <a:off x="0" y="0"/>
            <a:ext cx="14630400" cy="8229600"/>
          </a:xfrm>
          <a:prstGeom prst="rect">
            <a:avLst/>
          </a:prstGeom>
          <a:solidFill>
            <a:srgbClr val="FFFFFF">
              <a:alpha val="75000"/>
            </a:srgbClr>
          </a:solidFill>
          <a:ln w="7620">
            <a:solidFill>
              <a:srgbClr val="FFFFFF">
                <a:alpha val="64000"/>
              </a:srgbClr>
            </a:solidFill>
            <a:prstDash val="solid"/>
          </a:ln>
        </p:spPr>
        <p:txBody>
          <a:bodyPr/>
          <a:lstStyle/>
          <a:p>
            <a:endParaRPr lang="en-US"/>
          </a:p>
        </p:txBody>
      </p:sp>
      <p:sp>
        <p:nvSpPr>
          <p:cNvPr id="4" name="Text 1"/>
          <p:cNvSpPr/>
          <p:nvPr/>
        </p:nvSpPr>
        <p:spPr>
          <a:xfrm>
            <a:off x="760690" y="893258"/>
            <a:ext cx="12672060" cy="654283"/>
          </a:xfrm>
          <a:prstGeom prst="rect">
            <a:avLst/>
          </a:prstGeom>
          <a:noFill/>
          <a:ln/>
        </p:spPr>
        <p:txBody>
          <a:bodyPr wrap="none" rtlCol="0" anchor="t"/>
          <a:lstStyle/>
          <a:p>
            <a:pPr marL="0" indent="0">
              <a:lnSpc>
                <a:spcPts val="5191"/>
              </a:lnSpc>
              <a:buNone/>
            </a:pPr>
            <a:r>
              <a:rPr lang="en-US" sz="3993" b="1" dirty="0">
                <a:solidFill>
                  <a:srgbClr val="000000"/>
                </a:solidFill>
                <a:latin typeface="p22-mackinac-pro" pitchFamily="34" charset="0"/>
                <a:ea typeface="p22-mackinac-pro" pitchFamily="34" charset="-122"/>
                <a:cs typeface="p22-mackinac-pro" pitchFamily="34" charset="-120"/>
              </a:rPr>
              <a:t>Step 8: Clone the Repository to Your Local Machine</a:t>
            </a:r>
            <a:endParaRPr lang="en-US" sz="3993" dirty="0"/>
          </a:p>
        </p:txBody>
      </p:sp>
      <p:sp>
        <p:nvSpPr>
          <p:cNvPr id="5" name="Shape 2"/>
          <p:cNvSpPr/>
          <p:nvPr/>
        </p:nvSpPr>
        <p:spPr>
          <a:xfrm>
            <a:off x="1044654" y="1990506"/>
            <a:ext cx="40481" cy="5285324"/>
          </a:xfrm>
          <a:prstGeom prst="rect">
            <a:avLst/>
          </a:prstGeom>
          <a:solidFill>
            <a:srgbClr val="99DDFF"/>
          </a:solidFill>
          <a:ln/>
        </p:spPr>
        <p:txBody>
          <a:bodyPr/>
          <a:lstStyle/>
          <a:p>
            <a:endParaRPr lang="en-US"/>
          </a:p>
        </p:txBody>
      </p:sp>
      <p:sp>
        <p:nvSpPr>
          <p:cNvPr id="6" name="Shape 3"/>
          <p:cNvSpPr/>
          <p:nvPr/>
        </p:nvSpPr>
        <p:spPr>
          <a:xfrm>
            <a:off x="1293078" y="2385605"/>
            <a:ext cx="709970" cy="40184"/>
          </a:xfrm>
          <a:prstGeom prst="rect">
            <a:avLst/>
          </a:prstGeom>
          <a:solidFill>
            <a:srgbClr val="99DDFF"/>
          </a:solidFill>
          <a:ln/>
        </p:spPr>
        <p:txBody>
          <a:bodyPr/>
          <a:lstStyle/>
          <a:p>
            <a:endParaRPr lang="en-US"/>
          </a:p>
        </p:txBody>
      </p:sp>
      <p:sp>
        <p:nvSpPr>
          <p:cNvPr id="7" name="Shape 4"/>
          <p:cNvSpPr/>
          <p:nvPr/>
        </p:nvSpPr>
        <p:spPr>
          <a:xfrm>
            <a:off x="836712" y="2179251"/>
            <a:ext cx="456367" cy="453011"/>
          </a:xfrm>
          <a:prstGeom prst="roundRect">
            <a:avLst>
              <a:gd name="adj" fmla="val 12111"/>
            </a:avLst>
          </a:prstGeom>
          <a:solidFill>
            <a:srgbClr val="CCEEFF"/>
          </a:solidFill>
          <a:ln w="7620">
            <a:solidFill>
              <a:srgbClr val="99DDFF"/>
            </a:solidFill>
            <a:prstDash val="solid"/>
          </a:ln>
        </p:spPr>
        <p:txBody>
          <a:bodyPr/>
          <a:lstStyle/>
          <a:p>
            <a:endParaRPr lang="en-US"/>
          </a:p>
        </p:txBody>
      </p:sp>
      <p:sp>
        <p:nvSpPr>
          <p:cNvPr id="8" name="Text 5"/>
          <p:cNvSpPr/>
          <p:nvPr/>
        </p:nvSpPr>
        <p:spPr>
          <a:xfrm>
            <a:off x="1003875" y="2209389"/>
            <a:ext cx="121920" cy="392617"/>
          </a:xfrm>
          <a:prstGeom prst="rect">
            <a:avLst/>
          </a:prstGeom>
          <a:noFill/>
          <a:ln/>
        </p:spPr>
        <p:txBody>
          <a:bodyPr wrap="none" rtlCol="0" anchor="t"/>
          <a:lstStyle/>
          <a:p>
            <a:pPr marL="0" indent="0" algn="ctr">
              <a:lnSpc>
                <a:spcPts val="3115"/>
              </a:lnSpc>
              <a:buNone/>
            </a:pPr>
            <a:r>
              <a:rPr lang="en-US" sz="2396" b="1" dirty="0">
                <a:solidFill>
                  <a:srgbClr val="272525"/>
                </a:solidFill>
                <a:latin typeface="p22-mackinac-pro" pitchFamily="34" charset="0"/>
                <a:ea typeface="p22-mackinac-pro" pitchFamily="34" charset="-122"/>
                <a:cs typeface="p22-mackinac-pro" pitchFamily="34" charset="-120"/>
              </a:rPr>
              <a:t>1</a:t>
            </a:r>
            <a:endParaRPr lang="en-US" sz="2396" dirty="0"/>
          </a:p>
        </p:txBody>
      </p:sp>
      <p:sp>
        <p:nvSpPr>
          <p:cNvPr id="9" name="Text 6"/>
          <p:cNvSpPr/>
          <p:nvPr/>
        </p:nvSpPr>
        <p:spPr>
          <a:xfrm>
            <a:off x="2180511" y="2191779"/>
            <a:ext cx="2028468" cy="327260"/>
          </a:xfrm>
          <a:prstGeom prst="rect">
            <a:avLst/>
          </a:prstGeom>
          <a:noFill/>
          <a:ln/>
        </p:spPr>
        <p:txBody>
          <a:bodyPr wrap="none" rtlCol="0" anchor="t"/>
          <a:lstStyle/>
          <a:p>
            <a:pPr marL="0" indent="0" algn="l">
              <a:lnSpc>
                <a:spcPts val="2596"/>
              </a:lnSpc>
              <a:buNone/>
            </a:pPr>
            <a:r>
              <a:rPr lang="en-US" sz="1997" b="1" dirty="0">
                <a:solidFill>
                  <a:srgbClr val="272525"/>
                </a:solidFill>
                <a:latin typeface="p22-mackinac-pro" pitchFamily="34" charset="0"/>
                <a:ea typeface="p22-mackinac-pro" pitchFamily="34" charset="-122"/>
                <a:cs typeface="p22-mackinac-pro" pitchFamily="34" charset="-120"/>
              </a:rPr>
              <a:t>Clone</a:t>
            </a:r>
            <a:endParaRPr lang="en-US" sz="1997" dirty="0"/>
          </a:p>
        </p:txBody>
      </p:sp>
      <p:sp>
        <p:nvSpPr>
          <p:cNvPr id="10" name="Text 7"/>
          <p:cNvSpPr/>
          <p:nvPr/>
        </p:nvSpPr>
        <p:spPr>
          <a:xfrm>
            <a:off x="2180511" y="2700219"/>
            <a:ext cx="11689199" cy="724959"/>
          </a:xfrm>
          <a:prstGeom prst="rect">
            <a:avLst/>
          </a:prstGeom>
          <a:noFill/>
          <a:ln/>
        </p:spPr>
        <p:txBody>
          <a:bodyPr wrap="square" rtlCol="0" anchor="t"/>
          <a:lstStyle/>
          <a:p>
            <a:pPr marL="0" indent="0" algn="l">
              <a:lnSpc>
                <a:spcPts val="2875"/>
              </a:lnSpc>
              <a:buNone/>
            </a:pPr>
            <a:r>
              <a:rPr lang="en-US" sz="1597" dirty="0">
                <a:solidFill>
                  <a:srgbClr val="272525"/>
                </a:solidFill>
                <a:latin typeface="Eudoxus Sans" pitchFamily="34" charset="0"/>
                <a:ea typeface="Eudoxus Sans" pitchFamily="34" charset="-122"/>
                <a:cs typeface="Eudoxus Sans" pitchFamily="34" charset="-120"/>
              </a:rPr>
              <a:t>After creating the repository, you can clone it to your local machine using Git. Go to the repository's main page and copy the repository URL.</a:t>
            </a:r>
            <a:endParaRPr lang="en-US" sz="1597" dirty="0"/>
          </a:p>
        </p:txBody>
      </p:sp>
      <p:sp>
        <p:nvSpPr>
          <p:cNvPr id="11" name="Shape 8"/>
          <p:cNvSpPr/>
          <p:nvPr/>
        </p:nvSpPr>
        <p:spPr>
          <a:xfrm>
            <a:off x="1293078" y="4222823"/>
            <a:ext cx="709970" cy="40184"/>
          </a:xfrm>
          <a:prstGeom prst="rect">
            <a:avLst/>
          </a:prstGeom>
          <a:solidFill>
            <a:srgbClr val="99DDFF"/>
          </a:solidFill>
          <a:ln/>
        </p:spPr>
        <p:txBody>
          <a:bodyPr/>
          <a:lstStyle/>
          <a:p>
            <a:endParaRPr lang="en-US"/>
          </a:p>
        </p:txBody>
      </p:sp>
      <p:sp>
        <p:nvSpPr>
          <p:cNvPr id="12" name="Shape 9"/>
          <p:cNvSpPr/>
          <p:nvPr/>
        </p:nvSpPr>
        <p:spPr>
          <a:xfrm>
            <a:off x="836712" y="4016468"/>
            <a:ext cx="456367" cy="453011"/>
          </a:xfrm>
          <a:prstGeom prst="roundRect">
            <a:avLst>
              <a:gd name="adj" fmla="val 12111"/>
            </a:avLst>
          </a:prstGeom>
          <a:solidFill>
            <a:srgbClr val="CCEEFF"/>
          </a:solidFill>
          <a:ln w="7620">
            <a:solidFill>
              <a:srgbClr val="99DDFF"/>
            </a:solidFill>
            <a:prstDash val="solid"/>
          </a:ln>
        </p:spPr>
        <p:txBody>
          <a:bodyPr/>
          <a:lstStyle/>
          <a:p>
            <a:endParaRPr lang="en-US"/>
          </a:p>
        </p:txBody>
      </p:sp>
      <p:sp>
        <p:nvSpPr>
          <p:cNvPr id="13" name="Text 10"/>
          <p:cNvSpPr/>
          <p:nvPr/>
        </p:nvSpPr>
        <p:spPr>
          <a:xfrm>
            <a:off x="977205" y="4046606"/>
            <a:ext cx="175260" cy="392617"/>
          </a:xfrm>
          <a:prstGeom prst="rect">
            <a:avLst/>
          </a:prstGeom>
          <a:noFill/>
          <a:ln/>
        </p:spPr>
        <p:txBody>
          <a:bodyPr wrap="none" rtlCol="0" anchor="t"/>
          <a:lstStyle/>
          <a:p>
            <a:pPr marL="0" indent="0" algn="ctr">
              <a:lnSpc>
                <a:spcPts val="3115"/>
              </a:lnSpc>
              <a:buNone/>
            </a:pPr>
            <a:r>
              <a:rPr lang="en-US" sz="2396" b="1" dirty="0">
                <a:solidFill>
                  <a:srgbClr val="272525"/>
                </a:solidFill>
                <a:latin typeface="p22-mackinac-pro" pitchFamily="34" charset="0"/>
                <a:ea typeface="p22-mackinac-pro" pitchFamily="34" charset="-122"/>
                <a:cs typeface="p22-mackinac-pro" pitchFamily="34" charset="-120"/>
              </a:rPr>
              <a:t>2</a:t>
            </a:r>
            <a:endParaRPr lang="en-US" sz="2396" dirty="0"/>
          </a:p>
        </p:txBody>
      </p:sp>
      <p:sp>
        <p:nvSpPr>
          <p:cNvPr id="14" name="Text 11"/>
          <p:cNvSpPr/>
          <p:nvPr/>
        </p:nvSpPr>
        <p:spPr>
          <a:xfrm>
            <a:off x="2180511" y="4028996"/>
            <a:ext cx="2028468" cy="327260"/>
          </a:xfrm>
          <a:prstGeom prst="rect">
            <a:avLst/>
          </a:prstGeom>
          <a:noFill/>
          <a:ln/>
        </p:spPr>
        <p:txBody>
          <a:bodyPr wrap="none" rtlCol="0" anchor="t"/>
          <a:lstStyle/>
          <a:p>
            <a:pPr marL="0" indent="0" algn="l">
              <a:lnSpc>
                <a:spcPts val="2596"/>
              </a:lnSpc>
              <a:buNone/>
            </a:pPr>
            <a:r>
              <a:rPr lang="en-US" sz="1997" b="1" dirty="0">
                <a:solidFill>
                  <a:srgbClr val="272525"/>
                </a:solidFill>
                <a:latin typeface="p22-mackinac-pro" pitchFamily="34" charset="0"/>
                <a:ea typeface="p22-mackinac-pro" pitchFamily="34" charset="-122"/>
                <a:cs typeface="p22-mackinac-pro" pitchFamily="34" charset="-120"/>
              </a:rPr>
              <a:t>Open a Terminal</a:t>
            </a:r>
            <a:endParaRPr lang="en-US" sz="1997" dirty="0"/>
          </a:p>
        </p:txBody>
      </p:sp>
      <p:sp>
        <p:nvSpPr>
          <p:cNvPr id="15" name="Text 12"/>
          <p:cNvSpPr/>
          <p:nvPr/>
        </p:nvSpPr>
        <p:spPr>
          <a:xfrm>
            <a:off x="2180511" y="4537437"/>
            <a:ext cx="11689199" cy="724959"/>
          </a:xfrm>
          <a:prstGeom prst="rect">
            <a:avLst/>
          </a:prstGeom>
          <a:noFill/>
          <a:ln/>
        </p:spPr>
        <p:txBody>
          <a:bodyPr wrap="square" rtlCol="0" anchor="t"/>
          <a:lstStyle/>
          <a:p>
            <a:pPr marL="0" indent="0" algn="l">
              <a:lnSpc>
                <a:spcPts val="2875"/>
              </a:lnSpc>
              <a:buNone/>
            </a:pPr>
            <a:r>
              <a:rPr lang="en-US" sz="1597" dirty="0">
                <a:solidFill>
                  <a:srgbClr val="272525"/>
                </a:solidFill>
                <a:latin typeface="Eudoxus Sans" pitchFamily="34" charset="0"/>
                <a:ea typeface="Eudoxus Sans" pitchFamily="34" charset="-122"/>
                <a:cs typeface="Eudoxus Sans" pitchFamily="34" charset="-120"/>
              </a:rPr>
              <a:t>Open a terminal or command prompt, navigate to the directory where you want to clone the repository, and run the following command:</a:t>
            </a:r>
            <a:endParaRPr lang="en-US" sz="1597" dirty="0"/>
          </a:p>
        </p:txBody>
      </p:sp>
      <p:sp>
        <p:nvSpPr>
          <p:cNvPr id="16" name="Shape 13"/>
          <p:cNvSpPr/>
          <p:nvPr/>
        </p:nvSpPr>
        <p:spPr>
          <a:xfrm>
            <a:off x="1293078" y="6060040"/>
            <a:ext cx="709970" cy="40184"/>
          </a:xfrm>
          <a:prstGeom prst="rect">
            <a:avLst/>
          </a:prstGeom>
          <a:solidFill>
            <a:srgbClr val="99DDFF"/>
          </a:solidFill>
          <a:ln/>
        </p:spPr>
        <p:txBody>
          <a:bodyPr/>
          <a:lstStyle/>
          <a:p>
            <a:endParaRPr lang="en-US"/>
          </a:p>
        </p:txBody>
      </p:sp>
      <p:sp>
        <p:nvSpPr>
          <p:cNvPr id="17" name="Shape 14"/>
          <p:cNvSpPr/>
          <p:nvPr/>
        </p:nvSpPr>
        <p:spPr>
          <a:xfrm>
            <a:off x="836712" y="5853686"/>
            <a:ext cx="456367" cy="453011"/>
          </a:xfrm>
          <a:prstGeom prst="roundRect">
            <a:avLst>
              <a:gd name="adj" fmla="val 12111"/>
            </a:avLst>
          </a:prstGeom>
          <a:solidFill>
            <a:srgbClr val="CCEEFF"/>
          </a:solidFill>
          <a:ln w="7620">
            <a:solidFill>
              <a:srgbClr val="99DDFF"/>
            </a:solidFill>
            <a:prstDash val="solid"/>
          </a:ln>
        </p:spPr>
        <p:txBody>
          <a:bodyPr/>
          <a:lstStyle/>
          <a:p>
            <a:endParaRPr lang="en-US"/>
          </a:p>
        </p:txBody>
      </p:sp>
      <p:sp>
        <p:nvSpPr>
          <p:cNvPr id="18" name="Text 15"/>
          <p:cNvSpPr/>
          <p:nvPr/>
        </p:nvSpPr>
        <p:spPr>
          <a:xfrm>
            <a:off x="973395" y="5883824"/>
            <a:ext cx="182880" cy="392617"/>
          </a:xfrm>
          <a:prstGeom prst="rect">
            <a:avLst/>
          </a:prstGeom>
          <a:noFill/>
          <a:ln/>
        </p:spPr>
        <p:txBody>
          <a:bodyPr wrap="none" rtlCol="0" anchor="t"/>
          <a:lstStyle/>
          <a:p>
            <a:pPr marL="0" indent="0" algn="ctr">
              <a:lnSpc>
                <a:spcPts val="3115"/>
              </a:lnSpc>
              <a:buNone/>
            </a:pPr>
            <a:r>
              <a:rPr lang="en-US" sz="2396" b="1" dirty="0">
                <a:solidFill>
                  <a:srgbClr val="272525"/>
                </a:solidFill>
                <a:latin typeface="p22-mackinac-pro" pitchFamily="34" charset="0"/>
                <a:ea typeface="p22-mackinac-pro" pitchFamily="34" charset="-122"/>
                <a:cs typeface="p22-mackinac-pro" pitchFamily="34" charset="-120"/>
              </a:rPr>
              <a:t>3</a:t>
            </a:r>
            <a:endParaRPr lang="en-US" sz="2396" dirty="0"/>
          </a:p>
        </p:txBody>
      </p:sp>
      <p:sp>
        <p:nvSpPr>
          <p:cNvPr id="19" name="Text 16"/>
          <p:cNvSpPr/>
          <p:nvPr/>
        </p:nvSpPr>
        <p:spPr>
          <a:xfrm>
            <a:off x="2180511" y="5866214"/>
            <a:ext cx="3901440" cy="327260"/>
          </a:xfrm>
          <a:prstGeom prst="rect">
            <a:avLst/>
          </a:prstGeom>
          <a:noFill/>
          <a:ln/>
        </p:spPr>
        <p:txBody>
          <a:bodyPr wrap="none" rtlCol="0" anchor="t"/>
          <a:lstStyle/>
          <a:p>
            <a:pPr marL="0" indent="0" algn="l">
              <a:lnSpc>
                <a:spcPts val="2596"/>
              </a:lnSpc>
              <a:buNone/>
            </a:pPr>
            <a:r>
              <a:rPr lang="en-US" sz="1997" b="1" dirty="0">
                <a:solidFill>
                  <a:srgbClr val="272525"/>
                </a:solidFill>
                <a:latin typeface="p22-mackinac-pro" pitchFamily="34" charset="0"/>
                <a:ea typeface="p22-mackinac-pro" pitchFamily="34" charset="-122"/>
                <a:cs typeface="p22-mackinac-pro" pitchFamily="34" charset="-120"/>
              </a:rPr>
              <a:t>bash git clone &lt;repository_url&gt;</a:t>
            </a:r>
            <a:endParaRPr lang="en-US" sz="1997" dirty="0"/>
          </a:p>
        </p:txBody>
      </p:sp>
      <p:sp>
        <p:nvSpPr>
          <p:cNvPr id="20" name="Text 17"/>
          <p:cNvSpPr/>
          <p:nvPr/>
        </p:nvSpPr>
        <p:spPr>
          <a:xfrm>
            <a:off x="2180511" y="6374654"/>
            <a:ext cx="11689199" cy="362480"/>
          </a:xfrm>
          <a:prstGeom prst="rect">
            <a:avLst/>
          </a:prstGeom>
          <a:noFill/>
          <a:ln/>
        </p:spPr>
        <p:txBody>
          <a:bodyPr wrap="none" rtlCol="0" anchor="t"/>
          <a:lstStyle/>
          <a:p>
            <a:pPr marL="0" indent="0" algn="l">
              <a:lnSpc>
                <a:spcPts val="2875"/>
              </a:lnSpc>
              <a:buNone/>
            </a:pPr>
            <a:r>
              <a:rPr lang="en-US" sz="1597" dirty="0">
                <a:solidFill>
                  <a:srgbClr val="272525"/>
                </a:solidFill>
                <a:latin typeface="Eudoxus Sans" pitchFamily="34" charset="0"/>
                <a:ea typeface="Eudoxus Sans" pitchFamily="34" charset="-122"/>
                <a:cs typeface="Eudoxus Sans" pitchFamily="34" charset="-120"/>
              </a:rPr>
              <a:t>Replace &lt;repository_url&gt; with the URL of your lab repository. You can find the repository URL on the repository's main page.</a:t>
            </a:r>
            <a:endParaRPr lang="en-US" sz="1597"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583</Words>
  <Application>Microsoft Office PowerPoint</Application>
  <PresentationFormat>Custom</PresentationFormat>
  <Paragraphs>70</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Eudoxus Sans</vt:lpstr>
      <vt:lpstr>p22-mackinac-pro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Bobbi Muscara</cp:lastModifiedBy>
  <cp:revision>2</cp:revision>
  <dcterms:created xsi:type="dcterms:W3CDTF">2023-07-17T14:55:28Z</dcterms:created>
  <dcterms:modified xsi:type="dcterms:W3CDTF">2023-07-17T14:58:39Z</dcterms:modified>
</cp:coreProperties>
</file>