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media/image44.jpg" ContentType="image/jp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268" r:id="rId2"/>
    <p:sldId id="256" r:id="rId3"/>
    <p:sldId id="270" r:id="rId4"/>
    <p:sldId id="269" r:id="rId5"/>
    <p:sldId id="259" r:id="rId6"/>
    <p:sldId id="271" r:id="rId7"/>
    <p:sldId id="272" r:id="rId8"/>
    <p:sldId id="544" r:id="rId9"/>
    <p:sldId id="545" r:id="rId10"/>
    <p:sldId id="772" r:id="rId11"/>
    <p:sldId id="774" r:id="rId12"/>
    <p:sldId id="776" r:id="rId13"/>
    <p:sldId id="777" r:id="rId14"/>
    <p:sldId id="858" r:id="rId15"/>
    <p:sldId id="778" r:id="rId16"/>
    <p:sldId id="779" r:id="rId17"/>
    <p:sldId id="780" r:id="rId18"/>
    <p:sldId id="781" r:id="rId19"/>
    <p:sldId id="782" r:id="rId20"/>
    <p:sldId id="783" r:id="rId21"/>
    <p:sldId id="784" r:id="rId22"/>
    <p:sldId id="785" r:id="rId23"/>
    <p:sldId id="786" r:id="rId24"/>
    <p:sldId id="787" r:id="rId25"/>
    <p:sldId id="803" r:id="rId26"/>
    <p:sldId id="795" r:id="rId27"/>
    <p:sldId id="859" r:id="rId28"/>
    <p:sldId id="718" r:id="rId29"/>
    <p:sldId id="860" r:id="rId30"/>
    <p:sldId id="856" r:id="rId31"/>
    <p:sldId id="875" r:id="rId32"/>
    <p:sldId id="881" r:id="rId33"/>
    <p:sldId id="883" r:id="rId34"/>
    <p:sldId id="805" r:id="rId35"/>
    <p:sldId id="882" r:id="rId36"/>
    <p:sldId id="876" r:id="rId37"/>
    <p:sldId id="874" r:id="rId38"/>
    <p:sldId id="877" r:id="rId39"/>
    <p:sldId id="879" r:id="rId40"/>
    <p:sldId id="888" r:id="rId41"/>
    <p:sldId id="880" r:id="rId42"/>
    <p:sldId id="899" r:id="rId43"/>
    <p:sldId id="901" r:id="rId44"/>
    <p:sldId id="902" r:id="rId45"/>
    <p:sldId id="900" r:id="rId46"/>
    <p:sldId id="897" r:id="rId47"/>
    <p:sldId id="898" r:id="rId48"/>
    <p:sldId id="895" r:id="rId49"/>
    <p:sldId id="903" r:id="rId50"/>
    <p:sldId id="891" r:id="rId51"/>
    <p:sldId id="896" r:id="rId52"/>
    <p:sldId id="904" r:id="rId53"/>
    <p:sldId id="884" r:id="rId54"/>
    <p:sldId id="892" r:id="rId55"/>
    <p:sldId id="889" r:id="rId56"/>
    <p:sldId id="890" r:id="rId57"/>
    <p:sldId id="905" r:id="rId58"/>
    <p:sldId id="914" r:id="rId59"/>
    <p:sldId id="906" r:id="rId60"/>
    <p:sldId id="907" r:id="rId61"/>
    <p:sldId id="258" r:id="rId62"/>
    <p:sldId id="265" r:id="rId63"/>
    <p:sldId id="266" r:id="rId64"/>
    <p:sldId id="267" r:id="rId65"/>
    <p:sldId id="909" r:id="rId66"/>
    <p:sldId id="910" r:id="rId67"/>
    <p:sldId id="911" r:id="rId68"/>
    <p:sldId id="262" r:id="rId69"/>
    <p:sldId id="263" r:id="rId70"/>
    <p:sldId id="264" r:id="rId71"/>
    <p:sldId id="912" r:id="rId72"/>
    <p:sldId id="913" r:id="rId73"/>
    <p:sldId id="273" r:id="rId74"/>
    <p:sldId id="915" r:id="rId7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E0A35D-9342-4D47-8A1D-7C36EF24E69C}" v="44" dt="2020-09-14T20:10:03.4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96" autoAdjust="0"/>
    <p:restoredTop sz="76226" autoAdjust="0"/>
  </p:normalViewPr>
  <p:slideViewPr>
    <p:cSldViewPr snapToGrid="0">
      <p:cViewPr>
        <p:scale>
          <a:sx n="84" d="100"/>
          <a:sy n="84" d="100"/>
        </p:scale>
        <p:origin x="104" y="2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8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_rels/data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a:t>Food Banks</a:t>
          </a:r>
        </a:p>
        <a:p>
          <a:pPr>
            <a:lnSpc>
              <a:spcPct val="100000"/>
            </a:lnSpc>
          </a:pPr>
          <a:r>
            <a:rPr lang="en-US"/>
            <a:t>Houses of Worship</a:t>
          </a:r>
        </a:p>
        <a:p>
          <a:pPr>
            <a:lnSpc>
              <a:spcPct val="100000"/>
            </a:lnSpc>
          </a:pPr>
          <a:r>
            <a:rPr lang="en-US"/>
            <a:t>Social Services Offices</a:t>
          </a:r>
        </a:p>
        <a:p>
          <a:pPr>
            <a:lnSpc>
              <a:spcPct val="100000"/>
            </a:lnSpc>
          </a:pPr>
          <a:r>
            <a:rPr lang="en-US"/>
            <a:t>Individuals (off the grid)</a:t>
          </a:r>
        </a:p>
        <a:p>
          <a:pPr>
            <a:lnSpc>
              <a:spcPct val="100000"/>
            </a:lnSpc>
          </a:pPr>
          <a:endParaRPr lang="en-US"/>
        </a:p>
        <a:p>
          <a:endParaRPr lang="en-US"/>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983787" y="30622"/>
          <a:ext cx="1048810" cy="103156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9891" y="1219759"/>
          <a:ext cx="2996602" cy="442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a:lnSpc>
              <a:spcPct val="100000"/>
            </a:lnSpc>
            <a:spcBef>
              <a:spcPct val="0"/>
            </a:spcBef>
            <a:spcAft>
              <a:spcPct val="35000"/>
            </a:spcAft>
            <a:buNone/>
            <a:defRPr b="1"/>
          </a:pPr>
          <a:r>
            <a:rPr lang="en-US" sz="2800" kern="1200"/>
            <a:t>Donors</a:t>
          </a:r>
        </a:p>
      </dsp:txBody>
      <dsp:txXfrm>
        <a:off x="9891" y="1219759"/>
        <a:ext cx="2996602" cy="442101"/>
      </dsp:txXfrm>
    </dsp:sp>
    <dsp:sp modelId="{2BF4E1CA-267D-40EA-9F71-DAFEFC53C14F}">
      <dsp:nvSpPr>
        <dsp:cNvPr id="0" name=""/>
        <dsp:cNvSpPr/>
      </dsp:nvSpPr>
      <dsp:spPr>
        <a:xfrm>
          <a:off x="9891" y="1735148"/>
          <a:ext cx="2996602" cy="1959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dirty="0"/>
            <a:t>Farmers</a:t>
          </a:r>
        </a:p>
        <a:p>
          <a:pPr marL="0" lvl="0" indent="0" algn="ctr" defTabSz="755650">
            <a:lnSpc>
              <a:spcPct val="100000"/>
            </a:lnSpc>
            <a:spcBef>
              <a:spcPct val="0"/>
            </a:spcBef>
            <a:spcAft>
              <a:spcPct val="35000"/>
            </a:spcAft>
            <a:buNone/>
          </a:pPr>
          <a:r>
            <a:rPr lang="en-US" sz="1700" kern="1200" dirty="0"/>
            <a:t>Individuals</a:t>
          </a:r>
        </a:p>
        <a:p>
          <a:pPr marL="0" lvl="0" indent="0" algn="ctr" defTabSz="755650">
            <a:lnSpc>
              <a:spcPct val="100000"/>
            </a:lnSpc>
            <a:spcBef>
              <a:spcPct val="0"/>
            </a:spcBef>
            <a:spcAft>
              <a:spcPct val="35000"/>
            </a:spcAft>
            <a:buNone/>
          </a:pPr>
          <a:r>
            <a:rPr lang="en-US" sz="1700" kern="1200" dirty="0"/>
            <a:t>Community / Church Groups</a:t>
          </a:r>
        </a:p>
      </dsp:txBody>
      <dsp:txXfrm>
        <a:off x="9891" y="1735148"/>
        <a:ext cx="2996602" cy="1959841"/>
      </dsp:txXfrm>
    </dsp:sp>
    <dsp:sp modelId="{8D59FF29-E2E9-4F64-89B1-FDDD459752E4}">
      <dsp:nvSpPr>
        <dsp:cNvPr id="0" name=""/>
        <dsp:cNvSpPr/>
      </dsp:nvSpPr>
      <dsp:spPr>
        <a:xfrm>
          <a:off x="4504794" y="30622"/>
          <a:ext cx="1048810" cy="103156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3530898" y="1219759"/>
          <a:ext cx="2996602" cy="442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a:lnSpc>
              <a:spcPct val="100000"/>
            </a:lnSpc>
            <a:spcBef>
              <a:spcPct val="0"/>
            </a:spcBef>
            <a:spcAft>
              <a:spcPct val="35000"/>
            </a:spcAft>
            <a:buNone/>
            <a:defRPr b="1"/>
          </a:pPr>
          <a:r>
            <a:rPr lang="en-US" sz="2800" kern="1200"/>
            <a:t>Volunteers / Drivers</a:t>
          </a:r>
        </a:p>
      </dsp:txBody>
      <dsp:txXfrm>
        <a:off x="3530898" y="1219759"/>
        <a:ext cx="2996602" cy="442101"/>
      </dsp:txXfrm>
    </dsp:sp>
    <dsp:sp modelId="{8F2D1A7C-1150-4AF8-BF2E-1F6441B28FE2}">
      <dsp:nvSpPr>
        <dsp:cNvPr id="0" name=""/>
        <dsp:cNvSpPr/>
      </dsp:nvSpPr>
      <dsp:spPr>
        <a:xfrm>
          <a:off x="3530898" y="1735148"/>
          <a:ext cx="2996602" cy="1959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dirty="0"/>
            <a:t>Pickup / Deliver:</a:t>
          </a:r>
        </a:p>
        <a:p>
          <a:pPr marL="0" lvl="0" indent="0" algn="ctr" defTabSz="755650">
            <a:lnSpc>
              <a:spcPct val="100000"/>
            </a:lnSpc>
            <a:spcBef>
              <a:spcPct val="0"/>
            </a:spcBef>
            <a:spcAft>
              <a:spcPct val="35000"/>
            </a:spcAft>
            <a:buNone/>
          </a:pPr>
          <a:r>
            <a:rPr lang="en-US" sz="1700" kern="1200" dirty="0"/>
            <a:t>Local volunteers</a:t>
          </a:r>
          <a:br>
            <a:rPr lang="en-US" sz="1700" kern="1200" dirty="0"/>
          </a:br>
          <a:r>
            <a:rPr lang="en-US" sz="1700" kern="1200" dirty="0"/>
            <a:t>Community / Groups Transport </a:t>
          </a:r>
        </a:p>
        <a:p>
          <a:pPr marL="0" lvl="0" indent="0" algn="ctr" defTabSz="755650">
            <a:lnSpc>
              <a:spcPct val="100000"/>
            </a:lnSpc>
            <a:spcBef>
              <a:spcPct val="0"/>
            </a:spcBef>
            <a:spcAft>
              <a:spcPct val="35000"/>
            </a:spcAft>
            <a:buNone/>
          </a:pPr>
          <a:r>
            <a:rPr lang="en-US" sz="1700" kern="1200" dirty="0"/>
            <a:t> </a:t>
          </a:r>
        </a:p>
        <a:p>
          <a:pPr marL="0" lvl="0" indent="0" algn="ctr" defTabSz="755650">
            <a:spcBef>
              <a:spcPct val="0"/>
            </a:spcBef>
            <a:spcAft>
              <a:spcPct val="35000"/>
            </a:spcAft>
            <a:buNone/>
          </a:pPr>
          <a:endParaRPr lang="en-US" sz="1700" kern="1200" dirty="0"/>
        </a:p>
      </dsp:txBody>
      <dsp:txXfrm>
        <a:off x="3530898" y="1735148"/>
        <a:ext cx="2996602" cy="1959841"/>
      </dsp:txXfrm>
    </dsp:sp>
    <dsp:sp modelId="{D99FEEB4-8164-488A-A724-4FAAA1E6B457}">
      <dsp:nvSpPr>
        <dsp:cNvPr id="0" name=""/>
        <dsp:cNvSpPr/>
      </dsp:nvSpPr>
      <dsp:spPr>
        <a:xfrm>
          <a:off x="8025802" y="30622"/>
          <a:ext cx="1048810" cy="103156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7051906" y="1219759"/>
          <a:ext cx="2996602" cy="442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a:lnSpc>
              <a:spcPct val="100000"/>
            </a:lnSpc>
            <a:spcBef>
              <a:spcPct val="0"/>
            </a:spcBef>
            <a:spcAft>
              <a:spcPct val="35000"/>
            </a:spcAft>
            <a:buNone/>
            <a:defRPr b="1"/>
          </a:pPr>
          <a:r>
            <a:rPr lang="en-US" sz="2800" kern="1200"/>
            <a:t>Recipients</a:t>
          </a:r>
        </a:p>
      </dsp:txBody>
      <dsp:txXfrm>
        <a:off x="7051906" y="1219759"/>
        <a:ext cx="2996602" cy="442101"/>
      </dsp:txXfrm>
    </dsp:sp>
    <dsp:sp modelId="{CA3934DE-AFBB-49E1-86A9-BCBE9539936F}">
      <dsp:nvSpPr>
        <dsp:cNvPr id="0" name=""/>
        <dsp:cNvSpPr/>
      </dsp:nvSpPr>
      <dsp:spPr>
        <a:xfrm>
          <a:off x="7051906" y="1735148"/>
          <a:ext cx="2996602" cy="1959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a:t>Food Banks</a:t>
          </a:r>
        </a:p>
        <a:p>
          <a:pPr marL="0" lvl="0" indent="0" algn="ctr" defTabSz="755650">
            <a:lnSpc>
              <a:spcPct val="100000"/>
            </a:lnSpc>
            <a:spcBef>
              <a:spcPct val="0"/>
            </a:spcBef>
            <a:spcAft>
              <a:spcPct val="35000"/>
            </a:spcAft>
            <a:buNone/>
          </a:pPr>
          <a:r>
            <a:rPr lang="en-US" sz="1700" kern="1200"/>
            <a:t>Houses of Worship</a:t>
          </a:r>
        </a:p>
        <a:p>
          <a:pPr marL="0" lvl="0" indent="0" algn="ctr" defTabSz="755650">
            <a:lnSpc>
              <a:spcPct val="100000"/>
            </a:lnSpc>
            <a:spcBef>
              <a:spcPct val="0"/>
            </a:spcBef>
            <a:spcAft>
              <a:spcPct val="35000"/>
            </a:spcAft>
            <a:buNone/>
          </a:pPr>
          <a:r>
            <a:rPr lang="en-US" sz="1700" kern="1200"/>
            <a:t>Social Services Offices</a:t>
          </a:r>
        </a:p>
        <a:p>
          <a:pPr marL="0" lvl="0" indent="0" algn="ctr" defTabSz="755650">
            <a:lnSpc>
              <a:spcPct val="100000"/>
            </a:lnSpc>
            <a:spcBef>
              <a:spcPct val="0"/>
            </a:spcBef>
            <a:spcAft>
              <a:spcPct val="35000"/>
            </a:spcAft>
            <a:buNone/>
          </a:pPr>
          <a:r>
            <a:rPr lang="en-US" sz="1700" kern="1200"/>
            <a:t>Individuals (off the grid)</a:t>
          </a:r>
        </a:p>
        <a:p>
          <a:pPr marL="0" lvl="0" indent="0" algn="ctr" defTabSz="755650">
            <a:lnSpc>
              <a:spcPct val="100000"/>
            </a:lnSpc>
            <a:spcBef>
              <a:spcPct val="0"/>
            </a:spcBef>
            <a:spcAft>
              <a:spcPct val="35000"/>
            </a:spcAft>
            <a:buNone/>
          </a:pPr>
          <a:endParaRPr lang="en-US" sz="1700" kern="1200"/>
        </a:p>
        <a:p>
          <a:pPr marL="0" lvl="0" indent="0" algn="ctr" defTabSz="755650">
            <a:spcBef>
              <a:spcPct val="0"/>
            </a:spcBef>
            <a:spcAft>
              <a:spcPct val="35000"/>
            </a:spcAft>
            <a:buNone/>
          </a:pPr>
          <a:endParaRPr lang="en-US" sz="1700" kern="1200"/>
        </a:p>
      </dsp:txBody>
      <dsp:txXfrm>
        <a:off x="7051906" y="1735148"/>
        <a:ext cx="2996602" cy="1959841"/>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1DA4EA-9865-42D7-AA20-1C8D9C300568}" type="datetimeFigureOut">
              <a:rPr lang="en-US" smtClean="0"/>
              <a:t>9/14/2020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FF15B0-9611-46A2-B32E-699AB8F615F9}" type="slidenum">
              <a:rPr lang="en-US" smtClean="0"/>
              <a:t>‹#›</a:t>
            </a:fld>
            <a:endParaRPr lang="en-US"/>
          </a:p>
        </p:txBody>
      </p:sp>
    </p:spTree>
    <p:extLst>
      <p:ext uri="{BB962C8B-B14F-4D97-AF65-F5344CB8AC3E}">
        <p14:creationId xmlns:p14="http://schemas.microsoft.com/office/powerpoint/2010/main" val="324645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6e69134493_17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6e69134493_17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6e69134493_17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6e69134493_17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6e69134493_17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6e69134493_17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6e69134493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6e69134493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Bio:  Amelia Powers Gardner is the Utah County Clerk/Auditor for Utah County, Utah.</a:t>
            </a:r>
            <a:endParaRPr/>
          </a:p>
          <a:p>
            <a:pPr marL="0" lvl="0" indent="0" algn="l" rtl="0">
              <a:spcBef>
                <a:spcPts val="0"/>
              </a:spcBef>
              <a:spcAft>
                <a:spcPts val="0"/>
              </a:spcAft>
              <a:buNone/>
            </a:pPr>
            <a:r>
              <a:rPr lang="en"/>
              <a:t>Prior to being elected as the Utah County Clerk/Auditor, Amelia was an account executive for Caterpillar and was a small business consultant. Since being elected, Amelia has received national recognition for her election reforms and innovations in government. In addition to being the only County Clerk in Utah to administer a Ranked Choice election, she also is the first Clerk in the nation to implement mobile voting for overseas and disabled voters and the first to launch a completely online, digital marriage license. Amelia continues to receive local and national attention for improving efficiencies and increasing election security.</a:t>
            </a:r>
            <a:endParaRPr/>
          </a:p>
          <a:p>
            <a:pPr marL="0" lvl="0" indent="0" algn="l" rtl="0">
              <a:spcBef>
                <a:spcPts val="0"/>
              </a:spcBef>
              <a:spcAft>
                <a:spcPts val="0"/>
              </a:spcAft>
              <a:buNone/>
            </a:pPr>
            <a:r>
              <a:rPr lang="en"/>
              <a:t>Amelia Powers Gardner is a proud mother of six children. She is married to her husband Tobin Gardner and lives in Pleasant Grove, Utah.</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6e69134493_17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6e69134493_17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6e69134493_17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6e69134493_17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6e69134493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6e69134493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Bio: Frank Ricotta is the CEO and co-founder of BurstIQ, a health-focused global network that connects businesses and people through the power of blockchain. BurstIQ was the first blockchain company to deploy a HIPAA- and GDPR-compliant blockchain solution, the first blockchain company to be listed as a preferred partner with the International Trade Administration, and the first blockchain company to be accepted into the UN Global Compact. Frank’s career achievements span multiple industries, including Defense, Health Care, Cyber Security, AI, and Finance. He holds numerous patents in fields of cyber security and machine intelligence.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6e69134493_17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6e69134493_17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6e69134493_17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6e69134493_17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FF15B0-9611-46A2-B32E-699AB8F615F9}" type="slidenum">
              <a:rPr lang="en-US" smtClean="0"/>
              <a:t>2</a:t>
            </a:fld>
            <a:endParaRPr lang="en-US"/>
          </a:p>
        </p:txBody>
      </p:sp>
    </p:spTree>
    <p:extLst>
      <p:ext uri="{BB962C8B-B14F-4D97-AF65-F5344CB8AC3E}">
        <p14:creationId xmlns:p14="http://schemas.microsoft.com/office/powerpoint/2010/main" val="17377025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6e6913449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6e6913449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6e69134493_17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6e69134493_17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6e69134493_17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6e69134493_17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6e69134493_19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6e69134493_19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Carlos Toriello worked during the national elections of Guatemala on</a:t>
            </a:r>
            <a:endParaRPr/>
          </a:p>
          <a:p>
            <a:pPr marL="0" lvl="0" indent="0" algn="l" rtl="0">
              <a:spcBef>
                <a:spcPts val="0"/>
              </a:spcBef>
              <a:spcAft>
                <a:spcPts val="0"/>
              </a:spcAft>
              <a:buNone/>
            </a:pPr>
            <a:r>
              <a:rPr lang="en"/>
              <a:t>June 16th 2019 as an officially accredited witness...when it, very</a:t>
            </a:r>
            <a:endParaRPr/>
          </a:p>
          <a:p>
            <a:pPr marL="0" lvl="0" indent="0" algn="l" rtl="0">
              <a:spcBef>
                <a:spcPts val="0"/>
              </a:spcBef>
              <a:spcAft>
                <a:spcPts val="0"/>
              </a:spcAft>
              <a:buNone/>
            </a:pPr>
            <a:r>
              <a:rPr lang="en"/>
              <a:t>publicly, collapsed. This occurred despite Guatemala being widely</a:t>
            </a:r>
            <a:endParaRPr/>
          </a:p>
          <a:p>
            <a:pPr marL="0" lvl="0" indent="0" algn="l" rtl="0">
              <a:spcBef>
                <a:spcPts val="0"/>
              </a:spcBef>
              <a:spcAft>
                <a:spcPts val="0"/>
              </a:spcAft>
              <a:buNone/>
            </a:pPr>
            <a:r>
              <a:rPr lang="en"/>
              <a:t>touted around Latin America as one of the most trust worthy elections</a:t>
            </a:r>
            <a:endParaRPr/>
          </a:p>
          <a:p>
            <a:pPr marL="0" lvl="0" indent="0" algn="l" rtl="0">
              <a:spcBef>
                <a:spcPts val="0"/>
              </a:spcBef>
              <a:spcAft>
                <a:spcPts val="0"/>
              </a:spcAft>
              <a:buNone/>
            </a:pPr>
            <a:r>
              <a:rPr lang="en"/>
              <a:t>in the region. He organized dozens of developers into the Fiscal</a:t>
            </a:r>
            <a:endParaRPr/>
          </a:p>
          <a:p>
            <a:pPr marL="0" lvl="0" indent="0" algn="l" rtl="0">
              <a:spcBef>
                <a:spcPts val="0"/>
              </a:spcBef>
              <a:spcAft>
                <a:spcPts val="0"/>
              </a:spcAft>
              <a:buNone/>
            </a:pPr>
            <a:r>
              <a:rPr lang="en"/>
              <a:t>Digital movement to volunteer tirelessly in order to produce an audit</a:t>
            </a:r>
            <a:endParaRPr/>
          </a:p>
          <a:p>
            <a:pPr marL="0" lvl="0" indent="0" algn="l" rtl="0">
              <a:spcBef>
                <a:spcPts val="0"/>
              </a:spcBef>
              <a:spcAft>
                <a:spcPts val="0"/>
              </a:spcAft>
              <a:buNone/>
            </a:pPr>
            <a:r>
              <a:rPr lang="en"/>
              <a:t>that could verify the results quickly. His official accreditation</a:t>
            </a:r>
            <a:endParaRPr/>
          </a:p>
          <a:p>
            <a:pPr marL="0" lvl="0" indent="0" algn="l" rtl="0">
              <a:spcBef>
                <a:spcPts val="0"/>
              </a:spcBef>
              <a:spcAft>
                <a:spcPts val="0"/>
              </a:spcAft>
              <a:buNone/>
            </a:pPr>
            <a:r>
              <a:rPr lang="en"/>
              <a:t>unmasked him in public and to the authorities, becoming the only</a:t>
            </a:r>
            <a:endParaRPr/>
          </a:p>
          <a:p>
            <a:pPr marL="0" lvl="0" indent="0" algn="l" rtl="0">
              <a:spcBef>
                <a:spcPts val="0"/>
              </a:spcBef>
              <a:spcAft>
                <a:spcPts val="0"/>
              </a:spcAft>
              <a:buNone/>
            </a:pPr>
            <a:r>
              <a:rPr lang="en"/>
              <a:t>public face of this previously anonymous effort. The movement</a:t>
            </a:r>
            <a:endParaRPr/>
          </a:p>
          <a:p>
            <a:pPr marL="0" lvl="0" indent="0" algn="l" rtl="0">
              <a:spcBef>
                <a:spcPts val="0"/>
              </a:spcBef>
              <a:spcAft>
                <a:spcPts val="0"/>
              </a:spcAft>
              <a:buNone/>
            </a:pPr>
            <a:r>
              <a:rPr lang="en"/>
              <a:t>persisted and now has an official audience on February 7th, next week,</a:t>
            </a:r>
            <a:endParaRPr/>
          </a:p>
          <a:p>
            <a:pPr marL="0" lvl="0" indent="0" algn="l" rtl="0">
              <a:spcBef>
                <a:spcPts val="0"/>
              </a:spcBef>
              <a:spcAft>
                <a:spcPts val="0"/>
              </a:spcAft>
              <a:buNone/>
            </a:pPr>
            <a:r>
              <a:rPr lang="en"/>
              <a:t>with election authorities that will incorporate blockchain into the</a:t>
            </a:r>
            <a:endParaRPr/>
          </a:p>
          <a:p>
            <a:pPr marL="0" lvl="0" indent="0" algn="l" rtl="0">
              <a:spcBef>
                <a:spcPts val="0"/>
              </a:spcBef>
              <a:spcAft>
                <a:spcPts val="0"/>
              </a:spcAft>
              <a:buNone/>
            </a:pPr>
            <a:r>
              <a:rPr lang="en"/>
              <a:t>heart of the national election system, forever ending any future</a:t>
            </a:r>
            <a:endParaRPr/>
          </a:p>
          <a:p>
            <a:pPr marL="0" lvl="0" indent="0" algn="l" rtl="0">
              <a:spcBef>
                <a:spcPts val="0"/>
              </a:spcBef>
              <a:spcAft>
                <a:spcPts val="0"/>
              </a:spcAft>
              <a:buNone/>
            </a:pPr>
            <a:r>
              <a:rPr lang="en"/>
              <a:t>possibility of election fraud in Guatemala.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 name="Google Shape;3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8</a:t>
            </a:fld>
            <a:endParaRPr lang="en-US"/>
          </a:p>
        </p:txBody>
      </p:sp>
    </p:spTree>
    <p:extLst>
      <p:ext uri="{BB962C8B-B14F-4D97-AF65-F5344CB8AC3E}">
        <p14:creationId xmlns:p14="http://schemas.microsoft.com/office/powerpoint/2010/main" val="568924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effectLst/>
                <a:latin typeface="Arial" panose="020B0604020202020204" pitchFamily="34" charset="0"/>
              </a:rPr>
              <a:t>SOCIAL IMPACT CONTRIBUTION</a:t>
            </a:r>
          </a:p>
          <a:p>
            <a:pPr algn="l"/>
            <a:r>
              <a:rPr lang="en-US" b="0" i="0" dirty="0">
                <a:effectLst/>
                <a:latin typeface="Arial" panose="020B0604020202020204" pitchFamily="34" charset="0"/>
              </a:rPr>
              <a:t>•</a:t>
            </a:r>
          </a:p>
          <a:p>
            <a:pPr algn="l"/>
            <a:r>
              <a:rPr lang="en-US" b="0" i="0" dirty="0">
                <a:effectLst/>
                <a:latin typeface="Arial" panose="020B0604020202020204" pitchFamily="34" charset="0"/>
              </a:rPr>
              <a:t>Checkpoints</a:t>
            </a:r>
          </a:p>
          <a:p>
            <a:pPr algn="l"/>
            <a:r>
              <a:rPr lang="en-US" b="0" i="0" dirty="0">
                <a:effectLst/>
                <a:latin typeface="Arial" panose="020B0604020202020204" pitchFamily="34" charset="0"/>
              </a:rPr>
              <a:t>•</a:t>
            </a:r>
          </a:p>
          <a:p>
            <a:pPr algn="l"/>
            <a:r>
              <a:rPr lang="en-US" b="0" i="0" dirty="0">
                <a:effectLst/>
                <a:latin typeface="Arial" panose="020B0604020202020204" pitchFamily="34" charset="0"/>
              </a:rPr>
              <a:t>Checkpoints are meant to guide </a:t>
            </a:r>
          </a:p>
          <a:p>
            <a:pPr algn="l"/>
            <a:r>
              <a:rPr lang="en-US" b="0" i="0" dirty="0">
                <a:effectLst/>
                <a:latin typeface="Arial" panose="020B0604020202020204" pitchFamily="34" charset="0"/>
              </a:rPr>
              <a:t>you to </a:t>
            </a:r>
          </a:p>
          <a:p>
            <a:pPr algn="l"/>
            <a:r>
              <a:rPr lang="en-US" b="0" i="0" dirty="0">
                <a:effectLst/>
                <a:latin typeface="Arial" panose="020B0604020202020204" pitchFamily="34" charset="0"/>
              </a:rPr>
              <a:t>think through your </a:t>
            </a:r>
          </a:p>
          <a:p>
            <a:pPr algn="l"/>
            <a:r>
              <a:rPr lang="en-US" b="0" i="0" dirty="0">
                <a:effectLst/>
                <a:latin typeface="Arial" panose="020B0604020202020204" pitchFamily="34" charset="0"/>
              </a:rPr>
              <a:t>own solution prototype</a:t>
            </a:r>
          </a:p>
          <a:p>
            <a:pPr algn="l"/>
            <a:r>
              <a:rPr lang="en-US" b="0" i="0" dirty="0">
                <a:effectLst/>
                <a:latin typeface="Arial" panose="020B0604020202020204" pitchFamily="34" charset="0"/>
              </a:rPr>
              <a:t>, </a:t>
            </a:r>
          </a:p>
          <a:p>
            <a:pPr algn="l"/>
            <a:r>
              <a:rPr lang="en-US" b="0" i="0" dirty="0">
                <a:effectLst/>
                <a:latin typeface="Arial" panose="020B0604020202020204" pitchFamily="34" charset="0"/>
              </a:rPr>
              <a:t>stay </a:t>
            </a:r>
          </a:p>
          <a:p>
            <a:pPr algn="l"/>
            <a:r>
              <a:rPr lang="en-US" b="0" i="0" dirty="0">
                <a:effectLst/>
                <a:latin typeface="Arial" panose="020B0604020202020204" pitchFamily="34" charset="0"/>
              </a:rPr>
              <a:t>on track</a:t>
            </a:r>
          </a:p>
          <a:p>
            <a:pPr algn="l"/>
            <a:r>
              <a:rPr lang="en-US" b="0" i="0" dirty="0">
                <a:effectLst/>
                <a:latin typeface="Arial" panose="020B0604020202020204" pitchFamily="34" charset="0"/>
              </a:rPr>
              <a:t>, and </a:t>
            </a:r>
          </a:p>
          <a:p>
            <a:pPr algn="l"/>
            <a:r>
              <a:rPr lang="en-US" b="0" i="0" dirty="0">
                <a:effectLst/>
                <a:latin typeface="Arial" panose="020B0604020202020204" pitchFamily="34" charset="0"/>
              </a:rPr>
              <a:t>ultimately </a:t>
            </a:r>
          </a:p>
          <a:p>
            <a:pPr algn="l"/>
            <a:r>
              <a:rPr lang="en-US" b="0" i="0" dirty="0">
                <a:effectLst/>
                <a:latin typeface="Arial" panose="020B0604020202020204" pitchFamily="34" charset="0"/>
              </a:rPr>
              <a:t>formulate your own </a:t>
            </a:r>
          </a:p>
          <a:p>
            <a:pPr algn="l"/>
            <a:r>
              <a:rPr lang="en-US" b="0" i="0" dirty="0">
                <a:effectLst/>
                <a:latin typeface="Arial" panose="020B0604020202020204" pitchFamily="34" charset="0"/>
              </a:rPr>
              <a:t>Blockchain  / White Paper / </a:t>
            </a:r>
          </a:p>
          <a:p>
            <a:pPr algn="l"/>
            <a:r>
              <a:rPr lang="en-US" b="0" i="0" dirty="0">
                <a:effectLst/>
                <a:latin typeface="Arial" panose="020B0604020202020204" pitchFamily="34" charset="0"/>
              </a:rPr>
              <a:t>Projects</a:t>
            </a:r>
          </a:p>
          <a:p>
            <a:pPr algn="l"/>
            <a:r>
              <a:rPr lang="en-US" b="0" i="0" dirty="0">
                <a:effectLst/>
                <a:latin typeface="Arial" panose="020B0604020202020204" pitchFamily="34" charset="0"/>
              </a:rPr>
              <a:t>.</a:t>
            </a:r>
          </a:p>
          <a:p>
            <a:endParaRPr lang="en-US" dirty="0"/>
          </a:p>
        </p:txBody>
      </p:sp>
      <p:sp>
        <p:nvSpPr>
          <p:cNvPr id="4" name="Slide Number Placeholder 3"/>
          <p:cNvSpPr>
            <a:spLocks noGrp="1"/>
          </p:cNvSpPr>
          <p:nvPr>
            <p:ph type="sldNum" sz="quarter" idx="5"/>
          </p:nvPr>
        </p:nvSpPr>
        <p:spPr/>
        <p:txBody>
          <a:bodyPr/>
          <a:lstStyle/>
          <a:p>
            <a:fld id="{38FF15B0-9611-46A2-B32E-699AB8F615F9}" type="slidenum">
              <a:rPr lang="en-US" smtClean="0"/>
              <a:t>9</a:t>
            </a:fld>
            <a:endParaRPr lang="en-US"/>
          </a:p>
        </p:txBody>
      </p:sp>
    </p:spTree>
    <p:extLst>
      <p:ext uri="{BB962C8B-B14F-4D97-AF65-F5344CB8AC3E}">
        <p14:creationId xmlns:p14="http://schemas.microsoft.com/office/powerpoint/2010/main" val="1629258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74320" lvl="1" indent="0">
              <a:buNone/>
            </a:pPr>
            <a:br>
              <a:rPr lang="en-US" dirty="0"/>
            </a:br>
            <a:r>
              <a:rPr lang="en-US" dirty="0"/>
              <a:t>BC Princeton represents the combined efforts of the three local Princeton Blockchain Meetup Groups.</a:t>
            </a:r>
          </a:p>
          <a:p>
            <a:pPr marL="274320" lvl="1" indent="0">
              <a:buNone/>
            </a:pPr>
            <a:endParaRPr lang="en-US" dirty="0"/>
          </a:p>
          <a:p>
            <a:pPr marL="274320" lvl="1" indent="0">
              <a:buNone/>
            </a:pPr>
            <a:r>
              <a:rPr lang="en-US" dirty="0"/>
              <a:t> The Princeton blockchain meetup groups consist of a diverse group of people who have dedicated countless hours this summer to form a team to change Local Charity Giving. </a:t>
            </a:r>
          </a:p>
          <a:p>
            <a:pPr marL="274320" lvl="1" indent="0">
              <a:buNone/>
            </a:pPr>
            <a:endParaRPr lang="en-US" dirty="0"/>
          </a:p>
          <a:p>
            <a:pPr marL="274320" lvl="1" indent="0">
              <a:buNone/>
            </a:pPr>
            <a:r>
              <a:rPr lang="en-US" dirty="0"/>
              <a:t>By creating the Giving Chain we hope to create a working blockchain project to have a positive impact in our area this summer</a:t>
            </a:r>
          </a:p>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10</a:t>
            </a:fld>
            <a:endParaRPr lang="en-US"/>
          </a:p>
        </p:txBody>
      </p:sp>
    </p:spTree>
    <p:extLst>
      <p:ext uri="{BB962C8B-B14F-4D97-AF65-F5344CB8AC3E}">
        <p14:creationId xmlns:p14="http://schemas.microsoft.com/office/powerpoint/2010/main" val="365607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b="0" i="0" dirty="0">
                <a:effectLst/>
                <a:latin typeface="Arial" panose="020B0604020202020204" pitchFamily="34" charset="0"/>
              </a:rPr>
              <a:t>SOCIAL IMPACT CONTRIBUTION</a:t>
            </a:r>
          </a:p>
          <a:p>
            <a:pPr algn="ctr"/>
            <a:r>
              <a:rPr lang="en-US" b="0" i="0" dirty="0">
                <a:effectLst/>
                <a:latin typeface="Arial" panose="020B0604020202020204" pitchFamily="34" charset="0"/>
              </a:rPr>
              <a:t>•</a:t>
            </a:r>
          </a:p>
          <a:p>
            <a:pPr algn="ctr"/>
            <a:r>
              <a:rPr lang="en-US" b="0" i="0" dirty="0">
                <a:effectLst/>
                <a:latin typeface="Arial" panose="020B0604020202020204" pitchFamily="34" charset="0"/>
              </a:rPr>
              <a:t>Checkpoints</a:t>
            </a:r>
          </a:p>
          <a:p>
            <a:pPr algn="ctr"/>
            <a:r>
              <a:rPr lang="en-US" b="0" i="0" dirty="0">
                <a:effectLst/>
                <a:latin typeface="Arial" panose="020B0604020202020204" pitchFamily="34" charset="0"/>
              </a:rPr>
              <a:t>•</a:t>
            </a:r>
          </a:p>
          <a:p>
            <a:pPr algn="ctr"/>
            <a:r>
              <a:rPr lang="en-US" b="0" i="0" dirty="0">
                <a:effectLst/>
                <a:latin typeface="Arial" panose="020B0604020202020204" pitchFamily="34" charset="0"/>
              </a:rPr>
              <a:t>Checkpoints are meant to guide </a:t>
            </a:r>
          </a:p>
          <a:p>
            <a:pPr algn="ctr"/>
            <a:r>
              <a:rPr lang="en-US" b="0" i="0" dirty="0">
                <a:effectLst/>
                <a:latin typeface="Arial" panose="020B0604020202020204" pitchFamily="34" charset="0"/>
              </a:rPr>
              <a:t>you to </a:t>
            </a:r>
          </a:p>
          <a:p>
            <a:pPr algn="ctr"/>
            <a:r>
              <a:rPr lang="en-US" b="0" i="0" dirty="0">
                <a:effectLst/>
                <a:latin typeface="Arial" panose="020B0604020202020204" pitchFamily="34" charset="0"/>
              </a:rPr>
              <a:t>think through your </a:t>
            </a:r>
          </a:p>
          <a:p>
            <a:pPr algn="ctr"/>
            <a:r>
              <a:rPr lang="en-US" b="0" i="0" dirty="0">
                <a:effectLst/>
                <a:latin typeface="Arial" panose="020B0604020202020204" pitchFamily="34" charset="0"/>
              </a:rPr>
              <a:t>own solution prototype</a:t>
            </a:r>
          </a:p>
          <a:p>
            <a:pPr algn="ctr"/>
            <a:r>
              <a:rPr lang="en-US" b="0" i="0" dirty="0">
                <a:effectLst/>
                <a:latin typeface="Arial" panose="020B0604020202020204" pitchFamily="34" charset="0"/>
              </a:rPr>
              <a:t>, </a:t>
            </a:r>
          </a:p>
          <a:p>
            <a:pPr algn="ctr"/>
            <a:r>
              <a:rPr lang="en-US" b="0" i="0" dirty="0">
                <a:effectLst/>
                <a:latin typeface="Arial" panose="020B0604020202020204" pitchFamily="34" charset="0"/>
              </a:rPr>
              <a:t>stay </a:t>
            </a:r>
          </a:p>
          <a:p>
            <a:pPr algn="ctr"/>
            <a:r>
              <a:rPr lang="en-US" b="0" i="0" dirty="0">
                <a:effectLst/>
                <a:latin typeface="Arial" panose="020B0604020202020204" pitchFamily="34" charset="0"/>
              </a:rPr>
              <a:t>on track</a:t>
            </a:r>
          </a:p>
          <a:p>
            <a:pPr algn="ctr"/>
            <a:r>
              <a:rPr lang="en-US" b="0" i="0" dirty="0">
                <a:effectLst/>
                <a:latin typeface="Arial" panose="020B0604020202020204" pitchFamily="34" charset="0"/>
              </a:rPr>
              <a:t>, and </a:t>
            </a:r>
          </a:p>
          <a:p>
            <a:pPr algn="ctr"/>
            <a:r>
              <a:rPr lang="en-US" b="0" i="0" dirty="0">
                <a:effectLst/>
                <a:latin typeface="Arial" panose="020B0604020202020204" pitchFamily="34" charset="0"/>
              </a:rPr>
              <a:t>ultimately </a:t>
            </a:r>
          </a:p>
          <a:p>
            <a:pPr algn="ctr"/>
            <a:r>
              <a:rPr lang="en-US" b="0" i="0" dirty="0">
                <a:effectLst/>
                <a:latin typeface="Arial" panose="020B0604020202020204" pitchFamily="34" charset="0"/>
              </a:rPr>
              <a:t>formulate your own </a:t>
            </a:r>
          </a:p>
          <a:p>
            <a:pPr algn="ctr"/>
            <a:r>
              <a:rPr lang="en-US" b="0" i="0" dirty="0">
                <a:effectLst/>
                <a:latin typeface="Arial" panose="020B0604020202020204" pitchFamily="34" charset="0"/>
              </a:rPr>
              <a:t>Blockchain  / White Paper / </a:t>
            </a:r>
          </a:p>
          <a:p>
            <a:pPr algn="ctr"/>
            <a:r>
              <a:rPr lang="en-US" b="0" i="0" dirty="0">
                <a:effectLst/>
                <a:latin typeface="Arial" panose="020B0604020202020204" pitchFamily="34" charset="0"/>
              </a:rPr>
              <a:t>Projects</a:t>
            </a:r>
          </a:p>
          <a:p>
            <a:pPr algn="ctr"/>
            <a:r>
              <a:rPr lang="en-US" b="0" i="0" dirty="0">
                <a:effectLst/>
                <a:latin typeface="Arial" panose="020B0604020202020204" pitchFamily="34" charset="0"/>
              </a:rPr>
              <a:t>.</a:t>
            </a:r>
          </a:p>
          <a:p>
            <a:endParaRPr lang="en-US" dirty="0"/>
          </a:p>
        </p:txBody>
      </p:sp>
      <p:sp>
        <p:nvSpPr>
          <p:cNvPr id="4" name="Slide Number Placeholder 3"/>
          <p:cNvSpPr>
            <a:spLocks noGrp="1"/>
          </p:cNvSpPr>
          <p:nvPr>
            <p:ph type="sldNum" sz="quarter" idx="5"/>
          </p:nvPr>
        </p:nvSpPr>
        <p:spPr/>
        <p:txBody>
          <a:bodyPr/>
          <a:lstStyle/>
          <a:p>
            <a:fld id="{38FF15B0-9611-46A2-B32E-699AB8F615F9}" type="slidenum">
              <a:rPr lang="en-US" smtClean="0"/>
              <a:t>11</a:t>
            </a:fld>
            <a:endParaRPr lang="en-US"/>
          </a:p>
        </p:txBody>
      </p:sp>
    </p:spTree>
    <p:extLst>
      <p:ext uri="{BB962C8B-B14F-4D97-AF65-F5344CB8AC3E}">
        <p14:creationId xmlns:p14="http://schemas.microsoft.com/office/powerpoint/2010/main" val="4039077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14</a:t>
            </a:fld>
            <a:endParaRPr lang="en-US"/>
          </a:p>
        </p:txBody>
      </p:sp>
    </p:spTree>
    <p:extLst>
      <p:ext uri="{BB962C8B-B14F-4D97-AF65-F5344CB8AC3E}">
        <p14:creationId xmlns:p14="http://schemas.microsoft.com/office/powerpoint/2010/main" val="41448870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25</a:t>
            </a:fld>
            <a:endParaRPr lang="en-US"/>
          </a:p>
        </p:txBody>
      </p:sp>
    </p:spTree>
    <p:extLst>
      <p:ext uri="{BB962C8B-B14F-4D97-AF65-F5344CB8AC3E}">
        <p14:creationId xmlns:p14="http://schemas.microsoft.com/office/powerpoint/2010/main" val="4290715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FB97D-9CF5-44F4-86F0-4DA529F2A7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9473DE2-A0F0-41B2-82C3-2649EC38BF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AF8853-45CE-4856-B5B2-A4CED4D4469F}"/>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5" name="Footer Placeholder 4">
            <a:extLst>
              <a:ext uri="{FF2B5EF4-FFF2-40B4-BE49-F238E27FC236}">
                <a16:creationId xmlns:a16="http://schemas.microsoft.com/office/drawing/2014/main" id="{29C280B5-3CCB-4BCA-A300-C71F9BF3E8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847CC5-71B4-423C-9DAA-5EDCB29682C1}"/>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2491100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9B365-2F63-4345-B963-C7596D734AC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5682337-B005-45FC-994F-681D238E4A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3CFAE3-4284-46AA-9E2C-CF5DEAFCEFC6}"/>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5" name="Footer Placeholder 4">
            <a:extLst>
              <a:ext uri="{FF2B5EF4-FFF2-40B4-BE49-F238E27FC236}">
                <a16:creationId xmlns:a16="http://schemas.microsoft.com/office/drawing/2014/main" id="{29630D76-A5BD-4E80-8C86-802797332A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394513-4071-4D21-BB0F-B9B7EDD247DA}"/>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10814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06F722-7954-4B17-8E33-A4788B9F6F3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44BE2E-AB8F-4133-807A-0417B65E17B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8158F0-4D52-49DD-806F-6BF8B58888C4}"/>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5" name="Footer Placeholder 4">
            <a:extLst>
              <a:ext uri="{FF2B5EF4-FFF2-40B4-BE49-F238E27FC236}">
                <a16:creationId xmlns:a16="http://schemas.microsoft.com/office/drawing/2014/main" id="{6EE70047-3BED-4053-90C1-E4694DC53B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411831-AC71-4084-942D-333D7DB893AF}"/>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3680875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fld id="{79365BDA-497E-4CFD-B04B-E1524B7D3467}" type="datetime1">
              <a:rPr lang="en-US" smtClean="0"/>
              <a:t>9/14/2020</a:t>
            </a:fld>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7793539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Green">
  <p:cSld name="Content Slide - Green">
    <p:bg>
      <p:bgPr>
        <a:blipFill>
          <a:blip r:embed="rId2">
            <a:alphaModFix/>
          </a:blip>
          <a:stretch>
            <a:fillRect/>
          </a:stretch>
        </a:blipFill>
        <a:effectLst/>
      </p:bgPr>
    </p:bg>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1269883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solidFill>
          <a:schemeClr val="dk2"/>
        </a:solidFill>
        <a:effectLst/>
      </p:bgPr>
    </p:bg>
    <p:spTree>
      <p:nvGrpSpPr>
        <p:cNvPr id="1" name="Shape 49"/>
        <p:cNvGrpSpPr/>
        <p:nvPr/>
      </p:nvGrpSpPr>
      <p:grpSpPr>
        <a:xfrm>
          <a:off x="0" y="0"/>
          <a:ext cx="0" cy="0"/>
          <a:chOff x="0" y="0"/>
          <a:chExt cx="0" cy="0"/>
        </a:xfrm>
      </p:grpSpPr>
      <p:sp>
        <p:nvSpPr>
          <p:cNvPr id="50" name="Google Shape;50;p4"/>
          <p:cNvSpPr/>
          <p:nvPr/>
        </p:nvSpPr>
        <p:spPr>
          <a:xfrm flipH="1">
            <a:off x="4776800" y="2067600"/>
            <a:ext cx="7415200" cy="4790400"/>
          </a:xfrm>
          <a:prstGeom prst="rtTriangle">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1" name="Google Shape;51;p4"/>
          <p:cNvSpPr/>
          <p:nvPr/>
        </p:nvSpPr>
        <p:spPr>
          <a:xfrm>
            <a:off x="41" y="3766000"/>
            <a:ext cx="9827200" cy="3092000"/>
          </a:xfrm>
          <a:prstGeom prst="rtTriangl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2" name="Google Shape;52;p4"/>
          <p:cNvSpPr/>
          <p:nvPr/>
        </p:nvSpPr>
        <p:spPr>
          <a:xfrm>
            <a:off x="270967" y="275000"/>
            <a:ext cx="11650000" cy="6308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3" name="Google Shape;53;p4"/>
          <p:cNvSpPr txBox="1">
            <a:spLocks noGrp="1"/>
          </p:cNvSpPr>
          <p:nvPr>
            <p:ph type="title"/>
          </p:nvPr>
        </p:nvSpPr>
        <p:spPr>
          <a:xfrm>
            <a:off x="1092200" y="1127467"/>
            <a:ext cx="10007600" cy="12728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4000"/>
            </a:lvl1pPr>
            <a:lvl2pPr lvl="1">
              <a:spcBef>
                <a:spcPts val="0"/>
              </a:spcBef>
              <a:spcAft>
                <a:spcPts val="0"/>
              </a:spcAft>
              <a:buSzPts val="3000"/>
              <a:buNone/>
              <a:defRPr sz="4000"/>
            </a:lvl2pPr>
            <a:lvl3pPr lvl="2">
              <a:spcBef>
                <a:spcPts val="0"/>
              </a:spcBef>
              <a:spcAft>
                <a:spcPts val="0"/>
              </a:spcAft>
              <a:buSzPts val="3000"/>
              <a:buNone/>
              <a:defRPr sz="4000"/>
            </a:lvl3pPr>
            <a:lvl4pPr lvl="3">
              <a:spcBef>
                <a:spcPts val="0"/>
              </a:spcBef>
              <a:spcAft>
                <a:spcPts val="0"/>
              </a:spcAft>
              <a:buSzPts val="3000"/>
              <a:buNone/>
              <a:defRPr sz="4000"/>
            </a:lvl4pPr>
            <a:lvl5pPr lvl="4">
              <a:spcBef>
                <a:spcPts val="0"/>
              </a:spcBef>
              <a:spcAft>
                <a:spcPts val="0"/>
              </a:spcAft>
              <a:buSzPts val="3000"/>
              <a:buNone/>
              <a:defRPr sz="4000"/>
            </a:lvl5pPr>
            <a:lvl6pPr lvl="5">
              <a:spcBef>
                <a:spcPts val="0"/>
              </a:spcBef>
              <a:spcAft>
                <a:spcPts val="0"/>
              </a:spcAft>
              <a:buSzPts val="3000"/>
              <a:buNone/>
              <a:defRPr sz="4000"/>
            </a:lvl6pPr>
            <a:lvl7pPr lvl="6">
              <a:spcBef>
                <a:spcPts val="0"/>
              </a:spcBef>
              <a:spcAft>
                <a:spcPts val="0"/>
              </a:spcAft>
              <a:buSzPts val="3000"/>
              <a:buNone/>
              <a:defRPr sz="4000"/>
            </a:lvl7pPr>
            <a:lvl8pPr lvl="7">
              <a:spcBef>
                <a:spcPts val="0"/>
              </a:spcBef>
              <a:spcAft>
                <a:spcPts val="0"/>
              </a:spcAft>
              <a:buSzPts val="3000"/>
              <a:buNone/>
              <a:defRPr sz="4000"/>
            </a:lvl8pPr>
            <a:lvl9pPr lvl="8">
              <a:spcBef>
                <a:spcPts val="0"/>
              </a:spcBef>
              <a:spcAft>
                <a:spcPts val="0"/>
              </a:spcAft>
              <a:buSzPts val="3000"/>
              <a:buNone/>
              <a:defRPr sz="4000"/>
            </a:lvl9pPr>
          </a:lstStyle>
          <a:p>
            <a:endParaRPr/>
          </a:p>
        </p:txBody>
      </p:sp>
      <p:sp>
        <p:nvSpPr>
          <p:cNvPr id="54" name="Google Shape;54;p4"/>
          <p:cNvSpPr txBox="1">
            <a:spLocks noGrp="1"/>
          </p:cNvSpPr>
          <p:nvPr>
            <p:ph type="body" idx="1"/>
          </p:nvPr>
        </p:nvSpPr>
        <p:spPr>
          <a:xfrm>
            <a:off x="1092200" y="2654300"/>
            <a:ext cx="10007600" cy="3264000"/>
          </a:xfrm>
          <a:prstGeom prst="rect">
            <a:avLst/>
          </a:prstGeom>
        </p:spPr>
        <p:txBody>
          <a:bodyPr spcFirstLastPara="1" wrap="square" lIns="91425" tIns="91425" rIns="91425" bIns="91425" anchor="t" anchorCtr="0">
            <a:noAutofit/>
          </a:bodyPr>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endParaRPr/>
          </a:p>
        </p:txBody>
      </p:sp>
      <p:sp>
        <p:nvSpPr>
          <p:cNvPr id="55" name="Google Shape;55;p4"/>
          <p:cNvSpPr txBox="1">
            <a:spLocks noGrp="1"/>
          </p:cNvSpPr>
          <p:nvPr>
            <p:ph type="sldNum" idx="12"/>
          </p:nvPr>
        </p:nvSpPr>
        <p:spPr>
          <a:xfrm>
            <a:off x="11187645" y="6058224"/>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8036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DADEE-F479-40AD-8C7C-DBD1B00551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6E2B69-83AC-4C94-A776-8CF78369896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E7905C-7F60-4DC7-B449-BF56C57966EC}"/>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5" name="Footer Placeholder 4">
            <a:extLst>
              <a:ext uri="{FF2B5EF4-FFF2-40B4-BE49-F238E27FC236}">
                <a16:creationId xmlns:a16="http://schemas.microsoft.com/office/drawing/2014/main" id="{78D54609-9E8B-42C2-B886-E933E3D4D3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56C750-4CAA-411A-9448-9A8870A25E09}"/>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2836514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E3D11-691C-48B6-97A7-CB0413A580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A282366-CFBE-49AF-9D66-2ADBF7C915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467DD1-5284-431E-968A-88FB8838A7AE}"/>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5" name="Footer Placeholder 4">
            <a:extLst>
              <a:ext uri="{FF2B5EF4-FFF2-40B4-BE49-F238E27FC236}">
                <a16:creationId xmlns:a16="http://schemas.microsoft.com/office/drawing/2014/main" id="{071FE55D-3F0E-4291-AA7D-F3EDE92AAE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87A69A-1722-4B3E-8233-8466DC996094}"/>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1684737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52B88-A9AE-4965-BE3C-F401CD32E4C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AE7E46-DDEF-4C4E-BAC0-BB41EB7E3F8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7C13654-A3F1-4CD1-ABC6-89E4D0111D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FE7E2D-D831-4A61-9E92-4FE1E1D7B9E8}"/>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6" name="Footer Placeholder 5">
            <a:extLst>
              <a:ext uri="{FF2B5EF4-FFF2-40B4-BE49-F238E27FC236}">
                <a16:creationId xmlns:a16="http://schemas.microsoft.com/office/drawing/2014/main" id="{3D0AC876-CCBC-4F83-BB61-CAF81A85E8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575452-8A94-4437-A2F9-2A66D8901DE7}"/>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2879335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80905-76EF-4ABE-BCDC-C042717B011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3DC9411-2787-4E23-AB58-641D9CA7D5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39C726-EE9D-46E2-8218-75D4E75151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1FA37C6-3AAE-4AA4-9CBD-4C44AB5A1D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B2259A-BBBF-464B-8A76-51B9353E258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B0B7F3F-18F7-4D45-A27E-50967C715718}"/>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8" name="Footer Placeholder 7">
            <a:extLst>
              <a:ext uri="{FF2B5EF4-FFF2-40B4-BE49-F238E27FC236}">
                <a16:creationId xmlns:a16="http://schemas.microsoft.com/office/drawing/2014/main" id="{844E5AE7-7FB4-4C20-86C0-04B6137ACFB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3F23A43-ABE1-421B-8612-4E1B22AFA9B2}"/>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883999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A3B3A-4BE0-49E9-94C3-97CF1949EBC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ADD3BEC-F96B-4BD7-92A9-D10222865A90}"/>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4" name="Footer Placeholder 3">
            <a:extLst>
              <a:ext uri="{FF2B5EF4-FFF2-40B4-BE49-F238E27FC236}">
                <a16:creationId xmlns:a16="http://schemas.microsoft.com/office/drawing/2014/main" id="{F7342917-8828-433B-AD47-B696DD605EE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9057E3E-7D9D-4A05-9FEB-03302A11691A}"/>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402821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ADFBDE-4AF2-4CC9-966D-C19D5FC25F16}"/>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3" name="Footer Placeholder 2">
            <a:extLst>
              <a:ext uri="{FF2B5EF4-FFF2-40B4-BE49-F238E27FC236}">
                <a16:creationId xmlns:a16="http://schemas.microsoft.com/office/drawing/2014/main" id="{7005BE1F-EEB6-468D-B71A-484570C5FBC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1EDFA3-407C-478D-9EA1-48E612E06A05}"/>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4131946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6115C-0A4C-4C0E-A08C-960E898727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B3561BA-958A-4875-9B4B-470797042D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20382E1-B0A3-47F6-BD60-013C9FF69A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04EB71-ECB6-4FF4-8A3C-90CFFE660176}"/>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6" name="Footer Placeholder 5">
            <a:extLst>
              <a:ext uri="{FF2B5EF4-FFF2-40B4-BE49-F238E27FC236}">
                <a16:creationId xmlns:a16="http://schemas.microsoft.com/office/drawing/2014/main" id="{23046300-A9B0-4576-9036-9C03EC085D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46354B-C1F7-4927-A6A9-6629A7A0887D}"/>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3131703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6D6BE-1E06-453E-8EB6-2009B71157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BB59D38-C4AC-45DD-B5B2-9BE6978126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705C53-C776-4611-B4A1-D85304B0A5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9465AE-364C-4687-A573-DC9F308D4EB0}"/>
              </a:ext>
            </a:extLst>
          </p:cNvPr>
          <p:cNvSpPr>
            <a:spLocks noGrp="1"/>
          </p:cNvSpPr>
          <p:nvPr>
            <p:ph type="dt" sz="half" idx="10"/>
          </p:nvPr>
        </p:nvSpPr>
        <p:spPr/>
        <p:txBody>
          <a:bodyPr/>
          <a:lstStyle/>
          <a:p>
            <a:fld id="{AA6E9B90-823E-4E1C-A2B1-589B0FAF136C}" type="datetimeFigureOut">
              <a:rPr lang="en-US" smtClean="0"/>
              <a:t>9/14/2020</a:t>
            </a:fld>
            <a:endParaRPr lang="en-US"/>
          </a:p>
        </p:txBody>
      </p:sp>
      <p:sp>
        <p:nvSpPr>
          <p:cNvPr id="6" name="Footer Placeholder 5">
            <a:extLst>
              <a:ext uri="{FF2B5EF4-FFF2-40B4-BE49-F238E27FC236}">
                <a16:creationId xmlns:a16="http://schemas.microsoft.com/office/drawing/2014/main" id="{B9F0AC7B-CA2F-43FD-ACBF-AEF79A6717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AC9BB3-75A6-4E47-8E7B-A1B187D6CEA7}"/>
              </a:ext>
            </a:extLst>
          </p:cNvPr>
          <p:cNvSpPr>
            <a:spLocks noGrp="1"/>
          </p:cNvSpPr>
          <p:nvPr>
            <p:ph type="sldNum" sz="quarter" idx="12"/>
          </p:nvPr>
        </p:nvSpPr>
        <p:spPr/>
        <p:txBody>
          <a:bodyPr/>
          <a:lstStyle/>
          <a:p>
            <a:fld id="{8BB74AB8-89CA-49A6-A5C5-B9B48E338890}" type="slidenum">
              <a:rPr lang="en-US" smtClean="0"/>
              <a:t>‹#›</a:t>
            </a:fld>
            <a:endParaRPr lang="en-US"/>
          </a:p>
        </p:txBody>
      </p:sp>
    </p:spTree>
    <p:extLst>
      <p:ext uri="{BB962C8B-B14F-4D97-AF65-F5344CB8AC3E}">
        <p14:creationId xmlns:p14="http://schemas.microsoft.com/office/powerpoint/2010/main" val="3213346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6797BD-B56D-4857-8ED1-6681C7466A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450F40E-7E2C-40F5-8978-15C51B2075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B698CD-7AF4-48F9-9FCE-8F0FDE8C58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6E9B90-823E-4E1C-A2B1-589B0FAF136C}" type="datetimeFigureOut">
              <a:rPr lang="en-US" smtClean="0"/>
              <a:t>9/14/2020</a:t>
            </a:fld>
            <a:endParaRPr lang="en-US"/>
          </a:p>
        </p:txBody>
      </p:sp>
      <p:sp>
        <p:nvSpPr>
          <p:cNvPr id="5" name="Footer Placeholder 4">
            <a:extLst>
              <a:ext uri="{FF2B5EF4-FFF2-40B4-BE49-F238E27FC236}">
                <a16:creationId xmlns:a16="http://schemas.microsoft.com/office/drawing/2014/main" id="{BC655B7B-A63A-4B61-8537-A31886C16B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5F2C867-4F8C-4ACC-BE1A-91237261FD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B74AB8-89CA-49A6-A5C5-B9B48E338890}" type="slidenum">
              <a:rPr lang="en-US" smtClean="0"/>
              <a:t>‹#›</a:t>
            </a:fld>
            <a:endParaRPr lang="en-US"/>
          </a:p>
        </p:txBody>
      </p:sp>
    </p:spTree>
    <p:extLst>
      <p:ext uri="{BB962C8B-B14F-4D97-AF65-F5344CB8AC3E}">
        <p14:creationId xmlns:p14="http://schemas.microsoft.com/office/powerpoint/2010/main" val="2110683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svg"/><Relationship Id="rId3" Type="http://schemas.openxmlformats.org/officeDocument/2006/relationships/image" Target="../media/image26.svg"/><Relationship Id="rId7" Type="http://schemas.openxmlformats.org/officeDocument/2006/relationships/image" Target="../media/image30.svg"/><Relationship Id="rId12" Type="http://schemas.openxmlformats.org/officeDocument/2006/relationships/image" Target="../media/image35.png"/><Relationship Id="rId2" Type="http://schemas.openxmlformats.org/officeDocument/2006/relationships/image" Target="../media/image25.png"/><Relationship Id="rId16"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svg"/><Relationship Id="rId5" Type="http://schemas.openxmlformats.org/officeDocument/2006/relationships/image" Target="../media/image28.svg"/><Relationship Id="rId15" Type="http://schemas.openxmlformats.org/officeDocument/2006/relationships/image" Target="../media/image38.sv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svg"/><Relationship Id="rId14" Type="http://schemas.openxmlformats.org/officeDocument/2006/relationships/image" Target="../media/image37.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jp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www.aylus.org/" TargetMode="External"/><Relationship Id="rId1" Type="http://schemas.openxmlformats.org/officeDocument/2006/relationships/slideLayout" Target="../slideLayouts/slideLayout5.xml"/><Relationship Id="rId4" Type="http://schemas.openxmlformats.org/officeDocument/2006/relationships/image" Target="../media/image2.jpg"/></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43.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4.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aylus.org/" TargetMode="External"/><Relationship Id="rId2" Type="http://schemas.openxmlformats.org/officeDocument/2006/relationships/image" Target="../media/image40.jpeg"/><Relationship Id="rId1" Type="http://schemas.openxmlformats.org/officeDocument/2006/relationships/slideLayout" Target="../slideLayouts/slideLayout5.xml"/><Relationship Id="rId4" Type="http://schemas.openxmlformats.org/officeDocument/2006/relationships/image" Target="../media/image47.jpg"/></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jpg"/><Relationship Id="rId1" Type="http://schemas.openxmlformats.org/officeDocument/2006/relationships/slideLayout" Target="../slideLayouts/slideLayout7.xml"/><Relationship Id="rId4" Type="http://schemas.openxmlformats.org/officeDocument/2006/relationships/image" Target="../media/image50.jpg"/></Relationships>
</file>

<file path=ppt/slides/_rels/slide31.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8.xml"/><Relationship Id="rId5" Type="http://schemas.openxmlformats.org/officeDocument/2006/relationships/hyperlink" Target="http://www.ledgercg.com/" TargetMode="External"/><Relationship Id="rId4" Type="http://schemas.openxmlformats.org/officeDocument/2006/relationships/hyperlink" Target="http://www.ledgeracademy.com/"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2.jpg"/><Relationship Id="rId5" Type="http://schemas.openxmlformats.org/officeDocument/2006/relationships/image" Target="../media/image6.jp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image" Target="../media/image74.jpg"/><Relationship Id="rId1" Type="http://schemas.openxmlformats.org/officeDocument/2006/relationships/slideLayout" Target="../slideLayouts/slideLayout7.xml"/><Relationship Id="rId4" Type="http://schemas.openxmlformats.org/officeDocument/2006/relationships/image" Target="../media/image76.jpg"/></Relationships>
</file>

<file path=ppt/slides/_rels/slide5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83.png"/></Relationships>
</file>

<file path=ppt/slides/_rels/slide6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image" Target="../media/image87.jpeg"/><Relationship Id="rId5" Type="http://schemas.openxmlformats.org/officeDocument/2006/relationships/image" Target="../media/image2.jpg"/><Relationship Id="rId4" Type="http://schemas.openxmlformats.org/officeDocument/2006/relationships/image" Target="../media/image86.jpeg"/></Relationships>
</file>

<file path=ppt/slides/_rels/slide7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pic>
        <p:nvPicPr>
          <p:cNvPr id="6" name="Content Placeholder 5" descr="A picture containing clipart&#10;&#10;Description automatically generated">
            <a:extLst>
              <a:ext uri="{FF2B5EF4-FFF2-40B4-BE49-F238E27FC236}">
                <a16:creationId xmlns:a16="http://schemas.microsoft.com/office/drawing/2014/main" id="{2801361E-C278-477E-8700-58FD07BD2E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0660" y="4964882"/>
            <a:ext cx="2014366" cy="1284160"/>
          </a:xfrm>
          <a:prstGeom prst="rect">
            <a:avLst/>
          </a:prstGeom>
          <a:noFill/>
          <a:ln>
            <a:noFill/>
          </a:ln>
        </p:spPr>
      </p:pic>
      <p:sp>
        <p:nvSpPr>
          <p:cNvPr id="3" name="Subtitle 2">
            <a:extLst>
              <a:ext uri="{FF2B5EF4-FFF2-40B4-BE49-F238E27FC236}">
                <a16:creationId xmlns:a16="http://schemas.microsoft.com/office/drawing/2014/main" id="{A5A4F48B-318B-490A-BE67-2EE706D42F64}"/>
              </a:ext>
            </a:extLst>
          </p:cNvPr>
          <p:cNvSpPr>
            <a:spLocks noGrp="1"/>
          </p:cNvSpPr>
          <p:nvPr>
            <p:ph type="subTitle" idx="1"/>
          </p:nvPr>
        </p:nvSpPr>
        <p:spPr/>
        <p:txBody>
          <a:bodyPr/>
          <a:lstStyle/>
          <a:p>
            <a:r>
              <a:rPr lang="en-US" dirty="0">
                <a:solidFill>
                  <a:schemeClr val="accent5">
                    <a:lumMod val="75000"/>
                  </a:schemeClr>
                </a:solidFill>
              </a:rPr>
              <a:t>Bobbi Muscara Ledger Academy</a:t>
            </a:r>
          </a:p>
        </p:txBody>
      </p:sp>
      <p:sp>
        <p:nvSpPr>
          <p:cNvPr id="8" name="Title 7">
            <a:extLst>
              <a:ext uri="{FF2B5EF4-FFF2-40B4-BE49-F238E27FC236}">
                <a16:creationId xmlns:a16="http://schemas.microsoft.com/office/drawing/2014/main" id="{6E449440-2774-455A-9E4D-2F5AFA5AF08E}"/>
              </a:ext>
            </a:extLst>
          </p:cNvPr>
          <p:cNvSpPr>
            <a:spLocks noGrp="1"/>
          </p:cNvSpPr>
          <p:nvPr>
            <p:ph type="ctrTitle"/>
          </p:nvPr>
        </p:nvSpPr>
        <p:spPr/>
        <p:txBody>
          <a:bodyPr/>
          <a:lstStyle/>
          <a:p>
            <a:r>
              <a:rPr lang="en-US" dirty="0">
                <a:solidFill>
                  <a:schemeClr val="tx1"/>
                </a:solidFill>
              </a:rPr>
              <a:t>September 15, 2020</a:t>
            </a:r>
            <a:br>
              <a:rPr lang="en-US" dirty="0">
                <a:solidFill>
                  <a:schemeClr val="tx1"/>
                </a:solidFill>
              </a:rPr>
            </a:br>
            <a:r>
              <a:rPr lang="en-US" dirty="0">
                <a:solidFill>
                  <a:schemeClr val="tx1"/>
                </a:solidFill>
              </a:rPr>
              <a:t>Hyperledger Public Sector</a:t>
            </a:r>
            <a:br>
              <a:rPr lang="en-US" dirty="0">
                <a:solidFill>
                  <a:schemeClr val="tx1"/>
                </a:solidFill>
              </a:rPr>
            </a:br>
            <a:r>
              <a:rPr lang="en-US" dirty="0">
                <a:solidFill>
                  <a:schemeClr val="tx1"/>
                </a:solidFill>
              </a:rPr>
              <a:t>Special Interest Group</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DF66AD5-537F-4520-8A5B-B30DE5049792}"/>
              </a:ext>
            </a:extLst>
          </p:cNvPr>
          <p:cNvSpPr>
            <a:spLocks noGrp="1"/>
          </p:cNvSpPr>
          <p:nvPr>
            <p:ph sz="half" idx="1"/>
          </p:nvPr>
        </p:nvSpPr>
        <p:spPr>
          <a:xfrm>
            <a:off x="1011663" y="3408129"/>
            <a:ext cx="5693405" cy="1133936"/>
          </a:xfrm>
        </p:spPr>
        <p:txBody>
          <a:bodyPr>
            <a:normAutofit/>
          </a:bodyPr>
          <a:lstStyle/>
          <a:p>
            <a:pPr marL="274320" lvl="1" indent="0">
              <a:buNone/>
            </a:pPr>
            <a:r>
              <a:rPr lang="en-US" sz="3400" dirty="0">
                <a:latin typeface="Arial Rounded MT Bold" panose="020F0704030504030204" pitchFamily="34" charset="0"/>
              </a:rPr>
              <a:t>Blockchain Princeton</a:t>
            </a:r>
            <a:br>
              <a:rPr lang="en-US" sz="3400" dirty="0">
                <a:latin typeface="Arial Rounded MT Bold" panose="020F0704030504030204" pitchFamily="34" charset="0"/>
              </a:rPr>
            </a:br>
            <a:r>
              <a:rPr lang="en-US" sz="3400" dirty="0">
                <a:latin typeface="Arial Rounded MT Bold" panose="020F0704030504030204" pitchFamily="34" charset="0"/>
              </a:rPr>
              <a:t>www.BCPrinceton.com</a:t>
            </a:r>
          </a:p>
          <a:p>
            <a:pPr marL="274320" lvl="1" indent="0">
              <a:buNone/>
            </a:pPr>
            <a:endParaRPr lang="en-US" dirty="0"/>
          </a:p>
          <a:p>
            <a:pPr marL="274320" lvl="1" indent="0">
              <a:buNone/>
            </a:pPr>
            <a:endParaRPr lang="en-US" dirty="0">
              <a:effectLst>
                <a:outerShdw blurRad="50800" dist="50800" dir="5400000" algn="ctr" rotWithShape="0">
                  <a:srgbClr val="000000">
                    <a:alpha val="0"/>
                  </a:srgbClr>
                </a:outerShdw>
              </a:effectLst>
            </a:endParaRPr>
          </a:p>
          <a:p>
            <a:pPr marL="274320" lvl="1" indent="0">
              <a:buNone/>
            </a:pPr>
            <a:endParaRPr lang="en-US" dirty="0"/>
          </a:p>
        </p:txBody>
      </p:sp>
      <p:sp>
        <p:nvSpPr>
          <p:cNvPr id="7" name="TextBox 6">
            <a:extLst>
              <a:ext uri="{FF2B5EF4-FFF2-40B4-BE49-F238E27FC236}">
                <a16:creationId xmlns:a16="http://schemas.microsoft.com/office/drawing/2014/main" id="{BC1E57D3-1319-4DB4-9C65-1218F107C94C}"/>
              </a:ext>
            </a:extLst>
          </p:cNvPr>
          <p:cNvSpPr txBox="1"/>
          <p:nvPr/>
        </p:nvSpPr>
        <p:spPr>
          <a:xfrm>
            <a:off x="4511893" y="5176104"/>
            <a:ext cx="22388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Ledger Academy</a:t>
            </a:r>
          </a:p>
        </p:txBody>
      </p:sp>
      <p:sp>
        <p:nvSpPr>
          <p:cNvPr id="9" name="TextBox 8">
            <a:extLst>
              <a:ext uri="{FF2B5EF4-FFF2-40B4-BE49-F238E27FC236}">
                <a16:creationId xmlns:a16="http://schemas.microsoft.com/office/drawing/2014/main" id="{4485460D-EFEA-47D2-A392-D2B36C116CA0}"/>
              </a:ext>
            </a:extLst>
          </p:cNvPr>
          <p:cNvSpPr txBox="1"/>
          <p:nvPr/>
        </p:nvSpPr>
        <p:spPr>
          <a:xfrm>
            <a:off x="7273921" y="5176104"/>
            <a:ext cx="22880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Hyperledger Princeton</a:t>
            </a:r>
          </a:p>
        </p:txBody>
      </p:sp>
      <p:sp>
        <p:nvSpPr>
          <p:cNvPr id="15" name="TextBox 14">
            <a:extLst>
              <a:ext uri="{FF2B5EF4-FFF2-40B4-BE49-F238E27FC236}">
                <a16:creationId xmlns:a16="http://schemas.microsoft.com/office/drawing/2014/main" id="{44A05219-AF39-4BB2-9771-9FD286AA560F}"/>
              </a:ext>
            </a:extLst>
          </p:cNvPr>
          <p:cNvSpPr txBox="1"/>
          <p:nvPr/>
        </p:nvSpPr>
        <p:spPr>
          <a:xfrm>
            <a:off x="884541" y="5222271"/>
            <a:ext cx="228802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Princeton’s Blockchain and AI</a:t>
            </a:r>
          </a:p>
        </p:txBody>
      </p:sp>
      <p:pic>
        <p:nvPicPr>
          <p:cNvPr id="5" name="Picture 4">
            <a:extLst>
              <a:ext uri="{FF2B5EF4-FFF2-40B4-BE49-F238E27FC236}">
                <a16:creationId xmlns:a16="http://schemas.microsoft.com/office/drawing/2014/main" id="{A12B9776-34C8-4D0A-B4BC-8DE239B68DDC}"/>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5179624" y="5771912"/>
            <a:ext cx="669309" cy="718433"/>
          </a:xfrm>
          <a:prstGeom prst="rect">
            <a:avLst/>
          </a:prstGeom>
          <a:effectLst>
            <a:outerShdw blurRad="50800" dist="38100" dir="16200000" sx="106000" sy="106000" rotWithShape="0">
              <a:prstClr val="black">
                <a:alpha val="40000"/>
              </a:prstClr>
            </a:outerShdw>
          </a:effectLst>
        </p:spPr>
      </p:pic>
      <p:pic>
        <p:nvPicPr>
          <p:cNvPr id="10" name="Picture 9" descr="A picture containing sky&#10;&#10;Description automatically generated">
            <a:extLst>
              <a:ext uri="{FF2B5EF4-FFF2-40B4-BE49-F238E27FC236}">
                <a16:creationId xmlns:a16="http://schemas.microsoft.com/office/drawing/2014/main" id="{BFAB5A51-61A9-4C90-A5E2-CD8D759A09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55989" y="5850155"/>
            <a:ext cx="561946" cy="561946"/>
          </a:xfrm>
          <a:prstGeom prst="rect">
            <a:avLst/>
          </a:prstGeom>
          <a:effectLst>
            <a:outerShdw blurRad="50800" dist="38100" dir="16200000" sx="103000" sy="103000" rotWithShape="0">
              <a:prstClr val="black">
                <a:alpha val="40000"/>
              </a:prstClr>
            </a:outerShdw>
          </a:effectLst>
        </p:spPr>
      </p:pic>
      <p:pic>
        <p:nvPicPr>
          <p:cNvPr id="14" name="Picture 13" descr="A picture containing object&#10;&#10;Description automatically generated">
            <a:extLst>
              <a:ext uri="{FF2B5EF4-FFF2-40B4-BE49-F238E27FC236}">
                <a16:creationId xmlns:a16="http://schemas.microsoft.com/office/drawing/2014/main" id="{09F7FDE9-0073-42CE-A37A-D56FAAA12C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47860" y="5883426"/>
            <a:ext cx="803305" cy="539926"/>
          </a:xfrm>
          <a:prstGeom prst="rect">
            <a:avLst/>
          </a:prstGeom>
          <a:effectLst>
            <a:outerShdw blurRad="50800" dist="38100" dir="16200000" sx="107000" sy="107000" rotWithShape="0">
              <a:prstClr val="black">
                <a:alpha val="40000"/>
              </a:prstClr>
            </a:outerShdw>
          </a:effectLst>
        </p:spPr>
      </p:pic>
      <p:sp>
        <p:nvSpPr>
          <p:cNvPr id="3" name="Star: 6 Points 2">
            <a:extLst>
              <a:ext uri="{FF2B5EF4-FFF2-40B4-BE49-F238E27FC236}">
                <a16:creationId xmlns:a16="http://schemas.microsoft.com/office/drawing/2014/main" id="{6BEA50C1-E4E4-42DC-BA3C-8159BE4EACD4}"/>
              </a:ext>
            </a:extLst>
          </p:cNvPr>
          <p:cNvSpPr/>
          <p:nvPr/>
        </p:nvSpPr>
        <p:spPr>
          <a:xfrm>
            <a:off x="2403766" y="1756926"/>
            <a:ext cx="2027364" cy="1208972"/>
          </a:xfrm>
          <a:prstGeom prst="star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BCPrinceton</a:t>
            </a:r>
          </a:p>
        </p:txBody>
      </p:sp>
      <p:pic>
        <p:nvPicPr>
          <p:cNvPr id="8" name="Picture 7">
            <a:extLst>
              <a:ext uri="{FF2B5EF4-FFF2-40B4-BE49-F238E27FC236}">
                <a16:creationId xmlns:a16="http://schemas.microsoft.com/office/drawing/2014/main" id="{AD616257-FF83-4249-9EE2-278D309BFDBA}"/>
              </a:ext>
            </a:extLst>
          </p:cNvPr>
          <p:cNvPicPr>
            <a:picLocks noChangeAspect="1"/>
          </p:cNvPicPr>
          <p:nvPr/>
        </p:nvPicPr>
        <p:blipFill>
          <a:blip r:embed="rId6"/>
          <a:stretch>
            <a:fillRect/>
          </a:stretch>
        </p:blipFill>
        <p:spPr>
          <a:xfrm>
            <a:off x="7457507" y="498995"/>
            <a:ext cx="3283119" cy="4457929"/>
          </a:xfrm>
          <a:prstGeom prst="rect">
            <a:avLst/>
          </a:prstGeom>
        </p:spPr>
      </p:pic>
      <p:sp>
        <p:nvSpPr>
          <p:cNvPr id="13" name="Title 12">
            <a:extLst>
              <a:ext uri="{FF2B5EF4-FFF2-40B4-BE49-F238E27FC236}">
                <a16:creationId xmlns:a16="http://schemas.microsoft.com/office/drawing/2014/main" id="{66E9C1AF-C2D1-4ECF-8CB9-52A1897140AA}"/>
              </a:ext>
            </a:extLst>
          </p:cNvPr>
          <p:cNvSpPr>
            <a:spLocks noGrp="1"/>
          </p:cNvSpPr>
          <p:nvPr>
            <p:ph type="title"/>
          </p:nvPr>
        </p:nvSpPr>
        <p:spPr/>
        <p:txBody>
          <a:bodyPr/>
          <a:lstStyle/>
          <a:p>
            <a:r>
              <a:rPr lang="en-US" dirty="0"/>
              <a:t>Team</a:t>
            </a:r>
          </a:p>
        </p:txBody>
      </p:sp>
    </p:spTree>
    <p:extLst>
      <p:ext uri="{BB962C8B-B14F-4D97-AF65-F5344CB8AC3E}">
        <p14:creationId xmlns:p14="http://schemas.microsoft.com/office/powerpoint/2010/main" val="373366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7FB491A-0022-4CFF-B199-2530FAFD8A4E}"/>
              </a:ext>
            </a:extLst>
          </p:cNvPr>
          <p:cNvSpPr>
            <a:spLocks noGrp="1"/>
          </p:cNvSpPr>
          <p:nvPr>
            <p:ph type="title"/>
          </p:nvPr>
        </p:nvSpPr>
        <p:spPr>
          <a:xfrm>
            <a:off x="947765" y="377361"/>
            <a:ext cx="7417925" cy="1517035"/>
          </a:xfrm>
        </p:spPr>
        <p:txBody>
          <a:bodyPr vert="horz" lIns="91440" tIns="45720" rIns="91440" bIns="45720" rtlCol="0" anchor="ctr">
            <a:normAutofit/>
          </a:bodyPr>
          <a:lstStyle/>
          <a:p>
            <a:r>
              <a:rPr lang="en-US" dirty="0">
                <a:solidFill>
                  <a:schemeClr val="tx1">
                    <a:alpha val="25000"/>
                  </a:schemeClr>
                </a:solidFill>
                <a:effectLst>
                  <a:outerShdw blurRad="50800" dist="50800" dir="5400000" algn="ctr" rotWithShape="0">
                    <a:srgbClr val="000000"/>
                  </a:outerShdw>
                </a:effectLst>
              </a:rPr>
              <a:t>Process</a:t>
            </a:r>
          </a:p>
        </p:txBody>
      </p:sp>
      <p:sp>
        <p:nvSpPr>
          <p:cNvPr id="6" name="Content Placeholder 3">
            <a:extLst>
              <a:ext uri="{FF2B5EF4-FFF2-40B4-BE49-F238E27FC236}">
                <a16:creationId xmlns:a16="http://schemas.microsoft.com/office/drawing/2014/main" id="{A81EAF48-BCEE-436E-AC12-D525E1676247}"/>
              </a:ext>
            </a:extLst>
          </p:cNvPr>
          <p:cNvSpPr>
            <a:spLocks noGrp="1"/>
          </p:cNvSpPr>
          <p:nvPr>
            <p:ph sz="half" idx="1"/>
          </p:nvPr>
        </p:nvSpPr>
        <p:spPr>
          <a:xfrm>
            <a:off x="809106" y="1372413"/>
            <a:ext cx="10004916" cy="1565888"/>
          </a:xfrm>
        </p:spPr>
        <p:txBody>
          <a:bodyPr vert="horz" lIns="91440" tIns="45720" rIns="91440" bIns="45720" rtlCol="0">
            <a:normAutofit/>
          </a:bodyPr>
          <a:lstStyle/>
          <a:p>
            <a:pPr marL="274320" lvl="1"/>
            <a:endParaRPr lang="en-US" dirty="0">
              <a:effectLst>
                <a:outerShdw blurRad="50800" dist="50800" dir="5400000" algn="ctr" rotWithShape="0">
                  <a:srgbClr val="000000">
                    <a:alpha val="0"/>
                  </a:srgbClr>
                </a:outerShdw>
              </a:effectLst>
            </a:endParaRPr>
          </a:p>
          <a:p>
            <a:pPr marL="274320" lvl="1"/>
            <a:endParaRPr lang="en-US" dirty="0"/>
          </a:p>
        </p:txBody>
      </p:sp>
      <p:sp>
        <p:nvSpPr>
          <p:cNvPr id="9" name="TextBox 8">
            <a:extLst>
              <a:ext uri="{FF2B5EF4-FFF2-40B4-BE49-F238E27FC236}">
                <a16:creationId xmlns:a16="http://schemas.microsoft.com/office/drawing/2014/main" id="{2C544D49-22F7-4D6A-90E4-D4EDB22FD791}"/>
              </a:ext>
            </a:extLst>
          </p:cNvPr>
          <p:cNvSpPr txBox="1"/>
          <p:nvPr/>
        </p:nvSpPr>
        <p:spPr>
          <a:xfrm>
            <a:off x="809106" y="1626492"/>
            <a:ext cx="6508920" cy="2677656"/>
          </a:xfrm>
          <a:prstGeom prst="rect">
            <a:avLst/>
          </a:prstGeom>
          <a:noFill/>
        </p:spPr>
        <p:txBody>
          <a:bodyPr wrap="square" rtlCol="0">
            <a:spAutoFit/>
          </a:bodyPr>
          <a:lstStyle/>
          <a:p>
            <a:pPr marL="274320" marR="0" lvl="1"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BCPrinceton Checkpoints</a:t>
            </a:r>
          </a:p>
          <a:p>
            <a:pPr marL="27432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Garamond"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1: Impact Opportunity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2: Business Model Validation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3: Technical Architecture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4: Business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5: Product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6: Final Project  Delivery</a:t>
            </a:r>
          </a:p>
        </p:txBody>
      </p:sp>
      <p:sp>
        <p:nvSpPr>
          <p:cNvPr id="7" name="Rectangle 6">
            <a:extLst>
              <a:ext uri="{FF2B5EF4-FFF2-40B4-BE49-F238E27FC236}">
                <a16:creationId xmlns:a16="http://schemas.microsoft.com/office/drawing/2014/main" id="{3701368C-75BF-429E-A1A5-4557F5B5F95B}"/>
              </a:ext>
            </a:extLst>
          </p:cNvPr>
          <p:cNvSpPr/>
          <p:nvPr/>
        </p:nvSpPr>
        <p:spPr>
          <a:xfrm rot="20664308">
            <a:off x="6690358" y="2167917"/>
            <a:ext cx="4290865" cy="1919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Giving Chain”</a:t>
            </a:r>
          </a:p>
          <a:p>
            <a:pPr algn="ctr"/>
            <a:r>
              <a:rPr lang="en-US" dirty="0"/>
              <a:t>The New Model for Charity Giving</a:t>
            </a:r>
          </a:p>
        </p:txBody>
      </p:sp>
      <p:pic>
        <p:nvPicPr>
          <p:cNvPr id="2" name="Content Placeholder 5" descr="A picture containing clipart&#10;&#10;Description automatically generated">
            <a:extLst>
              <a:ext uri="{FF2B5EF4-FFF2-40B4-BE49-F238E27FC236}">
                <a16:creationId xmlns:a16="http://schemas.microsoft.com/office/drawing/2014/main" id="{8A323B12-295E-4942-BD2B-8A2C05C719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205246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lstStyle/>
          <a:p>
            <a:r>
              <a:rPr lang="en-US" b="1" dirty="0"/>
              <a:t>Checkpoint 1:  Impact Opportunity</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a:xfrm>
            <a:off x="1069848" y="2792472"/>
            <a:ext cx="10302132" cy="3163825"/>
          </a:xfrm>
        </p:spPr>
        <p:txBody>
          <a:bodyPr>
            <a:normAutofit fontScale="77500" lnSpcReduction="20000"/>
          </a:bodyPr>
          <a:lstStyle/>
          <a:p>
            <a:r>
              <a:rPr lang="en-US" b="1" dirty="0"/>
              <a:t>Define Project </a:t>
            </a:r>
            <a:r>
              <a:rPr lang="en-US" dirty="0"/>
              <a:t>and team members.</a:t>
            </a:r>
          </a:p>
          <a:p>
            <a:r>
              <a:rPr lang="en-US" dirty="0"/>
              <a:t>Define the </a:t>
            </a:r>
            <a:r>
              <a:rPr lang="en-US" b="1" dirty="0"/>
              <a:t>scope of problem </a:t>
            </a:r>
            <a:r>
              <a:rPr lang="en-US" dirty="0"/>
              <a:t>you are addressing.</a:t>
            </a:r>
            <a:endParaRPr lang="en-US" sz="2200" dirty="0"/>
          </a:p>
          <a:p>
            <a:r>
              <a:rPr lang="en-US" dirty="0"/>
              <a:t> </a:t>
            </a:r>
            <a:r>
              <a:rPr lang="en-US" b="1" dirty="0"/>
              <a:t>Why </a:t>
            </a:r>
            <a:r>
              <a:rPr lang="en-US" dirty="0"/>
              <a:t>is </a:t>
            </a:r>
            <a:r>
              <a:rPr lang="en-US" b="1" dirty="0"/>
              <a:t>blockchain</a:t>
            </a:r>
            <a:r>
              <a:rPr lang="en-US" dirty="0"/>
              <a:t> needed to solve this problem?</a:t>
            </a:r>
            <a:endParaRPr lang="en-US" sz="2200" dirty="0"/>
          </a:p>
          <a:p>
            <a:r>
              <a:rPr lang="en-US" dirty="0"/>
              <a:t>What is the size of the market? What </a:t>
            </a:r>
            <a:r>
              <a:rPr lang="en-US" b="1" dirty="0"/>
              <a:t>demographics w</a:t>
            </a:r>
            <a:r>
              <a:rPr lang="en-US" dirty="0"/>
              <a:t>ill you serve? </a:t>
            </a:r>
            <a:endParaRPr lang="en-US" sz="2200" dirty="0"/>
          </a:p>
          <a:p>
            <a:r>
              <a:rPr lang="en-US" dirty="0"/>
              <a:t> What are some </a:t>
            </a:r>
            <a:r>
              <a:rPr lang="en-US" b="1" dirty="0"/>
              <a:t>current solutions </a:t>
            </a:r>
            <a:r>
              <a:rPr lang="en-US" dirty="0"/>
              <a:t>to the problem you identified? Do they work effectively?</a:t>
            </a:r>
            <a:endParaRPr lang="en-US" sz="2200" dirty="0"/>
          </a:p>
          <a:p>
            <a:r>
              <a:rPr lang="en-US" dirty="0"/>
              <a:t> Who are the </a:t>
            </a:r>
            <a:r>
              <a:rPr lang="en-US" b="1" dirty="0"/>
              <a:t>stakeholders</a:t>
            </a:r>
            <a:r>
              <a:rPr lang="en-US" dirty="0"/>
              <a:t> involved? How are they thinking/feeling/acting currently?</a:t>
            </a:r>
            <a:endParaRPr lang="en-US" sz="2200" dirty="0"/>
          </a:p>
          <a:p>
            <a:r>
              <a:rPr lang="en-US" dirty="0"/>
              <a:t> What are the </a:t>
            </a:r>
            <a:r>
              <a:rPr lang="en-US" b="1" dirty="0"/>
              <a:t>geopolitical, cultural-social-economic factors </a:t>
            </a:r>
            <a:r>
              <a:rPr lang="en-US" dirty="0"/>
              <a:t>that must be taken into consideration? What are some nuances and complexities that must be addressed?</a:t>
            </a:r>
            <a:endParaRPr lang="en-US" sz="2200" dirty="0"/>
          </a:p>
          <a:p>
            <a:endParaRPr lang="en-US" dirty="0"/>
          </a:p>
        </p:txBody>
      </p:sp>
      <p:pic>
        <p:nvPicPr>
          <p:cNvPr id="6" name="Content Placeholder 5" descr="A picture containing clipart&#10;&#10;Description automatically generated">
            <a:extLst>
              <a:ext uri="{FF2B5EF4-FFF2-40B4-BE49-F238E27FC236}">
                <a16:creationId xmlns:a16="http://schemas.microsoft.com/office/drawing/2014/main" id="{1CF94E49-16B9-4804-8110-53E1383C89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254096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8E76269-50C0-4631-8780-8AB8284EF445}"/>
              </a:ext>
            </a:extLst>
          </p:cNvPr>
          <p:cNvSpPr>
            <a:spLocks noGrp="1"/>
          </p:cNvSpPr>
          <p:nvPr>
            <p:ph type="title"/>
          </p:nvPr>
        </p:nvSpPr>
        <p:spPr/>
        <p:txBody>
          <a:bodyPr/>
          <a:lstStyle/>
          <a:p>
            <a:r>
              <a:rPr lang="en-US" b="1" dirty="0"/>
              <a:t>Checkpoint 1</a:t>
            </a:r>
          </a:p>
        </p:txBody>
      </p:sp>
      <p:sp>
        <p:nvSpPr>
          <p:cNvPr id="3" name="Text Placeholder 2">
            <a:extLst>
              <a:ext uri="{FF2B5EF4-FFF2-40B4-BE49-F238E27FC236}">
                <a16:creationId xmlns:a16="http://schemas.microsoft.com/office/drawing/2014/main" id="{6785D952-B55B-4012-99A8-3B57A70FC0F1}"/>
              </a:ext>
            </a:extLst>
          </p:cNvPr>
          <p:cNvSpPr>
            <a:spLocks noGrp="1"/>
          </p:cNvSpPr>
          <p:nvPr>
            <p:ph type="body" idx="1"/>
          </p:nvPr>
        </p:nvSpPr>
        <p:spPr/>
        <p:txBody>
          <a:bodyPr/>
          <a:lstStyle/>
          <a:p>
            <a:r>
              <a:rPr lang="en-US" dirty="0"/>
              <a:t>Solution</a:t>
            </a:r>
          </a:p>
        </p:txBody>
      </p:sp>
      <p:sp>
        <p:nvSpPr>
          <p:cNvPr id="4" name="Content Placeholder 3">
            <a:extLst>
              <a:ext uri="{FF2B5EF4-FFF2-40B4-BE49-F238E27FC236}">
                <a16:creationId xmlns:a16="http://schemas.microsoft.com/office/drawing/2014/main" id="{6CBEF290-4B2F-4AD3-B373-937336FB74DE}"/>
              </a:ext>
            </a:extLst>
          </p:cNvPr>
          <p:cNvSpPr>
            <a:spLocks noGrp="1"/>
          </p:cNvSpPr>
          <p:nvPr>
            <p:ph sz="half" idx="2"/>
          </p:nvPr>
        </p:nvSpPr>
        <p:spPr>
          <a:xfrm>
            <a:off x="1069848" y="2792472"/>
            <a:ext cx="9429506" cy="3163825"/>
          </a:xfrm>
        </p:spPr>
        <p:txBody>
          <a:bodyPr>
            <a:normAutofit fontScale="85000" lnSpcReduction="20000"/>
          </a:bodyPr>
          <a:lstStyle/>
          <a:p>
            <a:r>
              <a:rPr lang="en-US" dirty="0"/>
              <a:t>Develop an </a:t>
            </a:r>
            <a:r>
              <a:rPr lang="en-US" sz="2800" b="1" dirty="0">
                <a:solidFill>
                  <a:schemeClr val="accent1">
                    <a:lumMod val="75000"/>
                  </a:schemeClr>
                </a:solidFill>
              </a:rPr>
              <a:t>agile &amp; transparent network </a:t>
            </a:r>
            <a:r>
              <a:rPr lang="en-US" dirty="0"/>
              <a:t>for connecting surplus foods  &amp;  supplies to communities in need</a:t>
            </a:r>
          </a:p>
          <a:p>
            <a:r>
              <a:rPr lang="en-US" dirty="0"/>
              <a:t> impact the  current </a:t>
            </a:r>
            <a:r>
              <a:rPr lang="en-US" b="1" dirty="0">
                <a:solidFill>
                  <a:schemeClr val="accent1">
                    <a:lumMod val="75000"/>
                  </a:schemeClr>
                </a:solidFill>
              </a:rPr>
              <a:t>Lo</a:t>
            </a:r>
            <a:r>
              <a:rPr lang="en-US" sz="2800" b="1" dirty="0">
                <a:solidFill>
                  <a:schemeClr val="accent1">
                    <a:lumMod val="75000"/>
                  </a:schemeClr>
                </a:solidFill>
              </a:rPr>
              <a:t>cal Charity Giving model</a:t>
            </a:r>
          </a:p>
          <a:p>
            <a:r>
              <a:rPr lang="en-US" dirty="0"/>
              <a:t>Create a </a:t>
            </a:r>
            <a:r>
              <a:rPr lang="en-US" sz="2800" b="1" dirty="0">
                <a:solidFill>
                  <a:schemeClr val="accent1">
                    <a:lumMod val="75000"/>
                  </a:schemeClr>
                </a:solidFill>
              </a:rPr>
              <a:t>decentralized system </a:t>
            </a:r>
            <a:r>
              <a:rPr lang="en-US" dirty="0"/>
              <a:t>that collect </a:t>
            </a:r>
            <a:r>
              <a:rPr lang="en-US" sz="2800" b="1" dirty="0">
                <a:solidFill>
                  <a:schemeClr val="accent1">
                    <a:lumMod val="75000"/>
                  </a:schemeClr>
                </a:solidFill>
              </a:rPr>
              <a:t>excess farm produce (and other resources) </a:t>
            </a:r>
            <a:r>
              <a:rPr lang="en-US" sz="2800" b="1" dirty="0">
                <a:solidFill>
                  <a:schemeClr val="accent2">
                    <a:lumMod val="75000"/>
                  </a:schemeClr>
                </a:solidFill>
              </a:rPr>
              <a:t> </a:t>
            </a:r>
            <a:r>
              <a:rPr lang="en-US" dirty="0"/>
              <a:t>from local residence  and distributes these resources to </a:t>
            </a:r>
            <a:r>
              <a:rPr lang="en-US" sz="2800" b="1" dirty="0">
                <a:solidFill>
                  <a:schemeClr val="accent1">
                    <a:lumMod val="75000"/>
                  </a:schemeClr>
                </a:solidFill>
              </a:rPr>
              <a:t>food insecure individuals / Community Centers </a:t>
            </a:r>
            <a:r>
              <a:rPr lang="en-US" dirty="0"/>
              <a:t>in local communities</a:t>
            </a:r>
          </a:p>
          <a:p>
            <a:r>
              <a:rPr lang="en-US" dirty="0"/>
              <a:t>Initiate a </a:t>
            </a:r>
            <a:r>
              <a:rPr lang="en-US" sz="2800" b="1" dirty="0">
                <a:solidFill>
                  <a:schemeClr val="accent1">
                    <a:lumMod val="75000"/>
                  </a:schemeClr>
                </a:solidFill>
              </a:rPr>
              <a:t>supply chain Blockchain </a:t>
            </a:r>
            <a:r>
              <a:rPr lang="en-US" dirty="0"/>
              <a:t>to initiate, track and deliver excess food supplies. The above model has many unknown individuals who do not need to form a relationship with the parties at the other end of the supply chain.</a:t>
            </a:r>
          </a:p>
          <a:p>
            <a:endParaRPr lang="en-US" dirty="0"/>
          </a:p>
        </p:txBody>
      </p:sp>
      <p:pic>
        <p:nvPicPr>
          <p:cNvPr id="2" name="Content Placeholder 5" descr="A picture containing clipart&#10;&#10;Description automatically generated">
            <a:extLst>
              <a:ext uri="{FF2B5EF4-FFF2-40B4-BE49-F238E27FC236}">
                <a16:creationId xmlns:a16="http://schemas.microsoft.com/office/drawing/2014/main" id="{439D42FC-0AE5-4569-9AF3-B1E5EC2DB6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1258121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40A58-3524-4BB5-B2E6-47CBFD3680C0}"/>
              </a:ext>
            </a:extLst>
          </p:cNvPr>
          <p:cNvSpPr>
            <a:spLocks noGrp="1"/>
          </p:cNvSpPr>
          <p:nvPr>
            <p:ph type="title"/>
          </p:nvPr>
        </p:nvSpPr>
        <p:spPr/>
        <p:txBody>
          <a:bodyPr/>
          <a:lstStyle/>
          <a:p>
            <a:r>
              <a:rPr lang="en-US"/>
              <a:t>Meetups: Weekly ALL SUMMER</a:t>
            </a:r>
            <a:endParaRPr lang="en-US" dirty="0"/>
          </a:p>
        </p:txBody>
      </p:sp>
      <p:pic>
        <p:nvPicPr>
          <p:cNvPr id="6" name="Content Placeholder 5" descr="A group of people in a room&#10;&#10;Description automatically generated">
            <a:extLst>
              <a:ext uri="{FF2B5EF4-FFF2-40B4-BE49-F238E27FC236}">
                <a16:creationId xmlns:a16="http://schemas.microsoft.com/office/drawing/2014/main" id="{B5D7BC75-ACBA-49C0-B76E-F0F2D17D9262}"/>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93424" y="4281365"/>
            <a:ext cx="4081701" cy="1986428"/>
          </a:xfrm>
        </p:spPr>
      </p:pic>
      <p:pic>
        <p:nvPicPr>
          <p:cNvPr id="8" name="Content Placeholder 7" descr="A group of people sitting at a table&#10;&#10;Description automatically generated">
            <a:extLst>
              <a:ext uri="{FF2B5EF4-FFF2-40B4-BE49-F238E27FC236}">
                <a16:creationId xmlns:a16="http://schemas.microsoft.com/office/drawing/2014/main" id="{12B3FE06-112C-46E8-B18C-F7084B8AF13A}"/>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9128671" y="881032"/>
            <a:ext cx="2877884" cy="2796084"/>
          </a:xfrm>
        </p:spPr>
      </p:pic>
      <p:pic>
        <p:nvPicPr>
          <p:cNvPr id="10" name="Picture 9" descr="A group of people in a room&#10;&#10;Description automatically generated">
            <a:extLst>
              <a:ext uri="{FF2B5EF4-FFF2-40B4-BE49-F238E27FC236}">
                <a16:creationId xmlns:a16="http://schemas.microsoft.com/office/drawing/2014/main" id="{8D183E6C-A2C3-46FB-9B93-1FC5F68F7C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2920" y="3888350"/>
            <a:ext cx="4547422" cy="2557924"/>
          </a:xfrm>
          <a:prstGeom prst="rect">
            <a:avLst/>
          </a:prstGeom>
        </p:spPr>
      </p:pic>
      <p:pic>
        <p:nvPicPr>
          <p:cNvPr id="12" name="Picture 11" descr="A group of people standing in a room&#10;&#10;Description automatically generated">
            <a:extLst>
              <a:ext uri="{FF2B5EF4-FFF2-40B4-BE49-F238E27FC236}">
                <a16:creationId xmlns:a16="http://schemas.microsoft.com/office/drawing/2014/main" id="{1A56B7AD-9882-4477-B284-C0F79FF2DA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1275" y="1486211"/>
            <a:ext cx="4258458" cy="2395382"/>
          </a:xfrm>
          <a:prstGeom prst="rect">
            <a:avLst/>
          </a:prstGeom>
        </p:spPr>
      </p:pic>
      <p:pic>
        <p:nvPicPr>
          <p:cNvPr id="7" name="Picture 6" descr="A group of people sitting at a table&#10;&#10;Description automatically generated">
            <a:extLst>
              <a:ext uri="{FF2B5EF4-FFF2-40B4-BE49-F238E27FC236}">
                <a16:creationId xmlns:a16="http://schemas.microsoft.com/office/drawing/2014/main" id="{028E5CDF-AF91-4F16-A0B1-C045A22426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75125" y="1690688"/>
            <a:ext cx="3848154" cy="1868760"/>
          </a:xfrm>
          <a:prstGeom prst="rect">
            <a:avLst/>
          </a:prstGeom>
        </p:spPr>
      </p:pic>
    </p:spTree>
    <p:extLst>
      <p:ext uri="{BB962C8B-B14F-4D97-AF65-F5344CB8AC3E}">
        <p14:creationId xmlns:p14="http://schemas.microsoft.com/office/powerpoint/2010/main" val="78917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normAutofit/>
          </a:bodyPr>
          <a:lstStyle/>
          <a:p>
            <a:r>
              <a:rPr lang="en-US" b="1" dirty="0"/>
              <a:t>Checkpoint 2:  Business Model</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a:xfrm>
            <a:off x="1050518" y="2770170"/>
            <a:ext cx="9333497" cy="3608463"/>
          </a:xfrm>
        </p:spPr>
        <p:txBody>
          <a:bodyPr>
            <a:normAutofit fontScale="40000" lnSpcReduction="20000"/>
          </a:bodyPr>
          <a:lstStyle/>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3300" dirty="0"/>
              <a:t> </a:t>
            </a:r>
            <a:r>
              <a:rPr lang="en-US" sz="4200" b="1" dirty="0"/>
              <a:t>Who</a:t>
            </a:r>
            <a:r>
              <a:rPr lang="en-US" sz="4200" dirty="0"/>
              <a:t> are </a:t>
            </a:r>
            <a:r>
              <a:rPr lang="en-US" sz="4200" b="1" dirty="0"/>
              <a:t>your clients/users</a:t>
            </a:r>
            <a:r>
              <a:rPr lang="en-US" sz="4200" dirty="0"/>
              <a:t>? Sketch out the persona of your user.</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What are </a:t>
            </a:r>
            <a:r>
              <a:rPr lang="en-US" sz="4200" b="1" dirty="0"/>
              <a:t>their pain points</a:t>
            </a:r>
            <a:r>
              <a:rPr lang="en-US" sz="4200" dirty="0"/>
              <a:t>? How does your solution solve them? Indicate your unique value proposition.</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Does your solution depend on context? </a:t>
            </a:r>
            <a:r>
              <a:rPr lang="en-US" sz="4200" b="1" dirty="0"/>
              <a:t>Can it be scaled?</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What is your go-to-market strategy? Who can you </a:t>
            </a:r>
            <a:r>
              <a:rPr lang="en-US" sz="4200" b="1" dirty="0"/>
              <a:t>partner </a:t>
            </a:r>
            <a:r>
              <a:rPr lang="en-US" sz="4200" dirty="0"/>
              <a:t>with?</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How will your product generate revenue / benefit ? Will it be financially </a:t>
            </a:r>
            <a:r>
              <a:rPr lang="en-US" sz="4200" b="1" dirty="0"/>
              <a:t>sustainable</a:t>
            </a:r>
            <a:r>
              <a:rPr lang="en-US" sz="4200" dirty="0"/>
              <a:t> in the long-term?</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What are the implicit and explicit </a:t>
            </a:r>
            <a:r>
              <a:rPr lang="en-US" sz="4200" b="1" dirty="0"/>
              <a:t>assumptions </a:t>
            </a:r>
            <a:r>
              <a:rPr lang="en-US" sz="4200" dirty="0"/>
              <a:t>being made in your business and financial model (user-profiles, partnerships, costs, etc.)? How do you plan on validating them?</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4200" dirty="0"/>
              <a:t> What is the </a:t>
            </a:r>
            <a:r>
              <a:rPr lang="en-US" sz="4200" b="1" dirty="0"/>
              <a:t>vision</a:t>
            </a:r>
            <a:r>
              <a:rPr lang="en-US" sz="4200" dirty="0"/>
              <a:t> for your product? Can it significantly change the current state?</a:t>
            </a:r>
          </a:p>
          <a:p>
            <a:endParaRPr lang="en-US" dirty="0"/>
          </a:p>
        </p:txBody>
      </p:sp>
      <p:pic>
        <p:nvPicPr>
          <p:cNvPr id="6" name="Content Placeholder 5" descr="A picture containing clipart&#10;&#10;Description automatically generated">
            <a:extLst>
              <a:ext uri="{FF2B5EF4-FFF2-40B4-BE49-F238E27FC236}">
                <a16:creationId xmlns:a16="http://schemas.microsoft.com/office/drawing/2014/main" id="{6E4D25CA-CC66-44E7-9F5C-9F8A0FA9E6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3034716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CD0D0-3D3D-4894-9117-A789EC1510D0}"/>
              </a:ext>
            </a:extLst>
          </p:cNvPr>
          <p:cNvSpPr>
            <a:spLocks noGrp="1"/>
          </p:cNvSpPr>
          <p:nvPr>
            <p:ph type="title"/>
          </p:nvPr>
        </p:nvSpPr>
        <p:spPr/>
        <p:txBody>
          <a:bodyPr/>
          <a:lstStyle/>
          <a:p>
            <a:r>
              <a:rPr lang="en-US" b="1" dirty="0"/>
              <a:t>Checkpoint 2: </a:t>
            </a:r>
            <a:r>
              <a:rPr lang="en-US" b="1" i="1" dirty="0"/>
              <a:t>The Giving Chain</a:t>
            </a:r>
          </a:p>
        </p:txBody>
      </p:sp>
      <p:sp>
        <p:nvSpPr>
          <p:cNvPr id="3" name="Text Placeholder 2">
            <a:extLst>
              <a:ext uri="{FF2B5EF4-FFF2-40B4-BE49-F238E27FC236}">
                <a16:creationId xmlns:a16="http://schemas.microsoft.com/office/drawing/2014/main" id="{763C2D3A-E739-4D2E-A3D9-D19C689F4416}"/>
              </a:ext>
            </a:extLst>
          </p:cNvPr>
          <p:cNvSpPr>
            <a:spLocks noGrp="1"/>
          </p:cNvSpPr>
          <p:nvPr>
            <p:ph type="body" idx="1"/>
          </p:nvPr>
        </p:nvSpPr>
        <p:spPr>
          <a:xfrm>
            <a:off x="639762" y="1338263"/>
            <a:ext cx="5157787" cy="823912"/>
          </a:xfrm>
        </p:spPr>
        <p:txBody>
          <a:bodyPr/>
          <a:lstStyle/>
          <a:p>
            <a:r>
              <a:rPr lang="en-US" dirty="0"/>
              <a:t>Solutions</a:t>
            </a:r>
          </a:p>
          <a:p>
            <a:endParaRPr lang="en-US" dirty="0"/>
          </a:p>
        </p:txBody>
      </p:sp>
      <p:sp>
        <p:nvSpPr>
          <p:cNvPr id="4" name="Content Placeholder 3">
            <a:extLst>
              <a:ext uri="{FF2B5EF4-FFF2-40B4-BE49-F238E27FC236}">
                <a16:creationId xmlns:a16="http://schemas.microsoft.com/office/drawing/2014/main" id="{2E9604F1-006A-4E65-AA88-A66B1B5995F7}"/>
              </a:ext>
            </a:extLst>
          </p:cNvPr>
          <p:cNvSpPr>
            <a:spLocks noGrp="1"/>
          </p:cNvSpPr>
          <p:nvPr>
            <p:ph sz="half" idx="2"/>
          </p:nvPr>
        </p:nvSpPr>
        <p:spPr>
          <a:xfrm>
            <a:off x="1199986" y="1690688"/>
            <a:ext cx="9595178" cy="3163825"/>
          </a:xfrm>
        </p:spPr>
        <p:txBody>
          <a:bodyPr>
            <a:noAutofit/>
          </a:bodyPr>
          <a:lstStyle/>
          <a:p>
            <a:r>
              <a:rPr lang="en-US" sz="2000" dirty="0"/>
              <a:t>The industry we are attempting to impact is the </a:t>
            </a:r>
            <a:r>
              <a:rPr lang="en-US" sz="2000" b="1" dirty="0">
                <a:solidFill>
                  <a:schemeClr val="accent1">
                    <a:lumMod val="75000"/>
                  </a:schemeClr>
                </a:solidFill>
              </a:rPr>
              <a:t>Local Charity Giving </a:t>
            </a:r>
            <a:r>
              <a:rPr lang="en-US" sz="2000" dirty="0"/>
              <a:t>by creating a system where unknown parties can easily on-board and contribute.  Also create a system that can adapt to various giving initiatives </a:t>
            </a:r>
          </a:p>
          <a:p>
            <a:r>
              <a:rPr lang="en-US" sz="2000" dirty="0"/>
              <a:t>For our </a:t>
            </a:r>
            <a:r>
              <a:rPr lang="en-US" sz="2000" b="1" dirty="0">
                <a:solidFill>
                  <a:schemeClr val="accent1">
                    <a:lumMod val="75000"/>
                  </a:schemeClr>
                </a:solidFill>
              </a:rPr>
              <a:t>POC we will limit the size </a:t>
            </a:r>
            <a:r>
              <a:rPr lang="en-US" sz="2000" dirty="0"/>
              <a:t>of the volunteer pool and we will determine the best spot to deliver. Current discussion revolves around local food banks, shelters, and  Veterans connections</a:t>
            </a:r>
          </a:p>
          <a:p>
            <a:r>
              <a:rPr lang="en-US" sz="2000" dirty="0"/>
              <a:t>Local Farmers with excess food are more than excited to be a part of the project. Transporters might prove a challenge The food insecure people who receive  a donation should be handled with privacy and dignity  and the system develop should reflect this.</a:t>
            </a:r>
          </a:p>
          <a:p>
            <a:r>
              <a:rPr lang="en-US" sz="2000" dirty="0"/>
              <a:t>Some </a:t>
            </a:r>
            <a:r>
              <a:rPr lang="en-US" sz="2000" b="1" dirty="0">
                <a:solidFill>
                  <a:schemeClr val="accent1">
                    <a:lumMod val="75000"/>
                  </a:schemeClr>
                </a:solidFill>
              </a:rPr>
              <a:t>Challenges / Factors </a:t>
            </a:r>
            <a:r>
              <a:rPr lang="en-US" sz="2000" dirty="0"/>
              <a:t>are SUSTANABILITY, food spoilage, timing of transportation as well as dignified deliver systems</a:t>
            </a:r>
          </a:p>
          <a:p>
            <a:pPr lvl="1"/>
            <a:r>
              <a:rPr lang="en-US" sz="2000" dirty="0"/>
              <a:t>Potential for food spoilage / Product liability associated with being a supplier of food</a:t>
            </a:r>
          </a:p>
          <a:p>
            <a:pPr lvl="1"/>
            <a:r>
              <a:rPr lang="en-US" sz="2000" dirty="0"/>
              <a:t>Developing a Community of volunteers</a:t>
            </a:r>
          </a:p>
          <a:p>
            <a:pPr lvl="1"/>
            <a:r>
              <a:rPr lang="en-US" sz="2000" dirty="0"/>
              <a:t>Sufficient  pipeline to get foods from Donor to Recipients, able to continue without central authority.</a:t>
            </a:r>
          </a:p>
        </p:txBody>
      </p:sp>
      <p:pic>
        <p:nvPicPr>
          <p:cNvPr id="6" name="Content Placeholder 5" descr="A picture containing clipart&#10;&#10;Description automatically generated">
            <a:extLst>
              <a:ext uri="{FF2B5EF4-FFF2-40B4-BE49-F238E27FC236}">
                <a16:creationId xmlns:a16="http://schemas.microsoft.com/office/drawing/2014/main" id="{F5D9BE9B-F156-4156-B6AC-1693986BCA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3056954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0C4E5-C1C3-4399-817F-43CA4AAEA476}"/>
              </a:ext>
            </a:extLst>
          </p:cNvPr>
          <p:cNvSpPr>
            <a:spLocks noGrp="1"/>
          </p:cNvSpPr>
          <p:nvPr>
            <p:ph type="title"/>
          </p:nvPr>
        </p:nvSpPr>
        <p:spPr>
          <a:xfrm>
            <a:off x="1066800" y="642594"/>
            <a:ext cx="10058400" cy="1371600"/>
          </a:xfrm>
        </p:spPr>
        <p:txBody>
          <a:bodyPr vert="horz" lIns="91440" tIns="45720" rIns="91440" bIns="45720" rtlCol="0" anchor="ctr">
            <a:normAutofit/>
          </a:bodyPr>
          <a:lstStyle/>
          <a:p>
            <a:r>
              <a:rPr lang="en-US" b="1" dirty="0"/>
              <a:t>Checkpoint 2: Giving Chain </a:t>
            </a:r>
            <a:br>
              <a:rPr lang="en-US" b="1" dirty="0"/>
            </a:br>
            <a:r>
              <a:rPr lang="en-US" b="1" dirty="0"/>
              <a:t>Business Model</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066800" y="2310063"/>
          <a:ext cx="10058400" cy="3725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743713">
            <a:off x="3709994" y="2473615"/>
            <a:ext cx="884915" cy="973406"/>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743713">
            <a:off x="7578981" y="2473616"/>
            <a:ext cx="884915" cy="973406"/>
          </a:xfrm>
          <a:prstGeom prst="rect">
            <a:avLst/>
          </a:prstGeom>
        </p:spPr>
      </p:pic>
      <p:pic>
        <p:nvPicPr>
          <p:cNvPr id="3" name="Content Placeholder 5" descr="A picture containing clipart&#10;&#10;Description automatically generated">
            <a:extLst>
              <a:ext uri="{FF2B5EF4-FFF2-40B4-BE49-F238E27FC236}">
                <a16:creationId xmlns:a16="http://schemas.microsoft.com/office/drawing/2014/main" id="{A0DFB461-C045-43D6-B84E-45A614FCF53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4045456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p:nvPr>
        </p:nvSpPr>
        <p:spPr/>
        <p:txBody>
          <a:bodyPr>
            <a:normAutofit/>
          </a:bodyPr>
          <a:lstStyle/>
          <a:p>
            <a:r>
              <a:rPr lang="en-US" b="1" dirty="0"/>
              <a:t>Checkpoint 2 : </a:t>
            </a:r>
            <a:r>
              <a:rPr lang="en-US" sz="3600" b="1" dirty="0"/>
              <a:t>BUSINESS MODEL </a:t>
            </a:r>
            <a:endParaRPr lang="en-US" b="1" dirty="0">
              <a:solidFill>
                <a:srgbClr val="C00000"/>
              </a:solidFill>
            </a:endParaRPr>
          </a:p>
        </p:txBody>
      </p:sp>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F072D-44BE-48CC-8E89-A327B5503611}" type="slidenum">
              <a:rPr kumimoji="0" lang="en-US" sz="1000" b="0" i="0" u="none" strike="noStrike" kern="1200" cap="none" spc="0" normalizeH="0" baseline="0" noProof="0" smtClean="0">
                <a:ln>
                  <a:noFill/>
                </a:ln>
                <a:solidFill>
                  <a:srgbClr val="000000">
                    <a:lumMod val="75000"/>
                    <a:lumOff val="25000"/>
                  </a:srgbClr>
                </a:solidFill>
                <a:effectLst/>
                <a:uLnTx/>
                <a:uFillTx/>
                <a:latin typeface="Garamond" panose="02020404030301010803"/>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000" b="0" i="0" u="none" strike="noStrike" kern="1200" cap="none" spc="0" normalizeH="0" baseline="0" noProof="0">
              <a:ln>
                <a:noFill/>
              </a:ln>
              <a:solidFill>
                <a:srgbClr val="000000">
                  <a:lumMod val="75000"/>
                  <a:lumOff val="25000"/>
                </a:srgbClr>
              </a:solidFill>
              <a:effectLst/>
              <a:uLnTx/>
              <a:uFillTx/>
              <a:latin typeface="Garamond" panose="02020404030301010803"/>
              <a:ea typeface="+mn-ea"/>
              <a:cs typeface="+mn-cs"/>
            </a:endParaRPr>
          </a:p>
        </p:txBody>
      </p:sp>
      <p:sp>
        <p:nvSpPr>
          <p:cNvPr id="14" name="Arrow: Right 13">
            <a:extLst>
              <a:ext uri="{FF2B5EF4-FFF2-40B4-BE49-F238E27FC236}">
                <a16:creationId xmlns:a16="http://schemas.microsoft.com/office/drawing/2014/main" id="{EEBA97E1-5023-4B8B-A475-00CF8ADFDDA9}"/>
              </a:ext>
            </a:extLst>
          </p:cNvPr>
          <p:cNvSpPr/>
          <p:nvPr/>
        </p:nvSpPr>
        <p:spPr>
          <a:xfrm>
            <a:off x="2350361" y="2423741"/>
            <a:ext cx="1542426" cy="4202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Initiate P/U</a:t>
            </a:r>
          </a:p>
        </p:txBody>
      </p:sp>
      <p:sp>
        <p:nvSpPr>
          <p:cNvPr id="16" name="Arrow: Right 15">
            <a:extLst>
              <a:ext uri="{FF2B5EF4-FFF2-40B4-BE49-F238E27FC236}">
                <a16:creationId xmlns:a16="http://schemas.microsoft.com/office/drawing/2014/main" id="{5DC633F0-FA73-4E3A-A740-962E21138890}"/>
              </a:ext>
            </a:extLst>
          </p:cNvPr>
          <p:cNvSpPr/>
          <p:nvPr/>
        </p:nvSpPr>
        <p:spPr>
          <a:xfrm>
            <a:off x="5077194" y="1956970"/>
            <a:ext cx="1989719" cy="4855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Donation Tag</a:t>
            </a:r>
          </a:p>
        </p:txBody>
      </p:sp>
      <p:sp>
        <p:nvSpPr>
          <p:cNvPr id="17" name="Arrow: Right 16">
            <a:extLst>
              <a:ext uri="{FF2B5EF4-FFF2-40B4-BE49-F238E27FC236}">
                <a16:creationId xmlns:a16="http://schemas.microsoft.com/office/drawing/2014/main" id="{F7DF65D5-C7A5-4168-A7CF-C3ED1BA0F00A}"/>
              </a:ext>
            </a:extLst>
          </p:cNvPr>
          <p:cNvSpPr/>
          <p:nvPr/>
        </p:nvSpPr>
        <p:spPr>
          <a:xfrm>
            <a:off x="5926212" y="2406888"/>
            <a:ext cx="2222528" cy="7103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Notification for P/U</a:t>
            </a:r>
          </a:p>
        </p:txBody>
      </p:sp>
      <p:grpSp>
        <p:nvGrpSpPr>
          <p:cNvPr id="19" name="Group 18">
            <a:extLst>
              <a:ext uri="{FF2B5EF4-FFF2-40B4-BE49-F238E27FC236}">
                <a16:creationId xmlns:a16="http://schemas.microsoft.com/office/drawing/2014/main" id="{1F268A67-9464-440A-8F4D-3767D9A6AAA9}"/>
              </a:ext>
            </a:extLst>
          </p:cNvPr>
          <p:cNvGrpSpPr/>
          <p:nvPr/>
        </p:nvGrpSpPr>
        <p:grpSpPr>
          <a:xfrm>
            <a:off x="3930351" y="1709345"/>
            <a:ext cx="1008586" cy="1849073"/>
            <a:chOff x="3045610" y="1836845"/>
            <a:chExt cx="1008586" cy="1849073"/>
          </a:xfrm>
        </p:grpSpPr>
        <p:sp>
          <p:nvSpPr>
            <p:cNvPr id="7" name="Flowchart: Terminator 6">
              <a:extLst>
                <a:ext uri="{FF2B5EF4-FFF2-40B4-BE49-F238E27FC236}">
                  <a16:creationId xmlns:a16="http://schemas.microsoft.com/office/drawing/2014/main" id="{CD1DF1F9-70B0-45FB-8CA5-B0D19178FF73}"/>
                </a:ext>
              </a:extLst>
            </p:cNvPr>
            <p:cNvSpPr/>
            <p:nvPr/>
          </p:nvSpPr>
          <p:spPr>
            <a:xfrm>
              <a:off x="3128369" y="2295773"/>
              <a:ext cx="907323" cy="1000487"/>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Giving Chain </a:t>
              </a:r>
              <a:r>
                <a:rPr lang="en-US" sz="1400" dirty="0">
                  <a:solidFill>
                    <a:srgbClr val="000000"/>
                  </a:solidFill>
                  <a:latin typeface="Garamond" panose="02020404030301010803"/>
                </a:rPr>
                <a:t>D2R app</a:t>
              </a: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 for Donor</a:t>
              </a:r>
            </a:p>
          </p:txBody>
        </p:sp>
        <p:sp>
          <p:nvSpPr>
            <p:cNvPr id="18" name="Content Placeholder 5" descr="Smart Phone">
              <a:extLst>
                <a:ext uri="{FF2B5EF4-FFF2-40B4-BE49-F238E27FC236}">
                  <a16:creationId xmlns:a16="http://schemas.microsoft.com/office/drawing/2014/main" id="{34A387EC-EAC2-44C8-BEB4-B63E9B6190AE}"/>
                </a:ext>
              </a:extLst>
            </p:cNvPr>
            <p:cNvSpPr/>
            <p:nvPr/>
          </p:nvSpPr>
          <p:spPr>
            <a:xfrm>
              <a:off x="3045610"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aramond" panose="02020404030301010803"/>
                <a:ea typeface="+mn-ea"/>
                <a:cs typeface="+mn-cs"/>
              </a:endParaRPr>
            </a:p>
          </p:txBody>
        </p:sp>
      </p:grpSp>
      <p:grpSp>
        <p:nvGrpSpPr>
          <p:cNvPr id="20" name="Group 19">
            <a:extLst>
              <a:ext uri="{FF2B5EF4-FFF2-40B4-BE49-F238E27FC236}">
                <a16:creationId xmlns:a16="http://schemas.microsoft.com/office/drawing/2014/main" id="{927BE5A3-E2DE-4C93-BC7D-C439E36A6DDC}"/>
              </a:ext>
            </a:extLst>
          </p:cNvPr>
          <p:cNvGrpSpPr/>
          <p:nvPr/>
        </p:nvGrpSpPr>
        <p:grpSpPr>
          <a:xfrm>
            <a:off x="9409288" y="2238490"/>
            <a:ext cx="908794" cy="1849073"/>
            <a:chOff x="1427506" y="2894074"/>
            <a:chExt cx="1008586" cy="1849073"/>
          </a:xfrm>
        </p:grpSpPr>
        <p:sp>
          <p:nvSpPr>
            <p:cNvPr id="21" name="Flowchart: Terminator 20">
              <a:extLst>
                <a:ext uri="{FF2B5EF4-FFF2-40B4-BE49-F238E27FC236}">
                  <a16:creationId xmlns:a16="http://schemas.microsoft.com/office/drawing/2014/main" id="{6A51B7C7-C938-4EB9-A88F-13ED5C673CD3}"/>
                </a:ext>
              </a:extLst>
            </p:cNvPr>
            <p:cNvSpPr/>
            <p:nvPr/>
          </p:nvSpPr>
          <p:spPr>
            <a:xfrm>
              <a:off x="1478137" y="3168913"/>
              <a:ext cx="907323" cy="119377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Giving Chain D2R app for Drivers</a:t>
              </a:r>
            </a:p>
          </p:txBody>
        </p:sp>
        <p:sp>
          <p:nvSpPr>
            <p:cNvPr id="22" name="Content Placeholder 5" descr="Smart Phone">
              <a:extLst>
                <a:ext uri="{FF2B5EF4-FFF2-40B4-BE49-F238E27FC236}">
                  <a16:creationId xmlns:a16="http://schemas.microsoft.com/office/drawing/2014/main" id="{A563D097-5807-4349-8090-E19ADA79D7FA}"/>
                </a:ext>
              </a:extLst>
            </p:cNvPr>
            <p:cNvSpPr/>
            <p:nvPr/>
          </p:nvSpPr>
          <p:spPr>
            <a:xfrm>
              <a:off x="1427506" y="2894074"/>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aramond" panose="02020404030301010803"/>
                <a:ea typeface="+mn-ea"/>
                <a:cs typeface="+mn-cs"/>
              </a:endParaRPr>
            </a:p>
          </p:txBody>
        </p:sp>
      </p:grpSp>
      <p:sp>
        <p:nvSpPr>
          <p:cNvPr id="25" name="Arrow: Bent 24">
            <a:extLst>
              <a:ext uri="{FF2B5EF4-FFF2-40B4-BE49-F238E27FC236}">
                <a16:creationId xmlns:a16="http://schemas.microsoft.com/office/drawing/2014/main" id="{BFEEB992-21EF-4360-AC2A-510060E23E44}"/>
              </a:ext>
            </a:extLst>
          </p:cNvPr>
          <p:cNvSpPr/>
          <p:nvPr/>
        </p:nvSpPr>
        <p:spPr>
          <a:xfrm rot="10800000">
            <a:off x="8204756" y="3931397"/>
            <a:ext cx="2920444" cy="1308040"/>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9114926" y="4720505"/>
            <a:ext cx="1965007"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rPr>
              <a:t>Transporters Tag</a:t>
            </a: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6368" y="3863020"/>
            <a:ext cx="914400" cy="914400"/>
          </a:xfrm>
          <a:prstGeom prst="rect">
            <a:avLst/>
          </a:prstGeom>
        </p:spPr>
      </p:pic>
      <p:sp>
        <p:nvSpPr>
          <p:cNvPr id="33" name="Rectangle 32">
            <a:extLst>
              <a:ext uri="{FF2B5EF4-FFF2-40B4-BE49-F238E27FC236}">
                <a16:creationId xmlns:a16="http://schemas.microsoft.com/office/drawing/2014/main" id="{200E8A1D-90C5-48BA-A347-6AC435C82267}"/>
              </a:ext>
            </a:extLst>
          </p:cNvPr>
          <p:cNvSpPr/>
          <p:nvPr/>
        </p:nvSpPr>
        <p:spPr>
          <a:xfrm>
            <a:off x="1609021" y="6140938"/>
            <a:ext cx="2542011"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rPr>
              <a:t>Delivery Information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endParaRPr>
          </a:p>
        </p:txBody>
      </p:sp>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6368" y="1983689"/>
            <a:ext cx="613498" cy="613498"/>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3124" y="4902656"/>
            <a:ext cx="914400" cy="914400"/>
          </a:xfrm>
          <a:prstGeom prst="rect">
            <a:avLst/>
          </a:prstGeom>
        </p:spPr>
      </p:pic>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963475" y="2398438"/>
            <a:ext cx="613498" cy="613498"/>
          </a:xfrm>
          <a:prstGeom prst="rect">
            <a:avLst/>
          </a:prstGeom>
        </p:spPr>
      </p:pic>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292471" y="4242249"/>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342985" y="2386824"/>
            <a:ext cx="914400" cy="914400"/>
          </a:xfrm>
          <a:prstGeom prst="rect">
            <a:avLst/>
          </a:prstGeom>
        </p:spPr>
      </p:pic>
      <p:grpSp>
        <p:nvGrpSpPr>
          <p:cNvPr id="26" name="Group 25">
            <a:extLst>
              <a:ext uri="{FF2B5EF4-FFF2-40B4-BE49-F238E27FC236}">
                <a16:creationId xmlns:a16="http://schemas.microsoft.com/office/drawing/2014/main" id="{1D66D1DC-EA85-4C29-9CFE-2E38763C1BCD}"/>
              </a:ext>
            </a:extLst>
          </p:cNvPr>
          <p:cNvGrpSpPr/>
          <p:nvPr/>
        </p:nvGrpSpPr>
        <p:grpSpPr>
          <a:xfrm>
            <a:off x="2994162" y="3877806"/>
            <a:ext cx="1041619" cy="1932002"/>
            <a:chOff x="3028245" y="1836845"/>
            <a:chExt cx="1008586" cy="1849073"/>
          </a:xfrm>
        </p:grpSpPr>
        <p:sp>
          <p:nvSpPr>
            <p:cNvPr id="28" name="Flowchart: Terminator 27">
              <a:extLst>
                <a:ext uri="{FF2B5EF4-FFF2-40B4-BE49-F238E27FC236}">
                  <a16:creationId xmlns:a16="http://schemas.microsoft.com/office/drawing/2014/main" id="{C5C88E67-AA3C-4BD9-822A-35D3874C9908}"/>
                </a:ext>
              </a:extLst>
            </p:cNvPr>
            <p:cNvSpPr/>
            <p:nvPr/>
          </p:nvSpPr>
          <p:spPr>
            <a:xfrm>
              <a:off x="3096241" y="2185646"/>
              <a:ext cx="907323" cy="1153587"/>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Giving</a:t>
              </a: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 </a:t>
              </a: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Chain </a:t>
              </a:r>
              <a:r>
                <a:rPr lang="en-US" sz="1400" dirty="0">
                  <a:solidFill>
                    <a:srgbClr val="000000"/>
                  </a:solidFill>
                  <a:latin typeface="Garamond" panose="02020404030301010803"/>
                </a:rPr>
                <a:t>D2R app</a:t>
              </a: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 for Recipient</a:t>
              </a:r>
            </a:p>
          </p:txBody>
        </p:sp>
        <p:sp>
          <p:nvSpPr>
            <p:cNvPr id="31" name="Content Placeholder 5" descr="Smart Phone">
              <a:extLst>
                <a:ext uri="{FF2B5EF4-FFF2-40B4-BE49-F238E27FC236}">
                  <a16:creationId xmlns:a16="http://schemas.microsoft.com/office/drawing/2014/main" id="{A85475FB-5610-4B7C-90EF-E6CA43ED338F}"/>
                </a:ext>
              </a:extLst>
            </p:cNvPr>
            <p:cNvSpPr/>
            <p:nvPr/>
          </p:nvSpPr>
          <p:spPr>
            <a:xfrm>
              <a:off x="3028245"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aramond" panose="02020404030301010803"/>
                <a:ea typeface="+mn-ea"/>
                <a:cs typeface="+mn-cs"/>
              </a:endParaRPr>
            </a:p>
          </p:txBody>
        </p:sp>
      </p:grpSp>
      <p:pic>
        <p:nvPicPr>
          <p:cNvPr id="34" name="Graphic 33" descr="Tag">
            <a:extLst>
              <a:ext uri="{FF2B5EF4-FFF2-40B4-BE49-F238E27FC236}">
                <a16:creationId xmlns:a16="http://schemas.microsoft.com/office/drawing/2014/main" id="{60C0F115-AD31-4E58-AE2D-C0C092FF3F2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096518" y="4418489"/>
            <a:ext cx="914400" cy="914400"/>
          </a:xfrm>
          <a:prstGeom prst="rect">
            <a:avLst/>
          </a:prstGeom>
        </p:spPr>
      </p:pic>
      <p:pic>
        <p:nvPicPr>
          <p:cNvPr id="36" name="Graphic 35" descr="Tag">
            <a:extLst>
              <a:ext uri="{FF2B5EF4-FFF2-40B4-BE49-F238E27FC236}">
                <a16:creationId xmlns:a16="http://schemas.microsoft.com/office/drawing/2014/main" id="{FF1E400F-E122-4524-AFE6-74BD73C1ED8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408586" y="2986053"/>
            <a:ext cx="914400" cy="914400"/>
          </a:xfrm>
          <a:prstGeom prst="rect">
            <a:avLst/>
          </a:prstGeom>
        </p:spPr>
      </p:pic>
      <p:pic>
        <p:nvPicPr>
          <p:cNvPr id="6" name="Graphic 5" descr="Lock">
            <a:extLst>
              <a:ext uri="{FF2B5EF4-FFF2-40B4-BE49-F238E27FC236}">
                <a16:creationId xmlns:a16="http://schemas.microsoft.com/office/drawing/2014/main" id="{08438C8C-D4DF-4048-8585-81B146EC431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622249" y="2416196"/>
            <a:ext cx="381432" cy="381432"/>
          </a:xfrm>
          <a:prstGeom prst="rect">
            <a:avLst/>
          </a:prstGeom>
        </p:spPr>
      </p:pic>
      <p:pic>
        <p:nvPicPr>
          <p:cNvPr id="8" name="Graphic 7" descr="Family with two children">
            <a:extLst>
              <a:ext uri="{FF2B5EF4-FFF2-40B4-BE49-F238E27FC236}">
                <a16:creationId xmlns:a16="http://schemas.microsoft.com/office/drawing/2014/main" id="{EB0B0699-24AE-4303-B0B6-38B62C37A34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26394" y="2506952"/>
            <a:ext cx="773075" cy="773075"/>
          </a:xfrm>
          <a:prstGeom prst="rect">
            <a:avLst/>
          </a:prstGeom>
        </p:spPr>
      </p:pic>
      <p:sp>
        <p:nvSpPr>
          <p:cNvPr id="9" name="Arrow: Left 8">
            <a:extLst>
              <a:ext uri="{FF2B5EF4-FFF2-40B4-BE49-F238E27FC236}">
                <a16:creationId xmlns:a16="http://schemas.microsoft.com/office/drawing/2014/main" id="{0889B668-55C4-4216-AE0D-08BB238A2059}"/>
              </a:ext>
            </a:extLst>
          </p:cNvPr>
          <p:cNvSpPr/>
          <p:nvPr/>
        </p:nvSpPr>
        <p:spPr>
          <a:xfrm>
            <a:off x="4420343" y="4514014"/>
            <a:ext cx="3015290" cy="57582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Recipient Tag</a:t>
            </a:r>
          </a:p>
        </p:txBody>
      </p:sp>
      <p:pic>
        <p:nvPicPr>
          <p:cNvPr id="38" name="Graphic 37" descr="Lock">
            <a:extLst>
              <a:ext uri="{FF2B5EF4-FFF2-40B4-BE49-F238E27FC236}">
                <a16:creationId xmlns:a16="http://schemas.microsoft.com/office/drawing/2014/main" id="{0D394715-0086-46AD-8ACD-A44025E580D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589116" y="4708405"/>
            <a:ext cx="381432" cy="381432"/>
          </a:xfrm>
          <a:prstGeom prst="rect">
            <a:avLst/>
          </a:prstGeom>
        </p:spPr>
      </p:pic>
      <p:pic>
        <p:nvPicPr>
          <p:cNvPr id="41" name="Graphic 40" descr="Lock">
            <a:extLst>
              <a:ext uri="{FF2B5EF4-FFF2-40B4-BE49-F238E27FC236}">
                <a16:creationId xmlns:a16="http://schemas.microsoft.com/office/drawing/2014/main" id="{43FCB215-8DB9-47AF-B1B3-4147B2D04B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555487" y="3168761"/>
            <a:ext cx="381432" cy="381432"/>
          </a:xfrm>
          <a:prstGeom prst="rect">
            <a:avLst/>
          </a:prstGeom>
        </p:spPr>
      </p:pic>
      <p:pic>
        <p:nvPicPr>
          <p:cNvPr id="3" name="Content Placeholder 5" descr="A picture containing clipart&#10;&#10;Description automatically generated">
            <a:extLst>
              <a:ext uri="{FF2B5EF4-FFF2-40B4-BE49-F238E27FC236}">
                <a16:creationId xmlns:a16="http://schemas.microsoft.com/office/drawing/2014/main" id="{E888806F-0926-4480-8BEB-7E8024928E88}"/>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863684" y="5947810"/>
            <a:ext cx="1018990" cy="649607"/>
          </a:xfrm>
          <a:prstGeom prst="rect">
            <a:avLst/>
          </a:prstGeom>
          <a:noFill/>
          <a:ln>
            <a:noFill/>
          </a:ln>
        </p:spPr>
      </p:pic>
    </p:spTree>
    <p:extLst>
      <p:ext uri="{BB962C8B-B14F-4D97-AF65-F5344CB8AC3E}">
        <p14:creationId xmlns:p14="http://schemas.microsoft.com/office/powerpoint/2010/main" val="2745541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25" grpId="0" animBg="1"/>
      <p:bldP spid="27" grpId="0"/>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a:xfrm>
            <a:off x="1066800" y="642594"/>
            <a:ext cx="10058400" cy="1371600"/>
          </a:xfrm>
        </p:spPr>
        <p:txBody>
          <a:bodyPr>
            <a:normAutofit/>
          </a:bodyPr>
          <a:lstStyle/>
          <a:p>
            <a:r>
              <a:rPr lang="en-US" b="1" dirty="0"/>
              <a:t>Checkpoint 3:  Technical Architecture</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9" name="Content Placeholder 3">
            <a:extLst>
              <a:ext uri="{FF2B5EF4-FFF2-40B4-BE49-F238E27FC236}">
                <a16:creationId xmlns:a16="http://schemas.microsoft.com/office/drawing/2014/main" id="{8E3A3CB1-9FBF-4AF6-A9E7-619A5F460406}"/>
              </a:ext>
            </a:extLst>
          </p:cNvPr>
          <p:cNvSpPr txBox="1">
            <a:spLocks/>
          </p:cNvSpPr>
          <p:nvPr/>
        </p:nvSpPr>
        <p:spPr>
          <a:xfrm>
            <a:off x="1182660" y="2771013"/>
            <a:ext cx="8903059" cy="3163825"/>
          </a:xfrm>
          <a:prstGeom prst="rect">
            <a:avLst/>
          </a:prstGeom>
        </p:spPr>
        <p:txBody>
          <a:bodyPr vert="horz" lIns="91440" tIns="45720" rIns="91440" bIns="45720" rtlCol="0">
            <a:normAutofit fontScale="92500" lnSpcReduction="10000"/>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Define the </a:t>
            </a:r>
            <a:r>
              <a:rPr kumimoji="0" lang="en-US"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technical specifications </a:t>
            </a: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of your system's architecture. Include a description of system requirements, processes, business logic, technology stack, user flows, attack factors and any other technical specifications. Attach some visuals as bonus.</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Define your Minimum Viable Product (</a:t>
            </a:r>
            <a:r>
              <a:rPr kumimoji="0" lang="en-US"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MVP) </a:t>
            </a: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testing approach.</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t>
            </a:r>
            <a:r>
              <a:rPr kumimoji="0" lang="en-US"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Product Tests: </a:t>
            </a: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Sketches, Wireframes, Mockups, Interactive, Prototype, Wizard of Oz, Concierge, Live Product</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Outline a development </a:t>
            </a:r>
            <a:r>
              <a:rPr kumimoji="0" lang="en-US"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roadmap</a:t>
            </a: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with a realistic timeline that takes into account your product vision, market readiness, team capabilities, functional upgrades and testing plans. What are your goals for each phase? How will your product evolve? Will you integrate other technologies?</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pic>
        <p:nvPicPr>
          <p:cNvPr id="4" name="Content Placeholder 5" descr="A picture containing clipart&#10;&#10;Description automatically generated">
            <a:extLst>
              <a:ext uri="{FF2B5EF4-FFF2-40B4-BE49-F238E27FC236}">
                <a16:creationId xmlns:a16="http://schemas.microsoft.com/office/drawing/2014/main" id="{B796D2B1-FDA6-4B0F-8D4D-8BAA0711B9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1659381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BEC21-8AAE-47BA-A251-6DCBC255B277}"/>
              </a:ext>
            </a:extLst>
          </p:cNvPr>
          <p:cNvSpPr>
            <a:spLocks noGrp="1"/>
          </p:cNvSpPr>
          <p:nvPr>
            <p:ph type="ctrTitle"/>
          </p:nvPr>
        </p:nvSpPr>
        <p:spPr/>
        <p:txBody>
          <a:bodyPr/>
          <a:lstStyle/>
          <a:p>
            <a:r>
              <a:rPr lang="en-US" dirty="0">
                <a:latin typeface="Arial Black" panose="020B0A04020102020204" pitchFamily="34" charset="0"/>
              </a:rPr>
              <a:t>How to build a Social Impact Project </a:t>
            </a:r>
          </a:p>
        </p:txBody>
      </p:sp>
      <p:sp>
        <p:nvSpPr>
          <p:cNvPr id="3" name="Subtitle 2">
            <a:extLst>
              <a:ext uri="{FF2B5EF4-FFF2-40B4-BE49-F238E27FC236}">
                <a16:creationId xmlns:a16="http://schemas.microsoft.com/office/drawing/2014/main" id="{19110312-17C7-4AB4-9AF2-1594E988AE2D}"/>
              </a:ext>
            </a:extLst>
          </p:cNvPr>
          <p:cNvSpPr>
            <a:spLocks noGrp="1"/>
          </p:cNvSpPr>
          <p:nvPr>
            <p:ph type="subTitle" idx="1"/>
          </p:nvPr>
        </p:nvSpPr>
        <p:spPr>
          <a:xfrm>
            <a:off x="1691640" y="3771900"/>
            <a:ext cx="9144000" cy="2453640"/>
          </a:xfrm>
        </p:spPr>
        <p:txBody>
          <a:bodyPr>
            <a:normAutofit fontScale="92500" lnSpcReduction="10000"/>
          </a:bodyPr>
          <a:lstStyle/>
          <a:p>
            <a:pPr marL="457200" indent="-457200" algn="l">
              <a:buAutoNum type="arabicPeriod"/>
            </a:pPr>
            <a:endParaRPr lang="en-US" dirty="0"/>
          </a:p>
          <a:p>
            <a:pPr marL="457200" indent="-457200" algn="l">
              <a:buAutoNum type="arabicPeriod"/>
            </a:pPr>
            <a:r>
              <a:rPr lang="en-US" dirty="0"/>
              <a:t>Introduction</a:t>
            </a:r>
          </a:p>
          <a:p>
            <a:pPr marL="457200" indent="-457200" algn="l">
              <a:buAutoNum type="arabicPeriod"/>
            </a:pPr>
            <a:r>
              <a:rPr lang="en-US" dirty="0"/>
              <a:t>What are Blockchain Social impact Projects</a:t>
            </a:r>
          </a:p>
          <a:p>
            <a:pPr marL="457200" indent="-457200" algn="l">
              <a:buFont typeface="Arial" panose="020B0604020202020204" pitchFamily="34" charset="0"/>
              <a:buAutoNum type="arabicPeriod"/>
            </a:pPr>
            <a:r>
              <a:rPr lang="en-US" dirty="0"/>
              <a:t>How to create a Social Impact Project</a:t>
            </a:r>
          </a:p>
          <a:p>
            <a:pPr marL="457200" indent="-457200" algn="l">
              <a:buAutoNum type="arabicPeriod"/>
            </a:pPr>
            <a:r>
              <a:rPr lang="en-US" dirty="0"/>
              <a:t>What is the Government Blockchain Association </a:t>
            </a:r>
          </a:p>
          <a:p>
            <a:pPr marL="457200" indent="-457200" algn="l">
              <a:buFont typeface="Arial" panose="020B0604020202020204" pitchFamily="34" charset="0"/>
              <a:buAutoNum type="arabicPeriod"/>
            </a:pPr>
            <a:r>
              <a:rPr lang="en-US" dirty="0"/>
              <a:t>Conclusion / Questions</a:t>
            </a:r>
          </a:p>
          <a:p>
            <a:pPr algn="l"/>
            <a:endParaRPr lang="en-US" dirty="0"/>
          </a:p>
        </p:txBody>
      </p:sp>
      <p:sp>
        <p:nvSpPr>
          <p:cNvPr id="5" name="TextBox 4">
            <a:extLst>
              <a:ext uri="{FF2B5EF4-FFF2-40B4-BE49-F238E27FC236}">
                <a16:creationId xmlns:a16="http://schemas.microsoft.com/office/drawing/2014/main" id="{09975BB4-9110-4E5D-9AEA-46DB0AD03638}"/>
              </a:ext>
            </a:extLst>
          </p:cNvPr>
          <p:cNvSpPr txBox="1"/>
          <p:nvPr/>
        </p:nvSpPr>
        <p:spPr>
          <a:xfrm>
            <a:off x="3048000" y="3244334"/>
            <a:ext cx="6096000" cy="369332"/>
          </a:xfrm>
          <a:prstGeom prst="rect">
            <a:avLst/>
          </a:prstGeom>
          <a:noFill/>
        </p:spPr>
        <p:txBody>
          <a:bodyPr wrap="square">
            <a:spAutoFit/>
          </a:bodyPr>
          <a:lstStyle/>
          <a:p>
            <a:r>
              <a:rPr lang="en-US" dirty="0"/>
              <a:t> </a:t>
            </a:r>
          </a:p>
        </p:txBody>
      </p:sp>
      <p:sp>
        <p:nvSpPr>
          <p:cNvPr id="7" name="TextBox 6">
            <a:extLst>
              <a:ext uri="{FF2B5EF4-FFF2-40B4-BE49-F238E27FC236}">
                <a16:creationId xmlns:a16="http://schemas.microsoft.com/office/drawing/2014/main" id="{49B4C6F3-5458-42BA-8749-8860ECD107CD}"/>
              </a:ext>
            </a:extLst>
          </p:cNvPr>
          <p:cNvSpPr txBox="1"/>
          <p:nvPr/>
        </p:nvSpPr>
        <p:spPr>
          <a:xfrm>
            <a:off x="3048522" y="3244334"/>
            <a:ext cx="6097044" cy="369332"/>
          </a:xfrm>
          <a:prstGeom prst="rect">
            <a:avLst/>
          </a:prstGeom>
          <a:noFill/>
        </p:spPr>
        <p:txBody>
          <a:bodyPr wrap="square">
            <a:spAutoFit/>
          </a:bodyPr>
          <a:lstStyle/>
          <a:p>
            <a:r>
              <a:rPr lang="en-US" b="0" dirty="0">
                <a:effectLst/>
              </a:rPr>
              <a:t> </a:t>
            </a:r>
            <a:endParaRPr lang="en-US" dirty="0"/>
          </a:p>
        </p:txBody>
      </p:sp>
      <p:pic>
        <p:nvPicPr>
          <p:cNvPr id="9" name="Content Placeholder 5" descr="A picture containing clipart&#10;&#10;Description automatically generated">
            <a:extLst>
              <a:ext uri="{FF2B5EF4-FFF2-40B4-BE49-F238E27FC236}">
                <a16:creationId xmlns:a16="http://schemas.microsoft.com/office/drawing/2014/main" id="{5ADBBA75-DFE1-4C33-BA27-684BA99D0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2324359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979CEB1-E58E-4FFC-A073-361C3764E724}"/>
              </a:ext>
            </a:extLst>
          </p:cNvPr>
          <p:cNvSpPr>
            <a:spLocks noGrp="1"/>
          </p:cNvSpPr>
          <p:nvPr>
            <p:ph type="body" idx="1"/>
          </p:nvPr>
        </p:nvSpPr>
        <p:spPr/>
        <p:txBody>
          <a:bodyPr/>
          <a:lstStyle/>
          <a:p>
            <a:r>
              <a:rPr lang="en-US" dirty="0"/>
              <a:t>Proof of Concept D2R app.</a:t>
            </a:r>
          </a:p>
          <a:p>
            <a:endParaRPr lang="en-US" dirty="0"/>
          </a:p>
        </p:txBody>
      </p:sp>
      <p:sp>
        <p:nvSpPr>
          <p:cNvPr id="4" name="Content Placeholder 3">
            <a:extLst>
              <a:ext uri="{FF2B5EF4-FFF2-40B4-BE49-F238E27FC236}">
                <a16:creationId xmlns:a16="http://schemas.microsoft.com/office/drawing/2014/main" id="{222BAE2C-0A76-484E-974C-C2CAC0AE3279}"/>
              </a:ext>
            </a:extLst>
          </p:cNvPr>
          <p:cNvSpPr>
            <a:spLocks noGrp="1"/>
          </p:cNvSpPr>
          <p:nvPr>
            <p:ph sz="half" idx="2"/>
          </p:nvPr>
        </p:nvSpPr>
        <p:spPr/>
        <p:txBody>
          <a:bodyPr>
            <a:normAutofit fontScale="92500"/>
          </a:bodyPr>
          <a:lstStyle/>
          <a:p>
            <a:r>
              <a:rPr lang="en-US" dirty="0"/>
              <a:t>Is available as an instance of </a:t>
            </a:r>
            <a:r>
              <a:rPr lang="en-US" b="1" dirty="0"/>
              <a:t>Sawtooth chain</a:t>
            </a:r>
            <a:r>
              <a:rPr lang="en-US" dirty="0"/>
              <a:t> </a:t>
            </a:r>
            <a:r>
              <a:rPr lang="en-US" b="1" dirty="0"/>
              <a:t>on a single node </a:t>
            </a:r>
            <a:r>
              <a:rPr lang="en-US" dirty="0"/>
              <a:t>(Dev) with the ability to:</a:t>
            </a:r>
          </a:p>
          <a:p>
            <a:pPr lvl="1"/>
            <a:r>
              <a:rPr lang="en-US" dirty="0"/>
              <a:t>create key-pairs</a:t>
            </a:r>
          </a:p>
          <a:p>
            <a:pPr lvl="1"/>
            <a:r>
              <a:rPr lang="en-US" dirty="0"/>
              <a:t>create assets</a:t>
            </a:r>
          </a:p>
          <a:p>
            <a:pPr lvl="1"/>
            <a:r>
              <a:rPr lang="en-US" dirty="0"/>
              <a:t>Transfer assets ( accept or reject the asset)</a:t>
            </a:r>
          </a:p>
          <a:p>
            <a:pPr lvl="1"/>
            <a:r>
              <a:rPr lang="en-US" dirty="0"/>
              <a:t>Explorer: a  view-able tracking of the current holder of the asset from the current front-end interface.</a:t>
            </a:r>
          </a:p>
          <a:p>
            <a:endParaRPr lang="en-US" dirty="0"/>
          </a:p>
        </p:txBody>
      </p:sp>
      <p:sp>
        <p:nvSpPr>
          <p:cNvPr id="5" name="Text Placeholder 4">
            <a:extLst>
              <a:ext uri="{FF2B5EF4-FFF2-40B4-BE49-F238E27FC236}">
                <a16:creationId xmlns:a16="http://schemas.microsoft.com/office/drawing/2014/main" id="{069B0E60-5A77-4195-B2B1-665FBB719D06}"/>
              </a:ext>
            </a:extLst>
          </p:cNvPr>
          <p:cNvSpPr>
            <a:spLocks noGrp="1"/>
          </p:cNvSpPr>
          <p:nvPr>
            <p:ph type="body" sz="quarter" idx="3"/>
          </p:nvPr>
        </p:nvSpPr>
        <p:spPr/>
        <p:txBody>
          <a:bodyPr/>
          <a:lstStyle/>
          <a:p>
            <a:r>
              <a:rPr lang="en-US" dirty="0"/>
              <a:t>Sawtooth Technology Explained </a:t>
            </a:r>
          </a:p>
        </p:txBody>
      </p:sp>
      <p:pic>
        <p:nvPicPr>
          <p:cNvPr id="34" name="LINXLFS12017-V004700_DTH">
            <a:hlinkClick r:id="" action="ppaction://media"/>
            <a:extLst>
              <a:ext uri="{FF2B5EF4-FFF2-40B4-BE49-F238E27FC236}">
                <a16:creationId xmlns:a16="http://schemas.microsoft.com/office/drawing/2014/main" id="{260FA6CA-6B6A-4B6F-8F62-7FA078E7FB17}"/>
              </a:ext>
            </a:extLst>
          </p:cNvPr>
          <p:cNvPicPr>
            <a:picLocks noGrp="1" noChangeAspect="1"/>
          </p:cNvPicPr>
          <p:nvPr>
            <p:ph sz="quarter" idx="4"/>
            <a:videoFile r:link="rId2"/>
            <p:extLst>
              <p:ext uri="{DAA4B4D4-6D71-4841-9C94-3DE7FCFB9230}">
                <p14:media xmlns:p14="http://schemas.microsoft.com/office/powerpoint/2010/main" r:embed="rId1"/>
              </p:ext>
            </p:extLst>
          </p:nvPr>
        </p:nvPicPr>
        <p:blipFill>
          <a:blip r:embed="rId4"/>
          <a:stretch>
            <a:fillRect/>
          </a:stretch>
        </p:blipFill>
        <p:spPr>
          <a:xfrm>
            <a:off x="6457950" y="3062288"/>
            <a:ext cx="4664075" cy="2624137"/>
          </a:xfrm>
        </p:spPr>
      </p:pic>
      <p:sp>
        <p:nvSpPr>
          <p:cNvPr id="35" name="Title 1">
            <a:extLst>
              <a:ext uri="{FF2B5EF4-FFF2-40B4-BE49-F238E27FC236}">
                <a16:creationId xmlns:a16="http://schemas.microsoft.com/office/drawing/2014/main" id="{3F4570D5-7AA3-4A8D-B9D1-282006A8C4F5}"/>
              </a:ext>
            </a:extLst>
          </p:cNvPr>
          <p:cNvSpPr>
            <a:spLocks noGrp="1"/>
          </p:cNvSpPr>
          <p:nvPr>
            <p:ph type="title"/>
          </p:nvPr>
        </p:nvSpPr>
        <p:spPr>
          <a:xfrm>
            <a:off x="1066800" y="642938"/>
            <a:ext cx="10058400" cy="1371600"/>
          </a:xfrm>
        </p:spPr>
        <p:txBody>
          <a:bodyPr>
            <a:normAutofit/>
          </a:bodyPr>
          <a:lstStyle/>
          <a:p>
            <a:r>
              <a:rPr lang="en-US" b="1" dirty="0"/>
              <a:t>Checkpoint 3:  Technical Architecture</a:t>
            </a:r>
            <a:endParaRPr lang="en-US" dirty="0"/>
          </a:p>
        </p:txBody>
      </p:sp>
      <p:pic>
        <p:nvPicPr>
          <p:cNvPr id="2" name="Content Placeholder 5" descr="A picture containing clipart&#10;&#10;Description automatically generated">
            <a:extLst>
              <a:ext uri="{FF2B5EF4-FFF2-40B4-BE49-F238E27FC236}">
                <a16:creationId xmlns:a16="http://schemas.microsoft.com/office/drawing/2014/main" id="{C11C1582-AA8A-47E6-825F-4BE29902FB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1940758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1093" fill="hold"/>
                                        <p:tgtEl>
                                          <p:spTgt spid="3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4"/>
                </p:tgtEl>
              </p:cMediaNode>
            </p:video>
            <p:seq concurrent="1" nextAc="seek">
              <p:cTn id="8" restart="whenNotActive" fill="hold" evtFilter="cancelBubble" nodeType="interactiveSeq">
                <p:stCondLst>
                  <p:cond evt="onClick" delay="0">
                    <p:tgtEl>
                      <p:spTgt spid="3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4"/>
                                        </p:tgtEl>
                                      </p:cBhvr>
                                    </p:cmd>
                                  </p:childTnLst>
                                </p:cTn>
                              </p:par>
                            </p:childTnLst>
                          </p:cTn>
                        </p:par>
                      </p:childTnLst>
                    </p:cTn>
                  </p:par>
                </p:childTnLst>
              </p:cTn>
              <p:nextCondLst>
                <p:cond evt="onClick" delay="0">
                  <p:tgtEl>
                    <p:spTgt spid="34"/>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normAutofit/>
          </a:bodyPr>
          <a:lstStyle/>
          <a:p>
            <a:r>
              <a:rPr lang="en-US" b="1" dirty="0"/>
              <a:t>Checkpoint 4:  Business Development </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a:xfrm>
            <a:off x="1069847" y="2792472"/>
            <a:ext cx="9873181" cy="3163825"/>
          </a:xfrm>
        </p:spPr>
        <p:txBody>
          <a:bodyPr>
            <a:normAutofit lnSpcReduction="10000"/>
          </a:bodyPr>
          <a:lstStyle/>
          <a:p>
            <a:r>
              <a:rPr lang="en-US" dirty="0"/>
              <a:t>What is the </a:t>
            </a:r>
            <a:r>
              <a:rPr lang="en-US" b="1" dirty="0"/>
              <a:t>impact goal</a:t>
            </a:r>
            <a:r>
              <a:rPr lang="en-US" dirty="0"/>
              <a:t> of your solution? How do you ensure to capture needs of those who are traditionally underserved within your category? </a:t>
            </a:r>
          </a:p>
          <a:p>
            <a:r>
              <a:rPr lang="en-US" dirty="0"/>
              <a:t>What are the tools needed to collect and track goods?</a:t>
            </a:r>
          </a:p>
          <a:p>
            <a:r>
              <a:rPr lang="en-US" dirty="0"/>
              <a:t>How will recipients be selected? </a:t>
            </a:r>
          </a:p>
          <a:p>
            <a:r>
              <a:rPr lang="en-US" dirty="0"/>
              <a:t>How will Data Points be collected?</a:t>
            </a:r>
          </a:p>
          <a:p>
            <a:r>
              <a:rPr lang="en-US" dirty="0"/>
              <a:t> What are some obstacles you may face on the ground? </a:t>
            </a:r>
          </a:p>
        </p:txBody>
      </p:sp>
      <p:pic>
        <p:nvPicPr>
          <p:cNvPr id="6" name="Content Placeholder 5" descr="A picture containing clipart&#10;&#10;Description automatically generated">
            <a:extLst>
              <a:ext uri="{FF2B5EF4-FFF2-40B4-BE49-F238E27FC236}">
                <a16:creationId xmlns:a16="http://schemas.microsoft.com/office/drawing/2014/main" id="{6A64252B-8F5C-4FFA-A33E-E61148D653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1933872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D726C-852C-4449-B180-F13E9BDBC21B}"/>
              </a:ext>
            </a:extLst>
          </p:cNvPr>
          <p:cNvSpPr>
            <a:spLocks noGrp="1"/>
          </p:cNvSpPr>
          <p:nvPr>
            <p:ph type="title"/>
          </p:nvPr>
        </p:nvSpPr>
        <p:spPr/>
        <p:txBody>
          <a:bodyPr/>
          <a:lstStyle/>
          <a:p>
            <a:r>
              <a:rPr lang="en-US" b="1" dirty="0"/>
              <a:t>Checkpoint 4:  Business Development </a:t>
            </a:r>
            <a:endParaRPr lang="en-US" dirty="0"/>
          </a:p>
        </p:txBody>
      </p:sp>
      <p:sp>
        <p:nvSpPr>
          <p:cNvPr id="3" name="Text Placeholder 2">
            <a:extLst>
              <a:ext uri="{FF2B5EF4-FFF2-40B4-BE49-F238E27FC236}">
                <a16:creationId xmlns:a16="http://schemas.microsoft.com/office/drawing/2014/main" id="{2F6E9109-5D2E-4C6D-BD8D-08791E1CB155}"/>
              </a:ext>
            </a:extLst>
          </p:cNvPr>
          <p:cNvSpPr>
            <a:spLocks noGrp="1"/>
          </p:cNvSpPr>
          <p:nvPr>
            <p:ph type="body" idx="1"/>
          </p:nvPr>
        </p:nvSpPr>
        <p:spPr/>
        <p:txBody>
          <a:bodyPr>
            <a:normAutofit/>
          </a:bodyPr>
          <a:lstStyle/>
          <a:p>
            <a:r>
              <a:rPr lang="en-US" dirty="0"/>
              <a:t>Solutions</a:t>
            </a:r>
          </a:p>
          <a:p>
            <a:endParaRPr lang="en-US" dirty="0"/>
          </a:p>
        </p:txBody>
      </p:sp>
      <p:sp>
        <p:nvSpPr>
          <p:cNvPr id="4" name="Content Placeholder 3">
            <a:extLst>
              <a:ext uri="{FF2B5EF4-FFF2-40B4-BE49-F238E27FC236}">
                <a16:creationId xmlns:a16="http://schemas.microsoft.com/office/drawing/2014/main" id="{ED776EEB-1584-45B6-950E-AB0A9C36F2F4}"/>
              </a:ext>
            </a:extLst>
          </p:cNvPr>
          <p:cNvSpPr>
            <a:spLocks noGrp="1"/>
          </p:cNvSpPr>
          <p:nvPr>
            <p:ph sz="half" idx="2"/>
          </p:nvPr>
        </p:nvSpPr>
        <p:spPr/>
        <p:txBody>
          <a:bodyPr>
            <a:normAutofit fontScale="85000" lnSpcReduction="20000"/>
          </a:bodyPr>
          <a:lstStyle/>
          <a:p>
            <a:r>
              <a:rPr lang="en-US" dirty="0"/>
              <a:t>Collection items will be gathered in GIVING CHAIN BAGS that will have a bar code attached</a:t>
            </a:r>
          </a:p>
          <a:p>
            <a:r>
              <a:rPr lang="en-US" dirty="0"/>
              <a:t>Project Logo and Logo of Sponsors will be on Giving Chain bags to be given to local farmers, individuals, and giving organizations who want to help</a:t>
            </a:r>
          </a:p>
          <a:p>
            <a:r>
              <a:rPr lang="en-US" dirty="0"/>
              <a:t>100 GIVING CHAIN BAGS will be delivered to drop off locations on agreed upon date</a:t>
            </a:r>
          </a:p>
          <a:p>
            <a:r>
              <a:rPr lang="en-US" dirty="0"/>
              <a:t>Bags delivered to Local Food Bank.</a:t>
            </a:r>
          </a:p>
        </p:txBody>
      </p:sp>
      <p:sp>
        <p:nvSpPr>
          <p:cNvPr id="5" name="Text Placeholder 4">
            <a:extLst>
              <a:ext uri="{FF2B5EF4-FFF2-40B4-BE49-F238E27FC236}">
                <a16:creationId xmlns:a16="http://schemas.microsoft.com/office/drawing/2014/main" id="{AEC5FCE8-FADB-4545-85C8-8738E8AE956E}"/>
              </a:ext>
            </a:extLst>
          </p:cNvPr>
          <p:cNvSpPr>
            <a:spLocks noGrp="1"/>
          </p:cNvSpPr>
          <p:nvPr>
            <p:ph type="body" sz="quarter" idx="3"/>
          </p:nvPr>
        </p:nvSpPr>
        <p:spPr/>
        <p:txBody>
          <a:bodyPr>
            <a:normAutofit/>
          </a:bodyPr>
          <a:lstStyle/>
          <a:p>
            <a:r>
              <a:rPr lang="en-US" dirty="0"/>
              <a:t>AYLUS –Local youth group of volunteers</a:t>
            </a:r>
            <a:br>
              <a:rPr lang="en-US" dirty="0"/>
            </a:br>
            <a:r>
              <a:rPr lang="en-US" dirty="0">
                <a:hlinkClick r:id="rId2"/>
              </a:rPr>
              <a:t>www.aylus.org</a:t>
            </a:r>
            <a:r>
              <a:rPr lang="en-US" dirty="0"/>
              <a:t>  </a:t>
            </a:r>
          </a:p>
        </p:txBody>
      </p:sp>
      <p:pic>
        <p:nvPicPr>
          <p:cNvPr id="8" name="Content Placeholder 7">
            <a:extLst>
              <a:ext uri="{FF2B5EF4-FFF2-40B4-BE49-F238E27FC236}">
                <a16:creationId xmlns:a16="http://schemas.microsoft.com/office/drawing/2014/main" id="{3DF9D8B2-EC85-41C6-B53B-216E5DA232CA}"/>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567899" y="2792472"/>
            <a:ext cx="4289572" cy="3217179"/>
          </a:xfrm>
        </p:spPr>
      </p:pic>
      <p:pic>
        <p:nvPicPr>
          <p:cNvPr id="6" name="Content Placeholder 5" descr="A picture containing clipart&#10;&#10;Description automatically generated">
            <a:extLst>
              <a:ext uri="{FF2B5EF4-FFF2-40B4-BE49-F238E27FC236}">
                <a16:creationId xmlns:a16="http://schemas.microsoft.com/office/drawing/2014/main" id="{3F3CD98E-D87D-4FC0-BFFA-AFA0F5C18C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136251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normAutofit/>
          </a:bodyPr>
          <a:lstStyle/>
          <a:p>
            <a:r>
              <a:rPr lang="en-US" b="1" dirty="0"/>
              <a:t>Checkpoint 5:  Product Development</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p:txBody>
          <a:bodyPr/>
          <a:lstStyle/>
          <a:p>
            <a:r>
              <a:rPr lang="en-US" dirty="0"/>
              <a:t>Working Code</a:t>
            </a:r>
          </a:p>
          <a:p>
            <a:r>
              <a:rPr lang="en-US" dirty="0"/>
              <a:t>Technology Decisions </a:t>
            </a:r>
          </a:p>
          <a:p>
            <a:r>
              <a:rPr lang="en-US" dirty="0"/>
              <a:t>Minimal Viable Product </a:t>
            </a:r>
          </a:p>
        </p:txBody>
      </p:sp>
      <p:sp>
        <p:nvSpPr>
          <p:cNvPr id="5" name="Text Placeholder 4">
            <a:extLst>
              <a:ext uri="{FF2B5EF4-FFF2-40B4-BE49-F238E27FC236}">
                <a16:creationId xmlns:a16="http://schemas.microsoft.com/office/drawing/2014/main" id="{46A19818-136B-46A3-BD07-2665B6E8A94F}"/>
              </a:ext>
            </a:extLst>
          </p:cNvPr>
          <p:cNvSpPr>
            <a:spLocks noGrp="1"/>
          </p:cNvSpPr>
          <p:nvPr>
            <p:ph type="body" sz="quarter" idx="3"/>
          </p:nvPr>
        </p:nvSpPr>
        <p:spPr/>
        <p:txBody>
          <a:bodyPr/>
          <a:lstStyle/>
          <a:p>
            <a:r>
              <a:rPr lang="en-US" dirty="0"/>
              <a:t>Solutions</a:t>
            </a:r>
          </a:p>
        </p:txBody>
      </p:sp>
      <p:sp>
        <p:nvSpPr>
          <p:cNvPr id="6" name="Content Placeholder 5">
            <a:extLst>
              <a:ext uri="{FF2B5EF4-FFF2-40B4-BE49-F238E27FC236}">
                <a16:creationId xmlns:a16="http://schemas.microsoft.com/office/drawing/2014/main" id="{324772F8-3A45-4F8E-8F0A-F7B9712EBF6A}"/>
              </a:ext>
            </a:extLst>
          </p:cNvPr>
          <p:cNvSpPr>
            <a:spLocks noGrp="1"/>
          </p:cNvSpPr>
          <p:nvPr>
            <p:ph sz="quarter" idx="4"/>
          </p:nvPr>
        </p:nvSpPr>
        <p:spPr/>
        <p:txBody>
          <a:bodyPr/>
          <a:lstStyle/>
          <a:p>
            <a:r>
              <a:rPr lang="en-US" b="1" dirty="0"/>
              <a:t>Technology Stack: </a:t>
            </a:r>
            <a:r>
              <a:rPr lang="en-US" dirty="0"/>
              <a:t>Google maps API, database management systems, public-private keys (cryptography), excel</a:t>
            </a:r>
          </a:p>
          <a:p>
            <a:r>
              <a:rPr lang="en-US" dirty="0"/>
              <a:t>Tracking on an instance of </a:t>
            </a:r>
            <a:r>
              <a:rPr lang="en-US" b="1" dirty="0"/>
              <a:t>Sawtooth blockchain</a:t>
            </a:r>
            <a:r>
              <a:rPr lang="en-US" dirty="0"/>
              <a:t> </a:t>
            </a:r>
            <a:r>
              <a:rPr lang="en-US" b="1" dirty="0"/>
              <a:t>on a single node </a:t>
            </a:r>
            <a:r>
              <a:rPr lang="en-US" dirty="0"/>
              <a:t>(Dev).</a:t>
            </a:r>
          </a:p>
        </p:txBody>
      </p:sp>
      <p:pic>
        <p:nvPicPr>
          <p:cNvPr id="8" name="Content Placeholder 5" descr="A picture containing clipart&#10;&#10;Description automatically generated">
            <a:extLst>
              <a:ext uri="{FF2B5EF4-FFF2-40B4-BE49-F238E27FC236}">
                <a16:creationId xmlns:a16="http://schemas.microsoft.com/office/drawing/2014/main" id="{56FE2E9E-0BD2-440F-9E9C-39751FAEF7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35107296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0B8B5-7146-406F-8E6A-70A42E706415}"/>
              </a:ext>
            </a:extLst>
          </p:cNvPr>
          <p:cNvSpPr>
            <a:spLocks noGrp="1"/>
          </p:cNvSpPr>
          <p:nvPr>
            <p:ph type="title"/>
          </p:nvPr>
        </p:nvSpPr>
        <p:spPr/>
        <p:txBody>
          <a:bodyPr/>
          <a:lstStyle/>
          <a:p>
            <a:r>
              <a:rPr lang="en-US" b="1" dirty="0"/>
              <a:t>Checkpoint 5:  Product Development</a:t>
            </a:r>
            <a:endParaRPr lang="en-US" dirty="0"/>
          </a:p>
        </p:txBody>
      </p:sp>
      <p:sp>
        <p:nvSpPr>
          <p:cNvPr id="3" name="Text Placeholder 2">
            <a:extLst>
              <a:ext uri="{FF2B5EF4-FFF2-40B4-BE49-F238E27FC236}">
                <a16:creationId xmlns:a16="http://schemas.microsoft.com/office/drawing/2014/main" id="{3B2F71B7-165F-4444-BA75-1C8A136F42BC}"/>
              </a:ext>
            </a:extLst>
          </p:cNvPr>
          <p:cNvSpPr>
            <a:spLocks noGrp="1"/>
          </p:cNvSpPr>
          <p:nvPr>
            <p:ph type="body" idx="1"/>
          </p:nvPr>
        </p:nvSpPr>
        <p:spPr/>
        <p:txBody>
          <a:bodyPr/>
          <a:lstStyle/>
          <a:p>
            <a:r>
              <a:rPr lang="en-US" dirty="0"/>
              <a:t>Minimal Viable Product </a:t>
            </a:r>
          </a:p>
        </p:txBody>
      </p:sp>
      <p:sp>
        <p:nvSpPr>
          <p:cNvPr id="7" name="Content Placeholder 6">
            <a:extLst>
              <a:ext uri="{FF2B5EF4-FFF2-40B4-BE49-F238E27FC236}">
                <a16:creationId xmlns:a16="http://schemas.microsoft.com/office/drawing/2014/main" id="{59EF7E72-8DD4-424A-A234-B1505A082E23}"/>
              </a:ext>
            </a:extLst>
          </p:cNvPr>
          <p:cNvSpPr>
            <a:spLocks noGrp="1"/>
          </p:cNvSpPr>
          <p:nvPr>
            <p:ph sz="half" idx="2"/>
          </p:nvPr>
        </p:nvSpPr>
        <p:spPr>
          <a:xfrm>
            <a:off x="1435735" y="2563813"/>
            <a:ext cx="10385554" cy="3163887"/>
          </a:xfrm>
        </p:spPr>
        <p:txBody>
          <a:bodyPr>
            <a:normAutofit fontScale="62500" lnSpcReduction="20000"/>
          </a:bodyPr>
          <a:lstStyle/>
          <a:p>
            <a:r>
              <a:rPr lang="en-US" b="1" dirty="0"/>
              <a:t>MVP</a:t>
            </a:r>
            <a:endParaRPr lang="en-US" dirty="0"/>
          </a:p>
          <a:p>
            <a:r>
              <a:rPr lang="en-US" dirty="0"/>
              <a:t>A Donor, Volunteer and Recipient (Actor) logins or interfaces</a:t>
            </a:r>
          </a:p>
          <a:p>
            <a:r>
              <a:rPr lang="en-US" dirty="0"/>
              <a:t>Ability for each actor to create their own key pairs pseudonymously</a:t>
            </a:r>
          </a:p>
          <a:p>
            <a:r>
              <a:rPr lang="en-US" dirty="0"/>
              <a:t>Ability to define assets that are fungible (from bulk donation to granular distribution - Asset name; Unit type and Units (numbers, lbs. etc.)</a:t>
            </a:r>
          </a:p>
          <a:p>
            <a:r>
              <a:rPr lang="en-US" dirty="0"/>
              <a:t>Ability to assign assets (by donor or self assigned by volunteer) for trace-ability purposes</a:t>
            </a:r>
          </a:p>
          <a:p>
            <a:r>
              <a:rPr lang="en-US" dirty="0"/>
              <a:t>Ability to track assigned assets with the options of:</a:t>
            </a:r>
          </a:p>
          <a:p>
            <a:pPr lvl="1"/>
            <a:r>
              <a:rPr lang="en-US" dirty="0"/>
              <a:t>Tracking the assets themselves</a:t>
            </a:r>
          </a:p>
          <a:p>
            <a:pPr lvl="1"/>
            <a:r>
              <a:rPr lang="en-US" dirty="0"/>
              <a:t>Or tracking the packaging the asset is included into (E.g. bags, crates etc.)</a:t>
            </a:r>
          </a:p>
          <a:p>
            <a:r>
              <a:rPr lang="en-US" dirty="0"/>
              <a:t>Security and audit-ability from bad actors (theft, diversion etc.)</a:t>
            </a:r>
          </a:p>
          <a:p>
            <a:r>
              <a:rPr lang="en-US" dirty="0"/>
              <a:t>Traceability to final recipient (final recipient acknowledges receipt).</a:t>
            </a:r>
          </a:p>
          <a:p>
            <a:pPr lvl="1"/>
            <a:endParaRPr lang="en-US" dirty="0"/>
          </a:p>
          <a:p>
            <a:endParaRPr lang="en-US" dirty="0"/>
          </a:p>
        </p:txBody>
      </p:sp>
      <p:pic>
        <p:nvPicPr>
          <p:cNvPr id="4" name="Content Placeholder 5" descr="A picture containing clipart&#10;&#10;Description automatically generated">
            <a:extLst>
              <a:ext uri="{FF2B5EF4-FFF2-40B4-BE49-F238E27FC236}">
                <a16:creationId xmlns:a16="http://schemas.microsoft.com/office/drawing/2014/main" id="{84744BC7-0227-405D-AC05-CEF3187A65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33525995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F072D-44BE-48CC-8E89-A327B5503611}" type="slidenum">
              <a:rPr kumimoji="0" lang="en-US" sz="1000" b="0" i="0" u="none" strike="noStrike" kern="1200" cap="none" spc="0" normalizeH="0" baseline="0" noProof="0" smtClean="0">
                <a:ln>
                  <a:noFill/>
                </a:ln>
                <a:solidFill>
                  <a:srgbClr val="000000">
                    <a:lumMod val="75000"/>
                    <a:lumOff val="25000"/>
                  </a:srgbClr>
                </a:solidFill>
                <a:effectLst/>
                <a:uLnTx/>
                <a:uFillTx/>
                <a:latin typeface="Garamond" panose="02020404030301010803"/>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000" b="0" i="0" u="none" strike="noStrike" kern="1200" cap="none" spc="0" normalizeH="0" baseline="0" noProof="0">
              <a:ln>
                <a:noFill/>
              </a:ln>
              <a:solidFill>
                <a:srgbClr val="000000">
                  <a:lumMod val="75000"/>
                  <a:lumOff val="25000"/>
                </a:srgbClr>
              </a:solidFill>
              <a:effectLst/>
              <a:uLnTx/>
              <a:uFillTx/>
              <a:latin typeface="Garamond" panose="02020404030301010803"/>
              <a:ea typeface="+mn-ea"/>
              <a:cs typeface="+mn-cs"/>
            </a:endParaRPr>
          </a:p>
        </p:txBody>
      </p:sp>
      <p:pic>
        <p:nvPicPr>
          <p:cNvPr id="3" name="Picture 2">
            <a:extLst>
              <a:ext uri="{FF2B5EF4-FFF2-40B4-BE49-F238E27FC236}">
                <a16:creationId xmlns:a16="http://schemas.microsoft.com/office/drawing/2014/main" id="{BEFBB5AC-A3D1-4D17-90B5-27421FEF3551}"/>
              </a:ext>
            </a:extLst>
          </p:cNvPr>
          <p:cNvPicPr>
            <a:picLocks noChangeAspect="1"/>
          </p:cNvPicPr>
          <p:nvPr/>
        </p:nvPicPr>
        <p:blipFill>
          <a:blip r:embed="rId3"/>
          <a:stretch>
            <a:fillRect/>
          </a:stretch>
        </p:blipFill>
        <p:spPr>
          <a:xfrm>
            <a:off x="9224714" y="1892808"/>
            <a:ext cx="1850019" cy="3791464"/>
          </a:xfrm>
          <a:prstGeom prst="rect">
            <a:avLst/>
          </a:prstGeom>
        </p:spPr>
      </p:pic>
      <p:pic>
        <p:nvPicPr>
          <p:cNvPr id="44" name="Picture 43" descr="A screenshot of a cell phone&#10;&#10;Description automatically generated">
            <a:extLst>
              <a:ext uri="{FF2B5EF4-FFF2-40B4-BE49-F238E27FC236}">
                <a16:creationId xmlns:a16="http://schemas.microsoft.com/office/drawing/2014/main" id="{81656131-8C86-4587-BC46-3224B7E204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46498" y="1892808"/>
            <a:ext cx="1609622" cy="3606521"/>
          </a:xfrm>
          <a:prstGeom prst="rect">
            <a:avLst/>
          </a:prstGeom>
        </p:spPr>
      </p:pic>
      <p:sp>
        <p:nvSpPr>
          <p:cNvPr id="26" name="Title 1">
            <a:extLst>
              <a:ext uri="{FF2B5EF4-FFF2-40B4-BE49-F238E27FC236}">
                <a16:creationId xmlns:a16="http://schemas.microsoft.com/office/drawing/2014/main" id="{37B677B1-A22B-4697-9B0C-2898E63BC169}"/>
              </a:ext>
            </a:extLst>
          </p:cNvPr>
          <p:cNvSpPr txBox="1">
            <a:spLocks/>
          </p:cNvSpPr>
          <p:nvPr/>
        </p:nvSpPr>
        <p:spPr>
          <a:xfrm>
            <a:off x="526303" y="237014"/>
            <a:ext cx="100584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Checkpoint 6:  Final Product Delivery</a:t>
            </a:r>
            <a:br>
              <a:rPr lang="en-US" b="1" dirty="0"/>
            </a:br>
            <a:endParaRPr lang="en-US" dirty="0"/>
          </a:p>
        </p:txBody>
      </p:sp>
      <p:pic>
        <p:nvPicPr>
          <p:cNvPr id="12" name="Picture 11" descr="A screenshot of a cell phone&#10;&#10;Description automatically generated">
            <a:extLst>
              <a:ext uri="{FF2B5EF4-FFF2-40B4-BE49-F238E27FC236}">
                <a16:creationId xmlns:a16="http://schemas.microsoft.com/office/drawing/2014/main" id="{B9465ABB-5439-409B-A3F8-6EDA682037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1908" y="1892808"/>
            <a:ext cx="1758992" cy="3664226"/>
          </a:xfrm>
          <a:prstGeom prst="rect">
            <a:avLst/>
          </a:prstGeom>
        </p:spPr>
      </p:pic>
      <p:pic>
        <p:nvPicPr>
          <p:cNvPr id="13" name="Content Placeholder 5" descr="A picture containing clipart&#10;&#10;Description automatically generated">
            <a:extLst>
              <a:ext uri="{FF2B5EF4-FFF2-40B4-BE49-F238E27FC236}">
                <a16:creationId xmlns:a16="http://schemas.microsoft.com/office/drawing/2014/main" id="{70BE4CD9-D9B2-463E-97FC-5F9DD46F741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1494963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852914" y="790616"/>
            <a:ext cx="10110787" cy="749979"/>
          </a:xfrm>
          <a:prstGeom prst="rect">
            <a:avLst/>
          </a:prstGeom>
        </p:spPr>
        <p:txBody>
          <a:bodyPr vert="horz" wrap="square" lIns="0" tIns="11206" rIns="0" bIns="0" rtlCol="0" anchor="ctr">
            <a:spAutoFit/>
          </a:bodyPr>
          <a:lstStyle/>
          <a:p>
            <a:pPr marL="11206">
              <a:lnSpc>
                <a:spcPct val="100000"/>
              </a:lnSpc>
              <a:spcBef>
                <a:spcPts val="88"/>
              </a:spcBef>
            </a:pPr>
            <a:r>
              <a:rPr lang="en-US" spc="66" dirty="0"/>
              <a:t>Recipient</a:t>
            </a:r>
            <a:r>
              <a:rPr spc="66" dirty="0"/>
              <a:t> </a:t>
            </a:r>
            <a:r>
              <a:rPr spc="88" dirty="0"/>
              <a:t>Blockchain </a:t>
            </a:r>
            <a:r>
              <a:rPr spc="168" dirty="0"/>
              <a:t>- </a:t>
            </a:r>
            <a:r>
              <a:rPr spc="35" dirty="0"/>
              <a:t>Change </a:t>
            </a:r>
            <a:r>
              <a:rPr spc="53" dirty="0"/>
              <a:t>in</a:t>
            </a:r>
            <a:r>
              <a:rPr spc="-371" dirty="0"/>
              <a:t> </a:t>
            </a:r>
            <a:r>
              <a:rPr spc="62" dirty="0"/>
              <a:t>Holder</a:t>
            </a:r>
          </a:p>
        </p:txBody>
      </p:sp>
      <p:sp>
        <p:nvSpPr>
          <p:cNvPr id="3" name="object 3"/>
          <p:cNvSpPr/>
          <p:nvPr/>
        </p:nvSpPr>
        <p:spPr>
          <a:xfrm>
            <a:off x="2121564" y="1953979"/>
            <a:ext cx="7663363" cy="3901988"/>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4" name="object 4"/>
          <p:cNvSpPr/>
          <p:nvPr/>
        </p:nvSpPr>
        <p:spPr>
          <a:xfrm>
            <a:off x="5663216" y="3355305"/>
            <a:ext cx="3733800" cy="310963"/>
          </a:xfrm>
          <a:custGeom>
            <a:avLst/>
            <a:gdLst/>
            <a:ahLst/>
            <a:cxnLst/>
            <a:rect l="l" t="t" r="r" b="b"/>
            <a:pathLst>
              <a:path w="4231640" h="352425">
                <a:moveTo>
                  <a:pt x="0" y="0"/>
                </a:moveTo>
                <a:lnTo>
                  <a:pt x="4231147" y="0"/>
                </a:lnTo>
                <a:lnTo>
                  <a:pt x="4231147" y="351850"/>
                </a:lnTo>
                <a:lnTo>
                  <a:pt x="0" y="351850"/>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cxnSp>
        <p:nvCxnSpPr>
          <p:cNvPr id="7" name="Straight Arrow Connector 6">
            <a:extLst>
              <a:ext uri="{FF2B5EF4-FFF2-40B4-BE49-F238E27FC236}">
                <a16:creationId xmlns:a16="http://schemas.microsoft.com/office/drawing/2014/main" id="{7FE52E71-A4D9-431F-827C-0A5488D34E13}"/>
              </a:ext>
            </a:extLst>
          </p:cNvPr>
          <p:cNvCxnSpPr/>
          <p:nvPr/>
        </p:nvCxnSpPr>
        <p:spPr>
          <a:xfrm flipH="1">
            <a:off x="9351086" y="2067866"/>
            <a:ext cx="1255594" cy="128743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8BC7AB8-86D9-4200-BF7E-1699488C1DAD}"/>
              </a:ext>
            </a:extLst>
          </p:cNvPr>
          <p:cNvSpPr/>
          <p:nvPr/>
        </p:nvSpPr>
        <p:spPr>
          <a:xfrm>
            <a:off x="6519026" y="1572237"/>
            <a:ext cx="5117042"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donation with  Last digits of Hash Tag  </a:t>
            </a:r>
            <a:r>
              <a:rPr kumimoji="0" lang="en-US" sz="1800" b="1" i="0" u="none" strike="noStrike" kern="1200" cap="none" spc="0" normalizeH="0" baseline="0" noProof="0" dirty="0">
                <a:ln>
                  <a:noFill/>
                </a:ln>
                <a:solidFill>
                  <a:srgbClr val="FF0000"/>
                </a:solidFill>
                <a:effectLst/>
                <a:uLnTx/>
                <a:uFillTx/>
                <a:latin typeface="Garamond" panose="02020404030301010803"/>
                <a:ea typeface="+mn-ea"/>
                <a:cs typeface="+mn-cs"/>
              </a:rPr>
              <a:t>56A5 received</a:t>
            </a: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sp>
        <p:nvSpPr>
          <p:cNvPr id="9" name="TextBox 8">
            <a:extLst>
              <a:ext uri="{FF2B5EF4-FFF2-40B4-BE49-F238E27FC236}">
                <a16:creationId xmlns:a16="http://schemas.microsoft.com/office/drawing/2014/main" id="{BB3995B2-2226-4353-AC4E-E7A2B55C1CB5}"/>
              </a:ext>
            </a:extLst>
          </p:cNvPr>
          <p:cNvSpPr txBox="1"/>
          <p:nvPr/>
        </p:nvSpPr>
        <p:spPr>
          <a:xfrm>
            <a:off x="2407073" y="3597196"/>
            <a:ext cx="1291948" cy="307777"/>
          </a:xfrm>
          <a:prstGeom prst="rect">
            <a:avLst/>
          </a:prstGeom>
          <a:solidFill>
            <a:schemeClr val="bg1"/>
          </a:solidFill>
        </p:spPr>
        <p:txBody>
          <a:bodyPr wrap="square" rtlCol="0">
            <a:spAutoFit/>
          </a:bodyPr>
          <a:lstStyle/>
          <a:p>
            <a:r>
              <a:rPr lang="en-US" sz="1400" dirty="0"/>
              <a:t>Bag 100010</a:t>
            </a:r>
          </a:p>
        </p:txBody>
      </p:sp>
      <p:pic>
        <p:nvPicPr>
          <p:cNvPr id="5" name="Content Placeholder 5" descr="A picture containing clipart&#10;&#10;Description automatically generated">
            <a:extLst>
              <a:ext uri="{FF2B5EF4-FFF2-40B4-BE49-F238E27FC236}">
                <a16:creationId xmlns:a16="http://schemas.microsoft.com/office/drawing/2014/main" id="{A052C39F-9D29-429C-8DAE-52CBAB2FB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30880152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D726C-852C-4449-B180-F13E9BDBC21B}"/>
              </a:ext>
            </a:extLst>
          </p:cNvPr>
          <p:cNvSpPr>
            <a:spLocks noGrp="1"/>
          </p:cNvSpPr>
          <p:nvPr>
            <p:ph type="title"/>
          </p:nvPr>
        </p:nvSpPr>
        <p:spPr/>
        <p:txBody>
          <a:bodyPr/>
          <a:lstStyle/>
          <a:p>
            <a:r>
              <a:rPr lang="en-US" dirty="0"/>
              <a:t>Designing and Ordering Giving Bags</a:t>
            </a:r>
          </a:p>
        </p:txBody>
      </p:sp>
      <p:sp>
        <p:nvSpPr>
          <p:cNvPr id="7" name="Text Placeholder 6">
            <a:extLst>
              <a:ext uri="{FF2B5EF4-FFF2-40B4-BE49-F238E27FC236}">
                <a16:creationId xmlns:a16="http://schemas.microsoft.com/office/drawing/2014/main" id="{1D71BB9C-B879-4D5B-971F-BCBEF80C9BB8}"/>
              </a:ext>
            </a:extLst>
          </p:cNvPr>
          <p:cNvSpPr>
            <a:spLocks noGrp="1"/>
          </p:cNvSpPr>
          <p:nvPr>
            <p:ph type="body" sz="quarter" idx="3"/>
          </p:nvPr>
        </p:nvSpPr>
        <p:spPr>
          <a:xfrm>
            <a:off x="1150749" y="1549427"/>
            <a:ext cx="5183188" cy="823912"/>
          </a:xfrm>
        </p:spPr>
        <p:txBody>
          <a:bodyPr/>
          <a:lstStyle/>
          <a:p>
            <a:r>
              <a:rPr lang="en-US" dirty="0"/>
              <a:t>Giving Bags</a:t>
            </a:r>
          </a:p>
        </p:txBody>
      </p:sp>
      <p:pic>
        <p:nvPicPr>
          <p:cNvPr id="12" name="Content Placeholder 11" descr="A close up of a piece of paper&#10;&#10;Description automatically generated">
            <a:extLst>
              <a:ext uri="{FF2B5EF4-FFF2-40B4-BE49-F238E27FC236}">
                <a16:creationId xmlns:a16="http://schemas.microsoft.com/office/drawing/2014/main" id="{D4103272-5107-4A4D-B466-3FC4FD17A234}"/>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3033792" y="1884144"/>
            <a:ext cx="7776276" cy="4374155"/>
          </a:xfrm>
        </p:spPr>
      </p:pic>
    </p:spTree>
    <p:extLst>
      <p:ext uri="{BB962C8B-B14F-4D97-AF65-F5344CB8AC3E}">
        <p14:creationId xmlns:p14="http://schemas.microsoft.com/office/powerpoint/2010/main" val="2884673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87E84-0C78-44D5-B9C6-69B3D054720B}"/>
              </a:ext>
            </a:extLst>
          </p:cNvPr>
          <p:cNvSpPr>
            <a:spLocks noGrp="1"/>
          </p:cNvSpPr>
          <p:nvPr>
            <p:ph type="title"/>
          </p:nvPr>
        </p:nvSpPr>
        <p:spPr>
          <a:xfrm>
            <a:off x="430073" y="559138"/>
            <a:ext cx="3490652" cy="1049235"/>
          </a:xfrm>
        </p:spPr>
        <p:txBody>
          <a:bodyPr>
            <a:normAutofit fontScale="90000"/>
          </a:bodyPr>
          <a:lstStyle/>
          <a:p>
            <a:r>
              <a:rPr lang="en-US" dirty="0"/>
              <a:t>Donation Marketing</a:t>
            </a:r>
            <a:br>
              <a:rPr lang="en-US" dirty="0"/>
            </a:br>
            <a:r>
              <a:rPr lang="en-US" dirty="0"/>
              <a:t>Materials</a:t>
            </a:r>
          </a:p>
        </p:txBody>
      </p:sp>
      <p:sp>
        <p:nvSpPr>
          <p:cNvPr id="4" name="Footer Placeholder 3">
            <a:extLst>
              <a:ext uri="{FF2B5EF4-FFF2-40B4-BE49-F238E27FC236}">
                <a16:creationId xmlns:a16="http://schemas.microsoft.com/office/drawing/2014/main" id="{C9C4E027-16B9-4BEE-A9CC-404833189299}"/>
              </a:ext>
            </a:extLst>
          </p:cNvPr>
          <p:cNvSpPr>
            <a:spLocks noGrp="1"/>
          </p:cNvSpPr>
          <p:nvPr>
            <p:ph type="ftr" sz="quarter" idx="11"/>
          </p:nvPr>
        </p:nvSpPr>
        <p:spPr>
          <a:xfrm>
            <a:off x="2255448" y="6548799"/>
            <a:ext cx="5938836" cy="309201"/>
          </a:xfrm>
        </p:spPr>
        <p:txBody>
          <a:bodyPr/>
          <a:lstStyle/>
          <a:p>
            <a:r>
              <a:rPr lang="en-US" dirty="0"/>
              <a:t>Ledger Academy</a:t>
            </a:r>
          </a:p>
        </p:txBody>
      </p:sp>
      <p:sp>
        <p:nvSpPr>
          <p:cNvPr id="7" name="Rectangle 6">
            <a:extLst>
              <a:ext uri="{FF2B5EF4-FFF2-40B4-BE49-F238E27FC236}">
                <a16:creationId xmlns:a16="http://schemas.microsoft.com/office/drawing/2014/main" id="{FB965F88-2321-4758-8E5E-F28144A0BC98}"/>
              </a:ext>
            </a:extLst>
          </p:cNvPr>
          <p:cNvSpPr/>
          <p:nvPr/>
        </p:nvSpPr>
        <p:spPr>
          <a:xfrm>
            <a:off x="651641" y="2080736"/>
            <a:ext cx="3729440" cy="646331"/>
          </a:xfrm>
          <a:prstGeom prst="rect">
            <a:avLst/>
          </a:prstGeom>
        </p:spPr>
        <p:txBody>
          <a:bodyPr wrap="square">
            <a:spAutoFit/>
          </a:bodyPr>
          <a:lstStyle/>
          <a:p>
            <a:r>
              <a:rPr lang="en-US" dirty="0">
                <a:solidFill>
                  <a:srgbClr val="595959"/>
                </a:solidFill>
                <a:latin typeface="Leelawadee UI" panose="020B0502040204020203" pitchFamily="34" charset="-34"/>
                <a:ea typeface="Calibri" panose="020F0502020204030204" pitchFamily="34" charset="0"/>
              </a:rPr>
              <a:t>Purpose:</a:t>
            </a:r>
          </a:p>
          <a:p>
            <a:r>
              <a:rPr lang="en-US" dirty="0">
                <a:solidFill>
                  <a:srgbClr val="595959"/>
                </a:solidFill>
                <a:latin typeface="Leelawadee UI" panose="020B0502040204020203" pitchFamily="34" charset="-34"/>
                <a:ea typeface="Calibri" panose="020F0502020204030204" pitchFamily="34" charset="0"/>
              </a:rPr>
              <a:t>To designate collection location.</a:t>
            </a:r>
          </a:p>
        </p:txBody>
      </p:sp>
      <p:pic>
        <p:nvPicPr>
          <p:cNvPr id="6" name="Picture 5" descr="A screenshot of a cell phone&#10;&#10;Description automatically generated">
            <a:extLst>
              <a:ext uri="{FF2B5EF4-FFF2-40B4-BE49-F238E27FC236}">
                <a16:creationId xmlns:a16="http://schemas.microsoft.com/office/drawing/2014/main" id="{F6522B6E-060A-4A54-91E0-324494B13A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2718" y="389257"/>
            <a:ext cx="7381929" cy="5634079"/>
          </a:xfrm>
          <a:prstGeom prst="rect">
            <a:avLst/>
          </a:prstGeom>
        </p:spPr>
      </p:pic>
    </p:spTree>
    <p:extLst>
      <p:ext uri="{BB962C8B-B14F-4D97-AF65-F5344CB8AC3E}">
        <p14:creationId xmlns:p14="http://schemas.microsoft.com/office/powerpoint/2010/main" val="32529186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a:xfrm>
            <a:off x="672941" y="247973"/>
            <a:ext cx="3928197" cy="972488"/>
          </a:xfrm>
        </p:spPr>
        <p:txBody>
          <a:bodyPr vert="horz" lIns="91440" tIns="45720" rIns="91440" bIns="0" rtlCol="0" anchor="b">
            <a:normAutofit fontScale="90000"/>
          </a:bodyPr>
          <a:lstStyle/>
          <a:p>
            <a:r>
              <a:rPr lang="en-US" sz="2800" dirty="0"/>
              <a:t>Summer Fund Raising Events: Collection Stations</a:t>
            </a:r>
          </a:p>
        </p:txBody>
      </p:sp>
      <p:pic>
        <p:nvPicPr>
          <p:cNvPr id="23" name="Content Placeholder 7">
            <a:extLst>
              <a:ext uri="{FF2B5EF4-FFF2-40B4-BE49-F238E27FC236}">
                <a16:creationId xmlns:a16="http://schemas.microsoft.com/office/drawing/2014/main" id="{7872C683-F3D6-41B5-9574-0ED15A907774}"/>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672940" y="1587603"/>
            <a:ext cx="5184865" cy="3888649"/>
          </a:xfrm>
        </p:spPr>
      </p:pic>
      <p:sp>
        <p:nvSpPr>
          <p:cNvPr id="11" name="Rectangle 10">
            <a:extLst>
              <a:ext uri="{FF2B5EF4-FFF2-40B4-BE49-F238E27FC236}">
                <a16:creationId xmlns:a16="http://schemas.microsoft.com/office/drawing/2014/main" id="{F3F9F797-27DC-4DEA-B550-B3D6731A26C1}"/>
              </a:ext>
            </a:extLst>
          </p:cNvPr>
          <p:cNvSpPr/>
          <p:nvPr/>
        </p:nvSpPr>
        <p:spPr>
          <a:xfrm>
            <a:off x="672940" y="5541256"/>
            <a:ext cx="6096000" cy="646331"/>
          </a:xfrm>
          <a:prstGeom prst="rect">
            <a:avLst/>
          </a:prstGeom>
        </p:spPr>
        <p:txBody>
          <a:bodyPr>
            <a:spAutoFit/>
          </a:bodyPr>
          <a:lstStyle/>
          <a:p>
            <a:r>
              <a:rPr lang="en-US" dirty="0"/>
              <a:t>AYLUS –Alliance young leaders – US. Princeton Group </a:t>
            </a:r>
            <a:r>
              <a:rPr lang="en-US" dirty="0">
                <a:hlinkClick r:id="rId3"/>
              </a:rPr>
              <a:t>www.aylus.org</a:t>
            </a:r>
            <a:r>
              <a:rPr lang="en-US" dirty="0"/>
              <a:t>  </a:t>
            </a:r>
          </a:p>
        </p:txBody>
      </p:sp>
      <p:pic>
        <p:nvPicPr>
          <p:cNvPr id="6" name="Picture 5" descr="A person posing for a picture&#10;&#10;Description automatically generated">
            <a:extLst>
              <a:ext uri="{FF2B5EF4-FFF2-40B4-BE49-F238E27FC236}">
                <a16:creationId xmlns:a16="http://schemas.microsoft.com/office/drawing/2014/main" id="{527A17EC-50FC-4B14-A625-DE7B20F477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5134" y="955583"/>
            <a:ext cx="2558798" cy="4548973"/>
          </a:xfrm>
          <a:prstGeom prst="rect">
            <a:avLst/>
          </a:prstGeom>
        </p:spPr>
      </p:pic>
      <p:sp>
        <p:nvSpPr>
          <p:cNvPr id="3" name="Rectangle 2">
            <a:extLst>
              <a:ext uri="{FF2B5EF4-FFF2-40B4-BE49-F238E27FC236}">
                <a16:creationId xmlns:a16="http://schemas.microsoft.com/office/drawing/2014/main" id="{69BCF934-8169-4257-AD54-3654F999AF2A}"/>
              </a:ext>
            </a:extLst>
          </p:cNvPr>
          <p:cNvSpPr/>
          <p:nvPr/>
        </p:nvSpPr>
        <p:spPr>
          <a:xfrm>
            <a:off x="5857806" y="549551"/>
            <a:ext cx="4428456" cy="369332"/>
          </a:xfrm>
          <a:prstGeom prst="rect">
            <a:avLst/>
          </a:prstGeom>
        </p:spPr>
        <p:txBody>
          <a:bodyPr wrap="none">
            <a:spAutoFit/>
          </a:bodyPr>
          <a:lstStyle/>
          <a:p>
            <a:r>
              <a:rPr lang="en-US" dirty="0"/>
              <a:t>Gymnastics Unlimited Summer Giving Project</a:t>
            </a:r>
          </a:p>
        </p:txBody>
      </p:sp>
    </p:spTree>
    <p:extLst>
      <p:ext uri="{BB962C8B-B14F-4D97-AF65-F5344CB8AC3E}">
        <p14:creationId xmlns:p14="http://schemas.microsoft.com/office/powerpoint/2010/main" val="985392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BEC21-8AAE-47BA-A251-6DCBC255B277}"/>
              </a:ext>
            </a:extLst>
          </p:cNvPr>
          <p:cNvSpPr>
            <a:spLocks noGrp="1"/>
          </p:cNvSpPr>
          <p:nvPr>
            <p:ph type="ctrTitle"/>
          </p:nvPr>
        </p:nvSpPr>
        <p:spPr/>
        <p:txBody>
          <a:bodyPr/>
          <a:lstStyle/>
          <a:p>
            <a:r>
              <a:rPr lang="en-US" dirty="0">
                <a:latin typeface="Arial Black" panose="020B0A04020102020204" pitchFamily="34" charset="0"/>
              </a:rPr>
              <a:t>How to build a Social Impact Project </a:t>
            </a:r>
          </a:p>
        </p:txBody>
      </p:sp>
      <p:sp>
        <p:nvSpPr>
          <p:cNvPr id="3" name="Subtitle 2">
            <a:extLst>
              <a:ext uri="{FF2B5EF4-FFF2-40B4-BE49-F238E27FC236}">
                <a16:creationId xmlns:a16="http://schemas.microsoft.com/office/drawing/2014/main" id="{19110312-17C7-4AB4-9AF2-1594E988AE2D}"/>
              </a:ext>
            </a:extLst>
          </p:cNvPr>
          <p:cNvSpPr>
            <a:spLocks noGrp="1"/>
          </p:cNvSpPr>
          <p:nvPr>
            <p:ph type="subTitle" idx="1"/>
          </p:nvPr>
        </p:nvSpPr>
        <p:spPr>
          <a:xfrm>
            <a:off x="1691640" y="3771900"/>
            <a:ext cx="9144000" cy="2453640"/>
          </a:xfrm>
        </p:spPr>
        <p:txBody>
          <a:bodyPr>
            <a:normAutofit fontScale="85000" lnSpcReduction="20000"/>
          </a:bodyPr>
          <a:lstStyle/>
          <a:p>
            <a:pPr marL="457200" indent="-457200" algn="l">
              <a:buAutoNum type="arabicPeriod"/>
            </a:pPr>
            <a:endParaRPr lang="en-US" dirty="0"/>
          </a:p>
          <a:p>
            <a:pPr marL="457200" indent="-457200" algn="l">
              <a:buAutoNum type="arabicPeriod"/>
            </a:pPr>
            <a:r>
              <a:rPr lang="en-US" dirty="0"/>
              <a:t>Introduction</a:t>
            </a:r>
          </a:p>
          <a:p>
            <a:pPr marL="457200" indent="-457200" algn="l">
              <a:buAutoNum type="arabicPeriod"/>
            </a:pPr>
            <a:r>
              <a:rPr lang="en-US" dirty="0">
                <a:solidFill>
                  <a:schemeClr val="bg1">
                    <a:lumMod val="85000"/>
                  </a:schemeClr>
                </a:solidFill>
              </a:rPr>
              <a:t>What are Blockchain Social impact Projects</a:t>
            </a:r>
          </a:p>
          <a:p>
            <a:pPr marL="457200" indent="-457200" algn="l">
              <a:buFont typeface="Arial" panose="020B0604020202020204" pitchFamily="34" charset="0"/>
              <a:buAutoNum type="arabicPeriod"/>
            </a:pPr>
            <a:r>
              <a:rPr lang="en-US" dirty="0">
                <a:solidFill>
                  <a:schemeClr val="bg1">
                    <a:lumMod val="85000"/>
                  </a:schemeClr>
                </a:solidFill>
              </a:rPr>
              <a:t>How to create a Social Impact Project</a:t>
            </a:r>
          </a:p>
          <a:p>
            <a:pPr marL="457200" indent="-457200" algn="l">
              <a:buAutoNum type="arabicPeriod"/>
            </a:pPr>
            <a:r>
              <a:rPr lang="en-US" dirty="0">
                <a:solidFill>
                  <a:schemeClr val="bg1">
                    <a:lumMod val="85000"/>
                  </a:schemeClr>
                </a:solidFill>
              </a:rPr>
              <a:t>What is the Government Blockchain Association</a:t>
            </a:r>
          </a:p>
          <a:p>
            <a:pPr marL="457200" indent="-457200" algn="l">
              <a:buFont typeface="Arial" panose="020B0604020202020204" pitchFamily="34" charset="0"/>
              <a:buAutoNum type="arabicPeriod"/>
            </a:pPr>
            <a:r>
              <a:rPr lang="en-US" dirty="0">
                <a:solidFill>
                  <a:schemeClr val="bg1">
                    <a:lumMod val="85000"/>
                  </a:schemeClr>
                </a:solidFill>
              </a:rPr>
              <a:t>Conclusion / Questions</a:t>
            </a:r>
          </a:p>
          <a:p>
            <a:pPr algn="l"/>
            <a:r>
              <a:rPr lang="en-US" dirty="0">
                <a:solidFill>
                  <a:schemeClr val="bg1">
                    <a:lumMod val="85000"/>
                  </a:schemeClr>
                </a:solidFill>
              </a:rPr>
              <a:t> </a:t>
            </a:r>
          </a:p>
        </p:txBody>
      </p:sp>
      <p:sp>
        <p:nvSpPr>
          <p:cNvPr id="5" name="TextBox 4">
            <a:extLst>
              <a:ext uri="{FF2B5EF4-FFF2-40B4-BE49-F238E27FC236}">
                <a16:creationId xmlns:a16="http://schemas.microsoft.com/office/drawing/2014/main" id="{09975BB4-9110-4E5D-9AEA-46DB0AD03638}"/>
              </a:ext>
            </a:extLst>
          </p:cNvPr>
          <p:cNvSpPr txBox="1"/>
          <p:nvPr/>
        </p:nvSpPr>
        <p:spPr>
          <a:xfrm>
            <a:off x="3048000" y="3244334"/>
            <a:ext cx="6096000" cy="369332"/>
          </a:xfrm>
          <a:prstGeom prst="rect">
            <a:avLst/>
          </a:prstGeom>
          <a:noFill/>
        </p:spPr>
        <p:txBody>
          <a:bodyPr wrap="square">
            <a:spAutoFit/>
          </a:bodyPr>
          <a:lstStyle/>
          <a:p>
            <a:r>
              <a:rPr lang="en-US" dirty="0"/>
              <a:t> </a:t>
            </a:r>
          </a:p>
        </p:txBody>
      </p:sp>
      <p:sp>
        <p:nvSpPr>
          <p:cNvPr id="7" name="TextBox 6">
            <a:extLst>
              <a:ext uri="{FF2B5EF4-FFF2-40B4-BE49-F238E27FC236}">
                <a16:creationId xmlns:a16="http://schemas.microsoft.com/office/drawing/2014/main" id="{49B4C6F3-5458-42BA-8749-8860ECD107CD}"/>
              </a:ext>
            </a:extLst>
          </p:cNvPr>
          <p:cNvSpPr txBox="1"/>
          <p:nvPr/>
        </p:nvSpPr>
        <p:spPr>
          <a:xfrm>
            <a:off x="3048522" y="3244334"/>
            <a:ext cx="6097044" cy="369332"/>
          </a:xfrm>
          <a:prstGeom prst="rect">
            <a:avLst/>
          </a:prstGeom>
          <a:noFill/>
        </p:spPr>
        <p:txBody>
          <a:bodyPr wrap="square">
            <a:spAutoFit/>
          </a:bodyPr>
          <a:lstStyle/>
          <a:p>
            <a:r>
              <a:rPr lang="en-US" b="0" dirty="0">
                <a:effectLst/>
              </a:rPr>
              <a:t> </a:t>
            </a:r>
            <a:endParaRPr lang="en-US" dirty="0"/>
          </a:p>
        </p:txBody>
      </p:sp>
      <p:pic>
        <p:nvPicPr>
          <p:cNvPr id="9" name="Content Placeholder 5" descr="A picture containing clipart&#10;&#10;Description automatically generated">
            <a:extLst>
              <a:ext uri="{FF2B5EF4-FFF2-40B4-BE49-F238E27FC236}">
                <a16:creationId xmlns:a16="http://schemas.microsoft.com/office/drawing/2014/main" id="{5ADBBA75-DFE1-4C33-BA27-684BA99D09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24873015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in a garden&#10;&#10;Description automatically generated">
            <a:extLst>
              <a:ext uri="{FF2B5EF4-FFF2-40B4-BE49-F238E27FC236}">
                <a16:creationId xmlns:a16="http://schemas.microsoft.com/office/drawing/2014/main" id="{C250BD49-00E0-4797-A7D3-F10F5055DD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4668" y="1232127"/>
            <a:ext cx="2879963" cy="5119935"/>
          </a:xfrm>
          <a:prstGeom prst="rect">
            <a:avLst/>
          </a:prstGeom>
        </p:spPr>
      </p:pic>
      <p:pic>
        <p:nvPicPr>
          <p:cNvPr id="7" name="Picture 6" descr="A person standing next to a tree&#10;&#10;Description automatically generated">
            <a:extLst>
              <a:ext uri="{FF2B5EF4-FFF2-40B4-BE49-F238E27FC236}">
                <a16:creationId xmlns:a16="http://schemas.microsoft.com/office/drawing/2014/main" id="{07EE5AA5-6917-4537-AB3F-FF6D459896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8283" y="1354037"/>
            <a:ext cx="4077996" cy="2292757"/>
          </a:xfrm>
          <a:prstGeom prst="rect">
            <a:avLst/>
          </a:prstGeom>
        </p:spPr>
      </p:pic>
      <p:pic>
        <p:nvPicPr>
          <p:cNvPr id="9" name="Picture 8" descr="A group of people sitting at a table&#10;&#10;Description automatically generated">
            <a:extLst>
              <a:ext uri="{FF2B5EF4-FFF2-40B4-BE49-F238E27FC236}">
                <a16:creationId xmlns:a16="http://schemas.microsoft.com/office/drawing/2014/main" id="{C3B300C4-F432-4108-9269-D83071AF68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8397" y="3839484"/>
            <a:ext cx="3773573" cy="2121602"/>
          </a:xfrm>
          <a:prstGeom prst="rect">
            <a:avLst/>
          </a:prstGeom>
        </p:spPr>
      </p:pic>
      <p:sp>
        <p:nvSpPr>
          <p:cNvPr id="10" name="TextBox 9">
            <a:extLst>
              <a:ext uri="{FF2B5EF4-FFF2-40B4-BE49-F238E27FC236}">
                <a16:creationId xmlns:a16="http://schemas.microsoft.com/office/drawing/2014/main" id="{34E3A4DD-5D33-49FF-B8AF-CC7C0B9536DE}"/>
              </a:ext>
            </a:extLst>
          </p:cNvPr>
          <p:cNvSpPr txBox="1"/>
          <p:nvPr/>
        </p:nvSpPr>
        <p:spPr>
          <a:xfrm>
            <a:off x="1454534" y="791062"/>
            <a:ext cx="3861745" cy="369332"/>
          </a:xfrm>
          <a:prstGeom prst="rect">
            <a:avLst/>
          </a:prstGeom>
          <a:noFill/>
        </p:spPr>
        <p:txBody>
          <a:bodyPr wrap="square" rtlCol="0">
            <a:spAutoFit/>
          </a:bodyPr>
          <a:lstStyle/>
          <a:p>
            <a:r>
              <a:rPr lang="en-US" dirty="0"/>
              <a:t>Collection Days</a:t>
            </a:r>
          </a:p>
        </p:txBody>
      </p:sp>
    </p:spTree>
    <p:extLst>
      <p:ext uri="{BB962C8B-B14F-4D97-AF65-F5344CB8AC3E}">
        <p14:creationId xmlns:p14="http://schemas.microsoft.com/office/powerpoint/2010/main" val="13848361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in a room&#10;&#10;Description automatically generated">
            <a:extLst>
              <a:ext uri="{FF2B5EF4-FFF2-40B4-BE49-F238E27FC236}">
                <a16:creationId xmlns:a16="http://schemas.microsoft.com/office/drawing/2014/main" id="{34340952-1867-4738-B51D-AD9484CDD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2857" y="1431021"/>
            <a:ext cx="7620000" cy="4186238"/>
          </a:xfrm>
          <a:prstGeom prst="rect">
            <a:avLst/>
          </a:prstGeom>
        </p:spPr>
      </p:pic>
    </p:spTree>
    <p:extLst>
      <p:ext uri="{BB962C8B-B14F-4D97-AF65-F5344CB8AC3E}">
        <p14:creationId xmlns:p14="http://schemas.microsoft.com/office/powerpoint/2010/main" val="3971217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tanding in a room&#10;&#10;Description automatically generated">
            <a:extLst>
              <a:ext uri="{FF2B5EF4-FFF2-40B4-BE49-F238E27FC236}">
                <a16:creationId xmlns:a16="http://schemas.microsoft.com/office/drawing/2014/main" id="{DE5A3C41-50A2-491F-9764-5CED4A517AFC}"/>
              </a:ext>
            </a:extLst>
          </p:cNvPr>
          <p:cNvPicPr>
            <a:picLocks noChangeAspect="1"/>
          </p:cNvPicPr>
          <p:nvPr/>
        </p:nvPicPr>
        <p:blipFill rotWithShape="1">
          <a:blip r:embed="rId2">
            <a:extLst>
              <a:ext uri="{28A0092B-C50C-407E-A947-70E740481C1C}">
                <a14:useLocalDpi xmlns:a14="http://schemas.microsoft.com/office/drawing/2010/main" val="0"/>
              </a:ext>
            </a:extLst>
          </a:blip>
          <a:srcRect t="15401" b="17234"/>
          <a:stretch/>
        </p:blipFill>
        <p:spPr>
          <a:xfrm>
            <a:off x="20" y="10"/>
            <a:ext cx="12191980" cy="6857990"/>
          </a:xfrm>
          <a:prstGeom prst="rect">
            <a:avLst/>
          </a:prstGeom>
        </p:spPr>
      </p:pic>
    </p:spTree>
    <p:extLst>
      <p:ext uri="{BB962C8B-B14F-4D97-AF65-F5344CB8AC3E}">
        <p14:creationId xmlns:p14="http://schemas.microsoft.com/office/powerpoint/2010/main" val="20073637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around a table&#10;&#10;Description automatically generated">
            <a:extLst>
              <a:ext uri="{FF2B5EF4-FFF2-40B4-BE49-F238E27FC236}">
                <a16:creationId xmlns:a16="http://schemas.microsoft.com/office/drawing/2014/main" id="{65673FE8-1C36-432F-B94F-E48E5B136E54}"/>
              </a:ext>
            </a:extLst>
          </p:cNvPr>
          <p:cNvPicPr>
            <a:picLocks noChangeAspect="1"/>
          </p:cNvPicPr>
          <p:nvPr/>
        </p:nvPicPr>
        <p:blipFill rotWithShape="1">
          <a:blip r:embed="rId2">
            <a:extLst>
              <a:ext uri="{28A0092B-C50C-407E-A947-70E740481C1C}">
                <a14:useLocalDpi xmlns:a14="http://schemas.microsoft.com/office/drawing/2010/main" val="0"/>
              </a:ext>
            </a:extLst>
          </a:blip>
          <a:srcRect t="22528" r="1" b="45831"/>
          <a:stretch/>
        </p:blipFill>
        <p:spPr>
          <a:xfrm>
            <a:off x="20" y="10"/>
            <a:ext cx="12191980" cy="6857990"/>
          </a:xfrm>
          <a:prstGeom prst="rect">
            <a:avLst/>
          </a:prstGeom>
        </p:spPr>
      </p:pic>
    </p:spTree>
    <p:extLst>
      <p:ext uri="{BB962C8B-B14F-4D97-AF65-F5344CB8AC3E}">
        <p14:creationId xmlns:p14="http://schemas.microsoft.com/office/powerpoint/2010/main" val="32233134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CC11BB-8B65-4BE4-BA5C-BFD680942780}"/>
              </a:ext>
            </a:extLst>
          </p:cNvPr>
          <p:cNvSpPr txBox="1">
            <a:spLocks/>
          </p:cNvSpPr>
          <p:nvPr/>
        </p:nvSpPr>
        <p:spPr>
          <a:xfrm>
            <a:off x="527538" y="4756638"/>
            <a:ext cx="11139854" cy="93044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gn="ctr">
              <a:spcAft>
                <a:spcPts val="600"/>
              </a:spcAft>
            </a:pPr>
            <a:r>
              <a:rPr lang="en-US" sz="5400">
                <a:solidFill>
                  <a:srgbClr val="FFFFFF"/>
                </a:solidFill>
              </a:rPr>
              <a:t>Recipients </a:t>
            </a:r>
          </a:p>
        </p:txBody>
      </p:sp>
      <p:pic>
        <p:nvPicPr>
          <p:cNvPr id="3" name="Picture 2" descr="A person in a military uniform standing in front of a car&#10;&#10;Description automatically generated">
            <a:extLst>
              <a:ext uri="{FF2B5EF4-FFF2-40B4-BE49-F238E27FC236}">
                <a16:creationId xmlns:a16="http://schemas.microsoft.com/office/drawing/2014/main" id="{F12EE473-EDC3-4847-9D6F-257D009B7E3C}"/>
              </a:ext>
            </a:extLst>
          </p:cNvPr>
          <p:cNvPicPr>
            <a:picLocks noChangeAspect="1"/>
          </p:cNvPicPr>
          <p:nvPr/>
        </p:nvPicPr>
        <p:blipFill>
          <a:blip r:embed="rId2"/>
          <a:stretch>
            <a:fillRect/>
          </a:stretch>
        </p:blipFill>
        <p:spPr>
          <a:xfrm>
            <a:off x="1049180" y="307731"/>
            <a:ext cx="3997637" cy="3997637"/>
          </a:xfrm>
          <a:prstGeom prst="rect">
            <a:avLst/>
          </a:prstGeom>
        </p:spPr>
      </p:pic>
      <p:pic>
        <p:nvPicPr>
          <p:cNvPr id="10" name="Picture 9" descr="A close up of a sign&#10;&#10;Description automatically generated">
            <a:extLst>
              <a:ext uri="{FF2B5EF4-FFF2-40B4-BE49-F238E27FC236}">
                <a16:creationId xmlns:a16="http://schemas.microsoft.com/office/drawing/2014/main" id="{238DBB29-7411-4803-BBE2-3B107B0C12CF}"/>
              </a:ext>
            </a:extLst>
          </p:cNvPr>
          <p:cNvPicPr>
            <a:picLocks noChangeAspect="1"/>
          </p:cNvPicPr>
          <p:nvPr/>
        </p:nvPicPr>
        <p:blipFill rotWithShape="1">
          <a:blip r:embed="rId3">
            <a:extLst>
              <a:ext uri="{28A0092B-C50C-407E-A947-70E740481C1C}">
                <a14:useLocalDpi xmlns:a14="http://schemas.microsoft.com/office/drawing/2010/main" val="0"/>
              </a:ext>
            </a:extLst>
          </a:blip>
          <a:srcRect t="1583" r="-1" b="2460"/>
          <a:stretch/>
        </p:blipFill>
        <p:spPr>
          <a:xfrm>
            <a:off x="6416043" y="832174"/>
            <a:ext cx="5455917" cy="2948750"/>
          </a:xfrm>
          <a:prstGeom prst="rect">
            <a:avLst/>
          </a:prstGeom>
        </p:spPr>
      </p:pic>
      <p:sp>
        <p:nvSpPr>
          <p:cNvPr id="2" name="TextBox 1">
            <a:extLst>
              <a:ext uri="{FF2B5EF4-FFF2-40B4-BE49-F238E27FC236}">
                <a16:creationId xmlns:a16="http://schemas.microsoft.com/office/drawing/2014/main" id="{E1A9F600-78B3-4352-921B-8E982D6D40C6}"/>
              </a:ext>
            </a:extLst>
          </p:cNvPr>
          <p:cNvSpPr txBox="1"/>
          <p:nvPr/>
        </p:nvSpPr>
        <p:spPr>
          <a:xfrm>
            <a:off x="4062248" y="5286703"/>
            <a:ext cx="5412828" cy="646331"/>
          </a:xfrm>
          <a:prstGeom prst="rect">
            <a:avLst/>
          </a:prstGeom>
          <a:noFill/>
        </p:spPr>
        <p:txBody>
          <a:bodyPr wrap="square" rtlCol="0">
            <a:spAutoFit/>
          </a:bodyPr>
          <a:lstStyle/>
          <a:p>
            <a:pPr>
              <a:spcAft>
                <a:spcPts val="600"/>
              </a:spcAft>
            </a:pPr>
            <a:r>
              <a:rPr lang="en-US" dirty="0"/>
              <a:t>Jeannine Gorman</a:t>
            </a:r>
            <a:br>
              <a:rPr lang="en-US" dirty="0"/>
            </a:br>
            <a:r>
              <a:rPr lang="en-US" dirty="0"/>
              <a:t>Executive Director</a:t>
            </a:r>
            <a:endParaRPr lang="en-US"/>
          </a:p>
        </p:txBody>
      </p:sp>
    </p:spTree>
    <p:extLst>
      <p:ext uri="{BB962C8B-B14F-4D97-AF65-F5344CB8AC3E}">
        <p14:creationId xmlns:p14="http://schemas.microsoft.com/office/powerpoint/2010/main" val="5684526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in a room&#10;&#10;Description automatically generated">
            <a:extLst>
              <a:ext uri="{FF2B5EF4-FFF2-40B4-BE49-F238E27FC236}">
                <a16:creationId xmlns:a16="http://schemas.microsoft.com/office/drawing/2014/main" id="{C74986A0-D0E7-4E03-86CB-DD37A4928CA3}"/>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80" cy="6857990"/>
          </a:xfrm>
          <a:prstGeom prst="rect">
            <a:avLst/>
          </a:prstGeom>
        </p:spPr>
      </p:pic>
    </p:spTree>
    <p:extLst>
      <p:ext uri="{BB962C8B-B14F-4D97-AF65-F5344CB8AC3E}">
        <p14:creationId xmlns:p14="http://schemas.microsoft.com/office/powerpoint/2010/main" val="18100504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itting at a table&#10;&#10;Description automatically generated">
            <a:extLst>
              <a:ext uri="{FF2B5EF4-FFF2-40B4-BE49-F238E27FC236}">
                <a16:creationId xmlns:a16="http://schemas.microsoft.com/office/drawing/2014/main" id="{537AE6CF-4FAC-4AAE-8333-F368DCA66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1938" y="1686549"/>
            <a:ext cx="7615238" cy="4281488"/>
          </a:xfrm>
          <a:prstGeom prst="rect">
            <a:avLst/>
          </a:prstGeom>
        </p:spPr>
      </p:pic>
    </p:spTree>
    <p:extLst>
      <p:ext uri="{BB962C8B-B14F-4D97-AF65-F5344CB8AC3E}">
        <p14:creationId xmlns:p14="http://schemas.microsoft.com/office/powerpoint/2010/main" val="18180399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close up of a piece of paper&#10;&#10;Description automatically generated">
            <a:extLst>
              <a:ext uri="{FF2B5EF4-FFF2-40B4-BE49-F238E27FC236}">
                <a16:creationId xmlns:a16="http://schemas.microsoft.com/office/drawing/2014/main" id="{CA315DF4-61D3-44A5-BF20-264BA3452F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860367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in a garden&#10;&#10;Description automatically generated">
            <a:extLst>
              <a:ext uri="{FF2B5EF4-FFF2-40B4-BE49-F238E27FC236}">
                <a16:creationId xmlns:a16="http://schemas.microsoft.com/office/drawing/2014/main" id="{59D58166-8C19-446A-844A-F0BE584FA0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7187" y="0"/>
            <a:ext cx="3857625" cy="6858000"/>
          </a:xfrm>
          <a:prstGeom prst="rect">
            <a:avLst/>
          </a:prstGeom>
        </p:spPr>
      </p:pic>
    </p:spTree>
    <p:extLst>
      <p:ext uri="{BB962C8B-B14F-4D97-AF65-F5344CB8AC3E}">
        <p14:creationId xmlns:p14="http://schemas.microsoft.com/office/powerpoint/2010/main" val="636911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posing for a picture&#10;&#10;Description automatically generated">
            <a:extLst>
              <a:ext uri="{FF2B5EF4-FFF2-40B4-BE49-F238E27FC236}">
                <a16:creationId xmlns:a16="http://schemas.microsoft.com/office/drawing/2014/main" id="{D76FD0F9-2831-4326-B47B-54E08404B621}"/>
              </a:ext>
            </a:extLst>
          </p:cNvPr>
          <p:cNvPicPr>
            <a:picLocks noChangeAspect="1"/>
          </p:cNvPicPr>
          <p:nvPr/>
        </p:nvPicPr>
        <p:blipFill rotWithShape="1">
          <a:blip r:embed="rId2">
            <a:extLst>
              <a:ext uri="{28A0092B-C50C-407E-A947-70E740481C1C}">
                <a14:useLocalDpi xmlns:a14="http://schemas.microsoft.com/office/drawing/2010/main" val="0"/>
              </a:ext>
            </a:extLst>
          </a:blip>
          <a:srcRect t="40883" r="1" b="27477"/>
          <a:stretch/>
        </p:blipFill>
        <p:spPr>
          <a:xfrm>
            <a:off x="20" y="10"/>
            <a:ext cx="12191980" cy="6857990"/>
          </a:xfrm>
          <a:prstGeom prst="rect">
            <a:avLst/>
          </a:prstGeom>
        </p:spPr>
      </p:pic>
    </p:spTree>
    <p:extLst>
      <p:ext uri="{BB962C8B-B14F-4D97-AF65-F5344CB8AC3E}">
        <p14:creationId xmlns:p14="http://schemas.microsoft.com/office/powerpoint/2010/main" val="16385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5" descr="A picture containing clipart&#10;&#10;Description automatically generated">
            <a:extLst>
              <a:ext uri="{FF2B5EF4-FFF2-40B4-BE49-F238E27FC236}">
                <a16:creationId xmlns:a16="http://schemas.microsoft.com/office/drawing/2014/main" id="{5AF8AD08-D3C2-4A0A-82FB-1E9CA743E8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
        <p:nvSpPr>
          <p:cNvPr id="4" name="Title 3">
            <a:extLst>
              <a:ext uri="{FF2B5EF4-FFF2-40B4-BE49-F238E27FC236}">
                <a16:creationId xmlns:a16="http://schemas.microsoft.com/office/drawing/2014/main" id="{D4C68B5C-345F-4708-9518-F0B46981A3AD}"/>
              </a:ext>
            </a:extLst>
          </p:cNvPr>
          <p:cNvSpPr>
            <a:spLocks noGrp="1"/>
          </p:cNvSpPr>
          <p:nvPr>
            <p:ph type="title"/>
          </p:nvPr>
        </p:nvSpPr>
        <p:spPr/>
        <p:txBody>
          <a:bodyPr/>
          <a:lstStyle/>
          <a:p>
            <a:r>
              <a:rPr lang="en-US" dirty="0"/>
              <a:t>Ledger Academy</a:t>
            </a:r>
            <a:br>
              <a:rPr lang="en-US" dirty="0"/>
            </a:br>
            <a:endParaRPr lang="en-US" dirty="0"/>
          </a:p>
        </p:txBody>
      </p:sp>
      <p:pic>
        <p:nvPicPr>
          <p:cNvPr id="8" name="Content Placeholder 7" descr="A screenshot of a cell phone&#10;&#10;Description automatically generated">
            <a:extLst>
              <a:ext uri="{FF2B5EF4-FFF2-40B4-BE49-F238E27FC236}">
                <a16:creationId xmlns:a16="http://schemas.microsoft.com/office/drawing/2014/main" id="{737B9800-2E51-4458-B755-130D939D8AB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183188" y="1200677"/>
            <a:ext cx="6172200" cy="4447120"/>
          </a:xfrm>
        </p:spPr>
      </p:pic>
      <p:sp>
        <p:nvSpPr>
          <p:cNvPr id="6" name="Text Placeholder 5">
            <a:extLst>
              <a:ext uri="{FF2B5EF4-FFF2-40B4-BE49-F238E27FC236}">
                <a16:creationId xmlns:a16="http://schemas.microsoft.com/office/drawing/2014/main" id="{085904A6-46B2-46F3-A5BE-1265C033794A}"/>
              </a:ext>
            </a:extLst>
          </p:cNvPr>
          <p:cNvSpPr>
            <a:spLocks noGrp="1"/>
          </p:cNvSpPr>
          <p:nvPr>
            <p:ph type="body" sz="half" idx="2"/>
          </p:nvPr>
        </p:nvSpPr>
        <p:spPr>
          <a:xfrm>
            <a:off x="841377" y="2057400"/>
            <a:ext cx="3349624" cy="3811588"/>
          </a:xfrm>
        </p:spPr>
        <p:txBody>
          <a:bodyPr>
            <a:normAutofit fontScale="92500" lnSpcReduction="20000"/>
          </a:bodyPr>
          <a:lstStyle/>
          <a:p>
            <a:r>
              <a:rPr lang="en-US" dirty="0"/>
              <a:t>Blockchain Training Center </a:t>
            </a:r>
            <a:br>
              <a:rPr lang="en-US" dirty="0"/>
            </a:br>
            <a:r>
              <a:rPr lang="en-US" dirty="0"/>
              <a:t>	Tiger Labs</a:t>
            </a:r>
            <a:br>
              <a:rPr lang="en-US" dirty="0"/>
            </a:br>
            <a:r>
              <a:rPr lang="en-US" dirty="0"/>
              <a:t>	252 Nassau Street</a:t>
            </a:r>
            <a:br>
              <a:rPr lang="en-US" dirty="0"/>
            </a:br>
            <a:r>
              <a:rPr lang="en-US" dirty="0"/>
              <a:t>	Princeton, NJ	</a:t>
            </a:r>
          </a:p>
          <a:p>
            <a:r>
              <a:rPr lang="en-US" dirty="0"/>
              <a:t>Classes Available</a:t>
            </a:r>
            <a:br>
              <a:rPr lang="en-US" dirty="0"/>
            </a:br>
            <a:r>
              <a:rPr lang="en-US" dirty="0">
                <a:hlinkClick r:id="rId4"/>
              </a:rPr>
              <a:t>www.LedgerAcademy.com</a:t>
            </a:r>
            <a:endParaRPr lang="en-US" dirty="0"/>
          </a:p>
          <a:p>
            <a:pPr marL="342900" indent="-342900">
              <a:buFont typeface="+mj-lt"/>
              <a:buAutoNum type="arabicPeriod"/>
            </a:pPr>
            <a:r>
              <a:rPr lang="en-US" dirty="0"/>
              <a:t>Customized Training program</a:t>
            </a:r>
          </a:p>
          <a:p>
            <a:pPr marL="342900" indent="-342900">
              <a:buFont typeface="+mj-lt"/>
              <a:buAutoNum type="arabicPeriod"/>
            </a:pPr>
            <a:r>
              <a:rPr lang="en-US" dirty="0"/>
              <a:t>Freelance Technical Writer</a:t>
            </a:r>
          </a:p>
          <a:p>
            <a:pPr marL="342900" indent="-342900">
              <a:buFont typeface="+mj-lt"/>
              <a:buAutoNum type="arabicPeriod"/>
            </a:pPr>
            <a:r>
              <a:rPr lang="en-US" dirty="0"/>
              <a:t>Community Builder</a:t>
            </a:r>
          </a:p>
          <a:p>
            <a:r>
              <a:rPr lang="en-US" dirty="0"/>
              <a:t>	Current Projects</a:t>
            </a:r>
          </a:p>
          <a:p>
            <a:r>
              <a:rPr lang="en-US" dirty="0"/>
              <a:t>LedgerCG</a:t>
            </a:r>
            <a:br>
              <a:rPr lang="en-US" dirty="0"/>
            </a:br>
            <a:r>
              <a:rPr lang="en-US" dirty="0">
                <a:hlinkClick r:id="rId5"/>
              </a:rPr>
              <a:t>www.LedgerCG.com</a:t>
            </a:r>
            <a:endParaRPr lang="en-US" dirty="0"/>
          </a:p>
          <a:p>
            <a:r>
              <a:rPr lang="en-US" dirty="0"/>
              <a:t>	Enterprise Blockchain 	Consulting Group</a:t>
            </a:r>
          </a:p>
          <a:p>
            <a:pPr marL="342900" indent="-342900">
              <a:buFont typeface="+mj-lt"/>
              <a:buAutoNum type="arabicPeriod"/>
            </a:pPr>
            <a:r>
              <a:rPr lang="en-US" dirty="0"/>
              <a:t>Identity Management Solutions</a:t>
            </a:r>
          </a:p>
          <a:p>
            <a:endParaRPr lang="en-US" dirty="0"/>
          </a:p>
        </p:txBody>
      </p:sp>
      <p:sp>
        <p:nvSpPr>
          <p:cNvPr id="10" name="TextBox 9">
            <a:extLst>
              <a:ext uri="{FF2B5EF4-FFF2-40B4-BE49-F238E27FC236}">
                <a16:creationId xmlns:a16="http://schemas.microsoft.com/office/drawing/2014/main" id="{5B0D61AB-8135-4F3F-87BA-4F8F887E71CB}"/>
              </a:ext>
            </a:extLst>
          </p:cNvPr>
          <p:cNvSpPr txBox="1"/>
          <p:nvPr/>
        </p:nvSpPr>
        <p:spPr>
          <a:xfrm>
            <a:off x="396240" y="162744"/>
            <a:ext cx="5379720" cy="646331"/>
          </a:xfrm>
          <a:prstGeom prst="rect">
            <a:avLst/>
          </a:prstGeom>
          <a:noFill/>
        </p:spPr>
        <p:txBody>
          <a:bodyPr wrap="square" rtlCol="0">
            <a:spAutoFit/>
          </a:bodyPr>
          <a:lstStyle/>
          <a:p>
            <a:r>
              <a:rPr lang="en-US" dirty="0"/>
              <a:t>Bobbi Muscara </a:t>
            </a:r>
            <a:br>
              <a:rPr lang="en-US" dirty="0"/>
            </a:br>
            <a:r>
              <a:rPr lang="en-US" dirty="0"/>
              <a:t>Ledger Academy</a:t>
            </a:r>
          </a:p>
        </p:txBody>
      </p:sp>
      <p:pic>
        <p:nvPicPr>
          <p:cNvPr id="12" name="Content Placeholder 5" descr="A picture containing clipart&#10;&#10;Description automatically generated">
            <a:extLst>
              <a:ext uri="{FF2B5EF4-FFF2-40B4-BE49-F238E27FC236}">
                <a16:creationId xmlns:a16="http://schemas.microsoft.com/office/drawing/2014/main" id="{E2DAEF8B-6F7A-4BA4-96F8-0DC234B338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7496" y="162744"/>
            <a:ext cx="1018990" cy="649607"/>
          </a:xfrm>
          <a:prstGeom prst="rect">
            <a:avLst/>
          </a:prstGeom>
          <a:noFill/>
          <a:ln>
            <a:noFill/>
          </a:ln>
        </p:spPr>
      </p:pic>
    </p:spTree>
    <p:extLst>
      <p:ext uri="{BB962C8B-B14F-4D97-AF65-F5344CB8AC3E}">
        <p14:creationId xmlns:p14="http://schemas.microsoft.com/office/powerpoint/2010/main" val="3767422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indoor, floor, wall, person&#10;&#10;Description automatically generated">
            <a:extLst>
              <a:ext uri="{FF2B5EF4-FFF2-40B4-BE49-F238E27FC236}">
                <a16:creationId xmlns:a16="http://schemas.microsoft.com/office/drawing/2014/main" id="{7C6CA742-E165-409B-A2AD-96B407BEA13C}"/>
              </a:ext>
            </a:extLst>
          </p:cNvPr>
          <p:cNvPicPr>
            <a:picLocks noChangeAspect="1"/>
          </p:cNvPicPr>
          <p:nvPr/>
        </p:nvPicPr>
        <p:blipFill rotWithShape="1">
          <a:blip r:embed="rId2">
            <a:extLst>
              <a:ext uri="{28A0092B-C50C-407E-A947-70E740481C1C}">
                <a14:useLocalDpi xmlns:a14="http://schemas.microsoft.com/office/drawing/2010/main" val="0"/>
              </a:ext>
            </a:extLst>
          </a:blip>
          <a:srcRect r="2" b="17118"/>
          <a:stretch/>
        </p:blipFill>
        <p:spPr>
          <a:xfrm>
            <a:off x="4205564" y="643467"/>
            <a:ext cx="3780871" cy="5571066"/>
          </a:xfrm>
          <a:prstGeom prst="rect">
            <a:avLst/>
          </a:prstGeom>
        </p:spPr>
      </p:pic>
    </p:spTree>
    <p:extLst>
      <p:ext uri="{BB962C8B-B14F-4D97-AF65-F5344CB8AC3E}">
        <p14:creationId xmlns:p14="http://schemas.microsoft.com/office/powerpoint/2010/main" val="35079059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around a table&#10;&#10;Description automatically generated">
            <a:extLst>
              <a:ext uri="{FF2B5EF4-FFF2-40B4-BE49-F238E27FC236}">
                <a16:creationId xmlns:a16="http://schemas.microsoft.com/office/drawing/2014/main" id="{162B959C-356C-4630-A2CC-527ED7A56FF5}"/>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80" cy="6857990"/>
          </a:xfrm>
          <a:prstGeom prst="rect">
            <a:avLst/>
          </a:prstGeom>
        </p:spPr>
      </p:pic>
    </p:spTree>
    <p:extLst>
      <p:ext uri="{BB962C8B-B14F-4D97-AF65-F5344CB8AC3E}">
        <p14:creationId xmlns:p14="http://schemas.microsoft.com/office/powerpoint/2010/main" val="26916781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person, blue, clothing&#10;&#10;Description automatically generated">
            <a:extLst>
              <a:ext uri="{FF2B5EF4-FFF2-40B4-BE49-F238E27FC236}">
                <a16:creationId xmlns:a16="http://schemas.microsoft.com/office/drawing/2014/main" id="{29DD6C75-06E0-4339-8C3E-C10452CD7457}"/>
              </a:ext>
            </a:extLst>
          </p:cNvPr>
          <p:cNvPicPr>
            <a:picLocks noChangeAspect="1"/>
          </p:cNvPicPr>
          <p:nvPr/>
        </p:nvPicPr>
        <p:blipFill rotWithShape="1">
          <a:blip r:embed="rId2">
            <a:extLst>
              <a:ext uri="{28A0092B-C50C-407E-A947-70E740481C1C}">
                <a14:useLocalDpi xmlns:a14="http://schemas.microsoft.com/office/drawing/2010/main" val="0"/>
              </a:ext>
            </a:extLst>
          </a:blip>
          <a:srcRect t="25527" r="1" b="9601"/>
          <a:stretch/>
        </p:blipFill>
        <p:spPr>
          <a:xfrm>
            <a:off x="643467" y="643467"/>
            <a:ext cx="10905066" cy="5571066"/>
          </a:xfrm>
          <a:prstGeom prst="rect">
            <a:avLst/>
          </a:prstGeom>
        </p:spPr>
      </p:pic>
    </p:spTree>
    <p:extLst>
      <p:ext uri="{BB962C8B-B14F-4D97-AF65-F5344CB8AC3E}">
        <p14:creationId xmlns:p14="http://schemas.microsoft.com/office/powerpoint/2010/main" val="21986210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person, indoor, table, wall&#10;&#10;Description automatically generated">
            <a:extLst>
              <a:ext uri="{FF2B5EF4-FFF2-40B4-BE49-F238E27FC236}">
                <a16:creationId xmlns:a16="http://schemas.microsoft.com/office/drawing/2014/main" id="{149F1C1C-4801-47E8-9B02-E98972114F3C}"/>
              </a:ext>
            </a:extLst>
          </p:cNvPr>
          <p:cNvPicPr>
            <a:picLocks noChangeAspect="1"/>
          </p:cNvPicPr>
          <p:nvPr/>
        </p:nvPicPr>
        <p:blipFill rotWithShape="1">
          <a:blip r:embed="rId2">
            <a:extLst>
              <a:ext uri="{28A0092B-C50C-407E-A947-70E740481C1C}">
                <a14:useLocalDpi xmlns:a14="http://schemas.microsoft.com/office/drawing/2010/main" val="0"/>
              </a:ext>
            </a:extLst>
          </a:blip>
          <a:srcRect t="10551" b="5179"/>
          <a:stretch/>
        </p:blipFill>
        <p:spPr>
          <a:xfrm>
            <a:off x="20" y="10"/>
            <a:ext cx="12191980" cy="6857990"/>
          </a:xfrm>
          <a:prstGeom prst="rect">
            <a:avLst/>
          </a:prstGeom>
        </p:spPr>
      </p:pic>
    </p:spTree>
    <p:extLst>
      <p:ext uri="{BB962C8B-B14F-4D97-AF65-F5344CB8AC3E}">
        <p14:creationId xmlns:p14="http://schemas.microsoft.com/office/powerpoint/2010/main" val="24394048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in a car&#10;&#10;Description automatically generated">
            <a:extLst>
              <a:ext uri="{FF2B5EF4-FFF2-40B4-BE49-F238E27FC236}">
                <a16:creationId xmlns:a16="http://schemas.microsoft.com/office/drawing/2014/main" id="{09232C3A-1EA6-4575-B8A2-D31AAC77D6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3442" y="643467"/>
            <a:ext cx="9285115" cy="5571066"/>
          </a:xfrm>
          <a:prstGeom prst="rect">
            <a:avLst/>
          </a:prstGeom>
        </p:spPr>
      </p:pic>
    </p:spTree>
    <p:extLst>
      <p:ext uri="{BB962C8B-B14F-4D97-AF65-F5344CB8AC3E}">
        <p14:creationId xmlns:p14="http://schemas.microsoft.com/office/powerpoint/2010/main" val="33275193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next to a person&#10;&#10;Description automatically generated">
            <a:extLst>
              <a:ext uri="{FF2B5EF4-FFF2-40B4-BE49-F238E27FC236}">
                <a16:creationId xmlns:a16="http://schemas.microsoft.com/office/drawing/2014/main" id="{EBD9FC18-8183-4ADB-AB17-163F4BF420E6}"/>
              </a:ext>
            </a:extLst>
          </p:cNvPr>
          <p:cNvPicPr>
            <a:picLocks noChangeAspect="1"/>
          </p:cNvPicPr>
          <p:nvPr/>
        </p:nvPicPr>
        <p:blipFill rotWithShape="1">
          <a:blip r:embed="rId2">
            <a:extLst>
              <a:ext uri="{28A0092B-C50C-407E-A947-70E740481C1C}">
                <a14:useLocalDpi xmlns:a14="http://schemas.microsoft.com/office/drawing/2010/main" val="0"/>
              </a:ext>
            </a:extLst>
          </a:blip>
          <a:srcRect t="2750" r="1" b="18656"/>
          <a:stretch/>
        </p:blipFill>
        <p:spPr>
          <a:xfrm>
            <a:off x="643467" y="643467"/>
            <a:ext cx="10905066" cy="5571066"/>
          </a:xfrm>
          <a:prstGeom prst="rect">
            <a:avLst/>
          </a:prstGeom>
        </p:spPr>
      </p:pic>
    </p:spTree>
    <p:extLst>
      <p:ext uri="{BB962C8B-B14F-4D97-AF65-F5344CB8AC3E}">
        <p14:creationId xmlns:p14="http://schemas.microsoft.com/office/powerpoint/2010/main" val="11839647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indoor, floor, wall&#10;&#10;Description automatically generated">
            <a:extLst>
              <a:ext uri="{FF2B5EF4-FFF2-40B4-BE49-F238E27FC236}">
                <a16:creationId xmlns:a16="http://schemas.microsoft.com/office/drawing/2014/main" id="{7202BFBB-8E98-4C7B-9734-8A4E062B2AF0}"/>
              </a:ext>
            </a:extLst>
          </p:cNvPr>
          <p:cNvPicPr>
            <a:picLocks noChangeAspect="1"/>
          </p:cNvPicPr>
          <p:nvPr/>
        </p:nvPicPr>
        <p:blipFill rotWithShape="1">
          <a:blip r:embed="rId2">
            <a:extLst>
              <a:ext uri="{28A0092B-C50C-407E-A947-70E740481C1C}">
                <a14:useLocalDpi xmlns:a14="http://schemas.microsoft.com/office/drawing/2010/main" val="0"/>
              </a:ext>
            </a:extLst>
          </a:blip>
          <a:srcRect t="14827" r="1" b="2775"/>
          <a:stretch/>
        </p:blipFill>
        <p:spPr>
          <a:xfrm>
            <a:off x="643467" y="643467"/>
            <a:ext cx="10905066" cy="5571066"/>
          </a:xfrm>
          <a:prstGeom prst="rect">
            <a:avLst/>
          </a:prstGeom>
        </p:spPr>
      </p:pic>
    </p:spTree>
    <p:extLst>
      <p:ext uri="{BB962C8B-B14F-4D97-AF65-F5344CB8AC3E}">
        <p14:creationId xmlns:p14="http://schemas.microsoft.com/office/powerpoint/2010/main" val="8233112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ouple of people that are standing in a parking lot&#10;&#10;Description automatically generated">
            <a:extLst>
              <a:ext uri="{FF2B5EF4-FFF2-40B4-BE49-F238E27FC236}">
                <a16:creationId xmlns:a16="http://schemas.microsoft.com/office/drawing/2014/main" id="{FDE7DD7B-FFF4-46E0-91B1-DC1011B20F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478" y="643467"/>
            <a:ext cx="7819043" cy="5571066"/>
          </a:xfrm>
          <a:prstGeom prst="rect">
            <a:avLst/>
          </a:prstGeom>
        </p:spPr>
      </p:pic>
    </p:spTree>
    <p:extLst>
      <p:ext uri="{BB962C8B-B14F-4D97-AF65-F5344CB8AC3E}">
        <p14:creationId xmlns:p14="http://schemas.microsoft.com/office/powerpoint/2010/main" val="31361253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descr="A picture containing person, woman, building, standing&#10;&#10;Description automatically generated">
            <a:extLst>
              <a:ext uri="{FF2B5EF4-FFF2-40B4-BE49-F238E27FC236}">
                <a16:creationId xmlns:a16="http://schemas.microsoft.com/office/drawing/2014/main" id="{04F720A8-2CB7-458B-9EDA-85C5BA2972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3715" y="150000"/>
            <a:ext cx="9124569" cy="6858000"/>
          </a:xfrm>
          <a:prstGeom prst="rect">
            <a:avLst/>
          </a:prstGeom>
        </p:spPr>
      </p:pic>
    </p:spTree>
    <p:extLst>
      <p:ext uri="{BB962C8B-B14F-4D97-AF65-F5344CB8AC3E}">
        <p14:creationId xmlns:p14="http://schemas.microsoft.com/office/powerpoint/2010/main" val="28627360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next to a car&#10;&#10;Description automatically generated">
            <a:extLst>
              <a:ext uri="{FF2B5EF4-FFF2-40B4-BE49-F238E27FC236}">
                <a16:creationId xmlns:a16="http://schemas.microsoft.com/office/drawing/2014/main" id="{D05A50BF-69BA-42DB-AA9E-2677E261F82B}"/>
              </a:ext>
            </a:extLst>
          </p:cNvPr>
          <p:cNvPicPr>
            <a:picLocks noChangeAspect="1"/>
          </p:cNvPicPr>
          <p:nvPr/>
        </p:nvPicPr>
        <p:blipFill rotWithShape="1">
          <a:blip r:embed="rId2">
            <a:extLst>
              <a:ext uri="{28A0092B-C50C-407E-A947-70E740481C1C}">
                <a14:useLocalDpi xmlns:a14="http://schemas.microsoft.com/office/drawing/2010/main" val="0"/>
              </a:ext>
            </a:extLst>
          </a:blip>
          <a:srcRect t="14" b="3832"/>
          <a:stretch/>
        </p:blipFill>
        <p:spPr>
          <a:xfrm>
            <a:off x="20" y="10"/>
            <a:ext cx="12191980" cy="6857990"/>
          </a:xfrm>
          <a:prstGeom prst="rect">
            <a:avLst/>
          </a:prstGeom>
        </p:spPr>
      </p:pic>
    </p:spTree>
    <p:extLst>
      <p:ext uri="{BB962C8B-B14F-4D97-AF65-F5344CB8AC3E}">
        <p14:creationId xmlns:p14="http://schemas.microsoft.com/office/powerpoint/2010/main" val="3105458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9"/>
          <p:cNvSpPr txBox="1"/>
          <p:nvPr/>
        </p:nvSpPr>
        <p:spPr>
          <a:xfrm>
            <a:off x="1781182" y="227175"/>
            <a:ext cx="9763118" cy="13508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2000" dirty="0">
                <a:solidFill>
                  <a:srgbClr val="414042"/>
                </a:solidFill>
                <a:latin typeface="Arial"/>
                <a:ea typeface="Arial"/>
                <a:cs typeface="Arial"/>
                <a:sym typeface="Arial"/>
              </a:rPr>
              <a:t>Join Hyperledger Social Impact Working Group December, 2018</a:t>
            </a:r>
            <a:endParaRPr sz="2000" dirty="0">
              <a:solidFill>
                <a:srgbClr val="414042"/>
              </a:solidFill>
              <a:latin typeface="Arial"/>
              <a:ea typeface="Arial"/>
              <a:cs typeface="Arial"/>
              <a:sym typeface="Arial"/>
            </a:endParaRPr>
          </a:p>
        </p:txBody>
      </p:sp>
      <p:pic>
        <p:nvPicPr>
          <p:cNvPr id="5" name="Picture 4" descr="A person in a blue shirt&#10;&#10;Description automatically generated">
            <a:extLst>
              <a:ext uri="{FF2B5EF4-FFF2-40B4-BE49-F238E27FC236}">
                <a16:creationId xmlns:a16="http://schemas.microsoft.com/office/drawing/2014/main" id="{7909ED9C-F9BD-4BF1-A9CF-0F8CDC2D83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790" y="2698115"/>
            <a:ext cx="2171700" cy="3092450"/>
          </a:xfrm>
          <a:prstGeom prst="rect">
            <a:avLst/>
          </a:prstGeom>
        </p:spPr>
      </p:pic>
      <p:sp>
        <p:nvSpPr>
          <p:cNvPr id="6" name="TextBox 5">
            <a:extLst>
              <a:ext uri="{FF2B5EF4-FFF2-40B4-BE49-F238E27FC236}">
                <a16:creationId xmlns:a16="http://schemas.microsoft.com/office/drawing/2014/main" id="{80B858D4-A944-49E8-800C-A8FEAE837BBD}"/>
              </a:ext>
            </a:extLst>
          </p:cNvPr>
          <p:cNvSpPr txBox="1"/>
          <p:nvPr/>
        </p:nvSpPr>
        <p:spPr>
          <a:xfrm>
            <a:off x="396240" y="162744"/>
            <a:ext cx="5379720" cy="646331"/>
          </a:xfrm>
          <a:prstGeom prst="rect">
            <a:avLst/>
          </a:prstGeom>
          <a:noFill/>
        </p:spPr>
        <p:txBody>
          <a:bodyPr wrap="square" rtlCol="0">
            <a:spAutoFit/>
          </a:bodyPr>
          <a:lstStyle/>
          <a:p>
            <a:r>
              <a:rPr lang="en-US" dirty="0"/>
              <a:t>Bobbi Muscara </a:t>
            </a:r>
            <a:br>
              <a:rPr lang="en-US" dirty="0"/>
            </a:br>
            <a:r>
              <a:rPr lang="en-US" dirty="0"/>
              <a:t>Ledger Academy</a:t>
            </a:r>
          </a:p>
        </p:txBody>
      </p:sp>
      <p:pic>
        <p:nvPicPr>
          <p:cNvPr id="8" name="Picture 7">
            <a:extLst>
              <a:ext uri="{FF2B5EF4-FFF2-40B4-BE49-F238E27FC236}">
                <a16:creationId xmlns:a16="http://schemas.microsoft.com/office/drawing/2014/main" id="{1DE5AE54-887E-488A-8C7C-40E84D3248D7}"/>
              </a:ext>
            </a:extLst>
          </p:cNvPr>
          <p:cNvPicPr>
            <a:picLocks noChangeAspect="1"/>
          </p:cNvPicPr>
          <p:nvPr/>
        </p:nvPicPr>
        <p:blipFill>
          <a:blip r:embed="rId4"/>
          <a:stretch>
            <a:fillRect/>
          </a:stretch>
        </p:blipFill>
        <p:spPr>
          <a:xfrm>
            <a:off x="3627285" y="1642406"/>
            <a:ext cx="3035456" cy="4489681"/>
          </a:xfrm>
          <a:prstGeom prst="rect">
            <a:avLst/>
          </a:prstGeom>
        </p:spPr>
      </p:pic>
      <p:pic>
        <p:nvPicPr>
          <p:cNvPr id="10" name="Picture 9" descr="A screenshot of a cell phone&#10;&#10;Description automatically generated">
            <a:extLst>
              <a:ext uri="{FF2B5EF4-FFF2-40B4-BE49-F238E27FC236}">
                <a16:creationId xmlns:a16="http://schemas.microsoft.com/office/drawing/2014/main" id="{7E0C785B-61A8-432E-8883-92FF02F731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6940" y="2145347"/>
            <a:ext cx="4427220" cy="2277219"/>
          </a:xfrm>
          <a:prstGeom prst="rect">
            <a:avLst/>
          </a:prstGeom>
        </p:spPr>
      </p:pic>
      <p:pic>
        <p:nvPicPr>
          <p:cNvPr id="11" name="Content Placeholder 5" descr="A picture containing clipart&#10;&#10;Description automatically generated">
            <a:extLst>
              <a:ext uri="{FF2B5EF4-FFF2-40B4-BE49-F238E27FC236}">
                <a16:creationId xmlns:a16="http://schemas.microsoft.com/office/drawing/2014/main" id="{8D549185-F772-4843-A539-651E4C15A7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73516" y="5140958"/>
            <a:ext cx="1018990" cy="64960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in front of a store&#10;&#10;Description automatically generated">
            <a:extLst>
              <a:ext uri="{FF2B5EF4-FFF2-40B4-BE49-F238E27FC236}">
                <a16:creationId xmlns:a16="http://schemas.microsoft.com/office/drawing/2014/main" id="{E0D15392-AD85-4C07-A2D3-35748D43C78F}"/>
              </a:ext>
            </a:extLst>
          </p:cNvPr>
          <p:cNvPicPr>
            <a:picLocks noChangeAspect="1"/>
          </p:cNvPicPr>
          <p:nvPr/>
        </p:nvPicPr>
        <p:blipFill rotWithShape="1">
          <a:blip r:embed="rId2">
            <a:extLst>
              <a:ext uri="{28A0092B-C50C-407E-A947-70E740481C1C}">
                <a14:useLocalDpi xmlns:a14="http://schemas.microsoft.com/office/drawing/2010/main" val="0"/>
              </a:ext>
            </a:extLst>
          </a:blip>
          <a:srcRect t="9179" r="1" b="1"/>
          <a:stretch/>
        </p:blipFill>
        <p:spPr>
          <a:xfrm>
            <a:off x="643467" y="643467"/>
            <a:ext cx="10905066" cy="5571066"/>
          </a:xfrm>
          <a:prstGeom prst="rect">
            <a:avLst/>
          </a:prstGeom>
        </p:spPr>
      </p:pic>
    </p:spTree>
    <p:extLst>
      <p:ext uri="{BB962C8B-B14F-4D97-AF65-F5344CB8AC3E}">
        <p14:creationId xmlns:p14="http://schemas.microsoft.com/office/powerpoint/2010/main" val="36828189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AFE587C-4AD3-4371-9345-7421472E21CD}"/>
              </a:ext>
            </a:extLst>
          </p:cNvPr>
          <p:cNvPicPr>
            <a:picLocks noChangeAspect="1"/>
          </p:cNvPicPr>
          <p:nvPr/>
        </p:nvPicPr>
        <p:blipFill rotWithShape="1">
          <a:blip r:embed="rId2">
            <a:extLst>
              <a:ext uri="{28A0092B-C50C-407E-A947-70E740481C1C}">
                <a14:useLocalDpi xmlns:a14="http://schemas.microsoft.com/office/drawing/2010/main" val="0"/>
              </a:ext>
            </a:extLst>
          </a:blip>
          <a:srcRect t="7332" r="1" b="1442"/>
          <a:stretch/>
        </p:blipFill>
        <p:spPr>
          <a:xfrm>
            <a:off x="643467" y="643467"/>
            <a:ext cx="10905066" cy="5571066"/>
          </a:xfrm>
          <a:prstGeom prst="rect">
            <a:avLst/>
          </a:prstGeom>
        </p:spPr>
      </p:pic>
    </p:spTree>
    <p:extLst>
      <p:ext uri="{BB962C8B-B14F-4D97-AF65-F5344CB8AC3E}">
        <p14:creationId xmlns:p14="http://schemas.microsoft.com/office/powerpoint/2010/main" val="283409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le of fruit&#10;&#10;Description automatically generated">
            <a:extLst>
              <a:ext uri="{FF2B5EF4-FFF2-40B4-BE49-F238E27FC236}">
                <a16:creationId xmlns:a16="http://schemas.microsoft.com/office/drawing/2014/main" id="{3724ED3F-7A6B-448F-B0F3-89EBF7E89B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2917" y="643467"/>
            <a:ext cx="8346165" cy="5571066"/>
          </a:xfrm>
          <a:prstGeom prst="rect">
            <a:avLst/>
          </a:prstGeom>
        </p:spPr>
      </p:pic>
    </p:spTree>
    <p:extLst>
      <p:ext uri="{BB962C8B-B14F-4D97-AF65-F5344CB8AC3E}">
        <p14:creationId xmlns:p14="http://schemas.microsoft.com/office/powerpoint/2010/main" val="31517901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in a room&#10;&#10;Description automatically generated">
            <a:extLst>
              <a:ext uri="{FF2B5EF4-FFF2-40B4-BE49-F238E27FC236}">
                <a16:creationId xmlns:a16="http://schemas.microsoft.com/office/drawing/2014/main" id="{D1361470-21EE-418B-B4E4-AFB9CDFB46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6850" y="643467"/>
            <a:ext cx="4178299" cy="5571066"/>
          </a:xfrm>
          <a:prstGeom prst="rect">
            <a:avLst/>
          </a:prstGeom>
        </p:spPr>
      </p:pic>
    </p:spTree>
    <p:extLst>
      <p:ext uri="{BB962C8B-B14F-4D97-AF65-F5344CB8AC3E}">
        <p14:creationId xmlns:p14="http://schemas.microsoft.com/office/powerpoint/2010/main" val="42745533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in a room&#10;&#10;Description automatically generated">
            <a:extLst>
              <a:ext uri="{FF2B5EF4-FFF2-40B4-BE49-F238E27FC236}">
                <a16:creationId xmlns:a16="http://schemas.microsoft.com/office/drawing/2014/main" id="{F231CEDB-DEB0-441C-A6B4-820A7CB03D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1322809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tanding next to a car&#10;&#10;Description automatically generated">
            <a:extLst>
              <a:ext uri="{FF2B5EF4-FFF2-40B4-BE49-F238E27FC236}">
                <a16:creationId xmlns:a16="http://schemas.microsoft.com/office/drawing/2014/main" id="{483ABF04-EE8A-452B-8D0C-48A1D683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4250" y="0"/>
            <a:ext cx="5143500" cy="6858000"/>
          </a:xfrm>
          <a:prstGeom prst="rect">
            <a:avLst/>
          </a:prstGeom>
        </p:spPr>
      </p:pic>
    </p:spTree>
    <p:extLst>
      <p:ext uri="{BB962C8B-B14F-4D97-AF65-F5344CB8AC3E}">
        <p14:creationId xmlns:p14="http://schemas.microsoft.com/office/powerpoint/2010/main" val="40236050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indoor, object&#10;&#10;Description automatically generated">
            <a:extLst>
              <a:ext uri="{FF2B5EF4-FFF2-40B4-BE49-F238E27FC236}">
                <a16:creationId xmlns:a16="http://schemas.microsoft.com/office/drawing/2014/main" id="{31D37ECF-058E-4EF5-A661-D0CF716616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944" y="643467"/>
            <a:ext cx="9904112" cy="5571066"/>
          </a:xfrm>
          <a:prstGeom prst="rect">
            <a:avLst/>
          </a:prstGeom>
        </p:spPr>
      </p:pic>
    </p:spTree>
    <p:extLst>
      <p:ext uri="{BB962C8B-B14F-4D97-AF65-F5344CB8AC3E}">
        <p14:creationId xmlns:p14="http://schemas.microsoft.com/office/powerpoint/2010/main" val="37136345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EA002D56-0B67-416B-90EF-C87BCF5CF1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3442" y="643467"/>
            <a:ext cx="9285115" cy="5571066"/>
          </a:xfrm>
          <a:prstGeom prst="rect">
            <a:avLst/>
          </a:prstGeom>
        </p:spPr>
      </p:pic>
    </p:spTree>
    <p:extLst>
      <p:ext uri="{BB962C8B-B14F-4D97-AF65-F5344CB8AC3E}">
        <p14:creationId xmlns:p14="http://schemas.microsoft.com/office/powerpoint/2010/main" val="25974224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1228021D-F717-47DF-81E8-967132B11CA6}"/>
              </a:ext>
            </a:extLst>
          </p:cNvPr>
          <p:cNvSpPr txBox="1"/>
          <p:nvPr/>
        </p:nvSpPr>
        <p:spPr>
          <a:xfrm>
            <a:off x="1803662" y="5118754"/>
            <a:ext cx="8584676" cy="1044301"/>
          </a:xfrm>
          <a:prstGeom prst="rect">
            <a:avLst/>
          </a:prstGeom>
        </p:spPr>
        <p:txBody>
          <a:bodyPr vert="horz" lIns="91440" tIns="45720" rIns="91440" bIns="45720" rtlCol="0" anchor="t">
            <a:normAutofit/>
          </a:bodyPr>
          <a:lstStyle/>
          <a:p>
            <a:pPr algn="ctr">
              <a:lnSpc>
                <a:spcPct val="90000"/>
              </a:lnSpc>
              <a:spcBef>
                <a:spcPct val="0"/>
              </a:spcBef>
              <a:spcAft>
                <a:spcPts val="600"/>
              </a:spcAft>
            </a:pPr>
            <a:r>
              <a:rPr lang="en-US" sz="3000" kern="1200">
                <a:solidFill>
                  <a:schemeClr val="tx1"/>
                </a:solidFill>
                <a:latin typeface="+mj-lt"/>
                <a:ea typeface="+mj-ea"/>
                <a:cs typeface="+mj-cs"/>
              </a:rPr>
              <a:t>Big Apps Blockchain Challenge</a:t>
            </a:r>
          </a:p>
          <a:p>
            <a:pPr algn="ctr">
              <a:lnSpc>
                <a:spcPct val="90000"/>
              </a:lnSpc>
              <a:spcBef>
                <a:spcPct val="0"/>
              </a:spcBef>
              <a:spcAft>
                <a:spcPts val="600"/>
              </a:spcAft>
            </a:pPr>
            <a:r>
              <a:rPr lang="en-US" sz="3000" kern="1200">
                <a:solidFill>
                  <a:schemeClr val="tx1"/>
                </a:solidFill>
                <a:latin typeface="+mj-lt"/>
                <a:ea typeface="+mj-ea"/>
                <a:cs typeface="+mj-cs"/>
              </a:rPr>
              <a:t>September 2019</a:t>
            </a:r>
          </a:p>
        </p:txBody>
      </p:sp>
      <p:sp>
        <p:nvSpPr>
          <p:cNvPr id="32" name="Oval 25">
            <a:extLst>
              <a:ext uri="{FF2B5EF4-FFF2-40B4-BE49-F238E27FC236}">
                <a16:creationId xmlns:a16="http://schemas.microsoft.com/office/drawing/2014/main" id="{0C45045A-6083-4B3E-956A-675823375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744" y="832894"/>
            <a:ext cx="3300984" cy="33009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16" descr="A group of people posing for the camera&#10;&#10;Description automatically generated">
            <a:extLst>
              <a:ext uri="{FF2B5EF4-FFF2-40B4-BE49-F238E27FC236}">
                <a16:creationId xmlns:a16="http://schemas.microsoft.com/office/drawing/2014/main" id="{86CC1B66-27F4-46D4-959F-42ADEF973E6E}"/>
              </a:ext>
            </a:extLst>
          </p:cNvPr>
          <p:cNvPicPr>
            <a:picLocks noChangeAspect="1"/>
          </p:cNvPicPr>
          <p:nvPr/>
        </p:nvPicPr>
        <p:blipFill rotWithShape="1">
          <a:blip r:embed="rId2">
            <a:extLst>
              <a:ext uri="{28A0092B-C50C-407E-A947-70E740481C1C}">
                <a14:useLocalDpi xmlns:a14="http://schemas.microsoft.com/office/drawing/2010/main" val="0"/>
              </a:ext>
            </a:extLst>
          </a:blip>
          <a:srcRect l="11180" r="13820"/>
          <a:stretch/>
        </p:blipFill>
        <p:spPr>
          <a:xfrm>
            <a:off x="895336" y="997486"/>
            <a:ext cx="2971800" cy="2971800"/>
          </a:xfrm>
          <a:custGeom>
            <a:avLst/>
            <a:gdLst/>
            <a:ahLst/>
            <a:cxnLst/>
            <a:rect l="l" t="t" r="r" b="b"/>
            <a:pathLst>
              <a:path w="2971800" h="2971800">
                <a:moveTo>
                  <a:pt x="1485900" y="0"/>
                </a:moveTo>
                <a:cubicBezTo>
                  <a:pt x="2306540" y="0"/>
                  <a:pt x="2971800" y="665260"/>
                  <a:pt x="2971800" y="1485900"/>
                </a:cubicBezTo>
                <a:cubicBezTo>
                  <a:pt x="2971800" y="2306540"/>
                  <a:pt x="2306540" y="2971800"/>
                  <a:pt x="1485900" y="2971800"/>
                </a:cubicBezTo>
                <a:cubicBezTo>
                  <a:pt x="665260" y="2971800"/>
                  <a:pt x="0" y="2306540"/>
                  <a:pt x="0" y="1485900"/>
                </a:cubicBezTo>
                <a:cubicBezTo>
                  <a:pt x="0" y="665260"/>
                  <a:pt x="665260" y="0"/>
                  <a:pt x="1485900" y="0"/>
                </a:cubicBezTo>
                <a:close/>
              </a:path>
            </a:pathLst>
          </a:custGeom>
        </p:spPr>
      </p:pic>
      <p:sp>
        <p:nvSpPr>
          <p:cNvPr id="33" name="Oval 27">
            <a:extLst>
              <a:ext uri="{FF2B5EF4-FFF2-40B4-BE49-F238E27FC236}">
                <a16:creationId xmlns:a16="http://schemas.microsoft.com/office/drawing/2014/main" id="{42875DDC-0225-45F8-B745-78688F2D1A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45509" y="832894"/>
            <a:ext cx="3300984" cy="33009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group of people standing in front of a crowd&#10;&#10;Description automatically generated">
            <a:extLst>
              <a:ext uri="{FF2B5EF4-FFF2-40B4-BE49-F238E27FC236}">
                <a16:creationId xmlns:a16="http://schemas.microsoft.com/office/drawing/2014/main" id="{8974BC3B-DC66-4A7E-A38F-29B91D495762}"/>
              </a:ext>
            </a:extLst>
          </p:cNvPr>
          <p:cNvPicPr>
            <a:picLocks noChangeAspect="1"/>
          </p:cNvPicPr>
          <p:nvPr/>
        </p:nvPicPr>
        <p:blipFill rotWithShape="1">
          <a:blip r:embed="rId3">
            <a:extLst>
              <a:ext uri="{28A0092B-C50C-407E-A947-70E740481C1C}">
                <a14:useLocalDpi xmlns:a14="http://schemas.microsoft.com/office/drawing/2010/main" val="0"/>
              </a:ext>
            </a:extLst>
          </a:blip>
          <a:srcRect l="12582" r="25753" b="1"/>
          <a:stretch/>
        </p:blipFill>
        <p:spPr>
          <a:xfrm>
            <a:off x="4610101" y="997486"/>
            <a:ext cx="2971800" cy="2971800"/>
          </a:xfrm>
          <a:custGeom>
            <a:avLst/>
            <a:gdLst/>
            <a:ahLst/>
            <a:cxnLst/>
            <a:rect l="l" t="t" r="r" b="b"/>
            <a:pathLst>
              <a:path w="2971800" h="2971800">
                <a:moveTo>
                  <a:pt x="1485900" y="0"/>
                </a:moveTo>
                <a:cubicBezTo>
                  <a:pt x="2306540" y="0"/>
                  <a:pt x="2971800" y="665260"/>
                  <a:pt x="2971800" y="1485900"/>
                </a:cubicBezTo>
                <a:cubicBezTo>
                  <a:pt x="2971800" y="2306540"/>
                  <a:pt x="2306540" y="2971800"/>
                  <a:pt x="1485900" y="2971800"/>
                </a:cubicBezTo>
                <a:cubicBezTo>
                  <a:pt x="665260" y="2971800"/>
                  <a:pt x="0" y="2306540"/>
                  <a:pt x="0" y="1485900"/>
                </a:cubicBezTo>
                <a:cubicBezTo>
                  <a:pt x="0" y="665260"/>
                  <a:pt x="665260" y="0"/>
                  <a:pt x="1485900" y="0"/>
                </a:cubicBezTo>
                <a:close/>
              </a:path>
            </a:pathLst>
          </a:custGeom>
        </p:spPr>
      </p:pic>
      <p:sp>
        <p:nvSpPr>
          <p:cNvPr id="34" name="Oval 29">
            <a:extLst>
              <a:ext uri="{FF2B5EF4-FFF2-40B4-BE49-F238E27FC236}">
                <a16:creationId xmlns:a16="http://schemas.microsoft.com/office/drawing/2014/main" id="{12617755-D451-4BAF-9B55-518297BFF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60273" y="832894"/>
            <a:ext cx="3300984" cy="33009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 name="Picture 19" descr="A picture containing person, indoor, person, holding&#10;&#10;Description automatically generated">
            <a:extLst>
              <a:ext uri="{FF2B5EF4-FFF2-40B4-BE49-F238E27FC236}">
                <a16:creationId xmlns:a16="http://schemas.microsoft.com/office/drawing/2014/main" id="{E37E4E0E-0BA7-43AA-9D0A-5C7483BA62E8}"/>
              </a:ext>
            </a:extLst>
          </p:cNvPr>
          <p:cNvPicPr>
            <a:picLocks noChangeAspect="1"/>
          </p:cNvPicPr>
          <p:nvPr/>
        </p:nvPicPr>
        <p:blipFill rotWithShape="1">
          <a:blip r:embed="rId4">
            <a:extLst>
              <a:ext uri="{28A0092B-C50C-407E-A947-70E740481C1C}">
                <a14:useLocalDpi xmlns:a14="http://schemas.microsoft.com/office/drawing/2010/main" val="0"/>
              </a:ext>
            </a:extLst>
          </a:blip>
          <a:srcRect l="1447" r="23553"/>
          <a:stretch/>
        </p:blipFill>
        <p:spPr>
          <a:xfrm>
            <a:off x="8324865" y="997486"/>
            <a:ext cx="2971800" cy="2971800"/>
          </a:xfrm>
          <a:custGeom>
            <a:avLst/>
            <a:gdLst/>
            <a:ahLst/>
            <a:cxnLst/>
            <a:rect l="l" t="t" r="r" b="b"/>
            <a:pathLst>
              <a:path w="2971800" h="2971800">
                <a:moveTo>
                  <a:pt x="1485900" y="0"/>
                </a:moveTo>
                <a:cubicBezTo>
                  <a:pt x="2306540" y="0"/>
                  <a:pt x="2971800" y="665260"/>
                  <a:pt x="2971800" y="1485900"/>
                </a:cubicBezTo>
                <a:cubicBezTo>
                  <a:pt x="2971800" y="2306540"/>
                  <a:pt x="2306540" y="2971800"/>
                  <a:pt x="1485900" y="2971800"/>
                </a:cubicBezTo>
                <a:cubicBezTo>
                  <a:pt x="665260" y="2971800"/>
                  <a:pt x="0" y="2306540"/>
                  <a:pt x="0" y="1485900"/>
                </a:cubicBezTo>
                <a:cubicBezTo>
                  <a:pt x="0" y="665260"/>
                  <a:pt x="665260" y="0"/>
                  <a:pt x="1485900" y="0"/>
                </a:cubicBezTo>
                <a:close/>
              </a:path>
            </a:pathLst>
          </a:custGeom>
        </p:spPr>
      </p:pic>
    </p:spTree>
    <p:extLst>
      <p:ext uri="{BB962C8B-B14F-4D97-AF65-F5344CB8AC3E}">
        <p14:creationId xmlns:p14="http://schemas.microsoft.com/office/powerpoint/2010/main" val="2328435035"/>
      </p:ext>
    </p:extLst>
  </p:cSld>
  <p:clrMapOvr>
    <a:overrideClrMapping bg1="dk1" tx1="lt1" bg2="dk2" tx2="lt2" accent1="accent1" accent2="accent2" accent3="accent3" accent4="accent4" accent5="accent5" accent6="accent6" hlink="hlink" folHlink="folHlink"/>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BEC21-8AAE-47BA-A251-6DCBC255B277}"/>
              </a:ext>
            </a:extLst>
          </p:cNvPr>
          <p:cNvSpPr>
            <a:spLocks noGrp="1"/>
          </p:cNvSpPr>
          <p:nvPr>
            <p:ph type="ctrTitle"/>
          </p:nvPr>
        </p:nvSpPr>
        <p:spPr/>
        <p:txBody>
          <a:bodyPr/>
          <a:lstStyle/>
          <a:p>
            <a:r>
              <a:rPr lang="en-US" dirty="0">
                <a:latin typeface="Arial Black" panose="020B0A04020102020204" pitchFamily="34" charset="0"/>
              </a:rPr>
              <a:t>How to build a Social Impact Project </a:t>
            </a:r>
          </a:p>
        </p:txBody>
      </p:sp>
      <p:sp>
        <p:nvSpPr>
          <p:cNvPr id="3" name="Subtitle 2">
            <a:extLst>
              <a:ext uri="{FF2B5EF4-FFF2-40B4-BE49-F238E27FC236}">
                <a16:creationId xmlns:a16="http://schemas.microsoft.com/office/drawing/2014/main" id="{19110312-17C7-4AB4-9AF2-1594E988AE2D}"/>
              </a:ext>
            </a:extLst>
          </p:cNvPr>
          <p:cNvSpPr>
            <a:spLocks noGrp="1"/>
          </p:cNvSpPr>
          <p:nvPr>
            <p:ph type="subTitle" idx="1"/>
          </p:nvPr>
        </p:nvSpPr>
        <p:spPr>
          <a:xfrm>
            <a:off x="1691640" y="3771900"/>
            <a:ext cx="9144000" cy="2453640"/>
          </a:xfrm>
        </p:spPr>
        <p:txBody>
          <a:bodyPr>
            <a:normAutofit fontScale="85000" lnSpcReduction="20000"/>
          </a:bodyPr>
          <a:lstStyle/>
          <a:p>
            <a:pPr marL="457200" indent="-457200" algn="l">
              <a:buAutoNum type="arabicPeriod"/>
            </a:pPr>
            <a:endParaRPr lang="en-US" dirty="0"/>
          </a:p>
          <a:p>
            <a:pPr marL="457200" indent="-457200" algn="l">
              <a:buAutoNum type="arabicPeriod"/>
            </a:pPr>
            <a:r>
              <a:rPr lang="en-US" dirty="0">
                <a:solidFill>
                  <a:schemeClr val="bg1">
                    <a:lumMod val="85000"/>
                  </a:schemeClr>
                </a:solidFill>
              </a:rPr>
              <a:t>Introduction</a:t>
            </a:r>
          </a:p>
          <a:p>
            <a:pPr marL="457200" indent="-457200" algn="l">
              <a:buAutoNum type="arabicPeriod"/>
            </a:pPr>
            <a:r>
              <a:rPr lang="en-US" dirty="0">
                <a:solidFill>
                  <a:schemeClr val="bg1">
                    <a:lumMod val="95000"/>
                  </a:schemeClr>
                </a:solidFill>
              </a:rPr>
              <a:t>What are Blockchain Social impact Projects</a:t>
            </a:r>
          </a:p>
          <a:p>
            <a:pPr marL="457200" indent="-457200" algn="l">
              <a:buFont typeface="Arial" panose="020B0604020202020204" pitchFamily="34" charset="0"/>
              <a:buAutoNum type="arabicPeriod"/>
            </a:pPr>
            <a:r>
              <a:rPr lang="en-US" dirty="0">
                <a:solidFill>
                  <a:schemeClr val="bg1">
                    <a:lumMod val="85000"/>
                  </a:schemeClr>
                </a:solidFill>
              </a:rPr>
              <a:t>How to create a Social Impact Project</a:t>
            </a:r>
          </a:p>
          <a:p>
            <a:pPr marL="457200" indent="-457200" algn="l">
              <a:buAutoNum type="arabicPeriod"/>
            </a:pPr>
            <a:r>
              <a:rPr lang="en-US" dirty="0"/>
              <a:t>What is the Government Blockchain Association</a:t>
            </a:r>
          </a:p>
          <a:p>
            <a:pPr marL="457200" indent="-457200" algn="l">
              <a:buFont typeface="Arial" panose="020B0604020202020204" pitchFamily="34" charset="0"/>
              <a:buAutoNum type="arabicPeriod"/>
            </a:pPr>
            <a:r>
              <a:rPr lang="en-US" dirty="0">
                <a:solidFill>
                  <a:schemeClr val="bg1">
                    <a:lumMod val="85000"/>
                  </a:schemeClr>
                </a:solidFill>
              </a:rPr>
              <a:t>Conclusion / Questions</a:t>
            </a:r>
          </a:p>
          <a:p>
            <a:pPr algn="l"/>
            <a:r>
              <a:rPr lang="en-US" dirty="0"/>
              <a:t> </a:t>
            </a:r>
          </a:p>
        </p:txBody>
      </p:sp>
      <p:sp>
        <p:nvSpPr>
          <p:cNvPr id="5" name="TextBox 4">
            <a:extLst>
              <a:ext uri="{FF2B5EF4-FFF2-40B4-BE49-F238E27FC236}">
                <a16:creationId xmlns:a16="http://schemas.microsoft.com/office/drawing/2014/main" id="{09975BB4-9110-4E5D-9AEA-46DB0AD03638}"/>
              </a:ext>
            </a:extLst>
          </p:cNvPr>
          <p:cNvSpPr txBox="1"/>
          <p:nvPr/>
        </p:nvSpPr>
        <p:spPr>
          <a:xfrm>
            <a:off x="3048000" y="3244334"/>
            <a:ext cx="6096000" cy="369332"/>
          </a:xfrm>
          <a:prstGeom prst="rect">
            <a:avLst/>
          </a:prstGeom>
          <a:noFill/>
        </p:spPr>
        <p:txBody>
          <a:bodyPr wrap="square">
            <a:spAutoFit/>
          </a:bodyPr>
          <a:lstStyle/>
          <a:p>
            <a:r>
              <a:rPr lang="en-US" dirty="0"/>
              <a:t> </a:t>
            </a:r>
          </a:p>
        </p:txBody>
      </p:sp>
      <p:sp>
        <p:nvSpPr>
          <p:cNvPr id="7" name="TextBox 6">
            <a:extLst>
              <a:ext uri="{FF2B5EF4-FFF2-40B4-BE49-F238E27FC236}">
                <a16:creationId xmlns:a16="http://schemas.microsoft.com/office/drawing/2014/main" id="{49B4C6F3-5458-42BA-8749-8860ECD107CD}"/>
              </a:ext>
            </a:extLst>
          </p:cNvPr>
          <p:cNvSpPr txBox="1"/>
          <p:nvPr/>
        </p:nvSpPr>
        <p:spPr>
          <a:xfrm>
            <a:off x="3048522" y="3244334"/>
            <a:ext cx="6097044" cy="369332"/>
          </a:xfrm>
          <a:prstGeom prst="rect">
            <a:avLst/>
          </a:prstGeom>
          <a:noFill/>
        </p:spPr>
        <p:txBody>
          <a:bodyPr wrap="square">
            <a:spAutoFit/>
          </a:bodyPr>
          <a:lstStyle/>
          <a:p>
            <a:r>
              <a:rPr lang="en-US" b="0" dirty="0">
                <a:effectLst/>
              </a:rPr>
              <a:t> </a:t>
            </a:r>
            <a:endParaRPr lang="en-US" dirty="0"/>
          </a:p>
        </p:txBody>
      </p:sp>
      <p:pic>
        <p:nvPicPr>
          <p:cNvPr id="9" name="Content Placeholder 5" descr="A picture containing clipart&#10;&#10;Description automatically generated">
            <a:extLst>
              <a:ext uri="{FF2B5EF4-FFF2-40B4-BE49-F238E27FC236}">
                <a16:creationId xmlns:a16="http://schemas.microsoft.com/office/drawing/2014/main" id="{5ADBBA75-DFE1-4C33-BA27-684BA99D09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3464306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1CDEB679-39EF-460E-8881-BE94C35DB3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500" y="822325"/>
            <a:ext cx="7239000" cy="5213350"/>
          </a:xfrm>
          <a:prstGeom prst="rect">
            <a:avLst/>
          </a:prstGeom>
        </p:spPr>
      </p:pic>
      <p:sp>
        <p:nvSpPr>
          <p:cNvPr id="4" name="TextBox 3">
            <a:extLst>
              <a:ext uri="{FF2B5EF4-FFF2-40B4-BE49-F238E27FC236}">
                <a16:creationId xmlns:a16="http://schemas.microsoft.com/office/drawing/2014/main" id="{979C7240-200F-4712-B67E-0AFFE0C1A2B2}"/>
              </a:ext>
            </a:extLst>
          </p:cNvPr>
          <p:cNvSpPr txBox="1"/>
          <p:nvPr/>
        </p:nvSpPr>
        <p:spPr>
          <a:xfrm>
            <a:off x="906780" y="701040"/>
            <a:ext cx="1714500" cy="646331"/>
          </a:xfrm>
          <a:prstGeom prst="rect">
            <a:avLst/>
          </a:prstGeom>
          <a:noFill/>
        </p:spPr>
        <p:txBody>
          <a:bodyPr wrap="square" rtlCol="0">
            <a:spAutoFit/>
          </a:bodyPr>
          <a:lstStyle/>
          <a:p>
            <a:r>
              <a:rPr lang="en-US" dirty="0"/>
              <a:t>Hyperledger Meetup Groups</a:t>
            </a:r>
          </a:p>
        </p:txBody>
      </p:sp>
      <p:pic>
        <p:nvPicPr>
          <p:cNvPr id="6" name="Content Placeholder 5" descr="A picture containing clipart&#10;&#10;Description automatically generated">
            <a:extLst>
              <a:ext uri="{FF2B5EF4-FFF2-40B4-BE49-F238E27FC236}">
                <a16:creationId xmlns:a16="http://schemas.microsoft.com/office/drawing/2014/main" id="{FB5E8399-4165-4E08-8EC3-251E81678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33516204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7"/>
        <p:cNvGrpSpPr/>
        <p:nvPr/>
      </p:nvGrpSpPr>
      <p:grpSpPr>
        <a:xfrm>
          <a:off x="0" y="0"/>
          <a:ext cx="0" cy="0"/>
          <a:chOff x="0" y="0"/>
          <a:chExt cx="0" cy="0"/>
        </a:xfrm>
      </p:grpSpPr>
      <p:sp useBgFill="1">
        <p:nvSpPr>
          <p:cNvPr id="1030" name="Rectangle 191">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Government at work">
            <a:extLst>
              <a:ext uri="{FF2B5EF4-FFF2-40B4-BE49-F238E27FC236}">
                <a16:creationId xmlns:a16="http://schemas.microsoft.com/office/drawing/2014/main" id="{312490CD-572B-49E4-9990-DB93009B1FD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708" r="11237"/>
          <a:stretch/>
        </p:blipFill>
        <p:spPr bwMode="auto">
          <a:xfrm>
            <a:off x="3653028" y="-21335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1" name="Rectangle 19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Google Shape;128;p13"/>
          <p:cNvSpPr txBox="1">
            <a:spLocks noGrp="1"/>
          </p:cNvSpPr>
          <p:nvPr>
            <p:ph type="ctrTitle"/>
          </p:nvPr>
        </p:nvSpPr>
        <p:spPr>
          <a:xfrm>
            <a:off x="198120" y="3311687"/>
            <a:ext cx="9132777" cy="3204134"/>
          </a:xfrm>
          <a:prstGeom prst="rect">
            <a:avLst/>
          </a:prstGeom>
        </p:spPr>
        <p:txBody>
          <a:bodyPr spcFirstLastPara="1" vert="horz" lIns="121900" tIns="121900" rIns="121900" bIns="121900" rtlCol="0" anchor="b" anchorCtr="0">
            <a:normAutofit/>
          </a:bodyPr>
          <a:lstStyle/>
          <a:p>
            <a:pPr algn="l">
              <a:spcBef>
                <a:spcPts val="0"/>
              </a:spcBef>
            </a:pPr>
            <a:r>
              <a:rPr lang="en-US" sz="4000" dirty="0"/>
              <a:t>The Government Blockchain Awards </a:t>
            </a:r>
          </a:p>
        </p:txBody>
      </p:sp>
      <p:sp>
        <p:nvSpPr>
          <p:cNvPr id="1032" name="Rectangle 19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5" name="Rectangle 19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F5BCDC3D-E8D3-4889-9FAD-6A79BC05115C}"/>
              </a:ext>
            </a:extLst>
          </p:cNvPr>
          <p:cNvSpPr txBox="1"/>
          <p:nvPr/>
        </p:nvSpPr>
        <p:spPr>
          <a:xfrm>
            <a:off x="579120" y="892016"/>
            <a:ext cx="8610600" cy="2077492"/>
          </a:xfrm>
          <a:prstGeom prst="rect">
            <a:avLst/>
          </a:prstGeom>
          <a:noFill/>
        </p:spPr>
        <p:txBody>
          <a:bodyPr wrap="square">
            <a:spAutoFit/>
          </a:bodyPr>
          <a:lstStyle/>
          <a:p>
            <a:pPr algn="l" rtl="0">
              <a:spcAft>
                <a:spcPts val="600"/>
              </a:spcAft>
            </a:pPr>
            <a:r>
              <a:rPr lang="en-US" sz="2400" b="1" i="0">
                <a:solidFill>
                  <a:srgbClr val="0029A6"/>
                </a:solidFill>
                <a:effectLst/>
                <a:latin typeface="Open Sans"/>
              </a:rPr>
              <a:t>GOVERNMENT BLOCKCHAIN ASSOCIATION</a:t>
            </a:r>
          </a:p>
          <a:p>
            <a:pPr algn="l" rtl="0">
              <a:spcAft>
                <a:spcPts val="600"/>
              </a:spcAft>
            </a:pPr>
            <a:r>
              <a:rPr lang="en-US" b="0" i="0">
                <a:solidFill>
                  <a:srgbClr val="5C5C5C"/>
                </a:solidFill>
                <a:effectLst/>
                <a:latin typeface="inherit"/>
              </a:rPr>
              <a:t>Government Blockchain Association (GBA) promotes blockchain technologies by empowering individuals and organizations to connect, communicate, and collaborate to solve public sector challenges around the world.</a:t>
            </a:r>
          </a:p>
          <a:p>
            <a:pPr algn="l" rtl="0">
              <a:spcAft>
                <a:spcPts val="600"/>
              </a:spcAft>
            </a:pPr>
            <a:endParaRPr lang="en-US">
              <a:solidFill>
                <a:srgbClr val="5C5C5C"/>
              </a:solidFill>
              <a:latin typeface="inherit"/>
            </a:endParaRPr>
          </a:p>
          <a:p>
            <a:pPr algn="l" rtl="0">
              <a:spcAft>
                <a:spcPts val="600"/>
              </a:spcAft>
            </a:pPr>
            <a:r>
              <a:rPr lang="en-US" b="0" i="0">
                <a:solidFill>
                  <a:srgbClr val="5C5C5C"/>
                </a:solidFill>
                <a:effectLst/>
                <a:latin typeface="inherit"/>
              </a:rPr>
              <a:t>https://www.gbaglobal.org/</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5"/>
          <p:cNvSpPr txBox="1">
            <a:spLocks noGrp="1"/>
          </p:cNvSpPr>
          <p:nvPr>
            <p:ph type="ctrTitle"/>
          </p:nvPr>
        </p:nvSpPr>
        <p:spPr>
          <a:xfrm>
            <a:off x="2478271" y="2430444"/>
            <a:ext cx="7148400" cy="1930800"/>
          </a:xfrm>
          <a:prstGeom prst="rect">
            <a:avLst/>
          </a:prstGeom>
        </p:spPr>
        <p:txBody>
          <a:bodyPr spcFirstLastPara="1" vert="horz" wrap="square" lIns="121900" tIns="121900" rIns="121900" bIns="121900" rtlCol="0" anchor="ctr" anchorCtr="0">
            <a:noAutofit/>
          </a:bodyPr>
          <a:lstStyle/>
          <a:p>
            <a:pPr>
              <a:spcBef>
                <a:spcPts val="0"/>
              </a:spcBef>
            </a:pPr>
            <a:r>
              <a:rPr lang="en"/>
              <a:t> </a:t>
            </a:r>
            <a:endParaRPr/>
          </a:p>
        </p:txBody>
      </p:sp>
      <p:sp>
        <p:nvSpPr>
          <p:cNvPr id="142" name="Google Shape;142;p15"/>
          <p:cNvSpPr txBox="1">
            <a:spLocks noGrp="1"/>
          </p:cNvSpPr>
          <p:nvPr>
            <p:ph type="subTitle" idx="1"/>
          </p:nvPr>
        </p:nvSpPr>
        <p:spPr>
          <a:xfrm>
            <a:off x="2478267" y="4550877"/>
            <a:ext cx="7148400" cy="696800"/>
          </a:xfrm>
          <a:prstGeom prst="rect">
            <a:avLst/>
          </a:prstGeom>
        </p:spPr>
        <p:txBody>
          <a:bodyPr spcFirstLastPara="1" vert="horz" wrap="square" lIns="121900" tIns="121900" rIns="121900" bIns="121900" rtlCol="0" anchor="t" anchorCtr="0">
            <a:noAutofit/>
          </a:bodyPr>
          <a:lstStyle/>
          <a:p>
            <a:pPr>
              <a:spcBef>
                <a:spcPts val="0"/>
              </a:spcBef>
            </a:pPr>
            <a:endParaRPr/>
          </a:p>
        </p:txBody>
      </p:sp>
      <p:pic>
        <p:nvPicPr>
          <p:cNvPr id="143" name="Google Shape;143;p15"/>
          <p:cNvPicPr preferRelativeResize="0"/>
          <p:nvPr/>
        </p:nvPicPr>
        <p:blipFill>
          <a:blip r:embed="rId3">
            <a:alphaModFix/>
          </a:blip>
          <a:stretch>
            <a:fillRect/>
          </a:stretch>
        </p:blipFill>
        <p:spPr>
          <a:xfrm>
            <a:off x="1460501" y="819151"/>
            <a:ext cx="9271001" cy="5219700"/>
          </a:xfrm>
          <a:prstGeom prst="rect">
            <a:avLst/>
          </a:prstGeom>
          <a:noFill/>
          <a:ln>
            <a:noFill/>
          </a:ln>
        </p:spPr>
      </p:pic>
      <p:sp>
        <p:nvSpPr>
          <p:cNvPr id="144" name="Google Shape;144;p15"/>
          <p:cNvSpPr txBox="1"/>
          <p:nvPr/>
        </p:nvSpPr>
        <p:spPr>
          <a:xfrm>
            <a:off x="1663700" y="1022351"/>
            <a:ext cx="4000000" cy="4000000"/>
          </a:xfrm>
          <a:prstGeom prst="rect">
            <a:avLst/>
          </a:prstGeom>
          <a:noFill/>
          <a:ln>
            <a:noFill/>
          </a:ln>
        </p:spPr>
        <p:txBody>
          <a:bodyPr spcFirstLastPara="1" wrap="square" lIns="121900" tIns="121900" rIns="121900" bIns="121900" anchor="ctr" anchorCtr="0">
            <a:noAutofit/>
          </a:bodyPr>
          <a:lstStyle/>
          <a:p>
            <a:endParaRPr sz="24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2"/>
          <p:cNvSpPr txBox="1">
            <a:spLocks noGrp="1"/>
          </p:cNvSpPr>
          <p:nvPr>
            <p:ph type="body" idx="1"/>
          </p:nvPr>
        </p:nvSpPr>
        <p:spPr>
          <a:xfrm>
            <a:off x="1092200" y="2654300"/>
            <a:ext cx="10007600" cy="3264000"/>
          </a:xfrm>
          <a:prstGeom prst="rect">
            <a:avLst/>
          </a:prstGeom>
        </p:spPr>
        <p:txBody>
          <a:bodyPr spcFirstLastPara="1" vert="horz" wrap="square" lIns="121900" tIns="121900" rIns="121900" bIns="121900" rtlCol="0" anchor="t" anchorCtr="0">
            <a:noAutofit/>
          </a:bodyPr>
          <a:lstStyle/>
          <a:p>
            <a:pPr marL="0" indent="0">
              <a:lnSpc>
                <a:spcPct val="116600"/>
              </a:lnSpc>
              <a:buClr>
                <a:schemeClr val="dk1"/>
              </a:buClr>
              <a:buSzPts val="1100"/>
              <a:buNone/>
            </a:pPr>
            <a:endParaRPr sz="5267">
              <a:solidFill>
                <a:srgbClr val="333333"/>
              </a:solidFill>
              <a:latin typeface="Roboto"/>
              <a:ea typeface="Roboto"/>
              <a:cs typeface="Roboto"/>
              <a:sym typeface="Roboto"/>
            </a:endParaRPr>
          </a:p>
          <a:p>
            <a:pPr marL="0" indent="0">
              <a:spcAft>
                <a:spcPts val="2133"/>
              </a:spcAft>
              <a:buNone/>
            </a:pPr>
            <a:endParaRPr/>
          </a:p>
        </p:txBody>
      </p:sp>
      <p:pic>
        <p:nvPicPr>
          <p:cNvPr id="186" name="Google Shape;186;p22"/>
          <p:cNvPicPr preferRelativeResize="0"/>
          <p:nvPr/>
        </p:nvPicPr>
        <p:blipFill>
          <a:blip r:embed="rId3">
            <a:alphaModFix/>
          </a:blip>
          <a:stretch>
            <a:fillRect/>
          </a:stretch>
        </p:blipFill>
        <p:spPr>
          <a:xfrm>
            <a:off x="222234" y="181301"/>
            <a:ext cx="11747533" cy="6495401"/>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3"/>
          <p:cNvSpPr txBox="1">
            <a:spLocks noGrp="1"/>
          </p:cNvSpPr>
          <p:nvPr>
            <p:ph type="body" idx="1"/>
          </p:nvPr>
        </p:nvSpPr>
        <p:spPr>
          <a:xfrm>
            <a:off x="1092200" y="2654300"/>
            <a:ext cx="10007600" cy="3264000"/>
          </a:xfrm>
          <a:prstGeom prst="rect">
            <a:avLst/>
          </a:prstGeom>
        </p:spPr>
        <p:txBody>
          <a:bodyPr spcFirstLastPara="1" vert="horz" wrap="square" lIns="121900" tIns="121900" rIns="121900" bIns="121900" rtlCol="0" anchor="t" anchorCtr="0">
            <a:noAutofit/>
          </a:bodyPr>
          <a:lstStyle/>
          <a:p>
            <a:pPr marL="0" indent="0">
              <a:lnSpc>
                <a:spcPct val="116600"/>
              </a:lnSpc>
              <a:buClr>
                <a:schemeClr val="dk1"/>
              </a:buClr>
              <a:buSzPts val="1100"/>
              <a:buNone/>
            </a:pPr>
            <a:endParaRPr sz="5267">
              <a:solidFill>
                <a:srgbClr val="333333"/>
              </a:solidFill>
              <a:latin typeface="Roboto"/>
              <a:ea typeface="Roboto"/>
              <a:cs typeface="Roboto"/>
              <a:sym typeface="Roboto"/>
            </a:endParaRPr>
          </a:p>
          <a:p>
            <a:pPr marL="0" indent="0">
              <a:spcAft>
                <a:spcPts val="2133"/>
              </a:spcAft>
              <a:buNone/>
            </a:pPr>
            <a:endParaRPr/>
          </a:p>
        </p:txBody>
      </p:sp>
      <p:sp>
        <p:nvSpPr>
          <p:cNvPr id="192" name="Google Shape;192;p23"/>
          <p:cNvSpPr txBox="1"/>
          <p:nvPr/>
        </p:nvSpPr>
        <p:spPr>
          <a:xfrm>
            <a:off x="491467" y="446767"/>
            <a:ext cx="11035200" cy="5887600"/>
          </a:xfrm>
          <a:prstGeom prst="rect">
            <a:avLst/>
          </a:prstGeom>
          <a:noFill/>
          <a:ln>
            <a:noFill/>
          </a:ln>
        </p:spPr>
        <p:txBody>
          <a:bodyPr spcFirstLastPara="1" wrap="square" lIns="121900" tIns="121900" rIns="121900" bIns="121900" anchor="t" anchorCtr="0">
            <a:noAutofit/>
          </a:bodyPr>
          <a:lstStyle/>
          <a:p>
            <a:pPr>
              <a:lnSpc>
                <a:spcPct val="160000"/>
              </a:lnSpc>
            </a:pPr>
            <a:r>
              <a:rPr lang="en" sz="2133" b="1">
                <a:solidFill>
                  <a:srgbClr val="5C5C5C"/>
                </a:solidFill>
                <a:highlight>
                  <a:srgbClr val="FFFFFF"/>
                </a:highlight>
              </a:rPr>
              <a:t>Leadership</a:t>
            </a:r>
            <a:r>
              <a:rPr lang="en" sz="2133">
                <a:solidFill>
                  <a:srgbClr val="5C5C5C"/>
                </a:solidFill>
                <a:highlight>
                  <a:srgbClr val="FFFFFF"/>
                </a:highlight>
              </a:rPr>
              <a:t> is the act of leading a group of people or an organization. This award acknowledges and celebrates exemplary leadership that has a significant and positive impact on advancing the theory and practice of blockchain technology. Leadership requires the ability to create and implement a vision for the team.  This award recognizes those who demonstrate leadership within their team that is impactful, affective, motivational, and consistent.</a:t>
            </a:r>
            <a:endParaRPr sz="2133">
              <a:solidFill>
                <a:srgbClr val="5C5C5C"/>
              </a:solidFill>
              <a:highlight>
                <a:srgbClr val="FFFFFF"/>
              </a:highlight>
            </a:endParaRPr>
          </a:p>
          <a:p>
            <a:pPr>
              <a:lnSpc>
                <a:spcPct val="160000"/>
              </a:lnSpc>
              <a:spcBef>
                <a:spcPts val="2533"/>
              </a:spcBef>
              <a:spcAft>
                <a:spcPts val="2533"/>
              </a:spcAft>
            </a:pPr>
            <a:r>
              <a:rPr lang="en" sz="2133">
                <a:solidFill>
                  <a:srgbClr val="5C5C5C"/>
                </a:solidFill>
                <a:highlight>
                  <a:srgbClr val="FFFFFF"/>
                </a:highlight>
              </a:rPr>
              <a:t>Leaders provide freedom of thought, resources, support, encouragement, and challenge. They have bold goals, get out of the way, and reward people for trying.  They are a pioneer of change. They motivate others and have a tangible track record to show it. They lead by example and inspire others to take smart risks and to drive positive change in their professional lives.</a:t>
            </a:r>
            <a:endParaRPr sz="2133">
              <a:solidFill>
                <a:srgbClr val="5C5C5C"/>
              </a:solidFill>
              <a:highlight>
                <a:srgbClr val="FFFFFF"/>
              </a:high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4"/>
          <p:cNvSpPr txBox="1">
            <a:spLocks noGrp="1"/>
          </p:cNvSpPr>
          <p:nvPr>
            <p:ph type="title"/>
          </p:nvPr>
        </p:nvSpPr>
        <p:spPr>
          <a:xfrm>
            <a:off x="1092200" y="1127467"/>
            <a:ext cx="10007600" cy="1272800"/>
          </a:xfrm>
          <a:prstGeom prst="rect">
            <a:avLst/>
          </a:prstGeom>
        </p:spPr>
        <p:txBody>
          <a:bodyPr spcFirstLastPara="1" vert="horz" wrap="square" lIns="121900" tIns="121900" rIns="121900" bIns="121900" rtlCol="0" anchor="t" anchorCtr="0">
            <a:noAutofit/>
          </a:bodyPr>
          <a:lstStyle/>
          <a:p>
            <a:r>
              <a:rPr lang="en" sz="4800">
                <a:solidFill>
                  <a:srgbClr val="500050"/>
                </a:solidFill>
                <a:highlight>
                  <a:srgbClr val="FFFFFF"/>
                </a:highlight>
              </a:rPr>
              <a:t>Amelia Powers </a:t>
            </a:r>
            <a:br>
              <a:rPr lang="en" sz="4800">
                <a:solidFill>
                  <a:srgbClr val="500050"/>
                </a:solidFill>
                <a:highlight>
                  <a:srgbClr val="FFFFFF"/>
                </a:highlight>
              </a:rPr>
            </a:br>
            <a:r>
              <a:rPr lang="en" sz="4800">
                <a:solidFill>
                  <a:srgbClr val="500050"/>
                </a:solidFill>
                <a:highlight>
                  <a:srgbClr val="FFFFFF"/>
                </a:highlight>
              </a:rPr>
              <a:t>Gardner</a:t>
            </a:r>
            <a:br>
              <a:rPr lang="en" sz="4800">
                <a:solidFill>
                  <a:srgbClr val="500050"/>
                </a:solidFill>
                <a:highlight>
                  <a:srgbClr val="FFFFFF"/>
                </a:highlight>
              </a:rPr>
            </a:br>
            <a:br>
              <a:rPr lang="en" sz="4800">
                <a:solidFill>
                  <a:srgbClr val="500050"/>
                </a:solidFill>
                <a:highlight>
                  <a:srgbClr val="FFFFFF"/>
                </a:highlight>
              </a:rPr>
            </a:br>
            <a:r>
              <a:rPr lang="en" sz="4800">
                <a:solidFill>
                  <a:srgbClr val="500050"/>
                </a:solidFill>
                <a:highlight>
                  <a:srgbClr val="FFFFFF"/>
                </a:highlight>
              </a:rPr>
              <a:t>Leadership</a:t>
            </a:r>
            <a:endParaRPr sz="4800"/>
          </a:p>
        </p:txBody>
      </p:sp>
      <p:sp>
        <p:nvSpPr>
          <p:cNvPr id="198" name="Google Shape;198;p24"/>
          <p:cNvSpPr txBox="1">
            <a:spLocks noGrp="1"/>
          </p:cNvSpPr>
          <p:nvPr>
            <p:ph type="body" idx="1"/>
          </p:nvPr>
        </p:nvSpPr>
        <p:spPr>
          <a:xfrm>
            <a:off x="1092200" y="2654300"/>
            <a:ext cx="10007600" cy="3264000"/>
          </a:xfrm>
          <a:prstGeom prst="rect">
            <a:avLst/>
          </a:prstGeom>
        </p:spPr>
        <p:txBody>
          <a:bodyPr spcFirstLastPara="1" vert="horz" wrap="square" lIns="121900" tIns="121900" rIns="121900" bIns="121900" rtlCol="0" anchor="t" anchorCtr="0">
            <a:noAutofit/>
          </a:bodyPr>
          <a:lstStyle/>
          <a:p>
            <a:pPr marL="0" indent="0">
              <a:spcAft>
                <a:spcPts val="2133"/>
              </a:spcAft>
              <a:buNone/>
            </a:pPr>
            <a:endParaRPr/>
          </a:p>
        </p:txBody>
      </p:sp>
      <p:pic>
        <p:nvPicPr>
          <p:cNvPr id="199" name="Google Shape;199;p24"/>
          <p:cNvPicPr preferRelativeResize="0"/>
          <p:nvPr/>
        </p:nvPicPr>
        <p:blipFill>
          <a:blip r:embed="rId3">
            <a:alphaModFix/>
          </a:blip>
          <a:stretch>
            <a:fillRect/>
          </a:stretch>
        </p:blipFill>
        <p:spPr>
          <a:xfrm>
            <a:off x="7595133" y="625351"/>
            <a:ext cx="3737764" cy="5607295"/>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5"/>
          <p:cNvSpPr txBox="1">
            <a:spLocks noGrp="1"/>
          </p:cNvSpPr>
          <p:nvPr>
            <p:ph type="body" idx="1"/>
          </p:nvPr>
        </p:nvSpPr>
        <p:spPr>
          <a:xfrm>
            <a:off x="1092200" y="2654300"/>
            <a:ext cx="10007600" cy="3264000"/>
          </a:xfrm>
          <a:prstGeom prst="rect">
            <a:avLst/>
          </a:prstGeom>
        </p:spPr>
        <p:txBody>
          <a:bodyPr spcFirstLastPara="1" vert="horz" wrap="square" lIns="121900" tIns="121900" rIns="121900" bIns="121900" rtlCol="0" anchor="t" anchorCtr="0">
            <a:noAutofit/>
          </a:bodyPr>
          <a:lstStyle/>
          <a:p>
            <a:pPr marL="0" indent="0">
              <a:lnSpc>
                <a:spcPct val="116600"/>
              </a:lnSpc>
              <a:buClr>
                <a:schemeClr val="dk1"/>
              </a:buClr>
              <a:buSzPts val="1100"/>
              <a:buNone/>
            </a:pPr>
            <a:endParaRPr sz="5267">
              <a:solidFill>
                <a:srgbClr val="333333"/>
              </a:solidFill>
              <a:latin typeface="Roboto"/>
              <a:ea typeface="Roboto"/>
              <a:cs typeface="Roboto"/>
              <a:sym typeface="Roboto"/>
            </a:endParaRPr>
          </a:p>
          <a:p>
            <a:pPr marL="0" indent="0">
              <a:spcAft>
                <a:spcPts val="2133"/>
              </a:spcAft>
              <a:buNone/>
            </a:pPr>
            <a:endParaRPr/>
          </a:p>
        </p:txBody>
      </p:sp>
      <p:pic>
        <p:nvPicPr>
          <p:cNvPr id="205" name="Google Shape;205;p25"/>
          <p:cNvPicPr preferRelativeResize="0"/>
          <p:nvPr/>
        </p:nvPicPr>
        <p:blipFill>
          <a:blip r:embed="rId3">
            <a:alphaModFix/>
          </a:blip>
          <a:stretch>
            <a:fillRect/>
          </a:stretch>
        </p:blipFill>
        <p:spPr>
          <a:xfrm>
            <a:off x="199517" y="112234"/>
            <a:ext cx="11792952" cy="6633533"/>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6"/>
          <p:cNvSpPr txBox="1">
            <a:spLocks noGrp="1"/>
          </p:cNvSpPr>
          <p:nvPr>
            <p:ph type="body" idx="1"/>
          </p:nvPr>
        </p:nvSpPr>
        <p:spPr>
          <a:xfrm>
            <a:off x="1092200" y="2654300"/>
            <a:ext cx="10007600" cy="3264000"/>
          </a:xfrm>
          <a:prstGeom prst="rect">
            <a:avLst/>
          </a:prstGeom>
        </p:spPr>
        <p:txBody>
          <a:bodyPr spcFirstLastPara="1" vert="horz" wrap="square" lIns="121900" tIns="121900" rIns="121900" bIns="121900" rtlCol="0" anchor="t" anchorCtr="0">
            <a:noAutofit/>
          </a:bodyPr>
          <a:lstStyle/>
          <a:p>
            <a:pPr marL="0" indent="0">
              <a:lnSpc>
                <a:spcPct val="116600"/>
              </a:lnSpc>
              <a:buClr>
                <a:schemeClr val="dk1"/>
              </a:buClr>
              <a:buSzPts val="1100"/>
              <a:buNone/>
            </a:pPr>
            <a:endParaRPr sz="5267">
              <a:solidFill>
                <a:srgbClr val="333333"/>
              </a:solidFill>
              <a:latin typeface="Roboto"/>
              <a:ea typeface="Roboto"/>
              <a:cs typeface="Roboto"/>
              <a:sym typeface="Roboto"/>
            </a:endParaRPr>
          </a:p>
          <a:p>
            <a:pPr marL="0" indent="0">
              <a:spcAft>
                <a:spcPts val="2133"/>
              </a:spcAft>
              <a:buNone/>
            </a:pPr>
            <a:endParaRPr/>
          </a:p>
        </p:txBody>
      </p:sp>
      <p:sp>
        <p:nvSpPr>
          <p:cNvPr id="211" name="Google Shape;211;p26"/>
          <p:cNvSpPr txBox="1"/>
          <p:nvPr/>
        </p:nvSpPr>
        <p:spPr>
          <a:xfrm>
            <a:off x="444200" y="395800"/>
            <a:ext cx="11303600" cy="6066400"/>
          </a:xfrm>
          <a:prstGeom prst="rect">
            <a:avLst/>
          </a:prstGeom>
          <a:noFill/>
          <a:ln>
            <a:noFill/>
          </a:ln>
        </p:spPr>
        <p:txBody>
          <a:bodyPr spcFirstLastPara="1" wrap="square" lIns="121900" tIns="121900" rIns="121900" bIns="121900" anchor="t" anchorCtr="0">
            <a:noAutofit/>
          </a:bodyPr>
          <a:lstStyle/>
          <a:p>
            <a:pPr>
              <a:lnSpc>
                <a:spcPct val="160000"/>
              </a:lnSpc>
            </a:pPr>
            <a:r>
              <a:rPr lang="en" sz="2133" b="1">
                <a:solidFill>
                  <a:srgbClr val="5C5C5C"/>
                </a:solidFill>
                <a:highlight>
                  <a:srgbClr val="FFFFFF"/>
                </a:highlight>
              </a:rPr>
              <a:t>Innovation</a:t>
            </a:r>
            <a:r>
              <a:rPr lang="en" sz="2133">
                <a:solidFill>
                  <a:srgbClr val="5C5C5C"/>
                </a:solidFill>
                <a:highlight>
                  <a:srgbClr val="FFFFFF"/>
                </a:highlight>
              </a:rPr>
              <a:t> is turning an idea or invention into a product or service that creates value for people and organizations. We are looking for the application of blockchain-related ideas that are novel and useful but also applied and scaled.</a:t>
            </a:r>
            <a:endParaRPr sz="2133">
              <a:solidFill>
                <a:srgbClr val="5C5C5C"/>
              </a:solidFill>
              <a:highlight>
                <a:srgbClr val="FFFFFF"/>
              </a:highlight>
            </a:endParaRPr>
          </a:p>
          <a:p>
            <a:pPr>
              <a:lnSpc>
                <a:spcPct val="160000"/>
              </a:lnSpc>
              <a:spcBef>
                <a:spcPts val="2533"/>
              </a:spcBef>
            </a:pPr>
            <a:r>
              <a:rPr lang="en" sz="2133">
                <a:solidFill>
                  <a:srgbClr val="5C5C5C"/>
                </a:solidFill>
                <a:highlight>
                  <a:srgbClr val="FFFFFF"/>
                </a:highlight>
              </a:rPr>
              <a:t>These ideas must further satisfy the needs and expectations of users in the public or private sector.  An innovative solution has been implemented if it has been introduced, adopted and if it solves a real-world problem.</a:t>
            </a:r>
            <a:endParaRPr sz="2133">
              <a:solidFill>
                <a:srgbClr val="5C5C5C"/>
              </a:solidFill>
              <a:highlight>
                <a:srgbClr val="FFFFFF"/>
              </a:highlight>
            </a:endParaRPr>
          </a:p>
          <a:p>
            <a:pPr>
              <a:lnSpc>
                <a:spcPct val="160000"/>
              </a:lnSpc>
              <a:spcBef>
                <a:spcPts val="2533"/>
              </a:spcBef>
              <a:spcAft>
                <a:spcPts val="2533"/>
              </a:spcAft>
            </a:pPr>
            <a:r>
              <a:rPr lang="en" sz="2133">
                <a:solidFill>
                  <a:srgbClr val="5C5C5C"/>
                </a:solidFill>
                <a:highlight>
                  <a:srgbClr val="FFFFFF"/>
                </a:highlight>
              </a:rPr>
              <a:t>Innovation is also about staying relevant. In this time of unprecedented change, what may have helped an organization be successful in the past might no longer be effective in the future. We are looking for individuals that adapt and evolve to meet the ever-changing needs of their constituents and stakeholders.</a:t>
            </a:r>
            <a:endParaRPr sz="2133">
              <a:solidFill>
                <a:srgbClr val="5C5C5C"/>
              </a:solidFill>
              <a:highlight>
                <a:srgbClr val="FFFFFF"/>
              </a:high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7"/>
          <p:cNvSpPr txBox="1">
            <a:spLocks noGrp="1"/>
          </p:cNvSpPr>
          <p:nvPr>
            <p:ph type="title"/>
          </p:nvPr>
        </p:nvSpPr>
        <p:spPr>
          <a:xfrm>
            <a:off x="679233" y="522800"/>
            <a:ext cx="10007600" cy="1272800"/>
          </a:xfrm>
          <a:prstGeom prst="rect">
            <a:avLst/>
          </a:prstGeom>
        </p:spPr>
        <p:txBody>
          <a:bodyPr spcFirstLastPara="1" vert="horz" wrap="square" lIns="121900" tIns="121900" rIns="121900" bIns="121900" rtlCol="0" anchor="t" anchorCtr="0">
            <a:noAutofit/>
          </a:bodyPr>
          <a:lstStyle/>
          <a:p>
            <a:r>
              <a:rPr lang="en" sz="4800">
                <a:solidFill>
                  <a:srgbClr val="500050"/>
                </a:solidFill>
                <a:highlight>
                  <a:srgbClr val="FFFFFF"/>
                </a:highlight>
              </a:rPr>
              <a:t>Frank Ricotta    Innovation </a:t>
            </a:r>
            <a:endParaRPr sz="4800"/>
          </a:p>
        </p:txBody>
      </p:sp>
      <p:pic>
        <p:nvPicPr>
          <p:cNvPr id="217" name="Google Shape;217;p27"/>
          <p:cNvPicPr preferRelativeResize="0"/>
          <p:nvPr/>
        </p:nvPicPr>
        <p:blipFill rotWithShape="1">
          <a:blip r:embed="rId3">
            <a:alphaModFix/>
          </a:blip>
          <a:srcRect l="14420" t="-2570" r="13439" b="2569"/>
          <a:stretch/>
        </p:blipFill>
        <p:spPr>
          <a:xfrm>
            <a:off x="1105667" y="1829533"/>
            <a:ext cx="4204639" cy="3885296"/>
          </a:xfrm>
          <a:prstGeom prst="rect">
            <a:avLst/>
          </a:prstGeom>
          <a:noFill/>
          <a:ln>
            <a:noFill/>
          </a:ln>
        </p:spPr>
      </p:pic>
      <p:pic>
        <p:nvPicPr>
          <p:cNvPr id="218" name="Google Shape;218;p27"/>
          <p:cNvPicPr preferRelativeResize="0"/>
          <p:nvPr/>
        </p:nvPicPr>
        <p:blipFill>
          <a:blip r:embed="rId4">
            <a:alphaModFix/>
          </a:blip>
          <a:stretch>
            <a:fillRect/>
          </a:stretch>
        </p:blipFill>
        <p:spPr>
          <a:xfrm>
            <a:off x="5942067" y="2626660"/>
            <a:ext cx="5464701" cy="2291033"/>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9"/>
          <p:cNvSpPr txBox="1">
            <a:spLocks noGrp="1"/>
          </p:cNvSpPr>
          <p:nvPr>
            <p:ph type="body" idx="1"/>
          </p:nvPr>
        </p:nvSpPr>
        <p:spPr>
          <a:xfrm>
            <a:off x="1092200" y="2654300"/>
            <a:ext cx="10007600" cy="3264000"/>
          </a:xfrm>
          <a:prstGeom prst="rect">
            <a:avLst/>
          </a:prstGeom>
        </p:spPr>
        <p:txBody>
          <a:bodyPr spcFirstLastPara="1" vert="horz" wrap="square" lIns="121900" tIns="121900" rIns="121900" bIns="121900" rtlCol="0" anchor="t" anchorCtr="0">
            <a:noAutofit/>
          </a:bodyPr>
          <a:lstStyle/>
          <a:p>
            <a:pPr marL="0" indent="0">
              <a:lnSpc>
                <a:spcPct val="116600"/>
              </a:lnSpc>
              <a:buClr>
                <a:schemeClr val="dk1"/>
              </a:buClr>
              <a:buSzPts val="1100"/>
              <a:buNone/>
            </a:pPr>
            <a:endParaRPr sz="5267">
              <a:solidFill>
                <a:srgbClr val="333333"/>
              </a:solidFill>
              <a:latin typeface="Roboto"/>
              <a:ea typeface="Roboto"/>
              <a:cs typeface="Roboto"/>
              <a:sym typeface="Roboto"/>
            </a:endParaRPr>
          </a:p>
          <a:p>
            <a:pPr marL="0" indent="0">
              <a:spcAft>
                <a:spcPts val="2133"/>
              </a:spcAft>
              <a:buNone/>
            </a:pPr>
            <a:endParaRPr/>
          </a:p>
        </p:txBody>
      </p:sp>
      <p:pic>
        <p:nvPicPr>
          <p:cNvPr id="167" name="Google Shape;167;p19"/>
          <p:cNvPicPr preferRelativeResize="0"/>
          <p:nvPr/>
        </p:nvPicPr>
        <p:blipFill>
          <a:blip r:embed="rId3">
            <a:alphaModFix/>
          </a:blip>
          <a:stretch>
            <a:fillRect/>
          </a:stretch>
        </p:blipFill>
        <p:spPr>
          <a:xfrm>
            <a:off x="180634" y="101600"/>
            <a:ext cx="11830748" cy="6654800"/>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0"/>
          <p:cNvSpPr txBox="1">
            <a:spLocks noGrp="1"/>
          </p:cNvSpPr>
          <p:nvPr>
            <p:ph type="body" idx="1"/>
          </p:nvPr>
        </p:nvSpPr>
        <p:spPr>
          <a:xfrm>
            <a:off x="1092200" y="2654300"/>
            <a:ext cx="10007600" cy="3264000"/>
          </a:xfrm>
          <a:prstGeom prst="rect">
            <a:avLst/>
          </a:prstGeom>
        </p:spPr>
        <p:txBody>
          <a:bodyPr spcFirstLastPara="1" vert="horz" wrap="square" lIns="121900" tIns="121900" rIns="121900" bIns="121900" rtlCol="0" anchor="t" anchorCtr="0">
            <a:noAutofit/>
          </a:bodyPr>
          <a:lstStyle/>
          <a:p>
            <a:pPr marL="0" indent="0">
              <a:lnSpc>
                <a:spcPct val="116600"/>
              </a:lnSpc>
              <a:buClr>
                <a:schemeClr val="dk1"/>
              </a:buClr>
              <a:buSzPts val="1100"/>
              <a:buNone/>
            </a:pPr>
            <a:endParaRPr sz="5267">
              <a:solidFill>
                <a:srgbClr val="333333"/>
              </a:solidFill>
              <a:latin typeface="Roboto"/>
              <a:ea typeface="Roboto"/>
              <a:cs typeface="Roboto"/>
              <a:sym typeface="Roboto"/>
            </a:endParaRPr>
          </a:p>
          <a:p>
            <a:pPr marL="0" indent="0">
              <a:spcAft>
                <a:spcPts val="2133"/>
              </a:spcAft>
              <a:buNone/>
            </a:pPr>
            <a:endParaRPr/>
          </a:p>
        </p:txBody>
      </p:sp>
      <p:sp>
        <p:nvSpPr>
          <p:cNvPr id="173" name="Google Shape;173;p20"/>
          <p:cNvSpPr txBox="1"/>
          <p:nvPr/>
        </p:nvSpPr>
        <p:spPr>
          <a:xfrm>
            <a:off x="422000" y="402067"/>
            <a:ext cx="11348000" cy="4000000"/>
          </a:xfrm>
          <a:prstGeom prst="rect">
            <a:avLst/>
          </a:prstGeom>
          <a:noFill/>
          <a:ln>
            <a:noFill/>
          </a:ln>
        </p:spPr>
        <p:txBody>
          <a:bodyPr spcFirstLastPara="1" wrap="square" lIns="121900" tIns="121900" rIns="121900" bIns="121900" anchor="t" anchorCtr="0">
            <a:noAutofit/>
          </a:bodyPr>
          <a:lstStyle/>
          <a:p>
            <a:pPr>
              <a:lnSpc>
                <a:spcPct val="160000"/>
              </a:lnSpc>
            </a:pPr>
            <a:r>
              <a:rPr lang="en" sz="2133" b="1" dirty="0">
                <a:solidFill>
                  <a:srgbClr val="5C5C5C"/>
                </a:solidFill>
                <a:highlight>
                  <a:srgbClr val="FFFFFF"/>
                </a:highlight>
              </a:rPr>
              <a:t>Social impact</a:t>
            </a:r>
            <a:r>
              <a:rPr lang="en" sz="2133" dirty="0">
                <a:solidFill>
                  <a:srgbClr val="5C5C5C"/>
                </a:solidFill>
                <a:highlight>
                  <a:srgbClr val="FFFFFF"/>
                </a:highlight>
              </a:rPr>
              <a:t> is the effect that an individual or organization’s actions have on the wellbeing of the community, society, or world at large. Social impact must improve the conditions around the current situation and bring a significant, positive change to the problem. It is similar to “social good”, but the change is more drastic. Tackling symptoms of problems remains insufficient, and the phrase “social impact” is often misused to imply even minimalist change.</a:t>
            </a:r>
            <a:endParaRPr sz="2133" dirty="0">
              <a:solidFill>
                <a:srgbClr val="5C5C5C"/>
              </a:solidFill>
              <a:highlight>
                <a:srgbClr val="FFFFFF"/>
              </a:highlight>
            </a:endParaRPr>
          </a:p>
          <a:p>
            <a:pPr>
              <a:lnSpc>
                <a:spcPct val="160000"/>
              </a:lnSpc>
              <a:spcBef>
                <a:spcPts val="2533"/>
              </a:spcBef>
              <a:spcAft>
                <a:spcPts val="2533"/>
              </a:spcAft>
            </a:pPr>
            <a:r>
              <a:rPr lang="en" sz="2133" dirty="0">
                <a:solidFill>
                  <a:srgbClr val="5C5C5C"/>
                </a:solidFill>
                <a:highlight>
                  <a:srgbClr val="FFFFFF"/>
                </a:highlight>
              </a:rPr>
              <a:t>Social impact must stand for a significant shift in the vision, the trajectory, or the culture of a society.  To really make a social impact requires action more than just ideas. However, this significant change takes time. With a clear vision of what could be, one individual or organization can start the process to affect real and lasting social impact.</a:t>
            </a:r>
            <a:endParaRPr sz="2133" dirty="0">
              <a:solidFill>
                <a:srgbClr val="5C5C5C"/>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BEC21-8AAE-47BA-A251-6DCBC255B277}"/>
              </a:ext>
            </a:extLst>
          </p:cNvPr>
          <p:cNvSpPr>
            <a:spLocks noGrp="1"/>
          </p:cNvSpPr>
          <p:nvPr>
            <p:ph type="ctrTitle"/>
          </p:nvPr>
        </p:nvSpPr>
        <p:spPr/>
        <p:txBody>
          <a:bodyPr/>
          <a:lstStyle/>
          <a:p>
            <a:r>
              <a:rPr lang="en-US" dirty="0">
                <a:latin typeface="Arial Black" panose="020B0A04020102020204" pitchFamily="34" charset="0"/>
              </a:rPr>
              <a:t>How to build a Social Impact Project </a:t>
            </a:r>
          </a:p>
        </p:txBody>
      </p:sp>
      <p:sp>
        <p:nvSpPr>
          <p:cNvPr id="3" name="Subtitle 2">
            <a:extLst>
              <a:ext uri="{FF2B5EF4-FFF2-40B4-BE49-F238E27FC236}">
                <a16:creationId xmlns:a16="http://schemas.microsoft.com/office/drawing/2014/main" id="{19110312-17C7-4AB4-9AF2-1594E988AE2D}"/>
              </a:ext>
            </a:extLst>
          </p:cNvPr>
          <p:cNvSpPr>
            <a:spLocks noGrp="1"/>
          </p:cNvSpPr>
          <p:nvPr>
            <p:ph type="subTitle" idx="1"/>
          </p:nvPr>
        </p:nvSpPr>
        <p:spPr>
          <a:xfrm>
            <a:off x="1691640" y="3771900"/>
            <a:ext cx="9144000" cy="2453640"/>
          </a:xfrm>
        </p:spPr>
        <p:txBody>
          <a:bodyPr>
            <a:normAutofit fontScale="92500" lnSpcReduction="10000"/>
          </a:bodyPr>
          <a:lstStyle/>
          <a:p>
            <a:pPr marL="457200" indent="-457200" algn="l">
              <a:buAutoNum type="arabicPeriod"/>
            </a:pPr>
            <a:endParaRPr lang="en-US" dirty="0"/>
          </a:p>
          <a:p>
            <a:pPr marL="457200" indent="-457200" algn="l">
              <a:buAutoNum type="arabicPeriod"/>
            </a:pPr>
            <a:r>
              <a:rPr lang="en-US" dirty="0">
                <a:solidFill>
                  <a:schemeClr val="bg1">
                    <a:lumMod val="85000"/>
                  </a:schemeClr>
                </a:solidFill>
              </a:rPr>
              <a:t>Introduction</a:t>
            </a:r>
          </a:p>
          <a:p>
            <a:pPr marL="457200" indent="-457200" algn="l">
              <a:buAutoNum type="arabicPeriod"/>
            </a:pPr>
            <a:r>
              <a:rPr lang="en-US" dirty="0"/>
              <a:t>What are Blockchain Social impact Projects</a:t>
            </a:r>
          </a:p>
          <a:p>
            <a:pPr marL="457200" indent="-457200" algn="l">
              <a:buFont typeface="Arial" panose="020B0604020202020204" pitchFamily="34" charset="0"/>
              <a:buAutoNum type="arabicPeriod"/>
            </a:pPr>
            <a:r>
              <a:rPr lang="en-US" dirty="0">
                <a:solidFill>
                  <a:schemeClr val="bg1">
                    <a:lumMod val="85000"/>
                  </a:schemeClr>
                </a:solidFill>
              </a:rPr>
              <a:t>How to create a Social Impact Project</a:t>
            </a:r>
          </a:p>
          <a:p>
            <a:pPr marL="457200" indent="-457200" algn="l">
              <a:buAutoNum type="arabicPeriod"/>
            </a:pPr>
            <a:r>
              <a:rPr lang="en-US" dirty="0">
                <a:solidFill>
                  <a:schemeClr val="bg1">
                    <a:lumMod val="85000"/>
                  </a:schemeClr>
                </a:solidFill>
              </a:rPr>
              <a:t>What is the Government Blockchain Association </a:t>
            </a:r>
          </a:p>
          <a:p>
            <a:pPr marL="457200" indent="-457200" algn="l">
              <a:buFont typeface="Arial" panose="020B0604020202020204" pitchFamily="34" charset="0"/>
              <a:buAutoNum type="arabicPeriod"/>
            </a:pPr>
            <a:r>
              <a:rPr lang="en-US" dirty="0">
                <a:solidFill>
                  <a:schemeClr val="bg1">
                    <a:lumMod val="85000"/>
                  </a:schemeClr>
                </a:solidFill>
              </a:rPr>
              <a:t>Conclusion / Questions</a:t>
            </a:r>
          </a:p>
          <a:p>
            <a:pPr marL="457200" indent="-457200" algn="l">
              <a:buAutoNum type="arabicPeriod"/>
            </a:pPr>
            <a:endParaRPr lang="en-US" dirty="0">
              <a:solidFill>
                <a:schemeClr val="bg1">
                  <a:lumMod val="85000"/>
                </a:schemeClr>
              </a:solidFill>
            </a:endParaRPr>
          </a:p>
        </p:txBody>
      </p:sp>
      <p:sp>
        <p:nvSpPr>
          <p:cNvPr id="5" name="TextBox 4">
            <a:extLst>
              <a:ext uri="{FF2B5EF4-FFF2-40B4-BE49-F238E27FC236}">
                <a16:creationId xmlns:a16="http://schemas.microsoft.com/office/drawing/2014/main" id="{09975BB4-9110-4E5D-9AEA-46DB0AD03638}"/>
              </a:ext>
            </a:extLst>
          </p:cNvPr>
          <p:cNvSpPr txBox="1"/>
          <p:nvPr/>
        </p:nvSpPr>
        <p:spPr>
          <a:xfrm>
            <a:off x="3048000" y="3244334"/>
            <a:ext cx="6096000" cy="369332"/>
          </a:xfrm>
          <a:prstGeom prst="rect">
            <a:avLst/>
          </a:prstGeom>
          <a:noFill/>
        </p:spPr>
        <p:txBody>
          <a:bodyPr wrap="square">
            <a:spAutoFit/>
          </a:bodyPr>
          <a:lstStyle/>
          <a:p>
            <a:r>
              <a:rPr lang="en-US" dirty="0"/>
              <a:t> </a:t>
            </a:r>
          </a:p>
        </p:txBody>
      </p:sp>
      <p:sp>
        <p:nvSpPr>
          <p:cNvPr id="7" name="TextBox 6">
            <a:extLst>
              <a:ext uri="{FF2B5EF4-FFF2-40B4-BE49-F238E27FC236}">
                <a16:creationId xmlns:a16="http://schemas.microsoft.com/office/drawing/2014/main" id="{49B4C6F3-5458-42BA-8749-8860ECD107CD}"/>
              </a:ext>
            </a:extLst>
          </p:cNvPr>
          <p:cNvSpPr txBox="1"/>
          <p:nvPr/>
        </p:nvSpPr>
        <p:spPr>
          <a:xfrm>
            <a:off x="3048522" y="3244334"/>
            <a:ext cx="6097044" cy="369332"/>
          </a:xfrm>
          <a:prstGeom prst="rect">
            <a:avLst/>
          </a:prstGeom>
          <a:noFill/>
        </p:spPr>
        <p:txBody>
          <a:bodyPr wrap="square">
            <a:spAutoFit/>
          </a:bodyPr>
          <a:lstStyle/>
          <a:p>
            <a:r>
              <a:rPr lang="en-US" b="0" dirty="0">
                <a:effectLst/>
              </a:rPr>
              <a:t> </a:t>
            </a:r>
            <a:endParaRPr lang="en-US" dirty="0"/>
          </a:p>
        </p:txBody>
      </p:sp>
      <p:pic>
        <p:nvPicPr>
          <p:cNvPr id="9" name="Content Placeholder 5" descr="A picture containing clipart&#10;&#10;Description automatically generated">
            <a:extLst>
              <a:ext uri="{FF2B5EF4-FFF2-40B4-BE49-F238E27FC236}">
                <a16:creationId xmlns:a16="http://schemas.microsoft.com/office/drawing/2014/main" id="{5ADBBA75-DFE1-4C33-BA27-684BA99D09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112819003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77"/>
        <p:cNvGrpSpPr/>
        <p:nvPr/>
      </p:nvGrpSpPr>
      <p:grpSpPr>
        <a:xfrm>
          <a:off x="0" y="0"/>
          <a:ext cx="0" cy="0"/>
          <a:chOff x="0" y="0"/>
          <a:chExt cx="0" cy="0"/>
        </a:xfrm>
      </p:grpSpPr>
      <p:sp>
        <p:nvSpPr>
          <p:cNvPr id="208" name="Rectangle 207">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group of people posing for the camera&#10;&#10;Description automatically generated">
            <a:extLst>
              <a:ext uri="{FF2B5EF4-FFF2-40B4-BE49-F238E27FC236}">
                <a16:creationId xmlns:a16="http://schemas.microsoft.com/office/drawing/2014/main" id="{F1748974-F749-4E53-BC24-8E09A7B41612}"/>
              </a:ext>
            </a:extLst>
          </p:cNvPr>
          <p:cNvPicPr>
            <a:picLocks noChangeAspect="1"/>
          </p:cNvPicPr>
          <p:nvPr/>
        </p:nvPicPr>
        <p:blipFill rotWithShape="1">
          <a:blip r:embed="rId3">
            <a:extLst>
              <a:ext uri="{28A0092B-C50C-407E-A947-70E740481C1C}">
                <a14:useLocalDpi xmlns:a14="http://schemas.microsoft.com/office/drawing/2010/main" val="0"/>
              </a:ext>
            </a:extLst>
          </a:blip>
          <a:srcRect l="11858" r="15180" b="1"/>
          <a:stretch/>
        </p:blipFill>
        <p:spPr>
          <a:xfrm>
            <a:off x="684213" y="1738313"/>
            <a:ext cx="4078288" cy="4267200"/>
          </a:xfrm>
          <a:prstGeom prst="rect">
            <a:avLst/>
          </a:prstGeom>
        </p:spPr>
      </p:pic>
      <p:pic>
        <p:nvPicPr>
          <p:cNvPr id="19" name="Picture 18" descr="A person standing in front of a computer&#10;&#10;Description automatically generated">
            <a:extLst>
              <a:ext uri="{FF2B5EF4-FFF2-40B4-BE49-F238E27FC236}">
                <a16:creationId xmlns:a16="http://schemas.microsoft.com/office/drawing/2014/main" id="{537F58E3-1B01-4085-90F8-24BBFCF25A9C}"/>
              </a:ext>
            </a:extLst>
          </p:cNvPr>
          <p:cNvPicPr>
            <a:picLocks noChangeAspect="1"/>
          </p:cNvPicPr>
          <p:nvPr/>
        </p:nvPicPr>
        <p:blipFill rotWithShape="1">
          <a:blip r:embed="rId4">
            <a:extLst>
              <a:ext uri="{28A0092B-C50C-407E-A947-70E740481C1C}">
                <a14:useLocalDpi xmlns:a14="http://schemas.microsoft.com/office/drawing/2010/main" val="0"/>
              </a:ext>
            </a:extLst>
          </a:blip>
          <a:srcRect l="4240"/>
          <a:stretch/>
        </p:blipFill>
        <p:spPr>
          <a:xfrm>
            <a:off x="4845050" y="1738313"/>
            <a:ext cx="2501900" cy="2617788"/>
          </a:xfrm>
          <a:prstGeom prst="rect">
            <a:avLst/>
          </a:prstGeom>
        </p:spPr>
      </p:pic>
      <p:pic>
        <p:nvPicPr>
          <p:cNvPr id="20" name="Content Placeholder 5" descr="A picture containing clipart&#10;&#10;Description automatically generated">
            <a:extLst>
              <a:ext uri="{FF2B5EF4-FFF2-40B4-BE49-F238E27FC236}">
                <a16:creationId xmlns:a16="http://schemas.microsoft.com/office/drawing/2014/main" id="{8F6816F3-EE17-473B-9BB8-E0D931194B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45050" y="4438650"/>
            <a:ext cx="2501900" cy="1566863"/>
          </a:xfrm>
          <a:prstGeom prst="rect">
            <a:avLst/>
          </a:prstGeom>
        </p:spPr>
      </p:pic>
      <p:pic>
        <p:nvPicPr>
          <p:cNvPr id="9" name="Picture 8" descr="A person standing in front of a building&#10;&#10;Description automatically generated">
            <a:extLst>
              <a:ext uri="{FF2B5EF4-FFF2-40B4-BE49-F238E27FC236}">
                <a16:creationId xmlns:a16="http://schemas.microsoft.com/office/drawing/2014/main" id="{240FB93E-DEEE-485A-9FBC-346EE8608062}"/>
              </a:ext>
            </a:extLst>
          </p:cNvPr>
          <p:cNvPicPr>
            <a:picLocks noChangeAspect="1"/>
          </p:cNvPicPr>
          <p:nvPr/>
        </p:nvPicPr>
        <p:blipFill rotWithShape="1">
          <a:blip r:embed="rId6">
            <a:extLst>
              <a:ext uri="{28A0092B-C50C-407E-A947-70E740481C1C}">
                <a14:useLocalDpi xmlns:a14="http://schemas.microsoft.com/office/drawing/2010/main" val="0"/>
              </a:ext>
            </a:extLst>
          </a:blip>
          <a:srcRect t="16217" b="6449"/>
          <a:stretch/>
        </p:blipFill>
        <p:spPr>
          <a:xfrm>
            <a:off x="7429500" y="1738313"/>
            <a:ext cx="4078288" cy="4267200"/>
          </a:xfrm>
          <a:prstGeom prst="rect">
            <a:avLst/>
          </a:prstGeom>
        </p:spPr>
      </p:pic>
      <p:sp>
        <p:nvSpPr>
          <p:cNvPr id="178" name="Google Shape;178;p21"/>
          <p:cNvSpPr txBox="1">
            <a:spLocks noGrp="1"/>
          </p:cNvSpPr>
          <p:nvPr>
            <p:ph type="title"/>
          </p:nvPr>
        </p:nvSpPr>
        <p:spPr>
          <a:xfrm>
            <a:off x="556532" y="643467"/>
            <a:ext cx="11210925" cy="744836"/>
          </a:xfrm>
          <a:prstGeom prst="rect">
            <a:avLst/>
          </a:prstGeom>
        </p:spPr>
        <p:txBody>
          <a:bodyPr spcFirstLastPara="1" vert="horz" lIns="91440" tIns="45720" rIns="91440" bIns="45720" rtlCol="0" anchor="ctr" anchorCtr="0">
            <a:normAutofit/>
          </a:bodyPr>
          <a:lstStyle/>
          <a:p>
            <a:pPr algn="ctr">
              <a:spcBef>
                <a:spcPct val="0"/>
              </a:spcBef>
            </a:pPr>
            <a:r>
              <a:rPr lang="en-US" sz="3200" kern="1200">
                <a:solidFill>
                  <a:schemeClr val="bg1"/>
                </a:solidFill>
                <a:latin typeface="+mj-lt"/>
                <a:ea typeface="+mj-ea"/>
                <a:cs typeface="+mj-cs"/>
              </a:rPr>
              <a:t> Bobbi Muscara    Social Impact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8"/>
          <p:cNvSpPr txBox="1">
            <a:spLocks noGrp="1"/>
          </p:cNvSpPr>
          <p:nvPr>
            <p:ph type="body" idx="1"/>
          </p:nvPr>
        </p:nvSpPr>
        <p:spPr>
          <a:xfrm>
            <a:off x="1092200" y="2654300"/>
            <a:ext cx="10007600" cy="3264000"/>
          </a:xfrm>
          <a:prstGeom prst="rect">
            <a:avLst/>
          </a:prstGeom>
        </p:spPr>
        <p:txBody>
          <a:bodyPr spcFirstLastPara="1" vert="horz" wrap="square" lIns="121900" tIns="121900" rIns="121900" bIns="121900" rtlCol="0" anchor="t" anchorCtr="0">
            <a:noAutofit/>
          </a:bodyPr>
          <a:lstStyle/>
          <a:p>
            <a:pPr marL="0" indent="0">
              <a:lnSpc>
                <a:spcPct val="116600"/>
              </a:lnSpc>
              <a:buClr>
                <a:schemeClr val="dk1"/>
              </a:buClr>
              <a:buSzPts val="1100"/>
              <a:buNone/>
            </a:pPr>
            <a:endParaRPr sz="5267">
              <a:solidFill>
                <a:srgbClr val="333333"/>
              </a:solidFill>
              <a:latin typeface="Roboto"/>
              <a:ea typeface="Roboto"/>
              <a:cs typeface="Roboto"/>
              <a:sym typeface="Roboto"/>
            </a:endParaRPr>
          </a:p>
          <a:p>
            <a:pPr marL="0" indent="0">
              <a:spcAft>
                <a:spcPts val="2133"/>
              </a:spcAft>
              <a:buNone/>
            </a:pPr>
            <a:endParaRPr/>
          </a:p>
        </p:txBody>
      </p:sp>
      <p:pic>
        <p:nvPicPr>
          <p:cNvPr id="224" name="Google Shape;224;p28"/>
          <p:cNvPicPr preferRelativeResize="0"/>
          <p:nvPr/>
        </p:nvPicPr>
        <p:blipFill>
          <a:blip r:embed="rId3">
            <a:alphaModFix/>
          </a:blip>
          <a:stretch>
            <a:fillRect/>
          </a:stretch>
        </p:blipFill>
        <p:spPr>
          <a:xfrm>
            <a:off x="234201" y="131734"/>
            <a:ext cx="11723601" cy="6594533"/>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29"/>
          <p:cNvSpPr txBox="1">
            <a:spLocks noGrp="1"/>
          </p:cNvSpPr>
          <p:nvPr>
            <p:ph type="title"/>
          </p:nvPr>
        </p:nvSpPr>
        <p:spPr>
          <a:xfrm>
            <a:off x="1092200" y="1127467"/>
            <a:ext cx="10007600" cy="1272800"/>
          </a:xfrm>
          <a:prstGeom prst="rect">
            <a:avLst/>
          </a:prstGeom>
        </p:spPr>
        <p:txBody>
          <a:bodyPr spcFirstLastPara="1" vert="horz" wrap="square" lIns="121900" tIns="121900" rIns="121900" bIns="121900" rtlCol="0" anchor="t" anchorCtr="0">
            <a:noAutofit/>
          </a:bodyPr>
          <a:lstStyle/>
          <a:p>
            <a:endParaRPr/>
          </a:p>
        </p:txBody>
      </p:sp>
      <p:sp>
        <p:nvSpPr>
          <p:cNvPr id="230" name="Google Shape;230;p29"/>
          <p:cNvSpPr txBox="1"/>
          <p:nvPr/>
        </p:nvSpPr>
        <p:spPr>
          <a:xfrm>
            <a:off x="379767" y="370000"/>
            <a:ext cx="11392800" cy="5406000"/>
          </a:xfrm>
          <a:prstGeom prst="rect">
            <a:avLst/>
          </a:prstGeom>
          <a:noFill/>
          <a:ln>
            <a:noFill/>
          </a:ln>
        </p:spPr>
        <p:txBody>
          <a:bodyPr spcFirstLastPara="1" wrap="square" lIns="121900" tIns="121900" rIns="121900" bIns="121900" anchor="t" anchorCtr="0">
            <a:noAutofit/>
          </a:bodyPr>
          <a:lstStyle/>
          <a:p>
            <a:pPr>
              <a:lnSpc>
                <a:spcPct val="160000"/>
              </a:lnSpc>
            </a:pPr>
            <a:r>
              <a:rPr lang="en" sz="2133">
                <a:solidFill>
                  <a:srgbClr val="5C5C5C"/>
                </a:solidFill>
                <a:highlight>
                  <a:srgbClr val="FFFFFF"/>
                </a:highlight>
              </a:rPr>
              <a:t>“</a:t>
            </a:r>
            <a:r>
              <a:rPr lang="en" sz="2133" b="1" i="1">
                <a:solidFill>
                  <a:srgbClr val="5C5C5C"/>
                </a:solidFill>
                <a:highlight>
                  <a:srgbClr val="FFFFFF"/>
                </a:highlight>
              </a:rPr>
              <a:t>Courage</a:t>
            </a:r>
            <a:r>
              <a:rPr lang="en" sz="2133" i="1">
                <a:solidFill>
                  <a:srgbClr val="5C5C5C"/>
                </a:solidFill>
                <a:highlight>
                  <a:srgbClr val="FFFFFF"/>
                </a:highlight>
              </a:rPr>
              <a:t> is being scared to death but saddling up anyway.</a:t>
            </a:r>
            <a:r>
              <a:rPr lang="en" sz="2133">
                <a:solidFill>
                  <a:srgbClr val="5C5C5C"/>
                </a:solidFill>
                <a:highlight>
                  <a:srgbClr val="FFFFFF"/>
                </a:highlight>
              </a:rPr>
              <a:t>”- John Wayne.</a:t>
            </a:r>
            <a:endParaRPr sz="2133">
              <a:solidFill>
                <a:srgbClr val="5C5C5C"/>
              </a:solidFill>
              <a:highlight>
                <a:srgbClr val="FFFFFF"/>
              </a:highlight>
            </a:endParaRPr>
          </a:p>
          <a:p>
            <a:pPr>
              <a:lnSpc>
                <a:spcPct val="160000"/>
              </a:lnSpc>
              <a:spcBef>
                <a:spcPts val="2533"/>
              </a:spcBef>
              <a:spcAft>
                <a:spcPts val="2533"/>
              </a:spcAft>
            </a:pPr>
            <a:r>
              <a:rPr lang="en" sz="2133">
                <a:solidFill>
                  <a:srgbClr val="5C5C5C"/>
                </a:solidFill>
                <a:highlight>
                  <a:srgbClr val="FFFFFF"/>
                </a:highlight>
              </a:rPr>
              <a:t>Blockchain challenges the traditional paradigms and norms that many hold today. Most people do not understand the impact of this technology. Others may understand it and be threatened by it. There is great potential for opposition, fear, and doubt. Sometimes navigating uncharted waters means taking risks for a vision that no one else sees. True courage is standing for one’s convictions, and not backing down to popular or powerful opinion, even at the risk of great personal loss. Courage is speaking up for what you believe because it must be said, no matter the cost, for not speaking would be cowardice. Courageous people are willing to endure personal sacrifice for the betterment of others and to defend values such as liberty, honesty, and justice.</a:t>
            </a:r>
            <a:endParaRPr sz="2133">
              <a:solidFill>
                <a:srgbClr val="5C5C5C"/>
              </a:solidFill>
              <a:highlight>
                <a:srgbClr val="FFFFFF"/>
              </a:highlight>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482600" y="197433"/>
            <a:ext cx="10007600" cy="1272800"/>
          </a:xfrm>
          <a:prstGeom prst="rect">
            <a:avLst/>
          </a:prstGeom>
        </p:spPr>
        <p:txBody>
          <a:bodyPr spcFirstLastPara="1" vert="horz" wrap="square" lIns="121900" tIns="121900" rIns="121900" bIns="121900" rtlCol="0" anchor="t" anchorCtr="0">
            <a:noAutofit/>
          </a:bodyPr>
          <a:lstStyle/>
          <a:p>
            <a:r>
              <a:rPr lang="en" sz="3200">
                <a:solidFill>
                  <a:srgbClr val="500050"/>
                </a:solidFill>
                <a:highlight>
                  <a:srgbClr val="FFFFFF"/>
                </a:highlight>
              </a:rPr>
              <a:t>Carlos Toriello Herrerías         Courage </a:t>
            </a:r>
            <a:endParaRPr sz="3200"/>
          </a:p>
        </p:txBody>
      </p:sp>
      <p:sp>
        <p:nvSpPr>
          <p:cNvPr id="236" name="Google Shape;236;p30"/>
          <p:cNvSpPr txBox="1">
            <a:spLocks noGrp="1"/>
          </p:cNvSpPr>
          <p:nvPr>
            <p:ph type="body" idx="1"/>
          </p:nvPr>
        </p:nvSpPr>
        <p:spPr>
          <a:xfrm>
            <a:off x="1092200" y="2654300"/>
            <a:ext cx="10007600" cy="3264000"/>
          </a:xfrm>
          <a:prstGeom prst="rect">
            <a:avLst/>
          </a:prstGeom>
        </p:spPr>
        <p:txBody>
          <a:bodyPr spcFirstLastPara="1" vert="horz" wrap="square" lIns="121900" tIns="121900" rIns="121900" bIns="121900" rtlCol="0" anchor="t" anchorCtr="0">
            <a:noAutofit/>
          </a:bodyPr>
          <a:lstStyle/>
          <a:p>
            <a:pPr marL="0" indent="0">
              <a:spcAft>
                <a:spcPts val="2133"/>
              </a:spcAft>
              <a:buNone/>
            </a:pPr>
            <a:r>
              <a:rPr lang="en"/>
              <a:t> </a:t>
            </a:r>
            <a:endParaRPr/>
          </a:p>
        </p:txBody>
      </p:sp>
      <p:pic>
        <p:nvPicPr>
          <p:cNvPr id="237" name="Google Shape;237;p30"/>
          <p:cNvPicPr preferRelativeResize="0"/>
          <p:nvPr/>
        </p:nvPicPr>
        <p:blipFill rotWithShape="1">
          <a:blip r:embed="rId3">
            <a:alphaModFix/>
          </a:blip>
          <a:srcRect t="4924"/>
          <a:stretch/>
        </p:blipFill>
        <p:spPr>
          <a:xfrm>
            <a:off x="941618" y="960567"/>
            <a:ext cx="10308767" cy="5511200"/>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BEC21-8AAE-47BA-A251-6DCBC255B277}"/>
              </a:ext>
            </a:extLst>
          </p:cNvPr>
          <p:cNvSpPr>
            <a:spLocks noGrp="1"/>
          </p:cNvSpPr>
          <p:nvPr>
            <p:ph type="ctrTitle"/>
          </p:nvPr>
        </p:nvSpPr>
        <p:spPr/>
        <p:txBody>
          <a:bodyPr/>
          <a:lstStyle/>
          <a:p>
            <a:r>
              <a:rPr lang="en-US" dirty="0">
                <a:latin typeface="Arial Black" panose="020B0A04020102020204" pitchFamily="34" charset="0"/>
              </a:rPr>
              <a:t>How to build a Social Impact Project </a:t>
            </a:r>
          </a:p>
        </p:txBody>
      </p:sp>
      <p:sp>
        <p:nvSpPr>
          <p:cNvPr id="3" name="Subtitle 2">
            <a:extLst>
              <a:ext uri="{FF2B5EF4-FFF2-40B4-BE49-F238E27FC236}">
                <a16:creationId xmlns:a16="http://schemas.microsoft.com/office/drawing/2014/main" id="{19110312-17C7-4AB4-9AF2-1594E988AE2D}"/>
              </a:ext>
            </a:extLst>
          </p:cNvPr>
          <p:cNvSpPr>
            <a:spLocks noGrp="1"/>
          </p:cNvSpPr>
          <p:nvPr>
            <p:ph type="subTitle" idx="1"/>
          </p:nvPr>
        </p:nvSpPr>
        <p:spPr>
          <a:xfrm>
            <a:off x="1691640" y="3771900"/>
            <a:ext cx="9144000" cy="2453640"/>
          </a:xfrm>
        </p:spPr>
        <p:txBody>
          <a:bodyPr>
            <a:normAutofit fontScale="92500" lnSpcReduction="10000"/>
          </a:bodyPr>
          <a:lstStyle/>
          <a:p>
            <a:pPr marL="457200" indent="-457200" algn="l">
              <a:buAutoNum type="arabicPeriod"/>
            </a:pPr>
            <a:endParaRPr lang="en-US" dirty="0"/>
          </a:p>
          <a:p>
            <a:pPr marL="457200" indent="-457200" algn="l">
              <a:buAutoNum type="arabicPeriod"/>
            </a:pPr>
            <a:r>
              <a:rPr lang="en-US" dirty="0">
                <a:solidFill>
                  <a:schemeClr val="bg1">
                    <a:lumMod val="85000"/>
                  </a:schemeClr>
                </a:solidFill>
              </a:rPr>
              <a:t>Introduction</a:t>
            </a:r>
          </a:p>
          <a:p>
            <a:pPr marL="457200" indent="-457200" algn="l">
              <a:buAutoNum type="arabicPeriod"/>
            </a:pPr>
            <a:r>
              <a:rPr lang="en-US" dirty="0">
                <a:solidFill>
                  <a:schemeClr val="bg1">
                    <a:lumMod val="95000"/>
                  </a:schemeClr>
                </a:solidFill>
              </a:rPr>
              <a:t>What are Blockchain Social impact Projects</a:t>
            </a:r>
          </a:p>
          <a:p>
            <a:pPr marL="457200" indent="-457200" algn="l">
              <a:buFont typeface="Arial" panose="020B0604020202020204" pitchFamily="34" charset="0"/>
              <a:buAutoNum type="arabicPeriod"/>
            </a:pPr>
            <a:r>
              <a:rPr lang="en-US" dirty="0">
                <a:solidFill>
                  <a:schemeClr val="bg1">
                    <a:lumMod val="85000"/>
                  </a:schemeClr>
                </a:solidFill>
              </a:rPr>
              <a:t>How to create a Social Impact Project</a:t>
            </a:r>
          </a:p>
          <a:p>
            <a:pPr marL="457200" indent="-457200" algn="l">
              <a:buAutoNum type="arabicPeriod"/>
            </a:pPr>
            <a:r>
              <a:rPr lang="en-US" dirty="0">
                <a:solidFill>
                  <a:schemeClr val="bg1">
                    <a:lumMod val="85000"/>
                  </a:schemeClr>
                </a:solidFill>
              </a:rPr>
              <a:t>What is the Government Blockchain Association </a:t>
            </a:r>
          </a:p>
          <a:p>
            <a:pPr marL="457200" indent="-457200" algn="l">
              <a:buAutoNum type="arabicPeriod"/>
            </a:pPr>
            <a:r>
              <a:rPr lang="en-US" dirty="0"/>
              <a:t>Conclusion / Questions</a:t>
            </a:r>
          </a:p>
        </p:txBody>
      </p:sp>
      <p:sp>
        <p:nvSpPr>
          <p:cNvPr id="5" name="TextBox 4">
            <a:extLst>
              <a:ext uri="{FF2B5EF4-FFF2-40B4-BE49-F238E27FC236}">
                <a16:creationId xmlns:a16="http://schemas.microsoft.com/office/drawing/2014/main" id="{09975BB4-9110-4E5D-9AEA-46DB0AD03638}"/>
              </a:ext>
            </a:extLst>
          </p:cNvPr>
          <p:cNvSpPr txBox="1"/>
          <p:nvPr/>
        </p:nvSpPr>
        <p:spPr>
          <a:xfrm>
            <a:off x="3048000" y="3244334"/>
            <a:ext cx="6096000" cy="369332"/>
          </a:xfrm>
          <a:prstGeom prst="rect">
            <a:avLst/>
          </a:prstGeom>
          <a:noFill/>
        </p:spPr>
        <p:txBody>
          <a:bodyPr wrap="square">
            <a:spAutoFit/>
          </a:bodyPr>
          <a:lstStyle/>
          <a:p>
            <a:r>
              <a:rPr lang="en-US" dirty="0"/>
              <a:t> </a:t>
            </a:r>
          </a:p>
        </p:txBody>
      </p:sp>
      <p:sp>
        <p:nvSpPr>
          <p:cNvPr id="7" name="TextBox 6">
            <a:extLst>
              <a:ext uri="{FF2B5EF4-FFF2-40B4-BE49-F238E27FC236}">
                <a16:creationId xmlns:a16="http://schemas.microsoft.com/office/drawing/2014/main" id="{49B4C6F3-5458-42BA-8749-8860ECD107CD}"/>
              </a:ext>
            </a:extLst>
          </p:cNvPr>
          <p:cNvSpPr txBox="1"/>
          <p:nvPr/>
        </p:nvSpPr>
        <p:spPr>
          <a:xfrm>
            <a:off x="3048522" y="3244334"/>
            <a:ext cx="6097044" cy="369332"/>
          </a:xfrm>
          <a:prstGeom prst="rect">
            <a:avLst/>
          </a:prstGeom>
          <a:noFill/>
        </p:spPr>
        <p:txBody>
          <a:bodyPr wrap="square">
            <a:spAutoFit/>
          </a:bodyPr>
          <a:lstStyle/>
          <a:p>
            <a:r>
              <a:rPr lang="en-US" b="0" dirty="0">
                <a:effectLst/>
              </a:rPr>
              <a:t> </a:t>
            </a:r>
            <a:endParaRPr lang="en-US" dirty="0"/>
          </a:p>
        </p:txBody>
      </p:sp>
      <p:pic>
        <p:nvPicPr>
          <p:cNvPr id="9" name="Content Placeholder 5" descr="A picture containing clipart&#10;&#10;Description automatically generated">
            <a:extLst>
              <a:ext uri="{FF2B5EF4-FFF2-40B4-BE49-F238E27FC236}">
                <a16:creationId xmlns:a16="http://schemas.microsoft.com/office/drawing/2014/main" id="{5ADBBA75-DFE1-4C33-BA27-684BA99D09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3255198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6779B-89C3-4309-8A79-DDD18813018D}"/>
              </a:ext>
            </a:extLst>
          </p:cNvPr>
          <p:cNvSpPr>
            <a:spLocks noGrp="1"/>
          </p:cNvSpPr>
          <p:nvPr>
            <p:ph type="title"/>
          </p:nvPr>
        </p:nvSpPr>
        <p:spPr>
          <a:xfrm>
            <a:off x="1107911" y="967577"/>
            <a:ext cx="9603275" cy="1049235"/>
          </a:xfrm>
        </p:spPr>
        <p:txBody>
          <a:bodyPr vert="horz" lIns="91440" tIns="45720" rIns="91440" bIns="45720" rtlCol="0" anchor="t">
            <a:normAutofit/>
          </a:bodyPr>
          <a:lstStyle/>
          <a:p>
            <a:pPr algn="ctr"/>
            <a:r>
              <a:rPr lang="en-US" dirty="0"/>
              <a:t>Blockchain and Social Responsibility</a:t>
            </a:r>
          </a:p>
        </p:txBody>
      </p:sp>
      <p:sp>
        <p:nvSpPr>
          <p:cNvPr id="6" name="TextBox 5">
            <a:extLst>
              <a:ext uri="{FF2B5EF4-FFF2-40B4-BE49-F238E27FC236}">
                <a16:creationId xmlns:a16="http://schemas.microsoft.com/office/drawing/2014/main" id="{EF1B73FC-06C7-4B35-AAF4-B34DBA3CF538}"/>
              </a:ext>
            </a:extLst>
          </p:cNvPr>
          <p:cNvSpPr txBox="1"/>
          <p:nvPr/>
        </p:nvSpPr>
        <p:spPr>
          <a:xfrm>
            <a:off x="147285" y="1798150"/>
            <a:ext cx="6195784"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endParaRPr lang="en-US" sz="1500" dirty="0"/>
          </a:p>
          <a:p>
            <a:pPr indent="-228600">
              <a:lnSpc>
                <a:spcPct val="110000"/>
              </a:lnSpc>
              <a:spcAft>
                <a:spcPts val="600"/>
              </a:spcAft>
              <a:buClr>
                <a:schemeClr val="accent1"/>
              </a:buClr>
              <a:buSzPct val="100000"/>
              <a:buFont typeface="Arial" panose="020B0604020202020204" pitchFamily="34" charset="0"/>
              <a:buChar char="•"/>
            </a:pPr>
            <a:endParaRPr lang="en-US" sz="1500" dirty="0"/>
          </a:p>
        </p:txBody>
      </p:sp>
      <p:sp>
        <p:nvSpPr>
          <p:cNvPr id="4" name="Rectangle 3">
            <a:extLst>
              <a:ext uri="{FF2B5EF4-FFF2-40B4-BE49-F238E27FC236}">
                <a16:creationId xmlns:a16="http://schemas.microsoft.com/office/drawing/2014/main" id="{21390854-71AF-4B92-8267-24B8C3AE1166}"/>
              </a:ext>
            </a:extLst>
          </p:cNvPr>
          <p:cNvSpPr/>
          <p:nvPr/>
        </p:nvSpPr>
        <p:spPr>
          <a:xfrm>
            <a:off x="2720399" y="2272572"/>
            <a:ext cx="6096000" cy="3180486"/>
          </a:xfrm>
          <a:prstGeom prst="rect">
            <a:avLst/>
          </a:prstGeom>
        </p:spPr>
        <p:txBody>
          <a:bodyPr>
            <a:spAutoFit/>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 </a:t>
            </a:r>
            <a:r>
              <a:rPr lang="en-US" sz="1500" dirty="0">
                <a:sym typeface="Arial"/>
              </a:rPr>
              <a:t>Donation traceability, aid transparency, digital currencies in aid and development, governance  and accountability</a:t>
            </a:r>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microfinancing,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 </a:t>
            </a:r>
            <a:r>
              <a:rPr lang="en-US" sz="1500" dirty="0">
                <a:sym typeface="Arial"/>
              </a:rPr>
              <a:t>Fighting censorship and fake news, voting rights and protections, election integrity </a:t>
            </a:r>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 Sustainable supply chain, fair trade, ethical </a:t>
            </a:r>
            <a:r>
              <a:rPr lang="en-US" sz="1500" dirty="0" err="1">
                <a:sym typeface="Arial"/>
              </a:rPr>
              <a:t>soucing</a:t>
            </a:r>
            <a:r>
              <a:rPr lang="en-US" sz="1500" dirty="0">
                <a:sym typeface="Arial"/>
              </a:rPr>
              <a:t>, fair labor practices.</a:t>
            </a:r>
            <a:endParaRPr lang="en-US" dirty="0"/>
          </a:p>
        </p:txBody>
      </p:sp>
      <p:pic>
        <p:nvPicPr>
          <p:cNvPr id="11" name="Content Placeholder 6">
            <a:extLst>
              <a:ext uri="{FF2B5EF4-FFF2-40B4-BE49-F238E27FC236}">
                <a16:creationId xmlns:a16="http://schemas.microsoft.com/office/drawing/2014/main" id="{20920C25-AE2A-41F2-A7B0-E1E305C031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098795">
            <a:off x="9135741" y="544571"/>
            <a:ext cx="1388406" cy="1525722"/>
          </a:xfrm>
          <a:prstGeom prst="rect">
            <a:avLst/>
          </a:prstGeom>
        </p:spPr>
      </p:pic>
      <p:pic>
        <p:nvPicPr>
          <p:cNvPr id="12" name="Content Placeholder 6">
            <a:extLst>
              <a:ext uri="{FF2B5EF4-FFF2-40B4-BE49-F238E27FC236}">
                <a16:creationId xmlns:a16="http://schemas.microsoft.com/office/drawing/2014/main" id="{256872AE-D924-4327-AAF3-8E0E06F5DF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76390">
            <a:off x="1146377" y="430873"/>
            <a:ext cx="1388406" cy="1525722"/>
          </a:xfrm>
          <a:prstGeom prst="rect">
            <a:avLst/>
          </a:prstGeom>
        </p:spPr>
      </p:pic>
      <p:pic>
        <p:nvPicPr>
          <p:cNvPr id="3" name="Content Placeholder 5" descr="A picture containing clipart&#10;&#10;Description automatically generated">
            <a:extLst>
              <a:ext uri="{FF2B5EF4-FFF2-40B4-BE49-F238E27FC236}">
                <a16:creationId xmlns:a16="http://schemas.microsoft.com/office/drawing/2014/main" id="{5DD4330A-7DCB-4ED2-B1B6-C03397B8B4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296" y="5754532"/>
            <a:ext cx="1018990" cy="649607"/>
          </a:xfrm>
          <a:prstGeom prst="rect">
            <a:avLst/>
          </a:prstGeom>
          <a:noFill/>
          <a:ln>
            <a:noFill/>
          </a:ln>
        </p:spPr>
      </p:pic>
      <p:pic>
        <p:nvPicPr>
          <p:cNvPr id="9" name="Picture 8" descr="A person posing for the camera&#10;&#10;Description automatically generated">
            <a:extLst>
              <a:ext uri="{FF2B5EF4-FFF2-40B4-BE49-F238E27FC236}">
                <a16:creationId xmlns:a16="http://schemas.microsoft.com/office/drawing/2014/main" id="{ABA24577-0837-42DE-B9FF-079939D127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58300" y="2813826"/>
            <a:ext cx="2680348" cy="3076597"/>
          </a:xfrm>
          <a:prstGeom prst="rect">
            <a:avLst/>
          </a:prstGeom>
        </p:spPr>
      </p:pic>
    </p:spTree>
    <p:extLst>
      <p:ext uri="{BB962C8B-B14F-4D97-AF65-F5344CB8AC3E}">
        <p14:creationId xmlns:p14="http://schemas.microsoft.com/office/powerpoint/2010/main" val="207955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BEC21-8AAE-47BA-A251-6DCBC255B277}"/>
              </a:ext>
            </a:extLst>
          </p:cNvPr>
          <p:cNvSpPr>
            <a:spLocks noGrp="1"/>
          </p:cNvSpPr>
          <p:nvPr>
            <p:ph type="ctrTitle"/>
          </p:nvPr>
        </p:nvSpPr>
        <p:spPr/>
        <p:txBody>
          <a:bodyPr/>
          <a:lstStyle/>
          <a:p>
            <a:r>
              <a:rPr lang="en-US" dirty="0">
                <a:latin typeface="Arial Black" panose="020B0A04020102020204" pitchFamily="34" charset="0"/>
              </a:rPr>
              <a:t>How to build a Social Impact Project </a:t>
            </a:r>
          </a:p>
        </p:txBody>
      </p:sp>
      <p:sp>
        <p:nvSpPr>
          <p:cNvPr id="3" name="Subtitle 2">
            <a:extLst>
              <a:ext uri="{FF2B5EF4-FFF2-40B4-BE49-F238E27FC236}">
                <a16:creationId xmlns:a16="http://schemas.microsoft.com/office/drawing/2014/main" id="{19110312-17C7-4AB4-9AF2-1594E988AE2D}"/>
              </a:ext>
            </a:extLst>
          </p:cNvPr>
          <p:cNvSpPr>
            <a:spLocks noGrp="1"/>
          </p:cNvSpPr>
          <p:nvPr>
            <p:ph type="subTitle" idx="1"/>
          </p:nvPr>
        </p:nvSpPr>
        <p:spPr>
          <a:xfrm>
            <a:off x="1691640" y="3771900"/>
            <a:ext cx="9144000" cy="2453640"/>
          </a:xfrm>
        </p:spPr>
        <p:txBody>
          <a:bodyPr>
            <a:normAutofit fontScale="92500" lnSpcReduction="10000"/>
          </a:bodyPr>
          <a:lstStyle/>
          <a:p>
            <a:pPr marL="457200" indent="-457200" algn="l">
              <a:buAutoNum type="arabicPeriod"/>
            </a:pPr>
            <a:endParaRPr lang="en-US" dirty="0"/>
          </a:p>
          <a:p>
            <a:pPr marL="457200" indent="-457200" algn="l">
              <a:buAutoNum type="arabicPeriod"/>
            </a:pPr>
            <a:r>
              <a:rPr lang="en-US" dirty="0">
                <a:solidFill>
                  <a:schemeClr val="bg1">
                    <a:lumMod val="85000"/>
                  </a:schemeClr>
                </a:solidFill>
              </a:rPr>
              <a:t>Introduction</a:t>
            </a:r>
          </a:p>
          <a:p>
            <a:pPr marL="457200" indent="-457200" algn="l">
              <a:buAutoNum type="arabicPeriod"/>
            </a:pPr>
            <a:r>
              <a:rPr lang="en-US" dirty="0">
                <a:solidFill>
                  <a:schemeClr val="bg1">
                    <a:lumMod val="85000"/>
                  </a:schemeClr>
                </a:solidFill>
              </a:rPr>
              <a:t>What are Blockchain Social impact Projects</a:t>
            </a:r>
          </a:p>
          <a:p>
            <a:pPr marL="457200" indent="-457200" algn="l">
              <a:buFont typeface="Arial" panose="020B0604020202020204" pitchFamily="34" charset="0"/>
              <a:buAutoNum type="arabicPeriod"/>
            </a:pPr>
            <a:r>
              <a:rPr lang="en-US" dirty="0"/>
              <a:t>How to create a Social Impact Project</a:t>
            </a:r>
          </a:p>
          <a:p>
            <a:pPr marL="457200" indent="-457200" algn="l">
              <a:buAutoNum type="arabicPeriod"/>
            </a:pPr>
            <a:r>
              <a:rPr lang="en-US" dirty="0">
                <a:solidFill>
                  <a:schemeClr val="bg1">
                    <a:lumMod val="85000"/>
                  </a:schemeClr>
                </a:solidFill>
              </a:rPr>
              <a:t>What is the Government Blockchain Association </a:t>
            </a:r>
          </a:p>
          <a:p>
            <a:pPr marL="457200" indent="-457200" algn="l">
              <a:buFont typeface="Arial" panose="020B0604020202020204" pitchFamily="34" charset="0"/>
              <a:buAutoNum type="arabicPeriod"/>
            </a:pPr>
            <a:r>
              <a:rPr lang="en-US" dirty="0">
                <a:solidFill>
                  <a:schemeClr val="bg1">
                    <a:lumMod val="85000"/>
                  </a:schemeClr>
                </a:solidFill>
              </a:rPr>
              <a:t>Conclusion / Questions</a:t>
            </a:r>
          </a:p>
          <a:p>
            <a:pPr marL="457200" indent="-457200" algn="l">
              <a:buAutoNum type="arabicPeriod"/>
            </a:pPr>
            <a:endParaRPr lang="en-US" dirty="0">
              <a:solidFill>
                <a:schemeClr val="bg1">
                  <a:lumMod val="85000"/>
                </a:schemeClr>
              </a:solidFill>
            </a:endParaRPr>
          </a:p>
        </p:txBody>
      </p:sp>
      <p:sp>
        <p:nvSpPr>
          <p:cNvPr id="5" name="TextBox 4">
            <a:extLst>
              <a:ext uri="{FF2B5EF4-FFF2-40B4-BE49-F238E27FC236}">
                <a16:creationId xmlns:a16="http://schemas.microsoft.com/office/drawing/2014/main" id="{09975BB4-9110-4E5D-9AEA-46DB0AD03638}"/>
              </a:ext>
            </a:extLst>
          </p:cNvPr>
          <p:cNvSpPr txBox="1"/>
          <p:nvPr/>
        </p:nvSpPr>
        <p:spPr>
          <a:xfrm>
            <a:off x="3048000" y="3244334"/>
            <a:ext cx="6096000" cy="369332"/>
          </a:xfrm>
          <a:prstGeom prst="rect">
            <a:avLst/>
          </a:prstGeom>
          <a:noFill/>
        </p:spPr>
        <p:txBody>
          <a:bodyPr wrap="square">
            <a:spAutoFit/>
          </a:bodyPr>
          <a:lstStyle/>
          <a:p>
            <a:r>
              <a:rPr lang="en-US" dirty="0"/>
              <a:t> </a:t>
            </a:r>
          </a:p>
        </p:txBody>
      </p:sp>
      <p:sp>
        <p:nvSpPr>
          <p:cNvPr id="7" name="TextBox 6">
            <a:extLst>
              <a:ext uri="{FF2B5EF4-FFF2-40B4-BE49-F238E27FC236}">
                <a16:creationId xmlns:a16="http://schemas.microsoft.com/office/drawing/2014/main" id="{49B4C6F3-5458-42BA-8749-8860ECD107CD}"/>
              </a:ext>
            </a:extLst>
          </p:cNvPr>
          <p:cNvSpPr txBox="1"/>
          <p:nvPr/>
        </p:nvSpPr>
        <p:spPr>
          <a:xfrm>
            <a:off x="3048522" y="3244334"/>
            <a:ext cx="6097044" cy="369332"/>
          </a:xfrm>
          <a:prstGeom prst="rect">
            <a:avLst/>
          </a:prstGeom>
          <a:noFill/>
        </p:spPr>
        <p:txBody>
          <a:bodyPr wrap="square">
            <a:spAutoFit/>
          </a:bodyPr>
          <a:lstStyle/>
          <a:p>
            <a:r>
              <a:rPr lang="en-US" b="0" dirty="0">
                <a:effectLst/>
              </a:rPr>
              <a:t> </a:t>
            </a:r>
            <a:endParaRPr lang="en-US" dirty="0"/>
          </a:p>
        </p:txBody>
      </p:sp>
      <p:pic>
        <p:nvPicPr>
          <p:cNvPr id="9" name="Content Placeholder 5" descr="A picture containing clipart&#10;&#10;Description automatically generated">
            <a:extLst>
              <a:ext uri="{FF2B5EF4-FFF2-40B4-BE49-F238E27FC236}">
                <a16:creationId xmlns:a16="http://schemas.microsoft.com/office/drawing/2014/main" id="{5ADBBA75-DFE1-4C33-BA27-684BA99D0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416" y="5974914"/>
            <a:ext cx="1018990" cy="649607"/>
          </a:xfrm>
          <a:prstGeom prst="rect">
            <a:avLst/>
          </a:prstGeom>
          <a:noFill/>
          <a:ln>
            <a:noFill/>
          </a:ln>
        </p:spPr>
      </p:pic>
    </p:spTree>
    <p:extLst>
      <p:ext uri="{BB962C8B-B14F-4D97-AF65-F5344CB8AC3E}">
        <p14:creationId xmlns:p14="http://schemas.microsoft.com/office/powerpoint/2010/main" val="632749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2995</Words>
  <Application>Microsoft Office PowerPoint</Application>
  <PresentationFormat>Widescreen</PresentationFormat>
  <Paragraphs>312</Paragraphs>
  <Slides>74</Slides>
  <Notes>23</Notes>
  <HiddenSlides>0</HiddenSlides>
  <MMClips>1</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74</vt:i4>
      </vt:variant>
    </vt:vector>
  </HeadingPairs>
  <TitlesOfParts>
    <vt:vector size="86" baseType="lpstr">
      <vt:lpstr>Arial</vt:lpstr>
      <vt:lpstr>Arial Black</vt:lpstr>
      <vt:lpstr>Arial Rounded MT Bold</vt:lpstr>
      <vt:lpstr>Calibri</vt:lpstr>
      <vt:lpstr>Calibri Light</vt:lpstr>
      <vt:lpstr>Garamond</vt:lpstr>
      <vt:lpstr>inherit</vt:lpstr>
      <vt:lpstr>Leelawadee UI</vt:lpstr>
      <vt:lpstr>Open Sans</vt:lpstr>
      <vt:lpstr>Roboto</vt:lpstr>
      <vt:lpstr>Symbol</vt:lpstr>
      <vt:lpstr>Office Theme</vt:lpstr>
      <vt:lpstr>September 15, 2020 Hyperledger Public Sector Special Interest Group</vt:lpstr>
      <vt:lpstr>How to build a Social Impact Project </vt:lpstr>
      <vt:lpstr>How to build a Social Impact Project </vt:lpstr>
      <vt:lpstr>Ledger Academy </vt:lpstr>
      <vt:lpstr>PowerPoint Presentation</vt:lpstr>
      <vt:lpstr>PowerPoint Presentation</vt:lpstr>
      <vt:lpstr>How to build a Social Impact Project </vt:lpstr>
      <vt:lpstr>Blockchain and Social Responsibility</vt:lpstr>
      <vt:lpstr>How to build a Social Impact Project </vt:lpstr>
      <vt:lpstr>Team</vt:lpstr>
      <vt:lpstr>Process</vt:lpstr>
      <vt:lpstr>Checkpoint 1:  Impact Opportunity</vt:lpstr>
      <vt:lpstr>Checkpoint 1</vt:lpstr>
      <vt:lpstr>Meetups: Weekly ALL SUMMER</vt:lpstr>
      <vt:lpstr>Checkpoint 2:  Business Model</vt:lpstr>
      <vt:lpstr>Checkpoint 2: The Giving Chain</vt:lpstr>
      <vt:lpstr>Checkpoint 2: Giving Chain  Business Model</vt:lpstr>
      <vt:lpstr>Checkpoint 2 : BUSINESS MODEL </vt:lpstr>
      <vt:lpstr>Checkpoint 3:  Technical Architecture</vt:lpstr>
      <vt:lpstr>Checkpoint 3:  Technical Architecture</vt:lpstr>
      <vt:lpstr>Checkpoint 4:  Business Development </vt:lpstr>
      <vt:lpstr>Checkpoint 4:  Business Development </vt:lpstr>
      <vt:lpstr>Checkpoint 5:  Product Development</vt:lpstr>
      <vt:lpstr>Checkpoint 5:  Product Development</vt:lpstr>
      <vt:lpstr>PowerPoint Presentation</vt:lpstr>
      <vt:lpstr>Recipient Blockchain - Change in Holder</vt:lpstr>
      <vt:lpstr>Designing and Ordering Giving Bags</vt:lpstr>
      <vt:lpstr>Donation Marketing Materials</vt:lpstr>
      <vt:lpstr>Summer Fund Raising Events: Collection Stations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to build a Social Impact Project </vt:lpstr>
      <vt:lpstr>The Government Blockchain Awards </vt:lpstr>
      <vt:lpstr> </vt:lpstr>
      <vt:lpstr>PowerPoint Presentation</vt:lpstr>
      <vt:lpstr>PowerPoint Presentation</vt:lpstr>
      <vt:lpstr>Amelia Powers  Gardner  Leadership</vt:lpstr>
      <vt:lpstr>PowerPoint Presentation</vt:lpstr>
      <vt:lpstr>PowerPoint Presentation</vt:lpstr>
      <vt:lpstr>Frank Ricotta    Innovation </vt:lpstr>
      <vt:lpstr>PowerPoint Presentation</vt:lpstr>
      <vt:lpstr>PowerPoint Presentation</vt:lpstr>
      <vt:lpstr> Bobbi Muscara    Social Impact     </vt:lpstr>
      <vt:lpstr>PowerPoint Presentation</vt:lpstr>
      <vt:lpstr>PowerPoint Presentation</vt:lpstr>
      <vt:lpstr>Carlos Toriello Herrerías         Courage </vt:lpstr>
      <vt:lpstr>How to build a Social Impact Project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September 15, 2020 Hyperledger Public Sector Special Interest Group</dc:title>
  <dc:creator>Bobbi Muscara</dc:creator>
  <cp:lastModifiedBy>Bobbi Muscara</cp:lastModifiedBy>
  <cp:revision>1</cp:revision>
  <dcterms:created xsi:type="dcterms:W3CDTF">2020-09-14T20:08:49Z</dcterms:created>
  <dcterms:modified xsi:type="dcterms:W3CDTF">2020-09-14T20:10:45Z</dcterms:modified>
</cp:coreProperties>
</file>