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4.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5.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6.xml" ContentType="application/vnd.openxmlformats-officedocument.theme+xml"/>
  <Override PartName="/ppt/slideLayouts/slideLayout8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29" r:id="rId1"/>
    <p:sldMasterId id="2147483730" r:id="rId2"/>
    <p:sldMasterId id="2147483731" r:id="rId3"/>
    <p:sldMasterId id="2147483732" r:id="rId4"/>
    <p:sldMasterId id="2147483733" r:id="rId5"/>
    <p:sldMasterId id="2147483734" r:id="rId6"/>
    <p:sldMasterId id="2147483735" r:id="rId7"/>
  </p:sldMasterIdLst>
  <p:notesMasterIdLst>
    <p:notesMasterId r:id="rId56"/>
  </p:notesMasterIdLst>
  <p:sldIdLst>
    <p:sldId id="256" r:id="rId8"/>
    <p:sldId id="257" r:id="rId9"/>
    <p:sldId id="258" r:id="rId10"/>
    <p:sldId id="259" r:id="rId11"/>
    <p:sldId id="260" r:id="rId12"/>
    <p:sldId id="261" r:id="rId13"/>
    <p:sldId id="262" r:id="rId14"/>
    <p:sldId id="263" r:id="rId15"/>
    <p:sldId id="264" r:id="rId16"/>
    <p:sldId id="265" r:id="rId17"/>
    <p:sldId id="267" r:id="rId18"/>
    <p:sldId id="266" r:id="rId19"/>
    <p:sldId id="269" r:id="rId20"/>
    <p:sldId id="274" r:id="rId21"/>
    <p:sldId id="268" r:id="rId22"/>
    <p:sldId id="272" r:id="rId23"/>
    <p:sldId id="270" r:id="rId24"/>
    <p:sldId id="271" r:id="rId25"/>
    <p:sldId id="273" r:id="rId26"/>
    <p:sldId id="275" r:id="rId27"/>
    <p:sldId id="276" r:id="rId28"/>
    <p:sldId id="277" r:id="rId29"/>
    <p:sldId id="279" r:id="rId30"/>
    <p:sldId id="280" r:id="rId31"/>
    <p:sldId id="285" r:id="rId32"/>
    <p:sldId id="281" r:id="rId33"/>
    <p:sldId id="286" r:id="rId34"/>
    <p:sldId id="282" r:id="rId35"/>
    <p:sldId id="287" r:id="rId36"/>
    <p:sldId id="283" r:id="rId37"/>
    <p:sldId id="288" r:id="rId38"/>
    <p:sldId id="284" r:id="rId39"/>
    <p:sldId id="289" r:id="rId40"/>
    <p:sldId id="292" r:id="rId41"/>
    <p:sldId id="291" r:id="rId42"/>
    <p:sldId id="293" r:id="rId43"/>
    <p:sldId id="294" r:id="rId44"/>
    <p:sldId id="296" r:id="rId45"/>
    <p:sldId id="298" r:id="rId46"/>
    <p:sldId id="300" r:id="rId47"/>
    <p:sldId id="301" r:id="rId48"/>
    <p:sldId id="302" r:id="rId49"/>
    <p:sldId id="304" r:id="rId50"/>
    <p:sldId id="305" r:id="rId51"/>
    <p:sldId id="306" r:id="rId52"/>
    <p:sldId id="308" r:id="rId53"/>
    <p:sldId id="309" r:id="rId54"/>
    <p:sldId id="278" r:id="rId55"/>
  </p:sldIdLst>
  <p:sldSz cx="9144000" cy="5143500" type="screen16x9"/>
  <p:notesSz cx="6858000" cy="9144000"/>
  <p:embeddedFontLst>
    <p:embeddedFont>
      <p:font typeface="Calibri" panose="020F0502020204030204" pitchFamily="34" charset="0"/>
      <p:regular r:id="rId57"/>
      <p:bold r:id="rId58"/>
      <p:italic r:id="rId59"/>
      <p:boldItalic r:id="rId60"/>
    </p:embeddedFont>
    <p:embeddedFont>
      <p:font typeface="Proxima Nova" panose="020B0604020202020204" charset="0"/>
      <p:regular r:id="rId61"/>
      <p:bold r:id="rId62"/>
      <p:italic r:id="rId63"/>
      <p:boldItalic r:id="rId64"/>
    </p:embeddedFont>
    <p:embeddedFont>
      <p:font typeface="Roboto" panose="020B0604020202020204" charset="0"/>
      <p:regular r:id="rId65"/>
      <p:bold r:id="rId66"/>
      <p:italic r:id="rId67"/>
      <p:boldItalic r:id="rId6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8B6D85-2414-4146-ADFE-6FC7C643F872}" v="17" dt="2019-04-02T12:35:56.4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2" d="100"/>
          <a:sy n="112" d="100"/>
        </p:scale>
        <p:origin x="180" y="5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font" Target="fonts/font7.fntdata"/><Relationship Id="rId68" Type="http://schemas.openxmlformats.org/officeDocument/2006/relationships/font" Target="fonts/font12.fntdata"/><Relationship Id="rId7" Type="http://schemas.openxmlformats.org/officeDocument/2006/relationships/slideMaster" Target="slideMasters/slideMaster7.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font" Target="fonts/font2.fntdata"/><Relationship Id="rId66" Type="http://schemas.openxmlformats.org/officeDocument/2006/relationships/font" Target="fonts/font10.fntdata"/><Relationship Id="rId74" Type="http://schemas.microsoft.com/office/2015/10/relationships/revisionInfo" Target="revisionInfo.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font" Target="fonts/font1.fntdata"/><Relationship Id="rId61" Type="http://schemas.openxmlformats.org/officeDocument/2006/relationships/font" Target="fonts/font5.fntdata"/><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font" Target="fonts/font4.fntdata"/><Relationship Id="rId65" Type="http://schemas.openxmlformats.org/officeDocument/2006/relationships/font" Target="fonts/font9.fntdata"/><Relationship Id="rId73"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notesMaster" Target="notesMasters/notesMaster1.xml"/><Relationship Id="rId64" Type="http://schemas.openxmlformats.org/officeDocument/2006/relationships/font" Target="fonts/font8.fntdata"/><Relationship Id="rId69"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font" Target="fonts/font3.fntdata"/><Relationship Id="rId67" Type="http://schemas.openxmlformats.org/officeDocument/2006/relationships/font" Target="fonts/font11.fntdata"/><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font" Target="fonts/font6.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6A8B6D85-2414-4146-ADFE-6FC7C643F872}"/>
    <pc:docChg chg="undo custSel addSld delSld modSld">
      <pc:chgData name="Bobbi Muscara" userId="eec6e5dbc826e0fa" providerId="LiveId" clId="{6A8B6D85-2414-4146-ADFE-6FC7C643F872}" dt="2019-04-02T12:36:20.095" v="94" actId="2696"/>
      <pc:docMkLst>
        <pc:docMk/>
      </pc:docMkLst>
      <pc:sldChg chg="modAnim">
        <pc:chgData name="Bobbi Muscara" userId="eec6e5dbc826e0fa" providerId="LiveId" clId="{6A8B6D85-2414-4146-ADFE-6FC7C643F872}" dt="2019-04-01T23:59:03.589" v="5"/>
        <pc:sldMkLst>
          <pc:docMk/>
          <pc:sldMk cId="0" sldId="260"/>
        </pc:sldMkLst>
      </pc:sldChg>
      <pc:sldChg chg="addSp delSp modSp">
        <pc:chgData name="Bobbi Muscara" userId="eec6e5dbc826e0fa" providerId="LiveId" clId="{6A8B6D85-2414-4146-ADFE-6FC7C643F872}" dt="2019-04-02T00:01:35.485" v="12" actId="14100"/>
        <pc:sldMkLst>
          <pc:docMk/>
          <pc:sldMk cId="0" sldId="265"/>
        </pc:sldMkLst>
        <pc:picChg chg="add mod">
          <ac:chgData name="Bobbi Muscara" userId="eec6e5dbc826e0fa" providerId="LiveId" clId="{6A8B6D85-2414-4146-ADFE-6FC7C643F872}" dt="2019-04-02T00:01:35.485" v="12" actId="14100"/>
          <ac:picMkLst>
            <pc:docMk/>
            <pc:sldMk cId="0" sldId="265"/>
            <ac:picMk id="3" creationId="{35217645-AB82-478A-92D7-9BA6BAFA461C}"/>
          </ac:picMkLst>
        </pc:picChg>
        <pc:picChg chg="del">
          <ac:chgData name="Bobbi Muscara" userId="eec6e5dbc826e0fa" providerId="LiveId" clId="{6A8B6D85-2414-4146-ADFE-6FC7C643F872}" dt="2019-04-01T23:59:56.516" v="6" actId="478"/>
          <ac:picMkLst>
            <pc:docMk/>
            <pc:sldMk cId="0" sldId="265"/>
            <ac:picMk id="739" creationId="{00000000-0000-0000-0000-000000000000}"/>
          </ac:picMkLst>
        </pc:picChg>
      </pc:sldChg>
      <pc:sldChg chg="delSp modSp del">
        <pc:chgData name="Bobbi Muscara" userId="eec6e5dbc826e0fa" providerId="LiveId" clId="{6A8B6D85-2414-4146-ADFE-6FC7C643F872}" dt="2019-04-02T12:36:20.095" v="94" actId="2696"/>
        <pc:sldMkLst>
          <pc:docMk/>
          <pc:sldMk cId="408555826" sldId="290"/>
        </pc:sldMkLst>
        <pc:spChg chg="del mod">
          <ac:chgData name="Bobbi Muscara" userId="eec6e5dbc826e0fa" providerId="LiveId" clId="{6A8B6D85-2414-4146-ADFE-6FC7C643F872}" dt="2019-04-01T23:58:15.417" v="3"/>
          <ac:spMkLst>
            <pc:docMk/>
            <pc:sldMk cId="408555826" sldId="290"/>
            <ac:spMk id="2" creationId="{3FA8504B-D6BC-4633-84C7-BB0312586A76}"/>
          </ac:spMkLst>
        </pc:spChg>
      </pc:sldChg>
      <pc:sldChg chg="add">
        <pc:chgData name="Bobbi Muscara" userId="eec6e5dbc826e0fa" providerId="LiveId" clId="{6A8B6D85-2414-4146-ADFE-6FC7C643F872}" dt="2019-04-02T12:25:16.691" v="13"/>
        <pc:sldMkLst>
          <pc:docMk/>
          <pc:sldMk cId="0" sldId="293"/>
        </pc:sldMkLst>
      </pc:sldChg>
      <pc:sldChg chg="modSp add setBg">
        <pc:chgData name="Bobbi Muscara" userId="eec6e5dbc826e0fa" providerId="LiveId" clId="{6A8B6D85-2414-4146-ADFE-6FC7C643F872}" dt="2019-04-02T12:26:24.965" v="16"/>
        <pc:sldMkLst>
          <pc:docMk/>
          <pc:sldMk cId="0" sldId="294"/>
        </pc:sldMkLst>
        <pc:spChg chg="mod">
          <ac:chgData name="Bobbi Muscara" userId="eec6e5dbc826e0fa" providerId="LiveId" clId="{6A8B6D85-2414-4146-ADFE-6FC7C643F872}" dt="2019-04-02T12:26:24.965" v="16"/>
          <ac:spMkLst>
            <pc:docMk/>
            <pc:sldMk cId="0" sldId="294"/>
            <ac:spMk id="1385" creationId="{00000000-0000-0000-0000-000000000000}"/>
          </ac:spMkLst>
        </pc:spChg>
      </pc:sldChg>
      <pc:sldChg chg="modSp add del setBg">
        <pc:chgData name="Bobbi Muscara" userId="eec6e5dbc826e0fa" providerId="LiveId" clId="{6A8B6D85-2414-4146-ADFE-6FC7C643F872}" dt="2019-04-02T12:26:31.385" v="17" actId="2696"/>
        <pc:sldMkLst>
          <pc:docMk/>
          <pc:sldMk cId="0" sldId="295"/>
        </pc:sldMkLst>
        <pc:spChg chg="mod">
          <ac:chgData name="Bobbi Muscara" userId="eec6e5dbc826e0fa" providerId="LiveId" clId="{6A8B6D85-2414-4146-ADFE-6FC7C643F872}" dt="2019-04-02T12:26:15.439" v="14"/>
          <ac:spMkLst>
            <pc:docMk/>
            <pc:sldMk cId="0" sldId="295"/>
            <ac:spMk id="1392" creationId="{00000000-0000-0000-0000-000000000000}"/>
          </ac:spMkLst>
        </pc:spChg>
      </pc:sldChg>
      <pc:sldChg chg="addSp modSp add setBg">
        <pc:chgData name="Bobbi Muscara" userId="eec6e5dbc826e0fa" providerId="LiveId" clId="{6A8B6D85-2414-4146-ADFE-6FC7C643F872}" dt="2019-04-02T12:27:09.933" v="21" actId="14100"/>
        <pc:sldMkLst>
          <pc:docMk/>
          <pc:sldMk cId="0" sldId="296"/>
        </pc:sldMkLst>
        <pc:spChg chg="add mod">
          <ac:chgData name="Bobbi Muscara" userId="eec6e5dbc826e0fa" providerId="LiveId" clId="{6A8B6D85-2414-4146-ADFE-6FC7C643F872}" dt="2019-04-02T12:27:09.933" v="21" actId="14100"/>
          <ac:spMkLst>
            <pc:docMk/>
            <pc:sldMk cId="0" sldId="296"/>
            <ac:spMk id="2" creationId="{75C76B12-9AFE-4FD7-9A03-CD435F2DFE3A}"/>
          </ac:spMkLst>
        </pc:spChg>
      </pc:sldChg>
      <pc:sldChg chg="modSp add del setBg">
        <pc:chgData name="Bobbi Muscara" userId="eec6e5dbc826e0fa" providerId="LiveId" clId="{6A8B6D85-2414-4146-ADFE-6FC7C643F872}" dt="2019-04-02T12:27:16.712" v="22" actId="2696"/>
        <pc:sldMkLst>
          <pc:docMk/>
          <pc:sldMk cId="0" sldId="297"/>
        </pc:sldMkLst>
        <pc:spChg chg="mod">
          <ac:chgData name="Bobbi Muscara" userId="eec6e5dbc826e0fa" providerId="LiveId" clId="{6A8B6D85-2414-4146-ADFE-6FC7C643F872}" dt="2019-04-02T12:26:52.367" v="18"/>
          <ac:spMkLst>
            <pc:docMk/>
            <pc:sldMk cId="0" sldId="297"/>
            <ac:spMk id="1406" creationId="{00000000-0000-0000-0000-000000000000}"/>
          </ac:spMkLst>
        </pc:spChg>
      </pc:sldChg>
      <pc:sldChg chg="add setBg">
        <pc:chgData name="Bobbi Muscara" userId="eec6e5dbc826e0fa" providerId="LiveId" clId="{6A8B6D85-2414-4146-ADFE-6FC7C643F872}" dt="2019-04-02T12:25:16.691" v="13"/>
        <pc:sldMkLst>
          <pc:docMk/>
          <pc:sldMk cId="0" sldId="298"/>
        </pc:sldMkLst>
      </pc:sldChg>
      <pc:sldChg chg="add del setBg">
        <pc:chgData name="Bobbi Muscara" userId="eec6e5dbc826e0fa" providerId="LiveId" clId="{6A8B6D85-2414-4146-ADFE-6FC7C643F872}" dt="2019-04-02T12:28:26.847" v="23" actId="2696"/>
        <pc:sldMkLst>
          <pc:docMk/>
          <pc:sldMk cId="0" sldId="299"/>
        </pc:sldMkLst>
      </pc:sldChg>
      <pc:sldChg chg="addSp delSp modSp add setBg">
        <pc:chgData name="Bobbi Muscara" userId="eec6e5dbc826e0fa" providerId="LiveId" clId="{6A8B6D85-2414-4146-ADFE-6FC7C643F872}" dt="2019-04-02T12:30:55.796" v="51" actId="20577"/>
        <pc:sldMkLst>
          <pc:docMk/>
          <pc:sldMk cId="0" sldId="300"/>
        </pc:sldMkLst>
        <pc:spChg chg="add del mod">
          <ac:chgData name="Bobbi Muscara" userId="eec6e5dbc826e0fa" providerId="LiveId" clId="{6A8B6D85-2414-4146-ADFE-6FC7C643F872}" dt="2019-04-02T12:30:55.796" v="51" actId="20577"/>
          <ac:spMkLst>
            <pc:docMk/>
            <pc:sldMk cId="0" sldId="300"/>
            <ac:spMk id="1429" creationId="{00000000-0000-0000-0000-000000000000}"/>
          </ac:spMkLst>
        </pc:spChg>
      </pc:sldChg>
      <pc:sldChg chg="modSp add setBg">
        <pc:chgData name="Bobbi Muscara" userId="eec6e5dbc826e0fa" providerId="LiveId" clId="{6A8B6D85-2414-4146-ADFE-6FC7C643F872}" dt="2019-04-02T12:32:36.044" v="53" actId="403"/>
        <pc:sldMkLst>
          <pc:docMk/>
          <pc:sldMk cId="0" sldId="301"/>
        </pc:sldMkLst>
        <pc:spChg chg="mod">
          <ac:chgData name="Bobbi Muscara" userId="eec6e5dbc826e0fa" providerId="LiveId" clId="{6A8B6D85-2414-4146-ADFE-6FC7C643F872}" dt="2019-04-02T12:32:36.044" v="53" actId="403"/>
          <ac:spMkLst>
            <pc:docMk/>
            <pc:sldMk cId="0" sldId="301"/>
            <ac:spMk id="1435" creationId="{00000000-0000-0000-0000-000000000000}"/>
          </ac:spMkLst>
        </pc:spChg>
      </pc:sldChg>
      <pc:sldChg chg="modSp add setBg">
        <pc:chgData name="Bobbi Muscara" userId="eec6e5dbc826e0fa" providerId="LiveId" clId="{6A8B6D85-2414-4146-ADFE-6FC7C643F872}" dt="2019-04-02T12:34:22.625" v="67" actId="6549"/>
        <pc:sldMkLst>
          <pc:docMk/>
          <pc:sldMk cId="0" sldId="302"/>
        </pc:sldMkLst>
        <pc:spChg chg="mod">
          <ac:chgData name="Bobbi Muscara" userId="eec6e5dbc826e0fa" providerId="LiveId" clId="{6A8B6D85-2414-4146-ADFE-6FC7C643F872}" dt="2019-04-02T12:34:22.625" v="67" actId="6549"/>
          <ac:spMkLst>
            <pc:docMk/>
            <pc:sldMk cId="0" sldId="302"/>
            <ac:spMk id="1442" creationId="{00000000-0000-0000-0000-000000000000}"/>
          </ac:spMkLst>
        </pc:spChg>
      </pc:sldChg>
      <pc:sldChg chg="add del setBg">
        <pc:chgData name="Bobbi Muscara" userId="eec6e5dbc826e0fa" providerId="LiveId" clId="{6A8B6D85-2414-4146-ADFE-6FC7C643F872}" dt="2019-04-02T12:34:34.233" v="68" actId="2696"/>
        <pc:sldMkLst>
          <pc:docMk/>
          <pc:sldMk cId="0" sldId="303"/>
        </pc:sldMkLst>
      </pc:sldChg>
      <pc:sldChg chg="add setBg">
        <pc:chgData name="Bobbi Muscara" userId="eec6e5dbc826e0fa" providerId="LiveId" clId="{6A8B6D85-2414-4146-ADFE-6FC7C643F872}" dt="2019-04-02T12:25:16.691" v="13"/>
        <pc:sldMkLst>
          <pc:docMk/>
          <pc:sldMk cId="0" sldId="304"/>
        </pc:sldMkLst>
      </pc:sldChg>
      <pc:sldChg chg="add setBg">
        <pc:chgData name="Bobbi Muscara" userId="eec6e5dbc826e0fa" providerId="LiveId" clId="{6A8B6D85-2414-4146-ADFE-6FC7C643F872}" dt="2019-04-02T12:25:16.691" v="13"/>
        <pc:sldMkLst>
          <pc:docMk/>
          <pc:sldMk cId="0" sldId="305"/>
        </pc:sldMkLst>
      </pc:sldChg>
      <pc:sldChg chg="addSp modSp add setBg">
        <pc:chgData name="Bobbi Muscara" userId="eec6e5dbc826e0fa" providerId="LiveId" clId="{6A8B6D85-2414-4146-ADFE-6FC7C643F872}" dt="2019-04-02T12:35:17.981" v="83" actId="403"/>
        <pc:sldMkLst>
          <pc:docMk/>
          <pc:sldMk cId="0" sldId="306"/>
        </pc:sldMkLst>
        <pc:spChg chg="add mod">
          <ac:chgData name="Bobbi Muscara" userId="eec6e5dbc826e0fa" providerId="LiveId" clId="{6A8B6D85-2414-4146-ADFE-6FC7C643F872}" dt="2019-04-02T12:35:17.981" v="83" actId="403"/>
          <ac:spMkLst>
            <pc:docMk/>
            <pc:sldMk cId="0" sldId="306"/>
            <ac:spMk id="5" creationId="{8F802FA0-4E7D-481E-A562-D8CB16849F7B}"/>
          </ac:spMkLst>
        </pc:spChg>
      </pc:sldChg>
      <pc:sldChg chg="delSp modSp add del setBg">
        <pc:chgData name="Bobbi Muscara" userId="eec6e5dbc826e0fa" providerId="LiveId" clId="{6A8B6D85-2414-4146-ADFE-6FC7C643F872}" dt="2019-04-02T12:35:25.414" v="84" actId="2696"/>
        <pc:sldMkLst>
          <pc:docMk/>
          <pc:sldMk cId="0" sldId="307"/>
        </pc:sldMkLst>
        <pc:spChg chg="del mod">
          <ac:chgData name="Bobbi Muscara" userId="eec6e5dbc826e0fa" providerId="LiveId" clId="{6A8B6D85-2414-4146-ADFE-6FC7C643F872}" dt="2019-04-02T12:34:56.231" v="70"/>
          <ac:spMkLst>
            <pc:docMk/>
            <pc:sldMk cId="0" sldId="307"/>
            <ac:spMk id="1477" creationId="{00000000-0000-0000-0000-000000000000}"/>
          </ac:spMkLst>
        </pc:spChg>
      </pc:sldChg>
      <pc:sldChg chg="add setBg">
        <pc:chgData name="Bobbi Muscara" userId="eec6e5dbc826e0fa" providerId="LiveId" clId="{6A8B6D85-2414-4146-ADFE-6FC7C643F872}" dt="2019-04-02T12:25:16.691" v="13"/>
        <pc:sldMkLst>
          <pc:docMk/>
          <pc:sldMk cId="0" sldId="308"/>
        </pc:sldMkLst>
      </pc:sldChg>
      <pc:sldChg chg="addSp modSp add setBg">
        <pc:chgData name="Bobbi Muscara" userId="eec6e5dbc826e0fa" providerId="LiveId" clId="{6A8B6D85-2414-4146-ADFE-6FC7C643F872}" dt="2019-04-02T12:36:15.642" v="92" actId="14100"/>
        <pc:sldMkLst>
          <pc:docMk/>
          <pc:sldMk cId="0" sldId="309"/>
        </pc:sldMkLst>
        <pc:spChg chg="add mod">
          <ac:chgData name="Bobbi Muscara" userId="eec6e5dbc826e0fa" providerId="LiveId" clId="{6A8B6D85-2414-4146-ADFE-6FC7C643F872}" dt="2019-04-02T12:36:15.642" v="92" actId="14100"/>
          <ac:spMkLst>
            <pc:docMk/>
            <pc:sldMk cId="0" sldId="309"/>
            <ac:spMk id="5" creationId="{4F1E03BF-CD15-47AF-8526-1C6126BED0F1}"/>
          </ac:spMkLst>
        </pc:spChg>
      </pc:sldChg>
      <pc:sldChg chg="delSp add del setBg">
        <pc:chgData name="Bobbi Muscara" userId="eec6e5dbc826e0fa" providerId="LiveId" clId="{6A8B6D85-2414-4146-ADFE-6FC7C643F872}" dt="2019-04-02T12:36:17.799" v="93" actId="2696"/>
        <pc:sldMkLst>
          <pc:docMk/>
          <pc:sldMk cId="0" sldId="310"/>
        </pc:sldMkLst>
        <pc:spChg chg="del">
          <ac:chgData name="Bobbi Muscara" userId="eec6e5dbc826e0fa" providerId="LiveId" clId="{6A8B6D85-2414-4146-ADFE-6FC7C643F872}" dt="2019-04-02T12:35:51.396" v="85"/>
          <ac:spMkLst>
            <pc:docMk/>
            <pc:sldMk cId="0" sldId="310"/>
            <ac:spMk id="149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itworldcanada.com/article/two-upcoming-government-digital-projects-show-future-for-digital-id-in-canada/406600"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von.pathfinder.gov.bc.ca/aboutvon/"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g4d2cf2021b_0_9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5" name="Google Shape;615;g4d2cf2021b_0_9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0" name="Google Shape;730;g4d2cf2021b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1" name="Google Shape;731;g4d2cf2021b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page talks about the worldwide group of Hyperledger meetups and includes so relevant statistics, a map and photos from events.  For people who want more information, please point them to: https://www.meetup.com/pro/Hyperledger/</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4"/>
        <p:cNvGrpSpPr/>
        <p:nvPr/>
      </p:nvGrpSpPr>
      <p:grpSpPr>
        <a:xfrm>
          <a:off x="0" y="0"/>
          <a:ext cx="0" cy="0"/>
          <a:chOff x="0" y="0"/>
          <a:chExt cx="0" cy="0"/>
        </a:xfrm>
      </p:grpSpPr>
      <p:sp>
        <p:nvSpPr>
          <p:cNvPr id="755" name="Google Shape;755;g4d2cf2021b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6" name="Google Shape;756;g4d2cf2021b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talks about the Blockchain Showcase page on the Hyperledger site that has details about the known solutions that organizations have built using Hyperledger.  Please point out the link in the bottom right part of the page for people who want to learn more.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8"/>
        <p:cNvGrpSpPr/>
        <p:nvPr/>
      </p:nvGrpSpPr>
      <p:grpSpPr>
        <a:xfrm>
          <a:off x="0" y="0"/>
          <a:ext cx="0" cy="0"/>
          <a:chOff x="0" y="0"/>
          <a:chExt cx="0" cy="0"/>
        </a:xfrm>
      </p:grpSpPr>
      <p:sp>
        <p:nvSpPr>
          <p:cNvPr id="749" name="Google Shape;749;g54526cea37_53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0" name="Google Shape;750;g54526cea37_53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slides shows a screenshot of the new wiki tool that was launched this quarter.  You can refer people to the link at the top of the page which will take them to the wiki.  There is project and community information there and people are also welcome to edit pages there.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1"/>
        <p:cNvGrpSpPr/>
        <p:nvPr/>
      </p:nvGrpSpPr>
      <p:grpSpPr>
        <a:xfrm>
          <a:off x="0" y="0"/>
          <a:ext cx="0" cy="0"/>
          <a:chOff x="0" y="0"/>
          <a:chExt cx="0" cy="0"/>
        </a:xfrm>
      </p:grpSpPr>
      <p:sp>
        <p:nvSpPr>
          <p:cNvPr id="772" name="Google Shape;772;g54526cea37_53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3" name="Google Shape;773;g54526cea37_53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David</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5"/>
        <p:cNvGrpSpPr/>
        <p:nvPr/>
      </p:nvGrpSpPr>
      <p:grpSpPr>
        <a:xfrm>
          <a:off x="0" y="0"/>
          <a:ext cx="0" cy="0"/>
          <a:chOff x="0" y="0"/>
          <a:chExt cx="0" cy="0"/>
        </a:xfrm>
      </p:grpSpPr>
      <p:sp>
        <p:nvSpPr>
          <p:cNvPr id="816" name="Google Shape;816;g4d2cf2021b_0_1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7" name="Google Shape;817;g4d2cf2021b_0_1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g54526cea37_53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6" name="Google Shape;766;g54526cea37_53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talks about our case study library -- a collection of long form descriptions of different solutions that have been built with Hyperledger projects.  Please refer to the link at the bottom right for people who want to learn more.  The following few slides go into more detail about some of these case studies.</a:t>
            </a:r>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4"/>
        <p:cNvGrpSpPr/>
        <p:nvPr/>
      </p:nvGrpSpPr>
      <p:grpSpPr>
        <a:xfrm>
          <a:off x="0" y="0"/>
          <a:ext cx="0" cy="0"/>
          <a:chOff x="0" y="0"/>
          <a:chExt cx="0" cy="0"/>
        </a:xfrm>
      </p:grpSpPr>
      <p:sp>
        <p:nvSpPr>
          <p:cNvPr id="795" name="Google Shape;795;g4d2cf2021b_0_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6" name="Google Shape;796;g4d2cf2021b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g4d2cf2021b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8" name="Google Shape;778;g4d2cf2021b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g4d2cf2021b_0_10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7" name="Google Shape;787;g4d2cf2021b_0_10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2"/>
        <p:cNvGrpSpPr/>
        <p:nvPr/>
      </p:nvGrpSpPr>
      <p:grpSpPr>
        <a:xfrm>
          <a:off x="0" y="0"/>
          <a:ext cx="0" cy="0"/>
          <a:chOff x="0" y="0"/>
          <a:chExt cx="0" cy="0"/>
        </a:xfrm>
      </p:grpSpPr>
      <p:sp>
        <p:nvSpPr>
          <p:cNvPr id="803" name="Google Shape;803;g54526cea37_53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4" name="Google Shape;804;g54526cea37_53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u="sng">
                <a:solidFill>
                  <a:schemeClr val="hlink"/>
                </a:solidFill>
                <a:hlinkClick r:id="rId3"/>
              </a:rPr>
              <a:t>https://www.itworldcanada.com/article/two-upcoming-government-digital-projects-show-future-for-digital-id-in-canada/406600</a:t>
            </a:r>
            <a:endParaRPr/>
          </a:p>
          <a:p>
            <a:pPr marL="0" lvl="0" indent="0" algn="l" rtl="0">
              <a:spcBef>
                <a:spcPts val="0"/>
              </a:spcBef>
              <a:spcAft>
                <a:spcPts val="0"/>
              </a:spcAft>
              <a:buNone/>
            </a:pPr>
            <a:r>
              <a:rPr lang="en-US" u="sng">
                <a:solidFill>
                  <a:schemeClr val="hlink"/>
                </a:solidFill>
                <a:hlinkClick r:id="rId4"/>
              </a:rPr>
              <a:t>https://von.pathfinder.gov.bc.ca/aboutvon/</a:t>
            </a:r>
            <a:endParaRPr/>
          </a:p>
          <a:p>
            <a:pPr marL="0" lvl="0" indent="0" algn="l" rtl="0">
              <a:spcBef>
                <a:spcPts val="0"/>
              </a:spcBef>
              <a:spcAft>
                <a:spcPts val="0"/>
              </a:spcAft>
              <a:buNone/>
            </a:pPr>
            <a:r>
              <a:rPr lang="en-US"/>
              <a:t>Von presentation https://docs.google.com/presentation/d/1WbTcnMpXh9vjMJrfNCDg2Kk-t7tT2wKhJE2-e8TYnJ4/edit?usp=sharing</a:t>
            </a:r>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g4d2cf2021b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5" name="Google Shape;625;g4d2cf2021b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These are statistics covering different aspects of the Hyperledger community that show the growth in activity over time.</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9"/>
        <p:cNvGrpSpPr/>
        <p:nvPr/>
      </p:nvGrpSpPr>
      <p:grpSpPr>
        <a:xfrm>
          <a:off x="0" y="0"/>
          <a:ext cx="0" cy="0"/>
          <a:chOff x="0" y="0"/>
          <a:chExt cx="0" cy="0"/>
        </a:xfrm>
      </p:grpSpPr>
      <p:sp>
        <p:nvSpPr>
          <p:cNvPr id="830" name="Google Shape;830;g4d2cf2021b_0_1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1" name="Google Shape;831;g4d2cf2021b_0_1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provides logos of organizations that have also built solutions using Hyperledger but haven’t been featured in a case study yet.</a:t>
            </a:r>
            <a:endParaRPr/>
          </a:p>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4d2cf2021b_0_1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4d2cf2021b_0_1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is showing a screenshot from the Vendor Directory on the Hyperledger site which shows the different services being offered by organization in the community, such as training or technical support.  People can see this page at: https://www.hyperledger.org/resources/vendor-directory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3"/>
        <p:cNvGrpSpPr/>
        <p:nvPr/>
      </p:nvGrpSpPr>
      <p:grpSpPr>
        <a:xfrm>
          <a:off x="0" y="0"/>
          <a:ext cx="0" cy="0"/>
          <a:chOff x="0" y="0"/>
          <a:chExt cx="0" cy="0"/>
        </a:xfrm>
      </p:grpSpPr>
      <p:sp>
        <p:nvSpPr>
          <p:cNvPr id="854" name="Google Shape;854;g54cd07f7c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5" name="Google Shape;855;g54cd07f7ca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Font typeface="Arial"/>
              <a:buNone/>
            </a:pPr>
            <a:r>
              <a:rPr lang="en-US" sz="1100">
                <a:solidFill>
                  <a:schemeClr val="dk1"/>
                </a:solidFill>
              </a:rPr>
              <a:t>This slide has details about the Hyperledger Global Forum event that was held in December 2018 in Basel, Switerzerland.  The next Global Forum event will be in early 2020.</a:t>
            </a:r>
            <a:endParaRPr sz="11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0"/>
        <p:cNvGrpSpPr/>
        <p:nvPr/>
      </p:nvGrpSpPr>
      <p:grpSpPr>
        <a:xfrm>
          <a:off x="0" y="0"/>
          <a:ext cx="0" cy="0"/>
          <a:chOff x="0" y="0"/>
          <a:chExt cx="0" cy="0"/>
        </a:xfrm>
      </p:grpSpPr>
      <p:sp>
        <p:nvSpPr>
          <p:cNvPr id="871" name="Google Shape;871;g4d2cf2021b_0_12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2" name="Google Shape;872;g4d2cf2021b_0_12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The following slides have more details about the different Hyperledger platforms.</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5"/>
        <p:cNvGrpSpPr/>
        <p:nvPr/>
      </p:nvGrpSpPr>
      <p:grpSpPr>
        <a:xfrm>
          <a:off x="0" y="0"/>
          <a:ext cx="0" cy="0"/>
          <a:chOff x="0" y="0"/>
          <a:chExt cx="0" cy="0"/>
        </a:xfrm>
      </p:grpSpPr>
      <p:sp>
        <p:nvSpPr>
          <p:cNvPr id="876" name="Google Shape;876;g4d2cf2021b_0_12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7" name="Google Shape;877;g4d2cf2021b_0_12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2"/>
        <p:cNvGrpSpPr/>
        <p:nvPr/>
      </p:nvGrpSpPr>
      <p:grpSpPr>
        <a:xfrm>
          <a:off x="0" y="0"/>
          <a:ext cx="0" cy="0"/>
          <a:chOff x="0" y="0"/>
          <a:chExt cx="0" cy="0"/>
        </a:xfrm>
      </p:grpSpPr>
      <p:sp>
        <p:nvSpPr>
          <p:cNvPr id="883" name="Google Shape;883;g4d2cf2021b_0_13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4" name="Google Shape;884;g4d2cf2021b_0_13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9"/>
        <p:cNvGrpSpPr/>
        <p:nvPr/>
      </p:nvGrpSpPr>
      <p:grpSpPr>
        <a:xfrm>
          <a:off x="0" y="0"/>
          <a:ext cx="0" cy="0"/>
          <a:chOff x="0" y="0"/>
          <a:chExt cx="0" cy="0"/>
        </a:xfrm>
      </p:grpSpPr>
      <p:sp>
        <p:nvSpPr>
          <p:cNvPr id="890" name="Google Shape;890;g4d2cf2021b_0_1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1" name="Google Shape;891;g4d2cf2021b_0_1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6"/>
        <p:cNvGrpSpPr/>
        <p:nvPr/>
      </p:nvGrpSpPr>
      <p:grpSpPr>
        <a:xfrm>
          <a:off x="0" y="0"/>
          <a:ext cx="0" cy="0"/>
          <a:chOff x="0" y="0"/>
          <a:chExt cx="0" cy="0"/>
        </a:xfrm>
      </p:grpSpPr>
      <p:sp>
        <p:nvSpPr>
          <p:cNvPr id="897" name="Google Shape;897;g4d2cf2021b_0_13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8" name="Google Shape;898;g4d2cf2021b_0_13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g4d2cf2021b_0_13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5" name="Google Shape;905;g4d2cf2021b_0_13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g4d2cf2021b_0_13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5" name="Google Shape;905;g4d2cf2021b_0_13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87481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4d2cf2021b_0_9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1" name="Google Shape;651;g4d2cf2021b_0_9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Under Hyperledger’s umbrella there are frameworks and tools that take different approaches to creating blockchains for business. </a:t>
            </a:r>
            <a:endParaRPr/>
          </a:p>
          <a:p>
            <a:pPr marL="0" lvl="0" indent="0" algn="l" rtl="0">
              <a:spcBef>
                <a:spcPts val="0"/>
              </a:spcBef>
              <a:spcAft>
                <a:spcPts val="0"/>
              </a:spcAft>
              <a:buNone/>
            </a:pPr>
            <a:r>
              <a:rPr lang="en-US"/>
              <a:t>There are many benefits to this modular approach since we believe that there isn’t one blockchain solution that will work well for every possible use case.</a:t>
            </a:r>
            <a:endParaRPr/>
          </a:p>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3"/>
        <p:cNvGrpSpPr/>
        <p:nvPr/>
      </p:nvGrpSpPr>
      <p:grpSpPr>
        <a:xfrm>
          <a:off x="0" y="0"/>
          <a:ext cx="0" cy="0"/>
          <a:chOff x="0" y="0"/>
          <a:chExt cx="0" cy="0"/>
        </a:xfrm>
      </p:grpSpPr>
      <p:sp>
        <p:nvSpPr>
          <p:cNvPr id="1364" name="Google Shape;1364;g4c96068af9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5" name="Google Shape;1365;g4c96068af9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9"/>
        <p:cNvGrpSpPr/>
        <p:nvPr/>
      </p:nvGrpSpPr>
      <p:grpSpPr>
        <a:xfrm>
          <a:off x="0" y="0"/>
          <a:ext cx="0" cy="0"/>
          <a:chOff x="0" y="0"/>
          <a:chExt cx="0" cy="0"/>
        </a:xfrm>
      </p:grpSpPr>
      <p:sp>
        <p:nvSpPr>
          <p:cNvPr id="1380" name="Google Shape;1380;g4c96068af9_0_2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1" name="Google Shape;1381;g4c96068af9_0_2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3"/>
        <p:cNvGrpSpPr/>
        <p:nvPr/>
      </p:nvGrpSpPr>
      <p:grpSpPr>
        <a:xfrm>
          <a:off x="0" y="0"/>
          <a:ext cx="0" cy="0"/>
          <a:chOff x="0" y="0"/>
          <a:chExt cx="0" cy="0"/>
        </a:xfrm>
      </p:grpSpPr>
      <p:sp>
        <p:nvSpPr>
          <p:cNvPr id="1394" name="Google Shape;1394;g4c96068af9_0_2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5" name="Google Shape;1395;g4c96068af9_0_2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9"/>
        <p:cNvGrpSpPr/>
        <p:nvPr/>
      </p:nvGrpSpPr>
      <p:grpSpPr>
        <a:xfrm>
          <a:off x="0" y="0"/>
          <a:ext cx="0" cy="0"/>
          <a:chOff x="0" y="0"/>
          <a:chExt cx="0" cy="0"/>
        </a:xfrm>
      </p:grpSpPr>
      <p:sp>
        <p:nvSpPr>
          <p:cNvPr id="1410" name="Google Shape;1410;g4c96068af9_0_2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1" name="Google Shape;1411;g4c96068af9_0_28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3"/>
        <p:cNvGrpSpPr/>
        <p:nvPr/>
      </p:nvGrpSpPr>
      <p:grpSpPr>
        <a:xfrm>
          <a:off x="0" y="0"/>
          <a:ext cx="0" cy="0"/>
          <a:chOff x="0" y="0"/>
          <a:chExt cx="0" cy="0"/>
        </a:xfrm>
      </p:grpSpPr>
      <p:sp>
        <p:nvSpPr>
          <p:cNvPr id="1424" name="Google Shape;1424;g4c96068af9_0_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5" name="Google Shape;1425;g4c96068af9_0_3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0"/>
        <p:cNvGrpSpPr/>
        <p:nvPr/>
      </p:nvGrpSpPr>
      <p:grpSpPr>
        <a:xfrm>
          <a:off x="0" y="0"/>
          <a:ext cx="0" cy="0"/>
          <a:chOff x="0" y="0"/>
          <a:chExt cx="0" cy="0"/>
        </a:xfrm>
      </p:grpSpPr>
      <p:sp>
        <p:nvSpPr>
          <p:cNvPr id="1431" name="Google Shape;1431;g4b0857b2d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2" name="Google Shape;1432;g4b0857b2d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7"/>
        <p:cNvGrpSpPr/>
        <p:nvPr/>
      </p:nvGrpSpPr>
      <p:grpSpPr>
        <a:xfrm>
          <a:off x="0" y="0"/>
          <a:ext cx="0" cy="0"/>
          <a:chOff x="0" y="0"/>
          <a:chExt cx="0" cy="0"/>
        </a:xfrm>
      </p:grpSpPr>
      <p:sp>
        <p:nvSpPr>
          <p:cNvPr id="1438" name="Google Shape;1438;g4c96068af9_0_3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9" name="Google Shape;1439;g4c96068af9_0_30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9"/>
        <p:cNvGrpSpPr/>
        <p:nvPr/>
      </p:nvGrpSpPr>
      <p:grpSpPr>
        <a:xfrm>
          <a:off x="0" y="0"/>
          <a:ext cx="0" cy="0"/>
          <a:chOff x="0" y="0"/>
          <a:chExt cx="0" cy="0"/>
        </a:xfrm>
      </p:grpSpPr>
      <p:sp>
        <p:nvSpPr>
          <p:cNvPr id="1450" name="Google Shape;1450;g4b0857b2df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1" name="Google Shape;1451;g4b0857b2df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6"/>
        <p:cNvGrpSpPr/>
        <p:nvPr/>
      </p:nvGrpSpPr>
      <p:grpSpPr>
        <a:xfrm>
          <a:off x="0" y="0"/>
          <a:ext cx="0" cy="0"/>
          <a:chOff x="0" y="0"/>
          <a:chExt cx="0" cy="0"/>
        </a:xfrm>
      </p:grpSpPr>
      <p:sp>
        <p:nvSpPr>
          <p:cNvPr id="1457" name="Google Shape;1457;g4c96068af9_0_3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8" name="Google Shape;1458;g4c96068af9_0_3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9" name="Google Shape;1459;g4c96068af9_0_36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44</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4"/>
        <p:cNvGrpSpPr/>
        <p:nvPr/>
      </p:nvGrpSpPr>
      <p:grpSpPr>
        <a:xfrm>
          <a:off x="0" y="0"/>
          <a:ext cx="0" cy="0"/>
          <a:chOff x="0" y="0"/>
          <a:chExt cx="0" cy="0"/>
        </a:xfrm>
      </p:grpSpPr>
      <p:sp>
        <p:nvSpPr>
          <p:cNvPr id="1465" name="Google Shape;1465;g4b0857b2df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6" name="Google Shape;1466;g4b0857b2df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4d2cf2021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7" name="Google Shape;657;g4d2cf2021b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dk1"/>
                </a:solidFill>
              </a:rPr>
              <a:t>This graphic shows how Hyperledger fits within the Linux Foundation’s set of open source projects and how the Hyperledger communities is made up of a number of projects.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Frameworks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Meaningfully differentiated approaches to business blockchain frameworks developed by a growing community of communities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Tools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Typically built for one framework, and through common license and community of communities approach, ported to other frameworks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Similar to the way that The Linux Foundation takes an umbrella approach to the projects that exist under, Hyperledger also has a modular umbrella approach. At the top level, The Linux Foundation and Hyperledger provide the infrastructure for open development to occur. This includes technical, legal, marketing, and organizational aspects.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Under Hyperledger’s umbrella are a number of frameworks that take different approaches to creating business blockchain tools and frameworks -- Fabric, Iroha, Sawtooth, Burrow, and Indy.</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Hyperledger’s umbrella also includes a number of modules that were typically built with one framework in mind, but are being expanded and ported to support other frameworks.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Composer - Provides a application development environment that lets you more quickly develop and deploy your blockchain application.  Hyperledger Composer allows you to model your business network and integrate existing systems and data with your blockchain applications.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Explorer - provides a User Interface to explore and examine the current state of a Hyperledger blockchain. Similar to bitcoin explorers or crypto-currency explorers, information such as transaction information, network activity, recent blocks, visuals and search are available that allows for information to be quickly found.</a:t>
            </a:r>
            <a:endParaRPr>
              <a:solidFill>
                <a:schemeClr val="dk1"/>
              </a:solidFill>
            </a:endParaRPr>
          </a:p>
          <a:p>
            <a:pPr marL="0" lvl="0" indent="0" algn="l" rtl="0">
              <a:lnSpc>
                <a:spcPct val="100000"/>
              </a:lnSpc>
              <a:spcBef>
                <a:spcPts val="0"/>
              </a:spcBef>
              <a:spcAft>
                <a:spcPts val="0"/>
              </a:spcAft>
              <a:buSzPts val="1100"/>
              <a:buNone/>
            </a:pPr>
            <a:r>
              <a:rPr lang="en-US">
                <a:solidFill>
                  <a:schemeClr val="dk1"/>
                </a:solidFill>
              </a:rPr>
              <a:t>Cello - allows us to easily provision a blockchain network, check its status, and maintain the health of the network.</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8"/>
        <p:cNvGrpSpPr/>
        <p:nvPr/>
      </p:nvGrpSpPr>
      <p:grpSpPr>
        <a:xfrm>
          <a:off x="0" y="0"/>
          <a:ext cx="0" cy="0"/>
          <a:chOff x="0" y="0"/>
          <a:chExt cx="0" cy="0"/>
        </a:xfrm>
      </p:grpSpPr>
      <p:sp>
        <p:nvSpPr>
          <p:cNvPr id="1479" name="Google Shape;1479;g4b0857b2df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0" name="Google Shape;1480;g4b0857b2df_0_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5"/>
        <p:cNvGrpSpPr/>
        <p:nvPr/>
      </p:nvGrpSpPr>
      <p:grpSpPr>
        <a:xfrm>
          <a:off x="0" y="0"/>
          <a:ext cx="0" cy="0"/>
          <a:chOff x="0" y="0"/>
          <a:chExt cx="0" cy="0"/>
        </a:xfrm>
      </p:grpSpPr>
      <p:sp>
        <p:nvSpPr>
          <p:cNvPr id="1486" name="Google Shape;1486;g4b0857b2df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7" name="Google Shape;1487;g4b0857b2df_0_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5"/>
        <p:cNvGrpSpPr/>
        <p:nvPr/>
      </p:nvGrpSpPr>
      <p:grpSpPr>
        <a:xfrm>
          <a:off x="0" y="0"/>
          <a:ext cx="0" cy="0"/>
          <a:chOff x="0" y="0"/>
          <a:chExt cx="0" cy="0"/>
        </a:xfrm>
      </p:grpSpPr>
      <p:sp>
        <p:nvSpPr>
          <p:cNvPr id="866" name="Google Shape;866;g4d2cf2021b_0_10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7" name="Google Shape;867;g4d2cf2021b_0_10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g4d2cf2021b_0_1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9" name="Google Shape;669;g4d2cf2021b_0_1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covers the major project-related news for this time period, including updates to existing projects and the launch of new projects.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g544b23259d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1" name="Google Shape;681;g544b23259d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 covers updates with the Special Interest Groups (which of community-led efforts around how Hyperledger is being used in different industries).  This include reference to the most recently launched groups and preview of new groups under development.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9"/>
        <p:cNvGrpSpPr/>
        <p:nvPr/>
      </p:nvGrpSpPr>
      <p:grpSpPr>
        <a:xfrm>
          <a:off x="0" y="0"/>
          <a:ext cx="0" cy="0"/>
          <a:chOff x="0" y="0"/>
          <a:chExt cx="0" cy="0"/>
        </a:xfrm>
      </p:grpSpPr>
      <p:sp>
        <p:nvSpPr>
          <p:cNvPr id="690" name="Google Shape;690;g544b23259d_1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1" name="Google Shape;691;g544b23259d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slides provides updates about the newest technical working group that was launched during this period.</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Google Shape;698;g4d2cf2021b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This slides has information about the training and certifications that are available for Hyperledger.  For people who want more information, please refer them to the link in the bottom right part of the slide.</a:t>
            </a:r>
            <a:endParaRPr/>
          </a:p>
        </p:txBody>
      </p:sp>
      <p:sp>
        <p:nvSpPr>
          <p:cNvPr id="699" name="Google Shape;699;g4d2cf2021b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Google Shape;714;g4d2cf2021b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5" name="Google Shape;715;g4d2cf2021b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222222"/>
                </a:solidFill>
                <a:highlight>
                  <a:srgbClr val="FFFFFF"/>
                </a:highlight>
                <a:latin typeface="Roboto"/>
                <a:ea typeface="Roboto"/>
                <a:cs typeface="Roboto"/>
                <a:sym typeface="Roboto"/>
              </a:rPr>
              <a:t>This shows the logos for cloud providers who are offering at least one of the Hyperledger projects on their services.</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7.png"/><Relationship Id="rId16"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30.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29.jpg"/><Relationship Id="rId16" Type="http://schemas.openxmlformats.org/officeDocument/2006/relationships/image" Target="../media/image20.png"/><Relationship Id="rId1" Type="http://schemas.openxmlformats.org/officeDocument/2006/relationships/slideMaster" Target="../slideMasters/slideMaster3.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2.jpg"/><Relationship Id="rId16" Type="http://schemas.openxmlformats.org/officeDocument/2006/relationships/image" Target="../media/image20.png"/><Relationship Id="rId1" Type="http://schemas.openxmlformats.org/officeDocument/2006/relationships/slideMaster" Target="../slideMasters/slideMaster4.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30.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image" Target="../media/image29.jpg"/><Relationship Id="rId16" Type="http://schemas.openxmlformats.org/officeDocument/2006/relationships/image" Target="../media/image20.png"/><Relationship Id="rId1" Type="http://schemas.openxmlformats.org/officeDocument/2006/relationships/slideMaster" Target="../slideMasters/slideMaster4.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image" Target="../media/image23.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image" Target="../media/image32.png"/><Relationship Id="rId7" Type="http://schemas.openxmlformats.org/officeDocument/2006/relationships/image" Target="../media/image21.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image" Target="../media/image31.jpg"/><Relationship Id="rId16" Type="http://schemas.openxmlformats.org/officeDocument/2006/relationships/image" Target="../media/image16.png"/><Relationship Id="rId1" Type="http://schemas.openxmlformats.org/officeDocument/2006/relationships/slideMaster" Target="../slideMasters/slideMaster4.xml"/><Relationship Id="rId6" Type="http://schemas.openxmlformats.org/officeDocument/2006/relationships/image" Target="../media/image20.png"/><Relationship Id="rId11" Type="http://schemas.openxmlformats.org/officeDocument/2006/relationships/image" Target="../media/image11.png"/><Relationship Id="rId5" Type="http://schemas.openxmlformats.org/officeDocument/2006/relationships/image" Target="../media/image9.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8.png"/><Relationship Id="rId9" Type="http://schemas.openxmlformats.org/officeDocument/2006/relationships/image" Target="../media/image23.png"/><Relationship Id="rId14" Type="http://schemas.openxmlformats.org/officeDocument/2006/relationships/image" Target="../media/image14.png"/></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jp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 Purple - Blank">
  <p:cSld name="Blank Slide">
    <p:bg>
      <p:bgPr>
        <a:blipFill>
          <a:blip r:embed="rId2">
            <a:alphaModFix/>
          </a:blip>
          <a:stretch>
            <a:fillRect/>
          </a:stretch>
        </a:blipFill>
        <a:effectLst/>
      </p:bgPr>
    </p:bg>
    <p:spTree>
      <p:nvGrpSpPr>
        <p:cNvPr id="1" name="Shape 12"/>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5x2 Icon Slide">
  <p:cSld name="5x2 Icon Slide">
    <p:spTree>
      <p:nvGrpSpPr>
        <p:cNvPr id="1" name="Shape 114"/>
        <p:cNvGrpSpPr/>
        <p:nvPr/>
      </p:nvGrpSpPr>
      <p:grpSpPr>
        <a:xfrm>
          <a:off x="0" y="0"/>
          <a:ext cx="0" cy="0"/>
          <a:chOff x="0" y="0"/>
          <a:chExt cx="0" cy="0"/>
        </a:xfrm>
      </p:grpSpPr>
      <p:sp>
        <p:nvSpPr>
          <p:cNvPr id="115" name="Google Shape;115;p11"/>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6" name="Google Shape;116;p1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7" name="Google Shape;117;p1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8" name="Google Shape;118;p1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9" name="Google Shape;119;p11"/>
          <p:cNvSpPr>
            <a:spLocks noGrp="1"/>
          </p:cNvSpPr>
          <p:nvPr>
            <p:ph type="pic" idx="2"/>
          </p:nvPr>
        </p:nvSpPr>
        <p:spPr>
          <a:xfrm>
            <a:off x="1081963"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0" name="Google Shape;120;p11"/>
          <p:cNvSpPr>
            <a:spLocks noGrp="1"/>
          </p:cNvSpPr>
          <p:nvPr>
            <p:ph type="pic" idx="3"/>
          </p:nvPr>
        </p:nvSpPr>
        <p:spPr>
          <a:xfrm>
            <a:off x="4222750"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1" name="Google Shape;121;p11"/>
          <p:cNvSpPr txBox="1">
            <a:spLocks noGrp="1"/>
          </p:cNvSpPr>
          <p:nvPr>
            <p:ph type="body" idx="1"/>
          </p:nvPr>
        </p:nvSpPr>
        <p:spPr>
          <a:xfrm>
            <a:off x="755651" y="2046055"/>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2" name="Google Shape;122;p11"/>
          <p:cNvSpPr>
            <a:spLocks noGrp="1"/>
          </p:cNvSpPr>
          <p:nvPr>
            <p:ph type="pic" idx="4"/>
          </p:nvPr>
        </p:nvSpPr>
        <p:spPr>
          <a:xfrm>
            <a:off x="2655510"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3" name="Google Shape;123;p11"/>
          <p:cNvSpPr txBox="1">
            <a:spLocks noGrp="1"/>
          </p:cNvSpPr>
          <p:nvPr>
            <p:ph type="body" idx="5"/>
          </p:nvPr>
        </p:nvSpPr>
        <p:spPr>
          <a:xfrm>
            <a:off x="2329197" y="2046055"/>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4" name="Google Shape;124;p11"/>
          <p:cNvSpPr txBox="1">
            <a:spLocks noGrp="1"/>
          </p:cNvSpPr>
          <p:nvPr>
            <p:ph type="body" idx="6"/>
          </p:nvPr>
        </p:nvSpPr>
        <p:spPr>
          <a:xfrm>
            <a:off x="3902743" y="2046055"/>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5" name="Google Shape;125;p11"/>
          <p:cNvSpPr txBox="1">
            <a:spLocks noGrp="1"/>
          </p:cNvSpPr>
          <p:nvPr>
            <p:ph type="body" idx="7"/>
          </p:nvPr>
        </p:nvSpPr>
        <p:spPr>
          <a:xfrm>
            <a:off x="5476289" y="2046055"/>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6" name="Google Shape;126;p11"/>
          <p:cNvSpPr>
            <a:spLocks noGrp="1"/>
          </p:cNvSpPr>
          <p:nvPr>
            <p:ph type="pic" idx="8"/>
          </p:nvPr>
        </p:nvSpPr>
        <p:spPr>
          <a:xfrm>
            <a:off x="7369843"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7" name="Google Shape;127;p11"/>
          <p:cNvSpPr txBox="1">
            <a:spLocks noGrp="1"/>
          </p:cNvSpPr>
          <p:nvPr>
            <p:ph type="body" idx="9"/>
          </p:nvPr>
        </p:nvSpPr>
        <p:spPr>
          <a:xfrm>
            <a:off x="7049836" y="2049963"/>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8" name="Google Shape;128;p11"/>
          <p:cNvSpPr>
            <a:spLocks noGrp="1"/>
          </p:cNvSpPr>
          <p:nvPr>
            <p:ph type="pic" idx="13"/>
          </p:nvPr>
        </p:nvSpPr>
        <p:spPr>
          <a:xfrm>
            <a:off x="5796296"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9" name="Google Shape;129;p11"/>
          <p:cNvSpPr>
            <a:spLocks noGrp="1"/>
          </p:cNvSpPr>
          <p:nvPr>
            <p:ph type="pic" idx="14"/>
          </p:nvPr>
        </p:nvSpPr>
        <p:spPr>
          <a:xfrm>
            <a:off x="1081963" y="289919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0" name="Google Shape;130;p11"/>
          <p:cNvSpPr>
            <a:spLocks noGrp="1"/>
          </p:cNvSpPr>
          <p:nvPr>
            <p:ph type="pic" idx="15"/>
          </p:nvPr>
        </p:nvSpPr>
        <p:spPr>
          <a:xfrm>
            <a:off x="4222750" y="289919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1" name="Google Shape;131;p11"/>
          <p:cNvSpPr txBox="1">
            <a:spLocks noGrp="1"/>
          </p:cNvSpPr>
          <p:nvPr>
            <p:ph type="body" idx="16"/>
          </p:nvPr>
        </p:nvSpPr>
        <p:spPr>
          <a:xfrm>
            <a:off x="755651" y="3741924"/>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2" name="Google Shape;132;p11"/>
          <p:cNvSpPr>
            <a:spLocks noGrp="1"/>
          </p:cNvSpPr>
          <p:nvPr>
            <p:ph type="pic" idx="17"/>
          </p:nvPr>
        </p:nvSpPr>
        <p:spPr>
          <a:xfrm>
            <a:off x="2655510" y="289919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3" name="Google Shape;133;p11"/>
          <p:cNvSpPr txBox="1">
            <a:spLocks noGrp="1"/>
          </p:cNvSpPr>
          <p:nvPr>
            <p:ph type="body" idx="18"/>
          </p:nvPr>
        </p:nvSpPr>
        <p:spPr>
          <a:xfrm>
            <a:off x="2329197" y="3741924"/>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4" name="Google Shape;134;p11"/>
          <p:cNvSpPr txBox="1">
            <a:spLocks noGrp="1"/>
          </p:cNvSpPr>
          <p:nvPr>
            <p:ph type="body" idx="19"/>
          </p:nvPr>
        </p:nvSpPr>
        <p:spPr>
          <a:xfrm>
            <a:off x="3902743" y="3741924"/>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5" name="Google Shape;135;p11"/>
          <p:cNvSpPr txBox="1">
            <a:spLocks noGrp="1"/>
          </p:cNvSpPr>
          <p:nvPr>
            <p:ph type="body" idx="20"/>
          </p:nvPr>
        </p:nvSpPr>
        <p:spPr>
          <a:xfrm>
            <a:off x="5476289" y="3741924"/>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6" name="Google Shape;136;p11"/>
          <p:cNvSpPr>
            <a:spLocks noGrp="1"/>
          </p:cNvSpPr>
          <p:nvPr>
            <p:ph type="pic" idx="21"/>
          </p:nvPr>
        </p:nvSpPr>
        <p:spPr>
          <a:xfrm>
            <a:off x="7369843" y="289919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7" name="Google Shape;137;p11"/>
          <p:cNvSpPr txBox="1">
            <a:spLocks noGrp="1"/>
          </p:cNvSpPr>
          <p:nvPr>
            <p:ph type="body" idx="22"/>
          </p:nvPr>
        </p:nvSpPr>
        <p:spPr>
          <a:xfrm>
            <a:off x="7049836" y="3745832"/>
            <a:ext cx="1338514"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8" name="Google Shape;138;p11"/>
          <p:cNvSpPr>
            <a:spLocks noGrp="1"/>
          </p:cNvSpPr>
          <p:nvPr>
            <p:ph type="pic" idx="23"/>
          </p:nvPr>
        </p:nvSpPr>
        <p:spPr>
          <a:xfrm>
            <a:off x="5796296" y="289919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Dropdown Slide w/ Icons">
  <p:cSld name="Dropdown Slide w/ Icons">
    <p:spTree>
      <p:nvGrpSpPr>
        <p:cNvPr id="1" name="Shape 139"/>
        <p:cNvGrpSpPr/>
        <p:nvPr/>
      </p:nvGrpSpPr>
      <p:grpSpPr>
        <a:xfrm>
          <a:off x="0" y="0"/>
          <a:ext cx="0" cy="0"/>
          <a:chOff x="0" y="0"/>
          <a:chExt cx="0" cy="0"/>
        </a:xfrm>
      </p:grpSpPr>
      <p:sp>
        <p:nvSpPr>
          <p:cNvPr id="140" name="Google Shape;140;p12"/>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1" name="Google Shape;141;p12"/>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42" name="Google Shape;142;p12"/>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43" name="Google Shape;143;p12"/>
          <p:cNvSpPr>
            <a:spLocks noGrp="1"/>
          </p:cNvSpPr>
          <p:nvPr>
            <p:ph type="pic" idx="2"/>
          </p:nvPr>
        </p:nvSpPr>
        <p:spPr>
          <a:xfrm>
            <a:off x="1625796" y="3073816"/>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4" name="Google Shape;144;p12"/>
          <p:cNvSpPr>
            <a:spLocks noGrp="1"/>
          </p:cNvSpPr>
          <p:nvPr>
            <p:ph type="pic" idx="3"/>
          </p:nvPr>
        </p:nvSpPr>
        <p:spPr>
          <a:xfrm>
            <a:off x="6819703" y="3073816"/>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5" name="Google Shape;145;p12"/>
          <p:cNvSpPr txBox="1">
            <a:spLocks noGrp="1"/>
          </p:cNvSpPr>
          <p:nvPr>
            <p:ph type="body" idx="1"/>
          </p:nvPr>
        </p:nvSpPr>
        <p:spPr>
          <a:xfrm>
            <a:off x="755650" y="3916546"/>
            <a:ext cx="2356041" cy="491942"/>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6" name="Google Shape;146;p12"/>
          <p:cNvSpPr>
            <a:spLocks noGrp="1"/>
          </p:cNvSpPr>
          <p:nvPr>
            <p:ph type="pic" idx="4"/>
          </p:nvPr>
        </p:nvSpPr>
        <p:spPr>
          <a:xfrm>
            <a:off x="4222750" y="3073816"/>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7" name="Google Shape;147;p12"/>
          <p:cNvSpPr txBox="1">
            <a:spLocks noGrp="1"/>
          </p:cNvSpPr>
          <p:nvPr>
            <p:ph type="body" idx="5"/>
          </p:nvPr>
        </p:nvSpPr>
        <p:spPr>
          <a:xfrm>
            <a:off x="6032309" y="3916546"/>
            <a:ext cx="2356041" cy="491942"/>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8" name="Google Shape;148;p12"/>
          <p:cNvSpPr txBox="1">
            <a:spLocks noGrp="1"/>
          </p:cNvSpPr>
          <p:nvPr>
            <p:ph type="body" idx="6"/>
          </p:nvPr>
        </p:nvSpPr>
        <p:spPr>
          <a:xfrm>
            <a:off x="3395969" y="3916546"/>
            <a:ext cx="2356041" cy="491942"/>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9" name="Google Shape;149;p12"/>
          <p:cNvSpPr txBox="1">
            <a:spLocks noGrp="1"/>
          </p:cNvSpPr>
          <p:nvPr>
            <p:ph type="body" idx="7"/>
          </p:nvPr>
        </p:nvSpPr>
        <p:spPr>
          <a:xfrm>
            <a:off x="755650" y="2042272"/>
            <a:ext cx="7632700" cy="837406"/>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2pPr>
            <a:lvl3pPr marL="1371600" marR="0" lvl="2"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3pPr>
            <a:lvl4pPr marL="1828800" marR="0" lvl="3"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4pPr>
            <a:lvl5pPr marL="2286000" marR="0" lvl="4"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0" name="Google Shape;150;p12"/>
          <p:cNvSpPr>
            <a:spLocks noGrp="1"/>
          </p:cNvSpPr>
          <p:nvPr>
            <p:ph type="pic" idx="8"/>
          </p:nvPr>
        </p:nvSpPr>
        <p:spPr>
          <a:xfrm>
            <a:off x="4010025" y="0"/>
            <a:ext cx="1123950" cy="186055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151"/>
        <p:cNvGrpSpPr/>
        <p:nvPr/>
      </p:nvGrpSpPr>
      <p:grpSpPr>
        <a:xfrm>
          <a:off x="0" y="0"/>
          <a:ext cx="0" cy="0"/>
          <a:chOff x="0" y="0"/>
          <a:chExt cx="0" cy="0"/>
        </a:xfrm>
      </p:grpSpPr>
      <p:sp>
        <p:nvSpPr>
          <p:cNvPr id="152" name="Google Shape;152;p13"/>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53" name="Google Shape;153;p13"/>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4" name="Google Shape;154;p13"/>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55" name="Google Shape;155;p13"/>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56" name="Google Shape;156;p13"/>
          <p:cNvSpPr>
            <a:spLocks noGrp="1"/>
          </p:cNvSpPr>
          <p:nvPr>
            <p:ph type="pic" idx="2"/>
          </p:nvPr>
        </p:nvSpPr>
        <p:spPr>
          <a:xfrm>
            <a:off x="1625796" y="1469457"/>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7" name="Google Shape;157;p13"/>
          <p:cNvSpPr>
            <a:spLocks noGrp="1"/>
          </p:cNvSpPr>
          <p:nvPr>
            <p:ph type="pic" idx="3"/>
          </p:nvPr>
        </p:nvSpPr>
        <p:spPr>
          <a:xfrm>
            <a:off x="6819703" y="1469457"/>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8" name="Google Shape;158;p13"/>
          <p:cNvSpPr>
            <a:spLocks noGrp="1"/>
          </p:cNvSpPr>
          <p:nvPr>
            <p:ph type="pic" idx="4"/>
          </p:nvPr>
        </p:nvSpPr>
        <p:spPr>
          <a:xfrm>
            <a:off x="4222750" y="1469457"/>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9" name="Google Shape;159;p13"/>
          <p:cNvSpPr txBox="1">
            <a:spLocks noGrp="1"/>
          </p:cNvSpPr>
          <p:nvPr>
            <p:ph type="body" idx="1"/>
          </p:nvPr>
        </p:nvSpPr>
        <p:spPr>
          <a:xfrm>
            <a:off x="755650" y="2355517"/>
            <a:ext cx="2356041" cy="78399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0" name="Google Shape;160;p13"/>
          <p:cNvSpPr txBox="1">
            <a:spLocks noGrp="1"/>
          </p:cNvSpPr>
          <p:nvPr>
            <p:ph type="body" idx="5"/>
          </p:nvPr>
        </p:nvSpPr>
        <p:spPr>
          <a:xfrm>
            <a:off x="6032309" y="2355517"/>
            <a:ext cx="2356041" cy="78399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1" name="Google Shape;161;p13"/>
          <p:cNvSpPr txBox="1">
            <a:spLocks noGrp="1"/>
          </p:cNvSpPr>
          <p:nvPr>
            <p:ph type="body" idx="6"/>
          </p:nvPr>
        </p:nvSpPr>
        <p:spPr>
          <a:xfrm>
            <a:off x="3395969" y="2355517"/>
            <a:ext cx="2356041" cy="78399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2" name="Google Shape;162;p13"/>
          <p:cNvSpPr txBox="1">
            <a:spLocks noGrp="1"/>
          </p:cNvSpPr>
          <p:nvPr>
            <p:ph type="body" idx="7"/>
          </p:nvPr>
        </p:nvSpPr>
        <p:spPr>
          <a:xfrm>
            <a:off x="755650" y="3327067"/>
            <a:ext cx="7632700" cy="832775"/>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000000"/>
              </a:buClr>
              <a:buSzPts val="24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Icon Slide w/ Bullets">
  <p:cSld name="Icon Slide w/ Bullets">
    <p:spTree>
      <p:nvGrpSpPr>
        <p:cNvPr id="1" name="Shape 163"/>
        <p:cNvGrpSpPr/>
        <p:nvPr/>
      </p:nvGrpSpPr>
      <p:grpSpPr>
        <a:xfrm>
          <a:off x="0" y="0"/>
          <a:ext cx="0" cy="0"/>
          <a:chOff x="0" y="0"/>
          <a:chExt cx="0" cy="0"/>
        </a:xfrm>
      </p:grpSpPr>
      <p:sp>
        <p:nvSpPr>
          <p:cNvPr id="164" name="Google Shape;164;p14"/>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5" name="Google Shape;165;p1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6" name="Google Shape;166;p1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67" name="Google Shape;167;p1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68" name="Google Shape;168;p14"/>
          <p:cNvSpPr>
            <a:spLocks noGrp="1"/>
          </p:cNvSpPr>
          <p:nvPr>
            <p:ph type="pic" idx="2"/>
          </p:nvPr>
        </p:nvSpPr>
        <p:spPr>
          <a:xfrm>
            <a:off x="755650" y="1469457"/>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69" name="Google Shape;169;p14"/>
          <p:cNvSpPr>
            <a:spLocks noGrp="1"/>
          </p:cNvSpPr>
          <p:nvPr>
            <p:ph type="pic" idx="3"/>
          </p:nvPr>
        </p:nvSpPr>
        <p:spPr>
          <a:xfrm>
            <a:off x="6032309" y="1469457"/>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0" name="Google Shape;170;p14"/>
          <p:cNvSpPr>
            <a:spLocks noGrp="1"/>
          </p:cNvSpPr>
          <p:nvPr>
            <p:ph type="pic" idx="4"/>
          </p:nvPr>
        </p:nvSpPr>
        <p:spPr>
          <a:xfrm>
            <a:off x="3395969" y="1469457"/>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1" name="Google Shape;171;p14"/>
          <p:cNvSpPr txBox="1">
            <a:spLocks noGrp="1"/>
          </p:cNvSpPr>
          <p:nvPr>
            <p:ph type="body" idx="1"/>
          </p:nvPr>
        </p:nvSpPr>
        <p:spPr>
          <a:xfrm>
            <a:off x="755650" y="2355516"/>
            <a:ext cx="2356041" cy="1738811"/>
          </a:xfrm>
          <a:prstGeom prst="rect">
            <a:avLst/>
          </a:prstGeom>
          <a:noFill/>
          <a:ln>
            <a:noFill/>
          </a:ln>
        </p:spPr>
        <p:txBody>
          <a:bodyPr spcFirstLastPara="1" wrap="square" lIns="0" tIns="0" rIns="0" bIns="0" anchor="t" anchorCtr="0"/>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 name="Google Shape;172;p14"/>
          <p:cNvSpPr txBox="1">
            <a:spLocks noGrp="1"/>
          </p:cNvSpPr>
          <p:nvPr>
            <p:ph type="body" idx="5"/>
          </p:nvPr>
        </p:nvSpPr>
        <p:spPr>
          <a:xfrm>
            <a:off x="6032309" y="2355516"/>
            <a:ext cx="2356041" cy="1738811"/>
          </a:xfrm>
          <a:prstGeom prst="rect">
            <a:avLst/>
          </a:prstGeom>
          <a:noFill/>
          <a:ln>
            <a:noFill/>
          </a:ln>
        </p:spPr>
        <p:txBody>
          <a:bodyPr spcFirstLastPara="1" wrap="square" lIns="0" tIns="0" rIns="0" bIns="0" anchor="t" anchorCtr="0"/>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3" name="Google Shape;173;p14"/>
          <p:cNvSpPr txBox="1">
            <a:spLocks noGrp="1"/>
          </p:cNvSpPr>
          <p:nvPr>
            <p:ph type="body" idx="6"/>
          </p:nvPr>
        </p:nvSpPr>
        <p:spPr>
          <a:xfrm>
            <a:off x="3395969" y="2355516"/>
            <a:ext cx="2356041" cy="1738811"/>
          </a:xfrm>
          <a:prstGeom prst="rect">
            <a:avLst/>
          </a:prstGeom>
          <a:noFill/>
          <a:ln>
            <a:noFill/>
          </a:ln>
        </p:spPr>
        <p:txBody>
          <a:bodyPr spcFirstLastPara="1" wrap="square" lIns="0" tIns="0" rIns="0" bIns="0" anchor="t" anchorCtr="0"/>
          <a:lstStyle>
            <a:lvl1pPr marL="457200" marR="0" lvl="0" indent="-298450" algn="l" rtl="0">
              <a:lnSpc>
                <a:spcPct val="100000"/>
              </a:lnSpc>
              <a:spcBef>
                <a:spcPts val="500"/>
              </a:spcBef>
              <a:spcAft>
                <a:spcPts val="0"/>
              </a:spcAft>
              <a:buClr>
                <a:srgbClr val="414042"/>
              </a:buClr>
              <a:buSzPts val="1100"/>
              <a:buFont typeface="Arial"/>
              <a:buChar char="•"/>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ure Slide">
  <p:cSld name="Picure Slide">
    <p:spTree>
      <p:nvGrpSpPr>
        <p:cNvPr id="1" name="Shape 174"/>
        <p:cNvGrpSpPr/>
        <p:nvPr/>
      </p:nvGrpSpPr>
      <p:grpSpPr>
        <a:xfrm>
          <a:off x="0" y="0"/>
          <a:ext cx="0" cy="0"/>
          <a:chOff x="0" y="0"/>
          <a:chExt cx="0" cy="0"/>
        </a:xfrm>
      </p:grpSpPr>
      <p:sp>
        <p:nvSpPr>
          <p:cNvPr id="175" name="Google Shape;175;p15"/>
          <p:cNvSpPr txBox="1">
            <a:spLocks noGrp="1"/>
          </p:cNvSpPr>
          <p:nvPr>
            <p:ph type="title"/>
          </p:nvPr>
        </p:nvSpPr>
        <p:spPr>
          <a:xfrm>
            <a:off x="755650" y="771524"/>
            <a:ext cx="3251796" cy="826540"/>
          </a:xfrm>
          <a:prstGeom prst="rect">
            <a:avLst/>
          </a:prstGeom>
          <a:noFill/>
          <a:ln>
            <a:noFill/>
          </a:ln>
        </p:spPr>
        <p:txBody>
          <a:bodyPr spcFirstLastPara="1" wrap="square" lIns="0" tIns="0" rIns="0" bIns="0" anchor="b"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6" name="Google Shape;176;p15"/>
          <p:cNvSpPr>
            <a:spLocks noGrp="1"/>
          </p:cNvSpPr>
          <p:nvPr>
            <p:ph type="pic" idx="2"/>
          </p:nvPr>
        </p:nvSpPr>
        <p:spPr>
          <a:xfrm>
            <a:off x="4147874" y="771265"/>
            <a:ext cx="4240475" cy="3637222"/>
          </a:xfrm>
          <a:prstGeom prst="rect">
            <a:avLst/>
          </a:prstGeom>
          <a:noFill/>
          <a:ln>
            <a:noFill/>
          </a:ln>
        </p:spPr>
        <p:txBody>
          <a:bodyPr spcFirstLastPara="1" wrap="square" lIns="0" tIns="0" rIns="0" bIns="0" anchor="ctr" anchorCtr="0"/>
          <a:lstStyle>
            <a:lvl1pPr marR="0" lvl="0" algn="l" rtl="0">
              <a:lnSpc>
                <a:spcPct val="90000"/>
              </a:lnSpc>
              <a:spcBef>
                <a:spcPts val="1000"/>
              </a:spcBef>
              <a:spcAft>
                <a:spcPts val="0"/>
              </a:spcAft>
              <a:buClr>
                <a:srgbClr val="414042"/>
              </a:buClr>
              <a:buSzPts val="3200"/>
              <a:buFont typeface="Arial"/>
              <a:buNone/>
              <a:defRPr sz="32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2800"/>
              <a:buFont typeface="Arial"/>
              <a:buNone/>
              <a:defRPr sz="2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77" name="Google Shape;177;p15"/>
          <p:cNvSpPr txBox="1">
            <a:spLocks noGrp="1"/>
          </p:cNvSpPr>
          <p:nvPr>
            <p:ph type="body" idx="1"/>
          </p:nvPr>
        </p:nvSpPr>
        <p:spPr>
          <a:xfrm>
            <a:off x="755649" y="1689652"/>
            <a:ext cx="3251797" cy="2718835"/>
          </a:xfrm>
          <a:prstGeom prst="rect">
            <a:avLst/>
          </a:prstGeom>
          <a:noFill/>
          <a:ln>
            <a:noFill/>
          </a:ln>
        </p:spPr>
        <p:txBody>
          <a:bodyPr spcFirstLastPara="1" wrap="square" lIns="0" tIns="0" rIns="0" bIns="0" anchor="ctr" anchorCtr="0"/>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000"/>
              <a:buFont typeface="Arial"/>
              <a:buNone/>
              <a:defRPr sz="1000" b="0"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178" name="Google Shape;178;p15"/>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79" name="Google Shape;179;p15"/>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0" name="Google Shape;180;p15"/>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Horizontal Picture Slide w/ Caption">
  <p:cSld name="Horizontal Picture Slide w/ Caption">
    <p:spTree>
      <p:nvGrpSpPr>
        <p:cNvPr id="1" name="Shape 181"/>
        <p:cNvGrpSpPr/>
        <p:nvPr/>
      </p:nvGrpSpPr>
      <p:grpSpPr>
        <a:xfrm>
          <a:off x="0" y="0"/>
          <a:ext cx="0" cy="0"/>
          <a:chOff x="0" y="0"/>
          <a:chExt cx="0" cy="0"/>
        </a:xfrm>
      </p:grpSpPr>
      <p:sp>
        <p:nvSpPr>
          <p:cNvPr id="182" name="Google Shape;182;p16"/>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3" name="Google Shape;183;p16"/>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4" name="Google Shape;184;p16"/>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5" name="Google Shape;185;p16"/>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86" name="Google Shape;186;p16"/>
          <p:cNvSpPr>
            <a:spLocks noGrp="1"/>
          </p:cNvSpPr>
          <p:nvPr>
            <p:ph type="pic" idx="2"/>
          </p:nvPr>
        </p:nvSpPr>
        <p:spPr>
          <a:xfrm>
            <a:off x="755650" y="1203325"/>
            <a:ext cx="5973763" cy="3205163"/>
          </a:xfrm>
          <a:prstGeom prst="rect">
            <a:avLst/>
          </a:prstGeom>
          <a:noFill/>
          <a:ln>
            <a:noFill/>
          </a:ln>
        </p:spPr>
        <p:txBody>
          <a:bodyPr spcFirstLastPara="1" wrap="square" lIns="0" tIns="0" rIns="0" bIns="0" anchor="ctr" anchorCtr="0"/>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7" name="Google Shape;187;p16"/>
          <p:cNvSpPr txBox="1">
            <a:spLocks noGrp="1"/>
          </p:cNvSpPr>
          <p:nvPr>
            <p:ph type="body" idx="1"/>
          </p:nvPr>
        </p:nvSpPr>
        <p:spPr>
          <a:xfrm>
            <a:off x="6953250" y="1211263"/>
            <a:ext cx="1435100" cy="3197225"/>
          </a:xfrm>
          <a:prstGeom prst="rect">
            <a:avLst/>
          </a:prstGeom>
          <a:noFill/>
          <a:ln>
            <a:noFill/>
          </a:ln>
        </p:spPr>
        <p:txBody>
          <a:bodyPr spcFirstLastPara="1" wrap="square" lIns="0" tIns="0" rIns="0" bIns="0" anchor="ctr" anchorCtr="0"/>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Wide Picture Slide">
  <p:cSld name="Wide Picture Slide">
    <p:spTree>
      <p:nvGrpSpPr>
        <p:cNvPr id="1" name="Shape 188"/>
        <p:cNvGrpSpPr/>
        <p:nvPr/>
      </p:nvGrpSpPr>
      <p:grpSpPr>
        <a:xfrm>
          <a:off x="0" y="0"/>
          <a:ext cx="0" cy="0"/>
          <a:chOff x="0" y="0"/>
          <a:chExt cx="0" cy="0"/>
        </a:xfrm>
      </p:grpSpPr>
      <p:sp>
        <p:nvSpPr>
          <p:cNvPr id="189" name="Google Shape;189;p17"/>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0" name="Google Shape;190;p1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1" name="Google Shape;191;p1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2" name="Google Shape;192;p1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93" name="Google Shape;193;p17"/>
          <p:cNvSpPr>
            <a:spLocks noGrp="1"/>
          </p:cNvSpPr>
          <p:nvPr>
            <p:ph type="pic" idx="2"/>
          </p:nvPr>
        </p:nvSpPr>
        <p:spPr>
          <a:xfrm>
            <a:off x="0" y="1595438"/>
            <a:ext cx="9144000" cy="2813050"/>
          </a:xfrm>
          <a:prstGeom prst="rect">
            <a:avLst/>
          </a:prstGeom>
          <a:noFill/>
          <a:ln>
            <a:noFill/>
          </a:ln>
        </p:spPr>
        <p:txBody>
          <a:bodyPr spcFirstLastPara="1" wrap="square" lIns="0" tIns="0" rIns="0" bIns="0" anchor="ctr" anchorCtr="0"/>
          <a:lstStyle>
            <a:lvl1pPr marR="0" lvl="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4" name="Google Shape;194;p17"/>
          <p:cNvSpPr txBox="1">
            <a:spLocks noGrp="1"/>
          </p:cNvSpPr>
          <p:nvPr>
            <p:ph type="body" idx="1"/>
          </p:nvPr>
        </p:nvSpPr>
        <p:spPr>
          <a:xfrm>
            <a:off x="755650" y="1135085"/>
            <a:ext cx="7632700" cy="311150"/>
          </a:xfrm>
          <a:prstGeom prst="rect">
            <a:avLst/>
          </a:prstGeom>
          <a:noFill/>
          <a:ln>
            <a:noFill/>
          </a:ln>
        </p:spPr>
        <p:txBody>
          <a:bodyPr spcFirstLastPara="1" wrap="square" lIns="0" tIns="0" rIns="0" bIns="0" anchor="ctr" anchorCtr="0"/>
          <a:lstStyle>
            <a:lvl1pPr marL="457200" marR="0" lvl="0" indent="-228600" algn="l"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195"/>
        <p:cNvGrpSpPr/>
        <p:nvPr/>
      </p:nvGrpSpPr>
      <p:grpSpPr>
        <a:xfrm>
          <a:off x="0" y="0"/>
          <a:ext cx="0" cy="0"/>
          <a:chOff x="0" y="0"/>
          <a:chExt cx="0" cy="0"/>
        </a:xfrm>
      </p:grpSpPr>
      <p:sp>
        <p:nvSpPr>
          <p:cNvPr id="196" name="Google Shape;196;p18"/>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7" name="Google Shape;197;p18"/>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8" name="Google Shape;198;p18"/>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9" name="Google Shape;199;p18"/>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00" name="Google Shape;200;p18"/>
          <p:cNvSpPr txBox="1">
            <a:spLocks noGrp="1"/>
          </p:cNvSpPr>
          <p:nvPr>
            <p:ph type="body" idx="1"/>
          </p:nvPr>
        </p:nvSpPr>
        <p:spPr>
          <a:xfrm>
            <a:off x="755650" y="1203325"/>
            <a:ext cx="7632700" cy="3221038"/>
          </a:xfrm>
          <a:prstGeom prst="rect">
            <a:avLst/>
          </a:prstGeom>
          <a:noFill/>
          <a:ln>
            <a:noFill/>
          </a:ln>
        </p:spPr>
        <p:txBody>
          <a:bodyPr spcFirstLastPara="1" wrap="square" lIns="0" tIns="0" rIns="0" bIns="0" anchor="ctr" anchorCtr="0"/>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List Slide">
  <p:cSld name="Text List Slide">
    <p:spTree>
      <p:nvGrpSpPr>
        <p:cNvPr id="1" name="Shape 201"/>
        <p:cNvGrpSpPr/>
        <p:nvPr/>
      </p:nvGrpSpPr>
      <p:grpSpPr>
        <a:xfrm>
          <a:off x="0" y="0"/>
          <a:ext cx="0" cy="0"/>
          <a:chOff x="0" y="0"/>
          <a:chExt cx="0" cy="0"/>
        </a:xfrm>
      </p:grpSpPr>
      <p:sp>
        <p:nvSpPr>
          <p:cNvPr id="202" name="Google Shape;202;p19"/>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3" name="Google Shape;203;p19"/>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04" name="Google Shape;204;p19"/>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05" name="Google Shape;205;p19"/>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06" name="Google Shape;206;p19"/>
          <p:cNvSpPr txBox="1">
            <a:spLocks noGrp="1"/>
          </p:cNvSpPr>
          <p:nvPr>
            <p:ph type="body" idx="1"/>
          </p:nvPr>
        </p:nvSpPr>
        <p:spPr>
          <a:xfrm>
            <a:off x="755650" y="1203325"/>
            <a:ext cx="3640181" cy="3221038"/>
          </a:xfrm>
          <a:prstGeom prst="rect">
            <a:avLst/>
          </a:prstGeom>
          <a:noFill/>
          <a:ln>
            <a:noFill/>
          </a:ln>
        </p:spPr>
        <p:txBody>
          <a:bodyPr spcFirstLastPara="1" wrap="square" lIns="0" tIns="0" rIns="0" bIns="0" anchor="ctr" anchorCtr="0"/>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7" name="Google Shape;207;p19"/>
          <p:cNvSpPr txBox="1">
            <a:spLocks noGrp="1"/>
          </p:cNvSpPr>
          <p:nvPr>
            <p:ph type="body" idx="2"/>
          </p:nvPr>
        </p:nvSpPr>
        <p:spPr>
          <a:xfrm>
            <a:off x="4748169" y="1203325"/>
            <a:ext cx="3640181" cy="3221038"/>
          </a:xfrm>
          <a:prstGeom prst="rect">
            <a:avLst/>
          </a:prstGeom>
          <a:noFill/>
          <a:ln>
            <a:noFill/>
          </a:ln>
        </p:spPr>
        <p:txBody>
          <a:bodyPr spcFirstLastPara="1" wrap="square" lIns="0" tIns="0" rIns="0" bIns="0" anchor="ctr" anchorCtr="0"/>
          <a:lstStyle>
            <a:lvl1pPr marL="457200" marR="0" lvl="0" indent="-228600" algn="l" rtl="0">
              <a:lnSpc>
                <a:spcPct val="150000"/>
              </a:lnSpc>
              <a:spcBef>
                <a:spcPts val="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efinitions Slide">
  <p:cSld name="Definitions Slide">
    <p:spTree>
      <p:nvGrpSpPr>
        <p:cNvPr id="1" name="Shape 208"/>
        <p:cNvGrpSpPr/>
        <p:nvPr/>
      </p:nvGrpSpPr>
      <p:grpSpPr>
        <a:xfrm>
          <a:off x="0" y="0"/>
          <a:ext cx="0" cy="0"/>
          <a:chOff x="0" y="0"/>
          <a:chExt cx="0" cy="0"/>
        </a:xfrm>
      </p:grpSpPr>
      <p:sp>
        <p:nvSpPr>
          <p:cNvPr id="209" name="Google Shape;209;p20"/>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10" name="Google Shape;210;p20"/>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1" name="Google Shape;211;p20"/>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2" name="Google Shape;212;p20"/>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13" name="Google Shape;213;p20"/>
          <p:cNvSpPr txBox="1">
            <a:spLocks noGrp="1"/>
          </p:cNvSpPr>
          <p:nvPr>
            <p:ph type="body" idx="1"/>
          </p:nvPr>
        </p:nvSpPr>
        <p:spPr>
          <a:xfrm>
            <a:off x="755650" y="1203325"/>
            <a:ext cx="2365055" cy="3221038"/>
          </a:xfrm>
          <a:prstGeom prst="rect">
            <a:avLst/>
          </a:prstGeom>
          <a:noFill/>
          <a:ln>
            <a:noFill/>
          </a:ln>
        </p:spPr>
        <p:txBody>
          <a:bodyPr spcFirstLastPara="1" wrap="square" lIns="0" tIns="0" rIns="0" bIns="0" anchor="ctr" anchorCtr="0"/>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4" name="Google Shape;214;p20"/>
          <p:cNvSpPr txBox="1">
            <a:spLocks noGrp="1"/>
          </p:cNvSpPr>
          <p:nvPr>
            <p:ph type="body" idx="2"/>
          </p:nvPr>
        </p:nvSpPr>
        <p:spPr>
          <a:xfrm>
            <a:off x="6023295" y="1203325"/>
            <a:ext cx="2365055" cy="3221038"/>
          </a:xfrm>
          <a:prstGeom prst="rect">
            <a:avLst/>
          </a:prstGeom>
          <a:noFill/>
          <a:ln>
            <a:noFill/>
          </a:ln>
        </p:spPr>
        <p:txBody>
          <a:bodyPr spcFirstLastPara="1" wrap="square" lIns="0" tIns="0" rIns="0" bIns="0" anchor="ctr" anchorCtr="0"/>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5" name="Google Shape;215;p20"/>
          <p:cNvSpPr txBox="1">
            <a:spLocks noGrp="1"/>
          </p:cNvSpPr>
          <p:nvPr>
            <p:ph type="body" idx="3"/>
          </p:nvPr>
        </p:nvSpPr>
        <p:spPr>
          <a:xfrm>
            <a:off x="3397541" y="1203325"/>
            <a:ext cx="2365055" cy="3221038"/>
          </a:xfrm>
          <a:prstGeom prst="rect">
            <a:avLst/>
          </a:prstGeom>
          <a:noFill/>
          <a:ln>
            <a:noFill/>
          </a:ln>
        </p:spPr>
        <p:txBody>
          <a:bodyPr spcFirstLastPara="1" wrap="square" lIns="0" tIns="0" rIns="0" bIns="0" anchor="ctr" anchorCtr="0"/>
          <a:lstStyle>
            <a:lvl1pPr marL="457200" marR="0" lvl="0" indent="-228600" algn="l"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l" rtl="0">
              <a:lnSpc>
                <a:spcPct val="15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15" name="Google Shape;15;p3"/>
          <p:cNvSpPr txBox="1">
            <a:spLocks noGrp="1"/>
          </p:cNvSpPr>
          <p:nvPr>
            <p:ph type="ctrTitle"/>
          </p:nvPr>
        </p:nvSpPr>
        <p:spPr>
          <a:xfrm>
            <a:off x="755650" y="771525"/>
            <a:ext cx="7632700" cy="2004728"/>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 name="Google Shape;16;p3"/>
          <p:cNvSpPr txBox="1">
            <a:spLocks noGrp="1"/>
          </p:cNvSpPr>
          <p:nvPr>
            <p:ph type="subTitle" idx="1"/>
          </p:nvPr>
        </p:nvSpPr>
        <p:spPr>
          <a:xfrm>
            <a:off x="755650" y="2907271"/>
            <a:ext cx="7632700" cy="642668"/>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2pPr>
            <a:lvl3pPr marR="0" lvl="2"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R="0" lvl="3"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4pPr>
            <a:lvl5pPr marR="0" lvl="4"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7" name="Google Shape;17;p3"/>
          <p:cNvSpPr txBox="1">
            <a:spLocks noGrp="1"/>
          </p:cNvSpPr>
          <p:nvPr>
            <p:ph type="dt" idx="10"/>
          </p:nvPr>
        </p:nvSpPr>
        <p:spPr>
          <a:xfrm>
            <a:off x="2219706" y="4318534"/>
            <a:ext cx="1001268"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8" name="Google Shape;18;p3"/>
          <p:cNvSpPr txBox="1">
            <a:spLocks noGrp="1"/>
          </p:cNvSpPr>
          <p:nvPr>
            <p:ph type="ftr" idx="11"/>
          </p:nvPr>
        </p:nvSpPr>
        <p:spPr>
          <a:xfrm>
            <a:off x="3631474" y="4318534"/>
            <a:ext cx="4369526"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9" name="Google Shape;19;p3"/>
          <p:cNvSpPr txBox="1">
            <a:spLocks noGrp="1"/>
          </p:cNvSpPr>
          <p:nvPr>
            <p:ph type="sldNum" idx="12"/>
          </p:nvPr>
        </p:nvSpPr>
        <p:spPr>
          <a:xfrm>
            <a:off x="8348472" y="4318534"/>
            <a:ext cx="468630"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0" name="Google Shape;20;p3"/>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21" name="Google Shape;21;p3"/>
          <p:cNvSpPr txBox="1">
            <a:spLocks noGrp="1"/>
          </p:cNvSpPr>
          <p:nvPr>
            <p:ph type="body" idx="2"/>
          </p:nvPr>
        </p:nvSpPr>
        <p:spPr>
          <a:xfrm>
            <a:off x="755650" y="3679437"/>
            <a:ext cx="7632700" cy="444887"/>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chemeClr val="lt1"/>
              </a:buClr>
              <a:buSzPts val="1100"/>
              <a:buFont typeface="Arial"/>
              <a:buNone/>
              <a:defRPr sz="1100" b="0" i="0" u="none" strike="noStrike" cap="none">
                <a:solidFill>
                  <a:schemeClr val="lt1"/>
                </a:solidFill>
                <a:latin typeface="Arial"/>
                <a:ea typeface="Arial"/>
                <a:cs typeface="Arial"/>
                <a:sym typeface="Arial"/>
              </a:defRPr>
            </a:lvl1pPr>
            <a:lvl2pPr marL="914400" marR="0" lvl="1"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2pPr>
            <a:lvl3pPr marL="1371600" marR="0" lvl="2"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3pPr>
            <a:lvl4pPr marL="1828800" marR="0" lvl="3"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4pPr>
            <a:lvl5pPr marL="2286000" marR="0" lvl="4"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ography Slide">
  <p:cSld name="Biography Slide">
    <p:spTree>
      <p:nvGrpSpPr>
        <p:cNvPr id="1" name="Shape 216"/>
        <p:cNvGrpSpPr/>
        <p:nvPr/>
      </p:nvGrpSpPr>
      <p:grpSpPr>
        <a:xfrm>
          <a:off x="0" y="0"/>
          <a:ext cx="0" cy="0"/>
          <a:chOff x="0" y="0"/>
          <a:chExt cx="0" cy="0"/>
        </a:xfrm>
      </p:grpSpPr>
      <p:sp>
        <p:nvSpPr>
          <p:cNvPr id="217" name="Google Shape;217;p2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8" name="Google Shape;218;p2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19" name="Google Shape;219;p2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20" name="Google Shape;220;p21"/>
          <p:cNvPicPr preferRelativeResize="0"/>
          <p:nvPr/>
        </p:nvPicPr>
        <p:blipFill rotWithShape="1">
          <a:blip r:embed="rId2">
            <a:alphaModFix/>
          </a:blip>
          <a:srcRect l="159" t="30921" r="159"/>
          <a:stretch/>
        </p:blipFill>
        <p:spPr>
          <a:xfrm>
            <a:off x="4009675" y="-1"/>
            <a:ext cx="1124651" cy="1896725"/>
          </a:xfrm>
          <a:prstGeom prst="rect">
            <a:avLst/>
          </a:prstGeom>
          <a:noFill/>
          <a:ln>
            <a:noFill/>
          </a:ln>
        </p:spPr>
      </p:pic>
      <p:sp>
        <p:nvSpPr>
          <p:cNvPr id="221" name="Google Shape;221;p21"/>
          <p:cNvSpPr txBox="1">
            <a:spLocks noGrp="1"/>
          </p:cNvSpPr>
          <p:nvPr>
            <p:ph type="body" idx="1"/>
          </p:nvPr>
        </p:nvSpPr>
        <p:spPr>
          <a:xfrm>
            <a:off x="755650" y="2163763"/>
            <a:ext cx="7632700" cy="326953"/>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2" name="Google Shape;222;p21"/>
          <p:cNvSpPr txBox="1">
            <a:spLocks noGrp="1"/>
          </p:cNvSpPr>
          <p:nvPr>
            <p:ph type="body" idx="2"/>
          </p:nvPr>
        </p:nvSpPr>
        <p:spPr>
          <a:xfrm>
            <a:off x="755650" y="2602523"/>
            <a:ext cx="7645400" cy="1805965"/>
          </a:xfrm>
          <a:prstGeom prst="rect">
            <a:avLst/>
          </a:prstGeom>
          <a:noFill/>
          <a:ln>
            <a:noFill/>
          </a:ln>
        </p:spPr>
        <p:txBody>
          <a:bodyPr spcFirstLastPara="1" wrap="square" lIns="0" tIns="0" rIns="0" bIns="0" anchor="t" anchorCtr="0"/>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3" name="Google Shape;223;p21"/>
          <p:cNvSpPr>
            <a:spLocks noGrp="1"/>
          </p:cNvSpPr>
          <p:nvPr>
            <p:ph type="pic" idx="3"/>
          </p:nvPr>
        </p:nvSpPr>
        <p:spPr>
          <a:xfrm>
            <a:off x="4093203" y="853600"/>
            <a:ext cx="957594" cy="959100"/>
          </a:xfrm>
          <a:prstGeom prst="ellipse">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224"/>
        <p:cNvGrpSpPr/>
        <p:nvPr/>
      </p:nvGrpSpPr>
      <p:grpSpPr>
        <a:xfrm>
          <a:off x="0" y="0"/>
          <a:ext cx="0" cy="0"/>
          <a:chOff x="0" y="0"/>
          <a:chExt cx="0" cy="0"/>
        </a:xfrm>
      </p:grpSpPr>
      <p:sp>
        <p:nvSpPr>
          <p:cNvPr id="225" name="Google Shape;225;p22"/>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26" name="Google Shape;226;p22"/>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27" name="Google Shape;227;p22"/>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28" name="Google Shape;228;p22"/>
          <p:cNvPicPr preferRelativeResize="0"/>
          <p:nvPr/>
        </p:nvPicPr>
        <p:blipFill rotWithShape="1">
          <a:blip r:embed="rId2">
            <a:alphaModFix/>
          </a:blip>
          <a:srcRect l="159" t="30921" r="159"/>
          <a:stretch/>
        </p:blipFill>
        <p:spPr>
          <a:xfrm>
            <a:off x="2031789" y="-1"/>
            <a:ext cx="1124651" cy="1896725"/>
          </a:xfrm>
          <a:prstGeom prst="rect">
            <a:avLst/>
          </a:prstGeom>
          <a:noFill/>
          <a:ln>
            <a:noFill/>
          </a:ln>
        </p:spPr>
      </p:pic>
      <p:sp>
        <p:nvSpPr>
          <p:cNvPr id="229" name="Google Shape;229;p22"/>
          <p:cNvSpPr txBox="1">
            <a:spLocks noGrp="1"/>
          </p:cNvSpPr>
          <p:nvPr>
            <p:ph type="body" idx="1"/>
          </p:nvPr>
        </p:nvSpPr>
        <p:spPr>
          <a:xfrm>
            <a:off x="755650" y="2163763"/>
            <a:ext cx="3661171" cy="326953"/>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0" name="Google Shape;230;p22"/>
          <p:cNvSpPr txBox="1">
            <a:spLocks noGrp="1"/>
          </p:cNvSpPr>
          <p:nvPr>
            <p:ph type="body" idx="2"/>
          </p:nvPr>
        </p:nvSpPr>
        <p:spPr>
          <a:xfrm>
            <a:off x="755650" y="2602523"/>
            <a:ext cx="3667263" cy="1805965"/>
          </a:xfrm>
          <a:prstGeom prst="rect">
            <a:avLst/>
          </a:prstGeom>
          <a:noFill/>
          <a:ln>
            <a:noFill/>
          </a:ln>
        </p:spPr>
        <p:txBody>
          <a:bodyPr spcFirstLastPara="1" wrap="square" lIns="0" tIns="0" rIns="0" bIns="0" anchor="t" anchorCtr="0"/>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1" name="Google Shape;231;p22"/>
          <p:cNvSpPr>
            <a:spLocks noGrp="1"/>
          </p:cNvSpPr>
          <p:nvPr>
            <p:ph type="pic" idx="3"/>
          </p:nvPr>
        </p:nvSpPr>
        <p:spPr>
          <a:xfrm>
            <a:off x="2115317" y="853600"/>
            <a:ext cx="957594" cy="959100"/>
          </a:xfrm>
          <a:prstGeom prst="ellipse">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2" name="Google Shape;232;p22"/>
          <p:cNvSpPr txBox="1">
            <a:spLocks noGrp="1"/>
          </p:cNvSpPr>
          <p:nvPr>
            <p:ph type="body" idx="4"/>
          </p:nvPr>
        </p:nvSpPr>
        <p:spPr>
          <a:xfrm>
            <a:off x="4721087" y="2163763"/>
            <a:ext cx="3661171" cy="326953"/>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3" name="Google Shape;233;p22"/>
          <p:cNvSpPr txBox="1">
            <a:spLocks noGrp="1"/>
          </p:cNvSpPr>
          <p:nvPr>
            <p:ph type="body" idx="5"/>
          </p:nvPr>
        </p:nvSpPr>
        <p:spPr>
          <a:xfrm>
            <a:off x="4721087" y="2602523"/>
            <a:ext cx="3667263" cy="1805965"/>
          </a:xfrm>
          <a:prstGeom prst="rect">
            <a:avLst/>
          </a:prstGeom>
          <a:noFill/>
          <a:ln>
            <a:noFill/>
          </a:ln>
        </p:spPr>
        <p:txBody>
          <a:bodyPr spcFirstLastPara="1" wrap="square" lIns="0" tIns="0" rIns="0" bIns="0" anchor="t" anchorCtr="0"/>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234" name="Google Shape;234;p22"/>
          <p:cNvPicPr preferRelativeResize="0"/>
          <p:nvPr/>
        </p:nvPicPr>
        <p:blipFill rotWithShape="1">
          <a:blip r:embed="rId2">
            <a:alphaModFix/>
          </a:blip>
          <a:srcRect l="159" t="30921" r="159"/>
          <a:stretch/>
        </p:blipFill>
        <p:spPr>
          <a:xfrm>
            <a:off x="5957745" y="-1"/>
            <a:ext cx="1124651" cy="1896725"/>
          </a:xfrm>
          <a:prstGeom prst="rect">
            <a:avLst/>
          </a:prstGeom>
          <a:noFill/>
          <a:ln>
            <a:noFill/>
          </a:ln>
        </p:spPr>
      </p:pic>
      <p:sp>
        <p:nvSpPr>
          <p:cNvPr id="235" name="Google Shape;235;p22"/>
          <p:cNvSpPr>
            <a:spLocks noGrp="1"/>
          </p:cNvSpPr>
          <p:nvPr>
            <p:ph type="pic" idx="6"/>
          </p:nvPr>
        </p:nvSpPr>
        <p:spPr>
          <a:xfrm>
            <a:off x="6041273" y="853600"/>
            <a:ext cx="957594" cy="959100"/>
          </a:xfrm>
          <a:prstGeom prst="ellipse">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 Purple - Greenhouse">
  <p:cSld name="Greenhouse">
    <p:bg>
      <p:bgPr>
        <a:solidFill>
          <a:schemeClr val="lt1"/>
        </a:solidFill>
        <a:effectLst/>
      </p:bgPr>
    </p:bg>
    <p:spTree>
      <p:nvGrpSpPr>
        <p:cNvPr id="1" name="Shape 236"/>
        <p:cNvGrpSpPr/>
        <p:nvPr/>
      </p:nvGrpSpPr>
      <p:grpSpPr>
        <a:xfrm>
          <a:off x="0" y="0"/>
          <a:ext cx="0" cy="0"/>
          <a:chOff x="0" y="0"/>
          <a:chExt cx="0" cy="0"/>
        </a:xfrm>
      </p:grpSpPr>
      <p:pic>
        <p:nvPicPr>
          <p:cNvPr id="237" name="Google Shape;237;p23"/>
          <p:cNvPicPr preferRelativeResize="0"/>
          <p:nvPr/>
        </p:nvPicPr>
        <p:blipFill rotWithShape="1">
          <a:blip r:embed="rId2">
            <a:alphaModFix/>
          </a:blip>
          <a:srcRect b="13582"/>
          <a:stretch/>
        </p:blipFill>
        <p:spPr>
          <a:xfrm>
            <a:off x="110784" y="135706"/>
            <a:ext cx="8960650" cy="4356639"/>
          </a:xfrm>
          <a:prstGeom prst="rect">
            <a:avLst/>
          </a:prstGeom>
          <a:noFill/>
          <a:ln>
            <a:noFill/>
          </a:ln>
        </p:spPr>
      </p:pic>
      <p:pic>
        <p:nvPicPr>
          <p:cNvPr id="238" name="Google Shape;238;p23"/>
          <p:cNvPicPr preferRelativeResize="0"/>
          <p:nvPr/>
        </p:nvPicPr>
        <p:blipFill rotWithShape="1">
          <a:blip r:embed="rId3">
            <a:alphaModFix/>
          </a:blip>
          <a:srcRect/>
          <a:stretch/>
        </p:blipFill>
        <p:spPr>
          <a:xfrm>
            <a:off x="4074450" y="793156"/>
            <a:ext cx="1171126" cy="385038"/>
          </a:xfrm>
          <a:prstGeom prst="rect">
            <a:avLst/>
          </a:prstGeom>
          <a:noFill/>
          <a:ln>
            <a:noFill/>
          </a:ln>
        </p:spPr>
      </p:pic>
      <p:pic>
        <p:nvPicPr>
          <p:cNvPr id="239" name="Google Shape;239;p23"/>
          <p:cNvPicPr preferRelativeResize="0"/>
          <p:nvPr/>
        </p:nvPicPr>
        <p:blipFill rotWithShape="1">
          <a:blip r:embed="rId4">
            <a:alphaModFix/>
          </a:blip>
          <a:srcRect/>
          <a:stretch/>
        </p:blipFill>
        <p:spPr>
          <a:xfrm>
            <a:off x="3640300" y="1727661"/>
            <a:ext cx="1901604" cy="377403"/>
          </a:xfrm>
          <a:prstGeom prst="rect">
            <a:avLst/>
          </a:prstGeom>
          <a:noFill/>
          <a:ln>
            <a:noFill/>
          </a:ln>
        </p:spPr>
      </p:pic>
      <p:sp>
        <p:nvSpPr>
          <p:cNvPr id="240" name="Google Shape;240;p23"/>
          <p:cNvSpPr txBox="1"/>
          <p:nvPr/>
        </p:nvSpPr>
        <p:spPr>
          <a:xfrm>
            <a:off x="842371" y="2116201"/>
            <a:ext cx="7497600" cy="236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1100"/>
              <a:buFont typeface="Arial"/>
              <a:buNone/>
            </a:pPr>
            <a:r>
              <a:rPr lang="en-US" sz="950" b="0" i="1" u="none" strike="noStrike" cap="none">
                <a:solidFill>
                  <a:srgbClr val="414042"/>
                </a:solidFill>
                <a:latin typeface="Proxima Nova"/>
                <a:ea typeface="Proxima Nova"/>
                <a:cs typeface="Proxima Nova"/>
                <a:sym typeface="Proxima Nova"/>
              </a:rPr>
              <a:t>Community Stewardship and Technical, Legal, Marketing, Organizational Infrastructure</a:t>
            </a:r>
            <a:endParaRPr sz="950" b="0" i="1" u="none" strike="noStrike" cap="none">
              <a:solidFill>
                <a:srgbClr val="414042"/>
              </a:solidFill>
              <a:latin typeface="Proxima Nova"/>
              <a:ea typeface="Proxima Nova"/>
              <a:cs typeface="Proxima Nova"/>
              <a:sym typeface="Proxima Nova"/>
            </a:endParaRPr>
          </a:p>
        </p:txBody>
      </p:sp>
      <p:sp>
        <p:nvSpPr>
          <p:cNvPr id="241" name="Google Shape;241;p23"/>
          <p:cNvSpPr txBox="1"/>
          <p:nvPr/>
        </p:nvSpPr>
        <p:spPr>
          <a:xfrm>
            <a:off x="3933484" y="2412056"/>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FFFFFF"/>
                </a:solidFill>
                <a:latin typeface="Proxima Nova"/>
                <a:ea typeface="Proxima Nova"/>
                <a:cs typeface="Proxima Nova"/>
                <a:sym typeface="Proxima Nova"/>
              </a:rPr>
              <a:t>Frameworks</a:t>
            </a:r>
            <a:endParaRPr sz="800" b="1" i="0" u="none" strike="noStrike" cap="none">
              <a:solidFill>
                <a:srgbClr val="FFFFFF"/>
              </a:solidFill>
              <a:latin typeface="Proxima Nova"/>
              <a:ea typeface="Proxima Nova"/>
              <a:cs typeface="Proxima Nova"/>
              <a:sym typeface="Proxima Nova"/>
            </a:endParaRPr>
          </a:p>
        </p:txBody>
      </p:sp>
      <p:sp>
        <p:nvSpPr>
          <p:cNvPr id="242" name="Google Shape;242;p23"/>
          <p:cNvSpPr txBox="1"/>
          <p:nvPr/>
        </p:nvSpPr>
        <p:spPr>
          <a:xfrm>
            <a:off x="3933484" y="3425717"/>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FFFFFF"/>
                </a:solidFill>
                <a:latin typeface="Proxima Nova"/>
                <a:ea typeface="Proxima Nova"/>
                <a:cs typeface="Proxima Nova"/>
                <a:sym typeface="Proxima Nova"/>
              </a:rPr>
              <a:t>Tools</a:t>
            </a:r>
            <a:endParaRPr sz="800" b="1" i="0" u="none" strike="noStrike" cap="none">
              <a:solidFill>
                <a:srgbClr val="FFFFFF"/>
              </a:solidFill>
              <a:latin typeface="Proxima Nova"/>
              <a:ea typeface="Proxima Nova"/>
              <a:cs typeface="Proxima Nova"/>
              <a:sym typeface="Proxima Nova"/>
            </a:endParaRPr>
          </a:p>
        </p:txBody>
      </p:sp>
      <p:pic>
        <p:nvPicPr>
          <p:cNvPr id="243" name="Google Shape;243;p23"/>
          <p:cNvPicPr preferRelativeResize="0"/>
          <p:nvPr/>
        </p:nvPicPr>
        <p:blipFill rotWithShape="1">
          <a:blip r:embed="rId5">
            <a:alphaModFix/>
          </a:blip>
          <a:srcRect/>
          <a:stretch/>
        </p:blipFill>
        <p:spPr>
          <a:xfrm>
            <a:off x="3911847" y="2698014"/>
            <a:ext cx="1147878" cy="338857"/>
          </a:xfrm>
          <a:prstGeom prst="rect">
            <a:avLst/>
          </a:prstGeom>
          <a:noFill/>
          <a:ln>
            <a:noFill/>
          </a:ln>
        </p:spPr>
      </p:pic>
      <p:pic>
        <p:nvPicPr>
          <p:cNvPr id="244" name="Google Shape;244;p23"/>
          <p:cNvPicPr preferRelativeResize="0"/>
          <p:nvPr/>
        </p:nvPicPr>
        <p:blipFill rotWithShape="1">
          <a:blip r:embed="rId6">
            <a:alphaModFix/>
          </a:blip>
          <a:srcRect/>
          <a:stretch/>
        </p:blipFill>
        <p:spPr>
          <a:xfrm>
            <a:off x="2525307" y="2714893"/>
            <a:ext cx="1092672" cy="305087"/>
          </a:xfrm>
          <a:prstGeom prst="rect">
            <a:avLst/>
          </a:prstGeom>
          <a:noFill/>
          <a:ln>
            <a:noFill/>
          </a:ln>
        </p:spPr>
      </p:pic>
      <p:pic>
        <p:nvPicPr>
          <p:cNvPr id="245" name="Google Shape;245;p23"/>
          <p:cNvPicPr preferRelativeResize="0"/>
          <p:nvPr/>
        </p:nvPicPr>
        <p:blipFill rotWithShape="1">
          <a:blip r:embed="rId7">
            <a:alphaModFix/>
          </a:blip>
          <a:srcRect/>
          <a:stretch/>
        </p:blipFill>
        <p:spPr>
          <a:xfrm>
            <a:off x="5314500" y="2721692"/>
            <a:ext cx="1092668" cy="299187"/>
          </a:xfrm>
          <a:prstGeom prst="rect">
            <a:avLst/>
          </a:prstGeom>
          <a:noFill/>
          <a:ln>
            <a:noFill/>
          </a:ln>
        </p:spPr>
      </p:pic>
      <p:pic>
        <p:nvPicPr>
          <p:cNvPr id="246" name="Google Shape;246;p23"/>
          <p:cNvPicPr preferRelativeResize="0"/>
          <p:nvPr/>
        </p:nvPicPr>
        <p:blipFill rotWithShape="1">
          <a:blip r:embed="rId8">
            <a:alphaModFix/>
          </a:blip>
          <a:srcRect/>
          <a:stretch/>
        </p:blipFill>
        <p:spPr>
          <a:xfrm>
            <a:off x="6691672" y="2714907"/>
            <a:ext cx="1415612" cy="305081"/>
          </a:xfrm>
          <a:prstGeom prst="rect">
            <a:avLst/>
          </a:prstGeom>
          <a:noFill/>
          <a:ln>
            <a:noFill/>
          </a:ln>
        </p:spPr>
      </p:pic>
      <p:sp>
        <p:nvSpPr>
          <p:cNvPr id="247" name="Google Shape;247;p23"/>
          <p:cNvSpPr txBox="1"/>
          <p:nvPr/>
        </p:nvSpPr>
        <p:spPr>
          <a:xfrm>
            <a:off x="2414026"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Permissioned with </a:t>
            </a:r>
            <a:br>
              <a:rPr lang="en-US" sz="800" b="1" i="0" u="none" strike="noStrike" cap="none">
                <a:solidFill>
                  <a:srgbClr val="414042"/>
                </a:solidFill>
                <a:latin typeface="Proxima Nova"/>
                <a:ea typeface="Proxima Nova"/>
                <a:cs typeface="Proxima Nova"/>
                <a:sym typeface="Proxima Nova"/>
              </a:rPr>
            </a:br>
            <a:r>
              <a:rPr lang="en-US" sz="800" b="1" i="0" u="none" strike="noStrike" cap="none">
                <a:solidFill>
                  <a:srgbClr val="414042"/>
                </a:solidFill>
                <a:latin typeface="Proxima Nova"/>
                <a:ea typeface="Proxima Nova"/>
                <a:cs typeface="Proxima Nova"/>
                <a:sym typeface="Proxima Nova"/>
              </a:rPr>
              <a:t>channel support</a:t>
            </a:r>
            <a:endParaRPr sz="800" b="1" i="0" u="none" strike="noStrike" cap="none">
              <a:solidFill>
                <a:srgbClr val="414042"/>
              </a:solidFill>
              <a:latin typeface="Proxima Nova"/>
              <a:ea typeface="Proxima Nova"/>
              <a:cs typeface="Proxima Nova"/>
              <a:sym typeface="Proxima Nova"/>
            </a:endParaRPr>
          </a:p>
        </p:txBody>
      </p:sp>
      <p:sp>
        <p:nvSpPr>
          <p:cNvPr id="248" name="Google Shape;248;p23"/>
          <p:cNvSpPr txBox="1"/>
          <p:nvPr/>
        </p:nvSpPr>
        <p:spPr>
          <a:xfrm>
            <a:off x="6565934" y="3029394"/>
            <a:ext cx="16671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Permissioned &amp; permissionless  support; EVM transaction family</a:t>
            </a:r>
            <a:endParaRPr sz="800" b="1" i="0" u="none" strike="noStrike" cap="none">
              <a:solidFill>
                <a:srgbClr val="414042"/>
              </a:solidFill>
              <a:latin typeface="Proxima Nova"/>
              <a:ea typeface="Proxima Nova"/>
              <a:cs typeface="Proxima Nova"/>
              <a:sym typeface="Proxima Nova"/>
            </a:endParaRPr>
          </a:p>
        </p:txBody>
      </p:sp>
      <p:sp>
        <p:nvSpPr>
          <p:cNvPr id="249" name="Google Shape;249;p23"/>
          <p:cNvSpPr txBox="1"/>
          <p:nvPr/>
        </p:nvSpPr>
        <p:spPr>
          <a:xfrm>
            <a:off x="5218078"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Mobile application focus</a:t>
            </a:r>
            <a:endParaRPr sz="800" b="1" i="0" u="none" strike="noStrike" cap="none">
              <a:solidFill>
                <a:srgbClr val="414042"/>
              </a:solidFill>
              <a:latin typeface="Proxima Nova"/>
              <a:ea typeface="Proxima Nova"/>
              <a:cs typeface="Proxima Nova"/>
              <a:sym typeface="Proxima Nova"/>
            </a:endParaRPr>
          </a:p>
        </p:txBody>
      </p:sp>
      <p:sp>
        <p:nvSpPr>
          <p:cNvPr id="250" name="Google Shape;250;p23"/>
          <p:cNvSpPr txBox="1"/>
          <p:nvPr/>
        </p:nvSpPr>
        <p:spPr>
          <a:xfrm>
            <a:off x="3876158"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Decentralized identity</a:t>
            </a:r>
            <a:endParaRPr sz="800" b="1" i="0" u="none" strike="noStrike" cap="none">
              <a:solidFill>
                <a:srgbClr val="414042"/>
              </a:solidFill>
              <a:latin typeface="Proxima Nova"/>
              <a:ea typeface="Proxima Nova"/>
              <a:cs typeface="Proxima Nova"/>
              <a:sym typeface="Proxima Nova"/>
            </a:endParaRPr>
          </a:p>
        </p:txBody>
      </p:sp>
      <p:sp>
        <p:nvSpPr>
          <p:cNvPr id="251" name="Google Shape;251;p23"/>
          <p:cNvSpPr txBox="1"/>
          <p:nvPr/>
        </p:nvSpPr>
        <p:spPr>
          <a:xfrm>
            <a:off x="978143" y="3036883"/>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Permissionable smart contract machine (EVM)</a:t>
            </a:r>
            <a:endParaRPr sz="800" b="1" i="0" u="none" strike="noStrike" cap="none">
              <a:solidFill>
                <a:srgbClr val="414042"/>
              </a:solidFill>
              <a:latin typeface="Proxima Nova"/>
              <a:ea typeface="Proxima Nova"/>
              <a:cs typeface="Proxima Nova"/>
              <a:sym typeface="Proxima Nova"/>
            </a:endParaRPr>
          </a:p>
        </p:txBody>
      </p:sp>
      <p:pic>
        <p:nvPicPr>
          <p:cNvPr id="252" name="Google Shape;252;p23"/>
          <p:cNvPicPr preferRelativeResize="0"/>
          <p:nvPr/>
        </p:nvPicPr>
        <p:blipFill rotWithShape="1">
          <a:blip r:embed="rId9">
            <a:alphaModFix/>
          </a:blip>
          <a:srcRect/>
          <a:stretch/>
        </p:blipFill>
        <p:spPr>
          <a:xfrm>
            <a:off x="2319763" y="3672173"/>
            <a:ext cx="1107597" cy="315410"/>
          </a:xfrm>
          <a:prstGeom prst="rect">
            <a:avLst/>
          </a:prstGeom>
          <a:noFill/>
          <a:ln>
            <a:noFill/>
          </a:ln>
        </p:spPr>
      </p:pic>
      <p:sp>
        <p:nvSpPr>
          <p:cNvPr id="253" name="Google Shape;253;p23"/>
          <p:cNvSpPr txBox="1"/>
          <p:nvPr/>
        </p:nvSpPr>
        <p:spPr>
          <a:xfrm>
            <a:off x="2215928"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As-a-service deployment</a:t>
            </a:r>
            <a:endParaRPr sz="800" b="1" i="0" u="none" strike="noStrike" cap="none">
              <a:solidFill>
                <a:srgbClr val="414042"/>
              </a:solidFill>
              <a:latin typeface="Proxima Nova"/>
              <a:ea typeface="Proxima Nova"/>
              <a:cs typeface="Proxima Nova"/>
              <a:sym typeface="Proxima Nova"/>
            </a:endParaRPr>
          </a:p>
        </p:txBody>
      </p:sp>
      <p:pic>
        <p:nvPicPr>
          <p:cNvPr id="254" name="Google Shape;254;p23"/>
          <p:cNvPicPr preferRelativeResize="0"/>
          <p:nvPr/>
        </p:nvPicPr>
        <p:blipFill rotWithShape="1">
          <a:blip r:embed="rId10">
            <a:alphaModFix/>
          </a:blip>
          <a:srcRect/>
          <a:stretch/>
        </p:blipFill>
        <p:spPr>
          <a:xfrm>
            <a:off x="5401267" y="3672161"/>
            <a:ext cx="1402675" cy="315410"/>
          </a:xfrm>
          <a:prstGeom prst="rect">
            <a:avLst/>
          </a:prstGeom>
          <a:noFill/>
          <a:ln>
            <a:noFill/>
          </a:ln>
        </p:spPr>
      </p:pic>
      <p:sp>
        <p:nvSpPr>
          <p:cNvPr id="255" name="Google Shape;255;p23"/>
          <p:cNvSpPr txBox="1"/>
          <p:nvPr/>
        </p:nvSpPr>
        <p:spPr>
          <a:xfrm>
            <a:off x="5438648"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View and explore data on the blockchain</a:t>
            </a:r>
            <a:endParaRPr sz="800" b="1" i="0" u="none" strike="noStrike" cap="none">
              <a:solidFill>
                <a:srgbClr val="414042"/>
              </a:solidFill>
              <a:latin typeface="Proxima Nova"/>
              <a:ea typeface="Proxima Nova"/>
              <a:cs typeface="Proxima Nova"/>
              <a:sym typeface="Proxima Nova"/>
            </a:endParaRPr>
          </a:p>
        </p:txBody>
      </p:sp>
      <p:pic>
        <p:nvPicPr>
          <p:cNvPr id="256" name="Google Shape;256;p23"/>
          <p:cNvPicPr preferRelativeResize="0"/>
          <p:nvPr/>
        </p:nvPicPr>
        <p:blipFill rotWithShape="1">
          <a:blip r:embed="rId11">
            <a:alphaModFix/>
          </a:blip>
          <a:srcRect/>
          <a:stretch/>
        </p:blipFill>
        <p:spPr>
          <a:xfrm>
            <a:off x="7067772" y="3672173"/>
            <a:ext cx="1092671" cy="315403"/>
          </a:xfrm>
          <a:prstGeom prst="rect">
            <a:avLst/>
          </a:prstGeom>
          <a:noFill/>
          <a:ln>
            <a:noFill/>
          </a:ln>
        </p:spPr>
      </p:pic>
      <p:sp>
        <p:nvSpPr>
          <p:cNvPr id="257" name="Google Shape;257;p23"/>
          <p:cNvSpPr txBox="1"/>
          <p:nvPr/>
        </p:nvSpPr>
        <p:spPr>
          <a:xfrm>
            <a:off x="6956480"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Ledger interoperability</a:t>
            </a:r>
            <a:endParaRPr sz="800" b="1" i="0" u="none" strike="noStrike" cap="none">
              <a:solidFill>
                <a:srgbClr val="414042"/>
              </a:solidFill>
              <a:latin typeface="Proxima Nova"/>
              <a:ea typeface="Proxima Nova"/>
              <a:cs typeface="Proxima Nova"/>
              <a:sym typeface="Proxima Nova"/>
            </a:endParaRPr>
          </a:p>
        </p:txBody>
      </p:sp>
      <p:sp>
        <p:nvSpPr>
          <p:cNvPr id="258" name="Google Shape;258;p23"/>
          <p:cNvSpPr txBox="1"/>
          <p:nvPr/>
        </p:nvSpPr>
        <p:spPr>
          <a:xfrm>
            <a:off x="888597" y="3987582"/>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Blockchain framework benchmark platform</a:t>
            </a:r>
            <a:endParaRPr sz="800" b="1" i="0" u="none" strike="noStrike" cap="none">
              <a:solidFill>
                <a:srgbClr val="414042"/>
              </a:solidFill>
              <a:latin typeface="Proxima Nova"/>
              <a:ea typeface="Proxima Nova"/>
              <a:cs typeface="Proxima Nova"/>
              <a:sym typeface="Proxima Nova"/>
            </a:endParaRPr>
          </a:p>
        </p:txBody>
      </p:sp>
      <p:sp>
        <p:nvSpPr>
          <p:cNvPr id="259" name="Google Shape;259;p23"/>
          <p:cNvSpPr txBox="1"/>
          <p:nvPr/>
        </p:nvSpPr>
        <p:spPr>
          <a:xfrm>
            <a:off x="3647050" y="3987582"/>
            <a:ext cx="15891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414042"/>
                </a:solidFill>
                <a:latin typeface="Proxima Nova"/>
                <a:ea typeface="Proxima Nova"/>
                <a:cs typeface="Proxima Nova"/>
                <a:sym typeface="Proxima Nova"/>
              </a:rPr>
              <a:t>Model and build </a:t>
            </a:r>
            <a:br>
              <a:rPr lang="en-US" sz="800" b="1" i="0" u="none" strike="noStrike" cap="none">
                <a:solidFill>
                  <a:srgbClr val="414042"/>
                </a:solidFill>
                <a:latin typeface="Proxima Nova"/>
                <a:ea typeface="Proxima Nova"/>
                <a:cs typeface="Proxima Nova"/>
                <a:sym typeface="Proxima Nova"/>
              </a:rPr>
            </a:br>
            <a:r>
              <a:rPr lang="en-US" sz="800" b="1" i="0" u="none" strike="noStrike" cap="none">
                <a:solidFill>
                  <a:srgbClr val="414042"/>
                </a:solidFill>
                <a:latin typeface="Proxima Nova"/>
                <a:ea typeface="Proxima Nova"/>
                <a:cs typeface="Proxima Nova"/>
                <a:sym typeface="Proxima Nova"/>
              </a:rPr>
              <a:t>blockchain networks</a:t>
            </a:r>
            <a:endParaRPr sz="800" b="1" i="0" u="none" strike="noStrike" cap="none">
              <a:solidFill>
                <a:srgbClr val="414042"/>
              </a:solidFill>
              <a:latin typeface="Proxima Nova"/>
              <a:ea typeface="Proxima Nova"/>
              <a:cs typeface="Proxima Nova"/>
              <a:sym typeface="Proxima Nova"/>
            </a:endParaRPr>
          </a:p>
        </p:txBody>
      </p:sp>
      <p:pic>
        <p:nvPicPr>
          <p:cNvPr id="260" name="Google Shape;260;p23"/>
          <p:cNvPicPr preferRelativeResize="0"/>
          <p:nvPr/>
        </p:nvPicPr>
        <p:blipFill rotWithShape="1">
          <a:blip r:embed="rId12">
            <a:alphaModFix/>
          </a:blip>
          <a:srcRect/>
          <a:stretch/>
        </p:blipFill>
        <p:spPr>
          <a:xfrm>
            <a:off x="3651166" y="3663694"/>
            <a:ext cx="1476963" cy="315409"/>
          </a:xfrm>
          <a:prstGeom prst="rect">
            <a:avLst/>
          </a:prstGeom>
          <a:noFill/>
          <a:ln>
            <a:noFill/>
          </a:ln>
        </p:spPr>
      </p:pic>
      <p:sp>
        <p:nvSpPr>
          <p:cNvPr id="261" name="Google Shape;261;p23"/>
          <p:cNvSpPr txBox="1"/>
          <p:nvPr/>
        </p:nvSpPr>
        <p:spPr>
          <a:xfrm>
            <a:off x="3933484" y="3425717"/>
            <a:ext cx="1315200" cy="28110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800"/>
              <a:buFont typeface="Arial"/>
              <a:buNone/>
            </a:pPr>
            <a:r>
              <a:rPr lang="en-US" sz="800" b="1" i="0" u="none" strike="noStrike" cap="none">
                <a:solidFill>
                  <a:srgbClr val="FFFFFF"/>
                </a:solidFill>
                <a:latin typeface="Proxima Nova"/>
                <a:ea typeface="Proxima Nova"/>
                <a:cs typeface="Proxima Nova"/>
                <a:sym typeface="Proxima Nova"/>
              </a:rPr>
              <a:t>Tools</a:t>
            </a:r>
            <a:endParaRPr sz="800" b="1" i="0" u="none" strike="noStrike" cap="none">
              <a:solidFill>
                <a:srgbClr val="FFFFFF"/>
              </a:solidFill>
              <a:latin typeface="Proxima Nova"/>
              <a:ea typeface="Proxima Nova"/>
              <a:cs typeface="Proxima Nova"/>
              <a:sym typeface="Proxima Nova"/>
            </a:endParaRPr>
          </a:p>
        </p:txBody>
      </p:sp>
      <p:pic>
        <p:nvPicPr>
          <p:cNvPr id="262" name="Google Shape;262;p23"/>
          <p:cNvPicPr preferRelativeResize="0"/>
          <p:nvPr/>
        </p:nvPicPr>
        <p:blipFill rotWithShape="1">
          <a:blip r:embed="rId13">
            <a:alphaModFix/>
          </a:blip>
          <a:srcRect t="699" b="-6641"/>
          <a:stretch/>
        </p:blipFill>
        <p:spPr>
          <a:xfrm>
            <a:off x="992430" y="3672173"/>
            <a:ext cx="1107607" cy="338859"/>
          </a:xfrm>
          <a:prstGeom prst="rect">
            <a:avLst/>
          </a:prstGeom>
          <a:noFill/>
          <a:ln>
            <a:noFill/>
          </a:ln>
        </p:spPr>
      </p:pic>
      <p:pic>
        <p:nvPicPr>
          <p:cNvPr id="263" name="Google Shape;263;p23"/>
          <p:cNvPicPr preferRelativeResize="0"/>
          <p:nvPr/>
        </p:nvPicPr>
        <p:blipFill rotWithShape="1">
          <a:blip r:embed="rId14">
            <a:alphaModFix/>
          </a:blip>
          <a:srcRect l="-1366" r="-1344"/>
          <a:stretch/>
        </p:blipFill>
        <p:spPr>
          <a:xfrm>
            <a:off x="978144" y="2711930"/>
            <a:ext cx="1315248" cy="338859"/>
          </a:xfrm>
          <a:prstGeom prst="rect">
            <a:avLst/>
          </a:prstGeom>
          <a:noFill/>
          <a:ln>
            <a:noFill/>
          </a:ln>
        </p:spPr>
      </p:pic>
      <p:pic>
        <p:nvPicPr>
          <p:cNvPr id="264" name="Google Shape;264;p23"/>
          <p:cNvPicPr preferRelativeResize="0"/>
          <p:nvPr/>
        </p:nvPicPr>
        <p:blipFill rotWithShape="1">
          <a:blip r:embed="rId15">
            <a:alphaModFix/>
          </a:blip>
          <a:srcRect l="11372" t="26611" r="16099" b="28864"/>
          <a:stretch/>
        </p:blipFill>
        <p:spPr>
          <a:xfrm>
            <a:off x="6407159" y="1273718"/>
            <a:ext cx="1171124" cy="383100"/>
          </a:xfrm>
          <a:prstGeom prst="rect">
            <a:avLst/>
          </a:prstGeom>
          <a:noFill/>
          <a:ln>
            <a:noFill/>
          </a:ln>
        </p:spPr>
      </p:pic>
      <p:pic>
        <p:nvPicPr>
          <p:cNvPr id="265" name="Google Shape;265;p23"/>
          <p:cNvPicPr preferRelativeResize="0"/>
          <p:nvPr/>
        </p:nvPicPr>
        <p:blipFill rotWithShape="1">
          <a:blip r:embed="rId16">
            <a:alphaModFix/>
          </a:blip>
          <a:srcRect/>
          <a:stretch/>
        </p:blipFill>
        <p:spPr>
          <a:xfrm>
            <a:off x="7695970" y="1273704"/>
            <a:ext cx="785400" cy="383100"/>
          </a:xfrm>
          <a:prstGeom prst="rect">
            <a:avLst/>
          </a:prstGeom>
          <a:noFill/>
          <a:ln>
            <a:noFill/>
          </a:ln>
        </p:spPr>
      </p:pic>
      <p:pic>
        <p:nvPicPr>
          <p:cNvPr id="266" name="Google Shape;266;p23"/>
          <p:cNvPicPr preferRelativeResize="0"/>
          <p:nvPr/>
        </p:nvPicPr>
        <p:blipFill rotWithShape="1">
          <a:blip r:embed="rId17">
            <a:alphaModFix/>
          </a:blip>
          <a:srcRect/>
          <a:stretch/>
        </p:blipFill>
        <p:spPr>
          <a:xfrm>
            <a:off x="1693473" y="1225974"/>
            <a:ext cx="1001700" cy="453900"/>
          </a:xfrm>
          <a:prstGeom prst="rect">
            <a:avLst/>
          </a:prstGeom>
          <a:noFill/>
          <a:ln>
            <a:noFill/>
          </a:ln>
        </p:spPr>
      </p:pic>
      <p:pic>
        <p:nvPicPr>
          <p:cNvPr id="267" name="Google Shape;267;p23"/>
          <p:cNvPicPr preferRelativeResize="0"/>
          <p:nvPr/>
        </p:nvPicPr>
        <p:blipFill rotWithShape="1">
          <a:blip r:embed="rId18">
            <a:alphaModFix/>
          </a:blip>
          <a:srcRect/>
          <a:stretch/>
        </p:blipFill>
        <p:spPr>
          <a:xfrm>
            <a:off x="796334" y="1250717"/>
            <a:ext cx="643699" cy="429119"/>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268"/>
        <p:cNvGrpSpPr/>
        <p:nvPr/>
      </p:nvGrpSpPr>
      <p:grpSpPr>
        <a:xfrm>
          <a:off x="0" y="0"/>
          <a:ext cx="0" cy="0"/>
          <a:chOff x="0" y="0"/>
          <a:chExt cx="0" cy="0"/>
        </a:xfrm>
      </p:grpSpPr>
      <p:sp>
        <p:nvSpPr>
          <p:cNvPr id="269" name="Google Shape;269;p2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70" name="Google Shape;270;p2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71" name="Google Shape;271;p2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72" name="Google Shape;272;p24"/>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273" name="Google Shape;273;p24"/>
          <p:cNvSpPr txBox="1">
            <a:spLocks noGrp="1"/>
          </p:cNvSpPr>
          <p:nvPr>
            <p:ph type="body" idx="1"/>
          </p:nvPr>
        </p:nvSpPr>
        <p:spPr>
          <a:xfrm>
            <a:off x="755650" y="1899176"/>
            <a:ext cx="7632699" cy="625544"/>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4" name="Google Shape;274;p24"/>
          <p:cNvSpPr txBox="1">
            <a:spLocks noGrp="1"/>
          </p:cNvSpPr>
          <p:nvPr>
            <p:ph type="body" idx="2"/>
          </p:nvPr>
        </p:nvSpPr>
        <p:spPr>
          <a:xfrm>
            <a:off x="755650" y="2650515"/>
            <a:ext cx="7632700" cy="983974"/>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sic Content Slide" type="obj">
  <p:cSld name="OBJECT">
    <p:spTree>
      <p:nvGrpSpPr>
        <p:cNvPr id="1" name="Shape 275"/>
        <p:cNvGrpSpPr/>
        <p:nvPr/>
      </p:nvGrpSpPr>
      <p:grpSpPr>
        <a:xfrm>
          <a:off x="0" y="0"/>
          <a:ext cx="0" cy="0"/>
          <a:chOff x="0" y="0"/>
          <a:chExt cx="0" cy="0"/>
        </a:xfrm>
      </p:grpSpPr>
      <p:sp>
        <p:nvSpPr>
          <p:cNvPr id="276" name="Google Shape;276;p25"/>
          <p:cNvSpPr txBox="1">
            <a:spLocks noGrp="1"/>
          </p:cNvSpPr>
          <p:nvPr>
            <p:ph type="title"/>
          </p:nvPr>
        </p:nvSpPr>
        <p:spPr>
          <a:xfrm>
            <a:off x="755650" y="712802"/>
            <a:ext cx="7886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77" name="Google Shape;277;p25"/>
          <p:cNvSpPr txBox="1">
            <a:spLocks noGrp="1"/>
          </p:cNvSpPr>
          <p:nvPr>
            <p:ph type="body" idx="1"/>
          </p:nvPr>
        </p:nvSpPr>
        <p:spPr>
          <a:xfrm>
            <a:off x="755650" y="1203325"/>
            <a:ext cx="7808938" cy="3205163"/>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8" name="Google Shape;278;p25"/>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79" name="Google Shape;279;p25"/>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80" name="Google Shape;280;p25"/>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281"/>
        <p:cNvGrpSpPr/>
        <p:nvPr/>
      </p:nvGrpSpPr>
      <p:grpSpPr>
        <a:xfrm>
          <a:off x="0" y="0"/>
          <a:ext cx="0" cy="0"/>
          <a:chOff x="0" y="0"/>
          <a:chExt cx="0" cy="0"/>
        </a:xfrm>
      </p:grpSpPr>
      <p:sp>
        <p:nvSpPr>
          <p:cNvPr id="282" name="Google Shape;282;p26"/>
          <p:cNvSpPr txBox="1">
            <a:spLocks noGrp="1"/>
          </p:cNvSpPr>
          <p:nvPr>
            <p:ph type="title"/>
          </p:nvPr>
        </p:nvSpPr>
        <p:spPr>
          <a:xfrm>
            <a:off x="755650" y="712788"/>
            <a:ext cx="7886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83" name="Google Shape;283;p26"/>
          <p:cNvSpPr txBox="1">
            <a:spLocks noGrp="1"/>
          </p:cNvSpPr>
          <p:nvPr>
            <p:ph type="body" idx="1"/>
          </p:nvPr>
        </p:nvSpPr>
        <p:spPr>
          <a:xfrm>
            <a:off x="755651" y="1203325"/>
            <a:ext cx="3587749" cy="322057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4" name="Google Shape;284;p26"/>
          <p:cNvSpPr txBox="1">
            <a:spLocks noGrp="1"/>
          </p:cNvSpPr>
          <p:nvPr>
            <p:ph type="body" idx="2"/>
          </p:nvPr>
        </p:nvSpPr>
        <p:spPr>
          <a:xfrm>
            <a:off x="4740964" y="1203325"/>
            <a:ext cx="3647385" cy="322057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5" name="Google Shape;285;p26"/>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86" name="Google Shape;286;p26"/>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87" name="Google Shape;287;p26"/>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288"/>
        <p:cNvGrpSpPr/>
        <p:nvPr/>
      </p:nvGrpSpPr>
      <p:grpSpPr>
        <a:xfrm>
          <a:off x="0" y="0"/>
          <a:ext cx="0" cy="0"/>
          <a:chOff x="0" y="0"/>
          <a:chExt cx="0" cy="0"/>
        </a:xfrm>
      </p:grpSpPr>
      <p:sp>
        <p:nvSpPr>
          <p:cNvPr id="289" name="Google Shape;289;p27"/>
          <p:cNvSpPr txBox="1">
            <a:spLocks noGrp="1"/>
          </p:cNvSpPr>
          <p:nvPr>
            <p:ph type="body" idx="1"/>
          </p:nvPr>
        </p:nvSpPr>
        <p:spPr>
          <a:xfrm>
            <a:off x="755650" y="1203325"/>
            <a:ext cx="3615367" cy="619125"/>
          </a:xfrm>
          <a:prstGeom prst="rect">
            <a:avLst/>
          </a:prstGeom>
          <a:noFill/>
          <a:ln>
            <a:noFill/>
          </a:ln>
        </p:spPr>
        <p:txBody>
          <a:bodyPr spcFirstLastPara="1" wrap="square" lIns="0" tIns="0" rIns="0" bIns="0" anchor="b" anchorCtr="0"/>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90" name="Google Shape;290;p27"/>
          <p:cNvSpPr txBox="1">
            <a:spLocks noGrp="1"/>
          </p:cNvSpPr>
          <p:nvPr>
            <p:ph type="body" idx="2"/>
          </p:nvPr>
        </p:nvSpPr>
        <p:spPr>
          <a:xfrm>
            <a:off x="755650" y="1822449"/>
            <a:ext cx="3615367" cy="2601446"/>
          </a:xfrm>
          <a:prstGeom prst="rect">
            <a:avLst/>
          </a:prstGeom>
          <a:noFill/>
          <a:ln>
            <a:noFill/>
          </a:ln>
        </p:spPr>
        <p:txBody>
          <a:bodyPr spcFirstLastPara="1" wrap="square" lIns="0" tIns="0" rIns="0" bIns="0" anchor="t" anchorCtr="0"/>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1" name="Google Shape;291;p27"/>
          <p:cNvSpPr txBox="1">
            <a:spLocks noGrp="1"/>
          </p:cNvSpPr>
          <p:nvPr>
            <p:ph type="body" idx="3"/>
          </p:nvPr>
        </p:nvSpPr>
        <p:spPr>
          <a:xfrm>
            <a:off x="4755180" y="1203325"/>
            <a:ext cx="3633170" cy="619125"/>
          </a:xfrm>
          <a:prstGeom prst="rect">
            <a:avLst/>
          </a:prstGeom>
          <a:noFill/>
          <a:ln>
            <a:noFill/>
          </a:ln>
        </p:spPr>
        <p:txBody>
          <a:bodyPr spcFirstLastPara="1" wrap="square" lIns="0" tIns="0" rIns="0" bIns="0" anchor="b" anchorCtr="0"/>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292" name="Google Shape;292;p27"/>
          <p:cNvSpPr txBox="1">
            <a:spLocks noGrp="1"/>
          </p:cNvSpPr>
          <p:nvPr>
            <p:ph type="body" idx="4"/>
          </p:nvPr>
        </p:nvSpPr>
        <p:spPr>
          <a:xfrm>
            <a:off x="4755180" y="1822449"/>
            <a:ext cx="3633170" cy="2601446"/>
          </a:xfrm>
          <a:prstGeom prst="rect">
            <a:avLst/>
          </a:prstGeom>
          <a:noFill/>
          <a:ln>
            <a:noFill/>
          </a:ln>
        </p:spPr>
        <p:txBody>
          <a:bodyPr spcFirstLastPara="1" wrap="square" lIns="0" tIns="0" rIns="0" bIns="0" anchor="t" anchorCtr="0"/>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3" name="Google Shape;293;p2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94" name="Google Shape;294;p2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95" name="Google Shape;295;p2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96" name="Google Shape;296;p27"/>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297"/>
        <p:cNvGrpSpPr/>
        <p:nvPr/>
      </p:nvGrpSpPr>
      <p:grpSpPr>
        <a:xfrm>
          <a:off x="0" y="0"/>
          <a:ext cx="0" cy="0"/>
          <a:chOff x="0" y="0"/>
          <a:chExt cx="0" cy="0"/>
        </a:xfrm>
      </p:grpSpPr>
      <p:sp>
        <p:nvSpPr>
          <p:cNvPr id="298" name="Google Shape;298;p28"/>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9" name="Google Shape;299;p28"/>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00" name="Google Shape;300;p28"/>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01" name="Google Shape;301;p28"/>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06"/>
        <p:cNvGrpSpPr/>
        <p:nvPr/>
      </p:nvGrpSpPr>
      <p:grpSpPr>
        <a:xfrm>
          <a:off x="0" y="0"/>
          <a:ext cx="0" cy="0"/>
          <a:chOff x="0" y="0"/>
          <a:chExt cx="0" cy="0"/>
        </a:xfrm>
      </p:grpSpPr>
      <p:sp>
        <p:nvSpPr>
          <p:cNvPr id="307" name="Google Shape;307;p3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308" name="Google Shape;308;p30"/>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09" name="Google Shape;309;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0"/>
        <p:cNvGrpSpPr/>
        <p:nvPr/>
      </p:nvGrpSpPr>
      <p:grpSpPr>
        <a:xfrm>
          <a:off x="0" y="0"/>
          <a:ext cx="0" cy="0"/>
          <a:chOff x="0" y="0"/>
          <a:chExt cx="0" cy="0"/>
        </a:xfrm>
      </p:grpSpPr>
      <p:sp>
        <p:nvSpPr>
          <p:cNvPr id="311" name="Google Shape;311;p31"/>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12" name="Google Shape;312;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ropdown Logo">
  <p:cSld name="Dropdown Logo">
    <p:spTree>
      <p:nvGrpSpPr>
        <p:cNvPr id="1" name="Shape 22"/>
        <p:cNvGrpSpPr/>
        <p:nvPr/>
      </p:nvGrpSpPr>
      <p:grpSpPr>
        <a:xfrm>
          <a:off x="0" y="0"/>
          <a:ext cx="0" cy="0"/>
          <a:chOff x="0" y="0"/>
          <a:chExt cx="0" cy="0"/>
        </a:xfrm>
      </p:grpSpPr>
      <p:sp>
        <p:nvSpPr>
          <p:cNvPr id="23" name="Google Shape;23;p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4" name="Google Shape;24;p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25" name="Google Shape;25;p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26" name="Google Shape;26;p4"/>
          <p:cNvSpPr txBox="1">
            <a:spLocks noGrp="1"/>
          </p:cNvSpPr>
          <p:nvPr>
            <p:ph type="body" idx="1"/>
          </p:nvPr>
        </p:nvSpPr>
        <p:spPr>
          <a:xfrm>
            <a:off x="1650010" y="4244828"/>
            <a:ext cx="5843980" cy="163659"/>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4"/>
          <p:cNvSpPr txBox="1">
            <a:spLocks noGrp="1"/>
          </p:cNvSpPr>
          <p:nvPr>
            <p:ph type="body" idx="2"/>
          </p:nvPr>
        </p:nvSpPr>
        <p:spPr>
          <a:xfrm>
            <a:off x="1650010" y="2041525"/>
            <a:ext cx="5845175" cy="2027238"/>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 name="Google Shape;28;p4"/>
          <p:cNvSpPr>
            <a:spLocks noGrp="1"/>
          </p:cNvSpPr>
          <p:nvPr>
            <p:ph type="pic" idx="3"/>
          </p:nvPr>
        </p:nvSpPr>
        <p:spPr>
          <a:xfrm>
            <a:off x="4010025" y="0"/>
            <a:ext cx="1123950" cy="186055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13"/>
        <p:cNvGrpSpPr/>
        <p:nvPr/>
      </p:nvGrpSpPr>
      <p:grpSpPr>
        <a:xfrm>
          <a:off x="0" y="0"/>
          <a:ext cx="0" cy="0"/>
          <a:chOff x="0" y="0"/>
          <a:chExt cx="0" cy="0"/>
        </a:xfrm>
      </p:grpSpPr>
      <p:sp>
        <p:nvSpPr>
          <p:cNvPr id="314" name="Google Shape;314;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15" name="Google Shape;315;p3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16" name="Google Shape;316;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7"/>
        <p:cNvGrpSpPr/>
        <p:nvPr/>
      </p:nvGrpSpPr>
      <p:grpSpPr>
        <a:xfrm>
          <a:off x="0" y="0"/>
          <a:ext cx="0" cy="0"/>
          <a:chOff x="0" y="0"/>
          <a:chExt cx="0" cy="0"/>
        </a:xfrm>
      </p:grpSpPr>
      <p:sp>
        <p:nvSpPr>
          <p:cNvPr id="318" name="Google Shape;318;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19" name="Google Shape;319;p33"/>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20" name="Google Shape;320;p3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21" name="Google Shape;321;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2"/>
        <p:cNvGrpSpPr/>
        <p:nvPr/>
      </p:nvGrpSpPr>
      <p:grpSpPr>
        <a:xfrm>
          <a:off x="0" y="0"/>
          <a:ext cx="0" cy="0"/>
          <a:chOff x="0" y="0"/>
          <a:chExt cx="0" cy="0"/>
        </a:xfrm>
      </p:grpSpPr>
      <p:sp>
        <p:nvSpPr>
          <p:cNvPr id="323" name="Google Shape;323;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24" name="Google Shape;324;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25"/>
        <p:cNvGrpSpPr/>
        <p:nvPr/>
      </p:nvGrpSpPr>
      <p:grpSpPr>
        <a:xfrm>
          <a:off x="0" y="0"/>
          <a:ext cx="0" cy="0"/>
          <a:chOff x="0" y="0"/>
          <a:chExt cx="0" cy="0"/>
        </a:xfrm>
      </p:grpSpPr>
      <p:sp>
        <p:nvSpPr>
          <p:cNvPr id="326" name="Google Shape;326;p35"/>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7" name="Google Shape;327;p35"/>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28" name="Google Shape;328;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9"/>
        <p:cNvGrpSpPr/>
        <p:nvPr/>
      </p:nvGrpSpPr>
      <p:grpSpPr>
        <a:xfrm>
          <a:off x="0" y="0"/>
          <a:ext cx="0" cy="0"/>
          <a:chOff x="0" y="0"/>
          <a:chExt cx="0" cy="0"/>
        </a:xfrm>
      </p:grpSpPr>
      <p:sp>
        <p:nvSpPr>
          <p:cNvPr id="330" name="Google Shape;330;p36"/>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31" name="Google Shape;331;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32"/>
        <p:cNvGrpSpPr/>
        <p:nvPr/>
      </p:nvGrpSpPr>
      <p:grpSpPr>
        <a:xfrm>
          <a:off x="0" y="0"/>
          <a:ext cx="0" cy="0"/>
          <a:chOff x="0" y="0"/>
          <a:chExt cx="0" cy="0"/>
        </a:xfrm>
      </p:grpSpPr>
      <p:sp>
        <p:nvSpPr>
          <p:cNvPr id="333" name="Google Shape;333;p37"/>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35" name="Google Shape;335;p37"/>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36" name="Google Shape;336;p37"/>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37" name="Google Shape;337;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38"/>
        <p:cNvGrpSpPr/>
        <p:nvPr/>
      </p:nvGrpSpPr>
      <p:grpSpPr>
        <a:xfrm>
          <a:off x="0" y="0"/>
          <a:ext cx="0" cy="0"/>
          <a:chOff x="0" y="0"/>
          <a:chExt cx="0" cy="0"/>
        </a:xfrm>
      </p:grpSpPr>
      <p:sp>
        <p:nvSpPr>
          <p:cNvPr id="339" name="Google Shape;339;p3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340" name="Google Shape;340;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41"/>
        <p:cNvGrpSpPr/>
        <p:nvPr/>
      </p:nvGrpSpPr>
      <p:grpSpPr>
        <a:xfrm>
          <a:off x="0" y="0"/>
          <a:ext cx="0" cy="0"/>
          <a:chOff x="0" y="0"/>
          <a:chExt cx="0" cy="0"/>
        </a:xfrm>
      </p:grpSpPr>
      <p:sp>
        <p:nvSpPr>
          <p:cNvPr id="342" name="Google Shape;342;p39"/>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43" name="Google Shape;343;p39"/>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344" name="Google Shape;344;p3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5"/>
        <p:cNvGrpSpPr/>
        <p:nvPr/>
      </p:nvGrpSpPr>
      <p:grpSpPr>
        <a:xfrm>
          <a:off x="0" y="0"/>
          <a:ext cx="0" cy="0"/>
          <a:chOff x="0" y="0"/>
          <a:chExt cx="0" cy="0"/>
        </a:xfrm>
      </p:grpSpPr>
      <p:sp>
        <p:nvSpPr>
          <p:cNvPr id="346" name="Google Shape;346;p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Photo Background">
  <p:cSld name="Photo Background">
    <p:spTree>
      <p:nvGrpSpPr>
        <p:cNvPr id="1" name="Shape 34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Dropdown Logo">
  <p:cSld name="1_Dropdown Logo">
    <p:spTree>
      <p:nvGrpSpPr>
        <p:cNvPr id="1" name="Shape 29"/>
        <p:cNvGrpSpPr/>
        <p:nvPr/>
      </p:nvGrpSpPr>
      <p:grpSpPr>
        <a:xfrm>
          <a:off x="0" y="0"/>
          <a:ext cx="0" cy="0"/>
          <a:chOff x="0" y="0"/>
          <a:chExt cx="0" cy="0"/>
        </a:xfrm>
      </p:grpSpPr>
      <p:sp>
        <p:nvSpPr>
          <p:cNvPr id="30" name="Google Shape;30;p5"/>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1" name="Google Shape;31;p5"/>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2" name="Google Shape;32;p5"/>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5"/>
          <p:cNvSpPr txBox="1">
            <a:spLocks noGrp="1"/>
          </p:cNvSpPr>
          <p:nvPr>
            <p:ph type="body" idx="1"/>
          </p:nvPr>
        </p:nvSpPr>
        <p:spPr>
          <a:xfrm>
            <a:off x="1650010" y="4244828"/>
            <a:ext cx="5843980" cy="163659"/>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4" name="Google Shape;34;p5"/>
          <p:cNvPicPr preferRelativeResize="0"/>
          <p:nvPr/>
        </p:nvPicPr>
        <p:blipFill rotWithShape="1">
          <a:blip r:embed="rId2">
            <a:alphaModFix/>
          </a:blip>
          <a:srcRect t="44353"/>
          <a:stretch/>
        </p:blipFill>
        <p:spPr>
          <a:xfrm>
            <a:off x="4001662" y="0"/>
            <a:ext cx="1140849" cy="965401"/>
          </a:xfrm>
          <a:prstGeom prst="rect">
            <a:avLst/>
          </a:prstGeom>
          <a:noFill/>
          <a:ln>
            <a:noFill/>
          </a:ln>
        </p:spPr>
      </p:pic>
      <p:sp>
        <p:nvSpPr>
          <p:cNvPr id="35" name="Google Shape;35;p5"/>
          <p:cNvSpPr>
            <a:spLocks noGrp="1"/>
          </p:cNvSpPr>
          <p:nvPr>
            <p:ph type="pic" idx="2"/>
          </p:nvPr>
        </p:nvSpPr>
        <p:spPr>
          <a:xfrm>
            <a:off x="2919412" y="1141413"/>
            <a:ext cx="3305175" cy="719137"/>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3"/>
          </p:nvPr>
        </p:nvSpPr>
        <p:spPr>
          <a:xfrm>
            <a:off x="1650010" y="2041525"/>
            <a:ext cx="5845175" cy="2027238"/>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ntent Slide - Purple">
  <p:cSld name="TITLE_1">
    <p:bg>
      <p:bgPr>
        <a:blipFill>
          <a:blip r:embed="rId2">
            <a:alphaModFix/>
          </a:blip>
          <a:stretch>
            <a:fillRect/>
          </a:stretch>
        </a:blipFill>
        <a:effectLst/>
      </p:bgPr>
    </p:bg>
    <p:spTree>
      <p:nvGrpSpPr>
        <p:cNvPr id="1" name="Shape 348"/>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F6F6F6"/>
        </a:solidFill>
        <a:effectLst/>
      </p:bgPr>
    </p:bg>
    <p:spTree>
      <p:nvGrpSpPr>
        <p:cNvPr id="1" name="Shape 349"/>
        <p:cNvGrpSpPr/>
        <p:nvPr/>
      </p:nvGrpSpPr>
      <p:grpSpPr>
        <a:xfrm>
          <a:off x="0" y="0"/>
          <a:ext cx="0" cy="0"/>
          <a:chOff x="0" y="0"/>
          <a:chExt cx="0" cy="0"/>
        </a:xfrm>
      </p:grpSpPr>
      <p:sp>
        <p:nvSpPr>
          <p:cNvPr id="350" name="Google Shape;350;p4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3200"/>
              <a:buFont typeface="Arial"/>
              <a:buNone/>
              <a:defRPr sz="3200" b="0" i="0" u="none" strike="noStrike" cap="none">
                <a:solidFill>
                  <a:srgbClr val="333333"/>
                </a:solidFill>
                <a:latin typeface="Arial"/>
                <a:ea typeface="Arial"/>
                <a:cs typeface="Arial"/>
                <a:sym typeface="Arial"/>
              </a:defRPr>
            </a:lvl1pPr>
            <a:lvl2pPr lvl="1" rtl="0">
              <a:spcBef>
                <a:spcPts val="0"/>
              </a:spcBef>
              <a:spcAft>
                <a:spcPts val="0"/>
              </a:spcAft>
              <a:buClr>
                <a:schemeClr val="dk1"/>
              </a:buClr>
              <a:buSzPts val="2800"/>
              <a:buFont typeface="Arial"/>
              <a:buNone/>
              <a:defRPr sz="2800">
                <a:solidFill>
                  <a:schemeClr val="dk1"/>
                </a:solidFill>
              </a:defRPr>
            </a:lvl2pPr>
            <a:lvl3pPr lvl="2" rtl="0">
              <a:spcBef>
                <a:spcPts val="0"/>
              </a:spcBef>
              <a:spcAft>
                <a:spcPts val="0"/>
              </a:spcAft>
              <a:buClr>
                <a:schemeClr val="dk1"/>
              </a:buClr>
              <a:buSzPts val="2800"/>
              <a:buFont typeface="Arial"/>
              <a:buNone/>
              <a:defRPr sz="2800">
                <a:solidFill>
                  <a:schemeClr val="dk1"/>
                </a:solidFill>
              </a:defRPr>
            </a:lvl3pPr>
            <a:lvl4pPr lvl="3" rtl="0">
              <a:spcBef>
                <a:spcPts val="0"/>
              </a:spcBef>
              <a:spcAft>
                <a:spcPts val="0"/>
              </a:spcAft>
              <a:buClr>
                <a:schemeClr val="dk1"/>
              </a:buClr>
              <a:buSzPts val="2800"/>
              <a:buFont typeface="Arial"/>
              <a:buNone/>
              <a:defRPr sz="2800">
                <a:solidFill>
                  <a:schemeClr val="dk1"/>
                </a:solidFill>
              </a:defRPr>
            </a:lvl4pPr>
            <a:lvl5pPr lvl="4" rtl="0">
              <a:spcBef>
                <a:spcPts val="0"/>
              </a:spcBef>
              <a:spcAft>
                <a:spcPts val="0"/>
              </a:spcAft>
              <a:buClr>
                <a:schemeClr val="dk1"/>
              </a:buClr>
              <a:buSzPts val="2800"/>
              <a:buFont typeface="Arial"/>
              <a:buNone/>
              <a:defRPr sz="2800">
                <a:solidFill>
                  <a:schemeClr val="dk1"/>
                </a:solidFill>
              </a:defRPr>
            </a:lvl5pPr>
            <a:lvl6pPr lvl="5" rtl="0">
              <a:spcBef>
                <a:spcPts val="0"/>
              </a:spcBef>
              <a:spcAft>
                <a:spcPts val="0"/>
              </a:spcAft>
              <a:buClr>
                <a:schemeClr val="dk1"/>
              </a:buClr>
              <a:buSzPts val="2800"/>
              <a:buFont typeface="Arial"/>
              <a:buNone/>
              <a:defRPr sz="2800">
                <a:solidFill>
                  <a:schemeClr val="dk1"/>
                </a:solidFill>
              </a:defRPr>
            </a:lvl6pPr>
            <a:lvl7pPr lvl="6" rtl="0">
              <a:spcBef>
                <a:spcPts val="0"/>
              </a:spcBef>
              <a:spcAft>
                <a:spcPts val="0"/>
              </a:spcAft>
              <a:buClr>
                <a:schemeClr val="dk1"/>
              </a:buClr>
              <a:buSzPts val="2800"/>
              <a:buFont typeface="Arial"/>
              <a:buNone/>
              <a:defRPr sz="2800">
                <a:solidFill>
                  <a:schemeClr val="dk1"/>
                </a:solidFill>
              </a:defRPr>
            </a:lvl7pPr>
            <a:lvl8pPr lvl="7" rtl="0">
              <a:spcBef>
                <a:spcPts val="0"/>
              </a:spcBef>
              <a:spcAft>
                <a:spcPts val="0"/>
              </a:spcAft>
              <a:buClr>
                <a:schemeClr val="dk1"/>
              </a:buClr>
              <a:buSzPts val="2800"/>
              <a:buFont typeface="Arial"/>
              <a:buNone/>
              <a:defRPr sz="2800">
                <a:solidFill>
                  <a:schemeClr val="dk1"/>
                </a:solidFill>
              </a:defRPr>
            </a:lvl8pPr>
            <a:lvl9pPr lvl="8" rtl="0">
              <a:spcBef>
                <a:spcPts val="0"/>
              </a:spcBef>
              <a:spcAft>
                <a:spcPts val="0"/>
              </a:spcAft>
              <a:buClr>
                <a:schemeClr val="dk1"/>
              </a:buClr>
              <a:buSzPts val="2800"/>
              <a:buFont typeface="Arial"/>
              <a:buNone/>
              <a:defRPr sz="2800">
                <a:solidFill>
                  <a:schemeClr val="dk1"/>
                </a:solidFill>
              </a:defRPr>
            </a:lvl9pPr>
          </a:lstStyle>
          <a:p>
            <a:endParaRPr/>
          </a:p>
        </p:txBody>
      </p:sp>
      <p:sp>
        <p:nvSpPr>
          <p:cNvPr id="351" name="Google Shape;351;p43"/>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SzPts val="250"/>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352" name="Google Shape;352;p43"/>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lt2"/>
              </a:buClr>
              <a:buSzPts val="1000"/>
              <a:buFont typeface="Arial"/>
              <a:buNone/>
              <a:defRPr sz="1000" b="0"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53" name="Google Shape;353;p43"/>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lstStyle>
            <a:lvl1pPr marL="457200" marR="0" lvl="0" indent="-228600" algn="l" rtl="0">
              <a:lnSpc>
                <a:spcPct val="115000"/>
              </a:lnSpc>
              <a:spcBef>
                <a:spcPts val="0"/>
              </a:spcBef>
              <a:spcAft>
                <a:spcPts val="0"/>
              </a:spcAft>
              <a:buClr>
                <a:schemeClr val="dk2"/>
              </a:buClr>
              <a:buSzPts val="18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354" name="Google Shape;354;p43"/>
          <p:cNvPicPr preferRelativeResize="0"/>
          <p:nvPr/>
        </p:nvPicPr>
        <p:blipFill rotWithShape="1">
          <a:blip r:embed="rId2">
            <a:alphaModFix/>
          </a:blip>
          <a:srcRect/>
          <a:stretch/>
        </p:blipFill>
        <p:spPr>
          <a:xfrm>
            <a:off x="412745" y="4588196"/>
            <a:ext cx="1576157" cy="312820"/>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ontent Slide - Purple 1">
  <p:cSld name="TITLE_2">
    <p:bg>
      <p:bgPr>
        <a:blipFill>
          <a:blip r:embed="rId2">
            <a:alphaModFix/>
          </a:blip>
          <a:stretch>
            <a:fillRect/>
          </a:stretch>
        </a:blipFill>
        <a:effectLst/>
      </p:bgPr>
    </p:bg>
    <p:spTree>
      <p:nvGrpSpPr>
        <p:cNvPr id="1" name="Shape 355"/>
        <p:cNvGrpSpPr/>
        <p:nvPr/>
      </p:nvGrpSpPr>
      <p:grpSpPr>
        <a:xfrm>
          <a:off x="0" y="0"/>
          <a:ext cx="0" cy="0"/>
          <a:chOff x="0" y="0"/>
          <a:chExt cx="0" cy="0"/>
        </a:xfrm>
      </p:grpSpPr>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ontent Slide - Green">
  <p:cSld name="Content Slide - Green">
    <p:bg>
      <p:bgPr>
        <a:blipFill>
          <a:blip r:embed="rId2">
            <a:alphaModFix/>
          </a:blip>
          <a:stretch>
            <a:fillRect/>
          </a:stretch>
        </a:blipFill>
        <a:effectLst/>
      </p:bgPr>
    </p:bg>
    <p:spTree>
      <p:nvGrpSpPr>
        <p:cNvPr id="1" name="Shape 356"/>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357"/>
        <p:cNvGrpSpPr/>
        <p:nvPr/>
      </p:nvGrpSpPr>
      <p:grpSpPr>
        <a:xfrm>
          <a:off x="0" y="0"/>
          <a:ext cx="0" cy="0"/>
          <a:chOff x="0" y="0"/>
          <a:chExt cx="0" cy="0"/>
        </a:xfrm>
      </p:grpSpPr>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358"/>
        <p:cNvGrpSpPr/>
        <p:nvPr/>
      </p:nvGrpSpPr>
      <p:grpSpPr>
        <a:xfrm>
          <a:off x="0" y="0"/>
          <a:ext cx="0" cy="0"/>
          <a:chOff x="0" y="0"/>
          <a:chExt cx="0" cy="0"/>
        </a:xfrm>
      </p:grpSpPr>
      <p:sp>
        <p:nvSpPr>
          <p:cNvPr id="359" name="Google Shape;359;p47"/>
          <p:cNvSpPr txBox="1">
            <a:spLocks noGrp="1"/>
          </p:cNvSpPr>
          <p:nvPr>
            <p:ph type="title"/>
          </p:nvPr>
        </p:nvSpPr>
        <p:spPr>
          <a:xfrm>
            <a:off x="755650" y="710765"/>
            <a:ext cx="7632600" cy="4317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lgn="l" rtl="0">
              <a:lnSpc>
                <a:spcPct val="100000"/>
              </a:lnSpc>
              <a:spcBef>
                <a:spcPts val="0"/>
              </a:spcBef>
              <a:spcAft>
                <a:spcPts val="0"/>
              </a:spcAft>
              <a:buSzPts val="1400"/>
              <a:buNone/>
              <a:defRPr sz="1800"/>
            </a:lvl2pPr>
            <a:lvl3pPr lvl="2" algn="l" rtl="0">
              <a:lnSpc>
                <a:spcPct val="100000"/>
              </a:lnSpc>
              <a:spcBef>
                <a:spcPts val="0"/>
              </a:spcBef>
              <a:spcAft>
                <a:spcPts val="0"/>
              </a:spcAft>
              <a:buSzPts val="1400"/>
              <a:buNone/>
              <a:defRPr sz="1800"/>
            </a:lvl3pPr>
            <a:lvl4pPr lvl="3" algn="l" rtl="0">
              <a:lnSpc>
                <a:spcPct val="100000"/>
              </a:lnSpc>
              <a:spcBef>
                <a:spcPts val="0"/>
              </a:spcBef>
              <a:spcAft>
                <a:spcPts val="0"/>
              </a:spcAft>
              <a:buSzPts val="1400"/>
              <a:buNone/>
              <a:defRPr sz="1800"/>
            </a:lvl4pPr>
            <a:lvl5pPr lvl="4" algn="l" rtl="0">
              <a:lnSpc>
                <a:spcPct val="100000"/>
              </a:lnSpc>
              <a:spcBef>
                <a:spcPts val="0"/>
              </a:spcBef>
              <a:spcAft>
                <a:spcPts val="0"/>
              </a:spcAft>
              <a:buSzPts val="1400"/>
              <a:buNone/>
              <a:defRPr sz="1800"/>
            </a:lvl5pPr>
            <a:lvl6pPr lvl="5" algn="l" rtl="0">
              <a:lnSpc>
                <a:spcPct val="100000"/>
              </a:lnSpc>
              <a:spcBef>
                <a:spcPts val="0"/>
              </a:spcBef>
              <a:spcAft>
                <a:spcPts val="0"/>
              </a:spcAft>
              <a:buSzPts val="1400"/>
              <a:buNone/>
              <a:defRPr sz="1800"/>
            </a:lvl6pPr>
            <a:lvl7pPr lvl="6" algn="l" rtl="0">
              <a:lnSpc>
                <a:spcPct val="100000"/>
              </a:lnSpc>
              <a:spcBef>
                <a:spcPts val="0"/>
              </a:spcBef>
              <a:spcAft>
                <a:spcPts val="0"/>
              </a:spcAft>
              <a:buSzPts val="1400"/>
              <a:buNone/>
              <a:defRPr sz="1800"/>
            </a:lvl7pPr>
            <a:lvl8pPr lvl="7" algn="l" rtl="0">
              <a:lnSpc>
                <a:spcPct val="100000"/>
              </a:lnSpc>
              <a:spcBef>
                <a:spcPts val="0"/>
              </a:spcBef>
              <a:spcAft>
                <a:spcPts val="0"/>
              </a:spcAft>
              <a:buSzPts val="1400"/>
              <a:buNone/>
              <a:defRPr sz="1800"/>
            </a:lvl8pPr>
            <a:lvl9pPr lvl="8" algn="l" rtl="0">
              <a:lnSpc>
                <a:spcPct val="100000"/>
              </a:lnSpc>
              <a:spcBef>
                <a:spcPts val="0"/>
              </a:spcBef>
              <a:spcAft>
                <a:spcPts val="0"/>
              </a:spcAft>
              <a:buSzPts val="1400"/>
              <a:buNone/>
              <a:defRPr sz="1800"/>
            </a:lvl9pPr>
          </a:lstStyle>
          <a:p>
            <a:endParaRPr/>
          </a:p>
        </p:txBody>
      </p:sp>
      <p:sp>
        <p:nvSpPr>
          <p:cNvPr id="360" name="Google Shape;360;p47"/>
          <p:cNvSpPr txBox="1">
            <a:spLocks noGrp="1"/>
          </p:cNvSpPr>
          <p:nvPr>
            <p:ph type="dt" idx="10"/>
          </p:nvPr>
        </p:nvSpPr>
        <p:spPr>
          <a:xfrm>
            <a:off x="2301785" y="4423895"/>
            <a:ext cx="1095600" cy="274500"/>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61" name="Google Shape;361;p47"/>
          <p:cNvSpPr txBox="1">
            <a:spLocks noGrp="1"/>
          </p:cNvSpPr>
          <p:nvPr>
            <p:ph type="ftr" idx="11"/>
          </p:nvPr>
        </p:nvSpPr>
        <p:spPr>
          <a:xfrm>
            <a:off x="3614873" y="4423895"/>
            <a:ext cx="4274400" cy="274500"/>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62" name="Google Shape;362;p47"/>
          <p:cNvSpPr txBox="1">
            <a:spLocks noGrp="1"/>
          </p:cNvSpPr>
          <p:nvPr>
            <p:ph type="sldNum" idx="12"/>
          </p:nvPr>
        </p:nvSpPr>
        <p:spPr>
          <a:xfrm>
            <a:off x="8088021" y="4423895"/>
            <a:ext cx="625500" cy="274500"/>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63" name="Google Shape;363;p47"/>
          <p:cNvSpPr>
            <a:spLocks noGrp="1"/>
          </p:cNvSpPr>
          <p:nvPr>
            <p:ph type="pic" idx="2"/>
          </p:nvPr>
        </p:nvSpPr>
        <p:spPr>
          <a:xfrm>
            <a:off x="1625796" y="1809632"/>
            <a:ext cx="698400" cy="6984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4" name="Google Shape;364;p47"/>
          <p:cNvSpPr>
            <a:spLocks noGrp="1"/>
          </p:cNvSpPr>
          <p:nvPr>
            <p:ph type="pic" idx="3"/>
          </p:nvPr>
        </p:nvSpPr>
        <p:spPr>
          <a:xfrm>
            <a:off x="6819703" y="1809632"/>
            <a:ext cx="698400" cy="6984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5" name="Google Shape;365;p47"/>
          <p:cNvSpPr txBox="1">
            <a:spLocks noGrp="1"/>
          </p:cNvSpPr>
          <p:nvPr>
            <p:ph type="body" idx="1"/>
          </p:nvPr>
        </p:nvSpPr>
        <p:spPr>
          <a:xfrm>
            <a:off x="755650" y="2652362"/>
            <a:ext cx="2355900" cy="8724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6" name="Google Shape;366;p47"/>
          <p:cNvSpPr>
            <a:spLocks noGrp="1"/>
          </p:cNvSpPr>
          <p:nvPr>
            <p:ph type="pic" idx="4"/>
          </p:nvPr>
        </p:nvSpPr>
        <p:spPr>
          <a:xfrm>
            <a:off x="4222750" y="1809632"/>
            <a:ext cx="698400" cy="6984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7" name="Google Shape;367;p47"/>
          <p:cNvSpPr txBox="1">
            <a:spLocks noGrp="1"/>
          </p:cNvSpPr>
          <p:nvPr>
            <p:ph type="body" idx="5"/>
          </p:nvPr>
        </p:nvSpPr>
        <p:spPr>
          <a:xfrm>
            <a:off x="6032309" y="2652362"/>
            <a:ext cx="2355900" cy="8724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8" name="Google Shape;368;p47"/>
          <p:cNvSpPr txBox="1">
            <a:spLocks noGrp="1"/>
          </p:cNvSpPr>
          <p:nvPr>
            <p:ph type="body" idx="6"/>
          </p:nvPr>
        </p:nvSpPr>
        <p:spPr>
          <a:xfrm>
            <a:off x="3395969" y="2652362"/>
            <a:ext cx="2355900" cy="872400"/>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 Purple - Blank 1">
  <p:cSld name="Blank Slide">
    <p:bg>
      <p:bgPr>
        <a:blipFill>
          <a:blip r:embed="rId2">
            <a:alphaModFix/>
          </a:blip>
          <a:stretch>
            <a:fillRect/>
          </a:stretch>
        </a:blipFill>
        <a:effectLst/>
      </p:bgPr>
    </p:bg>
    <p:spTree>
      <p:nvGrpSpPr>
        <p:cNvPr id="1" name="Shape 369"/>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70"/>
        <p:cNvGrpSpPr/>
        <p:nvPr/>
      </p:nvGrpSpPr>
      <p:grpSpPr>
        <a:xfrm>
          <a:off x="0" y="0"/>
          <a:ext cx="0" cy="0"/>
          <a:chOff x="0" y="0"/>
          <a:chExt cx="0" cy="0"/>
        </a:xfrm>
      </p:grpSpPr>
      <p:sp>
        <p:nvSpPr>
          <p:cNvPr id="371" name="Google Shape;371;p49"/>
          <p:cNvSpPr txBox="1">
            <a:spLocks noGrp="1"/>
          </p:cNvSpPr>
          <p:nvPr>
            <p:ph type="title"/>
          </p:nvPr>
        </p:nvSpPr>
        <p:spPr>
          <a:xfrm>
            <a:off x="628650" y="273844"/>
            <a:ext cx="7886700" cy="9942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lgn="l" rtl="0">
              <a:lnSpc>
                <a:spcPct val="100000"/>
              </a:lnSpc>
              <a:spcBef>
                <a:spcPts val="0"/>
              </a:spcBef>
              <a:spcAft>
                <a:spcPts val="0"/>
              </a:spcAft>
              <a:buSzPts val="1400"/>
              <a:buNone/>
              <a:defRPr sz="1800"/>
            </a:lvl2pPr>
            <a:lvl3pPr lvl="2" algn="l" rtl="0">
              <a:lnSpc>
                <a:spcPct val="100000"/>
              </a:lnSpc>
              <a:spcBef>
                <a:spcPts val="0"/>
              </a:spcBef>
              <a:spcAft>
                <a:spcPts val="0"/>
              </a:spcAft>
              <a:buSzPts val="1400"/>
              <a:buNone/>
              <a:defRPr sz="1800"/>
            </a:lvl3pPr>
            <a:lvl4pPr lvl="3" algn="l" rtl="0">
              <a:lnSpc>
                <a:spcPct val="100000"/>
              </a:lnSpc>
              <a:spcBef>
                <a:spcPts val="0"/>
              </a:spcBef>
              <a:spcAft>
                <a:spcPts val="0"/>
              </a:spcAft>
              <a:buSzPts val="1400"/>
              <a:buNone/>
              <a:defRPr sz="1800"/>
            </a:lvl4pPr>
            <a:lvl5pPr lvl="4" algn="l" rtl="0">
              <a:lnSpc>
                <a:spcPct val="100000"/>
              </a:lnSpc>
              <a:spcBef>
                <a:spcPts val="0"/>
              </a:spcBef>
              <a:spcAft>
                <a:spcPts val="0"/>
              </a:spcAft>
              <a:buSzPts val="1400"/>
              <a:buNone/>
              <a:defRPr sz="1800"/>
            </a:lvl5pPr>
            <a:lvl6pPr lvl="5" algn="l" rtl="0">
              <a:lnSpc>
                <a:spcPct val="100000"/>
              </a:lnSpc>
              <a:spcBef>
                <a:spcPts val="0"/>
              </a:spcBef>
              <a:spcAft>
                <a:spcPts val="0"/>
              </a:spcAft>
              <a:buSzPts val="1400"/>
              <a:buNone/>
              <a:defRPr sz="1800"/>
            </a:lvl6pPr>
            <a:lvl7pPr lvl="6" algn="l" rtl="0">
              <a:lnSpc>
                <a:spcPct val="100000"/>
              </a:lnSpc>
              <a:spcBef>
                <a:spcPts val="0"/>
              </a:spcBef>
              <a:spcAft>
                <a:spcPts val="0"/>
              </a:spcAft>
              <a:buSzPts val="1400"/>
              <a:buNone/>
              <a:defRPr sz="1800"/>
            </a:lvl7pPr>
            <a:lvl8pPr lvl="7" algn="l" rtl="0">
              <a:lnSpc>
                <a:spcPct val="100000"/>
              </a:lnSpc>
              <a:spcBef>
                <a:spcPts val="0"/>
              </a:spcBef>
              <a:spcAft>
                <a:spcPts val="0"/>
              </a:spcAft>
              <a:buSzPts val="1400"/>
              <a:buNone/>
              <a:defRPr sz="1800"/>
            </a:lvl8pPr>
            <a:lvl9pPr lvl="8" algn="l" rtl="0">
              <a:lnSpc>
                <a:spcPct val="100000"/>
              </a:lnSpc>
              <a:spcBef>
                <a:spcPts val="0"/>
              </a:spcBef>
              <a:spcAft>
                <a:spcPts val="0"/>
              </a:spcAft>
              <a:buSzPts val="1400"/>
              <a:buNone/>
              <a:defRPr sz="1800"/>
            </a:lvl9pPr>
          </a:lstStyle>
          <a:p>
            <a:endParaRPr/>
          </a:p>
        </p:txBody>
      </p:sp>
      <p:sp>
        <p:nvSpPr>
          <p:cNvPr id="372" name="Google Shape;372;p49"/>
          <p:cNvSpPr txBox="1">
            <a:spLocks noGrp="1"/>
          </p:cNvSpPr>
          <p:nvPr>
            <p:ph type="body" idx="1"/>
          </p:nvPr>
        </p:nvSpPr>
        <p:spPr>
          <a:xfrm>
            <a:off x="628650" y="1369219"/>
            <a:ext cx="7886700" cy="3263400"/>
          </a:xfrm>
          <a:prstGeom prst="rect">
            <a:avLst/>
          </a:prstGeom>
          <a:noFill/>
          <a:ln>
            <a:noFill/>
          </a:ln>
        </p:spPr>
        <p:txBody>
          <a:bodyPr spcFirstLastPara="1" wrap="square" lIns="91425" tIns="91425" rIns="91425" bIns="91425" anchor="t" anchorCtr="0"/>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373" name="Google Shape;373;p49"/>
          <p:cNvSpPr txBox="1">
            <a:spLocks noGrp="1"/>
          </p:cNvSpPr>
          <p:nvPr>
            <p:ph type="dt" idx="10"/>
          </p:nvPr>
        </p:nvSpPr>
        <p:spPr>
          <a:xfrm>
            <a:off x="628650" y="4767263"/>
            <a:ext cx="2057400" cy="2739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74" name="Google Shape;374;p49"/>
          <p:cNvSpPr txBox="1">
            <a:spLocks noGrp="1"/>
          </p:cNvSpPr>
          <p:nvPr>
            <p:ph type="ftr" idx="11"/>
          </p:nvPr>
        </p:nvSpPr>
        <p:spPr>
          <a:xfrm>
            <a:off x="3028950" y="4767263"/>
            <a:ext cx="3086100" cy="2739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SzPts val="1400"/>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75" name="Google Shape;375;p49"/>
          <p:cNvSpPr txBox="1">
            <a:spLocks noGrp="1"/>
          </p:cNvSpPr>
          <p:nvPr>
            <p:ph type="sldNum" idx="12"/>
          </p:nvPr>
        </p:nvSpPr>
        <p:spPr>
          <a:xfrm>
            <a:off x="6457950" y="4767263"/>
            <a:ext cx="2057400" cy="2739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80"/>
        <p:cNvGrpSpPr/>
        <p:nvPr/>
      </p:nvGrpSpPr>
      <p:grpSpPr>
        <a:xfrm>
          <a:off x="0" y="0"/>
          <a:ext cx="0" cy="0"/>
          <a:chOff x="0" y="0"/>
          <a:chExt cx="0" cy="0"/>
        </a:xfrm>
      </p:grpSpPr>
      <p:sp>
        <p:nvSpPr>
          <p:cNvPr id="381" name="Google Shape;381;p51"/>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382" name="Google Shape;382;p5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383" name="Google Shape;383;p5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84"/>
        <p:cNvGrpSpPr/>
        <p:nvPr/>
      </p:nvGrpSpPr>
      <p:grpSpPr>
        <a:xfrm>
          <a:off x="0" y="0"/>
          <a:ext cx="0" cy="0"/>
          <a:chOff x="0" y="0"/>
          <a:chExt cx="0" cy="0"/>
        </a:xfrm>
      </p:grpSpPr>
      <p:sp>
        <p:nvSpPr>
          <p:cNvPr id="385" name="Google Shape;385;p52"/>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86" name="Google Shape;386;p5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755650" y="710765"/>
            <a:ext cx="7632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6"/>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0" name="Google Shape;40;p6"/>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1" name="Google Shape;41;p6"/>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2" name="Google Shape;42;p6"/>
          <p:cNvSpPr>
            <a:spLocks noGrp="1"/>
          </p:cNvSpPr>
          <p:nvPr>
            <p:ph type="pic" idx="2"/>
          </p:nvPr>
        </p:nvSpPr>
        <p:spPr>
          <a:xfrm>
            <a:off x="1625796" y="1809632"/>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3" name="Google Shape;43;p6"/>
          <p:cNvSpPr>
            <a:spLocks noGrp="1"/>
          </p:cNvSpPr>
          <p:nvPr>
            <p:ph type="pic" idx="3"/>
          </p:nvPr>
        </p:nvSpPr>
        <p:spPr>
          <a:xfrm>
            <a:off x="6819703" y="1809632"/>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Google Shape;44;p6"/>
          <p:cNvSpPr txBox="1">
            <a:spLocks noGrp="1"/>
          </p:cNvSpPr>
          <p:nvPr>
            <p:ph type="body" idx="1"/>
          </p:nvPr>
        </p:nvSpPr>
        <p:spPr>
          <a:xfrm>
            <a:off x="755650" y="2652362"/>
            <a:ext cx="2356041" cy="872454"/>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5" name="Google Shape;45;p6"/>
          <p:cNvSpPr>
            <a:spLocks noGrp="1"/>
          </p:cNvSpPr>
          <p:nvPr>
            <p:ph type="pic" idx="4"/>
          </p:nvPr>
        </p:nvSpPr>
        <p:spPr>
          <a:xfrm>
            <a:off x="4222750" y="1809632"/>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6" name="Google Shape;46;p6"/>
          <p:cNvSpPr txBox="1">
            <a:spLocks noGrp="1"/>
          </p:cNvSpPr>
          <p:nvPr>
            <p:ph type="body" idx="5"/>
          </p:nvPr>
        </p:nvSpPr>
        <p:spPr>
          <a:xfrm>
            <a:off x="6032309" y="2652362"/>
            <a:ext cx="2356041" cy="872454"/>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7" name="Google Shape;47;p6"/>
          <p:cNvSpPr txBox="1">
            <a:spLocks noGrp="1"/>
          </p:cNvSpPr>
          <p:nvPr>
            <p:ph type="body" idx="6"/>
          </p:nvPr>
        </p:nvSpPr>
        <p:spPr>
          <a:xfrm>
            <a:off x="3395969" y="2652362"/>
            <a:ext cx="2356041" cy="872454"/>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87"/>
        <p:cNvGrpSpPr/>
        <p:nvPr/>
      </p:nvGrpSpPr>
      <p:grpSpPr>
        <a:xfrm>
          <a:off x="0" y="0"/>
          <a:ext cx="0" cy="0"/>
          <a:chOff x="0" y="0"/>
          <a:chExt cx="0" cy="0"/>
        </a:xfrm>
      </p:grpSpPr>
      <p:sp>
        <p:nvSpPr>
          <p:cNvPr id="388" name="Google Shape;388;p5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89" name="Google Shape;389;p5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90" name="Google Shape;390;p5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91"/>
        <p:cNvGrpSpPr/>
        <p:nvPr/>
      </p:nvGrpSpPr>
      <p:grpSpPr>
        <a:xfrm>
          <a:off x="0" y="0"/>
          <a:ext cx="0" cy="0"/>
          <a:chOff x="0" y="0"/>
          <a:chExt cx="0" cy="0"/>
        </a:xfrm>
      </p:grpSpPr>
      <p:sp>
        <p:nvSpPr>
          <p:cNvPr id="392" name="Google Shape;392;p5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93" name="Google Shape;393;p54"/>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94" name="Google Shape;394;p54"/>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95" name="Google Shape;395;p5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96"/>
        <p:cNvGrpSpPr/>
        <p:nvPr/>
      </p:nvGrpSpPr>
      <p:grpSpPr>
        <a:xfrm>
          <a:off x="0" y="0"/>
          <a:ext cx="0" cy="0"/>
          <a:chOff x="0" y="0"/>
          <a:chExt cx="0" cy="0"/>
        </a:xfrm>
      </p:grpSpPr>
      <p:sp>
        <p:nvSpPr>
          <p:cNvPr id="397" name="Google Shape;397;p5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98" name="Google Shape;398;p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9"/>
        <p:cNvGrpSpPr/>
        <p:nvPr/>
      </p:nvGrpSpPr>
      <p:grpSpPr>
        <a:xfrm>
          <a:off x="0" y="0"/>
          <a:ext cx="0" cy="0"/>
          <a:chOff x="0" y="0"/>
          <a:chExt cx="0" cy="0"/>
        </a:xfrm>
      </p:grpSpPr>
      <p:sp>
        <p:nvSpPr>
          <p:cNvPr id="400" name="Google Shape;400;p56"/>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01" name="Google Shape;401;p56"/>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402" name="Google Shape;402;p5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03"/>
        <p:cNvGrpSpPr/>
        <p:nvPr/>
      </p:nvGrpSpPr>
      <p:grpSpPr>
        <a:xfrm>
          <a:off x="0" y="0"/>
          <a:ext cx="0" cy="0"/>
          <a:chOff x="0" y="0"/>
          <a:chExt cx="0" cy="0"/>
        </a:xfrm>
      </p:grpSpPr>
      <p:sp>
        <p:nvSpPr>
          <p:cNvPr id="404" name="Google Shape;404;p57"/>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405" name="Google Shape;405;p5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06"/>
        <p:cNvGrpSpPr/>
        <p:nvPr/>
      </p:nvGrpSpPr>
      <p:grpSpPr>
        <a:xfrm>
          <a:off x="0" y="0"/>
          <a:ext cx="0" cy="0"/>
          <a:chOff x="0" y="0"/>
          <a:chExt cx="0" cy="0"/>
        </a:xfrm>
      </p:grpSpPr>
      <p:sp>
        <p:nvSpPr>
          <p:cNvPr id="407" name="Google Shape;407;p58"/>
          <p:cNvSpPr/>
          <p:nvPr/>
        </p:nvSpPr>
        <p:spPr>
          <a:xfrm>
            <a:off x="4572000" y="2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58"/>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409" name="Google Shape;409;p5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410" name="Google Shape;410;p58"/>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Clr>
                <a:schemeClr val="dk1"/>
              </a:buClr>
              <a:buSzPts val="1800"/>
              <a:buChar char="●"/>
              <a:defRPr>
                <a:solidFill>
                  <a:schemeClr val="dk1"/>
                </a:solidFill>
              </a:defRPr>
            </a:lvl1pPr>
            <a:lvl2pPr marL="914400" lvl="1" indent="-317500" rtl="0">
              <a:spcBef>
                <a:spcPts val="1600"/>
              </a:spcBef>
              <a:spcAft>
                <a:spcPts val="0"/>
              </a:spcAft>
              <a:buClr>
                <a:schemeClr val="dk1"/>
              </a:buClr>
              <a:buSzPts val="1400"/>
              <a:buChar char="○"/>
              <a:defRPr>
                <a:solidFill>
                  <a:schemeClr val="dk1"/>
                </a:solidFill>
              </a:defRPr>
            </a:lvl2pPr>
            <a:lvl3pPr marL="1371600" lvl="2" indent="-317500" rtl="0">
              <a:spcBef>
                <a:spcPts val="1600"/>
              </a:spcBef>
              <a:spcAft>
                <a:spcPts val="0"/>
              </a:spcAft>
              <a:buClr>
                <a:schemeClr val="dk1"/>
              </a:buClr>
              <a:buSzPts val="1400"/>
              <a:buChar char="■"/>
              <a:defRPr>
                <a:solidFill>
                  <a:schemeClr val="dk1"/>
                </a:solidFill>
              </a:defRPr>
            </a:lvl3pPr>
            <a:lvl4pPr marL="1828800" lvl="3" indent="-317500" rtl="0">
              <a:spcBef>
                <a:spcPts val="1600"/>
              </a:spcBef>
              <a:spcAft>
                <a:spcPts val="0"/>
              </a:spcAft>
              <a:buClr>
                <a:schemeClr val="dk1"/>
              </a:buClr>
              <a:buSzPts val="1400"/>
              <a:buChar char="●"/>
              <a:defRPr>
                <a:solidFill>
                  <a:schemeClr val="dk1"/>
                </a:solidFill>
              </a:defRPr>
            </a:lvl4pPr>
            <a:lvl5pPr marL="2286000" lvl="4" indent="-317500" rtl="0">
              <a:spcBef>
                <a:spcPts val="1600"/>
              </a:spcBef>
              <a:spcAft>
                <a:spcPts val="0"/>
              </a:spcAft>
              <a:buClr>
                <a:schemeClr val="dk1"/>
              </a:buClr>
              <a:buSzPts val="1400"/>
              <a:buChar char="○"/>
              <a:defRPr>
                <a:solidFill>
                  <a:schemeClr val="dk1"/>
                </a:solidFill>
              </a:defRPr>
            </a:lvl5pPr>
            <a:lvl6pPr marL="2743200" lvl="5" indent="-317500" rtl="0">
              <a:spcBef>
                <a:spcPts val="1600"/>
              </a:spcBef>
              <a:spcAft>
                <a:spcPts val="0"/>
              </a:spcAft>
              <a:buClr>
                <a:schemeClr val="dk1"/>
              </a:buClr>
              <a:buSzPts val="1400"/>
              <a:buChar char="■"/>
              <a:defRPr>
                <a:solidFill>
                  <a:schemeClr val="dk1"/>
                </a:solidFill>
              </a:defRPr>
            </a:lvl6pPr>
            <a:lvl7pPr marL="3200400" lvl="6" indent="-317500" rtl="0">
              <a:spcBef>
                <a:spcPts val="1600"/>
              </a:spcBef>
              <a:spcAft>
                <a:spcPts val="0"/>
              </a:spcAft>
              <a:buClr>
                <a:schemeClr val="dk1"/>
              </a:buClr>
              <a:buSzPts val="1400"/>
              <a:buChar char="●"/>
              <a:defRPr>
                <a:solidFill>
                  <a:schemeClr val="dk1"/>
                </a:solidFill>
              </a:defRPr>
            </a:lvl7pPr>
            <a:lvl8pPr marL="3657600" lvl="7" indent="-317500" rtl="0">
              <a:spcBef>
                <a:spcPts val="1600"/>
              </a:spcBef>
              <a:spcAft>
                <a:spcPts val="0"/>
              </a:spcAft>
              <a:buClr>
                <a:schemeClr val="dk1"/>
              </a:buClr>
              <a:buSzPts val="1400"/>
              <a:buChar char="○"/>
              <a:defRPr>
                <a:solidFill>
                  <a:schemeClr val="dk1"/>
                </a:solidFill>
              </a:defRPr>
            </a:lvl8pPr>
            <a:lvl9pPr marL="4114800" lvl="8" indent="-317500" rtl="0">
              <a:spcBef>
                <a:spcPts val="1600"/>
              </a:spcBef>
              <a:spcAft>
                <a:spcPts val="1600"/>
              </a:spcAft>
              <a:buClr>
                <a:schemeClr val="dk1"/>
              </a:buClr>
              <a:buSzPts val="1400"/>
              <a:buChar char="■"/>
              <a:defRPr>
                <a:solidFill>
                  <a:schemeClr val="dk1"/>
                </a:solidFill>
              </a:defRPr>
            </a:lvl9pPr>
          </a:lstStyle>
          <a:p>
            <a:endParaRPr/>
          </a:p>
        </p:txBody>
      </p:sp>
      <p:sp>
        <p:nvSpPr>
          <p:cNvPr id="411" name="Google Shape;411;p5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2"/>
        <p:cNvGrpSpPr/>
        <p:nvPr/>
      </p:nvGrpSpPr>
      <p:grpSpPr>
        <a:xfrm>
          <a:off x="0" y="0"/>
          <a:ext cx="0" cy="0"/>
          <a:chOff x="0" y="0"/>
          <a:chExt cx="0" cy="0"/>
        </a:xfrm>
      </p:grpSpPr>
      <p:sp>
        <p:nvSpPr>
          <p:cNvPr id="413" name="Google Shape;413;p59"/>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800"/>
              <a:buNone/>
              <a:defRPr/>
            </a:lvl1pPr>
          </a:lstStyle>
          <a:p>
            <a:endParaRPr/>
          </a:p>
        </p:txBody>
      </p:sp>
      <p:sp>
        <p:nvSpPr>
          <p:cNvPr id="414" name="Google Shape;414;p5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15"/>
        <p:cNvGrpSpPr/>
        <p:nvPr/>
      </p:nvGrpSpPr>
      <p:grpSpPr>
        <a:xfrm>
          <a:off x="0" y="0"/>
          <a:ext cx="0" cy="0"/>
          <a:chOff x="0" y="0"/>
          <a:chExt cx="0" cy="0"/>
        </a:xfrm>
      </p:grpSpPr>
      <p:sp>
        <p:nvSpPr>
          <p:cNvPr id="416" name="Google Shape;416;p60"/>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17" name="Google Shape;417;p60"/>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18" name="Google Shape;418;p6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19"/>
        <p:cNvGrpSpPr/>
        <p:nvPr/>
      </p:nvGrpSpPr>
      <p:grpSpPr>
        <a:xfrm>
          <a:off x="0" y="0"/>
          <a:ext cx="0" cy="0"/>
          <a:chOff x="0" y="0"/>
          <a:chExt cx="0" cy="0"/>
        </a:xfrm>
      </p:grpSpPr>
      <p:sp>
        <p:nvSpPr>
          <p:cNvPr id="420" name="Google Shape;420;p6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Photo Background">
  <p:cSld name="CUSTOM">
    <p:spTree>
      <p:nvGrpSpPr>
        <p:cNvPr id="1" name="Shape 421"/>
        <p:cNvGrpSpPr/>
        <p:nvPr/>
      </p:nvGrpSpPr>
      <p:grpSpPr>
        <a:xfrm>
          <a:off x="0" y="0"/>
          <a:ext cx="0" cy="0"/>
          <a:chOff x="0" y="0"/>
          <a:chExt cx="0" cy="0"/>
        </a:xfrm>
      </p:grpSpPr>
      <p:pic>
        <p:nvPicPr>
          <p:cNvPr id="422" name="Google Shape;422;p62"/>
          <p:cNvPicPr preferRelativeResize="0"/>
          <p:nvPr/>
        </p:nvPicPr>
        <p:blipFill>
          <a:blip r:embed="rId2">
            <a:alphaModFix/>
          </a:blip>
          <a:stretch>
            <a:fillRect/>
          </a:stretch>
        </p:blipFill>
        <p:spPr>
          <a:xfrm>
            <a:off x="0" y="0"/>
            <a:ext cx="9144000" cy="51435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48"/>
        <p:cNvGrpSpPr/>
        <p:nvPr/>
      </p:nvGrpSpPr>
      <p:grpSpPr>
        <a:xfrm>
          <a:off x="0" y="0"/>
          <a:ext cx="0" cy="0"/>
          <a:chOff x="0" y="0"/>
          <a:chExt cx="0" cy="0"/>
        </a:xfrm>
      </p:grpSpPr>
      <p:sp>
        <p:nvSpPr>
          <p:cNvPr id="49" name="Google Shape;49;p7"/>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0" name="Google Shape;50;p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1" name="Google Shape;51;p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2" name="Google Shape;52;p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3" name="Google Shape;53;p7"/>
          <p:cNvSpPr>
            <a:spLocks noGrp="1"/>
          </p:cNvSpPr>
          <p:nvPr>
            <p:ph type="pic" idx="2"/>
          </p:nvPr>
        </p:nvSpPr>
        <p:spPr>
          <a:xfrm>
            <a:off x="1625796"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4" name="Google Shape;54;p7"/>
          <p:cNvSpPr>
            <a:spLocks noGrp="1"/>
          </p:cNvSpPr>
          <p:nvPr>
            <p:ph type="pic" idx="3"/>
          </p:nvPr>
        </p:nvSpPr>
        <p:spPr>
          <a:xfrm>
            <a:off x="6819703"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 name="Google Shape;55;p7"/>
          <p:cNvSpPr>
            <a:spLocks noGrp="1"/>
          </p:cNvSpPr>
          <p:nvPr>
            <p:ph type="pic" idx="4"/>
          </p:nvPr>
        </p:nvSpPr>
        <p:spPr>
          <a:xfrm>
            <a:off x="4222750"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 name="Google Shape;56;p7"/>
          <p:cNvSpPr>
            <a:spLocks noGrp="1"/>
          </p:cNvSpPr>
          <p:nvPr>
            <p:ph type="pic" idx="5"/>
          </p:nvPr>
        </p:nvSpPr>
        <p:spPr>
          <a:xfrm>
            <a:off x="1625796" y="2913993"/>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7"/>
          <p:cNvSpPr>
            <a:spLocks noGrp="1"/>
          </p:cNvSpPr>
          <p:nvPr>
            <p:ph type="pic" idx="6"/>
          </p:nvPr>
        </p:nvSpPr>
        <p:spPr>
          <a:xfrm>
            <a:off x="6819703" y="2913993"/>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 name="Google Shape;58;p7"/>
          <p:cNvSpPr>
            <a:spLocks noGrp="1"/>
          </p:cNvSpPr>
          <p:nvPr>
            <p:ph type="pic" idx="7"/>
          </p:nvPr>
        </p:nvSpPr>
        <p:spPr>
          <a:xfrm>
            <a:off x="4222750" y="2913993"/>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9" name="Google Shape;59;p7"/>
          <p:cNvSpPr txBox="1">
            <a:spLocks noGrp="1"/>
          </p:cNvSpPr>
          <p:nvPr>
            <p:ph type="body" idx="1"/>
          </p:nvPr>
        </p:nvSpPr>
        <p:spPr>
          <a:xfrm>
            <a:off x="755650" y="2089385"/>
            <a:ext cx="2356041" cy="58557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 name="Google Shape;60;p7"/>
          <p:cNvSpPr txBox="1">
            <a:spLocks noGrp="1"/>
          </p:cNvSpPr>
          <p:nvPr>
            <p:ph type="body" idx="8"/>
          </p:nvPr>
        </p:nvSpPr>
        <p:spPr>
          <a:xfrm>
            <a:off x="6032309" y="2089385"/>
            <a:ext cx="2356041" cy="58557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 name="Google Shape;61;p7"/>
          <p:cNvSpPr txBox="1">
            <a:spLocks noGrp="1"/>
          </p:cNvSpPr>
          <p:nvPr>
            <p:ph type="body" idx="9"/>
          </p:nvPr>
        </p:nvSpPr>
        <p:spPr>
          <a:xfrm>
            <a:off x="3395969" y="2089385"/>
            <a:ext cx="2356041" cy="58557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 name="Google Shape;62;p7"/>
          <p:cNvSpPr txBox="1">
            <a:spLocks noGrp="1"/>
          </p:cNvSpPr>
          <p:nvPr>
            <p:ph type="body" idx="13"/>
          </p:nvPr>
        </p:nvSpPr>
        <p:spPr>
          <a:xfrm>
            <a:off x="755650" y="3815806"/>
            <a:ext cx="2356041" cy="58557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7"/>
          <p:cNvSpPr txBox="1">
            <a:spLocks noGrp="1"/>
          </p:cNvSpPr>
          <p:nvPr>
            <p:ph type="body" idx="14"/>
          </p:nvPr>
        </p:nvSpPr>
        <p:spPr>
          <a:xfrm>
            <a:off x="6032309" y="3815806"/>
            <a:ext cx="2356041" cy="58557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4" name="Google Shape;64;p7"/>
          <p:cNvSpPr txBox="1">
            <a:spLocks noGrp="1"/>
          </p:cNvSpPr>
          <p:nvPr>
            <p:ph type="body" idx="15"/>
          </p:nvPr>
        </p:nvSpPr>
        <p:spPr>
          <a:xfrm>
            <a:off x="3395969" y="3815806"/>
            <a:ext cx="2356041" cy="58557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Content Slide - Purple">
  <p:cSld name="TITLE_1">
    <p:bg>
      <p:bgPr>
        <a:blipFill>
          <a:blip r:embed="rId2">
            <a:alphaModFix/>
          </a:blip>
          <a:stretch>
            <a:fillRect/>
          </a:stretch>
        </a:blipFill>
        <a:effectLst/>
      </p:bgPr>
    </p:bg>
    <p:spTree>
      <p:nvGrpSpPr>
        <p:cNvPr id="1" name="Shape 423"/>
        <p:cNvGrpSpPr/>
        <p:nvPr/>
      </p:nvGrpSpPr>
      <p:grpSpPr>
        <a:xfrm>
          <a:off x="0" y="0"/>
          <a:ext cx="0" cy="0"/>
          <a:chOff x="0" y="0"/>
          <a:chExt cx="0" cy="0"/>
        </a:xfrm>
      </p:grpSpPr>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Content Slide - Green">
  <p:cSld name="TITLE_1_1">
    <p:bg>
      <p:bgPr>
        <a:blipFill>
          <a:blip r:embed="rId2">
            <a:alphaModFix/>
          </a:blip>
          <a:stretch>
            <a:fillRect/>
          </a:stretch>
        </a:blipFill>
        <a:effectLst/>
      </p:bgPr>
    </p:bg>
    <p:spTree>
      <p:nvGrpSpPr>
        <p:cNvPr id="1" name="Shape 424"/>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4. Blue - Greenhouse">
  <p:cSld name="CUSTOM_18_1">
    <p:bg>
      <p:bgPr>
        <a:blipFill>
          <a:blip r:embed="rId2">
            <a:alphaModFix/>
          </a:blip>
          <a:stretch>
            <a:fillRect/>
          </a:stretch>
        </a:blipFill>
        <a:effectLst/>
      </p:bgPr>
    </p:bg>
    <p:spTree>
      <p:nvGrpSpPr>
        <p:cNvPr id="1" name="Shape 425"/>
        <p:cNvGrpSpPr/>
        <p:nvPr/>
      </p:nvGrpSpPr>
      <p:grpSpPr>
        <a:xfrm>
          <a:off x="0" y="0"/>
          <a:ext cx="0" cy="0"/>
          <a:chOff x="0" y="0"/>
          <a:chExt cx="0" cy="0"/>
        </a:xfrm>
      </p:grpSpPr>
      <p:pic>
        <p:nvPicPr>
          <p:cNvPr id="426" name="Google Shape;426;p65"/>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427" name="Google Shape;427;p65"/>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428" name="Google Shape;428;p65"/>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429" name="Google Shape;429;p65"/>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430" name="Google Shape;430;p65"/>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431" name="Google Shape;431;p65"/>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432" name="Google Shape;432;p65"/>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433" name="Google Shape;433;p65"/>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434" name="Google Shape;434;p65"/>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435" name="Google Shape;435;p65"/>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436" name="Google Shape;436;p65"/>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437" name="Google Shape;437;p65"/>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438" name="Google Shape;438;p65"/>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439" name="Google Shape;439;p65"/>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440" name="Google Shape;440;p65"/>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441" name="Google Shape;441;p65"/>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442" name="Google Shape;442;p65"/>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443" name="Google Shape;443;p65"/>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444" name="Google Shape;444;p65"/>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445" name="Google Shape;445;p65"/>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446" name="Google Shape;446;p65"/>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447" name="Google Shape;447;p65"/>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448" name="Google Shape;448;p65"/>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449" name="Google Shape;449;p65"/>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450" name="Google Shape;450;p65"/>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451" name="Google Shape;451;p65"/>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sp>
        <p:nvSpPr>
          <p:cNvPr id="452" name="Google Shape;452;p65"/>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pic>
        <p:nvPicPr>
          <p:cNvPr id="453" name="Google Shape;453;p65"/>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454" name="Google Shape;454;p65"/>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455" name="Google Shape;455;p65"/>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456" name="Google Shape;456;p65"/>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Content Slide - Purple 1">
  <p:cSld name="TITLE_2">
    <p:bg>
      <p:bgPr>
        <a:blipFill>
          <a:blip r:embed="rId2">
            <a:alphaModFix/>
          </a:blip>
          <a:stretch>
            <a:fillRect/>
          </a:stretch>
        </a:blipFill>
        <a:effectLst/>
      </p:bgPr>
    </p:bg>
    <p:spTree>
      <p:nvGrpSpPr>
        <p:cNvPr id="1" name="Shape 457"/>
        <p:cNvGrpSpPr/>
        <p:nvPr/>
      </p:nvGrpSpPr>
      <p:grpSpPr>
        <a:xfrm>
          <a:off x="0" y="0"/>
          <a:ext cx="0" cy="0"/>
          <a:chOff x="0" y="0"/>
          <a:chExt cx="0" cy="0"/>
        </a:xfrm>
      </p:grpSpPr>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1. Purple - Blank">
  <p:cSld name="CUSTOM_2">
    <p:bg>
      <p:bgPr>
        <a:blipFill>
          <a:blip r:embed="rId2">
            <a:alphaModFix/>
          </a:blip>
          <a:stretch>
            <a:fillRect/>
          </a:stretch>
        </a:blipFill>
        <a:effectLst/>
      </p:bgPr>
    </p:bg>
    <p:spTree>
      <p:nvGrpSpPr>
        <p:cNvPr id="1" name="Shape 458"/>
        <p:cNvGrpSpPr/>
        <p:nvPr/>
      </p:nvGrpSpPr>
      <p:grpSpPr>
        <a:xfrm>
          <a:off x="0" y="0"/>
          <a:ext cx="0" cy="0"/>
          <a:chOff x="0" y="0"/>
          <a:chExt cx="0" cy="0"/>
        </a:xfrm>
      </p:grpSpPr>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F6F6F6"/>
        </a:solidFill>
        <a:effectLst/>
      </p:bgPr>
    </p:bg>
    <p:spTree>
      <p:nvGrpSpPr>
        <p:cNvPr id="1" name="Shape 459"/>
        <p:cNvGrpSpPr/>
        <p:nvPr/>
      </p:nvGrpSpPr>
      <p:grpSpPr>
        <a:xfrm>
          <a:off x="0" y="0"/>
          <a:ext cx="0" cy="0"/>
          <a:chOff x="0" y="0"/>
          <a:chExt cx="0" cy="0"/>
        </a:xfrm>
      </p:grpSpPr>
      <p:sp>
        <p:nvSpPr>
          <p:cNvPr id="460" name="Google Shape;460;p6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2800"/>
              <a:buFont typeface="Arial"/>
              <a:buNone/>
              <a:defRPr sz="3200" b="0" i="0" u="none" strike="noStrike" cap="none">
                <a:solidFill>
                  <a:srgbClr val="333333"/>
                </a:solidFill>
                <a:latin typeface="Arial"/>
                <a:ea typeface="Arial"/>
                <a:cs typeface="Arial"/>
                <a:sym typeface="Arial"/>
              </a:defRPr>
            </a:lvl1pPr>
            <a:lvl2pPr lvl="1" indent="0" rtl="0">
              <a:spcBef>
                <a:spcPts val="0"/>
              </a:spcBef>
              <a:spcAft>
                <a:spcPts val="0"/>
              </a:spcAft>
              <a:buClr>
                <a:schemeClr val="dk1"/>
              </a:buClr>
              <a:buSzPts val="2800"/>
              <a:buFont typeface="Arial"/>
              <a:buNone/>
              <a:defRPr sz="2800">
                <a:solidFill>
                  <a:schemeClr val="dk1"/>
                </a:solidFill>
              </a:defRPr>
            </a:lvl2pPr>
            <a:lvl3pPr lvl="2" indent="0" rtl="0">
              <a:spcBef>
                <a:spcPts val="0"/>
              </a:spcBef>
              <a:spcAft>
                <a:spcPts val="0"/>
              </a:spcAft>
              <a:buClr>
                <a:schemeClr val="dk1"/>
              </a:buClr>
              <a:buSzPts val="2800"/>
              <a:buFont typeface="Arial"/>
              <a:buNone/>
              <a:defRPr sz="2800">
                <a:solidFill>
                  <a:schemeClr val="dk1"/>
                </a:solidFill>
              </a:defRPr>
            </a:lvl3pPr>
            <a:lvl4pPr lvl="3" indent="0" rtl="0">
              <a:spcBef>
                <a:spcPts val="0"/>
              </a:spcBef>
              <a:spcAft>
                <a:spcPts val="0"/>
              </a:spcAft>
              <a:buClr>
                <a:schemeClr val="dk1"/>
              </a:buClr>
              <a:buSzPts val="2800"/>
              <a:buFont typeface="Arial"/>
              <a:buNone/>
              <a:defRPr sz="2800">
                <a:solidFill>
                  <a:schemeClr val="dk1"/>
                </a:solidFill>
              </a:defRPr>
            </a:lvl4pPr>
            <a:lvl5pPr lvl="4" indent="0" rtl="0">
              <a:spcBef>
                <a:spcPts val="0"/>
              </a:spcBef>
              <a:spcAft>
                <a:spcPts val="0"/>
              </a:spcAft>
              <a:buClr>
                <a:schemeClr val="dk1"/>
              </a:buClr>
              <a:buSzPts val="2800"/>
              <a:buFont typeface="Arial"/>
              <a:buNone/>
              <a:defRPr sz="2800">
                <a:solidFill>
                  <a:schemeClr val="dk1"/>
                </a:solidFill>
              </a:defRPr>
            </a:lvl5pPr>
            <a:lvl6pPr lvl="5" indent="0" rtl="0">
              <a:spcBef>
                <a:spcPts val="0"/>
              </a:spcBef>
              <a:spcAft>
                <a:spcPts val="0"/>
              </a:spcAft>
              <a:buClr>
                <a:schemeClr val="dk1"/>
              </a:buClr>
              <a:buSzPts val="2800"/>
              <a:buFont typeface="Arial"/>
              <a:buNone/>
              <a:defRPr sz="2800">
                <a:solidFill>
                  <a:schemeClr val="dk1"/>
                </a:solidFill>
              </a:defRPr>
            </a:lvl6pPr>
            <a:lvl7pPr lvl="6" indent="0" rtl="0">
              <a:spcBef>
                <a:spcPts val="0"/>
              </a:spcBef>
              <a:spcAft>
                <a:spcPts val="0"/>
              </a:spcAft>
              <a:buClr>
                <a:schemeClr val="dk1"/>
              </a:buClr>
              <a:buSzPts val="2800"/>
              <a:buFont typeface="Arial"/>
              <a:buNone/>
              <a:defRPr sz="2800">
                <a:solidFill>
                  <a:schemeClr val="dk1"/>
                </a:solidFill>
              </a:defRPr>
            </a:lvl7pPr>
            <a:lvl8pPr lvl="7" indent="0" rtl="0">
              <a:spcBef>
                <a:spcPts val="0"/>
              </a:spcBef>
              <a:spcAft>
                <a:spcPts val="0"/>
              </a:spcAft>
              <a:buClr>
                <a:schemeClr val="dk1"/>
              </a:buClr>
              <a:buSzPts val="2800"/>
              <a:buFont typeface="Arial"/>
              <a:buNone/>
              <a:defRPr sz="2800">
                <a:solidFill>
                  <a:schemeClr val="dk1"/>
                </a:solidFill>
              </a:defRPr>
            </a:lvl8pPr>
            <a:lvl9pPr lvl="8" indent="0" rtl="0">
              <a:spcBef>
                <a:spcPts val="0"/>
              </a:spcBef>
              <a:spcAft>
                <a:spcPts val="0"/>
              </a:spcAft>
              <a:buClr>
                <a:schemeClr val="dk1"/>
              </a:buClr>
              <a:buSzPts val="2800"/>
              <a:buFont typeface="Arial"/>
              <a:buNone/>
              <a:defRPr sz="2800">
                <a:solidFill>
                  <a:schemeClr val="dk1"/>
                </a:solidFill>
              </a:defRPr>
            </a:lvl9pPr>
          </a:lstStyle>
          <a:p>
            <a:endParaRPr/>
          </a:p>
        </p:txBody>
      </p:sp>
      <p:sp>
        <p:nvSpPr>
          <p:cNvPr id="461" name="Google Shape;461;p68"/>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solidFill>
                <a:schemeClr val="lt2"/>
              </a:solidFill>
            </a:endParaRPr>
          </a:p>
        </p:txBody>
      </p:sp>
      <p:sp>
        <p:nvSpPr>
          <p:cNvPr id="462" name="Google Shape;462;p68"/>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63" name="Google Shape;463;p68"/>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lstStyle>
            <a:lvl1pPr marL="457200" marR="0" lvl="0" indent="-228600" algn="l" rtl="0">
              <a:lnSpc>
                <a:spcPct val="115000"/>
              </a:lnSpc>
              <a:spcBef>
                <a:spcPts val="0"/>
              </a:spcBef>
              <a:spcAft>
                <a:spcPts val="0"/>
              </a:spcAft>
              <a:buClr>
                <a:schemeClr val="dk2"/>
              </a:buClr>
              <a:buSzPts val="18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464" name="Google Shape;464;p68"/>
          <p:cNvPicPr preferRelativeResize="0"/>
          <p:nvPr/>
        </p:nvPicPr>
        <p:blipFill rotWithShape="1">
          <a:blip r:embed="rId2">
            <a:alphaModFix/>
          </a:blip>
          <a:srcRect/>
          <a:stretch/>
        </p:blipFill>
        <p:spPr>
          <a:xfrm>
            <a:off x="412745" y="4588196"/>
            <a:ext cx="1576200" cy="312900"/>
          </a:xfrm>
          <a:prstGeom prst="rect">
            <a:avLst/>
          </a:prstGeom>
          <a:noFill/>
          <a:ln>
            <a:noFill/>
          </a:ln>
        </p:spPr>
      </p:pic>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Content Slide - Purple 2">
  <p:cSld name="TITLE_3">
    <p:bg>
      <p:bgPr>
        <a:blipFill>
          <a:blip r:embed="rId2">
            <a:alphaModFix/>
          </a:blip>
          <a:stretch>
            <a:fillRect/>
          </a:stretch>
        </a:blipFill>
        <a:effectLst/>
      </p:bgPr>
    </p:bg>
    <p:spTree>
      <p:nvGrpSpPr>
        <p:cNvPr id="1" name="Shape 465"/>
        <p:cNvGrpSpPr/>
        <p:nvPr/>
      </p:nvGrpSpPr>
      <p:grpSpPr>
        <a:xfrm>
          <a:off x="0" y="0"/>
          <a:ext cx="0" cy="0"/>
          <a:chOff x="0" y="0"/>
          <a:chExt cx="0" cy="0"/>
        </a:xfrm>
      </p:grpSpPr>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1. Purple - Blank">
  <p:cSld name="CUSTOM_2">
    <p:bg>
      <p:bgPr>
        <a:blipFill>
          <a:blip r:embed="rId2">
            <a:alphaModFix/>
          </a:blip>
          <a:stretch>
            <a:fillRect/>
          </a:stretch>
        </a:blipFill>
        <a:effectLst/>
      </p:bgPr>
    </p:bg>
    <p:spTree>
      <p:nvGrpSpPr>
        <p:cNvPr id="1" name="Shape 467"/>
        <p:cNvGrpSpPr/>
        <p:nvPr/>
      </p:nvGrpSpPr>
      <p:grpSpPr>
        <a:xfrm>
          <a:off x="0" y="0"/>
          <a:ext cx="0" cy="0"/>
          <a:chOff x="0" y="0"/>
          <a:chExt cx="0" cy="0"/>
        </a:xfrm>
      </p:grpSpPr>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2. Purple - Greenhouse">
  <p:cSld name="CUSTOM_18">
    <p:bg>
      <p:bgPr>
        <a:blipFill>
          <a:blip r:embed="rId2">
            <a:alphaModFix/>
          </a:blip>
          <a:stretch>
            <a:fillRect/>
          </a:stretch>
        </a:blipFill>
        <a:effectLst/>
      </p:bgPr>
    </p:bg>
    <p:spTree>
      <p:nvGrpSpPr>
        <p:cNvPr id="1" name="Shape 468"/>
        <p:cNvGrpSpPr/>
        <p:nvPr/>
      </p:nvGrpSpPr>
      <p:grpSpPr>
        <a:xfrm>
          <a:off x="0" y="0"/>
          <a:ext cx="0" cy="0"/>
          <a:chOff x="0" y="0"/>
          <a:chExt cx="0" cy="0"/>
        </a:xfrm>
      </p:grpSpPr>
      <p:pic>
        <p:nvPicPr>
          <p:cNvPr id="469" name="Google Shape;469;p72"/>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470" name="Google Shape;470;p72"/>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471" name="Google Shape;471;p72"/>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472" name="Google Shape;472;p72"/>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473" name="Google Shape;473;p72"/>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474" name="Google Shape;474;p72"/>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475" name="Google Shape;475;p72"/>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476" name="Google Shape;476;p72"/>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477" name="Google Shape;477;p72"/>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478" name="Google Shape;478;p72"/>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479" name="Google Shape;479;p72"/>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480" name="Google Shape;480;p72"/>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sp>
        <p:nvSpPr>
          <p:cNvPr id="481" name="Google Shape;481;p72"/>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482" name="Google Shape;482;p72"/>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483" name="Google Shape;483;p72"/>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484" name="Google Shape;484;p72"/>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485" name="Google Shape;485;p72"/>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486" name="Google Shape;486;p72"/>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487" name="Google Shape;487;p72"/>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488" name="Google Shape;488;p72"/>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489" name="Google Shape;489;p72"/>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490" name="Google Shape;490;p72"/>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491" name="Google Shape;491;p72"/>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492" name="Google Shape;492;p72"/>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493" name="Google Shape;493;p72"/>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494" name="Google Shape;494;p72"/>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495" name="Google Shape;495;p72"/>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pic>
        <p:nvPicPr>
          <p:cNvPr id="496" name="Google Shape;496;p72"/>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497" name="Google Shape;497;p72"/>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498" name="Google Shape;498;p72"/>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499" name="Google Shape;499;p72"/>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3. Blue - Blank">
  <p:cSld name="CUSTOM_2_1">
    <p:bg>
      <p:bgPr>
        <a:blipFill>
          <a:blip r:embed="rId2">
            <a:alphaModFix/>
          </a:blip>
          <a:stretch>
            <a:fillRect/>
          </a:stretch>
        </a:blipFill>
        <a:effectLst/>
      </p:bgPr>
    </p:bg>
    <p:spTree>
      <p:nvGrpSpPr>
        <p:cNvPr id="1" name="Shape 500"/>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4 Icon Slide">
  <p:cSld name="4 Icon Slide">
    <p:spTree>
      <p:nvGrpSpPr>
        <p:cNvPr id="1" name="Shape 65"/>
        <p:cNvGrpSpPr/>
        <p:nvPr/>
      </p:nvGrpSpPr>
      <p:grpSpPr>
        <a:xfrm>
          <a:off x="0" y="0"/>
          <a:ext cx="0" cy="0"/>
          <a:chOff x="0" y="0"/>
          <a:chExt cx="0" cy="0"/>
        </a:xfrm>
      </p:grpSpPr>
      <p:sp>
        <p:nvSpPr>
          <p:cNvPr id="66" name="Google Shape;66;p8"/>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8"/>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8" name="Google Shape;68;p8"/>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9" name="Google Shape;69;p8"/>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70" name="Google Shape;70;p8"/>
          <p:cNvSpPr>
            <a:spLocks noGrp="1"/>
          </p:cNvSpPr>
          <p:nvPr>
            <p:ph type="pic" idx="2"/>
          </p:nvPr>
        </p:nvSpPr>
        <p:spPr>
          <a:xfrm>
            <a:off x="1276546" y="1797002"/>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1" name="Google Shape;71;p8"/>
          <p:cNvSpPr>
            <a:spLocks noGrp="1"/>
          </p:cNvSpPr>
          <p:nvPr>
            <p:ph type="pic" idx="3"/>
          </p:nvPr>
        </p:nvSpPr>
        <p:spPr>
          <a:xfrm>
            <a:off x="5198085" y="1797002"/>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8"/>
          <p:cNvSpPr txBox="1">
            <a:spLocks noGrp="1"/>
          </p:cNvSpPr>
          <p:nvPr>
            <p:ph type="body" idx="1"/>
          </p:nvPr>
        </p:nvSpPr>
        <p:spPr>
          <a:xfrm>
            <a:off x="755650" y="2639731"/>
            <a:ext cx="1744267" cy="935981"/>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p8"/>
          <p:cNvSpPr>
            <a:spLocks noGrp="1"/>
          </p:cNvSpPr>
          <p:nvPr>
            <p:ph type="pic" idx="4"/>
          </p:nvPr>
        </p:nvSpPr>
        <p:spPr>
          <a:xfrm>
            <a:off x="3247414" y="1797002"/>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8"/>
          <p:cNvSpPr txBox="1">
            <a:spLocks noGrp="1"/>
          </p:cNvSpPr>
          <p:nvPr>
            <p:ph type="body" idx="5"/>
          </p:nvPr>
        </p:nvSpPr>
        <p:spPr>
          <a:xfrm>
            <a:off x="2724531" y="2639731"/>
            <a:ext cx="1744267" cy="935981"/>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8"/>
          <p:cNvSpPr txBox="1">
            <a:spLocks noGrp="1"/>
          </p:cNvSpPr>
          <p:nvPr>
            <p:ph type="body" idx="6"/>
          </p:nvPr>
        </p:nvSpPr>
        <p:spPr>
          <a:xfrm>
            <a:off x="4675202" y="2639731"/>
            <a:ext cx="1744267" cy="935981"/>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8"/>
          <p:cNvSpPr txBox="1">
            <a:spLocks noGrp="1"/>
          </p:cNvSpPr>
          <p:nvPr>
            <p:ph type="body" idx="7"/>
          </p:nvPr>
        </p:nvSpPr>
        <p:spPr>
          <a:xfrm>
            <a:off x="6644083" y="2639731"/>
            <a:ext cx="1744267" cy="935981"/>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8"/>
          <p:cNvSpPr>
            <a:spLocks noGrp="1"/>
          </p:cNvSpPr>
          <p:nvPr>
            <p:ph type="pic" idx="8"/>
          </p:nvPr>
        </p:nvSpPr>
        <p:spPr>
          <a:xfrm>
            <a:off x="7168953" y="1797002"/>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4. Blue - Greenhouse">
  <p:cSld name="CUSTOM_18_1">
    <p:bg>
      <p:bgPr>
        <a:blipFill>
          <a:blip r:embed="rId2">
            <a:alphaModFix/>
          </a:blip>
          <a:stretch>
            <a:fillRect/>
          </a:stretch>
        </a:blipFill>
        <a:effectLst/>
      </p:bgPr>
    </p:bg>
    <p:spTree>
      <p:nvGrpSpPr>
        <p:cNvPr id="1" name="Shape 501"/>
        <p:cNvGrpSpPr/>
        <p:nvPr/>
      </p:nvGrpSpPr>
      <p:grpSpPr>
        <a:xfrm>
          <a:off x="0" y="0"/>
          <a:ext cx="0" cy="0"/>
          <a:chOff x="0" y="0"/>
          <a:chExt cx="0" cy="0"/>
        </a:xfrm>
      </p:grpSpPr>
      <p:pic>
        <p:nvPicPr>
          <p:cNvPr id="502" name="Google Shape;502;p74"/>
          <p:cNvPicPr preferRelativeResize="0"/>
          <p:nvPr/>
        </p:nvPicPr>
        <p:blipFill rotWithShape="1">
          <a:blip r:embed="rId3">
            <a:alphaModFix/>
          </a:blip>
          <a:srcRect/>
          <a:stretch/>
        </p:blipFill>
        <p:spPr>
          <a:xfrm>
            <a:off x="60450" y="102150"/>
            <a:ext cx="8960650" cy="5041351"/>
          </a:xfrm>
          <a:prstGeom prst="rect">
            <a:avLst/>
          </a:prstGeom>
          <a:noFill/>
          <a:ln>
            <a:noFill/>
          </a:ln>
        </p:spPr>
      </p:pic>
      <p:pic>
        <p:nvPicPr>
          <p:cNvPr id="503" name="Google Shape;503;p74"/>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504" name="Google Shape;504;p74"/>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505" name="Google Shape;505;p74"/>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sp>
        <p:nvSpPr>
          <p:cNvPr id="506" name="Google Shape;506;p74"/>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507" name="Google Shape;507;p74"/>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508" name="Google Shape;508;p74"/>
          <p:cNvPicPr preferRelativeResize="0"/>
          <p:nvPr/>
        </p:nvPicPr>
        <p:blipFill>
          <a:blip r:embed="rId6">
            <a:alphaModFix/>
          </a:blip>
          <a:stretch>
            <a:fillRect/>
          </a:stretch>
        </p:blipFill>
        <p:spPr>
          <a:xfrm>
            <a:off x="3861513" y="2664458"/>
            <a:ext cx="1147878" cy="338857"/>
          </a:xfrm>
          <a:prstGeom prst="rect">
            <a:avLst/>
          </a:prstGeom>
          <a:noFill/>
          <a:ln>
            <a:noFill/>
          </a:ln>
        </p:spPr>
      </p:pic>
      <p:pic>
        <p:nvPicPr>
          <p:cNvPr id="509" name="Google Shape;509;p74"/>
          <p:cNvPicPr preferRelativeResize="0"/>
          <p:nvPr/>
        </p:nvPicPr>
        <p:blipFill>
          <a:blip r:embed="rId7">
            <a:alphaModFix/>
          </a:blip>
          <a:stretch>
            <a:fillRect/>
          </a:stretch>
        </p:blipFill>
        <p:spPr>
          <a:xfrm>
            <a:off x="2474973" y="2681337"/>
            <a:ext cx="1092672" cy="305087"/>
          </a:xfrm>
          <a:prstGeom prst="rect">
            <a:avLst/>
          </a:prstGeom>
          <a:noFill/>
          <a:ln>
            <a:noFill/>
          </a:ln>
        </p:spPr>
      </p:pic>
      <p:pic>
        <p:nvPicPr>
          <p:cNvPr id="510" name="Google Shape;510;p74"/>
          <p:cNvPicPr preferRelativeResize="0"/>
          <p:nvPr/>
        </p:nvPicPr>
        <p:blipFill>
          <a:blip r:embed="rId8">
            <a:alphaModFix/>
          </a:blip>
          <a:stretch>
            <a:fillRect/>
          </a:stretch>
        </p:blipFill>
        <p:spPr>
          <a:xfrm>
            <a:off x="5264166" y="2688136"/>
            <a:ext cx="1092668" cy="299187"/>
          </a:xfrm>
          <a:prstGeom prst="rect">
            <a:avLst/>
          </a:prstGeom>
          <a:noFill/>
          <a:ln>
            <a:noFill/>
          </a:ln>
        </p:spPr>
      </p:pic>
      <p:pic>
        <p:nvPicPr>
          <p:cNvPr id="511" name="Google Shape;511;p74"/>
          <p:cNvPicPr preferRelativeResize="0"/>
          <p:nvPr/>
        </p:nvPicPr>
        <p:blipFill>
          <a:blip r:embed="rId9">
            <a:alphaModFix/>
          </a:blip>
          <a:stretch>
            <a:fillRect/>
          </a:stretch>
        </p:blipFill>
        <p:spPr>
          <a:xfrm>
            <a:off x="6641338" y="2681351"/>
            <a:ext cx="1415612" cy="305081"/>
          </a:xfrm>
          <a:prstGeom prst="rect">
            <a:avLst/>
          </a:prstGeom>
          <a:noFill/>
          <a:ln>
            <a:noFill/>
          </a:ln>
        </p:spPr>
      </p:pic>
      <p:sp>
        <p:nvSpPr>
          <p:cNvPr id="512" name="Google Shape;512;p74"/>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513" name="Google Shape;513;p74"/>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514" name="Google Shape;514;p74"/>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515" name="Google Shape;515;p74"/>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516" name="Google Shape;516;p74"/>
          <p:cNvPicPr preferRelativeResize="0"/>
          <p:nvPr/>
        </p:nvPicPr>
        <p:blipFill>
          <a:blip r:embed="rId10">
            <a:alphaModFix/>
          </a:blip>
          <a:stretch>
            <a:fillRect/>
          </a:stretch>
        </p:blipFill>
        <p:spPr>
          <a:xfrm>
            <a:off x="2269429" y="3638617"/>
            <a:ext cx="1107597" cy="315410"/>
          </a:xfrm>
          <a:prstGeom prst="rect">
            <a:avLst/>
          </a:prstGeom>
          <a:noFill/>
          <a:ln>
            <a:noFill/>
          </a:ln>
        </p:spPr>
      </p:pic>
      <p:sp>
        <p:nvSpPr>
          <p:cNvPr id="517" name="Google Shape;517;p74"/>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518" name="Google Shape;518;p74"/>
          <p:cNvPicPr preferRelativeResize="0"/>
          <p:nvPr/>
        </p:nvPicPr>
        <p:blipFill>
          <a:blip r:embed="rId11">
            <a:alphaModFix/>
          </a:blip>
          <a:stretch>
            <a:fillRect/>
          </a:stretch>
        </p:blipFill>
        <p:spPr>
          <a:xfrm>
            <a:off x="5350933" y="3638605"/>
            <a:ext cx="1402675" cy="315410"/>
          </a:xfrm>
          <a:prstGeom prst="rect">
            <a:avLst/>
          </a:prstGeom>
          <a:noFill/>
          <a:ln>
            <a:noFill/>
          </a:ln>
        </p:spPr>
      </p:pic>
      <p:sp>
        <p:nvSpPr>
          <p:cNvPr id="519" name="Google Shape;519;p74"/>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520" name="Google Shape;520;p74"/>
          <p:cNvPicPr preferRelativeResize="0"/>
          <p:nvPr/>
        </p:nvPicPr>
        <p:blipFill>
          <a:blip r:embed="rId12">
            <a:alphaModFix/>
          </a:blip>
          <a:stretch>
            <a:fillRect/>
          </a:stretch>
        </p:blipFill>
        <p:spPr>
          <a:xfrm>
            <a:off x="7017438" y="3638617"/>
            <a:ext cx="1092671" cy="315403"/>
          </a:xfrm>
          <a:prstGeom prst="rect">
            <a:avLst/>
          </a:prstGeom>
          <a:noFill/>
          <a:ln>
            <a:noFill/>
          </a:ln>
        </p:spPr>
      </p:pic>
      <p:sp>
        <p:nvSpPr>
          <p:cNvPr id="521" name="Google Shape;521;p74"/>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522" name="Google Shape;522;p74"/>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523" name="Google Shape;523;p74"/>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524" name="Google Shape;524;p74"/>
          <p:cNvPicPr preferRelativeResize="0"/>
          <p:nvPr/>
        </p:nvPicPr>
        <p:blipFill>
          <a:blip r:embed="rId13">
            <a:alphaModFix/>
          </a:blip>
          <a:stretch>
            <a:fillRect/>
          </a:stretch>
        </p:blipFill>
        <p:spPr>
          <a:xfrm>
            <a:off x="3600832" y="3630138"/>
            <a:ext cx="1476963" cy="315409"/>
          </a:xfrm>
          <a:prstGeom prst="rect">
            <a:avLst/>
          </a:prstGeom>
          <a:noFill/>
          <a:ln>
            <a:noFill/>
          </a:ln>
        </p:spPr>
      </p:pic>
      <p:sp>
        <p:nvSpPr>
          <p:cNvPr id="525" name="Google Shape;525;p74"/>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526" name="Google Shape;526;p74"/>
          <p:cNvPicPr preferRelativeResize="0"/>
          <p:nvPr/>
        </p:nvPicPr>
        <p:blipFill rotWithShape="1">
          <a:blip r:embed="rId14">
            <a:alphaModFix/>
          </a:blip>
          <a:srcRect t="699" b="-6642"/>
          <a:stretch/>
        </p:blipFill>
        <p:spPr>
          <a:xfrm>
            <a:off x="942096" y="3638617"/>
            <a:ext cx="1107607" cy="338859"/>
          </a:xfrm>
          <a:prstGeom prst="rect">
            <a:avLst/>
          </a:prstGeom>
          <a:noFill/>
          <a:ln>
            <a:noFill/>
          </a:ln>
        </p:spPr>
      </p:pic>
      <p:pic>
        <p:nvPicPr>
          <p:cNvPr id="527" name="Google Shape;527;p74"/>
          <p:cNvPicPr preferRelativeResize="0"/>
          <p:nvPr/>
        </p:nvPicPr>
        <p:blipFill rotWithShape="1">
          <a:blip r:embed="rId15">
            <a:alphaModFix/>
          </a:blip>
          <a:srcRect l="-1366" r="-1345"/>
          <a:stretch/>
        </p:blipFill>
        <p:spPr>
          <a:xfrm>
            <a:off x="927810" y="2678374"/>
            <a:ext cx="1315248" cy="338859"/>
          </a:xfrm>
          <a:prstGeom prst="rect">
            <a:avLst/>
          </a:prstGeom>
          <a:noFill/>
          <a:ln>
            <a:noFill/>
          </a:ln>
        </p:spPr>
      </p:pic>
      <p:sp>
        <p:nvSpPr>
          <p:cNvPr id="528" name="Google Shape;528;p74"/>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pic>
        <p:nvPicPr>
          <p:cNvPr id="529" name="Google Shape;529;p74"/>
          <p:cNvPicPr preferRelativeResize="0"/>
          <p:nvPr/>
        </p:nvPicPr>
        <p:blipFill rotWithShape="1">
          <a:blip r:embed="rId16">
            <a:alphaModFix/>
          </a:blip>
          <a:srcRect l="11372" t="26611" r="16100" b="28864"/>
          <a:stretch/>
        </p:blipFill>
        <p:spPr>
          <a:xfrm>
            <a:off x="6356825" y="1240162"/>
            <a:ext cx="1171124" cy="383100"/>
          </a:xfrm>
          <a:prstGeom prst="rect">
            <a:avLst/>
          </a:prstGeom>
          <a:noFill/>
          <a:ln>
            <a:noFill/>
          </a:ln>
        </p:spPr>
      </p:pic>
      <p:pic>
        <p:nvPicPr>
          <p:cNvPr id="530" name="Google Shape;530;p74"/>
          <p:cNvPicPr preferRelativeResize="0"/>
          <p:nvPr/>
        </p:nvPicPr>
        <p:blipFill rotWithShape="1">
          <a:blip r:embed="rId17">
            <a:alphaModFix/>
          </a:blip>
          <a:srcRect/>
          <a:stretch/>
        </p:blipFill>
        <p:spPr>
          <a:xfrm>
            <a:off x="7645636" y="1240148"/>
            <a:ext cx="785400" cy="383100"/>
          </a:xfrm>
          <a:prstGeom prst="rect">
            <a:avLst/>
          </a:prstGeom>
          <a:noFill/>
          <a:ln>
            <a:noFill/>
          </a:ln>
        </p:spPr>
      </p:pic>
      <p:pic>
        <p:nvPicPr>
          <p:cNvPr id="531" name="Google Shape;531;p74"/>
          <p:cNvPicPr preferRelativeResize="0"/>
          <p:nvPr/>
        </p:nvPicPr>
        <p:blipFill rotWithShape="1">
          <a:blip r:embed="rId18">
            <a:alphaModFix/>
          </a:blip>
          <a:srcRect/>
          <a:stretch/>
        </p:blipFill>
        <p:spPr>
          <a:xfrm>
            <a:off x="1643139" y="1192418"/>
            <a:ext cx="1001700" cy="453900"/>
          </a:xfrm>
          <a:prstGeom prst="rect">
            <a:avLst/>
          </a:prstGeom>
          <a:noFill/>
          <a:ln>
            <a:noFill/>
          </a:ln>
        </p:spPr>
      </p:pic>
      <p:pic>
        <p:nvPicPr>
          <p:cNvPr id="532" name="Google Shape;532;p74"/>
          <p:cNvPicPr preferRelativeResize="0"/>
          <p:nvPr/>
        </p:nvPicPr>
        <p:blipFill>
          <a:blip r:embed="rId19">
            <a:alphaModFix/>
          </a:blip>
          <a:stretch>
            <a:fillRect/>
          </a:stretch>
        </p:blipFill>
        <p:spPr>
          <a:xfrm>
            <a:off x="746000" y="1217161"/>
            <a:ext cx="643699" cy="429119"/>
          </a:xfrm>
          <a:prstGeom prst="rect">
            <a:avLst/>
          </a:prstGeom>
          <a:noFill/>
          <a:ln>
            <a:noFill/>
          </a:ln>
        </p:spPr>
      </p:pic>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5. Green - Blank">
  <p:cSld name="CUSTOM_2_1_1">
    <p:bg>
      <p:bgPr>
        <a:blipFill>
          <a:blip r:embed="rId2">
            <a:alphaModFix/>
          </a:blip>
          <a:stretch>
            <a:fillRect/>
          </a:stretch>
        </a:blipFill>
        <a:effectLst/>
      </p:bgPr>
    </p:bg>
    <p:spTree>
      <p:nvGrpSpPr>
        <p:cNvPr id="1" name="Shape 533"/>
        <p:cNvGrpSpPr/>
        <p:nvPr/>
      </p:nvGrpSpPr>
      <p:grpSpPr>
        <a:xfrm>
          <a:off x="0" y="0"/>
          <a:ext cx="0" cy="0"/>
          <a:chOff x="0" y="0"/>
          <a:chExt cx="0" cy="0"/>
        </a:xfrm>
      </p:grpSpPr>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6. Green - Greenhouse">
  <p:cSld name="CUSTOM_18_1_1">
    <p:bg>
      <p:bgPr>
        <a:blipFill>
          <a:blip r:embed="rId2">
            <a:alphaModFix/>
          </a:blip>
          <a:stretch>
            <a:fillRect/>
          </a:stretch>
        </a:blipFill>
        <a:effectLst/>
      </p:bgPr>
    </p:bg>
    <p:spTree>
      <p:nvGrpSpPr>
        <p:cNvPr id="1" name="Shape 534"/>
        <p:cNvGrpSpPr/>
        <p:nvPr/>
      </p:nvGrpSpPr>
      <p:grpSpPr>
        <a:xfrm>
          <a:off x="0" y="0"/>
          <a:ext cx="0" cy="0"/>
          <a:chOff x="0" y="0"/>
          <a:chExt cx="0" cy="0"/>
        </a:xfrm>
      </p:grpSpPr>
      <p:pic>
        <p:nvPicPr>
          <p:cNvPr id="535" name="Google Shape;535;p76"/>
          <p:cNvPicPr preferRelativeResize="0"/>
          <p:nvPr/>
        </p:nvPicPr>
        <p:blipFill>
          <a:blip r:embed="rId3">
            <a:alphaModFix/>
          </a:blip>
          <a:stretch>
            <a:fillRect/>
          </a:stretch>
        </p:blipFill>
        <p:spPr>
          <a:xfrm>
            <a:off x="60450" y="102150"/>
            <a:ext cx="8960650" cy="5041351"/>
          </a:xfrm>
          <a:prstGeom prst="rect">
            <a:avLst/>
          </a:prstGeom>
          <a:noFill/>
          <a:ln>
            <a:noFill/>
          </a:ln>
        </p:spPr>
      </p:pic>
      <p:pic>
        <p:nvPicPr>
          <p:cNvPr id="536" name="Google Shape;536;p76"/>
          <p:cNvPicPr preferRelativeResize="0"/>
          <p:nvPr/>
        </p:nvPicPr>
        <p:blipFill>
          <a:blip r:embed="rId4">
            <a:alphaModFix/>
          </a:blip>
          <a:stretch>
            <a:fillRect/>
          </a:stretch>
        </p:blipFill>
        <p:spPr>
          <a:xfrm>
            <a:off x="4024116" y="759600"/>
            <a:ext cx="1171126" cy="385038"/>
          </a:xfrm>
          <a:prstGeom prst="rect">
            <a:avLst/>
          </a:prstGeom>
          <a:noFill/>
          <a:ln>
            <a:noFill/>
          </a:ln>
        </p:spPr>
      </p:pic>
      <p:pic>
        <p:nvPicPr>
          <p:cNvPr id="537" name="Google Shape;537;p76"/>
          <p:cNvPicPr preferRelativeResize="0"/>
          <p:nvPr/>
        </p:nvPicPr>
        <p:blipFill>
          <a:blip r:embed="rId5">
            <a:alphaModFix/>
          </a:blip>
          <a:stretch>
            <a:fillRect/>
          </a:stretch>
        </p:blipFill>
        <p:spPr>
          <a:xfrm>
            <a:off x="3589966" y="1694105"/>
            <a:ext cx="1901604" cy="377403"/>
          </a:xfrm>
          <a:prstGeom prst="rect">
            <a:avLst/>
          </a:prstGeom>
          <a:noFill/>
          <a:ln>
            <a:noFill/>
          </a:ln>
        </p:spPr>
      </p:pic>
      <p:sp>
        <p:nvSpPr>
          <p:cNvPr id="538" name="Google Shape;538;p76"/>
          <p:cNvSpPr txBox="1"/>
          <p:nvPr/>
        </p:nvSpPr>
        <p:spPr>
          <a:xfrm>
            <a:off x="792037" y="2082645"/>
            <a:ext cx="7497600" cy="236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950" i="1">
                <a:solidFill>
                  <a:srgbClr val="414042"/>
                </a:solidFill>
                <a:latin typeface="Proxima Nova"/>
                <a:ea typeface="Proxima Nova"/>
                <a:cs typeface="Proxima Nova"/>
                <a:sym typeface="Proxima Nova"/>
              </a:rPr>
              <a:t>Community Stewardship and Technical, Legal, Marketing, Organizational Infrastructure</a:t>
            </a:r>
            <a:endParaRPr sz="950" i="1">
              <a:solidFill>
                <a:srgbClr val="414042"/>
              </a:solidFill>
              <a:latin typeface="Proxima Nova"/>
              <a:ea typeface="Proxima Nova"/>
              <a:cs typeface="Proxima Nova"/>
              <a:sym typeface="Proxima Nova"/>
            </a:endParaRPr>
          </a:p>
        </p:txBody>
      </p:sp>
      <p:pic>
        <p:nvPicPr>
          <p:cNvPr id="539" name="Google Shape;539;p76"/>
          <p:cNvPicPr preferRelativeResize="0"/>
          <p:nvPr/>
        </p:nvPicPr>
        <p:blipFill rotWithShape="1">
          <a:blip r:embed="rId6">
            <a:alphaModFix/>
          </a:blip>
          <a:srcRect l="11372" t="26611" r="16100" b="28864"/>
          <a:stretch/>
        </p:blipFill>
        <p:spPr>
          <a:xfrm>
            <a:off x="6356825" y="1240162"/>
            <a:ext cx="1171124" cy="383100"/>
          </a:xfrm>
          <a:prstGeom prst="rect">
            <a:avLst/>
          </a:prstGeom>
          <a:noFill/>
          <a:ln>
            <a:noFill/>
          </a:ln>
        </p:spPr>
      </p:pic>
      <p:pic>
        <p:nvPicPr>
          <p:cNvPr id="540" name="Google Shape;540;p76"/>
          <p:cNvPicPr preferRelativeResize="0"/>
          <p:nvPr/>
        </p:nvPicPr>
        <p:blipFill rotWithShape="1">
          <a:blip r:embed="rId7">
            <a:alphaModFix/>
          </a:blip>
          <a:srcRect/>
          <a:stretch/>
        </p:blipFill>
        <p:spPr>
          <a:xfrm>
            <a:off x="7645636" y="1240148"/>
            <a:ext cx="785400" cy="383100"/>
          </a:xfrm>
          <a:prstGeom prst="rect">
            <a:avLst/>
          </a:prstGeom>
          <a:noFill/>
          <a:ln>
            <a:noFill/>
          </a:ln>
        </p:spPr>
      </p:pic>
      <p:pic>
        <p:nvPicPr>
          <p:cNvPr id="541" name="Google Shape;541;p76"/>
          <p:cNvPicPr preferRelativeResize="0"/>
          <p:nvPr/>
        </p:nvPicPr>
        <p:blipFill rotWithShape="1">
          <a:blip r:embed="rId8">
            <a:alphaModFix/>
          </a:blip>
          <a:srcRect/>
          <a:stretch/>
        </p:blipFill>
        <p:spPr>
          <a:xfrm>
            <a:off x="1643139" y="1192418"/>
            <a:ext cx="1001700" cy="453900"/>
          </a:xfrm>
          <a:prstGeom prst="rect">
            <a:avLst/>
          </a:prstGeom>
          <a:noFill/>
          <a:ln>
            <a:noFill/>
          </a:ln>
        </p:spPr>
      </p:pic>
      <p:pic>
        <p:nvPicPr>
          <p:cNvPr id="542" name="Google Shape;542;p76"/>
          <p:cNvPicPr preferRelativeResize="0"/>
          <p:nvPr/>
        </p:nvPicPr>
        <p:blipFill>
          <a:blip r:embed="rId9">
            <a:alphaModFix/>
          </a:blip>
          <a:stretch>
            <a:fillRect/>
          </a:stretch>
        </p:blipFill>
        <p:spPr>
          <a:xfrm>
            <a:off x="746000" y="1217161"/>
            <a:ext cx="643699" cy="429119"/>
          </a:xfrm>
          <a:prstGeom prst="rect">
            <a:avLst/>
          </a:prstGeom>
          <a:noFill/>
          <a:ln>
            <a:noFill/>
          </a:ln>
        </p:spPr>
      </p:pic>
      <p:sp>
        <p:nvSpPr>
          <p:cNvPr id="543" name="Google Shape;543;p76"/>
          <p:cNvSpPr txBox="1"/>
          <p:nvPr/>
        </p:nvSpPr>
        <p:spPr>
          <a:xfrm>
            <a:off x="3883150" y="2378500"/>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Frameworks</a:t>
            </a:r>
            <a:endParaRPr sz="800" b="1">
              <a:solidFill>
                <a:srgbClr val="FFFFFF"/>
              </a:solidFill>
              <a:latin typeface="Proxima Nova"/>
              <a:ea typeface="Proxima Nova"/>
              <a:cs typeface="Proxima Nova"/>
              <a:sym typeface="Proxima Nova"/>
            </a:endParaRPr>
          </a:p>
        </p:txBody>
      </p:sp>
      <p:sp>
        <p:nvSpPr>
          <p:cNvPr id="544" name="Google Shape;544;p76"/>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545" name="Google Shape;545;p76"/>
          <p:cNvPicPr preferRelativeResize="0"/>
          <p:nvPr/>
        </p:nvPicPr>
        <p:blipFill>
          <a:blip r:embed="rId10">
            <a:alphaModFix/>
          </a:blip>
          <a:stretch>
            <a:fillRect/>
          </a:stretch>
        </p:blipFill>
        <p:spPr>
          <a:xfrm>
            <a:off x="3861513" y="2664458"/>
            <a:ext cx="1147878" cy="338857"/>
          </a:xfrm>
          <a:prstGeom prst="rect">
            <a:avLst/>
          </a:prstGeom>
          <a:noFill/>
          <a:ln>
            <a:noFill/>
          </a:ln>
        </p:spPr>
      </p:pic>
      <p:pic>
        <p:nvPicPr>
          <p:cNvPr id="546" name="Google Shape;546;p76"/>
          <p:cNvPicPr preferRelativeResize="0"/>
          <p:nvPr/>
        </p:nvPicPr>
        <p:blipFill>
          <a:blip r:embed="rId11">
            <a:alphaModFix/>
          </a:blip>
          <a:stretch>
            <a:fillRect/>
          </a:stretch>
        </p:blipFill>
        <p:spPr>
          <a:xfrm>
            <a:off x="2474973" y="2681337"/>
            <a:ext cx="1092672" cy="305087"/>
          </a:xfrm>
          <a:prstGeom prst="rect">
            <a:avLst/>
          </a:prstGeom>
          <a:noFill/>
          <a:ln>
            <a:noFill/>
          </a:ln>
        </p:spPr>
      </p:pic>
      <p:pic>
        <p:nvPicPr>
          <p:cNvPr id="547" name="Google Shape;547;p76"/>
          <p:cNvPicPr preferRelativeResize="0"/>
          <p:nvPr/>
        </p:nvPicPr>
        <p:blipFill>
          <a:blip r:embed="rId12">
            <a:alphaModFix/>
          </a:blip>
          <a:stretch>
            <a:fillRect/>
          </a:stretch>
        </p:blipFill>
        <p:spPr>
          <a:xfrm>
            <a:off x="5264166" y="2688136"/>
            <a:ext cx="1092668" cy="299187"/>
          </a:xfrm>
          <a:prstGeom prst="rect">
            <a:avLst/>
          </a:prstGeom>
          <a:noFill/>
          <a:ln>
            <a:noFill/>
          </a:ln>
        </p:spPr>
      </p:pic>
      <p:pic>
        <p:nvPicPr>
          <p:cNvPr id="548" name="Google Shape;548;p76"/>
          <p:cNvPicPr preferRelativeResize="0"/>
          <p:nvPr/>
        </p:nvPicPr>
        <p:blipFill>
          <a:blip r:embed="rId13">
            <a:alphaModFix/>
          </a:blip>
          <a:stretch>
            <a:fillRect/>
          </a:stretch>
        </p:blipFill>
        <p:spPr>
          <a:xfrm>
            <a:off x="6641338" y="2681351"/>
            <a:ext cx="1415612" cy="305081"/>
          </a:xfrm>
          <a:prstGeom prst="rect">
            <a:avLst/>
          </a:prstGeom>
          <a:noFill/>
          <a:ln>
            <a:noFill/>
          </a:ln>
        </p:spPr>
      </p:pic>
      <p:sp>
        <p:nvSpPr>
          <p:cNvPr id="549" name="Google Shape;549;p76"/>
          <p:cNvSpPr txBox="1"/>
          <p:nvPr/>
        </p:nvSpPr>
        <p:spPr>
          <a:xfrm>
            <a:off x="2363692"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with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channel support</a:t>
            </a:r>
            <a:endParaRPr sz="800" b="1">
              <a:solidFill>
                <a:srgbClr val="414042"/>
              </a:solidFill>
              <a:latin typeface="Proxima Nova"/>
              <a:ea typeface="Proxima Nova"/>
              <a:cs typeface="Proxima Nova"/>
              <a:sym typeface="Proxima Nova"/>
            </a:endParaRPr>
          </a:p>
        </p:txBody>
      </p:sp>
      <p:sp>
        <p:nvSpPr>
          <p:cNvPr id="550" name="Google Shape;550;p76"/>
          <p:cNvSpPr txBox="1"/>
          <p:nvPr/>
        </p:nvSpPr>
        <p:spPr>
          <a:xfrm>
            <a:off x="516774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Mobile application focus</a:t>
            </a:r>
            <a:endParaRPr sz="800" b="1">
              <a:solidFill>
                <a:srgbClr val="414042"/>
              </a:solidFill>
              <a:latin typeface="Proxima Nova"/>
              <a:ea typeface="Proxima Nova"/>
              <a:cs typeface="Proxima Nova"/>
              <a:sym typeface="Proxima Nova"/>
            </a:endParaRPr>
          </a:p>
        </p:txBody>
      </p:sp>
      <p:sp>
        <p:nvSpPr>
          <p:cNvPr id="551" name="Google Shape;551;p76"/>
          <p:cNvSpPr txBox="1"/>
          <p:nvPr/>
        </p:nvSpPr>
        <p:spPr>
          <a:xfrm>
            <a:off x="3825824"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Decentralized identity</a:t>
            </a:r>
            <a:endParaRPr sz="800" b="1">
              <a:solidFill>
                <a:srgbClr val="414042"/>
              </a:solidFill>
              <a:latin typeface="Proxima Nova"/>
              <a:ea typeface="Proxima Nova"/>
              <a:cs typeface="Proxima Nova"/>
              <a:sym typeface="Proxima Nova"/>
            </a:endParaRPr>
          </a:p>
        </p:txBody>
      </p:sp>
      <p:sp>
        <p:nvSpPr>
          <p:cNvPr id="552" name="Google Shape;552;p76"/>
          <p:cNvSpPr txBox="1"/>
          <p:nvPr/>
        </p:nvSpPr>
        <p:spPr>
          <a:xfrm>
            <a:off x="927809" y="3003327"/>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Permissionable smart contract machine (EVM)</a:t>
            </a:r>
            <a:endParaRPr sz="800" b="1">
              <a:solidFill>
                <a:srgbClr val="414042"/>
              </a:solidFill>
              <a:latin typeface="Proxima Nova"/>
              <a:ea typeface="Proxima Nova"/>
              <a:cs typeface="Proxima Nova"/>
              <a:sym typeface="Proxima Nova"/>
            </a:endParaRPr>
          </a:p>
        </p:txBody>
      </p:sp>
      <p:pic>
        <p:nvPicPr>
          <p:cNvPr id="553" name="Google Shape;553;p76"/>
          <p:cNvPicPr preferRelativeResize="0"/>
          <p:nvPr/>
        </p:nvPicPr>
        <p:blipFill>
          <a:blip r:embed="rId14">
            <a:alphaModFix/>
          </a:blip>
          <a:stretch>
            <a:fillRect/>
          </a:stretch>
        </p:blipFill>
        <p:spPr>
          <a:xfrm>
            <a:off x="2269429" y="3638617"/>
            <a:ext cx="1107597" cy="315410"/>
          </a:xfrm>
          <a:prstGeom prst="rect">
            <a:avLst/>
          </a:prstGeom>
          <a:noFill/>
          <a:ln>
            <a:noFill/>
          </a:ln>
        </p:spPr>
      </p:pic>
      <p:sp>
        <p:nvSpPr>
          <p:cNvPr id="554" name="Google Shape;554;p76"/>
          <p:cNvSpPr txBox="1"/>
          <p:nvPr/>
        </p:nvSpPr>
        <p:spPr>
          <a:xfrm>
            <a:off x="216559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As-a-service deployment</a:t>
            </a:r>
            <a:endParaRPr sz="800" b="1">
              <a:solidFill>
                <a:srgbClr val="414042"/>
              </a:solidFill>
              <a:latin typeface="Proxima Nova"/>
              <a:ea typeface="Proxima Nova"/>
              <a:cs typeface="Proxima Nova"/>
              <a:sym typeface="Proxima Nova"/>
            </a:endParaRPr>
          </a:p>
        </p:txBody>
      </p:sp>
      <p:pic>
        <p:nvPicPr>
          <p:cNvPr id="555" name="Google Shape;555;p76"/>
          <p:cNvPicPr preferRelativeResize="0"/>
          <p:nvPr/>
        </p:nvPicPr>
        <p:blipFill>
          <a:blip r:embed="rId15">
            <a:alphaModFix/>
          </a:blip>
          <a:stretch>
            <a:fillRect/>
          </a:stretch>
        </p:blipFill>
        <p:spPr>
          <a:xfrm>
            <a:off x="5350933" y="3638605"/>
            <a:ext cx="1402675" cy="315410"/>
          </a:xfrm>
          <a:prstGeom prst="rect">
            <a:avLst/>
          </a:prstGeom>
          <a:noFill/>
          <a:ln>
            <a:noFill/>
          </a:ln>
        </p:spPr>
      </p:pic>
      <p:sp>
        <p:nvSpPr>
          <p:cNvPr id="556" name="Google Shape;556;p76"/>
          <p:cNvSpPr txBox="1"/>
          <p:nvPr/>
        </p:nvSpPr>
        <p:spPr>
          <a:xfrm>
            <a:off x="5388314"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View and explore data on the blockchain</a:t>
            </a:r>
            <a:endParaRPr sz="800" b="1">
              <a:solidFill>
                <a:srgbClr val="414042"/>
              </a:solidFill>
              <a:latin typeface="Proxima Nova"/>
              <a:ea typeface="Proxima Nova"/>
              <a:cs typeface="Proxima Nova"/>
              <a:sym typeface="Proxima Nova"/>
            </a:endParaRPr>
          </a:p>
        </p:txBody>
      </p:sp>
      <p:pic>
        <p:nvPicPr>
          <p:cNvPr id="557" name="Google Shape;557;p76"/>
          <p:cNvPicPr preferRelativeResize="0"/>
          <p:nvPr/>
        </p:nvPicPr>
        <p:blipFill>
          <a:blip r:embed="rId16">
            <a:alphaModFix/>
          </a:blip>
          <a:stretch>
            <a:fillRect/>
          </a:stretch>
        </p:blipFill>
        <p:spPr>
          <a:xfrm>
            <a:off x="7017438" y="3638617"/>
            <a:ext cx="1092671" cy="315403"/>
          </a:xfrm>
          <a:prstGeom prst="rect">
            <a:avLst/>
          </a:prstGeom>
          <a:noFill/>
          <a:ln>
            <a:noFill/>
          </a:ln>
        </p:spPr>
      </p:pic>
      <p:sp>
        <p:nvSpPr>
          <p:cNvPr id="558" name="Google Shape;558;p76"/>
          <p:cNvSpPr txBox="1"/>
          <p:nvPr/>
        </p:nvSpPr>
        <p:spPr>
          <a:xfrm>
            <a:off x="6906146"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Ledger interoperability</a:t>
            </a:r>
            <a:endParaRPr sz="800" b="1">
              <a:solidFill>
                <a:srgbClr val="414042"/>
              </a:solidFill>
              <a:latin typeface="Proxima Nova"/>
              <a:ea typeface="Proxima Nova"/>
              <a:cs typeface="Proxima Nova"/>
              <a:sym typeface="Proxima Nova"/>
            </a:endParaRPr>
          </a:p>
        </p:txBody>
      </p:sp>
      <p:sp>
        <p:nvSpPr>
          <p:cNvPr id="559" name="Google Shape;559;p76"/>
          <p:cNvSpPr txBox="1"/>
          <p:nvPr/>
        </p:nvSpPr>
        <p:spPr>
          <a:xfrm>
            <a:off x="838263" y="3954026"/>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Blockchain framework benchmark platform</a:t>
            </a:r>
            <a:endParaRPr sz="800" b="1">
              <a:solidFill>
                <a:srgbClr val="414042"/>
              </a:solidFill>
              <a:latin typeface="Proxima Nova"/>
              <a:ea typeface="Proxima Nova"/>
              <a:cs typeface="Proxima Nova"/>
              <a:sym typeface="Proxima Nova"/>
            </a:endParaRPr>
          </a:p>
        </p:txBody>
      </p:sp>
      <p:sp>
        <p:nvSpPr>
          <p:cNvPr id="560" name="Google Shape;560;p76"/>
          <p:cNvSpPr txBox="1"/>
          <p:nvPr/>
        </p:nvSpPr>
        <p:spPr>
          <a:xfrm>
            <a:off x="3596716" y="3954026"/>
            <a:ext cx="1589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Model and build </a:t>
            </a:r>
            <a:br>
              <a:rPr lang="en-US" sz="800" b="1">
                <a:solidFill>
                  <a:srgbClr val="414042"/>
                </a:solidFill>
                <a:latin typeface="Proxima Nova"/>
                <a:ea typeface="Proxima Nova"/>
                <a:cs typeface="Proxima Nova"/>
                <a:sym typeface="Proxima Nova"/>
              </a:rPr>
            </a:br>
            <a:r>
              <a:rPr lang="en-US" sz="800" b="1">
                <a:solidFill>
                  <a:srgbClr val="414042"/>
                </a:solidFill>
                <a:latin typeface="Proxima Nova"/>
                <a:ea typeface="Proxima Nova"/>
                <a:cs typeface="Proxima Nova"/>
                <a:sym typeface="Proxima Nova"/>
              </a:rPr>
              <a:t>blockchain networks</a:t>
            </a:r>
            <a:endParaRPr sz="800" b="1">
              <a:solidFill>
                <a:srgbClr val="414042"/>
              </a:solidFill>
              <a:latin typeface="Proxima Nova"/>
              <a:ea typeface="Proxima Nova"/>
              <a:cs typeface="Proxima Nova"/>
              <a:sym typeface="Proxima Nova"/>
            </a:endParaRPr>
          </a:p>
        </p:txBody>
      </p:sp>
      <p:pic>
        <p:nvPicPr>
          <p:cNvPr id="561" name="Google Shape;561;p76"/>
          <p:cNvPicPr preferRelativeResize="0"/>
          <p:nvPr/>
        </p:nvPicPr>
        <p:blipFill>
          <a:blip r:embed="rId17">
            <a:alphaModFix/>
          </a:blip>
          <a:stretch>
            <a:fillRect/>
          </a:stretch>
        </p:blipFill>
        <p:spPr>
          <a:xfrm>
            <a:off x="3600832" y="3630138"/>
            <a:ext cx="1476963" cy="315409"/>
          </a:xfrm>
          <a:prstGeom prst="rect">
            <a:avLst/>
          </a:prstGeom>
          <a:noFill/>
          <a:ln>
            <a:noFill/>
          </a:ln>
        </p:spPr>
      </p:pic>
      <p:sp>
        <p:nvSpPr>
          <p:cNvPr id="562" name="Google Shape;562;p76"/>
          <p:cNvSpPr txBox="1"/>
          <p:nvPr/>
        </p:nvSpPr>
        <p:spPr>
          <a:xfrm>
            <a:off x="3883150" y="3392161"/>
            <a:ext cx="13152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FFFFFF"/>
                </a:solidFill>
                <a:latin typeface="Proxima Nova"/>
                <a:ea typeface="Proxima Nova"/>
                <a:cs typeface="Proxima Nova"/>
                <a:sym typeface="Proxima Nova"/>
              </a:rPr>
              <a:t>Tools</a:t>
            </a:r>
            <a:endParaRPr sz="800" b="1">
              <a:solidFill>
                <a:srgbClr val="FFFFFF"/>
              </a:solidFill>
              <a:latin typeface="Proxima Nova"/>
              <a:ea typeface="Proxima Nova"/>
              <a:cs typeface="Proxima Nova"/>
              <a:sym typeface="Proxima Nova"/>
            </a:endParaRPr>
          </a:p>
        </p:txBody>
      </p:sp>
      <p:pic>
        <p:nvPicPr>
          <p:cNvPr id="563" name="Google Shape;563;p76"/>
          <p:cNvPicPr preferRelativeResize="0"/>
          <p:nvPr/>
        </p:nvPicPr>
        <p:blipFill rotWithShape="1">
          <a:blip r:embed="rId18">
            <a:alphaModFix/>
          </a:blip>
          <a:srcRect t="699" b="-6642"/>
          <a:stretch/>
        </p:blipFill>
        <p:spPr>
          <a:xfrm>
            <a:off x="942096" y="3638617"/>
            <a:ext cx="1107607" cy="338859"/>
          </a:xfrm>
          <a:prstGeom prst="rect">
            <a:avLst/>
          </a:prstGeom>
          <a:noFill/>
          <a:ln>
            <a:noFill/>
          </a:ln>
        </p:spPr>
      </p:pic>
      <p:pic>
        <p:nvPicPr>
          <p:cNvPr id="564" name="Google Shape;564;p76"/>
          <p:cNvPicPr preferRelativeResize="0"/>
          <p:nvPr/>
        </p:nvPicPr>
        <p:blipFill rotWithShape="1">
          <a:blip r:embed="rId19">
            <a:alphaModFix/>
          </a:blip>
          <a:srcRect l="-1366" r="-1345"/>
          <a:stretch/>
        </p:blipFill>
        <p:spPr>
          <a:xfrm>
            <a:off x="927810" y="2678374"/>
            <a:ext cx="1315248" cy="338859"/>
          </a:xfrm>
          <a:prstGeom prst="rect">
            <a:avLst/>
          </a:prstGeom>
          <a:noFill/>
          <a:ln>
            <a:noFill/>
          </a:ln>
        </p:spPr>
      </p:pic>
      <p:sp>
        <p:nvSpPr>
          <p:cNvPr id="565" name="Google Shape;565;p76"/>
          <p:cNvSpPr txBox="1"/>
          <p:nvPr/>
        </p:nvSpPr>
        <p:spPr>
          <a:xfrm>
            <a:off x="6515600" y="2995838"/>
            <a:ext cx="1667100" cy="281100"/>
          </a:xfrm>
          <a:prstGeom prst="rect">
            <a:avLst/>
          </a:prstGeom>
          <a:noFill/>
          <a:ln>
            <a:noFill/>
          </a:ln>
        </p:spPr>
        <p:txBody>
          <a:bodyPr spcFirstLastPara="1" wrap="square" lIns="68575" tIns="34275" rIns="68575" bIns="34275" anchor="t" anchorCtr="0">
            <a:noAutofit/>
          </a:bodyPr>
          <a:lstStyle/>
          <a:p>
            <a:pPr marL="0" marR="0" lvl="0" indent="0" algn="ctr" rtl="0">
              <a:spcBef>
                <a:spcPts val="0"/>
              </a:spcBef>
              <a:spcAft>
                <a:spcPts val="0"/>
              </a:spcAft>
              <a:buNone/>
            </a:pPr>
            <a:r>
              <a:rPr lang="en-US" sz="800" b="1">
                <a:solidFill>
                  <a:srgbClr val="414042"/>
                </a:solidFill>
                <a:latin typeface="Proxima Nova"/>
                <a:ea typeface="Proxima Nova"/>
                <a:cs typeface="Proxima Nova"/>
                <a:sym typeface="Proxima Nova"/>
              </a:rPr>
              <a:t>Permissioned &amp; permissionless  support; EVM transaction family</a:t>
            </a:r>
            <a:endParaRPr sz="800" b="1">
              <a:solidFill>
                <a:srgbClr val="414042"/>
              </a:solidFill>
              <a:latin typeface="Proxima Nova"/>
              <a:ea typeface="Proxima Nova"/>
              <a:cs typeface="Proxima Nova"/>
              <a:sym typeface="Proxima Nova"/>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F6F6F6"/>
        </a:solidFill>
        <a:effectLst/>
      </p:bgPr>
    </p:bg>
    <p:spTree>
      <p:nvGrpSpPr>
        <p:cNvPr id="1" name="Shape 566"/>
        <p:cNvGrpSpPr/>
        <p:nvPr/>
      </p:nvGrpSpPr>
      <p:grpSpPr>
        <a:xfrm>
          <a:off x="0" y="0"/>
          <a:ext cx="0" cy="0"/>
          <a:chOff x="0" y="0"/>
          <a:chExt cx="0" cy="0"/>
        </a:xfrm>
      </p:grpSpPr>
      <p:sp>
        <p:nvSpPr>
          <p:cNvPr id="567" name="Google Shape;567;p7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Arial"/>
              <a:buNone/>
              <a:defRPr sz="3200" b="0" i="0" u="none" strike="noStrike" cap="none">
                <a:solidFill>
                  <a:srgbClr val="333333"/>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568" name="Google Shape;568;p77"/>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69" name="Google Shape;569;p77"/>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70" name="Google Shape;570;p77"/>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lstStyle>
            <a:lvl1pPr marL="457200" marR="0" lvl="0" indent="-228600" algn="l" rtl="0">
              <a:lnSpc>
                <a:spcPct val="115000"/>
              </a:lnSpc>
              <a:spcBef>
                <a:spcPts val="0"/>
              </a:spcBef>
              <a:spcAft>
                <a:spcPts val="0"/>
              </a:spcAft>
              <a:buClr>
                <a:schemeClr val="dk2"/>
              </a:buClr>
              <a:buSzPts val="14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571" name="Google Shape;571;p77"/>
          <p:cNvPicPr preferRelativeResize="0"/>
          <p:nvPr/>
        </p:nvPicPr>
        <p:blipFill rotWithShape="1">
          <a:blip r:embed="rId2">
            <a:alphaModFix/>
          </a:blip>
          <a:srcRect/>
          <a:stretch/>
        </p:blipFill>
        <p:spPr>
          <a:xfrm>
            <a:off x="412745" y="4588196"/>
            <a:ext cx="1576200" cy="312900"/>
          </a:xfrm>
          <a:prstGeom prst="rect">
            <a:avLst/>
          </a:prstGeom>
          <a:noFill/>
          <a:ln>
            <a:noFill/>
          </a:ln>
        </p:spPr>
      </p:pic>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578"/>
        <p:cNvGrpSpPr/>
        <p:nvPr/>
      </p:nvGrpSpPr>
      <p:grpSpPr>
        <a:xfrm>
          <a:off x="0" y="0"/>
          <a:ext cx="0" cy="0"/>
          <a:chOff x="0" y="0"/>
          <a:chExt cx="0" cy="0"/>
        </a:xfrm>
      </p:grpSpPr>
      <p:pic>
        <p:nvPicPr>
          <p:cNvPr id="579" name="Google Shape;579;p79"/>
          <p:cNvPicPr preferRelativeResize="0"/>
          <p:nvPr/>
        </p:nvPicPr>
        <p:blipFill rotWithShape="1">
          <a:blip r:embed="rId2">
            <a:alphaModFix/>
          </a:blip>
          <a:srcRect/>
          <a:stretch/>
        </p:blipFill>
        <p:spPr>
          <a:xfrm flipH="1">
            <a:off x="0" y="0"/>
            <a:ext cx="9144000" cy="5143500"/>
          </a:xfrm>
          <a:prstGeom prst="rect">
            <a:avLst/>
          </a:prstGeom>
          <a:noFill/>
          <a:ln>
            <a:noFill/>
          </a:ln>
        </p:spPr>
      </p:pic>
      <p:sp>
        <p:nvSpPr>
          <p:cNvPr id="580" name="Google Shape;580;p79"/>
          <p:cNvSpPr/>
          <p:nvPr/>
        </p:nvSpPr>
        <p:spPr>
          <a:xfrm rot="-5400000">
            <a:off x="1754398" y="-1754405"/>
            <a:ext cx="5143500" cy="8652300"/>
          </a:xfrm>
          <a:prstGeom prst="rect">
            <a:avLst/>
          </a:prstGeom>
          <a:gradFill>
            <a:gsLst>
              <a:gs pos="0">
                <a:srgbClr val="000000">
                  <a:alpha val="51372"/>
                </a:srgbClr>
              </a:gs>
              <a:gs pos="100000">
                <a:srgbClr val="000000">
                  <a:alpha val="0"/>
                </a:srgbClr>
              </a:gs>
            </a:gsLst>
            <a:lin ang="5400012"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581" name="Google Shape;581;p79"/>
          <p:cNvSpPr/>
          <p:nvPr/>
        </p:nvSpPr>
        <p:spPr>
          <a:xfrm>
            <a:off x="328343" y="2131439"/>
            <a:ext cx="4275600" cy="710700"/>
          </a:xfrm>
          <a:prstGeom prst="rect">
            <a:avLst/>
          </a:prstGeom>
          <a:solidFill>
            <a:srgbClr val="030A1C">
              <a:alpha val="7333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582" name="Google Shape;582;p79"/>
          <p:cNvSpPr txBox="1">
            <a:spLocks noGrp="1"/>
          </p:cNvSpPr>
          <p:nvPr>
            <p:ph type="title"/>
          </p:nvPr>
        </p:nvSpPr>
        <p:spPr>
          <a:xfrm>
            <a:off x="328343" y="2103528"/>
            <a:ext cx="7539600" cy="7386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1"/>
              </a:buClr>
              <a:buSzPts val="1400"/>
              <a:buFont typeface="Arial"/>
              <a:buNone/>
              <a:defRPr sz="4000" b="0" i="0" u="none" strike="noStrike" cap="none">
                <a:solidFill>
                  <a:schemeClr val="dk2"/>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583" name="Google Shape;583;p79"/>
          <p:cNvSpPr/>
          <p:nvPr/>
        </p:nvSpPr>
        <p:spPr>
          <a:xfrm>
            <a:off x="328343" y="2897933"/>
            <a:ext cx="3987900" cy="691500"/>
          </a:xfrm>
          <a:prstGeom prst="rect">
            <a:avLst/>
          </a:prstGeom>
          <a:solidFill>
            <a:srgbClr val="030A1C">
              <a:alpha val="7333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584" name="Google Shape;584;p79"/>
          <p:cNvSpPr txBox="1">
            <a:spLocks noGrp="1"/>
          </p:cNvSpPr>
          <p:nvPr>
            <p:ph type="body" idx="1"/>
          </p:nvPr>
        </p:nvSpPr>
        <p:spPr>
          <a:xfrm>
            <a:off x="328762" y="2897538"/>
            <a:ext cx="3987600" cy="6921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0"/>
              </a:spcBef>
              <a:spcAft>
                <a:spcPts val="0"/>
              </a:spcAft>
              <a:buClr>
                <a:schemeClr val="dk2"/>
              </a:buClr>
              <a:buSzPts val="1400"/>
              <a:buFont typeface="Arial"/>
              <a:buNone/>
              <a:defRPr sz="1700" b="0" i="0" u="none" strike="noStrike" cap="none">
                <a:solidFill>
                  <a:schemeClr val="dk2"/>
                </a:solidFill>
                <a:latin typeface="Arial"/>
                <a:ea typeface="Arial"/>
                <a:cs typeface="Arial"/>
                <a:sym typeface="Arial"/>
              </a:defRPr>
            </a:lvl1pPr>
            <a:lvl2pPr marL="914400" marR="0" lvl="1" indent="-228600" algn="l" rtl="0">
              <a:lnSpc>
                <a:spcPct val="115000"/>
              </a:lnSpc>
              <a:spcBef>
                <a:spcPts val="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sp>
        <p:nvSpPr>
          <p:cNvPr id="585" name="Google Shape;585;p79"/>
          <p:cNvSpPr txBox="1">
            <a:spLocks noGrp="1"/>
          </p:cNvSpPr>
          <p:nvPr>
            <p:ph type="body" idx="2"/>
          </p:nvPr>
        </p:nvSpPr>
        <p:spPr>
          <a:xfrm>
            <a:off x="328612" y="3725262"/>
            <a:ext cx="3987900" cy="452400"/>
          </a:xfrm>
          <a:prstGeom prst="rect">
            <a:avLst/>
          </a:prstGeom>
          <a:noFill/>
          <a:ln>
            <a:noFill/>
          </a:ln>
        </p:spPr>
        <p:txBody>
          <a:bodyPr spcFirstLastPara="1" wrap="square" lIns="91425" tIns="91425" rIns="91425" bIns="91425" anchor="t" anchorCtr="0"/>
          <a:lstStyle>
            <a:lvl1pPr marL="457200" marR="0" lvl="0" indent="-228600" algn="l" rtl="0">
              <a:lnSpc>
                <a:spcPct val="115000"/>
              </a:lnSpc>
              <a:spcBef>
                <a:spcPts val="0"/>
              </a:spcBef>
              <a:spcAft>
                <a:spcPts val="0"/>
              </a:spcAft>
              <a:buClr>
                <a:schemeClr val="dk2"/>
              </a:buClr>
              <a:buSzPts val="14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586" name="Google Shape;586;p79"/>
          <p:cNvPicPr preferRelativeResize="0"/>
          <p:nvPr/>
        </p:nvPicPr>
        <p:blipFill rotWithShape="1">
          <a:blip r:embed="rId3">
            <a:alphaModFix/>
          </a:blip>
          <a:srcRect/>
          <a:stretch/>
        </p:blipFill>
        <p:spPr>
          <a:xfrm>
            <a:off x="328343" y="318681"/>
            <a:ext cx="3063900" cy="608100"/>
          </a:xfrm>
          <a:prstGeom prst="rect">
            <a:avLst/>
          </a:prstGeom>
          <a:noFill/>
          <a:ln>
            <a:noFill/>
          </a:ln>
        </p:spPr>
      </p:pic>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F6F6F6"/>
        </a:solidFill>
        <a:effectLst/>
      </p:bgPr>
    </p:bg>
    <p:spTree>
      <p:nvGrpSpPr>
        <p:cNvPr id="1" name="Shape 587"/>
        <p:cNvGrpSpPr/>
        <p:nvPr/>
      </p:nvGrpSpPr>
      <p:grpSpPr>
        <a:xfrm>
          <a:off x="0" y="0"/>
          <a:ext cx="0" cy="0"/>
          <a:chOff x="0" y="0"/>
          <a:chExt cx="0" cy="0"/>
        </a:xfrm>
      </p:grpSpPr>
      <p:sp>
        <p:nvSpPr>
          <p:cNvPr id="588" name="Google Shape;588;p8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Arial"/>
              <a:buNone/>
              <a:defRPr sz="3200" b="0" i="0" u="none" strike="noStrike" cap="none">
                <a:solidFill>
                  <a:srgbClr val="333333"/>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589" name="Google Shape;589;p80"/>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a:p>
        </p:txBody>
      </p:sp>
      <p:sp>
        <p:nvSpPr>
          <p:cNvPr id="590" name="Google Shape;590;p80"/>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91" name="Google Shape;591;p80"/>
          <p:cNvSpPr txBox="1">
            <a:spLocks noGrp="1"/>
          </p:cNvSpPr>
          <p:nvPr>
            <p:ph type="body" idx="1"/>
          </p:nvPr>
        </p:nvSpPr>
        <p:spPr>
          <a:xfrm>
            <a:off x="311145" y="1204912"/>
            <a:ext cx="8521200" cy="3182100"/>
          </a:xfrm>
          <a:prstGeom prst="rect">
            <a:avLst/>
          </a:prstGeom>
          <a:noFill/>
          <a:ln>
            <a:noFill/>
          </a:ln>
        </p:spPr>
        <p:txBody>
          <a:bodyPr spcFirstLastPara="1" wrap="square" lIns="91425" tIns="91425" rIns="91425" bIns="91425" anchor="t" anchorCtr="0"/>
          <a:lstStyle>
            <a:lvl1pPr marL="457200" marR="0" lvl="0" indent="-228600" algn="l" rtl="0">
              <a:lnSpc>
                <a:spcPct val="115000"/>
              </a:lnSpc>
              <a:spcBef>
                <a:spcPts val="0"/>
              </a:spcBef>
              <a:spcAft>
                <a:spcPts val="0"/>
              </a:spcAft>
              <a:buClr>
                <a:schemeClr val="dk2"/>
              </a:buClr>
              <a:buSzPts val="1400"/>
              <a:buFont typeface="Arial"/>
              <a:buNone/>
              <a:defRPr sz="1800" b="0" i="0" u="none" strike="noStrike" cap="none">
                <a:solidFill>
                  <a:schemeClr val="lt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lt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592" name="Google Shape;592;p80"/>
          <p:cNvPicPr preferRelativeResize="0"/>
          <p:nvPr/>
        </p:nvPicPr>
        <p:blipFill rotWithShape="1">
          <a:blip r:embed="rId2">
            <a:alphaModFix/>
          </a:blip>
          <a:srcRect/>
          <a:stretch/>
        </p:blipFill>
        <p:spPr>
          <a:xfrm>
            <a:off x="412745" y="4588196"/>
            <a:ext cx="1576200" cy="312900"/>
          </a:xfrm>
          <a:prstGeom prst="rect">
            <a:avLst/>
          </a:prstGeom>
          <a:noFill/>
          <a:ln>
            <a:noFill/>
          </a:ln>
        </p:spPr>
      </p:pic>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8_Title Slide">
  <p:cSld name="8_Title Slide">
    <p:spTree>
      <p:nvGrpSpPr>
        <p:cNvPr id="1" name="Shape 593"/>
        <p:cNvGrpSpPr/>
        <p:nvPr/>
      </p:nvGrpSpPr>
      <p:grpSpPr>
        <a:xfrm>
          <a:off x="0" y="0"/>
          <a:ext cx="0" cy="0"/>
          <a:chOff x="0" y="0"/>
          <a:chExt cx="0" cy="0"/>
        </a:xfrm>
      </p:grpSpPr>
      <p:pic>
        <p:nvPicPr>
          <p:cNvPr id="594" name="Google Shape;594;p81"/>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595" name="Google Shape;595;p81"/>
          <p:cNvSpPr/>
          <p:nvPr/>
        </p:nvSpPr>
        <p:spPr>
          <a:xfrm>
            <a:off x="0" y="0"/>
            <a:ext cx="3927900" cy="5143500"/>
          </a:xfrm>
          <a:prstGeom prst="rect">
            <a:avLst/>
          </a:prstGeom>
          <a:gradFill>
            <a:gsLst>
              <a:gs pos="0">
                <a:srgbClr val="000416">
                  <a:alpha val="64313"/>
                </a:srgbClr>
              </a:gs>
              <a:gs pos="29000">
                <a:srgbClr val="000416">
                  <a:alpha val="64313"/>
                </a:srgbClr>
              </a:gs>
              <a:gs pos="85000">
                <a:srgbClr val="000416">
                  <a:alpha val="0"/>
                </a:srgbClr>
              </a:gs>
              <a:gs pos="100000">
                <a:srgbClr val="000416">
                  <a:alpha val="0"/>
                </a:srgbClr>
              </a:gs>
            </a:gsLst>
            <a:lin ang="0" scaled="0"/>
          </a:gra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596" name="Google Shape;596;p81"/>
          <p:cNvSpPr/>
          <p:nvPr/>
        </p:nvSpPr>
        <p:spPr>
          <a:xfrm>
            <a:off x="328343" y="2131439"/>
            <a:ext cx="4275600" cy="710700"/>
          </a:xfrm>
          <a:prstGeom prst="rect">
            <a:avLst/>
          </a:prstGeom>
          <a:solidFill>
            <a:srgbClr val="030A1C">
              <a:alpha val="7333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597" name="Google Shape;597;p81"/>
          <p:cNvSpPr txBox="1">
            <a:spLocks noGrp="1"/>
          </p:cNvSpPr>
          <p:nvPr>
            <p:ph type="title"/>
          </p:nvPr>
        </p:nvSpPr>
        <p:spPr>
          <a:xfrm>
            <a:off x="328343" y="2103528"/>
            <a:ext cx="7539600" cy="738600"/>
          </a:xfrm>
          <a:prstGeom prst="rect">
            <a:avLst/>
          </a:prstGeom>
          <a:noFill/>
          <a:ln>
            <a:noFill/>
          </a:ln>
        </p:spPr>
        <p:txBody>
          <a:bodyPr spcFirstLastPara="1" wrap="square" lIns="91425" tIns="91425" rIns="91425" bIns="91425" anchor="ctr" anchorCtr="0"/>
          <a:lstStyle>
            <a:lvl1pPr marL="0" marR="0" lvl="0" indent="0" algn="l" rtl="0">
              <a:lnSpc>
                <a:spcPct val="100000"/>
              </a:lnSpc>
              <a:spcBef>
                <a:spcPts val="0"/>
              </a:spcBef>
              <a:spcAft>
                <a:spcPts val="0"/>
              </a:spcAft>
              <a:buClr>
                <a:schemeClr val="dk1"/>
              </a:buClr>
              <a:buSzPts val="1400"/>
              <a:buFont typeface="Arial"/>
              <a:buNone/>
              <a:defRPr sz="4000" b="0" i="0" u="none" strike="noStrike" cap="none">
                <a:solidFill>
                  <a:schemeClr val="dk2"/>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598" name="Google Shape;598;p81"/>
          <p:cNvSpPr/>
          <p:nvPr/>
        </p:nvSpPr>
        <p:spPr>
          <a:xfrm>
            <a:off x="328343" y="2897933"/>
            <a:ext cx="3987900" cy="691500"/>
          </a:xfrm>
          <a:prstGeom prst="rect">
            <a:avLst/>
          </a:prstGeom>
          <a:solidFill>
            <a:srgbClr val="030A1C">
              <a:alpha val="7333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599" name="Google Shape;599;p81"/>
          <p:cNvSpPr txBox="1">
            <a:spLocks noGrp="1"/>
          </p:cNvSpPr>
          <p:nvPr>
            <p:ph type="body" idx="1"/>
          </p:nvPr>
        </p:nvSpPr>
        <p:spPr>
          <a:xfrm>
            <a:off x="328762" y="2897538"/>
            <a:ext cx="3987600" cy="6921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0"/>
              </a:spcBef>
              <a:spcAft>
                <a:spcPts val="0"/>
              </a:spcAft>
              <a:buClr>
                <a:schemeClr val="dk2"/>
              </a:buClr>
              <a:buSzPts val="1400"/>
              <a:buFont typeface="Arial"/>
              <a:buNone/>
              <a:defRPr sz="1700" b="0" i="0" u="none" strike="noStrike" cap="none">
                <a:solidFill>
                  <a:schemeClr val="dk2"/>
                </a:solidFill>
                <a:latin typeface="Arial"/>
                <a:ea typeface="Arial"/>
                <a:cs typeface="Arial"/>
                <a:sym typeface="Arial"/>
              </a:defRPr>
            </a:lvl1pPr>
            <a:lvl2pPr marL="914400" marR="0" lvl="1" indent="-228600" algn="l" rtl="0">
              <a:lnSpc>
                <a:spcPct val="115000"/>
              </a:lnSpc>
              <a:spcBef>
                <a:spcPts val="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sp>
        <p:nvSpPr>
          <p:cNvPr id="600" name="Google Shape;600;p81"/>
          <p:cNvSpPr txBox="1">
            <a:spLocks noGrp="1"/>
          </p:cNvSpPr>
          <p:nvPr>
            <p:ph type="body" idx="2"/>
          </p:nvPr>
        </p:nvSpPr>
        <p:spPr>
          <a:xfrm>
            <a:off x="328612" y="3725262"/>
            <a:ext cx="3987900" cy="452400"/>
          </a:xfrm>
          <a:prstGeom prst="rect">
            <a:avLst/>
          </a:prstGeom>
          <a:noFill/>
          <a:ln>
            <a:noFill/>
          </a:ln>
        </p:spPr>
        <p:txBody>
          <a:bodyPr spcFirstLastPara="1" wrap="square" lIns="91425" tIns="91425" rIns="91425" bIns="91425" anchor="t" anchorCtr="0"/>
          <a:lstStyle>
            <a:lvl1pPr marL="457200" marR="0" lvl="0" indent="-228600" algn="l" rtl="0">
              <a:lnSpc>
                <a:spcPct val="115000"/>
              </a:lnSpc>
              <a:spcBef>
                <a:spcPts val="0"/>
              </a:spcBef>
              <a:spcAft>
                <a:spcPts val="0"/>
              </a:spcAft>
              <a:buClr>
                <a:schemeClr val="dk2"/>
              </a:buClr>
              <a:buSzPts val="14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pic>
        <p:nvPicPr>
          <p:cNvPr id="601" name="Google Shape;601;p81"/>
          <p:cNvPicPr preferRelativeResize="0"/>
          <p:nvPr/>
        </p:nvPicPr>
        <p:blipFill rotWithShape="1">
          <a:blip r:embed="rId3">
            <a:alphaModFix/>
          </a:blip>
          <a:srcRect/>
          <a:stretch/>
        </p:blipFill>
        <p:spPr>
          <a:xfrm>
            <a:off x="328343" y="318681"/>
            <a:ext cx="3063900" cy="608100"/>
          </a:xfrm>
          <a:prstGeom prst="rect">
            <a:avLst/>
          </a:prstGeom>
          <a:noFill/>
          <a:ln>
            <a:noFill/>
          </a:ln>
        </p:spPr>
      </p:pic>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Content Slide - Purple" type="title">
  <p:cSld name="TITLE">
    <p:bg>
      <p:bgPr>
        <a:blipFill>
          <a:blip r:embed="rId2">
            <a:alphaModFix/>
          </a:blip>
          <a:stretch>
            <a:fillRect/>
          </a:stretch>
        </a:blipFill>
        <a:effectLst/>
      </p:bgPr>
    </p:bg>
    <p:spTree>
      <p:nvGrpSpPr>
        <p:cNvPr id="1" name="Shape 606"/>
        <p:cNvGrpSpPr/>
        <p:nvPr/>
      </p:nvGrpSpPr>
      <p:grpSpPr>
        <a:xfrm>
          <a:off x="0" y="0"/>
          <a:ext cx="0" cy="0"/>
          <a:chOff x="0" y="0"/>
          <a:chExt cx="0" cy="0"/>
        </a:xfrm>
      </p:grpSpPr>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Content Slide - Blue">
  <p:cSld name="TITLE_1">
    <p:bg>
      <p:bgPr>
        <a:blipFill>
          <a:blip r:embed="rId2">
            <a:alphaModFix/>
          </a:blip>
          <a:stretch>
            <a:fillRect/>
          </a:stretch>
        </a:blipFill>
        <a:effectLst/>
      </p:bgPr>
    </p:bg>
    <p:spTree>
      <p:nvGrpSpPr>
        <p:cNvPr id="1" name="Shape 607"/>
        <p:cNvGrpSpPr/>
        <p:nvPr/>
      </p:nvGrpSpPr>
      <p:grpSpPr>
        <a:xfrm>
          <a:off x="0" y="0"/>
          <a:ext cx="0" cy="0"/>
          <a:chOff x="0" y="0"/>
          <a:chExt cx="0" cy="0"/>
        </a:xfrm>
      </p:grpSpPr>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Content Slide - Green">
  <p:cSld name="TITLE_1_1">
    <p:bg>
      <p:bgPr>
        <a:blipFill>
          <a:blip r:embed="rId2">
            <a:alphaModFix/>
          </a:blip>
          <a:stretch>
            <a:fillRect/>
          </a:stretch>
        </a:blipFill>
        <a:effectLst/>
      </p:bgPr>
    </p:bg>
    <p:spTree>
      <p:nvGrpSpPr>
        <p:cNvPr id="1" name="Shape 608"/>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4x2 Icon Slide">
  <p:cSld name="4x2 Icon Slide">
    <p:spTree>
      <p:nvGrpSpPr>
        <p:cNvPr id="1" name="Shape 78"/>
        <p:cNvGrpSpPr/>
        <p:nvPr/>
      </p:nvGrpSpPr>
      <p:grpSpPr>
        <a:xfrm>
          <a:off x="0" y="0"/>
          <a:ext cx="0" cy="0"/>
          <a:chOff x="0" y="0"/>
          <a:chExt cx="0" cy="0"/>
        </a:xfrm>
      </p:grpSpPr>
      <p:sp>
        <p:nvSpPr>
          <p:cNvPr id="79" name="Google Shape;79;p9"/>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Google Shape;80;p9"/>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1" name="Google Shape;81;p9"/>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2" name="Google Shape;82;p9"/>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3" name="Google Shape;83;p9"/>
          <p:cNvSpPr>
            <a:spLocks noGrp="1"/>
          </p:cNvSpPr>
          <p:nvPr>
            <p:ph type="pic" idx="2"/>
          </p:nvPr>
        </p:nvSpPr>
        <p:spPr>
          <a:xfrm>
            <a:off x="1276546"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9"/>
          <p:cNvSpPr>
            <a:spLocks noGrp="1"/>
          </p:cNvSpPr>
          <p:nvPr>
            <p:ph type="pic" idx="3"/>
          </p:nvPr>
        </p:nvSpPr>
        <p:spPr>
          <a:xfrm>
            <a:off x="5198085"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9"/>
          <p:cNvSpPr txBox="1">
            <a:spLocks noGrp="1"/>
          </p:cNvSpPr>
          <p:nvPr>
            <p:ph type="body" idx="1"/>
          </p:nvPr>
        </p:nvSpPr>
        <p:spPr>
          <a:xfrm>
            <a:off x="755650" y="2046055"/>
            <a:ext cx="1744267"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9"/>
          <p:cNvSpPr>
            <a:spLocks noGrp="1"/>
          </p:cNvSpPr>
          <p:nvPr>
            <p:ph type="pic" idx="4"/>
          </p:nvPr>
        </p:nvSpPr>
        <p:spPr>
          <a:xfrm>
            <a:off x="3247414"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9"/>
          <p:cNvSpPr txBox="1">
            <a:spLocks noGrp="1"/>
          </p:cNvSpPr>
          <p:nvPr>
            <p:ph type="body" idx="5"/>
          </p:nvPr>
        </p:nvSpPr>
        <p:spPr>
          <a:xfrm>
            <a:off x="2724531" y="2046055"/>
            <a:ext cx="1744267"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 name="Google Shape;88;p9"/>
          <p:cNvSpPr txBox="1">
            <a:spLocks noGrp="1"/>
          </p:cNvSpPr>
          <p:nvPr>
            <p:ph type="body" idx="6"/>
          </p:nvPr>
        </p:nvSpPr>
        <p:spPr>
          <a:xfrm>
            <a:off x="4675202" y="2046055"/>
            <a:ext cx="1744267"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9"/>
          <p:cNvSpPr txBox="1">
            <a:spLocks noGrp="1"/>
          </p:cNvSpPr>
          <p:nvPr>
            <p:ph type="body" idx="7"/>
          </p:nvPr>
        </p:nvSpPr>
        <p:spPr>
          <a:xfrm>
            <a:off x="6644083" y="2046055"/>
            <a:ext cx="1744267"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9"/>
          <p:cNvSpPr>
            <a:spLocks noGrp="1"/>
          </p:cNvSpPr>
          <p:nvPr>
            <p:ph type="pic" idx="8"/>
          </p:nvPr>
        </p:nvSpPr>
        <p:spPr>
          <a:xfrm>
            <a:off x="7168953" y="1203325"/>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9"/>
          <p:cNvSpPr>
            <a:spLocks noGrp="1"/>
          </p:cNvSpPr>
          <p:nvPr>
            <p:ph type="pic" idx="9"/>
          </p:nvPr>
        </p:nvSpPr>
        <p:spPr>
          <a:xfrm>
            <a:off x="1276546" y="2911678"/>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 name="Google Shape;92;p9"/>
          <p:cNvSpPr>
            <a:spLocks noGrp="1"/>
          </p:cNvSpPr>
          <p:nvPr>
            <p:ph type="pic" idx="13"/>
          </p:nvPr>
        </p:nvSpPr>
        <p:spPr>
          <a:xfrm>
            <a:off x="5198085" y="2911678"/>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9"/>
          <p:cNvSpPr>
            <a:spLocks noGrp="1"/>
          </p:cNvSpPr>
          <p:nvPr>
            <p:ph type="pic" idx="14"/>
          </p:nvPr>
        </p:nvSpPr>
        <p:spPr>
          <a:xfrm>
            <a:off x="3247414" y="2911678"/>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4" name="Google Shape;94;p9"/>
          <p:cNvSpPr>
            <a:spLocks noGrp="1"/>
          </p:cNvSpPr>
          <p:nvPr>
            <p:ph type="pic" idx="15"/>
          </p:nvPr>
        </p:nvSpPr>
        <p:spPr>
          <a:xfrm>
            <a:off x="7168953" y="2911678"/>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5" name="Google Shape;95;p9"/>
          <p:cNvSpPr txBox="1">
            <a:spLocks noGrp="1"/>
          </p:cNvSpPr>
          <p:nvPr>
            <p:ph type="body" idx="16"/>
          </p:nvPr>
        </p:nvSpPr>
        <p:spPr>
          <a:xfrm>
            <a:off x="755650" y="3761239"/>
            <a:ext cx="1744267"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6" name="Google Shape;96;p9"/>
          <p:cNvSpPr txBox="1">
            <a:spLocks noGrp="1"/>
          </p:cNvSpPr>
          <p:nvPr>
            <p:ph type="body" idx="17"/>
          </p:nvPr>
        </p:nvSpPr>
        <p:spPr>
          <a:xfrm>
            <a:off x="2724531" y="3761239"/>
            <a:ext cx="1744267"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7" name="Google Shape;97;p9"/>
          <p:cNvSpPr txBox="1">
            <a:spLocks noGrp="1"/>
          </p:cNvSpPr>
          <p:nvPr>
            <p:ph type="body" idx="18"/>
          </p:nvPr>
        </p:nvSpPr>
        <p:spPr>
          <a:xfrm>
            <a:off x="4675202" y="3761239"/>
            <a:ext cx="1744267"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8" name="Google Shape;98;p9"/>
          <p:cNvSpPr txBox="1">
            <a:spLocks noGrp="1"/>
          </p:cNvSpPr>
          <p:nvPr>
            <p:ph type="body" idx="19"/>
          </p:nvPr>
        </p:nvSpPr>
        <p:spPr>
          <a:xfrm>
            <a:off x="6644083" y="3753619"/>
            <a:ext cx="1744267" cy="662656"/>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Photo Background">
  <p:cSld name="CUSTOM">
    <p:spTree>
      <p:nvGrpSpPr>
        <p:cNvPr id="1" name="Shape 609"/>
        <p:cNvGrpSpPr/>
        <p:nvPr/>
      </p:nvGrpSpPr>
      <p:grpSpPr>
        <a:xfrm>
          <a:off x="0" y="0"/>
          <a:ext cx="0" cy="0"/>
          <a:chOff x="0" y="0"/>
          <a:chExt cx="0" cy="0"/>
        </a:xfrm>
      </p:grpSpPr>
      <p:pic>
        <p:nvPicPr>
          <p:cNvPr id="610" name="Google Shape;610;p86"/>
          <p:cNvPicPr preferRelativeResize="0"/>
          <p:nvPr/>
        </p:nvPicPr>
        <p:blipFill>
          <a:blip r:embed="rId2">
            <a:alphaModFix/>
          </a:blip>
          <a:stretch>
            <a:fillRect/>
          </a:stretch>
        </p:blipFill>
        <p:spPr>
          <a:xfrm>
            <a:off x="0" y="0"/>
            <a:ext cx="9144000" cy="5143500"/>
          </a:xfrm>
          <a:prstGeom prst="rect">
            <a:avLst/>
          </a:prstGeom>
          <a:noFill/>
          <a:ln>
            <a:noFill/>
          </a:ln>
        </p:spPr>
      </p:pic>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2"/>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99"/>
        <p:cNvGrpSpPr/>
        <p:nvPr/>
      </p:nvGrpSpPr>
      <p:grpSpPr>
        <a:xfrm>
          <a:off x="0" y="0"/>
          <a:ext cx="0" cy="0"/>
          <a:chOff x="0" y="0"/>
          <a:chExt cx="0" cy="0"/>
        </a:xfrm>
      </p:grpSpPr>
      <p:sp>
        <p:nvSpPr>
          <p:cNvPr id="100" name="Google Shape;100;p10"/>
          <p:cNvSpPr txBox="1">
            <a:spLocks noGrp="1"/>
          </p:cNvSpPr>
          <p:nvPr>
            <p:ph type="title"/>
          </p:nvPr>
        </p:nvSpPr>
        <p:spPr>
          <a:xfrm>
            <a:off x="755650" y="712788"/>
            <a:ext cx="7632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1" name="Google Shape;101;p10"/>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2" name="Google Shape;102;p10"/>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3" name="Google Shape;103;p10"/>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04" name="Google Shape;104;p10"/>
          <p:cNvSpPr>
            <a:spLocks noGrp="1"/>
          </p:cNvSpPr>
          <p:nvPr>
            <p:ph type="pic" idx="2"/>
          </p:nvPr>
        </p:nvSpPr>
        <p:spPr>
          <a:xfrm>
            <a:off x="1081963" y="178335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5" name="Google Shape;105;p10"/>
          <p:cNvSpPr>
            <a:spLocks noGrp="1"/>
          </p:cNvSpPr>
          <p:nvPr>
            <p:ph type="pic" idx="3"/>
          </p:nvPr>
        </p:nvSpPr>
        <p:spPr>
          <a:xfrm>
            <a:off x="4222750" y="178335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6" name="Google Shape;106;p10"/>
          <p:cNvSpPr txBox="1">
            <a:spLocks noGrp="1"/>
          </p:cNvSpPr>
          <p:nvPr>
            <p:ph type="body" idx="1"/>
          </p:nvPr>
        </p:nvSpPr>
        <p:spPr>
          <a:xfrm>
            <a:off x="755651" y="2626084"/>
            <a:ext cx="1338514" cy="1081212"/>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7" name="Google Shape;107;p10"/>
          <p:cNvSpPr>
            <a:spLocks noGrp="1"/>
          </p:cNvSpPr>
          <p:nvPr>
            <p:ph type="pic" idx="4"/>
          </p:nvPr>
        </p:nvSpPr>
        <p:spPr>
          <a:xfrm>
            <a:off x="2655510" y="178335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8" name="Google Shape;108;p10"/>
          <p:cNvSpPr txBox="1">
            <a:spLocks noGrp="1"/>
          </p:cNvSpPr>
          <p:nvPr>
            <p:ph type="body" idx="5"/>
          </p:nvPr>
        </p:nvSpPr>
        <p:spPr>
          <a:xfrm>
            <a:off x="2329197" y="2626084"/>
            <a:ext cx="1338514" cy="1081212"/>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9" name="Google Shape;109;p10"/>
          <p:cNvSpPr txBox="1">
            <a:spLocks noGrp="1"/>
          </p:cNvSpPr>
          <p:nvPr>
            <p:ph type="body" idx="6"/>
          </p:nvPr>
        </p:nvSpPr>
        <p:spPr>
          <a:xfrm>
            <a:off x="3902743" y="2626084"/>
            <a:ext cx="1338514" cy="1081212"/>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 name="Google Shape;110;p10"/>
          <p:cNvSpPr txBox="1">
            <a:spLocks noGrp="1"/>
          </p:cNvSpPr>
          <p:nvPr>
            <p:ph type="body" idx="7"/>
          </p:nvPr>
        </p:nvSpPr>
        <p:spPr>
          <a:xfrm>
            <a:off x="5476289" y="2626084"/>
            <a:ext cx="1338514" cy="1081212"/>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 name="Google Shape;111;p10"/>
          <p:cNvSpPr>
            <a:spLocks noGrp="1"/>
          </p:cNvSpPr>
          <p:nvPr>
            <p:ph type="pic" idx="8"/>
          </p:nvPr>
        </p:nvSpPr>
        <p:spPr>
          <a:xfrm>
            <a:off x="7369843" y="178335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 name="Google Shape;112;p10"/>
          <p:cNvSpPr txBox="1">
            <a:spLocks noGrp="1"/>
          </p:cNvSpPr>
          <p:nvPr>
            <p:ph type="body" idx="9"/>
          </p:nvPr>
        </p:nvSpPr>
        <p:spPr>
          <a:xfrm>
            <a:off x="7049836" y="2629992"/>
            <a:ext cx="1338514" cy="1081212"/>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 name="Google Shape;113;p10"/>
          <p:cNvSpPr>
            <a:spLocks noGrp="1"/>
          </p:cNvSpPr>
          <p:nvPr>
            <p:ph type="pic" idx="13"/>
          </p:nvPr>
        </p:nvSpPr>
        <p:spPr>
          <a:xfrm>
            <a:off x="5796296" y="1783354"/>
            <a:ext cx="698500" cy="69850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3" Type="http://schemas.openxmlformats.org/officeDocument/2006/relationships/slideLayout" Target="../slideLayouts/slideLayout30.xml"/><Relationship Id="rId21" Type="http://schemas.openxmlformats.org/officeDocument/2006/relationships/theme" Target="../theme/theme2.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theme" Target="../theme/theme3.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slideLayout" Target="../slideLayouts/slideLayout66.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76.xml"/><Relationship Id="rId2" Type="http://schemas.openxmlformats.org/officeDocument/2006/relationships/slideLayout" Target="../slideLayouts/slideLayout75.xml"/><Relationship Id="rId1" Type="http://schemas.openxmlformats.org/officeDocument/2006/relationships/slideLayout" Target="../slideLayouts/slideLayout74.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79.xml"/><Relationship Id="rId2" Type="http://schemas.openxmlformats.org/officeDocument/2006/relationships/slideLayout" Target="../slideLayouts/slideLayout78.xml"/><Relationship Id="rId1" Type="http://schemas.openxmlformats.org/officeDocument/2006/relationships/slideLayout" Target="../slideLayouts/slideLayout77.xml"/><Relationship Id="rId5" Type="http://schemas.openxmlformats.org/officeDocument/2006/relationships/theme" Target="../theme/theme6.xml"/><Relationship Id="rId4" Type="http://schemas.openxmlformats.org/officeDocument/2006/relationships/slideLayout" Target="../slideLayouts/slideLayout80.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755650" y="1203325"/>
            <a:ext cx="7632700" cy="3205163"/>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9" name="Google Shape;9;p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 name="Google Shape;10;p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1" name="Google Shape;11;p1"/>
          <p:cNvPicPr preferRelativeResize="0"/>
          <p:nvPr/>
        </p:nvPicPr>
        <p:blipFill rotWithShape="1">
          <a:blip r:embed="rId29">
            <a:alphaModFix/>
          </a:blip>
          <a:srcRect/>
          <a:stretch/>
        </p:blipFill>
        <p:spPr>
          <a:xfrm>
            <a:off x="0" y="4525963"/>
            <a:ext cx="9144000"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302"/>
        <p:cNvGrpSpPr/>
        <p:nvPr/>
      </p:nvGrpSpPr>
      <p:grpSpPr>
        <a:xfrm>
          <a:off x="0" y="0"/>
          <a:ext cx="0" cy="0"/>
          <a:chOff x="0" y="0"/>
          <a:chExt cx="0" cy="0"/>
        </a:xfrm>
      </p:grpSpPr>
      <p:sp>
        <p:nvSpPr>
          <p:cNvPr id="303" name="Google Shape;303;p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304" name="Google Shape;304;p2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305" name="Google Shape;305;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dark-2">
    <p:bg>
      <p:bgPr>
        <a:solidFill>
          <a:schemeClr val="lt1"/>
        </a:solidFill>
        <a:effectLst/>
      </p:bgPr>
    </p:bg>
    <p:spTree>
      <p:nvGrpSpPr>
        <p:cNvPr id="1" name="Shape 376"/>
        <p:cNvGrpSpPr/>
        <p:nvPr/>
      </p:nvGrpSpPr>
      <p:grpSpPr>
        <a:xfrm>
          <a:off x="0" y="0"/>
          <a:ext cx="0" cy="0"/>
          <a:chOff x="0" y="0"/>
          <a:chExt cx="0" cy="0"/>
        </a:xfrm>
      </p:grpSpPr>
      <p:sp>
        <p:nvSpPr>
          <p:cNvPr id="377" name="Google Shape;377;p5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378" name="Google Shape;378;p5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lt2"/>
              </a:buClr>
              <a:buSzPts val="1800"/>
              <a:buChar char="●"/>
              <a:defRPr sz="1800">
                <a:solidFill>
                  <a:schemeClr val="lt2"/>
                </a:solidFill>
              </a:defRPr>
            </a:lvl1pPr>
            <a:lvl2pPr marL="914400" lvl="1" indent="-317500" rtl="0">
              <a:lnSpc>
                <a:spcPct val="115000"/>
              </a:lnSpc>
              <a:spcBef>
                <a:spcPts val="1600"/>
              </a:spcBef>
              <a:spcAft>
                <a:spcPts val="0"/>
              </a:spcAft>
              <a:buClr>
                <a:schemeClr val="lt2"/>
              </a:buClr>
              <a:buSzPts val="1400"/>
              <a:buChar char="○"/>
              <a:defRPr>
                <a:solidFill>
                  <a:schemeClr val="lt2"/>
                </a:solidFill>
              </a:defRPr>
            </a:lvl2pPr>
            <a:lvl3pPr marL="1371600" lvl="2" indent="-317500" rtl="0">
              <a:lnSpc>
                <a:spcPct val="115000"/>
              </a:lnSpc>
              <a:spcBef>
                <a:spcPts val="1600"/>
              </a:spcBef>
              <a:spcAft>
                <a:spcPts val="0"/>
              </a:spcAft>
              <a:buClr>
                <a:schemeClr val="lt2"/>
              </a:buClr>
              <a:buSzPts val="1400"/>
              <a:buChar char="■"/>
              <a:defRPr>
                <a:solidFill>
                  <a:schemeClr val="lt2"/>
                </a:solidFill>
              </a:defRPr>
            </a:lvl3pPr>
            <a:lvl4pPr marL="1828800" lvl="3" indent="-317500" rtl="0">
              <a:lnSpc>
                <a:spcPct val="115000"/>
              </a:lnSpc>
              <a:spcBef>
                <a:spcPts val="1600"/>
              </a:spcBef>
              <a:spcAft>
                <a:spcPts val="0"/>
              </a:spcAft>
              <a:buClr>
                <a:schemeClr val="lt2"/>
              </a:buClr>
              <a:buSzPts val="1400"/>
              <a:buChar char="●"/>
              <a:defRPr>
                <a:solidFill>
                  <a:schemeClr val="lt2"/>
                </a:solidFill>
              </a:defRPr>
            </a:lvl4pPr>
            <a:lvl5pPr marL="2286000" lvl="4" indent="-317500" rtl="0">
              <a:lnSpc>
                <a:spcPct val="115000"/>
              </a:lnSpc>
              <a:spcBef>
                <a:spcPts val="1600"/>
              </a:spcBef>
              <a:spcAft>
                <a:spcPts val="0"/>
              </a:spcAft>
              <a:buClr>
                <a:schemeClr val="lt2"/>
              </a:buClr>
              <a:buSzPts val="1400"/>
              <a:buChar char="○"/>
              <a:defRPr>
                <a:solidFill>
                  <a:schemeClr val="lt2"/>
                </a:solidFill>
              </a:defRPr>
            </a:lvl5pPr>
            <a:lvl6pPr marL="2743200" lvl="5" indent="-317500" rtl="0">
              <a:lnSpc>
                <a:spcPct val="115000"/>
              </a:lnSpc>
              <a:spcBef>
                <a:spcPts val="1600"/>
              </a:spcBef>
              <a:spcAft>
                <a:spcPts val="0"/>
              </a:spcAft>
              <a:buClr>
                <a:schemeClr val="lt2"/>
              </a:buClr>
              <a:buSzPts val="1400"/>
              <a:buChar char="■"/>
              <a:defRPr>
                <a:solidFill>
                  <a:schemeClr val="lt2"/>
                </a:solidFill>
              </a:defRPr>
            </a:lvl6pPr>
            <a:lvl7pPr marL="3200400" lvl="6" indent="-317500" rtl="0">
              <a:lnSpc>
                <a:spcPct val="115000"/>
              </a:lnSpc>
              <a:spcBef>
                <a:spcPts val="1600"/>
              </a:spcBef>
              <a:spcAft>
                <a:spcPts val="0"/>
              </a:spcAft>
              <a:buClr>
                <a:schemeClr val="lt2"/>
              </a:buClr>
              <a:buSzPts val="1400"/>
              <a:buChar char="●"/>
              <a:defRPr>
                <a:solidFill>
                  <a:schemeClr val="lt2"/>
                </a:solidFill>
              </a:defRPr>
            </a:lvl7pPr>
            <a:lvl8pPr marL="3657600" lvl="7" indent="-317500" rtl="0">
              <a:lnSpc>
                <a:spcPct val="115000"/>
              </a:lnSpc>
              <a:spcBef>
                <a:spcPts val="1600"/>
              </a:spcBef>
              <a:spcAft>
                <a:spcPts val="0"/>
              </a:spcAft>
              <a:buClr>
                <a:schemeClr val="lt2"/>
              </a:buClr>
              <a:buSzPts val="1400"/>
              <a:buChar char="○"/>
              <a:defRPr>
                <a:solidFill>
                  <a:schemeClr val="lt2"/>
                </a:solidFill>
              </a:defRPr>
            </a:lvl8pPr>
            <a:lvl9pPr marL="4114800" lvl="8" indent="-317500" rtl="0">
              <a:lnSpc>
                <a:spcPct val="115000"/>
              </a:lnSpc>
              <a:spcBef>
                <a:spcPts val="1600"/>
              </a:spcBef>
              <a:spcAft>
                <a:spcPts val="1600"/>
              </a:spcAft>
              <a:buClr>
                <a:schemeClr val="lt2"/>
              </a:buClr>
              <a:buSzPts val="1400"/>
              <a:buChar char="■"/>
              <a:defRPr>
                <a:solidFill>
                  <a:schemeClr val="lt2"/>
                </a:solidFill>
              </a:defRPr>
            </a:lvl9pPr>
          </a:lstStyle>
          <a:p>
            <a:endParaRPr/>
          </a:p>
        </p:txBody>
      </p:sp>
      <p:sp>
        <p:nvSpPr>
          <p:cNvPr id="379" name="Google Shape;379;p5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2"/>
                </a:solidFill>
              </a:defRPr>
            </a:lvl1pPr>
            <a:lvl2pPr lvl="1" algn="r" rtl="0">
              <a:buNone/>
              <a:defRPr sz="1000">
                <a:solidFill>
                  <a:schemeClr val="lt2"/>
                </a:solidFill>
              </a:defRPr>
            </a:lvl2pPr>
            <a:lvl3pPr lvl="2" algn="r" rtl="0">
              <a:buNone/>
              <a:defRPr sz="1000">
                <a:solidFill>
                  <a:schemeClr val="lt2"/>
                </a:solidFill>
              </a:defRPr>
            </a:lvl3pPr>
            <a:lvl4pPr lvl="3" algn="r" rtl="0">
              <a:buNone/>
              <a:defRPr sz="1000">
                <a:solidFill>
                  <a:schemeClr val="lt2"/>
                </a:solidFill>
              </a:defRPr>
            </a:lvl4pPr>
            <a:lvl5pPr lvl="4" algn="r" rtl="0">
              <a:buNone/>
              <a:defRPr sz="1000">
                <a:solidFill>
                  <a:schemeClr val="lt2"/>
                </a:solidFill>
              </a:defRPr>
            </a:lvl5pPr>
            <a:lvl6pPr lvl="5" algn="r" rtl="0">
              <a:buNone/>
              <a:defRPr sz="1000">
                <a:solidFill>
                  <a:schemeClr val="lt2"/>
                </a:solidFill>
              </a:defRPr>
            </a:lvl6pPr>
            <a:lvl7pPr lvl="6" algn="r" rtl="0">
              <a:buNone/>
              <a:defRPr sz="1000">
                <a:solidFill>
                  <a:schemeClr val="lt2"/>
                </a:solidFill>
              </a:defRPr>
            </a:lvl7pPr>
            <a:lvl8pPr lvl="7" algn="r" rtl="0">
              <a:buNone/>
              <a:defRPr sz="1000">
                <a:solidFill>
                  <a:schemeClr val="lt2"/>
                </a:solidFill>
              </a:defRPr>
            </a:lvl8pPr>
            <a:lvl9pPr lvl="8" algn="r" rtl="0">
              <a:buNone/>
              <a:defRPr sz="1000">
                <a:solidFill>
                  <a:schemeClr val="lt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 id="2147483711" r:id="rId17"/>
    <p:sldLayoutId id="2147483712" r:id="rId18"/>
    <p:sldLayoutId id="2147483713" r:id="rId1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466"/>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72"/>
        <p:cNvGrpSpPr/>
        <p:nvPr/>
      </p:nvGrpSpPr>
      <p:grpSpPr>
        <a:xfrm>
          <a:off x="0" y="0"/>
          <a:ext cx="0" cy="0"/>
          <a:chOff x="0" y="0"/>
          <a:chExt cx="0" cy="0"/>
        </a:xfrm>
      </p:grpSpPr>
      <p:sp>
        <p:nvSpPr>
          <p:cNvPr id="573" name="Google Shape;573;p7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marL="0" marR="0" lvl="0" indent="0" algn="l" rtl="0">
              <a:lnSpc>
                <a:spcPct val="100000"/>
              </a:lnSpc>
              <a:spcBef>
                <a:spcPts val="0"/>
              </a:spcBef>
              <a:spcAft>
                <a:spcPts val="0"/>
              </a:spcAft>
              <a:buClr>
                <a:schemeClr val="dk1"/>
              </a:buClr>
              <a:buSzPts val="1400"/>
              <a:buFont typeface="Arial"/>
              <a:buNone/>
              <a:defRPr sz="2800" b="0" i="0" u="none" strike="noStrike" cap="none">
                <a:solidFill>
                  <a:schemeClr val="dk1"/>
                </a:solidFill>
                <a:latin typeface="Arial"/>
                <a:ea typeface="Arial"/>
                <a:cs typeface="Arial"/>
                <a:sym typeface="Arial"/>
              </a:defRPr>
            </a:lvl1pPr>
            <a:lvl2pPr lvl="1" indent="0" rtl="0">
              <a:spcBef>
                <a:spcPts val="0"/>
              </a:spcBef>
              <a:spcAft>
                <a:spcPts val="0"/>
              </a:spcAft>
              <a:buClr>
                <a:schemeClr val="dk1"/>
              </a:buClr>
              <a:buSzPts val="1400"/>
              <a:buFont typeface="Arial"/>
              <a:buNone/>
              <a:defRPr sz="2800">
                <a:solidFill>
                  <a:schemeClr val="dk1"/>
                </a:solidFill>
              </a:defRPr>
            </a:lvl2pPr>
            <a:lvl3pPr lvl="2" indent="0" rtl="0">
              <a:spcBef>
                <a:spcPts val="0"/>
              </a:spcBef>
              <a:spcAft>
                <a:spcPts val="0"/>
              </a:spcAft>
              <a:buClr>
                <a:schemeClr val="dk1"/>
              </a:buClr>
              <a:buSzPts val="1400"/>
              <a:buFont typeface="Arial"/>
              <a:buNone/>
              <a:defRPr sz="2800">
                <a:solidFill>
                  <a:schemeClr val="dk1"/>
                </a:solidFill>
              </a:defRPr>
            </a:lvl3pPr>
            <a:lvl4pPr lvl="3" indent="0" rtl="0">
              <a:spcBef>
                <a:spcPts val="0"/>
              </a:spcBef>
              <a:spcAft>
                <a:spcPts val="0"/>
              </a:spcAft>
              <a:buClr>
                <a:schemeClr val="dk1"/>
              </a:buClr>
              <a:buSzPts val="1400"/>
              <a:buFont typeface="Arial"/>
              <a:buNone/>
              <a:defRPr sz="2800">
                <a:solidFill>
                  <a:schemeClr val="dk1"/>
                </a:solidFill>
              </a:defRPr>
            </a:lvl4pPr>
            <a:lvl5pPr lvl="4" indent="0" rtl="0">
              <a:spcBef>
                <a:spcPts val="0"/>
              </a:spcBef>
              <a:spcAft>
                <a:spcPts val="0"/>
              </a:spcAft>
              <a:buClr>
                <a:schemeClr val="dk1"/>
              </a:buClr>
              <a:buSzPts val="1400"/>
              <a:buFont typeface="Arial"/>
              <a:buNone/>
              <a:defRPr sz="2800">
                <a:solidFill>
                  <a:schemeClr val="dk1"/>
                </a:solidFill>
              </a:defRPr>
            </a:lvl5pPr>
            <a:lvl6pPr lvl="5" indent="0" rtl="0">
              <a:spcBef>
                <a:spcPts val="0"/>
              </a:spcBef>
              <a:spcAft>
                <a:spcPts val="0"/>
              </a:spcAft>
              <a:buClr>
                <a:schemeClr val="dk1"/>
              </a:buClr>
              <a:buSzPts val="1400"/>
              <a:buFont typeface="Arial"/>
              <a:buNone/>
              <a:defRPr sz="2800">
                <a:solidFill>
                  <a:schemeClr val="dk1"/>
                </a:solidFill>
              </a:defRPr>
            </a:lvl6pPr>
            <a:lvl7pPr lvl="6" indent="0" rtl="0">
              <a:spcBef>
                <a:spcPts val="0"/>
              </a:spcBef>
              <a:spcAft>
                <a:spcPts val="0"/>
              </a:spcAft>
              <a:buClr>
                <a:schemeClr val="dk1"/>
              </a:buClr>
              <a:buSzPts val="1400"/>
              <a:buFont typeface="Arial"/>
              <a:buNone/>
              <a:defRPr sz="2800">
                <a:solidFill>
                  <a:schemeClr val="dk1"/>
                </a:solidFill>
              </a:defRPr>
            </a:lvl7pPr>
            <a:lvl8pPr lvl="7" indent="0" rtl="0">
              <a:spcBef>
                <a:spcPts val="0"/>
              </a:spcBef>
              <a:spcAft>
                <a:spcPts val="0"/>
              </a:spcAft>
              <a:buClr>
                <a:schemeClr val="dk1"/>
              </a:buClr>
              <a:buSzPts val="1400"/>
              <a:buFont typeface="Arial"/>
              <a:buNone/>
              <a:defRPr sz="2800">
                <a:solidFill>
                  <a:schemeClr val="dk1"/>
                </a:solidFill>
              </a:defRPr>
            </a:lvl8pPr>
            <a:lvl9pPr lvl="8" indent="0" rtl="0">
              <a:spcBef>
                <a:spcPts val="0"/>
              </a:spcBef>
              <a:spcAft>
                <a:spcPts val="0"/>
              </a:spcAft>
              <a:buClr>
                <a:schemeClr val="dk1"/>
              </a:buClr>
              <a:buSzPts val="1400"/>
              <a:buFont typeface="Arial"/>
              <a:buNone/>
              <a:defRPr sz="2800">
                <a:solidFill>
                  <a:schemeClr val="dk1"/>
                </a:solidFill>
              </a:defRPr>
            </a:lvl9pPr>
          </a:lstStyle>
          <a:p>
            <a:endParaRPr/>
          </a:p>
        </p:txBody>
      </p:sp>
      <p:sp>
        <p:nvSpPr>
          <p:cNvPr id="574" name="Google Shape;574;p7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marR="0" lvl="0" indent="-228600" algn="l" rtl="0">
              <a:lnSpc>
                <a:spcPct val="115000"/>
              </a:lnSpc>
              <a:spcBef>
                <a:spcPts val="0"/>
              </a:spcBef>
              <a:spcAft>
                <a:spcPts val="0"/>
              </a:spcAft>
              <a:buClr>
                <a:schemeClr val="dk2"/>
              </a:buClr>
              <a:buSzPts val="1400"/>
              <a:buFont typeface="Arial"/>
              <a:buNone/>
              <a:defRPr sz="1800" b="0" i="0" u="none" strike="noStrike" cap="none">
                <a:solidFill>
                  <a:schemeClr val="dk2"/>
                </a:solidFill>
                <a:latin typeface="Arial"/>
                <a:ea typeface="Arial"/>
                <a:cs typeface="Arial"/>
                <a:sym typeface="Arial"/>
              </a:defRPr>
            </a:lvl1pPr>
            <a:lvl2pPr marL="914400" marR="0" lvl="1"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2pPr>
            <a:lvl3pPr marL="1371600" marR="0" lvl="2"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3pPr>
            <a:lvl4pPr marL="1828800" marR="0" lvl="3"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4pPr>
            <a:lvl5pPr marL="2286000" marR="0" lvl="4"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5pPr>
            <a:lvl6pPr marL="2743200" marR="0" lvl="5"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6pPr>
            <a:lvl7pPr marL="3200400" marR="0" lvl="6"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7pPr>
            <a:lvl8pPr marL="3657600" marR="0" lvl="7" indent="-228600" algn="l" rtl="0">
              <a:lnSpc>
                <a:spcPct val="115000"/>
              </a:lnSpc>
              <a:spcBef>
                <a:spcPts val="1600"/>
              </a:spcBef>
              <a:spcAft>
                <a:spcPts val="0"/>
              </a:spcAft>
              <a:buClr>
                <a:schemeClr val="dk2"/>
              </a:buClr>
              <a:buSzPts val="1400"/>
              <a:buFont typeface="Arial"/>
              <a:buNone/>
              <a:defRPr sz="1400" b="0" i="0" u="none" strike="noStrike" cap="none">
                <a:solidFill>
                  <a:schemeClr val="dk2"/>
                </a:solidFill>
                <a:latin typeface="Arial"/>
                <a:ea typeface="Arial"/>
                <a:cs typeface="Arial"/>
                <a:sym typeface="Arial"/>
              </a:defRPr>
            </a:lvl8pPr>
            <a:lvl9pPr marL="4114800" marR="0" lvl="8" indent="-228600" algn="l" rtl="0">
              <a:lnSpc>
                <a:spcPct val="115000"/>
              </a:lnSpc>
              <a:spcBef>
                <a:spcPts val="1600"/>
              </a:spcBef>
              <a:spcAft>
                <a:spcPts val="1600"/>
              </a:spcAft>
              <a:buClr>
                <a:schemeClr val="dk2"/>
              </a:buClr>
              <a:buSzPts val="1400"/>
              <a:buFont typeface="Arial"/>
              <a:buNone/>
              <a:defRPr sz="1400" b="0" i="0" u="none" strike="noStrike" cap="none">
                <a:solidFill>
                  <a:schemeClr val="dk2"/>
                </a:solidFill>
                <a:latin typeface="Arial"/>
                <a:ea typeface="Arial"/>
                <a:cs typeface="Arial"/>
                <a:sym typeface="Arial"/>
              </a:defRPr>
            </a:lvl9pPr>
          </a:lstStyle>
          <a:p>
            <a:endParaRPr/>
          </a:p>
        </p:txBody>
      </p:sp>
      <p:sp>
        <p:nvSpPr>
          <p:cNvPr id="575" name="Google Shape;575;p78"/>
          <p:cNvSpPr txBox="1">
            <a:spLocks noGrp="1"/>
          </p:cNvSpPr>
          <p:nvPr>
            <p:ph type="sldNum" idx="12"/>
          </p:nvPr>
        </p:nvSpPr>
        <p:spPr>
          <a:xfrm>
            <a:off x="8556782" y="4648251"/>
            <a:ext cx="548700" cy="393600"/>
          </a:xfrm>
          <a:prstGeom prst="rect">
            <a:avLst/>
          </a:prstGeom>
          <a:noFill/>
          <a:ln>
            <a:noFill/>
          </a:ln>
        </p:spPr>
        <p:txBody>
          <a:bodyPr spcFirstLastPara="1" wrap="square" lIns="91425" tIns="91425" rIns="91425" bIns="91425" anchor="ctr" anchorCtr="0">
            <a:noAutofit/>
          </a:bodyPr>
          <a:lstStyle>
            <a:lvl1pPr marL="0" marR="0" lvl="0"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1pPr>
            <a:lvl2pPr marL="0" marR="0" lvl="1"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2pPr>
            <a:lvl3pPr marL="0" marR="0" lvl="2"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3pPr>
            <a:lvl4pPr marL="0" marR="0" lvl="3"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4pPr>
            <a:lvl5pPr marL="0" marR="0" lvl="4"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5pPr>
            <a:lvl6pPr marL="0" marR="0" lvl="5"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6pPr>
            <a:lvl7pPr marL="0" marR="0" lvl="6"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7pPr>
            <a:lvl8pPr marL="0" marR="0" lvl="7"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8pPr>
            <a:lvl9pPr marL="0" marR="0" lvl="8" indent="0" algn="l" rtl="0">
              <a:lnSpc>
                <a:spcPct val="100000"/>
              </a:lnSpc>
              <a:spcBef>
                <a:spcPts val="0"/>
              </a:spcBef>
              <a:spcAft>
                <a:spcPts val="0"/>
              </a:spcAft>
              <a:buClr>
                <a:srgbClr val="434343"/>
              </a:buClr>
              <a:buFont typeface="Arial"/>
              <a:buNone/>
              <a:defRPr sz="1000" b="0" i="0" u="none" strike="noStrike" cap="none">
                <a:solidFill>
                  <a:srgbClr val="434343"/>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US"/>
              <a:t>‹#›</a:t>
            </a:fld>
            <a:endParaRPr sz="1400">
              <a:solidFill>
                <a:srgbClr val="000000"/>
              </a:solidFill>
            </a:endParaRPr>
          </a:p>
        </p:txBody>
      </p:sp>
      <p:sp>
        <p:nvSpPr>
          <p:cNvPr id="576" name="Google Shape;576;p78"/>
          <p:cNvSpPr txBox="1">
            <a:spLocks noGrp="1"/>
          </p:cNvSpPr>
          <p:nvPr>
            <p:ph type="ftr" idx="11"/>
          </p:nvPr>
        </p:nvSpPr>
        <p:spPr>
          <a:xfrm>
            <a:off x="2387016" y="4703626"/>
            <a:ext cx="4370100" cy="274500"/>
          </a:xfrm>
          <a:prstGeom prst="rect">
            <a:avLst/>
          </a:prstGeom>
          <a:noFill/>
          <a:ln>
            <a:noFill/>
          </a:ln>
        </p:spPr>
        <p:txBody>
          <a:bodyPr spcFirstLastPara="1" wrap="square" lIns="91425" tIns="91425" rIns="91425" bIns="91425" anchor="ctr" anchorCtr="0"/>
          <a:lstStyle>
            <a:lvl1pPr marL="0" marR="0" lvl="0" indent="0" algn="ctr" rtl="0">
              <a:lnSpc>
                <a:spcPct val="100000"/>
              </a:lnSpc>
              <a:spcBef>
                <a:spcPts val="0"/>
              </a:spcBef>
              <a:spcAft>
                <a:spcPts val="0"/>
              </a:spcAft>
              <a:buClr>
                <a:schemeClr val="lt2"/>
              </a:buClr>
              <a:buSzPts val="1400"/>
              <a:buFont typeface="Arial"/>
              <a:buNone/>
              <a:defRPr sz="1000" b="0" i="0" u="none" strike="noStrike" cap="none">
                <a:solidFill>
                  <a:schemeClr val="lt2"/>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77" name="Google Shape;577;p78"/>
          <p:cNvSpPr/>
          <p:nvPr/>
        </p:nvSpPr>
        <p:spPr>
          <a:xfrm rot="10800000" flipH="1">
            <a:off x="0" y="4984499"/>
            <a:ext cx="9144000" cy="159000"/>
          </a:xfrm>
          <a:prstGeom prst="rect">
            <a:avLst/>
          </a:prstGeom>
          <a:solidFill>
            <a:srgbClr val="25252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721" r:id="rId1"/>
    <p:sldLayoutId id="2147483722" r:id="rId2"/>
    <p:sldLayoutId id="2147483723"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602"/>
        <p:cNvGrpSpPr/>
        <p:nvPr/>
      </p:nvGrpSpPr>
      <p:grpSpPr>
        <a:xfrm>
          <a:off x="0" y="0"/>
          <a:ext cx="0" cy="0"/>
          <a:chOff x="0" y="0"/>
          <a:chExt cx="0" cy="0"/>
        </a:xfrm>
      </p:grpSpPr>
      <p:sp>
        <p:nvSpPr>
          <p:cNvPr id="603" name="Google Shape;603;p8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604" name="Google Shape;604;p8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605" name="Google Shape;605;p8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Shape 611"/>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72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67.xml"/><Relationship Id="rId5" Type="http://schemas.openxmlformats.org/officeDocument/2006/relationships/image" Target="../media/image39.png"/><Relationship Id="rId4" Type="http://schemas.openxmlformats.org/officeDocument/2006/relationships/image" Target="../media/image38.png"/></Relationships>
</file>

<file path=ppt/slides/_rels/slide10.xml.rels><?xml version="1.0" encoding="UTF-8" standalone="yes"?>
<Relationships xmlns="http://schemas.openxmlformats.org/package/2006/relationships"><Relationship Id="rId8" Type="http://schemas.openxmlformats.org/officeDocument/2006/relationships/image" Target="../media/image84.png"/><Relationship Id="rId13" Type="http://schemas.openxmlformats.org/officeDocument/2006/relationships/image" Target="../media/image89.jp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8.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png"/><Relationship Id="rId4" Type="http://schemas.openxmlformats.org/officeDocument/2006/relationships/image" Target="../media/image80.png"/><Relationship Id="rId9" Type="http://schemas.openxmlformats.org/officeDocument/2006/relationships/image" Target="../media/image85.png"/></Relationships>
</file>

<file path=ppt/slides/_rels/slide1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1.xml"/><Relationship Id="rId1" Type="http://schemas.openxmlformats.org/officeDocument/2006/relationships/slideLayout" Target="../slideLayouts/slideLayout61.xml"/><Relationship Id="rId5" Type="http://schemas.openxmlformats.org/officeDocument/2006/relationships/image" Target="../media/image91.png"/><Relationship Id="rId4" Type="http://schemas.openxmlformats.org/officeDocument/2006/relationships/hyperlink" Target="https://www.hyperledger.org/resources/blockchain-showcase"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3.xml"/><Relationship Id="rId1" Type="http://schemas.openxmlformats.org/officeDocument/2006/relationships/slideLayout" Target="../slideLayouts/slideLayout78.xml"/></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96.png"/><Relationship Id="rId2" Type="http://schemas.openxmlformats.org/officeDocument/2006/relationships/notesSlide" Target="../notesSlides/notesSlide14.xml"/><Relationship Id="rId1" Type="http://schemas.openxmlformats.org/officeDocument/2006/relationships/slideLayout" Target="../slideLayouts/slideLayout78.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15.xml"/><Relationship Id="rId1" Type="http://schemas.openxmlformats.org/officeDocument/2006/relationships/slideLayout" Target="../slideLayouts/slideLayout71.xml"/></Relationships>
</file>

<file path=ppt/slides/_rels/slide1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6.xml"/><Relationship Id="rId1" Type="http://schemas.openxmlformats.org/officeDocument/2006/relationships/slideLayout" Target="../slideLayouts/slideLayout71.xml"/><Relationship Id="rId4" Type="http://schemas.openxmlformats.org/officeDocument/2006/relationships/image" Target="../media/image99.png"/></Relationships>
</file>

<file path=ppt/slides/_rels/slide1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7.xml"/><Relationship Id="rId1" Type="http://schemas.openxmlformats.org/officeDocument/2006/relationships/slideLayout" Target="../slideLayouts/slideLayout71.xml"/><Relationship Id="rId5" Type="http://schemas.openxmlformats.org/officeDocument/2006/relationships/hyperlink" Target="http://www.hyperledger.org/resources/publications/tantalum-case-study" TargetMode="External"/><Relationship Id="rId4" Type="http://schemas.openxmlformats.org/officeDocument/2006/relationships/image" Target="../media/image101.png"/></Relationships>
</file>

<file path=ppt/slides/_rels/slide1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8.xml"/><Relationship Id="rId1" Type="http://schemas.openxmlformats.org/officeDocument/2006/relationships/slideLayout" Target="../slideLayouts/slideLayout71.xml"/><Relationship Id="rId5" Type="http://schemas.openxmlformats.org/officeDocument/2006/relationships/hyperlink" Target="https://www.swisscom.ch/en/about/news/2018/12/post-swisscom-blockchain-infrastruktur.html" TargetMode="External"/><Relationship Id="rId4" Type="http://schemas.openxmlformats.org/officeDocument/2006/relationships/image" Target="../media/image103.jpg"/></Relationships>
</file>

<file path=ppt/slides/_rels/slide1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19.xml"/><Relationship Id="rId1" Type="http://schemas.openxmlformats.org/officeDocument/2006/relationships/slideLayout" Target="../slideLayouts/slideLayout77.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png"/><Relationship Id="rId2" Type="http://schemas.openxmlformats.org/officeDocument/2006/relationships/notesSlide" Target="../notesSlides/notesSlide2.xml"/><Relationship Id="rId1" Type="http://schemas.openxmlformats.org/officeDocument/2006/relationships/slideLayout" Target="../slideLayouts/slideLayout60.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20.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8.png"/><Relationship Id="rId7" Type="http://schemas.openxmlformats.org/officeDocument/2006/relationships/image" Target="../media/image112.png"/><Relationship Id="rId12" Type="http://schemas.openxmlformats.org/officeDocument/2006/relationships/image" Target="../media/image117.png"/><Relationship Id="rId2" Type="http://schemas.openxmlformats.org/officeDocument/2006/relationships/notesSlide" Target="../notesSlides/notesSlide20.xml"/><Relationship Id="rId1" Type="http://schemas.openxmlformats.org/officeDocument/2006/relationships/slideLayout" Target="../slideLayouts/slideLayout71.xml"/><Relationship Id="rId6" Type="http://schemas.openxmlformats.org/officeDocument/2006/relationships/image" Target="../media/image111.png"/><Relationship Id="rId11" Type="http://schemas.openxmlformats.org/officeDocument/2006/relationships/image" Target="../media/image116.png"/><Relationship Id="rId5" Type="http://schemas.openxmlformats.org/officeDocument/2006/relationships/image" Target="../media/image110.png"/><Relationship Id="rId10" Type="http://schemas.openxmlformats.org/officeDocument/2006/relationships/image" Target="../media/image115.png"/><Relationship Id="rId4" Type="http://schemas.openxmlformats.org/officeDocument/2006/relationships/image" Target="../media/image109.png"/><Relationship Id="rId9" Type="http://schemas.openxmlformats.org/officeDocument/2006/relationships/image" Target="../media/image114.png"/></Relationships>
</file>

<file path=ppt/slides/_rels/slide21.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21.xml"/><Relationship Id="rId1" Type="http://schemas.openxmlformats.org/officeDocument/2006/relationships/slideLayout" Target="../slideLayouts/slideLayout61.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8" Type="http://schemas.openxmlformats.org/officeDocument/2006/relationships/image" Target="../media/image121.jpg"/><Relationship Id="rId3" Type="http://schemas.openxmlformats.org/officeDocument/2006/relationships/image" Target="../media/image119.png"/><Relationship Id="rId7" Type="http://schemas.openxmlformats.org/officeDocument/2006/relationships/hyperlink" Target="https://www.flickr.com/photos/linuxfoundation/sets/72157703259382121/" TargetMode="External"/><Relationship Id="rId2" Type="http://schemas.openxmlformats.org/officeDocument/2006/relationships/notesSlide" Target="../notesSlides/notesSlide22.xml"/><Relationship Id="rId1" Type="http://schemas.openxmlformats.org/officeDocument/2006/relationships/slideLayout" Target="../slideLayouts/slideLayout75.xml"/><Relationship Id="rId6" Type="http://schemas.openxmlformats.org/officeDocument/2006/relationships/hyperlink" Target="https://hgf18.sched.com" TargetMode="External"/><Relationship Id="rId5" Type="http://schemas.openxmlformats.org/officeDocument/2006/relationships/hyperlink" Target="https://www.youtube.com/playlist?list=PL0MZ85B_96CGkWnEvdPy5sB4VRcH2XWuP" TargetMode="External"/><Relationship Id="rId4" Type="http://schemas.openxmlformats.org/officeDocument/2006/relationships/image" Target="../media/image120.png"/></Relationships>
</file>

<file path=ppt/slides/_rels/slide23.xml.rels><?xml version="1.0" encoding="UTF-8" standalone="yes"?>
<Relationships xmlns="http://schemas.openxmlformats.org/package/2006/relationships"><Relationship Id="rId3" Type="http://schemas.openxmlformats.org/officeDocument/2006/relationships/image" Target="../media/image122.jpg"/><Relationship Id="rId2" Type="http://schemas.openxmlformats.org/officeDocument/2006/relationships/notesSlide" Target="../notesSlides/notesSlide23.xml"/><Relationship Id="rId1" Type="http://schemas.openxmlformats.org/officeDocument/2006/relationships/slideLayout" Target="../slideLayouts/slideLayout81.xml"/></Relationships>
</file>

<file path=ppt/slides/_rels/slide2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4.xml"/><Relationship Id="rId1" Type="http://schemas.openxmlformats.org/officeDocument/2006/relationships/slideLayout" Target="../slideLayouts/slideLayout81.xml"/><Relationship Id="rId4" Type="http://schemas.openxmlformats.org/officeDocument/2006/relationships/image" Target="../media/image124.png"/></Relationships>
</file>

<file path=ppt/slides/_rels/slide25.xml.rels><?xml version="1.0" encoding="UTF-8" standalone="yes"?>
<Relationships xmlns="http://schemas.openxmlformats.org/package/2006/relationships"><Relationship Id="rId3" Type="http://schemas.openxmlformats.org/officeDocument/2006/relationships/hyperlink" Target="https://jira.hyperledger.org/secure/ReleaseNote.jspa?projectId=10002&amp;version=11815" TargetMode="External"/><Relationship Id="rId2" Type="http://schemas.openxmlformats.org/officeDocument/2006/relationships/hyperlink" Target="https://wiki.hyperledger.org/display/fabric/Hyperledger+Fabric" TargetMode="External"/><Relationship Id="rId1" Type="http://schemas.openxmlformats.org/officeDocument/2006/relationships/slideLayout" Target="../slideLayouts/slideLayout64.xml"/><Relationship Id="rId4" Type="http://schemas.openxmlformats.org/officeDocument/2006/relationships/image" Target="../media/image125.png"/></Relationships>
</file>

<file path=ppt/slides/_rels/slide2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5.xml"/><Relationship Id="rId1" Type="http://schemas.openxmlformats.org/officeDocument/2006/relationships/slideLayout" Target="../slideLayouts/slideLayout81.xml"/><Relationship Id="rId4" Type="http://schemas.openxmlformats.org/officeDocument/2006/relationships/image" Target="../media/image126.png"/></Relationships>
</file>

<file path=ppt/slides/_rels/slide27.xml.rels><?xml version="1.0" encoding="UTF-8" standalone="yes"?>
<Relationships xmlns="http://schemas.openxmlformats.org/package/2006/relationships"><Relationship Id="rId3" Type="http://schemas.openxmlformats.org/officeDocument/2006/relationships/hyperlink" Target="https://wiki.hyperledger.org/display/sawtooth" TargetMode="External"/><Relationship Id="rId2" Type="http://schemas.openxmlformats.org/officeDocument/2006/relationships/image" Target="../media/image127.png"/><Relationship Id="rId1" Type="http://schemas.openxmlformats.org/officeDocument/2006/relationships/slideLayout" Target="../slideLayouts/slideLayout77.xml"/></Relationships>
</file>

<file path=ppt/slides/_rels/slide28.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6.xml"/><Relationship Id="rId1" Type="http://schemas.openxmlformats.org/officeDocument/2006/relationships/slideLayout" Target="../slideLayouts/slideLayout81.xml"/><Relationship Id="rId5" Type="http://schemas.openxmlformats.org/officeDocument/2006/relationships/image" Target="../media/image129.png"/><Relationship Id="rId4" Type="http://schemas.openxmlformats.org/officeDocument/2006/relationships/image" Target="../media/image128.png"/></Relationships>
</file>

<file path=ppt/slides/_rels/slide29.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hyperlink" Target="https://indy.readthedocs.io/en/latest/" TargetMode="External"/><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xml"/><Relationship Id="rId1" Type="http://schemas.openxmlformats.org/officeDocument/2006/relationships/slideLayout" Target="../slideLayouts/slideLayout78.xml"/></Relationships>
</file>

<file path=ppt/slides/_rels/slide30.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7.xml"/><Relationship Id="rId1" Type="http://schemas.openxmlformats.org/officeDocument/2006/relationships/slideLayout" Target="../slideLayouts/slideLayout81.xml"/><Relationship Id="rId4" Type="http://schemas.openxmlformats.org/officeDocument/2006/relationships/image" Target="../media/image131.png"/></Relationships>
</file>

<file path=ppt/slides/_rels/slide31.xml.rels><?xml version="1.0" encoding="UTF-8" standalone="yes"?>
<Relationships xmlns="http://schemas.openxmlformats.org/package/2006/relationships"><Relationship Id="rId3" Type="http://schemas.openxmlformats.org/officeDocument/2006/relationships/image" Target="../media/image133.svg"/><Relationship Id="rId2" Type="http://schemas.openxmlformats.org/officeDocument/2006/relationships/image" Target="../media/image132.png"/><Relationship Id="rId1" Type="http://schemas.openxmlformats.org/officeDocument/2006/relationships/slideLayout" Target="../slideLayouts/slideLayout44.xml"/><Relationship Id="rId5" Type="http://schemas.openxmlformats.org/officeDocument/2006/relationships/hyperlink" Target="https://github.com/hyperledger/burrow" TargetMode="External"/><Relationship Id="rId4" Type="http://schemas.openxmlformats.org/officeDocument/2006/relationships/hyperlink" Target="https://tendermint.com/"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8.xml"/><Relationship Id="rId1" Type="http://schemas.openxmlformats.org/officeDocument/2006/relationships/slideLayout" Target="../slideLayouts/slideLayout81.xml"/><Relationship Id="rId4" Type="http://schemas.openxmlformats.org/officeDocument/2006/relationships/image" Target="../media/image134.png"/></Relationships>
</file>

<file path=ppt/slides/_rels/slide33.xml.rels><?xml version="1.0" encoding="UTF-8" standalone="yes"?>
<Relationships xmlns="http://schemas.openxmlformats.org/package/2006/relationships"><Relationship Id="rId3" Type="http://schemas.openxmlformats.org/officeDocument/2006/relationships/hyperlink" Target="https://iroha.readthedocs.io/en/latest/" TargetMode="External"/><Relationship Id="rId2" Type="http://schemas.openxmlformats.org/officeDocument/2006/relationships/image" Target="../media/image135.png"/><Relationship Id="rId1" Type="http://schemas.openxmlformats.org/officeDocument/2006/relationships/slideLayout" Target="../slideLayouts/slideLayout44.xml"/><Relationship Id="rId4" Type="http://schemas.openxmlformats.org/officeDocument/2006/relationships/hyperlink" Target="https://lists.hyperledger.org/g/tsc/message/359"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9.xml"/><Relationship Id="rId1" Type="http://schemas.openxmlformats.org/officeDocument/2006/relationships/slideLayout" Target="../slideLayouts/slideLayout38.xml"/><Relationship Id="rId5" Type="http://schemas.openxmlformats.org/officeDocument/2006/relationships/image" Target="../media/image137.png"/><Relationship Id="rId4" Type="http://schemas.openxmlformats.org/officeDocument/2006/relationships/image" Target="../media/image136.png"/></Relationships>
</file>

<file path=ppt/slides/_rels/slide35.xml.rels><?xml version="1.0" encoding="UTF-8" standalone="yes"?>
<Relationships xmlns="http://schemas.openxmlformats.org/package/2006/relationships"><Relationship Id="rId3" Type="http://schemas.openxmlformats.org/officeDocument/2006/relationships/hyperlink" Target="https://grid.hyperledger.org/docs/" TargetMode="External"/><Relationship Id="rId2" Type="http://schemas.openxmlformats.org/officeDocument/2006/relationships/hyperlink" Target="https://grid.hyperledger.org/docs/grid/nightly/master/" TargetMode="External"/><Relationship Id="rId1" Type="http://schemas.openxmlformats.org/officeDocument/2006/relationships/slideLayout" Target="../slideLayouts/slideLayout44.xml"/><Relationship Id="rId5" Type="http://schemas.openxmlformats.org/officeDocument/2006/relationships/hyperlink" Target="https://lists.hyperledger.org/g/tsc/message/1889" TargetMode="External"/><Relationship Id="rId4" Type="http://schemas.openxmlformats.org/officeDocument/2006/relationships/hyperlink" Target="https://docs.google.com/document/d/1b6ES0bKUK30E2iZizy3vjVEhPn7IvsW5buDo7nFXBE0/edit" TargetMode="External"/></Relationships>
</file>

<file path=ppt/slides/_rels/slide36.xml.rels><?xml version="1.0" encoding="UTF-8" standalone="yes"?>
<Relationships xmlns="http://schemas.openxmlformats.org/package/2006/relationships"><Relationship Id="rId8" Type="http://schemas.openxmlformats.org/officeDocument/2006/relationships/image" Target="../media/image143.png"/><Relationship Id="rId3" Type="http://schemas.openxmlformats.org/officeDocument/2006/relationships/image" Target="../media/image138.jpg"/><Relationship Id="rId7" Type="http://schemas.openxmlformats.org/officeDocument/2006/relationships/image" Target="../media/image142.jpg"/><Relationship Id="rId2" Type="http://schemas.openxmlformats.org/officeDocument/2006/relationships/notesSlide" Target="../notesSlides/notesSlide30.xml"/><Relationship Id="rId1" Type="http://schemas.openxmlformats.org/officeDocument/2006/relationships/slideLayout" Target="../slideLayouts/slideLayout44.xml"/><Relationship Id="rId6" Type="http://schemas.openxmlformats.org/officeDocument/2006/relationships/image" Target="../media/image141.jpg"/><Relationship Id="rId5" Type="http://schemas.openxmlformats.org/officeDocument/2006/relationships/image" Target="../media/image140.png"/><Relationship Id="rId4" Type="http://schemas.openxmlformats.org/officeDocument/2006/relationships/image" Target="../media/image139.jpg"/></Relationships>
</file>

<file path=ppt/slides/_rels/slide37.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31.xml"/><Relationship Id="rId1" Type="http://schemas.openxmlformats.org/officeDocument/2006/relationships/slideLayout" Target="../slideLayouts/slideLayout44.xml"/></Relationships>
</file>

<file path=ppt/slides/_rels/slide38.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32.xml"/><Relationship Id="rId1" Type="http://schemas.openxmlformats.org/officeDocument/2006/relationships/slideLayout" Target="../slideLayouts/slideLayout44.xml"/><Relationship Id="rId4" Type="http://schemas.openxmlformats.org/officeDocument/2006/relationships/hyperlink" Target="https://wiki.hyperledger.org/projects/caliper#caliper"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33.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jpg"/><Relationship Id="rId7" Type="http://schemas.openxmlformats.org/officeDocument/2006/relationships/image" Target="../media/image55.png"/><Relationship Id="rId2" Type="http://schemas.openxmlformats.org/officeDocument/2006/relationships/notesSlide" Target="../notesSlides/notesSlide4.xml"/><Relationship Id="rId1" Type="http://schemas.openxmlformats.org/officeDocument/2006/relationships/slideLayout" Target="../slideLayouts/slideLayout43.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 Id="rId9" Type="http://schemas.openxmlformats.org/officeDocument/2006/relationships/image" Target="../media/image57.png"/></Relationships>
</file>

<file path=ppt/slides/_rels/slide40.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34.xml"/><Relationship Id="rId1" Type="http://schemas.openxmlformats.org/officeDocument/2006/relationships/slideLayout" Target="../slideLayouts/slideLayout44.xml"/><Relationship Id="rId5" Type="http://schemas.openxmlformats.org/officeDocument/2006/relationships/hyperlink" Target="https://docs.google.com/presentation/d/1sq4hnTRpH9qaPJe96f6Egx9LclbCC5KcQjnBmv2LO68/edit#slide=id.p12" TargetMode="External"/><Relationship Id="rId4" Type="http://schemas.openxmlformats.org/officeDocument/2006/relationships/hyperlink" Target="https://cello.readthedocs.io/en/latest/"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35.xml"/><Relationship Id="rId1" Type="http://schemas.openxmlformats.org/officeDocument/2006/relationships/slideLayout" Target="../slideLayouts/slideLayout44.xml"/></Relationships>
</file>

<file path=ppt/slides/_rels/slide42.xml.rels><?xml version="1.0" encoding="UTF-8" standalone="yes"?>
<Relationships xmlns="http://schemas.openxmlformats.org/package/2006/relationships"><Relationship Id="rId3" Type="http://schemas.openxmlformats.org/officeDocument/2006/relationships/hyperlink" Target="https://hyperledger.github.io/composer/latest/introduction/introduction.htm" TargetMode="External"/><Relationship Id="rId2" Type="http://schemas.openxmlformats.org/officeDocument/2006/relationships/notesSlide" Target="../notesSlides/notesSlide36.xml"/><Relationship Id="rId1" Type="http://schemas.openxmlformats.org/officeDocument/2006/relationships/slideLayout" Target="../slideLayouts/slideLayout44.xml"/><Relationship Id="rId4" Type="http://schemas.openxmlformats.org/officeDocument/2006/relationships/hyperlink" Target="https://drive.google.com/file/d/1Xxmu3lHsVcLVDz4TuPRQQvCUOM1tUUoG/view"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44.xml"/></Relationships>
</file>

<file path=ppt/slides/_rels/slide44.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38.xml"/><Relationship Id="rId1" Type="http://schemas.openxmlformats.org/officeDocument/2006/relationships/slideLayout" Target="../slideLayouts/slideLayout47.xml"/></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9.xml"/><Relationship Id="rId1" Type="http://schemas.openxmlformats.org/officeDocument/2006/relationships/slideLayout" Target="../slideLayouts/slideLayout44.xml"/><Relationship Id="rId5" Type="http://schemas.openxmlformats.org/officeDocument/2006/relationships/hyperlink" Target="https://docs.google.com/presentation/d/e/2PACX-1vQlhbtxwgCOTJ22bacHqY5GpXR_Ucl9EJZKov2RzxlGYZXmi889X6yMW4Hzh6Rjzu4bh0qyYKYTZSF5/pub?start=false&amp;loop=false&amp;delayms=3000&amp;slide=id.gc6f90357f_0_0" TargetMode="External"/><Relationship Id="rId4" Type="http://schemas.openxmlformats.org/officeDocument/2006/relationships/hyperlink" Target="https://docs.google.com/document/d/1GuVNHZ5Jqq-gTVKflnZ1YiJfEoozvugqenC6QEQFQj4/edit"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https://github.com/hyperledger/quilt" TargetMode="External"/><Relationship Id="rId2" Type="http://schemas.openxmlformats.org/officeDocument/2006/relationships/notesSlide" Target="../notesSlides/notesSlide40.xml"/><Relationship Id="rId1" Type="http://schemas.openxmlformats.org/officeDocument/2006/relationships/slideLayout" Target="../slideLayouts/slideLayout44.xml"/><Relationship Id="rId4" Type="http://schemas.openxmlformats.org/officeDocument/2006/relationships/image" Target="../media/image147.png"/></Relationships>
</file>

<file path=ppt/slides/_rels/slide47.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41.xml"/><Relationship Id="rId1" Type="http://schemas.openxmlformats.org/officeDocument/2006/relationships/slideLayout" Target="../slideLayouts/slideLayout44.xml"/><Relationship Id="rId5" Type="http://schemas.openxmlformats.org/officeDocument/2006/relationships/hyperlink" Target="https://s3-ap-southeast-1.amazonaws.com/mredmundto-others/Hyperledger+Quilt+and+Interledger+Protocol+.pdf" TargetMode="External"/><Relationship Id="rId4" Type="http://schemas.openxmlformats.org/officeDocument/2006/relationships/hyperlink" Target="https://github.com/hyperledger/quilt"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122.jpg"/><Relationship Id="rId2" Type="http://schemas.openxmlformats.org/officeDocument/2006/relationships/notesSlide" Target="../notesSlides/notesSlide42.xml"/><Relationship Id="rId1" Type="http://schemas.openxmlformats.org/officeDocument/2006/relationships/slideLayout" Target="../slideLayouts/slideLayout77.xml"/></Relationships>
</file>

<file path=ppt/slides/_rels/slide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xml"/><Relationship Id="rId1" Type="http://schemas.openxmlformats.org/officeDocument/2006/relationships/slideLayout" Target="../slideLayouts/slideLayout78.xml"/><Relationship Id="rId5" Type="http://schemas.openxmlformats.org/officeDocument/2006/relationships/image" Target="../media/image60.png"/><Relationship Id="rId4" Type="http://schemas.openxmlformats.org/officeDocument/2006/relationships/image" Target="../media/image59.png"/></Relationships>
</file>

<file path=ppt/slides/_rels/slide6.xml.rels><?xml version="1.0" encoding="UTF-8" standalone="yes"?>
<Relationships xmlns="http://schemas.openxmlformats.org/package/2006/relationships"><Relationship Id="rId3" Type="http://schemas.openxmlformats.org/officeDocument/2006/relationships/hyperlink" Target="https://wiki.hyperledger.org/display/HYP/Special+Interest+Groups" TargetMode="External"/><Relationship Id="rId2" Type="http://schemas.openxmlformats.org/officeDocument/2006/relationships/notesSlide" Target="../notesSlides/notesSlide6.xml"/><Relationship Id="rId1" Type="http://schemas.openxmlformats.org/officeDocument/2006/relationships/slideLayout" Target="../slideLayouts/slideLayout78.xml"/><Relationship Id="rId5" Type="http://schemas.openxmlformats.org/officeDocument/2006/relationships/image" Target="../media/image62.png"/><Relationship Id="rId4" Type="http://schemas.openxmlformats.org/officeDocument/2006/relationships/image" Target="../media/image61.png"/></Relationships>
</file>

<file path=ppt/slides/_rels/slide7.xml.rels><?xml version="1.0" encoding="UTF-8" standalone="yes"?>
<Relationships xmlns="http://schemas.openxmlformats.org/package/2006/relationships"><Relationship Id="rId3" Type="http://schemas.openxmlformats.org/officeDocument/2006/relationships/hyperlink" Target="https://wiki.hyperledger.org/display/SCWG/" TargetMode="External"/><Relationship Id="rId2" Type="http://schemas.openxmlformats.org/officeDocument/2006/relationships/notesSlide" Target="../notesSlides/notesSlide7.xml"/><Relationship Id="rId1" Type="http://schemas.openxmlformats.org/officeDocument/2006/relationships/slideLayout" Target="../slideLayouts/slideLayout78.xml"/></Relationships>
</file>

<file path=ppt/slides/_rels/slide8.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8.xml"/><Relationship Id="rId1" Type="http://schemas.openxmlformats.org/officeDocument/2006/relationships/slideLayout" Target="../slideLayouts/slideLayout6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9.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7.jpg"/><Relationship Id="rId2" Type="http://schemas.openxmlformats.org/officeDocument/2006/relationships/notesSlide" Target="../notesSlides/notesSlide9.xml"/><Relationship Id="rId1" Type="http://schemas.openxmlformats.org/officeDocument/2006/relationships/slideLayout" Target="../slideLayouts/slideLayout71.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16"/>
        <p:cNvGrpSpPr/>
        <p:nvPr/>
      </p:nvGrpSpPr>
      <p:grpSpPr>
        <a:xfrm>
          <a:off x="0" y="0"/>
          <a:ext cx="0" cy="0"/>
          <a:chOff x="0" y="0"/>
          <a:chExt cx="0" cy="0"/>
        </a:xfrm>
      </p:grpSpPr>
      <p:sp>
        <p:nvSpPr>
          <p:cNvPr id="617" name="Google Shape;617;p89"/>
          <p:cNvSpPr txBox="1"/>
          <p:nvPr/>
        </p:nvSpPr>
        <p:spPr>
          <a:xfrm>
            <a:off x="4790851" y="3146900"/>
            <a:ext cx="2166600" cy="487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1100" b="1">
              <a:solidFill>
                <a:srgbClr val="FFFFFF"/>
              </a:solidFill>
              <a:latin typeface="Proxima Nova"/>
              <a:ea typeface="Proxima Nova"/>
              <a:cs typeface="Proxima Nova"/>
              <a:sym typeface="Proxima Nova"/>
            </a:endParaRPr>
          </a:p>
        </p:txBody>
      </p:sp>
      <p:sp>
        <p:nvSpPr>
          <p:cNvPr id="618" name="Google Shape;618;p89"/>
          <p:cNvSpPr txBox="1">
            <a:spLocks noGrp="1"/>
          </p:cNvSpPr>
          <p:nvPr>
            <p:ph type="ctrTitle"/>
          </p:nvPr>
        </p:nvSpPr>
        <p:spPr>
          <a:xfrm>
            <a:off x="1617300" y="1297300"/>
            <a:ext cx="6145500" cy="2050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4800" b="1" dirty="0">
              <a:solidFill>
                <a:srgbClr val="FFFFFF"/>
              </a:solidFill>
              <a:latin typeface="Proxima Nova"/>
              <a:ea typeface="Proxima Nova"/>
              <a:cs typeface="Proxima Nova"/>
              <a:sym typeface="Proxima Nova"/>
            </a:endParaRPr>
          </a:p>
          <a:p>
            <a:pPr marL="0" lvl="0" indent="0" algn="ctr" rtl="0">
              <a:spcBef>
                <a:spcPts val="0"/>
              </a:spcBef>
              <a:spcAft>
                <a:spcPts val="0"/>
              </a:spcAft>
              <a:buNone/>
            </a:pPr>
            <a:endParaRPr sz="4200" dirty="0">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200" dirty="0">
                <a:solidFill>
                  <a:srgbClr val="FFFFFF"/>
                </a:solidFill>
                <a:latin typeface="Proxima Nova"/>
                <a:ea typeface="Proxima Nova"/>
                <a:cs typeface="Proxima Nova"/>
                <a:sym typeface="Proxima Nova"/>
              </a:rPr>
              <a:t>Hyperledger</a:t>
            </a:r>
            <a:br>
              <a:rPr lang="en-US" sz="4200" dirty="0">
                <a:solidFill>
                  <a:srgbClr val="FFFFFF"/>
                </a:solidFill>
                <a:latin typeface="Proxima Nova"/>
                <a:ea typeface="Proxima Nova"/>
                <a:cs typeface="Proxima Nova"/>
                <a:sym typeface="Proxima Nova"/>
              </a:rPr>
            </a:br>
            <a:r>
              <a:rPr lang="en-US" sz="4200" dirty="0">
                <a:solidFill>
                  <a:srgbClr val="FFFFFF"/>
                </a:solidFill>
                <a:latin typeface="Proxima Nova"/>
                <a:ea typeface="Proxima Nova"/>
                <a:cs typeface="Proxima Nova"/>
                <a:sym typeface="Proxima Nova"/>
              </a:rPr>
              <a:t>Overview 2019</a:t>
            </a: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a:p>
            <a:pPr marL="0" lvl="0" indent="0" algn="l" rtl="0">
              <a:spcBef>
                <a:spcPts val="0"/>
              </a:spcBef>
              <a:spcAft>
                <a:spcPts val="0"/>
              </a:spcAft>
              <a:buNone/>
            </a:pP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a:p>
            <a:pPr marL="3657600" lvl="0" indent="0" algn="ctr" rtl="0">
              <a:spcBef>
                <a:spcPts val="0"/>
              </a:spcBef>
              <a:spcAft>
                <a:spcPts val="0"/>
              </a:spcAft>
              <a:buNone/>
            </a:pPr>
            <a:endParaRPr sz="1600" i="1" dirty="0">
              <a:solidFill>
                <a:srgbClr val="FFFFFF"/>
              </a:solidFill>
              <a:latin typeface="Proxima Nova"/>
              <a:ea typeface="Proxima Nova"/>
              <a:cs typeface="Proxima Nova"/>
              <a:sym typeface="Proxima Nova"/>
            </a:endParaRPr>
          </a:p>
        </p:txBody>
      </p:sp>
      <p:pic>
        <p:nvPicPr>
          <p:cNvPr id="619" name="Google Shape;619;p89"/>
          <p:cNvPicPr preferRelativeResize="0"/>
          <p:nvPr/>
        </p:nvPicPr>
        <p:blipFill rotWithShape="1">
          <a:blip r:embed="rId4">
            <a:alphaModFix/>
          </a:blip>
          <a:srcRect t="87015" b="4372"/>
          <a:stretch/>
        </p:blipFill>
        <p:spPr>
          <a:xfrm>
            <a:off x="0" y="4475625"/>
            <a:ext cx="9144000" cy="442975"/>
          </a:xfrm>
          <a:prstGeom prst="rect">
            <a:avLst/>
          </a:prstGeom>
          <a:noFill/>
          <a:ln>
            <a:noFill/>
          </a:ln>
        </p:spPr>
      </p:pic>
      <p:pic>
        <p:nvPicPr>
          <p:cNvPr id="620" name="Google Shape;620;p89"/>
          <p:cNvPicPr preferRelativeResize="0"/>
          <p:nvPr/>
        </p:nvPicPr>
        <p:blipFill>
          <a:blip r:embed="rId5">
            <a:alphaModFix/>
          </a:blip>
          <a:stretch>
            <a:fillRect/>
          </a:stretch>
        </p:blipFill>
        <p:spPr>
          <a:xfrm>
            <a:off x="6770525" y="4032650"/>
            <a:ext cx="535913" cy="442974"/>
          </a:xfrm>
          <a:prstGeom prst="rect">
            <a:avLst/>
          </a:prstGeom>
          <a:noFill/>
          <a:ln>
            <a:noFill/>
          </a:ln>
        </p:spPr>
      </p:pic>
      <p:sp>
        <p:nvSpPr>
          <p:cNvPr id="621" name="Google Shape;621;p89"/>
          <p:cNvSpPr txBox="1"/>
          <p:nvPr/>
        </p:nvSpPr>
        <p:spPr>
          <a:xfrm>
            <a:off x="7244475" y="4095125"/>
            <a:ext cx="1465500" cy="44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FFFFFF"/>
                </a:solidFill>
                <a:latin typeface="Proxima Nova"/>
                <a:ea typeface="Proxima Nova"/>
                <a:cs typeface="Proxima Nova"/>
                <a:sym typeface="Proxima Nova"/>
              </a:rPr>
              <a:t>@Hyperledger</a:t>
            </a:r>
            <a:endParaRPr>
              <a:solidFill>
                <a:srgbClr val="FFFFFF"/>
              </a:solidFill>
              <a:latin typeface="Proxima Nova"/>
              <a:ea typeface="Proxima Nova"/>
              <a:cs typeface="Proxima Nova"/>
              <a:sym typeface="Proxima Nova"/>
            </a:endParaRPr>
          </a:p>
        </p:txBody>
      </p:sp>
      <p:sp>
        <p:nvSpPr>
          <p:cNvPr id="622" name="Google Shape;622;p89"/>
          <p:cNvSpPr txBox="1"/>
          <p:nvPr/>
        </p:nvSpPr>
        <p:spPr>
          <a:xfrm>
            <a:off x="3165125" y="3146900"/>
            <a:ext cx="3190500" cy="38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a:solidFill>
                  <a:schemeClr val="lt1"/>
                </a:solidFill>
                <a:latin typeface="Proxima Nova"/>
                <a:ea typeface="Proxima Nova"/>
                <a:cs typeface="Proxima Nova"/>
                <a:sym typeface="Proxima Nova"/>
              </a:rPr>
              <a:t>www.hyperledger.org</a:t>
            </a:r>
            <a:endParaRPr sz="2400">
              <a:solidFill>
                <a:schemeClr val="lt1"/>
              </a:solidFill>
              <a:latin typeface="Proxima Nova"/>
              <a:ea typeface="Proxima Nova"/>
              <a:cs typeface="Proxima Nova"/>
              <a:sym typeface="Proxima Nov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32"/>
        <p:cNvGrpSpPr/>
        <p:nvPr/>
      </p:nvGrpSpPr>
      <p:grpSpPr>
        <a:xfrm>
          <a:off x="0" y="0"/>
          <a:ext cx="0" cy="0"/>
          <a:chOff x="0" y="0"/>
          <a:chExt cx="0" cy="0"/>
        </a:xfrm>
      </p:grpSpPr>
      <p:pic>
        <p:nvPicPr>
          <p:cNvPr id="733" name="Google Shape;733;p98"/>
          <p:cNvPicPr preferRelativeResize="0"/>
          <p:nvPr/>
        </p:nvPicPr>
        <p:blipFill>
          <a:blip r:embed="rId3">
            <a:alphaModFix/>
          </a:blip>
          <a:stretch>
            <a:fillRect/>
          </a:stretch>
        </p:blipFill>
        <p:spPr>
          <a:xfrm>
            <a:off x="0" y="2118350"/>
            <a:ext cx="9144002" cy="3790575"/>
          </a:xfrm>
          <a:prstGeom prst="rect">
            <a:avLst/>
          </a:prstGeom>
          <a:noFill/>
          <a:ln>
            <a:noFill/>
          </a:ln>
        </p:spPr>
      </p:pic>
      <p:pic>
        <p:nvPicPr>
          <p:cNvPr id="734" name="Google Shape;734;p98"/>
          <p:cNvPicPr preferRelativeResize="0"/>
          <p:nvPr/>
        </p:nvPicPr>
        <p:blipFill>
          <a:blip r:embed="rId4">
            <a:alphaModFix/>
          </a:blip>
          <a:stretch>
            <a:fillRect/>
          </a:stretch>
        </p:blipFill>
        <p:spPr>
          <a:xfrm>
            <a:off x="2929688" y="2689825"/>
            <a:ext cx="1725274" cy="1287849"/>
          </a:xfrm>
          <a:prstGeom prst="rect">
            <a:avLst/>
          </a:prstGeom>
          <a:noFill/>
          <a:ln>
            <a:noFill/>
          </a:ln>
        </p:spPr>
      </p:pic>
      <p:pic>
        <p:nvPicPr>
          <p:cNvPr id="735" name="Google Shape;735;p98"/>
          <p:cNvPicPr preferRelativeResize="0"/>
          <p:nvPr/>
        </p:nvPicPr>
        <p:blipFill>
          <a:blip r:embed="rId5">
            <a:alphaModFix/>
          </a:blip>
          <a:stretch>
            <a:fillRect/>
          </a:stretch>
        </p:blipFill>
        <p:spPr>
          <a:xfrm>
            <a:off x="6690525" y="2896676"/>
            <a:ext cx="1835773" cy="1080996"/>
          </a:xfrm>
          <a:prstGeom prst="rect">
            <a:avLst/>
          </a:prstGeom>
          <a:noFill/>
          <a:ln>
            <a:noFill/>
          </a:ln>
        </p:spPr>
      </p:pic>
      <p:pic>
        <p:nvPicPr>
          <p:cNvPr id="736" name="Google Shape;736;p98"/>
          <p:cNvPicPr preferRelativeResize="0"/>
          <p:nvPr/>
        </p:nvPicPr>
        <p:blipFill>
          <a:blip r:embed="rId6">
            <a:alphaModFix/>
          </a:blip>
          <a:stretch>
            <a:fillRect/>
          </a:stretch>
        </p:blipFill>
        <p:spPr>
          <a:xfrm>
            <a:off x="5883600" y="4290824"/>
            <a:ext cx="1835787" cy="1223850"/>
          </a:xfrm>
          <a:prstGeom prst="rect">
            <a:avLst/>
          </a:prstGeom>
          <a:noFill/>
          <a:ln>
            <a:noFill/>
          </a:ln>
        </p:spPr>
      </p:pic>
      <p:pic>
        <p:nvPicPr>
          <p:cNvPr id="737" name="Google Shape;737;p98"/>
          <p:cNvPicPr preferRelativeResize="0"/>
          <p:nvPr/>
        </p:nvPicPr>
        <p:blipFill>
          <a:blip r:embed="rId7">
            <a:alphaModFix/>
          </a:blip>
          <a:stretch>
            <a:fillRect/>
          </a:stretch>
        </p:blipFill>
        <p:spPr>
          <a:xfrm>
            <a:off x="240700" y="4222325"/>
            <a:ext cx="2078376" cy="881585"/>
          </a:xfrm>
          <a:prstGeom prst="rect">
            <a:avLst/>
          </a:prstGeom>
          <a:noFill/>
          <a:ln>
            <a:noFill/>
          </a:ln>
        </p:spPr>
      </p:pic>
      <p:pic>
        <p:nvPicPr>
          <p:cNvPr id="738" name="Google Shape;738;p98"/>
          <p:cNvPicPr preferRelativeResize="0"/>
          <p:nvPr/>
        </p:nvPicPr>
        <p:blipFill>
          <a:blip r:embed="rId8">
            <a:alphaModFix/>
          </a:blip>
          <a:stretch>
            <a:fillRect/>
          </a:stretch>
        </p:blipFill>
        <p:spPr>
          <a:xfrm>
            <a:off x="2931725" y="4317857"/>
            <a:ext cx="1483551" cy="1112668"/>
          </a:xfrm>
          <a:prstGeom prst="rect">
            <a:avLst/>
          </a:prstGeom>
          <a:noFill/>
          <a:ln>
            <a:noFill/>
          </a:ln>
        </p:spPr>
      </p:pic>
      <p:sp>
        <p:nvSpPr>
          <p:cNvPr id="740" name="Google Shape;740;p98"/>
          <p:cNvSpPr txBox="1"/>
          <p:nvPr/>
        </p:nvSpPr>
        <p:spPr>
          <a:xfrm>
            <a:off x="707150" y="1504525"/>
            <a:ext cx="1765200" cy="120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100"/>
              <a:buFont typeface="Arial"/>
              <a:buNone/>
            </a:pPr>
            <a:r>
              <a:rPr lang="en-US" sz="1800" b="1">
                <a:solidFill>
                  <a:srgbClr val="7AC62A"/>
                </a:solidFill>
                <a:latin typeface="Proxima Nova"/>
                <a:ea typeface="Proxima Nova"/>
                <a:cs typeface="Proxima Nova"/>
                <a:sym typeface="Proxima Nova"/>
              </a:rPr>
              <a:t>56</a:t>
            </a:r>
            <a:r>
              <a:rPr lang="en-US" sz="1800" b="1" i="0" u="none" strike="noStrike" cap="none">
                <a:solidFill>
                  <a:srgbClr val="7AC62A"/>
                </a:solidFill>
                <a:latin typeface="Proxima Nova"/>
                <a:ea typeface="Proxima Nova"/>
                <a:cs typeface="Proxima Nova"/>
                <a:sym typeface="Proxima Nova"/>
              </a:rPr>
              <a:t>K+</a:t>
            </a:r>
            <a:r>
              <a:rPr lang="en-US" sz="1800" b="0" i="0" u="none" strike="noStrike" cap="none">
                <a:solidFill>
                  <a:srgbClr val="414042"/>
                </a:solidFill>
                <a:latin typeface="Proxima Nova"/>
                <a:ea typeface="Proxima Nova"/>
                <a:cs typeface="Proxima Nova"/>
                <a:sym typeface="Proxima Nova"/>
              </a:rPr>
              <a:t> Members</a:t>
            </a:r>
            <a:endParaRPr sz="1800" b="0" i="0" u="none" strike="noStrike" cap="none">
              <a:solidFill>
                <a:srgbClr val="414042"/>
              </a:solidFill>
              <a:latin typeface="Proxima Nova"/>
              <a:ea typeface="Proxima Nova"/>
              <a:cs typeface="Proxima Nova"/>
              <a:sym typeface="Proxima Nova"/>
            </a:endParaRPr>
          </a:p>
        </p:txBody>
      </p:sp>
      <p:sp>
        <p:nvSpPr>
          <p:cNvPr id="741" name="Google Shape;741;p98"/>
          <p:cNvSpPr txBox="1"/>
          <p:nvPr/>
        </p:nvSpPr>
        <p:spPr>
          <a:xfrm>
            <a:off x="3659925" y="1504525"/>
            <a:ext cx="1408500" cy="120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7AC62A"/>
                </a:solidFill>
                <a:latin typeface="Proxima Nova"/>
                <a:ea typeface="Proxima Nova"/>
                <a:cs typeface="Proxima Nova"/>
                <a:sym typeface="Proxima Nova"/>
              </a:rPr>
              <a:t>1</a:t>
            </a:r>
            <a:r>
              <a:rPr lang="en-US" sz="1800" b="1">
                <a:solidFill>
                  <a:srgbClr val="7AC62A"/>
                </a:solidFill>
                <a:latin typeface="Proxima Nova"/>
                <a:ea typeface="Proxima Nova"/>
                <a:cs typeface="Proxima Nova"/>
                <a:sym typeface="Proxima Nova"/>
              </a:rPr>
              <a:t>65+</a:t>
            </a:r>
            <a:r>
              <a:rPr lang="en-US" sz="1800" b="0" i="0" u="none" strike="noStrike" cap="none">
                <a:solidFill>
                  <a:srgbClr val="414042"/>
                </a:solidFill>
                <a:latin typeface="Proxima Nova"/>
                <a:ea typeface="Proxima Nova"/>
                <a:cs typeface="Proxima Nova"/>
                <a:sym typeface="Proxima Nova"/>
              </a:rPr>
              <a:t>Groups</a:t>
            </a:r>
            <a:endParaRPr sz="1800" b="0" i="0" u="none" strike="noStrike" cap="none">
              <a:solidFill>
                <a:srgbClr val="414042"/>
              </a:solidFill>
              <a:latin typeface="Proxima Nova"/>
              <a:ea typeface="Proxima Nova"/>
              <a:cs typeface="Proxima Nova"/>
              <a:sym typeface="Proxima Nova"/>
            </a:endParaRPr>
          </a:p>
        </p:txBody>
      </p:sp>
      <p:sp>
        <p:nvSpPr>
          <p:cNvPr id="742" name="Google Shape;742;p98"/>
          <p:cNvSpPr txBox="1"/>
          <p:nvPr/>
        </p:nvSpPr>
        <p:spPr>
          <a:xfrm>
            <a:off x="6848088" y="1504525"/>
            <a:ext cx="1678200" cy="12051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1">
                <a:solidFill>
                  <a:srgbClr val="7AC62A"/>
                </a:solidFill>
                <a:latin typeface="Proxima Nova"/>
                <a:ea typeface="Proxima Nova"/>
                <a:cs typeface="Proxima Nova"/>
                <a:sym typeface="Proxima Nova"/>
              </a:rPr>
              <a:t>65+</a:t>
            </a:r>
            <a:r>
              <a:rPr lang="en-US" sz="1800" b="0" i="0" u="none" strike="noStrike" cap="none">
                <a:solidFill>
                  <a:srgbClr val="414042"/>
                </a:solidFill>
                <a:latin typeface="Proxima Nova"/>
                <a:ea typeface="Proxima Nova"/>
                <a:cs typeface="Proxima Nova"/>
                <a:sym typeface="Proxima Nova"/>
              </a:rPr>
              <a:t> Countries</a:t>
            </a:r>
            <a:endParaRPr sz="1800" b="0" i="0" u="none" strike="noStrike" cap="none">
              <a:solidFill>
                <a:srgbClr val="414042"/>
              </a:solidFill>
              <a:latin typeface="Proxima Nova"/>
              <a:ea typeface="Proxima Nova"/>
              <a:cs typeface="Proxima Nova"/>
              <a:sym typeface="Proxima Nova"/>
            </a:endParaRPr>
          </a:p>
        </p:txBody>
      </p:sp>
      <p:pic>
        <p:nvPicPr>
          <p:cNvPr id="743" name="Google Shape;743;p98"/>
          <p:cNvPicPr preferRelativeResize="0"/>
          <p:nvPr/>
        </p:nvPicPr>
        <p:blipFill rotWithShape="1">
          <a:blip r:embed="rId9">
            <a:alphaModFix/>
          </a:blip>
          <a:srcRect t="59" b="59"/>
          <a:stretch/>
        </p:blipFill>
        <p:spPr>
          <a:xfrm>
            <a:off x="1178925" y="841975"/>
            <a:ext cx="701326" cy="699025"/>
          </a:xfrm>
          <a:prstGeom prst="rect">
            <a:avLst/>
          </a:prstGeom>
          <a:noFill/>
          <a:ln>
            <a:noFill/>
          </a:ln>
        </p:spPr>
      </p:pic>
      <p:pic>
        <p:nvPicPr>
          <p:cNvPr id="744" name="Google Shape;744;p98"/>
          <p:cNvPicPr preferRelativeResize="0"/>
          <p:nvPr/>
        </p:nvPicPr>
        <p:blipFill rotWithShape="1">
          <a:blip r:embed="rId10">
            <a:alphaModFix/>
          </a:blip>
          <a:srcRect t="59" b="59"/>
          <a:stretch/>
        </p:blipFill>
        <p:spPr>
          <a:xfrm>
            <a:off x="4023838" y="841975"/>
            <a:ext cx="701326" cy="699025"/>
          </a:xfrm>
          <a:prstGeom prst="rect">
            <a:avLst/>
          </a:prstGeom>
          <a:noFill/>
          <a:ln>
            <a:noFill/>
          </a:ln>
        </p:spPr>
      </p:pic>
      <p:pic>
        <p:nvPicPr>
          <p:cNvPr id="745" name="Google Shape;745;p98"/>
          <p:cNvPicPr preferRelativeResize="0"/>
          <p:nvPr/>
        </p:nvPicPr>
        <p:blipFill rotWithShape="1">
          <a:blip r:embed="rId11">
            <a:alphaModFix/>
          </a:blip>
          <a:srcRect t="159" b="169"/>
          <a:stretch/>
        </p:blipFill>
        <p:spPr>
          <a:xfrm>
            <a:off x="7336525" y="841975"/>
            <a:ext cx="701326" cy="699025"/>
          </a:xfrm>
          <a:prstGeom prst="rect">
            <a:avLst/>
          </a:prstGeom>
          <a:noFill/>
          <a:ln>
            <a:noFill/>
          </a:ln>
        </p:spPr>
      </p:pic>
      <p:pic>
        <p:nvPicPr>
          <p:cNvPr id="746" name="Google Shape;746;p98"/>
          <p:cNvPicPr preferRelativeResize="0"/>
          <p:nvPr/>
        </p:nvPicPr>
        <p:blipFill>
          <a:blip r:embed="rId12">
            <a:alphaModFix/>
          </a:blip>
          <a:stretch>
            <a:fillRect/>
          </a:stretch>
        </p:blipFill>
        <p:spPr>
          <a:xfrm>
            <a:off x="4802225" y="2179775"/>
            <a:ext cx="1483566" cy="1112675"/>
          </a:xfrm>
          <a:prstGeom prst="rect">
            <a:avLst/>
          </a:prstGeom>
          <a:noFill/>
          <a:ln>
            <a:noFill/>
          </a:ln>
        </p:spPr>
      </p:pic>
      <p:sp>
        <p:nvSpPr>
          <p:cNvPr id="747" name="Google Shape;747;p98"/>
          <p:cNvSpPr txBox="1"/>
          <p:nvPr/>
        </p:nvSpPr>
        <p:spPr>
          <a:xfrm>
            <a:off x="248525" y="31275"/>
            <a:ext cx="75414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a:solidFill>
                  <a:srgbClr val="414042"/>
                </a:solidFill>
                <a:latin typeface="Proxima Nova"/>
                <a:ea typeface="Proxima Nova"/>
                <a:cs typeface="Proxima Nova"/>
                <a:sym typeface="Proxima Nova"/>
              </a:rPr>
              <a:t>Growing Global Meetup Community</a:t>
            </a:r>
            <a:endParaRPr sz="2800" i="0" u="none" strike="noStrike" cap="none">
              <a:solidFill>
                <a:srgbClr val="414042"/>
              </a:solidFill>
              <a:latin typeface="Proxima Nova"/>
              <a:ea typeface="Proxima Nova"/>
              <a:cs typeface="Proxima Nova"/>
              <a:sym typeface="Proxima Nova"/>
            </a:endParaRPr>
          </a:p>
        </p:txBody>
      </p:sp>
      <p:pic>
        <p:nvPicPr>
          <p:cNvPr id="3" name="Picture 2" descr="A person standing in front of a group of people posing for the camera&#10;&#10;Description automatically generated">
            <a:extLst>
              <a:ext uri="{FF2B5EF4-FFF2-40B4-BE49-F238E27FC236}">
                <a16:creationId xmlns:a16="http://schemas.microsoft.com/office/drawing/2014/main" id="{35217645-AB82-478A-92D7-9BA6BAFA461C}"/>
              </a:ext>
            </a:extLst>
          </p:cNvPr>
          <p:cNvPicPr>
            <a:picLocks noChangeAspect="1"/>
          </p:cNvPicPr>
          <p:nvPr/>
        </p:nvPicPr>
        <p:blipFill>
          <a:blip r:embed="rId13"/>
          <a:stretch>
            <a:fillRect/>
          </a:stretch>
        </p:blipFill>
        <p:spPr>
          <a:xfrm>
            <a:off x="439249" y="2282614"/>
            <a:ext cx="1339150" cy="100436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57"/>
        <p:cNvGrpSpPr/>
        <p:nvPr/>
      </p:nvGrpSpPr>
      <p:grpSpPr>
        <a:xfrm>
          <a:off x="0" y="0"/>
          <a:ext cx="0" cy="0"/>
          <a:chOff x="0" y="0"/>
          <a:chExt cx="0" cy="0"/>
        </a:xfrm>
      </p:grpSpPr>
      <p:sp>
        <p:nvSpPr>
          <p:cNvPr id="758" name="Google Shape;758;p100"/>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11</a:t>
            </a:fld>
            <a:endParaRPr sz="900">
              <a:solidFill>
                <a:srgbClr val="888888"/>
              </a:solidFill>
            </a:endParaRPr>
          </a:p>
        </p:txBody>
      </p:sp>
      <p:sp>
        <p:nvSpPr>
          <p:cNvPr id="759" name="Google Shape;759;p100"/>
          <p:cNvSpPr txBox="1"/>
          <p:nvPr/>
        </p:nvSpPr>
        <p:spPr>
          <a:xfrm>
            <a:off x="197225" y="452250"/>
            <a:ext cx="38352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b="1">
                <a:solidFill>
                  <a:srgbClr val="414042"/>
                </a:solidFill>
                <a:latin typeface="Proxima Nova"/>
                <a:ea typeface="Proxima Nova"/>
                <a:cs typeface="Proxima Nova"/>
                <a:sym typeface="Proxima Nova"/>
              </a:rPr>
              <a:t>Blockchain Showcase</a:t>
            </a:r>
            <a:endParaRPr sz="2800" b="1">
              <a:solidFill>
                <a:srgbClr val="414042"/>
              </a:solidFill>
              <a:latin typeface="Proxima Nova"/>
              <a:ea typeface="Proxima Nova"/>
              <a:cs typeface="Proxima Nova"/>
              <a:sym typeface="Proxima Nova"/>
            </a:endParaRPr>
          </a:p>
          <a:p>
            <a:pPr marL="0" marR="0" lvl="0" indent="0" algn="l" rtl="0">
              <a:lnSpc>
                <a:spcPct val="100000"/>
              </a:lnSpc>
              <a:spcBef>
                <a:spcPts val="0"/>
              </a:spcBef>
              <a:spcAft>
                <a:spcPts val="0"/>
              </a:spcAft>
              <a:buNone/>
            </a:pPr>
            <a:endParaRPr sz="2800" b="1">
              <a:solidFill>
                <a:srgbClr val="414042"/>
              </a:solidFill>
              <a:latin typeface="Proxima Nova"/>
              <a:ea typeface="Proxima Nova"/>
              <a:cs typeface="Proxima Nova"/>
              <a:sym typeface="Proxima Nova"/>
            </a:endParaRPr>
          </a:p>
          <a:p>
            <a:pPr marL="0" marR="0" lvl="0" indent="0" algn="ctr" rtl="0">
              <a:lnSpc>
                <a:spcPct val="100000"/>
              </a:lnSpc>
              <a:spcBef>
                <a:spcPts val="0"/>
              </a:spcBef>
              <a:spcAft>
                <a:spcPts val="0"/>
              </a:spcAft>
              <a:buNone/>
            </a:pPr>
            <a:r>
              <a:rPr lang="en-US" sz="2200">
                <a:solidFill>
                  <a:srgbClr val="414042"/>
                </a:solidFill>
                <a:latin typeface="Proxima Nova"/>
                <a:ea typeface="Proxima Nova"/>
                <a:cs typeface="Proxima Nova"/>
                <a:sym typeface="Proxima Nova"/>
              </a:rPr>
              <a:t>Cross-industry projects built with Hyperledger frameworks and tools.</a:t>
            </a:r>
            <a:br>
              <a:rPr lang="en-US" sz="2800">
                <a:solidFill>
                  <a:srgbClr val="414042"/>
                </a:solidFill>
                <a:latin typeface="Proxima Nova"/>
                <a:ea typeface="Proxima Nova"/>
                <a:cs typeface="Proxima Nova"/>
                <a:sym typeface="Proxima Nova"/>
              </a:rPr>
            </a:br>
            <a:br>
              <a:rPr lang="en-US" sz="2800">
                <a:solidFill>
                  <a:srgbClr val="414042"/>
                </a:solidFill>
                <a:latin typeface="Proxima Nova"/>
                <a:ea typeface="Proxima Nova"/>
                <a:cs typeface="Proxima Nova"/>
                <a:sym typeface="Proxima Nova"/>
              </a:rPr>
            </a:br>
            <a:endParaRPr sz="2800">
              <a:solidFill>
                <a:srgbClr val="414042"/>
              </a:solidFill>
              <a:latin typeface="Proxima Nova"/>
              <a:ea typeface="Proxima Nova"/>
              <a:cs typeface="Proxima Nova"/>
              <a:sym typeface="Proxima Nova"/>
            </a:endParaRPr>
          </a:p>
        </p:txBody>
      </p:sp>
      <p:pic>
        <p:nvPicPr>
          <p:cNvPr id="760" name="Google Shape;760;p100"/>
          <p:cNvPicPr preferRelativeResize="0"/>
          <p:nvPr/>
        </p:nvPicPr>
        <p:blipFill>
          <a:blip r:embed="rId3">
            <a:alphaModFix/>
          </a:blip>
          <a:stretch>
            <a:fillRect/>
          </a:stretch>
        </p:blipFill>
        <p:spPr>
          <a:xfrm>
            <a:off x="4368250" y="0"/>
            <a:ext cx="4560801" cy="4655150"/>
          </a:xfrm>
          <a:prstGeom prst="rect">
            <a:avLst/>
          </a:prstGeom>
          <a:noFill/>
          <a:ln>
            <a:noFill/>
          </a:ln>
        </p:spPr>
      </p:pic>
      <p:sp>
        <p:nvSpPr>
          <p:cNvPr id="761" name="Google Shape;761;p100"/>
          <p:cNvSpPr txBox="1"/>
          <p:nvPr/>
        </p:nvSpPr>
        <p:spPr>
          <a:xfrm>
            <a:off x="2126325" y="4791700"/>
            <a:ext cx="69996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solidFill>
                  <a:srgbClr val="237BBB"/>
                </a:solidFill>
                <a:latin typeface="Proxima Nova"/>
                <a:ea typeface="Proxima Nova"/>
                <a:cs typeface="Proxima Nova"/>
                <a:sym typeface="Proxima Nova"/>
              </a:rPr>
              <a:t>Submit your showcase</a:t>
            </a:r>
            <a:r>
              <a:rPr lang="en-US">
                <a:solidFill>
                  <a:srgbClr val="237BBB"/>
                </a:solidFill>
                <a:latin typeface="Proxima Nova"/>
                <a:ea typeface="Proxima Nova"/>
                <a:cs typeface="Proxima Nova"/>
                <a:sym typeface="Proxima Nova"/>
              </a:rPr>
              <a:t> </a:t>
            </a:r>
            <a:r>
              <a:rPr lang="en-US" u="sng">
                <a:solidFill>
                  <a:schemeClr val="hlink"/>
                </a:solidFill>
                <a:latin typeface="Proxima Nova"/>
                <a:ea typeface="Proxima Nova"/>
                <a:cs typeface="Proxima Nova"/>
                <a:sym typeface="Proxima Nova"/>
                <a:hlinkClick r:id="rId4"/>
              </a:rPr>
              <a:t>https://www.hyperledger.org/resources/blockchain-showcase</a:t>
            </a:r>
            <a:endParaRPr>
              <a:solidFill>
                <a:srgbClr val="237BBB"/>
              </a:solidFill>
              <a:latin typeface="Proxima Nova"/>
              <a:ea typeface="Proxima Nova"/>
              <a:cs typeface="Proxima Nova"/>
              <a:sym typeface="Proxima Nova"/>
            </a:endParaRPr>
          </a:p>
        </p:txBody>
      </p:sp>
      <p:sp>
        <p:nvSpPr>
          <p:cNvPr id="762" name="Google Shape;762;p100"/>
          <p:cNvSpPr txBox="1"/>
          <p:nvPr/>
        </p:nvSpPr>
        <p:spPr>
          <a:xfrm>
            <a:off x="1438325" y="3196725"/>
            <a:ext cx="13530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65+</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Community self submitted projects!</a:t>
            </a:r>
            <a:endParaRPr sz="1100">
              <a:solidFill>
                <a:srgbClr val="414042"/>
              </a:solidFill>
              <a:latin typeface="Proxima Nova"/>
              <a:ea typeface="Proxima Nova"/>
              <a:cs typeface="Proxima Nova"/>
              <a:sym typeface="Proxima Nova"/>
            </a:endParaRPr>
          </a:p>
        </p:txBody>
      </p:sp>
      <p:pic>
        <p:nvPicPr>
          <p:cNvPr id="763" name="Google Shape;763;p100"/>
          <p:cNvPicPr preferRelativeResize="0"/>
          <p:nvPr/>
        </p:nvPicPr>
        <p:blipFill>
          <a:blip r:embed="rId5">
            <a:alphaModFix/>
          </a:blip>
          <a:stretch>
            <a:fillRect/>
          </a:stretch>
        </p:blipFill>
        <p:spPr>
          <a:xfrm>
            <a:off x="1685862" y="2472225"/>
            <a:ext cx="857925" cy="8579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51"/>
        <p:cNvGrpSpPr/>
        <p:nvPr/>
      </p:nvGrpSpPr>
      <p:grpSpPr>
        <a:xfrm>
          <a:off x="0" y="0"/>
          <a:ext cx="0" cy="0"/>
          <a:chOff x="0" y="0"/>
          <a:chExt cx="0" cy="0"/>
        </a:xfrm>
      </p:grpSpPr>
      <p:pic>
        <p:nvPicPr>
          <p:cNvPr id="752" name="Google Shape;752;p99"/>
          <p:cNvPicPr preferRelativeResize="0"/>
          <p:nvPr/>
        </p:nvPicPr>
        <p:blipFill>
          <a:blip r:embed="rId3">
            <a:alphaModFix/>
          </a:blip>
          <a:stretch>
            <a:fillRect/>
          </a:stretch>
        </p:blipFill>
        <p:spPr>
          <a:xfrm>
            <a:off x="220975" y="600825"/>
            <a:ext cx="8051251" cy="4309449"/>
          </a:xfrm>
          <a:prstGeom prst="rect">
            <a:avLst/>
          </a:prstGeom>
          <a:noFill/>
          <a:ln>
            <a:noFill/>
          </a:ln>
        </p:spPr>
      </p:pic>
      <p:sp>
        <p:nvSpPr>
          <p:cNvPr id="753" name="Google Shape;753;p99"/>
          <p:cNvSpPr txBox="1"/>
          <p:nvPr/>
        </p:nvSpPr>
        <p:spPr>
          <a:xfrm>
            <a:off x="0" y="118750"/>
            <a:ext cx="83052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200">
                <a:solidFill>
                  <a:srgbClr val="414042"/>
                </a:solidFill>
                <a:latin typeface="Proxima Nova"/>
                <a:ea typeface="Proxima Nova"/>
                <a:cs typeface="Proxima Nova"/>
                <a:sym typeface="Proxima Nova"/>
              </a:rPr>
              <a:t>New Wiki  (Confluence) : wiki.hyperledger.org</a:t>
            </a:r>
            <a:endParaRPr sz="2200">
              <a:solidFill>
                <a:srgbClr val="414042"/>
              </a:solidFill>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74"/>
        <p:cNvGrpSpPr/>
        <p:nvPr/>
      </p:nvGrpSpPr>
      <p:grpSpPr>
        <a:xfrm>
          <a:off x="0" y="0"/>
          <a:ext cx="0" cy="0"/>
          <a:chOff x="0" y="0"/>
          <a:chExt cx="0" cy="0"/>
        </a:xfrm>
      </p:grpSpPr>
      <p:sp>
        <p:nvSpPr>
          <p:cNvPr id="775" name="Google Shape;775;p102"/>
          <p:cNvSpPr txBox="1">
            <a:spLocks noGrp="1"/>
          </p:cNvSpPr>
          <p:nvPr>
            <p:ph type="ctrTitle" idx="4294967295"/>
          </p:nvPr>
        </p:nvSpPr>
        <p:spPr>
          <a:xfrm>
            <a:off x="1222500" y="1340100"/>
            <a:ext cx="6699000" cy="1617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New</a:t>
            </a:r>
            <a:endParaRPr sz="4800" b="1">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Global Use</a:t>
            </a:r>
            <a:endParaRPr sz="4800" b="1">
              <a:solidFill>
                <a:srgbClr val="FFFFFF"/>
              </a:solidFill>
              <a:latin typeface="Proxima Nova"/>
              <a:ea typeface="Proxima Nova"/>
              <a:cs typeface="Proxima Nova"/>
              <a:sym typeface="Proxima Nova"/>
            </a:endParaRPr>
          </a:p>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Cases</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18"/>
        <p:cNvGrpSpPr/>
        <p:nvPr/>
      </p:nvGrpSpPr>
      <p:grpSpPr>
        <a:xfrm>
          <a:off x="0" y="0"/>
          <a:ext cx="0" cy="0"/>
          <a:chOff x="0" y="0"/>
          <a:chExt cx="0" cy="0"/>
        </a:xfrm>
      </p:grpSpPr>
      <p:sp>
        <p:nvSpPr>
          <p:cNvPr id="819" name="Google Shape;819;p107"/>
          <p:cNvSpPr txBox="1"/>
          <p:nvPr/>
        </p:nvSpPr>
        <p:spPr>
          <a:xfrm>
            <a:off x="735250" y="91325"/>
            <a:ext cx="7541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800">
                <a:solidFill>
                  <a:srgbClr val="414042"/>
                </a:solidFill>
                <a:latin typeface="Proxima Nova"/>
                <a:ea typeface="Proxima Nova"/>
                <a:cs typeface="Proxima Nova"/>
                <a:sym typeface="Proxima Nova"/>
              </a:rPr>
              <a:t>Digital Trade</a:t>
            </a:r>
            <a:endParaRPr sz="2800">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US" sz="2800">
                <a:solidFill>
                  <a:srgbClr val="414042"/>
                </a:solidFill>
                <a:latin typeface="Proxima Nova"/>
                <a:ea typeface="Proxima Nova"/>
                <a:cs typeface="Proxima Nova"/>
                <a:sym typeface="Proxima Nova"/>
              </a:rPr>
              <a:t>we.trade </a:t>
            </a:r>
            <a:endParaRPr sz="28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2800" b="1">
              <a:solidFill>
                <a:srgbClr val="414042"/>
              </a:solidFill>
              <a:latin typeface="Proxima Nova"/>
              <a:ea typeface="Proxima Nova"/>
              <a:cs typeface="Proxima Nova"/>
              <a:sym typeface="Proxima Nova"/>
            </a:endParaRPr>
          </a:p>
        </p:txBody>
      </p:sp>
      <p:sp>
        <p:nvSpPr>
          <p:cNvPr id="820" name="Google Shape;820;p107"/>
          <p:cNvSpPr txBox="1"/>
          <p:nvPr/>
        </p:nvSpPr>
        <p:spPr>
          <a:xfrm>
            <a:off x="743850" y="1867113"/>
            <a:ext cx="2552100" cy="18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US" sz="1100" b="1">
                <a:solidFill>
                  <a:srgbClr val="74D1D6"/>
                </a:solidFill>
                <a:latin typeface="Proxima Nova"/>
                <a:ea typeface="Proxima Nova"/>
                <a:cs typeface="Proxima Nova"/>
                <a:sym typeface="Proxima Nova"/>
              </a:rPr>
              <a:t>The Challenge</a:t>
            </a:r>
            <a:endParaRPr sz="1100"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sz="1100">
                <a:solidFill>
                  <a:srgbClr val="414042"/>
                </a:solidFill>
                <a:latin typeface="Proxima Nova"/>
                <a:ea typeface="Proxima Nova"/>
                <a:cs typeface="Proxima Nova"/>
                <a:sym typeface="Proxima Nova"/>
              </a:rPr>
              <a:t>Today, banks live in a competitive world. Small and mid-sized businesses generated 85% of employment growth in Europe in recent years, but only ~50% of them have access to formal credit. The Digital Trade Chain exemplifies how blockchain can bring the required trust and transparency to a new business network and associated business model.</a:t>
            </a:r>
            <a:endParaRPr sz="1100">
              <a:solidFill>
                <a:srgbClr val="414042"/>
              </a:solidFill>
              <a:latin typeface="Proxima Nova"/>
              <a:ea typeface="Proxima Nova"/>
              <a:cs typeface="Proxima Nova"/>
              <a:sym typeface="Proxima Nova"/>
            </a:endParaRPr>
          </a:p>
        </p:txBody>
      </p:sp>
      <p:sp>
        <p:nvSpPr>
          <p:cNvPr id="821" name="Google Shape;821;p107"/>
          <p:cNvSpPr txBox="1"/>
          <p:nvPr/>
        </p:nvSpPr>
        <p:spPr>
          <a:xfrm>
            <a:off x="3306100" y="2015825"/>
            <a:ext cx="2552100" cy="18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b="1">
                <a:solidFill>
                  <a:srgbClr val="74D1D6"/>
                </a:solidFill>
                <a:latin typeface="Proxima Nova"/>
                <a:ea typeface="Proxima Nova"/>
                <a:cs typeface="Proxima Nova"/>
                <a:sym typeface="Proxima Nova"/>
              </a:rPr>
              <a:t>The Collaboration</a:t>
            </a:r>
            <a:endParaRPr sz="1100"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sz="1100">
                <a:solidFill>
                  <a:srgbClr val="414042"/>
                </a:solidFill>
                <a:latin typeface="Proxima Nova"/>
                <a:ea typeface="Proxima Nova"/>
                <a:cs typeface="Proxima Nova"/>
                <a:sym typeface="Proxima Nova"/>
              </a:rPr>
              <a:t>A consortium of major world banks including: Deutsche Bank, HSBC, KBC, Natixis, Rabobank, Société Générale, Santander, UniCredit and Nordea</a:t>
            </a:r>
            <a:endParaRPr sz="11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1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100">
              <a:solidFill>
                <a:srgbClr val="414042"/>
              </a:solidFill>
              <a:latin typeface="Proxima Nova"/>
              <a:ea typeface="Proxima Nova"/>
              <a:cs typeface="Proxima Nova"/>
              <a:sym typeface="Proxima Nova"/>
            </a:endParaRPr>
          </a:p>
        </p:txBody>
      </p:sp>
      <p:sp>
        <p:nvSpPr>
          <p:cNvPr id="822" name="Google Shape;822;p107"/>
          <p:cNvSpPr txBox="1"/>
          <p:nvPr/>
        </p:nvSpPr>
        <p:spPr>
          <a:xfrm>
            <a:off x="3295950" y="3623775"/>
            <a:ext cx="3088800" cy="18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b="1">
                <a:solidFill>
                  <a:srgbClr val="74D1D6"/>
                </a:solidFill>
                <a:latin typeface="Proxima Nova"/>
                <a:ea typeface="Proxima Nova"/>
                <a:cs typeface="Proxima Nova"/>
                <a:sym typeface="Proxima Nova"/>
              </a:rPr>
              <a:t>The Technology</a:t>
            </a:r>
            <a:endParaRPr sz="1100" b="1">
              <a:solidFill>
                <a:srgbClr val="74D1D6"/>
              </a:solidFill>
              <a:latin typeface="Proxima Nova"/>
              <a:ea typeface="Proxima Nova"/>
              <a:cs typeface="Proxima Nova"/>
              <a:sym typeface="Proxima Nova"/>
            </a:endParaRPr>
          </a:p>
          <a:p>
            <a:pPr marL="0" lvl="0" indent="0" algn="l" rtl="0">
              <a:spcBef>
                <a:spcPts val="0"/>
              </a:spcBef>
              <a:spcAft>
                <a:spcPts val="0"/>
              </a:spcAft>
              <a:buNone/>
            </a:pPr>
            <a:r>
              <a:rPr lang="en-US" sz="1100">
                <a:solidFill>
                  <a:srgbClr val="414042"/>
                </a:solidFill>
                <a:latin typeface="Proxima Nova"/>
                <a:ea typeface="Proxima Nova"/>
                <a:cs typeface="Proxima Nova"/>
                <a:sym typeface="Proxima Nova"/>
              </a:rPr>
              <a:t>we.trade is a blockchain-based international trading system that enables accurate trading posture information, order to settlement control, risk coverage, track and trace options</a:t>
            </a:r>
            <a:endParaRPr sz="11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100">
                <a:solidFill>
                  <a:srgbClr val="414042"/>
                </a:solidFill>
                <a:latin typeface="Proxima Nova"/>
                <a:ea typeface="Proxima Nova"/>
                <a:cs typeface="Proxima Nova"/>
                <a:sym typeface="Proxima Nova"/>
              </a:rPr>
              <a:t> </a:t>
            </a:r>
            <a:endParaRPr sz="1100">
              <a:solidFill>
                <a:srgbClr val="414042"/>
              </a:solidFill>
              <a:latin typeface="Proxima Nova"/>
              <a:ea typeface="Proxima Nova"/>
              <a:cs typeface="Proxima Nova"/>
              <a:sym typeface="Proxima Nova"/>
            </a:endParaRPr>
          </a:p>
        </p:txBody>
      </p:sp>
      <p:pic>
        <p:nvPicPr>
          <p:cNvPr id="823" name="Google Shape;823;p107"/>
          <p:cNvPicPr preferRelativeResize="0"/>
          <p:nvPr/>
        </p:nvPicPr>
        <p:blipFill rotWithShape="1">
          <a:blip r:embed="rId3">
            <a:alphaModFix/>
          </a:blip>
          <a:srcRect/>
          <a:stretch/>
        </p:blipFill>
        <p:spPr>
          <a:xfrm>
            <a:off x="3390232" y="2980675"/>
            <a:ext cx="699011" cy="699027"/>
          </a:xfrm>
          <a:prstGeom prst="rect">
            <a:avLst/>
          </a:prstGeom>
          <a:noFill/>
          <a:ln>
            <a:noFill/>
          </a:ln>
        </p:spPr>
      </p:pic>
      <p:pic>
        <p:nvPicPr>
          <p:cNvPr id="824" name="Google Shape;824;p107"/>
          <p:cNvPicPr preferRelativeResize="0"/>
          <p:nvPr/>
        </p:nvPicPr>
        <p:blipFill rotWithShape="1">
          <a:blip r:embed="rId4">
            <a:alphaModFix/>
          </a:blip>
          <a:srcRect t="59" b="59"/>
          <a:stretch/>
        </p:blipFill>
        <p:spPr>
          <a:xfrm>
            <a:off x="3389075" y="1316788"/>
            <a:ext cx="701326" cy="699025"/>
          </a:xfrm>
          <a:prstGeom prst="rect">
            <a:avLst/>
          </a:prstGeom>
          <a:noFill/>
          <a:ln>
            <a:noFill/>
          </a:ln>
        </p:spPr>
      </p:pic>
      <p:pic>
        <p:nvPicPr>
          <p:cNvPr id="825" name="Google Shape;825;p107"/>
          <p:cNvPicPr preferRelativeResize="0"/>
          <p:nvPr/>
        </p:nvPicPr>
        <p:blipFill rotWithShape="1">
          <a:blip r:embed="rId5">
            <a:alphaModFix/>
          </a:blip>
          <a:srcRect t="159" b="169"/>
          <a:stretch/>
        </p:blipFill>
        <p:spPr>
          <a:xfrm>
            <a:off x="811438" y="1216163"/>
            <a:ext cx="701326" cy="699025"/>
          </a:xfrm>
          <a:prstGeom prst="rect">
            <a:avLst/>
          </a:prstGeom>
          <a:noFill/>
          <a:ln>
            <a:noFill/>
          </a:ln>
        </p:spPr>
      </p:pic>
      <p:pic>
        <p:nvPicPr>
          <p:cNvPr id="826" name="Google Shape;826;p107"/>
          <p:cNvPicPr preferRelativeResize="0"/>
          <p:nvPr/>
        </p:nvPicPr>
        <p:blipFill rotWithShape="1">
          <a:blip r:embed="rId6">
            <a:alphaModFix/>
          </a:blip>
          <a:srcRect l="477" t="2066"/>
          <a:stretch/>
        </p:blipFill>
        <p:spPr>
          <a:xfrm>
            <a:off x="5469275" y="418875"/>
            <a:ext cx="2941025" cy="909377"/>
          </a:xfrm>
          <a:prstGeom prst="rect">
            <a:avLst/>
          </a:prstGeom>
          <a:noFill/>
          <a:ln>
            <a:noFill/>
          </a:ln>
        </p:spPr>
      </p:pic>
      <p:pic>
        <p:nvPicPr>
          <p:cNvPr id="827" name="Google Shape;827;p107" descr="ttps://bravenewcoin.com/assets/Uploads/_resampled/ResizedImage600600-Bank-of-America-Merrill-Lynch-HSBC-"/>
          <p:cNvPicPr preferRelativeResize="0"/>
          <p:nvPr/>
        </p:nvPicPr>
        <p:blipFill rotWithShape="1">
          <a:blip r:embed="rId7">
            <a:alphaModFix/>
          </a:blip>
          <a:srcRect/>
          <a:stretch/>
        </p:blipFill>
        <p:spPr>
          <a:xfrm>
            <a:off x="6150550" y="1316798"/>
            <a:ext cx="2881650" cy="2881650"/>
          </a:xfrm>
          <a:prstGeom prst="rect">
            <a:avLst/>
          </a:prstGeom>
          <a:noFill/>
          <a:ln>
            <a:noFill/>
          </a:ln>
        </p:spPr>
      </p:pic>
      <p:sp>
        <p:nvSpPr>
          <p:cNvPr id="828" name="Google Shape;828;p107"/>
          <p:cNvSpPr txBox="1"/>
          <p:nvPr/>
        </p:nvSpPr>
        <p:spPr>
          <a:xfrm>
            <a:off x="1431450" y="4819375"/>
            <a:ext cx="7982100" cy="400200"/>
          </a:xfrm>
          <a:prstGeom prst="rect">
            <a:avLst/>
          </a:prstGeom>
          <a:noFill/>
          <a:ln>
            <a:noFill/>
          </a:ln>
        </p:spPr>
        <p:txBody>
          <a:bodyPr spcFirstLastPara="1" wrap="square" lIns="91425" tIns="91425" rIns="91425" bIns="91425" anchor="t" anchorCtr="0">
            <a:noAutofit/>
          </a:bodyPr>
          <a:lstStyle/>
          <a:p>
            <a:pPr marL="0" lvl="0" indent="0" algn="l" rtl="0">
              <a:lnSpc>
                <a:spcPct val="122222"/>
              </a:lnSpc>
              <a:spcBef>
                <a:spcPts val="0"/>
              </a:spcBef>
              <a:spcAft>
                <a:spcPts val="0"/>
              </a:spcAft>
              <a:buNone/>
            </a:pPr>
            <a:r>
              <a:rPr lang="en-US" sz="1200" b="1">
                <a:solidFill>
                  <a:srgbClr val="0097A7"/>
                </a:solidFill>
              </a:rPr>
              <a:t>Watch: Rewiring Global Trade Finance Networks:</a:t>
            </a:r>
            <a:r>
              <a:rPr lang="en-US" sz="1200">
                <a:solidFill>
                  <a:srgbClr val="0097A7"/>
                </a:solidFill>
              </a:rPr>
              <a:t> https://www.ibm.com/events/think/watch/replay/120154769/</a:t>
            </a:r>
            <a:endParaRPr sz="1200">
              <a:solidFill>
                <a:srgbClr val="0097A7"/>
              </a:solidFill>
            </a:endParaRPr>
          </a:p>
          <a:p>
            <a:pPr marL="0" lvl="0" indent="0" algn="l" rtl="0">
              <a:spcBef>
                <a:spcPts val="1500"/>
              </a:spcBef>
              <a:spcAft>
                <a:spcPts val="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pic>
        <p:nvPicPr>
          <p:cNvPr id="768" name="Google Shape;768;p101"/>
          <p:cNvPicPr preferRelativeResize="0"/>
          <p:nvPr/>
        </p:nvPicPr>
        <p:blipFill>
          <a:blip r:embed="rId3">
            <a:alphaModFix/>
          </a:blip>
          <a:stretch>
            <a:fillRect/>
          </a:stretch>
        </p:blipFill>
        <p:spPr>
          <a:xfrm>
            <a:off x="0" y="689638"/>
            <a:ext cx="8839200" cy="3764222"/>
          </a:xfrm>
          <a:prstGeom prst="rect">
            <a:avLst/>
          </a:prstGeom>
          <a:noFill/>
          <a:ln>
            <a:noFill/>
          </a:ln>
        </p:spPr>
      </p:pic>
      <p:sp>
        <p:nvSpPr>
          <p:cNvPr id="769" name="Google Shape;769;p101"/>
          <p:cNvSpPr txBox="1"/>
          <p:nvPr/>
        </p:nvSpPr>
        <p:spPr>
          <a:xfrm>
            <a:off x="315400" y="97050"/>
            <a:ext cx="7351200" cy="66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Font typeface="Arial"/>
              <a:buNone/>
            </a:pPr>
            <a:r>
              <a:rPr lang="en-US" sz="2800" b="1">
                <a:solidFill>
                  <a:srgbClr val="414042"/>
                </a:solidFill>
                <a:latin typeface="Proxima Nova"/>
                <a:ea typeface="Proxima Nova"/>
                <a:cs typeface="Proxima Nova"/>
                <a:sym typeface="Proxima Nova"/>
              </a:rPr>
              <a:t>Newest Cross Industry Case Studies</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Clr>
                <a:srgbClr val="000000"/>
              </a:buClr>
              <a:buFont typeface="Arial"/>
              <a:buNone/>
            </a:pP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Clr>
                <a:srgbClr val="000000"/>
              </a:buClr>
              <a:buFont typeface="Arial"/>
              <a:buNone/>
            </a:pPr>
            <a:br>
              <a:rPr lang="en-US" sz="2800">
                <a:solidFill>
                  <a:srgbClr val="414042"/>
                </a:solidFill>
                <a:latin typeface="Proxima Nova"/>
                <a:ea typeface="Proxima Nova"/>
                <a:cs typeface="Proxima Nova"/>
                <a:sym typeface="Proxima Nova"/>
              </a:rPr>
            </a:br>
            <a:br>
              <a:rPr lang="en-US" sz="2800">
                <a:solidFill>
                  <a:srgbClr val="414042"/>
                </a:solidFill>
                <a:latin typeface="Proxima Nova"/>
                <a:ea typeface="Proxima Nova"/>
                <a:cs typeface="Proxima Nova"/>
                <a:sym typeface="Proxima Nova"/>
              </a:rPr>
            </a:br>
            <a:endParaRPr sz="28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a:p>
        </p:txBody>
      </p:sp>
      <p:sp>
        <p:nvSpPr>
          <p:cNvPr id="770" name="Google Shape;770;p101"/>
          <p:cNvSpPr txBox="1"/>
          <p:nvPr/>
        </p:nvSpPr>
        <p:spPr>
          <a:xfrm>
            <a:off x="3202550" y="4746775"/>
            <a:ext cx="5640600" cy="21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b="1">
                <a:solidFill>
                  <a:srgbClr val="237BBB"/>
                </a:solidFill>
                <a:latin typeface="Proxima Nova"/>
                <a:ea typeface="Proxima Nova"/>
                <a:cs typeface="Proxima Nova"/>
                <a:sym typeface="Proxima Nova"/>
              </a:rPr>
              <a:t>https://www.hyperledger.org/resources/publications#case-studies</a:t>
            </a:r>
            <a:endParaRPr b="1">
              <a:solidFill>
                <a:srgbClr val="237BBB"/>
              </a:solidFill>
              <a:latin typeface="Proxima Nova"/>
              <a:ea typeface="Proxima Nova"/>
              <a:cs typeface="Proxima Nova"/>
              <a:sym typeface="Proxima Nov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97"/>
        <p:cNvGrpSpPr/>
        <p:nvPr/>
      </p:nvGrpSpPr>
      <p:grpSpPr>
        <a:xfrm>
          <a:off x="0" y="0"/>
          <a:ext cx="0" cy="0"/>
          <a:chOff x="0" y="0"/>
          <a:chExt cx="0" cy="0"/>
        </a:xfrm>
      </p:grpSpPr>
      <p:grpSp>
        <p:nvGrpSpPr>
          <p:cNvPr id="798" name="Google Shape;798;p105"/>
          <p:cNvGrpSpPr/>
          <p:nvPr/>
        </p:nvGrpSpPr>
        <p:grpSpPr>
          <a:xfrm>
            <a:off x="386450" y="76200"/>
            <a:ext cx="8428251" cy="5023876"/>
            <a:chOff x="386450" y="76200"/>
            <a:chExt cx="8428251" cy="5023876"/>
          </a:xfrm>
        </p:grpSpPr>
        <p:pic>
          <p:nvPicPr>
            <p:cNvPr id="799" name="Google Shape;799;p105"/>
            <p:cNvPicPr preferRelativeResize="0"/>
            <p:nvPr/>
          </p:nvPicPr>
          <p:blipFill>
            <a:blip r:embed="rId3">
              <a:alphaModFix/>
            </a:blip>
            <a:stretch>
              <a:fillRect/>
            </a:stretch>
          </p:blipFill>
          <p:spPr>
            <a:xfrm>
              <a:off x="386450" y="76200"/>
              <a:ext cx="8428251" cy="5023876"/>
            </a:xfrm>
            <a:prstGeom prst="rect">
              <a:avLst/>
            </a:prstGeom>
            <a:noFill/>
            <a:ln>
              <a:noFill/>
            </a:ln>
          </p:spPr>
        </p:pic>
        <p:sp>
          <p:nvSpPr>
            <p:cNvPr id="800" name="Google Shape;800;p105"/>
            <p:cNvSpPr/>
            <p:nvPr/>
          </p:nvSpPr>
          <p:spPr>
            <a:xfrm>
              <a:off x="6696250" y="133450"/>
              <a:ext cx="1140300" cy="8976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01" name="Google Shape;801;p105"/>
            <p:cNvPicPr preferRelativeResize="0"/>
            <p:nvPr/>
          </p:nvPicPr>
          <p:blipFill>
            <a:blip r:embed="rId4">
              <a:alphaModFix/>
            </a:blip>
            <a:stretch>
              <a:fillRect/>
            </a:stretch>
          </p:blipFill>
          <p:spPr>
            <a:xfrm>
              <a:off x="6285150" y="133450"/>
              <a:ext cx="1696975" cy="1040818"/>
            </a:xfrm>
            <a:prstGeom prst="rect">
              <a:avLst/>
            </a:prstGeom>
            <a:noFill/>
            <a:ln>
              <a:noFill/>
            </a:ln>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79"/>
        <p:cNvGrpSpPr/>
        <p:nvPr/>
      </p:nvGrpSpPr>
      <p:grpSpPr>
        <a:xfrm>
          <a:off x="0" y="0"/>
          <a:ext cx="0" cy="0"/>
          <a:chOff x="0" y="0"/>
          <a:chExt cx="0" cy="0"/>
        </a:xfrm>
      </p:grpSpPr>
      <p:sp>
        <p:nvSpPr>
          <p:cNvPr id="780" name="Google Shape;780;p103"/>
          <p:cNvSpPr txBox="1"/>
          <p:nvPr/>
        </p:nvSpPr>
        <p:spPr>
          <a:xfrm>
            <a:off x="402350" y="243725"/>
            <a:ext cx="86340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400">
                <a:latin typeface="Proxima Nova"/>
                <a:ea typeface="Proxima Nova"/>
                <a:cs typeface="Proxima Nova"/>
                <a:sym typeface="Proxima Nova"/>
              </a:rPr>
              <a:t>E</a:t>
            </a:r>
            <a:r>
              <a:rPr lang="en-US" sz="2400">
                <a:solidFill>
                  <a:srgbClr val="222222"/>
                </a:solidFill>
                <a:highlight>
                  <a:srgbClr val="FFFFFF"/>
                </a:highlight>
                <a:latin typeface="Proxima Nova"/>
                <a:ea typeface="Proxima Nova"/>
                <a:cs typeface="Proxima Nova"/>
                <a:sym typeface="Proxima Nova"/>
              </a:rPr>
              <a:t>thical mining of tantalum and other conflict minerals </a:t>
            </a:r>
            <a:endParaRPr sz="240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l" rtl="0">
              <a:spcBef>
                <a:spcPts val="0"/>
              </a:spcBef>
              <a:spcAft>
                <a:spcPts val="0"/>
              </a:spcAft>
              <a:buNone/>
            </a:pPr>
            <a:endParaRPr sz="1800" b="1">
              <a:latin typeface="Proxima Nova"/>
              <a:ea typeface="Proxima Nova"/>
              <a:cs typeface="Proxima Nova"/>
              <a:sym typeface="Proxima Nova"/>
            </a:endParaRPr>
          </a:p>
        </p:txBody>
      </p:sp>
      <p:sp>
        <p:nvSpPr>
          <p:cNvPr id="781" name="Google Shape;781;p103"/>
          <p:cNvSpPr txBox="1"/>
          <p:nvPr/>
        </p:nvSpPr>
        <p:spPr>
          <a:xfrm>
            <a:off x="543675" y="988725"/>
            <a:ext cx="4414500" cy="30402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rgbClr val="222222"/>
              </a:buClr>
              <a:buSzPts val="1400"/>
              <a:buFont typeface="Proxima Nova"/>
              <a:buChar char="●"/>
            </a:pPr>
            <a:r>
              <a:rPr lang="en-US">
                <a:solidFill>
                  <a:srgbClr val="222222"/>
                </a:solidFill>
                <a:highlight>
                  <a:srgbClr val="FFFFFF"/>
                </a:highlight>
                <a:latin typeface="Proxima Nova"/>
                <a:ea typeface="Proxima Nova"/>
                <a:cs typeface="Proxima Nova"/>
                <a:sym typeface="Proxima Nova"/>
              </a:rPr>
              <a:t>Tantalum sold out of Rwanda has a history of being smuggled into the supply chain from the nearby Congo, where it was mined by children or forced labor enslaved by warlords. This led to tantalum being classed as a "conflict material" by the OECD, China, and the U.S. through the Dodd-Frank regulations</a:t>
            </a:r>
            <a:endParaRPr>
              <a:solidFill>
                <a:srgbClr val="222222"/>
              </a:solidFill>
              <a:highlight>
                <a:srgbClr val="FFFFFF"/>
              </a:highlight>
              <a:latin typeface="Proxima Nova"/>
              <a:ea typeface="Proxima Nova"/>
              <a:cs typeface="Proxima Nova"/>
              <a:sym typeface="Proxima Nova"/>
            </a:endParaRPr>
          </a:p>
          <a:p>
            <a:pPr marL="457200" lvl="0" indent="-317500" algn="l" rtl="0">
              <a:spcBef>
                <a:spcPts val="0"/>
              </a:spcBef>
              <a:spcAft>
                <a:spcPts val="0"/>
              </a:spcAft>
              <a:buClr>
                <a:srgbClr val="222222"/>
              </a:buClr>
              <a:buSzPts val="1400"/>
              <a:buFont typeface="Proxima Nova"/>
              <a:buChar char="●"/>
            </a:pPr>
            <a:r>
              <a:rPr lang="en-US">
                <a:solidFill>
                  <a:srgbClr val="222222"/>
                </a:solidFill>
                <a:highlight>
                  <a:srgbClr val="FFFFFF"/>
                </a:highlight>
                <a:latin typeface="Proxima Nova"/>
                <a:ea typeface="Proxima Nova"/>
                <a:cs typeface="Proxima Nova"/>
                <a:sym typeface="Proxima Nova"/>
              </a:rPr>
              <a:t>Circulor has created a blockchain-based supply chain tracing system to ensure that all tantalum is mined, transported, and processed under OECD-approved conditions</a:t>
            </a:r>
            <a:endParaRPr>
              <a:solidFill>
                <a:srgbClr val="222222"/>
              </a:solidFill>
              <a:highlight>
                <a:srgbClr val="FFFFFF"/>
              </a:highlight>
              <a:latin typeface="Proxima Nova"/>
              <a:ea typeface="Proxima Nova"/>
              <a:cs typeface="Proxima Nova"/>
              <a:sym typeface="Proxima Nova"/>
            </a:endParaRPr>
          </a:p>
          <a:p>
            <a:pPr marL="457200" lvl="0" indent="-317500" algn="l" rtl="0">
              <a:spcBef>
                <a:spcPts val="0"/>
              </a:spcBef>
              <a:spcAft>
                <a:spcPts val="0"/>
              </a:spcAft>
              <a:buClr>
                <a:srgbClr val="222222"/>
              </a:buClr>
              <a:buSzPts val="1400"/>
              <a:buFont typeface="Proxima Nova"/>
              <a:buChar char="●"/>
            </a:pPr>
            <a:r>
              <a:rPr lang="en-US">
                <a:solidFill>
                  <a:srgbClr val="222222"/>
                </a:solidFill>
                <a:highlight>
                  <a:srgbClr val="FFFFFF"/>
                </a:highlight>
                <a:latin typeface="Proxima Nova"/>
                <a:ea typeface="Proxima Nova"/>
                <a:cs typeface="Proxima Nova"/>
                <a:sym typeface="Proxima Nova"/>
              </a:rPr>
              <a:t>Powered by a private blockchain built on Hyperledger Fabric, the Circulor system uses QR codes attached to bags of ore to provide a world first: complete mine-to-manufacturer traceability of this valuable resource</a:t>
            </a:r>
            <a:endParaRPr>
              <a:latin typeface="Proxima Nova"/>
              <a:ea typeface="Proxima Nova"/>
              <a:cs typeface="Proxima Nova"/>
              <a:sym typeface="Proxima Nova"/>
            </a:endParaRPr>
          </a:p>
        </p:txBody>
      </p:sp>
      <p:pic>
        <p:nvPicPr>
          <p:cNvPr id="782" name="Google Shape;782;p103"/>
          <p:cNvPicPr preferRelativeResize="0"/>
          <p:nvPr/>
        </p:nvPicPr>
        <p:blipFill>
          <a:blip r:embed="rId3">
            <a:alphaModFix/>
          </a:blip>
          <a:stretch>
            <a:fillRect/>
          </a:stretch>
        </p:blipFill>
        <p:spPr>
          <a:xfrm>
            <a:off x="5666225" y="905225"/>
            <a:ext cx="2844850" cy="1519725"/>
          </a:xfrm>
          <a:prstGeom prst="rect">
            <a:avLst/>
          </a:prstGeom>
          <a:noFill/>
          <a:ln>
            <a:noFill/>
          </a:ln>
        </p:spPr>
      </p:pic>
      <p:pic>
        <p:nvPicPr>
          <p:cNvPr id="783" name="Google Shape;783;p103"/>
          <p:cNvPicPr preferRelativeResize="0"/>
          <p:nvPr/>
        </p:nvPicPr>
        <p:blipFill>
          <a:blip r:embed="rId4">
            <a:alphaModFix/>
          </a:blip>
          <a:stretch>
            <a:fillRect/>
          </a:stretch>
        </p:blipFill>
        <p:spPr>
          <a:xfrm>
            <a:off x="5322213" y="2521875"/>
            <a:ext cx="3685275" cy="2010522"/>
          </a:xfrm>
          <a:prstGeom prst="rect">
            <a:avLst/>
          </a:prstGeom>
          <a:noFill/>
          <a:ln>
            <a:noFill/>
          </a:ln>
        </p:spPr>
      </p:pic>
      <p:sp>
        <p:nvSpPr>
          <p:cNvPr id="784" name="Google Shape;784;p103"/>
          <p:cNvSpPr txBox="1"/>
          <p:nvPr/>
        </p:nvSpPr>
        <p:spPr>
          <a:xfrm>
            <a:off x="2183550" y="4791700"/>
            <a:ext cx="6866100" cy="35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237BBB"/>
                </a:solidFill>
                <a:latin typeface="Proxima Nova"/>
                <a:ea typeface="Proxima Nova"/>
                <a:cs typeface="Proxima Nova"/>
                <a:sym typeface="Proxima Nova"/>
              </a:rPr>
              <a:t>Read more: h</a:t>
            </a:r>
            <a:r>
              <a:rPr lang="en-US" u="sng">
                <a:solidFill>
                  <a:schemeClr val="hlink"/>
                </a:solidFill>
                <a:latin typeface="Proxima Nova"/>
                <a:ea typeface="Proxima Nova"/>
                <a:cs typeface="Proxima Nova"/>
                <a:sym typeface="Proxima Nova"/>
                <a:hlinkClick r:id="rId5"/>
              </a:rPr>
              <a:t>ttps://www.hyperledger.org/resources/publications/tantalum-case-study</a:t>
            </a:r>
            <a:endParaRPr>
              <a:solidFill>
                <a:srgbClr val="237BBB"/>
              </a:solidFill>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p104"/>
          <p:cNvSpPr txBox="1"/>
          <p:nvPr/>
        </p:nvSpPr>
        <p:spPr>
          <a:xfrm>
            <a:off x="351800" y="167525"/>
            <a:ext cx="80010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400">
                <a:solidFill>
                  <a:srgbClr val="333333"/>
                </a:solidFill>
                <a:latin typeface="Proxima Nova"/>
                <a:ea typeface="Proxima Nova"/>
                <a:cs typeface="Proxima Nova"/>
                <a:sym typeface="Proxima Nova"/>
              </a:rPr>
              <a:t>Raising SME capital on the blockchain: </a:t>
            </a:r>
            <a:endParaRPr sz="2400">
              <a:solidFill>
                <a:srgbClr val="333333"/>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US" sz="2400">
                <a:solidFill>
                  <a:srgbClr val="333333"/>
                </a:solidFill>
                <a:latin typeface="Proxima Nova"/>
                <a:ea typeface="Proxima Nova"/>
                <a:cs typeface="Proxima Nova"/>
                <a:sym typeface="Proxima Nova"/>
              </a:rPr>
              <a:t>Swisscom - Daura </a:t>
            </a:r>
            <a:endParaRPr sz="2400">
              <a:solidFill>
                <a:srgbClr val="333333"/>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a:latin typeface="Proxima Nova"/>
              <a:ea typeface="Proxima Nova"/>
              <a:cs typeface="Proxima Nova"/>
              <a:sym typeface="Proxima Nova"/>
            </a:endParaRPr>
          </a:p>
          <a:p>
            <a:pPr marL="0" lvl="0" indent="0" algn="l" rtl="0">
              <a:spcBef>
                <a:spcPts val="0"/>
              </a:spcBef>
              <a:spcAft>
                <a:spcPts val="0"/>
              </a:spcAft>
              <a:buNone/>
            </a:pPr>
            <a:endParaRPr sz="1800" b="1">
              <a:latin typeface="Proxima Nova"/>
              <a:ea typeface="Proxima Nova"/>
              <a:cs typeface="Proxima Nova"/>
              <a:sym typeface="Proxima Nova"/>
            </a:endParaRPr>
          </a:p>
        </p:txBody>
      </p:sp>
      <p:sp>
        <p:nvSpPr>
          <p:cNvPr id="790" name="Google Shape;790;p104"/>
          <p:cNvSpPr txBox="1"/>
          <p:nvPr/>
        </p:nvSpPr>
        <p:spPr>
          <a:xfrm>
            <a:off x="497375" y="1003750"/>
            <a:ext cx="4385100" cy="2800800"/>
          </a:xfrm>
          <a:prstGeom prst="rect">
            <a:avLst/>
          </a:prstGeom>
          <a:noFill/>
          <a:ln>
            <a:noFill/>
          </a:ln>
        </p:spPr>
        <p:txBody>
          <a:bodyPr spcFirstLastPara="1" wrap="square" lIns="91425" tIns="91425" rIns="91425" bIns="91425" anchor="t" anchorCtr="0">
            <a:noAutofit/>
          </a:bodyPr>
          <a:lstStyle/>
          <a:p>
            <a:pPr marL="457200" lvl="0" indent="-342900" algn="l" rtl="0">
              <a:spcBef>
                <a:spcPts val="0"/>
              </a:spcBef>
              <a:spcAft>
                <a:spcPts val="0"/>
              </a:spcAft>
              <a:buClr>
                <a:srgbClr val="595959"/>
              </a:buClr>
              <a:buSzPts val="1800"/>
              <a:buFont typeface="Proxima Nova"/>
              <a:buChar char="●"/>
            </a:pPr>
            <a:r>
              <a:rPr lang="en-US" sz="1800">
                <a:solidFill>
                  <a:srgbClr val="595959"/>
                </a:solidFill>
                <a:latin typeface="Proxima Nova"/>
                <a:ea typeface="Proxima Nova"/>
                <a:cs typeface="Proxima Nova"/>
                <a:sym typeface="Proxima Nova"/>
              </a:rPr>
              <a:t>Capital procurement is complicated, inefficient and costly</a:t>
            </a:r>
            <a:endParaRPr sz="1800">
              <a:solidFill>
                <a:srgbClr val="595959"/>
              </a:solidFill>
              <a:latin typeface="Proxima Nova"/>
              <a:ea typeface="Proxima Nova"/>
              <a:cs typeface="Proxima Nova"/>
              <a:sym typeface="Proxima Nova"/>
            </a:endParaRPr>
          </a:p>
          <a:p>
            <a:pPr marL="457200" lvl="0" indent="-342900" algn="l" rtl="0">
              <a:spcBef>
                <a:spcPts val="0"/>
              </a:spcBef>
              <a:spcAft>
                <a:spcPts val="0"/>
              </a:spcAft>
              <a:buClr>
                <a:srgbClr val="595959"/>
              </a:buClr>
              <a:buSzPts val="1800"/>
              <a:buFont typeface="Proxima Nova"/>
              <a:buChar char="●"/>
            </a:pPr>
            <a:r>
              <a:rPr lang="en-US" sz="1800">
                <a:solidFill>
                  <a:srgbClr val="595959"/>
                </a:solidFill>
                <a:latin typeface="Proxima Nova"/>
                <a:ea typeface="Proxima Nova"/>
                <a:cs typeface="Proxima Nova"/>
                <a:sym typeface="Proxima Nova"/>
              </a:rPr>
              <a:t>Daura is the first regulated Swiss Share Register on a blockchain </a:t>
            </a:r>
            <a:endParaRPr sz="1800">
              <a:solidFill>
                <a:srgbClr val="595959"/>
              </a:solidFill>
              <a:latin typeface="Proxima Nova"/>
              <a:ea typeface="Proxima Nova"/>
              <a:cs typeface="Proxima Nova"/>
              <a:sym typeface="Proxima Nova"/>
            </a:endParaRPr>
          </a:p>
          <a:p>
            <a:pPr marL="457200" lvl="0" indent="-342900" algn="l" rtl="0">
              <a:spcBef>
                <a:spcPts val="0"/>
              </a:spcBef>
              <a:spcAft>
                <a:spcPts val="0"/>
              </a:spcAft>
              <a:buClr>
                <a:srgbClr val="595959"/>
              </a:buClr>
              <a:buSzPts val="1800"/>
              <a:buFont typeface="Proxima Nova"/>
              <a:buChar char="●"/>
            </a:pPr>
            <a:r>
              <a:rPr lang="en-US" sz="1800">
                <a:solidFill>
                  <a:srgbClr val="595959"/>
                </a:solidFill>
                <a:latin typeface="Proxima Nova"/>
                <a:ea typeface="Proxima Nova"/>
                <a:cs typeface="Proxima Nova"/>
                <a:sym typeface="Proxima Nova"/>
              </a:rPr>
              <a:t>Powered by Hyperledger Fabric, it enables a simple, prompt and attractive transfer of Crypto Shares </a:t>
            </a:r>
            <a:endParaRPr sz="1800">
              <a:solidFill>
                <a:srgbClr val="595959"/>
              </a:solidFill>
              <a:latin typeface="Proxima Nova"/>
              <a:ea typeface="Proxima Nova"/>
              <a:cs typeface="Proxima Nova"/>
              <a:sym typeface="Proxima Nova"/>
            </a:endParaRPr>
          </a:p>
          <a:p>
            <a:pPr marL="457200" lvl="0" indent="-342900" algn="l" rtl="0">
              <a:spcBef>
                <a:spcPts val="0"/>
              </a:spcBef>
              <a:spcAft>
                <a:spcPts val="0"/>
              </a:spcAft>
              <a:buClr>
                <a:srgbClr val="595959"/>
              </a:buClr>
              <a:buSzPts val="1800"/>
              <a:buFont typeface="Proxima Nova"/>
              <a:buChar char="●"/>
            </a:pPr>
            <a:r>
              <a:rPr lang="en-US" sz="1800">
                <a:solidFill>
                  <a:srgbClr val="595959"/>
                </a:solidFill>
                <a:latin typeface="Proxima Nova"/>
                <a:ea typeface="Proxima Nova"/>
                <a:cs typeface="Proxima Nova"/>
                <a:sym typeface="Proxima Nova"/>
              </a:rPr>
              <a:t>Swiss C-Shares are registered on the blockchain and securely transferable worldwide</a:t>
            </a:r>
            <a:endParaRPr sz="1800">
              <a:solidFill>
                <a:srgbClr val="595959"/>
              </a:solidFill>
              <a:latin typeface="Proxima Nova"/>
              <a:ea typeface="Proxima Nova"/>
              <a:cs typeface="Proxima Nova"/>
              <a:sym typeface="Proxima Nova"/>
            </a:endParaRPr>
          </a:p>
          <a:p>
            <a:pPr marL="457200" lvl="0" indent="-342900" algn="l" rtl="0">
              <a:spcBef>
                <a:spcPts val="0"/>
              </a:spcBef>
              <a:spcAft>
                <a:spcPts val="0"/>
              </a:spcAft>
              <a:buClr>
                <a:srgbClr val="595959"/>
              </a:buClr>
              <a:buSzPts val="1800"/>
              <a:buFont typeface="Proxima Nova"/>
              <a:buChar char="●"/>
            </a:pPr>
            <a:r>
              <a:rPr lang="en-US" sz="1800">
                <a:solidFill>
                  <a:srgbClr val="595959"/>
                </a:solidFill>
                <a:latin typeface="Proxima Nova"/>
                <a:ea typeface="Proxima Nova"/>
                <a:cs typeface="Proxima Nova"/>
                <a:sym typeface="Proxima Nova"/>
              </a:rPr>
              <a:t>Simplified processes and reduced costs due to a decentralized network</a:t>
            </a:r>
            <a:endParaRPr sz="1800">
              <a:solidFill>
                <a:srgbClr val="595959"/>
              </a:solidFill>
              <a:latin typeface="Proxima Nova"/>
              <a:ea typeface="Proxima Nova"/>
              <a:cs typeface="Proxima Nova"/>
              <a:sym typeface="Proxima Nova"/>
            </a:endParaRPr>
          </a:p>
        </p:txBody>
      </p:sp>
      <p:pic>
        <p:nvPicPr>
          <p:cNvPr id="791" name="Google Shape;791;p104"/>
          <p:cNvPicPr preferRelativeResize="0"/>
          <p:nvPr/>
        </p:nvPicPr>
        <p:blipFill>
          <a:blip r:embed="rId3">
            <a:alphaModFix/>
          </a:blip>
          <a:stretch>
            <a:fillRect/>
          </a:stretch>
        </p:blipFill>
        <p:spPr>
          <a:xfrm>
            <a:off x="4882438" y="811750"/>
            <a:ext cx="3286618" cy="1294450"/>
          </a:xfrm>
          <a:prstGeom prst="rect">
            <a:avLst/>
          </a:prstGeom>
          <a:noFill/>
          <a:ln>
            <a:noFill/>
          </a:ln>
        </p:spPr>
      </p:pic>
      <p:pic>
        <p:nvPicPr>
          <p:cNvPr id="792" name="Google Shape;792;p104"/>
          <p:cNvPicPr preferRelativeResize="0"/>
          <p:nvPr/>
        </p:nvPicPr>
        <p:blipFill>
          <a:blip r:embed="rId4">
            <a:alphaModFix/>
          </a:blip>
          <a:stretch>
            <a:fillRect/>
          </a:stretch>
        </p:blipFill>
        <p:spPr>
          <a:xfrm>
            <a:off x="5858450" y="1743600"/>
            <a:ext cx="1810997" cy="2711900"/>
          </a:xfrm>
          <a:prstGeom prst="rect">
            <a:avLst/>
          </a:prstGeom>
          <a:noFill/>
          <a:ln>
            <a:noFill/>
          </a:ln>
        </p:spPr>
      </p:pic>
      <p:sp>
        <p:nvSpPr>
          <p:cNvPr id="793" name="Google Shape;793;p104"/>
          <p:cNvSpPr txBox="1"/>
          <p:nvPr/>
        </p:nvSpPr>
        <p:spPr>
          <a:xfrm>
            <a:off x="2214650" y="4727625"/>
            <a:ext cx="6914700" cy="33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237BBB"/>
                </a:solidFill>
                <a:latin typeface="Proxima Nova"/>
                <a:ea typeface="Proxima Nova"/>
                <a:cs typeface="Proxima Nova"/>
                <a:sym typeface="Proxima Nova"/>
              </a:rPr>
              <a:t>Read more: </a:t>
            </a:r>
            <a:r>
              <a:rPr lang="en-US" sz="1100" u="sng">
                <a:solidFill>
                  <a:srgbClr val="1155CC"/>
                </a:solidFill>
                <a:highlight>
                  <a:srgbClr val="FFFFFF"/>
                </a:highlight>
                <a:hlinkClick r:id="rId5"/>
              </a:rPr>
              <a:t>https://www.swisscom.ch/en/about/news/2018/12/post-swisscom-blockchain-infrastruktur.html</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sp>
        <p:nvSpPr>
          <p:cNvPr id="806" name="Google Shape;806;p106"/>
          <p:cNvSpPr txBox="1"/>
          <p:nvPr/>
        </p:nvSpPr>
        <p:spPr>
          <a:xfrm>
            <a:off x="206700" y="345650"/>
            <a:ext cx="7541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a:solidFill>
                  <a:srgbClr val="414042"/>
                </a:solidFill>
                <a:latin typeface="Proxima Nova"/>
                <a:ea typeface="Proxima Nova"/>
                <a:cs typeface="Proxima Nova"/>
                <a:sym typeface="Proxima Nova"/>
              </a:rPr>
              <a:t>Digital Identity:</a:t>
            </a:r>
            <a:endParaRPr sz="28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2800">
                <a:solidFill>
                  <a:srgbClr val="414042"/>
                </a:solidFill>
                <a:latin typeface="Proxima Nova"/>
                <a:ea typeface="Proxima Nova"/>
                <a:cs typeface="Proxima Nova"/>
                <a:sym typeface="Proxima Nova"/>
              </a:rPr>
              <a:t>The OrgBook</a:t>
            </a:r>
            <a:endParaRPr sz="2800">
              <a:solidFill>
                <a:srgbClr val="414042"/>
              </a:solidFill>
              <a:latin typeface="Proxima Nova"/>
              <a:ea typeface="Proxima Nova"/>
              <a:cs typeface="Proxima Nova"/>
              <a:sym typeface="Proxima Nova"/>
            </a:endParaRPr>
          </a:p>
        </p:txBody>
      </p:sp>
      <p:sp>
        <p:nvSpPr>
          <p:cNvPr id="807" name="Google Shape;807;p106"/>
          <p:cNvSpPr txBox="1"/>
          <p:nvPr/>
        </p:nvSpPr>
        <p:spPr>
          <a:xfrm>
            <a:off x="554750" y="2627400"/>
            <a:ext cx="2552100" cy="18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US" sz="1100" b="1">
                <a:solidFill>
                  <a:srgbClr val="942AFF"/>
                </a:solidFill>
                <a:latin typeface="Proxima Nova"/>
                <a:ea typeface="Proxima Nova"/>
                <a:cs typeface="Proxima Nova"/>
                <a:sym typeface="Proxima Nova"/>
              </a:rPr>
              <a:t>The Challenge</a:t>
            </a:r>
            <a:endParaRPr sz="1100" b="1">
              <a:solidFill>
                <a:srgbClr val="942AFF"/>
              </a:solidFill>
              <a:latin typeface="Proxima Nova"/>
              <a:ea typeface="Proxima Nova"/>
              <a:cs typeface="Proxima Nova"/>
              <a:sym typeface="Proxima Nova"/>
            </a:endParaRPr>
          </a:p>
          <a:p>
            <a:pPr marL="0" lvl="0" indent="0" algn="l" rtl="0">
              <a:spcBef>
                <a:spcPts val="0"/>
              </a:spcBef>
              <a:spcAft>
                <a:spcPts val="0"/>
              </a:spcAft>
              <a:buNone/>
            </a:pPr>
            <a:r>
              <a:rPr lang="en-US" sz="1100">
                <a:solidFill>
                  <a:srgbClr val="414042"/>
                </a:solidFill>
                <a:latin typeface="Proxima Nova"/>
                <a:ea typeface="Proxima Nova"/>
                <a:cs typeface="Proxima Nova"/>
                <a:sym typeface="Proxima Nova"/>
              </a:rPr>
              <a:t>Difficult to find and verify business incorporation documents so a business or a government department can quickly have evidence that a potential partner or supplier is legally incorporated. </a:t>
            </a:r>
            <a:endParaRPr sz="1100">
              <a:solidFill>
                <a:srgbClr val="414042"/>
              </a:solidFill>
              <a:latin typeface="Proxima Nova"/>
              <a:ea typeface="Proxima Nova"/>
              <a:cs typeface="Proxima Nova"/>
              <a:sym typeface="Proxima Nova"/>
            </a:endParaRPr>
          </a:p>
        </p:txBody>
      </p:sp>
      <p:sp>
        <p:nvSpPr>
          <p:cNvPr id="808" name="Google Shape;808;p106"/>
          <p:cNvSpPr txBox="1"/>
          <p:nvPr/>
        </p:nvSpPr>
        <p:spPr>
          <a:xfrm>
            <a:off x="3153700" y="2627400"/>
            <a:ext cx="2645100" cy="18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b="1">
                <a:solidFill>
                  <a:srgbClr val="942AFF"/>
                </a:solidFill>
                <a:latin typeface="Proxima Nova"/>
                <a:ea typeface="Proxima Nova"/>
                <a:cs typeface="Proxima Nova"/>
                <a:sym typeface="Proxima Nova"/>
              </a:rPr>
              <a:t>The Collaboration</a:t>
            </a:r>
            <a:endParaRPr sz="1100" b="1">
              <a:solidFill>
                <a:srgbClr val="942AFF"/>
              </a:solidFill>
              <a:latin typeface="Proxima Nova"/>
              <a:ea typeface="Proxima Nova"/>
              <a:cs typeface="Proxima Nova"/>
              <a:sym typeface="Proxima Nova"/>
            </a:endParaRPr>
          </a:p>
          <a:p>
            <a:pPr marL="0" lvl="0" indent="0" algn="l" rtl="0">
              <a:spcBef>
                <a:spcPts val="0"/>
              </a:spcBef>
              <a:spcAft>
                <a:spcPts val="0"/>
              </a:spcAft>
              <a:buNone/>
            </a:pPr>
            <a:r>
              <a:rPr lang="en-US" sz="1100">
                <a:solidFill>
                  <a:srgbClr val="414042"/>
                </a:solidFill>
                <a:latin typeface="Proxima Nova"/>
                <a:ea typeface="Proxima Nova"/>
                <a:cs typeface="Proxima Nova"/>
                <a:sym typeface="Proxima Nova"/>
              </a:rPr>
              <a:t>Verifiable Organizations Network (VON), British Columbia Government, Hyperledger Indy, and Sovrin. Ultimately the service hopes to add dozens of other government-issued digital licences and permits to be searched. Perhaps even law societies and professional organizations will also participate so the public can verify the professional credentials of members.</a:t>
            </a:r>
            <a:endParaRPr sz="1100">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100">
              <a:solidFill>
                <a:srgbClr val="414042"/>
              </a:solidFill>
              <a:latin typeface="Proxima Nova"/>
              <a:ea typeface="Proxima Nova"/>
              <a:cs typeface="Proxima Nova"/>
              <a:sym typeface="Proxima Nova"/>
            </a:endParaRPr>
          </a:p>
        </p:txBody>
      </p:sp>
      <p:sp>
        <p:nvSpPr>
          <p:cNvPr id="809" name="Google Shape;809;p106"/>
          <p:cNvSpPr txBox="1"/>
          <p:nvPr/>
        </p:nvSpPr>
        <p:spPr>
          <a:xfrm>
            <a:off x="5934400" y="2627400"/>
            <a:ext cx="2552100" cy="186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100" b="1">
                <a:solidFill>
                  <a:srgbClr val="942AFF"/>
                </a:solidFill>
                <a:latin typeface="Proxima Nova"/>
                <a:ea typeface="Proxima Nova"/>
                <a:cs typeface="Proxima Nova"/>
                <a:sym typeface="Proxima Nova"/>
              </a:rPr>
              <a:t>The Technology</a:t>
            </a:r>
            <a:endParaRPr sz="1100" b="1">
              <a:solidFill>
                <a:srgbClr val="942AFF"/>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US" sz="1100">
                <a:solidFill>
                  <a:srgbClr val="414042"/>
                </a:solidFill>
                <a:latin typeface="Proxima Nova"/>
                <a:ea typeface="Proxima Nova"/>
                <a:cs typeface="Proxima Nova"/>
                <a:sym typeface="Proxima Nova"/>
              </a:rPr>
              <a:t>Live, public, globally accessible network using the Sovrin Provisional Network built on Hyperledger Indy.</a:t>
            </a:r>
            <a:endParaRPr sz="1100">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10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sz="1100">
                <a:solidFill>
                  <a:srgbClr val="414042"/>
                </a:solidFill>
                <a:latin typeface="Proxima Nova"/>
                <a:ea typeface="Proxima Nova"/>
                <a:cs typeface="Proxima Nova"/>
                <a:sym typeface="Proxima Nova"/>
              </a:rPr>
              <a:t> </a:t>
            </a:r>
            <a:endParaRPr sz="1100">
              <a:solidFill>
                <a:srgbClr val="414042"/>
              </a:solidFill>
              <a:latin typeface="Proxima Nova"/>
              <a:ea typeface="Proxima Nova"/>
              <a:cs typeface="Proxima Nova"/>
              <a:sym typeface="Proxima Nova"/>
            </a:endParaRPr>
          </a:p>
        </p:txBody>
      </p:sp>
      <p:pic>
        <p:nvPicPr>
          <p:cNvPr id="810" name="Google Shape;810;p106"/>
          <p:cNvPicPr preferRelativeResize="0"/>
          <p:nvPr/>
        </p:nvPicPr>
        <p:blipFill rotWithShape="1">
          <a:blip r:embed="rId3">
            <a:alphaModFix/>
          </a:blip>
          <a:srcRect/>
          <a:stretch/>
        </p:blipFill>
        <p:spPr>
          <a:xfrm>
            <a:off x="6058957" y="1928375"/>
            <a:ext cx="699011" cy="699027"/>
          </a:xfrm>
          <a:prstGeom prst="rect">
            <a:avLst/>
          </a:prstGeom>
          <a:noFill/>
          <a:ln>
            <a:noFill/>
          </a:ln>
        </p:spPr>
      </p:pic>
      <p:pic>
        <p:nvPicPr>
          <p:cNvPr id="811" name="Google Shape;811;p106"/>
          <p:cNvPicPr preferRelativeResize="0"/>
          <p:nvPr/>
        </p:nvPicPr>
        <p:blipFill rotWithShape="1">
          <a:blip r:embed="rId4">
            <a:alphaModFix/>
          </a:blip>
          <a:srcRect t="59" b="59"/>
          <a:stretch/>
        </p:blipFill>
        <p:spPr>
          <a:xfrm>
            <a:off x="3239702" y="1928375"/>
            <a:ext cx="726910" cy="699025"/>
          </a:xfrm>
          <a:prstGeom prst="rect">
            <a:avLst/>
          </a:prstGeom>
          <a:noFill/>
          <a:ln>
            <a:noFill/>
          </a:ln>
        </p:spPr>
      </p:pic>
      <p:pic>
        <p:nvPicPr>
          <p:cNvPr id="812" name="Google Shape;812;p106"/>
          <p:cNvPicPr preferRelativeResize="0"/>
          <p:nvPr/>
        </p:nvPicPr>
        <p:blipFill rotWithShape="1">
          <a:blip r:embed="rId5">
            <a:alphaModFix/>
          </a:blip>
          <a:srcRect t="159" b="169"/>
          <a:stretch/>
        </p:blipFill>
        <p:spPr>
          <a:xfrm>
            <a:off x="642988" y="1928375"/>
            <a:ext cx="701326" cy="699025"/>
          </a:xfrm>
          <a:prstGeom prst="rect">
            <a:avLst/>
          </a:prstGeom>
          <a:noFill/>
          <a:ln>
            <a:noFill/>
          </a:ln>
        </p:spPr>
      </p:pic>
      <p:pic>
        <p:nvPicPr>
          <p:cNvPr id="813" name="Google Shape;813;p106"/>
          <p:cNvPicPr preferRelativeResize="0"/>
          <p:nvPr/>
        </p:nvPicPr>
        <p:blipFill>
          <a:blip r:embed="rId6">
            <a:alphaModFix/>
          </a:blip>
          <a:stretch>
            <a:fillRect/>
          </a:stretch>
        </p:blipFill>
        <p:spPr>
          <a:xfrm>
            <a:off x="4551600" y="142875"/>
            <a:ext cx="4115351" cy="1662991"/>
          </a:xfrm>
          <a:prstGeom prst="rect">
            <a:avLst/>
          </a:prstGeom>
          <a:noFill/>
          <a:ln>
            <a:noFill/>
          </a:ln>
        </p:spPr>
      </p:pic>
      <p:sp>
        <p:nvSpPr>
          <p:cNvPr id="814" name="Google Shape;814;p106"/>
          <p:cNvSpPr txBox="1"/>
          <p:nvPr/>
        </p:nvSpPr>
        <p:spPr>
          <a:xfrm>
            <a:off x="5737925" y="4755300"/>
            <a:ext cx="2850600" cy="24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a:solidFill>
                  <a:srgbClr val="237BBB"/>
                </a:solidFill>
                <a:latin typeface="Proxima Nova"/>
                <a:ea typeface="Proxima Nova"/>
                <a:cs typeface="Proxima Nova"/>
                <a:sym typeface="Proxima Nova"/>
              </a:rPr>
              <a:t>Learn More: https://vonx.io/</a:t>
            </a:r>
            <a:endParaRPr>
              <a:solidFill>
                <a:srgbClr val="237BBB"/>
              </a:solidFill>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632" name="Google Shape;632;p90"/>
          <p:cNvSpPr txBox="1"/>
          <p:nvPr/>
        </p:nvSpPr>
        <p:spPr>
          <a:xfrm>
            <a:off x="456050" y="3349125"/>
            <a:ext cx="16449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270+</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Members</a:t>
            </a:r>
            <a:br>
              <a:rPr lang="en-US" sz="1100">
                <a:solidFill>
                  <a:srgbClr val="414042"/>
                </a:solidFill>
                <a:latin typeface="Proxima Nova"/>
                <a:ea typeface="Proxima Nova"/>
                <a:cs typeface="Proxima Nova"/>
                <a:sym typeface="Proxima Nova"/>
              </a:rPr>
            </a:br>
            <a:r>
              <a:rPr lang="en-US" sz="1100">
                <a:solidFill>
                  <a:srgbClr val="414042"/>
                </a:solidFill>
                <a:latin typeface="Proxima Nova"/>
                <a:ea typeface="Proxima Nova"/>
                <a:cs typeface="Proxima Nova"/>
                <a:sym typeface="Proxima Nova"/>
              </a:rPr>
              <a:t>(50+ in AsiaPac)</a:t>
            </a:r>
            <a:endParaRPr sz="1100">
              <a:solidFill>
                <a:srgbClr val="414042"/>
              </a:solidFill>
              <a:latin typeface="Proxima Nova"/>
              <a:ea typeface="Proxima Nova"/>
              <a:cs typeface="Proxima Nova"/>
              <a:sym typeface="Proxima Nova"/>
            </a:endParaRPr>
          </a:p>
        </p:txBody>
      </p:sp>
      <p:sp>
        <p:nvSpPr>
          <p:cNvPr id="634" name="Google Shape;634;p90"/>
          <p:cNvSpPr txBox="1"/>
          <p:nvPr/>
        </p:nvSpPr>
        <p:spPr>
          <a:xfrm>
            <a:off x="3771375" y="3349125"/>
            <a:ext cx="13530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dirty="0">
                <a:solidFill>
                  <a:srgbClr val="74D1D6"/>
                </a:solidFill>
                <a:latin typeface="Proxima Nova"/>
                <a:ea typeface="Proxima Nova"/>
                <a:cs typeface="Proxima Nova"/>
                <a:sym typeface="Proxima Nova"/>
              </a:rPr>
              <a:t>165+</a:t>
            </a:r>
            <a:r>
              <a:rPr lang="en-US" dirty="0">
                <a:solidFill>
                  <a:srgbClr val="414042"/>
                </a:solidFill>
                <a:latin typeface="Proxima Nova"/>
                <a:ea typeface="Proxima Nova"/>
                <a:cs typeface="Proxima Nova"/>
                <a:sym typeface="Proxima Nova"/>
              </a:rPr>
              <a:t> </a:t>
            </a:r>
            <a:endParaRPr dirty="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dirty="0">
                <a:solidFill>
                  <a:srgbClr val="414042"/>
                </a:solidFill>
                <a:latin typeface="Proxima Nova"/>
                <a:ea typeface="Proxima Nova"/>
                <a:cs typeface="Proxima Nova"/>
                <a:sym typeface="Proxima Nova"/>
              </a:rPr>
              <a:t>Meetups</a:t>
            </a:r>
            <a:br>
              <a:rPr lang="en-US" sz="1100" dirty="0">
                <a:solidFill>
                  <a:srgbClr val="414042"/>
                </a:solidFill>
                <a:latin typeface="Proxima Nova"/>
                <a:ea typeface="Proxima Nova"/>
                <a:cs typeface="Proxima Nova"/>
                <a:sym typeface="Proxima Nova"/>
              </a:rPr>
            </a:br>
            <a:r>
              <a:rPr lang="en-US" sz="1100" dirty="0">
                <a:solidFill>
                  <a:srgbClr val="414042"/>
                </a:solidFill>
                <a:latin typeface="Proxima Nova"/>
                <a:ea typeface="Proxima Nova"/>
                <a:cs typeface="Proxima Nova"/>
                <a:sym typeface="Proxima Nova"/>
              </a:rPr>
              <a:t>Worldwide</a:t>
            </a:r>
            <a:endParaRPr sz="1100" dirty="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dirty="0">
                <a:solidFill>
                  <a:srgbClr val="414042"/>
                </a:solidFill>
                <a:latin typeface="Proxima Nova"/>
                <a:ea typeface="Proxima Nova"/>
                <a:cs typeface="Proxima Nova"/>
                <a:sym typeface="Proxima Nova"/>
              </a:rPr>
              <a:t>(65+ countries)</a:t>
            </a:r>
            <a:endParaRPr sz="1100" dirty="0">
              <a:solidFill>
                <a:srgbClr val="414042"/>
              </a:solidFill>
              <a:latin typeface="Proxima Nova"/>
              <a:ea typeface="Proxima Nova"/>
              <a:cs typeface="Proxima Nova"/>
              <a:sym typeface="Proxima Nova"/>
            </a:endParaRPr>
          </a:p>
        </p:txBody>
      </p:sp>
      <p:grpSp>
        <p:nvGrpSpPr>
          <p:cNvPr id="2" name="Group 1">
            <a:extLst>
              <a:ext uri="{FF2B5EF4-FFF2-40B4-BE49-F238E27FC236}">
                <a16:creationId xmlns:a16="http://schemas.microsoft.com/office/drawing/2014/main" id="{81745696-7791-49AA-A1B3-CEECFC01E97C}"/>
              </a:ext>
            </a:extLst>
          </p:cNvPr>
          <p:cNvGrpSpPr/>
          <p:nvPr/>
        </p:nvGrpSpPr>
        <p:grpSpPr>
          <a:xfrm>
            <a:off x="456050" y="877650"/>
            <a:ext cx="1644900" cy="1863775"/>
            <a:chOff x="456050" y="877650"/>
            <a:chExt cx="1644900" cy="1863775"/>
          </a:xfrm>
        </p:grpSpPr>
        <p:sp>
          <p:nvSpPr>
            <p:cNvPr id="627" name="Google Shape;627;p90"/>
            <p:cNvSpPr txBox="1"/>
            <p:nvPr/>
          </p:nvSpPr>
          <p:spPr>
            <a:xfrm>
              <a:off x="456050" y="1536325"/>
              <a:ext cx="16449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4000" b="1">
                  <a:solidFill>
                    <a:srgbClr val="74D1D6"/>
                  </a:solidFill>
                  <a:latin typeface="Proxima Nova"/>
                  <a:ea typeface="Proxima Nova"/>
                  <a:cs typeface="Proxima Nova"/>
                  <a:sym typeface="Proxima Nova"/>
                </a:rPr>
                <a:t>3</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Years since launch</a:t>
              </a:r>
              <a:endParaRPr sz="1100">
                <a:solidFill>
                  <a:srgbClr val="414042"/>
                </a:solidFill>
                <a:latin typeface="Proxima Nova"/>
                <a:ea typeface="Proxima Nova"/>
                <a:cs typeface="Proxima Nova"/>
                <a:sym typeface="Proxima Nova"/>
              </a:endParaRPr>
            </a:p>
          </p:txBody>
        </p:sp>
        <p:pic>
          <p:nvPicPr>
            <p:cNvPr id="637" name="Google Shape;637;p90"/>
            <p:cNvPicPr preferRelativeResize="0"/>
            <p:nvPr/>
          </p:nvPicPr>
          <p:blipFill rotWithShape="1">
            <a:blip r:embed="rId3">
              <a:alphaModFix/>
            </a:blip>
            <a:srcRect t="159" b="169"/>
            <a:stretch/>
          </p:blipFill>
          <p:spPr>
            <a:xfrm>
              <a:off x="927825" y="877650"/>
              <a:ext cx="701326" cy="699025"/>
            </a:xfrm>
            <a:prstGeom prst="rect">
              <a:avLst/>
            </a:prstGeom>
            <a:noFill/>
            <a:ln>
              <a:noFill/>
            </a:ln>
          </p:spPr>
        </p:pic>
      </p:grpSp>
      <p:pic>
        <p:nvPicPr>
          <p:cNvPr id="638" name="Google Shape;638;p90"/>
          <p:cNvPicPr preferRelativeResize="0"/>
          <p:nvPr/>
        </p:nvPicPr>
        <p:blipFill rotWithShape="1">
          <a:blip r:embed="rId4">
            <a:alphaModFix/>
          </a:blip>
          <a:srcRect t="59" b="59"/>
          <a:stretch/>
        </p:blipFill>
        <p:spPr>
          <a:xfrm>
            <a:off x="949751" y="2698325"/>
            <a:ext cx="701326" cy="699025"/>
          </a:xfrm>
          <a:prstGeom prst="rect">
            <a:avLst/>
          </a:prstGeom>
          <a:noFill/>
          <a:ln>
            <a:noFill/>
          </a:ln>
        </p:spPr>
      </p:pic>
      <p:grpSp>
        <p:nvGrpSpPr>
          <p:cNvPr id="3" name="Group 2">
            <a:extLst>
              <a:ext uri="{FF2B5EF4-FFF2-40B4-BE49-F238E27FC236}">
                <a16:creationId xmlns:a16="http://schemas.microsoft.com/office/drawing/2014/main" id="{BF04F55D-0CEC-4E14-A965-27B73A2F798C}"/>
              </a:ext>
            </a:extLst>
          </p:cNvPr>
          <p:cNvGrpSpPr/>
          <p:nvPr/>
        </p:nvGrpSpPr>
        <p:grpSpPr>
          <a:xfrm>
            <a:off x="2148600" y="877650"/>
            <a:ext cx="1622700" cy="1863775"/>
            <a:chOff x="2148600" y="877650"/>
            <a:chExt cx="1622700" cy="1863775"/>
          </a:xfrm>
        </p:grpSpPr>
        <p:sp>
          <p:nvSpPr>
            <p:cNvPr id="628" name="Google Shape;628;p90"/>
            <p:cNvSpPr txBox="1"/>
            <p:nvPr/>
          </p:nvSpPr>
          <p:spPr>
            <a:xfrm>
              <a:off x="2148600" y="1536325"/>
              <a:ext cx="16227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dirty="0">
                  <a:solidFill>
                    <a:srgbClr val="74D1D6"/>
                  </a:solidFill>
                  <a:latin typeface="Proxima Nova"/>
                  <a:ea typeface="Proxima Nova"/>
                  <a:cs typeface="Proxima Nova"/>
                  <a:sym typeface="Proxima Nova"/>
                </a:rPr>
                <a:t>126K+</a:t>
              </a:r>
              <a:r>
                <a:rPr lang="en-US" dirty="0">
                  <a:solidFill>
                    <a:srgbClr val="414042"/>
                  </a:solidFill>
                  <a:latin typeface="Proxima Nova"/>
                  <a:ea typeface="Proxima Nova"/>
                  <a:cs typeface="Proxima Nova"/>
                  <a:sym typeface="Proxima Nova"/>
                </a:rPr>
                <a:t> </a:t>
              </a:r>
              <a:endParaRPr dirty="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dirty="0">
                  <a:solidFill>
                    <a:srgbClr val="414042"/>
                  </a:solidFill>
                  <a:latin typeface="Proxima Nova"/>
                  <a:ea typeface="Proxima Nova"/>
                  <a:cs typeface="Proxima Nova"/>
                  <a:sym typeface="Proxima Nova"/>
                </a:rPr>
                <a:t>Commits</a:t>
              </a:r>
              <a:endParaRPr sz="1100" dirty="0">
                <a:solidFill>
                  <a:srgbClr val="414042"/>
                </a:solidFill>
                <a:latin typeface="Proxima Nova"/>
                <a:ea typeface="Proxima Nova"/>
                <a:cs typeface="Proxima Nova"/>
                <a:sym typeface="Proxima Nova"/>
              </a:endParaRPr>
            </a:p>
          </p:txBody>
        </p:sp>
        <p:pic>
          <p:nvPicPr>
            <p:cNvPr id="639" name="Google Shape;639;p90"/>
            <p:cNvPicPr preferRelativeResize="0"/>
            <p:nvPr/>
          </p:nvPicPr>
          <p:blipFill rotWithShape="1">
            <a:blip r:embed="rId5">
              <a:alphaModFix/>
            </a:blip>
            <a:srcRect t="159" b="169"/>
            <a:stretch/>
          </p:blipFill>
          <p:spPr>
            <a:xfrm>
              <a:off x="2512513" y="877650"/>
              <a:ext cx="701326" cy="699025"/>
            </a:xfrm>
            <a:prstGeom prst="rect">
              <a:avLst/>
            </a:prstGeom>
            <a:noFill/>
            <a:ln>
              <a:noFill/>
            </a:ln>
          </p:spPr>
        </p:pic>
      </p:grpSp>
      <p:grpSp>
        <p:nvGrpSpPr>
          <p:cNvPr id="10" name="Group 9">
            <a:extLst>
              <a:ext uri="{FF2B5EF4-FFF2-40B4-BE49-F238E27FC236}">
                <a16:creationId xmlns:a16="http://schemas.microsoft.com/office/drawing/2014/main" id="{493733D9-9703-4733-B9A5-4CE59E29F7C3}"/>
              </a:ext>
            </a:extLst>
          </p:cNvPr>
          <p:cNvGrpSpPr/>
          <p:nvPr/>
        </p:nvGrpSpPr>
        <p:grpSpPr>
          <a:xfrm>
            <a:off x="2030400" y="2706475"/>
            <a:ext cx="1644900" cy="1847750"/>
            <a:chOff x="2030400" y="2706475"/>
            <a:chExt cx="1644900" cy="1847750"/>
          </a:xfrm>
        </p:grpSpPr>
        <p:sp>
          <p:nvSpPr>
            <p:cNvPr id="633" name="Google Shape;633;p90"/>
            <p:cNvSpPr txBox="1"/>
            <p:nvPr/>
          </p:nvSpPr>
          <p:spPr>
            <a:xfrm>
              <a:off x="2030400" y="3349125"/>
              <a:ext cx="16449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11</a:t>
              </a:r>
              <a:r>
                <a:rPr lang="en-US">
                  <a:solidFill>
                    <a:srgbClr val="74D1D6"/>
                  </a:solidFill>
                  <a:latin typeface="Proxima Nova"/>
                  <a:ea typeface="Proxima Nova"/>
                  <a:cs typeface="Proxima Nova"/>
                  <a:sym typeface="Proxima Nova"/>
                </a:rPr>
                <a:t> </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Active Community Working Groups &amp;</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Special Interest Groups</a:t>
              </a:r>
              <a:endParaRPr sz="1100">
                <a:solidFill>
                  <a:srgbClr val="414042"/>
                </a:solidFill>
                <a:latin typeface="Proxima Nova"/>
                <a:ea typeface="Proxima Nova"/>
                <a:cs typeface="Proxima Nova"/>
                <a:sym typeface="Proxima Nova"/>
              </a:endParaRPr>
            </a:p>
          </p:txBody>
        </p:sp>
        <p:pic>
          <p:nvPicPr>
            <p:cNvPr id="640" name="Google Shape;640;p90"/>
            <p:cNvPicPr preferRelativeResize="0"/>
            <p:nvPr/>
          </p:nvPicPr>
          <p:blipFill rotWithShape="1">
            <a:blip r:embed="rId6">
              <a:alphaModFix/>
            </a:blip>
            <a:srcRect t="59" b="59"/>
            <a:stretch/>
          </p:blipFill>
          <p:spPr>
            <a:xfrm>
              <a:off x="2512513" y="2706475"/>
              <a:ext cx="701326" cy="699025"/>
            </a:xfrm>
            <a:prstGeom prst="rect">
              <a:avLst/>
            </a:prstGeom>
            <a:noFill/>
            <a:ln>
              <a:noFill/>
            </a:ln>
          </p:spPr>
        </p:pic>
      </p:grpSp>
      <p:grpSp>
        <p:nvGrpSpPr>
          <p:cNvPr id="4" name="Group 3">
            <a:extLst>
              <a:ext uri="{FF2B5EF4-FFF2-40B4-BE49-F238E27FC236}">
                <a16:creationId xmlns:a16="http://schemas.microsoft.com/office/drawing/2014/main" id="{E3AD56CD-CB0E-4EE2-8286-11FC6070C43C}"/>
              </a:ext>
            </a:extLst>
          </p:cNvPr>
          <p:cNvGrpSpPr/>
          <p:nvPr/>
        </p:nvGrpSpPr>
        <p:grpSpPr>
          <a:xfrm>
            <a:off x="4097200" y="877650"/>
            <a:ext cx="701326" cy="1863775"/>
            <a:chOff x="4097200" y="877650"/>
            <a:chExt cx="701326" cy="1863775"/>
          </a:xfrm>
        </p:grpSpPr>
        <p:sp>
          <p:nvSpPr>
            <p:cNvPr id="629" name="Google Shape;629;p90"/>
            <p:cNvSpPr txBox="1"/>
            <p:nvPr/>
          </p:nvSpPr>
          <p:spPr>
            <a:xfrm>
              <a:off x="4146513" y="1536325"/>
              <a:ext cx="6027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6</a:t>
              </a:r>
              <a:r>
                <a:rPr lang="en-US">
                  <a:solidFill>
                    <a:srgbClr val="74D1D6"/>
                  </a:solidFill>
                  <a:latin typeface="Proxima Nova"/>
                  <a:ea typeface="Proxima Nova"/>
                  <a:cs typeface="Proxima Nova"/>
                  <a:sym typeface="Proxima Nova"/>
                </a:rPr>
                <a:t> </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Tools</a:t>
              </a:r>
              <a:endParaRPr sz="1100">
                <a:solidFill>
                  <a:srgbClr val="414042"/>
                </a:solidFill>
                <a:latin typeface="Proxima Nova"/>
                <a:ea typeface="Proxima Nova"/>
                <a:cs typeface="Proxima Nova"/>
                <a:sym typeface="Proxima Nova"/>
              </a:endParaRPr>
            </a:p>
          </p:txBody>
        </p:sp>
        <p:pic>
          <p:nvPicPr>
            <p:cNvPr id="641" name="Google Shape;641;p90"/>
            <p:cNvPicPr preferRelativeResize="0"/>
            <p:nvPr/>
          </p:nvPicPr>
          <p:blipFill rotWithShape="1">
            <a:blip r:embed="rId7">
              <a:alphaModFix/>
            </a:blip>
            <a:srcRect t="159" b="169"/>
            <a:stretch/>
          </p:blipFill>
          <p:spPr>
            <a:xfrm>
              <a:off x="4097200" y="877650"/>
              <a:ext cx="701326" cy="699025"/>
            </a:xfrm>
            <a:prstGeom prst="rect">
              <a:avLst/>
            </a:prstGeom>
            <a:noFill/>
            <a:ln>
              <a:noFill/>
            </a:ln>
          </p:spPr>
        </p:pic>
      </p:grpSp>
      <p:pic>
        <p:nvPicPr>
          <p:cNvPr id="642" name="Google Shape;642;p90"/>
          <p:cNvPicPr preferRelativeResize="0"/>
          <p:nvPr/>
        </p:nvPicPr>
        <p:blipFill rotWithShape="1">
          <a:blip r:embed="rId8">
            <a:alphaModFix/>
          </a:blip>
          <a:srcRect t="159" b="169"/>
          <a:stretch/>
        </p:blipFill>
        <p:spPr>
          <a:xfrm>
            <a:off x="4092547" y="2741425"/>
            <a:ext cx="701326" cy="699027"/>
          </a:xfrm>
          <a:prstGeom prst="rect">
            <a:avLst/>
          </a:prstGeom>
          <a:noFill/>
          <a:ln>
            <a:noFill/>
          </a:ln>
        </p:spPr>
      </p:pic>
      <p:grpSp>
        <p:nvGrpSpPr>
          <p:cNvPr id="12" name="Group 11">
            <a:extLst>
              <a:ext uri="{FF2B5EF4-FFF2-40B4-BE49-F238E27FC236}">
                <a16:creationId xmlns:a16="http://schemas.microsoft.com/office/drawing/2014/main" id="{BD7BA714-03D8-46B4-AB8D-49C79616F102}"/>
              </a:ext>
            </a:extLst>
          </p:cNvPr>
          <p:cNvGrpSpPr/>
          <p:nvPr/>
        </p:nvGrpSpPr>
        <p:grpSpPr>
          <a:xfrm>
            <a:off x="5328300" y="2706475"/>
            <a:ext cx="1408500" cy="1847750"/>
            <a:chOff x="5328300" y="2706475"/>
            <a:chExt cx="1408500" cy="1847750"/>
          </a:xfrm>
        </p:grpSpPr>
        <p:sp>
          <p:nvSpPr>
            <p:cNvPr id="635" name="Google Shape;635;p90"/>
            <p:cNvSpPr txBox="1"/>
            <p:nvPr/>
          </p:nvSpPr>
          <p:spPr>
            <a:xfrm>
              <a:off x="5328300" y="3349125"/>
              <a:ext cx="14085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56K+</a:t>
              </a:r>
              <a:r>
                <a:rPr lang="en-US">
                  <a:solidFill>
                    <a:srgbClr val="74D1D6"/>
                  </a:solidFill>
                  <a:latin typeface="Proxima Nova"/>
                  <a:ea typeface="Proxima Nova"/>
                  <a:cs typeface="Proxima Nova"/>
                  <a:sym typeface="Proxima Nova"/>
                </a:rPr>
                <a:t> </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Meetup</a:t>
              </a:r>
              <a:br>
                <a:rPr lang="en-US" sz="1100">
                  <a:solidFill>
                    <a:srgbClr val="414042"/>
                  </a:solidFill>
                  <a:latin typeface="Proxima Nova"/>
                  <a:ea typeface="Proxima Nova"/>
                  <a:cs typeface="Proxima Nova"/>
                  <a:sym typeface="Proxima Nova"/>
                </a:rPr>
              </a:br>
              <a:r>
                <a:rPr lang="en-US" sz="1100">
                  <a:solidFill>
                    <a:srgbClr val="414042"/>
                  </a:solidFill>
                  <a:latin typeface="Proxima Nova"/>
                  <a:ea typeface="Proxima Nova"/>
                  <a:cs typeface="Proxima Nova"/>
                  <a:sym typeface="Proxima Nova"/>
                </a:rPr>
                <a:t>Participants</a:t>
              </a:r>
              <a:endParaRPr sz="1100">
                <a:solidFill>
                  <a:srgbClr val="414042"/>
                </a:solidFill>
                <a:latin typeface="Proxima Nova"/>
                <a:ea typeface="Proxima Nova"/>
                <a:cs typeface="Proxima Nova"/>
                <a:sym typeface="Proxima Nova"/>
              </a:endParaRPr>
            </a:p>
          </p:txBody>
        </p:sp>
        <p:pic>
          <p:nvPicPr>
            <p:cNvPr id="644" name="Google Shape;644;p90"/>
            <p:cNvPicPr preferRelativeResize="0"/>
            <p:nvPr/>
          </p:nvPicPr>
          <p:blipFill rotWithShape="1">
            <a:blip r:embed="rId9">
              <a:alphaModFix/>
            </a:blip>
            <a:srcRect t="59" b="59"/>
            <a:stretch/>
          </p:blipFill>
          <p:spPr>
            <a:xfrm>
              <a:off x="5681888" y="2706475"/>
              <a:ext cx="701326" cy="699025"/>
            </a:xfrm>
            <a:prstGeom prst="rect">
              <a:avLst/>
            </a:prstGeom>
            <a:noFill/>
            <a:ln>
              <a:noFill/>
            </a:ln>
          </p:spPr>
        </p:pic>
      </p:grpSp>
      <p:grpSp>
        <p:nvGrpSpPr>
          <p:cNvPr id="5" name="Group 4">
            <a:extLst>
              <a:ext uri="{FF2B5EF4-FFF2-40B4-BE49-F238E27FC236}">
                <a16:creationId xmlns:a16="http://schemas.microsoft.com/office/drawing/2014/main" id="{3FD6C9DB-1B70-4959-B7A9-4D84CB4DCA14}"/>
              </a:ext>
            </a:extLst>
          </p:cNvPr>
          <p:cNvGrpSpPr/>
          <p:nvPr/>
        </p:nvGrpSpPr>
        <p:grpSpPr>
          <a:xfrm>
            <a:off x="5442288" y="877650"/>
            <a:ext cx="1180500" cy="1863775"/>
            <a:chOff x="5442288" y="877650"/>
            <a:chExt cx="1180500" cy="1863775"/>
          </a:xfrm>
        </p:grpSpPr>
        <p:sp>
          <p:nvSpPr>
            <p:cNvPr id="630" name="Google Shape;630;p90"/>
            <p:cNvSpPr txBox="1"/>
            <p:nvPr/>
          </p:nvSpPr>
          <p:spPr>
            <a:xfrm>
              <a:off x="5442288" y="1536325"/>
              <a:ext cx="11805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6</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Frameworks</a:t>
              </a:r>
              <a:endParaRPr sz="1100">
                <a:solidFill>
                  <a:srgbClr val="414042"/>
                </a:solidFill>
                <a:latin typeface="Proxima Nova"/>
                <a:ea typeface="Proxima Nova"/>
                <a:cs typeface="Proxima Nova"/>
                <a:sym typeface="Proxima Nova"/>
              </a:endParaRPr>
            </a:p>
          </p:txBody>
        </p:sp>
        <p:pic>
          <p:nvPicPr>
            <p:cNvPr id="643" name="Google Shape;643;p90"/>
            <p:cNvPicPr preferRelativeResize="0"/>
            <p:nvPr/>
          </p:nvPicPr>
          <p:blipFill rotWithShape="1">
            <a:blip r:embed="rId10">
              <a:alphaModFix/>
            </a:blip>
            <a:srcRect t="159" b="169"/>
            <a:stretch/>
          </p:blipFill>
          <p:spPr>
            <a:xfrm>
              <a:off x="5681888" y="877650"/>
              <a:ext cx="701326" cy="699025"/>
            </a:xfrm>
            <a:prstGeom prst="rect">
              <a:avLst/>
            </a:prstGeom>
            <a:noFill/>
            <a:ln>
              <a:noFill/>
            </a:ln>
          </p:spPr>
        </p:pic>
      </p:grpSp>
      <p:grpSp>
        <p:nvGrpSpPr>
          <p:cNvPr id="8" name="Group 7">
            <a:extLst>
              <a:ext uri="{FF2B5EF4-FFF2-40B4-BE49-F238E27FC236}">
                <a16:creationId xmlns:a16="http://schemas.microsoft.com/office/drawing/2014/main" id="{CDC598F4-742B-49E5-8274-FF1733A0A42E}"/>
              </a:ext>
            </a:extLst>
          </p:cNvPr>
          <p:cNvGrpSpPr/>
          <p:nvPr/>
        </p:nvGrpSpPr>
        <p:grpSpPr>
          <a:xfrm>
            <a:off x="6622788" y="877650"/>
            <a:ext cx="2141400" cy="1960250"/>
            <a:chOff x="6622788" y="877650"/>
            <a:chExt cx="2141400" cy="1960250"/>
          </a:xfrm>
        </p:grpSpPr>
        <p:sp>
          <p:nvSpPr>
            <p:cNvPr id="631" name="Google Shape;631;p90"/>
            <p:cNvSpPr txBox="1"/>
            <p:nvPr/>
          </p:nvSpPr>
          <p:spPr>
            <a:xfrm>
              <a:off x="6622788" y="1632800"/>
              <a:ext cx="21414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2</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1.0+ Production Releases</a:t>
              </a:r>
              <a:endParaRPr sz="1100" b="1">
                <a:solidFill>
                  <a:srgbClr val="414042"/>
                </a:solidFill>
                <a:latin typeface="Proxima Nova"/>
                <a:ea typeface="Proxima Nova"/>
                <a:cs typeface="Proxima Nova"/>
                <a:sym typeface="Proxima Nova"/>
              </a:endParaRPr>
            </a:p>
          </p:txBody>
        </p:sp>
        <p:pic>
          <p:nvPicPr>
            <p:cNvPr id="645" name="Google Shape;645;p90"/>
            <p:cNvPicPr preferRelativeResize="0"/>
            <p:nvPr/>
          </p:nvPicPr>
          <p:blipFill rotWithShape="1">
            <a:blip r:embed="rId11">
              <a:alphaModFix/>
            </a:blip>
            <a:srcRect t="159" b="169"/>
            <a:stretch/>
          </p:blipFill>
          <p:spPr>
            <a:xfrm>
              <a:off x="7266575" y="877650"/>
              <a:ext cx="701326" cy="699025"/>
            </a:xfrm>
            <a:prstGeom prst="rect">
              <a:avLst/>
            </a:prstGeom>
            <a:noFill/>
            <a:ln>
              <a:noFill/>
            </a:ln>
          </p:spPr>
        </p:pic>
      </p:grpSp>
      <p:grpSp>
        <p:nvGrpSpPr>
          <p:cNvPr id="13" name="Group 12">
            <a:extLst>
              <a:ext uri="{FF2B5EF4-FFF2-40B4-BE49-F238E27FC236}">
                <a16:creationId xmlns:a16="http://schemas.microsoft.com/office/drawing/2014/main" id="{D3921601-F59A-4D12-8FD7-F7FD1BB72EF5}"/>
              </a:ext>
            </a:extLst>
          </p:cNvPr>
          <p:cNvGrpSpPr/>
          <p:nvPr/>
        </p:nvGrpSpPr>
        <p:grpSpPr>
          <a:xfrm>
            <a:off x="6554115" y="2698325"/>
            <a:ext cx="2141400" cy="1794902"/>
            <a:chOff x="6573061" y="2718973"/>
            <a:chExt cx="2141400" cy="1794902"/>
          </a:xfrm>
        </p:grpSpPr>
        <p:sp>
          <p:nvSpPr>
            <p:cNvPr id="636" name="Google Shape;636;p90"/>
            <p:cNvSpPr txBox="1"/>
            <p:nvPr/>
          </p:nvSpPr>
          <p:spPr>
            <a:xfrm>
              <a:off x="6573061" y="3308775"/>
              <a:ext cx="21414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2,000+</a:t>
              </a:r>
              <a:r>
                <a:rPr lang="en-US">
                  <a:solidFill>
                    <a:srgbClr val="74D1D6"/>
                  </a:solidFill>
                  <a:latin typeface="Proxima Nova"/>
                  <a:ea typeface="Proxima Nova"/>
                  <a:cs typeface="Proxima Nova"/>
                  <a:sym typeface="Proxima Nova"/>
                </a:rPr>
                <a:t> </a:t>
              </a:r>
              <a:endParaRPr>
                <a:solidFill>
                  <a:srgbClr val="74D1D6"/>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Media Clips Per Month </a:t>
              </a:r>
              <a:br>
                <a:rPr lang="en-US" sz="1100">
                  <a:solidFill>
                    <a:srgbClr val="414042"/>
                  </a:solidFill>
                  <a:latin typeface="Proxima Nova"/>
                  <a:ea typeface="Proxima Nova"/>
                  <a:cs typeface="Proxima Nova"/>
                  <a:sym typeface="Proxima Nova"/>
                </a:rPr>
              </a:br>
              <a:endParaRPr sz="1100" b="1">
                <a:solidFill>
                  <a:srgbClr val="414042"/>
                </a:solidFill>
                <a:latin typeface="Proxima Nova"/>
                <a:ea typeface="Proxima Nova"/>
                <a:cs typeface="Proxima Nova"/>
                <a:sym typeface="Proxima Nova"/>
              </a:endParaRPr>
            </a:p>
          </p:txBody>
        </p:sp>
        <p:pic>
          <p:nvPicPr>
            <p:cNvPr id="646" name="Google Shape;646;p90"/>
            <p:cNvPicPr preferRelativeResize="0"/>
            <p:nvPr/>
          </p:nvPicPr>
          <p:blipFill rotWithShape="1">
            <a:blip r:embed="rId12">
              <a:alphaModFix/>
            </a:blip>
            <a:srcRect t="159" b="169"/>
            <a:stretch/>
          </p:blipFill>
          <p:spPr>
            <a:xfrm>
              <a:off x="7293098" y="2718973"/>
              <a:ext cx="701326" cy="699025"/>
            </a:xfrm>
            <a:prstGeom prst="rect">
              <a:avLst/>
            </a:prstGeom>
            <a:noFill/>
            <a:ln>
              <a:noFill/>
            </a:ln>
          </p:spPr>
        </p:pic>
      </p:grpSp>
      <p:sp>
        <p:nvSpPr>
          <p:cNvPr id="647" name="Google Shape;647;p90"/>
          <p:cNvSpPr txBox="1"/>
          <p:nvPr/>
        </p:nvSpPr>
        <p:spPr>
          <a:xfrm>
            <a:off x="532250" y="121925"/>
            <a:ext cx="7507500" cy="50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en-US" sz="3200">
                <a:solidFill>
                  <a:srgbClr val="414042"/>
                </a:solidFill>
                <a:latin typeface="Proxima Nova"/>
                <a:ea typeface="Proxima Nova"/>
                <a:cs typeface="Proxima Nova"/>
                <a:sym typeface="Proxima Nova"/>
              </a:rPr>
              <a:t>Hyperledger Momentum</a:t>
            </a:r>
            <a:endParaRPr sz="3200">
              <a:solidFill>
                <a:srgbClr val="414042"/>
              </a:solidFill>
              <a:latin typeface="Proxima Nova"/>
              <a:ea typeface="Proxima Nova"/>
              <a:cs typeface="Proxima Nova"/>
              <a:sym typeface="Proxima Nova"/>
            </a:endParaRPr>
          </a:p>
        </p:txBody>
      </p:sp>
      <p:sp>
        <p:nvSpPr>
          <p:cNvPr id="648" name="Google Shape;648;p90"/>
          <p:cNvSpPr txBox="1"/>
          <p:nvPr/>
        </p:nvSpPr>
        <p:spPr>
          <a:xfrm>
            <a:off x="4836201" y="4780170"/>
            <a:ext cx="6263400" cy="730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3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4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 grpId="0"/>
      <p:bldP spid="6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32"/>
        <p:cNvGrpSpPr/>
        <p:nvPr/>
      </p:nvGrpSpPr>
      <p:grpSpPr>
        <a:xfrm>
          <a:off x="0" y="0"/>
          <a:ext cx="0" cy="0"/>
          <a:chOff x="0" y="0"/>
          <a:chExt cx="0" cy="0"/>
        </a:xfrm>
      </p:grpSpPr>
      <p:sp>
        <p:nvSpPr>
          <p:cNvPr id="833" name="Google Shape;833;p108"/>
          <p:cNvSpPr txBox="1"/>
          <p:nvPr/>
        </p:nvSpPr>
        <p:spPr>
          <a:xfrm>
            <a:off x="474350" y="276425"/>
            <a:ext cx="7541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2800">
                <a:solidFill>
                  <a:srgbClr val="414042"/>
                </a:solidFill>
                <a:latin typeface="Proxima Nova"/>
                <a:ea typeface="Proxima Nova"/>
                <a:cs typeface="Proxima Nova"/>
                <a:sym typeface="Proxima Nova"/>
              </a:rPr>
              <a:t>Other Notable Production Deployments</a:t>
            </a:r>
            <a:endParaRPr sz="2800">
              <a:solidFill>
                <a:srgbClr val="414042"/>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2800" b="1">
              <a:solidFill>
                <a:srgbClr val="414042"/>
              </a:solidFill>
              <a:latin typeface="Proxima Nova"/>
              <a:ea typeface="Proxima Nova"/>
              <a:cs typeface="Proxima Nova"/>
              <a:sym typeface="Proxima Nova"/>
            </a:endParaRPr>
          </a:p>
        </p:txBody>
      </p:sp>
      <p:pic>
        <p:nvPicPr>
          <p:cNvPr id="834" name="Google Shape;834;p108"/>
          <p:cNvPicPr preferRelativeResize="0"/>
          <p:nvPr/>
        </p:nvPicPr>
        <p:blipFill>
          <a:blip r:embed="rId3">
            <a:alphaModFix/>
          </a:blip>
          <a:stretch>
            <a:fillRect/>
          </a:stretch>
        </p:blipFill>
        <p:spPr>
          <a:xfrm>
            <a:off x="533400" y="1317800"/>
            <a:ext cx="1949575" cy="338250"/>
          </a:xfrm>
          <a:prstGeom prst="rect">
            <a:avLst/>
          </a:prstGeom>
          <a:noFill/>
          <a:ln>
            <a:noFill/>
          </a:ln>
        </p:spPr>
      </p:pic>
      <p:pic>
        <p:nvPicPr>
          <p:cNvPr id="835" name="Google Shape;835;p108"/>
          <p:cNvPicPr preferRelativeResize="0"/>
          <p:nvPr/>
        </p:nvPicPr>
        <p:blipFill>
          <a:blip r:embed="rId4">
            <a:alphaModFix/>
          </a:blip>
          <a:stretch>
            <a:fillRect/>
          </a:stretch>
        </p:blipFill>
        <p:spPr>
          <a:xfrm>
            <a:off x="3840399" y="1116875"/>
            <a:ext cx="918000" cy="1192924"/>
          </a:xfrm>
          <a:prstGeom prst="rect">
            <a:avLst/>
          </a:prstGeom>
          <a:noFill/>
          <a:ln>
            <a:noFill/>
          </a:ln>
        </p:spPr>
      </p:pic>
      <p:pic>
        <p:nvPicPr>
          <p:cNvPr id="836" name="Google Shape;836;p108"/>
          <p:cNvPicPr preferRelativeResize="0"/>
          <p:nvPr/>
        </p:nvPicPr>
        <p:blipFill>
          <a:blip r:embed="rId5">
            <a:alphaModFix/>
          </a:blip>
          <a:stretch>
            <a:fillRect/>
          </a:stretch>
        </p:blipFill>
        <p:spPr>
          <a:xfrm>
            <a:off x="580400" y="2455975"/>
            <a:ext cx="2869750" cy="536350"/>
          </a:xfrm>
          <a:prstGeom prst="rect">
            <a:avLst/>
          </a:prstGeom>
          <a:noFill/>
          <a:ln>
            <a:noFill/>
          </a:ln>
        </p:spPr>
      </p:pic>
      <p:pic>
        <p:nvPicPr>
          <p:cNvPr id="837" name="Google Shape;837;p108"/>
          <p:cNvPicPr preferRelativeResize="0"/>
          <p:nvPr/>
        </p:nvPicPr>
        <p:blipFill>
          <a:blip r:embed="rId6">
            <a:alphaModFix/>
          </a:blip>
          <a:stretch>
            <a:fillRect/>
          </a:stretch>
        </p:blipFill>
        <p:spPr>
          <a:xfrm>
            <a:off x="5602000" y="1375575"/>
            <a:ext cx="2183297" cy="675525"/>
          </a:xfrm>
          <a:prstGeom prst="rect">
            <a:avLst/>
          </a:prstGeom>
          <a:noFill/>
          <a:ln>
            <a:noFill/>
          </a:ln>
        </p:spPr>
      </p:pic>
      <p:pic>
        <p:nvPicPr>
          <p:cNvPr id="838" name="Google Shape;838;p108"/>
          <p:cNvPicPr preferRelativeResize="0"/>
          <p:nvPr/>
        </p:nvPicPr>
        <p:blipFill>
          <a:blip r:embed="rId7">
            <a:alphaModFix/>
          </a:blip>
          <a:stretch>
            <a:fillRect/>
          </a:stretch>
        </p:blipFill>
        <p:spPr>
          <a:xfrm>
            <a:off x="7024100" y="1992675"/>
            <a:ext cx="1608900" cy="1608900"/>
          </a:xfrm>
          <a:prstGeom prst="rect">
            <a:avLst/>
          </a:prstGeom>
          <a:noFill/>
          <a:ln>
            <a:noFill/>
          </a:ln>
        </p:spPr>
      </p:pic>
      <p:pic>
        <p:nvPicPr>
          <p:cNvPr id="839" name="Google Shape;839;p108"/>
          <p:cNvPicPr preferRelativeResize="0"/>
          <p:nvPr/>
        </p:nvPicPr>
        <p:blipFill>
          <a:blip r:embed="rId8">
            <a:alphaModFix/>
          </a:blip>
          <a:stretch>
            <a:fillRect/>
          </a:stretch>
        </p:blipFill>
        <p:spPr>
          <a:xfrm>
            <a:off x="572675" y="3102400"/>
            <a:ext cx="1608900" cy="1205122"/>
          </a:xfrm>
          <a:prstGeom prst="rect">
            <a:avLst/>
          </a:prstGeom>
          <a:noFill/>
          <a:ln>
            <a:noFill/>
          </a:ln>
        </p:spPr>
      </p:pic>
      <p:pic>
        <p:nvPicPr>
          <p:cNvPr id="840" name="Google Shape;840;p108"/>
          <p:cNvPicPr preferRelativeResize="0"/>
          <p:nvPr/>
        </p:nvPicPr>
        <p:blipFill>
          <a:blip r:embed="rId9">
            <a:alphaModFix/>
          </a:blip>
          <a:stretch>
            <a:fillRect/>
          </a:stretch>
        </p:blipFill>
        <p:spPr>
          <a:xfrm>
            <a:off x="2574150" y="3496600"/>
            <a:ext cx="1842350" cy="727651"/>
          </a:xfrm>
          <a:prstGeom prst="rect">
            <a:avLst/>
          </a:prstGeom>
          <a:noFill/>
          <a:ln>
            <a:noFill/>
          </a:ln>
        </p:spPr>
      </p:pic>
      <p:pic>
        <p:nvPicPr>
          <p:cNvPr id="841" name="Google Shape;841;p108"/>
          <p:cNvPicPr preferRelativeResize="0"/>
          <p:nvPr/>
        </p:nvPicPr>
        <p:blipFill>
          <a:blip r:embed="rId10">
            <a:alphaModFix/>
          </a:blip>
          <a:stretch>
            <a:fillRect/>
          </a:stretch>
        </p:blipFill>
        <p:spPr>
          <a:xfrm>
            <a:off x="4623419" y="3414111"/>
            <a:ext cx="1608900" cy="892645"/>
          </a:xfrm>
          <a:prstGeom prst="rect">
            <a:avLst/>
          </a:prstGeom>
          <a:noFill/>
          <a:ln>
            <a:noFill/>
          </a:ln>
        </p:spPr>
      </p:pic>
      <p:pic>
        <p:nvPicPr>
          <p:cNvPr id="842" name="Google Shape;842;p108"/>
          <p:cNvPicPr preferRelativeResize="0"/>
          <p:nvPr/>
        </p:nvPicPr>
        <p:blipFill>
          <a:blip r:embed="rId11">
            <a:alphaModFix/>
          </a:blip>
          <a:stretch>
            <a:fillRect/>
          </a:stretch>
        </p:blipFill>
        <p:spPr>
          <a:xfrm>
            <a:off x="4906975" y="2389100"/>
            <a:ext cx="1478525" cy="1107500"/>
          </a:xfrm>
          <a:prstGeom prst="rect">
            <a:avLst/>
          </a:prstGeom>
          <a:noFill/>
          <a:ln>
            <a:noFill/>
          </a:ln>
        </p:spPr>
      </p:pic>
      <p:pic>
        <p:nvPicPr>
          <p:cNvPr id="843" name="Google Shape;843;p108"/>
          <p:cNvPicPr preferRelativeResize="0"/>
          <p:nvPr/>
        </p:nvPicPr>
        <p:blipFill>
          <a:blip r:embed="rId12">
            <a:alphaModFix/>
          </a:blip>
          <a:stretch>
            <a:fillRect/>
          </a:stretch>
        </p:blipFill>
        <p:spPr>
          <a:xfrm>
            <a:off x="6733125" y="3068515"/>
            <a:ext cx="1842350" cy="145328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sp>
        <p:nvSpPr>
          <p:cNvPr id="848" name="Google Shape;848;p109"/>
          <p:cNvSpPr txBox="1"/>
          <p:nvPr/>
        </p:nvSpPr>
        <p:spPr>
          <a:xfrm>
            <a:off x="8594725" y="4648200"/>
            <a:ext cx="549300" cy="3936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US" sz="900">
                <a:solidFill>
                  <a:srgbClr val="888888"/>
                </a:solidFill>
              </a:rPr>
              <a:t>21</a:t>
            </a:fld>
            <a:endParaRPr sz="900">
              <a:solidFill>
                <a:srgbClr val="888888"/>
              </a:solidFill>
            </a:endParaRPr>
          </a:p>
        </p:txBody>
      </p:sp>
      <p:sp>
        <p:nvSpPr>
          <p:cNvPr id="849" name="Google Shape;849;p109"/>
          <p:cNvSpPr txBox="1"/>
          <p:nvPr/>
        </p:nvSpPr>
        <p:spPr>
          <a:xfrm>
            <a:off x="248525" y="31275"/>
            <a:ext cx="7541400" cy="585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2800">
                <a:solidFill>
                  <a:srgbClr val="414042"/>
                </a:solidFill>
                <a:latin typeface="Proxima Nova"/>
                <a:ea typeface="Proxima Nova"/>
                <a:cs typeface="Proxima Nova"/>
                <a:sym typeface="Proxima Nova"/>
              </a:rPr>
              <a:t>Building a Global Commercial Ecosystem</a:t>
            </a:r>
            <a:endParaRPr sz="2800" i="0" u="none" strike="noStrike" cap="none">
              <a:solidFill>
                <a:srgbClr val="414042"/>
              </a:solidFill>
              <a:latin typeface="Proxima Nova"/>
              <a:ea typeface="Proxima Nova"/>
              <a:cs typeface="Proxima Nova"/>
              <a:sym typeface="Proxima Nova"/>
            </a:endParaRPr>
          </a:p>
        </p:txBody>
      </p:sp>
      <p:pic>
        <p:nvPicPr>
          <p:cNvPr id="850" name="Google Shape;850;p109"/>
          <p:cNvPicPr preferRelativeResize="0"/>
          <p:nvPr/>
        </p:nvPicPr>
        <p:blipFill>
          <a:blip r:embed="rId3">
            <a:alphaModFix/>
          </a:blip>
          <a:stretch>
            <a:fillRect/>
          </a:stretch>
        </p:blipFill>
        <p:spPr>
          <a:xfrm>
            <a:off x="2120025" y="692775"/>
            <a:ext cx="5928073" cy="4132100"/>
          </a:xfrm>
          <a:prstGeom prst="rect">
            <a:avLst/>
          </a:prstGeom>
          <a:noFill/>
          <a:ln>
            <a:noFill/>
          </a:ln>
        </p:spPr>
      </p:pic>
      <p:sp>
        <p:nvSpPr>
          <p:cNvPr id="851" name="Google Shape;851;p109"/>
          <p:cNvSpPr txBox="1"/>
          <p:nvPr/>
        </p:nvSpPr>
        <p:spPr>
          <a:xfrm>
            <a:off x="418575" y="2434725"/>
            <a:ext cx="1353000" cy="120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000" b="1">
                <a:solidFill>
                  <a:srgbClr val="74D1D6"/>
                </a:solidFill>
                <a:latin typeface="Proxima Nova"/>
                <a:ea typeface="Proxima Nova"/>
                <a:cs typeface="Proxima Nova"/>
                <a:sym typeface="Proxima Nova"/>
              </a:rPr>
              <a:t>85+</a:t>
            </a:r>
            <a:r>
              <a:rPr lang="en-US">
                <a:solidFill>
                  <a:srgbClr val="414042"/>
                </a:solidFill>
                <a:latin typeface="Proxima Nova"/>
                <a:ea typeface="Proxima Nova"/>
                <a:cs typeface="Proxima Nova"/>
                <a:sym typeface="Proxima Nova"/>
              </a:rPr>
              <a:t> </a:t>
            </a:r>
            <a:endParaRPr>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Global</a:t>
            </a:r>
            <a:endParaRPr sz="1100">
              <a:solidFill>
                <a:srgbClr val="414042"/>
              </a:solidFill>
              <a:latin typeface="Proxima Nova"/>
              <a:ea typeface="Proxima Nova"/>
              <a:cs typeface="Proxima Nova"/>
              <a:sym typeface="Proxima Nova"/>
            </a:endParaRPr>
          </a:p>
          <a:p>
            <a:pPr marL="0" lvl="0" indent="0" algn="ctr" rtl="0">
              <a:spcBef>
                <a:spcPts val="0"/>
              </a:spcBef>
              <a:spcAft>
                <a:spcPts val="0"/>
              </a:spcAft>
              <a:buNone/>
            </a:pPr>
            <a:r>
              <a:rPr lang="en-US" sz="1100">
                <a:solidFill>
                  <a:srgbClr val="414042"/>
                </a:solidFill>
                <a:latin typeface="Proxima Nova"/>
                <a:ea typeface="Proxima Nova"/>
                <a:cs typeface="Proxima Nova"/>
                <a:sym typeface="Proxima Nova"/>
              </a:rPr>
              <a:t>Vendors across multiple service types, products and industries</a:t>
            </a:r>
            <a:endParaRPr sz="1100">
              <a:solidFill>
                <a:srgbClr val="414042"/>
              </a:solidFill>
              <a:latin typeface="Proxima Nova"/>
              <a:ea typeface="Proxima Nova"/>
              <a:cs typeface="Proxima Nova"/>
              <a:sym typeface="Proxima Nova"/>
            </a:endParaRPr>
          </a:p>
        </p:txBody>
      </p:sp>
      <p:pic>
        <p:nvPicPr>
          <p:cNvPr id="852" name="Google Shape;852;p109"/>
          <p:cNvPicPr preferRelativeResize="0"/>
          <p:nvPr/>
        </p:nvPicPr>
        <p:blipFill rotWithShape="1">
          <a:blip r:embed="rId4">
            <a:alphaModFix/>
          </a:blip>
          <a:srcRect t="159" b="169"/>
          <a:stretch/>
        </p:blipFill>
        <p:spPr>
          <a:xfrm>
            <a:off x="744400" y="1792075"/>
            <a:ext cx="701326" cy="699027"/>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1F608B"/>
        </a:solidFill>
        <a:effectLst/>
      </p:bgPr>
    </p:bg>
    <p:spTree>
      <p:nvGrpSpPr>
        <p:cNvPr id="1" name="Shape 856"/>
        <p:cNvGrpSpPr/>
        <p:nvPr/>
      </p:nvGrpSpPr>
      <p:grpSpPr>
        <a:xfrm>
          <a:off x="0" y="0"/>
          <a:ext cx="0" cy="0"/>
          <a:chOff x="0" y="0"/>
          <a:chExt cx="0" cy="0"/>
        </a:xfrm>
      </p:grpSpPr>
      <p:sp>
        <p:nvSpPr>
          <p:cNvPr id="857" name="Google Shape;857;p110"/>
          <p:cNvSpPr/>
          <p:nvPr/>
        </p:nvSpPr>
        <p:spPr>
          <a:xfrm>
            <a:off x="5259900" y="1895025"/>
            <a:ext cx="3866700" cy="3099300"/>
          </a:xfrm>
          <a:prstGeom prst="flowChartProcess">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858" name="Google Shape;858;p110"/>
          <p:cNvPicPr preferRelativeResize="0"/>
          <p:nvPr/>
        </p:nvPicPr>
        <p:blipFill>
          <a:blip r:embed="rId3">
            <a:alphaModFix amt="74000"/>
          </a:blip>
          <a:stretch>
            <a:fillRect/>
          </a:stretch>
        </p:blipFill>
        <p:spPr>
          <a:xfrm>
            <a:off x="5259900" y="0"/>
            <a:ext cx="3866700" cy="1895025"/>
          </a:xfrm>
          <a:prstGeom prst="rect">
            <a:avLst/>
          </a:prstGeom>
          <a:noFill/>
          <a:ln>
            <a:noFill/>
          </a:ln>
        </p:spPr>
      </p:pic>
      <p:sp>
        <p:nvSpPr>
          <p:cNvPr id="859" name="Google Shape;859;p110"/>
          <p:cNvSpPr/>
          <p:nvPr/>
        </p:nvSpPr>
        <p:spPr>
          <a:xfrm>
            <a:off x="332805" y="4565719"/>
            <a:ext cx="1641300" cy="374700"/>
          </a:xfrm>
          <a:prstGeom prst="rect">
            <a:avLst/>
          </a:prstGeom>
          <a:solidFill>
            <a:srgbClr val="1F608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pic>
        <p:nvPicPr>
          <p:cNvPr id="860" name="Google Shape;860;p110"/>
          <p:cNvPicPr preferRelativeResize="0"/>
          <p:nvPr/>
        </p:nvPicPr>
        <p:blipFill rotWithShape="1">
          <a:blip r:embed="rId4">
            <a:alphaModFix/>
          </a:blip>
          <a:srcRect/>
          <a:stretch/>
        </p:blipFill>
        <p:spPr>
          <a:xfrm>
            <a:off x="414060" y="4588814"/>
            <a:ext cx="1573800" cy="312300"/>
          </a:xfrm>
          <a:prstGeom prst="rect">
            <a:avLst/>
          </a:prstGeom>
          <a:noFill/>
          <a:ln>
            <a:noFill/>
          </a:ln>
        </p:spPr>
      </p:pic>
      <p:sp>
        <p:nvSpPr>
          <p:cNvPr id="861" name="Google Shape;861;p110"/>
          <p:cNvSpPr/>
          <p:nvPr/>
        </p:nvSpPr>
        <p:spPr>
          <a:xfrm>
            <a:off x="5355625" y="1966625"/>
            <a:ext cx="3575100" cy="2990700"/>
          </a:xfrm>
          <a:prstGeom prst="rect">
            <a:avLst/>
          </a:prstGeom>
          <a:noFill/>
          <a:ln>
            <a:noFill/>
          </a:ln>
        </p:spPr>
        <p:txBody>
          <a:bodyPr spcFirstLastPara="1" wrap="square" lIns="91425" tIns="45700" rIns="91425" bIns="45700" anchor="t" anchorCtr="0">
            <a:noAutofit/>
          </a:bodyPr>
          <a:lstStyle/>
          <a:p>
            <a:pPr marL="457200" marR="0" lvl="0" indent="-317500" algn="l" rtl="0">
              <a:lnSpc>
                <a:spcPct val="100000"/>
              </a:lnSpc>
              <a:spcBef>
                <a:spcPts val="0"/>
              </a:spcBef>
              <a:spcAft>
                <a:spcPts val="0"/>
              </a:spcAft>
              <a:buClr>
                <a:srgbClr val="434343"/>
              </a:buClr>
              <a:buSzPts val="1400"/>
              <a:buChar char="●"/>
            </a:pPr>
            <a:r>
              <a:rPr lang="en-US">
                <a:solidFill>
                  <a:srgbClr val="434343"/>
                </a:solidFill>
              </a:rPr>
              <a:t>Over 730+ attendees</a:t>
            </a:r>
            <a:endParaRPr>
              <a:solidFill>
                <a:srgbClr val="434343"/>
              </a:solidFill>
            </a:endParaRPr>
          </a:p>
          <a:p>
            <a:pPr marL="457200" marR="0" lvl="0" indent="-317500" algn="l" rtl="0">
              <a:lnSpc>
                <a:spcPct val="100000"/>
              </a:lnSpc>
              <a:spcBef>
                <a:spcPts val="0"/>
              </a:spcBef>
              <a:spcAft>
                <a:spcPts val="0"/>
              </a:spcAft>
              <a:buClr>
                <a:srgbClr val="434343"/>
              </a:buClr>
              <a:buSzPts val="1400"/>
              <a:buChar char="●"/>
            </a:pPr>
            <a:r>
              <a:rPr lang="en-US">
                <a:solidFill>
                  <a:srgbClr val="434343"/>
                </a:solidFill>
              </a:rPr>
              <a:t>100+ sessions, including demos, technical how-to’s and workshops</a:t>
            </a:r>
            <a:endParaRPr>
              <a:solidFill>
                <a:srgbClr val="434343"/>
              </a:solidFill>
            </a:endParaRPr>
          </a:p>
          <a:p>
            <a:pPr marL="457200" lvl="0" indent="-317500" algn="l" rtl="0">
              <a:spcBef>
                <a:spcPts val="0"/>
              </a:spcBef>
              <a:spcAft>
                <a:spcPts val="0"/>
              </a:spcAft>
              <a:buClr>
                <a:srgbClr val="434343"/>
              </a:buClr>
              <a:buSzPts val="1400"/>
              <a:buChar char="●"/>
            </a:pPr>
            <a:r>
              <a:rPr lang="en-US">
                <a:solidFill>
                  <a:srgbClr val="434343"/>
                </a:solidFill>
              </a:rPr>
              <a:t>20+ Industry Analysts and Media in attendance w/  30+ press articles, 13MM Twitter impressions and 28K LinkedIn impressions</a:t>
            </a:r>
            <a:endParaRPr>
              <a:solidFill>
                <a:srgbClr val="434343"/>
              </a:solidFill>
            </a:endParaRPr>
          </a:p>
          <a:p>
            <a:pPr marL="457200" marR="0" lvl="0" indent="-317500" algn="l" rtl="0">
              <a:lnSpc>
                <a:spcPct val="100000"/>
              </a:lnSpc>
              <a:spcBef>
                <a:spcPts val="0"/>
              </a:spcBef>
              <a:spcAft>
                <a:spcPts val="0"/>
              </a:spcAft>
              <a:buClr>
                <a:srgbClr val="434343"/>
              </a:buClr>
              <a:buSzPts val="1400"/>
              <a:buChar char="●"/>
            </a:pPr>
            <a:r>
              <a:rPr lang="en-US">
                <a:solidFill>
                  <a:srgbClr val="434343"/>
                </a:solidFill>
              </a:rPr>
              <a:t>All keynotes and session videos, available on </a:t>
            </a:r>
            <a:r>
              <a:rPr lang="en-US" u="sng">
                <a:solidFill>
                  <a:schemeClr val="hlink"/>
                </a:solidFill>
                <a:hlinkClick r:id="rId5"/>
              </a:rPr>
              <a:t>Hyperledger YouTube </a:t>
            </a:r>
            <a:r>
              <a:rPr lang="en-US">
                <a:solidFill>
                  <a:srgbClr val="434343"/>
                </a:solidFill>
              </a:rPr>
              <a:t>channel</a:t>
            </a:r>
            <a:endParaRPr>
              <a:solidFill>
                <a:srgbClr val="434343"/>
              </a:solidFill>
            </a:endParaRPr>
          </a:p>
          <a:p>
            <a:pPr marL="457200" marR="0" lvl="0" indent="-317500" algn="l" rtl="0">
              <a:lnSpc>
                <a:spcPct val="100000"/>
              </a:lnSpc>
              <a:spcBef>
                <a:spcPts val="0"/>
              </a:spcBef>
              <a:spcAft>
                <a:spcPts val="0"/>
              </a:spcAft>
              <a:buClr>
                <a:srgbClr val="434343"/>
              </a:buClr>
              <a:buSzPts val="1400"/>
              <a:buChar char="●"/>
            </a:pPr>
            <a:r>
              <a:rPr lang="en-US">
                <a:solidFill>
                  <a:srgbClr val="434343"/>
                </a:solidFill>
              </a:rPr>
              <a:t>All speaker bios and presentations available publicly </a:t>
            </a:r>
            <a:r>
              <a:rPr lang="en-US" u="sng">
                <a:solidFill>
                  <a:schemeClr val="hlink"/>
                </a:solidFill>
                <a:hlinkClick r:id="rId6"/>
              </a:rPr>
              <a:t>on SCHED</a:t>
            </a:r>
            <a:endParaRPr>
              <a:solidFill>
                <a:srgbClr val="434343"/>
              </a:solidFill>
            </a:endParaRPr>
          </a:p>
          <a:p>
            <a:pPr marL="457200" marR="0" lvl="0" indent="-317500" algn="l" rtl="0">
              <a:lnSpc>
                <a:spcPct val="100000"/>
              </a:lnSpc>
              <a:spcBef>
                <a:spcPts val="0"/>
              </a:spcBef>
              <a:spcAft>
                <a:spcPts val="0"/>
              </a:spcAft>
              <a:buClr>
                <a:srgbClr val="434343"/>
              </a:buClr>
              <a:buSzPts val="1400"/>
              <a:buChar char="●"/>
            </a:pPr>
            <a:r>
              <a:rPr lang="en-US" u="sng">
                <a:solidFill>
                  <a:schemeClr val="hlink"/>
                </a:solidFill>
                <a:hlinkClick r:id="rId7"/>
              </a:rPr>
              <a:t>Browse pictures </a:t>
            </a:r>
            <a:r>
              <a:rPr lang="en-US">
                <a:solidFill>
                  <a:srgbClr val="434343"/>
                </a:solidFill>
              </a:rPr>
              <a:t>from this 4 day global event!</a:t>
            </a:r>
            <a:endParaRPr>
              <a:solidFill>
                <a:srgbClr val="434343"/>
              </a:solidFill>
            </a:endParaRPr>
          </a:p>
          <a:p>
            <a:pPr marL="457200" lvl="0" indent="-317500" algn="l" rtl="0">
              <a:spcBef>
                <a:spcPts val="0"/>
              </a:spcBef>
              <a:spcAft>
                <a:spcPts val="0"/>
              </a:spcAft>
              <a:buClr>
                <a:srgbClr val="434343"/>
              </a:buClr>
              <a:buSzPts val="1400"/>
              <a:buChar char="●"/>
            </a:pPr>
            <a:endParaRPr>
              <a:solidFill>
                <a:srgbClr val="434343"/>
              </a:solidFill>
            </a:endParaRPr>
          </a:p>
        </p:txBody>
      </p:sp>
      <p:sp>
        <p:nvSpPr>
          <p:cNvPr id="862" name="Google Shape;862;p110"/>
          <p:cNvSpPr/>
          <p:nvPr/>
        </p:nvSpPr>
        <p:spPr>
          <a:xfrm>
            <a:off x="189600" y="134000"/>
            <a:ext cx="4807800" cy="3024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Font typeface="Arial"/>
              <a:buNone/>
            </a:pPr>
            <a:r>
              <a:rPr lang="en-US" sz="2400" b="1">
                <a:solidFill>
                  <a:srgbClr val="FFFFFF"/>
                </a:solidFill>
              </a:rPr>
              <a:t>2018  Hyperledger </a:t>
            </a:r>
            <a:endParaRPr sz="2400" b="1">
              <a:solidFill>
                <a:srgbClr val="FFFFFF"/>
              </a:solidFill>
            </a:endParaRPr>
          </a:p>
          <a:p>
            <a:pPr marL="0" marR="0" lvl="0" indent="0" algn="ctr" rtl="0">
              <a:lnSpc>
                <a:spcPct val="100000"/>
              </a:lnSpc>
              <a:spcBef>
                <a:spcPts val="0"/>
              </a:spcBef>
              <a:spcAft>
                <a:spcPts val="0"/>
              </a:spcAft>
              <a:buClr>
                <a:srgbClr val="000000"/>
              </a:buClr>
              <a:buFont typeface="Arial"/>
              <a:buNone/>
            </a:pPr>
            <a:r>
              <a:rPr lang="en-US" sz="2400" b="1">
                <a:solidFill>
                  <a:srgbClr val="FFFFFF"/>
                </a:solidFill>
              </a:rPr>
              <a:t>Global Forum  Highlights</a:t>
            </a:r>
            <a:endParaRPr sz="2400">
              <a:solidFill>
                <a:srgbClr val="FFFFFF"/>
              </a:solidFill>
            </a:endParaRPr>
          </a:p>
        </p:txBody>
      </p:sp>
      <p:sp>
        <p:nvSpPr>
          <p:cNvPr id="863" name="Google Shape;863;p110"/>
          <p:cNvSpPr txBox="1"/>
          <p:nvPr/>
        </p:nvSpPr>
        <p:spPr>
          <a:xfrm>
            <a:off x="2337850" y="4520725"/>
            <a:ext cx="2845800" cy="31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solidFill>
                  <a:srgbClr val="FFFFFF"/>
                </a:solidFill>
              </a:rPr>
              <a:t>NEXT HGF EARLY 2020!! </a:t>
            </a:r>
            <a:endParaRPr sz="1800">
              <a:solidFill>
                <a:srgbClr val="FFFFFF"/>
              </a:solidFill>
            </a:endParaRPr>
          </a:p>
        </p:txBody>
      </p:sp>
      <p:pic>
        <p:nvPicPr>
          <p:cNvPr id="864" name="Google Shape;864;p110"/>
          <p:cNvPicPr preferRelativeResize="0"/>
          <p:nvPr/>
        </p:nvPicPr>
        <p:blipFill>
          <a:blip r:embed="rId8">
            <a:alphaModFix/>
          </a:blip>
          <a:stretch>
            <a:fillRect/>
          </a:stretch>
        </p:blipFill>
        <p:spPr>
          <a:xfrm>
            <a:off x="0" y="983715"/>
            <a:ext cx="5259901" cy="3509336"/>
          </a:xfrm>
          <a:prstGeom prst="rect">
            <a:avLst/>
          </a:prstGeom>
          <a:noFill/>
          <a:ln>
            <a:noFill/>
          </a:ln>
        </p:spPr>
      </p:pic>
    </p:spTree>
  </p:cSld>
  <p:clrMapOvr>
    <a:masterClrMapping/>
  </p:clrMapOvr>
  <p:transition spd="med">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3"/>
        <p:cNvGrpSpPr/>
        <p:nvPr/>
      </p:nvGrpSpPr>
      <p:grpSpPr>
        <a:xfrm>
          <a:off x="0" y="0"/>
          <a:ext cx="0" cy="0"/>
          <a:chOff x="0" y="0"/>
          <a:chExt cx="0" cy="0"/>
        </a:xfrm>
      </p:grpSpPr>
      <p:sp>
        <p:nvSpPr>
          <p:cNvPr id="874" name="Google Shape;874;p112"/>
          <p:cNvSpPr txBox="1">
            <a:spLocks noGrp="1"/>
          </p:cNvSpPr>
          <p:nvPr>
            <p:ph type="ctrTitle"/>
          </p:nvPr>
        </p:nvSpPr>
        <p:spPr>
          <a:xfrm>
            <a:off x="1222500" y="1362450"/>
            <a:ext cx="6699000" cy="2418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Hyperledger Blockchain Frameworks</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78"/>
        <p:cNvGrpSpPr/>
        <p:nvPr/>
      </p:nvGrpSpPr>
      <p:grpSpPr>
        <a:xfrm>
          <a:off x="0" y="0"/>
          <a:ext cx="0" cy="0"/>
          <a:chOff x="0" y="0"/>
          <a:chExt cx="0" cy="0"/>
        </a:xfrm>
      </p:grpSpPr>
      <p:sp>
        <p:nvSpPr>
          <p:cNvPr id="879" name="Google Shape;879;p113"/>
          <p:cNvSpPr txBox="1"/>
          <p:nvPr/>
        </p:nvSpPr>
        <p:spPr>
          <a:xfrm>
            <a:off x="1160350" y="2313475"/>
            <a:ext cx="6672000" cy="2423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400" b="1" dirty="0">
                <a:solidFill>
                  <a:srgbClr val="942AFF"/>
                </a:solidFill>
                <a:latin typeface="Proxima Nova"/>
                <a:ea typeface="Proxima Nova"/>
                <a:cs typeface="Proxima Nova"/>
                <a:sym typeface="Proxima Nova"/>
              </a:rPr>
              <a:t> </a:t>
            </a:r>
            <a:endParaRPr sz="2400" b="1" dirty="0">
              <a:solidFill>
                <a:srgbClr val="942AFF"/>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000" dirty="0">
                <a:solidFill>
                  <a:srgbClr val="414042"/>
                </a:solidFill>
                <a:latin typeface="Proxima Nova"/>
                <a:ea typeface="Proxima Nova"/>
                <a:cs typeface="Proxima Nova"/>
                <a:sym typeface="Proxima Nova"/>
              </a:rPr>
              <a:t>A foundation for developing applications or solutions with a modular architecture, Hyperledger Fabric allows components, such as consensus and membership services, to be plug-and-play. 1.4 released January 2019. 200+ </a:t>
            </a:r>
            <a:r>
              <a:rPr lang="en-US" sz="2000" dirty="0" err="1">
                <a:solidFill>
                  <a:srgbClr val="414042"/>
                </a:solidFill>
                <a:latin typeface="Proxima Nova"/>
                <a:ea typeface="Proxima Nova"/>
                <a:cs typeface="Proxima Nova"/>
                <a:sym typeface="Proxima Nova"/>
              </a:rPr>
              <a:t>devs</a:t>
            </a:r>
            <a:r>
              <a:rPr lang="en-US" sz="2000" dirty="0">
                <a:solidFill>
                  <a:srgbClr val="414042"/>
                </a:solidFill>
                <a:latin typeface="Proxima Nova"/>
                <a:ea typeface="Proxima Nova"/>
                <a:cs typeface="Proxima Nova"/>
                <a:sym typeface="Proxima Nova"/>
              </a:rPr>
              <a:t> across 100+ companies contributing.</a:t>
            </a:r>
            <a:br>
              <a:rPr lang="en-US" sz="2000" dirty="0">
                <a:solidFill>
                  <a:srgbClr val="414042"/>
                </a:solidFill>
                <a:latin typeface="Proxima Nova"/>
                <a:ea typeface="Proxima Nova"/>
                <a:cs typeface="Proxima Nova"/>
                <a:sym typeface="Proxima Nova"/>
              </a:rPr>
            </a:br>
            <a:r>
              <a:rPr lang="en-US" sz="2000" dirty="0">
                <a:solidFill>
                  <a:srgbClr val="414042"/>
                </a:solidFill>
                <a:latin typeface="Proxima Nova"/>
                <a:ea typeface="Proxima Nova"/>
                <a:cs typeface="Proxima Nova"/>
                <a:sym typeface="Proxima Nova"/>
              </a:rPr>
              <a:t>500+ customer </a:t>
            </a:r>
            <a:r>
              <a:rPr lang="en-US" sz="2000" dirty="0" err="1">
                <a:solidFill>
                  <a:srgbClr val="414042"/>
                </a:solidFill>
                <a:latin typeface="Proxima Nova"/>
                <a:ea typeface="Proxima Nova"/>
                <a:cs typeface="Proxima Nova"/>
                <a:sym typeface="Proxima Nova"/>
              </a:rPr>
              <a:t>PoCs</a:t>
            </a:r>
            <a:r>
              <a:rPr lang="en-US" sz="2000" dirty="0">
                <a:solidFill>
                  <a:srgbClr val="414042"/>
                </a:solidFill>
                <a:latin typeface="Proxima Nova"/>
                <a:ea typeface="Proxima Nova"/>
                <a:cs typeface="Proxima Nova"/>
                <a:sym typeface="Proxima Nova"/>
              </a:rPr>
              <a:t>, pilots and production.</a:t>
            </a:r>
            <a:br>
              <a:rPr lang="en-US" sz="2400" dirty="0">
                <a:solidFill>
                  <a:srgbClr val="414042"/>
                </a:solidFill>
                <a:latin typeface="Proxima Nova"/>
                <a:ea typeface="Proxima Nova"/>
                <a:cs typeface="Proxima Nova"/>
                <a:sym typeface="Proxima Nova"/>
              </a:rPr>
            </a:br>
            <a:endParaRPr sz="2400" dirty="0">
              <a:solidFill>
                <a:srgbClr val="414042"/>
              </a:solidFill>
              <a:latin typeface="Proxima Nova"/>
              <a:ea typeface="Proxima Nova"/>
              <a:cs typeface="Proxima Nova"/>
              <a:sym typeface="Proxima Nova"/>
            </a:endParaRPr>
          </a:p>
        </p:txBody>
      </p:sp>
      <p:pic>
        <p:nvPicPr>
          <p:cNvPr id="880" name="Google Shape;880;p113"/>
          <p:cNvPicPr preferRelativeResize="0"/>
          <p:nvPr/>
        </p:nvPicPr>
        <p:blipFill>
          <a:blip r:embed="rId3">
            <a:alphaModFix/>
          </a:blip>
          <a:stretch>
            <a:fillRect/>
          </a:stretch>
        </p:blipFill>
        <p:spPr>
          <a:xfrm>
            <a:off x="3424050" y="-981275"/>
            <a:ext cx="2295899" cy="1658675"/>
          </a:xfrm>
          <a:prstGeom prst="rect">
            <a:avLst/>
          </a:prstGeom>
          <a:noFill/>
          <a:ln>
            <a:noFill/>
          </a:ln>
        </p:spPr>
      </p:pic>
      <p:pic>
        <p:nvPicPr>
          <p:cNvPr id="881" name="Google Shape;881;p113"/>
          <p:cNvPicPr preferRelativeResize="0"/>
          <p:nvPr/>
        </p:nvPicPr>
        <p:blipFill>
          <a:blip r:embed="rId4">
            <a:alphaModFix/>
          </a:blip>
          <a:stretch>
            <a:fillRect/>
          </a:stretch>
        </p:blipFill>
        <p:spPr>
          <a:xfrm>
            <a:off x="2903100" y="698850"/>
            <a:ext cx="3337799" cy="20226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Block Arc 25">
            <a:extLst>
              <a:ext uri="{FF2B5EF4-FFF2-40B4-BE49-F238E27FC236}">
                <a16:creationId xmlns:a16="http://schemas.microsoft.com/office/drawing/2014/main" id="{411B240E-FA7B-4B5B-876E-2B007C182194}"/>
              </a:ext>
            </a:extLst>
          </p:cNvPr>
          <p:cNvSpPr/>
          <p:nvPr/>
        </p:nvSpPr>
        <p:spPr>
          <a:xfrm>
            <a:off x="7280564" y="2994722"/>
            <a:ext cx="1212273" cy="706173"/>
          </a:xfrm>
          <a:prstGeom prst="blockArc">
            <a:avLst>
              <a:gd name="adj1" fmla="val 3201953"/>
              <a:gd name="adj2" fmla="val 0"/>
              <a:gd name="adj3" fmla="val 25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bg1"/>
                </a:solidFill>
              </a:rPr>
              <a:t>Roadmap</a:t>
            </a:r>
          </a:p>
        </p:txBody>
      </p:sp>
      <p:sp>
        <p:nvSpPr>
          <p:cNvPr id="2" name="Rectangle 1">
            <a:extLst>
              <a:ext uri="{FF2B5EF4-FFF2-40B4-BE49-F238E27FC236}">
                <a16:creationId xmlns:a16="http://schemas.microsoft.com/office/drawing/2014/main" id="{2FCCC2FD-DCC4-4D19-9133-9C735659BA88}"/>
              </a:ext>
            </a:extLst>
          </p:cNvPr>
          <p:cNvSpPr/>
          <p:nvPr/>
        </p:nvSpPr>
        <p:spPr>
          <a:xfrm>
            <a:off x="820614" y="1236235"/>
            <a:ext cx="7512895" cy="954107"/>
          </a:xfrm>
          <a:prstGeom prst="rect">
            <a:avLst/>
          </a:prstGeom>
        </p:spPr>
        <p:txBody>
          <a:bodyPr wrap="square">
            <a:spAutoFit/>
          </a:bodyPr>
          <a:lstStyle/>
          <a:p>
            <a:r>
              <a:rPr lang="en-US" dirty="0">
                <a:hlinkClick r:id="rId2"/>
              </a:rPr>
              <a:t>https://wiki.hyperledger.org/display/fabric/Hyperledger+Fabric</a:t>
            </a:r>
            <a:endParaRPr lang="en-US" dirty="0">
              <a:solidFill>
                <a:srgbClr val="172B4D"/>
              </a:solidFill>
              <a:latin typeface="-apple-system"/>
            </a:endParaRPr>
          </a:p>
          <a:p>
            <a:endParaRPr lang="en-US" dirty="0">
              <a:solidFill>
                <a:srgbClr val="172B4D"/>
              </a:solidFill>
              <a:latin typeface="-apple-system"/>
            </a:endParaRPr>
          </a:p>
          <a:p>
            <a:r>
              <a:rPr lang="en-US" dirty="0">
                <a:solidFill>
                  <a:srgbClr val="172B4D"/>
                </a:solidFill>
                <a:latin typeface="-apple-system"/>
              </a:rPr>
              <a:t> A modular architecture allowing pluggable implementations of various functions. It features powerful container technology to host any mainstream language for smart contracts development.</a:t>
            </a:r>
            <a:endParaRPr lang="en-US" dirty="0"/>
          </a:p>
        </p:txBody>
      </p:sp>
      <p:sp>
        <p:nvSpPr>
          <p:cNvPr id="3" name="Rectangle 2">
            <a:extLst>
              <a:ext uri="{FF2B5EF4-FFF2-40B4-BE49-F238E27FC236}">
                <a16:creationId xmlns:a16="http://schemas.microsoft.com/office/drawing/2014/main" id="{90BB1609-DBAC-439F-9011-737DC48E64BA}"/>
              </a:ext>
            </a:extLst>
          </p:cNvPr>
          <p:cNvSpPr/>
          <p:nvPr/>
        </p:nvSpPr>
        <p:spPr>
          <a:xfrm>
            <a:off x="820614" y="2371492"/>
            <a:ext cx="4076968" cy="1169551"/>
          </a:xfrm>
          <a:prstGeom prst="rect">
            <a:avLst/>
          </a:prstGeom>
        </p:spPr>
        <p:txBody>
          <a:bodyPr wrap="square">
            <a:spAutoFit/>
          </a:bodyPr>
          <a:lstStyle/>
          <a:p>
            <a:r>
              <a:rPr lang="en-US" dirty="0">
                <a:solidFill>
                  <a:srgbClr val="172B4D"/>
                </a:solidFill>
                <a:latin typeface="-apple-system"/>
              </a:rPr>
              <a:t>Key Characteristics</a:t>
            </a:r>
          </a:p>
          <a:p>
            <a:r>
              <a:rPr lang="en-US" dirty="0">
                <a:solidFill>
                  <a:srgbClr val="172B4D"/>
                </a:solidFill>
                <a:latin typeface="-apple-system"/>
              </a:rPr>
              <a:t>High-performance, secure, permissioned blockchain network. </a:t>
            </a:r>
            <a:r>
              <a:rPr lang="en-US" b="1" dirty="0">
                <a:solidFill>
                  <a:srgbClr val="172B4D"/>
                </a:solidFill>
                <a:latin typeface="-apple-system"/>
              </a:rPr>
              <a:t>Code </a:t>
            </a:r>
            <a:r>
              <a:rPr lang="en-US" dirty="0">
                <a:solidFill>
                  <a:srgbClr val="172B4D"/>
                </a:solidFill>
                <a:latin typeface="-apple-system"/>
              </a:rPr>
              <a:t>written in Go, </a:t>
            </a:r>
            <a:r>
              <a:rPr lang="en-US" b="1" dirty="0">
                <a:solidFill>
                  <a:srgbClr val="172B4D"/>
                </a:solidFill>
                <a:latin typeface="-apple-system"/>
              </a:rPr>
              <a:t>chaincode</a:t>
            </a:r>
            <a:r>
              <a:rPr lang="en-US" dirty="0">
                <a:solidFill>
                  <a:srgbClr val="172B4D"/>
                </a:solidFill>
                <a:latin typeface="-apple-system"/>
              </a:rPr>
              <a:t> (smart contracts) in Go, </a:t>
            </a:r>
            <a:r>
              <a:rPr lang="en-US" dirty="0" err="1">
                <a:solidFill>
                  <a:srgbClr val="172B4D"/>
                </a:solidFill>
                <a:latin typeface="-apple-system"/>
              </a:rPr>
              <a:t>Javascript</a:t>
            </a:r>
            <a:r>
              <a:rPr lang="en-US" dirty="0">
                <a:solidFill>
                  <a:srgbClr val="172B4D"/>
                </a:solidFill>
                <a:latin typeface="-apple-system"/>
              </a:rPr>
              <a:t>, or Java, </a:t>
            </a:r>
            <a:r>
              <a:rPr lang="en-US" b="1" dirty="0">
                <a:solidFill>
                  <a:srgbClr val="172B4D"/>
                </a:solidFill>
                <a:latin typeface="-apple-system"/>
              </a:rPr>
              <a:t>SDKs i</a:t>
            </a:r>
            <a:r>
              <a:rPr lang="en-US" dirty="0">
                <a:solidFill>
                  <a:srgbClr val="172B4D"/>
                </a:solidFill>
                <a:latin typeface="-apple-system"/>
              </a:rPr>
              <a:t>n Node.js, Java, Go, REST and Python.</a:t>
            </a:r>
          </a:p>
        </p:txBody>
      </p:sp>
      <p:sp>
        <p:nvSpPr>
          <p:cNvPr id="4" name="Rectangle 3">
            <a:extLst>
              <a:ext uri="{FF2B5EF4-FFF2-40B4-BE49-F238E27FC236}">
                <a16:creationId xmlns:a16="http://schemas.microsoft.com/office/drawing/2014/main" id="{470EE32B-FDF9-4534-A69A-907669B97E82}"/>
              </a:ext>
            </a:extLst>
          </p:cNvPr>
          <p:cNvSpPr/>
          <p:nvPr/>
        </p:nvSpPr>
        <p:spPr>
          <a:xfrm>
            <a:off x="5565796" y="3742752"/>
            <a:ext cx="6447693" cy="954107"/>
          </a:xfrm>
          <a:prstGeom prst="rect">
            <a:avLst/>
          </a:prstGeom>
        </p:spPr>
        <p:txBody>
          <a:bodyPr wrap="square">
            <a:spAutoFit/>
          </a:bodyPr>
          <a:lstStyle/>
          <a:p>
            <a:pPr fontAlgn="ctr"/>
            <a:r>
              <a:rPr lang="en-US" dirty="0">
                <a:solidFill>
                  <a:srgbClr val="414042"/>
                </a:solidFill>
                <a:latin typeface="Proxima Nova"/>
                <a:ea typeface="Proxima Nova"/>
                <a:cs typeface="Proxima Nova"/>
                <a:sym typeface="Proxima Nova"/>
              </a:rPr>
              <a:t>1.4 released January 2019 </a:t>
            </a:r>
            <a:r>
              <a:rPr lang="en-US" dirty="0">
                <a:solidFill>
                  <a:srgbClr val="172B4D"/>
                </a:solidFill>
                <a:latin typeface="-apple-system"/>
              </a:rPr>
              <a:t>Version v1.4.1</a:t>
            </a:r>
          </a:p>
          <a:p>
            <a:r>
              <a:rPr lang="en-US" b="1" cap="all" dirty="0">
                <a:solidFill>
                  <a:srgbClr val="0052CC"/>
                </a:solidFill>
                <a:latin typeface="-apple-system"/>
              </a:rPr>
              <a:t>UNRELEASED</a:t>
            </a:r>
            <a:r>
              <a:rPr lang="en-US" dirty="0">
                <a:solidFill>
                  <a:srgbClr val="707070"/>
                </a:solidFill>
                <a:latin typeface="-apple-system"/>
              </a:rPr>
              <a:t> Start: 09/Jan/19</a:t>
            </a:r>
          </a:p>
          <a:p>
            <a:r>
              <a:rPr lang="en-US" dirty="0">
                <a:solidFill>
                  <a:srgbClr val="707070"/>
                </a:solidFill>
                <a:latin typeface="-apple-system"/>
              </a:rPr>
              <a:t>Release: 31/Mar/19</a:t>
            </a:r>
          </a:p>
          <a:p>
            <a:r>
              <a:rPr lang="en-US" dirty="0">
                <a:solidFill>
                  <a:srgbClr val="0052CC"/>
                </a:solidFill>
                <a:latin typeface="-apple-system"/>
                <a:hlinkClick r:id="rId3"/>
              </a:rPr>
              <a:t>Release Notes</a:t>
            </a:r>
            <a:endParaRPr lang="en-US" dirty="0">
              <a:solidFill>
                <a:srgbClr val="707070"/>
              </a:solidFill>
              <a:latin typeface="-apple-system"/>
            </a:endParaRPr>
          </a:p>
        </p:txBody>
      </p:sp>
      <p:pic>
        <p:nvPicPr>
          <p:cNvPr id="24" name="Picture 23">
            <a:extLst>
              <a:ext uri="{FF2B5EF4-FFF2-40B4-BE49-F238E27FC236}">
                <a16:creationId xmlns:a16="http://schemas.microsoft.com/office/drawing/2014/main" id="{267D0B6C-E950-4A39-B630-0C62ABC6546A}"/>
              </a:ext>
            </a:extLst>
          </p:cNvPr>
          <p:cNvPicPr>
            <a:picLocks noChangeAspect="1"/>
          </p:cNvPicPr>
          <p:nvPr/>
        </p:nvPicPr>
        <p:blipFill>
          <a:blip r:embed="rId4"/>
          <a:stretch>
            <a:fillRect/>
          </a:stretch>
        </p:blipFill>
        <p:spPr>
          <a:xfrm>
            <a:off x="3119817" y="205680"/>
            <a:ext cx="2247067" cy="812629"/>
          </a:xfrm>
          <a:prstGeom prst="rect">
            <a:avLst/>
          </a:prstGeom>
        </p:spPr>
      </p:pic>
      <p:sp>
        <p:nvSpPr>
          <p:cNvPr id="25" name="Rectangle 24">
            <a:extLst>
              <a:ext uri="{FF2B5EF4-FFF2-40B4-BE49-F238E27FC236}">
                <a16:creationId xmlns:a16="http://schemas.microsoft.com/office/drawing/2014/main" id="{AB13456A-D27D-4C92-A7C1-69E0B48CD189}"/>
              </a:ext>
            </a:extLst>
          </p:cNvPr>
          <p:cNvSpPr/>
          <p:nvPr/>
        </p:nvSpPr>
        <p:spPr>
          <a:xfrm>
            <a:off x="820614" y="4065916"/>
            <a:ext cx="4161717" cy="307777"/>
          </a:xfrm>
          <a:prstGeom prst="rect">
            <a:avLst/>
          </a:prstGeom>
        </p:spPr>
        <p:txBody>
          <a:bodyPr wrap="none">
            <a:spAutoFit/>
          </a:bodyPr>
          <a:lstStyle/>
          <a:p>
            <a:r>
              <a:rPr lang="en-US" dirty="0"/>
              <a:t>https://hyperledger-fabric.readthedocs.io/en/latest/</a:t>
            </a:r>
          </a:p>
        </p:txBody>
      </p:sp>
      <p:sp>
        <p:nvSpPr>
          <p:cNvPr id="27" name="Scroll: Horizontal 26">
            <a:extLst>
              <a:ext uri="{FF2B5EF4-FFF2-40B4-BE49-F238E27FC236}">
                <a16:creationId xmlns:a16="http://schemas.microsoft.com/office/drawing/2014/main" id="{4A360CB6-0C91-4618-908F-8452982085BB}"/>
              </a:ext>
            </a:extLst>
          </p:cNvPr>
          <p:cNvSpPr/>
          <p:nvPr/>
        </p:nvSpPr>
        <p:spPr>
          <a:xfrm>
            <a:off x="1265825" y="3603893"/>
            <a:ext cx="3186545" cy="410148"/>
          </a:xfrm>
          <a:prstGeom prst="horizont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t>Current Documentation</a:t>
            </a:r>
          </a:p>
        </p:txBody>
      </p:sp>
      <p:sp>
        <p:nvSpPr>
          <p:cNvPr id="28" name="Lightning Bolt 27">
            <a:extLst>
              <a:ext uri="{FF2B5EF4-FFF2-40B4-BE49-F238E27FC236}">
                <a16:creationId xmlns:a16="http://schemas.microsoft.com/office/drawing/2014/main" id="{FA75EF68-0A76-4FB2-AF0E-4B30B653161B}"/>
              </a:ext>
            </a:extLst>
          </p:cNvPr>
          <p:cNvSpPr/>
          <p:nvPr/>
        </p:nvSpPr>
        <p:spPr>
          <a:xfrm>
            <a:off x="532345" y="431855"/>
            <a:ext cx="2369127" cy="812629"/>
          </a:xfrm>
          <a:prstGeom prst="lightningBol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t>Wiki</a:t>
            </a:r>
          </a:p>
        </p:txBody>
      </p:sp>
    </p:spTree>
    <p:extLst>
      <p:ext uri="{BB962C8B-B14F-4D97-AF65-F5344CB8AC3E}">
        <p14:creationId xmlns:p14="http://schemas.microsoft.com/office/powerpoint/2010/main" val="7086548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85"/>
        <p:cNvGrpSpPr/>
        <p:nvPr/>
      </p:nvGrpSpPr>
      <p:grpSpPr>
        <a:xfrm>
          <a:off x="0" y="0"/>
          <a:ext cx="0" cy="0"/>
          <a:chOff x="0" y="0"/>
          <a:chExt cx="0" cy="0"/>
        </a:xfrm>
      </p:grpSpPr>
      <p:sp>
        <p:nvSpPr>
          <p:cNvPr id="886" name="Google Shape;886;p114"/>
          <p:cNvSpPr txBox="1"/>
          <p:nvPr/>
        </p:nvSpPr>
        <p:spPr>
          <a:xfrm>
            <a:off x="679325" y="2575325"/>
            <a:ext cx="8164200" cy="27369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dirty="0">
                <a:solidFill>
                  <a:srgbClr val="414042"/>
                </a:solidFill>
                <a:latin typeface="Proxima Nova"/>
                <a:ea typeface="Proxima Nova"/>
                <a:cs typeface="Proxima Nova"/>
                <a:sym typeface="Proxima Nova"/>
              </a:rPr>
              <a:t>A modular platform for building, deploying, and running distributed ledgers. Hyperledger Sawtooth includes a novel consensus algorithm, Proof of Elapsed Time (</a:t>
            </a:r>
            <a:r>
              <a:rPr lang="en-US" sz="2000" dirty="0" err="1">
                <a:solidFill>
                  <a:srgbClr val="414042"/>
                </a:solidFill>
                <a:latin typeface="Proxima Nova"/>
                <a:ea typeface="Proxima Nova"/>
                <a:cs typeface="Proxima Nova"/>
                <a:sym typeface="Proxima Nova"/>
              </a:rPr>
              <a:t>PoET</a:t>
            </a:r>
            <a:r>
              <a:rPr lang="en-US" sz="2000" dirty="0">
                <a:solidFill>
                  <a:srgbClr val="414042"/>
                </a:solidFill>
                <a:latin typeface="Proxima Nova"/>
                <a:ea typeface="Proxima Nova"/>
                <a:cs typeface="Proxima Nova"/>
                <a:sym typeface="Proxima Nova"/>
              </a:rPr>
              <a:t>), which targets large distributed validator populations with minimal resource consumption. Hyperledger’s second project, released as 1.0 in January 2018 and 1.1 in Dec 2018. Supports Solidity/EVM smart contracts by linking with Hyperledger Burrow.</a:t>
            </a:r>
            <a:br>
              <a:rPr lang="en-US" sz="2000" dirty="0">
                <a:solidFill>
                  <a:srgbClr val="414042"/>
                </a:solidFill>
                <a:latin typeface="Proxima Nova"/>
                <a:ea typeface="Proxima Nova"/>
                <a:cs typeface="Proxima Nova"/>
                <a:sym typeface="Proxima Nova"/>
              </a:rPr>
            </a:br>
            <a:endParaRPr sz="2000" dirty="0">
              <a:solidFill>
                <a:srgbClr val="414042"/>
              </a:solidFill>
              <a:latin typeface="Proxima Nova"/>
              <a:ea typeface="Proxima Nova"/>
              <a:cs typeface="Proxima Nova"/>
              <a:sym typeface="Proxima Nova"/>
            </a:endParaRPr>
          </a:p>
        </p:txBody>
      </p:sp>
      <p:pic>
        <p:nvPicPr>
          <p:cNvPr id="887" name="Google Shape;887;p114"/>
          <p:cNvPicPr preferRelativeResize="0"/>
          <p:nvPr/>
        </p:nvPicPr>
        <p:blipFill>
          <a:blip r:embed="rId3">
            <a:alphaModFix/>
          </a:blip>
          <a:stretch>
            <a:fillRect/>
          </a:stretch>
        </p:blipFill>
        <p:spPr>
          <a:xfrm>
            <a:off x="3424050" y="-1177150"/>
            <a:ext cx="2295899" cy="1658675"/>
          </a:xfrm>
          <a:prstGeom prst="rect">
            <a:avLst/>
          </a:prstGeom>
          <a:noFill/>
          <a:ln>
            <a:noFill/>
          </a:ln>
        </p:spPr>
      </p:pic>
      <p:pic>
        <p:nvPicPr>
          <p:cNvPr id="888" name="Google Shape;888;p114"/>
          <p:cNvPicPr preferRelativeResize="0"/>
          <p:nvPr/>
        </p:nvPicPr>
        <p:blipFill>
          <a:blip r:embed="rId4">
            <a:alphaModFix/>
          </a:blip>
          <a:stretch>
            <a:fillRect/>
          </a:stretch>
        </p:blipFill>
        <p:spPr>
          <a:xfrm>
            <a:off x="2225925" y="521588"/>
            <a:ext cx="4692150" cy="20898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041889-1642-4CBC-9593-E31AE8A86888}"/>
              </a:ext>
            </a:extLst>
          </p:cNvPr>
          <p:cNvSpPr/>
          <p:nvPr/>
        </p:nvSpPr>
        <p:spPr>
          <a:xfrm>
            <a:off x="548416" y="1559660"/>
            <a:ext cx="8142849" cy="523220"/>
          </a:xfrm>
          <a:prstGeom prst="rect">
            <a:avLst/>
          </a:prstGeom>
        </p:spPr>
        <p:txBody>
          <a:bodyPr wrap="square">
            <a:spAutoFit/>
          </a:bodyPr>
          <a:lstStyle/>
          <a:p>
            <a:r>
              <a:rPr lang="en-US" dirty="0">
                <a:solidFill>
                  <a:srgbClr val="333333"/>
                </a:solidFill>
                <a:latin typeface="-apple-system"/>
              </a:rPr>
              <a:t>Originally contributed by Intel, Sawtooth is a blockchain suite designed for versatility and scalability. Sawtooth supports both permissioned and permission- less deployments</a:t>
            </a:r>
            <a:endParaRPr lang="en-US" dirty="0"/>
          </a:p>
        </p:txBody>
      </p:sp>
      <p:sp>
        <p:nvSpPr>
          <p:cNvPr id="3" name="Rectangle 2">
            <a:extLst>
              <a:ext uri="{FF2B5EF4-FFF2-40B4-BE49-F238E27FC236}">
                <a16:creationId xmlns:a16="http://schemas.microsoft.com/office/drawing/2014/main" id="{50FE303E-AA41-40BD-BC3B-11E1FFC22FDE}"/>
              </a:ext>
            </a:extLst>
          </p:cNvPr>
          <p:cNvSpPr/>
          <p:nvPr/>
        </p:nvSpPr>
        <p:spPr>
          <a:xfrm>
            <a:off x="639271" y="2153721"/>
            <a:ext cx="7961141" cy="1323439"/>
          </a:xfrm>
          <a:prstGeom prst="rect">
            <a:avLst/>
          </a:prstGeom>
        </p:spPr>
        <p:txBody>
          <a:bodyPr wrap="square">
            <a:spAutoFit/>
          </a:bodyPr>
          <a:lstStyle/>
          <a:p>
            <a:r>
              <a:rPr lang="en-US" dirty="0">
                <a:solidFill>
                  <a:srgbClr val="172B4D"/>
                </a:solidFill>
                <a:latin typeface="-apple-system"/>
              </a:rPr>
              <a:t>Key Characteristics</a:t>
            </a:r>
          </a:p>
          <a:p>
            <a:pPr>
              <a:buFont typeface="Arial" panose="020B0604020202020204" pitchFamily="34" charset="0"/>
              <a:buChar char="•"/>
            </a:pPr>
            <a:r>
              <a:rPr lang="en-US" sz="1100" dirty="0">
                <a:solidFill>
                  <a:srgbClr val="172B4D"/>
                </a:solidFill>
                <a:latin typeface="-apple-system"/>
              </a:rPr>
              <a:t>Pluggable consensus algorithms (Change consensus on the fly by transaction)</a:t>
            </a:r>
          </a:p>
          <a:p>
            <a:pPr>
              <a:buFont typeface="Arial" panose="020B0604020202020204" pitchFamily="34" charset="0"/>
              <a:buChar char="•"/>
            </a:pPr>
            <a:r>
              <a:rPr lang="en-US" sz="1100" dirty="0">
                <a:solidFill>
                  <a:srgbClr val="172B4D"/>
                </a:solidFill>
                <a:latin typeface="-apple-system"/>
              </a:rPr>
              <a:t>Includes Proof of Elapsed Time (</a:t>
            </a:r>
            <a:r>
              <a:rPr lang="en-US" sz="1100" dirty="0" err="1">
                <a:solidFill>
                  <a:srgbClr val="172B4D"/>
                </a:solidFill>
                <a:latin typeface="-apple-system"/>
              </a:rPr>
              <a:t>PoET</a:t>
            </a:r>
            <a:r>
              <a:rPr lang="en-US" sz="1100" dirty="0">
                <a:solidFill>
                  <a:srgbClr val="172B4D"/>
                </a:solidFill>
                <a:latin typeface="-apple-system"/>
              </a:rPr>
              <a:t>) consensus</a:t>
            </a:r>
          </a:p>
          <a:p>
            <a:pPr>
              <a:buFont typeface="Arial" panose="020B0604020202020204" pitchFamily="34" charset="0"/>
              <a:buChar char="•"/>
            </a:pPr>
            <a:r>
              <a:rPr lang="en-US" sz="1100" dirty="0">
                <a:solidFill>
                  <a:srgbClr val="172B4D"/>
                </a:solidFill>
                <a:latin typeface="-apple-system"/>
              </a:rPr>
              <a:t>Write smart contracts in almost any language</a:t>
            </a:r>
          </a:p>
          <a:p>
            <a:pPr>
              <a:buFont typeface="Arial" panose="020B0604020202020204" pitchFamily="34" charset="0"/>
              <a:buChar char="•"/>
            </a:pPr>
            <a:r>
              <a:rPr lang="en-US" sz="1100" dirty="0">
                <a:solidFill>
                  <a:srgbClr val="172B4D"/>
                </a:solidFill>
                <a:latin typeface="-apple-system"/>
              </a:rPr>
              <a:t>Ethereum contract support via Hyperledger Burrow integration</a:t>
            </a:r>
          </a:p>
          <a:p>
            <a:pPr>
              <a:buFont typeface="Arial" panose="020B0604020202020204" pitchFamily="34" charset="0"/>
              <a:buChar char="•"/>
            </a:pPr>
            <a:r>
              <a:rPr lang="en-US" sz="1100" dirty="0">
                <a:solidFill>
                  <a:srgbClr val="172B4D"/>
                </a:solidFill>
                <a:latin typeface="-apple-system"/>
              </a:rPr>
              <a:t>Supply Chain example out of the box</a:t>
            </a:r>
          </a:p>
          <a:p>
            <a:pPr>
              <a:buFont typeface="Arial" panose="020B0604020202020204" pitchFamily="34" charset="0"/>
              <a:buChar char="•"/>
            </a:pPr>
            <a:r>
              <a:rPr lang="en-US" sz="1100" dirty="0">
                <a:solidFill>
                  <a:srgbClr val="172B4D"/>
                </a:solidFill>
                <a:latin typeface="-apple-system"/>
              </a:rPr>
              <a:t>Parallel transaction execution for added throughput</a:t>
            </a:r>
          </a:p>
        </p:txBody>
      </p:sp>
      <p:sp>
        <p:nvSpPr>
          <p:cNvPr id="4" name="AutoShape 2" descr="https://wiki.hyperledger.org/download/attachments/2392598/Hyperledger_Sawtooth_Logo_Color.svg?version=1&amp;modificationDate=1548884193000&amp;api=v2">
            <a:extLst>
              <a:ext uri="{FF2B5EF4-FFF2-40B4-BE49-F238E27FC236}">
                <a16:creationId xmlns:a16="http://schemas.microsoft.com/office/drawing/2014/main" id="{502E9713-11C9-4C4C-B930-B489731B0172}"/>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https://wiki.hyperledger.org/download/attachments/2392598/Hyperledger_Sawtooth_Logo_Color.svg?version=1&amp;modificationDate=1548884193000&amp;api=v2">
            <a:extLst>
              <a:ext uri="{FF2B5EF4-FFF2-40B4-BE49-F238E27FC236}">
                <a16:creationId xmlns:a16="http://schemas.microsoft.com/office/drawing/2014/main" id="{80CEA67F-DA9B-4E05-A8D3-4E4ED36725B3}"/>
              </a:ext>
            </a:extLst>
          </p:cNvPr>
          <p:cNvSpPr>
            <a:spLocks noChangeAspect="1" noChangeArrowheads="1"/>
          </p:cNvSpPr>
          <p:nvPr/>
        </p:nvSpPr>
        <p:spPr bwMode="auto">
          <a:xfrm>
            <a:off x="4572000" y="25717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descr="A picture containing clipart&#10;&#10;Description automatically generated">
            <a:extLst>
              <a:ext uri="{FF2B5EF4-FFF2-40B4-BE49-F238E27FC236}">
                <a16:creationId xmlns:a16="http://schemas.microsoft.com/office/drawing/2014/main" id="{3B194BFA-0240-4C05-A10A-E8C6F4354421}"/>
              </a:ext>
            </a:extLst>
          </p:cNvPr>
          <p:cNvPicPr>
            <a:picLocks noChangeAspect="1"/>
          </p:cNvPicPr>
          <p:nvPr/>
        </p:nvPicPr>
        <p:blipFill>
          <a:blip r:embed="rId2"/>
          <a:stretch>
            <a:fillRect/>
          </a:stretch>
        </p:blipFill>
        <p:spPr>
          <a:xfrm>
            <a:off x="2845044" y="250996"/>
            <a:ext cx="3149112" cy="676669"/>
          </a:xfrm>
          <a:prstGeom prst="rect">
            <a:avLst/>
          </a:prstGeom>
        </p:spPr>
      </p:pic>
      <p:sp>
        <p:nvSpPr>
          <p:cNvPr id="8" name="Rectangle 7">
            <a:extLst>
              <a:ext uri="{FF2B5EF4-FFF2-40B4-BE49-F238E27FC236}">
                <a16:creationId xmlns:a16="http://schemas.microsoft.com/office/drawing/2014/main" id="{2ECC3284-1747-433E-A668-101458CD8AD0}"/>
              </a:ext>
            </a:extLst>
          </p:cNvPr>
          <p:cNvSpPr/>
          <p:nvPr/>
        </p:nvSpPr>
        <p:spPr>
          <a:xfrm>
            <a:off x="4419600" y="4287383"/>
            <a:ext cx="6061213" cy="307777"/>
          </a:xfrm>
          <a:prstGeom prst="rect">
            <a:avLst/>
          </a:prstGeom>
        </p:spPr>
        <p:txBody>
          <a:bodyPr wrap="square">
            <a:spAutoFit/>
          </a:bodyPr>
          <a:lstStyle/>
          <a:p>
            <a:r>
              <a:rPr lang="en-US" dirty="0">
                <a:solidFill>
                  <a:srgbClr val="414042"/>
                </a:solidFill>
                <a:latin typeface="Proxima Nova"/>
                <a:ea typeface="Proxima Nova"/>
                <a:cs typeface="Proxima Nova"/>
                <a:sym typeface="Proxima Nova"/>
              </a:rPr>
              <a:t>Released as 1.0 in January 2018 and 1.1 in Dec 2018</a:t>
            </a:r>
            <a:endParaRPr lang="en-US" dirty="0"/>
          </a:p>
        </p:txBody>
      </p:sp>
      <p:sp>
        <p:nvSpPr>
          <p:cNvPr id="9" name="Rectangle 8">
            <a:extLst>
              <a:ext uri="{FF2B5EF4-FFF2-40B4-BE49-F238E27FC236}">
                <a16:creationId xmlns:a16="http://schemas.microsoft.com/office/drawing/2014/main" id="{44C3944A-5CA0-49DB-B2B0-68F17F904A5B}"/>
              </a:ext>
            </a:extLst>
          </p:cNvPr>
          <p:cNvSpPr/>
          <p:nvPr/>
        </p:nvSpPr>
        <p:spPr>
          <a:xfrm>
            <a:off x="722754" y="1160883"/>
            <a:ext cx="3696846" cy="307777"/>
          </a:xfrm>
          <a:prstGeom prst="rect">
            <a:avLst/>
          </a:prstGeom>
        </p:spPr>
        <p:txBody>
          <a:bodyPr wrap="none">
            <a:spAutoFit/>
          </a:bodyPr>
          <a:lstStyle/>
          <a:p>
            <a:r>
              <a:rPr lang="en-US" dirty="0">
                <a:hlinkClick r:id="rId3"/>
              </a:rPr>
              <a:t>https://wiki.hyperledger.org/display/sawtooth</a:t>
            </a:r>
            <a:endParaRPr lang="en-US" dirty="0"/>
          </a:p>
        </p:txBody>
      </p:sp>
      <p:sp>
        <p:nvSpPr>
          <p:cNvPr id="10" name="Lightning Bolt 9">
            <a:extLst>
              <a:ext uri="{FF2B5EF4-FFF2-40B4-BE49-F238E27FC236}">
                <a16:creationId xmlns:a16="http://schemas.microsoft.com/office/drawing/2014/main" id="{9264B699-6B54-402C-A754-63D8DA246B89}"/>
              </a:ext>
            </a:extLst>
          </p:cNvPr>
          <p:cNvSpPr/>
          <p:nvPr/>
        </p:nvSpPr>
        <p:spPr>
          <a:xfrm>
            <a:off x="359163" y="364567"/>
            <a:ext cx="2369127" cy="812629"/>
          </a:xfrm>
          <a:prstGeom prst="lightningBol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tx1"/>
                </a:solidFill>
              </a:rPr>
              <a:t>Wiki</a:t>
            </a:r>
          </a:p>
        </p:txBody>
      </p:sp>
      <p:sp>
        <p:nvSpPr>
          <p:cNvPr id="11" name="Block Arc 10">
            <a:extLst>
              <a:ext uri="{FF2B5EF4-FFF2-40B4-BE49-F238E27FC236}">
                <a16:creationId xmlns:a16="http://schemas.microsoft.com/office/drawing/2014/main" id="{B46217DF-D16F-4FE9-8AC4-A27826BF860B}"/>
              </a:ext>
            </a:extLst>
          </p:cNvPr>
          <p:cNvSpPr/>
          <p:nvPr/>
        </p:nvSpPr>
        <p:spPr>
          <a:xfrm>
            <a:off x="6556664" y="3455386"/>
            <a:ext cx="1212273" cy="706173"/>
          </a:xfrm>
          <a:prstGeom prst="blockArc">
            <a:avLst>
              <a:gd name="adj1" fmla="val 3201953"/>
              <a:gd name="adj2" fmla="val 0"/>
              <a:gd name="adj3" fmla="val 25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Roadmap</a:t>
            </a:r>
          </a:p>
        </p:txBody>
      </p:sp>
      <p:sp>
        <p:nvSpPr>
          <p:cNvPr id="12" name="Scroll: Horizontal 11">
            <a:extLst>
              <a:ext uri="{FF2B5EF4-FFF2-40B4-BE49-F238E27FC236}">
                <a16:creationId xmlns:a16="http://schemas.microsoft.com/office/drawing/2014/main" id="{5530F2CD-D959-421B-A92D-C2AC9DE7CF3C}"/>
              </a:ext>
            </a:extLst>
          </p:cNvPr>
          <p:cNvSpPr/>
          <p:nvPr/>
        </p:nvSpPr>
        <p:spPr>
          <a:xfrm>
            <a:off x="722754" y="3568160"/>
            <a:ext cx="3186545" cy="410148"/>
          </a:xfrm>
          <a:prstGeom prst="horizont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Current Documentation</a:t>
            </a:r>
          </a:p>
        </p:txBody>
      </p:sp>
      <p:sp>
        <p:nvSpPr>
          <p:cNvPr id="13" name="Rectangle 12">
            <a:extLst>
              <a:ext uri="{FF2B5EF4-FFF2-40B4-BE49-F238E27FC236}">
                <a16:creationId xmlns:a16="http://schemas.microsoft.com/office/drawing/2014/main" id="{241038D0-52C6-4E70-A820-88CBF6C6B5B6}"/>
              </a:ext>
            </a:extLst>
          </p:cNvPr>
          <p:cNvSpPr/>
          <p:nvPr/>
        </p:nvSpPr>
        <p:spPr>
          <a:xfrm>
            <a:off x="965208" y="4015901"/>
            <a:ext cx="2879429" cy="430887"/>
          </a:xfrm>
          <a:prstGeom prst="rect">
            <a:avLst/>
          </a:prstGeom>
        </p:spPr>
        <p:txBody>
          <a:bodyPr wrap="square">
            <a:spAutoFit/>
          </a:bodyPr>
          <a:lstStyle/>
          <a:p>
            <a:r>
              <a:rPr lang="en-US" sz="1100" dirty="0"/>
              <a:t>https://sawtooth.hyperledger.org/docs/core/releases/latest/app_developers_guide.html</a:t>
            </a:r>
          </a:p>
        </p:txBody>
      </p:sp>
    </p:spTree>
    <p:extLst>
      <p:ext uri="{BB962C8B-B14F-4D97-AF65-F5344CB8AC3E}">
        <p14:creationId xmlns:p14="http://schemas.microsoft.com/office/powerpoint/2010/main" val="10457709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92"/>
        <p:cNvGrpSpPr/>
        <p:nvPr/>
      </p:nvGrpSpPr>
      <p:grpSpPr>
        <a:xfrm>
          <a:off x="0" y="0"/>
          <a:ext cx="0" cy="0"/>
          <a:chOff x="0" y="0"/>
          <a:chExt cx="0" cy="0"/>
        </a:xfrm>
      </p:grpSpPr>
      <p:sp>
        <p:nvSpPr>
          <p:cNvPr id="893" name="Google Shape;893;p115"/>
          <p:cNvSpPr txBox="1"/>
          <p:nvPr/>
        </p:nvSpPr>
        <p:spPr>
          <a:xfrm>
            <a:off x="388200" y="2506325"/>
            <a:ext cx="8285400" cy="28368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a:solidFill>
                  <a:srgbClr val="414042"/>
                </a:solidFill>
                <a:latin typeface="Proxima Nova"/>
                <a:ea typeface="Proxima Nova"/>
                <a:cs typeface="Proxima Nova"/>
                <a:sym typeface="Proxima Nova"/>
              </a:rPr>
              <a:t>Tools, libraries, and reusable components for providing digital identities rooted on blockchains or other distributed ledgers so that they are interoperable across administrative domains, applications, and any other silo. Utilizes zero-knowledge proofs to provide verifiable claims</a:t>
            </a:r>
            <a:br>
              <a:rPr lang="en-US" sz="2000">
                <a:solidFill>
                  <a:srgbClr val="414042"/>
                </a:solidFill>
                <a:latin typeface="Proxima Nova"/>
                <a:ea typeface="Proxima Nova"/>
                <a:cs typeface="Proxima Nova"/>
                <a:sym typeface="Proxima Nova"/>
              </a:rPr>
            </a:br>
            <a:r>
              <a:rPr lang="en-US" sz="2000">
                <a:solidFill>
                  <a:srgbClr val="414042"/>
                </a:solidFill>
                <a:latin typeface="Proxima Nova"/>
                <a:ea typeface="Proxima Nova"/>
                <a:cs typeface="Proxima Nova"/>
                <a:sym typeface="Proxima Nova"/>
              </a:rPr>
              <a:t>These verifiable claims can be used to prove something about the identity without providing access to the underlying data</a:t>
            </a:r>
            <a:br>
              <a:rPr lang="en-US" sz="2000">
                <a:solidFill>
                  <a:srgbClr val="414042"/>
                </a:solidFill>
                <a:latin typeface="Proxima Nova"/>
                <a:ea typeface="Proxima Nova"/>
                <a:cs typeface="Proxima Nova"/>
                <a:sym typeface="Proxima Nova"/>
              </a:rPr>
            </a:br>
            <a:endParaRPr sz="2000">
              <a:solidFill>
                <a:srgbClr val="414042"/>
              </a:solidFill>
              <a:latin typeface="Proxima Nova"/>
              <a:ea typeface="Proxima Nova"/>
              <a:cs typeface="Proxima Nova"/>
              <a:sym typeface="Proxima Nova"/>
            </a:endParaRPr>
          </a:p>
        </p:txBody>
      </p:sp>
      <p:pic>
        <p:nvPicPr>
          <p:cNvPr id="894" name="Google Shape;894;p115"/>
          <p:cNvPicPr preferRelativeResize="0"/>
          <p:nvPr/>
        </p:nvPicPr>
        <p:blipFill>
          <a:blip r:embed="rId3">
            <a:alphaModFix/>
          </a:blip>
          <a:stretch>
            <a:fillRect/>
          </a:stretch>
        </p:blipFill>
        <p:spPr>
          <a:xfrm>
            <a:off x="3424050" y="-1177150"/>
            <a:ext cx="2295899" cy="1658675"/>
          </a:xfrm>
          <a:prstGeom prst="rect">
            <a:avLst/>
          </a:prstGeom>
          <a:noFill/>
          <a:ln>
            <a:noFill/>
          </a:ln>
        </p:spPr>
      </p:pic>
      <p:pic>
        <p:nvPicPr>
          <p:cNvPr id="12" name="Picture 11">
            <a:extLst>
              <a:ext uri="{FF2B5EF4-FFF2-40B4-BE49-F238E27FC236}">
                <a16:creationId xmlns:a16="http://schemas.microsoft.com/office/drawing/2014/main" id="{E32F2B3A-AE71-4585-AFFB-4A27841A249E}"/>
              </a:ext>
            </a:extLst>
          </p:cNvPr>
          <p:cNvPicPr>
            <a:picLocks noChangeAspect="1"/>
          </p:cNvPicPr>
          <p:nvPr/>
        </p:nvPicPr>
        <p:blipFill>
          <a:blip r:embed="rId4"/>
          <a:stretch>
            <a:fillRect/>
          </a:stretch>
        </p:blipFill>
        <p:spPr>
          <a:xfrm>
            <a:off x="2577253" y="750239"/>
            <a:ext cx="4058671" cy="1648261"/>
          </a:xfrm>
          <a:prstGeom prst="rect">
            <a:avLst/>
          </a:prstGeom>
        </p:spPr>
      </p:pic>
      <p:pic>
        <p:nvPicPr>
          <p:cNvPr id="3074" name="Picture 2" descr="placeholder?=&amp;0=&amp;colour=Green&amp;title=ACTIVE">
            <a:extLst>
              <a:ext uri="{FF2B5EF4-FFF2-40B4-BE49-F238E27FC236}">
                <a16:creationId xmlns:a16="http://schemas.microsoft.com/office/drawing/2014/main" id="{857F5BB4-2DDE-4B47-A058-BA5C2EDF75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838200" cy="171450"/>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placeholder?=&amp;0=&amp;colour=Green&amp;title=ACTIVE">
            <a:extLst>
              <a:ext uri="{FF2B5EF4-FFF2-40B4-BE49-F238E27FC236}">
                <a16:creationId xmlns:a16="http://schemas.microsoft.com/office/drawing/2014/main" id="{D15FA233-29B9-4916-8B6D-F1E3EF3BDB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838200" cy="17145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placeholder?=&amp;0=&amp;colour=Green&amp;title=ACTIVE">
            <a:extLst>
              <a:ext uri="{FF2B5EF4-FFF2-40B4-BE49-F238E27FC236}">
                <a16:creationId xmlns:a16="http://schemas.microsoft.com/office/drawing/2014/main" id="{0D1C24A5-A36F-424E-865D-DD908FEBD5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838200" cy="1714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CE835E-791B-4698-BBD3-7934A96FE3B8}"/>
              </a:ext>
            </a:extLst>
          </p:cNvPr>
          <p:cNvSpPr/>
          <p:nvPr/>
        </p:nvSpPr>
        <p:spPr>
          <a:xfrm>
            <a:off x="748453" y="1753816"/>
            <a:ext cx="5479627" cy="1831271"/>
          </a:xfrm>
          <a:prstGeom prst="rect">
            <a:avLst/>
          </a:prstGeom>
        </p:spPr>
        <p:txBody>
          <a:bodyPr wrap="square">
            <a:spAutoFit/>
          </a:bodyPr>
          <a:lstStyle/>
          <a:p>
            <a:r>
              <a:rPr lang="en-US" dirty="0">
                <a:solidFill>
                  <a:srgbClr val="172B4D"/>
                </a:solidFill>
                <a:latin typeface="-apple-system"/>
              </a:rPr>
              <a:t>Key Characteristics</a:t>
            </a:r>
          </a:p>
          <a:p>
            <a:pPr>
              <a:buFont typeface="Arial" panose="020B0604020202020204" pitchFamily="34" charset="0"/>
              <a:buChar char="•"/>
            </a:pPr>
            <a:r>
              <a:rPr lang="en-US" sz="1050" dirty="0">
                <a:solidFill>
                  <a:srgbClr val="172B4D"/>
                </a:solidFill>
                <a:latin typeface="-apple-system"/>
              </a:rPr>
              <a:t>Distributed ledger purpose-built for decentralized identity</a:t>
            </a:r>
          </a:p>
          <a:p>
            <a:pPr>
              <a:buFont typeface="Arial" panose="020B0604020202020204" pitchFamily="34" charset="0"/>
              <a:buChar char="•"/>
            </a:pPr>
            <a:r>
              <a:rPr lang="en-US" sz="1050" dirty="0">
                <a:solidFill>
                  <a:srgbClr val="172B4D"/>
                </a:solidFill>
                <a:latin typeface="-apple-system"/>
              </a:rPr>
              <a:t>Correlation-resistant by design</a:t>
            </a:r>
          </a:p>
          <a:p>
            <a:pPr>
              <a:buFont typeface="Arial" panose="020B0604020202020204" pitchFamily="34" charset="0"/>
              <a:buChar char="•"/>
            </a:pPr>
            <a:r>
              <a:rPr lang="en-US" sz="1050" dirty="0">
                <a:solidFill>
                  <a:srgbClr val="172B4D"/>
                </a:solidFill>
                <a:latin typeface="-apple-system"/>
              </a:rPr>
              <a:t>DIDs (Decentralized Identifiers) that are globally unique and resolvable (via a ledger) without requiring any centralized resolution authority</a:t>
            </a:r>
          </a:p>
          <a:p>
            <a:pPr>
              <a:buFont typeface="Arial" panose="020B0604020202020204" pitchFamily="34" charset="0"/>
              <a:buChar char="•"/>
            </a:pPr>
            <a:r>
              <a:rPr lang="en-US" sz="1050" dirty="0">
                <a:solidFill>
                  <a:srgbClr val="172B4D"/>
                </a:solidFill>
                <a:latin typeface="-apple-system"/>
              </a:rPr>
              <a:t>Pairwise Identifiers create secure, 1:1 relationships between any two entities</a:t>
            </a:r>
          </a:p>
          <a:p>
            <a:pPr>
              <a:buFont typeface="Arial" panose="020B0604020202020204" pitchFamily="34" charset="0"/>
              <a:buChar char="•"/>
            </a:pPr>
            <a:r>
              <a:rPr lang="en-US" sz="1050" dirty="0">
                <a:solidFill>
                  <a:srgbClr val="172B4D"/>
                </a:solidFill>
                <a:latin typeface="-apple-system"/>
              </a:rPr>
              <a:t>Verifiable Claims are interoperable format for exchange of digital identity attributes and relationships currently in the standardization pipeline at the W3C</a:t>
            </a:r>
          </a:p>
          <a:p>
            <a:pPr>
              <a:buFont typeface="Arial" panose="020B0604020202020204" pitchFamily="34" charset="0"/>
              <a:buChar char="•"/>
            </a:pPr>
            <a:r>
              <a:rPr lang="en-US" sz="1050" dirty="0">
                <a:solidFill>
                  <a:srgbClr val="172B4D"/>
                </a:solidFill>
                <a:latin typeface="-apple-system"/>
              </a:rPr>
              <a:t>Zero Knowledge Proofs which prove that some or all of the data in a set of Claims is true without revealing any additional information, including the identity of the Prover</a:t>
            </a:r>
          </a:p>
        </p:txBody>
      </p:sp>
      <p:sp>
        <p:nvSpPr>
          <p:cNvPr id="3" name="Rectangle 2">
            <a:extLst>
              <a:ext uri="{FF2B5EF4-FFF2-40B4-BE49-F238E27FC236}">
                <a16:creationId xmlns:a16="http://schemas.microsoft.com/office/drawing/2014/main" id="{91182F6E-24D0-44D2-925F-73A741E3D17A}"/>
              </a:ext>
            </a:extLst>
          </p:cNvPr>
          <p:cNvSpPr/>
          <p:nvPr/>
        </p:nvSpPr>
        <p:spPr>
          <a:xfrm>
            <a:off x="684875" y="4158917"/>
            <a:ext cx="3049233" cy="307777"/>
          </a:xfrm>
          <a:prstGeom prst="rect">
            <a:avLst/>
          </a:prstGeom>
        </p:spPr>
        <p:txBody>
          <a:bodyPr wrap="none">
            <a:spAutoFit/>
          </a:bodyPr>
          <a:lstStyle/>
          <a:p>
            <a:r>
              <a:rPr lang="en-US" dirty="0">
                <a:hlinkClick r:id="rId2"/>
              </a:rPr>
              <a:t>https://indy.readthedocs.io/en/latest/</a:t>
            </a:r>
            <a:endParaRPr lang="en-US" dirty="0"/>
          </a:p>
        </p:txBody>
      </p:sp>
      <p:pic>
        <p:nvPicPr>
          <p:cNvPr id="5" name="Picture 4" descr="A close up of a sign&#10;&#10;Description automatically generated">
            <a:extLst>
              <a:ext uri="{FF2B5EF4-FFF2-40B4-BE49-F238E27FC236}">
                <a16:creationId xmlns:a16="http://schemas.microsoft.com/office/drawing/2014/main" id="{845E633B-7F68-4561-9EC1-7A732DCB514F}"/>
              </a:ext>
            </a:extLst>
          </p:cNvPr>
          <p:cNvPicPr>
            <a:picLocks noChangeAspect="1"/>
          </p:cNvPicPr>
          <p:nvPr/>
        </p:nvPicPr>
        <p:blipFill>
          <a:blip r:embed="rId3"/>
          <a:stretch>
            <a:fillRect/>
          </a:stretch>
        </p:blipFill>
        <p:spPr>
          <a:xfrm>
            <a:off x="3110961" y="218863"/>
            <a:ext cx="1828800" cy="533400"/>
          </a:xfrm>
          <a:prstGeom prst="rect">
            <a:avLst/>
          </a:prstGeom>
        </p:spPr>
      </p:pic>
      <p:sp>
        <p:nvSpPr>
          <p:cNvPr id="6" name="Lightning Bolt 5">
            <a:extLst>
              <a:ext uri="{FF2B5EF4-FFF2-40B4-BE49-F238E27FC236}">
                <a16:creationId xmlns:a16="http://schemas.microsoft.com/office/drawing/2014/main" id="{A996C930-0DD0-4939-BCFE-6222E139E11D}"/>
              </a:ext>
            </a:extLst>
          </p:cNvPr>
          <p:cNvSpPr/>
          <p:nvPr/>
        </p:nvSpPr>
        <p:spPr>
          <a:xfrm>
            <a:off x="359163" y="364567"/>
            <a:ext cx="2369127" cy="812629"/>
          </a:xfrm>
          <a:prstGeom prst="lightningBol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tx1"/>
                </a:solidFill>
              </a:rPr>
              <a:t>Wiki</a:t>
            </a:r>
          </a:p>
        </p:txBody>
      </p:sp>
      <p:sp>
        <p:nvSpPr>
          <p:cNvPr id="7" name="Block Arc 6">
            <a:extLst>
              <a:ext uri="{FF2B5EF4-FFF2-40B4-BE49-F238E27FC236}">
                <a16:creationId xmlns:a16="http://schemas.microsoft.com/office/drawing/2014/main" id="{1E3DFA98-DE78-4C34-88FF-419740B25A11}"/>
              </a:ext>
            </a:extLst>
          </p:cNvPr>
          <p:cNvSpPr/>
          <p:nvPr/>
        </p:nvSpPr>
        <p:spPr>
          <a:xfrm>
            <a:off x="7294957" y="2947386"/>
            <a:ext cx="1212273" cy="706173"/>
          </a:xfrm>
          <a:prstGeom prst="blockArc">
            <a:avLst>
              <a:gd name="adj1" fmla="val 3201953"/>
              <a:gd name="adj2" fmla="val 0"/>
              <a:gd name="adj3" fmla="val 25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Roadmap</a:t>
            </a:r>
          </a:p>
        </p:txBody>
      </p:sp>
      <p:sp>
        <p:nvSpPr>
          <p:cNvPr id="8" name="Scroll: Horizontal 7">
            <a:extLst>
              <a:ext uri="{FF2B5EF4-FFF2-40B4-BE49-F238E27FC236}">
                <a16:creationId xmlns:a16="http://schemas.microsoft.com/office/drawing/2014/main" id="{6B76C608-90BF-436D-9C27-5D98C9638F93}"/>
              </a:ext>
            </a:extLst>
          </p:cNvPr>
          <p:cNvSpPr/>
          <p:nvPr/>
        </p:nvSpPr>
        <p:spPr>
          <a:xfrm>
            <a:off x="684875" y="3679634"/>
            <a:ext cx="3186545" cy="410148"/>
          </a:xfrm>
          <a:prstGeom prst="horizont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Current Documentation</a:t>
            </a:r>
          </a:p>
        </p:txBody>
      </p:sp>
      <p:sp>
        <p:nvSpPr>
          <p:cNvPr id="9" name="Rectangle 8">
            <a:extLst>
              <a:ext uri="{FF2B5EF4-FFF2-40B4-BE49-F238E27FC236}">
                <a16:creationId xmlns:a16="http://schemas.microsoft.com/office/drawing/2014/main" id="{62BBA91B-1552-4FF3-8821-F2E634AD17C7}"/>
              </a:ext>
            </a:extLst>
          </p:cNvPr>
          <p:cNvSpPr/>
          <p:nvPr/>
        </p:nvSpPr>
        <p:spPr>
          <a:xfrm>
            <a:off x="824961" y="1177196"/>
            <a:ext cx="4572000" cy="276999"/>
          </a:xfrm>
          <a:prstGeom prst="rect">
            <a:avLst/>
          </a:prstGeom>
        </p:spPr>
        <p:txBody>
          <a:bodyPr>
            <a:spAutoFit/>
          </a:bodyPr>
          <a:lstStyle/>
          <a:p>
            <a:r>
              <a:rPr lang="en-US" sz="1200" dirty="0">
                <a:solidFill>
                  <a:schemeClr val="accent1">
                    <a:lumMod val="75000"/>
                  </a:schemeClr>
                </a:solidFill>
              </a:rPr>
              <a:t>https://wiki.hyperledger.org/display/indy/Hyperledger+Indy</a:t>
            </a:r>
          </a:p>
        </p:txBody>
      </p:sp>
      <p:sp>
        <p:nvSpPr>
          <p:cNvPr id="10" name="Rectangle 9">
            <a:extLst>
              <a:ext uri="{FF2B5EF4-FFF2-40B4-BE49-F238E27FC236}">
                <a16:creationId xmlns:a16="http://schemas.microsoft.com/office/drawing/2014/main" id="{9F8AB6C2-79C6-4EA6-BE74-B474D4F2D08E}"/>
              </a:ext>
            </a:extLst>
          </p:cNvPr>
          <p:cNvSpPr/>
          <p:nvPr/>
        </p:nvSpPr>
        <p:spPr>
          <a:xfrm>
            <a:off x="5086774" y="3789585"/>
            <a:ext cx="3887125" cy="738664"/>
          </a:xfrm>
          <a:prstGeom prst="rect">
            <a:avLst/>
          </a:prstGeom>
        </p:spPr>
        <p:txBody>
          <a:bodyPr wrap="square">
            <a:spAutoFit/>
          </a:bodyPr>
          <a:lstStyle/>
          <a:p>
            <a:pPr>
              <a:buFont typeface="Arial" panose="020B0604020202020204" pitchFamily="34" charset="0"/>
              <a:buChar char="•"/>
            </a:pPr>
            <a:r>
              <a:rPr lang="en-US" dirty="0">
                <a:solidFill>
                  <a:srgbClr val="172B4D"/>
                </a:solidFill>
                <a:latin typeface="-apple-system"/>
              </a:rPr>
              <a:t>Approved by the TSC on 2017-03-30 as a project</a:t>
            </a:r>
          </a:p>
          <a:p>
            <a:pPr>
              <a:buFont typeface="Arial" panose="020B0604020202020204" pitchFamily="34" charset="0"/>
              <a:buChar char="•"/>
            </a:pPr>
            <a:r>
              <a:rPr lang="en-US" dirty="0">
                <a:solidFill>
                  <a:srgbClr val="172B4D"/>
                </a:solidFill>
                <a:latin typeface="-apple-system"/>
              </a:rPr>
              <a:t>Approved moved to ACTIVE STATUS by the TSC on 2019-03-28</a:t>
            </a:r>
          </a:p>
        </p:txBody>
      </p:sp>
    </p:spTree>
    <p:extLst>
      <p:ext uri="{BB962C8B-B14F-4D97-AF65-F5344CB8AC3E}">
        <p14:creationId xmlns:p14="http://schemas.microsoft.com/office/powerpoint/2010/main" val="3234800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sp>
        <p:nvSpPr>
          <p:cNvPr id="653" name="Google Shape;653;p91"/>
          <p:cNvSpPr txBox="1"/>
          <p:nvPr/>
        </p:nvSpPr>
        <p:spPr>
          <a:xfrm>
            <a:off x="962100" y="1681525"/>
            <a:ext cx="7219800" cy="28452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400" b="1">
                <a:solidFill>
                  <a:srgbClr val="74D1D6"/>
                </a:solidFill>
                <a:latin typeface="Proxima Nova"/>
                <a:ea typeface="Proxima Nova"/>
                <a:cs typeface="Proxima Nova"/>
                <a:sym typeface="Proxima Nova"/>
              </a:rPr>
              <a:t>Hyperledger has a modular approach to hosting projects.</a:t>
            </a:r>
            <a:r>
              <a:rPr lang="en-US" sz="2400" b="1">
                <a:solidFill>
                  <a:srgbClr val="7AC62A"/>
                </a:solidFill>
                <a:latin typeface="Proxima Nova"/>
                <a:ea typeface="Proxima Nova"/>
                <a:cs typeface="Proxima Nova"/>
                <a:sym typeface="Proxima Nova"/>
              </a:rPr>
              <a:t> </a:t>
            </a:r>
            <a:r>
              <a:rPr lang="en-US" sz="2400">
                <a:solidFill>
                  <a:srgbClr val="414042"/>
                </a:solidFill>
                <a:latin typeface="Proxima Nova"/>
                <a:ea typeface="Proxima Nova"/>
                <a:cs typeface="Proxima Nova"/>
                <a:sym typeface="Proxima Nova"/>
              </a:rPr>
              <a:t>Think of Hyperledger as a </a:t>
            </a:r>
            <a:r>
              <a:rPr lang="en-US" sz="2400" b="1">
                <a:solidFill>
                  <a:srgbClr val="74D1D6"/>
                </a:solidFill>
                <a:latin typeface="Proxima Nova"/>
                <a:ea typeface="Proxima Nova"/>
                <a:cs typeface="Proxima Nova"/>
                <a:sym typeface="Proxima Nova"/>
              </a:rPr>
              <a:t>greenhouse</a:t>
            </a:r>
            <a:r>
              <a:rPr lang="en-US" sz="2400">
                <a:solidFill>
                  <a:srgbClr val="414042"/>
                </a:solidFill>
                <a:latin typeface="Proxima Nova"/>
                <a:ea typeface="Proxima Nova"/>
                <a:cs typeface="Proxima Nova"/>
                <a:sym typeface="Proxima Nova"/>
              </a:rPr>
              <a:t> growing and sustaining business blockchain projects from seed to fruition. </a:t>
            </a:r>
            <a:endParaRPr sz="240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400">
                <a:solidFill>
                  <a:srgbClr val="414042"/>
                </a:solidFill>
                <a:latin typeface="Proxima Nova"/>
                <a:ea typeface="Proxima Nova"/>
                <a:cs typeface="Proxima Nova"/>
                <a:sym typeface="Proxima Nova"/>
              </a:rPr>
              <a:t>The Linux Foundation and Hyperledger provide the infrastructure for open development to occur among a diverse and thriving community.</a:t>
            </a:r>
            <a:endParaRPr sz="2400">
              <a:solidFill>
                <a:srgbClr val="414042"/>
              </a:solidFill>
              <a:latin typeface="Proxima Nova"/>
              <a:ea typeface="Proxima Nova"/>
              <a:cs typeface="Proxima Nova"/>
              <a:sym typeface="Proxima Nova"/>
            </a:endParaRPr>
          </a:p>
        </p:txBody>
      </p:sp>
      <p:pic>
        <p:nvPicPr>
          <p:cNvPr id="654" name="Google Shape;654;p91"/>
          <p:cNvPicPr preferRelativeResize="0"/>
          <p:nvPr/>
        </p:nvPicPr>
        <p:blipFill rotWithShape="1">
          <a:blip r:embed="rId3">
            <a:alphaModFix/>
          </a:blip>
          <a:srcRect l="-2749" r="-609"/>
          <a:stretch/>
        </p:blipFill>
        <p:spPr>
          <a:xfrm>
            <a:off x="3967850" y="-1200600"/>
            <a:ext cx="1176850" cy="2771025"/>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99"/>
        <p:cNvGrpSpPr/>
        <p:nvPr/>
      </p:nvGrpSpPr>
      <p:grpSpPr>
        <a:xfrm>
          <a:off x="0" y="0"/>
          <a:ext cx="0" cy="0"/>
          <a:chOff x="0" y="0"/>
          <a:chExt cx="0" cy="0"/>
        </a:xfrm>
      </p:grpSpPr>
      <p:sp>
        <p:nvSpPr>
          <p:cNvPr id="900" name="Google Shape;900;p116"/>
          <p:cNvSpPr txBox="1"/>
          <p:nvPr/>
        </p:nvSpPr>
        <p:spPr>
          <a:xfrm>
            <a:off x="1208907" y="2313526"/>
            <a:ext cx="6672000" cy="2583594"/>
          </a:xfrm>
          <a:prstGeom prst="rect">
            <a:avLst/>
          </a:prstGeom>
          <a:noFill/>
          <a:ln>
            <a:noFill/>
          </a:ln>
        </p:spPr>
        <p:txBody>
          <a:bodyPr spcFirstLastPara="1" wrap="square" lIns="91425" tIns="91425" rIns="91425" bIns="91425" anchor="t" anchorCtr="0">
            <a:noAutofit/>
          </a:bodyPr>
          <a:lstStyle/>
          <a:p>
            <a:pPr lvl="0" algn="ctr"/>
            <a:r>
              <a:rPr lang="en-US" sz="2000" dirty="0">
                <a:solidFill>
                  <a:srgbClr val="414042"/>
                </a:solidFill>
                <a:latin typeface="Proxima Nova"/>
              </a:rPr>
              <a:t>Burrow is a permissioned Ethereum smart-contract blockchain node. It executes Ethereum smart contract code on a permissioned virtual machine. Burrow provides transaction finality and high transaction throughput on a proof-of-stake Tendermint consensus engine.</a:t>
            </a:r>
            <a:r>
              <a:rPr lang="en-US" sz="2000" dirty="0">
                <a:solidFill>
                  <a:srgbClr val="414042"/>
                </a:solidFill>
                <a:latin typeface="Proxima Nova"/>
                <a:sym typeface="Proxima Nova"/>
              </a:rPr>
              <a:t> </a:t>
            </a:r>
            <a:r>
              <a:rPr lang="en-US" sz="2000" dirty="0">
                <a:solidFill>
                  <a:srgbClr val="414042"/>
                </a:solidFill>
                <a:latin typeface="Proxima Nova"/>
                <a:ea typeface="Proxima Nova"/>
                <a:cs typeface="Proxima Nova"/>
                <a:sym typeface="Proxima Nova"/>
              </a:rPr>
              <a:t>but has also been ported to Sawtooth, and experimental support exists for Fabric</a:t>
            </a:r>
            <a:endParaRPr sz="2000" dirty="0">
              <a:solidFill>
                <a:srgbClr val="414042"/>
              </a:solidFill>
              <a:latin typeface="Proxima Nova"/>
              <a:ea typeface="Proxima Nova"/>
              <a:cs typeface="Proxima Nova"/>
              <a:sym typeface="Proxima Nova"/>
            </a:endParaRPr>
          </a:p>
        </p:txBody>
      </p:sp>
      <p:pic>
        <p:nvPicPr>
          <p:cNvPr id="901" name="Google Shape;901;p116"/>
          <p:cNvPicPr preferRelativeResize="0"/>
          <p:nvPr/>
        </p:nvPicPr>
        <p:blipFill>
          <a:blip r:embed="rId3">
            <a:alphaModFix/>
          </a:blip>
          <a:stretch>
            <a:fillRect/>
          </a:stretch>
        </p:blipFill>
        <p:spPr>
          <a:xfrm>
            <a:off x="3424050" y="-1066100"/>
            <a:ext cx="2295899" cy="1658675"/>
          </a:xfrm>
          <a:prstGeom prst="rect">
            <a:avLst/>
          </a:prstGeom>
          <a:noFill/>
          <a:ln>
            <a:noFill/>
          </a:ln>
        </p:spPr>
      </p:pic>
      <p:pic>
        <p:nvPicPr>
          <p:cNvPr id="902" name="Google Shape;902;p116"/>
          <p:cNvPicPr preferRelativeResize="0"/>
          <p:nvPr/>
        </p:nvPicPr>
        <p:blipFill>
          <a:blip r:embed="rId4">
            <a:alphaModFix/>
          </a:blip>
          <a:stretch>
            <a:fillRect/>
          </a:stretch>
        </p:blipFill>
        <p:spPr>
          <a:xfrm>
            <a:off x="2553463" y="619125"/>
            <a:ext cx="4037075" cy="1772175"/>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3007594C-565C-4A66-891F-50743785DC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41414" y="137372"/>
            <a:ext cx="3348990" cy="884896"/>
          </a:xfrm>
          <a:prstGeom prst="rect">
            <a:avLst/>
          </a:prstGeom>
        </p:spPr>
      </p:pic>
      <p:sp>
        <p:nvSpPr>
          <p:cNvPr id="5" name="Lightning Bolt 4">
            <a:extLst>
              <a:ext uri="{FF2B5EF4-FFF2-40B4-BE49-F238E27FC236}">
                <a16:creationId xmlns:a16="http://schemas.microsoft.com/office/drawing/2014/main" id="{30487261-9E3D-4EAF-8EF1-51E223660942}"/>
              </a:ext>
            </a:extLst>
          </p:cNvPr>
          <p:cNvSpPr/>
          <p:nvPr/>
        </p:nvSpPr>
        <p:spPr>
          <a:xfrm>
            <a:off x="359163" y="364567"/>
            <a:ext cx="2369127" cy="812629"/>
          </a:xfrm>
          <a:prstGeom prst="lightningBol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tx1"/>
                </a:solidFill>
              </a:rPr>
              <a:t>Wiki</a:t>
            </a:r>
          </a:p>
        </p:txBody>
      </p:sp>
      <p:sp>
        <p:nvSpPr>
          <p:cNvPr id="6" name="Block Arc 5">
            <a:extLst>
              <a:ext uri="{FF2B5EF4-FFF2-40B4-BE49-F238E27FC236}">
                <a16:creationId xmlns:a16="http://schemas.microsoft.com/office/drawing/2014/main" id="{02ED5D38-BDCC-4F4D-946E-1C2801CE08F4}"/>
              </a:ext>
            </a:extLst>
          </p:cNvPr>
          <p:cNvSpPr/>
          <p:nvPr/>
        </p:nvSpPr>
        <p:spPr>
          <a:xfrm>
            <a:off x="6570210" y="3358277"/>
            <a:ext cx="1212273" cy="706173"/>
          </a:xfrm>
          <a:prstGeom prst="blockArc">
            <a:avLst>
              <a:gd name="adj1" fmla="val 3201953"/>
              <a:gd name="adj2" fmla="val 0"/>
              <a:gd name="adj3" fmla="val 25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Roadmap</a:t>
            </a:r>
          </a:p>
        </p:txBody>
      </p:sp>
      <p:sp>
        <p:nvSpPr>
          <p:cNvPr id="7" name="Scroll: Horizontal 6">
            <a:extLst>
              <a:ext uri="{FF2B5EF4-FFF2-40B4-BE49-F238E27FC236}">
                <a16:creationId xmlns:a16="http://schemas.microsoft.com/office/drawing/2014/main" id="{CEE63328-1F4D-4BBA-84F7-DABA1A6EC1F8}"/>
              </a:ext>
            </a:extLst>
          </p:cNvPr>
          <p:cNvSpPr/>
          <p:nvPr/>
        </p:nvSpPr>
        <p:spPr>
          <a:xfrm>
            <a:off x="684874" y="3415474"/>
            <a:ext cx="3186545" cy="410148"/>
          </a:xfrm>
          <a:prstGeom prst="horizont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Current Documentation</a:t>
            </a:r>
          </a:p>
        </p:txBody>
      </p:sp>
      <p:sp>
        <p:nvSpPr>
          <p:cNvPr id="8" name="Rectangle 7">
            <a:extLst>
              <a:ext uri="{FF2B5EF4-FFF2-40B4-BE49-F238E27FC236}">
                <a16:creationId xmlns:a16="http://schemas.microsoft.com/office/drawing/2014/main" id="{E88AD9B8-95A5-49CD-B031-7C63E2DF94F1}"/>
              </a:ext>
            </a:extLst>
          </p:cNvPr>
          <p:cNvSpPr/>
          <p:nvPr/>
        </p:nvSpPr>
        <p:spPr>
          <a:xfrm>
            <a:off x="514683" y="1177196"/>
            <a:ext cx="3526928" cy="307777"/>
          </a:xfrm>
          <a:prstGeom prst="rect">
            <a:avLst/>
          </a:prstGeom>
        </p:spPr>
        <p:txBody>
          <a:bodyPr wrap="none">
            <a:spAutoFit/>
          </a:bodyPr>
          <a:lstStyle/>
          <a:p>
            <a:r>
              <a:rPr lang="en-US" dirty="0">
                <a:solidFill>
                  <a:srgbClr val="0070C0"/>
                </a:solidFill>
              </a:rPr>
              <a:t>https://wiki.hyperledger.org/display/burrow</a:t>
            </a:r>
          </a:p>
        </p:txBody>
      </p:sp>
      <p:sp>
        <p:nvSpPr>
          <p:cNvPr id="9" name="Rectangle 8">
            <a:extLst>
              <a:ext uri="{FF2B5EF4-FFF2-40B4-BE49-F238E27FC236}">
                <a16:creationId xmlns:a16="http://schemas.microsoft.com/office/drawing/2014/main" id="{1B633C08-6CDC-4A64-8B9A-3386FEB58637}"/>
              </a:ext>
            </a:extLst>
          </p:cNvPr>
          <p:cNvSpPr/>
          <p:nvPr/>
        </p:nvSpPr>
        <p:spPr>
          <a:xfrm>
            <a:off x="484292" y="1463866"/>
            <a:ext cx="7531947" cy="938719"/>
          </a:xfrm>
          <a:prstGeom prst="rect">
            <a:avLst/>
          </a:prstGeom>
        </p:spPr>
        <p:txBody>
          <a:bodyPr wrap="square">
            <a:spAutoFit/>
          </a:bodyPr>
          <a:lstStyle/>
          <a:p>
            <a:pPr marL="285750" indent="-285750">
              <a:buFont typeface="Arial" panose="020B0604020202020204" pitchFamily="34" charset="0"/>
              <a:buChar char="•"/>
            </a:pPr>
            <a:r>
              <a:rPr lang="en-US" sz="1100" dirty="0">
                <a:solidFill>
                  <a:srgbClr val="172B4D"/>
                </a:solidFill>
                <a:latin typeface="-apple-system"/>
              </a:rPr>
              <a:t>Burrow is a permissively licensed (Apache 2.0) EVM smart contract machine and Byzantine Fault Tolerant permissioned ledger that uses Tendermint consensus and implements some novel extensions to the EVM whilst remaining EVM-compliant. </a:t>
            </a:r>
          </a:p>
          <a:p>
            <a:pPr marL="285750" indent="-285750">
              <a:buFont typeface="Arial" panose="020B0604020202020204" pitchFamily="34" charset="0"/>
              <a:buChar char="•"/>
            </a:pPr>
            <a:r>
              <a:rPr lang="en-US" sz="1100" dirty="0">
                <a:solidFill>
                  <a:srgbClr val="172B4D"/>
                </a:solidFill>
                <a:latin typeface="-apple-system"/>
              </a:rPr>
              <a:t>It provides EVM execution within the Ethereum account model and an internal token to meter computation in the permissioned setting with transactions finality.  </a:t>
            </a:r>
          </a:p>
        </p:txBody>
      </p:sp>
      <p:sp>
        <p:nvSpPr>
          <p:cNvPr id="10" name="Rectangle 9">
            <a:extLst>
              <a:ext uri="{FF2B5EF4-FFF2-40B4-BE49-F238E27FC236}">
                <a16:creationId xmlns:a16="http://schemas.microsoft.com/office/drawing/2014/main" id="{EA9D0AF1-8AEA-4EB3-AC08-D238FA5A620D}"/>
              </a:ext>
            </a:extLst>
          </p:cNvPr>
          <p:cNvSpPr/>
          <p:nvPr/>
        </p:nvSpPr>
        <p:spPr>
          <a:xfrm>
            <a:off x="684565" y="2547998"/>
            <a:ext cx="4317542" cy="792525"/>
          </a:xfrm>
          <a:prstGeom prst="rect">
            <a:avLst/>
          </a:prstGeom>
        </p:spPr>
        <p:txBody>
          <a:bodyPr wrap="square">
            <a:spAutoFit/>
          </a:bodyPr>
          <a:lstStyle/>
          <a:p>
            <a:r>
              <a:rPr lang="en-US" dirty="0">
                <a:solidFill>
                  <a:srgbClr val="172B4D"/>
                </a:solidFill>
                <a:latin typeface="-apple-system"/>
              </a:rPr>
              <a:t>Key Characteristics</a:t>
            </a:r>
          </a:p>
          <a:p>
            <a:pPr>
              <a:buFont typeface="Arial" panose="020B0604020202020204" pitchFamily="34" charset="0"/>
              <a:buChar char="•"/>
            </a:pPr>
            <a:r>
              <a:rPr lang="en-US" sz="1050" dirty="0">
                <a:solidFill>
                  <a:srgbClr val="172B4D"/>
                </a:solidFill>
                <a:latin typeface="-apple-system"/>
              </a:rPr>
              <a:t>To be a fast, light, lean single-process full </a:t>
            </a:r>
            <a:r>
              <a:rPr lang="en-US" sz="1050" dirty="0">
                <a:solidFill>
                  <a:srgbClr val="0052CC"/>
                </a:solidFill>
                <a:latin typeface="-apple-system"/>
                <a:hlinkClick r:id="rId4" tooltip="https://tendermint.com/"/>
              </a:rPr>
              <a:t>Tendermint</a:t>
            </a:r>
            <a:r>
              <a:rPr lang="en-US" sz="1050" dirty="0">
                <a:solidFill>
                  <a:srgbClr val="172B4D"/>
                </a:solidFill>
                <a:latin typeface="-apple-system"/>
              </a:rPr>
              <a:t>/EVM permissioned ledger with transaction finality</a:t>
            </a:r>
          </a:p>
          <a:p>
            <a:pPr>
              <a:buFont typeface="Arial" panose="020B0604020202020204" pitchFamily="34" charset="0"/>
              <a:buChar char="•"/>
            </a:pPr>
            <a:r>
              <a:rPr lang="en-US" sz="1050" dirty="0">
                <a:solidFill>
                  <a:srgbClr val="172B4D"/>
                </a:solidFill>
                <a:latin typeface="-apple-system"/>
              </a:rPr>
              <a:t>To provide a practical base for EVM extensions in a many-chain world</a:t>
            </a:r>
          </a:p>
        </p:txBody>
      </p:sp>
      <p:sp>
        <p:nvSpPr>
          <p:cNvPr id="11" name="Rectangle 10">
            <a:extLst>
              <a:ext uri="{FF2B5EF4-FFF2-40B4-BE49-F238E27FC236}">
                <a16:creationId xmlns:a16="http://schemas.microsoft.com/office/drawing/2014/main" id="{247FF854-0736-4B96-B051-B80CE7453C9E}"/>
              </a:ext>
            </a:extLst>
          </p:cNvPr>
          <p:cNvSpPr/>
          <p:nvPr/>
        </p:nvSpPr>
        <p:spPr>
          <a:xfrm>
            <a:off x="758923" y="3928315"/>
            <a:ext cx="3142207" cy="307777"/>
          </a:xfrm>
          <a:prstGeom prst="rect">
            <a:avLst/>
          </a:prstGeom>
        </p:spPr>
        <p:txBody>
          <a:bodyPr wrap="none">
            <a:spAutoFit/>
          </a:bodyPr>
          <a:lstStyle/>
          <a:p>
            <a:r>
              <a:rPr lang="en-US" dirty="0">
                <a:solidFill>
                  <a:srgbClr val="0052CC"/>
                </a:solidFill>
                <a:latin typeface="-apple-system"/>
                <a:hlinkClick r:id="rId5" tooltip="https://github.com/hyperledger/burrow"/>
              </a:rPr>
              <a:t>https://github.com/hyperledger/burrow</a:t>
            </a:r>
            <a:endParaRPr lang="en-US" dirty="0"/>
          </a:p>
        </p:txBody>
      </p:sp>
      <p:sp>
        <p:nvSpPr>
          <p:cNvPr id="12" name="Rectangle 11">
            <a:extLst>
              <a:ext uri="{FF2B5EF4-FFF2-40B4-BE49-F238E27FC236}">
                <a16:creationId xmlns:a16="http://schemas.microsoft.com/office/drawing/2014/main" id="{6E0FD508-D4F0-4210-B42C-3174D5013134}"/>
              </a:ext>
            </a:extLst>
          </p:cNvPr>
          <p:cNvSpPr/>
          <p:nvPr/>
        </p:nvSpPr>
        <p:spPr>
          <a:xfrm>
            <a:off x="4467013" y="4082203"/>
            <a:ext cx="4572000" cy="430887"/>
          </a:xfrm>
          <a:prstGeom prst="rect">
            <a:avLst/>
          </a:prstGeom>
        </p:spPr>
        <p:txBody>
          <a:bodyPr>
            <a:spAutoFit/>
          </a:bodyPr>
          <a:lstStyle/>
          <a:p>
            <a:r>
              <a:rPr lang="en-US" sz="1100" dirty="0">
                <a:solidFill>
                  <a:srgbClr val="0070C0"/>
                </a:solidFill>
                <a:latin typeface="Arial" panose="020B0604020202020204" pitchFamily="34" charset="0"/>
              </a:rPr>
              <a:t>82% completed in incubation, Mostly work geared towards making Burrow operate as a public/semi-public upgradeable side-chain. </a:t>
            </a:r>
            <a:endParaRPr lang="en-US" sz="1100" dirty="0">
              <a:solidFill>
                <a:srgbClr val="0070C0"/>
              </a:solidFill>
            </a:endParaRPr>
          </a:p>
        </p:txBody>
      </p:sp>
    </p:spTree>
    <p:extLst>
      <p:ext uri="{BB962C8B-B14F-4D97-AF65-F5344CB8AC3E}">
        <p14:creationId xmlns:p14="http://schemas.microsoft.com/office/powerpoint/2010/main" val="18285057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sp>
        <p:nvSpPr>
          <p:cNvPr id="907" name="Google Shape;907;p117"/>
          <p:cNvSpPr txBox="1"/>
          <p:nvPr/>
        </p:nvSpPr>
        <p:spPr>
          <a:xfrm>
            <a:off x="812775" y="2484400"/>
            <a:ext cx="7569600" cy="2423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000" dirty="0">
                <a:solidFill>
                  <a:srgbClr val="414042"/>
                </a:solidFill>
                <a:latin typeface="Proxima Nova"/>
                <a:ea typeface="Proxima Nova"/>
                <a:cs typeface="Proxima Nova"/>
                <a:sym typeface="Proxima Nova"/>
              </a:rPr>
              <a:t>A business blockchain framework designed to be simple and easy to incorporate into infrastructural projects requiring distributed ledger technology. Hyperledger Iroha is written in C++ incorporating unique chain-based Byzantine Fault Tolerant consensus algorithm, called Yet Another Consensus and the BFT ordering service.</a:t>
            </a:r>
            <a:endParaRPr sz="2000" dirty="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endParaRPr sz="2400" dirty="0">
              <a:solidFill>
                <a:srgbClr val="414042"/>
              </a:solidFill>
              <a:latin typeface="Proxima Nova"/>
              <a:ea typeface="Proxima Nova"/>
              <a:cs typeface="Proxima Nova"/>
              <a:sym typeface="Proxima Nova"/>
            </a:endParaRPr>
          </a:p>
          <a:p>
            <a:pPr marL="0" lvl="0" indent="0" algn="ctr" rtl="0">
              <a:lnSpc>
                <a:spcPct val="100000"/>
              </a:lnSpc>
              <a:spcBef>
                <a:spcPts val="0"/>
              </a:spcBef>
              <a:spcAft>
                <a:spcPts val="0"/>
              </a:spcAft>
              <a:buNone/>
            </a:pPr>
            <a:endParaRPr sz="2400" b="1" dirty="0">
              <a:solidFill>
                <a:srgbClr val="942AFF"/>
              </a:solidFill>
              <a:latin typeface="Proxima Nova"/>
              <a:ea typeface="Proxima Nova"/>
              <a:cs typeface="Proxima Nova"/>
              <a:sym typeface="Proxima Nova"/>
            </a:endParaRPr>
          </a:p>
        </p:txBody>
      </p:sp>
      <p:pic>
        <p:nvPicPr>
          <p:cNvPr id="908" name="Google Shape;908;p117"/>
          <p:cNvPicPr preferRelativeResize="0"/>
          <p:nvPr/>
        </p:nvPicPr>
        <p:blipFill>
          <a:blip r:embed="rId3">
            <a:alphaModFix/>
          </a:blip>
          <a:stretch>
            <a:fillRect/>
          </a:stretch>
        </p:blipFill>
        <p:spPr>
          <a:xfrm>
            <a:off x="3424050" y="-1046675"/>
            <a:ext cx="2295899" cy="1658675"/>
          </a:xfrm>
          <a:prstGeom prst="rect">
            <a:avLst/>
          </a:prstGeom>
          <a:noFill/>
          <a:ln>
            <a:noFill/>
          </a:ln>
        </p:spPr>
      </p:pic>
      <p:pic>
        <p:nvPicPr>
          <p:cNvPr id="909" name="Google Shape;909;p117"/>
          <p:cNvPicPr preferRelativeResize="0"/>
          <p:nvPr/>
        </p:nvPicPr>
        <p:blipFill>
          <a:blip r:embed="rId4">
            <a:alphaModFix/>
          </a:blip>
          <a:stretch>
            <a:fillRect/>
          </a:stretch>
        </p:blipFill>
        <p:spPr>
          <a:xfrm>
            <a:off x="2851749" y="637625"/>
            <a:ext cx="3119250" cy="1897088"/>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ghtning Bolt 2">
            <a:extLst>
              <a:ext uri="{FF2B5EF4-FFF2-40B4-BE49-F238E27FC236}">
                <a16:creationId xmlns:a16="http://schemas.microsoft.com/office/drawing/2014/main" id="{BFD395DF-73E1-4164-ABA4-00B01FBBD1F9}"/>
              </a:ext>
            </a:extLst>
          </p:cNvPr>
          <p:cNvSpPr/>
          <p:nvPr/>
        </p:nvSpPr>
        <p:spPr>
          <a:xfrm>
            <a:off x="359163" y="364567"/>
            <a:ext cx="2369127" cy="812629"/>
          </a:xfrm>
          <a:prstGeom prst="lightningBol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tx1"/>
                </a:solidFill>
              </a:rPr>
              <a:t>Wiki</a:t>
            </a:r>
          </a:p>
        </p:txBody>
      </p:sp>
      <p:sp>
        <p:nvSpPr>
          <p:cNvPr id="4" name="Block Arc 3">
            <a:extLst>
              <a:ext uri="{FF2B5EF4-FFF2-40B4-BE49-F238E27FC236}">
                <a16:creationId xmlns:a16="http://schemas.microsoft.com/office/drawing/2014/main" id="{D6FDBB56-2556-4D8C-A936-68DBEA3DF2F6}"/>
              </a:ext>
            </a:extLst>
          </p:cNvPr>
          <p:cNvSpPr/>
          <p:nvPr/>
        </p:nvSpPr>
        <p:spPr>
          <a:xfrm>
            <a:off x="6844607" y="3148304"/>
            <a:ext cx="1212273" cy="706173"/>
          </a:xfrm>
          <a:prstGeom prst="blockArc">
            <a:avLst>
              <a:gd name="adj1" fmla="val 3201953"/>
              <a:gd name="adj2" fmla="val 0"/>
              <a:gd name="adj3" fmla="val 25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Roadmap</a:t>
            </a:r>
          </a:p>
        </p:txBody>
      </p:sp>
      <p:sp>
        <p:nvSpPr>
          <p:cNvPr id="5" name="Scroll: Horizontal 4">
            <a:extLst>
              <a:ext uri="{FF2B5EF4-FFF2-40B4-BE49-F238E27FC236}">
                <a16:creationId xmlns:a16="http://schemas.microsoft.com/office/drawing/2014/main" id="{7A9115F0-1D92-4B49-874D-30369DF7A73F}"/>
              </a:ext>
            </a:extLst>
          </p:cNvPr>
          <p:cNvSpPr/>
          <p:nvPr/>
        </p:nvSpPr>
        <p:spPr>
          <a:xfrm>
            <a:off x="684874" y="3415474"/>
            <a:ext cx="3186545" cy="410148"/>
          </a:xfrm>
          <a:prstGeom prst="horizont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Current Documentation</a:t>
            </a:r>
          </a:p>
        </p:txBody>
      </p:sp>
      <p:sp>
        <p:nvSpPr>
          <p:cNvPr id="6" name="Rectangle 5">
            <a:extLst>
              <a:ext uri="{FF2B5EF4-FFF2-40B4-BE49-F238E27FC236}">
                <a16:creationId xmlns:a16="http://schemas.microsoft.com/office/drawing/2014/main" id="{6131BC19-2E16-45D7-9056-B7C81BC68655}"/>
              </a:ext>
            </a:extLst>
          </p:cNvPr>
          <p:cNvSpPr/>
          <p:nvPr/>
        </p:nvSpPr>
        <p:spPr>
          <a:xfrm>
            <a:off x="904239" y="1230316"/>
            <a:ext cx="7735147" cy="1169551"/>
          </a:xfrm>
          <a:prstGeom prst="rect">
            <a:avLst/>
          </a:prstGeom>
        </p:spPr>
        <p:txBody>
          <a:bodyPr wrap="square">
            <a:spAutoFit/>
          </a:bodyPr>
          <a:lstStyle/>
          <a:p>
            <a:pPr marL="285750" indent="-285750">
              <a:buFont typeface="Arial" panose="020B0604020202020204" pitchFamily="34" charset="0"/>
              <a:buChar char="•"/>
            </a:pPr>
            <a:r>
              <a:rPr lang="en-US" dirty="0">
                <a:solidFill>
                  <a:srgbClr val="172B4D"/>
                </a:solidFill>
                <a:latin typeface="-apple-system"/>
              </a:rPr>
              <a:t>Iroha is a distributed ledger project, that aims to provide a development environment where C++ and mobile application developers could contribute to Hyperledger.</a:t>
            </a:r>
          </a:p>
          <a:p>
            <a:pPr marL="285750" indent="-285750">
              <a:buFont typeface="Arial" panose="020B0604020202020204" pitchFamily="34" charset="0"/>
              <a:buChar char="•"/>
            </a:pPr>
            <a:r>
              <a:rPr lang="en-US" dirty="0">
                <a:solidFill>
                  <a:srgbClr val="172B4D"/>
                </a:solidFill>
                <a:latin typeface="-apple-system"/>
              </a:rPr>
              <a:t> The project seeks to complement Fabric, Sawtooth, and other potential projects, being a framework with pre-defined set of commands, permissions and queries that can be used with various client libraries to easily create applications for desktop and mobile platforms.</a:t>
            </a:r>
            <a:endParaRPr lang="en-US" dirty="0"/>
          </a:p>
        </p:txBody>
      </p:sp>
      <p:pic>
        <p:nvPicPr>
          <p:cNvPr id="4098" name="Picture 2" descr="Hyperledger Iroha">
            <a:extLst>
              <a:ext uri="{FF2B5EF4-FFF2-40B4-BE49-F238E27FC236}">
                <a16:creationId xmlns:a16="http://schemas.microsoft.com/office/drawing/2014/main" id="{3C7CD0D2-49D9-4972-A576-D2EC8A125D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0807" y="122343"/>
            <a:ext cx="934297" cy="93429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1CF8806D-4011-48D2-A28D-B748371165C1}"/>
              </a:ext>
            </a:extLst>
          </p:cNvPr>
          <p:cNvSpPr/>
          <p:nvPr/>
        </p:nvSpPr>
        <p:spPr>
          <a:xfrm>
            <a:off x="904240" y="2373420"/>
            <a:ext cx="7152640" cy="954107"/>
          </a:xfrm>
          <a:prstGeom prst="rect">
            <a:avLst/>
          </a:prstGeom>
        </p:spPr>
        <p:txBody>
          <a:bodyPr wrap="square">
            <a:spAutoFit/>
          </a:bodyPr>
          <a:lstStyle/>
          <a:p>
            <a:r>
              <a:rPr lang="en-US" dirty="0">
                <a:solidFill>
                  <a:srgbClr val="172B4D"/>
                </a:solidFill>
                <a:latin typeface="-apple-system"/>
              </a:rPr>
              <a:t>Key Characteristics</a:t>
            </a:r>
          </a:p>
          <a:p>
            <a:r>
              <a:rPr lang="en-US" dirty="0">
                <a:solidFill>
                  <a:srgbClr val="172B4D"/>
                </a:solidFill>
                <a:latin typeface="-apple-system"/>
              </a:rPr>
              <a:t>Permissioned network; written in C++; Client libraries in Java, Python, JS, Swift; BFT consensus algorithm </a:t>
            </a:r>
            <a:r>
              <a:rPr lang="en-US" dirty="0" err="1">
                <a:solidFill>
                  <a:srgbClr val="172B4D"/>
                </a:solidFill>
                <a:latin typeface="-apple-system"/>
              </a:rPr>
              <a:t>YetAnotherConsensus</a:t>
            </a:r>
            <a:r>
              <a:rPr lang="en-US" dirty="0">
                <a:solidFill>
                  <a:srgbClr val="172B4D"/>
                </a:solidFill>
                <a:latin typeface="-apple-system"/>
              </a:rPr>
              <a:t> (YAC); ready-to-use set of commands and queries, Multi-signature transactions.</a:t>
            </a:r>
          </a:p>
        </p:txBody>
      </p:sp>
      <p:sp>
        <p:nvSpPr>
          <p:cNvPr id="8" name="Rectangle 7">
            <a:extLst>
              <a:ext uri="{FF2B5EF4-FFF2-40B4-BE49-F238E27FC236}">
                <a16:creationId xmlns:a16="http://schemas.microsoft.com/office/drawing/2014/main" id="{EF0038DF-BB68-45ED-ADDA-FA7F0BDCE2B0}"/>
              </a:ext>
            </a:extLst>
          </p:cNvPr>
          <p:cNvSpPr/>
          <p:nvPr/>
        </p:nvSpPr>
        <p:spPr>
          <a:xfrm>
            <a:off x="753258" y="3955409"/>
            <a:ext cx="3118161" cy="307777"/>
          </a:xfrm>
          <a:prstGeom prst="rect">
            <a:avLst/>
          </a:prstGeom>
        </p:spPr>
        <p:txBody>
          <a:bodyPr wrap="none">
            <a:spAutoFit/>
          </a:bodyPr>
          <a:lstStyle/>
          <a:p>
            <a:r>
              <a:rPr lang="en-US" dirty="0">
                <a:hlinkClick r:id="rId3"/>
              </a:rPr>
              <a:t>https://iroha.readthedocs.io/en/latest/</a:t>
            </a:r>
            <a:endParaRPr lang="en-US" dirty="0"/>
          </a:p>
        </p:txBody>
      </p:sp>
      <p:sp>
        <p:nvSpPr>
          <p:cNvPr id="9" name="Rectangle 8">
            <a:extLst>
              <a:ext uri="{FF2B5EF4-FFF2-40B4-BE49-F238E27FC236}">
                <a16:creationId xmlns:a16="http://schemas.microsoft.com/office/drawing/2014/main" id="{6FA37D9F-255C-406C-B4B5-1747A2822F40}"/>
              </a:ext>
            </a:extLst>
          </p:cNvPr>
          <p:cNvSpPr/>
          <p:nvPr/>
        </p:nvSpPr>
        <p:spPr>
          <a:xfrm>
            <a:off x="5117253" y="4001576"/>
            <a:ext cx="4572000" cy="523220"/>
          </a:xfrm>
          <a:prstGeom prst="rect">
            <a:avLst/>
          </a:prstGeom>
        </p:spPr>
        <p:txBody>
          <a:bodyPr>
            <a:spAutoFit/>
          </a:bodyPr>
          <a:lstStyle/>
          <a:p>
            <a:pPr>
              <a:buFont typeface="Arial" panose="020B0604020202020204" pitchFamily="34" charset="0"/>
              <a:buChar char="•"/>
            </a:pPr>
            <a:r>
              <a:rPr lang="en-US" dirty="0">
                <a:solidFill>
                  <a:srgbClr val="0052CC"/>
                </a:solidFill>
                <a:latin typeface="-apple-system"/>
                <a:hlinkClick r:id="rId4" tooltip="https://lists.hyperledger.org/g/tsc/message/359"/>
              </a:rPr>
              <a:t>Approved by the TSC on October 13, 2016</a:t>
            </a:r>
            <a:endParaRPr lang="en-US" dirty="0">
              <a:solidFill>
                <a:srgbClr val="172B4D"/>
              </a:solidFill>
              <a:latin typeface="-apple-system"/>
            </a:endParaRPr>
          </a:p>
          <a:p>
            <a:pPr>
              <a:buFont typeface="Arial" panose="020B0604020202020204" pitchFamily="34" charset="0"/>
              <a:buChar char="•"/>
            </a:pPr>
            <a:r>
              <a:rPr lang="en-US" dirty="0">
                <a:solidFill>
                  <a:srgbClr val="172B4D"/>
                </a:solidFill>
                <a:latin typeface="-apple-system"/>
              </a:rPr>
              <a:t>Moved out of Incubation on May 18, 2017</a:t>
            </a:r>
          </a:p>
        </p:txBody>
      </p:sp>
    </p:spTree>
    <p:extLst>
      <p:ext uri="{BB962C8B-B14F-4D97-AF65-F5344CB8AC3E}">
        <p14:creationId xmlns:p14="http://schemas.microsoft.com/office/powerpoint/2010/main" val="38108021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sp>
        <p:nvSpPr>
          <p:cNvPr id="907" name="Google Shape;907;p117"/>
          <p:cNvSpPr txBox="1"/>
          <p:nvPr/>
        </p:nvSpPr>
        <p:spPr>
          <a:xfrm>
            <a:off x="838200" y="2396346"/>
            <a:ext cx="7569600" cy="2423400"/>
          </a:xfrm>
          <a:prstGeom prst="rect">
            <a:avLst/>
          </a:prstGeom>
          <a:noFill/>
          <a:ln>
            <a:noFill/>
          </a:ln>
        </p:spPr>
        <p:txBody>
          <a:bodyPr spcFirstLastPara="1" wrap="square" lIns="91425" tIns="91425" rIns="91425" bIns="91425" anchor="t" anchorCtr="0">
            <a:noAutofit/>
          </a:bodyPr>
          <a:lstStyle/>
          <a:p>
            <a:r>
              <a:rPr lang="en-US" sz="2000" dirty="0">
                <a:solidFill>
                  <a:srgbClr val="414042"/>
                </a:solidFill>
                <a:latin typeface="Proxima Nova"/>
              </a:rPr>
              <a:t>Hyperledger Grid is a platform for building supply chain solutions that include distributed ledger components. It includes a set of libraries, data models, and SDK to accelerate development for supply chain smart contracts and client interfaces. This project will accelerate the development of blockchain-based solutions to cross-industry supply chain problems</a:t>
            </a:r>
          </a:p>
        </p:txBody>
      </p:sp>
      <p:pic>
        <p:nvPicPr>
          <p:cNvPr id="908" name="Google Shape;908;p117"/>
          <p:cNvPicPr preferRelativeResize="0"/>
          <p:nvPr/>
        </p:nvPicPr>
        <p:blipFill>
          <a:blip r:embed="rId3">
            <a:alphaModFix/>
          </a:blip>
          <a:stretch>
            <a:fillRect/>
          </a:stretch>
        </p:blipFill>
        <p:spPr>
          <a:xfrm>
            <a:off x="3424050" y="-1046675"/>
            <a:ext cx="2295899" cy="1658675"/>
          </a:xfrm>
          <a:prstGeom prst="rect">
            <a:avLst/>
          </a:prstGeom>
          <a:noFill/>
          <a:ln>
            <a:noFill/>
          </a:ln>
        </p:spPr>
      </p:pic>
      <p:pic>
        <p:nvPicPr>
          <p:cNvPr id="4" name="Picture 3">
            <a:extLst>
              <a:ext uri="{FF2B5EF4-FFF2-40B4-BE49-F238E27FC236}">
                <a16:creationId xmlns:a16="http://schemas.microsoft.com/office/drawing/2014/main" id="{A098DBE6-5BAB-4643-89AC-15BBA237549A}"/>
              </a:ext>
            </a:extLst>
          </p:cNvPr>
          <p:cNvPicPr>
            <a:picLocks noChangeAspect="1"/>
          </p:cNvPicPr>
          <p:nvPr/>
        </p:nvPicPr>
        <p:blipFill>
          <a:blip r:embed="rId4"/>
          <a:stretch>
            <a:fillRect/>
          </a:stretch>
        </p:blipFill>
        <p:spPr>
          <a:xfrm>
            <a:off x="2329895" y="1111886"/>
            <a:ext cx="4301055" cy="1143634"/>
          </a:xfrm>
          <a:prstGeom prst="rect">
            <a:avLst/>
          </a:prstGeom>
        </p:spPr>
      </p:pic>
      <p:sp>
        <p:nvSpPr>
          <p:cNvPr id="5" name="Rectangle: Beveled 4">
            <a:extLst>
              <a:ext uri="{FF2B5EF4-FFF2-40B4-BE49-F238E27FC236}">
                <a16:creationId xmlns:a16="http://schemas.microsoft.com/office/drawing/2014/main" id="{E0B86592-D5EF-4C9A-9526-C960B866043C}"/>
              </a:ext>
            </a:extLst>
          </p:cNvPr>
          <p:cNvSpPr/>
          <p:nvPr/>
        </p:nvSpPr>
        <p:spPr>
          <a:xfrm>
            <a:off x="3732106" y="692609"/>
            <a:ext cx="1679786" cy="338667"/>
          </a:xfrm>
          <a:prstGeom prst="bevel">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tx1"/>
                </a:solidFill>
              </a:rPr>
              <a:t>GRID</a:t>
            </a:r>
          </a:p>
        </p:txBody>
      </p:sp>
      <p:pic>
        <p:nvPicPr>
          <p:cNvPr id="8193" name="Picture 1" descr="placeholder?title=Incubation&amp;colour=Blue">
            <a:extLst>
              <a:ext uri="{FF2B5EF4-FFF2-40B4-BE49-F238E27FC236}">
                <a16:creationId xmlns:a16="http://schemas.microsoft.com/office/drawing/2014/main" id="{F0268F7B-CC9B-4957-A3CD-0905139711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838200" cy="17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1134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3463CAF-901B-4A62-90B1-068552DA3EC6}"/>
              </a:ext>
            </a:extLst>
          </p:cNvPr>
          <p:cNvSpPr/>
          <p:nvPr/>
        </p:nvSpPr>
        <p:spPr>
          <a:xfrm>
            <a:off x="476632" y="3752209"/>
            <a:ext cx="2628942" cy="523220"/>
          </a:xfrm>
          <a:prstGeom prst="rect">
            <a:avLst/>
          </a:prstGeom>
        </p:spPr>
        <p:txBody>
          <a:bodyPr wrap="square">
            <a:spAutoFit/>
          </a:bodyPr>
          <a:lstStyle/>
          <a:p>
            <a:r>
              <a:rPr lang="en-US" dirty="0">
                <a:hlinkClick r:id="rId2"/>
              </a:rPr>
              <a:t>https://grid.hyperledger.org/docs/grid/nightly/master/</a:t>
            </a:r>
            <a:r>
              <a:rPr lang="en-US" dirty="0">
                <a:hlinkClick r:id="rId3"/>
              </a:rPr>
              <a:t>/</a:t>
            </a:r>
            <a:endParaRPr lang="en-US" dirty="0"/>
          </a:p>
        </p:txBody>
      </p:sp>
      <p:sp>
        <p:nvSpPr>
          <p:cNvPr id="3" name="Rectangle 2">
            <a:extLst>
              <a:ext uri="{FF2B5EF4-FFF2-40B4-BE49-F238E27FC236}">
                <a16:creationId xmlns:a16="http://schemas.microsoft.com/office/drawing/2014/main" id="{D91BE630-200E-499D-9832-54E43B635174}"/>
              </a:ext>
            </a:extLst>
          </p:cNvPr>
          <p:cNvSpPr/>
          <p:nvPr/>
        </p:nvSpPr>
        <p:spPr>
          <a:xfrm>
            <a:off x="4114800" y="3752209"/>
            <a:ext cx="4748106" cy="1169551"/>
          </a:xfrm>
          <a:prstGeom prst="rect">
            <a:avLst/>
          </a:prstGeom>
        </p:spPr>
        <p:txBody>
          <a:bodyPr wrap="square">
            <a:spAutoFit/>
          </a:bodyPr>
          <a:lstStyle/>
          <a:p>
            <a:pPr>
              <a:buFont typeface="Arial" panose="020B0604020202020204" pitchFamily="34" charset="0"/>
              <a:buChar char="•"/>
            </a:pPr>
            <a:r>
              <a:rPr lang="en-US" dirty="0">
                <a:solidFill>
                  <a:srgbClr val="0052CC"/>
                </a:solidFill>
                <a:latin typeface="-apple-system"/>
                <a:hlinkClick r:id="rId4"/>
              </a:rPr>
              <a:t>Proposed</a:t>
            </a:r>
            <a:r>
              <a:rPr lang="en-US" dirty="0">
                <a:solidFill>
                  <a:srgbClr val="172B4D"/>
                </a:solidFill>
                <a:latin typeface="-apple-system"/>
              </a:rPr>
              <a:t> by David Cecchi, Cargill, Shawn Amundson, Bitwise IO, and Dan Middleton, Intel</a:t>
            </a:r>
          </a:p>
          <a:p>
            <a:pPr>
              <a:buFont typeface="Arial" panose="020B0604020202020204" pitchFamily="34" charset="0"/>
              <a:buChar char="•"/>
            </a:pPr>
            <a:r>
              <a:rPr lang="en-US" dirty="0">
                <a:solidFill>
                  <a:srgbClr val="0052CC"/>
                </a:solidFill>
                <a:latin typeface="-apple-system"/>
                <a:hlinkClick r:id="rId5"/>
              </a:rPr>
              <a:t>Approved</a:t>
            </a:r>
            <a:r>
              <a:rPr lang="en-US" dirty="0">
                <a:solidFill>
                  <a:srgbClr val="172B4D"/>
                </a:solidFill>
                <a:latin typeface="-apple-system"/>
              </a:rPr>
              <a:t> by the TSC December 6, 2018</a:t>
            </a:r>
          </a:p>
          <a:p>
            <a:br>
              <a:rPr lang="en-US" dirty="0"/>
            </a:br>
            <a:endParaRPr lang="en-US" dirty="0"/>
          </a:p>
        </p:txBody>
      </p:sp>
      <p:sp>
        <p:nvSpPr>
          <p:cNvPr id="4" name="Rectangle 3">
            <a:extLst>
              <a:ext uri="{FF2B5EF4-FFF2-40B4-BE49-F238E27FC236}">
                <a16:creationId xmlns:a16="http://schemas.microsoft.com/office/drawing/2014/main" id="{5D3001DC-7025-458C-BA5A-62C4533A1315}"/>
              </a:ext>
            </a:extLst>
          </p:cNvPr>
          <p:cNvSpPr/>
          <p:nvPr/>
        </p:nvSpPr>
        <p:spPr>
          <a:xfrm>
            <a:off x="1039705" y="1409277"/>
            <a:ext cx="6224693" cy="1169551"/>
          </a:xfrm>
          <a:prstGeom prst="rect">
            <a:avLst/>
          </a:prstGeom>
        </p:spPr>
        <p:txBody>
          <a:bodyPr wrap="square">
            <a:spAutoFit/>
          </a:bodyPr>
          <a:lstStyle/>
          <a:p>
            <a:r>
              <a:rPr lang="en-US" dirty="0">
                <a:solidFill>
                  <a:srgbClr val="404040"/>
                </a:solidFill>
                <a:latin typeface="Lato"/>
              </a:rPr>
              <a:t>The Grid Track and Trace transaction family allows users to track goods as they move through a supply chain. Records for goods include a history of ownership and custodianship, as well as histories for a variety of properties such as temperature and location. These properties are managed through a user-specifiable system of record types.</a:t>
            </a:r>
            <a:endParaRPr lang="en-US" dirty="0"/>
          </a:p>
        </p:txBody>
      </p:sp>
      <p:sp>
        <p:nvSpPr>
          <p:cNvPr id="5" name="Lightning Bolt 4">
            <a:extLst>
              <a:ext uri="{FF2B5EF4-FFF2-40B4-BE49-F238E27FC236}">
                <a16:creationId xmlns:a16="http://schemas.microsoft.com/office/drawing/2014/main" id="{A9FAA9D9-1480-470D-BA12-76D79C652B05}"/>
              </a:ext>
            </a:extLst>
          </p:cNvPr>
          <p:cNvSpPr/>
          <p:nvPr/>
        </p:nvSpPr>
        <p:spPr>
          <a:xfrm>
            <a:off x="359163" y="364567"/>
            <a:ext cx="2369127" cy="812629"/>
          </a:xfrm>
          <a:prstGeom prst="lightningBol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tx1"/>
                </a:solidFill>
              </a:rPr>
              <a:t>Wiki</a:t>
            </a:r>
          </a:p>
        </p:txBody>
      </p:sp>
      <p:sp>
        <p:nvSpPr>
          <p:cNvPr id="6" name="Block Arc 5">
            <a:extLst>
              <a:ext uri="{FF2B5EF4-FFF2-40B4-BE49-F238E27FC236}">
                <a16:creationId xmlns:a16="http://schemas.microsoft.com/office/drawing/2014/main" id="{F3AD3434-08D2-4314-88C4-66077FE7A27B}"/>
              </a:ext>
            </a:extLst>
          </p:cNvPr>
          <p:cNvSpPr/>
          <p:nvPr/>
        </p:nvSpPr>
        <p:spPr>
          <a:xfrm>
            <a:off x="6878473" y="3000291"/>
            <a:ext cx="1212273" cy="706173"/>
          </a:xfrm>
          <a:prstGeom prst="blockArc">
            <a:avLst>
              <a:gd name="adj1" fmla="val 3201953"/>
              <a:gd name="adj2" fmla="val 0"/>
              <a:gd name="adj3" fmla="val 25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Roadmap</a:t>
            </a:r>
          </a:p>
        </p:txBody>
      </p:sp>
      <p:sp>
        <p:nvSpPr>
          <p:cNvPr id="7" name="Scroll: Horizontal 6">
            <a:extLst>
              <a:ext uri="{FF2B5EF4-FFF2-40B4-BE49-F238E27FC236}">
                <a16:creationId xmlns:a16="http://schemas.microsoft.com/office/drawing/2014/main" id="{161BF28C-9662-4397-BA78-91E340B585DE}"/>
              </a:ext>
            </a:extLst>
          </p:cNvPr>
          <p:cNvSpPr/>
          <p:nvPr/>
        </p:nvSpPr>
        <p:spPr>
          <a:xfrm>
            <a:off x="359163" y="3148304"/>
            <a:ext cx="3186545" cy="410148"/>
          </a:xfrm>
          <a:prstGeom prst="horizont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a:solidFill>
                  <a:schemeClr val="tx1"/>
                </a:solidFill>
              </a:rPr>
              <a:t>Current Documentation</a:t>
            </a:r>
          </a:p>
        </p:txBody>
      </p:sp>
      <p:sp>
        <p:nvSpPr>
          <p:cNvPr id="8" name="Rectangle: Beveled 7">
            <a:extLst>
              <a:ext uri="{FF2B5EF4-FFF2-40B4-BE49-F238E27FC236}">
                <a16:creationId xmlns:a16="http://schemas.microsoft.com/office/drawing/2014/main" id="{661C6AC5-5968-4B4A-ADB6-F3B79212B09D}"/>
              </a:ext>
            </a:extLst>
          </p:cNvPr>
          <p:cNvSpPr/>
          <p:nvPr/>
        </p:nvSpPr>
        <p:spPr>
          <a:xfrm>
            <a:off x="3684693" y="394582"/>
            <a:ext cx="1679786" cy="338667"/>
          </a:xfrm>
          <a:prstGeom prst="bevel">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tx1"/>
                </a:solidFill>
              </a:rPr>
              <a:t>GRID</a:t>
            </a:r>
          </a:p>
        </p:txBody>
      </p:sp>
    </p:spTree>
    <p:extLst>
      <p:ext uri="{BB962C8B-B14F-4D97-AF65-F5344CB8AC3E}">
        <p14:creationId xmlns:p14="http://schemas.microsoft.com/office/powerpoint/2010/main" val="41183745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66"/>
        <p:cNvGrpSpPr/>
        <p:nvPr/>
      </p:nvGrpSpPr>
      <p:grpSpPr>
        <a:xfrm>
          <a:off x="0" y="0"/>
          <a:ext cx="0" cy="0"/>
          <a:chOff x="0" y="0"/>
          <a:chExt cx="0" cy="0"/>
        </a:xfrm>
      </p:grpSpPr>
      <p:sp>
        <p:nvSpPr>
          <p:cNvPr id="1367" name="Google Shape;1367;p162"/>
          <p:cNvSpPr txBox="1"/>
          <p:nvPr/>
        </p:nvSpPr>
        <p:spPr>
          <a:xfrm>
            <a:off x="605352" y="275594"/>
            <a:ext cx="7614675" cy="585225"/>
          </a:xfrm>
          <a:prstGeom prst="rect">
            <a:avLst/>
          </a:prstGeom>
          <a:noFill/>
          <a:ln>
            <a:noFill/>
          </a:ln>
        </p:spPr>
        <p:txBody>
          <a:bodyPr spcFirstLastPara="1" wrap="square" lIns="91425" tIns="91425" rIns="91425" bIns="91425" anchor="t" anchorCtr="0">
            <a:noAutofit/>
          </a:bodyPr>
          <a:lstStyle/>
          <a:p>
            <a:pPr algn="ctr"/>
            <a:r>
              <a:rPr lang="en-US" sz="2800" b="1">
                <a:solidFill>
                  <a:srgbClr val="414042"/>
                </a:solidFill>
                <a:latin typeface="Proxima Nova"/>
                <a:ea typeface="Proxima Nova"/>
                <a:cs typeface="Proxima Nova"/>
                <a:sym typeface="Proxima Nova"/>
              </a:rPr>
              <a:t>Hyperledger Tools</a:t>
            </a:r>
            <a:endParaRPr sz="2800" b="1">
              <a:solidFill>
                <a:srgbClr val="414042"/>
              </a:solidFill>
              <a:latin typeface="Proxima Nova"/>
              <a:ea typeface="Proxima Nova"/>
              <a:cs typeface="Proxima Nova"/>
              <a:sym typeface="Proxima Nova"/>
            </a:endParaRPr>
          </a:p>
        </p:txBody>
      </p:sp>
      <p:sp>
        <p:nvSpPr>
          <p:cNvPr id="1368" name="Google Shape;1368;p162"/>
          <p:cNvSpPr txBox="1"/>
          <p:nvPr/>
        </p:nvSpPr>
        <p:spPr>
          <a:xfrm>
            <a:off x="752450" y="1912625"/>
            <a:ext cx="2441925" cy="1055700"/>
          </a:xfrm>
          <a:prstGeom prst="rect">
            <a:avLst/>
          </a:prstGeom>
          <a:noFill/>
          <a:ln>
            <a:noFill/>
          </a:ln>
        </p:spPr>
        <p:txBody>
          <a:bodyPr spcFirstLastPara="1" wrap="square" lIns="91425" tIns="91425" rIns="91425" bIns="91425" anchor="t" anchorCtr="0">
            <a:noAutofit/>
          </a:bodyPr>
          <a:lstStyle/>
          <a:p>
            <a:pPr marL="19049" algn="ctr"/>
            <a:r>
              <a:rPr lang="en-US" sz="1800" b="1">
                <a:solidFill>
                  <a:srgbClr val="74D1D6"/>
                </a:solidFill>
                <a:latin typeface="Proxima Nova"/>
                <a:ea typeface="Proxima Nova"/>
                <a:cs typeface="Proxima Nova"/>
                <a:sym typeface="Proxima Nova"/>
              </a:rPr>
              <a:t>Caliper</a:t>
            </a:r>
            <a:endParaRPr sz="1050"/>
          </a:p>
          <a:p>
            <a:pPr marL="19049" algn="ctr"/>
            <a:r>
              <a:rPr lang="en-US" sz="1100">
                <a:solidFill>
                  <a:srgbClr val="404146"/>
                </a:solidFill>
                <a:latin typeface="Proxima Nova"/>
                <a:ea typeface="Proxima Nova"/>
                <a:cs typeface="Proxima Nova"/>
                <a:sym typeface="Proxima Nova"/>
              </a:rPr>
              <a:t>A tool which allows users to measure performance of a specific blockchain implementation with a set of pre-defined use cases.</a:t>
            </a:r>
            <a:endParaRPr sz="1100">
              <a:solidFill>
                <a:srgbClr val="404146"/>
              </a:solidFill>
              <a:latin typeface="Proxima Nova"/>
              <a:ea typeface="Proxima Nova"/>
              <a:cs typeface="Proxima Nova"/>
              <a:sym typeface="Proxima Nova"/>
            </a:endParaRPr>
          </a:p>
        </p:txBody>
      </p:sp>
      <p:pic>
        <p:nvPicPr>
          <p:cNvPr id="1369" name="Google Shape;1369;p162"/>
          <p:cNvPicPr preferRelativeResize="0"/>
          <p:nvPr/>
        </p:nvPicPr>
        <p:blipFill rotWithShape="1">
          <a:blip r:embed="rId3">
            <a:alphaModFix/>
          </a:blip>
          <a:srcRect/>
          <a:stretch/>
        </p:blipFill>
        <p:spPr>
          <a:xfrm>
            <a:off x="1693866" y="1286416"/>
            <a:ext cx="699025" cy="626210"/>
          </a:xfrm>
          <a:prstGeom prst="rect">
            <a:avLst/>
          </a:prstGeom>
          <a:noFill/>
          <a:ln>
            <a:noFill/>
          </a:ln>
        </p:spPr>
      </p:pic>
      <p:sp>
        <p:nvSpPr>
          <p:cNvPr id="1370" name="Google Shape;1370;p162"/>
          <p:cNvSpPr txBox="1"/>
          <p:nvPr/>
        </p:nvSpPr>
        <p:spPr>
          <a:xfrm>
            <a:off x="3316029" y="1959278"/>
            <a:ext cx="2441925" cy="901125"/>
          </a:xfrm>
          <a:prstGeom prst="rect">
            <a:avLst/>
          </a:prstGeom>
          <a:noFill/>
          <a:ln>
            <a:noFill/>
          </a:ln>
        </p:spPr>
        <p:txBody>
          <a:bodyPr spcFirstLastPara="1" wrap="square" lIns="91425" tIns="91425" rIns="91425" bIns="91425" anchor="t" anchorCtr="0">
            <a:noAutofit/>
          </a:bodyPr>
          <a:lstStyle/>
          <a:p>
            <a:pPr marL="19049" algn="ctr"/>
            <a:r>
              <a:rPr lang="en-US" sz="1800" b="1">
                <a:solidFill>
                  <a:srgbClr val="74D1D6"/>
                </a:solidFill>
                <a:latin typeface="Proxima Nova"/>
                <a:ea typeface="Proxima Nova"/>
                <a:cs typeface="Proxima Nova"/>
                <a:sym typeface="Proxima Nova"/>
              </a:rPr>
              <a:t>Cello</a:t>
            </a:r>
            <a:endParaRPr sz="1800" b="1">
              <a:solidFill>
                <a:srgbClr val="74D1D6"/>
              </a:solidFill>
              <a:latin typeface="Proxima Nova"/>
              <a:ea typeface="Proxima Nova"/>
              <a:cs typeface="Proxima Nova"/>
              <a:sym typeface="Proxima Nova"/>
            </a:endParaRPr>
          </a:p>
          <a:p>
            <a:pPr marL="19049" algn="ctr"/>
            <a:r>
              <a:rPr lang="en-US" sz="1100">
                <a:solidFill>
                  <a:srgbClr val="404146"/>
                </a:solidFill>
                <a:latin typeface="Proxima Nova"/>
                <a:ea typeface="Proxima Nova"/>
                <a:cs typeface="Proxima Nova"/>
                <a:sym typeface="Proxima Nova"/>
              </a:rPr>
              <a:t>Deployment model to simplify  creating, managing and terminating  blockchains.</a:t>
            </a:r>
            <a:endParaRPr sz="1800">
              <a:solidFill>
                <a:srgbClr val="404146"/>
              </a:solidFill>
              <a:latin typeface="Calibri"/>
              <a:ea typeface="Calibri"/>
              <a:cs typeface="Calibri"/>
              <a:sym typeface="Calibri"/>
            </a:endParaRPr>
          </a:p>
        </p:txBody>
      </p:sp>
      <p:sp>
        <p:nvSpPr>
          <p:cNvPr id="1371" name="Google Shape;1371;p162"/>
          <p:cNvSpPr txBox="1"/>
          <p:nvPr/>
        </p:nvSpPr>
        <p:spPr>
          <a:xfrm>
            <a:off x="5879615" y="1959278"/>
            <a:ext cx="2511900" cy="1111275"/>
          </a:xfrm>
          <a:prstGeom prst="rect">
            <a:avLst/>
          </a:prstGeom>
          <a:noFill/>
          <a:ln>
            <a:noFill/>
          </a:ln>
        </p:spPr>
        <p:txBody>
          <a:bodyPr spcFirstLastPara="1" wrap="square" lIns="91425" tIns="91425" rIns="91425" bIns="91425" anchor="t" anchorCtr="0">
            <a:noAutofit/>
          </a:bodyPr>
          <a:lstStyle/>
          <a:p>
            <a:pPr marL="19049" algn="ctr"/>
            <a:r>
              <a:rPr lang="en-US" sz="1800" b="1">
                <a:solidFill>
                  <a:srgbClr val="74D1D6"/>
                </a:solidFill>
                <a:latin typeface="Proxima Nova"/>
                <a:ea typeface="Proxima Nova"/>
                <a:cs typeface="Proxima Nova"/>
                <a:sym typeface="Proxima Nova"/>
              </a:rPr>
              <a:t>Composer</a:t>
            </a:r>
            <a:endParaRPr sz="1800" b="1">
              <a:solidFill>
                <a:srgbClr val="74D1D6"/>
              </a:solidFill>
              <a:latin typeface="Proxima Nova"/>
              <a:ea typeface="Proxima Nova"/>
              <a:cs typeface="Proxima Nova"/>
              <a:sym typeface="Proxima Nova"/>
            </a:endParaRPr>
          </a:p>
          <a:p>
            <a:pPr marL="19049" algn="ctr"/>
            <a:r>
              <a:rPr lang="en-US" sz="1100">
                <a:solidFill>
                  <a:srgbClr val="404146"/>
                </a:solidFill>
                <a:latin typeface="Proxima Nova"/>
                <a:ea typeface="Proxima Nova"/>
                <a:cs typeface="Proxima Nova"/>
                <a:sym typeface="Proxima Nova"/>
              </a:rPr>
              <a:t>A collaborative tool for building blockchain business networks.</a:t>
            </a:r>
            <a:endParaRPr sz="1050"/>
          </a:p>
        </p:txBody>
      </p:sp>
      <p:pic>
        <p:nvPicPr>
          <p:cNvPr id="1372" name="Google Shape;1372;p162"/>
          <p:cNvPicPr preferRelativeResize="0"/>
          <p:nvPr/>
        </p:nvPicPr>
        <p:blipFill rotWithShape="1">
          <a:blip r:embed="rId4">
            <a:alphaModFix/>
          </a:blip>
          <a:srcRect/>
          <a:stretch/>
        </p:blipFill>
        <p:spPr>
          <a:xfrm>
            <a:off x="4187535" y="1271817"/>
            <a:ext cx="699025" cy="624660"/>
          </a:xfrm>
          <a:prstGeom prst="rect">
            <a:avLst/>
          </a:prstGeom>
          <a:noFill/>
          <a:ln>
            <a:noFill/>
          </a:ln>
        </p:spPr>
      </p:pic>
      <p:pic>
        <p:nvPicPr>
          <p:cNvPr id="1373" name="Google Shape;1373;p162"/>
          <p:cNvPicPr preferRelativeResize="0"/>
          <p:nvPr/>
        </p:nvPicPr>
        <p:blipFill rotWithShape="1">
          <a:blip r:embed="rId5">
            <a:alphaModFix/>
          </a:blip>
          <a:srcRect/>
          <a:stretch/>
        </p:blipFill>
        <p:spPr>
          <a:xfrm>
            <a:off x="6796347" y="1213606"/>
            <a:ext cx="608551" cy="699025"/>
          </a:xfrm>
          <a:prstGeom prst="rect">
            <a:avLst/>
          </a:prstGeom>
          <a:noFill/>
          <a:ln>
            <a:noFill/>
          </a:ln>
        </p:spPr>
      </p:pic>
      <p:sp>
        <p:nvSpPr>
          <p:cNvPr id="1374" name="Google Shape;1374;p162"/>
          <p:cNvSpPr txBox="1"/>
          <p:nvPr/>
        </p:nvSpPr>
        <p:spPr>
          <a:xfrm>
            <a:off x="752450" y="3564050"/>
            <a:ext cx="2441925" cy="818550"/>
          </a:xfrm>
          <a:prstGeom prst="rect">
            <a:avLst/>
          </a:prstGeom>
          <a:noFill/>
          <a:ln>
            <a:noFill/>
          </a:ln>
        </p:spPr>
        <p:txBody>
          <a:bodyPr spcFirstLastPara="1" wrap="square" lIns="91425" tIns="91425" rIns="91425" bIns="91425" anchor="t" anchorCtr="0">
            <a:noAutofit/>
          </a:bodyPr>
          <a:lstStyle/>
          <a:p>
            <a:pPr marL="19049" algn="ctr"/>
            <a:r>
              <a:rPr lang="en-US" sz="1800" b="1">
                <a:solidFill>
                  <a:srgbClr val="74D1D6"/>
                </a:solidFill>
                <a:latin typeface="Proxima Nova"/>
                <a:ea typeface="Proxima Nova"/>
                <a:cs typeface="Proxima Nova"/>
                <a:sym typeface="Proxima Nova"/>
              </a:rPr>
              <a:t>Explorer</a:t>
            </a:r>
            <a:endParaRPr sz="1800" b="1">
              <a:solidFill>
                <a:srgbClr val="74D1D6"/>
              </a:solidFill>
              <a:latin typeface="Proxima Nova"/>
              <a:ea typeface="Proxima Nova"/>
              <a:cs typeface="Proxima Nova"/>
              <a:sym typeface="Proxima Nova"/>
            </a:endParaRPr>
          </a:p>
          <a:p>
            <a:pPr marL="19049" algn="ctr"/>
            <a:r>
              <a:rPr lang="en-US" sz="1100">
                <a:solidFill>
                  <a:srgbClr val="404146"/>
                </a:solidFill>
                <a:latin typeface="Proxima Nova"/>
                <a:ea typeface="Proxima Nova"/>
                <a:cs typeface="Proxima Nova"/>
                <a:sym typeface="Proxima Nova"/>
              </a:rPr>
              <a:t>A Web-enabled user interface to gain insight into your blockchain. </a:t>
            </a:r>
            <a:endParaRPr sz="1800">
              <a:solidFill>
                <a:srgbClr val="404146"/>
              </a:solidFill>
              <a:latin typeface="Calibri"/>
              <a:ea typeface="Calibri"/>
              <a:cs typeface="Calibri"/>
              <a:sym typeface="Calibri"/>
            </a:endParaRPr>
          </a:p>
        </p:txBody>
      </p:sp>
      <p:pic>
        <p:nvPicPr>
          <p:cNvPr id="1375" name="Google Shape;1375;p162"/>
          <p:cNvPicPr preferRelativeResize="0"/>
          <p:nvPr/>
        </p:nvPicPr>
        <p:blipFill rotWithShape="1">
          <a:blip r:embed="rId6">
            <a:alphaModFix/>
          </a:blip>
          <a:srcRect/>
          <a:stretch/>
        </p:blipFill>
        <p:spPr>
          <a:xfrm>
            <a:off x="1623934" y="3059109"/>
            <a:ext cx="699025" cy="549860"/>
          </a:xfrm>
          <a:prstGeom prst="rect">
            <a:avLst/>
          </a:prstGeom>
          <a:noFill/>
          <a:ln>
            <a:noFill/>
          </a:ln>
        </p:spPr>
      </p:pic>
      <p:sp>
        <p:nvSpPr>
          <p:cNvPr id="1376" name="Google Shape;1376;p162"/>
          <p:cNvSpPr txBox="1"/>
          <p:nvPr/>
        </p:nvSpPr>
        <p:spPr>
          <a:xfrm>
            <a:off x="3316029" y="3564050"/>
            <a:ext cx="2441925" cy="901125"/>
          </a:xfrm>
          <a:prstGeom prst="rect">
            <a:avLst/>
          </a:prstGeom>
          <a:noFill/>
          <a:ln>
            <a:noFill/>
          </a:ln>
        </p:spPr>
        <p:txBody>
          <a:bodyPr spcFirstLastPara="1" wrap="square" lIns="91425" tIns="91425" rIns="91425" bIns="91425" anchor="t" anchorCtr="0">
            <a:noAutofit/>
          </a:bodyPr>
          <a:lstStyle/>
          <a:p>
            <a:pPr marL="19049" algn="ctr"/>
            <a:r>
              <a:rPr lang="en-US" sz="1800" b="1">
                <a:solidFill>
                  <a:srgbClr val="74D1D6"/>
                </a:solidFill>
                <a:latin typeface="Proxima Nova"/>
                <a:ea typeface="Proxima Nova"/>
                <a:cs typeface="Proxima Nova"/>
                <a:sym typeface="Proxima Nova"/>
              </a:rPr>
              <a:t>Quilt</a:t>
            </a:r>
            <a:endParaRPr sz="1800" b="1">
              <a:solidFill>
                <a:srgbClr val="74D1D6"/>
              </a:solidFill>
              <a:latin typeface="Proxima Nova"/>
              <a:ea typeface="Proxima Nova"/>
              <a:cs typeface="Proxima Nova"/>
              <a:sym typeface="Proxima Nova"/>
            </a:endParaRPr>
          </a:p>
          <a:p>
            <a:pPr marL="19049" algn="ctr"/>
            <a:r>
              <a:rPr lang="en-US" sz="1100">
                <a:solidFill>
                  <a:srgbClr val="404146"/>
                </a:solidFill>
                <a:latin typeface="Proxima Nova"/>
                <a:ea typeface="Proxima Nova"/>
                <a:cs typeface="Proxima Nova"/>
                <a:sym typeface="Proxima Nova"/>
              </a:rPr>
              <a:t>Interoperability between ledger systems by using ILP, a payment protocol to distribute value.</a:t>
            </a:r>
            <a:endParaRPr sz="1800">
              <a:solidFill>
                <a:srgbClr val="404146"/>
              </a:solidFill>
              <a:latin typeface="Calibri"/>
              <a:ea typeface="Calibri"/>
              <a:cs typeface="Calibri"/>
              <a:sym typeface="Calibri"/>
            </a:endParaRPr>
          </a:p>
        </p:txBody>
      </p:sp>
      <p:pic>
        <p:nvPicPr>
          <p:cNvPr id="1377" name="Google Shape;1377;p162"/>
          <p:cNvPicPr preferRelativeResize="0"/>
          <p:nvPr/>
        </p:nvPicPr>
        <p:blipFill rotWithShape="1">
          <a:blip r:embed="rId7">
            <a:alphaModFix/>
          </a:blip>
          <a:srcRect/>
          <a:stretch/>
        </p:blipFill>
        <p:spPr>
          <a:xfrm>
            <a:off x="4222488" y="2923279"/>
            <a:ext cx="699025" cy="640772"/>
          </a:xfrm>
          <a:prstGeom prst="rect">
            <a:avLst/>
          </a:prstGeom>
          <a:noFill/>
          <a:ln>
            <a:noFill/>
          </a:ln>
        </p:spPr>
      </p:pic>
      <p:pic>
        <p:nvPicPr>
          <p:cNvPr id="1378" name="Google Shape;1378;p162"/>
          <p:cNvPicPr preferRelativeResize="0"/>
          <p:nvPr/>
        </p:nvPicPr>
        <p:blipFill>
          <a:blip r:embed="rId8">
            <a:alphaModFix/>
          </a:blip>
          <a:stretch>
            <a:fillRect/>
          </a:stretch>
        </p:blipFill>
        <p:spPr>
          <a:xfrm>
            <a:off x="6452841" y="3117206"/>
            <a:ext cx="1938665" cy="123481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7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7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7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7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7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7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82"/>
        <p:cNvGrpSpPr/>
        <p:nvPr/>
      </p:nvGrpSpPr>
      <p:grpSpPr>
        <a:xfrm>
          <a:off x="0" y="0"/>
          <a:ext cx="0" cy="0"/>
          <a:chOff x="0" y="0"/>
          <a:chExt cx="0" cy="0"/>
        </a:xfrm>
      </p:grpSpPr>
      <p:sp>
        <p:nvSpPr>
          <p:cNvPr id="1383" name="Google Shape;1383;p163"/>
          <p:cNvSpPr txBox="1"/>
          <p:nvPr/>
        </p:nvSpPr>
        <p:spPr>
          <a:xfrm>
            <a:off x="785063" y="234619"/>
            <a:ext cx="6569325" cy="992700"/>
          </a:xfrm>
          <a:prstGeom prst="rect">
            <a:avLst/>
          </a:prstGeom>
          <a:noFill/>
          <a:ln>
            <a:noFill/>
          </a:ln>
        </p:spPr>
        <p:txBody>
          <a:bodyPr spcFirstLastPara="1" wrap="square" lIns="68569" tIns="68569" rIns="68569" bIns="68569" anchor="ctr" anchorCtr="0">
            <a:noAutofit/>
          </a:bodyPr>
          <a:lstStyle/>
          <a:p>
            <a:pPr>
              <a:lnSpc>
                <a:spcPct val="90000"/>
              </a:lnSpc>
            </a:pPr>
            <a:r>
              <a:rPr lang="en-US" sz="2100" b="1" i="1">
                <a:solidFill>
                  <a:schemeClr val="dk1"/>
                </a:solidFill>
              </a:rPr>
              <a:t>Hyperledger Caliper</a:t>
            </a:r>
            <a:endParaRPr sz="1050"/>
          </a:p>
        </p:txBody>
      </p:sp>
      <p:pic>
        <p:nvPicPr>
          <p:cNvPr id="1384" name="Google Shape;1384;p163" descr="A close up of a sign&#10;&#10;Description generated with very high confidence"/>
          <p:cNvPicPr preferRelativeResize="0"/>
          <p:nvPr/>
        </p:nvPicPr>
        <p:blipFill rotWithShape="1">
          <a:blip r:embed="rId3">
            <a:alphaModFix/>
          </a:blip>
          <a:srcRect/>
          <a:stretch/>
        </p:blipFill>
        <p:spPr>
          <a:xfrm>
            <a:off x="6367872" y="393154"/>
            <a:ext cx="2329759" cy="675630"/>
          </a:xfrm>
          <a:prstGeom prst="rect">
            <a:avLst/>
          </a:prstGeom>
          <a:noFill/>
          <a:ln>
            <a:noFill/>
          </a:ln>
        </p:spPr>
      </p:pic>
      <p:sp>
        <p:nvSpPr>
          <p:cNvPr id="1385" name="Google Shape;1385;p163"/>
          <p:cNvSpPr txBox="1">
            <a:spLocks noGrp="1"/>
          </p:cNvSpPr>
          <p:nvPr>
            <p:ph type="body" idx="4294967295"/>
          </p:nvPr>
        </p:nvSpPr>
        <p:spPr>
          <a:xfrm>
            <a:off x="785063" y="1148625"/>
            <a:ext cx="7208550" cy="2731500"/>
          </a:xfrm>
          <a:prstGeom prst="rect">
            <a:avLst/>
          </a:prstGeom>
          <a:noFill/>
          <a:ln>
            <a:noFill/>
          </a:ln>
        </p:spPr>
        <p:txBody>
          <a:bodyPr spcFirstLastPara="1" wrap="square" lIns="68569" tIns="34275" rIns="68569" bIns="34275" anchor="t" anchorCtr="0">
            <a:noAutofit/>
          </a:bodyPr>
          <a:lstStyle/>
          <a:p>
            <a:pPr marL="171450" indent="-171450">
              <a:lnSpc>
                <a:spcPct val="70000"/>
              </a:lnSpc>
              <a:buClr>
                <a:schemeClr val="dk1"/>
              </a:buClr>
              <a:buSzPts val="2040"/>
              <a:buChar char="•"/>
            </a:pPr>
            <a:r>
              <a:rPr lang="en-US" sz="1530" dirty="0"/>
              <a:t>A blockchain </a:t>
            </a:r>
            <a:r>
              <a:rPr lang="en-US" sz="1530" b="1" dirty="0">
                <a:solidFill>
                  <a:srgbClr val="124163"/>
                </a:solidFill>
              </a:rPr>
              <a:t>benchmark </a:t>
            </a:r>
            <a:r>
              <a:rPr lang="en-US" sz="1530" dirty="0">
                <a:solidFill>
                  <a:srgbClr val="124163"/>
                </a:solidFill>
              </a:rPr>
              <a:t>f</a:t>
            </a:r>
            <a:r>
              <a:rPr lang="en-US" sz="1530" dirty="0"/>
              <a:t>ramework which allows users to measure the performance of a specific blockchain implementation with a set of predefined use cases. </a:t>
            </a:r>
            <a:endParaRPr dirty="0"/>
          </a:p>
          <a:p>
            <a:pPr marL="171450" indent="-171450">
              <a:lnSpc>
                <a:spcPct val="70000"/>
              </a:lnSpc>
              <a:spcBef>
                <a:spcPts val="750"/>
              </a:spcBef>
              <a:buClr>
                <a:schemeClr val="dk1"/>
              </a:buClr>
              <a:buSzPts val="2040"/>
              <a:buChar char="•"/>
            </a:pPr>
            <a:r>
              <a:rPr lang="en-US" sz="1530" dirty="0"/>
              <a:t>A tool that provides performance evaluations for different blockchain solutions based on a set of neutral and commonly accepted rules.</a:t>
            </a:r>
            <a:endParaRPr dirty="0"/>
          </a:p>
          <a:p>
            <a:pPr marL="171450" indent="-171450">
              <a:lnSpc>
                <a:spcPct val="70000"/>
              </a:lnSpc>
              <a:spcBef>
                <a:spcPts val="750"/>
              </a:spcBef>
              <a:buClr>
                <a:schemeClr val="dk1"/>
              </a:buClr>
              <a:buSzPts val="2040"/>
              <a:buChar char="•"/>
            </a:pPr>
            <a:r>
              <a:rPr lang="en-US" sz="1530" dirty="0"/>
              <a:t>The Performance &amp; Scalability Working Group (PSWG) are responsible for the Caliper project definitions, metrics and terminology.</a:t>
            </a:r>
          </a:p>
          <a:p>
            <a:pPr marL="171450" indent="-171450">
              <a:lnSpc>
                <a:spcPct val="70000"/>
              </a:lnSpc>
              <a:spcBef>
                <a:spcPts val="750"/>
              </a:spcBef>
              <a:buClr>
                <a:schemeClr val="dk1"/>
              </a:buClr>
              <a:buSzPts val="2040"/>
              <a:buChar char="•"/>
            </a:pPr>
            <a:r>
              <a:rPr lang="en-US" sz="1530" dirty="0"/>
              <a:t>Caliper will produce reports containing a number of performance indicators: </a:t>
            </a:r>
            <a:endParaRPr lang="en-US" dirty="0"/>
          </a:p>
          <a:p>
            <a:pPr marL="514350" lvl="1" indent="-171450">
              <a:lnSpc>
                <a:spcPct val="70000"/>
              </a:lnSpc>
              <a:spcBef>
                <a:spcPts val="375"/>
              </a:spcBef>
              <a:buClr>
                <a:schemeClr val="dk1"/>
              </a:buClr>
              <a:buSzPts val="2040"/>
              <a:buChar char="•"/>
            </a:pPr>
            <a:r>
              <a:rPr lang="en-US" sz="1530" dirty="0"/>
              <a:t>TPS (Transactions Per Second)</a:t>
            </a:r>
            <a:endParaRPr lang="en-US" dirty="0"/>
          </a:p>
          <a:p>
            <a:pPr marL="514350" lvl="1" indent="-171450">
              <a:lnSpc>
                <a:spcPct val="70000"/>
              </a:lnSpc>
              <a:spcBef>
                <a:spcPts val="375"/>
              </a:spcBef>
              <a:buClr>
                <a:schemeClr val="dk1"/>
              </a:buClr>
              <a:buSzPts val="2040"/>
              <a:buChar char="•"/>
            </a:pPr>
            <a:r>
              <a:rPr lang="en-US" sz="1530" dirty="0"/>
              <a:t>transaction latency</a:t>
            </a:r>
            <a:endParaRPr lang="en-US" dirty="0"/>
          </a:p>
          <a:p>
            <a:pPr marL="514350" lvl="1" indent="-171450">
              <a:lnSpc>
                <a:spcPct val="70000"/>
              </a:lnSpc>
              <a:spcBef>
                <a:spcPts val="375"/>
              </a:spcBef>
              <a:buClr>
                <a:schemeClr val="dk1"/>
              </a:buClr>
              <a:buSzPts val="2040"/>
              <a:buChar char="•"/>
            </a:pPr>
            <a:r>
              <a:rPr lang="en-US" sz="1530" dirty="0"/>
              <a:t>resource utilization</a:t>
            </a:r>
            <a:endParaRPr lang="en-US" dirty="0"/>
          </a:p>
          <a:p>
            <a:pPr marL="171450" indent="-171450">
              <a:lnSpc>
                <a:spcPct val="70000"/>
              </a:lnSpc>
              <a:spcBef>
                <a:spcPts val="750"/>
              </a:spcBef>
              <a:buClr>
                <a:schemeClr val="dk1"/>
              </a:buClr>
              <a:buSzPts val="2040"/>
              <a:buChar char="•"/>
            </a:pPr>
            <a:r>
              <a:rPr lang="en-US" sz="1530" dirty="0"/>
              <a:t>Caliper results should be used as a reference in supporting the choice of a blockchain implementation suitable for the users specific use-cases. </a:t>
            </a:r>
            <a:endParaRPr lang="en-US" dirty="0"/>
          </a:p>
          <a:p>
            <a:pPr marL="171450" indent="-171450">
              <a:lnSpc>
                <a:spcPct val="70000"/>
              </a:lnSpc>
              <a:spcBef>
                <a:spcPts val="750"/>
              </a:spcBef>
              <a:buClr>
                <a:schemeClr val="dk1"/>
              </a:buClr>
              <a:buSzPts val="2040"/>
              <a:buChar char="•"/>
            </a:pPr>
            <a:r>
              <a:rPr lang="en-US" sz="1530" dirty="0"/>
              <a:t>Caliper is not intended to be an authoritative performance assessment or to be used for simple comparative purposes  (e.g.  Blue blockchain is 5 TPS, Red Blockchain is 10 TPS. So b is better).</a:t>
            </a:r>
            <a:endParaRPr lang="en-US" dirty="0"/>
          </a:p>
          <a:p>
            <a:pPr marL="171450" indent="-171450">
              <a:lnSpc>
                <a:spcPct val="70000"/>
              </a:lnSpc>
              <a:spcBef>
                <a:spcPts val="750"/>
              </a:spcBef>
              <a:buClr>
                <a:schemeClr val="dk1"/>
              </a:buClr>
              <a:buSzPts val="2040"/>
              <a:buChar char="•"/>
            </a:pPr>
            <a:endParaRPr dirty="0"/>
          </a:p>
          <a:p>
            <a:pPr marL="171450" indent="-90488">
              <a:lnSpc>
                <a:spcPct val="70000"/>
              </a:lnSpc>
              <a:spcBef>
                <a:spcPts val="750"/>
              </a:spcBef>
              <a:buClr>
                <a:schemeClr val="dk1"/>
              </a:buClr>
              <a:buSzPts val="1700"/>
              <a:buNone/>
            </a:pPr>
            <a:endParaRPr sz="1275"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96"/>
        <p:cNvGrpSpPr/>
        <p:nvPr/>
      </p:nvGrpSpPr>
      <p:grpSpPr>
        <a:xfrm>
          <a:off x="0" y="0"/>
          <a:ext cx="0" cy="0"/>
          <a:chOff x="0" y="0"/>
          <a:chExt cx="0" cy="0"/>
        </a:xfrm>
      </p:grpSpPr>
      <p:sp>
        <p:nvSpPr>
          <p:cNvPr id="1397" name="Google Shape;1397;p165"/>
          <p:cNvSpPr txBox="1"/>
          <p:nvPr/>
        </p:nvSpPr>
        <p:spPr>
          <a:xfrm>
            <a:off x="785063" y="234619"/>
            <a:ext cx="6569325" cy="992700"/>
          </a:xfrm>
          <a:prstGeom prst="rect">
            <a:avLst/>
          </a:prstGeom>
          <a:noFill/>
          <a:ln>
            <a:noFill/>
          </a:ln>
        </p:spPr>
        <p:txBody>
          <a:bodyPr spcFirstLastPara="1" wrap="square" lIns="68569" tIns="68569" rIns="68569" bIns="68569" anchor="ctr" anchorCtr="0">
            <a:noAutofit/>
          </a:bodyPr>
          <a:lstStyle/>
          <a:p>
            <a:pPr>
              <a:lnSpc>
                <a:spcPct val="90000"/>
              </a:lnSpc>
            </a:pPr>
            <a:r>
              <a:rPr lang="en-US" sz="2100" b="1" i="1">
                <a:solidFill>
                  <a:schemeClr val="dk1"/>
                </a:solidFill>
              </a:rPr>
              <a:t>Hyperledger Caliper</a:t>
            </a:r>
            <a:endParaRPr sz="1050"/>
          </a:p>
        </p:txBody>
      </p:sp>
      <p:pic>
        <p:nvPicPr>
          <p:cNvPr id="1398" name="Google Shape;1398;p165" descr="A close up of a sign&#10;&#10;Description generated with very high confidence"/>
          <p:cNvPicPr preferRelativeResize="0"/>
          <p:nvPr/>
        </p:nvPicPr>
        <p:blipFill rotWithShape="1">
          <a:blip r:embed="rId3">
            <a:alphaModFix/>
          </a:blip>
          <a:srcRect/>
          <a:stretch/>
        </p:blipFill>
        <p:spPr>
          <a:xfrm>
            <a:off x="6222935" y="3968610"/>
            <a:ext cx="2329759" cy="675630"/>
          </a:xfrm>
          <a:prstGeom prst="rect">
            <a:avLst/>
          </a:prstGeom>
          <a:noFill/>
          <a:ln>
            <a:noFill/>
          </a:ln>
        </p:spPr>
      </p:pic>
      <p:sp>
        <p:nvSpPr>
          <p:cNvPr id="1399" name="Google Shape;1399;p165"/>
          <p:cNvSpPr txBox="1"/>
          <p:nvPr/>
        </p:nvSpPr>
        <p:spPr>
          <a:xfrm>
            <a:off x="785063" y="966338"/>
            <a:ext cx="8189775" cy="2923200"/>
          </a:xfrm>
          <a:prstGeom prst="rect">
            <a:avLst/>
          </a:prstGeom>
          <a:noFill/>
          <a:ln>
            <a:noFill/>
          </a:ln>
        </p:spPr>
        <p:txBody>
          <a:bodyPr spcFirstLastPara="1" wrap="square" lIns="68569" tIns="68569" rIns="68569" bIns="68569" anchor="ctr" anchorCtr="0">
            <a:noAutofit/>
          </a:bodyPr>
          <a:lstStyle/>
          <a:p>
            <a:pPr>
              <a:lnSpc>
                <a:spcPct val="80000"/>
              </a:lnSpc>
            </a:pPr>
            <a:r>
              <a:rPr lang="en-US" sz="2081" b="1" dirty="0">
                <a:solidFill>
                  <a:schemeClr val="dk1"/>
                </a:solidFill>
                <a:latin typeface="Calibri"/>
                <a:ea typeface="Calibri"/>
                <a:cs typeface="Calibri"/>
                <a:sym typeface="Calibri"/>
              </a:rPr>
              <a:t>Key Characteristics</a:t>
            </a:r>
            <a:endParaRPr sz="2100" dirty="0">
              <a:solidFill>
                <a:schemeClr val="dk1"/>
              </a:solidFill>
              <a:latin typeface="Calibri"/>
              <a:ea typeface="Calibri"/>
              <a:cs typeface="Calibri"/>
              <a:sym typeface="Calibri"/>
            </a:endParaRPr>
          </a:p>
          <a:p>
            <a:pPr marL="171450" indent="-171450">
              <a:lnSpc>
                <a:spcPct val="80000"/>
              </a:lnSpc>
              <a:spcBef>
                <a:spcPts val="750"/>
              </a:spcBef>
              <a:buClr>
                <a:schemeClr val="dk1"/>
              </a:buClr>
              <a:buSzPts val="2590"/>
              <a:buChar char="•"/>
            </a:pPr>
            <a:r>
              <a:rPr lang="en-US" sz="1943" dirty="0">
                <a:solidFill>
                  <a:schemeClr val="dk1"/>
                </a:solidFill>
                <a:latin typeface="Calibri"/>
                <a:ea typeface="Calibri"/>
                <a:cs typeface="Calibri"/>
                <a:sym typeface="Calibri"/>
              </a:rPr>
              <a:t>Adaptor Layer: provide a common layer to integrate with major existing blockchain framework/platforms, so that the </a:t>
            </a:r>
            <a:r>
              <a:rPr lang="en-US" sz="1943" b="1" dirty="0">
                <a:solidFill>
                  <a:schemeClr val="dk1"/>
                </a:solidFill>
                <a:latin typeface="Calibri"/>
                <a:ea typeface="Calibri"/>
                <a:cs typeface="Calibri"/>
                <a:sym typeface="Calibri"/>
              </a:rPr>
              <a:t>same benchmarks </a:t>
            </a:r>
            <a:r>
              <a:rPr lang="en-US" sz="1943" dirty="0">
                <a:solidFill>
                  <a:schemeClr val="dk1"/>
                </a:solidFill>
                <a:latin typeface="Calibri"/>
                <a:ea typeface="Calibri"/>
                <a:cs typeface="Calibri"/>
                <a:sym typeface="Calibri"/>
              </a:rPr>
              <a:t>can be run for different blockchain systems.</a:t>
            </a:r>
            <a:endParaRPr sz="2100" dirty="0">
              <a:solidFill>
                <a:schemeClr val="dk1"/>
              </a:solidFill>
              <a:latin typeface="Calibri"/>
              <a:ea typeface="Calibri"/>
              <a:cs typeface="Calibri"/>
              <a:sym typeface="Calibri"/>
            </a:endParaRPr>
          </a:p>
          <a:p>
            <a:pPr marL="171450" indent="-171450">
              <a:lnSpc>
                <a:spcPct val="80000"/>
              </a:lnSpc>
              <a:spcBef>
                <a:spcPts val="750"/>
              </a:spcBef>
              <a:buClr>
                <a:schemeClr val="dk1"/>
              </a:buClr>
              <a:buSzPts val="2590"/>
              <a:buChar char="•"/>
            </a:pPr>
            <a:r>
              <a:rPr lang="en-US" sz="1943" dirty="0">
                <a:solidFill>
                  <a:schemeClr val="dk1"/>
                </a:solidFill>
                <a:latin typeface="Calibri"/>
                <a:ea typeface="Calibri"/>
                <a:cs typeface="Calibri"/>
                <a:sym typeface="Calibri"/>
              </a:rPr>
              <a:t>Benchmark test environments will be provided to help different clients run tests under the same environment.</a:t>
            </a:r>
            <a:endParaRPr sz="2100" dirty="0">
              <a:solidFill>
                <a:schemeClr val="dk1"/>
              </a:solidFill>
              <a:latin typeface="Calibri"/>
              <a:ea typeface="Calibri"/>
              <a:cs typeface="Calibri"/>
              <a:sym typeface="Calibri"/>
            </a:endParaRPr>
          </a:p>
          <a:p>
            <a:pPr marL="171450" indent="-171450">
              <a:lnSpc>
                <a:spcPct val="80000"/>
              </a:lnSpc>
              <a:spcBef>
                <a:spcPts val="750"/>
              </a:spcBef>
              <a:buClr>
                <a:schemeClr val="dk1"/>
              </a:buClr>
              <a:buSzPts val="2590"/>
              <a:buChar char="•"/>
            </a:pPr>
            <a:r>
              <a:rPr lang="en-US" sz="1943" dirty="0">
                <a:solidFill>
                  <a:schemeClr val="dk1"/>
                </a:solidFill>
                <a:latin typeface="Calibri"/>
                <a:ea typeface="Calibri"/>
                <a:cs typeface="Calibri"/>
                <a:sym typeface="Calibri"/>
              </a:rPr>
              <a:t>Users can use their existing environment and configure Caliper to run the test in that environment.</a:t>
            </a:r>
            <a:endParaRPr sz="2100" dirty="0">
              <a:solidFill>
                <a:schemeClr val="dk1"/>
              </a:solidFill>
              <a:latin typeface="Calibri"/>
              <a:ea typeface="Calibri"/>
              <a:cs typeface="Calibri"/>
              <a:sym typeface="Calibri"/>
            </a:endParaRPr>
          </a:p>
          <a:p>
            <a:pPr marL="171450">
              <a:lnSpc>
                <a:spcPct val="80000"/>
              </a:lnSpc>
              <a:spcBef>
                <a:spcPts val="750"/>
              </a:spcBef>
            </a:pPr>
            <a:endParaRPr sz="1249" dirty="0">
              <a:solidFill>
                <a:schemeClr val="dk1"/>
              </a:solidFill>
              <a:latin typeface="Calibri"/>
              <a:ea typeface="Calibri"/>
              <a:cs typeface="Calibri"/>
              <a:sym typeface="Calibri"/>
            </a:endParaRPr>
          </a:p>
        </p:txBody>
      </p:sp>
      <p:sp>
        <p:nvSpPr>
          <p:cNvPr id="2" name="Rectangle 1">
            <a:extLst>
              <a:ext uri="{FF2B5EF4-FFF2-40B4-BE49-F238E27FC236}">
                <a16:creationId xmlns:a16="http://schemas.microsoft.com/office/drawing/2014/main" id="{75C76B12-9AFE-4FD7-9A03-CD435F2DFE3A}"/>
              </a:ext>
            </a:extLst>
          </p:cNvPr>
          <p:cNvSpPr/>
          <p:nvPr/>
        </p:nvSpPr>
        <p:spPr>
          <a:xfrm>
            <a:off x="344495" y="3541673"/>
            <a:ext cx="5050465" cy="667042"/>
          </a:xfrm>
          <a:prstGeom prst="rect">
            <a:avLst/>
          </a:prstGeom>
        </p:spPr>
        <p:txBody>
          <a:bodyPr wrap="square">
            <a:spAutoFit/>
          </a:bodyPr>
          <a:lstStyle/>
          <a:p>
            <a:pPr marL="171450" indent="-217884">
              <a:lnSpc>
                <a:spcPct val="80000"/>
              </a:lnSpc>
              <a:spcBef>
                <a:spcPts val="750"/>
              </a:spcBef>
              <a:buClr>
                <a:schemeClr val="dk1"/>
              </a:buClr>
              <a:buSzPts val="2775"/>
              <a:buFont typeface="Calibri"/>
              <a:buChar char="•"/>
            </a:pPr>
            <a:r>
              <a:rPr lang="en-US" sz="2400" b="1" dirty="0">
                <a:solidFill>
                  <a:schemeClr val="dk1"/>
                </a:solidFill>
                <a:latin typeface="Calibri"/>
                <a:ea typeface="Calibri"/>
                <a:cs typeface="Calibri"/>
                <a:sym typeface="Calibri"/>
              </a:rPr>
              <a:t>Caliper Documentation:</a:t>
            </a:r>
            <a:endParaRPr lang="en-US" sz="2400" dirty="0">
              <a:solidFill>
                <a:schemeClr val="dk1"/>
              </a:solidFill>
              <a:latin typeface="Calibri"/>
              <a:ea typeface="Calibri"/>
              <a:cs typeface="Calibri"/>
              <a:sym typeface="Calibri"/>
            </a:endParaRPr>
          </a:p>
          <a:p>
            <a:pPr>
              <a:lnSpc>
                <a:spcPct val="80000"/>
              </a:lnSpc>
              <a:spcBef>
                <a:spcPts val="750"/>
              </a:spcBef>
            </a:pPr>
            <a:r>
              <a:rPr lang="en-US" dirty="0">
                <a:solidFill>
                  <a:schemeClr val="dk1"/>
                </a:solidFill>
                <a:latin typeface="Calibri"/>
                <a:ea typeface="Calibri"/>
                <a:cs typeface="Calibri"/>
                <a:sym typeface="Calibri"/>
              </a:rPr>
              <a:t> 	</a:t>
            </a:r>
            <a:r>
              <a:rPr lang="en-US" u="sng" dirty="0">
                <a:solidFill>
                  <a:schemeClr val="dk1"/>
                </a:solidFill>
                <a:latin typeface="Calibri"/>
                <a:ea typeface="Calibri"/>
                <a:cs typeface="Calibri"/>
                <a:sym typeface="Calibri"/>
                <a:hlinkClick r:id="rId4"/>
              </a:rPr>
              <a:t>https://wiki.hyperledger.org/projects/caliper#caliper</a:t>
            </a:r>
            <a:endParaRPr lang="en-US" dirty="0">
              <a:solidFill>
                <a:schemeClr val="dk1"/>
              </a:solidFill>
              <a:latin typeface="Calibri"/>
              <a:ea typeface="Calibri"/>
              <a:cs typeface="Calibri"/>
              <a:sym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412"/>
        <p:cNvGrpSpPr/>
        <p:nvPr/>
      </p:nvGrpSpPr>
      <p:grpSpPr>
        <a:xfrm>
          <a:off x="0" y="0"/>
          <a:ext cx="0" cy="0"/>
          <a:chOff x="0" y="0"/>
          <a:chExt cx="0" cy="0"/>
        </a:xfrm>
      </p:grpSpPr>
      <p:sp>
        <p:nvSpPr>
          <p:cNvPr id="1413" name="Google Shape;1413;p167"/>
          <p:cNvSpPr txBox="1">
            <a:spLocks noGrp="1"/>
          </p:cNvSpPr>
          <p:nvPr>
            <p:ph type="title" idx="4294967295"/>
          </p:nvPr>
        </p:nvSpPr>
        <p:spPr>
          <a:xfrm>
            <a:off x="624100" y="422901"/>
            <a:ext cx="7702200" cy="959175"/>
          </a:xfrm>
          <a:prstGeom prst="rect">
            <a:avLst/>
          </a:prstGeom>
          <a:noFill/>
          <a:ln>
            <a:noFill/>
          </a:ln>
        </p:spPr>
        <p:txBody>
          <a:bodyPr spcFirstLastPara="1" wrap="square" lIns="68569" tIns="34275" rIns="68569" bIns="34275" anchor="ctr" anchorCtr="0">
            <a:noAutofit/>
          </a:bodyPr>
          <a:lstStyle/>
          <a:p>
            <a:pPr>
              <a:lnSpc>
                <a:spcPct val="90000"/>
              </a:lnSpc>
              <a:buClr>
                <a:schemeClr val="lt1"/>
              </a:buClr>
              <a:buSzPts val="4400"/>
            </a:pPr>
            <a:r>
              <a:rPr lang="en-US" i="1">
                <a:solidFill>
                  <a:schemeClr val="dk1"/>
                </a:solidFill>
              </a:rPr>
              <a:t>Hyperledger Cello</a:t>
            </a:r>
            <a:endParaRPr>
              <a:solidFill>
                <a:srgbClr val="000000"/>
              </a:solidFill>
            </a:endParaRPr>
          </a:p>
        </p:txBody>
      </p:sp>
      <p:pic>
        <p:nvPicPr>
          <p:cNvPr id="1414" name="Google Shape;1414;p167"/>
          <p:cNvPicPr preferRelativeResize="0"/>
          <p:nvPr/>
        </p:nvPicPr>
        <p:blipFill rotWithShape="1">
          <a:blip r:embed="rId3">
            <a:alphaModFix/>
          </a:blip>
          <a:srcRect/>
          <a:stretch/>
        </p:blipFill>
        <p:spPr>
          <a:xfrm>
            <a:off x="6291270" y="518545"/>
            <a:ext cx="2329759" cy="660098"/>
          </a:xfrm>
          <a:prstGeom prst="rect">
            <a:avLst/>
          </a:prstGeom>
          <a:noFill/>
          <a:ln>
            <a:noFill/>
          </a:ln>
        </p:spPr>
      </p:pic>
      <p:sp>
        <p:nvSpPr>
          <p:cNvPr id="1415" name="Google Shape;1415;p167"/>
          <p:cNvSpPr txBox="1"/>
          <p:nvPr/>
        </p:nvSpPr>
        <p:spPr>
          <a:xfrm>
            <a:off x="978413" y="1099200"/>
            <a:ext cx="8081100" cy="3768750"/>
          </a:xfrm>
          <a:prstGeom prst="rect">
            <a:avLst/>
          </a:prstGeom>
          <a:noFill/>
          <a:ln>
            <a:noFill/>
          </a:ln>
        </p:spPr>
        <p:txBody>
          <a:bodyPr spcFirstLastPara="1" wrap="square" lIns="68569" tIns="68569" rIns="68569" bIns="68569" anchor="ctr" anchorCtr="0">
            <a:noAutofit/>
          </a:bodyPr>
          <a:lstStyle/>
          <a:p>
            <a:pPr marL="171450" indent="-162401">
              <a:lnSpc>
                <a:spcPct val="80000"/>
              </a:lnSpc>
              <a:spcBef>
                <a:spcPts val="750"/>
              </a:spcBef>
              <a:buClr>
                <a:schemeClr val="dk1"/>
              </a:buClr>
              <a:buSzPts val="2400"/>
              <a:buChar char="•"/>
            </a:pPr>
            <a:r>
              <a:rPr lang="en-US" sz="1800">
                <a:solidFill>
                  <a:schemeClr val="dk1"/>
                </a:solidFill>
                <a:latin typeface="Calibri"/>
                <a:ea typeface="Calibri"/>
                <a:cs typeface="Calibri"/>
                <a:sym typeface="Calibri"/>
              </a:rPr>
              <a:t>Cello is a blockchain module toolkit which helps people use and </a:t>
            </a:r>
            <a:r>
              <a:rPr lang="en-US" sz="1800" b="1">
                <a:solidFill>
                  <a:srgbClr val="124163"/>
                </a:solidFill>
                <a:latin typeface="Calibri"/>
                <a:ea typeface="Calibri"/>
                <a:cs typeface="Calibri"/>
                <a:sym typeface="Calibri"/>
              </a:rPr>
              <a:t>manage blockchains </a:t>
            </a:r>
            <a:r>
              <a:rPr lang="en-US" sz="1800">
                <a:solidFill>
                  <a:schemeClr val="dk1"/>
                </a:solidFill>
                <a:latin typeface="Calibri"/>
                <a:ea typeface="Calibri"/>
                <a:cs typeface="Calibri"/>
                <a:sym typeface="Calibri"/>
              </a:rPr>
              <a:t>in a more efficient way.</a:t>
            </a:r>
            <a:endParaRPr sz="1800">
              <a:solidFill>
                <a:schemeClr val="dk1"/>
              </a:solidFill>
              <a:latin typeface="Calibri"/>
              <a:ea typeface="Calibri"/>
              <a:cs typeface="Calibri"/>
              <a:sym typeface="Calibri"/>
            </a:endParaRPr>
          </a:p>
          <a:p>
            <a:pPr marL="171450" indent="-162401">
              <a:lnSpc>
                <a:spcPct val="80000"/>
              </a:lnSpc>
              <a:spcBef>
                <a:spcPts val="750"/>
              </a:spcBef>
              <a:buClr>
                <a:schemeClr val="dk1"/>
              </a:buClr>
              <a:buSzPts val="2400"/>
              <a:buChar char="•"/>
            </a:pPr>
            <a:r>
              <a:rPr lang="en-US" sz="1800">
                <a:solidFill>
                  <a:schemeClr val="dk1"/>
                </a:solidFill>
                <a:latin typeface="Calibri"/>
                <a:ea typeface="Calibri"/>
                <a:cs typeface="Calibri"/>
                <a:sym typeface="Calibri"/>
              </a:rPr>
              <a:t>Cello creates a </a:t>
            </a:r>
            <a:r>
              <a:rPr lang="en-US" sz="1800" b="1">
                <a:solidFill>
                  <a:srgbClr val="124163"/>
                </a:solidFill>
                <a:latin typeface="Calibri"/>
                <a:ea typeface="Calibri"/>
                <a:cs typeface="Calibri"/>
                <a:sym typeface="Calibri"/>
              </a:rPr>
              <a:t>Blockchain as a Service (BaaS) </a:t>
            </a:r>
            <a:r>
              <a:rPr lang="en-US" sz="1800">
                <a:solidFill>
                  <a:schemeClr val="dk1"/>
                </a:solidFill>
                <a:latin typeface="Calibri"/>
                <a:ea typeface="Calibri"/>
                <a:cs typeface="Calibri"/>
                <a:sym typeface="Calibri"/>
              </a:rPr>
              <a:t>platform to provision customizable blockchain networks easier and faster.</a:t>
            </a:r>
            <a:endParaRPr sz="1800">
              <a:solidFill>
                <a:schemeClr val="dk1"/>
              </a:solidFill>
              <a:latin typeface="Calibri"/>
              <a:ea typeface="Calibri"/>
              <a:cs typeface="Calibri"/>
              <a:sym typeface="Calibri"/>
            </a:endParaRPr>
          </a:p>
          <a:p>
            <a:pPr marL="171450" indent="-162401">
              <a:lnSpc>
                <a:spcPct val="80000"/>
              </a:lnSpc>
              <a:spcBef>
                <a:spcPts val="750"/>
              </a:spcBef>
              <a:buClr>
                <a:schemeClr val="dk1"/>
              </a:buClr>
              <a:buSzPts val="2400"/>
              <a:buChar char="•"/>
            </a:pPr>
            <a:r>
              <a:rPr lang="en-US" sz="1800">
                <a:solidFill>
                  <a:schemeClr val="dk1"/>
                </a:solidFill>
                <a:latin typeface="Calibri"/>
                <a:ea typeface="Calibri"/>
                <a:cs typeface="Calibri"/>
                <a:sym typeface="Calibri"/>
              </a:rPr>
              <a:t>Cello’s Blockchain as a Service helps to build  deployment model  blockchain platforms quickly from scratch that are provisional and customizable.</a:t>
            </a:r>
            <a:endParaRPr sz="1800">
              <a:solidFill>
                <a:schemeClr val="dk1"/>
              </a:solidFill>
              <a:latin typeface="Calibri"/>
              <a:ea typeface="Calibri"/>
              <a:cs typeface="Calibri"/>
              <a:sym typeface="Calibri"/>
            </a:endParaRPr>
          </a:p>
          <a:p>
            <a:pPr marL="171450" indent="-162401">
              <a:lnSpc>
                <a:spcPct val="80000"/>
              </a:lnSpc>
              <a:spcBef>
                <a:spcPts val="750"/>
              </a:spcBef>
              <a:buClr>
                <a:schemeClr val="dk1"/>
              </a:buClr>
              <a:buSzPts val="2400"/>
              <a:buChar char="•"/>
            </a:pPr>
            <a:r>
              <a:rPr lang="en-US" sz="1800">
                <a:solidFill>
                  <a:schemeClr val="dk1"/>
                </a:solidFill>
                <a:latin typeface="Calibri"/>
                <a:ea typeface="Calibri"/>
                <a:cs typeface="Calibri"/>
                <a:sym typeface="Calibri"/>
              </a:rPr>
              <a:t>Cello helps </a:t>
            </a:r>
            <a:r>
              <a:rPr lang="en-US" sz="1800" b="1">
                <a:solidFill>
                  <a:srgbClr val="124163"/>
                </a:solidFill>
                <a:latin typeface="Calibri"/>
                <a:ea typeface="Calibri"/>
                <a:cs typeface="Calibri"/>
                <a:sym typeface="Calibri"/>
              </a:rPr>
              <a:t>mitigate the operational cost </a:t>
            </a:r>
            <a:r>
              <a:rPr lang="en-US" sz="1800">
                <a:solidFill>
                  <a:schemeClr val="dk1"/>
                </a:solidFill>
                <a:latin typeface="Calibri"/>
                <a:ea typeface="Calibri"/>
                <a:cs typeface="Calibri"/>
                <a:sym typeface="Calibri"/>
              </a:rPr>
              <a:t>for blockchain users and application  developers by  reducing the effort required for creating, managing and terminating blockchains.</a:t>
            </a:r>
            <a:endParaRPr sz="1800">
              <a:solidFill>
                <a:schemeClr val="dk1"/>
              </a:solidFill>
              <a:latin typeface="Calibri"/>
              <a:ea typeface="Calibri"/>
              <a:cs typeface="Calibri"/>
              <a:sym typeface="Calibri"/>
            </a:endParaRPr>
          </a:p>
          <a:p>
            <a:pPr marL="171450" indent="-92154">
              <a:lnSpc>
                <a:spcPct val="80000"/>
              </a:lnSpc>
              <a:spcBef>
                <a:spcPts val="750"/>
              </a:spcBef>
            </a:pPr>
            <a:endParaRPr sz="1249">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58"/>
        <p:cNvGrpSpPr/>
        <p:nvPr/>
      </p:nvGrpSpPr>
      <p:grpSpPr>
        <a:xfrm>
          <a:off x="0" y="0"/>
          <a:ext cx="0" cy="0"/>
          <a:chOff x="0" y="0"/>
          <a:chExt cx="0" cy="0"/>
        </a:xfrm>
      </p:grpSpPr>
      <p:sp>
        <p:nvSpPr>
          <p:cNvPr id="659" name="Google Shape;659;p92"/>
          <p:cNvSpPr txBox="1"/>
          <p:nvPr/>
        </p:nvSpPr>
        <p:spPr>
          <a:xfrm>
            <a:off x="801300" y="99825"/>
            <a:ext cx="7541400" cy="977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i="0" u="none" strike="noStrike" cap="none">
                <a:solidFill>
                  <a:srgbClr val="414042"/>
                </a:solidFill>
                <a:latin typeface="Proxima Nova"/>
                <a:ea typeface="Proxima Nova"/>
                <a:cs typeface="Proxima Nova"/>
                <a:sym typeface="Proxima Nova"/>
              </a:rPr>
              <a:t>The Hyperledger Greenhouse Architecture</a:t>
            </a:r>
            <a:endParaRPr sz="1800" i="0" u="none" strike="noStrike" cap="none">
              <a:solidFill>
                <a:srgbClr val="942AFF"/>
              </a:solidFill>
              <a:latin typeface="Proxima Nova"/>
              <a:ea typeface="Proxima Nova"/>
              <a:cs typeface="Proxima Nova"/>
              <a:sym typeface="Proxima Nova"/>
            </a:endParaRPr>
          </a:p>
        </p:txBody>
      </p:sp>
      <p:pic>
        <p:nvPicPr>
          <p:cNvPr id="660" name="Google Shape;660;p92"/>
          <p:cNvPicPr preferRelativeResize="0"/>
          <p:nvPr/>
        </p:nvPicPr>
        <p:blipFill rotWithShape="1">
          <a:blip r:embed="rId4">
            <a:alphaModFix/>
          </a:blip>
          <a:srcRect/>
          <a:stretch/>
        </p:blipFill>
        <p:spPr>
          <a:xfrm>
            <a:off x="755700" y="1275400"/>
            <a:ext cx="7632600" cy="3047166"/>
          </a:xfrm>
          <a:prstGeom prst="rect">
            <a:avLst/>
          </a:prstGeom>
          <a:noFill/>
          <a:ln>
            <a:noFill/>
          </a:ln>
        </p:spPr>
      </p:pic>
      <p:pic>
        <p:nvPicPr>
          <p:cNvPr id="661" name="Google Shape;661;p92"/>
          <p:cNvPicPr preferRelativeResize="0"/>
          <p:nvPr/>
        </p:nvPicPr>
        <p:blipFill>
          <a:blip r:embed="rId5">
            <a:alphaModFix/>
          </a:blip>
          <a:stretch>
            <a:fillRect/>
          </a:stretch>
        </p:blipFill>
        <p:spPr>
          <a:xfrm>
            <a:off x="687745" y="692087"/>
            <a:ext cx="1454275" cy="890375"/>
          </a:xfrm>
          <a:prstGeom prst="rect">
            <a:avLst/>
          </a:prstGeom>
          <a:noFill/>
          <a:ln>
            <a:noFill/>
          </a:ln>
        </p:spPr>
      </p:pic>
      <p:pic>
        <p:nvPicPr>
          <p:cNvPr id="662" name="Google Shape;662;p92"/>
          <p:cNvPicPr preferRelativeResize="0"/>
          <p:nvPr/>
        </p:nvPicPr>
        <p:blipFill>
          <a:blip r:embed="rId6">
            <a:alphaModFix/>
          </a:blip>
          <a:stretch>
            <a:fillRect/>
          </a:stretch>
        </p:blipFill>
        <p:spPr>
          <a:xfrm>
            <a:off x="3936800" y="759600"/>
            <a:ext cx="1295774" cy="393925"/>
          </a:xfrm>
          <a:prstGeom prst="rect">
            <a:avLst/>
          </a:prstGeom>
          <a:noFill/>
          <a:ln>
            <a:noFill/>
          </a:ln>
        </p:spPr>
      </p:pic>
      <p:pic>
        <p:nvPicPr>
          <p:cNvPr id="663" name="Google Shape;663;p92"/>
          <p:cNvPicPr preferRelativeResize="0"/>
          <p:nvPr/>
        </p:nvPicPr>
        <p:blipFill>
          <a:blip r:embed="rId7">
            <a:alphaModFix/>
          </a:blip>
          <a:stretch>
            <a:fillRect/>
          </a:stretch>
        </p:blipFill>
        <p:spPr>
          <a:xfrm>
            <a:off x="7305875" y="740442"/>
            <a:ext cx="1295775" cy="793662"/>
          </a:xfrm>
          <a:prstGeom prst="rect">
            <a:avLst/>
          </a:prstGeom>
          <a:noFill/>
          <a:ln>
            <a:noFill/>
          </a:ln>
        </p:spPr>
      </p:pic>
      <p:pic>
        <p:nvPicPr>
          <p:cNvPr id="664" name="Google Shape;664;p92"/>
          <p:cNvPicPr preferRelativeResize="0"/>
          <p:nvPr/>
        </p:nvPicPr>
        <p:blipFill>
          <a:blip r:embed="rId8">
            <a:alphaModFix/>
          </a:blip>
          <a:stretch>
            <a:fillRect/>
          </a:stretch>
        </p:blipFill>
        <p:spPr>
          <a:xfrm>
            <a:off x="6076325" y="883725"/>
            <a:ext cx="827921" cy="507100"/>
          </a:xfrm>
          <a:prstGeom prst="rect">
            <a:avLst/>
          </a:prstGeom>
          <a:noFill/>
          <a:ln>
            <a:noFill/>
          </a:ln>
        </p:spPr>
      </p:pic>
      <p:pic>
        <p:nvPicPr>
          <p:cNvPr id="665" name="Google Shape;665;p92"/>
          <p:cNvPicPr preferRelativeResize="0"/>
          <p:nvPr/>
        </p:nvPicPr>
        <p:blipFill rotWithShape="1">
          <a:blip r:embed="rId9">
            <a:alphaModFix/>
          </a:blip>
          <a:srcRect l="93342" t="205588" r="-76144" b="-195145"/>
          <a:stretch/>
        </p:blipFill>
        <p:spPr>
          <a:xfrm>
            <a:off x="3276600" y="2014547"/>
            <a:ext cx="765525" cy="507100"/>
          </a:xfrm>
          <a:prstGeom prst="rect">
            <a:avLst/>
          </a:prstGeom>
          <a:noFill/>
          <a:ln>
            <a:noFill/>
          </a:ln>
        </p:spPr>
      </p:pic>
      <p:pic>
        <p:nvPicPr>
          <p:cNvPr id="666" name="Google Shape;666;p92"/>
          <p:cNvPicPr preferRelativeResize="0"/>
          <p:nvPr/>
        </p:nvPicPr>
        <p:blipFill>
          <a:blip r:embed="rId9">
            <a:alphaModFix/>
          </a:blip>
          <a:stretch>
            <a:fillRect/>
          </a:stretch>
        </p:blipFill>
        <p:spPr>
          <a:xfrm>
            <a:off x="2509275" y="946000"/>
            <a:ext cx="765525" cy="468877"/>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426"/>
        <p:cNvGrpSpPr/>
        <p:nvPr/>
      </p:nvGrpSpPr>
      <p:grpSpPr>
        <a:xfrm>
          <a:off x="0" y="0"/>
          <a:ext cx="0" cy="0"/>
          <a:chOff x="0" y="0"/>
          <a:chExt cx="0" cy="0"/>
        </a:xfrm>
      </p:grpSpPr>
      <p:sp>
        <p:nvSpPr>
          <p:cNvPr id="1427" name="Google Shape;1427;p169"/>
          <p:cNvSpPr txBox="1"/>
          <p:nvPr/>
        </p:nvSpPr>
        <p:spPr>
          <a:xfrm>
            <a:off x="676425" y="183731"/>
            <a:ext cx="4565925" cy="1437525"/>
          </a:xfrm>
          <a:prstGeom prst="rect">
            <a:avLst/>
          </a:prstGeom>
          <a:noFill/>
          <a:ln>
            <a:noFill/>
          </a:ln>
        </p:spPr>
        <p:txBody>
          <a:bodyPr spcFirstLastPara="1" wrap="square" lIns="68569" tIns="68569" rIns="68569" bIns="68569" anchor="ctr" anchorCtr="0">
            <a:noAutofit/>
          </a:bodyPr>
          <a:lstStyle/>
          <a:p>
            <a:pPr>
              <a:lnSpc>
                <a:spcPct val="90000"/>
              </a:lnSpc>
            </a:pPr>
            <a:r>
              <a:rPr lang="en-US" sz="2100" b="1" i="1">
                <a:solidFill>
                  <a:schemeClr val="dk1"/>
                </a:solidFill>
              </a:rPr>
              <a:t>Hyperledger Cello </a:t>
            </a:r>
            <a:endParaRPr sz="1050"/>
          </a:p>
        </p:txBody>
      </p:sp>
      <p:pic>
        <p:nvPicPr>
          <p:cNvPr id="1428" name="Google Shape;1428;p169"/>
          <p:cNvPicPr preferRelativeResize="0"/>
          <p:nvPr/>
        </p:nvPicPr>
        <p:blipFill rotWithShape="1">
          <a:blip r:embed="rId3">
            <a:alphaModFix/>
          </a:blip>
          <a:srcRect/>
          <a:stretch/>
        </p:blipFill>
        <p:spPr>
          <a:xfrm>
            <a:off x="6291270" y="3888652"/>
            <a:ext cx="2329759" cy="660098"/>
          </a:xfrm>
          <a:prstGeom prst="rect">
            <a:avLst/>
          </a:prstGeom>
          <a:noFill/>
          <a:ln>
            <a:noFill/>
          </a:ln>
        </p:spPr>
      </p:pic>
      <p:sp>
        <p:nvSpPr>
          <p:cNvPr id="1429" name="Google Shape;1429;p169"/>
          <p:cNvSpPr txBox="1"/>
          <p:nvPr/>
        </p:nvSpPr>
        <p:spPr>
          <a:xfrm>
            <a:off x="676425" y="902494"/>
            <a:ext cx="8322525" cy="3589650"/>
          </a:xfrm>
          <a:prstGeom prst="rect">
            <a:avLst/>
          </a:prstGeom>
          <a:noFill/>
          <a:ln>
            <a:noFill/>
          </a:ln>
        </p:spPr>
        <p:txBody>
          <a:bodyPr spcFirstLastPara="1" wrap="square" lIns="68569" tIns="34275" rIns="68569" bIns="34275" anchor="t" anchorCtr="0">
            <a:noAutofit/>
          </a:bodyPr>
          <a:lstStyle/>
          <a:p>
            <a:pPr>
              <a:lnSpc>
                <a:spcPct val="70000"/>
              </a:lnSpc>
            </a:pPr>
            <a:r>
              <a:rPr lang="en-US" sz="1594" dirty="0">
                <a:solidFill>
                  <a:schemeClr val="lt1"/>
                </a:solidFill>
                <a:latin typeface="Calibri"/>
                <a:ea typeface="Calibri"/>
                <a:cs typeface="Calibri"/>
                <a:sym typeface="Calibri"/>
              </a:rPr>
              <a:t>. </a:t>
            </a:r>
            <a:endParaRPr sz="1050" dirty="0"/>
          </a:p>
          <a:p>
            <a:pPr>
              <a:lnSpc>
                <a:spcPct val="70000"/>
              </a:lnSpc>
              <a:spcBef>
                <a:spcPts val="450"/>
              </a:spcBef>
            </a:pPr>
            <a:r>
              <a:rPr lang="en-US" sz="2109" b="1" dirty="0">
                <a:latin typeface="Calibri"/>
                <a:ea typeface="Calibri"/>
                <a:cs typeface="Calibri"/>
                <a:sym typeface="Calibri"/>
              </a:rPr>
              <a:t>Key Feature </a:t>
            </a:r>
            <a:r>
              <a:rPr lang="en-US" sz="1594" b="1" dirty="0">
                <a:latin typeface="Calibri"/>
                <a:ea typeface="Calibri"/>
                <a:cs typeface="Calibri"/>
                <a:sym typeface="Calibri"/>
              </a:rPr>
              <a:t>Cello- Analytics:</a:t>
            </a:r>
          </a:p>
          <a:p>
            <a:pPr>
              <a:lnSpc>
                <a:spcPct val="80000"/>
              </a:lnSpc>
            </a:pPr>
            <a:r>
              <a:rPr lang="en-US" sz="2081" b="1" dirty="0">
                <a:solidFill>
                  <a:schemeClr val="lt1"/>
                </a:solidFill>
                <a:latin typeface="Calibri"/>
                <a:ea typeface="Calibri"/>
                <a:cs typeface="Calibri"/>
                <a:sym typeface="Calibri"/>
              </a:rPr>
              <a:t>C</a:t>
            </a:r>
            <a:r>
              <a:rPr lang="en-US" sz="1800" b="1" dirty="0">
                <a:latin typeface="Calibri"/>
                <a:ea typeface="Calibri"/>
                <a:cs typeface="Calibri"/>
                <a:sym typeface="Calibri"/>
              </a:rPr>
              <a:t>Major features</a:t>
            </a:r>
            <a:endParaRPr lang="en-US" sz="1800" dirty="0"/>
          </a:p>
          <a:p>
            <a:pPr marL="557213" lvl="1" indent="-185499">
              <a:lnSpc>
                <a:spcPct val="80000"/>
              </a:lnSpc>
              <a:spcBef>
                <a:spcPts val="450"/>
              </a:spcBef>
              <a:buSzPts val="1800"/>
              <a:buFont typeface="Arial"/>
              <a:buChar char="•"/>
            </a:pPr>
            <a:r>
              <a:rPr lang="en-US" dirty="0">
                <a:latin typeface="Calibri"/>
                <a:cs typeface="Calibri"/>
                <a:sym typeface="Calibri"/>
              </a:rPr>
              <a:t>Written in Python, Cello will help manage the lifecycle of blockchains (e.g., create / start/ stop/ delete/ keep health) automatically. </a:t>
            </a:r>
            <a:endParaRPr lang="en-US" dirty="0">
              <a:latin typeface="Calibri"/>
              <a:cs typeface="Calibri"/>
            </a:endParaRPr>
          </a:p>
          <a:p>
            <a:pPr marL="557213" lvl="1" indent="-185499">
              <a:lnSpc>
                <a:spcPct val="80000"/>
              </a:lnSpc>
              <a:spcBef>
                <a:spcPts val="450"/>
              </a:spcBef>
              <a:buSzPts val="1800"/>
              <a:buFont typeface="Arial"/>
              <a:buChar char="•"/>
            </a:pPr>
            <a:r>
              <a:rPr lang="en-US" dirty="0">
                <a:latin typeface="Calibri"/>
                <a:cs typeface="Calibri"/>
                <a:sym typeface="Calibri"/>
              </a:rPr>
              <a:t>Check the system status, adjust the chain numbers, scale resources etc., through dashboards </a:t>
            </a:r>
            <a:endParaRPr lang="en-US" dirty="0">
              <a:latin typeface="Calibri"/>
              <a:cs typeface="Calibri"/>
            </a:endParaRPr>
          </a:p>
          <a:p>
            <a:pPr marL="557213" lvl="1" indent="-185499">
              <a:lnSpc>
                <a:spcPct val="80000"/>
              </a:lnSpc>
              <a:spcBef>
                <a:spcPts val="450"/>
              </a:spcBef>
              <a:buSzPts val="1800"/>
              <a:buFont typeface="Arial"/>
              <a:buChar char="•"/>
            </a:pPr>
            <a:r>
              <a:rPr lang="en-US" dirty="0">
                <a:latin typeface="Calibri"/>
                <a:cs typeface="Calibri"/>
                <a:sym typeface="Calibri"/>
              </a:rPr>
              <a:t>Manage the lifecycle of blockchain networks automatically, (e.g., create/start/stop/delete/keep health) </a:t>
            </a:r>
            <a:endParaRPr lang="en-US" dirty="0">
              <a:latin typeface="Calibri"/>
              <a:cs typeface="Calibri"/>
            </a:endParaRPr>
          </a:p>
          <a:p>
            <a:pPr>
              <a:lnSpc>
                <a:spcPct val="70000"/>
              </a:lnSpc>
              <a:spcBef>
                <a:spcPts val="450"/>
              </a:spcBef>
            </a:pPr>
            <a:endParaRPr sz="1050" dirty="0"/>
          </a:p>
          <a:p>
            <a:pPr marL="685800" indent="-171450">
              <a:lnSpc>
                <a:spcPct val="70000"/>
              </a:lnSpc>
              <a:spcBef>
                <a:spcPts val="450"/>
              </a:spcBef>
              <a:buSzPts val="2125"/>
              <a:buFont typeface="Arial"/>
              <a:buChar char="•"/>
            </a:pPr>
            <a:r>
              <a:rPr lang="en-US" dirty="0">
                <a:latin typeface="Calibri"/>
                <a:ea typeface="Calibri"/>
                <a:cs typeface="Calibri"/>
                <a:sym typeface="Calibri"/>
              </a:rPr>
              <a:t>Collect logs/events from blockchains</a:t>
            </a:r>
            <a:endParaRPr sz="1000" dirty="0"/>
          </a:p>
          <a:p>
            <a:pPr marL="685800" lvl="2" indent="-171450">
              <a:lnSpc>
                <a:spcPct val="70000"/>
              </a:lnSpc>
              <a:spcBef>
                <a:spcPts val="450"/>
              </a:spcBef>
              <a:buSzPts val="2125"/>
              <a:buFont typeface="Arial"/>
              <a:buChar char="•"/>
            </a:pPr>
            <a:r>
              <a:rPr lang="en-US" dirty="0">
                <a:latin typeface="Calibri"/>
                <a:ea typeface="Calibri"/>
                <a:cs typeface="Calibri"/>
                <a:sym typeface="Calibri"/>
              </a:rPr>
              <a:t>Parse those logs/events automatically with statistic results in </a:t>
            </a:r>
            <a:r>
              <a:rPr lang="en-US" b="1" dirty="0">
                <a:latin typeface="Calibri"/>
                <a:ea typeface="Calibri"/>
                <a:cs typeface="Calibri"/>
                <a:sym typeface="Calibri"/>
              </a:rPr>
              <a:t>interactive graphs</a:t>
            </a:r>
            <a:endParaRPr sz="1000" dirty="0"/>
          </a:p>
          <a:p>
            <a:pPr marL="514350" lvl="2">
              <a:lnSpc>
                <a:spcPct val="70000"/>
              </a:lnSpc>
              <a:spcBef>
                <a:spcPts val="450"/>
              </a:spcBef>
              <a:buSzPts val="2125"/>
            </a:pPr>
            <a:br>
              <a:rPr lang="en-US" sz="1594" dirty="0">
                <a:latin typeface="Calibri"/>
                <a:ea typeface="Calibri"/>
                <a:cs typeface="Calibri"/>
                <a:sym typeface="Calibri"/>
              </a:rPr>
            </a:br>
            <a:endParaRPr sz="1594" dirty="0">
              <a:latin typeface="Calibri"/>
              <a:ea typeface="Calibri"/>
              <a:cs typeface="Calibri"/>
              <a:sym typeface="Calibri"/>
            </a:endParaRPr>
          </a:p>
          <a:p>
            <a:pPr marL="342900" indent="-305395">
              <a:lnSpc>
                <a:spcPct val="70000"/>
              </a:lnSpc>
              <a:buSzPts val="2813"/>
              <a:buFont typeface="Calibri"/>
              <a:buChar char="●"/>
            </a:pPr>
            <a:r>
              <a:rPr lang="en-US" sz="2109" b="1" dirty="0">
                <a:latin typeface="Calibri"/>
                <a:ea typeface="Calibri"/>
                <a:cs typeface="Calibri"/>
                <a:sym typeface="Calibri"/>
              </a:rPr>
              <a:t>Cello Documentation:</a:t>
            </a:r>
            <a:endParaRPr sz="1050" dirty="0"/>
          </a:p>
          <a:p>
            <a:pPr marL="1028700" lvl="3" indent="-171450">
              <a:lnSpc>
                <a:spcPct val="70000"/>
              </a:lnSpc>
              <a:spcBef>
                <a:spcPts val="450"/>
              </a:spcBef>
              <a:buClr>
                <a:schemeClr val="lt1"/>
              </a:buClr>
              <a:buSzPts val="2125"/>
              <a:buFont typeface="Arial"/>
              <a:buChar char="•"/>
            </a:pPr>
            <a:r>
              <a:rPr lang="en-US" sz="1594" u="sng" dirty="0">
                <a:solidFill>
                  <a:schemeClr val="hlink"/>
                </a:solidFill>
                <a:latin typeface="Calibri"/>
                <a:ea typeface="Calibri"/>
                <a:cs typeface="Calibri"/>
                <a:sym typeface="Calibri"/>
                <a:hlinkClick r:id="rId4"/>
              </a:rPr>
              <a:t>https://cello.readthedocs.io/en/latest/</a:t>
            </a:r>
            <a:endParaRPr sz="1594" dirty="0">
              <a:solidFill>
                <a:schemeClr val="lt1"/>
              </a:solidFill>
              <a:latin typeface="Calibri"/>
              <a:ea typeface="Calibri"/>
              <a:cs typeface="Calibri"/>
              <a:sym typeface="Calibri"/>
            </a:endParaRPr>
          </a:p>
          <a:p>
            <a:pPr marL="1028700" lvl="3" indent="-171450">
              <a:lnSpc>
                <a:spcPct val="70000"/>
              </a:lnSpc>
              <a:spcBef>
                <a:spcPts val="450"/>
              </a:spcBef>
              <a:buClr>
                <a:schemeClr val="lt1"/>
              </a:buClr>
              <a:buSzPts val="2125"/>
              <a:buFont typeface="Arial"/>
              <a:buChar char="•"/>
            </a:pPr>
            <a:r>
              <a:rPr lang="en-US" sz="1594" u="sng" dirty="0">
                <a:solidFill>
                  <a:schemeClr val="hlink"/>
                </a:solidFill>
                <a:latin typeface="Calibri"/>
                <a:ea typeface="Calibri"/>
                <a:cs typeface="Calibri"/>
                <a:sym typeface="Calibri"/>
                <a:hlinkClick r:id="rId5"/>
              </a:rPr>
              <a:t>https://docs.google.com/presentation/</a:t>
            </a:r>
            <a:br>
              <a:rPr lang="en-US" sz="1594" u="sng" dirty="0">
                <a:solidFill>
                  <a:schemeClr val="hlink"/>
                </a:solidFill>
                <a:latin typeface="Calibri"/>
                <a:ea typeface="Calibri"/>
                <a:cs typeface="Calibri"/>
                <a:sym typeface="Calibri"/>
                <a:hlinkClick r:id="rId5"/>
              </a:rPr>
            </a:br>
            <a:r>
              <a:rPr lang="en-US" sz="1594" u="sng" dirty="0">
                <a:solidFill>
                  <a:schemeClr val="hlink"/>
                </a:solidFill>
                <a:latin typeface="Calibri"/>
                <a:ea typeface="Calibri"/>
                <a:cs typeface="Calibri"/>
                <a:sym typeface="Calibri"/>
                <a:hlinkClick r:id="rId5"/>
              </a:rPr>
              <a:t>d/1sq4hnTRpH9qaPJe96f6Egx9LclbCC5KcQjnBmv2LO68/</a:t>
            </a:r>
            <a:br>
              <a:rPr lang="en-US" sz="1594" u="sng" dirty="0">
                <a:solidFill>
                  <a:schemeClr val="hlink"/>
                </a:solidFill>
                <a:latin typeface="Calibri"/>
                <a:ea typeface="Calibri"/>
                <a:cs typeface="Calibri"/>
                <a:sym typeface="Calibri"/>
                <a:hlinkClick r:id="rId5"/>
              </a:rPr>
            </a:br>
            <a:r>
              <a:rPr lang="en-US" sz="1594" u="sng" dirty="0" err="1">
                <a:solidFill>
                  <a:schemeClr val="hlink"/>
                </a:solidFill>
                <a:latin typeface="Calibri"/>
                <a:ea typeface="Calibri"/>
                <a:cs typeface="Calibri"/>
                <a:sym typeface="Calibri"/>
                <a:hlinkClick r:id="rId5"/>
              </a:rPr>
              <a:t>edit#slide</a:t>
            </a:r>
            <a:r>
              <a:rPr lang="en-US" sz="1594" u="sng" dirty="0">
                <a:solidFill>
                  <a:schemeClr val="hlink"/>
                </a:solidFill>
                <a:latin typeface="Calibri"/>
                <a:ea typeface="Calibri"/>
                <a:cs typeface="Calibri"/>
                <a:sym typeface="Calibri"/>
                <a:hlinkClick r:id="rId5"/>
              </a:rPr>
              <a:t>=id.p12</a:t>
            </a:r>
            <a:endParaRPr sz="1594" dirty="0">
              <a:solidFill>
                <a:schemeClr val="lt1"/>
              </a:solidFill>
              <a:latin typeface="Calibri"/>
              <a:ea typeface="Calibri"/>
              <a:cs typeface="Calibri"/>
              <a:sym typeface="Calibri"/>
            </a:endParaRPr>
          </a:p>
          <a:p>
            <a:pPr marL="1028700" lvl="3" indent="-70247">
              <a:lnSpc>
                <a:spcPct val="70000"/>
              </a:lnSpc>
              <a:spcBef>
                <a:spcPts val="450"/>
              </a:spcBef>
              <a:buClr>
                <a:schemeClr val="lt1"/>
              </a:buClr>
              <a:buSzPts val="2125"/>
            </a:pPr>
            <a:endParaRPr sz="1594" dirty="0">
              <a:solidFill>
                <a:schemeClr val="lt1"/>
              </a:solidFill>
              <a:latin typeface="Calibri"/>
              <a:ea typeface="Calibri"/>
              <a:cs typeface="Calibri"/>
              <a:sym typeface="Calibri"/>
            </a:endParaRPr>
          </a:p>
          <a:p>
            <a:pPr marL="685800" lvl="2" indent="-70247">
              <a:lnSpc>
                <a:spcPct val="70000"/>
              </a:lnSpc>
              <a:spcBef>
                <a:spcPts val="450"/>
              </a:spcBef>
              <a:buClr>
                <a:schemeClr val="lt1"/>
              </a:buClr>
              <a:buSzPts val="2125"/>
            </a:pPr>
            <a:endParaRPr sz="1594" dirty="0">
              <a:solidFill>
                <a:schemeClr val="lt1"/>
              </a:solidFill>
              <a:latin typeface="Calibri"/>
              <a:ea typeface="Calibri"/>
              <a:cs typeface="Calibri"/>
              <a:sym typeface="Calibri"/>
            </a:endParaRPr>
          </a:p>
          <a:p>
            <a:pPr indent="101203">
              <a:lnSpc>
                <a:spcPct val="70000"/>
              </a:lnSpc>
              <a:spcBef>
                <a:spcPts val="450"/>
              </a:spcBef>
              <a:buClr>
                <a:schemeClr val="lt1"/>
              </a:buClr>
              <a:buSzPts val="2125"/>
            </a:pPr>
            <a:endParaRPr sz="1594" dirty="0">
              <a:solidFill>
                <a:schemeClr val="lt1"/>
              </a:solidFill>
              <a:latin typeface="Calibri"/>
              <a:ea typeface="Calibri"/>
              <a:cs typeface="Calibri"/>
              <a:sym typeface="Calibri"/>
            </a:endParaRPr>
          </a:p>
          <a:p>
            <a:pPr indent="50578">
              <a:lnSpc>
                <a:spcPct val="70000"/>
              </a:lnSpc>
              <a:spcBef>
                <a:spcPts val="450"/>
              </a:spcBef>
              <a:buClr>
                <a:schemeClr val="lt1"/>
              </a:buClr>
              <a:buSzPts val="1062"/>
            </a:pPr>
            <a:endParaRPr sz="797" dirty="0">
              <a:solidFill>
                <a:srgbClr val="FFFFFF"/>
              </a:solidFill>
              <a:latin typeface="Calibri"/>
              <a:ea typeface="Calibri"/>
              <a:cs typeface="Calibri"/>
              <a:sym typeface="Calibri"/>
            </a:endParaRPr>
          </a:p>
          <a:p>
            <a:pPr indent="50578">
              <a:lnSpc>
                <a:spcPct val="70000"/>
              </a:lnSpc>
              <a:spcBef>
                <a:spcPts val="450"/>
              </a:spcBef>
              <a:buClr>
                <a:schemeClr val="lt1"/>
              </a:buClr>
              <a:buSzPts val="1062"/>
            </a:pPr>
            <a:r>
              <a:rPr lang="en-US" sz="797" dirty="0">
                <a:solidFill>
                  <a:srgbClr val="FFFFFF"/>
                </a:solidFill>
                <a:latin typeface="Calibri"/>
                <a:ea typeface="Calibri"/>
                <a:cs typeface="Calibri"/>
                <a:sym typeface="Calibri"/>
              </a:rPr>
              <a:t>IO9OKL</a:t>
            </a:r>
            <a:endParaRPr sz="797" dirty="0">
              <a:solidFill>
                <a:srgbClr val="FFFFFF"/>
              </a:solidFill>
              <a:latin typeface="Calibri"/>
              <a:ea typeface="Calibri"/>
              <a:cs typeface="Calibri"/>
              <a:sym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433"/>
        <p:cNvGrpSpPr/>
        <p:nvPr/>
      </p:nvGrpSpPr>
      <p:grpSpPr>
        <a:xfrm>
          <a:off x="0" y="0"/>
          <a:ext cx="0" cy="0"/>
          <a:chOff x="0" y="0"/>
          <a:chExt cx="0" cy="0"/>
        </a:xfrm>
      </p:grpSpPr>
      <p:sp>
        <p:nvSpPr>
          <p:cNvPr id="1434" name="Google Shape;1434;p170"/>
          <p:cNvSpPr txBox="1">
            <a:spLocks noGrp="1"/>
          </p:cNvSpPr>
          <p:nvPr>
            <p:ph type="title" idx="4294967295"/>
          </p:nvPr>
        </p:nvSpPr>
        <p:spPr>
          <a:xfrm>
            <a:off x="624100" y="422901"/>
            <a:ext cx="7702200" cy="959175"/>
          </a:xfrm>
          <a:prstGeom prst="rect">
            <a:avLst/>
          </a:prstGeom>
          <a:noFill/>
          <a:ln>
            <a:noFill/>
          </a:ln>
        </p:spPr>
        <p:txBody>
          <a:bodyPr spcFirstLastPara="1" wrap="square" lIns="68569" tIns="34275" rIns="68569" bIns="34275" anchor="ctr" anchorCtr="0">
            <a:noAutofit/>
          </a:bodyPr>
          <a:lstStyle/>
          <a:p>
            <a:pPr>
              <a:lnSpc>
                <a:spcPct val="90000"/>
              </a:lnSpc>
              <a:buClr>
                <a:schemeClr val="lt1"/>
              </a:buClr>
              <a:buSzPts val="4400"/>
            </a:pPr>
            <a:r>
              <a:rPr lang="en-US" i="1">
                <a:solidFill>
                  <a:schemeClr val="dk1"/>
                </a:solidFill>
              </a:rPr>
              <a:t>Hyperledger Composer</a:t>
            </a:r>
            <a:endParaRPr>
              <a:solidFill>
                <a:srgbClr val="000000"/>
              </a:solidFill>
            </a:endParaRPr>
          </a:p>
        </p:txBody>
      </p:sp>
      <p:sp>
        <p:nvSpPr>
          <p:cNvPr id="1435" name="Google Shape;1435;p170"/>
          <p:cNvSpPr txBox="1"/>
          <p:nvPr/>
        </p:nvSpPr>
        <p:spPr>
          <a:xfrm>
            <a:off x="978413" y="1099200"/>
            <a:ext cx="8081100" cy="3768750"/>
          </a:xfrm>
          <a:prstGeom prst="rect">
            <a:avLst/>
          </a:prstGeom>
          <a:noFill/>
          <a:ln>
            <a:noFill/>
          </a:ln>
        </p:spPr>
        <p:txBody>
          <a:bodyPr spcFirstLastPara="1" wrap="square" lIns="68569" tIns="68569" rIns="68569" bIns="68569" anchor="ctr" anchorCtr="0">
            <a:noAutofit/>
          </a:bodyPr>
          <a:lstStyle/>
          <a:p>
            <a:pPr marL="171450" indent="-189071">
              <a:lnSpc>
                <a:spcPct val="70000"/>
              </a:lnSpc>
              <a:buClr>
                <a:schemeClr val="dk1"/>
              </a:buClr>
              <a:buSzPts val="2170"/>
              <a:buChar char="•"/>
            </a:pPr>
            <a:r>
              <a:rPr lang="en-US" sz="1627" dirty="0">
                <a:solidFill>
                  <a:schemeClr val="dk1"/>
                </a:solidFill>
                <a:latin typeface="Calibri"/>
                <a:ea typeface="Calibri"/>
                <a:cs typeface="Calibri"/>
                <a:sym typeface="Calibri"/>
              </a:rPr>
              <a:t>Composer is an</a:t>
            </a:r>
            <a:r>
              <a:rPr lang="en-US" sz="1627" b="1" dirty="0">
                <a:solidFill>
                  <a:schemeClr val="dk1"/>
                </a:solidFill>
                <a:latin typeface="Calibri"/>
                <a:ea typeface="Calibri"/>
                <a:cs typeface="Calibri"/>
                <a:sym typeface="Calibri"/>
              </a:rPr>
              <a:t> </a:t>
            </a:r>
            <a:r>
              <a:rPr lang="en-US" sz="1627" b="1" dirty="0">
                <a:solidFill>
                  <a:srgbClr val="124163"/>
                </a:solidFill>
                <a:latin typeface="Calibri"/>
                <a:ea typeface="Calibri"/>
                <a:cs typeface="Calibri"/>
                <a:sym typeface="Calibri"/>
              </a:rPr>
              <a:t>application development framework </a:t>
            </a:r>
            <a:r>
              <a:rPr lang="en-US" sz="1627" dirty="0">
                <a:solidFill>
                  <a:schemeClr val="dk1"/>
                </a:solidFill>
                <a:latin typeface="Calibri"/>
                <a:ea typeface="Calibri"/>
                <a:cs typeface="Calibri"/>
                <a:sym typeface="Calibri"/>
              </a:rPr>
              <a:t>(ADF) for building blockchain business networks using Hyperledger Fabric framework.</a:t>
            </a:r>
            <a:endParaRPr sz="2100" dirty="0">
              <a:solidFill>
                <a:schemeClr val="dk1"/>
              </a:solidFill>
              <a:latin typeface="Calibri"/>
              <a:ea typeface="Calibri"/>
              <a:cs typeface="Calibri"/>
              <a:sym typeface="Calibri"/>
            </a:endParaRPr>
          </a:p>
          <a:p>
            <a:pPr marL="171450" indent="-189071">
              <a:lnSpc>
                <a:spcPct val="70000"/>
              </a:lnSpc>
              <a:spcBef>
                <a:spcPts val="750"/>
              </a:spcBef>
              <a:buClr>
                <a:schemeClr val="dk1"/>
              </a:buClr>
              <a:buSzPts val="2170"/>
              <a:buChar char="•"/>
            </a:pPr>
            <a:r>
              <a:rPr lang="en-US" sz="1627" dirty="0">
                <a:solidFill>
                  <a:schemeClr val="dk1"/>
                </a:solidFill>
                <a:latin typeface="Calibri"/>
                <a:ea typeface="Calibri"/>
                <a:cs typeface="Calibri"/>
                <a:sym typeface="Calibri"/>
              </a:rPr>
              <a:t>Hyperledger Composer is a </a:t>
            </a:r>
            <a:r>
              <a:rPr lang="en-US" sz="1627" b="1" dirty="0">
                <a:solidFill>
                  <a:srgbClr val="124163"/>
                </a:solidFill>
                <a:latin typeface="Calibri"/>
                <a:ea typeface="Calibri"/>
                <a:cs typeface="Calibri"/>
                <a:sym typeface="Calibri"/>
              </a:rPr>
              <a:t>set of collaboration tools for building blockchain business networks </a:t>
            </a:r>
            <a:r>
              <a:rPr lang="en-US" sz="1627" dirty="0">
                <a:solidFill>
                  <a:schemeClr val="dk1"/>
                </a:solidFill>
                <a:latin typeface="Calibri"/>
                <a:ea typeface="Calibri"/>
                <a:cs typeface="Calibri"/>
                <a:sym typeface="Calibri"/>
              </a:rPr>
              <a:t>that make it simple and fast to create smart contracts and blockchain applications to solve business problems. </a:t>
            </a:r>
            <a:endParaRPr sz="2100" dirty="0">
              <a:solidFill>
                <a:schemeClr val="dk1"/>
              </a:solidFill>
              <a:latin typeface="Calibri"/>
              <a:ea typeface="Calibri"/>
              <a:cs typeface="Calibri"/>
              <a:sym typeface="Calibri"/>
            </a:endParaRPr>
          </a:p>
          <a:p>
            <a:pPr marL="171450" indent="-189071">
              <a:lnSpc>
                <a:spcPct val="70000"/>
              </a:lnSpc>
              <a:spcBef>
                <a:spcPts val="750"/>
              </a:spcBef>
              <a:buClr>
                <a:schemeClr val="dk1"/>
              </a:buClr>
              <a:buSzPts val="2170"/>
              <a:buChar char="•"/>
            </a:pPr>
            <a:r>
              <a:rPr lang="en-US" sz="1627" dirty="0">
                <a:solidFill>
                  <a:schemeClr val="dk1"/>
                </a:solidFill>
                <a:latin typeface="Calibri"/>
                <a:ea typeface="Calibri"/>
                <a:cs typeface="Calibri"/>
                <a:sym typeface="Calibri"/>
              </a:rPr>
              <a:t>It enables business owners and the developers to create smart contracts and blockchain applications to solve business problems by:</a:t>
            </a:r>
            <a:endParaRPr sz="2100" dirty="0">
              <a:solidFill>
                <a:schemeClr val="dk1"/>
              </a:solidFill>
              <a:latin typeface="Calibri"/>
              <a:ea typeface="Calibri"/>
              <a:cs typeface="Calibri"/>
              <a:sym typeface="Calibri"/>
            </a:endParaRPr>
          </a:p>
          <a:p>
            <a:pPr marL="514350" lvl="1" indent="-142875">
              <a:lnSpc>
                <a:spcPct val="70000"/>
              </a:lnSpc>
              <a:spcBef>
                <a:spcPts val="375"/>
              </a:spcBef>
              <a:buClr>
                <a:schemeClr val="dk1"/>
              </a:buClr>
              <a:buSzPts val="1200"/>
              <a:buChar char="•"/>
            </a:pPr>
            <a:r>
              <a:rPr lang="en-US" sz="1000" dirty="0">
                <a:solidFill>
                  <a:schemeClr val="dk1"/>
                </a:solidFill>
                <a:latin typeface="Calibri"/>
                <a:ea typeface="Calibri"/>
                <a:cs typeface="Calibri"/>
                <a:sym typeface="Calibri"/>
              </a:rPr>
              <a:t>Supplying an example to model business networks,  including assets and transactions management.</a:t>
            </a:r>
            <a:endParaRPr sz="1000" dirty="0">
              <a:solidFill>
                <a:schemeClr val="dk1"/>
              </a:solidFill>
              <a:latin typeface="Calibri"/>
              <a:ea typeface="Calibri"/>
              <a:cs typeface="Calibri"/>
              <a:sym typeface="Calibri"/>
            </a:endParaRPr>
          </a:p>
          <a:p>
            <a:pPr marL="514350" lvl="1" indent="-142875">
              <a:lnSpc>
                <a:spcPct val="70000"/>
              </a:lnSpc>
              <a:spcBef>
                <a:spcPts val="375"/>
              </a:spcBef>
              <a:buClr>
                <a:schemeClr val="dk1"/>
              </a:buClr>
              <a:buSzPts val="1200"/>
              <a:buChar char="•"/>
            </a:pPr>
            <a:r>
              <a:rPr lang="en-US" sz="1000" dirty="0">
                <a:solidFill>
                  <a:schemeClr val="dk1"/>
                </a:solidFill>
                <a:latin typeface="Calibri"/>
                <a:ea typeface="Calibri"/>
                <a:cs typeface="Calibri"/>
                <a:sym typeface="Calibri"/>
              </a:rPr>
              <a:t>Integrating existing systems and data with the blockchain applications.</a:t>
            </a:r>
            <a:endParaRPr sz="1000" dirty="0">
              <a:solidFill>
                <a:schemeClr val="dk1"/>
              </a:solidFill>
              <a:latin typeface="Calibri"/>
              <a:ea typeface="Calibri"/>
              <a:cs typeface="Calibri"/>
              <a:sym typeface="Calibri"/>
            </a:endParaRPr>
          </a:p>
          <a:p>
            <a:pPr marL="171450" indent="-127397">
              <a:lnSpc>
                <a:spcPct val="80000"/>
              </a:lnSpc>
              <a:spcBef>
                <a:spcPts val="750"/>
              </a:spcBef>
              <a:buClr>
                <a:schemeClr val="dk1"/>
              </a:buClr>
              <a:buSzPts val="1665"/>
              <a:buFont typeface="Calibri"/>
              <a:buChar char="•"/>
            </a:pPr>
            <a:endParaRPr sz="1249" dirty="0">
              <a:solidFill>
                <a:schemeClr val="dk1"/>
              </a:solidFill>
              <a:latin typeface="Calibri"/>
              <a:ea typeface="Calibri"/>
              <a:cs typeface="Calibri"/>
              <a:sym typeface="Calibri"/>
            </a:endParaRPr>
          </a:p>
        </p:txBody>
      </p:sp>
      <p:pic>
        <p:nvPicPr>
          <p:cNvPr id="1436" name="Google Shape;1436;p170"/>
          <p:cNvPicPr preferRelativeResize="0"/>
          <p:nvPr/>
        </p:nvPicPr>
        <p:blipFill rotWithShape="1">
          <a:blip r:embed="rId3">
            <a:alphaModFix/>
          </a:blip>
          <a:srcRect/>
          <a:stretch/>
        </p:blipFill>
        <p:spPr>
          <a:xfrm>
            <a:off x="7131844" y="298614"/>
            <a:ext cx="1051443" cy="1207763"/>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440"/>
        <p:cNvGrpSpPr/>
        <p:nvPr/>
      </p:nvGrpSpPr>
      <p:grpSpPr>
        <a:xfrm>
          <a:off x="0" y="0"/>
          <a:ext cx="0" cy="0"/>
          <a:chOff x="0" y="0"/>
          <a:chExt cx="0" cy="0"/>
        </a:xfrm>
      </p:grpSpPr>
      <p:sp>
        <p:nvSpPr>
          <p:cNvPr id="1441" name="Google Shape;1441;p171"/>
          <p:cNvSpPr txBox="1"/>
          <p:nvPr/>
        </p:nvSpPr>
        <p:spPr>
          <a:xfrm>
            <a:off x="0" y="0"/>
            <a:ext cx="4525875" cy="1552950"/>
          </a:xfrm>
          <a:prstGeom prst="rect">
            <a:avLst/>
          </a:prstGeom>
          <a:noFill/>
          <a:ln>
            <a:noFill/>
          </a:ln>
        </p:spPr>
        <p:txBody>
          <a:bodyPr spcFirstLastPara="1" wrap="square" lIns="68569" tIns="68569" rIns="68569" bIns="68569" anchor="t" anchorCtr="0">
            <a:noAutofit/>
          </a:bodyPr>
          <a:lstStyle/>
          <a:p>
            <a:pPr>
              <a:lnSpc>
                <a:spcPct val="90000"/>
              </a:lnSpc>
            </a:pPr>
            <a:endParaRPr sz="3300">
              <a:latin typeface="Calibri"/>
              <a:ea typeface="Calibri"/>
              <a:cs typeface="Calibri"/>
              <a:sym typeface="Calibri"/>
            </a:endParaRPr>
          </a:p>
          <a:p>
            <a:pPr>
              <a:lnSpc>
                <a:spcPct val="90000"/>
              </a:lnSpc>
            </a:pPr>
            <a:r>
              <a:rPr lang="en-US" sz="3300">
                <a:latin typeface="Calibri"/>
                <a:ea typeface="Calibri"/>
                <a:cs typeface="Calibri"/>
                <a:sym typeface="Calibri"/>
              </a:rPr>
              <a:t>    Composer Playground</a:t>
            </a:r>
            <a:endParaRPr sz="3300">
              <a:latin typeface="Calibri"/>
              <a:ea typeface="Calibri"/>
              <a:cs typeface="Calibri"/>
              <a:sym typeface="Calibri"/>
            </a:endParaRPr>
          </a:p>
        </p:txBody>
      </p:sp>
      <p:sp>
        <p:nvSpPr>
          <p:cNvPr id="1442" name="Google Shape;1442;p171"/>
          <p:cNvSpPr txBox="1"/>
          <p:nvPr/>
        </p:nvSpPr>
        <p:spPr>
          <a:xfrm>
            <a:off x="1254525" y="1225556"/>
            <a:ext cx="7034850" cy="2250000"/>
          </a:xfrm>
          <a:prstGeom prst="rect">
            <a:avLst/>
          </a:prstGeom>
          <a:noFill/>
          <a:ln>
            <a:noFill/>
          </a:ln>
        </p:spPr>
        <p:txBody>
          <a:bodyPr spcFirstLastPara="1" wrap="square" lIns="68569" tIns="68569" rIns="68569" bIns="68569" anchor="t" anchorCtr="0">
            <a:noAutofit/>
          </a:bodyPr>
          <a:lstStyle/>
          <a:p>
            <a:pPr>
              <a:lnSpc>
                <a:spcPct val="70000"/>
              </a:lnSpc>
            </a:pPr>
            <a:r>
              <a:rPr lang="en-US" sz="2093" b="1" dirty="0">
                <a:solidFill>
                  <a:schemeClr val="dk1"/>
                </a:solidFill>
                <a:latin typeface="Calibri"/>
                <a:ea typeface="Calibri"/>
                <a:cs typeface="Calibri"/>
                <a:sym typeface="Calibri"/>
              </a:rPr>
              <a:t>Key Characteristics </a:t>
            </a:r>
            <a:endParaRPr sz="2100" dirty="0">
              <a:solidFill>
                <a:schemeClr val="dk1"/>
              </a:solidFill>
              <a:latin typeface="Calibri"/>
              <a:ea typeface="Calibri"/>
              <a:cs typeface="Calibri"/>
              <a:sym typeface="Calibri"/>
            </a:endParaRPr>
          </a:p>
          <a:p>
            <a:pPr marL="514350" lvl="1" indent="-171450">
              <a:lnSpc>
                <a:spcPct val="70000"/>
              </a:lnSpc>
              <a:spcBef>
                <a:spcPts val="375"/>
              </a:spcBef>
              <a:buClr>
                <a:schemeClr val="dk1"/>
              </a:buClr>
              <a:buSzPts val="2015"/>
              <a:buChar char="•"/>
            </a:pPr>
            <a:r>
              <a:rPr lang="en-US" sz="1511" dirty="0">
                <a:solidFill>
                  <a:schemeClr val="dk1"/>
                </a:solidFill>
                <a:latin typeface="Calibri"/>
                <a:ea typeface="Calibri"/>
                <a:cs typeface="Calibri"/>
                <a:sym typeface="Calibri"/>
              </a:rPr>
              <a:t>Quickly model your business blockchain network.</a:t>
            </a:r>
            <a:endParaRPr sz="1800" dirty="0">
              <a:solidFill>
                <a:schemeClr val="dk1"/>
              </a:solidFill>
              <a:latin typeface="Calibri"/>
              <a:ea typeface="Calibri"/>
              <a:cs typeface="Calibri"/>
              <a:sym typeface="Calibri"/>
            </a:endParaRPr>
          </a:p>
          <a:p>
            <a:pPr marL="514350" lvl="1" indent="-171450">
              <a:lnSpc>
                <a:spcPct val="70000"/>
              </a:lnSpc>
              <a:spcBef>
                <a:spcPts val="375"/>
              </a:spcBef>
              <a:buClr>
                <a:schemeClr val="dk1"/>
              </a:buClr>
              <a:buSzPts val="2015"/>
              <a:buChar char="•"/>
            </a:pPr>
            <a:r>
              <a:rPr lang="en-US" sz="1511" dirty="0">
                <a:solidFill>
                  <a:schemeClr val="dk1"/>
                </a:solidFill>
                <a:latin typeface="Calibri"/>
                <a:ea typeface="Calibri"/>
                <a:cs typeface="Calibri"/>
                <a:sym typeface="Calibri"/>
              </a:rPr>
              <a:t>Quickly generate REST APIs for interacting with your blockchain network.</a:t>
            </a:r>
            <a:endParaRPr sz="1800" dirty="0">
              <a:solidFill>
                <a:schemeClr val="dk1"/>
              </a:solidFill>
              <a:latin typeface="Calibri"/>
              <a:ea typeface="Calibri"/>
              <a:cs typeface="Calibri"/>
              <a:sym typeface="Calibri"/>
            </a:endParaRPr>
          </a:p>
          <a:p>
            <a:pPr marL="514350" lvl="1" indent="-171450">
              <a:lnSpc>
                <a:spcPct val="70000"/>
              </a:lnSpc>
              <a:spcBef>
                <a:spcPts val="375"/>
              </a:spcBef>
              <a:buClr>
                <a:schemeClr val="dk1"/>
              </a:buClr>
              <a:buSzPts val="2015"/>
              <a:buChar char="•"/>
            </a:pPr>
            <a:r>
              <a:rPr lang="en-US" sz="1511" dirty="0">
                <a:solidFill>
                  <a:schemeClr val="dk1"/>
                </a:solidFill>
                <a:latin typeface="Calibri"/>
                <a:ea typeface="Calibri"/>
                <a:cs typeface="Calibri"/>
                <a:sym typeface="Calibri"/>
              </a:rPr>
              <a:t>Quickly generate application.</a:t>
            </a:r>
            <a:endParaRPr sz="1800" dirty="0">
              <a:solidFill>
                <a:schemeClr val="dk1"/>
              </a:solidFill>
              <a:latin typeface="Calibri"/>
              <a:ea typeface="Calibri"/>
              <a:cs typeface="Calibri"/>
              <a:sym typeface="Calibri"/>
            </a:endParaRPr>
          </a:p>
          <a:p>
            <a:pPr marL="171450" indent="-171450">
              <a:lnSpc>
                <a:spcPct val="70000"/>
              </a:lnSpc>
              <a:spcBef>
                <a:spcPts val="750"/>
              </a:spcBef>
              <a:buClr>
                <a:schemeClr val="dk1"/>
              </a:buClr>
              <a:buSzPts val="2015"/>
              <a:buChar char="•"/>
            </a:pPr>
            <a:r>
              <a:rPr lang="en-US" sz="1511" dirty="0">
                <a:solidFill>
                  <a:schemeClr val="dk1"/>
                </a:solidFill>
                <a:latin typeface="Calibri"/>
                <a:ea typeface="Calibri"/>
                <a:cs typeface="Calibri"/>
                <a:sym typeface="Calibri"/>
              </a:rPr>
              <a:t>Emphasis on business-centric vocabulary for quick solution creation. Helps create </a:t>
            </a:r>
            <a:r>
              <a:rPr lang="en-US" sz="1511" b="1" dirty="0">
                <a:solidFill>
                  <a:schemeClr val="dk1"/>
                </a:solidFill>
                <a:latin typeface="Calibri"/>
                <a:ea typeface="Calibri"/>
                <a:cs typeface="Calibri"/>
                <a:sym typeface="Calibri"/>
              </a:rPr>
              <a:t>Business Network Definitions </a:t>
            </a:r>
            <a:r>
              <a:rPr lang="en-US" sz="1511" dirty="0">
                <a:solidFill>
                  <a:schemeClr val="dk1"/>
                </a:solidFill>
                <a:latin typeface="Calibri"/>
                <a:ea typeface="Calibri"/>
                <a:cs typeface="Calibri"/>
                <a:sym typeface="Calibri"/>
              </a:rPr>
              <a:t>.</a:t>
            </a:r>
          </a:p>
          <a:p>
            <a:pPr>
              <a:lnSpc>
                <a:spcPct val="70000"/>
              </a:lnSpc>
              <a:spcBef>
                <a:spcPts val="750"/>
              </a:spcBef>
            </a:pPr>
            <a:r>
              <a:rPr lang="fr-FR" sz="2800" b="1" dirty="0">
                <a:solidFill>
                  <a:schemeClr val="dk1"/>
                </a:solidFill>
                <a:latin typeface="Calibri"/>
                <a:ea typeface="Calibri"/>
                <a:cs typeface="Calibri"/>
                <a:sym typeface="Calibri"/>
              </a:rPr>
              <a:t>Composer Documentation</a:t>
            </a:r>
            <a:endParaRPr lang="fr-FR" sz="2800" dirty="0">
              <a:solidFill>
                <a:schemeClr val="dk1"/>
              </a:solidFill>
              <a:latin typeface="Calibri"/>
              <a:ea typeface="Calibri"/>
              <a:cs typeface="Calibri"/>
              <a:sym typeface="Calibri"/>
            </a:endParaRPr>
          </a:p>
          <a:p>
            <a:pPr marL="171450" indent="-171450">
              <a:lnSpc>
                <a:spcPct val="70000"/>
              </a:lnSpc>
              <a:spcBef>
                <a:spcPts val="750"/>
              </a:spcBef>
              <a:buClr>
                <a:schemeClr val="dk1"/>
              </a:buClr>
              <a:buSzPts val="1317"/>
              <a:buChar char="•"/>
            </a:pPr>
            <a:r>
              <a:rPr lang="fr-FR" sz="1050" u="sng" dirty="0">
                <a:solidFill>
                  <a:srgbClr val="6EAC1C"/>
                </a:solidFill>
                <a:latin typeface="Calibri"/>
                <a:ea typeface="Calibri"/>
                <a:cs typeface="Calibri"/>
                <a:sym typeface="Calibri"/>
                <a:hlinkClick r:id="rId3"/>
              </a:rPr>
              <a:t>https://hyperledger.github.io/composer/latest/introduction/introduction.htm</a:t>
            </a:r>
            <a:endParaRPr lang="fr-FR" sz="1050" dirty="0">
              <a:solidFill>
                <a:schemeClr val="dk1"/>
              </a:solidFill>
              <a:latin typeface="Calibri"/>
              <a:ea typeface="Calibri"/>
              <a:cs typeface="Calibri"/>
              <a:sym typeface="Calibri"/>
            </a:endParaRPr>
          </a:p>
          <a:p>
            <a:pPr marL="171450" indent="-171450">
              <a:lnSpc>
                <a:spcPct val="70000"/>
              </a:lnSpc>
              <a:spcBef>
                <a:spcPts val="750"/>
              </a:spcBef>
              <a:buClr>
                <a:schemeClr val="dk1"/>
              </a:buClr>
              <a:buSzPts val="1317"/>
              <a:buChar char="•"/>
            </a:pPr>
            <a:r>
              <a:rPr lang="fr-FR" sz="1050" u="sng" dirty="0">
                <a:solidFill>
                  <a:srgbClr val="6EAC1C"/>
                </a:solidFill>
                <a:latin typeface="Calibri"/>
                <a:ea typeface="Calibri"/>
                <a:cs typeface="Calibri"/>
                <a:sym typeface="Calibri"/>
                <a:hlinkClick r:id="rId4"/>
              </a:rPr>
              <a:t>https://drive.google.com/file/d/1Xxmu3lHsVcLVDz4TuPRQQvCUOM1tUUoG/view</a:t>
            </a:r>
            <a:endParaRPr lang="fr-FR" sz="1050" dirty="0">
              <a:solidFill>
                <a:schemeClr val="dk1"/>
              </a:solidFill>
              <a:latin typeface="Calibri"/>
              <a:ea typeface="Calibri"/>
              <a:cs typeface="Calibri"/>
              <a:sym typeface="Calibri"/>
            </a:endParaRPr>
          </a:p>
          <a:p>
            <a:pPr>
              <a:lnSpc>
                <a:spcPct val="70000"/>
              </a:lnSpc>
              <a:spcBef>
                <a:spcPts val="750"/>
              </a:spcBef>
              <a:buClr>
                <a:schemeClr val="dk1"/>
              </a:buClr>
              <a:buSzPts val="2015"/>
            </a:pPr>
            <a:endParaRPr sz="2100" dirty="0">
              <a:solidFill>
                <a:schemeClr val="dk1"/>
              </a:solidFill>
              <a:latin typeface="Calibri"/>
              <a:ea typeface="Calibri"/>
              <a:cs typeface="Calibri"/>
              <a:sym typeface="Calibri"/>
            </a:endParaRPr>
          </a:p>
          <a:p>
            <a:pPr marL="171450" indent="-108728">
              <a:lnSpc>
                <a:spcPct val="70000"/>
              </a:lnSpc>
              <a:spcBef>
                <a:spcPts val="750"/>
              </a:spcBef>
            </a:pPr>
            <a:endParaRPr sz="988" dirty="0">
              <a:solidFill>
                <a:schemeClr val="dk1"/>
              </a:solidFill>
              <a:latin typeface="Calibri"/>
              <a:ea typeface="Calibri"/>
              <a:cs typeface="Calibri"/>
              <a:sym typeface="Calibri"/>
            </a:endParaRPr>
          </a:p>
          <a:p>
            <a:pPr marL="171450" indent="-108728">
              <a:lnSpc>
                <a:spcPct val="70000"/>
              </a:lnSpc>
              <a:spcBef>
                <a:spcPts val="750"/>
              </a:spcBef>
            </a:pPr>
            <a:endParaRPr sz="988" dirty="0">
              <a:solidFill>
                <a:schemeClr val="dk1"/>
              </a:solidFill>
              <a:latin typeface="Calibri"/>
              <a:ea typeface="Calibri"/>
              <a:cs typeface="Calibri"/>
              <a:sym typeface="Calibri"/>
            </a:endParaRPr>
          </a:p>
          <a:p>
            <a:pPr marL="171450" indent="-97631">
              <a:lnSpc>
                <a:spcPct val="70000"/>
              </a:lnSpc>
              <a:spcBef>
                <a:spcPts val="750"/>
              </a:spcBef>
            </a:pPr>
            <a:endParaRPr sz="1163" dirty="0">
              <a:solidFill>
                <a:schemeClr val="dk1"/>
              </a:solidFill>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452"/>
        <p:cNvGrpSpPr/>
        <p:nvPr/>
      </p:nvGrpSpPr>
      <p:grpSpPr>
        <a:xfrm>
          <a:off x="0" y="0"/>
          <a:ext cx="0" cy="0"/>
          <a:chOff x="0" y="0"/>
          <a:chExt cx="0" cy="0"/>
        </a:xfrm>
      </p:grpSpPr>
      <p:sp>
        <p:nvSpPr>
          <p:cNvPr id="1453" name="Google Shape;1453;p173"/>
          <p:cNvSpPr txBox="1">
            <a:spLocks noGrp="1"/>
          </p:cNvSpPr>
          <p:nvPr>
            <p:ph type="title" idx="4294967295"/>
          </p:nvPr>
        </p:nvSpPr>
        <p:spPr>
          <a:xfrm>
            <a:off x="624100" y="422901"/>
            <a:ext cx="7702200" cy="959175"/>
          </a:xfrm>
          <a:prstGeom prst="rect">
            <a:avLst/>
          </a:prstGeom>
          <a:noFill/>
          <a:ln>
            <a:noFill/>
          </a:ln>
        </p:spPr>
        <p:txBody>
          <a:bodyPr spcFirstLastPara="1" wrap="square" lIns="68569" tIns="34275" rIns="68569" bIns="34275" anchor="ctr" anchorCtr="0">
            <a:noAutofit/>
          </a:bodyPr>
          <a:lstStyle/>
          <a:p>
            <a:pPr>
              <a:lnSpc>
                <a:spcPct val="90000"/>
              </a:lnSpc>
              <a:buClr>
                <a:schemeClr val="lt1"/>
              </a:buClr>
              <a:buSzPts val="4400"/>
            </a:pPr>
            <a:r>
              <a:rPr lang="en-US" i="1">
                <a:solidFill>
                  <a:schemeClr val="dk1"/>
                </a:solidFill>
              </a:rPr>
              <a:t>Hyperledger Explorer</a:t>
            </a:r>
            <a:endParaRPr>
              <a:solidFill>
                <a:srgbClr val="000000"/>
              </a:solidFill>
            </a:endParaRPr>
          </a:p>
        </p:txBody>
      </p:sp>
      <p:pic>
        <p:nvPicPr>
          <p:cNvPr id="1454" name="Google Shape;1454;p173" descr="A close up of a sign&#10;&#10;Description generated with very high confidence"/>
          <p:cNvPicPr preferRelativeResize="0"/>
          <p:nvPr/>
        </p:nvPicPr>
        <p:blipFill rotWithShape="1">
          <a:blip r:embed="rId3">
            <a:alphaModFix/>
          </a:blip>
          <a:srcRect/>
          <a:stretch/>
        </p:blipFill>
        <p:spPr>
          <a:xfrm>
            <a:off x="4382920" y="528750"/>
            <a:ext cx="2985650" cy="671330"/>
          </a:xfrm>
          <a:prstGeom prst="rect">
            <a:avLst/>
          </a:prstGeom>
          <a:noFill/>
          <a:ln>
            <a:noFill/>
          </a:ln>
        </p:spPr>
      </p:pic>
      <p:sp>
        <p:nvSpPr>
          <p:cNvPr id="1455" name="Google Shape;1455;p173"/>
          <p:cNvSpPr txBox="1">
            <a:spLocks noGrp="1"/>
          </p:cNvSpPr>
          <p:nvPr>
            <p:ph type="body" idx="4294967295"/>
          </p:nvPr>
        </p:nvSpPr>
        <p:spPr>
          <a:xfrm>
            <a:off x="1282050" y="1382081"/>
            <a:ext cx="7345125" cy="2988675"/>
          </a:xfrm>
          <a:prstGeom prst="rect">
            <a:avLst/>
          </a:prstGeom>
          <a:noFill/>
          <a:ln>
            <a:noFill/>
          </a:ln>
        </p:spPr>
        <p:txBody>
          <a:bodyPr spcFirstLastPara="1" wrap="square" lIns="68569" tIns="34275" rIns="68569" bIns="34275" anchor="t" anchorCtr="0">
            <a:noAutofit/>
          </a:bodyPr>
          <a:lstStyle/>
          <a:p>
            <a:pPr marL="171450" indent="-171450">
              <a:lnSpc>
                <a:spcPct val="70000"/>
              </a:lnSpc>
              <a:buClr>
                <a:schemeClr val="dk1"/>
              </a:buClr>
              <a:buSzPts val="2170"/>
              <a:buChar char="•"/>
            </a:pPr>
            <a:r>
              <a:rPr lang="en-US" sz="1627"/>
              <a:t>Explorer is designed to create a </a:t>
            </a:r>
            <a:r>
              <a:rPr lang="en-US" sz="1627" b="1">
                <a:solidFill>
                  <a:srgbClr val="124163"/>
                </a:solidFill>
              </a:rPr>
              <a:t>user-friendly Web application </a:t>
            </a:r>
            <a:r>
              <a:rPr lang="en-US" sz="1627"/>
              <a:t>to let you view information about a blockchain.</a:t>
            </a:r>
            <a:endParaRPr/>
          </a:p>
          <a:p>
            <a:pPr marL="171450" indent="-171450">
              <a:lnSpc>
                <a:spcPct val="70000"/>
              </a:lnSpc>
              <a:spcBef>
                <a:spcPts val="750"/>
              </a:spcBef>
              <a:buClr>
                <a:schemeClr val="dk1"/>
              </a:buClr>
              <a:buSzPts val="2170"/>
              <a:buChar char="•"/>
            </a:pPr>
            <a:r>
              <a:rPr lang="en-US" sz="1627"/>
              <a:t>Hyperledger Explorer can </a:t>
            </a:r>
            <a:r>
              <a:rPr lang="en-US" sz="1627" b="1">
                <a:solidFill>
                  <a:srgbClr val="124163"/>
                </a:solidFill>
              </a:rPr>
              <a:t>view, invoke, deploy or query </a:t>
            </a:r>
            <a:r>
              <a:rPr lang="en-US" sz="1627"/>
              <a:t>:</a:t>
            </a:r>
            <a:endParaRPr/>
          </a:p>
          <a:p>
            <a:pPr marL="514350" lvl="1" indent="-171450">
              <a:lnSpc>
                <a:spcPct val="70000"/>
              </a:lnSpc>
              <a:spcBef>
                <a:spcPts val="375"/>
              </a:spcBef>
              <a:buClr>
                <a:schemeClr val="dk1"/>
              </a:buClr>
              <a:buSzPts val="1860"/>
              <a:buChar char="•"/>
            </a:pPr>
            <a:r>
              <a:rPr lang="en-US" sz="1395"/>
              <a:t>Blocks</a:t>
            </a:r>
            <a:endParaRPr/>
          </a:p>
          <a:p>
            <a:pPr marL="514350" lvl="1" indent="-171450">
              <a:lnSpc>
                <a:spcPct val="70000"/>
              </a:lnSpc>
              <a:spcBef>
                <a:spcPts val="375"/>
              </a:spcBef>
              <a:buClr>
                <a:schemeClr val="dk1"/>
              </a:buClr>
              <a:buSzPts val="1860"/>
              <a:buChar char="•"/>
            </a:pPr>
            <a:r>
              <a:rPr lang="en-US" sz="1395"/>
              <a:t>Transactions</a:t>
            </a:r>
            <a:endParaRPr/>
          </a:p>
          <a:p>
            <a:pPr marL="514350" lvl="1" indent="-171450">
              <a:lnSpc>
                <a:spcPct val="70000"/>
              </a:lnSpc>
              <a:spcBef>
                <a:spcPts val="375"/>
              </a:spcBef>
              <a:buClr>
                <a:schemeClr val="dk1"/>
              </a:buClr>
              <a:buSzPts val="1860"/>
              <a:buChar char="•"/>
            </a:pPr>
            <a:r>
              <a:rPr lang="en-US" sz="1395"/>
              <a:t>associated data</a:t>
            </a:r>
            <a:endParaRPr/>
          </a:p>
          <a:p>
            <a:pPr marL="514350" lvl="1" indent="-171450">
              <a:lnSpc>
                <a:spcPct val="70000"/>
              </a:lnSpc>
              <a:spcBef>
                <a:spcPts val="375"/>
              </a:spcBef>
              <a:buClr>
                <a:schemeClr val="dk1"/>
              </a:buClr>
              <a:buSzPts val="1860"/>
              <a:buChar char="•"/>
            </a:pPr>
            <a:r>
              <a:rPr lang="en-US" sz="1395"/>
              <a:t>network information (name, status, list of nodes)</a:t>
            </a:r>
            <a:endParaRPr/>
          </a:p>
          <a:p>
            <a:pPr marL="514350" lvl="1" indent="-171450">
              <a:lnSpc>
                <a:spcPct val="70000"/>
              </a:lnSpc>
              <a:spcBef>
                <a:spcPts val="375"/>
              </a:spcBef>
              <a:buClr>
                <a:schemeClr val="dk1"/>
              </a:buClr>
              <a:buSzPts val="1860"/>
              <a:buChar char="•"/>
            </a:pPr>
            <a:r>
              <a:rPr lang="en-US" sz="1395"/>
              <a:t>chaincode deployment</a:t>
            </a:r>
            <a:endParaRPr/>
          </a:p>
          <a:p>
            <a:pPr marL="514350" lvl="1" indent="-171450">
              <a:lnSpc>
                <a:spcPct val="70000"/>
              </a:lnSpc>
              <a:spcBef>
                <a:spcPts val="375"/>
              </a:spcBef>
              <a:buClr>
                <a:schemeClr val="dk1"/>
              </a:buClr>
              <a:buSzPts val="1860"/>
              <a:buChar char="•"/>
            </a:pPr>
            <a:r>
              <a:rPr lang="en-US" sz="1395"/>
              <a:t>transaction families</a:t>
            </a:r>
            <a:endParaRPr/>
          </a:p>
          <a:p>
            <a:pPr marL="514350" lvl="1" indent="-171450">
              <a:lnSpc>
                <a:spcPct val="70000"/>
              </a:lnSpc>
              <a:spcBef>
                <a:spcPts val="375"/>
              </a:spcBef>
              <a:buClr>
                <a:schemeClr val="dk1"/>
              </a:buClr>
              <a:buSzPts val="1860"/>
              <a:buChar char="•"/>
            </a:pPr>
            <a:r>
              <a:rPr lang="en-US" sz="1395"/>
              <a:t>any other relevant information stored in the ledger. </a:t>
            </a:r>
            <a:endParaRPr sz="1395"/>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460"/>
        <p:cNvGrpSpPr/>
        <p:nvPr/>
      </p:nvGrpSpPr>
      <p:grpSpPr>
        <a:xfrm>
          <a:off x="0" y="0"/>
          <a:ext cx="0" cy="0"/>
          <a:chOff x="0" y="0"/>
          <a:chExt cx="0" cy="0"/>
        </a:xfrm>
      </p:grpSpPr>
      <p:sp>
        <p:nvSpPr>
          <p:cNvPr id="1461" name="Google Shape;1461;p174"/>
          <p:cNvSpPr/>
          <p:nvPr/>
        </p:nvSpPr>
        <p:spPr>
          <a:xfrm>
            <a:off x="357759" y="360045"/>
            <a:ext cx="8428500" cy="4423500"/>
          </a:xfrm>
          <a:prstGeom prst="rect">
            <a:avLst/>
          </a:prstGeom>
          <a:solidFill>
            <a:srgbClr val="FFFFFF"/>
          </a:solidFill>
          <a:ln>
            <a:noFill/>
          </a:ln>
        </p:spPr>
        <p:txBody>
          <a:bodyPr spcFirstLastPara="1" wrap="square" lIns="68569" tIns="34275" rIns="68569" bIns="34275" anchor="ctr" anchorCtr="0">
            <a:noAutofit/>
          </a:bodyPr>
          <a:lstStyle/>
          <a:p>
            <a:pPr algn="ctr"/>
            <a:endParaRPr sz="1350">
              <a:solidFill>
                <a:schemeClr val="lt1"/>
              </a:solidFill>
              <a:latin typeface="Calibri"/>
              <a:ea typeface="Calibri"/>
              <a:cs typeface="Calibri"/>
              <a:sym typeface="Calibri"/>
            </a:endParaRPr>
          </a:p>
        </p:txBody>
      </p:sp>
      <p:pic>
        <p:nvPicPr>
          <p:cNvPr id="1462" name="Google Shape;1462;p174" descr="Hyperledger Explorer"/>
          <p:cNvPicPr preferRelativeResize="0"/>
          <p:nvPr/>
        </p:nvPicPr>
        <p:blipFill rotWithShape="1">
          <a:blip r:embed="rId3">
            <a:alphaModFix/>
          </a:blip>
          <a:srcRect/>
          <a:stretch/>
        </p:blipFill>
        <p:spPr>
          <a:xfrm>
            <a:off x="938696" y="482601"/>
            <a:ext cx="7266608" cy="4178300"/>
          </a:xfrm>
          <a:prstGeom prst="rect">
            <a:avLst/>
          </a:prstGeom>
          <a:noFill/>
          <a:ln>
            <a:noFill/>
          </a:ln>
        </p:spPr>
      </p:pic>
      <p:sp>
        <p:nvSpPr>
          <p:cNvPr id="1463" name="Google Shape;1463;p174"/>
          <p:cNvSpPr txBox="1">
            <a:spLocks noGrp="1"/>
          </p:cNvSpPr>
          <p:nvPr>
            <p:ph type="ftr" idx="11"/>
          </p:nvPr>
        </p:nvSpPr>
        <p:spPr>
          <a:xfrm>
            <a:off x="3028950" y="4767263"/>
            <a:ext cx="3086100" cy="273825"/>
          </a:xfrm>
          <a:prstGeom prst="rect">
            <a:avLst/>
          </a:prstGeom>
          <a:noFill/>
          <a:ln>
            <a:noFill/>
          </a:ln>
        </p:spPr>
        <p:txBody>
          <a:bodyPr spcFirstLastPara="1" wrap="square" lIns="68569" tIns="34275" rIns="68569" bIns="34275" anchor="ctr" anchorCtr="0">
            <a:noAutofit/>
          </a:bodyPr>
          <a:lstStyle/>
          <a:p>
            <a:r>
              <a:rPr lang="en-US"/>
              <a:t>Ledger Academy</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467"/>
        <p:cNvGrpSpPr/>
        <p:nvPr/>
      </p:nvGrpSpPr>
      <p:grpSpPr>
        <a:xfrm>
          <a:off x="0" y="0"/>
          <a:ext cx="0" cy="0"/>
          <a:chOff x="0" y="0"/>
          <a:chExt cx="0" cy="0"/>
        </a:xfrm>
      </p:grpSpPr>
      <p:sp>
        <p:nvSpPr>
          <p:cNvPr id="1468" name="Google Shape;1468;p175"/>
          <p:cNvSpPr txBox="1">
            <a:spLocks noGrp="1"/>
          </p:cNvSpPr>
          <p:nvPr>
            <p:ph type="title" idx="4294967295"/>
          </p:nvPr>
        </p:nvSpPr>
        <p:spPr>
          <a:xfrm>
            <a:off x="624100" y="422901"/>
            <a:ext cx="7702200" cy="959175"/>
          </a:xfrm>
          <a:prstGeom prst="rect">
            <a:avLst/>
          </a:prstGeom>
          <a:noFill/>
          <a:ln>
            <a:noFill/>
          </a:ln>
        </p:spPr>
        <p:txBody>
          <a:bodyPr spcFirstLastPara="1" wrap="square" lIns="68569" tIns="34275" rIns="68569" bIns="34275" anchor="ctr" anchorCtr="0">
            <a:noAutofit/>
          </a:bodyPr>
          <a:lstStyle/>
          <a:p>
            <a:pPr>
              <a:lnSpc>
                <a:spcPct val="90000"/>
              </a:lnSpc>
              <a:buClr>
                <a:schemeClr val="lt1"/>
              </a:buClr>
              <a:buSzPts val="4400"/>
            </a:pPr>
            <a:r>
              <a:rPr lang="en-US" i="1">
                <a:solidFill>
                  <a:schemeClr val="dk1"/>
                </a:solidFill>
              </a:rPr>
              <a:t>Hyperledger Explorer</a:t>
            </a:r>
            <a:endParaRPr>
              <a:solidFill>
                <a:srgbClr val="000000"/>
              </a:solidFill>
            </a:endParaRPr>
          </a:p>
        </p:txBody>
      </p:sp>
      <p:pic>
        <p:nvPicPr>
          <p:cNvPr id="1469" name="Google Shape;1469;p175" descr="A close up of a sign&#10;&#10;Description generated with very high confidence"/>
          <p:cNvPicPr preferRelativeResize="0"/>
          <p:nvPr/>
        </p:nvPicPr>
        <p:blipFill rotWithShape="1">
          <a:blip r:embed="rId3">
            <a:alphaModFix/>
          </a:blip>
          <a:srcRect/>
          <a:stretch/>
        </p:blipFill>
        <p:spPr>
          <a:xfrm>
            <a:off x="4382920" y="528750"/>
            <a:ext cx="2985650" cy="671330"/>
          </a:xfrm>
          <a:prstGeom prst="rect">
            <a:avLst/>
          </a:prstGeom>
          <a:noFill/>
          <a:ln>
            <a:noFill/>
          </a:ln>
        </p:spPr>
      </p:pic>
      <p:sp>
        <p:nvSpPr>
          <p:cNvPr id="1470" name="Google Shape;1470;p175"/>
          <p:cNvSpPr txBox="1"/>
          <p:nvPr/>
        </p:nvSpPr>
        <p:spPr>
          <a:xfrm>
            <a:off x="1061513" y="1200075"/>
            <a:ext cx="6455925" cy="2543400"/>
          </a:xfrm>
          <a:prstGeom prst="rect">
            <a:avLst/>
          </a:prstGeom>
          <a:noFill/>
          <a:ln>
            <a:noFill/>
          </a:ln>
        </p:spPr>
        <p:txBody>
          <a:bodyPr spcFirstLastPara="1" wrap="square" lIns="68569" tIns="68569" rIns="68569" bIns="68569" anchor="t" anchorCtr="0">
            <a:noAutofit/>
          </a:bodyPr>
          <a:lstStyle/>
          <a:p>
            <a:pPr marL="171450" indent="-171450">
              <a:lnSpc>
                <a:spcPct val="70000"/>
              </a:lnSpc>
              <a:spcBef>
                <a:spcPts val="750"/>
              </a:spcBef>
              <a:buSzPts val="2405"/>
              <a:buChar char="●"/>
            </a:pPr>
            <a:r>
              <a:rPr lang="en-US" sz="1804" dirty="0"/>
              <a:t>S</a:t>
            </a:r>
            <a:r>
              <a:rPr lang="en-US" sz="1388" dirty="0"/>
              <a:t>upports the REST APIs for getting access to some of the following information:</a:t>
            </a:r>
            <a:endParaRPr sz="1050" dirty="0"/>
          </a:p>
          <a:p>
            <a:pPr marL="514350" lvl="1" indent="-171450">
              <a:lnSpc>
                <a:spcPct val="70000"/>
              </a:lnSpc>
              <a:spcBef>
                <a:spcPts val="375"/>
              </a:spcBef>
              <a:buSzPts val="1850"/>
              <a:buChar char="○"/>
            </a:pPr>
            <a:r>
              <a:rPr lang="en-US" sz="1388" dirty="0"/>
              <a:t>Block information (by block hash block number)</a:t>
            </a:r>
            <a:endParaRPr sz="1050" dirty="0"/>
          </a:p>
          <a:p>
            <a:pPr marL="514350" lvl="1" indent="-171450">
              <a:lnSpc>
                <a:spcPct val="70000"/>
              </a:lnSpc>
              <a:spcBef>
                <a:spcPts val="375"/>
              </a:spcBef>
              <a:buSzPts val="1850"/>
              <a:buChar char="○"/>
            </a:pPr>
            <a:r>
              <a:rPr lang="en-US" sz="1388" dirty="0"/>
              <a:t>Transaction</a:t>
            </a:r>
            <a:endParaRPr sz="1050" dirty="0"/>
          </a:p>
          <a:p>
            <a:pPr marL="514350" lvl="1" indent="-171450">
              <a:lnSpc>
                <a:spcPct val="70000"/>
              </a:lnSpc>
              <a:spcBef>
                <a:spcPts val="375"/>
              </a:spcBef>
              <a:buSzPts val="1850"/>
              <a:buChar char="○"/>
            </a:pPr>
            <a:r>
              <a:rPr lang="en-US" sz="1388" dirty="0"/>
              <a:t>Peer status</a:t>
            </a:r>
            <a:endParaRPr sz="1050" dirty="0"/>
          </a:p>
          <a:p>
            <a:pPr marL="514350" lvl="1" indent="-171450">
              <a:lnSpc>
                <a:spcPct val="70000"/>
              </a:lnSpc>
              <a:spcBef>
                <a:spcPts val="375"/>
              </a:spcBef>
              <a:buSzPts val="1850"/>
              <a:buChar char="○"/>
            </a:pPr>
            <a:r>
              <a:rPr lang="en-US" sz="1388" dirty="0"/>
              <a:t>Channel information,</a:t>
            </a:r>
            <a:endParaRPr sz="1050" dirty="0"/>
          </a:p>
          <a:p>
            <a:pPr marL="514350" lvl="1" indent="-171450">
              <a:lnSpc>
                <a:spcPct val="70000"/>
              </a:lnSpc>
              <a:spcBef>
                <a:spcPts val="375"/>
              </a:spcBef>
              <a:buSzPts val="1850"/>
              <a:buChar char="○"/>
            </a:pPr>
            <a:r>
              <a:rPr lang="en-US" sz="1388" dirty="0"/>
              <a:t>List of chaincode installed and represented on specific channels</a:t>
            </a:r>
            <a:endParaRPr sz="1050" dirty="0"/>
          </a:p>
          <a:p>
            <a:pPr marL="514350" lvl="1" indent="-171450">
              <a:lnSpc>
                <a:spcPct val="70000"/>
              </a:lnSpc>
              <a:spcBef>
                <a:spcPts val="375"/>
              </a:spcBef>
              <a:buSzPts val="1850"/>
              <a:buChar char="○"/>
            </a:pPr>
            <a:r>
              <a:rPr lang="en-US" sz="1388" dirty="0"/>
              <a:t>Block count on specific channel</a:t>
            </a:r>
            <a:endParaRPr sz="1050" dirty="0"/>
          </a:p>
          <a:p>
            <a:pPr marL="514350" lvl="1" indent="-171450">
              <a:lnSpc>
                <a:spcPct val="70000"/>
              </a:lnSpc>
              <a:spcBef>
                <a:spcPts val="375"/>
              </a:spcBef>
              <a:buSzPts val="1850"/>
              <a:buChar char="○"/>
            </a:pPr>
            <a:r>
              <a:rPr lang="en-US" sz="1388" dirty="0"/>
              <a:t>Create and update channel</a:t>
            </a:r>
            <a:endParaRPr sz="1050" dirty="0"/>
          </a:p>
          <a:p>
            <a:pPr marL="1200150" lvl="3" indent="-83344">
              <a:lnSpc>
                <a:spcPct val="70000"/>
              </a:lnSpc>
              <a:spcBef>
                <a:spcPts val="825"/>
              </a:spcBef>
            </a:pPr>
            <a:endParaRPr sz="1388" dirty="0">
              <a:solidFill>
                <a:schemeClr val="lt1"/>
              </a:solidFill>
            </a:endParaRPr>
          </a:p>
        </p:txBody>
      </p:sp>
      <p:sp>
        <p:nvSpPr>
          <p:cNvPr id="5" name="Google Shape;1477;p176">
            <a:extLst>
              <a:ext uri="{FF2B5EF4-FFF2-40B4-BE49-F238E27FC236}">
                <a16:creationId xmlns:a16="http://schemas.microsoft.com/office/drawing/2014/main" id="{8F802FA0-4E7D-481E-A562-D8CB16849F7B}"/>
              </a:ext>
            </a:extLst>
          </p:cNvPr>
          <p:cNvSpPr txBox="1"/>
          <p:nvPr/>
        </p:nvSpPr>
        <p:spPr>
          <a:xfrm>
            <a:off x="761291" y="3530009"/>
            <a:ext cx="7038671" cy="1119360"/>
          </a:xfrm>
          <a:prstGeom prst="rect">
            <a:avLst/>
          </a:prstGeom>
          <a:noFill/>
          <a:ln>
            <a:noFill/>
          </a:ln>
        </p:spPr>
        <p:txBody>
          <a:bodyPr spcFirstLastPara="1" wrap="square" lIns="68569" tIns="68569" rIns="68569" bIns="68569" anchor="t" anchorCtr="0">
            <a:noAutofit/>
          </a:bodyPr>
          <a:lstStyle/>
          <a:p>
            <a:pPr>
              <a:lnSpc>
                <a:spcPct val="70000"/>
              </a:lnSpc>
              <a:spcBef>
                <a:spcPts val="750"/>
              </a:spcBef>
            </a:pPr>
            <a:endParaRPr sz="700" dirty="0"/>
          </a:p>
          <a:p>
            <a:pPr marL="514350" lvl="1" indent="-171450">
              <a:lnSpc>
                <a:spcPct val="70000"/>
              </a:lnSpc>
              <a:spcBef>
                <a:spcPts val="375"/>
              </a:spcBef>
              <a:buSzPts val="2775"/>
              <a:buChar char="○"/>
            </a:pPr>
            <a:r>
              <a:rPr lang="en-US" b="1" dirty="0"/>
              <a:t>Explorer Documentation:</a:t>
            </a:r>
            <a:endParaRPr sz="700" dirty="0"/>
          </a:p>
          <a:p>
            <a:pPr marL="1200150" lvl="3" indent="-171450">
              <a:lnSpc>
                <a:spcPct val="70000"/>
              </a:lnSpc>
              <a:spcBef>
                <a:spcPts val="825"/>
              </a:spcBef>
              <a:buSzPts val="1572"/>
              <a:buChar char="●"/>
            </a:pPr>
            <a:r>
              <a:rPr lang="en-US" sz="900" u="sng" dirty="0">
                <a:hlinkClick r:id="rId4"/>
              </a:rPr>
              <a:t>https://docs.google.com/document/d/1GuVNHZ5Jqq-gTVKflnZ1YiJfEoozvugqenC6QEQFQj4/edit</a:t>
            </a:r>
            <a:endParaRPr sz="900" dirty="0"/>
          </a:p>
          <a:p>
            <a:pPr marL="1200150" lvl="3" indent="-171450">
              <a:lnSpc>
                <a:spcPct val="70000"/>
              </a:lnSpc>
              <a:spcBef>
                <a:spcPts val="825"/>
              </a:spcBef>
              <a:buClr>
                <a:schemeClr val="lt1"/>
              </a:buClr>
              <a:buSzPts val="1850"/>
              <a:buChar char="●"/>
            </a:pPr>
            <a:r>
              <a:rPr lang="en-US" sz="1000" u="sng" dirty="0">
                <a:solidFill>
                  <a:srgbClr val="2200CC"/>
                </a:solidFill>
                <a:hlinkClick r:id="rId5"/>
              </a:rPr>
              <a:t>https://docs.google.com/presentation/d/e/2PACX-1vQlhbtxwgCOTJ22bacHqY5GpXR_Ucl9EJZKov2RzxlGYZXmi889X6yMW4Hzh6Rjzu4bh0qyYKYTZSF5/pub?start=false&amp;loop=false&amp;delayms=3000&amp;slide=id.gc6f90357f_0_0</a:t>
            </a:r>
            <a:endParaRPr sz="1000" dirty="0">
              <a:solidFill>
                <a:schemeClr val="lt1"/>
              </a:solidFill>
            </a:endParaRPr>
          </a:p>
          <a:p>
            <a:pPr marL="1200150" lvl="3" indent="-83344">
              <a:lnSpc>
                <a:spcPct val="70000"/>
              </a:lnSpc>
              <a:spcBef>
                <a:spcPts val="825"/>
              </a:spcBef>
            </a:pPr>
            <a:endParaRPr sz="1388" dirty="0">
              <a:solidFill>
                <a:schemeClr val="lt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481"/>
        <p:cNvGrpSpPr/>
        <p:nvPr/>
      </p:nvGrpSpPr>
      <p:grpSpPr>
        <a:xfrm>
          <a:off x="0" y="0"/>
          <a:ext cx="0" cy="0"/>
          <a:chOff x="0" y="0"/>
          <a:chExt cx="0" cy="0"/>
        </a:xfrm>
      </p:grpSpPr>
      <p:sp>
        <p:nvSpPr>
          <p:cNvPr id="1482" name="Google Shape;1482;p177"/>
          <p:cNvSpPr txBox="1">
            <a:spLocks noGrp="1"/>
          </p:cNvSpPr>
          <p:nvPr>
            <p:ph type="title" idx="4294967295"/>
          </p:nvPr>
        </p:nvSpPr>
        <p:spPr>
          <a:xfrm>
            <a:off x="624100" y="422901"/>
            <a:ext cx="7702200" cy="959175"/>
          </a:xfrm>
          <a:prstGeom prst="rect">
            <a:avLst/>
          </a:prstGeom>
          <a:noFill/>
          <a:ln>
            <a:noFill/>
          </a:ln>
        </p:spPr>
        <p:txBody>
          <a:bodyPr spcFirstLastPara="1" wrap="square" lIns="68569" tIns="34275" rIns="68569" bIns="34275" anchor="ctr" anchorCtr="0">
            <a:noAutofit/>
          </a:bodyPr>
          <a:lstStyle/>
          <a:p>
            <a:pPr>
              <a:lnSpc>
                <a:spcPct val="90000"/>
              </a:lnSpc>
              <a:buClr>
                <a:schemeClr val="lt1"/>
              </a:buClr>
              <a:buSzPts val="4400"/>
            </a:pPr>
            <a:r>
              <a:rPr lang="en-US" i="1">
                <a:solidFill>
                  <a:schemeClr val="dk1"/>
                </a:solidFill>
              </a:rPr>
              <a:t>Hyperledger Quilt</a:t>
            </a:r>
            <a:endParaRPr>
              <a:solidFill>
                <a:srgbClr val="000000"/>
              </a:solidFill>
            </a:endParaRPr>
          </a:p>
        </p:txBody>
      </p:sp>
      <p:sp>
        <p:nvSpPr>
          <p:cNvPr id="1483" name="Google Shape;1483;p177"/>
          <p:cNvSpPr txBox="1">
            <a:spLocks noGrp="1"/>
          </p:cNvSpPr>
          <p:nvPr>
            <p:ph type="body" idx="4294967295"/>
          </p:nvPr>
        </p:nvSpPr>
        <p:spPr>
          <a:xfrm>
            <a:off x="1282050" y="1382081"/>
            <a:ext cx="7345125" cy="2988675"/>
          </a:xfrm>
          <a:prstGeom prst="rect">
            <a:avLst/>
          </a:prstGeom>
          <a:noFill/>
          <a:ln>
            <a:noFill/>
          </a:ln>
        </p:spPr>
        <p:txBody>
          <a:bodyPr spcFirstLastPara="1" wrap="square" lIns="68569" tIns="34275" rIns="68569" bIns="34275" anchor="t" anchorCtr="0">
            <a:noAutofit/>
          </a:bodyPr>
          <a:lstStyle/>
          <a:p>
            <a:pPr marL="342900" indent="-294799">
              <a:buClr>
                <a:schemeClr val="dk1"/>
              </a:buClr>
              <a:buSzPts val="2590"/>
              <a:buChar char="•"/>
            </a:pPr>
            <a:r>
              <a:rPr lang="en-US" sz="1943">
                <a:solidFill>
                  <a:schemeClr val="dk1"/>
                </a:solidFill>
                <a:latin typeface="Calibri"/>
                <a:ea typeface="Calibri"/>
                <a:cs typeface="Calibri"/>
                <a:sym typeface="Calibri"/>
              </a:rPr>
              <a:t>Quilt  promotes </a:t>
            </a:r>
            <a:r>
              <a:rPr lang="en-US" sz="2011" b="1" i="1">
                <a:solidFill>
                  <a:schemeClr val="dk1"/>
                </a:solidFill>
                <a:latin typeface="Calibri"/>
                <a:ea typeface="Calibri"/>
                <a:cs typeface="Calibri"/>
                <a:sym typeface="Calibri"/>
              </a:rPr>
              <a:t>interoperability between Blockchain </a:t>
            </a:r>
            <a:r>
              <a:rPr lang="en-US" sz="1943">
                <a:solidFill>
                  <a:schemeClr val="dk1"/>
                </a:solidFill>
                <a:latin typeface="Calibri"/>
                <a:ea typeface="Calibri"/>
                <a:cs typeface="Calibri"/>
                <a:sym typeface="Calibri"/>
              </a:rPr>
              <a:t>networks by assisting in transferring value across different Blockchain networks.</a:t>
            </a:r>
            <a:endParaRPr sz="1943" u="sng">
              <a:solidFill>
                <a:srgbClr val="6EAC1C"/>
              </a:solidFill>
              <a:latin typeface="Calibri"/>
              <a:ea typeface="Calibri"/>
              <a:cs typeface="Calibri"/>
              <a:sym typeface="Calibri"/>
              <a:hlinkClick r:id="rId3"/>
            </a:endParaRPr>
          </a:p>
          <a:p>
            <a:pPr marL="342900" indent="-294799">
              <a:spcBef>
                <a:spcPts val="750"/>
              </a:spcBef>
              <a:buClr>
                <a:schemeClr val="dk1"/>
              </a:buClr>
              <a:buSzPts val="2590"/>
              <a:buChar char="•"/>
            </a:pPr>
            <a:r>
              <a:rPr lang="en-US" sz="1943">
                <a:solidFill>
                  <a:schemeClr val="dk1"/>
                </a:solidFill>
                <a:latin typeface="Calibri"/>
                <a:ea typeface="Calibri"/>
                <a:cs typeface="Calibri"/>
                <a:sym typeface="Calibri"/>
              </a:rPr>
              <a:t>A user registered with one Blockchain network can securely transfer the value to another user registered with another Blockchain network. </a:t>
            </a:r>
            <a:endParaRPr sz="2100">
              <a:solidFill>
                <a:schemeClr val="dk1"/>
              </a:solidFill>
              <a:latin typeface="Calibri"/>
              <a:ea typeface="Calibri"/>
              <a:cs typeface="Calibri"/>
              <a:sym typeface="Calibri"/>
            </a:endParaRPr>
          </a:p>
          <a:p>
            <a:pPr marL="342900" indent="-294799">
              <a:spcBef>
                <a:spcPts val="750"/>
              </a:spcBef>
              <a:buClr>
                <a:schemeClr val="dk1"/>
              </a:buClr>
              <a:buSzPts val="2590"/>
              <a:buChar char="•"/>
            </a:pPr>
            <a:r>
              <a:rPr lang="en-US" sz="1943">
                <a:solidFill>
                  <a:schemeClr val="dk1"/>
                </a:solidFill>
                <a:latin typeface="Calibri"/>
                <a:ea typeface="Calibri"/>
                <a:cs typeface="Calibri"/>
                <a:sym typeface="Calibri"/>
              </a:rPr>
              <a:t>Hyperledger Quilt is build based on the Interledger Protocol ( ILP) provides for routing payments across different digital asset ledgers while isolating senders and receivers from the risk of intermediary failures.</a:t>
            </a:r>
            <a:endParaRPr sz="2100">
              <a:solidFill>
                <a:schemeClr val="dk1"/>
              </a:solidFill>
              <a:latin typeface="Calibri"/>
              <a:ea typeface="Calibri"/>
              <a:cs typeface="Calibri"/>
              <a:sym typeface="Calibri"/>
            </a:endParaRPr>
          </a:p>
          <a:p>
            <a:pPr marL="171450" indent="-65722">
              <a:spcBef>
                <a:spcPts val="750"/>
              </a:spcBef>
              <a:buClr>
                <a:srgbClr val="000000"/>
              </a:buClr>
              <a:buSzPts val="1100"/>
              <a:buNone/>
            </a:pPr>
            <a:endParaRPr sz="1665">
              <a:solidFill>
                <a:schemeClr val="dk1"/>
              </a:solidFill>
              <a:latin typeface="Calibri"/>
              <a:ea typeface="Calibri"/>
              <a:cs typeface="Calibri"/>
              <a:sym typeface="Calibri"/>
            </a:endParaRPr>
          </a:p>
          <a:p>
            <a:pPr marL="171450" indent="-156686">
              <a:lnSpc>
                <a:spcPct val="70000"/>
              </a:lnSpc>
              <a:buSzPts val="1860"/>
              <a:buChar char="•"/>
            </a:pPr>
            <a:endParaRPr sz="1395"/>
          </a:p>
        </p:txBody>
      </p:sp>
      <p:pic>
        <p:nvPicPr>
          <p:cNvPr id="1484" name="Google Shape;1484;p177" descr="A close up of a logo&#10;&#10;Description generated with very high confidence"/>
          <p:cNvPicPr preferRelativeResize="0"/>
          <p:nvPr/>
        </p:nvPicPr>
        <p:blipFill rotWithShape="1">
          <a:blip r:embed="rId4">
            <a:alphaModFix/>
          </a:blip>
          <a:srcRect/>
          <a:stretch/>
        </p:blipFill>
        <p:spPr>
          <a:xfrm>
            <a:off x="4417958" y="240723"/>
            <a:ext cx="3908331" cy="1042222"/>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488"/>
        <p:cNvGrpSpPr/>
        <p:nvPr/>
      </p:nvGrpSpPr>
      <p:grpSpPr>
        <a:xfrm>
          <a:off x="0" y="0"/>
          <a:ext cx="0" cy="0"/>
          <a:chOff x="0" y="0"/>
          <a:chExt cx="0" cy="0"/>
        </a:xfrm>
      </p:grpSpPr>
      <p:sp>
        <p:nvSpPr>
          <p:cNvPr id="1489" name="Google Shape;1489;p178"/>
          <p:cNvSpPr txBox="1">
            <a:spLocks noGrp="1"/>
          </p:cNvSpPr>
          <p:nvPr>
            <p:ph type="title" idx="4294967295"/>
          </p:nvPr>
        </p:nvSpPr>
        <p:spPr>
          <a:xfrm>
            <a:off x="624100" y="422901"/>
            <a:ext cx="7702200" cy="959175"/>
          </a:xfrm>
          <a:prstGeom prst="rect">
            <a:avLst/>
          </a:prstGeom>
          <a:noFill/>
          <a:ln>
            <a:noFill/>
          </a:ln>
        </p:spPr>
        <p:txBody>
          <a:bodyPr spcFirstLastPara="1" wrap="square" lIns="68569" tIns="34275" rIns="68569" bIns="34275" anchor="ctr" anchorCtr="0">
            <a:noAutofit/>
          </a:bodyPr>
          <a:lstStyle/>
          <a:p>
            <a:pPr>
              <a:lnSpc>
                <a:spcPct val="90000"/>
              </a:lnSpc>
              <a:buClr>
                <a:schemeClr val="lt1"/>
              </a:buClr>
              <a:buSzPts val="4400"/>
            </a:pPr>
            <a:r>
              <a:rPr lang="en-US" i="1">
                <a:solidFill>
                  <a:schemeClr val="dk1"/>
                </a:solidFill>
              </a:rPr>
              <a:t>Hyperledger Quilt</a:t>
            </a:r>
            <a:endParaRPr>
              <a:solidFill>
                <a:srgbClr val="000000"/>
              </a:solidFill>
            </a:endParaRPr>
          </a:p>
        </p:txBody>
      </p:sp>
      <p:sp>
        <p:nvSpPr>
          <p:cNvPr id="1490" name="Google Shape;1490;p178"/>
          <p:cNvSpPr txBox="1">
            <a:spLocks noGrp="1"/>
          </p:cNvSpPr>
          <p:nvPr>
            <p:ph type="body" idx="4294967295"/>
          </p:nvPr>
        </p:nvSpPr>
        <p:spPr>
          <a:xfrm>
            <a:off x="1282050" y="1382081"/>
            <a:ext cx="7345125" cy="2988675"/>
          </a:xfrm>
          <a:prstGeom prst="rect">
            <a:avLst/>
          </a:prstGeom>
          <a:noFill/>
          <a:ln>
            <a:noFill/>
          </a:ln>
        </p:spPr>
        <p:txBody>
          <a:bodyPr spcFirstLastPara="1" wrap="square" lIns="68569" tIns="34275" rIns="68569" bIns="34275" anchor="t" anchorCtr="0">
            <a:noAutofit/>
          </a:bodyPr>
          <a:lstStyle/>
          <a:p>
            <a:pPr marL="0" indent="0">
              <a:lnSpc>
                <a:spcPct val="70000"/>
              </a:lnSpc>
              <a:buClr>
                <a:srgbClr val="000000"/>
              </a:buClr>
              <a:buSzPts val="1100"/>
              <a:buNone/>
            </a:pPr>
            <a:r>
              <a:rPr lang="en-US" sz="1785" b="1">
                <a:solidFill>
                  <a:srgbClr val="000000"/>
                </a:solidFill>
              </a:rPr>
              <a:t>Key Characteristics</a:t>
            </a:r>
            <a:endParaRPr sz="1275">
              <a:solidFill>
                <a:srgbClr val="000000"/>
              </a:solidFill>
            </a:endParaRPr>
          </a:p>
          <a:p>
            <a:pPr marL="342900">
              <a:lnSpc>
                <a:spcPct val="70000"/>
              </a:lnSpc>
              <a:spcBef>
                <a:spcPts val="750"/>
              </a:spcBef>
              <a:buClr>
                <a:srgbClr val="000000"/>
              </a:buClr>
              <a:buSzPts val="1700"/>
              <a:buFont typeface="Calibri"/>
              <a:buAutoNum type="arabicPeriod"/>
            </a:pPr>
            <a:r>
              <a:rPr lang="en-US" sz="1275">
                <a:solidFill>
                  <a:srgbClr val="000000"/>
                </a:solidFill>
              </a:rPr>
              <a:t>ILP  is primarily a payment protocol and is designed to transfer value across distributed ledgers and non-distributed ledgers. </a:t>
            </a:r>
            <a:endParaRPr sz="1050">
              <a:solidFill>
                <a:srgbClr val="000000"/>
              </a:solidFill>
            </a:endParaRPr>
          </a:p>
          <a:p>
            <a:pPr marL="342900">
              <a:lnSpc>
                <a:spcPct val="70000"/>
              </a:lnSpc>
              <a:spcBef>
                <a:spcPts val="750"/>
              </a:spcBef>
              <a:buClr>
                <a:srgbClr val="000000"/>
              </a:buClr>
              <a:buSzPts val="1700"/>
              <a:buFont typeface="Calibri"/>
              <a:buAutoNum type="arabicPeriod"/>
            </a:pPr>
            <a:r>
              <a:rPr lang="en-US" sz="1275">
                <a:solidFill>
                  <a:srgbClr val="000000"/>
                </a:solidFill>
              </a:rPr>
              <a:t>Provides atomic swaps between ledgers (even non-blockchain or distributed ledgers). </a:t>
            </a:r>
            <a:endParaRPr sz="1050">
              <a:solidFill>
                <a:srgbClr val="000000"/>
              </a:solidFill>
            </a:endParaRPr>
          </a:p>
          <a:p>
            <a:pPr marL="342900">
              <a:lnSpc>
                <a:spcPct val="70000"/>
              </a:lnSpc>
              <a:spcBef>
                <a:spcPts val="750"/>
              </a:spcBef>
              <a:buClr>
                <a:srgbClr val="000000"/>
              </a:buClr>
              <a:buSzPts val="1700"/>
              <a:buFont typeface="Calibri"/>
              <a:buAutoNum type="arabicPeriod"/>
            </a:pPr>
            <a:r>
              <a:rPr lang="en-US" sz="1275">
                <a:solidFill>
                  <a:srgbClr val="000000"/>
                </a:solidFill>
              </a:rPr>
              <a:t>Provides a single account namespace for accounts within each ledger.</a:t>
            </a:r>
            <a:endParaRPr sz="1050">
              <a:solidFill>
                <a:srgbClr val="000000"/>
              </a:solidFill>
            </a:endParaRPr>
          </a:p>
          <a:p>
            <a:pPr marL="342900">
              <a:lnSpc>
                <a:spcPct val="70000"/>
              </a:lnSpc>
              <a:spcBef>
                <a:spcPts val="750"/>
              </a:spcBef>
              <a:buClr>
                <a:srgbClr val="000000"/>
              </a:buClr>
              <a:buSzPts val="1700"/>
              <a:buFont typeface="Calibri"/>
              <a:buAutoNum type="arabicPeriod"/>
            </a:pPr>
            <a:r>
              <a:rPr lang="en-US" sz="1275">
                <a:solidFill>
                  <a:srgbClr val="000000"/>
                </a:solidFill>
              </a:rPr>
              <a:t>Quilt now hosts both the Java (Quilt) and JavaScript (Interledger.js) .</a:t>
            </a:r>
            <a:endParaRPr sz="1050">
              <a:solidFill>
                <a:srgbClr val="000000"/>
              </a:solidFill>
            </a:endParaRPr>
          </a:p>
          <a:p>
            <a:pPr marL="342900">
              <a:lnSpc>
                <a:spcPct val="70000"/>
              </a:lnSpc>
              <a:spcBef>
                <a:spcPts val="750"/>
              </a:spcBef>
              <a:buClr>
                <a:srgbClr val="000000"/>
              </a:buClr>
              <a:buSzPts val="1700"/>
              <a:buFont typeface="Calibri"/>
              <a:buAutoNum type="arabicPeriod"/>
            </a:pPr>
            <a:r>
              <a:rPr lang="en-US" sz="1275">
                <a:solidFill>
                  <a:srgbClr val="000000"/>
                </a:solidFill>
              </a:rPr>
              <a:t>The Interledger protocol is intentionally limited in scope to provide the functions necessary to deliver a payment from a source to a destination over an interconnected system of ledgers.</a:t>
            </a:r>
            <a:endParaRPr sz="1050">
              <a:solidFill>
                <a:srgbClr val="000000"/>
              </a:solidFill>
            </a:endParaRPr>
          </a:p>
          <a:p>
            <a:pPr marL="342900">
              <a:lnSpc>
                <a:spcPct val="70000"/>
              </a:lnSpc>
              <a:spcBef>
                <a:spcPts val="750"/>
              </a:spcBef>
              <a:buClr>
                <a:srgbClr val="000000"/>
              </a:buClr>
              <a:buSzPts val="1700"/>
              <a:buFont typeface="Calibri"/>
              <a:buAutoNum type="arabicPeriod"/>
            </a:pPr>
            <a:r>
              <a:rPr lang="en-US" sz="1275">
                <a:solidFill>
                  <a:srgbClr val="000000"/>
                </a:solidFill>
              </a:rPr>
              <a:t>It includes minimal requirements for underlying ledgers and it does not include public key infrastructure, identity, liquidity management, or other services commonly found in payment protocols.</a:t>
            </a:r>
            <a:endParaRPr sz="1050">
              <a:solidFill>
                <a:srgbClr val="000000"/>
              </a:solidFill>
            </a:endParaRPr>
          </a:p>
          <a:p>
            <a:pPr marL="0" indent="0">
              <a:lnSpc>
                <a:spcPct val="70000"/>
              </a:lnSpc>
              <a:buNone/>
            </a:pPr>
            <a:endParaRPr sz="1275">
              <a:solidFill>
                <a:schemeClr val="dk1"/>
              </a:solidFill>
            </a:endParaRPr>
          </a:p>
        </p:txBody>
      </p:sp>
      <p:pic>
        <p:nvPicPr>
          <p:cNvPr id="1491" name="Google Shape;1491;p178" descr="A close up of a logo&#10;&#10;Description generated with very high confidence"/>
          <p:cNvPicPr preferRelativeResize="0"/>
          <p:nvPr/>
        </p:nvPicPr>
        <p:blipFill rotWithShape="1">
          <a:blip r:embed="rId3">
            <a:alphaModFix/>
          </a:blip>
          <a:srcRect/>
          <a:stretch/>
        </p:blipFill>
        <p:spPr>
          <a:xfrm>
            <a:off x="4417958" y="240723"/>
            <a:ext cx="3908331" cy="1042222"/>
          </a:xfrm>
          <a:prstGeom prst="rect">
            <a:avLst/>
          </a:prstGeom>
          <a:noFill/>
          <a:ln>
            <a:noFill/>
          </a:ln>
        </p:spPr>
      </p:pic>
      <p:sp>
        <p:nvSpPr>
          <p:cNvPr id="5" name="Google Shape;1498;p179">
            <a:extLst>
              <a:ext uri="{FF2B5EF4-FFF2-40B4-BE49-F238E27FC236}">
                <a16:creationId xmlns:a16="http://schemas.microsoft.com/office/drawing/2014/main" id="{4F1E03BF-CD15-47AF-8526-1C6126BED0F1}"/>
              </a:ext>
            </a:extLst>
          </p:cNvPr>
          <p:cNvSpPr txBox="1">
            <a:spLocks/>
          </p:cNvSpPr>
          <p:nvPr/>
        </p:nvSpPr>
        <p:spPr>
          <a:xfrm>
            <a:off x="1216365" y="3803757"/>
            <a:ext cx="7259909" cy="1339743"/>
          </a:xfrm>
          <a:prstGeom prst="rect">
            <a:avLst/>
          </a:prstGeom>
          <a:noFill/>
          <a:ln>
            <a:noFill/>
          </a:ln>
        </p:spPr>
        <p:txBody>
          <a:bodyPr spcFirstLastPara="1" wrap="square" lIns="68569" tIns="34275" rIns="68569" bIns="3427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lnSpc>
                <a:spcPct val="70000"/>
              </a:lnSpc>
              <a:buClr>
                <a:schemeClr val="lt1"/>
              </a:buClr>
              <a:buSzPts val="2380"/>
              <a:buFont typeface="Arial"/>
              <a:buNone/>
            </a:pPr>
            <a:r>
              <a:rPr lang="en-US" sz="1785" b="1" dirty="0"/>
              <a:t>Quilt Documentation:</a:t>
            </a:r>
            <a:endParaRPr lang="en-US" dirty="0"/>
          </a:p>
          <a:p>
            <a:pPr marL="514350" lvl="1" indent="-171450">
              <a:lnSpc>
                <a:spcPct val="70000"/>
              </a:lnSpc>
              <a:spcBef>
                <a:spcPts val="375"/>
              </a:spcBef>
              <a:buClr>
                <a:schemeClr val="lt1"/>
              </a:buClr>
              <a:buSzPts val="1360"/>
              <a:buFont typeface="Arial"/>
              <a:buChar char="•"/>
            </a:pPr>
            <a:r>
              <a:rPr lang="en-US" sz="1020" u="sng" dirty="0">
                <a:solidFill>
                  <a:schemeClr val="hlink"/>
                </a:solidFill>
                <a:hlinkClick r:id="rId4"/>
              </a:rPr>
              <a:t>https://github.com/hyperledger/quilt</a:t>
            </a:r>
            <a:endParaRPr lang="en-US" sz="1020" dirty="0"/>
          </a:p>
          <a:p>
            <a:pPr marL="514350" lvl="1" indent="-171450">
              <a:lnSpc>
                <a:spcPct val="70000"/>
              </a:lnSpc>
              <a:spcBef>
                <a:spcPts val="375"/>
              </a:spcBef>
              <a:buClr>
                <a:schemeClr val="lt1"/>
              </a:buClr>
              <a:buSzPts val="1360"/>
              <a:buFont typeface="Arial"/>
              <a:buChar char="•"/>
            </a:pPr>
            <a:r>
              <a:rPr lang="en-US" sz="1020" u="sng" dirty="0">
                <a:solidFill>
                  <a:schemeClr val="hlink"/>
                </a:solidFill>
                <a:hlinkClick r:id="rId5"/>
              </a:rPr>
              <a:t>https://s3-ap-southeast-1.amazonaws.com/mredmundto-others/Hyperledger+Quilt+and+Interledger+Protocol+.pdf</a:t>
            </a:r>
            <a:endParaRPr lang="en-US" sz="1020" dirty="0"/>
          </a:p>
          <a:p>
            <a:pPr marL="514350" lvl="1" indent="-106680">
              <a:lnSpc>
                <a:spcPct val="70000"/>
              </a:lnSpc>
              <a:spcBef>
                <a:spcPts val="375"/>
              </a:spcBef>
              <a:buClr>
                <a:schemeClr val="lt1"/>
              </a:buClr>
              <a:buSzPts val="1360"/>
              <a:buFont typeface="Arial"/>
              <a:buNone/>
            </a:pPr>
            <a:endParaRPr lang="en-US" sz="1020" dirty="0"/>
          </a:p>
          <a:p>
            <a:pPr marL="342900" indent="-261938">
              <a:lnSpc>
                <a:spcPct val="70000"/>
              </a:lnSpc>
              <a:spcBef>
                <a:spcPts val="750"/>
              </a:spcBef>
              <a:buClr>
                <a:schemeClr val="lt1"/>
              </a:buClr>
              <a:buSzPts val="1700"/>
              <a:buFont typeface="Arial"/>
              <a:buNone/>
            </a:pPr>
            <a:endParaRPr lang="en-US" sz="1275" dirty="0">
              <a:solidFill>
                <a:srgbClr val="000000"/>
              </a:solidFill>
            </a:endParaRPr>
          </a:p>
          <a:p>
            <a:pPr marL="342900" indent="-261938">
              <a:lnSpc>
                <a:spcPct val="70000"/>
              </a:lnSpc>
              <a:spcBef>
                <a:spcPts val="750"/>
              </a:spcBef>
              <a:buClr>
                <a:schemeClr val="lt1"/>
              </a:buClr>
              <a:buSzPts val="1700"/>
              <a:buFont typeface="Arial"/>
              <a:buNone/>
            </a:pPr>
            <a:endParaRPr lang="en-US" sz="1275" dirty="0"/>
          </a:p>
          <a:p>
            <a:pPr marL="342900" indent="-261938">
              <a:lnSpc>
                <a:spcPct val="70000"/>
              </a:lnSpc>
              <a:spcBef>
                <a:spcPts val="750"/>
              </a:spcBef>
              <a:buClr>
                <a:schemeClr val="lt1"/>
              </a:buClr>
              <a:buSzPts val="1700"/>
              <a:buFont typeface="Arial"/>
              <a:buNone/>
            </a:pPr>
            <a:endParaRPr lang="en-US" sz="1275" dirty="0"/>
          </a:p>
          <a:p>
            <a:pPr marL="342900" indent="-261938">
              <a:lnSpc>
                <a:spcPct val="70000"/>
              </a:lnSpc>
              <a:spcBef>
                <a:spcPts val="750"/>
              </a:spcBef>
              <a:buClr>
                <a:schemeClr val="lt1"/>
              </a:buClr>
              <a:buSzPts val="1700"/>
              <a:buFont typeface="Arial"/>
              <a:buNone/>
            </a:pPr>
            <a:endParaRPr lang="en-US" sz="1275" dirty="0">
              <a:solidFill>
                <a:srgbClr val="FFFFFF"/>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68"/>
        <p:cNvGrpSpPr/>
        <p:nvPr/>
      </p:nvGrpSpPr>
      <p:grpSpPr>
        <a:xfrm>
          <a:off x="0" y="0"/>
          <a:ext cx="0" cy="0"/>
          <a:chOff x="0" y="0"/>
          <a:chExt cx="0" cy="0"/>
        </a:xfrm>
      </p:grpSpPr>
      <p:sp>
        <p:nvSpPr>
          <p:cNvPr id="869" name="Google Shape;869;p111"/>
          <p:cNvSpPr txBox="1">
            <a:spLocks noGrp="1"/>
          </p:cNvSpPr>
          <p:nvPr>
            <p:ph type="ctrTitle" idx="4294967295"/>
          </p:nvPr>
        </p:nvSpPr>
        <p:spPr>
          <a:xfrm>
            <a:off x="940025" y="1421300"/>
            <a:ext cx="6699000" cy="241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4800" b="1">
                <a:solidFill>
                  <a:srgbClr val="FFFFFF"/>
                </a:solidFill>
                <a:latin typeface="Proxima Nova"/>
                <a:ea typeface="Proxima Nova"/>
                <a:cs typeface="Proxima Nova"/>
                <a:sym typeface="Proxima Nova"/>
              </a:rPr>
              <a:t>Thanks!</a:t>
            </a:r>
            <a:endParaRPr sz="4800" b="1">
              <a:solidFill>
                <a:srgbClr val="FFFFFF"/>
              </a:solidFill>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93"/>
          <p:cNvSpPr txBox="1"/>
          <p:nvPr/>
        </p:nvSpPr>
        <p:spPr>
          <a:xfrm>
            <a:off x="338350" y="319925"/>
            <a:ext cx="56004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3000" dirty="0">
                <a:latin typeface="Proxima Nova"/>
                <a:ea typeface="Proxima Nova"/>
                <a:cs typeface="Proxima Nova"/>
                <a:sym typeface="Proxima Nova"/>
              </a:rPr>
              <a:t>Q1 2019 Project News</a:t>
            </a:r>
            <a:endParaRPr sz="3000" dirty="0">
              <a:latin typeface="Proxima Nova"/>
              <a:ea typeface="Proxima Nova"/>
              <a:cs typeface="Proxima Nova"/>
              <a:sym typeface="Proxima Nova"/>
            </a:endParaRPr>
          </a:p>
          <a:p>
            <a:pPr marL="0" lvl="0" indent="0" algn="l" rtl="0">
              <a:spcBef>
                <a:spcPts val="0"/>
              </a:spcBef>
              <a:spcAft>
                <a:spcPts val="0"/>
              </a:spcAft>
              <a:buNone/>
            </a:pPr>
            <a:endParaRPr sz="1800" dirty="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dirty="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dirty="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dirty="0">
              <a:latin typeface="Proxima Nova"/>
              <a:ea typeface="Proxima Nova"/>
              <a:cs typeface="Proxima Nova"/>
              <a:sym typeface="Proxima Nova"/>
            </a:endParaRPr>
          </a:p>
          <a:p>
            <a:pPr marL="0" lvl="0" indent="0" algn="l" rtl="0">
              <a:spcBef>
                <a:spcPts val="0"/>
              </a:spcBef>
              <a:spcAft>
                <a:spcPts val="0"/>
              </a:spcAft>
              <a:buNone/>
            </a:pPr>
            <a:endParaRPr sz="1800" b="1" dirty="0">
              <a:latin typeface="Proxima Nova"/>
              <a:ea typeface="Proxima Nova"/>
              <a:cs typeface="Proxima Nova"/>
              <a:sym typeface="Proxima Nova"/>
            </a:endParaRPr>
          </a:p>
        </p:txBody>
      </p:sp>
      <p:sp>
        <p:nvSpPr>
          <p:cNvPr id="672" name="Google Shape;672;p93"/>
          <p:cNvSpPr txBox="1"/>
          <p:nvPr/>
        </p:nvSpPr>
        <p:spPr>
          <a:xfrm>
            <a:off x="206225" y="1317150"/>
            <a:ext cx="3311700" cy="29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3" name="Google Shape;673;p93"/>
          <p:cNvSpPr txBox="1"/>
          <p:nvPr/>
        </p:nvSpPr>
        <p:spPr>
          <a:xfrm>
            <a:off x="4572000" y="0"/>
            <a:ext cx="4124400" cy="4342228"/>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400" b="1" dirty="0">
                <a:solidFill>
                  <a:srgbClr val="237BBB"/>
                </a:solidFill>
                <a:latin typeface="Proxima Nova"/>
                <a:ea typeface="Proxima Nova"/>
                <a:cs typeface="Proxima Nova"/>
                <a:sym typeface="Proxima Nova"/>
              </a:rPr>
              <a:t>12 total projects to date. </a:t>
            </a:r>
            <a:endParaRPr sz="2400" b="1" dirty="0">
              <a:solidFill>
                <a:srgbClr val="237BBB"/>
              </a:solidFill>
              <a:latin typeface="Proxima Nova"/>
              <a:ea typeface="Proxima Nova"/>
              <a:cs typeface="Proxima Nova"/>
              <a:sym typeface="Proxima Nova"/>
            </a:endParaRPr>
          </a:p>
          <a:p>
            <a:pPr marL="0" lvl="0" indent="0" algn="l" rtl="0">
              <a:spcBef>
                <a:spcPts val="0"/>
              </a:spcBef>
              <a:spcAft>
                <a:spcPts val="0"/>
              </a:spcAft>
              <a:buNone/>
            </a:pPr>
            <a:endParaRPr sz="1800" b="1" dirty="0">
              <a:solidFill>
                <a:srgbClr val="237BBB"/>
              </a:solidFill>
              <a:latin typeface="Proxima Nova"/>
              <a:ea typeface="Proxima Nova"/>
              <a:cs typeface="Proxima Nova"/>
              <a:sym typeface="Proxima Nova"/>
            </a:endParaRPr>
          </a:p>
          <a:p>
            <a:pPr marL="0" lvl="0" indent="0" algn="l" rtl="0">
              <a:spcBef>
                <a:spcPts val="0"/>
              </a:spcBef>
              <a:spcAft>
                <a:spcPts val="0"/>
              </a:spcAft>
              <a:buNone/>
            </a:pPr>
            <a:r>
              <a:rPr lang="en-US" sz="1800" b="1" dirty="0">
                <a:solidFill>
                  <a:srgbClr val="237BBB"/>
                </a:solidFill>
                <a:latin typeface="Proxima Nova"/>
                <a:ea typeface="Proxima Nova"/>
                <a:cs typeface="Proxima Nova"/>
                <a:sym typeface="Proxima Nova"/>
              </a:rPr>
              <a:t>Newest projects:</a:t>
            </a:r>
            <a:br>
              <a:rPr lang="en-US" sz="1800" dirty="0">
                <a:latin typeface="Proxima Nova"/>
                <a:ea typeface="Proxima Nova"/>
                <a:cs typeface="Proxima Nova"/>
                <a:sym typeface="Proxima Nova"/>
              </a:rPr>
            </a:br>
            <a:r>
              <a:rPr lang="en-US" sz="1800" b="1" dirty="0">
                <a:latin typeface="Proxima Nova"/>
                <a:ea typeface="Proxima Nova"/>
                <a:cs typeface="Proxima Nova"/>
                <a:sym typeface="Proxima Nova"/>
              </a:rPr>
              <a:t>Hyperledger Ursa</a:t>
            </a:r>
            <a:r>
              <a:rPr lang="en-US" sz="1800" dirty="0">
                <a:latin typeface="Proxima Nova"/>
                <a:ea typeface="Proxima Nova"/>
                <a:cs typeface="Proxima Nova"/>
                <a:sym typeface="Proxima Nova"/>
              </a:rPr>
              <a:t>: A shared cryptographic library that enables people (and projects) to avoid duplicating security-sensitive cryptographic work and thus can increase security in the process.</a:t>
            </a:r>
            <a:endParaRPr sz="1800" b="1" dirty="0">
              <a:latin typeface="Proxima Nova"/>
              <a:ea typeface="Proxima Nova"/>
              <a:cs typeface="Proxima Nova"/>
              <a:sym typeface="Proxima Nova"/>
            </a:endParaRPr>
          </a:p>
          <a:p>
            <a:pPr marL="0" lvl="0" indent="0" algn="l" rtl="0">
              <a:spcBef>
                <a:spcPts val="0"/>
              </a:spcBef>
              <a:spcAft>
                <a:spcPts val="0"/>
              </a:spcAft>
              <a:buNone/>
            </a:pPr>
            <a:r>
              <a:rPr lang="en-US" sz="1800" b="1" dirty="0">
                <a:latin typeface="Proxima Nova"/>
                <a:ea typeface="Proxima Nova"/>
                <a:cs typeface="Proxima Nova"/>
                <a:sym typeface="Proxima Nova"/>
              </a:rPr>
              <a:t>Hyperledger Grid</a:t>
            </a:r>
            <a:r>
              <a:rPr lang="en-US" sz="1800" dirty="0">
                <a:latin typeface="Proxima Nova"/>
                <a:ea typeface="Proxima Nova"/>
                <a:cs typeface="Proxima Nova"/>
                <a:sym typeface="Proxima Nova"/>
              </a:rPr>
              <a:t>: based on demo code already in Sawtooth, will be a library and templates for building supply chain tracing applications.</a:t>
            </a:r>
            <a:br>
              <a:rPr lang="en-US" sz="1800" dirty="0">
                <a:latin typeface="Proxima Nova"/>
                <a:ea typeface="Proxima Nova"/>
                <a:cs typeface="Proxima Nova"/>
                <a:sym typeface="Proxima Nova"/>
              </a:rPr>
            </a:br>
            <a:br>
              <a:rPr lang="en-US" dirty="0"/>
            </a:br>
            <a:endParaRPr dirty="0"/>
          </a:p>
        </p:txBody>
      </p:sp>
      <p:pic>
        <p:nvPicPr>
          <p:cNvPr id="674" name="Google Shape;674;p93"/>
          <p:cNvPicPr preferRelativeResize="0"/>
          <p:nvPr/>
        </p:nvPicPr>
        <p:blipFill>
          <a:blip r:embed="rId3">
            <a:alphaModFix/>
          </a:blip>
          <a:stretch>
            <a:fillRect/>
          </a:stretch>
        </p:blipFill>
        <p:spPr>
          <a:xfrm>
            <a:off x="5835367" y="3940925"/>
            <a:ext cx="2048023" cy="510825"/>
          </a:xfrm>
          <a:prstGeom prst="rect">
            <a:avLst/>
          </a:prstGeom>
          <a:noFill/>
          <a:ln>
            <a:noFill/>
          </a:ln>
        </p:spPr>
      </p:pic>
      <p:sp>
        <p:nvSpPr>
          <p:cNvPr id="675" name="Google Shape;675;p93"/>
          <p:cNvSpPr txBox="1"/>
          <p:nvPr/>
        </p:nvSpPr>
        <p:spPr>
          <a:xfrm>
            <a:off x="395025" y="998875"/>
            <a:ext cx="38940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b="1" dirty="0">
                <a:latin typeface="Proxima Nova"/>
                <a:ea typeface="Proxima Nova"/>
                <a:cs typeface="Proxima Nova"/>
                <a:sym typeface="Proxima Nova"/>
              </a:rPr>
              <a:t>Hyperledger Fabric</a:t>
            </a:r>
            <a:r>
              <a:rPr lang="en-US" sz="1800" dirty="0">
                <a:latin typeface="Proxima Nova"/>
                <a:ea typeface="Proxima Nova"/>
                <a:cs typeface="Proxima Nova"/>
                <a:sym typeface="Proxima Nova"/>
              </a:rPr>
              <a:t>: </a:t>
            </a:r>
            <a:endParaRPr sz="1800" dirty="0">
              <a:latin typeface="Proxima Nova"/>
              <a:ea typeface="Proxima Nova"/>
              <a:cs typeface="Proxima Nova"/>
              <a:sym typeface="Proxima Nova"/>
            </a:endParaRPr>
          </a:p>
          <a:p>
            <a:pPr marL="0" lvl="0" indent="0" algn="l" rtl="0">
              <a:spcBef>
                <a:spcPts val="0"/>
              </a:spcBef>
              <a:spcAft>
                <a:spcPts val="0"/>
              </a:spcAft>
              <a:buNone/>
            </a:pPr>
            <a:r>
              <a:rPr lang="en-US" sz="1800" dirty="0">
                <a:latin typeface="Proxima Nova"/>
                <a:ea typeface="Proxima Nova"/>
                <a:cs typeface="Proxima Nova"/>
                <a:sym typeface="Proxima Nova"/>
              </a:rPr>
              <a:t>Production </a:t>
            </a:r>
            <a:r>
              <a:rPr lang="en-US" sz="2000" dirty="0">
                <a:solidFill>
                  <a:srgbClr val="414042"/>
                </a:solidFill>
                <a:latin typeface="Proxima Nova"/>
                <a:ea typeface="Proxima Nova"/>
                <a:cs typeface="Proxima Nova"/>
                <a:sym typeface="Proxima Nova"/>
              </a:rPr>
              <a:t>1.4 released January 2019. v1.4 is Fabric’s first long term support release.</a:t>
            </a:r>
            <a:endParaRPr sz="1800" b="1" dirty="0">
              <a:latin typeface="Proxima Nova"/>
              <a:ea typeface="Proxima Nova"/>
              <a:cs typeface="Proxima Nova"/>
              <a:sym typeface="Proxima Nova"/>
            </a:endParaRPr>
          </a:p>
          <a:p>
            <a:pPr marL="0" lvl="0" indent="0" algn="l" rtl="0">
              <a:spcBef>
                <a:spcPts val="0"/>
              </a:spcBef>
              <a:spcAft>
                <a:spcPts val="0"/>
              </a:spcAft>
              <a:buNone/>
            </a:pPr>
            <a:r>
              <a:rPr lang="en-US" sz="1800" b="1" dirty="0">
                <a:latin typeface="Proxima Nova"/>
                <a:ea typeface="Proxima Nova"/>
                <a:cs typeface="Proxima Nova"/>
                <a:sym typeface="Proxima Nova"/>
              </a:rPr>
              <a:t>Hyperledger Sawtooth</a:t>
            </a:r>
            <a:r>
              <a:rPr lang="en-US" sz="1800" dirty="0">
                <a:latin typeface="Proxima Nova"/>
                <a:ea typeface="Proxima Nova"/>
                <a:cs typeface="Proxima Nova"/>
                <a:sym typeface="Proxima Nova"/>
              </a:rPr>
              <a:t>: </a:t>
            </a:r>
            <a:r>
              <a:rPr lang="en-US" sz="2000" dirty="0">
                <a:solidFill>
                  <a:srgbClr val="414042"/>
                </a:solidFill>
                <a:latin typeface="Proxima Nova"/>
                <a:ea typeface="Proxima Nova"/>
                <a:cs typeface="Proxima Nova"/>
                <a:sym typeface="Proxima Nova"/>
              </a:rPr>
              <a:t> Production 1.1 released in December 2018</a:t>
            </a:r>
            <a:endParaRPr dirty="0"/>
          </a:p>
        </p:txBody>
      </p:sp>
      <p:pic>
        <p:nvPicPr>
          <p:cNvPr id="676" name="Google Shape;676;p93"/>
          <p:cNvPicPr preferRelativeResize="0"/>
          <p:nvPr/>
        </p:nvPicPr>
        <p:blipFill>
          <a:blip r:embed="rId4">
            <a:alphaModFix/>
          </a:blip>
          <a:stretch>
            <a:fillRect/>
          </a:stretch>
        </p:blipFill>
        <p:spPr>
          <a:xfrm>
            <a:off x="447600" y="3355625"/>
            <a:ext cx="2099342" cy="585300"/>
          </a:xfrm>
          <a:prstGeom prst="rect">
            <a:avLst/>
          </a:prstGeom>
          <a:noFill/>
          <a:ln>
            <a:noFill/>
          </a:ln>
        </p:spPr>
      </p:pic>
      <p:pic>
        <p:nvPicPr>
          <p:cNvPr id="677" name="Google Shape;677;p93"/>
          <p:cNvPicPr preferRelativeResize="0"/>
          <p:nvPr/>
        </p:nvPicPr>
        <p:blipFill>
          <a:blip r:embed="rId5">
            <a:alphaModFix/>
          </a:blip>
          <a:stretch>
            <a:fillRect/>
          </a:stretch>
        </p:blipFill>
        <p:spPr>
          <a:xfrm>
            <a:off x="2776579" y="3920741"/>
            <a:ext cx="2377025" cy="510825"/>
          </a:xfrm>
          <a:prstGeom prst="rect">
            <a:avLst/>
          </a:prstGeom>
          <a:noFill/>
          <a:ln>
            <a:noFill/>
          </a:ln>
        </p:spPr>
      </p:pic>
      <p:sp>
        <p:nvSpPr>
          <p:cNvPr id="678" name="Google Shape;678;p93"/>
          <p:cNvSpPr txBox="1"/>
          <p:nvPr/>
        </p:nvSpPr>
        <p:spPr>
          <a:xfrm>
            <a:off x="4185150" y="4703375"/>
            <a:ext cx="4297800" cy="29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a:solidFill>
                  <a:srgbClr val="237BBB"/>
                </a:solidFill>
              </a:rPr>
              <a:t>More Info: https://wiki.hyperledger.org</a:t>
            </a:r>
            <a:endParaRPr sz="1800">
              <a:solidFill>
                <a:srgbClr val="237BBB"/>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7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674"/>
                                        </p:tgtEl>
                                        <p:attrNameLst>
                                          <p:attrName>style.visibility</p:attrName>
                                        </p:attrNameLst>
                                      </p:cBhvr>
                                      <p:to>
                                        <p:strVal val="visible"/>
                                      </p:to>
                                    </p:set>
                                    <p:animEffect transition="in" filter="wipe(down)">
                                      <p:cBhvr>
                                        <p:cTn id="27" dur="500"/>
                                        <p:tgtEl>
                                          <p:spTgt spid="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2"/>
        <p:cNvGrpSpPr/>
        <p:nvPr/>
      </p:nvGrpSpPr>
      <p:grpSpPr>
        <a:xfrm>
          <a:off x="0" y="0"/>
          <a:ext cx="0" cy="0"/>
          <a:chOff x="0" y="0"/>
          <a:chExt cx="0" cy="0"/>
        </a:xfrm>
      </p:grpSpPr>
      <p:sp>
        <p:nvSpPr>
          <p:cNvPr id="683" name="Google Shape;683;p94"/>
          <p:cNvSpPr txBox="1"/>
          <p:nvPr/>
        </p:nvSpPr>
        <p:spPr>
          <a:xfrm>
            <a:off x="206225" y="163725"/>
            <a:ext cx="8243100" cy="64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3000" dirty="0">
                <a:latin typeface="Proxima Nova"/>
                <a:ea typeface="Proxima Nova"/>
                <a:cs typeface="Proxima Nova"/>
                <a:sym typeface="Proxima Nova"/>
              </a:rPr>
              <a:t>2019 Special Interest Group (SIG) News</a:t>
            </a:r>
            <a:endParaRPr sz="2400" dirty="0">
              <a:latin typeface="Proxima Nova"/>
              <a:ea typeface="Proxima Nova"/>
              <a:cs typeface="Proxima Nova"/>
              <a:sym typeface="Proxima Nova"/>
            </a:endParaRPr>
          </a:p>
          <a:p>
            <a:pPr marL="0" lvl="0" indent="0" algn="l" rtl="0">
              <a:spcBef>
                <a:spcPts val="0"/>
              </a:spcBef>
              <a:spcAft>
                <a:spcPts val="0"/>
              </a:spcAft>
              <a:buNone/>
            </a:pPr>
            <a:endParaRPr sz="1800" dirty="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dirty="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dirty="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dirty="0">
              <a:latin typeface="Proxima Nova"/>
              <a:ea typeface="Proxima Nova"/>
              <a:cs typeface="Proxima Nova"/>
              <a:sym typeface="Proxima Nova"/>
            </a:endParaRPr>
          </a:p>
          <a:p>
            <a:pPr marL="0" lvl="0" indent="0" algn="l" rtl="0">
              <a:spcBef>
                <a:spcPts val="0"/>
              </a:spcBef>
              <a:spcAft>
                <a:spcPts val="0"/>
              </a:spcAft>
              <a:buNone/>
            </a:pPr>
            <a:endParaRPr sz="1800" b="1" dirty="0">
              <a:latin typeface="Proxima Nova"/>
              <a:ea typeface="Proxima Nova"/>
              <a:cs typeface="Proxima Nova"/>
              <a:sym typeface="Proxima Nova"/>
            </a:endParaRPr>
          </a:p>
        </p:txBody>
      </p:sp>
      <p:sp>
        <p:nvSpPr>
          <p:cNvPr id="684" name="Google Shape;684;p94"/>
          <p:cNvSpPr txBox="1"/>
          <p:nvPr/>
        </p:nvSpPr>
        <p:spPr>
          <a:xfrm>
            <a:off x="206225" y="1317150"/>
            <a:ext cx="3311700" cy="29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5" name="Google Shape;685;p94"/>
          <p:cNvSpPr txBox="1"/>
          <p:nvPr/>
        </p:nvSpPr>
        <p:spPr>
          <a:xfrm>
            <a:off x="5363575" y="803050"/>
            <a:ext cx="3467700" cy="3447775"/>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US" sz="2400" b="1" dirty="0">
                <a:solidFill>
                  <a:srgbClr val="237BBB"/>
                </a:solidFill>
                <a:latin typeface="Proxima Nova"/>
                <a:ea typeface="Proxima Nova"/>
                <a:cs typeface="Proxima Nova"/>
                <a:sym typeface="Proxima Nova"/>
              </a:rPr>
              <a:t>Current SIG</a:t>
            </a:r>
            <a:br>
              <a:rPr lang="en-US" sz="2400" b="1" dirty="0">
                <a:solidFill>
                  <a:srgbClr val="237BBB"/>
                </a:solidFill>
                <a:latin typeface="Proxima Nova"/>
                <a:ea typeface="Proxima Nova"/>
                <a:cs typeface="Proxima Nova"/>
                <a:sym typeface="Proxima Nova"/>
              </a:rPr>
            </a:br>
            <a:r>
              <a:rPr lang="en-US" sz="1200" b="1" dirty="0">
                <a:solidFill>
                  <a:srgbClr val="237BBB"/>
                </a:solidFill>
                <a:latin typeface="Proxima Nova"/>
                <a:ea typeface="Proxima Nova"/>
                <a:cs typeface="Proxima Nova"/>
                <a:sym typeface="Proxima Nova"/>
              </a:rPr>
              <a:t>Healthcare * Public Sector * Social Impact *Telecom  * Trade </a:t>
            </a:r>
            <a:r>
              <a:rPr lang="en-US" sz="1200" b="1" dirty="0" err="1">
                <a:solidFill>
                  <a:srgbClr val="237BBB"/>
                </a:solidFill>
                <a:latin typeface="Proxima Nova"/>
                <a:ea typeface="Proxima Nova"/>
                <a:cs typeface="Proxima Nova"/>
                <a:sym typeface="Proxima Nova"/>
              </a:rPr>
              <a:t>FInance</a:t>
            </a:r>
            <a:br>
              <a:rPr lang="en-US" sz="2400" b="1" dirty="0">
                <a:solidFill>
                  <a:srgbClr val="237BBB"/>
                </a:solidFill>
                <a:latin typeface="Proxima Nova"/>
                <a:ea typeface="Proxima Nova"/>
                <a:cs typeface="Proxima Nova"/>
                <a:sym typeface="Proxima Nova"/>
              </a:rPr>
            </a:br>
            <a:r>
              <a:rPr lang="en-US" sz="2400" b="1" dirty="0">
                <a:solidFill>
                  <a:srgbClr val="237BBB"/>
                </a:solidFill>
                <a:latin typeface="Proxima Nova"/>
                <a:ea typeface="Proxima Nova"/>
                <a:cs typeface="Proxima Nova"/>
                <a:sym typeface="Proxima Nova"/>
              </a:rPr>
              <a:t>Current SIG Proposals:</a:t>
            </a:r>
            <a:endParaRPr sz="2400" b="1" dirty="0">
              <a:solidFill>
                <a:srgbClr val="237BBB"/>
              </a:solidFill>
              <a:latin typeface="Proxima Nova"/>
              <a:ea typeface="Proxima Nova"/>
              <a:cs typeface="Proxima Nova"/>
              <a:sym typeface="Proxima Nova"/>
            </a:endParaRPr>
          </a:p>
          <a:p>
            <a:pPr marL="457200" lvl="0" indent="-342900" algn="l" rtl="0">
              <a:spcBef>
                <a:spcPts val="0"/>
              </a:spcBef>
              <a:spcAft>
                <a:spcPts val="0"/>
              </a:spcAft>
              <a:buClr>
                <a:srgbClr val="00B0F0"/>
              </a:buClr>
              <a:buSzPts val="1800"/>
              <a:buFont typeface="Proxima Nova"/>
              <a:buChar char="●"/>
            </a:pPr>
            <a:r>
              <a:rPr lang="en-US" sz="1800" b="1" dirty="0">
                <a:solidFill>
                  <a:srgbClr val="00B0F0"/>
                </a:solidFill>
                <a:latin typeface="Proxima Nova"/>
                <a:ea typeface="Proxima Nova"/>
                <a:cs typeface="Proxima Nova"/>
                <a:sym typeface="Proxima Nova"/>
              </a:rPr>
              <a:t>Capital Markets</a:t>
            </a:r>
          </a:p>
          <a:p>
            <a:pPr marL="457200" lvl="0" indent="-342900" algn="l" rtl="0">
              <a:spcBef>
                <a:spcPts val="0"/>
              </a:spcBef>
              <a:spcAft>
                <a:spcPts val="0"/>
              </a:spcAft>
              <a:buClr>
                <a:srgbClr val="00B0F0"/>
              </a:buClr>
              <a:buSzPts val="1800"/>
              <a:buFont typeface="Proxima Nova"/>
              <a:buChar char="●"/>
            </a:pPr>
            <a:r>
              <a:rPr lang="en-US" sz="1800" b="1" dirty="0">
                <a:solidFill>
                  <a:srgbClr val="00B0F0"/>
                </a:solidFill>
                <a:latin typeface="Proxima Nova"/>
                <a:ea typeface="Proxima Nova"/>
                <a:cs typeface="Proxima Nova"/>
                <a:sym typeface="Proxima Nova"/>
              </a:rPr>
              <a:t>Supply Chain</a:t>
            </a:r>
            <a:endParaRPr sz="1800" b="1" dirty="0">
              <a:solidFill>
                <a:srgbClr val="00B0F0"/>
              </a:solidFill>
              <a:latin typeface="Proxima Nova"/>
              <a:ea typeface="Proxima Nova"/>
              <a:cs typeface="Proxima Nova"/>
              <a:sym typeface="Proxima Nova"/>
            </a:endParaRPr>
          </a:p>
          <a:p>
            <a:pPr marL="457200" lvl="0" indent="-342900" algn="l" rtl="0">
              <a:spcBef>
                <a:spcPts val="0"/>
              </a:spcBef>
              <a:spcAft>
                <a:spcPts val="0"/>
              </a:spcAft>
              <a:buClr>
                <a:srgbClr val="00B0F0"/>
              </a:buClr>
              <a:buSzPts val="1800"/>
              <a:buFont typeface="Proxima Nova"/>
              <a:buChar char="●"/>
            </a:pPr>
            <a:r>
              <a:rPr lang="en-US" sz="1800" b="1" dirty="0">
                <a:solidFill>
                  <a:srgbClr val="00B0F0"/>
                </a:solidFill>
                <a:latin typeface="Proxima Nova"/>
                <a:ea typeface="Proxima Nova"/>
                <a:cs typeface="Proxima Nova"/>
                <a:sym typeface="Proxima Nova"/>
              </a:rPr>
              <a:t>Education Architecture </a:t>
            </a:r>
          </a:p>
          <a:p>
            <a:pPr marL="0" lvl="0" indent="0" algn="l" rtl="0">
              <a:spcBef>
                <a:spcPts val="0"/>
              </a:spcBef>
              <a:spcAft>
                <a:spcPts val="0"/>
              </a:spcAft>
              <a:buNone/>
            </a:pPr>
            <a:r>
              <a:rPr lang="en-US" sz="1800" dirty="0">
                <a:solidFill>
                  <a:schemeClr val="dk1"/>
                </a:solidFill>
                <a:latin typeface="Proxima Nova"/>
                <a:ea typeface="Proxima Nova"/>
                <a:cs typeface="Proxima Nova"/>
                <a:sym typeface="Proxima Nova"/>
              </a:rPr>
              <a:t>For more information or to get involved, please visit: </a:t>
            </a:r>
            <a:r>
              <a:rPr lang="en-US" sz="1800" u="sng" dirty="0">
                <a:solidFill>
                  <a:srgbClr val="237BBB"/>
                </a:solidFill>
                <a:latin typeface="Proxima Nova"/>
                <a:ea typeface="Proxima Nova"/>
                <a:cs typeface="Proxima Nova"/>
                <a:sym typeface="Proxima Nova"/>
                <a:hlinkClick r:id="rId3"/>
              </a:rPr>
              <a:t>https://wiki.hyperledger.org/display/HYP/Special+Interest+Groups</a:t>
            </a:r>
            <a:endParaRPr sz="1800" dirty="0">
              <a:solidFill>
                <a:srgbClr val="237BBB"/>
              </a:solidFill>
              <a:latin typeface="Proxima Nova"/>
              <a:ea typeface="Proxima Nova"/>
              <a:cs typeface="Proxima Nova"/>
              <a:sym typeface="Proxima Nova"/>
            </a:endParaRPr>
          </a:p>
          <a:p>
            <a:pPr marL="0" lvl="0" indent="0" algn="l" rtl="0">
              <a:spcBef>
                <a:spcPts val="0"/>
              </a:spcBef>
              <a:spcAft>
                <a:spcPts val="0"/>
              </a:spcAft>
              <a:buNone/>
            </a:pPr>
            <a:endParaRPr sz="1800" dirty="0">
              <a:solidFill>
                <a:schemeClr val="dk1"/>
              </a:solidFill>
              <a:latin typeface="Proxima Nova"/>
              <a:ea typeface="Proxima Nova"/>
              <a:cs typeface="Proxima Nova"/>
              <a:sym typeface="Proxima Nova"/>
            </a:endParaRPr>
          </a:p>
          <a:p>
            <a:pPr marL="0" lvl="0" indent="0" algn="l" rtl="0">
              <a:lnSpc>
                <a:spcPct val="150000"/>
              </a:lnSpc>
              <a:spcBef>
                <a:spcPts val="0"/>
              </a:spcBef>
              <a:spcAft>
                <a:spcPts val="0"/>
              </a:spcAft>
              <a:buClr>
                <a:schemeClr val="dk1"/>
              </a:buClr>
              <a:buSzPts val="1100"/>
              <a:buFont typeface="Arial"/>
              <a:buNone/>
            </a:pPr>
            <a:endParaRPr sz="2400" b="1" dirty="0">
              <a:solidFill>
                <a:srgbClr val="237BBB"/>
              </a:solidFill>
              <a:latin typeface="Proxima Nova"/>
              <a:ea typeface="Proxima Nova"/>
              <a:cs typeface="Proxima Nova"/>
              <a:sym typeface="Proxima Nova"/>
            </a:endParaRPr>
          </a:p>
        </p:txBody>
      </p:sp>
      <p:sp>
        <p:nvSpPr>
          <p:cNvPr id="686" name="Google Shape;686;p94"/>
          <p:cNvSpPr txBox="1"/>
          <p:nvPr/>
        </p:nvSpPr>
        <p:spPr>
          <a:xfrm>
            <a:off x="992249" y="720099"/>
            <a:ext cx="3894000" cy="3703301"/>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None/>
            </a:pPr>
            <a:r>
              <a:rPr lang="en-US" sz="2400" b="1" dirty="0">
                <a:solidFill>
                  <a:srgbClr val="237BBB"/>
                </a:solidFill>
                <a:latin typeface="Proxima Nova"/>
                <a:ea typeface="Proxima Nova"/>
                <a:cs typeface="Proxima Nova"/>
                <a:sym typeface="Proxima Nova"/>
              </a:rPr>
              <a:t>Newest SIGs:</a:t>
            </a:r>
            <a:endParaRPr sz="2400" b="1" dirty="0">
              <a:solidFill>
                <a:srgbClr val="237BBB"/>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US" sz="1600" b="1" dirty="0">
                <a:solidFill>
                  <a:schemeClr val="dk1"/>
                </a:solidFill>
                <a:latin typeface="Proxima Nova"/>
                <a:ea typeface="Proxima Nova"/>
                <a:cs typeface="Proxima Nova"/>
                <a:sym typeface="Proxima Nova"/>
              </a:rPr>
              <a:t>HYPERLEDGER</a:t>
            </a:r>
            <a:endParaRPr sz="1600" b="1" dirty="0">
              <a:solidFill>
                <a:schemeClr val="dk1"/>
              </a:solidFill>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r>
              <a:rPr lang="en-US" b="1" dirty="0">
                <a:solidFill>
                  <a:srgbClr val="00B0F0"/>
                </a:solidFill>
                <a:latin typeface="Proxima Nova"/>
                <a:ea typeface="Proxima Nova"/>
                <a:cs typeface="Proxima Nova"/>
                <a:sym typeface="Proxima Nova"/>
              </a:rPr>
              <a:t>Trade Finance Special Interest Group</a:t>
            </a:r>
            <a:r>
              <a:rPr lang="en-US" sz="1800" dirty="0">
                <a:solidFill>
                  <a:schemeClr val="dk1"/>
                </a:solidFill>
                <a:latin typeface="Proxima Nova"/>
                <a:ea typeface="Proxima Nova"/>
                <a:cs typeface="Proxima Nova"/>
                <a:sym typeface="Proxima Nova"/>
              </a:rPr>
              <a:t> </a:t>
            </a:r>
            <a:endParaRPr dirty="0">
              <a:latin typeface="Proxima Nova"/>
              <a:ea typeface="Proxima Nova"/>
              <a:cs typeface="Proxima Nova"/>
              <a:sym typeface="Proxima Nova"/>
            </a:endParaRPr>
          </a:p>
          <a:p>
            <a:pPr marL="0" lvl="0" indent="0" algn="l" rtl="0">
              <a:spcBef>
                <a:spcPts val="0"/>
              </a:spcBef>
              <a:spcAft>
                <a:spcPts val="0"/>
              </a:spcAft>
              <a:buNone/>
            </a:pPr>
            <a:r>
              <a:rPr lang="en-US" dirty="0">
                <a:latin typeface="Proxima Nova"/>
                <a:ea typeface="Proxima Nova"/>
                <a:cs typeface="Proxima Nova"/>
                <a:sym typeface="Proxima Nova"/>
              </a:rPr>
              <a:t>Focused on applying distributed ledger technology in general, and Hyperledger technologies in particular, to trade finance uses and need. (launched Dec)</a:t>
            </a:r>
            <a:br>
              <a:rPr lang="en-US" sz="1800" dirty="0">
                <a:latin typeface="Proxima Nova"/>
                <a:ea typeface="Proxima Nova"/>
                <a:cs typeface="Proxima Nova"/>
                <a:sym typeface="Proxima Nova"/>
              </a:rPr>
            </a:br>
            <a:endParaRPr sz="1800" b="1" dirty="0">
              <a:latin typeface="Proxima Nova"/>
              <a:ea typeface="Proxima Nova"/>
              <a:cs typeface="Proxima Nova"/>
              <a:sym typeface="Proxima Nova"/>
            </a:endParaRPr>
          </a:p>
          <a:p>
            <a:pPr marL="0" lvl="0" indent="0" algn="l" rtl="0">
              <a:spcBef>
                <a:spcPts val="0"/>
              </a:spcBef>
              <a:spcAft>
                <a:spcPts val="0"/>
              </a:spcAft>
              <a:buNone/>
            </a:pPr>
            <a:r>
              <a:rPr lang="en-US" sz="1600" b="1" dirty="0">
                <a:latin typeface="Proxima Nova"/>
                <a:ea typeface="Proxima Nova"/>
                <a:cs typeface="Proxima Nova"/>
                <a:sym typeface="Proxima Nova"/>
              </a:rPr>
              <a:t>HYPERLEDGER</a:t>
            </a:r>
            <a:endParaRPr sz="1600" b="1" dirty="0">
              <a:latin typeface="Proxima Nova"/>
              <a:ea typeface="Proxima Nova"/>
              <a:cs typeface="Proxima Nova"/>
              <a:sym typeface="Proxima Nova"/>
            </a:endParaRPr>
          </a:p>
          <a:p>
            <a:pPr marL="0" lvl="0" indent="0" algn="l" rtl="0">
              <a:spcBef>
                <a:spcPts val="0"/>
              </a:spcBef>
              <a:spcAft>
                <a:spcPts val="0"/>
              </a:spcAft>
              <a:buNone/>
            </a:pPr>
            <a:r>
              <a:rPr lang="en-US" b="1" dirty="0">
                <a:solidFill>
                  <a:srgbClr val="00B0F0"/>
                </a:solidFill>
                <a:latin typeface="Proxima Nova"/>
                <a:ea typeface="Proxima Nova"/>
                <a:cs typeface="Proxima Nova"/>
                <a:sym typeface="Proxima Nova"/>
              </a:rPr>
              <a:t>Telecom Special Interest Group</a:t>
            </a:r>
            <a:r>
              <a:rPr lang="en-US" sz="1800" dirty="0">
                <a:latin typeface="Proxima Nova"/>
                <a:ea typeface="Proxima Nova"/>
                <a:cs typeface="Proxima Nova"/>
                <a:sym typeface="Proxima Nova"/>
              </a:rPr>
              <a:t> </a:t>
            </a:r>
            <a:r>
              <a:rPr lang="en-US" sz="2000" dirty="0">
                <a:solidFill>
                  <a:srgbClr val="414042"/>
                </a:solidFill>
                <a:latin typeface="Proxima Nova"/>
                <a:ea typeface="Proxima Nova"/>
                <a:cs typeface="Proxima Nova"/>
                <a:sym typeface="Proxima Nova"/>
              </a:rPr>
              <a:t> </a:t>
            </a:r>
            <a:endParaRPr sz="2000" dirty="0">
              <a:solidFill>
                <a:srgbClr val="414042"/>
              </a:solidFill>
              <a:latin typeface="Proxima Nova"/>
              <a:ea typeface="Proxima Nova"/>
              <a:cs typeface="Proxima Nova"/>
              <a:sym typeface="Proxima Nova"/>
            </a:endParaRPr>
          </a:p>
          <a:p>
            <a:pPr marL="0" lvl="0" indent="0" algn="l" rtl="0">
              <a:spcBef>
                <a:spcPts val="0"/>
              </a:spcBef>
              <a:spcAft>
                <a:spcPts val="0"/>
              </a:spcAft>
              <a:buNone/>
            </a:pPr>
            <a:r>
              <a:rPr lang="en-US" dirty="0">
                <a:solidFill>
                  <a:srgbClr val="414042"/>
                </a:solidFill>
                <a:latin typeface="Proxima Nova"/>
                <a:ea typeface="Proxima Nova"/>
                <a:cs typeface="Proxima Nova"/>
                <a:sym typeface="Proxima Nova"/>
              </a:rPr>
              <a:t>Focused on technical and business-level conversations about appropriate use cases for blockchain technology in the Telecom industry. (launched March)</a:t>
            </a:r>
            <a:endParaRPr dirty="0"/>
          </a:p>
        </p:txBody>
      </p:sp>
      <p:pic>
        <p:nvPicPr>
          <p:cNvPr id="687" name="Google Shape;687;p94"/>
          <p:cNvPicPr preferRelativeResize="0"/>
          <p:nvPr/>
        </p:nvPicPr>
        <p:blipFill>
          <a:blip r:embed="rId4">
            <a:alphaModFix/>
          </a:blip>
          <a:stretch>
            <a:fillRect/>
          </a:stretch>
        </p:blipFill>
        <p:spPr>
          <a:xfrm>
            <a:off x="357125" y="1452271"/>
            <a:ext cx="484224" cy="485225"/>
          </a:xfrm>
          <a:prstGeom prst="rect">
            <a:avLst/>
          </a:prstGeom>
          <a:noFill/>
          <a:ln>
            <a:noFill/>
          </a:ln>
        </p:spPr>
      </p:pic>
      <p:pic>
        <p:nvPicPr>
          <p:cNvPr id="688" name="Google Shape;688;p94"/>
          <p:cNvPicPr preferRelativeResize="0"/>
          <p:nvPr/>
        </p:nvPicPr>
        <p:blipFill>
          <a:blip r:embed="rId5">
            <a:alphaModFix/>
          </a:blip>
          <a:stretch>
            <a:fillRect/>
          </a:stretch>
        </p:blipFill>
        <p:spPr>
          <a:xfrm>
            <a:off x="357125" y="3130723"/>
            <a:ext cx="484224" cy="48522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5" grpId="0"/>
      <p:bldP spid="68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92"/>
        <p:cNvGrpSpPr/>
        <p:nvPr/>
      </p:nvGrpSpPr>
      <p:grpSpPr>
        <a:xfrm>
          <a:off x="0" y="0"/>
          <a:ext cx="0" cy="0"/>
          <a:chOff x="0" y="0"/>
          <a:chExt cx="0" cy="0"/>
        </a:xfrm>
      </p:grpSpPr>
      <p:sp>
        <p:nvSpPr>
          <p:cNvPr id="693" name="Google Shape;693;p95"/>
          <p:cNvSpPr txBox="1"/>
          <p:nvPr/>
        </p:nvSpPr>
        <p:spPr>
          <a:xfrm>
            <a:off x="436700" y="163725"/>
            <a:ext cx="8012700" cy="64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sz="3000" dirty="0">
                <a:latin typeface="Proxima Nova"/>
                <a:ea typeface="Proxima Nova"/>
                <a:cs typeface="Proxima Nova"/>
                <a:sym typeface="Proxima Nova"/>
              </a:rPr>
              <a:t>2019 Technical Working Groups</a:t>
            </a:r>
            <a:endParaRPr sz="2400" dirty="0">
              <a:latin typeface="Proxima Nova"/>
              <a:ea typeface="Proxima Nova"/>
              <a:cs typeface="Proxima Nova"/>
              <a:sym typeface="Proxima Nova"/>
            </a:endParaRPr>
          </a:p>
          <a:p>
            <a:pPr marL="0" lvl="0" indent="0" algn="l" rtl="0">
              <a:spcBef>
                <a:spcPts val="0"/>
              </a:spcBef>
              <a:spcAft>
                <a:spcPts val="0"/>
              </a:spcAft>
              <a:buNone/>
            </a:pPr>
            <a:endParaRPr sz="1800" dirty="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dirty="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dirty="0">
              <a:latin typeface="Proxima Nova"/>
              <a:ea typeface="Proxima Nova"/>
              <a:cs typeface="Proxima Nova"/>
              <a:sym typeface="Proxima Nova"/>
            </a:endParaRPr>
          </a:p>
          <a:p>
            <a:pPr marL="0" lvl="0" indent="0" algn="l" rtl="0">
              <a:spcBef>
                <a:spcPts val="0"/>
              </a:spcBef>
              <a:spcAft>
                <a:spcPts val="0"/>
              </a:spcAft>
              <a:buClr>
                <a:schemeClr val="dk1"/>
              </a:buClr>
              <a:buSzPts val="1100"/>
              <a:buFont typeface="Arial"/>
              <a:buNone/>
            </a:pPr>
            <a:endParaRPr sz="1800" b="1" dirty="0">
              <a:latin typeface="Proxima Nova"/>
              <a:ea typeface="Proxima Nova"/>
              <a:cs typeface="Proxima Nova"/>
              <a:sym typeface="Proxima Nova"/>
            </a:endParaRPr>
          </a:p>
          <a:p>
            <a:pPr marL="0" lvl="0" indent="0" algn="l" rtl="0">
              <a:spcBef>
                <a:spcPts val="0"/>
              </a:spcBef>
              <a:spcAft>
                <a:spcPts val="0"/>
              </a:spcAft>
              <a:buNone/>
            </a:pPr>
            <a:endParaRPr sz="1800" b="1" dirty="0">
              <a:latin typeface="Proxima Nova"/>
              <a:ea typeface="Proxima Nova"/>
              <a:cs typeface="Proxima Nova"/>
              <a:sym typeface="Proxima Nova"/>
            </a:endParaRPr>
          </a:p>
        </p:txBody>
      </p:sp>
      <p:sp>
        <p:nvSpPr>
          <p:cNvPr id="694" name="Google Shape;694;p95"/>
          <p:cNvSpPr txBox="1"/>
          <p:nvPr/>
        </p:nvSpPr>
        <p:spPr>
          <a:xfrm>
            <a:off x="206225" y="1317150"/>
            <a:ext cx="3311700" cy="298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95" name="Google Shape;695;p95"/>
          <p:cNvSpPr txBox="1"/>
          <p:nvPr/>
        </p:nvSpPr>
        <p:spPr>
          <a:xfrm>
            <a:off x="5919875" y="1250825"/>
            <a:ext cx="29115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dirty="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1800" dirty="0">
              <a:solidFill>
                <a:schemeClr val="dk1"/>
              </a:solidFill>
              <a:latin typeface="Proxima Nova"/>
              <a:ea typeface="Proxima Nova"/>
              <a:cs typeface="Proxima Nova"/>
              <a:sym typeface="Proxima Nova"/>
            </a:endParaRPr>
          </a:p>
          <a:p>
            <a:pPr marL="0" lvl="0" indent="0" algn="l" rtl="0">
              <a:spcBef>
                <a:spcPts val="0"/>
              </a:spcBef>
              <a:spcAft>
                <a:spcPts val="0"/>
              </a:spcAft>
              <a:buNone/>
            </a:pPr>
            <a:r>
              <a:rPr lang="en-US" sz="1800" dirty="0">
                <a:solidFill>
                  <a:schemeClr val="dk1"/>
                </a:solidFill>
                <a:latin typeface="Proxima Nova"/>
                <a:ea typeface="Proxima Nova"/>
                <a:cs typeface="Proxima Nova"/>
                <a:sym typeface="Proxima Nova"/>
              </a:rPr>
              <a:t>For more information or to get involved, please visit: </a:t>
            </a:r>
            <a:endParaRPr sz="1800" dirty="0">
              <a:solidFill>
                <a:schemeClr val="dk1"/>
              </a:solidFill>
              <a:latin typeface="Proxima Nova"/>
              <a:ea typeface="Proxima Nova"/>
              <a:cs typeface="Proxima Nova"/>
              <a:sym typeface="Proxima Nova"/>
            </a:endParaRPr>
          </a:p>
          <a:p>
            <a:pPr marL="0" lvl="0" indent="0" algn="l" rtl="0">
              <a:spcBef>
                <a:spcPts val="0"/>
              </a:spcBef>
              <a:spcAft>
                <a:spcPts val="0"/>
              </a:spcAft>
              <a:buNone/>
            </a:pPr>
            <a:r>
              <a:rPr lang="en-US" sz="1800" u="sng" dirty="0">
                <a:solidFill>
                  <a:schemeClr val="hlink"/>
                </a:solidFill>
                <a:latin typeface="Proxima Nova"/>
                <a:ea typeface="Proxima Nova"/>
                <a:cs typeface="Proxima Nova"/>
                <a:sym typeface="Proxima Nova"/>
                <a:hlinkClick r:id="rId3"/>
              </a:rPr>
              <a:t>https://wiki.hyperledger.org/display/SCWG/</a:t>
            </a:r>
            <a:endParaRPr sz="1800" dirty="0">
              <a:solidFill>
                <a:schemeClr val="dk1"/>
              </a:solidFill>
              <a:latin typeface="Proxima Nova"/>
              <a:ea typeface="Proxima Nova"/>
              <a:cs typeface="Proxima Nova"/>
              <a:sym typeface="Proxima Nova"/>
            </a:endParaRPr>
          </a:p>
          <a:p>
            <a:pPr marL="0" lvl="0" indent="0" algn="l" rtl="0">
              <a:spcBef>
                <a:spcPts val="0"/>
              </a:spcBef>
              <a:spcAft>
                <a:spcPts val="0"/>
              </a:spcAft>
              <a:buNone/>
            </a:pPr>
            <a:endParaRPr sz="1800" dirty="0">
              <a:solidFill>
                <a:schemeClr val="dk1"/>
              </a:solidFill>
              <a:latin typeface="Proxima Nova"/>
              <a:ea typeface="Proxima Nova"/>
              <a:cs typeface="Proxima Nova"/>
              <a:sym typeface="Proxima Nova"/>
            </a:endParaRPr>
          </a:p>
          <a:p>
            <a:pPr marL="0" lvl="0" indent="0" algn="l" rtl="0">
              <a:lnSpc>
                <a:spcPct val="150000"/>
              </a:lnSpc>
              <a:spcBef>
                <a:spcPts val="0"/>
              </a:spcBef>
              <a:spcAft>
                <a:spcPts val="0"/>
              </a:spcAft>
              <a:buNone/>
            </a:pPr>
            <a:endParaRPr sz="2400" b="1" dirty="0">
              <a:solidFill>
                <a:srgbClr val="237BBB"/>
              </a:solidFill>
              <a:latin typeface="Proxima Nova"/>
              <a:ea typeface="Proxima Nova"/>
              <a:cs typeface="Proxima Nova"/>
              <a:sym typeface="Proxima Nova"/>
            </a:endParaRPr>
          </a:p>
        </p:txBody>
      </p:sp>
      <p:sp>
        <p:nvSpPr>
          <p:cNvPr id="696" name="Google Shape;696;p95"/>
          <p:cNvSpPr txBox="1"/>
          <p:nvPr/>
        </p:nvSpPr>
        <p:spPr>
          <a:xfrm>
            <a:off x="436700" y="955450"/>
            <a:ext cx="5131500" cy="3000000"/>
          </a:xfrm>
          <a:prstGeom prst="rect">
            <a:avLst/>
          </a:prstGeom>
          <a:noFill/>
          <a:ln>
            <a:noFill/>
          </a:ln>
        </p:spPr>
        <p:txBody>
          <a:bodyPr spcFirstLastPara="1" wrap="square" lIns="91425" tIns="91425" rIns="91425" bIns="91425" anchor="t" anchorCtr="0">
            <a:noAutofit/>
          </a:bodyPr>
          <a:lstStyle/>
          <a:p>
            <a:pPr lvl="0">
              <a:buClr>
                <a:schemeClr val="dk1"/>
              </a:buClr>
              <a:buSzPts val="1100"/>
            </a:pPr>
            <a:r>
              <a:rPr lang="en-US" sz="1600" b="1" dirty="0">
                <a:solidFill>
                  <a:schemeClr val="dk1"/>
                </a:solidFill>
                <a:latin typeface="Proxima Nova"/>
                <a:ea typeface="Proxima Nova"/>
                <a:cs typeface="Proxima Nova"/>
                <a:sym typeface="Proxima Nova"/>
              </a:rPr>
              <a:t>HYPERLEDGER</a:t>
            </a:r>
            <a:br>
              <a:rPr lang="en-US" sz="1600" b="1" dirty="0">
                <a:solidFill>
                  <a:schemeClr val="dk1"/>
                </a:solidFill>
                <a:latin typeface="Proxima Nova"/>
                <a:ea typeface="Proxima Nova"/>
                <a:cs typeface="Proxima Nova"/>
                <a:sym typeface="Proxima Nova"/>
              </a:rPr>
            </a:br>
            <a:r>
              <a:rPr lang="en-US" sz="1600" b="1" dirty="0">
                <a:solidFill>
                  <a:schemeClr val="dk1"/>
                </a:solidFill>
                <a:latin typeface="Proxima Nova"/>
                <a:ea typeface="Proxima Nova"/>
                <a:cs typeface="Proxima Nova"/>
                <a:sym typeface="Proxima Nova"/>
              </a:rPr>
              <a:t>Architecture, Identity , Learning Materials, Performance and Scale, and the newest… </a:t>
            </a:r>
            <a:endParaRPr sz="2400" b="1" dirty="0">
              <a:solidFill>
                <a:srgbClr val="237BBB"/>
              </a:solidFill>
              <a:latin typeface="Proxima Nova"/>
              <a:ea typeface="Proxima Nova"/>
              <a:cs typeface="Proxima Nova"/>
              <a:sym typeface="Proxima Nova"/>
            </a:endParaRPr>
          </a:p>
          <a:p>
            <a:pPr marL="0" lvl="0" indent="0" algn="l" rtl="0">
              <a:lnSpc>
                <a:spcPct val="150000"/>
              </a:lnSpc>
              <a:spcBef>
                <a:spcPts val="0"/>
              </a:spcBef>
              <a:spcAft>
                <a:spcPts val="0"/>
              </a:spcAft>
              <a:buNone/>
            </a:pPr>
            <a:r>
              <a:rPr lang="en-US" sz="2400" b="1" dirty="0">
                <a:solidFill>
                  <a:srgbClr val="237BBB"/>
                </a:solidFill>
                <a:latin typeface="Proxima Nova"/>
                <a:ea typeface="Proxima Nova"/>
                <a:cs typeface="Proxima Nova"/>
                <a:sym typeface="Proxima Nova"/>
              </a:rPr>
              <a:t>Smart Contracts Working Group</a:t>
            </a:r>
            <a:endParaRPr sz="2400" b="1" dirty="0">
              <a:solidFill>
                <a:srgbClr val="237BBB"/>
              </a:solidFill>
              <a:latin typeface="Proxima Nova"/>
              <a:ea typeface="Proxima Nova"/>
              <a:cs typeface="Proxima Nova"/>
              <a:sym typeface="Proxima Nova"/>
            </a:endParaRPr>
          </a:p>
          <a:p>
            <a:pPr marL="0" lvl="0" indent="0" algn="l" rtl="0">
              <a:spcBef>
                <a:spcPts val="0"/>
              </a:spcBef>
              <a:spcAft>
                <a:spcPts val="0"/>
              </a:spcAft>
              <a:buNone/>
            </a:pPr>
            <a:r>
              <a:rPr lang="en-US" dirty="0">
                <a:latin typeface="Proxima Nova"/>
                <a:ea typeface="Proxima Nova"/>
                <a:cs typeface="Proxima Nova"/>
                <a:sym typeface="Proxima Nova"/>
              </a:rPr>
              <a:t>The scope is to define concepts regarding smart contracts and to produce material to describe the various aspects and meanings, trying to come up to standards or good practices. The audience for smart contracts is large and spans from researchers, developers, businessmen, decision makers, policy makers, law makers, software users, citizens to governments, banks, financial institutions, insurance providers, </a:t>
            </a:r>
            <a:r>
              <a:rPr lang="en-US" sz="1100" dirty="0" err="1">
                <a:latin typeface="Proxima Nova"/>
                <a:ea typeface="Proxima Nova"/>
                <a:cs typeface="Proxima Nova"/>
                <a:sym typeface="Proxima Nova"/>
              </a:rPr>
              <a:t>etc</a:t>
            </a:r>
            <a:endParaRPr sz="1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sp>
        <p:nvSpPr>
          <p:cNvPr id="701" name="Google Shape;701;p96"/>
          <p:cNvSpPr txBox="1"/>
          <p:nvPr/>
        </p:nvSpPr>
        <p:spPr>
          <a:xfrm>
            <a:off x="171200" y="71745"/>
            <a:ext cx="7614600" cy="58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b="1">
                <a:solidFill>
                  <a:srgbClr val="414042"/>
                </a:solidFill>
                <a:latin typeface="Proxima Nova"/>
                <a:ea typeface="Proxima Nova"/>
                <a:cs typeface="Proxima Nova"/>
                <a:sym typeface="Proxima Nova"/>
              </a:rPr>
              <a:t>Training and Certifications</a:t>
            </a:r>
            <a:endParaRPr sz="2800" b="1">
              <a:solidFill>
                <a:srgbClr val="414042"/>
              </a:solidFill>
              <a:latin typeface="Proxima Nova"/>
              <a:ea typeface="Proxima Nova"/>
              <a:cs typeface="Proxima Nova"/>
              <a:sym typeface="Proxima Nova"/>
            </a:endParaRPr>
          </a:p>
          <a:p>
            <a:pPr marL="0" lvl="0" indent="0" algn="l" rtl="0">
              <a:spcBef>
                <a:spcPts val="0"/>
              </a:spcBef>
              <a:spcAft>
                <a:spcPts val="0"/>
              </a:spcAft>
              <a:buNone/>
            </a:pPr>
            <a:endParaRPr sz="1800" b="1">
              <a:solidFill>
                <a:srgbClr val="414042"/>
              </a:solidFill>
              <a:latin typeface="Proxima Nova"/>
              <a:ea typeface="Proxima Nova"/>
              <a:cs typeface="Proxima Nova"/>
              <a:sym typeface="Proxima Nova"/>
            </a:endParaRPr>
          </a:p>
        </p:txBody>
      </p:sp>
      <p:pic>
        <p:nvPicPr>
          <p:cNvPr id="702" name="Google Shape;702;p96"/>
          <p:cNvPicPr preferRelativeResize="0"/>
          <p:nvPr/>
        </p:nvPicPr>
        <p:blipFill>
          <a:blip r:embed="rId3">
            <a:alphaModFix/>
          </a:blip>
          <a:stretch>
            <a:fillRect/>
          </a:stretch>
        </p:blipFill>
        <p:spPr>
          <a:xfrm>
            <a:off x="7575224" y="87825"/>
            <a:ext cx="1469800" cy="529126"/>
          </a:xfrm>
          <a:prstGeom prst="rect">
            <a:avLst/>
          </a:prstGeom>
          <a:noFill/>
          <a:ln>
            <a:noFill/>
          </a:ln>
        </p:spPr>
      </p:pic>
      <p:sp>
        <p:nvSpPr>
          <p:cNvPr id="703" name="Google Shape;703;p96"/>
          <p:cNvSpPr txBox="1"/>
          <p:nvPr/>
        </p:nvSpPr>
        <p:spPr>
          <a:xfrm>
            <a:off x="4484625" y="4775075"/>
            <a:ext cx="4796700" cy="408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US" b="1">
                <a:solidFill>
                  <a:srgbClr val="237BBB"/>
                </a:solidFill>
                <a:latin typeface="Proxima Nova"/>
                <a:ea typeface="Proxima Nova"/>
                <a:cs typeface="Proxima Nova"/>
                <a:sym typeface="Proxima Nova"/>
              </a:rPr>
              <a:t>Visit: https://www.hyperledger.org/resources/training</a:t>
            </a:r>
            <a:endParaRPr b="1">
              <a:solidFill>
                <a:srgbClr val="237BBB"/>
              </a:solidFill>
              <a:latin typeface="Proxima Nova"/>
              <a:ea typeface="Proxima Nova"/>
              <a:cs typeface="Proxima Nova"/>
              <a:sym typeface="Proxima Nova"/>
            </a:endParaRPr>
          </a:p>
        </p:txBody>
      </p:sp>
      <p:sp>
        <p:nvSpPr>
          <p:cNvPr id="704" name="Google Shape;704;p96"/>
          <p:cNvSpPr txBox="1"/>
          <p:nvPr/>
        </p:nvSpPr>
        <p:spPr>
          <a:xfrm>
            <a:off x="141200" y="684625"/>
            <a:ext cx="4116600" cy="3000000"/>
          </a:xfrm>
          <a:prstGeom prst="rect">
            <a:avLst/>
          </a:prstGeom>
          <a:noFill/>
          <a:ln>
            <a:noFill/>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US" sz="1800" dirty="0">
                <a:solidFill>
                  <a:srgbClr val="595959"/>
                </a:solidFill>
                <a:latin typeface="Proxima Nova"/>
                <a:ea typeface="Proxima Nova"/>
                <a:cs typeface="Proxima Nova"/>
                <a:sym typeface="Proxima Nova"/>
              </a:rPr>
              <a:t>Technical training courses and professional certifications to get you up-to-speed on Hyperledger with the highest quality training from The Linux Foundation and Hyperledger Training Partners.</a:t>
            </a:r>
            <a:endParaRPr sz="1800" dirty="0">
              <a:solidFill>
                <a:srgbClr val="595959"/>
              </a:solidFill>
              <a:latin typeface="Proxima Nova"/>
              <a:ea typeface="Proxima Nova"/>
              <a:cs typeface="Proxima Nova"/>
              <a:sym typeface="Proxima Nova"/>
            </a:endParaRPr>
          </a:p>
          <a:p>
            <a:pPr marL="0" lvl="0" indent="0" algn="l" rtl="0">
              <a:lnSpc>
                <a:spcPct val="125000"/>
              </a:lnSpc>
              <a:spcBef>
                <a:spcPts val="0"/>
              </a:spcBef>
              <a:spcAft>
                <a:spcPts val="0"/>
              </a:spcAft>
              <a:buNone/>
            </a:pPr>
            <a:endParaRPr sz="1800" dirty="0">
              <a:solidFill>
                <a:srgbClr val="595959"/>
              </a:solidFill>
              <a:latin typeface="Proxima Nova"/>
              <a:ea typeface="Proxima Nova"/>
              <a:cs typeface="Proxima Nova"/>
              <a:sym typeface="Proxima Nova"/>
            </a:endParaRPr>
          </a:p>
          <a:p>
            <a:pPr marL="0" lvl="0" indent="0" algn="l" rtl="0">
              <a:lnSpc>
                <a:spcPct val="125000"/>
              </a:lnSpc>
              <a:spcBef>
                <a:spcPts val="0"/>
              </a:spcBef>
              <a:spcAft>
                <a:spcPts val="0"/>
              </a:spcAft>
              <a:buNone/>
            </a:pPr>
            <a:r>
              <a:rPr lang="en-US" sz="1800" b="1" dirty="0">
                <a:solidFill>
                  <a:srgbClr val="595959"/>
                </a:solidFill>
                <a:latin typeface="Proxima Nova"/>
                <a:ea typeface="Proxima Nova"/>
                <a:cs typeface="Proxima Nova"/>
                <a:sym typeface="Proxima Nova"/>
              </a:rPr>
              <a:t>New Professional Certifications!</a:t>
            </a:r>
            <a:endParaRPr sz="1800" b="1" dirty="0">
              <a:solidFill>
                <a:srgbClr val="595959"/>
              </a:solidFill>
              <a:latin typeface="Proxima Nova"/>
              <a:ea typeface="Proxima Nova"/>
              <a:cs typeface="Proxima Nova"/>
              <a:sym typeface="Proxima Nova"/>
            </a:endParaRPr>
          </a:p>
          <a:p>
            <a:pPr marL="457200" lvl="0" indent="-317500" algn="l" rtl="0">
              <a:lnSpc>
                <a:spcPct val="125000"/>
              </a:lnSpc>
              <a:spcBef>
                <a:spcPts val="0"/>
              </a:spcBef>
              <a:spcAft>
                <a:spcPts val="0"/>
              </a:spcAft>
              <a:buClr>
                <a:srgbClr val="237BBB"/>
              </a:buClr>
              <a:buSzPts val="1400"/>
              <a:buFont typeface="Proxima Nova"/>
              <a:buChar char="●"/>
            </a:pPr>
            <a:r>
              <a:rPr lang="en-US" b="1" dirty="0">
                <a:solidFill>
                  <a:srgbClr val="237BBB"/>
                </a:solidFill>
                <a:latin typeface="Proxima Nova"/>
                <a:ea typeface="Proxima Nova"/>
                <a:cs typeface="Proxima Nova"/>
                <a:sym typeface="Proxima Nova"/>
              </a:rPr>
              <a:t>Certified Hyperledger Sawtooth Administrator (CHSA) </a:t>
            </a:r>
            <a:endParaRPr b="1" dirty="0">
              <a:solidFill>
                <a:srgbClr val="237BBB"/>
              </a:solidFill>
              <a:latin typeface="Proxima Nova"/>
              <a:ea typeface="Proxima Nova"/>
              <a:cs typeface="Proxima Nova"/>
              <a:sym typeface="Proxima Nova"/>
            </a:endParaRPr>
          </a:p>
          <a:p>
            <a:pPr marL="457200" lvl="0" indent="-317500" algn="l" rtl="0">
              <a:lnSpc>
                <a:spcPct val="125000"/>
              </a:lnSpc>
              <a:spcBef>
                <a:spcPts val="0"/>
              </a:spcBef>
              <a:spcAft>
                <a:spcPts val="0"/>
              </a:spcAft>
              <a:buClr>
                <a:srgbClr val="237BBB"/>
              </a:buClr>
              <a:buSzPts val="1400"/>
              <a:buFont typeface="Proxima Nova"/>
              <a:buChar char="●"/>
            </a:pPr>
            <a:r>
              <a:rPr lang="en-US" b="1" dirty="0">
                <a:solidFill>
                  <a:srgbClr val="237BBB"/>
                </a:solidFill>
                <a:latin typeface="Proxima Nova"/>
                <a:ea typeface="Proxima Nova"/>
                <a:cs typeface="Proxima Nova"/>
                <a:sym typeface="Proxima Nova"/>
              </a:rPr>
              <a:t>Certified Hyperledger Fabric Administrator (CHFA).</a:t>
            </a:r>
            <a:endParaRPr b="1" dirty="0">
              <a:solidFill>
                <a:srgbClr val="237BBB"/>
              </a:solidFill>
              <a:latin typeface="Proxima Nova"/>
              <a:ea typeface="Proxima Nova"/>
              <a:cs typeface="Proxima Nova"/>
              <a:sym typeface="Proxima Nova"/>
            </a:endParaRPr>
          </a:p>
        </p:txBody>
      </p:sp>
      <p:pic>
        <p:nvPicPr>
          <p:cNvPr id="705" name="Google Shape;705;p96"/>
          <p:cNvPicPr preferRelativeResize="0"/>
          <p:nvPr/>
        </p:nvPicPr>
        <p:blipFill>
          <a:blip r:embed="rId4">
            <a:alphaModFix/>
          </a:blip>
          <a:stretch>
            <a:fillRect/>
          </a:stretch>
        </p:blipFill>
        <p:spPr>
          <a:xfrm>
            <a:off x="4765175" y="2352300"/>
            <a:ext cx="1469803" cy="1332600"/>
          </a:xfrm>
          <a:prstGeom prst="rect">
            <a:avLst/>
          </a:prstGeom>
          <a:noFill/>
          <a:ln>
            <a:noFill/>
          </a:ln>
        </p:spPr>
      </p:pic>
      <p:pic>
        <p:nvPicPr>
          <p:cNvPr id="706" name="Google Shape;706;p96"/>
          <p:cNvPicPr preferRelativeResize="0"/>
          <p:nvPr/>
        </p:nvPicPr>
        <p:blipFill>
          <a:blip r:embed="rId5">
            <a:alphaModFix/>
          </a:blip>
          <a:stretch>
            <a:fillRect/>
          </a:stretch>
        </p:blipFill>
        <p:spPr>
          <a:xfrm>
            <a:off x="6801600" y="2352300"/>
            <a:ext cx="1469800" cy="1327729"/>
          </a:xfrm>
          <a:prstGeom prst="rect">
            <a:avLst/>
          </a:prstGeom>
          <a:noFill/>
          <a:ln>
            <a:noFill/>
          </a:ln>
        </p:spPr>
      </p:pic>
      <p:pic>
        <p:nvPicPr>
          <p:cNvPr id="707" name="Google Shape;707;p96"/>
          <p:cNvPicPr preferRelativeResize="0"/>
          <p:nvPr/>
        </p:nvPicPr>
        <p:blipFill>
          <a:blip r:embed="rId6">
            <a:alphaModFix/>
          </a:blip>
          <a:stretch>
            <a:fillRect/>
          </a:stretch>
        </p:blipFill>
        <p:spPr>
          <a:xfrm>
            <a:off x="5074950" y="3837025"/>
            <a:ext cx="2857500" cy="628650"/>
          </a:xfrm>
          <a:prstGeom prst="rect">
            <a:avLst/>
          </a:prstGeom>
          <a:noFill/>
          <a:ln>
            <a:noFill/>
          </a:ln>
        </p:spPr>
      </p:pic>
      <p:grpSp>
        <p:nvGrpSpPr>
          <p:cNvPr id="708" name="Google Shape;708;p96"/>
          <p:cNvGrpSpPr/>
          <p:nvPr/>
        </p:nvGrpSpPr>
        <p:grpSpPr>
          <a:xfrm>
            <a:off x="4431081" y="733250"/>
            <a:ext cx="4619744" cy="1425000"/>
            <a:chOff x="4431081" y="733250"/>
            <a:chExt cx="4619744" cy="1425000"/>
          </a:xfrm>
        </p:grpSpPr>
        <p:sp>
          <p:nvSpPr>
            <p:cNvPr id="709" name="Google Shape;709;p96"/>
            <p:cNvSpPr/>
            <p:nvPr/>
          </p:nvSpPr>
          <p:spPr>
            <a:xfrm>
              <a:off x="4441625" y="733250"/>
              <a:ext cx="4609200" cy="1425000"/>
            </a:xfrm>
            <a:prstGeom prst="rect">
              <a:avLst/>
            </a:prstGeom>
            <a:solidFill>
              <a:srgbClr val="00B0F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10" name="Google Shape;710;p96"/>
            <p:cNvPicPr preferRelativeResize="0"/>
            <p:nvPr/>
          </p:nvPicPr>
          <p:blipFill>
            <a:blip r:embed="rId7">
              <a:alphaModFix/>
            </a:blip>
            <a:stretch>
              <a:fillRect/>
            </a:stretch>
          </p:blipFill>
          <p:spPr>
            <a:xfrm>
              <a:off x="4431081" y="1027961"/>
              <a:ext cx="2336131" cy="798882"/>
            </a:xfrm>
            <a:prstGeom prst="rect">
              <a:avLst/>
            </a:prstGeom>
            <a:noFill/>
            <a:ln>
              <a:noFill/>
            </a:ln>
          </p:spPr>
        </p:pic>
        <p:sp>
          <p:nvSpPr>
            <p:cNvPr id="711" name="Google Shape;711;p96"/>
            <p:cNvSpPr txBox="1"/>
            <p:nvPr/>
          </p:nvSpPr>
          <p:spPr>
            <a:xfrm>
              <a:off x="5264737" y="1262630"/>
              <a:ext cx="876300" cy="320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000">
                  <a:solidFill>
                    <a:srgbClr val="FFFFFF"/>
                  </a:solidFill>
                </a:rPr>
                <a:t>MOOCs</a:t>
              </a:r>
              <a:endParaRPr sz="1000">
                <a:solidFill>
                  <a:srgbClr val="FFFFFF"/>
                </a:solidFill>
              </a:endParaRPr>
            </a:p>
          </p:txBody>
        </p:sp>
      </p:grpSp>
      <p:sp>
        <p:nvSpPr>
          <p:cNvPr id="712" name="Google Shape;712;p96"/>
          <p:cNvSpPr txBox="1"/>
          <p:nvPr/>
        </p:nvSpPr>
        <p:spPr>
          <a:xfrm>
            <a:off x="6801600" y="793725"/>
            <a:ext cx="2342400" cy="14250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900">
                <a:solidFill>
                  <a:srgbClr val="FFFFFF"/>
                </a:solidFill>
              </a:rPr>
              <a:t>- Blockchain: Understanding Its Uses and Implications </a:t>
            </a:r>
            <a:endParaRPr sz="900">
              <a:solidFill>
                <a:srgbClr val="FFFFFF"/>
              </a:solidFill>
            </a:endParaRPr>
          </a:p>
          <a:p>
            <a:pPr marL="0" lvl="0" indent="0" algn="l" rtl="0">
              <a:lnSpc>
                <a:spcPct val="115000"/>
              </a:lnSpc>
              <a:spcBef>
                <a:spcPts val="0"/>
              </a:spcBef>
              <a:spcAft>
                <a:spcPts val="0"/>
              </a:spcAft>
              <a:buNone/>
            </a:pPr>
            <a:r>
              <a:rPr lang="en-US" sz="900">
                <a:solidFill>
                  <a:srgbClr val="FFFFFF"/>
                </a:solidFill>
              </a:rPr>
              <a:t>- Introduction to Hyperledger Technologies </a:t>
            </a:r>
            <a:endParaRPr sz="900">
              <a:solidFill>
                <a:srgbClr val="FFFFFF"/>
              </a:solidFill>
            </a:endParaRPr>
          </a:p>
          <a:p>
            <a:pPr marL="0" lvl="0" indent="0" algn="l" rtl="0">
              <a:lnSpc>
                <a:spcPct val="115000"/>
              </a:lnSpc>
              <a:spcBef>
                <a:spcPts val="0"/>
              </a:spcBef>
              <a:spcAft>
                <a:spcPts val="0"/>
              </a:spcAft>
              <a:buNone/>
            </a:pPr>
            <a:r>
              <a:rPr lang="en-US" sz="900">
                <a:solidFill>
                  <a:srgbClr val="FFFFFF"/>
                </a:solidFill>
              </a:rPr>
              <a:t>- Hyperledger Fabric Fundamentals </a:t>
            </a:r>
            <a:endParaRPr sz="900">
              <a:solidFill>
                <a:srgbClr val="FFFFFF"/>
              </a:solidFill>
            </a:endParaRPr>
          </a:p>
          <a:p>
            <a:pPr marL="0" lvl="0" indent="0" algn="l" rtl="0">
              <a:lnSpc>
                <a:spcPct val="115000"/>
              </a:lnSpc>
              <a:spcBef>
                <a:spcPts val="0"/>
              </a:spcBef>
              <a:spcAft>
                <a:spcPts val="0"/>
              </a:spcAft>
              <a:buNone/>
            </a:pPr>
            <a:r>
              <a:rPr lang="en-US" sz="900">
                <a:solidFill>
                  <a:srgbClr val="FFFFFF"/>
                </a:solidFill>
              </a:rPr>
              <a:t>- Hyperledger Sawtooth Administration </a:t>
            </a:r>
            <a:endParaRPr sz="900">
              <a:solidFill>
                <a:srgbClr val="FFFFFF"/>
              </a:solidFill>
            </a:endParaRPr>
          </a:p>
          <a:p>
            <a:pPr marL="0" lvl="0" indent="0" algn="l" rtl="0">
              <a:lnSpc>
                <a:spcPct val="115000"/>
              </a:lnSpc>
              <a:spcBef>
                <a:spcPts val="0"/>
              </a:spcBef>
              <a:spcAft>
                <a:spcPts val="0"/>
              </a:spcAft>
              <a:buNone/>
            </a:pPr>
            <a:r>
              <a:rPr lang="en-US" sz="900">
                <a:solidFill>
                  <a:srgbClr val="FFFFFF"/>
                </a:solidFill>
              </a:rPr>
              <a:t>- Hyperledger Fabric Administration </a:t>
            </a:r>
            <a:endParaRPr sz="90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97"/>
          <p:cNvSpPr txBox="1"/>
          <p:nvPr/>
        </p:nvSpPr>
        <p:spPr>
          <a:xfrm>
            <a:off x="861300" y="1663625"/>
            <a:ext cx="7230000" cy="552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800" b="1">
                <a:solidFill>
                  <a:srgbClr val="7AC62A"/>
                </a:solidFill>
                <a:latin typeface="Proxima Nova"/>
                <a:ea typeface="Proxima Nova"/>
                <a:cs typeface="Proxima Nova"/>
                <a:sym typeface="Proxima Nova"/>
              </a:rPr>
              <a:t>Hyperledger</a:t>
            </a:r>
            <a:endParaRPr sz="2800" b="1">
              <a:solidFill>
                <a:srgbClr val="7AC62A"/>
              </a:solidFill>
              <a:latin typeface="Proxima Nova"/>
              <a:ea typeface="Proxima Nova"/>
              <a:cs typeface="Proxima Nova"/>
              <a:sym typeface="Proxima Nova"/>
            </a:endParaRPr>
          </a:p>
          <a:p>
            <a:pPr marL="0" lvl="0" indent="0" algn="ctr" rtl="0">
              <a:lnSpc>
                <a:spcPct val="100000"/>
              </a:lnSpc>
              <a:spcBef>
                <a:spcPts val="0"/>
              </a:spcBef>
              <a:spcAft>
                <a:spcPts val="0"/>
              </a:spcAft>
              <a:buNone/>
            </a:pPr>
            <a:r>
              <a:rPr lang="en-US" sz="2800" b="1">
                <a:solidFill>
                  <a:srgbClr val="7AC62A"/>
                </a:solidFill>
                <a:latin typeface="Proxima Nova"/>
                <a:ea typeface="Proxima Nova"/>
                <a:cs typeface="Proxima Nova"/>
                <a:sym typeface="Proxima Nova"/>
              </a:rPr>
              <a:t>Now Available Across All Major Clouds</a:t>
            </a:r>
            <a:endParaRPr sz="2800" b="1">
              <a:solidFill>
                <a:srgbClr val="7AC62A"/>
              </a:solidFill>
              <a:latin typeface="Proxima Nova"/>
              <a:ea typeface="Proxima Nova"/>
              <a:cs typeface="Proxima Nova"/>
              <a:sym typeface="Proxima Nova"/>
            </a:endParaRPr>
          </a:p>
          <a:p>
            <a:pPr marL="0" lvl="0" indent="0" algn="ctr" rtl="0">
              <a:lnSpc>
                <a:spcPct val="100000"/>
              </a:lnSpc>
              <a:spcBef>
                <a:spcPts val="0"/>
              </a:spcBef>
              <a:spcAft>
                <a:spcPts val="0"/>
              </a:spcAft>
              <a:buNone/>
            </a:pPr>
            <a:endParaRPr sz="1100">
              <a:solidFill>
                <a:srgbClr val="414042"/>
              </a:solidFill>
              <a:latin typeface="Proxima Nova"/>
              <a:ea typeface="Proxima Nova"/>
              <a:cs typeface="Proxima Nova"/>
              <a:sym typeface="Proxima Nova"/>
            </a:endParaRPr>
          </a:p>
        </p:txBody>
      </p:sp>
      <p:pic>
        <p:nvPicPr>
          <p:cNvPr id="718" name="Google Shape;718;p97"/>
          <p:cNvPicPr preferRelativeResize="0"/>
          <p:nvPr/>
        </p:nvPicPr>
        <p:blipFill rotWithShape="1">
          <a:blip r:embed="rId3">
            <a:alphaModFix/>
          </a:blip>
          <a:srcRect t="11195" b="-545"/>
          <a:stretch/>
        </p:blipFill>
        <p:spPr>
          <a:xfrm>
            <a:off x="3797987" y="0"/>
            <a:ext cx="1140849" cy="1550101"/>
          </a:xfrm>
          <a:prstGeom prst="rect">
            <a:avLst/>
          </a:prstGeom>
          <a:noFill/>
          <a:ln>
            <a:noFill/>
          </a:ln>
        </p:spPr>
      </p:pic>
      <p:pic>
        <p:nvPicPr>
          <p:cNvPr id="719" name="Google Shape;719;p97"/>
          <p:cNvPicPr preferRelativeResize="0"/>
          <p:nvPr/>
        </p:nvPicPr>
        <p:blipFill>
          <a:blip r:embed="rId4">
            <a:alphaModFix/>
          </a:blip>
          <a:stretch>
            <a:fillRect/>
          </a:stretch>
        </p:blipFill>
        <p:spPr>
          <a:xfrm>
            <a:off x="11225" y="2717443"/>
            <a:ext cx="1505825" cy="791781"/>
          </a:xfrm>
          <a:prstGeom prst="rect">
            <a:avLst/>
          </a:prstGeom>
          <a:noFill/>
          <a:ln>
            <a:noFill/>
          </a:ln>
        </p:spPr>
      </p:pic>
      <p:pic>
        <p:nvPicPr>
          <p:cNvPr id="720" name="Google Shape;720;p97"/>
          <p:cNvPicPr preferRelativeResize="0"/>
          <p:nvPr/>
        </p:nvPicPr>
        <p:blipFill>
          <a:blip r:embed="rId5">
            <a:alphaModFix/>
          </a:blip>
          <a:stretch>
            <a:fillRect/>
          </a:stretch>
        </p:blipFill>
        <p:spPr>
          <a:xfrm>
            <a:off x="1294950" y="2894900"/>
            <a:ext cx="3152026" cy="485775"/>
          </a:xfrm>
          <a:prstGeom prst="rect">
            <a:avLst/>
          </a:prstGeom>
          <a:noFill/>
          <a:ln>
            <a:noFill/>
          </a:ln>
        </p:spPr>
      </p:pic>
      <p:pic>
        <p:nvPicPr>
          <p:cNvPr id="721" name="Google Shape;721;p97"/>
          <p:cNvPicPr preferRelativeResize="0"/>
          <p:nvPr/>
        </p:nvPicPr>
        <p:blipFill>
          <a:blip r:embed="rId6">
            <a:alphaModFix/>
          </a:blip>
          <a:stretch>
            <a:fillRect/>
          </a:stretch>
        </p:blipFill>
        <p:spPr>
          <a:xfrm>
            <a:off x="3914901" y="3691838"/>
            <a:ext cx="1505833" cy="552000"/>
          </a:xfrm>
          <a:prstGeom prst="rect">
            <a:avLst/>
          </a:prstGeom>
          <a:noFill/>
          <a:ln>
            <a:noFill/>
          </a:ln>
        </p:spPr>
      </p:pic>
      <p:pic>
        <p:nvPicPr>
          <p:cNvPr id="722" name="Google Shape;722;p97"/>
          <p:cNvPicPr preferRelativeResize="0"/>
          <p:nvPr/>
        </p:nvPicPr>
        <p:blipFill>
          <a:blip r:embed="rId7">
            <a:alphaModFix/>
          </a:blip>
          <a:stretch>
            <a:fillRect/>
          </a:stretch>
        </p:blipFill>
        <p:spPr>
          <a:xfrm>
            <a:off x="7267625" y="3449600"/>
            <a:ext cx="1215500" cy="1215525"/>
          </a:xfrm>
          <a:prstGeom prst="rect">
            <a:avLst/>
          </a:prstGeom>
          <a:noFill/>
          <a:ln>
            <a:noFill/>
          </a:ln>
        </p:spPr>
      </p:pic>
      <p:pic>
        <p:nvPicPr>
          <p:cNvPr id="723" name="Google Shape;723;p97"/>
          <p:cNvPicPr preferRelativeResize="0"/>
          <p:nvPr/>
        </p:nvPicPr>
        <p:blipFill>
          <a:blip r:embed="rId8">
            <a:alphaModFix/>
          </a:blip>
          <a:stretch>
            <a:fillRect/>
          </a:stretch>
        </p:blipFill>
        <p:spPr>
          <a:xfrm>
            <a:off x="2665468" y="3548681"/>
            <a:ext cx="838300" cy="838300"/>
          </a:xfrm>
          <a:prstGeom prst="rect">
            <a:avLst/>
          </a:prstGeom>
          <a:noFill/>
          <a:ln>
            <a:noFill/>
          </a:ln>
        </p:spPr>
      </p:pic>
      <p:pic>
        <p:nvPicPr>
          <p:cNvPr id="724" name="Google Shape;724;p97"/>
          <p:cNvPicPr preferRelativeResize="0"/>
          <p:nvPr/>
        </p:nvPicPr>
        <p:blipFill>
          <a:blip r:embed="rId9">
            <a:alphaModFix/>
          </a:blip>
          <a:stretch>
            <a:fillRect/>
          </a:stretch>
        </p:blipFill>
        <p:spPr>
          <a:xfrm>
            <a:off x="348350" y="3873000"/>
            <a:ext cx="2044550" cy="350175"/>
          </a:xfrm>
          <a:prstGeom prst="rect">
            <a:avLst/>
          </a:prstGeom>
          <a:noFill/>
          <a:ln>
            <a:noFill/>
          </a:ln>
        </p:spPr>
      </p:pic>
      <p:pic>
        <p:nvPicPr>
          <p:cNvPr id="725" name="Google Shape;725;p97"/>
          <p:cNvPicPr preferRelativeResize="0"/>
          <p:nvPr/>
        </p:nvPicPr>
        <p:blipFill>
          <a:blip r:embed="rId10">
            <a:alphaModFix/>
          </a:blip>
          <a:stretch>
            <a:fillRect/>
          </a:stretch>
        </p:blipFill>
        <p:spPr>
          <a:xfrm>
            <a:off x="6460301" y="2725274"/>
            <a:ext cx="968825" cy="968825"/>
          </a:xfrm>
          <a:prstGeom prst="rect">
            <a:avLst/>
          </a:prstGeom>
          <a:noFill/>
          <a:ln>
            <a:noFill/>
          </a:ln>
        </p:spPr>
      </p:pic>
      <p:pic>
        <p:nvPicPr>
          <p:cNvPr id="726" name="Google Shape;726;p97"/>
          <p:cNvPicPr preferRelativeResize="0"/>
          <p:nvPr/>
        </p:nvPicPr>
        <p:blipFill>
          <a:blip r:embed="rId11">
            <a:alphaModFix/>
          </a:blip>
          <a:stretch>
            <a:fillRect/>
          </a:stretch>
        </p:blipFill>
        <p:spPr>
          <a:xfrm>
            <a:off x="7537802" y="2970142"/>
            <a:ext cx="1215500" cy="410533"/>
          </a:xfrm>
          <a:prstGeom prst="rect">
            <a:avLst/>
          </a:prstGeom>
          <a:noFill/>
          <a:ln>
            <a:noFill/>
          </a:ln>
        </p:spPr>
      </p:pic>
      <p:pic>
        <p:nvPicPr>
          <p:cNvPr id="727" name="Google Shape;727;p97"/>
          <p:cNvPicPr preferRelativeResize="0"/>
          <p:nvPr/>
        </p:nvPicPr>
        <p:blipFill>
          <a:blip r:embed="rId12">
            <a:alphaModFix/>
          </a:blip>
          <a:stretch>
            <a:fillRect/>
          </a:stretch>
        </p:blipFill>
        <p:spPr>
          <a:xfrm>
            <a:off x="5758161" y="3605888"/>
            <a:ext cx="1438275" cy="723900"/>
          </a:xfrm>
          <a:prstGeom prst="rect">
            <a:avLst/>
          </a:prstGeom>
          <a:noFill/>
          <a:ln>
            <a:noFill/>
          </a:ln>
        </p:spPr>
      </p:pic>
      <p:pic>
        <p:nvPicPr>
          <p:cNvPr id="728" name="Google Shape;728;p97"/>
          <p:cNvPicPr preferRelativeResize="0"/>
          <p:nvPr/>
        </p:nvPicPr>
        <p:blipFill>
          <a:blip r:embed="rId13">
            <a:alphaModFix/>
          </a:blip>
          <a:stretch>
            <a:fillRect/>
          </a:stretch>
        </p:blipFill>
        <p:spPr>
          <a:xfrm>
            <a:off x="4476525" y="2892130"/>
            <a:ext cx="1954226" cy="635120"/>
          </a:xfrm>
          <a:prstGeom prst="rect">
            <a:avLst/>
          </a:prstGeom>
          <a:noFill/>
          <a:ln>
            <a:noFill/>
          </a:ln>
        </p:spPr>
      </p:pic>
    </p:spTree>
  </p:cSld>
  <p:clrMapOvr>
    <a:masterClrMapping/>
  </p:clrMapOvr>
</p:sld>
</file>

<file path=ppt/theme/theme1.xml><?xml version="1.0" encoding="utf-8"?>
<a:theme xmlns:a="http://schemas.openxmlformats.org/drawingml/2006/main" name="Purpl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Purple">
  <a:themeElements>
    <a:clrScheme name="Hyperledger">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simple-light-2">
  <a:themeElements>
    <a:clrScheme name="Hyperledger">
      <a:dk1>
        <a:srgbClr val="FFFFFF"/>
      </a:dk1>
      <a:lt1>
        <a:srgbClr val="595959"/>
      </a:lt1>
      <a:dk2>
        <a:srgbClr val="FFFFFF"/>
      </a:dk2>
      <a:lt2>
        <a:srgbClr val="595959"/>
      </a:lt2>
      <a:accent1>
        <a:srgbClr val="00AFEF"/>
      </a:accent1>
      <a:accent2>
        <a:srgbClr val="3393D3"/>
      </a:accent2>
      <a:accent3>
        <a:srgbClr val="008EE3"/>
      </a:accent3>
      <a:accent4>
        <a:srgbClr val="1F608A"/>
      </a:accent4>
      <a:accent5>
        <a:srgbClr val="00B0F0"/>
      </a:accent5>
      <a:accent6>
        <a:srgbClr val="404145"/>
      </a:accent6>
      <a:hlink>
        <a:srgbClr val="00B0F0"/>
      </a:hlink>
      <a:folHlink>
        <a:srgbClr val="00B0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Hyperledg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Custom">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TotalTime>
  <Words>3754</Words>
  <Application>Microsoft Office PowerPoint</Application>
  <PresentationFormat>On-screen Show (16:9)</PresentationFormat>
  <Paragraphs>386</Paragraphs>
  <Slides>48</Slides>
  <Notes>42</Notes>
  <HiddenSlides>0</HiddenSlides>
  <MMClips>0</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48</vt:i4>
      </vt:variant>
    </vt:vector>
  </HeadingPairs>
  <TitlesOfParts>
    <vt:vector size="61" baseType="lpstr">
      <vt:lpstr>Lato</vt:lpstr>
      <vt:lpstr>Proxima Nova</vt:lpstr>
      <vt:lpstr>Calibri</vt:lpstr>
      <vt:lpstr>-apple-system</vt:lpstr>
      <vt:lpstr>Roboto</vt:lpstr>
      <vt:lpstr>Arial</vt:lpstr>
      <vt:lpstr>Purple</vt:lpstr>
      <vt:lpstr>Simple Light</vt:lpstr>
      <vt:lpstr>Simple Dark</vt:lpstr>
      <vt:lpstr>Purple</vt:lpstr>
      <vt:lpstr>simple-light-2</vt:lpstr>
      <vt:lpstr>Hyperledger</vt:lpstr>
      <vt:lpstr>Custom</vt:lpstr>
      <vt:lpstr>  Hyperledger Overview 2019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New Global Use Cases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Hyperledger Blockchain Frameworks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Hyperledger Cello</vt:lpstr>
      <vt:lpstr>PowerPoint Presentation</vt:lpstr>
      <vt:lpstr>Hyperledger Composer</vt:lpstr>
      <vt:lpstr>PowerPoint Presentation</vt:lpstr>
      <vt:lpstr>Hyperledger Explorer</vt:lpstr>
      <vt:lpstr>PowerPoint Presentation</vt:lpstr>
      <vt:lpstr>Hyperledger Explorer</vt:lpstr>
      <vt:lpstr>Hyperledger Quilt</vt:lpstr>
      <vt:lpstr>Hyperledger Quilt</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Hyperledger Overview 2019</dc:title>
  <dc:creator>Bobbi Muscara</dc:creator>
  <cp:lastModifiedBy>Bobbi Muscara</cp:lastModifiedBy>
  <cp:revision>15</cp:revision>
  <dcterms:modified xsi:type="dcterms:W3CDTF">2019-04-02T12:36:27Z</dcterms:modified>
</cp:coreProperties>
</file>