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48"/>
  </p:notesMasterIdLst>
  <p:sldIdLst>
    <p:sldId id="268" r:id="rId2"/>
    <p:sldId id="535" r:id="rId3"/>
    <p:sldId id="543" r:id="rId4"/>
    <p:sldId id="275" r:id="rId5"/>
    <p:sldId id="859" r:id="rId6"/>
    <p:sldId id="873" r:id="rId7"/>
    <p:sldId id="861" r:id="rId8"/>
    <p:sldId id="874" r:id="rId9"/>
    <p:sldId id="879" r:id="rId10"/>
    <p:sldId id="876" r:id="rId11"/>
    <p:sldId id="875" r:id="rId12"/>
    <p:sldId id="877" r:id="rId13"/>
    <p:sldId id="881" r:id="rId14"/>
    <p:sldId id="882" r:id="rId15"/>
    <p:sldId id="883" r:id="rId16"/>
    <p:sldId id="884" r:id="rId17"/>
    <p:sldId id="885" r:id="rId18"/>
    <p:sldId id="886" r:id="rId19"/>
    <p:sldId id="887" r:id="rId20"/>
    <p:sldId id="888" r:id="rId21"/>
    <p:sldId id="889" r:id="rId22"/>
    <p:sldId id="890" r:id="rId23"/>
    <p:sldId id="905" r:id="rId24"/>
    <p:sldId id="891" r:id="rId25"/>
    <p:sldId id="892" r:id="rId26"/>
    <p:sldId id="904" r:id="rId27"/>
    <p:sldId id="893" r:id="rId28"/>
    <p:sldId id="894" r:id="rId29"/>
    <p:sldId id="895" r:id="rId30"/>
    <p:sldId id="896" r:id="rId31"/>
    <p:sldId id="897" r:id="rId32"/>
    <p:sldId id="898" r:id="rId33"/>
    <p:sldId id="899" r:id="rId34"/>
    <p:sldId id="900" r:id="rId35"/>
    <p:sldId id="901" r:id="rId36"/>
    <p:sldId id="341" r:id="rId37"/>
    <p:sldId id="263" r:id="rId38"/>
    <p:sldId id="264" r:id="rId39"/>
    <p:sldId id="265" r:id="rId40"/>
    <p:sldId id="267" r:id="rId41"/>
    <p:sldId id="337" r:id="rId42"/>
    <p:sldId id="339" r:id="rId43"/>
    <p:sldId id="340" r:id="rId44"/>
    <p:sldId id="270" r:id="rId45"/>
    <p:sldId id="277" r:id="rId46"/>
    <p:sldId id="540"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5" autoAdjust="0"/>
    <p:restoredTop sz="94660"/>
  </p:normalViewPr>
  <p:slideViewPr>
    <p:cSldViewPr snapToGrid="0">
      <p:cViewPr varScale="1">
        <p:scale>
          <a:sx n="107" d="100"/>
          <a:sy n="107" d="100"/>
        </p:scale>
        <p:origin x="80"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C777F5D0-4983-4943-9E01-09CB7AFE3D6F}"/>
    <pc:docChg chg="modSld">
      <pc:chgData name="Bobbi Muscara" userId="eec6e5dbc826e0fa" providerId="LiveId" clId="{C777F5D0-4983-4943-9E01-09CB7AFE3D6F}" dt="2020-01-20T03:29:14.468" v="58" actId="20577"/>
      <pc:docMkLst>
        <pc:docMk/>
      </pc:docMkLst>
      <pc:sldChg chg="modSp">
        <pc:chgData name="Bobbi Muscara" userId="eec6e5dbc826e0fa" providerId="LiveId" clId="{C777F5D0-4983-4943-9E01-09CB7AFE3D6F}" dt="2020-01-20T03:29:14.468" v="58" actId="20577"/>
        <pc:sldMkLst>
          <pc:docMk/>
          <pc:sldMk cId="0" sldId="268"/>
        </pc:sldMkLst>
        <pc:spChg chg="mod">
          <ac:chgData name="Bobbi Muscara" userId="eec6e5dbc826e0fa" providerId="LiveId" clId="{C777F5D0-4983-4943-9E01-09CB7AFE3D6F}" dt="2020-01-20T03:29:14.468" v="58" actId="20577"/>
          <ac:spMkLst>
            <pc:docMk/>
            <pc:sldMk cId="0" sldId="268"/>
            <ac:spMk id="98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C9889-C6C4-4A2B-B49F-2B8BDD320C37}" type="datetimeFigureOut">
              <a:rPr lang="en-US" smtClean="0"/>
              <a:t>1/19/2020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FAABCF-5066-44D4-8AB5-AA4560768C9A}" type="slidenum">
              <a:rPr lang="en-US" smtClean="0"/>
              <a:t>‹#›</a:t>
            </a:fld>
            <a:endParaRPr lang="en-US"/>
          </a:p>
        </p:txBody>
      </p:sp>
    </p:spTree>
    <p:extLst>
      <p:ext uri="{BB962C8B-B14F-4D97-AF65-F5344CB8AC3E}">
        <p14:creationId xmlns:p14="http://schemas.microsoft.com/office/powerpoint/2010/main" val="3853915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4c0e1c8d82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4c0e1c8d82_2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4c0e1c8d82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4c0e1c8d82_2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c0e1c8d82_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g4c0e1c8d82_2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5fbe99f099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g5fbe99f099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c0e1c8d82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4c0e1c8d82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extLst>
      <p:ext uri="{BB962C8B-B14F-4D97-AF65-F5344CB8AC3E}">
        <p14:creationId xmlns:p14="http://schemas.microsoft.com/office/powerpoint/2010/main" val="4100862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c0e1c8d82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4c0e1c8d82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4c0e1c8d82_6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4" name="Google Shape;624;g4c0e1c8d82_6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David</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4c0e1c8d82_6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4c0e1c8d82_6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c0e1c8d82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g4c0e1c8d82_6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4c0e1c8d82_6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4" name="Google Shape;624;g4c0e1c8d82_6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David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4c0e1c8d82_6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4c0e1c8d82_6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c0e1c8d82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g4c0e1c8d82_6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3" name="Google Shape;303;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c0e1c8d82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4c0e1c8d82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4DEED-DCEB-45D2-95C8-967CEAC9AE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B79A93-8AE5-4554-B992-4EDD7E2354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E17DE2-5883-44D2-8582-2960FCA4BA37}"/>
              </a:ext>
            </a:extLst>
          </p:cNvPr>
          <p:cNvSpPr>
            <a:spLocks noGrp="1"/>
          </p:cNvSpPr>
          <p:nvPr>
            <p:ph type="dt" sz="half" idx="10"/>
          </p:nvPr>
        </p:nvSpPr>
        <p:spPr/>
        <p:txBody>
          <a:bodyPr/>
          <a:lstStyle/>
          <a:p>
            <a:fld id="{9B0622CC-C13D-4967-BA11-0EF5A2946D91}" type="datetime1">
              <a:rPr lang="en-US" smtClean="0"/>
              <a:t>1/19/2020</a:t>
            </a:fld>
            <a:endParaRPr lang="en-US"/>
          </a:p>
        </p:txBody>
      </p:sp>
      <p:sp>
        <p:nvSpPr>
          <p:cNvPr id="5" name="Footer Placeholder 4">
            <a:extLst>
              <a:ext uri="{FF2B5EF4-FFF2-40B4-BE49-F238E27FC236}">
                <a16:creationId xmlns:a16="http://schemas.microsoft.com/office/drawing/2014/main" id="{46016426-C8D7-4457-A0C3-A338BE2B59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68D46-6D7C-4E30-A8BA-387ABFB81AC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09966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C0CD-19BC-4D4B-865B-09998D2CCE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95C042-0D67-4D18-A517-80E34BE38E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FE5D25-9CA2-46D4-AFDF-0A5DAEBE2708}"/>
              </a:ext>
            </a:extLst>
          </p:cNvPr>
          <p:cNvSpPr>
            <a:spLocks noGrp="1"/>
          </p:cNvSpPr>
          <p:nvPr>
            <p:ph type="dt" sz="half" idx="10"/>
          </p:nvPr>
        </p:nvSpPr>
        <p:spPr/>
        <p:txBody>
          <a:bodyPr/>
          <a:lstStyle/>
          <a:p>
            <a:fld id="{F6FDD4D4-A066-4FDB-9B6E-11BF764D3F0F}" type="datetime1">
              <a:rPr lang="en-US" smtClean="0"/>
              <a:t>1/19/2020</a:t>
            </a:fld>
            <a:endParaRPr lang="en-US"/>
          </a:p>
        </p:txBody>
      </p:sp>
      <p:sp>
        <p:nvSpPr>
          <p:cNvPr id="5" name="Footer Placeholder 4">
            <a:extLst>
              <a:ext uri="{FF2B5EF4-FFF2-40B4-BE49-F238E27FC236}">
                <a16:creationId xmlns:a16="http://schemas.microsoft.com/office/drawing/2014/main" id="{5A5DD3FA-62D6-4615-A0D8-980A4141C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D984E3-12C6-4402-B7E9-D4084EF486C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62461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B20622-2CAD-401F-8CBF-C4F420D4EA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8186EB-6F2B-49F5-8A5B-5C1E712497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B69313-2295-4AD4-8248-4F3DF7CCFDA5}"/>
              </a:ext>
            </a:extLst>
          </p:cNvPr>
          <p:cNvSpPr>
            <a:spLocks noGrp="1"/>
          </p:cNvSpPr>
          <p:nvPr>
            <p:ph type="dt" sz="half" idx="10"/>
          </p:nvPr>
        </p:nvSpPr>
        <p:spPr/>
        <p:txBody>
          <a:bodyPr/>
          <a:lstStyle/>
          <a:p>
            <a:fld id="{E4D5F0C6-1C4A-4B91-BD5C-875564596A9A}" type="datetime1">
              <a:rPr lang="en-US" smtClean="0"/>
              <a:t>1/19/2020</a:t>
            </a:fld>
            <a:endParaRPr lang="en-US"/>
          </a:p>
        </p:txBody>
      </p:sp>
      <p:sp>
        <p:nvSpPr>
          <p:cNvPr id="5" name="Footer Placeholder 4">
            <a:extLst>
              <a:ext uri="{FF2B5EF4-FFF2-40B4-BE49-F238E27FC236}">
                <a16:creationId xmlns:a16="http://schemas.microsoft.com/office/drawing/2014/main" id="{C3D2F79E-F865-4271-8B21-FA8E53E595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FA11DE-41D6-47FF-9E88-B368B3A2504E}"/>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90651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fld id="{79365BDA-497E-4CFD-B04B-E1524B7D3467}" type="datetime1">
              <a:rPr lang="en-US" smtClean="0"/>
              <a:t>1/19/2020</a:t>
            </a:fld>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73957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42070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1007534" y="947687"/>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26" name="Google Shape;26;p3"/>
          <p:cNvSpPr>
            <a:spLocks noGrp="1"/>
          </p:cNvSpPr>
          <p:nvPr>
            <p:ph type="pic" idx="2"/>
          </p:nvPr>
        </p:nvSpPr>
        <p:spPr>
          <a:xfrm>
            <a:off x="2167728"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7" name="Google Shape;27;p3"/>
          <p:cNvSpPr>
            <a:spLocks noGrp="1"/>
          </p:cNvSpPr>
          <p:nvPr>
            <p:ph type="pic" idx="3"/>
          </p:nvPr>
        </p:nvSpPr>
        <p:spPr>
          <a:xfrm>
            <a:off x="9092938"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8" name="Google Shape;28;p3"/>
          <p:cNvSpPr txBox="1">
            <a:spLocks noGrp="1"/>
          </p:cNvSpPr>
          <p:nvPr>
            <p:ph type="body" idx="1"/>
          </p:nvPr>
        </p:nvSpPr>
        <p:spPr>
          <a:xfrm>
            <a:off x="1007534"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29" name="Google Shape;29;p3"/>
          <p:cNvSpPr>
            <a:spLocks noGrp="1"/>
          </p:cNvSpPr>
          <p:nvPr>
            <p:ph type="pic" idx="4"/>
          </p:nvPr>
        </p:nvSpPr>
        <p:spPr>
          <a:xfrm>
            <a:off x="5630334"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body" idx="5"/>
          </p:nvPr>
        </p:nvSpPr>
        <p:spPr>
          <a:xfrm>
            <a:off x="8043079"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31" name="Google Shape;31;p3"/>
          <p:cNvSpPr txBox="1">
            <a:spLocks noGrp="1"/>
          </p:cNvSpPr>
          <p:nvPr>
            <p:ph type="body" idx="6"/>
          </p:nvPr>
        </p:nvSpPr>
        <p:spPr>
          <a:xfrm>
            <a:off x="4527959"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704547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4"/>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37" name="Google Shape;37;p4"/>
          <p:cNvSpPr txBox="1">
            <a:spLocks noGrp="1"/>
          </p:cNvSpPr>
          <p:nvPr>
            <p:ph type="body" idx="1"/>
          </p:nvPr>
        </p:nvSpPr>
        <p:spPr>
          <a:xfrm>
            <a:off x="1007534" y="1604434"/>
            <a:ext cx="10176933" cy="4294717"/>
          </a:xfrm>
          <a:prstGeom prst="rect">
            <a:avLst/>
          </a:prstGeom>
          <a:noFill/>
          <a:ln>
            <a:noFill/>
          </a:ln>
        </p:spPr>
        <p:txBody>
          <a:bodyPr spcFirstLastPara="1" wrap="square" lIns="0" tIns="0" rIns="0" bIns="0" anchor="ctr" anchorCtr="0">
            <a:noAutofit/>
          </a:bodyPr>
          <a:lstStyle>
            <a:lvl1pPr marL="609585" lvl="0" indent="-304792" algn="l">
              <a:lnSpc>
                <a:spcPct val="90000"/>
              </a:lnSpc>
              <a:spcBef>
                <a:spcPts val="1333"/>
              </a:spcBef>
              <a:spcAft>
                <a:spcPts val="0"/>
              </a:spcAft>
              <a:buClr>
                <a:srgbClr val="414042"/>
              </a:buClr>
              <a:buSzPts val="1400"/>
              <a:buNone/>
              <a:defRPr sz="1867"/>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590563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6"/>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52" name="Google Shape;52;p6"/>
          <p:cNvSpPr>
            <a:spLocks noGrp="1"/>
          </p:cNvSpPr>
          <p:nvPr>
            <p:ph type="pic" idx="2"/>
          </p:nvPr>
        </p:nvSpPr>
        <p:spPr>
          <a:xfrm>
            <a:off x="2167728"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3" name="Google Shape;53;p6"/>
          <p:cNvSpPr>
            <a:spLocks noGrp="1"/>
          </p:cNvSpPr>
          <p:nvPr>
            <p:ph type="pic" idx="3"/>
          </p:nvPr>
        </p:nvSpPr>
        <p:spPr>
          <a:xfrm>
            <a:off x="9092938"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 name="Google Shape;54;p6"/>
          <p:cNvSpPr>
            <a:spLocks noGrp="1"/>
          </p:cNvSpPr>
          <p:nvPr>
            <p:ph type="pic" idx="4"/>
          </p:nvPr>
        </p:nvSpPr>
        <p:spPr>
          <a:xfrm>
            <a:off x="5630334"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5" name="Google Shape;55;p6"/>
          <p:cNvSpPr txBox="1">
            <a:spLocks noGrp="1"/>
          </p:cNvSpPr>
          <p:nvPr>
            <p:ph type="body" idx="1"/>
          </p:nvPr>
        </p:nvSpPr>
        <p:spPr>
          <a:xfrm>
            <a:off x="1007534"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6" name="Google Shape;56;p6"/>
          <p:cNvSpPr txBox="1">
            <a:spLocks noGrp="1"/>
          </p:cNvSpPr>
          <p:nvPr>
            <p:ph type="body" idx="5"/>
          </p:nvPr>
        </p:nvSpPr>
        <p:spPr>
          <a:xfrm>
            <a:off x="8043079"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7" name="Google Shape;57;p6"/>
          <p:cNvSpPr txBox="1">
            <a:spLocks noGrp="1"/>
          </p:cNvSpPr>
          <p:nvPr>
            <p:ph type="body" idx="6"/>
          </p:nvPr>
        </p:nvSpPr>
        <p:spPr>
          <a:xfrm>
            <a:off x="4527959"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8" name="Google Shape;58;p6"/>
          <p:cNvSpPr txBox="1">
            <a:spLocks noGrp="1"/>
          </p:cNvSpPr>
          <p:nvPr>
            <p:ph type="body" idx="7"/>
          </p:nvPr>
        </p:nvSpPr>
        <p:spPr>
          <a:xfrm>
            <a:off x="1007534" y="4436090"/>
            <a:ext cx="10176933" cy="1110367"/>
          </a:xfrm>
          <a:prstGeom prst="rect">
            <a:avLst/>
          </a:prstGeom>
          <a:noFill/>
          <a:ln>
            <a:noFill/>
          </a:ln>
        </p:spPr>
        <p:txBody>
          <a:bodyPr spcFirstLastPara="1" wrap="square" lIns="0" tIns="0" rIns="0" bIns="0" anchor="ctr" anchorCtr="0">
            <a:noAutofit/>
          </a:bodyPr>
          <a:lstStyle>
            <a:lvl1pPr marL="609585" marR="0" lvl="0" indent="-304792" algn="ctr">
              <a:lnSpc>
                <a:spcPct val="100000"/>
              </a:lnSpc>
              <a:spcBef>
                <a:spcPts val="0"/>
              </a:spcBef>
              <a:spcAft>
                <a:spcPts val="0"/>
              </a:spcAft>
              <a:buClr>
                <a:srgbClr val="000000"/>
              </a:buClr>
              <a:buSzPts val="2400"/>
              <a:buFont typeface="Arial"/>
              <a:buNone/>
              <a:defRPr/>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7836657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64" name="Google Shape;64;p7"/>
          <p:cNvSpPr>
            <a:spLocks noGrp="1"/>
          </p:cNvSpPr>
          <p:nvPr>
            <p:ph type="pic" idx="2"/>
          </p:nvPr>
        </p:nvSpPr>
        <p:spPr>
          <a:xfrm>
            <a:off x="1442618"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5" name="Google Shape;65;p7"/>
          <p:cNvSpPr>
            <a:spLocks noGrp="1"/>
          </p:cNvSpPr>
          <p:nvPr>
            <p:ph type="pic" idx="3"/>
          </p:nvPr>
        </p:nvSpPr>
        <p:spPr>
          <a:xfrm>
            <a:off x="5630334"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6" name="Google Shape;66;p7"/>
          <p:cNvSpPr txBox="1">
            <a:spLocks noGrp="1"/>
          </p:cNvSpPr>
          <p:nvPr>
            <p:ph type="body" idx="1"/>
          </p:nvPr>
        </p:nvSpPr>
        <p:spPr>
          <a:xfrm>
            <a:off x="1007535"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7" name="Google Shape;67;p7"/>
          <p:cNvSpPr>
            <a:spLocks noGrp="1"/>
          </p:cNvSpPr>
          <p:nvPr>
            <p:ph type="pic" idx="4"/>
          </p:nvPr>
        </p:nvSpPr>
        <p:spPr>
          <a:xfrm>
            <a:off x="3540680"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 name="Google Shape;68;p7"/>
          <p:cNvSpPr txBox="1">
            <a:spLocks noGrp="1"/>
          </p:cNvSpPr>
          <p:nvPr>
            <p:ph type="body" idx="5"/>
          </p:nvPr>
        </p:nvSpPr>
        <p:spPr>
          <a:xfrm>
            <a:off x="3105596"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9" name="Google Shape;69;p7"/>
          <p:cNvSpPr txBox="1">
            <a:spLocks noGrp="1"/>
          </p:cNvSpPr>
          <p:nvPr>
            <p:ph type="body" idx="6"/>
          </p:nvPr>
        </p:nvSpPr>
        <p:spPr>
          <a:xfrm>
            <a:off x="5203658"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0" name="Google Shape;70;p7"/>
          <p:cNvSpPr txBox="1">
            <a:spLocks noGrp="1"/>
          </p:cNvSpPr>
          <p:nvPr>
            <p:ph type="body" idx="7"/>
          </p:nvPr>
        </p:nvSpPr>
        <p:spPr>
          <a:xfrm>
            <a:off x="7301719"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1" name="Google Shape;71;p7"/>
          <p:cNvSpPr>
            <a:spLocks noGrp="1"/>
          </p:cNvSpPr>
          <p:nvPr>
            <p:ph type="pic" idx="8"/>
          </p:nvPr>
        </p:nvSpPr>
        <p:spPr>
          <a:xfrm>
            <a:off x="9826458"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 name="Google Shape;72;p7"/>
          <p:cNvSpPr txBox="1">
            <a:spLocks noGrp="1"/>
          </p:cNvSpPr>
          <p:nvPr>
            <p:ph type="body" idx="9"/>
          </p:nvPr>
        </p:nvSpPr>
        <p:spPr>
          <a:xfrm>
            <a:off x="9399782" y="3506656"/>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3" name="Google Shape;73;p7"/>
          <p:cNvSpPr>
            <a:spLocks noGrp="1"/>
          </p:cNvSpPr>
          <p:nvPr>
            <p:ph type="pic" idx="13"/>
          </p:nvPr>
        </p:nvSpPr>
        <p:spPr>
          <a:xfrm>
            <a:off x="7728395"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888768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79"/>
        <p:cNvGrpSpPr/>
        <p:nvPr/>
      </p:nvGrpSpPr>
      <p:grpSpPr>
        <a:xfrm>
          <a:off x="0" y="0"/>
          <a:ext cx="0" cy="0"/>
          <a:chOff x="0" y="0"/>
          <a:chExt cx="0" cy="0"/>
        </a:xfrm>
      </p:grpSpPr>
      <p:sp>
        <p:nvSpPr>
          <p:cNvPr id="80" name="Google Shape;80;p9"/>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9"/>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9"/>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9"/>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84" name="Google Shape;84;p9"/>
          <p:cNvSpPr>
            <a:spLocks noGrp="1"/>
          </p:cNvSpPr>
          <p:nvPr>
            <p:ph type="pic" idx="2"/>
          </p:nvPr>
        </p:nvSpPr>
        <p:spPr>
          <a:xfrm>
            <a:off x="2167728"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5" name="Google Shape;85;p9"/>
          <p:cNvSpPr>
            <a:spLocks noGrp="1"/>
          </p:cNvSpPr>
          <p:nvPr>
            <p:ph type="pic" idx="3"/>
          </p:nvPr>
        </p:nvSpPr>
        <p:spPr>
          <a:xfrm>
            <a:off x="9092938"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5630334"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7" name="Google Shape;87;p9"/>
          <p:cNvSpPr>
            <a:spLocks noGrp="1"/>
          </p:cNvSpPr>
          <p:nvPr>
            <p:ph type="pic" idx="5"/>
          </p:nvPr>
        </p:nvSpPr>
        <p:spPr>
          <a:xfrm>
            <a:off x="2167728"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8" name="Google Shape;88;p9"/>
          <p:cNvSpPr>
            <a:spLocks noGrp="1"/>
          </p:cNvSpPr>
          <p:nvPr>
            <p:ph type="pic" idx="6"/>
          </p:nvPr>
        </p:nvSpPr>
        <p:spPr>
          <a:xfrm>
            <a:off x="9092938"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9" name="Google Shape;89;p9"/>
          <p:cNvSpPr>
            <a:spLocks noGrp="1"/>
          </p:cNvSpPr>
          <p:nvPr>
            <p:ph type="pic" idx="7"/>
          </p:nvPr>
        </p:nvSpPr>
        <p:spPr>
          <a:xfrm>
            <a:off x="5630334"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0" name="Google Shape;90;p9"/>
          <p:cNvSpPr txBox="1">
            <a:spLocks noGrp="1"/>
          </p:cNvSpPr>
          <p:nvPr>
            <p:ph type="body" idx="1"/>
          </p:nvPr>
        </p:nvSpPr>
        <p:spPr>
          <a:xfrm>
            <a:off x="1007534"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1" name="Google Shape;91;p9"/>
          <p:cNvSpPr txBox="1">
            <a:spLocks noGrp="1"/>
          </p:cNvSpPr>
          <p:nvPr>
            <p:ph type="body" idx="8"/>
          </p:nvPr>
        </p:nvSpPr>
        <p:spPr>
          <a:xfrm>
            <a:off x="8043079"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2" name="Google Shape;92;p9"/>
          <p:cNvSpPr txBox="1">
            <a:spLocks noGrp="1"/>
          </p:cNvSpPr>
          <p:nvPr>
            <p:ph type="body" idx="9"/>
          </p:nvPr>
        </p:nvSpPr>
        <p:spPr>
          <a:xfrm>
            <a:off x="4527959"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3" name="Google Shape;93;p9"/>
          <p:cNvSpPr txBox="1">
            <a:spLocks noGrp="1"/>
          </p:cNvSpPr>
          <p:nvPr>
            <p:ph type="body" idx="13"/>
          </p:nvPr>
        </p:nvSpPr>
        <p:spPr>
          <a:xfrm>
            <a:off x="1007534"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4" name="Google Shape;94;p9"/>
          <p:cNvSpPr txBox="1">
            <a:spLocks noGrp="1"/>
          </p:cNvSpPr>
          <p:nvPr>
            <p:ph type="body" idx="14"/>
          </p:nvPr>
        </p:nvSpPr>
        <p:spPr>
          <a:xfrm>
            <a:off x="8043079"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5" name="Google Shape;95;p9"/>
          <p:cNvSpPr txBox="1">
            <a:spLocks noGrp="1"/>
          </p:cNvSpPr>
          <p:nvPr>
            <p:ph type="body" idx="15"/>
          </p:nvPr>
        </p:nvSpPr>
        <p:spPr>
          <a:xfrm>
            <a:off x="4527959"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3434874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2795815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1004-2B2B-4CFE-94B5-8B4F4767E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C22414-9A3D-47DA-BAA8-BD1D8BDBA2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3AF76C-5291-45BC-8B0E-3525E51CC0A4}"/>
              </a:ext>
            </a:extLst>
          </p:cNvPr>
          <p:cNvSpPr>
            <a:spLocks noGrp="1"/>
          </p:cNvSpPr>
          <p:nvPr>
            <p:ph type="dt" sz="half" idx="10"/>
          </p:nvPr>
        </p:nvSpPr>
        <p:spPr/>
        <p:txBody>
          <a:bodyPr/>
          <a:lstStyle/>
          <a:p>
            <a:fld id="{706DD398-AD84-43F8-821C-827E8BA7721D}" type="datetime1">
              <a:rPr lang="en-US" smtClean="0"/>
              <a:t>1/19/2020</a:t>
            </a:fld>
            <a:endParaRPr lang="en-US"/>
          </a:p>
        </p:txBody>
      </p:sp>
      <p:sp>
        <p:nvSpPr>
          <p:cNvPr id="5" name="Footer Placeholder 4">
            <a:extLst>
              <a:ext uri="{FF2B5EF4-FFF2-40B4-BE49-F238E27FC236}">
                <a16:creationId xmlns:a16="http://schemas.microsoft.com/office/drawing/2014/main" id="{A5BC1216-6F77-4A1D-A8BE-331323D1B2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4583AA-C55A-40D3-A0D5-10ED1D90FB32}"/>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462176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110"/>
        <p:cNvGrpSpPr/>
        <p:nvPr/>
      </p:nvGrpSpPr>
      <p:grpSpPr>
        <a:xfrm>
          <a:off x="0" y="0"/>
          <a:ext cx="0" cy="0"/>
          <a:chOff x="0" y="0"/>
          <a:chExt cx="0" cy="0"/>
        </a:xfrm>
      </p:grpSpPr>
      <p:sp>
        <p:nvSpPr>
          <p:cNvPr id="111" name="Google Shape;111;p12"/>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12"/>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pic>
        <p:nvPicPr>
          <p:cNvPr id="114" name="Google Shape;114;p1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15" name="Google Shape;115;p12"/>
          <p:cNvSpPr txBox="1">
            <a:spLocks noGrp="1"/>
          </p:cNvSpPr>
          <p:nvPr>
            <p:ph type="body" idx="1"/>
          </p:nvPr>
        </p:nvSpPr>
        <p:spPr>
          <a:xfrm>
            <a:off x="1007534" y="2532235"/>
            <a:ext cx="10176932" cy="834059"/>
          </a:xfrm>
          <a:prstGeom prst="rect">
            <a:avLst/>
          </a:prstGeom>
          <a:noFill/>
          <a:ln>
            <a:noFill/>
          </a:ln>
        </p:spPr>
        <p:txBody>
          <a:bodyPr spcFirstLastPara="1" wrap="square" lIns="0" tIns="0" rIns="0" bIns="0" anchor="ctr" anchorCtr="0">
            <a:noAutofit/>
          </a:bodyPr>
          <a:lstStyle>
            <a:lvl1pPr marL="609585" lvl="0" indent="-304792" algn="ctr">
              <a:lnSpc>
                <a:spcPct val="90000"/>
              </a:lnSpc>
              <a:spcBef>
                <a:spcPts val="1333"/>
              </a:spcBef>
              <a:spcAft>
                <a:spcPts val="0"/>
              </a:spcAft>
              <a:buClr>
                <a:schemeClr val="lt1"/>
              </a:buClr>
              <a:buSzPts val="4800"/>
              <a:buNone/>
              <a:defRPr sz="6400" b="1">
                <a:solidFill>
                  <a:schemeClr val="lt1"/>
                </a:solidFill>
              </a:defRPr>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116" name="Google Shape;116;p12"/>
          <p:cNvSpPr txBox="1">
            <a:spLocks noGrp="1"/>
          </p:cNvSpPr>
          <p:nvPr>
            <p:ph type="body" idx="2"/>
          </p:nvPr>
        </p:nvSpPr>
        <p:spPr>
          <a:xfrm>
            <a:off x="1007534" y="3534020"/>
            <a:ext cx="10176933" cy="1311965"/>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chemeClr val="lt1"/>
              </a:buClr>
              <a:buSzPts val="1800"/>
              <a:buNone/>
              <a:defRPr>
                <a:solidFill>
                  <a:schemeClr val="lt1"/>
                </a:solidFill>
              </a:defRPr>
            </a:lvl1pPr>
            <a:lvl2pPr marL="1219170" lvl="1" indent="-304792" algn="ctr">
              <a:lnSpc>
                <a:spcPct val="90000"/>
              </a:lnSpc>
              <a:spcBef>
                <a:spcPts val="667"/>
              </a:spcBef>
              <a:spcAft>
                <a:spcPts val="0"/>
              </a:spcAft>
              <a:buClr>
                <a:srgbClr val="414042"/>
              </a:buClr>
              <a:buSzPts val="1800"/>
              <a:buNone/>
              <a:defRPr/>
            </a:lvl2pPr>
            <a:lvl3pPr marL="1828754" lvl="2" indent="-304792" algn="ctr">
              <a:lnSpc>
                <a:spcPct val="90000"/>
              </a:lnSpc>
              <a:spcBef>
                <a:spcPts val="667"/>
              </a:spcBef>
              <a:spcAft>
                <a:spcPts val="0"/>
              </a:spcAft>
              <a:buClr>
                <a:srgbClr val="414042"/>
              </a:buClr>
              <a:buSzPts val="1800"/>
              <a:buNone/>
              <a:defRPr/>
            </a:lvl3pPr>
            <a:lvl4pPr marL="2438339" lvl="3" indent="-304792" algn="ctr">
              <a:lnSpc>
                <a:spcPct val="90000"/>
              </a:lnSpc>
              <a:spcBef>
                <a:spcPts val="667"/>
              </a:spcBef>
              <a:spcAft>
                <a:spcPts val="0"/>
              </a:spcAft>
              <a:buClr>
                <a:srgbClr val="414042"/>
              </a:buClr>
              <a:buSzPts val="1800"/>
              <a:buNone/>
              <a:defRPr/>
            </a:lvl4pPr>
            <a:lvl5pPr marL="3047924" lvl="4" indent="-304792" algn="ctr">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48489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85CEB-AB06-4581-8F77-F0DBB31440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B41AF17-25B3-4EFD-BFB0-49A9F98A7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8242CE-C51A-49E7-90F8-FEF52B777346}"/>
              </a:ext>
            </a:extLst>
          </p:cNvPr>
          <p:cNvSpPr>
            <a:spLocks noGrp="1"/>
          </p:cNvSpPr>
          <p:nvPr>
            <p:ph type="dt" sz="half" idx="10"/>
          </p:nvPr>
        </p:nvSpPr>
        <p:spPr/>
        <p:txBody>
          <a:bodyPr/>
          <a:lstStyle/>
          <a:p>
            <a:fld id="{29766FC5-9041-4938-A22F-DA387AB6DDC9}" type="datetime1">
              <a:rPr lang="en-US" smtClean="0"/>
              <a:t>1/19/2020</a:t>
            </a:fld>
            <a:endParaRPr lang="en-US"/>
          </a:p>
        </p:txBody>
      </p:sp>
      <p:sp>
        <p:nvSpPr>
          <p:cNvPr id="5" name="Footer Placeholder 4">
            <a:extLst>
              <a:ext uri="{FF2B5EF4-FFF2-40B4-BE49-F238E27FC236}">
                <a16:creationId xmlns:a16="http://schemas.microsoft.com/office/drawing/2014/main" id="{F4ED26C0-72B5-4D37-8FEC-A48BF9950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46EC5-107A-41A3-B9EB-DFA89BE0D841}"/>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89133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4FD61-5522-4B52-8DB9-90F817F66E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4EB3FC-5D4D-483D-AA03-7028D98A62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BD13DF-2E99-4F09-93B9-C05D0E621E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7DB478-A1BB-4C9F-A268-5235446C69B0}"/>
              </a:ext>
            </a:extLst>
          </p:cNvPr>
          <p:cNvSpPr>
            <a:spLocks noGrp="1"/>
          </p:cNvSpPr>
          <p:nvPr>
            <p:ph type="dt" sz="half" idx="10"/>
          </p:nvPr>
        </p:nvSpPr>
        <p:spPr/>
        <p:txBody>
          <a:bodyPr/>
          <a:lstStyle/>
          <a:p>
            <a:fld id="{2603075C-8199-4FCF-81B0-F10D13609E2F}" type="datetime1">
              <a:rPr lang="en-US" smtClean="0"/>
              <a:t>1/19/2020</a:t>
            </a:fld>
            <a:endParaRPr lang="en-US"/>
          </a:p>
        </p:txBody>
      </p:sp>
      <p:sp>
        <p:nvSpPr>
          <p:cNvPr id="6" name="Footer Placeholder 5">
            <a:extLst>
              <a:ext uri="{FF2B5EF4-FFF2-40B4-BE49-F238E27FC236}">
                <a16:creationId xmlns:a16="http://schemas.microsoft.com/office/drawing/2014/main" id="{3AE2263F-6903-41C8-8644-D51B71ADFB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27851C-59F7-4309-A955-3D7869D11E2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149717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FD092-4027-4AF3-A2E3-8E46FCDA0A3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9D6F0A-C945-4CD7-B6BE-53F4FD2567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649C79-3A64-4CBE-93A8-F8B945A6F3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EAA13C-DEDB-4292-AC19-76DE08D69F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8DE61-9DFE-43E0-93A9-0102A31354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8B7C5A-D0AF-44F2-B99D-B834B597CD9C}"/>
              </a:ext>
            </a:extLst>
          </p:cNvPr>
          <p:cNvSpPr>
            <a:spLocks noGrp="1"/>
          </p:cNvSpPr>
          <p:nvPr>
            <p:ph type="dt" sz="half" idx="10"/>
          </p:nvPr>
        </p:nvSpPr>
        <p:spPr/>
        <p:txBody>
          <a:bodyPr/>
          <a:lstStyle/>
          <a:p>
            <a:fld id="{B175637F-21CE-4291-B20C-7E2181BCBF3D}" type="datetime1">
              <a:rPr lang="en-US" smtClean="0"/>
              <a:t>1/19/2020</a:t>
            </a:fld>
            <a:endParaRPr lang="en-US"/>
          </a:p>
        </p:txBody>
      </p:sp>
      <p:sp>
        <p:nvSpPr>
          <p:cNvPr id="8" name="Footer Placeholder 7">
            <a:extLst>
              <a:ext uri="{FF2B5EF4-FFF2-40B4-BE49-F238E27FC236}">
                <a16:creationId xmlns:a16="http://schemas.microsoft.com/office/drawing/2014/main" id="{DB85921E-6D51-4061-9171-9A6910D306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B11125-8317-47E5-8EF8-7D5B840EC557}"/>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1503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2C327-5AEF-4DB6-927E-F056F97188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92638B-C15A-4C3B-AB35-FE8A3D2DD718}"/>
              </a:ext>
            </a:extLst>
          </p:cNvPr>
          <p:cNvSpPr>
            <a:spLocks noGrp="1"/>
          </p:cNvSpPr>
          <p:nvPr>
            <p:ph type="dt" sz="half" idx="10"/>
          </p:nvPr>
        </p:nvSpPr>
        <p:spPr/>
        <p:txBody>
          <a:bodyPr/>
          <a:lstStyle/>
          <a:p>
            <a:fld id="{0C59AAED-626A-46CC-A8A1-3CCB7DE30C58}" type="datetime1">
              <a:rPr lang="en-US" smtClean="0"/>
              <a:t>1/19/2020</a:t>
            </a:fld>
            <a:endParaRPr lang="en-US"/>
          </a:p>
        </p:txBody>
      </p:sp>
      <p:sp>
        <p:nvSpPr>
          <p:cNvPr id="4" name="Footer Placeholder 3">
            <a:extLst>
              <a:ext uri="{FF2B5EF4-FFF2-40B4-BE49-F238E27FC236}">
                <a16:creationId xmlns:a16="http://schemas.microsoft.com/office/drawing/2014/main" id="{7C726E7B-6555-46E9-AA6B-275AB1AA14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5CD9CA-E0BC-4265-90F6-B4E30D4A438C}"/>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531765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75F3CD-20C7-4643-85F8-D7AF339F1447}"/>
              </a:ext>
            </a:extLst>
          </p:cNvPr>
          <p:cNvSpPr>
            <a:spLocks noGrp="1"/>
          </p:cNvSpPr>
          <p:nvPr>
            <p:ph type="dt" sz="half" idx="10"/>
          </p:nvPr>
        </p:nvSpPr>
        <p:spPr/>
        <p:txBody>
          <a:bodyPr/>
          <a:lstStyle/>
          <a:p>
            <a:fld id="{3C9B70CC-CBB7-48DC-89FC-74CCBCD06BE8}" type="datetime1">
              <a:rPr lang="en-US" smtClean="0"/>
              <a:t>1/19/2020</a:t>
            </a:fld>
            <a:endParaRPr lang="en-US"/>
          </a:p>
        </p:txBody>
      </p:sp>
      <p:sp>
        <p:nvSpPr>
          <p:cNvPr id="3" name="Footer Placeholder 2">
            <a:extLst>
              <a:ext uri="{FF2B5EF4-FFF2-40B4-BE49-F238E27FC236}">
                <a16:creationId xmlns:a16="http://schemas.microsoft.com/office/drawing/2014/main" id="{8B63EEE7-4AAB-4EE9-B2CB-5428987685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94EB7-58E4-42F2-9AE6-BEB47FA51C6F}"/>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43831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C9A5E-9728-4D0A-A4C9-707831B31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EB8A-B322-4E74-9FBA-B6166996C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0B142F-E83B-4556-8F4F-3137C080F4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5C7ADB-4045-47AB-82A0-FADA1CF5A503}"/>
              </a:ext>
            </a:extLst>
          </p:cNvPr>
          <p:cNvSpPr>
            <a:spLocks noGrp="1"/>
          </p:cNvSpPr>
          <p:nvPr>
            <p:ph type="dt" sz="half" idx="10"/>
          </p:nvPr>
        </p:nvSpPr>
        <p:spPr/>
        <p:txBody>
          <a:bodyPr/>
          <a:lstStyle/>
          <a:p>
            <a:fld id="{C40DF3E0-E697-4D64-9B43-C1A647BB95E2}" type="datetime1">
              <a:rPr lang="en-US" smtClean="0"/>
              <a:t>1/19/2020</a:t>
            </a:fld>
            <a:endParaRPr lang="en-US"/>
          </a:p>
        </p:txBody>
      </p:sp>
      <p:sp>
        <p:nvSpPr>
          <p:cNvPr id="6" name="Footer Placeholder 5">
            <a:extLst>
              <a:ext uri="{FF2B5EF4-FFF2-40B4-BE49-F238E27FC236}">
                <a16:creationId xmlns:a16="http://schemas.microsoft.com/office/drawing/2014/main" id="{D2F12FE6-C2C1-4986-B5D3-B614F55FBC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504AAB-39C6-4FA5-A15B-BFE5BE394EB6}"/>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214623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691EA-090B-4737-8B1C-9C22946B44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7CE77D-1C62-4723-8D20-7D98A65B2E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55B6A7-48A9-4211-BF73-5B19E9E1B3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38803C-F6A1-4A76-846F-60F0A3FAD178}"/>
              </a:ext>
            </a:extLst>
          </p:cNvPr>
          <p:cNvSpPr>
            <a:spLocks noGrp="1"/>
          </p:cNvSpPr>
          <p:nvPr>
            <p:ph type="dt" sz="half" idx="10"/>
          </p:nvPr>
        </p:nvSpPr>
        <p:spPr/>
        <p:txBody>
          <a:bodyPr/>
          <a:lstStyle/>
          <a:p>
            <a:fld id="{27A852AE-25FE-4B60-A0D9-8ED6953405E2}" type="datetime1">
              <a:rPr lang="en-US" smtClean="0"/>
              <a:t>1/19/2020</a:t>
            </a:fld>
            <a:endParaRPr lang="en-US"/>
          </a:p>
        </p:txBody>
      </p:sp>
      <p:sp>
        <p:nvSpPr>
          <p:cNvPr id="6" name="Footer Placeholder 5">
            <a:extLst>
              <a:ext uri="{FF2B5EF4-FFF2-40B4-BE49-F238E27FC236}">
                <a16:creationId xmlns:a16="http://schemas.microsoft.com/office/drawing/2014/main" id="{D1B91759-57CF-4F40-AE3E-17B4980A1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98AE1D-94E3-4FEF-A6DA-C0FAB7CBD28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612018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A8C53-E9B9-46FD-94B0-CB68D52AB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E12999-E14A-4B25-861F-4875E608E2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40B907-E153-4EB9-8412-0604864125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5AE92-D36D-4394-BC63-83C551476618}" type="datetime1">
              <a:rPr lang="en-US" smtClean="0"/>
              <a:t>1/19/2020</a:t>
            </a:fld>
            <a:endParaRPr lang="en-US"/>
          </a:p>
        </p:txBody>
      </p:sp>
      <p:sp>
        <p:nvSpPr>
          <p:cNvPr id="5" name="Footer Placeholder 4">
            <a:extLst>
              <a:ext uri="{FF2B5EF4-FFF2-40B4-BE49-F238E27FC236}">
                <a16:creationId xmlns:a16="http://schemas.microsoft.com/office/drawing/2014/main" id="{DAC8AD52-3F04-4A54-958C-4C3234766E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7BF0F0-DCBB-4BC3-9264-BE1C8F147C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579EC-0B7D-4660-A7F7-D5D6D8F79EF9}" type="slidenum">
              <a:rPr lang="en-US" smtClean="0"/>
              <a:t>‹#›</a:t>
            </a:fld>
            <a:endParaRPr lang="en-US"/>
          </a:p>
        </p:txBody>
      </p:sp>
    </p:spTree>
    <p:extLst>
      <p:ext uri="{BB962C8B-B14F-4D97-AF65-F5344CB8AC3E}">
        <p14:creationId xmlns:p14="http://schemas.microsoft.com/office/powerpoint/2010/main" val="361272907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8" Type="http://schemas.openxmlformats.org/officeDocument/2006/relationships/hyperlink" Target="https://governmentblockchain.us15.list-manage.com/profile?u=050f99f3af2e9e351024eb706&amp;id=4801c895d2&amp;e=3bb0685c5e" TargetMode="External"/><Relationship Id="rId3" Type="http://schemas.openxmlformats.org/officeDocument/2006/relationships/image" Target="../media/image14.jpeg"/><Relationship Id="rId7" Type="http://schemas.openxmlformats.org/officeDocument/2006/relationships/hyperlink" Target="https://governmentblockchain.us15.list-manage.com/vcard?u=050f99f3af2e9e351024eb706&amp;id=4801c895d2" TargetMode="Externa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hyperlink" Target="https://governmentblockchain.us15.list-manage.com/track/click?u=050f99f3af2e9e351024eb706&amp;id=60fc6c28cb&amp;e=3bb0685c5e" TargetMode="External"/><Relationship Id="rId5" Type="http://schemas.openxmlformats.org/officeDocument/2006/relationships/hyperlink" Target="https://governmentblockchain.us15.list-manage.com/track/click?u=050f99f3af2e9e351024eb706&amp;id=f2157e9e23&amp;e=3bb0685c5e" TargetMode="External"/><Relationship Id="rId10" Type="http://schemas.openxmlformats.org/officeDocument/2006/relationships/image" Target="../media/image15.gif"/><Relationship Id="rId4" Type="http://schemas.openxmlformats.org/officeDocument/2006/relationships/image" Target="../media/image4.jpg"/><Relationship Id="rId9" Type="http://schemas.openxmlformats.org/officeDocument/2006/relationships/hyperlink" Target="https://governmentblockchain.us15.list-manage.com/unsubscribe?u=050f99f3af2e9e351024eb706&amp;id=4801c895d2&amp;e=3bb0685c5e&amp;c=8d2654f52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20.jp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26.png"/><Relationship Id="rId5" Type="http://schemas.openxmlformats.org/officeDocument/2006/relationships/image" Target="../media/image1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9.jp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39.jp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9.xml"/><Relationship Id="rId1" Type="http://schemas.openxmlformats.org/officeDocument/2006/relationships/slideLayout" Target="../slideLayouts/slideLayout1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30.xml"/><Relationship Id="rId1" Type="http://schemas.openxmlformats.org/officeDocument/2006/relationships/slideLayout" Target="../slideLayouts/slideLayout1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53.png"/></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97"/>
          <p:cNvSpPr txBox="1">
            <a:spLocks noGrp="1"/>
          </p:cNvSpPr>
          <p:nvPr>
            <p:ph type="ctrTitle"/>
          </p:nvPr>
        </p:nvSpPr>
        <p:spPr>
          <a:xfrm>
            <a:off x="1225989" y="1240793"/>
            <a:ext cx="9099255" cy="3627763"/>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Hyperledger </a:t>
            </a:r>
            <a:r>
              <a:rPr lang="en-US" sz="4500" b="0" cap="all" dirty="0" err="1">
                <a:solidFill>
                  <a:srgbClr val="454545"/>
                </a:solidFill>
                <a:latin typeface="+mj-lt"/>
                <a:ea typeface="+mj-ea"/>
                <a:cs typeface="+mj-cs"/>
              </a:rPr>
              <a:t>princeton</a:t>
            </a:r>
            <a:r>
              <a:rPr lang="en-US" sz="4500" b="0" cap="all">
                <a:solidFill>
                  <a:srgbClr val="454545"/>
                </a:solidFill>
                <a:latin typeface="+mj-lt"/>
                <a:ea typeface="+mj-ea"/>
                <a:cs typeface="+mj-cs"/>
              </a:rPr>
              <a:t> </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1800" b="0" cap="all" dirty="0">
                <a:solidFill>
                  <a:srgbClr val="454545"/>
                </a:solidFill>
                <a:latin typeface="+mj-lt"/>
                <a:ea typeface="+mj-ea"/>
                <a:cs typeface="+mj-cs"/>
              </a:rPr>
              <a:t> </a:t>
            </a:r>
            <a:r>
              <a:rPr lang="en-US" sz="1800" b="0" cap="all" dirty="0">
                <a:solidFill>
                  <a:srgbClr val="454545"/>
                </a:solidFill>
              </a:rPr>
              <a:t>hosted by</a:t>
            </a:r>
            <a:br>
              <a:rPr lang="en-US" sz="1800" b="0" cap="all" dirty="0">
                <a:solidFill>
                  <a:srgbClr val="454545"/>
                </a:solidFill>
              </a:rPr>
            </a:br>
            <a:r>
              <a:rPr lang="en-US" sz="1800" cap="all" dirty="0">
                <a:solidFill>
                  <a:srgbClr val="454545"/>
                </a:solidFill>
                <a:latin typeface="Arial Rounded MT Bold" panose="020F0704030504030204" pitchFamily="34" charset="0"/>
              </a:rPr>
              <a:t> Ledger Academy</a:t>
            </a:r>
            <a:endParaRPr lang="en-US" sz="18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067863" y="3812348"/>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January 21, 2019</a:t>
            </a:r>
          </a:p>
        </p:txBody>
      </p:sp>
      <p:pic>
        <p:nvPicPr>
          <p:cNvPr id="5" name="Content Placeholder 5" descr="A picture containing clipart&#10;&#10;Description automatically generated">
            <a:extLst>
              <a:ext uri="{FF2B5EF4-FFF2-40B4-BE49-F238E27FC236}">
                <a16:creationId xmlns:a16="http://schemas.microsoft.com/office/drawing/2014/main" id="{65A0A01B-2BB2-4CCC-9499-974F80BDAF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3" name="Footer Placeholder 2">
            <a:extLst>
              <a:ext uri="{FF2B5EF4-FFF2-40B4-BE49-F238E27FC236}">
                <a16:creationId xmlns:a16="http://schemas.microsoft.com/office/drawing/2014/main" id="{7132CE7C-D711-4EA6-9381-CFECD445CA9E}"/>
              </a:ext>
            </a:extLst>
          </p:cNvPr>
          <p:cNvSpPr>
            <a:spLocks noGrp="1"/>
          </p:cNvSpPr>
          <p:nvPr>
            <p:ph type="ftr" idx="1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8F9AEE7-AF22-4CD4-A84A-A5F5913213F8}"/>
              </a:ext>
            </a:extLst>
          </p:cNvPr>
          <p:cNvSpPr/>
          <p:nvPr/>
        </p:nvSpPr>
        <p:spPr>
          <a:xfrm>
            <a:off x="546351" y="433545"/>
            <a:ext cx="11139854" cy="930447"/>
          </a:xfrm>
          <a:prstGeom prst="ellipse">
            <a:avLst/>
          </a:prstGeom>
        </p:spPr>
        <p:txBody>
          <a:bodyPr vert="horz" lIns="91440" tIns="45720" rIns="91440" bIns="45720" rtlCol="0" anchor="b">
            <a:normAutofit/>
          </a:bodyPr>
          <a:lstStyle/>
          <a:p>
            <a:pPr algn="ctr">
              <a:lnSpc>
                <a:spcPct val="90000"/>
              </a:lnSpc>
              <a:spcBef>
                <a:spcPct val="0"/>
              </a:spcBef>
              <a:spcAft>
                <a:spcPts val="600"/>
              </a:spcAft>
            </a:pPr>
            <a:r>
              <a:rPr lang="en-US" sz="3000" u="sng">
                <a:solidFill>
                  <a:srgbClr val="FFFFFF"/>
                </a:solidFill>
                <a:latin typeface="+mj-lt"/>
                <a:ea typeface="+mj-ea"/>
                <a:cs typeface="+mj-cs"/>
              </a:rPr>
              <a:t> Ledger Academy / Blockchain Fundamentals</a:t>
            </a:r>
          </a:p>
        </p:txBody>
      </p:sp>
      <p:cxnSp>
        <p:nvCxnSpPr>
          <p:cNvPr id="15" name="Straight Connector 1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Picture 7" descr="A close up of a logo&#10;&#10;Description automatically generated">
            <a:extLst>
              <a:ext uri="{FF2B5EF4-FFF2-40B4-BE49-F238E27FC236}">
                <a16:creationId xmlns:a16="http://schemas.microsoft.com/office/drawing/2014/main" id="{2B2C86BB-4DDD-4805-A864-74D513A468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002" y="2426818"/>
            <a:ext cx="4997046" cy="3997637"/>
          </a:xfrm>
          <a:prstGeom prst="rect">
            <a:avLst/>
          </a:prstGeom>
        </p:spPr>
      </p:pic>
      <p:cxnSp>
        <p:nvCxnSpPr>
          <p:cNvPr id="17" name="Straight Connector 16">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9BEF80F-47B3-4CFC-A44A-09211A692F15}"/>
              </a:ext>
            </a:extLst>
          </p:cNvPr>
          <p:cNvPicPr>
            <a:picLocks noChangeAspect="1"/>
          </p:cNvPicPr>
          <p:nvPr/>
        </p:nvPicPr>
        <p:blipFill>
          <a:blip r:embed="rId3"/>
          <a:stretch>
            <a:fillRect/>
          </a:stretch>
        </p:blipFill>
        <p:spPr>
          <a:xfrm>
            <a:off x="6445073" y="2891160"/>
            <a:ext cx="5455917" cy="3068953"/>
          </a:xfrm>
          <a:prstGeom prst="rect">
            <a:avLst/>
          </a:prstGeom>
        </p:spPr>
      </p:pic>
      <p:sp>
        <p:nvSpPr>
          <p:cNvPr id="2" name="Footer Placeholder 1">
            <a:extLst>
              <a:ext uri="{FF2B5EF4-FFF2-40B4-BE49-F238E27FC236}">
                <a16:creationId xmlns:a16="http://schemas.microsoft.com/office/drawing/2014/main" id="{E71339C5-7F6A-4FE1-A58F-45D74D83A5AA}"/>
              </a:ext>
            </a:extLst>
          </p:cNvPr>
          <p:cNvSpPr>
            <a:spLocks noGrp="1"/>
          </p:cNvSpPr>
          <p:nvPr>
            <p:ph type="ftr" sz="quarter" idx="11"/>
          </p:nvPr>
        </p:nvSpPr>
        <p:spPr>
          <a:xfrm>
            <a:off x="4038600" y="6522430"/>
            <a:ext cx="4114800" cy="347472"/>
          </a:xfrm>
        </p:spPr>
        <p:txBody>
          <a:bodyPr vert="horz" lIns="91440" tIns="45720" rIns="91440" bIns="45720" rtlCol="0" anchor="ctr">
            <a:normAutofit/>
          </a:bodyPr>
          <a:lstStyle/>
          <a:p>
            <a:endParaRPr lang="en-US" sz="1200" kern="1200">
              <a:solidFill>
                <a:srgbClr val="898989"/>
              </a:solidFill>
              <a:latin typeface="+mn-lt"/>
              <a:ea typeface="+mn-ea"/>
              <a:cs typeface="+mn-cs"/>
            </a:endParaRPr>
          </a:p>
        </p:txBody>
      </p:sp>
      <p:sp>
        <p:nvSpPr>
          <p:cNvPr id="4" name="AutoShape 2">
            <a:extLst>
              <a:ext uri="{FF2B5EF4-FFF2-40B4-BE49-F238E27FC236}">
                <a16:creationId xmlns:a16="http://schemas.microsoft.com/office/drawing/2014/main" id="{4994BD30-7340-491E-99A7-82E8899AD7E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Content Placeholder 5" descr="A picture containing clipart&#10;&#10;Description automatically generated">
            <a:extLst>
              <a:ext uri="{FF2B5EF4-FFF2-40B4-BE49-F238E27FC236}">
                <a16:creationId xmlns:a16="http://schemas.microsoft.com/office/drawing/2014/main" id="{ECAC0D66-AB2F-4FA9-9703-948BB863D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773928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7D48E32-7023-49DC-A937-C80E6B3B62CC}"/>
              </a:ext>
            </a:extLst>
          </p:cNvPr>
          <p:cNvSpPr>
            <a:spLocks noGrp="1"/>
          </p:cNvSpPr>
          <p:nvPr>
            <p:ph type="ftr" sz="quarter" idx="11"/>
          </p:nvPr>
        </p:nvSpPr>
        <p:spPr/>
        <p:txBody>
          <a:bodyPr/>
          <a:lstStyle/>
          <a:p>
            <a:endParaRPr lang="en-US"/>
          </a:p>
        </p:txBody>
      </p:sp>
      <p:pic>
        <p:nvPicPr>
          <p:cNvPr id="3" name="Picture 2">
            <a:extLst>
              <a:ext uri="{FF2B5EF4-FFF2-40B4-BE49-F238E27FC236}">
                <a16:creationId xmlns:a16="http://schemas.microsoft.com/office/drawing/2014/main" id="{BAAA4727-97A8-4236-B7DD-F0039586B3EB}"/>
              </a:ext>
            </a:extLst>
          </p:cNvPr>
          <p:cNvPicPr>
            <a:picLocks noChangeAspect="1"/>
          </p:cNvPicPr>
          <p:nvPr/>
        </p:nvPicPr>
        <p:blipFill>
          <a:blip r:embed="rId2"/>
          <a:stretch>
            <a:fillRect/>
          </a:stretch>
        </p:blipFill>
        <p:spPr>
          <a:xfrm>
            <a:off x="4162841" y="795384"/>
            <a:ext cx="7604901" cy="4489680"/>
          </a:xfrm>
          <a:prstGeom prst="rect">
            <a:avLst/>
          </a:prstGeom>
        </p:spPr>
      </p:pic>
      <p:sp>
        <p:nvSpPr>
          <p:cNvPr id="4" name="Rectangle 2">
            <a:extLst>
              <a:ext uri="{FF2B5EF4-FFF2-40B4-BE49-F238E27FC236}">
                <a16:creationId xmlns:a16="http://schemas.microsoft.com/office/drawing/2014/main" id="{52691BBE-8C3C-4F98-B3A2-AAC5205B3802}"/>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Blockchain Fundamentals</a:t>
            </a:r>
          </a:p>
        </p:txBody>
      </p:sp>
      <p:pic>
        <p:nvPicPr>
          <p:cNvPr id="2050" name="Picture 2">
            <a:extLst>
              <a:ext uri="{FF2B5EF4-FFF2-40B4-BE49-F238E27FC236}">
                <a16:creationId xmlns:a16="http://schemas.microsoft.com/office/drawing/2014/main" id="{8C3A4DE3-16E6-4075-BFB8-C784D65831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4244" y="3892892"/>
            <a:ext cx="1428597" cy="1945613"/>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descr="A picture containing clipart&#10;&#10;Description automatically generated">
            <a:extLst>
              <a:ext uri="{FF2B5EF4-FFF2-40B4-BE49-F238E27FC236}">
                <a16:creationId xmlns:a16="http://schemas.microsoft.com/office/drawing/2014/main" id="{B25062C3-6B8C-4B20-9319-D8B5B9DBA6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graphicFrame>
        <p:nvGraphicFramePr>
          <p:cNvPr id="5" name="Table 4">
            <a:extLst>
              <a:ext uri="{FF2B5EF4-FFF2-40B4-BE49-F238E27FC236}">
                <a16:creationId xmlns:a16="http://schemas.microsoft.com/office/drawing/2014/main" id="{1F4A165E-906B-44B7-BB14-9360A9A3F348}"/>
              </a:ext>
            </a:extLst>
          </p:cNvPr>
          <p:cNvGraphicFramePr>
            <a:graphicFrameLocks noGrp="1"/>
          </p:cNvGraphicFramePr>
          <p:nvPr>
            <p:extLst>
              <p:ext uri="{D42A27DB-BD31-4B8C-83A1-F6EECF244321}">
                <p14:modId xmlns:p14="http://schemas.microsoft.com/office/powerpoint/2010/main" val="2063333961"/>
              </p:ext>
            </p:extLst>
          </p:nvPr>
        </p:nvGraphicFramePr>
        <p:xfrm>
          <a:off x="7273065" y="4086105"/>
          <a:ext cx="5208975" cy="2676723"/>
        </p:xfrm>
        <a:graphic>
          <a:graphicData uri="http://schemas.openxmlformats.org/drawingml/2006/table">
            <a:tbl>
              <a:tblPr/>
              <a:tblGrid>
                <a:gridCol w="5208975">
                  <a:extLst>
                    <a:ext uri="{9D8B030D-6E8A-4147-A177-3AD203B41FA5}">
                      <a16:colId xmlns:a16="http://schemas.microsoft.com/office/drawing/2014/main" val="1128276090"/>
                    </a:ext>
                  </a:extLst>
                </a:gridCol>
              </a:tblGrid>
              <a:tr h="244262">
                <a:tc>
                  <a:txBody>
                    <a:bodyPr/>
                    <a:lstStyle/>
                    <a:p>
                      <a:endParaRPr lang="en-US" sz="200"/>
                    </a:p>
                  </a:txBody>
                  <a:tcPr marL="6484" marR="6484" marT="6484" marB="6484">
                    <a:lnL>
                      <a:noFill/>
                    </a:lnL>
                    <a:lnR>
                      <a:noFill/>
                    </a:lnR>
                    <a:lnT>
                      <a:noFill/>
                    </a:lnT>
                    <a:lnB>
                      <a:noFill/>
                    </a:lnB>
                  </a:tcPr>
                </a:tc>
                <a:extLst>
                  <a:ext uri="{0D108BD9-81ED-4DB2-BD59-A6C34878D82A}">
                    <a16:rowId xmlns:a16="http://schemas.microsoft.com/office/drawing/2014/main" val="945879720"/>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316640856"/>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1911124185"/>
                  </a:ext>
                </a:extLst>
              </a:tr>
              <a:tr h="244262">
                <a:tc>
                  <a:txBody>
                    <a:bodyPr/>
                    <a:lstStyle/>
                    <a:p>
                      <a:pPr algn="ctr"/>
                      <a:r>
                        <a:rPr lang="en-US" sz="200" b="1" i="0">
                          <a:solidFill>
                            <a:srgbClr val="202020"/>
                          </a:solidFill>
                          <a:effectLst/>
                          <a:latin typeface="Helvetica" panose="020B0604020202020204" pitchFamily="34" charset="0"/>
                        </a:rPr>
                        <a:t>GBA Members Get Recognized</a:t>
                      </a:r>
                    </a:p>
                  </a:txBody>
                  <a:tcPr marL="11671" marR="11671" marT="0" marB="5836">
                    <a:lnL>
                      <a:noFill/>
                    </a:lnL>
                    <a:lnR>
                      <a:noFill/>
                    </a:lnR>
                    <a:lnT>
                      <a:noFill/>
                    </a:lnT>
                    <a:lnB>
                      <a:noFill/>
                    </a:lnB>
                  </a:tcPr>
                </a:tc>
                <a:extLst>
                  <a:ext uri="{0D108BD9-81ED-4DB2-BD59-A6C34878D82A}">
                    <a16:rowId xmlns:a16="http://schemas.microsoft.com/office/drawing/2014/main" val="3510101709"/>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2594656922"/>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1724645285"/>
                  </a:ext>
                </a:extLst>
              </a:tr>
              <a:tr h="290071">
                <a:tc>
                  <a:txBody>
                    <a:bodyPr/>
                    <a:lstStyle/>
                    <a:p>
                      <a:pPr algn="l"/>
                      <a:r>
                        <a:rPr lang="en-US" sz="200">
                          <a:solidFill>
                            <a:srgbClr val="202020"/>
                          </a:solidFill>
                          <a:effectLst/>
                          <a:latin typeface="Helvetica" panose="020B0604020202020204" pitchFamily="34" charset="0"/>
                        </a:rPr>
                        <a:t>Bobbi</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I just wanted to remind you that January 15th is the last day to nominate anyone for the </a:t>
                      </a:r>
                      <a:r>
                        <a:rPr lang="en-US" sz="200" b="0" u="sng">
                          <a:solidFill>
                            <a:srgbClr val="007C89"/>
                          </a:solidFill>
                          <a:effectLst/>
                          <a:latin typeface="Helvetica" panose="020B0604020202020204" pitchFamily="34" charset="0"/>
                          <a:hlinkClick r:id="rId5"/>
                        </a:rPr>
                        <a:t>GBA Annual Achievement Award</a:t>
                      </a:r>
                      <a:r>
                        <a:rPr lang="en-US" sz="200">
                          <a:solidFill>
                            <a:srgbClr val="202020"/>
                          </a:solidFill>
                          <a:effectLst/>
                          <a:latin typeface="Helvetica" panose="020B0604020202020204" pitchFamily="34" charset="0"/>
                        </a:rPr>
                        <a:t>. The awards will be handed out at the US Capitol on January 31st. For more information, please go to </a:t>
                      </a:r>
                      <a:r>
                        <a:rPr lang="en-US" sz="200" b="0" u="sng">
                          <a:solidFill>
                            <a:srgbClr val="007C89"/>
                          </a:solidFill>
                          <a:effectLst/>
                          <a:latin typeface="Helvetica" panose="020B0604020202020204" pitchFamily="34" charset="0"/>
                          <a:hlinkClick r:id="rId6"/>
                        </a:rPr>
                        <a:t>www.gbaglobal.org/gba-aaa</a:t>
                      </a:r>
                      <a:r>
                        <a:rPr lang="en-US" sz="200">
                          <a:solidFill>
                            <a:srgbClr val="202020"/>
                          </a:solidFill>
                          <a:effectLst/>
                          <a:latin typeface="Helvetica" panose="020B0604020202020204" pitchFamily="34" charset="0"/>
                        </a:rPr>
                        <a:t>.</a:t>
                      </a:r>
                      <a:br>
                        <a:rPr lang="en-US" sz="200">
                          <a:solidFill>
                            <a:srgbClr val="202020"/>
                          </a:solidFill>
                          <a:effectLst/>
                          <a:latin typeface="Helvetica" panose="020B0604020202020204" pitchFamily="34" charset="0"/>
                        </a:rPr>
                      </a:b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Have a great day,</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Gerard Dache</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Executive Director</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Government Blockchain Association</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gerard.dache@GBAglobal.org</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 </a:t>
                      </a:r>
                      <a:endParaRPr lang="en-US" sz="200">
                        <a:effectLst/>
                      </a:endParaRPr>
                    </a:p>
                  </a:txBody>
                  <a:tcPr marL="11671" marR="11671" marT="0" marB="5836">
                    <a:lnL>
                      <a:noFill/>
                    </a:lnL>
                    <a:lnR>
                      <a:noFill/>
                    </a:lnR>
                    <a:lnT>
                      <a:noFill/>
                    </a:lnT>
                    <a:lnB>
                      <a:noFill/>
                    </a:lnB>
                  </a:tcPr>
                </a:tc>
                <a:extLst>
                  <a:ext uri="{0D108BD9-81ED-4DB2-BD59-A6C34878D82A}">
                    <a16:rowId xmlns:a16="http://schemas.microsoft.com/office/drawing/2014/main" val="3800288344"/>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1580726441"/>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2338791940"/>
                  </a:ext>
                </a:extLst>
              </a:tr>
              <a:tr h="374353">
                <a:tc>
                  <a:txBody>
                    <a:bodyPr/>
                    <a:lstStyle/>
                    <a:p>
                      <a:pPr algn="l"/>
                      <a:r>
                        <a:rPr lang="en-US" sz="200" i="1" dirty="0">
                          <a:solidFill>
                            <a:srgbClr val="202020"/>
                          </a:solidFill>
                          <a:effectLst/>
                          <a:latin typeface="Helvetica" panose="020B0604020202020204" pitchFamily="34" charset="0"/>
                        </a:rPr>
                        <a:t>Copyright © 2020 Government Blockchain Association, All rights reserved.</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You are receiving this message as a member of GBA after signing up at www.governmentblockchain.org</a:t>
                      </a:r>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r>
                        <a:rPr lang="en-US" sz="200" b="1" dirty="0">
                          <a:solidFill>
                            <a:srgbClr val="202020"/>
                          </a:solidFill>
                          <a:effectLst/>
                          <a:latin typeface="Helvetica" panose="020B0604020202020204" pitchFamily="34" charset="0"/>
                        </a:rPr>
                        <a:t>Our mailing address is:</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Government Blockchain Association4728 Pickett Road</a:t>
                      </a:r>
                    </a:p>
                    <a:p>
                      <a:pPr algn="l"/>
                      <a:r>
                        <a:rPr lang="en-US" sz="200" dirty="0">
                          <a:solidFill>
                            <a:srgbClr val="202020"/>
                          </a:solidFill>
                          <a:effectLst/>
                          <a:latin typeface="Helvetica" panose="020B0604020202020204" pitchFamily="34" charset="0"/>
                        </a:rPr>
                        <a:t>Fairfax, Virginia 22032-2028</a:t>
                      </a:r>
                    </a:p>
                    <a:p>
                      <a:pPr algn="l"/>
                      <a:br>
                        <a:rPr lang="en-US" sz="200" dirty="0">
                          <a:solidFill>
                            <a:srgbClr val="202020"/>
                          </a:solidFill>
                          <a:effectLst/>
                          <a:latin typeface="Helvetica" panose="020B0604020202020204" pitchFamily="34" charset="0"/>
                        </a:rPr>
                      </a:br>
                      <a:r>
                        <a:rPr lang="en-US" sz="200" b="0" u="sng" dirty="0">
                          <a:solidFill>
                            <a:srgbClr val="202020"/>
                          </a:solidFill>
                          <a:effectLst/>
                          <a:latin typeface="Helvetica" panose="020B0604020202020204" pitchFamily="34" charset="0"/>
                          <a:hlinkClick r:id="rId7"/>
                        </a:rPr>
                        <a:t>Add us to your address book</a:t>
                      </a:r>
                      <a:endParaRPr lang="en-US" sz="200" dirty="0">
                        <a:solidFill>
                          <a:srgbClr val="202020"/>
                        </a:solidFill>
                        <a:effectLst/>
                        <a:latin typeface="Helvetica" panose="020B0604020202020204" pitchFamily="34" charset="0"/>
                      </a:endParaRPr>
                    </a:p>
                    <a:p>
                      <a:pPr algn="l"/>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Want to change how you receive these emails?</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You can </a:t>
                      </a:r>
                      <a:r>
                        <a:rPr lang="en-US" sz="200" b="0" u="sng" dirty="0">
                          <a:solidFill>
                            <a:srgbClr val="202020"/>
                          </a:solidFill>
                          <a:effectLst/>
                          <a:latin typeface="Helvetica" panose="020B0604020202020204" pitchFamily="34" charset="0"/>
                          <a:hlinkClick r:id="rId8"/>
                        </a:rPr>
                        <a:t>update your preferences</a:t>
                      </a:r>
                      <a:r>
                        <a:rPr lang="en-US" sz="200" dirty="0">
                          <a:solidFill>
                            <a:srgbClr val="202020"/>
                          </a:solidFill>
                          <a:effectLst/>
                          <a:latin typeface="Helvetica" panose="020B0604020202020204" pitchFamily="34" charset="0"/>
                        </a:rPr>
                        <a:t> or </a:t>
                      </a:r>
                      <a:r>
                        <a:rPr lang="en-US" sz="200" b="0" u="sng" dirty="0">
                          <a:solidFill>
                            <a:srgbClr val="202020"/>
                          </a:solidFill>
                          <a:effectLst/>
                          <a:latin typeface="Helvetica" panose="020B0604020202020204" pitchFamily="34" charset="0"/>
                          <a:hlinkClick r:id="rId9"/>
                        </a:rPr>
                        <a:t>unsubscribe from this list</a:t>
                      </a:r>
                      <a:r>
                        <a:rPr lang="en-US" sz="200" dirty="0">
                          <a:solidFill>
                            <a:srgbClr val="202020"/>
                          </a:solidFill>
                          <a:effectLst/>
                          <a:latin typeface="Helvetica" panose="020B0604020202020204" pitchFamily="34" charset="0"/>
                        </a:rPr>
                        <a:t>.</a:t>
                      </a:r>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endParaRPr lang="en-US" sz="200" dirty="0">
                        <a:effectLst/>
                      </a:endParaRPr>
                    </a:p>
                  </a:txBody>
                  <a:tcPr marL="11671" marR="11671" marT="0" marB="5836">
                    <a:lnL>
                      <a:noFill/>
                    </a:lnL>
                    <a:lnR>
                      <a:noFill/>
                    </a:lnR>
                    <a:lnT>
                      <a:noFill/>
                    </a:lnT>
                    <a:lnB>
                      <a:noFill/>
                    </a:lnB>
                  </a:tcPr>
                </a:tc>
                <a:extLst>
                  <a:ext uri="{0D108BD9-81ED-4DB2-BD59-A6C34878D82A}">
                    <a16:rowId xmlns:a16="http://schemas.microsoft.com/office/drawing/2014/main" val="1333317156"/>
                  </a:ext>
                </a:extLst>
              </a:tr>
            </a:tbl>
          </a:graphicData>
        </a:graphic>
      </p:graphicFrame>
      <p:pic>
        <p:nvPicPr>
          <p:cNvPr id="2052" name="Picture 4">
            <a:extLst>
              <a:ext uri="{FF2B5EF4-FFF2-40B4-BE49-F238E27FC236}">
                <a16:creationId xmlns:a16="http://schemas.microsoft.com/office/drawing/2014/main" id="{A4D9526C-860A-45DD-B8C0-315AE22D7D9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363563" y="7509591"/>
            <a:ext cx="127531" cy="4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985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19;p25">
            <a:extLst>
              <a:ext uri="{FF2B5EF4-FFF2-40B4-BE49-F238E27FC236}">
                <a16:creationId xmlns:a16="http://schemas.microsoft.com/office/drawing/2014/main" id="{DBD16677-598F-4F59-A55D-EA89D59588DA}"/>
              </a:ext>
            </a:extLst>
          </p:cNvPr>
          <p:cNvSpPr txBox="1">
            <a:spLocks/>
          </p:cNvSpPr>
          <p:nvPr/>
        </p:nvSpPr>
        <p:spPr>
          <a:xfrm>
            <a:off x="694510" y="1487272"/>
            <a:ext cx="2743200" cy="2743200"/>
          </a:xfrm>
          <a:prstGeom prst="ellipse">
            <a:avLst/>
          </a:prstGeom>
          <a:solidFill>
            <a:srgbClr val="262626"/>
          </a:solidFill>
          <a:ln w="174625" cmpd="thinThick">
            <a:solidFill>
              <a:srgbClr val="262626"/>
            </a:solidFill>
          </a:ln>
        </p:spPr>
        <p:txBody>
          <a:bodyPr spcFirstLastPara="1" vert="horz" lIns="91440" tIns="45720" rIns="91440" bIns="45720"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sz="2400" b="1">
                <a:solidFill>
                  <a:srgbClr val="FFFFFF"/>
                </a:solidFill>
              </a:rPr>
              <a:t>Presentations</a:t>
            </a:r>
            <a:endParaRPr lang="en-US" sz="2400" b="1" i="1" u="sng">
              <a:solidFill>
                <a:srgbClr val="FFFFFF"/>
              </a:solidFill>
            </a:endParaRPr>
          </a:p>
        </p:txBody>
      </p:sp>
      <p:sp>
        <p:nvSpPr>
          <p:cNvPr id="5" name="TextBox 4">
            <a:extLst>
              <a:ext uri="{FF2B5EF4-FFF2-40B4-BE49-F238E27FC236}">
                <a16:creationId xmlns:a16="http://schemas.microsoft.com/office/drawing/2014/main" id="{C27591AA-B38B-4FC5-9405-E36B41783CE9}"/>
              </a:ext>
            </a:extLst>
          </p:cNvPr>
          <p:cNvSpPr txBox="1"/>
          <p:nvPr/>
        </p:nvSpPr>
        <p:spPr>
          <a:xfrm>
            <a:off x="4668535" y="2364913"/>
            <a:ext cx="3067664" cy="1754326"/>
          </a:xfrm>
          <a:prstGeom prst="rect">
            <a:avLst/>
          </a:prstGeom>
          <a:noFill/>
        </p:spPr>
        <p:txBody>
          <a:bodyPr wrap="square" rtlCol="0">
            <a:spAutoFit/>
          </a:bodyPr>
          <a:lstStyle/>
          <a:p>
            <a:r>
              <a:rPr lang="en-US" dirty="0"/>
              <a:t>Hyperledger Community</a:t>
            </a:r>
          </a:p>
          <a:p>
            <a:r>
              <a:rPr lang="en-US" dirty="0"/>
              <a:t>Hyperledger Greenhouse</a:t>
            </a:r>
          </a:p>
          <a:p>
            <a:r>
              <a:rPr lang="en-US" dirty="0"/>
              <a:t>Use Case Identity</a:t>
            </a:r>
          </a:p>
          <a:p>
            <a:r>
              <a:rPr lang="en-US" dirty="0"/>
              <a:t>How to get involved</a:t>
            </a:r>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98CF9B36-83F1-4A3B-B99D-AA4A425BB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87293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9"/>
          <p:cNvSpPr txBox="1">
            <a:spLocks noGrp="1"/>
          </p:cNvSpPr>
          <p:nvPr>
            <p:ph type="title"/>
          </p:nvPr>
        </p:nvSpPr>
        <p:spPr>
          <a:xfrm>
            <a:off x="1007534" y="947687"/>
            <a:ext cx="10176933" cy="575733"/>
          </a:xfrm>
          <a:prstGeom prst="rect">
            <a:avLst/>
          </a:prstGeom>
          <a:noFill/>
          <a:ln>
            <a:noFill/>
          </a:ln>
        </p:spPr>
        <p:txBody>
          <a:bodyPr spcFirstLastPara="1" vert="horz" wrap="square" lIns="0" tIns="0" rIns="0" bIns="0" rtlCol="0" anchor="ctr" anchorCtr="0">
            <a:noAutofit/>
          </a:bodyPr>
          <a:lstStyle/>
          <a:p>
            <a:r>
              <a:rPr lang="en-US"/>
              <a:t>Introducing Hyperledger</a:t>
            </a:r>
            <a:endParaRPr/>
          </a:p>
        </p:txBody>
      </p:sp>
      <p:pic>
        <p:nvPicPr>
          <p:cNvPr id="287" name="Google Shape;287;p29"/>
          <p:cNvPicPr preferRelativeResize="0">
            <a:picLocks noGrp="1"/>
          </p:cNvPicPr>
          <p:nvPr>
            <p:ph type="pic" idx="2"/>
          </p:nvPr>
        </p:nvPicPr>
        <p:blipFill rotWithShape="1">
          <a:blip r:embed="rId3">
            <a:alphaModFix/>
          </a:blip>
          <a:srcRect/>
          <a:stretch/>
        </p:blipFill>
        <p:spPr>
          <a:xfrm>
            <a:off x="2167728" y="2412843"/>
            <a:ext cx="931333" cy="931333"/>
          </a:xfrm>
          <a:prstGeom prst="rect">
            <a:avLst/>
          </a:prstGeom>
          <a:noFill/>
          <a:ln>
            <a:noFill/>
          </a:ln>
        </p:spPr>
      </p:pic>
      <p:pic>
        <p:nvPicPr>
          <p:cNvPr id="288" name="Google Shape;288;p29"/>
          <p:cNvPicPr preferRelativeResize="0">
            <a:picLocks noGrp="1"/>
          </p:cNvPicPr>
          <p:nvPr>
            <p:ph type="pic" idx="3"/>
          </p:nvPr>
        </p:nvPicPr>
        <p:blipFill rotWithShape="1">
          <a:blip r:embed="rId4">
            <a:alphaModFix/>
          </a:blip>
          <a:srcRect t="104" b="103"/>
          <a:stretch/>
        </p:blipFill>
        <p:spPr>
          <a:xfrm>
            <a:off x="9092938" y="2412843"/>
            <a:ext cx="931333" cy="931333"/>
          </a:xfrm>
          <a:prstGeom prst="rect">
            <a:avLst/>
          </a:prstGeom>
          <a:noFill/>
          <a:ln>
            <a:noFill/>
          </a:ln>
        </p:spPr>
      </p:pic>
      <p:sp>
        <p:nvSpPr>
          <p:cNvPr id="289" name="Google Shape;289;p29"/>
          <p:cNvSpPr txBox="1">
            <a:spLocks noGrp="1"/>
          </p:cNvSpPr>
          <p:nvPr>
            <p:ph type="body" idx="1"/>
          </p:nvPr>
        </p:nvSpPr>
        <p:spPr>
          <a:xfrm>
            <a:off x="1007534" y="3536482"/>
            <a:ext cx="3141388" cy="1565604"/>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Open source</a:t>
            </a:r>
            <a:r>
              <a:rPr lang="en-US" sz="1867">
                <a:solidFill>
                  <a:srgbClr val="942AFF"/>
                </a:solidFill>
              </a:rPr>
              <a:t> </a:t>
            </a:r>
            <a:r>
              <a:rPr lang="en-US" sz="1867"/>
              <a:t>collaborative effort to advance cross-industry </a:t>
            </a:r>
            <a:r>
              <a:rPr lang="en-US" sz="1867" b="1">
                <a:solidFill>
                  <a:srgbClr val="942AFF"/>
                </a:solidFill>
              </a:rPr>
              <a:t>blockchain technologies</a:t>
            </a:r>
            <a:endParaRPr sz="1867">
              <a:solidFill>
                <a:srgbClr val="942AFF"/>
              </a:solidFill>
            </a:endParaRPr>
          </a:p>
        </p:txBody>
      </p:sp>
      <p:pic>
        <p:nvPicPr>
          <p:cNvPr id="290" name="Google Shape;290;p29"/>
          <p:cNvPicPr preferRelativeResize="0">
            <a:picLocks noGrp="1"/>
          </p:cNvPicPr>
          <p:nvPr>
            <p:ph type="pic" idx="4"/>
          </p:nvPr>
        </p:nvPicPr>
        <p:blipFill rotWithShape="1">
          <a:blip r:embed="rId5">
            <a:alphaModFix/>
          </a:blip>
          <a:srcRect t="104" b="103"/>
          <a:stretch/>
        </p:blipFill>
        <p:spPr>
          <a:xfrm>
            <a:off x="5630334" y="2412843"/>
            <a:ext cx="931333" cy="931333"/>
          </a:xfrm>
          <a:prstGeom prst="rect">
            <a:avLst/>
          </a:prstGeom>
          <a:noFill/>
          <a:ln>
            <a:noFill/>
          </a:ln>
        </p:spPr>
      </p:pic>
      <p:sp>
        <p:nvSpPr>
          <p:cNvPr id="291" name="Google Shape;291;p29"/>
          <p:cNvSpPr txBox="1">
            <a:spLocks noGrp="1"/>
          </p:cNvSpPr>
          <p:nvPr>
            <p:ph type="body" idx="5"/>
          </p:nvPr>
        </p:nvSpPr>
        <p:spPr>
          <a:xfrm>
            <a:off x="8043079" y="3536482"/>
            <a:ext cx="3141388" cy="1565604"/>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Global collaboration </a:t>
            </a:r>
            <a:r>
              <a:rPr lang="en-US" sz="1867"/>
              <a:t>spanning finance, banking, IoT, supply chains, healthcare, manufacturing, technology and more.</a:t>
            </a:r>
            <a:endParaRPr sz="1867"/>
          </a:p>
        </p:txBody>
      </p:sp>
      <p:sp>
        <p:nvSpPr>
          <p:cNvPr id="292" name="Google Shape;292;p29"/>
          <p:cNvSpPr txBox="1">
            <a:spLocks noGrp="1"/>
          </p:cNvSpPr>
          <p:nvPr>
            <p:ph type="body" idx="6"/>
          </p:nvPr>
        </p:nvSpPr>
        <p:spPr>
          <a:xfrm>
            <a:off x="4527959" y="3536482"/>
            <a:ext cx="3141388" cy="1565604"/>
          </a:xfrm>
          <a:prstGeom prst="rect">
            <a:avLst/>
          </a:prstGeom>
          <a:noFill/>
          <a:ln>
            <a:noFill/>
          </a:ln>
        </p:spPr>
        <p:txBody>
          <a:bodyPr spcFirstLastPara="1" vert="horz" wrap="square" lIns="0" tIns="0" rIns="0" bIns="0" rtlCol="0" anchor="t" anchorCtr="0">
            <a:noAutofit/>
          </a:bodyPr>
          <a:lstStyle/>
          <a:p>
            <a:pPr marL="0" indent="0">
              <a:buSzPts val="1400"/>
            </a:pPr>
            <a:r>
              <a:rPr lang="en-US" sz="1867"/>
              <a:t>Hosted by </a:t>
            </a:r>
            <a:r>
              <a:rPr lang="en-US" sz="1867" b="1">
                <a:solidFill>
                  <a:srgbClr val="942AFF"/>
                </a:solidFill>
              </a:rPr>
              <a:t>The Linux Foundation</a:t>
            </a:r>
            <a:r>
              <a:rPr lang="en-US" sz="1867"/>
              <a:t>,</a:t>
            </a:r>
            <a:r>
              <a:rPr lang="en-US" sz="1867" b="1"/>
              <a:t> </a:t>
            </a:r>
            <a:r>
              <a:rPr lang="en-US" sz="1867"/>
              <a:t>fastest-growing project in LF history</a:t>
            </a:r>
            <a:br>
              <a:rPr lang="en-US" sz="1867"/>
            </a:br>
            <a:endParaRPr sz="1867"/>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0"/>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r>
              <a:rPr lang="en-US"/>
              <a:t>Hosted By The Linux Foundation</a:t>
            </a:r>
            <a:endParaRPr/>
          </a:p>
        </p:txBody>
      </p:sp>
      <p:sp>
        <p:nvSpPr>
          <p:cNvPr id="298" name="Google Shape;298;p30"/>
          <p:cNvSpPr txBox="1">
            <a:spLocks noGrp="1"/>
          </p:cNvSpPr>
          <p:nvPr>
            <p:ph type="body" idx="1"/>
          </p:nvPr>
        </p:nvSpPr>
        <p:spPr>
          <a:xfrm>
            <a:off x="1007534" y="1776716"/>
            <a:ext cx="10176933" cy="2000157"/>
          </a:xfrm>
          <a:prstGeom prst="rect">
            <a:avLst/>
          </a:prstGeom>
          <a:noFill/>
          <a:ln>
            <a:noFill/>
          </a:ln>
        </p:spPr>
        <p:txBody>
          <a:bodyPr spcFirstLastPara="1" vert="horz" wrap="square" lIns="0" tIns="0" rIns="0" bIns="0" rtlCol="0" anchor="ctr" anchorCtr="0">
            <a:noAutofit/>
          </a:bodyPr>
          <a:lstStyle/>
          <a:p>
            <a:pPr marL="0" indent="0">
              <a:spcBef>
                <a:spcPts val="0"/>
              </a:spcBef>
              <a:buSzPts val="1100"/>
            </a:pPr>
            <a:r>
              <a:rPr lang="en-US" sz="1467"/>
              <a:t>For the last 16 years, The Linux Foundation</a:t>
            </a:r>
            <a:r>
              <a:rPr lang="en-US" sz="1467" baseline="30000"/>
              <a:t>®</a:t>
            </a:r>
            <a:r>
              <a:rPr lang="en-US" sz="1467"/>
              <a:t> has provided unparalleled support for open source communities through financial and intellectual resources, governance structure, IT infrastructure, services, events, and training. </a:t>
            </a:r>
            <a:endParaRPr/>
          </a:p>
          <a:p>
            <a:pPr marL="0" indent="0">
              <a:buSzPts val="1100"/>
            </a:pPr>
            <a:r>
              <a:rPr lang="en-US" sz="1467"/>
              <a:t>Dedicated to building sustainable ecosystems around open source projects, The Linux Foundation is working with the global technology community to solve the world’s hardest problems through open source and </a:t>
            </a:r>
            <a:r>
              <a:rPr lang="en-US" sz="1467" b="1">
                <a:solidFill>
                  <a:srgbClr val="942AFF"/>
                </a:solidFill>
              </a:rPr>
              <a:t>creating the largest shared technology investment in history</a:t>
            </a:r>
            <a:r>
              <a:rPr lang="en-US" sz="1467"/>
              <a:t>. </a:t>
            </a:r>
            <a:endParaRPr/>
          </a:p>
          <a:p>
            <a:pPr marL="0" indent="0">
              <a:buSzPts val="1100"/>
            </a:pPr>
            <a:r>
              <a:rPr lang="en-US" sz="1467"/>
              <a:t>The Linux Foundation is the umbrella organization for </a:t>
            </a:r>
            <a:r>
              <a:rPr lang="en-US" sz="1467" b="1">
                <a:solidFill>
                  <a:srgbClr val="942AFF"/>
                </a:solidFill>
              </a:rPr>
              <a:t>more than 60 open source projects </a:t>
            </a:r>
            <a:r>
              <a:rPr lang="en-US" sz="1467"/>
              <a:t>accelerating open technology development and commercial adoption. Some of the game-changing initiatives hosted by The Linux Foundation include:</a:t>
            </a:r>
            <a:endParaRPr sz="1467"/>
          </a:p>
        </p:txBody>
      </p:sp>
      <p:pic>
        <p:nvPicPr>
          <p:cNvPr id="299" name="Google Shape;299;p30"/>
          <p:cNvPicPr preferRelativeResize="0"/>
          <p:nvPr/>
        </p:nvPicPr>
        <p:blipFill rotWithShape="1">
          <a:blip r:embed="rId3">
            <a:alphaModFix/>
          </a:blip>
          <a:srcRect/>
          <a:stretch/>
        </p:blipFill>
        <p:spPr>
          <a:xfrm>
            <a:off x="1007534" y="3995060"/>
            <a:ext cx="10176933" cy="1485361"/>
          </a:xfrm>
          <a:prstGeom prst="rect">
            <a:avLst/>
          </a:prstGeom>
          <a:noFill/>
          <a:ln>
            <a:noFill/>
          </a:ln>
        </p:spPr>
      </p:pic>
      <p:pic>
        <p:nvPicPr>
          <p:cNvPr id="300" name="Google Shape;300;p30"/>
          <p:cNvPicPr preferRelativeResize="0"/>
          <p:nvPr/>
        </p:nvPicPr>
        <p:blipFill rotWithShape="1">
          <a:blip r:embed="rId4">
            <a:alphaModFix/>
          </a:blip>
          <a:srcRect/>
          <a:stretch/>
        </p:blipFill>
        <p:spPr>
          <a:xfrm>
            <a:off x="9462053" y="1045065"/>
            <a:ext cx="1722415" cy="56629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1"/>
          <p:cNvSpPr txBox="1">
            <a:spLocks noGrp="1"/>
          </p:cNvSpPr>
          <p:nvPr>
            <p:ph type="title"/>
          </p:nvPr>
        </p:nvSpPr>
        <p:spPr>
          <a:xfrm>
            <a:off x="1007534" y="950384"/>
            <a:ext cx="10176933" cy="575733"/>
          </a:xfrm>
          <a:prstGeom prst="rect">
            <a:avLst/>
          </a:prstGeom>
          <a:noFill/>
          <a:ln>
            <a:noFill/>
          </a:ln>
        </p:spPr>
        <p:txBody>
          <a:bodyPr spcFirstLastPara="1" vert="horz" wrap="square" lIns="0" tIns="0" rIns="0" bIns="0" rtlCol="0" anchor="ctr" anchorCtr="0">
            <a:noAutofit/>
          </a:bodyPr>
          <a:lstStyle/>
          <a:p>
            <a:r>
              <a:rPr lang="en-US"/>
              <a:t>Shared Ledger Database</a:t>
            </a:r>
            <a:endParaRPr/>
          </a:p>
        </p:txBody>
      </p:sp>
      <p:pic>
        <p:nvPicPr>
          <p:cNvPr id="306" name="Google Shape;306;p31"/>
          <p:cNvPicPr preferRelativeResize="0">
            <a:picLocks noGrp="1"/>
          </p:cNvPicPr>
          <p:nvPr>
            <p:ph type="pic" idx="2"/>
          </p:nvPr>
        </p:nvPicPr>
        <p:blipFill rotWithShape="1">
          <a:blip r:embed="rId3">
            <a:alphaModFix/>
          </a:blip>
          <a:srcRect/>
          <a:stretch/>
        </p:blipFill>
        <p:spPr>
          <a:xfrm>
            <a:off x="2167728" y="3180035"/>
            <a:ext cx="931333" cy="931333"/>
          </a:xfrm>
          <a:prstGeom prst="rect">
            <a:avLst/>
          </a:prstGeom>
          <a:noFill/>
          <a:ln>
            <a:noFill/>
          </a:ln>
        </p:spPr>
      </p:pic>
      <p:pic>
        <p:nvPicPr>
          <p:cNvPr id="307" name="Google Shape;307;p31"/>
          <p:cNvPicPr preferRelativeResize="0">
            <a:picLocks noGrp="1"/>
          </p:cNvPicPr>
          <p:nvPr>
            <p:ph type="pic" idx="3"/>
          </p:nvPr>
        </p:nvPicPr>
        <p:blipFill rotWithShape="1">
          <a:blip r:embed="rId4">
            <a:alphaModFix/>
          </a:blip>
          <a:srcRect t="99" b="109"/>
          <a:stretch/>
        </p:blipFill>
        <p:spPr>
          <a:xfrm>
            <a:off x="9092937" y="3180035"/>
            <a:ext cx="931200" cy="931200"/>
          </a:xfrm>
          <a:prstGeom prst="rect">
            <a:avLst/>
          </a:prstGeom>
          <a:noFill/>
          <a:ln>
            <a:noFill/>
          </a:ln>
        </p:spPr>
      </p:pic>
      <p:pic>
        <p:nvPicPr>
          <p:cNvPr id="308" name="Google Shape;308;p31"/>
          <p:cNvPicPr preferRelativeResize="0">
            <a:picLocks noGrp="1"/>
          </p:cNvPicPr>
          <p:nvPr>
            <p:ph type="pic" idx="4"/>
          </p:nvPr>
        </p:nvPicPr>
        <p:blipFill rotWithShape="1">
          <a:blip r:embed="rId5">
            <a:alphaModFix/>
          </a:blip>
          <a:srcRect/>
          <a:stretch/>
        </p:blipFill>
        <p:spPr>
          <a:xfrm>
            <a:off x="5630334" y="3180035"/>
            <a:ext cx="931333" cy="931333"/>
          </a:xfrm>
          <a:prstGeom prst="rect">
            <a:avLst/>
          </a:prstGeom>
          <a:noFill/>
          <a:ln>
            <a:noFill/>
          </a:ln>
        </p:spPr>
      </p:pic>
      <p:sp>
        <p:nvSpPr>
          <p:cNvPr id="309" name="Google Shape;309;p31"/>
          <p:cNvSpPr txBox="1">
            <a:spLocks noGrp="1"/>
          </p:cNvSpPr>
          <p:nvPr>
            <p:ph type="body" idx="1"/>
          </p:nvPr>
        </p:nvSpPr>
        <p:spPr>
          <a:xfrm>
            <a:off x="1007534"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Finance</a:t>
            </a:r>
            <a:endParaRPr/>
          </a:p>
          <a:p>
            <a:pPr marL="0" indent="0"/>
            <a:r>
              <a:rPr lang="en-US"/>
              <a:t>Streamlined settlement, improved liquidity, increased transparency and new products/markets</a:t>
            </a:r>
            <a:endParaRPr/>
          </a:p>
        </p:txBody>
      </p:sp>
      <p:sp>
        <p:nvSpPr>
          <p:cNvPr id="310" name="Google Shape;310;p31"/>
          <p:cNvSpPr txBox="1">
            <a:spLocks noGrp="1"/>
          </p:cNvSpPr>
          <p:nvPr>
            <p:ph type="body" idx="5"/>
          </p:nvPr>
        </p:nvSpPr>
        <p:spPr>
          <a:xfrm>
            <a:off x="8043079"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Supply Chain</a:t>
            </a:r>
            <a:endParaRPr/>
          </a:p>
          <a:p>
            <a:pPr marL="0" indent="0"/>
            <a:r>
              <a:rPr lang="en-US"/>
              <a:t>Track parts and service provenance, ensure authenticity of goods, block counterfeits, reduce conflicts  </a:t>
            </a:r>
            <a:endParaRPr/>
          </a:p>
        </p:txBody>
      </p:sp>
      <p:sp>
        <p:nvSpPr>
          <p:cNvPr id="311" name="Google Shape;311;p31"/>
          <p:cNvSpPr txBox="1">
            <a:spLocks noGrp="1"/>
          </p:cNvSpPr>
          <p:nvPr>
            <p:ph type="body" idx="6"/>
          </p:nvPr>
        </p:nvSpPr>
        <p:spPr>
          <a:xfrm>
            <a:off x="4527959"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Healthcare</a:t>
            </a:r>
            <a:endParaRPr/>
          </a:p>
          <a:p>
            <a:pPr marL="0" indent="0"/>
            <a:r>
              <a:rPr lang="en-US"/>
              <a:t>Unite disparate processes, increase data flow and liquidity, reduce costs and improve patient experience and outcomes</a:t>
            </a:r>
            <a:endParaRPr/>
          </a:p>
        </p:txBody>
      </p:sp>
      <p:sp>
        <p:nvSpPr>
          <p:cNvPr id="312" name="Google Shape;312;p31"/>
          <p:cNvSpPr txBox="1">
            <a:spLocks noGrp="1"/>
          </p:cNvSpPr>
          <p:nvPr>
            <p:ph type="body" idx="7"/>
          </p:nvPr>
        </p:nvSpPr>
        <p:spPr>
          <a:xfrm>
            <a:off x="1007534" y="1803214"/>
            <a:ext cx="10176933" cy="1110367"/>
          </a:xfrm>
          <a:prstGeom prst="rect">
            <a:avLst/>
          </a:prstGeom>
          <a:noFill/>
          <a:ln>
            <a:noFill/>
          </a:ln>
        </p:spPr>
        <p:txBody>
          <a:bodyPr spcFirstLastPara="1" vert="horz" wrap="square" lIns="0" tIns="0" rIns="0" bIns="0" rtlCol="0" anchor="ctr" anchorCtr="0">
            <a:noAutofit/>
          </a:bodyPr>
          <a:lstStyle/>
          <a:p>
            <a:pPr marL="0" indent="0" algn="l"/>
            <a:r>
              <a:rPr lang="en-US"/>
              <a:t>Blockchain allows multiple different parties to securely interact with the same universal source of truth</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32"/>
          <p:cNvSpPr txBox="1">
            <a:spLocks noGrp="1"/>
          </p:cNvSpPr>
          <p:nvPr>
            <p:ph type="title"/>
          </p:nvPr>
        </p:nvSpPr>
        <p:spPr>
          <a:xfrm>
            <a:off x="1007534" y="950384"/>
            <a:ext cx="10176933" cy="575733"/>
          </a:xfrm>
          <a:prstGeom prst="rect">
            <a:avLst/>
          </a:prstGeom>
          <a:noFill/>
          <a:ln>
            <a:noFill/>
          </a:ln>
        </p:spPr>
        <p:txBody>
          <a:bodyPr spcFirstLastPara="1" vert="horz" wrap="square" lIns="0" tIns="0" rIns="0" bIns="0" rtlCol="0" anchor="ctr" anchorCtr="0">
            <a:noAutofit/>
          </a:bodyPr>
          <a:lstStyle/>
          <a:p>
            <a:r>
              <a:rPr lang="en-US"/>
              <a:t>Hyperledger Goals</a:t>
            </a:r>
            <a:endParaRPr/>
          </a:p>
        </p:txBody>
      </p:sp>
      <p:pic>
        <p:nvPicPr>
          <p:cNvPr id="318" name="Google Shape;318;p32"/>
          <p:cNvPicPr preferRelativeResize="0">
            <a:picLocks noGrp="1"/>
          </p:cNvPicPr>
          <p:nvPr>
            <p:ph type="pic" idx="2"/>
          </p:nvPr>
        </p:nvPicPr>
        <p:blipFill rotWithShape="1">
          <a:blip r:embed="rId3">
            <a:alphaModFix/>
          </a:blip>
          <a:srcRect l="104" r="103"/>
          <a:stretch/>
        </p:blipFill>
        <p:spPr>
          <a:xfrm>
            <a:off x="1443567" y="2959930"/>
            <a:ext cx="931333" cy="931333"/>
          </a:xfrm>
          <a:prstGeom prst="rect">
            <a:avLst/>
          </a:prstGeom>
          <a:noFill/>
          <a:ln>
            <a:noFill/>
          </a:ln>
        </p:spPr>
      </p:pic>
      <p:pic>
        <p:nvPicPr>
          <p:cNvPr id="319" name="Google Shape;319;p32"/>
          <p:cNvPicPr preferRelativeResize="0">
            <a:picLocks noGrp="1"/>
          </p:cNvPicPr>
          <p:nvPr>
            <p:ph type="pic" idx="3"/>
          </p:nvPr>
        </p:nvPicPr>
        <p:blipFill rotWithShape="1">
          <a:blip r:embed="rId4">
            <a:alphaModFix/>
          </a:blip>
          <a:srcRect/>
          <a:stretch/>
        </p:blipFill>
        <p:spPr>
          <a:xfrm>
            <a:off x="5630334" y="2959930"/>
            <a:ext cx="931333" cy="931333"/>
          </a:xfrm>
          <a:prstGeom prst="rect">
            <a:avLst/>
          </a:prstGeom>
          <a:noFill/>
          <a:ln>
            <a:noFill/>
          </a:ln>
        </p:spPr>
      </p:pic>
      <p:sp>
        <p:nvSpPr>
          <p:cNvPr id="320" name="Google Shape;320;p32"/>
          <p:cNvSpPr txBox="1">
            <a:spLocks noGrp="1"/>
          </p:cNvSpPr>
          <p:nvPr>
            <p:ph type="body" idx="1"/>
          </p:nvPr>
        </p:nvSpPr>
        <p:spPr>
          <a:xfrm>
            <a:off x="1007535"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Create enterprise grade, open source, distributed ledger frameworks &amp;</a:t>
            </a:r>
            <a:endParaRPr>
              <a:solidFill>
                <a:srgbClr val="942AFF"/>
              </a:solidFill>
            </a:endParaRPr>
          </a:p>
          <a:p>
            <a:pPr marL="0" indent="0">
              <a:lnSpc>
                <a:spcPct val="90000"/>
              </a:lnSpc>
              <a:buClr>
                <a:srgbClr val="942AFF"/>
              </a:buClr>
            </a:pPr>
            <a:r>
              <a:rPr lang="en-US" b="1">
                <a:solidFill>
                  <a:srgbClr val="942AFF"/>
                </a:solidFill>
              </a:rPr>
              <a:t>code bases</a:t>
            </a:r>
            <a:endParaRPr>
              <a:solidFill>
                <a:srgbClr val="942AFF"/>
              </a:solidFill>
            </a:endParaRPr>
          </a:p>
          <a:p>
            <a:pPr marL="0" indent="0">
              <a:lnSpc>
                <a:spcPct val="90000"/>
              </a:lnSpc>
            </a:pPr>
            <a:r>
              <a:rPr lang="en-US"/>
              <a:t>to support business transactions</a:t>
            </a:r>
            <a:endParaRPr/>
          </a:p>
        </p:txBody>
      </p:sp>
      <p:pic>
        <p:nvPicPr>
          <p:cNvPr id="321" name="Google Shape;321;p32"/>
          <p:cNvPicPr preferRelativeResize="0">
            <a:picLocks noGrp="1"/>
          </p:cNvPicPr>
          <p:nvPr>
            <p:ph type="pic" idx="4"/>
          </p:nvPr>
        </p:nvPicPr>
        <p:blipFill rotWithShape="1">
          <a:blip r:embed="rId5">
            <a:alphaModFix/>
          </a:blip>
          <a:srcRect/>
          <a:stretch/>
        </p:blipFill>
        <p:spPr>
          <a:xfrm>
            <a:off x="3541184" y="2959930"/>
            <a:ext cx="931333" cy="931333"/>
          </a:xfrm>
          <a:prstGeom prst="rect">
            <a:avLst/>
          </a:prstGeom>
          <a:noFill/>
          <a:ln>
            <a:noFill/>
          </a:ln>
        </p:spPr>
      </p:pic>
      <p:sp>
        <p:nvSpPr>
          <p:cNvPr id="322" name="Google Shape;322;p32"/>
          <p:cNvSpPr txBox="1">
            <a:spLocks noGrp="1"/>
          </p:cNvSpPr>
          <p:nvPr>
            <p:ph type="body" idx="5"/>
          </p:nvPr>
        </p:nvSpPr>
        <p:spPr>
          <a:xfrm>
            <a:off x="3105596"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Provide neutral, open, &amp; community-driven infrastructures</a:t>
            </a:r>
            <a:endParaRPr>
              <a:solidFill>
                <a:srgbClr val="942AFF"/>
              </a:solidFill>
            </a:endParaRPr>
          </a:p>
          <a:p>
            <a:pPr marL="0" indent="0">
              <a:lnSpc>
                <a:spcPct val="90000"/>
              </a:lnSpc>
            </a:pPr>
            <a:r>
              <a:rPr lang="en-US"/>
              <a:t>supported by technical and business governance</a:t>
            </a:r>
            <a:endParaRPr/>
          </a:p>
        </p:txBody>
      </p:sp>
      <p:sp>
        <p:nvSpPr>
          <p:cNvPr id="323" name="Google Shape;323;p32"/>
          <p:cNvSpPr txBox="1">
            <a:spLocks noGrp="1"/>
          </p:cNvSpPr>
          <p:nvPr>
            <p:ph type="body" idx="6"/>
          </p:nvPr>
        </p:nvSpPr>
        <p:spPr>
          <a:xfrm>
            <a:off x="5203658"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Build technical communities</a:t>
            </a:r>
            <a:endParaRPr>
              <a:solidFill>
                <a:srgbClr val="942AFF"/>
              </a:solidFill>
            </a:endParaRPr>
          </a:p>
          <a:p>
            <a:pPr marL="0" indent="0">
              <a:lnSpc>
                <a:spcPct val="90000"/>
              </a:lnSpc>
            </a:pPr>
            <a:r>
              <a:rPr lang="en-US"/>
              <a:t>to develop blockchain and shared ledger POCs, use cases, field trials and deployments</a:t>
            </a:r>
            <a:endParaRPr/>
          </a:p>
        </p:txBody>
      </p:sp>
      <p:sp>
        <p:nvSpPr>
          <p:cNvPr id="324" name="Google Shape;324;p32"/>
          <p:cNvSpPr txBox="1">
            <a:spLocks noGrp="1"/>
          </p:cNvSpPr>
          <p:nvPr>
            <p:ph type="body" idx="7"/>
          </p:nvPr>
        </p:nvSpPr>
        <p:spPr>
          <a:xfrm>
            <a:off x="7301719" y="4084539"/>
            <a:ext cx="1784685" cy="1441616"/>
          </a:xfrm>
          <a:prstGeom prst="rect">
            <a:avLst/>
          </a:prstGeom>
          <a:noFill/>
          <a:ln>
            <a:noFill/>
          </a:ln>
        </p:spPr>
        <p:txBody>
          <a:bodyPr spcFirstLastPara="1" vert="horz" wrap="square" lIns="0" tIns="0" rIns="0" bIns="0" rtlCol="0" anchor="t" anchorCtr="0">
            <a:noAutofit/>
          </a:bodyPr>
          <a:lstStyle/>
          <a:p>
            <a:pPr marL="0" indent="0">
              <a:buClr>
                <a:srgbClr val="942AFF"/>
              </a:buClr>
            </a:pPr>
            <a:r>
              <a:rPr lang="en-US" b="1">
                <a:solidFill>
                  <a:srgbClr val="942AFF"/>
                </a:solidFill>
              </a:rPr>
              <a:t>Educate</a:t>
            </a:r>
            <a:endParaRPr>
              <a:solidFill>
                <a:srgbClr val="942AFF"/>
              </a:solidFill>
            </a:endParaRPr>
          </a:p>
          <a:p>
            <a:pPr marL="0" indent="0">
              <a:buClr>
                <a:srgbClr val="942AFF"/>
              </a:buClr>
            </a:pPr>
            <a:r>
              <a:rPr lang="en-US" b="1">
                <a:solidFill>
                  <a:srgbClr val="942AFF"/>
                </a:solidFill>
              </a:rPr>
              <a:t>the public</a:t>
            </a:r>
            <a:endParaRPr>
              <a:solidFill>
                <a:srgbClr val="942AFF"/>
              </a:solidFill>
            </a:endParaRPr>
          </a:p>
          <a:p>
            <a:pPr marL="0" indent="0"/>
            <a:r>
              <a:rPr lang="en-US"/>
              <a:t>about the market opportunity for blockchain technology</a:t>
            </a:r>
            <a:endParaRPr/>
          </a:p>
        </p:txBody>
      </p:sp>
      <p:pic>
        <p:nvPicPr>
          <p:cNvPr id="325" name="Google Shape;325;p32"/>
          <p:cNvPicPr preferRelativeResize="0">
            <a:picLocks noGrp="1"/>
          </p:cNvPicPr>
          <p:nvPr>
            <p:ph type="pic" idx="8"/>
          </p:nvPr>
        </p:nvPicPr>
        <p:blipFill rotWithShape="1">
          <a:blip r:embed="rId6">
            <a:alphaModFix/>
          </a:blip>
          <a:srcRect/>
          <a:stretch/>
        </p:blipFill>
        <p:spPr>
          <a:xfrm>
            <a:off x="9825567" y="2959930"/>
            <a:ext cx="931333" cy="931333"/>
          </a:xfrm>
          <a:prstGeom prst="rect">
            <a:avLst/>
          </a:prstGeom>
          <a:noFill/>
          <a:ln>
            <a:noFill/>
          </a:ln>
        </p:spPr>
      </p:pic>
      <p:sp>
        <p:nvSpPr>
          <p:cNvPr id="326" name="Google Shape;326;p32"/>
          <p:cNvSpPr txBox="1">
            <a:spLocks noGrp="1"/>
          </p:cNvSpPr>
          <p:nvPr>
            <p:ph type="body" idx="9"/>
          </p:nvPr>
        </p:nvSpPr>
        <p:spPr>
          <a:xfrm>
            <a:off x="9399782" y="408974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Promote our community of communities</a:t>
            </a:r>
            <a:endParaRPr>
              <a:solidFill>
                <a:srgbClr val="942AFF"/>
              </a:solidFill>
            </a:endParaRPr>
          </a:p>
          <a:p>
            <a:pPr marL="0" indent="0">
              <a:lnSpc>
                <a:spcPct val="90000"/>
              </a:lnSpc>
            </a:pPr>
            <a:r>
              <a:rPr lang="en-US"/>
              <a:t>taking a toolkit approach with many platforms and frameworks</a:t>
            </a:r>
            <a:endParaRPr/>
          </a:p>
        </p:txBody>
      </p:sp>
      <p:pic>
        <p:nvPicPr>
          <p:cNvPr id="327" name="Google Shape;327;p32"/>
          <p:cNvPicPr preferRelativeResize="0">
            <a:picLocks noGrp="1"/>
          </p:cNvPicPr>
          <p:nvPr>
            <p:ph type="pic" idx="13"/>
          </p:nvPr>
        </p:nvPicPr>
        <p:blipFill rotWithShape="1">
          <a:blip r:embed="rId7">
            <a:alphaModFix/>
          </a:blip>
          <a:srcRect/>
          <a:stretch/>
        </p:blipFill>
        <p:spPr>
          <a:xfrm>
            <a:off x="7727951" y="2959930"/>
            <a:ext cx="931333" cy="931333"/>
          </a:xfrm>
          <a:prstGeom prst="rect">
            <a:avLst/>
          </a:prstGeom>
          <a:noFill/>
          <a:ln>
            <a:noFill/>
          </a:ln>
        </p:spPr>
      </p:pic>
      <p:sp>
        <p:nvSpPr>
          <p:cNvPr id="328" name="Google Shape;328;p32"/>
          <p:cNvSpPr txBox="1"/>
          <p:nvPr/>
        </p:nvSpPr>
        <p:spPr>
          <a:xfrm>
            <a:off x="888266" y="1670693"/>
            <a:ext cx="10176933" cy="1110367"/>
          </a:xfrm>
          <a:prstGeom prst="rect">
            <a:avLst/>
          </a:prstGeom>
          <a:noFill/>
          <a:ln>
            <a:noFill/>
          </a:ln>
        </p:spPr>
        <p:txBody>
          <a:bodyPr spcFirstLastPara="1" wrap="square" lIns="121900" tIns="60933" rIns="121900" bIns="60933" anchor="ctr" anchorCtr="0">
            <a:noAutofit/>
          </a:bodyPr>
          <a:lstStyle/>
          <a:p>
            <a:pPr>
              <a:buClr>
                <a:srgbClr val="000000"/>
              </a:buClr>
              <a:buSzPts val="1800"/>
            </a:pPr>
            <a:r>
              <a:rPr lang="en-US" sz="2400">
                <a:solidFill>
                  <a:srgbClr val="414042"/>
                </a:solidFill>
                <a:latin typeface="Arial"/>
                <a:ea typeface="Arial"/>
                <a:cs typeface="Arial"/>
                <a:sym typeface="Arial"/>
              </a:rPr>
              <a:t>Where open source teams build diverse approaches for business blockchain technology systems</a:t>
            </a:r>
            <a:endParaRPr sz="2400">
              <a:solidFill>
                <a:srgbClr val="414042"/>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3"/>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Modular Approach</a:t>
            </a:r>
            <a:endParaRPr/>
          </a:p>
        </p:txBody>
      </p:sp>
      <p:pic>
        <p:nvPicPr>
          <p:cNvPr id="334" name="Google Shape;334;p33"/>
          <p:cNvPicPr preferRelativeResize="0"/>
          <p:nvPr/>
        </p:nvPicPr>
        <p:blipFill rotWithShape="1">
          <a:blip r:embed="rId3">
            <a:alphaModFix/>
          </a:blip>
          <a:srcRect t="19" b="9"/>
          <a:stretch/>
        </p:blipFill>
        <p:spPr>
          <a:xfrm>
            <a:off x="1117551" y="1765834"/>
            <a:ext cx="9956899" cy="402566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50"/>
          <p:cNvPicPr preferRelativeResize="0"/>
          <p:nvPr/>
        </p:nvPicPr>
        <p:blipFill rotWithShape="1">
          <a:blip r:embed="rId3">
            <a:alphaModFix/>
          </a:blip>
          <a:srcRect/>
          <a:stretch/>
        </p:blipFill>
        <p:spPr>
          <a:xfrm>
            <a:off x="4545433" y="1732523"/>
            <a:ext cx="3061199" cy="810076"/>
          </a:xfrm>
          <a:prstGeom prst="rect">
            <a:avLst/>
          </a:prstGeom>
          <a:noFill/>
          <a:ln>
            <a:noFill/>
          </a:ln>
        </p:spPr>
      </p:pic>
      <p:sp>
        <p:nvSpPr>
          <p:cNvPr id="317" name="Google Shape;317;p50"/>
          <p:cNvSpPr txBox="1"/>
          <p:nvPr/>
        </p:nvSpPr>
        <p:spPr>
          <a:xfrm>
            <a:off x="1628033" y="2435767"/>
            <a:ext cx="88960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permissionable smart contract machine. The first of its kind when released in December, 2014, Burrow provides a modular blockchain client with a permissioned smart contract interpreter built in part to the specification of the Ethereum Virtual Machine (EVM).</a:t>
            </a:r>
            <a:endParaRPr sz="3200">
              <a:solidFill>
                <a:srgbClr val="414042"/>
              </a:solidFill>
              <a:latin typeface="Arial"/>
              <a:ea typeface="Arial"/>
              <a:cs typeface="Arial"/>
              <a:sym typeface="Arial"/>
            </a:endParaRPr>
          </a:p>
        </p:txBody>
      </p:sp>
      <p:pic>
        <p:nvPicPr>
          <p:cNvPr id="318" name="Google Shape;318;p50"/>
          <p:cNvPicPr preferRelativeResize="0"/>
          <p:nvPr/>
        </p:nvPicPr>
        <p:blipFill rotWithShape="1">
          <a:blip r:embed="rId4">
            <a:alphaModFix/>
          </a:blip>
          <a:srcRect/>
          <a:stretch/>
        </p:blipFill>
        <p:spPr>
          <a:xfrm>
            <a:off x="4565401" y="-642533"/>
            <a:ext cx="3061199" cy="221156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1"/>
          <p:cNvSpPr txBox="1"/>
          <p:nvPr/>
        </p:nvSpPr>
        <p:spPr>
          <a:xfrm>
            <a:off x="1628033" y="2510163"/>
            <a:ext cx="8896000" cy="3231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b="1">
                <a:solidFill>
                  <a:srgbClr val="942AFF"/>
                </a:solidFill>
                <a:latin typeface="Arial"/>
                <a:ea typeface="Arial"/>
                <a:cs typeface="Arial"/>
                <a:sym typeface="Arial"/>
              </a:rPr>
              <a:t> </a:t>
            </a:r>
            <a:endParaRPr sz="3200" b="1">
              <a:solidFill>
                <a:srgbClr val="942AFF"/>
              </a:solidFill>
              <a:latin typeface="Arial"/>
              <a:ea typeface="Arial"/>
              <a:cs typeface="Arial"/>
              <a:sym typeface="Arial"/>
            </a:endParaRPr>
          </a:p>
          <a:p>
            <a:pPr algn="ctr">
              <a:buClr>
                <a:srgbClr val="000000"/>
              </a:buClr>
              <a:buSzPts val="2400"/>
            </a:pPr>
            <a:r>
              <a:rPr lang="en" sz="3200">
                <a:solidFill>
                  <a:srgbClr val="414042"/>
                </a:solidFill>
                <a:latin typeface="Arial"/>
                <a:ea typeface="Arial"/>
                <a:cs typeface="Arial"/>
                <a:sym typeface="Arial"/>
              </a:rPr>
              <a:t>Intended as a foundation for developing applications or solutions with a modular architecture, Hyperledger Fabric allows components, such as consensus and membership services, to be plug-and-play.</a:t>
            </a:r>
            <a:endParaRPr sz="3200">
              <a:solidFill>
                <a:srgbClr val="414042"/>
              </a:solidFill>
              <a:latin typeface="Arial"/>
              <a:ea typeface="Arial"/>
              <a:cs typeface="Arial"/>
              <a:sym typeface="Arial"/>
            </a:endParaRPr>
          </a:p>
        </p:txBody>
      </p:sp>
      <p:pic>
        <p:nvPicPr>
          <p:cNvPr id="324" name="Google Shape;324;p51"/>
          <p:cNvPicPr preferRelativeResize="0"/>
          <p:nvPr/>
        </p:nvPicPr>
        <p:blipFill rotWithShape="1">
          <a:blip r:embed="rId3">
            <a:alphaModFix/>
          </a:blip>
          <a:srcRect/>
          <a:stretch/>
        </p:blipFill>
        <p:spPr>
          <a:xfrm>
            <a:off x="4565401" y="-669737"/>
            <a:ext cx="3061199" cy="2211567"/>
          </a:xfrm>
          <a:prstGeom prst="rect">
            <a:avLst/>
          </a:prstGeom>
          <a:noFill/>
          <a:ln>
            <a:noFill/>
          </a:ln>
        </p:spPr>
      </p:pic>
      <p:pic>
        <p:nvPicPr>
          <p:cNvPr id="325" name="Google Shape;325;p51"/>
          <p:cNvPicPr preferRelativeResize="0"/>
          <p:nvPr/>
        </p:nvPicPr>
        <p:blipFill rotWithShape="1">
          <a:blip r:embed="rId4">
            <a:alphaModFix/>
          </a:blip>
          <a:srcRect/>
          <a:stretch/>
        </p:blipFill>
        <p:spPr>
          <a:xfrm>
            <a:off x="4426801" y="1803266"/>
            <a:ext cx="3338401" cy="932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0" y="960438"/>
            <a:ext cx="6850063"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7713023" y="964028"/>
            <a:ext cx="3603906"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 /</a:t>
            </a:r>
            <a:r>
              <a:rPr kumimoji="0" lang="en-US" sz="2200" b="1" i="0" u="none" strike="noStrike" kern="1200" cap="none" spc="0" normalizeH="0" baseline="0" noProof="0" dirty="0">
                <a:ln>
                  <a:noFill/>
                </a:ln>
                <a:effectLst/>
                <a:uLnTx/>
                <a:uFillTx/>
                <a:latin typeface="Arial Rounded MT Bold" panose="020F0704030504030204" pitchFamily="34" charset="0"/>
              </a:rPr>
              <a:t>Events and Announcement</a:t>
            </a:r>
          </a:p>
          <a:p>
            <a:pPr>
              <a:defRPr/>
            </a:pPr>
            <a:r>
              <a:rPr lang="en-US" sz="2200" b="1" dirty="0">
                <a:latin typeface="Arial Rounded MT Bold" panose="020F0704030504030204" pitchFamily="34" charset="0"/>
              </a:rPr>
              <a:t>Presentation</a:t>
            </a:r>
          </a:p>
          <a:p>
            <a:pPr lvl="1">
              <a:defRPr/>
            </a:pPr>
            <a:r>
              <a:rPr lang="en-US" sz="1800" b="1" dirty="0">
                <a:latin typeface="Arial Rounded MT Bold" panose="020F0704030504030204" pitchFamily="34" charset="0"/>
              </a:rPr>
              <a:t>Bobbi Muscara</a:t>
            </a:r>
          </a:p>
          <a:p>
            <a:pPr lvl="1">
              <a:defRPr/>
            </a:pPr>
            <a:r>
              <a:rPr lang="en-US" sz="1800" b="1" dirty="0">
                <a:latin typeface="Arial Rounded MT Bold" panose="020F0704030504030204" pitchFamily="34" charset="0"/>
              </a:rPr>
              <a:t>James </a:t>
            </a:r>
            <a:r>
              <a:rPr lang="en-US" sz="1800" b="1" dirty="0" err="1">
                <a:latin typeface="Arial Rounded MT Bold" panose="020F0704030504030204" pitchFamily="34" charset="0"/>
              </a:rPr>
              <a:t>Waug</a:t>
            </a:r>
            <a:endParaRPr lang="en-US" sz="1800" b="1" dirty="0">
              <a:latin typeface="Arial Rounded MT Bold" panose="020F0704030504030204" pitchFamily="34" charset="0"/>
            </a:endParaRPr>
          </a:p>
          <a:p>
            <a:pPr>
              <a:defRPr/>
            </a:pPr>
            <a:r>
              <a:rPr lang="en-US" sz="2200" b="1" dirty="0">
                <a:latin typeface="Arial Rounded MT Bold" panose="020F0704030504030204" pitchFamily="34" charset="0"/>
              </a:rPr>
              <a:t>Networking</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4" name="Rectangle 1">
            <a:extLst>
              <a:ext uri="{FF2B5EF4-FFF2-40B4-BE49-F238E27FC236}">
                <a16:creationId xmlns:a16="http://schemas.microsoft.com/office/drawing/2014/main" id="{4F4D5E3F-37C2-4DB1-B000-CE11FF8CDFEF}"/>
              </a:ext>
            </a:extLst>
          </p:cNvPr>
          <p:cNvSpPr>
            <a:spLocks noChangeArrowheads="1"/>
          </p:cNvSpPr>
          <p:nvPr/>
        </p:nvSpPr>
        <p:spPr bwMode="auto">
          <a:xfrm>
            <a:off x="0" y="0"/>
            <a:ext cx="53736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Blockchain and Next Gen Battlefields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You're going!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121"/>
                </a:solidFill>
                <a:effectLst/>
                <a:latin typeface="Graphik Meetup"/>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7F91C10D-5E03-49E2-9499-240847C90EE1}"/>
              </a:ext>
            </a:extLst>
          </p:cNvPr>
          <p:cNvSpPr>
            <a:spLocks noChangeArrowheads="1"/>
          </p:cNvSpPr>
          <p:nvPr/>
        </p:nvSpPr>
        <p:spPr bwMode="auto">
          <a:xfrm>
            <a:off x="152400" y="152400"/>
            <a:ext cx="53736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Blockchain and Next Gen Battlefields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You're going!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121"/>
                </a:solidFill>
                <a:effectLst/>
                <a:latin typeface="Graphik Meetup"/>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049923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3"/>
          <p:cNvSpPr txBox="1"/>
          <p:nvPr/>
        </p:nvSpPr>
        <p:spPr>
          <a:xfrm>
            <a:off x="2155800" y="3239963"/>
            <a:ext cx="7880400" cy="3231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business blockchain framework designed to be simple and easy to incorporate into infrastructural projects requiring distributed ledger technology.</a:t>
            </a:r>
            <a:endParaRPr sz="3200">
              <a:solidFill>
                <a:srgbClr val="414042"/>
              </a:solidFill>
              <a:latin typeface="Arial"/>
              <a:ea typeface="Arial"/>
              <a:cs typeface="Arial"/>
              <a:sym typeface="Arial"/>
            </a:endParaRPr>
          </a:p>
          <a:p>
            <a:pPr algn="ctr">
              <a:buClr>
                <a:srgbClr val="000000"/>
              </a:buClr>
              <a:buSzPts val="2400"/>
            </a:pPr>
            <a:endParaRPr sz="3200">
              <a:solidFill>
                <a:srgbClr val="414042"/>
              </a:solidFill>
              <a:latin typeface="Arial"/>
              <a:ea typeface="Arial"/>
              <a:cs typeface="Arial"/>
              <a:sym typeface="Arial"/>
            </a:endParaRPr>
          </a:p>
          <a:p>
            <a:pPr algn="ctr">
              <a:buClr>
                <a:srgbClr val="000000"/>
              </a:buClr>
              <a:buSzPts val="2400"/>
            </a:pPr>
            <a:endParaRPr sz="3200" b="1">
              <a:solidFill>
                <a:srgbClr val="942AFF"/>
              </a:solidFill>
              <a:latin typeface="Arial"/>
              <a:ea typeface="Arial"/>
              <a:cs typeface="Arial"/>
              <a:sym typeface="Arial"/>
            </a:endParaRPr>
          </a:p>
        </p:txBody>
      </p:sp>
      <p:pic>
        <p:nvPicPr>
          <p:cNvPr id="338" name="Google Shape;338;p53"/>
          <p:cNvPicPr preferRelativeResize="0"/>
          <p:nvPr/>
        </p:nvPicPr>
        <p:blipFill rotWithShape="1">
          <a:blip r:embed="rId3">
            <a:alphaModFix/>
          </a:blip>
          <a:srcRect/>
          <a:stretch/>
        </p:blipFill>
        <p:spPr>
          <a:xfrm>
            <a:off x="4565401" y="-350537"/>
            <a:ext cx="3061199" cy="2211567"/>
          </a:xfrm>
          <a:prstGeom prst="rect">
            <a:avLst/>
          </a:prstGeom>
          <a:noFill/>
          <a:ln>
            <a:noFill/>
          </a:ln>
        </p:spPr>
      </p:pic>
      <p:pic>
        <p:nvPicPr>
          <p:cNvPr id="339" name="Google Shape;339;p53"/>
          <p:cNvPicPr preferRelativeResize="0"/>
          <p:nvPr/>
        </p:nvPicPr>
        <p:blipFill rotWithShape="1">
          <a:blip r:embed="rId4">
            <a:alphaModFix/>
          </a:blip>
          <a:srcRect/>
          <a:stretch/>
        </p:blipFill>
        <p:spPr>
          <a:xfrm>
            <a:off x="4401734" y="2131463"/>
            <a:ext cx="3338401" cy="914093"/>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4"/>
          <p:cNvSpPr txBox="1"/>
          <p:nvPr/>
        </p:nvSpPr>
        <p:spPr>
          <a:xfrm>
            <a:off x="1628033" y="2698376"/>
            <a:ext cx="88960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modular platform for building, deploying, and running distributed ledgers. Hyperledger Sawtooth includes a novel consensus algorithm, Proof of Elapsed Time (PoET), which targets large distributed validator populations with minimal resource consumption.</a:t>
            </a:r>
            <a:endParaRPr sz="3200">
              <a:solidFill>
                <a:srgbClr val="414042"/>
              </a:solidFill>
              <a:latin typeface="Arial"/>
              <a:ea typeface="Arial"/>
              <a:cs typeface="Arial"/>
              <a:sym typeface="Arial"/>
            </a:endParaRPr>
          </a:p>
        </p:txBody>
      </p:sp>
      <p:pic>
        <p:nvPicPr>
          <p:cNvPr id="345" name="Google Shape;345;p54"/>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346" name="Google Shape;346;p54"/>
          <p:cNvPicPr preferRelativeResize="0"/>
          <p:nvPr/>
        </p:nvPicPr>
        <p:blipFill rotWithShape="1">
          <a:blip r:embed="rId4">
            <a:alphaModFix/>
          </a:blip>
          <a:srcRect/>
          <a:stretch/>
        </p:blipFill>
        <p:spPr>
          <a:xfrm>
            <a:off x="3856684" y="1573927"/>
            <a:ext cx="4478632" cy="9652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5"/>
          <p:cNvSpPr txBox="1"/>
          <p:nvPr/>
        </p:nvSpPr>
        <p:spPr>
          <a:xfrm>
            <a:off x="1233267" y="2698367"/>
            <a:ext cx="99512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rPr>
              <a:t>Hyperledger Grid  is a supply chain focused solution that provides reference implementations of supply chain-centric data types, data models, and smart contract based business logic.  Second it showcases how to combine components from the Hyperledger stack into a single, effective business solution.</a:t>
            </a:r>
            <a:endParaRPr sz="3200">
              <a:solidFill>
                <a:srgbClr val="414042"/>
              </a:solidFill>
            </a:endParaRPr>
          </a:p>
          <a:p>
            <a:pPr algn="ctr">
              <a:buClr>
                <a:srgbClr val="000000"/>
              </a:buClr>
              <a:buSzPts val="2400"/>
            </a:pPr>
            <a:endParaRPr sz="3200">
              <a:solidFill>
                <a:srgbClr val="414042"/>
              </a:solidFill>
            </a:endParaRPr>
          </a:p>
        </p:txBody>
      </p:sp>
      <p:pic>
        <p:nvPicPr>
          <p:cNvPr id="352" name="Google Shape;352;p55"/>
          <p:cNvPicPr preferRelativeResize="0"/>
          <p:nvPr/>
        </p:nvPicPr>
        <p:blipFill rotWithShape="1">
          <a:blip r:embed="rId3">
            <a:alphaModFix/>
          </a:blip>
          <a:srcRect l="-15636" r="-15649"/>
          <a:stretch/>
        </p:blipFill>
        <p:spPr>
          <a:xfrm>
            <a:off x="3856683" y="1598117"/>
            <a:ext cx="4478632" cy="965200"/>
          </a:xfrm>
          <a:prstGeom prst="rect">
            <a:avLst/>
          </a:prstGeom>
          <a:noFill/>
          <a:ln>
            <a:noFill/>
          </a:ln>
        </p:spPr>
      </p:pic>
      <p:pic>
        <p:nvPicPr>
          <p:cNvPr id="353" name="Google Shape;353;p55"/>
          <p:cNvPicPr preferRelativeResize="0"/>
          <p:nvPr/>
        </p:nvPicPr>
        <p:blipFill rotWithShape="1">
          <a:blip r:embed="rId4">
            <a:alphaModFix/>
          </a:blip>
          <a:srcRect/>
          <a:stretch/>
        </p:blipFill>
        <p:spPr>
          <a:xfrm>
            <a:off x="4565401" y="-882524"/>
            <a:ext cx="3061199" cy="221156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2"/>
          <p:cNvSpPr txBox="1"/>
          <p:nvPr/>
        </p:nvSpPr>
        <p:spPr>
          <a:xfrm>
            <a:off x="2155800" y="2707976"/>
            <a:ext cx="7880400" cy="37824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US" sz="3200" dirty="0" err="1"/>
              <a:t>Besu</a:t>
            </a:r>
            <a:r>
              <a:rPr lang="en-US" sz="3200" dirty="0"/>
              <a:t> is an Ethereum client that runs on the Ethereum public network, private networks, and test networks such as </a:t>
            </a:r>
            <a:r>
              <a:rPr lang="en-US" sz="3200" dirty="0" err="1"/>
              <a:t>Rinkeby</a:t>
            </a:r>
            <a:r>
              <a:rPr lang="en-US" sz="3200" dirty="0"/>
              <a:t>, </a:t>
            </a:r>
            <a:r>
              <a:rPr lang="en-US" sz="3200" dirty="0" err="1"/>
              <a:t>Ropsten</a:t>
            </a:r>
            <a:r>
              <a:rPr lang="en-US" sz="3200" dirty="0"/>
              <a:t>, and </a:t>
            </a:r>
            <a:r>
              <a:rPr lang="en-US" sz="3200" dirty="0" err="1"/>
              <a:t>Görli</a:t>
            </a:r>
            <a:r>
              <a:rPr lang="en-US" sz="3200" dirty="0"/>
              <a:t>.</a:t>
            </a:r>
            <a:endParaRPr sz="4800" dirty="0">
              <a:solidFill>
                <a:srgbClr val="414042"/>
              </a:solidFill>
              <a:latin typeface="Arial"/>
              <a:ea typeface="Arial"/>
              <a:cs typeface="Arial"/>
              <a:sym typeface="Arial"/>
            </a:endParaRPr>
          </a:p>
        </p:txBody>
      </p:sp>
      <p:pic>
        <p:nvPicPr>
          <p:cNvPr id="331" name="Google Shape;331;p52"/>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1026" name="Picture 2">
            <a:extLst>
              <a:ext uri="{FF2B5EF4-FFF2-40B4-BE49-F238E27FC236}">
                <a16:creationId xmlns:a16="http://schemas.microsoft.com/office/drawing/2014/main" id="{F65D4E32-BC67-4088-ADD0-7E8B4780F1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67" y="1627538"/>
            <a:ext cx="2857500" cy="89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451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2"/>
          <p:cNvSpPr txBox="1"/>
          <p:nvPr/>
        </p:nvSpPr>
        <p:spPr>
          <a:xfrm>
            <a:off x="2155800" y="2707976"/>
            <a:ext cx="7880400" cy="37824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Tools, libraries, and reusable components for providing digital identities rooted on blockchains or other distributed ledgers so that they are interoperable across administrative domains, applications, and any other silo.</a:t>
            </a:r>
            <a:endParaRPr sz="3200">
              <a:solidFill>
                <a:srgbClr val="414042"/>
              </a:solidFill>
              <a:latin typeface="Arial"/>
              <a:ea typeface="Arial"/>
              <a:cs typeface="Arial"/>
              <a:sym typeface="Arial"/>
            </a:endParaRPr>
          </a:p>
        </p:txBody>
      </p:sp>
      <p:pic>
        <p:nvPicPr>
          <p:cNvPr id="331" name="Google Shape;331;p52"/>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332" name="Google Shape;332;p52"/>
          <p:cNvPicPr preferRelativeResize="0"/>
          <p:nvPr/>
        </p:nvPicPr>
        <p:blipFill rotWithShape="1">
          <a:blip r:embed="rId4">
            <a:alphaModFix/>
          </a:blip>
          <a:srcRect/>
          <a:stretch/>
        </p:blipFill>
        <p:spPr>
          <a:xfrm>
            <a:off x="4369385" y="1546810"/>
            <a:ext cx="3453236" cy="101943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B1C22B-31D4-4519-A060-303A66085E58}"/>
              </a:ext>
            </a:extLst>
          </p:cNvPr>
          <p:cNvSpPr txBox="1"/>
          <p:nvPr/>
        </p:nvSpPr>
        <p:spPr>
          <a:xfrm>
            <a:off x="3203389" y="1745130"/>
            <a:ext cx="5085977" cy="1569660"/>
          </a:xfrm>
          <a:prstGeom prst="rect">
            <a:avLst/>
          </a:prstGeom>
          <a:noFill/>
        </p:spPr>
        <p:txBody>
          <a:bodyPr wrap="square" rtlCol="0">
            <a:spAutoFit/>
          </a:bodyPr>
          <a:lstStyle/>
          <a:p>
            <a:r>
              <a:rPr lang="en-US" sz="2400" dirty="0"/>
              <a:t>Insert section about Identity</a:t>
            </a:r>
          </a:p>
          <a:p>
            <a:r>
              <a:rPr lang="en-US" sz="2400" dirty="0"/>
              <a:t>Indy </a:t>
            </a:r>
          </a:p>
          <a:p>
            <a:r>
              <a:rPr lang="en-US" sz="2400" dirty="0"/>
              <a:t>Ursa</a:t>
            </a:r>
          </a:p>
          <a:p>
            <a:r>
              <a:rPr lang="en-US" sz="2400" dirty="0"/>
              <a:t>Aries</a:t>
            </a:r>
          </a:p>
        </p:txBody>
      </p:sp>
    </p:spTree>
    <p:extLst>
      <p:ext uri="{BB962C8B-B14F-4D97-AF65-F5344CB8AC3E}">
        <p14:creationId xmlns:p14="http://schemas.microsoft.com/office/powerpoint/2010/main" val="1468000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208C08-FEEC-477E-B309-ABDA09476191}"/>
              </a:ext>
            </a:extLst>
          </p:cNvPr>
          <p:cNvSpPr>
            <a:spLocks noGrp="1"/>
          </p:cNvSpPr>
          <p:nvPr>
            <p:ph type="ftr" idx="11"/>
          </p:nvPr>
        </p:nvSpPr>
        <p:spPr/>
        <p:txBody>
          <a:bodyPr/>
          <a:lstStyle/>
          <a:p>
            <a:endParaRPr lang="en-US"/>
          </a:p>
        </p:txBody>
      </p:sp>
      <p:sp>
        <p:nvSpPr>
          <p:cNvPr id="3" name="Text Placeholder 2">
            <a:extLst>
              <a:ext uri="{FF2B5EF4-FFF2-40B4-BE49-F238E27FC236}">
                <a16:creationId xmlns:a16="http://schemas.microsoft.com/office/drawing/2014/main" id="{6501DC2B-B74E-45C5-9EC7-C6657ED76D9D}"/>
              </a:ext>
            </a:extLst>
          </p:cNvPr>
          <p:cNvSpPr>
            <a:spLocks noGrp="1"/>
          </p:cNvSpPr>
          <p:nvPr>
            <p:ph type="body" idx="1"/>
          </p:nvPr>
        </p:nvSpPr>
        <p:spPr/>
        <p:txBody>
          <a:bodyPr/>
          <a:lstStyle/>
          <a:p>
            <a:r>
              <a:rPr lang="en-US" dirty="0"/>
              <a:t>How To Get Involved</a:t>
            </a:r>
          </a:p>
        </p:txBody>
      </p:sp>
      <p:sp>
        <p:nvSpPr>
          <p:cNvPr id="4" name="Text Placeholder 3">
            <a:extLst>
              <a:ext uri="{FF2B5EF4-FFF2-40B4-BE49-F238E27FC236}">
                <a16:creationId xmlns:a16="http://schemas.microsoft.com/office/drawing/2014/main" id="{1F372E6B-A1EB-447F-8EA1-97B55C196650}"/>
              </a:ext>
            </a:extLst>
          </p:cNvPr>
          <p:cNvSpPr>
            <a:spLocks noGrp="1"/>
          </p:cNvSpPr>
          <p:nvPr>
            <p:ph type="body" idx="2"/>
          </p:nvPr>
        </p:nvSpPr>
        <p:spPr/>
        <p:txBody>
          <a:bodyPr/>
          <a:lstStyle/>
          <a:p>
            <a:r>
              <a:rPr lang="en-US" dirty="0"/>
              <a:t>With the Hyperledger Community</a:t>
            </a:r>
          </a:p>
        </p:txBody>
      </p:sp>
    </p:spTree>
    <p:extLst>
      <p:ext uri="{BB962C8B-B14F-4D97-AF65-F5344CB8AC3E}">
        <p14:creationId xmlns:p14="http://schemas.microsoft.com/office/powerpoint/2010/main" val="3392802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6294784" y="1501660"/>
            <a:ext cx="4881561" cy="711453"/>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latin typeface="Arial"/>
                <a:ea typeface="Arial"/>
                <a:cs typeface="Arial"/>
                <a:sym typeface="Arial"/>
              </a:rPr>
              <a:t>Brian Behlendorf</a:t>
            </a:r>
            <a:br>
              <a:rPr lang="en-US" sz="2400" b="1">
                <a:solidFill>
                  <a:srgbClr val="414042"/>
                </a:solidFill>
                <a:latin typeface="Arial"/>
                <a:ea typeface="Arial"/>
                <a:cs typeface="Arial"/>
                <a:sym typeface="Arial"/>
              </a:rPr>
            </a:br>
            <a:r>
              <a:rPr lang="en-US" sz="1467">
                <a:solidFill>
                  <a:srgbClr val="414042"/>
                </a:solidFill>
                <a:latin typeface="Arial"/>
                <a:ea typeface="Arial"/>
                <a:cs typeface="Arial"/>
                <a:sym typeface="Arial"/>
              </a:rPr>
              <a:t>Executive Director</a:t>
            </a:r>
            <a:endParaRPr sz="1467">
              <a:solidFill>
                <a:srgbClr val="414042"/>
              </a:solidFill>
              <a:latin typeface="Arial"/>
              <a:ea typeface="Arial"/>
              <a:cs typeface="Arial"/>
              <a:sym typeface="Aria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57" name="Google Shape;357;p35"/>
          <p:cNvSpPr txBox="1"/>
          <p:nvPr/>
        </p:nvSpPr>
        <p:spPr>
          <a:xfrm>
            <a:off x="6294783" y="2305878"/>
            <a:ext cx="4889684" cy="3705381"/>
          </a:xfrm>
          <a:prstGeom prst="rect">
            <a:avLst/>
          </a:prstGeom>
          <a:noFill/>
          <a:ln>
            <a:noFill/>
          </a:ln>
        </p:spPr>
        <p:txBody>
          <a:bodyPr spcFirstLastPara="1" wrap="square" lIns="121900" tIns="60933" rIns="121900" bIns="60933" anchor="t" anchorCtr="0">
            <a:noAutofit/>
          </a:bodyPr>
          <a:lstStyle/>
          <a:p>
            <a:pPr>
              <a:buClr>
                <a:srgbClr val="000000"/>
              </a:buClr>
              <a:buSzPts val="1100"/>
            </a:pPr>
            <a:r>
              <a:rPr lang="en-US" sz="1467" b="1">
                <a:solidFill>
                  <a:srgbClr val="942AFF"/>
                </a:solidFill>
                <a:latin typeface="Arial"/>
                <a:ea typeface="Arial"/>
                <a:cs typeface="Arial"/>
                <a:sym typeface="Arial"/>
              </a:rPr>
              <a:t>Apache Web server </a:t>
            </a:r>
            <a:r>
              <a:rPr lang="en-US" sz="1467">
                <a:solidFill>
                  <a:srgbClr val="414042"/>
                </a:solidFill>
                <a:latin typeface="Arial"/>
                <a:ea typeface="Arial"/>
                <a:cs typeface="Arial"/>
                <a:sym typeface="Arial"/>
              </a:rPr>
              <a:t>– Primary developer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Apache Software Foundation </a:t>
            </a:r>
            <a:r>
              <a:rPr lang="en-US" sz="1467">
                <a:solidFill>
                  <a:srgbClr val="414042"/>
                </a:solidFill>
                <a:latin typeface="Arial"/>
                <a:ea typeface="Arial"/>
                <a:cs typeface="Arial"/>
                <a:sym typeface="Arial"/>
              </a:rPr>
              <a:t>– Founding member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Mozilla Foundation </a:t>
            </a:r>
            <a:r>
              <a:rPr lang="en-US" sz="1467">
                <a:solidFill>
                  <a:srgbClr val="414042"/>
                </a:solidFill>
                <a:latin typeface="Arial"/>
                <a:ea typeface="Arial"/>
                <a:cs typeface="Arial"/>
                <a:sym typeface="Arial"/>
              </a:rPr>
              <a:t>– BOD since 2003</a:t>
            </a:r>
            <a:endParaRPr sz="2400"/>
          </a:p>
          <a:p>
            <a:pPr>
              <a:spcBef>
                <a:spcPts val="1333"/>
              </a:spcBef>
              <a:buClr>
                <a:srgbClr val="000000"/>
              </a:buClr>
              <a:buSzPts val="1100"/>
            </a:pPr>
            <a:r>
              <a:rPr lang="en-US" sz="1467" b="1">
                <a:solidFill>
                  <a:srgbClr val="942AFF"/>
                </a:solidFill>
                <a:latin typeface="Arial"/>
                <a:ea typeface="Arial"/>
                <a:cs typeface="Arial"/>
                <a:sym typeface="Arial"/>
              </a:rPr>
              <a:t>Electronic Frontier Foundation </a:t>
            </a:r>
            <a:r>
              <a:rPr lang="en-US" sz="1467">
                <a:solidFill>
                  <a:srgbClr val="414042"/>
                </a:solidFill>
                <a:latin typeface="Arial"/>
                <a:ea typeface="Arial"/>
                <a:cs typeface="Arial"/>
                <a:sym typeface="Arial"/>
              </a:rPr>
              <a:t>– BOD since 2013</a:t>
            </a:r>
            <a:endParaRPr sz="2400"/>
          </a:p>
          <a:p>
            <a:pPr>
              <a:spcBef>
                <a:spcPts val="1333"/>
              </a:spcBef>
              <a:buClr>
                <a:srgbClr val="000000"/>
              </a:buClr>
              <a:buSzPts val="1100"/>
            </a:pPr>
            <a:r>
              <a:rPr lang="en-US" sz="1467" b="1">
                <a:solidFill>
                  <a:srgbClr val="942AFF"/>
                </a:solidFill>
                <a:latin typeface="Arial"/>
                <a:ea typeface="Arial"/>
                <a:cs typeface="Arial"/>
                <a:sym typeface="Arial"/>
              </a:rPr>
              <a:t>CollabNet</a:t>
            </a:r>
            <a:r>
              <a:rPr lang="en-US" sz="1467" b="1">
                <a:solidFill>
                  <a:srgbClr val="414042"/>
                </a:solidFill>
                <a:latin typeface="Arial"/>
                <a:ea typeface="Arial"/>
                <a:cs typeface="Arial"/>
                <a:sym typeface="Arial"/>
              </a:rPr>
              <a:t> </a:t>
            </a:r>
            <a:r>
              <a:rPr lang="en-US" sz="1467">
                <a:solidFill>
                  <a:srgbClr val="414042"/>
                </a:solidFill>
                <a:latin typeface="Arial"/>
                <a:ea typeface="Arial"/>
                <a:cs typeface="Arial"/>
                <a:sym typeface="Arial"/>
              </a:rPr>
              <a:t>– Founding CTO</a:t>
            </a:r>
            <a:endParaRPr sz="2400"/>
          </a:p>
          <a:p>
            <a:pPr>
              <a:spcBef>
                <a:spcPts val="1333"/>
              </a:spcBef>
              <a:buClr>
                <a:srgbClr val="000000"/>
              </a:buClr>
              <a:buSzPts val="1100"/>
            </a:pPr>
            <a:r>
              <a:rPr lang="en-US" sz="1467" b="1">
                <a:solidFill>
                  <a:srgbClr val="942AFF"/>
                </a:solidFill>
                <a:latin typeface="Arial"/>
                <a:ea typeface="Arial"/>
                <a:cs typeface="Arial"/>
                <a:sym typeface="Arial"/>
              </a:rPr>
              <a:t>World Economic Forum </a:t>
            </a:r>
            <a:r>
              <a:rPr lang="en-US" sz="1467">
                <a:solidFill>
                  <a:srgbClr val="414042"/>
                </a:solidFill>
                <a:latin typeface="Arial"/>
                <a:ea typeface="Arial"/>
                <a:cs typeface="Arial"/>
                <a:sym typeface="Arial"/>
              </a:rPr>
              <a:t>– CTO</a:t>
            </a:r>
            <a:endParaRPr sz="2400"/>
          </a:p>
          <a:p>
            <a:pPr>
              <a:spcBef>
                <a:spcPts val="1333"/>
              </a:spcBef>
              <a:buClr>
                <a:srgbClr val="000000"/>
              </a:buClr>
              <a:buSzPts val="1100"/>
            </a:pPr>
            <a:r>
              <a:rPr lang="en-US" sz="1467">
                <a:solidFill>
                  <a:srgbClr val="414042"/>
                </a:solidFill>
                <a:latin typeface="Arial"/>
                <a:ea typeface="Arial"/>
                <a:cs typeface="Arial"/>
                <a:sym typeface="Arial"/>
              </a:rPr>
              <a:t>Most recently, managing director at </a:t>
            </a:r>
            <a:r>
              <a:rPr lang="en-US" sz="1467" b="1">
                <a:solidFill>
                  <a:srgbClr val="942AFF"/>
                </a:solidFill>
                <a:latin typeface="Arial"/>
                <a:ea typeface="Arial"/>
                <a:cs typeface="Arial"/>
                <a:sym typeface="Arial"/>
              </a:rPr>
              <a:t>Mithril Capital Management LLC</a:t>
            </a:r>
            <a:r>
              <a:rPr lang="en-US" sz="1467">
                <a:solidFill>
                  <a:srgbClr val="414042"/>
                </a:solidFill>
                <a:latin typeface="Arial"/>
                <a:ea typeface="Arial"/>
                <a:cs typeface="Arial"/>
                <a:sym typeface="Arial"/>
              </a:rPr>
              <a:t>, a global technology investment firm</a:t>
            </a:r>
            <a:endParaRPr sz="2400"/>
          </a:p>
        </p:txBody>
      </p:sp>
      <p:pic>
        <p:nvPicPr>
          <p:cNvPr id="358" name="Google Shape;358;p35"/>
          <p:cNvPicPr preferRelativeResize="0"/>
          <p:nvPr/>
        </p:nvPicPr>
        <p:blipFill rotWithShape="1">
          <a:blip r:embed="rId3">
            <a:alphaModFix/>
          </a:blip>
          <a:srcRect/>
          <a:stretch/>
        </p:blipFill>
        <p:spPr>
          <a:xfrm>
            <a:off x="9803948" y="1139137"/>
            <a:ext cx="1276792" cy="1276792"/>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9692578" y="-1"/>
            <a:ext cx="1499535" cy="2528967"/>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9803948" y="1152389"/>
            <a:ext cx="1276792" cy="1278800"/>
          </a:xfrm>
          <a:prstGeom prst="ellipse">
            <a:avLst/>
          </a:prstGeom>
          <a:noFill/>
          <a:ln>
            <a:noFill/>
          </a:ln>
        </p:spPr>
      </p:pic>
      <p:sp>
        <p:nvSpPr>
          <p:cNvPr id="361" name="Google Shape;361;p35"/>
          <p:cNvSpPr txBox="1"/>
          <p:nvPr/>
        </p:nvSpPr>
        <p:spPr>
          <a:xfrm>
            <a:off x="875014" y="2093091"/>
            <a:ext cx="5167977" cy="3194527"/>
          </a:xfrm>
          <a:prstGeom prst="rect">
            <a:avLst/>
          </a:prstGeom>
          <a:noFill/>
          <a:ln>
            <a:noFill/>
          </a:ln>
        </p:spPr>
        <p:txBody>
          <a:bodyPr spcFirstLastPara="1" wrap="square" lIns="121900" tIns="60933" rIns="121900" bIns="60933" anchor="t" anchorCtr="0">
            <a:noAutofit/>
          </a:bodyPr>
          <a:lstStyle/>
          <a:p>
            <a:pPr>
              <a:buClr>
                <a:srgbClr val="414042"/>
              </a:buClr>
              <a:buSzPts val="1395"/>
            </a:pPr>
            <a:r>
              <a:rPr lang="en-US" sz="1860">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860">
              <a:solidFill>
                <a:srgbClr val="414042"/>
              </a:solidFill>
              <a:latin typeface="Arial"/>
              <a:ea typeface="Arial"/>
              <a:cs typeface="Arial"/>
              <a:sym typeface="Arial"/>
            </a:endParaRPr>
          </a:p>
        </p:txBody>
      </p:sp>
      <p:sp>
        <p:nvSpPr>
          <p:cNvPr id="362" name="Google Shape;362;p35"/>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Leadership</a:t>
            </a:r>
            <a:endParaRPr sz="3733" b="1">
              <a:solidFill>
                <a:srgbClr val="414042"/>
              </a:solidFill>
              <a:latin typeface="Arial"/>
              <a:ea typeface="Arial"/>
              <a:cs typeface="Arial"/>
              <a:sym typeface="Arial"/>
            </a:endParaRPr>
          </a:p>
        </p:txBody>
      </p:sp>
      <p:sp>
        <p:nvSpPr>
          <p:cNvPr id="363" name="Google Shape;363;p35"/>
          <p:cNvSpPr txBox="1"/>
          <p:nvPr/>
        </p:nvSpPr>
        <p:spPr>
          <a:xfrm>
            <a:off x="821636" y="1138133"/>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
        <p:nvSpPr>
          <p:cNvPr id="364" name="Google Shape;364;p35"/>
          <p:cNvSpPr txBox="1"/>
          <p:nvPr/>
        </p:nvSpPr>
        <p:spPr>
          <a:xfrm>
            <a:off x="861761" y="4724247"/>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9803948" y="1139137"/>
            <a:ext cx="1276800" cy="12768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9692578" y="-1"/>
            <a:ext cx="1499535" cy="2528968"/>
          </a:xfrm>
          <a:prstGeom prst="rect">
            <a:avLst/>
          </a:prstGeom>
          <a:noFill/>
          <a:ln>
            <a:noFill/>
          </a:ln>
        </p:spPr>
      </p:pic>
      <p:sp>
        <p:nvSpPr>
          <p:cNvPr id="371" name="Google Shape;371;p36"/>
          <p:cNvSpPr txBox="1"/>
          <p:nvPr/>
        </p:nvSpPr>
        <p:spPr>
          <a:xfrm>
            <a:off x="901517" y="1912477"/>
            <a:ext cx="4889600" cy="3605200"/>
          </a:xfrm>
          <a:prstGeom prst="rect">
            <a:avLst/>
          </a:prstGeom>
          <a:noFill/>
          <a:ln>
            <a:noFill/>
          </a:ln>
        </p:spPr>
        <p:txBody>
          <a:bodyPr spcFirstLastPara="1" wrap="square" lIns="121900" tIns="60933" rIns="121900" bIns="60933" anchor="t" anchorCtr="0">
            <a:noAutofit/>
          </a:bodyPr>
          <a:lstStyle/>
          <a:p>
            <a:pPr>
              <a:buClr>
                <a:srgbClr val="414042"/>
              </a:buClr>
              <a:buSzPts val="1100"/>
            </a:pPr>
            <a:r>
              <a:rPr lang="en-US" sz="1467">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Approving a budget</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Reviewing all project proposals from the TSC and directing the business strategy, development and promotion for projects</a:t>
            </a:r>
            <a:endParaRPr sz="1467">
              <a:solidFill>
                <a:srgbClr val="414042"/>
              </a:solidFill>
              <a:latin typeface="Arial"/>
              <a:ea typeface="Arial"/>
              <a:cs typeface="Arial"/>
              <a:sym typeface="Arial"/>
            </a:endParaRPr>
          </a:p>
        </p:txBody>
      </p:sp>
      <p:sp>
        <p:nvSpPr>
          <p:cNvPr id="372" name="Google Shape;372;p36"/>
          <p:cNvSpPr txBox="1"/>
          <p:nvPr/>
        </p:nvSpPr>
        <p:spPr>
          <a:xfrm>
            <a:off x="6298783" y="1028693"/>
            <a:ext cx="4881600" cy="711600"/>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rPr>
              <a:t>Robert Palatnick</a:t>
            </a:r>
            <a:br>
              <a:rPr lang="en-US" sz="2400" b="1">
                <a:solidFill>
                  <a:srgbClr val="414042"/>
                </a:solidFill>
                <a:latin typeface="Arial"/>
                <a:ea typeface="Arial"/>
                <a:cs typeface="Arial"/>
                <a:sym typeface="Arial"/>
              </a:rPr>
            </a:br>
            <a:r>
              <a:rPr lang="en-US" sz="1467" b="1">
                <a:solidFill>
                  <a:srgbClr val="942AFF"/>
                </a:solidFill>
              </a:rPr>
              <a:t>Governing Board Chair</a:t>
            </a:r>
            <a:endParaRPr sz="2400"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73" name="Google Shape;373;p36"/>
          <p:cNvSpPr txBox="1"/>
          <p:nvPr/>
        </p:nvSpPr>
        <p:spPr>
          <a:xfrm>
            <a:off x="6294767" y="1740300"/>
            <a:ext cx="4889600" cy="4178000"/>
          </a:xfrm>
          <a:prstGeom prst="rect">
            <a:avLst/>
          </a:prstGeom>
          <a:noFill/>
          <a:ln>
            <a:noFill/>
          </a:ln>
        </p:spPr>
        <p:txBody>
          <a:bodyPr spcFirstLastPara="1" wrap="square" lIns="121900" tIns="60933" rIns="121900" bIns="60933" anchor="t" anchorCtr="0">
            <a:noAutofit/>
          </a:bodyPr>
          <a:lstStyle/>
          <a:p>
            <a:pPr>
              <a:lnSpc>
                <a:spcPct val="90000"/>
              </a:lnSpc>
              <a:spcBef>
                <a:spcPts val="1333"/>
              </a:spcBef>
              <a:buClr>
                <a:srgbClr val="000000"/>
              </a:buClr>
              <a:buSzPts val="1100"/>
            </a:pPr>
            <a:r>
              <a:rPr lang="en-US" sz="1467">
                <a:solidFill>
                  <a:srgbClr val="414042"/>
                </a:solidFill>
              </a:rPr>
              <a:t>Palatnick previously served as a </a:t>
            </a:r>
            <a:br>
              <a:rPr lang="en-US" sz="1467">
                <a:solidFill>
                  <a:srgbClr val="414042"/>
                </a:solidFill>
              </a:rPr>
            </a:br>
            <a:r>
              <a:rPr lang="en-US" sz="1467">
                <a:solidFill>
                  <a:srgbClr val="414042"/>
                </a:solidFill>
              </a:rPr>
              <a:t>Domain Lead in the Application </a:t>
            </a:r>
            <a:br>
              <a:rPr lang="en-US" sz="1467">
                <a:solidFill>
                  <a:srgbClr val="414042"/>
                </a:solidFill>
              </a:rPr>
            </a:br>
            <a:r>
              <a:rPr lang="en-US" sz="1467">
                <a:solidFill>
                  <a:srgbClr val="414042"/>
                </a:solidFill>
              </a:rPr>
              <a:t>Development division of IT and was </a:t>
            </a:r>
            <a:br>
              <a:rPr lang="en-US" sz="1467">
                <a:solidFill>
                  <a:srgbClr val="414042"/>
                </a:solidFill>
              </a:rPr>
            </a:br>
            <a:r>
              <a:rPr lang="en-US" sz="1467">
                <a:solidFill>
                  <a:srgbClr val="414042"/>
                </a:solidFill>
              </a:rPr>
              <a:t>Chief Administrative Officer of Information </a:t>
            </a:r>
            <a:br>
              <a:rPr lang="en-US" sz="1467">
                <a:solidFill>
                  <a:srgbClr val="414042"/>
                </a:solidFill>
              </a:rPr>
            </a:br>
            <a:r>
              <a:rPr lang="en-US" sz="1467">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467">
              <a:solidFill>
                <a:srgbClr val="414042"/>
              </a:solidFill>
            </a:endParaRPr>
          </a:p>
          <a:p>
            <a:pPr>
              <a:lnSpc>
                <a:spcPct val="90000"/>
              </a:lnSpc>
              <a:spcBef>
                <a:spcPts val="1333"/>
              </a:spcBef>
              <a:buClr>
                <a:srgbClr val="414042"/>
              </a:buClr>
              <a:buSzPts val="1100"/>
            </a:pPr>
            <a:br>
              <a:rPr lang="en-US" sz="1467">
                <a:solidFill>
                  <a:srgbClr val="414042"/>
                </a:solidFill>
                <a:latin typeface="Arial"/>
                <a:ea typeface="Arial"/>
                <a:cs typeface="Arial"/>
                <a:sym typeface="Arial"/>
              </a:rPr>
            </a:br>
            <a:endParaRPr sz="1467">
              <a:solidFill>
                <a:srgbClr val="414042"/>
              </a:solidFill>
              <a:latin typeface="Arial"/>
              <a:ea typeface="Arial"/>
              <a:cs typeface="Arial"/>
              <a:sym typeface="Arial"/>
            </a:endParaRPr>
          </a:p>
        </p:txBody>
      </p:sp>
      <p:sp>
        <p:nvSpPr>
          <p:cNvPr id="374" name="Google Shape;374;p36"/>
          <p:cNvSpPr txBox="1"/>
          <p:nvPr/>
        </p:nvSpPr>
        <p:spPr>
          <a:xfrm>
            <a:off x="861761" y="946469"/>
            <a:ext cx="10176800" cy="555200"/>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Governing Board</a:t>
            </a:r>
            <a:endParaRPr sz="3733" b="1">
              <a:solidFill>
                <a:srgbClr val="414042"/>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901517" y="1514912"/>
            <a:ext cx="5035456" cy="4363072"/>
          </a:xfrm>
          <a:prstGeom prst="rect">
            <a:avLst/>
          </a:prstGeom>
          <a:noFill/>
          <a:ln>
            <a:noFill/>
          </a:ln>
        </p:spPr>
        <p:txBody>
          <a:bodyPr spcFirstLastPara="1" wrap="square" lIns="121900" tIns="60933" rIns="121900" bIns="60933" anchor="t" anchorCtr="0">
            <a:noAutofit/>
          </a:bodyPr>
          <a:lstStyle/>
          <a:p>
            <a:pPr>
              <a:buClr>
                <a:srgbClr val="000000"/>
              </a:buClr>
              <a:buSzPts val="1400"/>
            </a:pPr>
            <a:r>
              <a:rPr lang="en-US" sz="1867">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sz="2400"/>
          </a:p>
          <a:p>
            <a:pPr>
              <a:spcBef>
                <a:spcPts val="1333"/>
              </a:spcBef>
              <a:buClr>
                <a:srgbClr val="000000"/>
              </a:buClr>
              <a:buSzPts val="1400"/>
            </a:pPr>
            <a:r>
              <a:rPr lang="en-US" sz="1867">
                <a:solidFill>
                  <a:srgbClr val="414042"/>
                </a:solidFill>
                <a:latin typeface="Arial"/>
                <a:ea typeface="Arial"/>
                <a:cs typeface="Arial"/>
                <a:sym typeface="Arial"/>
              </a:rPr>
              <a:t>Committing members appoint and vote the TSC Chair annually.</a:t>
            </a:r>
            <a:endParaRPr sz="2400"/>
          </a:p>
          <a:p>
            <a:pPr>
              <a:spcBef>
                <a:spcPts val="1333"/>
              </a:spcBef>
              <a:buClr>
                <a:srgbClr val="000000"/>
              </a:buClr>
              <a:buSzPts val="1400"/>
            </a:pPr>
            <a:r>
              <a:rPr lang="en-US" sz="1867" b="1">
                <a:solidFill>
                  <a:srgbClr val="414042"/>
                </a:solidFill>
                <a:latin typeface="Arial"/>
                <a:ea typeface="Arial"/>
                <a:cs typeface="Arial"/>
                <a:sym typeface="Arial"/>
              </a:rPr>
              <a:t>Meets weekly on Thursday, 10:00 AM to 11:30 AM ET</a:t>
            </a:r>
            <a:endParaRPr sz="1867">
              <a:solidFill>
                <a:srgbClr val="414042"/>
              </a:solidFill>
              <a:latin typeface="Arial"/>
              <a:ea typeface="Arial"/>
              <a:cs typeface="Arial"/>
              <a:sym typeface="Arial"/>
            </a:endParaRPr>
          </a:p>
          <a:p>
            <a:pPr>
              <a:spcBef>
                <a:spcPts val="1333"/>
              </a:spcBef>
              <a:buClr>
                <a:srgbClr val="000000"/>
              </a:buClr>
              <a:buSzPts val="1400"/>
            </a:pPr>
            <a:r>
              <a:rPr lang="en-US" sz="1867">
                <a:solidFill>
                  <a:srgbClr val="414042"/>
                </a:solidFill>
                <a:latin typeface="Arial"/>
                <a:ea typeface="Arial"/>
                <a:cs typeface="Arial"/>
                <a:sym typeface="Arial"/>
              </a:rPr>
              <a:t>All are invited to attend these calls and encouraged to join the TSC mailing list for more information:</a:t>
            </a:r>
            <a:endParaRPr sz="2400"/>
          </a:p>
          <a:p>
            <a:pPr>
              <a:spcBef>
                <a:spcPts val="1333"/>
              </a:spcBef>
              <a:buClr>
                <a:srgbClr val="000000"/>
              </a:buClr>
              <a:buSzPts val="1100"/>
            </a:pPr>
            <a:r>
              <a:rPr lang="en-US" sz="1467" b="1" u="sng">
                <a:solidFill>
                  <a:schemeClr val="hlink"/>
                </a:solidFill>
                <a:latin typeface="Arial"/>
                <a:ea typeface="Arial"/>
                <a:cs typeface="Arial"/>
                <a:sym typeface="Arial"/>
                <a:hlinkClick r:id="rId3"/>
              </a:rPr>
              <a:t>lists.hyperledger.org/mailman/listinfo/hyperledger-tsc</a:t>
            </a:r>
            <a:r>
              <a:rPr lang="en-US" sz="1467" b="1">
                <a:solidFill>
                  <a:srgbClr val="414042"/>
                </a:solidFill>
                <a:latin typeface="Arial"/>
                <a:ea typeface="Arial"/>
                <a:cs typeface="Arial"/>
                <a:sym typeface="Arial"/>
              </a:rPr>
              <a:t> </a:t>
            </a:r>
            <a:endParaRPr sz="1467" b="1">
              <a:solidFill>
                <a:srgbClr val="414042"/>
              </a:solidFill>
              <a:latin typeface="Arial"/>
              <a:ea typeface="Arial"/>
              <a:cs typeface="Arial"/>
              <a:sym typeface="Arial"/>
            </a:endParaRPr>
          </a:p>
        </p:txBody>
      </p:sp>
      <p:sp>
        <p:nvSpPr>
          <p:cNvPr id="380" name="Google Shape;380;p37"/>
          <p:cNvSpPr txBox="1"/>
          <p:nvPr/>
        </p:nvSpPr>
        <p:spPr>
          <a:xfrm>
            <a:off x="6294784" y="1528164"/>
            <a:ext cx="4881561" cy="711453"/>
          </a:xfrm>
          <a:prstGeom prst="rect">
            <a:avLst/>
          </a:prstGeom>
          <a:noFill/>
          <a:ln>
            <a:noFill/>
          </a:ln>
        </p:spPr>
        <p:txBody>
          <a:bodyPr spcFirstLastPara="1" wrap="square" lIns="121900" tIns="60933" rIns="121900" bIns="60933" anchor="t" anchorCtr="0">
            <a:noAutofit/>
          </a:bodyPr>
          <a:lstStyle/>
          <a:p>
            <a:pPr>
              <a:lnSpc>
                <a:spcPct val="90000"/>
              </a:lnSpc>
              <a:buClr>
                <a:srgbClr val="000000"/>
              </a:buClr>
              <a:buSzPts val="1800"/>
            </a:pPr>
            <a:r>
              <a:rPr lang="en-US" sz="2400" b="1">
                <a:solidFill>
                  <a:srgbClr val="414043"/>
                </a:solidFill>
                <a:highlight>
                  <a:srgbClr val="FFFFFF"/>
                </a:highlight>
              </a:rPr>
              <a:t>Arnaud Le Hors</a:t>
            </a:r>
            <a:br>
              <a:rPr lang="en-US" sz="2400" b="1">
                <a:solidFill>
                  <a:srgbClr val="414042"/>
                </a:solidFill>
                <a:latin typeface="Arial"/>
                <a:ea typeface="Arial"/>
                <a:cs typeface="Arial"/>
                <a:sym typeface="Arial"/>
              </a:rPr>
            </a:br>
            <a:r>
              <a:rPr lang="en-US" sz="1467" b="1">
                <a:solidFill>
                  <a:srgbClr val="942AFF"/>
                </a:solidFill>
              </a:rPr>
              <a:t>TSC Chair</a:t>
            </a:r>
            <a:endParaRPr sz="1467"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81" name="Google Shape;381;p37"/>
          <p:cNvSpPr txBox="1"/>
          <p:nvPr/>
        </p:nvSpPr>
        <p:spPr>
          <a:xfrm>
            <a:off x="6294767" y="2116400"/>
            <a:ext cx="4889600" cy="3894800"/>
          </a:xfrm>
          <a:prstGeom prst="rect">
            <a:avLst/>
          </a:prstGeom>
          <a:noFill/>
          <a:ln>
            <a:noFill/>
          </a:ln>
        </p:spPr>
        <p:txBody>
          <a:bodyPr spcFirstLastPara="1" wrap="square" lIns="121900" tIns="60933" rIns="121900" bIns="60933" anchor="t" anchorCtr="0">
            <a:noAutofit/>
          </a:bodyPr>
          <a:lstStyle/>
          <a:p>
            <a:pPr>
              <a:buClr>
                <a:schemeClr val="dk1"/>
              </a:buClr>
              <a:buSzPts val="1100"/>
            </a:pPr>
            <a:endParaRPr sz="1600">
              <a:solidFill>
                <a:srgbClr val="414043"/>
              </a:solidFill>
              <a:highlight>
                <a:srgbClr val="FFFFFF"/>
              </a:highlight>
            </a:endParaRPr>
          </a:p>
          <a:p>
            <a:pPr>
              <a:spcBef>
                <a:spcPts val="800"/>
              </a:spcBef>
              <a:buClr>
                <a:schemeClr val="dk1"/>
              </a:buClr>
              <a:buSzPts val="1100"/>
            </a:pPr>
            <a:r>
              <a:rPr lang="en-US" sz="16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600">
              <a:solidFill>
                <a:srgbClr val="414043"/>
              </a:solidFill>
            </a:endParaRPr>
          </a:p>
          <a:p>
            <a:pPr>
              <a:spcBef>
                <a:spcPts val="1333"/>
              </a:spcBef>
              <a:buClr>
                <a:srgbClr val="000000"/>
              </a:buClr>
              <a:buSzPts val="1100"/>
            </a:pPr>
            <a:endParaRPr sz="1600">
              <a:solidFill>
                <a:srgbClr val="414043"/>
              </a:solidFill>
            </a:endParaRPr>
          </a:p>
        </p:txBody>
      </p:sp>
      <p:sp>
        <p:nvSpPr>
          <p:cNvPr id="382" name="Google Shape;382;p37"/>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Technical Steering Committee</a:t>
            </a:r>
            <a:endParaRPr sz="3733" b="1">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9692568" y="1028700"/>
            <a:ext cx="1603721" cy="1500267"/>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9692578" y="-1"/>
            <a:ext cx="1499535" cy="252896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Freeform: Shape 12">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C43B6A1A-4116-4CDC-A136-B20A5F787FD3}"/>
              </a:ext>
            </a:extLst>
          </p:cNvPr>
          <p:cNvSpPr/>
          <p:nvPr/>
        </p:nvSpPr>
        <p:spPr>
          <a:xfrm>
            <a:off x="371094" y="1161288"/>
            <a:ext cx="3438144" cy="1124712"/>
          </a:xfrm>
          <a:prstGeom prst="rect">
            <a:avLst/>
          </a:prstGeom>
        </p:spPr>
        <p:txBody>
          <a:bodyPr vert="horz" lIns="91440" tIns="45720" rIns="91440" bIns="45720" rtlCol="0" anchor="b">
            <a:normAutofit/>
          </a:bodyPr>
          <a:lstStyle/>
          <a:p>
            <a:pPr>
              <a:lnSpc>
                <a:spcPct val="90000"/>
              </a:lnSpc>
              <a:spcBef>
                <a:spcPct val="0"/>
              </a:spcBef>
              <a:spcAft>
                <a:spcPts val="600"/>
              </a:spcAft>
              <a:defRPr/>
            </a:pPr>
            <a:r>
              <a:rPr lang="en-US" sz="2800" b="1" kern="1200">
                <a:solidFill>
                  <a:schemeClr val="tx1"/>
                </a:solidFill>
                <a:latin typeface="+mj-lt"/>
                <a:ea typeface="+mj-ea"/>
                <a:cs typeface="+mj-cs"/>
              </a:rPr>
              <a:t>Housekeeping</a:t>
            </a:r>
          </a:p>
        </p:txBody>
      </p:sp>
      <p:sp>
        <p:nvSpPr>
          <p:cNvPr id="17" name="Rectangle 1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371094" y="2718054"/>
            <a:ext cx="3438906" cy="3207258"/>
          </a:xfrm>
        </p:spPr>
        <p:txBody>
          <a:bodyPr vert="horz" lIns="91440" tIns="45720" rIns="91440" bIns="45720" rtlCol="0" anchor="t">
            <a:normAutofit/>
          </a:bodyPr>
          <a:lstStyle/>
          <a:p>
            <a:r>
              <a:rPr lang="en-US" sz="1700" b="1"/>
              <a:t>Tiger Labs:</a:t>
            </a:r>
          </a:p>
          <a:p>
            <a:r>
              <a:rPr lang="en-US" sz="1700"/>
              <a:t>Co-working Space in Princeton New Jersey</a:t>
            </a:r>
          </a:p>
          <a:p>
            <a:r>
              <a:rPr lang="en-US" sz="1700"/>
              <a:t>Current Home to Ledger Academy</a:t>
            </a:r>
          </a:p>
          <a:p>
            <a:r>
              <a:rPr lang="en-US" sz="1700"/>
              <a:t>Meetup space for blockchain groups.</a:t>
            </a:r>
          </a:p>
        </p:txBody>
      </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8967" y="1277252"/>
            <a:ext cx="6921940" cy="4412737"/>
          </a:xfrm>
          <a:prstGeom prst="rect">
            <a:avLst/>
          </a:prstGeom>
        </p:spPr>
      </p:pic>
      <p:pic>
        <p:nvPicPr>
          <p:cNvPr id="11" name="Content Placeholder 5" descr="A picture containing clipart&#10;&#10;Description automatically generated">
            <a:extLst>
              <a:ext uri="{FF2B5EF4-FFF2-40B4-BE49-F238E27FC236}">
                <a16:creationId xmlns:a16="http://schemas.microsoft.com/office/drawing/2014/main" id="{00CD2FD3-20A3-4B58-A061-0B2F2D795B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1007534" y="680900"/>
            <a:ext cx="10176933" cy="1516753"/>
          </a:xfrm>
          <a:prstGeom prst="rect">
            <a:avLst/>
          </a:prstGeom>
          <a:noFill/>
          <a:ln>
            <a:noFill/>
          </a:ln>
        </p:spPr>
        <p:txBody>
          <a:bodyPr spcFirstLastPara="1" vert="horz" wrap="square" lIns="0" tIns="0" rIns="0" bIns="0" rtlCol="0" anchor="ctr" anchorCtr="0">
            <a:noAutofit/>
          </a:bodyPr>
          <a:lstStyle/>
          <a:p>
            <a:pPr>
              <a:lnSpc>
                <a:spcPct val="150000"/>
              </a:lnSpc>
            </a:pPr>
            <a:r>
              <a:rPr lang="en-US"/>
              <a:t>Additional Community Working Groups</a:t>
            </a:r>
            <a:br>
              <a:rPr lang="en-US"/>
            </a:br>
            <a:r>
              <a:rPr lang="en-US" sz="2400"/>
              <a:t>Working Groups are open to the public</a:t>
            </a:r>
            <a:endParaRPr sz="2400"/>
          </a:p>
        </p:txBody>
      </p:sp>
      <p:sp>
        <p:nvSpPr>
          <p:cNvPr id="404" name="Google Shape;404;p39"/>
          <p:cNvSpPr txBox="1"/>
          <p:nvPr/>
        </p:nvSpPr>
        <p:spPr>
          <a:xfrm>
            <a:off x="10175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Working Groups</a:t>
            </a:r>
            <a:endParaRPr sz="2400" b="1">
              <a:solidFill>
                <a:srgbClr val="942AFF"/>
              </a:solidFill>
            </a:endParaRPr>
          </a:p>
          <a:p>
            <a:r>
              <a:rPr lang="en-US" sz="2400">
                <a:solidFill>
                  <a:srgbClr val="414043"/>
                </a:solidFill>
              </a:rPr>
              <a:t>Architecture WG</a:t>
            </a:r>
            <a:endParaRPr sz="2400">
              <a:solidFill>
                <a:srgbClr val="414043"/>
              </a:solidFill>
            </a:endParaRPr>
          </a:p>
          <a:p>
            <a:r>
              <a:rPr lang="en-US" sz="2400">
                <a:solidFill>
                  <a:srgbClr val="414043"/>
                </a:solidFill>
              </a:rPr>
              <a:t>Diversity, Civility, and Inclusion WG</a:t>
            </a:r>
            <a:endParaRPr sz="2400">
              <a:solidFill>
                <a:srgbClr val="414043"/>
              </a:solidFill>
            </a:endParaRPr>
          </a:p>
          <a:p>
            <a:r>
              <a:rPr lang="en-US" sz="2400">
                <a:solidFill>
                  <a:srgbClr val="414043"/>
                </a:solidFill>
              </a:rPr>
              <a:t>Identity WG</a:t>
            </a:r>
            <a:endParaRPr sz="2400">
              <a:solidFill>
                <a:srgbClr val="414043"/>
              </a:solidFill>
            </a:endParaRPr>
          </a:p>
          <a:p>
            <a:r>
              <a:rPr lang="en-US" sz="2400">
                <a:solidFill>
                  <a:srgbClr val="414043"/>
                </a:solidFill>
              </a:rPr>
              <a:t>Learning Materials Development WG</a:t>
            </a:r>
            <a:endParaRPr sz="2400">
              <a:solidFill>
                <a:srgbClr val="414043"/>
              </a:solidFill>
            </a:endParaRPr>
          </a:p>
          <a:p>
            <a:r>
              <a:rPr lang="en-US" sz="2400">
                <a:solidFill>
                  <a:srgbClr val="414043"/>
                </a:solidFill>
              </a:rPr>
              <a:t>Performance and Scale WG</a:t>
            </a:r>
            <a:endParaRPr sz="2400">
              <a:solidFill>
                <a:srgbClr val="414043"/>
              </a:solidFill>
            </a:endParaRPr>
          </a:p>
          <a:p>
            <a:r>
              <a:rPr lang="en-US" sz="2400">
                <a:solidFill>
                  <a:srgbClr val="414043"/>
                </a:solidFill>
              </a:rPr>
              <a:t>Smart Contracts WG</a:t>
            </a:r>
            <a:endParaRPr sz="2400">
              <a:solidFill>
                <a:srgbClr val="414043"/>
              </a:solidFill>
            </a:endParaRPr>
          </a:p>
          <a:p>
            <a:r>
              <a:rPr lang="en-US" sz="2400">
                <a:solidFill>
                  <a:srgbClr val="414043"/>
                </a:solidFill>
              </a:rPr>
              <a:t>Technical WG China</a:t>
            </a:r>
            <a:endParaRPr sz="2400">
              <a:solidFill>
                <a:srgbClr val="414043"/>
              </a:solidFill>
            </a:endParaRPr>
          </a:p>
        </p:txBody>
      </p:sp>
      <p:sp>
        <p:nvSpPr>
          <p:cNvPr id="405" name="Google Shape;405;p39"/>
          <p:cNvSpPr txBox="1"/>
          <p:nvPr/>
        </p:nvSpPr>
        <p:spPr>
          <a:xfrm>
            <a:off x="61162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Special Interest Groups</a:t>
            </a:r>
            <a:endParaRPr sz="2400" b="1">
              <a:solidFill>
                <a:srgbClr val="942AFF"/>
              </a:solidFill>
            </a:endParaRPr>
          </a:p>
          <a:p>
            <a:r>
              <a:rPr lang="en-US" sz="2400">
                <a:solidFill>
                  <a:srgbClr val="414043"/>
                </a:solidFill>
              </a:rPr>
              <a:t>Capital Markets SIG</a:t>
            </a:r>
            <a:endParaRPr sz="2400">
              <a:solidFill>
                <a:srgbClr val="414043"/>
              </a:solidFill>
            </a:endParaRPr>
          </a:p>
          <a:p>
            <a:r>
              <a:rPr lang="en-US" sz="2400">
                <a:solidFill>
                  <a:srgbClr val="414043"/>
                </a:solidFill>
              </a:rPr>
              <a:t>Healthcare SIG</a:t>
            </a:r>
            <a:endParaRPr sz="2400">
              <a:solidFill>
                <a:srgbClr val="414043"/>
              </a:solidFill>
            </a:endParaRPr>
          </a:p>
          <a:p>
            <a:r>
              <a:rPr lang="en-US" sz="2400">
                <a:solidFill>
                  <a:srgbClr val="414043"/>
                </a:solidFill>
              </a:rPr>
              <a:t>Public Sector SIG</a:t>
            </a:r>
            <a:endParaRPr sz="2400">
              <a:solidFill>
                <a:srgbClr val="414043"/>
              </a:solidFill>
            </a:endParaRPr>
          </a:p>
          <a:p>
            <a:r>
              <a:rPr lang="en-US" sz="2400">
                <a:solidFill>
                  <a:srgbClr val="414043"/>
                </a:solidFill>
              </a:rPr>
              <a:t>Social Impact SIG</a:t>
            </a:r>
            <a:endParaRPr sz="2400">
              <a:solidFill>
                <a:srgbClr val="414043"/>
              </a:solidFill>
            </a:endParaRPr>
          </a:p>
          <a:p>
            <a:r>
              <a:rPr lang="en-US" sz="2400">
                <a:solidFill>
                  <a:srgbClr val="414043"/>
                </a:solidFill>
              </a:rPr>
              <a:t>Supply Chain SIG</a:t>
            </a:r>
            <a:endParaRPr sz="2400">
              <a:solidFill>
                <a:srgbClr val="414043"/>
              </a:solidFill>
            </a:endParaRPr>
          </a:p>
          <a:p>
            <a:r>
              <a:rPr lang="en-US" sz="2400">
                <a:solidFill>
                  <a:srgbClr val="414043"/>
                </a:solidFill>
              </a:rPr>
              <a:t>Telecom SIG</a:t>
            </a:r>
            <a:endParaRPr sz="2400">
              <a:solidFill>
                <a:srgbClr val="414043"/>
              </a:solidFill>
            </a:endParaRPr>
          </a:p>
          <a:p>
            <a:r>
              <a:rPr lang="en-US" sz="2400">
                <a:solidFill>
                  <a:srgbClr val="414043"/>
                </a:solidFill>
              </a:rPr>
              <a:t>Trade Finance SIG</a:t>
            </a:r>
            <a:endParaRPr sz="2400">
              <a:solidFill>
                <a:srgbClr val="414043"/>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87"/>
          <p:cNvSpPr txBox="1"/>
          <p:nvPr/>
        </p:nvSpPr>
        <p:spPr>
          <a:xfrm>
            <a:off x="733167" y="32243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Learn the Basics</a:t>
            </a:r>
            <a:br>
              <a:rPr lang="en" sz="2400" b="1">
                <a:solidFill>
                  <a:srgbClr val="74D1D6"/>
                </a:solidFill>
                <a:latin typeface="Arial"/>
                <a:ea typeface="Arial"/>
                <a:cs typeface="Arial"/>
                <a:sym typeface="Arial"/>
              </a:rPr>
            </a:br>
            <a:r>
              <a:rPr lang="en" sz="2400">
                <a:solidFill>
                  <a:srgbClr val="414042"/>
                </a:solidFill>
                <a:latin typeface="Arial"/>
                <a:ea typeface="Arial"/>
                <a:cs typeface="Arial"/>
                <a:sym typeface="Arial"/>
              </a:rPr>
              <a:t>about Hyperledger projects</a:t>
            </a: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27" name="Google Shape;627;p87"/>
          <p:cNvSpPr txBox="1"/>
          <p:nvPr/>
        </p:nvSpPr>
        <p:spPr>
          <a:xfrm>
            <a:off x="4542151" y="32243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Start or join a </a:t>
            </a:r>
            <a:r>
              <a:rPr lang="en" sz="2400" b="1">
                <a:solidFill>
                  <a:srgbClr val="7AC62A"/>
                </a:solidFill>
                <a:latin typeface="Arial"/>
                <a:ea typeface="Arial"/>
                <a:cs typeface="Arial"/>
                <a:sym typeface="Arial"/>
              </a:rPr>
              <a:t>Hyperledger meetup</a:t>
            </a:r>
            <a:endParaRPr sz="2400" b="1">
              <a:solidFill>
                <a:srgbClr val="7AC62A"/>
              </a:solidFill>
              <a:latin typeface="Arial"/>
              <a:ea typeface="Arial"/>
              <a:cs typeface="Arial"/>
              <a:sym typeface="Arial"/>
            </a:endParaRPr>
          </a:p>
        </p:txBody>
      </p:sp>
      <p:sp>
        <p:nvSpPr>
          <p:cNvPr id="628" name="Google Shape;628;p87">
            <a:hlinkClick r:id="rId3"/>
          </p:cNvPr>
          <p:cNvSpPr txBox="1"/>
          <p:nvPr/>
        </p:nvSpPr>
        <p:spPr>
          <a:xfrm>
            <a:off x="8371000" y="3224333"/>
            <a:ext cx="28408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Spread the word </a:t>
            </a:r>
            <a:r>
              <a:rPr lang="en" sz="2400">
                <a:solidFill>
                  <a:srgbClr val="414042"/>
                </a:solidFill>
                <a:latin typeface="Arial"/>
                <a:ea typeface="Arial"/>
                <a:cs typeface="Arial"/>
                <a:sym typeface="Arial"/>
              </a:rPr>
              <a:t>about Hyperledger</a:t>
            </a:r>
            <a:endParaRPr sz="2400">
              <a:solidFill>
                <a:srgbClr val="414042"/>
              </a:solidFill>
              <a:latin typeface="Arial"/>
              <a:ea typeface="Arial"/>
              <a:cs typeface="Arial"/>
              <a:sym typeface="Arial"/>
            </a:endParaRPr>
          </a:p>
        </p:txBody>
      </p:sp>
      <p:pic>
        <p:nvPicPr>
          <p:cNvPr id="629" name="Google Shape;629;p87"/>
          <p:cNvPicPr preferRelativeResize="0"/>
          <p:nvPr/>
        </p:nvPicPr>
        <p:blipFill rotWithShape="1">
          <a:blip r:embed="rId4">
            <a:alphaModFix/>
          </a:blip>
          <a:srcRect/>
          <a:stretch/>
        </p:blipFill>
        <p:spPr>
          <a:xfrm>
            <a:off x="9325394" y="2292301"/>
            <a:ext cx="932015" cy="932036"/>
          </a:xfrm>
          <a:prstGeom prst="rect">
            <a:avLst/>
          </a:prstGeom>
          <a:noFill/>
          <a:ln>
            <a:noFill/>
          </a:ln>
        </p:spPr>
      </p:pic>
      <p:pic>
        <p:nvPicPr>
          <p:cNvPr id="630" name="Google Shape;630;p87"/>
          <p:cNvPicPr preferRelativeResize="0"/>
          <p:nvPr/>
        </p:nvPicPr>
        <p:blipFill rotWithShape="1">
          <a:blip r:embed="rId5">
            <a:alphaModFix/>
          </a:blip>
          <a:srcRect t="159" b="168"/>
          <a:stretch/>
        </p:blipFill>
        <p:spPr>
          <a:xfrm>
            <a:off x="5583584" y="2292301"/>
            <a:ext cx="935101" cy="932033"/>
          </a:xfrm>
          <a:prstGeom prst="rect">
            <a:avLst/>
          </a:prstGeom>
          <a:noFill/>
          <a:ln>
            <a:noFill/>
          </a:ln>
        </p:spPr>
      </p:pic>
      <p:pic>
        <p:nvPicPr>
          <p:cNvPr id="631" name="Google Shape;631;p87"/>
          <p:cNvPicPr preferRelativeResize="0"/>
          <p:nvPr/>
        </p:nvPicPr>
        <p:blipFill rotWithShape="1">
          <a:blip r:embed="rId6">
            <a:alphaModFix/>
          </a:blip>
          <a:srcRect t="159" b="168"/>
          <a:stretch/>
        </p:blipFill>
        <p:spPr>
          <a:xfrm>
            <a:off x="1841800" y="2292301"/>
            <a:ext cx="935101" cy="932033"/>
          </a:xfrm>
          <a:prstGeom prst="rect">
            <a:avLst/>
          </a:prstGeom>
          <a:noFill/>
          <a:ln>
            <a:noFill/>
          </a:ln>
        </p:spPr>
      </p:pic>
      <p:sp>
        <p:nvSpPr>
          <p:cNvPr id="632" name="Google Shape;632;p87"/>
          <p:cNvSpPr txBox="1"/>
          <p:nvPr/>
        </p:nvSpPr>
        <p:spPr>
          <a:xfrm>
            <a:off x="942867" y="779143"/>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9"/>
          <p:cNvSpPr txBox="1"/>
          <p:nvPr/>
        </p:nvSpPr>
        <p:spPr>
          <a:xfrm>
            <a:off x="830633" y="32351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Improve our </a:t>
            </a:r>
            <a:r>
              <a:rPr lang="en" sz="2400" b="1">
                <a:solidFill>
                  <a:srgbClr val="7AC62A"/>
                </a:solidFill>
                <a:latin typeface="Arial"/>
                <a:ea typeface="Arial"/>
                <a:cs typeface="Arial"/>
                <a:sym typeface="Arial"/>
              </a:rPr>
              <a:t>documentation</a:t>
            </a:r>
            <a:r>
              <a:rPr lang="en" sz="2400">
                <a:solidFill>
                  <a:srgbClr val="414042"/>
                </a:solidFill>
                <a:latin typeface="Arial"/>
                <a:ea typeface="Arial"/>
                <a:cs typeface="Arial"/>
                <a:sym typeface="Arial"/>
              </a:rPr>
              <a:t> and </a:t>
            </a:r>
            <a:r>
              <a:rPr lang="en" sz="2400" b="1">
                <a:solidFill>
                  <a:srgbClr val="7AC62A"/>
                </a:solidFill>
                <a:latin typeface="Arial"/>
                <a:ea typeface="Arial"/>
                <a:cs typeface="Arial"/>
                <a:sym typeface="Arial"/>
              </a:rPr>
              <a:t>training material</a:t>
            </a:r>
            <a:endParaRPr sz="2400">
              <a:solidFill>
                <a:srgbClr val="7AC62A"/>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43" name="Google Shape;643;p89"/>
          <p:cNvSpPr txBox="1"/>
          <p:nvPr/>
        </p:nvSpPr>
        <p:spPr>
          <a:xfrm>
            <a:off x="4494517" y="32351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Get involved with </a:t>
            </a:r>
            <a:r>
              <a:rPr lang="en" sz="2400" b="1">
                <a:solidFill>
                  <a:srgbClr val="7AC62A"/>
                </a:solidFill>
                <a:latin typeface="Arial"/>
                <a:ea typeface="Arial"/>
                <a:cs typeface="Arial"/>
                <a:sym typeface="Arial"/>
              </a:rPr>
              <a:t>coding</a:t>
            </a:r>
            <a:endParaRPr sz="2400" b="1">
              <a:solidFill>
                <a:srgbClr val="7AC62A"/>
              </a:solidFill>
              <a:latin typeface="Arial"/>
              <a:ea typeface="Arial"/>
              <a:cs typeface="Arial"/>
              <a:sym typeface="Arial"/>
            </a:endParaRPr>
          </a:p>
        </p:txBody>
      </p:sp>
      <p:sp>
        <p:nvSpPr>
          <p:cNvPr id="644" name="Google Shape;644;p89">
            <a:hlinkClick r:id="rId3"/>
          </p:cNvPr>
          <p:cNvSpPr txBox="1"/>
          <p:nvPr/>
        </p:nvSpPr>
        <p:spPr>
          <a:xfrm>
            <a:off x="7951833" y="3235133"/>
            <a:ext cx="32936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Take part in the</a:t>
            </a:r>
            <a:r>
              <a:rPr lang="en" sz="2400" b="1">
                <a:solidFill>
                  <a:srgbClr val="942AFF"/>
                </a:solidFill>
                <a:latin typeface="Arial"/>
                <a:ea typeface="Arial"/>
                <a:cs typeface="Arial"/>
                <a:sym typeface="Arial"/>
              </a:rPr>
              <a:t> </a:t>
            </a:r>
            <a:r>
              <a:rPr lang="en" sz="2400" b="1">
                <a:solidFill>
                  <a:srgbClr val="7AC62A"/>
                </a:solidFill>
                <a:latin typeface="Arial"/>
                <a:ea typeface="Arial"/>
                <a:cs typeface="Arial"/>
                <a:sym typeface="Arial"/>
              </a:rPr>
              <a:t>Ambassador program</a:t>
            </a:r>
            <a:endParaRPr sz="2400">
              <a:solidFill>
                <a:srgbClr val="7AC62A"/>
              </a:solidFill>
              <a:latin typeface="Arial"/>
              <a:ea typeface="Arial"/>
              <a:cs typeface="Arial"/>
              <a:sym typeface="Arial"/>
            </a:endParaRPr>
          </a:p>
        </p:txBody>
      </p:sp>
      <p:pic>
        <p:nvPicPr>
          <p:cNvPr id="645" name="Google Shape;645;p89"/>
          <p:cNvPicPr preferRelativeResize="0"/>
          <p:nvPr/>
        </p:nvPicPr>
        <p:blipFill rotWithShape="1">
          <a:blip r:embed="rId4">
            <a:alphaModFix/>
          </a:blip>
          <a:srcRect/>
          <a:stretch/>
        </p:blipFill>
        <p:spPr>
          <a:xfrm>
            <a:off x="9132627" y="2303101"/>
            <a:ext cx="932015" cy="932036"/>
          </a:xfrm>
          <a:prstGeom prst="rect">
            <a:avLst/>
          </a:prstGeom>
          <a:noFill/>
          <a:ln>
            <a:noFill/>
          </a:ln>
        </p:spPr>
      </p:pic>
      <p:pic>
        <p:nvPicPr>
          <p:cNvPr id="646" name="Google Shape;646;p89"/>
          <p:cNvPicPr preferRelativeResize="0"/>
          <p:nvPr/>
        </p:nvPicPr>
        <p:blipFill rotWithShape="1">
          <a:blip r:embed="rId5">
            <a:alphaModFix/>
          </a:blip>
          <a:srcRect t="159" b="168"/>
          <a:stretch/>
        </p:blipFill>
        <p:spPr>
          <a:xfrm>
            <a:off x="5535951" y="2303101"/>
            <a:ext cx="935101" cy="932033"/>
          </a:xfrm>
          <a:prstGeom prst="rect">
            <a:avLst/>
          </a:prstGeom>
          <a:noFill/>
          <a:ln>
            <a:noFill/>
          </a:ln>
        </p:spPr>
      </p:pic>
      <p:pic>
        <p:nvPicPr>
          <p:cNvPr id="647" name="Google Shape;647;p89"/>
          <p:cNvPicPr preferRelativeResize="0"/>
          <p:nvPr/>
        </p:nvPicPr>
        <p:blipFill rotWithShape="1">
          <a:blip r:embed="rId6">
            <a:alphaModFix/>
          </a:blip>
          <a:srcRect t="58" b="59"/>
          <a:stretch/>
        </p:blipFill>
        <p:spPr>
          <a:xfrm>
            <a:off x="1939284" y="2303101"/>
            <a:ext cx="935101" cy="932033"/>
          </a:xfrm>
          <a:prstGeom prst="rect">
            <a:avLst/>
          </a:prstGeom>
          <a:noFill/>
          <a:ln>
            <a:noFill/>
          </a:ln>
        </p:spPr>
      </p:pic>
      <p:sp>
        <p:nvSpPr>
          <p:cNvPr id="648" name="Google Shape;648;p89"/>
          <p:cNvSpPr txBox="1"/>
          <p:nvPr/>
        </p:nvSpPr>
        <p:spPr>
          <a:xfrm>
            <a:off x="942867" y="769467"/>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0"/>
          <p:cNvPicPr preferRelativeResize="0"/>
          <p:nvPr/>
        </p:nvPicPr>
        <p:blipFill rotWithShape="1">
          <a:blip r:embed="rId3">
            <a:alphaModFix/>
          </a:blip>
          <a:srcRect/>
          <a:stretch/>
        </p:blipFill>
        <p:spPr>
          <a:xfrm>
            <a:off x="-46668" y="2202598"/>
            <a:ext cx="12238669" cy="6884252"/>
          </a:xfrm>
          <a:prstGeom prst="rect">
            <a:avLst/>
          </a:prstGeom>
          <a:noFill/>
          <a:ln>
            <a:noFill/>
          </a:ln>
        </p:spPr>
      </p:pic>
      <p:sp>
        <p:nvSpPr>
          <p:cNvPr id="654" name="Google Shape;654;p90"/>
          <p:cNvSpPr txBox="1"/>
          <p:nvPr/>
        </p:nvSpPr>
        <p:spPr>
          <a:xfrm>
            <a:off x="942867" y="769467"/>
            <a:ext cx="10055200" cy="7804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Collaboration Tools</a:t>
            </a:r>
            <a:endParaRPr sz="3733" b="1">
              <a:solidFill>
                <a:srgbClr val="414042"/>
              </a:solidFill>
              <a:latin typeface="Arial"/>
              <a:ea typeface="Arial"/>
              <a:cs typeface="Arial"/>
              <a:sym typeface="Arial"/>
            </a:endParaRPr>
          </a:p>
        </p:txBody>
      </p:sp>
      <p:sp>
        <p:nvSpPr>
          <p:cNvPr id="655" name="Google Shape;655;p90"/>
          <p:cNvSpPr txBox="1"/>
          <p:nvPr/>
        </p:nvSpPr>
        <p:spPr>
          <a:xfrm>
            <a:off x="698900" y="3361633"/>
            <a:ext cx="31524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Account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Sign up for a Linux Foundation account</a:t>
            </a:r>
            <a:endParaRPr sz="1467">
              <a:solidFill>
                <a:srgbClr val="FFFFFF"/>
              </a:solidFill>
              <a:latin typeface="Arial"/>
              <a:ea typeface="Arial"/>
              <a:cs typeface="Arial"/>
              <a:sym typeface="Arial"/>
            </a:endParaRPr>
          </a:p>
        </p:txBody>
      </p:sp>
      <p:sp>
        <p:nvSpPr>
          <p:cNvPr id="656" name="Google Shape;656;p90">
            <a:hlinkClick r:id="rId4"/>
          </p:cNvPr>
          <p:cNvSpPr txBox="1"/>
          <p:nvPr/>
        </p:nvSpPr>
        <p:spPr>
          <a:xfrm>
            <a:off x="8371000" y="3361633"/>
            <a:ext cx="28408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Mailing Lists</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Participate on the Hyperledger Mailing Lists</a:t>
            </a:r>
            <a:endParaRPr sz="1467">
              <a:solidFill>
                <a:srgbClr val="FFFFFF"/>
              </a:solidFill>
              <a:latin typeface="Arial"/>
              <a:ea typeface="Arial"/>
              <a:cs typeface="Arial"/>
              <a:sym typeface="Arial"/>
            </a:endParaRPr>
          </a:p>
        </p:txBody>
      </p:sp>
      <p:pic>
        <p:nvPicPr>
          <p:cNvPr id="657" name="Google Shape;657;p90"/>
          <p:cNvPicPr preferRelativeResize="0"/>
          <p:nvPr/>
        </p:nvPicPr>
        <p:blipFill rotWithShape="1">
          <a:blip r:embed="rId5">
            <a:alphaModFix/>
          </a:blip>
          <a:srcRect/>
          <a:stretch/>
        </p:blipFill>
        <p:spPr>
          <a:xfrm>
            <a:off x="9414837" y="2607867"/>
            <a:ext cx="753764" cy="753780"/>
          </a:xfrm>
          <a:prstGeom prst="rect">
            <a:avLst/>
          </a:prstGeom>
          <a:noFill/>
          <a:ln>
            <a:noFill/>
          </a:ln>
        </p:spPr>
      </p:pic>
      <p:pic>
        <p:nvPicPr>
          <p:cNvPr id="658" name="Google Shape;658;p90"/>
          <p:cNvPicPr preferRelativeResize="0"/>
          <p:nvPr/>
        </p:nvPicPr>
        <p:blipFill rotWithShape="1">
          <a:blip r:embed="rId6">
            <a:alphaModFix/>
          </a:blip>
          <a:srcRect t="159" b="168"/>
          <a:stretch/>
        </p:blipFill>
        <p:spPr>
          <a:xfrm>
            <a:off x="1896961" y="2607867"/>
            <a:ext cx="756260" cy="753779"/>
          </a:xfrm>
          <a:prstGeom prst="rect">
            <a:avLst/>
          </a:prstGeom>
          <a:noFill/>
          <a:ln>
            <a:noFill/>
          </a:ln>
        </p:spPr>
      </p:pic>
      <p:sp>
        <p:nvSpPr>
          <p:cNvPr id="659" name="Google Shape;659;p90"/>
          <p:cNvSpPr txBox="1"/>
          <p:nvPr/>
        </p:nvSpPr>
        <p:spPr>
          <a:xfrm>
            <a:off x="698900" y="5714667"/>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Github</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Check out our code repositories</a:t>
            </a:r>
            <a:endParaRPr sz="1467">
              <a:solidFill>
                <a:srgbClr val="FFFFFF"/>
              </a:solidFill>
              <a:latin typeface="Arial"/>
              <a:ea typeface="Arial"/>
              <a:cs typeface="Arial"/>
              <a:sym typeface="Arial"/>
            </a:endParaRPr>
          </a:p>
        </p:txBody>
      </p:sp>
      <p:sp>
        <p:nvSpPr>
          <p:cNvPr id="660" name="Google Shape;660;p90">
            <a:hlinkClick r:id="rId4"/>
          </p:cNvPr>
          <p:cNvSpPr txBox="1"/>
          <p:nvPr/>
        </p:nvSpPr>
        <p:spPr>
          <a:xfrm>
            <a:off x="8330843" y="5679000"/>
            <a:ext cx="2921115"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Bug Reporting</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Search for open bugs, or report a new one, in our bug database</a:t>
            </a:r>
            <a:endParaRPr sz="1467">
              <a:solidFill>
                <a:srgbClr val="FFFFFF"/>
              </a:solidFill>
              <a:latin typeface="Arial"/>
              <a:ea typeface="Arial"/>
              <a:cs typeface="Arial"/>
              <a:sym typeface="Arial"/>
            </a:endParaRPr>
          </a:p>
        </p:txBody>
      </p:sp>
      <p:pic>
        <p:nvPicPr>
          <p:cNvPr id="661" name="Google Shape;661;p90"/>
          <p:cNvPicPr preferRelativeResize="0"/>
          <p:nvPr/>
        </p:nvPicPr>
        <p:blipFill rotWithShape="1">
          <a:blip r:embed="rId7">
            <a:alphaModFix/>
          </a:blip>
          <a:srcRect/>
          <a:stretch/>
        </p:blipFill>
        <p:spPr>
          <a:xfrm>
            <a:off x="9414837" y="4925221"/>
            <a:ext cx="753764" cy="753780"/>
          </a:xfrm>
          <a:prstGeom prst="rect">
            <a:avLst/>
          </a:prstGeom>
          <a:noFill/>
          <a:ln>
            <a:noFill/>
          </a:ln>
        </p:spPr>
      </p:pic>
      <p:grpSp>
        <p:nvGrpSpPr>
          <p:cNvPr id="662" name="Google Shape;662;p90"/>
          <p:cNvGrpSpPr/>
          <p:nvPr/>
        </p:nvGrpSpPr>
        <p:grpSpPr>
          <a:xfrm>
            <a:off x="4558351" y="2607867"/>
            <a:ext cx="3018000" cy="5552733"/>
            <a:chOff x="3406613" y="1955900"/>
            <a:chExt cx="2263500" cy="4164550"/>
          </a:xfrm>
        </p:grpSpPr>
        <p:sp>
          <p:nvSpPr>
            <p:cNvPr id="663" name="Google Shape;663;p90"/>
            <p:cNvSpPr txBox="1"/>
            <p:nvPr/>
          </p:nvSpPr>
          <p:spPr>
            <a:xfrm>
              <a:off x="3406613" y="2521225"/>
              <a:ext cx="2263500" cy="18612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Chat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Join the discussion on chat</a:t>
              </a:r>
              <a:endParaRPr sz="1467">
                <a:solidFill>
                  <a:srgbClr val="FFFFFF"/>
                </a:solidFill>
                <a:latin typeface="Arial"/>
                <a:ea typeface="Arial"/>
                <a:cs typeface="Arial"/>
                <a:sym typeface="Arial"/>
              </a:endParaRPr>
            </a:p>
          </p:txBody>
        </p:sp>
        <p:pic>
          <p:nvPicPr>
            <p:cNvPr id="664" name="Google Shape;664;p90"/>
            <p:cNvPicPr preferRelativeResize="0"/>
            <p:nvPr/>
          </p:nvPicPr>
          <p:blipFill rotWithShape="1">
            <a:blip r:embed="rId8">
              <a:alphaModFix/>
            </a:blip>
            <a:srcRect t="159" b="168"/>
            <a:stretch/>
          </p:blipFill>
          <p:spPr>
            <a:xfrm>
              <a:off x="4254768" y="1955900"/>
              <a:ext cx="567195" cy="565334"/>
            </a:xfrm>
            <a:prstGeom prst="rect">
              <a:avLst/>
            </a:prstGeom>
            <a:noFill/>
            <a:ln>
              <a:noFill/>
            </a:ln>
          </p:spPr>
        </p:pic>
        <p:sp>
          <p:nvSpPr>
            <p:cNvPr id="665" name="Google Shape;665;p90"/>
            <p:cNvSpPr txBox="1"/>
            <p:nvPr/>
          </p:nvSpPr>
          <p:spPr>
            <a:xfrm>
              <a:off x="3406613" y="4259250"/>
              <a:ext cx="2263500" cy="18612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Wiki</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Get the latest development updates from the wiki</a:t>
              </a:r>
              <a:endParaRPr sz="1467">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t="159" b="168"/>
            <a:stretch/>
          </p:blipFill>
          <p:spPr>
            <a:xfrm>
              <a:off x="4254768" y="3693915"/>
              <a:ext cx="567195" cy="565334"/>
            </a:xfrm>
            <a:prstGeom prst="rect">
              <a:avLst/>
            </a:prstGeom>
            <a:noFill/>
            <a:ln>
              <a:noFill/>
            </a:ln>
          </p:spPr>
        </p:pic>
      </p:grpSp>
      <p:pic>
        <p:nvPicPr>
          <p:cNvPr id="667" name="Google Shape;667;p90"/>
          <p:cNvPicPr preferRelativeResize="0"/>
          <p:nvPr/>
        </p:nvPicPr>
        <p:blipFill rotWithShape="1">
          <a:blip r:embed="rId10">
            <a:alphaModFix/>
          </a:blip>
          <a:srcRect t="58" b="59"/>
          <a:stretch/>
        </p:blipFill>
        <p:spPr>
          <a:xfrm>
            <a:off x="1896967" y="4925220"/>
            <a:ext cx="756259" cy="753779"/>
          </a:xfrm>
          <a:prstGeom prst="rect">
            <a:avLst/>
          </a:prstGeom>
          <a:noFill/>
          <a:ln>
            <a:noFill/>
          </a:ln>
        </p:spPr>
      </p:pic>
      <p:cxnSp>
        <p:nvCxnSpPr>
          <p:cNvPr id="668" name="Google Shape;668;p90"/>
          <p:cNvCxnSpPr/>
          <p:nvPr/>
        </p:nvCxnSpPr>
        <p:spPr>
          <a:xfrm>
            <a:off x="-46668" y="4539827"/>
            <a:ext cx="12238669" cy="0"/>
          </a:xfrm>
          <a:prstGeom prst="straightConnector1">
            <a:avLst/>
          </a:prstGeom>
          <a:noFill/>
          <a:ln w="38100" cap="flat" cmpd="sng">
            <a:solidFill>
              <a:srgbClr val="FFFFFF"/>
            </a:solidFill>
            <a:prstDash val="solid"/>
            <a:round/>
            <a:headEnd type="none" w="sm" len="sm"/>
            <a:tailEnd type="none" w="sm" len="sm"/>
          </a:ln>
        </p:spPr>
      </p:cxnSp>
      <p:cxnSp>
        <p:nvCxnSpPr>
          <p:cNvPr id="669" name="Google Shape;669;p90"/>
          <p:cNvCxnSpPr/>
          <p:nvPr/>
        </p:nvCxnSpPr>
        <p:spPr>
          <a:xfrm>
            <a:off x="4128317" y="2033067"/>
            <a:ext cx="0" cy="4922400"/>
          </a:xfrm>
          <a:prstGeom prst="straightConnector1">
            <a:avLst/>
          </a:prstGeom>
          <a:noFill/>
          <a:ln w="38100" cap="flat" cmpd="sng">
            <a:solidFill>
              <a:srgbClr val="FFFFFF"/>
            </a:solidFill>
            <a:prstDash val="solid"/>
            <a:round/>
            <a:headEnd type="none" w="sm" len="sm"/>
            <a:tailEnd type="none" w="sm" len="sm"/>
          </a:ln>
        </p:spPr>
      </p:cxnSp>
      <p:cxnSp>
        <p:nvCxnSpPr>
          <p:cNvPr id="670" name="Google Shape;670;p90"/>
          <p:cNvCxnSpPr/>
          <p:nvPr/>
        </p:nvCxnSpPr>
        <p:spPr>
          <a:xfrm>
            <a:off x="8034484" y="2033067"/>
            <a:ext cx="0" cy="4961200"/>
          </a:xfrm>
          <a:prstGeom prst="straightConnector1">
            <a:avLst/>
          </a:prstGeom>
          <a:noFill/>
          <a:ln w="38100" cap="flat" cmpd="sng">
            <a:solidFill>
              <a:srgbClr val="FFFFFF"/>
            </a:solidFill>
            <a:prstDash val="solid"/>
            <a:round/>
            <a:headEnd type="none" w="sm" len="sm"/>
            <a:tailEnd type="none" w="sm" len="sm"/>
          </a:ln>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935737"/>
            <a:ext cx="12192000" cy="2991771"/>
          </a:xfrm>
          <a:prstGeom prst="rect">
            <a:avLst/>
          </a:prstGeom>
          <a:noFill/>
          <a:ln>
            <a:noFill/>
          </a:ln>
        </p:spPr>
      </p:pic>
      <p:sp>
        <p:nvSpPr>
          <p:cNvPr id="438" name="Google Shape;438;p42"/>
          <p:cNvSpPr txBox="1"/>
          <p:nvPr/>
        </p:nvSpPr>
        <p:spPr>
          <a:xfrm>
            <a:off x="888264" y="5141843"/>
            <a:ext cx="10176933" cy="492443"/>
          </a:xfrm>
          <a:prstGeom prst="rect">
            <a:avLst/>
          </a:prstGeom>
          <a:noFill/>
          <a:ln>
            <a:noFill/>
          </a:ln>
        </p:spPr>
        <p:txBody>
          <a:bodyPr spcFirstLastPara="1" wrap="square" lIns="121900" tIns="60933" rIns="121900" bIns="60933" anchor="t" anchorCtr="0">
            <a:noAutofit/>
          </a:bodyPr>
          <a:lstStyle/>
          <a:p>
            <a:r>
              <a:rPr lang="en-US" sz="2400">
                <a:solidFill>
                  <a:srgbClr val="414042"/>
                </a:solidFill>
                <a:latin typeface="Arial"/>
                <a:ea typeface="Arial"/>
                <a:cs typeface="Arial"/>
                <a:sym typeface="Arial"/>
              </a:rPr>
              <a:t>We are </a:t>
            </a:r>
            <a:r>
              <a:rPr lang="en-US" sz="2400" b="1">
                <a:solidFill>
                  <a:srgbClr val="942AFF"/>
                </a:solidFill>
              </a:rPr>
              <a:t>60</a:t>
            </a:r>
            <a:r>
              <a:rPr lang="en-US" sz="2400" b="1">
                <a:solidFill>
                  <a:srgbClr val="942AFF"/>
                </a:solidFill>
                <a:latin typeface="Arial"/>
                <a:ea typeface="Arial"/>
                <a:cs typeface="Arial"/>
                <a:sym typeface="Arial"/>
              </a:rPr>
              <a:t>K+ members</a:t>
            </a:r>
            <a:r>
              <a:rPr lang="en-US" sz="2400" b="1">
                <a:solidFill>
                  <a:srgbClr val="000000"/>
                </a:solidFill>
                <a:latin typeface="Arial"/>
                <a:ea typeface="Arial"/>
                <a:cs typeface="Arial"/>
                <a:sym typeface="Arial"/>
              </a:rPr>
              <a:t> </a:t>
            </a:r>
            <a:r>
              <a:rPr lang="en-US" sz="2400">
                <a:solidFill>
                  <a:srgbClr val="414042"/>
                </a:solidFill>
                <a:latin typeface="Arial"/>
                <a:ea typeface="Arial"/>
                <a:cs typeface="Arial"/>
                <a:sym typeface="Arial"/>
              </a:rPr>
              <a:t>across </a:t>
            </a:r>
            <a:r>
              <a:rPr lang="en-US" sz="2400" b="1">
                <a:solidFill>
                  <a:srgbClr val="942AFF"/>
                </a:solidFill>
                <a:latin typeface="Arial"/>
                <a:ea typeface="Arial"/>
                <a:cs typeface="Arial"/>
                <a:sym typeface="Arial"/>
              </a:rPr>
              <a:t>1</a:t>
            </a:r>
            <a:r>
              <a:rPr lang="en-US" sz="2400" b="1">
                <a:solidFill>
                  <a:srgbClr val="942AFF"/>
                </a:solidFill>
              </a:rPr>
              <a:t>7</a:t>
            </a:r>
            <a:r>
              <a:rPr lang="en-US" sz="2400" b="1">
                <a:solidFill>
                  <a:srgbClr val="942AFF"/>
                </a:solidFill>
                <a:latin typeface="Arial"/>
                <a:ea typeface="Arial"/>
                <a:cs typeface="Arial"/>
                <a:sym typeface="Arial"/>
              </a:rPr>
              <a:t>0+ Meetups </a:t>
            </a:r>
            <a:r>
              <a:rPr lang="en-US" sz="2400">
                <a:solidFill>
                  <a:srgbClr val="414043"/>
                </a:solidFill>
              </a:rPr>
              <a:t>in </a:t>
            </a:r>
            <a:r>
              <a:rPr lang="en-US" sz="2400" b="1">
                <a:solidFill>
                  <a:srgbClr val="942AFF"/>
                </a:solidFill>
                <a:latin typeface="Arial"/>
                <a:ea typeface="Arial"/>
                <a:cs typeface="Arial"/>
                <a:sym typeface="Arial"/>
              </a:rPr>
              <a:t>76 count</a:t>
            </a:r>
            <a:r>
              <a:rPr lang="en-US" sz="2400" b="1">
                <a:solidFill>
                  <a:srgbClr val="942AFF"/>
                </a:solidFill>
              </a:rPr>
              <a:t>ries</a:t>
            </a:r>
            <a:endParaRPr sz="2400">
              <a:solidFill>
                <a:srgbClr val="942AFF"/>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1007534" y="1890920"/>
            <a:ext cx="10176932" cy="834059"/>
          </a:xfrm>
          <a:prstGeom prst="rect">
            <a:avLst/>
          </a:prstGeom>
          <a:noFill/>
          <a:ln>
            <a:noFill/>
          </a:ln>
        </p:spPr>
        <p:txBody>
          <a:bodyPr spcFirstLastPara="1" vert="horz" wrap="square" lIns="0" tIns="0" rIns="0" bIns="0" rtlCol="0" anchor="ctr" anchorCtr="0">
            <a:noAutofit/>
          </a:bodyPr>
          <a:lstStyle/>
          <a:p>
            <a:pPr marL="0" indent="0">
              <a:lnSpc>
                <a:spcPct val="80000"/>
              </a:lnSpc>
              <a:spcBef>
                <a:spcPts val="0"/>
              </a:spcBef>
            </a:pPr>
            <a:r>
              <a:rPr lang="en-US"/>
              <a:t>Get Involved!</a:t>
            </a:r>
            <a:endParaRPr/>
          </a:p>
        </p:txBody>
      </p:sp>
      <p:sp>
        <p:nvSpPr>
          <p:cNvPr id="481" name="Google Shape;481;p49"/>
          <p:cNvSpPr txBox="1">
            <a:spLocks noGrp="1"/>
          </p:cNvSpPr>
          <p:nvPr>
            <p:ph type="body" idx="2"/>
          </p:nvPr>
        </p:nvSpPr>
        <p:spPr>
          <a:xfrm>
            <a:off x="1676583" y="2985620"/>
            <a:ext cx="8838832" cy="2880032"/>
          </a:xfrm>
          <a:prstGeom prst="rect">
            <a:avLst/>
          </a:prstGeom>
          <a:noFill/>
          <a:ln>
            <a:noFill/>
          </a:ln>
        </p:spPr>
        <p:txBody>
          <a:bodyPr spcFirstLastPara="1" vert="horz" wrap="square" lIns="0" tIns="0" rIns="0" bIns="0" rtlCol="0" anchor="ctr" anchorCtr="0">
            <a:noAutofit/>
          </a:bodyPr>
          <a:lstStyle/>
          <a:p>
            <a:pPr marL="0" indent="0">
              <a:buSzPts val="1400"/>
            </a:pPr>
            <a:r>
              <a:rPr lang="en-US" sz="1867"/>
              <a:t>Ensure the strength and longevity of a core technology to your business.</a:t>
            </a:r>
            <a:endParaRPr/>
          </a:p>
          <a:p>
            <a:pPr marL="0" indent="0">
              <a:buSzPts val="1400"/>
            </a:pPr>
            <a:br>
              <a:rPr lang="en-US" sz="1867"/>
            </a:br>
            <a:r>
              <a:rPr lang="en-US" sz="1867"/>
              <a:t>Publicly proclaim your leadership in the blockchain space.</a:t>
            </a:r>
            <a:endParaRPr/>
          </a:p>
          <a:p>
            <a:pPr marL="0" indent="0">
              <a:buSzPts val="1400"/>
            </a:pPr>
            <a:br>
              <a:rPr lang="en-US" sz="1867"/>
            </a:br>
            <a:r>
              <a:rPr lang="en-US" sz="1867"/>
              <a:t>Work with other blockchain leaders to develop and promote Hyperledger blockchain for business technologies.</a:t>
            </a:r>
            <a:endParaRPr/>
          </a:p>
          <a:p>
            <a:pPr marL="0" indent="0">
              <a:buSzPts val="1400"/>
            </a:pPr>
            <a:br>
              <a:rPr lang="en-US" sz="1867"/>
            </a:br>
            <a:r>
              <a:rPr lang="en-US" sz="1867"/>
              <a:t>Visit </a:t>
            </a:r>
            <a:r>
              <a:rPr lang="en-US" sz="1867" b="1" u="sng"/>
              <a:t>hyperledger.org/about/join</a:t>
            </a:r>
            <a:r>
              <a:rPr lang="en-US" sz="1867"/>
              <a:t> </a:t>
            </a:r>
            <a:endParaRPr/>
          </a:p>
          <a:p>
            <a:pPr marL="0" indent="0">
              <a:buSzPts val="1400"/>
            </a:pPr>
            <a:r>
              <a:rPr lang="en-US" sz="1867"/>
              <a:t>or email </a:t>
            </a:r>
            <a:r>
              <a:rPr lang="en-US" sz="1867" b="1" u="sng"/>
              <a:t>info@hyperledger.org</a:t>
            </a:r>
            <a:endParaRPr sz="1867"/>
          </a:p>
          <a:p>
            <a:pPr marL="0" indent="0">
              <a:buSzPts val="1400"/>
            </a:pPr>
            <a:endParaRPr sz="1867"/>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B1C22B-31D4-4519-A060-303A66085E58}"/>
              </a:ext>
            </a:extLst>
          </p:cNvPr>
          <p:cNvSpPr txBox="1"/>
          <p:nvPr/>
        </p:nvSpPr>
        <p:spPr>
          <a:xfrm>
            <a:off x="3203389" y="1745130"/>
            <a:ext cx="5085977" cy="461665"/>
          </a:xfrm>
          <a:prstGeom prst="rect">
            <a:avLst/>
          </a:prstGeom>
          <a:noFill/>
        </p:spPr>
        <p:txBody>
          <a:bodyPr wrap="square" rtlCol="0">
            <a:spAutoFit/>
          </a:bodyPr>
          <a:lstStyle/>
          <a:p>
            <a:r>
              <a:rPr lang="en-US" sz="2400" dirty="0"/>
              <a:t>Insert section about Identity</a:t>
            </a:r>
          </a:p>
        </p:txBody>
      </p:sp>
    </p:spTree>
    <p:extLst>
      <p:ext uri="{BB962C8B-B14F-4D97-AF65-F5344CB8AC3E}">
        <p14:creationId xmlns:p14="http://schemas.microsoft.com/office/powerpoint/2010/main" val="3131439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6294784" y="1501660"/>
            <a:ext cx="4881561" cy="711453"/>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latin typeface="Arial"/>
                <a:ea typeface="Arial"/>
                <a:cs typeface="Arial"/>
                <a:sym typeface="Arial"/>
              </a:rPr>
              <a:t>Brian Behlendorf</a:t>
            </a:r>
            <a:br>
              <a:rPr lang="en-US" sz="2400" b="1">
                <a:solidFill>
                  <a:srgbClr val="414042"/>
                </a:solidFill>
                <a:latin typeface="Arial"/>
                <a:ea typeface="Arial"/>
                <a:cs typeface="Arial"/>
                <a:sym typeface="Arial"/>
              </a:rPr>
            </a:br>
            <a:r>
              <a:rPr lang="en-US" sz="1467">
                <a:solidFill>
                  <a:srgbClr val="414042"/>
                </a:solidFill>
                <a:latin typeface="Arial"/>
                <a:ea typeface="Arial"/>
                <a:cs typeface="Arial"/>
                <a:sym typeface="Arial"/>
              </a:rPr>
              <a:t>Executive Director</a:t>
            </a:r>
            <a:endParaRPr sz="1467">
              <a:solidFill>
                <a:srgbClr val="414042"/>
              </a:solidFill>
              <a:latin typeface="Arial"/>
              <a:ea typeface="Arial"/>
              <a:cs typeface="Arial"/>
              <a:sym typeface="Aria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57" name="Google Shape;357;p35"/>
          <p:cNvSpPr txBox="1"/>
          <p:nvPr/>
        </p:nvSpPr>
        <p:spPr>
          <a:xfrm>
            <a:off x="6294783" y="2305878"/>
            <a:ext cx="4889684" cy="3705381"/>
          </a:xfrm>
          <a:prstGeom prst="rect">
            <a:avLst/>
          </a:prstGeom>
          <a:noFill/>
          <a:ln>
            <a:noFill/>
          </a:ln>
        </p:spPr>
        <p:txBody>
          <a:bodyPr spcFirstLastPara="1" wrap="square" lIns="121900" tIns="60933" rIns="121900" bIns="60933" anchor="t" anchorCtr="0">
            <a:noAutofit/>
          </a:bodyPr>
          <a:lstStyle/>
          <a:p>
            <a:pPr>
              <a:buClr>
                <a:srgbClr val="000000"/>
              </a:buClr>
              <a:buSzPts val="1100"/>
            </a:pPr>
            <a:r>
              <a:rPr lang="en-US" sz="1467" b="1">
                <a:solidFill>
                  <a:srgbClr val="942AFF"/>
                </a:solidFill>
                <a:latin typeface="Arial"/>
                <a:ea typeface="Arial"/>
                <a:cs typeface="Arial"/>
                <a:sym typeface="Arial"/>
              </a:rPr>
              <a:t>Apache Web server </a:t>
            </a:r>
            <a:r>
              <a:rPr lang="en-US" sz="1467">
                <a:solidFill>
                  <a:srgbClr val="414042"/>
                </a:solidFill>
                <a:latin typeface="Arial"/>
                <a:ea typeface="Arial"/>
                <a:cs typeface="Arial"/>
                <a:sym typeface="Arial"/>
              </a:rPr>
              <a:t>– Primary developer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Apache Software Foundation </a:t>
            </a:r>
            <a:r>
              <a:rPr lang="en-US" sz="1467">
                <a:solidFill>
                  <a:srgbClr val="414042"/>
                </a:solidFill>
                <a:latin typeface="Arial"/>
                <a:ea typeface="Arial"/>
                <a:cs typeface="Arial"/>
                <a:sym typeface="Arial"/>
              </a:rPr>
              <a:t>– Founding member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Mozilla Foundation </a:t>
            </a:r>
            <a:r>
              <a:rPr lang="en-US" sz="1467">
                <a:solidFill>
                  <a:srgbClr val="414042"/>
                </a:solidFill>
                <a:latin typeface="Arial"/>
                <a:ea typeface="Arial"/>
                <a:cs typeface="Arial"/>
                <a:sym typeface="Arial"/>
              </a:rPr>
              <a:t>– BOD since 2003</a:t>
            </a:r>
            <a:endParaRPr sz="2400"/>
          </a:p>
          <a:p>
            <a:pPr>
              <a:spcBef>
                <a:spcPts val="1333"/>
              </a:spcBef>
              <a:buClr>
                <a:srgbClr val="000000"/>
              </a:buClr>
              <a:buSzPts val="1100"/>
            </a:pPr>
            <a:r>
              <a:rPr lang="en-US" sz="1467" b="1">
                <a:solidFill>
                  <a:srgbClr val="942AFF"/>
                </a:solidFill>
                <a:latin typeface="Arial"/>
                <a:ea typeface="Arial"/>
                <a:cs typeface="Arial"/>
                <a:sym typeface="Arial"/>
              </a:rPr>
              <a:t>Electronic Frontier Foundation </a:t>
            </a:r>
            <a:r>
              <a:rPr lang="en-US" sz="1467">
                <a:solidFill>
                  <a:srgbClr val="414042"/>
                </a:solidFill>
                <a:latin typeface="Arial"/>
                <a:ea typeface="Arial"/>
                <a:cs typeface="Arial"/>
                <a:sym typeface="Arial"/>
              </a:rPr>
              <a:t>– BOD since 2013</a:t>
            </a:r>
            <a:endParaRPr sz="2400"/>
          </a:p>
          <a:p>
            <a:pPr>
              <a:spcBef>
                <a:spcPts val="1333"/>
              </a:spcBef>
              <a:buClr>
                <a:srgbClr val="000000"/>
              </a:buClr>
              <a:buSzPts val="1100"/>
            </a:pPr>
            <a:r>
              <a:rPr lang="en-US" sz="1467" b="1">
                <a:solidFill>
                  <a:srgbClr val="942AFF"/>
                </a:solidFill>
                <a:latin typeface="Arial"/>
                <a:ea typeface="Arial"/>
                <a:cs typeface="Arial"/>
                <a:sym typeface="Arial"/>
              </a:rPr>
              <a:t>CollabNet</a:t>
            </a:r>
            <a:r>
              <a:rPr lang="en-US" sz="1467" b="1">
                <a:solidFill>
                  <a:srgbClr val="414042"/>
                </a:solidFill>
                <a:latin typeface="Arial"/>
                <a:ea typeface="Arial"/>
                <a:cs typeface="Arial"/>
                <a:sym typeface="Arial"/>
              </a:rPr>
              <a:t> </a:t>
            </a:r>
            <a:r>
              <a:rPr lang="en-US" sz="1467">
                <a:solidFill>
                  <a:srgbClr val="414042"/>
                </a:solidFill>
                <a:latin typeface="Arial"/>
                <a:ea typeface="Arial"/>
                <a:cs typeface="Arial"/>
                <a:sym typeface="Arial"/>
              </a:rPr>
              <a:t>– Founding CTO</a:t>
            </a:r>
            <a:endParaRPr sz="2400"/>
          </a:p>
          <a:p>
            <a:pPr>
              <a:spcBef>
                <a:spcPts val="1333"/>
              </a:spcBef>
              <a:buClr>
                <a:srgbClr val="000000"/>
              </a:buClr>
              <a:buSzPts val="1100"/>
            </a:pPr>
            <a:r>
              <a:rPr lang="en-US" sz="1467" b="1">
                <a:solidFill>
                  <a:srgbClr val="942AFF"/>
                </a:solidFill>
                <a:latin typeface="Arial"/>
                <a:ea typeface="Arial"/>
                <a:cs typeface="Arial"/>
                <a:sym typeface="Arial"/>
              </a:rPr>
              <a:t>World Economic Forum </a:t>
            </a:r>
            <a:r>
              <a:rPr lang="en-US" sz="1467">
                <a:solidFill>
                  <a:srgbClr val="414042"/>
                </a:solidFill>
                <a:latin typeface="Arial"/>
                <a:ea typeface="Arial"/>
                <a:cs typeface="Arial"/>
                <a:sym typeface="Arial"/>
              </a:rPr>
              <a:t>– CTO</a:t>
            </a:r>
            <a:endParaRPr sz="2400"/>
          </a:p>
          <a:p>
            <a:pPr>
              <a:spcBef>
                <a:spcPts val="1333"/>
              </a:spcBef>
              <a:buClr>
                <a:srgbClr val="000000"/>
              </a:buClr>
              <a:buSzPts val="1100"/>
            </a:pPr>
            <a:r>
              <a:rPr lang="en-US" sz="1467">
                <a:solidFill>
                  <a:srgbClr val="414042"/>
                </a:solidFill>
                <a:latin typeface="Arial"/>
                <a:ea typeface="Arial"/>
                <a:cs typeface="Arial"/>
                <a:sym typeface="Arial"/>
              </a:rPr>
              <a:t>Most recently, managing director at </a:t>
            </a:r>
            <a:r>
              <a:rPr lang="en-US" sz="1467" b="1">
                <a:solidFill>
                  <a:srgbClr val="942AFF"/>
                </a:solidFill>
                <a:latin typeface="Arial"/>
                <a:ea typeface="Arial"/>
                <a:cs typeface="Arial"/>
                <a:sym typeface="Arial"/>
              </a:rPr>
              <a:t>Mithril Capital Management LLC</a:t>
            </a:r>
            <a:r>
              <a:rPr lang="en-US" sz="1467">
                <a:solidFill>
                  <a:srgbClr val="414042"/>
                </a:solidFill>
                <a:latin typeface="Arial"/>
                <a:ea typeface="Arial"/>
                <a:cs typeface="Arial"/>
                <a:sym typeface="Arial"/>
              </a:rPr>
              <a:t>, a global technology investment firm</a:t>
            </a:r>
            <a:endParaRPr sz="2400"/>
          </a:p>
        </p:txBody>
      </p:sp>
      <p:pic>
        <p:nvPicPr>
          <p:cNvPr id="358" name="Google Shape;358;p35"/>
          <p:cNvPicPr preferRelativeResize="0"/>
          <p:nvPr/>
        </p:nvPicPr>
        <p:blipFill rotWithShape="1">
          <a:blip r:embed="rId3">
            <a:alphaModFix/>
          </a:blip>
          <a:srcRect/>
          <a:stretch/>
        </p:blipFill>
        <p:spPr>
          <a:xfrm>
            <a:off x="9803948" y="1139137"/>
            <a:ext cx="1276792" cy="1276792"/>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9692578" y="-1"/>
            <a:ext cx="1499535" cy="2528967"/>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9803948" y="1152389"/>
            <a:ext cx="1276792" cy="1278800"/>
          </a:xfrm>
          <a:prstGeom prst="ellipse">
            <a:avLst/>
          </a:prstGeom>
          <a:noFill/>
          <a:ln>
            <a:noFill/>
          </a:ln>
        </p:spPr>
      </p:pic>
      <p:sp>
        <p:nvSpPr>
          <p:cNvPr id="361" name="Google Shape;361;p35"/>
          <p:cNvSpPr txBox="1"/>
          <p:nvPr/>
        </p:nvSpPr>
        <p:spPr>
          <a:xfrm>
            <a:off x="875014" y="2093091"/>
            <a:ext cx="5167977" cy="3194527"/>
          </a:xfrm>
          <a:prstGeom prst="rect">
            <a:avLst/>
          </a:prstGeom>
          <a:noFill/>
          <a:ln>
            <a:noFill/>
          </a:ln>
        </p:spPr>
        <p:txBody>
          <a:bodyPr spcFirstLastPara="1" wrap="square" lIns="121900" tIns="60933" rIns="121900" bIns="60933" anchor="t" anchorCtr="0">
            <a:noAutofit/>
          </a:bodyPr>
          <a:lstStyle/>
          <a:p>
            <a:pPr>
              <a:buClr>
                <a:srgbClr val="414042"/>
              </a:buClr>
              <a:buSzPts val="1395"/>
            </a:pPr>
            <a:r>
              <a:rPr lang="en-US" sz="1860">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860">
              <a:solidFill>
                <a:srgbClr val="414042"/>
              </a:solidFill>
              <a:latin typeface="Arial"/>
              <a:ea typeface="Arial"/>
              <a:cs typeface="Arial"/>
              <a:sym typeface="Arial"/>
            </a:endParaRPr>
          </a:p>
        </p:txBody>
      </p:sp>
      <p:sp>
        <p:nvSpPr>
          <p:cNvPr id="362" name="Google Shape;362;p35"/>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Leadership</a:t>
            </a:r>
            <a:endParaRPr sz="3733" b="1">
              <a:solidFill>
                <a:srgbClr val="414042"/>
              </a:solidFill>
              <a:latin typeface="Arial"/>
              <a:ea typeface="Arial"/>
              <a:cs typeface="Arial"/>
              <a:sym typeface="Arial"/>
            </a:endParaRPr>
          </a:p>
        </p:txBody>
      </p:sp>
      <p:sp>
        <p:nvSpPr>
          <p:cNvPr id="363" name="Google Shape;363;p35"/>
          <p:cNvSpPr txBox="1"/>
          <p:nvPr/>
        </p:nvSpPr>
        <p:spPr>
          <a:xfrm>
            <a:off x="821636" y="1138133"/>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
        <p:nvSpPr>
          <p:cNvPr id="364" name="Google Shape;364;p35"/>
          <p:cNvSpPr txBox="1"/>
          <p:nvPr/>
        </p:nvSpPr>
        <p:spPr>
          <a:xfrm>
            <a:off x="861761" y="4724247"/>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9803948" y="1139137"/>
            <a:ext cx="1276800" cy="12768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9692578" y="-1"/>
            <a:ext cx="1499535" cy="2528968"/>
          </a:xfrm>
          <a:prstGeom prst="rect">
            <a:avLst/>
          </a:prstGeom>
          <a:noFill/>
          <a:ln>
            <a:noFill/>
          </a:ln>
        </p:spPr>
      </p:pic>
      <p:sp>
        <p:nvSpPr>
          <p:cNvPr id="371" name="Google Shape;371;p36"/>
          <p:cNvSpPr txBox="1"/>
          <p:nvPr/>
        </p:nvSpPr>
        <p:spPr>
          <a:xfrm>
            <a:off x="901517" y="1912477"/>
            <a:ext cx="4889600" cy="3605200"/>
          </a:xfrm>
          <a:prstGeom prst="rect">
            <a:avLst/>
          </a:prstGeom>
          <a:noFill/>
          <a:ln>
            <a:noFill/>
          </a:ln>
        </p:spPr>
        <p:txBody>
          <a:bodyPr spcFirstLastPara="1" wrap="square" lIns="121900" tIns="60933" rIns="121900" bIns="60933" anchor="t" anchorCtr="0">
            <a:noAutofit/>
          </a:bodyPr>
          <a:lstStyle/>
          <a:p>
            <a:pPr>
              <a:buClr>
                <a:srgbClr val="414042"/>
              </a:buClr>
              <a:buSzPts val="1100"/>
            </a:pPr>
            <a:r>
              <a:rPr lang="en-US" sz="1467">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Approving a budget</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Reviewing all project proposals from the TSC and directing the business strategy, development and promotion for projects</a:t>
            </a:r>
            <a:endParaRPr sz="1467">
              <a:solidFill>
                <a:srgbClr val="414042"/>
              </a:solidFill>
              <a:latin typeface="Arial"/>
              <a:ea typeface="Arial"/>
              <a:cs typeface="Arial"/>
              <a:sym typeface="Arial"/>
            </a:endParaRPr>
          </a:p>
        </p:txBody>
      </p:sp>
      <p:sp>
        <p:nvSpPr>
          <p:cNvPr id="372" name="Google Shape;372;p36"/>
          <p:cNvSpPr txBox="1"/>
          <p:nvPr/>
        </p:nvSpPr>
        <p:spPr>
          <a:xfrm>
            <a:off x="6298783" y="1028693"/>
            <a:ext cx="4881600" cy="711600"/>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rPr>
              <a:t>Robert Palatnick</a:t>
            </a:r>
            <a:br>
              <a:rPr lang="en-US" sz="2400" b="1">
                <a:solidFill>
                  <a:srgbClr val="414042"/>
                </a:solidFill>
                <a:latin typeface="Arial"/>
                <a:ea typeface="Arial"/>
                <a:cs typeface="Arial"/>
                <a:sym typeface="Arial"/>
              </a:rPr>
            </a:br>
            <a:r>
              <a:rPr lang="en-US" sz="1467" b="1">
                <a:solidFill>
                  <a:srgbClr val="942AFF"/>
                </a:solidFill>
              </a:rPr>
              <a:t>Governing Board Chair</a:t>
            </a:r>
            <a:endParaRPr sz="2400"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73" name="Google Shape;373;p36"/>
          <p:cNvSpPr txBox="1"/>
          <p:nvPr/>
        </p:nvSpPr>
        <p:spPr>
          <a:xfrm>
            <a:off x="6294767" y="1740300"/>
            <a:ext cx="4889600" cy="4178000"/>
          </a:xfrm>
          <a:prstGeom prst="rect">
            <a:avLst/>
          </a:prstGeom>
          <a:noFill/>
          <a:ln>
            <a:noFill/>
          </a:ln>
        </p:spPr>
        <p:txBody>
          <a:bodyPr spcFirstLastPara="1" wrap="square" lIns="121900" tIns="60933" rIns="121900" bIns="60933" anchor="t" anchorCtr="0">
            <a:noAutofit/>
          </a:bodyPr>
          <a:lstStyle/>
          <a:p>
            <a:pPr>
              <a:lnSpc>
                <a:spcPct val="90000"/>
              </a:lnSpc>
              <a:spcBef>
                <a:spcPts val="1333"/>
              </a:spcBef>
              <a:buClr>
                <a:srgbClr val="000000"/>
              </a:buClr>
              <a:buSzPts val="1100"/>
            </a:pPr>
            <a:r>
              <a:rPr lang="en-US" sz="1467">
                <a:solidFill>
                  <a:srgbClr val="414042"/>
                </a:solidFill>
              </a:rPr>
              <a:t>Palatnick previously served as a </a:t>
            </a:r>
            <a:br>
              <a:rPr lang="en-US" sz="1467">
                <a:solidFill>
                  <a:srgbClr val="414042"/>
                </a:solidFill>
              </a:rPr>
            </a:br>
            <a:r>
              <a:rPr lang="en-US" sz="1467">
                <a:solidFill>
                  <a:srgbClr val="414042"/>
                </a:solidFill>
              </a:rPr>
              <a:t>Domain Lead in the Application </a:t>
            </a:r>
            <a:br>
              <a:rPr lang="en-US" sz="1467">
                <a:solidFill>
                  <a:srgbClr val="414042"/>
                </a:solidFill>
              </a:rPr>
            </a:br>
            <a:r>
              <a:rPr lang="en-US" sz="1467">
                <a:solidFill>
                  <a:srgbClr val="414042"/>
                </a:solidFill>
              </a:rPr>
              <a:t>Development division of IT and was </a:t>
            </a:r>
            <a:br>
              <a:rPr lang="en-US" sz="1467">
                <a:solidFill>
                  <a:srgbClr val="414042"/>
                </a:solidFill>
              </a:rPr>
            </a:br>
            <a:r>
              <a:rPr lang="en-US" sz="1467">
                <a:solidFill>
                  <a:srgbClr val="414042"/>
                </a:solidFill>
              </a:rPr>
              <a:t>Chief Administrative Officer of Information </a:t>
            </a:r>
            <a:br>
              <a:rPr lang="en-US" sz="1467">
                <a:solidFill>
                  <a:srgbClr val="414042"/>
                </a:solidFill>
              </a:rPr>
            </a:br>
            <a:r>
              <a:rPr lang="en-US" sz="1467">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467">
              <a:solidFill>
                <a:srgbClr val="414042"/>
              </a:solidFill>
            </a:endParaRPr>
          </a:p>
          <a:p>
            <a:pPr>
              <a:lnSpc>
                <a:spcPct val="90000"/>
              </a:lnSpc>
              <a:spcBef>
                <a:spcPts val="1333"/>
              </a:spcBef>
              <a:buClr>
                <a:srgbClr val="414042"/>
              </a:buClr>
              <a:buSzPts val="1100"/>
            </a:pPr>
            <a:br>
              <a:rPr lang="en-US" sz="1467">
                <a:solidFill>
                  <a:srgbClr val="414042"/>
                </a:solidFill>
                <a:latin typeface="Arial"/>
                <a:ea typeface="Arial"/>
                <a:cs typeface="Arial"/>
                <a:sym typeface="Arial"/>
              </a:rPr>
            </a:br>
            <a:endParaRPr sz="1467">
              <a:solidFill>
                <a:srgbClr val="414042"/>
              </a:solidFill>
              <a:latin typeface="Arial"/>
              <a:ea typeface="Arial"/>
              <a:cs typeface="Arial"/>
              <a:sym typeface="Arial"/>
            </a:endParaRPr>
          </a:p>
        </p:txBody>
      </p:sp>
      <p:sp>
        <p:nvSpPr>
          <p:cNvPr id="374" name="Google Shape;374;p36"/>
          <p:cNvSpPr txBox="1"/>
          <p:nvPr/>
        </p:nvSpPr>
        <p:spPr>
          <a:xfrm>
            <a:off x="861761" y="946469"/>
            <a:ext cx="10176800" cy="555200"/>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Governing Board</a:t>
            </a:r>
            <a:endParaRPr sz="3733" b="1">
              <a:solidFill>
                <a:srgbClr val="414042"/>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901517" y="1514912"/>
            <a:ext cx="5035456" cy="4363072"/>
          </a:xfrm>
          <a:prstGeom prst="rect">
            <a:avLst/>
          </a:prstGeom>
          <a:noFill/>
          <a:ln>
            <a:noFill/>
          </a:ln>
        </p:spPr>
        <p:txBody>
          <a:bodyPr spcFirstLastPara="1" wrap="square" lIns="121900" tIns="60933" rIns="121900" bIns="60933" anchor="t" anchorCtr="0">
            <a:noAutofit/>
          </a:bodyPr>
          <a:lstStyle/>
          <a:p>
            <a:pPr>
              <a:buClr>
                <a:srgbClr val="000000"/>
              </a:buClr>
              <a:buSzPts val="1400"/>
            </a:pPr>
            <a:r>
              <a:rPr lang="en-US" sz="1867">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sz="2400"/>
          </a:p>
          <a:p>
            <a:pPr>
              <a:spcBef>
                <a:spcPts val="1333"/>
              </a:spcBef>
              <a:buClr>
                <a:srgbClr val="000000"/>
              </a:buClr>
              <a:buSzPts val="1400"/>
            </a:pPr>
            <a:r>
              <a:rPr lang="en-US" sz="1867">
                <a:solidFill>
                  <a:srgbClr val="414042"/>
                </a:solidFill>
                <a:latin typeface="Arial"/>
                <a:ea typeface="Arial"/>
                <a:cs typeface="Arial"/>
                <a:sym typeface="Arial"/>
              </a:rPr>
              <a:t>Committing members appoint and vote the TSC Chair annually.</a:t>
            </a:r>
            <a:endParaRPr sz="2400"/>
          </a:p>
          <a:p>
            <a:pPr>
              <a:spcBef>
                <a:spcPts val="1333"/>
              </a:spcBef>
              <a:buClr>
                <a:srgbClr val="000000"/>
              </a:buClr>
              <a:buSzPts val="1400"/>
            </a:pPr>
            <a:r>
              <a:rPr lang="en-US" sz="1867" b="1">
                <a:solidFill>
                  <a:srgbClr val="414042"/>
                </a:solidFill>
                <a:latin typeface="Arial"/>
                <a:ea typeface="Arial"/>
                <a:cs typeface="Arial"/>
                <a:sym typeface="Arial"/>
              </a:rPr>
              <a:t>Meets weekly on Thursday, 10:00 AM to 11:30 AM ET</a:t>
            </a:r>
            <a:endParaRPr sz="1867">
              <a:solidFill>
                <a:srgbClr val="414042"/>
              </a:solidFill>
              <a:latin typeface="Arial"/>
              <a:ea typeface="Arial"/>
              <a:cs typeface="Arial"/>
              <a:sym typeface="Arial"/>
            </a:endParaRPr>
          </a:p>
          <a:p>
            <a:pPr>
              <a:spcBef>
                <a:spcPts val="1333"/>
              </a:spcBef>
              <a:buClr>
                <a:srgbClr val="000000"/>
              </a:buClr>
              <a:buSzPts val="1400"/>
            </a:pPr>
            <a:r>
              <a:rPr lang="en-US" sz="1867">
                <a:solidFill>
                  <a:srgbClr val="414042"/>
                </a:solidFill>
                <a:latin typeface="Arial"/>
                <a:ea typeface="Arial"/>
                <a:cs typeface="Arial"/>
                <a:sym typeface="Arial"/>
              </a:rPr>
              <a:t>All are invited to attend these calls and encouraged to join the TSC mailing list for more information:</a:t>
            </a:r>
            <a:endParaRPr sz="2400"/>
          </a:p>
          <a:p>
            <a:pPr>
              <a:spcBef>
                <a:spcPts val="1333"/>
              </a:spcBef>
              <a:buClr>
                <a:srgbClr val="000000"/>
              </a:buClr>
              <a:buSzPts val="1100"/>
            </a:pPr>
            <a:r>
              <a:rPr lang="en-US" sz="1467" b="1" u="sng">
                <a:solidFill>
                  <a:schemeClr val="hlink"/>
                </a:solidFill>
                <a:latin typeface="Arial"/>
                <a:ea typeface="Arial"/>
                <a:cs typeface="Arial"/>
                <a:sym typeface="Arial"/>
                <a:hlinkClick r:id="rId3"/>
              </a:rPr>
              <a:t>lists.hyperledger.org/mailman/listinfo/hyperledger-tsc</a:t>
            </a:r>
            <a:r>
              <a:rPr lang="en-US" sz="1467" b="1">
                <a:solidFill>
                  <a:srgbClr val="414042"/>
                </a:solidFill>
                <a:latin typeface="Arial"/>
                <a:ea typeface="Arial"/>
                <a:cs typeface="Arial"/>
                <a:sym typeface="Arial"/>
              </a:rPr>
              <a:t> </a:t>
            </a:r>
            <a:endParaRPr sz="1467" b="1">
              <a:solidFill>
                <a:srgbClr val="414042"/>
              </a:solidFill>
              <a:latin typeface="Arial"/>
              <a:ea typeface="Arial"/>
              <a:cs typeface="Arial"/>
              <a:sym typeface="Arial"/>
            </a:endParaRPr>
          </a:p>
        </p:txBody>
      </p:sp>
      <p:sp>
        <p:nvSpPr>
          <p:cNvPr id="380" name="Google Shape;380;p37"/>
          <p:cNvSpPr txBox="1"/>
          <p:nvPr/>
        </p:nvSpPr>
        <p:spPr>
          <a:xfrm>
            <a:off x="6294784" y="1528164"/>
            <a:ext cx="4881561" cy="711453"/>
          </a:xfrm>
          <a:prstGeom prst="rect">
            <a:avLst/>
          </a:prstGeom>
          <a:noFill/>
          <a:ln>
            <a:noFill/>
          </a:ln>
        </p:spPr>
        <p:txBody>
          <a:bodyPr spcFirstLastPara="1" wrap="square" lIns="121900" tIns="60933" rIns="121900" bIns="60933" anchor="t" anchorCtr="0">
            <a:noAutofit/>
          </a:bodyPr>
          <a:lstStyle/>
          <a:p>
            <a:pPr>
              <a:lnSpc>
                <a:spcPct val="90000"/>
              </a:lnSpc>
              <a:buClr>
                <a:srgbClr val="000000"/>
              </a:buClr>
              <a:buSzPts val="1800"/>
            </a:pPr>
            <a:r>
              <a:rPr lang="en-US" sz="2400" b="1">
                <a:solidFill>
                  <a:srgbClr val="414043"/>
                </a:solidFill>
                <a:highlight>
                  <a:srgbClr val="FFFFFF"/>
                </a:highlight>
              </a:rPr>
              <a:t>Arnaud Le Hors</a:t>
            </a:r>
            <a:br>
              <a:rPr lang="en-US" sz="2400" b="1">
                <a:solidFill>
                  <a:srgbClr val="414042"/>
                </a:solidFill>
                <a:latin typeface="Arial"/>
                <a:ea typeface="Arial"/>
                <a:cs typeface="Arial"/>
                <a:sym typeface="Arial"/>
              </a:rPr>
            </a:br>
            <a:r>
              <a:rPr lang="en-US" sz="1467" b="1">
                <a:solidFill>
                  <a:srgbClr val="942AFF"/>
                </a:solidFill>
              </a:rPr>
              <a:t>TSC Chair</a:t>
            </a:r>
            <a:endParaRPr sz="1467"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81" name="Google Shape;381;p37"/>
          <p:cNvSpPr txBox="1"/>
          <p:nvPr/>
        </p:nvSpPr>
        <p:spPr>
          <a:xfrm>
            <a:off x="6294767" y="2116400"/>
            <a:ext cx="4889600" cy="3894800"/>
          </a:xfrm>
          <a:prstGeom prst="rect">
            <a:avLst/>
          </a:prstGeom>
          <a:noFill/>
          <a:ln>
            <a:noFill/>
          </a:ln>
        </p:spPr>
        <p:txBody>
          <a:bodyPr spcFirstLastPara="1" wrap="square" lIns="121900" tIns="60933" rIns="121900" bIns="60933" anchor="t" anchorCtr="0">
            <a:noAutofit/>
          </a:bodyPr>
          <a:lstStyle/>
          <a:p>
            <a:pPr>
              <a:buClr>
                <a:schemeClr val="dk1"/>
              </a:buClr>
              <a:buSzPts val="1100"/>
            </a:pPr>
            <a:endParaRPr sz="1600">
              <a:solidFill>
                <a:srgbClr val="414043"/>
              </a:solidFill>
              <a:highlight>
                <a:srgbClr val="FFFFFF"/>
              </a:highlight>
            </a:endParaRPr>
          </a:p>
          <a:p>
            <a:pPr>
              <a:spcBef>
                <a:spcPts val="800"/>
              </a:spcBef>
              <a:buClr>
                <a:schemeClr val="dk1"/>
              </a:buClr>
              <a:buSzPts val="1100"/>
            </a:pPr>
            <a:r>
              <a:rPr lang="en-US" sz="16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600">
              <a:solidFill>
                <a:srgbClr val="414043"/>
              </a:solidFill>
            </a:endParaRPr>
          </a:p>
          <a:p>
            <a:pPr>
              <a:spcBef>
                <a:spcPts val="1333"/>
              </a:spcBef>
              <a:buClr>
                <a:srgbClr val="000000"/>
              </a:buClr>
              <a:buSzPts val="1100"/>
            </a:pPr>
            <a:endParaRPr sz="1600">
              <a:solidFill>
                <a:srgbClr val="414043"/>
              </a:solidFill>
            </a:endParaRPr>
          </a:p>
        </p:txBody>
      </p:sp>
      <p:sp>
        <p:nvSpPr>
          <p:cNvPr id="382" name="Google Shape;382;p37"/>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Technical Steering Committee</a:t>
            </a:r>
            <a:endParaRPr sz="3733" b="1">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9692568" y="1028700"/>
            <a:ext cx="1603721" cy="1500267"/>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9692578" y="-1"/>
            <a:ext cx="1499535" cy="252896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title" idx="4294967295"/>
          </p:nvPr>
        </p:nvSpPr>
        <p:spPr>
          <a:xfrm>
            <a:off x="256753" y="1128001"/>
            <a:ext cx="4486275" cy="2852738"/>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
        <p:nvSpPr>
          <p:cNvPr id="5" name="Rectangle 4">
            <a:extLst>
              <a:ext uri="{FF2B5EF4-FFF2-40B4-BE49-F238E27FC236}">
                <a16:creationId xmlns:a16="http://schemas.microsoft.com/office/drawing/2014/main" id="{A8FAFD4D-6F87-4476-8172-B541583AD025}"/>
              </a:ext>
            </a:extLst>
          </p:cNvPr>
          <p:cNvSpPr/>
          <p:nvPr/>
        </p:nvSpPr>
        <p:spPr>
          <a:xfrm>
            <a:off x="4634006" y="1995580"/>
            <a:ext cx="6096000" cy="4247317"/>
          </a:xfrm>
          <a:prstGeom prst="rect">
            <a:avLst/>
          </a:prstGeom>
        </p:spPr>
        <p:txBody>
          <a:bodyPr>
            <a:spAutoFit/>
          </a:bodyPr>
          <a:lstStyle/>
          <a:p>
            <a:r>
              <a:rPr lang="en-US" u="sng" dirty="0">
                <a:solidFill>
                  <a:schemeClr val="accent6">
                    <a:lumMod val="75000"/>
                  </a:schemeClr>
                </a:solidFill>
              </a:rPr>
              <a:t>HYPERLEDGER PRINCETON</a:t>
            </a:r>
          </a:p>
          <a:p>
            <a:r>
              <a:rPr lang="en-US" dirty="0"/>
              <a:t>Hosted by Linux Foundation, is comprised of people interested in learning and developing projects using the Hyperledger solutions. </a:t>
            </a:r>
          </a:p>
          <a:p>
            <a:endParaRPr lang="en-US" dirty="0"/>
          </a:p>
          <a:p>
            <a:r>
              <a:rPr lang="en-US" u="sng" dirty="0">
                <a:solidFill>
                  <a:schemeClr val="accent6">
                    <a:lumMod val="75000"/>
                  </a:schemeClr>
                </a:solidFill>
              </a:rPr>
              <a:t>BLOCKCHAIN FUNDEMENTALS / Ledger Academy</a:t>
            </a:r>
          </a:p>
          <a:p>
            <a:pPr lvl="1"/>
            <a:r>
              <a:rPr lang="en-US" dirty="0"/>
              <a:t>Blockchain Courseware and Meetups focused on Education.</a:t>
            </a:r>
          </a:p>
          <a:p>
            <a:pPr lvl="1"/>
            <a:endParaRPr lang="en-US" dirty="0"/>
          </a:p>
          <a:p>
            <a:r>
              <a:rPr lang="en-US" u="sng" dirty="0">
                <a:solidFill>
                  <a:schemeClr val="accent6">
                    <a:lumMod val="75000"/>
                  </a:schemeClr>
                </a:solidFill>
              </a:rPr>
              <a:t>PRINCETON BLOCKCHAIN AND AI</a:t>
            </a:r>
          </a:p>
          <a:p>
            <a:pPr lvl="1"/>
            <a:r>
              <a:rPr lang="en-US" dirty="0"/>
              <a:t>Princeton Blockchain and AI  is focused on COMMUNITY. Discussions are developed by meetup participants.</a:t>
            </a:r>
          </a:p>
          <a:p>
            <a:pPr lvl="1"/>
            <a:endParaRPr lang="en-US" dirty="0"/>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A649624D-82E7-42EA-8649-AABF37CB25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1007534" y="680900"/>
            <a:ext cx="10176933" cy="1516753"/>
          </a:xfrm>
          <a:prstGeom prst="rect">
            <a:avLst/>
          </a:prstGeom>
          <a:noFill/>
          <a:ln>
            <a:noFill/>
          </a:ln>
        </p:spPr>
        <p:txBody>
          <a:bodyPr spcFirstLastPara="1" vert="horz" wrap="square" lIns="0" tIns="0" rIns="0" bIns="0" rtlCol="0" anchor="ctr" anchorCtr="0">
            <a:noAutofit/>
          </a:bodyPr>
          <a:lstStyle/>
          <a:p>
            <a:pPr>
              <a:lnSpc>
                <a:spcPct val="150000"/>
              </a:lnSpc>
            </a:pPr>
            <a:r>
              <a:rPr lang="en-US"/>
              <a:t>Additional Community Working Groups</a:t>
            </a:r>
            <a:br>
              <a:rPr lang="en-US"/>
            </a:br>
            <a:r>
              <a:rPr lang="en-US" sz="2400"/>
              <a:t>Working Groups are open to the public</a:t>
            </a:r>
            <a:endParaRPr sz="2400"/>
          </a:p>
        </p:txBody>
      </p:sp>
      <p:sp>
        <p:nvSpPr>
          <p:cNvPr id="404" name="Google Shape;404;p39"/>
          <p:cNvSpPr txBox="1"/>
          <p:nvPr/>
        </p:nvSpPr>
        <p:spPr>
          <a:xfrm>
            <a:off x="10175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Working Groups</a:t>
            </a:r>
            <a:endParaRPr sz="2400" b="1">
              <a:solidFill>
                <a:srgbClr val="942AFF"/>
              </a:solidFill>
            </a:endParaRPr>
          </a:p>
          <a:p>
            <a:r>
              <a:rPr lang="en-US" sz="2400">
                <a:solidFill>
                  <a:srgbClr val="414043"/>
                </a:solidFill>
              </a:rPr>
              <a:t>Architecture WG</a:t>
            </a:r>
            <a:endParaRPr sz="2400">
              <a:solidFill>
                <a:srgbClr val="414043"/>
              </a:solidFill>
            </a:endParaRPr>
          </a:p>
          <a:p>
            <a:r>
              <a:rPr lang="en-US" sz="2400">
                <a:solidFill>
                  <a:srgbClr val="414043"/>
                </a:solidFill>
              </a:rPr>
              <a:t>Diversity, Civility, and Inclusion WG</a:t>
            </a:r>
            <a:endParaRPr sz="2400">
              <a:solidFill>
                <a:srgbClr val="414043"/>
              </a:solidFill>
            </a:endParaRPr>
          </a:p>
          <a:p>
            <a:r>
              <a:rPr lang="en-US" sz="2400">
                <a:solidFill>
                  <a:srgbClr val="414043"/>
                </a:solidFill>
              </a:rPr>
              <a:t>Identity WG</a:t>
            </a:r>
            <a:endParaRPr sz="2400">
              <a:solidFill>
                <a:srgbClr val="414043"/>
              </a:solidFill>
            </a:endParaRPr>
          </a:p>
          <a:p>
            <a:r>
              <a:rPr lang="en-US" sz="2400">
                <a:solidFill>
                  <a:srgbClr val="414043"/>
                </a:solidFill>
              </a:rPr>
              <a:t>Learning Materials Development WG</a:t>
            </a:r>
            <a:endParaRPr sz="2400">
              <a:solidFill>
                <a:srgbClr val="414043"/>
              </a:solidFill>
            </a:endParaRPr>
          </a:p>
          <a:p>
            <a:r>
              <a:rPr lang="en-US" sz="2400">
                <a:solidFill>
                  <a:srgbClr val="414043"/>
                </a:solidFill>
              </a:rPr>
              <a:t>Performance and Scale WG</a:t>
            </a:r>
            <a:endParaRPr sz="2400">
              <a:solidFill>
                <a:srgbClr val="414043"/>
              </a:solidFill>
            </a:endParaRPr>
          </a:p>
          <a:p>
            <a:r>
              <a:rPr lang="en-US" sz="2400">
                <a:solidFill>
                  <a:srgbClr val="414043"/>
                </a:solidFill>
              </a:rPr>
              <a:t>Smart Contracts WG</a:t>
            </a:r>
            <a:endParaRPr sz="2400">
              <a:solidFill>
                <a:srgbClr val="414043"/>
              </a:solidFill>
            </a:endParaRPr>
          </a:p>
          <a:p>
            <a:r>
              <a:rPr lang="en-US" sz="2400">
                <a:solidFill>
                  <a:srgbClr val="414043"/>
                </a:solidFill>
              </a:rPr>
              <a:t>Technical WG China</a:t>
            </a:r>
            <a:endParaRPr sz="2400">
              <a:solidFill>
                <a:srgbClr val="414043"/>
              </a:solidFill>
            </a:endParaRPr>
          </a:p>
        </p:txBody>
      </p:sp>
      <p:sp>
        <p:nvSpPr>
          <p:cNvPr id="405" name="Google Shape;405;p39"/>
          <p:cNvSpPr txBox="1"/>
          <p:nvPr/>
        </p:nvSpPr>
        <p:spPr>
          <a:xfrm>
            <a:off x="61162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Special Interest Groups</a:t>
            </a:r>
            <a:endParaRPr sz="2400" b="1">
              <a:solidFill>
                <a:srgbClr val="942AFF"/>
              </a:solidFill>
            </a:endParaRPr>
          </a:p>
          <a:p>
            <a:r>
              <a:rPr lang="en-US" sz="2400">
                <a:solidFill>
                  <a:srgbClr val="414043"/>
                </a:solidFill>
              </a:rPr>
              <a:t>Capital Markets SIG</a:t>
            </a:r>
            <a:endParaRPr sz="2400">
              <a:solidFill>
                <a:srgbClr val="414043"/>
              </a:solidFill>
            </a:endParaRPr>
          </a:p>
          <a:p>
            <a:r>
              <a:rPr lang="en-US" sz="2400">
                <a:solidFill>
                  <a:srgbClr val="414043"/>
                </a:solidFill>
              </a:rPr>
              <a:t>Healthcare SIG</a:t>
            </a:r>
            <a:endParaRPr sz="2400">
              <a:solidFill>
                <a:srgbClr val="414043"/>
              </a:solidFill>
            </a:endParaRPr>
          </a:p>
          <a:p>
            <a:r>
              <a:rPr lang="en-US" sz="2400">
                <a:solidFill>
                  <a:srgbClr val="414043"/>
                </a:solidFill>
              </a:rPr>
              <a:t>Public Sector SIG</a:t>
            </a:r>
            <a:endParaRPr sz="2400">
              <a:solidFill>
                <a:srgbClr val="414043"/>
              </a:solidFill>
            </a:endParaRPr>
          </a:p>
          <a:p>
            <a:r>
              <a:rPr lang="en-US" sz="2400">
                <a:solidFill>
                  <a:srgbClr val="414043"/>
                </a:solidFill>
              </a:rPr>
              <a:t>Social Impact SIG</a:t>
            </a:r>
            <a:endParaRPr sz="2400">
              <a:solidFill>
                <a:srgbClr val="414043"/>
              </a:solidFill>
            </a:endParaRPr>
          </a:p>
          <a:p>
            <a:r>
              <a:rPr lang="en-US" sz="2400">
                <a:solidFill>
                  <a:srgbClr val="414043"/>
                </a:solidFill>
              </a:rPr>
              <a:t>Supply Chain SIG</a:t>
            </a:r>
            <a:endParaRPr sz="2400">
              <a:solidFill>
                <a:srgbClr val="414043"/>
              </a:solidFill>
            </a:endParaRPr>
          </a:p>
          <a:p>
            <a:r>
              <a:rPr lang="en-US" sz="2400">
                <a:solidFill>
                  <a:srgbClr val="414043"/>
                </a:solidFill>
              </a:rPr>
              <a:t>Telecom SIG</a:t>
            </a:r>
            <a:endParaRPr sz="2400">
              <a:solidFill>
                <a:srgbClr val="414043"/>
              </a:solidFill>
            </a:endParaRPr>
          </a:p>
          <a:p>
            <a:r>
              <a:rPr lang="en-US" sz="2400">
                <a:solidFill>
                  <a:srgbClr val="414043"/>
                </a:solidFill>
              </a:rPr>
              <a:t>Trade Finance SIG</a:t>
            </a:r>
            <a:endParaRPr sz="2400">
              <a:solidFill>
                <a:srgbClr val="414043"/>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87"/>
          <p:cNvSpPr txBox="1"/>
          <p:nvPr/>
        </p:nvSpPr>
        <p:spPr>
          <a:xfrm>
            <a:off x="733167" y="32243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Learn the Basics</a:t>
            </a:r>
            <a:br>
              <a:rPr lang="en" sz="2400" b="1">
                <a:solidFill>
                  <a:srgbClr val="74D1D6"/>
                </a:solidFill>
                <a:latin typeface="Arial"/>
                <a:ea typeface="Arial"/>
                <a:cs typeface="Arial"/>
                <a:sym typeface="Arial"/>
              </a:rPr>
            </a:br>
            <a:r>
              <a:rPr lang="en" sz="2400">
                <a:solidFill>
                  <a:srgbClr val="414042"/>
                </a:solidFill>
                <a:latin typeface="Arial"/>
                <a:ea typeface="Arial"/>
                <a:cs typeface="Arial"/>
                <a:sym typeface="Arial"/>
              </a:rPr>
              <a:t>about Hyperledger projects</a:t>
            </a: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27" name="Google Shape;627;p87"/>
          <p:cNvSpPr txBox="1"/>
          <p:nvPr/>
        </p:nvSpPr>
        <p:spPr>
          <a:xfrm>
            <a:off x="4542151" y="32243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Start or join a </a:t>
            </a:r>
            <a:r>
              <a:rPr lang="en" sz="2400" b="1">
                <a:solidFill>
                  <a:srgbClr val="7AC62A"/>
                </a:solidFill>
                <a:latin typeface="Arial"/>
                <a:ea typeface="Arial"/>
                <a:cs typeface="Arial"/>
                <a:sym typeface="Arial"/>
              </a:rPr>
              <a:t>Hyperledger meetup</a:t>
            </a:r>
            <a:endParaRPr sz="2400" b="1">
              <a:solidFill>
                <a:srgbClr val="7AC62A"/>
              </a:solidFill>
              <a:latin typeface="Arial"/>
              <a:ea typeface="Arial"/>
              <a:cs typeface="Arial"/>
              <a:sym typeface="Arial"/>
            </a:endParaRPr>
          </a:p>
        </p:txBody>
      </p:sp>
      <p:sp>
        <p:nvSpPr>
          <p:cNvPr id="628" name="Google Shape;628;p87">
            <a:hlinkClick r:id="rId3"/>
          </p:cNvPr>
          <p:cNvSpPr txBox="1"/>
          <p:nvPr/>
        </p:nvSpPr>
        <p:spPr>
          <a:xfrm>
            <a:off x="8371000" y="3224333"/>
            <a:ext cx="28408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Spread the word </a:t>
            </a:r>
            <a:r>
              <a:rPr lang="en" sz="2400">
                <a:solidFill>
                  <a:srgbClr val="414042"/>
                </a:solidFill>
                <a:latin typeface="Arial"/>
                <a:ea typeface="Arial"/>
                <a:cs typeface="Arial"/>
                <a:sym typeface="Arial"/>
              </a:rPr>
              <a:t>about Hyperledger</a:t>
            </a:r>
            <a:endParaRPr sz="2400">
              <a:solidFill>
                <a:srgbClr val="414042"/>
              </a:solidFill>
              <a:latin typeface="Arial"/>
              <a:ea typeface="Arial"/>
              <a:cs typeface="Arial"/>
              <a:sym typeface="Arial"/>
            </a:endParaRPr>
          </a:p>
        </p:txBody>
      </p:sp>
      <p:pic>
        <p:nvPicPr>
          <p:cNvPr id="629" name="Google Shape;629;p87"/>
          <p:cNvPicPr preferRelativeResize="0"/>
          <p:nvPr/>
        </p:nvPicPr>
        <p:blipFill rotWithShape="1">
          <a:blip r:embed="rId4">
            <a:alphaModFix/>
          </a:blip>
          <a:srcRect/>
          <a:stretch/>
        </p:blipFill>
        <p:spPr>
          <a:xfrm>
            <a:off x="9325394" y="2292301"/>
            <a:ext cx="932015" cy="932036"/>
          </a:xfrm>
          <a:prstGeom prst="rect">
            <a:avLst/>
          </a:prstGeom>
          <a:noFill/>
          <a:ln>
            <a:noFill/>
          </a:ln>
        </p:spPr>
      </p:pic>
      <p:pic>
        <p:nvPicPr>
          <p:cNvPr id="630" name="Google Shape;630;p87"/>
          <p:cNvPicPr preferRelativeResize="0"/>
          <p:nvPr/>
        </p:nvPicPr>
        <p:blipFill rotWithShape="1">
          <a:blip r:embed="rId5">
            <a:alphaModFix/>
          </a:blip>
          <a:srcRect t="159" b="168"/>
          <a:stretch/>
        </p:blipFill>
        <p:spPr>
          <a:xfrm>
            <a:off x="5583584" y="2292301"/>
            <a:ext cx="935101" cy="932033"/>
          </a:xfrm>
          <a:prstGeom prst="rect">
            <a:avLst/>
          </a:prstGeom>
          <a:noFill/>
          <a:ln>
            <a:noFill/>
          </a:ln>
        </p:spPr>
      </p:pic>
      <p:pic>
        <p:nvPicPr>
          <p:cNvPr id="631" name="Google Shape;631;p87"/>
          <p:cNvPicPr preferRelativeResize="0"/>
          <p:nvPr/>
        </p:nvPicPr>
        <p:blipFill rotWithShape="1">
          <a:blip r:embed="rId6">
            <a:alphaModFix/>
          </a:blip>
          <a:srcRect t="159" b="168"/>
          <a:stretch/>
        </p:blipFill>
        <p:spPr>
          <a:xfrm>
            <a:off x="1841800" y="2292301"/>
            <a:ext cx="935101" cy="932033"/>
          </a:xfrm>
          <a:prstGeom prst="rect">
            <a:avLst/>
          </a:prstGeom>
          <a:noFill/>
          <a:ln>
            <a:noFill/>
          </a:ln>
        </p:spPr>
      </p:pic>
      <p:sp>
        <p:nvSpPr>
          <p:cNvPr id="632" name="Google Shape;632;p87"/>
          <p:cNvSpPr txBox="1"/>
          <p:nvPr/>
        </p:nvSpPr>
        <p:spPr>
          <a:xfrm>
            <a:off x="942867" y="779143"/>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9"/>
          <p:cNvSpPr txBox="1"/>
          <p:nvPr/>
        </p:nvSpPr>
        <p:spPr>
          <a:xfrm>
            <a:off x="830633" y="32351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Improve our </a:t>
            </a:r>
            <a:r>
              <a:rPr lang="en" sz="2400" b="1">
                <a:solidFill>
                  <a:srgbClr val="7AC62A"/>
                </a:solidFill>
                <a:latin typeface="Arial"/>
                <a:ea typeface="Arial"/>
                <a:cs typeface="Arial"/>
                <a:sym typeface="Arial"/>
              </a:rPr>
              <a:t>documentation</a:t>
            </a:r>
            <a:r>
              <a:rPr lang="en" sz="2400">
                <a:solidFill>
                  <a:srgbClr val="414042"/>
                </a:solidFill>
                <a:latin typeface="Arial"/>
                <a:ea typeface="Arial"/>
                <a:cs typeface="Arial"/>
                <a:sym typeface="Arial"/>
              </a:rPr>
              <a:t> and </a:t>
            </a:r>
            <a:r>
              <a:rPr lang="en" sz="2400" b="1">
                <a:solidFill>
                  <a:srgbClr val="7AC62A"/>
                </a:solidFill>
                <a:latin typeface="Arial"/>
                <a:ea typeface="Arial"/>
                <a:cs typeface="Arial"/>
                <a:sym typeface="Arial"/>
              </a:rPr>
              <a:t>training material</a:t>
            </a:r>
            <a:endParaRPr sz="2400">
              <a:solidFill>
                <a:srgbClr val="7AC62A"/>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43" name="Google Shape;643;p89"/>
          <p:cNvSpPr txBox="1"/>
          <p:nvPr/>
        </p:nvSpPr>
        <p:spPr>
          <a:xfrm>
            <a:off x="4494517" y="32351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Get involved with </a:t>
            </a:r>
            <a:r>
              <a:rPr lang="en" sz="2400" b="1">
                <a:solidFill>
                  <a:srgbClr val="7AC62A"/>
                </a:solidFill>
                <a:latin typeface="Arial"/>
                <a:ea typeface="Arial"/>
                <a:cs typeface="Arial"/>
                <a:sym typeface="Arial"/>
              </a:rPr>
              <a:t>coding</a:t>
            </a:r>
            <a:endParaRPr sz="2400" b="1">
              <a:solidFill>
                <a:srgbClr val="7AC62A"/>
              </a:solidFill>
              <a:latin typeface="Arial"/>
              <a:ea typeface="Arial"/>
              <a:cs typeface="Arial"/>
              <a:sym typeface="Arial"/>
            </a:endParaRPr>
          </a:p>
        </p:txBody>
      </p:sp>
      <p:sp>
        <p:nvSpPr>
          <p:cNvPr id="644" name="Google Shape;644;p89">
            <a:hlinkClick r:id="rId3"/>
          </p:cNvPr>
          <p:cNvSpPr txBox="1"/>
          <p:nvPr/>
        </p:nvSpPr>
        <p:spPr>
          <a:xfrm>
            <a:off x="7951833" y="3235133"/>
            <a:ext cx="32936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Take part in the</a:t>
            </a:r>
            <a:r>
              <a:rPr lang="en" sz="2400" b="1">
                <a:solidFill>
                  <a:srgbClr val="942AFF"/>
                </a:solidFill>
                <a:latin typeface="Arial"/>
                <a:ea typeface="Arial"/>
                <a:cs typeface="Arial"/>
                <a:sym typeface="Arial"/>
              </a:rPr>
              <a:t> </a:t>
            </a:r>
            <a:r>
              <a:rPr lang="en" sz="2400" b="1">
                <a:solidFill>
                  <a:srgbClr val="7AC62A"/>
                </a:solidFill>
                <a:latin typeface="Arial"/>
                <a:ea typeface="Arial"/>
                <a:cs typeface="Arial"/>
                <a:sym typeface="Arial"/>
              </a:rPr>
              <a:t>Ambassador program</a:t>
            </a:r>
            <a:endParaRPr sz="2400">
              <a:solidFill>
                <a:srgbClr val="7AC62A"/>
              </a:solidFill>
              <a:latin typeface="Arial"/>
              <a:ea typeface="Arial"/>
              <a:cs typeface="Arial"/>
              <a:sym typeface="Arial"/>
            </a:endParaRPr>
          </a:p>
        </p:txBody>
      </p:sp>
      <p:pic>
        <p:nvPicPr>
          <p:cNvPr id="645" name="Google Shape;645;p89"/>
          <p:cNvPicPr preferRelativeResize="0"/>
          <p:nvPr/>
        </p:nvPicPr>
        <p:blipFill rotWithShape="1">
          <a:blip r:embed="rId4">
            <a:alphaModFix/>
          </a:blip>
          <a:srcRect/>
          <a:stretch/>
        </p:blipFill>
        <p:spPr>
          <a:xfrm>
            <a:off x="9132627" y="2303101"/>
            <a:ext cx="932015" cy="932036"/>
          </a:xfrm>
          <a:prstGeom prst="rect">
            <a:avLst/>
          </a:prstGeom>
          <a:noFill/>
          <a:ln>
            <a:noFill/>
          </a:ln>
        </p:spPr>
      </p:pic>
      <p:pic>
        <p:nvPicPr>
          <p:cNvPr id="646" name="Google Shape;646;p89"/>
          <p:cNvPicPr preferRelativeResize="0"/>
          <p:nvPr/>
        </p:nvPicPr>
        <p:blipFill rotWithShape="1">
          <a:blip r:embed="rId5">
            <a:alphaModFix/>
          </a:blip>
          <a:srcRect t="159" b="168"/>
          <a:stretch/>
        </p:blipFill>
        <p:spPr>
          <a:xfrm>
            <a:off x="5535951" y="2303101"/>
            <a:ext cx="935101" cy="932033"/>
          </a:xfrm>
          <a:prstGeom prst="rect">
            <a:avLst/>
          </a:prstGeom>
          <a:noFill/>
          <a:ln>
            <a:noFill/>
          </a:ln>
        </p:spPr>
      </p:pic>
      <p:pic>
        <p:nvPicPr>
          <p:cNvPr id="647" name="Google Shape;647;p89"/>
          <p:cNvPicPr preferRelativeResize="0"/>
          <p:nvPr/>
        </p:nvPicPr>
        <p:blipFill rotWithShape="1">
          <a:blip r:embed="rId6">
            <a:alphaModFix/>
          </a:blip>
          <a:srcRect t="58" b="59"/>
          <a:stretch/>
        </p:blipFill>
        <p:spPr>
          <a:xfrm>
            <a:off x="1939284" y="2303101"/>
            <a:ext cx="935101" cy="932033"/>
          </a:xfrm>
          <a:prstGeom prst="rect">
            <a:avLst/>
          </a:prstGeom>
          <a:noFill/>
          <a:ln>
            <a:noFill/>
          </a:ln>
        </p:spPr>
      </p:pic>
      <p:sp>
        <p:nvSpPr>
          <p:cNvPr id="648" name="Google Shape;648;p89"/>
          <p:cNvSpPr txBox="1"/>
          <p:nvPr/>
        </p:nvSpPr>
        <p:spPr>
          <a:xfrm>
            <a:off x="942867" y="769467"/>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0"/>
          <p:cNvPicPr preferRelativeResize="0"/>
          <p:nvPr/>
        </p:nvPicPr>
        <p:blipFill rotWithShape="1">
          <a:blip r:embed="rId3">
            <a:alphaModFix/>
          </a:blip>
          <a:srcRect/>
          <a:stretch/>
        </p:blipFill>
        <p:spPr>
          <a:xfrm>
            <a:off x="-46668" y="2202598"/>
            <a:ext cx="12238669" cy="6884252"/>
          </a:xfrm>
          <a:prstGeom prst="rect">
            <a:avLst/>
          </a:prstGeom>
          <a:noFill/>
          <a:ln>
            <a:noFill/>
          </a:ln>
        </p:spPr>
      </p:pic>
      <p:sp>
        <p:nvSpPr>
          <p:cNvPr id="654" name="Google Shape;654;p90"/>
          <p:cNvSpPr txBox="1"/>
          <p:nvPr/>
        </p:nvSpPr>
        <p:spPr>
          <a:xfrm>
            <a:off x="942867" y="769467"/>
            <a:ext cx="10055200" cy="7804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Collaboration Tools</a:t>
            </a:r>
            <a:endParaRPr sz="3733" b="1">
              <a:solidFill>
                <a:srgbClr val="414042"/>
              </a:solidFill>
              <a:latin typeface="Arial"/>
              <a:ea typeface="Arial"/>
              <a:cs typeface="Arial"/>
              <a:sym typeface="Arial"/>
            </a:endParaRPr>
          </a:p>
        </p:txBody>
      </p:sp>
      <p:sp>
        <p:nvSpPr>
          <p:cNvPr id="655" name="Google Shape;655;p90"/>
          <p:cNvSpPr txBox="1"/>
          <p:nvPr/>
        </p:nvSpPr>
        <p:spPr>
          <a:xfrm>
            <a:off x="698900" y="3361633"/>
            <a:ext cx="31524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Account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Sign up for a Linux Foundation account</a:t>
            </a:r>
            <a:endParaRPr sz="1467">
              <a:solidFill>
                <a:srgbClr val="FFFFFF"/>
              </a:solidFill>
              <a:latin typeface="Arial"/>
              <a:ea typeface="Arial"/>
              <a:cs typeface="Arial"/>
              <a:sym typeface="Arial"/>
            </a:endParaRPr>
          </a:p>
        </p:txBody>
      </p:sp>
      <p:sp>
        <p:nvSpPr>
          <p:cNvPr id="656" name="Google Shape;656;p90">
            <a:hlinkClick r:id="rId4"/>
          </p:cNvPr>
          <p:cNvSpPr txBox="1"/>
          <p:nvPr/>
        </p:nvSpPr>
        <p:spPr>
          <a:xfrm>
            <a:off x="8371000" y="3361633"/>
            <a:ext cx="28408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Mailing Lists</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Participate on the Hyperledger Mailing Lists</a:t>
            </a:r>
            <a:endParaRPr sz="1467">
              <a:solidFill>
                <a:srgbClr val="FFFFFF"/>
              </a:solidFill>
              <a:latin typeface="Arial"/>
              <a:ea typeface="Arial"/>
              <a:cs typeface="Arial"/>
              <a:sym typeface="Arial"/>
            </a:endParaRPr>
          </a:p>
        </p:txBody>
      </p:sp>
      <p:pic>
        <p:nvPicPr>
          <p:cNvPr id="657" name="Google Shape;657;p90"/>
          <p:cNvPicPr preferRelativeResize="0"/>
          <p:nvPr/>
        </p:nvPicPr>
        <p:blipFill rotWithShape="1">
          <a:blip r:embed="rId5">
            <a:alphaModFix/>
          </a:blip>
          <a:srcRect/>
          <a:stretch/>
        </p:blipFill>
        <p:spPr>
          <a:xfrm>
            <a:off x="9414837" y="2607867"/>
            <a:ext cx="753764" cy="753780"/>
          </a:xfrm>
          <a:prstGeom prst="rect">
            <a:avLst/>
          </a:prstGeom>
          <a:noFill/>
          <a:ln>
            <a:noFill/>
          </a:ln>
        </p:spPr>
      </p:pic>
      <p:pic>
        <p:nvPicPr>
          <p:cNvPr id="658" name="Google Shape;658;p90"/>
          <p:cNvPicPr preferRelativeResize="0"/>
          <p:nvPr/>
        </p:nvPicPr>
        <p:blipFill rotWithShape="1">
          <a:blip r:embed="rId6">
            <a:alphaModFix/>
          </a:blip>
          <a:srcRect t="159" b="168"/>
          <a:stretch/>
        </p:blipFill>
        <p:spPr>
          <a:xfrm>
            <a:off x="1896961" y="2607867"/>
            <a:ext cx="756260" cy="753779"/>
          </a:xfrm>
          <a:prstGeom prst="rect">
            <a:avLst/>
          </a:prstGeom>
          <a:noFill/>
          <a:ln>
            <a:noFill/>
          </a:ln>
        </p:spPr>
      </p:pic>
      <p:sp>
        <p:nvSpPr>
          <p:cNvPr id="659" name="Google Shape;659;p90"/>
          <p:cNvSpPr txBox="1"/>
          <p:nvPr/>
        </p:nvSpPr>
        <p:spPr>
          <a:xfrm>
            <a:off x="698900" y="5714667"/>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Github</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Check out our code repositories</a:t>
            </a:r>
            <a:endParaRPr sz="1467">
              <a:solidFill>
                <a:srgbClr val="FFFFFF"/>
              </a:solidFill>
              <a:latin typeface="Arial"/>
              <a:ea typeface="Arial"/>
              <a:cs typeface="Arial"/>
              <a:sym typeface="Arial"/>
            </a:endParaRPr>
          </a:p>
        </p:txBody>
      </p:sp>
      <p:sp>
        <p:nvSpPr>
          <p:cNvPr id="660" name="Google Shape;660;p90">
            <a:hlinkClick r:id="rId4"/>
          </p:cNvPr>
          <p:cNvSpPr txBox="1"/>
          <p:nvPr/>
        </p:nvSpPr>
        <p:spPr>
          <a:xfrm>
            <a:off x="8330843" y="5679000"/>
            <a:ext cx="2921115"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Bug Reporting</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Search for open bugs, or report a new one, in our bug database</a:t>
            </a:r>
            <a:endParaRPr sz="1467">
              <a:solidFill>
                <a:srgbClr val="FFFFFF"/>
              </a:solidFill>
              <a:latin typeface="Arial"/>
              <a:ea typeface="Arial"/>
              <a:cs typeface="Arial"/>
              <a:sym typeface="Arial"/>
            </a:endParaRPr>
          </a:p>
        </p:txBody>
      </p:sp>
      <p:pic>
        <p:nvPicPr>
          <p:cNvPr id="661" name="Google Shape;661;p90"/>
          <p:cNvPicPr preferRelativeResize="0"/>
          <p:nvPr/>
        </p:nvPicPr>
        <p:blipFill rotWithShape="1">
          <a:blip r:embed="rId7">
            <a:alphaModFix/>
          </a:blip>
          <a:srcRect/>
          <a:stretch/>
        </p:blipFill>
        <p:spPr>
          <a:xfrm>
            <a:off x="9414837" y="4925221"/>
            <a:ext cx="753764" cy="753780"/>
          </a:xfrm>
          <a:prstGeom prst="rect">
            <a:avLst/>
          </a:prstGeom>
          <a:noFill/>
          <a:ln>
            <a:noFill/>
          </a:ln>
        </p:spPr>
      </p:pic>
      <p:grpSp>
        <p:nvGrpSpPr>
          <p:cNvPr id="662" name="Google Shape;662;p90"/>
          <p:cNvGrpSpPr/>
          <p:nvPr/>
        </p:nvGrpSpPr>
        <p:grpSpPr>
          <a:xfrm>
            <a:off x="4558351" y="2607867"/>
            <a:ext cx="3018000" cy="5552733"/>
            <a:chOff x="3406613" y="1955900"/>
            <a:chExt cx="2263500" cy="4164550"/>
          </a:xfrm>
        </p:grpSpPr>
        <p:sp>
          <p:nvSpPr>
            <p:cNvPr id="663" name="Google Shape;663;p90"/>
            <p:cNvSpPr txBox="1"/>
            <p:nvPr/>
          </p:nvSpPr>
          <p:spPr>
            <a:xfrm>
              <a:off x="3406613" y="2521225"/>
              <a:ext cx="2263500" cy="18612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Chat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Join the discussion on chat</a:t>
              </a:r>
              <a:endParaRPr sz="1467">
                <a:solidFill>
                  <a:srgbClr val="FFFFFF"/>
                </a:solidFill>
                <a:latin typeface="Arial"/>
                <a:ea typeface="Arial"/>
                <a:cs typeface="Arial"/>
                <a:sym typeface="Arial"/>
              </a:endParaRPr>
            </a:p>
          </p:txBody>
        </p:sp>
        <p:pic>
          <p:nvPicPr>
            <p:cNvPr id="664" name="Google Shape;664;p90"/>
            <p:cNvPicPr preferRelativeResize="0"/>
            <p:nvPr/>
          </p:nvPicPr>
          <p:blipFill rotWithShape="1">
            <a:blip r:embed="rId8">
              <a:alphaModFix/>
            </a:blip>
            <a:srcRect t="159" b="168"/>
            <a:stretch/>
          </p:blipFill>
          <p:spPr>
            <a:xfrm>
              <a:off x="4254768" y="1955900"/>
              <a:ext cx="567195" cy="565334"/>
            </a:xfrm>
            <a:prstGeom prst="rect">
              <a:avLst/>
            </a:prstGeom>
            <a:noFill/>
            <a:ln>
              <a:noFill/>
            </a:ln>
          </p:spPr>
        </p:pic>
        <p:sp>
          <p:nvSpPr>
            <p:cNvPr id="665" name="Google Shape;665;p90"/>
            <p:cNvSpPr txBox="1"/>
            <p:nvPr/>
          </p:nvSpPr>
          <p:spPr>
            <a:xfrm>
              <a:off x="3406613" y="4259250"/>
              <a:ext cx="2263500" cy="18612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Wiki</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Get the latest development updates from the wiki</a:t>
              </a:r>
              <a:endParaRPr sz="1467">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t="159" b="168"/>
            <a:stretch/>
          </p:blipFill>
          <p:spPr>
            <a:xfrm>
              <a:off x="4254768" y="3693915"/>
              <a:ext cx="567195" cy="565334"/>
            </a:xfrm>
            <a:prstGeom prst="rect">
              <a:avLst/>
            </a:prstGeom>
            <a:noFill/>
            <a:ln>
              <a:noFill/>
            </a:ln>
          </p:spPr>
        </p:pic>
      </p:grpSp>
      <p:pic>
        <p:nvPicPr>
          <p:cNvPr id="667" name="Google Shape;667;p90"/>
          <p:cNvPicPr preferRelativeResize="0"/>
          <p:nvPr/>
        </p:nvPicPr>
        <p:blipFill rotWithShape="1">
          <a:blip r:embed="rId10">
            <a:alphaModFix/>
          </a:blip>
          <a:srcRect t="58" b="59"/>
          <a:stretch/>
        </p:blipFill>
        <p:spPr>
          <a:xfrm>
            <a:off x="1896967" y="4925220"/>
            <a:ext cx="756259" cy="753779"/>
          </a:xfrm>
          <a:prstGeom prst="rect">
            <a:avLst/>
          </a:prstGeom>
          <a:noFill/>
          <a:ln>
            <a:noFill/>
          </a:ln>
        </p:spPr>
      </p:pic>
      <p:cxnSp>
        <p:nvCxnSpPr>
          <p:cNvPr id="668" name="Google Shape;668;p90"/>
          <p:cNvCxnSpPr/>
          <p:nvPr/>
        </p:nvCxnSpPr>
        <p:spPr>
          <a:xfrm>
            <a:off x="-46668" y="4539827"/>
            <a:ext cx="12238669" cy="0"/>
          </a:xfrm>
          <a:prstGeom prst="straightConnector1">
            <a:avLst/>
          </a:prstGeom>
          <a:noFill/>
          <a:ln w="38100" cap="flat" cmpd="sng">
            <a:solidFill>
              <a:srgbClr val="FFFFFF"/>
            </a:solidFill>
            <a:prstDash val="solid"/>
            <a:round/>
            <a:headEnd type="none" w="sm" len="sm"/>
            <a:tailEnd type="none" w="sm" len="sm"/>
          </a:ln>
        </p:spPr>
      </p:cxnSp>
      <p:cxnSp>
        <p:nvCxnSpPr>
          <p:cNvPr id="669" name="Google Shape;669;p90"/>
          <p:cNvCxnSpPr/>
          <p:nvPr/>
        </p:nvCxnSpPr>
        <p:spPr>
          <a:xfrm>
            <a:off x="4128317" y="2033067"/>
            <a:ext cx="0" cy="4922400"/>
          </a:xfrm>
          <a:prstGeom prst="straightConnector1">
            <a:avLst/>
          </a:prstGeom>
          <a:noFill/>
          <a:ln w="38100" cap="flat" cmpd="sng">
            <a:solidFill>
              <a:srgbClr val="FFFFFF"/>
            </a:solidFill>
            <a:prstDash val="solid"/>
            <a:round/>
            <a:headEnd type="none" w="sm" len="sm"/>
            <a:tailEnd type="none" w="sm" len="sm"/>
          </a:ln>
        </p:spPr>
      </p:cxnSp>
      <p:cxnSp>
        <p:nvCxnSpPr>
          <p:cNvPr id="670" name="Google Shape;670;p90"/>
          <p:cNvCxnSpPr/>
          <p:nvPr/>
        </p:nvCxnSpPr>
        <p:spPr>
          <a:xfrm>
            <a:off x="8034484" y="2033067"/>
            <a:ext cx="0" cy="4961200"/>
          </a:xfrm>
          <a:prstGeom prst="straightConnector1">
            <a:avLst/>
          </a:prstGeom>
          <a:noFill/>
          <a:ln w="38100" cap="flat" cmpd="sng">
            <a:solidFill>
              <a:srgbClr val="FFFFFF"/>
            </a:solidFill>
            <a:prstDash val="solid"/>
            <a:round/>
            <a:headEnd type="none" w="sm" len="sm"/>
            <a:tailEnd type="none" w="sm" len="sm"/>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935737"/>
            <a:ext cx="12192000" cy="2991771"/>
          </a:xfrm>
          <a:prstGeom prst="rect">
            <a:avLst/>
          </a:prstGeom>
          <a:noFill/>
          <a:ln>
            <a:noFill/>
          </a:ln>
        </p:spPr>
      </p:pic>
      <p:sp>
        <p:nvSpPr>
          <p:cNvPr id="438" name="Google Shape;438;p42"/>
          <p:cNvSpPr txBox="1"/>
          <p:nvPr/>
        </p:nvSpPr>
        <p:spPr>
          <a:xfrm>
            <a:off x="888264" y="5141843"/>
            <a:ext cx="10176933" cy="492443"/>
          </a:xfrm>
          <a:prstGeom prst="rect">
            <a:avLst/>
          </a:prstGeom>
          <a:noFill/>
          <a:ln>
            <a:noFill/>
          </a:ln>
        </p:spPr>
        <p:txBody>
          <a:bodyPr spcFirstLastPara="1" wrap="square" lIns="121900" tIns="60933" rIns="121900" bIns="60933" anchor="t" anchorCtr="0">
            <a:noAutofit/>
          </a:bodyPr>
          <a:lstStyle/>
          <a:p>
            <a:r>
              <a:rPr lang="en-US" sz="2400">
                <a:solidFill>
                  <a:srgbClr val="414042"/>
                </a:solidFill>
                <a:latin typeface="Arial"/>
                <a:ea typeface="Arial"/>
                <a:cs typeface="Arial"/>
                <a:sym typeface="Arial"/>
              </a:rPr>
              <a:t>We are </a:t>
            </a:r>
            <a:r>
              <a:rPr lang="en-US" sz="2400" b="1">
                <a:solidFill>
                  <a:srgbClr val="942AFF"/>
                </a:solidFill>
              </a:rPr>
              <a:t>60</a:t>
            </a:r>
            <a:r>
              <a:rPr lang="en-US" sz="2400" b="1">
                <a:solidFill>
                  <a:srgbClr val="942AFF"/>
                </a:solidFill>
                <a:latin typeface="Arial"/>
                <a:ea typeface="Arial"/>
                <a:cs typeface="Arial"/>
                <a:sym typeface="Arial"/>
              </a:rPr>
              <a:t>K+ members</a:t>
            </a:r>
            <a:r>
              <a:rPr lang="en-US" sz="2400" b="1">
                <a:solidFill>
                  <a:srgbClr val="000000"/>
                </a:solidFill>
                <a:latin typeface="Arial"/>
                <a:ea typeface="Arial"/>
                <a:cs typeface="Arial"/>
                <a:sym typeface="Arial"/>
              </a:rPr>
              <a:t> </a:t>
            </a:r>
            <a:r>
              <a:rPr lang="en-US" sz="2400">
                <a:solidFill>
                  <a:srgbClr val="414042"/>
                </a:solidFill>
                <a:latin typeface="Arial"/>
                <a:ea typeface="Arial"/>
                <a:cs typeface="Arial"/>
                <a:sym typeface="Arial"/>
              </a:rPr>
              <a:t>across </a:t>
            </a:r>
            <a:r>
              <a:rPr lang="en-US" sz="2400" b="1">
                <a:solidFill>
                  <a:srgbClr val="942AFF"/>
                </a:solidFill>
                <a:latin typeface="Arial"/>
                <a:ea typeface="Arial"/>
                <a:cs typeface="Arial"/>
                <a:sym typeface="Arial"/>
              </a:rPr>
              <a:t>1</a:t>
            </a:r>
            <a:r>
              <a:rPr lang="en-US" sz="2400" b="1">
                <a:solidFill>
                  <a:srgbClr val="942AFF"/>
                </a:solidFill>
              </a:rPr>
              <a:t>7</a:t>
            </a:r>
            <a:r>
              <a:rPr lang="en-US" sz="2400" b="1">
                <a:solidFill>
                  <a:srgbClr val="942AFF"/>
                </a:solidFill>
                <a:latin typeface="Arial"/>
                <a:ea typeface="Arial"/>
                <a:cs typeface="Arial"/>
                <a:sym typeface="Arial"/>
              </a:rPr>
              <a:t>0+ Meetups </a:t>
            </a:r>
            <a:r>
              <a:rPr lang="en-US" sz="2400">
                <a:solidFill>
                  <a:srgbClr val="414043"/>
                </a:solidFill>
              </a:rPr>
              <a:t>in </a:t>
            </a:r>
            <a:r>
              <a:rPr lang="en-US" sz="2400" b="1">
                <a:solidFill>
                  <a:srgbClr val="942AFF"/>
                </a:solidFill>
                <a:latin typeface="Arial"/>
                <a:ea typeface="Arial"/>
                <a:cs typeface="Arial"/>
                <a:sym typeface="Arial"/>
              </a:rPr>
              <a:t>76 count</a:t>
            </a:r>
            <a:r>
              <a:rPr lang="en-US" sz="2400" b="1">
                <a:solidFill>
                  <a:srgbClr val="942AFF"/>
                </a:solidFill>
              </a:rPr>
              <a:t>ries</a:t>
            </a:r>
            <a:endParaRPr sz="2400">
              <a:solidFill>
                <a:srgbClr val="942AFF"/>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1007534" y="1890920"/>
            <a:ext cx="10176932" cy="834059"/>
          </a:xfrm>
          <a:prstGeom prst="rect">
            <a:avLst/>
          </a:prstGeom>
          <a:noFill/>
          <a:ln>
            <a:noFill/>
          </a:ln>
        </p:spPr>
        <p:txBody>
          <a:bodyPr spcFirstLastPara="1" vert="horz" wrap="square" lIns="0" tIns="0" rIns="0" bIns="0" rtlCol="0" anchor="ctr" anchorCtr="0">
            <a:noAutofit/>
          </a:bodyPr>
          <a:lstStyle/>
          <a:p>
            <a:pPr marL="0" indent="0">
              <a:lnSpc>
                <a:spcPct val="80000"/>
              </a:lnSpc>
              <a:spcBef>
                <a:spcPts val="0"/>
              </a:spcBef>
            </a:pPr>
            <a:r>
              <a:rPr lang="en-US"/>
              <a:t>Get Involved!</a:t>
            </a:r>
            <a:endParaRPr/>
          </a:p>
        </p:txBody>
      </p:sp>
      <p:sp>
        <p:nvSpPr>
          <p:cNvPr id="481" name="Google Shape;481;p49"/>
          <p:cNvSpPr txBox="1">
            <a:spLocks noGrp="1"/>
          </p:cNvSpPr>
          <p:nvPr>
            <p:ph type="body" idx="2"/>
          </p:nvPr>
        </p:nvSpPr>
        <p:spPr>
          <a:xfrm>
            <a:off x="1676583" y="2985620"/>
            <a:ext cx="8838832" cy="2880032"/>
          </a:xfrm>
          <a:prstGeom prst="rect">
            <a:avLst/>
          </a:prstGeom>
          <a:noFill/>
          <a:ln>
            <a:noFill/>
          </a:ln>
        </p:spPr>
        <p:txBody>
          <a:bodyPr spcFirstLastPara="1" vert="horz" wrap="square" lIns="0" tIns="0" rIns="0" bIns="0" rtlCol="0" anchor="ctr" anchorCtr="0">
            <a:noAutofit/>
          </a:bodyPr>
          <a:lstStyle/>
          <a:p>
            <a:pPr marL="0" indent="0">
              <a:buSzPts val="1400"/>
            </a:pPr>
            <a:r>
              <a:rPr lang="en-US" sz="1867"/>
              <a:t>Ensure the strength and longevity of a core technology to your business.</a:t>
            </a:r>
            <a:endParaRPr/>
          </a:p>
          <a:p>
            <a:pPr marL="0" indent="0">
              <a:buSzPts val="1400"/>
            </a:pPr>
            <a:br>
              <a:rPr lang="en-US" sz="1867"/>
            </a:br>
            <a:r>
              <a:rPr lang="en-US" sz="1867"/>
              <a:t>Publicly proclaim your leadership in the blockchain space.</a:t>
            </a:r>
            <a:endParaRPr/>
          </a:p>
          <a:p>
            <a:pPr marL="0" indent="0">
              <a:buSzPts val="1400"/>
            </a:pPr>
            <a:br>
              <a:rPr lang="en-US" sz="1867"/>
            </a:br>
            <a:r>
              <a:rPr lang="en-US" sz="1867"/>
              <a:t>Work with other blockchain leaders to develop and promote Hyperledger blockchain for business technologies.</a:t>
            </a:r>
            <a:endParaRPr/>
          </a:p>
          <a:p>
            <a:pPr marL="0" indent="0">
              <a:buSzPts val="1400"/>
            </a:pPr>
            <a:br>
              <a:rPr lang="en-US" sz="1867"/>
            </a:br>
            <a:r>
              <a:rPr lang="en-US" sz="1867"/>
              <a:t>Visit </a:t>
            </a:r>
            <a:r>
              <a:rPr lang="en-US" sz="1867" b="1" u="sng"/>
              <a:t>hyperledger.org/about/join</a:t>
            </a:r>
            <a:r>
              <a:rPr lang="en-US" sz="1867"/>
              <a:t> </a:t>
            </a:r>
            <a:endParaRPr/>
          </a:p>
          <a:p>
            <a:pPr marL="0" indent="0">
              <a:buSzPts val="1400"/>
            </a:pPr>
            <a:r>
              <a:rPr lang="en-US" sz="1867"/>
              <a:t>or email </a:t>
            </a:r>
            <a:r>
              <a:rPr lang="en-US" sz="1867" b="1" u="sng"/>
              <a:t>info@hyperledger.org</a:t>
            </a:r>
            <a:endParaRPr sz="1867"/>
          </a:p>
          <a:p>
            <a:pPr marL="0" indent="0">
              <a:buSzPts val="1400"/>
            </a:pPr>
            <a:endParaRPr sz="1867"/>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0" y="960438"/>
            <a:ext cx="6850063"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pic>
        <p:nvPicPr>
          <p:cNvPr id="5" name="Content Placeholder 5" descr="A picture containing clipart&#10;&#10;Description automatically generated">
            <a:extLst>
              <a:ext uri="{FF2B5EF4-FFF2-40B4-BE49-F238E27FC236}">
                <a16:creationId xmlns:a16="http://schemas.microsoft.com/office/drawing/2014/main" id="{8DF58E1A-C94B-4BA1-A0E5-D6A556654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43" y="6086822"/>
            <a:ext cx="845575" cy="539055"/>
          </a:xfrm>
          <a:prstGeom prst="rect">
            <a:avLst/>
          </a:prstGeom>
          <a:noFill/>
          <a:ln>
            <a:noFill/>
          </a:ln>
        </p:spPr>
      </p:pic>
    </p:spTree>
    <p:extLst>
      <p:ext uri="{BB962C8B-B14F-4D97-AF65-F5344CB8AC3E}">
        <p14:creationId xmlns:p14="http://schemas.microsoft.com/office/powerpoint/2010/main" val="297613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6486A9-2C89-4910-8D02-5F5BFE99A4C5}"/>
              </a:ext>
            </a:extLst>
          </p:cNvPr>
          <p:cNvSpPr/>
          <p:nvPr/>
        </p:nvSpPr>
        <p:spPr>
          <a:xfrm>
            <a:off x="591133" y="196438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kern="1200" dirty="0">
                <a:solidFill>
                  <a:srgbClr val="FFFFFF"/>
                </a:solidFill>
                <a:latin typeface="+mj-lt"/>
                <a:ea typeface="+mj-ea"/>
                <a:cs typeface="+mj-cs"/>
              </a:rPr>
              <a:t>HYPERLEDGER PRINCETON</a:t>
            </a:r>
          </a:p>
        </p:txBody>
      </p:sp>
      <p:pic>
        <p:nvPicPr>
          <p:cNvPr id="4" name="Picture 3">
            <a:extLst>
              <a:ext uri="{FF2B5EF4-FFF2-40B4-BE49-F238E27FC236}">
                <a16:creationId xmlns:a16="http://schemas.microsoft.com/office/drawing/2014/main" id="{287FC3E9-D6C9-4F78-A129-67CC441FE8A0}"/>
              </a:ext>
            </a:extLst>
          </p:cNvPr>
          <p:cNvPicPr>
            <a:picLocks noChangeAspect="1"/>
          </p:cNvPicPr>
          <p:nvPr/>
        </p:nvPicPr>
        <p:blipFill>
          <a:blip r:embed="rId2"/>
          <a:stretch>
            <a:fillRect/>
          </a:stretch>
        </p:blipFill>
        <p:spPr>
          <a:xfrm>
            <a:off x="4038600" y="1046215"/>
            <a:ext cx="7188199" cy="4762180"/>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1D561F85-600B-483E-9D69-9F9803D551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432253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3C9CB1B-E919-4C35-A283-978B144C695F}"/>
              </a:ext>
            </a:extLst>
          </p:cNvPr>
          <p:cNvSpPr>
            <a:spLocks noGrp="1"/>
          </p:cNvSpPr>
          <p:nvPr>
            <p:ph type="ftr" sz="quarter" idx="11"/>
          </p:nvPr>
        </p:nvSpPr>
        <p:spPr/>
        <p:txBody>
          <a:bodyPr/>
          <a:lstStyle/>
          <a:p>
            <a:endParaRPr lang="en-US"/>
          </a:p>
        </p:txBody>
      </p:sp>
      <p:sp>
        <p:nvSpPr>
          <p:cNvPr id="3" name="TextBox 2">
            <a:extLst>
              <a:ext uri="{FF2B5EF4-FFF2-40B4-BE49-F238E27FC236}">
                <a16:creationId xmlns:a16="http://schemas.microsoft.com/office/drawing/2014/main" id="{95787702-93DB-4E91-AF33-9C3411A864B3}"/>
              </a:ext>
            </a:extLst>
          </p:cNvPr>
          <p:cNvSpPr txBox="1"/>
          <p:nvPr/>
        </p:nvSpPr>
        <p:spPr>
          <a:xfrm>
            <a:off x="4354215" y="1779717"/>
            <a:ext cx="6697980" cy="369332"/>
          </a:xfrm>
          <a:prstGeom prst="rect">
            <a:avLst/>
          </a:prstGeom>
          <a:noFill/>
        </p:spPr>
        <p:txBody>
          <a:bodyPr wrap="square" rtlCol="0">
            <a:spAutoFit/>
          </a:bodyPr>
          <a:lstStyle/>
          <a:p>
            <a:r>
              <a:rPr lang="en-US" dirty="0"/>
              <a:t>Rutgersblockchain.io </a:t>
            </a:r>
          </a:p>
        </p:txBody>
      </p:sp>
      <p:pic>
        <p:nvPicPr>
          <p:cNvPr id="4" name="Picture 3">
            <a:extLst>
              <a:ext uri="{FF2B5EF4-FFF2-40B4-BE49-F238E27FC236}">
                <a16:creationId xmlns:a16="http://schemas.microsoft.com/office/drawing/2014/main" id="{3336B8A1-9F94-4186-8E97-22DA9A4D07BA}"/>
              </a:ext>
            </a:extLst>
          </p:cNvPr>
          <p:cNvPicPr>
            <a:picLocks noChangeAspect="1"/>
          </p:cNvPicPr>
          <p:nvPr/>
        </p:nvPicPr>
        <p:blipFill>
          <a:blip r:embed="rId2"/>
          <a:stretch>
            <a:fillRect/>
          </a:stretch>
        </p:blipFill>
        <p:spPr>
          <a:xfrm>
            <a:off x="6238054" y="2585884"/>
            <a:ext cx="4280276" cy="2905432"/>
          </a:xfrm>
          <a:prstGeom prst="rect">
            <a:avLst/>
          </a:prstGeom>
        </p:spPr>
      </p:pic>
      <p:sp>
        <p:nvSpPr>
          <p:cNvPr id="5" name="Rectangle 2">
            <a:extLst>
              <a:ext uri="{FF2B5EF4-FFF2-40B4-BE49-F238E27FC236}">
                <a16:creationId xmlns:a16="http://schemas.microsoft.com/office/drawing/2014/main" id="{88584805-9E6D-47EE-8C32-E983DB0D4CAF}"/>
              </a:ext>
            </a:extLst>
          </p:cNvPr>
          <p:cNvSpPr/>
          <p:nvPr/>
        </p:nvSpPr>
        <p:spPr>
          <a:xfrm>
            <a:off x="532140" y="1000822"/>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PRINCETON Blockchain &amp; AI</a:t>
            </a:r>
          </a:p>
        </p:txBody>
      </p:sp>
      <p:pic>
        <p:nvPicPr>
          <p:cNvPr id="6" name="Content Placeholder 5" descr="A picture containing clipart&#10;&#10;Description automatically generated">
            <a:extLst>
              <a:ext uri="{FF2B5EF4-FFF2-40B4-BE49-F238E27FC236}">
                <a16:creationId xmlns:a16="http://schemas.microsoft.com/office/drawing/2014/main" id="{4306A524-9C5D-4AAD-9307-D2AA14A06A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926967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FAB326-2CA6-499B-ADFE-504CE031B2DF}"/>
              </a:ext>
            </a:extLst>
          </p:cNvPr>
          <p:cNvPicPr>
            <a:picLocks noChangeAspect="1"/>
          </p:cNvPicPr>
          <p:nvPr/>
        </p:nvPicPr>
        <p:blipFill>
          <a:blip r:embed="rId2"/>
          <a:stretch>
            <a:fillRect/>
          </a:stretch>
        </p:blipFill>
        <p:spPr>
          <a:xfrm>
            <a:off x="5102999" y="1504335"/>
            <a:ext cx="4955562" cy="3394558"/>
          </a:xfrm>
          <a:prstGeom prst="rect">
            <a:avLst/>
          </a:prstGeom>
        </p:spPr>
      </p:pic>
      <p:sp>
        <p:nvSpPr>
          <p:cNvPr id="2" name="Footer Placeholder 1">
            <a:extLst>
              <a:ext uri="{FF2B5EF4-FFF2-40B4-BE49-F238E27FC236}">
                <a16:creationId xmlns:a16="http://schemas.microsoft.com/office/drawing/2014/main" id="{40AFF9E9-DBB6-4711-956E-2A5F8A166039}"/>
              </a:ext>
            </a:extLst>
          </p:cNvPr>
          <p:cNvSpPr>
            <a:spLocks noGrp="1"/>
          </p:cNvSpPr>
          <p:nvPr>
            <p:ph type="ftr" sz="quarter" idx="11"/>
          </p:nvPr>
        </p:nvSpPr>
        <p:spPr/>
        <p:txBody>
          <a:bodyPr/>
          <a:lstStyle/>
          <a:p>
            <a:endParaRPr lang="en-US"/>
          </a:p>
        </p:txBody>
      </p:sp>
      <p:sp>
        <p:nvSpPr>
          <p:cNvPr id="4" name="Rectangle 2">
            <a:extLst>
              <a:ext uri="{FF2B5EF4-FFF2-40B4-BE49-F238E27FC236}">
                <a16:creationId xmlns:a16="http://schemas.microsoft.com/office/drawing/2014/main" id="{D34D1817-E0F4-4340-9671-F86B27465AB9}"/>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PRINCETON Blockchain &amp; AI</a:t>
            </a:r>
          </a:p>
        </p:txBody>
      </p:sp>
      <p:pic>
        <p:nvPicPr>
          <p:cNvPr id="5" name="Content Placeholder 5" descr="A picture containing clipart&#10;&#10;Description automatically generated">
            <a:extLst>
              <a:ext uri="{FF2B5EF4-FFF2-40B4-BE49-F238E27FC236}">
                <a16:creationId xmlns:a16="http://schemas.microsoft.com/office/drawing/2014/main" id="{13EAF230-DEAF-4C09-937A-7786435CDF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19811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E76C161-384B-4733-AF69-5CB03FC5952D}"/>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41800540-AA33-4687-8770-476C8478ECE1}"/>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Blockchain Fundamentals</a:t>
            </a:r>
          </a:p>
        </p:txBody>
      </p:sp>
      <p:pic>
        <p:nvPicPr>
          <p:cNvPr id="4" name="Picture 3">
            <a:extLst>
              <a:ext uri="{FF2B5EF4-FFF2-40B4-BE49-F238E27FC236}">
                <a16:creationId xmlns:a16="http://schemas.microsoft.com/office/drawing/2014/main" id="{5EDC5F05-54BA-44A2-9DB6-1B8AC5CE25A5}"/>
              </a:ext>
            </a:extLst>
          </p:cNvPr>
          <p:cNvPicPr>
            <a:picLocks noChangeAspect="1"/>
          </p:cNvPicPr>
          <p:nvPr/>
        </p:nvPicPr>
        <p:blipFill>
          <a:blip r:embed="rId2"/>
          <a:stretch>
            <a:fillRect/>
          </a:stretch>
        </p:blipFill>
        <p:spPr>
          <a:xfrm>
            <a:off x="4001999" y="829219"/>
            <a:ext cx="7707023" cy="4061672"/>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C4D93198-D250-4ED2-BC62-43C0CED86B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49663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9229E6A-4F47-4423-B49A-7C5668EC06A4}"/>
              </a:ext>
            </a:extLst>
          </p:cNvPr>
          <p:cNvSpPr>
            <a:spLocks noGrp="1"/>
          </p:cNvSpPr>
          <p:nvPr>
            <p:ph type="ftr" sz="quarter" idx="11"/>
          </p:nvPr>
        </p:nvSpPr>
        <p:spPr/>
        <p:txBody>
          <a:bodyPr/>
          <a:lstStyle/>
          <a:p>
            <a:endParaRPr lang="en-US"/>
          </a:p>
        </p:txBody>
      </p:sp>
      <p:pic>
        <p:nvPicPr>
          <p:cNvPr id="7172" name="Picture 4">
            <a:extLst>
              <a:ext uri="{FF2B5EF4-FFF2-40B4-BE49-F238E27FC236}">
                <a16:creationId xmlns:a16="http://schemas.microsoft.com/office/drawing/2014/main" id="{EE053AB8-BA77-438F-A4D6-D650431BA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191" y="490453"/>
            <a:ext cx="5284496" cy="16542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891B6A1-3E67-4380-9C10-355C944B7B28}"/>
              </a:ext>
            </a:extLst>
          </p:cNvPr>
          <p:cNvPicPr>
            <a:picLocks noChangeAspect="1"/>
          </p:cNvPicPr>
          <p:nvPr/>
        </p:nvPicPr>
        <p:blipFill>
          <a:blip r:embed="rId3"/>
          <a:stretch>
            <a:fillRect/>
          </a:stretch>
        </p:blipFill>
        <p:spPr>
          <a:xfrm>
            <a:off x="6699139" y="1074398"/>
            <a:ext cx="3424118" cy="4218038"/>
          </a:xfrm>
          <a:prstGeom prst="rect">
            <a:avLst/>
          </a:prstGeom>
        </p:spPr>
      </p:pic>
    </p:spTree>
    <p:extLst>
      <p:ext uri="{BB962C8B-B14F-4D97-AF65-F5344CB8AC3E}">
        <p14:creationId xmlns:p14="http://schemas.microsoft.com/office/powerpoint/2010/main" val="1031581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4058</Words>
  <Application>Microsoft Office PowerPoint</Application>
  <PresentationFormat>Widescreen</PresentationFormat>
  <Paragraphs>293</Paragraphs>
  <Slides>46</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Arial</vt:lpstr>
      <vt:lpstr>Arial Rounded MT Bold</vt:lpstr>
      <vt:lpstr>Calibri</vt:lpstr>
      <vt:lpstr>Calibri Light</vt:lpstr>
      <vt:lpstr>Graphik Meetup</vt:lpstr>
      <vt:lpstr>Helvetica</vt:lpstr>
      <vt:lpstr>Office Theme</vt:lpstr>
      <vt:lpstr>  Welcome to  Hyperledger princeton     hosted by  Ledger Academy</vt:lpstr>
      <vt:lpstr>AGENDA</vt:lpstr>
      <vt:lpstr>PowerPoint Presentation</vt:lpstr>
      <vt:lpstr>Princeton Blockchain Community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Introducing Hyperledger</vt:lpstr>
      <vt:lpstr>Hosted By The Linux Foundation</vt:lpstr>
      <vt:lpstr>Shared Ledger Database</vt:lpstr>
      <vt:lpstr>Hyperledger Goals</vt:lpstr>
      <vt:lpstr>Hyperledger Modular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PowerPoint Presentation</vt:lpstr>
      <vt:lpstr>PowerPoint Presentation</vt:lpstr>
      <vt:lpstr>Hyperledger Global Meetups</vt:lpstr>
      <vt:lpstr>PowerPoint Presentation</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PowerPoint Presentation</vt:lpstr>
      <vt:lpstr>PowerPoint Presentation</vt:lpstr>
      <vt:lpstr>Hyperledger Global Meetups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Princeton Blockchain and AI    hosted by  Ledger Academy</dc:title>
  <dc:creator>Bobbi Muscara</dc:creator>
  <cp:lastModifiedBy>Bobbi Muscara</cp:lastModifiedBy>
  <cp:revision>1</cp:revision>
  <dcterms:created xsi:type="dcterms:W3CDTF">2020-01-20T03:17:03Z</dcterms:created>
  <dcterms:modified xsi:type="dcterms:W3CDTF">2020-01-20T03:29:19Z</dcterms:modified>
</cp:coreProperties>
</file>