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49"/>
  </p:notesMasterIdLst>
  <p:sldIdLst>
    <p:sldId id="268" r:id="rId2"/>
    <p:sldId id="535" r:id="rId3"/>
    <p:sldId id="543" r:id="rId4"/>
    <p:sldId id="275" r:id="rId5"/>
    <p:sldId id="859" r:id="rId6"/>
    <p:sldId id="873" r:id="rId7"/>
    <p:sldId id="861" r:id="rId8"/>
    <p:sldId id="874" r:id="rId9"/>
    <p:sldId id="879" r:id="rId10"/>
    <p:sldId id="876" r:id="rId11"/>
    <p:sldId id="875" r:id="rId12"/>
    <p:sldId id="877" r:id="rId13"/>
    <p:sldId id="256" r:id="rId14"/>
    <p:sldId id="881" r:id="rId15"/>
    <p:sldId id="882" r:id="rId16"/>
    <p:sldId id="883" r:id="rId17"/>
    <p:sldId id="884" r:id="rId18"/>
    <p:sldId id="885" r:id="rId19"/>
    <p:sldId id="886" r:id="rId20"/>
    <p:sldId id="887" r:id="rId21"/>
    <p:sldId id="888" r:id="rId22"/>
    <p:sldId id="889" r:id="rId23"/>
    <p:sldId id="890" r:id="rId24"/>
    <p:sldId id="905" r:id="rId25"/>
    <p:sldId id="891" r:id="rId26"/>
    <p:sldId id="892" r:id="rId27"/>
    <p:sldId id="904" r:id="rId28"/>
    <p:sldId id="893" r:id="rId29"/>
    <p:sldId id="894" r:id="rId30"/>
    <p:sldId id="895" r:id="rId31"/>
    <p:sldId id="896" r:id="rId32"/>
    <p:sldId id="897" r:id="rId33"/>
    <p:sldId id="898" r:id="rId34"/>
    <p:sldId id="899" r:id="rId35"/>
    <p:sldId id="900" r:id="rId36"/>
    <p:sldId id="901" r:id="rId37"/>
    <p:sldId id="341" r:id="rId38"/>
    <p:sldId id="263" r:id="rId39"/>
    <p:sldId id="264" r:id="rId40"/>
    <p:sldId id="265" r:id="rId41"/>
    <p:sldId id="267" r:id="rId42"/>
    <p:sldId id="337" r:id="rId43"/>
    <p:sldId id="339" r:id="rId44"/>
    <p:sldId id="340" r:id="rId45"/>
    <p:sldId id="270" r:id="rId46"/>
    <p:sldId id="277" r:id="rId47"/>
    <p:sldId id="540"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77F5D0-4983-4943-9E01-09CB7AFE3D6F}" v="4" dt="2020-01-20T03:39:17.04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5" autoAdjust="0"/>
    <p:restoredTop sz="94660"/>
  </p:normalViewPr>
  <p:slideViewPr>
    <p:cSldViewPr snapToGrid="0">
      <p:cViewPr varScale="1">
        <p:scale>
          <a:sx n="89" d="100"/>
          <a:sy n="89" d="100"/>
        </p:scale>
        <p:origin x="52" y="6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bi Muscara" userId="eec6e5dbc826e0fa" providerId="LiveId" clId="{C777F5D0-4983-4943-9E01-09CB7AFE3D6F}"/>
    <pc:docChg chg="addSld modSld">
      <pc:chgData name="Bobbi Muscara" userId="eec6e5dbc826e0fa" providerId="LiveId" clId="{C777F5D0-4983-4943-9E01-09CB7AFE3D6F}" dt="2020-01-20T03:39:17.042" v="63"/>
      <pc:docMkLst>
        <pc:docMk/>
      </pc:docMkLst>
      <pc:sldChg chg="addSp add">
        <pc:chgData name="Bobbi Muscara" userId="eec6e5dbc826e0fa" providerId="LiveId" clId="{C777F5D0-4983-4943-9E01-09CB7AFE3D6F}" dt="2020-01-20T03:39:17.042" v="63"/>
        <pc:sldMkLst>
          <pc:docMk/>
          <pc:sldMk cId="0" sldId="256"/>
        </pc:sldMkLst>
        <pc:picChg chg="add">
          <ac:chgData name="Bobbi Muscara" userId="eec6e5dbc826e0fa" providerId="LiveId" clId="{C777F5D0-4983-4943-9E01-09CB7AFE3D6F}" dt="2020-01-20T03:39:17.042" v="63"/>
          <ac:picMkLst>
            <pc:docMk/>
            <pc:sldMk cId="0" sldId="256"/>
            <ac:picMk id="2" creationId="{69BC8C3E-3D36-4D17-AE88-16A360EB551D}"/>
          </ac:picMkLst>
        </pc:picChg>
      </pc:sldChg>
      <pc:sldChg chg="modSp">
        <pc:chgData name="Bobbi Muscara" userId="eec6e5dbc826e0fa" providerId="LiveId" clId="{C777F5D0-4983-4943-9E01-09CB7AFE3D6F}" dt="2020-01-20T03:29:14.468" v="58" actId="20577"/>
        <pc:sldMkLst>
          <pc:docMk/>
          <pc:sldMk cId="0" sldId="268"/>
        </pc:sldMkLst>
        <pc:spChg chg="mod">
          <ac:chgData name="Bobbi Muscara" userId="eec6e5dbc826e0fa" providerId="LiveId" clId="{C777F5D0-4983-4943-9E01-09CB7AFE3D6F}" dt="2020-01-20T03:29:14.468" v="58" actId="20577"/>
          <ac:spMkLst>
            <pc:docMk/>
            <pc:sldMk cId="0" sldId="268"/>
            <ac:spMk id="983" creationId="{00000000-0000-0000-0000-000000000000}"/>
          </ac:spMkLst>
        </pc:spChg>
      </pc:sldChg>
      <pc:sldChg chg="modSp">
        <pc:chgData name="Bobbi Muscara" userId="eec6e5dbc826e0fa" providerId="LiveId" clId="{C777F5D0-4983-4943-9E01-09CB7AFE3D6F}" dt="2020-01-20T03:37:15.224" v="59" actId="20577"/>
        <pc:sldMkLst>
          <pc:docMk/>
          <pc:sldMk cId="3049923418" sldId="535"/>
        </pc:sldMkLst>
        <pc:spChg chg="mod">
          <ac:chgData name="Bobbi Muscara" userId="eec6e5dbc826e0fa" providerId="LiveId" clId="{C777F5D0-4983-4943-9E01-09CB7AFE3D6F}" dt="2020-01-20T03:37:15.224" v="59" actId="20577"/>
          <ac:spMkLst>
            <pc:docMk/>
            <pc:sldMk cId="3049923418" sldId="535"/>
            <ac:spMk id="3" creationId="{A178DE81-13A7-4D06-87DF-5F1C083CB929}"/>
          </ac:spMkLst>
        </pc:spChg>
      </pc:sldChg>
      <pc:sldChg chg="addSp delSp">
        <pc:chgData name="Bobbi Muscara" userId="eec6e5dbc826e0fa" providerId="LiveId" clId="{C777F5D0-4983-4943-9E01-09CB7AFE3D6F}" dt="2020-01-20T03:38:09.722" v="61"/>
        <pc:sldMkLst>
          <pc:docMk/>
          <pc:sldMk cId="3872931824" sldId="877"/>
        </pc:sldMkLst>
        <pc:spChg chg="add del">
          <ac:chgData name="Bobbi Muscara" userId="eec6e5dbc826e0fa" providerId="LiveId" clId="{C777F5D0-4983-4943-9E01-09CB7AFE3D6F}" dt="2020-01-20T03:38:09.722" v="61"/>
          <ac:spMkLst>
            <pc:docMk/>
            <pc:sldMk cId="3872931824" sldId="877"/>
            <ac:spMk id="2" creationId="{3662162C-85D3-412A-8111-A5FADD8F3D0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2C9889-C6C4-4A2B-B49F-2B8BDD320C37}" type="datetimeFigureOut">
              <a:rPr lang="en-US" smtClean="0"/>
              <a:t>1/19/2020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FAABCF-5066-44D4-8AB5-AA4560768C9A}" type="slidenum">
              <a:rPr lang="en-US" smtClean="0"/>
              <a:t>‹#›</a:t>
            </a:fld>
            <a:endParaRPr lang="en-US"/>
          </a:p>
        </p:txBody>
      </p:sp>
    </p:spTree>
    <p:extLst>
      <p:ext uri="{BB962C8B-B14F-4D97-AF65-F5344CB8AC3E}">
        <p14:creationId xmlns:p14="http://schemas.microsoft.com/office/powerpoint/2010/main" val="3853915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9"/>
        <p:cNvGrpSpPr/>
        <p:nvPr/>
      </p:nvGrpSpPr>
      <p:grpSpPr>
        <a:xfrm>
          <a:off x="0" y="0"/>
          <a:ext cx="0" cy="0"/>
          <a:chOff x="0" y="0"/>
          <a:chExt cx="0" cy="0"/>
        </a:xfrm>
      </p:grpSpPr>
      <p:sp>
        <p:nvSpPr>
          <p:cNvPr id="980" name="Google Shape;980;p13: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981" name="Google Shape;981;p13: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4c0e1c8d82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4" name="Google Shape;314;g4c0e1c8d82_2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4c0e1c8d82_2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1" name="Google Shape;321;g4c0e1c8d82_2_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4c0e1c8d82_2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35" name="Google Shape;335;g4c0e1c8d82_2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4c0e1c8d82_2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2" name="Google Shape;342;g4c0e1c8d82_2_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5fbe99f099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49" name="Google Shape;349;g5fbe99f099_0_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4c0e1c8d82_2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g4c0e1c8d82_2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extLst>
      <p:ext uri="{BB962C8B-B14F-4D97-AF65-F5344CB8AC3E}">
        <p14:creationId xmlns:p14="http://schemas.microsoft.com/office/powerpoint/2010/main" val="41008622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4c0e1c8d82_2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g4c0e1c8d82_2_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Internet at the time was much more decentralized than it is today, and built primarily with open source. The technology was young and ripe with promise.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Today, there are clear examples of blockchain efforts that have seen widespread adoption and scale. There are commercial blockchain stacks running in production, clear momentum around Hyperledger frameworks. Yet, by no means is this a mature industry – we seek better consensus mechanisms for both permissioned and permissionless chains, a better range of choices for smart contract platforms and the right identity models. </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In 1994, no fonts, background colors. Internet at the time was much more decentralized than it is today. Websites lived everywhere. The move to the cloud was a recentralization of that. Tech themselves were predominantly open source. This is how the internet was built at the time. To validate email, wrote the code and share it with others. To make incremental improvement, why not share it? Early days were very generative. Easy to set up a website. Taking print and turn it to black and white. It’s a return to that decentralization as a first principle?</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4" name="Google Shape;354;p1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7" name="Google Shape;367;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7" name="Google Shape;37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29742931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1" name="Google Shape;40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g4c0e1c8d82_6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4" name="Google Shape;624;g4c0e1c8d82_6_1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David</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g4c0e1c8d82_6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0" name="Google Shape;640;g4c0e1c8d82_6_1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Tracy - Advanced contribution opportunities include improving our documentation and training material, getting involved with coding, and taking part in the Ambassador program. Let's dive into how you can get involved with each of these opportunities</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g4c0e1c8d82_6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1" name="Google Shape;651;g4c0e1c8d82_6_1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4" name="Google Shape;434;p1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8" name="Google Shape;478;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54" name="Google Shape;354;p10: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7" name="Google Shape;367;p1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7" name="Google Shape;37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Google Shape;400;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1" name="Google Shape;40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2"/>
        <p:cNvGrpSpPr/>
        <p:nvPr/>
      </p:nvGrpSpPr>
      <p:grpSpPr>
        <a:xfrm>
          <a:off x="0" y="0"/>
          <a:ext cx="0" cy="0"/>
          <a:chOff x="0" y="0"/>
          <a:chExt cx="0" cy="0"/>
        </a:xfrm>
      </p:grpSpPr>
      <p:sp>
        <p:nvSpPr>
          <p:cNvPr id="623" name="Google Shape;623;g4c0e1c8d82_6_10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4" name="Google Shape;624;g4c0e1c8d82_6_10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David</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g4c0e1c8d82_6_1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0" name="Google Shape;640;g4c0e1c8d82_6_1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Tracy - Advanced contribution opportunities include improving our documentation and training material, getting involved with coding, and taking part in the Ambassador program. Let's dive into how you can get involved with each of these opportunities</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9"/>
        <p:cNvGrpSpPr/>
        <p:nvPr/>
      </p:nvGrpSpPr>
      <p:grpSpPr>
        <a:xfrm>
          <a:off x="0" y="0"/>
          <a:ext cx="0" cy="0"/>
          <a:chOff x="0" y="0"/>
          <a:chExt cx="0" cy="0"/>
        </a:xfrm>
      </p:grpSpPr>
      <p:sp>
        <p:nvSpPr>
          <p:cNvPr id="650" name="Google Shape;650;g4c0e1c8d82_6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1" name="Google Shape;651;g4c0e1c8d82_6_1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2"/>
        <p:cNvGrpSpPr/>
        <p:nvPr/>
      </p:nvGrpSpPr>
      <p:grpSpPr>
        <a:xfrm>
          <a:off x="0" y="0"/>
          <a:ext cx="0" cy="0"/>
          <a:chOff x="0" y="0"/>
          <a:chExt cx="0" cy="0"/>
        </a:xfrm>
      </p:grpSpPr>
      <p:sp>
        <p:nvSpPr>
          <p:cNvPr id="433" name="Google Shape;433;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4" name="Google Shape;434;p1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78" name="Google Shape;478;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228600" algn="l" rtl="0">
              <a:lnSpc>
                <a:spcPct val="100000"/>
              </a:lnSpc>
              <a:spcBef>
                <a:spcPts val="0"/>
              </a:spcBef>
              <a:spcAft>
                <a:spcPts val="0"/>
              </a:spcAft>
              <a:buSzPts val="1100"/>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g365f0e82d1_0_18:notes"/>
          <p:cNvSpPr>
            <a:spLocks noGrp="1" noRot="1" noChangeAspect="1"/>
          </p:cNvSpPr>
          <p:nvPr>
            <p:ph type="sldImg" idx="2"/>
          </p:nvPr>
        </p:nvSpPr>
        <p:spPr>
          <a:xfrm>
            <a:off x="465138" y="666750"/>
            <a:ext cx="5927725" cy="33337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 name="Google Shape;217;g365f0e82d1_0_18:notes"/>
          <p:cNvSpPr txBox="1">
            <a:spLocks noGrp="1"/>
          </p:cNvSpPr>
          <p:nvPr>
            <p:ph type="body" idx="1"/>
          </p:nvPr>
        </p:nvSpPr>
        <p:spPr>
          <a:xfrm>
            <a:off x="685800" y="4223504"/>
            <a:ext cx="5486400" cy="400121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David</a:t>
            </a:r>
            <a:endParaRPr dirty="0"/>
          </a:p>
        </p:txBody>
      </p:sp>
    </p:spTree>
    <p:extLst>
      <p:ext uri="{BB962C8B-B14F-4D97-AF65-F5344CB8AC3E}">
        <p14:creationId xmlns:p14="http://schemas.microsoft.com/office/powerpoint/2010/main" val="7750676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78" name="Google Shape;278;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84" name="Google Shape;28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5" name="Google Shape;295;p3: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03" name="Google Shape;303;p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15" name="Google Shape;315;p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31" name="Google Shape;331;p7: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4DEED-DCEB-45D2-95C8-967CEAC9AE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B79A93-8AE5-4554-B992-4EDD7E2354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E17DE2-5883-44D2-8582-2960FCA4BA37}"/>
              </a:ext>
            </a:extLst>
          </p:cNvPr>
          <p:cNvSpPr>
            <a:spLocks noGrp="1"/>
          </p:cNvSpPr>
          <p:nvPr>
            <p:ph type="dt" sz="half" idx="10"/>
          </p:nvPr>
        </p:nvSpPr>
        <p:spPr/>
        <p:txBody>
          <a:bodyPr/>
          <a:lstStyle/>
          <a:p>
            <a:fld id="{9B0622CC-C13D-4967-BA11-0EF5A2946D91}" type="datetime1">
              <a:rPr lang="en-US" smtClean="0"/>
              <a:t>1/19/2020</a:t>
            </a:fld>
            <a:endParaRPr lang="en-US"/>
          </a:p>
        </p:txBody>
      </p:sp>
      <p:sp>
        <p:nvSpPr>
          <p:cNvPr id="5" name="Footer Placeholder 4">
            <a:extLst>
              <a:ext uri="{FF2B5EF4-FFF2-40B4-BE49-F238E27FC236}">
                <a16:creationId xmlns:a16="http://schemas.microsoft.com/office/drawing/2014/main" id="{46016426-C8D7-4457-A0C3-A338BE2B59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68D46-6D7C-4E30-A8BA-387ABFB81ACA}"/>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1099660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4C0CD-19BC-4D4B-865B-09998D2CCE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95C042-0D67-4D18-A517-80E34BE38E3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FE5D25-9CA2-46D4-AFDF-0A5DAEBE2708}"/>
              </a:ext>
            </a:extLst>
          </p:cNvPr>
          <p:cNvSpPr>
            <a:spLocks noGrp="1"/>
          </p:cNvSpPr>
          <p:nvPr>
            <p:ph type="dt" sz="half" idx="10"/>
          </p:nvPr>
        </p:nvSpPr>
        <p:spPr/>
        <p:txBody>
          <a:bodyPr/>
          <a:lstStyle/>
          <a:p>
            <a:fld id="{F6FDD4D4-A066-4FDB-9B6E-11BF764D3F0F}" type="datetime1">
              <a:rPr lang="en-US" smtClean="0"/>
              <a:t>1/19/2020</a:t>
            </a:fld>
            <a:endParaRPr lang="en-US"/>
          </a:p>
        </p:txBody>
      </p:sp>
      <p:sp>
        <p:nvSpPr>
          <p:cNvPr id="5" name="Footer Placeholder 4">
            <a:extLst>
              <a:ext uri="{FF2B5EF4-FFF2-40B4-BE49-F238E27FC236}">
                <a16:creationId xmlns:a16="http://schemas.microsoft.com/office/drawing/2014/main" id="{5A5DD3FA-62D6-4615-A0D8-980A4141C4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D984E3-12C6-4402-B7E9-D4084EF486CB}"/>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162461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B20622-2CAD-401F-8CBF-C4F420D4EAC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18186EB-6F2B-49F5-8A5B-5C1E7124976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4B69313-2295-4AD4-8248-4F3DF7CCFDA5}"/>
              </a:ext>
            </a:extLst>
          </p:cNvPr>
          <p:cNvSpPr>
            <a:spLocks noGrp="1"/>
          </p:cNvSpPr>
          <p:nvPr>
            <p:ph type="dt" sz="half" idx="10"/>
          </p:nvPr>
        </p:nvSpPr>
        <p:spPr/>
        <p:txBody>
          <a:bodyPr/>
          <a:lstStyle/>
          <a:p>
            <a:fld id="{E4D5F0C6-1C4A-4B91-BD5C-875564596A9A}" type="datetime1">
              <a:rPr lang="en-US" smtClean="0"/>
              <a:t>1/19/2020</a:t>
            </a:fld>
            <a:endParaRPr lang="en-US"/>
          </a:p>
        </p:txBody>
      </p:sp>
      <p:sp>
        <p:nvSpPr>
          <p:cNvPr id="5" name="Footer Placeholder 4">
            <a:extLst>
              <a:ext uri="{FF2B5EF4-FFF2-40B4-BE49-F238E27FC236}">
                <a16:creationId xmlns:a16="http://schemas.microsoft.com/office/drawing/2014/main" id="{C3D2F79E-F865-4271-8B21-FA8E53E595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FA11DE-41D6-47FF-9E88-B368B3A2504E}"/>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2590651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1_Title Slide">
    <p:bg>
      <p:bgPr>
        <a:solidFill>
          <a:schemeClr val="lt1"/>
        </a:solidFill>
        <a:effectLst/>
      </p:bgPr>
    </p:bg>
    <p:spTree>
      <p:nvGrpSpPr>
        <p:cNvPr id="1" name="Shape 309"/>
        <p:cNvGrpSpPr/>
        <p:nvPr/>
      </p:nvGrpSpPr>
      <p:grpSpPr>
        <a:xfrm>
          <a:off x="0" y="0"/>
          <a:ext cx="0" cy="0"/>
          <a:chOff x="0" y="0"/>
          <a:chExt cx="0" cy="0"/>
        </a:xfrm>
      </p:grpSpPr>
      <p:sp>
        <p:nvSpPr>
          <p:cNvPr id="311" name="Google Shape;311;p30"/>
          <p:cNvSpPr txBox="1">
            <a:spLocks noGrp="1"/>
          </p:cNvSpPr>
          <p:nvPr>
            <p:ph type="ctrTitle"/>
          </p:nvPr>
        </p:nvSpPr>
        <p:spPr>
          <a:xfrm>
            <a:off x="1007534" y="1028700"/>
            <a:ext cx="10176933" cy="2672971"/>
          </a:xfrm>
          <a:prstGeom prst="rect">
            <a:avLst/>
          </a:prstGeom>
          <a:noFill/>
          <a:ln>
            <a:noFill/>
          </a:ln>
        </p:spPr>
        <p:txBody>
          <a:bodyPr spcFirstLastPara="1" wrap="square" lIns="0" tIns="0" rIns="0" bIns="0" anchor="ctr" anchorCtr="0"/>
          <a:lstStyle>
            <a:lvl1pPr marR="0" lvl="0" algn="ctr" rtl="0">
              <a:lnSpc>
                <a:spcPct val="90000"/>
              </a:lnSpc>
              <a:spcBef>
                <a:spcPts val="0"/>
              </a:spcBef>
              <a:spcAft>
                <a:spcPts val="0"/>
              </a:spcAft>
              <a:buClr>
                <a:schemeClr val="lt1"/>
              </a:buClr>
              <a:buSzPts val="4800"/>
              <a:buFont typeface="Arial"/>
              <a:buNone/>
              <a:defRPr sz="6400" b="1" i="0" u="none" strike="noStrike" cap="none">
                <a:solidFill>
                  <a:schemeClr val="lt1"/>
                </a:solidFill>
                <a:latin typeface="Arial"/>
                <a:ea typeface="Arial"/>
                <a:cs typeface="Arial"/>
                <a:sym typeface="Arial"/>
              </a:defRPr>
            </a:lvl1pPr>
            <a:lvl2pPr lvl="1">
              <a:spcBef>
                <a:spcPts val="0"/>
              </a:spcBef>
              <a:spcAft>
                <a:spcPts val="0"/>
              </a:spcAft>
              <a:buSzPts val="1400"/>
              <a:buNone/>
              <a:defRPr sz="2400"/>
            </a:lvl2pPr>
            <a:lvl3pPr lvl="2">
              <a:spcBef>
                <a:spcPts val="0"/>
              </a:spcBef>
              <a:spcAft>
                <a:spcPts val="0"/>
              </a:spcAft>
              <a:buSzPts val="1400"/>
              <a:buNone/>
              <a:defRPr sz="2400"/>
            </a:lvl3pPr>
            <a:lvl4pPr lvl="3">
              <a:spcBef>
                <a:spcPts val="0"/>
              </a:spcBef>
              <a:spcAft>
                <a:spcPts val="0"/>
              </a:spcAft>
              <a:buSzPts val="1400"/>
              <a:buNone/>
              <a:defRPr sz="2400"/>
            </a:lvl4pPr>
            <a:lvl5pPr lvl="4">
              <a:spcBef>
                <a:spcPts val="0"/>
              </a:spcBef>
              <a:spcAft>
                <a:spcPts val="0"/>
              </a:spcAft>
              <a:buSzPts val="1400"/>
              <a:buNone/>
              <a:defRPr sz="2400"/>
            </a:lvl5pPr>
            <a:lvl6pPr lvl="5">
              <a:spcBef>
                <a:spcPts val="0"/>
              </a:spcBef>
              <a:spcAft>
                <a:spcPts val="0"/>
              </a:spcAft>
              <a:buSzPts val="1400"/>
              <a:buNone/>
              <a:defRPr sz="2400"/>
            </a:lvl6pPr>
            <a:lvl7pPr lvl="6">
              <a:spcBef>
                <a:spcPts val="0"/>
              </a:spcBef>
              <a:spcAft>
                <a:spcPts val="0"/>
              </a:spcAft>
              <a:buSzPts val="1400"/>
              <a:buNone/>
              <a:defRPr sz="2400"/>
            </a:lvl7pPr>
            <a:lvl8pPr lvl="7">
              <a:spcBef>
                <a:spcPts val="0"/>
              </a:spcBef>
              <a:spcAft>
                <a:spcPts val="0"/>
              </a:spcAft>
              <a:buSzPts val="1400"/>
              <a:buNone/>
              <a:defRPr sz="2400"/>
            </a:lvl8pPr>
            <a:lvl9pPr lvl="8">
              <a:spcBef>
                <a:spcPts val="0"/>
              </a:spcBef>
              <a:spcAft>
                <a:spcPts val="0"/>
              </a:spcAft>
              <a:buSzPts val="1400"/>
              <a:buNone/>
              <a:defRPr sz="2400"/>
            </a:lvl9pPr>
          </a:lstStyle>
          <a:p>
            <a:endParaRPr/>
          </a:p>
        </p:txBody>
      </p:sp>
      <p:sp>
        <p:nvSpPr>
          <p:cNvPr id="312" name="Google Shape;312;p30"/>
          <p:cNvSpPr txBox="1">
            <a:spLocks noGrp="1"/>
          </p:cNvSpPr>
          <p:nvPr>
            <p:ph type="subTitle" idx="1"/>
          </p:nvPr>
        </p:nvSpPr>
        <p:spPr>
          <a:xfrm>
            <a:off x="1007534" y="3876361"/>
            <a:ext cx="10176933" cy="856891"/>
          </a:xfrm>
          <a:prstGeom prst="rect">
            <a:avLst/>
          </a:prstGeom>
          <a:noFill/>
          <a:ln>
            <a:noFill/>
          </a:ln>
        </p:spPr>
        <p:txBody>
          <a:bodyPr spcFirstLastPara="1" wrap="square" lIns="0" tIns="0" rIns="0" bIns="0" anchor="ctr" anchorCtr="0"/>
          <a:lstStyle>
            <a:lvl1pPr marR="0" lvl="0" algn="ctr" rtl="0">
              <a:lnSpc>
                <a:spcPct val="90000"/>
              </a:lnSpc>
              <a:spcBef>
                <a:spcPts val="1333"/>
              </a:spcBef>
              <a:spcAft>
                <a:spcPts val="0"/>
              </a:spcAft>
              <a:buClr>
                <a:schemeClr val="lt1"/>
              </a:buClr>
              <a:buSzPts val="2400"/>
              <a:buFont typeface="Arial"/>
              <a:buNone/>
              <a:defRPr sz="3200" b="0" i="0" u="none" strike="noStrike" cap="none">
                <a:solidFill>
                  <a:schemeClr val="lt1"/>
                </a:solidFill>
                <a:latin typeface="Arial"/>
                <a:ea typeface="Arial"/>
                <a:cs typeface="Arial"/>
                <a:sym typeface="Arial"/>
              </a:defRPr>
            </a:lvl1pPr>
            <a:lvl2pPr marR="0" lvl="1" algn="ctr" rtl="0">
              <a:lnSpc>
                <a:spcPct val="90000"/>
              </a:lnSpc>
              <a:spcBef>
                <a:spcPts val="667"/>
              </a:spcBef>
              <a:spcAft>
                <a:spcPts val="0"/>
              </a:spcAft>
              <a:buClr>
                <a:srgbClr val="414042"/>
              </a:buClr>
              <a:buSzPts val="2000"/>
              <a:buFont typeface="Arial"/>
              <a:buNone/>
              <a:defRPr sz="2667" b="0" i="0" u="none" strike="noStrike" cap="none">
                <a:solidFill>
                  <a:srgbClr val="414042"/>
                </a:solidFill>
                <a:latin typeface="Arial"/>
                <a:ea typeface="Arial"/>
                <a:cs typeface="Arial"/>
                <a:sym typeface="Arial"/>
              </a:defRPr>
            </a:lvl2pPr>
            <a:lvl3pPr marR="0" lvl="2" algn="ctr" rtl="0">
              <a:lnSpc>
                <a:spcPct val="90000"/>
              </a:lnSpc>
              <a:spcBef>
                <a:spcPts val="667"/>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3pPr>
            <a:lvl4pPr marR="0" lvl="3"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4pPr>
            <a:lvl5pPr marR="0" lvl="4" algn="ctr" rtl="0">
              <a:lnSpc>
                <a:spcPct val="90000"/>
              </a:lnSpc>
              <a:spcBef>
                <a:spcPts val="667"/>
              </a:spcBef>
              <a:spcAft>
                <a:spcPts val="0"/>
              </a:spcAft>
              <a:buClr>
                <a:srgbClr val="414042"/>
              </a:buClr>
              <a:buSzPts val="1600"/>
              <a:buFont typeface="Arial"/>
              <a:buNone/>
              <a:defRPr sz="2133" b="0" i="0" u="none" strike="noStrike" cap="none">
                <a:solidFill>
                  <a:srgbClr val="414042"/>
                </a:solidFill>
                <a:latin typeface="Arial"/>
                <a:ea typeface="Arial"/>
                <a:cs typeface="Arial"/>
                <a:sym typeface="Arial"/>
              </a:defRPr>
            </a:lvl5pPr>
            <a:lvl6pPr marR="0" lvl="5"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6pPr>
            <a:lvl7pPr marR="0" lvl="6"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7pPr>
            <a:lvl8pPr marR="0" lvl="7"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8pPr>
            <a:lvl9pPr marR="0" lvl="8" algn="ctr" rtl="0">
              <a:lnSpc>
                <a:spcPct val="90000"/>
              </a:lnSpc>
              <a:spcBef>
                <a:spcPts val="667"/>
              </a:spcBef>
              <a:spcAft>
                <a:spcPts val="0"/>
              </a:spcAft>
              <a:buClr>
                <a:schemeClr val="dk1"/>
              </a:buClr>
              <a:buSzPts val="1600"/>
              <a:buFont typeface="Arial"/>
              <a:buNone/>
              <a:defRPr sz="2133" b="0" i="0" u="none" strike="noStrike" cap="none">
                <a:solidFill>
                  <a:schemeClr val="dk1"/>
                </a:solidFill>
                <a:latin typeface="Calibri"/>
                <a:ea typeface="Calibri"/>
                <a:cs typeface="Calibri"/>
                <a:sym typeface="Calibri"/>
              </a:defRPr>
            </a:lvl9pPr>
          </a:lstStyle>
          <a:p>
            <a:endParaRPr/>
          </a:p>
        </p:txBody>
      </p:sp>
      <p:sp>
        <p:nvSpPr>
          <p:cNvPr id="313" name="Google Shape;313;p30"/>
          <p:cNvSpPr txBox="1">
            <a:spLocks noGrp="1"/>
          </p:cNvSpPr>
          <p:nvPr>
            <p:ph type="dt" idx="10"/>
          </p:nvPr>
        </p:nvSpPr>
        <p:spPr>
          <a:xfrm>
            <a:off x="2959608" y="5758046"/>
            <a:ext cx="1335024" cy="366183"/>
          </a:xfrm>
          <a:prstGeom prst="rect">
            <a:avLst/>
          </a:prstGeom>
          <a:noFill/>
          <a:ln>
            <a:noFill/>
          </a:ln>
        </p:spPr>
        <p:txBody>
          <a:bodyPr spcFirstLastPara="1" wrap="square" lIns="0" tIns="0" rIns="0" bIns="0" anchor="ctr" anchorCtr="0"/>
          <a:lstStyle>
            <a:lvl1pPr marR="0" lvl="0" algn="l"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fld id="{79365BDA-497E-4CFD-B04B-E1524B7D3467}" type="datetime1">
              <a:rPr lang="en-US" smtClean="0"/>
              <a:t>1/19/2020</a:t>
            </a:fld>
            <a:endParaRPr/>
          </a:p>
        </p:txBody>
      </p:sp>
      <p:sp>
        <p:nvSpPr>
          <p:cNvPr id="314" name="Google Shape;314;p30"/>
          <p:cNvSpPr txBox="1">
            <a:spLocks noGrp="1"/>
          </p:cNvSpPr>
          <p:nvPr>
            <p:ph type="ftr" idx="11"/>
          </p:nvPr>
        </p:nvSpPr>
        <p:spPr>
          <a:xfrm>
            <a:off x="4841965" y="5758046"/>
            <a:ext cx="5826035" cy="366183"/>
          </a:xfrm>
          <a:prstGeom prst="rect">
            <a:avLst/>
          </a:prstGeom>
          <a:noFill/>
          <a:ln>
            <a:noFill/>
          </a:ln>
        </p:spPr>
        <p:txBody>
          <a:bodyPr spcFirstLastPara="1" wrap="square" lIns="0" tIns="0" rIns="0" bIns="0" anchor="ctr" anchorCtr="0"/>
          <a:lstStyle>
            <a:lvl1pPr marR="0" lvl="0" algn="ctr" rtl="0">
              <a:lnSpc>
                <a:spcPct val="100000"/>
              </a:lnSpc>
              <a:spcBef>
                <a:spcPts val="0"/>
              </a:spcBef>
              <a:spcAft>
                <a:spcPts val="0"/>
              </a:spcAft>
              <a:buSzPts val="1400"/>
              <a:buNone/>
              <a:defRPr sz="1467"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867" b="0" i="0" u="none" strike="noStrike" cap="none">
                <a:solidFill>
                  <a:srgbClr val="000000"/>
                </a:solidFill>
                <a:latin typeface="Arial"/>
                <a:ea typeface="Arial"/>
                <a:cs typeface="Arial"/>
                <a:sym typeface="Arial"/>
              </a:defRPr>
            </a:lvl9pPr>
          </a:lstStyle>
          <a:p>
            <a:endParaRPr/>
          </a:p>
        </p:txBody>
      </p:sp>
      <p:sp>
        <p:nvSpPr>
          <p:cNvPr id="315" name="Google Shape;315;p30"/>
          <p:cNvSpPr txBox="1">
            <a:spLocks noGrp="1"/>
          </p:cNvSpPr>
          <p:nvPr>
            <p:ph type="sldNum" idx="12"/>
          </p:nvPr>
        </p:nvSpPr>
        <p:spPr>
          <a:xfrm>
            <a:off x="11131296" y="5758046"/>
            <a:ext cx="624840" cy="366183"/>
          </a:xfrm>
          <a:prstGeom prst="rect">
            <a:avLst/>
          </a:prstGeom>
          <a:noFill/>
          <a:ln>
            <a:noFill/>
          </a:ln>
        </p:spPr>
        <p:txBody>
          <a:bodyPr spcFirstLastPara="1" wrap="square" lIns="0" tIns="0" rIns="0" bIns="0" anchor="ctr" anchorCtr="0">
            <a:noAutofit/>
          </a:bodyPr>
          <a:lstStyle>
            <a:lvl1pPr marL="0" marR="0" lvl="0"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None/>
              <a:defRPr sz="1467" b="0" i="0" u="none" strike="noStrike" cap="none">
                <a:solidFill>
                  <a:schemeClr val="lt1"/>
                </a:solidFill>
                <a:latin typeface="Arial"/>
                <a:ea typeface="Arial"/>
                <a:cs typeface="Arial"/>
                <a:sym typeface="Arial"/>
              </a:defRPr>
            </a:lvl9pPr>
          </a:lstStyle>
          <a:p>
            <a:fld id="{00000000-1234-1234-1234-123412341234}" type="slidenum">
              <a:rPr lang="en-US" smtClean="0"/>
              <a:pPr/>
              <a:t>‹#›</a:t>
            </a:fld>
            <a:endParaRPr lang="en-US"/>
          </a:p>
        </p:txBody>
      </p:sp>
      <p:sp>
        <p:nvSpPr>
          <p:cNvPr id="317" name="Google Shape;317;p30"/>
          <p:cNvSpPr txBox="1">
            <a:spLocks noGrp="1"/>
          </p:cNvSpPr>
          <p:nvPr>
            <p:ph type="body" idx="2"/>
          </p:nvPr>
        </p:nvSpPr>
        <p:spPr>
          <a:xfrm>
            <a:off x="1007534" y="4905917"/>
            <a:ext cx="10176933" cy="593183"/>
          </a:xfrm>
          <a:prstGeom prst="rect">
            <a:avLst/>
          </a:prstGeom>
          <a:noFill/>
          <a:ln>
            <a:noFill/>
          </a:ln>
        </p:spPr>
        <p:txBody>
          <a:bodyPr spcFirstLastPara="1" wrap="square" lIns="0" tIns="0" rIns="0" bIns="0" anchor="ctr" anchorCtr="0"/>
          <a:lstStyle>
            <a:lvl1pPr marL="609585" marR="0" lvl="0" indent="-304792" algn="ctr" rtl="0">
              <a:lnSpc>
                <a:spcPct val="90000"/>
              </a:lnSpc>
              <a:spcBef>
                <a:spcPts val="1333"/>
              </a:spcBef>
              <a:spcAft>
                <a:spcPts val="0"/>
              </a:spcAft>
              <a:buClr>
                <a:schemeClr val="lt1"/>
              </a:buClr>
              <a:buSzPts val="1100"/>
              <a:buFont typeface="Arial"/>
              <a:buNone/>
              <a:defRPr sz="1467" b="0" i="0" u="none" strike="noStrike" cap="none">
                <a:solidFill>
                  <a:schemeClr val="lt1"/>
                </a:solidFill>
                <a:latin typeface="Arial"/>
                <a:ea typeface="Arial"/>
                <a:cs typeface="Arial"/>
                <a:sym typeface="Arial"/>
              </a:defRPr>
            </a:lvl1pPr>
            <a:lvl2pPr marL="1219170" marR="0" lvl="1"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2pPr>
            <a:lvl3pPr marL="1828754" marR="0" lvl="2"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3pPr>
            <a:lvl4pPr marL="2438339" marR="0" lvl="3"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4pPr>
            <a:lvl5pPr marL="3047924" marR="0" lvl="4" indent="-397923" algn="l" rtl="0">
              <a:lnSpc>
                <a:spcPct val="90000"/>
              </a:lnSpc>
              <a:spcBef>
                <a:spcPts val="667"/>
              </a:spcBef>
              <a:spcAft>
                <a:spcPts val="0"/>
              </a:spcAft>
              <a:buClr>
                <a:schemeClr val="lt1"/>
              </a:buClr>
              <a:buSzPts val="1100"/>
              <a:buFont typeface="Arial"/>
              <a:buChar char="•"/>
              <a:defRPr sz="1467" b="0" i="0" u="none" strike="noStrike" cap="none">
                <a:solidFill>
                  <a:schemeClr val="lt1"/>
                </a:solidFill>
                <a:latin typeface="Arial"/>
                <a:ea typeface="Arial"/>
                <a:cs typeface="Arial"/>
                <a:sym typeface="Arial"/>
              </a:defRPr>
            </a:lvl5pPr>
            <a:lvl6pPr marL="3657509" marR="0" lvl="5"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L="4267093" marR="0" lvl="6"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L="4876678" marR="0" lvl="7"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L="5486263" marR="0" lvl="8" indent="-457189"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1739571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Slide - Purple" type="title">
  <p:cSld name="Content Slide - Purple">
    <p:bg>
      <p:bgPr>
        <a:blipFill>
          <a:blip r:embed="rId2">
            <a:alphaModFix/>
          </a:blip>
          <a:stretch>
            <a:fillRect/>
          </a:stretch>
        </a:blipFill>
        <a:effectLst/>
      </p:bgPr>
    </p:bg>
    <p:spTree>
      <p:nvGrpSpPr>
        <p:cNvPr id="1" name="Shape 247"/>
        <p:cNvGrpSpPr/>
        <p:nvPr/>
      </p:nvGrpSpPr>
      <p:grpSpPr>
        <a:xfrm>
          <a:off x="0" y="0"/>
          <a:ext cx="0" cy="0"/>
          <a:chOff x="0" y="0"/>
          <a:chExt cx="0" cy="0"/>
        </a:xfrm>
      </p:grpSpPr>
    </p:spTree>
    <p:extLst>
      <p:ext uri="{BB962C8B-B14F-4D97-AF65-F5344CB8AC3E}">
        <p14:creationId xmlns:p14="http://schemas.microsoft.com/office/powerpoint/2010/main" val="420705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 Icon Slide">
  <p:cSld name="3 Icon Slide">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1007534" y="947687"/>
            <a:ext cx="10176933" cy="57573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3"/>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26" name="Google Shape;26;p3"/>
          <p:cNvSpPr>
            <a:spLocks noGrp="1"/>
          </p:cNvSpPr>
          <p:nvPr>
            <p:ph type="pic" idx="2"/>
          </p:nvPr>
        </p:nvSpPr>
        <p:spPr>
          <a:xfrm>
            <a:off x="2167728" y="2412843"/>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7" name="Google Shape;27;p3"/>
          <p:cNvSpPr>
            <a:spLocks noGrp="1"/>
          </p:cNvSpPr>
          <p:nvPr>
            <p:ph type="pic" idx="3"/>
          </p:nvPr>
        </p:nvSpPr>
        <p:spPr>
          <a:xfrm>
            <a:off x="9092938" y="2412843"/>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28" name="Google Shape;28;p3"/>
          <p:cNvSpPr txBox="1">
            <a:spLocks noGrp="1"/>
          </p:cNvSpPr>
          <p:nvPr>
            <p:ph type="body" idx="1"/>
          </p:nvPr>
        </p:nvSpPr>
        <p:spPr>
          <a:xfrm>
            <a:off x="1007534" y="3536483"/>
            <a:ext cx="3141388" cy="1163272"/>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29" name="Google Shape;29;p3"/>
          <p:cNvSpPr>
            <a:spLocks noGrp="1"/>
          </p:cNvSpPr>
          <p:nvPr>
            <p:ph type="pic" idx="4"/>
          </p:nvPr>
        </p:nvSpPr>
        <p:spPr>
          <a:xfrm>
            <a:off x="5630334" y="2412843"/>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30" name="Google Shape;30;p3"/>
          <p:cNvSpPr txBox="1">
            <a:spLocks noGrp="1"/>
          </p:cNvSpPr>
          <p:nvPr>
            <p:ph type="body" idx="5"/>
          </p:nvPr>
        </p:nvSpPr>
        <p:spPr>
          <a:xfrm>
            <a:off x="8043079" y="3536483"/>
            <a:ext cx="3141388" cy="1163272"/>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31" name="Google Shape;31;p3"/>
          <p:cNvSpPr txBox="1">
            <a:spLocks noGrp="1"/>
          </p:cNvSpPr>
          <p:nvPr>
            <p:ph type="body" idx="6"/>
          </p:nvPr>
        </p:nvSpPr>
        <p:spPr>
          <a:xfrm>
            <a:off x="4527959" y="3536483"/>
            <a:ext cx="3141388" cy="1163272"/>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7045470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ext Slide">
  <p:cSld name="Text Slide">
    <p:spTree>
      <p:nvGrpSpPr>
        <p:cNvPr id="1" name="Shape 32"/>
        <p:cNvGrpSpPr/>
        <p:nvPr/>
      </p:nvGrpSpPr>
      <p:grpSpPr>
        <a:xfrm>
          <a:off x="0" y="0"/>
          <a:ext cx="0" cy="0"/>
          <a:chOff x="0" y="0"/>
          <a:chExt cx="0" cy="0"/>
        </a:xfrm>
      </p:grpSpPr>
      <p:sp>
        <p:nvSpPr>
          <p:cNvPr id="33" name="Google Shape;33;p4"/>
          <p:cNvSpPr txBox="1">
            <a:spLocks noGrp="1"/>
          </p:cNvSpPr>
          <p:nvPr>
            <p:ph type="title"/>
          </p:nvPr>
        </p:nvSpPr>
        <p:spPr>
          <a:xfrm>
            <a:off x="1007534" y="959722"/>
            <a:ext cx="10176933" cy="555191"/>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4"/>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37" name="Google Shape;37;p4"/>
          <p:cNvSpPr txBox="1">
            <a:spLocks noGrp="1"/>
          </p:cNvSpPr>
          <p:nvPr>
            <p:ph type="body" idx="1"/>
          </p:nvPr>
        </p:nvSpPr>
        <p:spPr>
          <a:xfrm>
            <a:off x="1007534" y="1604434"/>
            <a:ext cx="10176933" cy="4294717"/>
          </a:xfrm>
          <a:prstGeom prst="rect">
            <a:avLst/>
          </a:prstGeom>
          <a:noFill/>
          <a:ln>
            <a:noFill/>
          </a:ln>
        </p:spPr>
        <p:txBody>
          <a:bodyPr spcFirstLastPara="1" wrap="square" lIns="0" tIns="0" rIns="0" bIns="0" anchor="ctr" anchorCtr="0">
            <a:noAutofit/>
          </a:bodyPr>
          <a:lstStyle>
            <a:lvl1pPr marL="609585" lvl="0" indent="-304792" algn="l">
              <a:lnSpc>
                <a:spcPct val="90000"/>
              </a:lnSpc>
              <a:spcBef>
                <a:spcPts val="1333"/>
              </a:spcBef>
              <a:spcAft>
                <a:spcPts val="0"/>
              </a:spcAft>
              <a:buClr>
                <a:srgbClr val="414042"/>
              </a:buClr>
              <a:buSzPts val="1400"/>
              <a:buNone/>
              <a:defRPr sz="1867"/>
            </a:lvl1pPr>
            <a:lvl2pPr marL="1219170" lvl="1" indent="-304792" algn="l">
              <a:lnSpc>
                <a:spcPct val="90000"/>
              </a:lnSpc>
              <a:spcBef>
                <a:spcPts val="667"/>
              </a:spcBef>
              <a:spcAft>
                <a:spcPts val="0"/>
              </a:spcAft>
              <a:buClr>
                <a:srgbClr val="414042"/>
              </a:buClr>
              <a:buSzPts val="1800"/>
              <a:buNone/>
              <a:defRPr/>
            </a:lvl2pPr>
            <a:lvl3pPr marL="1828754" lvl="2" indent="-304792" algn="l">
              <a:lnSpc>
                <a:spcPct val="90000"/>
              </a:lnSpc>
              <a:spcBef>
                <a:spcPts val="667"/>
              </a:spcBef>
              <a:spcAft>
                <a:spcPts val="0"/>
              </a:spcAft>
              <a:buClr>
                <a:srgbClr val="414042"/>
              </a:buClr>
              <a:buSzPts val="1800"/>
              <a:buNone/>
              <a:defRPr/>
            </a:lvl3pPr>
            <a:lvl4pPr marL="2438339" lvl="3" indent="-304792" algn="l">
              <a:lnSpc>
                <a:spcPct val="90000"/>
              </a:lnSpc>
              <a:spcBef>
                <a:spcPts val="667"/>
              </a:spcBef>
              <a:spcAft>
                <a:spcPts val="0"/>
              </a:spcAft>
              <a:buClr>
                <a:srgbClr val="414042"/>
              </a:buClr>
              <a:buSzPts val="1800"/>
              <a:buNone/>
              <a:defRPr/>
            </a:lvl4pPr>
            <a:lvl5pPr marL="3047924" lvl="4" indent="-304792" algn="l">
              <a:lnSpc>
                <a:spcPct val="90000"/>
              </a:lnSpc>
              <a:spcBef>
                <a:spcPts val="667"/>
              </a:spcBef>
              <a:spcAft>
                <a:spcPts val="0"/>
              </a:spcAft>
              <a:buClr>
                <a:srgbClr val="414042"/>
              </a:buClr>
              <a:buSzPts val="1800"/>
              <a:buNone/>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5905632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Icon Slide w/ Description">
  <p:cSld name="Icon Slide w/ Description">
    <p:spTree>
      <p:nvGrpSpPr>
        <p:cNvPr id="1" name="Shape 47"/>
        <p:cNvGrpSpPr/>
        <p:nvPr/>
      </p:nvGrpSpPr>
      <p:grpSpPr>
        <a:xfrm>
          <a:off x="0" y="0"/>
          <a:ext cx="0" cy="0"/>
          <a:chOff x="0" y="0"/>
          <a:chExt cx="0" cy="0"/>
        </a:xfrm>
      </p:grpSpPr>
      <p:sp>
        <p:nvSpPr>
          <p:cNvPr id="48" name="Google Shape;48;p6"/>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6"/>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0" name="Google Shape;50;p6"/>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6"/>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52" name="Google Shape;52;p6"/>
          <p:cNvSpPr>
            <a:spLocks noGrp="1"/>
          </p:cNvSpPr>
          <p:nvPr>
            <p:ph type="pic" idx="2"/>
          </p:nvPr>
        </p:nvSpPr>
        <p:spPr>
          <a:xfrm>
            <a:off x="2167728" y="195927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3" name="Google Shape;53;p6"/>
          <p:cNvSpPr>
            <a:spLocks noGrp="1"/>
          </p:cNvSpPr>
          <p:nvPr>
            <p:ph type="pic" idx="3"/>
          </p:nvPr>
        </p:nvSpPr>
        <p:spPr>
          <a:xfrm>
            <a:off x="9092938" y="195927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4" name="Google Shape;54;p6"/>
          <p:cNvSpPr>
            <a:spLocks noGrp="1"/>
          </p:cNvSpPr>
          <p:nvPr>
            <p:ph type="pic" idx="4"/>
          </p:nvPr>
        </p:nvSpPr>
        <p:spPr>
          <a:xfrm>
            <a:off x="5630334" y="195927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55" name="Google Shape;55;p6"/>
          <p:cNvSpPr txBox="1">
            <a:spLocks noGrp="1"/>
          </p:cNvSpPr>
          <p:nvPr>
            <p:ph type="body" idx="1"/>
          </p:nvPr>
        </p:nvSpPr>
        <p:spPr>
          <a:xfrm>
            <a:off x="1007534" y="3140689"/>
            <a:ext cx="3141388" cy="1045320"/>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56" name="Google Shape;56;p6"/>
          <p:cNvSpPr txBox="1">
            <a:spLocks noGrp="1"/>
          </p:cNvSpPr>
          <p:nvPr>
            <p:ph type="body" idx="5"/>
          </p:nvPr>
        </p:nvSpPr>
        <p:spPr>
          <a:xfrm>
            <a:off x="8043079" y="3140689"/>
            <a:ext cx="3141388" cy="1045320"/>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57" name="Google Shape;57;p6"/>
          <p:cNvSpPr txBox="1">
            <a:spLocks noGrp="1"/>
          </p:cNvSpPr>
          <p:nvPr>
            <p:ph type="body" idx="6"/>
          </p:nvPr>
        </p:nvSpPr>
        <p:spPr>
          <a:xfrm>
            <a:off x="4527959" y="3140689"/>
            <a:ext cx="3141388" cy="1045320"/>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58" name="Google Shape;58;p6"/>
          <p:cNvSpPr txBox="1">
            <a:spLocks noGrp="1"/>
          </p:cNvSpPr>
          <p:nvPr>
            <p:ph type="body" idx="7"/>
          </p:nvPr>
        </p:nvSpPr>
        <p:spPr>
          <a:xfrm>
            <a:off x="1007534" y="4436090"/>
            <a:ext cx="10176933" cy="1110367"/>
          </a:xfrm>
          <a:prstGeom prst="rect">
            <a:avLst/>
          </a:prstGeom>
          <a:noFill/>
          <a:ln>
            <a:noFill/>
          </a:ln>
        </p:spPr>
        <p:txBody>
          <a:bodyPr spcFirstLastPara="1" wrap="square" lIns="0" tIns="0" rIns="0" bIns="0" anchor="ctr" anchorCtr="0">
            <a:noAutofit/>
          </a:bodyPr>
          <a:lstStyle>
            <a:lvl1pPr marL="609585" marR="0" lvl="0" indent="-304792" algn="ctr">
              <a:lnSpc>
                <a:spcPct val="100000"/>
              </a:lnSpc>
              <a:spcBef>
                <a:spcPts val="0"/>
              </a:spcBef>
              <a:spcAft>
                <a:spcPts val="0"/>
              </a:spcAft>
              <a:buClr>
                <a:srgbClr val="000000"/>
              </a:buClr>
              <a:buSzPts val="2400"/>
              <a:buFont typeface="Arial"/>
              <a:buNone/>
              <a:defRPr/>
            </a:lvl1pPr>
            <a:lvl2pPr marL="1219170" lvl="1" indent="-304792" algn="l">
              <a:lnSpc>
                <a:spcPct val="90000"/>
              </a:lnSpc>
              <a:spcBef>
                <a:spcPts val="667"/>
              </a:spcBef>
              <a:spcAft>
                <a:spcPts val="0"/>
              </a:spcAft>
              <a:buClr>
                <a:srgbClr val="414042"/>
              </a:buClr>
              <a:buSzPts val="1800"/>
              <a:buNone/>
              <a:defRPr/>
            </a:lvl2pPr>
            <a:lvl3pPr marL="1828754" lvl="2" indent="-304792" algn="l">
              <a:lnSpc>
                <a:spcPct val="90000"/>
              </a:lnSpc>
              <a:spcBef>
                <a:spcPts val="667"/>
              </a:spcBef>
              <a:spcAft>
                <a:spcPts val="0"/>
              </a:spcAft>
              <a:buClr>
                <a:srgbClr val="414042"/>
              </a:buClr>
              <a:buSzPts val="1800"/>
              <a:buNone/>
              <a:defRPr/>
            </a:lvl3pPr>
            <a:lvl4pPr marL="2438339" lvl="3" indent="-304792" algn="l">
              <a:lnSpc>
                <a:spcPct val="90000"/>
              </a:lnSpc>
              <a:spcBef>
                <a:spcPts val="667"/>
              </a:spcBef>
              <a:spcAft>
                <a:spcPts val="0"/>
              </a:spcAft>
              <a:buClr>
                <a:srgbClr val="414042"/>
              </a:buClr>
              <a:buSzPts val="1800"/>
              <a:buNone/>
              <a:defRPr/>
            </a:lvl4pPr>
            <a:lvl5pPr marL="3047924" lvl="4" indent="-304792" algn="l">
              <a:lnSpc>
                <a:spcPct val="90000"/>
              </a:lnSpc>
              <a:spcBef>
                <a:spcPts val="667"/>
              </a:spcBef>
              <a:spcAft>
                <a:spcPts val="0"/>
              </a:spcAft>
              <a:buClr>
                <a:srgbClr val="414042"/>
              </a:buClr>
              <a:buSzPts val="1800"/>
              <a:buNone/>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27836657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5 Icon Slide">
  <p:cSld name="5 Icon Slide">
    <p:spTree>
      <p:nvGrpSpPr>
        <p:cNvPr id="1" name="Shape 59"/>
        <p:cNvGrpSpPr/>
        <p:nvPr/>
      </p:nvGrpSpPr>
      <p:grpSpPr>
        <a:xfrm>
          <a:off x="0" y="0"/>
          <a:ext cx="0" cy="0"/>
          <a:chOff x="0" y="0"/>
          <a:chExt cx="0" cy="0"/>
        </a:xfrm>
      </p:grpSpPr>
      <p:sp>
        <p:nvSpPr>
          <p:cNvPr id="60" name="Google Shape;60;p7"/>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1" name="Google Shape;61;p7"/>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7"/>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7"/>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64" name="Google Shape;64;p7"/>
          <p:cNvSpPr>
            <a:spLocks noGrp="1"/>
          </p:cNvSpPr>
          <p:nvPr>
            <p:ph type="pic" idx="2"/>
          </p:nvPr>
        </p:nvSpPr>
        <p:spPr>
          <a:xfrm>
            <a:off x="1442618"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5" name="Google Shape;65;p7"/>
          <p:cNvSpPr>
            <a:spLocks noGrp="1"/>
          </p:cNvSpPr>
          <p:nvPr>
            <p:ph type="pic" idx="3"/>
          </p:nvPr>
        </p:nvSpPr>
        <p:spPr>
          <a:xfrm>
            <a:off x="5630334"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6" name="Google Shape;66;p7"/>
          <p:cNvSpPr txBox="1">
            <a:spLocks noGrp="1"/>
          </p:cNvSpPr>
          <p:nvPr>
            <p:ph type="body" idx="1"/>
          </p:nvPr>
        </p:nvSpPr>
        <p:spPr>
          <a:xfrm>
            <a:off x="1007535" y="3501445"/>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67" name="Google Shape;67;p7"/>
          <p:cNvSpPr>
            <a:spLocks noGrp="1"/>
          </p:cNvSpPr>
          <p:nvPr>
            <p:ph type="pic" idx="4"/>
          </p:nvPr>
        </p:nvSpPr>
        <p:spPr>
          <a:xfrm>
            <a:off x="3540680"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68" name="Google Shape;68;p7"/>
          <p:cNvSpPr txBox="1">
            <a:spLocks noGrp="1"/>
          </p:cNvSpPr>
          <p:nvPr>
            <p:ph type="body" idx="5"/>
          </p:nvPr>
        </p:nvSpPr>
        <p:spPr>
          <a:xfrm>
            <a:off x="3105596" y="3501445"/>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69" name="Google Shape;69;p7"/>
          <p:cNvSpPr txBox="1">
            <a:spLocks noGrp="1"/>
          </p:cNvSpPr>
          <p:nvPr>
            <p:ph type="body" idx="6"/>
          </p:nvPr>
        </p:nvSpPr>
        <p:spPr>
          <a:xfrm>
            <a:off x="5203658" y="3501445"/>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70" name="Google Shape;70;p7"/>
          <p:cNvSpPr txBox="1">
            <a:spLocks noGrp="1"/>
          </p:cNvSpPr>
          <p:nvPr>
            <p:ph type="body" idx="7"/>
          </p:nvPr>
        </p:nvSpPr>
        <p:spPr>
          <a:xfrm>
            <a:off x="7301719" y="3501445"/>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71" name="Google Shape;71;p7"/>
          <p:cNvSpPr>
            <a:spLocks noGrp="1"/>
          </p:cNvSpPr>
          <p:nvPr>
            <p:ph type="pic" idx="8"/>
          </p:nvPr>
        </p:nvSpPr>
        <p:spPr>
          <a:xfrm>
            <a:off x="9826458"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72" name="Google Shape;72;p7"/>
          <p:cNvSpPr txBox="1">
            <a:spLocks noGrp="1"/>
          </p:cNvSpPr>
          <p:nvPr>
            <p:ph type="body" idx="9"/>
          </p:nvPr>
        </p:nvSpPr>
        <p:spPr>
          <a:xfrm>
            <a:off x="9399782" y="3506656"/>
            <a:ext cx="1784685" cy="1441616"/>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73" name="Google Shape;73;p7"/>
          <p:cNvSpPr>
            <a:spLocks noGrp="1"/>
          </p:cNvSpPr>
          <p:nvPr>
            <p:ph type="pic" idx="13"/>
          </p:nvPr>
        </p:nvSpPr>
        <p:spPr>
          <a:xfrm>
            <a:off x="7728395" y="2377806"/>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888768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3x2 Icon Slide">
  <p:cSld name="3x2 Icon Slide">
    <p:spTree>
      <p:nvGrpSpPr>
        <p:cNvPr id="1" name="Shape 79"/>
        <p:cNvGrpSpPr/>
        <p:nvPr/>
      </p:nvGrpSpPr>
      <p:grpSpPr>
        <a:xfrm>
          <a:off x="0" y="0"/>
          <a:ext cx="0" cy="0"/>
          <a:chOff x="0" y="0"/>
          <a:chExt cx="0" cy="0"/>
        </a:xfrm>
      </p:grpSpPr>
      <p:sp>
        <p:nvSpPr>
          <p:cNvPr id="80" name="Google Shape;80;p9"/>
          <p:cNvSpPr txBox="1">
            <a:spLocks noGrp="1"/>
          </p:cNvSpPr>
          <p:nvPr>
            <p:ph type="title"/>
          </p:nvPr>
        </p:nvSpPr>
        <p:spPr>
          <a:xfrm>
            <a:off x="1007534" y="950384"/>
            <a:ext cx="10176933" cy="575733"/>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rgbClr val="414042"/>
              </a:buClr>
              <a:buSzPts val="28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9"/>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9"/>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9"/>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sp>
        <p:nvSpPr>
          <p:cNvPr id="84" name="Google Shape;84;p9"/>
          <p:cNvSpPr>
            <a:spLocks noGrp="1"/>
          </p:cNvSpPr>
          <p:nvPr>
            <p:ph type="pic" idx="2"/>
          </p:nvPr>
        </p:nvSpPr>
        <p:spPr>
          <a:xfrm>
            <a:off x="2167728" y="160443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5" name="Google Shape;85;p9"/>
          <p:cNvSpPr>
            <a:spLocks noGrp="1"/>
          </p:cNvSpPr>
          <p:nvPr>
            <p:ph type="pic" idx="3"/>
          </p:nvPr>
        </p:nvSpPr>
        <p:spPr>
          <a:xfrm>
            <a:off x="9092938" y="160443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6" name="Google Shape;86;p9"/>
          <p:cNvSpPr>
            <a:spLocks noGrp="1"/>
          </p:cNvSpPr>
          <p:nvPr>
            <p:ph type="pic" idx="4"/>
          </p:nvPr>
        </p:nvSpPr>
        <p:spPr>
          <a:xfrm>
            <a:off x="5630334" y="160443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7" name="Google Shape;87;p9"/>
          <p:cNvSpPr>
            <a:spLocks noGrp="1"/>
          </p:cNvSpPr>
          <p:nvPr>
            <p:ph type="pic" idx="5"/>
          </p:nvPr>
        </p:nvSpPr>
        <p:spPr>
          <a:xfrm>
            <a:off x="2167728" y="388532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8" name="Google Shape;88;p9"/>
          <p:cNvSpPr>
            <a:spLocks noGrp="1"/>
          </p:cNvSpPr>
          <p:nvPr>
            <p:ph type="pic" idx="6"/>
          </p:nvPr>
        </p:nvSpPr>
        <p:spPr>
          <a:xfrm>
            <a:off x="9092938" y="388532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89" name="Google Shape;89;p9"/>
          <p:cNvSpPr>
            <a:spLocks noGrp="1"/>
          </p:cNvSpPr>
          <p:nvPr>
            <p:ph type="pic" idx="7"/>
          </p:nvPr>
        </p:nvSpPr>
        <p:spPr>
          <a:xfrm>
            <a:off x="5630334" y="3885324"/>
            <a:ext cx="931333" cy="931333"/>
          </a:xfrm>
          <a:prstGeom prst="rect">
            <a:avLst/>
          </a:prstGeom>
          <a:noFill/>
          <a:ln>
            <a:noFill/>
          </a:ln>
        </p:spPr>
        <p:txBody>
          <a:bodyPr spcFirstLastPara="1" wrap="square" lIns="0" tIns="0" rIns="0" bIns="0" anchor="ctr" anchorCtr="0">
            <a:noAutofit/>
          </a:bodyPr>
          <a:lstStyle>
            <a:lvl1pPr marR="0" lvl="0" algn="ctr" rtl="0">
              <a:lnSpc>
                <a:spcPct val="90000"/>
              </a:lnSpc>
              <a:spcBef>
                <a:spcPts val="1333"/>
              </a:spcBef>
              <a:spcAft>
                <a:spcPts val="0"/>
              </a:spcAft>
              <a:buClr>
                <a:srgbClr val="414042"/>
              </a:buClr>
              <a:buSzPts val="1800"/>
              <a:buFont typeface="Arial"/>
              <a:buNone/>
              <a:defRPr sz="2400" b="0" i="0" u="none" strike="noStrike" cap="none">
                <a:solidFill>
                  <a:srgbClr val="414042"/>
                </a:solidFill>
                <a:latin typeface="Arial"/>
                <a:ea typeface="Arial"/>
                <a:cs typeface="Arial"/>
                <a:sym typeface="Arial"/>
              </a:defRPr>
            </a:lvl1pPr>
            <a:lvl2pPr marR="0" lvl="1"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2pPr>
            <a:lvl3pPr marR="0" lvl="2"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3pPr>
            <a:lvl4pPr marR="0" lvl="3"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4pPr>
            <a:lvl5pPr marR="0" lvl="4" algn="l" rtl="0">
              <a:lnSpc>
                <a:spcPct val="90000"/>
              </a:lnSpc>
              <a:spcBef>
                <a:spcPts val="667"/>
              </a:spcBef>
              <a:spcAft>
                <a:spcPts val="0"/>
              </a:spcAft>
              <a:buClr>
                <a:srgbClr val="414042"/>
              </a:buClr>
              <a:buSzPts val="1800"/>
              <a:buFont typeface="Arial"/>
              <a:buChar char="•"/>
              <a:defRPr sz="2400" b="0" i="0" u="none" strike="noStrike" cap="none">
                <a:solidFill>
                  <a:srgbClr val="414042"/>
                </a:solidFill>
                <a:latin typeface="Arial"/>
                <a:ea typeface="Arial"/>
                <a:cs typeface="Arial"/>
                <a:sym typeface="Arial"/>
              </a:defRPr>
            </a:lvl5pPr>
            <a:lvl6pPr marR="0" lvl="5"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6pPr>
            <a:lvl7pPr marR="0" lvl="6"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7pPr>
            <a:lvl8pPr marR="0" lvl="7"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8pPr>
            <a:lvl9pPr marR="0" lvl="8" algn="l" rtl="0">
              <a:lnSpc>
                <a:spcPct val="90000"/>
              </a:lnSpc>
              <a:spcBef>
                <a:spcPts val="667"/>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9pPr>
          </a:lstStyle>
          <a:p>
            <a:endParaRPr/>
          </a:p>
        </p:txBody>
      </p:sp>
      <p:sp>
        <p:nvSpPr>
          <p:cNvPr id="90" name="Google Shape;90;p9"/>
          <p:cNvSpPr txBox="1">
            <a:spLocks noGrp="1"/>
          </p:cNvSpPr>
          <p:nvPr>
            <p:ph type="body" idx="1"/>
          </p:nvPr>
        </p:nvSpPr>
        <p:spPr>
          <a:xfrm>
            <a:off x="1007534" y="2785847"/>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1" name="Google Shape;91;p9"/>
          <p:cNvSpPr txBox="1">
            <a:spLocks noGrp="1"/>
          </p:cNvSpPr>
          <p:nvPr>
            <p:ph type="body" idx="8"/>
          </p:nvPr>
        </p:nvSpPr>
        <p:spPr>
          <a:xfrm>
            <a:off x="8043079" y="2785847"/>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2" name="Google Shape;92;p9"/>
          <p:cNvSpPr txBox="1">
            <a:spLocks noGrp="1"/>
          </p:cNvSpPr>
          <p:nvPr>
            <p:ph type="body" idx="9"/>
          </p:nvPr>
        </p:nvSpPr>
        <p:spPr>
          <a:xfrm>
            <a:off x="4527959" y="2785847"/>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3" name="Google Shape;93;p9"/>
          <p:cNvSpPr txBox="1">
            <a:spLocks noGrp="1"/>
          </p:cNvSpPr>
          <p:nvPr>
            <p:ph type="body" idx="13"/>
          </p:nvPr>
        </p:nvSpPr>
        <p:spPr>
          <a:xfrm>
            <a:off x="1007534" y="5087741"/>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4" name="Google Shape;94;p9"/>
          <p:cNvSpPr txBox="1">
            <a:spLocks noGrp="1"/>
          </p:cNvSpPr>
          <p:nvPr>
            <p:ph type="body" idx="14"/>
          </p:nvPr>
        </p:nvSpPr>
        <p:spPr>
          <a:xfrm>
            <a:off x="8043079" y="5087741"/>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95" name="Google Shape;95;p9"/>
          <p:cNvSpPr txBox="1">
            <a:spLocks noGrp="1"/>
          </p:cNvSpPr>
          <p:nvPr>
            <p:ph type="body" idx="15"/>
          </p:nvPr>
        </p:nvSpPr>
        <p:spPr>
          <a:xfrm>
            <a:off x="4527959" y="5087741"/>
            <a:ext cx="3141388" cy="780768"/>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rgbClr val="414042"/>
              </a:buClr>
              <a:buSzPts val="1100"/>
              <a:buNone/>
              <a:defRPr sz="1467"/>
            </a:lvl1pPr>
            <a:lvl2pPr marL="1219170" lvl="1" indent="-457189" algn="l">
              <a:lnSpc>
                <a:spcPct val="90000"/>
              </a:lnSpc>
              <a:spcBef>
                <a:spcPts val="667"/>
              </a:spcBef>
              <a:spcAft>
                <a:spcPts val="0"/>
              </a:spcAft>
              <a:buClr>
                <a:srgbClr val="414042"/>
              </a:buClr>
              <a:buSzPts val="1800"/>
              <a:buChar char="•"/>
              <a:defRPr/>
            </a:lvl2pPr>
            <a:lvl3pPr marL="1828754" lvl="2" indent="-457189" algn="l">
              <a:lnSpc>
                <a:spcPct val="90000"/>
              </a:lnSpc>
              <a:spcBef>
                <a:spcPts val="667"/>
              </a:spcBef>
              <a:spcAft>
                <a:spcPts val="0"/>
              </a:spcAft>
              <a:buClr>
                <a:srgbClr val="414042"/>
              </a:buClr>
              <a:buSzPts val="1800"/>
              <a:buChar char="•"/>
              <a:defRPr/>
            </a:lvl3pPr>
            <a:lvl4pPr marL="2438339" lvl="3" indent="-457189" algn="l">
              <a:lnSpc>
                <a:spcPct val="90000"/>
              </a:lnSpc>
              <a:spcBef>
                <a:spcPts val="667"/>
              </a:spcBef>
              <a:spcAft>
                <a:spcPts val="0"/>
              </a:spcAft>
              <a:buClr>
                <a:srgbClr val="414042"/>
              </a:buClr>
              <a:buSzPts val="1800"/>
              <a:buChar char="•"/>
              <a:defRPr/>
            </a:lvl4pPr>
            <a:lvl5pPr marL="3047924" lvl="4" indent="-457189" algn="l">
              <a:lnSpc>
                <a:spcPct val="90000"/>
              </a:lnSpc>
              <a:spcBef>
                <a:spcPts val="667"/>
              </a:spcBef>
              <a:spcAft>
                <a:spcPts val="0"/>
              </a:spcAft>
              <a:buClr>
                <a:srgbClr val="414042"/>
              </a:buClr>
              <a:buSzPts val="1800"/>
              <a:buChar char="•"/>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3434874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Slide - Green">
  <p:cSld name="Content Slide - Green">
    <p:bg>
      <p:bgPr>
        <a:blipFill>
          <a:blip r:embed="rId2">
            <a:alphaModFix/>
          </a:blip>
          <a:stretch>
            <a:fillRect/>
          </a:stretch>
        </a:blipFill>
        <a:effectLst/>
      </p:bgPr>
    </p:bg>
    <p:spTree>
      <p:nvGrpSpPr>
        <p:cNvPr id="1" name="Shape 12"/>
        <p:cNvGrpSpPr/>
        <p:nvPr/>
      </p:nvGrpSpPr>
      <p:grpSpPr>
        <a:xfrm>
          <a:off x="0" y="0"/>
          <a:ext cx="0" cy="0"/>
          <a:chOff x="0" y="0"/>
          <a:chExt cx="0" cy="0"/>
        </a:xfrm>
      </p:grpSpPr>
    </p:spTree>
    <p:extLst>
      <p:ext uri="{BB962C8B-B14F-4D97-AF65-F5344CB8AC3E}">
        <p14:creationId xmlns:p14="http://schemas.microsoft.com/office/powerpoint/2010/main" val="2795815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771004-2B2B-4CFE-94B5-8B4F4767E0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C22414-9A3D-47DA-BAA8-BD1D8BDBA20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3AF76C-5291-45BC-8B0E-3525E51CC0A4}"/>
              </a:ext>
            </a:extLst>
          </p:cNvPr>
          <p:cNvSpPr>
            <a:spLocks noGrp="1"/>
          </p:cNvSpPr>
          <p:nvPr>
            <p:ph type="dt" sz="half" idx="10"/>
          </p:nvPr>
        </p:nvSpPr>
        <p:spPr/>
        <p:txBody>
          <a:bodyPr/>
          <a:lstStyle/>
          <a:p>
            <a:fld id="{706DD398-AD84-43F8-821C-827E8BA7721D}" type="datetime1">
              <a:rPr lang="en-US" smtClean="0"/>
              <a:t>1/19/2020</a:t>
            </a:fld>
            <a:endParaRPr lang="en-US"/>
          </a:p>
        </p:txBody>
      </p:sp>
      <p:sp>
        <p:nvSpPr>
          <p:cNvPr id="5" name="Footer Placeholder 4">
            <a:extLst>
              <a:ext uri="{FF2B5EF4-FFF2-40B4-BE49-F238E27FC236}">
                <a16:creationId xmlns:a16="http://schemas.microsoft.com/office/drawing/2014/main" id="{A5BC1216-6F77-4A1D-A8BE-331323D1B2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4583AA-C55A-40D3-A0D5-10ED1D90FB32}"/>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3462176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Questions Slide">
  <p:cSld name="Questions Slide">
    <p:bg>
      <p:bgPr>
        <a:solidFill>
          <a:schemeClr val="lt1"/>
        </a:solidFill>
        <a:effectLst/>
      </p:bgPr>
    </p:bg>
    <p:spTree>
      <p:nvGrpSpPr>
        <p:cNvPr id="1" name="Shape 110"/>
        <p:cNvGrpSpPr/>
        <p:nvPr/>
      </p:nvGrpSpPr>
      <p:grpSpPr>
        <a:xfrm>
          <a:off x="0" y="0"/>
          <a:ext cx="0" cy="0"/>
          <a:chOff x="0" y="0"/>
          <a:chExt cx="0" cy="0"/>
        </a:xfrm>
      </p:grpSpPr>
      <p:sp>
        <p:nvSpPr>
          <p:cNvPr id="111" name="Google Shape;111;p12"/>
          <p:cNvSpPr txBox="1">
            <a:spLocks noGrp="1"/>
          </p:cNvSpPr>
          <p:nvPr>
            <p:ph type="dt" idx="10"/>
          </p:nvPr>
        </p:nvSpPr>
        <p:spPr>
          <a:xfrm>
            <a:off x="3069047" y="5898527"/>
            <a:ext cx="1460863" cy="366183"/>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p12"/>
          <p:cNvSpPr txBox="1">
            <a:spLocks noGrp="1"/>
          </p:cNvSpPr>
          <p:nvPr>
            <p:ph type="ftr" idx="11"/>
          </p:nvPr>
        </p:nvSpPr>
        <p:spPr>
          <a:xfrm>
            <a:off x="4819831" y="5898527"/>
            <a:ext cx="5699032" cy="366183"/>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2"/>
          <p:cNvSpPr txBox="1">
            <a:spLocks noGrp="1"/>
          </p:cNvSpPr>
          <p:nvPr>
            <p:ph type="sldNum" idx="12"/>
          </p:nvPr>
        </p:nvSpPr>
        <p:spPr>
          <a:xfrm>
            <a:off x="10784029" y="5898527"/>
            <a:ext cx="833847" cy="366183"/>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None/>
              <a:defRPr/>
            </a:lvl1pPr>
            <a:lvl2pPr marL="0" lvl="1" indent="0" algn="r">
              <a:lnSpc>
                <a:spcPct val="100000"/>
              </a:lnSpc>
              <a:spcBef>
                <a:spcPts val="0"/>
              </a:spcBef>
              <a:spcAft>
                <a:spcPts val="0"/>
              </a:spcAft>
              <a:buNone/>
              <a:defRPr/>
            </a:lvl2pPr>
            <a:lvl3pPr marL="0" lvl="2" indent="0" algn="r">
              <a:lnSpc>
                <a:spcPct val="100000"/>
              </a:lnSpc>
              <a:spcBef>
                <a:spcPts val="0"/>
              </a:spcBef>
              <a:spcAft>
                <a:spcPts val="0"/>
              </a:spcAft>
              <a:buNone/>
              <a:defRPr/>
            </a:lvl3pPr>
            <a:lvl4pPr marL="0" lvl="3" indent="0" algn="r">
              <a:lnSpc>
                <a:spcPct val="100000"/>
              </a:lnSpc>
              <a:spcBef>
                <a:spcPts val="0"/>
              </a:spcBef>
              <a:spcAft>
                <a:spcPts val="0"/>
              </a:spcAft>
              <a:buNone/>
              <a:defRPr/>
            </a:lvl4pPr>
            <a:lvl5pPr marL="0" lvl="4" indent="0" algn="r">
              <a:lnSpc>
                <a:spcPct val="100000"/>
              </a:lnSpc>
              <a:spcBef>
                <a:spcPts val="0"/>
              </a:spcBef>
              <a:spcAft>
                <a:spcPts val="0"/>
              </a:spcAft>
              <a:buNone/>
              <a:defRPr/>
            </a:lvl5pPr>
            <a:lvl6pPr marL="0" lvl="5" indent="0" algn="r">
              <a:lnSpc>
                <a:spcPct val="100000"/>
              </a:lnSpc>
              <a:spcBef>
                <a:spcPts val="0"/>
              </a:spcBef>
              <a:spcAft>
                <a:spcPts val="0"/>
              </a:spcAft>
              <a:buNone/>
              <a:defRPr/>
            </a:lvl6pPr>
            <a:lvl7pPr marL="0" lvl="6" indent="0" algn="r">
              <a:lnSpc>
                <a:spcPct val="100000"/>
              </a:lnSpc>
              <a:spcBef>
                <a:spcPts val="0"/>
              </a:spcBef>
              <a:spcAft>
                <a:spcPts val="0"/>
              </a:spcAft>
              <a:buNone/>
              <a:defRPr/>
            </a:lvl7pPr>
            <a:lvl8pPr marL="0" lvl="7" indent="0" algn="r">
              <a:lnSpc>
                <a:spcPct val="100000"/>
              </a:lnSpc>
              <a:spcBef>
                <a:spcPts val="0"/>
              </a:spcBef>
              <a:spcAft>
                <a:spcPts val="0"/>
              </a:spcAft>
              <a:buNone/>
              <a:defRPr/>
            </a:lvl8pPr>
            <a:lvl9pPr marL="0" lvl="8" indent="0" algn="r">
              <a:lnSpc>
                <a:spcPct val="100000"/>
              </a:lnSpc>
              <a:spcBef>
                <a:spcPts val="0"/>
              </a:spcBef>
              <a:spcAft>
                <a:spcPts val="0"/>
              </a:spcAft>
              <a:buNone/>
              <a:defRPr/>
            </a:lvl9pPr>
          </a:lstStyle>
          <a:p>
            <a:fld id="{00000000-1234-1234-1234-123412341234}" type="slidenum">
              <a:rPr lang="en-US" smtClean="0"/>
              <a:pPr/>
              <a:t>‹#›</a:t>
            </a:fld>
            <a:endParaRPr lang="en-US"/>
          </a:p>
        </p:txBody>
      </p:sp>
      <p:pic>
        <p:nvPicPr>
          <p:cNvPr id="114" name="Google Shape;114;p12"/>
          <p:cNvPicPr preferRelativeResize="0"/>
          <p:nvPr/>
        </p:nvPicPr>
        <p:blipFill rotWithShape="1">
          <a:blip r:embed="rId2">
            <a:alphaModFix/>
          </a:blip>
          <a:srcRect/>
          <a:stretch/>
        </p:blipFill>
        <p:spPr>
          <a:xfrm>
            <a:off x="0" y="0"/>
            <a:ext cx="12192000" cy="6858000"/>
          </a:xfrm>
          <a:prstGeom prst="rect">
            <a:avLst/>
          </a:prstGeom>
          <a:noFill/>
          <a:ln>
            <a:noFill/>
          </a:ln>
        </p:spPr>
      </p:pic>
      <p:sp>
        <p:nvSpPr>
          <p:cNvPr id="115" name="Google Shape;115;p12"/>
          <p:cNvSpPr txBox="1">
            <a:spLocks noGrp="1"/>
          </p:cNvSpPr>
          <p:nvPr>
            <p:ph type="body" idx="1"/>
          </p:nvPr>
        </p:nvSpPr>
        <p:spPr>
          <a:xfrm>
            <a:off x="1007534" y="2532235"/>
            <a:ext cx="10176932" cy="834059"/>
          </a:xfrm>
          <a:prstGeom prst="rect">
            <a:avLst/>
          </a:prstGeom>
          <a:noFill/>
          <a:ln>
            <a:noFill/>
          </a:ln>
        </p:spPr>
        <p:txBody>
          <a:bodyPr spcFirstLastPara="1" wrap="square" lIns="0" tIns="0" rIns="0" bIns="0" anchor="ctr" anchorCtr="0">
            <a:noAutofit/>
          </a:bodyPr>
          <a:lstStyle>
            <a:lvl1pPr marL="609585" lvl="0" indent="-304792" algn="ctr">
              <a:lnSpc>
                <a:spcPct val="90000"/>
              </a:lnSpc>
              <a:spcBef>
                <a:spcPts val="1333"/>
              </a:spcBef>
              <a:spcAft>
                <a:spcPts val="0"/>
              </a:spcAft>
              <a:buClr>
                <a:schemeClr val="lt1"/>
              </a:buClr>
              <a:buSzPts val="4800"/>
              <a:buNone/>
              <a:defRPr sz="6400" b="1">
                <a:solidFill>
                  <a:schemeClr val="lt1"/>
                </a:solidFill>
              </a:defRPr>
            </a:lvl1pPr>
            <a:lvl2pPr marL="1219170" lvl="1" indent="-304792" algn="l">
              <a:lnSpc>
                <a:spcPct val="90000"/>
              </a:lnSpc>
              <a:spcBef>
                <a:spcPts val="667"/>
              </a:spcBef>
              <a:spcAft>
                <a:spcPts val="0"/>
              </a:spcAft>
              <a:buClr>
                <a:srgbClr val="414042"/>
              </a:buClr>
              <a:buSzPts val="1800"/>
              <a:buNone/>
              <a:defRPr/>
            </a:lvl2pPr>
            <a:lvl3pPr marL="1828754" lvl="2" indent="-304792" algn="l">
              <a:lnSpc>
                <a:spcPct val="90000"/>
              </a:lnSpc>
              <a:spcBef>
                <a:spcPts val="667"/>
              </a:spcBef>
              <a:spcAft>
                <a:spcPts val="0"/>
              </a:spcAft>
              <a:buClr>
                <a:srgbClr val="414042"/>
              </a:buClr>
              <a:buSzPts val="1800"/>
              <a:buNone/>
              <a:defRPr/>
            </a:lvl3pPr>
            <a:lvl4pPr marL="2438339" lvl="3" indent="-304792" algn="l">
              <a:lnSpc>
                <a:spcPct val="90000"/>
              </a:lnSpc>
              <a:spcBef>
                <a:spcPts val="667"/>
              </a:spcBef>
              <a:spcAft>
                <a:spcPts val="0"/>
              </a:spcAft>
              <a:buClr>
                <a:srgbClr val="414042"/>
              </a:buClr>
              <a:buSzPts val="1800"/>
              <a:buNone/>
              <a:defRPr/>
            </a:lvl4pPr>
            <a:lvl5pPr marL="3047924" lvl="4" indent="-304792" algn="l">
              <a:lnSpc>
                <a:spcPct val="90000"/>
              </a:lnSpc>
              <a:spcBef>
                <a:spcPts val="667"/>
              </a:spcBef>
              <a:spcAft>
                <a:spcPts val="0"/>
              </a:spcAft>
              <a:buClr>
                <a:srgbClr val="414042"/>
              </a:buClr>
              <a:buSzPts val="1800"/>
              <a:buNone/>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
        <p:nvSpPr>
          <p:cNvPr id="116" name="Google Shape;116;p12"/>
          <p:cNvSpPr txBox="1">
            <a:spLocks noGrp="1"/>
          </p:cNvSpPr>
          <p:nvPr>
            <p:ph type="body" idx="2"/>
          </p:nvPr>
        </p:nvSpPr>
        <p:spPr>
          <a:xfrm>
            <a:off x="1007534" y="3534020"/>
            <a:ext cx="10176933" cy="1311965"/>
          </a:xfrm>
          <a:prstGeom prst="rect">
            <a:avLst/>
          </a:prstGeom>
          <a:noFill/>
          <a:ln>
            <a:noFill/>
          </a:ln>
        </p:spPr>
        <p:txBody>
          <a:bodyPr spcFirstLastPara="1" wrap="square" lIns="0" tIns="0" rIns="0" bIns="0" anchor="ctr" anchorCtr="0">
            <a:noAutofit/>
          </a:bodyPr>
          <a:lstStyle>
            <a:lvl1pPr marL="609585" lvl="0" indent="-304792" algn="ctr">
              <a:lnSpc>
                <a:spcPct val="100000"/>
              </a:lnSpc>
              <a:spcBef>
                <a:spcPts val="0"/>
              </a:spcBef>
              <a:spcAft>
                <a:spcPts val="0"/>
              </a:spcAft>
              <a:buClr>
                <a:schemeClr val="lt1"/>
              </a:buClr>
              <a:buSzPts val="1800"/>
              <a:buNone/>
              <a:defRPr>
                <a:solidFill>
                  <a:schemeClr val="lt1"/>
                </a:solidFill>
              </a:defRPr>
            </a:lvl1pPr>
            <a:lvl2pPr marL="1219170" lvl="1" indent="-304792" algn="ctr">
              <a:lnSpc>
                <a:spcPct val="90000"/>
              </a:lnSpc>
              <a:spcBef>
                <a:spcPts val="667"/>
              </a:spcBef>
              <a:spcAft>
                <a:spcPts val="0"/>
              </a:spcAft>
              <a:buClr>
                <a:srgbClr val="414042"/>
              </a:buClr>
              <a:buSzPts val="1800"/>
              <a:buNone/>
              <a:defRPr/>
            </a:lvl2pPr>
            <a:lvl3pPr marL="1828754" lvl="2" indent="-304792" algn="ctr">
              <a:lnSpc>
                <a:spcPct val="90000"/>
              </a:lnSpc>
              <a:spcBef>
                <a:spcPts val="667"/>
              </a:spcBef>
              <a:spcAft>
                <a:spcPts val="0"/>
              </a:spcAft>
              <a:buClr>
                <a:srgbClr val="414042"/>
              </a:buClr>
              <a:buSzPts val="1800"/>
              <a:buNone/>
              <a:defRPr/>
            </a:lvl3pPr>
            <a:lvl4pPr marL="2438339" lvl="3" indent="-304792" algn="ctr">
              <a:lnSpc>
                <a:spcPct val="90000"/>
              </a:lnSpc>
              <a:spcBef>
                <a:spcPts val="667"/>
              </a:spcBef>
              <a:spcAft>
                <a:spcPts val="0"/>
              </a:spcAft>
              <a:buClr>
                <a:srgbClr val="414042"/>
              </a:buClr>
              <a:buSzPts val="1800"/>
              <a:buNone/>
              <a:defRPr/>
            </a:lvl4pPr>
            <a:lvl5pPr marL="3047924" lvl="4" indent="-304792" algn="ctr">
              <a:lnSpc>
                <a:spcPct val="90000"/>
              </a:lnSpc>
              <a:spcBef>
                <a:spcPts val="667"/>
              </a:spcBef>
              <a:spcAft>
                <a:spcPts val="0"/>
              </a:spcAft>
              <a:buClr>
                <a:srgbClr val="414042"/>
              </a:buClr>
              <a:buSzPts val="1800"/>
              <a:buNone/>
              <a:defRPr/>
            </a:lvl5pPr>
            <a:lvl6pPr marL="3657509" lvl="5" indent="-457189" algn="l">
              <a:lnSpc>
                <a:spcPct val="90000"/>
              </a:lnSpc>
              <a:spcBef>
                <a:spcPts val="667"/>
              </a:spcBef>
              <a:spcAft>
                <a:spcPts val="0"/>
              </a:spcAft>
              <a:buClr>
                <a:schemeClr val="dk1"/>
              </a:buClr>
              <a:buSzPts val="1800"/>
              <a:buChar char="•"/>
              <a:defRPr/>
            </a:lvl6pPr>
            <a:lvl7pPr marL="4267093" lvl="6" indent="-457189" algn="l">
              <a:lnSpc>
                <a:spcPct val="90000"/>
              </a:lnSpc>
              <a:spcBef>
                <a:spcPts val="667"/>
              </a:spcBef>
              <a:spcAft>
                <a:spcPts val="0"/>
              </a:spcAft>
              <a:buClr>
                <a:schemeClr val="dk1"/>
              </a:buClr>
              <a:buSzPts val="1800"/>
              <a:buChar char="•"/>
              <a:defRPr/>
            </a:lvl7pPr>
            <a:lvl8pPr marL="4876678" lvl="7" indent="-457189" algn="l">
              <a:lnSpc>
                <a:spcPct val="90000"/>
              </a:lnSpc>
              <a:spcBef>
                <a:spcPts val="667"/>
              </a:spcBef>
              <a:spcAft>
                <a:spcPts val="0"/>
              </a:spcAft>
              <a:buClr>
                <a:schemeClr val="dk1"/>
              </a:buClr>
              <a:buSzPts val="1800"/>
              <a:buChar char="•"/>
              <a:defRPr/>
            </a:lvl8pPr>
            <a:lvl9pPr marL="5486263" lvl="8" indent="-457189" algn="l">
              <a:lnSpc>
                <a:spcPct val="90000"/>
              </a:lnSpc>
              <a:spcBef>
                <a:spcPts val="667"/>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048489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85CEB-AB06-4581-8F77-F0DBB314407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B41AF17-25B3-4EFD-BFB0-49A9F98A76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8242CE-C51A-49E7-90F8-FEF52B777346}"/>
              </a:ext>
            </a:extLst>
          </p:cNvPr>
          <p:cNvSpPr>
            <a:spLocks noGrp="1"/>
          </p:cNvSpPr>
          <p:nvPr>
            <p:ph type="dt" sz="half" idx="10"/>
          </p:nvPr>
        </p:nvSpPr>
        <p:spPr/>
        <p:txBody>
          <a:bodyPr/>
          <a:lstStyle/>
          <a:p>
            <a:fld id="{29766FC5-9041-4938-A22F-DA387AB6DDC9}" type="datetime1">
              <a:rPr lang="en-US" smtClean="0"/>
              <a:t>1/19/2020</a:t>
            </a:fld>
            <a:endParaRPr lang="en-US"/>
          </a:p>
        </p:txBody>
      </p:sp>
      <p:sp>
        <p:nvSpPr>
          <p:cNvPr id="5" name="Footer Placeholder 4">
            <a:extLst>
              <a:ext uri="{FF2B5EF4-FFF2-40B4-BE49-F238E27FC236}">
                <a16:creationId xmlns:a16="http://schemas.microsoft.com/office/drawing/2014/main" id="{F4ED26C0-72B5-4D37-8FEC-A48BF99507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646EC5-107A-41A3-B9EB-DFA89BE0D841}"/>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2589133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4FD61-5522-4B52-8DB9-90F817F66E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4EB3FC-5D4D-483D-AA03-7028D98A625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FBD13DF-2E99-4F09-93B9-C05D0E621E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D7DB478-A1BB-4C9F-A268-5235446C69B0}"/>
              </a:ext>
            </a:extLst>
          </p:cNvPr>
          <p:cNvSpPr>
            <a:spLocks noGrp="1"/>
          </p:cNvSpPr>
          <p:nvPr>
            <p:ph type="dt" sz="half" idx="10"/>
          </p:nvPr>
        </p:nvSpPr>
        <p:spPr/>
        <p:txBody>
          <a:bodyPr/>
          <a:lstStyle/>
          <a:p>
            <a:fld id="{2603075C-8199-4FCF-81B0-F10D13609E2F}" type="datetime1">
              <a:rPr lang="en-US" smtClean="0"/>
              <a:t>1/19/2020</a:t>
            </a:fld>
            <a:endParaRPr lang="en-US"/>
          </a:p>
        </p:txBody>
      </p:sp>
      <p:sp>
        <p:nvSpPr>
          <p:cNvPr id="6" name="Footer Placeholder 5">
            <a:extLst>
              <a:ext uri="{FF2B5EF4-FFF2-40B4-BE49-F238E27FC236}">
                <a16:creationId xmlns:a16="http://schemas.microsoft.com/office/drawing/2014/main" id="{3AE2263F-6903-41C8-8644-D51B71ADFB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27851C-59F7-4309-A955-3D7869D11E2A}"/>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3149717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FD092-4027-4AF3-A2E3-8E46FCDA0A3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9D6F0A-C945-4CD7-B6BE-53F4FD25676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C649C79-3A64-4CBE-93A8-F8B945A6F30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8EAA13C-DEDB-4292-AC19-76DE08D69F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7D8DE61-9DFE-43E0-93A9-0102A31354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D8B7C5A-D0AF-44F2-B99D-B834B597CD9C}"/>
              </a:ext>
            </a:extLst>
          </p:cNvPr>
          <p:cNvSpPr>
            <a:spLocks noGrp="1"/>
          </p:cNvSpPr>
          <p:nvPr>
            <p:ph type="dt" sz="half" idx="10"/>
          </p:nvPr>
        </p:nvSpPr>
        <p:spPr/>
        <p:txBody>
          <a:bodyPr/>
          <a:lstStyle/>
          <a:p>
            <a:fld id="{B175637F-21CE-4291-B20C-7E2181BCBF3D}" type="datetime1">
              <a:rPr lang="en-US" smtClean="0"/>
              <a:t>1/19/2020</a:t>
            </a:fld>
            <a:endParaRPr lang="en-US"/>
          </a:p>
        </p:txBody>
      </p:sp>
      <p:sp>
        <p:nvSpPr>
          <p:cNvPr id="8" name="Footer Placeholder 7">
            <a:extLst>
              <a:ext uri="{FF2B5EF4-FFF2-40B4-BE49-F238E27FC236}">
                <a16:creationId xmlns:a16="http://schemas.microsoft.com/office/drawing/2014/main" id="{DB85921E-6D51-4061-9171-9A6910D3069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6B11125-8317-47E5-8EF8-7D5B840EC557}"/>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21503190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2C327-5AEF-4DB6-927E-F056F971886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992638B-C15A-4C3B-AB35-FE8A3D2DD718}"/>
              </a:ext>
            </a:extLst>
          </p:cNvPr>
          <p:cNvSpPr>
            <a:spLocks noGrp="1"/>
          </p:cNvSpPr>
          <p:nvPr>
            <p:ph type="dt" sz="half" idx="10"/>
          </p:nvPr>
        </p:nvSpPr>
        <p:spPr/>
        <p:txBody>
          <a:bodyPr/>
          <a:lstStyle/>
          <a:p>
            <a:fld id="{0C59AAED-626A-46CC-A8A1-3CCB7DE30C58}" type="datetime1">
              <a:rPr lang="en-US" smtClean="0"/>
              <a:t>1/19/2020</a:t>
            </a:fld>
            <a:endParaRPr lang="en-US"/>
          </a:p>
        </p:txBody>
      </p:sp>
      <p:sp>
        <p:nvSpPr>
          <p:cNvPr id="4" name="Footer Placeholder 3">
            <a:extLst>
              <a:ext uri="{FF2B5EF4-FFF2-40B4-BE49-F238E27FC236}">
                <a16:creationId xmlns:a16="http://schemas.microsoft.com/office/drawing/2014/main" id="{7C726E7B-6555-46E9-AA6B-275AB1AA140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15CD9CA-E0BC-4265-90F6-B4E30D4A438C}"/>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531765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75F3CD-20C7-4643-85F8-D7AF339F1447}"/>
              </a:ext>
            </a:extLst>
          </p:cNvPr>
          <p:cNvSpPr>
            <a:spLocks noGrp="1"/>
          </p:cNvSpPr>
          <p:nvPr>
            <p:ph type="dt" sz="half" idx="10"/>
          </p:nvPr>
        </p:nvSpPr>
        <p:spPr/>
        <p:txBody>
          <a:bodyPr/>
          <a:lstStyle/>
          <a:p>
            <a:fld id="{3C9B70CC-CBB7-48DC-89FC-74CCBCD06BE8}" type="datetime1">
              <a:rPr lang="en-US" smtClean="0"/>
              <a:t>1/19/2020</a:t>
            </a:fld>
            <a:endParaRPr lang="en-US"/>
          </a:p>
        </p:txBody>
      </p:sp>
      <p:sp>
        <p:nvSpPr>
          <p:cNvPr id="3" name="Footer Placeholder 2">
            <a:extLst>
              <a:ext uri="{FF2B5EF4-FFF2-40B4-BE49-F238E27FC236}">
                <a16:creationId xmlns:a16="http://schemas.microsoft.com/office/drawing/2014/main" id="{8B63EEE7-4AAB-4EE9-B2CB-5428987685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EE94EB7-58E4-42F2-9AE6-BEB47FA51C6F}"/>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1438311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C9A5E-9728-4D0A-A4C9-707831B310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7AEB8A-B322-4E74-9FBA-B6166996C8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0B142F-E83B-4556-8F4F-3137C080F4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55C7ADB-4045-47AB-82A0-FADA1CF5A503}"/>
              </a:ext>
            </a:extLst>
          </p:cNvPr>
          <p:cNvSpPr>
            <a:spLocks noGrp="1"/>
          </p:cNvSpPr>
          <p:nvPr>
            <p:ph type="dt" sz="half" idx="10"/>
          </p:nvPr>
        </p:nvSpPr>
        <p:spPr/>
        <p:txBody>
          <a:bodyPr/>
          <a:lstStyle/>
          <a:p>
            <a:fld id="{C40DF3E0-E697-4D64-9B43-C1A647BB95E2}" type="datetime1">
              <a:rPr lang="en-US" smtClean="0"/>
              <a:t>1/19/2020</a:t>
            </a:fld>
            <a:endParaRPr lang="en-US"/>
          </a:p>
        </p:txBody>
      </p:sp>
      <p:sp>
        <p:nvSpPr>
          <p:cNvPr id="6" name="Footer Placeholder 5">
            <a:extLst>
              <a:ext uri="{FF2B5EF4-FFF2-40B4-BE49-F238E27FC236}">
                <a16:creationId xmlns:a16="http://schemas.microsoft.com/office/drawing/2014/main" id="{D2F12FE6-C2C1-4986-B5D3-B614F55FBC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504AAB-39C6-4FA5-A15B-BFE5BE394EB6}"/>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3214623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691EA-090B-4737-8B1C-9C22946B44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7CE77D-1C62-4723-8D20-7D98A65B2E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555B6A7-48A9-4211-BF73-5B19E9E1B3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38803C-F6A1-4A76-846F-60F0A3FAD178}"/>
              </a:ext>
            </a:extLst>
          </p:cNvPr>
          <p:cNvSpPr>
            <a:spLocks noGrp="1"/>
          </p:cNvSpPr>
          <p:nvPr>
            <p:ph type="dt" sz="half" idx="10"/>
          </p:nvPr>
        </p:nvSpPr>
        <p:spPr/>
        <p:txBody>
          <a:bodyPr/>
          <a:lstStyle/>
          <a:p>
            <a:fld id="{27A852AE-25FE-4B60-A0D9-8ED6953405E2}" type="datetime1">
              <a:rPr lang="en-US" smtClean="0"/>
              <a:t>1/19/2020</a:t>
            </a:fld>
            <a:endParaRPr lang="en-US"/>
          </a:p>
        </p:txBody>
      </p:sp>
      <p:sp>
        <p:nvSpPr>
          <p:cNvPr id="6" name="Footer Placeholder 5">
            <a:extLst>
              <a:ext uri="{FF2B5EF4-FFF2-40B4-BE49-F238E27FC236}">
                <a16:creationId xmlns:a16="http://schemas.microsoft.com/office/drawing/2014/main" id="{D1B91759-57CF-4F40-AE3E-17B4980A1B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A98AE1D-94E3-4FEF-A6DA-C0FAB7CBD28B}"/>
              </a:ext>
            </a:extLst>
          </p:cNvPr>
          <p:cNvSpPr>
            <a:spLocks noGrp="1"/>
          </p:cNvSpPr>
          <p:nvPr>
            <p:ph type="sldNum" sz="quarter" idx="12"/>
          </p:nvPr>
        </p:nvSpPr>
        <p:spPr/>
        <p:txBody>
          <a:bodyPr/>
          <a:lstStyle/>
          <a:p>
            <a:fld id="{18E579EC-0B7D-4660-A7F7-D5D6D8F79EF9}" type="slidenum">
              <a:rPr lang="en-US" smtClean="0"/>
              <a:t>‹#›</a:t>
            </a:fld>
            <a:endParaRPr lang="en-US"/>
          </a:p>
        </p:txBody>
      </p:sp>
    </p:spTree>
    <p:extLst>
      <p:ext uri="{BB962C8B-B14F-4D97-AF65-F5344CB8AC3E}">
        <p14:creationId xmlns:p14="http://schemas.microsoft.com/office/powerpoint/2010/main" val="612018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55A8C53-E9B9-46FD-94B0-CB68D52ABE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9E12999-E14A-4B25-861F-4875E608E2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40B907-E153-4EB9-8412-0604864125D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55AE92-D36D-4394-BC63-83C551476618}" type="datetime1">
              <a:rPr lang="en-US" smtClean="0"/>
              <a:t>1/19/2020</a:t>
            </a:fld>
            <a:endParaRPr lang="en-US"/>
          </a:p>
        </p:txBody>
      </p:sp>
      <p:sp>
        <p:nvSpPr>
          <p:cNvPr id="5" name="Footer Placeholder 4">
            <a:extLst>
              <a:ext uri="{FF2B5EF4-FFF2-40B4-BE49-F238E27FC236}">
                <a16:creationId xmlns:a16="http://schemas.microsoft.com/office/drawing/2014/main" id="{DAC8AD52-3F04-4A54-958C-4C3234766E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C7BF0F0-DCBB-4BC3-9264-BE1C8F147C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E579EC-0B7D-4660-A7F7-D5D6D8F79EF9}" type="slidenum">
              <a:rPr lang="en-US" smtClean="0"/>
              <a:t>‹#›</a:t>
            </a:fld>
            <a:endParaRPr lang="en-US"/>
          </a:p>
        </p:txBody>
      </p:sp>
    </p:spTree>
    <p:extLst>
      <p:ext uri="{BB962C8B-B14F-4D97-AF65-F5344CB8AC3E}">
        <p14:creationId xmlns:p14="http://schemas.microsoft.com/office/powerpoint/2010/main" val="361272907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7.xml"/><Relationship Id="rId4" Type="http://schemas.openxmlformats.org/officeDocument/2006/relationships/image" Target="../media/image4.jpg"/></Relationships>
</file>

<file path=ppt/slides/_rels/slide11.xml.rels><?xml version="1.0" encoding="UTF-8" standalone="yes"?>
<Relationships xmlns="http://schemas.openxmlformats.org/package/2006/relationships"><Relationship Id="rId8" Type="http://schemas.openxmlformats.org/officeDocument/2006/relationships/hyperlink" Target="https://governmentblockchain.us15.list-manage.com/profile?u=050f99f3af2e9e351024eb706&amp;id=4801c895d2&amp;e=3bb0685c5e" TargetMode="External"/><Relationship Id="rId3" Type="http://schemas.openxmlformats.org/officeDocument/2006/relationships/image" Target="../media/image14.jpeg"/><Relationship Id="rId7" Type="http://schemas.openxmlformats.org/officeDocument/2006/relationships/hyperlink" Target="https://governmentblockchain.us15.list-manage.com/vcard?u=050f99f3af2e9e351024eb706&amp;id=4801c895d2" TargetMode="Externa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hyperlink" Target="https://governmentblockchain.us15.list-manage.com/track/click?u=050f99f3af2e9e351024eb706&amp;id=60fc6c28cb&amp;e=3bb0685c5e" TargetMode="External"/><Relationship Id="rId5" Type="http://schemas.openxmlformats.org/officeDocument/2006/relationships/hyperlink" Target="https://governmentblockchain.us15.list-manage.com/track/click?u=050f99f3af2e9e351024eb706&amp;id=f2157e9e23&amp;e=3bb0685c5e" TargetMode="External"/><Relationship Id="rId10" Type="http://schemas.openxmlformats.org/officeDocument/2006/relationships/image" Target="../media/image15.gif"/><Relationship Id="rId4" Type="http://schemas.openxmlformats.org/officeDocument/2006/relationships/image" Target="../media/image4.jpg"/><Relationship Id="rId9" Type="http://schemas.openxmlformats.org/officeDocument/2006/relationships/hyperlink" Target="https://governmentblockchain.us15.list-manage.com/unsubscribe?u=050f99f3af2e9e351024eb706&amp;id=4801c895d2&amp;e=3bb0685c5e&amp;c=8d2654f520"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4.xml"/><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21.jp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16.xml"/><Relationship Id="rId5" Type="http://schemas.openxmlformats.org/officeDocument/2006/relationships/image" Target="../media/image24.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27.png"/><Relationship Id="rId5" Type="http://schemas.openxmlformats.org/officeDocument/2006/relationships/image" Target="../media/image17.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36.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3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40.jpg"/><Relationship Id="rId4" Type="http://schemas.openxmlformats.org/officeDocument/2006/relationships/image" Target="../media/image39.png"/></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lists.hyperledger.org/mailman/listinfo/hyperledger-tsc"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hyperlink" Target="https://wiki.hyperledger.org/community/hyperledger-project-code-of-conduct" TargetMode="External"/><Relationship Id="rId2" Type="http://schemas.openxmlformats.org/officeDocument/2006/relationships/notesSlide" Target="../notesSlides/notesSlide21.xml"/><Relationship Id="rId1" Type="http://schemas.openxmlformats.org/officeDocument/2006/relationships/slideLayout" Target="../slideLayouts/slideLayout19.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3" Type="http://schemas.openxmlformats.org/officeDocument/2006/relationships/hyperlink" Target="https://wiki.hyperledger.org/community/hyperledger-project-code-of-conduct" TargetMode="External"/><Relationship Id="rId2" Type="http://schemas.openxmlformats.org/officeDocument/2006/relationships/notesSlide" Target="../notesSlides/notesSlide22.xml"/><Relationship Id="rId1" Type="http://schemas.openxmlformats.org/officeDocument/2006/relationships/slideLayout" Target="../slideLayouts/slideLayout19.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34.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9.png"/><Relationship Id="rId7" Type="http://schemas.openxmlformats.org/officeDocument/2006/relationships/image" Target="../media/image52.png"/><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image" Target="../media/image51.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hyperlink" Target="https://wiki.hyperledger.org/community/hyperledger-project-code-of-conduct" TargetMode="External"/><Relationship Id="rId9" Type="http://schemas.openxmlformats.org/officeDocument/2006/relationships/image" Target="../media/image54.png"/></Relationships>
</file>

<file path=ppt/slides/_rels/slide3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6.xml"/><Relationship Id="rId1" Type="http://schemas.openxmlformats.org/officeDocument/2006/relationships/slideLayout" Target="../slideLayouts/slideLayout6.xml"/><Relationship Id="rId5" Type="http://schemas.openxmlformats.org/officeDocument/2006/relationships/image" Target="../media/image40.jpg"/><Relationship Id="rId4" Type="http://schemas.openxmlformats.org/officeDocument/2006/relationships/image" Target="../media/image39.png"/></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s://lists.hyperledger.org/mailman/listinfo/hyperledger-tsc" TargetMode="External"/><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39.png"/><Relationship Id="rId4" Type="http://schemas.openxmlformats.org/officeDocument/2006/relationships/image" Target="../media/image42.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hyperlink" Target="https://wiki.hyperledger.org/community/hyperledger-project-code-of-conduct" TargetMode="External"/><Relationship Id="rId2" Type="http://schemas.openxmlformats.org/officeDocument/2006/relationships/notesSlide" Target="../notesSlides/notesSlide30.xml"/><Relationship Id="rId1" Type="http://schemas.openxmlformats.org/officeDocument/2006/relationships/slideLayout" Target="../slideLayouts/slideLayout19.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43.xml.rels><?xml version="1.0" encoding="UTF-8" standalone="yes"?>
<Relationships xmlns="http://schemas.openxmlformats.org/package/2006/relationships"><Relationship Id="rId3" Type="http://schemas.openxmlformats.org/officeDocument/2006/relationships/hyperlink" Target="https://wiki.hyperledger.org/community/hyperledger-project-code-of-conduct" TargetMode="External"/><Relationship Id="rId2" Type="http://schemas.openxmlformats.org/officeDocument/2006/relationships/notesSlide" Target="../notesSlides/notesSlide31.xml"/><Relationship Id="rId1" Type="http://schemas.openxmlformats.org/officeDocument/2006/relationships/slideLayout" Target="../slideLayouts/slideLayout19.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44.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9.png"/><Relationship Id="rId7" Type="http://schemas.openxmlformats.org/officeDocument/2006/relationships/image" Target="../media/image52.png"/><Relationship Id="rId2" Type="http://schemas.openxmlformats.org/officeDocument/2006/relationships/notesSlide" Target="../notesSlides/notesSlide32.xml"/><Relationship Id="rId1" Type="http://schemas.openxmlformats.org/officeDocument/2006/relationships/slideLayout" Target="../slideLayouts/slideLayout13.xml"/><Relationship Id="rId6" Type="http://schemas.openxmlformats.org/officeDocument/2006/relationships/image" Target="../media/image51.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hyperlink" Target="https://wiki.hyperledger.org/community/hyperledger-project-code-of-conduct" TargetMode="External"/><Relationship Id="rId9" Type="http://schemas.openxmlformats.org/officeDocument/2006/relationships/image" Target="../media/image54.png"/></Relationships>
</file>

<file path=ppt/slides/_rels/slide4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2"/>
        <p:cNvGrpSpPr/>
        <p:nvPr/>
      </p:nvGrpSpPr>
      <p:grpSpPr>
        <a:xfrm>
          <a:off x="0" y="0"/>
          <a:ext cx="0" cy="0"/>
          <a:chOff x="0" y="0"/>
          <a:chExt cx="0" cy="0"/>
        </a:xfrm>
      </p:grpSpPr>
      <p:sp>
        <p:nvSpPr>
          <p:cNvPr id="983" name="Google Shape;983;p97"/>
          <p:cNvSpPr txBox="1">
            <a:spLocks noGrp="1"/>
          </p:cNvSpPr>
          <p:nvPr>
            <p:ph type="ctrTitle"/>
          </p:nvPr>
        </p:nvSpPr>
        <p:spPr>
          <a:xfrm>
            <a:off x="1225989" y="1240793"/>
            <a:ext cx="9099255" cy="3627763"/>
          </a:xfrm>
          <a:prstGeom prst="rect">
            <a:avLst/>
          </a:prstGeom>
        </p:spPr>
        <p:txBody>
          <a:bodyPr spcFirstLastPara="1" vert="horz" lIns="91440" tIns="45720" rIns="91440" bIns="0" rtlCol="0" anchor="ctr" anchorCtr="0">
            <a:normAutofit fontScale="90000"/>
          </a:bodyPr>
          <a:lstStyle/>
          <a:p>
            <a:pPr>
              <a:spcBef>
                <a:spcPct val="0"/>
              </a:spcBef>
            </a:pP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Welcome to</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4500" b="0" cap="all" dirty="0">
                <a:solidFill>
                  <a:srgbClr val="454545"/>
                </a:solidFill>
                <a:latin typeface="+mj-lt"/>
                <a:ea typeface="+mj-ea"/>
                <a:cs typeface="+mj-cs"/>
              </a:rPr>
              <a:t>Hyperledger </a:t>
            </a:r>
            <a:r>
              <a:rPr lang="en-US" sz="4500" b="0" cap="all" dirty="0" err="1">
                <a:solidFill>
                  <a:srgbClr val="454545"/>
                </a:solidFill>
                <a:latin typeface="+mj-lt"/>
                <a:ea typeface="+mj-ea"/>
                <a:cs typeface="+mj-cs"/>
              </a:rPr>
              <a:t>princeton</a:t>
            </a:r>
            <a:r>
              <a:rPr lang="en-US" sz="4500" b="0" cap="all">
                <a:solidFill>
                  <a:srgbClr val="454545"/>
                </a:solidFill>
                <a:latin typeface="+mj-lt"/>
                <a:ea typeface="+mj-ea"/>
                <a:cs typeface="+mj-cs"/>
              </a:rPr>
              <a:t> </a:t>
            </a: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br>
              <a:rPr lang="en-US" sz="4500" b="0" cap="all" dirty="0">
                <a:solidFill>
                  <a:srgbClr val="454545"/>
                </a:solidFill>
                <a:latin typeface="+mj-lt"/>
                <a:ea typeface="+mj-ea"/>
                <a:cs typeface="+mj-cs"/>
              </a:rPr>
            </a:br>
            <a:r>
              <a:rPr lang="en-US" sz="1800" b="0" cap="all" dirty="0">
                <a:solidFill>
                  <a:srgbClr val="454545"/>
                </a:solidFill>
                <a:latin typeface="+mj-lt"/>
                <a:ea typeface="+mj-ea"/>
                <a:cs typeface="+mj-cs"/>
              </a:rPr>
              <a:t> </a:t>
            </a:r>
            <a:r>
              <a:rPr lang="en-US" sz="1800" b="0" cap="all" dirty="0">
                <a:solidFill>
                  <a:srgbClr val="454545"/>
                </a:solidFill>
              </a:rPr>
              <a:t>hosted by</a:t>
            </a:r>
            <a:br>
              <a:rPr lang="en-US" sz="1800" b="0" cap="all" dirty="0">
                <a:solidFill>
                  <a:srgbClr val="454545"/>
                </a:solidFill>
              </a:rPr>
            </a:br>
            <a:r>
              <a:rPr lang="en-US" sz="1800" cap="all" dirty="0">
                <a:solidFill>
                  <a:srgbClr val="454545"/>
                </a:solidFill>
                <a:latin typeface="Arial Rounded MT Bold" panose="020F0704030504030204" pitchFamily="34" charset="0"/>
              </a:rPr>
              <a:t> Ledger Academy</a:t>
            </a:r>
            <a:endParaRPr lang="en-US" sz="1800" b="0" cap="all" dirty="0">
              <a:solidFill>
                <a:srgbClr val="454545"/>
              </a:solidFill>
              <a:latin typeface="+mj-lt"/>
              <a:ea typeface="+mj-ea"/>
              <a:cs typeface="+mj-cs"/>
            </a:endParaRPr>
          </a:p>
        </p:txBody>
      </p:sp>
      <p:sp>
        <p:nvSpPr>
          <p:cNvPr id="984" name="Google Shape;984;p97"/>
          <p:cNvSpPr txBox="1">
            <a:spLocks noGrp="1"/>
          </p:cNvSpPr>
          <p:nvPr>
            <p:ph type="subTitle" idx="1"/>
          </p:nvPr>
        </p:nvSpPr>
        <p:spPr>
          <a:xfrm>
            <a:off x="1067863" y="3812348"/>
            <a:ext cx="9120954" cy="744373"/>
          </a:xfrm>
          <a:prstGeom prst="rect">
            <a:avLst/>
          </a:prstGeom>
        </p:spPr>
        <p:txBody>
          <a:bodyPr spcFirstLastPara="1" vert="horz" lIns="91440" tIns="91440" rIns="91440" bIns="91440" rtlCol="0" anchorCtr="0">
            <a:normAutofit/>
          </a:bodyPr>
          <a:lstStyle/>
          <a:p>
            <a:pPr marL="0" indent="0">
              <a:lnSpc>
                <a:spcPct val="120000"/>
              </a:lnSpc>
              <a:spcBef>
                <a:spcPts val="1000"/>
              </a:spcBef>
              <a:spcAft>
                <a:spcPts val="600"/>
              </a:spcAft>
              <a:buClr>
                <a:schemeClr val="accent1"/>
              </a:buClr>
              <a:buSzPct val="100000"/>
            </a:pPr>
            <a:r>
              <a:rPr lang="en-US" sz="1800" cap="all" dirty="0">
                <a:solidFill>
                  <a:schemeClr val="accent1"/>
                </a:solidFill>
                <a:latin typeface="+mn-lt"/>
                <a:ea typeface="+mn-ea"/>
                <a:cs typeface="+mn-cs"/>
              </a:rPr>
              <a:t>January 21, 2019</a:t>
            </a:r>
          </a:p>
        </p:txBody>
      </p:sp>
      <p:pic>
        <p:nvPicPr>
          <p:cNvPr id="5" name="Content Placeholder 5" descr="A picture containing clipart&#10;&#10;Description automatically generated">
            <a:extLst>
              <a:ext uri="{FF2B5EF4-FFF2-40B4-BE49-F238E27FC236}">
                <a16:creationId xmlns:a16="http://schemas.microsoft.com/office/drawing/2014/main" id="{65A0A01B-2BB2-4CCC-9499-974F80BDAF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
        <p:nvSpPr>
          <p:cNvPr id="3" name="Footer Placeholder 2">
            <a:extLst>
              <a:ext uri="{FF2B5EF4-FFF2-40B4-BE49-F238E27FC236}">
                <a16:creationId xmlns:a16="http://schemas.microsoft.com/office/drawing/2014/main" id="{7132CE7C-D711-4EA6-9381-CFECD445CA9E}"/>
              </a:ext>
            </a:extLst>
          </p:cNvPr>
          <p:cNvSpPr>
            <a:spLocks noGrp="1"/>
          </p:cNvSpPr>
          <p:nvPr>
            <p:ph type="ftr" idx="1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12">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78F9AEE7-AF22-4CD4-A84A-A5F5913213F8}"/>
              </a:ext>
            </a:extLst>
          </p:cNvPr>
          <p:cNvSpPr/>
          <p:nvPr/>
        </p:nvSpPr>
        <p:spPr>
          <a:xfrm>
            <a:off x="546351" y="433545"/>
            <a:ext cx="11139854" cy="930447"/>
          </a:xfrm>
          <a:prstGeom prst="ellipse">
            <a:avLst/>
          </a:prstGeom>
        </p:spPr>
        <p:txBody>
          <a:bodyPr vert="horz" lIns="91440" tIns="45720" rIns="91440" bIns="45720" rtlCol="0" anchor="b">
            <a:normAutofit/>
          </a:bodyPr>
          <a:lstStyle/>
          <a:p>
            <a:pPr algn="ctr">
              <a:lnSpc>
                <a:spcPct val="90000"/>
              </a:lnSpc>
              <a:spcBef>
                <a:spcPct val="0"/>
              </a:spcBef>
              <a:spcAft>
                <a:spcPts val="600"/>
              </a:spcAft>
            </a:pPr>
            <a:r>
              <a:rPr lang="en-US" sz="3000" u="sng">
                <a:solidFill>
                  <a:srgbClr val="FFFFFF"/>
                </a:solidFill>
                <a:latin typeface="+mj-lt"/>
                <a:ea typeface="+mj-ea"/>
                <a:cs typeface="+mj-cs"/>
              </a:rPr>
              <a:t> Ledger Academy / Blockchain Fundamentals</a:t>
            </a:r>
          </a:p>
        </p:txBody>
      </p:sp>
      <p:cxnSp>
        <p:nvCxnSpPr>
          <p:cNvPr id="15" name="Straight Connector 14">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8" name="Picture 7" descr="A close up of a logo&#10;&#10;Description automatically generated">
            <a:extLst>
              <a:ext uri="{FF2B5EF4-FFF2-40B4-BE49-F238E27FC236}">
                <a16:creationId xmlns:a16="http://schemas.microsoft.com/office/drawing/2014/main" id="{2B2C86BB-4DDD-4805-A864-74D513A468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002" y="2426818"/>
            <a:ext cx="4997046" cy="3997637"/>
          </a:xfrm>
          <a:prstGeom prst="rect">
            <a:avLst/>
          </a:prstGeom>
        </p:spPr>
      </p:pic>
      <p:cxnSp>
        <p:nvCxnSpPr>
          <p:cNvPr id="17" name="Straight Connector 16">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49BEF80F-47B3-4CFC-A44A-09211A692F15}"/>
              </a:ext>
            </a:extLst>
          </p:cNvPr>
          <p:cNvPicPr>
            <a:picLocks noChangeAspect="1"/>
          </p:cNvPicPr>
          <p:nvPr/>
        </p:nvPicPr>
        <p:blipFill>
          <a:blip r:embed="rId3"/>
          <a:stretch>
            <a:fillRect/>
          </a:stretch>
        </p:blipFill>
        <p:spPr>
          <a:xfrm>
            <a:off x="6445073" y="2891160"/>
            <a:ext cx="5455917" cy="3068953"/>
          </a:xfrm>
          <a:prstGeom prst="rect">
            <a:avLst/>
          </a:prstGeom>
        </p:spPr>
      </p:pic>
      <p:sp>
        <p:nvSpPr>
          <p:cNvPr id="2" name="Footer Placeholder 1">
            <a:extLst>
              <a:ext uri="{FF2B5EF4-FFF2-40B4-BE49-F238E27FC236}">
                <a16:creationId xmlns:a16="http://schemas.microsoft.com/office/drawing/2014/main" id="{E71339C5-7F6A-4FE1-A58F-45D74D83A5AA}"/>
              </a:ext>
            </a:extLst>
          </p:cNvPr>
          <p:cNvSpPr>
            <a:spLocks noGrp="1"/>
          </p:cNvSpPr>
          <p:nvPr>
            <p:ph type="ftr" sz="quarter" idx="11"/>
          </p:nvPr>
        </p:nvSpPr>
        <p:spPr>
          <a:xfrm>
            <a:off x="4038600" y="6522430"/>
            <a:ext cx="4114800" cy="347472"/>
          </a:xfrm>
        </p:spPr>
        <p:txBody>
          <a:bodyPr vert="horz" lIns="91440" tIns="45720" rIns="91440" bIns="45720" rtlCol="0" anchor="ctr">
            <a:normAutofit/>
          </a:bodyPr>
          <a:lstStyle/>
          <a:p>
            <a:endParaRPr lang="en-US" sz="1200" kern="1200">
              <a:solidFill>
                <a:srgbClr val="898989"/>
              </a:solidFill>
              <a:latin typeface="+mn-lt"/>
              <a:ea typeface="+mn-ea"/>
              <a:cs typeface="+mn-cs"/>
            </a:endParaRPr>
          </a:p>
        </p:txBody>
      </p:sp>
      <p:sp>
        <p:nvSpPr>
          <p:cNvPr id="4" name="AutoShape 2">
            <a:extLst>
              <a:ext uri="{FF2B5EF4-FFF2-40B4-BE49-F238E27FC236}">
                <a16:creationId xmlns:a16="http://schemas.microsoft.com/office/drawing/2014/main" id="{4994BD30-7340-491E-99A7-82E8899AD7E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Content Placeholder 5" descr="A picture containing clipart&#10;&#10;Description automatically generated">
            <a:extLst>
              <a:ext uri="{FF2B5EF4-FFF2-40B4-BE49-F238E27FC236}">
                <a16:creationId xmlns:a16="http://schemas.microsoft.com/office/drawing/2014/main" id="{ECAC0D66-AB2F-4FA9-9703-948BB863D8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17739288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7D48E32-7023-49DC-A937-C80E6B3B62CC}"/>
              </a:ext>
            </a:extLst>
          </p:cNvPr>
          <p:cNvSpPr>
            <a:spLocks noGrp="1"/>
          </p:cNvSpPr>
          <p:nvPr>
            <p:ph type="ftr" sz="quarter" idx="11"/>
          </p:nvPr>
        </p:nvSpPr>
        <p:spPr/>
        <p:txBody>
          <a:bodyPr/>
          <a:lstStyle/>
          <a:p>
            <a:endParaRPr lang="en-US"/>
          </a:p>
        </p:txBody>
      </p:sp>
      <p:pic>
        <p:nvPicPr>
          <p:cNvPr id="3" name="Picture 2">
            <a:extLst>
              <a:ext uri="{FF2B5EF4-FFF2-40B4-BE49-F238E27FC236}">
                <a16:creationId xmlns:a16="http://schemas.microsoft.com/office/drawing/2014/main" id="{BAAA4727-97A8-4236-B7DD-F0039586B3EB}"/>
              </a:ext>
            </a:extLst>
          </p:cNvPr>
          <p:cNvPicPr>
            <a:picLocks noChangeAspect="1"/>
          </p:cNvPicPr>
          <p:nvPr/>
        </p:nvPicPr>
        <p:blipFill>
          <a:blip r:embed="rId2"/>
          <a:stretch>
            <a:fillRect/>
          </a:stretch>
        </p:blipFill>
        <p:spPr>
          <a:xfrm>
            <a:off x="4162841" y="795384"/>
            <a:ext cx="7604901" cy="4489680"/>
          </a:xfrm>
          <a:prstGeom prst="rect">
            <a:avLst/>
          </a:prstGeom>
        </p:spPr>
      </p:pic>
      <p:sp>
        <p:nvSpPr>
          <p:cNvPr id="4" name="Rectangle 2">
            <a:extLst>
              <a:ext uri="{FF2B5EF4-FFF2-40B4-BE49-F238E27FC236}">
                <a16:creationId xmlns:a16="http://schemas.microsoft.com/office/drawing/2014/main" id="{52691BBE-8C3C-4F98-B3A2-AAC5205B3802}"/>
              </a:ext>
            </a:extLst>
          </p:cNvPr>
          <p:cNvSpPr/>
          <p:nvPr/>
        </p:nvSpPr>
        <p:spPr>
          <a:xfrm>
            <a:off x="482978" y="87300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Ledger Academy / Blockchain Fundamentals</a:t>
            </a:r>
          </a:p>
        </p:txBody>
      </p:sp>
      <p:pic>
        <p:nvPicPr>
          <p:cNvPr id="2050" name="Picture 2">
            <a:extLst>
              <a:ext uri="{FF2B5EF4-FFF2-40B4-BE49-F238E27FC236}">
                <a16:creationId xmlns:a16="http://schemas.microsoft.com/office/drawing/2014/main" id="{8C3A4DE3-16E6-4075-BFB8-C784D65831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4244" y="3892892"/>
            <a:ext cx="1428597" cy="1945613"/>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5" descr="A picture containing clipart&#10;&#10;Description automatically generated">
            <a:extLst>
              <a:ext uri="{FF2B5EF4-FFF2-40B4-BE49-F238E27FC236}">
                <a16:creationId xmlns:a16="http://schemas.microsoft.com/office/drawing/2014/main" id="{B25062C3-6B8C-4B20-9319-D8B5B9DBA6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graphicFrame>
        <p:nvGraphicFramePr>
          <p:cNvPr id="5" name="Table 4">
            <a:extLst>
              <a:ext uri="{FF2B5EF4-FFF2-40B4-BE49-F238E27FC236}">
                <a16:creationId xmlns:a16="http://schemas.microsoft.com/office/drawing/2014/main" id="{1F4A165E-906B-44B7-BB14-9360A9A3F348}"/>
              </a:ext>
            </a:extLst>
          </p:cNvPr>
          <p:cNvGraphicFramePr>
            <a:graphicFrameLocks noGrp="1"/>
          </p:cNvGraphicFramePr>
          <p:nvPr>
            <p:extLst>
              <p:ext uri="{D42A27DB-BD31-4B8C-83A1-F6EECF244321}">
                <p14:modId xmlns:p14="http://schemas.microsoft.com/office/powerpoint/2010/main" val="2063333961"/>
              </p:ext>
            </p:extLst>
          </p:nvPr>
        </p:nvGraphicFramePr>
        <p:xfrm>
          <a:off x="7273065" y="4086105"/>
          <a:ext cx="5208975" cy="2676723"/>
        </p:xfrm>
        <a:graphic>
          <a:graphicData uri="http://schemas.openxmlformats.org/drawingml/2006/table">
            <a:tbl>
              <a:tblPr/>
              <a:tblGrid>
                <a:gridCol w="5208975">
                  <a:extLst>
                    <a:ext uri="{9D8B030D-6E8A-4147-A177-3AD203B41FA5}">
                      <a16:colId xmlns:a16="http://schemas.microsoft.com/office/drawing/2014/main" val="1128276090"/>
                    </a:ext>
                  </a:extLst>
                </a:gridCol>
              </a:tblGrid>
              <a:tr h="244262">
                <a:tc>
                  <a:txBody>
                    <a:bodyPr/>
                    <a:lstStyle/>
                    <a:p>
                      <a:endParaRPr lang="en-US" sz="200"/>
                    </a:p>
                  </a:txBody>
                  <a:tcPr marL="6484" marR="6484" marT="6484" marB="6484">
                    <a:lnL>
                      <a:noFill/>
                    </a:lnL>
                    <a:lnR>
                      <a:noFill/>
                    </a:lnR>
                    <a:lnT>
                      <a:noFill/>
                    </a:lnT>
                    <a:lnB>
                      <a:noFill/>
                    </a:lnB>
                  </a:tcPr>
                </a:tc>
                <a:extLst>
                  <a:ext uri="{0D108BD9-81ED-4DB2-BD59-A6C34878D82A}">
                    <a16:rowId xmlns:a16="http://schemas.microsoft.com/office/drawing/2014/main" val="945879720"/>
                  </a:ext>
                </a:extLst>
              </a:tr>
              <a:tr h="244262">
                <a:tc>
                  <a:txBody>
                    <a:bodyPr/>
                    <a:lstStyle/>
                    <a:p>
                      <a:endParaRPr lang="en-US" sz="200"/>
                    </a:p>
                  </a:txBody>
                  <a:tcPr marL="0" marR="0" marT="0" marB="0">
                    <a:lnL>
                      <a:noFill/>
                    </a:lnL>
                    <a:lnR>
                      <a:noFill/>
                    </a:lnR>
                    <a:lnT>
                      <a:noFill/>
                    </a:lnT>
                    <a:lnB>
                      <a:noFill/>
                    </a:lnB>
                  </a:tcPr>
                </a:tc>
                <a:extLst>
                  <a:ext uri="{0D108BD9-81ED-4DB2-BD59-A6C34878D82A}">
                    <a16:rowId xmlns:a16="http://schemas.microsoft.com/office/drawing/2014/main" val="316640856"/>
                  </a:ext>
                </a:extLst>
              </a:tr>
              <a:tr h="244262">
                <a:tc>
                  <a:txBody>
                    <a:bodyPr/>
                    <a:lstStyle/>
                    <a:p>
                      <a:endParaRPr lang="en-US" sz="200"/>
                    </a:p>
                  </a:txBody>
                  <a:tcPr marL="0" marR="0" marT="5836" marB="0">
                    <a:lnL>
                      <a:noFill/>
                    </a:lnL>
                    <a:lnR>
                      <a:noFill/>
                    </a:lnR>
                    <a:lnT>
                      <a:noFill/>
                    </a:lnT>
                    <a:lnB>
                      <a:noFill/>
                    </a:lnB>
                  </a:tcPr>
                </a:tc>
                <a:extLst>
                  <a:ext uri="{0D108BD9-81ED-4DB2-BD59-A6C34878D82A}">
                    <a16:rowId xmlns:a16="http://schemas.microsoft.com/office/drawing/2014/main" val="1911124185"/>
                  </a:ext>
                </a:extLst>
              </a:tr>
              <a:tr h="244262">
                <a:tc>
                  <a:txBody>
                    <a:bodyPr/>
                    <a:lstStyle/>
                    <a:p>
                      <a:pPr algn="ctr"/>
                      <a:r>
                        <a:rPr lang="en-US" sz="200" b="1" i="0">
                          <a:solidFill>
                            <a:srgbClr val="202020"/>
                          </a:solidFill>
                          <a:effectLst/>
                          <a:latin typeface="Helvetica" panose="020B0604020202020204" pitchFamily="34" charset="0"/>
                        </a:rPr>
                        <a:t>GBA Members Get Recognized</a:t>
                      </a:r>
                    </a:p>
                  </a:txBody>
                  <a:tcPr marL="11671" marR="11671" marT="0" marB="5836">
                    <a:lnL>
                      <a:noFill/>
                    </a:lnL>
                    <a:lnR>
                      <a:noFill/>
                    </a:lnR>
                    <a:lnT>
                      <a:noFill/>
                    </a:lnT>
                    <a:lnB>
                      <a:noFill/>
                    </a:lnB>
                  </a:tcPr>
                </a:tc>
                <a:extLst>
                  <a:ext uri="{0D108BD9-81ED-4DB2-BD59-A6C34878D82A}">
                    <a16:rowId xmlns:a16="http://schemas.microsoft.com/office/drawing/2014/main" val="3510101709"/>
                  </a:ext>
                </a:extLst>
              </a:tr>
              <a:tr h="244262">
                <a:tc>
                  <a:txBody>
                    <a:bodyPr/>
                    <a:lstStyle/>
                    <a:p>
                      <a:endParaRPr lang="en-US" sz="200"/>
                    </a:p>
                  </a:txBody>
                  <a:tcPr marL="0" marR="0" marT="0" marB="0">
                    <a:lnL>
                      <a:noFill/>
                    </a:lnL>
                    <a:lnR>
                      <a:noFill/>
                    </a:lnR>
                    <a:lnT>
                      <a:noFill/>
                    </a:lnT>
                    <a:lnB>
                      <a:noFill/>
                    </a:lnB>
                  </a:tcPr>
                </a:tc>
                <a:extLst>
                  <a:ext uri="{0D108BD9-81ED-4DB2-BD59-A6C34878D82A}">
                    <a16:rowId xmlns:a16="http://schemas.microsoft.com/office/drawing/2014/main" val="2594656922"/>
                  </a:ext>
                </a:extLst>
              </a:tr>
              <a:tr h="244262">
                <a:tc>
                  <a:txBody>
                    <a:bodyPr/>
                    <a:lstStyle/>
                    <a:p>
                      <a:endParaRPr lang="en-US" sz="200"/>
                    </a:p>
                  </a:txBody>
                  <a:tcPr marL="0" marR="0" marT="5836" marB="0">
                    <a:lnL>
                      <a:noFill/>
                    </a:lnL>
                    <a:lnR>
                      <a:noFill/>
                    </a:lnR>
                    <a:lnT>
                      <a:noFill/>
                    </a:lnT>
                    <a:lnB>
                      <a:noFill/>
                    </a:lnB>
                  </a:tcPr>
                </a:tc>
                <a:extLst>
                  <a:ext uri="{0D108BD9-81ED-4DB2-BD59-A6C34878D82A}">
                    <a16:rowId xmlns:a16="http://schemas.microsoft.com/office/drawing/2014/main" val="1724645285"/>
                  </a:ext>
                </a:extLst>
              </a:tr>
              <a:tr h="290071">
                <a:tc>
                  <a:txBody>
                    <a:bodyPr/>
                    <a:lstStyle/>
                    <a:p>
                      <a:pPr algn="l"/>
                      <a:r>
                        <a:rPr lang="en-US" sz="200">
                          <a:solidFill>
                            <a:srgbClr val="202020"/>
                          </a:solidFill>
                          <a:effectLst/>
                          <a:latin typeface="Helvetica" panose="020B0604020202020204" pitchFamily="34" charset="0"/>
                        </a:rPr>
                        <a:t>Bobbi</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I just wanted to remind you that January 15th is the last day to nominate anyone for the </a:t>
                      </a:r>
                      <a:r>
                        <a:rPr lang="en-US" sz="200" b="0" u="sng">
                          <a:solidFill>
                            <a:srgbClr val="007C89"/>
                          </a:solidFill>
                          <a:effectLst/>
                          <a:latin typeface="Helvetica" panose="020B0604020202020204" pitchFamily="34" charset="0"/>
                          <a:hlinkClick r:id="rId5"/>
                        </a:rPr>
                        <a:t>GBA Annual Achievement Award</a:t>
                      </a:r>
                      <a:r>
                        <a:rPr lang="en-US" sz="200">
                          <a:solidFill>
                            <a:srgbClr val="202020"/>
                          </a:solidFill>
                          <a:effectLst/>
                          <a:latin typeface="Helvetica" panose="020B0604020202020204" pitchFamily="34" charset="0"/>
                        </a:rPr>
                        <a:t>. The awards will be handed out at the US Capitol on January 31st. For more information, please go to </a:t>
                      </a:r>
                      <a:r>
                        <a:rPr lang="en-US" sz="200" b="0" u="sng">
                          <a:solidFill>
                            <a:srgbClr val="007C89"/>
                          </a:solidFill>
                          <a:effectLst/>
                          <a:latin typeface="Helvetica" panose="020B0604020202020204" pitchFamily="34" charset="0"/>
                          <a:hlinkClick r:id="rId6"/>
                        </a:rPr>
                        <a:t>www.gbaglobal.org/gba-aaa</a:t>
                      </a:r>
                      <a:r>
                        <a:rPr lang="en-US" sz="200">
                          <a:solidFill>
                            <a:srgbClr val="202020"/>
                          </a:solidFill>
                          <a:effectLst/>
                          <a:latin typeface="Helvetica" panose="020B0604020202020204" pitchFamily="34" charset="0"/>
                        </a:rPr>
                        <a:t>.</a:t>
                      </a:r>
                      <a:br>
                        <a:rPr lang="en-US" sz="200">
                          <a:solidFill>
                            <a:srgbClr val="202020"/>
                          </a:solidFill>
                          <a:effectLst/>
                          <a:latin typeface="Helvetica" panose="020B0604020202020204" pitchFamily="34" charset="0"/>
                        </a:rPr>
                      </a:b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Have a great day,</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Gerard Dache</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Executive Director</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Government Blockchain Association</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gerard.dache@GBAglobal.org</a:t>
                      </a:r>
                      <a:br>
                        <a:rPr lang="en-US" sz="200">
                          <a:solidFill>
                            <a:srgbClr val="202020"/>
                          </a:solidFill>
                          <a:effectLst/>
                          <a:latin typeface="Helvetica" panose="020B0604020202020204" pitchFamily="34" charset="0"/>
                        </a:rPr>
                      </a:br>
                      <a:r>
                        <a:rPr lang="en-US" sz="200">
                          <a:solidFill>
                            <a:srgbClr val="202020"/>
                          </a:solidFill>
                          <a:effectLst/>
                          <a:latin typeface="Helvetica" panose="020B0604020202020204" pitchFamily="34" charset="0"/>
                        </a:rPr>
                        <a:t> </a:t>
                      </a:r>
                      <a:endParaRPr lang="en-US" sz="200">
                        <a:effectLst/>
                      </a:endParaRPr>
                    </a:p>
                  </a:txBody>
                  <a:tcPr marL="11671" marR="11671" marT="0" marB="5836">
                    <a:lnL>
                      <a:noFill/>
                    </a:lnL>
                    <a:lnR>
                      <a:noFill/>
                    </a:lnR>
                    <a:lnT>
                      <a:noFill/>
                    </a:lnT>
                    <a:lnB>
                      <a:noFill/>
                    </a:lnB>
                  </a:tcPr>
                </a:tc>
                <a:extLst>
                  <a:ext uri="{0D108BD9-81ED-4DB2-BD59-A6C34878D82A}">
                    <a16:rowId xmlns:a16="http://schemas.microsoft.com/office/drawing/2014/main" val="3800288344"/>
                  </a:ext>
                </a:extLst>
              </a:tr>
              <a:tr h="244262">
                <a:tc>
                  <a:txBody>
                    <a:bodyPr/>
                    <a:lstStyle/>
                    <a:p>
                      <a:endParaRPr lang="en-US" sz="200"/>
                    </a:p>
                  </a:txBody>
                  <a:tcPr marL="0" marR="0" marT="0" marB="0">
                    <a:lnL>
                      <a:noFill/>
                    </a:lnL>
                    <a:lnR>
                      <a:noFill/>
                    </a:lnR>
                    <a:lnT>
                      <a:noFill/>
                    </a:lnT>
                    <a:lnB>
                      <a:noFill/>
                    </a:lnB>
                  </a:tcPr>
                </a:tc>
                <a:extLst>
                  <a:ext uri="{0D108BD9-81ED-4DB2-BD59-A6C34878D82A}">
                    <a16:rowId xmlns:a16="http://schemas.microsoft.com/office/drawing/2014/main" val="1580726441"/>
                  </a:ext>
                </a:extLst>
              </a:tr>
              <a:tr h="244262">
                <a:tc>
                  <a:txBody>
                    <a:bodyPr/>
                    <a:lstStyle/>
                    <a:p>
                      <a:endParaRPr lang="en-US" sz="200"/>
                    </a:p>
                  </a:txBody>
                  <a:tcPr marL="0" marR="0" marT="5836" marB="0">
                    <a:lnL>
                      <a:noFill/>
                    </a:lnL>
                    <a:lnR>
                      <a:noFill/>
                    </a:lnR>
                    <a:lnT>
                      <a:noFill/>
                    </a:lnT>
                    <a:lnB>
                      <a:noFill/>
                    </a:lnB>
                  </a:tcPr>
                </a:tc>
                <a:extLst>
                  <a:ext uri="{0D108BD9-81ED-4DB2-BD59-A6C34878D82A}">
                    <a16:rowId xmlns:a16="http://schemas.microsoft.com/office/drawing/2014/main" val="2338791940"/>
                  </a:ext>
                </a:extLst>
              </a:tr>
              <a:tr h="374353">
                <a:tc>
                  <a:txBody>
                    <a:bodyPr/>
                    <a:lstStyle/>
                    <a:p>
                      <a:pPr algn="l"/>
                      <a:r>
                        <a:rPr lang="en-US" sz="200" i="1" dirty="0">
                          <a:solidFill>
                            <a:srgbClr val="202020"/>
                          </a:solidFill>
                          <a:effectLst/>
                          <a:latin typeface="Helvetica" panose="020B0604020202020204" pitchFamily="34" charset="0"/>
                        </a:rPr>
                        <a:t>Copyright © 2020 Government Blockchain Association, All rights reserved.</a:t>
                      </a:r>
                      <a:br>
                        <a:rPr lang="en-US" sz="200" dirty="0">
                          <a:solidFill>
                            <a:srgbClr val="202020"/>
                          </a:solidFill>
                          <a:effectLst/>
                          <a:latin typeface="Helvetica" panose="020B0604020202020204" pitchFamily="34" charset="0"/>
                        </a:rPr>
                      </a:br>
                      <a:r>
                        <a:rPr lang="en-US" sz="200" dirty="0">
                          <a:solidFill>
                            <a:srgbClr val="202020"/>
                          </a:solidFill>
                          <a:effectLst/>
                          <a:latin typeface="Helvetica" panose="020B0604020202020204" pitchFamily="34" charset="0"/>
                        </a:rPr>
                        <a:t>You are receiving this message as a member of GBA after signing up at www.governmentblockchain.org</a:t>
                      </a:r>
                      <a:br>
                        <a:rPr lang="en-US" sz="200" dirty="0">
                          <a:solidFill>
                            <a:srgbClr val="202020"/>
                          </a:solidFill>
                          <a:effectLst/>
                          <a:latin typeface="Helvetica" panose="020B0604020202020204" pitchFamily="34" charset="0"/>
                        </a:rPr>
                      </a:br>
                      <a:br>
                        <a:rPr lang="en-US" sz="200" dirty="0">
                          <a:solidFill>
                            <a:srgbClr val="202020"/>
                          </a:solidFill>
                          <a:effectLst/>
                          <a:latin typeface="Helvetica" panose="020B0604020202020204" pitchFamily="34" charset="0"/>
                        </a:rPr>
                      </a:br>
                      <a:r>
                        <a:rPr lang="en-US" sz="200" b="1" dirty="0">
                          <a:solidFill>
                            <a:srgbClr val="202020"/>
                          </a:solidFill>
                          <a:effectLst/>
                          <a:latin typeface="Helvetica" panose="020B0604020202020204" pitchFamily="34" charset="0"/>
                        </a:rPr>
                        <a:t>Our mailing address is:</a:t>
                      </a:r>
                      <a:br>
                        <a:rPr lang="en-US" sz="200" dirty="0">
                          <a:solidFill>
                            <a:srgbClr val="202020"/>
                          </a:solidFill>
                          <a:effectLst/>
                          <a:latin typeface="Helvetica" panose="020B0604020202020204" pitchFamily="34" charset="0"/>
                        </a:rPr>
                      </a:br>
                      <a:r>
                        <a:rPr lang="en-US" sz="200" dirty="0">
                          <a:solidFill>
                            <a:srgbClr val="202020"/>
                          </a:solidFill>
                          <a:effectLst/>
                          <a:latin typeface="Helvetica" panose="020B0604020202020204" pitchFamily="34" charset="0"/>
                        </a:rPr>
                        <a:t>Government Blockchain Association4728 Pickett Road</a:t>
                      </a:r>
                    </a:p>
                    <a:p>
                      <a:pPr algn="l"/>
                      <a:r>
                        <a:rPr lang="en-US" sz="200" dirty="0">
                          <a:solidFill>
                            <a:srgbClr val="202020"/>
                          </a:solidFill>
                          <a:effectLst/>
                          <a:latin typeface="Helvetica" panose="020B0604020202020204" pitchFamily="34" charset="0"/>
                        </a:rPr>
                        <a:t>Fairfax, Virginia 22032-2028</a:t>
                      </a:r>
                    </a:p>
                    <a:p>
                      <a:pPr algn="l"/>
                      <a:br>
                        <a:rPr lang="en-US" sz="200" dirty="0">
                          <a:solidFill>
                            <a:srgbClr val="202020"/>
                          </a:solidFill>
                          <a:effectLst/>
                          <a:latin typeface="Helvetica" panose="020B0604020202020204" pitchFamily="34" charset="0"/>
                        </a:rPr>
                      </a:br>
                      <a:r>
                        <a:rPr lang="en-US" sz="200" b="0" u="sng" dirty="0">
                          <a:solidFill>
                            <a:srgbClr val="202020"/>
                          </a:solidFill>
                          <a:effectLst/>
                          <a:latin typeface="Helvetica" panose="020B0604020202020204" pitchFamily="34" charset="0"/>
                          <a:hlinkClick r:id="rId7"/>
                        </a:rPr>
                        <a:t>Add us to your address book</a:t>
                      </a:r>
                      <a:endParaRPr lang="en-US" sz="200" dirty="0">
                        <a:solidFill>
                          <a:srgbClr val="202020"/>
                        </a:solidFill>
                        <a:effectLst/>
                        <a:latin typeface="Helvetica" panose="020B0604020202020204" pitchFamily="34" charset="0"/>
                      </a:endParaRPr>
                    </a:p>
                    <a:p>
                      <a:pPr algn="l"/>
                      <a:br>
                        <a:rPr lang="en-US" sz="200" dirty="0">
                          <a:solidFill>
                            <a:srgbClr val="202020"/>
                          </a:solidFill>
                          <a:effectLst/>
                          <a:latin typeface="Helvetica" panose="020B0604020202020204" pitchFamily="34" charset="0"/>
                        </a:rPr>
                      </a:br>
                      <a:br>
                        <a:rPr lang="en-US" sz="200" dirty="0">
                          <a:solidFill>
                            <a:srgbClr val="202020"/>
                          </a:solidFill>
                          <a:effectLst/>
                          <a:latin typeface="Helvetica" panose="020B0604020202020204" pitchFamily="34" charset="0"/>
                        </a:rPr>
                      </a:br>
                      <a:r>
                        <a:rPr lang="en-US" sz="200" dirty="0">
                          <a:solidFill>
                            <a:srgbClr val="202020"/>
                          </a:solidFill>
                          <a:effectLst/>
                          <a:latin typeface="Helvetica" panose="020B0604020202020204" pitchFamily="34" charset="0"/>
                        </a:rPr>
                        <a:t>Want to change how you receive these emails?</a:t>
                      </a:r>
                      <a:br>
                        <a:rPr lang="en-US" sz="200" dirty="0">
                          <a:solidFill>
                            <a:srgbClr val="202020"/>
                          </a:solidFill>
                          <a:effectLst/>
                          <a:latin typeface="Helvetica" panose="020B0604020202020204" pitchFamily="34" charset="0"/>
                        </a:rPr>
                      </a:br>
                      <a:r>
                        <a:rPr lang="en-US" sz="200" dirty="0">
                          <a:solidFill>
                            <a:srgbClr val="202020"/>
                          </a:solidFill>
                          <a:effectLst/>
                          <a:latin typeface="Helvetica" panose="020B0604020202020204" pitchFamily="34" charset="0"/>
                        </a:rPr>
                        <a:t>You can </a:t>
                      </a:r>
                      <a:r>
                        <a:rPr lang="en-US" sz="200" b="0" u="sng" dirty="0">
                          <a:solidFill>
                            <a:srgbClr val="202020"/>
                          </a:solidFill>
                          <a:effectLst/>
                          <a:latin typeface="Helvetica" panose="020B0604020202020204" pitchFamily="34" charset="0"/>
                          <a:hlinkClick r:id="rId8"/>
                        </a:rPr>
                        <a:t>update your preferences</a:t>
                      </a:r>
                      <a:r>
                        <a:rPr lang="en-US" sz="200" dirty="0">
                          <a:solidFill>
                            <a:srgbClr val="202020"/>
                          </a:solidFill>
                          <a:effectLst/>
                          <a:latin typeface="Helvetica" panose="020B0604020202020204" pitchFamily="34" charset="0"/>
                        </a:rPr>
                        <a:t> or </a:t>
                      </a:r>
                      <a:r>
                        <a:rPr lang="en-US" sz="200" b="0" u="sng" dirty="0">
                          <a:solidFill>
                            <a:srgbClr val="202020"/>
                          </a:solidFill>
                          <a:effectLst/>
                          <a:latin typeface="Helvetica" panose="020B0604020202020204" pitchFamily="34" charset="0"/>
                          <a:hlinkClick r:id="rId9"/>
                        </a:rPr>
                        <a:t>unsubscribe from this list</a:t>
                      </a:r>
                      <a:r>
                        <a:rPr lang="en-US" sz="200" dirty="0">
                          <a:solidFill>
                            <a:srgbClr val="202020"/>
                          </a:solidFill>
                          <a:effectLst/>
                          <a:latin typeface="Helvetica" panose="020B0604020202020204" pitchFamily="34" charset="0"/>
                        </a:rPr>
                        <a:t>.</a:t>
                      </a:r>
                      <a:br>
                        <a:rPr lang="en-US" sz="200" dirty="0">
                          <a:solidFill>
                            <a:srgbClr val="202020"/>
                          </a:solidFill>
                          <a:effectLst/>
                          <a:latin typeface="Helvetica" panose="020B0604020202020204" pitchFamily="34" charset="0"/>
                        </a:rPr>
                      </a:br>
                      <a:br>
                        <a:rPr lang="en-US" sz="200" dirty="0">
                          <a:solidFill>
                            <a:srgbClr val="202020"/>
                          </a:solidFill>
                          <a:effectLst/>
                          <a:latin typeface="Helvetica" panose="020B0604020202020204" pitchFamily="34" charset="0"/>
                        </a:rPr>
                      </a:br>
                      <a:endParaRPr lang="en-US" sz="200" dirty="0">
                        <a:effectLst/>
                      </a:endParaRPr>
                    </a:p>
                  </a:txBody>
                  <a:tcPr marL="11671" marR="11671" marT="0" marB="5836">
                    <a:lnL>
                      <a:noFill/>
                    </a:lnL>
                    <a:lnR>
                      <a:noFill/>
                    </a:lnR>
                    <a:lnT>
                      <a:noFill/>
                    </a:lnT>
                    <a:lnB>
                      <a:noFill/>
                    </a:lnB>
                  </a:tcPr>
                </a:tc>
                <a:extLst>
                  <a:ext uri="{0D108BD9-81ED-4DB2-BD59-A6C34878D82A}">
                    <a16:rowId xmlns:a16="http://schemas.microsoft.com/office/drawing/2014/main" val="1333317156"/>
                  </a:ext>
                </a:extLst>
              </a:tr>
            </a:tbl>
          </a:graphicData>
        </a:graphic>
      </p:graphicFrame>
      <p:pic>
        <p:nvPicPr>
          <p:cNvPr id="2052" name="Picture 4">
            <a:extLst>
              <a:ext uri="{FF2B5EF4-FFF2-40B4-BE49-F238E27FC236}">
                <a16:creationId xmlns:a16="http://schemas.microsoft.com/office/drawing/2014/main" id="{A4D9526C-860A-45DD-B8C0-315AE22D7D9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363563" y="7509591"/>
            <a:ext cx="127531" cy="45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3985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219;p25">
            <a:extLst>
              <a:ext uri="{FF2B5EF4-FFF2-40B4-BE49-F238E27FC236}">
                <a16:creationId xmlns:a16="http://schemas.microsoft.com/office/drawing/2014/main" id="{DBD16677-598F-4F59-A55D-EA89D59588DA}"/>
              </a:ext>
            </a:extLst>
          </p:cNvPr>
          <p:cNvSpPr txBox="1">
            <a:spLocks/>
          </p:cNvSpPr>
          <p:nvPr/>
        </p:nvSpPr>
        <p:spPr>
          <a:xfrm>
            <a:off x="694510" y="1487272"/>
            <a:ext cx="2743200" cy="2743200"/>
          </a:xfrm>
          <a:prstGeom prst="ellipse">
            <a:avLst/>
          </a:prstGeom>
          <a:solidFill>
            <a:srgbClr val="262626"/>
          </a:solidFill>
          <a:ln w="174625" cmpd="thinThick">
            <a:solidFill>
              <a:srgbClr val="262626"/>
            </a:solidFill>
          </a:ln>
        </p:spPr>
        <p:txBody>
          <a:bodyPr spcFirstLastPara="1" vert="horz" lIns="91440" tIns="45720" rIns="91440" bIns="45720" rtlCol="0" anchor="ctr"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a:pPr>
            <a:r>
              <a:rPr lang="en-US" sz="2400" b="1">
                <a:solidFill>
                  <a:srgbClr val="FFFFFF"/>
                </a:solidFill>
              </a:rPr>
              <a:t>Presentations</a:t>
            </a:r>
            <a:endParaRPr lang="en-US" sz="2400" b="1" i="1" u="sng">
              <a:solidFill>
                <a:srgbClr val="FFFFFF"/>
              </a:solidFill>
            </a:endParaRPr>
          </a:p>
        </p:txBody>
      </p:sp>
      <p:sp>
        <p:nvSpPr>
          <p:cNvPr id="5" name="TextBox 4">
            <a:extLst>
              <a:ext uri="{FF2B5EF4-FFF2-40B4-BE49-F238E27FC236}">
                <a16:creationId xmlns:a16="http://schemas.microsoft.com/office/drawing/2014/main" id="{C27591AA-B38B-4FC5-9405-E36B41783CE9}"/>
              </a:ext>
            </a:extLst>
          </p:cNvPr>
          <p:cNvSpPr txBox="1"/>
          <p:nvPr/>
        </p:nvSpPr>
        <p:spPr>
          <a:xfrm>
            <a:off x="4668535" y="2364913"/>
            <a:ext cx="3067664" cy="1754326"/>
          </a:xfrm>
          <a:prstGeom prst="rect">
            <a:avLst/>
          </a:prstGeom>
          <a:noFill/>
        </p:spPr>
        <p:txBody>
          <a:bodyPr wrap="square" rtlCol="0">
            <a:spAutoFit/>
          </a:bodyPr>
          <a:lstStyle/>
          <a:p>
            <a:r>
              <a:rPr lang="en-US" dirty="0"/>
              <a:t>Hyperledger Community</a:t>
            </a:r>
          </a:p>
          <a:p>
            <a:r>
              <a:rPr lang="en-US" dirty="0"/>
              <a:t>Hyperledger Greenhouse</a:t>
            </a:r>
          </a:p>
          <a:p>
            <a:r>
              <a:rPr lang="en-US" dirty="0"/>
              <a:t>Use Case Identity</a:t>
            </a:r>
          </a:p>
          <a:p>
            <a:r>
              <a:rPr lang="en-US" dirty="0"/>
              <a:t>How to get involved</a:t>
            </a:r>
          </a:p>
          <a:p>
            <a:endParaRPr lang="en-US" dirty="0"/>
          </a:p>
          <a:p>
            <a:endParaRPr lang="en-US" dirty="0"/>
          </a:p>
        </p:txBody>
      </p:sp>
      <p:pic>
        <p:nvPicPr>
          <p:cNvPr id="8" name="Content Placeholder 5" descr="A picture containing clipart&#10;&#10;Description automatically generated">
            <a:extLst>
              <a:ext uri="{FF2B5EF4-FFF2-40B4-BE49-F238E27FC236}">
                <a16:creationId xmlns:a16="http://schemas.microsoft.com/office/drawing/2014/main" id="{98CF9B36-83F1-4A3B-B99D-AA4A425BB4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8729318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Google Shape;280;p28"/>
          <p:cNvSpPr txBox="1">
            <a:spLocks noGrp="1"/>
          </p:cNvSpPr>
          <p:nvPr>
            <p:ph type="ctrTitle"/>
          </p:nvPr>
        </p:nvSpPr>
        <p:spPr>
          <a:xfrm>
            <a:off x="1007533" y="1604433"/>
            <a:ext cx="10176800" cy="2672800"/>
          </a:xfrm>
          <a:prstGeom prst="rect">
            <a:avLst/>
          </a:prstGeom>
          <a:noFill/>
          <a:ln>
            <a:noFill/>
          </a:ln>
        </p:spPr>
        <p:txBody>
          <a:bodyPr spcFirstLastPara="1" vert="horz" wrap="square" lIns="0" tIns="0" rIns="0" bIns="0" rtlCol="0" anchor="ctr" anchorCtr="0">
            <a:noAutofit/>
          </a:bodyPr>
          <a:lstStyle/>
          <a:p>
            <a:r>
              <a:rPr lang="en-US"/>
              <a:t>Hyperledger Overview</a:t>
            </a:r>
            <a:endParaRPr/>
          </a:p>
        </p:txBody>
      </p:sp>
      <p:sp>
        <p:nvSpPr>
          <p:cNvPr id="281" name="Google Shape;281;p28"/>
          <p:cNvSpPr txBox="1">
            <a:spLocks noGrp="1"/>
          </p:cNvSpPr>
          <p:nvPr>
            <p:ph type="subTitle" idx="1"/>
          </p:nvPr>
        </p:nvSpPr>
        <p:spPr>
          <a:xfrm>
            <a:off x="1007533" y="3632161"/>
            <a:ext cx="10176800" cy="856800"/>
          </a:xfrm>
          <a:prstGeom prst="rect">
            <a:avLst/>
          </a:prstGeom>
          <a:noFill/>
          <a:ln>
            <a:noFill/>
          </a:ln>
        </p:spPr>
        <p:txBody>
          <a:bodyPr spcFirstLastPara="1" vert="horz" wrap="square" lIns="0" tIns="0" rIns="0" bIns="0" rtlCol="0" anchor="ctr" anchorCtr="0">
            <a:noAutofit/>
          </a:bodyPr>
          <a:lstStyle/>
          <a:p>
            <a:pPr marL="0" indent="0">
              <a:spcBef>
                <a:spcPts val="0"/>
              </a:spcBef>
            </a:pPr>
            <a:r>
              <a:rPr lang="en-US" dirty="0"/>
              <a:t>January 2020</a:t>
            </a:r>
            <a:endParaRPr dirty="0"/>
          </a:p>
        </p:txBody>
      </p:sp>
      <p:pic>
        <p:nvPicPr>
          <p:cNvPr id="2" name="Picture 1">
            <a:extLst>
              <a:ext uri="{FF2B5EF4-FFF2-40B4-BE49-F238E27FC236}">
                <a16:creationId xmlns:a16="http://schemas.microsoft.com/office/drawing/2014/main" id="{69BC8C3E-3D36-4D17-AE88-16A360EB551D}"/>
              </a:ext>
            </a:extLst>
          </p:cNvPr>
          <p:cNvPicPr>
            <a:picLocks noChangeAspect="1"/>
          </p:cNvPicPr>
          <p:nvPr/>
        </p:nvPicPr>
        <p:blipFill>
          <a:blip r:embed="rId3"/>
          <a:stretch>
            <a:fillRect/>
          </a:stretch>
        </p:blipFill>
        <p:spPr>
          <a:xfrm>
            <a:off x="0" y="59292"/>
            <a:ext cx="12192000" cy="6739416"/>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29"/>
          <p:cNvSpPr txBox="1">
            <a:spLocks noGrp="1"/>
          </p:cNvSpPr>
          <p:nvPr>
            <p:ph type="title"/>
          </p:nvPr>
        </p:nvSpPr>
        <p:spPr>
          <a:xfrm>
            <a:off x="1007534" y="947687"/>
            <a:ext cx="10176933" cy="575733"/>
          </a:xfrm>
          <a:prstGeom prst="rect">
            <a:avLst/>
          </a:prstGeom>
          <a:noFill/>
          <a:ln>
            <a:noFill/>
          </a:ln>
        </p:spPr>
        <p:txBody>
          <a:bodyPr spcFirstLastPara="1" vert="horz" wrap="square" lIns="0" tIns="0" rIns="0" bIns="0" rtlCol="0" anchor="ctr" anchorCtr="0">
            <a:noAutofit/>
          </a:bodyPr>
          <a:lstStyle/>
          <a:p>
            <a:r>
              <a:rPr lang="en-US"/>
              <a:t>Introducing Hyperledger</a:t>
            </a:r>
            <a:endParaRPr/>
          </a:p>
        </p:txBody>
      </p:sp>
      <p:pic>
        <p:nvPicPr>
          <p:cNvPr id="287" name="Google Shape;287;p29"/>
          <p:cNvPicPr preferRelativeResize="0">
            <a:picLocks noGrp="1"/>
          </p:cNvPicPr>
          <p:nvPr>
            <p:ph type="pic" idx="2"/>
          </p:nvPr>
        </p:nvPicPr>
        <p:blipFill rotWithShape="1">
          <a:blip r:embed="rId3">
            <a:alphaModFix/>
          </a:blip>
          <a:srcRect/>
          <a:stretch/>
        </p:blipFill>
        <p:spPr>
          <a:xfrm>
            <a:off x="2167728" y="2412843"/>
            <a:ext cx="931333" cy="931333"/>
          </a:xfrm>
          <a:prstGeom prst="rect">
            <a:avLst/>
          </a:prstGeom>
          <a:noFill/>
          <a:ln>
            <a:noFill/>
          </a:ln>
        </p:spPr>
      </p:pic>
      <p:pic>
        <p:nvPicPr>
          <p:cNvPr id="288" name="Google Shape;288;p29"/>
          <p:cNvPicPr preferRelativeResize="0">
            <a:picLocks noGrp="1"/>
          </p:cNvPicPr>
          <p:nvPr>
            <p:ph type="pic" idx="3"/>
          </p:nvPr>
        </p:nvPicPr>
        <p:blipFill rotWithShape="1">
          <a:blip r:embed="rId4">
            <a:alphaModFix/>
          </a:blip>
          <a:srcRect t="104" b="103"/>
          <a:stretch/>
        </p:blipFill>
        <p:spPr>
          <a:xfrm>
            <a:off x="9092938" y="2412843"/>
            <a:ext cx="931333" cy="931333"/>
          </a:xfrm>
          <a:prstGeom prst="rect">
            <a:avLst/>
          </a:prstGeom>
          <a:noFill/>
          <a:ln>
            <a:noFill/>
          </a:ln>
        </p:spPr>
      </p:pic>
      <p:sp>
        <p:nvSpPr>
          <p:cNvPr id="289" name="Google Shape;289;p29"/>
          <p:cNvSpPr txBox="1">
            <a:spLocks noGrp="1"/>
          </p:cNvSpPr>
          <p:nvPr>
            <p:ph type="body" idx="1"/>
          </p:nvPr>
        </p:nvSpPr>
        <p:spPr>
          <a:xfrm>
            <a:off x="1007534" y="3536482"/>
            <a:ext cx="3141388" cy="1565604"/>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Open source</a:t>
            </a:r>
            <a:r>
              <a:rPr lang="en-US" sz="1867">
                <a:solidFill>
                  <a:srgbClr val="942AFF"/>
                </a:solidFill>
              </a:rPr>
              <a:t> </a:t>
            </a:r>
            <a:r>
              <a:rPr lang="en-US" sz="1867"/>
              <a:t>collaborative effort to advance cross-industry </a:t>
            </a:r>
            <a:r>
              <a:rPr lang="en-US" sz="1867" b="1">
                <a:solidFill>
                  <a:srgbClr val="942AFF"/>
                </a:solidFill>
              </a:rPr>
              <a:t>blockchain technologies</a:t>
            </a:r>
            <a:endParaRPr sz="1867">
              <a:solidFill>
                <a:srgbClr val="942AFF"/>
              </a:solidFill>
            </a:endParaRPr>
          </a:p>
        </p:txBody>
      </p:sp>
      <p:pic>
        <p:nvPicPr>
          <p:cNvPr id="290" name="Google Shape;290;p29"/>
          <p:cNvPicPr preferRelativeResize="0">
            <a:picLocks noGrp="1"/>
          </p:cNvPicPr>
          <p:nvPr>
            <p:ph type="pic" idx="4"/>
          </p:nvPr>
        </p:nvPicPr>
        <p:blipFill rotWithShape="1">
          <a:blip r:embed="rId5">
            <a:alphaModFix/>
          </a:blip>
          <a:srcRect t="104" b="103"/>
          <a:stretch/>
        </p:blipFill>
        <p:spPr>
          <a:xfrm>
            <a:off x="5630334" y="2412843"/>
            <a:ext cx="931333" cy="931333"/>
          </a:xfrm>
          <a:prstGeom prst="rect">
            <a:avLst/>
          </a:prstGeom>
          <a:noFill/>
          <a:ln>
            <a:noFill/>
          </a:ln>
        </p:spPr>
      </p:pic>
      <p:sp>
        <p:nvSpPr>
          <p:cNvPr id="291" name="Google Shape;291;p29"/>
          <p:cNvSpPr txBox="1">
            <a:spLocks noGrp="1"/>
          </p:cNvSpPr>
          <p:nvPr>
            <p:ph type="body" idx="5"/>
          </p:nvPr>
        </p:nvSpPr>
        <p:spPr>
          <a:xfrm>
            <a:off x="8043079" y="3536482"/>
            <a:ext cx="3141388" cy="1565604"/>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Global collaboration </a:t>
            </a:r>
            <a:r>
              <a:rPr lang="en-US" sz="1867"/>
              <a:t>spanning finance, banking, IoT, supply chains, healthcare, manufacturing, technology and more.</a:t>
            </a:r>
            <a:endParaRPr sz="1867"/>
          </a:p>
        </p:txBody>
      </p:sp>
      <p:sp>
        <p:nvSpPr>
          <p:cNvPr id="292" name="Google Shape;292;p29"/>
          <p:cNvSpPr txBox="1">
            <a:spLocks noGrp="1"/>
          </p:cNvSpPr>
          <p:nvPr>
            <p:ph type="body" idx="6"/>
          </p:nvPr>
        </p:nvSpPr>
        <p:spPr>
          <a:xfrm>
            <a:off x="4527959" y="3536482"/>
            <a:ext cx="3141388" cy="1565604"/>
          </a:xfrm>
          <a:prstGeom prst="rect">
            <a:avLst/>
          </a:prstGeom>
          <a:noFill/>
          <a:ln>
            <a:noFill/>
          </a:ln>
        </p:spPr>
        <p:txBody>
          <a:bodyPr spcFirstLastPara="1" vert="horz" wrap="square" lIns="0" tIns="0" rIns="0" bIns="0" rtlCol="0" anchor="t" anchorCtr="0">
            <a:noAutofit/>
          </a:bodyPr>
          <a:lstStyle/>
          <a:p>
            <a:pPr marL="0" indent="0">
              <a:buSzPts val="1400"/>
            </a:pPr>
            <a:r>
              <a:rPr lang="en-US" sz="1867"/>
              <a:t>Hosted by </a:t>
            </a:r>
            <a:r>
              <a:rPr lang="en-US" sz="1867" b="1">
                <a:solidFill>
                  <a:srgbClr val="942AFF"/>
                </a:solidFill>
              </a:rPr>
              <a:t>The Linux Foundation</a:t>
            </a:r>
            <a:r>
              <a:rPr lang="en-US" sz="1867"/>
              <a:t>,</a:t>
            </a:r>
            <a:r>
              <a:rPr lang="en-US" sz="1867" b="1"/>
              <a:t> </a:t>
            </a:r>
            <a:r>
              <a:rPr lang="en-US" sz="1867"/>
              <a:t>fastest-growing project in LF history</a:t>
            </a:r>
            <a:br>
              <a:rPr lang="en-US" sz="1867"/>
            </a:br>
            <a:endParaRPr sz="1867"/>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Google Shape;297;p30"/>
          <p:cNvSpPr txBox="1">
            <a:spLocks noGrp="1"/>
          </p:cNvSpPr>
          <p:nvPr>
            <p:ph type="title"/>
          </p:nvPr>
        </p:nvSpPr>
        <p:spPr>
          <a:xfrm>
            <a:off x="1007534" y="959722"/>
            <a:ext cx="10176933" cy="555191"/>
          </a:xfrm>
          <a:prstGeom prst="rect">
            <a:avLst/>
          </a:prstGeom>
          <a:noFill/>
          <a:ln>
            <a:noFill/>
          </a:ln>
        </p:spPr>
        <p:txBody>
          <a:bodyPr spcFirstLastPara="1" vert="horz" wrap="square" lIns="0" tIns="0" rIns="0" bIns="0" rtlCol="0" anchor="ctr" anchorCtr="0">
            <a:noAutofit/>
          </a:bodyPr>
          <a:lstStyle/>
          <a:p>
            <a:r>
              <a:rPr lang="en-US"/>
              <a:t>Hosted By The Linux Foundation</a:t>
            </a:r>
            <a:endParaRPr/>
          </a:p>
        </p:txBody>
      </p:sp>
      <p:sp>
        <p:nvSpPr>
          <p:cNvPr id="298" name="Google Shape;298;p30"/>
          <p:cNvSpPr txBox="1">
            <a:spLocks noGrp="1"/>
          </p:cNvSpPr>
          <p:nvPr>
            <p:ph type="body" idx="1"/>
          </p:nvPr>
        </p:nvSpPr>
        <p:spPr>
          <a:xfrm>
            <a:off x="1007534" y="1776716"/>
            <a:ext cx="10176933" cy="2000157"/>
          </a:xfrm>
          <a:prstGeom prst="rect">
            <a:avLst/>
          </a:prstGeom>
          <a:noFill/>
          <a:ln>
            <a:noFill/>
          </a:ln>
        </p:spPr>
        <p:txBody>
          <a:bodyPr spcFirstLastPara="1" vert="horz" wrap="square" lIns="0" tIns="0" rIns="0" bIns="0" rtlCol="0" anchor="ctr" anchorCtr="0">
            <a:noAutofit/>
          </a:bodyPr>
          <a:lstStyle/>
          <a:p>
            <a:pPr marL="0" indent="0">
              <a:spcBef>
                <a:spcPts val="0"/>
              </a:spcBef>
              <a:buSzPts val="1100"/>
            </a:pPr>
            <a:r>
              <a:rPr lang="en-US" sz="1467"/>
              <a:t>For the last 16 years, The Linux Foundation</a:t>
            </a:r>
            <a:r>
              <a:rPr lang="en-US" sz="1467" baseline="30000"/>
              <a:t>®</a:t>
            </a:r>
            <a:r>
              <a:rPr lang="en-US" sz="1467"/>
              <a:t> has provided unparalleled support for open source communities through financial and intellectual resources, governance structure, IT infrastructure, services, events, and training. </a:t>
            </a:r>
            <a:endParaRPr/>
          </a:p>
          <a:p>
            <a:pPr marL="0" indent="0">
              <a:buSzPts val="1100"/>
            </a:pPr>
            <a:r>
              <a:rPr lang="en-US" sz="1467"/>
              <a:t>Dedicated to building sustainable ecosystems around open source projects, The Linux Foundation is working with the global technology community to solve the world’s hardest problems through open source and </a:t>
            </a:r>
            <a:r>
              <a:rPr lang="en-US" sz="1467" b="1">
                <a:solidFill>
                  <a:srgbClr val="942AFF"/>
                </a:solidFill>
              </a:rPr>
              <a:t>creating the largest shared technology investment in history</a:t>
            </a:r>
            <a:r>
              <a:rPr lang="en-US" sz="1467"/>
              <a:t>. </a:t>
            </a:r>
            <a:endParaRPr/>
          </a:p>
          <a:p>
            <a:pPr marL="0" indent="0">
              <a:buSzPts val="1100"/>
            </a:pPr>
            <a:r>
              <a:rPr lang="en-US" sz="1467"/>
              <a:t>The Linux Foundation is the umbrella organization for </a:t>
            </a:r>
            <a:r>
              <a:rPr lang="en-US" sz="1467" b="1">
                <a:solidFill>
                  <a:srgbClr val="942AFF"/>
                </a:solidFill>
              </a:rPr>
              <a:t>more than 60 open source projects </a:t>
            </a:r>
            <a:r>
              <a:rPr lang="en-US" sz="1467"/>
              <a:t>accelerating open technology development and commercial adoption. Some of the game-changing initiatives hosted by The Linux Foundation include:</a:t>
            </a:r>
            <a:endParaRPr sz="1467"/>
          </a:p>
        </p:txBody>
      </p:sp>
      <p:pic>
        <p:nvPicPr>
          <p:cNvPr id="299" name="Google Shape;299;p30"/>
          <p:cNvPicPr preferRelativeResize="0"/>
          <p:nvPr/>
        </p:nvPicPr>
        <p:blipFill rotWithShape="1">
          <a:blip r:embed="rId3">
            <a:alphaModFix/>
          </a:blip>
          <a:srcRect/>
          <a:stretch/>
        </p:blipFill>
        <p:spPr>
          <a:xfrm>
            <a:off x="1007534" y="3995060"/>
            <a:ext cx="10176933" cy="1485361"/>
          </a:xfrm>
          <a:prstGeom prst="rect">
            <a:avLst/>
          </a:prstGeom>
          <a:noFill/>
          <a:ln>
            <a:noFill/>
          </a:ln>
        </p:spPr>
      </p:pic>
      <p:pic>
        <p:nvPicPr>
          <p:cNvPr id="300" name="Google Shape;300;p30"/>
          <p:cNvPicPr preferRelativeResize="0"/>
          <p:nvPr/>
        </p:nvPicPr>
        <p:blipFill rotWithShape="1">
          <a:blip r:embed="rId4">
            <a:alphaModFix/>
          </a:blip>
          <a:srcRect/>
          <a:stretch/>
        </p:blipFill>
        <p:spPr>
          <a:xfrm>
            <a:off x="9462053" y="1045065"/>
            <a:ext cx="1722415" cy="56629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31"/>
          <p:cNvSpPr txBox="1">
            <a:spLocks noGrp="1"/>
          </p:cNvSpPr>
          <p:nvPr>
            <p:ph type="title"/>
          </p:nvPr>
        </p:nvSpPr>
        <p:spPr>
          <a:xfrm>
            <a:off x="1007534" y="950384"/>
            <a:ext cx="10176933" cy="575733"/>
          </a:xfrm>
          <a:prstGeom prst="rect">
            <a:avLst/>
          </a:prstGeom>
          <a:noFill/>
          <a:ln>
            <a:noFill/>
          </a:ln>
        </p:spPr>
        <p:txBody>
          <a:bodyPr spcFirstLastPara="1" vert="horz" wrap="square" lIns="0" tIns="0" rIns="0" bIns="0" rtlCol="0" anchor="ctr" anchorCtr="0">
            <a:noAutofit/>
          </a:bodyPr>
          <a:lstStyle/>
          <a:p>
            <a:r>
              <a:rPr lang="en-US"/>
              <a:t>Shared Ledger Database</a:t>
            </a:r>
            <a:endParaRPr/>
          </a:p>
        </p:txBody>
      </p:sp>
      <p:pic>
        <p:nvPicPr>
          <p:cNvPr id="306" name="Google Shape;306;p31"/>
          <p:cNvPicPr preferRelativeResize="0">
            <a:picLocks noGrp="1"/>
          </p:cNvPicPr>
          <p:nvPr>
            <p:ph type="pic" idx="2"/>
          </p:nvPr>
        </p:nvPicPr>
        <p:blipFill rotWithShape="1">
          <a:blip r:embed="rId3">
            <a:alphaModFix/>
          </a:blip>
          <a:srcRect/>
          <a:stretch/>
        </p:blipFill>
        <p:spPr>
          <a:xfrm>
            <a:off x="2167728" y="3180035"/>
            <a:ext cx="931333" cy="931333"/>
          </a:xfrm>
          <a:prstGeom prst="rect">
            <a:avLst/>
          </a:prstGeom>
          <a:noFill/>
          <a:ln>
            <a:noFill/>
          </a:ln>
        </p:spPr>
      </p:pic>
      <p:pic>
        <p:nvPicPr>
          <p:cNvPr id="307" name="Google Shape;307;p31"/>
          <p:cNvPicPr preferRelativeResize="0">
            <a:picLocks noGrp="1"/>
          </p:cNvPicPr>
          <p:nvPr>
            <p:ph type="pic" idx="3"/>
          </p:nvPr>
        </p:nvPicPr>
        <p:blipFill rotWithShape="1">
          <a:blip r:embed="rId4">
            <a:alphaModFix/>
          </a:blip>
          <a:srcRect t="99" b="109"/>
          <a:stretch/>
        </p:blipFill>
        <p:spPr>
          <a:xfrm>
            <a:off x="9092937" y="3180035"/>
            <a:ext cx="931200" cy="931200"/>
          </a:xfrm>
          <a:prstGeom prst="rect">
            <a:avLst/>
          </a:prstGeom>
          <a:noFill/>
          <a:ln>
            <a:noFill/>
          </a:ln>
        </p:spPr>
      </p:pic>
      <p:pic>
        <p:nvPicPr>
          <p:cNvPr id="308" name="Google Shape;308;p31"/>
          <p:cNvPicPr preferRelativeResize="0">
            <a:picLocks noGrp="1"/>
          </p:cNvPicPr>
          <p:nvPr>
            <p:ph type="pic" idx="4"/>
          </p:nvPr>
        </p:nvPicPr>
        <p:blipFill rotWithShape="1">
          <a:blip r:embed="rId5">
            <a:alphaModFix/>
          </a:blip>
          <a:srcRect/>
          <a:stretch/>
        </p:blipFill>
        <p:spPr>
          <a:xfrm>
            <a:off x="5630334" y="3180035"/>
            <a:ext cx="931333" cy="931333"/>
          </a:xfrm>
          <a:prstGeom prst="rect">
            <a:avLst/>
          </a:prstGeom>
          <a:noFill/>
          <a:ln>
            <a:noFill/>
          </a:ln>
        </p:spPr>
      </p:pic>
      <p:sp>
        <p:nvSpPr>
          <p:cNvPr id="309" name="Google Shape;309;p31"/>
          <p:cNvSpPr txBox="1">
            <a:spLocks noGrp="1"/>
          </p:cNvSpPr>
          <p:nvPr>
            <p:ph type="body" idx="1"/>
          </p:nvPr>
        </p:nvSpPr>
        <p:spPr>
          <a:xfrm>
            <a:off x="1007534" y="4348196"/>
            <a:ext cx="3141388" cy="1295401"/>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Finance</a:t>
            </a:r>
            <a:endParaRPr/>
          </a:p>
          <a:p>
            <a:pPr marL="0" indent="0"/>
            <a:r>
              <a:rPr lang="en-US"/>
              <a:t>Streamlined settlement, improved liquidity, increased transparency and new products/markets</a:t>
            </a:r>
            <a:endParaRPr/>
          </a:p>
        </p:txBody>
      </p:sp>
      <p:sp>
        <p:nvSpPr>
          <p:cNvPr id="310" name="Google Shape;310;p31"/>
          <p:cNvSpPr txBox="1">
            <a:spLocks noGrp="1"/>
          </p:cNvSpPr>
          <p:nvPr>
            <p:ph type="body" idx="5"/>
          </p:nvPr>
        </p:nvSpPr>
        <p:spPr>
          <a:xfrm>
            <a:off x="8043079" y="4348196"/>
            <a:ext cx="3141388" cy="1295401"/>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Supply Chain</a:t>
            </a:r>
            <a:endParaRPr/>
          </a:p>
          <a:p>
            <a:pPr marL="0" indent="0"/>
            <a:r>
              <a:rPr lang="en-US"/>
              <a:t>Track parts and service provenance, ensure authenticity of goods, block counterfeits, reduce conflicts  </a:t>
            </a:r>
            <a:endParaRPr/>
          </a:p>
        </p:txBody>
      </p:sp>
      <p:sp>
        <p:nvSpPr>
          <p:cNvPr id="311" name="Google Shape;311;p31"/>
          <p:cNvSpPr txBox="1">
            <a:spLocks noGrp="1"/>
          </p:cNvSpPr>
          <p:nvPr>
            <p:ph type="body" idx="6"/>
          </p:nvPr>
        </p:nvSpPr>
        <p:spPr>
          <a:xfrm>
            <a:off x="4527959" y="4348196"/>
            <a:ext cx="3141388" cy="1295401"/>
          </a:xfrm>
          <a:prstGeom prst="rect">
            <a:avLst/>
          </a:prstGeom>
          <a:noFill/>
          <a:ln>
            <a:noFill/>
          </a:ln>
        </p:spPr>
        <p:txBody>
          <a:bodyPr spcFirstLastPara="1" vert="horz" wrap="square" lIns="0" tIns="0" rIns="0" bIns="0" rtlCol="0" anchor="t" anchorCtr="0">
            <a:noAutofit/>
          </a:bodyPr>
          <a:lstStyle/>
          <a:p>
            <a:pPr marL="0" indent="0">
              <a:buClr>
                <a:srgbClr val="942AFF"/>
              </a:buClr>
              <a:buSzPts val="1400"/>
            </a:pPr>
            <a:r>
              <a:rPr lang="en-US" sz="1867" b="1">
                <a:solidFill>
                  <a:srgbClr val="942AFF"/>
                </a:solidFill>
              </a:rPr>
              <a:t>Healthcare</a:t>
            </a:r>
            <a:endParaRPr/>
          </a:p>
          <a:p>
            <a:pPr marL="0" indent="0"/>
            <a:r>
              <a:rPr lang="en-US"/>
              <a:t>Unite disparate processes, increase data flow and liquidity, reduce costs and improve patient experience and outcomes</a:t>
            </a:r>
            <a:endParaRPr/>
          </a:p>
        </p:txBody>
      </p:sp>
      <p:sp>
        <p:nvSpPr>
          <p:cNvPr id="312" name="Google Shape;312;p31"/>
          <p:cNvSpPr txBox="1">
            <a:spLocks noGrp="1"/>
          </p:cNvSpPr>
          <p:nvPr>
            <p:ph type="body" idx="7"/>
          </p:nvPr>
        </p:nvSpPr>
        <p:spPr>
          <a:xfrm>
            <a:off x="1007534" y="1803214"/>
            <a:ext cx="10176933" cy="1110367"/>
          </a:xfrm>
          <a:prstGeom prst="rect">
            <a:avLst/>
          </a:prstGeom>
          <a:noFill/>
          <a:ln>
            <a:noFill/>
          </a:ln>
        </p:spPr>
        <p:txBody>
          <a:bodyPr spcFirstLastPara="1" vert="horz" wrap="square" lIns="0" tIns="0" rIns="0" bIns="0" rtlCol="0" anchor="ctr" anchorCtr="0">
            <a:noAutofit/>
          </a:bodyPr>
          <a:lstStyle/>
          <a:p>
            <a:pPr marL="0" indent="0" algn="l"/>
            <a:r>
              <a:rPr lang="en-US"/>
              <a:t>Blockchain allows multiple different parties to securely interact with the same universal source of truth</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32"/>
          <p:cNvSpPr txBox="1">
            <a:spLocks noGrp="1"/>
          </p:cNvSpPr>
          <p:nvPr>
            <p:ph type="title"/>
          </p:nvPr>
        </p:nvSpPr>
        <p:spPr>
          <a:xfrm>
            <a:off x="1007534" y="950384"/>
            <a:ext cx="10176933" cy="575733"/>
          </a:xfrm>
          <a:prstGeom prst="rect">
            <a:avLst/>
          </a:prstGeom>
          <a:noFill/>
          <a:ln>
            <a:noFill/>
          </a:ln>
        </p:spPr>
        <p:txBody>
          <a:bodyPr spcFirstLastPara="1" vert="horz" wrap="square" lIns="0" tIns="0" rIns="0" bIns="0" rtlCol="0" anchor="ctr" anchorCtr="0">
            <a:noAutofit/>
          </a:bodyPr>
          <a:lstStyle/>
          <a:p>
            <a:r>
              <a:rPr lang="en-US"/>
              <a:t>Hyperledger Goals</a:t>
            </a:r>
            <a:endParaRPr/>
          </a:p>
        </p:txBody>
      </p:sp>
      <p:pic>
        <p:nvPicPr>
          <p:cNvPr id="318" name="Google Shape;318;p32"/>
          <p:cNvPicPr preferRelativeResize="0">
            <a:picLocks noGrp="1"/>
          </p:cNvPicPr>
          <p:nvPr>
            <p:ph type="pic" idx="2"/>
          </p:nvPr>
        </p:nvPicPr>
        <p:blipFill rotWithShape="1">
          <a:blip r:embed="rId3">
            <a:alphaModFix/>
          </a:blip>
          <a:srcRect l="104" r="103"/>
          <a:stretch/>
        </p:blipFill>
        <p:spPr>
          <a:xfrm>
            <a:off x="1443567" y="2959930"/>
            <a:ext cx="931333" cy="931333"/>
          </a:xfrm>
          <a:prstGeom prst="rect">
            <a:avLst/>
          </a:prstGeom>
          <a:noFill/>
          <a:ln>
            <a:noFill/>
          </a:ln>
        </p:spPr>
      </p:pic>
      <p:pic>
        <p:nvPicPr>
          <p:cNvPr id="319" name="Google Shape;319;p32"/>
          <p:cNvPicPr preferRelativeResize="0">
            <a:picLocks noGrp="1"/>
          </p:cNvPicPr>
          <p:nvPr>
            <p:ph type="pic" idx="3"/>
          </p:nvPr>
        </p:nvPicPr>
        <p:blipFill rotWithShape="1">
          <a:blip r:embed="rId4">
            <a:alphaModFix/>
          </a:blip>
          <a:srcRect/>
          <a:stretch/>
        </p:blipFill>
        <p:spPr>
          <a:xfrm>
            <a:off x="5630334" y="2959930"/>
            <a:ext cx="931333" cy="931333"/>
          </a:xfrm>
          <a:prstGeom prst="rect">
            <a:avLst/>
          </a:prstGeom>
          <a:noFill/>
          <a:ln>
            <a:noFill/>
          </a:ln>
        </p:spPr>
      </p:pic>
      <p:sp>
        <p:nvSpPr>
          <p:cNvPr id="320" name="Google Shape;320;p32"/>
          <p:cNvSpPr txBox="1">
            <a:spLocks noGrp="1"/>
          </p:cNvSpPr>
          <p:nvPr>
            <p:ph type="body" idx="1"/>
          </p:nvPr>
        </p:nvSpPr>
        <p:spPr>
          <a:xfrm>
            <a:off x="1007535" y="4084539"/>
            <a:ext cx="1784685" cy="1441616"/>
          </a:xfrm>
          <a:prstGeom prst="rect">
            <a:avLst/>
          </a:prstGeom>
          <a:noFill/>
          <a:ln>
            <a:noFill/>
          </a:ln>
        </p:spPr>
        <p:txBody>
          <a:bodyPr spcFirstLastPara="1" vert="horz" wrap="square" lIns="0" tIns="0" rIns="0" bIns="0" rtlCol="0" anchor="t" anchorCtr="0">
            <a:noAutofit/>
          </a:bodyPr>
          <a:lstStyle/>
          <a:p>
            <a:pPr marL="0" indent="0">
              <a:lnSpc>
                <a:spcPct val="90000"/>
              </a:lnSpc>
              <a:buClr>
                <a:srgbClr val="942AFF"/>
              </a:buClr>
            </a:pPr>
            <a:r>
              <a:rPr lang="en-US" b="1">
                <a:solidFill>
                  <a:srgbClr val="942AFF"/>
                </a:solidFill>
              </a:rPr>
              <a:t>Create enterprise grade, open source, distributed ledger frameworks &amp;</a:t>
            </a:r>
            <a:endParaRPr>
              <a:solidFill>
                <a:srgbClr val="942AFF"/>
              </a:solidFill>
            </a:endParaRPr>
          </a:p>
          <a:p>
            <a:pPr marL="0" indent="0">
              <a:lnSpc>
                <a:spcPct val="90000"/>
              </a:lnSpc>
              <a:buClr>
                <a:srgbClr val="942AFF"/>
              </a:buClr>
            </a:pPr>
            <a:r>
              <a:rPr lang="en-US" b="1">
                <a:solidFill>
                  <a:srgbClr val="942AFF"/>
                </a:solidFill>
              </a:rPr>
              <a:t>code bases</a:t>
            </a:r>
            <a:endParaRPr>
              <a:solidFill>
                <a:srgbClr val="942AFF"/>
              </a:solidFill>
            </a:endParaRPr>
          </a:p>
          <a:p>
            <a:pPr marL="0" indent="0">
              <a:lnSpc>
                <a:spcPct val="90000"/>
              </a:lnSpc>
            </a:pPr>
            <a:r>
              <a:rPr lang="en-US"/>
              <a:t>to support business transactions</a:t>
            </a:r>
            <a:endParaRPr/>
          </a:p>
        </p:txBody>
      </p:sp>
      <p:pic>
        <p:nvPicPr>
          <p:cNvPr id="321" name="Google Shape;321;p32"/>
          <p:cNvPicPr preferRelativeResize="0">
            <a:picLocks noGrp="1"/>
          </p:cNvPicPr>
          <p:nvPr>
            <p:ph type="pic" idx="4"/>
          </p:nvPr>
        </p:nvPicPr>
        <p:blipFill rotWithShape="1">
          <a:blip r:embed="rId5">
            <a:alphaModFix/>
          </a:blip>
          <a:srcRect/>
          <a:stretch/>
        </p:blipFill>
        <p:spPr>
          <a:xfrm>
            <a:off x="3541184" y="2959930"/>
            <a:ext cx="931333" cy="931333"/>
          </a:xfrm>
          <a:prstGeom prst="rect">
            <a:avLst/>
          </a:prstGeom>
          <a:noFill/>
          <a:ln>
            <a:noFill/>
          </a:ln>
        </p:spPr>
      </p:pic>
      <p:sp>
        <p:nvSpPr>
          <p:cNvPr id="322" name="Google Shape;322;p32"/>
          <p:cNvSpPr txBox="1">
            <a:spLocks noGrp="1"/>
          </p:cNvSpPr>
          <p:nvPr>
            <p:ph type="body" idx="5"/>
          </p:nvPr>
        </p:nvSpPr>
        <p:spPr>
          <a:xfrm>
            <a:off x="3105596" y="4084539"/>
            <a:ext cx="1784685" cy="1441616"/>
          </a:xfrm>
          <a:prstGeom prst="rect">
            <a:avLst/>
          </a:prstGeom>
          <a:noFill/>
          <a:ln>
            <a:noFill/>
          </a:ln>
        </p:spPr>
        <p:txBody>
          <a:bodyPr spcFirstLastPara="1" vert="horz" wrap="square" lIns="0" tIns="0" rIns="0" bIns="0" rtlCol="0" anchor="t" anchorCtr="0">
            <a:noAutofit/>
          </a:bodyPr>
          <a:lstStyle/>
          <a:p>
            <a:pPr marL="0" indent="0">
              <a:lnSpc>
                <a:spcPct val="90000"/>
              </a:lnSpc>
              <a:buClr>
                <a:srgbClr val="942AFF"/>
              </a:buClr>
            </a:pPr>
            <a:r>
              <a:rPr lang="en-US" b="1">
                <a:solidFill>
                  <a:srgbClr val="942AFF"/>
                </a:solidFill>
              </a:rPr>
              <a:t>Provide neutral, open, &amp; community-driven infrastructures</a:t>
            </a:r>
            <a:endParaRPr>
              <a:solidFill>
                <a:srgbClr val="942AFF"/>
              </a:solidFill>
            </a:endParaRPr>
          </a:p>
          <a:p>
            <a:pPr marL="0" indent="0">
              <a:lnSpc>
                <a:spcPct val="90000"/>
              </a:lnSpc>
            </a:pPr>
            <a:r>
              <a:rPr lang="en-US"/>
              <a:t>supported by technical and business governance</a:t>
            </a:r>
            <a:endParaRPr/>
          </a:p>
        </p:txBody>
      </p:sp>
      <p:sp>
        <p:nvSpPr>
          <p:cNvPr id="323" name="Google Shape;323;p32"/>
          <p:cNvSpPr txBox="1">
            <a:spLocks noGrp="1"/>
          </p:cNvSpPr>
          <p:nvPr>
            <p:ph type="body" idx="6"/>
          </p:nvPr>
        </p:nvSpPr>
        <p:spPr>
          <a:xfrm>
            <a:off x="5203658" y="4084539"/>
            <a:ext cx="1784685" cy="1441616"/>
          </a:xfrm>
          <a:prstGeom prst="rect">
            <a:avLst/>
          </a:prstGeom>
          <a:noFill/>
          <a:ln>
            <a:noFill/>
          </a:ln>
        </p:spPr>
        <p:txBody>
          <a:bodyPr spcFirstLastPara="1" vert="horz" wrap="square" lIns="0" tIns="0" rIns="0" bIns="0" rtlCol="0" anchor="t" anchorCtr="0">
            <a:noAutofit/>
          </a:bodyPr>
          <a:lstStyle/>
          <a:p>
            <a:pPr marL="0" indent="0">
              <a:lnSpc>
                <a:spcPct val="90000"/>
              </a:lnSpc>
              <a:buClr>
                <a:srgbClr val="942AFF"/>
              </a:buClr>
            </a:pPr>
            <a:r>
              <a:rPr lang="en-US" b="1">
                <a:solidFill>
                  <a:srgbClr val="942AFF"/>
                </a:solidFill>
              </a:rPr>
              <a:t>Build technical communities</a:t>
            </a:r>
            <a:endParaRPr>
              <a:solidFill>
                <a:srgbClr val="942AFF"/>
              </a:solidFill>
            </a:endParaRPr>
          </a:p>
          <a:p>
            <a:pPr marL="0" indent="0">
              <a:lnSpc>
                <a:spcPct val="90000"/>
              </a:lnSpc>
            </a:pPr>
            <a:r>
              <a:rPr lang="en-US"/>
              <a:t>to develop blockchain and shared ledger POCs, use cases, field trials and deployments</a:t>
            </a:r>
            <a:endParaRPr/>
          </a:p>
        </p:txBody>
      </p:sp>
      <p:sp>
        <p:nvSpPr>
          <p:cNvPr id="324" name="Google Shape;324;p32"/>
          <p:cNvSpPr txBox="1">
            <a:spLocks noGrp="1"/>
          </p:cNvSpPr>
          <p:nvPr>
            <p:ph type="body" idx="7"/>
          </p:nvPr>
        </p:nvSpPr>
        <p:spPr>
          <a:xfrm>
            <a:off x="7301719" y="4084539"/>
            <a:ext cx="1784685" cy="1441616"/>
          </a:xfrm>
          <a:prstGeom prst="rect">
            <a:avLst/>
          </a:prstGeom>
          <a:noFill/>
          <a:ln>
            <a:noFill/>
          </a:ln>
        </p:spPr>
        <p:txBody>
          <a:bodyPr spcFirstLastPara="1" vert="horz" wrap="square" lIns="0" tIns="0" rIns="0" bIns="0" rtlCol="0" anchor="t" anchorCtr="0">
            <a:noAutofit/>
          </a:bodyPr>
          <a:lstStyle/>
          <a:p>
            <a:pPr marL="0" indent="0">
              <a:buClr>
                <a:srgbClr val="942AFF"/>
              </a:buClr>
            </a:pPr>
            <a:r>
              <a:rPr lang="en-US" b="1">
                <a:solidFill>
                  <a:srgbClr val="942AFF"/>
                </a:solidFill>
              </a:rPr>
              <a:t>Educate</a:t>
            </a:r>
            <a:endParaRPr>
              <a:solidFill>
                <a:srgbClr val="942AFF"/>
              </a:solidFill>
            </a:endParaRPr>
          </a:p>
          <a:p>
            <a:pPr marL="0" indent="0">
              <a:buClr>
                <a:srgbClr val="942AFF"/>
              </a:buClr>
            </a:pPr>
            <a:r>
              <a:rPr lang="en-US" b="1">
                <a:solidFill>
                  <a:srgbClr val="942AFF"/>
                </a:solidFill>
              </a:rPr>
              <a:t>the public</a:t>
            </a:r>
            <a:endParaRPr>
              <a:solidFill>
                <a:srgbClr val="942AFF"/>
              </a:solidFill>
            </a:endParaRPr>
          </a:p>
          <a:p>
            <a:pPr marL="0" indent="0"/>
            <a:r>
              <a:rPr lang="en-US"/>
              <a:t>about the market opportunity for blockchain technology</a:t>
            </a:r>
            <a:endParaRPr/>
          </a:p>
        </p:txBody>
      </p:sp>
      <p:pic>
        <p:nvPicPr>
          <p:cNvPr id="325" name="Google Shape;325;p32"/>
          <p:cNvPicPr preferRelativeResize="0">
            <a:picLocks noGrp="1"/>
          </p:cNvPicPr>
          <p:nvPr>
            <p:ph type="pic" idx="8"/>
          </p:nvPr>
        </p:nvPicPr>
        <p:blipFill rotWithShape="1">
          <a:blip r:embed="rId6">
            <a:alphaModFix/>
          </a:blip>
          <a:srcRect/>
          <a:stretch/>
        </p:blipFill>
        <p:spPr>
          <a:xfrm>
            <a:off x="9825567" y="2959930"/>
            <a:ext cx="931333" cy="931333"/>
          </a:xfrm>
          <a:prstGeom prst="rect">
            <a:avLst/>
          </a:prstGeom>
          <a:noFill/>
          <a:ln>
            <a:noFill/>
          </a:ln>
        </p:spPr>
      </p:pic>
      <p:sp>
        <p:nvSpPr>
          <p:cNvPr id="326" name="Google Shape;326;p32"/>
          <p:cNvSpPr txBox="1">
            <a:spLocks noGrp="1"/>
          </p:cNvSpPr>
          <p:nvPr>
            <p:ph type="body" idx="9"/>
          </p:nvPr>
        </p:nvSpPr>
        <p:spPr>
          <a:xfrm>
            <a:off x="9399782" y="4089749"/>
            <a:ext cx="1784685" cy="1441616"/>
          </a:xfrm>
          <a:prstGeom prst="rect">
            <a:avLst/>
          </a:prstGeom>
          <a:noFill/>
          <a:ln>
            <a:noFill/>
          </a:ln>
        </p:spPr>
        <p:txBody>
          <a:bodyPr spcFirstLastPara="1" vert="horz" wrap="square" lIns="0" tIns="0" rIns="0" bIns="0" rtlCol="0" anchor="t" anchorCtr="0">
            <a:noAutofit/>
          </a:bodyPr>
          <a:lstStyle/>
          <a:p>
            <a:pPr marL="0" indent="0">
              <a:lnSpc>
                <a:spcPct val="90000"/>
              </a:lnSpc>
              <a:buClr>
                <a:srgbClr val="942AFF"/>
              </a:buClr>
            </a:pPr>
            <a:r>
              <a:rPr lang="en-US" b="1">
                <a:solidFill>
                  <a:srgbClr val="942AFF"/>
                </a:solidFill>
              </a:rPr>
              <a:t>Promote our community of communities</a:t>
            </a:r>
            <a:endParaRPr>
              <a:solidFill>
                <a:srgbClr val="942AFF"/>
              </a:solidFill>
            </a:endParaRPr>
          </a:p>
          <a:p>
            <a:pPr marL="0" indent="0">
              <a:lnSpc>
                <a:spcPct val="90000"/>
              </a:lnSpc>
            </a:pPr>
            <a:r>
              <a:rPr lang="en-US"/>
              <a:t>taking a toolkit approach with many platforms and frameworks</a:t>
            </a:r>
            <a:endParaRPr/>
          </a:p>
        </p:txBody>
      </p:sp>
      <p:pic>
        <p:nvPicPr>
          <p:cNvPr id="327" name="Google Shape;327;p32"/>
          <p:cNvPicPr preferRelativeResize="0">
            <a:picLocks noGrp="1"/>
          </p:cNvPicPr>
          <p:nvPr>
            <p:ph type="pic" idx="13"/>
          </p:nvPr>
        </p:nvPicPr>
        <p:blipFill rotWithShape="1">
          <a:blip r:embed="rId7">
            <a:alphaModFix/>
          </a:blip>
          <a:srcRect/>
          <a:stretch/>
        </p:blipFill>
        <p:spPr>
          <a:xfrm>
            <a:off x="7727951" y="2959930"/>
            <a:ext cx="931333" cy="931333"/>
          </a:xfrm>
          <a:prstGeom prst="rect">
            <a:avLst/>
          </a:prstGeom>
          <a:noFill/>
          <a:ln>
            <a:noFill/>
          </a:ln>
        </p:spPr>
      </p:pic>
      <p:sp>
        <p:nvSpPr>
          <p:cNvPr id="328" name="Google Shape;328;p32"/>
          <p:cNvSpPr txBox="1"/>
          <p:nvPr/>
        </p:nvSpPr>
        <p:spPr>
          <a:xfrm>
            <a:off x="888266" y="1670693"/>
            <a:ext cx="10176933" cy="1110367"/>
          </a:xfrm>
          <a:prstGeom prst="rect">
            <a:avLst/>
          </a:prstGeom>
          <a:noFill/>
          <a:ln>
            <a:noFill/>
          </a:ln>
        </p:spPr>
        <p:txBody>
          <a:bodyPr spcFirstLastPara="1" wrap="square" lIns="121900" tIns="60933" rIns="121900" bIns="60933" anchor="ctr" anchorCtr="0">
            <a:noAutofit/>
          </a:bodyPr>
          <a:lstStyle/>
          <a:p>
            <a:pPr>
              <a:buClr>
                <a:srgbClr val="000000"/>
              </a:buClr>
              <a:buSzPts val="1800"/>
            </a:pPr>
            <a:r>
              <a:rPr lang="en-US" sz="2400">
                <a:solidFill>
                  <a:srgbClr val="414042"/>
                </a:solidFill>
                <a:latin typeface="Arial"/>
                <a:ea typeface="Arial"/>
                <a:cs typeface="Arial"/>
                <a:sym typeface="Arial"/>
              </a:rPr>
              <a:t>Where open source teams build diverse approaches for business blockchain technology systems</a:t>
            </a:r>
            <a:endParaRPr sz="2400">
              <a:solidFill>
                <a:srgbClr val="414042"/>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33"/>
          <p:cNvSpPr txBox="1">
            <a:spLocks noGrp="1"/>
          </p:cNvSpPr>
          <p:nvPr>
            <p:ph type="title"/>
          </p:nvPr>
        </p:nvSpPr>
        <p:spPr>
          <a:xfrm>
            <a:off x="1007534" y="959722"/>
            <a:ext cx="10176933" cy="555191"/>
          </a:xfrm>
          <a:prstGeom prst="rect">
            <a:avLst/>
          </a:prstGeom>
          <a:noFill/>
          <a:ln>
            <a:noFill/>
          </a:ln>
        </p:spPr>
        <p:txBody>
          <a:bodyPr spcFirstLastPara="1" vert="horz" wrap="square" lIns="0" tIns="0" rIns="0" bIns="0" rtlCol="0" anchor="ctr" anchorCtr="0">
            <a:noAutofit/>
          </a:bodyPr>
          <a:lstStyle/>
          <a:p>
            <a:pPr>
              <a:spcBef>
                <a:spcPts val="0"/>
              </a:spcBef>
              <a:buClr>
                <a:srgbClr val="414042"/>
              </a:buClr>
              <a:buSzPts val="2800"/>
            </a:pPr>
            <a:r>
              <a:rPr lang="en-US"/>
              <a:t>Hyperledger Modular Approach</a:t>
            </a:r>
            <a:endParaRPr/>
          </a:p>
        </p:txBody>
      </p:sp>
      <p:pic>
        <p:nvPicPr>
          <p:cNvPr id="334" name="Google Shape;334;p33"/>
          <p:cNvPicPr preferRelativeResize="0"/>
          <p:nvPr/>
        </p:nvPicPr>
        <p:blipFill rotWithShape="1">
          <a:blip r:embed="rId3">
            <a:alphaModFix/>
          </a:blip>
          <a:srcRect t="19" b="9"/>
          <a:stretch/>
        </p:blipFill>
        <p:spPr>
          <a:xfrm>
            <a:off x="1117551" y="1765834"/>
            <a:ext cx="9956899" cy="402566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pic>
        <p:nvPicPr>
          <p:cNvPr id="316" name="Google Shape;316;p50"/>
          <p:cNvPicPr preferRelativeResize="0"/>
          <p:nvPr/>
        </p:nvPicPr>
        <p:blipFill rotWithShape="1">
          <a:blip r:embed="rId3">
            <a:alphaModFix/>
          </a:blip>
          <a:srcRect/>
          <a:stretch/>
        </p:blipFill>
        <p:spPr>
          <a:xfrm>
            <a:off x="4545433" y="1732523"/>
            <a:ext cx="3061199" cy="810076"/>
          </a:xfrm>
          <a:prstGeom prst="rect">
            <a:avLst/>
          </a:prstGeom>
          <a:noFill/>
          <a:ln>
            <a:noFill/>
          </a:ln>
        </p:spPr>
      </p:pic>
      <p:sp>
        <p:nvSpPr>
          <p:cNvPr id="317" name="Google Shape;317;p50"/>
          <p:cNvSpPr txBox="1"/>
          <p:nvPr/>
        </p:nvSpPr>
        <p:spPr>
          <a:xfrm>
            <a:off x="1628033" y="2435767"/>
            <a:ext cx="8896000" cy="3649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latin typeface="Arial"/>
                <a:ea typeface="Arial"/>
                <a:cs typeface="Arial"/>
                <a:sym typeface="Arial"/>
              </a:rPr>
              <a:t>A permissionable smart contract machine. The first of its kind when released in December, 2014, Burrow provides a modular blockchain client with a permissioned smart contract interpreter built in part to the specification of the Ethereum Virtual Machine (EVM).</a:t>
            </a:r>
            <a:endParaRPr sz="3200">
              <a:solidFill>
                <a:srgbClr val="414042"/>
              </a:solidFill>
              <a:latin typeface="Arial"/>
              <a:ea typeface="Arial"/>
              <a:cs typeface="Arial"/>
              <a:sym typeface="Arial"/>
            </a:endParaRPr>
          </a:p>
        </p:txBody>
      </p:sp>
      <p:pic>
        <p:nvPicPr>
          <p:cNvPr id="318" name="Google Shape;318;p50"/>
          <p:cNvPicPr preferRelativeResize="0"/>
          <p:nvPr/>
        </p:nvPicPr>
        <p:blipFill rotWithShape="1">
          <a:blip r:embed="rId4">
            <a:alphaModFix/>
          </a:blip>
          <a:srcRect/>
          <a:stretch/>
        </p:blipFill>
        <p:spPr>
          <a:xfrm>
            <a:off x="4565401" y="-642533"/>
            <a:ext cx="3061199" cy="221156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0" y="960438"/>
            <a:ext cx="6850063"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AGENDA</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7713023" y="964028"/>
            <a:ext cx="3603906" cy="4721752"/>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latin typeface="Arial Rounded MT Bold" panose="020F0704030504030204" pitchFamily="34" charset="0"/>
              </a:rPr>
              <a:t>Housekeeping</a:t>
            </a:r>
          </a:p>
          <a:p>
            <a:pPr>
              <a:defRPr/>
            </a:pPr>
            <a:r>
              <a:rPr lang="en-US" sz="2200" b="1" dirty="0">
                <a:latin typeface="Arial Rounded MT Bold" panose="020F0704030504030204" pitchFamily="34" charset="0"/>
              </a:rPr>
              <a:t>Princeton Blockchain Community /</a:t>
            </a:r>
            <a:r>
              <a:rPr kumimoji="0" lang="en-US" sz="2200" b="1" i="0" u="none" strike="noStrike" kern="1200" cap="none" spc="0" normalizeH="0" baseline="0" noProof="0" dirty="0">
                <a:ln>
                  <a:noFill/>
                </a:ln>
                <a:effectLst/>
                <a:uLnTx/>
                <a:uFillTx/>
                <a:latin typeface="Arial Rounded MT Bold" panose="020F0704030504030204" pitchFamily="34" charset="0"/>
              </a:rPr>
              <a:t>Events and Announcement</a:t>
            </a:r>
          </a:p>
          <a:p>
            <a:pPr>
              <a:defRPr/>
            </a:pPr>
            <a:r>
              <a:rPr lang="en-US" sz="2200" b="1" dirty="0">
                <a:latin typeface="Arial Rounded MT Bold" panose="020F0704030504030204" pitchFamily="34" charset="0"/>
              </a:rPr>
              <a:t>Presentation</a:t>
            </a:r>
          </a:p>
          <a:p>
            <a:pPr lvl="1">
              <a:defRPr/>
            </a:pPr>
            <a:r>
              <a:rPr lang="en-US" sz="1800" b="1" dirty="0">
                <a:latin typeface="Arial Rounded MT Bold" panose="020F0704030504030204" pitchFamily="34" charset="0"/>
              </a:rPr>
              <a:t>Bobbi Muscara</a:t>
            </a:r>
          </a:p>
          <a:p>
            <a:pPr lvl="1">
              <a:defRPr/>
            </a:pPr>
            <a:r>
              <a:rPr lang="en-US" sz="1800" b="1" dirty="0">
                <a:latin typeface="Arial Rounded MT Bold" panose="020F0704030504030204" pitchFamily="34" charset="0"/>
              </a:rPr>
              <a:t>James Waugh</a:t>
            </a:r>
          </a:p>
          <a:p>
            <a:pPr>
              <a:defRPr/>
            </a:pPr>
            <a:r>
              <a:rPr lang="en-US" sz="2200" b="1" dirty="0">
                <a:latin typeface="Arial Rounded MT Bold" panose="020F0704030504030204" pitchFamily="34" charset="0"/>
              </a:rPr>
              <a:t>Networking</a:t>
            </a:r>
            <a:endParaRPr kumimoji="0" lang="en-US" sz="2200" b="1" i="0" u="none" strike="noStrike" kern="1200" cap="none" spc="0" normalizeH="0" baseline="0" noProof="0" dirty="0">
              <a:ln>
                <a:noFill/>
              </a:ln>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sp>
        <p:nvSpPr>
          <p:cNvPr id="4" name="Rectangle 1">
            <a:extLst>
              <a:ext uri="{FF2B5EF4-FFF2-40B4-BE49-F238E27FC236}">
                <a16:creationId xmlns:a16="http://schemas.microsoft.com/office/drawing/2014/main" id="{4F4D5E3F-37C2-4DB1-B000-CE11FF8CDFEF}"/>
              </a:ext>
            </a:extLst>
          </p:cNvPr>
          <p:cNvSpPr>
            <a:spLocks noChangeArrowheads="1"/>
          </p:cNvSpPr>
          <p:nvPr/>
        </p:nvSpPr>
        <p:spPr bwMode="auto">
          <a:xfrm>
            <a:off x="0" y="0"/>
            <a:ext cx="5373688"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212121"/>
                </a:solidFill>
                <a:effectLst/>
                <a:latin typeface="Graphik Meetup"/>
              </a:rPr>
              <a:t>Blockchain and Next Gen Battlefields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212121"/>
                </a:solidFill>
                <a:effectLst/>
                <a:latin typeface="Graphik Meetup"/>
              </a:rPr>
              <a:t>You're going!</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200" b="0" i="0" u="none" strike="noStrike" cap="none" normalizeH="0" baseline="0">
                <a:ln>
                  <a:noFill/>
                </a:ln>
                <a:solidFill>
                  <a:srgbClr val="212121"/>
                </a:solidFill>
                <a:effectLst/>
                <a:latin typeface="Graphik Meetup"/>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Rectangle 2">
            <a:extLst>
              <a:ext uri="{FF2B5EF4-FFF2-40B4-BE49-F238E27FC236}">
                <a16:creationId xmlns:a16="http://schemas.microsoft.com/office/drawing/2014/main" id="{7F91C10D-5E03-49E2-9499-240847C90EE1}"/>
              </a:ext>
            </a:extLst>
          </p:cNvPr>
          <p:cNvSpPr>
            <a:spLocks noChangeArrowheads="1"/>
          </p:cNvSpPr>
          <p:nvPr/>
        </p:nvSpPr>
        <p:spPr bwMode="auto">
          <a:xfrm>
            <a:off x="152400" y="152400"/>
            <a:ext cx="5373688"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212121"/>
                </a:solidFill>
                <a:effectLst/>
                <a:latin typeface="Graphik Meetup"/>
              </a:rPr>
              <a:t>Blockchain and Next Gen Battlefields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212121"/>
                </a:solidFill>
                <a:effectLst/>
                <a:latin typeface="Graphik Meetup"/>
              </a:rPr>
              <a:t>You're going!</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200" b="0" i="0" u="none" strike="noStrike" cap="none" normalizeH="0" baseline="0">
                <a:ln>
                  <a:noFill/>
                </a:ln>
                <a:solidFill>
                  <a:srgbClr val="212121"/>
                </a:solidFill>
                <a:effectLst/>
                <a:latin typeface="Graphik Meetup"/>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7" name="Content Placeholder 5" descr="A picture containing clipart&#10;&#10;Description automatically generated">
            <a:extLst>
              <a:ext uri="{FF2B5EF4-FFF2-40B4-BE49-F238E27FC236}">
                <a16:creationId xmlns:a16="http://schemas.microsoft.com/office/drawing/2014/main" id="{1BF24BE6-6588-4E0C-8A8C-5DCA6C01D2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0499234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51"/>
          <p:cNvSpPr txBox="1"/>
          <p:nvPr/>
        </p:nvSpPr>
        <p:spPr>
          <a:xfrm>
            <a:off x="1628033" y="2510163"/>
            <a:ext cx="8896000" cy="3231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b="1">
                <a:solidFill>
                  <a:srgbClr val="942AFF"/>
                </a:solidFill>
                <a:latin typeface="Arial"/>
                <a:ea typeface="Arial"/>
                <a:cs typeface="Arial"/>
                <a:sym typeface="Arial"/>
              </a:rPr>
              <a:t> </a:t>
            </a:r>
            <a:endParaRPr sz="3200" b="1">
              <a:solidFill>
                <a:srgbClr val="942AFF"/>
              </a:solidFill>
              <a:latin typeface="Arial"/>
              <a:ea typeface="Arial"/>
              <a:cs typeface="Arial"/>
              <a:sym typeface="Arial"/>
            </a:endParaRPr>
          </a:p>
          <a:p>
            <a:pPr algn="ctr">
              <a:buClr>
                <a:srgbClr val="000000"/>
              </a:buClr>
              <a:buSzPts val="2400"/>
            </a:pPr>
            <a:r>
              <a:rPr lang="en" sz="3200">
                <a:solidFill>
                  <a:srgbClr val="414042"/>
                </a:solidFill>
                <a:latin typeface="Arial"/>
                <a:ea typeface="Arial"/>
                <a:cs typeface="Arial"/>
                <a:sym typeface="Arial"/>
              </a:rPr>
              <a:t>Intended as a foundation for developing applications or solutions with a modular architecture, Hyperledger Fabric allows components, such as consensus and membership services, to be plug-and-play.</a:t>
            </a:r>
            <a:endParaRPr sz="3200">
              <a:solidFill>
                <a:srgbClr val="414042"/>
              </a:solidFill>
              <a:latin typeface="Arial"/>
              <a:ea typeface="Arial"/>
              <a:cs typeface="Arial"/>
              <a:sym typeface="Arial"/>
            </a:endParaRPr>
          </a:p>
        </p:txBody>
      </p:sp>
      <p:pic>
        <p:nvPicPr>
          <p:cNvPr id="324" name="Google Shape;324;p51"/>
          <p:cNvPicPr preferRelativeResize="0"/>
          <p:nvPr/>
        </p:nvPicPr>
        <p:blipFill rotWithShape="1">
          <a:blip r:embed="rId3">
            <a:alphaModFix/>
          </a:blip>
          <a:srcRect/>
          <a:stretch/>
        </p:blipFill>
        <p:spPr>
          <a:xfrm>
            <a:off x="4565401" y="-669737"/>
            <a:ext cx="3061199" cy="2211567"/>
          </a:xfrm>
          <a:prstGeom prst="rect">
            <a:avLst/>
          </a:prstGeom>
          <a:noFill/>
          <a:ln>
            <a:noFill/>
          </a:ln>
        </p:spPr>
      </p:pic>
      <p:pic>
        <p:nvPicPr>
          <p:cNvPr id="325" name="Google Shape;325;p51"/>
          <p:cNvPicPr preferRelativeResize="0"/>
          <p:nvPr/>
        </p:nvPicPr>
        <p:blipFill rotWithShape="1">
          <a:blip r:embed="rId4">
            <a:alphaModFix/>
          </a:blip>
          <a:srcRect/>
          <a:stretch/>
        </p:blipFill>
        <p:spPr>
          <a:xfrm>
            <a:off x="4426801" y="1803266"/>
            <a:ext cx="3338401" cy="9321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53"/>
          <p:cNvSpPr txBox="1"/>
          <p:nvPr/>
        </p:nvSpPr>
        <p:spPr>
          <a:xfrm>
            <a:off x="2155800" y="3239963"/>
            <a:ext cx="7880400" cy="3231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latin typeface="Arial"/>
                <a:ea typeface="Arial"/>
                <a:cs typeface="Arial"/>
                <a:sym typeface="Arial"/>
              </a:rPr>
              <a:t>A business blockchain framework designed to be simple and easy to incorporate into infrastructural projects requiring distributed ledger technology.</a:t>
            </a:r>
            <a:endParaRPr sz="3200">
              <a:solidFill>
                <a:srgbClr val="414042"/>
              </a:solidFill>
              <a:latin typeface="Arial"/>
              <a:ea typeface="Arial"/>
              <a:cs typeface="Arial"/>
              <a:sym typeface="Arial"/>
            </a:endParaRPr>
          </a:p>
          <a:p>
            <a:pPr algn="ctr">
              <a:buClr>
                <a:srgbClr val="000000"/>
              </a:buClr>
              <a:buSzPts val="2400"/>
            </a:pPr>
            <a:endParaRPr sz="3200">
              <a:solidFill>
                <a:srgbClr val="414042"/>
              </a:solidFill>
              <a:latin typeface="Arial"/>
              <a:ea typeface="Arial"/>
              <a:cs typeface="Arial"/>
              <a:sym typeface="Arial"/>
            </a:endParaRPr>
          </a:p>
          <a:p>
            <a:pPr algn="ctr">
              <a:buClr>
                <a:srgbClr val="000000"/>
              </a:buClr>
              <a:buSzPts val="2400"/>
            </a:pPr>
            <a:endParaRPr sz="3200" b="1">
              <a:solidFill>
                <a:srgbClr val="942AFF"/>
              </a:solidFill>
              <a:latin typeface="Arial"/>
              <a:ea typeface="Arial"/>
              <a:cs typeface="Arial"/>
              <a:sym typeface="Arial"/>
            </a:endParaRPr>
          </a:p>
        </p:txBody>
      </p:sp>
      <p:pic>
        <p:nvPicPr>
          <p:cNvPr id="338" name="Google Shape;338;p53"/>
          <p:cNvPicPr preferRelativeResize="0"/>
          <p:nvPr/>
        </p:nvPicPr>
        <p:blipFill rotWithShape="1">
          <a:blip r:embed="rId3">
            <a:alphaModFix/>
          </a:blip>
          <a:srcRect/>
          <a:stretch/>
        </p:blipFill>
        <p:spPr>
          <a:xfrm>
            <a:off x="4565401" y="-350537"/>
            <a:ext cx="3061199" cy="2211567"/>
          </a:xfrm>
          <a:prstGeom prst="rect">
            <a:avLst/>
          </a:prstGeom>
          <a:noFill/>
          <a:ln>
            <a:noFill/>
          </a:ln>
        </p:spPr>
      </p:pic>
      <p:pic>
        <p:nvPicPr>
          <p:cNvPr id="339" name="Google Shape;339;p53"/>
          <p:cNvPicPr preferRelativeResize="0"/>
          <p:nvPr/>
        </p:nvPicPr>
        <p:blipFill rotWithShape="1">
          <a:blip r:embed="rId4">
            <a:alphaModFix/>
          </a:blip>
          <a:srcRect/>
          <a:stretch/>
        </p:blipFill>
        <p:spPr>
          <a:xfrm>
            <a:off x="4401734" y="2131463"/>
            <a:ext cx="3338401" cy="914093"/>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p54"/>
          <p:cNvSpPr txBox="1"/>
          <p:nvPr/>
        </p:nvSpPr>
        <p:spPr>
          <a:xfrm>
            <a:off x="1628033" y="2698376"/>
            <a:ext cx="8896000" cy="3649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latin typeface="Arial"/>
                <a:ea typeface="Arial"/>
                <a:cs typeface="Arial"/>
                <a:sym typeface="Arial"/>
              </a:rPr>
              <a:t>A modular platform for building, deploying, and running distributed ledgers. Hyperledger Sawtooth includes a novel consensus algorithm, Proof of Elapsed Time (PoET), which targets large distributed validator populations with minimal resource consumption.</a:t>
            </a:r>
            <a:endParaRPr sz="3200">
              <a:solidFill>
                <a:srgbClr val="414042"/>
              </a:solidFill>
              <a:latin typeface="Arial"/>
              <a:ea typeface="Arial"/>
              <a:cs typeface="Arial"/>
              <a:sym typeface="Arial"/>
            </a:endParaRPr>
          </a:p>
        </p:txBody>
      </p:sp>
      <p:pic>
        <p:nvPicPr>
          <p:cNvPr id="345" name="Google Shape;345;p54"/>
          <p:cNvPicPr preferRelativeResize="0"/>
          <p:nvPr/>
        </p:nvPicPr>
        <p:blipFill rotWithShape="1">
          <a:blip r:embed="rId3">
            <a:alphaModFix/>
          </a:blip>
          <a:srcRect/>
          <a:stretch/>
        </p:blipFill>
        <p:spPr>
          <a:xfrm>
            <a:off x="4565401" y="-882524"/>
            <a:ext cx="3061199" cy="2211567"/>
          </a:xfrm>
          <a:prstGeom prst="rect">
            <a:avLst/>
          </a:prstGeom>
          <a:noFill/>
          <a:ln>
            <a:noFill/>
          </a:ln>
        </p:spPr>
      </p:pic>
      <p:pic>
        <p:nvPicPr>
          <p:cNvPr id="346" name="Google Shape;346;p54"/>
          <p:cNvPicPr preferRelativeResize="0"/>
          <p:nvPr/>
        </p:nvPicPr>
        <p:blipFill rotWithShape="1">
          <a:blip r:embed="rId4">
            <a:alphaModFix/>
          </a:blip>
          <a:srcRect/>
          <a:stretch/>
        </p:blipFill>
        <p:spPr>
          <a:xfrm>
            <a:off x="3856684" y="1573927"/>
            <a:ext cx="4478632" cy="9652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sp>
        <p:nvSpPr>
          <p:cNvPr id="351" name="Google Shape;351;p55"/>
          <p:cNvSpPr txBox="1"/>
          <p:nvPr/>
        </p:nvSpPr>
        <p:spPr>
          <a:xfrm>
            <a:off x="1233267" y="2698367"/>
            <a:ext cx="9951200" cy="36492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rPr>
              <a:t>Hyperledger Grid  is a supply chain focused solution that provides reference implementations of supply chain-centric data types, data models, and smart contract based business logic.  Second it showcases how to combine components from the Hyperledger stack into a single, effective business solution.</a:t>
            </a:r>
            <a:endParaRPr sz="3200">
              <a:solidFill>
                <a:srgbClr val="414042"/>
              </a:solidFill>
            </a:endParaRPr>
          </a:p>
          <a:p>
            <a:pPr algn="ctr">
              <a:buClr>
                <a:srgbClr val="000000"/>
              </a:buClr>
              <a:buSzPts val="2400"/>
            </a:pPr>
            <a:endParaRPr sz="3200">
              <a:solidFill>
                <a:srgbClr val="414042"/>
              </a:solidFill>
            </a:endParaRPr>
          </a:p>
        </p:txBody>
      </p:sp>
      <p:pic>
        <p:nvPicPr>
          <p:cNvPr id="352" name="Google Shape;352;p55"/>
          <p:cNvPicPr preferRelativeResize="0"/>
          <p:nvPr/>
        </p:nvPicPr>
        <p:blipFill rotWithShape="1">
          <a:blip r:embed="rId3">
            <a:alphaModFix/>
          </a:blip>
          <a:srcRect l="-15636" r="-15649"/>
          <a:stretch/>
        </p:blipFill>
        <p:spPr>
          <a:xfrm>
            <a:off x="3856683" y="1598117"/>
            <a:ext cx="4478632" cy="965200"/>
          </a:xfrm>
          <a:prstGeom prst="rect">
            <a:avLst/>
          </a:prstGeom>
          <a:noFill/>
          <a:ln>
            <a:noFill/>
          </a:ln>
        </p:spPr>
      </p:pic>
      <p:pic>
        <p:nvPicPr>
          <p:cNvPr id="353" name="Google Shape;353;p55"/>
          <p:cNvPicPr preferRelativeResize="0"/>
          <p:nvPr/>
        </p:nvPicPr>
        <p:blipFill rotWithShape="1">
          <a:blip r:embed="rId4">
            <a:alphaModFix/>
          </a:blip>
          <a:srcRect/>
          <a:stretch/>
        </p:blipFill>
        <p:spPr>
          <a:xfrm>
            <a:off x="4565401" y="-882524"/>
            <a:ext cx="3061199" cy="2211567"/>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52"/>
          <p:cNvSpPr txBox="1"/>
          <p:nvPr/>
        </p:nvSpPr>
        <p:spPr>
          <a:xfrm>
            <a:off x="2155800" y="2707976"/>
            <a:ext cx="7880400" cy="37824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US" sz="3200" dirty="0" err="1"/>
              <a:t>Besu</a:t>
            </a:r>
            <a:r>
              <a:rPr lang="en-US" sz="3200" dirty="0"/>
              <a:t> is an Ethereum client that runs on the Ethereum public network, private networks, and test networks such as </a:t>
            </a:r>
            <a:r>
              <a:rPr lang="en-US" sz="3200" dirty="0" err="1"/>
              <a:t>Rinkeby</a:t>
            </a:r>
            <a:r>
              <a:rPr lang="en-US" sz="3200" dirty="0"/>
              <a:t>, </a:t>
            </a:r>
            <a:r>
              <a:rPr lang="en-US" sz="3200" dirty="0" err="1"/>
              <a:t>Ropsten</a:t>
            </a:r>
            <a:r>
              <a:rPr lang="en-US" sz="3200" dirty="0"/>
              <a:t>, and </a:t>
            </a:r>
            <a:r>
              <a:rPr lang="en-US" sz="3200" dirty="0" err="1"/>
              <a:t>Görli</a:t>
            </a:r>
            <a:r>
              <a:rPr lang="en-US" sz="3200" dirty="0"/>
              <a:t>.</a:t>
            </a:r>
            <a:endParaRPr sz="4800" dirty="0">
              <a:solidFill>
                <a:srgbClr val="414042"/>
              </a:solidFill>
              <a:latin typeface="Arial"/>
              <a:ea typeface="Arial"/>
              <a:cs typeface="Arial"/>
              <a:sym typeface="Arial"/>
            </a:endParaRPr>
          </a:p>
        </p:txBody>
      </p:sp>
      <p:pic>
        <p:nvPicPr>
          <p:cNvPr id="331" name="Google Shape;331;p52"/>
          <p:cNvPicPr preferRelativeResize="0"/>
          <p:nvPr/>
        </p:nvPicPr>
        <p:blipFill rotWithShape="1">
          <a:blip r:embed="rId3">
            <a:alphaModFix/>
          </a:blip>
          <a:srcRect/>
          <a:stretch/>
        </p:blipFill>
        <p:spPr>
          <a:xfrm>
            <a:off x="4565401" y="-882524"/>
            <a:ext cx="3061199" cy="2211567"/>
          </a:xfrm>
          <a:prstGeom prst="rect">
            <a:avLst/>
          </a:prstGeom>
          <a:noFill/>
          <a:ln>
            <a:noFill/>
          </a:ln>
        </p:spPr>
      </p:pic>
      <p:pic>
        <p:nvPicPr>
          <p:cNvPr id="1026" name="Picture 2">
            <a:extLst>
              <a:ext uri="{FF2B5EF4-FFF2-40B4-BE49-F238E27FC236}">
                <a16:creationId xmlns:a16="http://schemas.microsoft.com/office/drawing/2014/main" id="{F65D4E32-BC67-4088-ADD0-7E8B4780F1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27567" y="1627538"/>
            <a:ext cx="2857500" cy="895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94516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52"/>
          <p:cNvSpPr txBox="1"/>
          <p:nvPr/>
        </p:nvSpPr>
        <p:spPr>
          <a:xfrm>
            <a:off x="2155800" y="2707976"/>
            <a:ext cx="7880400" cy="3782400"/>
          </a:xfrm>
          <a:prstGeom prst="rect">
            <a:avLst/>
          </a:prstGeom>
          <a:noFill/>
          <a:ln>
            <a:noFill/>
          </a:ln>
        </p:spPr>
        <p:txBody>
          <a:bodyPr spcFirstLastPara="1" wrap="square" lIns="121900" tIns="121900" rIns="121900" bIns="121900" anchor="t" anchorCtr="0">
            <a:noAutofit/>
          </a:bodyPr>
          <a:lstStyle/>
          <a:p>
            <a:pPr algn="ctr">
              <a:buClr>
                <a:srgbClr val="000000"/>
              </a:buClr>
              <a:buSzPts val="2400"/>
            </a:pPr>
            <a:r>
              <a:rPr lang="en" sz="3200">
                <a:solidFill>
                  <a:srgbClr val="414042"/>
                </a:solidFill>
                <a:latin typeface="Arial"/>
                <a:ea typeface="Arial"/>
                <a:cs typeface="Arial"/>
                <a:sym typeface="Arial"/>
              </a:rPr>
              <a:t>Tools, libraries, and reusable components for providing digital identities rooted on blockchains or other distributed ledgers so that they are interoperable across administrative domains, applications, and any other silo.</a:t>
            </a:r>
            <a:endParaRPr sz="3200">
              <a:solidFill>
                <a:srgbClr val="414042"/>
              </a:solidFill>
              <a:latin typeface="Arial"/>
              <a:ea typeface="Arial"/>
              <a:cs typeface="Arial"/>
              <a:sym typeface="Arial"/>
            </a:endParaRPr>
          </a:p>
        </p:txBody>
      </p:sp>
      <p:pic>
        <p:nvPicPr>
          <p:cNvPr id="331" name="Google Shape;331;p52"/>
          <p:cNvPicPr preferRelativeResize="0"/>
          <p:nvPr/>
        </p:nvPicPr>
        <p:blipFill rotWithShape="1">
          <a:blip r:embed="rId3">
            <a:alphaModFix/>
          </a:blip>
          <a:srcRect/>
          <a:stretch/>
        </p:blipFill>
        <p:spPr>
          <a:xfrm>
            <a:off x="4565401" y="-882524"/>
            <a:ext cx="3061199" cy="2211567"/>
          </a:xfrm>
          <a:prstGeom prst="rect">
            <a:avLst/>
          </a:prstGeom>
          <a:noFill/>
          <a:ln>
            <a:noFill/>
          </a:ln>
        </p:spPr>
      </p:pic>
      <p:pic>
        <p:nvPicPr>
          <p:cNvPr id="332" name="Google Shape;332;p52"/>
          <p:cNvPicPr preferRelativeResize="0"/>
          <p:nvPr/>
        </p:nvPicPr>
        <p:blipFill rotWithShape="1">
          <a:blip r:embed="rId4">
            <a:alphaModFix/>
          </a:blip>
          <a:srcRect/>
          <a:stretch/>
        </p:blipFill>
        <p:spPr>
          <a:xfrm>
            <a:off x="4369385" y="1546810"/>
            <a:ext cx="3453236" cy="1019433"/>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6B1C22B-31D4-4519-A060-303A66085E58}"/>
              </a:ext>
            </a:extLst>
          </p:cNvPr>
          <p:cNvSpPr txBox="1"/>
          <p:nvPr/>
        </p:nvSpPr>
        <p:spPr>
          <a:xfrm>
            <a:off x="3203389" y="1745130"/>
            <a:ext cx="5085977" cy="1569660"/>
          </a:xfrm>
          <a:prstGeom prst="rect">
            <a:avLst/>
          </a:prstGeom>
          <a:noFill/>
        </p:spPr>
        <p:txBody>
          <a:bodyPr wrap="square" rtlCol="0">
            <a:spAutoFit/>
          </a:bodyPr>
          <a:lstStyle/>
          <a:p>
            <a:r>
              <a:rPr lang="en-US" sz="2400" dirty="0"/>
              <a:t>Insert section about Identity</a:t>
            </a:r>
          </a:p>
          <a:p>
            <a:r>
              <a:rPr lang="en-US" sz="2400" dirty="0"/>
              <a:t>Indy </a:t>
            </a:r>
          </a:p>
          <a:p>
            <a:r>
              <a:rPr lang="en-US" sz="2400" dirty="0"/>
              <a:t>Ursa</a:t>
            </a:r>
          </a:p>
          <a:p>
            <a:r>
              <a:rPr lang="en-US" sz="2400" dirty="0"/>
              <a:t>Aries</a:t>
            </a:r>
          </a:p>
        </p:txBody>
      </p:sp>
    </p:spTree>
    <p:extLst>
      <p:ext uri="{BB962C8B-B14F-4D97-AF65-F5344CB8AC3E}">
        <p14:creationId xmlns:p14="http://schemas.microsoft.com/office/powerpoint/2010/main" val="14680007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B208C08-FEEC-477E-B309-ABDA09476191}"/>
              </a:ext>
            </a:extLst>
          </p:cNvPr>
          <p:cNvSpPr>
            <a:spLocks noGrp="1"/>
          </p:cNvSpPr>
          <p:nvPr>
            <p:ph type="ftr" idx="11"/>
          </p:nvPr>
        </p:nvSpPr>
        <p:spPr/>
        <p:txBody>
          <a:bodyPr/>
          <a:lstStyle/>
          <a:p>
            <a:endParaRPr lang="en-US"/>
          </a:p>
        </p:txBody>
      </p:sp>
      <p:sp>
        <p:nvSpPr>
          <p:cNvPr id="3" name="Text Placeholder 2">
            <a:extLst>
              <a:ext uri="{FF2B5EF4-FFF2-40B4-BE49-F238E27FC236}">
                <a16:creationId xmlns:a16="http://schemas.microsoft.com/office/drawing/2014/main" id="{6501DC2B-B74E-45C5-9EC7-C6657ED76D9D}"/>
              </a:ext>
            </a:extLst>
          </p:cNvPr>
          <p:cNvSpPr>
            <a:spLocks noGrp="1"/>
          </p:cNvSpPr>
          <p:nvPr>
            <p:ph type="body" idx="1"/>
          </p:nvPr>
        </p:nvSpPr>
        <p:spPr/>
        <p:txBody>
          <a:bodyPr/>
          <a:lstStyle/>
          <a:p>
            <a:r>
              <a:rPr lang="en-US" dirty="0"/>
              <a:t>How To Get Involved</a:t>
            </a:r>
          </a:p>
        </p:txBody>
      </p:sp>
      <p:sp>
        <p:nvSpPr>
          <p:cNvPr id="4" name="Text Placeholder 3">
            <a:extLst>
              <a:ext uri="{FF2B5EF4-FFF2-40B4-BE49-F238E27FC236}">
                <a16:creationId xmlns:a16="http://schemas.microsoft.com/office/drawing/2014/main" id="{1F372E6B-A1EB-447F-8EA1-97B55C196650}"/>
              </a:ext>
            </a:extLst>
          </p:cNvPr>
          <p:cNvSpPr>
            <a:spLocks noGrp="1"/>
          </p:cNvSpPr>
          <p:nvPr>
            <p:ph type="body" idx="2"/>
          </p:nvPr>
        </p:nvSpPr>
        <p:spPr/>
        <p:txBody>
          <a:bodyPr/>
          <a:lstStyle/>
          <a:p>
            <a:r>
              <a:rPr lang="en-US" dirty="0"/>
              <a:t>With the Hyperledger Community</a:t>
            </a:r>
          </a:p>
        </p:txBody>
      </p:sp>
    </p:spTree>
    <p:extLst>
      <p:ext uri="{BB962C8B-B14F-4D97-AF65-F5344CB8AC3E}">
        <p14:creationId xmlns:p14="http://schemas.microsoft.com/office/powerpoint/2010/main" val="33928024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5"/>
          <p:cNvSpPr txBox="1"/>
          <p:nvPr/>
        </p:nvSpPr>
        <p:spPr>
          <a:xfrm>
            <a:off x="6294784" y="1501660"/>
            <a:ext cx="4881561" cy="711453"/>
          </a:xfrm>
          <a:prstGeom prst="rect">
            <a:avLst/>
          </a:prstGeom>
          <a:noFill/>
          <a:ln>
            <a:noFill/>
          </a:ln>
        </p:spPr>
        <p:txBody>
          <a:bodyPr spcFirstLastPara="1" wrap="square" lIns="121900" tIns="60933" rIns="121900" bIns="60933" anchor="t" anchorCtr="0">
            <a:noAutofit/>
          </a:bodyPr>
          <a:lstStyle/>
          <a:p>
            <a:pPr>
              <a:buClr>
                <a:srgbClr val="414042"/>
              </a:buClr>
              <a:buSzPts val="1800"/>
            </a:pPr>
            <a:r>
              <a:rPr lang="en-US" sz="2400" b="1">
                <a:solidFill>
                  <a:srgbClr val="414042"/>
                </a:solidFill>
                <a:latin typeface="Arial"/>
                <a:ea typeface="Arial"/>
                <a:cs typeface="Arial"/>
                <a:sym typeface="Arial"/>
              </a:rPr>
              <a:t>Brian Behlendorf</a:t>
            </a:r>
            <a:br>
              <a:rPr lang="en-US" sz="2400" b="1">
                <a:solidFill>
                  <a:srgbClr val="414042"/>
                </a:solidFill>
                <a:latin typeface="Arial"/>
                <a:ea typeface="Arial"/>
                <a:cs typeface="Arial"/>
                <a:sym typeface="Arial"/>
              </a:rPr>
            </a:br>
            <a:r>
              <a:rPr lang="en-US" sz="1467">
                <a:solidFill>
                  <a:srgbClr val="414042"/>
                </a:solidFill>
                <a:latin typeface="Arial"/>
                <a:ea typeface="Arial"/>
                <a:cs typeface="Arial"/>
                <a:sym typeface="Arial"/>
              </a:rPr>
              <a:t>Executive Director</a:t>
            </a:r>
            <a:endParaRPr sz="1467">
              <a:solidFill>
                <a:srgbClr val="414042"/>
              </a:solidFill>
              <a:latin typeface="Arial"/>
              <a:ea typeface="Arial"/>
              <a:cs typeface="Arial"/>
              <a:sym typeface="Aria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57" name="Google Shape;357;p35"/>
          <p:cNvSpPr txBox="1"/>
          <p:nvPr/>
        </p:nvSpPr>
        <p:spPr>
          <a:xfrm>
            <a:off x="6294783" y="2305878"/>
            <a:ext cx="4889684" cy="3705381"/>
          </a:xfrm>
          <a:prstGeom prst="rect">
            <a:avLst/>
          </a:prstGeom>
          <a:noFill/>
          <a:ln>
            <a:noFill/>
          </a:ln>
        </p:spPr>
        <p:txBody>
          <a:bodyPr spcFirstLastPara="1" wrap="square" lIns="121900" tIns="60933" rIns="121900" bIns="60933" anchor="t" anchorCtr="0">
            <a:noAutofit/>
          </a:bodyPr>
          <a:lstStyle/>
          <a:p>
            <a:pPr>
              <a:buClr>
                <a:srgbClr val="000000"/>
              </a:buClr>
              <a:buSzPts val="1100"/>
            </a:pPr>
            <a:r>
              <a:rPr lang="en-US" sz="1467" b="1">
                <a:solidFill>
                  <a:srgbClr val="942AFF"/>
                </a:solidFill>
                <a:latin typeface="Arial"/>
                <a:ea typeface="Arial"/>
                <a:cs typeface="Arial"/>
                <a:sym typeface="Arial"/>
              </a:rPr>
              <a:t>Apache Web server </a:t>
            </a:r>
            <a:r>
              <a:rPr lang="en-US" sz="1467">
                <a:solidFill>
                  <a:srgbClr val="414042"/>
                </a:solidFill>
                <a:latin typeface="Arial"/>
                <a:ea typeface="Arial"/>
                <a:cs typeface="Arial"/>
                <a:sym typeface="Arial"/>
              </a:rPr>
              <a:t>– Primary developer </a:t>
            </a:r>
            <a:endParaRPr sz="1467">
              <a:solidFill>
                <a:srgbClr val="414042"/>
              </a:solidFill>
              <a:latin typeface="Arial"/>
              <a:ea typeface="Arial"/>
              <a:cs typeface="Arial"/>
              <a:sym typeface="Arial"/>
            </a:endParaRPr>
          </a:p>
          <a:p>
            <a:pPr>
              <a:spcBef>
                <a:spcPts val="1333"/>
              </a:spcBef>
              <a:buClr>
                <a:srgbClr val="000000"/>
              </a:buClr>
              <a:buSzPts val="1100"/>
            </a:pPr>
            <a:r>
              <a:rPr lang="en-US" sz="1467" b="1">
                <a:solidFill>
                  <a:srgbClr val="942AFF"/>
                </a:solidFill>
                <a:latin typeface="Arial"/>
                <a:ea typeface="Arial"/>
                <a:cs typeface="Arial"/>
                <a:sym typeface="Arial"/>
              </a:rPr>
              <a:t>Apache Software Foundation </a:t>
            </a:r>
            <a:r>
              <a:rPr lang="en-US" sz="1467">
                <a:solidFill>
                  <a:srgbClr val="414042"/>
                </a:solidFill>
                <a:latin typeface="Arial"/>
                <a:ea typeface="Arial"/>
                <a:cs typeface="Arial"/>
                <a:sym typeface="Arial"/>
              </a:rPr>
              <a:t>– Founding member </a:t>
            </a:r>
            <a:endParaRPr sz="1467">
              <a:solidFill>
                <a:srgbClr val="414042"/>
              </a:solidFill>
              <a:latin typeface="Arial"/>
              <a:ea typeface="Arial"/>
              <a:cs typeface="Arial"/>
              <a:sym typeface="Arial"/>
            </a:endParaRPr>
          </a:p>
          <a:p>
            <a:pPr>
              <a:spcBef>
                <a:spcPts val="1333"/>
              </a:spcBef>
              <a:buClr>
                <a:srgbClr val="000000"/>
              </a:buClr>
              <a:buSzPts val="1100"/>
            </a:pPr>
            <a:r>
              <a:rPr lang="en-US" sz="1467" b="1">
                <a:solidFill>
                  <a:srgbClr val="942AFF"/>
                </a:solidFill>
                <a:latin typeface="Arial"/>
                <a:ea typeface="Arial"/>
                <a:cs typeface="Arial"/>
                <a:sym typeface="Arial"/>
              </a:rPr>
              <a:t>Mozilla Foundation </a:t>
            </a:r>
            <a:r>
              <a:rPr lang="en-US" sz="1467">
                <a:solidFill>
                  <a:srgbClr val="414042"/>
                </a:solidFill>
                <a:latin typeface="Arial"/>
                <a:ea typeface="Arial"/>
                <a:cs typeface="Arial"/>
                <a:sym typeface="Arial"/>
              </a:rPr>
              <a:t>– BOD since 2003</a:t>
            </a:r>
            <a:endParaRPr sz="2400"/>
          </a:p>
          <a:p>
            <a:pPr>
              <a:spcBef>
                <a:spcPts val="1333"/>
              </a:spcBef>
              <a:buClr>
                <a:srgbClr val="000000"/>
              </a:buClr>
              <a:buSzPts val="1100"/>
            </a:pPr>
            <a:r>
              <a:rPr lang="en-US" sz="1467" b="1">
                <a:solidFill>
                  <a:srgbClr val="942AFF"/>
                </a:solidFill>
                <a:latin typeface="Arial"/>
                <a:ea typeface="Arial"/>
                <a:cs typeface="Arial"/>
                <a:sym typeface="Arial"/>
              </a:rPr>
              <a:t>Electronic Frontier Foundation </a:t>
            </a:r>
            <a:r>
              <a:rPr lang="en-US" sz="1467">
                <a:solidFill>
                  <a:srgbClr val="414042"/>
                </a:solidFill>
                <a:latin typeface="Arial"/>
                <a:ea typeface="Arial"/>
                <a:cs typeface="Arial"/>
                <a:sym typeface="Arial"/>
              </a:rPr>
              <a:t>– BOD since 2013</a:t>
            </a:r>
            <a:endParaRPr sz="2400"/>
          </a:p>
          <a:p>
            <a:pPr>
              <a:spcBef>
                <a:spcPts val="1333"/>
              </a:spcBef>
              <a:buClr>
                <a:srgbClr val="000000"/>
              </a:buClr>
              <a:buSzPts val="1100"/>
            </a:pPr>
            <a:r>
              <a:rPr lang="en-US" sz="1467" b="1">
                <a:solidFill>
                  <a:srgbClr val="942AFF"/>
                </a:solidFill>
                <a:latin typeface="Arial"/>
                <a:ea typeface="Arial"/>
                <a:cs typeface="Arial"/>
                <a:sym typeface="Arial"/>
              </a:rPr>
              <a:t>CollabNet</a:t>
            </a:r>
            <a:r>
              <a:rPr lang="en-US" sz="1467" b="1">
                <a:solidFill>
                  <a:srgbClr val="414042"/>
                </a:solidFill>
                <a:latin typeface="Arial"/>
                <a:ea typeface="Arial"/>
                <a:cs typeface="Arial"/>
                <a:sym typeface="Arial"/>
              </a:rPr>
              <a:t> </a:t>
            </a:r>
            <a:r>
              <a:rPr lang="en-US" sz="1467">
                <a:solidFill>
                  <a:srgbClr val="414042"/>
                </a:solidFill>
                <a:latin typeface="Arial"/>
                <a:ea typeface="Arial"/>
                <a:cs typeface="Arial"/>
                <a:sym typeface="Arial"/>
              </a:rPr>
              <a:t>– Founding CTO</a:t>
            </a:r>
            <a:endParaRPr sz="2400"/>
          </a:p>
          <a:p>
            <a:pPr>
              <a:spcBef>
                <a:spcPts val="1333"/>
              </a:spcBef>
              <a:buClr>
                <a:srgbClr val="000000"/>
              </a:buClr>
              <a:buSzPts val="1100"/>
            </a:pPr>
            <a:r>
              <a:rPr lang="en-US" sz="1467" b="1">
                <a:solidFill>
                  <a:srgbClr val="942AFF"/>
                </a:solidFill>
                <a:latin typeface="Arial"/>
                <a:ea typeface="Arial"/>
                <a:cs typeface="Arial"/>
                <a:sym typeface="Arial"/>
              </a:rPr>
              <a:t>World Economic Forum </a:t>
            </a:r>
            <a:r>
              <a:rPr lang="en-US" sz="1467">
                <a:solidFill>
                  <a:srgbClr val="414042"/>
                </a:solidFill>
                <a:latin typeface="Arial"/>
                <a:ea typeface="Arial"/>
                <a:cs typeface="Arial"/>
                <a:sym typeface="Arial"/>
              </a:rPr>
              <a:t>– CTO</a:t>
            </a:r>
            <a:endParaRPr sz="2400"/>
          </a:p>
          <a:p>
            <a:pPr>
              <a:spcBef>
                <a:spcPts val="1333"/>
              </a:spcBef>
              <a:buClr>
                <a:srgbClr val="000000"/>
              </a:buClr>
              <a:buSzPts val="1100"/>
            </a:pPr>
            <a:r>
              <a:rPr lang="en-US" sz="1467">
                <a:solidFill>
                  <a:srgbClr val="414042"/>
                </a:solidFill>
                <a:latin typeface="Arial"/>
                <a:ea typeface="Arial"/>
                <a:cs typeface="Arial"/>
                <a:sym typeface="Arial"/>
              </a:rPr>
              <a:t>Most recently, managing director at </a:t>
            </a:r>
            <a:r>
              <a:rPr lang="en-US" sz="1467" b="1">
                <a:solidFill>
                  <a:srgbClr val="942AFF"/>
                </a:solidFill>
                <a:latin typeface="Arial"/>
                <a:ea typeface="Arial"/>
                <a:cs typeface="Arial"/>
                <a:sym typeface="Arial"/>
              </a:rPr>
              <a:t>Mithril Capital Management LLC</a:t>
            </a:r>
            <a:r>
              <a:rPr lang="en-US" sz="1467">
                <a:solidFill>
                  <a:srgbClr val="414042"/>
                </a:solidFill>
                <a:latin typeface="Arial"/>
                <a:ea typeface="Arial"/>
                <a:cs typeface="Arial"/>
                <a:sym typeface="Arial"/>
              </a:rPr>
              <a:t>, a global technology investment firm</a:t>
            </a:r>
            <a:endParaRPr sz="2400"/>
          </a:p>
        </p:txBody>
      </p:sp>
      <p:pic>
        <p:nvPicPr>
          <p:cNvPr id="358" name="Google Shape;358;p35"/>
          <p:cNvPicPr preferRelativeResize="0"/>
          <p:nvPr/>
        </p:nvPicPr>
        <p:blipFill rotWithShape="1">
          <a:blip r:embed="rId3">
            <a:alphaModFix/>
          </a:blip>
          <a:srcRect/>
          <a:stretch/>
        </p:blipFill>
        <p:spPr>
          <a:xfrm>
            <a:off x="9803948" y="1139137"/>
            <a:ext cx="1276792" cy="1276792"/>
          </a:xfrm>
          <a:prstGeom prst="ellipse">
            <a:avLst/>
          </a:prstGeom>
          <a:noFill/>
          <a:ln>
            <a:noFill/>
          </a:ln>
        </p:spPr>
      </p:pic>
      <p:pic>
        <p:nvPicPr>
          <p:cNvPr id="359" name="Google Shape;359;p35"/>
          <p:cNvPicPr preferRelativeResize="0"/>
          <p:nvPr/>
        </p:nvPicPr>
        <p:blipFill rotWithShape="1">
          <a:blip r:embed="rId4">
            <a:alphaModFix/>
          </a:blip>
          <a:srcRect l="159" t="30921" r="159"/>
          <a:stretch/>
        </p:blipFill>
        <p:spPr>
          <a:xfrm>
            <a:off x="9692578" y="-1"/>
            <a:ext cx="1499535" cy="2528967"/>
          </a:xfrm>
          <a:prstGeom prst="rect">
            <a:avLst/>
          </a:prstGeom>
          <a:noFill/>
          <a:ln>
            <a:noFill/>
          </a:ln>
        </p:spPr>
      </p:pic>
      <p:pic>
        <p:nvPicPr>
          <p:cNvPr id="360" name="Google Shape;360;p35"/>
          <p:cNvPicPr preferRelativeResize="0"/>
          <p:nvPr/>
        </p:nvPicPr>
        <p:blipFill rotWithShape="1">
          <a:blip r:embed="rId5">
            <a:alphaModFix/>
          </a:blip>
          <a:srcRect l="310" r="309"/>
          <a:stretch/>
        </p:blipFill>
        <p:spPr>
          <a:xfrm>
            <a:off x="9803948" y="1152389"/>
            <a:ext cx="1276792" cy="1278800"/>
          </a:xfrm>
          <a:prstGeom prst="ellipse">
            <a:avLst/>
          </a:prstGeom>
          <a:noFill/>
          <a:ln>
            <a:noFill/>
          </a:ln>
        </p:spPr>
      </p:pic>
      <p:sp>
        <p:nvSpPr>
          <p:cNvPr id="361" name="Google Shape;361;p35"/>
          <p:cNvSpPr txBox="1"/>
          <p:nvPr/>
        </p:nvSpPr>
        <p:spPr>
          <a:xfrm>
            <a:off x="875014" y="2093091"/>
            <a:ext cx="5167977" cy="3194527"/>
          </a:xfrm>
          <a:prstGeom prst="rect">
            <a:avLst/>
          </a:prstGeom>
          <a:noFill/>
          <a:ln>
            <a:noFill/>
          </a:ln>
        </p:spPr>
        <p:txBody>
          <a:bodyPr spcFirstLastPara="1" wrap="square" lIns="121900" tIns="60933" rIns="121900" bIns="60933" anchor="t" anchorCtr="0">
            <a:noAutofit/>
          </a:bodyPr>
          <a:lstStyle/>
          <a:p>
            <a:pPr>
              <a:buClr>
                <a:srgbClr val="414042"/>
              </a:buClr>
              <a:buSzPts val="1395"/>
            </a:pPr>
            <a:r>
              <a:rPr lang="en-US" sz="1860">
                <a:solidFill>
                  <a:srgbClr val="414042"/>
                </a:solidFill>
                <a:latin typeface="Arial"/>
                <a:ea typeface="Arial"/>
                <a:cs typeface="Arial"/>
                <a:sym typeface="Arial"/>
              </a:rPr>
              <a:t>2016 was full of growth for the organization and community. Not only did we exceed 100 members, Hyperledger met significant development milestones across our several Umbrella projects, thanks to the community’s hard work. As 2016 was a year of exploration, R&amp;D and prototyping, we’re excited for 2017 to be the year we start to see case studies of Hyperledger Business Blockchain Technologies in production environments.</a:t>
            </a:r>
            <a:endParaRPr sz="1860">
              <a:solidFill>
                <a:srgbClr val="414042"/>
              </a:solidFill>
              <a:latin typeface="Arial"/>
              <a:ea typeface="Arial"/>
              <a:cs typeface="Arial"/>
              <a:sym typeface="Arial"/>
            </a:endParaRPr>
          </a:p>
        </p:txBody>
      </p:sp>
      <p:sp>
        <p:nvSpPr>
          <p:cNvPr id="362" name="Google Shape;362;p35"/>
          <p:cNvSpPr txBox="1"/>
          <p:nvPr/>
        </p:nvSpPr>
        <p:spPr>
          <a:xfrm>
            <a:off x="861762" y="946470"/>
            <a:ext cx="10176933" cy="555191"/>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Leadership</a:t>
            </a:r>
            <a:endParaRPr sz="3733" b="1">
              <a:solidFill>
                <a:srgbClr val="414042"/>
              </a:solidFill>
              <a:latin typeface="Arial"/>
              <a:ea typeface="Arial"/>
              <a:cs typeface="Arial"/>
              <a:sym typeface="Arial"/>
            </a:endParaRPr>
          </a:p>
        </p:txBody>
      </p:sp>
      <p:sp>
        <p:nvSpPr>
          <p:cNvPr id="363" name="Google Shape;363;p35"/>
          <p:cNvSpPr txBox="1"/>
          <p:nvPr/>
        </p:nvSpPr>
        <p:spPr>
          <a:xfrm>
            <a:off x="821636" y="1138133"/>
            <a:ext cx="967408" cy="2174955"/>
          </a:xfrm>
          <a:prstGeom prst="rect">
            <a:avLst/>
          </a:prstGeom>
          <a:noFill/>
          <a:ln>
            <a:noFill/>
          </a:ln>
        </p:spPr>
        <p:txBody>
          <a:bodyPr spcFirstLastPara="1" wrap="square" lIns="121900" tIns="60933" rIns="121900" bIns="60933" anchor="t" anchorCtr="0">
            <a:noAutofit/>
          </a:bodyPr>
          <a:lstStyle/>
          <a:p>
            <a:r>
              <a:rPr lang="en-US" sz="13333">
                <a:solidFill>
                  <a:srgbClr val="942AFF"/>
                </a:solidFill>
                <a:latin typeface="Arial"/>
                <a:ea typeface="Arial"/>
                <a:cs typeface="Arial"/>
                <a:sym typeface="Arial"/>
              </a:rPr>
              <a:t>“</a:t>
            </a:r>
            <a:endParaRPr sz="13333">
              <a:solidFill>
                <a:srgbClr val="942AFF"/>
              </a:solidFill>
              <a:latin typeface="Arial"/>
              <a:ea typeface="Arial"/>
              <a:cs typeface="Arial"/>
              <a:sym typeface="Arial"/>
            </a:endParaRPr>
          </a:p>
        </p:txBody>
      </p:sp>
      <p:sp>
        <p:nvSpPr>
          <p:cNvPr id="364" name="Google Shape;364;p35"/>
          <p:cNvSpPr txBox="1"/>
          <p:nvPr/>
        </p:nvSpPr>
        <p:spPr>
          <a:xfrm>
            <a:off x="861761" y="4724247"/>
            <a:ext cx="967408" cy="2174955"/>
          </a:xfrm>
          <a:prstGeom prst="rect">
            <a:avLst/>
          </a:prstGeom>
          <a:noFill/>
          <a:ln>
            <a:noFill/>
          </a:ln>
        </p:spPr>
        <p:txBody>
          <a:bodyPr spcFirstLastPara="1" wrap="square" lIns="121900" tIns="60933" rIns="121900" bIns="60933" anchor="t" anchorCtr="0">
            <a:noAutofit/>
          </a:bodyPr>
          <a:lstStyle/>
          <a:p>
            <a:r>
              <a:rPr lang="en-US" sz="13333">
                <a:solidFill>
                  <a:srgbClr val="942AFF"/>
                </a:solidFill>
                <a:latin typeface="Arial"/>
                <a:ea typeface="Arial"/>
                <a:cs typeface="Arial"/>
                <a:sym typeface="Arial"/>
              </a:rPr>
              <a:t>”</a:t>
            </a:r>
            <a:endParaRPr sz="13333">
              <a:solidFill>
                <a:srgbClr val="942AFF"/>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pic>
        <p:nvPicPr>
          <p:cNvPr id="369" name="Google Shape;369;p36"/>
          <p:cNvPicPr preferRelativeResize="0"/>
          <p:nvPr/>
        </p:nvPicPr>
        <p:blipFill rotWithShape="1">
          <a:blip r:embed="rId3">
            <a:alphaModFix/>
          </a:blip>
          <a:srcRect/>
          <a:stretch/>
        </p:blipFill>
        <p:spPr>
          <a:xfrm>
            <a:off x="9803948" y="1139137"/>
            <a:ext cx="1276800" cy="1276800"/>
          </a:xfrm>
          <a:prstGeom prst="ellipse">
            <a:avLst/>
          </a:prstGeom>
          <a:noFill/>
          <a:ln>
            <a:noFill/>
          </a:ln>
        </p:spPr>
      </p:pic>
      <p:pic>
        <p:nvPicPr>
          <p:cNvPr id="370" name="Google Shape;370;p36"/>
          <p:cNvPicPr preferRelativeResize="0"/>
          <p:nvPr/>
        </p:nvPicPr>
        <p:blipFill rotWithShape="1">
          <a:blip r:embed="rId4">
            <a:alphaModFix/>
          </a:blip>
          <a:srcRect l="159" t="30920" r="159"/>
          <a:stretch/>
        </p:blipFill>
        <p:spPr>
          <a:xfrm>
            <a:off x="9692578" y="-1"/>
            <a:ext cx="1499535" cy="2528968"/>
          </a:xfrm>
          <a:prstGeom prst="rect">
            <a:avLst/>
          </a:prstGeom>
          <a:noFill/>
          <a:ln>
            <a:noFill/>
          </a:ln>
        </p:spPr>
      </p:pic>
      <p:sp>
        <p:nvSpPr>
          <p:cNvPr id="371" name="Google Shape;371;p36"/>
          <p:cNvSpPr txBox="1"/>
          <p:nvPr/>
        </p:nvSpPr>
        <p:spPr>
          <a:xfrm>
            <a:off x="901517" y="1912477"/>
            <a:ext cx="4889600" cy="3605200"/>
          </a:xfrm>
          <a:prstGeom prst="rect">
            <a:avLst/>
          </a:prstGeom>
          <a:noFill/>
          <a:ln>
            <a:noFill/>
          </a:ln>
        </p:spPr>
        <p:txBody>
          <a:bodyPr spcFirstLastPara="1" wrap="square" lIns="121900" tIns="60933" rIns="121900" bIns="60933" anchor="t" anchorCtr="0">
            <a:noAutofit/>
          </a:bodyPr>
          <a:lstStyle/>
          <a:p>
            <a:pPr>
              <a:buClr>
                <a:srgbClr val="414042"/>
              </a:buClr>
              <a:buSzPts val="1100"/>
            </a:pPr>
            <a:r>
              <a:rPr lang="en-US" sz="1467">
                <a:solidFill>
                  <a:srgbClr val="414042"/>
                </a:solidFill>
                <a:latin typeface="Arial"/>
                <a:ea typeface="Arial"/>
                <a:cs typeface="Arial"/>
                <a:sym typeface="Arial"/>
              </a:rPr>
              <a:t>Comprised of one voting representative from each Premier Hyperledger member and attended by the TSC and Marketing Committee Chairs, the Governing Board’s responsibilities include:</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Approving a budget</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Electing a Chair to preside over Governing Board meetings, authorize expenditures approved by the budget and manage any day-to-day operations</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Reviewing all project proposals from the TSC and directing the business strategy, development and promotion for projects</a:t>
            </a:r>
            <a:endParaRPr sz="1467">
              <a:solidFill>
                <a:srgbClr val="414042"/>
              </a:solidFill>
              <a:latin typeface="Arial"/>
              <a:ea typeface="Arial"/>
              <a:cs typeface="Arial"/>
              <a:sym typeface="Arial"/>
            </a:endParaRPr>
          </a:p>
        </p:txBody>
      </p:sp>
      <p:sp>
        <p:nvSpPr>
          <p:cNvPr id="372" name="Google Shape;372;p36"/>
          <p:cNvSpPr txBox="1"/>
          <p:nvPr/>
        </p:nvSpPr>
        <p:spPr>
          <a:xfrm>
            <a:off x="6298783" y="1028693"/>
            <a:ext cx="4881600" cy="711600"/>
          </a:xfrm>
          <a:prstGeom prst="rect">
            <a:avLst/>
          </a:prstGeom>
          <a:noFill/>
          <a:ln>
            <a:noFill/>
          </a:ln>
        </p:spPr>
        <p:txBody>
          <a:bodyPr spcFirstLastPara="1" wrap="square" lIns="121900" tIns="60933" rIns="121900" bIns="60933" anchor="t" anchorCtr="0">
            <a:noAutofit/>
          </a:bodyPr>
          <a:lstStyle/>
          <a:p>
            <a:pPr>
              <a:buClr>
                <a:srgbClr val="414042"/>
              </a:buClr>
              <a:buSzPts val="1800"/>
            </a:pPr>
            <a:r>
              <a:rPr lang="en-US" sz="2400" b="1">
                <a:solidFill>
                  <a:srgbClr val="414042"/>
                </a:solidFill>
              </a:rPr>
              <a:t>Robert Palatnick</a:t>
            </a:r>
            <a:br>
              <a:rPr lang="en-US" sz="2400" b="1">
                <a:solidFill>
                  <a:srgbClr val="414042"/>
                </a:solidFill>
                <a:latin typeface="Arial"/>
                <a:ea typeface="Arial"/>
                <a:cs typeface="Arial"/>
                <a:sym typeface="Arial"/>
              </a:rPr>
            </a:br>
            <a:r>
              <a:rPr lang="en-US" sz="1467" b="1">
                <a:solidFill>
                  <a:srgbClr val="942AFF"/>
                </a:solidFill>
              </a:rPr>
              <a:t>Governing Board Chair</a:t>
            </a:r>
            <a:endParaRPr sz="2400" b="1">
              <a:solidFill>
                <a:srgbClr val="942AFF"/>
              </a:solidFil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73" name="Google Shape;373;p36"/>
          <p:cNvSpPr txBox="1"/>
          <p:nvPr/>
        </p:nvSpPr>
        <p:spPr>
          <a:xfrm>
            <a:off x="6294767" y="1740300"/>
            <a:ext cx="4889600" cy="4178000"/>
          </a:xfrm>
          <a:prstGeom prst="rect">
            <a:avLst/>
          </a:prstGeom>
          <a:noFill/>
          <a:ln>
            <a:noFill/>
          </a:ln>
        </p:spPr>
        <p:txBody>
          <a:bodyPr spcFirstLastPara="1" wrap="square" lIns="121900" tIns="60933" rIns="121900" bIns="60933" anchor="t" anchorCtr="0">
            <a:noAutofit/>
          </a:bodyPr>
          <a:lstStyle/>
          <a:p>
            <a:pPr>
              <a:lnSpc>
                <a:spcPct val="90000"/>
              </a:lnSpc>
              <a:spcBef>
                <a:spcPts val="1333"/>
              </a:spcBef>
              <a:buClr>
                <a:srgbClr val="000000"/>
              </a:buClr>
              <a:buSzPts val="1100"/>
            </a:pPr>
            <a:r>
              <a:rPr lang="en-US" sz="1467">
                <a:solidFill>
                  <a:srgbClr val="414042"/>
                </a:solidFill>
              </a:rPr>
              <a:t>Palatnick previously served as a </a:t>
            </a:r>
            <a:br>
              <a:rPr lang="en-US" sz="1467">
                <a:solidFill>
                  <a:srgbClr val="414042"/>
                </a:solidFill>
              </a:rPr>
            </a:br>
            <a:r>
              <a:rPr lang="en-US" sz="1467">
                <a:solidFill>
                  <a:srgbClr val="414042"/>
                </a:solidFill>
              </a:rPr>
              <a:t>Domain Lead in the Application </a:t>
            </a:r>
            <a:br>
              <a:rPr lang="en-US" sz="1467">
                <a:solidFill>
                  <a:srgbClr val="414042"/>
                </a:solidFill>
              </a:rPr>
            </a:br>
            <a:r>
              <a:rPr lang="en-US" sz="1467">
                <a:solidFill>
                  <a:srgbClr val="414042"/>
                </a:solidFill>
              </a:rPr>
              <a:t>Development division of IT and was </a:t>
            </a:r>
            <a:br>
              <a:rPr lang="en-US" sz="1467">
                <a:solidFill>
                  <a:srgbClr val="414042"/>
                </a:solidFill>
              </a:rPr>
            </a:br>
            <a:r>
              <a:rPr lang="en-US" sz="1467">
                <a:solidFill>
                  <a:srgbClr val="414042"/>
                </a:solidFill>
              </a:rPr>
              <a:t>Chief Administrative Officer of Information </a:t>
            </a:r>
            <a:br>
              <a:rPr lang="en-US" sz="1467">
                <a:solidFill>
                  <a:srgbClr val="414042"/>
                </a:solidFill>
              </a:rPr>
            </a:br>
            <a:r>
              <a:rPr lang="en-US" sz="1467">
                <a:solidFill>
                  <a:srgbClr val="414042"/>
                </a:solidFill>
              </a:rPr>
              <a:t>Technology from 2003 to 2007. Palatnick joined Government Securities Clearing Corporation (GSCC), a DTCC subsidiary, in 1993 as Vice President, Information Technology. He became Managing Director and Chief Information Officer of DTCC subsidiaries GSCC (1996), Mortgage-Backed Securities Clearing Corporation (2000) and Fixed Income Clearing Corporation (2003). Prior to that, Palatnick was Vice President, Development and Systems, at Security Pacific Corporation Sequor Software Services. Palatnick received his BS in Electrical Engineering from the University of Buffalo, and is an alumnus of the David Rockefeller fellowship.</a:t>
            </a:r>
            <a:endParaRPr sz="1467">
              <a:solidFill>
                <a:srgbClr val="414042"/>
              </a:solidFill>
            </a:endParaRPr>
          </a:p>
          <a:p>
            <a:pPr>
              <a:lnSpc>
                <a:spcPct val="90000"/>
              </a:lnSpc>
              <a:spcBef>
                <a:spcPts val="1333"/>
              </a:spcBef>
              <a:buClr>
                <a:srgbClr val="414042"/>
              </a:buClr>
              <a:buSzPts val="1100"/>
            </a:pPr>
            <a:br>
              <a:rPr lang="en-US" sz="1467">
                <a:solidFill>
                  <a:srgbClr val="414042"/>
                </a:solidFill>
                <a:latin typeface="Arial"/>
                <a:ea typeface="Arial"/>
                <a:cs typeface="Arial"/>
                <a:sym typeface="Arial"/>
              </a:rPr>
            </a:br>
            <a:endParaRPr sz="1467">
              <a:solidFill>
                <a:srgbClr val="414042"/>
              </a:solidFill>
              <a:latin typeface="Arial"/>
              <a:ea typeface="Arial"/>
              <a:cs typeface="Arial"/>
              <a:sym typeface="Arial"/>
            </a:endParaRPr>
          </a:p>
        </p:txBody>
      </p:sp>
      <p:sp>
        <p:nvSpPr>
          <p:cNvPr id="374" name="Google Shape;374;p36"/>
          <p:cNvSpPr txBox="1"/>
          <p:nvPr/>
        </p:nvSpPr>
        <p:spPr>
          <a:xfrm>
            <a:off x="861761" y="946469"/>
            <a:ext cx="10176800" cy="555200"/>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Governing Board</a:t>
            </a:r>
            <a:endParaRPr sz="3733" b="1">
              <a:solidFill>
                <a:srgbClr val="414042"/>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0">
            <a:extLst>
              <a:ext uri="{FF2B5EF4-FFF2-40B4-BE49-F238E27FC236}">
                <a16:creationId xmlns:a16="http://schemas.microsoft.com/office/drawing/2014/main" id="{5C9B446A-6343-4E56-90BA-061E4DDF0F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Freeform: Shape 12">
            <a:extLst>
              <a:ext uri="{FF2B5EF4-FFF2-40B4-BE49-F238E27FC236}">
                <a16:creationId xmlns:a16="http://schemas.microsoft.com/office/drawing/2014/main" id="{3EC72A1B-03D3-499C-B4BF-AC68EEC22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216322C2-3CF0-4D33-BF90-3F384CF6D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C43B6A1A-4116-4CDC-A136-B20A5F787FD3}"/>
              </a:ext>
            </a:extLst>
          </p:cNvPr>
          <p:cNvSpPr/>
          <p:nvPr/>
        </p:nvSpPr>
        <p:spPr>
          <a:xfrm>
            <a:off x="371094" y="1161288"/>
            <a:ext cx="3438144" cy="1124712"/>
          </a:xfrm>
          <a:prstGeom prst="rect">
            <a:avLst/>
          </a:prstGeom>
        </p:spPr>
        <p:txBody>
          <a:bodyPr vert="horz" lIns="91440" tIns="45720" rIns="91440" bIns="45720" rtlCol="0" anchor="b">
            <a:normAutofit/>
          </a:bodyPr>
          <a:lstStyle/>
          <a:p>
            <a:pPr>
              <a:lnSpc>
                <a:spcPct val="90000"/>
              </a:lnSpc>
              <a:spcBef>
                <a:spcPct val="0"/>
              </a:spcBef>
              <a:spcAft>
                <a:spcPts val="600"/>
              </a:spcAft>
              <a:defRPr/>
            </a:pPr>
            <a:r>
              <a:rPr lang="en-US" sz="2800" b="1" kern="1200">
                <a:solidFill>
                  <a:schemeClr val="tx1"/>
                </a:solidFill>
                <a:latin typeface="+mj-lt"/>
                <a:ea typeface="+mj-ea"/>
                <a:cs typeface="+mj-cs"/>
              </a:rPr>
              <a:t>Housekeeping</a:t>
            </a:r>
          </a:p>
        </p:txBody>
      </p:sp>
      <p:sp>
        <p:nvSpPr>
          <p:cNvPr id="17" name="Rectangle 1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 name="Content Placeholder 3">
            <a:extLst>
              <a:ext uri="{FF2B5EF4-FFF2-40B4-BE49-F238E27FC236}">
                <a16:creationId xmlns:a16="http://schemas.microsoft.com/office/drawing/2014/main" id="{2CA2EE76-7F8F-4D93-8018-C016B9AD2574}"/>
              </a:ext>
            </a:extLst>
          </p:cNvPr>
          <p:cNvSpPr>
            <a:spLocks noGrp="1"/>
          </p:cNvSpPr>
          <p:nvPr>
            <p:ph sz="half" idx="1"/>
          </p:nvPr>
        </p:nvSpPr>
        <p:spPr>
          <a:xfrm>
            <a:off x="371094" y="2718054"/>
            <a:ext cx="3438906" cy="3207258"/>
          </a:xfrm>
        </p:spPr>
        <p:txBody>
          <a:bodyPr vert="horz" lIns="91440" tIns="45720" rIns="91440" bIns="45720" rtlCol="0" anchor="t">
            <a:normAutofit/>
          </a:bodyPr>
          <a:lstStyle/>
          <a:p>
            <a:r>
              <a:rPr lang="en-US" sz="1700" b="1"/>
              <a:t>Tiger Labs:</a:t>
            </a:r>
          </a:p>
          <a:p>
            <a:r>
              <a:rPr lang="en-US" sz="1700"/>
              <a:t>Co-working Space in Princeton New Jersey</a:t>
            </a:r>
          </a:p>
          <a:p>
            <a:r>
              <a:rPr lang="en-US" sz="1700"/>
              <a:t>Current Home to Ledger Academy</a:t>
            </a:r>
          </a:p>
          <a:p>
            <a:r>
              <a:rPr lang="en-US" sz="1700"/>
              <a:t>Meetup space for blockchain groups.</a:t>
            </a:r>
          </a:p>
        </p:txBody>
      </p:sp>
      <p:pic>
        <p:nvPicPr>
          <p:cNvPr id="6" name="Content Placeholder 5" descr="A picture containing clipart&#10;&#10;Description automatically generated">
            <a:extLst>
              <a:ext uri="{FF2B5EF4-FFF2-40B4-BE49-F238E27FC236}">
                <a16:creationId xmlns:a16="http://schemas.microsoft.com/office/drawing/2014/main" id="{B319421B-41F4-443D-A972-1E8527F5D669}"/>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898967" y="1277252"/>
            <a:ext cx="6921940" cy="4412737"/>
          </a:xfrm>
          <a:prstGeom prst="rect">
            <a:avLst/>
          </a:prstGeom>
        </p:spPr>
      </p:pic>
      <p:pic>
        <p:nvPicPr>
          <p:cNvPr id="11" name="Content Placeholder 5" descr="A picture containing clipart&#10;&#10;Description automatically generated">
            <a:extLst>
              <a:ext uri="{FF2B5EF4-FFF2-40B4-BE49-F238E27FC236}">
                <a16:creationId xmlns:a16="http://schemas.microsoft.com/office/drawing/2014/main" id="{00CD2FD3-20A3-4B58-A061-0B2F2D795B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590387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37"/>
          <p:cNvSpPr txBox="1"/>
          <p:nvPr/>
        </p:nvSpPr>
        <p:spPr>
          <a:xfrm>
            <a:off x="901517" y="1514912"/>
            <a:ext cx="5035456" cy="4363072"/>
          </a:xfrm>
          <a:prstGeom prst="rect">
            <a:avLst/>
          </a:prstGeom>
          <a:noFill/>
          <a:ln>
            <a:noFill/>
          </a:ln>
        </p:spPr>
        <p:txBody>
          <a:bodyPr spcFirstLastPara="1" wrap="square" lIns="121900" tIns="60933" rIns="121900" bIns="60933" anchor="t" anchorCtr="0">
            <a:noAutofit/>
          </a:bodyPr>
          <a:lstStyle/>
          <a:p>
            <a:pPr>
              <a:buClr>
                <a:srgbClr val="000000"/>
              </a:buClr>
              <a:buSzPts val="1400"/>
            </a:pPr>
            <a:r>
              <a:rPr lang="en-US" sz="1867">
                <a:solidFill>
                  <a:srgbClr val="414042"/>
                </a:solidFill>
                <a:latin typeface="Arial"/>
                <a:ea typeface="Arial"/>
                <a:cs typeface="Arial"/>
                <a:sym typeface="Arial"/>
              </a:rPr>
              <a:t>The TSC is the technical governance heart and soul of the project. As new code bases get contributed to the project they get reviewed and approved by this committee. </a:t>
            </a:r>
            <a:endParaRPr sz="2400"/>
          </a:p>
          <a:p>
            <a:pPr>
              <a:spcBef>
                <a:spcPts val="1333"/>
              </a:spcBef>
              <a:buClr>
                <a:srgbClr val="000000"/>
              </a:buClr>
              <a:buSzPts val="1400"/>
            </a:pPr>
            <a:r>
              <a:rPr lang="en-US" sz="1867">
                <a:solidFill>
                  <a:srgbClr val="414042"/>
                </a:solidFill>
                <a:latin typeface="Arial"/>
                <a:ea typeface="Arial"/>
                <a:cs typeface="Arial"/>
                <a:sym typeface="Arial"/>
              </a:rPr>
              <a:t>Committing members appoint and vote the TSC Chair annually.</a:t>
            </a:r>
            <a:endParaRPr sz="2400"/>
          </a:p>
          <a:p>
            <a:pPr>
              <a:spcBef>
                <a:spcPts val="1333"/>
              </a:spcBef>
              <a:buClr>
                <a:srgbClr val="000000"/>
              </a:buClr>
              <a:buSzPts val="1400"/>
            </a:pPr>
            <a:r>
              <a:rPr lang="en-US" sz="1867" b="1">
                <a:solidFill>
                  <a:srgbClr val="414042"/>
                </a:solidFill>
                <a:latin typeface="Arial"/>
                <a:ea typeface="Arial"/>
                <a:cs typeface="Arial"/>
                <a:sym typeface="Arial"/>
              </a:rPr>
              <a:t>Meets weekly on Thursday, 10:00 AM to 11:30 AM ET</a:t>
            </a:r>
            <a:endParaRPr sz="1867">
              <a:solidFill>
                <a:srgbClr val="414042"/>
              </a:solidFill>
              <a:latin typeface="Arial"/>
              <a:ea typeface="Arial"/>
              <a:cs typeface="Arial"/>
              <a:sym typeface="Arial"/>
            </a:endParaRPr>
          </a:p>
          <a:p>
            <a:pPr>
              <a:spcBef>
                <a:spcPts val="1333"/>
              </a:spcBef>
              <a:buClr>
                <a:srgbClr val="000000"/>
              </a:buClr>
              <a:buSzPts val="1400"/>
            </a:pPr>
            <a:r>
              <a:rPr lang="en-US" sz="1867">
                <a:solidFill>
                  <a:srgbClr val="414042"/>
                </a:solidFill>
                <a:latin typeface="Arial"/>
                <a:ea typeface="Arial"/>
                <a:cs typeface="Arial"/>
                <a:sym typeface="Arial"/>
              </a:rPr>
              <a:t>All are invited to attend these calls and encouraged to join the TSC mailing list for more information:</a:t>
            </a:r>
            <a:endParaRPr sz="2400"/>
          </a:p>
          <a:p>
            <a:pPr>
              <a:spcBef>
                <a:spcPts val="1333"/>
              </a:spcBef>
              <a:buClr>
                <a:srgbClr val="000000"/>
              </a:buClr>
              <a:buSzPts val="1100"/>
            </a:pPr>
            <a:r>
              <a:rPr lang="en-US" sz="1467" b="1" u="sng">
                <a:solidFill>
                  <a:schemeClr val="hlink"/>
                </a:solidFill>
                <a:latin typeface="Arial"/>
                <a:ea typeface="Arial"/>
                <a:cs typeface="Arial"/>
                <a:sym typeface="Arial"/>
                <a:hlinkClick r:id="rId3"/>
              </a:rPr>
              <a:t>lists.hyperledger.org/mailman/listinfo/hyperledger-tsc</a:t>
            </a:r>
            <a:r>
              <a:rPr lang="en-US" sz="1467" b="1">
                <a:solidFill>
                  <a:srgbClr val="414042"/>
                </a:solidFill>
                <a:latin typeface="Arial"/>
                <a:ea typeface="Arial"/>
                <a:cs typeface="Arial"/>
                <a:sym typeface="Arial"/>
              </a:rPr>
              <a:t> </a:t>
            </a:r>
            <a:endParaRPr sz="1467" b="1">
              <a:solidFill>
                <a:srgbClr val="414042"/>
              </a:solidFill>
              <a:latin typeface="Arial"/>
              <a:ea typeface="Arial"/>
              <a:cs typeface="Arial"/>
              <a:sym typeface="Arial"/>
            </a:endParaRPr>
          </a:p>
        </p:txBody>
      </p:sp>
      <p:sp>
        <p:nvSpPr>
          <p:cNvPr id="380" name="Google Shape;380;p37"/>
          <p:cNvSpPr txBox="1"/>
          <p:nvPr/>
        </p:nvSpPr>
        <p:spPr>
          <a:xfrm>
            <a:off x="6294784" y="1528164"/>
            <a:ext cx="4881561" cy="711453"/>
          </a:xfrm>
          <a:prstGeom prst="rect">
            <a:avLst/>
          </a:prstGeom>
          <a:noFill/>
          <a:ln>
            <a:noFill/>
          </a:ln>
        </p:spPr>
        <p:txBody>
          <a:bodyPr spcFirstLastPara="1" wrap="square" lIns="121900" tIns="60933" rIns="121900" bIns="60933" anchor="t" anchorCtr="0">
            <a:noAutofit/>
          </a:bodyPr>
          <a:lstStyle/>
          <a:p>
            <a:pPr>
              <a:lnSpc>
                <a:spcPct val="90000"/>
              </a:lnSpc>
              <a:buClr>
                <a:srgbClr val="000000"/>
              </a:buClr>
              <a:buSzPts val="1800"/>
            </a:pPr>
            <a:r>
              <a:rPr lang="en-US" sz="2400" b="1">
                <a:solidFill>
                  <a:srgbClr val="414043"/>
                </a:solidFill>
                <a:highlight>
                  <a:srgbClr val="FFFFFF"/>
                </a:highlight>
              </a:rPr>
              <a:t>Arnaud Le Hors</a:t>
            </a:r>
            <a:br>
              <a:rPr lang="en-US" sz="2400" b="1">
                <a:solidFill>
                  <a:srgbClr val="414042"/>
                </a:solidFill>
                <a:latin typeface="Arial"/>
                <a:ea typeface="Arial"/>
                <a:cs typeface="Arial"/>
                <a:sym typeface="Arial"/>
              </a:rPr>
            </a:br>
            <a:r>
              <a:rPr lang="en-US" sz="1467" b="1">
                <a:solidFill>
                  <a:srgbClr val="942AFF"/>
                </a:solidFill>
              </a:rPr>
              <a:t>TSC Chair</a:t>
            </a:r>
            <a:endParaRPr sz="1467" b="1">
              <a:solidFill>
                <a:srgbClr val="942AFF"/>
              </a:solidFil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81" name="Google Shape;381;p37"/>
          <p:cNvSpPr txBox="1"/>
          <p:nvPr/>
        </p:nvSpPr>
        <p:spPr>
          <a:xfrm>
            <a:off x="6294767" y="2116400"/>
            <a:ext cx="4889600" cy="3894800"/>
          </a:xfrm>
          <a:prstGeom prst="rect">
            <a:avLst/>
          </a:prstGeom>
          <a:noFill/>
          <a:ln>
            <a:noFill/>
          </a:ln>
        </p:spPr>
        <p:txBody>
          <a:bodyPr spcFirstLastPara="1" wrap="square" lIns="121900" tIns="60933" rIns="121900" bIns="60933" anchor="t" anchorCtr="0">
            <a:noAutofit/>
          </a:bodyPr>
          <a:lstStyle/>
          <a:p>
            <a:pPr>
              <a:buClr>
                <a:schemeClr val="dk1"/>
              </a:buClr>
              <a:buSzPts val="1100"/>
            </a:pPr>
            <a:endParaRPr sz="1600">
              <a:solidFill>
                <a:srgbClr val="414043"/>
              </a:solidFill>
              <a:highlight>
                <a:srgbClr val="FFFFFF"/>
              </a:highlight>
            </a:endParaRPr>
          </a:p>
          <a:p>
            <a:pPr>
              <a:spcBef>
                <a:spcPts val="800"/>
              </a:spcBef>
              <a:buClr>
                <a:schemeClr val="dk1"/>
              </a:buClr>
              <a:buSzPts val="1100"/>
            </a:pPr>
            <a:r>
              <a:rPr lang="en-US" sz="1600">
                <a:solidFill>
                  <a:srgbClr val="414043"/>
                </a:solidFill>
                <a:highlight>
                  <a:srgbClr val="FFFFFF"/>
                </a:highlight>
              </a:rPr>
              <a:t>Arnaud Le Hors is Senior Technical Staff Member (STSM) Open Web Technologies at IBM. He has been working on Open Technologies for over 20 years, involving standards and open source development. Arnaud was a staff member of the W3C and the X Consortium and has represented IBM in several standards and open source organizations for many years. Arnaud was editor of several key Web specifications including HTML and DOM and was involved in high profile open source projects such as Xerces, the Apache XML parser, and the X Window System. Arnaud is currently the main representative for IBM at W3C and the chair of the W3C RDF Data Shapes Working Group.</a:t>
            </a:r>
            <a:endParaRPr sz="1600">
              <a:solidFill>
                <a:srgbClr val="414043"/>
              </a:solidFill>
            </a:endParaRPr>
          </a:p>
          <a:p>
            <a:pPr>
              <a:spcBef>
                <a:spcPts val="1333"/>
              </a:spcBef>
              <a:buClr>
                <a:srgbClr val="000000"/>
              </a:buClr>
              <a:buSzPts val="1100"/>
            </a:pPr>
            <a:endParaRPr sz="1600">
              <a:solidFill>
                <a:srgbClr val="414043"/>
              </a:solidFill>
            </a:endParaRPr>
          </a:p>
        </p:txBody>
      </p:sp>
      <p:sp>
        <p:nvSpPr>
          <p:cNvPr id="382" name="Google Shape;382;p37"/>
          <p:cNvSpPr txBox="1"/>
          <p:nvPr/>
        </p:nvSpPr>
        <p:spPr>
          <a:xfrm>
            <a:off x="861762" y="946470"/>
            <a:ext cx="10176933" cy="555191"/>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Technical Steering Committee</a:t>
            </a:r>
            <a:endParaRPr sz="3733" b="1">
              <a:solidFill>
                <a:srgbClr val="414042"/>
              </a:solidFill>
              <a:latin typeface="Arial"/>
              <a:ea typeface="Arial"/>
              <a:cs typeface="Arial"/>
              <a:sym typeface="Arial"/>
            </a:endParaRPr>
          </a:p>
        </p:txBody>
      </p:sp>
      <p:pic>
        <p:nvPicPr>
          <p:cNvPr id="383" name="Google Shape;383;p37"/>
          <p:cNvPicPr preferRelativeResize="0"/>
          <p:nvPr/>
        </p:nvPicPr>
        <p:blipFill>
          <a:blip r:embed="rId4">
            <a:alphaModFix/>
          </a:blip>
          <a:stretch>
            <a:fillRect/>
          </a:stretch>
        </p:blipFill>
        <p:spPr>
          <a:xfrm>
            <a:off x="9692568" y="1028700"/>
            <a:ext cx="1603721" cy="1500267"/>
          </a:xfrm>
          <a:prstGeom prst="rect">
            <a:avLst/>
          </a:prstGeom>
          <a:noFill/>
          <a:ln>
            <a:noFill/>
          </a:ln>
        </p:spPr>
      </p:pic>
      <p:pic>
        <p:nvPicPr>
          <p:cNvPr id="384" name="Google Shape;384;p37"/>
          <p:cNvPicPr preferRelativeResize="0"/>
          <p:nvPr/>
        </p:nvPicPr>
        <p:blipFill rotWithShape="1">
          <a:blip r:embed="rId5">
            <a:alphaModFix/>
          </a:blip>
          <a:srcRect l="159" t="30921" r="159"/>
          <a:stretch/>
        </p:blipFill>
        <p:spPr>
          <a:xfrm>
            <a:off x="9692578" y="-1"/>
            <a:ext cx="1499535" cy="2528968"/>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39"/>
          <p:cNvSpPr txBox="1">
            <a:spLocks noGrp="1"/>
          </p:cNvSpPr>
          <p:nvPr>
            <p:ph type="title"/>
          </p:nvPr>
        </p:nvSpPr>
        <p:spPr>
          <a:xfrm>
            <a:off x="1007534" y="680900"/>
            <a:ext cx="10176933" cy="1516753"/>
          </a:xfrm>
          <a:prstGeom prst="rect">
            <a:avLst/>
          </a:prstGeom>
          <a:noFill/>
          <a:ln>
            <a:noFill/>
          </a:ln>
        </p:spPr>
        <p:txBody>
          <a:bodyPr spcFirstLastPara="1" vert="horz" wrap="square" lIns="0" tIns="0" rIns="0" bIns="0" rtlCol="0" anchor="ctr" anchorCtr="0">
            <a:noAutofit/>
          </a:bodyPr>
          <a:lstStyle/>
          <a:p>
            <a:pPr>
              <a:lnSpc>
                <a:spcPct val="150000"/>
              </a:lnSpc>
            </a:pPr>
            <a:r>
              <a:rPr lang="en-US"/>
              <a:t>Additional Community Working Groups</a:t>
            </a:r>
            <a:br>
              <a:rPr lang="en-US"/>
            </a:br>
            <a:r>
              <a:rPr lang="en-US" sz="2400"/>
              <a:t>Working Groups are open to the public</a:t>
            </a:r>
            <a:endParaRPr sz="2400"/>
          </a:p>
        </p:txBody>
      </p:sp>
      <p:sp>
        <p:nvSpPr>
          <p:cNvPr id="404" name="Google Shape;404;p39"/>
          <p:cNvSpPr txBox="1"/>
          <p:nvPr/>
        </p:nvSpPr>
        <p:spPr>
          <a:xfrm>
            <a:off x="1017500" y="2452200"/>
            <a:ext cx="4263200" cy="2350400"/>
          </a:xfrm>
          <a:prstGeom prst="rect">
            <a:avLst/>
          </a:prstGeom>
          <a:noFill/>
          <a:ln>
            <a:noFill/>
          </a:ln>
        </p:spPr>
        <p:txBody>
          <a:bodyPr spcFirstLastPara="1" wrap="square" lIns="121900" tIns="121900" rIns="121900" bIns="121900" anchor="ctr" anchorCtr="0">
            <a:noAutofit/>
          </a:bodyPr>
          <a:lstStyle/>
          <a:p>
            <a:r>
              <a:rPr lang="en-US" sz="2400" b="1">
                <a:solidFill>
                  <a:srgbClr val="942AFF"/>
                </a:solidFill>
              </a:rPr>
              <a:t>Working Groups</a:t>
            </a:r>
            <a:endParaRPr sz="2400" b="1">
              <a:solidFill>
                <a:srgbClr val="942AFF"/>
              </a:solidFill>
            </a:endParaRPr>
          </a:p>
          <a:p>
            <a:r>
              <a:rPr lang="en-US" sz="2400">
                <a:solidFill>
                  <a:srgbClr val="414043"/>
                </a:solidFill>
              </a:rPr>
              <a:t>Architecture WG</a:t>
            </a:r>
            <a:endParaRPr sz="2400">
              <a:solidFill>
                <a:srgbClr val="414043"/>
              </a:solidFill>
            </a:endParaRPr>
          </a:p>
          <a:p>
            <a:r>
              <a:rPr lang="en-US" sz="2400">
                <a:solidFill>
                  <a:srgbClr val="414043"/>
                </a:solidFill>
              </a:rPr>
              <a:t>Diversity, Civility, and Inclusion WG</a:t>
            </a:r>
            <a:endParaRPr sz="2400">
              <a:solidFill>
                <a:srgbClr val="414043"/>
              </a:solidFill>
            </a:endParaRPr>
          </a:p>
          <a:p>
            <a:r>
              <a:rPr lang="en-US" sz="2400">
                <a:solidFill>
                  <a:srgbClr val="414043"/>
                </a:solidFill>
              </a:rPr>
              <a:t>Identity WG</a:t>
            </a:r>
            <a:endParaRPr sz="2400">
              <a:solidFill>
                <a:srgbClr val="414043"/>
              </a:solidFill>
            </a:endParaRPr>
          </a:p>
          <a:p>
            <a:r>
              <a:rPr lang="en-US" sz="2400">
                <a:solidFill>
                  <a:srgbClr val="414043"/>
                </a:solidFill>
              </a:rPr>
              <a:t>Learning Materials Development WG</a:t>
            </a:r>
            <a:endParaRPr sz="2400">
              <a:solidFill>
                <a:srgbClr val="414043"/>
              </a:solidFill>
            </a:endParaRPr>
          </a:p>
          <a:p>
            <a:r>
              <a:rPr lang="en-US" sz="2400">
                <a:solidFill>
                  <a:srgbClr val="414043"/>
                </a:solidFill>
              </a:rPr>
              <a:t>Performance and Scale WG</a:t>
            </a:r>
            <a:endParaRPr sz="2400">
              <a:solidFill>
                <a:srgbClr val="414043"/>
              </a:solidFill>
            </a:endParaRPr>
          </a:p>
          <a:p>
            <a:r>
              <a:rPr lang="en-US" sz="2400">
                <a:solidFill>
                  <a:srgbClr val="414043"/>
                </a:solidFill>
              </a:rPr>
              <a:t>Smart Contracts WG</a:t>
            </a:r>
            <a:endParaRPr sz="2400">
              <a:solidFill>
                <a:srgbClr val="414043"/>
              </a:solidFill>
            </a:endParaRPr>
          </a:p>
          <a:p>
            <a:r>
              <a:rPr lang="en-US" sz="2400">
                <a:solidFill>
                  <a:srgbClr val="414043"/>
                </a:solidFill>
              </a:rPr>
              <a:t>Technical WG China</a:t>
            </a:r>
            <a:endParaRPr sz="2400">
              <a:solidFill>
                <a:srgbClr val="414043"/>
              </a:solidFill>
            </a:endParaRPr>
          </a:p>
        </p:txBody>
      </p:sp>
      <p:sp>
        <p:nvSpPr>
          <p:cNvPr id="405" name="Google Shape;405;p39"/>
          <p:cNvSpPr txBox="1"/>
          <p:nvPr/>
        </p:nvSpPr>
        <p:spPr>
          <a:xfrm>
            <a:off x="6116200" y="2452200"/>
            <a:ext cx="4263200" cy="2350400"/>
          </a:xfrm>
          <a:prstGeom prst="rect">
            <a:avLst/>
          </a:prstGeom>
          <a:noFill/>
          <a:ln>
            <a:noFill/>
          </a:ln>
        </p:spPr>
        <p:txBody>
          <a:bodyPr spcFirstLastPara="1" wrap="square" lIns="121900" tIns="121900" rIns="121900" bIns="121900" anchor="ctr" anchorCtr="0">
            <a:noAutofit/>
          </a:bodyPr>
          <a:lstStyle/>
          <a:p>
            <a:r>
              <a:rPr lang="en-US" sz="2400" b="1">
                <a:solidFill>
                  <a:srgbClr val="942AFF"/>
                </a:solidFill>
              </a:rPr>
              <a:t>Special Interest Groups</a:t>
            </a:r>
            <a:endParaRPr sz="2400" b="1">
              <a:solidFill>
                <a:srgbClr val="942AFF"/>
              </a:solidFill>
            </a:endParaRPr>
          </a:p>
          <a:p>
            <a:r>
              <a:rPr lang="en-US" sz="2400">
                <a:solidFill>
                  <a:srgbClr val="414043"/>
                </a:solidFill>
              </a:rPr>
              <a:t>Capital Markets SIG</a:t>
            </a:r>
            <a:endParaRPr sz="2400">
              <a:solidFill>
                <a:srgbClr val="414043"/>
              </a:solidFill>
            </a:endParaRPr>
          </a:p>
          <a:p>
            <a:r>
              <a:rPr lang="en-US" sz="2400">
                <a:solidFill>
                  <a:srgbClr val="414043"/>
                </a:solidFill>
              </a:rPr>
              <a:t>Healthcare SIG</a:t>
            </a:r>
            <a:endParaRPr sz="2400">
              <a:solidFill>
                <a:srgbClr val="414043"/>
              </a:solidFill>
            </a:endParaRPr>
          </a:p>
          <a:p>
            <a:r>
              <a:rPr lang="en-US" sz="2400">
                <a:solidFill>
                  <a:srgbClr val="414043"/>
                </a:solidFill>
              </a:rPr>
              <a:t>Public Sector SIG</a:t>
            </a:r>
            <a:endParaRPr sz="2400">
              <a:solidFill>
                <a:srgbClr val="414043"/>
              </a:solidFill>
            </a:endParaRPr>
          </a:p>
          <a:p>
            <a:r>
              <a:rPr lang="en-US" sz="2400">
                <a:solidFill>
                  <a:srgbClr val="414043"/>
                </a:solidFill>
              </a:rPr>
              <a:t>Social Impact SIG</a:t>
            </a:r>
            <a:endParaRPr sz="2400">
              <a:solidFill>
                <a:srgbClr val="414043"/>
              </a:solidFill>
            </a:endParaRPr>
          </a:p>
          <a:p>
            <a:r>
              <a:rPr lang="en-US" sz="2400">
                <a:solidFill>
                  <a:srgbClr val="414043"/>
                </a:solidFill>
              </a:rPr>
              <a:t>Supply Chain SIG</a:t>
            </a:r>
            <a:endParaRPr sz="2400">
              <a:solidFill>
                <a:srgbClr val="414043"/>
              </a:solidFill>
            </a:endParaRPr>
          </a:p>
          <a:p>
            <a:r>
              <a:rPr lang="en-US" sz="2400">
                <a:solidFill>
                  <a:srgbClr val="414043"/>
                </a:solidFill>
              </a:rPr>
              <a:t>Telecom SIG</a:t>
            </a:r>
            <a:endParaRPr sz="2400">
              <a:solidFill>
                <a:srgbClr val="414043"/>
              </a:solidFill>
            </a:endParaRPr>
          </a:p>
          <a:p>
            <a:r>
              <a:rPr lang="en-US" sz="2400">
                <a:solidFill>
                  <a:srgbClr val="414043"/>
                </a:solidFill>
              </a:rPr>
              <a:t>Trade Finance SIG</a:t>
            </a:r>
            <a:endParaRPr sz="2400">
              <a:solidFill>
                <a:srgbClr val="414043"/>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87"/>
          <p:cNvSpPr txBox="1"/>
          <p:nvPr/>
        </p:nvSpPr>
        <p:spPr>
          <a:xfrm>
            <a:off x="733167" y="3224333"/>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b="1">
                <a:solidFill>
                  <a:srgbClr val="7AC62A"/>
                </a:solidFill>
                <a:latin typeface="Arial"/>
                <a:ea typeface="Arial"/>
                <a:cs typeface="Arial"/>
                <a:sym typeface="Arial"/>
              </a:rPr>
              <a:t>Learn the Basics</a:t>
            </a:r>
            <a:br>
              <a:rPr lang="en" sz="2400" b="1">
                <a:solidFill>
                  <a:srgbClr val="74D1D6"/>
                </a:solidFill>
                <a:latin typeface="Arial"/>
                <a:ea typeface="Arial"/>
                <a:cs typeface="Arial"/>
                <a:sym typeface="Arial"/>
              </a:rPr>
            </a:br>
            <a:r>
              <a:rPr lang="en" sz="2400">
                <a:solidFill>
                  <a:srgbClr val="414042"/>
                </a:solidFill>
                <a:latin typeface="Arial"/>
                <a:ea typeface="Arial"/>
                <a:cs typeface="Arial"/>
                <a:sym typeface="Arial"/>
              </a:rPr>
              <a:t>about Hyperledger projects</a:t>
            </a: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p:txBody>
      </p:sp>
      <p:sp>
        <p:nvSpPr>
          <p:cNvPr id="627" name="Google Shape;627;p87"/>
          <p:cNvSpPr txBox="1"/>
          <p:nvPr/>
        </p:nvSpPr>
        <p:spPr>
          <a:xfrm>
            <a:off x="4542151" y="3224333"/>
            <a:ext cx="30180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Start or join a </a:t>
            </a:r>
            <a:r>
              <a:rPr lang="en" sz="2400" b="1">
                <a:solidFill>
                  <a:srgbClr val="7AC62A"/>
                </a:solidFill>
                <a:latin typeface="Arial"/>
                <a:ea typeface="Arial"/>
                <a:cs typeface="Arial"/>
                <a:sym typeface="Arial"/>
              </a:rPr>
              <a:t>Hyperledger meetup</a:t>
            </a:r>
            <a:endParaRPr sz="2400" b="1">
              <a:solidFill>
                <a:srgbClr val="7AC62A"/>
              </a:solidFill>
              <a:latin typeface="Arial"/>
              <a:ea typeface="Arial"/>
              <a:cs typeface="Arial"/>
              <a:sym typeface="Arial"/>
            </a:endParaRPr>
          </a:p>
        </p:txBody>
      </p:sp>
      <p:sp>
        <p:nvSpPr>
          <p:cNvPr id="628" name="Google Shape;628;p87">
            <a:hlinkClick r:id="rId3"/>
          </p:cNvPr>
          <p:cNvSpPr txBox="1"/>
          <p:nvPr/>
        </p:nvSpPr>
        <p:spPr>
          <a:xfrm>
            <a:off x="8371000" y="3224333"/>
            <a:ext cx="28408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b="1">
                <a:solidFill>
                  <a:srgbClr val="7AC62A"/>
                </a:solidFill>
                <a:latin typeface="Arial"/>
                <a:ea typeface="Arial"/>
                <a:cs typeface="Arial"/>
                <a:sym typeface="Arial"/>
              </a:rPr>
              <a:t>Spread the word </a:t>
            </a:r>
            <a:r>
              <a:rPr lang="en" sz="2400">
                <a:solidFill>
                  <a:srgbClr val="414042"/>
                </a:solidFill>
                <a:latin typeface="Arial"/>
                <a:ea typeface="Arial"/>
                <a:cs typeface="Arial"/>
                <a:sym typeface="Arial"/>
              </a:rPr>
              <a:t>about Hyperledger</a:t>
            </a:r>
            <a:endParaRPr sz="2400">
              <a:solidFill>
                <a:srgbClr val="414042"/>
              </a:solidFill>
              <a:latin typeface="Arial"/>
              <a:ea typeface="Arial"/>
              <a:cs typeface="Arial"/>
              <a:sym typeface="Arial"/>
            </a:endParaRPr>
          </a:p>
        </p:txBody>
      </p:sp>
      <p:pic>
        <p:nvPicPr>
          <p:cNvPr id="629" name="Google Shape;629;p87"/>
          <p:cNvPicPr preferRelativeResize="0"/>
          <p:nvPr/>
        </p:nvPicPr>
        <p:blipFill rotWithShape="1">
          <a:blip r:embed="rId4">
            <a:alphaModFix/>
          </a:blip>
          <a:srcRect/>
          <a:stretch/>
        </p:blipFill>
        <p:spPr>
          <a:xfrm>
            <a:off x="9325394" y="2292301"/>
            <a:ext cx="932015" cy="932036"/>
          </a:xfrm>
          <a:prstGeom prst="rect">
            <a:avLst/>
          </a:prstGeom>
          <a:noFill/>
          <a:ln>
            <a:noFill/>
          </a:ln>
        </p:spPr>
      </p:pic>
      <p:pic>
        <p:nvPicPr>
          <p:cNvPr id="630" name="Google Shape;630;p87"/>
          <p:cNvPicPr preferRelativeResize="0"/>
          <p:nvPr/>
        </p:nvPicPr>
        <p:blipFill rotWithShape="1">
          <a:blip r:embed="rId5">
            <a:alphaModFix/>
          </a:blip>
          <a:srcRect t="159" b="168"/>
          <a:stretch/>
        </p:blipFill>
        <p:spPr>
          <a:xfrm>
            <a:off x="5583584" y="2292301"/>
            <a:ext cx="935101" cy="932033"/>
          </a:xfrm>
          <a:prstGeom prst="rect">
            <a:avLst/>
          </a:prstGeom>
          <a:noFill/>
          <a:ln>
            <a:noFill/>
          </a:ln>
        </p:spPr>
      </p:pic>
      <p:pic>
        <p:nvPicPr>
          <p:cNvPr id="631" name="Google Shape;631;p87"/>
          <p:cNvPicPr preferRelativeResize="0"/>
          <p:nvPr/>
        </p:nvPicPr>
        <p:blipFill rotWithShape="1">
          <a:blip r:embed="rId6">
            <a:alphaModFix/>
          </a:blip>
          <a:srcRect t="159" b="168"/>
          <a:stretch/>
        </p:blipFill>
        <p:spPr>
          <a:xfrm>
            <a:off x="1841800" y="2292301"/>
            <a:ext cx="935101" cy="932033"/>
          </a:xfrm>
          <a:prstGeom prst="rect">
            <a:avLst/>
          </a:prstGeom>
          <a:noFill/>
          <a:ln>
            <a:noFill/>
          </a:ln>
        </p:spPr>
      </p:pic>
      <p:sp>
        <p:nvSpPr>
          <p:cNvPr id="632" name="Google Shape;632;p87"/>
          <p:cNvSpPr txBox="1"/>
          <p:nvPr/>
        </p:nvSpPr>
        <p:spPr>
          <a:xfrm>
            <a:off x="942867" y="779143"/>
            <a:ext cx="10055200" cy="6800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hyperledger.org/community</a:t>
            </a:r>
            <a:endParaRPr sz="3733" b="1">
              <a:solidFill>
                <a:srgbClr val="414042"/>
              </a:solidFill>
              <a:latin typeface="Arial"/>
              <a:ea typeface="Arial"/>
              <a:cs typeface="Arial"/>
              <a:sym typeface="Arial"/>
            </a:endParaRPr>
          </a:p>
          <a:p>
            <a:pPr>
              <a:buClr>
                <a:srgbClr val="000000"/>
              </a:buClr>
              <a:buSzPts val="2800"/>
            </a:pPr>
            <a:endParaRPr sz="3733">
              <a:solidFill>
                <a:srgbClr val="414042"/>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89"/>
          <p:cNvSpPr txBox="1"/>
          <p:nvPr/>
        </p:nvSpPr>
        <p:spPr>
          <a:xfrm>
            <a:off x="830633" y="3235133"/>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Improve our </a:t>
            </a:r>
            <a:r>
              <a:rPr lang="en" sz="2400" b="1">
                <a:solidFill>
                  <a:srgbClr val="7AC62A"/>
                </a:solidFill>
                <a:latin typeface="Arial"/>
                <a:ea typeface="Arial"/>
                <a:cs typeface="Arial"/>
                <a:sym typeface="Arial"/>
              </a:rPr>
              <a:t>documentation</a:t>
            </a:r>
            <a:r>
              <a:rPr lang="en" sz="2400">
                <a:solidFill>
                  <a:srgbClr val="414042"/>
                </a:solidFill>
                <a:latin typeface="Arial"/>
                <a:ea typeface="Arial"/>
                <a:cs typeface="Arial"/>
                <a:sym typeface="Arial"/>
              </a:rPr>
              <a:t> and </a:t>
            </a:r>
            <a:r>
              <a:rPr lang="en" sz="2400" b="1">
                <a:solidFill>
                  <a:srgbClr val="7AC62A"/>
                </a:solidFill>
                <a:latin typeface="Arial"/>
                <a:ea typeface="Arial"/>
                <a:cs typeface="Arial"/>
                <a:sym typeface="Arial"/>
              </a:rPr>
              <a:t>training material</a:t>
            </a:r>
            <a:endParaRPr sz="2400">
              <a:solidFill>
                <a:srgbClr val="7AC62A"/>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p:txBody>
      </p:sp>
      <p:sp>
        <p:nvSpPr>
          <p:cNvPr id="643" name="Google Shape;643;p89"/>
          <p:cNvSpPr txBox="1"/>
          <p:nvPr/>
        </p:nvSpPr>
        <p:spPr>
          <a:xfrm>
            <a:off x="4494517" y="3235133"/>
            <a:ext cx="30180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Get involved with </a:t>
            </a:r>
            <a:r>
              <a:rPr lang="en" sz="2400" b="1">
                <a:solidFill>
                  <a:srgbClr val="7AC62A"/>
                </a:solidFill>
                <a:latin typeface="Arial"/>
                <a:ea typeface="Arial"/>
                <a:cs typeface="Arial"/>
                <a:sym typeface="Arial"/>
              </a:rPr>
              <a:t>coding</a:t>
            </a:r>
            <a:endParaRPr sz="2400" b="1">
              <a:solidFill>
                <a:srgbClr val="7AC62A"/>
              </a:solidFill>
              <a:latin typeface="Arial"/>
              <a:ea typeface="Arial"/>
              <a:cs typeface="Arial"/>
              <a:sym typeface="Arial"/>
            </a:endParaRPr>
          </a:p>
        </p:txBody>
      </p:sp>
      <p:sp>
        <p:nvSpPr>
          <p:cNvPr id="644" name="Google Shape;644;p89">
            <a:hlinkClick r:id="rId3"/>
          </p:cNvPr>
          <p:cNvSpPr txBox="1"/>
          <p:nvPr/>
        </p:nvSpPr>
        <p:spPr>
          <a:xfrm>
            <a:off x="7951833" y="3235133"/>
            <a:ext cx="32936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Take part in the</a:t>
            </a:r>
            <a:r>
              <a:rPr lang="en" sz="2400" b="1">
                <a:solidFill>
                  <a:srgbClr val="942AFF"/>
                </a:solidFill>
                <a:latin typeface="Arial"/>
                <a:ea typeface="Arial"/>
                <a:cs typeface="Arial"/>
                <a:sym typeface="Arial"/>
              </a:rPr>
              <a:t> </a:t>
            </a:r>
            <a:r>
              <a:rPr lang="en" sz="2400" b="1">
                <a:solidFill>
                  <a:srgbClr val="7AC62A"/>
                </a:solidFill>
                <a:latin typeface="Arial"/>
                <a:ea typeface="Arial"/>
                <a:cs typeface="Arial"/>
                <a:sym typeface="Arial"/>
              </a:rPr>
              <a:t>Ambassador program</a:t>
            </a:r>
            <a:endParaRPr sz="2400">
              <a:solidFill>
                <a:srgbClr val="7AC62A"/>
              </a:solidFill>
              <a:latin typeface="Arial"/>
              <a:ea typeface="Arial"/>
              <a:cs typeface="Arial"/>
              <a:sym typeface="Arial"/>
            </a:endParaRPr>
          </a:p>
        </p:txBody>
      </p:sp>
      <p:pic>
        <p:nvPicPr>
          <p:cNvPr id="645" name="Google Shape;645;p89"/>
          <p:cNvPicPr preferRelativeResize="0"/>
          <p:nvPr/>
        </p:nvPicPr>
        <p:blipFill rotWithShape="1">
          <a:blip r:embed="rId4">
            <a:alphaModFix/>
          </a:blip>
          <a:srcRect/>
          <a:stretch/>
        </p:blipFill>
        <p:spPr>
          <a:xfrm>
            <a:off x="9132627" y="2303101"/>
            <a:ext cx="932015" cy="932036"/>
          </a:xfrm>
          <a:prstGeom prst="rect">
            <a:avLst/>
          </a:prstGeom>
          <a:noFill/>
          <a:ln>
            <a:noFill/>
          </a:ln>
        </p:spPr>
      </p:pic>
      <p:pic>
        <p:nvPicPr>
          <p:cNvPr id="646" name="Google Shape;646;p89"/>
          <p:cNvPicPr preferRelativeResize="0"/>
          <p:nvPr/>
        </p:nvPicPr>
        <p:blipFill rotWithShape="1">
          <a:blip r:embed="rId5">
            <a:alphaModFix/>
          </a:blip>
          <a:srcRect t="159" b="168"/>
          <a:stretch/>
        </p:blipFill>
        <p:spPr>
          <a:xfrm>
            <a:off x="5535951" y="2303101"/>
            <a:ext cx="935101" cy="932033"/>
          </a:xfrm>
          <a:prstGeom prst="rect">
            <a:avLst/>
          </a:prstGeom>
          <a:noFill/>
          <a:ln>
            <a:noFill/>
          </a:ln>
        </p:spPr>
      </p:pic>
      <p:pic>
        <p:nvPicPr>
          <p:cNvPr id="647" name="Google Shape;647;p89"/>
          <p:cNvPicPr preferRelativeResize="0"/>
          <p:nvPr/>
        </p:nvPicPr>
        <p:blipFill rotWithShape="1">
          <a:blip r:embed="rId6">
            <a:alphaModFix/>
          </a:blip>
          <a:srcRect t="58" b="59"/>
          <a:stretch/>
        </p:blipFill>
        <p:spPr>
          <a:xfrm>
            <a:off x="1939284" y="2303101"/>
            <a:ext cx="935101" cy="932033"/>
          </a:xfrm>
          <a:prstGeom prst="rect">
            <a:avLst/>
          </a:prstGeom>
          <a:noFill/>
          <a:ln>
            <a:noFill/>
          </a:ln>
        </p:spPr>
      </p:pic>
      <p:sp>
        <p:nvSpPr>
          <p:cNvPr id="648" name="Google Shape;648;p89"/>
          <p:cNvSpPr txBox="1"/>
          <p:nvPr/>
        </p:nvSpPr>
        <p:spPr>
          <a:xfrm>
            <a:off x="942867" y="769467"/>
            <a:ext cx="10055200" cy="6800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hyperledger.org/community</a:t>
            </a:r>
            <a:endParaRPr sz="3733" b="1">
              <a:solidFill>
                <a:srgbClr val="414042"/>
              </a:solidFill>
              <a:latin typeface="Arial"/>
              <a:ea typeface="Arial"/>
              <a:cs typeface="Arial"/>
              <a:sym typeface="Arial"/>
            </a:endParaRPr>
          </a:p>
          <a:p>
            <a:pPr>
              <a:buClr>
                <a:srgbClr val="000000"/>
              </a:buClr>
              <a:buSzPts val="2800"/>
            </a:pPr>
            <a:endParaRPr sz="3733">
              <a:solidFill>
                <a:srgbClr val="414042"/>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pic>
        <p:nvPicPr>
          <p:cNvPr id="653" name="Google Shape;653;p90"/>
          <p:cNvPicPr preferRelativeResize="0"/>
          <p:nvPr/>
        </p:nvPicPr>
        <p:blipFill rotWithShape="1">
          <a:blip r:embed="rId3">
            <a:alphaModFix/>
          </a:blip>
          <a:srcRect/>
          <a:stretch/>
        </p:blipFill>
        <p:spPr>
          <a:xfrm>
            <a:off x="-46668" y="2202598"/>
            <a:ext cx="12238669" cy="6884252"/>
          </a:xfrm>
          <a:prstGeom prst="rect">
            <a:avLst/>
          </a:prstGeom>
          <a:noFill/>
          <a:ln>
            <a:noFill/>
          </a:ln>
        </p:spPr>
      </p:pic>
      <p:sp>
        <p:nvSpPr>
          <p:cNvPr id="654" name="Google Shape;654;p90"/>
          <p:cNvSpPr txBox="1"/>
          <p:nvPr/>
        </p:nvSpPr>
        <p:spPr>
          <a:xfrm>
            <a:off x="942867" y="769467"/>
            <a:ext cx="10055200" cy="7804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Collaboration Tools</a:t>
            </a:r>
            <a:endParaRPr sz="3733" b="1">
              <a:solidFill>
                <a:srgbClr val="414042"/>
              </a:solidFill>
              <a:latin typeface="Arial"/>
              <a:ea typeface="Arial"/>
              <a:cs typeface="Arial"/>
              <a:sym typeface="Arial"/>
            </a:endParaRPr>
          </a:p>
        </p:txBody>
      </p:sp>
      <p:sp>
        <p:nvSpPr>
          <p:cNvPr id="655" name="Google Shape;655;p90"/>
          <p:cNvSpPr txBox="1"/>
          <p:nvPr/>
        </p:nvSpPr>
        <p:spPr>
          <a:xfrm>
            <a:off x="698900" y="3361633"/>
            <a:ext cx="3152400" cy="24816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Account</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Sign up for a Linux Foundation account</a:t>
            </a:r>
            <a:endParaRPr sz="1467">
              <a:solidFill>
                <a:srgbClr val="FFFFFF"/>
              </a:solidFill>
              <a:latin typeface="Arial"/>
              <a:ea typeface="Arial"/>
              <a:cs typeface="Arial"/>
              <a:sym typeface="Arial"/>
            </a:endParaRPr>
          </a:p>
        </p:txBody>
      </p:sp>
      <p:sp>
        <p:nvSpPr>
          <p:cNvPr id="656" name="Google Shape;656;p90">
            <a:hlinkClick r:id="rId4"/>
          </p:cNvPr>
          <p:cNvSpPr txBox="1"/>
          <p:nvPr/>
        </p:nvSpPr>
        <p:spPr>
          <a:xfrm>
            <a:off x="8371000" y="3361633"/>
            <a:ext cx="2840800" cy="24816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Mailing Lists</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Participate on the Hyperledger Mailing Lists</a:t>
            </a:r>
            <a:endParaRPr sz="1467">
              <a:solidFill>
                <a:srgbClr val="FFFFFF"/>
              </a:solidFill>
              <a:latin typeface="Arial"/>
              <a:ea typeface="Arial"/>
              <a:cs typeface="Arial"/>
              <a:sym typeface="Arial"/>
            </a:endParaRPr>
          </a:p>
        </p:txBody>
      </p:sp>
      <p:pic>
        <p:nvPicPr>
          <p:cNvPr id="657" name="Google Shape;657;p90"/>
          <p:cNvPicPr preferRelativeResize="0"/>
          <p:nvPr/>
        </p:nvPicPr>
        <p:blipFill rotWithShape="1">
          <a:blip r:embed="rId5">
            <a:alphaModFix/>
          </a:blip>
          <a:srcRect/>
          <a:stretch/>
        </p:blipFill>
        <p:spPr>
          <a:xfrm>
            <a:off x="9414837" y="2607867"/>
            <a:ext cx="753764" cy="753780"/>
          </a:xfrm>
          <a:prstGeom prst="rect">
            <a:avLst/>
          </a:prstGeom>
          <a:noFill/>
          <a:ln>
            <a:noFill/>
          </a:ln>
        </p:spPr>
      </p:pic>
      <p:pic>
        <p:nvPicPr>
          <p:cNvPr id="658" name="Google Shape;658;p90"/>
          <p:cNvPicPr preferRelativeResize="0"/>
          <p:nvPr/>
        </p:nvPicPr>
        <p:blipFill rotWithShape="1">
          <a:blip r:embed="rId6">
            <a:alphaModFix/>
          </a:blip>
          <a:srcRect t="159" b="168"/>
          <a:stretch/>
        </p:blipFill>
        <p:spPr>
          <a:xfrm>
            <a:off x="1896961" y="2607867"/>
            <a:ext cx="756260" cy="753779"/>
          </a:xfrm>
          <a:prstGeom prst="rect">
            <a:avLst/>
          </a:prstGeom>
          <a:noFill/>
          <a:ln>
            <a:noFill/>
          </a:ln>
        </p:spPr>
      </p:pic>
      <p:sp>
        <p:nvSpPr>
          <p:cNvPr id="659" name="Google Shape;659;p90"/>
          <p:cNvSpPr txBox="1"/>
          <p:nvPr/>
        </p:nvSpPr>
        <p:spPr>
          <a:xfrm>
            <a:off x="698900" y="5714667"/>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Github</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Check out our code repositories</a:t>
            </a:r>
            <a:endParaRPr sz="1467">
              <a:solidFill>
                <a:srgbClr val="FFFFFF"/>
              </a:solidFill>
              <a:latin typeface="Arial"/>
              <a:ea typeface="Arial"/>
              <a:cs typeface="Arial"/>
              <a:sym typeface="Arial"/>
            </a:endParaRPr>
          </a:p>
        </p:txBody>
      </p:sp>
      <p:sp>
        <p:nvSpPr>
          <p:cNvPr id="660" name="Google Shape;660;p90">
            <a:hlinkClick r:id="rId4"/>
          </p:cNvPr>
          <p:cNvSpPr txBox="1"/>
          <p:nvPr/>
        </p:nvSpPr>
        <p:spPr>
          <a:xfrm>
            <a:off x="8330843" y="5679000"/>
            <a:ext cx="2921115"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Bug Reporting</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Search for open bugs, or report a new one, in our bug database</a:t>
            </a:r>
            <a:endParaRPr sz="1467">
              <a:solidFill>
                <a:srgbClr val="FFFFFF"/>
              </a:solidFill>
              <a:latin typeface="Arial"/>
              <a:ea typeface="Arial"/>
              <a:cs typeface="Arial"/>
              <a:sym typeface="Arial"/>
            </a:endParaRPr>
          </a:p>
        </p:txBody>
      </p:sp>
      <p:pic>
        <p:nvPicPr>
          <p:cNvPr id="661" name="Google Shape;661;p90"/>
          <p:cNvPicPr preferRelativeResize="0"/>
          <p:nvPr/>
        </p:nvPicPr>
        <p:blipFill rotWithShape="1">
          <a:blip r:embed="rId7">
            <a:alphaModFix/>
          </a:blip>
          <a:srcRect/>
          <a:stretch/>
        </p:blipFill>
        <p:spPr>
          <a:xfrm>
            <a:off x="9414837" y="4925221"/>
            <a:ext cx="753764" cy="753780"/>
          </a:xfrm>
          <a:prstGeom prst="rect">
            <a:avLst/>
          </a:prstGeom>
          <a:noFill/>
          <a:ln>
            <a:noFill/>
          </a:ln>
        </p:spPr>
      </p:pic>
      <p:grpSp>
        <p:nvGrpSpPr>
          <p:cNvPr id="662" name="Google Shape;662;p90"/>
          <p:cNvGrpSpPr/>
          <p:nvPr/>
        </p:nvGrpSpPr>
        <p:grpSpPr>
          <a:xfrm>
            <a:off x="4558351" y="2607867"/>
            <a:ext cx="3018000" cy="5552733"/>
            <a:chOff x="3406613" y="1955900"/>
            <a:chExt cx="2263500" cy="4164550"/>
          </a:xfrm>
        </p:grpSpPr>
        <p:sp>
          <p:nvSpPr>
            <p:cNvPr id="663" name="Google Shape;663;p90"/>
            <p:cNvSpPr txBox="1"/>
            <p:nvPr/>
          </p:nvSpPr>
          <p:spPr>
            <a:xfrm>
              <a:off x="3406613" y="2521225"/>
              <a:ext cx="2263500" cy="18612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Chat</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Join the discussion on chat</a:t>
              </a:r>
              <a:endParaRPr sz="1467">
                <a:solidFill>
                  <a:srgbClr val="FFFFFF"/>
                </a:solidFill>
                <a:latin typeface="Arial"/>
                <a:ea typeface="Arial"/>
                <a:cs typeface="Arial"/>
                <a:sym typeface="Arial"/>
              </a:endParaRPr>
            </a:p>
          </p:txBody>
        </p:sp>
        <p:pic>
          <p:nvPicPr>
            <p:cNvPr id="664" name="Google Shape;664;p90"/>
            <p:cNvPicPr preferRelativeResize="0"/>
            <p:nvPr/>
          </p:nvPicPr>
          <p:blipFill rotWithShape="1">
            <a:blip r:embed="rId8">
              <a:alphaModFix/>
            </a:blip>
            <a:srcRect t="159" b="168"/>
            <a:stretch/>
          </p:blipFill>
          <p:spPr>
            <a:xfrm>
              <a:off x="4254768" y="1955900"/>
              <a:ext cx="567195" cy="565334"/>
            </a:xfrm>
            <a:prstGeom prst="rect">
              <a:avLst/>
            </a:prstGeom>
            <a:noFill/>
            <a:ln>
              <a:noFill/>
            </a:ln>
          </p:spPr>
        </p:pic>
        <p:sp>
          <p:nvSpPr>
            <p:cNvPr id="665" name="Google Shape;665;p90"/>
            <p:cNvSpPr txBox="1"/>
            <p:nvPr/>
          </p:nvSpPr>
          <p:spPr>
            <a:xfrm>
              <a:off x="3406613" y="4259250"/>
              <a:ext cx="2263500" cy="18612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Wiki</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Get the latest development updates from the wiki</a:t>
              </a:r>
              <a:endParaRPr sz="1467">
                <a:solidFill>
                  <a:srgbClr val="FFFFFF"/>
                </a:solidFill>
                <a:latin typeface="Arial"/>
                <a:ea typeface="Arial"/>
                <a:cs typeface="Arial"/>
                <a:sym typeface="Arial"/>
              </a:endParaRPr>
            </a:p>
          </p:txBody>
        </p:sp>
        <p:pic>
          <p:nvPicPr>
            <p:cNvPr id="666" name="Google Shape;666;p90"/>
            <p:cNvPicPr preferRelativeResize="0"/>
            <p:nvPr/>
          </p:nvPicPr>
          <p:blipFill rotWithShape="1">
            <a:blip r:embed="rId9">
              <a:alphaModFix/>
            </a:blip>
            <a:srcRect t="159" b="168"/>
            <a:stretch/>
          </p:blipFill>
          <p:spPr>
            <a:xfrm>
              <a:off x="4254768" y="3693915"/>
              <a:ext cx="567195" cy="565334"/>
            </a:xfrm>
            <a:prstGeom prst="rect">
              <a:avLst/>
            </a:prstGeom>
            <a:noFill/>
            <a:ln>
              <a:noFill/>
            </a:ln>
          </p:spPr>
        </p:pic>
      </p:grpSp>
      <p:pic>
        <p:nvPicPr>
          <p:cNvPr id="667" name="Google Shape;667;p90"/>
          <p:cNvPicPr preferRelativeResize="0"/>
          <p:nvPr/>
        </p:nvPicPr>
        <p:blipFill rotWithShape="1">
          <a:blip r:embed="rId10">
            <a:alphaModFix/>
          </a:blip>
          <a:srcRect t="58" b="59"/>
          <a:stretch/>
        </p:blipFill>
        <p:spPr>
          <a:xfrm>
            <a:off x="1896967" y="4925220"/>
            <a:ext cx="756259" cy="753779"/>
          </a:xfrm>
          <a:prstGeom prst="rect">
            <a:avLst/>
          </a:prstGeom>
          <a:noFill/>
          <a:ln>
            <a:noFill/>
          </a:ln>
        </p:spPr>
      </p:pic>
      <p:cxnSp>
        <p:nvCxnSpPr>
          <p:cNvPr id="668" name="Google Shape;668;p90"/>
          <p:cNvCxnSpPr/>
          <p:nvPr/>
        </p:nvCxnSpPr>
        <p:spPr>
          <a:xfrm>
            <a:off x="-46668" y="4539827"/>
            <a:ext cx="12238669" cy="0"/>
          </a:xfrm>
          <a:prstGeom prst="straightConnector1">
            <a:avLst/>
          </a:prstGeom>
          <a:noFill/>
          <a:ln w="38100" cap="flat" cmpd="sng">
            <a:solidFill>
              <a:srgbClr val="FFFFFF"/>
            </a:solidFill>
            <a:prstDash val="solid"/>
            <a:round/>
            <a:headEnd type="none" w="sm" len="sm"/>
            <a:tailEnd type="none" w="sm" len="sm"/>
          </a:ln>
        </p:spPr>
      </p:cxnSp>
      <p:cxnSp>
        <p:nvCxnSpPr>
          <p:cNvPr id="669" name="Google Shape;669;p90"/>
          <p:cNvCxnSpPr/>
          <p:nvPr/>
        </p:nvCxnSpPr>
        <p:spPr>
          <a:xfrm>
            <a:off x="4128317" y="2033067"/>
            <a:ext cx="0" cy="4922400"/>
          </a:xfrm>
          <a:prstGeom prst="straightConnector1">
            <a:avLst/>
          </a:prstGeom>
          <a:noFill/>
          <a:ln w="38100" cap="flat" cmpd="sng">
            <a:solidFill>
              <a:srgbClr val="FFFFFF"/>
            </a:solidFill>
            <a:prstDash val="solid"/>
            <a:round/>
            <a:headEnd type="none" w="sm" len="sm"/>
            <a:tailEnd type="none" w="sm" len="sm"/>
          </a:ln>
        </p:spPr>
      </p:cxnSp>
      <p:cxnSp>
        <p:nvCxnSpPr>
          <p:cNvPr id="670" name="Google Shape;670;p90"/>
          <p:cNvCxnSpPr/>
          <p:nvPr/>
        </p:nvCxnSpPr>
        <p:spPr>
          <a:xfrm>
            <a:off x="8034484" y="2033067"/>
            <a:ext cx="0" cy="4961200"/>
          </a:xfrm>
          <a:prstGeom prst="straightConnector1">
            <a:avLst/>
          </a:prstGeom>
          <a:noFill/>
          <a:ln w="38100" cap="flat" cmpd="sng">
            <a:solidFill>
              <a:srgbClr val="FFFFFF"/>
            </a:solidFill>
            <a:prstDash val="solid"/>
            <a:round/>
            <a:headEnd type="none" w="sm" len="sm"/>
            <a:tailEnd type="none" w="sm" len="sm"/>
          </a:ln>
        </p:spPr>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42"/>
          <p:cNvSpPr txBox="1">
            <a:spLocks noGrp="1"/>
          </p:cNvSpPr>
          <p:nvPr>
            <p:ph type="title"/>
          </p:nvPr>
        </p:nvSpPr>
        <p:spPr>
          <a:xfrm>
            <a:off x="1007534" y="959722"/>
            <a:ext cx="10176933" cy="555191"/>
          </a:xfrm>
          <a:prstGeom prst="rect">
            <a:avLst/>
          </a:prstGeom>
          <a:noFill/>
          <a:ln>
            <a:noFill/>
          </a:ln>
        </p:spPr>
        <p:txBody>
          <a:bodyPr spcFirstLastPara="1" vert="horz" wrap="square" lIns="0" tIns="0" rIns="0" bIns="0" rtlCol="0" anchor="ctr" anchorCtr="0">
            <a:noAutofit/>
          </a:bodyPr>
          <a:lstStyle/>
          <a:p>
            <a:pPr>
              <a:spcBef>
                <a:spcPts val="0"/>
              </a:spcBef>
              <a:buClr>
                <a:srgbClr val="414042"/>
              </a:buClr>
              <a:buSzPts val="2800"/>
            </a:pPr>
            <a:r>
              <a:rPr lang="en-US"/>
              <a:t>Hyperledger Global Meetups</a:t>
            </a:r>
            <a:endParaRPr/>
          </a:p>
        </p:txBody>
      </p:sp>
      <p:pic>
        <p:nvPicPr>
          <p:cNvPr id="437" name="Google Shape;437;p42" descr="https://lh6.googleusercontent.com/bsRbzWp52_Bc2dmRHxg0i6pmgrqISWnG4hsZvBYiV-9gYizpgXWhecV7c5qMrUrpxsWli8qc-8FCDVSbrFyiA5BuCnYth1xNtSNXpwOeVLtuVKQ0KskDWwaOBk1J1GI-wtD-A3XeW4c"/>
          <p:cNvPicPr preferRelativeResize="0"/>
          <p:nvPr/>
        </p:nvPicPr>
        <p:blipFill rotWithShape="1">
          <a:blip r:embed="rId3">
            <a:alphaModFix/>
          </a:blip>
          <a:srcRect l="6093" t="36523" r="23816" b="35959"/>
          <a:stretch/>
        </p:blipFill>
        <p:spPr>
          <a:xfrm>
            <a:off x="0" y="1935737"/>
            <a:ext cx="12192000" cy="2991771"/>
          </a:xfrm>
          <a:prstGeom prst="rect">
            <a:avLst/>
          </a:prstGeom>
          <a:noFill/>
          <a:ln>
            <a:noFill/>
          </a:ln>
        </p:spPr>
      </p:pic>
      <p:sp>
        <p:nvSpPr>
          <p:cNvPr id="438" name="Google Shape;438;p42"/>
          <p:cNvSpPr txBox="1"/>
          <p:nvPr/>
        </p:nvSpPr>
        <p:spPr>
          <a:xfrm>
            <a:off x="888264" y="5141843"/>
            <a:ext cx="10176933" cy="492443"/>
          </a:xfrm>
          <a:prstGeom prst="rect">
            <a:avLst/>
          </a:prstGeom>
          <a:noFill/>
          <a:ln>
            <a:noFill/>
          </a:ln>
        </p:spPr>
        <p:txBody>
          <a:bodyPr spcFirstLastPara="1" wrap="square" lIns="121900" tIns="60933" rIns="121900" bIns="60933" anchor="t" anchorCtr="0">
            <a:noAutofit/>
          </a:bodyPr>
          <a:lstStyle/>
          <a:p>
            <a:r>
              <a:rPr lang="en-US" sz="2400">
                <a:solidFill>
                  <a:srgbClr val="414042"/>
                </a:solidFill>
                <a:latin typeface="Arial"/>
                <a:ea typeface="Arial"/>
                <a:cs typeface="Arial"/>
                <a:sym typeface="Arial"/>
              </a:rPr>
              <a:t>We are </a:t>
            </a:r>
            <a:r>
              <a:rPr lang="en-US" sz="2400" b="1">
                <a:solidFill>
                  <a:srgbClr val="942AFF"/>
                </a:solidFill>
              </a:rPr>
              <a:t>60</a:t>
            </a:r>
            <a:r>
              <a:rPr lang="en-US" sz="2400" b="1">
                <a:solidFill>
                  <a:srgbClr val="942AFF"/>
                </a:solidFill>
                <a:latin typeface="Arial"/>
                <a:ea typeface="Arial"/>
                <a:cs typeface="Arial"/>
                <a:sym typeface="Arial"/>
              </a:rPr>
              <a:t>K+ members</a:t>
            </a:r>
            <a:r>
              <a:rPr lang="en-US" sz="2400" b="1">
                <a:solidFill>
                  <a:srgbClr val="000000"/>
                </a:solidFill>
                <a:latin typeface="Arial"/>
                <a:ea typeface="Arial"/>
                <a:cs typeface="Arial"/>
                <a:sym typeface="Arial"/>
              </a:rPr>
              <a:t> </a:t>
            </a:r>
            <a:r>
              <a:rPr lang="en-US" sz="2400">
                <a:solidFill>
                  <a:srgbClr val="414042"/>
                </a:solidFill>
                <a:latin typeface="Arial"/>
                <a:ea typeface="Arial"/>
                <a:cs typeface="Arial"/>
                <a:sym typeface="Arial"/>
              </a:rPr>
              <a:t>across </a:t>
            </a:r>
            <a:r>
              <a:rPr lang="en-US" sz="2400" b="1">
                <a:solidFill>
                  <a:srgbClr val="942AFF"/>
                </a:solidFill>
                <a:latin typeface="Arial"/>
                <a:ea typeface="Arial"/>
                <a:cs typeface="Arial"/>
                <a:sym typeface="Arial"/>
              </a:rPr>
              <a:t>1</a:t>
            </a:r>
            <a:r>
              <a:rPr lang="en-US" sz="2400" b="1">
                <a:solidFill>
                  <a:srgbClr val="942AFF"/>
                </a:solidFill>
              </a:rPr>
              <a:t>7</a:t>
            </a:r>
            <a:r>
              <a:rPr lang="en-US" sz="2400" b="1">
                <a:solidFill>
                  <a:srgbClr val="942AFF"/>
                </a:solidFill>
                <a:latin typeface="Arial"/>
                <a:ea typeface="Arial"/>
                <a:cs typeface="Arial"/>
                <a:sym typeface="Arial"/>
              </a:rPr>
              <a:t>0+ Meetups </a:t>
            </a:r>
            <a:r>
              <a:rPr lang="en-US" sz="2400">
                <a:solidFill>
                  <a:srgbClr val="414043"/>
                </a:solidFill>
              </a:rPr>
              <a:t>in </a:t>
            </a:r>
            <a:r>
              <a:rPr lang="en-US" sz="2400" b="1">
                <a:solidFill>
                  <a:srgbClr val="942AFF"/>
                </a:solidFill>
                <a:latin typeface="Arial"/>
                <a:ea typeface="Arial"/>
                <a:cs typeface="Arial"/>
                <a:sym typeface="Arial"/>
              </a:rPr>
              <a:t>76 count</a:t>
            </a:r>
            <a:r>
              <a:rPr lang="en-US" sz="2400" b="1">
                <a:solidFill>
                  <a:srgbClr val="942AFF"/>
                </a:solidFill>
              </a:rPr>
              <a:t>ries</a:t>
            </a:r>
            <a:endParaRPr sz="2400">
              <a:solidFill>
                <a:srgbClr val="942AFF"/>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49"/>
          <p:cNvSpPr txBox="1">
            <a:spLocks noGrp="1"/>
          </p:cNvSpPr>
          <p:nvPr>
            <p:ph type="body" idx="1"/>
          </p:nvPr>
        </p:nvSpPr>
        <p:spPr>
          <a:xfrm>
            <a:off x="1007534" y="1890920"/>
            <a:ext cx="10176932" cy="834059"/>
          </a:xfrm>
          <a:prstGeom prst="rect">
            <a:avLst/>
          </a:prstGeom>
          <a:noFill/>
          <a:ln>
            <a:noFill/>
          </a:ln>
        </p:spPr>
        <p:txBody>
          <a:bodyPr spcFirstLastPara="1" vert="horz" wrap="square" lIns="0" tIns="0" rIns="0" bIns="0" rtlCol="0" anchor="ctr" anchorCtr="0">
            <a:noAutofit/>
          </a:bodyPr>
          <a:lstStyle/>
          <a:p>
            <a:pPr marL="0" indent="0">
              <a:lnSpc>
                <a:spcPct val="80000"/>
              </a:lnSpc>
              <a:spcBef>
                <a:spcPts val="0"/>
              </a:spcBef>
            </a:pPr>
            <a:r>
              <a:rPr lang="en-US"/>
              <a:t>Get Involved!</a:t>
            </a:r>
            <a:endParaRPr/>
          </a:p>
        </p:txBody>
      </p:sp>
      <p:sp>
        <p:nvSpPr>
          <p:cNvPr id="481" name="Google Shape;481;p49"/>
          <p:cNvSpPr txBox="1">
            <a:spLocks noGrp="1"/>
          </p:cNvSpPr>
          <p:nvPr>
            <p:ph type="body" idx="2"/>
          </p:nvPr>
        </p:nvSpPr>
        <p:spPr>
          <a:xfrm>
            <a:off x="1676583" y="2985620"/>
            <a:ext cx="8838832" cy="2880032"/>
          </a:xfrm>
          <a:prstGeom prst="rect">
            <a:avLst/>
          </a:prstGeom>
          <a:noFill/>
          <a:ln>
            <a:noFill/>
          </a:ln>
        </p:spPr>
        <p:txBody>
          <a:bodyPr spcFirstLastPara="1" vert="horz" wrap="square" lIns="0" tIns="0" rIns="0" bIns="0" rtlCol="0" anchor="ctr" anchorCtr="0">
            <a:noAutofit/>
          </a:bodyPr>
          <a:lstStyle/>
          <a:p>
            <a:pPr marL="0" indent="0">
              <a:buSzPts val="1400"/>
            </a:pPr>
            <a:r>
              <a:rPr lang="en-US" sz="1867"/>
              <a:t>Ensure the strength and longevity of a core technology to your business.</a:t>
            </a:r>
            <a:endParaRPr/>
          </a:p>
          <a:p>
            <a:pPr marL="0" indent="0">
              <a:buSzPts val="1400"/>
            </a:pPr>
            <a:br>
              <a:rPr lang="en-US" sz="1867"/>
            </a:br>
            <a:r>
              <a:rPr lang="en-US" sz="1867"/>
              <a:t>Publicly proclaim your leadership in the blockchain space.</a:t>
            </a:r>
            <a:endParaRPr/>
          </a:p>
          <a:p>
            <a:pPr marL="0" indent="0">
              <a:buSzPts val="1400"/>
            </a:pPr>
            <a:br>
              <a:rPr lang="en-US" sz="1867"/>
            </a:br>
            <a:r>
              <a:rPr lang="en-US" sz="1867"/>
              <a:t>Work with other blockchain leaders to develop and promote Hyperledger blockchain for business technologies.</a:t>
            </a:r>
            <a:endParaRPr/>
          </a:p>
          <a:p>
            <a:pPr marL="0" indent="0">
              <a:buSzPts val="1400"/>
            </a:pPr>
            <a:br>
              <a:rPr lang="en-US" sz="1867"/>
            </a:br>
            <a:r>
              <a:rPr lang="en-US" sz="1867"/>
              <a:t>Visit </a:t>
            </a:r>
            <a:r>
              <a:rPr lang="en-US" sz="1867" b="1" u="sng"/>
              <a:t>hyperledger.org/about/join</a:t>
            </a:r>
            <a:r>
              <a:rPr lang="en-US" sz="1867"/>
              <a:t> </a:t>
            </a:r>
            <a:endParaRPr/>
          </a:p>
          <a:p>
            <a:pPr marL="0" indent="0">
              <a:buSzPts val="1400"/>
            </a:pPr>
            <a:r>
              <a:rPr lang="en-US" sz="1867"/>
              <a:t>or email </a:t>
            </a:r>
            <a:r>
              <a:rPr lang="en-US" sz="1867" b="1" u="sng"/>
              <a:t>info@hyperledger.org</a:t>
            </a:r>
            <a:endParaRPr sz="1867"/>
          </a:p>
          <a:p>
            <a:pPr marL="0" indent="0">
              <a:buSzPts val="1400"/>
            </a:pPr>
            <a:endParaRPr sz="1867"/>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6B1C22B-31D4-4519-A060-303A66085E58}"/>
              </a:ext>
            </a:extLst>
          </p:cNvPr>
          <p:cNvSpPr txBox="1"/>
          <p:nvPr/>
        </p:nvSpPr>
        <p:spPr>
          <a:xfrm>
            <a:off x="3203389" y="1745130"/>
            <a:ext cx="5085977" cy="461665"/>
          </a:xfrm>
          <a:prstGeom prst="rect">
            <a:avLst/>
          </a:prstGeom>
          <a:noFill/>
        </p:spPr>
        <p:txBody>
          <a:bodyPr wrap="square" rtlCol="0">
            <a:spAutoFit/>
          </a:bodyPr>
          <a:lstStyle/>
          <a:p>
            <a:r>
              <a:rPr lang="en-US" sz="2400" dirty="0"/>
              <a:t>Insert section about Identity</a:t>
            </a:r>
          </a:p>
        </p:txBody>
      </p:sp>
    </p:spTree>
    <p:extLst>
      <p:ext uri="{BB962C8B-B14F-4D97-AF65-F5344CB8AC3E}">
        <p14:creationId xmlns:p14="http://schemas.microsoft.com/office/powerpoint/2010/main" val="31314391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5"/>
          <p:cNvSpPr txBox="1"/>
          <p:nvPr/>
        </p:nvSpPr>
        <p:spPr>
          <a:xfrm>
            <a:off x="6294784" y="1501660"/>
            <a:ext cx="4881561" cy="711453"/>
          </a:xfrm>
          <a:prstGeom prst="rect">
            <a:avLst/>
          </a:prstGeom>
          <a:noFill/>
          <a:ln>
            <a:noFill/>
          </a:ln>
        </p:spPr>
        <p:txBody>
          <a:bodyPr spcFirstLastPara="1" wrap="square" lIns="121900" tIns="60933" rIns="121900" bIns="60933" anchor="t" anchorCtr="0">
            <a:noAutofit/>
          </a:bodyPr>
          <a:lstStyle/>
          <a:p>
            <a:pPr>
              <a:buClr>
                <a:srgbClr val="414042"/>
              </a:buClr>
              <a:buSzPts val="1800"/>
            </a:pPr>
            <a:r>
              <a:rPr lang="en-US" sz="2400" b="1">
                <a:solidFill>
                  <a:srgbClr val="414042"/>
                </a:solidFill>
                <a:latin typeface="Arial"/>
                <a:ea typeface="Arial"/>
                <a:cs typeface="Arial"/>
                <a:sym typeface="Arial"/>
              </a:rPr>
              <a:t>Brian Behlendorf</a:t>
            </a:r>
            <a:br>
              <a:rPr lang="en-US" sz="2400" b="1">
                <a:solidFill>
                  <a:srgbClr val="414042"/>
                </a:solidFill>
                <a:latin typeface="Arial"/>
                <a:ea typeface="Arial"/>
                <a:cs typeface="Arial"/>
                <a:sym typeface="Arial"/>
              </a:rPr>
            </a:br>
            <a:r>
              <a:rPr lang="en-US" sz="1467">
                <a:solidFill>
                  <a:srgbClr val="414042"/>
                </a:solidFill>
                <a:latin typeface="Arial"/>
                <a:ea typeface="Arial"/>
                <a:cs typeface="Arial"/>
                <a:sym typeface="Arial"/>
              </a:rPr>
              <a:t>Executive Director</a:t>
            </a:r>
            <a:endParaRPr sz="1467">
              <a:solidFill>
                <a:srgbClr val="414042"/>
              </a:solidFill>
              <a:latin typeface="Arial"/>
              <a:ea typeface="Arial"/>
              <a:cs typeface="Arial"/>
              <a:sym typeface="Aria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57" name="Google Shape;357;p35"/>
          <p:cNvSpPr txBox="1"/>
          <p:nvPr/>
        </p:nvSpPr>
        <p:spPr>
          <a:xfrm>
            <a:off x="6294783" y="2305878"/>
            <a:ext cx="4889684" cy="3705381"/>
          </a:xfrm>
          <a:prstGeom prst="rect">
            <a:avLst/>
          </a:prstGeom>
          <a:noFill/>
          <a:ln>
            <a:noFill/>
          </a:ln>
        </p:spPr>
        <p:txBody>
          <a:bodyPr spcFirstLastPara="1" wrap="square" lIns="121900" tIns="60933" rIns="121900" bIns="60933" anchor="t" anchorCtr="0">
            <a:noAutofit/>
          </a:bodyPr>
          <a:lstStyle/>
          <a:p>
            <a:pPr>
              <a:buClr>
                <a:srgbClr val="000000"/>
              </a:buClr>
              <a:buSzPts val="1100"/>
            </a:pPr>
            <a:r>
              <a:rPr lang="en-US" sz="1467" b="1">
                <a:solidFill>
                  <a:srgbClr val="942AFF"/>
                </a:solidFill>
                <a:latin typeface="Arial"/>
                <a:ea typeface="Arial"/>
                <a:cs typeface="Arial"/>
                <a:sym typeface="Arial"/>
              </a:rPr>
              <a:t>Apache Web server </a:t>
            </a:r>
            <a:r>
              <a:rPr lang="en-US" sz="1467">
                <a:solidFill>
                  <a:srgbClr val="414042"/>
                </a:solidFill>
                <a:latin typeface="Arial"/>
                <a:ea typeface="Arial"/>
                <a:cs typeface="Arial"/>
                <a:sym typeface="Arial"/>
              </a:rPr>
              <a:t>– Primary developer </a:t>
            </a:r>
            <a:endParaRPr sz="1467">
              <a:solidFill>
                <a:srgbClr val="414042"/>
              </a:solidFill>
              <a:latin typeface="Arial"/>
              <a:ea typeface="Arial"/>
              <a:cs typeface="Arial"/>
              <a:sym typeface="Arial"/>
            </a:endParaRPr>
          </a:p>
          <a:p>
            <a:pPr>
              <a:spcBef>
                <a:spcPts val="1333"/>
              </a:spcBef>
              <a:buClr>
                <a:srgbClr val="000000"/>
              </a:buClr>
              <a:buSzPts val="1100"/>
            </a:pPr>
            <a:r>
              <a:rPr lang="en-US" sz="1467" b="1">
                <a:solidFill>
                  <a:srgbClr val="942AFF"/>
                </a:solidFill>
                <a:latin typeface="Arial"/>
                <a:ea typeface="Arial"/>
                <a:cs typeface="Arial"/>
                <a:sym typeface="Arial"/>
              </a:rPr>
              <a:t>Apache Software Foundation </a:t>
            </a:r>
            <a:r>
              <a:rPr lang="en-US" sz="1467">
                <a:solidFill>
                  <a:srgbClr val="414042"/>
                </a:solidFill>
                <a:latin typeface="Arial"/>
                <a:ea typeface="Arial"/>
                <a:cs typeface="Arial"/>
                <a:sym typeface="Arial"/>
              </a:rPr>
              <a:t>– Founding member </a:t>
            </a:r>
            <a:endParaRPr sz="1467">
              <a:solidFill>
                <a:srgbClr val="414042"/>
              </a:solidFill>
              <a:latin typeface="Arial"/>
              <a:ea typeface="Arial"/>
              <a:cs typeface="Arial"/>
              <a:sym typeface="Arial"/>
            </a:endParaRPr>
          </a:p>
          <a:p>
            <a:pPr>
              <a:spcBef>
                <a:spcPts val="1333"/>
              </a:spcBef>
              <a:buClr>
                <a:srgbClr val="000000"/>
              </a:buClr>
              <a:buSzPts val="1100"/>
            </a:pPr>
            <a:r>
              <a:rPr lang="en-US" sz="1467" b="1">
                <a:solidFill>
                  <a:srgbClr val="942AFF"/>
                </a:solidFill>
                <a:latin typeface="Arial"/>
                <a:ea typeface="Arial"/>
                <a:cs typeface="Arial"/>
                <a:sym typeface="Arial"/>
              </a:rPr>
              <a:t>Mozilla Foundation </a:t>
            </a:r>
            <a:r>
              <a:rPr lang="en-US" sz="1467">
                <a:solidFill>
                  <a:srgbClr val="414042"/>
                </a:solidFill>
                <a:latin typeface="Arial"/>
                <a:ea typeface="Arial"/>
                <a:cs typeface="Arial"/>
                <a:sym typeface="Arial"/>
              </a:rPr>
              <a:t>– BOD since 2003</a:t>
            </a:r>
            <a:endParaRPr sz="2400"/>
          </a:p>
          <a:p>
            <a:pPr>
              <a:spcBef>
                <a:spcPts val="1333"/>
              </a:spcBef>
              <a:buClr>
                <a:srgbClr val="000000"/>
              </a:buClr>
              <a:buSzPts val="1100"/>
            </a:pPr>
            <a:r>
              <a:rPr lang="en-US" sz="1467" b="1">
                <a:solidFill>
                  <a:srgbClr val="942AFF"/>
                </a:solidFill>
                <a:latin typeface="Arial"/>
                <a:ea typeface="Arial"/>
                <a:cs typeface="Arial"/>
                <a:sym typeface="Arial"/>
              </a:rPr>
              <a:t>Electronic Frontier Foundation </a:t>
            </a:r>
            <a:r>
              <a:rPr lang="en-US" sz="1467">
                <a:solidFill>
                  <a:srgbClr val="414042"/>
                </a:solidFill>
                <a:latin typeface="Arial"/>
                <a:ea typeface="Arial"/>
                <a:cs typeface="Arial"/>
                <a:sym typeface="Arial"/>
              </a:rPr>
              <a:t>– BOD since 2013</a:t>
            </a:r>
            <a:endParaRPr sz="2400"/>
          </a:p>
          <a:p>
            <a:pPr>
              <a:spcBef>
                <a:spcPts val="1333"/>
              </a:spcBef>
              <a:buClr>
                <a:srgbClr val="000000"/>
              </a:buClr>
              <a:buSzPts val="1100"/>
            </a:pPr>
            <a:r>
              <a:rPr lang="en-US" sz="1467" b="1">
                <a:solidFill>
                  <a:srgbClr val="942AFF"/>
                </a:solidFill>
                <a:latin typeface="Arial"/>
                <a:ea typeface="Arial"/>
                <a:cs typeface="Arial"/>
                <a:sym typeface="Arial"/>
              </a:rPr>
              <a:t>CollabNet</a:t>
            </a:r>
            <a:r>
              <a:rPr lang="en-US" sz="1467" b="1">
                <a:solidFill>
                  <a:srgbClr val="414042"/>
                </a:solidFill>
                <a:latin typeface="Arial"/>
                <a:ea typeface="Arial"/>
                <a:cs typeface="Arial"/>
                <a:sym typeface="Arial"/>
              </a:rPr>
              <a:t> </a:t>
            </a:r>
            <a:r>
              <a:rPr lang="en-US" sz="1467">
                <a:solidFill>
                  <a:srgbClr val="414042"/>
                </a:solidFill>
                <a:latin typeface="Arial"/>
                <a:ea typeface="Arial"/>
                <a:cs typeface="Arial"/>
                <a:sym typeface="Arial"/>
              </a:rPr>
              <a:t>– Founding CTO</a:t>
            </a:r>
            <a:endParaRPr sz="2400"/>
          </a:p>
          <a:p>
            <a:pPr>
              <a:spcBef>
                <a:spcPts val="1333"/>
              </a:spcBef>
              <a:buClr>
                <a:srgbClr val="000000"/>
              </a:buClr>
              <a:buSzPts val="1100"/>
            </a:pPr>
            <a:r>
              <a:rPr lang="en-US" sz="1467" b="1">
                <a:solidFill>
                  <a:srgbClr val="942AFF"/>
                </a:solidFill>
                <a:latin typeface="Arial"/>
                <a:ea typeface="Arial"/>
                <a:cs typeface="Arial"/>
                <a:sym typeface="Arial"/>
              </a:rPr>
              <a:t>World Economic Forum </a:t>
            </a:r>
            <a:r>
              <a:rPr lang="en-US" sz="1467">
                <a:solidFill>
                  <a:srgbClr val="414042"/>
                </a:solidFill>
                <a:latin typeface="Arial"/>
                <a:ea typeface="Arial"/>
                <a:cs typeface="Arial"/>
                <a:sym typeface="Arial"/>
              </a:rPr>
              <a:t>– CTO</a:t>
            </a:r>
            <a:endParaRPr sz="2400"/>
          </a:p>
          <a:p>
            <a:pPr>
              <a:spcBef>
                <a:spcPts val="1333"/>
              </a:spcBef>
              <a:buClr>
                <a:srgbClr val="000000"/>
              </a:buClr>
              <a:buSzPts val="1100"/>
            </a:pPr>
            <a:r>
              <a:rPr lang="en-US" sz="1467">
                <a:solidFill>
                  <a:srgbClr val="414042"/>
                </a:solidFill>
                <a:latin typeface="Arial"/>
                <a:ea typeface="Arial"/>
                <a:cs typeface="Arial"/>
                <a:sym typeface="Arial"/>
              </a:rPr>
              <a:t>Most recently, managing director at </a:t>
            </a:r>
            <a:r>
              <a:rPr lang="en-US" sz="1467" b="1">
                <a:solidFill>
                  <a:srgbClr val="942AFF"/>
                </a:solidFill>
                <a:latin typeface="Arial"/>
                <a:ea typeface="Arial"/>
                <a:cs typeface="Arial"/>
                <a:sym typeface="Arial"/>
              </a:rPr>
              <a:t>Mithril Capital Management LLC</a:t>
            </a:r>
            <a:r>
              <a:rPr lang="en-US" sz="1467">
                <a:solidFill>
                  <a:srgbClr val="414042"/>
                </a:solidFill>
                <a:latin typeface="Arial"/>
                <a:ea typeface="Arial"/>
                <a:cs typeface="Arial"/>
                <a:sym typeface="Arial"/>
              </a:rPr>
              <a:t>, a global technology investment firm</a:t>
            </a:r>
            <a:endParaRPr sz="2400"/>
          </a:p>
        </p:txBody>
      </p:sp>
      <p:pic>
        <p:nvPicPr>
          <p:cNvPr id="358" name="Google Shape;358;p35"/>
          <p:cNvPicPr preferRelativeResize="0"/>
          <p:nvPr/>
        </p:nvPicPr>
        <p:blipFill rotWithShape="1">
          <a:blip r:embed="rId3">
            <a:alphaModFix/>
          </a:blip>
          <a:srcRect/>
          <a:stretch/>
        </p:blipFill>
        <p:spPr>
          <a:xfrm>
            <a:off x="9803948" y="1139137"/>
            <a:ext cx="1276792" cy="1276792"/>
          </a:xfrm>
          <a:prstGeom prst="ellipse">
            <a:avLst/>
          </a:prstGeom>
          <a:noFill/>
          <a:ln>
            <a:noFill/>
          </a:ln>
        </p:spPr>
      </p:pic>
      <p:pic>
        <p:nvPicPr>
          <p:cNvPr id="359" name="Google Shape;359;p35"/>
          <p:cNvPicPr preferRelativeResize="0"/>
          <p:nvPr/>
        </p:nvPicPr>
        <p:blipFill rotWithShape="1">
          <a:blip r:embed="rId4">
            <a:alphaModFix/>
          </a:blip>
          <a:srcRect l="159" t="30921" r="159"/>
          <a:stretch/>
        </p:blipFill>
        <p:spPr>
          <a:xfrm>
            <a:off x="9692578" y="-1"/>
            <a:ext cx="1499535" cy="2528967"/>
          </a:xfrm>
          <a:prstGeom prst="rect">
            <a:avLst/>
          </a:prstGeom>
          <a:noFill/>
          <a:ln>
            <a:noFill/>
          </a:ln>
        </p:spPr>
      </p:pic>
      <p:pic>
        <p:nvPicPr>
          <p:cNvPr id="360" name="Google Shape;360;p35"/>
          <p:cNvPicPr preferRelativeResize="0"/>
          <p:nvPr/>
        </p:nvPicPr>
        <p:blipFill rotWithShape="1">
          <a:blip r:embed="rId5">
            <a:alphaModFix/>
          </a:blip>
          <a:srcRect l="310" r="309"/>
          <a:stretch/>
        </p:blipFill>
        <p:spPr>
          <a:xfrm>
            <a:off x="9803948" y="1152389"/>
            <a:ext cx="1276792" cy="1278800"/>
          </a:xfrm>
          <a:prstGeom prst="ellipse">
            <a:avLst/>
          </a:prstGeom>
          <a:noFill/>
          <a:ln>
            <a:noFill/>
          </a:ln>
        </p:spPr>
      </p:pic>
      <p:sp>
        <p:nvSpPr>
          <p:cNvPr id="361" name="Google Shape;361;p35"/>
          <p:cNvSpPr txBox="1"/>
          <p:nvPr/>
        </p:nvSpPr>
        <p:spPr>
          <a:xfrm>
            <a:off x="875014" y="2093091"/>
            <a:ext cx="5167977" cy="3194527"/>
          </a:xfrm>
          <a:prstGeom prst="rect">
            <a:avLst/>
          </a:prstGeom>
          <a:noFill/>
          <a:ln>
            <a:noFill/>
          </a:ln>
        </p:spPr>
        <p:txBody>
          <a:bodyPr spcFirstLastPara="1" wrap="square" lIns="121900" tIns="60933" rIns="121900" bIns="60933" anchor="t" anchorCtr="0">
            <a:noAutofit/>
          </a:bodyPr>
          <a:lstStyle/>
          <a:p>
            <a:pPr>
              <a:buClr>
                <a:srgbClr val="414042"/>
              </a:buClr>
              <a:buSzPts val="1395"/>
            </a:pPr>
            <a:r>
              <a:rPr lang="en-US" sz="1860">
                <a:solidFill>
                  <a:srgbClr val="414042"/>
                </a:solidFill>
                <a:latin typeface="Arial"/>
                <a:ea typeface="Arial"/>
                <a:cs typeface="Arial"/>
                <a:sym typeface="Arial"/>
              </a:rPr>
              <a:t>2016 was full of growth for the organization and community. Not only did we exceed 100 members, Hyperledger met significant development milestones across our several Umbrella projects, thanks to the community’s hard work. As 2016 was a year of exploration, R&amp;D and prototyping, we’re excited for 2017 to be the year we start to see case studies of Hyperledger Business Blockchain Technologies in production environments.</a:t>
            </a:r>
            <a:endParaRPr sz="1860">
              <a:solidFill>
                <a:srgbClr val="414042"/>
              </a:solidFill>
              <a:latin typeface="Arial"/>
              <a:ea typeface="Arial"/>
              <a:cs typeface="Arial"/>
              <a:sym typeface="Arial"/>
            </a:endParaRPr>
          </a:p>
        </p:txBody>
      </p:sp>
      <p:sp>
        <p:nvSpPr>
          <p:cNvPr id="362" name="Google Shape;362;p35"/>
          <p:cNvSpPr txBox="1"/>
          <p:nvPr/>
        </p:nvSpPr>
        <p:spPr>
          <a:xfrm>
            <a:off x="861762" y="946470"/>
            <a:ext cx="10176933" cy="555191"/>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Leadership</a:t>
            </a:r>
            <a:endParaRPr sz="3733" b="1">
              <a:solidFill>
                <a:srgbClr val="414042"/>
              </a:solidFill>
              <a:latin typeface="Arial"/>
              <a:ea typeface="Arial"/>
              <a:cs typeface="Arial"/>
              <a:sym typeface="Arial"/>
            </a:endParaRPr>
          </a:p>
        </p:txBody>
      </p:sp>
      <p:sp>
        <p:nvSpPr>
          <p:cNvPr id="363" name="Google Shape;363;p35"/>
          <p:cNvSpPr txBox="1"/>
          <p:nvPr/>
        </p:nvSpPr>
        <p:spPr>
          <a:xfrm>
            <a:off x="821636" y="1138133"/>
            <a:ext cx="967408" cy="2174955"/>
          </a:xfrm>
          <a:prstGeom prst="rect">
            <a:avLst/>
          </a:prstGeom>
          <a:noFill/>
          <a:ln>
            <a:noFill/>
          </a:ln>
        </p:spPr>
        <p:txBody>
          <a:bodyPr spcFirstLastPara="1" wrap="square" lIns="121900" tIns="60933" rIns="121900" bIns="60933" anchor="t" anchorCtr="0">
            <a:noAutofit/>
          </a:bodyPr>
          <a:lstStyle/>
          <a:p>
            <a:r>
              <a:rPr lang="en-US" sz="13333">
                <a:solidFill>
                  <a:srgbClr val="942AFF"/>
                </a:solidFill>
                <a:latin typeface="Arial"/>
                <a:ea typeface="Arial"/>
                <a:cs typeface="Arial"/>
                <a:sym typeface="Arial"/>
              </a:rPr>
              <a:t>“</a:t>
            </a:r>
            <a:endParaRPr sz="13333">
              <a:solidFill>
                <a:srgbClr val="942AFF"/>
              </a:solidFill>
              <a:latin typeface="Arial"/>
              <a:ea typeface="Arial"/>
              <a:cs typeface="Arial"/>
              <a:sym typeface="Arial"/>
            </a:endParaRPr>
          </a:p>
        </p:txBody>
      </p:sp>
      <p:sp>
        <p:nvSpPr>
          <p:cNvPr id="364" name="Google Shape;364;p35"/>
          <p:cNvSpPr txBox="1"/>
          <p:nvPr/>
        </p:nvSpPr>
        <p:spPr>
          <a:xfrm>
            <a:off x="861761" y="4724247"/>
            <a:ext cx="967408" cy="2174955"/>
          </a:xfrm>
          <a:prstGeom prst="rect">
            <a:avLst/>
          </a:prstGeom>
          <a:noFill/>
          <a:ln>
            <a:noFill/>
          </a:ln>
        </p:spPr>
        <p:txBody>
          <a:bodyPr spcFirstLastPara="1" wrap="square" lIns="121900" tIns="60933" rIns="121900" bIns="60933" anchor="t" anchorCtr="0">
            <a:noAutofit/>
          </a:bodyPr>
          <a:lstStyle/>
          <a:p>
            <a:r>
              <a:rPr lang="en-US" sz="13333">
                <a:solidFill>
                  <a:srgbClr val="942AFF"/>
                </a:solidFill>
                <a:latin typeface="Arial"/>
                <a:ea typeface="Arial"/>
                <a:cs typeface="Arial"/>
                <a:sym typeface="Arial"/>
              </a:rPr>
              <a:t>”</a:t>
            </a:r>
            <a:endParaRPr sz="13333">
              <a:solidFill>
                <a:srgbClr val="942AFF"/>
              </a:solidFill>
              <a:latin typeface="Arial"/>
              <a:ea typeface="Arial"/>
              <a:cs typeface="Arial"/>
              <a:sym typeface="Aria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pic>
        <p:nvPicPr>
          <p:cNvPr id="369" name="Google Shape;369;p36"/>
          <p:cNvPicPr preferRelativeResize="0"/>
          <p:nvPr/>
        </p:nvPicPr>
        <p:blipFill rotWithShape="1">
          <a:blip r:embed="rId3">
            <a:alphaModFix/>
          </a:blip>
          <a:srcRect/>
          <a:stretch/>
        </p:blipFill>
        <p:spPr>
          <a:xfrm>
            <a:off x="9803948" y="1139137"/>
            <a:ext cx="1276800" cy="1276800"/>
          </a:xfrm>
          <a:prstGeom prst="ellipse">
            <a:avLst/>
          </a:prstGeom>
          <a:noFill/>
          <a:ln>
            <a:noFill/>
          </a:ln>
        </p:spPr>
      </p:pic>
      <p:pic>
        <p:nvPicPr>
          <p:cNvPr id="370" name="Google Shape;370;p36"/>
          <p:cNvPicPr preferRelativeResize="0"/>
          <p:nvPr/>
        </p:nvPicPr>
        <p:blipFill rotWithShape="1">
          <a:blip r:embed="rId4">
            <a:alphaModFix/>
          </a:blip>
          <a:srcRect l="159" t="30920" r="159"/>
          <a:stretch/>
        </p:blipFill>
        <p:spPr>
          <a:xfrm>
            <a:off x="9692578" y="-1"/>
            <a:ext cx="1499535" cy="2528968"/>
          </a:xfrm>
          <a:prstGeom prst="rect">
            <a:avLst/>
          </a:prstGeom>
          <a:noFill/>
          <a:ln>
            <a:noFill/>
          </a:ln>
        </p:spPr>
      </p:pic>
      <p:sp>
        <p:nvSpPr>
          <p:cNvPr id="371" name="Google Shape;371;p36"/>
          <p:cNvSpPr txBox="1"/>
          <p:nvPr/>
        </p:nvSpPr>
        <p:spPr>
          <a:xfrm>
            <a:off x="901517" y="1912477"/>
            <a:ext cx="4889600" cy="3605200"/>
          </a:xfrm>
          <a:prstGeom prst="rect">
            <a:avLst/>
          </a:prstGeom>
          <a:noFill/>
          <a:ln>
            <a:noFill/>
          </a:ln>
        </p:spPr>
        <p:txBody>
          <a:bodyPr spcFirstLastPara="1" wrap="square" lIns="121900" tIns="60933" rIns="121900" bIns="60933" anchor="t" anchorCtr="0">
            <a:noAutofit/>
          </a:bodyPr>
          <a:lstStyle/>
          <a:p>
            <a:pPr>
              <a:buClr>
                <a:srgbClr val="414042"/>
              </a:buClr>
              <a:buSzPts val="1100"/>
            </a:pPr>
            <a:r>
              <a:rPr lang="en-US" sz="1467">
                <a:solidFill>
                  <a:srgbClr val="414042"/>
                </a:solidFill>
                <a:latin typeface="Arial"/>
                <a:ea typeface="Arial"/>
                <a:cs typeface="Arial"/>
                <a:sym typeface="Arial"/>
              </a:rPr>
              <a:t>Comprised of one voting representative from each Premier Hyperledger member and attended by the TSC and Marketing Committee Chairs, the Governing Board’s responsibilities include:</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Approving a budget</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Electing a Chair to preside over Governing Board meetings, authorize expenditures approved by the budget and manage any day-to-day operations</a:t>
            </a:r>
            <a:endParaRPr sz="2400"/>
          </a:p>
          <a:p>
            <a:pPr marL="304792" indent="-304792">
              <a:spcBef>
                <a:spcPts val="1333"/>
              </a:spcBef>
              <a:buClr>
                <a:srgbClr val="414042"/>
              </a:buClr>
              <a:buSzPts val="1100"/>
              <a:buFont typeface="Arial"/>
              <a:buChar char="•"/>
            </a:pPr>
            <a:r>
              <a:rPr lang="en-US" sz="1467">
                <a:solidFill>
                  <a:srgbClr val="414042"/>
                </a:solidFill>
                <a:latin typeface="Arial"/>
                <a:ea typeface="Arial"/>
                <a:cs typeface="Arial"/>
                <a:sym typeface="Arial"/>
              </a:rPr>
              <a:t>Reviewing all project proposals from the TSC and directing the business strategy, development and promotion for projects</a:t>
            </a:r>
            <a:endParaRPr sz="1467">
              <a:solidFill>
                <a:srgbClr val="414042"/>
              </a:solidFill>
              <a:latin typeface="Arial"/>
              <a:ea typeface="Arial"/>
              <a:cs typeface="Arial"/>
              <a:sym typeface="Arial"/>
            </a:endParaRPr>
          </a:p>
        </p:txBody>
      </p:sp>
      <p:sp>
        <p:nvSpPr>
          <p:cNvPr id="372" name="Google Shape;372;p36"/>
          <p:cNvSpPr txBox="1"/>
          <p:nvPr/>
        </p:nvSpPr>
        <p:spPr>
          <a:xfrm>
            <a:off x="6298783" y="1028693"/>
            <a:ext cx="4881600" cy="711600"/>
          </a:xfrm>
          <a:prstGeom prst="rect">
            <a:avLst/>
          </a:prstGeom>
          <a:noFill/>
          <a:ln>
            <a:noFill/>
          </a:ln>
        </p:spPr>
        <p:txBody>
          <a:bodyPr spcFirstLastPara="1" wrap="square" lIns="121900" tIns="60933" rIns="121900" bIns="60933" anchor="t" anchorCtr="0">
            <a:noAutofit/>
          </a:bodyPr>
          <a:lstStyle/>
          <a:p>
            <a:pPr>
              <a:buClr>
                <a:srgbClr val="414042"/>
              </a:buClr>
              <a:buSzPts val="1800"/>
            </a:pPr>
            <a:r>
              <a:rPr lang="en-US" sz="2400" b="1">
                <a:solidFill>
                  <a:srgbClr val="414042"/>
                </a:solidFill>
              </a:rPr>
              <a:t>Robert Palatnick</a:t>
            </a:r>
            <a:br>
              <a:rPr lang="en-US" sz="2400" b="1">
                <a:solidFill>
                  <a:srgbClr val="414042"/>
                </a:solidFill>
                <a:latin typeface="Arial"/>
                <a:ea typeface="Arial"/>
                <a:cs typeface="Arial"/>
                <a:sym typeface="Arial"/>
              </a:rPr>
            </a:br>
            <a:r>
              <a:rPr lang="en-US" sz="1467" b="1">
                <a:solidFill>
                  <a:srgbClr val="942AFF"/>
                </a:solidFill>
              </a:rPr>
              <a:t>Governing Board Chair</a:t>
            </a:r>
            <a:endParaRPr sz="2400" b="1">
              <a:solidFill>
                <a:srgbClr val="942AFF"/>
              </a:solidFil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73" name="Google Shape;373;p36"/>
          <p:cNvSpPr txBox="1"/>
          <p:nvPr/>
        </p:nvSpPr>
        <p:spPr>
          <a:xfrm>
            <a:off x="6294767" y="1740300"/>
            <a:ext cx="4889600" cy="4178000"/>
          </a:xfrm>
          <a:prstGeom prst="rect">
            <a:avLst/>
          </a:prstGeom>
          <a:noFill/>
          <a:ln>
            <a:noFill/>
          </a:ln>
        </p:spPr>
        <p:txBody>
          <a:bodyPr spcFirstLastPara="1" wrap="square" lIns="121900" tIns="60933" rIns="121900" bIns="60933" anchor="t" anchorCtr="0">
            <a:noAutofit/>
          </a:bodyPr>
          <a:lstStyle/>
          <a:p>
            <a:pPr>
              <a:lnSpc>
                <a:spcPct val="90000"/>
              </a:lnSpc>
              <a:spcBef>
                <a:spcPts val="1333"/>
              </a:spcBef>
              <a:buClr>
                <a:srgbClr val="000000"/>
              </a:buClr>
              <a:buSzPts val="1100"/>
            </a:pPr>
            <a:r>
              <a:rPr lang="en-US" sz="1467">
                <a:solidFill>
                  <a:srgbClr val="414042"/>
                </a:solidFill>
              </a:rPr>
              <a:t>Palatnick previously served as a </a:t>
            </a:r>
            <a:br>
              <a:rPr lang="en-US" sz="1467">
                <a:solidFill>
                  <a:srgbClr val="414042"/>
                </a:solidFill>
              </a:rPr>
            </a:br>
            <a:r>
              <a:rPr lang="en-US" sz="1467">
                <a:solidFill>
                  <a:srgbClr val="414042"/>
                </a:solidFill>
              </a:rPr>
              <a:t>Domain Lead in the Application </a:t>
            </a:r>
            <a:br>
              <a:rPr lang="en-US" sz="1467">
                <a:solidFill>
                  <a:srgbClr val="414042"/>
                </a:solidFill>
              </a:rPr>
            </a:br>
            <a:r>
              <a:rPr lang="en-US" sz="1467">
                <a:solidFill>
                  <a:srgbClr val="414042"/>
                </a:solidFill>
              </a:rPr>
              <a:t>Development division of IT and was </a:t>
            </a:r>
            <a:br>
              <a:rPr lang="en-US" sz="1467">
                <a:solidFill>
                  <a:srgbClr val="414042"/>
                </a:solidFill>
              </a:rPr>
            </a:br>
            <a:r>
              <a:rPr lang="en-US" sz="1467">
                <a:solidFill>
                  <a:srgbClr val="414042"/>
                </a:solidFill>
              </a:rPr>
              <a:t>Chief Administrative Officer of Information </a:t>
            </a:r>
            <a:br>
              <a:rPr lang="en-US" sz="1467">
                <a:solidFill>
                  <a:srgbClr val="414042"/>
                </a:solidFill>
              </a:rPr>
            </a:br>
            <a:r>
              <a:rPr lang="en-US" sz="1467">
                <a:solidFill>
                  <a:srgbClr val="414042"/>
                </a:solidFill>
              </a:rPr>
              <a:t>Technology from 2003 to 2007. Palatnick joined Government Securities Clearing Corporation (GSCC), a DTCC subsidiary, in 1993 as Vice President, Information Technology. He became Managing Director and Chief Information Officer of DTCC subsidiaries GSCC (1996), Mortgage-Backed Securities Clearing Corporation (2000) and Fixed Income Clearing Corporation (2003). Prior to that, Palatnick was Vice President, Development and Systems, at Security Pacific Corporation Sequor Software Services. Palatnick received his BS in Electrical Engineering from the University of Buffalo, and is an alumnus of the David Rockefeller fellowship.</a:t>
            </a:r>
            <a:endParaRPr sz="1467">
              <a:solidFill>
                <a:srgbClr val="414042"/>
              </a:solidFill>
            </a:endParaRPr>
          </a:p>
          <a:p>
            <a:pPr>
              <a:lnSpc>
                <a:spcPct val="90000"/>
              </a:lnSpc>
              <a:spcBef>
                <a:spcPts val="1333"/>
              </a:spcBef>
              <a:buClr>
                <a:srgbClr val="414042"/>
              </a:buClr>
              <a:buSzPts val="1100"/>
            </a:pPr>
            <a:br>
              <a:rPr lang="en-US" sz="1467">
                <a:solidFill>
                  <a:srgbClr val="414042"/>
                </a:solidFill>
                <a:latin typeface="Arial"/>
                <a:ea typeface="Arial"/>
                <a:cs typeface="Arial"/>
                <a:sym typeface="Arial"/>
              </a:rPr>
            </a:br>
            <a:endParaRPr sz="1467">
              <a:solidFill>
                <a:srgbClr val="414042"/>
              </a:solidFill>
              <a:latin typeface="Arial"/>
              <a:ea typeface="Arial"/>
              <a:cs typeface="Arial"/>
              <a:sym typeface="Arial"/>
            </a:endParaRPr>
          </a:p>
        </p:txBody>
      </p:sp>
      <p:sp>
        <p:nvSpPr>
          <p:cNvPr id="374" name="Google Shape;374;p36"/>
          <p:cNvSpPr txBox="1"/>
          <p:nvPr/>
        </p:nvSpPr>
        <p:spPr>
          <a:xfrm>
            <a:off x="861761" y="946469"/>
            <a:ext cx="10176800" cy="555200"/>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Governing Board</a:t>
            </a:r>
            <a:endParaRPr sz="3733" b="1">
              <a:solidFill>
                <a:srgbClr val="414042"/>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title" idx="4294967295"/>
          </p:nvPr>
        </p:nvSpPr>
        <p:spPr>
          <a:xfrm>
            <a:off x="256753" y="1128001"/>
            <a:ext cx="4486275" cy="2852738"/>
          </a:xfrm>
          <a:prstGeom prst="rect">
            <a:avLst/>
          </a:prstGeom>
        </p:spPr>
        <p:txBody>
          <a:bodyPr spcFirstLastPara="1" lIns="121900" tIns="121900" rIns="121900" bIns="121900" anchor="ctr" anchorCtr="0">
            <a:normAutofit/>
          </a:bodyPr>
          <a:lstStyle/>
          <a:p>
            <a:pPr>
              <a:defRPr/>
            </a:pPr>
            <a:r>
              <a:rPr lang="en-US" sz="5400" b="1" dirty="0">
                <a:latin typeface="Arial Rounded MT Bold" panose="020F0704030504030204" pitchFamily="34" charset="0"/>
              </a:rPr>
              <a:t>Princeton Blockchain Community</a:t>
            </a: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sz="2200" b="1" dirty="0">
                <a:solidFill>
                  <a:schemeClr val="bg1">
                    <a:lumMod val="65000"/>
                    <a:lumOff val="35000"/>
                  </a:schemeClr>
                </a:solidFill>
                <a:latin typeface="Arial Rounded MT Bold" panose="020F0704030504030204" pitchFamily="34" charset="0"/>
              </a:rPr>
              <a:t>Housekeeping</a:t>
            </a:r>
          </a:p>
          <a:p>
            <a:pPr>
              <a:defRPr/>
            </a:pPr>
            <a:r>
              <a:rPr lang="en-US" sz="2200" b="1" dirty="0">
                <a:solidFill>
                  <a:schemeClr val="bg1">
                    <a:lumMod val="65000"/>
                    <a:lumOff val="35000"/>
                  </a:schemeClr>
                </a:solidFill>
                <a:latin typeface="Arial Rounded MT Bold" panose="020F0704030504030204" pitchFamily="34" charset="0"/>
              </a:rPr>
              <a:t>Summer Blockchain Project</a:t>
            </a:r>
          </a:p>
          <a:p>
            <a:pPr>
              <a:defRPr/>
            </a:pPr>
            <a:r>
              <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rPr>
              <a:t>Discussion</a:t>
            </a:r>
          </a:p>
          <a:p>
            <a:pPr>
              <a:defRPr/>
            </a:pPr>
            <a:r>
              <a:rPr lang="en-US" sz="2200" b="1" dirty="0">
                <a:solidFill>
                  <a:schemeClr val="bg1">
                    <a:lumMod val="65000"/>
                    <a:lumOff val="35000"/>
                  </a:schemeClr>
                </a:solidFill>
                <a:latin typeface="Arial Rounded MT Bold" panose="020F0704030504030204" pitchFamily="34" charset="0"/>
              </a:rPr>
              <a:t>Moving Forward</a:t>
            </a:r>
            <a:endParaRPr kumimoji="0" lang="en-US" sz="2200" b="1" i="0" u="none" strike="noStrike" kern="1200" cap="none" spc="0" normalizeH="0" baseline="0" noProof="0" dirty="0">
              <a:ln>
                <a:noFill/>
              </a:ln>
              <a:solidFill>
                <a:schemeClr val="bg1">
                  <a:lumMod val="65000"/>
                  <a:lumOff val="35000"/>
                </a:schemeClr>
              </a:solidFill>
              <a:effectLst/>
              <a:uLnTx/>
              <a:uFillTx/>
              <a:latin typeface="Arial Rounded MT Bold" panose="020F0704030504030204" pitchFamily="34" charset="0"/>
            </a:endParaRPr>
          </a:p>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sp>
        <p:nvSpPr>
          <p:cNvPr id="2" name="Rectangle 1">
            <a:extLst>
              <a:ext uri="{FF2B5EF4-FFF2-40B4-BE49-F238E27FC236}">
                <a16:creationId xmlns:a16="http://schemas.microsoft.com/office/drawing/2014/main" id="{894BEC69-E0EE-4DE6-99AA-F0E072E096ED}"/>
              </a:ext>
            </a:extLst>
          </p:cNvPr>
          <p:cNvSpPr/>
          <p:nvPr/>
        </p:nvSpPr>
        <p:spPr>
          <a:xfrm>
            <a:off x="5971607" y="3244334"/>
            <a:ext cx="248786" cy="369332"/>
          </a:xfrm>
          <a:prstGeom prst="rect">
            <a:avLst/>
          </a:prstGeom>
        </p:spPr>
        <p:txBody>
          <a:bodyPr wrap="none">
            <a:spAutoFit/>
          </a:bodyPr>
          <a:lstStyle/>
          <a:p>
            <a:r>
              <a:rPr lang="en-US" dirty="0"/>
              <a:t> </a:t>
            </a:r>
          </a:p>
        </p:txBody>
      </p:sp>
      <p:sp>
        <p:nvSpPr>
          <p:cNvPr id="4" name="Rectangle 3">
            <a:extLst>
              <a:ext uri="{FF2B5EF4-FFF2-40B4-BE49-F238E27FC236}">
                <a16:creationId xmlns:a16="http://schemas.microsoft.com/office/drawing/2014/main" id="{F030BA90-12F7-46E3-86EE-87F03F0D8D34}"/>
              </a:ext>
            </a:extLst>
          </p:cNvPr>
          <p:cNvSpPr/>
          <p:nvPr/>
        </p:nvSpPr>
        <p:spPr>
          <a:xfrm>
            <a:off x="5971607" y="3244334"/>
            <a:ext cx="248786" cy="369332"/>
          </a:xfrm>
          <a:prstGeom prst="rect">
            <a:avLst/>
          </a:prstGeom>
        </p:spPr>
        <p:txBody>
          <a:bodyPr wrap="none">
            <a:spAutoFit/>
          </a:bodyPr>
          <a:lstStyle/>
          <a:p>
            <a:r>
              <a:rPr lang="en-US" dirty="0"/>
              <a:t> </a:t>
            </a:r>
          </a:p>
        </p:txBody>
      </p:sp>
      <p:sp>
        <p:nvSpPr>
          <p:cNvPr id="5" name="Rectangle 4">
            <a:extLst>
              <a:ext uri="{FF2B5EF4-FFF2-40B4-BE49-F238E27FC236}">
                <a16:creationId xmlns:a16="http://schemas.microsoft.com/office/drawing/2014/main" id="{A8FAFD4D-6F87-4476-8172-B541583AD025}"/>
              </a:ext>
            </a:extLst>
          </p:cNvPr>
          <p:cNvSpPr/>
          <p:nvPr/>
        </p:nvSpPr>
        <p:spPr>
          <a:xfrm>
            <a:off x="4634006" y="1995580"/>
            <a:ext cx="6096000" cy="4247317"/>
          </a:xfrm>
          <a:prstGeom prst="rect">
            <a:avLst/>
          </a:prstGeom>
        </p:spPr>
        <p:txBody>
          <a:bodyPr>
            <a:spAutoFit/>
          </a:bodyPr>
          <a:lstStyle/>
          <a:p>
            <a:r>
              <a:rPr lang="en-US" u="sng" dirty="0">
                <a:solidFill>
                  <a:schemeClr val="accent6">
                    <a:lumMod val="75000"/>
                  </a:schemeClr>
                </a:solidFill>
              </a:rPr>
              <a:t>HYPERLEDGER PRINCETON</a:t>
            </a:r>
          </a:p>
          <a:p>
            <a:r>
              <a:rPr lang="en-US" dirty="0"/>
              <a:t>Hosted by Linux Foundation, is comprised of people interested in learning and developing projects using the Hyperledger solutions. </a:t>
            </a:r>
          </a:p>
          <a:p>
            <a:endParaRPr lang="en-US" dirty="0"/>
          </a:p>
          <a:p>
            <a:r>
              <a:rPr lang="en-US" u="sng" dirty="0">
                <a:solidFill>
                  <a:schemeClr val="accent6">
                    <a:lumMod val="75000"/>
                  </a:schemeClr>
                </a:solidFill>
              </a:rPr>
              <a:t>BLOCKCHAIN FUNDEMENTALS / Ledger Academy</a:t>
            </a:r>
          </a:p>
          <a:p>
            <a:pPr lvl="1"/>
            <a:r>
              <a:rPr lang="en-US" dirty="0"/>
              <a:t>Blockchain Courseware and Meetups focused on Education.</a:t>
            </a:r>
          </a:p>
          <a:p>
            <a:pPr lvl="1"/>
            <a:endParaRPr lang="en-US" dirty="0"/>
          </a:p>
          <a:p>
            <a:r>
              <a:rPr lang="en-US" u="sng" dirty="0">
                <a:solidFill>
                  <a:schemeClr val="accent6">
                    <a:lumMod val="75000"/>
                  </a:schemeClr>
                </a:solidFill>
              </a:rPr>
              <a:t>PRINCETON BLOCKCHAIN AND AI</a:t>
            </a:r>
          </a:p>
          <a:p>
            <a:pPr lvl="1"/>
            <a:r>
              <a:rPr lang="en-US" dirty="0"/>
              <a:t>Princeton Blockchain and AI  is focused on COMMUNITY. Discussions are developed by meetup participants.</a:t>
            </a:r>
          </a:p>
          <a:p>
            <a:pPr lvl="1"/>
            <a:endParaRPr lang="en-US" dirty="0"/>
          </a:p>
          <a:p>
            <a:endParaRPr lang="en-US" dirty="0"/>
          </a:p>
          <a:p>
            <a:endParaRPr lang="en-US" dirty="0"/>
          </a:p>
        </p:txBody>
      </p:sp>
      <p:pic>
        <p:nvPicPr>
          <p:cNvPr id="8" name="Content Placeholder 5" descr="A picture containing clipart&#10;&#10;Description automatically generated">
            <a:extLst>
              <a:ext uri="{FF2B5EF4-FFF2-40B4-BE49-F238E27FC236}">
                <a16:creationId xmlns:a16="http://schemas.microsoft.com/office/drawing/2014/main" id="{A649624D-82E7-42EA-8649-AABF37CB25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37"/>
          <p:cNvSpPr txBox="1"/>
          <p:nvPr/>
        </p:nvSpPr>
        <p:spPr>
          <a:xfrm>
            <a:off x="901517" y="1514912"/>
            <a:ext cx="5035456" cy="4363072"/>
          </a:xfrm>
          <a:prstGeom prst="rect">
            <a:avLst/>
          </a:prstGeom>
          <a:noFill/>
          <a:ln>
            <a:noFill/>
          </a:ln>
        </p:spPr>
        <p:txBody>
          <a:bodyPr spcFirstLastPara="1" wrap="square" lIns="121900" tIns="60933" rIns="121900" bIns="60933" anchor="t" anchorCtr="0">
            <a:noAutofit/>
          </a:bodyPr>
          <a:lstStyle/>
          <a:p>
            <a:pPr>
              <a:buClr>
                <a:srgbClr val="000000"/>
              </a:buClr>
              <a:buSzPts val="1400"/>
            </a:pPr>
            <a:r>
              <a:rPr lang="en-US" sz="1867">
                <a:solidFill>
                  <a:srgbClr val="414042"/>
                </a:solidFill>
                <a:latin typeface="Arial"/>
                <a:ea typeface="Arial"/>
                <a:cs typeface="Arial"/>
                <a:sym typeface="Arial"/>
              </a:rPr>
              <a:t>The TSC is the technical governance heart and soul of the project. As new code bases get contributed to the project they get reviewed and approved by this committee. </a:t>
            </a:r>
            <a:endParaRPr sz="2400"/>
          </a:p>
          <a:p>
            <a:pPr>
              <a:spcBef>
                <a:spcPts val="1333"/>
              </a:spcBef>
              <a:buClr>
                <a:srgbClr val="000000"/>
              </a:buClr>
              <a:buSzPts val="1400"/>
            </a:pPr>
            <a:r>
              <a:rPr lang="en-US" sz="1867">
                <a:solidFill>
                  <a:srgbClr val="414042"/>
                </a:solidFill>
                <a:latin typeface="Arial"/>
                <a:ea typeface="Arial"/>
                <a:cs typeface="Arial"/>
                <a:sym typeface="Arial"/>
              </a:rPr>
              <a:t>Committing members appoint and vote the TSC Chair annually.</a:t>
            </a:r>
            <a:endParaRPr sz="2400"/>
          </a:p>
          <a:p>
            <a:pPr>
              <a:spcBef>
                <a:spcPts val="1333"/>
              </a:spcBef>
              <a:buClr>
                <a:srgbClr val="000000"/>
              </a:buClr>
              <a:buSzPts val="1400"/>
            </a:pPr>
            <a:r>
              <a:rPr lang="en-US" sz="1867" b="1">
                <a:solidFill>
                  <a:srgbClr val="414042"/>
                </a:solidFill>
                <a:latin typeface="Arial"/>
                <a:ea typeface="Arial"/>
                <a:cs typeface="Arial"/>
                <a:sym typeface="Arial"/>
              </a:rPr>
              <a:t>Meets weekly on Thursday, 10:00 AM to 11:30 AM ET</a:t>
            </a:r>
            <a:endParaRPr sz="1867">
              <a:solidFill>
                <a:srgbClr val="414042"/>
              </a:solidFill>
              <a:latin typeface="Arial"/>
              <a:ea typeface="Arial"/>
              <a:cs typeface="Arial"/>
              <a:sym typeface="Arial"/>
            </a:endParaRPr>
          </a:p>
          <a:p>
            <a:pPr>
              <a:spcBef>
                <a:spcPts val="1333"/>
              </a:spcBef>
              <a:buClr>
                <a:srgbClr val="000000"/>
              </a:buClr>
              <a:buSzPts val="1400"/>
            </a:pPr>
            <a:r>
              <a:rPr lang="en-US" sz="1867">
                <a:solidFill>
                  <a:srgbClr val="414042"/>
                </a:solidFill>
                <a:latin typeface="Arial"/>
                <a:ea typeface="Arial"/>
                <a:cs typeface="Arial"/>
                <a:sym typeface="Arial"/>
              </a:rPr>
              <a:t>All are invited to attend these calls and encouraged to join the TSC mailing list for more information:</a:t>
            </a:r>
            <a:endParaRPr sz="2400"/>
          </a:p>
          <a:p>
            <a:pPr>
              <a:spcBef>
                <a:spcPts val="1333"/>
              </a:spcBef>
              <a:buClr>
                <a:srgbClr val="000000"/>
              </a:buClr>
              <a:buSzPts val="1100"/>
            </a:pPr>
            <a:r>
              <a:rPr lang="en-US" sz="1467" b="1" u="sng">
                <a:solidFill>
                  <a:schemeClr val="hlink"/>
                </a:solidFill>
                <a:latin typeface="Arial"/>
                <a:ea typeface="Arial"/>
                <a:cs typeface="Arial"/>
                <a:sym typeface="Arial"/>
                <a:hlinkClick r:id="rId3"/>
              </a:rPr>
              <a:t>lists.hyperledger.org/mailman/listinfo/hyperledger-tsc</a:t>
            </a:r>
            <a:r>
              <a:rPr lang="en-US" sz="1467" b="1">
                <a:solidFill>
                  <a:srgbClr val="414042"/>
                </a:solidFill>
                <a:latin typeface="Arial"/>
                <a:ea typeface="Arial"/>
                <a:cs typeface="Arial"/>
                <a:sym typeface="Arial"/>
              </a:rPr>
              <a:t> </a:t>
            </a:r>
            <a:endParaRPr sz="1467" b="1">
              <a:solidFill>
                <a:srgbClr val="414042"/>
              </a:solidFill>
              <a:latin typeface="Arial"/>
              <a:ea typeface="Arial"/>
              <a:cs typeface="Arial"/>
              <a:sym typeface="Arial"/>
            </a:endParaRPr>
          </a:p>
        </p:txBody>
      </p:sp>
      <p:sp>
        <p:nvSpPr>
          <p:cNvPr id="380" name="Google Shape;380;p37"/>
          <p:cNvSpPr txBox="1"/>
          <p:nvPr/>
        </p:nvSpPr>
        <p:spPr>
          <a:xfrm>
            <a:off x="6294784" y="1528164"/>
            <a:ext cx="4881561" cy="711453"/>
          </a:xfrm>
          <a:prstGeom prst="rect">
            <a:avLst/>
          </a:prstGeom>
          <a:noFill/>
          <a:ln>
            <a:noFill/>
          </a:ln>
        </p:spPr>
        <p:txBody>
          <a:bodyPr spcFirstLastPara="1" wrap="square" lIns="121900" tIns="60933" rIns="121900" bIns="60933" anchor="t" anchorCtr="0">
            <a:noAutofit/>
          </a:bodyPr>
          <a:lstStyle/>
          <a:p>
            <a:pPr>
              <a:lnSpc>
                <a:spcPct val="90000"/>
              </a:lnSpc>
              <a:buClr>
                <a:srgbClr val="000000"/>
              </a:buClr>
              <a:buSzPts val="1800"/>
            </a:pPr>
            <a:r>
              <a:rPr lang="en-US" sz="2400" b="1">
                <a:solidFill>
                  <a:srgbClr val="414043"/>
                </a:solidFill>
                <a:highlight>
                  <a:srgbClr val="FFFFFF"/>
                </a:highlight>
              </a:rPr>
              <a:t>Arnaud Le Hors</a:t>
            </a:r>
            <a:br>
              <a:rPr lang="en-US" sz="2400" b="1">
                <a:solidFill>
                  <a:srgbClr val="414042"/>
                </a:solidFill>
                <a:latin typeface="Arial"/>
                <a:ea typeface="Arial"/>
                <a:cs typeface="Arial"/>
                <a:sym typeface="Arial"/>
              </a:rPr>
            </a:br>
            <a:r>
              <a:rPr lang="en-US" sz="1467" b="1">
                <a:solidFill>
                  <a:srgbClr val="942AFF"/>
                </a:solidFill>
              </a:rPr>
              <a:t>TSC Chair</a:t>
            </a:r>
            <a:endParaRPr sz="1467" b="1">
              <a:solidFill>
                <a:srgbClr val="942AFF"/>
              </a:solidFill>
            </a:endParaRPr>
          </a:p>
          <a:p>
            <a:pPr>
              <a:spcBef>
                <a:spcPts val="1333"/>
              </a:spcBef>
              <a:buClr>
                <a:srgbClr val="414042"/>
              </a:buClr>
              <a:buSzPts val="1800"/>
            </a:pPr>
            <a:endParaRPr sz="2400" b="1">
              <a:solidFill>
                <a:srgbClr val="414042"/>
              </a:solidFill>
              <a:latin typeface="Arial"/>
              <a:ea typeface="Arial"/>
              <a:cs typeface="Arial"/>
              <a:sym typeface="Arial"/>
            </a:endParaRPr>
          </a:p>
        </p:txBody>
      </p:sp>
      <p:sp>
        <p:nvSpPr>
          <p:cNvPr id="381" name="Google Shape;381;p37"/>
          <p:cNvSpPr txBox="1"/>
          <p:nvPr/>
        </p:nvSpPr>
        <p:spPr>
          <a:xfrm>
            <a:off x="6294767" y="2116400"/>
            <a:ext cx="4889600" cy="3894800"/>
          </a:xfrm>
          <a:prstGeom prst="rect">
            <a:avLst/>
          </a:prstGeom>
          <a:noFill/>
          <a:ln>
            <a:noFill/>
          </a:ln>
        </p:spPr>
        <p:txBody>
          <a:bodyPr spcFirstLastPara="1" wrap="square" lIns="121900" tIns="60933" rIns="121900" bIns="60933" anchor="t" anchorCtr="0">
            <a:noAutofit/>
          </a:bodyPr>
          <a:lstStyle/>
          <a:p>
            <a:pPr>
              <a:buClr>
                <a:schemeClr val="dk1"/>
              </a:buClr>
              <a:buSzPts val="1100"/>
            </a:pPr>
            <a:endParaRPr sz="1600">
              <a:solidFill>
                <a:srgbClr val="414043"/>
              </a:solidFill>
              <a:highlight>
                <a:srgbClr val="FFFFFF"/>
              </a:highlight>
            </a:endParaRPr>
          </a:p>
          <a:p>
            <a:pPr>
              <a:spcBef>
                <a:spcPts val="800"/>
              </a:spcBef>
              <a:buClr>
                <a:schemeClr val="dk1"/>
              </a:buClr>
              <a:buSzPts val="1100"/>
            </a:pPr>
            <a:r>
              <a:rPr lang="en-US" sz="1600">
                <a:solidFill>
                  <a:srgbClr val="414043"/>
                </a:solidFill>
                <a:highlight>
                  <a:srgbClr val="FFFFFF"/>
                </a:highlight>
              </a:rPr>
              <a:t>Arnaud Le Hors is Senior Technical Staff Member (STSM) Open Web Technologies at IBM. He has been working on Open Technologies for over 20 years, involving standards and open source development. Arnaud was a staff member of the W3C and the X Consortium and has represented IBM in several standards and open source organizations for many years. Arnaud was editor of several key Web specifications including HTML and DOM and was involved in high profile open source projects such as Xerces, the Apache XML parser, and the X Window System. Arnaud is currently the main representative for IBM at W3C and the chair of the W3C RDF Data Shapes Working Group.</a:t>
            </a:r>
            <a:endParaRPr sz="1600">
              <a:solidFill>
                <a:srgbClr val="414043"/>
              </a:solidFill>
            </a:endParaRPr>
          </a:p>
          <a:p>
            <a:pPr>
              <a:spcBef>
                <a:spcPts val="1333"/>
              </a:spcBef>
              <a:buClr>
                <a:srgbClr val="000000"/>
              </a:buClr>
              <a:buSzPts val="1100"/>
            </a:pPr>
            <a:endParaRPr sz="1600">
              <a:solidFill>
                <a:srgbClr val="414043"/>
              </a:solidFill>
            </a:endParaRPr>
          </a:p>
        </p:txBody>
      </p:sp>
      <p:sp>
        <p:nvSpPr>
          <p:cNvPr id="382" name="Google Shape;382;p37"/>
          <p:cNvSpPr txBox="1"/>
          <p:nvPr/>
        </p:nvSpPr>
        <p:spPr>
          <a:xfrm>
            <a:off x="861762" y="946470"/>
            <a:ext cx="10176933" cy="555191"/>
          </a:xfrm>
          <a:prstGeom prst="rect">
            <a:avLst/>
          </a:prstGeom>
          <a:noFill/>
          <a:ln>
            <a:noFill/>
          </a:ln>
        </p:spPr>
        <p:txBody>
          <a:bodyPr spcFirstLastPara="1" wrap="square" lIns="121900" tIns="60933" rIns="121900" bIns="60933" anchor="t" anchorCtr="0">
            <a:noAutofit/>
          </a:bodyPr>
          <a:lstStyle/>
          <a:p>
            <a:pPr>
              <a:lnSpc>
                <a:spcPct val="90000"/>
              </a:lnSpc>
              <a:buClr>
                <a:srgbClr val="414042"/>
              </a:buClr>
              <a:buSzPts val="2800"/>
            </a:pPr>
            <a:r>
              <a:rPr lang="en-US" sz="3733" b="1">
                <a:solidFill>
                  <a:srgbClr val="414042"/>
                </a:solidFill>
                <a:latin typeface="Arial"/>
                <a:ea typeface="Arial"/>
                <a:cs typeface="Arial"/>
                <a:sym typeface="Arial"/>
              </a:rPr>
              <a:t>Technical Steering Committee</a:t>
            </a:r>
            <a:endParaRPr sz="3733" b="1">
              <a:solidFill>
                <a:srgbClr val="414042"/>
              </a:solidFill>
              <a:latin typeface="Arial"/>
              <a:ea typeface="Arial"/>
              <a:cs typeface="Arial"/>
              <a:sym typeface="Arial"/>
            </a:endParaRPr>
          </a:p>
        </p:txBody>
      </p:sp>
      <p:pic>
        <p:nvPicPr>
          <p:cNvPr id="383" name="Google Shape;383;p37"/>
          <p:cNvPicPr preferRelativeResize="0"/>
          <p:nvPr/>
        </p:nvPicPr>
        <p:blipFill>
          <a:blip r:embed="rId4">
            <a:alphaModFix/>
          </a:blip>
          <a:stretch>
            <a:fillRect/>
          </a:stretch>
        </p:blipFill>
        <p:spPr>
          <a:xfrm>
            <a:off x="9692568" y="1028700"/>
            <a:ext cx="1603721" cy="1500267"/>
          </a:xfrm>
          <a:prstGeom prst="rect">
            <a:avLst/>
          </a:prstGeom>
          <a:noFill/>
          <a:ln>
            <a:noFill/>
          </a:ln>
        </p:spPr>
      </p:pic>
      <p:pic>
        <p:nvPicPr>
          <p:cNvPr id="384" name="Google Shape;384;p37"/>
          <p:cNvPicPr preferRelativeResize="0"/>
          <p:nvPr/>
        </p:nvPicPr>
        <p:blipFill rotWithShape="1">
          <a:blip r:embed="rId5">
            <a:alphaModFix/>
          </a:blip>
          <a:srcRect l="159" t="30921" r="159"/>
          <a:stretch/>
        </p:blipFill>
        <p:spPr>
          <a:xfrm>
            <a:off x="9692578" y="-1"/>
            <a:ext cx="1499535" cy="2528968"/>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Google Shape;403;p39"/>
          <p:cNvSpPr txBox="1">
            <a:spLocks noGrp="1"/>
          </p:cNvSpPr>
          <p:nvPr>
            <p:ph type="title"/>
          </p:nvPr>
        </p:nvSpPr>
        <p:spPr>
          <a:xfrm>
            <a:off x="1007534" y="680900"/>
            <a:ext cx="10176933" cy="1516753"/>
          </a:xfrm>
          <a:prstGeom prst="rect">
            <a:avLst/>
          </a:prstGeom>
          <a:noFill/>
          <a:ln>
            <a:noFill/>
          </a:ln>
        </p:spPr>
        <p:txBody>
          <a:bodyPr spcFirstLastPara="1" vert="horz" wrap="square" lIns="0" tIns="0" rIns="0" bIns="0" rtlCol="0" anchor="ctr" anchorCtr="0">
            <a:noAutofit/>
          </a:bodyPr>
          <a:lstStyle/>
          <a:p>
            <a:pPr>
              <a:lnSpc>
                <a:spcPct val="150000"/>
              </a:lnSpc>
            </a:pPr>
            <a:r>
              <a:rPr lang="en-US"/>
              <a:t>Additional Community Working Groups</a:t>
            </a:r>
            <a:br>
              <a:rPr lang="en-US"/>
            </a:br>
            <a:r>
              <a:rPr lang="en-US" sz="2400"/>
              <a:t>Working Groups are open to the public</a:t>
            </a:r>
            <a:endParaRPr sz="2400"/>
          </a:p>
        </p:txBody>
      </p:sp>
      <p:sp>
        <p:nvSpPr>
          <p:cNvPr id="404" name="Google Shape;404;p39"/>
          <p:cNvSpPr txBox="1"/>
          <p:nvPr/>
        </p:nvSpPr>
        <p:spPr>
          <a:xfrm>
            <a:off x="1017500" y="2452200"/>
            <a:ext cx="4263200" cy="2350400"/>
          </a:xfrm>
          <a:prstGeom prst="rect">
            <a:avLst/>
          </a:prstGeom>
          <a:noFill/>
          <a:ln>
            <a:noFill/>
          </a:ln>
        </p:spPr>
        <p:txBody>
          <a:bodyPr spcFirstLastPara="1" wrap="square" lIns="121900" tIns="121900" rIns="121900" bIns="121900" anchor="ctr" anchorCtr="0">
            <a:noAutofit/>
          </a:bodyPr>
          <a:lstStyle/>
          <a:p>
            <a:r>
              <a:rPr lang="en-US" sz="2400" b="1">
                <a:solidFill>
                  <a:srgbClr val="942AFF"/>
                </a:solidFill>
              </a:rPr>
              <a:t>Working Groups</a:t>
            </a:r>
            <a:endParaRPr sz="2400" b="1">
              <a:solidFill>
                <a:srgbClr val="942AFF"/>
              </a:solidFill>
            </a:endParaRPr>
          </a:p>
          <a:p>
            <a:r>
              <a:rPr lang="en-US" sz="2400">
                <a:solidFill>
                  <a:srgbClr val="414043"/>
                </a:solidFill>
              </a:rPr>
              <a:t>Architecture WG</a:t>
            </a:r>
            <a:endParaRPr sz="2400">
              <a:solidFill>
                <a:srgbClr val="414043"/>
              </a:solidFill>
            </a:endParaRPr>
          </a:p>
          <a:p>
            <a:r>
              <a:rPr lang="en-US" sz="2400">
                <a:solidFill>
                  <a:srgbClr val="414043"/>
                </a:solidFill>
              </a:rPr>
              <a:t>Diversity, Civility, and Inclusion WG</a:t>
            </a:r>
            <a:endParaRPr sz="2400">
              <a:solidFill>
                <a:srgbClr val="414043"/>
              </a:solidFill>
            </a:endParaRPr>
          </a:p>
          <a:p>
            <a:r>
              <a:rPr lang="en-US" sz="2400">
                <a:solidFill>
                  <a:srgbClr val="414043"/>
                </a:solidFill>
              </a:rPr>
              <a:t>Identity WG</a:t>
            </a:r>
            <a:endParaRPr sz="2400">
              <a:solidFill>
                <a:srgbClr val="414043"/>
              </a:solidFill>
            </a:endParaRPr>
          </a:p>
          <a:p>
            <a:r>
              <a:rPr lang="en-US" sz="2400">
                <a:solidFill>
                  <a:srgbClr val="414043"/>
                </a:solidFill>
              </a:rPr>
              <a:t>Learning Materials Development WG</a:t>
            </a:r>
            <a:endParaRPr sz="2400">
              <a:solidFill>
                <a:srgbClr val="414043"/>
              </a:solidFill>
            </a:endParaRPr>
          </a:p>
          <a:p>
            <a:r>
              <a:rPr lang="en-US" sz="2400">
                <a:solidFill>
                  <a:srgbClr val="414043"/>
                </a:solidFill>
              </a:rPr>
              <a:t>Performance and Scale WG</a:t>
            </a:r>
            <a:endParaRPr sz="2400">
              <a:solidFill>
                <a:srgbClr val="414043"/>
              </a:solidFill>
            </a:endParaRPr>
          </a:p>
          <a:p>
            <a:r>
              <a:rPr lang="en-US" sz="2400">
                <a:solidFill>
                  <a:srgbClr val="414043"/>
                </a:solidFill>
              </a:rPr>
              <a:t>Smart Contracts WG</a:t>
            </a:r>
            <a:endParaRPr sz="2400">
              <a:solidFill>
                <a:srgbClr val="414043"/>
              </a:solidFill>
            </a:endParaRPr>
          </a:p>
          <a:p>
            <a:r>
              <a:rPr lang="en-US" sz="2400">
                <a:solidFill>
                  <a:srgbClr val="414043"/>
                </a:solidFill>
              </a:rPr>
              <a:t>Technical WG China</a:t>
            </a:r>
            <a:endParaRPr sz="2400">
              <a:solidFill>
                <a:srgbClr val="414043"/>
              </a:solidFill>
            </a:endParaRPr>
          </a:p>
        </p:txBody>
      </p:sp>
      <p:sp>
        <p:nvSpPr>
          <p:cNvPr id="405" name="Google Shape;405;p39"/>
          <p:cNvSpPr txBox="1"/>
          <p:nvPr/>
        </p:nvSpPr>
        <p:spPr>
          <a:xfrm>
            <a:off x="6116200" y="2452200"/>
            <a:ext cx="4263200" cy="2350400"/>
          </a:xfrm>
          <a:prstGeom prst="rect">
            <a:avLst/>
          </a:prstGeom>
          <a:noFill/>
          <a:ln>
            <a:noFill/>
          </a:ln>
        </p:spPr>
        <p:txBody>
          <a:bodyPr spcFirstLastPara="1" wrap="square" lIns="121900" tIns="121900" rIns="121900" bIns="121900" anchor="ctr" anchorCtr="0">
            <a:noAutofit/>
          </a:bodyPr>
          <a:lstStyle/>
          <a:p>
            <a:r>
              <a:rPr lang="en-US" sz="2400" b="1">
                <a:solidFill>
                  <a:srgbClr val="942AFF"/>
                </a:solidFill>
              </a:rPr>
              <a:t>Special Interest Groups</a:t>
            </a:r>
            <a:endParaRPr sz="2400" b="1">
              <a:solidFill>
                <a:srgbClr val="942AFF"/>
              </a:solidFill>
            </a:endParaRPr>
          </a:p>
          <a:p>
            <a:r>
              <a:rPr lang="en-US" sz="2400">
                <a:solidFill>
                  <a:srgbClr val="414043"/>
                </a:solidFill>
              </a:rPr>
              <a:t>Capital Markets SIG</a:t>
            </a:r>
            <a:endParaRPr sz="2400">
              <a:solidFill>
                <a:srgbClr val="414043"/>
              </a:solidFill>
            </a:endParaRPr>
          </a:p>
          <a:p>
            <a:r>
              <a:rPr lang="en-US" sz="2400">
                <a:solidFill>
                  <a:srgbClr val="414043"/>
                </a:solidFill>
              </a:rPr>
              <a:t>Healthcare SIG</a:t>
            </a:r>
            <a:endParaRPr sz="2400">
              <a:solidFill>
                <a:srgbClr val="414043"/>
              </a:solidFill>
            </a:endParaRPr>
          </a:p>
          <a:p>
            <a:r>
              <a:rPr lang="en-US" sz="2400">
                <a:solidFill>
                  <a:srgbClr val="414043"/>
                </a:solidFill>
              </a:rPr>
              <a:t>Public Sector SIG</a:t>
            </a:r>
            <a:endParaRPr sz="2400">
              <a:solidFill>
                <a:srgbClr val="414043"/>
              </a:solidFill>
            </a:endParaRPr>
          </a:p>
          <a:p>
            <a:r>
              <a:rPr lang="en-US" sz="2400">
                <a:solidFill>
                  <a:srgbClr val="414043"/>
                </a:solidFill>
              </a:rPr>
              <a:t>Social Impact SIG</a:t>
            </a:r>
            <a:endParaRPr sz="2400">
              <a:solidFill>
                <a:srgbClr val="414043"/>
              </a:solidFill>
            </a:endParaRPr>
          </a:p>
          <a:p>
            <a:r>
              <a:rPr lang="en-US" sz="2400">
                <a:solidFill>
                  <a:srgbClr val="414043"/>
                </a:solidFill>
              </a:rPr>
              <a:t>Supply Chain SIG</a:t>
            </a:r>
            <a:endParaRPr sz="2400">
              <a:solidFill>
                <a:srgbClr val="414043"/>
              </a:solidFill>
            </a:endParaRPr>
          </a:p>
          <a:p>
            <a:r>
              <a:rPr lang="en-US" sz="2400">
                <a:solidFill>
                  <a:srgbClr val="414043"/>
                </a:solidFill>
              </a:rPr>
              <a:t>Telecom SIG</a:t>
            </a:r>
            <a:endParaRPr sz="2400">
              <a:solidFill>
                <a:srgbClr val="414043"/>
              </a:solidFill>
            </a:endParaRPr>
          </a:p>
          <a:p>
            <a:r>
              <a:rPr lang="en-US" sz="2400">
                <a:solidFill>
                  <a:srgbClr val="414043"/>
                </a:solidFill>
              </a:rPr>
              <a:t>Trade Finance SIG</a:t>
            </a:r>
            <a:endParaRPr sz="2400">
              <a:solidFill>
                <a:srgbClr val="414043"/>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87"/>
          <p:cNvSpPr txBox="1"/>
          <p:nvPr/>
        </p:nvSpPr>
        <p:spPr>
          <a:xfrm>
            <a:off x="733167" y="3224333"/>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b="1">
                <a:solidFill>
                  <a:srgbClr val="7AC62A"/>
                </a:solidFill>
                <a:latin typeface="Arial"/>
                <a:ea typeface="Arial"/>
                <a:cs typeface="Arial"/>
                <a:sym typeface="Arial"/>
              </a:rPr>
              <a:t>Learn the Basics</a:t>
            </a:r>
            <a:br>
              <a:rPr lang="en" sz="2400" b="1">
                <a:solidFill>
                  <a:srgbClr val="74D1D6"/>
                </a:solidFill>
                <a:latin typeface="Arial"/>
                <a:ea typeface="Arial"/>
                <a:cs typeface="Arial"/>
                <a:sym typeface="Arial"/>
              </a:rPr>
            </a:br>
            <a:r>
              <a:rPr lang="en" sz="2400">
                <a:solidFill>
                  <a:srgbClr val="414042"/>
                </a:solidFill>
                <a:latin typeface="Arial"/>
                <a:ea typeface="Arial"/>
                <a:cs typeface="Arial"/>
                <a:sym typeface="Arial"/>
              </a:rPr>
              <a:t>about Hyperledger projects</a:t>
            </a: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p:txBody>
      </p:sp>
      <p:sp>
        <p:nvSpPr>
          <p:cNvPr id="627" name="Google Shape;627;p87"/>
          <p:cNvSpPr txBox="1"/>
          <p:nvPr/>
        </p:nvSpPr>
        <p:spPr>
          <a:xfrm>
            <a:off x="4542151" y="3224333"/>
            <a:ext cx="30180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Start or join a </a:t>
            </a:r>
            <a:r>
              <a:rPr lang="en" sz="2400" b="1">
                <a:solidFill>
                  <a:srgbClr val="7AC62A"/>
                </a:solidFill>
                <a:latin typeface="Arial"/>
                <a:ea typeface="Arial"/>
                <a:cs typeface="Arial"/>
                <a:sym typeface="Arial"/>
              </a:rPr>
              <a:t>Hyperledger meetup</a:t>
            </a:r>
            <a:endParaRPr sz="2400" b="1">
              <a:solidFill>
                <a:srgbClr val="7AC62A"/>
              </a:solidFill>
              <a:latin typeface="Arial"/>
              <a:ea typeface="Arial"/>
              <a:cs typeface="Arial"/>
              <a:sym typeface="Arial"/>
            </a:endParaRPr>
          </a:p>
        </p:txBody>
      </p:sp>
      <p:sp>
        <p:nvSpPr>
          <p:cNvPr id="628" name="Google Shape;628;p87">
            <a:hlinkClick r:id="rId3"/>
          </p:cNvPr>
          <p:cNvSpPr txBox="1"/>
          <p:nvPr/>
        </p:nvSpPr>
        <p:spPr>
          <a:xfrm>
            <a:off x="8371000" y="3224333"/>
            <a:ext cx="28408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b="1">
                <a:solidFill>
                  <a:srgbClr val="7AC62A"/>
                </a:solidFill>
                <a:latin typeface="Arial"/>
                <a:ea typeface="Arial"/>
                <a:cs typeface="Arial"/>
                <a:sym typeface="Arial"/>
              </a:rPr>
              <a:t>Spread the word </a:t>
            </a:r>
            <a:r>
              <a:rPr lang="en" sz="2400">
                <a:solidFill>
                  <a:srgbClr val="414042"/>
                </a:solidFill>
                <a:latin typeface="Arial"/>
                <a:ea typeface="Arial"/>
                <a:cs typeface="Arial"/>
                <a:sym typeface="Arial"/>
              </a:rPr>
              <a:t>about Hyperledger</a:t>
            </a:r>
            <a:endParaRPr sz="2400">
              <a:solidFill>
                <a:srgbClr val="414042"/>
              </a:solidFill>
              <a:latin typeface="Arial"/>
              <a:ea typeface="Arial"/>
              <a:cs typeface="Arial"/>
              <a:sym typeface="Arial"/>
            </a:endParaRPr>
          </a:p>
        </p:txBody>
      </p:sp>
      <p:pic>
        <p:nvPicPr>
          <p:cNvPr id="629" name="Google Shape;629;p87"/>
          <p:cNvPicPr preferRelativeResize="0"/>
          <p:nvPr/>
        </p:nvPicPr>
        <p:blipFill rotWithShape="1">
          <a:blip r:embed="rId4">
            <a:alphaModFix/>
          </a:blip>
          <a:srcRect/>
          <a:stretch/>
        </p:blipFill>
        <p:spPr>
          <a:xfrm>
            <a:off x="9325394" y="2292301"/>
            <a:ext cx="932015" cy="932036"/>
          </a:xfrm>
          <a:prstGeom prst="rect">
            <a:avLst/>
          </a:prstGeom>
          <a:noFill/>
          <a:ln>
            <a:noFill/>
          </a:ln>
        </p:spPr>
      </p:pic>
      <p:pic>
        <p:nvPicPr>
          <p:cNvPr id="630" name="Google Shape;630;p87"/>
          <p:cNvPicPr preferRelativeResize="0"/>
          <p:nvPr/>
        </p:nvPicPr>
        <p:blipFill rotWithShape="1">
          <a:blip r:embed="rId5">
            <a:alphaModFix/>
          </a:blip>
          <a:srcRect t="159" b="168"/>
          <a:stretch/>
        </p:blipFill>
        <p:spPr>
          <a:xfrm>
            <a:off x="5583584" y="2292301"/>
            <a:ext cx="935101" cy="932033"/>
          </a:xfrm>
          <a:prstGeom prst="rect">
            <a:avLst/>
          </a:prstGeom>
          <a:noFill/>
          <a:ln>
            <a:noFill/>
          </a:ln>
        </p:spPr>
      </p:pic>
      <p:pic>
        <p:nvPicPr>
          <p:cNvPr id="631" name="Google Shape;631;p87"/>
          <p:cNvPicPr preferRelativeResize="0"/>
          <p:nvPr/>
        </p:nvPicPr>
        <p:blipFill rotWithShape="1">
          <a:blip r:embed="rId6">
            <a:alphaModFix/>
          </a:blip>
          <a:srcRect t="159" b="168"/>
          <a:stretch/>
        </p:blipFill>
        <p:spPr>
          <a:xfrm>
            <a:off x="1841800" y="2292301"/>
            <a:ext cx="935101" cy="932033"/>
          </a:xfrm>
          <a:prstGeom prst="rect">
            <a:avLst/>
          </a:prstGeom>
          <a:noFill/>
          <a:ln>
            <a:noFill/>
          </a:ln>
        </p:spPr>
      </p:pic>
      <p:sp>
        <p:nvSpPr>
          <p:cNvPr id="632" name="Google Shape;632;p87"/>
          <p:cNvSpPr txBox="1"/>
          <p:nvPr/>
        </p:nvSpPr>
        <p:spPr>
          <a:xfrm>
            <a:off x="942867" y="779143"/>
            <a:ext cx="10055200" cy="6800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hyperledger.org/community</a:t>
            </a:r>
            <a:endParaRPr sz="3733" b="1">
              <a:solidFill>
                <a:srgbClr val="414042"/>
              </a:solidFill>
              <a:latin typeface="Arial"/>
              <a:ea typeface="Arial"/>
              <a:cs typeface="Arial"/>
              <a:sym typeface="Arial"/>
            </a:endParaRPr>
          </a:p>
          <a:p>
            <a:pPr>
              <a:buClr>
                <a:srgbClr val="000000"/>
              </a:buClr>
              <a:buSzPts val="2800"/>
            </a:pPr>
            <a:endParaRPr sz="3733">
              <a:solidFill>
                <a:srgbClr val="414042"/>
              </a:solidFill>
              <a:latin typeface="Arial"/>
              <a:ea typeface="Arial"/>
              <a:cs typeface="Arial"/>
              <a:sym typeface="Aria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89"/>
          <p:cNvSpPr txBox="1"/>
          <p:nvPr/>
        </p:nvSpPr>
        <p:spPr>
          <a:xfrm>
            <a:off x="830633" y="3235133"/>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Improve our </a:t>
            </a:r>
            <a:r>
              <a:rPr lang="en" sz="2400" b="1">
                <a:solidFill>
                  <a:srgbClr val="7AC62A"/>
                </a:solidFill>
                <a:latin typeface="Arial"/>
                <a:ea typeface="Arial"/>
                <a:cs typeface="Arial"/>
                <a:sym typeface="Arial"/>
              </a:rPr>
              <a:t>documentation</a:t>
            </a:r>
            <a:r>
              <a:rPr lang="en" sz="2400">
                <a:solidFill>
                  <a:srgbClr val="414042"/>
                </a:solidFill>
                <a:latin typeface="Arial"/>
                <a:ea typeface="Arial"/>
                <a:cs typeface="Arial"/>
                <a:sym typeface="Arial"/>
              </a:rPr>
              <a:t> and </a:t>
            </a:r>
            <a:r>
              <a:rPr lang="en" sz="2400" b="1">
                <a:solidFill>
                  <a:srgbClr val="7AC62A"/>
                </a:solidFill>
                <a:latin typeface="Arial"/>
                <a:ea typeface="Arial"/>
                <a:cs typeface="Arial"/>
                <a:sym typeface="Arial"/>
              </a:rPr>
              <a:t>training material</a:t>
            </a:r>
            <a:endParaRPr sz="2400">
              <a:solidFill>
                <a:srgbClr val="7AC62A"/>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a:p>
            <a:pPr algn="ctr">
              <a:buClr>
                <a:srgbClr val="000000"/>
              </a:buClr>
              <a:buSzPts val="1800"/>
            </a:pPr>
            <a:endParaRPr sz="2400">
              <a:solidFill>
                <a:srgbClr val="414042"/>
              </a:solidFill>
              <a:latin typeface="Arial"/>
              <a:ea typeface="Arial"/>
              <a:cs typeface="Arial"/>
              <a:sym typeface="Arial"/>
            </a:endParaRPr>
          </a:p>
        </p:txBody>
      </p:sp>
      <p:sp>
        <p:nvSpPr>
          <p:cNvPr id="643" name="Google Shape;643;p89"/>
          <p:cNvSpPr txBox="1"/>
          <p:nvPr/>
        </p:nvSpPr>
        <p:spPr>
          <a:xfrm>
            <a:off x="4494517" y="3235133"/>
            <a:ext cx="30180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Get involved with </a:t>
            </a:r>
            <a:r>
              <a:rPr lang="en" sz="2400" b="1">
                <a:solidFill>
                  <a:srgbClr val="7AC62A"/>
                </a:solidFill>
                <a:latin typeface="Arial"/>
                <a:ea typeface="Arial"/>
                <a:cs typeface="Arial"/>
                <a:sym typeface="Arial"/>
              </a:rPr>
              <a:t>coding</a:t>
            </a:r>
            <a:endParaRPr sz="2400" b="1">
              <a:solidFill>
                <a:srgbClr val="7AC62A"/>
              </a:solidFill>
              <a:latin typeface="Arial"/>
              <a:ea typeface="Arial"/>
              <a:cs typeface="Arial"/>
              <a:sym typeface="Arial"/>
            </a:endParaRPr>
          </a:p>
        </p:txBody>
      </p:sp>
      <p:sp>
        <p:nvSpPr>
          <p:cNvPr id="644" name="Google Shape;644;p89">
            <a:hlinkClick r:id="rId3"/>
          </p:cNvPr>
          <p:cNvSpPr txBox="1"/>
          <p:nvPr/>
        </p:nvSpPr>
        <p:spPr>
          <a:xfrm>
            <a:off x="7951833" y="3235133"/>
            <a:ext cx="32936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800"/>
            </a:pPr>
            <a:r>
              <a:rPr lang="en" sz="2400">
                <a:solidFill>
                  <a:srgbClr val="414042"/>
                </a:solidFill>
                <a:latin typeface="Arial"/>
                <a:ea typeface="Arial"/>
                <a:cs typeface="Arial"/>
                <a:sym typeface="Arial"/>
              </a:rPr>
              <a:t>Take part in the</a:t>
            </a:r>
            <a:r>
              <a:rPr lang="en" sz="2400" b="1">
                <a:solidFill>
                  <a:srgbClr val="942AFF"/>
                </a:solidFill>
                <a:latin typeface="Arial"/>
                <a:ea typeface="Arial"/>
                <a:cs typeface="Arial"/>
                <a:sym typeface="Arial"/>
              </a:rPr>
              <a:t> </a:t>
            </a:r>
            <a:r>
              <a:rPr lang="en" sz="2400" b="1">
                <a:solidFill>
                  <a:srgbClr val="7AC62A"/>
                </a:solidFill>
                <a:latin typeface="Arial"/>
                <a:ea typeface="Arial"/>
                <a:cs typeface="Arial"/>
                <a:sym typeface="Arial"/>
              </a:rPr>
              <a:t>Ambassador program</a:t>
            </a:r>
            <a:endParaRPr sz="2400">
              <a:solidFill>
                <a:srgbClr val="7AC62A"/>
              </a:solidFill>
              <a:latin typeface="Arial"/>
              <a:ea typeface="Arial"/>
              <a:cs typeface="Arial"/>
              <a:sym typeface="Arial"/>
            </a:endParaRPr>
          </a:p>
        </p:txBody>
      </p:sp>
      <p:pic>
        <p:nvPicPr>
          <p:cNvPr id="645" name="Google Shape;645;p89"/>
          <p:cNvPicPr preferRelativeResize="0"/>
          <p:nvPr/>
        </p:nvPicPr>
        <p:blipFill rotWithShape="1">
          <a:blip r:embed="rId4">
            <a:alphaModFix/>
          </a:blip>
          <a:srcRect/>
          <a:stretch/>
        </p:blipFill>
        <p:spPr>
          <a:xfrm>
            <a:off x="9132627" y="2303101"/>
            <a:ext cx="932015" cy="932036"/>
          </a:xfrm>
          <a:prstGeom prst="rect">
            <a:avLst/>
          </a:prstGeom>
          <a:noFill/>
          <a:ln>
            <a:noFill/>
          </a:ln>
        </p:spPr>
      </p:pic>
      <p:pic>
        <p:nvPicPr>
          <p:cNvPr id="646" name="Google Shape;646;p89"/>
          <p:cNvPicPr preferRelativeResize="0"/>
          <p:nvPr/>
        </p:nvPicPr>
        <p:blipFill rotWithShape="1">
          <a:blip r:embed="rId5">
            <a:alphaModFix/>
          </a:blip>
          <a:srcRect t="159" b="168"/>
          <a:stretch/>
        </p:blipFill>
        <p:spPr>
          <a:xfrm>
            <a:off x="5535951" y="2303101"/>
            <a:ext cx="935101" cy="932033"/>
          </a:xfrm>
          <a:prstGeom prst="rect">
            <a:avLst/>
          </a:prstGeom>
          <a:noFill/>
          <a:ln>
            <a:noFill/>
          </a:ln>
        </p:spPr>
      </p:pic>
      <p:pic>
        <p:nvPicPr>
          <p:cNvPr id="647" name="Google Shape;647;p89"/>
          <p:cNvPicPr preferRelativeResize="0"/>
          <p:nvPr/>
        </p:nvPicPr>
        <p:blipFill rotWithShape="1">
          <a:blip r:embed="rId6">
            <a:alphaModFix/>
          </a:blip>
          <a:srcRect t="58" b="59"/>
          <a:stretch/>
        </p:blipFill>
        <p:spPr>
          <a:xfrm>
            <a:off x="1939284" y="2303101"/>
            <a:ext cx="935101" cy="932033"/>
          </a:xfrm>
          <a:prstGeom prst="rect">
            <a:avLst/>
          </a:prstGeom>
          <a:noFill/>
          <a:ln>
            <a:noFill/>
          </a:ln>
        </p:spPr>
      </p:pic>
      <p:sp>
        <p:nvSpPr>
          <p:cNvPr id="648" name="Google Shape;648;p89"/>
          <p:cNvSpPr txBox="1"/>
          <p:nvPr/>
        </p:nvSpPr>
        <p:spPr>
          <a:xfrm>
            <a:off x="942867" y="769467"/>
            <a:ext cx="10055200" cy="6800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hyperledger.org/community</a:t>
            </a:r>
            <a:endParaRPr sz="3733" b="1">
              <a:solidFill>
                <a:srgbClr val="414042"/>
              </a:solidFill>
              <a:latin typeface="Arial"/>
              <a:ea typeface="Arial"/>
              <a:cs typeface="Arial"/>
              <a:sym typeface="Arial"/>
            </a:endParaRPr>
          </a:p>
          <a:p>
            <a:pPr>
              <a:buClr>
                <a:srgbClr val="000000"/>
              </a:buClr>
              <a:buSzPts val="2800"/>
            </a:pPr>
            <a:endParaRPr sz="3733">
              <a:solidFill>
                <a:srgbClr val="414042"/>
              </a:solidFill>
              <a:latin typeface="Arial"/>
              <a:ea typeface="Arial"/>
              <a:cs typeface="Arial"/>
              <a:sym typeface="Aria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652"/>
        <p:cNvGrpSpPr/>
        <p:nvPr/>
      </p:nvGrpSpPr>
      <p:grpSpPr>
        <a:xfrm>
          <a:off x="0" y="0"/>
          <a:ext cx="0" cy="0"/>
          <a:chOff x="0" y="0"/>
          <a:chExt cx="0" cy="0"/>
        </a:xfrm>
      </p:grpSpPr>
      <p:pic>
        <p:nvPicPr>
          <p:cNvPr id="653" name="Google Shape;653;p90"/>
          <p:cNvPicPr preferRelativeResize="0"/>
          <p:nvPr/>
        </p:nvPicPr>
        <p:blipFill rotWithShape="1">
          <a:blip r:embed="rId3">
            <a:alphaModFix/>
          </a:blip>
          <a:srcRect/>
          <a:stretch/>
        </p:blipFill>
        <p:spPr>
          <a:xfrm>
            <a:off x="-46668" y="2202598"/>
            <a:ext cx="12238669" cy="6884252"/>
          </a:xfrm>
          <a:prstGeom prst="rect">
            <a:avLst/>
          </a:prstGeom>
          <a:noFill/>
          <a:ln>
            <a:noFill/>
          </a:ln>
        </p:spPr>
      </p:pic>
      <p:sp>
        <p:nvSpPr>
          <p:cNvPr id="654" name="Google Shape;654;p90"/>
          <p:cNvSpPr txBox="1"/>
          <p:nvPr/>
        </p:nvSpPr>
        <p:spPr>
          <a:xfrm>
            <a:off x="942867" y="769467"/>
            <a:ext cx="10055200" cy="780400"/>
          </a:xfrm>
          <a:prstGeom prst="rect">
            <a:avLst/>
          </a:prstGeom>
          <a:noFill/>
          <a:ln>
            <a:noFill/>
          </a:ln>
        </p:spPr>
        <p:txBody>
          <a:bodyPr spcFirstLastPara="1" wrap="square" lIns="121900" tIns="121900" rIns="121900" bIns="121900" anchor="t" anchorCtr="0">
            <a:noAutofit/>
          </a:bodyPr>
          <a:lstStyle/>
          <a:p>
            <a:pPr>
              <a:buClr>
                <a:srgbClr val="000000"/>
              </a:buClr>
              <a:buSzPts val="2800"/>
            </a:pPr>
            <a:r>
              <a:rPr lang="en" sz="3733" b="1">
                <a:solidFill>
                  <a:srgbClr val="414042"/>
                </a:solidFill>
                <a:latin typeface="Arial"/>
                <a:ea typeface="Arial"/>
                <a:cs typeface="Arial"/>
                <a:sym typeface="Arial"/>
              </a:rPr>
              <a:t>Collaboration Tools</a:t>
            </a:r>
            <a:endParaRPr sz="3733" b="1">
              <a:solidFill>
                <a:srgbClr val="414042"/>
              </a:solidFill>
              <a:latin typeface="Arial"/>
              <a:ea typeface="Arial"/>
              <a:cs typeface="Arial"/>
              <a:sym typeface="Arial"/>
            </a:endParaRPr>
          </a:p>
        </p:txBody>
      </p:sp>
      <p:sp>
        <p:nvSpPr>
          <p:cNvPr id="655" name="Google Shape;655;p90"/>
          <p:cNvSpPr txBox="1"/>
          <p:nvPr/>
        </p:nvSpPr>
        <p:spPr>
          <a:xfrm>
            <a:off x="698900" y="3361633"/>
            <a:ext cx="3152400" cy="24816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Account</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Sign up for a Linux Foundation account</a:t>
            </a:r>
            <a:endParaRPr sz="1467">
              <a:solidFill>
                <a:srgbClr val="FFFFFF"/>
              </a:solidFill>
              <a:latin typeface="Arial"/>
              <a:ea typeface="Arial"/>
              <a:cs typeface="Arial"/>
              <a:sym typeface="Arial"/>
            </a:endParaRPr>
          </a:p>
        </p:txBody>
      </p:sp>
      <p:sp>
        <p:nvSpPr>
          <p:cNvPr id="656" name="Google Shape;656;p90">
            <a:hlinkClick r:id="rId4"/>
          </p:cNvPr>
          <p:cNvSpPr txBox="1"/>
          <p:nvPr/>
        </p:nvSpPr>
        <p:spPr>
          <a:xfrm>
            <a:off x="8371000" y="3361633"/>
            <a:ext cx="2840800" cy="24816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Mailing Lists</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Participate on the Hyperledger Mailing Lists</a:t>
            </a:r>
            <a:endParaRPr sz="1467">
              <a:solidFill>
                <a:srgbClr val="FFFFFF"/>
              </a:solidFill>
              <a:latin typeface="Arial"/>
              <a:ea typeface="Arial"/>
              <a:cs typeface="Arial"/>
              <a:sym typeface="Arial"/>
            </a:endParaRPr>
          </a:p>
        </p:txBody>
      </p:sp>
      <p:pic>
        <p:nvPicPr>
          <p:cNvPr id="657" name="Google Shape;657;p90"/>
          <p:cNvPicPr preferRelativeResize="0"/>
          <p:nvPr/>
        </p:nvPicPr>
        <p:blipFill rotWithShape="1">
          <a:blip r:embed="rId5">
            <a:alphaModFix/>
          </a:blip>
          <a:srcRect/>
          <a:stretch/>
        </p:blipFill>
        <p:spPr>
          <a:xfrm>
            <a:off x="9414837" y="2607867"/>
            <a:ext cx="753764" cy="753780"/>
          </a:xfrm>
          <a:prstGeom prst="rect">
            <a:avLst/>
          </a:prstGeom>
          <a:noFill/>
          <a:ln>
            <a:noFill/>
          </a:ln>
        </p:spPr>
      </p:pic>
      <p:pic>
        <p:nvPicPr>
          <p:cNvPr id="658" name="Google Shape;658;p90"/>
          <p:cNvPicPr preferRelativeResize="0"/>
          <p:nvPr/>
        </p:nvPicPr>
        <p:blipFill rotWithShape="1">
          <a:blip r:embed="rId6">
            <a:alphaModFix/>
          </a:blip>
          <a:srcRect t="159" b="168"/>
          <a:stretch/>
        </p:blipFill>
        <p:spPr>
          <a:xfrm>
            <a:off x="1896961" y="2607867"/>
            <a:ext cx="756260" cy="753779"/>
          </a:xfrm>
          <a:prstGeom prst="rect">
            <a:avLst/>
          </a:prstGeom>
          <a:noFill/>
          <a:ln>
            <a:noFill/>
          </a:ln>
        </p:spPr>
      </p:pic>
      <p:sp>
        <p:nvSpPr>
          <p:cNvPr id="659" name="Google Shape;659;p90"/>
          <p:cNvSpPr txBox="1"/>
          <p:nvPr/>
        </p:nvSpPr>
        <p:spPr>
          <a:xfrm>
            <a:off x="698900" y="5714667"/>
            <a:ext cx="3152400"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Github</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Check out our code repositories</a:t>
            </a:r>
            <a:endParaRPr sz="1467">
              <a:solidFill>
                <a:srgbClr val="FFFFFF"/>
              </a:solidFill>
              <a:latin typeface="Arial"/>
              <a:ea typeface="Arial"/>
              <a:cs typeface="Arial"/>
              <a:sym typeface="Arial"/>
            </a:endParaRPr>
          </a:p>
        </p:txBody>
      </p:sp>
      <p:sp>
        <p:nvSpPr>
          <p:cNvPr id="660" name="Google Shape;660;p90">
            <a:hlinkClick r:id="rId4"/>
          </p:cNvPr>
          <p:cNvSpPr txBox="1"/>
          <p:nvPr/>
        </p:nvSpPr>
        <p:spPr>
          <a:xfrm>
            <a:off x="8330843" y="5679000"/>
            <a:ext cx="2921115" cy="24816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Bug Reporting</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Search for open bugs, or report a new one, in our bug database</a:t>
            </a:r>
            <a:endParaRPr sz="1467">
              <a:solidFill>
                <a:srgbClr val="FFFFFF"/>
              </a:solidFill>
              <a:latin typeface="Arial"/>
              <a:ea typeface="Arial"/>
              <a:cs typeface="Arial"/>
              <a:sym typeface="Arial"/>
            </a:endParaRPr>
          </a:p>
        </p:txBody>
      </p:sp>
      <p:pic>
        <p:nvPicPr>
          <p:cNvPr id="661" name="Google Shape;661;p90"/>
          <p:cNvPicPr preferRelativeResize="0"/>
          <p:nvPr/>
        </p:nvPicPr>
        <p:blipFill rotWithShape="1">
          <a:blip r:embed="rId7">
            <a:alphaModFix/>
          </a:blip>
          <a:srcRect/>
          <a:stretch/>
        </p:blipFill>
        <p:spPr>
          <a:xfrm>
            <a:off x="9414837" y="4925221"/>
            <a:ext cx="753764" cy="753780"/>
          </a:xfrm>
          <a:prstGeom prst="rect">
            <a:avLst/>
          </a:prstGeom>
          <a:noFill/>
          <a:ln>
            <a:noFill/>
          </a:ln>
        </p:spPr>
      </p:pic>
      <p:grpSp>
        <p:nvGrpSpPr>
          <p:cNvPr id="662" name="Google Shape;662;p90"/>
          <p:cNvGrpSpPr/>
          <p:nvPr/>
        </p:nvGrpSpPr>
        <p:grpSpPr>
          <a:xfrm>
            <a:off x="4558351" y="2607867"/>
            <a:ext cx="3018000" cy="5552733"/>
            <a:chOff x="3406613" y="1955900"/>
            <a:chExt cx="2263500" cy="4164550"/>
          </a:xfrm>
        </p:grpSpPr>
        <p:sp>
          <p:nvSpPr>
            <p:cNvPr id="663" name="Google Shape;663;p90"/>
            <p:cNvSpPr txBox="1"/>
            <p:nvPr/>
          </p:nvSpPr>
          <p:spPr>
            <a:xfrm>
              <a:off x="3406613" y="2521225"/>
              <a:ext cx="2263500" cy="1861200"/>
            </a:xfrm>
            <a:prstGeom prst="rect">
              <a:avLst/>
            </a:prstGeom>
            <a:noFill/>
            <a:ln>
              <a:noFill/>
            </a:ln>
          </p:spPr>
          <p:txBody>
            <a:bodyPr spcFirstLastPara="1" wrap="square" lIns="121900" tIns="121900" rIns="121900" bIns="121900" anchor="t" anchorCtr="0">
              <a:noAutofit/>
            </a:bodyPr>
            <a:lstStyle/>
            <a:p>
              <a:pPr algn="ctr">
                <a:buClr>
                  <a:schemeClr val="dk1"/>
                </a:buClr>
                <a:buSzPts val="1100"/>
              </a:pPr>
              <a:r>
                <a:rPr lang="en" sz="1467" b="1">
                  <a:solidFill>
                    <a:srgbClr val="FFFFFF"/>
                  </a:solidFill>
                  <a:latin typeface="Arial"/>
                  <a:ea typeface="Arial"/>
                  <a:cs typeface="Arial"/>
                  <a:sym typeface="Arial"/>
                </a:rPr>
                <a:t>Chat</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Join the discussion on chat</a:t>
              </a:r>
              <a:endParaRPr sz="1467">
                <a:solidFill>
                  <a:srgbClr val="FFFFFF"/>
                </a:solidFill>
                <a:latin typeface="Arial"/>
                <a:ea typeface="Arial"/>
                <a:cs typeface="Arial"/>
                <a:sym typeface="Arial"/>
              </a:endParaRPr>
            </a:p>
          </p:txBody>
        </p:sp>
        <p:pic>
          <p:nvPicPr>
            <p:cNvPr id="664" name="Google Shape;664;p90"/>
            <p:cNvPicPr preferRelativeResize="0"/>
            <p:nvPr/>
          </p:nvPicPr>
          <p:blipFill rotWithShape="1">
            <a:blip r:embed="rId8">
              <a:alphaModFix/>
            </a:blip>
            <a:srcRect t="159" b="168"/>
            <a:stretch/>
          </p:blipFill>
          <p:spPr>
            <a:xfrm>
              <a:off x="4254768" y="1955900"/>
              <a:ext cx="567195" cy="565334"/>
            </a:xfrm>
            <a:prstGeom prst="rect">
              <a:avLst/>
            </a:prstGeom>
            <a:noFill/>
            <a:ln>
              <a:noFill/>
            </a:ln>
          </p:spPr>
        </p:pic>
        <p:sp>
          <p:nvSpPr>
            <p:cNvPr id="665" name="Google Shape;665;p90"/>
            <p:cNvSpPr txBox="1"/>
            <p:nvPr/>
          </p:nvSpPr>
          <p:spPr>
            <a:xfrm>
              <a:off x="3406613" y="4259250"/>
              <a:ext cx="2263500" cy="1861200"/>
            </a:xfrm>
            <a:prstGeom prst="rect">
              <a:avLst/>
            </a:prstGeom>
            <a:noFill/>
            <a:ln>
              <a:noFill/>
            </a:ln>
          </p:spPr>
          <p:txBody>
            <a:bodyPr spcFirstLastPara="1" wrap="square" lIns="121900" tIns="121900" rIns="121900" bIns="121900" anchor="t" anchorCtr="0">
              <a:noAutofit/>
            </a:bodyPr>
            <a:lstStyle/>
            <a:p>
              <a:pPr algn="ctr">
                <a:buClr>
                  <a:srgbClr val="000000"/>
                </a:buClr>
                <a:buSzPts val="1100"/>
              </a:pPr>
              <a:r>
                <a:rPr lang="en" sz="1467" b="1">
                  <a:solidFill>
                    <a:srgbClr val="FFFFFF"/>
                  </a:solidFill>
                  <a:latin typeface="Arial"/>
                  <a:ea typeface="Arial"/>
                  <a:cs typeface="Arial"/>
                  <a:sym typeface="Arial"/>
                </a:rPr>
                <a:t>Wiki</a:t>
              </a:r>
              <a:endParaRPr sz="1467" b="1">
                <a:solidFill>
                  <a:srgbClr val="FFFFFF"/>
                </a:solidFill>
                <a:latin typeface="Arial"/>
                <a:ea typeface="Arial"/>
                <a:cs typeface="Arial"/>
                <a:sym typeface="Arial"/>
              </a:endParaRPr>
            </a:p>
            <a:p>
              <a:pPr algn="ctr">
                <a:buClr>
                  <a:srgbClr val="000000"/>
                </a:buClr>
                <a:buSzPts val="1100"/>
              </a:pPr>
              <a:r>
                <a:rPr lang="en" sz="1467">
                  <a:solidFill>
                    <a:srgbClr val="FFFFFF"/>
                  </a:solidFill>
                  <a:latin typeface="Arial"/>
                  <a:ea typeface="Arial"/>
                  <a:cs typeface="Arial"/>
                  <a:sym typeface="Arial"/>
                </a:rPr>
                <a:t>Get the latest development updates from the wiki</a:t>
              </a:r>
              <a:endParaRPr sz="1467">
                <a:solidFill>
                  <a:srgbClr val="FFFFFF"/>
                </a:solidFill>
                <a:latin typeface="Arial"/>
                <a:ea typeface="Arial"/>
                <a:cs typeface="Arial"/>
                <a:sym typeface="Arial"/>
              </a:endParaRPr>
            </a:p>
          </p:txBody>
        </p:sp>
        <p:pic>
          <p:nvPicPr>
            <p:cNvPr id="666" name="Google Shape;666;p90"/>
            <p:cNvPicPr preferRelativeResize="0"/>
            <p:nvPr/>
          </p:nvPicPr>
          <p:blipFill rotWithShape="1">
            <a:blip r:embed="rId9">
              <a:alphaModFix/>
            </a:blip>
            <a:srcRect t="159" b="168"/>
            <a:stretch/>
          </p:blipFill>
          <p:spPr>
            <a:xfrm>
              <a:off x="4254768" y="3693915"/>
              <a:ext cx="567195" cy="565334"/>
            </a:xfrm>
            <a:prstGeom prst="rect">
              <a:avLst/>
            </a:prstGeom>
            <a:noFill/>
            <a:ln>
              <a:noFill/>
            </a:ln>
          </p:spPr>
        </p:pic>
      </p:grpSp>
      <p:pic>
        <p:nvPicPr>
          <p:cNvPr id="667" name="Google Shape;667;p90"/>
          <p:cNvPicPr preferRelativeResize="0"/>
          <p:nvPr/>
        </p:nvPicPr>
        <p:blipFill rotWithShape="1">
          <a:blip r:embed="rId10">
            <a:alphaModFix/>
          </a:blip>
          <a:srcRect t="58" b="59"/>
          <a:stretch/>
        </p:blipFill>
        <p:spPr>
          <a:xfrm>
            <a:off x="1896967" y="4925220"/>
            <a:ext cx="756259" cy="753779"/>
          </a:xfrm>
          <a:prstGeom prst="rect">
            <a:avLst/>
          </a:prstGeom>
          <a:noFill/>
          <a:ln>
            <a:noFill/>
          </a:ln>
        </p:spPr>
      </p:pic>
      <p:cxnSp>
        <p:nvCxnSpPr>
          <p:cNvPr id="668" name="Google Shape;668;p90"/>
          <p:cNvCxnSpPr/>
          <p:nvPr/>
        </p:nvCxnSpPr>
        <p:spPr>
          <a:xfrm>
            <a:off x="-46668" y="4539827"/>
            <a:ext cx="12238669" cy="0"/>
          </a:xfrm>
          <a:prstGeom prst="straightConnector1">
            <a:avLst/>
          </a:prstGeom>
          <a:noFill/>
          <a:ln w="38100" cap="flat" cmpd="sng">
            <a:solidFill>
              <a:srgbClr val="FFFFFF"/>
            </a:solidFill>
            <a:prstDash val="solid"/>
            <a:round/>
            <a:headEnd type="none" w="sm" len="sm"/>
            <a:tailEnd type="none" w="sm" len="sm"/>
          </a:ln>
        </p:spPr>
      </p:cxnSp>
      <p:cxnSp>
        <p:nvCxnSpPr>
          <p:cNvPr id="669" name="Google Shape;669;p90"/>
          <p:cNvCxnSpPr/>
          <p:nvPr/>
        </p:nvCxnSpPr>
        <p:spPr>
          <a:xfrm>
            <a:off x="4128317" y="2033067"/>
            <a:ext cx="0" cy="4922400"/>
          </a:xfrm>
          <a:prstGeom prst="straightConnector1">
            <a:avLst/>
          </a:prstGeom>
          <a:noFill/>
          <a:ln w="38100" cap="flat" cmpd="sng">
            <a:solidFill>
              <a:srgbClr val="FFFFFF"/>
            </a:solidFill>
            <a:prstDash val="solid"/>
            <a:round/>
            <a:headEnd type="none" w="sm" len="sm"/>
            <a:tailEnd type="none" w="sm" len="sm"/>
          </a:ln>
        </p:spPr>
      </p:cxnSp>
      <p:cxnSp>
        <p:nvCxnSpPr>
          <p:cNvPr id="670" name="Google Shape;670;p90"/>
          <p:cNvCxnSpPr/>
          <p:nvPr/>
        </p:nvCxnSpPr>
        <p:spPr>
          <a:xfrm>
            <a:off x="8034484" y="2033067"/>
            <a:ext cx="0" cy="4961200"/>
          </a:xfrm>
          <a:prstGeom prst="straightConnector1">
            <a:avLst/>
          </a:prstGeom>
          <a:noFill/>
          <a:ln w="38100" cap="flat" cmpd="sng">
            <a:solidFill>
              <a:srgbClr val="FFFFFF"/>
            </a:solidFill>
            <a:prstDash val="solid"/>
            <a:round/>
            <a:headEnd type="none" w="sm" len="sm"/>
            <a:tailEnd type="none" w="sm" len="sm"/>
          </a:ln>
        </p:spPr>
      </p:cxn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35"/>
        <p:cNvGrpSpPr/>
        <p:nvPr/>
      </p:nvGrpSpPr>
      <p:grpSpPr>
        <a:xfrm>
          <a:off x="0" y="0"/>
          <a:ext cx="0" cy="0"/>
          <a:chOff x="0" y="0"/>
          <a:chExt cx="0" cy="0"/>
        </a:xfrm>
      </p:grpSpPr>
      <p:sp>
        <p:nvSpPr>
          <p:cNvPr id="436" name="Google Shape;436;p42"/>
          <p:cNvSpPr txBox="1">
            <a:spLocks noGrp="1"/>
          </p:cNvSpPr>
          <p:nvPr>
            <p:ph type="title"/>
          </p:nvPr>
        </p:nvSpPr>
        <p:spPr>
          <a:xfrm>
            <a:off x="1007534" y="959722"/>
            <a:ext cx="10176933" cy="555191"/>
          </a:xfrm>
          <a:prstGeom prst="rect">
            <a:avLst/>
          </a:prstGeom>
          <a:noFill/>
          <a:ln>
            <a:noFill/>
          </a:ln>
        </p:spPr>
        <p:txBody>
          <a:bodyPr spcFirstLastPara="1" vert="horz" wrap="square" lIns="0" tIns="0" rIns="0" bIns="0" rtlCol="0" anchor="ctr" anchorCtr="0">
            <a:noAutofit/>
          </a:bodyPr>
          <a:lstStyle/>
          <a:p>
            <a:pPr>
              <a:spcBef>
                <a:spcPts val="0"/>
              </a:spcBef>
              <a:buClr>
                <a:srgbClr val="414042"/>
              </a:buClr>
              <a:buSzPts val="2800"/>
            </a:pPr>
            <a:r>
              <a:rPr lang="en-US"/>
              <a:t>Hyperledger Global Meetups</a:t>
            </a:r>
            <a:endParaRPr/>
          </a:p>
        </p:txBody>
      </p:sp>
      <p:pic>
        <p:nvPicPr>
          <p:cNvPr id="437" name="Google Shape;437;p42" descr="https://lh6.googleusercontent.com/bsRbzWp52_Bc2dmRHxg0i6pmgrqISWnG4hsZvBYiV-9gYizpgXWhecV7c5qMrUrpxsWli8qc-8FCDVSbrFyiA5BuCnYth1xNtSNXpwOeVLtuVKQ0KskDWwaOBk1J1GI-wtD-A3XeW4c"/>
          <p:cNvPicPr preferRelativeResize="0"/>
          <p:nvPr/>
        </p:nvPicPr>
        <p:blipFill rotWithShape="1">
          <a:blip r:embed="rId3">
            <a:alphaModFix/>
          </a:blip>
          <a:srcRect l="6093" t="36523" r="23816" b="35959"/>
          <a:stretch/>
        </p:blipFill>
        <p:spPr>
          <a:xfrm>
            <a:off x="0" y="1935737"/>
            <a:ext cx="12192000" cy="2991771"/>
          </a:xfrm>
          <a:prstGeom prst="rect">
            <a:avLst/>
          </a:prstGeom>
          <a:noFill/>
          <a:ln>
            <a:noFill/>
          </a:ln>
        </p:spPr>
      </p:pic>
      <p:sp>
        <p:nvSpPr>
          <p:cNvPr id="438" name="Google Shape;438;p42"/>
          <p:cNvSpPr txBox="1"/>
          <p:nvPr/>
        </p:nvSpPr>
        <p:spPr>
          <a:xfrm>
            <a:off x="888264" y="5141843"/>
            <a:ext cx="10176933" cy="492443"/>
          </a:xfrm>
          <a:prstGeom prst="rect">
            <a:avLst/>
          </a:prstGeom>
          <a:noFill/>
          <a:ln>
            <a:noFill/>
          </a:ln>
        </p:spPr>
        <p:txBody>
          <a:bodyPr spcFirstLastPara="1" wrap="square" lIns="121900" tIns="60933" rIns="121900" bIns="60933" anchor="t" anchorCtr="0">
            <a:noAutofit/>
          </a:bodyPr>
          <a:lstStyle/>
          <a:p>
            <a:r>
              <a:rPr lang="en-US" sz="2400">
                <a:solidFill>
                  <a:srgbClr val="414042"/>
                </a:solidFill>
                <a:latin typeface="Arial"/>
                <a:ea typeface="Arial"/>
                <a:cs typeface="Arial"/>
                <a:sym typeface="Arial"/>
              </a:rPr>
              <a:t>We are </a:t>
            </a:r>
            <a:r>
              <a:rPr lang="en-US" sz="2400" b="1">
                <a:solidFill>
                  <a:srgbClr val="942AFF"/>
                </a:solidFill>
              </a:rPr>
              <a:t>60</a:t>
            </a:r>
            <a:r>
              <a:rPr lang="en-US" sz="2400" b="1">
                <a:solidFill>
                  <a:srgbClr val="942AFF"/>
                </a:solidFill>
                <a:latin typeface="Arial"/>
                <a:ea typeface="Arial"/>
                <a:cs typeface="Arial"/>
                <a:sym typeface="Arial"/>
              </a:rPr>
              <a:t>K+ members</a:t>
            </a:r>
            <a:r>
              <a:rPr lang="en-US" sz="2400" b="1">
                <a:solidFill>
                  <a:srgbClr val="000000"/>
                </a:solidFill>
                <a:latin typeface="Arial"/>
                <a:ea typeface="Arial"/>
                <a:cs typeface="Arial"/>
                <a:sym typeface="Arial"/>
              </a:rPr>
              <a:t> </a:t>
            </a:r>
            <a:r>
              <a:rPr lang="en-US" sz="2400">
                <a:solidFill>
                  <a:srgbClr val="414042"/>
                </a:solidFill>
                <a:latin typeface="Arial"/>
                <a:ea typeface="Arial"/>
                <a:cs typeface="Arial"/>
                <a:sym typeface="Arial"/>
              </a:rPr>
              <a:t>across </a:t>
            </a:r>
            <a:r>
              <a:rPr lang="en-US" sz="2400" b="1">
                <a:solidFill>
                  <a:srgbClr val="942AFF"/>
                </a:solidFill>
                <a:latin typeface="Arial"/>
                <a:ea typeface="Arial"/>
                <a:cs typeface="Arial"/>
                <a:sym typeface="Arial"/>
              </a:rPr>
              <a:t>1</a:t>
            </a:r>
            <a:r>
              <a:rPr lang="en-US" sz="2400" b="1">
                <a:solidFill>
                  <a:srgbClr val="942AFF"/>
                </a:solidFill>
              </a:rPr>
              <a:t>7</a:t>
            </a:r>
            <a:r>
              <a:rPr lang="en-US" sz="2400" b="1">
                <a:solidFill>
                  <a:srgbClr val="942AFF"/>
                </a:solidFill>
                <a:latin typeface="Arial"/>
                <a:ea typeface="Arial"/>
                <a:cs typeface="Arial"/>
                <a:sym typeface="Arial"/>
              </a:rPr>
              <a:t>0+ Meetups </a:t>
            </a:r>
            <a:r>
              <a:rPr lang="en-US" sz="2400">
                <a:solidFill>
                  <a:srgbClr val="414043"/>
                </a:solidFill>
              </a:rPr>
              <a:t>in </a:t>
            </a:r>
            <a:r>
              <a:rPr lang="en-US" sz="2400" b="1">
                <a:solidFill>
                  <a:srgbClr val="942AFF"/>
                </a:solidFill>
                <a:latin typeface="Arial"/>
                <a:ea typeface="Arial"/>
                <a:cs typeface="Arial"/>
                <a:sym typeface="Arial"/>
              </a:rPr>
              <a:t>76 count</a:t>
            </a:r>
            <a:r>
              <a:rPr lang="en-US" sz="2400" b="1">
                <a:solidFill>
                  <a:srgbClr val="942AFF"/>
                </a:solidFill>
              </a:rPr>
              <a:t>ries</a:t>
            </a:r>
            <a:endParaRPr sz="2400">
              <a:solidFill>
                <a:srgbClr val="942AFF"/>
              </a:solidFill>
              <a:latin typeface="Arial"/>
              <a:ea typeface="Arial"/>
              <a:cs typeface="Arial"/>
              <a:sym typeface="Arial"/>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49"/>
          <p:cNvSpPr txBox="1">
            <a:spLocks noGrp="1"/>
          </p:cNvSpPr>
          <p:nvPr>
            <p:ph type="body" idx="1"/>
          </p:nvPr>
        </p:nvSpPr>
        <p:spPr>
          <a:xfrm>
            <a:off x="1007534" y="1890920"/>
            <a:ext cx="10176932" cy="834059"/>
          </a:xfrm>
          <a:prstGeom prst="rect">
            <a:avLst/>
          </a:prstGeom>
          <a:noFill/>
          <a:ln>
            <a:noFill/>
          </a:ln>
        </p:spPr>
        <p:txBody>
          <a:bodyPr spcFirstLastPara="1" vert="horz" wrap="square" lIns="0" tIns="0" rIns="0" bIns="0" rtlCol="0" anchor="ctr" anchorCtr="0">
            <a:noAutofit/>
          </a:bodyPr>
          <a:lstStyle/>
          <a:p>
            <a:pPr marL="0" indent="0">
              <a:lnSpc>
                <a:spcPct val="80000"/>
              </a:lnSpc>
              <a:spcBef>
                <a:spcPts val="0"/>
              </a:spcBef>
            </a:pPr>
            <a:r>
              <a:rPr lang="en-US"/>
              <a:t>Get Involved!</a:t>
            </a:r>
            <a:endParaRPr/>
          </a:p>
        </p:txBody>
      </p:sp>
      <p:sp>
        <p:nvSpPr>
          <p:cNvPr id="481" name="Google Shape;481;p49"/>
          <p:cNvSpPr txBox="1">
            <a:spLocks noGrp="1"/>
          </p:cNvSpPr>
          <p:nvPr>
            <p:ph type="body" idx="2"/>
          </p:nvPr>
        </p:nvSpPr>
        <p:spPr>
          <a:xfrm>
            <a:off x="1676583" y="2985620"/>
            <a:ext cx="8838832" cy="2880032"/>
          </a:xfrm>
          <a:prstGeom prst="rect">
            <a:avLst/>
          </a:prstGeom>
          <a:noFill/>
          <a:ln>
            <a:noFill/>
          </a:ln>
        </p:spPr>
        <p:txBody>
          <a:bodyPr spcFirstLastPara="1" vert="horz" wrap="square" lIns="0" tIns="0" rIns="0" bIns="0" rtlCol="0" anchor="ctr" anchorCtr="0">
            <a:noAutofit/>
          </a:bodyPr>
          <a:lstStyle/>
          <a:p>
            <a:pPr marL="0" indent="0">
              <a:buSzPts val="1400"/>
            </a:pPr>
            <a:r>
              <a:rPr lang="en-US" sz="1867"/>
              <a:t>Ensure the strength and longevity of a core technology to your business.</a:t>
            </a:r>
            <a:endParaRPr/>
          </a:p>
          <a:p>
            <a:pPr marL="0" indent="0">
              <a:buSzPts val="1400"/>
            </a:pPr>
            <a:br>
              <a:rPr lang="en-US" sz="1867"/>
            </a:br>
            <a:r>
              <a:rPr lang="en-US" sz="1867"/>
              <a:t>Publicly proclaim your leadership in the blockchain space.</a:t>
            </a:r>
            <a:endParaRPr/>
          </a:p>
          <a:p>
            <a:pPr marL="0" indent="0">
              <a:buSzPts val="1400"/>
            </a:pPr>
            <a:br>
              <a:rPr lang="en-US" sz="1867"/>
            </a:br>
            <a:r>
              <a:rPr lang="en-US" sz="1867"/>
              <a:t>Work with other blockchain leaders to develop and promote Hyperledger blockchain for business technologies.</a:t>
            </a:r>
            <a:endParaRPr/>
          </a:p>
          <a:p>
            <a:pPr marL="0" indent="0">
              <a:buSzPts val="1400"/>
            </a:pPr>
            <a:br>
              <a:rPr lang="en-US" sz="1867"/>
            </a:br>
            <a:r>
              <a:rPr lang="en-US" sz="1867"/>
              <a:t>Visit </a:t>
            </a:r>
            <a:r>
              <a:rPr lang="en-US" sz="1867" b="1" u="sng"/>
              <a:t>hyperledger.org/about/join</a:t>
            </a:r>
            <a:r>
              <a:rPr lang="en-US" sz="1867"/>
              <a:t> </a:t>
            </a:r>
            <a:endParaRPr/>
          </a:p>
          <a:p>
            <a:pPr marL="0" indent="0">
              <a:buSzPts val="1400"/>
            </a:pPr>
            <a:r>
              <a:rPr lang="en-US" sz="1867"/>
              <a:t>or email </a:t>
            </a:r>
            <a:r>
              <a:rPr lang="en-US" sz="1867" b="1" u="sng"/>
              <a:t>info@hyperledger.org</a:t>
            </a:r>
            <a:endParaRPr sz="1867"/>
          </a:p>
          <a:p>
            <a:pPr marL="0" indent="0">
              <a:buSzPts val="1400"/>
            </a:pPr>
            <a:endParaRPr sz="1867"/>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25"/>
          <p:cNvSpPr txBox="1">
            <a:spLocks noGrp="1"/>
          </p:cNvSpPr>
          <p:nvPr>
            <p:ph type="ctrTitle" idx="4294967295"/>
          </p:nvPr>
        </p:nvSpPr>
        <p:spPr>
          <a:xfrm>
            <a:off x="0" y="960438"/>
            <a:ext cx="6850063" cy="4203700"/>
          </a:xfrm>
          <a:prstGeom prst="rect">
            <a:avLst/>
          </a:prstGeom>
        </p:spPr>
        <p:txBody>
          <a:bodyPr spcFirstLastPara="1" lIns="121900" tIns="121900" rIns="121900" bIns="121900" anchor="ctr" anchorCtr="0">
            <a:normAutofit/>
          </a:bodyPr>
          <a:lstStyle/>
          <a:p>
            <a:pPr algn="r"/>
            <a:r>
              <a:rPr lang="en-US" sz="5400" dirty="0">
                <a:latin typeface="Arial Rounded MT Bold" panose="020F0704030504030204" pitchFamily="34" charset="0"/>
              </a:rPr>
              <a:t>THANK YOU</a:t>
            </a:r>
            <a:endParaRPr lang="en-US" sz="5400" b="1" dirty="0">
              <a:latin typeface="Arial Rounded MT Bold" panose="020F0704030504030204" pitchFamily="34" charset="0"/>
              <a:ea typeface="Proxima Nova"/>
              <a:cs typeface="Proxima Nova"/>
              <a:sym typeface="Proxima Nova"/>
            </a:endParaRPr>
          </a:p>
        </p:txBody>
      </p:sp>
      <p:sp>
        <p:nvSpPr>
          <p:cNvPr id="3" name="Content Placeholder 2">
            <a:extLst>
              <a:ext uri="{FF2B5EF4-FFF2-40B4-BE49-F238E27FC236}">
                <a16:creationId xmlns:a16="http://schemas.microsoft.com/office/drawing/2014/main" id="{A178DE81-13A7-4D06-87DF-5F1C083CB929}"/>
              </a:ext>
            </a:extLst>
          </p:cNvPr>
          <p:cNvSpPr txBox="1">
            <a:spLocks/>
          </p:cNvSpPr>
          <p:nvPr/>
        </p:nvSpPr>
        <p:spPr>
          <a:xfrm>
            <a:off x="8453071" y="964028"/>
            <a:ext cx="2770873" cy="4196299"/>
          </a:xfrm>
          <a:prstGeom prst="rect">
            <a:avLst/>
          </a:prstGeom>
        </p:spPr>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defTabSz="914400" rtl="0" eaLnBrk="1" fontAlgn="auto" latinLnBrk="0" hangingPunct="1">
              <a:spcBef>
                <a:spcPts val="1000"/>
              </a:spcBef>
              <a:spcAft>
                <a:spcPts val="0"/>
              </a:spcAft>
              <a:buClrTx/>
              <a:buSzTx/>
              <a:buFont typeface="Arial" panose="020B0604020202020204" pitchFamily="34" charset="0"/>
              <a:buChar char="•"/>
              <a:tabLst/>
              <a:defRPr/>
            </a:pPr>
            <a:endParaRPr kumimoji="0" lang="en-US" sz="2200" b="1" i="0" u="none" strike="noStrike" kern="1200" cap="none" spc="0" normalizeH="0" baseline="0" noProof="0" dirty="0">
              <a:ln>
                <a:noFill/>
              </a:ln>
              <a:effectLst/>
              <a:uLnTx/>
              <a:uFillTx/>
              <a:latin typeface="Arial Rounded MT Bold" panose="020F0704030504030204" pitchFamily="34" charset="0"/>
            </a:endParaRPr>
          </a:p>
        </p:txBody>
      </p:sp>
      <p:pic>
        <p:nvPicPr>
          <p:cNvPr id="5" name="Content Placeholder 5" descr="A picture containing clipart&#10;&#10;Description automatically generated">
            <a:extLst>
              <a:ext uri="{FF2B5EF4-FFF2-40B4-BE49-F238E27FC236}">
                <a16:creationId xmlns:a16="http://schemas.microsoft.com/office/drawing/2014/main" id="{8DF58E1A-C94B-4BA1-A0E5-D6A5566548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43" y="6086822"/>
            <a:ext cx="845575" cy="539055"/>
          </a:xfrm>
          <a:prstGeom prst="rect">
            <a:avLst/>
          </a:prstGeom>
          <a:noFill/>
          <a:ln>
            <a:noFill/>
          </a:ln>
        </p:spPr>
      </p:pic>
    </p:spTree>
    <p:extLst>
      <p:ext uri="{BB962C8B-B14F-4D97-AF65-F5344CB8AC3E}">
        <p14:creationId xmlns:p14="http://schemas.microsoft.com/office/powerpoint/2010/main" val="2976138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A6486A9-2C89-4910-8D02-5F5BFE99A4C5}"/>
              </a:ext>
            </a:extLst>
          </p:cNvPr>
          <p:cNvSpPr/>
          <p:nvPr/>
        </p:nvSpPr>
        <p:spPr>
          <a:xfrm>
            <a:off x="591133" y="196438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kern="1200" dirty="0">
                <a:solidFill>
                  <a:srgbClr val="FFFFFF"/>
                </a:solidFill>
                <a:latin typeface="+mj-lt"/>
                <a:ea typeface="+mj-ea"/>
                <a:cs typeface="+mj-cs"/>
              </a:rPr>
              <a:t>HYPERLEDGER PRINCETON</a:t>
            </a:r>
          </a:p>
        </p:txBody>
      </p:sp>
      <p:pic>
        <p:nvPicPr>
          <p:cNvPr id="4" name="Picture 3">
            <a:extLst>
              <a:ext uri="{FF2B5EF4-FFF2-40B4-BE49-F238E27FC236}">
                <a16:creationId xmlns:a16="http://schemas.microsoft.com/office/drawing/2014/main" id="{287FC3E9-D6C9-4F78-A129-67CC441FE8A0}"/>
              </a:ext>
            </a:extLst>
          </p:cNvPr>
          <p:cNvPicPr>
            <a:picLocks noChangeAspect="1"/>
          </p:cNvPicPr>
          <p:nvPr/>
        </p:nvPicPr>
        <p:blipFill>
          <a:blip r:embed="rId2"/>
          <a:stretch>
            <a:fillRect/>
          </a:stretch>
        </p:blipFill>
        <p:spPr>
          <a:xfrm>
            <a:off x="4038600" y="1046215"/>
            <a:ext cx="7188199" cy="4762180"/>
          </a:xfrm>
          <a:prstGeom prst="rect">
            <a:avLst/>
          </a:prstGeom>
        </p:spPr>
      </p:pic>
      <p:pic>
        <p:nvPicPr>
          <p:cNvPr id="5" name="Content Placeholder 5" descr="A picture containing clipart&#10;&#10;Description automatically generated">
            <a:extLst>
              <a:ext uri="{FF2B5EF4-FFF2-40B4-BE49-F238E27FC236}">
                <a16:creationId xmlns:a16="http://schemas.microsoft.com/office/drawing/2014/main" id="{1D561F85-600B-483E-9D69-9F9803D551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432253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73C9CB1B-E919-4C35-A283-978B144C695F}"/>
              </a:ext>
            </a:extLst>
          </p:cNvPr>
          <p:cNvSpPr>
            <a:spLocks noGrp="1"/>
          </p:cNvSpPr>
          <p:nvPr>
            <p:ph type="ftr" sz="quarter" idx="11"/>
          </p:nvPr>
        </p:nvSpPr>
        <p:spPr/>
        <p:txBody>
          <a:bodyPr/>
          <a:lstStyle/>
          <a:p>
            <a:endParaRPr lang="en-US"/>
          </a:p>
        </p:txBody>
      </p:sp>
      <p:sp>
        <p:nvSpPr>
          <p:cNvPr id="3" name="TextBox 2">
            <a:extLst>
              <a:ext uri="{FF2B5EF4-FFF2-40B4-BE49-F238E27FC236}">
                <a16:creationId xmlns:a16="http://schemas.microsoft.com/office/drawing/2014/main" id="{95787702-93DB-4E91-AF33-9C3411A864B3}"/>
              </a:ext>
            </a:extLst>
          </p:cNvPr>
          <p:cNvSpPr txBox="1"/>
          <p:nvPr/>
        </p:nvSpPr>
        <p:spPr>
          <a:xfrm>
            <a:off x="4354215" y="1779717"/>
            <a:ext cx="6697980" cy="369332"/>
          </a:xfrm>
          <a:prstGeom prst="rect">
            <a:avLst/>
          </a:prstGeom>
          <a:noFill/>
        </p:spPr>
        <p:txBody>
          <a:bodyPr wrap="square" rtlCol="0">
            <a:spAutoFit/>
          </a:bodyPr>
          <a:lstStyle/>
          <a:p>
            <a:r>
              <a:rPr lang="en-US" dirty="0"/>
              <a:t>Rutgersblockchain.io </a:t>
            </a:r>
          </a:p>
        </p:txBody>
      </p:sp>
      <p:pic>
        <p:nvPicPr>
          <p:cNvPr id="4" name="Picture 3">
            <a:extLst>
              <a:ext uri="{FF2B5EF4-FFF2-40B4-BE49-F238E27FC236}">
                <a16:creationId xmlns:a16="http://schemas.microsoft.com/office/drawing/2014/main" id="{3336B8A1-9F94-4186-8E97-22DA9A4D07BA}"/>
              </a:ext>
            </a:extLst>
          </p:cNvPr>
          <p:cNvPicPr>
            <a:picLocks noChangeAspect="1"/>
          </p:cNvPicPr>
          <p:nvPr/>
        </p:nvPicPr>
        <p:blipFill>
          <a:blip r:embed="rId2"/>
          <a:stretch>
            <a:fillRect/>
          </a:stretch>
        </p:blipFill>
        <p:spPr>
          <a:xfrm>
            <a:off x="6238054" y="2585884"/>
            <a:ext cx="4280276" cy="2905432"/>
          </a:xfrm>
          <a:prstGeom prst="rect">
            <a:avLst/>
          </a:prstGeom>
        </p:spPr>
      </p:pic>
      <p:sp>
        <p:nvSpPr>
          <p:cNvPr id="5" name="Rectangle 2">
            <a:extLst>
              <a:ext uri="{FF2B5EF4-FFF2-40B4-BE49-F238E27FC236}">
                <a16:creationId xmlns:a16="http://schemas.microsoft.com/office/drawing/2014/main" id="{88584805-9E6D-47EE-8C32-E983DB0D4CAF}"/>
              </a:ext>
            </a:extLst>
          </p:cNvPr>
          <p:cNvSpPr/>
          <p:nvPr/>
        </p:nvSpPr>
        <p:spPr>
          <a:xfrm>
            <a:off x="532140" y="1000822"/>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PRINCETON Blockchain &amp; AI</a:t>
            </a:r>
          </a:p>
        </p:txBody>
      </p:sp>
      <p:pic>
        <p:nvPicPr>
          <p:cNvPr id="6" name="Content Placeholder 5" descr="A picture containing clipart&#10;&#10;Description automatically generated">
            <a:extLst>
              <a:ext uri="{FF2B5EF4-FFF2-40B4-BE49-F238E27FC236}">
                <a16:creationId xmlns:a16="http://schemas.microsoft.com/office/drawing/2014/main" id="{4306A524-9C5D-4AAD-9307-D2AA14A06A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926967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FAB326-2CA6-499B-ADFE-504CE031B2DF}"/>
              </a:ext>
            </a:extLst>
          </p:cNvPr>
          <p:cNvPicPr>
            <a:picLocks noChangeAspect="1"/>
          </p:cNvPicPr>
          <p:nvPr/>
        </p:nvPicPr>
        <p:blipFill>
          <a:blip r:embed="rId2"/>
          <a:stretch>
            <a:fillRect/>
          </a:stretch>
        </p:blipFill>
        <p:spPr>
          <a:xfrm>
            <a:off x="5102999" y="1504335"/>
            <a:ext cx="4955562" cy="3394558"/>
          </a:xfrm>
          <a:prstGeom prst="rect">
            <a:avLst/>
          </a:prstGeom>
        </p:spPr>
      </p:pic>
      <p:sp>
        <p:nvSpPr>
          <p:cNvPr id="2" name="Footer Placeholder 1">
            <a:extLst>
              <a:ext uri="{FF2B5EF4-FFF2-40B4-BE49-F238E27FC236}">
                <a16:creationId xmlns:a16="http://schemas.microsoft.com/office/drawing/2014/main" id="{40AFF9E9-DBB6-4711-956E-2A5F8A166039}"/>
              </a:ext>
            </a:extLst>
          </p:cNvPr>
          <p:cNvSpPr>
            <a:spLocks noGrp="1"/>
          </p:cNvSpPr>
          <p:nvPr>
            <p:ph type="ftr" sz="quarter" idx="11"/>
          </p:nvPr>
        </p:nvSpPr>
        <p:spPr/>
        <p:txBody>
          <a:bodyPr/>
          <a:lstStyle/>
          <a:p>
            <a:endParaRPr lang="en-US"/>
          </a:p>
        </p:txBody>
      </p:sp>
      <p:sp>
        <p:nvSpPr>
          <p:cNvPr id="4" name="Rectangle 2">
            <a:extLst>
              <a:ext uri="{FF2B5EF4-FFF2-40B4-BE49-F238E27FC236}">
                <a16:creationId xmlns:a16="http://schemas.microsoft.com/office/drawing/2014/main" id="{D34D1817-E0F4-4340-9671-F86B27465AB9}"/>
              </a:ext>
            </a:extLst>
          </p:cNvPr>
          <p:cNvSpPr/>
          <p:nvPr/>
        </p:nvSpPr>
        <p:spPr>
          <a:xfrm>
            <a:off x="482978" y="87300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PRINCETON Blockchain &amp; AI</a:t>
            </a:r>
          </a:p>
        </p:txBody>
      </p:sp>
      <p:pic>
        <p:nvPicPr>
          <p:cNvPr id="5" name="Content Placeholder 5" descr="A picture containing clipart&#10;&#10;Description automatically generated">
            <a:extLst>
              <a:ext uri="{FF2B5EF4-FFF2-40B4-BE49-F238E27FC236}">
                <a16:creationId xmlns:a16="http://schemas.microsoft.com/office/drawing/2014/main" id="{13EAF230-DEAF-4C09-937A-7786435CDF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319811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DE76C161-384B-4733-AF69-5CB03FC5952D}"/>
              </a:ext>
            </a:extLst>
          </p:cNvPr>
          <p:cNvSpPr>
            <a:spLocks noGrp="1"/>
          </p:cNvSpPr>
          <p:nvPr>
            <p:ph type="ftr" sz="quarter" idx="11"/>
          </p:nvPr>
        </p:nvSpPr>
        <p:spPr/>
        <p:txBody>
          <a:bodyPr/>
          <a:lstStyle/>
          <a:p>
            <a:endParaRPr lang="en-US"/>
          </a:p>
        </p:txBody>
      </p:sp>
      <p:sp>
        <p:nvSpPr>
          <p:cNvPr id="3" name="Rectangle 2">
            <a:extLst>
              <a:ext uri="{FF2B5EF4-FFF2-40B4-BE49-F238E27FC236}">
                <a16:creationId xmlns:a16="http://schemas.microsoft.com/office/drawing/2014/main" id="{41800540-AA33-4687-8770-476C8478ECE1}"/>
              </a:ext>
            </a:extLst>
          </p:cNvPr>
          <p:cNvSpPr/>
          <p:nvPr/>
        </p:nvSpPr>
        <p:spPr>
          <a:xfrm>
            <a:off x="482978" y="873003"/>
            <a:ext cx="2965565"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u="sng" dirty="0">
                <a:solidFill>
                  <a:srgbClr val="FFFFFF"/>
                </a:solidFill>
                <a:latin typeface="Calibri Light" panose="020F0302020204030204"/>
              </a:rPr>
              <a:t> Ledger Academy / Blockchain Fundamentals</a:t>
            </a:r>
          </a:p>
        </p:txBody>
      </p:sp>
      <p:pic>
        <p:nvPicPr>
          <p:cNvPr id="4" name="Picture 3">
            <a:extLst>
              <a:ext uri="{FF2B5EF4-FFF2-40B4-BE49-F238E27FC236}">
                <a16:creationId xmlns:a16="http://schemas.microsoft.com/office/drawing/2014/main" id="{5EDC5F05-54BA-44A2-9DB6-1B8AC5CE25A5}"/>
              </a:ext>
            </a:extLst>
          </p:cNvPr>
          <p:cNvPicPr>
            <a:picLocks noChangeAspect="1"/>
          </p:cNvPicPr>
          <p:nvPr/>
        </p:nvPicPr>
        <p:blipFill>
          <a:blip r:embed="rId2"/>
          <a:stretch>
            <a:fillRect/>
          </a:stretch>
        </p:blipFill>
        <p:spPr>
          <a:xfrm>
            <a:off x="4001999" y="829219"/>
            <a:ext cx="7707023" cy="4061672"/>
          </a:xfrm>
          <a:prstGeom prst="rect">
            <a:avLst/>
          </a:prstGeom>
        </p:spPr>
      </p:pic>
      <p:pic>
        <p:nvPicPr>
          <p:cNvPr id="5" name="Content Placeholder 5" descr="A picture containing clipart&#10;&#10;Description automatically generated">
            <a:extLst>
              <a:ext uri="{FF2B5EF4-FFF2-40B4-BE49-F238E27FC236}">
                <a16:creationId xmlns:a16="http://schemas.microsoft.com/office/drawing/2014/main" id="{C4D93198-D250-4ED2-BC62-43C0CED86B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269" y="6077391"/>
            <a:ext cx="845575" cy="539055"/>
          </a:xfrm>
          <a:prstGeom prst="rect">
            <a:avLst/>
          </a:prstGeom>
          <a:noFill/>
          <a:ln>
            <a:noFill/>
          </a:ln>
        </p:spPr>
      </p:pic>
    </p:spTree>
    <p:extLst>
      <p:ext uri="{BB962C8B-B14F-4D97-AF65-F5344CB8AC3E}">
        <p14:creationId xmlns:p14="http://schemas.microsoft.com/office/powerpoint/2010/main" val="149663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9229E6A-4F47-4423-B49A-7C5668EC06A4}"/>
              </a:ext>
            </a:extLst>
          </p:cNvPr>
          <p:cNvSpPr>
            <a:spLocks noGrp="1"/>
          </p:cNvSpPr>
          <p:nvPr>
            <p:ph type="ftr" sz="quarter" idx="11"/>
          </p:nvPr>
        </p:nvSpPr>
        <p:spPr/>
        <p:txBody>
          <a:bodyPr/>
          <a:lstStyle/>
          <a:p>
            <a:endParaRPr lang="en-US"/>
          </a:p>
        </p:txBody>
      </p:sp>
      <p:pic>
        <p:nvPicPr>
          <p:cNvPr id="7172" name="Picture 4">
            <a:extLst>
              <a:ext uri="{FF2B5EF4-FFF2-40B4-BE49-F238E27FC236}">
                <a16:creationId xmlns:a16="http://schemas.microsoft.com/office/drawing/2014/main" id="{EE053AB8-BA77-438F-A4D6-D650431BA2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191" y="490453"/>
            <a:ext cx="5284496" cy="165427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5891B6A1-3E67-4380-9C10-355C944B7B28}"/>
              </a:ext>
            </a:extLst>
          </p:cNvPr>
          <p:cNvPicPr>
            <a:picLocks noChangeAspect="1"/>
          </p:cNvPicPr>
          <p:nvPr/>
        </p:nvPicPr>
        <p:blipFill>
          <a:blip r:embed="rId3"/>
          <a:stretch>
            <a:fillRect/>
          </a:stretch>
        </p:blipFill>
        <p:spPr>
          <a:xfrm>
            <a:off x="6699139" y="1074398"/>
            <a:ext cx="3424118" cy="4218038"/>
          </a:xfrm>
          <a:prstGeom prst="rect">
            <a:avLst/>
          </a:prstGeom>
        </p:spPr>
      </p:pic>
    </p:spTree>
    <p:extLst>
      <p:ext uri="{BB962C8B-B14F-4D97-AF65-F5344CB8AC3E}">
        <p14:creationId xmlns:p14="http://schemas.microsoft.com/office/powerpoint/2010/main" val="10315818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4062</Words>
  <Application>Microsoft Office PowerPoint</Application>
  <PresentationFormat>Widescreen</PresentationFormat>
  <Paragraphs>295</Paragraphs>
  <Slides>47</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47</vt:i4>
      </vt:variant>
    </vt:vector>
  </HeadingPairs>
  <TitlesOfParts>
    <vt:vector size="54" baseType="lpstr">
      <vt:lpstr>Arial</vt:lpstr>
      <vt:lpstr>Arial Rounded MT Bold</vt:lpstr>
      <vt:lpstr>Calibri</vt:lpstr>
      <vt:lpstr>Calibri Light</vt:lpstr>
      <vt:lpstr>Graphik Meetup</vt:lpstr>
      <vt:lpstr>Helvetica</vt:lpstr>
      <vt:lpstr>Office Theme</vt:lpstr>
      <vt:lpstr>  Welcome to  Hyperledger princeton     hosted by  Ledger Academy</vt:lpstr>
      <vt:lpstr>AGENDA</vt:lpstr>
      <vt:lpstr>PowerPoint Presentation</vt:lpstr>
      <vt:lpstr>Princeton Blockchain Community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Hyperledger Overview</vt:lpstr>
      <vt:lpstr>Introducing Hyperledger</vt:lpstr>
      <vt:lpstr>Hosted By The Linux Foundation</vt:lpstr>
      <vt:lpstr>Shared Ledger Database</vt:lpstr>
      <vt:lpstr>Hyperledger Goals</vt:lpstr>
      <vt:lpstr>Hyperledger Modular Approach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Additional Community Working Groups Working Groups are open to the public</vt:lpstr>
      <vt:lpstr>PowerPoint Presentation</vt:lpstr>
      <vt:lpstr>PowerPoint Presentation</vt:lpstr>
      <vt:lpstr>PowerPoint Presentation</vt:lpstr>
      <vt:lpstr>Hyperledger Global Meetups</vt:lpstr>
      <vt:lpstr>PowerPoint Presentation</vt:lpstr>
      <vt:lpstr>PowerPoint Presentation</vt:lpstr>
      <vt:lpstr>PowerPoint Presentation</vt:lpstr>
      <vt:lpstr>PowerPoint Presentation</vt:lpstr>
      <vt:lpstr>PowerPoint Presentation</vt:lpstr>
      <vt:lpstr>Additional Community Working Groups Working Groups are open to the public</vt:lpstr>
      <vt:lpstr>PowerPoint Presentation</vt:lpstr>
      <vt:lpstr>PowerPoint Presentation</vt:lpstr>
      <vt:lpstr>PowerPoint Presentation</vt:lpstr>
      <vt:lpstr>Hyperledger Global Meetups</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Princeton Blockchain and AI    hosted by  Ledger Academy</dc:title>
  <dc:creator>Bobbi Muscara</dc:creator>
  <cp:lastModifiedBy>Bobbi Muscara</cp:lastModifiedBy>
  <cp:revision>1</cp:revision>
  <dcterms:created xsi:type="dcterms:W3CDTF">2020-01-20T03:17:03Z</dcterms:created>
  <dcterms:modified xsi:type="dcterms:W3CDTF">2020-01-20T03:39:22Z</dcterms:modified>
</cp:coreProperties>
</file>