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803" r:id="rId1"/>
    <p:sldMasterId id="2147483809" r:id="rId2"/>
  </p:sldMasterIdLst>
  <p:notesMasterIdLst>
    <p:notesMasterId r:id="rId25"/>
  </p:notesMasterIdLst>
  <p:sldIdLst>
    <p:sldId id="416" r:id="rId3"/>
    <p:sldId id="258" r:id="rId4"/>
    <p:sldId id="279" r:id="rId5"/>
    <p:sldId id="415" r:id="rId6"/>
    <p:sldId id="282" r:id="rId7"/>
    <p:sldId id="283" r:id="rId8"/>
    <p:sldId id="280" r:id="rId9"/>
    <p:sldId id="281" r:id="rId10"/>
    <p:sldId id="267" r:id="rId11"/>
    <p:sldId id="268" r:id="rId12"/>
    <p:sldId id="269" r:id="rId13"/>
    <p:sldId id="276" r:id="rId14"/>
    <p:sldId id="277" r:id="rId15"/>
    <p:sldId id="270" r:id="rId16"/>
    <p:sldId id="271" r:id="rId17"/>
    <p:sldId id="278" r:id="rId18"/>
    <p:sldId id="274" r:id="rId19"/>
    <p:sldId id="273" r:id="rId20"/>
    <p:sldId id="272" r:id="rId21"/>
    <p:sldId id="275" r:id="rId22"/>
    <p:sldId id="408" r:id="rId23"/>
    <p:sldId id="285" r:id="rId2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Proxima Nova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DD0C81-1023-470D-AA7A-02224D7B843E}" v="65" dt="2021-02-04T15:50:17.820"/>
  </p1510:revLst>
</p1510:revInfo>
</file>

<file path=ppt/tableStyles.xml><?xml version="1.0" encoding="utf-8"?>
<a:tblStyleLst xmlns:a="http://schemas.openxmlformats.org/drawingml/2006/main" def="{A052557A-FDB3-47F0-9E48-D5E8901C52B0}">
  <a:tblStyle styleId="{A052557A-FDB3-47F0-9E48-D5E8901C52B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830" autoAdjust="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Today we are going to talk about how to get involved in an open-source community.   Weather you are looking to further your career or enhance your business processes , spend some time in our community pages.  Feel free to join our project calls or join a group , your level of involvement is up to you. </a:t>
            </a:r>
          </a:p>
        </p:txBody>
      </p:sp>
    </p:spTree>
    <p:extLst>
      <p:ext uri="{BB962C8B-B14F-4D97-AF65-F5344CB8AC3E}">
        <p14:creationId xmlns:p14="http://schemas.microsoft.com/office/powerpoint/2010/main" val="1641432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Now that you can edit the pages its time to discover where your interest lies. Each project WG and SIG hold weekly / bi-weekly calls that are open to everyone.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072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Just join a zoom call and introduce yourself and just say you want to learn about the group.  Once you find the group you want to contribute to  start to get working!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40556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All the information is one the community calendar.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8561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Now that you know where you want to contribute,  its time to JOIN a group and get on the mailing lists.  It’s a simple as that. Feel free to roam around the community pages and join as many groups as you feel you can be an important part of this growing community.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8701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Its time to test your knowledge. </a:t>
            </a:r>
            <a:r>
              <a:rPr lang="en-US"/>
              <a:t>Let's </a:t>
            </a:r>
            <a:r>
              <a:rPr lang="en-US" dirty="0"/>
              <a:t>walk through the </a:t>
            </a:r>
            <a:r>
              <a:rPr lang="en-US"/>
              <a:t>four steps.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6209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" name="Google Shape;1234;g59475fd5ec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5" name="Google Shape;1235;g59475fd5ec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Under Hyperledger’s umbrella there are frameworks and tools that take different approaches to creating blockchains for business.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There are many benefits to this modular approach since we believe that there isn’t one blockchain solution that will work well for every possible use case.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5f82bbb8e0_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5f82bbb8e0_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These step that I am going to describe hold true weather your joining a </a:t>
            </a:r>
            <a:r>
              <a:rPr lang="en-US" dirty="0" err="1"/>
              <a:t>wg</a:t>
            </a:r>
            <a:r>
              <a:rPr lang="en-US" dirty="0"/>
              <a:t> sig or project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9944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Just verify your email.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40156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Just verify your email. Then you will have the ability to log into the </a:t>
            </a:r>
            <a:r>
              <a:rPr lang="en-US" dirty="0" err="1"/>
              <a:t>wiki.hyperledger</a:t>
            </a:r>
            <a:r>
              <a:rPr lang="en-US" dirty="0"/>
              <a:t> community pages.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10287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Your login gives you the ability to edit the community pages.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7866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edit menu works like the common word processor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9365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" name="Google Shape;1270;g59475fd5ec_0_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1" name="Google Shape;1271;g59475fd5ec_0_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Word processing,  / web page editor. You can insert tables , files and even new pages.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96213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. Purple - Blank">
  <p:cSld name="Blank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x2 Icon Slide">
  <p:cSld name="5x2 Icon Slid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1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6" name="Google Shape;116;p11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11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11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9" name="Google Shape;119;p11"/>
          <p:cNvSpPr>
            <a:spLocks noGrp="1"/>
          </p:cNvSpPr>
          <p:nvPr>
            <p:ph type="pic" idx="2"/>
          </p:nvPr>
        </p:nvSpPr>
        <p:spPr>
          <a:xfrm>
            <a:off x="1081963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0" name="Google Shape;120;p11"/>
          <p:cNvSpPr>
            <a:spLocks noGrp="1"/>
          </p:cNvSpPr>
          <p:nvPr>
            <p:ph type="pic" idx="3"/>
          </p:nvPr>
        </p:nvSpPr>
        <p:spPr>
          <a:xfrm>
            <a:off x="4222750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body" idx="1"/>
          </p:nvPr>
        </p:nvSpPr>
        <p:spPr>
          <a:xfrm>
            <a:off x="755651" y="2046055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11"/>
          <p:cNvSpPr>
            <a:spLocks noGrp="1"/>
          </p:cNvSpPr>
          <p:nvPr>
            <p:ph type="pic" idx="4"/>
          </p:nvPr>
        </p:nvSpPr>
        <p:spPr>
          <a:xfrm>
            <a:off x="2655510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11"/>
          <p:cNvSpPr txBox="1">
            <a:spLocks noGrp="1"/>
          </p:cNvSpPr>
          <p:nvPr>
            <p:ph type="body" idx="5"/>
          </p:nvPr>
        </p:nvSpPr>
        <p:spPr>
          <a:xfrm>
            <a:off x="2329197" y="2046055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11"/>
          <p:cNvSpPr txBox="1">
            <a:spLocks noGrp="1"/>
          </p:cNvSpPr>
          <p:nvPr>
            <p:ph type="body" idx="6"/>
          </p:nvPr>
        </p:nvSpPr>
        <p:spPr>
          <a:xfrm>
            <a:off x="3902743" y="2046055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5" name="Google Shape;125;p11"/>
          <p:cNvSpPr txBox="1">
            <a:spLocks noGrp="1"/>
          </p:cNvSpPr>
          <p:nvPr>
            <p:ph type="body" idx="7"/>
          </p:nvPr>
        </p:nvSpPr>
        <p:spPr>
          <a:xfrm>
            <a:off x="5476289" y="2046055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6" name="Google Shape;126;p11"/>
          <p:cNvSpPr>
            <a:spLocks noGrp="1"/>
          </p:cNvSpPr>
          <p:nvPr>
            <p:ph type="pic" idx="8"/>
          </p:nvPr>
        </p:nvSpPr>
        <p:spPr>
          <a:xfrm>
            <a:off x="7369843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7" name="Google Shape;127;p11"/>
          <p:cNvSpPr txBox="1">
            <a:spLocks noGrp="1"/>
          </p:cNvSpPr>
          <p:nvPr>
            <p:ph type="body" idx="9"/>
          </p:nvPr>
        </p:nvSpPr>
        <p:spPr>
          <a:xfrm>
            <a:off x="7049836" y="2049963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11"/>
          <p:cNvSpPr>
            <a:spLocks noGrp="1"/>
          </p:cNvSpPr>
          <p:nvPr>
            <p:ph type="pic" idx="13"/>
          </p:nvPr>
        </p:nvSpPr>
        <p:spPr>
          <a:xfrm>
            <a:off x="5796296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11"/>
          <p:cNvSpPr>
            <a:spLocks noGrp="1"/>
          </p:cNvSpPr>
          <p:nvPr>
            <p:ph type="pic" idx="14"/>
          </p:nvPr>
        </p:nvSpPr>
        <p:spPr>
          <a:xfrm>
            <a:off x="1081963" y="289919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11"/>
          <p:cNvSpPr>
            <a:spLocks noGrp="1"/>
          </p:cNvSpPr>
          <p:nvPr>
            <p:ph type="pic" idx="15"/>
          </p:nvPr>
        </p:nvSpPr>
        <p:spPr>
          <a:xfrm>
            <a:off x="4222750" y="289919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1" name="Google Shape;131;p11"/>
          <p:cNvSpPr txBox="1">
            <a:spLocks noGrp="1"/>
          </p:cNvSpPr>
          <p:nvPr>
            <p:ph type="body" idx="16"/>
          </p:nvPr>
        </p:nvSpPr>
        <p:spPr>
          <a:xfrm>
            <a:off x="755651" y="3741924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2" name="Google Shape;132;p11"/>
          <p:cNvSpPr>
            <a:spLocks noGrp="1"/>
          </p:cNvSpPr>
          <p:nvPr>
            <p:ph type="pic" idx="17"/>
          </p:nvPr>
        </p:nvSpPr>
        <p:spPr>
          <a:xfrm>
            <a:off x="2655510" y="289919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3" name="Google Shape;133;p11"/>
          <p:cNvSpPr txBox="1">
            <a:spLocks noGrp="1"/>
          </p:cNvSpPr>
          <p:nvPr>
            <p:ph type="body" idx="18"/>
          </p:nvPr>
        </p:nvSpPr>
        <p:spPr>
          <a:xfrm>
            <a:off x="2329197" y="3741924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4" name="Google Shape;134;p11"/>
          <p:cNvSpPr txBox="1">
            <a:spLocks noGrp="1"/>
          </p:cNvSpPr>
          <p:nvPr>
            <p:ph type="body" idx="19"/>
          </p:nvPr>
        </p:nvSpPr>
        <p:spPr>
          <a:xfrm>
            <a:off x="3902743" y="3741924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5" name="Google Shape;135;p11"/>
          <p:cNvSpPr txBox="1">
            <a:spLocks noGrp="1"/>
          </p:cNvSpPr>
          <p:nvPr>
            <p:ph type="body" idx="20"/>
          </p:nvPr>
        </p:nvSpPr>
        <p:spPr>
          <a:xfrm>
            <a:off x="5476289" y="3741924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6" name="Google Shape;136;p11"/>
          <p:cNvSpPr>
            <a:spLocks noGrp="1"/>
          </p:cNvSpPr>
          <p:nvPr>
            <p:ph type="pic" idx="21"/>
          </p:nvPr>
        </p:nvSpPr>
        <p:spPr>
          <a:xfrm>
            <a:off x="7369843" y="289919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7" name="Google Shape;137;p11"/>
          <p:cNvSpPr txBox="1">
            <a:spLocks noGrp="1"/>
          </p:cNvSpPr>
          <p:nvPr>
            <p:ph type="body" idx="22"/>
          </p:nvPr>
        </p:nvSpPr>
        <p:spPr>
          <a:xfrm>
            <a:off x="7049836" y="3745832"/>
            <a:ext cx="13386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8" name="Google Shape;138;p11"/>
          <p:cNvSpPr>
            <a:spLocks noGrp="1"/>
          </p:cNvSpPr>
          <p:nvPr>
            <p:ph type="pic" idx="23"/>
          </p:nvPr>
        </p:nvSpPr>
        <p:spPr>
          <a:xfrm>
            <a:off x="5796296" y="289919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ropdown Slide w/ Icons">
  <p:cSld name="Dropdown Slide w/ Icons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2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1" name="Google Shape;141;p12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2" name="Google Shape;142;p12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3" name="Google Shape;143;p12"/>
          <p:cNvSpPr>
            <a:spLocks noGrp="1"/>
          </p:cNvSpPr>
          <p:nvPr>
            <p:ph type="pic" idx="2"/>
          </p:nvPr>
        </p:nvSpPr>
        <p:spPr>
          <a:xfrm>
            <a:off x="1625796" y="3073816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4" name="Google Shape;144;p12"/>
          <p:cNvSpPr>
            <a:spLocks noGrp="1"/>
          </p:cNvSpPr>
          <p:nvPr>
            <p:ph type="pic" idx="3"/>
          </p:nvPr>
        </p:nvSpPr>
        <p:spPr>
          <a:xfrm>
            <a:off x="6819703" y="3073816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12"/>
          <p:cNvSpPr txBox="1">
            <a:spLocks noGrp="1"/>
          </p:cNvSpPr>
          <p:nvPr>
            <p:ph type="body" idx="1"/>
          </p:nvPr>
        </p:nvSpPr>
        <p:spPr>
          <a:xfrm>
            <a:off x="755650" y="3916546"/>
            <a:ext cx="2355900" cy="4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6" name="Google Shape;146;p12"/>
          <p:cNvSpPr>
            <a:spLocks noGrp="1"/>
          </p:cNvSpPr>
          <p:nvPr>
            <p:ph type="pic" idx="4"/>
          </p:nvPr>
        </p:nvSpPr>
        <p:spPr>
          <a:xfrm>
            <a:off x="4222750" y="3073816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7" name="Google Shape;147;p12"/>
          <p:cNvSpPr txBox="1">
            <a:spLocks noGrp="1"/>
          </p:cNvSpPr>
          <p:nvPr>
            <p:ph type="body" idx="5"/>
          </p:nvPr>
        </p:nvSpPr>
        <p:spPr>
          <a:xfrm>
            <a:off x="6032309" y="3916546"/>
            <a:ext cx="2355900" cy="4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8" name="Google Shape;148;p12"/>
          <p:cNvSpPr txBox="1">
            <a:spLocks noGrp="1"/>
          </p:cNvSpPr>
          <p:nvPr>
            <p:ph type="body" idx="6"/>
          </p:nvPr>
        </p:nvSpPr>
        <p:spPr>
          <a:xfrm>
            <a:off x="3395969" y="3916546"/>
            <a:ext cx="2355900" cy="4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9" name="Google Shape;149;p12"/>
          <p:cNvSpPr txBox="1">
            <a:spLocks noGrp="1"/>
          </p:cNvSpPr>
          <p:nvPr>
            <p:ph type="body" idx="7"/>
          </p:nvPr>
        </p:nvSpPr>
        <p:spPr>
          <a:xfrm>
            <a:off x="755650" y="2042272"/>
            <a:ext cx="7632600" cy="83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0" name="Google Shape;150;p12"/>
          <p:cNvSpPr>
            <a:spLocks noGrp="1"/>
          </p:cNvSpPr>
          <p:nvPr>
            <p:ph type="pic" idx="8"/>
          </p:nvPr>
        </p:nvSpPr>
        <p:spPr>
          <a:xfrm>
            <a:off x="4010025" y="0"/>
            <a:ext cx="11241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Slide w/ Description">
  <p:cSld name="Icon Slide w/ Description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3" name="Google Shape;153;p13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4" name="Google Shape;154;p13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5" name="Google Shape;155;p13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6" name="Google Shape;156;p13"/>
          <p:cNvSpPr>
            <a:spLocks noGrp="1"/>
          </p:cNvSpPr>
          <p:nvPr>
            <p:ph type="pic" idx="2"/>
          </p:nvPr>
        </p:nvSpPr>
        <p:spPr>
          <a:xfrm>
            <a:off x="1625796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7" name="Google Shape;157;p13"/>
          <p:cNvSpPr>
            <a:spLocks noGrp="1"/>
          </p:cNvSpPr>
          <p:nvPr>
            <p:ph type="pic" idx="3"/>
          </p:nvPr>
        </p:nvSpPr>
        <p:spPr>
          <a:xfrm>
            <a:off x="6819703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8" name="Google Shape;158;p13"/>
          <p:cNvSpPr>
            <a:spLocks noGrp="1"/>
          </p:cNvSpPr>
          <p:nvPr>
            <p:ph type="pic" idx="4"/>
          </p:nvPr>
        </p:nvSpPr>
        <p:spPr>
          <a:xfrm>
            <a:off x="4222750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9" name="Google Shape;159;p13"/>
          <p:cNvSpPr txBox="1">
            <a:spLocks noGrp="1"/>
          </p:cNvSpPr>
          <p:nvPr>
            <p:ph type="body" idx="1"/>
          </p:nvPr>
        </p:nvSpPr>
        <p:spPr>
          <a:xfrm>
            <a:off x="755650" y="2355517"/>
            <a:ext cx="2355900" cy="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0" name="Google Shape;160;p13"/>
          <p:cNvSpPr txBox="1">
            <a:spLocks noGrp="1"/>
          </p:cNvSpPr>
          <p:nvPr>
            <p:ph type="body" idx="5"/>
          </p:nvPr>
        </p:nvSpPr>
        <p:spPr>
          <a:xfrm>
            <a:off x="6032309" y="2355517"/>
            <a:ext cx="2355900" cy="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1" name="Google Shape;161;p13"/>
          <p:cNvSpPr txBox="1">
            <a:spLocks noGrp="1"/>
          </p:cNvSpPr>
          <p:nvPr>
            <p:ph type="body" idx="6"/>
          </p:nvPr>
        </p:nvSpPr>
        <p:spPr>
          <a:xfrm>
            <a:off x="3395969" y="2355517"/>
            <a:ext cx="2355900" cy="7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2" name="Google Shape;162;p13"/>
          <p:cNvSpPr txBox="1">
            <a:spLocks noGrp="1"/>
          </p:cNvSpPr>
          <p:nvPr>
            <p:ph type="body" idx="7"/>
          </p:nvPr>
        </p:nvSpPr>
        <p:spPr>
          <a:xfrm>
            <a:off x="755650" y="3327067"/>
            <a:ext cx="7632600" cy="8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Slide w/ Bullets">
  <p:cSld name="Icon Slide w/ Bullets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5" name="Google Shape;165;p14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6" name="Google Shape;166;p14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7" name="Google Shape;167;p14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8" name="Google Shape;168;p14"/>
          <p:cNvSpPr>
            <a:spLocks noGrp="1"/>
          </p:cNvSpPr>
          <p:nvPr>
            <p:ph type="pic" idx="2"/>
          </p:nvPr>
        </p:nvSpPr>
        <p:spPr>
          <a:xfrm>
            <a:off x="755650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9" name="Google Shape;169;p14"/>
          <p:cNvSpPr>
            <a:spLocks noGrp="1"/>
          </p:cNvSpPr>
          <p:nvPr>
            <p:ph type="pic" idx="3"/>
          </p:nvPr>
        </p:nvSpPr>
        <p:spPr>
          <a:xfrm>
            <a:off x="6032309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0" name="Google Shape;170;p14"/>
          <p:cNvSpPr>
            <a:spLocks noGrp="1"/>
          </p:cNvSpPr>
          <p:nvPr>
            <p:ph type="pic" idx="4"/>
          </p:nvPr>
        </p:nvSpPr>
        <p:spPr>
          <a:xfrm>
            <a:off x="3395969" y="1469457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1" name="Google Shape;171;p14"/>
          <p:cNvSpPr txBox="1">
            <a:spLocks noGrp="1"/>
          </p:cNvSpPr>
          <p:nvPr>
            <p:ph type="body" idx="1"/>
          </p:nvPr>
        </p:nvSpPr>
        <p:spPr>
          <a:xfrm>
            <a:off x="755650" y="2355516"/>
            <a:ext cx="2355900" cy="17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2" name="Google Shape;172;p14"/>
          <p:cNvSpPr txBox="1">
            <a:spLocks noGrp="1"/>
          </p:cNvSpPr>
          <p:nvPr>
            <p:ph type="body" idx="5"/>
          </p:nvPr>
        </p:nvSpPr>
        <p:spPr>
          <a:xfrm>
            <a:off x="6032309" y="2355516"/>
            <a:ext cx="2355900" cy="17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3" name="Google Shape;173;p14"/>
          <p:cNvSpPr txBox="1">
            <a:spLocks noGrp="1"/>
          </p:cNvSpPr>
          <p:nvPr>
            <p:ph type="body" idx="6"/>
          </p:nvPr>
        </p:nvSpPr>
        <p:spPr>
          <a:xfrm>
            <a:off x="3395969" y="2355516"/>
            <a:ext cx="2355900" cy="17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ure Slide">
  <p:cSld name="Picure Slide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"/>
          <p:cNvSpPr txBox="1">
            <a:spLocks noGrp="1"/>
          </p:cNvSpPr>
          <p:nvPr>
            <p:ph type="title"/>
          </p:nvPr>
        </p:nvSpPr>
        <p:spPr>
          <a:xfrm>
            <a:off x="755650" y="771524"/>
            <a:ext cx="3251700" cy="82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6" name="Google Shape;176;p15"/>
          <p:cNvSpPr>
            <a:spLocks noGrp="1"/>
          </p:cNvSpPr>
          <p:nvPr>
            <p:ph type="pic" idx="2"/>
          </p:nvPr>
        </p:nvSpPr>
        <p:spPr>
          <a:xfrm>
            <a:off x="4147874" y="771265"/>
            <a:ext cx="4240500" cy="36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p15"/>
          <p:cNvSpPr txBox="1">
            <a:spLocks noGrp="1"/>
          </p:cNvSpPr>
          <p:nvPr>
            <p:ph type="body" idx="1"/>
          </p:nvPr>
        </p:nvSpPr>
        <p:spPr>
          <a:xfrm>
            <a:off x="755649" y="1689652"/>
            <a:ext cx="3251700" cy="271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p15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9" name="Google Shape;179;p15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0" name="Google Shape;180;p15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Slide w/ Caption">
  <p:cSld name="Horizontal Picture Slide w/ Caption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6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3" name="Google Shape;183;p16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4" name="Google Shape;184;p16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5" name="Google Shape;185;p16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6" name="Google Shape;186;p16"/>
          <p:cNvSpPr>
            <a:spLocks noGrp="1"/>
          </p:cNvSpPr>
          <p:nvPr>
            <p:ph type="pic" idx="2"/>
          </p:nvPr>
        </p:nvSpPr>
        <p:spPr>
          <a:xfrm>
            <a:off x="755650" y="1203325"/>
            <a:ext cx="5973900" cy="32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7" name="Google Shape;187;p16"/>
          <p:cNvSpPr txBox="1">
            <a:spLocks noGrp="1"/>
          </p:cNvSpPr>
          <p:nvPr>
            <p:ph type="body" idx="1"/>
          </p:nvPr>
        </p:nvSpPr>
        <p:spPr>
          <a:xfrm>
            <a:off x="6953250" y="1211263"/>
            <a:ext cx="1435200" cy="31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ide Picture Slide">
  <p:cSld name="Wide Picture Slide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0" name="Google Shape;190;p17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1" name="Google Shape;191;p17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2" name="Google Shape;192;p17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17"/>
          <p:cNvSpPr>
            <a:spLocks noGrp="1"/>
          </p:cNvSpPr>
          <p:nvPr>
            <p:ph type="pic" idx="2"/>
          </p:nvPr>
        </p:nvSpPr>
        <p:spPr>
          <a:xfrm>
            <a:off x="0" y="1595438"/>
            <a:ext cx="9144000" cy="28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4" name="Google Shape;194;p17"/>
          <p:cNvSpPr txBox="1">
            <a:spLocks noGrp="1"/>
          </p:cNvSpPr>
          <p:nvPr>
            <p:ph type="body" idx="1"/>
          </p:nvPr>
        </p:nvSpPr>
        <p:spPr>
          <a:xfrm>
            <a:off x="755650" y="1135085"/>
            <a:ext cx="7632600" cy="3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Slide">
  <p:cSld name="Text Slide"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8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97" name="Google Shape;197;p18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8" name="Google Shape;198;p18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9" name="Google Shape;199;p18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0" name="Google Shape;200;p18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76326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List Slide">
  <p:cSld name="Text List Slide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9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3" name="Google Shape;203;p19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4" name="Google Shape;204;p19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5" name="Google Shape;205;p19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19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36402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7" name="Google Shape;207;p19"/>
          <p:cNvSpPr txBox="1">
            <a:spLocks noGrp="1"/>
          </p:cNvSpPr>
          <p:nvPr>
            <p:ph type="body" idx="2"/>
          </p:nvPr>
        </p:nvSpPr>
        <p:spPr>
          <a:xfrm>
            <a:off x="4748169" y="1203325"/>
            <a:ext cx="36402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finitions Slide">
  <p:cSld name="Definitions Slide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0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10" name="Google Shape;210;p20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1" name="Google Shape;211;p20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2" name="Google Shape;212;p20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3" name="Google Shape;213;p20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23652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4" name="Google Shape;214;p20"/>
          <p:cNvSpPr txBox="1">
            <a:spLocks noGrp="1"/>
          </p:cNvSpPr>
          <p:nvPr>
            <p:ph type="body" idx="2"/>
          </p:nvPr>
        </p:nvSpPr>
        <p:spPr>
          <a:xfrm>
            <a:off x="6023295" y="1203325"/>
            <a:ext cx="23652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5" name="Google Shape;215;p20"/>
          <p:cNvSpPr txBox="1">
            <a:spLocks noGrp="1"/>
          </p:cNvSpPr>
          <p:nvPr>
            <p:ph type="body" idx="3"/>
          </p:nvPr>
        </p:nvSpPr>
        <p:spPr>
          <a:xfrm>
            <a:off x="3397541" y="1203325"/>
            <a:ext cx="2365200" cy="32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bg>
      <p:bgPr>
        <a:solidFill>
          <a:schemeClr val="lt1"/>
        </a:solidFill>
        <a:effectLst/>
      </p:bgPr>
    </p:bg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755650" y="771525"/>
            <a:ext cx="7632600" cy="20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755650" y="2907271"/>
            <a:ext cx="7632600" cy="6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dt" idx="10"/>
          </p:nvPr>
        </p:nvSpPr>
        <p:spPr>
          <a:xfrm>
            <a:off x="2219706" y="4318534"/>
            <a:ext cx="1001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ftr" idx="11"/>
          </p:nvPr>
        </p:nvSpPr>
        <p:spPr>
          <a:xfrm>
            <a:off x="3631474" y="4318534"/>
            <a:ext cx="4369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348472" y="4318534"/>
            <a:ext cx="468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" name="Google Shape;2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4516824"/>
            <a:ext cx="9144000" cy="36671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"/>
          <p:cNvSpPr txBox="1">
            <a:spLocks noGrp="1"/>
          </p:cNvSpPr>
          <p:nvPr>
            <p:ph type="body" idx="2"/>
          </p:nvPr>
        </p:nvSpPr>
        <p:spPr>
          <a:xfrm>
            <a:off x="755650" y="3679437"/>
            <a:ext cx="7632600" cy="44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Char char="•"/>
              <a:defRPr sz="11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ography Slide">
  <p:cSld name="Biography Slide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8" name="Google Shape;218;p21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9" name="Google Shape;219;p21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0" name="Google Shape;220;p21"/>
          <p:cNvPicPr preferRelativeResize="0"/>
          <p:nvPr/>
        </p:nvPicPr>
        <p:blipFill rotWithShape="1">
          <a:blip r:embed="rId2">
            <a:alphaModFix/>
          </a:blip>
          <a:srcRect l="159" t="30920" r="159"/>
          <a:stretch/>
        </p:blipFill>
        <p:spPr>
          <a:xfrm>
            <a:off x="4009675" y="-1"/>
            <a:ext cx="1124651" cy="189672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1"/>
          <p:cNvSpPr txBox="1">
            <a:spLocks noGrp="1"/>
          </p:cNvSpPr>
          <p:nvPr>
            <p:ph type="body" idx="1"/>
          </p:nvPr>
        </p:nvSpPr>
        <p:spPr>
          <a:xfrm>
            <a:off x="755650" y="2163763"/>
            <a:ext cx="7632600" cy="3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2" name="Google Shape;222;p21"/>
          <p:cNvSpPr txBox="1">
            <a:spLocks noGrp="1"/>
          </p:cNvSpPr>
          <p:nvPr>
            <p:ph type="body" idx="2"/>
          </p:nvPr>
        </p:nvSpPr>
        <p:spPr>
          <a:xfrm>
            <a:off x="755650" y="2602523"/>
            <a:ext cx="7645500" cy="18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3" name="Google Shape;223;p21"/>
          <p:cNvSpPr>
            <a:spLocks noGrp="1"/>
          </p:cNvSpPr>
          <p:nvPr>
            <p:ph type="pic" idx="3"/>
          </p:nvPr>
        </p:nvSpPr>
        <p:spPr>
          <a:xfrm>
            <a:off x="4093203" y="853600"/>
            <a:ext cx="957600" cy="959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Biography Slide">
  <p:cSld name="2-Up Biography Slide"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2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6" name="Google Shape;226;p22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22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8" name="Google Shape;228;p22"/>
          <p:cNvPicPr preferRelativeResize="0"/>
          <p:nvPr/>
        </p:nvPicPr>
        <p:blipFill rotWithShape="1">
          <a:blip r:embed="rId2">
            <a:alphaModFix/>
          </a:blip>
          <a:srcRect l="159" t="30920" r="159"/>
          <a:stretch/>
        </p:blipFill>
        <p:spPr>
          <a:xfrm>
            <a:off x="2031789" y="-1"/>
            <a:ext cx="1124651" cy="1896726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2"/>
          <p:cNvSpPr txBox="1">
            <a:spLocks noGrp="1"/>
          </p:cNvSpPr>
          <p:nvPr>
            <p:ph type="body" idx="1"/>
          </p:nvPr>
        </p:nvSpPr>
        <p:spPr>
          <a:xfrm>
            <a:off x="755650" y="2163763"/>
            <a:ext cx="3661200" cy="3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0" name="Google Shape;230;p22"/>
          <p:cNvSpPr txBox="1">
            <a:spLocks noGrp="1"/>
          </p:cNvSpPr>
          <p:nvPr>
            <p:ph type="body" idx="2"/>
          </p:nvPr>
        </p:nvSpPr>
        <p:spPr>
          <a:xfrm>
            <a:off x="755650" y="2602523"/>
            <a:ext cx="3667200" cy="18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1" name="Google Shape;231;p22"/>
          <p:cNvSpPr>
            <a:spLocks noGrp="1"/>
          </p:cNvSpPr>
          <p:nvPr>
            <p:ph type="pic" idx="3"/>
          </p:nvPr>
        </p:nvSpPr>
        <p:spPr>
          <a:xfrm>
            <a:off x="2115317" y="853600"/>
            <a:ext cx="957600" cy="959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2" name="Google Shape;232;p22"/>
          <p:cNvSpPr txBox="1">
            <a:spLocks noGrp="1"/>
          </p:cNvSpPr>
          <p:nvPr>
            <p:ph type="body" idx="4"/>
          </p:nvPr>
        </p:nvSpPr>
        <p:spPr>
          <a:xfrm>
            <a:off x="4721087" y="2163763"/>
            <a:ext cx="3661200" cy="32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3" name="Google Shape;233;p22"/>
          <p:cNvSpPr txBox="1">
            <a:spLocks noGrp="1"/>
          </p:cNvSpPr>
          <p:nvPr>
            <p:ph type="body" idx="5"/>
          </p:nvPr>
        </p:nvSpPr>
        <p:spPr>
          <a:xfrm>
            <a:off x="4721087" y="2602523"/>
            <a:ext cx="3667200" cy="18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234" name="Google Shape;234;p22"/>
          <p:cNvPicPr preferRelativeResize="0"/>
          <p:nvPr/>
        </p:nvPicPr>
        <p:blipFill rotWithShape="1">
          <a:blip r:embed="rId2">
            <a:alphaModFix/>
          </a:blip>
          <a:srcRect l="159" t="30920" r="159"/>
          <a:stretch/>
        </p:blipFill>
        <p:spPr>
          <a:xfrm>
            <a:off x="5957745" y="-1"/>
            <a:ext cx="1124651" cy="1896726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22"/>
          <p:cNvSpPr>
            <a:spLocks noGrp="1"/>
          </p:cNvSpPr>
          <p:nvPr>
            <p:ph type="pic" idx="6"/>
          </p:nvPr>
        </p:nvSpPr>
        <p:spPr>
          <a:xfrm>
            <a:off x="6041273" y="853600"/>
            <a:ext cx="957600" cy="9591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. Purple - Greenhouse">
  <p:cSld name="Greenhouse">
    <p:bg>
      <p:bgPr>
        <a:solidFill>
          <a:schemeClr val="lt1"/>
        </a:solid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72850" y="1203325"/>
            <a:ext cx="7198294" cy="3205173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23"/>
          <p:cNvSpPr txBox="1"/>
          <p:nvPr/>
        </p:nvSpPr>
        <p:spPr>
          <a:xfrm>
            <a:off x="755650" y="654650"/>
            <a:ext cx="51810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</a:pPr>
            <a:r>
              <a:rPr lang="en-US" sz="2800" b="1">
                <a:solidFill>
                  <a:srgbClr val="414042"/>
                </a:solidFill>
              </a:rPr>
              <a:t>The Hyperledger Greenhouse</a:t>
            </a:r>
            <a:endParaRPr sz="2800" b="1">
              <a:solidFill>
                <a:srgbClr val="414042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estions Slide">
  <p:cSld name="Questions Slide">
    <p:bg>
      <p:bgPr>
        <a:solidFill>
          <a:schemeClr val="lt1"/>
        </a:solidFill>
        <a:effectLst/>
      </p:bgPr>
    </p:bg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4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24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242;p24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3" name="Google Shape;243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4"/>
          <p:cNvSpPr txBox="1">
            <a:spLocks noGrp="1"/>
          </p:cNvSpPr>
          <p:nvPr>
            <p:ph type="body" idx="1"/>
          </p:nvPr>
        </p:nvSpPr>
        <p:spPr>
          <a:xfrm>
            <a:off x="755650" y="1899176"/>
            <a:ext cx="7632600" cy="6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5" name="Google Shape;245;p24"/>
          <p:cNvSpPr txBox="1">
            <a:spLocks noGrp="1"/>
          </p:cNvSpPr>
          <p:nvPr>
            <p:ph type="body" idx="2"/>
          </p:nvPr>
        </p:nvSpPr>
        <p:spPr>
          <a:xfrm>
            <a:off x="755650" y="2650515"/>
            <a:ext cx="7632600" cy="9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Content Slide" type="obj">
  <p:cSld name="OBJEC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"/>
          <p:cNvSpPr txBox="1">
            <a:spLocks noGrp="1"/>
          </p:cNvSpPr>
          <p:nvPr>
            <p:ph type="title"/>
          </p:nvPr>
        </p:nvSpPr>
        <p:spPr>
          <a:xfrm>
            <a:off x="755650" y="712802"/>
            <a:ext cx="78867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8" name="Google Shape;248;p25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7809000" cy="32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9" name="Google Shape;249;p25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p25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1" name="Google Shape;251;p25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 Content Slide" type="twoObj">
  <p:cSld name="TWO_OBJECTS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6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8867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54" name="Google Shape;254;p26"/>
          <p:cNvSpPr txBox="1">
            <a:spLocks noGrp="1"/>
          </p:cNvSpPr>
          <p:nvPr>
            <p:ph type="body" idx="1"/>
          </p:nvPr>
        </p:nvSpPr>
        <p:spPr>
          <a:xfrm>
            <a:off x="755651" y="1203325"/>
            <a:ext cx="3587700" cy="32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5" name="Google Shape;255;p26"/>
          <p:cNvSpPr txBox="1">
            <a:spLocks noGrp="1"/>
          </p:cNvSpPr>
          <p:nvPr>
            <p:ph type="body" idx="2"/>
          </p:nvPr>
        </p:nvSpPr>
        <p:spPr>
          <a:xfrm>
            <a:off x="4740964" y="1203325"/>
            <a:ext cx="3647400" cy="32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6" name="Google Shape;256;p26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7" name="Google Shape;257;p26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8" name="Google Shape;258;p26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 Content w/Subheads">
  <p:cSld name="2-Column Content w/Subheads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7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3615300" cy="6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1" name="Google Shape;261;p27"/>
          <p:cNvSpPr txBox="1">
            <a:spLocks noGrp="1"/>
          </p:cNvSpPr>
          <p:nvPr>
            <p:ph type="body" idx="2"/>
          </p:nvPr>
        </p:nvSpPr>
        <p:spPr>
          <a:xfrm>
            <a:off x="755650" y="1822449"/>
            <a:ext cx="3615300" cy="26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2" name="Google Shape;262;p27"/>
          <p:cNvSpPr txBox="1">
            <a:spLocks noGrp="1"/>
          </p:cNvSpPr>
          <p:nvPr>
            <p:ph type="body" idx="3"/>
          </p:nvPr>
        </p:nvSpPr>
        <p:spPr>
          <a:xfrm>
            <a:off x="4755180" y="1203325"/>
            <a:ext cx="3633300" cy="6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0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3" name="Google Shape;263;p27"/>
          <p:cNvSpPr txBox="1">
            <a:spLocks noGrp="1"/>
          </p:cNvSpPr>
          <p:nvPr>
            <p:ph type="body" idx="4"/>
          </p:nvPr>
        </p:nvSpPr>
        <p:spPr>
          <a:xfrm>
            <a:off x="4755180" y="1822449"/>
            <a:ext cx="3633300" cy="26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4" name="Google Shape;264;p27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5" name="Google Shape;265;p27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6" name="Google Shape;266;p27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7" name="Google Shape;267;p27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Only Slide" type="titleOnly">
  <p:cSld name="TITLE_ONLY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8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70" name="Google Shape;270;p28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1" name="Google Shape;271;p28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2" name="Google Shape;272;p28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. Purple - Greenhouse" userDrawn="1">
  <p:cSld name="1_2. Purple - Greenhouse">
    <p:bg>
      <p:bgPr>
        <a:solidFill>
          <a:schemeClr val="bg1"/>
        </a:solid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/>
          <p:cNvSpPr>
            <a:spLocks noGrp="1"/>
          </p:cNvSpPr>
          <p:nvPr>
            <p:ph type="title" hasCustomPrompt="1"/>
          </p:nvPr>
        </p:nvSpPr>
        <p:spPr>
          <a:xfrm>
            <a:off x="755650" y="719791"/>
            <a:ext cx="7632700" cy="41639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The </a:t>
            </a:r>
            <a:r>
              <a:rPr lang="en-US" dirty="0" err="1"/>
              <a:t>Hyperledger</a:t>
            </a:r>
            <a:r>
              <a:rPr lang="en-US" dirty="0"/>
              <a:t> Greenhouse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13631" y="1318446"/>
            <a:ext cx="7316735" cy="2957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3860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Purp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ropdown Logo">
  <p:cSld name="Dropdown Log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1650010" y="4244828"/>
            <a:ext cx="5844000" cy="1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2"/>
          </p:nvPr>
        </p:nvSpPr>
        <p:spPr>
          <a:xfrm>
            <a:off x="1650010" y="2041525"/>
            <a:ext cx="5845200" cy="20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>
            <a:spLocks noGrp="1"/>
          </p:cNvSpPr>
          <p:nvPr>
            <p:ph type="pic" idx="3"/>
          </p:nvPr>
        </p:nvSpPr>
        <p:spPr>
          <a:xfrm>
            <a:off x="4010025" y="0"/>
            <a:ext cx="1124100" cy="18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Blu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Slide - Green">
  <p:cSld name="TITLE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2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 Background">
  <p:cSld name="CUSTOM"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6" name="Google Shape;926;p1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estions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B64E6-62CB-9040-9491-25AD3725E3D6}" type="datetimeFigureOut">
              <a:rPr lang="en-US" smtClean="0"/>
              <a:pPr/>
              <a:t>2/4/2021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712DB-66E0-9F47-B89E-BC82C452AFC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755650" y="1899176"/>
            <a:ext cx="7632699" cy="625544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Questions?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55650" y="2650515"/>
            <a:ext cx="7632700" cy="983974"/>
          </a:xfr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Contact Name</a:t>
            </a:r>
          </a:p>
          <a:p>
            <a:pPr lvl="0"/>
            <a:r>
              <a:rPr lang="en-US" dirty="0"/>
              <a:t>Company Name </a:t>
            </a:r>
            <a:r>
              <a:rPr lang="mr-IN" dirty="0"/>
              <a:t>–</a:t>
            </a:r>
            <a:r>
              <a:rPr lang="en-US" dirty="0"/>
              <a:t> Position/Role</a:t>
            </a:r>
          </a:p>
          <a:p>
            <a:pPr lvl="0"/>
            <a:r>
              <a:rPr lang="en-US" dirty="0" err="1"/>
              <a:t>email@website.com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63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ropdown Logo">
  <p:cSld name="1_Dropdown Logo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1650010" y="4244828"/>
            <a:ext cx="5844000" cy="16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t="44351"/>
          <a:stretch/>
        </p:blipFill>
        <p:spPr>
          <a:xfrm>
            <a:off x="4001662" y="0"/>
            <a:ext cx="1140849" cy="965401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5"/>
          <p:cNvSpPr>
            <a:spLocks noGrp="1"/>
          </p:cNvSpPr>
          <p:nvPr>
            <p:ph type="pic" idx="2"/>
          </p:nvPr>
        </p:nvSpPr>
        <p:spPr>
          <a:xfrm>
            <a:off x="2919412" y="1141413"/>
            <a:ext cx="3305100" cy="71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3"/>
          </p:nvPr>
        </p:nvSpPr>
        <p:spPr>
          <a:xfrm>
            <a:off x="1650010" y="2041525"/>
            <a:ext cx="5845200" cy="20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con Slide">
  <p:cSld name="3 Icon Slid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755650" y="710765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6"/>
          <p:cNvSpPr>
            <a:spLocks noGrp="1"/>
          </p:cNvSpPr>
          <p:nvPr>
            <p:ph type="pic" idx="2"/>
          </p:nvPr>
        </p:nvSpPr>
        <p:spPr>
          <a:xfrm>
            <a:off x="1625796" y="180963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>
            <a:spLocks noGrp="1"/>
          </p:cNvSpPr>
          <p:nvPr>
            <p:ph type="pic" idx="3"/>
          </p:nvPr>
        </p:nvSpPr>
        <p:spPr>
          <a:xfrm>
            <a:off x="6819703" y="180963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755650" y="2652362"/>
            <a:ext cx="2355900" cy="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>
            <a:spLocks noGrp="1"/>
          </p:cNvSpPr>
          <p:nvPr>
            <p:ph type="pic" idx="4"/>
          </p:nvPr>
        </p:nvSpPr>
        <p:spPr>
          <a:xfrm>
            <a:off x="4222750" y="180963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body" idx="5"/>
          </p:nvPr>
        </p:nvSpPr>
        <p:spPr>
          <a:xfrm>
            <a:off x="6032309" y="2652362"/>
            <a:ext cx="2355900" cy="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body" idx="6"/>
          </p:nvPr>
        </p:nvSpPr>
        <p:spPr>
          <a:xfrm>
            <a:off x="3395969" y="2652362"/>
            <a:ext cx="2355900" cy="8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x2 Icon Slide">
  <p:cSld name="3x2 Icon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7"/>
          <p:cNvSpPr>
            <a:spLocks noGrp="1"/>
          </p:cNvSpPr>
          <p:nvPr>
            <p:ph type="pic" idx="2"/>
          </p:nvPr>
        </p:nvSpPr>
        <p:spPr>
          <a:xfrm>
            <a:off x="1625796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7"/>
          <p:cNvSpPr>
            <a:spLocks noGrp="1"/>
          </p:cNvSpPr>
          <p:nvPr>
            <p:ph type="pic" idx="3"/>
          </p:nvPr>
        </p:nvSpPr>
        <p:spPr>
          <a:xfrm>
            <a:off x="6819703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7"/>
          <p:cNvSpPr>
            <a:spLocks noGrp="1"/>
          </p:cNvSpPr>
          <p:nvPr>
            <p:ph type="pic" idx="4"/>
          </p:nvPr>
        </p:nvSpPr>
        <p:spPr>
          <a:xfrm>
            <a:off x="4222750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pic" idx="5"/>
          </p:nvPr>
        </p:nvSpPr>
        <p:spPr>
          <a:xfrm>
            <a:off x="1625796" y="2913993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>
            <a:spLocks noGrp="1"/>
          </p:cNvSpPr>
          <p:nvPr>
            <p:ph type="pic" idx="6"/>
          </p:nvPr>
        </p:nvSpPr>
        <p:spPr>
          <a:xfrm>
            <a:off x="6819703" y="2913993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7"/>
          <p:cNvSpPr>
            <a:spLocks noGrp="1"/>
          </p:cNvSpPr>
          <p:nvPr>
            <p:ph type="pic" idx="7"/>
          </p:nvPr>
        </p:nvSpPr>
        <p:spPr>
          <a:xfrm>
            <a:off x="4222750" y="2913993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7"/>
          <p:cNvSpPr txBox="1">
            <a:spLocks noGrp="1"/>
          </p:cNvSpPr>
          <p:nvPr>
            <p:ph type="body" idx="1"/>
          </p:nvPr>
        </p:nvSpPr>
        <p:spPr>
          <a:xfrm>
            <a:off x="755650" y="2089385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 txBox="1">
            <a:spLocks noGrp="1"/>
          </p:cNvSpPr>
          <p:nvPr>
            <p:ph type="body" idx="8"/>
          </p:nvPr>
        </p:nvSpPr>
        <p:spPr>
          <a:xfrm>
            <a:off x="6032309" y="2089385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7"/>
          <p:cNvSpPr txBox="1">
            <a:spLocks noGrp="1"/>
          </p:cNvSpPr>
          <p:nvPr>
            <p:ph type="body" idx="9"/>
          </p:nvPr>
        </p:nvSpPr>
        <p:spPr>
          <a:xfrm>
            <a:off x="3395969" y="2089385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 txBox="1">
            <a:spLocks noGrp="1"/>
          </p:cNvSpPr>
          <p:nvPr>
            <p:ph type="body" idx="13"/>
          </p:nvPr>
        </p:nvSpPr>
        <p:spPr>
          <a:xfrm>
            <a:off x="755650" y="3815806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7"/>
          <p:cNvSpPr txBox="1">
            <a:spLocks noGrp="1"/>
          </p:cNvSpPr>
          <p:nvPr>
            <p:ph type="body" idx="14"/>
          </p:nvPr>
        </p:nvSpPr>
        <p:spPr>
          <a:xfrm>
            <a:off x="6032309" y="3815806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7"/>
          <p:cNvSpPr txBox="1">
            <a:spLocks noGrp="1"/>
          </p:cNvSpPr>
          <p:nvPr>
            <p:ph type="body" idx="15"/>
          </p:nvPr>
        </p:nvSpPr>
        <p:spPr>
          <a:xfrm>
            <a:off x="3395969" y="3815806"/>
            <a:ext cx="2355900" cy="58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con Slide">
  <p:cSld name="4 Icon Slide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8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8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Google Shape;69;p8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" name="Google Shape;70;p8"/>
          <p:cNvSpPr>
            <a:spLocks noGrp="1"/>
          </p:cNvSpPr>
          <p:nvPr>
            <p:ph type="pic" idx="2"/>
          </p:nvPr>
        </p:nvSpPr>
        <p:spPr>
          <a:xfrm>
            <a:off x="1276546" y="179700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8"/>
          <p:cNvSpPr>
            <a:spLocks noGrp="1"/>
          </p:cNvSpPr>
          <p:nvPr>
            <p:ph type="pic" idx="3"/>
          </p:nvPr>
        </p:nvSpPr>
        <p:spPr>
          <a:xfrm>
            <a:off x="5198085" y="179700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body" idx="1"/>
          </p:nvPr>
        </p:nvSpPr>
        <p:spPr>
          <a:xfrm>
            <a:off x="755650" y="2639731"/>
            <a:ext cx="1744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3" name="Google Shape;73;p8"/>
          <p:cNvSpPr>
            <a:spLocks noGrp="1"/>
          </p:cNvSpPr>
          <p:nvPr>
            <p:ph type="pic" idx="4"/>
          </p:nvPr>
        </p:nvSpPr>
        <p:spPr>
          <a:xfrm>
            <a:off x="3247414" y="179700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8"/>
          <p:cNvSpPr txBox="1">
            <a:spLocks noGrp="1"/>
          </p:cNvSpPr>
          <p:nvPr>
            <p:ph type="body" idx="5"/>
          </p:nvPr>
        </p:nvSpPr>
        <p:spPr>
          <a:xfrm>
            <a:off x="2724531" y="2639731"/>
            <a:ext cx="1744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8"/>
          <p:cNvSpPr txBox="1">
            <a:spLocks noGrp="1"/>
          </p:cNvSpPr>
          <p:nvPr>
            <p:ph type="body" idx="6"/>
          </p:nvPr>
        </p:nvSpPr>
        <p:spPr>
          <a:xfrm>
            <a:off x="4675202" y="2639731"/>
            <a:ext cx="1744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7"/>
          </p:nvPr>
        </p:nvSpPr>
        <p:spPr>
          <a:xfrm>
            <a:off x="6644083" y="2639731"/>
            <a:ext cx="1744200" cy="9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8"/>
          <p:cNvSpPr>
            <a:spLocks noGrp="1"/>
          </p:cNvSpPr>
          <p:nvPr>
            <p:ph type="pic" idx="8"/>
          </p:nvPr>
        </p:nvSpPr>
        <p:spPr>
          <a:xfrm>
            <a:off x="7168953" y="1797002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x2 Icon Slide">
  <p:cSld name="4x2 Icon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9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9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9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9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9"/>
          <p:cNvSpPr>
            <a:spLocks noGrp="1"/>
          </p:cNvSpPr>
          <p:nvPr>
            <p:ph type="pic" idx="2"/>
          </p:nvPr>
        </p:nvSpPr>
        <p:spPr>
          <a:xfrm>
            <a:off x="1276546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9"/>
          <p:cNvSpPr>
            <a:spLocks noGrp="1"/>
          </p:cNvSpPr>
          <p:nvPr>
            <p:ph type="pic" idx="3"/>
          </p:nvPr>
        </p:nvSpPr>
        <p:spPr>
          <a:xfrm>
            <a:off x="5198085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p9"/>
          <p:cNvSpPr txBox="1">
            <a:spLocks noGrp="1"/>
          </p:cNvSpPr>
          <p:nvPr>
            <p:ph type="body" idx="1"/>
          </p:nvPr>
        </p:nvSpPr>
        <p:spPr>
          <a:xfrm>
            <a:off x="755650" y="2046055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9"/>
          <p:cNvSpPr>
            <a:spLocks noGrp="1"/>
          </p:cNvSpPr>
          <p:nvPr>
            <p:ph type="pic" idx="4"/>
          </p:nvPr>
        </p:nvSpPr>
        <p:spPr>
          <a:xfrm>
            <a:off x="3247414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" name="Google Shape;87;p9"/>
          <p:cNvSpPr txBox="1">
            <a:spLocks noGrp="1"/>
          </p:cNvSpPr>
          <p:nvPr>
            <p:ph type="body" idx="5"/>
          </p:nvPr>
        </p:nvSpPr>
        <p:spPr>
          <a:xfrm>
            <a:off x="2724531" y="2046055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9"/>
          <p:cNvSpPr txBox="1">
            <a:spLocks noGrp="1"/>
          </p:cNvSpPr>
          <p:nvPr>
            <p:ph type="body" idx="6"/>
          </p:nvPr>
        </p:nvSpPr>
        <p:spPr>
          <a:xfrm>
            <a:off x="4675202" y="2046055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9"/>
          <p:cNvSpPr txBox="1">
            <a:spLocks noGrp="1"/>
          </p:cNvSpPr>
          <p:nvPr>
            <p:ph type="body" idx="7"/>
          </p:nvPr>
        </p:nvSpPr>
        <p:spPr>
          <a:xfrm>
            <a:off x="6644083" y="2046055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9"/>
          <p:cNvSpPr>
            <a:spLocks noGrp="1"/>
          </p:cNvSpPr>
          <p:nvPr>
            <p:ph type="pic" idx="8"/>
          </p:nvPr>
        </p:nvSpPr>
        <p:spPr>
          <a:xfrm>
            <a:off x="7168953" y="1203325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9"/>
          <p:cNvSpPr>
            <a:spLocks noGrp="1"/>
          </p:cNvSpPr>
          <p:nvPr>
            <p:ph type="pic" idx="9"/>
          </p:nvPr>
        </p:nvSpPr>
        <p:spPr>
          <a:xfrm>
            <a:off x="1276546" y="2911678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9"/>
          <p:cNvSpPr>
            <a:spLocks noGrp="1"/>
          </p:cNvSpPr>
          <p:nvPr>
            <p:ph type="pic" idx="13"/>
          </p:nvPr>
        </p:nvSpPr>
        <p:spPr>
          <a:xfrm>
            <a:off x="5198085" y="2911678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9"/>
          <p:cNvSpPr>
            <a:spLocks noGrp="1"/>
          </p:cNvSpPr>
          <p:nvPr>
            <p:ph type="pic" idx="14"/>
          </p:nvPr>
        </p:nvSpPr>
        <p:spPr>
          <a:xfrm>
            <a:off x="3247414" y="2911678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9"/>
          <p:cNvSpPr>
            <a:spLocks noGrp="1"/>
          </p:cNvSpPr>
          <p:nvPr>
            <p:ph type="pic" idx="15"/>
          </p:nvPr>
        </p:nvSpPr>
        <p:spPr>
          <a:xfrm>
            <a:off x="7168953" y="2911678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9"/>
          <p:cNvSpPr txBox="1">
            <a:spLocks noGrp="1"/>
          </p:cNvSpPr>
          <p:nvPr>
            <p:ph type="body" idx="16"/>
          </p:nvPr>
        </p:nvSpPr>
        <p:spPr>
          <a:xfrm>
            <a:off x="755650" y="3761239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9"/>
          <p:cNvSpPr txBox="1">
            <a:spLocks noGrp="1"/>
          </p:cNvSpPr>
          <p:nvPr>
            <p:ph type="body" idx="17"/>
          </p:nvPr>
        </p:nvSpPr>
        <p:spPr>
          <a:xfrm>
            <a:off x="2724531" y="3761239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9"/>
          <p:cNvSpPr txBox="1">
            <a:spLocks noGrp="1"/>
          </p:cNvSpPr>
          <p:nvPr>
            <p:ph type="body" idx="18"/>
          </p:nvPr>
        </p:nvSpPr>
        <p:spPr>
          <a:xfrm>
            <a:off x="4675202" y="3761239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9"/>
          <p:cNvSpPr txBox="1">
            <a:spLocks noGrp="1"/>
          </p:cNvSpPr>
          <p:nvPr>
            <p:ph type="body" idx="19"/>
          </p:nvPr>
        </p:nvSpPr>
        <p:spPr>
          <a:xfrm>
            <a:off x="6644083" y="3753619"/>
            <a:ext cx="1744200" cy="6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 Icon Slide">
  <p:cSld name="5 Icon Slide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0"/>
          <p:cNvSpPr txBox="1">
            <a:spLocks noGrp="1"/>
          </p:cNvSpPr>
          <p:nvPr>
            <p:ph type="title"/>
          </p:nvPr>
        </p:nvSpPr>
        <p:spPr>
          <a:xfrm>
            <a:off x="755650" y="712788"/>
            <a:ext cx="7632600" cy="43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10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10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10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4" name="Google Shape;104;p10"/>
          <p:cNvSpPr>
            <a:spLocks noGrp="1"/>
          </p:cNvSpPr>
          <p:nvPr>
            <p:ph type="pic" idx="2"/>
          </p:nvPr>
        </p:nvSpPr>
        <p:spPr>
          <a:xfrm>
            <a:off x="1081963" y="178335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10"/>
          <p:cNvSpPr>
            <a:spLocks noGrp="1"/>
          </p:cNvSpPr>
          <p:nvPr>
            <p:ph type="pic" idx="3"/>
          </p:nvPr>
        </p:nvSpPr>
        <p:spPr>
          <a:xfrm>
            <a:off x="4222750" y="178335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6" name="Google Shape;106;p10"/>
          <p:cNvSpPr txBox="1">
            <a:spLocks noGrp="1"/>
          </p:cNvSpPr>
          <p:nvPr>
            <p:ph type="body" idx="1"/>
          </p:nvPr>
        </p:nvSpPr>
        <p:spPr>
          <a:xfrm>
            <a:off x="755651" y="2626084"/>
            <a:ext cx="1338600" cy="10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Google Shape;107;p10"/>
          <p:cNvSpPr>
            <a:spLocks noGrp="1"/>
          </p:cNvSpPr>
          <p:nvPr>
            <p:ph type="pic" idx="4"/>
          </p:nvPr>
        </p:nvSpPr>
        <p:spPr>
          <a:xfrm>
            <a:off x="2655510" y="178335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body" idx="5"/>
          </p:nvPr>
        </p:nvSpPr>
        <p:spPr>
          <a:xfrm>
            <a:off x="2329197" y="2626084"/>
            <a:ext cx="1338600" cy="10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10"/>
          <p:cNvSpPr txBox="1">
            <a:spLocks noGrp="1"/>
          </p:cNvSpPr>
          <p:nvPr>
            <p:ph type="body" idx="6"/>
          </p:nvPr>
        </p:nvSpPr>
        <p:spPr>
          <a:xfrm>
            <a:off x="3902743" y="2626084"/>
            <a:ext cx="1338600" cy="10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10"/>
          <p:cNvSpPr txBox="1">
            <a:spLocks noGrp="1"/>
          </p:cNvSpPr>
          <p:nvPr>
            <p:ph type="body" idx="7"/>
          </p:nvPr>
        </p:nvSpPr>
        <p:spPr>
          <a:xfrm>
            <a:off x="5476289" y="2626084"/>
            <a:ext cx="1338600" cy="10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10"/>
          <p:cNvSpPr>
            <a:spLocks noGrp="1"/>
          </p:cNvSpPr>
          <p:nvPr>
            <p:ph type="pic" idx="8"/>
          </p:nvPr>
        </p:nvSpPr>
        <p:spPr>
          <a:xfrm>
            <a:off x="7369843" y="178335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10"/>
          <p:cNvSpPr txBox="1">
            <a:spLocks noGrp="1"/>
          </p:cNvSpPr>
          <p:nvPr>
            <p:ph type="body" idx="9"/>
          </p:nvPr>
        </p:nvSpPr>
        <p:spPr>
          <a:xfrm>
            <a:off x="7049836" y="2629992"/>
            <a:ext cx="1338600" cy="10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3" name="Google Shape;113;p10"/>
          <p:cNvSpPr>
            <a:spLocks noGrp="1"/>
          </p:cNvSpPr>
          <p:nvPr>
            <p:ph type="pic" idx="13"/>
          </p:nvPr>
        </p:nvSpPr>
        <p:spPr>
          <a:xfrm>
            <a:off x="5796296" y="1783354"/>
            <a:ext cx="698400" cy="69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55650" y="719791"/>
            <a:ext cx="7632600" cy="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55650" y="1203325"/>
            <a:ext cx="7632600" cy="320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2301785" y="4423895"/>
            <a:ext cx="10956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614873" y="4423895"/>
            <a:ext cx="42744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088021" y="4423895"/>
            <a:ext cx="625500" cy="27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30">
            <a:alphaModFix/>
          </a:blip>
          <a:srcRect/>
          <a:stretch/>
        </p:blipFill>
        <p:spPr>
          <a:xfrm>
            <a:off x="0" y="4525963"/>
            <a:ext cx="9144000" cy="34766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812" r:id="rId2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777">
          <p15:clr>
            <a:srgbClr val="F26B43"/>
          </p15:clr>
        </p15:guide>
        <p15:guide id="2" pos="476">
          <p15:clr>
            <a:srgbClr val="F26B43"/>
          </p15:clr>
        </p15:guide>
        <p15:guide id="3" orient="horz" pos="486">
          <p15:clr>
            <a:srgbClr val="F26B43"/>
          </p15:clr>
        </p15:guide>
        <p15:guide id="4" pos="5284">
          <p15:clr>
            <a:srgbClr val="F26B43"/>
          </p15:clr>
        </p15:guide>
        <p15:guide id="5" orient="horz" pos="758">
          <p15:clr>
            <a:srgbClr val="A4A3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9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9" name="Google Shape;919;p1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20" name="Google Shape;920;p1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21" name="Google Shape;921;p1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811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hyperlink" Target="http://wiki.hyperledger.org/display/LMDWG/How+to+Get+Involve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://wiki.hyperledger.org/display/LMDWG/Join+The+Calls" TargetMode="External"/><Relationship Id="rId5" Type="http://schemas.openxmlformats.org/officeDocument/2006/relationships/hyperlink" Target="http://wiki.hyperledger.org/display/LMDWG/Edit+Mode" TargetMode="External"/><Relationship Id="rId4" Type="http://schemas.openxmlformats.org/officeDocument/2006/relationships/hyperlink" Target="http://wiki.hyperledger.org/display/LMDWG/Getting+a+Logi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dentity.linuxfoundation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2.png"/><Relationship Id="rId4" Type="http://schemas.openxmlformats.org/officeDocument/2006/relationships/hyperlink" Target="http://wiki.hyperledger.org/display/LMDWG/Getting+a+Logi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hyperledger.org/display/LMDWG/Getting+a+Logi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hyperledger.org/display/LMDWG/Getting+a+Logi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hyperledger.org/display/LMDWG/Edit+Mod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hyperledger.org/display/LMDWG/Join+The+Cal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hyperledger.org/display/LMDWG/How+to+Get+Involved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dentity.linuxfoundation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hyperledger.org/display/HYP/Special+Interest+Group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E3E680E-E688-42C7-88CF-B16BB438CC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HYPERLEDGER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D976A37-45E2-4C73-87E6-298567A084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Getting Involved in an Open-Source Community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BD11B7-EE4B-4FD0-A450-4FBA327F0BA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381086" y="4207018"/>
            <a:ext cx="7632600" cy="444900"/>
          </a:xfrm>
        </p:spPr>
        <p:txBody>
          <a:bodyPr/>
          <a:lstStyle/>
          <a:p>
            <a:r>
              <a:rPr lang="en-US" dirty="0"/>
              <a:t>Bobbi Muscara / Ledger Academy</a:t>
            </a:r>
          </a:p>
        </p:txBody>
      </p:sp>
    </p:spTree>
    <p:extLst>
      <p:ext uri="{BB962C8B-B14F-4D97-AF65-F5344CB8AC3E}">
        <p14:creationId xmlns:p14="http://schemas.microsoft.com/office/powerpoint/2010/main" val="3369978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58FE7890-A404-48B9-8FC6-A00FECDBD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738" y="1188011"/>
            <a:ext cx="22764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06CE62-F432-4481-A63E-5E4D2A02B7F5}"/>
              </a:ext>
            </a:extLst>
          </p:cNvPr>
          <p:cNvSpPr txBox="1"/>
          <p:nvPr/>
        </p:nvSpPr>
        <p:spPr>
          <a:xfrm>
            <a:off x="699247" y="73697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To becoming a Community Member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0374E8-FDFC-4643-9561-2B257349A3F5}"/>
              </a:ext>
            </a:extLst>
          </p:cNvPr>
          <p:cNvSpPr txBox="1"/>
          <p:nvPr/>
        </p:nvSpPr>
        <p:spPr>
          <a:xfrm>
            <a:off x="1939738" y="2712011"/>
            <a:ext cx="457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Getting a Linux Login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/>
              </a:rPr>
              <a:t>Edit a Wiki Page ( Edit Mode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/>
              </a:rPr>
              <a:t>Join the calls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 How to Get Involved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 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/>
              </a:rPr>
              <a:t>Join a Group 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995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1092089" y="1170995"/>
            <a:ext cx="33117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Getting a Login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u="none" strike="noStrike" dirty="0">
                <a:solidFill>
                  <a:srgbClr val="0052CC"/>
                </a:solidFill>
                <a:effectLst/>
                <a:latin typeface="-apple-system"/>
                <a:hlinkClick r:id="rId3"/>
              </a:rPr>
              <a:t>https://identity.linuxfoundation.org/</a:t>
            </a:r>
            <a:br>
              <a:rPr lang="en-US" b="0" i="0" u="none" strike="noStrike" dirty="0">
                <a:solidFill>
                  <a:srgbClr val="0052CC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0052CC"/>
                </a:solidFill>
                <a:effectLst/>
                <a:latin typeface="-apple-system"/>
              </a:rPr>
              <a:t>Verifying your email</a:t>
            </a:r>
          </a:p>
          <a:p>
            <a:pPr algn="l"/>
            <a:endParaRPr lang="en-US" dirty="0">
              <a:solidFill>
                <a:srgbClr val="0052CC"/>
              </a:solidFill>
              <a:latin typeface="-apple-system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-apple-system"/>
              </a:rPr>
              <a:t>Login into a Hyperledger Wiki Page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39746-D1A3-4DCA-9CF9-D5B03B5C4372}"/>
              </a:ext>
            </a:extLst>
          </p:cNvPr>
          <p:cNvSpPr txBox="1"/>
          <p:nvPr/>
        </p:nvSpPr>
        <p:spPr>
          <a:xfrm>
            <a:off x="679077" y="68836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/>
              </a:rPr>
              <a:t>Getting a Linux Login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25A12FB1-D8D2-4E6D-93B2-DC82C8604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817" y="371602"/>
            <a:ext cx="1583340" cy="395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50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1685402" y="1079700"/>
            <a:ext cx="3311700" cy="654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endParaRPr lang="en-US" dirty="0">
              <a:solidFill>
                <a:srgbClr val="0052CC"/>
              </a:solidFill>
              <a:latin typeface="-apple-system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-apple-system"/>
              </a:rPr>
              <a:t>Login into a Hyperledger Wiki Page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39746-D1A3-4DCA-9CF9-D5B03B5C4372}"/>
              </a:ext>
            </a:extLst>
          </p:cNvPr>
          <p:cNvSpPr txBox="1"/>
          <p:nvPr/>
        </p:nvSpPr>
        <p:spPr>
          <a:xfrm>
            <a:off x="679077" y="68836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Getting a Linux Login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A386BEC-3D4C-46EC-8CF3-7D0E32030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687" y="1650587"/>
            <a:ext cx="4691484" cy="280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6031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1685402" y="1079700"/>
            <a:ext cx="3311700" cy="6549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/>
            <a:endParaRPr lang="en-US" dirty="0">
              <a:solidFill>
                <a:srgbClr val="0052CC"/>
              </a:solidFill>
              <a:latin typeface="-apple-system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-apple-system"/>
              </a:rPr>
              <a:t>Ability to Edit a Hyperledger Wiki Page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C39746-D1A3-4DCA-9CF9-D5B03B5C4372}"/>
              </a:ext>
            </a:extLst>
          </p:cNvPr>
          <p:cNvSpPr txBox="1"/>
          <p:nvPr/>
        </p:nvSpPr>
        <p:spPr>
          <a:xfrm>
            <a:off x="679077" y="68836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Getting a Linux Login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8E5615F-4669-4EB2-A51E-FB4ADFA6B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755" y="1734671"/>
            <a:ext cx="4863532" cy="293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192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ABB477-797D-4B18-876A-AAD57FD3EC3D}"/>
              </a:ext>
            </a:extLst>
          </p:cNvPr>
          <p:cNvSpPr txBox="1"/>
          <p:nvPr/>
        </p:nvSpPr>
        <p:spPr>
          <a:xfrm>
            <a:off x="658906" y="52182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Edit a Wiki Page ( Edit Mode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5126" name="Picture 6">
            <a:extLst>
              <a:ext uri="{FF2B5EF4-FFF2-40B4-BE49-F238E27FC236}">
                <a16:creationId xmlns:a16="http://schemas.microsoft.com/office/drawing/2014/main" id="{945F6260-5600-4B87-9932-97DDA67E3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26" y="893775"/>
            <a:ext cx="7245803" cy="32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9540C3E0-06C2-4B94-B8FC-E753E3F5DCB7}"/>
              </a:ext>
            </a:extLst>
          </p:cNvPr>
          <p:cNvSpPr/>
          <p:nvPr/>
        </p:nvSpPr>
        <p:spPr>
          <a:xfrm>
            <a:off x="174811" y="1095935"/>
            <a:ext cx="85388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97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extLst>
              <a:ext uri="{FF2B5EF4-FFF2-40B4-BE49-F238E27FC236}">
                <a16:creationId xmlns:a16="http://schemas.microsoft.com/office/drawing/2014/main" id="{9AC58E15-422E-458A-ACA7-3E09E2D2CF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68" y="946709"/>
            <a:ext cx="3295650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9C86FFFB-F089-409A-A8F3-0F77D0BE4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665" y="0"/>
            <a:ext cx="3537335" cy="2381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4318A6-A1D4-43BB-B367-E9C9E9D372F3}"/>
              </a:ext>
            </a:extLst>
          </p:cNvPr>
          <p:cNvSpPr txBox="1"/>
          <p:nvPr/>
        </p:nvSpPr>
        <p:spPr>
          <a:xfrm>
            <a:off x="584386" y="55161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Create New Pages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74B31B-9335-46D4-BC1E-8BC50DE72E96}"/>
              </a:ext>
            </a:extLst>
          </p:cNvPr>
          <p:cNvSpPr txBox="1"/>
          <p:nvPr/>
        </p:nvSpPr>
        <p:spPr>
          <a:xfrm>
            <a:off x="4838139" y="15651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Create Tables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98B3795A-5747-4277-9317-6C6EB0051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6758" y="2134977"/>
            <a:ext cx="3628732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  </a:t>
            </a:r>
            <a:r>
              <a:rPr kumimoji="0" lang="en-US" altLang="en-US" sz="15000" b="0" i="0" u="none" strike="noStrike" cap="none" normalizeH="0" baseline="0" dirty="0">
                <a:ln>
                  <a:noFill/>
                </a:ln>
                <a:solidFill>
                  <a:srgbClr val="172B4D"/>
                </a:solidFill>
                <a:effectLst/>
                <a:latin typeface="-apple-system"/>
              </a:rPr>
              <a:t>     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3458E675-7380-42E4-B280-666EA3B15D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09" y="2865538"/>
            <a:ext cx="1919576" cy="155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2A457D3-32E1-41E2-8C94-24FCAA95F5C7}"/>
              </a:ext>
            </a:extLst>
          </p:cNvPr>
          <p:cNvSpPr txBox="1"/>
          <p:nvPr/>
        </p:nvSpPr>
        <p:spPr>
          <a:xfrm>
            <a:off x="4572000" y="246072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solidFill>
                  <a:srgbClr val="172B4D"/>
                </a:solidFill>
                <a:latin typeface="-apple-system"/>
              </a:rPr>
              <a:t>Insert Objects</a:t>
            </a:r>
            <a:endParaRPr kumimoji="0" lang="en-US" altLang="en-US" sz="1400" b="1" i="0" u="none" strike="noStrike" cap="none" normalizeH="0" baseline="0" dirty="0">
              <a:ln>
                <a:noFill/>
              </a:ln>
              <a:solidFill>
                <a:srgbClr val="172B4D"/>
              </a:solidFill>
              <a:effectLst/>
              <a:latin typeface="-apple-system"/>
            </a:endParaRPr>
          </a:p>
        </p:txBody>
      </p:sp>
    </p:spTree>
    <p:extLst>
      <p:ext uri="{BB962C8B-B14F-4D97-AF65-F5344CB8AC3E}">
        <p14:creationId xmlns:p14="http://schemas.microsoft.com/office/powerpoint/2010/main" val="3626218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206225" y="1317150"/>
            <a:ext cx="33117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D0A485-DEA6-4407-BB54-E7161309AF24}"/>
              </a:ext>
            </a:extLst>
          </p:cNvPr>
          <p:cNvSpPr txBox="1"/>
          <p:nvPr/>
        </p:nvSpPr>
        <p:spPr>
          <a:xfrm>
            <a:off x="206225" y="19909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Join the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calls CALENDAR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D251A5-3449-439F-9B7B-74595E2FBA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305" y="464980"/>
            <a:ext cx="5896536" cy="3875625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4DAE3111-F8FD-4099-8825-3EFC37EC9FEC}"/>
              </a:ext>
            </a:extLst>
          </p:cNvPr>
          <p:cNvSpPr/>
          <p:nvPr/>
        </p:nvSpPr>
        <p:spPr>
          <a:xfrm>
            <a:off x="719417" y="1889311"/>
            <a:ext cx="85388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51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206225" y="1317150"/>
            <a:ext cx="33117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1D7C85-EB1A-4E1B-9F29-F796CABD9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6548" y="500692"/>
            <a:ext cx="5810328" cy="3526701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A1402017-B562-481D-8551-91266A27F8D9}"/>
              </a:ext>
            </a:extLst>
          </p:cNvPr>
          <p:cNvSpPr/>
          <p:nvPr/>
        </p:nvSpPr>
        <p:spPr>
          <a:xfrm>
            <a:off x="2447364" y="3207123"/>
            <a:ext cx="85388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475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206225" y="1317150"/>
            <a:ext cx="3311700" cy="298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2DBAE3-8ECD-4069-A42C-A775368918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1193" y="779929"/>
            <a:ext cx="5964142" cy="3211714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5477B82D-1E57-4424-8CC7-05A7FDB4304E}"/>
              </a:ext>
            </a:extLst>
          </p:cNvPr>
          <p:cNvSpPr/>
          <p:nvPr/>
        </p:nvSpPr>
        <p:spPr>
          <a:xfrm>
            <a:off x="1553135" y="2809200"/>
            <a:ext cx="853888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03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22E712-DA83-4F84-AEFD-ED7663A18258}"/>
              </a:ext>
            </a:extLst>
          </p:cNvPr>
          <p:cNvSpPr txBox="1"/>
          <p:nvPr/>
        </p:nvSpPr>
        <p:spPr>
          <a:xfrm>
            <a:off x="497541" y="365316"/>
            <a:ext cx="457200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  <a:defRPr/>
            </a:pPr>
            <a:r>
              <a:rPr kumimoji="0" lang="en-US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  <a:hlinkClick r:id="rId3"/>
              </a:rPr>
              <a:t> How to Get Involved</a:t>
            </a:r>
            <a:r>
              <a:rPr kumimoji="0" lang="en-US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: </a:t>
            </a:r>
            <a:r>
              <a:rPr kumimoji="0" lang="en-US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  <a:hlinkClick r:id="rId3"/>
              </a:rPr>
              <a:t>Join a Group </a:t>
            </a:r>
            <a:r>
              <a:rPr kumimoji="0" lang="en-US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/>
                <a:sym typeface="Arial"/>
              </a:rPr>
              <a:t> (LISTS)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3977F-D161-4848-ABA2-AB8FB111B6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57" y="813546"/>
            <a:ext cx="5498478" cy="3355041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200D3932-509B-493A-BEFA-52D375EF3FB3}"/>
              </a:ext>
            </a:extLst>
          </p:cNvPr>
          <p:cNvSpPr/>
          <p:nvPr/>
        </p:nvSpPr>
        <p:spPr>
          <a:xfrm rot="10800000">
            <a:off x="5641040" y="1848970"/>
            <a:ext cx="1216959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396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7" name="Google Shape;1237;p167"/>
          <p:cNvSpPr txBox="1"/>
          <p:nvPr/>
        </p:nvSpPr>
        <p:spPr>
          <a:xfrm>
            <a:off x="962100" y="1681525"/>
            <a:ext cx="7219800" cy="28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74D1D6"/>
                </a:solidFill>
                <a:latin typeface="Proxima Nova"/>
                <a:ea typeface="Proxima Nova"/>
                <a:cs typeface="Proxima Nova"/>
                <a:sym typeface="Proxima Nova"/>
              </a:rPr>
              <a:t>Hyperledger has a modular approach to hosting projects.</a:t>
            </a:r>
            <a:r>
              <a:rPr lang="en-US" sz="2400" b="1">
                <a:solidFill>
                  <a:srgbClr val="7AC62A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lang="en-US" sz="2400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Think of Hyperledger as a </a:t>
            </a:r>
            <a:r>
              <a:rPr lang="en-US" sz="2400" b="1">
                <a:solidFill>
                  <a:srgbClr val="74D1D6"/>
                </a:solidFill>
                <a:latin typeface="Proxima Nova"/>
                <a:ea typeface="Proxima Nova"/>
                <a:cs typeface="Proxima Nova"/>
                <a:sym typeface="Proxima Nova"/>
              </a:rPr>
              <a:t>greenhouse</a:t>
            </a:r>
            <a:r>
              <a:rPr lang="en-US" sz="2400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 growing and sustaining business blockchain projects from seed to fruition. </a:t>
            </a:r>
            <a:endParaRPr sz="2400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414042"/>
                </a:solidFill>
                <a:latin typeface="Proxima Nova"/>
                <a:ea typeface="Proxima Nova"/>
                <a:cs typeface="Proxima Nova"/>
                <a:sym typeface="Proxima Nova"/>
              </a:rPr>
              <a:t>The Linux Foundation and Hyperledger provide the infrastructure for open development to occur among a diverse and thriving community.</a:t>
            </a:r>
            <a:endParaRPr sz="2400">
              <a:solidFill>
                <a:srgbClr val="41404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38" name="Google Shape;1238;p167"/>
          <p:cNvPicPr preferRelativeResize="0"/>
          <p:nvPr/>
        </p:nvPicPr>
        <p:blipFill rotWithShape="1">
          <a:blip r:embed="rId3">
            <a:alphaModFix/>
          </a:blip>
          <a:srcRect l="-2749" r="-609"/>
          <a:stretch/>
        </p:blipFill>
        <p:spPr>
          <a:xfrm>
            <a:off x="3967850" y="-1200600"/>
            <a:ext cx="1176850" cy="277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Google Shape;1274;p172"/>
          <p:cNvSpPr txBox="1"/>
          <p:nvPr/>
        </p:nvSpPr>
        <p:spPr>
          <a:xfrm>
            <a:off x="480257" y="332322"/>
            <a:ext cx="5547269" cy="1470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/>
              <a:t>Test your Knowledge / Competencies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Obtain a Linux Login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Log in  the wiki pages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>
                <a:solidFill>
                  <a:srgbClr val="FF0000"/>
                </a:solidFill>
              </a:rPr>
              <a:t>Navigate to the Learning Materials Working Group</a:t>
            </a:r>
          </a:p>
          <a:p>
            <a:pPr marL="342900" indent="-342900">
              <a:buFont typeface="Arial"/>
              <a:buAutoNum type="arabicPeriod"/>
            </a:pPr>
            <a:r>
              <a:rPr lang="en-US" dirty="0">
                <a:solidFill>
                  <a:srgbClr val="9900CC"/>
                </a:solidFill>
              </a:rPr>
              <a:t>Join the LMDWG 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dirty="0"/>
              <a:t>Add your name to the member list</a:t>
            </a:r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dirty="0"/>
          </a:p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AutoNum type="arabicPeriod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23CE0E-09FF-48DF-B945-ACD568EE0DD3}"/>
              </a:ext>
            </a:extLst>
          </p:cNvPr>
          <p:cNvSpPr txBox="1"/>
          <p:nvPr/>
        </p:nvSpPr>
        <p:spPr>
          <a:xfrm>
            <a:off x="3350606" y="3920863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https://wiki.hyperledger.org/pages/viewpage.action?pageId=2394122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5D89FB-A74A-444B-B840-9258CDD9AB57}"/>
              </a:ext>
            </a:extLst>
          </p:cNvPr>
          <p:cNvSpPr txBox="1"/>
          <p:nvPr/>
        </p:nvSpPr>
        <p:spPr>
          <a:xfrm>
            <a:off x="1284415" y="1974554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u="none" strike="noStrike" dirty="0">
                <a:solidFill>
                  <a:srgbClr val="0052CC"/>
                </a:solidFill>
                <a:effectLst/>
                <a:latin typeface="-apple-system"/>
                <a:hlinkClick r:id="rId3"/>
              </a:rPr>
              <a:t>https://identity.linuxfoundation.org/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80B755-EE04-43BD-BD9F-831F48799114}"/>
              </a:ext>
            </a:extLst>
          </p:cNvPr>
          <p:cNvSpPr txBox="1"/>
          <p:nvPr/>
        </p:nvSpPr>
        <p:spPr>
          <a:xfrm>
            <a:off x="2585677" y="245428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https://wiki.hyperledger.org/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9EC7F3-F197-423E-896C-979F0D586247}"/>
              </a:ext>
            </a:extLst>
          </p:cNvPr>
          <p:cNvSpPr txBox="1"/>
          <p:nvPr/>
        </p:nvSpPr>
        <p:spPr>
          <a:xfrm>
            <a:off x="3741526" y="2947071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https://wiki.hyperledger.org/display/LMDWG/Learning+Materials+Development+Working+Group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E160DB-7268-4C5E-ABB5-A85775AE1896}"/>
              </a:ext>
            </a:extLst>
          </p:cNvPr>
          <p:cNvSpPr txBox="1"/>
          <p:nvPr/>
        </p:nvSpPr>
        <p:spPr>
          <a:xfrm>
            <a:off x="624992" y="3470291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900CC"/>
                </a:solidFill>
              </a:rPr>
              <a:t>https://lists.hyperledger.org/g/learning-materials-development-wg</a:t>
            </a:r>
          </a:p>
        </p:txBody>
      </p:sp>
    </p:spTree>
    <p:extLst>
      <p:ext uri="{BB962C8B-B14F-4D97-AF65-F5344CB8AC3E}">
        <p14:creationId xmlns:p14="http://schemas.microsoft.com/office/powerpoint/2010/main" val="1327070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1" dirty="0"/>
              <a:t>Bobbi Muscara / Ledger Academy</a:t>
            </a:r>
            <a:r>
              <a:rPr lang="en-US" dirty="0"/>
              <a:t> </a:t>
            </a:r>
            <a:endParaRPr lang="en-US" b="1" dirty="0"/>
          </a:p>
          <a:p>
            <a:r>
              <a:rPr lang="en-US" b="1" dirty="0"/>
              <a:t>Chair Hyperledger Learning Materials Working Group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https://wiki.hyperledger.org/pages/viewpage.action?pageId=2394122</a:t>
            </a:r>
          </a:p>
        </p:txBody>
      </p:sp>
    </p:spTree>
    <p:extLst>
      <p:ext uri="{BB962C8B-B14F-4D97-AF65-F5344CB8AC3E}">
        <p14:creationId xmlns:p14="http://schemas.microsoft.com/office/powerpoint/2010/main" val="9935161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616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AC81821-1B00-40F8-B867-E7AE51D6A8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07" y="202996"/>
            <a:ext cx="8027176" cy="4254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28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57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B3C980-183A-49D0-A744-733320522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13" y="295835"/>
            <a:ext cx="6926781" cy="36094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CF9D24-3DDD-4DAE-BDC3-295C41D4C09D}"/>
              </a:ext>
            </a:extLst>
          </p:cNvPr>
          <p:cNvSpPr txBox="1"/>
          <p:nvPr/>
        </p:nvSpPr>
        <p:spPr>
          <a:xfrm>
            <a:off x="2595283" y="410532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 dirty="0">
                <a:solidFill>
                  <a:srgbClr val="237BBB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https://wiki.hyperledger.org/display/HYP/Special+Interest+Groups</a:t>
            </a:r>
            <a:endParaRPr lang="en-US" sz="1400" dirty="0">
              <a:solidFill>
                <a:srgbClr val="237BBB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1699127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8D66EC-42B6-4E6D-B327-10D23633EB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073" y="470647"/>
            <a:ext cx="7397056" cy="377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746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96A790-3EB7-44F6-8257-0F7D952D2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03" y="179066"/>
            <a:ext cx="8142194" cy="4046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89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42E4F9B-E96A-4397-B724-A6C94B593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17" y="67918"/>
            <a:ext cx="7725335" cy="3910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42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176"/>
          <p:cNvSpPr txBox="1"/>
          <p:nvPr/>
        </p:nvSpPr>
        <p:spPr>
          <a:xfrm>
            <a:off x="1020794" y="999336"/>
            <a:ext cx="7887882" cy="23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b="1" dirty="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The Wiki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Wiki.hyperledger.org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4 Steps in Getting Involved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urpl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yperledger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654</Words>
  <Application>Microsoft Office PowerPoint</Application>
  <PresentationFormat>On-screen Show (16:9)</PresentationFormat>
  <Paragraphs>64</Paragraphs>
  <Slides>22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Calibri</vt:lpstr>
      <vt:lpstr>-apple-system</vt:lpstr>
      <vt:lpstr>Arial</vt:lpstr>
      <vt:lpstr>Proxima Nova</vt:lpstr>
      <vt:lpstr>Purple</vt:lpstr>
      <vt:lpstr>Hyperledger</vt:lpstr>
      <vt:lpstr>HYPERLEDGER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Mid-Year 2019 Hyperledger Update</dc:title>
  <dc:creator>Bobbi Muscara</dc:creator>
  <cp:lastModifiedBy>Bobbi Muscara</cp:lastModifiedBy>
  <cp:revision>3</cp:revision>
  <dcterms:modified xsi:type="dcterms:W3CDTF">2021-02-04T15:54:08Z</dcterms:modified>
</cp:coreProperties>
</file>