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media/image85.jpg" ContentType="image/jpg"/>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857" r:id="rId1"/>
    <p:sldMasterId id="2147483866" r:id="rId2"/>
  </p:sldMasterIdLst>
  <p:notesMasterIdLst>
    <p:notesMasterId r:id="rId61"/>
  </p:notesMasterIdLst>
  <p:sldIdLst>
    <p:sldId id="256" r:id="rId3"/>
    <p:sldId id="949" r:id="rId4"/>
    <p:sldId id="938" r:id="rId5"/>
    <p:sldId id="257" r:id="rId6"/>
    <p:sldId id="259" r:id="rId7"/>
    <p:sldId id="927" r:id="rId8"/>
    <p:sldId id="928" r:id="rId9"/>
    <p:sldId id="950" r:id="rId10"/>
    <p:sldId id="932" r:id="rId11"/>
    <p:sldId id="931" r:id="rId12"/>
    <p:sldId id="780" r:id="rId13"/>
    <p:sldId id="951" r:id="rId14"/>
    <p:sldId id="912" r:id="rId15"/>
    <p:sldId id="915" r:id="rId16"/>
    <p:sldId id="914" r:id="rId17"/>
    <p:sldId id="910" r:id="rId18"/>
    <p:sldId id="952" r:id="rId19"/>
    <p:sldId id="953" r:id="rId20"/>
    <p:sldId id="916" r:id="rId21"/>
    <p:sldId id="954" r:id="rId22"/>
    <p:sldId id="955" r:id="rId23"/>
    <p:sldId id="956" r:id="rId24"/>
    <p:sldId id="957" r:id="rId25"/>
    <p:sldId id="925" r:id="rId26"/>
    <p:sldId id="929" r:id="rId27"/>
    <p:sldId id="963" r:id="rId28"/>
    <p:sldId id="962" r:id="rId29"/>
    <p:sldId id="649" r:id="rId30"/>
    <p:sldId id="779" r:id="rId31"/>
    <p:sldId id="924" r:id="rId32"/>
    <p:sldId id="933" r:id="rId33"/>
    <p:sldId id="934" r:id="rId34"/>
    <p:sldId id="935" r:id="rId35"/>
    <p:sldId id="958" r:id="rId36"/>
    <p:sldId id="959" r:id="rId37"/>
    <p:sldId id="961" r:id="rId38"/>
    <p:sldId id="960" r:id="rId39"/>
    <p:sldId id="320" r:id="rId40"/>
    <p:sldId id="918" r:id="rId41"/>
    <p:sldId id="679" r:id="rId42"/>
    <p:sldId id="919" r:id="rId43"/>
    <p:sldId id="974" r:id="rId44"/>
    <p:sldId id="975" r:id="rId45"/>
    <p:sldId id="976" r:id="rId46"/>
    <p:sldId id="977" r:id="rId47"/>
    <p:sldId id="948" r:id="rId48"/>
    <p:sldId id="271" r:id="rId49"/>
    <p:sldId id="674" r:id="rId50"/>
    <p:sldId id="964" r:id="rId51"/>
    <p:sldId id="969" r:id="rId52"/>
    <p:sldId id="970" r:id="rId53"/>
    <p:sldId id="971" r:id="rId54"/>
    <p:sldId id="302" r:id="rId55"/>
    <p:sldId id="972" r:id="rId56"/>
    <p:sldId id="686" r:id="rId57"/>
    <p:sldId id="973" r:id="rId58"/>
    <p:sldId id="326" r:id="rId59"/>
    <p:sldId id="947" r:id="rId60"/>
  </p:sldIdLst>
  <p:sldSz cx="9144000" cy="5143500" type="screen16x9"/>
  <p:notesSz cx="6858000" cy="9144000"/>
  <p:embeddedFontLst>
    <p:embeddedFont>
      <p:font typeface="Abadi" panose="020B0604020104020204" pitchFamily="34" charset="0"/>
      <p:regular r:id="rId62"/>
    </p:embeddedFont>
    <p:embeddedFont>
      <p:font typeface="Arial Nova" panose="020B0504020202020204" pitchFamily="34" charset="0"/>
      <p:regular r:id="rId63"/>
      <p:bold r:id="rId64"/>
      <p:italic r:id="rId65"/>
      <p:boldItalic r:id="rId66"/>
    </p:embeddedFont>
    <p:embeddedFont>
      <p:font typeface="Arial Rounded MT Bold" panose="020F0704030504030204" pitchFamily="34" charset="0"/>
      <p:regular r:id="rId67"/>
    </p:embeddedFont>
    <p:embeddedFont>
      <p:font typeface="Calibri" panose="020F0502020204030204" pitchFamily="34" charset="0"/>
      <p:regular r:id="rId68"/>
      <p:bold r:id="rId69"/>
      <p:italic r:id="rId70"/>
      <p:boldItalic r:id="rId71"/>
    </p:embeddedFont>
    <p:embeddedFont>
      <p:font typeface="Corbel" panose="020B0503020204020204" pitchFamily="34" charset="0"/>
      <p:regular r:id="rId72"/>
      <p:bold r:id="rId73"/>
      <p:italic r:id="rId74"/>
      <p:boldItalic r:id="rId75"/>
    </p:embeddedFont>
    <p:embeddedFont>
      <p:font typeface="Garamond" panose="02020404030301010803" pitchFamily="18" charset="0"/>
      <p:regular r:id="rId76"/>
      <p:bold r:id="rId77"/>
      <p:italic r:id="rId78"/>
    </p:embeddedFont>
    <p:embeddedFont>
      <p:font typeface="Proxima Nova" panose="020B0604020202020204" charset="0"/>
      <p:regular r:id="rId79"/>
      <p:bold r:id="rId80"/>
      <p:italic r:id="rId81"/>
      <p:boldItalic r:id="rId8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70">
          <p15:clr>
            <a:srgbClr val="9AA0A6"/>
          </p15:clr>
        </p15:guide>
        <p15:guide id="2"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46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F5131FE-EA8F-4FAE-BC74-50F5B3968B79}" v="23" dt="2021-09-27T22:27:23.6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198" y="144"/>
      </p:cViewPr>
      <p:guideLst>
        <p:guide pos="470"/>
        <p:guide orient="horz" pos="16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2.fntdata"/><Relationship Id="rId68" Type="http://schemas.openxmlformats.org/officeDocument/2006/relationships/font" Target="fonts/font7.fntdata"/><Relationship Id="rId84" Type="http://schemas.openxmlformats.org/officeDocument/2006/relationships/viewProps" Target="viewProp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font" Target="fonts/font13.fntdata"/><Relationship Id="rId79" Type="http://schemas.openxmlformats.org/officeDocument/2006/relationships/font" Target="fonts/font18.fntdata"/><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font" Target="fonts/font3.fntdata"/><Relationship Id="rId69" Type="http://schemas.openxmlformats.org/officeDocument/2006/relationships/font" Target="fonts/font8.fntdata"/><Relationship Id="rId77" Type="http://schemas.openxmlformats.org/officeDocument/2006/relationships/font" Target="fonts/font16.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11.fntdata"/><Relationship Id="rId80" Type="http://schemas.openxmlformats.org/officeDocument/2006/relationships/font" Target="fonts/font19.fntdata"/><Relationship Id="rId85"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font" Target="fonts/font6.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font" Target="fonts/font1.fntdata"/><Relationship Id="rId70" Type="http://schemas.openxmlformats.org/officeDocument/2006/relationships/font" Target="fonts/font9.fntdata"/><Relationship Id="rId75" Type="http://schemas.openxmlformats.org/officeDocument/2006/relationships/font" Target="fonts/font14.fntdata"/><Relationship Id="rId83" Type="http://schemas.openxmlformats.org/officeDocument/2006/relationships/presProps" Target="presProps.xml"/><Relationship Id="rId88"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font" Target="fonts/font4.fntdata"/><Relationship Id="rId73" Type="http://schemas.openxmlformats.org/officeDocument/2006/relationships/font" Target="fonts/font12.fntdata"/><Relationship Id="rId78" Type="http://schemas.openxmlformats.org/officeDocument/2006/relationships/font" Target="fonts/font17.fntdata"/><Relationship Id="rId81" Type="http://schemas.openxmlformats.org/officeDocument/2006/relationships/font" Target="fonts/font20.fntdata"/><Relationship Id="rId86"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font" Target="fonts/font15.fntdata"/><Relationship Id="rId7" Type="http://schemas.openxmlformats.org/officeDocument/2006/relationships/slide" Target="slides/slide5.xml"/><Relationship Id="rId71" Type="http://schemas.openxmlformats.org/officeDocument/2006/relationships/font" Target="fonts/font10.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font" Target="fonts/font5.fntdata"/><Relationship Id="rId87" Type="http://schemas.microsoft.com/office/2016/11/relationships/changesInfo" Target="changesInfos/changesInfo1.xml"/><Relationship Id="rId61" Type="http://schemas.openxmlformats.org/officeDocument/2006/relationships/notesMaster" Target="notesMasters/notesMaster1.xml"/><Relationship Id="rId82" Type="http://schemas.openxmlformats.org/officeDocument/2006/relationships/font" Target="fonts/font21.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bi Muscara" userId="eec6e5dbc826e0fa" providerId="LiveId" clId="{FF5131FE-EA8F-4FAE-BC74-50F5B3968B79}"/>
    <pc:docChg chg="undo custSel addSld delSld modSld sldOrd">
      <pc:chgData name="Bobbi Muscara" userId="eec6e5dbc826e0fa" providerId="LiveId" clId="{FF5131FE-EA8F-4FAE-BC74-50F5B3968B79}" dt="2021-09-27T22:27:49.024" v="475" actId="1076"/>
      <pc:docMkLst>
        <pc:docMk/>
      </pc:docMkLst>
      <pc:sldChg chg="modNotes">
        <pc:chgData name="Bobbi Muscara" userId="eec6e5dbc826e0fa" providerId="LiveId" clId="{FF5131FE-EA8F-4FAE-BC74-50F5B3968B79}" dt="2021-09-27T22:17:13.555" v="340"/>
        <pc:sldMkLst>
          <pc:docMk/>
          <pc:sldMk cId="3336518648" sldId="302"/>
        </pc:sldMkLst>
      </pc:sldChg>
      <pc:sldChg chg="del">
        <pc:chgData name="Bobbi Muscara" userId="eec6e5dbc826e0fa" providerId="LiveId" clId="{FF5131FE-EA8F-4FAE-BC74-50F5B3968B79}" dt="2021-09-27T22:21:07.157" v="361" actId="47"/>
        <pc:sldMkLst>
          <pc:docMk/>
          <pc:sldMk cId="3776620725" sldId="305"/>
        </pc:sldMkLst>
      </pc:sldChg>
      <pc:sldChg chg="modSp del mod modClrScheme chgLayout">
        <pc:chgData name="Bobbi Muscara" userId="eec6e5dbc826e0fa" providerId="LiveId" clId="{FF5131FE-EA8F-4FAE-BC74-50F5B3968B79}" dt="2021-09-27T22:21:01.592" v="358" actId="47"/>
        <pc:sldMkLst>
          <pc:docMk/>
          <pc:sldMk cId="1821598778" sldId="324"/>
        </pc:sldMkLst>
        <pc:spChg chg="mod ord">
          <ac:chgData name="Bobbi Muscara" userId="eec6e5dbc826e0fa" providerId="LiveId" clId="{FF5131FE-EA8F-4FAE-BC74-50F5B3968B79}" dt="2021-09-27T22:17:06.570" v="339" actId="700"/>
          <ac:spMkLst>
            <pc:docMk/>
            <pc:sldMk cId="1821598778" sldId="324"/>
            <ac:spMk id="4" creationId="{00000000-0000-0000-0000-000000000000}"/>
          </ac:spMkLst>
        </pc:spChg>
        <pc:spChg chg="mod ord">
          <ac:chgData name="Bobbi Muscara" userId="eec6e5dbc826e0fa" providerId="LiveId" clId="{FF5131FE-EA8F-4FAE-BC74-50F5B3968B79}" dt="2021-09-27T22:17:06.570" v="339" actId="700"/>
          <ac:spMkLst>
            <pc:docMk/>
            <pc:sldMk cId="1821598778" sldId="324"/>
            <ac:spMk id="11" creationId="{00000000-0000-0000-0000-000000000000}"/>
          </ac:spMkLst>
        </pc:spChg>
      </pc:sldChg>
      <pc:sldChg chg="modSp del modNotes">
        <pc:chgData name="Bobbi Muscara" userId="eec6e5dbc826e0fa" providerId="LiveId" clId="{FF5131FE-EA8F-4FAE-BC74-50F5B3968B79}" dt="2021-09-27T22:21:15.525" v="364" actId="47"/>
        <pc:sldMkLst>
          <pc:docMk/>
          <pc:sldMk cId="2545561376" sldId="348"/>
        </pc:sldMkLst>
        <pc:graphicFrameChg chg="mod">
          <ac:chgData name="Bobbi Muscara" userId="eec6e5dbc826e0fa" providerId="LiveId" clId="{FF5131FE-EA8F-4FAE-BC74-50F5B3968B79}" dt="2021-09-27T22:20:32.064" v="353" actId="33524"/>
          <ac:graphicFrameMkLst>
            <pc:docMk/>
            <pc:sldMk cId="2545561376" sldId="348"/>
            <ac:graphicFrameMk id="6" creationId="{00000000-0000-0000-0000-000000000000}"/>
          </ac:graphicFrameMkLst>
        </pc:graphicFrameChg>
      </pc:sldChg>
      <pc:sldChg chg="addSp modSp mod">
        <pc:chgData name="Bobbi Muscara" userId="eec6e5dbc826e0fa" providerId="LiveId" clId="{FF5131FE-EA8F-4FAE-BC74-50F5B3968B79}" dt="2021-09-27T17:13:07.849" v="81" actId="1076"/>
        <pc:sldMkLst>
          <pc:docMk/>
          <pc:sldMk cId="3373275420" sldId="649"/>
        </pc:sldMkLst>
        <pc:picChg chg="add mod">
          <ac:chgData name="Bobbi Muscara" userId="eec6e5dbc826e0fa" providerId="LiveId" clId="{FF5131FE-EA8F-4FAE-BC74-50F5B3968B79}" dt="2021-09-27T17:13:07.849" v="81" actId="1076"/>
          <ac:picMkLst>
            <pc:docMk/>
            <pc:sldMk cId="3373275420" sldId="649"/>
            <ac:picMk id="15" creationId="{FB9DBD77-277C-4AD0-9101-BF0B4285B095}"/>
          </ac:picMkLst>
        </pc:picChg>
      </pc:sldChg>
      <pc:sldChg chg="del">
        <pc:chgData name="Bobbi Muscara" userId="eec6e5dbc826e0fa" providerId="LiveId" clId="{FF5131FE-EA8F-4FAE-BC74-50F5B3968B79}" dt="2021-09-27T22:21:25.959" v="365" actId="47"/>
        <pc:sldMkLst>
          <pc:docMk/>
          <pc:sldMk cId="1988121204" sldId="655"/>
        </pc:sldMkLst>
      </pc:sldChg>
      <pc:sldChg chg="modNotes">
        <pc:chgData name="Bobbi Muscara" userId="eec6e5dbc826e0fa" providerId="LiveId" clId="{FF5131FE-EA8F-4FAE-BC74-50F5B3968B79}" dt="2021-09-27T22:19:29.454" v="348"/>
        <pc:sldMkLst>
          <pc:docMk/>
          <pc:sldMk cId="3711750914" sldId="686"/>
        </pc:sldMkLst>
      </pc:sldChg>
      <pc:sldChg chg="modSp mod">
        <pc:chgData name="Bobbi Muscara" userId="eec6e5dbc826e0fa" providerId="LiveId" clId="{FF5131FE-EA8F-4FAE-BC74-50F5B3968B79}" dt="2021-09-27T17:13:01.863" v="78" actId="27636"/>
        <pc:sldMkLst>
          <pc:docMk/>
          <pc:sldMk cId="3480486039" sldId="914"/>
        </pc:sldMkLst>
        <pc:spChg chg="mod">
          <ac:chgData name="Bobbi Muscara" userId="eec6e5dbc826e0fa" providerId="LiveId" clId="{FF5131FE-EA8F-4FAE-BC74-50F5B3968B79}" dt="2021-09-27T17:13:01.863" v="78" actId="27636"/>
          <ac:spMkLst>
            <pc:docMk/>
            <pc:sldMk cId="3480486039" sldId="914"/>
            <ac:spMk id="2" creationId="{6C392240-40E5-4D72-B6EB-EA3CFC242ACB}"/>
          </ac:spMkLst>
        </pc:spChg>
      </pc:sldChg>
      <pc:sldChg chg="modSp mod">
        <pc:chgData name="Bobbi Muscara" userId="eec6e5dbc826e0fa" providerId="LiveId" clId="{FF5131FE-EA8F-4FAE-BC74-50F5B3968B79}" dt="2021-09-27T17:13:01.856" v="77" actId="27636"/>
        <pc:sldMkLst>
          <pc:docMk/>
          <pc:sldMk cId="320390157" sldId="915"/>
        </pc:sldMkLst>
        <pc:spChg chg="mod">
          <ac:chgData name="Bobbi Muscara" userId="eec6e5dbc826e0fa" providerId="LiveId" clId="{FF5131FE-EA8F-4FAE-BC74-50F5B3968B79}" dt="2021-09-27T17:13:01.856" v="77" actId="27636"/>
          <ac:spMkLst>
            <pc:docMk/>
            <pc:sldMk cId="320390157" sldId="915"/>
            <ac:spMk id="2" creationId="{8FA515CE-FB79-4ACC-980A-B39F3BFBF7F1}"/>
          </ac:spMkLst>
        </pc:spChg>
      </pc:sldChg>
      <pc:sldChg chg="modSp mod modClrScheme chgLayout">
        <pc:chgData name="Bobbi Muscara" userId="eec6e5dbc826e0fa" providerId="LiveId" clId="{FF5131FE-EA8F-4FAE-BC74-50F5B3968B79}" dt="2021-09-27T22:22:50.529" v="401" actId="5793"/>
        <pc:sldMkLst>
          <pc:docMk/>
          <pc:sldMk cId="2674218352" sldId="919"/>
        </pc:sldMkLst>
        <pc:spChg chg="mod ord">
          <ac:chgData name="Bobbi Muscara" userId="eec6e5dbc826e0fa" providerId="LiveId" clId="{FF5131FE-EA8F-4FAE-BC74-50F5B3968B79}" dt="2021-09-27T22:21:39.880" v="368" actId="700"/>
          <ac:spMkLst>
            <pc:docMk/>
            <pc:sldMk cId="2674218352" sldId="919"/>
            <ac:spMk id="2" creationId="{E2A39A00-8B7B-4491-801E-09FA886EAF0C}"/>
          </ac:spMkLst>
        </pc:spChg>
        <pc:spChg chg="mod ord">
          <ac:chgData name="Bobbi Muscara" userId="eec6e5dbc826e0fa" providerId="LiveId" clId="{FF5131FE-EA8F-4FAE-BC74-50F5B3968B79}" dt="2021-09-27T22:21:39.880" v="368" actId="700"/>
          <ac:spMkLst>
            <pc:docMk/>
            <pc:sldMk cId="2674218352" sldId="919"/>
            <ac:spMk id="3" creationId="{308DC42E-1415-4AA2-9556-280CB5CCCCC8}"/>
          </ac:spMkLst>
        </pc:spChg>
        <pc:spChg chg="mod">
          <ac:chgData name="Bobbi Muscara" userId="eec6e5dbc826e0fa" providerId="LiveId" clId="{FF5131FE-EA8F-4FAE-BC74-50F5B3968B79}" dt="2021-09-27T22:22:50.529" v="401" actId="5793"/>
          <ac:spMkLst>
            <pc:docMk/>
            <pc:sldMk cId="2674218352" sldId="919"/>
            <ac:spMk id="11" creationId="{9B420F2E-47BF-4AA4-8AF6-52DB403856E4}"/>
          </ac:spMkLst>
        </pc:spChg>
      </pc:sldChg>
      <pc:sldChg chg="modSp mod">
        <pc:chgData name="Bobbi Muscara" userId="eec6e5dbc826e0fa" providerId="LiveId" clId="{FF5131FE-EA8F-4FAE-BC74-50F5B3968B79}" dt="2021-09-27T17:12:47.930" v="75" actId="20577"/>
        <pc:sldMkLst>
          <pc:docMk/>
          <pc:sldMk cId="2477118336" sldId="925"/>
        </pc:sldMkLst>
        <pc:spChg chg="mod">
          <ac:chgData name="Bobbi Muscara" userId="eec6e5dbc826e0fa" providerId="LiveId" clId="{FF5131FE-EA8F-4FAE-BC74-50F5B3968B79}" dt="2021-09-27T17:12:47.930" v="75" actId="20577"/>
          <ac:spMkLst>
            <pc:docMk/>
            <pc:sldMk cId="2477118336" sldId="925"/>
            <ac:spMk id="3" creationId="{00000000-0000-0000-0000-000000000000}"/>
          </ac:spMkLst>
        </pc:spChg>
      </pc:sldChg>
      <pc:sldChg chg="modSp mod">
        <pc:chgData name="Bobbi Muscara" userId="eec6e5dbc826e0fa" providerId="LiveId" clId="{FF5131FE-EA8F-4FAE-BC74-50F5B3968B79}" dt="2021-09-27T17:17:39.952" v="115" actId="20577"/>
        <pc:sldMkLst>
          <pc:docMk/>
          <pc:sldMk cId="3976502538" sldId="929"/>
        </pc:sldMkLst>
        <pc:spChg chg="mod">
          <ac:chgData name="Bobbi Muscara" userId="eec6e5dbc826e0fa" providerId="LiveId" clId="{FF5131FE-EA8F-4FAE-BC74-50F5B3968B79}" dt="2021-09-27T17:17:39.952" v="115" actId="20577"/>
          <ac:spMkLst>
            <pc:docMk/>
            <pc:sldMk cId="3976502538" sldId="929"/>
            <ac:spMk id="5" creationId="{B4C1B2BE-E126-4933-86B9-A86E7BDCDE90}"/>
          </ac:spMkLst>
        </pc:spChg>
        <pc:spChg chg="mod">
          <ac:chgData name="Bobbi Muscara" userId="eec6e5dbc826e0fa" providerId="LiveId" clId="{FF5131FE-EA8F-4FAE-BC74-50F5B3968B79}" dt="2021-09-27T17:17:32.848" v="113" actId="1076"/>
          <ac:spMkLst>
            <pc:docMk/>
            <pc:sldMk cId="3976502538" sldId="929"/>
            <ac:spMk id="7" creationId="{672D82E7-0B40-4835-A906-ABA80C4A0C17}"/>
          </ac:spMkLst>
        </pc:spChg>
      </pc:sldChg>
      <pc:sldChg chg="addSp modSp mod">
        <pc:chgData name="Bobbi Muscara" userId="eec6e5dbc826e0fa" providerId="LiveId" clId="{FF5131FE-EA8F-4FAE-BC74-50F5B3968B79}" dt="2021-09-27T17:23:00.704" v="337" actId="313"/>
        <pc:sldMkLst>
          <pc:docMk/>
          <pc:sldMk cId="3532498821" sldId="960"/>
        </pc:sldMkLst>
        <pc:spChg chg="add mod">
          <ac:chgData name="Bobbi Muscara" userId="eec6e5dbc826e0fa" providerId="LiveId" clId="{FF5131FE-EA8F-4FAE-BC74-50F5B3968B79}" dt="2021-09-27T17:23:00.704" v="337" actId="313"/>
          <ac:spMkLst>
            <pc:docMk/>
            <pc:sldMk cId="3532498821" sldId="960"/>
            <ac:spMk id="5" creationId="{B4CD76A9-9ADE-4958-9CAB-838B1037CC82}"/>
          </ac:spMkLst>
        </pc:spChg>
      </pc:sldChg>
      <pc:sldChg chg="addSp modSp new mod">
        <pc:chgData name="Bobbi Muscara" userId="eec6e5dbc826e0fa" providerId="LiveId" clId="{FF5131FE-EA8F-4FAE-BC74-50F5B3968B79}" dt="2021-09-27T17:14:46.144" v="96" actId="1076"/>
        <pc:sldMkLst>
          <pc:docMk/>
          <pc:sldMk cId="4107779935" sldId="962"/>
        </pc:sldMkLst>
        <pc:spChg chg="add mod">
          <ac:chgData name="Bobbi Muscara" userId="eec6e5dbc826e0fa" providerId="LiveId" clId="{FF5131FE-EA8F-4FAE-BC74-50F5B3968B79}" dt="2021-09-27T17:14:46.144" v="96" actId="1076"/>
          <ac:spMkLst>
            <pc:docMk/>
            <pc:sldMk cId="4107779935" sldId="962"/>
            <ac:spMk id="3" creationId="{F193996D-D84A-479D-A61E-C590F1A01D29}"/>
          </ac:spMkLst>
        </pc:spChg>
        <pc:picChg chg="add mod">
          <ac:chgData name="Bobbi Muscara" userId="eec6e5dbc826e0fa" providerId="LiveId" clId="{FF5131FE-EA8F-4FAE-BC74-50F5B3968B79}" dt="2021-09-27T17:14:00.649" v="92" actId="14100"/>
          <ac:picMkLst>
            <pc:docMk/>
            <pc:sldMk cId="4107779935" sldId="962"/>
            <ac:picMk id="4" creationId="{9866A374-75A9-4117-ADF1-A43ABCEA3F87}"/>
          </ac:picMkLst>
        </pc:picChg>
        <pc:picChg chg="add mod">
          <ac:chgData name="Bobbi Muscara" userId="eec6e5dbc826e0fa" providerId="LiveId" clId="{FF5131FE-EA8F-4FAE-BC74-50F5B3968B79}" dt="2021-09-27T17:13:56.617" v="91" actId="14100"/>
          <ac:picMkLst>
            <pc:docMk/>
            <pc:sldMk cId="4107779935" sldId="962"/>
            <ac:picMk id="5" creationId="{86B4B9F5-6637-46B9-A76A-F41A1ADB221F}"/>
          </ac:picMkLst>
        </pc:picChg>
      </pc:sldChg>
      <pc:sldChg chg="addSp modSp new mod">
        <pc:chgData name="Bobbi Muscara" userId="eec6e5dbc826e0fa" providerId="LiveId" clId="{FF5131FE-EA8F-4FAE-BC74-50F5B3968B79}" dt="2021-09-27T17:20:02.664" v="302" actId="20577"/>
        <pc:sldMkLst>
          <pc:docMk/>
          <pc:sldMk cId="924105897" sldId="963"/>
        </pc:sldMkLst>
        <pc:spChg chg="add mod">
          <ac:chgData name="Bobbi Muscara" userId="eec6e5dbc826e0fa" providerId="LiveId" clId="{FF5131FE-EA8F-4FAE-BC74-50F5B3968B79}" dt="2021-09-27T17:20:02.664" v="302" actId="20577"/>
          <ac:spMkLst>
            <pc:docMk/>
            <pc:sldMk cId="924105897" sldId="963"/>
            <ac:spMk id="2" creationId="{606A22AC-DDD0-472B-A43D-7484B297921A}"/>
          </ac:spMkLst>
        </pc:spChg>
        <pc:spChg chg="add mod">
          <ac:chgData name="Bobbi Muscara" userId="eec6e5dbc826e0fa" providerId="LiveId" clId="{FF5131FE-EA8F-4FAE-BC74-50F5B3968B79}" dt="2021-09-27T17:19:12.539" v="292" actId="33524"/>
          <ac:spMkLst>
            <pc:docMk/>
            <pc:sldMk cId="924105897" sldId="963"/>
            <ac:spMk id="3" creationId="{CFAB30E5-108E-4496-95D7-B8E3BEAB65A6}"/>
          </ac:spMkLst>
        </pc:spChg>
      </pc:sldChg>
      <pc:sldChg chg="new del">
        <pc:chgData name="Bobbi Muscara" userId="eec6e5dbc826e0fa" providerId="LiveId" clId="{FF5131FE-EA8F-4FAE-BC74-50F5B3968B79}" dt="2021-09-27T17:14:11.453" v="94" actId="680"/>
        <pc:sldMkLst>
          <pc:docMk/>
          <pc:sldMk cId="1468125046" sldId="963"/>
        </pc:sldMkLst>
      </pc:sldChg>
      <pc:sldChg chg="delSp modSp mod modClrScheme chgLayout">
        <pc:chgData name="Bobbi Muscara" userId="eec6e5dbc826e0fa" providerId="LiveId" clId="{FF5131FE-EA8F-4FAE-BC74-50F5B3968B79}" dt="2021-09-27T22:20:13.720" v="351" actId="478"/>
        <pc:sldMkLst>
          <pc:docMk/>
          <pc:sldMk cId="625015359" sldId="964"/>
        </pc:sldMkLst>
        <pc:spChg chg="del mod ord">
          <ac:chgData name="Bobbi Muscara" userId="eec6e5dbc826e0fa" providerId="LiveId" clId="{FF5131FE-EA8F-4FAE-BC74-50F5B3968B79}" dt="2021-09-27T22:20:13.720" v="351" actId="478"/>
          <ac:spMkLst>
            <pc:docMk/>
            <pc:sldMk cId="625015359" sldId="964"/>
            <ac:spMk id="3" creationId="{00000000-0000-0000-0000-000000000000}"/>
          </ac:spMkLst>
        </pc:spChg>
      </pc:sldChg>
      <pc:sldChg chg="del">
        <pc:chgData name="Bobbi Muscara" userId="eec6e5dbc826e0fa" providerId="LiveId" clId="{FF5131FE-EA8F-4FAE-BC74-50F5B3968B79}" dt="2021-09-27T22:18:55.357" v="341" actId="47"/>
        <pc:sldMkLst>
          <pc:docMk/>
          <pc:sldMk cId="3464873784" sldId="965"/>
        </pc:sldMkLst>
      </pc:sldChg>
      <pc:sldChg chg="del">
        <pc:chgData name="Bobbi Muscara" userId="eec6e5dbc826e0fa" providerId="LiveId" clId="{FF5131FE-EA8F-4FAE-BC74-50F5B3968B79}" dt="2021-09-27T22:20:47.728" v="354" actId="47"/>
        <pc:sldMkLst>
          <pc:docMk/>
          <pc:sldMk cId="1138048771" sldId="966"/>
        </pc:sldMkLst>
      </pc:sldChg>
      <pc:sldChg chg="del">
        <pc:chgData name="Bobbi Muscara" userId="eec6e5dbc826e0fa" providerId="LiveId" clId="{FF5131FE-EA8F-4FAE-BC74-50F5B3968B79}" dt="2021-09-27T22:20:47.965" v="355" actId="47"/>
        <pc:sldMkLst>
          <pc:docMk/>
          <pc:sldMk cId="4227707324" sldId="967"/>
        </pc:sldMkLst>
      </pc:sldChg>
      <pc:sldChg chg="del">
        <pc:chgData name="Bobbi Muscara" userId="eec6e5dbc826e0fa" providerId="LiveId" clId="{FF5131FE-EA8F-4FAE-BC74-50F5B3968B79}" dt="2021-09-27T22:19:07.141" v="342" actId="47"/>
        <pc:sldMkLst>
          <pc:docMk/>
          <pc:sldMk cId="3243435205" sldId="968"/>
        </pc:sldMkLst>
      </pc:sldChg>
      <pc:sldChg chg="modSp add del mod ord modClrScheme chgLayout">
        <pc:chgData name="Bobbi Muscara" userId="eec6e5dbc826e0fa" providerId="LiveId" clId="{FF5131FE-EA8F-4FAE-BC74-50F5B3968B79}" dt="2021-09-27T22:20:55.364" v="357"/>
        <pc:sldMkLst>
          <pc:docMk/>
          <pc:sldMk cId="1604154863" sldId="969"/>
        </pc:sldMkLst>
        <pc:spChg chg="mod ord">
          <ac:chgData name="Bobbi Muscara" userId="eec6e5dbc826e0fa" providerId="LiveId" clId="{FF5131FE-EA8F-4FAE-BC74-50F5B3968B79}" dt="2021-09-27T22:19:19.820" v="345" actId="700"/>
          <ac:spMkLst>
            <pc:docMk/>
            <pc:sldMk cId="1604154863" sldId="969"/>
            <ac:spMk id="4" creationId="{00000000-0000-0000-0000-000000000000}"/>
          </ac:spMkLst>
        </pc:spChg>
        <pc:spChg chg="mod ord">
          <ac:chgData name="Bobbi Muscara" userId="eec6e5dbc826e0fa" providerId="LiveId" clId="{FF5131FE-EA8F-4FAE-BC74-50F5B3968B79}" dt="2021-09-27T22:19:19.820" v="345" actId="700"/>
          <ac:spMkLst>
            <pc:docMk/>
            <pc:sldMk cId="1604154863" sldId="969"/>
            <ac:spMk id="11" creationId="{00000000-0000-0000-0000-000000000000}"/>
          </ac:spMkLst>
        </pc:spChg>
      </pc:sldChg>
      <pc:sldChg chg="ord">
        <pc:chgData name="Bobbi Muscara" userId="eec6e5dbc826e0fa" providerId="LiveId" clId="{FF5131FE-EA8F-4FAE-BC74-50F5B3968B79}" dt="2021-09-27T22:21:05.435" v="360"/>
        <pc:sldMkLst>
          <pc:docMk/>
          <pc:sldMk cId="1858876187" sldId="970"/>
        </pc:sldMkLst>
      </pc:sldChg>
      <pc:sldChg chg="ord modNotes">
        <pc:chgData name="Bobbi Muscara" userId="eec6e5dbc826e0fa" providerId="LiveId" clId="{FF5131FE-EA8F-4FAE-BC74-50F5B3968B79}" dt="2021-09-27T22:21:14.137" v="363"/>
        <pc:sldMkLst>
          <pc:docMk/>
          <pc:sldMk cId="4214911054" sldId="971"/>
        </pc:sldMkLst>
      </pc:sldChg>
      <pc:sldChg chg="modNotes">
        <pc:chgData name="Bobbi Muscara" userId="eec6e5dbc826e0fa" providerId="LiveId" clId="{FF5131FE-EA8F-4FAE-BC74-50F5B3968B79}" dt="2021-09-27T22:19:27.671" v="347"/>
        <pc:sldMkLst>
          <pc:docMk/>
          <pc:sldMk cId="1069752464" sldId="972"/>
        </pc:sldMkLst>
      </pc:sldChg>
      <pc:sldChg chg="delSp modSp mod modClrScheme chgLayout">
        <pc:chgData name="Bobbi Muscara" userId="eec6e5dbc826e0fa" providerId="LiveId" clId="{FF5131FE-EA8F-4FAE-BC74-50F5B3968B79}" dt="2021-09-27T22:19:46.544" v="350" actId="478"/>
        <pc:sldMkLst>
          <pc:docMk/>
          <pc:sldMk cId="4091482215" sldId="973"/>
        </pc:sldMkLst>
        <pc:spChg chg="del mod ord">
          <ac:chgData name="Bobbi Muscara" userId="eec6e5dbc826e0fa" providerId="LiveId" clId="{FF5131FE-EA8F-4FAE-BC74-50F5B3968B79}" dt="2021-09-27T22:19:46.544" v="350" actId="478"/>
          <ac:spMkLst>
            <pc:docMk/>
            <pc:sldMk cId="4091482215" sldId="973"/>
            <ac:spMk id="2" creationId="{8ED7E4D6-1175-4C57-98AD-0ADE21C7966C}"/>
          </ac:spMkLst>
        </pc:spChg>
        <pc:spChg chg="mod ord">
          <ac:chgData name="Bobbi Muscara" userId="eec6e5dbc826e0fa" providerId="LiveId" clId="{FF5131FE-EA8F-4FAE-BC74-50F5B3968B79}" dt="2021-09-27T22:19:42.657" v="349" actId="700"/>
          <ac:spMkLst>
            <pc:docMk/>
            <pc:sldMk cId="4091482215" sldId="973"/>
            <ac:spMk id="4" creationId="{6142C4A1-ECDB-424E-8A49-C6D2E4E96F6D}"/>
          </ac:spMkLst>
        </pc:spChg>
      </pc:sldChg>
      <pc:sldChg chg="addSp modSp new mod modClrScheme chgLayout">
        <pc:chgData name="Bobbi Muscara" userId="eec6e5dbc826e0fa" providerId="LiveId" clId="{FF5131FE-EA8F-4FAE-BC74-50F5B3968B79}" dt="2021-09-27T22:23:08.296" v="426" actId="20577"/>
        <pc:sldMkLst>
          <pc:docMk/>
          <pc:sldMk cId="4113892226" sldId="974"/>
        </pc:sldMkLst>
        <pc:spChg chg="add mod">
          <ac:chgData name="Bobbi Muscara" userId="eec6e5dbc826e0fa" providerId="LiveId" clId="{FF5131FE-EA8F-4FAE-BC74-50F5B3968B79}" dt="2021-09-27T22:23:08.296" v="426" actId="20577"/>
          <ac:spMkLst>
            <pc:docMk/>
            <pc:sldMk cId="4113892226" sldId="974"/>
            <ac:spMk id="8" creationId="{234BD22F-F9C2-4B15-820A-26021C1CD62C}"/>
          </ac:spMkLst>
        </pc:spChg>
        <pc:picChg chg="add mod">
          <ac:chgData name="Bobbi Muscara" userId="eec6e5dbc826e0fa" providerId="LiveId" clId="{FF5131FE-EA8F-4FAE-BC74-50F5B3968B79}" dt="2021-09-27T22:22:39.160" v="385" actId="1076"/>
          <ac:picMkLst>
            <pc:docMk/>
            <pc:sldMk cId="4113892226" sldId="974"/>
            <ac:picMk id="3" creationId="{E0F47DBA-BEB7-4F28-9A88-E0544044F125}"/>
          </ac:picMkLst>
        </pc:picChg>
        <pc:picChg chg="add mod">
          <ac:chgData name="Bobbi Muscara" userId="eec6e5dbc826e0fa" providerId="LiveId" clId="{FF5131FE-EA8F-4FAE-BC74-50F5B3968B79}" dt="2021-09-27T22:22:40.703" v="386" actId="1076"/>
          <ac:picMkLst>
            <pc:docMk/>
            <pc:sldMk cId="4113892226" sldId="974"/>
            <ac:picMk id="5" creationId="{71DE5532-3BC6-41E3-AAB0-4931683365B2}"/>
          </ac:picMkLst>
        </pc:picChg>
        <pc:picChg chg="add mod">
          <ac:chgData name="Bobbi Muscara" userId="eec6e5dbc826e0fa" providerId="LiveId" clId="{FF5131FE-EA8F-4FAE-BC74-50F5B3968B79}" dt="2021-09-27T22:22:31.519" v="380" actId="1076"/>
          <ac:picMkLst>
            <pc:docMk/>
            <pc:sldMk cId="4113892226" sldId="974"/>
            <ac:picMk id="7" creationId="{B04C6C20-39C5-4565-A833-290FA89BAE1F}"/>
          </ac:picMkLst>
        </pc:picChg>
      </pc:sldChg>
      <pc:sldChg chg="addSp delSp modSp new mod modClrScheme chgLayout">
        <pc:chgData name="Bobbi Muscara" userId="eec6e5dbc826e0fa" providerId="LiveId" clId="{FF5131FE-EA8F-4FAE-BC74-50F5B3968B79}" dt="2021-09-27T22:26:25.327" v="459" actId="14100"/>
        <pc:sldMkLst>
          <pc:docMk/>
          <pc:sldMk cId="1369493903" sldId="975"/>
        </pc:sldMkLst>
        <pc:picChg chg="add mod">
          <ac:chgData name="Bobbi Muscara" userId="eec6e5dbc826e0fa" providerId="LiveId" clId="{FF5131FE-EA8F-4FAE-BC74-50F5B3968B79}" dt="2021-09-27T22:26:25.327" v="459" actId="14100"/>
          <ac:picMkLst>
            <pc:docMk/>
            <pc:sldMk cId="1369493903" sldId="975"/>
            <ac:picMk id="2" creationId="{0AF4F9C1-EE47-4315-93C8-E8BE660F1871}"/>
          </ac:picMkLst>
        </pc:picChg>
        <pc:picChg chg="add del mod">
          <ac:chgData name="Bobbi Muscara" userId="eec6e5dbc826e0fa" providerId="LiveId" clId="{FF5131FE-EA8F-4FAE-BC74-50F5B3968B79}" dt="2021-09-27T22:24:49.576" v="439" actId="478"/>
          <ac:picMkLst>
            <pc:docMk/>
            <pc:sldMk cId="1369493903" sldId="975"/>
            <ac:picMk id="3" creationId="{920007D6-3612-4B06-8C1B-938A263204C1}"/>
          </ac:picMkLst>
        </pc:picChg>
        <pc:picChg chg="add mod">
          <ac:chgData name="Bobbi Muscara" userId="eec6e5dbc826e0fa" providerId="LiveId" clId="{FF5131FE-EA8F-4FAE-BC74-50F5B3968B79}" dt="2021-09-27T22:24:29.119" v="436" actId="1076"/>
          <ac:picMkLst>
            <pc:docMk/>
            <pc:sldMk cId="1369493903" sldId="975"/>
            <ac:picMk id="5" creationId="{D310FEEB-3DD8-4939-AD30-B5F86531F30F}"/>
          </ac:picMkLst>
        </pc:picChg>
        <pc:picChg chg="add mod">
          <ac:chgData name="Bobbi Muscara" userId="eec6e5dbc826e0fa" providerId="LiveId" clId="{FF5131FE-EA8F-4FAE-BC74-50F5B3968B79}" dt="2021-09-27T22:24:55.070" v="441" actId="1076"/>
          <ac:picMkLst>
            <pc:docMk/>
            <pc:sldMk cId="1369493903" sldId="975"/>
            <ac:picMk id="6" creationId="{582BC9BF-6C5F-490C-8AFA-7876C093796F}"/>
          </ac:picMkLst>
        </pc:picChg>
        <pc:picChg chg="add del mod">
          <ac:chgData name="Bobbi Muscara" userId="eec6e5dbc826e0fa" providerId="LiveId" clId="{FF5131FE-EA8F-4FAE-BC74-50F5B3968B79}" dt="2021-09-27T22:26:18.850" v="456" actId="21"/>
          <ac:picMkLst>
            <pc:docMk/>
            <pc:sldMk cId="1369493903" sldId="975"/>
            <ac:picMk id="7" creationId="{B2F1923B-AAF7-4FDE-91BD-42D5EFE9ED04}"/>
          </ac:picMkLst>
        </pc:picChg>
      </pc:sldChg>
      <pc:sldChg chg="addSp modSp new mod modClrScheme chgLayout">
        <pc:chgData name="Bobbi Muscara" userId="eec6e5dbc826e0fa" providerId="LiveId" clId="{FF5131FE-EA8F-4FAE-BC74-50F5B3968B79}" dt="2021-09-27T22:26:30.712" v="461" actId="1076"/>
        <pc:sldMkLst>
          <pc:docMk/>
          <pc:sldMk cId="3761613503" sldId="976"/>
        </pc:sldMkLst>
        <pc:spChg chg="add mod">
          <ac:chgData name="Bobbi Muscara" userId="eec6e5dbc826e0fa" providerId="LiveId" clId="{FF5131FE-EA8F-4FAE-BC74-50F5B3968B79}" dt="2021-09-27T22:25:34.351" v="449" actId="1076"/>
          <ac:spMkLst>
            <pc:docMk/>
            <pc:sldMk cId="3761613503" sldId="976"/>
            <ac:spMk id="3" creationId="{B7BB09AE-82EB-4410-A337-BDF5EC07191A}"/>
          </ac:spMkLst>
        </pc:spChg>
        <pc:picChg chg="add mod">
          <ac:chgData name="Bobbi Muscara" userId="eec6e5dbc826e0fa" providerId="LiveId" clId="{FF5131FE-EA8F-4FAE-BC74-50F5B3968B79}" dt="2021-09-27T22:25:50.470" v="455" actId="14100"/>
          <ac:picMkLst>
            <pc:docMk/>
            <pc:sldMk cId="3761613503" sldId="976"/>
            <ac:picMk id="4" creationId="{343CC7EB-C87B-4D8D-A2D9-7F3A02B68741}"/>
          </ac:picMkLst>
        </pc:picChg>
        <pc:picChg chg="add mod">
          <ac:chgData name="Bobbi Muscara" userId="eec6e5dbc826e0fa" providerId="LiveId" clId="{FF5131FE-EA8F-4FAE-BC74-50F5B3968B79}" dt="2021-09-27T22:26:30.712" v="461" actId="1076"/>
          <ac:picMkLst>
            <pc:docMk/>
            <pc:sldMk cId="3761613503" sldId="976"/>
            <ac:picMk id="5" creationId="{DF727DC1-7B85-4951-BE31-CC977CD896C0}"/>
          </ac:picMkLst>
        </pc:picChg>
      </pc:sldChg>
      <pc:sldChg chg="addSp modSp new mod">
        <pc:chgData name="Bobbi Muscara" userId="eec6e5dbc826e0fa" providerId="LiveId" clId="{FF5131FE-EA8F-4FAE-BC74-50F5B3968B79}" dt="2021-09-27T22:27:49.024" v="475" actId="1076"/>
        <pc:sldMkLst>
          <pc:docMk/>
          <pc:sldMk cId="1653624276" sldId="977"/>
        </pc:sldMkLst>
        <pc:spChg chg="add">
          <ac:chgData name="Bobbi Muscara" userId="eec6e5dbc826e0fa" providerId="LiveId" clId="{FF5131FE-EA8F-4FAE-BC74-50F5B3968B79}" dt="2021-09-27T22:26:56.017" v="463" actId="22"/>
          <ac:spMkLst>
            <pc:docMk/>
            <pc:sldMk cId="1653624276" sldId="977"/>
            <ac:spMk id="3" creationId="{19C276A9-A423-44E7-8C1C-ACF38F641245}"/>
          </ac:spMkLst>
        </pc:spChg>
        <pc:picChg chg="add mod">
          <ac:chgData name="Bobbi Muscara" userId="eec6e5dbc826e0fa" providerId="LiveId" clId="{FF5131FE-EA8F-4FAE-BC74-50F5B3968B79}" dt="2021-09-27T22:27:10.879" v="468" actId="1076"/>
          <ac:picMkLst>
            <pc:docMk/>
            <pc:sldMk cId="1653624276" sldId="977"/>
            <ac:picMk id="4" creationId="{70F0220C-B535-4DCE-A694-881BEB58413E}"/>
          </ac:picMkLst>
        </pc:picChg>
        <pc:picChg chg="add mod">
          <ac:chgData name="Bobbi Muscara" userId="eec6e5dbc826e0fa" providerId="LiveId" clId="{FF5131FE-EA8F-4FAE-BC74-50F5B3968B79}" dt="2021-09-27T22:27:49.024" v="475" actId="1076"/>
          <ac:picMkLst>
            <pc:docMk/>
            <pc:sldMk cId="1653624276" sldId="977"/>
            <ac:picMk id="5" creationId="{CB51CC7D-A0EA-4FA3-9983-129AFDEB4C5C}"/>
          </ac:picMkLst>
        </pc:pic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ata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ata6.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39.svg"/><Relationship Id="rId1" Type="http://schemas.openxmlformats.org/officeDocument/2006/relationships/image" Target="../media/image143.png"/><Relationship Id="rId6" Type="http://schemas.openxmlformats.org/officeDocument/2006/relationships/image" Target="../media/image43.svg"/><Relationship Id="rId5" Type="http://schemas.openxmlformats.org/officeDocument/2006/relationships/image" Target="../media/image145.png"/><Relationship Id="rId4" Type="http://schemas.openxmlformats.org/officeDocument/2006/relationships/image" Target="../media/image41.svg"/></Relationships>
</file>

<file path=ppt/diagrams/_rels/data7.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39.svg"/><Relationship Id="rId1" Type="http://schemas.openxmlformats.org/officeDocument/2006/relationships/image" Target="../media/image147.png"/><Relationship Id="rId6" Type="http://schemas.openxmlformats.org/officeDocument/2006/relationships/image" Target="../media/image43.svg"/><Relationship Id="rId5" Type="http://schemas.openxmlformats.org/officeDocument/2006/relationships/image" Target="../media/image149.png"/><Relationship Id="rId4" Type="http://schemas.openxmlformats.org/officeDocument/2006/relationships/image" Target="../media/image41.svg"/></Relationships>
</file>

<file path=ppt/diagrams/_rels/data8.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39.svg"/><Relationship Id="rId1" Type="http://schemas.openxmlformats.org/officeDocument/2006/relationships/image" Target="../media/image147.png"/><Relationship Id="rId6" Type="http://schemas.openxmlformats.org/officeDocument/2006/relationships/image" Target="../media/image43.svg"/><Relationship Id="rId5" Type="http://schemas.openxmlformats.org/officeDocument/2006/relationships/image" Target="../media/image149.png"/><Relationship Id="rId4" Type="http://schemas.openxmlformats.org/officeDocument/2006/relationships/image" Target="../media/image4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rawing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rawing6.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39.svg"/><Relationship Id="rId1" Type="http://schemas.openxmlformats.org/officeDocument/2006/relationships/image" Target="../media/image143.png"/><Relationship Id="rId6" Type="http://schemas.openxmlformats.org/officeDocument/2006/relationships/image" Target="../media/image43.svg"/><Relationship Id="rId5" Type="http://schemas.openxmlformats.org/officeDocument/2006/relationships/image" Target="../media/image145.png"/><Relationship Id="rId4" Type="http://schemas.openxmlformats.org/officeDocument/2006/relationships/image" Target="../media/image41.svg"/></Relationships>
</file>

<file path=ppt/diagrams/_rels/drawing7.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39.svg"/><Relationship Id="rId1" Type="http://schemas.openxmlformats.org/officeDocument/2006/relationships/image" Target="../media/image147.png"/><Relationship Id="rId6" Type="http://schemas.openxmlformats.org/officeDocument/2006/relationships/image" Target="../media/image43.svg"/><Relationship Id="rId5" Type="http://schemas.openxmlformats.org/officeDocument/2006/relationships/image" Target="../media/image149.png"/><Relationship Id="rId4" Type="http://schemas.openxmlformats.org/officeDocument/2006/relationships/image" Target="../media/image41.svg"/></Relationships>
</file>

<file path=ppt/diagrams/_rels/drawing8.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39.svg"/><Relationship Id="rId1" Type="http://schemas.openxmlformats.org/officeDocument/2006/relationships/image" Target="../media/image147.png"/><Relationship Id="rId6" Type="http://schemas.openxmlformats.org/officeDocument/2006/relationships/image" Target="../media/image43.svg"/><Relationship Id="rId5" Type="http://schemas.openxmlformats.org/officeDocument/2006/relationships/image" Target="../media/image149.png"/><Relationship Id="rId4" Type="http://schemas.openxmlformats.org/officeDocument/2006/relationships/image" Target="../media/image41.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dirty="0"/>
            <a:t>Food Banks</a:t>
          </a:r>
        </a:p>
        <a:p>
          <a:pPr>
            <a:lnSpc>
              <a:spcPct val="100000"/>
            </a:lnSpc>
          </a:pPr>
          <a:r>
            <a:rPr lang="en-US" dirty="0"/>
            <a:t>NGO’s</a:t>
          </a:r>
        </a:p>
        <a:p>
          <a:pPr>
            <a:lnSpc>
              <a:spcPct val="100000"/>
            </a:lnSpc>
          </a:pPr>
          <a:r>
            <a:rPr lang="en-US" dirty="0"/>
            <a:t>Social Services Offices</a:t>
          </a:r>
        </a:p>
        <a:p>
          <a:pPr>
            <a:lnSpc>
              <a:spcPct val="100000"/>
            </a:lnSpc>
          </a:pPr>
          <a:r>
            <a:rPr lang="en-US" dirty="0"/>
            <a:t>Individuals (off the grid)</a:t>
          </a:r>
        </a:p>
        <a:p>
          <a:pPr>
            <a:lnSpc>
              <a:spcPct val="100000"/>
            </a:lnSpc>
          </a:pPr>
          <a:endParaRPr lang="en-US" dirty="0"/>
        </a:p>
        <a:p>
          <a:endParaRPr lang="en-US"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729BB917-7B73-4840-AF92-A63B2CEB5B51}" type="presOf" srcId="{620CAAC7-239E-4FBA-9D27-ED1967FC0EFE}" destId="{92B12839-016F-4C4A-8CB8-EC4E0F629E69}" srcOrd="0" destOrd="0" presId="urn:microsoft.com/office/officeart/2018/5/layout/CenteredIconLabelDescriptionLi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853D993F-BF9F-457B-AC84-B986F5DC4E48}" type="presOf" srcId="{FE681A08-6CFB-4753-8814-8901E79F124B}" destId="{4139E1FC-762C-4D13-9832-B0161229877A}" srcOrd="0" destOrd="0" presId="urn:microsoft.com/office/officeart/2018/5/layout/CenteredIconLabelDescriptionList"/>
    <dgm:cxn modelId="{66CFFB5F-1D2F-4699-8383-B1AEE5BB9B6B}" type="presOf" srcId="{BD0E69C1-8B57-4D14-9BE5-F3D107DB307C}" destId="{40265895-2560-454C-B123-B2838EE2E277}" srcOrd="0" destOrd="0" presId="urn:microsoft.com/office/officeart/2018/5/layout/CenteredIconLabelDescriptionList"/>
    <dgm:cxn modelId="{0A6CD870-C125-4BDB-9E3B-BDF11D57F98D}" srcId="{3C4F6A4F-702A-4A78-812A-10D2D85CA415}" destId="{FE681A08-6CFB-4753-8814-8901E79F124B}" srcOrd="0" destOrd="0" parTransId="{2B8049B4-4DC9-4933-B284-FD112FB0B0B4}" sibTransId="{F807539B-2D09-40C0-902A-0E681207AED2}"/>
    <dgm:cxn modelId="{BB7B7185-7771-4C4D-965C-DDA5C15B9AB8}" type="presOf" srcId="{3C4F6A4F-702A-4A78-812A-10D2D85CA415}" destId="{7E07EC25-2A38-421C-AF98-ADDDF6593771}" srcOrd="0" destOrd="0" presId="urn:microsoft.com/office/officeart/2018/5/layout/CenteredIconLabelDescriptionList"/>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459B2A9-76D1-4B4A-BA86-7C47949FB394}" type="presOf" srcId="{4FFAF9B9-EBEA-4379-B3B0-EC4FAB1327CB}" destId="{8F2D1A7C-1150-4AF8-BF2E-1F6441B28FE2}"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95F24EE1-033E-4633-B2F0-F7C24EC1B109}" type="presOf" srcId="{E8C4B5E4-2A37-4C25-AE2F-168203C450AC}" destId="{CA3934DE-AFBB-49E1-86A9-BCBE9539936F}" srcOrd="0" destOrd="0" presId="urn:microsoft.com/office/officeart/2018/5/layout/CenteredIconLabelDescriptionList"/>
    <dgm:cxn modelId="{8C1D1AF1-0EDB-44D3-9B87-D84035B38DCC}" type="presOf" srcId="{E9DDBA0A-28F8-4C6D-8BC1-9526719789AE}" destId="{2BF4E1CA-267D-40EA-9F71-DAFEFC53C14F}" srcOrd="0" destOrd="0" presId="urn:microsoft.com/office/officeart/2018/5/layout/CenteredIconLabelDescriptionList"/>
    <dgm:cxn modelId="{60A57219-E87B-411A-9139-29FB86544A72}" type="presParOf" srcId="{7E07EC25-2A38-421C-AF98-ADDDF6593771}" destId="{D19EFD62-5DF2-4629-B444-2C001D3D05B2}" srcOrd="0" destOrd="0" presId="urn:microsoft.com/office/officeart/2018/5/layout/CenteredIconLabelDescriptionList"/>
    <dgm:cxn modelId="{EBDAE35E-A8F2-41EE-8DD3-7585896A2561}" type="presParOf" srcId="{D19EFD62-5DF2-4629-B444-2C001D3D05B2}" destId="{6CDBB90D-8F3D-40BB-9F63-7BEC256B0046}" srcOrd="0" destOrd="0" presId="urn:microsoft.com/office/officeart/2018/5/layout/CenteredIconLabelDescriptionList"/>
    <dgm:cxn modelId="{87A6BAC1-C1F1-449D-8C5B-5C869F0D4438}" type="presParOf" srcId="{D19EFD62-5DF2-4629-B444-2C001D3D05B2}" destId="{4E00A4F6-F14B-497E-94C9-9C36BE77412F}" srcOrd="1" destOrd="0" presId="urn:microsoft.com/office/officeart/2018/5/layout/CenteredIconLabelDescriptionList"/>
    <dgm:cxn modelId="{88983A92-502D-4010-8587-9A0FE167E0EA}" type="presParOf" srcId="{D19EFD62-5DF2-4629-B444-2C001D3D05B2}" destId="{4139E1FC-762C-4D13-9832-B0161229877A}" srcOrd="2" destOrd="0" presId="urn:microsoft.com/office/officeart/2018/5/layout/CenteredIconLabelDescriptionList"/>
    <dgm:cxn modelId="{B367C025-A479-44CC-B62D-279CAE4C163E}" type="presParOf" srcId="{D19EFD62-5DF2-4629-B444-2C001D3D05B2}" destId="{94A568E2-9722-493F-ABA1-299F5BAB442C}" srcOrd="3" destOrd="0" presId="urn:microsoft.com/office/officeart/2018/5/layout/CenteredIconLabelDescriptionList"/>
    <dgm:cxn modelId="{CB47BF2F-E260-40E7-83AA-EADBE894973E}" type="presParOf" srcId="{D19EFD62-5DF2-4629-B444-2C001D3D05B2}" destId="{2BF4E1CA-267D-40EA-9F71-DAFEFC53C14F}" srcOrd="4" destOrd="0" presId="urn:microsoft.com/office/officeart/2018/5/layout/CenteredIconLabelDescriptionList"/>
    <dgm:cxn modelId="{3D834152-F6D4-4F3D-8FC3-2ECFECAB3733}" type="presParOf" srcId="{7E07EC25-2A38-421C-AF98-ADDDF6593771}" destId="{ECCF740D-8624-41D3-9C0D-560FCEA59169}" srcOrd="1" destOrd="0" presId="urn:microsoft.com/office/officeart/2018/5/layout/CenteredIconLabelDescriptionList"/>
    <dgm:cxn modelId="{8344E586-EF92-4C70-9FE5-E909E9D7EC63}" type="presParOf" srcId="{7E07EC25-2A38-421C-AF98-ADDDF6593771}" destId="{AFC0C24B-DB50-4E02-BFF6-809EC6B106EE}" srcOrd="2" destOrd="0" presId="urn:microsoft.com/office/officeart/2018/5/layout/CenteredIconLabelDescriptionList"/>
    <dgm:cxn modelId="{8CEEE32E-4BE0-4D64-ABE2-72E399BB33FB}" type="presParOf" srcId="{AFC0C24B-DB50-4E02-BFF6-809EC6B106EE}" destId="{8D59FF29-E2E9-4F64-89B1-FDDD459752E4}" srcOrd="0" destOrd="0" presId="urn:microsoft.com/office/officeart/2018/5/layout/CenteredIconLabelDescriptionList"/>
    <dgm:cxn modelId="{7CB73488-D232-4237-B9C4-7419F39A004A}" type="presParOf" srcId="{AFC0C24B-DB50-4E02-BFF6-809EC6B106EE}" destId="{4224F36A-124C-49C7-996D-6FC3758D1101}" srcOrd="1" destOrd="0" presId="urn:microsoft.com/office/officeart/2018/5/layout/CenteredIconLabelDescriptionList"/>
    <dgm:cxn modelId="{3832F2B2-2048-4FCC-ACCB-11704769FEB6}" type="presParOf" srcId="{AFC0C24B-DB50-4E02-BFF6-809EC6B106EE}" destId="{92B12839-016F-4C4A-8CB8-EC4E0F629E69}" srcOrd="2" destOrd="0" presId="urn:microsoft.com/office/officeart/2018/5/layout/CenteredIconLabelDescriptionList"/>
    <dgm:cxn modelId="{43065FEF-3A60-431B-97CB-1DE582E7173D}" type="presParOf" srcId="{AFC0C24B-DB50-4E02-BFF6-809EC6B106EE}" destId="{07FC3CE2-F352-497F-AA3A-D23D6758CD6C}" srcOrd="3" destOrd="0" presId="urn:microsoft.com/office/officeart/2018/5/layout/CenteredIconLabelDescriptionList"/>
    <dgm:cxn modelId="{0C0E8A72-FCA5-432D-82BB-3C91608A8D30}" type="presParOf" srcId="{AFC0C24B-DB50-4E02-BFF6-809EC6B106EE}" destId="{8F2D1A7C-1150-4AF8-BF2E-1F6441B28FE2}" srcOrd="4" destOrd="0" presId="urn:microsoft.com/office/officeart/2018/5/layout/CenteredIconLabelDescriptionList"/>
    <dgm:cxn modelId="{FDAF2C9A-F541-49A8-960D-5902725EF9C8}" type="presParOf" srcId="{7E07EC25-2A38-421C-AF98-ADDDF6593771}" destId="{2F3625DA-C6DD-4DE8-8773-D5658909DCC4}" srcOrd="3" destOrd="0" presId="urn:microsoft.com/office/officeart/2018/5/layout/CenteredIconLabelDescriptionList"/>
    <dgm:cxn modelId="{62604164-C4B6-4B71-8BF2-F3B3B2014011}" type="presParOf" srcId="{7E07EC25-2A38-421C-AF98-ADDDF6593771}" destId="{BA50B962-3436-4949-A71F-25BBD1BF199F}" srcOrd="4" destOrd="0" presId="urn:microsoft.com/office/officeart/2018/5/layout/CenteredIconLabelDescriptionList"/>
    <dgm:cxn modelId="{DE1DCD17-0193-4416-BED6-6DAAEBE53215}" type="presParOf" srcId="{BA50B962-3436-4949-A71F-25BBD1BF199F}" destId="{D99FEEB4-8164-488A-A724-4FAAA1E6B457}" srcOrd="0" destOrd="0" presId="urn:microsoft.com/office/officeart/2018/5/layout/CenteredIconLabelDescriptionList"/>
    <dgm:cxn modelId="{9D0D2A9E-BF87-44EA-B765-38DACC9D3DC0}" type="presParOf" srcId="{BA50B962-3436-4949-A71F-25BBD1BF199F}" destId="{3F83FEC1-08F6-496B-8610-E107CC815D73}" srcOrd="1" destOrd="0" presId="urn:microsoft.com/office/officeart/2018/5/layout/CenteredIconLabelDescriptionList"/>
    <dgm:cxn modelId="{7428FAC3-84FF-447B-86AD-1FC69FDF926F}" type="presParOf" srcId="{BA50B962-3436-4949-A71F-25BBD1BF199F}" destId="{40265895-2560-454C-B123-B2838EE2E277}" srcOrd="2" destOrd="0" presId="urn:microsoft.com/office/officeart/2018/5/layout/CenteredIconLabelDescriptionList"/>
    <dgm:cxn modelId="{BE3B8788-24A3-4BE2-A793-13A92D8D5B80}" type="presParOf" srcId="{BA50B962-3436-4949-A71F-25BBD1BF199F}" destId="{7F6D5DDD-31F2-4895-A6B7-58519C2ECE95}" srcOrd="3" destOrd="0" presId="urn:microsoft.com/office/officeart/2018/5/layout/CenteredIconLabelDescriptionList"/>
    <dgm:cxn modelId="{9FE26641-4672-46C8-9668-8215F35DF6E1}"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dirty="0"/>
            <a:t>Food Banks</a:t>
          </a:r>
        </a:p>
        <a:p>
          <a:pPr>
            <a:lnSpc>
              <a:spcPct val="100000"/>
            </a:lnSpc>
          </a:pPr>
          <a:r>
            <a:rPr lang="en-US" dirty="0"/>
            <a:t>NGO’s</a:t>
          </a:r>
        </a:p>
        <a:p>
          <a:pPr>
            <a:lnSpc>
              <a:spcPct val="100000"/>
            </a:lnSpc>
          </a:pPr>
          <a:r>
            <a:rPr lang="en-US" dirty="0"/>
            <a:t>Social Services Offices</a:t>
          </a:r>
        </a:p>
        <a:p>
          <a:pPr>
            <a:lnSpc>
              <a:spcPct val="100000"/>
            </a:lnSpc>
          </a:pPr>
          <a:r>
            <a:rPr lang="en-US" dirty="0"/>
            <a:t>Individuals (off the grid)</a:t>
          </a:r>
        </a:p>
        <a:p>
          <a:pPr>
            <a:lnSpc>
              <a:spcPct val="100000"/>
            </a:lnSpc>
          </a:pPr>
          <a:endParaRPr lang="en-US" dirty="0"/>
        </a:p>
        <a:p>
          <a:endParaRPr lang="en-US"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729BB917-7B73-4840-AF92-A63B2CEB5B51}" type="presOf" srcId="{620CAAC7-239E-4FBA-9D27-ED1967FC0EFE}" destId="{92B12839-016F-4C4A-8CB8-EC4E0F629E69}" srcOrd="0" destOrd="0" presId="urn:microsoft.com/office/officeart/2018/5/layout/CenteredIconLabelDescriptionLi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853D993F-BF9F-457B-AC84-B986F5DC4E48}" type="presOf" srcId="{FE681A08-6CFB-4753-8814-8901E79F124B}" destId="{4139E1FC-762C-4D13-9832-B0161229877A}" srcOrd="0" destOrd="0" presId="urn:microsoft.com/office/officeart/2018/5/layout/CenteredIconLabelDescriptionList"/>
    <dgm:cxn modelId="{66CFFB5F-1D2F-4699-8383-B1AEE5BB9B6B}" type="presOf" srcId="{BD0E69C1-8B57-4D14-9BE5-F3D107DB307C}" destId="{40265895-2560-454C-B123-B2838EE2E277}" srcOrd="0" destOrd="0" presId="urn:microsoft.com/office/officeart/2018/5/layout/CenteredIconLabelDescriptionList"/>
    <dgm:cxn modelId="{0A6CD870-C125-4BDB-9E3B-BDF11D57F98D}" srcId="{3C4F6A4F-702A-4A78-812A-10D2D85CA415}" destId="{FE681A08-6CFB-4753-8814-8901E79F124B}" srcOrd="0" destOrd="0" parTransId="{2B8049B4-4DC9-4933-B284-FD112FB0B0B4}" sibTransId="{F807539B-2D09-40C0-902A-0E681207AED2}"/>
    <dgm:cxn modelId="{BB7B7185-7771-4C4D-965C-DDA5C15B9AB8}" type="presOf" srcId="{3C4F6A4F-702A-4A78-812A-10D2D85CA415}" destId="{7E07EC25-2A38-421C-AF98-ADDDF6593771}" srcOrd="0" destOrd="0" presId="urn:microsoft.com/office/officeart/2018/5/layout/CenteredIconLabelDescriptionList"/>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459B2A9-76D1-4B4A-BA86-7C47949FB394}" type="presOf" srcId="{4FFAF9B9-EBEA-4379-B3B0-EC4FAB1327CB}" destId="{8F2D1A7C-1150-4AF8-BF2E-1F6441B28FE2}"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95F24EE1-033E-4633-B2F0-F7C24EC1B109}" type="presOf" srcId="{E8C4B5E4-2A37-4C25-AE2F-168203C450AC}" destId="{CA3934DE-AFBB-49E1-86A9-BCBE9539936F}" srcOrd="0" destOrd="0" presId="urn:microsoft.com/office/officeart/2018/5/layout/CenteredIconLabelDescriptionList"/>
    <dgm:cxn modelId="{8C1D1AF1-0EDB-44D3-9B87-D84035B38DCC}" type="presOf" srcId="{E9DDBA0A-28F8-4C6D-8BC1-9526719789AE}" destId="{2BF4E1CA-267D-40EA-9F71-DAFEFC53C14F}" srcOrd="0" destOrd="0" presId="urn:microsoft.com/office/officeart/2018/5/layout/CenteredIconLabelDescriptionList"/>
    <dgm:cxn modelId="{60A57219-E87B-411A-9139-29FB86544A72}" type="presParOf" srcId="{7E07EC25-2A38-421C-AF98-ADDDF6593771}" destId="{D19EFD62-5DF2-4629-B444-2C001D3D05B2}" srcOrd="0" destOrd="0" presId="urn:microsoft.com/office/officeart/2018/5/layout/CenteredIconLabelDescriptionList"/>
    <dgm:cxn modelId="{EBDAE35E-A8F2-41EE-8DD3-7585896A2561}" type="presParOf" srcId="{D19EFD62-5DF2-4629-B444-2C001D3D05B2}" destId="{6CDBB90D-8F3D-40BB-9F63-7BEC256B0046}" srcOrd="0" destOrd="0" presId="urn:microsoft.com/office/officeart/2018/5/layout/CenteredIconLabelDescriptionList"/>
    <dgm:cxn modelId="{87A6BAC1-C1F1-449D-8C5B-5C869F0D4438}" type="presParOf" srcId="{D19EFD62-5DF2-4629-B444-2C001D3D05B2}" destId="{4E00A4F6-F14B-497E-94C9-9C36BE77412F}" srcOrd="1" destOrd="0" presId="urn:microsoft.com/office/officeart/2018/5/layout/CenteredIconLabelDescriptionList"/>
    <dgm:cxn modelId="{88983A92-502D-4010-8587-9A0FE167E0EA}" type="presParOf" srcId="{D19EFD62-5DF2-4629-B444-2C001D3D05B2}" destId="{4139E1FC-762C-4D13-9832-B0161229877A}" srcOrd="2" destOrd="0" presId="urn:microsoft.com/office/officeart/2018/5/layout/CenteredIconLabelDescriptionList"/>
    <dgm:cxn modelId="{B367C025-A479-44CC-B62D-279CAE4C163E}" type="presParOf" srcId="{D19EFD62-5DF2-4629-B444-2C001D3D05B2}" destId="{94A568E2-9722-493F-ABA1-299F5BAB442C}" srcOrd="3" destOrd="0" presId="urn:microsoft.com/office/officeart/2018/5/layout/CenteredIconLabelDescriptionList"/>
    <dgm:cxn modelId="{CB47BF2F-E260-40E7-83AA-EADBE894973E}" type="presParOf" srcId="{D19EFD62-5DF2-4629-B444-2C001D3D05B2}" destId="{2BF4E1CA-267D-40EA-9F71-DAFEFC53C14F}" srcOrd="4" destOrd="0" presId="urn:microsoft.com/office/officeart/2018/5/layout/CenteredIconLabelDescriptionList"/>
    <dgm:cxn modelId="{3D834152-F6D4-4F3D-8FC3-2ECFECAB3733}" type="presParOf" srcId="{7E07EC25-2A38-421C-AF98-ADDDF6593771}" destId="{ECCF740D-8624-41D3-9C0D-560FCEA59169}" srcOrd="1" destOrd="0" presId="urn:microsoft.com/office/officeart/2018/5/layout/CenteredIconLabelDescriptionList"/>
    <dgm:cxn modelId="{8344E586-EF92-4C70-9FE5-E909E9D7EC63}" type="presParOf" srcId="{7E07EC25-2A38-421C-AF98-ADDDF6593771}" destId="{AFC0C24B-DB50-4E02-BFF6-809EC6B106EE}" srcOrd="2" destOrd="0" presId="urn:microsoft.com/office/officeart/2018/5/layout/CenteredIconLabelDescriptionList"/>
    <dgm:cxn modelId="{8CEEE32E-4BE0-4D64-ABE2-72E399BB33FB}" type="presParOf" srcId="{AFC0C24B-DB50-4E02-BFF6-809EC6B106EE}" destId="{8D59FF29-E2E9-4F64-89B1-FDDD459752E4}" srcOrd="0" destOrd="0" presId="urn:microsoft.com/office/officeart/2018/5/layout/CenteredIconLabelDescriptionList"/>
    <dgm:cxn modelId="{7CB73488-D232-4237-B9C4-7419F39A004A}" type="presParOf" srcId="{AFC0C24B-DB50-4E02-BFF6-809EC6B106EE}" destId="{4224F36A-124C-49C7-996D-6FC3758D1101}" srcOrd="1" destOrd="0" presId="urn:microsoft.com/office/officeart/2018/5/layout/CenteredIconLabelDescriptionList"/>
    <dgm:cxn modelId="{3832F2B2-2048-4FCC-ACCB-11704769FEB6}" type="presParOf" srcId="{AFC0C24B-DB50-4E02-BFF6-809EC6B106EE}" destId="{92B12839-016F-4C4A-8CB8-EC4E0F629E69}" srcOrd="2" destOrd="0" presId="urn:microsoft.com/office/officeart/2018/5/layout/CenteredIconLabelDescriptionList"/>
    <dgm:cxn modelId="{43065FEF-3A60-431B-97CB-1DE582E7173D}" type="presParOf" srcId="{AFC0C24B-DB50-4E02-BFF6-809EC6B106EE}" destId="{07FC3CE2-F352-497F-AA3A-D23D6758CD6C}" srcOrd="3" destOrd="0" presId="urn:microsoft.com/office/officeart/2018/5/layout/CenteredIconLabelDescriptionList"/>
    <dgm:cxn modelId="{0C0E8A72-FCA5-432D-82BB-3C91608A8D30}" type="presParOf" srcId="{AFC0C24B-DB50-4E02-BFF6-809EC6B106EE}" destId="{8F2D1A7C-1150-4AF8-BF2E-1F6441B28FE2}" srcOrd="4" destOrd="0" presId="urn:microsoft.com/office/officeart/2018/5/layout/CenteredIconLabelDescriptionList"/>
    <dgm:cxn modelId="{FDAF2C9A-F541-49A8-960D-5902725EF9C8}" type="presParOf" srcId="{7E07EC25-2A38-421C-AF98-ADDDF6593771}" destId="{2F3625DA-C6DD-4DE8-8773-D5658909DCC4}" srcOrd="3" destOrd="0" presId="urn:microsoft.com/office/officeart/2018/5/layout/CenteredIconLabelDescriptionList"/>
    <dgm:cxn modelId="{62604164-C4B6-4B71-8BF2-F3B3B2014011}" type="presParOf" srcId="{7E07EC25-2A38-421C-AF98-ADDDF6593771}" destId="{BA50B962-3436-4949-A71F-25BBD1BF199F}" srcOrd="4" destOrd="0" presId="urn:microsoft.com/office/officeart/2018/5/layout/CenteredIconLabelDescriptionList"/>
    <dgm:cxn modelId="{DE1DCD17-0193-4416-BED6-6DAAEBE53215}" type="presParOf" srcId="{BA50B962-3436-4949-A71F-25BBD1BF199F}" destId="{D99FEEB4-8164-488A-A724-4FAAA1E6B457}" srcOrd="0" destOrd="0" presId="urn:microsoft.com/office/officeart/2018/5/layout/CenteredIconLabelDescriptionList"/>
    <dgm:cxn modelId="{9D0D2A9E-BF87-44EA-B765-38DACC9D3DC0}" type="presParOf" srcId="{BA50B962-3436-4949-A71F-25BBD1BF199F}" destId="{3F83FEC1-08F6-496B-8610-E107CC815D73}" srcOrd="1" destOrd="0" presId="urn:microsoft.com/office/officeart/2018/5/layout/CenteredIconLabelDescriptionList"/>
    <dgm:cxn modelId="{7428FAC3-84FF-447B-86AD-1FC69FDF926F}" type="presParOf" srcId="{BA50B962-3436-4949-A71F-25BBD1BF199F}" destId="{40265895-2560-454C-B123-B2838EE2E277}" srcOrd="2" destOrd="0" presId="urn:microsoft.com/office/officeart/2018/5/layout/CenteredIconLabelDescriptionList"/>
    <dgm:cxn modelId="{BE3B8788-24A3-4BE2-A793-13A92D8D5B80}" type="presParOf" srcId="{BA50B962-3436-4949-A71F-25BBD1BF199F}" destId="{7F6D5DDD-31F2-4895-A6B7-58519C2ECE95}" srcOrd="3" destOrd="0" presId="urn:microsoft.com/office/officeart/2018/5/layout/CenteredIconLabelDescriptionList"/>
    <dgm:cxn modelId="{9FE26641-4672-46C8-9668-8215F35DF6E1}"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4F6A4F-702A-4A78-812A-10D2D85CA41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FE681A08-6CFB-4753-8814-8901E79F124B}">
      <dgm:prSet phldrT="[Text]" custT="1"/>
      <dgm:spPr/>
      <dgm:t>
        <a:bodyPr/>
        <a:lstStyle/>
        <a:p>
          <a:r>
            <a:rPr lang="en-US" sz="3200" dirty="0"/>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custT="1"/>
      <dgm:spPr/>
      <dgm:t>
        <a:bodyPr/>
        <a:lstStyle/>
        <a:p>
          <a:r>
            <a:rPr lang="en-US" sz="2000" dirty="0"/>
            <a:t>Farmers</a:t>
          </a:r>
        </a:p>
        <a:p>
          <a:r>
            <a:rPr lang="en-US" sz="2000" dirty="0"/>
            <a:t>Individuals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custT="1"/>
      <dgm:spPr>
        <a:solidFill>
          <a:srgbClr val="92D050"/>
        </a:solidFill>
      </dgm:spPr>
      <dgm:t>
        <a:bodyPr/>
        <a:lstStyle/>
        <a:p>
          <a:r>
            <a:rPr lang="en-US" sz="3200" dirty="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custT="1"/>
      <dgm:spPr/>
      <dgm:t>
        <a:bodyPr/>
        <a:lstStyle/>
        <a:p>
          <a:r>
            <a:rPr lang="en-US" sz="2000" dirty="0"/>
            <a:t>Pickup / Deliver</a:t>
          </a:r>
        </a:p>
        <a:p>
          <a:r>
            <a:rPr lang="en-US" sz="2000" dirty="0"/>
            <a:t>Local Transporters</a:t>
          </a:r>
        </a:p>
        <a:p>
          <a:endParaRPr lang="en-US" sz="2000" dirty="0"/>
        </a:p>
        <a:p>
          <a:r>
            <a:rPr lang="en-US" sz="2000" dirty="0"/>
            <a:t> </a:t>
          </a:r>
        </a:p>
        <a:p>
          <a:endParaRPr lang="en-US" sz="2000"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custT="1"/>
      <dgm:spPr>
        <a:solidFill>
          <a:srgbClr val="FFC000"/>
        </a:solidFill>
      </dgm:spPr>
      <dgm:t>
        <a:bodyPr/>
        <a:lstStyle/>
        <a:p>
          <a:r>
            <a:rPr lang="en-US" sz="3200" dirty="0"/>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custT="1"/>
      <dgm:spPr/>
      <dgm:t>
        <a:bodyPr/>
        <a:lstStyle/>
        <a:p>
          <a:r>
            <a:rPr lang="en-US" sz="2000" dirty="0"/>
            <a:t>Food Banks</a:t>
          </a:r>
        </a:p>
        <a:p>
          <a:endParaRPr lang="en-US" sz="2000" dirty="0"/>
        </a:p>
        <a:p>
          <a:endParaRPr lang="en-US" sz="4000"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61D6453D-2257-4F78-A0D7-C6423655E81F}" type="pres">
      <dgm:prSet presAssocID="{3C4F6A4F-702A-4A78-812A-10D2D85CA415}" presName="Name0" presStyleCnt="0">
        <dgm:presLayoutVars>
          <dgm:chMax val="5"/>
          <dgm:chPref val="5"/>
          <dgm:dir/>
          <dgm:animLvl val="lvl"/>
        </dgm:presLayoutVars>
      </dgm:prSet>
      <dgm:spPr/>
    </dgm:pt>
    <dgm:pt modelId="{2D7A662B-28F6-4D2B-9BC3-182EDF8A80B0}" type="pres">
      <dgm:prSet presAssocID="{FE681A08-6CFB-4753-8814-8901E79F124B}" presName="parentText1" presStyleLbl="node1" presStyleIdx="0" presStyleCnt="3" custLinFactNeighborX="2263" custLinFactNeighborY="-56909">
        <dgm:presLayoutVars>
          <dgm:chMax/>
          <dgm:chPref val="3"/>
          <dgm:bulletEnabled val="1"/>
        </dgm:presLayoutVars>
      </dgm:prSet>
      <dgm:spPr/>
    </dgm:pt>
    <dgm:pt modelId="{932AB75F-6E53-44F9-8245-AA6A0FA6D3AB}" type="pres">
      <dgm:prSet presAssocID="{FE681A08-6CFB-4753-8814-8901E79F124B}" presName="childText1" presStyleLbl="solidAlignAcc1" presStyleIdx="0" presStyleCnt="3" custLinFactNeighborX="1063" custLinFactNeighborY="-9199">
        <dgm:presLayoutVars>
          <dgm:chMax val="0"/>
          <dgm:chPref val="0"/>
          <dgm:bulletEnabled val="1"/>
        </dgm:presLayoutVars>
      </dgm:prSet>
      <dgm:spPr/>
    </dgm:pt>
    <dgm:pt modelId="{878E7DB8-A45B-4874-B400-033D64B4A658}" type="pres">
      <dgm:prSet presAssocID="{620CAAC7-239E-4FBA-9D27-ED1967FC0EFE}" presName="parentText2" presStyleLbl="node1" presStyleIdx="1" presStyleCnt="3" custScaleX="97856">
        <dgm:presLayoutVars>
          <dgm:chMax/>
          <dgm:chPref val="3"/>
          <dgm:bulletEnabled val="1"/>
        </dgm:presLayoutVars>
      </dgm:prSet>
      <dgm:spPr/>
    </dgm:pt>
    <dgm:pt modelId="{404E5092-1323-4697-A99D-AB228C98DC6A}" type="pres">
      <dgm:prSet presAssocID="{620CAAC7-239E-4FBA-9D27-ED1967FC0EFE}" presName="childText2" presStyleLbl="solidAlignAcc1" presStyleIdx="1" presStyleCnt="3" custScaleX="90294" custLinFactNeighborX="650" custLinFactNeighborY="239">
        <dgm:presLayoutVars>
          <dgm:chMax val="0"/>
          <dgm:chPref val="0"/>
          <dgm:bulletEnabled val="1"/>
        </dgm:presLayoutVars>
      </dgm:prSet>
      <dgm:spPr/>
    </dgm:pt>
    <dgm:pt modelId="{E1E7E01A-1E5C-4794-8C9A-7D41E212FEBD}" type="pres">
      <dgm:prSet presAssocID="{BD0E69C1-8B57-4D14-9BE5-F3D107DB307C}" presName="parentText3" presStyleLbl="node1" presStyleIdx="2" presStyleCnt="3" custLinFactNeighborY="19252">
        <dgm:presLayoutVars>
          <dgm:chMax/>
          <dgm:chPref val="3"/>
          <dgm:bulletEnabled val="1"/>
        </dgm:presLayoutVars>
      </dgm:prSet>
      <dgm:spPr/>
    </dgm:pt>
    <dgm:pt modelId="{636D2BE7-C31C-446F-A5A0-52E6E872F8C2}" type="pres">
      <dgm:prSet presAssocID="{BD0E69C1-8B57-4D14-9BE5-F3D107DB307C}" presName="childText3" presStyleLbl="solidAlignAcc1" presStyleIdx="2" presStyleCnt="3" custScaleX="97648" custLinFactNeighborX="389" custLinFactNeighborY="12736">
        <dgm:presLayoutVars>
          <dgm:chMax val="0"/>
          <dgm:chPref val="0"/>
          <dgm:bulletEnabled val="1"/>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D315FF30-FCA5-444D-B386-05544DA28A8C}" type="presOf" srcId="{3C4F6A4F-702A-4A78-812A-10D2D85CA415}" destId="{61D6453D-2257-4F78-A0D7-C6423655E81F}" srcOrd="0" destOrd="0" presId="urn:microsoft.com/office/officeart/2009/3/layout/IncreasingArrowsProcess"/>
    <dgm:cxn modelId="{E9F95C32-F9AE-442A-99E1-727985DFE497}" srcId="{FE681A08-6CFB-4753-8814-8901E79F124B}" destId="{E9DDBA0A-28F8-4C6D-8BC1-9526719789AE}" srcOrd="0" destOrd="0" parTransId="{03D50071-5F03-4046-B4B2-AB6D5BE2493C}" sibTransId="{B639CE9D-3411-41B0-A70F-289B57E9C3F4}"/>
    <dgm:cxn modelId="{000F7F32-B6C6-40AE-923E-8B5C28570324}" type="presOf" srcId="{BD0E69C1-8B57-4D14-9BE5-F3D107DB307C}" destId="{E1E7E01A-1E5C-4794-8C9A-7D41E212FEBD}" srcOrd="0" destOrd="0" presId="urn:microsoft.com/office/officeart/2009/3/layout/IncreasingArrowsProcess"/>
    <dgm:cxn modelId="{0DC04B3C-4D60-44B5-9F40-67B6E80C34BE}" type="presOf" srcId="{FE681A08-6CFB-4753-8814-8901E79F124B}" destId="{2D7A662B-28F6-4D2B-9BC3-182EDF8A80B0}" srcOrd="0" destOrd="0" presId="urn:microsoft.com/office/officeart/2009/3/layout/IncreasingArrowsProcess"/>
    <dgm:cxn modelId="{9E59A263-A8E2-4701-A526-70C2F8560388}" type="presOf" srcId="{E9DDBA0A-28F8-4C6D-8BC1-9526719789AE}" destId="{932AB75F-6E53-44F9-8245-AA6A0FA6D3AB}" srcOrd="0" destOrd="0" presId="urn:microsoft.com/office/officeart/2009/3/layout/IncreasingArrowsProcess"/>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556D27DE-B895-44B8-AEED-F8F53B080739}" srcId="{BD0E69C1-8B57-4D14-9BE5-F3D107DB307C}" destId="{E8C4B5E4-2A37-4C25-AE2F-168203C450AC}" srcOrd="0" destOrd="0" parTransId="{2BB9B0CC-7E7C-465A-84F3-6DEF99D20946}" sibTransId="{FA43DEDD-70B8-425C-9E73-246A337D11D6}"/>
    <dgm:cxn modelId="{32E065E2-74CA-478B-880B-54BB834AABB1}" type="presOf" srcId="{4FFAF9B9-EBEA-4379-B3B0-EC4FAB1327CB}" destId="{404E5092-1323-4697-A99D-AB228C98DC6A}" srcOrd="0" destOrd="0" presId="urn:microsoft.com/office/officeart/2009/3/layout/IncreasingArrowsProcess"/>
    <dgm:cxn modelId="{02C60AF7-0F56-4421-80D2-4900195F6335}" type="presOf" srcId="{E8C4B5E4-2A37-4C25-AE2F-168203C450AC}" destId="{636D2BE7-C31C-446F-A5A0-52E6E872F8C2}" srcOrd="0" destOrd="0" presId="urn:microsoft.com/office/officeart/2009/3/layout/IncreasingArrowsProcess"/>
    <dgm:cxn modelId="{BA99C7F9-70D6-46D3-9F92-E5222F1E9776}" type="presOf" srcId="{620CAAC7-239E-4FBA-9D27-ED1967FC0EFE}" destId="{878E7DB8-A45B-4874-B400-033D64B4A658}" srcOrd="0" destOrd="0" presId="urn:microsoft.com/office/officeart/2009/3/layout/IncreasingArrowsProcess"/>
    <dgm:cxn modelId="{818B7B84-EA85-4D13-B41E-C9BF85F94A40}" type="presParOf" srcId="{61D6453D-2257-4F78-A0D7-C6423655E81F}" destId="{2D7A662B-28F6-4D2B-9BC3-182EDF8A80B0}" srcOrd="0" destOrd="0" presId="urn:microsoft.com/office/officeart/2009/3/layout/IncreasingArrowsProcess"/>
    <dgm:cxn modelId="{BE679D8F-17DC-4C54-8746-7D1C79E483C7}" type="presParOf" srcId="{61D6453D-2257-4F78-A0D7-C6423655E81F}" destId="{932AB75F-6E53-44F9-8245-AA6A0FA6D3AB}" srcOrd="1" destOrd="0" presId="urn:microsoft.com/office/officeart/2009/3/layout/IncreasingArrowsProcess"/>
    <dgm:cxn modelId="{7BF66B09-997D-4057-833A-74388CA788DA}" type="presParOf" srcId="{61D6453D-2257-4F78-A0D7-C6423655E81F}" destId="{878E7DB8-A45B-4874-B400-033D64B4A658}" srcOrd="2" destOrd="0" presId="urn:microsoft.com/office/officeart/2009/3/layout/IncreasingArrowsProcess"/>
    <dgm:cxn modelId="{2BEB19B6-A1E7-483E-BD50-CA333FB36DE8}" type="presParOf" srcId="{61D6453D-2257-4F78-A0D7-C6423655E81F}" destId="{404E5092-1323-4697-A99D-AB228C98DC6A}" srcOrd="3" destOrd="0" presId="urn:microsoft.com/office/officeart/2009/3/layout/IncreasingArrowsProcess"/>
    <dgm:cxn modelId="{2A61DF77-F83A-4871-9ABE-5C6B039CB001}" type="presParOf" srcId="{61D6453D-2257-4F78-A0D7-C6423655E81F}" destId="{E1E7E01A-1E5C-4794-8C9A-7D41E212FEBD}" srcOrd="4" destOrd="0" presId="urn:microsoft.com/office/officeart/2009/3/layout/IncreasingArrowsProcess"/>
    <dgm:cxn modelId="{097C5EEF-1C52-49F9-8EA9-2D3ED82E65DE}" type="presParOf" srcId="{61D6453D-2257-4F78-A0D7-C6423655E81F}" destId="{636D2BE7-C31C-446F-A5A0-52E6E872F8C2}"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4F6A4F-702A-4A78-812A-10D2D85CA41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FE681A08-6CFB-4753-8814-8901E79F124B}">
      <dgm:prSet phldrT="[Text]" custT="1"/>
      <dgm:spPr/>
      <dgm:t>
        <a:bodyPr/>
        <a:lstStyle/>
        <a:p>
          <a:r>
            <a:rPr lang="en-US" sz="3200" dirty="0"/>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custT="1"/>
      <dgm:spPr/>
      <dgm:t>
        <a:bodyPr/>
        <a:lstStyle/>
        <a:p>
          <a:r>
            <a:rPr lang="en-US" sz="2000" dirty="0"/>
            <a:t>Farmers</a:t>
          </a:r>
        </a:p>
        <a:p>
          <a:r>
            <a:rPr lang="en-US" sz="2000" dirty="0"/>
            <a:t>Restaurants</a:t>
          </a:r>
        </a:p>
        <a:p>
          <a:r>
            <a:rPr lang="en-US" sz="2000" dirty="0"/>
            <a:t>Individuals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custT="1"/>
      <dgm:spPr>
        <a:solidFill>
          <a:srgbClr val="92D050"/>
        </a:solidFill>
      </dgm:spPr>
      <dgm:t>
        <a:bodyPr/>
        <a:lstStyle/>
        <a:p>
          <a:r>
            <a:rPr lang="en-US" sz="3200" dirty="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custT="1"/>
      <dgm:spPr/>
      <dgm:t>
        <a:bodyPr/>
        <a:lstStyle/>
        <a:p>
          <a:r>
            <a:rPr lang="en-US" sz="2000" dirty="0"/>
            <a:t>Pickup / Deliver</a:t>
          </a:r>
        </a:p>
        <a:p>
          <a:r>
            <a:rPr lang="en-US" sz="2000" dirty="0"/>
            <a:t>Local Transporters</a:t>
          </a:r>
        </a:p>
        <a:p>
          <a:endParaRPr lang="en-US" sz="2000" dirty="0"/>
        </a:p>
        <a:p>
          <a:r>
            <a:rPr lang="en-US" sz="2000" dirty="0"/>
            <a:t> </a:t>
          </a:r>
        </a:p>
        <a:p>
          <a:endParaRPr lang="en-US" sz="2000"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custT="1"/>
      <dgm:spPr>
        <a:solidFill>
          <a:srgbClr val="FFC000"/>
        </a:solidFill>
      </dgm:spPr>
      <dgm:t>
        <a:bodyPr/>
        <a:lstStyle/>
        <a:p>
          <a:r>
            <a:rPr lang="en-US" sz="3200" dirty="0"/>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custT="1"/>
      <dgm:spPr/>
      <dgm:t>
        <a:bodyPr/>
        <a:lstStyle/>
        <a:p>
          <a:r>
            <a:rPr lang="en-US" sz="2000" dirty="0"/>
            <a:t>Flood Victims</a:t>
          </a:r>
          <a:br>
            <a:rPr lang="en-US" sz="2000" dirty="0"/>
          </a:br>
          <a:endParaRPr lang="en-US" sz="2000" dirty="0"/>
        </a:p>
        <a:p>
          <a:r>
            <a:rPr lang="en-US" sz="2000" dirty="0"/>
            <a:t>Food Banks</a:t>
          </a:r>
        </a:p>
        <a:p>
          <a:endParaRPr lang="en-US" sz="2000" dirty="0"/>
        </a:p>
        <a:p>
          <a:endParaRPr lang="en-US" sz="4000"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61D6453D-2257-4F78-A0D7-C6423655E81F}" type="pres">
      <dgm:prSet presAssocID="{3C4F6A4F-702A-4A78-812A-10D2D85CA415}" presName="Name0" presStyleCnt="0">
        <dgm:presLayoutVars>
          <dgm:chMax val="5"/>
          <dgm:chPref val="5"/>
          <dgm:dir/>
          <dgm:animLvl val="lvl"/>
        </dgm:presLayoutVars>
      </dgm:prSet>
      <dgm:spPr/>
    </dgm:pt>
    <dgm:pt modelId="{2D7A662B-28F6-4D2B-9BC3-182EDF8A80B0}" type="pres">
      <dgm:prSet presAssocID="{FE681A08-6CFB-4753-8814-8901E79F124B}" presName="parentText1" presStyleLbl="node1" presStyleIdx="0" presStyleCnt="3" custLinFactNeighborX="2263" custLinFactNeighborY="-56909">
        <dgm:presLayoutVars>
          <dgm:chMax/>
          <dgm:chPref val="3"/>
          <dgm:bulletEnabled val="1"/>
        </dgm:presLayoutVars>
      </dgm:prSet>
      <dgm:spPr/>
    </dgm:pt>
    <dgm:pt modelId="{932AB75F-6E53-44F9-8245-AA6A0FA6D3AB}" type="pres">
      <dgm:prSet presAssocID="{FE681A08-6CFB-4753-8814-8901E79F124B}" presName="childText1" presStyleLbl="solidAlignAcc1" presStyleIdx="0" presStyleCnt="3" custLinFactNeighborX="629" custLinFactNeighborY="-6902">
        <dgm:presLayoutVars>
          <dgm:chMax val="0"/>
          <dgm:chPref val="0"/>
          <dgm:bulletEnabled val="1"/>
        </dgm:presLayoutVars>
      </dgm:prSet>
      <dgm:spPr/>
    </dgm:pt>
    <dgm:pt modelId="{878E7DB8-A45B-4874-B400-033D64B4A658}" type="pres">
      <dgm:prSet presAssocID="{620CAAC7-239E-4FBA-9D27-ED1967FC0EFE}" presName="parentText2" presStyleLbl="node1" presStyleIdx="1" presStyleCnt="3" custScaleX="97856">
        <dgm:presLayoutVars>
          <dgm:chMax/>
          <dgm:chPref val="3"/>
          <dgm:bulletEnabled val="1"/>
        </dgm:presLayoutVars>
      </dgm:prSet>
      <dgm:spPr/>
    </dgm:pt>
    <dgm:pt modelId="{404E5092-1323-4697-A99D-AB228C98DC6A}" type="pres">
      <dgm:prSet presAssocID="{620CAAC7-239E-4FBA-9D27-ED1967FC0EFE}" presName="childText2" presStyleLbl="solidAlignAcc1" presStyleIdx="1" presStyleCnt="3" custScaleX="90294" custLinFactNeighborX="650" custLinFactNeighborY="239">
        <dgm:presLayoutVars>
          <dgm:chMax val="0"/>
          <dgm:chPref val="0"/>
          <dgm:bulletEnabled val="1"/>
        </dgm:presLayoutVars>
      </dgm:prSet>
      <dgm:spPr/>
    </dgm:pt>
    <dgm:pt modelId="{E1E7E01A-1E5C-4794-8C9A-7D41E212FEBD}" type="pres">
      <dgm:prSet presAssocID="{BD0E69C1-8B57-4D14-9BE5-F3D107DB307C}" presName="parentText3" presStyleLbl="node1" presStyleIdx="2" presStyleCnt="3" custLinFactNeighborY="19252">
        <dgm:presLayoutVars>
          <dgm:chMax/>
          <dgm:chPref val="3"/>
          <dgm:bulletEnabled val="1"/>
        </dgm:presLayoutVars>
      </dgm:prSet>
      <dgm:spPr/>
    </dgm:pt>
    <dgm:pt modelId="{636D2BE7-C31C-446F-A5A0-52E6E872F8C2}" type="pres">
      <dgm:prSet presAssocID="{BD0E69C1-8B57-4D14-9BE5-F3D107DB307C}" presName="childText3" presStyleLbl="solidAlignAcc1" presStyleIdx="2" presStyleCnt="3" custScaleX="97648" custLinFactNeighborX="389" custLinFactNeighborY="12736">
        <dgm:presLayoutVars>
          <dgm:chMax val="0"/>
          <dgm:chPref val="0"/>
          <dgm:bulletEnabled val="1"/>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D315FF30-FCA5-444D-B386-05544DA28A8C}" type="presOf" srcId="{3C4F6A4F-702A-4A78-812A-10D2D85CA415}" destId="{61D6453D-2257-4F78-A0D7-C6423655E81F}" srcOrd="0" destOrd="0" presId="urn:microsoft.com/office/officeart/2009/3/layout/IncreasingArrowsProcess"/>
    <dgm:cxn modelId="{E9F95C32-F9AE-442A-99E1-727985DFE497}" srcId="{FE681A08-6CFB-4753-8814-8901E79F124B}" destId="{E9DDBA0A-28F8-4C6D-8BC1-9526719789AE}" srcOrd="0" destOrd="0" parTransId="{03D50071-5F03-4046-B4B2-AB6D5BE2493C}" sibTransId="{B639CE9D-3411-41B0-A70F-289B57E9C3F4}"/>
    <dgm:cxn modelId="{000F7F32-B6C6-40AE-923E-8B5C28570324}" type="presOf" srcId="{BD0E69C1-8B57-4D14-9BE5-F3D107DB307C}" destId="{E1E7E01A-1E5C-4794-8C9A-7D41E212FEBD}" srcOrd="0" destOrd="0" presId="urn:microsoft.com/office/officeart/2009/3/layout/IncreasingArrowsProcess"/>
    <dgm:cxn modelId="{0DC04B3C-4D60-44B5-9F40-67B6E80C34BE}" type="presOf" srcId="{FE681A08-6CFB-4753-8814-8901E79F124B}" destId="{2D7A662B-28F6-4D2B-9BC3-182EDF8A80B0}" srcOrd="0" destOrd="0" presId="urn:microsoft.com/office/officeart/2009/3/layout/IncreasingArrowsProcess"/>
    <dgm:cxn modelId="{9E59A263-A8E2-4701-A526-70C2F8560388}" type="presOf" srcId="{E9DDBA0A-28F8-4C6D-8BC1-9526719789AE}" destId="{932AB75F-6E53-44F9-8245-AA6A0FA6D3AB}" srcOrd="0" destOrd="0" presId="urn:microsoft.com/office/officeart/2009/3/layout/IncreasingArrowsProcess"/>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556D27DE-B895-44B8-AEED-F8F53B080739}" srcId="{BD0E69C1-8B57-4D14-9BE5-F3D107DB307C}" destId="{E8C4B5E4-2A37-4C25-AE2F-168203C450AC}" srcOrd="0" destOrd="0" parTransId="{2BB9B0CC-7E7C-465A-84F3-6DEF99D20946}" sibTransId="{FA43DEDD-70B8-425C-9E73-246A337D11D6}"/>
    <dgm:cxn modelId="{32E065E2-74CA-478B-880B-54BB834AABB1}" type="presOf" srcId="{4FFAF9B9-EBEA-4379-B3B0-EC4FAB1327CB}" destId="{404E5092-1323-4697-A99D-AB228C98DC6A}" srcOrd="0" destOrd="0" presId="urn:microsoft.com/office/officeart/2009/3/layout/IncreasingArrowsProcess"/>
    <dgm:cxn modelId="{02C60AF7-0F56-4421-80D2-4900195F6335}" type="presOf" srcId="{E8C4B5E4-2A37-4C25-AE2F-168203C450AC}" destId="{636D2BE7-C31C-446F-A5A0-52E6E872F8C2}" srcOrd="0" destOrd="0" presId="urn:microsoft.com/office/officeart/2009/3/layout/IncreasingArrowsProcess"/>
    <dgm:cxn modelId="{BA99C7F9-70D6-46D3-9F92-E5222F1E9776}" type="presOf" srcId="{620CAAC7-239E-4FBA-9D27-ED1967FC0EFE}" destId="{878E7DB8-A45B-4874-B400-033D64B4A658}" srcOrd="0" destOrd="0" presId="urn:microsoft.com/office/officeart/2009/3/layout/IncreasingArrowsProcess"/>
    <dgm:cxn modelId="{818B7B84-EA85-4D13-B41E-C9BF85F94A40}" type="presParOf" srcId="{61D6453D-2257-4F78-A0D7-C6423655E81F}" destId="{2D7A662B-28F6-4D2B-9BC3-182EDF8A80B0}" srcOrd="0" destOrd="0" presId="urn:microsoft.com/office/officeart/2009/3/layout/IncreasingArrowsProcess"/>
    <dgm:cxn modelId="{BE679D8F-17DC-4C54-8746-7D1C79E483C7}" type="presParOf" srcId="{61D6453D-2257-4F78-A0D7-C6423655E81F}" destId="{932AB75F-6E53-44F9-8245-AA6A0FA6D3AB}" srcOrd="1" destOrd="0" presId="urn:microsoft.com/office/officeart/2009/3/layout/IncreasingArrowsProcess"/>
    <dgm:cxn modelId="{7BF66B09-997D-4057-833A-74388CA788DA}" type="presParOf" srcId="{61D6453D-2257-4F78-A0D7-C6423655E81F}" destId="{878E7DB8-A45B-4874-B400-033D64B4A658}" srcOrd="2" destOrd="0" presId="urn:microsoft.com/office/officeart/2009/3/layout/IncreasingArrowsProcess"/>
    <dgm:cxn modelId="{2BEB19B6-A1E7-483E-BD50-CA333FB36DE8}" type="presParOf" srcId="{61D6453D-2257-4F78-A0D7-C6423655E81F}" destId="{404E5092-1323-4697-A99D-AB228C98DC6A}" srcOrd="3" destOrd="0" presId="urn:microsoft.com/office/officeart/2009/3/layout/IncreasingArrowsProcess"/>
    <dgm:cxn modelId="{2A61DF77-F83A-4871-9ABE-5C6B039CB001}" type="presParOf" srcId="{61D6453D-2257-4F78-A0D7-C6423655E81F}" destId="{E1E7E01A-1E5C-4794-8C9A-7D41E212FEBD}" srcOrd="4" destOrd="0" presId="urn:microsoft.com/office/officeart/2009/3/layout/IncreasingArrowsProcess"/>
    <dgm:cxn modelId="{097C5EEF-1C52-49F9-8EA9-2D3ED82E65DE}" type="presParOf" srcId="{61D6453D-2257-4F78-A0D7-C6423655E81F}" destId="{636D2BE7-C31C-446F-A5A0-52E6E872F8C2}"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4F6A4F-702A-4A78-812A-10D2D85CA41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FE681A08-6CFB-4753-8814-8901E79F124B}">
      <dgm:prSet phldrT="[Text]" custT="1"/>
      <dgm:spPr/>
      <dgm:t>
        <a:bodyPr/>
        <a:lstStyle/>
        <a:p>
          <a:r>
            <a:rPr lang="en-US" sz="3200" dirty="0"/>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custT="1"/>
      <dgm:spPr/>
      <dgm:t>
        <a:bodyPr/>
        <a:lstStyle/>
        <a:p>
          <a:r>
            <a:rPr lang="en-US" sz="1600" dirty="0"/>
            <a:t>CROWDFUNDING EFFORTS</a:t>
          </a:r>
        </a:p>
        <a:p>
          <a:r>
            <a:rPr lang="en-US" sz="1600" dirty="0"/>
            <a:t>Individuals</a:t>
          </a:r>
        </a:p>
        <a:p>
          <a:r>
            <a:rPr lang="en-US" sz="1600" dirty="0"/>
            <a:t>Community Group</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custT="1"/>
      <dgm:spPr>
        <a:solidFill>
          <a:srgbClr val="92D050"/>
        </a:solidFill>
      </dgm:spPr>
      <dgm:t>
        <a:bodyPr/>
        <a:lstStyle/>
        <a:p>
          <a:r>
            <a:rPr lang="en-US" sz="3200" dirty="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custT="1"/>
      <dgm:spPr/>
      <dgm:t>
        <a:bodyPr/>
        <a:lstStyle/>
        <a:p>
          <a:r>
            <a:rPr lang="en-US" sz="1600" dirty="0"/>
            <a:t>Pickup / Deliver</a:t>
          </a:r>
        </a:p>
        <a:p>
          <a:r>
            <a:rPr lang="en-US" sz="1600" dirty="0"/>
            <a:t>Local  Volunteers</a:t>
          </a:r>
        </a:p>
        <a:p>
          <a:r>
            <a:rPr lang="en-US" sz="1600" dirty="0"/>
            <a:t>Community / Groups Transport </a:t>
          </a:r>
        </a:p>
        <a:p>
          <a:r>
            <a:rPr lang="en-US" sz="1600" dirty="0"/>
            <a:t>Shippers</a:t>
          </a:r>
          <a:endParaRPr lang="en-US" sz="2000" dirty="0"/>
        </a:p>
        <a:p>
          <a:r>
            <a:rPr lang="en-US" sz="2000" dirty="0"/>
            <a:t> </a:t>
          </a:r>
        </a:p>
        <a:p>
          <a:endParaRPr lang="en-US" sz="2000"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custT="1"/>
      <dgm:spPr>
        <a:solidFill>
          <a:srgbClr val="FFC000"/>
        </a:solidFill>
      </dgm:spPr>
      <dgm:t>
        <a:bodyPr/>
        <a:lstStyle/>
        <a:p>
          <a:r>
            <a:rPr lang="en-US" sz="3200" dirty="0"/>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custT="1"/>
      <dgm:spPr/>
      <dgm:t>
        <a:bodyPr/>
        <a:lstStyle/>
        <a:p>
          <a:r>
            <a:rPr lang="en-US" sz="1600" dirty="0"/>
            <a:t>NGO, Social Services Offices</a:t>
          </a:r>
        </a:p>
        <a:p>
          <a:r>
            <a:rPr lang="en-US" sz="1600" dirty="0"/>
            <a:t>Schools/College Girls</a:t>
          </a:r>
        </a:p>
        <a:p>
          <a:r>
            <a:rPr lang="en-US" sz="1600" dirty="0"/>
            <a:t>Underprivileged</a:t>
          </a:r>
        </a:p>
        <a:p>
          <a:r>
            <a:rPr lang="en-US" sz="1600" dirty="0"/>
            <a:t>Village Women/girls</a:t>
          </a:r>
        </a:p>
        <a:p>
          <a:r>
            <a:rPr lang="en-US" sz="1600" b="0" i="0" dirty="0"/>
            <a:t>Marginalized and lower middle-class populace</a:t>
          </a:r>
          <a:endParaRPr lang="en-US" sz="1600" dirty="0"/>
        </a:p>
        <a:p>
          <a:endParaRPr lang="en-US" sz="2000" dirty="0"/>
        </a:p>
        <a:p>
          <a:endParaRPr lang="en-US" sz="2000" dirty="0"/>
        </a:p>
        <a:p>
          <a:endParaRPr lang="en-US" sz="2000" dirty="0"/>
        </a:p>
        <a:p>
          <a:endParaRPr lang="en-US" sz="4000"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61D6453D-2257-4F78-A0D7-C6423655E81F}" type="pres">
      <dgm:prSet presAssocID="{3C4F6A4F-702A-4A78-812A-10D2D85CA415}" presName="Name0" presStyleCnt="0">
        <dgm:presLayoutVars>
          <dgm:chMax val="5"/>
          <dgm:chPref val="5"/>
          <dgm:dir/>
          <dgm:animLvl val="lvl"/>
        </dgm:presLayoutVars>
      </dgm:prSet>
      <dgm:spPr/>
    </dgm:pt>
    <dgm:pt modelId="{2D7A662B-28F6-4D2B-9BC3-182EDF8A80B0}" type="pres">
      <dgm:prSet presAssocID="{FE681A08-6CFB-4753-8814-8901E79F124B}" presName="parentText1" presStyleLbl="node1" presStyleIdx="0" presStyleCnt="3" custLinFactNeighborX="2263" custLinFactNeighborY="-56909">
        <dgm:presLayoutVars>
          <dgm:chMax/>
          <dgm:chPref val="3"/>
          <dgm:bulletEnabled val="1"/>
        </dgm:presLayoutVars>
      </dgm:prSet>
      <dgm:spPr/>
    </dgm:pt>
    <dgm:pt modelId="{932AB75F-6E53-44F9-8245-AA6A0FA6D3AB}" type="pres">
      <dgm:prSet presAssocID="{FE681A08-6CFB-4753-8814-8901E79F124B}" presName="childText1" presStyleLbl="solidAlignAcc1" presStyleIdx="0" presStyleCnt="3" custLinFactNeighborX="-575" custLinFactNeighborY="-7783">
        <dgm:presLayoutVars>
          <dgm:chMax val="0"/>
          <dgm:chPref val="0"/>
          <dgm:bulletEnabled val="1"/>
        </dgm:presLayoutVars>
      </dgm:prSet>
      <dgm:spPr/>
    </dgm:pt>
    <dgm:pt modelId="{878E7DB8-A45B-4874-B400-033D64B4A658}" type="pres">
      <dgm:prSet presAssocID="{620CAAC7-239E-4FBA-9D27-ED1967FC0EFE}" presName="parentText2" presStyleLbl="node1" presStyleIdx="1" presStyleCnt="3" custScaleX="97856">
        <dgm:presLayoutVars>
          <dgm:chMax/>
          <dgm:chPref val="3"/>
          <dgm:bulletEnabled val="1"/>
        </dgm:presLayoutVars>
      </dgm:prSet>
      <dgm:spPr/>
    </dgm:pt>
    <dgm:pt modelId="{404E5092-1323-4697-A99D-AB228C98DC6A}" type="pres">
      <dgm:prSet presAssocID="{620CAAC7-239E-4FBA-9D27-ED1967FC0EFE}" presName="childText2" presStyleLbl="solidAlignAcc1" presStyleIdx="1" presStyleCnt="3" custScaleX="90294" custLinFactNeighborX="650" custLinFactNeighborY="239">
        <dgm:presLayoutVars>
          <dgm:chMax val="0"/>
          <dgm:chPref val="0"/>
          <dgm:bulletEnabled val="1"/>
        </dgm:presLayoutVars>
      </dgm:prSet>
      <dgm:spPr/>
    </dgm:pt>
    <dgm:pt modelId="{E1E7E01A-1E5C-4794-8C9A-7D41E212FEBD}" type="pres">
      <dgm:prSet presAssocID="{BD0E69C1-8B57-4D14-9BE5-F3D107DB307C}" presName="parentText3" presStyleLbl="node1" presStyleIdx="2" presStyleCnt="3" custLinFactNeighborY="19252">
        <dgm:presLayoutVars>
          <dgm:chMax/>
          <dgm:chPref val="3"/>
          <dgm:bulletEnabled val="1"/>
        </dgm:presLayoutVars>
      </dgm:prSet>
      <dgm:spPr/>
    </dgm:pt>
    <dgm:pt modelId="{636D2BE7-C31C-446F-A5A0-52E6E872F8C2}" type="pres">
      <dgm:prSet presAssocID="{BD0E69C1-8B57-4D14-9BE5-F3D107DB307C}" presName="childText3" presStyleLbl="solidAlignAcc1" presStyleIdx="2" presStyleCnt="3" custScaleX="108319" custLinFactNeighborX="172" custLinFactNeighborY="15552">
        <dgm:presLayoutVars>
          <dgm:chMax val="0"/>
          <dgm:chPref val="0"/>
          <dgm:bulletEnabled val="1"/>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D31CDF64-E3FB-49A1-8F56-EF4D777D2841}" type="presOf" srcId="{620CAAC7-239E-4FBA-9D27-ED1967FC0EFE}" destId="{878E7DB8-A45B-4874-B400-033D64B4A658}" srcOrd="0" destOrd="0" presId="urn:microsoft.com/office/officeart/2009/3/layout/IncreasingArrowsProcess"/>
    <dgm:cxn modelId="{A5D24A68-C1BB-415C-BC86-C53CE4C9856B}" type="presOf" srcId="{BD0E69C1-8B57-4D14-9BE5-F3D107DB307C}" destId="{E1E7E01A-1E5C-4794-8C9A-7D41E212FEBD}" srcOrd="0" destOrd="0" presId="urn:microsoft.com/office/officeart/2009/3/layout/IncreasingArrowsProcess"/>
    <dgm:cxn modelId="{0A6CD870-C125-4BDB-9E3B-BDF11D57F98D}" srcId="{3C4F6A4F-702A-4A78-812A-10D2D85CA415}" destId="{FE681A08-6CFB-4753-8814-8901E79F124B}" srcOrd="0" destOrd="0" parTransId="{2B8049B4-4DC9-4933-B284-FD112FB0B0B4}" sibTransId="{F807539B-2D09-40C0-902A-0E681207AED2}"/>
    <dgm:cxn modelId="{8E9FCC73-6468-44C6-9ECF-63D47B131D77}" type="presOf" srcId="{FE681A08-6CFB-4753-8814-8901E79F124B}" destId="{2D7A662B-28F6-4D2B-9BC3-182EDF8A80B0}" srcOrd="0" destOrd="0" presId="urn:microsoft.com/office/officeart/2009/3/layout/IncreasingArrowsProcess"/>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F3C61CA3-07E4-4E7E-8F15-641A859F86A4}" type="presOf" srcId="{E9DDBA0A-28F8-4C6D-8BC1-9526719789AE}" destId="{932AB75F-6E53-44F9-8245-AA6A0FA6D3AB}" srcOrd="0" destOrd="0" presId="urn:microsoft.com/office/officeart/2009/3/layout/IncreasingArrowsProcess"/>
    <dgm:cxn modelId="{266B84A5-7307-450B-8FEB-11C7FCEA2190}" type="presOf" srcId="{E8C4B5E4-2A37-4C25-AE2F-168203C450AC}" destId="{636D2BE7-C31C-446F-A5A0-52E6E872F8C2}" srcOrd="0" destOrd="0" presId="urn:microsoft.com/office/officeart/2009/3/layout/IncreasingArrowsProcess"/>
    <dgm:cxn modelId="{A5769ABC-C4A3-49BA-96F3-C8C782FE7565}" type="presOf" srcId="{3C4F6A4F-702A-4A78-812A-10D2D85CA415}" destId="{61D6453D-2257-4F78-A0D7-C6423655E81F}" srcOrd="0" destOrd="0" presId="urn:microsoft.com/office/officeart/2009/3/layout/IncreasingArrowsProcess"/>
    <dgm:cxn modelId="{6EE8CAD4-DAB8-41EF-9F7B-D359435479BE}" type="presOf" srcId="{4FFAF9B9-EBEA-4379-B3B0-EC4FAB1327CB}" destId="{404E5092-1323-4697-A99D-AB228C98DC6A}" srcOrd="0" destOrd="0" presId="urn:microsoft.com/office/officeart/2009/3/layout/IncreasingArrowsProcess"/>
    <dgm:cxn modelId="{556D27DE-B895-44B8-AEED-F8F53B080739}" srcId="{BD0E69C1-8B57-4D14-9BE5-F3D107DB307C}" destId="{E8C4B5E4-2A37-4C25-AE2F-168203C450AC}" srcOrd="0" destOrd="0" parTransId="{2BB9B0CC-7E7C-465A-84F3-6DEF99D20946}" sibTransId="{FA43DEDD-70B8-425C-9E73-246A337D11D6}"/>
    <dgm:cxn modelId="{3282770D-0A2E-4251-8907-6D410DA36EA1}" type="presParOf" srcId="{61D6453D-2257-4F78-A0D7-C6423655E81F}" destId="{2D7A662B-28F6-4D2B-9BC3-182EDF8A80B0}" srcOrd="0" destOrd="0" presId="urn:microsoft.com/office/officeart/2009/3/layout/IncreasingArrowsProcess"/>
    <dgm:cxn modelId="{19F147A8-EB39-44AE-BAC9-4383EC81FC9A}" type="presParOf" srcId="{61D6453D-2257-4F78-A0D7-C6423655E81F}" destId="{932AB75F-6E53-44F9-8245-AA6A0FA6D3AB}" srcOrd="1" destOrd="0" presId="urn:microsoft.com/office/officeart/2009/3/layout/IncreasingArrowsProcess"/>
    <dgm:cxn modelId="{B24ED72C-C780-4B8D-9789-710F9DCB6E1B}" type="presParOf" srcId="{61D6453D-2257-4F78-A0D7-C6423655E81F}" destId="{878E7DB8-A45B-4874-B400-033D64B4A658}" srcOrd="2" destOrd="0" presId="urn:microsoft.com/office/officeart/2009/3/layout/IncreasingArrowsProcess"/>
    <dgm:cxn modelId="{AE5D9D76-8493-40A9-8E61-CD699B3723ED}" type="presParOf" srcId="{61D6453D-2257-4F78-A0D7-C6423655E81F}" destId="{404E5092-1323-4697-A99D-AB228C98DC6A}" srcOrd="3" destOrd="0" presId="urn:microsoft.com/office/officeart/2009/3/layout/IncreasingArrowsProcess"/>
    <dgm:cxn modelId="{55AAF2DE-75C7-4945-A403-C9EB99D9AF04}" type="presParOf" srcId="{61D6453D-2257-4F78-A0D7-C6423655E81F}" destId="{E1E7E01A-1E5C-4794-8C9A-7D41E212FEBD}" srcOrd="4" destOrd="0" presId="urn:microsoft.com/office/officeart/2009/3/layout/IncreasingArrowsProcess"/>
    <dgm:cxn modelId="{E437A086-F3DF-4134-8BDC-CB1E2F945F6A}" type="presParOf" srcId="{61D6453D-2257-4F78-A0D7-C6423655E81F}" destId="{636D2BE7-C31C-446F-A5A0-52E6E872F8C2}"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a:t>Farmers</a:t>
          </a:r>
        </a:p>
        <a:p>
          <a:pPr>
            <a:lnSpc>
              <a:spcPct val="100000"/>
            </a:lnSpc>
          </a:pPr>
          <a:r>
            <a:rPr lang="en-US"/>
            <a:t>Individuals</a:t>
          </a:r>
        </a:p>
        <a:p>
          <a:pPr>
            <a:lnSpc>
              <a:spcPct val="100000"/>
            </a:lnSpc>
          </a:pPr>
          <a:r>
            <a:rPr lang="en-US"/>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a:t>Pickup / Deliver:</a:t>
          </a:r>
        </a:p>
        <a:p>
          <a:pPr>
            <a:lnSpc>
              <a:spcPct val="100000"/>
            </a:lnSpc>
          </a:pPr>
          <a:r>
            <a:rPr lang="en-US"/>
            <a:t>Local volunteers</a:t>
          </a:r>
          <a:br>
            <a:rPr lang="en-US"/>
          </a:br>
          <a:r>
            <a:rPr lang="en-US"/>
            <a:t>Community / Groups Transport </a:t>
          </a:r>
        </a:p>
        <a:p>
          <a:pPr>
            <a:lnSpc>
              <a:spcPct val="100000"/>
            </a:lnSpc>
          </a:pPr>
          <a:r>
            <a:rPr lang="en-US"/>
            <a:t> </a:t>
          </a:r>
        </a:p>
        <a:p>
          <a:endParaRPr lang="en-US"/>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a:t>Food Banks</a:t>
          </a:r>
        </a:p>
        <a:p>
          <a:pPr>
            <a:lnSpc>
              <a:spcPct val="100000"/>
            </a:lnSpc>
          </a:pPr>
          <a:r>
            <a:rPr lang="en-US"/>
            <a:t>Social Services Offices</a:t>
          </a:r>
        </a:p>
        <a:p>
          <a:pPr>
            <a:lnSpc>
              <a:spcPct val="100000"/>
            </a:lnSpc>
          </a:pPr>
          <a:r>
            <a:rPr lang="en-US"/>
            <a:t>Individuals (off the grid)</a:t>
          </a:r>
        </a:p>
        <a:p>
          <a:pPr>
            <a:lnSpc>
              <a:spcPct val="100000"/>
            </a:lnSpc>
          </a:pPr>
          <a:endParaRPr lang="en-US"/>
        </a:p>
        <a:p>
          <a:endParaRPr lang="en-US"/>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C666B628-BF33-4DE7-AC41-2787C01DF16A}" type="presOf" srcId="{BD0E69C1-8B57-4D14-9BE5-F3D107DB307C}" destId="{40265895-2560-454C-B123-B2838EE2E277}" srcOrd="0" destOrd="0" presId="urn:microsoft.com/office/officeart/2018/5/layout/CenteredIconLabelDescriptionList"/>
    <dgm:cxn modelId="{E9F95C32-F9AE-442A-99E1-727985DFE497}" srcId="{FE681A08-6CFB-4753-8814-8901E79F124B}" destId="{E9DDBA0A-28F8-4C6D-8BC1-9526719789AE}" srcOrd="0" destOrd="0" parTransId="{03D50071-5F03-4046-B4B2-AB6D5BE2493C}" sibTransId="{B639CE9D-3411-41B0-A70F-289B57E9C3F4}"/>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B6786994-9D63-4A13-8AF0-428BF0158975}" type="presOf" srcId="{3C4F6A4F-702A-4A78-812A-10D2D85CA415}" destId="{7E07EC25-2A38-421C-AF98-ADDDF6593771}" srcOrd="0" destOrd="0" presId="urn:microsoft.com/office/officeart/2018/5/layout/CenteredIconLabelDescriptionList"/>
    <dgm:cxn modelId="{15D6D295-EC69-4398-8841-44428113A316}" srcId="{3C4F6A4F-702A-4A78-812A-10D2D85CA415}" destId="{BD0E69C1-8B57-4D14-9BE5-F3D107DB307C}" srcOrd="2" destOrd="0" parTransId="{3FBCCDE0-4C65-444C-A032-EDCDCD79EE64}" sibTransId="{FB9C34FD-3825-4700-B1EE-C876BCD1B95E}"/>
    <dgm:cxn modelId="{CAC470A8-EF3A-4594-B3B4-5EBD815F8493}" type="presOf" srcId="{FE681A08-6CFB-4753-8814-8901E79F124B}" destId="{4139E1FC-762C-4D13-9832-B0161229877A}" srcOrd="0" destOrd="0" presId="urn:microsoft.com/office/officeart/2018/5/layout/CenteredIconLabelDescriptionList"/>
    <dgm:cxn modelId="{F8D1C4A9-FA87-4BBA-A5BB-9B62A5A4A7B3}" type="presOf" srcId="{4FFAF9B9-EBEA-4379-B3B0-EC4FAB1327CB}" destId="{8F2D1A7C-1150-4AF8-BF2E-1F6441B28FE2}" srcOrd="0" destOrd="0" presId="urn:microsoft.com/office/officeart/2018/5/layout/CenteredIconLabelDescriptionList"/>
    <dgm:cxn modelId="{8FCAD3BC-D9F6-4C22-9F20-097DFAE5E500}" type="presOf" srcId="{620CAAC7-239E-4FBA-9D27-ED1967FC0EFE}" destId="{92B12839-016F-4C4A-8CB8-EC4E0F629E69}"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7E0DD1E0-7B01-48A5-9E9A-12A9BB39614E}" type="presOf" srcId="{E9DDBA0A-28F8-4C6D-8BC1-9526719789AE}" destId="{2BF4E1CA-267D-40EA-9F71-DAFEFC53C14F}" srcOrd="0" destOrd="0" presId="urn:microsoft.com/office/officeart/2018/5/layout/CenteredIconLabelDescriptionList"/>
    <dgm:cxn modelId="{C9A08BE3-BDE0-456E-AB98-23FCC8A1CC73}" type="presOf" srcId="{E8C4B5E4-2A37-4C25-AE2F-168203C450AC}" destId="{CA3934DE-AFBB-49E1-86A9-BCBE9539936F}" srcOrd="0" destOrd="0" presId="urn:microsoft.com/office/officeart/2018/5/layout/CenteredIconLabelDescriptionList"/>
    <dgm:cxn modelId="{7637C704-63E6-4641-A578-1965D116F474}" type="presParOf" srcId="{7E07EC25-2A38-421C-AF98-ADDDF6593771}" destId="{D19EFD62-5DF2-4629-B444-2C001D3D05B2}" srcOrd="0" destOrd="0" presId="urn:microsoft.com/office/officeart/2018/5/layout/CenteredIconLabelDescriptionList"/>
    <dgm:cxn modelId="{C1B02443-E48B-41F3-9D40-F19D83F96A8E}" type="presParOf" srcId="{D19EFD62-5DF2-4629-B444-2C001D3D05B2}" destId="{6CDBB90D-8F3D-40BB-9F63-7BEC256B0046}" srcOrd="0" destOrd="0" presId="urn:microsoft.com/office/officeart/2018/5/layout/CenteredIconLabelDescriptionList"/>
    <dgm:cxn modelId="{854940EE-FDEC-4A7D-8B2E-23C83B65E381}" type="presParOf" srcId="{D19EFD62-5DF2-4629-B444-2C001D3D05B2}" destId="{4E00A4F6-F14B-497E-94C9-9C36BE77412F}" srcOrd="1" destOrd="0" presId="urn:microsoft.com/office/officeart/2018/5/layout/CenteredIconLabelDescriptionList"/>
    <dgm:cxn modelId="{749E9407-2D82-4C3A-A77D-32AD8CBD6348}" type="presParOf" srcId="{D19EFD62-5DF2-4629-B444-2C001D3D05B2}" destId="{4139E1FC-762C-4D13-9832-B0161229877A}" srcOrd="2" destOrd="0" presId="urn:microsoft.com/office/officeart/2018/5/layout/CenteredIconLabelDescriptionList"/>
    <dgm:cxn modelId="{085580BA-35EC-4DA2-A2A7-2282003F7424}" type="presParOf" srcId="{D19EFD62-5DF2-4629-B444-2C001D3D05B2}" destId="{94A568E2-9722-493F-ABA1-299F5BAB442C}" srcOrd="3" destOrd="0" presId="urn:microsoft.com/office/officeart/2018/5/layout/CenteredIconLabelDescriptionList"/>
    <dgm:cxn modelId="{AA68C804-0E02-483D-B981-F8ED771DA682}" type="presParOf" srcId="{D19EFD62-5DF2-4629-B444-2C001D3D05B2}" destId="{2BF4E1CA-267D-40EA-9F71-DAFEFC53C14F}" srcOrd="4" destOrd="0" presId="urn:microsoft.com/office/officeart/2018/5/layout/CenteredIconLabelDescriptionList"/>
    <dgm:cxn modelId="{7493D8E2-AA7A-4C79-A058-1B1FEBDE86CC}" type="presParOf" srcId="{7E07EC25-2A38-421C-AF98-ADDDF6593771}" destId="{ECCF740D-8624-41D3-9C0D-560FCEA59169}" srcOrd="1" destOrd="0" presId="urn:microsoft.com/office/officeart/2018/5/layout/CenteredIconLabelDescriptionList"/>
    <dgm:cxn modelId="{1F88FC5A-F181-44FC-8862-E56018434B05}" type="presParOf" srcId="{7E07EC25-2A38-421C-AF98-ADDDF6593771}" destId="{AFC0C24B-DB50-4E02-BFF6-809EC6B106EE}" srcOrd="2" destOrd="0" presId="urn:microsoft.com/office/officeart/2018/5/layout/CenteredIconLabelDescriptionList"/>
    <dgm:cxn modelId="{1A554BEA-2EFA-4CB6-A192-ED9DC70EBBD9}" type="presParOf" srcId="{AFC0C24B-DB50-4E02-BFF6-809EC6B106EE}" destId="{8D59FF29-E2E9-4F64-89B1-FDDD459752E4}" srcOrd="0" destOrd="0" presId="urn:microsoft.com/office/officeart/2018/5/layout/CenteredIconLabelDescriptionList"/>
    <dgm:cxn modelId="{3E4161DE-A423-4602-9E6A-33CC0EB927FE}" type="presParOf" srcId="{AFC0C24B-DB50-4E02-BFF6-809EC6B106EE}" destId="{4224F36A-124C-49C7-996D-6FC3758D1101}" srcOrd="1" destOrd="0" presId="urn:microsoft.com/office/officeart/2018/5/layout/CenteredIconLabelDescriptionList"/>
    <dgm:cxn modelId="{FDA16610-120F-499D-9CEE-5E2E67E92D07}" type="presParOf" srcId="{AFC0C24B-DB50-4E02-BFF6-809EC6B106EE}" destId="{92B12839-016F-4C4A-8CB8-EC4E0F629E69}" srcOrd="2" destOrd="0" presId="urn:microsoft.com/office/officeart/2018/5/layout/CenteredIconLabelDescriptionList"/>
    <dgm:cxn modelId="{C4A35719-B269-401B-9B53-9CE65D3A227F}" type="presParOf" srcId="{AFC0C24B-DB50-4E02-BFF6-809EC6B106EE}" destId="{07FC3CE2-F352-497F-AA3A-D23D6758CD6C}" srcOrd="3" destOrd="0" presId="urn:microsoft.com/office/officeart/2018/5/layout/CenteredIconLabelDescriptionList"/>
    <dgm:cxn modelId="{0176A082-2616-46B8-9D24-D8650378C3EB}" type="presParOf" srcId="{AFC0C24B-DB50-4E02-BFF6-809EC6B106EE}" destId="{8F2D1A7C-1150-4AF8-BF2E-1F6441B28FE2}" srcOrd="4" destOrd="0" presId="urn:microsoft.com/office/officeart/2018/5/layout/CenteredIconLabelDescriptionList"/>
    <dgm:cxn modelId="{C8F4B7EE-0E5B-440E-8E8B-2E556E939B43}" type="presParOf" srcId="{7E07EC25-2A38-421C-AF98-ADDDF6593771}" destId="{2F3625DA-C6DD-4DE8-8773-D5658909DCC4}" srcOrd="3" destOrd="0" presId="urn:microsoft.com/office/officeart/2018/5/layout/CenteredIconLabelDescriptionList"/>
    <dgm:cxn modelId="{213FF7A3-310B-450C-90CC-963FA454E12D}" type="presParOf" srcId="{7E07EC25-2A38-421C-AF98-ADDDF6593771}" destId="{BA50B962-3436-4949-A71F-25BBD1BF199F}" srcOrd="4" destOrd="0" presId="urn:microsoft.com/office/officeart/2018/5/layout/CenteredIconLabelDescriptionList"/>
    <dgm:cxn modelId="{6CA88F6E-E029-4E0B-88CA-520561FF5349}" type="presParOf" srcId="{BA50B962-3436-4949-A71F-25BBD1BF199F}" destId="{D99FEEB4-8164-488A-A724-4FAAA1E6B457}" srcOrd="0" destOrd="0" presId="urn:microsoft.com/office/officeart/2018/5/layout/CenteredIconLabelDescriptionList"/>
    <dgm:cxn modelId="{4E5BA395-696B-497D-8B1A-0517CBB5A4E0}" type="presParOf" srcId="{BA50B962-3436-4949-A71F-25BBD1BF199F}" destId="{3F83FEC1-08F6-496B-8610-E107CC815D73}" srcOrd="1" destOrd="0" presId="urn:microsoft.com/office/officeart/2018/5/layout/CenteredIconLabelDescriptionList"/>
    <dgm:cxn modelId="{78491AC9-BE93-4139-902A-768E49A5DA8C}" type="presParOf" srcId="{BA50B962-3436-4949-A71F-25BBD1BF199F}" destId="{40265895-2560-454C-B123-B2838EE2E277}" srcOrd="2" destOrd="0" presId="urn:microsoft.com/office/officeart/2018/5/layout/CenteredIconLabelDescriptionList"/>
    <dgm:cxn modelId="{E161350E-0D30-4A6B-BA12-D4E5CD339CF7}" type="presParOf" srcId="{BA50B962-3436-4949-A71F-25BBD1BF199F}" destId="{7F6D5DDD-31F2-4895-A6B7-58519C2ECE95}" srcOrd="3" destOrd="0" presId="urn:microsoft.com/office/officeart/2018/5/layout/CenteredIconLabelDescriptionList"/>
    <dgm:cxn modelId="{CB0C6927-8FF6-4C38-B6D2-A466911E97F0}"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dirty="0"/>
            <a:t>Food Banks</a:t>
          </a:r>
        </a:p>
        <a:p>
          <a:endParaRPr lang="en-US"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C666B628-BF33-4DE7-AC41-2787C01DF16A}" type="presOf" srcId="{BD0E69C1-8B57-4D14-9BE5-F3D107DB307C}" destId="{40265895-2560-454C-B123-B2838EE2E277}" srcOrd="0" destOrd="0" presId="urn:microsoft.com/office/officeart/2018/5/layout/CenteredIconLabelDescriptionList"/>
    <dgm:cxn modelId="{E9F95C32-F9AE-442A-99E1-727985DFE497}" srcId="{FE681A08-6CFB-4753-8814-8901E79F124B}" destId="{E9DDBA0A-28F8-4C6D-8BC1-9526719789AE}" srcOrd="0" destOrd="0" parTransId="{03D50071-5F03-4046-B4B2-AB6D5BE2493C}" sibTransId="{B639CE9D-3411-41B0-A70F-289B57E9C3F4}"/>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B6786994-9D63-4A13-8AF0-428BF0158975}" type="presOf" srcId="{3C4F6A4F-702A-4A78-812A-10D2D85CA415}" destId="{7E07EC25-2A38-421C-AF98-ADDDF6593771}" srcOrd="0" destOrd="0" presId="urn:microsoft.com/office/officeart/2018/5/layout/CenteredIconLabelDescriptionList"/>
    <dgm:cxn modelId="{15D6D295-EC69-4398-8841-44428113A316}" srcId="{3C4F6A4F-702A-4A78-812A-10D2D85CA415}" destId="{BD0E69C1-8B57-4D14-9BE5-F3D107DB307C}" srcOrd="2" destOrd="0" parTransId="{3FBCCDE0-4C65-444C-A032-EDCDCD79EE64}" sibTransId="{FB9C34FD-3825-4700-B1EE-C876BCD1B95E}"/>
    <dgm:cxn modelId="{CAC470A8-EF3A-4594-B3B4-5EBD815F8493}" type="presOf" srcId="{FE681A08-6CFB-4753-8814-8901E79F124B}" destId="{4139E1FC-762C-4D13-9832-B0161229877A}" srcOrd="0" destOrd="0" presId="urn:microsoft.com/office/officeart/2018/5/layout/CenteredIconLabelDescriptionList"/>
    <dgm:cxn modelId="{F8D1C4A9-FA87-4BBA-A5BB-9B62A5A4A7B3}" type="presOf" srcId="{4FFAF9B9-EBEA-4379-B3B0-EC4FAB1327CB}" destId="{8F2D1A7C-1150-4AF8-BF2E-1F6441B28FE2}" srcOrd="0" destOrd="0" presId="urn:microsoft.com/office/officeart/2018/5/layout/CenteredIconLabelDescriptionList"/>
    <dgm:cxn modelId="{8FCAD3BC-D9F6-4C22-9F20-097DFAE5E500}" type="presOf" srcId="{620CAAC7-239E-4FBA-9D27-ED1967FC0EFE}" destId="{92B12839-016F-4C4A-8CB8-EC4E0F629E69}"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7E0DD1E0-7B01-48A5-9E9A-12A9BB39614E}" type="presOf" srcId="{E9DDBA0A-28F8-4C6D-8BC1-9526719789AE}" destId="{2BF4E1CA-267D-40EA-9F71-DAFEFC53C14F}" srcOrd="0" destOrd="0" presId="urn:microsoft.com/office/officeart/2018/5/layout/CenteredIconLabelDescriptionList"/>
    <dgm:cxn modelId="{C9A08BE3-BDE0-456E-AB98-23FCC8A1CC73}" type="presOf" srcId="{E8C4B5E4-2A37-4C25-AE2F-168203C450AC}" destId="{CA3934DE-AFBB-49E1-86A9-BCBE9539936F}" srcOrd="0" destOrd="0" presId="urn:microsoft.com/office/officeart/2018/5/layout/CenteredIconLabelDescriptionList"/>
    <dgm:cxn modelId="{7637C704-63E6-4641-A578-1965D116F474}" type="presParOf" srcId="{7E07EC25-2A38-421C-AF98-ADDDF6593771}" destId="{D19EFD62-5DF2-4629-B444-2C001D3D05B2}" srcOrd="0" destOrd="0" presId="urn:microsoft.com/office/officeart/2018/5/layout/CenteredIconLabelDescriptionList"/>
    <dgm:cxn modelId="{C1B02443-E48B-41F3-9D40-F19D83F96A8E}" type="presParOf" srcId="{D19EFD62-5DF2-4629-B444-2C001D3D05B2}" destId="{6CDBB90D-8F3D-40BB-9F63-7BEC256B0046}" srcOrd="0" destOrd="0" presId="urn:microsoft.com/office/officeart/2018/5/layout/CenteredIconLabelDescriptionList"/>
    <dgm:cxn modelId="{854940EE-FDEC-4A7D-8B2E-23C83B65E381}" type="presParOf" srcId="{D19EFD62-5DF2-4629-B444-2C001D3D05B2}" destId="{4E00A4F6-F14B-497E-94C9-9C36BE77412F}" srcOrd="1" destOrd="0" presId="urn:microsoft.com/office/officeart/2018/5/layout/CenteredIconLabelDescriptionList"/>
    <dgm:cxn modelId="{749E9407-2D82-4C3A-A77D-32AD8CBD6348}" type="presParOf" srcId="{D19EFD62-5DF2-4629-B444-2C001D3D05B2}" destId="{4139E1FC-762C-4D13-9832-B0161229877A}" srcOrd="2" destOrd="0" presId="urn:microsoft.com/office/officeart/2018/5/layout/CenteredIconLabelDescriptionList"/>
    <dgm:cxn modelId="{085580BA-35EC-4DA2-A2A7-2282003F7424}" type="presParOf" srcId="{D19EFD62-5DF2-4629-B444-2C001D3D05B2}" destId="{94A568E2-9722-493F-ABA1-299F5BAB442C}" srcOrd="3" destOrd="0" presId="urn:microsoft.com/office/officeart/2018/5/layout/CenteredIconLabelDescriptionList"/>
    <dgm:cxn modelId="{AA68C804-0E02-483D-B981-F8ED771DA682}" type="presParOf" srcId="{D19EFD62-5DF2-4629-B444-2C001D3D05B2}" destId="{2BF4E1CA-267D-40EA-9F71-DAFEFC53C14F}" srcOrd="4" destOrd="0" presId="urn:microsoft.com/office/officeart/2018/5/layout/CenteredIconLabelDescriptionList"/>
    <dgm:cxn modelId="{7493D8E2-AA7A-4C79-A058-1B1FEBDE86CC}" type="presParOf" srcId="{7E07EC25-2A38-421C-AF98-ADDDF6593771}" destId="{ECCF740D-8624-41D3-9C0D-560FCEA59169}" srcOrd="1" destOrd="0" presId="urn:microsoft.com/office/officeart/2018/5/layout/CenteredIconLabelDescriptionList"/>
    <dgm:cxn modelId="{1F88FC5A-F181-44FC-8862-E56018434B05}" type="presParOf" srcId="{7E07EC25-2A38-421C-AF98-ADDDF6593771}" destId="{AFC0C24B-DB50-4E02-BFF6-809EC6B106EE}" srcOrd="2" destOrd="0" presId="urn:microsoft.com/office/officeart/2018/5/layout/CenteredIconLabelDescriptionList"/>
    <dgm:cxn modelId="{1A554BEA-2EFA-4CB6-A192-ED9DC70EBBD9}" type="presParOf" srcId="{AFC0C24B-DB50-4E02-BFF6-809EC6B106EE}" destId="{8D59FF29-E2E9-4F64-89B1-FDDD459752E4}" srcOrd="0" destOrd="0" presId="urn:microsoft.com/office/officeart/2018/5/layout/CenteredIconLabelDescriptionList"/>
    <dgm:cxn modelId="{3E4161DE-A423-4602-9E6A-33CC0EB927FE}" type="presParOf" srcId="{AFC0C24B-DB50-4E02-BFF6-809EC6B106EE}" destId="{4224F36A-124C-49C7-996D-6FC3758D1101}" srcOrd="1" destOrd="0" presId="urn:microsoft.com/office/officeart/2018/5/layout/CenteredIconLabelDescriptionList"/>
    <dgm:cxn modelId="{FDA16610-120F-499D-9CEE-5E2E67E92D07}" type="presParOf" srcId="{AFC0C24B-DB50-4E02-BFF6-809EC6B106EE}" destId="{92B12839-016F-4C4A-8CB8-EC4E0F629E69}" srcOrd="2" destOrd="0" presId="urn:microsoft.com/office/officeart/2018/5/layout/CenteredIconLabelDescriptionList"/>
    <dgm:cxn modelId="{C4A35719-B269-401B-9B53-9CE65D3A227F}" type="presParOf" srcId="{AFC0C24B-DB50-4E02-BFF6-809EC6B106EE}" destId="{07FC3CE2-F352-497F-AA3A-D23D6758CD6C}" srcOrd="3" destOrd="0" presId="urn:microsoft.com/office/officeart/2018/5/layout/CenteredIconLabelDescriptionList"/>
    <dgm:cxn modelId="{0176A082-2616-46B8-9D24-D8650378C3EB}" type="presParOf" srcId="{AFC0C24B-DB50-4E02-BFF6-809EC6B106EE}" destId="{8F2D1A7C-1150-4AF8-BF2E-1F6441B28FE2}" srcOrd="4" destOrd="0" presId="urn:microsoft.com/office/officeart/2018/5/layout/CenteredIconLabelDescriptionList"/>
    <dgm:cxn modelId="{C8F4B7EE-0E5B-440E-8E8B-2E556E939B43}" type="presParOf" srcId="{7E07EC25-2A38-421C-AF98-ADDDF6593771}" destId="{2F3625DA-C6DD-4DE8-8773-D5658909DCC4}" srcOrd="3" destOrd="0" presId="urn:microsoft.com/office/officeart/2018/5/layout/CenteredIconLabelDescriptionList"/>
    <dgm:cxn modelId="{213FF7A3-310B-450C-90CC-963FA454E12D}" type="presParOf" srcId="{7E07EC25-2A38-421C-AF98-ADDDF6593771}" destId="{BA50B962-3436-4949-A71F-25BBD1BF199F}" srcOrd="4" destOrd="0" presId="urn:microsoft.com/office/officeart/2018/5/layout/CenteredIconLabelDescriptionList"/>
    <dgm:cxn modelId="{6CA88F6E-E029-4E0B-88CA-520561FF5349}" type="presParOf" srcId="{BA50B962-3436-4949-A71F-25BBD1BF199F}" destId="{D99FEEB4-8164-488A-A724-4FAAA1E6B457}" srcOrd="0" destOrd="0" presId="urn:microsoft.com/office/officeart/2018/5/layout/CenteredIconLabelDescriptionList"/>
    <dgm:cxn modelId="{4E5BA395-696B-497D-8B1A-0517CBB5A4E0}" type="presParOf" srcId="{BA50B962-3436-4949-A71F-25BBD1BF199F}" destId="{3F83FEC1-08F6-496B-8610-E107CC815D73}" srcOrd="1" destOrd="0" presId="urn:microsoft.com/office/officeart/2018/5/layout/CenteredIconLabelDescriptionList"/>
    <dgm:cxn modelId="{78491AC9-BE93-4139-902A-768E49A5DA8C}" type="presParOf" srcId="{BA50B962-3436-4949-A71F-25BBD1BF199F}" destId="{40265895-2560-454C-B123-B2838EE2E277}" srcOrd="2" destOrd="0" presId="urn:microsoft.com/office/officeart/2018/5/layout/CenteredIconLabelDescriptionList"/>
    <dgm:cxn modelId="{E161350E-0D30-4A6B-BA12-D4E5CD339CF7}" type="presParOf" srcId="{BA50B962-3436-4949-A71F-25BBD1BF199F}" destId="{7F6D5DDD-31F2-4895-A6B7-58519C2ECE95}" srcOrd="3" destOrd="0" presId="urn:microsoft.com/office/officeart/2018/5/layout/CenteredIconLabelDescriptionList"/>
    <dgm:cxn modelId="{CB0C6927-8FF6-4C38-B6D2-A466911E97F0}"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Crowdfunding efforts</a:t>
          </a:r>
        </a:p>
        <a:p>
          <a:pPr>
            <a:lnSpc>
              <a:spcPct val="100000"/>
            </a:lnSpc>
          </a:pPr>
          <a:r>
            <a:rPr lang="en-US" dirty="0"/>
            <a:t>Individuals </a:t>
          </a:r>
          <a:br>
            <a:rPr lang="en-US" dirty="0"/>
          </a:br>
          <a:r>
            <a:rPr lang="en-US" dirty="0"/>
            <a:t>Organizations</a:t>
          </a:r>
        </a:p>
        <a:p>
          <a:pPr>
            <a:lnSpc>
              <a:spcPct val="100000"/>
            </a:lnSpc>
          </a:pPr>
          <a:r>
            <a:rPr lang="en-US" dirty="0"/>
            <a:t>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dirty="0"/>
            <a:t>Volunteers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Shipping Companies </a:t>
          </a:r>
        </a:p>
        <a:p>
          <a:pPr>
            <a:lnSpc>
              <a:spcPct val="100000"/>
            </a:lnSpc>
          </a:pPr>
          <a:r>
            <a:rPr lang="en-US" dirty="0"/>
            <a:t>Transporters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dirty="0"/>
            <a:t>NGO, Social Services Offices</a:t>
          </a:r>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2ECEF45F-9388-4B1F-94D4-CBECDE5BCD92}">
      <dgm:prSet phldrT="[Text]"/>
      <dgm:spPr/>
      <dgm:t>
        <a:bodyPr/>
        <a:lstStyle/>
        <a:p>
          <a:pPr>
            <a:lnSpc>
              <a:spcPct val="100000"/>
            </a:lnSpc>
          </a:pPr>
          <a:r>
            <a:rPr lang="en-US" dirty="0"/>
            <a:t>Schools/College Girls</a:t>
          </a:r>
        </a:p>
        <a:p>
          <a:pPr>
            <a:lnSpc>
              <a:spcPct val="100000"/>
            </a:lnSpc>
          </a:pPr>
          <a:endParaRPr lang="en-US" dirty="0"/>
        </a:p>
      </dgm:t>
    </dgm:pt>
    <dgm:pt modelId="{8E3BA74D-8B71-4C37-8A57-D4E7F39F5787}" type="parTrans" cxnId="{77F352AB-4F3C-4726-85AB-CD2A17277340}">
      <dgm:prSet/>
      <dgm:spPr/>
      <dgm:t>
        <a:bodyPr/>
        <a:lstStyle/>
        <a:p>
          <a:endParaRPr lang="en-US"/>
        </a:p>
      </dgm:t>
    </dgm:pt>
    <dgm:pt modelId="{96BC051B-936A-4001-80A4-6CE0B3EBC406}" type="sibTrans" cxnId="{77F352AB-4F3C-4726-85AB-CD2A17277340}">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C666B628-BF33-4DE7-AC41-2787C01DF16A}" type="presOf" srcId="{BD0E69C1-8B57-4D14-9BE5-F3D107DB307C}" destId="{40265895-2560-454C-B123-B2838EE2E277}" srcOrd="0" destOrd="0" presId="urn:microsoft.com/office/officeart/2018/5/layout/CenteredIconLabelDescriptionList"/>
    <dgm:cxn modelId="{E9F95C32-F9AE-442A-99E1-727985DFE497}" srcId="{FE681A08-6CFB-4753-8814-8901E79F124B}" destId="{E9DDBA0A-28F8-4C6D-8BC1-9526719789AE}" srcOrd="0" destOrd="0" parTransId="{03D50071-5F03-4046-B4B2-AB6D5BE2493C}" sibTransId="{B639CE9D-3411-41B0-A70F-289B57E9C3F4}"/>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B6786994-9D63-4A13-8AF0-428BF0158975}" type="presOf" srcId="{3C4F6A4F-702A-4A78-812A-10D2D85CA415}" destId="{7E07EC25-2A38-421C-AF98-ADDDF6593771}" srcOrd="0" destOrd="0" presId="urn:microsoft.com/office/officeart/2018/5/layout/CenteredIconLabelDescriptionList"/>
    <dgm:cxn modelId="{15D6D295-EC69-4398-8841-44428113A316}" srcId="{3C4F6A4F-702A-4A78-812A-10D2D85CA415}" destId="{BD0E69C1-8B57-4D14-9BE5-F3D107DB307C}" srcOrd="2" destOrd="0" parTransId="{3FBCCDE0-4C65-444C-A032-EDCDCD79EE64}" sibTransId="{FB9C34FD-3825-4700-B1EE-C876BCD1B95E}"/>
    <dgm:cxn modelId="{CAC470A8-EF3A-4594-B3B4-5EBD815F8493}" type="presOf" srcId="{FE681A08-6CFB-4753-8814-8901E79F124B}" destId="{4139E1FC-762C-4D13-9832-B0161229877A}" srcOrd="0" destOrd="0" presId="urn:microsoft.com/office/officeart/2018/5/layout/CenteredIconLabelDescriptionList"/>
    <dgm:cxn modelId="{F8D1C4A9-FA87-4BBA-A5BB-9B62A5A4A7B3}" type="presOf" srcId="{4FFAF9B9-EBEA-4379-B3B0-EC4FAB1327CB}" destId="{8F2D1A7C-1150-4AF8-BF2E-1F6441B28FE2}" srcOrd="0" destOrd="0" presId="urn:microsoft.com/office/officeart/2018/5/layout/CenteredIconLabelDescriptionList"/>
    <dgm:cxn modelId="{77F352AB-4F3C-4726-85AB-CD2A17277340}" srcId="{BD0E69C1-8B57-4D14-9BE5-F3D107DB307C}" destId="{2ECEF45F-9388-4B1F-94D4-CBECDE5BCD92}" srcOrd="1" destOrd="0" parTransId="{8E3BA74D-8B71-4C37-8A57-D4E7F39F5787}" sibTransId="{96BC051B-936A-4001-80A4-6CE0B3EBC406}"/>
    <dgm:cxn modelId="{8FCAD3BC-D9F6-4C22-9F20-097DFAE5E500}" type="presOf" srcId="{620CAAC7-239E-4FBA-9D27-ED1967FC0EFE}" destId="{92B12839-016F-4C4A-8CB8-EC4E0F629E69}" srcOrd="0" destOrd="0" presId="urn:microsoft.com/office/officeart/2018/5/layout/CenteredIconLabelDescriptionList"/>
    <dgm:cxn modelId="{364DE7DC-BC27-4666-B534-47AA94A7E288}" type="presOf" srcId="{2ECEF45F-9388-4B1F-94D4-CBECDE5BCD92}" destId="{CA3934DE-AFBB-49E1-86A9-BCBE9539936F}" srcOrd="0" destOrd="1"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7E0DD1E0-7B01-48A5-9E9A-12A9BB39614E}" type="presOf" srcId="{E9DDBA0A-28F8-4C6D-8BC1-9526719789AE}" destId="{2BF4E1CA-267D-40EA-9F71-DAFEFC53C14F}" srcOrd="0" destOrd="0" presId="urn:microsoft.com/office/officeart/2018/5/layout/CenteredIconLabelDescriptionList"/>
    <dgm:cxn modelId="{C9A08BE3-BDE0-456E-AB98-23FCC8A1CC73}" type="presOf" srcId="{E8C4B5E4-2A37-4C25-AE2F-168203C450AC}" destId="{CA3934DE-AFBB-49E1-86A9-BCBE9539936F}" srcOrd="0" destOrd="0" presId="urn:microsoft.com/office/officeart/2018/5/layout/CenteredIconLabelDescriptionList"/>
    <dgm:cxn modelId="{7637C704-63E6-4641-A578-1965D116F474}" type="presParOf" srcId="{7E07EC25-2A38-421C-AF98-ADDDF6593771}" destId="{D19EFD62-5DF2-4629-B444-2C001D3D05B2}" srcOrd="0" destOrd="0" presId="urn:microsoft.com/office/officeart/2018/5/layout/CenteredIconLabelDescriptionList"/>
    <dgm:cxn modelId="{C1B02443-E48B-41F3-9D40-F19D83F96A8E}" type="presParOf" srcId="{D19EFD62-5DF2-4629-B444-2C001D3D05B2}" destId="{6CDBB90D-8F3D-40BB-9F63-7BEC256B0046}" srcOrd="0" destOrd="0" presId="urn:microsoft.com/office/officeart/2018/5/layout/CenteredIconLabelDescriptionList"/>
    <dgm:cxn modelId="{854940EE-FDEC-4A7D-8B2E-23C83B65E381}" type="presParOf" srcId="{D19EFD62-5DF2-4629-B444-2C001D3D05B2}" destId="{4E00A4F6-F14B-497E-94C9-9C36BE77412F}" srcOrd="1" destOrd="0" presId="urn:microsoft.com/office/officeart/2018/5/layout/CenteredIconLabelDescriptionList"/>
    <dgm:cxn modelId="{749E9407-2D82-4C3A-A77D-32AD8CBD6348}" type="presParOf" srcId="{D19EFD62-5DF2-4629-B444-2C001D3D05B2}" destId="{4139E1FC-762C-4D13-9832-B0161229877A}" srcOrd="2" destOrd="0" presId="urn:microsoft.com/office/officeart/2018/5/layout/CenteredIconLabelDescriptionList"/>
    <dgm:cxn modelId="{085580BA-35EC-4DA2-A2A7-2282003F7424}" type="presParOf" srcId="{D19EFD62-5DF2-4629-B444-2C001D3D05B2}" destId="{94A568E2-9722-493F-ABA1-299F5BAB442C}" srcOrd="3" destOrd="0" presId="urn:microsoft.com/office/officeart/2018/5/layout/CenteredIconLabelDescriptionList"/>
    <dgm:cxn modelId="{AA68C804-0E02-483D-B981-F8ED771DA682}" type="presParOf" srcId="{D19EFD62-5DF2-4629-B444-2C001D3D05B2}" destId="{2BF4E1CA-267D-40EA-9F71-DAFEFC53C14F}" srcOrd="4" destOrd="0" presId="urn:microsoft.com/office/officeart/2018/5/layout/CenteredIconLabelDescriptionList"/>
    <dgm:cxn modelId="{7493D8E2-AA7A-4C79-A058-1B1FEBDE86CC}" type="presParOf" srcId="{7E07EC25-2A38-421C-AF98-ADDDF6593771}" destId="{ECCF740D-8624-41D3-9C0D-560FCEA59169}" srcOrd="1" destOrd="0" presId="urn:microsoft.com/office/officeart/2018/5/layout/CenteredIconLabelDescriptionList"/>
    <dgm:cxn modelId="{1F88FC5A-F181-44FC-8862-E56018434B05}" type="presParOf" srcId="{7E07EC25-2A38-421C-AF98-ADDDF6593771}" destId="{AFC0C24B-DB50-4E02-BFF6-809EC6B106EE}" srcOrd="2" destOrd="0" presId="urn:microsoft.com/office/officeart/2018/5/layout/CenteredIconLabelDescriptionList"/>
    <dgm:cxn modelId="{1A554BEA-2EFA-4CB6-A192-ED9DC70EBBD9}" type="presParOf" srcId="{AFC0C24B-DB50-4E02-BFF6-809EC6B106EE}" destId="{8D59FF29-E2E9-4F64-89B1-FDDD459752E4}" srcOrd="0" destOrd="0" presId="urn:microsoft.com/office/officeart/2018/5/layout/CenteredIconLabelDescriptionList"/>
    <dgm:cxn modelId="{3E4161DE-A423-4602-9E6A-33CC0EB927FE}" type="presParOf" srcId="{AFC0C24B-DB50-4E02-BFF6-809EC6B106EE}" destId="{4224F36A-124C-49C7-996D-6FC3758D1101}" srcOrd="1" destOrd="0" presId="urn:microsoft.com/office/officeart/2018/5/layout/CenteredIconLabelDescriptionList"/>
    <dgm:cxn modelId="{FDA16610-120F-499D-9CEE-5E2E67E92D07}" type="presParOf" srcId="{AFC0C24B-DB50-4E02-BFF6-809EC6B106EE}" destId="{92B12839-016F-4C4A-8CB8-EC4E0F629E69}" srcOrd="2" destOrd="0" presId="urn:microsoft.com/office/officeart/2018/5/layout/CenteredIconLabelDescriptionList"/>
    <dgm:cxn modelId="{C4A35719-B269-401B-9B53-9CE65D3A227F}" type="presParOf" srcId="{AFC0C24B-DB50-4E02-BFF6-809EC6B106EE}" destId="{07FC3CE2-F352-497F-AA3A-D23D6758CD6C}" srcOrd="3" destOrd="0" presId="urn:microsoft.com/office/officeart/2018/5/layout/CenteredIconLabelDescriptionList"/>
    <dgm:cxn modelId="{0176A082-2616-46B8-9D24-D8650378C3EB}" type="presParOf" srcId="{AFC0C24B-DB50-4E02-BFF6-809EC6B106EE}" destId="{8F2D1A7C-1150-4AF8-BF2E-1F6441B28FE2}" srcOrd="4" destOrd="0" presId="urn:microsoft.com/office/officeart/2018/5/layout/CenteredIconLabelDescriptionList"/>
    <dgm:cxn modelId="{C8F4B7EE-0E5B-440E-8E8B-2E556E939B43}" type="presParOf" srcId="{7E07EC25-2A38-421C-AF98-ADDDF6593771}" destId="{2F3625DA-C6DD-4DE8-8773-D5658909DCC4}" srcOrd="3" destOrd="0" presId="urn:microsoft.com/office/officeart/2018/5/layout/CenteredIconLabelDescriptionList"/>
    <dgm:cxn modelId="{213FF7A3-310B-450C-90CC-963FA454E12D}" type="presParOf" srcId="{7E07EC25-2A38-421C-AF98-ADDDF6593771}" destId="{BA50B962-3436-4949-A71F-25BBD1BF199F}" srcOrd="4" destOrd="0" presId="urn:microsoft.com/office/officeart/2018/5/layout/CenteredIconLabelDescriptionList"/>
    <dgm:cxn modelId="{6CA88F6E-E029-4E0B-88CA-520561FF5349}" type="presParOf" srcId="{BA50B962-3436-4949-A71F-25BBD1BF199F}" destId="{D99FEEB4-8164-488A-A724-4FAAA1E6B457}" srcOrd="0" destOrd="0" presId="urn:microsoft.com/office/officeart/2018/5/layout/CenteredIconLabelDescriptionList"/>
    <dgm:cxn modelId="{4E5BA395-696B-497D-8B1A-0517CBB5A4E0}" type="presParOf" srcId="{BA50B962-3436-4949-A71F-25BBD1BF199F}" destId="{3F83FEC1-08F6-496B-8610-E107CC815D73}" srcOrd="1" destOrd="0" presId="urn:microsoft.com/office/officeart/2018/5/layout/CenteredIconLabelDescriptionList"/>
    <dgm:cxn modelId="{78491AC9-BE93-4139-902A-768E49A5DA8C}" type="presParOf" srcId="{BA50B962-3436-4949-A71F-25BBD1BF199F}" destId="{40265895-2560-454C-B123-B2838EE2E277}" srcOrd="2" destOrd="0" presId="urn:microsoft.com/office/officeart/2018/5/layout/CenteredIconLabelDescriptionList"/>
    <dgm:cxn modelId="{E161350E-0D30-4A6B-BA12-D4E5CD339CF7}" type="presParOf" srcId="{BA50B962-3436-4949-A71F-25BBD1BF199F}" destId="{7F6D5DDD-31F2-4895-A6B7-58519C2ECE95}" srcOrd="3" destOrd="0" presId="urn:microsoft.com/office/officeart/2018/5/layout/CenteredIconLabelDescriptionList"/>
    <dgm:cxn modelId="{CB0C6927-8FF6-4C38-B6D2-A466911E97F0}"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555247" y="17223"/>
          <a:ext cx="589471" cy="5803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7880"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Donors</a:t>
          </a:r>
        </a:p>
      </dsp:txBody>
      <dsp:txXfrm>
        <a:off x="7880" y="686204"/>
        <a:ext cx="1684205" cy="248721"/>
      </dsp:txXfrm>
    </dsp:sp>
    <dsp:sp modelId="{2BF4E1CA-267D-40EA-9F71-DAFEFC53C14F}">
      <dsp:nvSpPr>
        <dsp:cNvPr id="0" name=""/>
        <dsp:cNvSpPr/>
      </dsp:nvSpPr>
      <dsp:spPr>
        <a:xfrm>
          <a:off x="7880"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Farmers</a:t>
          </a:r>
        </a:p>
        <a:p>
          <a:pPr marL="0" lvl="0" indent="0" algn="ctr" defTabSz="488950">
            <a:lnSpc>
              <a:spcPct val="100000"/>
            </a:lnSpc>
            <a:spcBef>
              <a:spcPct val="0"/>
            </a:spcBef>
            <a:spcAft>
              <a:spcPct val="35000"/>
            </a:spcAft>
            <a:buNone/>
          </a:pPr>
          <a:r>
            <a:rPr lang="en-US" sz="1100" kern="1200" dirty="0"/>
            <a:t>Individuals</a:t>
          </a:r>
        </a:p>
        <a:p>
          <a:pPr marL="0" lvl="0" indent="0" algn="ctr" defTabSz="488950">
            <a:lnSpc>
              <a:spcPct val="100000"/>
            </a:lnSpc>
            <a:spcBef>
              <a:spcPct val="0"/>
            </a:spcBef>
            <a:spcAft>
              <a:spcPct val="35000"/>
            </a:spcAft>
            <a:buNone/>
          </a:pPr>
          <a:r>
            <a:rPr lang="en-US" sz="1100" kern="1200" dirty="0"/>
            <a:t>Community / Church Groups</a:t>
          </a:r>
        </a:p>
      </dsp:txBody>
      <dsp:txXfrm>
        <a:off x="7880" y="976150"/>
        <a:ext cx="1684205" cy="1102283"/>
      </dsp:txXfrm>
    </dsp:sp>
    <dsp:sp modelId="{8D59FF29-E2E9-4F64-89B1-FDDD459752E4}">
      <dsp:nvSpPr>
        <dsp:cNvPr id="0" name=""/>
        <dsp:cNvSpPr/>
      </dsp:nvSpPr>
      <dsp:spPr>
        <a:xfrm>
          <a:off x="2534189" y="17223"/>
          <a:ext cx="589471" cy="5803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1986822"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Volunteers / Drivers</a:t>
          </a:r>
        </a:p>
      </dsp:txBody>
      <dsp:txXfrm>
        <a:off x="1986822" y="686204"/>
        <a:ext cx="1684205" cy="248721"/>
      </dsp:txXfrm>
    </dsp:sp>
    <dsp:sp modelId="{8F2D1A7C-1150-4AF8-BF2E-1F6441B28FE2}">
      <dsp:nvSpPr>
        <dsp:cNvPr id="0" name=""/>
        <dsp:cNvSpPr/>
      </dsp:nvSpPr>
      <dsp:spPr>
        <a:xfrm>
          <a:off x="1986822"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Pickup / Deliver:</a:t>
          </a:r>
        </a:p>
        <a:p>
          <a:pPr marL="0" lvl="0" indent="0" algn="ctr" defTabSz="488950">
            <a:lnSpc>
              <a:spcPct val="100000"/>
            </a:lnSpc>
            <a:spcBef>
              <a:spcPct val="0"/>
            </a:spcBef>
            <a:spcAft>
              <a:spcPct val="35000"/>
            </a:spcAft>
            <a:buNone/>
          </a:pPr>
          <a:r>
            <a:rPr lang="en-US" sz="1100" kern="1200" dirty="0"/>
            <a:t>Local volunteers</a:t>
          </a:r>
          <a:br>
            <a:rPr lang="en-US" sz="1100" kern="1200" dirty="0"/>
          </a:br>
          <a:r>
            <a:rPr lang="en-US" sz="1100" kern="1200" dirty="0"/>
            <a:t>Community / Groups Transport </a:t>
          </a:r>
        </a:p>
        <a:p>
          <a:pPr marL="0" lvl="0" indent="0" algn="ctr" defTabSz="488950">
            <a:lnSpc>
              <a:spcPct val="100000"/>
            </a:lnSpc>
            <a:spcBef>
              <a:spcPct val="0"/>
            </a:spcBef>
            <a:spcAft>
              <a:spcPct val="35000"/>
            </a:spcAft>
            <a:buNone/>
          </a:pPr>
          <a:r>
            <a:rPr lang="en-US" sz="1100" kern="1200" dirty="0"/>
            <a:t> </a:t>
          </a:r>
        </a:p>
        <a:p>
          <a:pPr marL="0" lvl="0" indent="0" algn="ctr" defTabSz="488950">
            <a:spcBef>
              <a:spcPct val="0"/>
            </a:spcBef>
            <a:spcAft>
              <a:spcPct val="35000"/>
            </a:spcAft>
            <a:buNone/>
          </a:pPr>
          <a:endParaRPr lang="en-US" sz="1100" kern="1200" dirty="0"/>
        </a:p>
      </dsp:txBody>
      <dsp:txXfrm>
        <a:off x="1986822" y="976150"/>
        <a:ext cx="1684205" cy="1102283"/>
      </dsp:txXfrm>
    </dsp:sp>
    <dsp:sp modelId="{D99FEEB4-8164-488A-A724-4FAAA1E6B457}">
      <dsp:nvSpPr>
        <dsp:cNvPr id="0" name=""/>
        <dsp:cNvSpPr/>
      </dsp:nvSpPr>
      <dsp:spPr>
        <a:xfrm>
          <a:off x="4513130" y="17223"/>
          <a:ext cx="589471" cy="5803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3965763"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Recipients</a:t>
          </a:r>
        </a:p>
      </dsp:txBody>
      <dsp:txXfrm>
        <a:off x="3965763" y="686204"/>
        <a:ext cx="1684205" cy="248721"/>
      </dsp:txXfrm>
    </dsp:sp>
    <dsp:sp modelId="{CA3934DE-AFBB-49E1-86A9-BCBE9539936F}">
      <dsp:nvSpPr>
        <dsp:cNvPr id="0" name=""/>
        <dsp:cNvSpPr/>
      </dsp:nvSpPr>
      <dsp:spPr>
        <a:xfrm>
          <a:off x="3965763"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Food Banks</a:t>
          </a:r>
        </a:p>
        <a:p>
          <a:pPr marL="0" lvl="0" indent="0" algn="ctr" defTabSz="488950">
            <a:lnSpc>
              <a:spcPct val="100000"/>
            </a:lnSpc>
            <a:spcBef>
              <a:spcPct val="0"/>
            </a:spcBef>
            <a:spcAft>
              <a:spcPct val="35000"/>
            </a:spcAft>
            <a:buNone/>
          </a:pPr>
          <a:r>
            <a:rPr lang="en-US" sz="1100" kern="1200" dirty="0"/>
            <a:t>NGO’s</a:t>
          </a:r>
        </a:p>
        <a:p>
          <a:pPr marL="0" lvl="0" indent="0" algn="ctr" defTabSz="488950">
            <a:lnSpc>
              <a:spcPct val="100000"/>
            </a:lnSpc>
            <a:spcBef>
              <a:spcPct val="0"/>
            </a:spcBef>
            <a:spcAft>
              <a:spcPct val="35000"/>
            </a:spcAft>
            <a:buNone/>
          </a:pPr>
          <a:r>
            <a:rPr lang="en-US" sz="1100" kern="1200" dirty="0"/>
            <a:t>Social Services Offices</a:t>
          </a:r>
        </a:p>
        <a:p>
          <a:pPr marL="0" lvl="0" indent="0" algn="ctr" defTabSz="488950">
            <a:lnSpc>
              <a:spcPct val="100000"/>
            </a:lnSpc>
            <a:spcBef>
              <a:spcPct val="0"/>
            </a:spcBef>
            <a:spcAft>
              <a:spcPct val="35000"/>
            </a:spcAft>
            <a:buNone/>
          </a:pPr>
          <a:r>
            <a:rPr lang="en-US" sz="1100" kern="1200" dirty="0"/>
            <a:t>Individuals (off the grid)</a:t>
          </a:r>
        </a:p>
        <a:p>
          <a:pPr marL="0" lvl="0" indent="0" algn="ctr" defTabSz="488950">
            <a:lnSpc>
              <a:spcPct val="100000"/>
            </a:lnSpc>
            <a:spcBef>
              <a:spcPct val="0"/>
            </a:spcBef>
            <a:spcAft>
              <a:spcPct val="35000"/>
            </a:spcAft>
            <a:buNone/>
          </a:pPr>
          <a:endParaRPr lang="en-US" sz="1100" kern="1200" dirty="0"/>
        </a:p>
        <a:p>
          <a:pPr marL="0" lvl="0" indent="0" algn="ctr" defTabSz="488950">
            <a:spcBef>
              <a:spcPct val="0"/>
            </a:spcBef>
            <a:spcAft>
              <a:spcPct val="35000"/>
            </a:spcAft>
            <a:buNone/>
          </a:pPr>
          <a:endParaRPr lang="en-US" sz="1100" kern="1200" dirty="0"/>
        </a:p>
      </dsp:txBody>
      <dsp:txXfrm>
        <a:off x="3965763" y="976150"/>
        <a:ext cx="1684205" cy="11022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555247" y="17223"/>
          <a:ext cx="589471" cy="5803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7880"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Donors</a:t>
          </a:r>
        </a:p>
      </dsp:txBody>
      <dsp:txXfrm>
        <a:off x="7880" y="686204"/>
        <a:ext cx="1684205" cy="248721"/>
      </dsp:txXfrm>
    </dsp:sp>
    <dsp:sp modelId="{2BF4E1CA-267D-40EA-9F71-DAFEFC53C14F}">
      <dsp:nvSpPr>
        <dsp:cNvPr id="0" name=""/>
        <dsp:cNvSpPr/>
      </dsp:nvSpPr>
      <dsp:spPr>
        <a:xfrm>
          <a:off x="7880"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Farmers</a:t>
          </a:r>
        </a:p>
        <a:p>
          <a:pPr marL="0" lvl="0" indent="0" algn="ctr" defTabSz="488950">
            <a:lnSpc>
              <a:spcPct val="100000"/>
            </a:lnSpc>
            <a:spcBef>
              <a:spcPct val="0"/>
            </a:spcBef>
            <a:spcAft>
              <a:spcPct val="35000"/>
            </a:spcAft>
            <a:buNone/>
          </a:pPr>
          <a:r>
            <a:rPr lang="en-US" sz="1100" kern="1200" dirty="0"/>
            <a:t>Individuals</a:t>
          </a:r>
        </a:p>
        <a:p>
          <a:pPr marL="0" lvl="0" indent="0" algn="ctr" defTabSz="488950">
            <a:lnSpc>
              <a:spcPct val="100000"/>
            </a:lnSpc>
            <a:spcBef>
              <a:spcPct val="0"/>
            </a:spcBef>
            <a:spcAft>
              <a:spcPct val="35000"/>
            </a:spcAft>
            <a:buNone/>
          </a:pPr>
          <a:r>
            <a:rPr lang="en-US" sz="1100" kern="1200" dirty="0"/>
            <a:t>Community / Church Groups</a:t>
          </a:r>
        </a:p>
      </dsp:txBody>
      <dsp:txXfrm>
        <a:off x="7880" y="976150"/>
        <a:ext cx="1684205" cy="1102283"/>
      </dsp:txXfrm>
    </dsp:sp>
    <dsp:sp modelId="{8D59FF29-E2E9-4F64-89B1-FDDD459752E4}">
      <dsp:nvSpPr>
        <dsp:cNvPr id="0" name=""/>
        <dsp:cNvSpPr/>
      </dsp:nvSpPr>
      <dsp:spPr>
        <a:xfrm>
          <a:off x="2534189" y="17223"/>
          <a:ext cx="589471" cy="5803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1986822"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Volunteers / Drivers</a:t>
          </a:r>
        </a:p>
      </dsp:txBody>
      <dsp:txXfrm>
        <a:off x="1986822" y="686204"/>
        <a:ext cx="1684205" cy="248721"/>
      </dsp:txXfrm>
    </dsp:sp>
    <dsp:sp modelId="{8F2D1A7C-1150-4AF8-BF2E-1F6441B28FE2}">
      <dsp:nvSpPr>
        <dsp:cNvPr id="0" name=""/>
        <dsp:cNvSpPr/>
      </dsp:nvSpPr>
      <dsp:spPr>
        <a:xfrm>
          <a:off x="1986822"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Pickup / Deliver:</a:t>
          </a:r>
        </a:p>
        <a:p>
          <a:pPr marL="0" lvl="0" indent="0" algn="ctr" defTabSz="488950">
            <a:lnSpc>
              <a:spcPct val="100000"/>
            </a:lnSpc>
            <a:spcBef>
              <a:spcPct val="0"/>
            </a:spcBef>
            <a:spcAft>
              <a:spcPct val="35000"/>
            </a:spcAft>
            <a:buNone/>
          </a:pPr>
          <a:r>
            <a:rPr lang="en-US" sz="1100" kern="1200" dirty="0"/>
            <a:t>Local volunteers</a:t>
          </a:r>
          <a:br>
            <a:rPr lang="en-US" sz="1100" kern="1200" dirty="0"/>
          </a:br>
          <a:r>
            <a:rPr lang="en-US" sz="1100" kern="1200" dirty="0"/>
            <a:t>Community / Groups Transport </a:t>
          </a:r>
        </a:p>
        <a:p>
          <a:pPr marL="0" lvl="0" indent="0" algn="ctr" defTabSz="488950">
            <a:lnSpc>
              <a:spcPct val="100000"/>
            </a:lnSpc>
            <a:spcBef>
              <a:spcPct val="0"/>
            </a:spcBef>
            <a:spcAft>
              <a:spcPct val="35000"/>
            </a:spcAft>
            <a:buNone/>
          </a:pPr>
          <a:r>
            <a:rPr lang="en-US" sz="1100" kern="1200" dirty="0"/>
            <a:t> </a:t>
          </a:r>
        </a:p>
        <a:p>
          <a:pPr marL="0" lvl="0" indent="0" algn="ctr" defTabSz="488950">
            <a:spcBef>
              <a:spcPct val="0"/>
            </a:spcBef>
            <a:spcAft>
              <a:spcPct val="35000"/>
            </a:spcAft>
            <a:buNone/>
          </a:pPr>
          <a:endParaRPr lang="en-US" sz="1100" kern="1200" dirty="0"/>
        </a:p>
      </dsp:txBody>
      <dsp:txXfrm>
        <a:off x="1986822" y="976150"/>
        <a:ext cx="1684205" cy="1102283"/>
      </dsp:txXfrm>
    </dsp:sp>
    <dsp:sp modelId="{D99FEEB4-8164-488A-A724-4FAAA1E6B457}">
      <dsp:nvSpPr>
        <dsp:cNvPr id="0" name=""/>
        <dsp:cNvSpPr/>
      </dsp:nvSpPr>
      <dsp:spPr>
        <a:xfrm>
          <a:off x="4513130" y="17223"/>
          <a:ext cx="589471" cy="5803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3965763"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Recipients</a:t>
          </a:r>
        </a:p>
      </dsp:txBody>
      <dsp:txXfrm>
        <a:off x="3965763" y="686204"/>
        <a:ext cx="1684205" cy="248721"/>
      </dsp:txXfrm>
    </dsp:sp>
    <dsp:sp modelId="{CA3934DE-AFBB-49E1-86A9-BCBE9539936F}">
      <dsp:nvSpPr>
        <dsp:cNvPr id="0" name=""/>
        <dsp:cNvSpPr/>
      </dsp:nvSpPr>
      <dsp:spPr>
        <a:xfrm>
          <a:off x="3965763"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Food Banks</a:t>
          </a:r>
        </a:p>
        <a:p>
          <a:pPr marL="0" lvl="0" indent="0" algn="ctr" defTabSz="488950">
            <a:lnSpc>
              <a:spcPct val="100000"/>
            </a:lnSpc>
            <a:spcBef>
              <a:spcPct val="0"/>
            </a:spcBef>
            <a:spcAft>
              <a:spcPct val="35000"/>
            </a:spcAft>
            <a:buNone/>
          </a:pPr>
          <a:r>
            <a:rPr lang="en-US" sz="1100" kern="1200" dirty="0"/>
            <a:t>NGO’s</a:t>
          </a:r>
        </a:p>
        <a:p>
          <a:pPr marL="0" lvl="0" indent="0" algn="ctr" defTabSz="488950">
            <a:lnSpc>
              <a:spcPct val="100000"/>
            </a:lnSpc>
            <a:spcBef>
              <a:spcPct val="0"/>
            </a:spcBef>
            <a:spcAft>
              <a:spcPct val="35000"/>
            </a:spcAft>
            <a:buNone/>
          </a:pPr>
          <a:r>
            <a:rPr lang="en-US" sz="1100" kern="1200" dirty="0"/>
            <a:t>Social Services Offices</a:t>
          </a:r>
        </a:p>
        <a:p>
          <a:pPr marL="0" lvl="0" indent="0" algn="ctr" defTabSz="488950">
            <a:lnSpc>
              <a:spcPct val="100000"/>
            </a:lnSpc>
            <a:spcBef>
              <a:spcPct val="0"/>
            </a:spcBef>
            <a:spcAft>
              <a:spcPct val="35000"/>
            </a:spcAft>
            <a:buNone/>
          </a:pPr>
          <a:r>
            <a:rPr lang="en-US" sz="1100" kern="1200" dirty="0"/>
            <a:t>Individuals (off the grid)</a:t>
          </a:r>
        </a:p>
        <a:p>
          <a:pPr marL="0" lvl="0" indent="0" algn="ctr" defTabSz="488950">
            <a:lnSpc>
              <a:spcPct val="100000"/>
            </a:lnSpc>
            <a:spcBef>
              <a:spcPct val="0"/>
            </a:spcBef>
            <a:spcAft>
              <a:spcPct val="35000"/>
            </a:spcAft>
            <a:buNone/>
          </a:pPr>
          <a:endParaRPr lang="en-US" sz="1100" kern="1200" dirty="0"/>
        </a:p>
        <a:p>
          <a:pPr marL="0" lvl="0" indent="0" algn="ctr" defTabSz="488950">
            <a:spcBef>
              <a:spcPct val="0"/>
            </a:spcBef>
            <a:spcAft>
              <a:spcPct val="35000"/>
            </a:spcAft>
            <a:buNone/>
          </a:pPr>
          <a:endParaRPr lang="en-US" sz="1100" kern="1200" dirty="0"/>
        </a:p>
      </dsp:txBody>
      <dsp:txXfrm>
        <a:off x="3965763" y="976150"/>
        <a:ext cx="1684205" cy="11022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7A662B-28F6-4D2B-9BC3-182EDF8A80B0}">
      <dsp:nvSpPr>
        <dsp:cNvPr id="0" name=""/>
        <dsp:cNvSpPr/>
      </dsp:nvSpPr>
      <dsp:spPr>
        <a:xfrm>
          <a:off x="29168" y="0"/>
          <a:ext cx="5029082" cy="732426"/>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16273" numCol="1" spcCol="1270" anchor="ctr" anchorCtr="0">
          <a:noAutofit/>
        </a:bodyPr>
        <a:lstStyle/>
        <a:p>
          <a:pPr marL="0" lvl="0" indent="0" algn="l" defTabSz="1422400">
            <a:lnSpc>
              <a:spcPct val="90000"/>
            </a:lnSpc>
            <a:spcBef>
              <a:spcPct val="0"/>
            </a:spcBef>
            <a:spcAft>
              <a:spcPct val="35000"/>
            </a:spcAft>
            <a:buNone/>
          </a:pPr>
          <a:r>
            <a:rPr lang="en-US" sz="3200" kern="1200" dirty="0"/>
            <a:t>Donors</a:t>
          </a:r>
        </a:p>
      </dsp:txBody>
      <dsp:txXfrm>
        <a:off x="29168" y="183107"/>
        <a:ext cx="4845976" cy="366213"/>
      </dsp:txXfrm>
    </dsp:sp>
    <dsp:sp modelId="{932AB75F-6E53-44F9-8245-AA6A0FA6D3AB}">
      <dsp:nvSpPr>
        <dsp:cNvPr id="0" name=""/>
        <dsp:cNvSpPr/>
      </dsp:nvSpPr>
      <dsp:spPr>
        <a:xfrm>
          <a:off x="31049" y="582552"/>
          <a:ext cx="1548957" cy="1410922"/>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Farmers</a:t>
          </a:r>
        </a:p>
        <a:p>
          <a:pPr marL="0" lvl="0" indent="0" algn="l" defTabSz="889000">
            <a:lnSpc>
              <a:spcPct val="90000"/>
            </a:lnSpc>
            <a:spcBef>
              <a:spcPct val="0"/>
            </a:spcBef>
            <a:spcAft>
              <a:spcPct val="35000"/>
            </a:spcAft>
            <a:buNone/>
          </a:pPr>
          <a:r>
            <a:rPr lang="en-US" sz="2000" kern="1200" dirty="0"/>
            <a:t>Individuals</a:t>
          </a:r>
        </a:p>
      </dsp:txBody>
      <dsp:txXfrm>
        <a:off x="31049" y="582552"/>
        <a:ext cx="1548957" cy="1410922"/>
      </dsp:txXfrm>
    </dsp:sp>
    <dsp:sp modelId="{878E7DB8-A45B-4874-B400-033D64B4A658}">
      <dsp:nvSpPr>
        <dsp:cNvPr id="0" name=""/>
        <dsp:cNvSpPr/>
      </dsp:nvSpPr>
      <dsp:spPr>
        <a:xfrm>
          <a:off x="1600848" y="391679"/>
          <a:ext cx="3405511" cy="732426"/>
        </a:xfrm>
        <a:prstGeom prst="rightArrow">
          <a:avLst>
            <a:gd name="adj1" fmla="val 50000"/>
            <a:gd name="adj2" fmla="val 5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16273" numCol="1" spcCol="1270" anchor="ctr" anchorCtr="0">
          <a:noAutofit/>
        </a:bodyPr>
        <a:lstStyle/>
        <a:p>
          <a:pPr marL="0" lvl="0" indent="0" algn="l" defTabSz="1422400">
            <a:lnSpc>
              <a:spcPct val="90000"/>
            </a:lnSpc>
            <a:spcBef>
              <a:spcPct val="0"/>
            </a:spcBef>
            <a:spcAft>
              <a:spcPct val="35000"/>
            </a:spcAft>
            <a:buNone/>
          </a:pPr>
          <a:r>
            <a:rPr lang="en-US" sz="3200" kern="1200" dirty="0"/>
            <a:t>Volunteers / Drivers</a:t>
          </a:r>
        </a:p>
      </dsp:txBody>
      <dsp:txXfrm>
        <a:off x="1600848" y="574786"/>
        <a:ext cx="3222405" cy="366213"/>
      </dsp:txXfrm>
    </dsp:sp>
    <dsp:sp modelId="{404E5092-1323-4697-A99D-AB228C98DC6A}">
      <dsp:nvSpPr>
        <dsp:cNvPr id="0" name=""/>
        <dsp:cNvSpPr/>
      </dsp:nvSpPr>
      <dsp:spPr>
        <a:xfrm>
          <a:off x="1648780" y="959857"/>
          <a:ext cx="1398615" cy="1410922"/>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Pickup / Deliver</a:t>
          </a:r>
        </a:p>
        <a:p>
          <a:pPr marL="0" lvl="0" indent="0" algn="l" defTabSz="889000">
            <a:lnSpc>
              <a:spcPct val="90000"/>
            </a:lnSpc>
            <a:spcBef>
              <a:spcPct val="0"/>
            </a:spcBef>
            <a:spcAft>
              <a:spcPct val="35000"/>
            </a:spcAft>
            <a:buNone/>
          </a:pPr>
          <a:r>
            <a:rPr lang="en-US" sz="2000" kern="1200" dirty="0"/>
            <a:t>Local Transporters</a:t>
          </a:r>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r>
            <a:rPr lang="en-US" sz="2000" kern="1200" dirty="0"/>
            <a:t> </a:t>
          </a:r>
        </a:p>
        <a:p>
          <a:pPr marL="0" lvl="0" indent="0" algn="l" defTabSz="889000">
            <a:lnSpc>
              <a:spcPct val="90000"/>
            </a:lnSpc>
            <a:spcBef>
              <a:spcPct val="0"/>
            </a:spcBef>
            <a:spcAft>
              <a:spcPct val="35000"/>
            </a:spcAft>
            <a:buNone/>
          </a:pPr>
          <a:endParaRPr lang="en-US" sz="2000" kern="1200" dirty="0"/>
        </a:p>
      </dsp:txBody>
      <dsp:txXfrm>
        <a:off x="1648780" y="959857"/>
        <a:ext cx="1398615" cy="1410922"/>
      </dsp:txXfrm>
    </dsp:sp>
    <dsp:sp modelId="{E1E7E01A-1E5C-4794-8C9A-7D41E212FEBD}">
      <dsp:nvSpPr>
        <dsp:cNvPr id="0" name=""/>
        <dsp:cNvSpPr/>
      </dsp:nvSpPr>
      <dsp:spPr>
        <a:xfrm>
          <a:off x="3112499" y="776827"/>
          <a:ext cx="1931167" cy="732426"/>
        </a:xfrm>
        <a:prstGeom prst="rightArrow">
          <a:avLst>
            <a:gd name="adj1" fmla="val 50000"/>
            <a:gd name="adj2" fmla="val 5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16273" numCol="1" spcCol="1270" anchor="ctr" anchorCtr="0">
          <a:noAutofit/>
        </a:bodyPr>
        <a:lstStyle/>
        <a:p>
          <a:pPr marL="0" lvl="0" indent="0" algn="l" defTabSz="1422400">
            <a:lnSpc>
              <a:spcPct val="90000"/>
            </a:lnSpc>
            <a:spcBef>
              <a:spcPct val="0"/>
            </a:spcBef>
            <a:spcAft>
              <a:spcPct val="35000"/>
            </a:spcAft>
            <a:buNone/>
          </a:pPr>
          <a:r>
            <a:rPr lang="en-US" sz="3200" kern="1200" dirty="0"/>
            <a:t>Recipients</a:t>
          </a:r>
        </a:p>
      </dsp:txBody>
      <dsp:txXfrm>
        <a:off x="3112499" y="959934"/>
        <a:ext cx="1748061" cy="366213"/>
      </dsp:txXfrm>
    </dsp:sp>
    <dsp:sp modelId="{636D2BE7-C31C-446F-A5A0-52E6E872F8C2}">
      <dsp:nvSpPr>
        <dsp:cNvPr id="0" name=""/>
        <dsp:cNvSpPr/>
      </dsp:nvSpPr>
      <dsp:spPr>
        <a:xfrm>
          <a:off x="3136740" y="1348164"/>
          <a:ext cx="1512525" cy="1390273"/>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Food Banks</a:t>
          </a:r>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endParaRPr lang="en-US" sz="4000" kern="1200" dirty="0"/>
        </a:p>
      </dsp:txBody>
      <dsp:txXfrm>
        <a:off x="3136740" y="1348164"/>
        <a:ext cx="1512525" cy="13902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7A662B-28F6-4D2B-9BC3-182EDF8A80B0}">
      <dsp:nvSpPr>
        <dsp:cNvPr id="0" name=""/>
        <dsp:cNvSpPr/>
      </dsp:nvSpPr>
      <dsp:spPr>
        <a:xfrm>
          <a:off x="29168" y="0"/>
          <a:ext cx="5029082" cy="732426"/>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16273" numCol="1" spcCol="1270" anchor="ctr" anchorCtr="0">
          <a:noAutofit/>
        </a:bodyPr>
        <a:lstStyle/>
        <a:p>
          <a:pPr marL="0" lvl="0" indent="0" algn="l" defTabSz="1422400">
            <a:lnSpc>
              <a:spcPct val="90000"/>
            </a:lnSpc>
            <a:spcBef>
              <a:spcPct val="0"/>
            </a:spcBef>
            <a:spcAft>
              <a:spcPct val="35000"/>
            </a:spcAft>
            <a:buNone/>
          </a:pPr>
          <a:r>
            <a:rPr lang="en-US" sz="3200" kern="1200" dirty="0"/>
            <a:t>Donors</a:t>
          </a:r>
        </a:p>
      </dsp:txBody>
      <dsp:txXfrm>
        <a:off x="29168" y="183107"/>
        <a:ext cx="4845976" cy="366213"/>
      </dsp:txXfrm>
    </dsp:sp>
    <dsp:sp modelId="{932AB75F-6E53-44F9-8245-AA6A0FA6D3AB}">
      <dsp:nvSpPr>
        <dsp:cNvPr id="0" name=""/>
        <dsp:cNvSpPr/>
      </dsp:nvSpPr>
      <dsp:spPr>
        <a:xfrm>
          <a:off x="24327" y="614961"/>
          <a:ext cx="1548957" cy="1410922"/>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Farmers</a:t>
          </a:r>
        </a:p>
        <a:p>
          <a:pPr marL="0" lvl="0" indent="0" algn="l" defTabSz="889000">
            <a:lnSpc>
              <a:spcPct val="90000"/>
            </a:lnSpc>
            <a:spcBef>
              <a:spcPct val="0"/>
            </a:spcBef>
            <a:spcAft>
              <a:spcPct val="35000"/>
            </a:spcAft>
            <a:buNone/>
          </a:pPr>
          <a:r>
            <a:rPr lang="en-US" sz="2000" kern="1200" dirty="0"/>
            <a:t>Restaurants</a:t>
          </a:r>
        </a:p>
        <a:p>
          <a:pPr marL="0" lvl="0" indent="0" algn="l" defTabSz="889000">
            <a:lnSpc>
              <a:spcPct val="90000"/>
            </a:lnSpc>
            <a:spcBef>
              <a:spcPct val="0"/>
            </a:spcBef>
            <a:spcAft>
              <a:spcPct val="35000"/>
            </a:spcAft>
            <a:buNone/>
          </a:pPr>
          <a:r>
            <a:rPr lang="en-US" sz="2000" kern="1200" dirty="0"/>
            <a:t>Individuals</a:t>
          </a:r>
        </a:p>
      </dsp:txBody>
      <dsp:txXfrm>
        <a:off x="24327" y="614961"/>
        <a:ext cx="1548957" cy="1410922"/>
      </dsp:txXfrm>
    </dsp:sp>
    <dsp:sp modelId="{878E7DB8-A45B-4874-B400-033D64B4A658}">
      <dsp:nvSpPr>
        <dsp:cNvPr id="0" name=""/>
        <dsp:cNvSpPr/>
      </dsp:nvSpPr>
      <dsp:spPr>
        <a:xfrm>
          <a:off x="1600848" y="391679"/>
          <a:ext cx="3405511" cy="732426"/>
        </a:xfrm>
        <a:prstGeom prst="rightArrow">
          <a:avLst>
            <a:gd name="adj1" fmla="val 50000"/>
            <a:gd name="adj2" fmla="val 5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16273" numCol="1" spcCol="1270" anchor="ctr" anchorCtr="0">
          <a:noAutofit/>
        </a:bodyPr>
        <a:lstStyle/>
        <a:p>
          <a:pPr marL="0" lvl="0" indent="0" algn="l" defTabSz="1422400">
            <a:lnSpc>
              <a:spcPct val="90000"/>
            </a:lnSpc>
            <a:spcBef>
              <a:spcPct val="0"/>
            </a:spcBef>
            <a:spcAft>
              <a:spcPct val="35000"/>
            </a:spcAft>
            <a:buNone/>
          </a:pPr>
          <a:r>
            <a:rPr lang="en-US" sz="3200" kern="1200" dirty="0"/>
            <a:t>Volunteers / Drivers</a:t>
          </a:r>
        </a:p>
      </dsp:txBody>
      <dsp:txXfrm>
        <a:off x="1600848" y="574786"/>
        <a:ext cx="3222405" cy="366213"/>
      </dsp:txXfrm>
    </dsp:sp>
    <dsp:sp modelId="{404E5092-1323-4697-A99D-AB228C98DC6A}">
      <dsp:nvSpPr>
        <dsp:cNvPr id="0" name=""/>
        <dsp:cNvSpPr/>
      </dsp:nvSpPr>
      <dsp:spPr>
        <a:xfrm>
          <a:off x="1648780" y="959857"/>
          <a:ext cx="1398615" cy="1410922"/>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Pickup / Deliver</a:t>
          </a:r>
        </a:p>
        <a:p>
          <a:pPr marL="0" lvl="0" indent="0" algn="l" defTabSz="889000">
            <a:lnSpc>
              <a:spcPct val="90000"/>
            </a:lnSpc>
            <a:spcBef>
              <a:spcPct val="0"/>
            </a:spcBef>
            <a:spcAft>
              <a:spcPct val="35000"/>
            </a:spcAft>
            <a:buNone/>
          </a:pPr>
          <a:r>
            <a:rPr lang="en-US" sz="2000" kern="1200" dirty="0"/>
            <a:t>Local Transporters</a:t>
          </a:r>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r>
            <a:rPr lang="en-US" sz="2000" kern="1200" dirty="0"/>
            <a:t> </a:t>
          </a:r>
        </a:p>
        <a:p>
          <a:pPr marL="0" lvl="0" indent="0" algn="l" defTabSz="889000">
            <a:lnSpc>
              <a:spcPct val="90000"/>
            </a:lnSpc>
            <a:spcBef>
              <a:spcPct val="0"/>
            </a:spcBef>
            <a:spcAft>
              <a:spcPct val="35000"/>
            </a:spcAft>
            <a:buNone/>
          </a:pPr>
          <a:endParaRPr lang="en-US" sz="2000" kern="1200" dirty="0"/>
        </a:p>
      </dsp:txBody>
      <dsp:txXfrm>
        <a:off x="1648780" y="959857"/>
        <a:ext cx="1398615" cy="1410922"/>
      </dsp:txXfrm>
    </dsp:sp>
    <dsp:sp modelId="{E1E7E01A-1E5C-4794-8C9A-7D41E212FEBD}">
      <dsp:nvSpPr>
        <dsp:cNvPr id="0" name=""/>
        <dsp:cNvSpPr/>
      </dsp:nvSpPr>
      <dsp:spPr>
        <a:xfrm>
          <a:off x="3112499" y="776827"/>
          <a:ext cx="1931167" cy="732426"/>
        </a:xfrm>
        <a:prstGeom prst="rightArrow">
          <a:avLst>
            <a:gd name="adj1" fmla="val 50000"/>
            <a:gd name="adj2" fmla="val 5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16273" numCol="1" spcCol="1270" anchor="ctr" anchorCtr="0">
          <a:noAutofit/>
        </a:bodyPr>
        <a:lstStyle/>
        <a:p>
          <a:pPr marL="0" lvl="0" indent="0" algn="l" defTabSz="1422400">
            <a:lnSpc>
              <a:spcPct val="90000"/>
            </a:lnSpc>
            <a:spcBef>
              <a:spcPct val="0"/>
            </a:spcBef>
            <a:spcAft>
              <a:spcPct val="35000"/>
            </a:spcAft>
            <a:buNone/>
          </a:pPr>
          <a:r>
            <a:rPr lang="en-US" sz="3200" kern="1200" dirty="0"/>
            <a:t>Recipients</a:t>
          </a:r>
        </a:p>
      </dsp:txBody>
      <dsp:txXfrm>
        <a:off x="3112499" y="959934"/>
        <a:ext cx="1748061" cy="366213"/>
      </dsp:txXfrm>
    </dsp:sp>
    <dsp:sp modelId="{636D2BE7-C31C-446F-A5A0-52E6E872F8C2}">
      <dsp:nvSpPr>
        <dsp:cNvPr id="0" name=""/>
        <dsp:cNvSpPr/>
      </dsp:nvSpPr>
      <dsp:spPr>
        <a:xfrm>
          <a:off x="3136740" y="1348164"/>
          <a:ext cx="1512525" cy="1390273"/>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Flood Victims</a:t>
          </a:r>
          <a:br>
            <a:rPr lang="en-US" sz="2000" kern="1200" dirty="0"/>
          </a:br>
          <a:endParaRPr lang="en-US" sz="2000" kern="1200" dirty="0"/>
        </a:p>
        <a:p>
          <a:pPr marL="0" lvl="0" indent="0" algn="l" defTabSz="889000">
            <a:lnSpc>
              <a:spcPct val="90000"/>
            </a:lnSpc>
            <a:spcBef>
              <a:spcPct val="0"/>
            </a:spcBef>
            <a:spcAft>
              <a:spcPct val="35000"/>
            </a:spcAft>
            <a:buNone/>
          </a:pPr>
          <a:r>
            <a:rPr lang="en-US" sz="2000" kern="1200" dirty="0"/>
            <a:t>Food Banks</a:t>
          </a:r>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endParaRPr lang="en-US" sz="4000" kern="1200" dirty="0"/>
        </a:p>
      </dsp:txBody>
      <dsp:txXfrm>
        <a:off x="3136740" y="1348164"/>
        <a:ext cx="1512525" cy="13902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7A662B-28F6-4D2B-9BC3-182EDF8A80B0}">
      <dsp:nvSpPr>
        <dsp:cNvPr id="0" name=""/>
        <dsp:cNvSpPr/>
      </dsp:nvSpPr>
      <dsp:spPr>
        <a:xfrm>
          <a:off x="30648" y="0"/>
          <a:ext cx="5284301" cy="769595"/>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22173" numCol="1" spcCol="1270" anchor="ctr" anchorCtr="0">
          <a:noAutofit/>
        </a:bodyPr>
        <a:lstStyle/>
        <a:p>
          <a:pPr marL="0" lvl="0" indent="0" algn="l" defTabSz="1422400">
            <a:lnSpc>
              <a:spcPct val="90000"/>
            </a:lnSpc>
            <a:spcBef>
              <a:spcPct val="0"/>
            </a:spcBef>
            <a:spcAft>
              <a:spcPct val="35000"/>
            </a:spcAft>
            <a:buNone/>
          </a:pPr>
          <a:r>
            <a:rPr lang="en-US" sz="3200" kern="1200" dirty="0"/>
            <a:t>Donors</a:t>
          </a:r>
        </a:p>
      </dsp:txBody>
      <dsp:txXfrm>
        <a:off x="30648" y="192399"/>
        <a:ext cx="5091902" cy="384797"/>
      </dsp:txXfrm>
    </dsp:sp>
    <dsp:sp modelId="{932AB75F-6E53-44F9-8245-AA6A0FA6D3AB}">
      <dsp:nvSpPr>
        <dsp:cNvPr id="0" name=""/>
        <dsp:cNvSpPr/>
      </dsp:nvSpPr>
      <dsp:spPr>
        <a:xfrm>
          <a:off x="5965" y="766029"/>
          <a:ext cx="1627564" cy="1482524"/>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CROWDFUNDING EFFORTS</a:t>
          </a:r>
        </a:p>
        <a:p>
          <a:pPr marL="0" lvl="0" indent="0" algn="l" defTabSz="711200">
            <a:lnSpc>
              <a:spcPct val="90000"/>
            </a:lnSpc>
            <a:spcBef>
              <a:spcPct val="0"/>
            </a:spcBef>
            <a:spcAft>
              <a:spcPct val="35000"/>
            </a:spcAft>
            <a:buNone/>
          </a:pPr>
          <a:r>
            <a:rPr lang="en-US" sz="1600" kern="1200" dirty="0"/>
            <a:t>Individuals</a:t>
          </a:r>
        </a:p>
        <a:p>
          <a:pPr marL="0" lvl="0" indent="0" algn="l" defTabSz="711200">
            <a:lnSpc>
              <a:spcPct val="90000"/>
            </a:lnSpc>
            <a:spcBef>
              <a:spcPct val="0"/>
            </a:spcBef>
            <a:spcAft>
              <a:spcPct val="35000"/>
            </a:spcAft>
            <a:buNone/>
          </a:pPr>
          <a:r>
            <a:rPr lang="en-US" sz="1600" kern="1200" dirty="0"/>
            <a:t>Community Group</a:t>
          </a:r>
        </a:p>
      </dsp:txBody>
      <dsp:txXfrm>
        <a:off x="5965" y="766029"/>
        <a:ext cx="1627564" cy="1482524"/>
      </dsp:txXfrm>
    </dsp:sp>
    <dsp:sp modelId="{878E7DB8-A45B-4874-B400-033D64B4A658}">
      <dsp:nvSpPr>
        <dsp:cNvPr id="0" name=""/>
        <dsp:cNvSpPr/>
      </dsp:nvSpPr>
      <dsp:spPr>
        <a:xfrm>
          <a:off x="1682089" y="544476"/>
          <a:ext cx="3578335" cy="769595"/>
        </a:xfrm>
        <a:prstGeom prst="rightArrow">
          <a:avLst>
            <a:gd name="adj1" fmla="val 50000"/>
            <a:gd name="adj2" fmla="val 5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22173" numCol="1" spcCol="1270" anchor="ctr" anchorCtr="0">
          <a:noAutofit/>
        </a:bodyPr>
        <a:lstStyle/>
        <a:p>
          <a:pPr marL="0" lvl="0" indent="0" algn="l" defTabSz="1422400">
            <a:lnSpc>
              <a:spcPct val="90000"/>
            </a:lnSpc>
            <a:spcBef>
              <a:spcPct val="0"/>
            </a:spcBef>
            <a:spcAft>
              <a:spcPct val="35000"/>
            </a:spcAft>
            <a:buNone/>
          </a:pPr>
          <a:r>
            <a:rPr lang="en-US" sz="3200" kern="1200" dirty="0"/>
            <a:t>Volunteers / Drivers</a:t>
          </a:r>
        </a:p>
      </dsp:txBody>
      <dsp:txXfrm>
        <a:off x="1682089" y="736875"/>
        <a:ext cx="3385936" cy="384797"/>
      </dsp:txXfrm>
    </dsp:sp>
    <dsp:sp modelId="{404E5092-1323-4697-A99D-AB228C98DC6A}">
      <dsp:nvSpPr>
        <dsp:cNvPr id="0" name=""/>
        <dsp:cNvSpPr/>
      </dsp:nvSpPr>
      <dsp:spPr>
        <a:xfrm>
          <a:off x="1732454" y="1141488"/>
          <a:ext cx="1469593" cy="1482524"/>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Pickup / Deliver</a:t>
          </a:r>
        </a:p>
        <a:p>
          <a:pPr marL="0" lvl="0" indent="0" algn="l" defTabSz="711200">
            <a:lnSpc>
              <a:spcPct val="90000"/>
            </a:lnSpc>
            <a:spcBef>
              <a:spcPct val="0"/>
            </a:spcBef>
            <a:spcAft>
              <a:spcPct val="35000"/>
            </a:spcAft>
            <a:buNone/>
          </a:pPr>
          <a:r>
            <a:rPr lang="en-US" sz="1600" kern="1200" dirty="0"/>
            <a:t>Local  Volunteers</a:t>
          </a:r>
        </a:p>
        <a:p>
          <a:pPr marL="0" lvl="0" indent="0" algn="l" defTabSz="711200">
            <a:lnSpc>
              <a:spcPct val="90000"/>
            </a:lnSpc>
            <a:spcBef>
              <a:spcPct val="0"/>
            </a:spcBef>
            <a:spcAft>
              <a:spcPct val="35000"/>
            </a:spcAft>
            <a:buNone/>
          </a:pPr>
          <a:r>
            <a:rPr lang="en-US" sz="1600" kern="1200" dirty="0"/>
            <a:t>Community / Groups Transport </a:t>
          </a:r>
        </a:p>
        <a:p>
          <a:pPr marL="0" lvl="0" indent="0" algn="l" defTabSz="711200">
            <a:lnSpc>
              <a:spcPct val="90000"/>
            </a:lnSpc>
            <a:spcBef>
              <a:spcPct val="0"/>
            </a:spcBef>
            <a:spcAft>
              <a:spcPct val="35000"/>
            </a:spcAft>
            <a:buNone/>
          </a:pPr>
          <a:r>
            <a:rPr lang="en-US" sz="1600" kern="1200" dirty="0"/>
            <a:t>Shippers</a:t>
          </a:r>
          <a:endParaRPr lang="en-US" sz="2000" kern="1200" dirty="0"/>
        </a:p>
        <a:p>
          <a:pPr marL="0" lvl="0" indent="0" algn="l" defTabSz="711200">
            <a:lnSpc>
              <a:spcPct val="90000"/>
            </a:lnSpc>
            <a:spcBef>
              <a:spcPct val="0"/>
            </a:spcBef>
            <a:spcAft>
              <a:spcPct val="35000"/>
            </a:spcAft>
            <a:buNone/>
          </a:pPr>
          <a:r>
            <a:rPr lang="en-US" sz="2000" kern="1200" dirty="0"/>
            <a:t> </a:t>
          </a:r>
        </a:p>
        <a:p>
          <a:pPr marL="0" lvl="0" indent="0" algn="l" defTabSz="711200">
            <a:lnSpc>
              <a:spcPct val="90000"/>
            </a:lnSpc>
            <a:spcBef>
              <a:spcPct val="0"/>
            </a:spcBef>
            <a:spcAft>
              <a:spcPct val="35000"/>
            </a:spcAft>
            <a:buNone/>
          </a:pPr>
          <a:endParaRPr lang="en-US" sz="2000" kern="1200" dirty="0"/>
        </a:p>
      </dsp:txBody>
      <dsp:txXfrm>
        <a:off x="1732454" y="1141488"/>
        <a:ext cx="1469593" cy="1482524"/>
      </dsp:txXfrm>
    </dsp:sp>
    <dsp:sp modelId="{E1E7E01A-1E5C-4794-8C9A-7D41E212FEBD}">
      <dsp:nvSpPr>
        <dsp:cNvPr id="0" name=""/>
        <dsp:cNvSpPr/>
      </dsp:nvSpPr>
      <dsp:spPr>
        <a:xfrm>
          <a:off x="3270453" y="949170"/>
          <a:ext cx="2029171" cy="769595"/>
        </a:xfrm>
        <a:prstGeom prst="rightArrow">
          <a:avLst>
            <a:gd name="adj1" fmla="val 50000"/>
            <a:gd name="adj2" fmla="val 5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22173" numCol="1" spcCol="1270" anchor="ctr" anchorCtr="0">
          <a:noAutofit/>
        </a:bodyPr>
        <a:lstStyle/>
        <a:p>
          <a:pPr marL="0" lvl="0" indent="0" algn="l" defTabSz="1422400">
            <a:lnSpc>
              <a:spcPct val="90000"/>
            </a:lnSpc>
            <a:spcBef>
              <a:spcPct val="0"/>
            </a:spcBef>
            <a:spcAft>
              <a:spcPct val="35000"/>
            </a:spcAft>
            <a:buNone/>
          </a:pPr>
          <a:r>
            <a:rPr lang="en-US" sz="3200" kern="1200" dirty="0"/>
            <a:t>Recipients</a:t>
          </a:r>
        </a:p>
      </dsp:txBody>
      <dsp:txXfrm>
        <a:off x="3270453" y="1141569"/>
        <a:ext cx="1836772" cy="384797"/>
      </dsp:txXfrm>
    </dsp:sp>
    <dsp:sp modelId="{636D2BE7-C31C-446F-A5A0-52E6E872F8C2}">
      <dsp:nvSpPr>
        <dsp:cNvPr id="0" name=""/>
        <dsp:cNvSpPr/>
      </dsp:nvSpPr>
      <dsp:spPr>
        <a:xfrm>
          <a:off x="3205554" y="1621665"/>
          <a:ext cx="1762961" cy="1460827"/>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t>NGO, Social Services Offices</a:t>
          </a:r>
        </a:p>
        <a:p>
          <a:pPr marL="0" lvl="0" indent="0" algn="l" defTabSz="711200">
            <a:lnSpc>
              <a:spcPct val="90000"/>
            </a:lnSpc>
            <a:spcBef>
              <a:spcPct val="0"/>
            </a:spcBef>
            <a:spcAft>
              <a:spcPct val="35000"/>
            </a:spcAft>
            <a:buNone/>
          </a:pPr>
          <a:r>
            <a:rPr lang="en-US" sz="1600" kern="1200" dirty="0"/>
            <a:t>Schools/College Girls</a:t>
          </a:r>
        </a:p>
        <a:p>
          <a:pPr marL="0" lvl="0" indent="0" algn="l" defTabSz="711200">
            <a:lnSpc>
              <a:spcPct val="90000"/>
            </a:lnSpc>
            <a:spcBef>
              <a:spcPct val="0"/>
            </a:spcBef>
            <a:spcAft>
              <a:spcPct val="35000"/>
            </a:spcAft>
            <a:buNone/>
          </a:pPr>
          <a:r>
            <a:rPr lang="en-US" sz="1600" kern="1200" dirty="0"/>
            <a:t>Underprivileged</a:t>
          </a:r>
        </a:p>
        <a:p>
          <a:pPr marL="0" lvl="0" indent="0" algn="l" defTabSz="711200">
            <a:lnSpc>
              <a:spcPct val="90000"/>
            </a:lnSpc>
            <a:spcBef>
              <a:spcPct val="0"/>
            </a:spcBef>
            <a:spcAft>
              <a:spcPct val="35000"/>
            </a:spcAft>
            <a:buNone/>
          </a:pPr>
          <a:r>
            <a:rPr lang="en-US" sz="1600" kern="1200" dirty="0"/>
            <a:t>Village Women/girls</a:t>
          </a:r>
        </a:p>
        <a:p>
          <a:pPr marL="0" lvl="0" indent="0" algn="l" defTabSz="711200">
            <a:lnSpc>
              <a:spcPct val="90000"/>
            </a:lnSpc>
            <a:spcBef>
              <a:spcPct val="0"/>
            </a:spcBef>
            <a:spcAft>
              <a:spcPct val="35000"/>
            </a:spcAft>
            <a:buNone/>
          </a:pPr>
          <a:r>
            <a:rPr lang="en-US" sz="1600" b="0" i="0" kern="1200" dirty="0"/>
            <a:t>Marginalized and lower middle-class populace</a:t>
          </a:r>
          <a:endParaRPr lang="en-US" sz="1600" kern="1200" dirty="0"/>
        </a:p>
        <a:p>
          <a:pPr marL="0" lvl="0" indent="0" algn="l" defTabSz="711200">
            <a:lnSpc>
              <a:spcPct val="90000"/>
            </a:lnSpc>
            <a:spcBef>
              <a:spcPct val="0"/>
            </a:spcBef>
            <a:spcAft>
              <a:spcPct val="35000"/>
            </a:spcAft>
            <a:buNone/>
          </a:pPr>
          <a:endParaRPr lang="en-US" sz="2000" kern="1200" dirty="0"/>
        </a:p>
        <a:p>
          <a:pPr marL="0" lvl="0" indent="0" algn="l" defTabSz="711200">
            <a:lnSpc>
              <a:spcPct val="90000"/>
            </a:lnSpc>
            <a:spcBef>
              <a:spcPct val="0"/>
            </a:spcBef>
            <a:spcAft>
              <a:spcPct val="35000"/>
            </a:spcAft>
            <a:buNone/>
          </a:pPr>
          <a:endParaRPr lang="en-US" sz="2000" kern="1200" dirty="0"/>
        </a:p>
        <a:p>
          <a:pPr marL="0" lvl="0" indent="0" algn="l" defTabSz="711200">
            <a:lnSpc>
              <a:spcPct val="90000"/>
            </a:lnSpc>
            <a:spcBef>
              <a:spcPct val="0"/>
            </a:spcBef>
            <a:spcAft>
              <a:spcPct val="35000"/>
            </a:spcAft>
            <a:buNone/>
          </a:pPr>
          <a:endParaRPr lang="en-US" sz="2000" kern="1200" dirty="0"/>
        </a:p>
        <a:p>
          <a:pPr marL="0" lvl="0" indent="0" algn="l" defTabSz="711200">
            <a:lnSpc>
              <a:spcPct val="90000"/>
            </a:lnSpc>
            <a:spcBef>
              <a:spcPct val="0"/>
            </a:spcBef>
            <a:spcAft>
              <a:spcPct val="35000"/>
            </a:spcAft>
            <a:buNone/>
          </a:pPr>
          <a:endParaRPr lang="en-US" sz="4000" kern="1200" dirty="0"/>
        </a:p>
      </dsp:txBody>
      <dsp:txXfrm>
        <a:off x="3205554" y="1621665"/>
        <a:ext cx="1762961" cy="146082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553024" y="333287"/>
          <a:ext cx="590048" cy="590048"/>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5122" y="1014824"/>
          <a:ext cx="1685852" cy="252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Donors</a:t>
          </a:r>
        </a:p>
      </dsp:txBody>
      <dsp:txXfrm>
        <a:off x="5122" y="1014824"/>
        <a:ext cx="1685852" cy="252877"/>
      </dsp:txXfrm>
    </dsp:sp>
    <dsp:sp modelId="{2BF4E1CA-267D-40EA-9F71-DAFEFC53C14F}">
      <dsp:nvSpPr>
        <dsp:cNvPr id="0" name=""/>
        <dsp:cNvSpPr/>
      </dsp:nvSpPr>
      <dsp:spPr>
        <a:xfrm>
          <a:off x="5122" y="1310254"/>
          <a:ext cx="1685852" cy="1150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Farmers</a:t>
          </a:r>
        </a:p>
        <a:p>
          <a:pPr marL="0" lvl="0" indent="0" algn="ctr" defTabSz="488950">
            <a:lnSpc>
              <a:spcPct val="100000"/>
            </a:lnSpc>
            <a:spcBef>
              <a:spcPct val="0"/>
            </a:spcBef>
            <a:spcAft>
              <a:spcPct val="35000"/>
            </a:spcAft>
            <a:buNone/>
          </a:pPr>
          <a:r>
            <a:rPr lang="en-US" sz="1100" kern="1200"/>
            <a:t>Individuals</a:t>
          </a:r>
        </a:p>
        <a:p>
          <a:pPr marL="0" lvl="0" indent="0" algn="ctr" defTabSz="488950">
            <a:lnSpc>
              <a:spcPct val="100000"/>
            </a:lnSpc>
            <a:spcBef>
              <a:spcPct val="0"/>
            </a:spcBef>
            <a:spcAft>
              <a:spcPct val="35000"/>
            </a:spcAft>
            <a:buNone/>
          </a:pPr>
          <a:r>
            <a:rPr lang="en-US" sz="1100" kern="1200"/>
            <a:t>Community / Church Groups</a:t>
          </a:r>
        </a:p>
      </dsp:txBody>
      <dsp:txXfrm>
        <a:off x="5122" y="1310254"/>
        <a:ext cx="1685852" cy="1150666"/>
      </dsp:txXfrm>
    </dsp:sp>
    <dsp:sp modelId="{8D59FF29-E2E9-4F64-89B1-FDDD459752E4}">
      <dsp:nvSpPr>
        <dsp:cNvPr id="0" name=""/>
        <dsp:cNvSpPr/>
      </dsp:nvSpPr>
      <dsp:spPr>
        <a:xfrm>
          <a:off x="2533900" y="333287"/>
          <a:ext cx="590048" cy="590048"/>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1985998" y="1014824"/>
          <a:ext cx="1685852" cy="252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Volunteers / Drivers</a:t>
          </a:r>
        </a:p>
      </dsp:txBody>
      <dsp:txXfrm>
        <a:off x="1985998" y="1014824"/>
        <a:ext cx="1685852" cy="252877"/>
      </dsp:txXfrm>
    </dsp:sp>
    <dsp:sp modelId="{8F2D1A7C-1150-4AF8-BF2E-1F6441B28FE2}">
      <dsp:nvSpPr>
        <dsp:cNvPr id="0" name=""/>
        <dsp:cNvSpPr/>
      </dsp:nvSpPr>
      <dsp:spPr>
        <a:xfrm>
          <a:off x="1985998" y="1310254"/>
          <a:ext cx="1685852" cy="1150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Pickup / Deliver:</a:t>
          </a:r>
        </a:p>
        <a:p>
          <a:pPr marL="0" lvl="0" indent="0" algn="ctr" defTabSz="488950">
            <a:lnSpc>
              <a:spcPct val="100000"/>
            </a:lnSpc>
            <a:spcBef>
              <a:spcPct val="0"/>
            </a:spcBef>
            <a:spcAft>
              <a:spcPct val="35000"/>
            </a:spcAft>
            <a:buNone/>
          </a:pPr>
          <a:r>
            <a:rPr lang="en-US" sz="1100" kern="1200"/>
            <a:t>Local volunteers</a:t>
          </a:r>
          <a:br>
            <a:rPr lang="en-US" sz="1100" kern="1200"/>
          </a:br>
          <a:r>
            <a:rPr lang="en-US" sz="1100" kern="1200"/>
            <a:t>Community / Groups Transport </a:t>
          </a:r>
        </a:p>
        <a:p>
          <a:pPr marL="0" lvl="0" indent="0" algn="ctr" defTabSz="488950">
            <a:lnSpc>
              <a:spcPct val="100000"/>
            </a:lnSpc>
            <a:spcBef>
              <a:spcPct val="0"/>
            </a:spcBef>
            <a:spcAft>
              <a:spcPct val="35000"/>
            </a:spcAft>
            <a:buNone/>
          </a:pPr>
          <a:r>
            <a:rPr lang="en-US" sz="1100" kern="1200"/>
            <a:t> </a:t>
          </a:r>
        </a:p>
        <a:p>
          <a:pPr marL="0" lvl="0" indent="0" algn="ctr" defTabSz="488950">
            <a:spcBef>
              <a:spcPct val="0"/>
            </a:spcBef>
            <a:spcAft>
              <a:spcPct val="35000"/>
            </a:spcAft>
            <a:buNone/>
          </a:pPr>
          <a:endParaRPr lang="en-US" sz="1100" kern="1200"/>
        </a:p>
      </dsp:txBody>
      <dsp:txXfrm>
        <a:off x="1985998" y="1310254"/>
        <a:ext cx="1685852" cy="1150666"/>
      </dsp:txXfrm>
    </dsp:sp>
    <dsp:sp modelId="{D99FEEB4-8164-488A-A724-4FAAA1E6B457}">
      <dsp:nvSpPr>
        <dsp:cNvPr id="0" name=""/>
        <dsp:cNvSpPr/>
      </dsp:nvSpPr>
      <dsp:spPr>
        <a:xfrm>
          <a:off x="4514777" y="333287"/>
          <a:ext cx="590048" cy="590048"/>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3966875" y="1014824"/>
          <a:ext cx="1685852" cy="252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Recipients</a:t>
          </a:r>
        </a:p>
      </dsp:txBody>
      <dsp:txXfrm>
        <a:off x="3966875" y="1014824"/>
        <a:ext cx="1685852" cy="252877"/>
      </dsp:txXfrm>
    </dsp:sp>
    <dsp:sp modelId="{CA3934DE-AFBB-49E1-86A9-BCBE9539936F}">
      <dsp:nvSpPr>
        <dsp:cNvPr id="0" name=""/>
        <dsp:cNvSpPr/>
      </dsp:nvSpPr>
      <dsp:spPr>
        <a:xfrm>
          <a:off x="3966875" y="1310254"/>
          <a:ext cx="1685852" cy="1150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Food Banks</a:t>
          </a:r>
        </a:p>
        <a:p>
          <a:pPr marL="0" lvl="0" indent="0" algn="ctr" defTabSz="488950">
            <a:lnSpc>
              <a:spcPct val="100000"/>
            </a:lnSpc>
            <a:spcBef>
              <a:spcPct val="0"/>
            </a:spcBef>
            <a:spcAft>
              <a:spcPct val="35000"/>
            </a:spcAft>
            <a:buNone/>
          </a:pPr>
          <a:r>
            <a:rPr lang="en-US" sz="1100" kern="1200"/>
            <a:t>Social Services Offices</a:t>
          </a:r>
        </a:p>
        <a:p>
          <a:pPr marL="0" lvl="0" indent="0" algn="ctr" defTabSz="488950">
            <a:lnSpc>
              <a:spcPct val="100000"/>
            </a:lnSpc>
            <a:spcBef>
              <a:spcPct val="0"/>
            </a:spcBef>
            <a:spcAft>
              <a:spcPct val="35000"/>
            </a:spcAft>
            <a:buNone/>
          </a:pPr>
          <a:r>
            <a:rPr lang="en-US" sz="1100" kern="1200"/>
            <a:t>Individuals (off the grid)</a:t>
          </a:r>
        </a:p>
        <a:p>
          <a:pPr marL="0" lvl="0" indent="0" algn="ctr" defTabSz="488950">
            <a:lnSpc>
              <a:spcPct val="100000"/>
            </a:lnSpc>
            <a:spcBef>
              <a:spcPct val="0"/>
            </a:spcBef>
            <a:spcAft>
              <a:spcPct val="35000"/>
            </a:spcAft>
            <a:buNone/>
          </a:pPr>
          <a:endParaRPr lang="en-US" sz="1100" kern="1200"/>
        </a:p>
        <a:p>
          <a:pPr marL="0" lvl="0" indent="0" algn="ctr" defTabSz="488950">
            <a:spcBef>
              <a:spcPct val="0"/>
            </a:spcBef>
            <a:spcAft>
              <a:spcPct val="35000"/>
            </a:spcAft>
            <a:buNone/>
          </a:pPr>
          <a:endParaRPr lang="en-US" sz="1100" kern="1200"/>
        </a:p>
      </dsp:txBody>
      <dsp:txXfrm>
        <a:off x="3966875" y="1310254"/>
        <a:ext cx="1685852" cy="115066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553024" y="333287"/>
          <a:ext cx="590048" cy="590048"/>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5122" y="1014824"/>
          <a:ext cx="1685852" cy="252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Donors</a:t>
          </a:r>
        </a:p>
      </dsp:txBody>
      <dsp:txXfrm>
        <a:off x="5122" y="1014824"/>
        <a:ext cx="1685852" cy="252877"/>
      </dsp:txXfrm>
    </dsp:sp>
    <dsp:sp modelId="{2BF4E1CA-267D-40EA-9F71-DAFEFC53C14F}">
      <dsp:nvSpPr>
        <dsp:cNvPr id="0" name=""/>
        <dsp:cNvSpPr/>
      </dsp:nvSpPr>
      <dsp:spPr>
        <a:xfrm>
          <a:off x="5122" y="1310254"/>
          <a:ext cx="1685852" cy="1150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Farmers</a:t>
          </a:r>
        </a:p>
        <a:p>
          <a:pPr marL="0" lvl="0" indent="0" algn="ctr" defTabSz="488950">
            <a:lnSpc>
              <a:spcPct val="100000"/>
            </a:lnSpc>
            <a:spcBef>
              <a:spcPct val="0"/>
            </a:spcBef>
            <a:spcAft>
              <a:spcPct val="35000"/>
            </a:spcAft>
            <a:buNone/>
          </a:pPr>
          <a:r>
            <a:rPr lang="en-US" sz="1100" kern="1200" dirty="0"/>
            <a:t>Individuals</a:t>
          </a:r>
        </a:p>
        <a:p>
          <a:pPr marL="0" lvl="0" indent="0" algn="ctr" defTabSz="488950">
            <a:lnSpc>
              <a:spcPct val="100000"/>
            </a:lnSpc>
            <a:spcBef>
              <a:spcPct val="0"/>
            </a:spcBef>
            <a:spcAft>
              <a:spcPct val="35000"/>
            </a:spcAft>
            <a:buNone/>
          </a:pPr>
          <a:r>
            <a:rPr lang="en-US" sz="1100" kern="1200" dirty="0"/>
            <a:t>Community / Church Groups</a:t>
          </a:r>
        </a:p>
      </dsp:txBody>
      <dsp:txXfrm>
        <a:off x="5122" y="1310254"/>
        <a:ext cx="1685852" cy="1150666"/>
      </dsp:txXfrm>
    </dsp:sp>
    <dsp:sp modelId="{8D59FF29-E2E9-4F64-89B1-FDDD459752E4}">
      <dsp:nvSpPr>
        <dsp:cNvPr id="0" name=""/>
        <dsp:cNvSpPr/>
      </dsp:nvSpPr>
      <dsp:spPr>
        <a:xfrm>
          <a:off x="2533900" y="333287"/>
          <a:ext cx="590048" cy="590048"/>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1985998" y="1014824"/>
          <a:ext cx="1685852" cy="252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Volunteers / Drivers</a:t>
          </a:r>
        </a:p>
      </dsp:txBody>
      <dsp:txXfrm>
        <a:off x="1985998" y="1014824"/>
        <a:ext cx="1685852" cy="252877"/>
      </dsp:txXfrm>
    </dsp:sp>
    <dsp:sp modelId="{8F2D1A7C-1150-4AF8-BF2E-1F6441B28FE2}">
      <dsp:nvSpPr>
        <dsp:cNvPr id="0" name=""/>
        <dsp:cNvSpPr/>
      </dsp:nvSpPr>
      <dsp:spPr>
        <a:xfrm>
          <a:off x="1985998" y="1310254"/>
          <a:ext cx="1685852" cy="1150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Pickup / Deliver:</a:t>
          </a:r>
        </a:p>
        <a:p>
          <a:pPr marL="0" lvl="0" indent="0" algn="ctr" defTabSz="488950">
            <a:lnSpc>
              <a:spcPct val="100000"/>
            </a:lnSpc>
            <a:spcBef>
              <a:spcPct val="0"/>
            </a:spcBef>
            <a:spcAft>
              <a:spcPct val="35000"/>
            </a:spcAft>
            <a:buNone/>
          </a:pPr>
          <a:r>
            <a:rPr lang="en-US" sz="1100" kern="1200" dirty="0"/>
            <a:t>Local volunteers</a:t>
          </a:r>
          <a:br>
            <a:rPr lang="en-US" sz="1100" kern="1200" dirty="0"/>
          </a:br>
          <a:r>
            <a:rPr lang="en-US" sz="1100" kern="1200" dirty="0"/>
            <a:t>Community / Groups Transport </a:t>
          </a:r>
        </a:p>
        <a:p>
          <a:pPr marL="0" lvl="0" indent="0" algn="ctr" defTabSz="488950">
            <a:lnSpc>
              <a:spcPct val="100000"/>
            </a:lnSpc>
            <a:spcBef>
              <a:spcPct val="0"/>
            </a:spcBef>
            <a:spcAft>
              <a:spcPct val="35000"/>
            </a:spcAft>
            <a:buNone/>
          </a:pPr>
          <a:r>
            <a:rPr lang="en-US" sz="1100" kern="1200" dirty="0"/>
            <a:t> </a:t>
          </a:r>
        </a:p>
        <a:p>
          <a:pPr marL="0" lvl="0" indent="0" algn="ctr" defTabSz="488950">
            <a:spcBef>
              <a:spcPct val="0"/>
            </a:spcBef>
            <a:spcAft>
              <a:spcPct val="35000"/>
            </a:spcAft>
            <a:buNone/>
          </a:pPr>
          <a:endParaRPr lang="en-US" sz="1100" kern="1200" dirty="0"/>
        </a:p>
      </dsp:txBody>
      <dsp:txXfrm>
        <a:off x="1985998" y="1310254"/>
        <a:ext cx="1685852" cy="1150666"/>
      </dsp:txXfrm>
    </dsp:sp>
    <dsp:sp modelId="{D99FEEB4-8164-488A-A724-4FAAA1E6B457}">
      <dsp:nvSpPr>
        <dsp:cNvPr id="0" name=""/>
        <dsp:cNvSpPr/>
      </dsp:nvSpPr>
      <dsp:spPr>
        <a:xfrm>
          <a:off x="4514777" y="333287"/>
          <a:ext cx="590048" cy="590048"/>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3966875" y="1014824"/>
          <a:ext cx="1685852" cy="252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Recipients</a:t>
          </a:r>
        </a:p>
      </dsp:txBody>
      <dsp:txXfrm>
        <a:off x="3966875" y="1014824"/>
        <a:ext cx="1685852" cy="252877"/>
      </dsp:txXfrm>
    </dsp:sp>
    <dsp:sp modelId="{CA3934DE-AFBB-49E1-86A9-BCBE9539936F}">
      <dsp:nvSpPr>
        <dsp:cNvPr id="0" name=""/>
        <dsp:cNvSpPr/>
      </dsp:nvSpPr>
      <dsp:spPr>
        <a:xfrm>
          <a:off x="3966875" y="1310254"/>
          <a:ext cx="1685852" cy="11506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Food Banks</a:t>
          </a:r>
        </a:p>
        <a:p>
          <a:pPr marL="0" lvl="0" indent="0" algn="ctr" defTabSz="488950">
            <a:spcBef>
              <a:spcPct val="0"/>
            </a:spcBef>
            <a:spcAft>
              <a:spcPct val="35000"/>
            </a:spcAft>
            <a:buNone/>
          </a:pPr>
          <a:endParaRPr lang="en-US" sz="1100" kern="1200" dirty="0"/>
        </a:p>
      </dsp:txBody>
      <dsp:txXfrm>
        <a:off x="3966875" y="1310254"/>
        <a:ext cx="1685852" cy="115066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553024" y="422618"/>
          <a:ext cx="590048" cy="590048"/>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5122" y="1096472"/>
          <a:ext cx="1685852" cy="252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US" sz="1700" kern="1200"/>
            <a:t>Donors</a:t>
          </a:r>
        </a:p>
      </dsp:txBody>
      <dsp:txXfrm>
        <a:off x="5122" y="1096472"/>
        <a:ext cx="1685852" cy="252877"/>
      </dsp:txXfrm>
    </dsp:sp>
    <dsp:sp modelId="{2BF4E1CA-267D-40EA-9F71-DAFEFC53C14F}">
      <dsp:nvSpPr>
        <dsp:cNvPr id="0" name=""/>
        <dsp:cNvSpPr/>
      </dsp:nvSpPr>
      <dsp:spPr>
        <a:xfrm>
          <a:off x="5122" y="1388330"/>
          <a:ext cx="1685852" cy="9832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US" sz="1300" kern="1200" dirty="0"/>
            <a:t>Crowdfunding efforts</a:t>
          </a:r>
        </a:p>
        <a:p>
          <a:pPr marL="0" lvl="0" indent="0" algn="ctr" defTabSz="577850">
            <a:lnSpc>
              <a:spcPct val="100000"/>
            </a:lnSpc>
            <a:spcBef>
              <a:spcPct val="0"/>
            </a:spcBef>
            <a:spcAft>
              <a:spcPct val="35000"/>
            </a:spcAft>
            <a:buNone/>
          </a:pPr>
          <a:r>
            <a:rPr lang="en-US" sz="1300" kern="1200" dirty="0"/>
            <a:t>Individuals </a:t>
          </a:r>
          <a:br>
            <a:rPr lang="en-US" sz="1300" kern="1200" dirty="0"/>
          </a:br>
          <a:r>
            <a:rPr lang="en-US" sz="1300" kern="1200" dirty="0"/>
            <a:t>Organizations</a:t>
          </a:r>
        </a:p>
        <a:p>
          <a:pPr marL="0" lvl="0" indent="0" algn="ctr" defTabSz="577850">
            <a:lnSpc>
              <a:spcPct val="100000"/>
            </a:lnSpc>
            <a:spcBef>
              <a:spcPct val="0"/>
            </a:spcBef>
            <a:spcAft>
              <a:spcPct val="35000"/>
            </a:spcAft>
            <a:buNone/>
          </a:pPr>
          <a:r>
            <a:rPr lang="en-US" sz="1300" kern="1200" dirty="0"/>
            <a:t> Church Groups</a:t>
          </a:r>
        </a:p>
      </dsp:txBody>
      <dsp:txXfrm>
        <a:off x="5122" y="1388330"/>
        <a:ext cx="1685852" cy="983259"/>
      </dsp:txXfrm>
    </dsp:sp>
    <dsp:sp modelId="{8D59FF29-E2E9-4F64-89B1-FDDD459752E4}">
      <dsp:nvSpPr>
        <dsp:cNvPr id="0" name=""/>
        <dsp:cNvSpPr/>
      </dsp:nvSpPr>
      <dsp:spPr>
        <a:xfrm>
          <a:off x="2533900" y="422618"/>
          <a:ext cx="590048" cy="590048"/>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1985998" y="1096472"/>
          <a:ext cx="1685852" cy="252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US" sz="1700" kern="1200" dirty="0"/>
            <a:t>Volunteers</a:t>
          </a:r>
        </a:p>
      </dsp:txBody>
      <dsp:txXfrm>
        <a:off x="1985998" y="1096472"/>
        <a:ext cx="1685852" cy="252877"/>
      </dsp:txXfrm>
    </dsp:sp>
    <dsp:sp modelId="{8F2D1A7C-1150-4AF8-BF2E-1F6441B28FE2}">
      <dsp:nvSpPr>
        <dsp:cNvPr id="0" name=""/>
        <dsp:cNvSpPr/>
      </dsp:nvSpPr>
      <dsp:spPr>
        <a:xfrm>
          <a:off x="1985998" y="1388330"/>
          <a:ext cx="1685852" cy="9832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US" sz="1300" kern="1200" dirty="0"/>
            <a:t>Pickup / Deliver:</a:t>
          </a:r>
        </a:p>
        <a:p>
          <a:pPr marL="0" lvl="0" indent="0" algn="ctr" defTabSz="577850">
            <a:lnSpc>
              <a:spcPct val="100000"/>
            </a:lnSpc>
            <a:spcBef>
              <a:spcPct val="0"/>
            </a:spcBef>
            <a:spcAft>
              <a:spcPct val="35000"/>
            </a:spcAft>
            <a:buNone/>
          </a:pPr>
          <a:r>
            <a:rPr lang="en-US" sz="1300" kern="1200" dirty="0"/>
            <a:t>Shipping Companies </a:t>
          </a:r>
        </a:p>
        <a:p>
          <a:pPr marL="0" lvl="0" indent="0" algn="ctr" defTabSz="577850">
            <a:lnSpc>
              <a:spcPct val="100000"/>
            </a:lnSpc>
            <a:spcBef>
              <a:spcPct val="0"/>
            </a:spcBef>
            <a:spcAft>
              <a:spcPct val="35000"/>
            </a:spcAft>
            <a:buNone/>
          </a:pPr>
          <a:r>
            <a:rPr lang="en-US" sz="1300" kern="1200" dirty="0"/>
            <a:t>Transporters </a:t>
          </a:r>
        </a:p>
        <a:p>
          <a:pPr marL="0" lvl="0" indent="0" algn="ctr" defTabSz="577850">
            <a:spcBef>
              <a:spcPct val="0"/>
            </a:spcBef>
            <a:spcAft>
              <a:spcPct val="35000"/>
            </a:spcAft>
            <a:buNone/>
          </a:pPr>
          <a:endParaRPr lang="en-US" sz="1300" kern="1200" dirty="0"/>
        </a:p>
      </dsp:txBody>
      <dsp:txXfrm>
        <a:off x="1985998" y="1388330"/>
        <a:ext cx="1685852" cy="983259"/>
      </dsp:txXfrm>
    </dsp:sp>
    <dsp:sp modelId="{D99FEEB4-8164-488A-A724-4FAAA1E6B457}">
      <dsp:nvSpPr>
        <dsp:cNvPr id="0" name=""/>
        <dsp:cNvSpPr/>
      </dsp:nvSpPr>
      <dsp:spPr>
        <a:xfrm>
          <a:off x="4514777" y="422618"/>
          <a:ext cx="590048" cy="590048"/>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3966875" y="1096472"/>
          <a:ext cx="1685852" cy="2528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US" sz="1700" kern="1200"/>
            <a:t>Recipients</a:t>
          </a:r>
        </a:p>
      </dsp:txBody>
      <dsp:txXfrm>
        <a:off x="3966875" y="1096472"/>
        <a:ext cx="1685852" cy="252877"/>
      </dsp:txXfrm>
    </dsp:sp>
    <dsp:sp modelId="{CA3934DE-AFBB-49E1-86A9-BCBE9539936F}">
      <dsp:nvSpPr>
        <dsp:cNvPr id="0" name=""/>
        <dsp:cNvSpPr/>
      </dsp:nvSpPr>
      <dsp:spPr>
        <a:xfrm>
          <a:off x="3966875" y="1388330"/>
          <a:ext cx="1685852" cy="9832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US" sz="1300" kern="1200" dirty="0"/>
            <a:t>NGO, Social Services Offices</a:t>
          </a:r>
        </a:p>
        <a:p>
          <a:pPr marL="0" lvl="0" indent="0" algn="ctr" defTabSz="577850">
            <a:lnSpc>
              <a:spcPct val="100000"/>
            </a:lnSpc>
            <a:spcBef>
              <a:spcPct val="0"/>
            </a:spcBef>
            <a:spcAft>
              <a:spcPct val="35000"/>
            </a:spcAft>
            <a:buNone/>
          </a:pPr>
          <a:r>
            <a:rPr lang="en-US" sz="1300" kern="1200" dirty="0"/>
            <a:t>Schools/College Girls</a:t>
          </a:r>
        </a:p>
        <a:p>
          <a:pPr marL="0" lvl="0" indent="0" algn="ctr" defTabSz="577850">
            <a:lnSpc>
              <a:spcPct val="100000"/>
            </a:lnSpc>
            <a:spcBef>
              <a:spcPct val="0"/>
            </a:spcBef>
            <a:spcAft>
              <a:spcPct val="35000"/>
            </a:spcAft>
            <a:buNone/>
          </a:pPr>
          <a:endParaRPr lang="en-US" sz="1300" kern="1200" dirty="0"/>
        </a:p>
      </dsp:txBody>
      <dsp:txXfrm>
        <a:off x="3966875" y="1388330"/>
        <a:ext cx="1685852" cy="983259"/>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6.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swachcoop.com/"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9"/>
        <p:cNvGrpSpPr/>
        <p:nvPr/>
      </p:nvGrpSpPr>
      <p:grpSpPr>
        <a:xfrm>
          <a:off x="0" y="0"/>
          <a:ext cx="0" cy="0"/>
          <a:chOff x="0" y="0"/>
          <a:chExt cx="0" cy="0"/>
        </a:xfrm>
      </p:grpSpPr>
      <p:sp>
        <p:nvSpPr>
          <p:cNvPr id="1740" name="Google Shape;1740;g59475fd5ec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1" name="Google Shape;1741;g59475fd5ec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0" i="0" dirty="0">
                <a:solidFill>
                  <a:srgbClr val="333333"/>
                </a:solidFill>
                <a:effectLst/>
                <a:latin typeface="adelle"/>
              </a:rPr>
              <a:t>An estimated 355 million Indian women and girls must find ways to cope with monthly menstrual hygiene. Most o  A majority of rural women in India employ clothes and rags for feminine hygiene. These materials might predispose women to reproductive tract infections since it may be difficult for them to keep their used napkins clean and free of harmful bacteria. Washing reusable feminine products with soap and drying them in sunlight may be difficult due to lack of water, private facilities, and cultural taboos associated with menstruation.</a:t>
            </a:r>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25</a:t>
            </a:fld>
            <a:endParaRPr lang="en-IN"/>
          </a:p>
        </p:txBody>
      </p:sp>
    </p:spTree>
    <p:extLst>
      <p:ext uri="{BB962C8B-B14F-4D97-AF65-F5344CB8AC3E}">
        <p14:creationId xmlns:p14="http://schemas.microsoft.com/office/powerpoint/2010/main" val="28277062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lvl="0"/>
            <a:r>
              <a:rPr lang="en-US" sz="1200" dirty="0"/>
              <a:t>Include Details:</a:t>
            </a:r>
          </a:p>
          <a:p>
            <a:pPr lvl="0"/>
            <a:r>
              <a:rPr lang="en-US" sz="1200" dirty="0"/>
              <a:t>Donors Who they are for each project</a:t>
            </a:r>
          </a:p>
          <a:p>
            <a:pPr lvl="0"/>
            <a:endParaRPr lang="en-US" sz="1200" dirty="0"/>
          </a:p>
          <a:p>
            <a:pPr lvl="0"/>
            <a:r>
              <a:rPr lang="en-US" sz="1200" dirty="0"/>
              <a:t>Driver – Project Managers  choice , Long term Vetted Orgs</a:t>
            </a:r>
          </a:p>
          <a:p>
            <a:pPr lvl="0"/>
            <a:endParaRPr lang="en-US" sz="1200" dirty="0"/>
          </a:p>
          <a:p>
            <a:pPr lvl="0"/>
            <a:r>
              <a:rPr lang="en-US" sz="1200"/>
              <a:t>Recipients </a:t>
            </a:r>
            <a:endParaRPr lang="en-US" sz="1200" dirty="0"/>
          </a:p>
          <a:p>
            <a:pPr lvl="0"/>
            <a:endParaRPr lang="en-US" sz="1200" dirty="0"/>
          </a:p>
          <a:p>
            <a:pPr lvl="0"/>
            <a:endParaRPr lang="en-US" sz="1200" dirty="0"/>
          </a:p>
          <a:p>
            <a:pPr lvl="0"/>
            <a:r>
              <a:rPr lang="en-US" sz="1200" dirty="0"/>
              <a:t>NGO, Social Services Offices</a:t>
            </a:r>
          </a:p>
          <a:p>
            <a:pPr lvl="0"/>
            <a:r>
              <a:rPr lang="en-US" sz="1200" dirty="0"/>
              <a:t>Schools/College Girls</a:t>
            </a:r>
          </a:p>
          <a:p>
            <a:pPr lvl="0"/>
            <a:r>
              <a:rPr lang="en-US" sz="1200" dirty="0"/>
              <a:t>Underprivileged</a:t>
            </a:r>
          </a:p>
          <a:p>
            <a:pPr lvl="0"/>
            <a:r>
              <a:rPr lang="en-US" sz="1200" dirty="0"/>
              <a:t>Village Women/girls</a:t>
            </a:r>
          </a:p>
          <a:p>
            <a:pPr lvl="0"/>
            <a:r>
              <a:rPr lang="en-US" sz="1200" b="0" i="0" dirty="0"/>
              <a:t>Marginalized and lower middle-class populace</a:t>
            </a:r>
            <a:endParaRPr lang="en-US" sz="1200" dirty="0"/>
          </a:p>
          <a:p>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28</a:t>
            </a:fld>
            <a:endParaRPr lang="en-IN"/>
          </a:p>
        </p:txBody>
      </p:sp>
    </p:spTree>
    <p:extLst>
      <p:ext uri="{BB962C8B-B14F-4D97-AF65-F5344CB8AC3E}">
        <p14:creationId xmlns:p14="http://schemas.microsoft.com/office/powerpoint/2010/main" val="4146129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30</a:t>
            </a:fld>
            <a:endParaRPr lang="en-US"/>
          </a:p>
        </p:txBody>
      </p:sp>
    </p:spTree>
    <p:extLst>
      <p:ext uri="{BB962C8B-B14F-4D97-AF65-F5344CB8AC3E}">
        <p14:creationId xmlns:p14="http://schemas.microsoft.com/office/powerpoint/2010/main" val="1753894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31</a:t>
            </a:fld>
            <a:endParaRPr lang="en-US"/>
          </a:p>
        </p:txBody>
      </p:sp>
    </p:spTree>
    <p:extLst>
      <p:ext uri="{BB962C8B-B14F-4D97-AF65-F5344CB8AC3E}">
        <p14:creationId xmlns:p14="http://schemas.microsoft.com/office/powerpoint/2010/main" val="2699109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32</a:t>
            </a:fld>
            <a:endParaRPr lang="en-US"/>
          </a:p>
        </p:txBody>
      </p:sp>
    </p:spTree>
    <p:extLst>
      <p:ext uri="{BB962C8B-B14F-4D97-AF65-F5344CB8AC3E}">
        <p14:creationId xmlns:p14="http://schemas.microsoft.com/office/powerpoint/2010/main" val="34590375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33</a:t>
            </a:fld>
            <a:endParaRPr lang="en-US"/>
          </a:p>
        </p:txBody>
      </p:sp>
    </p:spTree>
    <p:extLst>
      <p:ext uri="{BB962C8B-B14F-4D97-AF65-F5344CB8AC3E}">
        <p14:creationId xmlns:p14="http://schemas.microsoft.com/office/powerpoint/2010/main" val="5898533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34</a:t>
            </a:fld>
            <a:endParaRPr lang="en-US"/>
          </a:p>
        </p:txBody>
      </p:sp>
    </p:spTree>
    <p:extLst>
      <p:ext uri="{BB962C8B-B14F-4D97-AF65-F5344CB8AC3E}">
        <p14:creationId xmlns:p14="http://schemas.microsoft.com/office/powerpoint/2010/main" val="39701342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35</a:t>
            </a:fld>
            <a:endParaRPr lang="en-US"/>
          </a:p>
        </p:txBody>
      </p:sp>
    </p:spTree>
    <p:extLst>
      <p:ext uri="{BB962C8B-B14F-4D97-AF65-F5344CB8AC3E}">
        <p14:creationId xmlns:p14="http://schemas.microsoft.com/office/powerpoint/2010/main" val="27113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37</a:t>
            </a:fld>
            <a:endParaRPr lang="en-US"/>
          </a:p>
        </p:txBody>
      </p:sp>
    </p:spTree>
    <p:extLst>
      <p:ext uri="{BB962C8B-B14F-4D97-AF65-F5344CB8AC3E}">
        <p14:creationId xmlns:p14="http://schemas.microsoft.com/office/powerpoint/2010/main" val="4061888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Looking at the project it was decided to break out into to teams Business and Technical. Most people who attended the meetings were on both teams, The teams can run through several sub projects and individuals can be om many teams.</a:t>
            </a:r>
          </a:p>
        </p:txBody>
      </p:sp>
      <p:sp>
        <p:nvSpPr>
          <p:cNvPr id="4" name="Slide Number Placeholder 3"/>
          <p:cNvSpPr>
            <a:spLocks noGrp="1"/>
          </p:cNvSpPr>
          <p:nvPr>
            <p:ph type="sldNum" sz="quarter" idx="5"/>
          </p:nvPr>
        </p:nvSpPr>
        <p:spPr/>
        <p:txBody>
          <a:bodyPr/>
          <a:lstStyle/>
          <a:p>
            <a:fld id="{6D25A6A1-9A3A-437D-AF1D-F91488312007}" type="slidenum">
              <a:rPr lang="en-US" smtClean="0"/>
              <a:t>38</a:t>
            </a:fld>
            <a:endParaRPr lang="en-US"/>
          </a:p>
        </p:txBody>
      </p:sp>
    </p:spTree>
    <p:extLst>
      <p:ext uri="{BB962C8B-B14F-4D97-AF65-F5344CB8AC3E}">
        <p14:creationId xmlns:p14="http://schemas.microsoft.com/office/powerpoint/2010/main" val="2529796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9"/>
        <p:cNvGrpSpPr/>
        <p:nvPr/>
      </p:nvGrpSpPr>
      <p:grpSpPr>
        <a:xfrm>
          <a:off x="0" y="0"/>
          <a:ext cx="0" cy="0"/>
          <a:chOff x="0" y="0"/>
          <a:chExt cx="0" cy="0"/>
        </a:xfrm>
      </p:grpSpPr>
      <p:sp>
        <p:nvSpPr>
          <p:cNvPr id="1740" name="Google Shape;1740;g59475fd5ec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1" name="Google Shape;1741;g59475fd5ec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330283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We asked ourselves the question with what we know about blockchain and social impact projects, what can we do to have an impact in our community</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b="1">
              <a:sym typeface="Arial"/>
            </a:endParaRPr>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Philanthropy and remittances </a:t>
            </a:r>
            <a:r>
              <a:rPr lang="en-US" sz="1500">
                <a:sym typeface="Arial"/>
              </a:rPr>
              <a:t>(donation traceability, aid transparency, digital currencies in aid and development, governance and accountability) </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Financial empowerment </a:t>
            </a:r>
            <a:r>
              <a:rPr lang="en-US" sz="1500">
                <a:sym typeface="Arial"/>
              </a:rPr>
              <a:t>(financial inclusion, microfinance, microinsurance)</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Identity and land rights </a:t>
            </a:r>
            <a:r>
              <a:rPr lang="en-US" sz="1500">
                <a:sym typeface="Arial"/>
              </a:rPr>
              <a:t>(refugee assistance, land ownership documentation)</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Governance and democracy </a:t>
            </a:r>
            <a:r>
              <a:rPr lang="en-US" sz="1500">
                <a:sym typeface="Arial"/>
              </a:rPr>
              <a:t>(fighting censorship and fake news, voting rights and protections, election integrity)</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Supply chain and environmental protections </a:t>
            </a:r>
            <a:r>
              <a:rPr lang="en-US" sz="1500">
                <a:sym typeface="Arial"/>
              </a:rPr>
              <a:t>(sustainable supply chain, fair trade, ethical sourcing, fair labor practices</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a:sym typeface="Arial"/>
            </a:endParaRPr>
          </a:p>
          <a:p>
            <a:pPr marL="457200" indent="-457200">
              <a:lnSpc>
                <a:spcPct val="160000"/>
              </a:lnSpc>
              <a:buFont typeface="Arial" pitchFamily="34" charset="0"/>
              <a:buChar char="•"/>
            </a:pPr>
            <a:r>
              <a:rPr lang="en-US" sz="1200"/>
              <a:t>Introduction: Project and Team</a:t>
            </a:r>
          </a:p>
          <a:p>
            <a:pPr marL="457200" indent="-457200">
              <a:lnSpc>
                <a:spcPct val="160000"/>
              </a:lnSpc>
              <a:buFont typeface="Arial" pitchFamily="34" charset="0"/>
              <a:buChar char="•"/>
            </a:pPr>
            <a:r>
              <a:rPr lang="en-US" sz="1200"/>
              <a:t>The Giving Chain 2019</a:t>
            </a:r>
          </a:p>
          <a:p>
            <a:pPr marL="457200" indent="-457200">
              <a:lnSpc>
                <a:spcPct val="160000"/>
              </a:lnSpc>
              <a:buFont typeface="Arial" pitchFamily="34" charset="0"/>
              <a:buChar char="•"/>
            </a:pPr>
            <a:r>
              <a:rPr lang="en-US" sz="1200"/>
              <a:t>Hyperledger Mentorship Program</a:t>
            </a:r>
          </a:p>
          <a:p>
            <a:pPr marL="457200" indent="-457200">
              <a:lnSpc>
                <a:spcPct val="160000"/>
              </a:lnSpc>
              <a:buFont typeface="Arial" pitchFamily="34" charset="0"/>
              <a:buChar char="•"/>
            </a:pPr>
            <a:r>
              <a:rPr lang="en-US" sz="1200"/>
              <a:t>Project Overview</a:t>
            </a:r>
          </a:p>
          <a:p>
            <a:pPr marL="457200" indent="-457200">
              <a:lnSpc>
                <a:spcPct val="160000"/>
              </a:lnSpc>
              <a:buFont typeface="Arial" pitchFamily="34" charset="0"/>
              <a:buChar char="•"/>
            </a:pPr>
            <a:r>
              <a:rPr lang="en-US" sz="1200"/>
              <a:t>Teams (Expectations) (Focus)</a:t>
            </a:r>
          </a:p>
          <a:p>
            <a:pPr marL="457200" indent="-457200">
              <a:lnSpc>
                <a:spcPct val="160000"/>
              </a:lnSpc>
              <a:buFont typeface="Arial" pitchFamily="34" charset="0"/>
              <a:buChar char="•"/>
            </a:pPr>
            <a:r>
              <a:rPr lang="en-US" sz="1200"/>
              <a:t>Introduction from Members on Call</a:t>
            </a:r>
            <a:endParaRPr lang="en-US"/>
          </a:p>
        </p:txBody>
      </p:sp>
      <p:sp>
        <p:nvSpPr>
          <p:cNvPr id="4" name="Slide Number Placeholder 3"/>
          <p:cNvSpPr>
            <a:spLocks noGrp="1"/>
          </p:cNvSpPr>
          <p:nvPr>
            <p:ph type="sldNum" sz="quarter" idx="5"/>
          </p:nvPr>
        </p:nvSpPr>
        <p:spPr/>
        <p:txBody>
          <a:bodyPr/>
          <a:lstStyle/>
          <a:p>
            <a:fld id="{F47FFA2C-6D0E-45A1-B4EC-3FD5FAE3D441}" type="slidenum">
              <a:rPr lang="en-US" smtClean="0"/>
              <a:t>47</a:t>
            </a:fld>
            <a:endParaRPr lang="en-US"/>
          </a:p>
        </p:txBody>
      </p:sp>
    </p:spTree>
    <p:extLst>
      <p:ext uri="{BB962C8B-B14F-4D97-AF65-F5344CB8AC3E}">
        <p14:creationId xmlns:p14="http://schemas.microsoft.com/office/powerpoint/2010/main" val="5689247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We asked ourselves the question with what we know about blockchain and social impact projects, what can we do to have an impact in our community</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b="1">
              <a:sym typeface="Arial"/>
            </a:endParaRPr>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Philanthropy and remittances </a:t>
            </a:r>
            <a:r>
              <a:rPr lang="en-US" sz="1500">
                <a:sym typeface="Arial"/>
              </a:rPr>
              <a:t>(donation traceability, aid transparency, digital currencies in aid and development, governance and accountability) </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Financial empowerment </a:t>
            </a:r>
            <a:r>
              <a:rPr lang="en-US" sz="1500">
                <a:sym typeface="Arial"/>
              </a:rPr>
              <a:t>(financial inclusion, microfinance, microinsurance)</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Identity and land rights </a:t>
            </a:r>
            <a:r>
              <a:rPr lang="en-US" sz="1500">
                <a:sym typeface="Arial"/>
              </a:rPr>
              <a:t>(refugee assistance, land ownership documentation)</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Governance and democracy </a:t>
            </a:r>
            <a:r>
              <a:rPr lang="en-US" sz="1500">
                <a:sym typeface="Arial"/>
              </a:rPr>
              <a:t>(fighting censorship and fake news, voting rights and protections, election integrity)</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Supply chain and environmental protections </a:t>
            </a:r>
            <a:r>
              <a:rPr lang="en-US" sz="1500">
                <a:sym typeface="Arial"/>
              </a:rPr>
              <a:t>(sustainable supply chain, fair trade, ethical sourcing, fair labor practices</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a:sym typeface="Arial"/>
            </a:endParaRPr>
          </a:p>
          <a:p>
            <a:pPr marL="457200" indent="-457200">
              <a:lnSpc>
                <a:spcPct val="160000"/>
              </a:lnSpc>
              <a:buFont typeface="Arial" pitchFamily="34" charset="0"/>
              <a:buChar char="•"/>
            </a:pPr>
            <a:r>
              <a:rPr lang="en-US" sz="1200"/>
              <a:t>Introduction: Project and Team</a:t>
            </a:r>
          </a:p>
          <a:p>
            <a:pPr marL="457200" indent="-457200">
              <a:lnSpc>
                <a:spcPct val="160000"/>
              </a:lnSpc>
              <a:buFont typeface="Arial" pitchFamily="34" charset="0"/>
              <a:buChar char="•"/>
            </a:pPr>
            <a:r>
              <a:rPr lang="en-US" sz="1200"/>
              <a:t>The Giving Chain 2019</a:t>
            </a:r>
          </a:p>
          <a:p>
            <a:pPr marL="457200" indent="-457200">
              <a:lnSpc>
                <a:spcPct val="160000"/>
              </a:lnSpc>
              <a:buFont typeface="Arial" pitchFamily="34" charset="0"/>
              <a:buChar char="•"/>
            </a:pPr>
            <a:r>
              <a:rPr lang="en-US" sz="1200"/>
              <a:t>Hyperledger Mentorship Program</a:t>
            </a:r>
          </a:p>
          <a:p>
            <a:pPr marL="457200" indent="-457200">
              <a:lnSpc>
                <a:spcPct val="160000"/>
              </a:lnSpc>
              <a:buFont typeface="Arial" pitchFamily="34" charset="0"/>
              <a:buChar char="•"/>
            </a:pPr>
            <a:r>
              <a:rPr lang="en-US" sz="1200"/>
              <a:t>Project Overview</a:t>
            </a:r>
          </a:p>
          <a:p>
            <a:pPr marL="457200" indent="-457200">
              <a:lnSpc>
                <a:spcPct val="160000"/>
              </a:lnSpc>
              <a:buFont typeface="Arial" pitchFamily="34" charset="0"/>
              <a:buChar char="•"/>
            </a:pPr>
            <a:r>
              <a:rPr lang="en-US" sz="1200"/>
              <a:t>Teams (Expectations) (Focus)</a:t>
            </a:r>
          </a:p>
          <a:p>
            <a:pPr marL="457200" indent="-457200">
              <a:lnSpc>
                <a:spcPct val="160000"/>
              </a:lnSpc>
              <a:buFont typeface="Arial" pitchFamily="34" charset="0"/>
              <a:buChar char="•"/>
            </a:pPr>
            <a:r>
              <a:rPr lang="en-US" sz="1200"/>
              <a:t>Introduction from Members on Call</a:t>
            </a:r>
            <a:endParaRPr lang="en-US"/>
          </a:p>
        </p:txBody>
      </p:sp>
      <p:sp>
        <p:nvSpPr>
          <p:cNvPr id="4" name="Slide Number Placeholder 3"/>
          <p:cNvSpPr>
            <a:spLocks noGrp="1"/>
          </p:cNvSpPr>
          <p:nvPr>
            <p:ph type="sldNum" sz="quarter" idx="5"/>
          </p:nvPr>
        </p:nvSpPr>
        <p:spPr/>
        <p:txBody>
          <a:bodyPr/>
          <a:lstStyle/>
          <a:p>
            <a:fld id="{F47FFA2C-6D0E-45A1-B4EC-3FD5FAE3D441}" type="slidenum">
              <a:rPr lang="en-US" smtClean="0"/>
              <a:t>48</a:t>
            </a:fld>
            <a:endParaRPr lang="en-US"/>
          </a:p>
        </p:txBody>
      </p:sp>
    </p:spTree>
    <p:extLst>
      <p:ext uri="{BB962C8B-B14F-4D97-AF65-F5344CB8AC3E}">
        <p14:creationId xmlns:p14="http://schemas.microsoft.com/office/powerpoint/2010/main" val="13788318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dirty="0" err="1">
                <a:solidFill>
                  <a:srgbClr val="4866BC"/>
                </a:solidFill>
                <a:effectLst/>
                <a:latin typeface="adelle"/>
                <a:hlinkClick r:id="rId3"/>
              </a:rPr>
              <a:t>SWaCH</a:t>
            </a:r>
            <a:r>
              <a:rPr lang="en-US" b="0" i="0" dirty="0">
                <a:solidFill>
                  <a:srgbClr val="333333"/>
                </a:solidFill>
                <a:effectLst/>
                <a:latin typeface="adelle"/>
              </a:rPr>
              <a:t>, a self-governing organization that provides waste management services to citizens of Pune in west India, recently brought attention to the issue of waste pickers' exposure to infections and other health hazards due to handling feminine hygiene discards. They highlighted the lack of disposable bags for each used sanitary pad, making its disposal hazardous to both those who handle waste and the environment. Disposable sanitary napkins are seen littering dry riverbeds, roadsides, and streets.</a:t>
            </a:r>
            <a:endParaRPr lang="en-US" dirty="0"/>
          </a:p>
          <a:p>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52</a:t>
            </a:fld>
            <a:endParaRPr lang="en-IN"/>
          </a:p>
        </p:txBody>
      </p:sp>
    </p:spTree>
    <p:extLst>
      <p:ext uri="{BB962C8B-B14F-4D97-AF65-F5344CB8AC3E}">
        <p14:creationId xmlns:p14="http://schemas.microsoft.com/office/powerpoint/2010/main" val="25801907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Clr>
                <a:schemeClr val="dk1"/>
              </a:buClr>
              <a:buSzPts val="1100"/>
            </a:pPr>
            <a:r>
              <a:rPr lang="en-US" sz="1200"/>
              <a:t>To connect donors with receipts</a:t>
            </a:r>
          </a:p>
          <a:p>
            <a:pPr>
              <a:buClr>
                <a:schemeClr val="dk1"/>
              </a:buClr>
              <a:buSzPts val="1100"/>
            </a:pPr>
            <a:r>
              <a:rPr lang="en-US" sz="1200">
                <a:solidFill>
                  <a:schemeClr val="dk1"/>
                </a:solidFill>
              </a:rPr>
              <a:t>Capture and verify the quantity and transfer of donations</a:t>
            </a:r>
          </a:p>
          <a:p>
            <a:pPr>
              <a:buClr>
                <a:schemeClr val="dk1"/>
              </a:buClr>
              <a:buSzPts val="1100"/>
            </a:pPr>
            <a:r>
              <a:rPr lang="en-US" sz="1200">
                <a:solidFill>
                  <a:schemeClr val="dk1"/>
                </a:solidFill>
              </a:rPr>
              <a:t>Track where donations are located at any time</a:t>
            </a:r>
          </a:p>
          <a:p>
            <a:pPr>
              <a:buClr>
                <a:schemeClr val="dk1"/>
              </a:buClr>
              <a:buSzPts val="1100"/>
            </a:pPr>
            <a:r>
              <a:rPr lang="en-US" sz="1200">
                <a:solidFill>
                  <a:schemeClr val="dk1"/>
                </a:solidFill>
              </a:rPr>
              <a:t>Track where donation origin and destination but do not reveal their identity to the system.</a:t>
            </a:r>
          </a:p>
          <a:p>
            <a:endParaRPr lang="en-US"/>
          </a:p>
          <a:p>
            <a:endParaRPr lang="en-US"/>
          </a:p>
          <a:p>
            <a:r>
              <a:rPr lang="en-US"/>
              <a:t>The business model we defined created a dignified system that matches local individuals who want to donate with recipient in need.  In our use case we match local New Jersey farmers who have excess produce in August with food insecure Veterans and local area food banks.</a:t>
            </a:r>
          </a:p>
        </p:txBody>
      </p:sp>
      <p:sp>
        <p:nvSpPr>
          <p:cNvPr id="4" name="Slide Number Placeholder 3"/>
          <p:cNvSpPr>
            <a:spLocks noGrp="1"/>
          </p:cNvSpPr>
          <p:nvPr>
            <p:ph type="sldNum" sz="quarter" idx="5"/>
          </p:nvPr>
        </p:nvSpPr>
        <p:spPr/>
        <p:txBody>
          <a:bodyPr/>
          <a:lstStyle/>
          <a:p>
            <a:fld id="{F47FFA2C-6D0E-45A1-B4EC-3FD5FAE3D441}" type="slidenum">
              <a:rPr lang="en-US" smtClean="0"/>
              <a:t>53</a:t>
            </a:fld>
            <a:endParaRPr lang="en-US"/>
          </a:p>
        </p:txBody>
      </p:sp>
    </p:spTree>
    <p:extLst>
      <p:ext uri="{BB962C8B-B14F-4D97-AF65-F5344CB8AC3E}">
        <p14:creationId xmlns:p14="http://schemas.microsoft.com/office/powerpoint/2010/main" val="24410983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Clr>
                <a:schemeClr val="dk1"/>
              </a:buClr>
              <a:buSzPts val="1100"/>
            </a:pPr>
            <a:r>
              <a:rPr lang="en-US" sz="1200" dirty="0"/>
              <a:t>To connect donors with receipts</a:t>
            </a:r>
          </a:p>
          <a:p>
            <a:pPr>
              <a:buClr>
                <a:schemeClr val="dk1"/>
              </a:buClr>
              <a:buSzPts val="1100"/>
            </a:pPr>
            <a:r>
              <a:rPr lang="en-US" sz="1200" dirty="0">
                <a:solidFill>
                  <a:schemeClr val="dk1"/>
                </a:solidFill>
              </a:rPr>
              <a:t>Capture and verify the quantity and transfer of donations</a:t>
            </a:r>
          </a:p>
          <a:p>
            <a:pPr>
              <a:buClr>
                <a:schemeClr val="dk1"/>
              </a:buClr>
              <a:buSzPts val="1100"/>
            </a:pPr>
            <a:r>
              <a:rPr lang="en-US" sz="1200" dirty="0">
                <a:solidFill>
                  <a:schemeClr val="dk1"/>
                </a:solidFill>
              </a:rPr>
              <a:t>Track where donations are located at any time</a:t>
            </a:r>
          </a:p>
          <a:p>
            <a:pPr>
              <a:buClr>
                <a:schemeClr val="dk1"/>
              </a:buClr>
              <a:buSzPts val="1100"/>
            </a:pPr>
            <a:r>
              <a:rPr lang="en-US" sz="1200" dirty="0">
                <a:solidFill>
                  <a:schemeClr val="dk1"/>
                </a:solidFill>
              </a:rPr>
              <a:t>Track where donation origin and destination but do not reveal their identity to the system.</a:t>
            </a:r>
          </a:p>
          <a:p>
            <a:endParaRPr lang="en-US" dirty="0"/>
          </a:p>
          <a:p>
            <a:endParaRPr lang="en-US" dirty="0"/>
          </a:p>
          <a:p>
            <a:r>
              <a:rPr lang="en-US" dirty="0"/>
              <a:t>The business model we defined created a dignified system that matches local individuals who want to donate with recipient in need.  In our use case we match local New Jersey farmers who have excess produce in August with food insecure Veterans and local area food banks.</a:t>
            </a:r>
          </a:p>
        </p:txBody>
      </p:sp>
      <p:sp>
        <p:nvSpPr>
          <p:cNvPr id="4" name="Slide Number Placeholder 3"/>
          <p:cNvSpPr>
            <a:spLocks noGrp="1"/>
          </p:cNvSpPr>
          <p:nvPr>
            <p:ph type="sldNum" sz="quarter" idx="5"/>
          </p:nvPr>
        </p:nvSpPr>
        <p:spPr/>
        <p:txBody>
          <a:bodyPr/>
          <a:lstStyle/>
          <a:p>
            <a:fld id="{F47FFA2C-6D0E-45A1-B4EC-3FD5FAE3D441}" type="slidenum">
              <a:rPr lang="en-US" smtClean="0"/>
              <a:t>54</a:t>
            </a:fld>
            <a:endParaRPr lang="en-US"/>
          </a:p>
        </p:txBody>
      </p:sp>
    </p:spTree>
    <p:extLst>
      <p:ext uri="{BB962C8B-B14F-4D97-AF65-F5344CB8AC3E}">
        <p14:creationId xmlns:p14="http://schemas.microsoft.com/office/powerpoint/2010/main" val="24410983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Clr>
                <a:schemeClr val="dk1"/>
              </a:buClr>
              <a:buSzPts val="1100"/>
            </a:pPr>
            <a:r>
              <a:rPr lang="en-US" sz="1200" dirty="0"/>
              <a:t>To connect donors with receipts</a:t>
            </a:r>
          </a:p>
          <a:p>
            <a:pPr>
              <a:buClr>
                <a:schemeClr val="dk1"/>
              </a:buClr>
              <a:buSzPts val="1100"/>
            </a:pPr>
            <a:r>
              <a:rPr lang="en-US" sz="1200" dirty="0">
                <a:solidFill>
                  <a:schemeClr val="dk1"/>
                </a:solidFill>
              </a:rPr>
              <a:t>Capture and verify the quantity and transfer of donations</a:t>
            </a:r>
          </a:p>
          <a:p>
            <a:pPr>
              <a:buClr>
                <a:schemeClr val="dk1"/>
              </a:buClr>
              <a:buSzPts val="1100"/>
            </a:pPr>
            <a:r>
              <a:rPr lang="en-US" sz="1200" dirty="0">
                <a:solidFill>
                  <a:schemeClr val="dk1"/>
                </a:solidFill>
              </a:rPr>
              <a:t>Track where donations are located at any time</a:t>
            </a:r>
          </a:p>
          <a:p>
            <a:pPr>
              <a:buClr>
                <a:schemeClr val="dk1"/>
              </a:buClr>
              <a:buSzPts val="1100"/>
            </a:pPr>
            <a:r>
              <a:rPr lang="en-US" sz="1200" dirty="0">
                <a:solidFill>
                  <a:schemeClr val="dk1"/>
                </a:solidFill>
              </a:rPr>
              <a:t>Track where donation origin and destination but do not reveal their identity to the system.</a:t>
            </a:r>
          </a:p>
          <a:p>
            <a:endParaRPr lang="en-US" dirty="0"/>
          </a:p>
          <a:p>
            <a:endParaRPr lang="en-US" dirty="0"/>
          </a:p>
          <a:p>
            <a:r>
              <a:rPr lang="en-US" dirty="0"/>
              <a:t>The business model we defined created a dignified system that matches local individuals who want to donate with recipient in need.  In our use case we match local New Jersey farmers who have excess produce in August with food insecure Veterans and local area food banks.</a:t>
            </a:r>
          </a:p>
        </p:txBody>
      </p:sp>
      <p:sp>
        <p:nvSpPr>
          <p:cNvPr id="4" name="Slide Number Placeholder 3"/>
          <p:cNvSpPr>
            <a:spLocks noGrp="1"/>
          </p:cNvSpPr>
          <p:nvPr>
            <p:ph type="sldNum" sz="quarter" idx="5"/>
          </p:nvPr>
        </p:nvSpPr>
        <p:spPr/>
        <p:txBody>
          <a:bodyPr/>
          <a:lstStyle/>
          <a:p>
            <a:fld id="{F47FFA2C-6D0E-45A1-B4EC-3FD5FAE3D441}" type="slidenum">
              <a:rPr lang="en-US" smtClean="0"/>
              <a:t>55</a:t>
            </a:fld>
            <a:endParaRPr lang="en-US"/>
          </a:p>
        </p:txBody>
      </p:sp>
    </p:spTree>
    <p:extLst>
      <p:ext uri="{BB962C8B-B14F-4D97-AF65-F5344CB8AC3E}">
        <p14:creationId xmlns:p14="http://schemas.microsoft.com/office/powerpoint/2010/main" val="16032314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56</a:t>
            </a:fld>
            <a:endParaRPr lang="en-US"/>
          </a:p>
        </p:txBody>
      </p:sp>
    </p:spTree>
    <p:extLst>
      <p:ext uri="{BB962C8B-B14F-4D97-AF65-F5344CB8AC3E}">
        <p14:creationId xmlns:p14="http://schemas.microsoft.com/office/powerpoint/2010/main" val="4290715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0"/>
        <p:cNvGrpSpPr/>
        <p:nvPr/>
      </p:nvGrpSpPr>
      <p:grpSpPr>
        <a:xfrm>
          <a:off x="0" y="0"/>
          <a:ext cx="0" cy="0"/>
          <a:chOff x="0" y="0"/>
          <a:chExt cx="0" cy="0"/>
        </a:xfrm>
      </p:grpSpPr>
      <p:sp>
        <p:nvSpPr>
          <p:cNvPr id="1751" name="Google Shape;1751;ge67693fd4d_0_4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2" name="Google Shape;1752;ge67693fd4d_0_48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Remind Attendees that All Are Welcome in Hyperledger Community and that they must abide by the code of conduct</a:t>
            </a:r>
            <a:endParaRPr/>
          </a:p>
        </p:txBody>
      </p:sp>
      <p:sp>
        <p:nvSpPr>
          <p:cNvPr id="1753" name="Google Shape;1753;ge67693fd4d_0_489: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2019 Grass roots effort of the Blockchain Princeton Meetup Groups. Worked through the checkpoints to create an important community project.</a:t>
            </a:r>
          </a:p>
        </p:txBody>
      </p:sp>
    </p:spTree>
    <p:extLst>
      <p:ext uri="{BB962C8B-B14F-4D97-AF65-F5344CB8AC3E}">
        <p14:creationId xmlns:p14="http://schemas.microsoft.com/office/powerpoint/2010/main" val="3508441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lvl="0"/>
            <a:r>
              <a:rPr lang="en-US" sz="1200" dirty="0"/>
              <a:t>Include Details:</a:t>
            </a:r>
          </a:p>
          <a:p>
            <a:pPr lvl="0"/>
            <a:r>
              <a:rPr lang="en-US" sz="1200" dirty="0"/>
              <a:t>Donors Who they are for each project</a:t>
            </a:r>
          </a:p>
          <a:p>
            <a:pPr lvl="0"/>
            <a:endParaRPr lang="en-US" sz="1200" dirty="0"/>
          </a:p>
          <a:p>
            <a:pPr lvl="0"/>
            <a:r>
              <a:rPr lang="en-US" sz="1200" dirty="0"/>
              <a:t>Driver – Project Managers  choice , Long term Vetted Orgs</a:t>
            </a:r>
          </a:p>
          <a:p>
            <a:pPr lvl="0"/>
            <a:endParaRPr lang="en-US" sz="1200" dirty="0"/>
          </a:p>
          <a:p>
            <a:pPr lvl="0"/>
            <a:r>
              <a:rPr lang="en-US" sz="1200"/>
              <a:t>Recipients </a:t>
            </a:r>
            <a:endParaRPr lang="en-US" sz="1200" dirty="0"/>
          </a:p>
          <a:p>
            <a:pPr lvl="0"/>
            <a:endParaRPr lang="en-US" sz="1200" dirty="0"/>
          </a:p>
          <a:p>
            <a:pPr lvl="0"/>
            <a:endParaRPr lang="en-US" sz="1200" dirty="0"/>
          </a:p>
          <a:p>
            <a:pPr lvl="0"/>
            <a:r>
              <a:rPr lang="en-US" sz="1200" dirty="0"/>
              <a:t>NGO, Social Services Offices</a:t>
            </a:r>
          </a:p>
          <a:p>
            <a:pPr lvl="0"/>
            <a:r>
              <a:rPr lang="en-US" sz="1200" dirty="0"/>
              <a:t>Schools/College Girls</a:t>
            </a:r>
          </a:p>
          <a:p>
            <a:pPr lvl="0"/>
            <a:r>
              <a:rPr lang="en-US" sz="1200" dirty="0"/>
              <a:t>Underprivileged</a:t>
            </a:r>
          </a:p>
          <a:p>
            <a:pPr lvl="0"/>
            <a:r>
              <a:rPr lang="en-US" sz="1200" dirty="0"/>
              <a:t>Village Women/girls</a:t>
            </a:r>
          </a:p>
          <a:p>
            <a:pPr lvl="0"/>
            <a:r>
              <a:rPr lang="en-US" sz="1200" b="0" i="0" dirty="0"/>
              <a:t>Marginalized and lower middle-class populace</a:t>
            </a:r>
            <a:endParaRPr lang="en-US" sz="1200" dirty="0"/>
          </a:p>
          <a:p>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10</a:t>
            </a:fld>
            <a:endParaRPr lang="en-IN"/>
          </a:p>
        </p:txBody>
      </p:sp>
    </p:spTree>
    <p:extLst>
      <p:ext uri="{BB962C8B-B14F-4D97-AF65-F5344CB8AC3E}">
        <p14:creationId xmlns:p14="http://schemas.microsoft.com/office/powerpoint/2010/main" val="4146129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11</a:t>
            </a:fld>
            <a:endParaRPr lang="en-US"/>
          </a:p>
        </p:txBody>
      </p:sp>
    </p:spTree>
    <p:extLst>
      <p:ext uri="{BB962C8B-B14F-4D97-AF65-F5344CB8AC3E}">
        <p14:creationId xmlns:p14="http://schemas.microsoft.com/office/powerpoint/2010/main" val="4290715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12</a:t>
            </a:fld>
            <a:endParaRPr lang="en-US"/>
          </a:p>
        </p:txBody>
      </p:sp>
    </p:spTree>
    <p:extLst>
      <p:ext uri="{BB962C8B-B14F-4D97-AF65-F5344CB8AC3E}">
        <p14:creationId xmlns:p14="http://schemas.microsoft.com/office/powerpoint/2010/main" val="2955407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17</a:t>
            </a:fld>
            <a:endParaRPr lang="en-US"/>
          </a:p>
        </p:txBody>
      </p:sp>
    </p:spTree>
    <p:extLst>
      <p:ext uri="{BB962C8B-B14F-4D97-AF65-F5344CB8AC3E}">
        <p14:creationId xmlns:p14="http://schemas.microsoft.com/office/powerpoint/2010/main" val="551834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18</a:t>
            </a:fld>
            <a:endParaRPr lang="en-US"/>
          </a:p>
        </p:txBody>
      </p:sp>
    </p:spTree>
    <p:extLst>
      <p:ext uri="{BB962C8B-B14F-4D97-AF65-F5344CB8AC3E}">
        <p14:creationId xmlns:p14="http://schemas.microsoft.com/office/powerpoint/2010/main" val="8583924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jpg"/><Relationship Id="rId16"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9.jpg"/><Relationship Id="rId16"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8.png"/><Relationship Id="rId18" Type="http://schemas.openxmlformats.org/officeDocument/2006/relationships/image" Target="../media/image13.png"/><Relationship Id="rId3" Type="http://schemas.openxmlformats.org/officeDocument/2006/relationships/image" Target="../media/image22.png"/><Relationship Id="rId7" Type="http://schemas.openxmlformats.org/officeDocument/2006/relationships/image" Target="../media/image16.png"/><Relationship Id="rId12" Type="http://schemas.openxmlformats.org/officeDocument/2006/relationships/image" Target="../media/image7.png"/><Relationship Id="rId17" Type="http://schemas.openxmlformats.org/officeDocument/2006/relationships/image" Target="../media/image12.png"/><Relationship Id="rId2" Type="http://schemas.openxmlformats.org/officeDocument/2006/relationships/image" Target="../media/image21.jpg"/><Relationship Id="rId16"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5.png"/><Relationship Id="rId11" Type="http://schemas.openxmlformats.org/officeDocument/2006/relationships/image" Target="../media/image6.png"/><Relationship Id="rId5" Type="http://schemas.openxmlformats.org/officeDocument/2006/relationships/image" Target="../media/image4.png"/><Relationship Id="rId15" Type="http://schemas.openxmlformats.org/officeDocument/2006/relationships/image" Target="../media/image10.png"/><Relationship Id="rId10" Type="http://schemas.openxmlformats.org/officeDocument/2006/relationships/image" Target="../media/image5.png"/><Relationship Id="rId19"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18.png"/><Relationship Id="rId1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 Purple - Blank">
  <p:cSld name="CUSTOM_2">
    <p:bg>
      <p:bgPr>
        <a:blipFill>
          <a:blip r:embed="rId2">
            <a:alphaModFix/>
          </a:blip>
          <a:stretch>
            <a:fillRect/>
          </a:stretch>
        </a:blipFill>
        <a:effectLst/>
      </p:bgPr>
    </p:bg>
    <p:spTree>
      <p:nvGrpSpPr>
        <p:cNvPr id="1" name="Shape 274"/>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11CE-AD90-49F7-9C66-6980D52E071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090BC14-7102-4F66-AB2D-EA757475DD42}"/>
              </a:ext>
            </a:extLst>
          </p:cNvPr>
          <p:cNvSpPr>
            <a:spLocks noGrp="1"/>
          </p:cNvSpPr>
          <p:nvPr>
            <p:ph type="dt" sz="half" idx="10"/>
          </p:nvPr>
        </p:nvSpPr>
        <p:spPr/>
        <p:txBody>
          <a:bodyPr/>
          <a:lstStyle/>
          <a:p>
            <a:fld id="{C42D7EFE-3B20-4435-8925-A339A1E60D15}" type="datetime2">
              <a:rPr lang="en-US" smtClean="0"/>
              <a:t>Monday, September 27, 2021</a:t>
            </a:fld>
            <a:endParaRPr lang="en-US"/>
          </a:p>
        </p:txBody>
      </p:sp>
      <p:sp>
        <p:nvSpPr>
          <p:cNvPr id="4" name="Footer Placeholder 3">
            <a:extLst>
              <a:ext uri="{FF2B5EF4-FFF2-40B4-BE49-F238E27FC236}">
                <a16:creationId xmlns:a16="http://schemas.microsoft.com/office/drawing/2014/main" id="{711B38D6-0C25-43D5-9FD6-07F82FC220B4}"/>
              </a:ext>
            </a:extLst>
          </p:cNvPr>
          <p:cNvSpPr>
            <a:spLocks noGrp="1"/>
          </p:cNvSpPr>
          <p:nvPr>
            <p:ph type="ftr" sz="quarter" idx="11"/>
          </p:nvPr>
        </p:nvSpPr>
        <p:spPr/>
        <p:txBody>
          <a:bodyPr/>
          <a:lstStyle/>
          <a:p>
            <a:r>
              <a:rPr lang="en-US"/>
              <a:t>The Giving Chain 2021</a:t>
            </a:r>
          </a:p>
        </p:txBody>
      </p:sp>
      <p:sp>
        <p:nvSpPr>
          <p:cNvPr id="5" name="Slide Number Placeholder 4">
            <a:extLst>
              <a:ext uri="{FF2B5EF4-FFF2-40B4-BE49-F238E27FC236}">
                <a16:creationId xmlns:a16="http://schemas.microsoft.com/office/drawing/2014/main" id="{69DCF113-2196-4D6F-9769-3A92A1CA073E}"/>
              </a:ext>
            </a:extLst>
          </p:cNvPr>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2881500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31"/>
        <p:cNvGrpSpPr/>
        <p:nvPr/>
      </p:nvGrpSpPr>
      <p:grpSpPr>
        <a:xfrm>
          <a:off x="0" y="0"/>
          <a:ext cx="0" cy="0"/>
          <a:chOff x="0" y="0"/>
          <a:chExt cx="0" cy="0"/>
        </a:xfrm>
      </p:grpSpPr>
      <p:sp>
        <p:nvSpPr>
          <p:cNvPr id="1732" name="Google Shape;1732;p214"/>
          <p:cNvSpPr txBox="1">
            <a:spLocks noGrp="1"/>
          </p:cNvSpPr>
          <p:nvPr>
            <p:ph type="title"/>
          </p:nvPr>
        </p:nvSpPr>
        <p:spPr>
          <a:xfrm>
            <a:off x="3846909" y="771363"/>
            <a:ext cx="4654200" cy="5025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0"/>
              </a:spcBef>
              <a:spcAft>
                <a:spcPts val="0"/>
              </a:spcAft>
              <a:buClr>
                <a:schemeClr val="dk1"/>
              </a:buClr>
              <a:buSzPts val="2700"/>
              <a:buFont typeface="Arial"/>
              <a:buNone/>
              <a:defRPr sz="27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33" name="Google Shape;1733;p214"/>
          <p:cNvSpPr txBox="1">
            <a:spLocks noGrp="1"/>
          </p:cNvSpPr>
          <p:nvPr>
            <p:ph type="body" idx="1"/>
          </p:nvPr>
        </p:nvSpPr>
        <p:spPr>
          <a:xfrm>
            <a:off x="621506" y="1760562"/>
            <a:ext cx="7879500" cy="28329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rgbClr val="2E8ACA"/>
              </a:buClr>
              <a:buSzPts val="2100"/>
              <a:buFont typeface="Arial"/>
              <a:buChar char="•"/>
              <a:defRPr sz="2100" b="0" i="0" u="none" strike="noStrike" cap="none">
                <a:solidFill>
                  <a:schemeClr val="dk1"/>
                </a:solidFill>
                <a:latin typeface="Arial"/>
                <a:ea typeface="Arial"/>
                <a:cs typeface="Arial"/>
                <a:sym typeface="Arial"/>
              </a:defRPr>
            </a:lvl1pPr>
            <a:lvl2pPr marL="914400" marR="0" lvl="1" indent="-342900" algn="l" rtl="0">
              <a:lnSpc>
                <a:spcPct val="90000"/>
              </a:lnSpc>
              <a:spcBef>
                <a:spcPts val="400"/>
              </a:spcBef>
              <a:spcAft>
                <a:spcPts val="0"/>
              </a:spcAft>
              <a:buClr>
                <a:srgbClr val="2E8ACA"/>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23850" algn="l" rtl="0">
              <a:lnSpc>
                <a:spcPct val="90000"/>
              </a:lnSpc>
              <a:spcBef>
                <a:spcPts val="400"/>
              </a:spcBef>
              <a:spcAft>
                <a:spcPts val="0"/>
              </a:spcAft>
              <a:buClr>
                <a:srgbClr val="2E8ACA"/>
              </a:buClr>
              <a:buSzPts val="1500"/>
              <a:buFont typeface="Arial"/>
              <a:buChar char="•"/>
              <a:defRPr sz="1500" b="0" i="0" u="none" strike="noStrike" cap="none">
                <a:solidFill>
                  <a:schemeClr val="dk1"/>
                </a:solidFill>
                <a:latin typeface="Arial"/>
                <a:ea typeface="Arial"/>
                <a:cs typeface="Arial"/>
                <a:sym typeface="Arial"/>
              </a:defRPr>
            </a:lvl3pPr>
            <a:lvl4pPr marL="1828800" marR="0" lvl="3" indent="-317500" algn="l" rtl="0">
              <a:lnSpc>
                <a:spcPct val="90000"/>
              </a:lnSpc>
              <a:spcBef>
                <a:spcPts val="400"/>
              </a:spcBef>
              <a:spcAft>
                <a:spcPts val="0"/>
              </a:spcAft>
              <a:buClr>
                <a:srgbClr val="2E8ACA"/>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90000"/>
              </a:lnSpc>
              <a:spcBef>
                <a:spcPts val="400"/>
              </a:spcBef>
              <a:spcAft>
                <a:spcPts val="0"/>
              </a:spcAft>
              <a:buClr>
                <a:srgbClr val="2E8ACA"/>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Slide - Blue">
  <p:cSld name="TITLE_1">
    <p:bg>
      <p:bgPr>
        <a:blipFill>
          <a:blip r:embed="rId2">
            <a:alphaModFix/>
          </a:blip>
          <a:stretch>
            <a:fillRect/>
          </a:stretch>
        </a:blipFill>
        <a:effectLst/>
      </p:bgPr>
    </p:bg>
    <p:spTree>
      <p:nvGrpSpPr>
        <p:cNvPr id="1" name="Shape 1734"/>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Purple">
  <p:cSld name="TITLE_2">
    <p:bg>
      <p:bgPr>
        <a:blipFill>
          <a:blip r:embed="rId2">
            <a:alphaModFix/>
          </a:blip>
          <a:stretch>
            <a:fillRect/>
          </a:stretch>
        </a:blipFill>
        <a:effectLst/>
      </p:bgPr>
    </p:bg>
    <p:spTree>
      <p:nvGrpSpPr>
        <p:cNvPr id="1" name="Shape 1735"/>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5. Green - Blank">
  <p:cSld name="CUSTOM_2_1_1">
    <p:bg>
      <p:bgPr>
        <a:blipFill>
          <a:blip r:embed="rId2">
            <a:alphaModFix/>
          </a:blip>
          <a:stretch>
            <a:fillRect/>
          </a:stretch>
        </a:blipFill>
        <a:effectLst/>
      </p:bgPr>
    </p:bg>
    <p:spTree>
      <p:nvGrpSpPr>
        <p:cNvPr id="1" name="Shape 1736"/>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 Purple - Blank">
  <p:cSld name="Blank Slide">
    <p:bg>
      <p:bgPr>
        <a:blipFill>
          <a:blip r:embed="rId2">
            <a:alphaModFix/>
          </a:blip>
          <a:stretch>
            <a:fillRect/>
          </a:stretch>
        </a:blipFill>
        <a:effectLst/>
      </p:bgPr>
    </p:bg>
    <p:spTree>
      <p:nvGrpSpPr>
        <p:cNvPr id="1" name="Shape 1737"/>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Slide - Green">
  <p:cSld name="TITLE_1_1">
    <p:bg>
      <p:bgPr>
        <a:blipFill>
          <a:blip r:embed="rId2">
            <a:alphaModFix/>
          </a:blip>
          <a:stretch>
            <a:fillRect/>
          </a:stretch>
        </a:blipFill>
        <a:effectLst/>
      </p:bgPr>
    </p:bg>
    <p:spTree>
      <p:nvGrpSpPr>
        <p:cNvPr id="1" name="Shape 1738"/>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42D7EFE-3B20-4435-8925-A339A1E60D15}" type="datetime2">
              <a:rPr lang="en-US" smtClean="0"/>
              <a:t>Monday, September 27, 2021</a:t>
            </a:fld>
            <a:endParaRPr lang="en-US"/>
          </a:p>
        </p:txBody>
      </p:sp>
      <p:sp>
        <p:nvSpPr>
          <p:cNvPr id="4" name="Footer Placeholder 3"/>
          <p:cNvSpPr>
            <a:spLocks noGrp="1"/>
          </p:cNvSpPr>
          <p:nvPr>
            <p:ph type="ftr" sz="quarter" idx="11"/>
          </p:nvPr>
        </p:nvSpPr>
        <p:spPr/>
        <p:txBody>
          <a:bodyPr/>
          <a:lstStyle/>
          <a:p>
            <a:r>
              <a:rPr lang="en-US"/>
              <a:t>The Giving Chain 2021</a:t>
            </a:r>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7163054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3. Blue - Blank">
  <p:cSld name="3. Blue - Blank">
    <p:bg>
      <p:bgPr>
        <a:blipFill>
          <a:blip r:embed="rId2">
            <a:alphaModFix/>
          </a:blip>
          <a:stretch>
            <a:fillRect/>
          </a:stretch>
        </a:blipFill>
        <a:effectLst/>
      </p:bgPr>
    </p:bg>
    <p:spTree>
      <p:nvGrpSpPr>
        <p:cNvPr id="1" name="Shape 307"/>
        <p:cNvGrpSpPr/>
        <p:nvPr/>
      </p:nvGrpSpPr>
      <p:grpSpPr>
        <a:xfrm>
          <a:off x="0" y="0"/>
          <a:ext cx="0" cy="0"/>
          <a:chOff x="0" y="0"/>
          <a:chExt cx="0" cy="0"/>
        </a:xfrm>
      </p:grpSpPr>
    </p:spTree>
    <p:extLst>
      <p:ext uri="{BB962C8B-B14F-4D97-AF65-F5344CB8AC3E}">
        <p14:creationId xmlns:p14="http://schemas.microsoft.com/office/powerpoint/2010/main" val="323342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 Purple - Greenhouse">
  <p:cSld name="CUSTOM_18">
    <p:bg>
      <p:bgPr>
        <a:blipFill>
          <a:blip r:embed="rId2">
            <a:alphaModFix/>
          </a:blip>
          <a:stretch>
            <a:fillRect/>
          </a:stretch>
        </a:blipFill>
        <a:effectLst/>
      </p:bgPr>
    </p:bg>
    <p:spTree>
      <p:nvGrpSpPr>
        <p:cNvPr id="1" name="Shape 275"/>
        <p:cNvGrpSpPr/>
        <p:nvPr/>
      </p:nvGrpSpPr>
      <p:grpSpPr>
        <a:xfrm>
          <a:off x="0" y="0"/>
          <a:ext cx="0" cy="0"/>
          <a:chOff x="0" y="0"/>
          <a:chExt cx="0" cy="0"/>
        </a:xfrm>
      </p:grpSpPr>
      <p:pic>
        <p:nvPicPr>
          <p:cNvPr id="276" name="Google Shape;276;p31"/>
          <p:cNvPicPr preferRelativeResize="0"/>
          <p:nvPr/>
        </p:nvPicPr>
        <p:blipFill rotWithShape="1">
          <a:blip r:embed="rId3">
            <a:alphaModFix/>
          </a:blip>
          <a:srcRect/>
          <a:stretch/>
        </p:blipFill>
        <p:spPr>
          <a:xfrm>
            <a:off x="60450" y="102150"/>
            <a:ext cx="8960650" cy="5041351"/>
          </a:xfrm>
          <a:prstGeom prst="rect">
            <a:avLst/>
          </a:prstGeom>
          <a:noFill/>
          <a:ln>
            <a:noFill/>
          </a:ln>
        </p:spPr>
      </p:pic>
      <p:pic>
        <p:nvPicPr>
          <p:cNvPr id="277" name="Google Shape;277;p31"/>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278" name="Google Shape;278;p31"/>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279" name="Google Shape;279;p31"/>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280" name="Google Shape;280;p31"/>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281" name="Google Shape;281;p31"/>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282" name="Google Shape;282;p31"/>
          <p:cNvPicPr preferRelativeResize="0"/>
          <p:nvPr/>
        </p:nvPicPr>
        <p:blipFill>
          <a:blip r:embed="rId6">
            <a:alphaModFix/>
          </a:blip>
          <a:stretch>
            <a:fillRect/>
          </a:stretch>
        </p:blipFill>
        <p:spPr>
          <a:xfrm>
            <a:off x="3861513" y="2664458"/>
            <a:ext cx="1147878" cy="338857"/>
          </a:xfrm>
          <a:prstGeom prst="rect">
            <a:avLst/>
          </a:prstGeom>
          <a:noFill/>
          <a:ln>
            <a:noFill/>
          </a:ln>
        </p:spPr>
      </p:pic>
      <p:pic>
        <p:nvPicPr>
          <p:cNvPr id="283" name="Google Shape;283;p31"/>
          <p:cNvPicPr preferRelativeResize="0"/>
          <p:nvPr/>
        </p:nvPicPr>
        <p:blipFill>
          <a:blip r:embed="rId7">
            <a:alphaModFix/>
          </a:blip>
          <a:stretch>
            <a:fillRect/>
          </a:stretch>
        </p:blipFill>
        <p:spPr>
          <a:xfrm>
            <a:off x="2474973" y="2681337"/>
            <a:ext cx="1092672" cy="305087"/>
          </a:xfrm>
          <a:prstGeom prst="rect">
            <a:avLst/>
          </a:prstGeom>
          <a:noFill/>
          <a:ln>
            <a:noFill/>
          </a:ln>
        </p:spPr>
      </p:pic>
      <p:pic>
        <p:nvPicPr>
          <p:cNvPr id="284" name="Google Shape;284;p31"/>
          <p:cNvPicPr preferRelativeResize="0"/>
          <p:nvPr/>
        </p:nvPicPr>
        <p:blipFill>
          <a:blip r:embed="rId8">
            <a:alphaModFix/>
          </a:blip>
          <a:stretch>
            <a:fillRect/>
          </a:stretch>
        </p:blipFill>
        <p:spPr>
          <a:xfrm>
            <a:off x="5264166" y="2688136"/>
            <a:ext cx="1092668" cy="299187"/>
          </a:xfrm>
          <a:prstGeom prst="rect">
            <a:avLst/>
          </a:prstGeom>
          <a:noFill/>
          <a:ln>
            <a:noFill/>
          </a:ln>
        </p:spPr>
      </p:pic>
      <p:pic>
        <p:nvPicPr>
          <p:cNvPr id="285" name="Google Shape;285;p31"/>
          <p:cNvPicPr preferRelativeResize="0"/>
          <p:nvPr/>
        </p:nvPicPr>
        <p:blipFill>
          <a:blip r:embed="rId9">
            <a:alphaModFix/>
          </a:blip>
          <a:stretch>
            <a:fillRect/>
          </a:stretch>
        </p:blipFill>
        <p:spPr>
          <a:xfrm>
            <a:off x="6641338" y="2681351"/>
            <a:ext cx="1415612" cy="305081"/>
          </a:xfrm>
          <a:prstGeom prst="rect">
            <a:avLst/>
          </a:prstGeom>
          <a:noFill/>
          <a:ln>
            <a:noFill/>
          </a:ln>
        </p:spPr>
      </p:pic>
      <p:sp>
        <p:nvSpPr>
          <p:cNvPr id="286" name="Google Shape;286;p31"/>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287" name="Google Shape;287;p31"/>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sp>
        <p:nvSpPr>
          <p:cNvPr id="288" name="Google Shape;288;p31"/>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289" name="Google Shape;289;p31"/>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290" name="Google Shape;290;p31"/>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291" name="Google Shape;291;p31"/>
          <p:cNvPicPr preferRelativeResize="0"/>
          <p:nvPr/>
        </p:nvPicPr>
        <p:blipFill>
          <a:blip r:embed="rId10">
            <a:alphaModFix/>
          </a:blip>
          <a:stretch>
            <a:fillRect/>
          </a:stretch>
        </p:blipFill>
        <p:spPr>
          <a:xfrm>
            <a:off x="2269429" y="3638617"/>
            <a:ext cx="1107597" cy="315410"/>
          </a:xfrm>
          <a:prstGeom prst="rect">
            <a:avLst/>
          </a:prstGeom>
          <a:noFill/>
          <a:ln>
            <a:noFill/>
          </a:ln>
        </p:spPr>
      </p:pic>
      <p:sp>
        <p:nvSpPr>
          <p:cNvPr id="292" name="Google Shape;292;p31"/>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293" name="Google Shape;293;p31"/>
          <p:cNvPicPr preferRelativeResize="0"/>
          <p:nvPr/>
        </p:nvPicPr>
        <p:blipFill>
          <a:blip r:embed="rId11">
            <a:alphaModFix/>
          </a:blip>
          <a:stretch>
            <a:fillRect/>
          </a:stretch>
        </p:blipFill>
        <p:spPr>
          <a:xfrm>
            <a:off x="5350933" y="3638605"/>
            <a:ext cx="1402675" cy="315410"/>
          </a:xfrm>
          <a:prstGeom prst="rect">
            <a:avLst/>
          </a:prstGeom>
          <a:noFill/>
          <a:ln>
            <a:noFill/>
          </a:ln>
        </p:spPr>
      </p:pic>
      <p:sp>
        <p:nvSpPr>
          <p:cNvPr id="294" name="Google Shape;294;p31"/>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295" name="Google Shape;295;p31"/>
          <p:cNvPicPr preferRelativeResize="0"/>
          <p:nvPr/>
        </p:nvPicPr>
        <p:blipFill>
          <a:blip r:embed="rId12">
            <a:alphaModFix/>
          </a:blip>
          <a:stretch>
            <a:fillRect/>
          </a:stretch>
        </p:blipFill>
        <p:spPr>
          <a:xfrm>
            <a:off x="7017438" y="3638617"/>
            <a:ext cx="1092671" cy="315403"/>
          </a:xfrm>
          <a:prstGeom prst="rect">
            <a:avLst/>
          </a:prstGeom>
          <a:noFill/>
          <a:ln>
            <a:noFill/>
          </a:ln>
        </p:spPr>
      </p:pic>
      <p:sp>
        <p:nvSpPr>
          <p:cNvPr id="296" name="Google Shape;296;p31"/>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297" name="Google Shape;297;p31"/>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298" name="Google Shape;298;p31"/>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299" name="Google Shape;299;p31"/>
          <p:cNvPicPr preferRelativeResize="0"/>
          <p:nvPr/>
        </p:nvPicPr>
        <p:blipFill>
          <a:blip r:embed="rId13">
            <a:alphaModFix/>
          </a:blip>
          <a:stretch>
            <a:fillRect/>
          </a:stretch>
        </p:blipFill>
        <p:spPr>
          <a:xfrm>
            <a:off x="3600832" y="3630138"/>
            <a:ext cx="1476963" cy="315409"/>
          </a:xfrm>
          <a:prstGeom prst="rect">
            <a:avLst/>
          </a:prstGeom>
          <a:noFill/>
          <a:ln>
            <a:noFill/>
          </a:ln>
        </p:spPr>
      </p:pic>
      <p:sp>
        <p:nvSpPr>
          <p:cNvPr id="300" name="Google Shape;300;p31"/>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01" name="Google Shape;301;p31"/>
          <p:cNvPicPr preferRelativeResize="0"/>
          <p:nvPr/>
        </p:nvPicPr>
        <p:blipFill rotWithShape="1">
          <a:blip r:embed="rId14">
            <a:alphaModFix/>
          </a:blip>
          <a:srcRect t="699" b="-6642"/>
          <a:stretch/>
        </p:blipFill>
        <p:spPr>
          <a:xfrm>
            <a:off x="942096" y="3638617"/>
            <a:ext cx="1107607" cy="338859"/>
          </a:xfrm>
          <a:prstGeom prst="rect">
            <a:avLst/>
          </a:prstGeom>
          <a:noFill/>
          <a:ln>
            <a:noFill/>
          </a:ln>
        </p:spPr>
      </p:pic>
      <p:pic>
        <p:nvPicPr>
          <p:cNvPr id="302" name="Google Shape;302;p31"/>
          <p:cNvPicPr preferRelativeResize="0"/>
          <p:nvPr/>
        </p:nvPicPr>
        <p:blipFill rotWithShape="1">
          <a:blip r:embed="rId15">
            <a:alphaModFix/>
          </a:blip>
          <a:srcRect l="-1366" r="-1345"/>
          <a:stretch/>
        </p:blipFill>
        <p:spPr>
          <a:xfrm>
            <a:off x="927810" y="2678374"/>
            <a:ext cx="1315248" cy="338859"/>
          </a:xfrm>
          <a:prstGeom prst="rect">
            <a:avLst/>
          </a:prstGeom>
          <a:noFill/>
          <a:ln>
            <a:noFill/>
          </a:ln>
        </p:spPr>
      </p:pic>
      <p:pic>
        <p:nvPicPr>
          <p:cNvPr id="303" name="Google Shape;303;p31"/>
          <p:cNvPicPr preferRelativeResize="0"/>
          <p:nvPr/>
        </p:nvPicPr>
        <p:blipFill rotWithShape="1">
          <a:blip r:embed="rId16">
            <a:alphaModFix/>
          </a:blip>
          <a:srcRect l="11372" t="26611" r="16100" b="28864"/>
          <a:stretch/>
        </p:blipFill>
        <p:spPr>
          <a:xfrm>
            <a:off x="6356825" y="1240162"/>
            <a:ext cx="1171124" cy="383100"/>
          </a:xfrm>
          <a:prstGeom prst="rect">
            <a:avLst/>
          </a:prstGeom>
          <a:noFill/>
          <a:ln>
            <a:noFill/>
          </a:ln>
        </p:spPr>
      </p:pic>
      <p:pic>
        <p:nvPicPr>
          <p:cNvPr id="304" name="Google Shape;304;p31"/>
          <p:cNvPicPr preferRelativeResize="0"/>
          <p:nvPr/>
        </p:nvPicPr>
        <p:blipFill rotWithShape="1">
          <a:blip r:embed="rId17">
            <a:alphaModFix/>
          </a:blip>
          <a:srcRect/>
          <a:stretch/>
        </p:blipFill>
        <p:spPr>
          <a:xfrm>
            <a:off x="7645636" y="1240148"/>
            <a:ext cx="785400" cy="383100"/>
          </a:xfrm>
          <a:prstGeom prst="rect">
            <a:avLst/>
          </a:prstGeom>
          <a:noFill/>
          <a:ln>
            <a:noFill/>
          </a:ln>
        </p:spPr>
      </p:pic>
      <p:pic>
        <p:nvPicPr>
          <p:cNvPr id="305" name="Google Shape;305;p31"/>
          <p:cNvPicPr preferRelativeResize="0"/>
          <p:nvPr/>
        </p:nvPicPr>
        <p:blipFill rotWithShape="1">
          <a:blip r:embed="rId18">
            <a:alphaModFix/>
          </a:blip>
          <a:srcRect/>
          <a:stretch/>
        </p:blipFill>
        <p:spPr>
          <a:xfrm>
            <a:off x="1643139" y="1192418"/>
            <a:ext cx="1001700" cy="453900"/>
          </a:xfrm>
          <a:prstGeom prst="rect">
            <a:avLst/>
          </a:prstGeom>
          <a:noFill/>
          <a:ln>
            <a:noFill/>
          </a:ln>
        </p:spPr>
      </p:pic>
      <p:pic>
        <p:nvPicPr>
          <p:cNvPr id="306" name="Google Shape;306;p31"/>
          <p:cNvPicPr preferRelativeResize="0"/>
          <p:nvPr/>
        </p:nvPicPr>
        <p:blipFill>
          <a:blip r:embed="rId19">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 Blue - Blank">
  <p:cSld name="CUSTOM_2_1">
    <p:bg>
      <p:bgPr>
        <a:blipFill>
          <a:blip r:embed="rId2">
            <a:alphaModFix/>
          </a:blip>
          <a:stretch>
            <a:fillRect/>
          </a:stretch>
        </a:blipFill>
        <a:effectLst/>
      </p:bgPr>
    </p:bg>
    <p:spTree>
      <p:nvGrpSpPr>
        <p:cNvPr id="1" name="Shape 30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4. Blue - Greenhouse">
  <p:cSld name="CUSTOM_18_1">
    <p:bg>
      <p:bgPr>
        <a:blipFill>
          <a:blip r:embed="rId2">
            <a:alphaModFix/>
          </a:blip>
          <a:stretch>
            <a:fillRect/>
          </a:stretch>
        </a:blipFill>
        <a:effectLst/>
      </p:bgPr>
    </p:bg>
    <p:spTree>
      <p:nvGrpSpPr>
        <p:cNvPr id="1" name="Shape 308"/>
        <p:cNvGrpSpPr/>
        <p:nvPr/>
      </p:nvGrpSpPr>
      <p:grpSpPr>
        <a:xfrm>
          <a:off x="0" y="0"/>
          <a:ext cx="0" cy="0"/>
          <a:chOff x="0" y="0"/>
          <a:chExt cx="0" cy="0"/>
        </a:xfrm>
      </p:grpSpPr>
      <p:pic>
        <p:nvPicPr>
          <p:cNvPr id="309" name="Google Shape;309;p33"/>
          <p:cNvPicPr preferRelativeResize="0"/>
          <p:nvPr/>
        </p:nvPicPr>
        <p:blipFill rotWithShape="1">
          <a:blip r:embed="rId3">
            <a:alphaModFix/>
          </a:blip>
          <a:srcRect/>
          <a:stretch/>
        </p:blipFill>
        <p:spPr>
          <a:xfrm>
            <a:off x="60450" y="102150"/>
            <a:ext cx="8960650" cy="5041351"/>
          </a:xfrm>
          <a:prstGeom prst="rect">
            <a:avLst/>
          </a:prstGeom>
          <a:noFill/>
          <a:ln>
            <a:noFill/>
          </a:ln>
        </p:spPr>
      </p:pic>
      <p:pic>
        <p:nvPicPr>
          <p:cNvPr id="310" name="Google Shape;310;p33"/>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311" name="Google Shape;311;p33"/>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312" name="Google Shape;312;p33"/>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313" name="Google Shape;313;p33"/>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314" name="Google Shape;314;p33"/>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15" name="Google Shape;315;p33"/>
          <p:cNvPicPr preferRelativeResize="0"/>
          <p:nvPr/>
        </p:nvPicPr>
        <p:blipFill>
          <a:blip r:embed="rId6">
            <a:alphaModFix/>
          </a:blip>
          <a:stretch>
            <a:fillRect/>
          </a:stretch>
        </p:blipFill>
        <p:spPr>
          <a:xfrm>
            <a:off x="3861513" y="2664458"/>
            <a:ext cx="1147878" cy="338857"/>
          </a:xfrm>
          <a:prstGeom prst="rect">
            <a:avLst/>
          </a:prstGeom>
          <a:noFill/>
          <a:ln>
            <a:noFill/>
          </a:ln>
        </p:spPr>
      </p:pic>
      <p:pic>
        <p:nvPicPr>
          <p:cNvPr id="316" name="Google Shape;316;p33"/>
          <p:cNvPicPr preferRelativeResize="0"/>
          <p:nvPr/>
        </p:nvPicPr>
        <p:blipFill>
          <a:blip r:embed="rId7">
            <a:alphaModFix/>
          </a:blip>
          <a:stretch>
            <a:fillRect/>
          </a:stretch>
        </p:blipFill>
        <p:spPr>
          <a:xfrm>
            <a:off x="2474973" y="2681337"/>
            <a:ext cx="1092672" cy="305087"/>
          </a:xfrm>
          <a:prstGeom prst="rect">
            <a:avLst/>
          </a:prstGeom>
          <a:noFill/>
          <a:ln>
            <a:noFill/>
          </a:ln>
        </p:spPr>
      </p:pic>
      <p:pic>
        <p:nvPicPr>
          <p:cNvPr id="317" name="Google Shape;317;p33"/>
          <p:cNvPicPr preferRelativeResize="0"/>
          <p:nvPr/>
        </p:nvPicPr>
        <p:blipFill>
          <a:blip r:embed="rId8">
            <a:alphaModFix/>
          </a:blip>
          <a:stretch>
            <a:fillRect/>
          </a:stretch>
        </p:blipFill>
        <p:spPr>
          <a:xfrm>
            <a:off x="5264166" y="2688136"/>
            <a:ext cx="1092668" cy="299187"/>
          </a:xfrm>
          <a:prstGeom prst="rect">
            <a:avLst/>
          </a:prstGeom>
          <a:noFill/>
          <a:ln>
            <a:noFill/>
          </a:ln>
        </p:spPr>
      </p:pic>
      <p:pic>
        <p:nvPicPr>
          <p:cNvPr id="318" name="Google Shape;318;p33"/>
          <p:cNvPicPr preferRelativeResize="0"/>
          <p:nvPr/>
        </p:nvPicPr>
        <p:blipFill>
          <a:blip r:embed="rId9">
            <a:alphaModFix/>
          </a:blip>
          <a:stretch>
            <a:fillRect/>
          </a:stretch>
        </p:blipFill>
        <p:spPr>
          <a:xfrm>
            <a:off x="6641338" y="2681351"/>
            <a:ext cx="1415612" cy="305081"/>
          </a:xfrm>
          <a:prstGeom prst="rect">
            <a:avLst/>
          </a:prstGeom>
          <a:noFill/>
          <a:ln>
            <a:noFill/>
          </a:ln>
        </p:spPr>
      </p:pic>
      <p:sp>
        <p:nvSpPr>
          <p:cNvPr id="319" name="Google Shape;319;p33"/>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320" name="Google Shape;320;p33"/>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321" name="Google Shape;321;p33"/>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322" name="Google Shape;322;p33"/>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323" name="Google Shape;323;p33"/>
          <p:cNvPicPr preferRelativeResize="0"/>
          <p:nvPr/>
        </p:nvPicPr>
        <p:blipFill>
          <a:blip r:embed="rId10">
            <a:alphaModFix/>
          </a:blip>
          <a:stretch>
            <a:fillRect/>
          </a:stretch>
        </p:blipFill>
        <p:spPr>
          <a:xfrm>
            <a:off x="2269429" y="3638617"/>
            <a:ext cx="1107597" cy="315410"/>
          </a:xfrm>
          <a:prstGeom prst="rect">
            <a:avLst/>
          </a:prstGeom>
          <a:noFill/>
          <a:ln>
            <a:noFill/>
          </a:ln>
        </p:spPr>
      </p:pic>
      <p:sp>
        <p:nvSpPr>
          <p:cNvPr id="324" name="Google Shape;324;p33"/>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325" name="Google Shape;325;p33"/>
          <p:cNvPicPr preferRelativeResize="0"/>
          <p:nvPr/>
        </p:nvPicPr>
        <p:blipFill>
          <a:blip r:embed="rId11">
            <a:alphaModFix/>
          </a:blip>
          <a:stretch>
            <a:fillRect/>
          </a:stretch>
        </p:blipFill>
        <p:spPr>
          <a:xfrm>
            <a:off x="5350933" y="3638605"/>
            <a:ext cx="1402675" cy="315410"/>
          </a:xfrm>
          <a:prstGeom prst="rect">
            <a:avLst/>
          </a:prstGeom>
          <a:noFill/>
          <a:ln>
            <a:noFill/>
          </a:ln>
        </p:spPr>
      </p:pic>
      <p:sp>
        <p:nvSpPr>
          <p:cNvPr id="326" name="Google Shape;326;p33"/>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327" name="Google Shape;327;p33"/>
          <p:cNvPicPr preferRelativeResize="0"/>
          <p:nvPr/>
        </p:nvPicPr>
        <p:blipFill>
          <a:blip r:embed="rId12">
            <a:alphaModFix/>
          </a:blip>
          <a:stretch>
            <a:fillRect/>
          </a:stretch>
        </p:blipFill>
        <p:spPr>
          <a:xfrm>
            <a:off x="7017438" y="3638617"/>
            <a:ext cx="1092671" cy="315403"/>
          </a:xfrm>
          <a:prstGeom prst="rect">
            <a:avLst/>
          </a:prstGeom>
          <a:noFill/>
          <a:ln>
            <a:noFill/>
          </a:ln>
        </p:spPr>
      </p:pic>
      <p:sp>
        <p:nvSpPr>
          <p:cNvPr id="328" name="Google Shape;328;p33"/>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329" name="Google Shape;329;p33"/>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330" name="Google Shape;330;p33"/>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331" name="Google Shape;331;p33"/>
          <p:cNvPicPr preferRelativeResize="0"/>
          <p:nvPr/>
        </p:nvPicPr>
        <p:blipFill>
          <a:blip r:embed="rId13">
            <a:alphaModFix/>
          </a:blip>
          <a:stretch>
            <a:fillRect/>
          </a:stretch>
        </p:blipFill>
        <p:spPr>
          <a:xfrm>
            <a:off x="3600832" y="3630138"/>
            <a:ext cx="1476963" cy="315409"/>
          </a:xfrm>
          <a:prstGeom prst="rect">
            <a:avLst/>
          </a:prstGeom>
          <a:noFill/>
          <a:ln>
            <a:noFill/>
          </a:ln>
        </p:spPr>
      </p:pic>
      <p:sp>
        <p:nvSpPr>
          <p:cNvPr id="332" name="Google Shape;332;p33"/>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33" name="Google Shape;333;p33"/>
          <p:cNvPicPr preferRelativeResize="0"/>
          <p:nvPr/>
        </p:nvPicPr>
        <p:blipFill rotWithShape="1">
          <a:blip r:embed="rId14">
            <a:alphaModFix/>
          </a:blip>
          <a:srcRect t="699" b="-6642"/>
          <a:stretch/>
        </p:blipFill>
        <p:spPr>
          <a:xfrm>
            <a:off x="942096" y="3638617"/>
            <a:ext cx="1107607" cy="338859"/>
          </a:xfrm>
          <a:prstGeom prst="rect">
            <a:avLst/>
          </a:prstGeom>
          <a:noFill/>
          <a:ln>
            <a:noFill/>
          </a:ln>
        </p:spPr>
      </p:pic>
      <p:pic>
        <p:nvPicPr>
          <p:cNvPr id="334" name="Google Shape;334;p33"/>
          <p:cNvPicPr preferRelativeResize="0"/>
          <p:nvPr/>
        </p:nvPicPr>
        <p:blipFill rotWithShape="1">
          <a:blip r:embed="rId15">
            <a:alphaModFix/>
          </a:blip>
          <a:srcRect l="-1366" r="-1345"/>
          <a:stretch/>
        </p:blipFill>
        <p:spPr>
          <a:xfrm>
            <a:off x="927810" y="2678374"/>
            <a:ext cx="1315248" cy="338859"/>
          </a:xfrm>
          <a:prstGeom prst="rect">
            <a:avLst/>
          </a:prstGeom>
          <a:noFill/>
          <a:ln>
            <a:noFill/>
          </a:ln>
        </p:spPr>
      </p:pic>
      <p:sp>
        <p:nvSpPr>
          <p:cNvPr id="335" name="Google Shape;335;p33"/>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pic>
        <p:nvPicPr>
          <p:cNvPr id="336" name="Google Shape;336;p33"/>
          <p:cNvPicPr preferRelativeResize="0"/>
          <p:nvPr/>
        </p:nvPicPr>
        <p:blipFill rotWithShape="1">
          <a:blip r:embed="rId16">
            <a:alphaModFix/>
          </a:blip>
          <a:srcRect l="11372" t="26611" r="16100" b="28864"/>
          <a:stretch/>
        </p:blipFill>
        <p:spPr>
          <a:xfrm>
            <a:off x="6356825" y="1240162"/>
            <a:ext cx="1171124" cy="383100"/>
          </a:xfrm>
          <a:prstGeom prst="rect">
            <a:avLst/>
          </a:prstGeom>
          <a:noFill/>
          <a:ln>
            <a:noFill/>
          </a:ln>
        </p:spPr>
      </p:pic>
      <p:pic>
        <p:nvPicPr>
          <p:cNvPr id="337" name="Google Shape;337;p33"/>
          <p:cNvPicPr preferRelativeResize="0"/>
          <p:nvPr/>
        </p:nvPicPr>
        <p:blipFill rotWithShape="1">
          <a:blip r:embed="rId17">
            <a:alphaModFix/>
          </a:blip>
          <a:srcRect/>
          <a:stretch/>
        </p:blipFill>
        <p:spPr>
          <a:xfrm>
            <a:off x="7645636" y="1240148"/>
            <a:ext cx="785400" cy="383100"/>
          </a:xfrm>
          <a:prstGeom prst="rect">
            <a:avLst/>
          </a:prstGeom>
          <a:noFill/>
          <a:ln>
            <a:noFill/>
          </a:ln>
        </p:spPr>
      </p:pic>
      <p:pic>
        <p:nvPicPr>
          <p:cNvPr id="338" name="Google Shape;338;p33"/>
          <p:cNvPicPr preferRelativeResize="0"/>
          <p:nvPr/>
        </p:nvPicPr>
        <p:blipFill rotWithShape="1">
          <a:blip r:embed="rId18">
            <a:alphaModFix/>
          </a:blip>
          <a:srcRect/>
          <a:stretch/>
        </p:blipFill>
        <p:spPr>
          <a:xfrm>
            <a:off x="1643139" y="1192418"/>
            <a:ext cx="1001700" cy="453900"/>
          </a:xfrm>
          <a:prstGeom prst="rect">
            <a:avLst/>
          </a:prstGeom>
          <a:noFill/>
          <a:ln>
            <a:noFill/>
          </a:ln>
        </p:spPr>
      </p:pic>
      <p:pic>
        <p:nvPicPr>
          <p:cNvPr id="339" name="Google Shape;339;p33"/>
          <p:cNvPicPr preferRelativeResize="0"/>
          <p:nvPr/>
        </p:nvPicPr>
        <p:blipFill>
          <a:blip r:embed="rId19">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6. Green - Greenhouse">
  <p:cSld name="CUSTOM_18_1_1">
    <p:bg>
      <p:bgPr>
        <a:blipFill>
          <a:blip r:embed="rId2">
            <a:alphaModFix/>
          </a:blip>
          <a:stretch>
            <a:fillRect/>
          </a:stretch>
        </a:blipFill>
        <a:effectLst/>
      </p:bgPr>
    </p:bg>
    <p:spTree>
      <p:nvGrpSpPr>
        <p:cNvPr id="1" name="Shape 341"/>
        <p:cNvGrpSpPr/>
        <p:nvPr/>
      </p:nvGrpSpPr>
      <p:grpSpPr>
        <a:xfrm>
          <a:off x="0" y="0"/>
          <a:ext cx="0" cy="0"/>
          <a:chOff x="0" y="0"/>
          <a:chExt cx="0" cy="0"/>
        </a:xfrm>
      </p:grpSpPr>
      <p:pic>
        <p:nvPicPr>
          <p:cNvPr id="342" name="Google Shape;342;p35"/>
          <p:cNvPicPr preferRelativeResize="0"/>
          <p:nvPr/>
        </p:nvPicPr>
        <p:blipFill>
          <a:blip r:embed="rId3">
            <a:alphaModFix/>
          </a:blip>
          <a:stretch>
            <a:fillRect/>
          </a:stretch>
        </p:blipFill>
        <p:spPr>
          <a:xfrm>
            <a:off x="60450" y="102150"/>
            <a:ext cx="8960650" cy="5041351"/>
          </a:xfrm>
          <a:prstGeom prst="rect">
            <a:avLst/>
          </a:prstGeom>
          <a:noFill/>
          <a:ln>
            <a:noFill/>
          </a:ln>
        </p:spPr>
      </p:pic>
      <p:pic>
        <p:nvPicPr>
          <p:cNvPr id="343" name="Google Shape;343;p35"/>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344" name="Google Shape;344;p35"/>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345" name="Google Shape;345;p35"/>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pic>
        <p:nvPicPr>
          <p:cNvPr id="346" name="Google Shape;346;p35"/>
          <p:cNvPicPr preferRelativeResize="0"/>
          <p:nvPr/>
        </p:nvPicPr>
        <p:blipFill rotWithShape="1">
          <a:blip r:embed="rId6">
            <a:alphaModFix/>
          </a:blip>
          <a:srcRect l="11372" t="26611" r="16100" b="28864"/>
          <a:stretch/>
        </p:blipFill>
        <p:spPr>
          <a:xfrm>
            <a:off x="6356825" y="1240162"/>
            <a:ext cx="1171124" cy="383100"/>
          </a:xfrm>
          <a:prstGeom prst="rect">
            <a:avLst/>
          </a:prstGeom>
          <a:noFill/>
          <a:ln>
            <a:noFill/>
          </a:ln>
        </p:spPr>
      </p:pic>
      <p:pic>
        <p:nvPicPr>
          <p:cNvPr id="347" name="Google Shape;347;p35"/>
          <p:cNvPicPr preferRelativeResize="0"/>
          <p:nvPr/>
        </p:nvPicPr>
        <p:blipFill rotWithShape="1">
          <a:blip r:embed="rId7">
            <a:alphaModFix/>
          </a:blip>
          <a:srcRect/>
          <a:stretch/>
        </p:blipFill>
        <p:spPr>
          <a:xfrm>
            <a:off x="7645636" y="1240148"/>
            <a:ext cx="785400" cy="383100"/>
          </a:xfrm>
          <a:prstGeom prst="rect">
            <a:avLst/>
          </a:prstGeom>
          <a:noFill/>
          <a:ln>
            <a:noFill/>
          </a:ln>
        </p:spPr>
      </p:pic>
      <p:pic>
        <p:nvPicPr>
          <p:cNvPr id="348" name="Google Shape;348;p35"/>
          <p:cNvPicPr preferRelativeResize="0"/>
          <p:nvPr/>
        </p:nvPicPr>
        <p:blipFill rotWithShape="1">
          <a:blip r:embed="rId8">
            <a:alphaModFix/>
          </a:blip>
          <a:srcRect/>
          <a:stretch/>
        </p:blipFill>
        <p:spPr>
          <a:xfrm>
            <a:off x="1643139" y="1192418"/>
            <a:ext cx="1001700" cy="453900"/>
          </a:xfrm>
          <a:prstGeom prst="rect">
            <a:avLst/>
          </a:prstGeom>
          <a:noFill/>
          <a:ln>
            <a:noFill/>
          </a:ln>
        </p:spPr>
      </p:pic>
      <p:pic>
        <p:nvPicPr>
          <p:cNvPr id="349" name="Google Shape;349;p35"/>
          <p:cNvPicPr preferRelativeResize="0"/>
          <p:nvPr/>
        </p:nvPicPr>
        <p:blipFill>
          <a:blip r:embed="rId9">
            <a:alphaModFix/>
          </a:blip>
          <a:stretch>
            <a:fillRect/>
          </a:stretch>
        </p:blipFill>
        <p:spPr>
          <a:xfrm>
            <a:off x="746000" y="1217161"/>
            <a:ext cx="643699" cy="429119"/>
          </a:xfrm>
          <a:prstGeom prst="rect">
            <a:avLst/>
          </a:prstGeom>
          <a:noFill/>
          <a:ln>
            <a:noFill/>
          </a:ln>
        </p:spPr>
      </p:pic>
      <p:sp>
        <p:nvSpPr>
          <p:cNvPr id="350" name="Google Shape;350;p35"/>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351" name="Google Shape;351;p35"/>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52" name="Google Shape;352;p35"/>
          <p:cNvPicPr preferRelativeResize="0"/>
          <p:nvPr/>
        </p:nvPicPr>
        <p:blipFill>
          <a:blip r:embed="rId10">
            <a:alphaModFix/>
          </a:blip>
          <a:stretch>
            <a:fillRect/>
          </a:stretch>
        </p:blipFill>
        <p:spPr>
          <a:xfrm>
            <a:off x="3861513" y="2664458"/>
            <a:ext cx="1147878" cy="338857"/>
          </a:xfrm>
          <a:prstGeom prst="rect">
            <a:avLst/>
          </a:prstGeom>
          <a:noFill/>
          <a:ln>
            <a:noFill/>
          </a:ln>
        </p:spPr>
      </p:pic>
      <p:pic>
        <p:nvPicPr>
          <p:cNvPr id="353" name="Google Shape;353;p35"/>
          <p:cNvPicPr preferRelativeResize="0"/>
          <p:nvPr/>
        </p:nvPicPr>
        <p:blipFill>
          <a:blip r:embed="rId11">
            <a:alphaModFix/>
          </a:blip>
          <a:stretch>
            <a:fillRect/>
          </a:stretch>
        </p:blipFill>
        <p:spPr>
          <a:xfrm>
            <a:off x="2474973" y="2681337"/>
            <a:ext cx="1092672" cy="305087"/>
          </a:xfrm>
          <a:prstGeom prst="rect">
            <a:avLst/>
          </a:prstGeom>
          <a:noFill/>
          <a:ln>
            <a:noFill/>
          </a:ln>
        </p:spPr>
      </p:pic>
      <p:pic>
        <p:nvPicPr>
          <p:cNvPr id="354" name="Google Shape;354;p35"/>
          <p:cNvPicPr preferRelativeResize="0"/>
          <p:nvPr/>
        </p:nvPicPr>
        <p:blipFill>
          <a:blip r:embed="rId12">
            <a:alphaModFix/>
          </a:blip>
          <a:stretch>
            <a:fillRect/>
          </a:stretch>
        </p:blipFill>
        <p:spPr>
          <a:xfrm>
            <a:off x="5264166" y="2688136"/>
            <a:ext cx="1092668" cy="299187"/>
          </a:xfrm>
          <a:prstGeom prst="rect">
            <a:avLst/>
          </a:prstGeom>
          <a:noFill/>
          <a:ln>
            <a:noFill/>
          </a:ln>
        </p:spPr>
      </p:pic>
      <p:pic>
        <p:nvPicPr>
          <p:cNvPr id="355" name="Google Shape;355;p35"/>
          <p:cNvPicPr preferRelativeResize="0"/>
          <p:nvPr/>
        </p:nvPicPr>
        <p:blipFill>
          <a:blip r:embed="rId13">
            <a:alphaModFix/>
          </a:blip>
          <a:stretch>
            <a:fillRect/>
          </a:stretch>
        </p:blipFill>
        <p:spPr>
          <a:xfrm>
            <a:off x="6641338" y="2681351"/>
            <a:ext cx="1415612" cy="305081"/>
          </a:xfrm>
          <a:prstGeom prst="rect">
            <a:avLst/>
          </a:prstGeom>
          <a:noFill/>
          <a:ln>
            <a:noFill/>
          </a:ln>
        </p:spPr>
      </p:pic>
      <p:sp>
        <p:nvSpPr>
          <p:cNvPr id="356" name="Google Shape;356;p35"/>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357" name="Google Shape;357;p35"/>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358" name="Google Shape;358;p35"/>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359" name="Google Shape;359;p35"/>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360" name="Google Shape;360;p35"/>
          <p:cNvPicPr preferRelativeResize="0"/>
          <p:nvPr/>
        </p:nvPicPr>
        <p:blipFill>
          <a:blip r:embed="rId14">
            <a:alphaModFix/>
          </a:blip>
          <a:stretch>
            <a:fillRect/>
          </a:stretch>
        </p:blipFill>
        <p:spPr>
          <a:xfrm>
            <a:off x="2269429" y="3638617"/>
            <a:ext cx="1107597" cy="315410"/>
          </a:xfrm>
          <a:prstGeom prst="rect">
            <a:avLst/>
          </a:prstGeom>
          <a:noFill/>
          <a:ln>
            <a:noFill/>
          </a:ln>
        </p:spPr>
      </p:pic>
      <p:sp>
        <p:nvSpPr>
          <p:cNvPr id="361" name="Google Shape;361;p35"/>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362" name="Google Shape;362;p35"/>
          <p:cNvPicPr preferRelativeResize="0"/>
          <p:nvPr/>
        </p:nvPicPr>
        <p:blipFill>
          <a:blip r:embed="rId15">
            <a:alphaModFix/>
          </a:blip>
          <a:stretch>
            <a:fillRect/>
          </a:stretch>
        </p:blipFill>
        <p:spPr>
          <a:xfrm>
            <a:off x="5350933" y="3638605"/>
            <a:ext cx="1402675" cy="315410"/>
          </a:xfrm>
          <a:prstGeom prst="rect">
            <a:avLst/>
          </a:prstGeom>
          <a:noFill/>
          <a:ln>
            <a:noFill/>
          </a:ln>
        </p:spPr>
      </p:pic>
      <p:sp>
        <p:nvSpPr>
          <p:cNvPr id="363" name="Google Shape;363;p35"/>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364" name="Google Shape;364;p35"/>
          <p:cNvPicPr preferRelativeResize="0"/>
          <p:nvPr/>
        </p:nvPicPr>
        <p:blipFill>
          <a:blip r:embed="rId16">
            <a:alphaModFix/>
          </a:blip>
          <a:stretch>
            <a:fillRect/>
          </a:stretch>
        </p:blipFill>
        <p:spPr>
          <a:xfrm>
            <a:off x="7017438" y="3638617"/>
            <a:ext cx="1092671" cy="315403"/>
          </a:xfrm>
          <a:prstGeom prst="rect">
            <a:avLst/>
          </a:prstGeom>
          <a:noFill/>
          <a:ln>
            <a:noFill/>
          </a:ln>
        </p:spPr>
      </p:pic>
      <p:sp>
        <p:nvSpPr>
          <p:cNvPr id="365" name="Google Shape;365;p35"/>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366" name="Google Shape;366;p35"/>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367" name="Google Shape;367;p35"/>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368" name="Google Shape;368;p35"/>
          <p:cNvPicPr preferRelativeResize="0"/>
          <p:nvPr/>
        </p:nvPicPr>
        <p:blipFill>
          <a:blip r:embed="rId17">
            <a:alphaModFix/>
          </a:blip>
          <a:stretch>
            <a:fillRect/>
          </a:stretch>
        </p:blipFill>
        <p:spPr>
          <a:xfrm>
            <a:off x="3600832" y="3630138"/>
            <a:ext cx="1476963" cy="315409"/>
          </a:xfrm>
          <a:prstGeom prst="rect">
            <a:avLst/>
          </a:prstGeom>
          <a:noFill/>
          <a:ln>
            <a:noFill/>
          </a:ln>
        </p:spPr>
      </p:pic>
      <p:sp>
        <p:nvSpPr>
          <p:cNvPr id="369" name="Google Shape;369;p35"/>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70" name="Google Shape;370;p35"/>
          <p:cNvPicPr preferRelativeResize="0"/>
          <p:nvPr/>
        </p:nvPicPr>
        <p:blipFill rotWithShape="1">
          <a:blip r:embed="rId18">
            <a:alphaModFix/>
          </a:blip>
          <a:srcRect t="699" b="-6642"/>
          <a:stretch/>
        </p:blipFill>
        <p:spPr>
          <a:xfrm>
            <a:off x="942096" y="3638617"/>
            <a:ext cx="1107607" cy="338859"/>
          </a:xfrm>
          <a:prstGeom prst="rect">
            <a:avLst/>
          </a:prstGeom>
          <a:noFill/>
          <a:ln>
            <a:noFill/>
          </a:ln>
        </p:spPr>
      </p:pic>
      <p:pic>
        <p:nvPicPr>
          <p:cNvPr id="371" name="Google Shape;371;p35"/>
          <p:cNvPicPr preferRelativeResize="0"/>
          <p:nvPr/>
        </p:nvPicPr>
        <p:blipFill rotWithShape="1">
          <a:blip r:embed="rId19">
            <a:alphaModFix/>
          </a:blip>
          <a:srcRect l="-1366" r="-1345"/>
          <a:stretch/>
        </p:blipFill>
        <p:spPr>
          <a:xfrm>
            <a:off x="927810" y="2678374"/>
            <a:ext cx="1315248" cy="338859"/>
          </a:xfrm>
          <a:prstGeom prst="rect">
            <a:avLst/>
          </a:prstGeom>
          <a:noFill/>
          <a:ln>
            <a:noFill/>
          </a:ln>
        </p:spPr>
      </p:pic>
      <p:sp>
        <p:nvSpPr>
          <p:cNvPr id="372" name="Google Shape;372;p35"/>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FEE270-057A-4CB5-B25F-6A47B7B07B00}" type="datetime2">
              <a:rPr lang="en-US" smtClean="0"/>
              <a:t>Monday, September 27,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1163481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6429343" y="340262"/>
            <a:ext cx="2557084" cy="4392971"/>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7367" y="1127930"/>
            <a:ext cx="2420786" cy="1265943"/>
          </a:xfrm>
        </p:spPr>
        <p:txBody>
          <a:bodyPr anchor="b">
            <a:normAutofit/>
          </a:bodyPr>
          <a:lstStyle>
            <a:lvl1pPr>
              <a:lnSpc>
                <a:spcPct val="104000"/>
              </a:lnSpc>
              <a:defRPr sz="2550"/>
            </a:lvl1pPr>
          </a:lstStyle>
          <a:p>
            <a:r>
              <a:rPr lang="en-US"/>
              <a:t>Click to edit Master title style</a:t>
            </a:r>
            <a:endParaRPr lang="en-US" dirty="0"/>
          </a:p>
        </p:txBody>
      </p:sp>
      <p:sp>
        <p:nvSpPr>
          <p:cNvPr id="3" name="Content Placeholder 2"/>
          <p:cNvSpPr>
            <a:spLocks noGrp="1"/>
          </p:cNvSpPr>
          <p:nvPr>
            <p:ph idx="1"/>
          </p:nvPr>
        </p:nvSpPr>
        <p:spPr>
          <a:xfrm>
            <a:off x="365798" y="331060"/>
            <a:ext cx="5697780" cy="4240940"/>
          </a:xfrm>
        </p:spPr>
        <p:txBody>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57367" y="2417853"/>
            <a:ext cx="2420786" cy="2154148"/>
          </a:xfrm>
        </p:spPr>
        <p:txBody>
          <a:bodyPr/>
          <a:lstStyle>
            <a:lvl1pPr marL="0" indent="0">
              <a:spcBef>
                <a:spcPts val="1050"/>
              </a:spcBef>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6357417" y="4714876"/>
            <a:ext cx="2420786" cy="273844"/>
          </a:xfrm>
        </p:spPr>
        <p:txBody>
          <a:bodyPr/>
          <a:lstStyle>
            <a:lvl1pPr algn="l">
              <a:defRPr/>
            </a:lvl1pPr>
          </a:lstStyle>
          <a:p>
            <a:fld id="{60471CAB-F93B-47BA-BA65-0B5B700649F4}" type="datetime2">
              <a:rPr lang="en-US" smtClean="0"/>
              <a:t>Monday, September 27, 2021</a:t>
            </a:fld>
            <a:endParaRPr lang="en-US"/>
          </a:p>
        </p:txBody>
      </p:sp>
      <p:sp>
        <p:nvSpPr>
          <p:cNvPr id="6" name="Footer Placeholder 5"/>
          <p:cNvSpPr>
            <a:spLocks noGrp="1"/>
          </p:cNvSpPr>
          <p:nvPr>
            <p:ph type="ftr" sz="quarter" idx="11"/>
          </p:nvPr>
        </p:nvSpPr>
        <p:spPr>
          <a:xfrm>
            <a:off x="365798" y="4714876"/>
            <a:ext cx="5697780" cy="273844"/>
          </a:xfrm>
        </p:spPr>
        <p:txBody>
          <a:bodyPr/>
          <a:lstStyle>
            <a:lvl1pPr algn="l">
              <a:defRPr/>
            </a:lvl1pPr>
          </a:lstStyle>
          <a:p>
            <a:r>
              <a:rPr lang="en-US"/>
              <a:t>The Giving Chain 2021</a:t>
            </a:r>
            <a:endParaRPr lang="en-US" dirty="0"/>
          </a:p>
        </p:txBody>
      </p:sp>
      <p:sp>
        <p:nvSpPr>
          <p:cNvPr id="7" name="Slide Number Placeholder 6"/>
          <p:cNvSpPr>
            <a:spLocks noGrp="1"/>
          </p:cNvSpPr>
          <p:nvPr>
            <p:ph type="sldNum" sz="quarter" idx="12"/>
          </p:nvPr>
        </p:nvSpPr>
        <p:spPr>
          <a:xfrm>
            <a:off x="6357367" y="280204"/>
            <a:ext cx="2420786" cy="612361"/>
          </a:xfrm>
        </p:spPr>
        <p:txBody>
          <a:bodyPr anchor="t"/>
          <a:lstStyle>
            <a:lvl1pPr algn="l">
              <a:defRPr sz="3300"/>
            </a:lvl1pPr>
          </a:lstStyle>
          <a:p>
            <a:fld id="{651FC063-5EA9-49AF-AFAF-D68C9E82B23B}" type="slidenum">
              <a:rPr lang="en-US" smtClean="0"/>
              <a:pPr/>
              <a:t>‹#›</a:t>
            </a:fld>
            <a:endParaRPr lang="en-US"/>
          </a:p>
        </p:txBody>
      </p:sp>
    </p:spTree>
    <p:extLst>
      <p:ext uri="{BB962C8B-B14F-4D97-AF65-F5344CB8AC3E}">
        <p14:creationId xmlns:p14="http://schemas.microsoft.com/office/powerpoint/2010/main" val="4027907345"/>
      </p:ext>
    </p:extLst>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300536" y="271819"/>
            <a:ext cx="2621984" cy="4653291"/>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E0F3A21C-CC36-4B1D-9329-30C240FB8649}" type="datetime2">
              <a:rPr lang="en-US" smtClean="0"/>
              <a:t>Monday, September 27, 2021</a:t>
            </a:fld>
            <a:endParaRPr lang="en-US"/>
          </a:p>
        </p:txBody>
      </p:sp>
      <p:sp>
        <p:nvSpPr>
          <p:cNvPr id="3" name="Footer Placeholder 2"/>
          <p:cNvSpPr>
            <a:spLocks noGrp="1"/>
          </p:cNvSpPr>
          <p:nvPr>
            <p:ph type="ftr" sz="quarter" idx="11"/>
          </p:nvPr>
        </p:nvSpPr>
        <p:spPr/>
        <p:txBody>
          <a:bodyPr/>
          <a:lstStyle/>
          <a:p>
            <a:r>
              <a:rPr lang="en-US"/>
              <a:t>The Giving Chain 2021</a:t>
            </a:r>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4229947793"/>
      </p:ext>
    </p:extLst>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00274" y="425196"/>
            <a:ext cx="6577930" cy="117271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00274" y="1842306"/>
            <a:ext cx="3120390" cy="617934"/>
          </a:xfrm>
        </p:spPr>
        <p:txBody>
          <a:bodyPr anchor="b"/>
          <a:lstStyle>
            <a:lvl1pPr marL="0" indent="0">
              <a:lnSpc>
                <a:spcPct val="99000"/>
              </a:lnSpc>
              <a:buNone/>
              <a:defRPr sz="1800" b="0" baseline="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2200274" y="2487480"/>
            <a:ext cx="3120390" cy="20845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7813" y="1842306"/>
            <a:ext cx="3120390" cy="617934"/>
          </a:xfrm>
        </p:spPr>
        <p:txBody>
          <a:bodyPr anchor="b"/>
          <a:lstStyle>
            <a:lvl1pPr marL="0" indent="0">
              <a:lnSpc>
                <a:spcPct val="99000"/>
              </a:lnSpc>
              <a:buNone/>
              <a:defRPr sz="1800" b="0" baseline="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5657813" y="2487480"/>
            <a:ext cx="3120390" cy="20845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A76FAD7-E922-4A74-9914-5C44A1042AA6}" type="datetime2">
              <a:rPr lang="en-US" smtClean="0"/>
              <a:t>Monday, September 27, 2021</a:t>
            </a:fld>
            <a:endParaRPr lang="en-US"/>
          </a:p>
        </p:txBody>
      </p:sp>
      <p:sp>
        <p:nvSpPr>
          <p:cNvPr id="8" name="Footer Placeholder 7"/>
          <p:cNvSpPr>
            <a:spLocks noGrp="1"/>
          </p:cNvSpPr>
          <p:nvPr>
            <p:ph type="ftr" sz="quarter" idx="11"/>
          </p:nvPr>
        </p:nvSpPr>
        <p:spPr/>
        <p:txBody>
          <a:bodyPr/>
          <a:lstStyle/>
          <a:p>
            <a:r>
              <a:rPr lang="en-US"/>
              <a:t>The Giving Chain 2021</a:t>
            </a:r>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1879868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image" Target="../media/image23.jpg"/><Relationship Id="rId4" Type="http://schemas.openxmlformats.org/officeDocument/2006/relationships/slideLayout" Target="../slideLayouts/slideLayout14.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273"/>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80" r:id="rId5"/>
    <p:sldLayoutId id="2147483867" r:id="rId6"/>
    <p:sldLayoutId id="2147483868" r:id="rId7"/>
    <p:sldLayoutId id="2147483869" r:id="rId8"/>
    <p:sldLayoutId id="2147483871" r:id="rId9"/>
    <p:sldLayoutId id="2147483875"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0">
            <a:alphaModFix/>
          </a:blip>
          <a:stretch>
            <a:fillRect/>
          </a:stretch>
        </a:blipFill>
        <a:effectLst/>
      </p:bgPr>
    </p:bg>
    <p:spTree>
      <p:nvGrpSpPr>
        <p:cNvPr id="1" name="Shape 1730"/>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73" r:id="rId7"/>
    <p:sldLayoutId id="2147483874"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hyperledger.org/" TargetMode="External"/><Relationship Id="rId5" Type="http://schemas.openxmlformats.org/officeDocument/2006/relationships/image" Target="../media/image30.png"/><Relationship Id="rId4" Type="http://schemas.openxmlformats.org/officeDocument/2006/relationships/image" Target="../media/image29.png"/></Relationships>
</file>

<file path=ppt/slides/_rels/slide10.xml.rels><?xml version="1.0" encoding="UTF-8" standalone="yes"?>
<Relationships xmlns="http://schemas.openxmlformats.org/package/2006/relationships"><Relationship Id="rId8" Type="http://schemas.openxmlformats.org/officeDocument/2006/relationships/image" Target="../media/image50.jpg"/><Relationship Id="rId3" Type="http://schemas.openxmlformats.org/officeDocument/2006/relationships/image" Target="../media/image45.jpeg"/><Relationship Id="rId7" Type="http://schemas.openxmlformats.org/officeDocument/2006/relationships/image" Target="../media/image49.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8.jpg"/><Relationship Id="rId5" Type="http://schemas.openxmlformats.org/officeDocument/2006/relationships/image" Target="../media/image47.jpg"/><Relationship Id="rId4" Type="http://schemas.openxmlformats.org/officeDocument/2006/relationships/image" Target="../media/image46.jpg"/></Relationships>
</file>

<file path=ppt/slides/_rels/slide11.xml.rels><?xml version="1.0" encoding="UTF-8" standalone="yes"?>
<Relationships xmlns="http://schemas.openxmlformats.org/package/2006/relationships"><Relationship Id="rId8" Type="http://schemas.openxmlformats.org/officeDocument/2006/relationships/image" Target="../media/image56.svg"/><Relationship Id="rId13" Type="http://schemas.openxmlformats.org/officeDocument/2006/relationships/image" Target="../media/image61.png"/><Relationship Id="rId18" Type="http://schemas.openxmlformats.org/officeDocument/2006/relationships/image" Target="../media/image66.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svg"/><Relationship Id="rId17" Type="http://schemas.openxmlformats.org/officeDocument/2006/relationships/image" Target="../media/image65.png"/><Relationship Id="rId2" Type="http://schemas.openxmlformats.org/officeDocument/2006/relationships/notesSlide" Target="../notesSlides/notesSlide6.xml"/><Relationship Id="rId16" Type="http://schemas.openxmlformats.org/officeDocument/2006/relationships/image" Target="../media/image64.svg"/><Relationship Id="rId1" Type="http://schemas.openxmlformats.org/officeDocument/2006/relationships/slideLayout" Target="../slideLayouts/slideLayout3.xml"/><Relationship Id="rId6" Type="http://schemas.openxmlformats.org/officeDocument/2006/relationships/image" Target="../media/image54.svg"/><Relationship Id="rId11" Type="http://schemas.openxmlformats.org/officeDocument/2006/relationships/image" Target="../media/image59.png"/><Relationship Id="rId5" Type="http://schemas.openxmlformats.org/officeDocument/2006/relationships/image" Target="../media/image53.png"/><Relationship Id="rId15" Type="http://schemas.openxmlformats.org/officeDocument/2006/relationships/image" Target="../media/image63.png"/><Relationship Id="rId10" Type="http://schemas.openxmlformats.org/officeDocument/2006/relationships/image" Target="../media/image58.svg"/><Relationship Id="rId19" Type="http://schemas.openxmlformats.org/officeDocument/2006/relationships/image" Target="../media/image67.png"/><Relationship Id="rId4" Type="http://schemas.openxmlformats.org/officeDocument/2006/relationships/image" Target="../media/image52.svg"/><Relationship Id="rId9" Type="http://schemas.openxmlformats.org/officeDocument/2006/relationships/image" Target="../media/image57.png"/><Relationship Id="rId14" Type="http://schemas.openxmlformats.org/officeDocument/2006/relationships/image" Target="../media/image62.svg"/></Relationships>
</file>

<file path=ppt/slides/_rels/slide12.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69.jpg"/></Relationships>
</file>

<file path=ppt/slides/_rels/slide1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g"/><Relationship Id="rId1" Type="http://schemas.openxmlformats.org/officeDocument/2006/relationships/slideLayout" Target="../slideLayouts/slideLayout16.xml"/><Relationship Id="rId5" Type="http://schemas.openxmlformats.org/officeDocument/2006/relationships/image" Target="../media/image73.jpg"/><Relationship Id="rId4" Type="http://schemas.openxmlformats.org/officeDocument/2006/relationships/image" Target="../media/image72.jpeg"/></Relationships>
</file>

<file path=ppt/slides/_rels/slide14.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image" Target="../media/image74.jpeg"/><Relationship Id="rId1" Type="http://schemas.openxmlformats.org/officeDocument/2006/relationships/slideLayout" Target="../slideLayouts/slideLayout16.xml"/><Relationship Id="rId5" Type="http://schemas.openxmlformats.org/officeDocument/2006/relationships/image" Target="../media/image77.jpg"/><Relationship Id="rId4" Type="http://schemas.openxmlformats.org/officeDocument/2006/relationships/image" Target="../media/image76.jpeg"/></Relationships>
</file>

<file path=ppt/slides/_rels/slide15.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image" Target="../media/image68.jpg"/><Relationship Id="rId1" Type="http://schemas.openxmlformats.org/officeDocument/2006/relationships/slideLayout" Target="../slideLayouts/slideLayout16.xml"/><Relationship Id="rId5" Type="http://schemas.openxmlformats.org/officeDocument/2006/relationships/image" Target="../media/image69.jpg"/><Relationship Id="rId4" Type="http://schemas.openxmlformats.org/officeDocument/2006/relationships/image" Target="../media/image46.jpg"/></Relationships>
</file>

<file path=ppt/slides/_rels/slide16.xml.rels><?xml version="1.0" encoding="UTF-8" standalone="yes"?>
<Relationships xmlns="http://schemas.openxmlformats.org/package/2006/relationships"><Relationship Id="rId3" Type="http://schemas.openxmlformats.org/officeDocument/2006/relationships/image" Target="../media/image80.jpg"/><Relationship Id="rId7" Type="http://schemas.openxmlformats.org/officeDocument/2006/relationships/image" Target="../media/image84.jpeg"/><Relationship Id="rId2" Type="http://schemas.openxmlformats.org/officeDocument/2006/relationships/image" Target="../media/image79.jpg"/><Relationship Id="rId1" Type="http://schemas.openxmlformats.org/officeDocument/2006/relationships/slideLayout" Target="../slideLayouts/slideLayout16.xml"/><Relationship Id="rId6" Type="http://schemas.openxmlformats.org/officeDocument/2006/relationships/image" Target="../media/image83.jpeg"/><Relationship Id="rId5" Type="http://schemas.openxmlformats.org/officeDocument/2006/relationships/image" Target="../media/image82.jpg"/><Relationship Id="rId4" Type="http://schemas.openxmlformats.org/officeDocument/2006/relationships/image" Target="../media/image81.jpg"/></Relationships>
</file>

<file path=ppt/slides/_rels/slide17.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image" Target="../media/image89.jpg"/><Relationship Id="rId5" Type="http://schemas.openxmlformats.org/officeDocument/2006/relationships/image" Target="../media/image88.jpg"/><Relationship Id="rId4" Type="http://schemas.openxmlformats.org/officeDocument/2006/relationships/image" Target="../media/image87.jpeg"/></Relationships>
</file>

<file path=ppt/slides/_rels/slide19.xml.rels><?xml version="1.0" encoding="UTF-8" standalone="yes"?>
<Relationships xmlns="http://schemas.openxmlformats.org/package/2006/relationships"><Relationship Id="rId3" Type="http://schemas.openxmlformats.org/officeDocument/2006/relationships/image" Target="../media/image91.jpg"/><Relationship Id="rId2" Type="http://schemas.openxmlformats.org/officeDocument/2006/relationships/image" Target="../media/image90.jpeg"/><Relationship Id="rId1" Type="http://schemas.openxmlformats.org/officeDocument/2006/relationships/slideLayout" Target="../slideLayouts/slideLayout16.xml"/><Relationship Id="rId6" Type="http://schemas.openxmlformats.org/officeDocument/2006/relationships/image" Target="../media/image94.jpg"/><Relationship Id="rId5" Type="http://schemas.openxmlformats.org/officeDocument/2006/relationships/image" Target="../media/image93.jpeg"/><Relationship Id="rId4" Type="http://schemas.openxmlformats.org/officeDocument/2006/relationships/image" Target="../media/image92.jpeg"/></Relationships>
</file>

<file path=ppt/slides/_rels/slide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0.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97.jpg"/><Relationship Id="rId2" Type="http://schemas.openxmlformats.org/officeDocument/2006/relationships/hyperlink" Target="mailto:mr1241@scarletmail.rutgers.edu" TargetMode="External"/><Relationship Id="rId1" Type="http://schemas.openxmlformats.org/officeDocument/2006/relationships/slideLayout" Target="../slideLayouts/slideLayout12.xml"/><Relationship Id="rId4" Type="http://schemas.openxmlformats.org/officeDocument/2006/relationships/image" Target="../media/image98.jpg"/></Relationships>
</file>

<file path=ppt/slides/_rels/slide24.xml.rels><?xml version="1.0" encoding="UTF-8" standalone="yes"?>
<Relationships xmlns="http://schemas.openxmlformats.org/package/2006/relationships"><Relationship Id="rId2" Type="http://schemas.openxmlformats.org/officeDocument/2006/relationships/image" Target="../media/image99.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105.jpeg"/><Relationship Id="rId3" Type="http://schemas.openxmlformats.org/officeDocument/2006/relationships/image" Target="../media/image100.jpg"/><Relationship Id="rId7" Type="http://schemas.openxmlformats.org/officeDocument/2006/relationships/image" Target="../media/image104.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03.jpeg"/><Relationship Id="rId5" Type="http://schemas.openxmlformats.org/officeDocument/2006/relationships/image" Target="../media/image102.png"/><Relationship Id="rId4" Type="http://schemas.openxmlformats.org/officeDocument/2006/relationships/image" Target="../media/image10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06.jpeg"/><Relationship Id="rId4" Type="http://schemas.openxmlformats.org/officeDocument/2006/relationships/image" Target="../media/image109.jpeg"/></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4.png"/><Relationship Id="rId2" Type="http://schemas.openxmlformats.org/officeDocument/2006/relationships/diagramData" Target="../diagrams/data2.xml"/><Relationship Id="rId1" Type="http://schemas.openxmlformats.org/officeDocument/2006/relationships/slideLayout" Target="../slideLayouts/slideLayout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hyperlink" Target="http://www.linuxfoundation.org/antitrust-policy" TargetMode="External"/><Relationship Id="rId2" Type="http://schemas.openxmlformats.org/officeDocument/2006/relationships/hyperlink" Target="https://www.linuxfoundation.org/antitrust-policy/" TargetMode="External"/><Relationship Id="rId1" Type="http://schemas.openxmlformats.org/officeDocument/2006/relationships/slideLayout" Target="../slideLayouts/slideLayout3.xml"/><Relationship Id="rId4" Type="http://schemas.openxmlformats.org/officeDocument/2006/relationships/hyperlink" Target="https://wiki.hyperledger.org/display/HYP/Hyperledger+Code+of+Conduct"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12.svg"/><Relationship Id="rId4" Type="http://schemas.openxmlformats.org/officeDocument/2006/relationships/image" Target="../media/image111.png"/></Relationships>
</file>

<file path=ppt/slides/_rels/slide31.xml.rels><?xml version="1.0" encoding="UTF-8" standalone="yes"?>
<Relationships xmlns="http://schemas.openxmlformats.org/package/2006/relationships"><Relationship Id="rId8" Type="http://schemas.openxmlformats.org/officeDocument/2006/relationships/image" Target="../media/image115.svg"/><Relationship Id="rId3" Type="http://schemas.openxmlformats.org/officeDocument/2006/relationships/image" Target="../media/image110.jpeg"/><Relationship Id="rId7" Type="http://schemas.openxmlformats.org/officeDocument/2006/relationships/image" Target="../media/image114.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13.png"/><Relationship Id="rId5" Type="http://schemas.openxmlformats.org/officeDocument/2006/relationships/image" Target="../media/image112.svg"/><Relationship Id="rId4" Type="http://schemas.openxmlformats.org/officeDocument/2006/relationships/image" Target="../media/image111.png"/></Relationships>
</file>

<file path=ppt/slides/_rels/slide32.xml.rels><?xml version="1.0" encoding="UTF-8" standalone="yes"?>
<Relationships xmlns="http://schemas.openxmlformats.org/package/2006/relationships"><Relationship Id="rId8" Type="http://schemas.openxmlformats.org/officeDocument/2006/relationships/image" Target="../media/image116.jpg"/><Relationship Id="rId3" Type="http://schemas.openxmlformats.org/officeDocument/2006/relationships/image" Target="../media/image110.jpeg"/><Relationship Id="rId7" Type="http://schemas.openxmlformats.org/officeDocument/2006/relationships/image" Target="../media/image115.sv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14.png"/><Relationship Id="rId5" Type="http://schemas.openxmlformats.org/officeDocument/2006/relationships/image" Target="../media/image112.svg"/><Relationship Id="rId4" Type="http://schemas.openxmlformats.org/officeDocument/2006/relationships/image" Target="../media/image111.png"/></Relationships>
</file>

<file path=ppt/slides/_rels/slide33.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image" Target="../media/image110.jpeg"/><Relationship Id="rId7" Type="http://schemas.openxmlformats.org/officeDocument/2006/relationships/image" Target="../media/image115.sv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14.png"/><Relationship Id="rId5" Type="http://schemas.openxmlformats.org/officeDocument/2006/relationships/image" Target="../media/image112.svg"/><Relationship Id="rId4" Type="http://schemas.openxmlformats.org/officeDocument/2006/relationships/image" Target="../media/image11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1.xml"/><Relationship Id="rId6" Type="http://schemas.openxmlformats.org/officeDocument/2006/relationships/hyperlink" Target="https://crowdfunding.lfx.linuxfoundation.org/initiative/fabcd0b5-cecb-452b-a7e1-55bf31065c4a" TargetMode="External"/><Relationship Id="rId5" Type="http://schemas.openxmlformats.org/officeDocument/2006/relationships/hyperlink" Target="https://crowdfunding.lfx.linuxfoundation.org/projects/hyperledger-the-giving-chain" TargetMode="External"/><Relationship Id="rId4" Type="http://schemas.openxmlformats.org/officeDocument/2006/relationships/image" Target="../media/image122.png"/></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33.png"/><Relationship Id="rId4" Type="http://schemas.openxmlformats.org/officeDocument/2006/relationships/image" Target="../media/image32.png"/></Relationships>
</file>

<file path=ppt/slides/_rels/slide40.xml.rels><?xml version="1.0" encoding="UTF-8" standalone="yes"?>
<Relationships xmlns="http://schemas.openxmlformats.org/package/2006/relationships"><Relationship Id="rId8" Type="http://schemas.openxmlformats.org/officeDocument/2006/relationships/image" Target="../media/image123.jpeg"/><Relationship Id="rId3" Type="http://schemas.openxmlformats.org/officeDocument/2006/relationships/hyperlink" Target="https://www.instagram.com/thegivingchain/" TargetMode="External"/><Relationship Id="rId7" Type="http://schemas.openxmlformats.org/officeDocument/2006/relationships/hyperlink" Target="https://wiki.hyperledger.org/pages/viewpage.action?pageId=51613841" TargetMode="External"/><Relationship Id="rId2" Type="http://schemas.openxmlformats.org/officeDocument/2006/relationships/hyperlink" Target="https://www.facebook.com/TheGivingChain" TargetMode="External"/><Relationship Id="rId1" Type="http://schemas.openxmlformats.org/officeDocument/2006/relationships/slideLayout" Target="../slideLayouts/slideLayout6.xml"/><Relationship Id="rId6" Type="http://schemas.openxmlformats.org/officeDocument/2006/relationships/hyperlink" Target="https://www.linkedin.com/groups/9055378/" TargetMode="External"/><Relationship Id="rId11" Type="http://schemas.openxmlformats.org/officeDocument/2006/relationships/image" Target="../media/image126.jpeg"/><Relationship Id="rId5" Type="http://schemas.openxmlformats.org/officeDocument/2006/relationships/hyperlink" Target="https://twitter.com/bc_princeton" TargetMode="External"/><Relationship Id="rId10" Type="http://schemas.openxmlformats.org/officeDocument/2006/relationships/image" Target="../media/image125.jpeg"/><Relationship Id="rId4" Type="http://schemas.openxmlformats.org/officeDocument/2006/relationships/hyperlink" Target="https://t.me/BCPrinceton" TargetMode="External"/><Relationship Id="rId9" Type="http://schemas.openxmlformats.org/officeDocument/2006/relationships/image" Target="../media/image124.jpeg"/></Relationships>
</file>

<file path=ppt/slides/_rels/slide41.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jpeg"/><Relationship Id="rId1" Type="http://schemas.openxmlformats.org/officeDocument/2006/relationships/slideLayout" Target="../slideLayouts/slideLayout1.xml"/><Relationship Id="rId5" Type="http://schemas.openxmlformats.org/officeDocument/2006/relationships/image" Target="../media/image130.jpeg"/><Relationship Id="rId4" Type="http://schemas.openxmlformats.org/officeDocument/2006/relationships/image" Target="../media/image129.jpeg"/></Relationships>
</file>

<file path=ppt/slides/_rels/slide42.xml.rels><?xml version="1.0" encoding="UTF-8" standalone="yes"?>
<Relationships xmlns="http://schemas.openxmlformats.org/package/2006/relationships"><Relationship Id="rId3" Type="http://schemas.openxmlformats.org/officeDocument/2006/relationships/image" Target="../media/image132.jpg"/><Relationship Id="rId2" Type="http://schemas.openxmlformats.org/officeDocument/2006/relationships/image" Target="../media/image131.jpg"/><Relationship Id="rId1" Type="http://schemas.openxmlformats.org/officeDocument/2006/relationships/slideLayout" Target="../slideLayouts/slideLayout1.xml"/><Relationship Id="rId4" Type="http://schemas.openxmlformats.org/officeDocument/2006/relationships/image" Target="../media/image133.jpg"/></Relationships>
</file>

<file path=ppt/slides/_rels/slide43.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jpeg"/><Relationship Id="rId1" Type="http://schemas.openxmlformats.org/officeDocument/2006/relationships/slideLayout" Target="../slideLayouts/slideLayout1.xml"/><Relationship Id="rId4" Type="http://schemas.openxmlformats.org/officeDocument/2006/relationships/image" Target="../media/image136.jpeg"/></Relationships>
</file>

<file path=ppt/slides/_rels/slide44.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image" Target="../media/image137.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image" Target="../media/image139.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hyperlink" Target="https://wiki.hyperledger.org/display/labs/FireFly" TargetMode="Externa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41.jpeg"/><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00.jpg"/><Relationship Id="rId2" Type="http://schemas.openxmlformats.org/officeDocument/2006/relationships/diagramData" Target="../diagrams/data4.xml"/><Relationship Id="rId1" Type="http://schemas.openxmlformats.org/officeDocument/2006/relationships/slideLayout" Target="../slideLayouts/slideLayout10.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2.xml.rels><?xml version="1.0" encoding="UTF-8" standalone="yes"?>
<Relationships xmlns="http://schemas.openxmlformats.org/package/2006/relationships"><Relationship Id="rId8" Type="http://schemas.openxmlformats.org/officeDocument/2006/relationships/image" Target="../media/image142.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3.xml.rels><?xml version="1.0" encoding="UTF-8" standalone="yes"?>
<Relationships xmlns="http://schemas.openxmlformats.org/package/2006/relationships"><Relationship Id="rId8" Type="http://schemas.openxmlformats.org/officeDocument/2006/relationships/image" Target="../media/image146.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4.xml.rels><?xml version="1.0" encoding="UTF-8" standalone="yes"?>
<Relationships xmlns="http://schemas.openxmlformats.org/package/2006/relationships"><Relationship Id="rId8" Type="http://schemas.openxmlformats.org/officeDocument/2006/relationships/image" Target="../media/image146.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150.jpeg"/></Relationships>
</file>

<file path=ppt/slides/_rels/slide55.xml.rels><?xml version="1.0" encoding="UTF-8" standalone="yes"?>
<Relationships xmlns="http://schemas.openxmlformats.org/package/2006/relationships"><Relationship Id="rId8" Type="http://schemas.openxmlformats.org/officeDocument/2006/relationships/image" Target="../media/image146.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 Id="rId9" Type="http://schemas.openxmlformats.org/officeDocument/2006/relationships/image" Target="../media/image108.png"/></Relationships>
</file>

<file path=ppt/slides/_rels/slide56.xml.rels><?xml version="1.0" encoding="UTF-8" standalone="yes"?>
<Relationships xmlns="http://schemas.openxmlformats.org/package/2006/relationships"><Relationship Id="rId8" Type="http://schemas.openxmlformats.org/officeDocument/2006/relationships/image" Target="../media/image56.svg"/><Relationship Id="rId13" Type="http://schemas.openxmlformats.org/officeDocument/2006/relationships/image" Target="../media/image61.png"/><Relationship Id="rId18" Type="http://schemas.openxmlformats.org/officeDocument/2006/relationships/image" Target="../media/image66.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svg"/><Relationship Id="rId17" Type="http://schemas.openxmlformats.org/officeDocument/2006/relationships/image" Target="../media/image65.png"/><Relationship Id="rId2" Type="http://schemas.openxmlformats.org/officeDocument/2006/relationships/notesSlide" Target="../notesSlides/notesSlide26.xml"/><Relationship Id="rId16" Type="http://schemas.openxmlformats.org/officeDocument/2006/relationships/image" Target="../media/image64.svg"/><Relationship Id="rId1" Type="http://schemas.openxmlformats.org/officeDocument/2006/relationships/slideLayout" Target="../slideLayouts/slideLayout1.xml"/><Relationship Id="rId6" Type="http://schemas.openxmlformats.org/officeDocument/2006/relationships/image" Target="../media/image54.svg"/><Relationship Id="rId11" Type="http://schemas.openxmlformats.org/officeDocument/2006/relationships/image" Target="../media/image151.png"/><Relationship Id="rId5" Type="http://schemas.openxmlformats.org/officeDocument/2006/relationships/image" Target="../media/image53.png"/><Relationship Id="rId15" Type="http://schemas.openxmlformats.org/officeDocument/2006/relationships/image" Target="../media/image63.png"/><Relationship Id="rId10" Type="http://schemas.openxmlformats.org/officeDocument/2006/relationships/image" Target="../media/image58.svg"/><Relationship Id="rId19" Type="http://schemas.openxmlformats.org/officeDocument/2006/relationships/image" Target="../media/image67.png"/><Relationship Id="rId4" Type="http://schemas.openxmlformats.org/officeDocument/2006/relationships/image" Target="../media/image52.svg"/><Relationship Id="rId9" Type="http://schemas.openxmlformats.org/officeDocument/2006/relationships/image" Target="../media/image57.png"/><Relationship Id="rId14" Type="http://schemas.openxmlformats.org/officeDocument/2006/relationships/image" Target="../media/image152.svg"/></Relationships>
</file>

<file path=ppt/slides/_rels/slide57.xml.rels><?xml version="1.0" encoding="UTF-8" standalone="yes"?>
<Relationships xmlns="http://schemas.openxmlformats.org/package/2006/relationships"><Relationship Id="rId3" Type="http://schemas.openxmlformats.org/officeDocument/2006/relationships/image" Target="../media/image154.jpg"/><Relationship Id="rId2" Type="http://schemas.openxmlformats.org/officeDocument/2006/relationships/image" Target="../media/image153.pn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mailto:mr1241@scarletmail.rutgers.edu" TargetMode="Externa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4.png"/><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42"/>
        <p:cNvGrpSpPr/>
        <p:nvPr/>
      </p:nvGrpSpPr>
      <p:grpSpPr>
        <a:xfrm>
          <a:off x="0" y="0"/>
          <a:ext cx="0" cy="0"/>
          <a:chOff x="0" y="0"/>
          <a:chExt cx="0" cy="0"/>
        </a:xfrm>
      </p:grpSpPr>
      <p:sp>
        <p:nvSpPr>
          <p:cNvPr id="1743" name="Google Shape;1743;p220"/>
          <p:cNvSpPr txBox="1"/>
          <p:nvPr/>
        </p:nvSpPr>
        <p:spPr>
          <a:xfrm>
            <a:off x="4790851" y="3146900"/>
            <a:ext cx="2166600" cy="487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100" b="1">
              <a:solidFill>
                <a:srgbClr val="FFFFFF"/>
              </a:solidFill>
              <a:latin typeface="Proxima Nova"/>
              <a:ea typeface="Proxima Nova"/>
              <a:cs typeface="Proxima Nova"/>
              <a:sym typeface="Proxima Nova"/>
            </a:endParaRPr>
          </a:p>
        </p:txBody>
      </p:sp>
      <p:sp>
        <p:nvSpPr>
          <p:cNvPr id="1744" name="Google Shape;1744;p220"/>
          <p:cNvSpPr txBox="1">
            <a:spLocks noGrp="1"/>
          </p:cNvSpPr>
          <p:nvPr>
            <p:ph type="ctrTitle"/>
          </p:nvPr>
        </p:nvSpPr>
        <p:spPr>
          <a:xfrm>
            <a:off x="2020830" y="1546350"/>
            <a:ext cx="7123170" cy="2050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4800" b="1" dirty="0">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200" dirty="0">
                <a:solidFill>
                  <a:srgbClr val="FFFFFF"/>
                </a:solidFill>
                <a:latin typeface="Proxima Nova"/>
                <a:ea typeface="Proxima Nova"/>
                <a:cs typeface="Proxima Nova"/>
                <a:sym typeface="Proxima Nova"/>
              </a:rPr>
              <a:t>Hyperledger Trade Finance</a:t>
            </a:r>
            <a:br>
              <a:rPr lang="en-US" sz="4200" dirty="0">
                <a:solidFill>
                  <a:srgbClr val="FFFFFF"/>
                </a:solidFill>
                <a:latin typeface="Proxima Nova"/>
                <a:ea typeface="Proxima Nova"/>
                <a:cs typeface="Proxima Nova"/>
                <a:sym typeface="Proxima Nova"/>
              </a:rPr>
            </a:br>
            <a:r>
              <a:rPr lang="en-US" sz="4200" dirty="0">
                <a:solidFill>
                  <a:srgbClr val="FFFFFF"/>
                </a:solidFill>
                <a:latin typeface="Proxima Nova"/>
                <a:ea typeface="Proxima Nova"/>
                <a:cs typeface="Proxima Nova"/>
                <a:sym typeface="Proxima Nova"/>
              </a:rPr>
              <a:t> Special Interest Group</a:t>
            </a:r>
            <a:br>
              <a:rPr lang="en-US" sz="4200" dirty="0">
                <a:solidFill>
                  <a:srgbClr val="FFFFFF"/>
                </a:solidFill>
                <a:latin typeface="Proxima Nova"/>
                <a:ea typeface="Proxima Nova"/>
                <a:cs typeface="Proxima Nova"/>
                <a:sym typeface="Proxima Nova"/>
              </a:rPr>
            </a:br>
            <a:r>
              <a:rPr lang="en-US" sz="4200" dirty="0">
                <a:solidFill>
                  <a:srgbClr val="FFFFFF"/>
                </a:solidFill>
                <a:latin typeface="Proxima Nova"/>
                <a:ea typeface="Proxima Nova"/>
                <a:cs typeface="Proxima Nova"/>
                <a:sym typeface="Proxima Nova"/>
              </a:rPr>
              <a:t>September 29, 2021 </a:t>
            </a:r>
            <a:endParaRPr sz="1600" i="1" dirty="0">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dirty="0">
              <a:solidFill>
                <a:srgbClr val="FFFFFF"/>
              </a:solidFill>
              <a:latin typeface="Proxima Nova"/>
              <a:ea typeface="Proxima Nova"/>
              <a:cs typeface="Proxima Nova"/>
              <a:sym typeface="Proxima Nova"/>
            </a:endParaRPr>
          </a:p>
          <a:p>
            <a:pPr marL="0" lvl="0" indent="0" algn="l" rtl="0">
              <a:spcBef>
                <a:spcPts val="0"/>
              </a:spcBef>
              <a:spcAft>
                <a:spcPts val="0"/>
              </a:spcAft>
              <a:buNone/>
            </a:pPr>
            <a:endParaRPr sz="1600" i="1" dirty="0">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dirty="0">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dirty="0">
              <a:solidFill>
                <a:srgbClr val="FFFFFF"/>
              </a:solidFill>
              <a:latin typeface="Proxima Nova"/>
              <a:ea typeface="Proxima Nova"/>
              <a:cs typeface="Proxima Nova"/>
              <a:sym typeface="Proxima Nova"/>
            </a:endParaRPr>
          </a:p>
        </p:txBody>
      </p:sp>
      <p:pic>
        <p:nvPicPr>
          <p:cNvPr id="1745" name="Google Shape;1745;p220"/>
          <p:cNvPicPr preferRelativeResize="0"/>
          <p:nvPr/>
        </p:nvPicPr>
        <p:blipFill rotWithShape="1">
          <a:blip r:embed="rId4">
            <a:alphaModFix/>
          </a:blip>
          <a:srcRect t="87015" b="4372"/>
          <a:stretch/>
        </p:blipFill>
        <p:spPr>
          <a:xfrm>
            <a:off x="0" y="4475625"/>
            <a:ext cx="9144000" cy="442975"/>
          </a:xfrm>
          <a:prstGeom prst="rect">
            <a:avLst/>
          </a:prstGeom>
          <a:noFill/>
          <a:ln>
            <a:noFill/>
          </a:ln>
        </p:spPr>
      </p:pic>
      <p:pic>
        <p:nvPicPr>
          <p:cNvPr id="1746" name="Google Shape;1746;p220"/>
          <p:cNvPicPr preferRelativeResize="0"/>
          <p:nvPr/>
        </p:nvPicPr>
        <p:blipFill>
          <a:blip r:embed="rId5">
            <a:alphaModFix/>
          </a:blip>
          <a:stretch>
            <a:fillRect/>
          </a:stretch>
        </p:blipFill>
        <p:spPr>
          <a:xfrm>
            <a:off x="6770525" y="4032650"/>
            <a:ext cx="535913" cy="442974"/>
          </a:xfrm>
          <a:prstGeom prst="rect">
            <a:avLst/>
          </a:prstGeom>
          <a:noFill/>
          <a:ln>
            <a:noFill/>
          </a:ln>
        </p:spPr>
      </p:pic>
      <p:sp>
        <p:nvSpPr>
          <p:cNvPr id="1747" name="Google Shape;1747;p220"/>
          <p:cNvSpPr txBox="1"/>
          <p:nvPr/>
        </p:nvSpPr>
        <p:spPr>
          <a:xfrm>
            <a:off x="7244475" y="4095125"/>
            <a:ext cx="1465500" cy="44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FFFFFF"/>
                </a:solidFill>
                <a:latin typeface="Proxima Nova"/>
                <a:ea typeface="Proxima Nova"/>
                <a:cs typeface="Proxima Nova"/>
                <a:sym typeface="Proxima Nova"/>
              </a:rPr>
              <a:t>@Hyperledger</a:t>
            </a:r>
            <a:endParaRPr>
              <a:solidFill>
                <a:srgbClr val="FFFFFF"/>
              </a:solidFill>
              <a:latin typeface="Proxima Nova"/>
              <a:ea typeface="Proxima Nova"/>
              <a:cs typeface="Proxima Nova"/>
              <a:sym typeface="Proxima Nova"/>
            </a:endParaRPr>
          </a:p>
        </p:txBody>
      </p:sp>
      <p:sp>
        <p:nvSpPr>
          <p:cNvPr id="1748" name="Google Shape;1748;p220"/>
          <p:cNvSpPr txBox="1"/>
          <p:nvPr/>
        </p:nvSpPr>
        <p:spPr>
          <a:xfrm>
            <a:off x="1454252" y="3741485"/>
            <a:ext cx="3190500" cy="388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dirty="0">
                <a:solidFill>
                  <a:schemeClr val="bg1"/>
                </a:solidFill>
                <a:latin typeface="Proxima Nova"/>
                <a:ea typeface="Proxima Nova"/>
                <a:cs typeface="Proxima Nova"/>
                <a:sym typeface="Proxima Nova"/>
                <a:hlinkClick r:id="rId6">
                  <a:extLst>
                    <a:ext uri="{A12FA001-AC4F-418D-AE19-62706E023703}">
                      <ahyp:hlinkClr xmlns:ahyp="http://schemas.microsoft.com/office/drawing/2018/hyperlinkcolor" val="tx"/>
                    </a:ext>
                  </a:extLst>
                </a:hlinkClick>
              </a:rPr>
              <a:t>www</a:t>
            </a:r>
            <a:r>
              <a:rPr lang="en-US" sz="2400" dirty="0">
                <a:solidFill>
                  <a:srgbClr val="2B89C9"/>
                </a:solidFill>
                <a:latin typeface="Proxima Nova"/>
                <a:ea typeface="Proxima Nova"/>
                <a:cs typeface="Proxima Nova"/>
                <a:sym typeface="Proxima Nova"/>
                <a:hlinkClick r:id="rId6">
                  <a:extLst>
                    <a:ext uri="{A12FA001-AC4F-418D-AE19-62706E023703}">
                      <ahyp:hlinkClr xmlns:ahyp="http://schemas.microsoft.com/office/drawing/2018/hyperlinkcolor" val="tx"/>
                    </a:ext>
                  </a:extLst>
                </a:hlinkClick>
              </a:rPr>
              <a:t>.</a:t>
            </a:r>
            <a:r>
              <a:rPr lang="en-US" sz="2400" dirty="0">
                <a:solidFill>
                  <a:schemeClr val="bg1"/>
                </a:solidFill>
                <a:latin typeface="Proxima Nova"/>
                <a:ea typeface="Proxima Nova"/>
                <a:cs typeface="Proxima Nova"/>
                <a:sym typeface="Proxima Nova"/>
                <a:hlinkClick r:id="rId6">
                  <a:extLst>
                    <a:ext uri="{A12FA001-AC4F-418D-AE19-62706E023703}">
                      <ahyp:hlinkClr xmlns:ahyp="http://schemas.microsoft.com/office/drawing/2018/hyperlinkcolor" val="tx"/>
                    </a:ext>
                  </a:extLst>
                </a:hlinkClick>
              </a:rPr>
              <a:t>hyperledger.org</a:t>
            </a:r>
            <a:endParaRPr lang="en-US" sz="2400" dirty="0">
              <a:solidFill>
                <a:schemeClr val="bg1"/>
              </a:solidFill>
              <a:latin typeface="Proxima Nova"/>
              <a:ea typeface="Proxima Nova"/>
              <a:cs typeface="Proxima Nova"/>
              <a:sym typeface="Proxima Nova"/>
            </a:endParaRPr>
          </a:p>
          <a:p>
            <a:pPr marL="0" lvl="0" indent="0" algn="ctr" rtl="0">
              <a:spcBef>
                <a:spcPts val="0"/>
              </a:spcBef>
              <a:spcAft>
                <a:spcPts val="0"/>
              </a:spcAft>
              <a:buNone/>
            </a:pPr>
            <a:endParaRPr sz="2400" dirty="0">
              <a:solidFill>
                <a:schemeClr val="lt1"/>
              </a:solidFill>
              <a:latin typeface="Proxima Nova"/>
              <a:ea typeface="Proxima Nova"/>
              <a:cs typeface="Proxima Nova"/>
              <a:sym typeface="Proxima Nov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4"/>
          <p:cNvSpPr/>
          <p:nvPr/>
        </p:nvSpPr>
        <p:spPr>
          <a:xfrm>
            <a:off x="275914" y="316747"/>
            <a:ext cx="4892686" cy="473206"/>
          </a:xfrm>
          <a:prstGeom prst="rect">
            <a:avLst/>
          </a:prstGeom>
        </p:spPr>
        <p:txBody>
          <a:bodyPr wrap="none">
            <a:spAutoFit/>
          </a:bodyPr>
          <a:lstStyle/>
          <a:p>
            <a:r>
              <a:rPr lang="en-US" sz="2475" b="1" dirty="0">
                <a:solidFill>
                  <a:srgbClr val="172B4D"/>
                </a:solidFill>
              </a:rPr>
              <a:t>Checkpoint 2: Model Validation</a:t>
            </a:r>
            <a:endParaRPr lang="en-US" sz="2475" dirty="0"/>
          </a:p>
        </p:txBody>
      </p:sp>
      <p:sp>
        <p:nvSpPr>
          <p:cNvPr id="2" name="Rectangle 1"/>
          <p:cNvSpPr/>
          <p:nvPr/>
        </p:nvSpPr>
        <p:spPr>
          <a:xfrm>
            <a:off x="536029" y="883528"/>
            <a:ext cx="6223787" cy="577081"/>
          </a:xfrm>
          <a:prstGeom prst="rect">
            <a:avLst/>
          </a:prstGeom>
        </p:spPr>
        <p:txBody>
          <a:bodyPr wrap="square">
            <a:spAutoFit/>
          </a:bodyPr>
          <a:lstStyle/>
          <a:p>
            <a:pPr marL="160731" indent="-160731">
              <a:buFont typeface="Arial" panose="020B0604020202020204" pitchFamily="34" charset="0"/>
              <a:buChar char="•"/>
            </a:pPr>
            <a:r>
              <a:rPr lang="en-US" sz="1050" dirty="0"/>
              <a:t>Who are your </a:t>
            </a:r>
            <a:r>
              <a:rPr lang="en-US" sz="1050" b="1" dirty="0">
                <a:solidFill>
                  <a:srgbClr val="CC0099"/>
                </a:solidFill>
              </a:rPr>
              <a:t>clients/users? </a:t>
            </a:r>
            <a:r>
              <a:rPr lang="en-US" sz="1050" i="1" dirty="0"/>
              <a:t>Sketch your user.</a:t>
            </a:r>
          </a:p>
          <a:p>
            <a:pPr marL="160731" indent="-160731">
              <a:buFont typeface="Arial" panose="020B0604020202020204" pitchFamily="34" charset="0"/>
              <a:buChar char="•"/>
            </a:pPr>
            <a:r>
              <a:rPr lang="en-US" sz="1050" dirty="0"/>
              <a:t>What are their </a:t>
            </a:r>
            <a:r>
              <a:rPr lang="en-US" sz="1050" b="1" dirty="0">
                <a:solidFill>
                  <a:srgbClr val="FF0000"/>
                </a:solidFill>
              </a:rPr>
              <a:t>pain points</a:t>
            </a:r>
            <a:r>
              <a:rPr lang="en-US" sz="1050" dirty="0"/>
              <a:t>? How does your solution solve them? </a:t>
            </a:r>
          </a:p>
          <a:p>
            <a:pPr marL="1532331" lvl="4" indent="-160731">
              <a:buFont typeface="Arial" panose="020B0604020202020204" pitchFamily="34" charset="0"/>
              <a:buChar char="•"/>
            </a:pPr>
            <a:r>
              <a:rPr lang="en-US" sz="1050" dirty="0"/>
              <a:t>Can it </a:t>
            </a:r>
            <a:r>
              <a:rPr lang="en-US" sz="1050" b="1" dirty="0">
                <a:solidFill>
                  <a:srgbClr val="00B050"/>
                </a:solidFill>
              </a:rPr>
              <a:t>be scaled</a:t>
            </a:r>
            <a:r>
              <a:rPr lang="en-US" sz="1050" dirty="0"/>
              <a:t>?</a:t>
            </a:r>
          </a:p>
        </p:txBody>
      </p:sp>
      <p:grpSp>
        <p:nvGrpSpPr>
          <p:cNvPr id="6" name="Group 5">
            <a:extLst>
              <a:ext uri="{FF2B5EF4-FFF2-40B4-BE49-F238E27FC236}">
                <a16:creationId xmlns:a16="http://schemas.microsoft.com/office/drawing/2014/main" id="{B674B6CF-5046-4748-91C7-FCB70E437DB3}"/>
              </a:ext>
            </a:extLst>
          </p:cNvPr>
          <p:cNvGrpSpPr/>
          <p:nvPr/>
        </p:nvGrpSpPr>
        <p:grpSpPr>
          <a:xfrm>
            <a:off x="613747" y="1615052"/>
            <a:ext cx="4125743" cy="732426"/>
            <a:chOff x="38891" y="0"/>
            <a:chExt cx="6705443" cy="976568"/>
          </a:xfrm>
        </p:grpSpPr>
        <p:sp>
          <p:nvSpPr>
            <p:cNvPr id="7" name="Arrow: Right 6">
              <a:extLst>
                <a:ext uri="{FF2B5EF4-FFF2-40B4-BE49-F238E27FC236}">
                  <a16:creationId xmlns:a16="http://schemas.microsoft.com/office/drawing/2014/main" id="{2F60F598-8557-469C-AB0B-28724F520D54}"/>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Arrow: Right 4">
              <a:extLst>
                <a:ext uri="{FF2B5EF4-FFF2-40B4-BE49-F238E27FC236}">
                  <a16:creationId xmlns:a16="http://schemas.microsoft.com/office/drawing/2014/main" id="{763D5C6F-B52C-40FF-B557-14860FAEFF6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Donors</a:t>
              </a:r>
            </a:p>
          </p:txBody>
        </p:sp>
      </p:grpSp>
      <p:grpSp>
        <p:nvGrpSpPr>
          <p:cNvPr id="9" name="Group 8">
            <a:extLst>
              <a:ext uri="{FF2B5EF4-FFF2-40B4-BE49-F238E27FC236}">
                <a16:creationId xmlns:a16="http://schemas.microsoft.com/office/drawing/2014/main" id="{1B7B4ABA-4B98-4B1F-B95E-A0531A7E0C3D}"/>
              </a:ext>
            </a:extLst>
          </p:cNvPr>
          <p:cNvGrpSpPr/>
          <p:nvPr/>
        </p:nvGrpSpPr>
        <p:grpSpPr>
          <a:xfrm>
            <a:off x="1333980" y="2507881"/>
            <a:ext cx="5350599" cy="732426"/>
            <a:chOff x="2134464" y="522238"/>
            <a:chExt cx="4540681" cy="976568"/>
          </a:xfrm>
        </p:grpSpPr>
        <p:sp>
          <p:nvSpPr>
            <p:cNvPr id="10" name="Arrow: Right 9">
              <a:extLst>
                <a:ext uri="{FF2B5EF4-FFF2-40B4-BE49-F238E27FC236}">
                  <a16:creationId xmlns:a16="http://schemas.microsoft.com/office/drawing/2014/main" id="{2371586A-D0B8-4A4E-9A6D-D0B93FE3CDFA}"/>
                </a:ext>
              </a:extLst>
            </p:cNvPr>
            <p:cNvSpPr/>
            <p:nvPr/>
          </p:nvSpPr>
          <p:spPr>
            <a:xfrm>
              <a:off x="2134464" y="522238"/>
              <a:ext cx="4540681" cy="976568"/>
            </a:xfrm>
            <a:prstGeom prst="rightArrow">
              <a:avLst>
                <a:gd name="adj1" fmla="val 50000"/>
                <a:gd name="adj2" fmla="val 5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Arrow: Right 4">
              <a:extLst>
                <a:ext uri="{FF2B5EF4-FFF2-40B4-BE49-F238E27FC236}">
                  <a16:creationId xmlns:a16="http://schemas.microsoft.com/office/drawing/2014/main" id="{CFEC84A6-AA30-4C61-87A4-5AD68412DE94}"/>
                </a:ext>
              </a:extLst>
            </p:cNvPr>
            <p:cNvSpPr txBox="1"/>
            <p:nvPr/>
          </p:nvSpPr>
          <p:spPr>
            <a:xfrm>
              <a:off x="2134464" y="766380"/>
              <a:ext cx="4296539"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Volunteers / Drivers</a:t>
              </a:r>
            </a:p>
          </p:txBody>
        </p:sp>
      </p:grpSp>
      <p:grpSp>
        <p:nvGrpSpPr>
          <p:cNvPr id="12" name="Group 11">
            <a:extLst>
              <a:ext uri="{FF2B5EF4-FFF2-40B4-BE49-F238E27FC236}">
                <a16:creationId xmlns:a16="http://schemas.microsoft.com/office/drawing/2014/main" id="{7153C27D-4E86-45C0-A153-DEBCAF4485C1}"/>
              </a:ext>
            </a:extLst>
          </p:cNvPr>
          <p:cNvGrpSpPr/>
          <p:nvPr/>
        </p:nvGrpSpPr>
        <p:grpSpPr>
          <a:xfrm>
            <a:off x="613747" y="3548085"/>
            <a:ext cx="4125743" cy="732426"/>
            <a:chOff x="4149998" y="1035770"/>
            <a:chExt cx="2574890" cy="976568"/>
          </a:xfrm>
        </p:grpSpPr>
        <p:sp>
          <p:nvSpPr>
            <p:cNvPr id="13" name="Arrow: Right 12">
              <a:extLst>
                <a:ext uri="{FF2B5EF4-FFF2-40B4-BE49-F238E27FC236}">
                  <a16:creationId xmlns:a16="http://schemas.microsoft.com/office/drawing/2014/main" id="{6544243C-8BCE-47E9-BABB-A2DD576C83E7}"/>
                </a:ext>
              </a:extLst>
            </p:cNvPr>
            <p:cNvSpPr/>
            <p:nvPr/>
          </p:nvSpPr>
          <p:spPr>
            <a:xfrm>
              <a:off x="4149998" y="1035770"/>
              <a:ext cx="2574890" cy="976568"/>
            </a:xfrm>
            <a:prstGeom prst="rightArrow">
              <a:avLst>
                <a:gd name="adj1" fmla="val 50000"/>
                <a:gd name="adj2" fmla="val 5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B96C4CCE-0C51-4F4F-9BFE-2BC92C1AB9F1}"/>
                </a:ext>
              </a:extLst>
            </p:cNvPr>
            <p:cNvSpPr txBox="1"/>
            <p:nvPr/>
          </p:nvSpPr>
          <p:spPr>
            <a:xfrm>
              <a:off x="4149998" y="1279912"/>
              <a:ext cx="2330748"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Recipients</a:t>
              </a:r>
            </a:p>
          </p:txBody>
        </p:sp>
      </p:grpSp>
      <p:pic>
        <p:nvPicPr>
          <p:cNvPr id="15" name="Picture 14" descr="A group of people in a warehouse&#10;&#10;Description automatically generated with medium confidence">
            <a:extLst>
              <a:ext uri="{FF2B5EF4-FFF2-40B4-BE49-F238E27FC236}">
                <a16:creationId xmlns:a16="http://schemas.microsoft.com/office/drawing/2014/main" id="{31F99B17-20B6-44F9-ACE0-18F90E5449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9816" y="3593262"/>
            <a:ext cx="1584259" cy="808964"/>
          </a:xfrm>
          <a:prstGeom prst="rect">
            <a:avLst/>
          </a:prstGeom>
        </p:spPr>
      </p:pic>
      <p:pic>
        <p:nvPicPr>
          <p:cNvPr id="25" name="Picture 24" descr="A person standing next to a car&#10;&#10;Description automatically generated with medium confidence">
            <a:extLst>
              <a:ext uri="{FF2B5EF4-FFF2-40B4-BE49-F238E27FC236}">
                <a16:creationId xmlns:a16="http://schemas.microsoft.com/office/drawing/2014/main" id="{2C9BC6AC-69F0-43F4-8B9E-AA50B5914E2B}"/>
              </a:ext>
            </a:extLst>
          </p:cNvPr>
          <p:cNvPicPr>
            <a:picLocks noChangeAspect="1"/>
          </p:cNvPicPr>
          <p:nvPr/>
        </p:nvPicPr>
        <p:blipFill>
          <a:blip r:embed="rId4"/>
          <a:stretch>
            <a:fillRect/>
          </a:stretch>
        </p:blipFill>
        <p:spPr>
          <a:xfrm>
            <a:off x="5418294" y="3452122"/>
            <a:ext cx="818432" cy="1091243"/>
          </a:xfrm>
          <a:prstGeom prst="rect">
            <a:avLst/>
          </a:prstGeom>
        </p:spPr>
      </p:pic>
      <p:pic>
        <p:nvPicPr>
          <p:cNvPr id="27" name="Picture 26" descr="A group of people holding a sign&#10;&#10;Description automatically generated">
            <a:extLst>
              <a:ext uri="{FF2B5EF4-FFF2-40B4-BE49-F238E27FC236}">
                <a16:creationId xmlns:a16="http://schemas.microsoft.com/office/drawing/2014/main" id="{3FABD2ED-12D8-479A-8B7A-D874F00FDD28}"/>
              </a:ext>
            </a:extLst>
          </p:cNvPr>
          <p:cNvPicPr>
            <a:picLocks noChangeAspect="1"/>
          </p:cNvPicPr>
          <p:nvPr/>
        </p:nvPicPr>
        <p:blipFill>
          <a:blip r:embed="rId5"/>
          <a:stretch>
            <a:fillRect/>
          </a:stretch>
        </p:blipFill>
        <p:spPr>
          <a:xfrm>
            <a:off x="6427976" y="255443"/>
            <a:ext cx="2179995" cy="1197635"/>
          </a:xfrm>
          <a:prstGeom prst="rect">
            <a:avLst/>
          </a:prstGeom>
        </p:spPr>
      </p:pic>
      <p:pic>
        <p:nvPicPr>
          <p:cNvPr id="29" name="Picture 28" descr="A person holding a bag in a garden&#10;&#10;Description automatically generated with medium confidence">
            <a:extLst>
              <a:ext uri="{FF2B5EF4-FFF2-40B4-BE49-F238E27FC236}">
                <a16:creationId xmlns:a16="http://schemas.microsoft.com/office/drawing/2014/main" id="{73B89B91-BAEA-40F1-817A-A37CEDA1E5E2}"/>
              </a:ext>
            </a:extLst>
          </p:cNvPr>
          <p:cNvPicPr>
            <a:picLocks noChangeAspect="1"/>
          </p:cNvPicPr>
          <p:nvPr/>
        </p:nvPicPr>
        <p:blipFill>
          <a:blip r:embed="rId6"/>
          <a:stretch>
            <a:fillRect/>
          </a:stretch>
        </p:blipFill>
        <p:spPr>
          <a:xfrm>
            <a:off x="5168600" y="633246"/>
            <a:ext cx="1054482" cy="1874635"/>
          </a:xfrm>
          <a:prstGeom prst="rect">
            <a:avLst/>
          </a:prstGeom>
        </p:spPr>
      </p:pic>
      <p:pic>
        <p:nvPicPr>
          <p:cNvPr id="4" name="Picture 3" descr="A person sitting on a pile of luggage&#10;&#10;Description automatically generated with low confidence">
            <a:extLst>
              <a:ext uri="{FF2B5EF4-FFF2-40B4-BE49-F238E27FC236}">
                <a16:creationId xmlns:a16="http://schemas.microsoft.com/office/drawing/2014/main" id="{60A28072-C49B-4B48-ABD2-FC1199983A78}"/>
              </a:ext>
            </a:extLst>
          </p:cNvPr>
          <p:cNvPicPr>
            <a:picLocks noChangeAspect="1"/>
          </p:cNvPicPr>
          <p:nvPr/>
        </p:nvPicPr>
        <p:blipFill>
          <a:blip r:embed="rId7"/>
          <a:stretch>
            <a:fillRect/>
          </a:stretch>
        </p:blipFill>
        <p:spPr>
          <a:xfrm>
            <a:off x="6684579" y="1998994"/>
            <a:ext cx="945704" cy="789663"/>
          </a:xfrm>
          <a:prstGeom prst="rect">
            <a:avLst/>
          </a:prstGeom>
        </p:spPr>
      </p:pic>
      <p:pic>
        <p:nvPicPr>
          <p:cNvPr id="17" name="Picture 16" descr="A picture containing person, outdoor, tree, person&#10;&#10;Description automatically generated">
            <a:extLst>
              <a:ext uri="{FF2B5EF4-FFF2-40B4-BE49-F238E27FC236}">
                <a16:creationId xmlns:a16="http://schemas.microsoft.com/office/drawing/2014/main" id="{BF554C51-0EF7-491E-86D3-A4BA39CA7252}"/>
              </a:ext>
            </a:extLst>
          </p:cNvPr>
          <p:cNvPicPr>
            <a:picLocks noChangeAspect="1"/>
          </p:cNvPicPr>
          <p:nvPr/>
        </p:nvPicPr>
        <p:blipFill>
          <a:blip r:embed="rId8"/>
          <a:stretch>
            <a:fillRect/>
          </a:stretch>
        </p:blipFill>
        <p:spPr>
          <a:xfrm flipH="1">
            <a:off x="7810020" y="2571750"/>
            <a:ext cx="1020637" cy="732427"/>
          </a:xfrm>
          <a:prstGeom prst="rect">
            <a:avLst/>
          </a:prstGeom>
        </p:spPr>
      </p:pic>
    </p:spTree>
    <p:extLst>
      <p:ext uri="{BB962C8B-B14F-4D97-AF65-F5344CB8AC3E}">
        <p14:creationId xmlns:p14="http://schemas.microsoft.com/office/powerpoint/2010/main" val="1634655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4294967295"/>
          </p:nvPr>
        </p:nvSpPr>
        <p:spPr>
          <a:xfrm>
            <a:off x="0" y="0"/>
            <a:ext cx="0" cy="0"/>
          </a:xfrm>
        </p:spPr>
        <p:txBody>
          <a:bodyPr/>
          <a:lstStyle/>
          <a:p>
            <a:pPr defTabSz="514350">
              <a:defRPr/>
            </a:pPr>
            <a:endParaRPr lang="en-US" sz="563" dirty="0">
              <a:solidFill>
                <a:srgbClr val="000000">
                  <a:lumMod val="75000"/>
                  <a:lumOff val="25000"/>
                </a:srgbClr>
              </a:solidFill>
              <a:latin typeface="Garamond" panose="02020404030301010803"/>
            </a:endParaRPr>
          </a:p>
        </p:txBody>
      </p:sp>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21024" y="13240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3: Technical Modeling </a:t>
            </a:r>
            <a:endParaRPr lang="en-US" sz="4000" b="1" dirty="0">
              <a:solidFill>
                <a:srgbClr val="C00000"/>
              </a:solidFill>
            </a:endParaRPr>
          </a:p>
        </p:txBody>
      </p:sp>
      <p:sp>
        <p:nvSpPr>
          <p:cNvPr id="25" name="Arrow: Bent 24">
            <a:extLst>
              <a:ext uri="{FF2B5EF4-FFF2-40B4-BE49-F238E27FC236}">
                <a16:creationId xmlns:a16="http://schemas.microsoft.com/office/drawing/2014/main" id="{BFEEB992-21EF-4360-AC2A-510060E23E44}"/>
              </a:ext>
            </a:extLst>
          </p:cNvPr>
          <p:cNvSpPr/>
          <p:nvPr/>
        </p:nvSpPr>
        <p:spPr>
          <a:xfrm rot="10800000">
            <a:off x="5165088" y="3112355"/>
            <a:ext cx="1642750" cy="735773"/>
          </a:xfrm>
          <a:prstGeom prst="bentArrow">
            <a:avLst>
              <a:gd name="adj1" fmla="val 25000"/>
              <a:gd name="adj2" fmla="val 2453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013" dirty="0">
                <a:solidFill>
                  <a:srgbClr val="E2E6E8"/>
                </a:solidFill>
                <a:latin typeface="Garamond" panose="02020404030301010803"/>
              </a:rPr>
              <a:t> </a:t>
            </a:r>
          </a:p>
        </p:txBody>
      </p:sp>
      <p:sp>
        <p:nvSpPr>
          <p:cNvPr id="27" name="Rectangle 26">
            <a:extLst>
              <a:ext uri="{FF2B5EF4-FFF2-40B4-BE49-F238E27FC236}">
                <a16:creationId xmlns:a16="http://schemas.microsoft.com/office/drawing/2014/main" id="{8E52BBE0-9BFE-4CEC-B9E7-6AA992559B94}"/>
              </a:ext>
            </a:extLst>
          </p:cNvPr>
          <p:cNvSpPr/>
          <p:nvPr/>
        </p:nvSpPr>
        <p:spPr>
          <a:xfrm>
            <a:off x="5433805" y="3538813"/>
            <a:ext cx="1105316" cy="248209"/>
          </a:xfrm>
          <a:prstGeom prst="rect">
            <a:avLst/>
          </a:prstGeom>
        </p:spPr>
        <p:txBody>
          <a:bodyPr wrap="square">
            <a:spAutoFit/>
          </a:bodyPr>
          <a:lstStyle/>
          <a:p>
            <a:pPr defTabSz="514350">
              <a:defRPr/>
            </a:pPr>
            <a:r>
              <a:rPr lang="en-US" sz="1013" dirty="0">
                <a:solidFill>
                  <a:srgbClr val="E2E6E8"/>
                </a:solidFill>
                <a:latin typeface="Garamond" panose="02020404030301010803"/>
              </a:rPr>
              <a:t>Transporters Tag</a:t>
            </a:r>
            <a:endParaRPr lang="en-US" sz="1013" dirty="0">
              <a:latin typeface="Garamond" panose="02020404030301010803"/>
            </a:endParaRPr>
          </a:p>
        </p:txBody>
      </p:sp>
      <p:pic>
        <p:nvPicPr>
          <p:cNvPr id="29" name="Graphic 28" descr="Kiosk">
            <a:extLst>
              <a:ext uri="{FF2B5EF4-FFF2-40B4-BE49-F238E27FC236}">
                <a16:creationId xmlns:a16="http://schemas.microsoft.com/office/drawing/2014/main" id="{AEFDBC78-5835-466C-82A5-DAC1161EA8D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62832" y="2815886"/>
            <a:ext cx="514350" cy="514350"/>
          </a:xfrm>
          <a:prstGeom prst="rect">
            <a:avLst/>
          </a:prstGeom>
        </p:spPr>
      </p:pic>
      <p:pic>
        <p:nvPicPr>
          <p:cNvPr id="37" name="Graphic 36" descr="Group of people">
            <a:extLst>
              <a:ext uri="{FF2B5EF4-FFF2-40B4-BE49-F238E27FC236}">
                <a16:creationId xmlns:a16="http://schemas.microsoft.com/office/drawing/2014/main" id="{D4B7C6CD-CB76-44DD-9E77-98F5E7F77F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72257" y="3400682"/>
            <a:ext cx="514350" cy="514350"/>
          </a:xfrm>
          <a:prstGeom prst="rect">
            <a:avLst/>
          </a:prstGeom>
        </p:spPr>
      </p:pic>
      <p:grpSp>
        <p:nvGrpSpPr>
          <p:cNvPr id="10" name="Group 9">
            <a:extLst>
              <a:ext uri="{FF2B5EF4-FFF2-40B4-BE49-F238E27FC236}">
                <a16:creationId xmlns:a16="http://schemas.microsoft.com/office/drawing/2014/main" id="{F5139FCA-1ADE-4B7D-B05B-AAF46D1E3173}"/>
              </a:ext>
            </a:extLst>
          </p:cNvPr>
          <p:cNvGrpSpPr/>
          <p:nvPr/>
        </p:nvGrpSpPr>
        <p:grpSpPr>
          <a:xfrm>
            <a:off x="2045688" y="1347148"/>
            <a:ext cx="1287005" cy="895553"/>
            <a:chOff x="1604779" y="1251930"/>
            <a:chExt cx="2288008" cy="1592094"/>
          </a:xfrm>
        </p:grpSpPr>
        <p:sp>
          <p:nvSpPr>
            <p:cNvPr id="14" name="Arrow: Right 13">
              <a:extLst>
                <a:ext uri="{FF2B5EF4-FFF2-40B4-BE49-F238E27FC236}">
                  <a16:creationId xmlns:a16="http://schemas.microsoft.com/office/drawing/2014/main" id="{EEBA97E1-5023-4B8B-A475-00CF8ADFDDA9}"/>
                </a:ext>
              </a:extLst>
            </p:cNvPr>
            <p:cNvSpPr/>
            <p:nvPr/>
          </p:nvSpPr>
          <p:spPr>
            <a:xfrm>
              <a:off x="1604779" y="1884939"/>
              <a:ext cx="2288008" cy="9590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013" dirty="0">
                  <a:solidFill>
                    <a:srgbClr val="FFFFFF"/>
                  </a:solidFill>
                  <a:latin typeface="Garamond" panose="02020404030301010803"/>
                </a:rPr>
                <a:t>Create Asset for Pick upP/U</a:t>
              </a:r>
            </a:p>
          </p:txBody>
        </p:sp>
        <p:pic>
          <p:nvPicPr>
            <p:cNvPr id="39" name="Graphic 38" descr="Tag">
              <a:extLst>
                <a:ext uri="{FF2B5EF4-FFF2-40B4-BE49-F238E27FC236}">
                  <a16:creationId xmlns:a16="http://schemas.microsoft.com/office/drawing/2014/main" id="{5C6C451B-EE3F-4093-A2EA-B86E6716FEC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054838" y="1251930"/>
              <a:ext cx="777817" cy="777817"/>
            </a:xfrm>
            <a:prstGeom prst="rect">
              <a:avLst/>
            </a:prstGeom>
          </p:spPr>
        </p:pic>
      </p:grpSp>
      <p:pic>
        <p:nvPicPr>
          <p:cNvPr id="34" name="Graphic 33" descr="Tag">
            <a:extLst>
              <a:ext uri="{FF2B5EF4-FFF2-40B4-BE49-F238E27FC236}">
                <a16:creationId xmlns:a16="http://schemas.microsoft.com/office/drawing/2014/main" id="{60C0F115-AD31-4E58-AE2D-C0C092FF3F2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706995" y="3073061"/>
            <a:ext cx="514350" cy="514350"/>
          </a:xfrm>
          <a:prstGeom prst="rect">
            <a:avLst/>
          </a:prstGeom>
        </p:spPr>
      </p:pic>
      <p:pic>
        <p:nvPicPr>
          <p:cNvPr id="36" name="Graphic 35" descr="Tag">
            <a:extLst>
              <a:ext uri="{FF2B5EF4-FFF2-40B4-BE49-F238E27FC236}">
                <a16:creationId xmlns:a16="http://schemas.microsoft.com/office/drawing/2014/main" id="{FF1E400F-E122-4524-AFE6-74BD73C1ED8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97830" y="2322593"/>
            <a:ext cx="514350" cy="514350"/>
          </a:xfrm>
          <a:prstGeom prst="rect">
            <a:avLst/>
          </a:prstGeom>
        </p:spPr>
      </p:pic>
      <p:grpSp>
        <p:nvGrpSpPr>
          <p:cNvPr id="5" name="Group 4">
            <a:extLst>
              <a:ext uri="{FF2B5EF4-FFF2-40B4-BE49-F238E27FC236}">
                <a16:creationId xmlns:a16="http://schemas.microsoft.com/office/drawing/2014/main" id="{C64AE7D7-A04A-4D96-823B-89CC7E64AFB6}"/>
              </a:ext>
            </a:extLst>
          </p:cNvPr>
          <p:cNvGrpSpPr/>
          <p:nvPr/>
        </p:nvGrpSpPr>
        <p:grpSpPr>
          <a:xfrm>
            <a:off x="1345522" y="1571187"/>
            <a:ext cx="700166" cy="740389"/>
            <a:chOff x="360039" y="1650221"/>
            <a:chExt cx="1244740" cy="1316247"/>
          </a:xfrm>
        </p:grpSpPr>
        <p:pic>
          <p:nvPicPr>
            <p:cNvPr id="35" name="Graphic 34" descr="Barn">
              <a:extLst>
                <a:ext uri="{FF2B5EF4-FFF2-40B4-BE49-F238E27FC236}">
                  <a16:creationId xmlns:a16="http://schemas.microsoft.com/office/drawing/2014/main" id="{C5484481-4D0B-43FB-840C-A7E6CF9E66F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26303" y="1650221"/>
              <a:ext cx="613498" cy="613498"/>
            </a:xfrm>
            <a:prstGeom prst="rect">
              <a:avLst/>
            </a:prstGeom>
          </p:spPr>
        </p:pic>
        <p:pic>
          <p:nvPicPr>
            <p:cNvPr id="6" name="Graphic 5" descr="Lock">
              <a:extLst>
                <a:ext uri="{FF2B5EF4-FFF2-40B4-BE49-F238E27FC236}">
                  <a16:creationId xmlns:a16="http://schemas.microsoft.com/office/drawing/2014/main" id="{08438C8C-D4DF-4048-8585-81B146EC431A}"/>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223347" y="2193393"/>
              <a:ext cx="381432" cy="381432"/>
            </a:xfrm>
            <a:prstGeom prst="rect">
              <a:avLst/>
            </a:prstGeom>
          </p:spPr>
        </p:pic>
        <p:pic>
          <p:nvPicPr>
            <p:cNvPr id="8" name="Graphic 7" descr="Family with two children">
              <a:extLst>
                <a:ext uri="{FF2B5EF4-FFF2-40B4-BE49-F238E27FC236}">
                  <a16:creationId xmlns:a16="http://schemas.microsoft.com/office/drawing/2014/main" id="{EB0B0699-24AE-4303-B0B6-38B62C37A34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60039" y="2193393"/>
              <a:ext cx="773075" cy="773075"/>
            </a:xfrm>
            <a:prstGeom prst="rect">
              <a:avLst/>
            </a:prstGeom>
          </p:spPr>
        </p:pic>
      </p:grpSp>
      <p:sp>
        <p:nvSpPr>
          <p:cNvPr id="9" name="Arrow: Left 8">
            <a:extLst>
              <a:ext uri="{FF2B5EF4-FFF2-40B4-BE49-F238E27FC236}">
                <a16:creationId xmlns:a16="http://schemas.microsoft.com/office/drawing/2014/main" id="{0889B668-55C4-4216-AE0D-08BB238A2059}"/>
              </a:ext>
            </a:extLst>
          </p:cNvPr>
          <p:cNvSpPr/>
          <p:nvPr/>
        </p:nvSpPr>
        <p:spPr>
          <a:xfrm>
            <a:off x="2486579" y="3546052"/>
            <a:ext cx="1696101" cy="3239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013" dirty="0">
                <a:solidFill>
                  <a:srgbClr val="FFFFFF"/>
                </a:solidFill>
                <a:latin typeface="Garamond" panose="02020404030301010803"/>
              </a:rPr>
              <a:t>Recipient Tag</a:t>
            </a:r>
          </a:p>
        </p:txBody>
      </p:sp>
      <p:pic>
        <p:nvPicPr>
          <p:cNvPr id="38" name="Graphic 37" descr="Lock">
            <a:extLst>
              <a:ext uri="{FF2B5EF4-FFF2-40B4-BE49-F238E27FC236}">
                <a16:creationId xmlns:a16="http://schemas.microsoft.com/office/drawing/2014/main" id="{0D394715-0086-46AD-8ACD-A44025E580D0}"/>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36878" y="3291415"/>
            <a:ext cx="214556" cy="214556"/>
          </a:xfrm>
          <a:prstGeom prst="rect">
            <a:avLst/>
          </a:prstGeom>
        </p:spPr>
      </p:pic>
      <p:grpSp>
        <p:nvGrpSpPr>
          <p:cNvPr id="11" name="Group 10">
            <a:extLst>
              <a:ext uri="{FF2B5EF4-FFF2-40B4-BE49-F238E27FC236}">
                <a16:creationId xmlns:a16="http://schemas.microsoft.com/office/drawing/2014/main" id="{E87EE176-9DE5-4C93-8613-570A45375DD7}"/>
              </a:ext>
            </a:extLst>
          </p:cNvPr>
          <p:cNvGrpSpPr/>
          <p:nvPr/>
        </p:nvGrpSpPr>
        <p:grpSpPr>
          <a:xfrm>
            <a:off x="4443481" y="1433394"/>
            <a:ext cx="1243255" cy="1203302"/>
            <a:chOff x="5867520" y="1405254"/>
            <a:chExt cx="2210231" cy="2139204"/>
          </a:xfrm>
        </p:grpSpPr>
        <p:pic>
          <p:nvPicPr>
            <p:cNvPr id="40" name="Graphic 39" descr="Tag">
              <a:extLst>
                <a:ext uri="{FF2B5EF4-FFF2-40B4-BE49-F238E27FC236}">
                  <a16:creationId xmlns:a16="http://schemas.microsoft.com/office/drawing/2014/main" id="{25BF0465-B764-4DB1-9AA8-2383DD87BD4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867520" y="1405254"/>
              <a:ext cx="914400" cy="914400"/>
            </a:xfrm>
            <a:prstGeom prst="rect">
              <a:avLst/>
            </a:prstGeom>
          </p:spPr>
        </p:pic>
        <p:pic>
          <p:nvPicPr>
            <p:cNvPr id="42" name="Graphic 41" descr="Truck">
              <a:extLst>
                <a:ext uri="{FF2B5EF4-FFF2-40B4-BE49-F238E27FC236}">
                  <a16:creationId xmlns:a16="http://schemas.microsoft.com/office/drawing/2014/main" id="{C9719194-223C-4404-93A5-A0E5958DECC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728790" y="2177679"/>
              <a:ext cx="914400" cy="914400"/>
            </a:xfrm>
            <a:prstGeom prst="rect">
              <a:avLst/>
            </a:prstGeom>
          </p:spPr>
        </p:pic>
        <p:pic>
          <p:nvPicPr>
            <p:cNvPr id="41" name="Graphic 40" descr="Lock">
              <a:extLst>
                <a:ext uri="{FF2B5EF4-FFF2-40B4-BE49-F238E27FC236}">
                  <a16:creationId xmlns:a16="http://schemas.microsoft.com/office/drawing/2014/main" id="{43FCB215-8DB9-47AF-B1B3-4147B2D04B07}"/>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696319" y="3163026"/>
              <a:ext cx="381432" cy="381432"/>
            </a:xfrm>
            <a:prstGeom prst="rect">
              <a:avLst/>
            </a:prstGeom>
          </p:spPr>
        </p:pic>
      </p:grpSp>
      <p:pic>
        <p:nvPicPr>
          <p:cNvPr id="43" name="Picture 42" descr="A screenshot of a cell phone&#10;&#10;Description automatically generated">
            <a:extLst>
              <a:ext uri="{FF2B5EF4-FFF2-40B4-BE49-F238E27FC236}">
                <a16:creationId xmlns:a16="http://schemas.microsoft.com/office/drawing/2014/main" id="{1613EE54-5356-4A68-9FF9-7C0297D30535}"/>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563245" y="1393327"/>
            <a:ext cx="675194" cy="1512841"/>
          </a:xfrm>
          <a:prstGeom prst="rect">
            <a:avLst/>
          </a:prstGeom>
        </p:spPr>
      </p:pic>
      <p:pic>
        <p:nvPicPr>
          <p:cNvPr id="3" name="Picture 2">
            <a:extLst>
              <a:ext uri="{FF2B5EF4-FFF2-40B4-BE49-F238E27FC236}">
                <a16:creationId xmlns:a16="http://schemas.microsoft.com/office/drawing/2014/main" id="{BEFBB5AC-A3D1-4D17-90B5-27421FEF3551}"/>
              </a:ext>
            </a:extLst>
          </p:cNvPr>
          <p:cNvPicPr>
            <a:picLocks noChangeAspect="1"/>
          </p:cNvPicPr>
          <p:nvPr/>
        </p:nvPicPr>
        <p:blipFill>
          <a:blip r:embed="rId18"/>
          <a:stretch>
            <a:fillRect/>
          </a:stretch>
        </p:blipFill>
        <p:spPr>
          <a:xfrm>
            <a:off x="5888571" y="1553347"/>
            <a:ext cx="760708" cy="1559009"/>
          </a:xfrm>
          <a:prstGeom prst="rect">
            <a:avLst/>
          </a:prstGeom>
        </p:spPr>
      </p:pic>
      <p:pic>
        <p:nvPicPr>
          <p:cNvPr id="44" name="Picture 43" descr="A screenshot of a cell phone&#10;&#10;Description automatically generated">
            <a:extLst>
              <a:ext uri="{FF2B5EF4-FFF2-40B4-BE49-F238E27FC236}">
                <a16:creationId xmlns:a16="http://schemas.microsoft.com/office/drawing/2014/main" id="{81656131-8C86-4587-BC46-3224B7E20478}"/>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429541" y="2962027"/>
            <a:ext cx="624189" cy="1398559"/>
          </a:xfrm>
          <a:prstGeom prst="rect">
            <a:avLst/>
          </a:prstGeom>
        </p:spPr>
      </p:pic>
    </p:spTree>
    <p:extLst>
      <p:ext uri="{BB962C8B-B14F-4D97-AF65-F5344CB8AC3E}">
        <p14:creationId xmlns:p14="http://schemas.microsoft.com/office/powerpoint/2010/main" val="2745541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4294967295"/>
          </p:nvPr>
        </p:nvSpPr>
        <p:spPr>
          <a:xfrm>
            <a:off x="0" y="0"/>
            <a:ext cx="0" cy="0"/>
          </a:xfrm>
        </p:spPr>
        <p:txBody>
          <a:bodyPr/>
          <a:lstStyle/>
          <a:p>
            <a:pPr defTabSz="514350">
              <a:defRPr/>
            </a:pPr>
            <a:endParaRPr lang="en-US" sz="563" dirty="0">
              <a:solidFill>
                <a:srgbClr val="000000">
                  <a:lumMod val="75000"/>
                  <a:lumOff val="25000"/>
                </a:srgbClr>
              </a:solidFill>
              <a:latin typeface="Garamond" panose="02020404030301010803"/>
            </a:endParaRPr>
          </a:p>
        </p:txBody>
      </p:sp>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44556" y="49547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4 : Impact Measurement </a:t>
            </a:r>
            <a:endParaRPr lang="en-US" sz="4000" b="1" dirty="0">
              <a:solidFill>
                <a:srgbClr val="C00000"/>
              </a:solidFill>
            </a:endParaRPr>
          </a:p>
        </p:txBody>
      </p:sp>
      <p:sp>
        <p:nvSpPr>
          <p:cNvPr id="7" name="TextBox 6">
            <a:extLst>
              <a:ext uri="{FF2B5EF4-FFF2-40B4-BE49-F238E27FC236}">
                <a16:creationId xmlns:a16="http://schemas.microsoft.com/office/drawing/2014/main" id="{6272D19C-8128-4C04-A39B-74A47E4470FD}"/>
              </a:ext>
            </a:extLst>
          </p:cNvPr>
          <p:cNvSpPr txBox="1"/>
          <p:nvPr/>
        </p:nvSpPr>
        <p:spPr>
          <a:xfrm>
            <a:off x="3146612" y="2219373"/>
            <a:ext cx="3751730" cy="523220"/>
          </a:xfrm>
          <a:prstGeom prst="rect">
            <a:avLst/>
          </a:prstGeom>
          <a:noFill/>
        </p:spPr>
        <p:txBody>
          <a:bodyPr wrap="square" rtlCol="0">
            <a:spAutoFit/>
          </a:bodyPr>
          <a:lstStyle/>
          <a:p>
            <a:r>
              <a:rPr lang="en-US" dirty="0"/>
              <a:t>650 Lbs. of Food to Local Food Banks</a:t>
            </a:r>
          </a:p>
          <a:p>
            <a:r>
              <a:rPr lang="en-US" dirty="0"/>
              <a:t>55 “Giving Bags to Homeless Veterans</a:t>
            </a:r>
          </a:p>
        </p:txBody>
      </p:sp>
      <p:pic>
        <p:nvPicPr>
          <p:cNvPr id="13" name="Picture 12" descr="A picture containing indoor, cluttered&#10;&#10;Description automatically generated">
            <a:extLst>
              <a:ext uri="{FF2B5EF4-FFF2-40B4-BE49-F238E27FC236}">
                <a16:creationId xmlns:a16="http://schemas.microsoft.com/office/drawing/2014/main" id="{36E2CA22-147D-47BB-BE02-30DD987D60E6}"/>
              </a:ext>
            </a:extLst>
          </p:cNvPr>
          <p:cNvPicPr>
            <a:picLocks noChangeAspect="1"/>
          </p:cNvPicPr>
          <p:nvPr/>
        </p:nvPicPr>
        <p:blipFill>
          <a:blip r:embed="rId3"/>
          <a:stretch>
            <a:fillRect/>
          </a:stretch>
        </p:blipFill>
        <p:spPr>
          <a:xfrm>
            <a:off x="7180643" y="2219373"/>
            <a:ext cx="1371038" cy="1371038"/>
          </a:xfrm>
          <a:prstGeom prst="rect">
            <a:avLst/>
          </a:prstGeom>
        </p:spPr>
      </p:pic>
      <p:pic>
        <p:nvPicPr>
          <p:cNvPr id="16" name="Picture 15" descr="A picture containing container, box, plastic, vegetable&#10;&#10;Description automatically generated">
            <a:extLst>
              <a:ext uri="{FF2B5EF4-FFF2-40B4-BE49-F238E27FC236}">
                <a16:creationId xmlns:a16="http://schemas.microsoft.com/office/drawing/2014/main" id="{8315021A-6E28-45F5-8549-F64484C6F706}"/>
              </a:ext>
            </a:extLst>
          </p:cNvPr>
          <p:cNvPicPr>
            <a:picLocks noChangeAspect="1"/>
          </p:cNvPicPr>
          <p:nvPr/>
        </p:nvPicPr>
        <p:blipFill>
          <a:blip r:embed="rId4"/>
          <a:stretch>
            <a:fillRect/>
          </a:stretch>
        </p:blipFill>
        <p:spPr>
          <a:xfrm>
            <a:off x="1102572" y="2219373"/>
            <a:ext cx="1371038" cy="1371038"/>
          </a:xfrm>
          <a:prstGeom prst="rect">
            <a:avLst/>
          </a:prstGeom>
        </p:spPr>
      </p:pic>
    </p:spTree>
    <p:extLst>
      <p:ext uri="{BB962C8B-B14F-4D97-AF65-F5344CB8AC3E}">
        <p14:creationId xmlns:p14="http://schemas.microsoft.com/office/powerpoint/2010/main" val="4145119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person, people&#10;&#10;Description automatically generated">
            <a:extLst>
              <a:ext uri="{FF2B5EF4-FFF2-40B4-BE49-F238E27FC236}">
                <a16:creationId xmlns:a16="http://schemas.microsoft.com/office/drawing/2014/main" id="{B748DD45-3584-469E-BA76-7AED298B4D0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883" r="1123" b="-3"/>
          <a:stretch/>
        </p:blipFill>
        <p:spPr>
          <a:xfrm>
            <a:off x="215886" y="106167"/>
            <a:ext cx="3192128" cy="2273132"/>
          </a:xfrm>
          <a:prstGeom prst="rect">
            <a:avLst/>
          </a:prstGeom>
        </p:spPr>
      </p:pic>
      <p:pic>
        <p:nvPicPr>
          <p:cNvPr id="9" name="Picture 8" descr="A person holding a bag&#10;&#10;Description automatically generated with low confidence">
            <a:extLst>
              <a:ext uri="{FF2B5EF4-FFF2-40B4-BE49-F238E27FC236}">
                <a16:creationId xmlns:a16="http://schemas.microsoft.com/office/drawing/2014/main" id="{2D188F9B-FABE-44C3-AD72-67D4561307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2199" r="1" b="1"/>
          <a:stretch/>
        </p:blipFill>
        <p:spPr>
          <a:xfrm>
            <a:off x="201259" y="2427004"/>
            <a:ext cx="1505576" cy="2082388"/>
          </a:xfrm>
          <a:prstGeom prst="rect">
            <a:avLst/>
          </a:prstGeom>
        </p:spPr>
      </p:pic>
      <p:pic>
        <p:nvPicPr>
          <p:cNvPr id="11" name="Picture 10" descr="A picture containing floor, person, indoor, child&#10;&#10;Description automatically generated">
            <a:extLst>
              <a:ext uri="{FF2B5EF4-FFF2-40B4-BE49-F238E27FC236}">
                <a16:creationId xmlns:a16="http://schemas.microsoft.com/office/drawing/2014/main" id="{B4AE6BA0-7DB7-468B-9D28-88E9DF12624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879" r="1" b="6473"/>
          <a:stretch/>
        </p:blipFill>
        <p:spPr>
          <a:xfrm>
            <a:off x="2064407" y="2446972"/>
            <a:ext cx="1595855" cy="2089463"/>
          </a:xfrm>
          <a:prstGeom prst="rect">
            <a:avLst/>
          </a:prstGeom>
        </p:spPr>
      </p:pic>
      <p:pic>
        <p:nvPicPr>
          <p:cNvPr id="12" name="Picture 11" descr="A picture containing indoor, cluttered&#10;&#10;Description automatically generated">
            <a:extLst>
              <a:ext uri="{FF2B5EF4-FFF2-40B4-BE49-F238E27FC236}">
                <a16:creationId xmlns:a16="http://schemas.microsoft.com/office/drawing/2014/main" id="{1A93351F-5DB4-4401-86D1-EBC0C7FFD363}"/>
              </a:ext>
            </a:extLst>
          </p:cNvPr>
          <p:cNvPicPr>
            <a:picLocks noChangeAspect="1"/>
          </p:cNvPicPr>
          <p:nvPr/>
        </p:nvPicPr>
        <p:blipFill rotWithShape="1">
          <a:blip r:embed="rId5">
            <a:extLst>
              <a:ext uri="{28A0092B-C50C-407E-A947-70E740481C1C}">
                <a14:useLocalDpi xmlns:a14="http://schemas.microsoft.com/office/drawing/2010/main" val="0"/>
              </a:ext>
            </a:extLst>
          </a:blip>
          <a:srcRect l="42105" r="17854" b="1"/>
          <a:stretch/>
        </p:blipFill>
        <p:spPr>
          <a:xfrm>
            <a:off x="5141402" y="79148"/>
            <a:ext cx="3192127" cy="4484306"/>
          </a:xfrm>
          <a:prstGeom prst="rect">
            <a:avLst/>
          </a:prstGeom>
        </p:spPr>
      </p:pic>
      <p:sp>
        <p:nvSpPr>
          <p:cNvPr id="14" name="Title 35">
            <a:extLst>
              <a:ext uri="{FF2B5EF4-FFF2-40B4-BE49-F238E27FC236}">
                <a16:creationId xmlns:a16="http://schemas.microsoft.com/office/drawing/2014/main" id="{8BADB4FC-3276-4E48-85E8-96B5A150167A}"/>
              </a:ext>
            </a:extLst>
          </p:cNvPr>
          <p:cNvSpPr txBox="1">
            <a:spLocks/>
          </p:cNvSpPr>
          <p:nvPr/>
        </p:nvSpPr>
        <p:spPr>
          <a:xfrm>
            <a:off x="3473329" y="875762"/>
            <a:ext cx="1602758" cy="503728"/>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350" b="1" dirty="0">
                <a:solidFill>
                  <a:schemeClr val="bg1"/>
                </a:solidFill>
              </a:rPr>
              <a:t>Project Day Collection 8/2019</a:t>
            </a:r>
          </a:p>
        </p:txBody>
      </p:sp>
    </p:spTree>
    <p:extLst>
      <p:ext uri="{BB962C8B-B14F-4D97-AF65-F5344CB8AC3E}">
        <p14:creationId xmlns:p14="http://schemas.microsoft.com/office/powerpoint/2010/main" val="55051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person, outdoor, tree, person&#10;&#10;Description automatically generated">
            <a:extLst>
              <a:ext uri="{FF2B5EF4-FFF2-40B4-BE49-F238E27FC236}">
                <a16:creationId xmlns:a16="http://schemas.microsoft.com/office/drawing/2014/main" id="{C18D63D4-E005-46A1-99D2-96CCCD0CA7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 b="748"/>
          <a:stretch/>
        </p:blipFill>
        <p:spPr>
          <a:xfrm>
            <a:off x="1323976" y="241300"/>
            <a:ext cx="3192128" cy="2273132"/>
          </a:xfrm>
          <a:prstGeom prst="rect">
            <a:avLst/>
          </a:prstGeom>
        </p:spPr>
      </p:pic>
      <p:pic>
        <p:nvPicPr>
          <p:cNvPr id="4" name="Picture 3" descr="A picture containing outdoor, car, van&#10;&#10;Description automatically generated">
            <a:extLst>
              <a:ext uri="{FF2B5EF4-FFF2-40B4-BE49-F238E27FC236}">
                <a16:creationId xmlns:a16="http://schemas.microsoft.com/office/drawing/2014/main" id="{628F8F83-BEA7-49AB-98AA-AC35C7381B1D}"/>
              </a:ext>
            </a:extLst>
          </p:cNvPr>
          <p:cNvPicPr>
            <a:picLocks noChangeAspect="1"/>
          </p:cNvPicPr>
          <p:nvPr/>
        </p:nvPicPr>
        <p:blipFill rotWithShape="1">
          <a:blip r:embed="rId3">
            <a:extLst>
              <a:ext uri="{28A0092B-C50C-407E-A947-70E740481C1C}">
                <a14:useLocalDpi xmlns:a14="http://schemas.microsoft.com/office/drawing/2010/main" val="0"/>
              </a:ext>
            </a:extLst>
          </a:blip>
          <a:srcRect t="5946" r="1" b="16255"/>
          <a:stretch/>
        </p:blipFill>
        <p:spPr>
          <a:xfrm>
            <a:off x="1323976" y="2643217"/>
            <a:ext cx="1505576" cy="2082388"/>
          </a:xfrm>
          <a:prstGeom prst="rect">
            <a:avLst/>
          </a:prstGeom>
        </p:spPr>
      </p:pic>
      <p:pic>
        <p:nvPicPr>
          <p:cNvPr id="12" name="Picture 11" descr="A picture containing person, person, handcart&#10;&#10;Description automatically generated">
            <a:extLst>
              <a:ext uri="{FF2B5EF4-FFF2-40B4-BE49-F238E27FC236}">
                <a16:creationId xmlns:a16="http://schemas.microsoft.com/office/drawing/2014/main" id="{63069429-6C30-40E5-AF7D-5F96A388D75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038" r="20491" b="4"/>
          <a:stretch/>
        </p:blipFill>
        <p:spPr>
          <a:xfrm>
            <a:off x="2920249" y="2636142"/>
            <a:ext cx="1595855" cy="2089463"/>
          </a:xfrm>
          <a:prstGeom prst="rect">
            <a:avLst/>
          </a:prstGeom>
        </p:spPr>
      </p:pic>
      <p:pic>
        <p:nvPicPr>
          <p:cNvPr id="14" name="Picture 13" descr="A group of people standing next to a tree&#10;&#10;Description automatically generated with low confidence">
            <a:extLst>
              <a:ext uri="{FF2B5EF4-FFF2-40B4-BE49-F238E27FC236}">
                <a16:creationId xmlns:a16="http://schemas.microsoft.com/office/drawing/2014/main" id="{6C79CD2C-6FA1-4254-8221-D4E6A480205B}"/>
              </a:ext>
            </a:extLst>
          </p:cNvPr>
          <p:cNvPicPr>
            <a:picLocks noChangeAspect="1"/>
          </p:cNvPicPr>
          <p:nvPr/>
        </p:nvPicPr>
        <p:blipFill rotWithShape="1">
          <a:blip r:embed="rId5">
            <a:extLst>
              <a:ext uri="{28A0092B-C50C-407E-A947-70E740481C1C}">
                <a14:useLocalDpi xmlns:a14="http://schemas.microsoft.com/office/drawing/2010/main" val="0"/>
              </a:ext>
            </a:extLst>
          </a:blip>
          <a:srcRect l="20058" r="29222" b="-1"/>
          <a:stretch/>
        </p:blipFill>
        <p:spPr>
          <a:xfrm>
            <a:off x="4627897" y="241300"/>
            <a:ext cx="3192127" cy="4484306"/>
          </a:xfrm>
          <a:prstGeom prst="rect">
            <a:avLst/>
          </a:prstGeom>
        </p:spPr>
      </p:pic>
      <p:sp>
        <p:nvSpPr>
          <p:cNvPr id="2" name="Date Placeholder 1">
            <a:extLst>
              <a:ext uri="{FF2B5EF4-FFF2-40B4-BE49-F238E27FC236}">
                <a16:creationId xmlns:a16="http://schemas.microsoft.com/office/drawing/2014/main" id="{8FA515CE-FB79-4ACC-980A-B39F3BFBF7F1}"/>
              </a:ext>
            </a:extLst>
          </p:cNvPr>
          <p:cNvSpPr>
            <a:spLocks noGrp="1"/>
          </p:cNvSpPr>
          <p:nvPr>
            <p:ph type="dt" sz="half" idx="4294967295"/>
          </p:nvPr>
        </p:nvSpPr>
        <p:spPr>
          <a:xfrm>
            <a:off x="0" y="4767263"/>
            <a:ext cx="1543050" cy="274637"/>
          </a:xfrm>
        </p:spPr>
        <p:txBody>
          <a:bodyPr>
            <a:normAutofit fontScale="92500"/>
          </a:bodyPr>
          <a:lstStyle/>
          <a:p>
            <a:pPr>
              <a:spcAft>
                <a:spcPts val="450"/>
              </a:spcAft>
            </a:pPr>
            <a:fld id="{E0F3A21C-CC36-4B1D-9329-30C240FB8649}" type="datetime2">
              <a:rPr lang="en-US" sz="825"/>
              <a:pPr>
                <a:spcAft>
                  <a:spcPts val="450"/>
                </a:spcAft>
              </a:pPr>
              <a:t>Monday, September 27, 2021</a:t>
            </a:fld>
            <a:endParaRPr lang="en-US" sz="825"/>
          </a:p>
        </p:txBody>
      </p:sp>
      <p:sp>
        <p:nvSpPr>
          <p:cNvPr id="3" name="Footer Placeholder 2">
            <a:extLst>
              <a:ext uri="{FF2B5EF4-FFF2-40B4-BE49-F238E27FC236}">
                <a16:creationId xmlns:a16="http://schemas.microsoft.com/office/drawing/2014/main" id="{D519F464-6222-490C-980D-1648B2E72C08}"/>
              </a:ext>
            </a:extLst>
          </p:cNvPr>
          <p:cNvSpPr>
            <a:spLocks noGrp="1"/>
          </p:cNvSpPr>
          <p:nvPr>
            <p:ph type="ftr" sz="quarter" idx="4294967295"/>
          </p:nvPr>
        </p:nvSpPr>
        <p:spPr>
          <a:xfrm>
            <a:off x="0" y="4767263"/>
            <a:ext cx="2314575" cy="274637"/>
          </a:xfrm>
        </p:spPr>
        <p:txBody>
          <a:bodyPr>
            <a:normAutofit fontScale="92500" lnSpcReduction="10000"/>
          </a:bodyPr>
          <a:lstStyle/>
          <a:p>
            <a:pPr>
              <a:spcAft>
                <a:spcPts val="450"/>
              </a:spcAft>
            </a:pPr>
            <a:r>
              <a:rPr lang="en-US"/>
              <a:t>The Giving Chain 2021</a:t>
            </a:r>
          </a:p>
        </p:txBody>
      </p:sp>
      <p:sp>
        <p:nvSpPr>
          <p:cNvPr id="16" name="Title 35">
            <a:extLst>
              <a:ext uri="{FF2B5EF4-FFF2-40B4-BE49-F238E27FC236}">
                <a16:creationId xmlns:a16="http://schemas.microsoft.com/office/drawing/2014/main" id="{ED95AD39-6BF0-414A-BE48-C0AED497CDF0}"/>
              </a:ext>
            </a:extLst>
          </p:cNvPr>
          <p:cNvSpPr txBox="1">
            <a:spLocks/>
          </p:cNvSpPr>
          <p:nvPr/>
        </p:nvSpPr>
        <p:spPr>
          <a:xfrm>
            <a:off x="3093463" y="2069437"/>
            <a:ext cx="1602758" cy="709425"/>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350" b="1" dirty="0">
                <a:solidFill>
                  <a:schemeClr val="bg1"/>
                </a:solidFill>
              </a:rPr>
              <a:t>Project Day Transportation 8/2019</a:t>
            </a:r>
          </a:p>
        </p:txBody>
      </p:sp>
    </p:spTree>
    <p:extLst>
      <p:ext uri="{BB962C8B-B14F-4D97-AF65-F5344CB8AC3E}">
        <p14:creationId xmlns:p14="http://schemas.microsoft.com/office/powerpoint/2010/main" val="320390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door, cluttered&#10;&#10;Description automatically generated">
            <a:extLst>
              <a:ext uri="{FF2B5EF4-FFF2-40B4-BE49-F238E27FC236}">
                <a16:creationId xmlns:a16="http://schemas.microsoft.com/office/drawing/2014/main" id="{69AF7178-3A1E-41C5-94C8-54015CCCCE9A}"/>
              </a:ext>
            </a:extLst>
          </p:cNvPr>
          <p:cNvPicPr>
            <a:picLocks noChangeAspect="1"/>
          </p:cNvPicPr>
          <p:nvPr/>
        </p:nvPicPr>
        <p:blipFill rotWithShape="1">
          <a:blip r:embed="rId2">
            <a:extLst>
              <a:ext uri="{28A0092B-C50C-407E-A947-70E740481C1C}">
                <a14:useLocalDpi xmlns:a14="http://schemas.microsoft.com/office/drawing/2010/main" val="0"/>
              </a:ext>
            </a:extLst>
          </a:blip>
          <a:srcRect t="20244" r="4" b="1458"/>
          <a:stretch/>
        </p:blipFill>
        <p:spPr>
          <a:xfrm>
            <a:off x="4046654" y="2454442"/>
            <a:ext cx="3434277" cy="2689058"/>
          </a:xfrm>
          <a:prstGeom prst="rect">
            <a:avLst/>
          </a:prstGeom>
        </p:spPr>
      </p:pic>
      <p:pic>
        <p:nvPicPr>
          <p:cNvPr id="5" name="Picture 4" descr="A picture containing text, person, indoor, floor&#10;&#10;Description automatically generated">
            <a:extLst>
              <a:ext uri="{FF2B5EF4-FFF2-40B4-BE49-F238E27FC236}">
                <a16:creationId xmlns:a16="http://schemas.microsoft.com/office/drawing/2014/main" id="{7A188BE2-F639-440E-81A5-F4DA37B8B021}"/>
              </a:ext>
            </a:extLst>
          </p:cNvPr>
          <p:cNvPicPr>
            <a:picLocks noChangeAspect="1"/>
          </p:cNvPicPr>
          <p:nvPr/>
        </p:nvPicPr>
        <p:blipFill rotWithShape="1">
          <a:blip r:embed="rId3">
            <a:extLst>
              <a:ext uri="{28A0092B-C50C-407E-A947-70E740481C1C}">
                <a14:useLocalDpi xmlns:a14="http://schemas.microsoft.com/office/drawing/2010/main" val="0"/>
              </a:ext>
            </a:extLst>
          </a:blip>
          <a:srcRect l="9955" r="11204" b="2"/>
          <a:stretch/>
        </p:blipFill>
        <p:spPr>
          <a:xfrm>
            <a:off x="1198116" y="69479"/>
            <a:ext cx="4094936" cy="2921501"/>
          </a:xfrm>
          <a:custGeom>
            <a:avLst/>
            <a:gdLst/>
            <a:ahLst/>
            <a:cxnLst/>
            <a:rect l="l" t="t" r="r" b="b"/>
            <a:pathLst>
              <a:path w="7279913" h="3895335">
                <a:moveTo>
                  <a:pt x="0" y="0"/>
                </a:moveTo>
                <a:lnTo>
                  <a:pt x="7279913" y="0"/>
                </a:lnTo>
                <a:lnTo>
                  <a:pt x="7279913" y="3116976"/>
                </a:lnTo>
                <a:lnTo>
                  <a:pt x="5011287" y="3116976"/>
                </a:lnTo>
                <a:lnTo>
                  <a:pt x="5011287" y="3895335"/>
                </a:lnTo>
                <a:lnTo>
                  <a:pt x="0" y="3895335"/>
                </a:lnTo>
                <a:close/>
              </a:path>
            </a:pathLst>
          </a:custGeom>
        </p:spPr>
      </p:pic>
      <p:pic>
        <p:nvPicPr>
          <p:cNvPr id="6" name="Picture 5" descr="A person standing next to a car&#10;&#10;Description automatically generated with medium confidence">
            <a:extLst>
              <a:ext uri="{FF2B5EF4-FFF2-40B4-BE49-F238E27FC236}">
                <a16:creationId xmlns:a16="http://schemas.microsoft.com/office/drawing/2014/main" id="{E25B5609-CA25-4E53-8B0D-90AEFFDAD0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2" b="17580"/>
          <a:stretch/>
        </p:blipFill>
        <p:spPr>
          <a:xfrm>
            <a:off x="5338295" y="-16910"/>
            <a:ext cx="2142637" cy="2354648"/>
          </a:xfrm>
          <a:prstGeom prst="rect">
            <a:avLst/>
          </a:prstGeom>
        </p:spPr>
      </p:pic>
      <p:pic>
        <p:nvPicPr>
          <p:cNvPr id="7" name="Picture 6" descr="A picture containing container, box, plastic, vegetable&#10;&#10;Description automatically generated">
            <a:extLst>
              <a:ext uri="{FF2B5EF4-FFF2-40B4-BE49-F238E27FC236}">
                <a16:creationId xmlns:a16="http://schemas.microsoft.com/office/drawing/2014/main" id="{D90D2549-AB54-47FF-80A4-AC1BD80AC21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7187" r="-2" b="8370"/>
          <a:stretch/>
        </p:blipFill>
        <p:spPr>
          <a:xfrm>
            <a:off x="1143015" y="3049331"/>
            <a:ext cx="2813153" cy="2094168"/>
          </a:xfrm>
          <a:prstGeom prst="rect">
            <a:avLst/>
          </a:prstGeom>
        </p:spPr>
      </p:pic>
      <p:sp>
        <p:nvSpPr>
          <p:cNvPr id="2" name="Date Placeholder 1">
            <a:extLst>
              <a:ext uri="{FF2B5EF4-FFF2-40B4-BE49-F238E27FC236}">
                <a16:creationId xmlns:a16="http://schemas.microsoft.com/office/drawing/2014/main" id="{6C392240-40E5-4D72-B6EB-EA3CFC242ACB}"/>
              </a:ext>
            </a:extLst>
          </p:cNvPr>
          <p:cNvSpPr>
            <a:spLocks noGrp="1"/>
          </p:cNvSpPr>
          <p:nvPr>
            <p:ph type="dt" sz="half" idx="4294967295"/>
          </p:nvPr>
        </p:nvSpPr>
        <p:spPr>
          <a:xfrm>
            <a:off x="0" y="4492625"/>
            <a:ext cx="1811338" cy="273050"/>
          </a:xfrm>
        </p:spPr>
        <p:txBody>
          <a:bodyPr>
            <a:normAutofit fontScale="62500" lnSpcReduction="20000"/>
          </a:bodyPr>
          <a:lstStyle/>
          <a:p>
            <a:pPr>
              <a:spcAft>
                <a:spcPts val="450"/>
              </a:spcAft>
            </a:pPr>
            <a:fld id="{E0F3A21C-CC36-4B1D-9329-30C240FB8649}" type="datetime2">
              <a:rPr lang="en-US">
                <a:solidFill>
                  <a:srgbClr val="FFFFFF"/>
                </a:solidFill>
              </a:rPr>
              <a:pPr>
                <a:spcAft>
                  <a:spcPts val="450"/>
                </a:spcAft>
              </a:pPr>
              <a:t>Monday, September 27, 2021</a:t>
            </a:fld>
            <a:endParaRPr lang="en-US">
              <a:solidFill>
                <a:srgbClr val="FFFFFF"/>
              </a:solidFill>
            </a:endParaRPr>
          </a:p>
        </p:txBody>
      </p:sp>
      <p:sp>
        <p:nvSpPr>
          <p:cNvPr id="3" name="Footer Placeholder 2">
            <a:extLst>
              <a:ext uri="{FF2B5EF4-FFF2-40B4-BE49-F238E27FC236}">
                <a16:creationId xmlns:a16="http://schemas.microsoft.com/office/drawing/2014/main" id="{0713DC10-490C-4131-A160-84E167F9643A}"/>
              </a:ext>
            </a:extLst>
          </p:cNvPr>
          <p:cNvSpPr>
            <a:spLocks noGrp="1"/>
          </p:cNvSpPr>
          <p:nvPr>
            <p:ph type="ftr" sz="quarter" idx="4294967295"/>
          </p:nvPr>
        </p:nvSpPr>
        <p:spPr>
          <a:xfrm>
            <a:off x="0" y="4765675"/>
            <a:ext cx="2500313" cy="274638"/>
          </a:xfrm>
        </p:spPr>
        <p:txBody>
          <a:bodyPr>
            <a:normAutofit fontScale="92500" lnSpcReduction="10000"/>
          </a:bodyPr>
          <a:lstStyle/>
          <a:p>
            <a:pPr>
              <a:spcAft>
                <a:spcPts val="450"/>
              </a:spcAft>
            </a:pPr>
            <a:r>
              <a:rPr lang="en-US">
                <a:solidFill>
                  <a:srgbClr val="FFFFFF"/>
                </a:solidFill>
              </a:rPr>
              <a:t>The Giving Chain 2021</a:t>
            </a:r>
          </a:p>
        </p:txBody>
      </p:sp>
      <p:sp>
        <p:nvSpPr>
          <p:cNvPr id="9" name="Title 35">
            <a:extLst>
              <a:ext uri="{FF2B5EF4-FFF2-40B4-BE49-F238E27FC236}">
                <a16:creationId xmlns:a16="http://schemas.microsoft.com/office/drawing/2014/main" id="{BF9F2F53-A8EA-45FF-9B57-A43F6476DAC8}"/>
              </a:ext>
            </a:extLst>
          </p:cNvPr>
          <p:cNvSpPr txBox="1">
            <a:spLocks/>
          </p:cNvSpPr>
          <p:nvPr/>
        </p:nvSpPr>
        <p:spPr>
          <a:xfrm>
            <a:off x="2911537" y="2582999"/>
            <a:ext cx="1602758" cy="503728"/>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350" b="1" dirty="0">
                <a:solidFill>
                  <a:schemeClr val="bg1"/>
                </a:solidFill>
              </a:rPr>
              <a:t>Project Day Delivery 8/2019</a:t>
            </a:r>
          </a:p>
        </p:txBody>
      </p:sp>
    </p:spTree>
    <p:extLst>
      <p:ext uri="{BB962C8B-B14F-4D97-AF65-F5344CB8AC3E}">
        <p14:creationId xmlns:p14="http://schemas.microsoft.com/office/powerpoint/2010/main" val="34804860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group of people at a table&#10;&#10;Description automatically generated with low confidence">
            <a:extLst>
              <a:ext uri="{FF2B5EF4-FFF2-40B4-BE49-F238E27FC236}">
                <a16:creationId xmlns:a16="http://schemas.microsoft.com/office/drawing/2014/main" id="{9473E5C9-5A5A-416A-9C55-87A45AC5F2F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3015"/>
          <a:stretch/>
        </p:blipFill>
        <p:spPr>
          <a:xfrm>
            <a:off x="332975" y="1913095"/>
            <a:ext cx="3266159" cy="2386451"/>
          </a:xfrm>
          <a:prstGeom prst="rect">
            <a:avLst/>
          </a:prstGeom>
        </p:spPr>
      </p:pic>
      <p:pic>
        <p:nvPicPr>
          <p:cNvPr id="9" name="Picture 8" descr="A group of people standing around a table with food on it&#10;&#10;Description automatically generated with medium confidence">
            <a:extLst>
              <a:ext uri="{FF2B5EF4-FFF2-40B4-BE49-F238E27FC236}">
                <a16:creationId xmlns:a16="http://schemas.microsoft.com/office/drawing/2014/main" id="{AB43EA72-2FA5-44B0-9DA3-A527FEE0F4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378" r="18028" b="2"/>
          <a:stretch/>
        </p:blipFill>
        <p:spPr>
          <a:xfrm>
            <a:off x="4860585" y="1108539"/>
            <a:ext cx="2073307" cy="3116619"/>
          </a:xfrm>
          <a:prstGeom prst="rect">
            <a:avLst/>
          </a:prstGeom>
        </p:spPr>
      </p:pic>
      <p:pic>
        <p:nvPicPr>
          <p:cNvPr id="7" name="Picture 6" descr="A picture containing indoor, cloth, beverage, drinking water&#10;&#10;Description automatically generated">
            <a:extLst>
              <a:ext uri="{FF2B5EF4-FFF2-40B4-BE49-F238E27FC236}">
                <a16:creationId xmlns:a16="http://schemas.microsoft.com/office/drawing/2014/main" id="{24EB1016-C798-490B-9F3A-C10908B738B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423" r="23375" b="2"/>
          <a:stretch/>
        </p:blipFill>
        <p:spPr>
          <a:xfrm>
            <a:off x="3747688" y="155597"/>
            <a:ext cx="974721" cy="1450414"/>
          </a:xfrm>
          <a:prstGeom prst="rect">
            <a:avLst/>
          </a:prstGeom>
        </p:spPr>
      </p:pic>
      <p:pic>
        <p:nvPicPr>
          <p:cNvPr id="5" name="Picture 4" descr="A picture containing person, indoor, beverage, drinking water&#10;&#10;Description automatically generated">
            <a:extLst>
              <a:ext uri="{FF2B5EF4-FFF2-40B4-BE49-F238E27FC236}">
                <a16:creationId xmlns:a16="http://schemas.microsoft.com/office/drawing/2014/main" id="{96CD881A-D3E3-417B-B48A-77D4842CC4A1}"/>
              </a:ext>
            </a:extLst>
          </p:cNvPr>
          <p:cNvPicPr>
            <a:picLocks noChangeAspect="1"/>
          </p:cNvPicPr>
          <p:nvPr/>
        </p:nvPicPr>
        <p:blipFill rotWithShape="1">
          <a:blip r:embed="rId5">
            <a:extLst>
              <a:ext uri="{28A0092B-C50C-407E-A947-70E740481C1C}">
                <a14:useLocalDpi xmlns:a14="http://schemas.microsoft.com/office/drawing/2010/main" val="0"/>
              </a:ext>
            </a:extLst>
          </a:blip>
          <a:srcRect t="19136" r="-2" b="16640"/>
          <a:stretch/>
        </p:blipFill>
        <p:spPr>
          <a:xfrm>
            <a:off x="196207" y="304160"/>
            <a:ext cx="1602758" cy="1029340"/>
          </a:xfrm>
          <a:prstGeom prst="rect">
            <a:avLst/>
          </a:prstGeom>
        </p:spPr>
      </p:pic>
      <p:pic>
        <p:nvPicPr>
          <p:cNvPr id="19" name="Picture 18">
            <a:extLst>
              <a:ext uri="{FF2B5EF4-FFF2-40B4-BE49-F238E27FC236}">
                <a16:creationId xmlns:a16="http://schemas.microsoft.com/office/drawing/2014/main" id="{98FD820D-CB9C-46F5-92D3-ADA8A9B73E6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6511" r="28267" b="-2"/>
          <a:stretch/>
        </p:blipFill>
        <p:spPr>
          <a:xfrm>
            <a:off x="2381461" y="672071"/>
            <a:ext cx="745238" cy="984671"/>
          </a:xfrm>
          <a:prstGeom prst="rect">
            <a:avLst/>
          </a:prstGeom>
        </p:spPr>
      </p:pic>
      <p:pic>
        <p:nvPicPr>
          <p:cNvPr id="1026" name="Picture 2" descr="A group of people holding a sign&#10;&#10;Description automatically generated with medium confidence">
            <a:extLst>
              <a:ext uri="{FF2B5EF4-FFF2-40B4-BE49-F238E27FC236}">
                <a16:creationId xmlns:a16="http://schemas.microsoft.com/office/drawing/2014/main" id="{748E8DC1-1271-455F-96F7-BA3474D4CC8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6441" r="40551" b="-3"/>
          <a:stretch/>
        </p:blipFill>
        <p:spPr bwMode="auto">
          <a:xfrm>
            <a:off x="7026836" y="166695"/>
            <a:ext cx="1784189" cy="2333610"/>
          </a:xfrm>
          <a:prstGeom prst="rect">
            <a:avLst/>
          </a:prstGeom>
          <a:noFill/>
          <a:extLst>
            <a:ext uri="{909E8E84-426E-40DD-AFC4-6F175D3DCCD1}">
              <a14:hiddenFill xmlns:a14="http://schemas.microsoft.com/office/drawing/2010/main">
                <a:solidFill>
                  <a:srgbClr val="FFFFFF"/>
                </a:solidFill>
              </a14:hiddenFill>
            </a:ext>
          </a:extLst>
        </p:spPr>
      </p:pic>
      <p:sp>
        <p:nvSpPr>
          <p:cNvPr id="22" name="Title 35">
            <a:extLst>
              <a:ext uri="{FF2B5EF4-FFF2-40B4-BE49-F238E27FC236}">
                <a16:creationId xmlns:a16="http://schemas.microsoft.com/office/drawing/2014/main" id="{E4C7E343-4175-41A5-866A-79901AB7011D}"/>
              </a:ext>
            </a:extLst>
          </p:cNvPr>
          <p:cNvSpPr txBox="1">
            <a:spLocks/>
          </p:cNvSpPr>
          <p:nvPr/>
        </p:nvSpPr>
        <p:spPr>
          <a:xfrm>
            <a:off x="1952701" y="124066"/>
            <a:ext cx="1602758" cy="503728"/>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350" b="1" dirty="0">
                <a:solidFill>
                  <a:schemeClr val="bg1"/>
                </a:solidFill>
              </a:rPr>
              <a:t>Project Day 8/2019</a:t>
            </a:r>
          </a:p>
        </p:txBody>
      </p:sp>
    </p:spTree>
    <p:extLst>
      <p:ext uri="{BB962C8B-B14F-4D97-AF65-F5344CB8AC3E}">
        <p14:creationId xmlns:p14="http://schemas.microsoft.com/office/powerpoint/2010/main" val="201317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4294967295"/>
          </p:nvPr>
        </p:nvSpPr>
        <p:spPr>
          <a:xfrm>
            <a:off x="0" y="0"/>
            <a:ext cx="0" cy="0"/>
          </a:xfrm>
        </p:spPr>
        <p:txBody>
          <a:bodyPr/>
          <a:lstStyle/>
          <a:p>
            <a:pPr defTabSz="514350">
              <a:defRPr/>
            </a:pPr>
            <a:endParaRPr lang="en-US" sz="563" dirty="0">
              <a:solidFill>
                <a:srgbClr val="000000">
                  <a:lumMod val="75000"/>
                  <a:lumOff val="25000"/>
                </a:srgbClr>
              </a:solidFill>
              <a:latin typeface="Garamond" panose="02020404030301010803"/>
            </a:endParaRPr>
          </a:p>
        </p:txBody>
      </p:sp>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44556" y="49547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5 : Code </a:t>
            </a:r>
            <a:endParaRPr lang="en-US" sz="4000" b="1" dirty="0">
              <a:solidFill>
                <a:srgbClr val="C00000"/>
              </a:solidFill>
            </a:endParaRPr>
          </a:p>
        </p:txBody>
      </p:sp>
      <p:sp>
        <p:nvSpPr>
          <p:cNvPr id="8" name="object 3">
            <a:extLst>
              <a:ext uri="{FF2B5EF4-FFF2-40B4-BE49-F238E27FC236}">
                <a16:creationId xmlns:a16="http://schemas.microsoft.com/office/drawing/2014/main" id="{AF8EA886-75C9-49FB-AE51-18EDFDEB9253}"/>
              </a:ext>
            </a:extLst>
          </p:cNvPr>
          <p:cNvSpPr/>
          <p:nvPr/>
        </p:nvSpPr>
        <p:spPr>
          <a:xfrm>
            <a:off x="1608793" y="1457540"/>
            <a:ext cx="5914835" cy="2650535"/>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Tree>
    <p:extLst>
      <p:ext uri="{BB962C8B-B14F-4D97-AF65-F5344CB8AC3E}">
        <p14:creationId xmlns:p14="http://schemas.microsoft.com/office/powerpoint/2010/main" val="2888543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4294967295"/>
          </p:nvPr>
        </p:nvSpPr>
        <p:spPr>
          <a:xfrm>
            <a:off x="0" y="0"/>
            <a:ext cx="0" cy="0"/>
          </a:xfrm>
        </p:spPr>
        <p:txBody>
          <a:bodyPr/>
          <a:lstStyle/>
          <a:p>
            <a:pPr defTabSz="514350">
              <a:defRPr/>
            </a:pPr>
            <a:endParaRPr lang="en-US" sz="563" dirty="0">
              <a:solidFill>
                <a:srgbClr val="000000">
                  <a:lumMod val="75000"/>
                  <a:lumOff val="25000"/>
                </a:srgbClr>
              </a:solidFill>
              <a:latin typeface="Garamond" panose="02020404030301010803"/>
            </a:endParaRPr>
          </a:p>
        </p:txBody>
      </p:sp>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44556" y="49547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6 : Final Submission</a:t>
            </a:r>
            <a:endParaRPr lang="en-US" sz="4000" b="1" dirty="0">
              <a:solidFill>
                <a:srgbClr val="C00000"/>
              </a:solidFill>
            </a:endParaRPr>
          </a:p>
        </p:txBody>
      </p:sp>
      <p:pic>
        <p:nvPicPr>
          <p:cNvPr id="5" name="Picture 4" descr="A group of people holding a sign&#10;&#10;Description automatically generated">
            <a:extLst>
              <a:ext uri="{FF2B5EF4-FFF2-40B4-BE49-F238E27FC236}">
                <a16:creationId xmlns:a16="http://schemas.microsoft.com/office/drawing/2014/main" id="{B49683E3-1ACC-4A5E-89BD-7D18F4737F74}"/>
              </a:ext>
            </a:extLst>
          </p:cNvPr>
          <p:cNvPicPr>
            <a:picLocks noChangeAspect="1"/>
          </p:cNvPicPr>
          <p:nvPr/>
        </p:nvPicPr>
        <p:blipFill>
          <a:blip r:embed="rId3"/>
          <a:stretch>
            <a:fillRect/>
          </a:stretch>
        </p:blipFill>
        <p:spPr>
          <a:xfrm>
            <a:off x="298399" y="1210677"/>
            <a:ext cx="3629527" cy="2722145"/>
          </a:xfrm>
          <a:prstGeom prst="rect">
            <a:avLst/>
          </a:prstGeom>
        </p:spPr>
      </p:pic>
      <p:pic>
        <p:nvPicPr>
          <p:cNvPr id="6" name="Picture 5" descr="Text&#10;&#10;Description automatically generated">
            <a:extLst>
              <a:ext uri="{FF2B5EF4-FFF2-40B4-BE49-F238E27FC236}">
                <a16:creationId xmlns:a16="http://schemas.microsoft.com/office/drawing/2014/main" id="{867D2A69-9AAB-42A4-BE1F-DE72C59B2D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3407700" y="1925901"/>
            <a:ext cx="3272679" cy="1842231"/>
          </a:xfrm>
          <a:prstGeom prst="rect">
            <a:avLst/>
          </a:prstGeom>
        </p:spPr>
      </p:pic>
      <p:pic>
        <p:nvPicPr>
          <p:cNvPr id="9" name="Picture 8" descr="A group of people posing for a photo with balloons&#10;&#10;Description automatically generated with medium confidence">
            <a:extLst>
              <a:ext uri="{FF2B5EF4-FFF2-40B4-BE49-F238E27FC236}">
                <a16:creationId xmlns:a16="http://schemas.microsoft.com/office/drawing/2014/main" id="{634B1BB2-4BD8-4245-9E81-8EB227063762}"/>
              </a:ext>
            </a:extLst>
          </p:cNvPr>
          <p:cNvPicPr>
            <a:picLocks noChangeAspect="1"/>
          </p:cNvPicPr>
          <p:nvPr/>
        </p:nvPicPr>
        <p:blipFill>
          <a:blip r:embed="rId5"/>
          <a:stretch>
            <a:fillRect/>
          </a:stretch>
        </p:blipFill>
        <p:spPr>
          <a:xfrm>
            <a:off x="6160153" y="1284452"/>
            <a:ext cx="2151529" cy="1613647"/>
          </a:xfrm>
          <a:prstGeom prst="rect">
            <a:avLst/>
          </a:prstGeom>
        </p:spPr>
      </p:pic>
      <p:pic>
        <p:nvPicPr>
          <p:cNvPr id="11" name="Picture 10" descr="A group of people posing for a photo&#10;&#10;Description automatically generated">
            <a:extLst>
              <a:ext uri="{FF2B5EF4-FFF2-40B4-BE49-F238E27FC236}">
                <a16:creationId xmlns:a16="http://schemas.microsoft.com/office/drawing/2014/main" id="{20FE5322-CF81-4267-B4F1-9670EF2235CD}"/>
              </a:ext>
            </a:extLst>
          </p:cNvPr>
          <p:cNvPicPr>
            <a:picLocks noChangeAspect="1"/>
          </p:cNvPicPr>
          <p:nvPr/>
        </p:nvPicPr>
        <p:blipFill>
          <a:blip r:embed="rId6"/>
          <a:stretch>
            <a:fillRect/>
          </a:stretch>
        </p:blipFill>
        <p:spPr>
          <a:xfrm>
            <a:off x="6471391" y="3281082"/>
            <a:ext cx="1745885" cy="1076629"/>
          </a:xfrm>
          <a:prstGeom prst="rect">
            <a:avLst/>
          </a:prstGeom>
        </p:spPr>
      </p:pic>
    </p:spTree>
    <p:extLst>
      <p:ext uri="{BB962C8B-B14F-4D97-AF65-F5344CB8AC3E}">
        <p14:creationId xmlns:p14="http://schemas.microsoft.com/office/powerpoint/2010/main" val="4134763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indoor, screen, television&#10;&#10;Description automatically generated">
            <a:extLst>
              <a:ext uri="{FF2B5EF4-FFF2-40B4-BE49-F238E27FC236}">
                <a16:creationId xmlns:a16="http://schemas.microsoft.com/office/drawing/2014/main" id="{06E48530-575E-489F-AF49-F63EB010D0C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912" b="1"/>
          <a:stretch/>
        </p:blipFill>
        <p:spPr>
          <a:xfrm>
            <a:off x="361441" y="143272"/>
            <a:ext cx="2578250" cy="1521383"/>
          </a:xfrm>
          <a:prstGeom prst="rect">
            <a:avLst/>
          </a:prstGeom>
        </p:spPr>
      </p:pic>
      <p:pic>
        <p:nvPicPr>
          <p:cNvPr id="13" name="Picture 12" descr="A person standing in front of a podium in front of a projector screen&#10;&#10;Description automatically generated with medium confidence">
            <a:extLst>
              <a:ext uri="{FF2B5EF4-FFF2-40B4-BE49-F238E27FC236}">
                <a16:creationId xmlns:a16="http://schemas.microsoft.com/office/drawing/2014/main" id="{CE9E0A8E-0590-422E-B5F6-45B703329147}"/>
              </a:ext>
            </a:extLst>
          </p:cNvPr>
          <p:cNvPicPr>
            <a:picLocks noChangeAspect="1"/>
          </p:cNvPicPr>
          <p:nvPr/>
        </p:nvPicPr>
        <p:blipFill rotWithShape="1">
          <a:blip r:embed="rId3">
            <a:extLst>
              <a:ext uri="{28A0092B-C50C-407E-A947-70E740481C1C}">
                <a14:useLocalDpi xmlns:a14="http://schemas.microsoft.com/office/drawing/2010/main" val="0"/>
              </a:ext>
            </a:extLst>
          </a:blip>
          <a:srcRect r="3" b="36464"/>
          <a:stretch/>
        </p:blipFill>
        <p:spPr>
          <a:xfrm>
            <a:off x="979318" y="1697334"/>
            <a:ext cx="2261792" cy="2554851"/>
          </a:xfrm>
          <a:prstGeom prst="rect">
            <a:avLst/>
          </a:prstGeom>
        </p:spPr>
      </p:pic>
      <p:pic>
        <p:nvPicPr>
          <p:cNvPr id="15" name="Picture 14" descr="A picture containing indoor, floor, table&#10;&#10;Description automatically generated">
            <a:extLst>
              <a:ext uri="{FF2B5EF4-FFF2-40B4-BE49-F238E27FC236}">
                <a16:creationId xmlns:a16="http://schemas.microsoft.com/office/drawing/2014/main" id="{81DD24D3-26A2-4808-8F7D-6695511EF2B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649" r="-2" b="5146"/>
          <a:stretch/>
        </p:blipFill>
        <p:spPr>
          <a:xfrm>
            <a:off x="5981891" y="174858"/>
            <a:ext cx="1265873" cy="1522476"/>
          </a:xfrm>
          <a:prstGeom prst="rect">
            <a:avLst/>
          </a:prstGeom>
        </p:spPr>
      </p:pic>
      <p:pic>
        <p:nvPicPr>
          <p:cNvPr id="5" name="Picture 4" descr="A person standing next to a sign&#10;&#10;Description automatically generated with medium confidence">
            <a:extLst>
              <a:ext uri="{FF2B5EF4-FFF2-40B4-BE49-F238E27FC236}">
                <a16:creationId xmlns:a16="http://schemas.microsoft.com/office/drawing/2014/main" id="{CB4168F3-FDBA-437C-8B9A-890674F0090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287" r="-1" b="9837"/>
          <a:stretch/>
        </p:blipFill>
        <p:spPr>
          <a:xfrm>
            <a:off x="5529298" y="1877053"/>
            <a:ext cx="2078161" cy="2510790"/>
          </a:xfrm>
          <a:prstGeom prst="rect">
            <a:avLst/>
          </a:prstGeom>
        </p:spPr>
      </p:pic>
      <p:pic>
        <p:nvPicPr>
          <p:cNvPr id="17" name="Picture 16" descr="A couple taking a selfie&#10;&#10;Description automatically generated with low confidence">
            <a:extLst>
              <a:ext uri="{FF2B5EF4-FFF2-40B4-BE49-F238E27FC236}">
                <a16:creationId xmlns:a16="http://schemas.microsoft.com/office/drawing/2014/main" id="{B99058AF-CA20-484E-9FB5-487BE70D54C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58413" y="60960"/>
            <a:ext cx="1883093" cy="2510790"/>
          </a:xfrm>
          <a:prstGeom prst="rect">
            <a:avLst/>
          </a:prstGeom>
        </p:spPr>
      </p:pic>
      <p:sp>
        <p:nvSpPr>
          <p:cNvPr id="27" name="Title 35">
            <a:extLst>
              <a:ext uri="{FF2B5EF4-FFF2-40B4-BE49-F238E27FC236}">
                <a16:creationId xmlns:a16="http://schemas.microsoft.com/office/drawing/2014/main" id="{F0D079E5-8DF9-4D48-B8C7-9605FA3A3428}"/>
              </a:ext>
            </a:extLst>
          </p:cNvPr>
          <p:cNvSpPr txBox="1">
            <a:spLocks/>
          </p:cNvSpPr>
          <p:nvPr/>
        </p:nvSpPr>
        <p:spPr>
          <a:xfrm>
            <a:off x="3583825" y="2820326"/>
            <a:ext cx="1602758" cy="1326517"/>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350" b="1" dirty="0">
                <a:solidFill>
                  <a:schemeClr val="bg1"/>
                </a:solidFill>
              </a:rPr>
              <a:t>GBA Awards 2020 Government Blockchain Award for Social Impact</a:t>
            </a:r>
          </a:p>
        </p:txBody>
      </p:sp>
    </p:spTree>
    <p:extLst>
      <p:ext uri="{BB962C8B-B14F-4D97-AF65-F5344CB8AC3E}">
        <p14:creationId xmlns:p14="http://schemas.microsoft.com/office/powerpoint/2010/main" val="2812411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42"/>
        <p:cNvGrpSpPr/>
        <p:nvPr/>
      </p:nvGrpSpPr>
      <p:grpSpPr>
        <a:xfrm>
          <a:off x="0" y="0"/>
          <a:ext cx="0" cy="0"/>
          <a:chOff x="0" y="0"/>
          <a:chExt cx="0" cy="0"/>
        </a:xfrm>
      </p:grpSpPr>
      <p:sp>
        <p:nvSpPr>
          <p:cNvPr id="1743" name="Google Shape;1743;p220"/>
          <p:cNvSpPr txBox="1"/>
          <p:nvPr/>
        </p:nvSpPr>
        <p:spPr>
          <a:xfrm>
            <a:off x="4790851" y="3146900"/>
            <a:ext cx="2166600" cy="487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100" b="1">
              <a:solidFill>
                <a:srgbClr val="FFFFFF"/>
              </a:solidFill>
              <a:latin typeface="Proxima Nova"/>
              <a:ea typeface="Proxima Nova"/>
              <a:cs typeface="Proxima Nova"/>
              <a:sym typeface="Proxima Nova"/>
            </a:endParaRPr>
          </a:p>
        </p:txBody>
      </p:sp>
      <p:pic>
        <p:nvPicPr>
          <p:cNvPr id="1745" name="Google Shape;1745;p220"/>
          <p:cNvPicPr preferRelativeResize="0"/>
          <p:nvPr/>
        </p:nvPicPr>
        <p:blipFill rotWithShape="1">
          <a:blip r:embed="rId4">
            <a:alphaModFix/>
          </a:blip>
          <a:srcRect t="87015" b="4372"/>
          <a:stretch/>
        </p:blipFill>
        <p:spPr>
          <a:xfrm>
            <a:off x="0" y="4475625"/>
            <a:ext cx="9144000" cy="442975"/>
          </a:xfrm>
          <a:prstGeom prst="rect">
            <a:avLst/>
          </a:prstGeom>
          <a:noFill/>
          <a:ln>
            <a:noFill/>
          </a:ln>
        </p:spPr>
      </p:pic>
      <p:sp>
        <p:nvSpPr>
          <p:cNvPr id="8" name="Text Placeholder 6">
            <a:extLst>
              <a:ext uri="{FF2B5EF4-FFF2-40B4-BE49-F238E27FC236}">
                <a16:creationId xmlns:a16="http://schemas.microsoft.com/office/drawing/2014/main" id="{0568A193-FF82-4DA2-A95F-FD75C188D1B2}"/>
              </a:ext>
            </a:extLst>
          </p:cNvPr>
          <p:cNvSpPr txBox="1">
            <a:spLocks/>
          </p:cNvSpPr>
          <p:nvPr/>
        </p:nvSpPr>
        <p:spPr>
          <a:xfrm>
            <a:off x="3352148" y="1436269"/>
            <a:ext cx="5981038" cy="261889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01000"/>
              </a:lnSpc>
            </a:pPr>
            <a:r>
              <a:rPr lang="en-US" sz="2000" dirty="0">
                <a:solidFill>
                  <a:schemeClr val="bg1"/>
                </a:solidFill>
              </a:rPr>
              <a:t>Introduction </a:t>
            </a:r>
            <a:br>
              <a:rPr lang="en-US" sz="2000" dirty="0">
                <a:solidFill>
                  <a:schemeClr val="bg1"/>
                </a:solidFill>
              </a:rPr>
            </a:br>
            <a:endParaRPr lang="en-US" sz="2000" dirty="0">
              <a:solidFill>
                <a:schemeClr val="bg1"/>
              </a:solidFill>
            </a:endParaRPr>
          </a:p>
          <a:p>
            <a:pPr lvl="3">
              <a:lnSpc>
                <a:spcPct val="101000"/>
              </a:lnSpc>
            </a:pPr>
            <a:r>
              <a:rPr lang="en-US" sz="2000" dirty="0">
                <a:solidFill>
                  <a:schemeClr val="bg1"/>
                </a:solidFill>
              </a:rPr>
              <a:t>1.Presentation</a:t>
            </a:r>
            <a:br>
              <a:rPr lang="en-US" sz="2000" dirty="0">
                <a:solidFill>
                  <a:schemeClr val="bg1"/>
                </a:solidFill>
              </a:rPr>
            </a:br>
            <a:br>
              <a:rPr lang="en-US" sz="2000" dirty="0">
                <a:solidFill>
                  <a:schemeClr val="bg1"/>
                </a:solidFill>
              </a:rPr>
            </a:br>
            <a:r>
              <a:rPr lang="en-US" sz="2000" dirty="0">
                <a:solidFill>
                  <a:schemeClr val="bg1"/>
                </a:solidFill>
              </a:rPr>
              <a:t>      The Giving Chain</a:t>
            </a:r>
            <a:br>
              <a:rPr lang="en-US" sz="2000" dirty="0">
                <a:solidFill>
                  <a:schemeClr val="bg1"/>
                </a:solidFill>
              </a:rPr>
            </a:br>
            <a:endParaRPr lang="en-US" sz="2000" dirty="0">
              <a:solidFill>
                <a:schemeClr val="bg1"/>
              </a:solidFill>
            </a:endParaRPr>
          </a:p>
          <a:p>
            <a:pPr lvl="3">
              <a:lnSpc>
                <a:spcPct val="101000"/>
              </a:lnSpc>
            </a:pPr>
            <a:r>
              <a:rPr lang="en-US" sz="2000" dirty="0">
                <a:solidFill>
                  <a:schemeClr val="bg1"/>
                </a:solidFill>
              </a:rPr>
              <a:t>2.Panel Discussion</a:t>
            </a:r>
            <a:endParaRPr lang="en-IN" sz="2000" dirty="0">
              <a:solidFill>
                <a:schemeClr val="bg1"/>
              </a:solidFill>
            </a:endParaRPr>
          </a:p>
          <a:p>
            <a:endParaRPr lang="en-US" dirty="0"/>
          </a:p>
        </p:txBody>
      </p:sp>
      <p:sp>
        <p:nvSpPr>
          <p:cNvPr id="9" name="Title 5">
            <a:extLst>
              <a:ext uri="{FF2B5EF4-FFF2-40B4-BE49-F238E27FC236}">
                <a16:creationId xmlns:a16="http://schemas.microsoft.com/office/drawing/2014/main" id="{D3A22508-19A0-47E6-A8A7-81E2CE9B756B}"/>
              </a:ext>
            </a:extLst>
          </p:cNvPr>
          <p:cNvSpPr txBox="1">
            <a:spLocks/>
          </p:cNvSpPr>
          <p:nvPr/>
        </p:nvSpPr>
        <p:spPr>
          <a:xfrm>
            <a:off x="3159305" y="829315"/>
            <a:ext cx="4147133" cy="5727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dirty="0">
                <a:solidFill>
                  <a:schemeClr val="bg1"/>
                </a:solidFill>
              </a:rPr>
              <a:t>AGENDA</a:t>
            </a:r>
          </a:p>
        </p:txBody>
      </p:sp>
    </p:spTree>
    <p:extLst>
      <p:ext uri="{BB962C8B-B14F-4D97-AF65-F5344CB8AC3E}">
        <p14:creationId xmlns:p14="http://schemas.microsoft.com/office/powerpoint/2010/main" val="3272366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C88B0D-E6C2-4A3B-8993-22981D384252}"/>
              </a:ext>
            </a:extLst>
          </p:cNvPr>
          <p:cNvPicPr>
            <a:picLocks noChangeAspect="1"/>
          </p:cNvPicPr>
          <p:nvPr/>
        </p:nvPicPr>
        <p:blipFill>
          <a:blip r:embed="rId2"/>
          <a:stretch>
            <a:fillRect/>
          </a:stretch>
        </p:blipFill>
        <p:spPr>
          <a:xfrm>
            <a:off x="2380129" y="1682227"/>
            <a:ext cx="3932296" cy="2232084"/>
          </a:xfrm>
          <a:prstGeom prst="rect">
            <a:avLst/>
          </a:prstGeom>
        </p:spPr>
      </p:pic>
      <p:sp>
        <p:nvSpPr>
          <p:cNvPr id="6" name="Rectangle 5">
            <a:extLst>
              <a:ext uri="{FF2B5EF4-FFF2-40B4-BE49-F238E27FC236}">
                <a16:creationId xmlns:a16="http://schemas.microsoft.com/office/drawing/2014/main" id="{EECE24EF-5262-4264-9B51-C3A12B9BA9E1}"/>
              </a:ext>
            </a:extLst>
          </p:cNvPr>
          <p:cNvSpPr/>
          <p:nvPr/>
        </p:nvSpPr>
        <p:spPr>
          <a:xfrm>
            <a:off x="2970142" y="2364828"/>
            <a:ext cx="2936891" cy="7117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 name="TextBox 1">
            <a:extLst>
              <a:ext uri="{FF2B5EF4-FFF2-40B4-BE49-F238E27FC236}">
                <a16:creationId xmlns:a16="http://schemas.microsoft.com/office/drawing/2014/main" id="{068F596E-FD2A-45E9-BCDB-7A673E10E09E}"/>
              </a:ext>
            </a:extLst>
          </p:cNvPr>
          <p:cNvSpPr txBox="1"/>
          <p:nvPr/>
        </p:nvSpPr>
        <p:spPr>
          <a:xfrm>
            <a:off x="3228353" y="2459068"/>
            <a:ext cx="2420471" cy="523220"/>
          </a:xfrm>
          <a:prstGeom prst="rect">
            <a:avLst/>
          </a:prstGeom>
          <a:noFill/>
        </p:spPr>
        <p:txBody>
          <a:bodyPr wrap="square" rtlCol="0">
            <a:spAutoFit/>
          </a:bodyPr>
          <a:lstStyle/>
          <a:p>
            <a:r>
              <a:rPr lang="en-US" dirty="0"/>
              <a:t>Hyperledger 2021 Mentorship Program</a:t>
            </a:r>
          </a:p>
        </p:txBody>
      </p:sp>
      <p:sp>
        <p:nvSpPr>
          <p:cNvPr id="7" name="Rectangle 6">
            <a:extLst>
              <a:ext uri="{FF2B5EF4-FFF2-40B4-BE49-F238E27FC236}">
                <a16:creationId xmlns:a16="http://schemas.microsoft.com/office/drawing/2014/main" id="{167BE8F9-54FC-4024-A2E1-D4C46FCE8B61}"/>
              </a:ext>
            </a:extLst>
          </p:cNvPr>
          <p:cNvSpPr/>
          <p:nvPr/>
        </p:nvSpPr>
        <p:spPr>
          <a:xfrm>
            <a:off x="3105305" y="3202299"/>
            <a:ext cx="2481943" cy="241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Sponsor: Linux Foundation</a:t>
            </a:r>
          </a:p>
        </p:txBody>
      </p:sp>
    </p:spTree>
    <p:extLst>
      <p:ext uri="{BB962C8B-B14F-4D97-AF65-F5344CB8AC3E}">
        <p14:creationId xmlns:p14="http://schemas.microsoft.com/office/powerpoint/2010/main" val="5536289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BA49F37-8BEC-42FD-8DB4-87913F9EA49C}"/>
              </a:ext>
            </a:extLst>
          </p:cNvPr>
          <p:cNvSpPr txBox="1"/>
          <p:nvPr/>
        </p:nvSpPr>
        <p:spPr>
          <a:xfrm>
            <a:off x="416859" y="1566919"/>
            <a:ext cx="7348817" cy="2300630"/>
          </a:xfrm>
          <a:prstGeom prst="rect">
            <a:avLst/>
          </a:prstGeom>
          <a:noFill/>
        </p:spPr>
        <p:txBody>
          <a:bodyPr wrap="square">
            <a:spAutoFit/>
          </a:bodyPr>
          <a:lstStyle/>
          <a:p>
            <a:r>
              <a:rPr lang="en-US" sz="1050" b="0" i="0" dirty="0">
                <a:effectLst/>
                <a:latin typeface="Arial" panose="020B0604020202020204" pitchFamily="34" charset="0"/>
              </a:rPr>
              <a:t>● To connect new developers eager to learn with experienced developers interested in teaching/coaching</a:t>
            </a:r>
          </a:p>
          <a:p>
            <a:endParaRPr lang="en-US" sz="1050" b="0" i="0" dirty="0">
              <a:effectLst/>
              <a:latin typeface="Arial" panose="020B0604020202020204" pitchFamily="34" charset="0"/>
            </a:endParaRPr>
          </a:p>
          <a:p>
            <a:r>
              <a:rPr lang="en-US" sz="1050" b="0" i="0" dirty="0">
                <a:effectLst/>
                <a:latin typeface="Arial" panose="020B0604020202020204" pitchFamily="34" charset="0"/>
              </a:rPr>
              <a:t>● To provide structured guided hands-on learning opportunities for new open-source developers and researchers</a:t>
            </a:r>
            <a:br>
              <a:rPr lang="en-US" sz="1050" b="0" i="0" dirty="0">
                <a:effectLst/>
                <a:latin typeface="Arial" panose="020B0604020202020204" pitchFamily="34" charset="0"/>
              </a:rPr>
            </a:br>
            <a:r>
              <a:rPr lang="en-US" sz="1050" b="0" i="0" dirty="0">
                <a:effectLst/>
                <a:latin typeface="Arial" panose="020B0604020202020204" pitchFamily="34" charset="0"/>
              </a:rPr>
              <a:t> </a:t>
            </a:r>
          </a:p>
          <a:p>
            <a:r>
              <a:rPr lang="en-US" sz="1050" b="0" i="0" dirty="0">
                <a:effectLst/>
                <a:latin typeface="Arial" panose="020B0604020202020204" pitchFamily="34" charset="0"/>
              </a:rPr>
              <a:t>● To help mentees learn and enhance their technical skills, and to inspire them to become long-term active contributors</a:t>
            </a:r>
            <a:br>
              <a:rPr lang="en-US" sz="1050" b="0" i="0" dirty="0">
                <a:effectLst/>
                <a:latin typeface="Arial" panose="020B0604020202020204" pitchFamily="34" charset="0"/>
              </a:rPr>
            </a:br>
            <a:endParaRPr lang="en-US" sz="1050" b="0" i="0" dirty="0">
              <a:effectLst/>
              <a:latin typeface="Arial" panose="020B0604020202020204" pitchFamily="34" charset="0"/>
            </a:endParaRPr>
          </a:p>
          <a:p>
            <a:r>
              <a:rPr lang="en-US" sz="1050" b="0" i="0" dirty="0">
                <a:effectLst/>
                <a:latin typeface="Arial" panose="020B0604020202020204" pitchFamily="34" charset="0"/>
              </a:rPr>
              <a:t>● To create a pipeline to a diverse, well-educated developer pool and to strength Hyperledger projects and community</a:t>
            </a:r>
            <a:br>
              <a:rPr lang="en-US" sz="1050" b="0" i="0" dirty="0">
                <a:effectLst/>
                <a:latin typeface="Arial" panose="020B0604020202020204" pitchFamily="34" charset="0"/>
              </a:rPr>
            </a:br>
            <a:endParaRPr lang="en-US" sz="1050" b="0" i="0" dirty="0">
              <a:effectLst/>
              <a:latin typeface="Arial" panose="020B0604020202020204" pitchFamily="34" charset="0"/>
            </a:endParaRPr>
          </a:p>
          <a:p>
            <a:r>
              <a:rPr lang="en-US" sz="1050" b="0" i="0" dirty="0">
                <a:effectLst/>
                <a:latin typeface="Arial" panose="020B0604020202020204" pitchFamily="34" charset="0"/>
              </a:rPr>
              <a:t>●To coach how to participate effectively in open-source community (collaborative culture, tooling, infra, etc.)</a:t>
            </a:r>
          </a:p>
          <a:p>
            <a:endParaRPr lang="en-US" sz="1050" b="0" i="0" dirty="0">
              <a:effectLst/>
              <a:latin typeface="Arial" panose="020B0604020202020204" pitchFamily="34" charset="0"/>
            </a:endParaRPr>
          </a:p>
          <a:p>
            <a:r>
              <a:rPr lang="en-US" sz="1050" b="0" i="0" dirty="0">
                <a:effectLst/>
                <a:latin typeface="Arial" panose="020B0604020202020204" pitchFamily="34" charset="0"/>
              </a:rPr>
              <a:t>●To gain valuable insight into new developer onboarding processes and how to lower the barriers to entry.</a:t>
            </a:r>
          </a:p>
          <a:p>
            <a:br>
              <a:rPr lang="en-US" dirty="0"/>
            </a:br>
            <a:endParaRPr lang="en-US" dirty="0"/>
          </a:p>
        </p:txBody>
      </p:sp>
      <p:sp>
        <p:nvSpPr>
          <p:cNvPr id="5" name="TextBox 4">
            <a:extLst>
              <a:ext uri="{FF2B5EF4-FFF2-40B4-BE49-F238E27FC236}">
                <a16:creationId xmlns:a16="http://schemas.microsoft.com/office/drawing/2014/main" id="{FDAFA6C9-1E78-40B9-8DA1-F217217B9B52}"/>
              </a:ext>
            </a:extLst>
          </p:cNvPr>
          <p:cNvSpPr txBox="1"/>
          <p:nvPr/>
        </p:nvSpPr>
        <p:spPr>
          <a:xfrm>
            <a:off x="2581836" y="652703"/>
            <a:ext cx="4572000" cy="461665"/>
          </a:xfrm>
          <a:prstGeom prst="rect">
            <a:avLst/>
          </a:prstGeom>
          <a:noFill/>
        </p:spPr>
        <p:txBody>
          <a:bodyPr wrap="square">
            <a:spAutoFit/>
          </a:bodyPr>
          <a:lstStyle/>
          <a:p>
            <a:r>
              <a:rPr lang="en-US" sz="2400" b="0" i="0" dirty="0">
                <a:effectLst/>
                <a:latin typeface="Arial" panose="020B0604020202020204" pitchFamily="34" charset="0"/>
              </a:rPr>
              <a:t>Mentorship Program Goals</a:t>
            </a:r>
            <a:endParaRPr lang="en-US" sz="2400" dirty="0"/>
          </a:p>
        </p:txBody>
      </p:sp>
    </p:spTree>
    <p:extLst>
      <p:ext uri="{BB962C8B-B14F-4D97-AF65-F5344CB8AC3E}">
        <p14:creationId xmlns:p14="http://schemas.microsoft.com/office/powerpoint/2010/main" val="2986340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C7919D2-ED76-445F-80EA-4A713871774F}"/>
              </a:ext>
            </a:extLst>
          </p:cNvPr>
          <p:cNvPicPr>
            <a:picLocks noChangeAspect="1"/>
          </p:cNvPicPr>
          <p:nvPr/>
        </p:nvPicPr>
        <p:blipFill>
          <a:blip r:embed="rId2"/>
          <a:stretch>
            <a:fillRect/>
          </a:stretch>
        </p:blipFill>
        <p:spPr>
          <a:xfrm>
            <a:off x="1863440" y="1094576"/>
            <a:ext cx="4830147" cy="2354625"/>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962524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5B6F2414-2E23-4D4F-8A3C-20C36A010565}"/>
              </a:ext>
            </a:extLst>
          </p:cNvPr>
          <p:cNvSpPr txBox="1">
            <a:spLocks/>
          </p:cNvSpPr>
          <p:nvPr/>
        </p:nvSpPr>
        <p:spPr>
          <a:xfrm>
            <a:off x="2391322" y="549681"/>
            <a:ext cx="2759390" cy="4044137"/>
          </a:xfrm>
          <a:prstGeom prst="rect">
            <a:avLst/>
          </a:prstGeom>
        </p:spPr>
        <p:txBody>
          <a:bodyPr vert="horz" lIns="68580" tIns="34290" rIns="68580" bIns="34290" rtlCol="0">
            <a:normAutofit/>
          </a:bodyPr>
          <a:lstStyle>
            <a:lvl1pPr marL="0" indent="0" algn="l" defTabSz="914400" rtl="0" eaLnBrk="1" latinLnBrk="0" hangingPunct="1">
              <a:lnSpc>
                <a:spcPct val="111000"/>
              </a:lnSpc>
              <a:spcBef>
                <a:spcPts val="1400"/>
              </a:spcBef>
              <a:buFont typeface="Corbel" panose="020B0503020204020204" pitchFamily="34" charset="0"/>
              <a:buNone/>
              <a:defRPr sz="1600" kern="1200">
                <a:solidFill>
                  <a:schemeClr val="tx2">
                    <a:lumMod val="75000"/>
                    <a:lumOff val="25000"/>
                  </a:schemeClr>
                </a:solidFill>
                <a:latin typeface="+mn-lt"/>
                <a:ea typeface="+mn-ea"/>
                <a:cs typeface="+mn-cs"/>
              </a:defRPr>
            </a:lvl1pPr>
            <a:lvl2pPr marL="457200" indent="0" algn="l" defTabSz="914400" rtl="0" eaLnBrk="1" latinLnBrk="0" hangingPunct="1">
              <a:lnSpc>
                <a:spcPct val="111000"/>
              </a:lnSpc>
              <a:spcBef>
                <a:spcPts val="930"/>
              </a:spcBef>
              <a:buFont typeface="Corbel" panose="020B0503020204020204" pitchFamily="34" charset="0"/>
              <a:buNone/>
              <a:defRPr sz="1400" kern="1200">
                <a:solidFill>
                  <a:schemeClr val="tx2">
                    <a:lumMod val="75000"/>
                    <a:lumOff val="25000"/>
                  </a:schemeClr>
                </a:solidFill>
                <a:latin typeface="+mn-lt"/>
                <a:ea typeface="+mn-ea"/>
                <a:cs typeface="+mn-cs"/>
              </a:defRPr>
            </a:lvl2pPr>
            <a:lvl3pPr marL="914400" indent="0" algn="l" defTabSz="914400" rtl="0" eaLnBrk="1" latinLnBrk="0" hangingPunct="1">
              <a:lnSpc>
                <a:spcPct val="111000"/>
              </a:lnSpc>
              <a:spcBef>
                <a:spcPts val="930"/>
              </a:spcBef>
              <a:buFont typeface="Corbel" panose="020B0503020204020204" pitchFamily="34" charset="0"/>
              <a:buNone/>
              <a:defRPr sz="1200" i="1" kern="1200">
                <a:solidFill>
                  <a:schemeClr val="tx2">
                    <a:lumMod val="75000"/>
                    <a:lumOff val="25000"/>
                  </a:schemeClr>
                </a:solidFill>
                <a:latin typeface="+mn-lt"/>
                <a:ea typeface="+mn-ea"/>
                <a:cs typeface="+mn-cs"/>
              </a:defRPr>
            </a:lvl3pPr>
            <a:lvl4pPr marL="1371600" indent="0" algn="l" defTabSz="914400" rtl="0" eaLnBrk="1" latinLnBrk="0" hangingPunct="1">
              <a:lnSpc>
                <a:spcPct val="111000"/>
              </a:lnSpc>
              <a:spcBef>
                <a:spcPts val="930"/>
              </a:spcBef>
              <a:buFont typeface="Corbel" panose="020B0503020204020204" pitchFamily="34" charset="0"/>
              <a:buNone/>
              <a:defRPr sz="1000" kern="1200">
                <a:solidFill>
                  <a:schemeClr val="tx2">
                    <a:lumMod val="75000"/>
                    <a:lumOff val="25000"/>
                  </a:schemeClr>
                </a:solidFill>
                <a:latin typeface="+mn-lt"/>
                <a:ea typeface="+mn-ea"/>
                <a:cs typeface="+mn-cs"/>
              </a:defRPr>
            </a:lvl4pPr>
            <a:lvl5pPr marL="1828800" indent="0" algn="l" defTabSz="914400" rtl="0" eaLnBrk="1" latinLnBrk="0" hangingPunct="1">
              <a:lnSpc>
                <a:spcPct val="111000"/>
              </a:lnSpc>
              <a:spcBef>
                <a:spcPts val="930"/>
              </a:spcBef>
              <a:buFont typeface="Corbel" panose="020B0503020204020204" pitchFamily="34" charset="0"/>
              <a:buNone/>
              <a:defRPr sz="1000" i="1" kern="1200">
                <a:solidFill>
                  <a:schemeClr val="tx2">
                    <a:lumMod val="75000"/>
                    <a:lumOff val="25000"/>
                  </a:schemeClr>
                </a:solidFill>
                <a:latin typeface="+mn-lt"/>
                <a:ea typeface="+mn-ea"/>
                <a:cs typeface="+mn-cs"/>
              </a:defRPr>
            </a:lvl5pPr>
            <a:lvl6pPr marL="22860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6pPr>
            <a:lvl7pPr marL="27432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7pPr>
            <a:lvl8pPr marL="32004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8pPr>
            <a:lvl9pPr marL="36576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9pPr>
          </a:lstStyle>
          <a:p>
            <a:endParaRPr lang="en-US" sz="900" i="1" dirty="0">
              <a:solidFill>
                <a:schemeClr val="tx1">
                  <a:lumMod val="75000"/>
                  <a:lumOff val="25000"/>
                </a:schemeClr>
              </a:solidFill>
            </a:endParaRPr>
          </a:p>
          <a:p>
            <a:r>
              <a:rPr lang="en-US" sz="1200" dirty="0">
                <a:solidFill>
                  <a:schemeClr val="tx1"/>
                </a:solidFill>
                <a:latin typeface="Abadi" panose="020B0604020104020204" pitchFamily="34" charset="0"/>
              </a:rPr>
              <a:t>Hardik Gupta</a:t>
            </a:r>
            <a:br>
              <a:rPr lang="en-US" sz="1200" dirty="0">
                <a:solidFill>
                  <a:schemeClr val="tx1"/>
                </a:solidFill>
                <a:latin typeface="Abadi" panose="020B0604020104020204" pitchFamily="34" charset="0"/>
              </a:rPr>
            </a:br>
            <a:r>
              <a:rPr lang="en-US" sz="900" i="1" dirty="0">
                <a:solidFill>
                  <a:schemeClr val="tx1">
                    <a:lumMod val="75000"/>
                    <a:lumOff val="25000"/>
                  </a:schemeClr>
                </a:solidFill>
              </a:rPr>
              <a:t>Project Manager – Hyperledger Giving Chain</a:t>
            </a:r>
            <a:br>
              <a:rPr lang="en-US" sz="900" i="1" dirty="0">
                <a:solidFill>
                  <a:schemeClr val="tx1">
                    <a:lumMod val="75000"/>
                    <a:lumOff val="25000"/>
                  </a:schemeClr>
                </a:solidFill>
              </a:rPr>
            </a:br>
            <a:r>
              <a:rPr lang="en-US" sz="788" i="1" dirty="0">
                <a:solidFill>
                  <a:schemeClr val="tx1">
                    <a:lumMod val="75000"/>
                    <a:lumOff val="25000"/>
                  </a:schemeClr>
                </a:solidFill>
              </a:rPr>
              <a:t>Member OF THE Learning Materials  Working Group</a:t>
            </a:r>
            <a:br>
              <a:rPr lang="en-US" sz="788" i="1" dirty="0">
                <a:solidFill>
                  <a:schemeClr val="tx1">
                    <a:lumMod val="75000"/>
                    <a:lumOff val="25000"/>
                  </a:schemeClr>
                </a:solidFill>
              </a:rPr>
            </a:br>
            <a:r>
              <a:rPr lang="en-US" sz="900" b="1" dirty="0">
                <a:solidFill>
                  <a:schemeClr val="tx1"/>
                </a:solidFill>
              </a:rPr>
              <a:t>The Giving Chain</a:t>
            </a:r>
            <a:br>
              <a:rPr lang="en-US" sz="900" dirty="0">
                <a:solidFill>
                  <a:schemeClr val="tx1"/>
                </a:solidFill>
              </a:rPr>
            </a:br>
            <a:r>
              <a:rPr lang="en-US" sz="788" i="1" dirty="0">
                <a:solidFill>
                  <a:schemeClr val="tx1"/>
                </a:solidFill>
              </a:rPr>
              <a:t>Mentee / Project Management / Technical Lead</a:t>
            </a:r>
          </a:p>
          <a:p>
            <a:r>
              <a:rPr lang="en-US" sz="1200" dirty="0">
                <a:solidFill>
                  <a:schemeClr val="tx1"/>
                </a:solidFill>
                <a:latin typeface="Abadi" panose="020B0604020104020204" pitchFamily="34" charset="0"/>
              </a:rPr>
              <a:t>Madhu Bhatia</a:t>
            </a:r>
            <a:br>
              <a:rPr lang="en-US" sz="825" dirty="0">
                <a:solidFill>
                  <a:schemeClr val="tx1"/>
                </a:solidFill>
                <a:latin typeface="-apple-system"/>
              </a:rPr>
            </a:br>
            <a:r>
              <a:rPr lang="en-US" sz="788" i="1" dirty="0">
                <a:solidFill>
                  <a:schemeClr val="tx1"/>
                </a:solidFill>
              </a:rPr>
              <a:t>Project Manager – Hyperledger Giving Chain</a:t>
            </a:r>
            <a:br>
              <a:rPr lang="en-US" sz="788" i="1" dirty="0">
                <a:solidFill>
                  <a:schemeClr val="tx1"/>
                </a:solidFill>
              </a:rPr>
            </a:br>
            <a:r>
              <a:rPr lang="en-US" sz="825" dirty="0">
                <a:solidFill>
                  <a:schemeClr val="tx1"/>
                </a:solidFill>
                <a:latin typeface="-apple-system"/>
              </a:rPr>
              <a:t>DLT Talent program of Frankfurt School of Finance and Management Blockchain Center</a:t>
            </a:r>
            <a:br>
              <a:rPr lang="en-US" sz="825" dirty="0">
                <a:solidFill>
                  <a:schemeClr val="tx1"/>
                </a:solidFill>
                <a:latin typeface="-apple-system"/>
              </a:rPr>
            </a:br>
            <a:r>
              <a:rPr lang="en-US" sz="825" dirty="0">
                <a:solidFill>
                  <a:schemeClr val="tx1"/>
                </a:solidFill>
                <a:latin typeface="-apple-system"/>
              </a:rPr>
              <a:t>2021 LiFT Scholarship Women in open-source </a:t>
            </a:r>
            <a:br>
              <a:rPr lang="en-US" sz="825" dirty="0">
                <a:solidFill>
                  <a:schemeClr val="tx1"/>
                </a:solidFill>
                <a:latin typeface="-apple-system"/>
              </a:rPr>
            </a:br>
            <a:r>
              <a:rPr lang="en-US" sz="825" dirty="0">
                <a:solidFill>
                  <a:schemeClr val="tx1"/>
                </a:solidFill>
                <a:latin typeface="-apple-system"/>
              </a:rPr>
              <a:t>Research Scholar /Trainer</a:t>
            </a:r>
          </a:p>
          <a:p>
            <a:r>
              <a:rPr lang="en-US" sz="900" i="1" dirty="0">
                <a:solidFill>
                  <a:schemeClr val="tx1"/>
                </a:solidFill>
              </a:rPr>
              <a:t> </a:t>
            </a:r>
            <a:r>
              <a:rPr lang="en-US" sz="1200" dirty="0">
                <a:solidFill>
                  <a:schemeClr val="tx1"/>
                </a:solidFill>
                <a:latin typeface="Abadi" panose="020B0604020104020204" pitchFamily="34" charset="0"/>
              </a:rPr>
              <a:t>Mona Rassouli </a:t>
            </a:r>
            <a:br>
              <a:rPr lang="en-US" sz="900" i="1" dirty="0">
                <a:solidFill>
                  <a:schemeClr val="tx1"/>
                </a:solidFill>
              </a:rPr>
            </a:br>
            <a:r>
              <a:rPr lang="en-US" sz="900" dirty="0">
                <a:solidFill>
                  <a:schemeClr val="tx1"/>
                </a:solidFill>
              </a:rPr>
              <a:t>Developer/ Marketing(social media)/Documentation/ Articles or Blogs</a:t>
            </a:r>
            <a:br>
              <a:rPr lang="en-US" sz="900" dirty="0">
                <a:solidFill>
                  <a:schemeClr val="tx1"/>
                </a:solidFill>
              </a:rPr>
            </a:br>
            <a:r>
              <a:rPr lang="en-US" sz="900" dirty="0">
                <a:solidFill>
                  <a:schemeClr val="tx1"/>
                </a:solidFill>
                <a:hlinkClick r:id="rId2">
                  <a:extLst>
                    <a:ext uri="{A12FA001-AC4F-418D-AE19-62706E023703}">
                      <ahyp:hlinkClr xmlns:ahyp="http://schemas.microsoft.com/office/drawing/2018/hyperlinkcolor" val="tx"/>
                    </a:ext>
                  </a:extLst>
                </a:hlinkClick>
              </a:rPr>
              <a:t>mr1241@scarletmail.rutgers.edu</a:t>
            </a:r>
            <a:br>
              <a:rPr lang="en-US" sz="900" dirty="0"/>
            </a:br>
            <a:r>
              <a:rPr lang="en-US" sz="900" i="1" dirty="0">
                <a:solidFill>
                  <a:schemeClr val="tx1">
                    <a:lumMod val="75000"/>
                    <a:lumOff val="25000"/>
                  </a:schemeClr>
                </a:solidFill>
              </a:rPr>
              <a:t>Technology Lead</a:t>
            </a:r>
            <a:endParaRPr lang="en-US" sz="900" dirty="0"/>
          </a:p>
          <a:p>
            <a:endParaRPr lang="en-US" sz="900" dirty="0"/>
          </a:p>
          <a:p>
            <a:endParaRPr lang="en-US" sz="900" i="1" dirty="0">
              <a:solidFill>
                <a:schemeClr val="tx1">
                  <a:lumMod val="75000"/>
                  <a:lumOff val="25000"/>
                </a:schemeClr>
              </a:solidFill>
            </a:endParaRPr>
          </a:p>
        </p:txBody>
      </p:sp>
      <p:pic>
        <p:nvPicPr>
          <p:cNvPr id="6" name="Picture 5" descr="A picture containing indoor, floor, bag, items&#10;&#10;Description automatically generated">
            <a:extLst>
              <a:ext uri="{FF2B5EF4-FFF2-40B4-BE49-F238E27FC236}">
                <a16:creationId xmlns:a16="http://schemas.microsoft.com/office/drawing/2014/main" id="{F0324075-AD83-42F1-96B8-07BEAD8E0E41}"/>
              </a:ext>
            </a:extLst>
          </p:cNvPr>
          <p:cNvPicPr>
            <a:picLocks noChangeAspect="1"/>
          </p:cNvPicPr>
          <p:nvPr/>
        </p:nvPicPr>
        <p:blipFill>
          <a:blip r:embed="rId3"/>
          <a:stretch>
            <a:fillRect/>
          </a:stretch>
        </p:blipFill>
        <p:spPr>
          <a:xfrm>
            <a:off x="5261388" y="2032054"/>
            <a:ext cx="3068858" cy="2302863"/>
          </a:xfrm>
          <a:prstGeom prst="rect">
            <a:avLst/>
          </a:prstGeom>
        </p:spPr>
      </p:pic>
      <p:pic>
        <p:nvPicPr>
          <p:cNvPr id="8" name="Picture 7" descr="Diagram&#10;&#10;Description automatically generated">
            <a:extLst>
              <a:ext uri="{FF2B5EF4-FFF2-40B4-BE49-F238E27FC236}">
                <a16:creationId xmlns:a16="http://schemas.microsoft.com/office/drawing/2014/main" id="{087E07A5-C366-4F06-BA26-61AD923AFF6F}"/>
              </a:ext>
            </a:extLst>
          </p:cNvPr>
          <p:cNvPicPr>
            <a:picLocks noChangeAspect="1"/>
          </p:cNvPicPr>
          <p:nvPr/>
        </p:nvPicPr>
        <p:blipFill>
          <a:blip r:embed="rId4"/>
          <a:stretch>
            <a:fillRect/>
          </a:stretch>
        </p:blipFill>
        <p:spPr>
          <a:xfrm>
            <a:off x="5559565" y="250690"/>
            <a:ext cx="2472505" cy="1709325"/>
          </a:xfrm>
          <a:prstGeom prst="rect">
            <a:avLst/>
          </a:prstGeom>
        </p:spPr>
      </p:pic>
      <p:sp>
        <p:nvSpPr>
          <p:cNvPr id="9" name="Star: 6 Points 8">
            <a:extLst>
              <a:ext uri="{FF2B5EF4-FFF2-40B4-BE49-F238E27FC236}">
                <a16:creationId xmlns:a16="http://schemas.microsoft.com/office/drawing/2014/main" id="{CC80E5CA-617D-44F4-83CA-39DCC574CC09}"/>
              </a:ext>
            </a:extLst>
          </p:cNvPr>
          <p:cNvSpPr/>
          <p:nvPr/>
        </p:nvSpPr>
        <p:spPr>
          <a:xfrm>
            <a:off x="450443" y="373868"/>
            <a:ext cx="1940879" cy="2743200"/>
          </a:xfrm>
          <a:prstGeom prst="star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2021 Linux Foundation Hyperledger Giving Chain Mentee’s</a:t>
            </a:r>
          </a:p>
        </p:txBody>
      </p:sp>
    </p:spTree>
    <p:extLst>
      <p:ext uri="{BB962C8B-B14F-4D97-AF65-F5344CB8AC3E}">
        <p14:creationId xmlns:p14="http://schemas.microsoft.com/office/powerpoint/2010/main" val="3727229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3451" y="426259"/>
            <a:ext cx="2983202" cy="1170537"/>
          </a:xfrm>
        </p:spPr>
        <p:txBody>
          <a:bodyPr>
            <a:normAutofit/>
          </a:bodyPr>
          <a:lstStyle/>
          <a:p>
            <a:pPr algn="ctr"/>
            <a:r>
              <a:rPr lang="en-US" dirty="0"/>
              <a:t>The Giving Chain </a:t>
            </a:r>
            <a:br>
              <a:rPr lang="en-US" dirty="0"/>
            </a:br>
            <a:r>
              <a:rPr lang="en-US" dirty="0"/>
              <a:t>2021</a:t>
            </a:r>
            <a:endParaRPr lang="en-IN" dirty="0"/>
          </a:p>
        </p:txBody>
      </p:sp>
      <p:pic>
        <p:nvPicPr>
          <p:cNvPr id="9" name="Picture 8" descr="A picture containing diagram&#10;&#10;Description automatically generated">
            <a:extLst>
              <a:ext uri="{FF2B5EF4-FFF2-40B4-BE49-F238E27FC236}">
                <a16:creationId xmlns:a16="http://schemas.microsoft.com/office/drawing/2014/main" id="{87FE958A-A5ED-4721-B6B3-717B2D64F85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25705" y="483830"/>
            <a:ext cx="2627153" cy="3935810"/>
          </a:xfrm>
          <a:prstGeom prst="rect">
            <a:avLst/>
          </a:prstGeom>
        </p:spPr>
      </p:pic>
      <p:sp>
        <p:nvSpPr>
          <p:cNvPr id="3" name="Content Placeholder 2"/>
          <p:cNvSpPr>
            <a:spLocks noGrp="1"/>
          </p:cNvSpPr>
          <p:nvPr>
            <p:ph idx="1"/>
          </p:nvPr>
        </p:nvSpPr>
        <p:spPr>
          <a:xfrm>
            <a:off x="4692001" y="1839464"/>
            <a:ext cx="2983202" cy="880110"/>
          </a:xfrm>
        </p:spPr>
        <p:txBody>
          <a:bodyPr>
            <a:normAutofit fontScale="70000" lnSpcReduction="20000"/>
          </a:bodyPr>
          <a:lstStyle/>
          <a:p>
            <a:pPr>
              <a:lnSpc>
                <a:spcPct val="101000"/>
              </a:lnSpc>
            </a:pPr>
            <a:r>
              <a:rPr lang="en-US" sz="1125" dirty="0"/>
              <a:t>Introduction </a:t>
            </a:r>
          </a:p>
          <a:p>
            <a:pPr marL="240030" lvl="1">
              <a:lnSpc>
                <a:spcPct val="101000"/>
              </a:lnSpc>
            </a:pPr>
            <a:r>
              <a:rPr lang="en-US" sz="975" dirty="0"/>
              <a:t>2021 Project Checkpoints</a:t>
            </a:r>
            <a:br>
              <a:rPr lang="en-US" sz="975" dirty="0"/>
            </a:br>
            <a:r>
              <a:rPr lang="en-US" sz="975" dirty="0"/>
              <a:t>Speakers:</a:t>
            </a:r>
          </a:p>
          <a:p>
            <a:pPr marL="240030" lvl="2">
              <a:lnSpc>
                <a:spcPct val="101000"/>
              </a:lnSpc>
            </a:pPr>
            <a:r>
              <a:rPr lang="en-US" sz="975" dirty="0"/>
              <a:t>Hardik</a:t>
            </a:r>
            <a:br>
              <a:rPr lang="en-US" sz="975" dirty="0"/>
            </a:br>
            <a:r>
              <a:rPr lang="en-US" sz="975" dirty="0"/>
              <a:t>Madhu</a:t>
            </a:r>
            <a:br>
              <a:rPr lang="en-US" sz="975" dirty="0"/>
            </a:br>
            <a:endParaRPr lang="en-US" sz="975" dirty="0"/>
          </a:p>
          <a:p>
            <a:pPr marL="240030" lvl="2">
              <a:lnSpc>
                <a:spcPct val="101000"/>
              </a:lnSpc>
            </a:pPr>
            <a:r>
              <a:rPr lang="en-US" sz="975" dirty="0"/>
              <a:t>Cover the two new projects:</a:t>
            </a:r>
            <a:br>
              <a:rPr lang="en-US" sz="975" dirty="0"/>
            </a:br>
            <a:r>
              <a:rPr lang="en-US" sz="975" dirty="0"/>
              <a:t>1. Madhu India Women</a:t>
            </a:r>
            <a:endParaRPr lang="en-IN" sz="1125" dirty="0"/>
          </a:p>
        </p:txBody>
      </p:sp>
      <p:sp>
        <p:nvSpPr>
          <p:cNvPr id="5" name="Footer Placeholder 4"/>
          <p:cNvSpPr>
            <a:spLocks noGrp="1"/>
          </p:cNvSpPr>
          <p:nvPr>
            <p:ph type="ftr" sz="quarter" idx="11"/>
          </p:nvPr>
        </p:nvSpPr>
        <p:spPr>
          <a:xfrm>
            <a:off x="2793206" y="4722462"/>
            <a:ext cx="3187898" cy="273844"/>
          </a:xfrm>
        </p:spPr>
        <p:txBody>
          <a:bodyPr>
            <a:normAutofit fontScale="92500" lnSpcReduction="10000"/>
          </a:bodyPr>
          <a:lstStyle/>
          <a:p>
            <a:pPr>
              <a:spcAft>
                <a:spcPts val="450"/>
              </a:spcAft>
            </a:pPr>
            <a:r>
              <a:rPr lang="en-US"/>
              <a:t>The Giving Chain 2021</a:t>
            </a:r>
          </a:p>
        </p:txBody>
      </p:sp>
      <p:sp>
        <p:nvSpPr>
          <p:cNvPr id="4" name="Date Placeholder 3"/>
          <p:cNvSpPr>
            <a:spLocks noGrp="1"/>
          </p:cNvSpPr>
          <p:nvPr>
            <p:ph type="dt" sz="half" idx="10"/>
          </p:nvPr>
        </p:nvSpPr>
        <p:spPr>
          <a:xfrm>
            <a:off x="6183602" y="4717242"/>
            <a:ext cx="1543050" cy="273844"/>
          </a:xfrm>
        </p:spPr>
        <p:txBody>
          <a:bodyPr>
            <a:normAutofit fontScale="55000" lnSpcReduction="20000"/>
          </a:bodyPr>
          <a:lstStyle/>
          <a:p>
            <a:pPr>
              <a:spcAft>
                <a:spcPts val="450"/>
              </a:spcAft>
            </a:pPr>
            <a:fld id="{F1313F92-49A2-40DE-A0A0-E8EC6FA8C168}" type="datetime2">
              <a:rPr lang="en-US" smtClean="0"/>
              <a:pPr>
                <a:spcAft>
                  <a:spcPts val="450"/>
                </a:spcAft>
              </a:pPr>
              <a:t>Monday, September 27, 2021</a:t>
            </a:fld>
            <a:endParaRPr lang="en-US"/>
          </a:p>
        </p:txBody>
      </p:sp>
    </p:spTree>
    <p:extLst>
      <p:ext uri="{BB962C8B-B14F-4D97-AF65-F5344CB8AC3E}">
        <p14:creationId xmlns:p14="http://schemas.microsoft.com/office/powerpoint/2010/main" val="24771183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188C6B-1106-4273-A3FF-4256A406AF1D}"/>
              </a:ext>
            </a:extLst>
          </p:cNvPr>
          <p:cNvSpPr>
            <a:spLocks noGrp="1"/>
          </p:cNvSpPr>
          <p:nvPr>
            <p:ph type="dt" sz="half" idx="4294967295"/>
          </p:nvPr>
        </p:nvSpPr>
        <p:spPr>
          <a:xfrm>
            <a:off x="0" y="0"/>
            <a:ext cx="0" cy="0"/>
          </a:xfrm>
        </p:spPr>
        <p:txBody>
          <a:bodyPr/>
          <a:lstStyle/>
          <a:p>
            <a:endParaRPr lang="en-US" dirty="0"/>
          </a:p>
        </p:txBody>
      </p:sp>
      <p:sp>
        <p:nvSpPr>
          <p:cNvPr id="3" name="Footer Placeholder 2">
            <a:extLst>
              <a:ext uri="{FF2B5EF4-FFF2-40B4-BE49-F238E27FC236}">
                <a16:creationId xmlns:a16="http://schemas.microsoft.com/office/drawing/2014/main" id="{98DDC763-2DC0-4AEB-8452-45A8352925EA}"/>
              </a:ext>
            </a:extLst>
          </p:cNvPr>
          <p:cNvSpPr>
            <a:spLocks noGrp="1"/>
          </p:cNvSpPr>
          <p:nvPr>
            <p:ph type="ftr" sz="quarter" idx="4294967295"/>
          </p:nvPr>
        </p:nvSpPr>
        <p:spPr>
          <a:xfrm>
            <a:off x="0" y="4730750"/>
            <a:ext cx="3189288" cy="274638"/>
          </a:xfrm>
        </p:spPr>
        <p:txBody>
          <a:bodyPr/>
          <a:lstStyle/>
          <a:p>
            <a:r>
              <a:rPr lang="en-US" dirty="0"/>
              <a:t>The Giving Chain 2021</a:t>
            </a:r>
          </a:p>
        </p:txBody>
      </p:sp>
      <p:sp>
        <p:nvSpPr>
          <p:cNvPr id="5" name="TextBox 4">
            <a:extLst>
              <a:ext uri="{FF2B5EF4-FFF2-40B4-BE49-F238E27FC236}">
                <a16:creationId xmlns:a16="http://schemas.microsoft.com/office/drawing/2014/main" id="{B4C1B2BE-E126-4933-86B9-A86E7BDCDE90}"/>
              </a:ext>
            </a:extLst>
          </p:cNvPr>
          <p:cNvSpPr txBox="1"/>
          <p:nvPr/>
        </p:nvSpPr>
        <p:spPr>
          <a:xfrm>
            <a:off x="242047" y="137708"/>
            <a:ext cx="4601007" cy="738664"/>
          </a:xfrm>
          <a:prstGeom prst="rect">
            <a:avLst/>
          </a:prstGeom>
          <a:noFill/>
        </p:spPr>
        <p:txBody>
          <a:bodyPr wrap="square">
            <a:spAutoFit/>
          </a:bodyPr>
          <a:lstStyle/>
          <a:p>
            <a:r>
              <a:rPr lang="en-US" sz="2100" dirty="0">
                <a:latin typeface="Arial Nova" panose="020B0504020202020204" pitchFamily="34" charset="0"/>
              </a:rPr>
              <a:t>Project 2021</a:t>
            </a:r>
          </a:p>
          <a:p>
            <a:r>
              <a:rPr lang="en-US" sz="2100" dirty="0">
                <a:latin typeface="Arial Nova" panose="020B0504020202020204" pitchFamily="34" charset="0"/>
              </a:rPr>
              <a:t>Checkpoint 1</a:t>
            </a:r>
          </a:p>
        </p:txBody>
      </p:sp>
      <p:sp>
        <p:nvSpPr>
          <p:cNvPr id="6" name="TextBox 5">
            <a:extLst>
              <a:ext uri="{FF2B5EF4-FFF2-40B4-BE49-F238E27FC236}">
                <a16:creationId xmlns:a16="http://schemas.microsoft.com/office/drawing/2014/main" id="{8B0B2FCD-9F81-4A15-8BE9-2F7272052A9A}"/>
              </a:ext>
            </a:extLst>
          </p:cNvPr>
          <p:cNvSpPr txBox="1"/>
          <p:nvPr/>
        </p:nvSpPr>
        <p:spPr>
          <a:xfrm>
            <a:off x="1196754" y="2421596"/>
            <a:ext cx="2609306" cy="253916"/>
          </a:xfrm>
          <a:prstGeom prst="rect">
            <a:avLst/>
          </a:prstGeom>
          <a:noFill/>
        </p:spPr>
        <p:txBody>
          <a:bodyPr wrap="square" rtlCol="0">
            <a:spAutoFit/>
          </a:bodyPr>
          <a:lstStyle/>
          <a:p>
            <a:r>
              <a:rPr lang="en-US" sz="1050" b="1" dirty="0">
                <a:solidFill>
                  <a:srgbClr val="EF5759"/>
                </a:solidFill>
              </a:rPr>
              <a:t>Giving</a:t>
            </a:r>
            <a:r>
              <a:rPr lang="en-US" sz="1050" dirty="0"/>
              <a:t> </a:t>
            </a:r>
            <a:r>
              <a:rPr lang="en-US" sz="1050" b="1" dirty="0">
                <a:solidFill>
                  <a:srgbClr val="EF5759"/>
                </a:solidFill>
              </a:rPr>
              <a:t>Chain</a:t>
            </a:r>
            <a:r>
              <a:rPr lang="en-US" sz="1050" dirty="0"/>
              <a:t> </a:t>
            </a:r>
            <a:r>
              <a:rPr lang="en-US" sz="1050" b="1" dirty="0">
                <a:solidFill>
                  <a:srgbClr val="EF5759"/>
                </a:solidFill>
              </a:rPr>
              <a:t>India</a:t>
            </a:r>
            <a:r>
              <a:rPr lang="en-US" sz="1050" dirty="0"/>
              <a:t> / </a:t>
            </a:r>
            <a:r>
              <a:rPr lang="en-IN" sz="1050" b="1" dirty="0">
                <a:solidFill>
                  <a:srgbClr val="EF5759"/>
                </a:solidFill>
              </a:rPr>
              <a:t>Uttarakhand</a:t>
            </a:r>
            <a:endParaRPr lang="en-US" sz="1050" b="1" dirty="0">
              <a:solidFill>
                <a:srgbClr val="EF5759"/>
              </a:solidFill>
            </a:endParaRPr>
          </a:p>
        </p:txBody>
      </p:sp>
      <p:sp>
        <p:nvSpPr>
          <p:cNvPr id="7" name="TextBox 6">
            <a:extLst>
              <a:ext uri="{FF2B5EF4-FFF2-40B4-BE49-F238E27FC236}">
                <a16:creationId xmlns:a16="http://schemas.microsoft.com/office/drawing/2014/main" id="{672D82E7-0B40-4835-A906-ABA80C4A0C17}"/>
              </a:ext>
            </a:extLst>
          </p:cNvPr>
          <p:cNvSpPr txBox="1"/>
          <p:nvPr/>
        </p:nvSpPr>
        <p:spPr>
          <a:xfrm>
            <a:off x="511372" y="1056463"/>
            <a:ext cx="3429000" cy="415498"/>
          </a:xfrm>
          <a:prstGeom prst="rect">
            <a:avLst/>
          </a:prstGeom>
          <a:noFill/>
        </p:spPr>
        <p:txBody>
          <a:bodyPr wrap="square">
            <a:spAutoFit/>
          </a:bodyPr>
          <a:lstStyle/>
          <a:p>
            <a:r>
              <a:rPr lang="en-US" sz="1050" b="1" dirty="0">
                <a:solidFill>
                  <a:srgbClr val="EF5759"/>
                </a:solidFill>
              </a:rPr>
              <a:t>Giving Chain Princeton</a:t>
            </a:r>
          </a:p>
          <a:p>
            <a:endParaRPr lang="en-US" sz="1050" dirty="0"/>
          </a:p>
        </p:txBody>
      </p:sp>
      <p:sp>
        <p:nvSpPr>
          <p:cNvPr id="9" name="TextBox 8">
            <a:extLst>
              <a:ext uri="{FF2B5EF4-FFF2-40B4-BE49-F238E27FC236}">
                <a16:creationId xmlns:a16="http://schemas.microsoft.com/office/drawing/2014/main" id="{A6234DC5-3AA6-4E58-BCC8-26BA45C50DA0}"/>
              </a:ext>
            </a:extLst>
          </p:cNvPr>
          <p:cNvSpPr txBox="1"/>
          <p:nvPr/>
        </p:nvSpPr>
        <p:spPr>
          <a:xfrm>
            <a:off x="1305269" y="3894477"/>
            <a:ext cx="3429000" cy="253916"/>
          </a:xfrm>
          <a:prstGeom prst="rect">
            <a:avLst/>
          </a:prstGeom>
          <a:noFill/>
        </p:spPr>
        <p:txBody>
          <a:bodyPr wrap="square">
            <a:spAutoFit/>
          </a:bodyPr>
          <a:lstStyle/>
          <a:p>
            <a:r>
              <a:rPr lang="en-US" sz="1050" b="1" dirty="0">
                <a:solidFill>
                  <a:srgbClr val="EF5759"/>
                </a:solidFill>
              </a:rPr>
              <a:t>Giving Chain  India Women </a:t>
            </a:r>
          </a:p>
        </p:txBody>
      </p:sp>
      <p:pic>
        <p:nvPicPr>
          <p:cNvPr id="13" name="Picture 12" descr="Graphical user interface&#10;&#10;Description automatically generated">
            <a:extLst>
              <a:ext uri="{FF2B5EF4-FFF2-40B4-BE49-F238E27FC236}">
                <a16:creationId xmlns:a16="http://schemas.microsoft.com/office/drawing/2014/main" id="{18331ED8-9CAD-419D-8773-48A6C82329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6059" y="431906"/>
            <a:ext cx="1645217" cy="923418"/>
          </a:xfrm>
          <a:prstGeom prst="rect">
            <a:avLst/>
          </a:prstGeom>
          <a:effectLst>
            <a:glow rad="228600">
              <a:srgbClr val="EF5759">
                <a:alpha val="40000"/>
              </a:srgbClr>
            </a:glow>
          </a:effectLst>
        </p:spPr>
      </p:pic>
      <p:pic>
        <p:nvPicPr>
          <p:cNvPr id="15" name="Picture 14" descr="A picture containing indoor, floor, cluttered, messy&#10;&#10;Description automatically generated">
            <a:extLst>
              <a:ext uri="{FF2B5EF4-FFF2-40B4-BE49-F238E27FC236}">
                <a16:creationId xmlns:a16="http://schemas.microsoft.com/office/drawing/2014/main" id="{C6A113EE-CD90-4BDA-A14A-E2F68B46F6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58467" y="431906"/>
            <a:ext cx="1841216" cy="940174"/>
          </a:xfrm>
          <a:prstGeom prst="rect">
            <a:avLst/>
          </a:prstGeom>
          <a:effectLst>
            <a:glow rad="127000">
              <a:srgbClr val="EF5759"/>
            </a:glow>
          </a:effectLst>
        </p:spPr>
      </p:pic>
      <p:pic>
        <p:nvPicPr>
          <p:cNvPr id="18" name="Picture 17" descr="Map&#10;&#10;Description automatically generated">
            <a:extLst>
              <a:ext uri="{FF2B5EF4-FFF2-40B4-BE49-F238E27FC236}">
                <a16:creationId xmlns:a16="http://schemas.microsoft.com/office/drawing/2014/main" id="{DBA49BF2-F4F1-46F6-8AF8-795AA747C2F6}"/>
              </a:ext>
            </a:extLst>
          </p:cNvPr>
          <p:cNvPicPr>
            <a:picLocks noChangeAspect="1"/>
          </p:cNvPicPr>
          <p:nvPr/>
        </p:nvPicPr>
        <p:blipFill>
          <a:blip r:embed="rId5"/>
          <a:stretch>
            <a:fillRect/>
          </a:stretch>
        </p:blipFill>
        <p:spPr>
          <a:xfrm>
            <a:off x="3874380" y="1724743"/>
            <a:ext cx="1576896" cy="1486857"/>
          </a:xfrm>
          <a:prstGeom prst="rect">
            <a:avLst/>
          </a:prstGeom>
          <a:effectLst>
            <a:glow rad="127000">
              <a:schemeClr val="tx1"/>
            </a:glow>
          </a:effectLst>
        </p:spPr>
      </p:pic>
      <p:pic>
        <p:nvPicPr>
          <p:cNvPr id="19" name="Picture 8" descr="Extreme rainfall events are rising in the Himalayas – and so is the  likelihood of flash floods">
            <a:extLst>
              <a:ext uri="{FF2B5EF4-FFF2-40B4-BE49-F238E27FC236}">
                <a16:creationId xmlns:a16="http://schemas.microsoft.com/office/drawing/2014/main" id="{1676514A-7767-4736-BB9A-649295A4186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50388" y="1976112"/>
            <a:ext cx="2057371" cy="794471"/>
          </a:xfrm>
          <a:prstGeom prst="rect">
            <a:avLst/>
          </a:prstGeom>
          <a:noFill/>
          <a:effectLst>
            <a:glow rad="127000">
              <a:schemeClr val="tx1"/>
            </a:glow>
          </a:effectLst>
          <a:extLst>
            <a:ext uri="{909E8E84-426E-40DD-AFC4-6F175D3DCCD1}">
              <a14:hiddenFill xmlns:a14="http://schemas.microsoft.com/office/drawing/2010/main">
                <a:solidFill>
                  <a:srgbClr val="FFFFFF"/>
                </a:solidFill>
              </a14:hiddenFill>
            </a:ext>
          </a:extLst>
        </p:spPr>
      </p:pic>
      <p:pic>
        <p:nvPicPr>
          <p:cNvPr id="21" name="Picture 20" descr="A person washing clothes in a river&#10;&#10;Description automatically generated with low confidence">
            <a:extLst>
              <a:ext uri="{FF2B5EF4-FFF2-40B4-BE49-F238E27FC236}">
                <a16:creationId xmlns:a16="http://schemas.microsoft.com/office/drawing/2014/main" id="{B0D363AF-FFFD-43CE-A7CD-74E794334633}"/>
              </a:ext>
            </a:extLst>
          </p:cNvPr>
          <p:cNvPicPr>
            <a:picLocks noChangeAspect="1"/>
          </p:cNvPicPr>
          <p:nvPr/>
        </p:nvPicPr>
        <p:blipFill>
          <a:blip r:embed="rId7"/>
          <a:stretch>
            <a:fillRect/>
          </a:stretch>
        </p:blipFill>
        <p:spPr>
          <a:xfrm>
            <a:off x="3943428" y="3464382"/>
            <a:ext cx="1523605" cy="1289204"/>
          </a:xfrm>
          <a:prstGeom prst="rect">
            <a:avLst/>
          </a:prstGeom>
          <a:effectLst>
            <a:glow rad="127000">
              <a:srgbClr val="EF5759"/>
            </a:glow>
          </a:effectLst>
        </p:spPr>
      </p:pic>
      <p:pic>
        <p:nvPicPr>
          <p:cNvPr id="22" name="Picture 2" descr="Low Cost Feminine Hygiene in Rural India | The ...">
            <a:extLst>
              <a:ext uri="{FF2B5EF4-FFF2-40B4-BE49-F238E27FC236}">
                <a16:creationId xmlns:a16="http://schemas.microsoft.com/office/drawing/2014/main" id="{4DCA1342-8E75-4674-B671-0435197152F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85435" y="3343492"/>
            <a:ext cx="1841217" cy="1378970"/>
          </a:xfrm>
          <a:prstGeom prst="rect">
            <a:avLst/>
          </a:prstGeom>
          <a:noFill/>
          <a:effectLst>
            <a:glow rad="127000">
              <a:srgbClr val="EF5759"/>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6502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6A22AC-DDD0-472B-A43D-7484B297921A}"/>
              </a:ext>
            </a:extLst>
          </p:cNvPr>
          <p:cNvSpPr txBox="1"/>
          <p:nvPr/>
        </p:nvSpPr>
        <p:spPr>
          <a:xfrm>
            <a:off x="753035" y="451980"/>
            <a:ext cx="4572000" cy="307777"/>
          </a:xfrm>
          <a:prstGeom prst="rect">
            <a:avLst/>
          </a:prstGeom>
          <a:noFill/>
        </p:spPr>
        <p:txBody>
          <a:bodyPr wrap="square">
            <a:spAutoFit/>
          </a:bodyPr>
          <a:lstStyle/>
          <a:p>
            <a:r>
              <a:rPr lang="en-US" sz="1400" b="1" dirty="0">
                <a:solidFill>
                  <a:srgbClr val="EF5759"/>
                </a:solidFill>
              </a:rPr>
              <a:t>Giving Chain need a PM</a:t>
            </a:r>
          </a:p>
        </p:txBody>
      </p:sp>
      <p:sp>
        <p:nvSpPr>
          <p:cNvPr id="3" name="TextBox 2">
            <a:extLst>
              <a:ext uri="{FF2B5EF4-FFF2-40B4-BE49-F238E27FC236}">
                <a16:creationId xmlns:a16="http://schemas.microsoft.com/office/drawing/2014/main" id="{CFAB30E5-108E-4496-95D7-B8E3BEAB65A6}"/>
              </a:ext>
            </a:extLst>
          </p:cNvPr>
          <p:cNvSpPr txBox="1"/>
          <p:nvPr/>
        </p:nvSpPr>
        <p:spPr>
          <a:xfrm>
            <a:off x="2790265" y="1082488"/>
            <a:ext cx="3583641" cy="954107"/>
          </a:xfrm>
          <a:prstGeom prst="rect">
            <a:avLst/>
          </a:prstGeom>
          <a:noFill/>
        </p:spPr>
        <p:txBody>
          <a:bodyPr wrap="square" rtlCol="0">
            <a:spAutoFit/>
          </a:bodyPr>
          <a:lstStyle/>
          <a:p>
            <a:r>
              <a:rPr lang="en-US" dirty="0"/>
              <a:t>Each project needs to start with a project manager who has dual roles as the manager of the business flow and as the administrator for the technical registration. </a:t>
            </a:r>
          </a:p>
        </p:txBody>
      </p:sp>
    </p:spTree>
    <p:extLst>
      <p:ext uri="{BB962C8B-B14F-4D97-AF65-F5344CB8AC3E}">
        <p14:creationId xmlns:p14="http://schemas.microsoft.com/office/powerpoint/2010/main" val="9241058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193996D-D84A-479D-A61E-C590F1A01D29}"/>
              </a:ext>
            </a:extLst>
          </p:cNvPr>
          <p:cNvSpPr txBox="1"/>
          <p:nvPr/>
        </p:nvSpPr>
        <p:spPr>
          <a:xfrm>
            <a:off x="753035" y="451980"/>
            <a:ext cx="4572000" cy="307777"/>
          </a:xfrm>
          <a:prstGeom prst="rect">
            <a:avLst/>
          </a:prstGeom>
          <a:noFill/>
        </p:spPr>
        <p:txBody>
          <a:bodyPr wrap="square">
            <a:spAutoFit/>
          </a:bodyPr>
          <a:lstStyle/>
          <a:p>
            <a:r>
              <a:rPr lang="en-US" sz="1400" b="1" dirty="0">
                <a:solidFill>
                  <a:srgbClr val="EF5759"/>
                </a:solidFill>
              </a:rPr>
              <a:t>Giving Chain  India Women </a:t>
            </a:r>
          </a:p>
        </p:txBody>
      </p:sp>
      <p:pic>
        <p:nvPicPr>
          <p:cNvPr id="4" name="Picture 3">
            <a:extLst>
              <a:ext uri="{FF2B5EF4-FFF2-40B4-BE49-F238E27FC236}">
                <a16:creationId xmlns:a16="http://schemas.microsoft.com/office/drawing/2014/main" id="{9866A374-75A9-4117-ADF1-A43ABCEA3F87}"/>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36176" y="964247"/>
            <a:ext cx="3265583" cy="1709151"/>
          </a:xfrm>
          <a:prstGeom prst="rect">
            <a:avLst/>
          </a:prstGeom>
        </p:spPr>
      </p:pic>
      <p:pic>
        <p:nvPicPr>
          <p:cNvPr id="5" name="Picture 4">
            <a:extLst>
              <a:ext uri="{FF2B5EF4-FFF2-40B4-BE49-F238E27FC236}">
                <a16:creationId xmlns:a16="http://schemas.microsoft.com/office/drawing/2014/main" id="{86B4B9F5-6637-46B9-A76A-F41A1ADB221F}"/>
              </a:ext>
            </a:extLst>
          </p:cNvPr>
          <p:cNvPicPr/>
          <p:nvPr/>
        </p:nvPicPr>
        <p:blipFill>
          <a:blip r:embed="rId3" cstate="print">
            <a:extLst>
              <a:ext uri="{28A0092B-C50C-407E-A947-70E740481C1C}">
                <a14:useLocalDpi xmlns:a14="http://schemas.microsoft.com/office/drawing/2010/main" val="0"/>
              </a:ext>
            </a:extLst>
          </a:blip>
          <a:stretch>
            <a:fillRect/>
          </a:stretch>
        </p:blipFill>
        <p:spPr>
          <a:xfrm rot="5400000">
            <a:off x="6524480" y="1505749"/>
            <a:ext cx="2816928" cy="1291329"/>
          </a:xfrm>
          <a:prstGeom prst="rect">
            <a:avLst/>
          </a:prstGeom>
        </p:spPr>
      </p:pic>
    </p:spTree>
    <p:extLst>
      <p:ext uri="{BB962C8B-B14F-4D97-AF65-F5344CB8AC3E}">
        <p14:creationId xmlns:p14="http://schemas.microsoft.com/office/powerpoint/2010/main" val="41077799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2113" y="249625"/>
            <a:ext cx="4892686" cy="473206"/>
          </a:xfrm>
          <a:prstGeom prst="rect">
            <a:avLst/>
          </a:prstGeom>
        </p:spPr>
        <p:txBody>
          <a:bodyPr wrap="none">
            <a:spAutoFit/>
          </a:bodyPr>
          <a:lstStyle/>
          <a:p>
            <a:r>
              <a:rPr lang="en-US" sz="2475" b="1" dirty="0">
                <a:solidFill>
                  <a:srgbClr val="172B4D"/>
                </a:solidFill>
              </a:rPr>
              <a:t>Checkpoint 2: Model Validation</a:t>
            </a:r>
            <a:endParaRPr lang="en-US" sz="2475" dirty="0"/>
          </a:p>
        </p:txBody>
      </p:sp>
      <p:sp>
        <p:nvSpPr>
          <p:cNvPr id="2" name="Rectangle 1"/>
          <p:cNvSpPr/>
          <p:nvPr/>
        </p:nvSpPr>
        <p:spPr>
          <a:xfrm>
            <a:off x="574951" y="856564"/>
            <a:ext cx="6223787" cy="577081"/>
          </a:xfrm>
          <a:prstGeom prst="rect">
            <a:avLst/>
          </a:prstGeom>
        </p:spPr>
        <p:txBody>
          <a:bodyPr wrap="square">
            <a:spAutoFit/>
          </a:bodyPr>
          <a:lstStyle/>
          <a:p>
            <a:pPr marL="160731" indent="-160731">
              <a:buFont typeface="Arial" panose="020B0604020202020204" pitchFamily="34" charset="0"/>
              <a:buChar char="•"/>
            </a:pPr>
            <a:r>
              <a:rPr lang="en-US" sz="1050" dirty="0"/>
              <a:t>Who are your </a:t>
            </a:r>
            <a:r>
              <a:rPr lang="en-US" sz="1050" b="1" dirty="0">
                <a:solidFill>
                  <a:srgbClr val="CC0099"/>
                </a:solidFill>
              </a:rPr>
              <a:t>clients/users? </a:t>
            </a:r>
            <a:r>
              <a:rPr lang="en-US" sz="1050" i="1" dirty="0"/>
              <a:t>Sketch your user.</a:t>
            </a:r>
          </a:p>
          <a:p>
            <a:pPr marL="160731" indent="-160731">
              <a:buFont typeface="Arial" panose="020B0604020202020204" pitchFamily="34" charset="0"/>
              <a:buChar char="•"/>
            </a:pPr>
            <a:r>
              <a:rPr lang="en-US" sz="1050" dirty="0"/>
              <a:t>What are their </a:t>
            </a:r>
            <a:r>
              <a:rPr lang="en-US" sz="1050" b="1" dirty="0">
                <a:solidFill>
                  <a:srgbClr val="FF0000"/>
                </a:solidFill>
              </a:rPr>
              <a:t>pain points</a:t>
            </a:r>
            <a:r>
              <a:rPr lang="en-US" sz="1050" dirty="0"/>
              <a:t>? How does your solution solve them? </a:t>
            </a:r>
          </a:p>
          <a:p>
            <a:pPr marL="1532331" lvl="4" indent="-160731">
              <a:buFont typeface="Arial" panose="020B0604020202020204" pitchFamily="34" charset="0"/>
              <a:buChar char="•"/>
            </a:pPr>
            <a:r>
              <a:rPr lang="en-US" sz="1050" dirty="0"/>
              <a:t>Can it </a:t>
            </a:r>
            <a:r>
              <a:rPr lang="en-US" sz="1050" b="1" dirty="0">
                <a:solidFill>
                  <a:srgbClr val="00B050"/>
                </a:solidFill>
              </a:rPr>
              <a:t>be scaled</a:t>
            </a:r>
            <a:r>
              <a:rPr lang="en-US" sz="1050" dirty="0"/>
              <a:t>?</a:t>
            </a:r>
          </a:p>
        </p:txBody>
      </p:sp>
      <p:grpSp>
        <p:nvGrpSpPr>
          <p:cNvPr id="6" name="Group 5">
            <a:extLst>
              <a:ext uri="{FF2B5EF4-FFF2-40B4-BE49-F238E27FC236}">
                <a16:creationId xmlns:a16="http://schemas.microsoft.com/office/drawing/2014/main" id="{B674B6CF-5046-4748-91C7-FCB70E437DB3}"/>
              </a:ext>
            </a:extLst>
          </p:cNvPr>
          <p:cNvGrpSpPr/>
          <p:nvPr/>
        </p:nvGrpSpPr>
        <p:grpSpPr>
          <a:xfrm>
            <a:off x="756273" y="1472118"/>
            <a:ext cx="5029082" cy="732426"/>
            <a:chOff x="38891" y="0"/>
            <a:chExt cx="6705443" cy="976568"/>
          </a:xfrm>
        </p:grpSpPr>
        <p:sp>
          <p:nvSpPr>
            <p:cNvPr id="7" name="Arrow: Right 6">
              <a:extLst>
                <a:ext uri="{FF2B5EF4-FFF2-40B4-BE49-F238E27FC236}">
                  <a16:creationId xmlns:a16="http://schemas.microsoft.com/office/drawing/2014/main" id="{2F60F598-8557-469C-AB0B-28724F520D54}"/>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Arrow: Right 4">
              <a:extLst>
                <a:ext uri="{FF2B5EF4-FFF2-40B4-BE49-F238E27FC236}">
                  <a16:creationId xmlns:a16="http://schemas.microsoft.com/office/drawing/2014/main" id="{763D5C6F-B52C-40FF-B557-14860FAEFF6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Donors</a:t>
              </a:r>
            </a:p>
          </p:txBody>
        </p:sp>
      </p:grpSp>
      <p:grpSp>
        <p:nvGrpSpPr>
          <p:cNvPr id="9" name="Group 8">
            <a:extLst>
              <a:ext uri="{FF2B5EF4-FFF2-40B4-BE49-F238E27FC236}">
                <a16:creationId xmlns:a16="http://schemas.microsoft.com/office/drawing/2014/main" id="{1B7B4ABA-4B98-4B1F-B95E-A0531A7E0C3D}"/>
              </a:ext>
            </a:extLst>
          </p:cNvPr>
          <p:cNvGrpSpPr/>
          <p:nvPr/>
        </p:nvGrpSpPr>
        <p:grpSpPr>
          <a:xfrm>
            <a:off x="1789288" y="2206531"/>
            <a:ext cx="3405511" cy="732426"/>
            <a:chOff x="2134464" y="522238"/>
            <a:chExt cx="4540681" cy="976568"/>
          </a:xfrm>
        </p:grpSpPr>
        <p:sp>
          <p:nvSpPr>
            <p:cNvPr id="10" name="Arrow: Right 9">
              <a:extLst>
                <a:ext uri="{FF2B5EF4-FFF2-40B4-BE49-F238E27FC236}">
                  <a16:creationId xmlns:a16="http://schemas.microsoft.com/office/drawing/2014/main" id="{2371586A-D0B8-4A4E-9A6D-D0B93FE3CDFA}"/>
                </a:ext>
              </a:extLst>
            </p:cNvPr>
            <p:cNvSpPr/>
            <p:nvPr/>
          </p:nvSpPr>
          <p:spPr>
            <a:xfrm>
              <a:off x="2134464" y="522238"/>
              <a:ext cx="4540681" cy="976568"/>
            </a:xfrm>
            <a:prstGeom prst="rightArrow">
              <a:avLst>
                <a:gd name="adj1" fmla="val 50000"/>
                <a:gd name="adj2" fmla="val 5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Arrow: Right 4">
              <a:extLst>
                <a:ext uri="{FF2B5EF4-FFF2-40B4-BE49-F238E27FC236}">
                  <a16:creationId xmlns:a16="http://schemas.microsoft.com/office/drawing/2014/main" id="{CFEC84A6-AA30-4C61-87A4-5AD68412DE94}"/>
                </a:ext>
              </a:extLst>
            </p:cNvPr>
            <p:cNvSpPr txBox="1"/>
            <p:nvPr/>
          </p:nvSpPr>
          <p:spPr>
            <a:xfrm>
              <a:off x="2134464" y="766380"/>
              <a:ext cx="4296539"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Volunteers / Drivers</a:t>
              </a:r>
            </a:p>
          </p:txBody>
        </p:sp>
      </p:grpSp>
      <p:grpSp>
        <p:nvGrpSpPr>
          <p:cNvPr id="12" name="Group 11">
            <a:extLst>
              <a:ext uri="{FF2B5EF4-FFF2-40B4-BE49-F238E27FC236}">
                <a16:creationId xmlns:a16="http://schemas.microsoft.com/office/drawing/2014/main" id="{7153C27D-4E86-45C0-A153-DEBCAF4485C1}"/>
              </a:ext>
            </a:extLst>
          </p:cNvPr>
          <p:cNvGrpSpPr/>
          <p:nvPr/>
        </p:nvGrpSpPr>
        <p:grpSpPr>
          <a:xfrm>
            <a:off x="2872364" y="3119538"/>
            <a:ext cx="1931168" cy="732426"/>
            <a:chOff x="4149998" y="1035770"/>
            <a:chExt cx="2574890" cy="976568"/>
          </a:xfrm>
        </p:grpSpPr>
        <p:sp>
          <p:nvSpPr>
            <p:cNvPr id="13" name="Arrow: Right 12">
              <a:extLst>
                <a:ext uri="{FF2B5EF4-FFF2-40B4-BE49-F238E27FC236}">
                  <a16:creationId xmlns:a16="http://schemas.microsoft.com/office/drawing/2014/main" id="{6544243C-8BCE-47E9-BABB-A2DD576C83E7}"/>
                </a:ext>
              </a:extLst>
            </p:cNvPr>
            <p:cNvSpPr/>
            <p:nvPr/>
          </p:nvSpPr>
          <p:spPr>
            <a:xfrm>
              <a:off x="4149998" y="1035770"/>
              <a:ext cx="2574890" cy="976568"/>
            </a:xfrm>
            <a:prstGeom prst="rightArrow">
              <a:avLst>
                <a:gd name="adj1" fmla="val 50000"/>
                <a:gd name="adj2" fmla="val 5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B96C4CCE-0C51-4F4F-9BFE-2BC92C1AB9F1}"/>
                </a:ext>
              </a:extLst>
            </p:cNvPr>
            <p:cNvSpPr txBox="1"/>
            <p:nvPr/>
          </p:nvSpPr>
          <p:spPr>
            <a:xfrm>
              <a:off x="4149998" y="1279912"/>
              <a:ext cx="2330748"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Recipients</a:t>
              </a:r>
            </a:p>
          </p:txBody>
        </p:sp>
      </p:grpSp>
      <p:pic>
        <p:nvPicPr>
          <p:cNvPr id="17" name="Picture 16" descr="A picture containing ground, outdoor&#10;&#10;Description automatically generated">
            <a:extLst>
              <a:ext uri="{FF2B5EF4-FFF2-40B4-BE49-F238E27FC236}">
                <a16:creationId xmlns:a16="http://schemas.microsoft.com/office/drawing/2014/main" id="{EB4BA81B-058E-413F-A82B-4A5F91CA4B78}"/>
              </a:ext>
            </a:extLst>
          </p:cNvPr>
          <p:cNvPicPr>
            <a:picLocks noChangeAspect="1"/>
          </p:cNvPicPr>
          <p:nvPr/>
        </p:nvPicPr>
        <p:blipFill>
          <a:blip r:embed="rId3"/>
          <a:stretch>
            <a:fillRect/>
          </a:stretch>
        </p:blipFill>
        <p:spPr>
          <a:xfrm>
            <a:off x="5691302" y="3119538"/>
            <a:ext cx="1107436" cy="978830"/>
          </a:xfrm>
          <a:prstGeom prst="rect">
            <a:avLst/>
          </a:prstGeom>
        </p:spPr>
      </p:pic>
      <p:pic>
        <p:nvPicPr>
          <p:cNvPr id="18" name="Picture 8" descr="Extreme rainfall events are rising in the Himalayas – and so is the  likelihood of flash floods">
            <a:extLst>
              <a:ext uri="{FF2B5EF4-FFF2-40B4-BE49-F238E27FC236}">
                <a16:creationId xmlns:a16="http://schemas.microsoft.com/office/drawing/2014/main" id="{5C4F9621-3885-40AA-98C4-481D340190C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4349" y="3383869"/>
            <a:ext cx="1476020" cy="569978"/>
          </a:xfrm>
          <a:prstGeom prst="rect">
            <a:avLst/>
          </a:prstGeom>
          <a:noFill/>
          <a:effectLst>
            <a:glow rad="127000">
              <a:schemeClr val="tx1"/>
            </a:glow>
          </a:effectLst>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FB9DBD77-277C-4AD0-9101-BF0B4285B095}"/>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6093388" y="605964"/>
            <a:ext cx="2341235" cy="1167377"/>
          </a:xfrm>
          <a:prstGeom prst="rect">
            <a:avLst/>
          </a:prstGeom>
        </p:spPr>
      </p:pic>
    </p:spTree>
    <p:extLst>
      <p:ext uri="{BB962C8B-B14F-4D97-AF65-F5344CB8AC3E}">
        <p14:creationId xmlns:p14="http://schemas.microsoft.com/office/powerpoint/2010/main" val="337327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1743075" y="1942348"/>
          <a:ext cx="5657850" cy="20956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3229872" y="2034346"/>
            <a:ext cx="497765" cy="547541"/>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5406177" y="2034347"/>
            <a:ext cx="497765" cy="547541"/>
          </a:xfrm>
          <a:prstGeom prst="rect">
            <a:avLst/>
          </a:prstGeom>
        </p:spPr>
      </p:pic>
      <p:sp>
        <p:nvSpPr>
          <p:cNvPr id="6" name="Rectangle 5">
            <a:extLst>
              <a:ext uri="{FF2B5EF4-FFF2-40B4-BE49-F238E27FC236}">
                <a16:creationId xmlns:a16="http://schemas.microsoft.com/office/drawing/2014/main" id="{324D2FE2-69C3-4B1C-8982-AEAC4892E653}"/>
              </a:ext>
            </a:extLst>
          </p:cNvPr>
          <p:cNvSpPr/>
          <p:nvPr/>
        </p:nvSpPr>
        <p:spPr>
          <a:xfrm>
            <a:off x="1656501" y="353166"/>
            <a:ext cx="4892686" cy="854080"/>
          </a:xfrm>
          <a:prstGeom prst="rect">
            <a:avLst/>
          </a:prstGeom>
        </p:spPr>
        <p:txBody>
          <a:bodyPr wrap="none">
            <a:spAutoFit/>
          </a:bodyPr>
          <a:lstStyle/>
          <a:p>
            <a:r>
              <a:rPr lang="en-US" sz="2475" b="1" dirty="0">
                <a:solidFill>
                  <a:srgbClr val="172B4D"/>
                </a:solidFill>
              </a:rPr>
              <a:t>Checkpoint 2: Model Validation</a:t>
            </a:r>
          </a:p>
          <a:p>
            <a:r>
              <a:rPr lang="en-US" sz="2475" b="1" dirty="0">
                <a:solidFill>
                  <a:srgbClr val="172B4D"/>
                </a:solidFill>
              </a:rPr>
              <a:t>	Business Flow</a:t>
            </a:r>
            <a:endParaRPr lang="en-US" sz="2475" dirty="0"/>
          </a:p>
        </p:txBody>
      </p:sp>
    </p:spTree>
    <p:extLst>
      <p:ext uri="{BB962C8B-B14F-4D97-AF65-F5344CB8AC3E}">
        <p14:creationId xmlns:p14="http://schemas.microsoft.com/office/powerpoint/2010/main" val="4045456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5">
            <a:extLst>
              <a:ext uri="{FF2B5EF4-FFF2-40B4-BE49-F238E27FC236}">
                <a16:creationId xmlns:a16="http://schemas.microsoft.com/office/drawing/2014/main" id="{A57F9773-64BA-4EF1-B8CB-2E68B6394E55}"/>
              </a:ext>
            </a:extLst>
          </p:cNvPr>
          <p:cNvSpPr txBox="1">
            <a:spLocks/>
          </p:cNvSpPr>
          <p:nvPr/>
        </p:nvSpPr>
        <p:spPr>
          <a:xfrm>
            <a:off x="581072" y="502469"/>
            <a:ext cx="8098971" cy="3968459"/>
          </a:xfrm>
          <a:prstGeom prst="rect">
            <a:avLst/>
          </a:prstGeom>
          <a:noFill/>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b="1" i="1" dirty="0">
                <a:solidFill>
                  <a:srgbClr val="172B4D"/>
                </a:solidFill>
                <a:latin typeface="-apple-system"/>
              </a:rPr>
              <a:t>Antitrust Policy Antitrust Policy Notice:  link: </a:t>
            </a:r>
            <a:r>
              <a:rPr lang="en-US" b="1" i="1" dirty="0">
                <a:solidFill>
                  <a:srgbClr val="0052CC"/>
                </a:solidFill>
                <a:latin typeface="-apple-system"/>
                <a:hlinkClick r:id="rId2"/>
              </a:rPr>
              <a:t>https://www.linuxfoundation.org/antitrust-policy/</a:t>
            </a:r>
            <a:endParaRPr lang="en-US" b="1" dirty="0">
              <a:solidFill>
                <a:srgbClr val="172B4D"/>
              </a:solidFill>
              <a:latin typeface="-apple-system"/>
            </a:endParaRPr>
          </a:p>
          <a:p>
            <a:r>
              <a:rPr lang="en-US" sz="1800" b="1" i="1" dirty="0">
                <a:solidFill>
                  <a:srgbClr val="993366"/>
                </a:solidFill>
                <a:latin typeface="-apple-system"/>
              </a:rPr>
              <a:t>Linux Foundation meetings involve participation by industry competitors, and it is the intention of the Linux Foundation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 Examples of types of actions that are prohibited at Linux Foundation meetings and in connection with Linux Foundation activities are described in the Linux Foundation Antitrust Policy available at </a:t>
            </a:r>
            <a:r>
              <a:rPr lang="en-US" sz="1800" b="1" i="1" dirty="0">
                <a:solidFill>
                  <a:srgbClr val="0052CC"/>
                </a:solidFill>
                <a:latin typeface="-apple-system"/>
                <a:hlinkClick r:id="rId3"/>
              </a:rPr>
              <a:t>http://www.linuxfoundation.org/antitrust-policy</a:t>
            </a:r>
            <a:r>
              <a:rPr lang="en-US" sz="1800" b="1" i="1" dirty="0">
                <a:solidFill>
                  <a:srgbClr val="993366"/>
                </a:solidFill>
                <a:latin typeface="-apple-system"/>
              </a:rPr>
              <a:t>. If you have questions about these matters, please contact your company counsel, or if you are a member of the Linux Foundation, feel free to contact Andrew </a:t>
            </a:r>
            <a:r>
              <a:rPr lang="en-US" sz="1800" b="1" i="1" dirty="0" err="1">
                <a:solidFill>
                  <a:srgbClr val="993366"/>
                </a:solidFill>
                <a:latin typeface="-apple-system"/>
              </a:rPr>
              <a:t>Updegrove</a:t>
            </a:r>
            <a:r>
              <a:rPr lang="en-US" sz="1800" b="1" i="1" dirty="0">
                <a:solidFill>
                  <a:srgbClr val="993366"/>
                </a:solidFill>
                <a:latin typeface="-apple-system"/>
              </a:rPr>
              <a:t> of the firm of </a:t>
            </a:r>
            <a:r>
              <a:rPr lang="en-US" sz="1800" b="1" i="1" dirty="0" err="1">
                <a:solidFill>
                  <a:srgbClr val="993366"/>
                </a:solidFill>
                <a:latin typeface="-apple-system"/>
              </a:rPr>
              <a:t>Gesmer</a:t>
            </a:r>
            <a:r>
              <a:rPr lang="en-US" sz="1800" b="1" i="1" dirty="0">
                <a:solidFill>
                  <a:srgbClr val="993366"/>
                </a:solidFill>
                <a:latin typeface="-apple-system"/>
              </a:rPr>
              <a:t> </a:t>
            </a:r>
            <a:r>
              <a:rPr lang="en-US" sz="1800" b="1" i="1" dirty="0" err="1">
                <a:solidFill>
                  <a:srgbClr val="993366"/>
                </a:solidFill>
                <a:latin typeface="-apple-system"/>
              </a:rPr>
              <a:t>Updegrove</a:t>
            </a:r>
            <a:r>
              <a:rPr lang="en-US" sz="1800" b="1" i="1" dirty="0">
                <a:solidFill>
                  <a:srgbClr val="993366"/>
                </a:solidFill>
                <a:latin typeface="-apple-system"/>
              </a:rPr>
              <a:t> LLP, which provides legal counsel to the Linux Foundation.</a:t>
            </a:r>
            <a:br>
              <a:rPr lang="en-US" sz="788" b="1" i="1" dirty="0">
                <a:solidFill>
                  <a:srgbClr val="172B4D"/>
                </a:solidFill>
                <a:latin typeface="-apple-system"/>
              </a:rPr>
            </a:br>
            <a:endParaRPr lang="en-US" sz="788" b="1" dirty="0">
              <a:solidFill>
                <a:srgbClr val="172B4D"/>
              </a:solidFill>
              <a:latin typeface="-apple-system"/>
            </a:endParaRPr>
          </a:p>
          <a:p>
            <a:r>
              <a:rPr lang="en-US" b="1" i="1" dirty="0">
                <a:solidFill>
                  <a:srgbClr val="0052CC"/>
                </a:solidFill>
                <a:latin typeface="-apple-system"/>
                <a:hlinkClick r:id="rId4"/>
              </a:rPr>
              <a:t>Code of Conduct</a:t>
            </a:r>
            <a:r>
              <a:rPr lang="en-US" b="1" i="1" dirty="0">
                <a:solidFill>
                  <a:srgbClr val="172B4D"/>
                </a:solidFill>
                <a:latin typeface="-apple-system"/>
              </a:rPr>
              <a:t>   </a:t>
            </a:r>
            <a:r>
              <a:rPr lang="en-US" b="1" dirty="0">
                <a:solidFill>
                  <a:srgbClr val="172B4D"/>
                </a:solidFill>
                <a:latin typeface="-apple-system"/>
              </a:rPr>
              <a:t>Code of conduct link: </a:t>
            </a:r>
            <a:r>
              <a:rPr lang="en-US" b="1" dirty="0">
                <a:solidFill>
                  <a:srgbClr val="0052CC"/>
                </a:solidFill>
                <a:latin typeface="-apple-system"/>
                <a:hlinkClick r:id="rId4"/>
              </a:rPr>
              <a:t>Hyperledger Code of Conduct</a:t>
            </a:r>
            <a:endParaRPr lang="en-US" b="1" dirty="0">
              <a:solidFill>
                <a:srgbClr val="172B4D"/>
              </a:solidFill>
              <a:latin typeface="-apple-system"/>
            </a:endParaRPr>
          </a:p>
        </p:txBody>
      </p:sp>
    </p:spTree>
    <p:extLst>
      <p:ext uri="{BB962C8B-B14F-4D97-AF65-F5344CB8AC3E}">
        <p14:creationId xmlns:p14="http://schemas.microsoft.com/office/powerpoint/2010/main" val="2023849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64B655B0-B97E-4385-B53C-76F62614F111}"/>
              </a:ext>
            </a:extLst>
          </p:cNvPr>
          <p:cNvSpPr>
            <a:spLocks noGrp="1"/>
          </p:cNvSpPr>
          <p:nvPr>
            <p:ph idx="4294967295"/>
          </p:nvPr>
        </p:nvSpPr>
        <p:spPr>
          <a:xfrm>
            <a:off x="0" y="95250"/>
            <a:ext cx="6208713" cy="473075"/>
          </a:xfrm>
          <a:prstGeom prst="rect">
            <a:avLst/>
          </a:prstGeom>
        </p:spPr>
        <p:txBody>
          <a:bodyPr wrap="square">
            <a:spAutoFit/>
          </a:bodyPr>
          <a:lstStyle/>
          <a:p>
            <a:r>
              <a:rPr lang="en-US" sz="2475" b="1" dirty="0">
                <a:solidFill>
                  <a:srgbClr val="172B4D"/>
                </a:solidFill>
              </a:rPr>
              <a:t>Checkpoint 3: Technical Modeling	</a:t>
            </a:r>
            <a:endParaRPr lang="en-US" sz="2475"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3457589" y="620258"/>
            <a:ext cx="1450181" cy="1450181"/>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grpSp>
        <p:nvGrpSpPr>
          <p:cNvPr id="8" name="Group 7">
            <a:extLst>
              <a:ext uri="{FF2B5EF4-FFF2-40B4-BE49-F238E27FC236}">
                <a16:creationId xmlns:a16="http://schemas.microsoft.com/office/drawing/2014/main" id="{3FD963B0-DDB8-477E-9467-FC785702BF6A}"/>
              </a:ext>
            </a:extLst>
          </p:cNvPr>
          <p:cNvGrpSpPr/>
          <p:nvPr/>
        </p:nvGrpSpPr>
        <p:grpSpPr>
          <a:xfrm>
            <a:off x="3707198" y="1685298"/>
            <a:ext cx="4688037" cy="4012877"/>
            <a:chOff x="1503629" y="-1649798"/>
            <a:chExt cx="6250716" cy="5350502"/>
          </a:xfrm>
        </p:grpSpPr>
        <p:sp>
          <p:nvSpPr>
            <p:cNvPr id="9" name="Rectangle 8">
              <a:extLst>
                <a:ext uri="{FF2B5EF4-FFF2-40B4-BE49-F238E27FC236}">
                  <a16:creationId xmlns:a16="http://schemas.microsoft.com/office/drawing/2014/main" id="{D2CDE55E-E552-4EFB-AC6A-B4F5F76DA8A9}"/>
                </a:ext>
              </a:extLst>
            </p:cNvPr>
            <p:cNvSpPr/>
            <p:nvPr/>
          </p:nvSpPr>
          <p:spPr>
            <a:xfrm>
              <a:off x="5587485" y="0"/>
              <a:ext cx="2166860" cy="370070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TextBox 9">
              <a:extLst>
                <a:ext uri="{FF2B5EF4-FFF2-40B4-BE49-F238E27FC236}">
                  <a16:creationId xmlns:a16="http://schemas.microsoft.com/office/drawing/2014/main" id="{9E6C73F1-C72E-4F18-B46D-31DF46BDAF66}"/>
                </a:ext>
              </a:extLst>
            </p:cNvPr>
            <p:cNvSpPr txBox="1"/>
            <p:nvPr/>
          </p:nvSpPr>
          <p:spPr>
            <a:xfrm>
              <a:off x="1503629" y="-1649798"/>
              <a:ext cx="2994643" cy="370070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575" tIns="28575" rIns="28575" bIns="28575" numCol="1" spcCol="1270" anchor="ctr" anchorCtr="0">
              <a:noAutofit/>
            </a:bodyPr>
            <a:lstStyle/>
            <a:p>
              <a:pPr defTabSz="333375">
                <a:lnSpc>
                  <a:spcPct val="90000"/>
                </a:lnSpc>
                <a:spcBef>
                  <a:spcPct val="0"/>
                </a:spcBef>
                <a:spcAft>
                  <a:spcPct val="35000"/>
                </a:spcAft>
              </a:pPr>
              <a:r>
                <a:rPr lang="en-US" sz="1500" b="1" kern="1200" dirty="0"/>
                <a:t>Role</a:t>
              </a:r>
              <a:br>
                <a:rPr lang="en-US" sz="1500" b="1" kern="1200" dirty="0"/>
              </a:br>
              <a:br>
                <a:rPr lang="en-US" sz="1500" kern="1200" dirty="0"/>
              </a:br>
              <a:r>
                <a:rPr lang="en-US" sz="1500" kern="1200" dirty="0"/>
                <a:t>1. Project Manager</a:t>
              </a:r>
            </a:p>
            <a:p>
              <a:pPr defTabSz="333375">
                <a:lnSpc>
                  <a:spcPct val="90000"/>
                </a:lnSpc>
                <a:spcBef>
                  <a:spcPct val="0"/>
                </a:spcBef>
                <a:spcAft>
                  <a:spcPct val="35000"/>
                </a:spcAft>
              </a:pPr>
              <a:r>
                <a:rPr lang="en-US" sz="1500" dirty="0"/>
                <a:t>2. </a:t>
              </a:r>
              <a:r>
                <a:rPr lang="en-US" sz="1500" kern="1200" dirty="0"/>
                <a:t>Donor</a:t>
              </a:r>
            </a:p>
            <a:p>
              <a:pPr defTabSz="333375">
                <a:lnSpc>
                  <a:spcPct val="90000"/>
                </a:lnSpc>
                <a:spcBef>
                  <a:spcPct val="0"/>
                </a:spcBef>
                <a:spcAft>
                  <a:spcPct val="35000"/>
                </a:spcAft>
              </a:pPr>
              <a:r>
                <a:rPr lang="en-US" sz="1500" dirty="0"/>
                <a:t>3. </a:t>
              </a:r>
              <a:r>
                <a:rPr lang="en-US" sz="1500" kern="1200" dirty="0"/>
                <a:t>Transporter</a:t>
              </a:r>
            </a:p>
            <a:p>
              <a:pPr defTabSz="333375">
                <a:lnSpc>
                  <a:spcPct val="90000"/>
                </a:lnSpc>
                <a:spcBef>
                  <a:spcPct val="0"/>
                </a:spcBef>
                <a:spcAft>
                  <a:spcPct val="35000"/>
                </a:spcAft>
              </a:pPr>
              <a:r>
                <a:rPr lang="en-US" sz="1500" kern="1200" dirty="0"/>
                <a:t>4. Recipient</a:t>
              </a:r>
            </a:p>
          </p:txBody>
        </p:sp>
      </p:grpSp>
      <p:sp>
        <p:nvSpPr>
          <p:cNvPr id="2" name="Arrow: Left-Right 1">
            <a:extLst>
              <a:ext uri="{FF2B5EF4-FFF2-40B4-BE49-F238E27FC236}">
                <a16:creationId xmlns:a16="http://schemas.microsoft.com/office/drawing/2014/main" id="{CFDD992A-A829-4622-B003-9D4F3486E04A}"/>
              </a:ext>
            </a:extLst>
          </p:cNvPr>
          <p:cNvSpPr/>
          <p:nvPr/>
        </p:nvSpPr>
        <p:spPr>
          <a:xfrm>
            <a:off x="3059688" y="1947679"/>
            <a:ext cx="2245982" cy="26709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Registration Process</a:t>
            </a:r>
          </a:p>
        </p:txBody>
      </p:sp>
      <p:sp>
        <p:nvSpPr>
          <p:cNvPr id="3" name="Rectangle: Rounded Corners 2">
            <a:extLst>
              <a:ext uri="{FF2B5EF4-FFF2-40B4-BE49-F238E27FC236}">
                <a16:creationId xmlns:a16="http://schemas.microsoft.com/office/drawing/2014/main" id="{35281026-CAC4-46E0-9A45-03A3492BAFE4}"/>
              </a:ext>
            </a:extLst>
          </p:cNvPr>
          <p:cNvSpPr/>
          <p:nvPr/>
        </p:nvSpPr>
        <p:spPr>
          <a:xfrm>
            <a:off x="6425555" y="1282453"/>
            <a:ext cx="1371600" cy="1330452"/>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Project Manger acts as Administrator making enrollment decisions. </a:t>
            </a:r>
          </a:p>
        </p:txBody>
      </p:sp>
      <p:sp>
        <p:nvSpPr>
          <p:cNvPr id="11" name="Explosion: 8 Points 10">
            <a:extLst>
              <a:ext uri="{FF2B5EF4-FFF2-40B4-BE49-F238E27FC236}">
                <a16:creationId xmlns:a16="http://schemas.microsoft.com/office/drawing/2014/main" id="{B34D386D-B5D4-48F7-878A-F55C422C5ECC}"/>
              </a:ext>
            </a:extLst>
          </p:cNvPr>
          <p:cNvSpPr/>
          <p:nvPr/>
        </p:nvSpPr>
        <p:spPr>
          <a:xfrm>
            <a:off x="610595" y="824771"/>
            <a:ext cx="1976718" cy="2512907"/>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Platform Managers</a:t>
            </a:r>
          </a:p>
        </p:txBody>
      </p:sp>
    </p:spTree>
    <p:extLst>
      <p:ext uri="{BB962C8B-B14F-4D97-AF65-F5344CB8AC3E}">
        <p14:creationId xmlns:p14="http://schemas.microsoft.com/office/powerpoint/2010/main" val="18086218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C180386D-8253-4F35-A2B0-4BB5822729A6}"/>
              </a:ext>
            </a:extLst>
          </p:cNvPr>
          <p:cNvSpPr/>
          <p:nvPr/>
        </p:nvSpPr>
        <p:spPr>
          <a:xfrm>
            <a:off x="1546914" y="285267"/>
            <a:ext cx="5724644" cy="473206"/>
          </a:xfrm>
          <a:prstGeom prst="rect">
            <a:avLst/>
          </a:prstGeom>
        </p:spPr>
        <p:txBody>
          <a:bodyPr wrap="none">
            <a:spAutoFit/>
          </a:bodyPr>
          <a:lstStyle/>
          <a:p>
            <a:r>
              <a:rPr lang="en-US" sz="2475" b="1" dirty="0">
                <a:solidFill>
                  <a:srgbClr val="172B4D"/>
                </a:solidFill>
              </a:rPr>
              <a:t>Checkpoint 3: Technical Modeling	</a:t>
            </a:r>
            <a:endParaRPr lang="en-US" sz="2475"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436210" y="661386"/>
            <a:ext cx="1450181" cy="1450181"/>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pic>
        <p:nvPicPr>
          <p:cNvPr id="5" name="Picture 4" descr="Qr code&#10;&#10;Description automatically generated">
            <a:extLst>
              <a:ext uri="{FF2B5EF4-FFF2-40B4-BE49-F238E27FC236}">
                <a16:creationId xmlns:a16="http://schemas.microsoft.com/office/drawing/2014/main" id="{D17BD5CF-E34C-40EC-91A9-49DC0EF0E14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98613" y="1813847"/>
            <a:ext cx="1351136" cy="2385244"/>
          </a:xfrm>
          <a:prstGeom prst="rect">
            <a:avLst/>
          </a:prstGeom>
        </p:spPr>
      </p:pic>
      <p:grpSp>
        <p:nvGrpSpPr>
          <p:cNvPr id="12" name="Group 11">
            <a:extLst>
              <a:ext uri="{FF2B5EF4-FFF2-40B4-BE49-F238E27FC236}">
                <a16:creationId xmlns:a16="http://schemas.microsoft.com/office/drawing/2014/main" id="{6ADE4435-3C99-4D14-8648-2B24961426CE}"/>
              </a:ext>
            </a:extLst>
          </p:cNvPr>
          <p:cNvGrpSpPr/>
          <p:nvPr/>
        </p:nvGrpSpPr>
        <p:grpSpPr>
          <a:xfrm>
            <a:off x="3173407" y="975711"/>
            <a:ext cx="2037328" cy="732426"/>
            <a:chOff x="38891" y="0"/>
            <a:chExt cx="6705443" cy="976568"/>
          </a:xfrm>
        </p:grpSpPr>
        <p:sp>
          <p:nvSpPr>
            <p:cNvPr id="13" name="Arrow: Right 12">
              <a:extLst>
                <a:ext uri="{FF2B5EF4-FFF2-40B4-BE49-F238E27FC236}">
                  <a16:creationId xmlns:a16="http://schemas.microsoft.com/office/drawing/2014/main" id="{F7F2965D-5BFE-4F8B-AFD9-4AAE9D01F0BD}"/>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71677916-E962-4B29-A1BF-4E2CE7E26FC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Donors</a:t>
              </a:r>
            </a:p>
          </p:txBody>
        </p:sp>
      </p:grpSp>
      <p:grpSp>
        <p:nvGrpSpPr>
          <p:cNvPr id="15" name="Group 14">
            <a:extLst>
              <a:ext uri="{FF2B5EF4-FFF2-40B4-BE49-F238E27FC236}">
                <a16:creationId xmlns:a16="http://schemas.microsoft.com/office/drawing/2014/main" id="{06C6A5F4-92F3-40A2-8E57-262D6BF6B7E4}"/>
              </a:ext>
            </a:extLst>
          </p:cNvPr>
          <p:cNvGrpSpPr/>
          <p:nvPr/>
        </p:nvGrpSpPr>
        <p:grpSpPr>
          <a:xfrm>
            <a:off x="2717461" y="2970462"/>
            <a:ext cx="2299284" cy="732426"/>
            <a:chOff x="38891" y="0"/>
            <a:chExt cx="6705443" cy="976568"/>
          </a:xfrm>
        </p:grpSpPr>
        <p:sp>
          <p:nvSpPr>
            <p:cNvPr id="16" name="Arrow: Right 15">
              <a:extLst>
                <a:ext uri="{FF2B5EF4-FFF2-40B4-BE49-F238E27FC236}">
                  <a16:creationId xmlns:a16="http://schemas.microsoft.com/office/drawing/2014/main" id="{98CDDAA6-6210-455C-846E-7FBA47BBE66F}"/>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Arrow: Right 4">
              <a:extLst>
                <a:ext uri="{FF2B5EF4-FFF2-40B4-BE49-F238E27FC236}">
                  <a16:creationId xmlns:a16="http://schemas.microsoft.com/office/drawing/2014/main" id="{4DDD581C-F137-49A5-A83E-73C2780E1DC2}"/>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200" kern="1200" dirty="0">
                  <a:solidFill>
                    <a:schemeClr val="tx1"/>
                  </a:solidFill>
                </a:rPr>
                <a:t>Picture </a:t>
              </a:r>
              <a:r>
                <a:rPr lang="en-US" sz="1200" dirty="0">
                  <a:solidFill>
                    <a:schemeClr val="tx1"/>
                  </a:solidFill>
                </a:rPr>
                <a:t>into Smart QR Code</a:t>
              </a:r>
              <a:endParaRPr lang="en-US" sz="1200" kern="1200" dirty="0">
                <a:solidFill>
                  <a:schemeClr val="tx1"/>
                </a:solidFill>
              </a:endParaRPr>
            </a:p>
          </p:txBody>
        </p:sp>
      </p:grpSp>
      <p:grpSp>
        <p:nvGrpSpPr>
          <p:cNvPr id="18" name="Group 17">
            <a:extLst>
              <a:ext uri="{FF2B5EF4-FFF2-40B4-BE49-F238E27FC236}">
                <a16:creationId xmlns:a16="http://schemas.microsoft.com/office/drawing/2014/main" id="{3960377C-44C8-41AE-9009-1B9757E3D425}"/>
              </a:ext>
            </a:extLst>
          </p:cNvPr>
          <p:cNvGrpSpPr/>
          <p:nvPr/>
        </p:nvGrpSpPr>
        <p:grpSpPr>
          <a:xfrm>
            <a:off x="2717461" y="3792672"/>
            <a:ext cx="2299284" cy="732426"/>
            <a:chOff x="38891" y="0"/>
            <a:chExt cx="6705443" cy="976568"/>
          </a:xfrm>
        </p:grpSpPr>
        <p:sp>
          <p:nvSpPr>
            <p:cNvPr id="19" name="Arrow: Right 18">
              <a:extLst>
                <a:ext uri="{FF2B5EF4-FFF2-40B4-BE49-F238E27FC236}">
                  <a16:creationId xmlns:a16="http://schemas.microsoft.com/office/drawing/2014/main" id="{6F62307E-BADD-4487-99B5-F5AAF8DDA452}"/>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Arrow: Right 4">
              <a:extLst>
                <a:ext uri="{FF2B5EF4-FFF2-40B4-BE49-F238E27FC236}">
                  <a16:creationId xmlns:a16="http://schemas.microsoft.com/office/drawing/2014/main" id="{FD23164B-FC27-4701-B899-E1FF9A6F4CDF}"/>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050" kern="1200" dirty="0">
                  <a:solidFill>
                    <a:schemeClr val="tx1"/>
                  </a:solidFill>
                </a:rPr>
                <a:t>Description and Alert</a:t>
              </a:r>
            </a:p>
          </p:txBody>
        </p:sp>
      </p:grpSp>
      <p:grpSp>
        <p:nvGrpSpPr>
          <p:cNvPr id="21" name="Group 20">
            <a:extLst>
              <a:ext uri="{FF2B5EF4-FFF2-40B4-BE49-F238E27FC236}">
                <a16:creationId xmlns:a16="http://schemas.microsoft.com/office/drawing/2014/main" id="{0AA72E25-C8AC-4DE6-90EE-612BACB15A5A}"/>
              </a:ext>
            </a:extLst>
          </p:cNvPr>
          <p:cNvGrpSpPr/>
          <p:nvPr/>
        </p:nvGrpSpPr>
        <p:grpSpPr>
          <a:xfrm>
            <a:off x="2717461" y="2148252"/>
            <a:ext cx="2299284" cy="732426"/>
            <a:chOff x="38891" y="0"/>
            <a:chExt cx="6705443" cy="976568"/>
          </a:xfrm>
        </p:grpSpPr>
        <p:sp>
          <p:nvSpPr>
            <p:cNvPr id="22" name="Arrow: Right 21">
              <a:extLst>
                <a:ext uri="{FF2B5EF4-FFF2-40B4-BE49-F238E27FC236}">
                  <a16:creationId xmlns:a16="http://schemas.microsoft.com/office/drawing/2014/main" id="{56E3B6CE-6756-477B-B817-D88BCFF9FC40}"/>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Arrow: Right 4">
              <a:extLst>
                <a:ext uri="{FF2B5EF4-FFF2-40B4-BE49-F238E27FC236}">
                  <a16:creationId xmlns:a16="http://schemas.microsoft.com/office/drawing/2014/main" id="{077D9638-D2E1-4766-A261-D0E7E775AA67}"/>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050" kern="1200" dirty="0">
                  <a:solidFill>
                    <a:schemeClr val="tx1"/>
                  </a:solidFill>
                </a:rPr>
                <a:t>Picture of Donation</a:t>
              </a:r>
            </a:p>
          </p:txBody>
        </p:sp>
      </p:grpSp>
      <p:pic>
        <p:nvPicPr>
          <p:cNvPr id="27" name="Graphic 26" descr="Label with solid fill">
            <a:extLst>
              <a:ext uri="{FF2B5EF4-FFF2-40B4-BE49-F238E27FC236}">
                <a16:creationId xmlns:a16="http://schemas.microsoft.com/office/drawing/2014/main" id="{1470DACB-FAB4-4F6D-9485-A71A01C146B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129435" y="3220888"/>
            <a:ext cx="685800" cy="685800"/>
          </a:xfrm>
          <a:prstGeom prst="rect">
            <a:avLst/>
          </a:prstGeom>
        </p:spPr>
      </p:pic>
      <p:sp>
        <p:nvSpPr>
          <p:cNvPr id="34" name="Star: 6 Points 33">
            <a:extLst>
              <a:ext uri="{FF2B5EF4-FFF2-40B4-BE49-F238E27FC236}">
                <a16:creationId xmlns:a16="http://schemas.microsoft.com/office/drawing/2014/main" id="{4E92BAF2-0095-4C7D-AB13-B62E2531042C}"/>
              </a:ext>
            </a:extLst>
          </p:cNvPr>
          <p:cNvSpPr/>
          <p:nvPr/>
        </p:nvSpPr>
        <p:spPr>
          <a:xfrm>
            <a:off x="7129435" y="2218115"/>
            <a:ext cx="676717" cy="1066023"/>
          </a:xfrm>
          <a:prstGeom prst="star6">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NFT</a:t>
            </a:r>
          </a:p>
        </p:txBody>
      </p:sp>
      <p:sp>
        <p:nvSpPr>
          <p:cNvPr id="29" name="TextBox 28">
            <a:extLst>
              <a:ext uri="{FF2B5EF4-FFF2-40B4-BE49-F238E27FC236}">
                <a16:creationId xmlns:a16="http://schemas.microsoft.com/office/drawing/2014/main" id="{7FFDFAC2-DE5F-4AE0-8544-405690215F6F}"/>
              </a:ext>
            </a:extLst>
          </p:cNvPr>
          <p:cNvSpPr txBox="1"/>
          <p:nvPr/>
        </p:nvSpPr>
        <p:spPr>
          <a:xfrm>
            <a:off x="7219188" y="3963924"/>
            <a:ext cx="685800" cy="253916"/>
          </a:xfrm>
          <a:prstGeom prst="rect">
            <a:avLst/>
          </a:prstGeom>
          <a:noFill/>
        </p:spPr>
        <p:txBody>
          <a:bodyPr wrap="square" rtlCol="0">
            <a:spAutoFit/>
          </a:bodyPr>
          <a:lstStyle/>
          <a:p>
            <a:r>
              <a:rPr lang="en-US" sz="1050" dirty="0"/>
              <a:t>Hash</a:t>
            </a:r>
          </a:p>
        </p:txBody>
      </p:sp>
    </p:spTree>
    <p:extLst>
      <p:ext uri="{BB962C8B-B14F-4D97-AF65-F5344CB8AC3E}">
        <p14:creationId xmlns:p14="http://schemas.microsoft.com/office/powerpoint/2010/main" val="1011078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C180386D-8253-4F35-A2B0-4BB5822729A6}"/>
              </a:ext>
            </a:extLst>
          </p:cNvPr>
          <p:cNvSpPr/>
          <p:nvPr/>
        </p:nvSpPr>
        <p:spPr>
          <a:xfrm>
            <a:off x="1656501" y="353166"/>
            <a:ext cx="5724644" cy="473206"/>
          </a:xfrm>
          <a:prstGeom prst="rect">
            <a:avLst/>
          </a:prstGeom>
        </p:spPr>
        <p:txBody>
          <a:bodyPr wrap="none">
            <a:spAutoFit/>
          </a:bodyPr>
          <a:lstStyle/>
          <a:p>
            <a:r>
              <a:rPr lang="en-US" sz="2475" b="1" dirty="0">
                <a:solidFill>
                  <a:srgbClr val="172B4D"/>
                </a:solidFill>
              </a:rPr>
              <a:t>Checkpoint 3: Technical Modeling	</a:t>
            </a:r>
            <a:endParaRPr lang="en-US" sz="2475"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663227" y="589769"/>
            <a:ext cx="1450181" cy="1450181"/>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grpSp>
        <p:nvGrpSpPr>
          <p:cNvPr id="12" name="Group 11">
            <a:extLst>
              <a:ext uri="{FF2B5EF4-FFF2-40B4-BE49-F238E27FC236}">
                <a16:creationId xmlns:a16="http://schemas.microsoft.com/office/drawing/2014/main" id="{6ADE4435-3C99-4D14-8648-2B24961426CE}"/>
              </a:ext>
            </a:extLst>
          </p:cNvPr>
          <p:cNvGrpSpPr/>
          <p:nvPr/>
        </p:nvGrpSpPr>
        <p:grpSpPr>
          <a:xfrm>
            <a:off x="3093616" y="1188969"/>
            <a:ext cx="2850414" cy="732426"/>
            <a:chOff x="38891" y="0"/>
            <a:chExt cx="6705443" cy="976568"/>
          </a:xfrm>
        </p:grpSpPr>
        <p:sp>
          <p:nvSpPr>
            <p:cNvPr id="13" name="Arrow: Right 12">
              <a:extLst>
                <a:ext uri="{FF2B5EF4-FFF2-40B4-BE49-F238E27FC236}">
                  <a16:creationId xmlns:a16="http://schemas.microsoft.com/office/drawing/2014/main" id="{F7F2965D-5BFE-4F8B-AFD9-4AAE9D01F0BD}"/>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71677916-E962-4B29-A1BF-4E2CE7E26FC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Transporters </a:t>
              </a:r>
            </a:p>
          </p:txBody>
        </p:sp>
      </p:grpSp>
      <p:grpSp>
        <p:nvGrpSpPr>
          <p:cNvPr id="15" name="Group 14">
            <a:extLst>
              <a:ext uri="{FF2B5EF4-FFF2-40B4-BE49-F238E27FC236}">
                <a16:creationId xmlns:a16="http://schemas.microsoft.com/office/drawing/2014/main" id="{06C6A5F4-92F3-40A2-8E57-262D6BF6B7E4}"/>
              </a:ext>
            </a:extLst>
          </p:cNvPr>
          <p:cNvGrpSpPr/>
          <p:nvPr/>
        </p:nvGrpSpPr>
        <p:grpSpPr>
          <a:xfrm>
            <a:off x="3093616" y="2969793"/>
            <a:ext cx="2299284" cy="732426"/>
            <a:chOff x="38891" y="0"/>
            <a:chExt cx="6705443" cy="976568"/>
          </a:xfrm>
        </p:grpSpPr>
        <p:sp>
          <p:nvSpPr>
            <p:cNvPr id="16" name="Arrow: Right 15">
              <a:extLst>
                <a:ext uri="{FF2B5EF4-FFF2-40B4-BE49-F238E27FC236}">
                  <a16:creationId xmlns:a16="http://schemas.microsoft.com/office/drawing/2014/main" id="{98CDDAA6-6210-455C-846E-7FBA47BBE66F}"/>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Arrow: Right 4">
              <a:extLst>
                <a:ext uri="{FF2B5EF4-FFF2-40B4-BE49-F238E27FC236}">
                  <a16:creationId xmlns:a16="http://schemas.microsoft.com/office/drawing/2014/main" id="{4DDD581C-F137-49A5-A83E-73C2780E1DC2}"/>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200" kern="1200" dirty="0">
                  <a:solidFill>
                    <a:schemeClr val="tx1"/>
                  </a:solidFill>
                </a:rPr>
                <a:t>Pick up Donation</a:t>
              </a:r>
            </a:p>
          </p:txBody>
        </p:sp>
      </p:grpSp>
      <p:grpSp>
        <p:nvGrpSpPr>
          <p:cNvPr id="18" name="Group 17">
            <a:extLst>
              <a:ext uri="{FF2B5EF4-FFF2-40B4-BE49-F238E27FC236}">
                <a16:creationId xmlns:a16="http://schemas.microsoft.com/office/drawing/2014/main" id="{3960377C-44C8-41AE-9009-1B9757E3D425}"/>
              </a:ext>
            </a:extLst>
          </p:cNvPr>
          <p:cNvGrpSpPr/>
          <p:nvPr/>
        </p:nvGrpSpPr>
        <p:grpSpPr>
          <a:xfrm>
            <a:off x="3093616" y="3702219"/>
            <a:ext cx="2299284" cy="732426"/>
            <a:chOff x="38891" y="0"/>
            <a:chExt cx="6705443" cy="976568"/>
          </a:xfrm>
        </p:grpSpPr>
        <p:sp>
          <p:nvSpPr>
            <p:cNvPr id="19" name="Arrow: Right 18">
              <a:extLst>
                <a:ext uri="{FF2B5EF4-FFF2-40B4-BE49-F238E27FC236}">
                  <a16:creationId xmlns:a16="http://schemas.microsoft.com/office/drawing/2014/main" id="{6F62307E-BADD-4487-99B5-F5AAF8DDA452}"/>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Arrow: Right 4">
              <a:extLst>
                <a:ext uri="{FF2B5EF4-FFF2-40B4-BE49-F238E27FC236}">
                  <a16:creationId xmlns:a16="http://schemas.microsoft.com/office/drawing/2014/main" id="{FD23164B-FC27-4701-B899-E1FF9A6F4CDF}"/>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050" kern="1200" dirty="0">
                  <a:solidFill>
                    <a:schemeClr val="tx1"/>
                  </a:solidFill>
                </a:rPr>
                <a:t>Digital picture added to QR Code</a:t>
              </a:r>
            </a:p>
          </p:txBody>
        </p:sp>
      </p:grpSp>
      <p:grpSp>
        <p:nvGrpSpPr>
          <p:cNvPr id="21" name="Group 20">
            <a:extLst>
              <a:ext uri="{FF2B5EF4-FFF2-40B4-BE49-F238E27FC236}">
                <a16:creationId xmlns:a16="http://schemas.microsoft.com/office/drawing/2014/main" id="{0AA72E25-C8AC-4DE6-90EE-612BACB15A5A}"/>
              </a:ext>
            </a:extLst>
          </p:cNvPr>
          <p:cNvGrpSpPr/>
          <p:nvPr/>
        </p:nvGrpSpPr>
        <p:grpSpPr>
          <a:xfrm>
            <a:off x="3093616" y="2118474"/>
            <a:ext cx="2299284" cy="732426"/>
            <a:chOff x="38891" y="0"/>
            <a:chExt cx="6705443" cy="976568"/>
          </a:xfrm>
        </p:grpSpPr>
        <p:sp>
          <p:nvSpPr>
            <p:cNvPr id="22" name="Arrow: Right 21">
              <a:extLst>
                <a:ext uri="{FF2B5EF4-FFF2-40B4-BE49-F238E27FC236}">
                  <a16:creationId xmlns:a16="http://schemas.microsoft.com/office/drawing/2014/main" id="{56E3B6CE-6756-477B-B817-D88BCFF9FC40}"/>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Arrow: Right 4">
              <a:extLst>
                <a:ext uri="{FF2B5EF4-FFF2-40B4-BE49-F238E27FC236}">
                  <a16:creationId xmlns:a16="http://schemas.microsoft.com/office/drawing/2014/main" id="{077D9638-D2E1-4766-A261-D0E7E775AA67}"/>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050" kern="1200" dirty="0">
                  <a:solidFill>
                    <a:schemeClr val="tx1"/>
                  </a:solidFill>
                </a:rPr>
                <a:t>Respond to Alert</a:t>
              </a:r>
            </a:p>
          </p:txBody>
        </p:sp>
      </p:grpSp>
      <p:pic>
        <p:nvPicPr>
          <p:cNvPr id="27" name="Graphic 26" descr="Label with solid fill">
            <a:extLst>
              <a:ext uri="{FF2B5EF4-FFF2-40B4-BE49-F238E27FC236}">
                <a16:creationId xmlns:a16="http://schemas.microsoft.com/office/drawing/2014/main" id="{1470DACB-FAB4-4F6D-9485-A71A01C146B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93770" y="2011375"/>
            <a:ext cx="685800" cy="685800"/>
          </a:xfrm>
          <a:prstGeom prst="rect">
            <a:avLst/>
          </a:prstGeom>
        </p:spPr>
      </p:pic>
      <p:pic>
        <p:nvPicPr>
          <p:cNvPr id="24" name="Graphic 23" descr="Label with solid fill">
            <a:extLst>
              <a:ext uri="{FF2B5EF4-FFF2-40B4-BE49-F238E27FC236}">
                <a16:creationId xmlns:a16="http://schemas.microsoft.com/office/drawing/2014/main" id="{847F5DB4-8CDB-4136-BC15-7FFDFCE041D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94973" y="1738289"/>
            <a:ext cx="685800" cy="685800"/>
          </a:xfrm>
          <a:prstGeom prst="rect">
            <a:avLst/>
          </a:prstGeom>
        </p:spPr>
      </p:pic>
      <p:pic>
        <p:nvPicPr>
          <p:cNvPr id="3" name="Picture 2" descr="Qr code&#10;&#10;Description automatically generated">
            <a:extLst>
              <a:ext uri="{FF2B5EF4-FFF2-40B4-BE49-F238E27FC236}">
                <a16:creationId xmlns:a16="http://schemas.microsoft.com/office/drawing/2014/main" id="{56ED2381-0750-45A8-9BA1-4A26A240C7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94751" y="1893023"/>
            <a:ext cx="1173148" cy="2331901"/>
          </a:xfrm>
          <a:prstGeom prst="rect">
            <a:avLst/>
          </a:prstGeom>
        </p:spPr>
      </p:pic>
      <p:sp>
        <p:nvSpPr>
          <p:cNvPr id="6" name="TextBox 5">
            <a:extLst>
              <a:ext uri="{FF2B5EF4-FFF2-40B4-BE49-F238E27FC236}">
                <a16:creationId xmlns:a16="http://schemas.microsoft.com/office/drawing/2014/main" id="{922E8BC0-C1F8-4D91-B561-C9E37BA49806}"/>
              </a:ext>
            </a:extLst>
          </p:cNvPr>
          <p:cNvSpPr txBox="1"/>
          <p:nvPr/>
        </p:nvSpPr>
        <p:spPr>
          <a:xfrm>
            <a:off x="5840248" y="3702219"/>
            <a:ext cx="822052" cy="338554"/>
          </a:xfrm>
          <a:prstGeom prst="rect">
            <a:avLst/>
          </a:prstGeom>
          <a:noFill/>
        </p:spPr>
        <p:txBody>
          <a:bodyPr wrap="square" rtlCol="0">
            <a:spAutoFit/>
          </a:bodyPr>
          <a:lstStyle/>
          <a:p>
            <a:r>
              <a:rPr lang="en-US" sz="800" dirty="0"/>
              <a:t>Get Location and Deliver</a:t>
            </a:r>
          </a:p>
        </p:txBody>
      </p:sp>
      <p:sp>
        <p:nvSpPr>
          <p:cNvPr id="7" name="Arrow: Down 6">
            <a:extLst>
              <a:ext uri="{FF2B5EF4-FFF2-40B4-BE49-F238E27FC236}">
                <a16:creationId xmlns:a16="http://schemas.microsoft.com/office/drawing/2014/main" id="{66C1BF0B-5110-459B-B62C-BACE9A31F34C}"/>
              </a:ext>
            </a:extLst>
          </p:cNvPr>
          <p:cNvSpPr/>
          <p:nvPr/>
        </p:nvSpPr>
        <p:spPr>
          <a:xfrm rot="2704835">
            <a:off x="7766586" y="2698608"/>
            <a:ext cx="230885" cy="69787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8" name="Flowchart: Connector 7">
            <a:extLst>
              <a:ext uri="{FF2B5EF4-FFF2-40B4-BE49-F238E27FC236}">
                <a16:creationId xmlns:a16="http://schemas.microsoft.com/office/drawing/2014/main" id="{DF2F17CE-DF3F-4369-8C2A-840920EBA5B7}"/>
              </a:ext>
            </a:extLst>
          </p:cNvPr>
          <p:cNvSpPr/>
          <p:nvPr/>
        </p:nvSpPr>
        <p:spPr>
          <a:xfrm>
            <a:off x="8480773" y="2333812"/>
            <a:ext cx="367879" cy="517088"/>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rgbClr val="FF0000"/>
              </a:solidFill>
            </a:endParaRPr>
          </a:p>
        </p:txBody>
      </p:sp>
      <p:sp>
        <p:nvSpPr>
          <p:cNvPr id="29" name="Star: 6 Points 28">
            <a:extLst>
              <a:ext uri="{FF2B5EF4-FFF2-40B4-BE49-F238E27FC236}">
                <a16:creationId xmlns:a16="http://schemas.microsoft.com/office/drawing/2014/main" id="{75739FA5-5594-450C-A799-A7E352CCC011}"/>
              </a:ext>
            </a:extLst>
          </p:cNvPr>
          <p:cNvSpPr/>
          <p:nvPr/>
        </p:nvSpPr>
        <p:spPr>
          <a:xfrm>
            <a:off x="7882028" y="3185516"/>
            <a:ext cx="676717" cy="1066023"/>
          </a:xfrm>
          <a:prstGeom prst="star6">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NFT</a:t>
            </a:r>
          </a:p>
        </p:txBody>
      </p:sp>
      <p:sp>
        <p:nvSpPr>
          <p:cNvPr id="30" name="TextBox 29">
            <a:extLst>
              <a:ext uri="{FF2B5EF4-FFF2-40B4-BE49-F238E27FC236}">
                <a16:creationId xmlns:a16="http://schemas.microsoft.com/office/drawing/2014/main" id="{636B98A6-4CFA-4FCB-943B-D6F2BE792044}"/>
              </a:ext>
            </a:extLst>
          </p:cNvPr>
          <p:cNvSpPr txBox="1"/>
          <p:nvPr/>
        </p:nvSpPr>
        <p:spPr>
          <a:xfrm>
            <a:off x="7978912" y="4332239"/>
            <a:ext cx="685800" cy="253916"/>
          </a:xfrm>
          <a:prstGeom prst="rect">
            <a:avLst/>
          </a:prstGeom>
          <a:noFill/>
        </p:spPr>
        <p:txBody>
          <a:bodyPr wrap="square" rtlCol="0">
            <a:spAutoFit/>
          </a:bodyPr>
          <a:lstStyle/>
          <a:p>
            <a:r>
              <a:rPr lang="en-US" sz="1050" dirty="0"/>
              <a:t>Hash</a:t>
            </a:r>
          </a:p>
        </p:txBody>
      </p:sp>
    </p:spTree>
    <p:extLst>
      <p:ext uri="{BB962C8B-B14F-4D97-AF65-F5344CB8AC3E}">
        <p14:creationId xmlns:p14="http://schemas.microsoft.com/office/powerpoint/2010/main" val="3782570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29" grpId="0" animBg="1"/>
      <p:bldP spid="3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C180386D-8253-4F35-A2B0-4BB5822729A6}"/>
              </a:ext>
            </a:extLst>
          </p:cNvPr>
          <p:cNvSpPr/>
          <p:nvPr/>
        </p:nvSpPr>
        <p:spPr>
          <a:xfrm>
            <a:off x="1656501" y="353166"/>
            <a:ext cx="5724644" cy="473206"/>
          </a:xfrm>
          <a:prstGeom prst="rect">
            <a:avLst/>
          </a:prstGeom>
        </p:spPr>
        <p:txBody>
          <a:bodyPr wrap="none">
            <a:spAutoFit/>
          </a:bodyPr>
          <a:lstStyle/>
          <a:p>
            <a:r>
              <a:rPr lang="en-US" sz="2475" b="1" dirty="0">
                <a:solidFill>
                  <a:srgbClr val="172B4D"/>
                </a:solidFill>
              </a:rPr>
              <a:t>Checkpoint 3: Technical Modeling	</a:t>
            </a:r>
            <a:endParaRPr lang="en-US" sz="2475"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447071" y="568516"/>
            <a:ext cx="1450181" cy="1450181"/>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grpSp>
        <p:nvGrpSpPr>
          <p:cNvPr id="12" name="Group 11">
            <a:extLst>
              <a:ext uri="{FF2B5EF4-FFF2-40B4-BE49-F238E27FC236}">
                <a16:creationId xmlns:a16="http://schemas.microsoft.com/office/drawing/2014/main" id="{6ADE4435-3C99-4D14-8648-2B24961426CE}"/>
              </a:ext>
            </a:extLst>
          </p:cNvPr>
          <p:cNvGrpSpPr/>
          <p:nvPr/>
        </p:nvGrpSpPr>
        <p:grpSpPr>
          <a:xfrm>
            <a:off x="2816931" y="1051179"/>
            <a:ext cx="2534997" cy="732426"/>
            <a:chOff x="38891" y="0"/>
            <a:chExt cx="6705443" cy="976568"/>
          </a:xfrm>
        </p:grpSpPr>
        <p:sp>
          <p:nvSpPr>
            <p:cNvPr id="13" name="Arrow: Right 12">
              <a:extLst>
                <a:ext uri="{FF2B5EF4-FFF2-40B4-BE49-F238E27FC236}">
                  <a16:creationId xmlns:a16="http://schemas.microsoft.com/office/drawing/2014/main" id="{F7F2965D-5BFE-4F8B-AFD9-4AAE9D01F0BD}"/>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71677916-E962-4B29-A1BF-4E2CE7E26FC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Recipient</a:t>
              </a:r>
            </a:p>
          </p:txBody>
        </p:sp>
      </p:grpSp>
      <p:grpSp>
        <p:nvGrpSpPr>
          <p:cNvPr id="15" name="Group 14">
            <a:extLst>
              <a:ext uri="{FF2B5EF4-FFF2-40B4-BE49-F238E27FC236}">
                <a16:creationId xmlns:a16="http://schemas.microsoft.com/office/drawing/2014/main" id="{06C6A5F4-92F3-40A2-8E57-262D6BF6B7E4}"/>
              </a:ext>
            </a:extLst>
          </p:cNvPr>
          <p:cNvGrpSpPr/>
          <p:nvPr/>
        </p:nvGrpSpPr>
        <p:grpSpPr>
          <a:xfrm>
            <a:off x="2960346" y="2780246"/>
            <a:ext cx="2299284" cy="732426"/>
            <a:chOff x="38891" y="0"/>
            <a:chExt cx="6705443" cy="976568"/>
          </a:xfrm>
        </p:grpSpPr>
        <p:sp>
          <p:nvSpPr>
            <p:cNvPr id="16" name="Arrow: Right 15">
              <a:extLst>
                <a:ext uri="{FF2B5EF4-FFF2-40B4-BE49-F238E27FC236}">
                  <a16:creationId xmlns:a16="http://schemas.microsoft.com/office/drawing/2014/main" id="{98CDDAA6-6210-455C-846E-7FBA47BBE66F}"/>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Arrow: Right 4">
              <a:extLst>
                <a:ext uri="{FF2B5EF4-FFF2-40B4-BE49-F238E27FC236}">
                  <a16:creationId xmlns:a16="http://schemas.microsoft.com/office/drawing/2014/main" id="{4DDD581C-F137-49A5-A83E-73C2780E1DC2}"/>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200" kern="1200" dirty="0">
                  <a:solidFill>
                    <a:schemeClr val="tx1"/>
                  </a:solidFill>
                </a:rPr>
                <a:t>Accepts donation /</a:t>
              </a:r>
              <a:r>
                <a:rPr lang="en-US" sz="1200" dirty="0">
                  <a:solidFill>
                    <a:schemeClr val="tx1"/>
                  </a:solidFill>
                </a:rPr>
                <a:t> Smart QR Code and picture.</a:t>
              </a:r>
              <a:endParaRPr lang="en-US" sz="1200" kern="1200" dirty="0">
                <a:solidFill>
                  <a:schemeClr val="tx1"/>
                </a:solidFill>
              </a:endParaRPr>
            </a:p>
          </p:txBody>
        </p:sp>
      </p:grpSp>
      <p:grpSp>
        <p:nvGrpSpPr>
          <p:cNvPr id="18" name="Group 17">
            <a:extLst>
              <a:ext uri="{FF2B5EF4-FFF2-40B4-BE49-F238E27FC236}">
                <a16:creationId xmlns:a16="http://schemas.microsoft.com/office/drawing/2014/main" id="{3960377C-44C8-41AE-9009-1B9757E3D425}"/>
              </a:ext>
            </a:extLst>
          </p:cNvPr>
          <p:cNvGrpSpPr/>
          <p:nvPr/>
        </p:nvGrpSpPr>
        <p:grpSpPr>
          <a:xfrm>
            <a:off x="2934787" y="3695779"/>
            <a:ext cx="2299284" cy="732426"/>
            <a:chOff x="38891" y="0"/>
            <a:chExt cx="6705443" cy="976568"/>
          </a:xfrm>
        </p:grpSpPr>
        <p:sp>
          <p:nvSpPr>
            <p:cNvPr id="19" name="Arrow: Right 18">
              <a:extLst>
                <a:ext uri="{FF2B5EF4-FFF2-40B4-BE49-F238E27FC236}">
                  <a16:creationId xmlns:a16="http://schemas.microsoft.com/office/drawing/2014/main" id="{6F62307E-BADD-4487-99B5-F5AAF8DDA452}"/>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Arrow: Right 4">
              <a:extLst>
                <a:ext uri="{FF2B5EF4-FFF2-40B4-BE49-F238E27FC236}">
                  <a16:creationId xmlns:a16="http://schemas.microsoft.com/office/drawing/2014/main" id="{FD23164B-FC27-4701-B899-E1FF9A6F4CDF}"/>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200" kern="1200" dirty="0">
                  <a:solidFill>
                    <a:schemeClr val="tx1"/>
                  </a:solidFill>
                </a:rPr>
                <a:t>Takes Digital Picture / NFT</a:t>
              </a:r>
            </a:p>
          </p:txBody>
        </p:sp>
      </p:grpSp>
      <p:grpSp>
        <p:nvGrpSpPr>
          <p:cNvPr id="21" name="Group 20">
            <a:extLst>
              <a:ext uri="{FF2B5EF4-FFF2-40B4-BE49-F238E27FC236}">
                <a16:creationId xmlns:a16="http://schemas.microsoft.com/office/drawing/2014/main" id="{0AA72E25-C8AC-4DE6-90EE-612BACB15A5A}"/>
              </a:ext>
            </a:extLst>
          </p:cNvPr>
          <p:cNvGrpSpPr/>
          <p:nvPr/>
        </p:nvGrpSpPr>
        <p:grpSpPr>
          <a:xfrm>
            <a:off x="2934787" y="1966809"/>
            <a:ext cx="2299284" cy="732426"/>
            <a:chOff x="38891" y="0"/>
            <a:chExt cx="6705443" cy="976568"/>
          </a:xfrm>
        </p:grpSpPr>
        <p:sp>
          <p:nvSpPr>
            <p:cNvPr id="22" name="Arrow: Right 21">
              <a:extLst>
                <a:ext uri="{FF2B5EF4-FFF2-40B4-BE49-F238E27FC236}">
                  <a16:creationId xmlns:a16="http://schemas.microsoft.com/office/drawing/2014/main" id="{56E3B6CE-6756-477B-B817-D88BCFF9FC40}"/>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Arrow: Right 4">
              <a:extLst>
                <a:ext uri="{FF2B5EF4-FFF2-40B4-BE49-F238E27FC236}">
                  <a16:creationId xmlns:a16="http://schemas.microsoft.com/office/drawing/2014/main" id="{077D9638-D2E1-4766-A261-D0E7E775AA67}"/>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050" kern="1200" dirty="0">
                  <a:solidFill>
                    <a:schemeClr val="tx1"/>
                  </a:solidFill>
                </a:rPr>
                <a:t>Receives Alert / Accepts</a:t>
              </a:r>
            </a:p>
          </p:txBody>
        </p:sp>
      </p:grpSp>
      <p:pic>
        <p:nvPicPr>
          <p:cNvPr id="24" name="Graphic 23" descr="Label with solid fill">
            <a:extLst>
              <a:ext uri="{FF2B5EF4-FFF2-40B4-BE49-F238E27FC236}">
                <a16:creationId xmlns:a16="http://schemas.microsoft.com/office/drawing/2014/main" id="{6AA88CFD-0355-421E-950F-8E6BB9454FB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158" y="1647222"/>
            <a:ext cx="685800" cy="685800"/>
          </a:xfrm>
          <a:prstGeom prst="rect">
            <a:avLst/>
          </a:prstGeom>
        </p:spPr>
      </p:pic>
      <p:sp>
        <p:nvSpPr>
          <p:cNvPr id="25" name="Arrow: Down 24">
            <a:extLst>
              <a:ext uri="{FF2B5EF4-FFF2-40B4-BE49-F238E27FC236}">
                <a16:creationId xmlns:a16="http://schemas.microsoft.com/office/drawing/2014/main" id="{1759B9DB-7EC4-4060-AF55-DC7A7203BE15}"/>
              </a:ext>
            </a:extLst>
          </p:cNvPr>
          <p:cNvSpPr/>
          <p:nvPr/>
        </p:nvSpPr>
        <p:spPr>
          <a:xfrm rot="2704835">
            <a:off x="277893" y="2664605"/>
            <a:ext cx="230885" cy="69787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6" name="Flowchart: Connector 25">
            <a:extLst>
              <a:ext uri="{FF2B5EF4-FFF2-40B4-BE49-F238E27FC236}">
                <a16:creationId xmlns:a16="http://schemas.microsoft.com/office/drawing/2014/main" id="{0A6EE1C3-1FEE-4CFE-ABB3-432BF68E98CE}"/>
              </a:ext>
            </a:extLst>
          </p:cNvPr>
          <p:cNvSpPr/>
          <p:nvPr/>
        </p:nvSpPr>
        <p:spPr>
          <a:xfrm>
            <a:off x="506019" y="2090965"/>
            <a:ext cx="367879" cy="517088"/>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rgbClr val="FF0000"/>
              </a:solidFill>
            </a:endParaRPr>
          </a:p>
        </p:txBody>
      </p:sp>
      <p:sp>
        <p:nvSpPr>
          <p:cNvPr id="7" name="Star: 6 Points 6">
            <a:extLst>
              <a:ext uri="{FF2B5EF4-FFF2-40B4-BE49-F238E27FC236}">
                <a16:creationId xmlns:a16="http://schemas.microsoft.com/office/drawing/2014/main" id="{023C8499-D699-43B9-8A08-E8487FF2255B}"/>
              </a:ext>
            </a:extLst>
          </p:cNvPr>
          <p:cNvSpPr/>
          <p:nvPr/>
        </p:nvSpPr>
        <p:spPr>
          <a:xfrm>
            <a:off x="7897490" y="1114210"/>
            <a:ext cx="676717" cy="1066023"/>
          </a:xfrm>
          <a:prstGeom prst="star6">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NFT</a:t>
            </a:r>
          </a:p>
        </p:txBody>
      </p:sp>
      <p:pic>
        <p:nvPicPr>
          <p:cNvPr id="9" name="Picture 8">
            <a:extLst>
              <a:ext uri="{FF2B5EF4-FFF2-40B4-BE49-F238E27FC236}">
                <a16:creationId xmlns:a16="http://schemas.microsoft.com/office/drawing/2014/main" id="{06193A58-FBBF-4530-8D6F-5B9587C89B9F}"/>
              </a:ext>
            </a:extLst>
          </p:cNvPr>
          <p:cNvPicPr>
            <a:picLocks noChangeAspect="1"/>
          </p:cNvPicPr>
          <p:nvPr/>
        </p:nvPicPr>
        <p:blipFill>
          <a:blip r:embed="rId8"/>
          <a:stretch>
            <a:fillRect/>
          </a:stretch>
        </p:blipFill>
        <p:spPr>
          <a:xfrm>
            <a:off x="5831101" y="1332405"/>
            <a:ext cx="1261148" cy="2397649"/>
          </a:xfrm>
          <a:prstGeom prst="rect">
            <a:avLst/>
          </a:prstGeom>
        </p:spPr>
      </p:pic>
      <p:sp>
        <p:nvSpPr>
          <p:cNvPr id="6" name="TextBox 5">
            <a:extLst>
              <a:ext uri="{FF2B5EF4-FFF2-40B4-BE49-F238E27FC236}">
                <a16:creationId xmlns:a16="http://schemas.microsoft.com/office/drawing/2014/main" id="{E3196476-79A7-4955-B8CA-7A1751C94063}"/>
              </a:ext>
            </a:extLst>
          </p:cNvPr>
          <p:cNvSpPr txBox="1"/>
          <p:nvPr/>
        </p:nvSpPr>
        <p:spPr>
          <a:xfrm>
            <a:off x="5996378" y="3236856"/>
            <a:ext cx="1030970" cy="307777"/>
          </a:xfrm>
          <a:prstGeom prst="rect">
            <a:avLst/>
          </a:prstGeom>
          <a:noFill/>
        </p:spPr>
        <p:txBody>
          <a:bodyPr wrap="square" rtlCol="0">
            <a:spAutoFit/>
          </a:bodyPr>
          <a:lstStyle/>
          <a:p>
            <a:r>
              <a:rPr lang="en-US" sz="700" dirty="0"/>
              <a:t>Accepts Donation  / Takes Digital Picture</a:t>
            </a:r>
          </a:p>
        </p:txBody>
      </p:sp>
      <p:sp>
        <p:nvSpPr>
          <p:cNvPr id="10" name="TextBox 9">
            <a:extLst>
              <a:ext uri="{FF2B5EF4-FFF2-40B4-BE49-F238E27FC236}">
                <a16:creationId xmlns:a16="http://schemas.microsoft.com/office/drawing/2014/main" id="{C78BA1E1-1215-4950-A669-ED532B9BAC5E}"/>
              </a:ext>
            </a:extLst>
          </p:cNvPr>
          <p:cNvSpPr txBox="1"/>
          <p:nvPr/>
        </p:nvSpPr>
        <p:spPr>
          <a:xfrm>
            <a:off x="7931540" y="2389171"/>
            <a:ext cx="650870" cy="253916"/>
          </a:xfrm>
          <a:prstGeom prst="rect">
            <a:avLst/>
          </a:prstGeom>
          <a:noFill/>
        </p:spPr>
        <p:txBody>
          <a:bodyPr wrap="square" rtlCol="0">
            <a:spAutoFit/>
          </a:bodyPr>
          <a:lstStyle/>
          <a:p>
            <a:r>
              <a:rPr lang="en-US" sz="1050" dirty="0"/>
              <a:t>Hash</a:t>
            </a:r>
          </a:p>
        </p:txBody>
      </p:sp>
      <p:sp>
        <p:nvSpPr>
          <p:cNvPr id="2" name="Explosion: 8 Points 1">
            <a:extLst>
              <a:ext uri="{FF2B5EF4-FFF2-40B4-BE49-F238E27FC236}">
                <a16:creationId xmlns:a16="http://schemas.microsoft.com/office/drawing/2014/main" id="{93AD22BF-DF1A-4A63-BCC7-C731A3BC488A}"/>
              </a:ext>
            </a:extLst>
          </p:cNvPr>
          <p:cNvSpPr/>
          <p:nvPr/>
        </p:nvSpPr>
        <p:spPr>
          <a:xfrm>
            <a:off x="7092249" y="2571751"/>
            <a:ext cx="1856497" cy="1886728"/>
          </a:xfrm>
          <a:prstGeom prst="irregularSeal1">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FF00"/>
                </a:solidFill>
              </a:rPr>
              <a:t>NFT becomes Immutable Record of Donation!!!</a:t>
            </a:r>
          </a:p>
        </p:txBody>
      </p:sp>
    </p:spTree>
    <p:extLst>
      <p:ext uri="{BB962C8B-B14F-4D97-AF65-F5344CB8AC3E}">
        <p14:creationId xmlns:p14="http://schemas.microsoft.com/office/powerpoint/2010/main" val="63349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1000" fill="hold"/>
                                        <p:tgtEl>
                                          <p:spTgt spid="2"/>
                                        </p:tgtEl>
                                        <p:attrNameLst>
                                          <p:attrName>ppt_w</p:attrName>
                                        </p:attrNameLst>
                                      </p:cBhvr>
                                      <p:tavLst>
                                        <p:tav tm="0">
                                          <p:val>
                                            <p:fltVal val="0"/>
                                          </p:val>
                                        </p:tav>
                                        <p:tav tm="100000">
                                          <p:val>
                                            <p:strVal val="#ppt_w"/>
                                          </p:val>
                                        </p:tav>
                                      </p:tavLst>
                                    </p:anim>
                                    <p:anim calcmode="lin" valueType="num">
                                      <p:cBhvr>
                                        <p:cTn id="48" dur="1000" fill="hold"/>
                                        <p:tgtEl>
                                          <p:spTgt spid="2"/>
                                        </p:tgtEl>
                                        <p:attrNameLst>
                                          <p:attrName>ppt_h</p:attrName>
                                        </p:attrNameLst>
                                      </p:cBhvr>
                                      <p:tavLst>
                                        <p:tav tm="0">
                                          <p:val>
                                            <p:fltVal val="0"/>
                                          </p:val>
                                        </p:tav>
                                        <p:tav tm="100000">
                                          <p:val>
                                            <p:strVal val="#ppt_h"/>
                                          </p:val>
                                        </p:tav>
                                      </p:tavLst>
                                    </p:anim>
                                    <p:anim calcmode="lin" valueType="num">
                                      <p:cBhvr>
                                        <p:cTn id="49" dur="1000" fill="hold"/>
                                        <p:tgtEl>
                                          <p:spTgt spid="2"/>
                                        </p:tgtEl>
                                        <p:attrNameLst>
                                          <p:attrName>style.rotation</p:attrName>
                                        </p:attrNameLst>
                                      </p:cBhvr>
                                      <p:tavLst>
                                        <p:tav tm="0">
                                          <p:val>
                                            <p:fltVal val="90"/>
                                          </p:val>
                                        </p:tav>
                                        <p:tav tm="100000">
                                          <p:val>
                                            <p:fltVal val="0"/>
                                          </p:val>
                                        </p:tav>
                                      </p:tavLst>
                                    </p:anim>
                                    <p:animEffect transition="in" filter="fade">
                                      <p:cBhvr>
                                        <p:cTn id="5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7" grpId="0" animBg="1"/>
      <p:bldP spid="6" grpId="0"/>
      <p:bldP spid="10" grpId="0"/>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4294967295"/>
          </p:nvPr>
        </p:nvSpPr>
        <p:spPr>
          <a:xfrm>
            <a:off x="0" y="0"/>
            <a:ext cx="0" cy="0"/>
          </a:xfrm>
        </p:spPr>
        <p:txBody>
          <a:bodyPr/>
          <a:lstStyle/>
          <a:p>
            <a:pPr defTabSz="514350">
              <a:defRPr/>
            </a:pPr>
            <a:endParaRPr lang="en-US" sz="563" dirty="0">
              <a:solidFill>
                <a:srgbClr val="000000">
                  <a:lumMod val="75000"/>
                  <a:lumOff val="25000"/>
                </a:srgbClr>
              </a:solidFill>
              <a:latin typeface="Garamond" panose="02020404030301010803"/>
            </a:endParaRPr>
          </a:p>
        </p:txBody>
      </p:sp>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44556" y="49547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4 : Impact Measurement </a:t>
            </a:r>
            <a:endParaRPr lang="en-US" sz="4000" b="1" dirty="0">
              <a:solidFill>
                <a:srgbClr val="C00000"/>
              </a:solidFill>
            </a:endParaRPr>
          </a:p>
        </p:txBody>
      </p:sp>
    </p:spTree>
    <p:extLst>
      <p:ext uri="{BB962C8B-B14F-4D97-AF65-F5344CB8AC3E}">
        <p14:creationId xmlns:p14="http://schemas.microsoft.com/office/powerpoint/2010/main" val="26754359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4294967295"/>
          </p:nvPr>
        </p:nvSpPr>
        <p:spPr>
          <a:xfrm>
            <a:off x="0" y="0"/>
            <a:ext cx="0" cy="0"/>
          </a:xfrm>
        </p:spPr>
        <p:txBody>
          <a:bodyPr/>
          <a:lstStyle/>
          <a:p>
            <a:pPr defTabSz="514350">
              <a:defRPr/>
            </a:pPr>
            <a:endParaRPr lang="en-US" sz="563" dirty="0">
              <a:solidFill>
                <a:srgbClr val="000000">
                  <a:lumMod val="75000"/>
                  <a:lumOff val="25000"/>
                </a:srgbClr>
              </a:solidFill>
              <a:latin typeface="Garamond" panose="02020404030301010803"/>
            </a:endParaRPr>
          </a:p>
        </p:txBody>
      </p:sp>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44556" y="49547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5 : Code </a:t>
            </a:r>
            <a:endParaRPr lang="en-US" sz="4000" b="1" dirty="0">
              <a:solidFill>
                <a:srgbClr val="C00000"/>
              </a:solidFill>
            </a:endParaRPr>
          </a:p>
        </p:txBody>
      </p:sp>
      <p:pic>
        <p:nvPicPr>
          <p:cNvPr id="1026" name="Picture 2">
            <a:extLst>
              <a:ext uri="{FF2B5EF4-FFF2-40B4-BE49-F238E27FC236}">
                <a16:creationId xmlns:a16="http://schemas.microsoft.com/office/drawing/2014/main" id="{579B7CB4-0D4B-4A1B-A3A3-67C99E7497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2533" y="1143000"/>
            <a:ext cx="4831298" cy="3166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8383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802E24-307E-4D9C-A04F-22DC57037AAC}"/>
              </a:ext>
            </a:extLst>
          </p:cNvPr>
          <p:cNvPicPr>
            <a:picLocks noChangeAspect="1"/>
          </p:cNvPicPr>
          <p:nvPr/>
        </p:nvPicPr>
        <p:blipFill>
          <a:blip r:embed="rId2"/>
          <a:stretch>
            <a:fillRect/>
          </a:stretch>
        </p:blipFill>
        <p:spPr>
          <a:xfrm>
            <a:off x="2065377" y="952355"/>
            <a:ext cx="4426644" cy="2501153"/>
          </a:xfrm>
          <a:prstGeom prst="rect">
            <a:avLst/>
          </a:prstGeom>
        </p:spPr>
      </p:pic>
    </p:spTree>
    <p:extLst>
      <p:ext uri="{BB962C8B-B14F-4D97-AF65-F5344CB8AC3E}">
        <p14:creationId xmlns:p14="http://schemas.microsoft.com/office/powerpoint/2010/main" val="33549608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4294967295"/>
          </p:nvPr>
        </p:nvSpPr>
        <p:spPr>
          <a:xfrm>
            <a:off x="0" y="0"/>
            <a:ext cx="0" cy="0"/>
          </a:xfrm>
        </p:spPr>
        <p:txBody>
          <a:bodyPr/>
          <a:lstStyle/>
          <a:p>
            <a:pPr defTabSz="514350">
              <a:defRPr/>
            </a:pPr>
            <a:endParaRPr lang="en-US" sz="563" dirty="0">
              <a:solidFill>
                <a:srgbClr val="000000">
                  <a:lumMod val="75000"/>
                  <a:lumOff val="25000"/>
                </a:srgbClr>
              </a:solidFill>
              <a:latin typeface="Garamond" panose="02020404030301010803"/>
            </a:endParaRPr>
          </a:p>
        </p:txBody>
      </p:sp>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44556" y="49547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6 : Final Submission</a:t>
            </a:r>
            <a:endParaRPr lang="en-US" sz="4000" b="1" dirty="0">
              <a:solidFill>
                <a:srgbClr val="C00000"/>
              </a:solidFill>
            </a:endParaRPr>
          </a:p>
        </p:txBody>
      </p:sp>
      <p:sp>
        <p:nvSpPr>
          <p:cNvPr id="5" name="TextBox 4">
            <a:extLst>
              <a:ext uri="{FF2B5EF4-FFF2-40B4-BE49-F238E27FC236}">
                <a16:creationId xmlns:a16="http://schemas.microsoft.com/office/drawing/2014/main" id="{B4CD76A9-9ADE-4958-9CAB-838B1037CC82}"/>
              </a:ext>
            </a:extLst>
          </p:cNvPr>
          <p:cNvSpPr txBox="1"/>
          <p:nvPr/>
        </p:nvSpPr>
        <p:spPr>
          <a:xfrm>
            <a:off x="2250701" y="2404415"/>
            <a:ext cx="4595532" cy="523220"/>
          </a:xfrm>
          <a:prstGeom prst="rect">
            <a:avLst/>
          </a:prstGeom>
          <a:noFill/>
        </p:spPr>
        <p:txBody>
          <a:bodyPr wrap="square">
            <a:spAutoFit/>
          </a:bodyPr>
          <a:lstStyle/>
          <a:p>
            <a:r>
              <a:rPr lang="en-US" b="0" i="0" dirty="0">
                <a:solidFill>
                  <a:srgbClr val="172B4D"/>
                </a:solidFill>
                <a:effectLst/>
                <a:latin typeface="-apple-system"/>
              </a:rPr>
              <a:t>November 17thTrade Finance Update presentation</a:t>
            </a:r>
          </a:p>
          <a:p>
            <a:endParaRPr lang="en-US" dirty="0"/>
          </a:p>
        </p:txBody>
      </p:sp>
    </p:spTree>
    <p:extLst>
      <p:ext uri="{BB962C8B-B14F-4D97-AF65-F5344CB8AC3E}">
        <p14:creationId xmlns:p14="http://schemas.microsoft.com/office/powerpoint/2010/main" val="35324988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0" y="0"/>
            <a:ext cx="0" cy="0"/>
          </a:xfrm>
        </p:spPr>
        <p:txBody>
          <a:bodyPr/>
          <a:lstStyle/>
          <a:p>
            <a:fld id="{625A5483-6CFE-48B5-AEF0-A1F6490AE452}" type="datetime2">
              <a:rPr lang="en-US" smtClean="0"/>
              <a:t>Monday, September 27, 2021</a:t>
            </a:fld>
            <a:endParaRPr lang="en-US"/>
          </a:p>
        </p:txBody>
      </p:sp>
      <p:sp>
        <p:nvSpPr>
          <p:cNvPr id="8" name="Footer Placeholder 7"/>
          <p:cNvSpPr>
            <a:spLocks noGrp="1"/>
          </p:cNvSpPr>
          <p:nvPr>
            <p:ph type="ftr" sz="quarter" idx="4294967295"/>
          </p:nvPr>
        </p:nvSpPr>
        <p:spPr>
          <a:xfrm>
            <a:off x="0" y="4829175"/>
            <a:ext cx="3187700" cy="273050"/>
          </a:xfrm>
        </p:spPr>
        <p:txBody>
          <a:bodyPr/>
          <a:lstStyle/>
          <a:p>
            <a:r>
              <a:rPr lang="en-US" dirty="0"/>
              <a:t>The Giving Chain 2021</a:t>
            </a:r>
          </a:p>
        </p:txBody>
      </p:sp>
      <p:sp>
        <p:nvSpPr>
          <p:cNvPr id="7" name="TextBox 6">
            <a:extLst>
              <a:ext uri="{FF2B5EF4-FFF2-40B4-BE49-F238E27FC236}">
                <a16:creationId xmlns:a16="http://schemas.microsoft.com/office/drawing/2014/main" id="{9FF23DCC-2FA2-4A3B-8C4F-AA432C335754}"/>
              </a:ext>
            </a:extLst>
          </p:cNvPr>
          <p:cNvSpPr txBox="1"/>
          <p:nvPr/>
        </p:nvSpPr>
        <p:spPr>
          <a:xfrm>
            <a:off x="2754602" y="314431"/>
            <a:ext cx="3429000" cy="300082"/>
          </a:xfrm>
          <a:prstGeom prst="rect">
            <a:avLst/>
          </a:prstGeom>
          <a:noFill/>
        </p:spPr>
        <p:txBody>
          <a:bodyPr wrap="square">
            <a:spAutoFit/>
          </a:bodyPr>
          <a:lstStyle/>
          <a:p>
            <a:pPr defTabSz="685800">
              <a:buClrTx/>
              <a:defRPr/>
            </a:pPr>
            <a:r>
              <a:rPr lang="en-US" sz="1350" kern="1200" dirty="0">
                <a:solidFill>
                  <a:prstClr val="black"/>
                </a:solidFill>
                <a:latin typeface="Calibri" panose="020F0502020204030204"/>
                <a:ea typeface="+mn-ea"/>
                <a:cs typeface="+mn-cs"/>
              </a:rPr>
              <a:t>Define Project and team members.</a:t>
            </a:r>
          </a:p>
        </p:txBody>
      </p:sp>
      <p:sp>
        <p:nvSpPr>
          <p:cNvPr id="9" name="Rectangle 8">
            <a:extLst>
              <a:ext uri="{FF2B5EF4-FFF2-40B4-BE49-F238E27FC236}">
                <a16:creationId xmlns:a16="http://schemas.microsoft.com/office/drawing/2014/main" id="{91DB866D-19DA-4BB2-8A5E-23325D7C6783}"/>
              </a:ext>
            </a:extLst>
          </p:cNvPr>
          <p:cNvSpPr/>
          <p:nvPr/>
        </p:nvSpPr>
        <p:spPr>
          <a:xfrm>
            <a:off x="3997282" y="930203"/>
            <a:ext cx="1144844" cy="781664"/>
          </a:xfrm>
          <a:prstGeom prst="rect">
            <a:avLst/>
          </a:prstGeom>
          <a:effectLst>
            <a:outerShdw blurRad="50800" dist="50800" dir="5400000" sx="118000" sy="118000" algn="ctr" rotWithShape="0">
              <a:schemeClr val="accent6">
                <a:lumMod val="60000"/>
                <a:lumOff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The Giving Chain</a:t>
            </a:r>
          </a:p>
        </p:txBody>
      </p:sp>
      <p:sp>
        <p:nvSpPr>
          <p:cNvPr id="10" name="Callout: Down Arrow 9">
            <a:extLst>
              <a:ext uri="{FF2B5EF4-FFF2-40B4-BE49-F238E27FC236}">
                <a16:creationId xmlns:a16="http://schemas.microsoft.com/office/drawing/2014/main" id="{9AC8A851-926C-45B6-974E-CDE93EA9DE0D}"/>
              </a:ext>
            </a:extLst>
          </p:cNvPr>
          <p:cNvSpPr/>
          <p:nvPr/>
        </p:nvSpPr>
        <p:spPr>
          <a:xfrm>
            <a:off x="2242907" y="2249232"/>
            <a:ext cx="1100599" cy="801944"/>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Business Team</a:t>
            </a:r>
          </a:p>
        </p:txBody>
      </p:sp>
      <p:sp>
        <p:nvSpPr>
          <p:cNvPr id="11" name="Callout: Down Arrow 10">
            <a:extLst>
              <a:ext uri="{FF2B5EF4-FFF2-40B4-BE49-F238E27FC236}">
                <a16:creationId xmlns:a16="http://schemas.microsoft.com/office/drawing/2014/main" id="{DF788011-095A-46C7-959C-A73C7C34A47B}"/>
              </a:ext>
            </a:extLst>
          </p:cNvPr>
          <p:cNvSpPr/>
          <p:nvPr/>
        </p:nvSpPr>
        <p:spPr>
          <a:xfrm>
            <a:off x="5767659" y="2204326"/>
            <a:ext cx="1100599" cy="801944"/>
          </a:xfrm>
          <a:prstGeom prst="downArrowCallou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Technical Team</a:t>
            </a:r>
          </a:p>
        </p:txBody>
      </p:sp>
      <p:sp>
        <p:nvSpPr>
          <p:cNvPr id="12" name="Flowchart: Connector 11">
            <a:extLst>
              <a:ext uri="{FF2B5EF4-FFF2-40B4-BE49-F238E27FC236}">
                <a16:creationId xmlns:a16="http://schemas.microsoft.com/office/drawing/2014/main" id="{61A0C675-8B41-44C7-892E-1999F2A43429}"/>
              </a:ext>
            </a:extLst>
          </p:cNvPr>
          <p:cNvSpPr/>
          <p:nvPr/>
        </p:nvSpPr>
        <p:spPr>
          <a:xfrm>
            <a:off x="1175442" y="3006270"/>
            <a:ext cx="945266" cy="763122"/>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7030A0"/>
                </a:solidFill>
              </a:rPr>
              <a:t>Create Social Media</a:t>
            </a:r>
          </a:p>
        </p:txBody>
      </p:sp>
      <p:sp>
        <p:nvSpPr>
          <p:cNvPr id="13" name="Flowchart: Connector 12">
            <a:extLst>
              <a:ext uri="{FF2B5EF4-FFF2-40B4-BE49-F238E27FC236}">
                <a16:creationId xmlns:a16="http://schemas.microsoft.com/office/drawing/2014/main" id="{90012197-97DB-4603-98A5-9F9936522F66}"/>
              </a:ext>
            </a:extLst>
          </p:cNvPr>
          <p:cNvSpPr/>
          <p:nvPr/>
        </p:nvSpPr>
        <p:spPr>
          <a:xfrm>
            <a:off x="2306760" y="3322341"/>
            <a:ext cx="921775" cy="771897"/>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solidFill>
                  <a:srgbClr val="7030A0"/>
                </a:solidFill>
              </a:rPr>
              <a:t>Raise Funds for Project and Platform</a:t>
            </a:r>
            <a:endParaRPr lang="en-US" sz="600" dirty="0">
              <a:solidFill>
                <a:srgbClr val="7030A0"/>
              </a:solidFill>
            </a:endParaRPr>
          </a:p>
        </p:txBody>
      </p:sp>
      <p:sp>
        <p:nvSpPr>
          <p:cNvPr id="14" name="Flowchart: Connector 13">
            <a:extLst>
              <a:ext uri="{FF2B5EF4-FFF2-40B4-BE49-F238E27FC236}">
                <a16:creationId xmlns:a16="http://schemas.microsoft.com/office/drawing/2014/main" id="{A1CB680A-5844-4246-8620-9A67F3B692CD}"/>
              </a:ext>
            </a:extLst>
          </p:cNvPr>
          <p:cNvSpPr/>
          <p:nvPr/>
        </p:nvSpPr>
        <p:spPr>
          <a:xfrm>
            <a:off x="3425472" y="3207476"/>
            <a:ext cx="837245" cy="763122"/>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rgbClr val="7030A0"/>
                </a:solidFill>
              </a:rPr>
              <a:t>Run Projects</a:t>
            </a:r>
          </a:p>
        </p:txBody>
      </p:sp>
      <p:sp>
        <p:nvSpPr>
          <p:cNvPr id="15" name="Flowchart: Connector 14">
            <a:extLst>
              <a:ext uri="{FF2B5EF4-FFF2-40B4-BE49-F238E27FC236}">
                <a16:creationId xmlns:a16="http://schemas.microsoft.com/office/drawing/2014/main" id="{24D7C6F4-A886-4683-B80B-2DECBE0F71F4}"/>
              </a:ext>
            </a:extLst>
          </p:cNvPr>
          <p:cNvSpPr/>
          <p:nvPr/>
        </p:nvSpPr>
        <p:spPr>
          <a:xfrm>
            <a:off x="6966517" y="3051794"/>
            <a:ext cx="905535" cy="717598"/>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a:solidFill>
                  <a:schemeClr val="tx1"/>
                </a:solidFill>
              </a:rPr>
              <a:t>Develop Code</a:t>
            </a:r>
          </a:p>
        </p:txBody>
      </p:sp>
      <p:sp>
        <p:nvSpPr>
          <p:cNvPr id="16" name="Flowchart: Connector 15">
            <a:extLst>
              <a:ext uri="{FF2B5EF4-FFF2-40B4-BE49-F238E27FC236}">
                <a16:creationId xmlns:a16="http://schemas.microsoft.com/office/drawing/2014/main" id="{D6882B9A-BAD0-4EB2-9904-2C52E5FE947C}"/>
              </a:ext>
            </a:extLst>
          </p:cNvPr>
          <p:cNvSpPr/>
          <p:nvPr/>
        </p:nvSpPr>
        <p:spPr>
          <a:xfrm>
            <a:off x="5805383" y="3207476"/>
            <a:ext cx="1025150" cy="763122"/>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Research Platforms</a:t>
            </a:r>
          </a:p>
        </p:txBody>
      </p:sp>
      <p:sp>
        <p:nvSpPr>
          <p:cNvPr id="17" name="Flowchart: Connector 16">
            <a:extLst>
              <a:ext uri="{FF2B5EF4-FFF2-40B4-BE49-F238E27FC236}">
                <a16:creationId xmlns:a16="http://schemas.microsoft.com/office/drawing/2014/main" id="{A406209F-5A60-4885-B9B0-20C97CB7C350}"/>
              </a:ext>
            </a:extLst>
          </p:cNvPr>
          <p:cNvSpPr/>
          <p:nvPr/>
        </p:nvSpPr>
        <p:spPr>
          <a:xfrm>
            <a:off x="4824508" y="3007299"/>
            <a:ext cx="905534" cy="717598"/>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solidFill>
                  <a:schemeClr val="tx1"/>
                </a:solidFill>
              </a:rPr>
              <a:t>Create a Git Hub Repo</a:t>
            </a:r>
          </a:p>
        </p:txBody>
      </p:sp>
      <p:cxnSp>
        <p:nvCxnSpPr>
          <p:cNvPr id="19" name="Connector: Elbow 18">
            <a:extLst>
              <a:ext uri="{FF2B5EF4-FFF2-40B4-BE49-F238E27FC236}">
                <a16:creationId xmlns:a16="http://schemas.microsoft.com/office/drawing/2014/main" id="{43095FE8-7E6E-4D4A-9E63-65D56899564A}"/>
              </a:ext>
            </a:extLst>
          </p:cNvPr>
          <p:cNvCxnSpPr>
            <a:stCxn id="9" idx="1"/>
            <a:endCxn id="10" idx="0"/>
          </p:cNvCxnSpPr>
          <p:nvPr/>
        </p:nvCxnSpPr>
        <p:spPr>
          <a:xfrm rot="10800000" flipV="1">
            <a:off x="2793206" y="1321035"/>
            <a:ext cx="1204076" cy="92819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A2F4CC6F-8A64-4F20-8855-A9A1EB72712E}"/>
              </a:ext>
            </a:extLst>
          </p:cNvPr>
          <p:cNvCxnSpPr>
            <a:cxnSpLocks/>
            <a:stCxn id="9" idx="3"/>
            <a:endCxn id="11" idx="0"/>
          </p:cNvCxnSpPr>
          <p:nvPr/>
        </p:nvCxnSpPr>
        <p:spPr>
          <a:xfrm>
            <a:off x="5142126" y="1321035"/>
            <a:ext cx="1175833" cy="88329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616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4463E7-50A6-4D39-B516-9E7770AAB404}"/>
              </a:ext>
            </a:extLst>
          </p:cNvPr>
          <p:cNvSpPr>
            <a:spLocks noGrp="1"/>
          </p:cNvSpPr>
          <p:nvPr>
            <p:ph type="dt" sz="half" idx="4294967295"/>
          </p:nvPr>
        </p:nvSpPr>
        <p:spPr>
          <a:xfrm>
            <a:off x="0" y="0"/>
            <a:ext cx="0" cy="0"/>
          </a:xfrm>
        </p:spPr>
        <p:txBody>
          <a:bodyPr/>
          <a:lstStyle/>
          <a:p>
            <a:endParaRPr lang="en-US" dirty="0"/>
          </a:p>
        </p:txBody>
      </p:sp>
      <p:sp>
        <p:nvSpPr>
          <p:cNvPr id="3" name="Footer Placeholder 2">
            <a:extLst>
              <a:ext uri="{FF2B5EF4-FFF2-40B4-BE49-F238E27FC236}">
                <a16:creationId xmlns:a16="http://schemas.microsoft.com/office/drawing/2014/main" id="{045365DE-7B75-475F-870B-DE40F97BCC82}"/>
              </a:ext>
            </a:extLst>
          </p:cNvPr>
          <p:cNvSpPr>
            <a:spLocks noGrp="1"/>
          </p:cNvSpPr>
          <p:nvPr>
            <p:ph type="ftr" sz="quarter" idx="4294967295"/>
          </p:nvPr>
        </p:nvSpPr>
        <p:spPr>
          <a:xfrm>
            <a:off x="0" y="0"/>
            <a:ext cx="0" cy="0"/>
          </a:xfrm>
        </p:spPr>
        <p:txBody>
          <a:bodyPr/>
          <a:lstStyle/>
          <a:p>
            <a:r>
              <a:rPr lang="en-US" dirty="0"/>
              <a:t>e</a:t>
            </a:r>
          </a:p>
        </p:txBody>
      </p:sp>
      <p:pic>
        <p:nvPicPr>
          <p:cNvPr id="5" name="Picture 4" descr="Graphical user interface, website&#10;&#10;Description automatically generated">
            <a:extLst>
              <a:ext uri="{FF2B5EF4-FFF2-40B4-BE49-F238E27FC236}">
                <a16:creationId xmlns:a16="http://schemas.microsoft.com/office/drawing/2014/main" id="{BAA04659-1E8D-449B-8FD5-AA13063093ED}"/>
              </a:ext>
            </a:extLst>
          </p:cNvPr>
          <p:cNvPicPr>
            <a:picLocks noChangeAspect="1"/>
          </p:cNvPicPr>
          <p:nvPr/>
        </p:nvPicPr>
        <p:blipFill>
          <a:blip r:embed="rId2"/>
          <a:stretch>
            <a:fillRect/>
          </a:stretch>
        </p:blipFill>
        <p:spPr>
          <a:xfrm>
            <a:off x="1133783" y="953750"/>
            <a:ext cx="2115755" cy="1662248"/>
          </a:xfrm>
          <a:prstGeom prst="rect">
            <a:avLst/>
          </a:prstGeom>
        </p:spPr>
      </p:pic>
      <p:sp>
        <p:nvSpPr>
          <p:cNvPr id="8" name="TextBox 7">
            <a:extLst>
              <a:ext uri="{FF2B5EF4-FFF2-40B4-BE49-F238E27FC236}">
                <a16:creationId xmlns:a16="http://schemas.microsoft.com/office/drawing/2014/main" id="{B19D598A-0C38-4268-B86D-54B4E6780080}"/>
              </a:ext>
            </a:extLst>
          </p:cNvPr>
          <p:cNvSpPr txBox="1"/>
          <p:nvPr/>
        </p:nvSpPr>
        <p:spPr>
          <a:xfrm>
            <a:off x="4960731" y="301139"/>
            <a:ext cx="3771901" cy="415498"/>
          </a:xfrm>
          <a:prstGeom prst="rect">
            <a:avLst/>
          </a:prstGeom>
          <a:solidFill>
            <a:srgbClr val="FFFF00"/>
          </a:solidFill>
        </p:spPr>
        <p:txBody>
          <a:bodyPr wrap="square" rtlCol="0">
            <a:spAutoFit/>
          </a:bodyPr>
          <a:lstStyle/>
          <a:p>
            <a:r>
              <a:rPr lang="en-US" sz="2100" dirty="0"/>
              <a:t>Web Site and Donations</a:t>
            </a:r>
          </a:p>
        </p:txBody>
      </p:sp>
      <p:sp>
        <p:nvSpPr>
          <p:cNvPr id="10" name="TextBox 9">
            <a:extLst>
              <a:ext uri="{FF2B5EF4-FFF2-40B4-BE49-F238E27FC236}">
                <a16:creationId xmlns:a16="http://schemas.microsoft.com/office/drawing/2014/main" id="{BA9E20CC-6A9F-4F21-8037-A160CEB01F71}"/>
              </a:ext>
            </a:extLst>
          </p:cNvPr>
          <p:cNvSpPr txBox="1"/>
          <p:nvPr/>
        </p:nvSpPr>
        <p:spPr>
          <a:xfrm>
            <a:off x="5570010" y="909502"/>
            <a:ext cx="3429000" cy="253916"/>
          </a:xfrm>
          <a:prstGeom prst="rect">
            <a:avLst/>
          </a:prstGeom>
          <a:noFill/>
        </p:spPr>
        <p:txBody>
          <a:bodyPr wrap="square">
            <a:spAutoFit/>
          </a:bodyPr>
          <a:lstStyle/>
          <a:p>
            <a:r>
              <a:rPr lang="en-US" sz="1050" dirty="0"/>
              <a:t>https://gofund.me/b0840750</a:t>
            </a:r>
          </a:p>
        </p:txBody>
      </p:sp>
      <p:pic>
        <p:nvPicPr>
          <p:cNvPr id="12" name="Picture 11" descr="Graphical user interface, text, application&#10;&#10;Description automatically generated">
            <a:extLst>
              <a:ext uri="{FF2B5EF4-FFF2-40B4-BE49-F238E27FC236}">
                <a16:creationId xmlns:a16="http://schemas.microsoft.com/office/drawing/2014/main" id="{BDA57306-15D8-4A22-AA96-5F4E4BDC29EC}"/>
              </a:ext>
            </a:extLst>
          </p:cNvPr>
          <p:cNvPicPr>
            <a:picLocks noChangeAspect="1"/>
          </p:cNvPicPr>
          <p:nvPr/>
        </p:nvPicPr>
        <p:blipFill>
          <a:blip r:embed="rId3"/>
          <a:stretch>
            <a:fillRect/>
          </a:stretch>
        </p:blipFill>
        <p:spPr>
          <a:xfrm>
            <a:off x="977026" y="3230348"/>
            <a:ext cx="2424141" cy="1201439"/>
          </a:xfrm>
          <a:prstGeom prst="rect">
            <a:avLst/>
          </a:prstGeom>
          <a:ln w="38100">
            <a:solidFill>
              <a:schemeClr val="tx1"/>
            </a:solidFill>
          </a:ln>
        </p:spPr>
      </p:pic>
      <p:sp>
        <p:nvSpPr>
          <p:cNvPr id="13" name="TextBox 12">
            <a:extLst>
              <a:ext uri="{FF2B5EF4-FFF2-40B4-BE49-F238E27FC236}">
                <a16:creationId xmlns:a16="http://schemas.microsoft.com/office/drawing/2014/main" id="{9A29B972-CF07-443F-A6D4-27D3D1457F7E}"/>
              </a:ext>
            </a:extLst>
          </p:cNvPr>
          <p:cNvSpPr txBox="1"/>
          <p:nvPr/>
        </p:nvSpPr>
        <p:spPr>
          <a:xfrm>
            <a:off x="977026" y="2763733"/>
            <a:ext cx="2410097" cy="276999"/>
          </a:xfrm>
          <a:prstGeom prst="rect">
            <a:avLst/>
          </a:prstGeom>
          <a:noFill/>
          <a:ln w="57150">
            <a:solidFill>
              <a:schemeClr val="tx1"/>
            </a:solidFill>
          </a:ln>
        </p:spPr>
        <p:txBody>
          <a:bodyPr wrap="square" rtlCol="0">
            <a:spAutoFit/>
          </a:bodyPr>
          <a:lstStyle/>
          <a:p>
            <a:r>
              <a:rPr lang="en-US" sz="1200" b="1" dirty="0"/>
              <a:t>Institutional Investors</a:t>
            </a:r>
          </a:p>
        </p:txBody>
      </p:sp>
      <p:sp>
        <p:nvSpPr>
          <p:cNvPr id="14" name="TextBox 13">
            <a:extLst>
              <a:ext uri="{FF2B5EF4-FFF2-40B4-BE49-F238E27FC236}">
                <a16:creationId xmlns:a16="http://schemas.microsoft.com/office/drawing/2014/main" id="{DAD1DACF-51BE-4C34-9FA6-E4107CA29628}"/>
              </a:ext>
            </a:extLst>
          </p:cNvPr>
          <p:cNvSpPr txBox="1"/>
          <p:nvPr/>
        </p:nvSpPr>
        <p:spPr>
          <a:xfrm>
            <a:off x="5841782" y="710497"/>
            <a:ext cx="2115755" cy="253916"/>
          </a:xfrm>
          <a:prstGeom prst="rect">
            <a:avLst/>
          </a:prstGeom>
          <a:noFill/>
        </p:spPr>
        <p:txBody>
          <a:bodyPr wrap="square" rtlCol="0">
            <a:spAutoFit/>
          </a:bodyPr>
          <a:lstStyle/>
          <a:p>
            <a:r>
              <a:rPr lang="en-US" sz="1050" dirty="0"/>
              <a:t>Donate to Project</a:t>
            </a:r>
          </a:p>
        </p:txBody>
      </p:sp>
      <p:pic>
        <p:nvPicPr>
          <p:cNvPr id="16" name="Picture 15" descr="Graphical user interface, website&#10;&#10;Description automatically generated">
            <a:extLst>
              <a:ext uri="{FF2B5EF4-FFF2-40B4-BE49-F238E27FC236}">
                <a16:creationId xmlns:a16="http://schemas.microsoft.com/office/drawing/2014/main" id="{F80E8EF5-75A9-4F04-BB52-38C927AB86C1}"/>
              </a:ext>
            </a:extLst>
          </p:cNvPr>
          <p:cNvPicPr>
            <a:picLocks noChangeAspect="1"/>
          </p:cNvPicPr>
          <p:nvPr/>
        </p:nvPicPr>
        <p:blipFill>
          <a:blip r:embed="rId4"/>
          <a:stretch>
            <a:fillRect/>
          </a:stretch>
        </p:blipFill>
        <p:spPr>
          <a:xfrm>
            <a:off x="5213663" y="1680388"/>
            <a:ext cx="2322715" cy="1607867"/>
          </a:xfrm>
          <a:prstGeom prst="rect">
            <a:avLst/>
          </a:prstGeom>
        </p:spPr>
      </p:pic>
      <p:sp>
        <p:nvSpPr>
          <p:cNvPr id="17" name="TextBox 16">
            <a:extLst>
              <a:ext uri="{FF2B5EF4-FFF2-40B4-BE49-F238E27FC236}">
                <a16:creationId xmlns:a16="http://schemas.microsoft.com/office/drawing/2014/main" id="{D37C08AA-D4C3-4AC4-9671-5ABC2A839F52}"/>
              </a:ext>
            </a:extLst>
          </p:cNvPr>
          <p:cNvSpPr txBox="1"/>
          <p:nvPr/>
        </p:nvSpPr>
        <p:spPr>
          <a:xfrm>
            <a:off x="5841782" y="1304981"/>
            <a:ext cx="2527663" cy="253916"/>
          </a:xfrm>
          <a:prstGeom prst="rect">
            <a:avLst/>
          </a:prstGeom>
          <a:noFill/>
        </p:spPr>
        <p:txBody>
          <a:bodyPr wrap="square" rtlCol="0">
            <a:spAutoFit/>
          </a:bodyPr>
          <a:lstStyle/>
          <a:p>
            <a:r>
              <a:rPr lang="en-US" sz="1050" dirty="0"/>
              <a:t>Tee-shirt Sales</a:t>
            </a:r>
          </a:p>
        </p:txBody>
      </p:sp>
      <p:sp>
        <p:nvSpPr>
          <p:cNvPr id="19" name="TextBox 18">
            <a:extLst>
              <a:ext uri="{FF2B5EF4-FFF2-40B4-BE49-F238E27FC236}">
                <a16:creationId xmlns:a16="http://schemas.microsoft.com/office/drawing/2014/main" id="{CC8FA1C3-2DDD-4B8B-BC24-0CAC144718B5}"/>
              </a:ext>
            </a:extLst>
          </p:cNvPr>
          <p:cNvSpPr txBox="1"/>
          <p:nvPr/>
        </p:nvSpPr>
        <p:spPr>
          <a:xfrm>
            <a:off x="4395652" y="3409747"/>
            <a:ext cx="3605348" cy="1223412"/>
          </a:xfrm>
          <a:prstGeom prst="rect">
            <a:avLst/>
          </a:prstGeom>
          <a:noFill/>
        </p:spPr>
        <p:txBody>
          <a:bodyPr wrap="square">
            <a:spAutoFit/>
          </a:bodyPr>
          <a:lstStyle/>
          <a:p>
            <a:r>
              <a:rPr lang="en-US" sz="1050" b="1" dirty="0"/>
              <a:t>Corporate Funding (</a:t>
            </a:r>
            <a:r>
              <a:rPr lang="en-US" sz="1050" dirty="0"/>
              <a:t>For the project development</a:t>
            </a:r>
            <a:r>
              <a:rPr lang="en-US" sz="1050" b="1" dirty="0"/>
              <a:t>)</a:t>
            </a:r>
            <a:r>
              <a:rPr lang="en-US" sz="1050" dirty="0"/>
              <a:t>: </a:t>
            </a:r>
            <a:r>
              <a:rPr lang="en-US" sz="1050" dirty="0">
                <a:hlinkClick r:id="rId5"/>
              </a:rPr>
              <a:t>https://crowdfunding.lfx.linuxfoundation.org/projects/hyperledger-the-giving-chain</a:t>
            </a:r>
            <a:r>
              <a:rPr lang="en-US" sz="1050" dirty="0"/>
              <a:t> </a:t>
            </a:r>
          </a:p>
          <a:p>
            <a:r>
              <a:rPr lang="en-IN" sz="1050" b="1" dirty="0"/>
              <a:t>General Funding (</a:t>
            </a:r>
            <a:r>
              <a:rPr lang="en-IN" sz="1050" dirty="0"/>
              <a:t>For the use of buying goods</a:t>
            </a:r>
            <a:r>
              <a:rPr lang="en-IN" sz="1050" b="1" dirty="0"/>
              <a:t>)</a:t>
            </a:r>
            <a:r>
              <a:rPr lang="en-US" sz="1050" dirty="0"/>
              <a:t>: </a:t>
            </a:r>
            <a:r>
              <a:rPr lang="en-US" sz="1050" dirty="0">
                <a:hlinkClick r:id="rId6"/>
              </a:rPr>
              <a:t>https://crowdfunding.lfx.linuxfoundation.org/initiative/fabcd0b5-cecb-452b-a7e1-55bf31065c4a</a:t>
            </a:r>
            <a:r>
              <a:rPr lang="en-US" sz="1050" dirty="0"/>
              <a:t> </a:t>
            </a:r>
          </a:p>
          <a:p>
            <a:r>
              <a:rPr lang="en-US" sz="1050" dirty="0"/>
              <a:t>The General Funds will be distributed on Project Day. </a:t>
            </a:r>
          </a:p>
        </p:txBody>
      </p:sp>
      <p:sp>
        <p:nvSpPr>
          <p:cNvPr id="20" name="Title 1">
            <a:extLst>
              <a:ext uri="{FF2B5EF4-FFF2-40B4-BE49-F238E27FC236}">
                <a16:creationId xmlns:a16="http://schemas.microsoft.com/office/drawing/2014/main" id="{880E0840-65CC-416C-B5FC-4174DF2BCC0E}"/>
              </a:ext>
            </a:extLst>
          </p:cNvPr>
          <p:cNvSpPr txBox="1">
            <a:spLocks/>
          </p:cNvSpPr>
          <p:nvPr/>
        </p:nvSpPr>
        <p:spPr>
          <a:xfrm>
            <a:off x="234587" y="326690"/>
            <a:ext cx="6305073" cy="627060"/>
          </a:xfrm>
          <a:prstGeom prst="rect">
            <a:avLst/>
          </a:prstGeom>
        </p:spPr>
        <p:txBody>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IN" sz="3300" dirty="0">
                <a:solidFill>
                  <a:schemeClr val="tx1"/>
                </a:solidFill>
              </a:rPr>
              <a:t>Business </a:t>
            </a:r>
            <a:r>
              <a:rPr lang="en-US" sz="3300" dirty="0">
                <a:solidFill>
                  <a:schemeClr val="tx1"/>
                </a:solidFill>
              </a:rPr>
              <a:t>Development </a:t>
            </a:r>
          </a:p>
        </p:txBody>
      </p:sp>
    </p:spTree>
    <p:extLst>
      <p:ext uri="{BB962C8B-B14F-4D97-AF65-F5344CB8AC3E}">
        <p14:creationId xmlns:p14="http://schemas.microsoft.com/office/powerpoint/2010/main" val="3507706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54"/>
        <p:cNvGrpSpPr/>
        <p:nvPr/>
      </p:nvGrpSpPr>
      <p:grpSpPr>
        <a:xfrm>
          <a:off x="0" y="0"/>
          <a:ext cx="0" cy="0"/>
          <a:chOff x="0" y="0"/>
          <a:chExt cx="0" cy="0"/>
        </a:xfrm>
      </p:grpSpPr>
      <p:pic>
        <p:nvPicPr>
          <p:cNvPr id="1756" name="Google Shape;1756;p221"/>
          <p:cNvPicPr preferRelativeResize="0"/>
          <p:nvPr/>
        </p:nvPicPr>
        <p:blipFill>
          <a:blip r:embed="rId3">
            <a:alphaModFix/>
          </a:blip>
          <a:stretch>
            <a:fillRect/>
          </a:stretch>
        </p:blipFill>
        <p:spPr>
          <a:xfrm>
            <a:off x="6844378" y="537968"/>
            <a:ext cx="997841" cy="861226"/>
          </a:xfrm>
          <a:prstGeom prst="rect">
            <a:avLst/>
          </a:prstGeom>
          <a:noFill/>
          <a:ln>
            <a:noFill/>
          </a:ln>
        </p:spPr>
      </p:pic>
      <p:pic>
        <p:nvPicPr>
          <p:cNvPr id="1757" name="Google Shape;1757;p221"/>
          <p:cNvPicPr preferRelativeResize="0"/>
          <p:nvPr/>
        </p:nvPicPr>
        <p:blipFill>
          <a:blip r:embed="rId4">
            <a:alphaModFix/>
          </a:blip>
          <a:stretch>
            <a:fillRect/>
          </a:stretch>
        </p:blipFill>
        <p:spPr>
          <a:xfrm>
            <a:off x="7842219" y="58558"/>
            <a:ext cx="1229710" cy="1151451"/>
          </a:xfrm>
          <a:prstGeom prst="rect">
            <a:avLst/>
          </a:prstGeom>
          <a:noFill/>
          <a:ln>
            <a:noFill/>
          </a:ln>
        </p:spPr>
      </p:pic>
      <p:pic>
        <p:nvPicPr>
          <p:cNvPr id="1759" name="Google Shape;1759;p221"/>
          <p:cNvPicPr preferRelativeResize="0"/>
          <p:nvPr/>
        </p:nvPicPr>
        <p:blipFill>
          <a:blip r:embed="rId5">
            <a:alphaModFix/>
          </a:blip>
          <a:stretch>
            <a:fillRect/>
          </a:stretch>
        </p:blipFill>
        <p:spPr>
          <a:xfrm>
            <a:off x="8153025" y="1210009"/>
            <a:ext cx="815302" cy="920624"/>
          </a:xfrm>
          <a:prstGeom prst="rect">
            <a:avLst/>
          </a:prstGeom>
          <a:noFill/>
          <a:ln>
            <a:noFill/>
          </a:ln>
        </p:spPr>
      </p:pic>
      <p:sp>
        <p:nvSpPr>
          <p:cNvPr id="12" name="TextBox 11">
            <a:extLst>
              <a:ext uri="{FF2B5EF4-FFF2-40B4-BE49-F238E27FC236}">
                <a16:creationId xmlns:a16="http://schemas.microsoft.com/office/drawing/2014/main" id="{96F8BF30-12CA-4762-87F0-04647060954D}"/>
              </a:ext>
            </a:extLst>
          </p:cNvPr>
          <p:cNvSpPr txBox="1"/>
          <p:nvPr/>
        </p:nvSpPr>
        <p:spPr>
          <a:xfrm>
            <a:off x="2286000" y="2310421"/>
            <a:ext cx="4572000" cy="523220"/>
          </a:xfrm>
          <a:prstGeom prst="rect">
            <a:avLst/>
          </a:prstGeom>
          <a:noFill/>
        </p:spPr>
        <p:txBody>
          <a:bodyPr wrap="square">
            <a:spAutoFit/>
          </a:bodyPr>
          <a:lstStyle/>
          <a:p>
            <a:r>
              <a:rPr lang="en-US" sz="1400" dirty="0">
                <a:solidFill>
                  <a:srgbClr val="FFFFFF"/>
                </a:solidFill>
                <a:latin typeface="Proxima Nova"/>
                <a:ea typeface="Proxima Nova"/>
                <a:cs typeface="Proxima Nova"/>
                <a:sym typeface="Proxima Nova"/>
              </a:rPr>
              <a:t>Hyperledger Trade Finance</a:t>
            </a:r>
            <a:br>
              <a:rPr lang="en-US" sz="1400" dirty="0">
                <a:solidFill>
                  <a:srgbClr val="FFFFFF"/>
                </a:solidFill>
                <a:latin typeface="Proxima Nova"/>
                <a:ea typeface="Proxima Nova"/>
                <a:cs typeface="Proxima Nova"/>
                <a:sym typeface="Proxima Nova"/>
              </a:rPr>
            </a:br>
            <a:r>
              <a:rPr lang="en-US" sz="1400" dirty="0">
                <a:solidFill>
                  <a:srgbClr val="FFFFFF"/>
                </a:solidFill>
                <a:latin typeface="Proxima Nova"/>
                <a:ea typeface="Proxima Nova"/>
                <a:cs typeface="Proxima Nova"/>
                <a:sym typeface="Proxima Nova"/>
              </a:rPr>
              <a:t> Special Interest Group</a:t>
            </a:r>
            <a:endParaRPr lang="en-US" dirty="0"/>
          </a:p>
        </p:txBody>
      </p:sp>
      <p:sp>
        <p:nvSpPr>
          <p:cNvPr id="14" name="TextBox 13">
            <a:extLst>
              <a:ext uri="{FF2B5EF4-FFF2-40B4-BE49-F238E27FC236}">
                <a16:creationId xmlns:a16="http://schemas.microsoft.com/office/drawing/2014/main" id="{611473D5-7538-48C5-9244-81DF7E0ACC43}"/>
              </a:ext>
            </a:extLst>
          </p:cNvPr>
          <p:cNvSpPr txBox="1"/>
          <p:nvPr/>
        </p:nvSpPr>
        <p:spPr>
          <a:xfrm>
            <a:off x="1585097" y="931762"/>
            <a:ext cx="3910244" cy="707886"/>
          </a:xfrm>
          <a:prstGeom prst="rect">
            <a:avLst/>
          </a:prstGeom>
          <a:noFill/>
        </p:spPr>
        <p:txBody>
          <a:bodyPr wrap="square">
            <a:spAutoFit/>
          </a:bodyPr>
          <a:lstStyle/>
          <a:p>
            <a:r>
              <a:rPr lang="en-US" sz="2000" dirty="0"/>
              <a:t>Hyperledger Trade Finance</a:t>
            </a:r>
            <a:br>
              <a:rPr lang="en-US" sz="2000" dirty="0"/>
            </a:br>
            <a:r>
              <a:rPr lang="en-US" sz="2000" dirty="0"/>
              <a:t> Special Interest Group Presents</a:t>
            </a:r>
          </a:p>
        </p:txBody>
      </p:sp>
      <p:sp>
        <p:nvSpPr>
          <p:cNvPr id="17" name="TextBox 16">
            <a:extLst>
              <a:ext uri="{FF2B5EF4-FFF2-40B4-BE49-F238E27FC236}">
                <a16:creationId xmlns:a16="http://schemas.microsoft.com/office/drawing/2014/main" id="{6FE843F3-03CD-462D-8D8D-30857C649B66}"/>
              </a:ext>
            </a:extLst>
          </p:cNvPr>
          <p:cNvSpPr txBox="1"/>
          <p:nvPr/>
        </p:nvSpPr>
        <p:spPr>
          <a:xfrm>
            <a:off x="1585097" y="1909964"/>
            <a:ext cx="4572000" cy="2246769"/>
          </a:xfrm>
          <a:prstGeom prst="rect">
            <a:avLst/>
          </a:prstGeom>
          <a:noFill/>
        </p:spPr>
        <p:txBody>
          <a:bodyPr wrap="square">
            <a:spAutoFit/>
          </a:bodyPr>
          <a:lstStyle/>
          <a:p>
            <a:pPr marL="0" lvl="0" indent="0" algn="ctr" rtl="0">
              <a:lnSpc>
                <a:spcPct val="100000"/>
              </a:lnSpc>
              <a:spcBef>
                <a:spcPts val="0"/>
              </a:spcBef>
              <a:spcAft>
                <a:spcPts val="0"/>
              </a:spcAft>
              <a:buNone/>
            </a:pPr>
            <a:r>
              <a:rPr lang="en-US" sz="1400" b="1" dirty="0">
                <a:solidFill>
                  <a:srgbClr val="74D1D6"/>
                </a:solidFill>
                <a:latin typeface="Proxima Nova"/>
                <a:ea typeface="Proxima Nova"/>
                <a:cs typeface="Proxima Nova"/>
                <a:sym typeface="Proxima Nova"/>
              </a:rPr>
              <a:t>The Giving Chain</a:t>
            </a:r>
          </a:p>
          <a:p>
            <a:pPr marL="0" lvl="0" indent="0" algn="ctr" rtl="0">
              <a:lnSpc>
                <a:spcPct val="100000"/>
              </a:lnSpc>
              <a:spcBef>
                <a:spcPts val="0"/>
              </a:spcBef>
              <a:spcAft>
                <a:spcPts val="0"/>
              </a:spcAft>
              <a:buNone/>
            </a:pPr>
            <a:r>
              <a:rPr lang="en-US" b="1" dirty="0">
                <a:solidFill>
                  <a:srgbClr val="74D1D6"/>
                </a:solidFill>
                <a:latin typeface="Proxima Nova"/>
                <a:ea typeface="Proxima Nova"/>
                <a:cs typeface="Proxima Nova"/>
                <a:sym typeface="Proxima Nova"/>
              </a:rPr>
              <a:t>A Linux Foundation sponsored </a:t>
            </a:r>
          </a:p>
          <a:p>
            <a:pPr marL="0" lvl="0" indent="0" algn="ctr" rtl="0">
              <a:lnSpc>
                <a:spcPct val="100000"/>
              </a:lnSpc>
              <a:spcBef>
                <a:spcPts val="0"/>
              </a:spcBef>
              <a:spcAft>
                <a:spcPts val="0"/>
              </a:spcAft>
              <a:buNone/>
            </a:pPr>
            <a:r>
              <a:rPr lang="en-US" b="1" dirty="0">
                <a:solidFill>
                  <a:srgbClr val="74D1D6"/>
                </a:solidFill>
                <a:latin typeface="Proxima Nova"/>
                <a:ea typeface="Proxima Nova"/>
                <a:cs typeface="Proxima Nova"/>
                <a:sym typeface="Proxima Nova"/>
              </a:rPr>
              <a:t>2021 Mentorship Project</a:t>
            </a:r>
            <a:r>
              <a:rPr lang="en-US" sz="1400" b="1" dirty="0">
                <a:solidFill>
                  <a:srgbClr val="74D1D6"/>
                </a:solidFill>
                <a:latin typeface="Proxima Nova"/>
                <a:ea typeface="Proxima Nova"/>
                <a:cs typeface="Proxima Nova"/>
                <a:sym typeface="Proxima Nova"/>
              </a:rPr>
              <a:t>.</a:t>
            </a:r>
          </a:p>
          <a:p>
            <a:pPr marL="0" lvl="0" indent="0" algn="ctr" rtl="0">
              <a:lnSpc>
                <a:spcPct val="100000"/>
              </a:lnSpc>
              <a:spcBef>
                <a:spcPts val="0"/>
              </a:spcBef>
              <a:spcAft>
                <a:spcPts val="0"/>
              </a:spcAft>
              <a:buNone/>
            </a:pPr>
            <a:endParaRPr lang="en-US" sz="1400" b="1" dirty="0">
              <a:solidFill>
                <a:srgbClr val="74D1D6"/>
              </a:solidFill>
              <a:latin typeface="Proxima Nova"/>
              <a:ea typeface="Proxima Nova"/>
              <a:cs typeface="Proxima Nova"/>
              <a:sym typeface="Proxima Nova"/>
            </a:endParaRPr>
          </a:p>
          <a:p>
            <a:pPr marL="0" lvl="0" indent="0" rtl="0">
              <a:lnSpc>
                <a:spcPct val="100000"/>
              </a:lnSpc>
              <a:spcBef>
                <a:spcPts val="0"/>
              </a:spcBef>
              <a:spcAft>
                <a:spcPts val="0"/>
              </a:spcAft>
              <a:buNone/>
            </a:pPr>
            <a:r>
              <a:rPr lang="en-US" sz="1400" b="1" dirty="0">
                <a:solidFill>
                  <a:srgbClr val="7AC62A"/>
                </a:solidFill>
                <a:latin typeface="Proxima Nova"/>
                <a:ea typeface="Proxima Nova"/>
                <a:cs typeface="Proxima Nova"/>
                <a:sym typeface="Proxima Nova"/>
              </a:rPr>
              <a:t> </a:t>
            </a:r>
            <a:r>
              <a:rPr lang="en-US" sz="1400" dirty="0">
                <a:solidFill>
                  <a:srgbClr val="414042"/>
                </a:solidFill>
                <a:latin typeface="Proxima Nova"/>
                <a:ea typeface="Proxima Nova"/>
                <a:cs typeface="Proxima Nova"/>
                <a:sym typeface="Proxima Nova"/>
              </a:rPr>
              <a:t>The Giving Chain is a Blockchain Social Impact Project to support charitable efforts by creating a donation supply chain tracking platform. The Giving Chain platform creates an immutable record of a donation by tracking items as they go from</a:t>
            </a:r>
            <a:r>
              <a:rPr lang="en-US" dirty="0">
                <a:solidFill>
                  <a:srgbClr val="414042"/>
                </a:solidFill>
                <a:latin typeface="Proxima Nova"/>
                <a:ea typeface="Proxima Nova"/>
                <a:cs typeface="Proxima Nova"/>
                <a:sym typeface="Proxima Nova"/>
              </a:rPr>
              <a:t> Donor, Transporter to Recipient. </a:t>
            </a:r>
            <a:endParaRPr lang="en-US" sz="1400" dirty="0">
              <a:solidFill>
                <a:srgbClr val="414042"/>
              </a:solidFill>
              <a:latin typeface="Proxima Nova"/>
              <a:ea typeface="Proxima Nova"/>
              <a:cs typeface="Proxima Nova"/>
              <a:sym typeface="Proxima Nov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0CE85-1DD1-481E-ADF5-435F17A05E24}"/>
              </a:ext>
            </a:extLst>
          </p:cNvPr>
          <p:cNvSpPr>
            <a:spLocks noGrp="1"/>
          </p:cNvSpPr>
          <p:nvPr>
            <p:ph type="title"/>
          </p:nvPr>
        </p:nvSpPr>
        <p:spPr>
          <a:xfrm>
            <a:off x="261866" y="253472"/>
            <a:ext cx="4933446" cy="1067012"/>
          </a:xfrm>
        </p:spPr>
        <p:txBody>
          <a:bodyPr/>
          <a:lstStyle/>
          <a:p>
            <a:r>
              <a:rPr lang="en-IN" sz="2800" dirty="0">
                <a:solidFill>
                  <a:schemeClr val="tx1"/>
                </a:solidFill>
              </a:rPr>
              <a:t>Business </a:t>
            </a:r>
            <a:r>
              <a:rPr lang="en-US" sz="2800" dirty="0">
                <a:solidFill>
                  <a:schemeClr val="tx1"/>
                </a:solidFill>
              </a:rPr>
              <a:t>Development </a:t>
            </a:r>
          </a:p>
        </p:txBody>
      </p:sp>
      <p:sp>
        <p:nvSpPr>
          <p:cNvPr id="3" name="Content Placeholder 2">
            <a:extLst>
              <a:ext uri="{FF2B5EF4-FFF2-40B4-BE49-F238E27FC236}">
                <a16:creationId xmlns:a16="http://schemas.microsoft.com/office/drawing/2014/main" id="{75EAA110-75CF-4A60-A681-0B2BC5B6A48F}"/>
              </a:ext>
            </a:extLst>
          </p:cNvPr>
          <p:cNvSpPr>
            <a:spLocks noGrp="1"/>
          </p:cNvSpPr>
          <p:nvPr>
            <p:ph idx="1"/>
          </p:nvPr>
        </p:nvSpPr>
        <p:spPr>
          <a:xfrm>
            <a:off x="2565432" y="1320484"/>
            <a:ext cx="5259761" cy="2738628"/>
          </a:xfrm>
        </p:spPr>
        <p:txBody>
          <a:bodyPr>
            <a:noAutofit/>
          </a:bodyPr>
          <a:lstStyle/>
          <a:p>
            <a:r>
              <a:rPr lang="en-US" sz="1200" b="1" dirty="0"/>
              <a:t>Date for Project Labor Day weekend September 3, 4 and 5, 2021</a:t>
            </a:r>
            <a:endParaRPr lang="en-IN" sz="1050" b="1" dirty="0"/>
          </a:p>
          <a:p>
            <a:r>
              <a:rPr lang="en-IN" sz="1050" b="1" dirty="0"/>
              <a:t>Social Media (Advertise The Project)</a:t>
            </a:r>
            <a:endParaRPr lang="en-US" sz="1050" dirty="0"/>
          </a:p>
          <a:p>
            <a:pPr marL="240030" lvl="1"/>
            <a:r>
              <a:rPr lang="en-US" sz="1200" b="1" dirty="0"/>
              <a:t>Be a Social Media pioneer</a:t>
            </a:r>
          </a:p>
          <a:p>
            <a:pPr marL="240030" lvl="1"/>
            <a:r>
              <a:rPr lang="en-US" sz="1200" dirty="0">
                <a:solidFill>
                  <a:schemeClr val="accent3">
                    <a:lumMod val="75000"/>
                  </a:schemeClr>
                </a:solidFill>
                <a:latin typeface="-apple-system"/>
                <a:hlinkClick r:id="rId2"/>
              </a:rPr>
              <a:t>https://www.facebook.com/TheGivingChain</a:t>
            </a:r>
            <a:br>
              <a:rPr lang="en-US" sz="1200" dirty="0">
                <a:solidFill>
                  <a:schemeClr val="accent3">
                    <a:lumMod val="75000"/>
                  </a:schemeClr>
                </a:solidFill>
                <a:latin typeface="-apple-system"/>
              </a:rPr>
            </a:br>
            <a:r>
              <a:rPr lang="en-US" sz="1200" dirty="0">
                <a:solidFill>
                  <a:schemeClr val="accent3">
                    <a:lumMod val="75000"/>
                  </a:schemeClr>
                </a:solidFill>
                <a:latin typeface="-apple-system"/>
                <a:hlinkClick r:id="rId3"/>
              </a:rPr>
              <a:t>https://www.instagram.com/thegivingchain/</a:t>
            </a:r>
            <a:br>
              <a:rPr lang="en-US" sz="1200" dirty="0">
                <a:solidFill>
                  <a:schemeClr val="accent3">
                    <a:lumMod val="75000"/>
                  </a:schemeClr>
                </a:solidFill>
              </a:rPr>
            </a:br>
            <a:r>
              <a:rPr lang="en-US" sz="1200" dirty="0">
                <a:solidFill>
                  <a:schemeClr val="accent3">
                    <a:lumMod val="75000"/>
                  </a:schemeClr>
                </a:solidFill>
                <a:latin typeface="-apple-system"/>
                <a:hlinkClick r:id="rId4"/>
              </a:rPr>
              <a:t>https://t.me/BCPrinceton</a:t>
            </a:r>
            <a:br>
              <a:rPr lang="en-US" sz="1200" dirty="0">
                <a:solidFill>
                  <a:schemeClr val="accent3">
                    <a:lumMod val="75000"/>
                  </a:schemeClr>
                </a:solidFill>
              </a:rPr>
            </a:br>
            <a:r>
              <a:rPr lang="en-US" sz="1200" dirty="0">
                <a:solidFill>
                  <a:schemeClr val="accent3">
                    <a:lumMod val="75000"/>
                  </a:schemeClr>
                </a:solidFill>
                <a:latin typeface="-apple-system"/>
                <a:hlinkClick r:id="rId5"/>
              </a:rPr>
              <a:t>https://twitter.com/bc_princeton</a:t>
            </a:r>
            <a:br>
              <a:rPr lang="en-US" sz="1200" dirty="0">
                <a:solidFill>
                  <a:schemeClr val="accent3">
                    <a:lumMod val="75000"/>
                  </a:schemeClr>
                </a:solidFill>
              </a:rPr>
            </a:br>
            <a:r>
              <a:rPr lang="en-US" sz="900" b="1" dirty="0">
                <a:solidFill>
                  <a:srgbClr val="666666"/>
                </a:solidFill>
                <a:latin typeface="-apple-system"/>
              </a:rPr>
              <a:t>LinkedIn Group:</a:t>
            </a:r>
            <a:r>
              <a:rPr lang="en-US" sz="900" dirty="0">
                <a:solidFill>
                  <a:srgbClr val="666666"/>
                </a:solidFill>
                <a:latin typeface="-apple-system"/>
              </a:rPr>
              <a:t> ​</a:t>
            </a:r>
            <a:r>
              <a:rPr lang="en-US" sz="900" dirty="0">
                <a:solidFill>
                  <a:srgbClr val="0052CC"/>
                </a:solidFill>
                <a:latin typeface="-apple-system"/>
                <a:hlinkClick r:id="rId6"/>
              </a:rPr>
              <a:t>https://www.linkedin.com/groups/9055378/</a:t>
            </a:r>
            <a:r>
              <a:rPr lang="en-US" sz="900" dirty="0">
                <a:hlinkClick r:id="rId7"/>
              </a:rPr>
              <a:t>https://wiki.hyperledger.org/pages/viewpage.action?pageId=51613841</a:t>
            </a:r>
            <a:endParaRPr lang="en-US" sz="900" dirty="0"/>
          </a:p>
          <a:p>
            <a:r>
              <a:rPr lang="en-US" sz="1050" b="1" dirty="0"/>
              <a:t>To Do:</a:t>
            </a:r>
          </a:p>
          <a:p>
            <a:pPr marL="240030" lvl="1"/>
            <a:r>
              <a:rPr lang="en-US" sz="1050" dirty="0"/>
              <a:t>Fund raiser events</a:t>
            </a:r>
          </a:p>
          <a:p>
            <a:pPr marL="240030" lvl="1"/>
            <a:r>
              <a:rPr lang="en-US" sz="1050" dirty="0"/>
              <a:t>Tee Shirt Sales and Distribution</a:t>
            </a:r>
          </a:p>
          <a:p>
            <a:pPr marL="240030" lvl="1"/>
            <a:r>
              <a:rPr lang="en-US" sz="1050" dirty="0"/>
              <a:t>Marketing Materials</a:t>
            </a:r>
          </a:p>
        </p:txBody>
      </p:sp>
      <p:pic>
        <p:nvPicPr>
          <p:cNvPr id="1026" name="Picture 2" descr="Twitter Logo, Twitter Symbol, Meaning, History and Evolution">
            <a:extLst>
              <a:ext uri="{FF2B5EF4-FFF2-40B4-BE49-F238E27FC236}">
                <a16:creationId xmlns:a16="http://schemas.microsoft.com/office/drawing/2014/main" id="{40EE25F3-AA61-4527-989D-F51DD82B351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3849" y="1320484"/>
            <a:ext cx="1499611" cy="10345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nstagram Logo - WillToRock">
            <a:extLst>
              <a:ext uri="{FF2B5EF4-FFF2-40B4-BE49-F238E27FC236}">
                <a16:creationId xmlns:a16="http://schemas.microsoft.com/office/drawing/2014/main" id="{54025AA5-3C89-4624-A11A-7DB098E3D93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10879" y="3233941"/>
            <a:ext cx="1753951" cy="165034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elegram (software) - Wikipedia">
            <a:extLst>
              <a:ext uri="{FF2B5EF4-FFF2-40B4-BE49-F238E27FC236}">
                <a16:creationId xmlns:a16="http://schemas.microsoft.com/office/drawing/2014/main" id="{B87087A6-8362-4FD6-83B9-C01252F739B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flipH="1">
            <a:off x="311855" y="2860315"/>
            <a:ext cx="1734629" cy="173462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ow to Dominate Your Niche with Facebook Graph Search">
            <a:extLst>
              <a:ext uri="{FF2B5EF4-FFF2-40B4-BE49-F238E27FC236}">
                <a16:creationId xmlns:a16="http://schemas.microsoft.com/office/drawing/2014/main" id="{D791F170-F000-4810-B254-F77F9F91262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17900" y="429166"/>
            <a:ext cx="1315997" cy="1310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0063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A39A00-8B7B-4491-801E-09FA886EAF0C}"/>
              </a:ext>
            </a:extLst>
          </p:cNvPr>
          <p:cNvSpPr>
            <a:spLocks noGrp="1"/>
          </p:cNvSpPr>
          <p:nvPr>
            <p:ph type="dt" sz="half" idx="4294967295"/>
          </p:nvPr>
        </p:nvSpPr>
        <p:spPr>
          <a:xfrm>
            <a:off x="0" y="0"/>
            <a:ext cx="0" cy="0"/>
          </a:xfrm>
        </p:spPr>
        <p:txBody>
          <a:bodyPr/>
          <a:lstStyle/>
          <a:p>
            <a:fld id="{E0F3A21C-CC36-4B1D-9329-30C240FB8649}" type="datetime2">
              <a:rPr lang="en-US" smtClean="0"/>
              <a:t>Monday, September 27, 2021</a:t>
            </a:fld>
            <a:endParaRPr lang="en-US"/>
          </a:p>
        </p:txBody>
      </p:sp>
      <p:sp>
        <p:nvSpPr>
          <p:cNvPr id="3" name="Footer Placeholder 2">
            <a:extLst>
              <a:ext uri="{FF2B5EF4-FFF2-40B4-BE49-F238E27FC236}">
                <a16:creationId xmlns:a16="http://schemas.microsoft.com/office/drawing/2014/main" id="{308DC42E-1415-4AA2-9556-280CB5CCCCC8}"/>
              </a:ext>
            </a:extLst>
          </p:cNvPr>
          <p:cNvSpPr>
            <a:spLocks noGrp="1"/>
          </p:cNvSpPr>
          <p:nvPr>
            <p:ph type="ftr" sz="quarter" idx="4294967295"/>
          </p:nvPr>
        </p:nvSpPr>
        <p:spPr>
          <a:xfrm>
            <a:off x="0" y="0"/>
            <a:ext cx="0" cy="0"/>
          </a:xfrm>
        </p:spPr>
        <p:txBody>
          <a:bodyPr/>
          <a:lstStyle/>
          <a:p>
            <a:r>
              <a:rPr lang="en-US"/>
              <a:t>The Giving Chain 2021</a:t>
            </a:r>
          </a:p>
        </p:txBody>
      </p:sp>
      <p:pic>
        <p:nvPicPr>
          <p:cNvPr id="5" name="Picture 4">
            <a:extLst>
              <a:ext uri="{FF2B5EF4-FFF2-40B4-BE49-F238E27FC236}">
                <a16:creationId xmlns:a16="http://schemas.microsoft.com/office/drawing/2014/main" id="{44CC7250-D024-417E-99C2-81A3CD6D95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732666" y="2692658"/>
            <a:ext cx="1987506" cy="1490630"/>
          </a:xfrm>
          <a:prstGeom prst="rect">
            <a:avLst/>
          </a:prstGeom>
        </p:spPr>
      </p:pic>
      <p:pic>
        <p:nvPicPr>
          <p:cNvPr id="7" name="Picture 6">
            <a:extLst>
              <a:ext uri="{FF2B5EF4-FFF2-40B4-BE49-F238E27FC236}">
                <a16:creationId xmlns:a16="http://schemas.microsoft.com/office/drawing/2014/main" id="{90AD445C-5372-4145-A1F3-AB987CD002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958166" y="2611469"/>
            <a:ext cx="1987506" cy="1490630"/>
          </a:xfrm>
          <a:prstGeom prst="rect">
            <a:avLst/>
          </a:prstGeom>
        </p:spPr>
      </p:pic>
      <p:pic>
        <p:nvPicPr>
          <p:cNvPr id="9" name="Picture 8">
            <a:extLst>
              <a:ext uri="{FF2B5EF4-FFF2-40B4-BE49-F238E27FC236}">
                <a16:creationId xmlns:a16="http://schemas.microsoft.com/office/drawing/2014/main" id="{95F97C73-FD7C-45C3-B43E-ABCA7DDD59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707700" y="2445716"/>
            <a:ext cx="1987506" cy="1490630"/>
          </a:xfrm>
          <a:prstGeom prst="rect">
            <a:avLst/>
          </a:prstGeom>
        </p:spPr>
      </p:pic>
      <p:pic>
        <p:nvPicPr>
          <p:cNvPr id="1026" name="Picture 2">
            <a:extLst>
              <a:ext uri="{FF2B5EF4-FFF2-40B4-BE49-F238E27FC236}">
                <a16:creationId xmlns:a16="http://schemas.microsoft.com/office/drawing/2014/main" id="{25EFB5A6-44EC-4B0D-BD60-C28D20A3D5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85639" y="451683"/>
            <a:ext cx="2215134" cy="1476756"/>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06D8714C-7ECD-4A69-B6A6-8D72EEB0FCFA}"/>
              </a:ext>
            </a:extLst>
          </p:cNvPr>
          <p:cNvSpPr/>
          <p:nvPr/>
        </p:nvSpPr>
        <p:spPr>
          <a:xfrm>
            <a:off x="4133088" y="514350"/>
            <a:ext cx="2366010" cy="8503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11" name="TextBox 10">
            <a:extLst>
              <a:ext uri="{FF2B5EF4-FFF2-40B4-BE49-F238E27FC236}">
                <a16:creationId xmlns:a16="http://schemas.microsoft.com/office/drawing/2014/main" id="{9B420F2E-47BF-4AA4-8AF6-52DB403856E4}"/>
              </a:ext>
            </a:extLst>
          </p:cNvPr>
          <p:cNvSpPr txBox="1"/>
          <p:nvPr/>
        </p:nvSpPr>
        <p:spPr>
          <a:xfrm>
            <a:off x="4366985" y="792963"/>
            <a:ext cx="1796447" cy="577081"/>
          </a:xfrm>
          <a:prstGeom prst="rect">
            <a:avLst/>
          </a:prstGeom>
          <a:noFill/>
        </p:spPr>
        <p:txBody>
          <a:bodyPr wrap="square" rtlCol="0">
            <a:spAutoFit/>
          </a:bodyPr>
          <a:lstStyle/>
          <a:p>
            <a:r>
              <a:rPr lang="en-US" sz="1050" dirty="0">
                <a:solidFill>
                  <a:schemeClr val="bg1"/>
                </a:solidFill>
              </a:rPr>
              <a:t>The Giving Chain </a:t>
            </a:r>
            <a:br>
              <a:rPr lang="en-US" sz="1050" dirty="0">
                <a:solidFill>
                  <a:schemeClr val="bg1"/>
                </a:solidFill>
              </a:rPr>
            </a:br>
            <a:r>
              <a:rPr lang="en-US" sz="1050" dirty="0">
                <a:solidFill>
                  <a:schemeClr val="bg1"/>
                </a:solidFill>
              </a:rPr>
              <a:t>Test Run, Princeton</a:t>
            </a:r>
            <a:br>
              <a:rPr lang="en-US" sz="1050" dirty="0">
                <a:solidFill>
                  <a:schemeClr val="bg1"/>
                </a:solidFill>
              </a:rPr>
            </a:br>
            <a:r>
              <a:rPr lang="en-US" sz="1050" dirty="0">
                <a:solidFill>
                  <a:schemeClr val="bg1"/>
                </a:solidFill>
              </a:rPr>
              <a:t>August 28</a:t>
            </a:r>
            <a:r>
              <a:rPr lang="en-US" sz="1050" baseline="30000" dirty="0">
                <a:solidFill>
                  <a:schemeClr val="bg1"/>
                </a:solidFill>
              </a:rPr>
              <a:t>th</a:t>
            </a:r>
            <a:r>
              <a:rPr lang="en-US" sz="1050" dirty="0">
                <a:solidFill>
                  <a:schemeClr val="bg1"/>
                </a:solidFill>
              </a:rPr>
              <a:t> </a:t>
            </a:r>
          </a:p>
        </p:txBody>
      </p:sp>
    </p:spTree>
    <p:extLst>
      <p:ext uri="{BB962C8B-B14F-4D97-AF65-F5344CB8AC3E}">
        <p14:creationId xmlns:p14="http://schemas.microsoft.com/office/powerpoint/2010/main" val="2674218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E0F47DBA-BEB7-4F28-9A88-E0544044F125}"/>
              </a:ext>
            </a:extLst>
          </p:cNvPr>
          <p:cNvPicPr>
            <a:picLocks noChangeAspect="1"/>
          </p:cNvPicPr>
          <p:nvPr/>
        </p:nvPicPr>
        <p:blipFill>
          <a:blip r:embed="rId2"/>
          <a:stretch>
            <a:fillRect/>
          </a:stretch>
        </p:blipFill>
        <p:spPr>
          <a:xfrm rot="5400000">
            <a:off x="6335246" y="570661"/>
            <a:ext cx="3005416" cy="2254062"/>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71DE5532-3BC6-41E3-AAB0-4931683365B2}"/>
              </a:ext>
            </a:extLst>
          </p:cNvPr>
          <p:cNvPicPr>
            <a:picLocks noChangeAspect="1"/>
          </p:cNvPicPr>
          <p:nvPr/>
        </p:nvPicPr>
        <p:blipFill>
          <a:blip r:embed="rId3"/>
          <a:stretch>
            <a:fillRect/>
          </a:stretch>
        </p:blipFill>
        <p:spPr>
          <a:xfrm rot="5400000">
            <a:off x="4079755" y="1507482"/>
            <a:ext cx="2604805" cy="1955094"/>
          </a:xfrm>
          <a:prstGeom prst="rect">
            <a:avLst/>
          </a:prstGeom>
        </p:spPr>
      </p:pic>
      <p:pic>
        <p:nvPicPr>
          <p:cNvPr id="7" name="Picture 6" descr="Website, calendar&#10;&#10;Description automatically generated">
            <a:extLst>
              <a:ext uri="{FF2B5EF4-FFF2-40B4-BE49-F238E27FC236}">
                <a16:creationId xmlns:a16="http://schemas.microsoft.com/office/drawing/2014/main" id="{B04C6C20-39C5-4565-A833-290FA89BAE1F}"/>
              </a:ext>
            </a:extLst>
          </p:cNvPr>
          <p:cNvPicPr>
            <a:picLocks noChangeAspect="1"/>
          </p:cNvPicPr>
          <p:nvPr/>
        </p:nvPicPr>
        <p:blipFill>
          <a:blip r:embed="rId4"/>
          <a:stretch>
            <a:fillRect/>
          </a:stretch>
        </p:blipFill>
        <p:spPr>
          <a:xfrm>
            <a:off x="332546" y="316006"/>
            <a:ext cx="3429298" cy="2572554"/>
          </a:xfrm>
          <a:prstGeom prst="rect">
            <a:avLst/>
          </a:prstGeom>
        </p:spPr>
      </p:pic>
      <p:sp>
        <p:nvSpPr>
          <p:cNvPr id="8" name="TextBox 7">
            <a:extLst>
              <a:ext uri="{FF2B5EF4-FFF2-40B4-BE49-F238E27FC236}">
                <a16:creationId xmlns:a16="http://schemas.microsoft.com/office/drawing/2014/main" id="{234BD22F-F9C2-4B15-820A-26021C1CD62C}"/>
              </a:ext>
            </a:extLst>
          </p:cNvPr>
          <p:cNvSpPr txBox="1"/>
          <p:nvPr/>
        </p:nvSpPr>
        <p:spPr>
          <a:xfrm>
            <a:off x="4323229" y="316006"/>
            <a:ext cx="1425389" cy="523220"/>
          </a:xfrm>
          <a:prstGeom prst="rect">
            <a:avLst/>
          </a:prstGeom>
          <a:noFill/>
        </p:spPr>
        <p:txBody>
          <a:bodyPr wrap="square" rtlCol="0">
            <a:spAutoFit/>
          </a:bodyPr>
          <a:lstStyle/>
          <a:p>
            <a:r>
              <a:rPr lang="en-US" dirty="0"/>
              <a:t>Food Drive September 5th</a:t>
            </a:r>
          </a:p>
        </p:txBody>
      </p:sp>
    </p:spTree>
    <p:extLst>
      <p:ext uri="{BB962C8B-B14F-4D97-AF65-F5344CB8AC3E}">
        <p14:creationId xmlns:p14="http://schemas.microsoft.com/office/powerpoint/2010/main" val="41138922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AF4F9C1-EE47-4315-93C8-E8BE660F1871}"/>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185290" y="930361"/>
            <a:ext cx="4354898" cy="1711986"/>
          </a:xfrm>
          <a:prstGeom prst="rect">
            <a:avLst/>
          </a:prstGeom>
        </p:spPr>
      </p:pic>
      <p:pic>
        <p:nvPicPr>
          <p:cNvPr id="5" name="Picture 4">
            <a:extLst>
              <a:ext uri="{FF2B5EF4-FFF2-40B4-BE49-F238E27FC236}">
                <a16:creationId xmlns:a16="http://schemas.microsoft.com/office/drawing/2014/main" id="{D310FEEB-3DD8-4939-AD30-B5F86531F30F}"/>
              </a:ext>
            </a:extLst>
          </p:cNvPr>
          <p:cNvPicPr>
            <a:picLocks noChangeAspect="1"/>
          </p:cNvPicPr>
          <p:nvPr/>
        </p:nvPicPr>
        <p:blipFill>
          <a:blip r:embed="rId3"/>
          <a:stretch>
            <a:fillRect/>
          </a:stretch>
        </p:blipFill>
        <p:spPr>
          <a:xfrm>
            <a:off x="319702" y="3212144"/>
            <a:ext cx="5150115" cy="1371670"/>
          </a:xfrm>
          <a:prstGeom prst="rect">
            <a:avLst/>
          </a:prstGeom>
        </p:spPr>
      </p:pic>
      <p:pic>
        <p:nvPicPr>
          <p:cNvPr id="6" name="Picture 5">
            <a:extLst>
              <a:ext uri="{FF2B5EF4-FFF2-40B4-BE49-F238E27FC236}">
                <a16:creationId xmlns:a16="http://schemas.microsoft.com/office/drawing/2014/main" id="{582BC9BF-6C5F-490C-8AFA-7876C093796F}"/>
              </a:ext>
            </a:extLst>
          </p:cNvPr>
          <p:cNvPicPr/>
          <p:nvPr/>
        </p:nvPicPr>
        <p:blipFill>
          <a:blip r:embed="rId4" cstate="print">
            <a:extLst>
              <a:ext uri="{28A0092B-C50C-407E-A947-70E740481C1C}">
                <a14:useLocalDpi xmlns:a14="http://schemas.microsoft.com/office/drawing/2010/main" val="0"/>
              </a:ext>
            </a:extLst>
          </a:blip>
          <a:stretch>
            <a:fillRect/>
          </a:stretch>
        </p:blipFill>
        <p:spPr>
          <a:xfrm rot="5205524">
            <a:off x="6244883" y="1153286"/>
            <a:ext cx="2976142" cy="1455562"/>
          </a:xfrm>
          <a:prstGeom prst="rect">
            <a:avLst/>
          </a:prstGeom>
        </p:spPr>
      </p:pic>
    </p:spTree>
    <p:extLst>
      <p:ext uri="{BB962C8B-B14F-4D97-AF65-F5344CB8AC3E}">
        <p14:creationId xmlns:p14="http://schemas.microsoft.com/office/powerpoint/2010/main" val="13694939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7BB09AE-82EB-4410-A337-BDF5EC07191A}"/>
              </a:ext>
            </a:extLst>
          </p:cNvPr>
          <p:cNvSpPr txBox="1"/>
          <p:nvPr/>
        </p:nvSpPr>
        <p:spPr>
          <a:xfrm>
            <a:off x="342900" y="425799"/>
            <a:ext cx="4572000" cy="701539"/>
          </a:xfrm>
          <a:prstGeom prst="rect">
            <a:avLst/>
          </a:prstGeom>
          <a:noFill/>
        </p:spPr>
        <p:txBody>
          <a:bodyPr wrap="square">
            <a:spAutoFit/>
          </a:bodyPr>
          <a:lstStyle/>
          <a:p>
            <a:pPr marL="0" marR="0">
              <a:lnSpc>
                <a:spcPct val="115000"/>
              </a:lnSpc>
              <a:spcBef>
                <a:spcPts val="0"/>
              </a:spcBef>
              <a:spcAft>
                <a:spcPts val="1000"/>
              </a:spcAft>
            </a:pPr>
            <a:r>
              <a:rPr lang="en-US" sz="1400" b="1" dirty="0">
                <a:effectLst/>
                <a:latin typeface="Calibri" panose="020F0502020204030204" pitchFamily="34" charset="0"/>
                <a:ea typeface="Calibri" panose="020F0502020204030204" pitchFamily="34" charset="0"/>
                <a:cs typeface="Times New Roman" panose="02020603050405020304" pitchFamily="18" charset="0"/>
              </a:rPr>
              <a:t>shop from where the sanitary napkins are purchased.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400" b="1" dirty="0">
                <a:effectLst/>
                <a:latin typeface="Calibri" panose="020F0502020204030204" pitchFamily="34" charset="0"/>
                <a:ea typeface="Calibri" panose="020F0502020204030204" pitchFamily="34" charset="0"/>
                <a:cs typeface="Times New Roman" panose="02020603050405020304" pitchFamily="18" charset="0"/>
              </a:rPr>
              <a:t>Location is Ghaziabad, U.P, India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343CC7EB-C87B-4D8D-A2D9-7F3A02B68741}"/>
              </a:ext>
            </a:extLst>
          </p:cNvPr>
          <p:cNvPicPr/>
          <p:nvPr/>
        </p:nvPicPr>
        <p:blipFill>
          <a:blip r:embed="rId2" cstate="print">
            <a:extLst>
              <a:ext uri="{28A0092B-C50C-407E-A947-70E740481C1C}">
                <a14:useLocalDpi xmlns:a14="http://schemas.microsoft.com/office/drawing/2010/main" val="0"/>
              </a:ext>
            </a:extLst>
          </a:blip>
          <a:stretch>
            <a:fillRect/>
          </a:stretch>
        </p:blipFill>
        <p:spPr>
          <a:xfrm rot="5400000">
            <a:off x="4058466" y="1564040"/>
            <a:ext cx="4031904" cy="1755421"/>
          </a:xfrm>
          <a:prstGeom prst="rect">
            <a:avLst/>
          </a:prstGeom>
        </p:spPr>
      </p:pic>
      <p:pic>
        <p:nvPicPr>
          <p:cNvPr id="5" name="Picture 4">
            <a:extLst>
              <a:ext uri="{FF2B5EF4-FFF2-40B4-BE49-F238E27FC236}">
                <a16:creationId xmlns:a16="http://schemas.microsoft.com/office/drawing/2014/main" id="{DF727DC1-7B85-4951-BE31-CC977CD896C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55100" y="1627095"/>
            <a:ext cx="3111403" cy="1312154"/>
          </a:xfrm>
          <a:prstGeom prst="rect">
            <a:avLst/>
          </a:prstGeom>
        </p:spPr>
      </p:pic>
    </p:spTree>
    <p:extLst>
      <p:ext uri="{BB962C8B-B14F-4D97-AF65-F5344CB8AC3E}">
        <p14:creationId xmlns:p14="http://schemas.microsoft.com/office/powerpoint/2010/main" val="37616135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C276A9-A423-44E7-8C1C-ACF38F641245}"/>
              </a:ext>
            </a:extLst>
          </p:cNvPr>
          <p:cNvSpPr txBox="1"/>
          <p:nvPr/>
        </p:nvSpPr>
        <p:spPr>
          <a:xfrm>
            <a:off x="2286000" y="2097101"/>
            <a:ext cx="4572000" cy="949299"/>
          </a:xfrm>
          <a:prstGeom prst="rect">
            <a:avLst/>
          </a:prstGeom>
          <a:noFill/>
        </p:spPr>
        <p:txBody>
          <a:bodyPr wrap="square">
            <a:spAutoFit/>
          </a:bodyPr>
          <a:lstStyle/>
          <a:p>
            <a:pPr marL="0" marR="0">
              <a:lnSpc>
                <a:spcPct val="115000"/>
              </a:lnSpc>
              <a:spcBef>
                <a:spcPts val="0"/>
              </a:spcBef>
              <a:spcAft>
                <a:spcPts val="1000"/>
              </a:spcAft>
            </a:pPr>
            <a:r>
              <a:rPr lang="en-US" sz="1400" b="1" dirty="0">
                <a:effectLst/>
                <a:latin typeface="Calibri" panose="020F0502020204030204" pitchFamily="34" charset="0"/>
                <a:ea typeface="Calibri" panose="020F0502020204030204" pitchFamily="34" charset="0"/>
                <a:cs typeface="Times New Roman" panose="02020603050405020304" pitchFamily="18" charset="0"/>
              </a:rPr>
              <a:t>Recipient:- The sanitary napkins are distributed to the </a:t>
            </a:r>
            <a:r>
              <a:rPr lang="en-US" sz="1400" b="1" dirty="0" err="1">
                <a:effectLst/>
                <a:latin typeface="Calibri" panose="020F0502020204030204" pitchFamily="34" charset="0"/>
                <a:ea typeface="Calibri" panose="020F0502020204030204" pitchFamily="34" charset="0"/>
                <a:cs typeface="Times New Roman" panose="02020603050405020304" pitchFamily="18" charset="0"/>
              </a:rPr>
              <a:t>labour</a:t>
            </a:r>
            <a:r>
              <a:rPr lang="en-US" sz="1400" b="1" dirty="0">
                <a:effectLst/>
                <a:latin typeface="Calibri" panose="020F0502020204030204" pitchFamily="34" charset="0"/>
                <a:ea typeface="Calibri" panose="020F0502020204030204" pitchFamily="34" charset="0"/>
                <a:cs typeface="Times New Roman" panose="02020603050405020304" pitchFamily="18" charset="0"/>
              </a:rPr>
              <a:t> workers.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400" b="1" dirty="0">
                <a:effectLst/>
                <a:latin typeface="Calibri" panose="020F0502020204030204" pitchFamily="34" charset="0"/>
                <a:ea typeface="Calibri" panose="020F0502020204030204" pitchFamily="34" charset="0"/>
                <a:cs typeface="Times New Roman" panose="02020603050405020304" pitchFamily="18" charset="0"/>
              </a:rPr>
              <a:t>Location Ghaziabad, U.P, India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70F0220C-B535-4DCE-A694-881BEB58413E}"/>
              </a:ext>
            </a:extLst>
          </p:cNvPr>
          <p:cNvPicPr/>
          <p:nvPr/>
        </p:nvPicPr>
        <p:blipFill>
          <a:blip r:embed="rId2" cstate="print">
            <a:extLst>
              <a:ext uri="{28A0092B-C50C-407E-A947-70E740481C1C}">
                <a14:useLocalDpi xmlns:a14="http://schemas.microsoft.com/office/drawing/2010/main" val="0"/>
              </a:ext>
            </a:extLst>
          </a:blip>
          <a:stretch>
            <a:fillRect/>
          </a:stretch>
        </p:blipFill>
        <p:spPr>
          <a:xfrm rot="5400000">
            <a:off x="5733200" y="1319205"/>
            <a:ext cx="3728195" cy="1762143"/>
          </a:xfrm>
          <a:prstGeom prst="rect">
            <a:avLst/>
          </a:prstGeom>
        </p:spPr>
      </p:pic>
      <p:pic>
        <p:nvPicPr>
          <p:cNvPr id="5" name="Picture 4">
            <a:extLst>
              <a:ext uri="{FF2B5EF4-FFF2-40B4-BE49-F238E27FC236}">
                <a16:creationId xmlns:a16="http://schemas.microsoft.com/office/drawing/2014/main" id="{CB51CC7D-A0EA-4FA3-9983-129AFDEB4C5C}"/>
              </a:ext>
            </a:extLst>
          </p:cNvPr>
          <p:cNvPicPr/>
          <p:nvPr/>
        </p:nvPicPr>
        <p:blipFill>
          <a:blip r:embed="rId3" cstate="print">
            <a:extLst>
              <a:ext uri="{28A0092B-C50C-407E-A947-70E740481C1C}">
                <a14:useLocalDpi xmlns:a14="http://schemas.microsoft.com/office/drawing/2010/main" val="0"/>
              </a:ext>
            </a:extLst>
          </a:blip>
          <a:stretch>
            <a:fillRect/>
          </a:stretch>
        </p:blipFill>
        <p:spPr>
          <a:xfrm rot="5400000">
            <a:off x="-1097908" y="1332651"/>
            <a:ext cx="4427445" cy="1762143"/>
          </a:xfrm>
          <a:prstGeom prst="rect">
            <a:avLst/>
          </a:prstGeom>
        </p:spPr>
      </p:pic>
    </p:spTree>
    <p:extLst>
      <p:ext uri="{BB962C8B-B14F-4D97-AF65-F5344CB8AC3E}">
        <p14:creationId xmlns:p14="http://schemas.microsoft.com/office/powerpoint/2010/main" val="16536242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B00475-EBB1-4A0F-B06B-379F24B21F6A}"/>
              </a:ext>
            </a:extLst>
          </p:cNvPr>
          <p:cNvSpPr>
            <a:spLocks noGrp="1"/>
          </p:cNvSpPr>
          <p:nvPr>
            <p:ph type="dt" sz="half" idx="4294967295"/>
          </p:nvPr>
        </p:nvSpPr>
        <p:spPr>
          <a:xfrm>
            <a:off x="0" y="0"/>
            <a:ext cx="0" cy="0"/>
          </a:xfrm>
        </p:spPr>
        <p:txBody>
          <a:bodyPr/>
          <a:lstStyle/>
          <a:p>
            <a:endParaRPr lang="en-US" dirty="0"/>
          </a:p>
        </p:txBody>
      </p:sp>
      <p:sp>
        <p:nvSpPr>
          <p:cNvPr id="3" name="Footer Placeholder 2">
            <a:extLst>
              <a:ext uri="{FF2B5EF4-FFF2-40B4-BE49-F238E27FC236}">
                <a16:creationId xmlns:a16="http://schemas.microsoft.com/office/drawing/2014/main" id="{331701CB-3499-4F0D-8CAE-7EFF1C4F49FA}"/>
              </a:ext>
            </a:extLst>
          </p:cNvPr>
          <p:cNvSpPr>
            <a:spLocks noGrp="1"/>
          </p:cNvSpPr>
          <p:nvPr>
            <p:ph type="ftr" sz="quarter" idx="4294967295"/>
          </p:nvPr>
        </p:nvSpPr>
        <p:spPr>
          <a:xfrm>
            <a:off x="0" y="0"/>
            <a:ext cx="0" cy="0"/>
          </a:xfrm>
        </p:spPr>
        <p:txBody>
          <a:bodyPr/>
          <a:lstStyle/>
          <a:p>
            <a:endParaRPr lang="en-US" dirty="0"/>
          </a:p>
        </p:txBody>
      </p:sp>
      <p:sp>
        <p:nvSpPr>
          <p:cNvPr id="5" name="TextBox 4">
            <a:extLst>
              <a:ext uri="{FF2B5EF4-FFF2-40B4-BE49-F238E27FC236}">
                <a16:creationId xmlns:a16="http://schemas.microsoft.com/office/drawing/2014/main" id="{A6F28B34-40A5-41D5-8463-6CA7ABAAA206}"/>
              </a:ext>
            </a:extLst>
          </p:cNvPr>
          <p:cNvSpPr txBox="1"/>
          <p:nvPr/>
        </p:nvSpPr>
        <p:spPr>
          <a:xfrm>
            <a:off x="1094896" y="1151276"/>
            <a:ext cx="6768846" cy="2462213"/>
          </a:xfrm>
          <a:prstGeom prst="rect">
            <a:avLst/>
          </a:prstGeom>
          <a:noFill/>
        </p:spPr>
        <p:txBody>
          <a:bodyPr wrap="square">
            <a:spAutoFit/>
          </a:bodyPr>
          <a:lstStyle/>
          <a:p>
            <a:r>
              <a:rPr lang="en-US" sz="700" dirty="0"/>
              <a:t>Firefly Setup (Mac/Linux) </a:t>
            </a:r>
            <a:br>
              <a:rPr lang="en-US" sz="700" dirty="0"/>
            </a:br>
            <a:r>
              <a:rPr lang="en-US" sz="700" dirty="0"/>
              <a:t>These were my steps and how I got the CLI to run. </a:t>
            </a:r>
            <a:br>
              <a:rPr lang="en-US" sz="700" dirty="0"/>
            </a:br>
            <a:r>
              <a:rPr lang="en-US" sz="700" dirty="0"/>
              <a:t>These are my steps for Mac and for Linux VM using virtual box. Should also work for windows, but I have not tried it on windows. </a:t>
            </a:r>
            <a:br>
              <a:rPr lang="en-US" sz="700" dirty="0"/>
            </a:br>
            <a:r>
              <a:rPr lang="en-US" sz="700" dirty="0"/>
              <a:t>1. Open terminal</a:t>
            </a:r>
            <a:br>
              <a:rPr lang="en-US" sz="700" dirty="0"/>
            </a:br>
            <a:r>
              <a:rPr lang="en-US" sz="700" dirty="0"/>
              <a:t>2. Run ‘go version’ to check whether you have installed go</a:t>
            </a:r>
            <a:br>
              <a:rPr lang="en-US" sz="700" dirty="0"/>
            </a:br>
            <a:r>
              <a:rPr lang="en-US" sz="700" dirty="0"/>
              <a:t>3. If not please install the latest version which is 1.17 now</a:t>
            </a:r>
            <a:br>
              <a:rPr lang="en-US" sz="700" dirty="0"/>
            </a:br>
            <a:r>
              <a:rPr lang="en-US" sz="700" dirty="0"/>
              <a:t>4.  un ‘go </a:t>
            </a:r>
            <a:r>
              <a:rPr lang="en-US" sz="700" dirty="0" err="1"/>
              <a:t>version’again</a:t>
            </a:r>
            <a:r>
              <a:rPr lang="en-US" sz="700" dirty="0"/>
              <a:t> after install to double check installation success </a:t>
            </a:r>
          </a:p>
          <a:p>
            <a:r>
              <a:rPr lang="en-US" sz="700" dirty="0"/>
              <a:t>5. Install Docker: https://docs.docker.com/get-docker/ </a:t>
            </a:r>
          </a:p>
          <a:p>
            <a:r>
              <a:rPr lang="en-US" sz="700" dirty="0"/>
              <a:t>6. To install CLI as per Firefly docs run: go install github.com/hyperledger-labs/firefly-cli/</a:t>
            </a:r>
            <a:r>
              <a:rPr lang="en-US" sz="700" dirty="0" err="1"/>
              <a:t>ff@latest</a:t>
            </a:r>
            <a:r>
              <a:rPr lang="en-US" sz="700" dirty="0"/>
              <a:t> </a:t>
            </a:r>
          </a:p>
          <a:p>
            <a:r>
              <a:rPr lang="en-US" sz="700" dirty="0"/>
              <a:t>7. To double check install run ls ~/go/pkg/mod/github.com/hyperledger-labs/</a:t>
            </a:r>
          </a:p>
          <a:p>
            <a:r>
              <a:rPr lang="en-US" sz="700" dirty="0"/>
              <a:t>8. It should return firefly-cli@v0.0.29 </a:t>
            </a:r>
          </a:p>
          <a:p>
            <a:r>
              <a:rPr lang="en-US" sz="700" dirty="0"/>
              <a:t>9. For mac the default path for go install was my desktop. It may be in another location depending on your system. Either way from cd into the go directory. cd go </a:t>
            </a:r>
          </a:p>
          <a:p>
            <a:r>
              <a:rPr lang="en-US" sz="700" dirty="0"/>
              <a:t>10. From within this directly you should see bin and pkg directories. ‘ff’ should be present within the bin. cd bin </a:t>
            </a:r>
          </a:p>
          <a:p>
            <a:r>
              <a:rPr lang="en-US" sz="700" dirty="0"/>
              <a:t>11. This next part is key. You must run the following to declare the path to Go and the bin within it. On both Linux/Mac it did not pickup the binary command ‘ff’ for me otherwise. These are to be copy and pasted directly into terminal: export GOPATH="$HOME/go" PATH="$GOPATH/bin:$PATH" </a:t>
            </a:r>
          </a:p>
          <a:p>
            <a:r>
              <a:rPr lang="en-US" sz="700" dirty="0"/>
              <a:t>12. Now from desktop/go/bin directory run the following for firefly cli to launch: ff -h </a:t>
            </a:r>
          </a:p>
          <a:p>
            <a:r>
              <a:rPr lang="en-US" sz="700" dirty="0"/>
              <a:t>13. Now we can begin running firefly commands.</a:t>
            </a:r>
          </a:p>
          <a:p>
            <a:endParaRPr lang="en-US" sz="700" dirty="0"/>
          </a:p>
          <a:p>
            <a:r>
              <a:rPr lang="en-US" sz="700" dirty="0"/>
              <a:t>Resources: </a:t>
            </a:r>
          </a:p>
          <a:p>
            <a:r>
              <a:rPr lang="en-US" sz="700" dirty="0"/>
              <a:t>https://www.youtube.com/watch?v=Ft1A9B9GPhU </a:t>
            </a:r>
          </a:p>
          <a:p>
            <a:r>
              <a:rPr lang="en-US" sz="700" dirty="0">
                <a:hlinkClick r:id="rId2"/>
              </a:rPr>
              <a:t>https://wiki.hyperledger.org/display/labs/FireFly</a:t>
            </a:r>
            <a:endParaRPr lang="en-US" sz="700" dirty="0"/>
          </a:p>
          <a:p>
            <a:r>
              <a:rPr lang="en-US" sz="700" dirty="0"/>
              <a:t> https://github.com/hyperledger-labs/firefly-cli https://labs.hyperledger.org/firefly/gettingstarted/setup_env.htm</a:t>
            </a:r>
            <a:endParaRPr lang="en-US" sz="1050" dirty="0"/>
          </a:p>
        </p:txBody>
      </p:sp>
      <p:sp>
        <p:nvSpPr>
          <p:cNvPr id="6" name="TextBox 5">
            <a:extLst>
              <a:ext uri="{FF2B5EF4-FFF2-40B4-BE49-F238E27FC236}">
                <a16:creationId xmlns:a16="http://schemas.microsoft.com/office/drawing/2014/main" id="{19414740-AB9B-4618-82D4-4F555EBA2BB0}"/>
              </a:ext>
            </a:extLst>
          </p:cNvPr>
          <p:cNvSpPr txBox="1"/>
          <p:nvPr/>
        </p:nvSpPr>
        <p:spPr>
          <a:xfrm>
            <a:off x="5869641" y="4327344"/>
            <a:ext cx="4625788" cy="307777"/>
          </a:xfrm>
          <a:prstGeom prst="rect">
            <a:avLst/>
          </a:prstGeom>
          <a:noFill/>
        </p:spPr>
        <p:txBody>
          <a:bodyPr wrap="square">
            <a:spAutoFit/>
          </a:bodyPr>
          <a:lstStyle/>
          <a:p>
            <a:r>
              <a:rPr lang="en-US" dirty="0"/>
              <a:t>The Giving Chain 2021</a:t>
            </a:r>
          </a:p>
        </p:txBody>
      </p:sp>
    </p:spTree>
    <p:extLst>
      <p:ext uri="{BB962C8B-B14F-4D97-AF65-F5344CB8AC3E}">
        <p14:creationId xmlns:p14="http://schemas.microsoft.com/office/powerpoint/2010/main" val="40233044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9332796D-68CE-44EA-BDC0-C048B7B849E3}"/>
              </a:ext>
            </a:extLst>
          </p:cNvPr>
          <p:cNvSpPr>
            <a:spLocks noGrp="1"/>
          </p:cNvSpPr>
          <p:nvPr>
            <p:ph type="dt" sz="half" idx="10"/>
          </p:nvPr>
        </p:nvSpPr>
        <p:spPr/>
        <p:txBody>
          <a:bodyPr/>
          <a:lstStyle/>
          <a:p>
            <a:fld id="{9D499643-32A4-431B-B200-DE4EEEDD7291}" type="datetime2">
              <a:rPr lang="en-US" smtClean="0"/>
              <a:t>Monday, September 27, 2021</a:t>
            </a:fld>
            <a:endParaRPr lang="en-US"/>
          </a:p>
        </p:txBody>
      </p:sp>
      <p:sp>
        <p:nvSpPr>
          <p:cNvPr id="3" name="Footer Placeholder 2">
            <a:extLst>
              <a:ext uri="{FF2B5EF4-FFF2-40B4-BE49-F238E27FC236}">
                <a16:creationId xmlns:a16="http://schemas.microsoft.com/office/drawing/2014/main" id="{DAB5642D-E3AE-4E5E-8A38-3BC9412951E1}"/>
              </a:ext>
            </a:extLst>
          </p:cNvPr>
          <p:cNvSpPr>
            <a:spLocks noGrp="1"/>
          </p:cNvSpPr>
          <p:nvPr>
            <p:ph type="ftr" sz="quarter" idx="11"/>
          </p:nvPr>
        </p:nvSpPr>
        <p:spPr/>
        <p:txBody>
          <a:bodyPr/>
          <a:lstStyle/>
          <a:p>
            <a:r>
              <a:rPr lang="en-US"/>
              <a:t>The Giving Chain 2021</a:t>
            </a:r>
          </a:p>
        </p:txBody>
      </p:sp>
      <p:sp>
        <p:nvSpPr>
          <p:cNvPr id="6" name="TextBox 5">
            <a:extLst>
              <a:ext uri="{FF2B5EF4-FFF2-40B4-BE49-F238E27FC236}">
                <a16:creationId xmlns:a16="http://schemas.microsoft.com/office/drawing/2014/main" id="{EF1B73FC-06C7-4B35-AAF4-B34DBA3CF538}"/>
              </a:ext>
            </a:extLst>
          </p:cNvPr>
          <p:cNvSpPr txBox="1"/>
          <p:nvPr/>
        </p:nvSpPr>
        <p:spPr>
          <a:xfrm>
            <a:off x="1225848" y="1348614"/>
            <a:ext cx="3485129" cy="2587960"/>
          </a:xfrm>
          <a:prstGeom prst="rect">
            <a:avLst/>
          </a:prstGeom>
        </p:spPr>
        <p:txBody>
          <a:bodyPr vert="horz" lIns="68580" tIns="34290" rIns="68580" bIns="34290" rtlCol="0" anchor="t">
            <a:normAutofit/>
          </a:bodyPr>
          <a:lstStyle/>
          <a:p>
            <a:pPr marL="771525" lvl="2" indent="-171450">
              <a:lnSpc>
                <a:spcPct val="110000"/>
              </a:lnSpc>
              <a:spcAft>
                <a:spcPts val="450"/>
              </a:spcAft>
              <a:buClr>
                <a:schemeClr val="accent1"/>
              </a:buClr>
              <a:buSzPct val="100000"/>
              <a:buFont typeface="Arial" panose="020B0604020202020204" pitchFamily="34" charset="0"/>
              <a:buChar char="•"/>
            </a:pPr>
            <a:endParaRPr lang="en-US" sz="1125"/>
          </a:p>
          <a:p>
            <a:pPr indent="-171450">
              <a:lnSpc>
                <a:spcPct val="110000"/>
              </a:lnSpc>
              <a:spcAft>
                <a:spcPts val="450"/>
              </a:spcAft>
              <a:buClr>
                <a:schemeClr val="accent1"/>
              </a:buClr>
              <a:buSzPct val="100000"/>
              <a:buFont typeface="Arial" panose="020B0604020202020204" pitchFamily="34" charset="0"/>
              <a:buChar char="•"/>
            </a:pPr>
            <a:endParaRPr lang="en-US" sz="1125"/>
          </a:p>
        </p:txBody>
      </p:sp>
      <p:sp>
        <p:nvSpPr>
          <p:cNvPr id="7" name="Rectangle 6">
            <a:extLst>
              <a:ext uri="{FF2B5EF4-FFF2-40B4-BE49-F238E27FC236}">
                <a16:creationId xmlns:a16="http://schemas.microsoft.com/office/drawing/2014/main" id="{6C3EF5E1-2FBF-462E-BD57-2F73C82949F7}"/>
              </a:ext>
            </a:extLst>
          </p:cNvPr>
          <p:cNvSpPr/>
          <p:nvPr/>
        </p:nvSpPr>
        <p:spPr>
          <a:xfrm>
            <a:off x="1233146" y="147194"/>
            <a:ext cx="6308018" cy="600164"/>
          </a:xfrm>
          <a:prstGeom prst="rect">
            <a:avLst/>
          </a:prstGeom>
        </p:spPr>
        <p:txBody>
          <a:bodyPr wrap="square">
            <a:spAutoFit/>
          </a:bodyPr>
          <a:lstStyle/>
          <a:p>
            <a:pPr defTabSz="685800">
              <a:buClrTx/>
              <a:defRPr/>
            </a:pPr>
            <a:r>
              <a:rPr lang="en-US" sz="3300" b="1" kern="1200">
                <a:solidFill>
                  <a:srgbClr val="172B4D"/>
                </a:solidFill>
                <a:latin typeface="Calibri" panose="020F0502020204030204"/>
                <a:ea typeface="+mn-ea"/>
                <a:cs typeface="+mn-cs"/>
              </a:rPr>
              <a:t>Checkpoint 1: Impact Opportunity</a:t>
            </a:r>
            <a:endParaRPr lang="en-US" sz="1800" i="1" kern="1200">
              <a:solidFill>
                <a:prstClr val="black"/>
              </a:solidFill>
              <a:latin typeface="Calibri" panose="020F0502020204030204"/>
              <a:ea typeface="+mn-ea"/>
              <a:cs typeface="+mn-cs"/>
            </a:endParaRPr>
          </a:p>
        </p:txBody>
      </p:sp>
      <p:sp>
        <p:nvSpPr>
          <p:cNvPr id="10" name="TextBox 9">
            <a:extLst>
              <a:ext uri="{FF2B5EF4-FFF2-40B4-BE49-F238E27FC236}">
                <a16:creationId xmlns:a16="http://schemas.microsoft.com/office/drawing/2014/main" id="{411AA79A-85C7-4A0C-BDA6-BB4EB26D625E}"/>
              </a:ext>
            </a:extLst>
          </p:cNvPr>
          <p:cNvSpPr txBox="1"/>
          <p:nvPr/>
        </p:nvSpPr>
        <p:spPr>
          <a:xfrm>
            <a:off x="1364825" y="1269139"/>
            <a:ext cx="6692304" cy="3312445"/>
          </a:xfrm>
          <a:prstGeom prst="rect">
            <a:avLst/>
          </a:prstGeom>
          <a:noFill/>
        </p:spPr>
        <p:txBody>
          <a:bodyPr wrap="square">
            <a:spAutoFit/>
          </a:bodyPr>
          <a:lstStyle/>
          <a:p>
            <a:pPr lvl="1"/>
            <a:r>
              <a:rPr lang="en-US" sz="2250" b="1">
                <a:solidFill>
                  <a:srgbClr val="FF0000"/>
                </a:solidFill>
              </a:rPr>
              <a:t>Select your challenge.</a:t>
            </a:r>
            <a:endParaRPr lang="en-US" sz="1950" b="1">
              <a:solidFill>
                <a:srgbClr val="FF0000"/>
              </a:solidFill>
            </a:endParaRPr>
          </a:p>
          <a:p>
            <a:r>
              <a:rPr lang="en-US" sz="1275"/>
              <a:t>Develop an agile &amp; transparent network for connecting supplies and aid  to flood damaged communities in need. To create a decentralized system that collect needed supplies from local resources and crowdfunding efforts and distributes these resources to flood victims.</a:t>
            </a:r>
          </a:p>
          <a:p>
            <a:pPr lvl="1"/>
            <a:r>
              <a:rPr lang="en-US" sz="2250" b="1">
                <a:solidFill>
                  <a:srgbClr val="FF0000"/>
                </a:solidFill>
              </a:rPr>
              <a:t>Define the scope of problem</a:t>
            </a:r>
          </a:p>
          <a:p>
            <a:r>
              <a:rPr lang="en-US" sz="1275"/>
              <a:t>For our summer project, we are limiting the POC to </a:t>
            </a:r>
            <a:r>
              <a:rPr lang="en-IN" sz="1275"/>
              <a:t>Uttarakhand</a:t>
            </a:r>
            <a:r>
              <a:rPr lang="en-IN" sz="3000"/>
              <a:t> </a:t>
            </a:r>
            <a:r>
              <a:rPr lang="en-IN" sz="1275"/>
              <a:t>flood victims</a:t>
            </a:r>
            <a:r>
              <a:rPr lang="en-US" sz="1275"/>
              <a:t> . Supplies collected and purchased to be picked up by transportation volunteers who will transport food supplies to agreed upon drop off point .</a:t>
            </a:r>
          </a:p>
          <a:p>
            <a:pPr lvl="1"/>
            <a:r>
              <a:rPr lang="en-US" sz="2250" b="1">
                <a:solidFill>
                  <a:srgbClr val="FF0000"/>
                </a:solidFill>
              </a:rPr>
              <a:t>Why is blockchain needed to solve this problem</a:t>
            </a:r>
          </a:p>
          <a:p>
            <a:r>
              <a:rPr lang="en-US" sz="1275"/>
              <a:t>A supply chain model has been determined to be the best way to initiate, track and deliver supplies. </a:t>
            </a:r>
          </a:p>
        </p:txBody>
      </p:sp>
      <p:sp>
        <p:nvSpPr>
          <p:cNvPr id="11" name="TextBox 10">
            <a:extLst>
              <a:ext uri="{FF2B5EF4-FFF2-40B4-BE49-F238E27FC236}">
                <a16:creationId xmlns:a16="http://schemas.microsoft.com/office/drawing/2014/main" id="{9D776F6C-527A-4909-92FC-800DF1B2C918}"/>
              </a:ext>
            </a:extLst>
          </p:cNvPr>
          <p:cNvSpPr txBox="1"/>
          <p:nvPr/>
        </p:nvSpPr>
        <p:spPr>
          <a:xfrm>
            <a:off x="2847703" y="770708"/>
            <a:ext cx="2455817" cy="253916"/>
          </a:xfrm>
          <a:prstGeom prst="rect">
            <a:avLst/>
          </a:prstGeom>
          <a:noFill/>
        </p:spPr>
        <p:txBody>
          <a:bodyPr wrap="square" rtlCol="0">
            <a:spAutoFit/>
          </a:bodyPr>
          <a:lstStyle/>
          <a:p>
            <a:r>
              <a:rPr lang="en-US" sz="1050"/>
              <a:t>India - Uttarakhand </a:t>
            </a:r>
          </a:p>
        </p:txBody>
      </p:sp>
    </p:spTree>
    <p:extLst>
      <p:ext uri="{BB962C8B-B14F-4D97-AF65-F5344CB8AC3E}">
        <p14:creationId xmlns:p14="http://schemas.microsoft.com/office/powerpoint/2010/main" val="1886111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9332796D-68CE-44EA-BDC0-C048B7B849E3}"/>
              </a:ext>
            </a:extLst>
          </p:cNvPr>
          <p:cNvSpPr>
            <a:spLocks noGrp="1"/>
          </p:cNvSpPr>
          <p:nvPr>
            <p:ph type="dt" sz="half" idx="10"/>
          </p:nvPr>
        </p:nvSpPr>
        <p:spPr/>
        <p:txBody>
          <a:bodyPr/>
          <a:lstStyle/>
          <a:p>
            <a:fld id="{9D499643-32A4-431B-B200-DE4EEEDD7291}" type="datetime2">
              <a:rPr lang="en-US" smtClean="0"/>
              <a:t>Monday, September 27, 2021</a:t>
            </a:fld>
            <a:endParaRPr lang="en-US"/>
          </a:p>
        </p:txBody>
      </p:sp>
      <p:sp>
        <p:nvSpPr>
          <p:cNvPr id="3" name="Footer Placeholder 2">
            <a:extLst>
              <a:ext uri="{FF2B5EF4-FFF2-40B4-BE49-F238E27FC236}">
                <a16:creationId xmlns:a16="http://schemas.microsoft.com/office/drawing/2014/main" id="{DAB5642D-E3AE-4E5E-8A38-3BC9412951E1}"/>
              </a:ext>
            </a:extLst>
          </p:cNvPr>
          <p:cNvSpPr>
            <a:spLocks noGrp="1"/>
          </p:cNvSpPr>
          <p:nvPr>
            <p:ph type="ftr" sz="quarter" idx="11"/>
          </p:nvPr>
        </p:nvSpPr>
        <p:spPr/>
        <p:txBody>
          <a:bodyPr/>
          <a:lstStyle/>
          <a:p>
            <a:r>
              <a:rPr lang="en-US"/>
              <a:t>The Giving Chain 2021</a:t>
            </a:r>
          </a:p>
        </p:txBody>
      </p:sp>
      <p:sp>
        <p:nvSpPr>
          <p:cNvPr id="6" name="TextBox 5">
            <a:extLst>
              <a:ext uri="{FF2B5EF4-FFF2-40B4-BE49-F238E27FC236}">
                <a16:creationId xmlns:a16="http://schemas.microsoft.com/office/drawing/2014/main" id="{EF1B73FC-06C7-4B35-AAF4-B34DBA3CF538}"/>
              </a:ext>
            </a:extLst>
          </p:cNvPr>
          <p:cNvSpPr txBox="1"/>
          <p:nvPr/>
        </p:nvSpPr>
        <p:spPr>
          <a:xfrm>
            <a:off x="1225848" y="1348614"/>
            <a:ext cx="3485129" cy="2587960"/>
          </a:xfrm>
          <a:prstGeom prst="rect">
            <a:avLst/>
          </a:prstGeom>
        </p:spPr>
        <p:txBody>
          <a:bodyPr vert="horz" lIns="68580" tIns="34290" rIns="68580" bIns="34290" rtlCol="0" anchor="t">
            <a:normAutofit/>
          </a:bodyPr>
          <a:lstStyle/>
          <a:p>
            <a:pPr marL="771525" lvl="2" indent="-171450">
              <a:lnSpc>
                <a:spcPct val="110000"/>
              </a:lnSpc>
              <a:spcAft>
                <a:spcPts val="450"/>
              </a:spcAft>
              <a:buClr>
                <a:schemeClr val="accent1"/>
              </a:buClr>
              <a:buSzPct val="100000"/>
              <a:buFont typeface="Arial" panose="020B0604020202020204" pitchFamily="34" charset="0"/>
              <a:buChar char="•"/>
            </a:pPr>
            <a:endParaRPr lang="en-US" sz="1125"/>
          </a:p>
          <a:p>
            <a:pPr indent="-171450">
              <a:lnSpc>
                <a:spcPct val="110000"/>
              </a:lnSpc>
              <a:spcAft>
                <a:spcPts val="450"/>
              </a:spcAft>
              <a:buClr>
                <a:schemeClr val="accent1"/>
              </a:buClr>
              <a:buSzPct val="100000"/>
              <a:buFont typeface="Arial" panose="020B0604020202020204" pitchFamily="34" charset="0"/>
              <a:buChar char="•"/>
            </a:pPr>
            <a:endParaRPr lang="en-US" sz="1125"/>
          </a:p>
        </p:txBody>
      </p:sp>
      <p:sp>
        <p:nvSpPr>
          <p:cNvPr id="7" name="Rectangle 6">
            <a:extLst>
              <a:ext uri="{FF2B5EF4-FFF2-40B4-BE49-F238E27FC236}">
                <a16:creationId xmlns:a16="http://schemas.microsoft.com/office/drawing/2014/main" id="{6C3EF5E1-2FBF-462E-BD57-2F73C82949F7}"/>
              </a:ext>
            </a:extLst>
          </p:cNvPr>
          <p:cNvSpPr/>
          <p:nvPr/>
        </p:nvSpPr>
        <p:spPr>
          <a:xfrm>
            <a:off x="1233146" y="147194"/>
            <a:ext cx="6308018" cy="600164"/>
          </a:xfrm>
          <a:prstGeom prst="rect">
            <a:avLst/>
          </a:prstGeom>
        </p:spPr>
        <p:txBody>
          <a:bodyPr wrap="square">
            <a:spAutoFit/>
          </a:bodyPr>
          <a:lstStyle/>
          <a:p>
            <a:pPr defTabSz="685800">
              <a:buClrTx/>
              <a:defRPr/>
            </a:pPr>
            <a:r>
              <a:rPr lang="en-US" sz="3300" b="1" kern="1200">
                <a:solidFill>
                  <a:srgbClr val="172B4D"/>
                </a:solidFill>
                <a:latin typeface="Calibri" panose="020F0502020204030204"/>
                <a:ea typeface="+mn-ea"/>
                <a:cs typeface="+mn-cs"/>
              </a:rPr>
              <a:t>Checkpoint 1: Impact Opportunity</a:t>
            </a:r>
            <a:endParaRPr lang="en-US" sz="1800" i="1" kern="1200">
              <a:solidFill>
                <a:prstClr val="black"/>
              </a:solidFill>
              <a:latin typeface="Calibri" panose="020F0502020204030204"/>
              <a:ea typeface="+mn-ea"/>
              <a:cs typeface="+mn-cs"/>
            </a:endParaRPr>
          </a:p>
        </p:txBody>
      </p:sp>
      <p:sp>
        <p:nvSpPr>
          <p:cNvPr id="10" name="TextBox 9">
            <a:extLst>
              <a:ext uri="{FF2B5EF4-FFF2-40B4-BE49-F238E27FC236}">
                <a16:creationId xmlns:a16="http://schemas.microsoft.com/office/drawing/2014/main" id="{411AA79A-85C7-4A0C-BDA6-BB4EB26D625E}"/>
              </a:ext>
            </a:extLst>
          </p:cNvPr>
          <p:cNvSpPr txBox="1"/>
          <p:nvPr/>
        </p:nvSpPr>
        <p:spPr>
          <a:xfrm>
            <a:off x="1364825" y="1269140"/>
            <a:ext cx="6692304" cy="3243196"/>
          </a:xfrm>
          <a:prstGeom prst="rect">
            <a:avLst/>
          </a:prstGeom>
          <a:noFill/>
        </p:spPr>
        <p:txBody>
          <a:bodyPr wrap="square">
            <a:spAutoFit/>
          </a:bodyPr>
          <a:lstStyle/>
          <a:p>
            <a:pPr lvl="1"/>
            <a:r>
              <a:rPr lang="en-US" sz="2250" b="1">
                <a:solidFill>
                  <a:srgbClr val="FF0000"/>
                </a:solidFill>
              </a:rPr>
              <a:t>Select your challenge.</a:t>
            </a:r>
            <a:endParaRPr lang="en-US" sz="1950" b="1">
              <a:solidFill>
                <a:srgbClr val="FF0000"/>
              </a:solidFill>
            </a:endParaRPr>
          </a:p>
          <a:p>
            <a:r>
              <a:rPr lang="en-US" sz="1275"/>
              <a:t>Develop an agile &amp; transparent network for connecting supplies for the women in crisis in India. Create a dignified distribution system for hygiene products to women by crowdfunding, purchasing and distributing these resources to women in rural areas in India.</a:t>
            </a:r>
          </a:p>
          <a:p>
            <a:pPr lvl="1"/>
            <a:r>
              <a:rPr lang="en-US" sz="2250" b="1">
                <a:solidFill>
                  <a:srgbClr val="FF0000"/>
                </a:solidFill>
              </a:rPr>
              <a:t>Define the scope of problem</a:t>
            </a:r>
          </a:p>
          <a:p>
            <a:r>
              <a:rPr lang="en-US" sz="1275"/>
              <a:t>For our summer project, we are limiting the POC to Rural area in India. Supplies purchased will be e picked up by transportation volunteers who will transport hygiene supplies to drop off point in rural areas.</a:t>
            </a:r>
          </a:p>
          <a:p>
            <a:pPr lvl="1"/>
            <a:r>
              <a:rPr lang="en-US" sz="2250" b="1">
                <a:solidFill>
                  <a:srgbClr val="FF0000"/>
                </a:solidFill>
              </a:rPr>
              <a:t>Why is blockchain needed to solve this problem</a:t>
            </a:r>
          </a:p>
          <a:p>
            <a:r>
              <a:rPr lang="en-US" sz="1275"/>
              <a:t>A supply chain model has been determined to be the best way to initiate, track and deliver supplies. </a:t>
            </a:r>
          </a:p>
        </p:txBody>
      </p:sp>
      <p:sp>
        <p:nvSpPr>
          <p:cNvPr id="11" name="TextBox 10">
            <a:extLst>
              <a:ext uri="{FF2B5EF4-FFF2-40B4-BE49-F238E27FC236}">
                <a16:creationId xmlns:a16="http://schemas.microsoft.com/office/drawing/2014/main" id="{9D776F6C-527A-4909-92FC-800DF1B2C918}"/>
              </a:ext>
            </a:extLst>
          </p:cNvPr>
          <p:cNvSpPr txBox="1"/>
          <p:nvPr/>
        </p:nvSpPr>
        <p:spPr>
          <a:xfrm>
            <a:off x="2847703" y="770708"/>
            <a:ext cx="2455817" cy="253916"/>
          </a:xfrm>
          <a:prstGeom prst="rect">
            <a:avLst/>
          </a:prstGeom>
          <a:noFill/>
        </p:spPr>
        <p:txBody>
          <a:bodyPr wrap="square" rtlCol="0">
            <a:spAutoFit/>
          </a:bodyPr>
          <a:lstStyle/>
          <a:p>
            <a:r>
              <a:rPr lang="en-US" sz="1050"/>
              <a:t>India - Women </a:t>
            </a:r>
          </a:p>
        </p:txBody>
      </p:sp>
    </p:spTree>
    <p:extLst>
      <p:ext uri="{BB962C8B-B14F-4D97-AF65-F5344CB8AC3E}">
        <p14:creationId xmlns:p14="http://schemas.microsoft.com/office/powerpoint/2010/main" val="41786903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05625" y="801928"/>
            <a:ext cx="5705408" cy="473206"/>
          </a:xfrm>
          <a:prstGeom prst="rect">
            <a:avLst/>
          </a:prstGeom>
        </p:spPr>
        <p:txBody>
          <a:bodyPr wrap="none">
            <a:spAutoFit/>
          </a:bodyPr>
          <a:lstStyle/>
          <a:p>
            <a:r>
              <a:rPr lang="en-US" sz="2475" b="1">
                <a:solidFill>
                  <a:srgbClr val="172B4D"/>
                </a:solidFill>
              </a:rPr>
              <a:t>Checkpoint 2: Model Validation </a:t>
            </a:r>
            <a:r>
              <a:rPr lang="en-US" sz="1050" b="1" i="1">
                <a:solidFill>
                  <a:srgbClr val="172B4D"/>
                </a:solidFill>
              </a:rPr>
              <a:t>(questions)</a:t>
            </a:r>
            <a:endParaRPr lang="en-US" sz="2475"/>
          </a:p>
        </p:txBody>
      </p:sp>
      <p:sp>
        <p:nvSpPr>
          <p:cNvPr id="2" name="Rectangle 1"/>
          <p:cNvSpPr/>
          <p:nvPr/>
        </p:nvSpPr>
        <p:spPr>
          <a:xfrm>
            <a:off x="1599076" y="1252052"/>
            <a:ext cx="6223787" cy="577081"/>
          </a:xfrm>
          <a:prstGeom prst="rect">
            <a:avLst/>
          </a:prstGeom>
        </p:spPr>
        <p:txBody>
          <a:bodyPr wrap="square">
            <a:spAutoFit/>
          </a:bodyPr>
          <a:lstStyle/>
          <a:p>
            <a:pPr marL="160731" indent="-160731">
              <a:buFont typeface="Arial" panose="020B0604020202020204" pitchFamily="34" charset="0"/>
              <a:buChar char="•"/>
            </a:pPr>
            <a:r>
              <a:rPr lang="en-US" sz="1050"/>
              <a:t>Who are your </a:t>
            </a:r>
            <a:r>
              <a:rPr lang="en-US" sz="1050" b="1">
                <a:solidFill>
                  <a:srgbClr val="CC0099"/>
                </a:solidFill>
              </a:rPr>
              <a:t>clients/users? </a:t>
            </a:r>
            <a:r>
              <a:rPr lang="en-US" sz="1050" i="1"/>
              <a:t>Sketch your user.</a:t>
            </a:r>
          </a:p>
          <a:p>
            <a:pPr marL="160731" indent="-160731">
              <a:buFont typeface="Arial" panose="020B0604020202020204" pitchFamily="34" charset="0"/>
              <a:buChar char="•"/>
            </a:pPr>
            <a:r>
              <a:rPr lang="en-US" sz="1050"/>
              <a:t>What are their </a:t>
            </a:r>
            <a:r>
              <a:rPr lang="en-US" sz="1050" b="1">
                <a:solidFill>
                  <a:srgbClr val="FF0000"/>
                </a:solidFill>
              </a:rPr>
              <a:t>pain points</a:t>
            </a:r>
            <a:r>
              <a:rPr lang="en-US" sz="1050"/>
              <a:t>? How does your solution solve them? </a:t>
            </a:r>
          </a:p>
          <a:p>
            <a:pPr marL="1532331" lvl="4" indent="-160731">
              <a:buFont typeface="Arial" panose="020B0604020202020204" pitchFamily="34" charset="0"/>
              <a:buChar char="•"/>
            </a:pPr>
            <a:r>
              <a:rPr lang="en-US" sz="1050"/>
              <a:t>Can it </a:t>
            </a:r>
            <a:r>
              <a:rPr lang="en-US" sz="1050" b="1">
                <a:solidFill>
                  <a:srgbClr val="00B050"/>
                </a:solidFill>
              </a:rPr>
              <a:t>be scaled</a:t>
            </a:r>
            <a:r>
              <a:rPr lang="en-US" sz="1050"/>
              <a:t>?</a:t>
            </a:r>
          </a:p>
        </p:txBody>
      </p:sp>
      <p:grpSp>
        <p:nvGrpSpPr>
          <p:cNvPr id="6" name="Group 5">
            <a:extLst>
              <a:ext uri="{FF2B5EF4-FFF2-40B4-BE49-F238E27FC236}">
                <a16:creationId xmlns:a16="http://schemas.microsoft.com/office/drawing/2014/main" id="{B674B6CF-5046-4748-91C7-FCB70E437DB3}"/>
              </a:ext>
            </a:extLst>
          </p:cNvPr>
          <p:cNvGrpSpPr/>
          <p:nvPr/>
        </p:nvGrpSpPr>
        <p:grpSpPr>
          <a:xfrm>
            <a:off x="2057459" y="2205537"/>
            <a:ext cx="5029082" cy="732426"/>
            <a:chOff x="38891" y="0"/>
            <a:chExt cx="6705443" cy="976568"/>
          </a:xfrm>
        </p:grpSpPr>
        <p:sp>
          <p:nvSpPr>
            <p:cNvPr id="7" name="Arrow: Right 6">
              <a:extLst>
                <a:ext uri="{FF2B5EF4-FFF2-40B4-BE49-F238E27FC236}">
                  <a16:creationId xmlns:a16="http://schemas.microsoft.com/office/drawing/2014/main" id="{2F60F598-8557-469C-AB0B-28724F520D54}"/>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Arrow: Right 4">
              <a:extLst>
                <a:ext uri="{FF2B5EF4-FFF2-40B4-BE49-F238E27FC236}">
                  <a16:creationId xmlns:a16="http://schemas.microsoft.com/office/drawing/2014/main" id="{763D5C6F-B52C-40FF-B557-14860FAEFF6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a:t>Donors</a:t>
              </a:r>
            </a:p>
          </p:txBody>
        </p:sp>
      </p:grpSp>
      <p:grpSp>
        <p:nvGrpSpPr>
          <p:cNvPr id="9" name="Group 8">
            <a:extLst>
              <a:ext uri="{FF2B5EF4-FFF2-40B4-BE49-F238E27FC236}">
                <a16:creationId xmlns:a16="http://schemas.microsoft.com/office/drawing/2014/main" id="{1B7B4ABA-4B98-4B1F-B95E-A0531A7E0C3D}"/>
              </a:ext>
            </a:extLst>
          </p:cNvPr>
          <p:cNvGrpSpPr/>
          <p:nvPr/>
        </p:nvGrpSpPr>
        <p:grpSpPr>
          <a:xfrm>
            <a:off x="3065187" y="3016300"/>
            <a:ext cx="3405511" cy="732426"/>
            <a:chOff x="2134464" y="522238"/>
            <a:chExt cx="4540681" cy="976568"/>
          </a:xfrm>
        </p:grpSpPr>
        <p:sp>
          <p:nvSpPr>
            <p:cNvPr id="10" name="Arrow: Right 9">
              <a:extLst>
                <a:ext uri="{FF2B5EF4-FFF2-40B4-BE49-F238E27FC236}">
                  <a16:creationId xmlns:a16="http://schemas.microsoft.com/office/drawing/2014/main" id="{2371586A-D0B8-4A4E-9A6D-D0B93FE3CDFA}"/>
                </a:ext>
              </a:extLst>
            </p:cNvPr>
            <p:cNvSpPr/>
            <p:nvPr/>
          </p:nvSpPr>
          <p:spPr>
            <a:xfrm>
              <a:off x="2134464" y="522238"/>
              <a:ext cx="4540681" cy="976568"/>
            </a:xfrm>
            <a:prstGeom prst="rightArrow">
              <a:avLst>
                <a:gd name="adj1" fmla="val 50000"/>
                <a:gd name="adj2" fmla="val 5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Arrow: Right 4">
              <a:extLst>
                <a:ext uri="{FF2B5EF4-FFF2-40B4-BE49-F238E27FC236}">
                  <a16:creationId xmlns:a16="http://schemas.microsoft.com/office/drawing/2014/main" id="{CFEC84A6-AA30-4C61-87A4-5AD68412DE94}"/>
                </a:ext>
              </a:extLst>
            </p:cNvPr>
            <p:cNvSpPr txBox="1"/>
            <p:nvPr/>
          </p:nvSpPr>
          <p:spPr>
            <a:xfrm>
              <a:off x="2134464" y="766380"/>
              <a:ext cx="4296539"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a:t>Volunteers / Drivers</a:t>
              </a:r>
            </a:p>
          </p:txBody>
        </p:sp>
      </p:grpSp>
      <p:grpSp>
        <p:nvGrpSpPr>
          <p:cNvPr id="12" name="Group 11">
            <a:extLst>
              <a:ext uri="{FF2B5EF4-FFF2-40B4-BE49-F238E27FC236}">
                <a16:creationId xmlns:a16="http://schemas.microsoft.com/office/drawing/2014/main" id="{7153C27D-4E86-45C0-A153-DEBCAF4485C1}"/>
              </a:ext>
            </a:extLst>
          </p:cNvPr>
          <p:cNvGrpSpPr/>
          <p:nvPr/>
        </p:nvGrpSpPr>
        <p:grpSpPr>
          <a:xfrm>
            <a:off x="5155373" y="3831548"/>
            <a:ext cx="1931168" cy="732426"/>
            <a:chOff x="4149998" y="1035770"/>
            <a:chExt cx="2574890" cy="976568"/>
          </a:xfrm>
        </p:grpSpPr>
        <p:sp>
          <p:nvSpPr>
            <p:cNvPr id="13" name="Arrow: Right 12">
              <a:extLst>
                <a:ext uri="{FF2B5EF4-FFF2-40B4-BE49-F238E27FC236}">
                  <a16:creationId xmlns:a16="http://schemas.microsoft.com/office/drawing/2014/main" id="{6544243C-8BCE-47E9-BABB-A2DD576C83E7}"/>
                </a:ext>
              </a:extLst>
            </p:cNvPr>
            <p:cNvSpPr/>
            <p:nvPr/>
          </p:nvSpPr>
          <p:spPr>
            <a:xfrm>
              <a:off x="4149998" y="1035770"/>
              <a:ext cx="2574890" cy="976568"/>
            </a:xfrm>
            <a:prstGeom prst="rightArrow">
              <a:avLst>
                <a:gd name="adj1" fmla="val 50000"/>
                <a:gd name="adj2" fmla="val 5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B96C4CCE-0C51-4F4F-9BFE-2BC92C1AB9F1}"/>
                </a:ext>
              </a:extLst>
            </p:cNvPr>
            <p:cNvSpPr txBox="1"/>
            <p:nvPr/>
          </p:nvSpPr>
          <p:spPr>
            <a:xfrm>
              <a:off x="4149998" y="1279912"/>
              <a:ext cx="2330748"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a:t>Recipients</a:t>
              </a:r>
            </a:p>
          </p:txBody>
        </p:sp>
      </p:grpSp>
    </p:spTree>
    <p:extLst>
      <p:ext uri="{BB962C8B-B14F-4D97-AF65-F5344CB8AC3E}">
        <p14:creationId xmlns:p14="http://schemas.microsoft.com/office/powerpoint/2010/main" val="62501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7600950" y="4716463"/>
            <a:ext cx="1543050" cy="274637"/>
          </a:xfrm>
        </p:spPr>
        <p:txBody>
          <a:bodyPr>
            <a:normAutofit fontScale="55000" lnSpcReduction="20000"/>
          </a:bodyPr>
          <a:lstStyle/>
          <a:p>
            <a:pPr>
              <a:spcAft>
                <a:spcPts val="450"/>
              </a:spcAft>
            </a:pPr>
            <a:fld id="{F1313F92-49A2-40DE-A0A0-E8EC6FA8C168}" type="datetime2">
              <a:rPr lang="en-US" smtClean="0"/>
              <a:pPr>
                <a:spcAft>
                  <a:spcPts val="450"/>
                </a:spcAft>
              </a:pPr>
              <a:t>Monday, September 27, 2021</a:t>
            </a:fld>
            <a:endParaRPr lang="en-US"/>
          </a:p>
        </p:txBody>
      </p:sp>
      <p:sp>
        <p:nvSpPr>
          <p:cNvPr id="10" name="TextBox 9">
            <a:extLst>
              <a:ext uri="{FF2B5EF4-FFF2-40B4-BE49-F238E27FC236}">
                <a16:creationId xmlns:a16="http://schemas.microsoft.com/office/drawing/2014/main" id="{6A138A51-D7A6-4D68-8601-A0C8C9BA366C}"/>
              </a:ext>
            </a:extLst>
          </p:cNvPr>
          <p:cNvSpPr txBox="1"/>
          <p:nvPr/>
        </p:nvSpPr>
        <p:spPr>
          <a:xfrm>
            <a:off x="954227" y="697561"/>
            <a:ext cx="4572000" cy="3298724"/>
          </a:xfrm>
          <a:prstGeom prst="rect">
            <a:avLst/>
          </a:prstGeom>
          <a:noFill/>
        </p:spPr>
        <p:txBody>
          <a:bodyPr wrap="square">
            <a:spAutoFit/>
          </a:bodyPr>
          <a:lstStyle/>
          <a:p>
            <a:pPr marL="228600" lvl="3" indent="-228600">
              <a:lnSpc>
                <a:spcPct val="101000"/>
              </a:lnSpc>
              <a:buFont typeface="+mj-lt"/>
              <a:buAutoNum type="arabicPeriod"/>
            </a:pPr>
            <a:endParaRPr lang="en-US" sz="1125" dirty="0"/>
          </a:p>
          <a:p>
            <a:pPr marL="228600" lvl="3" indent="-228600">
              <a:lnSpc>
                <a:spcPct val="101000"/>
              </a:lnSpc>
              <a:buFont typeface="+mj-lt"/>
              <a:buAutoNum type="arabicPeriod"/>
            </a:pPr>
            <a:endParaRPr lang="en-US" sz="1125" dirty="0"/>
          </a:p>
          <a:p>
            <a:pPr marL="228600" lvl="3" indent="-228600">
              <a:lnSpc>
                <a:spcPct val="101000"/>
              </a:lnSpc>
              <a:buFont typeface="+mj-lt"/>
              <a:buAutoNum type="arabicPeriod"/>
            </a:pPr>
            <a:r>
              <a:rPr lang="en-US" sz="1800" dirty="0"/>
              <a:t>Introduction</a:t>
            </a:r>
          </a:p>
          <a:p>
            <a:pPr marL="228600" lvl="3" indent="-228600">
              <a:lnSpc>
                <a:spcPct val="101000"/>
              </a:lnSpc>
              <a:buFont typeface="+mj-lt"/>
              <a:buAutoNum type="arabicPeriod"/>
            </a:pPr>
            <a:r>
              <a:rPr lang="en-US" sz="1800" dirty="0"/>
              <a:t>The Giving Chain 2019</a:t>
            </a:r>
            <a:br>
              <a:rPr lang="en-US" sz="1800" dirty="0"/>
            </a:br>
            <a:r>
              <a:rPr lang="en-US" sz="1800" dirty="0"/>
              <a:t>      Checkpoints</a:t>
            </a:r>
          </a:p>
          <a:p>
            <a:pPr marL="228600" lvl="3" indent="-228600">
              <a:lnSpc>
                <a:spcPct val="101000"/>
              </a:lnSpc>
              <a:buFont typeface="+mj-lt"/>
              <a:buAutoNum type="arabicPeriod"/>
            </a:pPr>
            <a:r>
              <a:rPr lang="en-US" sz="1800" dirty="0"/>
              <a:t>Hyperledger Mentorship Program</a:t>
            </a:r>
          </a:p>
          <a:p>
            <a:pPr marL="228600" lvl="3" indent="-228600">
              <a:lnSpc>
                <a:spcPct val="101000"/>
              </a:lnSpc>
              <a:buFont typeface="+mj-lt"/>
              <a:buAutoNum type="arabicPeriod"/>
            </a:pPr>
            <a:r>
              <a:rPr lang="en-US" sz="1800" dirty="0"/>
              <a:t>The Giving Chain 2021</a:t>
            </a:r>
            <a:br>
              <a:rPr lang="en-US" sz="1800" dirty="0"/>
            </a:br>
            <a:r>
              <a:rPr lang="en-US" sz="1800" dirty="0"/>
              <a:t>       Checkpoints</a:t>
            </a:r>
          </a:p>
          <a:p>
            <a:pPr>
              <a:lnSpc>
                <a:spcPct val="101000"/>
              </a:lnSpc>
            </a:pPr>
            <a:r>
              <a:rPr lang="en-US" sz="1800" dirty="0"/>
              <a:t>	Business Team</a:t>
            </a:r>
          </a:p>
          <a:p>
            <a:pPr>
              <a:lnSpc>
                <a:spcPct val="101000"/>
              </a:lnSpc>
            </a:pPr>
            <a:r>
              <a:rPr lang="en-US" sz="1800" dirty="0"/>
              <a:t>	Technical Team  </a:t>
            </a:r>
          </a:p>
          <a:p>
            <a:pPr>
              <a:lnSpc>
                <a:spcPct val="101000"/>
              </a:lnSpc>
            </a:pPr>
            <a:r>
              <a:rPr lang="en-US" sz="1800" dirty="0"/>
              <a:t>4. Next Steps</a:t>
            </a:r>
            <a:br>
              <a:rPr lang="en-US" sz="1125" dirty="0"/>
            </a:br>
            <a:r>
              <a:rPr lang="en-US" sz="1125" dirty="0"/>
              <a:t>	</a:t>
            </a:r>
          </a:p>
          <a:p>
            <a:pPr marL="240030" lvl="1">
              <a:lnSpc>
                <a:spcPct val="101000"/>
              </a:lnSpc>
            </a:pPr>
            <a:endParaRPr lang="en-US" sz="1125" dirty="0"/>
          </a:p>
        </p:txBody>
      </p:sp>
      <p:pic>
        <p:nvPicPr>
          <p:cNvPr id="11" name="Picture 10" descr="Diagram&#10;&#10;Description automatically generated">
            <a:extLst>
              <a:ext uri="{FF2B5EF4-FFF2-40B4-BE49-F238E27FC236}">
                <a16:creationId xmlns:a16="http://schemas.microsoft.com/office/drawing/2014/main" id="{439CD841-1CFE-4043-9CB8-A6A21DB0F8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912" y="952836"/>
            <a:ext cx="2976563" cy="2057400"/>
          </a:xfrm>
          <a:prstGeom prst="rect">
            <a:avLst/>
          </a:prstGeom>
        </p:spPr>
      </p:pic>
      <p:sp>
        <p:nvSpPr>
          <p:cNvPr id="7" name="TextBox 6">
            <a:extLst>
              <a:ext uri="{FF2B5EF4-FFF2-40B4-BE49-F238E27FC236}">
                <a16:creationId xmlns:a16="http://schemas.microsoft.com/office/drawing/2014/main" id="{9B32E2B1-F9E1-471E-A0A7-273362455C74}"/>
              </a:ext>
            </a:extLst>
          </p:cNvPr>
          <p:cNvSpPr txBox="1"/>
          <p:nvPr/>
        </p:nvSpPr>
        <p:spPr>
          <a:xfrm>
            <a:off x="644134" y="357437"/>
            <a:ext cx="3333281" cy="523220"/>
          </a:xfrm>
          <a:prstGeom prst="rect">
            <a:avLst/>
          </a:prstGeom>
          <a:noFill/>
        </p:spPr>
        <p:txBody>
          <a:bodyPr wrap="square" rtlCol="0">
            <a:spAutoFit/>
          </a:bodyPr>
          <a:lstStyle/>
          <a:p>
            <a:r>
              <a:rPr lang="en-US" sz="2800" dirty="0"/>
              <a:t>Presentation</a:t>
            </a:r>
          </a:p>
        </p:txBody>
      </p:sp>
    </p:spTree>
    <p:extLst>
      <p:ext uri="{BB962C8B-B14F-4D97-AF65-F5344CB8AC3E}">
        <p14:creationId xmlns:p14="http://schemas.microsoft.com/office/powerpoint/2010/main" val="21607944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05625" y="211989"/>
            <a:ext cx="4231928" cy="461665"/>
          </a:xfrm>
          <a:prstGeom prst="rect">
            <a:avLst/>
          </a:prstGeom>
        </p:spPr>
        <p:txBody>
          <a:bodyPr wrap="none">
            <a:spAutoFit/>
          </a:bodyPr>
          <a:lstStyle/>
          <a:p>
            <a:pPr defTabSz="685800">
              <a:buClrTx/>
              <a:defRPr/>
            </a:pPr>
            <a:r>
              <a:rPr lang="en-US" sz="2400" b="1" kern="1200" dirty="0">
                <a:solidFill>
                  <a:srgbClr val="172B4D"/>
                </a:solidFill>
                <a:latin typeface="Calibri" panose="020F0502020204030204"/>
                <a:ea typeface="+mn-ea"/>
                <a:cs typeface="+mn-cs"/>
              </a:rPr>
              <a:t>Checkpoints 2 Model Validation</a:t>
            </a:r>
            <a:endParaRPr lang="en-US" sz="2400" kern="1200" dirty="0">
              <a:solidFill>
                <a:prstClr val="black"/>
              </a:solidFill>
              <a:latin typeface="Calibri" panose="020F0502020204030204"/>
              <a:ea typeface="+mn-ea"/>
              <a:cs typeface="+mn-cs"/>
            </a:endParaRPr>
          </a:p>
        </p:txBody>
      </p:sp>
      <p:sp>
        <p:nvSpPr>
          <p:cNvPr id="4" name="Date Placeholder 3"/>
          <p:cNvSpPr>
            <a:spLocks noGrp="1"/>
          </p:cNvSpPr>
          <p:nvPr>
            <p:ph type="dt" sz="half" idx="4294967295"/>
          </p:nvPr>
        </p:nvSpPr>
        <p:spPr>
          <a:xfrm>
            <a:off x="0" y="0"/>
            <a:ext cx="0" cy="0"/>
          </a:xfrm>
        </p:spPr>
        <p:txBody>
          <a:bodyPr/>
          <a:lstStyle/>
          <a:p>
            <a:fld id="{F8739165-409E-4064-90C9-693EAF699209}" type="datetime2">
              <a:rPr lang="en-US" smtClean="0"/>
              <a:t>Monday, September 27, 2021</a:t>
            </a:fld>
            <a:endParaRPr lang="en-US"/>
          </a:p>
        </p:txBody>
      </p:sp>
      <p:sp>
        <p:nvSpPr>
          <p:cNvPr id="11" name="Footer Placeholder 10"/>
          <p:cNvSpPr>
            <a:spLocks noGrp="1"/>
          </p:cNvSpPr>
          <p:nvPr>
            <p:ph type="ftr" sz="quarter" idx="4294967295"/>
          </p:nvPr>
        </p:nvSpPr>
        <p:spPr>
          <a:xfrm>
            <a:off x="0" y="0"/>
            <a:ext cx="0" cy="0"/>
          </a:xfrm>
        </p:spPr>
        <p:txBody>
          <a:bodyPr/>
          <a:lstStyle/>
          <a:p>
            <a:r>
              <a:rPr lang="en-US"/>
              <a:t>The Giving Chain 2021</a:t>
            </a:r>
          </a:p>
        </p:txBody>
      </p:sp>
      <p:sp>
        <p:nvSpPr>
          <p:cNvPr id="9" name="TextBox 8">
            <a:extLst>
              <a:ext uri="{FF2B5EF4-FFF2-40B4-BE49-F238E27FC236}">
                <a16:creationId xmlns:a16="http://schemas.microsoft.com/office/drawing/2014/main" id="{EF9BE46A-247A-43C9-B6F4-F186E328AC86}"/>
              </a:ext>
            </a:extLst>
          </p:cNvPr>
          <p:cNvSpPr txBox="1"/>
          <p:nvPr/>
        </p:nvSpPr>
        <p:spPr>
          <a:xfrm>
            <a:off x="5742444" y="211988"/>
            <a:ext cx="2924396" cy="253916"/>
          </a:xfrm>
          <a:prstGeom prst="rect">
            <a:avLst/>
          </a:prstGeom>
          <a:noFill/>
        </p:spPr>
        <p:txBody>
          <a:bodyPr wrap="square" rtlCol="0">
            <a:spAutoFit/>
          </a:bodyPr>
          <a:lstStyle/>
          <a:p>
            <a:r>
              <a:rPr lang="en-US" sz="1050" dirty="0"/>
              <a:t>Princeton</a:t>
            </a:r>
          </a:p>
        </p:txBody>
      </p:sp>
      <p:graphicFrame>
        <p:nvGraphicFramePr>
          <p:cNvPr id="7" name="Content Placeholder 5">
            <a:extLst>
              <a:ext uri="{FF2B5EF4-FFF2-40B4-BE49-F238E27FC236}">
                <a16:creationId xmlns:a16="http://schemas.microsoft.com/office/drawing/2014/main" id="{B3227A0C-5210-4E7D-86AD-522213FAAB91}"/>
              </a:ext>
            </a:extLst>
          </p:cNvPr>
          <p:cNvGraphicFramePr>
            <a:graphicFrameLocks/>
          </p:cNvGraphicFramePr>
          <p:nvPr/>
        </p:nvGraphicFramePr>
        <p:xfrm>
          <a:off x="1896877" y="1822442"/>
          <a:ext cx="5058251" cy="2738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A group of people in a warehouse&#10;&#10;Description automatically generated with medium confidence">
            <a:extLst>
              <a:ext uri="{FF2B5EF4-FFF2-40B4-BE49-F238E27FC236}">
                <a16:creationId xmlns:a16="http://schemas.microsoft.com/office/drawing/2014/main" id="{AA5CDB5E-0021-4808-B1B3-E3EE771FA26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87280" y="632963"/>
            <a:ext cx="2121120" cy="1083100"/>
          </a:xfrm>
          <a:prstGeom prst="rect">
            <a:avLst/>
          </a:prstGeom>
        </p:spPr>
      </p:pic>
    </p:spTree>
    <p:extLst>
      <p:ext uri="{BB962C8B-B14F-4D97-AF65-F5344CB8AC3E}">
        <p14:creationId xmlns:p14="http://schemas.microsoft.com/office/powerpoint/2010/main" val="16041548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94B93F-FFAC-47AB-A180-471E223E8F97}" type="datetime2">
              <a:rPr lang="en-US" smtClean="0"/>
              <a:t>Monday, September 27, 2021</a:t>
            </a:fld>
            <a:endParaRPr lang="en-US" dirty="0"/>
          </a:p>
        </p:txBody>
      </p:sp>
      <p:sp>
        <p:nvSpPr>
          <p:cNvPr id="4" name="Footer Placeholder 3"/>
          <p:cNvSpPr>
            <a:spLocks noGrp="1"/>
          </p:cNvSpPr>
          <p:nvPr>
            <p:ph type="ftr" sz="quarter" idx="11"/>
          </p:nvPr>
        </p:nvSpPr>
        <p:spPr/>
        <p:txBody>
          <a:bodyPr/>
          <a:lstStyle/>
          <a:p>
            <a:r>
              <a:rPr lang="en-US"/>
              <a:t>The Giving Chain 2021</a:t>
            </a:r>
          </a:p>
        </p:txBody>
      </p:sp>
      <p:graphicFrame>
        <p:nvGraphicFramePr>
          <p:cNvPr id="6" name="Content Placeholder 5"/>
          <p:cNvGraphicFramePr>
            <a:graphicFrameLocks/>
          </p:cNvGraphicFramePr>
          <p:nvPr/>
        </p:nvGraphicFramePr>
        <p:xfrm>
          <a:off x="2146391" y="1554480"/>
          <a:ext cx="5058251" cy="2738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a:extLst>
              <a:ext uri="{FF2B5EF4-FFF2-40B4-BE49-F238E27FC236}">
                <a16:creationId xmlns:a16="http://schemas.microsoft.com/office/drawing/2014/main" id="{B877D10B-56DB-4F61-985D-8C1172F4799C}"/>
              </a:ext>
            </a:extLst>
          </p:cNvPr>
          <p:cNvSpPr/>
          <p:nvPr/>
        </p:nvSpPr>
        <p:spPr>
          <a:xfrm>
            <a:off x="1505625" y="211989"/>
            <a:ext cx="4231928" cy="461665"/>
          </a:xfrm>
          <a:prstGeom prst="rect">
            <a:avLst/>
          </a:prstGeom>
        </p:spPr>
        <p:txBody>
          <a:bodyPr wrap="none">
            <a:spAutoFit/>
          </a:bodyPr>
          <a:lstStyle/>
          <a:p>
            <a:pPr defTabSz="685800">
              <a:buClrTx/>
              <a:defRPr/>
            </a:pPr>
            <a:r>
              <a:rPr lang="en-US" sz="2400" b="1" kern="1200" dirty="0">
                <a:solidFill>
                  <a:srgbClr val="172B4D"/>
                </a:solidFill>
                <a:latin typeface="Calibri" panose="020F0502020204030204"/>
                <a:ea typeface="+mn-ea"/>
                <a:cs typeface="+mn-cs"/>
              </a:rPr>
              <a:t>Checkpoints 2 Model Validation</a:t>
            </a:r>
            <a:endParaRPr lang="en-US" sz="2400" kern="1200" dirty="0">
              <a:solidFill>
                <a:prstClr val="black"/>
              </a:solidFill>
              <a:latin typeface="Calibri" panose="020F0502020204030204"/>
              <a:ea typeface="+mn-ea"/>
              <a:cs typeface="+mn-cs"/>
            </a:endParaRPr>
          </a:p>
        </p:txBody>
      </p:sp>
      <p:sp>
        <p:nvSpPr>
          <p:cNvPr id="8" name="TextBox 7">
            <a:extLst>
              <a:ext uri="{FF2B5EF4-FFF2-40B4-BE49-F238E27FC236}">
                <a16:creationId xmlns:a16="http://schemas.microsoft.com/office/drawing/2014/main" id="{0CB801FB-6E1F-48B9-81AD-6F3292303293}"/>
              </a:ext>
            </a:extLst>
          </p:cNvPr>
          <p:cNvSpPr txBox="1"/>
          <p:nvPr/>
        </p:nvSpPr>
        <p:spPr>
          <a:xfrm>
            <a:off x="5727219" y="292779"/>
            <a:ext cx="2455817" cy="253916"/>
          </a:xfrm>
          <a:prstGeom prst="rect">
            <a:avLst/>
          </a:prstGeom>
          <a:noFill/>
        </p:spPr>
        <p:txBody>
          <a:bodyPr wrap="square" rtlCol="0">
            <a:spAutoFit/>
          </a:bodyPr>
          <a:lstStyle/>
          <a:p>
            <a:r>
              <a:rPr lang="en-US" sz="1050" dirty="0"/>
              <a:t>India - Uttarakhand </a:t>
            </a:r>
          </a:p>
        </p:txBody>
      </p:sp>
      <p:pic>
        <p:nvPicPr>
          <p:cNvPr id="5" name="Picture 4" descr="Graphical user interface&#10;&#10;Description automatically generated">
            <a:extLst>
              <a:ext uri="{FF2B5EF4-FFF2-40B4-BE49-F238E27FC236}">
                <a16:creationId xmlns:a16="http://schemas.microsoft.com/office/drawing/2014/main" id="{250F3755-CAB0-4E66-A197-E82FF15B22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92300" y="569778"/>
            <a:ext cx="1651460" cy="926922"/>
          </a:xfrm>
          <a:prstGeom prst="rect">
            <a:avLst/>
          </a:prstGeom>
        </p:spPr>
      </p:pic>
    </p:spTree>
    <p:extLst>
      <p:ext uri="{BB962C8B-B14F-4D97-AF65-F5344CB8AC3E}">
        <p14:creationId xmlns:p14="http://schemas.microsoft.com/office/powerpoint/2010/main" val="18588761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The Giving Chain 2021</a:t>
            </a:r>
          </a:p>
        </p:txBody>
      </p:sp>
      <p:graphicFrame>
        <p:nvGraphicFramePr>
          <p:cNvPr id="6" name="Content Placeholder 5"/>
          <p:cNvGraphicFramePr>
            <a:graphicFrameLocks/>
          </p:cNvGraphicFramePr>
          <p:nvPr/>
        </p:nvGraphicFramePr>
        <p:xfrm>
          <a:off x="1729680" y="1716134"/>
          <a:ext cx="5314950" cy="3143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a:extLst>
              <a:ext uri="{FF2B5EF4-FFF2-40B4-BE49-F238E27FC236}">
                <a16:creationId xmlns:a16="http://schemas.microsoft.com/office/drawing/2014/main" id="{18D1CEBD-E7B2-41FC-94C6-439A34E4590A}"/>
              </a:ext>
            </a:extLst>
          </p:cNvPr>
          <p:cNvSpPr/>
          <p:nvPr/>
        </p:nvSpPr>
        <p:spPr>
          <a:xfrm>
            <a:off x="1505625" y="211989"/>
            <a:ext cx="4231928" cy="461665"/>
          </a:xfrm>
          <a:prstGeom prst="rect">
            <a:avLst/>
          </a:prstGeom>
        </p:spPr>
        <p:txBody>
          <a:bodyPr wrap="none">
            <a:spAutoFit/>
          </a:bodyPr>
          <a:lstStyle/>
          <a:p>
            <a:pPr defTabSz="685800">
              <a:buClrTx/>
              <a:defRPr/>
            </a:pPr>
            <a:r>
              <a:rPr lang="en-US" sz="2400" b="1" kern="1200" dirty="0">
                <a:solidFill>
                  <a:srgbClr val="172B4D"/>
                </a:solidFill>
                <a:latin typeface="Calibri" panose="020F0502020204030204"/>
                <a:ea typeface="+mn-ea"/>
                <a:cs typeface="+mn-cs"/>
              </a:rPr>
              <a:t>Checkpoints 2 Model Validation</a:t>
            </a:r>
            <a:endParaRPr lang="en-US" sz="2400" kern="1200" dirty="0">
              <a:solidFill>
                <a:prstClr val="black"/>
              </a:solidFill>
              <a:latin typeface="Calibri" panose="020F0502020204030204"/>
              <a:ea typeface="+mn-ea"/>
              <a:cs typeface="+mn-cs"/>
            </a:endParaRPr>
          </a:p>
        </p:txBody>
      </p:sp>
      <p:sp>
        <p:nvSpPr>
          <p:cNvPr id="11" name="TextBox 10">
            <a:extLst>
              <a:ext uri="{FF2B5EF4-FFF2-40B4-BE49-F238E27FC236}">
                <a16:creationId xmlns:a16="http://schemas.microsoft.com/office/drawing/2014/main" id="{A8F08772-D059-4C6C-8E0A-8AD28C49C6B2}"/>
              </a:ext>
            </a:extLst>
          </p:cNvPr>
          <p:cNvSpPr txBox="1"/>
          <p:nvPr/>
        </p:nvSpPr>
        <p:spPr>
          <a:xfrm>
            <a:off x="5816722" y="344872"/>
            <a:ext cx="2455817" cy="253916"/>
          </a:xfrm>
          <a:prstGeom prst="rect">
            <a:avLst/>
          </a:prstGeom>
          <a:noFill/>
        </p:spPr>
        <p:txBody>
          <a:bodyPr wrap="square" rtlCol="0">
            <a:spAutoFit/>
          </a:bodyPr>
          <a:lstStyle/>
          <a:p>
            <a:r>
              <a:rPr lang="en-US" sz="1050" dirty="0"/>
              <a:t>India - Women </a:t>
            </a:r>
          </a:p>
        </p:txBody>
      </p:sp>
      <p:pic>
        <p:nvPicPr>
          <p:cNvPr id="7" name="Picture 6" descr="Circle&#10;&#10;Description automatically generated with low confidence">
            <a:extLst>
              <a:ext uri="{FF2B5EF4-FFF2-40B4-BE49-F238E27FC236}">
                <a16:creationId xmlns:a16="http://schemas.microsoft.com/office/drawing/2014/main" id="{BC6C8829-5C6C-4942-8FF5-468FEE2DD715}"/>
              </a:ext>
            </a:extLst>
          </p:cNvPr>
          <p:cNvPicPr>
            <a:picLocks noChangeAspect="1"/>
          </p:cNvPicPr>
          <p:nvPr/>
        </p:nvPicPr>
        <p:blipFill>
          <a:blip r:embed="rId8"/>
          <a:stretch>
            <a:fillRect/>
          </a:stretch>
        </p:blipFill>
        <p:spPr>
          <a:xfrm>
            <a:off x="6286605" y="650570"/>
            <a:ext cx="1160915" cy="868401"/>
          </a:xfrm>
          <a:prstGeom prst="rect">
            <a:avLst/>
          </a:prstGeom>
        </p:spPr>
      </p:pic>
    </p:spTree>
    <p:extLst>
      <p:ext uri="{BB962C8B-B14F-4D97-AF65-F5344CB8AC3E}">
        <p14:creationId xmlns:p14="http://schemas.microsoft.com/office/powerpoint/2010/main" val="421491105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02D4ABF-9E7D-416B-8C28-33DBDA4BDEC7}"/>
              </a:ext>
            </a:extLst>
          </p:cNvPr>
          <p:cNvSpPr>
            <a:spLocks noGrp="1"/>
          </p:cNvSpPr>
          <p:nvPr>
            <p:ph type="dt" sz="half" idx="10"/>
          </p:nvPr>
        </p:nvSpPr>
        <p:spPr/>
        <p:txBody>
          <a:bodyPr/>
          <a:lstStyle/>
          <a:p>
            <a:fld id="{AEA0D768-A945-4F19-BED2-EC42F9542ABF}" type="datetime2">
              <a:rPr lang="en-US" smtClean="0"/>
              <a:t>Monday, September 27, 2021</a:t>
            </a:fld>
            <a:endParaRPr lang="en-US"/>
          </a:p>
        </p:txBody>
      </p:sp>
      <p:sp>
        <p:nvSpPr>
          <p:cNvPr id="3" name="Footer Placeholder 2">
            <a:extLst>
              <a:ext uri="{FF2B5EF4-FFF2-40B4-BE49-F238E27FC236}">
                <a16:creationId xmlns:a16="http://schemas.microsoft.com/office/drawing/2014/main" id="{50324F3F-831D-45F1-A073-8BD367832EED}"/>
              </a:ext>
            </a:extLst>
          </p:cNvPr>
          <p:cNvSpPr>
            <a:spLocks noGrp="1"/>
          </p:cNvSpPr>
          <p:nvPr>
            <p:ph type="ftr" sz="quarter" idx="11"/>
          </p:nvPr>
        </p:nvSpPr>
        <p:spPr/>
        <p:txBody>
          <a:bodyPr/>
          <a:lstStyle/>
          <a:p>
            <a:r>
              <a:rPr lang="en-US"/>
              <a:t>The Giving Chain 2021</a:t>
            </a:r>
          </a:p>
        </p:txBody>
      </p:sp>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1743075" y="1732547"/>
          <a:ext cx="5657850" cy="27942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3146912" y="1946469"/>
            <a:ext cx="663686" cy="547541"/>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5323217" y="1946470"/>
            <a:ext cx="663686" cy="547541"/>
          </a:xfrm>
          <a:prstGeom prst="rect">
            <a:avLst/>
          </a:prstGeom>
        </p:spPr>
      </p:pic>
      <p:sp>
        <p:nvSpPr>
          <p:cNvPr id="8" name="Rectangle 7">
            <a:extLst>
              <a:ext uri="{FF2B5EF4-FFF2-40B4-BE49-F238E27FC236}">
                <a16:creationId xmlns:a16="http://schemas.microsoft.com/office/drawing/2014/main" id="{DE6A1421-BF8E-4627-98CC-61E98249FD0D}"/>
              </a:ext>
            </a:extLst>
          </p:cNvPr>
          <p:cNvSpPr/>
          <p:nvPr/>
        </p:nvSpPr>
        <p:spPr>
          <a:xfrm>
            <a:off x="1240633" y="202730"/>
            <a:ext cx="6039667" cy="669414"/>
          </a:xfrm>
          <a:prstGeom prst="rect">
            <a:avLst/>
          </a:prstGeom>
        </p:spPr>
        <p:txBody>
          <a:bodyPr wrap="none">
            <a:spAutoFit/>
          </a:bodyPr>
          <a:lstStyle/>
          <a:p>
            <a:pPr defTabSz="685800">
              <a:buClrTx/>
              <a:defRPr/>
            </a:pPr>
            <a:r>
              <a:rPr lang="en-US" sz="2400" kern="1200">
                <a:solidFill>
                  <a:srgbClr val="172B4D"/>
                </a:solidFill>
                <a:latin typeface="Calibri" panose="020F0502020204030204"/>
                <a:ea typeface="+mn-ea"/>
                <a:cs typeface="+mn-cs"/>
              </a:rPr>
              <a:t>Checkpoint  3 Business and Technical Modeling</a:t>
            </a:r>
          </a:p>
          <a:p>
            <a:pPr defTabSz="685800">
              <a:buClrTx/>
              <a:defRPr/>
            </a:pPr>
            <a:endParaRPr lang="en-US" sz="1350" kern="1200">
              <a:solidFill>
                <a:prstClr val="black"/>
              </a:solidFill>
              <a:latin typeface="Calibri" panose="020F0502020204030204"/>
              <a:ea typeface="+mn-ea"/>
              <a:cs typeface="+mn-cs"/>
            </a:endParaRPr>
          </a:p>
        </p:txBody>
      </p:sp>
      <p:sp>
        <p:nvSpPr>
          <p:cNvPr id="10" name="TextBox 9">
            <a:extLst>
              <a:ext uri="{FF2B5EF4-FFF2-40B4-BE49-F238E27FC236}">
                <a16:creationId xmlns:a16="http://schemas.microsoft.com/office/drawing/2014/main" id="{40E4F1D6-2CE7-431A-9E20-F831A7B0CF2F}"/>
              </a:ext>
            </a:extLst>
          </p:cNvPr>
          <p:cNvSpPr txBox="1"/>
          <p:nvPr/>
        </p:nvSpPr>
        <p:spPr>
          <a:xfrm>
            <a:off x="1593669" y="768068"/>
            <a:ext cx="2617419" cy="253916"/>
          </a:xfrm>
          <a:prstGeom prst="rect">
            <a:avLst/>
          </a:prstGeom>
          <a:noFill/>
        </p:spPr>
        <p:txBody>
          <a:bodyPr wrap="square" rtlCol="0">
            <a:spAutoFit/>
          </a:bodyPr>
          <a:lstStyle/>
          <a:p>
            <a:r>
              <a:rPr lang="en-US" sz="1050"/>
              <a:t>Princeton: Business Model</a:t>
            </a:r>
          </a:p>
        </p:txBody>
      </p:sp>
    </p:spTree>
    <p:extLst>
      <p:ext uri="{BB962C8B-B14F-4D97-AF65-F5344CB8AC3E}">
        <p14:creationId xmlns:p14="http://schemas.microsoft.com/office/powerpoint/2010/main" val="33365186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02D4ABF-9E7D-416B-8C28-33DBDA4BDEC7}"/>
              </a:ext>
            </a:extLst>
          </p:cNvPr>
          <p:cNvSpPr>
            <a:spLocks noGrp="1"/>
          </p:cNvSpPr>
          <p:nvPr>
            <p:ph type="dt" sz="half" idx="10"/>
          </p:nvPr>
        </p:nvSpPr>
        <p:spPr/>
        <p:txBody>
          <a:bodyPr/>
          <a:lstStyle/>
          <a:p>
            <a:fld id="{AEA0D768-A945-4F19-BED2-EC42F9542ABF}" type="datetime2">
              <a:rPr lang="en-US" smtClean="0"/>
              <a:t>Monday, September 27, 2021</a:t>
            </a:fld>
            <a:endParaRPr lang="en-US"/>
          </a:p>
        </p:txBody>
      </p:sp>
      <p:sp>
        <p:nvSpPr>
          <p:cNvPr id="3" name="Footer Placeholder 2">
            <a:extLst>
              <a:ext uri="{FF2B5EF4-FFF2-40B4-BE49-F238E27FC236}">
                <a16:creationId xmlns:a16="http://schemas.microsoft.com/office/drawing/2014/main" id="{50324F3F-831D-45F1-A073-8BD367832EED}"/>
              </a:ext>
            </a:extLst>
          </p:cNvPr>
          <p:cNvSpPr>
            <a:spLocks noGrp="1"/>
          </p:cNvSpPr>
          <p:nvPr>
            <p:ph type="ftr" sz="quarter" idx="11"/>
          </p:nvPr>
        </p:nvSpPr>
        <p:spPr/>
        <p:txBody>
          <a:bodyPr/>
          <a:lstStyle/>
          <a:p>
            <a:r>
              <a:rPr lang="en-US"/>
              <a:t>The Giving Chain 2021</a:t>
            </a:r>
          </a:p>
        </p:txBody>
      </p:sp>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1743075" y="1732547"/>
          <a:ext cx="5657850" cy="27942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3146912" y="1946469"/>
            <a:ext cx="663686" cy="547541"/>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5323217" y="1946470"/>
            <a:ext cx="663686" cy="547541"/>
          </a:xfrm>
          <a:prstGeom prst="rect">
            <a:avLst/>
          </a:prstGeom>
        </p:spPr>
      </p:pic>
      <p:sp>
        <p:nvSpPr>
          <p:cNvPr id="8" name="Rectangle 7">
            <a:extLst>
              <a:ext uri="{FF2B5EF4-FFF2-40B4-BE49-F238E27FC236}">
                <a16:creationId xmlns:a16="http://schemas.microsoft.com/office/drawing/2014/main" id="{DE6A1421-BF8E-4627-98CC-61E98249FD0D}"/>
              </a:ext>
            </a:extLst>
          </p:cNvPr>
          <p:cNvSpPr/>
          <p:nvPr/>
        </p:nvSpPr>
        <p:spPr>
          <a:xfrm>
            <a:off x="1240633" y="202730"/>
            <a:ext cx="6039667" cy="669414"/>
          </a:xfrm>
          <a:prstGeom prst="rect">
            <a:avLst/>
          </a:prstGeom>
        </p:spPr>
        <p:txBody>
          <a:bodyPr wrap="none">
            <a:spAutoFit/>
          </a:bodyPr>
          <a:lstStyle/>
          <a:p>
            <a:pPr defTabSz="685800">
              <a:buClrTx/>
              <a:defRPr/>
            </a:pPr>
            <a:r>
              <a:rPr lang="en-US" sz="2400" kern="1200" dirty="0">
                <a:solidFill>
                  <a:srgbClr val="172B4D"/>
                </a:solidFill>
                <a:latin typeface="Calibri" panose="020F0502020204030204"/>
                <a:ea typeface="+mn-ea"/>
                <a:cs typeface="+mn-cs"/>
              </a:rPr>
              <a:t>Checkpoint  3 Business and Technical Modeling</a:t>
            </a:r>
          </a:p>
          <a:p>
            <a:pPr defTabSz="685800">
              <a:buClrTx/>
              <a:defRPr/>
            </a:pPr>
            <a:endParaRPr lang="en-US" sz="1350" kern="1200" dirty="0">
              <a:solidFill>
                <a:prstClr val="black"/>
              </a:solidFill>
              <a:latin typeface="Calibri" panose="020F0502020204030204"/>
              <a:ea typeface="+mn-ea"/>
              <a:cs typeface="+mn-cs"/>
            </a:endParaRPr>
          </a:p>
        </p:txBody>
      </p:sp>
      <p:sp>
        <p:nvSpPr>
          <p:cNvPr id="10" name="TextBox 9">
            <a:extLst>
              <a:ext uri="{FF2B5EF4-FFF2-40B4-BE49-F238E27FC236}">
                <a16:creationId xmlns:a16="http://schemas.microsoft.com/office/drawing/2014/main" id="{40E4F1D6-2CE7-431A-9E20-F831A7B0CF2F}"/>
              </a:ext>
            </a:extLst>
          </p:cNvPr>
          <p:cNvSpPr txBox="1"/>
          <p:nvPr/>
        </p:nvSpPr>
        <p:spPr>
          <a:xfrm>
            <a:off x="4672395" y="710561"/>
            <a:ext cx="2617419" cy="253916"/>
          </a:xfrm>
          <a:prstGeom prst="rect">
            <a:avLst/>
          </a:prstGeom>
          <a:noFill/>
        </p:spPr>
        <p:txBody>
          <a:bodyPr wrap="square" rtlCol="0">
            <a:spAutoFit/>
          </a:bodyPr>
          <a:lstStyle/>
          <a:p>
            <a:r>
              <a:rPr lang="en-US" sz="1050" dirty="0"/>
              <a:t>Princeton: Business Model</a:t>
            </a:r>
          </a:p>
        </p:txBody>
      </p:sp>
      <p:pic>
        <p:nvPicPr>
          <p:cNvPr id="5" name="Picture 4" descr="A group of people working on a car&#10;&#10;Description automatically generated with low confidence">
            <a:extLst>
              <a:ext uri="{FF2B5EF4-FFF2-40B4-BE49-F238E27FC236}">
                <a16:creationId xmlns:a16="http://schemas.microsoft.com/office/drawing/2014/main" id="{1E7F926A-7005-44D6-8DEA-7B27F0B56BA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43075" y="736948"/>
            <a:ext cx="2087880" cy="897747"/>
          </a:xfrm>
          <a:prstGeom prst="rect">
            <a:avLst/>
          </a:prstGeom>
        </p:spPr>
      </p:pic>
      <p:sp>
        <p:nvSpPr>
          <p:cNvPr id="11" name="TextBox 10">
            <a:extLst>
              <a:ext uri="{FF2B5EF4-FFF2-40B4-BE49-F238E27FC236}">
                <a16:creationId xmlns:a16="http://schemas.microsoft.com/office/drawing/2014/main" id="{4CC166CD-DC6C-4418-A541-E47BF3FB457A}"/>
              </a:ext>
            </a:extLst>
          </p:cNvPr>
          <p:cNvSpPr txBox="1"/>
          <p:nvPr/>
        </p:nvSpPr>
        <p:spPr>
          <a:xfrm>
            <a:off x="4753196" y="1013805"/>
            <a:ext cx="2455817" cy="253916"/>
          </a:xfrm>
          <a:prstGeom prst="rect">
            <a:avLst/>
          </a:prstGeom>
          <a:noFill/>
        </p:spPr>
        <p:txBody>
          <a:bodyPr wrap="square" rtlCol="0">
            <a:spAutoFit/>
          </a:bodyPr>
          <a:lstStyle/>
          <a:p>
            <a:r>
              <a:rPr lang="en-US" sz="1050" dirty="0"/>
              <a:t>India - Uttarakhand </a:t>
            </a:r>
          </a:p>
        </p:txBody>
      </p:sp>
    </p:spTree>
    <p:extLst>
      <p:ext uri="{BB962C8B-B14F-4D97-AF65-F5344CB8AC3E}">
        <p14:creationId xmlns:p14="http://schemas.microsoft.com/office/powerpoint/2010/main" val="10697524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02D4ABF-9E7D-416B-8C28-33DBDA4BDEC7}"/>
              </a:ext>
            </a:extLst>
          </p:cNvPr>
          <p:cNvSpPr>
            <a:spLocks noGrp="1"/>
          </p:cNvSpPr>
          <p:nvPr>
            <p:ph type="dt" sz="half" idx="10"/>
          </p:nvPr>
        </p:nvSpPr>
        <p:spPr/>
        <p:txBody>
          <a:bodyPr/>
          <a:lstStyle/>
          <a:p>
            <a:fld id="{AEA0D768-A945-4F19-BED2-EC42F9542ABF}" type="datetime2">
              <a:rPr lang="en-US" smtClean="0"/>
              <a:t>Monday, September 27, 2021</a:t>
            </a:fld>
            <a:endParaRPr lang="en-US"/>
          </a:p>
        </p:txBody>
      </p:sp>
      <p:sp>
        <p:nvSpPr>
          <p:cNvPr id="3" name="Footer Placeholder 2">
            <a:extLst>
              <a:ext uri="{FF2B5EF4-FFF2-40B4-BE49-F238E27FC236}">
                <a16:creationId xmlns:a16="http://schemas.microsoft.com/office/drawing/2014/main" id="{50324F3F-831D-45F1-A073-8BD367832EED}"/>
              </a:ext>
            </a:extLst>
          </p:cNvPr>
          <p:cNvSpPr>
            <a:spLocks noGrp="1"/>
          </p:cNvSpPr>
          <p:nvPr>
            <p:ph type="ftr" sz="quarter" idx="11"/>
          </p:nvPr>
        </p:nvSpPr>
        <p:spPr/>
        <p:txBody>
          <a:bodyPr/>
          <a:lstStyle/>
          <a:p>
            <a:r>
              <a:rPr lang="en-US"/>
              <a:t>The Giving Chain 2021</a:t>
            </a:r>
          </a:p>
        </p:txBody>
      </p:sp>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1743075" y="1732547"/>
          <a:ext cx="5657850" cy="27942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3146912" y="1946469"/>
            <a:ext cx="663686" cy="547541"/>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5323217" y="1946470"/>
            <a:ext cx="663686" cy="547541"/>
          </a:xfrm>
          <a:prstGeom prst="rect">
            <a:avLst/>
          </a:prstGeom>
        </p:spPr>
      </p:pic>
      <p:sp>
        <p:nvSpPr>
          <p:cNvPr id="8" name="Rectangle 7">
            <a:extLst>
              <a:ext uri="{FF2B5EF4-FFF2-40B4-BE49-F238E27FC236}">
                <a16:creationId xmlns:a16="http://schemas.microsoft.com/office/drawing/2014/main" id="{DE6A1421-BF8E-4627-98CC-61E98249FD0D}"/>
              </a:ext>
            </a:extLst>
          </p:cNvPr>
          <p:cNvSpPr/>
          <p:nvPr/>
        </p:nvSpPr>
        <p:spPr>
          <a:xfrm>
            <a:off x="1240633" y="202730"/>
            <a:ext cx="6039667" cy="669414"/>
          </a:xfrm>
          <a:prstGeom prst="rect">
            <a:avLst/>
          </a:prstGeom>
        </p:spPr>
        <p:txBody>
          <a:bodyPr wrap="none">
            <a:spAutoFit/>
          </a:bodyPr>
          <a:lstStyle/>
          <a:p>
            <a:pPr defTabSz="685800">
              <a:buClrTx/>
              <a:defRPr/>
            </a:pPr>
            <a:r>
              <a:rPr lang="en-US" sz="2400" kern="1200" dirty="0">
                <a:solidFill>
                  <a:srgbClr val="172B4D"/>
                </a:solidFill>
                <a:latin typeface="Calibri" panose="020F0502020204030204"/>
                <a:ea typeface="+mn-ea"/>
                <a:cs typeface="+mn-cs"/>
              </a:rPr>
              <a:t>Checkpoint  3 Business and Technical Modeling</a:t>
            </a:r>
          </a:p>
          <a:p>
            <a:pPr defTabSz="685800">
              <a:buClrTx/>
              <a:defRPr/>
            </a:pPr>
            <a:endParaRPr lang="en-US" sz="1350" kern="1200" dirty="0">
              <a:solidFill>
                <a:prstClr val="black"/>
              </a:solidFill>
              <a:latin typeface="Calibri" panose="020F0502020204030204"/>
              <a:ea typeface="+mn-ea"/>
              <a:cs typeface="+mn-cs"/>
            </a:endParaRPr>
          </a:p>
        </p:txBody>
      </p:sp>
      <p:sp>
        <p:nvSpPr>
          <p:cNvPr id="12" name="TextBox 11">
            <a:extLst>
              <a:ext uri="{FF2B5EF4-FFF2-40B4-BE49-F238E27FC236}">
                <a16:creationId xmlns:a16="http://schemas.microsoft.com/office/drawing/2014/main" id="{2E1287BB-3489-48E8-9E4C-B70A49A6F621}"/>
              </a:ext>
            </a:extLst>
          </p:cNvPr>
          <p:cNvSpPr txBox="1"/>
          <p:nvPr/>
        </p:nvSpPr>
        <p:spPr>
          <a:xfrm>
            <a:off x="5655060" y="669915"/>
            <a:ext cx="2455817" cy="253916"/>
          </a:xfrm>
          <a:prstGeom prst="rect">
            <a:avLst/>
          </a:prstGeom>
          <a:noFill/>
        </p:spPr>
        <p:txBody>
          <a:bodyPr wrap="square" rtlCol="0">
            <a:spAutoFit/>
          </a:bodyPr>
          <a:lstStyle/>
          <a:p>
            <a:r>
              <a:rPr lang="en-US" sz="1050" dirty="0"/>
              <a:t>India - Women </a:t>
            </a:r>
          </a:p>
        </p:txBody>
      </p:sp>
      <p:pic>
        <p:nvPicPr>
          <p:cNvPr id="15" name="Picture 14" descr="A picture containing ground, outdoor&#10;&#10;Description automatically generated">
            <a:extLst>
              <a:ext uri="{FF2B5EF4-FFF2-40B4-BE49-F238E27FC236}">
                <a16:creationId xmlns:a16="http://schemas.microsoft.com/office/drawing/2014/main" id="{949F838B-AFF0-478D-8E24-2A212BD479B8}"/>
              </a:ext>
            </a:extLst>
          </p:cNvPr>
          <p:cNvPicPr>
            <a:picLocks noChangeAspect="1"/>
          </p:cNvPicPr>
          <p:nvPr/>
        </p:nvPicPr>
        <p:blipFill>
          <a:blip r:embed="rId9"/>
          <a:stretch>
            <a:fillRect/>
          </a:stretch>
        </p:blipFill>
        <p:spPr>
          <a:xfrm>
            <a:off x="3837672" y="616744"/>
            <a:ext cx="1107436" cy="978830"/>
          </a:xfrm>
          <a:prstGeom prst="rect">
            <a:avLst/>
          </a:prstGeom>
        </p:spPr>
      </p:pic>
    </p:spTree>
    <p:extLst>
      <p:ext uri="{BB962C8B-B14F-4D97-AF65-F5344CB8AC3E}">
        <p14:creationId xmlns:p14="http://schemas.microsoft.com/office/powerpoint/2010/main" val="371175091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4294967295"/>
          </p:nvPr>
        </p:nvSpPr>
        <p:spPr>
          <a:xfrm>
            <a:off x="0" y="0"/>
            <a:ext cx="0" cy="0"/>
          </a:xfrm>
        </p:spPr>
        <p:txBody>
          <a:bodyPr/>
          <a:lstStyle/>
          <a:p>
            <a:pPr defTabSz="514350">
              <a:defRPr/>
            </a:pPr>
            <a:fld id="{362F072D-44BE-48CC-8E89-A327B5503611}" type="slidenum">
              <a:rPr lang="en-US" sz="563">
                <a:solidFill>
                  <a:srgbClr val="000000">
                    <a:lumMod val="75000"/>
                    <a:lumOff val="25000"/>
                  </a:srgbClr>
                </a:solidFill>
                <a:latin typeface="Garamond" panose="02020404030301010803"/>
              </a:rPr>
              <a:pPr defTabSz="514350">
                <a:defRPr/>
              </a:pPr>
              <a:t>56</a:t>
            </a:fld>
            <a:endParaRPr lang="en-US" sz="563">
              <a:solidFill>
                <a:srgbClr val="000000">
                  <a:lumMod val="75000"/>
                  <a:lumOff val="25000"/>
                </a:srgbClr>
              </a:solidFill>
              <a:latin typeface="Garamond" panose="02020404030301010803"/>
            </a:endParaRPr>
          </a:p>
        </p:txBody>
      </p:sp>
      <p:sp>
        <p:nvSpPr>
          <p:cNvPr id="25" name="Arrow: Bent 24">
            <a:extLst>
              <a:ext uri="{FF2B5EF4-FFF2-40B4-BE49-F238E27FC236}">
                <a16:creationId xmlns:a16="http://schemas.microsoft.com/office/drawing/2014/main" id="{BFEEB992-21EF-4360-AC2A-510060E23E44}"/>
              </a:ext>
            </a:extLst>
          </p:cNvPr>
          <p:cNvSpPr/>
          <p:nvPr/>
        </p:nvSpPr>
        <p:spPr>
          <a:xfrm rot="10800000">
            <a:off x="5165088" y="3112355"/>
            <a:ext cx="1642750" cy="735773"/>
          </a:xfrm>
          <a:prstGeom prst="bentArrow">
            <a:avLst>
              <a:gd name="adj1" fmla="val 25000"/>
              <a:gd name="adj2" fmla="val 2453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013" dirty="0">
                <a:solidFill>
                  <a:srgbClr val="E2E6E8"/>
                </a:solidFill>
                <a:latin typeface="Garamond" panose="02020404030301010803"/>
              </a:rPr>
              <a:t> </a:t>
            </a:r>
          </a:p>
        </p:txBody>
      </p:sp>
      <p:sp>
        <p:nvSpPr>
          <p:cNvPr id="27" name="Rectangle 26">
            <a:extLst>
              <a:ext uri="{FF2B5EF4-FFF2-40B4-BE49-F238E27FC236}">
                <a16:creationId xmlns:a16="http://schemas.microsoft.com/office/drawing/2014/main" id="{8E52BBE0-9BFE-4CEC-B9E7-6AA992559B94}"/>
              </a:ext>
            </a:extLst>
          </p:cNvPr>
          <p:cNvSpPr/>
          <p:nvPr/>
        </p:nvSpPr>
        <p:spPr>
          <a:xfrm>
            <a:off x="5433805" y="3538813"/>
            <a:ext cx="1105316" cy="248209"/>
          </a:xfrm>
          <a:prstGeom prst="rect">
            <a:avLst/>
          </a:prstGeom>
        </p:spPr>
        <p:txBody>
          <a:bodyPr wrap="square">
            <a:spAutoFit/>
          </a:bodyPr>
          <a:lstStyle/>
          <a:p>
            <a:pPr defTabSz="514350">
              <a:defRPr/>
            </a:pPr>
            <a:r>
              <a:rPr lang="en-US" sz="1013" dirty="0">
                <a:solidFill>
                  <a:srgbClr val="E2E6E8"/>
                </a:solidFill>
                <a:latin typeface="Garamond" panose="02020404030301010803"/>
              </a:rPr>
              <a:t>Transporters Tag</a:t>
            </a:r>
            <a:endParaRPr lang="en-US" sz="1013" dirty="0">
              <a:latin typeface="Garamond" panose="02020404030301010803"/>
            </a:endParaRPr>
          </a:p>
        </p:txBody>
      </p:sp>
      <p:pic>
        <p:nvPicPr>
          <p:cNvPr id="29" name="Graphic 28" descr="Kiosk">
            <a:extLst>
              <a:ext uri="{FF2B5EF4-FFF2-40B4-BE49-F238E27FC236}">
                <a16:creationId xmlns:a16="http://schemas.microsoft.com/office/drawing/2014/main" id="{AEFDBC78-5835-466C-82A5-DAC1161EA8D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62832" y="2815886"/>
            <a:ext cx="514350" cy="514350"/>
          </a:xfrm>
          <a:prstGeom prst="rect">
            <a:avLst/>
          </a:prstGeom>
        </p:spPr>
      </p:pic>
      <p:pic>
        <p:nvPicPr>
          <p:cNvPr id="37" name="Graphic 36" descr="Group of people">
            <a:extLst>
              <a:ext uri="{FF2B5EF4-FFF2-40B4-BE49-F238E27FC236}">
                <a16:creationId xmlns:a16="http://schemas.microsoft.com/office/drawing/2014/main" id="{D4B7C6CD-CB76-44DD-9E77-98F5E7F77F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72257" y="3400682"/>
            <a:ext cx="514350" cy="514350"/>
          </a:xfrm>
          <a:prstGeom prst="rect">
            <a:avLst/>
          </a:prstGeom>
        </p:spPr>
      </p:pic>
      <p:grpSp>
        <p:nvGrpSpPr>
          <p:cNvPr id="10" name="Group 9">
            <a:extLst>
              <a:ext uri="{FF2B5EF4-FFF2-40B4-BE49-F238E27FC236}">
                <a16:creationId xmlns:a16="http://schemas.microsoft.com/office/drawing/2014/main" id="{F5139FCA-1ADE-4B7D-B05B-AAF46D1E3173}"/>
              </a:ext>
            </a:extLst>
          </p:cNvPr>
          <p:cNvGrpSpPr/>
          <p:nvPr/>
        </p:nvGrpSpPr>
        <p:grpSpPr>
          <a:xfrm>
            <a:off x="2045688" y="1347148"/>
            <a:ext cx="1287005" cy="895553"/>
            <a:chOff x="1604779" y="1251930"/>
            <a:chExt cx="2288008" cy="1592094"/>
          </a:xfrm>
        </p:grpSpPr>
        <p:sp>
          <p:nvSpPr>
            <p:cNvPr id="14" name="Arrow: Right 13">
              <a:extLst>
                <a:ext uri="{FF2B5EF4-FFF2-40B4-BE49-F238E27FC236}">
                  <a16:creationId xmlns:a16="http://schemas.microsoft.com/office/drawing/2014/main" id="{EEBA97E1-5023-4B8B-A475-00CF8ADFDDA9}"/>
                </a:ext>
              </a:extLst>
            </p:cNvPr>
            <p:cNvSpPr/>
            <p:nvPr/>
          </p:nvSpPr>
          <p:spPr>
            <a:xfrm>
              <a:off x="1604779" y="1884939"/>
              <a:ext cx="2288008" cy="9590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013" dirty="0">
                  <a:solidFill>
                    <a:srgbClr val="FFFFFF"/>
                  </a:solidFill>
                  <a:latin typeface="Garamond" panose="02020404030301010803"/>
                </a:rPr>
                <a:t>Create Asset for Pick upP/U</a:t>
              </a:r>
            </a:p>
          </p:txBody>
        </p:sp>
        <p:pic>
          <p:nvPicPr>
            <p:cNvPr id="39" name="Graphic 38" descr="Tag">
              <a:extLst>
                <a:ext uri="{FF2B5EF4-FFF2-40B4-BE49-F238E27FC236}">
                  <a16:creationId xmlns:a16="http://schemas.microsoft.com/office/drawing/2014/main" id="{5C6C451B-EE3F-4093-A2EA-B86E6716FEC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054838" y="1251930"/>
              <a:ext cx="777817" cy="777817"/>
            </a:xfrm>
            <a:prstGeom prst="rect">
              <a:avLst/>
            </a:prstGeom>
          </p:spPr>
        </p:pic>
      </p:grpSp>
      <p:pic>
        <p:nvPicPr>
          <p:cNvPr id="34" name="Graphic 33" descr="Tag">
            <a:extLst>
              <a:ext uri="{FF2B5EF4-FFF2-40B4-BE49-F238E27FC236}">
                <a16:creationId xmlns:a16="http://schemas.microsoft.com/office/drawing/2014/main" id="{60C0F115-AD31-4E58-AE2D-C0C092FF3F2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706995" y="3073061"/>
            <a:ext cx="514350" cy="514350"/>
          </a:xfrm>
          <a:prstGeom prst="rect">
            <a:avLst/>
          </a:prstGeom>
        </p:spPr>
      </p:pic>
      <p:pic>
        <p:nvPicPr>
          <p:cNvPr id="36" name="Graphic 35" descr="Tag">
            <a:extLst>
              <a:ext uri="{FF2B5EF4-FFF2-40B4-BE49-F238E27FC236}">
                <a16:creationId xmlns:a16="http://schemas.microsoft.com/office/drawing/2014/main" id="{FF1E400F-E122-4524-AFE6-74BD73C1ED8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97830" y="2322593"/>
            <a:ext cx="514350" cy="514350"/>
          </a:xfrm>
          <a:prstGeom prst="rect">
            <a:avLst/>
          </a:prstGeom>
        </p:spPr>
      </p:pic>
      <p:grpSp>
        <p:nvGrpSpPr>
          <p:cNvPr id="5" name="Group 4">
            <a:extLst>
              <a:ext uri="{FF2B5EF4-FFF2-40B4-BE49-F238E27FC236}">
                <a16:creationId xmlns:a16="http://schemas.microsoft.com/office/drawing/2014/main" id="{C64AE7D7-A04A-4D96-823B-89CC7E64AFB6}"/>
              </a:ext>
            </a:extLst>
          </p:cNvPr>
          <p:cNvGrpSpPr/>
          <p:nvPr/>
        </p:nvGrpSpPr>
        <p:grpSpPr>
          <a:xfrm>
            <a:off x="1345522" y="1571187"/>
            <a:ext cx="700166" cy="740389"/>
            <a:chOff x="360039" y="1650221"/>
            <a:chExt cx="1244740" cy="1316247"/>
          </a:xfrm>
        </p:grpSpPr>
        <p:pic>
          <p:nvPicPr>
            <p:cNvPr id="35" name="Graphic 34" descr="Barn">
              <a:extLst>
                <a:ext uri="{FF2B5EF4-FFF2-40B4-BE49-F238E27FC236}">
                  <a16:creationId xmlns:a16="http://schemas.microsoft.com/office/drawing/2014/main" id="{C5484481-4D0B-43FB-840C-A7E6CF9E66F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26303" y="1650221"/>
              <a:ext cx="613498" cy="613498"/>
            </a:xfrm>
            <a:prstGeom prst="rect">
              <a:avLst/>
            </a:prstGeom>
          </p:spPr>
        </p:pic>
        <p:pic>
          <p:nvPicPr>
            <p:cNvPr id="6" name="Graphic 5" descr="Lock">
              <a:extLst>
                <a:ext uri="{FF2B5EF4-FFF2-40B4-BE49-F238E27FC236}">
                  <a16:creationId xmlns:a16="http://schemas.microsoft.com/office/drawing/2014/main" id="{08438C8C-D4DF-4048-8585-81B146EC431A}"/>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223347" y="2193393"/>
              <a:ext cx="381432" cy="381432"/>
            </a:xfrm>
            <a:prstGeom prst="rect">
              <a:avLst/>
            </a:prstGeom>
          </p:spPr>
        </p:pic>
        <p:pic>
          <p:nvPicPr>
            <p:cNvPr id="8" name="Graphic 7" descr="Family with two children">
              <a:extLst>
                <a:ext uri="{FF2B5EF4-FFF2-40B4-BE49-F238E27FC236}">
                  <a16:creationId xmlns:a16="http://schemas.microsoft.com/office/drawing/2014/main" id="{EB0B0699-24AE-4303-B0B6-38B62C37A34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60039" y="2193393"/>
              <a:ext cx="773075" cy="773075"/>
            </a:xfrm>
            <a:prstGeom prst="rect">
              <a:avLst/>
            </a:prstGeom>
          </p:spPr>
        </p:pic>
      </p:grpSp>
      <p:sp>
        <p:nvSpPr>
          <p:cNvPr id="9" name="Arrow: Left 8">
            <a:extLst>
              <a:ext uri="{FF2B5EF4-FFF2-40B4-BE49-F238E27FC236}">
                <a16:creationId xmlns:a16="http://schemas.microsoft.com/office/drawing/2014/main" id="{0889B668-55C4-4216-AE0D-08BB238A2059}"/>
              </a:ext>
            </a:extLst>
          </p:cNvPr>
          <p:cNvSpPr/>
          <p:nvPr/>
        </p:nvSpPr>
        <p:spPr>
          <a:xfrm>
            <a:off x="2486579" y="3546052"/>
            <a:ext cx="1696101" cy="3239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013" dirty="0">
                <a:solidFill>
                  <a:srgbClr val="FFFFFF"/>
                </a:solidFill>
                <a:latin typeface="Garamond" panose="02020404030301010803"/>
              </a:rPr>
              <a:t>Recipient Tag</a:t>
            </a:r>
          </a:p>
        </p:txBody>
      </p:sp>
      <p:pic>
        <p:nvPicPr>
          <p:cNvPr id="38" name="Graphic 37" descr="Lock">
            <a:extLst>
              <a:ext uri="{FF2B5EF4-FFF2-40B4-BE49-F238E27FC236}">
                <a16:creationId xmlns:a16="http://schemas.microsoft.com/office/drawing/2014/main" id="{0D394715-0086-46AD-8ACD-A44025E580D0}"/>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36878" y="3291415"/>
            <a:ext cx="214556" cy="214556"/>
          </a:xfrm>
          <a:prstGeom prst="rect">
            <a:avLst/>
          </a:prstGeom>
        </p:spPr>
      </p:pic>
      <p:grpSp>
        <p:nvGrpSpPr>
          <p:cNvPr id="11" name="Group 10">
            <a:extLst>
              <a:ext uri="{FF2B5EF4-FFF2-40B4-BE49-F238E27FC236}">
                <a16:creationId xmlns:a16="http://schemas.microsoft.com/office/drawing/2014/main" id="{E87EE176-9DE5-4C93-8613-570A45375DD7}"/>
              </a:ext>
            </a:extLst>
          </p:cNvPr>
          <p:cNvGrpSpPr/>
          <p:nvPr/>
        </p:nvGrpSpPr>
        <p:grpSpPr>
          <a:xfrm>
            <a:off x="4443481" y="1433394"/>
            <a:ext cx="1243255" cy="1203302"/>
            <a:chOff x="5867520" y="1405254"/>
            <a:chExt cx="2210231" cy="2139204"/>
          </a:xfrm>
        </p:grpSpPr>
        <p:pic>
          <p:nvPicPr>
            <p:cNvPr id="40" name="Graphic 39" descr="Tag">
              <a:extLst>
                <a:ext uri="{FF2B5EF4-FFF2-40B4-BE49-F238E27FC236}">
                  <a16:creationId xmlns:a16="http://schemas.microsoft.com/office/drawing/2014/main" id="{25BF0465-B764-4DB1-9AA8-2383DD87BD4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867520" y="1405254"/>
              <a:ext cx="914400" cy="914400"/>
            </a:xfrm>
            <a:prstGeom prst="rect">
              <a:avLst/>
            </a:prstGeom>
          </p:spPr>
        </p:pic>
        <p:pic>
          <p:nvPicPr>
            <p:cNvPr id="42" name="Graphic 41" descr="Truck">
              <a:extLst>
                <a:ext uri="{FF2B5EF4-FFF2-40B4-BE49-F238E27FC236}">
                  <a16:creationId xmlns:a16="http://schemas.microsoft.com/office/drawing/2014/main" id="{C9719194-223C-4404-93A5-A0E5958DECC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728790" y="2177679"/>
              <a:ext cx="914400" cy="914400"/>
            </a:xfrm>
            <a:prstGeom prst="rect">
              <a:avLst/>
            </a:prstGeom>
          </p:spPr>
        </p:pic>
        <p:pic>
          <p:nvPicPr>
            <p:cNvPr id="41" name="Graphic 40" descr="Lock">
              <a:extLst>
                <a:ext uri="{FF2B5EF4-FFF2-40B4-BE49-F238E27FC236}">
                  <a16:creationId xmlns:a16="http://schemas.microsoft.com/office/drawing/2014/main" id="{43FCB215-8DB9-47AF-B1B3-4147B2D04B07}"/>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696319" y="3163026"/>
              <a:ext cx="381432" cy="381432"/>
            </a:xfrm>
            <a:prstGeom prst="rect">
              <a:avLst/>
            </a:prstGeom>
          </p:spPr>
        </p:pic>
      </p:grpSp>
      <p:pic>
        <p:nvPicPr>
          <p:cNvPr id="43" name="Picture 42" descr="A screenshot of a cell phone&#10;&#10;Description automatically generated">
            <a:extLst>
              <a:ext uri="{FF2B5EF4-FFF2-40B4-BE49-F238E27FC236}">
                <a16:creationId xmlns:a16="http://schemas.microsoft.com/office/drawing/2014/main" id="{1613EE54-5356-4A68-9FF9-7C0297D30535}"/>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563245" y="1393327"/>
            <a:ext cx="675194" cy="1512841"/>
          </a:xfrm>
          <a:prstGeom prst="rect">
            <a:avLst/>
          </a:prstGeom>
        </p:spPr>
      </p:pic>
      <p:pic>
        <p:nvPicPr>
          <p:cNvPr id="3" name="Picture 2">
            <a:extLst>
              <a:ext uri="{FF2B5EF4-FFF2-40B4-BE49-F238E27FC236}">
                <a16:creationId xmlns:a16="http://schemas.microsoft.com/office/drawing/2014/main" id="{BEFBB5AC-A3D1-4D17-90B5-27421FEF3551}"/>
              </a:ext>
            </a:extLst>
          </p:cNvPr>
          <p:cNvPicPr>
            <a:picLocks noChangeAspect="1"/>
          </p:cNvPicPr>
          <p:nvPr/>
        </p:nvPicPr>
        <p:blipFill>
          <a:blip r:embed="rId18"/>
          <a:stretch>
            <a:fillRect/>
          </a:stretch>
        </p:blipFill>
        <p:spPr>
          <a:xfrm>
            <a:off x="5888571" y="1553347"/>
            <a:ext cx="760708" cy="1559009"/>
          </a:xfrm>
          <a:prstGeom prst="rect">
            <a:avLst/>
          </a:prstGeom>
        </p:spPr>
      </p:pic>
      <p:pic>
        <p:nvPicPr>
          <p:cNvPr id="44" name="Picture 43" descr="A screenshot of a cell phone&#10;&#10;Description automatically generated">
            <a:extLst>
              <a:ext uri="{FF2B5EF4-FFF2-40B4-BE49-F238E27FC236}">
                <a16:creationId xmlns:a16="http://schemas.microsoft.com/office/drawing/2014/main" id="{81656131-8C86-4587-BC46-3224B7E20478}"/>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429541" y="2962027"/>
            <a:ext cx="624189" cy="1398559"/>
          </a:xfrm>
          <a:prstGeom prst="rect">
            <a:avLst/>
          </a:prstGeom>
        </p:spPr>
      </p:pic>
      <p:sp>
        <p:nvSpPr>
          <p:cNvPr id="26" name="TextBox 25">
            <a:extLst>
              <a:ext uri="{FF2B5EF4-FFF2-40B4-BE49-F238E27FC236}">
                <a16:creationId xmlns:a16="http://schemas.microsoft.com/office/drawing/2014/main" id="{74383F3E-59B2-466D-B919-071CF407421A}"/>
              </a:ext>
            </a:extLst>
          </p:cNvPr>
          <p:cNvSpPr txBox="1"/>
          <p:nvPr/>
        </p:nvSpPr>
        <p:spPr>
          <a:xfrm>
            <a:off x="5053730" y="1057064"/>
            <a:ext cx="2617419" cy="415498"/>
          </a:xfrm>
          <a:prstGeom prst="rect">
            <a:avLst/>
          </a:prstGeom>
          <a:noFill/>
        </p:spPr>
        <p:txBody>
          <a:bodyPr wrap="square" rtlCol="0">
            <a:spAutoFit/>
          </a:bodyPr>
          <a:lstStyle/>
          <a:p>
            <a:r>
              <a:rPr lang="en-US" sz="1050" dirty="0"/>
              <a:t>Princeton and Uttarakhand  : Technical Model</a:t>
            </a:r>
          </a:p>
        </p:txBody>
      </p:sp>
    </p:spTree>
    <p:extLst>
      <p:ext uri="{BB962C8B-B14F-4D97-AF65-F5344CB8AC3E}">
        <p14:creationId xmlns:p14="http://schemas.microsoft.com/office/powerpoint/2010/main" val="4091482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9"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307009" y="208425"/>
            <a:ext cx="6039667" cy="669414"/>
          </a:xfrm>
          <a:prstGeom prst="rect">
            <a:avLst/>
          </a:prstGeom>
        </p:spPr>
        <p:txBody>
          <a:bodyPr wrap="none">
            <a:spAutoFit/>
          </a:bodyPr>
          <a:lstStyle/>
          <a:p>
            <a:pPr defTabSz="685800">
              <a:buClrTx/>
              <a:defRPr/>
            </a:pPr>
            <a:r>
              <a:rPr lang="en-US" sz="2400" kern="1200" dirty="0">
                <a:solidFill>
                  <a:srgbClr val="172B4D"/>
                </a:solidFill>
                <a:latin typeface="Calibri" panose="020F0502020204030204"/>
                <a:ea typeface="+mn-ea"/>
                <a:cs typeface="+mn-cs"/>
              </a:rPr>
              <a:t>Checkpoint  3 Business and Technical Modeling</a:t>
            </a:r>
          </a:p>
          <a:p>
            <a:pPr defTabSz="685800">
              <a:buClrTx/>
              <a:defRPr/>
            </a:pPr>
            <a:endParaRPr lang="en-US" sz="1350" kern="1200" dirty="0">
              <a:solidFill>
                <a:prstClr val="black"/>
              </a:solidFill>
              <a:latin typeface="Calibri" panose="020F0502020204030204"/>
              <a:ea typeface="+mn-ea"/>
              <a:cs typeface="+mn-cs"/>
            </a:endParaRPr>
          </a:p>
        </p:txBody>
      </p:sp>
      <p:pic>
        <p:nvPicPr>
          <p:cNvPr id="10" name="Picture 9">
            <a:extLst>
              <a:ext uri="{FF2B5EF4-FFF2-40B4-BE49-F238E27FC236}">
                <a16:creationId xmlns:a16="http://schemas.microsoft.com/office/drawing/2014/main" id="{387A3E07-3EBA-4396-B37E-0CF9615B7A13}"/>
              </a:ext>
            </a:extLst>
          </p:cNvPr>
          <p:cNvPicPr>
            <a:picLocks noChangeAspect="1"/>
          </p:cNvPicPr>
          <p:nvPr/>
        </p:nvPicPr>
        <p:blipFill>
          <a:blip r:embed="rId2"/>
          <a:stretch>
            <a:fillRect/>
          </a:stretch>
        </p:blipFill>
        <p:spPr>
          <a:xfrm>
            <a:off x="2360741" y="1469328"/>
            <a:ext cx="4193597" cy="2638561"/>
          </a:xfrm>
          <a:prstGeom prst="rect">
            <a:avLst/>
          </a:prstGeom>
        </p:spPr>
      </p:pic>
      <p:sp>
        <p:nvSpPr>
          <p:cNvPr id="11" name="Date Placeholder 10"/>
          <p:cNvSpPr>
            <a:spLocks noGrp="1"/>
          </p:cNvSpPr>
          <p:nvPr>
            <p:ph type="dt" sz="half" idx="10"/>
          </p:nvPr>
        </p:nvSpPr>
        <p:spPr/>
        <p:txBody>
          <a:bodyPr/>
          <a:lstStyle/>
          <a:p>
            <a:fld id="{C4AF3674-DEF3-40A5-844C-ACB78A9154B8}" type="datetime2">
              <a:rPr lang="en-US" smtClean="0"/>
              <a:t>Monday, September 27, 2021</a:t>
            </a:fld>
            <a:endParaRPr lang="en-US"/>
          </a:p>
        </p:txBody>
      </p:sp>
      <p:sp>
        <p:nvSpPr>
          <p:cNvPr id="12" name="Footer Placeholder 11"/>
          <p:cNvSpPr>
            <a:spLocks noGrp="1"/>
          </p:cNvSpPr>
          <p:nvPr>
            <p:ph type="ftr" sz="quarter" idx="11"/>
          </p:nvPr>
        </p:nvSpPr>
        <p:spPr>
          <a:xfrm>
            <a:off x="2845459" y="4722462"/>
            <a:ext cx="3187898" cy="273844"/>
          </a:xfrm>
        </p:spPr>
        <p:txBody>
          <a:bodyPr/>
          <a:lstStyle/>
          <a:p>
            <a:r>
              <a:rPr lang="en-US"/>
              <a:t>The Giving Chain 2021</a:t>
            </a:r>
          </a:p>
        </p:txBody>
      </p:sp>
      <p:sp>
        <p:nvSpPr>
          <p:cNvPr id="9" name="TextBox 8">
            <a:extLst>
              <a:ext uri="{FF2B5EF4-FFF2-40B4-BE49-F238E27FC236}">
                <a16:creationId xmlns:a16="http://schemas.microsoft.com/office/drawing/2014/main" id="{73F75D11-5BE0-4BC3-B71F-BE288E6A9EC7}"/>
              </a:ext>
            </a:extLst>
          </p:cNvPr>
          <p:cNvSpPr txBox="1"/>
          <p:nvPr/>
        </p:nvSpPr>
        <p:spPr>
          <a:xfrm>
            <a:off x="1593669" y="768068"/>
            <a:ext cx="3037114" cy="253916"/>
          </a:xfrm>
          <a:prstGeom prst="rect">
            <a:avLst/>
          </a:prstGeom>
          <a:noFill/>
        </p:spPr>
        <p:txBody>
          <a:bodyPr wrap="square" rtlCol="0">
            <a:spAutoFit/>
          </a:bodyPr>
          <a:lstStyle/>
          <a:p>
            <a:r>
              <a:rPr lang="en-US" sz="1050" dirty="0"/>
              <a:t>Princeton: Technical Business Model</a:t>
            </a:r>
          </a:p>
        </p:txBody>
      </p:sp>
      <p:pic>
        <p:nvPicPr>
          <p:cNvPr id="3" name="Picture 2" descr="Diagram&#10;&#10;Description automatically generated">
            <a:extLst>
              <a:ext uri="{FF2B5EF4-FFF2-40B4-BE49-F238E27FC236}">
                <a16:creationId xmlns:a16="http://schemas.microsoft.com/office/drawing/2014/main" id="{8E746AE3-D385-4FDA-AF04-661E43D6FE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3069" y="752475"/>
            <a:ext cx="5757863" cy="3638550"/>
          </a:xfrm>
          <a:prstGeom prst="rect">
            <a:avLst/>
          </a:prstGeom>
        </p:spPr>
      </p:pic>
      <p:sp>
        <p:nvSpPr>
          <p:cNvPr id="4" name="TextBox 3">
            <a:extLst>
              <a:ext uri="{FF2B5EF4-FFF2-40B4-BE49-F238E27FC236}">
                <a16:creationId xmlns:a16="http://schemas.microsoft.com/office/drawing/2014/main" id="{26A7846D-29F9-40F5-B1E3-7DAF933208CB}"/>
              </a:ext>
            </a:extLst>
          </p:cNvPr>
          <p:cNvSpPr txBox="1"/>
          <p:nvPr/>
        </p:nvSpPr>
        <p:spPr>
          <a:xfrm>
            <a:off x="6378116" y="752475"/>
            <a:ext cx="1072815" cy="415498"/>
          </a:xfrm>
          <a:prstGeom prst="rect">
            <a:avLst/>
          </a:prstGeom>
          <a:noFill/>
        </p:spPr>
        <p:txBody>
          <a:bodyPr wrap="square" rtlCol="0">
            <a:spAutoFit/>
          </a:bodyPr>
          <a:lstStyle/>
          <a:p>
            <a:r>
              <a:rPr lang="en-US" sz="1050" dirty="0"/>
              <a:t>Project India Women</a:t>
            </a:r>
          </a:p>
        </p:txBody>
      </p:sp>
    </p:spTree>
    <p:extLst>
      <p:ext uri="{BB962C8B-B14F-4D97-AF65-F5344CB8AC3E}">
        <p14:creationId xmlns:p14="http://schemas.microsoft.com/office/powerpoint/2010/main" val="4649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5C7602E-7ADA-4656-803A-CF604F626311}"/>
              </a:ext>
            </a:extLst>
          </p:cNvPr>
          <p:cNvSpPr>
            <a:spLocks noGrp="1"/>
          </p:cNvSpPr>
          <p:nvPr>
            <p:ph type="title"/>
          </p:nvPr>
        </p:nvSpPr>
        <p:spPr/>
        <p:txBody>
          <a:bodyPr/>
          <a:lstStyle/>
          <a:p>
            <a:endParaRPr lang="en-US"/>
          </a:p>
        </p:txBody>
      </p:sp>
      <p:sp>
        <p:nvSpPr>
          <p:cNvPr id="9" name="Content Placeholder 8">
            <a:extLst>
              <a:ext uri="{FF2B5EF4-FFF2-40B4-BE49-F238E27FC236}">
                <a16:creationId xmlns:a16="http://schemas.microsoft.com/office/drawing/2014/main" id="{05AF9C7D-1707-486A-B55A-FE5E31D86D09}"/>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1161840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idx="4294967295"/>
          </p:nvPr>
        </p:nvSpPr>
        <p:spPr>
          <a:xfrm>
            <a:off x="783772" y="218779"/>
            <a:ext cx="2203450" cy="450850"/>
          </a:xfrm>
        </p:spPr>
        <p:txBody>
          <a:bodyPr>
            <a:normAutofit fontScale="90000"/>
          </a:bodyPr>
          <a:lstStyle/>
          <a:p>
            <a:r>
              <a:rPr lang="en-IN" sz="2700" dirty="0"/>
              <a:t>Introduction</a:t>
            </a:r>
            <a:endParaRPr lang="en-IN" dirty="0"/>
          </a:p>
        </p:txBody>
      </p:sp>
      <p:sp>
        <p:nvSpPr>
          <p:cNvPr id="19" name="Date Placeholder 18"/>
          <p:cNvSpPr>
            <a:spLocks noGrp="1"/>
          </p:cNvSpPr>
          <p:nvPr>
            <p:ph type="dt" sz="half" idx="4294967295"/>
          </p:nvPr>
        </p:nvSpPr>
        <p:spPr>
          <a:xfrm>
            <a:off x="6723063" y="4714875"/>
            <a:ext cx="2420937" cy="274638"/>
          </a:xfrm>
        </p:spPr>
        <p:txBody>
          <a:bodyPr/>
          <a:lstStyle/>
          <a:p>
            <a:endParaRPr lang="en-US" dirty="0"/>
          </a:p>
        </p:txBody>
      </p:sp>
      <p:sp>
        <p:nvSpPr>
          <p:cNvPr id="11" name="Text Placeholder 3">
            <a:extLst>
              <a:ext uri="{FF2B5EF4-FFF2-40B4-BE49-F238E27FC236}">
                <a16:creationId xmlns:a16="http://schemas.microsoft.com/office/drawing/2014/main" id="{064AE47E-6A2D-443A-8919-93365C813921}"/>
              </a:ext>
            </a:extLst>
          </p:cNvPr>
          <p:cNvSpPr>
            <a:spLocks noGrp="1"/>
          </p:cNvSpPr>
          <p:nvPr>
            <p:ph type="body" sz="half" idx="4294967295"/>
          </p:nvPr>
        </p:nvSpPr>
        <p:spPr>
          <a:xfrm>
            <a:off x="4732872" y="245996"/>
            <a:ext cx="2805112" cy="3598862"/>
          </a:xfrm>
        </p:spPr>
        <p:txBody>
          <a:bodyPr>
            <a:normAutofit/>
          </a:bodyPr>
          <a:lstStyle/>
          <a:p>
            <a:r>
              <a:rPr lang="en-US" sz="1200" dirty="0">
                <a:solidFill>
                  <a:schemeClr val="tx1"/>
                </a:solidFill>
                <a:latin typeface="Abadi" panose="020B0604020104020204" pitchFamily="34" charset="0"/>
              </a:rPr>
              <a:t>Bobbi Muscara </a:t>
            </a:r>
            <a:br>
              <a:rPr lang="en-US" sz="825" dirty="0"/>
            </a:br>
            <a:r>
              <a:rPr lang="en-US" sz="825" i="1" dirty="0">
                <a:solidFill>
                  <a:schemeClr val="tx1">
                    <a:lumMod val="75000"/>
                    <a:lumOff val="25000"/>
                  </a:schemeClr>
                </a:solidFill>
              </a:rPr>
              <a:t>Project Manager – Hyperledger Giving Chain</a:t>
            </a:r>
            <a:br>
              <a:rPr lang="en-US" sz="825" i="1" dirty="0">
                <a:solidFill>
                  <a:schemeClr val="tx1">
                    <a:lumMod val="75000"/>
                    <a:lumOff val="25000"/>
                  </a:schemeClr>
                </a:solidFill>
              </a:rPr>
            </a:br>
            <a:r>
              <a:rPr lang="en-US" sz="788" b="1" dirty="0"/>
              <a:t>Director Education at Ledger Academy</a:t>
            </a:r>
            <a:br>
              <a:rPr lang="en-US" sz="788" b="1" dirty="0"/>
            </a:br>
            <a:r>
              <a:rPr lang="en-US" sz="788" dirty="0"/>
              <a:t>Au</a:t>
            </a:r>
            <a:r>
              <a:rPr lang="en-US" sz="675" i="1" dirty="0"/>
              <a:t>thor of Linux Foundation Blockchain Courses for LFS171</a:t>
            </a:r>
            <a:br>
              <a:rPr lang="en-US" sz="675" i="1" dirty="0"/>
            </a:br>
            <a:r>
              <a:rPr lang="en-US" sz="675" i="1" dirty="0"/>
              <a:t>Hyperledger </a:t>
            </a:r>
            <a:r>
              <a:rPr lang="en-US" sz="675" i="1" dirty="0">
                <a:solidFill>
                  <a:schemeClr val="tx1">
                    <a:lumMod val="75000"/>
                    <a:lumOff val="25000"/>
                  </a:schemeClr>
                </a:solidFill>
              </a:rPr>
              <a:t>TSC Member</a:t>
            </a:r>
            <a:br>
              <a:rPr lang="en-US" sz="675" i="1" dirty="0">
                <a:solidFill>
                  <a:schemeClr val="tx1">
                    <a:lumMod val="75000"/>
                    <a:lumOff val="25000"/>
                  </a:schemeClr>
                </a:solidFill>
              </a:rPr>
            </a:br>
            <a:r>
              <a:rPr lang="en-US" sz="788" i="1" dirty="0">
                <a:solidFill>
                  <a:schemeClr val="tx1">
                    <a:lumMod val="75000"/>
                    <a:lumOff val="25000"/>
                  </a:schemeClr>
                </a:solidFill>
              </a:rPr>
              <a:t>C</a:t>
            </a:r>
            <a:r>
              <a:rPr lang="en-US" sz="675" i="1" dirty="0">
                <a:solidFill>
                  <a:schemeClr val="tx1">
                    <a:lumMod val="75000"/>
                    <a:lumOff val="25000"/>
                  </a:schemeClr>
                </a:solidFill>
              </a:rPr>
              <a:t>hair OF THE Learning Materials  Working Group</a:t>
            </a:r>
          </a:p>
        </p:txBody>
      </p:sp>
      <p:sp>
        <p:nvSpPr>
          <p:cNvPr id="10" name="Rectangle 9"/>
          <p:cNvSpPr/>
          <p:nvPr/>
        </p:nvSpPr>
        <p:spPr>
          <a:xfrm>
            <a:off x="2468273" y="1314221"/>
            <a:ext cx="604653" cy="253916"/>
          </a:xfrm>
          <a:prstGeom prst="rect">
            <a:avLst/>
          </a:prstGeom>
        </p:spPr>
        <p:txBody>
          <a:bodyPr wrap="none">
            <a:spAutoFit/>
          </a:bodyPr>
          <a:lstStyle/>
          <a:p>
            <a:pPr algn="ctr"/>
            <a:r>
              <a:rPr lang="en-US" sz="1050" dirty="0"/>
              <a:t>Project</a:t>
            </a:r>
          </a:p>
        </p:txBody>
      </p:sp>
      <p:sp>
        <p:nvSpPr>
          <p:cNvPr id="12" name="TextBox 11">
            <a:extLst>
              <a:ext uri="{FF2B5EF4-FFF2-40B4-BE49-F238E27FC236}">
                <a16:creationId xmlns:a16="http://schemas.microsoft.com/office/drawing/2014/main" id="{8884E37D-3F76-4292-AB2D-F77C96AF87E0}"/>
              </a:ext>
            </a:extLst>
          </p:cNvPr>
          <p:cNvSpPr txBox="1"/>
          <p:nvPr/>
        </p:nvSpPr>
        <p:spPr>
          <a:xfrm>
            <a:off x="1646478" y="1905317"/>
            <a:ext cx="2409590" cy="1069524"/>
          </a:xfrm>
          <a:prstGeom prst="rect">
            <a:avLst/>
          </a:prstGeom>
          <a:noFill/>
        </p:spPr>
        <p:txBody>
          <a:bodyPr wrap="square">
            <a:spAutoFit/>
          </a:bodyPr>
          <a:lstStyle/>
          <a:p>
            <a:pPr algn="ctr">
              <a:spcAft>
                <a:spcPts val="450"/>
              </a:spcAft>
            </a:pPr>
            <a:r>
              <a:rPr lang="en-US" sz="1350" dirty="0">
                <a:latin typeface="Arial Rounded MT Bold" panose="020F0704030504030204" pitchFamily="34" charset="0"/>
              </a:rPr>
              <a:t>The Giving Chain</a:t>
            </a:r>
          </a:p>
          <a:p>
            <a:pPr algn="ctr">
              <a:spcAft>
                <a:spcPts val="450"/>
              </a:spcAft>
            </a:pPr>
            <a:r>
              <a:rPr lang="en-US" sz="1350" dirty="0">
                <a:latin typeface="Arial Rounded MT Bold" panose="020F0704030504030204" pitchFamily="34" charset="0"/>
              </a:rPr>
              <a:t>&amp;</a:t>
            </a:r>
          </a:p>
          <a:p>
            <a:pPr algn="ctr">
              <a:spcAft>
                <a:spcPts val="450"/>
              </a:spcAft>
            </a:pPr>
            <a:r>
              <a:rPr lang="en-US" sz="1350" dirty="0">
                <a:latin typeface="Arial Rounded MT Bold" panose="020F0704030504030204" pitchFamily="34" charset="0"/>
              </a:rPr>
              <a:t>The D2R Application</a:t>
            </a:r>
          </a:p>
          <a:p>
            <a:endParaRPr lang="en-US" sz="1050" dirty="0"/>
          </a:p>
        </p:txBody>
      </p:sp>
      <p:sp>
        <p:nvSpPr>
          <p:cNvPr id="17" name="Rectangle 16"/>
          <p:cNvSpPr/>
          <p:nvPr/>
        </p:nvSpPr>
        <p:spPr>
          <a:xfrm>
            <a:off x="2872520" y="576044"/>
            <a:ext cx="1697902" cy="369332"/>
          </a:xfrm>
          <a:prstGeom prst="rect">
            <a:avLst/>
          </a:prstGeom>
        </p:spPr>
        <p:txBody>
          <a:bodyPr wrap="none">
            <a:spAutoFit/>
          </a:bodyPr>
          <a:lstStyle/>
          <a:p>
            <a:pPr algn="ctr"/>
            <a:r>
              <a:rPr lang="en-US" sz="1800" b="1" u="sng" dirty="0"/>
              <a:t>Project Team </a:t>
            </a:r>
          </a:p>
        </p:txBody>
      </p:sp>
      <p:sp>
        <p:nvSpPr>
          <p:cNvPr id="13" name="Text Placeholder 3">
            <a:extLst>
              <a:ext uri="{FF2B5EF4-FFF2-40B4-BE49-F238E27FC236}">
                <a16:creationId xmlns:a16="http://schemas.microsoft.com/office/drawing/2014/main" id="{9BC29E95-A469-466C-B268-0F77A9CA4966}"/>
              </a:ext>
            </a:extLst>
          </p:cNvPr>
          <p:cNvSpPr txBox="1">
            <a:spLocks/>
          </p:cNvSpPr>
          <p:nvPr/>
        </p:nvSpPr>
        <p:spPr>
          <a:xfrm>
            <a:off x="4738132" y="926285"/>
            <a:ext cx="2759390" cy="4044137"/>
          </a:xfrm>
          <a:prstGeom prst="rect">
            <a:avLst/>
          </a:prstGeom>
        </p:spPr>
        <p:txBody>
          <a:bodyPr vert="horz" lIns="68580" tIns="34290" rIns="68580" bIns="34290" rtlCol="0">
            <a:normAutofit/>
          </a:bodyPr>
          <a:lstStyle>
            <a:lvl1pPr marL="0" indent="0" algn="l" defTabSz="914400" rtl="0" eaLnBrk="1" latinLnBrk="0" hangingPunct="1">
              <a:lnSpc>
                <a:spcPct val="111000"/>
              </a:lnSpc>
              <a:spcBef>
                <a:spcPts val="1400"/>
              </a:spcBef>
              <a:buFont typeface="Corbel" panose="020B0503020204020204" pitchFamily="34" charset="0"/>
              <a:buNone/>
              <a:defRPr sz="1600" kern="1200">
                <a:solidFill>
                  <a:schemeClr val="tx2">
                    <a:lumMod val="75000"/>
                    <a:lumOff val="25000"/>
                  </a:schemeClr>
                </a:solidFill>
                <a:latin typeface="+mn-lt"/>
                <a:ea typeface="+mn-ea"/>
                <a:cs typeface="+mn-cs"/>
              </a:defRPr>
            </a:lvl1pPr>
            <a:lvl2pPr marL="457200" indent="0" algn="l" defTabSz="914400" rtl="0" eaLnBrk="1" latinLnBrk="0" hangingPunct="1">
              <a:lnSpc>
                <a:spcPct val="111000"/>
              </a:lnSpc>
              <a:spcBef>
                <a:spcPts val="930"/>
              </a:spcBef>
              <a:buFont typeface="Corbel" panose="020B0503020204020204" pitchFamily="34" charset="0"/>
              <a:buNone/>
              <a:defRPr sz="1400" kern="1200">
                <a:solidFill>
                  <a:schemeClr val="tx2">
                    <a:lumMod val="75000"/>
                    <a:lumOff val="25000"/>
                  </a:schemeClr>
                </a:solidFill>
                <a:latin typeface="+mn-lt"/>
                <a:ea typeface="+mn-ea"/>
                <a:cs typeface="+mn-cs"/>
              </a:defRPr>
            </a:lvl2pPr>
            <a:lvl3pPr marL="914400" indent="0" algn="l" defTabSz="914400" rtl="0" eaLnBrk="1" latinLnBrk="0" hangingPunct="1">
              <a:lnSpc>
                <a:spcPct val="111000"/>
              </a:lnSpc>
              <a:spcBef>
                <a:spcPts val="930"/>
              </a:spcBef>
              <a:buFont typeface="Corbel" panose="020B0503020204020204" pitchFamily="34" charset="0"/>
              <a:buNone/>
              <a:defRPr sz="1200" i="1" kern="1200">
                <a:solidFill>
                  <a:schemeClr val="tx2">
                    <a:lumMod val="75000"/>
                    <a:lumOff val="25000"/>
                  </a:schemeClr>
                </a:solidFill>
                <a:latin typeface="+mn-lt"/>
                <a:ea typeface="+mn-ea"/>
                <a:cs typeface="+mn-cs"/>
              </a:defRPr>
            </a:lvl3pPr>
            <a:lvl4pPr marL="1371600" indent="0" algn="l" defTabSz="914400" rtl="0" eaLnBrk="1" latinLnBrk="0" hangingPunct="1">
              <a:lnSpc>
                <a:spcPct val="111000"/>
              </a:lnSpc>
              <a:spcBef>
                <a:spcPts val="930"/>
              </a:spcBef>
              <a:buFont typeface="Corbel" panose="020B0503020204020204" pitchFamily="34" charset="0"/>
              <a:buNone/>
              <a:defRPr sz="1000" kern="1200">
                <a:solidFill>
                  <a:schemeClr val="tx2">
                    <a:lumMod val="75000"/>
                    <a:lumOff val="25000"/>
                  </a:schemeClr>
                </a:solidFill>
                <a:latin typeface="+mn-lt"/>
                <a:ea typeface="+mn-ea"/>
                <a:cs typeface="+mn-cs"/>
              </a:defRPr>
            </a:lvl4pPr>
            <a:lvl5pPr marL="1828800" indent="0" algn="l" defTabSz="914400" rtl="0" eaLnBrk="1" latinLnBrk="0" hangingPunct="1">
              <a:lnSpc>
                <a:spcPct val="111000"/>
              </a:lnSpc>
              <a:spcBef>
                <a:spcPts val="930"/>
              </a:spcBef>
              <a:buFont typeface="Corbel" panose="020B0503020204020204" pitchFamily="34" charset="0"/>
              <a:buNone/>
              <a:defRPr sz="1000" i="1" kern="1200">
                <a:solidFill>
                  <a:schemeClr val="tx2">
                    <a:lumMod val="75000"/>
                    <a:lumOff val="25000"/>
                  </a:schemeClr>
                </a:solidFill>
                <a:latin typeface="+mn-lt"/>
                <a:ea typeface="+mn-ea"/>
                <a:cs typeface="+mn-cs"/>
              </a:defRPr>
            </a:lvl5pPr>
            <a:lvl6pPr marL="22860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6pPr>
            <a:lvl7pPr marL="27432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7pPr>
            <a:lvl8pPr marL="32004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8pPr>
            <a:lvl9pPr marL="36576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9pPr>
          </a:lstStyle>
          <a:p>
            <a:endParaRPr lang="en-US" sz="900" i="1" dirty="0">
              <a:solidFill>
                <a:schemeClr val="tx1">
                  <a:lumMod val="75000"/>
                  <a:lumOff val="25000"/>
                </a:schemeClr>
              </a:solidFill>
            </a:endParaRPr>
          </a:p>
          <a:p>
            <a:r>
              <a:rPr lang="en-US" sz="1200" dirty="0">
                <a:solidFill>
                  <a:schemeClr val="tx1"/>
                </a:solidFill>
                <a:latin typeface="Abadi" panose="020B0604020104020204" pitchFamily="34" charset="0"/>
              </a:rPr>
              <a:t>Hardik Gupta</a:t>
            </a:r>
            <a:br>
              <a:rPr lang="en-US" sz="1200" dirty="0">
                <a:solidFill>
                  <a:schemeClr val="tx1"/>
                </a:solidFill>
                <a:latin typeface="Abadi" panose="020B0604020104020204" pitchFamily="34" charset="0"/>
              </a:rPr>
            </a:br>
            <a:r>
              <a:rPr lang="en-US" sz="900" i="1" dirty="0">
                <a:solidFill>
                  <a:schemeClr val="tx1">
                    <a:lumMod val="75000"/>
                    <a:lumOff val="25000"/>
                  </a:schemeClr>
                </a:solidFill>
              </a:rPr>
              <a:t>Project Manager – Hyperledger Giving Chain</a:t>
            </a:r>
            <a:br>
              <a:rPr lang="en-US" sz="900" i="1" dirty="0">
                <a:solidFill>
                  <a:schemeClr val="tx1">
                    <a:lumMod val="75000"/>
                    <a:lumOff val="25000"/>
                  </a:schemeClr>
                </a:solidFill>
              </a:rPr>
            </a:br>
            <a:r>
              <a:rPr lang="en-US" sz="788" i="1" dirty="0">
                <a:solidFill>
                  <a:schemeClr val="tx1">
                    <a:lumMod val="75000"/>
                    <a:lumOff val="25000"/>
                  </a:schemeClr>
                </a:solidFill>
              </a:rPr>
              <a:t>Member OF THE Learning Materials  Working Group</a:t>
            </a:r>
            <a:br>
              <a:rPr lang="en-US" sz="788" i="1" dirty="0">
                <a:solidFill>
                  <a:schemeClr val="tx1">
                    <a:lumMod val="75000"/>
                    <a:lumOff val="25000"/>
                  </a:schemeClr>
                </a:solidFill>
              </a:rPr>
            </a:br>
            <a:r>
              <a:rPr lang="en-US" sz="900" b="1" dirty="0">
                <a:solidFill>
                  <a:schemeClr val="tx1"/>
                </a:solidFill>
              </a:rPr>
              <a:t>The Giving Chain</a:t>
            </a:r>
            <a:br>
              <a:rPr lang="en-US" sz="900" dirty="0">
                <a:solidFill>
                  <a:schemeClr val="tx1"/>
                </a:solidFill>
              </a:rPr>
            </a:br>
            <a:r>
              <a:rPr lang="en-US" sz="788" i="1" dirty="0">
                <a:solidFill>
                  <a:schemeClr val="tx1"/>
                </a:solidFill>
              </a:rPr>
              <a:t>Mentee / Project Management / Technical Lead</a:t>
            </a:r>
          </a:p>
          <a:p>
            <a:r>
              <a:rPr lang="en-US" sz="1200" dirty="0">
                <a:solidFill>
                  <a:schemeClr val="tx1"/>
                </a:solidFill>
                <a:latin typeface="Abadi" panose="020B0604020104020204" pitchFamily="34" charset="0"/>
              </a:rPr>
              <a:t>Madhu Bhatia</a:t>
            </a:r>
            <a:br>
              <a:rPr lang="en-US" sz="825" dirty="0">
                <a:solidFill>
                  <a:schemeClr val="tx1"/>
                </a:solidFill>
                <a:latin typeface="-apple-system"/>
              </a:rPr>
            </a:br>
            <a:r>
              <a:rPr lang="en-US" sz="788" i="1" dirty="0">
                <a:solidFill>
                  <a:schemeClr val="tx1"/>
                </a:solidFill>
              </a:rPr>
              <a:t>Project Manager – Hyperledger Giving Chain</a:t>
            </a:r>
            <a:br>
              <a:rPr lang="en-US" sz="788" i="1" dirty="0">
                <a:solidFill>
                  <a:schemeClr val="tx1"/>
                </a:solidFill>
              </a:rPr>
            </a:br>
            <a:r>
              <a:rPr lang="en-US" sz="825" dirty="0">
                <a:solidFill>
                  <a:schemeClr val="tx1"/>
                </a:solidFill>
                <a:latin typeface="-apple-system"/>
              </a:rPr>
              <a:t>DLT Talent program of Frankfurt School of Finance and Management Blockchain Center</a:t>
            </a:r>
            <a:br>
              <a:rPr lang="en-US" sz="825" dirty="0">
                <a:solidFill>
                  <a:schemeClr val="tx1"/>
                </a:solidFill>
                <a:latin typeface="-apple-system"/>
              </a:rPr>
            </a:br>
            <a:r>
              <a:rPr lang="en-US" sz="825" dirty="0">
                <a:solidFill>
                  <a:schemeClr val="tx1"/>
                </a:solidFill>
                <a:latin typeface="-apple-system"/>
              </a:rPr>
              <a:t>2021 LiFT Scholarship Women in open-source </a:t>
            </a:r>
            <a:br>
              <a:rPr lang="en-US" sz="825" dirty="0">
                <a:solidFill>
                  <a:schemeClr val="tx1"/>
                </a:solidFill>
                <a:latin typeface="-apple-system"/>
              </a:rPr>
            </a:br>
            <a:r>
              <a:rPr lang="en-US" sz="825" dirty="0">
                <a:solidFill>
                  <a:schemeClr val="tx1"/>
                </a:solidFill>
                <a:latin typeface="-apple-system"/>
              </a:rPr>
              <a:t>Research Scholar /Trainer</a:t>
            </a:r>
          </a:p>
          <a:p>
            <a:r>
              <a:rPr lang="en-US" sz="900" i="1" dirty="0">
                <a:solidFill>
                  <a:schemeClr val="tx1"/>
                </a:solidFill>
              </a:rPr>
              <a:t> </a:t>
            </a:r>
            <a:r>
              <a:rPr lang="en-US" sz="1200" dirty="0">
                <a:solidFill>
                  <a:schemeClr val="tx1"/>
                </a:solidFill>
                <a:latin typeface="Abadi" panose="020B0604020104020204" pitchFamily="34" charset="0"/>
              </a:rPr>
              <a:t>Mona Rassouli – </a:t>
            </a:r>
            <a:br>
              <a:rPr lang="en-US" sz="900" i="1" dirty="0">
                <a:solidFill>
                  <a:schemeClr val="tx1"/>
                </a:solidFill>
              </a:rPr>
            </a:br>
            <a:r>
              <a:rPr lang="en-US" sz="900" dirty="0">
                <a:solidFill>
                  <a:schemeClr val="tx1"/>
                </a:solidFill>
              </a:rPr>
              <a:t>Developer/ Marketing(social media)/Documentation/ Articles or Blogs</a:t>
            </a:r>
            <a:br>
              <a:rPr lang="en-US" sz="900" dirty="0">
                <a:solidFill>
                  <a:schemeClr val="tx1"/>
                </a:solidFill>
              </a:rPr>
            </a:br>
            <a:r>
              <a:rPr lang="en-US" sz="900" dirty="0">
                <a:solidFill>
                  <a:schemeClr val="tx1"/>
                </a:solidFill>
                <a:hlinkClick r:id="rId2">
                  <a:extLst>
                    <a:ext uri="{A12FA001-AC4F-418D-AE19-62706E023703}">
                      <ahyp:hlinkClr xmlns:ahyp="http://schemas.microsoft.com/office/drawing/2018/hyperlinkcolor" val="tx"/>
                    </a:ext>
                  </a:extLst>
                </a:hlinkClick>
              </a:rPr>
              <a:t>mr1241@scarletmail.rutgers.edu</a:t>
            </a:r>
            <a:br>
              <a:rPr lang="en-US" sz="900" dirty="0"/>
            </a:br>
            <a:r>
              <a:rPr lang="en-US" sz="900" i="1" dirty="0">
                <a:solidFill>
                  <a:schemeClr val="tx1">
                    <a:lumMod val="75000"/>
                    <a:lumOff val="25000"/>
                  </a:schemeClr>
                </a:solidFill>
              </a:rPr>
              <a:t>Technology Lead</a:t>
            </a:r>
            <a:endParaRPr lang="en-US" sz="900" dirty="0"/>
          </a:p>
          <a:p>
            <a:endParaRPr lang="en-US" sz="900" dirty="0"/>
          </a:p>
          <a:p>
            <a:endParaRPr lang="en-US" sz="900" i="1" dirty="0">
              <a:solidFill>
                <a:schemeClr val="tx1">
                  <a:lumMod val="75000"/>
                  <a:lumOff val="25000"/>
                </a:schemeClr>
              </a:solidFill>
            </a:endParaRPr>
          </a:p>
        </p:txBody>
      </p:sp>
      <p:pic>
        <p:nvPicPr>
          <p:cNvPr id="3" name="Picture 2" descr="Chart&#10;&#10;Description automatically generated">
            <a:extLst>
              <a:ext uri="{FF2B5EF4-FFF2-40B4-BE49-F238E27FC236}">
                <a16:creationId xmlns:a16="http://schemas.microsoft.com/office/drawing/2014/main" id="{EEDC7ACA-5BFC-427B-ADDD-1FA2B8D478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7681" y="2850430"/>
            <a:ext cx="1557418" cy="1671724"/>
          </a:xfrm>
          <a:prstGeom prst="rect">
            <a:avLst/>
          </a:prstGeom>
        </p:spPr>
      </p:pic>
      <p:pic>
        <p:nvPicPr>
          <p:cNvPr id="5" name="Picture 4" descr="A picture containing polygon&#10;&#10;Description automatically generated">
            <a:extLst>
              <a:ext uri="{FF2B5EF4-FFF2-40B4-BE49-F238E27FC236}">
                <a16:creationId xmlns:a16="http://schemas.microsoft.com/office/drawing/2014/main" id="{1C53A9CA-19B5-4C1F-819F-0436A406AE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0321" y="1829125"/>
            <a:ext cx="1180556" cy="1180556"/>
          </a:xfrm>
          <a:prstGeom prst="rect">
            <a:avLst/>
          </a:prstGeom>
        </p:spPr>
      </p:pic>
    </p:spTree>
    <p:extLst>
      <p:ext uri="{BB962C8B-B14F-4D97-AF65-F5344CB8AC3E}">
        <p14:creationId xmlns:p14="http://schemas.microsoft.com/office/powerpoint/2010/main" val="1508246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ross 7">
            <a:extLst>
              <a:ext uri="{FF2B5EF4-FFF2-40B4-BE49-F238E27FC236}">
                <a16:creationId xmlns:a16="http://schemas.microsoft.com/office/drawing/2014/main" id="{A470E20C-E876-4701-B445-FBC23D6D28EB}"/>
              </a:ext>
            </a:extLst>
          </p:cNvPr>
          <p:cNvSpPr/>
          <p:nvPr/>
        </p:nvSpPr>
        <p:spPr>
          <a:xfrm>
            <a:off x="3926854" y="426259"/>
            <a:ext cx="3799799" cy="1170537"/>
          </a:xfrm>
          <a:prstGeom prst="plus">
            <a:avLst/>
          </a:prstGeom>
          <a:solidFill>
            <a:srgbClr val="BB46FC"/>
          </a:solidFill>
        </p:spPr>
        <p:style>
          <a:lnRef idx="2">
            <a:schemeClr val="accent1">
              <a:shade val="50000"/>
            </a:schemeClr>
          </a:lnRef>
          <a:fillRef idx="1">
            <a:schemeClr val="accent1"/>
          </a:fillRef>
          <a:effectRef idx="0">
            <a:schemeClr val="accent1"/>
          </a:effectRef>
          <a:fontRef idx="minor">
            <a:schemeClr val="lt1"/>
          </a:fontRef>
        </p:style>
        <p:txBody>
          <a:bodyPr vert="horz" lIns="68580" tIns="34290" rIns="68580" bIns="34290" rtlCol="0" anchor="t">
            <a:normAutofit fontScale="55000" lnSpcReduction="20000"/>
          </a:bodyPr>
          <a:lstStyle/>
          <a:p>
            <a:pPr algn="ctr">
              <a:lnSpc>
                <a:spcPct val="99000"/>
              </a:lnSpc>
              <a:spcBef>
                <a:spcPct val="0"/>
              </a:spcBef>
              <a:spcAft>
                <a:spcPts val="450"/>
              </a:spcAft>
            </a:pPr>
            <a:r>
              <a:rPr lang="en-US" sz="2550" b="1" dirty="0">
                <a:solidFill>
                  <a:schemeClr val="tx1"/>
                </a:solidFill>
                <a:latin typeface="+mj-lt"/>
                <a:ea typeface="+mj-ea"/>
                <a:cs typeface="+mj-cs"/>
              </a:rPr>
              <a:t>Social Impact </a:t>
            </a:r>
            <a:br>
              <a:rPr lang="en-US" sz="2550" b="1" dirty="0">
                <a:solidFill>
                  <a:schemeClr val="tx1"/>
                </a:solidFill>
                <a:latin typeface="+mj-lt"/>
                <a:ea typeface="+mj-ea"/>
                <a:cs typeface="+mj-cs"/>
              </a:rPr>
            </a:br>
            <a:r>
              <a:rPr lang="en-US" sz="2550" b="1" dirty="0">
                <a:solidFill>
                  <a:schemeClr val="tx1"/>
                </a:solidFill>
                <a:latin typeface="+mj-lt"/>
                <a:ea typeface="+mj-ea"/>
                <a:cs typeface="+mj-cs"/>
              </a:rPr>
              <a:t>Blockchain</a:t>
            </a:r>
            <a:br>
              <a:rPr lang="en-US" sz="2550" b="1" dirty="0">
                <a:solidFill>
                  <a:schemeClr val="tx1"/>
                </a:solidFill>
                <a:latin typeface="+mj-lt"/>
                <a:ea typeface="+mj-ea"/>
                <a:cs typeface="+mj-cs"/>
              </a:rPr>
            </a:br>
            <a:r>
              <a:rPr lang="en-US" sz="2550" b="1" dirty="0">
                <a:solidFill>
                  <a:schemeClr val="tx1"/>
                </a:solidFill>
                <a:latin typeface="+mj-lt"/>
                <a:ea typeface="+mj-ea"/>
                <a:cs typeface="+mj-cs"/>
              </a:rPr>
              <a:t> Project</a:t>
            </a:r>
          </a:p>
        </p:txBody>
      </p:sp>
      <p:pic>
        <p:nvPicPr>
          <p:cNvPr id="7" name="Picture 6" descr="A picture containing text&#10;&#10;Description automatically generated">
            <a:extLst>
              <a:ext uri="{FF2B5EF4-FFF2-40B4-BE49-F238E27FC236}">
                <a16:creationId xmlns:a16="http://schemas.microsoft.com/office/drawing/2014/main" id="{8559716D-8B9A-4076-951D-8A360832C078}"/>
              </a:ext>
            </a:extLst>
          </p:cNvPr>
          <p:cNvPicPr>
            <a:picLocks noChangeAspect="1"/>
          </p:cNvPicPr>
          <p:nvPr/>
        </p:nvPicPr>
        <p:blipFill rotWithShape="1">
          <a:blip r:embed="rId3">
            <a:extLst>
              <a:ext uri="{28A0092B-C50C-407E-A947-70E740481C1C}">
                <a14:useLocalDpi xmlns:a14="http://schemas.microsoft.com/office/drawing/2010/main" val="0"/>
              </a:ext>
            </a:extLst>
          </a:blip>
          <a:srcRect l="14862" r="9461" b="2"/>
          <a:stretch/>
        </p:blipFill>
        <p:spPr>
          <a:xfrm>
            <a:off x="1499624" y="480061"/>
            <a:ext cx="2250740" cy="4005527"/>
          </a:xfrm>
          <a:prstGeom prst="rect">
            <a:avLst/>
          </a:prstGeom>
        </p:spPr>
      </p:pic>
      <p:sp>
        <p:nvSpPr>
          <p:cNvPr id="5" name="TextBox 4">
            <a:extLst>
              <a:ext uri="{FF2B5EF4-FFF2-40B4-BE49-F238E27FC236}">
                <a16:creationId xmlns:a16="http://schemas.microsoft.com/office/drawing/2014/main" id="{A6E0C964-BDE1-4000-B92A-376DBE06C50B}"/>
              </a:ext>
            </a:extLst>
          </p:cNvPr>
          <p:cNvSpPr txBox="1"/>
          <p:nvPr/>
        </p:nvSpPr>
        <p:spPr>
          <a:xfrm>
            <a:off x="4251517" y="1855570"/>
            <a:ext cx="3799799" cy="2746466"/>
          </a:xfrm>
          <a:prstGeom prst="rect">
            <a:avLst/>
          </a:prstGeom>
          <a:effectLst>
            <a:glow rad="101600">
              <a:srgbClr val="EF5759">
                <a:alpha val="40000"/>
              </a:srgbClr>
            </a:glow>
          </a:effectLst>
        </p:spPr>
        <p:txBody>
          <a:bodyPr vert="horz" lIns="68580" tIns="34290" rIns="68580" bIns="34290" rtlCol="0">
            <a:normAutofit/>
          </a:bodyPr>
          <a:lstStyle/>
          <a:p>
            <a:pPr>
              <a:lnSpc>
                <a:spcPct val="111000"/>
              </a:lnSpc>
              <a:spcBef>
                <a:spcPts val="698"/>
              </a:spcBef>
            </a:pPr>
            <a:r>
              <a:rPr lang="en-US" sz="1050" b="1" dirty="0">
                <a:solidFill>
                  <a:schemeClr val="tx1"/>
                </a:solidFill>
              </a:rPr>
              <a:t>Checkpoint 1: Impact Opportunity</a:t>
            </a:r>
            <a:endParaRPr lang="en-US" sz="1050" dirty="0">
              <a:solidFill>
                <a:schemeClr val="tx1"/>
              </a:solidFill>
            </a:endParaRPr>
          </a:p>
          <a:p>
            <a:pPr>
              <a:lnSpc>
                <a:spcPct val="111000"/>
              </a:lnSpc>
              <a:spcBef>
                <a:spcPts val="698"/>
              </a:spcBef>
            </a:pPr>
            <a:r>
              <a:rPr lang="en-US" sz="1050" b="1" dirty="0">
                <a:solidFill>
                  <a:schemeClr val="tx1"/>
                </a:solidFill>
              </a:rPr>
              <a:t>Checkpoint 2: Business Model Validation</a:t>
            </a:r>
            <a:endParaRPr lang="en-US" sz="1050" dirty="0">
              <a:solidFill>
                <a:schemeClr val="tx1"/>
              </a:solidFill>
            </a:endParaRPr>
          </a:p>
          <a:p>
            <a:pPr>
              <a:lnSpc>
                <a:spcPct val="111000"/>
              </a:lnSpc>
              <a:spcBef>
                <a:spcPts val="698"/>
              </a:spcBef>
            </a:pPr>
            <a:r>
              <a:rPr lang="en-US" sz="1050" b="1" dirty="0">
                <a:solidFill>
                  <a:schemeClr val="tx1"/>
                </a:solidFill>
              </a:rPr>
              <a:t>Checkpoint 3: Technical Architecture</a:t>
            </a:r>
            <a:endParaRPr lang="en-US" sz="1050" dirty="0">
              <a:solidFill>
                <a:schemeClr val="tx1"/>
              </a:solidFill>
            </a:endParaRPr>
          </a:p>
          <a:p>
            <a:pPr>
              <a:lnSpc>
                <a:spcPct val="111000"/>
              </a:lnSpc>
              <a:spcBef>
                <a:spcPts val="698"/>
              </a:spcBef>
            </a:pPr>
            <a:r>
              <a:rPr lang="en-US" sz="1050" b="1" dirty="0">
                <a:solidFill>
                  <a:schemeClr val="tx1"/>
                </a:solidFill>
              </a:rPr>
              <a:t>Checkpoint 4: Impact Measurement</a:t>
            </a:r>
          </a:p>
          <a:p>
            <a:pPr>
              <a:lnSpc>
                <a:spcPct val="111000"/>
              </a:lnSpc>
              <a:spcBef>
                <a:spcPts val="698"/>
              </a:spcBef>
            </a:pPr>
            <a:r>
              <a:rPr lang="en-US" sz="1050" b="1" dirty="0">
                <a:solidFill>
                  <a:schemeClr val="tx1"/>
                </a:solidFill>
              </a:rPr>
              <a:t>Checkpoint 5: Code</a:t>
            </a:r>
            <a:endParaRPr lang="en-US" sz="1050" dirty="0">
              <a:solidFill>
                <a:schemeClr val="tx1"/>
              </a:solidFill>
            </a:endParaRPr>
          </a:p>
          <a:p>
            <a:pPr>
              <a:lnSpc>
                <a:spcPct val="111000"/>
              </a:lnSpc>
              <a:spcBef>
                <a:spcPts val="698"/>
              </a:spcBef>
            </a:pPr>
            <a:r>
              <a:rPr lang="en-US" sz="1050" b="1" dirty="0">
                <a:solidFill>
                  <a:schemeClr val="tx1"/>
                </a:solidFill>
              </a:rPr>
              <a:t>Checkpoint 6: Final Submissions Due</a:t>
            </a:r>
            <a:endParaRPr lang="en-US" sz="1050" dirty="0">
              <a:solidFill>
                <a:schemeClr val="tx1"/>
              </a:solidFill>
            </a:endParaRPr>
          </a:p>
          <a:p>
            <a:pPr>
              <a:lnSpc>
                <a:spcPct val="111000"/>
              </a:lnSpc>
              <a:spcBef>
                <a:spcPts val="698"/>
              </a:spcBef>
            </a:pPr>
            <a:br>
              <a:rPr lang="en-US" sz="1050" dirty="0">
                <a:solidFill>
                  <a:schemeClr val="tx2">
                    <a:lumMod val="75000"/>
                    <a:lumOff val="25000"/>
                  </a:schemeClr>
                </a:solidFill>
              </a:rPr>
            </a:br>
            <a:endParaRPr lang="en-US" sz="1050" dirty="0">
              <a:solidFill>
                <a:schemeClr val="tx2">
                  <a:lumMod val="75000"/>
                  <a:lumOff val="25000"/>
                </a:schemeClr>
              </a:solidFill>
            </a:endParaRPr>
          </a:p>
        </p:txBody>
      </p:sp>
      <p:sp>
        <p:nvSpPr>
          <p:cNvPr id="3" name="Footer Placeholder 2">
            <a:extLst>
              <a:ext uri="{FF2B5EF4-FFF2-40B4-BE49-F238E27FC236}">
                <a16:creationId xmlns:a16="http://schemas.microsoft.com/office/drawing/2014/main" id="{2A4D0D79-D285-4C0B-86AA-F766605233E5}"/>
              </a:ext>
            </a:extLst>
          </p:cNvPr>
          <p:cNvSpPr>
            <a:spLocks noGrp="1"/>
          </p:cNvSpPr>
          <p:nvPr>
            <p:ph type="ftr" sz="quarter" idx="4294967295"/>
          </p:nvPr>
        </p:nvSpPr>
        <p:spPr>
          <a:xfrm>
            <a:off x="0" y="4722813"/>
            <a:ext cx="3189288" cy="273050"/>
          </a:xfrm>
        </p:spPr>
        <p:txBody>
          <a:bodyPr vert="horz" lIns="68580" tIns="34290" rIns="68580" bIns="34290" rtlCol="0" anchor="ctr">
            <a:normAutofit lnSpcReduction="10000"/>
          </a:bodyPr>
          <a:lstStyle/>
          <a:p>
            <a:pPr defTabSz="342900">
              <a:spcAft>
                <a:spcPts val="450"/>
              </a:spcAft>
            </a:pPr>
            <a:r>
              <a:rPr lang="en-US" kern="1200" baseline="0">
                <a:solidFill>
                  <a:schemeClr val="tx2">
                    <a:lumMod val="75000"/>
                    <a:lumOff val="25000"/>
                  </a:schemeClr>
                </a:solidFill>
                <a:latin typeface="+mj-lt"/>
                <a:ea typeface="+mn-ea"/>
                <a:cs typeface="+mn-cs"/>
              </a:rPr>
              <a:t>The Giving Chain 2021</a:t>
            </a:r>
          </a:p>
        </p:txBody>
      </p:sp>
      <p:sp>
        <p:nvSpPr>
          <p:cNvPr id="2" name="Date Placeholder 1">
            <a:extLst>
              <a:ext uri="{FF2B5EF4-FFF2-40B4-BE49-F238E27FC236}">
                <a16:creationId xmlns:a16="http://schemas.microsoft.com/office/drawing/2014/main" id="{86F768B9-272D-4D0C-8B7B-CD4327FE9127}"/>
              </a:ext>
            </a:extLst>
          </p:cNvPr>
          <p:cNvSpPr>
            <a:spLocks noGrp="1"/>
          </p:cNvSpPr>
          <p:nvPr>
            <p:ph type="dt" sz="half" idx="4294967295"/>
          </p:nvPr>
        </p:nvSpPr>
        <p:spPr>
          <a:xfrm>
            <a:off x="7600950" y="4722813"/>
            <a:ext cx="1543050" cy="273050"/>
          </a:xfrm>
        </p:spPr>
        <p:txBody>
          <a:bodyPr vert="horz" lIns="68580" tIns="34290" rIns="68580" bIns="34290" rtlCol="0" anchor="ctr">
            <a:normAutofit fontScale="55000" lnSpcReduction="20000"/>
          </a:bodyPr>
          <a:lstStyle/>
          <a:p>
            <a:pPr defTabSz="342900">
              <a:spcAft>
                <a:spcPts val="450"/>
              </a:spcAft>
            </a:pPr>
            <a:fld id="{E0F3A21C-CC36-4B1D-9329-30C240FB8649}" type="datetime2">
              <a:rPr lang="en-US" smtClean="0"/>
              <a:pPr defTabSz="342900">
                <a:spcAft>
                  <a:spcPts val="450"/>
                </a:spcAft>
              </a:pPr>
              <a:t>Monday, September 27, 2021</a:t>
            </a:fld>
            <a:endParaRPr lang="en-US"/>
          </a:p>
        </p:txBody>
      </p:sp>
    </p:spTree>
    <p:extLst>
      <p:ext uri="{BB962C8B-B14F-4D97-AF65-F5344CB8AC3E}">
        <p14:creationId xmlns:p14="http://schemas.microsoft.com/office/powerpoint/2010/main" val="2341953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991FE7F3-0627-4B9E-975F-806846BD996A}"/>
              </a:ext>
            </a:extLst>
          </p:cNvPr>
          <p:cNvSpPr txBox="1">
            <a:spLocks/>
          </p:cNvSpPr>
          <p:nvPr/>
        </p:nvSpPr>
        <p:spPr>
          <a:xfrm>
            <a:off x="814288" y="1027404"/>
            <a:ext cx="7203281" cy="4363889"/>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20040" lvl="1"/>
            <a:r>
              <a:rPr lang="en-US" sz="2400" b="1" dirty="0">
                <a:solidFill>
                  <a:srgbClr val="BB46FC"/>
                </a:solidFill>
              </a:rPr>
              <a:t>Select your challenge.</a:t>
            </a:r>
            <a:endParaRPr lang="en-US" sz="2000" b="1" dirty="0">
              <a:solidFill>
                <a:srgbClr val="BB46FC"/>
              </a:solidFill>
            </a:endParaRPr>
          </a:p>
          <a:p>
            <a:r>
              <a:rPr lang="en-US" dirty="0"/>
              <a:t>Develop an agile &amp; transparent network for connecting surplus foods &amp; supplies to communities in need.</a:t>
            </a:r>
          </a:p>
          <a:p>
            <a:r>
              <a:rPr lang="en-US" dirty="0"/>
              <a:t>To create a decentralized system that collect excess food supplies from local resources and distribute these resources to local area facilities in need.</a:t>
            </a:r>
          </a:p>
          <a:p>
            <a:pPr marL="320040" lvl="1"/>
            <a:r>
              <a:rPr lang="en-US" sz="2400" b="1" dirty="0">
                <a:solidFill>
                  <a:srgbClr val="BB46FC"/>
                </a:solidFill>
              </a:rPr>
              <a:t>Define the scope of problem.</a:t>
            </a:r>
          </a:p>
          <a:p>
            <a:r>
              <a:rPr lang="en-US" dirty="0"/>
              <a:t>For our summer project, we are limiting the POC to a single collection date in August. Donations from local farmers and community food drives, to be picked up by transportation volunteers who will bring donations to agreed upon drop off point.</a:t>
            </a:r>
          </a:p>
          <a:p>
            <a:endParaRPr lang="en-US" sz="1700" dirty="0"/>
          </a:p>
          <a:p>
            <a:endParaRPr lang="en-US" dirty="0"/>
          </a:p>
        </p:txBody>
      </p:sp>
      <p:sp>
        <p:nvSpPr>
          <p:cNvPr id="3" name="Title 1">
            <a:extLst>
              <a:ext uri="{FF2B5EF4-FFF2-40B4-BE49-F238E27FC236}">
                <a16:creationId xmlns:a16="http://schemas.microsoft.com/office/drawing/2014/main" id="{06B0F9EE-D567-4133-91F0-8D3AAE57C163}"/>
              </a:ext>
            </a:extLst>
          </p:cNvPr>
          <p:cNvSpPr txBox="1">
            <a:spLocks/>
          </p:cNvSpPr>
          <p:nvPr/>
        </p:nvSpPr>
        <p:spPr>
          <a:xfrm>
            <a:off x="366361" y="162968"/>
            <a:ext cx="8926285" cy="78700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600" b="1" dirty="0"/>
              <a:t>Checkpoint 1: Impact Opportunity</a:t>
            </a:r>
            <a:br>
              <a:rPr lang="en-US" dirty="0"/>
            </a:br>
            <a:endParaRPr lang="en-US" sz="3600" dirty="0"/>
          </a:p>
        </p:txBody>
      </p:sp>
    </p:spTree>
    <p:extLst>
      <p:ext uri="{BB962C8B-B14F-4D97-AF65-F5344CB8AC3E}">
        <p14:creationId xmlns:p14="http://schemas.microsoft.com/office/powerpoint/2010/main" val="109052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1743075" y="1942348"/>
          <a:ext cx="5657850" cy="20956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3229872" y="2034346"/>
            <a:ext cx="497765" cy="547541"/>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5406177" y="2034347"/>
            <a:ext cx="497765" cy="547541"/>
          </a:xfrm>
          <a:prstGeom prst="rect">
            <a:avLst/>
          </a:prstGeom>
        </p:spPr>
      </p:pic>
      <p:sp>
        <p:nvSpPr>
          <p:cNvPr id="6" name="Rectangle 5">
            <a:extLst>
              <a:ext uri="{FF2B5EF4-FFF2-40B4-BE49-F238E27FC236}">
                <a16:creationId xmlns:a16="http://schemas.microsoft.com/office/drawing/2014/main" id="{324D2FE2-69C3-4B1C-8982-AEAC4892E653}"/>
              </a:ext>
            </a:extLst>
          </p:cNvPr>
          <p:cNvSpPr/>
          <p:nvPr/>
        </p:nvSpPr>
        <p:spPr>
          <a:xfrm>
            <a:off x="1656501" y="353166"/>
            <a:ext cx="4892686" cy="854080"/>
          </a:xfrm>
          <a:prstGeom prst="rect">
            <a:avLst/>
          </a:prstGeom>
        </p:spPr>
        <p:txBody>
          <a:bodyPr wrap="none">
            <a:spAutoFit/>
          </a:bodyPr>
          <a:lstStyle/>
          <a:p>
            <a:r>
              <a:rPr lang="en-US" sz="2475" b="1" dirty="0">
                <a:solidFill>
                  <a:srgbClr val="172B4D"/>
                </a:solidFill>
              </a:rPr>
              <a:t>Checkpoint 2: Model Validation</a:t>
            </a:r>
          </a:p>
          <a:p>
            <a:r>
              <a:rPr lang="en-US" sz="2475" b="1" dirty="0">
                <a:solidFill>
                  <a:srgbClr val="172B4D"/>
                </a:solidFill>
              </a:rPr>
              <a:t>	Business Flow</a:t>
            </a:r>
            <a:endParaRPr lang="en-US" sz="2475" dirty="0"/>
          </a:p>
        </p:txBody>
      </p:sp>
    </p:spTree>
    <p:extLst>
      <p:ext uri="{BB962C8B-B14F-4D97-AF65-F5344CB8AC3E}">
        <p14:creationId xmlns:p14="http://schemas.microsoft.com/office/powerpoint/2010/main" val="2118040772"/>
      </p:ext>
    </p:extLst>
  </p:cSld>
  <p:clrMapOvr>
    <a:masterClrMapping/>
  </p:clrMapOvr>
</p:sld>
</file>

<file path=ppt/theme/theme1.xml><?xml version="1.0" encoding="utf-8"?>
<a:theme xmlns:a="http://schemas.openxmlformats.org/drawingml/2006/main" name="Purple">
  <a:themeElements>
    <a:clrScheme name="Hyperledger">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478</TotalTime>
  <Words>3979</Words>
  <Application>Microsoft Office PowerPoint</Application>
  <PresentationFormat>On-screen Show (16:9)</PresentationFormat>
  <Paragraphs>493</Paragraphs>
  <Slides>58</Slides>
  <Notes>26</Notes>
  <HiddenSlides>1</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58</vt:i4>
      </vt:variant>
    </vt:vector>
  </HeadingPairs>
  <TitlesOfParts>
    <vt:vector size="70" baseType="lpstr">
      <vt:lpstr>Proxima Nova</vt:lpstr>
      <vt:lpstr>Arial Nova</vt:lpstr>
      <vt:lpstr>Arial</vt:lpstr>
      <vt:lpstr>Abadi</vt:lpstr>
      <vt:lpstr>adelle</vt:lpstr>
      <vt:lpstr>Arial Rounded MT Bold</vt:lpstr>
      <vt:lpstr>Corbel</vt:lpstr>
      <vt:lpstr>-apple-system</vt:lpstr>
      <vt:lpstr>Garamond</vt:lpstr>
      <vt:lpstr>Calibri</vt:lpstr>
      <vt:lpstr>Purple</vt:lpstr>
      <vt:lpstr>Custom Design</vt:lpstr>
      <vt:lpstr> Hyperledger Trade Finance  Special Interest Group September 29, 2021     </vt:lpstr>
      <vt:lpstr>PowerPoint Presentation</vt:lpstr>
      <vt:lpstr>PowerPoint Presentation</vt:lpstr>
      <vt:lpstr>PowerPoint Presentation</vt:lpstr>
      <vt:lpstr>PowerPoint Presentation</vt:lpstr>
      <vt:lpstr>Introduction</vt:lpstr>
      <vt:lpstr>PowerPoint Presentation</vt:lpstr>
      <vt:lpstr>PowerPoint Presentation</vt:lpstr>
      <vt:lpstr>PowerPoint Presentation</vt:lpstr>
      <vt:lpstr>PowerPoint Presentation</vt:lpstr>
      <vt:lpstr>Checkpoint 3: Technical Modeling </vt:lpstr>
      <vt:lpstr>Checkpoint 4 : Impact Measurement </vt:lpstr>
      <vt:lpstr>PowerPoint Presentation</vt:lpstr>
      <vt:lpstr>PowerPoint Presentation</vt:lpstr>
      <vt:lpstr>PowerPoint Presentation</vt:lpstr>
      <vt:lpstr>PowerPoint Presentation</vt:lpstr>
      <vt:lpstr>Checkpoint 5 : Code </vt:lpstr>
      <vt:lpstr>Checkpoint 6 : Final Submission</vt:lpstr>
      <vt:lpstr>PowerPoint Presentation</vt:lpstr>
      <vt:lpstr>PowerPoint Presentation</vt:lpstr>
      <vt:lpstr>PowerPoint Presentation</vt:lpstr>
      <vt:lpstr>PowerPoint Presentation</vt:lpstr>
      <vt:lpstr>PowerPoint Presentation</vt:lpstr>
      <vt:lpstr>The Giving Chain  2021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Checkpoint 4 : Impact Measurement </vt:lpstr>
      <vt:lpstr>Checkpoint 5 : Code </vt:lpstr>
      <vt:lpstr>PowerPoint Presentation</vt:lpstr>
      <vt:lpstr>Checkpoint 6 : Final Submission</vt:lpstr>
      <vt:lpstr>PowerPoint Presentation</vt:lpstr>
      <vt:lpstr>PowerPoint Presentation</vt:lpstr>
      <vt:lpstr>Business Development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Hyperledger Trade Finance  Special Interest Group September 29, 2021     </dc:title>
  <cp:lastModifiedBy>Bobbi Muscara</cp:lastModifiedBy>
  <cp:revision>2</cp:revision>
  <dcterms:modified xsi:type="dcterms:W3CDTF">2021-09-27T22:28:11Z</dcterms:modified>
</cp:coreProperties>
</file>