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resentation.xml" ContentType="application/vnd.openxmlformats-officedocument.presentationml.presentation.main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theme/theme1.xml" ContentType="application/vnd.openxmlformats-officedocument.theme+xml"/>
  <Override PartName="/ppt/theme/theme2.xml" ContentType="application/vnd.openxmlformats-officedocument.theme+xml"/>
  <Override PartName="/ppt/_rels/presentation.xml.rels" ContentType="application/vnd.openxmlformats-package.relationships+xml"/>
  <Override PartName="/ppt/media/image1.jpeg" ContentType="image/jpeg"/>
  <Override PartName="/ppt/media/image2.png" ContentType="image/png"/>
  <Override PartName="/ppt/media/image3.png" ContentType="image/png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_rels/slideLayout22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20.xml.rels" ContentType="application/vnd.openxmlformats-package.relationships+xml"/>
  <Override PartName="/ppt/slideLayouts/slideLayout6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.xml" ContentType="application/vnd.openxmlformats-officedocument.presentationml.slide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3.xml.rels" ContentType="application/vnd.openxmlformats-package.relationships+xml"/>
  <Override PartName="/ppt/slides/_rels/slide5.xml.rels" ContentType="application/vnd.openxmlformats-package.relationships+xml"/>
  <Override PartName="/ppt/slides/_rels/slide2.xml.rels" ContentType="application/vnd.openxmlformats-package.relationships+xml"/>
  <Override PartName="/ppt/slides/_rels/slide4.xml.rels" ContentType="application/vnd.openxmlformats-package.relationships+xml"/>
  <Override PartName="/ppt/slides/_rels/slide1.xml.rels" ContentType="application/vnd.openxmlformats-package.relationships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4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52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53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5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56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57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61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64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69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7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72" name="PlaceHolder 3"/>
          <p:cNvSpPr>
            <a:spLocks noGrp="1"/>
          </p:cNvSpPr>
          <p:nvPr>
            <p:ph type="body"/>
          </p:nvPr>
        </p:nvSpPr>
        <p:spPr>
          <a:xfrm>
            <a:off x="431964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73" name="PlaceHolder 4"/>
          <p:cNvSpPr>
            <a:spLocks noGrp="1"/>
          </p:cNvSpPr>
          <p:nvPr>
            <p:ph type="body"/>
          </p:nvPr>
        </p:nvSpPr>
        <p:spPr>
          <a:xfrm>
            <a:off x="8029800" y="160452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74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75" name="PlaceHolder 6"/>
          <p:cNvSpPr>
            <a:spLocks noGrp="1"/>
          </p:cNvSpPr>
          <p:nvPr>
            <p:ph type="body"/>
          </p:nvPr>
        </p:nvSpPr>
        <p:spPr>
          <a:xfrm>
            <a:off x="431964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76" name="PlaceHolder 7"/>
          <p:cNvSpPr>
            <a:spLocks noGrp="1"/>
          </p:cNvSpPr>
          <p:nvPr>
            <p:ph type="body"/>
          </p:nvPr>
        </p:nvSpPr>
        <p:spPr>
          <a:xfrm>
            <a:off x="8029800" y="3682080"/>
            <a:ext cx="35330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609480" y="273600"/>
            <a:ext cx="10972440" cy="53078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l-PL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4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l-PL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2.pn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pl-PL" sz="4400" spc="-1" strike="noStrike">
                <a:latin typeface="Arial"/>
              </a:rPr>
              <a:t>Kliknij, aby edytować format tekstu tytułu</a:t>
            </a:r>
            <a:endParaRPr b="0" lang="pl-PL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3200" spc="-1" strike="noStrike">
                <a:latin typeface="Arial"/>
              </a:rPr>
              <a:t>Kliknij, aby edytować format tekstu konspektu</a:t>
            </a:r>
            <a:endParaRPr b="0" lang="pl-PL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800" spc="-1" strike="noStrike">
                <a:latin typeface="Arial"/>
              </a:rPr>
              <a:t>Drugi poziom konspektu</a:t>
            </a:r>
            <a:endParaRPr b="0" lang="pl-PL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400" spc="-1" strike="noStrike">
                <a:latin typeface="Arial"/>
              </a:rPr>
              <a:t>Trzeci poziom konspektu</a:t>
            </a:r>
            <a:endParaRPr b="0" lang="pl-PL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000" spc="-1" strike="noStrike">
                <a:latin typeface="Arial"/>
              </a:rPr>
              <a:t>Czwarty poziom konspektu</a:t>
            </a:r>
            <a:endParaRPr b="0" lang="pl-PL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latin typeface="Arial"/>
              </a:rPr>
              <a:t>Piąty poziom konspektu</a:t>
            </a:r>
            <a:endParaRPr b="0" lang="pl-PL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latin typeface="Arial"/>
              </a:rPr>
              <a:t>Szósty poziom konspektu</a:t>
            </a:r>
            <a:endParaRPr b="0" lang="pl-PL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latin typeface="Arial"/>
              </a:rPr>
              <a:t>Siódmy poziom konspektu</a:t>
            </a:r>
            <a:endParaRPr b="0" lang="pl-PL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216;p23" descr=""/>
          <p:cNvPicPr/>
          <p:nvPr/>
        </p:nvPicPr>
        <p:blipFill>
          <a:blip r:embed="rId2"/>
          <a:stretch/>
        </p:blipFill>
        <p:spPr>
          <a:xfrm>
            <a:off x="0" y="0"/>
            <a:ext cx="12190320" cy="6856200"/>
          </a:xfrm>
          <a:prstGeom prst="rect">
            <a:avLst/>
          </a:prstGeom>
          <a:ln>
            <a:noFill/>
          </a:ln>
        </p:spPr>
      </p:pic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609480" y="273600"/>
            <a:ext cx="109724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pl-PL" sz="4400" spc="-1" strike="noStrike">
                <a:latin typeface="Arial"/>
              </a:rPr>
              <a:t>Kliknij, aby edytować format tekstu tytułu</a:t>
            </a:r>
            <a:endParaRPr b="0" lang="pl-PL" sz="4400" spc="-1" strike="noStrike">
              <a:latin typeface="Arial"/>
            </a:endParaRPr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3200" spc="-1" strike="noStrike">
                <a:latin typeface="Arial"/>
              </a:rPr>
              <a:t>Kliknij, aby edytować format tekstu konspektu</a:t>
            </a:r>
            <a:endParaRPr b="0" lang="pl-PL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800" spc="-1" strike="noStrike">
                <a:latin typeface="Arial"/>
              </a:rPr>
              <a:t>Drugi poziom konspektu</a:t>
            </a:r>
            <a:endParaRPr b="0" lang="pl-PL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400" spc="-1" strike="noStrike">
                <a:latin typeface="Arial"/>
              </a:rPr>
              <a:t>Trzeci poziom konspektu</a:t>
            </a:r>
            <a:endParaRPr b="0" lang="pl-PL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l-PL" sz="2000" spc="-1" strike="noStrike">
                <a:latin typeface="Arial"/>
              </a:rPr>
              <a:t>Czwarty poziom konspektu</a:t>
            </a:r>
            <a:endParaRPr b="0" lang="pl-PL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latin typeface="Arial"/>
              </a:rPr>
              <a:t>Piąty poziom konspektu</a:t>
            </a:r>
            <a:endParaRPr b="0" lang="pl-PL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latin typeface="Arial"/>
              </a:rPr>
              <a:t>Szósty poziom konspektu</a:t>
            </a:r>
            <a:endParaRPr b="0" lang="pl-PL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l-PL" sz="2000" spc="-1" strike="noStrike">
                <a:latin typeface="Arial"/>
              </a:rPr>
              <a:t>Siódmy poziom konspektu</a:t>
            </a:r>
            <a:endParaRPr b="0" lang="pl-PL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3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hyperlink" Target="https://github.com/hyperledger/iroha/pull/1092" TargetMode="External"/><Relationship Id="rId2" Type="http://schemas.openxmlformats.org/officeDocument/2006/relationships/hyperlink" Target="https://github.com/hyperledger/iroha-python/pull/77" TargetMode="External"/><Relationship Id="rId3" Type="http://schemas.openxmlformats.org/officeDocument/2006/relationships/hyperlink" Target="https://github.com/hyperledger/iroha-javascript/pull/63" TargetMode="External"/><Relationship Id="rId4" Type="http://schemas.openxmlformats.org/officeDocument/2006/relationships/hyperlink" Target="https://github.com/hyperledger/iroha/pull/1300" TargetMode="External"/><Relationship Id="rId5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blipFill rotWithShape="0">
          <a:blip r:embed="rId1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CustomShape 1"/>
          <p:cNvSpPr/>
          <p:nvPr/>
        </p:nvSpPr>
        <p:spPr>
          <a:xfrm>
            <a:off x="2257920" y="1037880"/>
            <a:ext cx="7674480" cy="48488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122040" rIns="122040" tIns="122040" bIns="12204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en-US" sz="6400" spc="-1" strike="noStrike">
                <a:solidFill>
                  <a:srgbClr val="ffffff"/>
                </a:solidFill>
                <a:latin typeface="Proxima Nova"/>
                <a:ea typeface="Proxima Nova"/>
              </a:rPr>
              <a:t>Hyperledger Mentorship Project Presentation </a:t>
            </a:r>
            <a:br/>
            <a:br/>
            <a:r>
              <a:rPr b="0" lang="en-US" sz="3200" spc="-1" strike="noStrike">
                <a:solidFill>
                  <a:srgbClr val="ffffff"/>
                </a:solidFill>
                <a:latin typeface="Proxima Nova"/>
                <a:ea typeface="Proxima Nova"/>
              </a:rPr>
              <a:t> September 2021</a:t>
            </a:r>
            <a:endParaRPr b="0" lang="pl-PL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CustomShape 1"/>
          <p:cNvSpPr/>
          <p:nvPr/>
        </p:nvSpPr>
        <p:spPr>
          <a:xfrm>
            <a:off x="2015280" y="2738520"/>
            <a:ext cx="10175040" cy="832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0" rIns="0" tIns="0" bIns="0" anchor="ctr">
            <a:noAutofit/>
          </a:bodyPr>
          <a:p>
            <a:pPr algn="ctr">
              <a:lnSpc>
                <a:spcPct val="80000"/>
              </a:lnSpc>
              <a:tabLst>
                <a:tab algn="l" pos="0"/>
              </a:tabLst>
            </a:pPr>
            <a:r>
              <a:rPr b="1" lang="en-US" sz="6400" spc="-1" strike="noStrike">
                <a:solidFill>
                  <a:srgbClr val="ffffff"/>
                </a:solidFill>
                <a:latin typeface="Arial"/>
                <a:ea typeface="Arial"/>
              </a:rPr>
              <a:t>THANK YOU!</a:t>
            </a:r>
            <a:endParaRPr b="0" lang="pl-PL" sz="6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CustomShape 1"/>
          <p:cNvSpPr/>
          <p:nvPr/>
        </p:nvSpPr>
        <p:spPr>
          <a:xfrm>
            <a:off x="0" y="208800"/>
            <a:ext cx="8921880" cy="888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Extend HL Iroha queries with optional arguments</a:t>
            </a:r>
            <a:endParaRPr b="0" lang="pl-PL" sz="3600" spc="-1" strike="noStrike">
              <a:latin typeface="Arial"/>
            </a:endParaRPr>
          </a:p>
        </p:txBody>
      </p:sp>
      <p:sp>
        <p:nvSpPr>
          <p:cNvPr id="79" name="CustomShape 2"/>
          <p:cNvSpPr/>
          <p:nvPr/>
        </p:nvSpPr>
        <p:spPr>
          <a:xfrm>
            <a:off x="0" y="1344960"/>
            <a:ext cx="12190320" cy="4393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228600" indent="-201240">
              <a:lnSpc>
                <a:spcPct val="100000"/>
              </a:lnSpc>
              <a:buClr>
                <a:srgbClr val="000000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Introduction</a:t>
            </a:r>
            <a:endParaRPr b="0" lang="pl-PL" sz="2400" spc="-1" strike="noStrike">
              <a:latin typeface="Arial"/>
            </a:endParaRPr>
          </a:p>
          <a:p>
            <a:pPr lvl="1" marL="685800" indent="-226800">
              <a:lnSpc>
                <a:spcPct val="100000"/>
              </a:lnSpc>
              <a:spcBef>
                <a:spcPts val="499"/>
              </a:spcBef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Name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: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Piotr Pawłowski</a:t>
            </a:r>
            <a:endParaRPr b="0" lang="pl-PL" sz="2400" spc="-1" strike="noStrike">
              <a:latin typeface="Arial"/>
            </a:endParaRPr>
          </a:p>
          <a:p>
            <a:pPr lvl="1" marL="685800" indent="-226800">
              <a:lnSpc>
                <a:spcPct val="100000"/>
              </a:lnSpc>
              <a:spcBef>
                <a:spcPts val="499"/>
              </a:spcBef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Location: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 Poland, Tarnów</a:t>
            </a:r>
            <a:endParaRPr b="0" lang="pl-PL" sz="2400" spc="-1" strike="noStrike">
              <a:latin typeface="Arial"/>
            </a:endParaRPr>
          </a:p>
          <a:p>
            <a:pPr lvl="1" marL="685800" indent="-226800">
              <a:lnSpc>
                <a:spcPct val="100000"/>
              </a:lnSpc>
              <a:spcBef>
                <a:spcPts val="499"/>
              </a:spcBef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University: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 AGH University of Science and Technology</a:t>
            </a:r>
            <a:endParaRPr b="0" lang="pl-PL" sz="2400" spc="-1" strike="noStrike">
              <a:latin typeface="Arial"/>
            </a:endParaRPr>
          </a:p>
          <a:p>
            <a:pPr lvl="1" marL="685800" indent="-226800">
              <a:lnSpc>
                <a:spcPct val="100000"/>
              </a:lnSpc>
              <a:spcBef>
                <a:spcPts val="499"/>
              </a:spcBef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Mentor(s):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 Grzegorz Bazior</a:t>
            </a:r>
            <a:endParaRPr b="0" lang="pl-PL" sz="2400" spc="-1" strike="noStrike">
              <a:latin typeface="Arial"/>
            </a:endParaRPr>
          </a:p>
          <a:p>
            <a:pPr lvl="1" marL="685800" indent="-226800">
              <a:lnSpc>
                <a:spcPct val="100000"/>
              </a:lnSpc>
              <a:spcBef>
                <a:spcPts val="499"/>
              </a:spcBef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Hyperledger Project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:  Hyperledger Iroha 1.x</a:t>
            </a:r>
            <a:endParaRPr b="0" lang="pl-PL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CustomShape 1"/>
          <p:cNvSpPr/>
          <p:nvPr/>
        </p:nvSpPr>
        <p:spPr>
          <a:xfrm>
            <a:off x="0" y="0"/>
            <a:ext cx="10608120" cy="983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Extend HL Iroha queries with optional arguments</a:t>
            </a:r>
            <a:endParaRPr b="0" lang="pl-PL" sz="3600" spc="-1" strike="noStrike">
              <a:latin typeface="Arial"/>
            </a:endParaRPr>
          </a:p>
        </p:txBody>
      </p:sp>
      <p:sp>
        <p:nvSpPr>
          <p:cNvPr id="81" name="CustomShape 2"/>
          <p:cNvSpPr/>
          <p:nvPr/>
        </p:nvSpPr>
        <p:spPr>
          <a:xfrm>
            <a:off x="0" y="984960"/>
            <a:ext cx="11971800" cy="503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Project Description</a:t>
            </a: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:  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Iroha's queries (</a:t>
            </a:r>
            <a:r>
              <a:rPr b="0" i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GetAccountTransactions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and </a:t>
            </a:r>
            <a:r>
              <a:rPr b="0" i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GetAccountAssetTransactions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and optionally </a:t>
            </a:r>
            <a:r>
              <a:rPr b="0" i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GetPendingTransactions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) should be added optional arguments:</a:t>
            </a:r>
            <a:endParaRPr b="0" lang="pl-PL" sz="24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i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first_tx_time</a:t>
            </a:r>
            <a:endParaRPr b="0" lang="pl-PL" sz="24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i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last_tx_time</a:t>
            </a:r>
            <a:endParaRPr b="0" lang="pl-PL" sz="24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i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first_tx_height </a:t>
            </a:r>
            <a:endParaRPr b="0" lang="pl-PL" sz="2400" spc="-1" strike="noStrike">
              <a:latin typeface="Arial"/>
            </a:endParaRPr>
          </a:p>
          <a:p>
            <a:pPr marL="216000" indent="-214920">
              <a:lnSpc>
                <a:spcPct val="100000"/>
              </a:lnSpc>
              <a:buClr>
                <a:srgbClr val="000000"/>
              </a:buClr>
              <a:buFont typeface="Wingdings" charset="2"/>
              <a:buChar char=""/>
            </a:pPr>
            <a:r>
              <a:rPr b="0" i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last_tx_height</a:t>
            </a:r>
            <a:endParaRPr b="0" lang="pl-PL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0" y="0"/>
            <a:ext cx="10608120" cy="983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Extend HL Iroha queries with optional arguments</a:t>
            </a:r>
            <a:endParaRPr b="0" lang="pl-PL" sz="3600" spc="-1" strike="noStrike">
              <a:latin typeface="Arial"/>
            </a:endParaRPr>
          </a:p>
        </p:txBody>
      </p:sp>
      <p:sp>
        <p:nvSpPr>
          <p:cNvPr id="83" name="CustomShape 2"/>
          <p:cNvSpPr/>
          <p:nvPr/>
        </p:nvSpPr>
        <p:spPr>
          <a:xfrm>
            <a:off x="0" y="984960"/>
            <a:ext cx="11971800" cy="503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228600" indent="-22680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Project Objectives</a:t>
            </a: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: 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Get known with Iroha codebase, modify protobufs and queries</a:t>
            </a:r>
            <a:endParaRPr b="0" lang="pl-PL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-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architecture of Iroha 1.x (how it works)</a:t>
            </a:r>
            <a:endParaRPr b="0" lang="pl-PL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- 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learning protobufs and modifing queries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endParaRPr b="0" lang="pl-PL" sz="26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-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	</a:t>
            </a:r>
            <a:r>
              <a:rPr b="0" lang="en-US" sz="2600" spc="-1" strike="noStrike">
                <a:solidFill>
                  <a:srgbClr val="2f2f2f"/>
                </a:solidFill>
                <a:latin typeface="Gill Sans"/>
                <a:ea typeface="Gill Sans"/>
              </a:rPr>
              <a:t>tests, docs, examples in client libraries</a:t>
            </a:r>
            <a:endParaRPr b="0" lang="pl-PL" sz="26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CustomShape 1"/>
          <p:cNvSpPr/>
          <p:nvPr/>
        </p:nvSpPr>
        <p:spPr>
          <a:xfrm>
            <a:off x="0" y="0"/>
            <a:ext cx="10608120" cy="983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Extend HL Iroha queries with optional arguments</a:t>
            </a:r>
            <a:endParaRPr b="0" lang="pl-PL" sz="3600" spc="-1" strike="noStrike">
              <a:latin typeface="Arial"/>
            </a:endParaRPr>
          </a:p>
        </p:txBody>
      </p:sp>
      <p:sp>
        <p:nvSpPr>
          <p:cNvPr id="85" name="CustomShape 2"/>
          <p:cNvSpPr/>
          <p:nvPr/>
        </p:nvSpPr>
        <p:spPr>
          <a:xfrm>
            <a:off x="0" y="984960"/>
            <a:ext cx="11971800" cy="503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228600" indent="-22680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Project Deliverables:</a:t>
            </a: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  </a:t>
            </a:r>
            <a:endParaRPr b="0" lang="pl-PL" sz="28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Extend get*transactions with optional parameters such as date from, 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      date to(Protobuf + Iroha base code)</a:t>
            </a:r>
            <a:endParaRPr b="0" lang="pl-PL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Add unit tests to Iroha base code</a:t>
            </a:r>
            <a:endParaRPr b="0" lang="pl-PL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Deliver necessary docs</a:t>
            </a:r>
            <a:endParaRPr b="0" lang="pl-PL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Add the optional arguments to Python Iroha library</a:t>
            </a:r>
            <a:endParaRPr b="0" lang="pl-PL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Add the optional arguments to Java Iroha library</a:t>
            </a:r>
            <a:endParaRPr b="0" lang="pl-PL" sz="2400" spc="-1" strike="noStrike">
              <a:latin typeface="Arial"/>
            </a:endParaRPr>
          </a:p>
          <a:p>
            <a:pPr>
              <a:lnSpc>
                <a:spcPct val="100000"/>
              </a:lnSpc>
              <a:spcBef>
                <a:spcPts val="499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- Add the optional arguments to Js Iroha library</a:t>
            </a:r>
            <a:endParaRPr b="0" lang="pl-PL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CustomShape 1"/>
          <p:cNvSpPr/>
          <p:nvPr/>
        </p:nvSpPr>
        <p:spPr>
          <a:xfrm>
            <a:off x="0" y="0"/>
            <a:ext cx="10608120" cy="983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Extend HL Iroha queries with optional arguments</a:t>
            </a:r>
            <a:endParaRPr b="0" lang="pl-PL" sz="3600" spc="-1" strike="noStrike">
              <a:latin typeface="Arial"/>
            </a:endParaRPr>
          </a:p>
        </p:txBody>
      </p:sp>
      <p:sp>
        <p:nvSpPr>
          <p:cNvPr id="87" name="CustomShape 2"/>
          <p:cNvSpPr/>
          <p:nvPr/>
        </p:nvSpPr>
        <p:spPr>
          <a:xfrm>
            <a:off x="0" y="984960"/>
            <a:ext cx="11971800" cy="503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Project Execution &amp; Accomplishments</a:t>
            </a: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: 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endParaRPr b="0" lang="pl-PL" sz="2400" spc="-1" strike="noStrike">
              <a:latin typeface="Arial"/>
            </a:endParaRPr>
          </a:p>
          <a:p>
            <a:pPr marL="228600" indent="-22680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Queries were extended with optional arguments </a:t>
            </a:r>
            <a:endParaRPr b="0" lang="pl-PL" sz="2400" spc="-1" strike="noStrike">
              <a:latin typeface="Arial"/>
            </a:endParaRPr>
          </a:p>
          <a:p>
            <a:pPr marL="228600" indent="-22680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Client libraries were modified and provided in examples</a:t>
            </a:r>
            <a:endParaRPr b="0" lang="pl-PL" sz="2400" spc="-1" strike="noStrike">
              <a:latin typeface="Arial"/>
            </a:endParaRPr>
          </a:p>
          <a:p>
            <a:pPr marL="228600" indent="-22680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Documentation was updated</a:t>
            </a:r>
            <a:endParaRPr b="0" lang="pl-PL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CustomShape 1"/>
          <p:cNvSpPr/>
          <p:nvPr/>
        </p:nvSpPr>
        <p:spPr>
          <a:xfrm>
            <a:off x="0" y="360"/>
            <a:ext cx="10608120" cy="983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Extend HL Iroha queries with optional arguments</a:t>
            </a:r>
            <a:endParaRPr b="0" lang="pl-PL" sz="3600" spc="-1" strike="noStrike">
              <a:latin typeface="Arial"/>
            </a:endParaRPr>
          </a:p>
        </p:txBody>
      </p:sp>
      <p:sp>
        <p:nvSpPr>
          <p:cNvPr id="89" name="CustomShape 2"/>
          <p:cNvSpPr/>
          <p:nvPr/>
        </p:nvSpPr>
        <p:spPr>
          <a:xfrm>
            <a:off x="0" y="984960"/>
            <a:ext cx="11971800" cy="503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228600" indent="-22680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Recommendations for future work:</a:t>
            </a: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  </a:t>
            </a:r>
            <a:endParaRPr b="0" lang="pl-PL" sz="2800" spc="-1" strike="noStrike">
              <a:latin typeface="Arial"/>
            </a:endParaRPr>
          </a:p>
          <a:p>
            <a:pPr marL="228600" indent="-22680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Iroha ios library is not provided with extended queries. </a:t>
            </a:r>
            <a:endParaRPr b="0" lang="pl-PL" sz="2400" spc="-1" strike="noStrike">
              <a:latin typeface="Arial"/>
            </a:endParaRPr>
          </a:p>
          <a:p>
            <a:pPr marL="228600" indent="-22680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Modified queries may be used in Iroha Burrow integration </a:t>
            </a:r>
            <a:endParaRPr b="0" lang="pl-PL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0" y="0"/>
            <a:ext cx="10608120" cy="983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Extend HL Iroha queries with optional arguments</a:t>
            </a:r>
            <a:endParaRPr b="0" lang="pl-PL" sz="3600" spc="-1" strike="noStrike"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0" y="984960"/>
            <a:ext cx="11971800" cy="503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Project Output or Results</a:t>
            </a:r>
            <a:r>
              <a:rPr b="0" lang="en-US" sz="2800" spc="-1" strike="noStrike">
                <a:solidFill>
                  <a:srgbClr val="2f2f2f"/>
                </a:solidFill>
                <a:latin typeface="Gill Sans"/>
                <a:ea typeface="Gill Sans"/>
              </a:rPr>
              <a:t>: 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endParaRPr b="0" lang="pl-PL" sz="2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Wiki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: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	</a:t>
            </a:r>
            <a:r>
              <a:rPr b="0" lang="en-US" sz="2400" spc="-1" strike="noStrike" u="sng">
                <a:solidFill>
                  <a:srgbClr val="2b89c9"/>
                </a:solidFill>
                <a:uFillTx/>
                <a:latin typeface="Proxima Nova"/>
                <a:ea typeface="Proxima Nova"/>
              </a:rPr>
              <a:t>https://wiki.hyperledger.org/display/INTERN/Extend+HL+Iroha+queries+with+optional+arguments</a:t>
            </a:r>
            <a:endParaRPr b="0" lang="pl-PL" sz="2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Main PR: </a:t>
            </a:r>
            <a:r>
              <a:rPr b="0" lang="en-US" sz="2400" spc="-1" strike="noStrike" u="sng">
                <a:solidFill>
                  <a:srgbClr val="2b89c9"/>
                </a:solidFill>
                <a:uFillTx/>
                <a:latin typeface="Proxima Nova"/>
                <a:ea typeface="Proxima Nova"/>
                <a:hlinkClick r:id="rId1"/>
              </a:rPr>
              <a:t>https://github.com/hyperledger/iroha/pull/1092</a:t>
            </a:r>
            <a:endParaRPr b="0" lang="pl-PL" sz="2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Python PR: </a:t>
            </a:r>
            <a:r>
              <a:rPr b="0" lang="en-US" sz="2400" spc="-1" strike="noStrike" u="sng">
                <a:solidFill>
                  <a:srgbClr val="2b89c9"/>
                </a:solidFill>
                <a:uFillTx/>
                <a:latin typeface="Proxima Nova"/>
                <a:ea typeface="Proxima Nova"/>
                <a:hlinkClick r:id="rId2"/>
              </a:rPr>
              <a:t>https://github.com/hyperledger/iroha-python/pull/77</a:t>
            </a:r>
            <a:endParaRPr b="0" lang="pl-PL" sz="2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JavaScript PR: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</a:t>
            </a:r>
            <a:r>
              <a:rPr b="0" lang="en-US" sz="2400" spc="-1" strike="noStrike" u="sng">
                <a:solidFill>
                  <a:srgbClr val="2b89c9"/>
                </a:solidFill>
                <a:uFillTx/>
                <a:latin typeface="Proxima Nova"/>
                <a:ea typeface="Proxima Nova"/>
                <a:hlinkClick r:id="rId3"/>
              </a:rPr>
              <a:t>https://github.com/hyperledger/iroha-javascript/pull/63</a:t>
            </a:r>
            <a:endParaRPr b="0" lang="pl-PL" sz="2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Iroha Pending Txs PR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: </a:t>
            </a:r>
            <a:r>
              <a:rPr b="0" lang="en-US" sz="2400" spc="-1" strike="noStrike" u="sng">
                <a:solidFill>
                  <a:srgbClr val="2b89c9"/>
                </a:solidFill>
                <a:uFillTx/>
                <a:latin typeface="Proxima Nova"/>
                <a:ea typeface="Proxima Nova"/>
                <a:hlinkClick r:id="rId4"/>
              </a:rPr>
              <a:t>https://github.com/hyperledger/iroha/pull/1300</a:t>
            </a:r>
            <a:endParaRPr b="0" lang="pl-PL" sz="2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Iroha Java PR: </a:t>
            </a:r>
            <a:r>
              <a:rPr b="0" lang="en-US" sz="2400" spc="-1" strike="noStrike" u="sng">
                <a:solidFill>
                  <a:srgbClr val="2b89c9"/>
                </a:solidFill>
                <a:uFillTx/>
                <a:latin typeface="Proxima Nova"/>
                <a:ea typeface="Proxima Nova"/>
              </a:rPr>
              <a:t>https://github.com/hyperledger/iroha-java/pull/83</a:t>
            </a:r>
            <a:endParaRPr b="0" lang="pl-PL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CustomShape 1"/>
          <p:cNvSpPr/>
          <p:nvPr/>
        </p:nvSpPr>
        <p:spPr>
          <a:xfrm>
            <a:off x="0" y="0"/>
            <a:ext cx="10608120" cy="9831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90000"/>
              </a:lnSpc>
              <a:tabLst>
                <a:tab algn="l" pos="0"/>
              </a:tabLst>
            </a:pPr>
            <a:r>
              <a:rPr b="1" lang="en-US" sz="3600" spc="-1" strike="noStrike">
                <a:solidFill>
                  <a:srgbClr val="942aff"/>
                </a:solidFill>
                <a:latin typeface="Proxima Nova"/>
                <a:ea typeface="Proxima Nova"/>
              </a:rPr>
              <a:t>Extend HL Iroha queries with optional arguments</a:t>
            </a:r>
            <a:endParaRPr b="0" lang="pl-PL" sz="3600" spc="-1" strike="noStrike">
              <a:latin typeface="Arial"/>
            </a:endParaRPr>
          </a:p>
        </p:txBody>
      </p:sp>
      <p:sp>
        <p:nvSpPr>
          <p:cNvPr id="93" name="CustomShape 2"/>
          <p:cNvSpPr/>
          <p:nvPr/>
        </p:nvSpPr>
        <p:spPr>
          <a:xfrm>
            <a:off x="0" y="984960"/>
            <a:ext cx="11971800" cy="503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marL="228600" indent="-226800">
              <a:lnSpc>
                <a:spcPct val="100000"/>
              </a:lnSpc>
              <a:buClr>
                <a:srgbClr val="168fdf"/>
              </a:buClr>
              <a:buFont typeface="Helvetica Neue"/>
              <a:buChar char="›"/>
            </a:pPr>
            <a:r>
              <a:rPr b="1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Insights Gained</a:t>
            </a:r>
            <a:r>
              <a:rPr b="1" lang="en-US" sz="1800" spc="-1" strike="noStrike">
                <a:solidFill>
                  <a:srgbClr val="2f2f2f"/>
                </a:solidFill>
                <a:latin typeface="Gill Sans"/>
                <a:ea typeface="Gill Sans"/>
              </a:rPr>
              <a:t>:</a:t>
            </a:r>
            <a:r>
              <a:rPr b="0" lang="en-US" sz="2400" spc="-1" strike="noStrike">
                <a:solidFill>
                  <a:srgbClr val="000000"/>
                </a:solidFill>
                <a:latin typeface="Proxima Nova"/>
                <a:ea typeface="Proxima Nova"/>
              </a:rPr>
              <a:t> Don’t be afraid to ask for help and be patient :D</a:t>
            </a:r>
            <a:endParaRPr b="0" lang="pl-PL" sz="24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l-PL" sz="24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2b89c9"/>
      </a:hlink>
      <a:folHlink>
        <a:srgbClr val="2b89c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2b89c9"/>
      </a:hlink>
      <a:folHlink>
        <a:srgbClr val="2b89c9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</TotalTime>
  <Application>LibreOffice/6.4.7.2$Linux_X86_64 LibreOffice_project/40$Build-2</Applicat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dc:description/>
  <dc:language>pl-PL</dc:language>
  <cp:lastModifiedBy/>
  <dcterms:modified xsi:type="dcterms:W3CDTF">2021-09-24T13:01:16Z</dcterms:modified>
  <cp:revision>10</cp:revision>
  <dc:subject/>
  <dc:title/>
</cp:coreProperties>
</file>