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Proxima Nova" charset="0"/>
      <p:regular r:id="rId14"/>
      <p:bold r:id="rId15"/>
      <p:italic r:id="rId16"/>
      <p:boldItalic r:id="rId17"/>
    </p:embeddedFont>
    <p:embeddedFont>
      <p:font typeface="Gill Sans" charset="0"/>
      <p:regular r:id="rId18"/>
      <p:bold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9.svg"/><Relationship Id="rId1" Type="http://schemas.openxmlformats.org/officeDocument/2006/relationships/image" Target="../media/image29.png"/><Relationship Id="rId6" Type="http://schemas.openxmlformats.org/officeDocument/2006/relationships/image" Target="../media/image43.svg"/><Relationship Id="rId5" Type="http://schemas.openxmlformats.org/officeDocument/2006/relationships/image" Target="../media/image31.png"/><Relationship Id="rId4" Type="http://schemas.openxmlformats.org/officeDocument/2006/relationships/image" Target="../media/image4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9.svg"/><Relationship Id="rId1" Type="http://schemas.openxmlformats.org/officeDocument/2006/relationships/image" Target="../media/image29.png"/><Relationship Id="rId6" Type="http://schemas.openxmlformats.org/officeDocument/2006/relationships/image" Target="../media/image43.svg"/><Relationship Id="rId5" Type="http://schemas.openxmlformats.org/officeDocument/2006/relationships/image" Target="../media/image31.png"/><Relationship Id="rId4" Type="http://schemas.openxmlformats.org/officeDocument/2006/relationships/image" Target="../media/image4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F6A4F-702A-4A78-812A-10D2D85CA415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FE681A08-6CFB-4753-8814-8901E79F124B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Donors</a:t>
          </a:r>
        </a:p>
      </dgm:t>
    </dgm:pt>
    <dgm:pt modelId="{2B8049B4-4DC9-4933-B284-FD112FB0B0B4}" type="parTrans" cxnId="{0A6CD870-C125-4BDB-9E3B-BDF11D57F98D}">
      <dgm:prSet/>
      <dgm:spPr/>
      <dgm:t>
        <a:bodyPr/>
        <a:lstStyle/>
        <a:p>
          <a:endParaRPr lang="en-US"/>
        </a:p>
      </dgm:t>
    </dgm:pt>
    <dgm:pt modelId="{F807539B-2D09-40C0-902A-0E681207AED2}" type="sibTrans" cxnId="{0A6CD870-C125-4BDB-9E3B-BDF11D57F98D}">
      <dgm:prSet/>
      <dgm:spPr/>
      <dgm:t>
        <a:bodyPr/>
        <a:lstStyle/>
        <a:p>
          <a:endParaRPr lang="en-US"/>
        </a:p>
      </dgm:t>
    </dgm:pt>
    <dgm:pt modelId="{E9DDBA0A-28F8-4C6D-8BC1-9526719789A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Farmers</a:t>
          </a:r>
        </a:p>
        <a:p>
          <a:pPr>
            <a:lnSpc>
              <a:spcPct val="100000"/>
            </a:lnSpc>
          </a:pPr>
          <a:r>
            <a:rPr lang="en-US" dirty="0"/>
            <a:t>Individuals</a:t>
          </a:r>
        </a:p>
        <a:p>
          <a:pPr>
            <a:lnSpc>
              <a:spcPct val="100000"/>
            </a:lnSpc>
          </a:pPr>
          <a:r>
            <a:rPr lang="en-US" dirty="0"/>
            <a:t>Community / Church Groups</a:t>
          </a:r>
        </a:p>
      </dgm:t>
    </dgm:pt>
    <dgm:pt modelId="{03D50071-5F03-4046-B4B2-AB6D5BE2493C}" type="parTrans" cxnId="{E9F95C32-F9AE-442A-99E1-727985DFE497}">
      <dgm:prSet/>
      <dgm:spPr/>
      <dgm:t>
        <a:bodyPr/>
        <a:lstStyle/>
        <a:p>
          <a:endParaRPr lang="en-US"/>
        </a:p>
      </dgm:t>
    </dgm:pt>
    <dgm:pt modelId="{B639CE9D-3411-41B0-A70F-289B57E9C3F4}" type="sibTrans" cxnId="{E9F95C32-F9AE-442A-99E1-727985DFE497}">
      <dgm:prSet/>
      <dgm:spPr/>
      <dgm:t>
        <a:bodyPr/>
        <a:lstStyle/>
        <a:p>
          <a:endParaRPr lang="en-US"/>
        </a:p>
      </dgm:t>
    </dgm:pt>
    <dgm:pt modelId="{620CAAC7-239E-4FBA-9D27-ED1967FC0EFE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Volunteers / Drivers</a:t>
          </a:r>
        </a:p>
      </dgm:t>
    </dgm:pt>
    <dgm:pt modelId="{4A310BEE-E7A9-418D-8F43-1571B13E8D61}" type="parTrans" cxnId="{A1EC3486-D219-450F-8082-DC2EB25C0B01}">
      <dgm:prSet/>
      <dgm:spPr/>
      <dgm:t>
        <a:bodyPr/>
        <a:lstStyle/>
        <a:p>
          <a:endParaRPr lang="en-US"/>
        </a:p>
      </dgm:t>
    </dgm:pt>
    <dgm:pt modelId="{389E0CD6-239C-4F42-9604-EC11D780DA24}" type="sibTrans" cxnId="{A1EC3486-D219-450F-8082-DC2EB25C0B01}">
      <dgm:prSet/>
      <dgm:spPr/>
      <dgm:t>
        <a:bodyPr/>
        <a:lstStyle/>
        <a:p>
          <a:endParaRPr lang="en-US"/>
        </a:p>
      </dgm:t>
    </dgm:pt>
    <dgm:pt modelId="{4FFAF9B9-EBEA-4379-B3B0-EC4FAB1327CB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Pickup / Deliver:</a:t>
          </a:r>
        </a:p>
        <a:p>
          <a:pPr>
            <a:lnSpc>
              <a:spcPct val="100000"/>
            </a:lnSpc>
          </a:pPr>
          <a:r>
            <a:rPr lang="en-US" dirty="0"/>
            <a:t>Local volunteers</a:t>
          </a:r>
          <a:br>
            <a:rPr lang="en-US" dirty="0"/>
          </a:br>
          <a:r>
            <a:rPr lang="en-US" dirty="0"/>
            <a:t>Community / Groups Transport </a:t>
          </a:r>
        </a:p>
        <a:p>
          <a:pPr>
            <a:lnSpc>
              <a:spcPct val="100000"/>
            </a:lnSpc>
          </a:pPr>
          <a:r>
            <a:rPr lang="en-US" dirty="0"/>
            <a:t> </a:t>
          </a:r>
        </a:p>
        <a:p>
          <a:endParaRPr lang="en-US" dirty="0"/>
        </a:p>
      </dgm:t>
    </dgm:pt>
    <dgm:pt modelId="{884DCAAB-D30A-4380-83A5-9C7A3BD3000E}" type="parTrans" cxnId="{E8633418-6E19-4C0F-969B-69372B5C8F6F}">
      <dgm:prSet/>
      <dgm:spPr/>
      <dgm:t>
        <a:bodyPr/>
        <a:lstStyle/>
        <a:p>
          <a:endParaRPr lang="en-US"/>
        </a:p>
      </dgm:t>
    </dgm:pt>
    <dgm:pt modelId="{F851D21E-24C7-453F-B8E1-4E6B28A692A8}" type="sibTrans" cxnId="{E8633418-6E19-4C0F-969B-69372B5C8F6F}">
      <dgm:prSet/>
      <dgm:spPr/>
      <dgm:t>
        <a:bodyPr/>
        <a:lstStyle/>
        <a:p>
          <a:endParaRPr lang="en-US"/>
        </a:p>
      </dgm:t>
    </dgm:pt>
    <dgm:pt modelId="{BD0E69C1-8B57-4D14-9BE5-F3D107DB307C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Recipients</a:t>
          </a:r>
        </a:p>
      </dgm:t>
    </dgm:pt>
    <dgm:pt modelId="{3FBCCDE0-4C65-444C-A032-EDCDCD79EE64}" type="parTrans" cxnId="{15D6D295-EC69-4398-8841-44428113A316}">
      <dgm:prSet/>
      <dgm:spPr/>
      <dgm:t>
        <a:bodyPr/>
        <a:lstStyle/>
        <a:p>
          <a:endParaRPr lang="en-US"/>
        </a:p>
      </dgm:t>
    </dgm:pt>
    <dgm:pt modelId="{FB9C34FD-3825-4700-B1EE-C876BCD1B95E}" type="sibTrans" cxnId="{15D6D295-EC69-4398-8841-44428113A316}">
      <dgm:prSet/>
      <dgm:spPr/>
      <dgm:t>
        <a:bodyPr/>
        <a:lstStyle/>
        <a:p>
          <a:endParaRPr lang="en-US"/>
        </a:p>
      </dgm:t>
    </dgm:pt>
    <dgm:pt modelId="{E8C4B5E4-2A37-4C25-AE2F-168203C450AC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Food Banks</a:t>
          </a:r>
        </a:p>
        <a:p>
          <a:pPr>
            <a:lnSpc>
              <a:spcPct val="100000"/>
            </a:lnSpc>
          </a:pPr>
          <a:r>
            <a:rPr lang="en-US" dirty="0"/>
            <a:t>NGO’s</a:t>
          </a:r>
        </a:p>
        <a:p>
          <a:pPr>
            <a:lnSpc>
              <a:spcPct val="100000"/>
            </a:lnSpc>
          </a:pPr>
          <a:r>
            <a:rPr lang="en-US" dirty="0"/>
            <a:t>Social Services Offices</a:t>
          </a:r>
        </a:p>
        <a:p>
          <a:pPr>
            <a:lnSpc>
              <a:spcPct val="100000"/>
            </a:lnSpc>
          </a:pPr>
          <a:r>
            <a:rPr lang="en-US" dirty="0"/>
            <a:t>Individuals (off the grid)</a:t>
          </a:r>
        </a:p>
        <a:p>
          <a:pPr>
            <a:lnSpc>
              <a:spcPct val="100000"/>
            </a:lnSpc>
          </a:pPr>
          <a:endParaRPr lang="en-US" dirty="0"/>
        </a:p>
        <a:p>
          <a:endParaRPr lang="en-US" dirty="0"/>
        </a:p>
      </dgm:t>
    </dgm:pt>
    <dgm:pt modelId="{2BB9B0CC-7E7C-465A-84F3-6DEF99D20946}" type="parTrans" cxnId="{556D27DE-B895-44B8-AEED-F8F53B080739}">
      <dgm:prSet/>
      <dgm:spPr/>
      <dgm:t>
        <a:bodyPr/>
        <a:lstStyle/>
        <a:p>
          <a:endParaRPr lang="en-US"/>
        </a:p>
      </dgm:t>
    </dgm:pt>
    <dgm:pt modelId="{FA43DEDD-70B8-425C-9E73-246A337D11D6}" type="sibTrans" cxnId="{556D27DE-B895-44B8-AEED-F8F53B080739}">
      <dgm:prSet/>
      <dgm:spPr/>
      <dgm:t>
        <a:bodyPr/>
        <a:lstStyle/>
        <a:p>
          <a:endParaRPr lang="en-US"/>
        </a:p>
      </dgm:t>
    </dgm:pt>
    <dgm:pt modelId="{7E07EC25-2A38-421C-AF98-ADDDF6593771}" type="pres">
      <dgm:prSet presAssocID="{3C4F6A4F-702A-4A78-812A-10D2D85CA415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19EFD62-5DF2-4629-B444-2C001D3D05B2}" type="pres">
      <dgm:prSet presAssocID="{FE681A08-6CFB-4753-8814-8901E79F124B}" presName="compNode" presStyleCnt="0"/>
      <dgm:spPr/>
    </dgm:pt>
    <dgm:pt modelId="{6CDBB90D-8F3D-40BB-9F63-7BEC256B0046}" type="pres">
      <dgm:prSet presAssocID="{FE681A08-6CFB-4753-8814-8901E79F124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4E00A4F6-F14B-497E-94C9-9C36BE77412F}" type="pres">
      <dgm:prSet presAssocID="{FE681A08-6CFB-4753-8814-8901E79F124B}" presName="iconSpace" presStyleCnt="0"/>
      <dgm:spPr/>
    </dgm:pt>
    <dgm:pt modelId="{4139E1FC-762C-4D13-9832-B0161229877A}" type="pres">
      <dgm:prSet presAssocID="{FE681A08-6CFB-4753-8814-8901E79F124B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94A568E2-9722-493F-ABA1-299F5BAB442C}" type="pres">
      <dgm:prSet presAssocID="{FE681A08-6CFB-4753-8814-8901E79F124B}" presName="txSpace" presStyleCnt="0"/>
      <dgm:spPr/>
    </dgm:pt>
    <dgm:pt modelId="{2BF4E1CA-267D-40EA-9F71-DAFEFC53C14F}" type="pres">
      <dgm:prSet presAssocID="{FE681A08-6CFB-4753-8814-8901E79F124B}" presName="desTx" presStyleLbl="revTx" presStyleIdx="1" presStyleCnt="6">
        <dgm:presLayoutVars/>
      </dgm:prSet>
      <dgm:spPr/>
      <dgm:t>
        <a:bodyPr/>
        <a:lstStyle/>
        <a:p>
          <a:endParaRPr lang="en-IN"/>
        </a:p>
      </dgm:t>
    </dgm:pt>
    <dgm:pt modelId="{ECCF740D-8624-41D3-9C0D-560FCEA59169}" type="pres">
      <dgm:prSet presAssocID="{F807539B-2D09-40C0-902A-0E681207AED2}" presName="sibTrans" presStyleCnt="0"/>
      <dgm:spPr/>
    </dgm:pt>
    <dgm:pt modelId="{AFC0C24B-DB50-4E02-BFF6-809EC6B106EE}" type="pres">
      <dgm:prSet presAssocID="{620CAAC7-239E-4FBA-9D27-ED1967FC0EFE}" presName="compNode" presStyleCnt="0"/>
      <dgm:spPr/>
    </dgm:pt>
    <dgm:pt modelId="{8D59FF29-E2E9-4F64-89B1-FDDD459752E4}" type="pres">
      <dgm:prSet presAssocID="{620CAAC7-239E-4FBA-9D27-ED1967FC0EF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4224F36A-124C-49C7-996D-6FC3758D1101}" type="pres">
      <dgm:prSet presAssocID="{620CAAC7-239E-4FBA-9D27-ED1967FC0EFE}" presName="iconSpace" presStyleCnt="0"/>
      <dgm:spPr/>
    </dgm:pt>
    <dgm:pt modelId="{92B12839-016F-4C4A-8CB8-EC4E0F629E69}" type="pres">
      <dgm:prSet presAssocID="{620CAAC7-239E-4FBA-9D27-ED1967FC0EFE}" presName="parTx" presStyleLbl="revTx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07FC3CE2-F352-497F-AA3A-D23D6758CD6C}" type="pres">
      <dgm:prSet presAssocID="{620CAAC7-239E-4FBA-9D27-ED1967FC0EFE}" presName="txSpace" presStyleCnt="0"/>
      <dgm:spPr/>
    </dgm:pt>
    <dgm:pt modelId="{8F2D1A7C-1150-4AF8-BF2E-1F6441B28FE2}" type="pres">
      <dgm:prSet presAssocID="{620CAAC7-239E-4FBA-9D27-ED1967FC0EFE}" presName="desTx" presStyleLbl="revTx" presStyleIdx="3" presStyleCnt="6">
        <dgm:presLayoutVars/>
      </dgm:prSet>
      <dgm:spPr/>
      <dgm:t>
        <a:bodyPr/>
        <a:lstStyle/>
        <a:p>
          <a:endParaRPr lang="en-IN"/>
        </a:p>
      </dgm:t>
    </dgm:pt>
    <dgm:pt modelId="{2F3625DA-C6DD-4DE8-8773-D5658909DCC4}" type="pres">
      <dgm:prSet presAssocID="{389E0CD6-239C-4F42-9604-EC11D780DA24}" presName="sibTrans" presStyleCnt="0"/>
      <dgm:spPr/>
    </dgm:pt>
    <dgm:pt modelId="{BA50B962-3436-4949-A71F-25BBD1BF199F}" type="pres">
      <dgm:prSet presAssocID="{BD0E69C1-8B57-4D14-9BE5-F3D107DB307C}" presName="compNode" presStyleCnt="0"/>
      <dgm:spPr/>
    </dgm:pt>
    <dgm:pt modelId="{D99FEEB4-8164-488A-A724-4FAAA1E6B457}" type="pres">
      <dgm:prSet presAssocID="{BD0E69C1-8B57-4D14-9BE5-F3D107DB307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3F83FEC1-08F6-496B-8610-E107CC815D73}" type="pres">
      <dgm:prSet presAssocID="{BD0E69C1-8B57-4D14-9BE5-F3D107DB307C}" presName="iconSpace" presStyleCnt="0"/>
      <dgm:spPr/>
    </dgm:pt>
    <dgm:pt modelId="{40265895-2560-454C-B123-B2838EE2E277}" type="pres">
      <dgm:prSet presAssocID="{BD0E69C1-8B57-4D14-9BE5-F3D107DB307C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7F6D5DDD-31F2-4895-A6B7-58519C2ECE95}" type="pres">
      <dgm:prSet presAssocID="{BD0E69C1-8B57-4D14-9BE5-F3D107DB307C}" presName="txSpace" presStyleCnt="0"/>
      <dgm:spPr/>
    </dgm:pt>
    <dgm:pt modelId="{CA3934DE-AFBB-49E1-86A9-BCBE9539936F}" type="pres">
      <dgm:prSet presAssocID="{BD0E69C1-8B57-4D14-9BE5-F3D107DB307C}" presName="desTx" presStyleLbl="revTx" presStyleIdx="5" presStyleCnt="6">
        <dgm:presLayoutVars/>
      </dgm:prSet>
      <dgm:spPr/>
      <dgm:t>
        <a:bodyPr/>
        <a:lstStyle/>
        <a:p>
          <a:endParaRPr lang="en-IN"/>
        </a:p>
      </dgm:t>
    </dgm:pt>
  </dgm:ptLst>
  <dgm:cxnLst>
    <dgm:cxn modelId="{6D22D990-B89C-4E0E-AF75-AC3BC4A522B7}" type="presOf" srcId="{BD0E69C1-8B57-4D14-9BE5-F3D107DB307C}" destId="{40265895-2560-454C-B123-B2838EE2E277}" srcOrd="0" destOrd="0" presId="urn:microsoft.com/office/officeart/2018/5/layout/CenteredIconLabelDescriptionList"/>
    <dgm:cxn modelId="{E8633418-6E19-4C0F-969B-69372B5C8F6F}" srcId="{620CAAC7-239E-4FBA-9D27-ED1967FC0EFE}" destId="{4FFAF9B9-EBEA-4379-B3B0-EC4FAB1327CB}" srcOrd="0" destOrd="0" parTransId="{884DCAAB-D30A-4380-83A5-9C7A3BD3000E}" sibTransId="{F851D21E-24C7-453F-B8E1-4E6B28A692A8}"/>
    <dgm:cxn modelId="{CC16C332-A0EC-4AC7-ACAB-23E96FE57B55}" type="presOf" srcId="{FE681A08-6CFB-4753-8814-8901E79F124B}" destId="{4139E1FC-762C-4D13-9832-B0161229877A}" srcOrd="0" destOrd="0" presId="urn:microsoft.com/office/officeart/2018/5/layout/CenteredIconLabelDescriptionList"/>
    <dgm:cxn modelId="{49037E12-34DA-4DA4-8B30-C58F30AC335D}" type="presOf" srcId="{3C4F6A4F-702A-4A78-812A-10D2D85CA415}" destId="{7E07EC25-2A38-421C-AF98-ADDDF6593771}" srcOrd="0" destOrd="0" presId="urn:microsoft.com/office/officeart/2018/5/layout/CenteredIconLabelDescriptionList"/>
    <dgm:cxn modelId="{67ABBCE9-AC4C-4F04-BEBD-0709787D2813}" type="presOf" srcId="{E8C4B5E4-2A37-4C25-AE2F-168203C450AC}" destId="{CA3934DE-AFBB-49E1-86A9-BCBE9539936F}" srcOrd="0" destOrd="0" presId="urn:microsoft.com/office/officeart/2018/5/layout/CenteredIconLabelDescriptionList"/>
    <dgm:cxn modelId="{BB589020-883E-44B0-94BE-D9615D4F4182}" type="presOf" srcId="{E9DDBA0A-28F8-4C6D-8BC1-9526719789AE}" destId="{2BF4E1CA-267D-40EA-9F71-DAFEFC53C14F}" srcOrd="0" destOrd="0" presId="urn:microsoft.com/office/officeart/2018/5/layout/CenteredIconLabelDescriptionList"/>
    <dgm:cxn modelId="{556D27DE-B895-44B8-AEED-F8F53B080739}" srcId="{BD0E69C1-8B57-4D14-9BE5-F3D107DB307C}" destId="{E8C4B5E4-2A37-4C25-AE2F-168203C450AC}" srcOrd="0" destOrd="0" parTransId="{2BB9B0CC-7E7C-465A-84F3-6DEF99D20946}" sibTransId="{FA43DEDD-70B8-425C-9E73-246A337D11D6}"/>
    <dgm:cxn modelId="{A1EC3486-D219-450F-8082-DC2EB25C0B01}" srcId="{3C4F6A4F-702A-4A78-812A-10D2D85CA415}" destId="{620CAAC7-239E-4FBA-9D27-ED1967FC0EFE}" srcOrd="1" destOrd="0" parTransId="{4A310BEE-E7A9-418D-8F43-1571B13E8D61}" sibTransId="{389E0CD6-239C-4F42-9604-EC11D780DA24}"/>
    <dgm:cxn modelId="{15D6D295-EC69-4398-8841-44428113A316}" srcId="{3C4F6A4F-702A-4A78-812A-10D2D85CA415}" destId="{BD0E69C1-8B57-4D14-9BE5-F3D107DB307C}" srcOrd="2" destOrd="0" parTransId="{3FBCCDE0-4C65-444C-A032-EDCDCD79EE64}" sibTransId="{FB9C34FD-3825-4700-B1EE-C876BCD1B95E}"/>
    <dgm:cxn modelId="{E9F95C32-F9AE-442A-99E1-727985DFE497}" srcId="{FE681A08-6CFB-4753-8814-8901E79F124B}" destId="{E9DDBA0A-28F8-4C6D-8BC1-9526719789AE}" srcOrd="0" destOrd="0" parTransId="{03D50071-5F03-4046-B4B2-AB6D5BE2493C}" sibTransId="{B639CE9D-3411-41B0-A70F-289B57E9C3F4}"/>
    <dgm:cxn modelId="{0A6CD870-C125-4BDB-9E3B-BDF11D57F98D}" srcId="{3C4F6A4F-702A-4A78-812A-10D2D85CA415}" destId="{FE681A08-6CFB-4753-8814-8901E79F124B}" srcOrd="0" destOrd="0" parTransId="{2B8049B4-4DC9-4933-B284-FD112FB0B0B4}" sibTransId="{F807539B-2D09-40C0-902A-0E681207AED2}"/>
    <dgm:cxn modelId="{E74FECE9-68D1-4F81-8D57-6BA564053470}" type="presOf" srcId="{620CAAC7-239E-4FBA-9D27-ED1967FC0EFE}" destId="{92B12839-016F-4C4A-8CB8-EC4E0F629E69}" srcOrd="0" destOrd="0" presId="urn:microsoft.com/office/officeart/2018/5/layout/CenteredIconLabelDescriptionList"/>
    <dgm:cxn modelId="{0D5359CA-67CE-41C2-839D-894088B7AD90}" type="presOf" srcId="{4FFAF9B9-EBEA-4379-B3B0-EC4FAB1327CB}" destId="{8F2D1A7C-1150-4AF8-BF2E-1F6441B28FE2}" srcOrd="0" destOrd="0" presId="urn:microsoft.com/office/officeart/2018/5/layout/CenteredIconLabelDescriptionList"/>
    <dgm:cxn modelId="{51087CBF-4EF4-4402-BAFD-20CC7621C78D}" type="presParOf" srcId="{7E07EC25-2A38-421C-AF98-ADDDF6593771}" destId="{D19EFD62-5DF2-4629-B444-2C001D3D05B2}" srcOrd="0" destOrd="0" presId="urn:microsoft.com/office/officeart/2018/5/layout/CenteredIconLabelDescriptionList"/>
    <dgm:cxn modelId="{56B6FC5C-BC60-452D-B2BC-3A4805DB1D79}" type="presParOf" srcId="{D19EFD62-5DF2-4629-B444-2C001D3D05B2}" destId="{6CDBB90D-8F3D-40BB-9F63-7BEC256B0046}" srcOrd="0" destOrd="0" presId="urn:microsoft.com/office/officeart/2018/5/layout/CenteredIconLabelDescriptionList"/>
    <dgm:cxn modelId="{CC63F81C-C449-4A56-B159-A3BC1F50BE2E}" type="presParOf" srcId="{D19EFD62-5DF2-4629-B444-2C001D3D05B2}" destId="{4E00A4F6-F14B-497E-94C9-9C36BE77412F}" srcOrd="1" destOrd="0" presId="urn:microsoft.com/office/officeart/2018/5/layout/CenteredIconLabelDescriptionList"/>
    <dgm:cxn modelId="{D40B654A-C5B2-4553-9984-B3C452A4175B}" type="presParOf" srcId="{D19EFD62-5DF2-4629-B444-2C001D3D05B2}" destId="{4139E1FC-762C-4D13-9832-B0161229877A}" srcOrd="2" destOrd="0" presId="urn:microsoft.com/office/officeart/2018/5/layout/CenteredIconLabelDescriptionList"/>
    <dgm:cxn modelId="{5D661B10-B644-444B-867E-E871D2859C8A}" type="presParOf" srcId="{D19EFD62-5DF2-4629-B444-2C001D3D05B2}" destId="{94A568E2-9722-493F-ABA1-299F5BAB442C}" srcOrd="3" destOrd="0" presId="urn:microsoft.com/office/officeart/2018/5/layout/CenteredIconLabelDescriptionList"/>
    <dgm:cxn modelId="{1C7BF20D-41D2-4FC7-9FDC-17A1E417B81C}" type="presParOf" srcId="{D19EFD62-5DF2-4629-B444-2C001D3D05B2}" destId="{2BF4E1CA-267D-40EA-9F71-DAFEFC53C14F}" srcOrd="4" destOrd="0" presId="urn:microsoft.com/office/officeart/2018/5/layout/CenteredIconLabelDescriptionList"/>
    <dgm:cxn modelId="{94BFB72F-C0B8-40EC-9EBF-4AABE4AB5606}" type="presParOf" srcId="{7E07EC25-2A38-421C-AF98-ADDDF6593771}" destId="{ECCF740D-8624-41D3-9C0D-560FCEA59169}" srcOrd="1" destOrd="0" presId="urn:microsoft.com/office/officeart/2018/5/layout/CenteredIconLabelDescriptionList"/>
    <dgm:cxn modelId="{6B8EC23A-E59B-4065-8250-9537E63FB41C}" type="presParOf" srcId="{7E07EC25-2A38-421C-AF98-ADDDF6593771}" destId="{AFC0C24B-DB50-4E02-BFF6-809EC6B106EE}" srcOrd="2" destOrd="0" presId="urn:microsoft.com/office/officeart/2018/5/layout/CenteredIconLabelDescriptionList"/>
    <dgm:cxn modelId="{6C7B4E97-0E2F-4F71-8CC8-4CAB96724B99}" type="presParOf" srcId="{AFC0C24B-DB50-4E02-BFF6-809EC6B106EE}" destId="{8D59FF29-E2E9-4F64-89B1-FDDD459752E4}" srcOrd="0" destOrd="0" presId="urn:microsoft.com/office/officeart/2018/5/layout/CenteredIconLabelDescriptionList"/>
    <dgm:cxn modelId="{7CA66133-F2DB-46A9-AC34-68A3C51AFC63}" type="presParOf" srcId="{AFC0C24B-DB50-4E02-BFF6-809EC6B106EE}" destId="{4224F36A-124C-49C7-996D-6FC3758D1101}" srcOrd="1" destOrd="0" presId="urn:microsoft.com/office/officeart/2018/5/layout/CenteredIconLabelDescriptionList"/>
    <dgm:cxn modelId="{028BFF9F-4837-4D65-A593-2BB2FC112BD6}" type="presParOf" srcId="{AFC0C24B-DB50-4E02-BFF6-809EC6B106EE}" destId="{92B12839-016F-4C4A-8CB8-EC4E0F629E69}" srcOrd="2" destOrd="0" presId="urn:microsoft.com/office/officeart/2018/5/layout/CenteredIconLabelDescriptionList"/>
    <dgm:cxn modelId="{0C43A4E0-5702-40B5-88BA-E5D8C1D7C456}" type="presParOf" srcId="{AFC0C24B-DB50-4E02-BFF6-809EC6B106EE}" destId="{07FC3CE2-F352-497F-AA3A-D23D6758CD6C}" srcOrd="3" destOrd="0" presId="urn:microsoft.com/office/officeart/2018/5/layout/CenteredIconLabelDescriptionList"/>
    <dgm:cxn modelId="{B384D848-7B3A-455B-B732-0B5D01A5DACE}" type="presParOf" srcId="{AFC0C24B-DB50-4E02-BFF6-809EC6B106EE}" destId="{8F2D1A7C-1150-4AF8-BF2E-1F6441B28FE2}" srcOrd="4" destOrd="0" presId="urn:microsoft.com/office/officeart/2018/5/layout/CenteredIconLabelDescriptionList"/>
    <dgm:cxn modelId="{1FCD685D-9439-44E4-BF43-0E15F5642667}" type="presParOf" srcId="{7E07EC25-2A38-421C-AF98-ADDDF6593771}" destId="{2F3625DA-C6DD-4DE8-8773-D5658909DCC4}" srcOrd="3" destOrd="0" presId="urn:microsoft.com/office/officeart/2018/5/layout/CenteredIconLabelDescriptionList"/>
    <dgm:cxn modelId="{FC18E3EA-8BE3-4101-AD81-59EB5D4BEC42}" type="presParOf" srcId="{7E07EC25-2A38-421C-AF98-ADDDF6593771}" destId="{BA50B962-3436-4949-A71F-25BBD1BF199F}" srcOrd="4" destOrd="0" presId="urn:microsoft.com/office/officeart/2018/5/layout/CenteredIconLabelDescriptionList"/>
    <dgm:cxn modelId="{7B3EA5A6-BC6A-4C26-BFB5-A83981F06674}" type="presParOf" srcId="{BA50B962-3436-4949-A71F-25BBD1BF199F}" destId="{D99FEEB4-8164-488A-A724-4FAAA1E6B457}" srcOrd="0" destOrd="0" presId="urn:microsoft.com/office/officeart/2018/5/layout/CenteredIconLabelDescriptionList"/>
    <dgm:cxn modelId="{D52760CC-21D8-4977-AC4A-0B03DBDFD842}" type="presParOf" srcId="{BA50B962-3436-4949-A71F-25BBD1BF199F}" destId="{3F83FEC1-08F6-496B-8610-E107CC815D73}" srcOrd="1" destOrd="0" presId="urn:microsoft.com/office/officeart/2018/5/layout/CenteredIconLabelDescriptionList"/>
    <dgm:cxn modelId="{19306D8A-CC1E-4C68-89EF-FB92C4CA34A8}" type="presParOf" srcId="{BA50B962-3436-4949-A71F-25BBD1BF199F}" destId="{40265895-2560-454C-B123-B2838EE2E277}" srcOrd="2" destOrd="0" presId="urn:microsoft.com/office/officeart/2018/5/layout/CenteredIconLabelDescriptionList"/>
    <dgm:cxn modelId="{16224B9A-E37F-4F81-84C8-0782CD9D0086}" type="presParOf" srcId="{BA50B962-3436-4949-A71F-25BBD1BF199F}" destId="{7F6D5DDD-31F2-4895-A6B7-58519C2ECE95}" srcOrd="3" destOrd="0" presId="urn:microsoft.com/office/officeart/2018/5/layout/CenteredIconLabelDescriptionList"/>
    <dgm:cxn modelId="{CA940D74-98BE-4A0E-BC2A-59AD4C36B79D}" type="presParOf" srcId="{BA50B962-3436-4949-A71F-25BBD1BF199F}" destId="{CA3934DE-AFBB-49E1-86A9-BCBE9539936F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DBB90D-8F3D-40BB-9F63-7BEC256B0046}">
      <dsp:nvSpPr>
        <dsp:cNvPr id="0" name=""/>
        <dsp:cNvSpPr/>
      </dsp:nvSpPr>
      <dsp:spPr>
        <a:xfrm>
          <a:off x="555247" y="17223"/>
          <a:ext cx="589471" cy="5803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9E1FC-762C-4D13-9832-B0161229877A}">
      <dsp:nvSpPr>
        <dsp:cNvPr id="0" name=""/>
        <dsp:cNvSpPr/>
      </dsp:nvSpPr>
      <dsp:spPr>
        <a:xfrm>
          <a:off x="7880" y="686204"/>
          <a:ext cx="1684205" cy="248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400" kern="1200"/>
            <a:t>Donors</a:t>
          </a:r>
        </a:p>
      </dsp:txBody>
      <dsp:txXfrm>
        <a:off x="7880" y="686204"/>
        <a:ext cx="1684205" cy="248721"/>
      </dsp:txXfrm>
    </dsp:sp>
    <dsp:sp modelId="{2BF4E1CA-267D-40EA-9F71-DAFEFC53C14F}">
      <dsp:nvSpPr>
        <dsp:cNvPr id="0" name=""/>
        <dsp:cNvSpPr/>
      </dsp:nvSpPr>
      <dsp:spPr>
        <a:xfrm>
          <a:off x="7880" y="976150"/>
          <a:ext cx="1684205" cy="11022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Farmers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Individuals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Community / Church Groups</a:t>
          </a:r>
        </a:p>
      </dsp:txBody>
      <dsp:txXfrm>
        <a:off x="7880" y="976150"/>
        <a:ext cx="1684205" cy="1102283"/>
      </dsp:txXfrm>
    </dsp:sp>
    <dsp:sp modelId="{8D59FF29-E2E9-4F64-89B1-FDDD459752E4}">
      <dsp:nvSpPr>
        <dsp:cNvPr id="0" name=""/>
        <dsp:cNvSpPr/>
      </dsp:nvSpPr>
      <dsp:spPr>
        <a:xfrm>
          <a:off x="2534189" y="17223"/>
          <a:ext cx="589471" cy="5803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B12839-016F-4C4A-8CB8-EC4E0F629E69}">
      <dsp:nvSpPr>
        <dsp:cNvPr id="0" name=""/>
        <dsp:cNvSpPr/>
      </dsp:nvSpPr>
      <dsp:spPr>
        <a:xfrm>
          <a:off x="1986822" y="686204"/>
          <a:ext cx="1684205" cy="248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400" kern="1200"/>
            <a:t>Volunteers / Drivers</a:t>
          </a:r>
        </a:p>
      </dsp:txBody>
      <dsp:txXfrm>
        <a:off x="1986822" y="686204"/>
        <a:ext cx="1684205" cy="248721"/>
      </dsp:txXfrm>
    </dsp:sp>
    <dsp:sp modelId="{8F2D1A7C-1150-4AF8-BF2E-1F6441B28FE2}">
      <dsp:nvSpPr>
        <dsp:cNvPr id="0" name=""/>
        <dsp:cNvSpPr/>
      </dsp:nvSpPr>
      <dsp:spPr>
        <a:xfrm>
          <a:off x="1986822" y="976150"/>
          <a:ext cx="1684205" cy="11022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Pickup / Deliver: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Local volunteers</a:t>
          </a:r>
          <a:br>
            <a:rPr lang="en-US" sz="1100" kern="1200" dirty="0"/>
          </a:br>
          <a:r>
            <a:rPr lang="en-US" sz="1100" kern="1200" dirty="0"/>
            <a:t>Community / Groups Transport 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 </a:t>
          </a:r>
        </a:p>
        <a:p>
          <a:pPr lvl="0" algn="ctr" defTabSz="488950"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1986822" y="976150"/>
        <a:ext cx="1684205" cy="1102283"/>
      </dsp:txXfrm>
    </dsp:sp>
    <dsp:sp modelId="{D99FEEB4-8164-488A-A724-4FAAA1E6B457}">
      <dsp:nvSpPr>
        <dsp:cNvPr id="0" name=""/>
        <dsp:cNvSpPr/>
      </dsp:nvSpPr>
      <dsp:spPr>
        <a:xfrm>
          <a:off x="4513130" y="17223"/>
          <a:ext cx="589471" cy="5803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265895-2560-454C-B123-B2838EE2E277}">
      <dsp:nvSpPr>
        <dsp:cNvPr id="0" name=""/>
        <dsp:cNvSpPr/>
      </dsp:nvSpPr>
      <dsp:spPr>
        <a:xfrm>
          <a:off x="3965763" y="686204"/>
          <a:ext cx="1684205" cy="248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400" kern="1200"/>
            <a:t>Recipients</a:t>
          </a:r>
        </a:p>
      </dsp:txBody>
      <dsp:txXfrm>
        <a:off x="3965763" y="686204"/>
        <a:ext cx="1684205" cy="248721"/>
      </dsp:txXfrm>
    </dsp:sp>
    <dsp:sp modelId="{CA3934DE-AFBB-49E1-86A9-BCBE9539936F}">
      <dsp:nvSpPr>
        <dsp:cNvPr id="0" name=""/>
        <dsp:cNvSpPr/>
      </dsp:nvSpPr>
      <dsp:spPr>
        <a:xfrm>
          <a:off x="3965763" y="976150"/>
          <a:ext cx="1684205" cy="11022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Food Banks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NGO’s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Social Services Offices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Individuals (off the grid)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  <a:p>
          <a:pPr lvl="0" algn="ctr" defTabSz="488950"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965763" y="976150"/>
        <a:ext cx="1684205" cy="11022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01501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906a4b7b88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906a4b7b88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906a4b7b88_2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g906a4b7b88_2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5f5c21ba9b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5f5c21ba9b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5f5c21ba9b_0_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5f5c21ba9b_0_4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5f5c21ba9b_0_5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5f5c21ba9b_0_5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5f5c21ba9b_0_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5f5c21ba9b_0_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5f5c21ba9b_0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5f5c21ba9b_0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f5c21ba9b_0_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5f5c21ba9b_0_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906a4b7b8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906a4b7b8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90b15960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90b15960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jpg"/><Relationship Id="rId16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23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9.png"/><Relationship Id="rId11" Type="http://schemas.openxmlformats.org/officeDocument/2006/relationships/image" Target="../media/image10.png"/><Relationship Id="rId5" Type="http://schemas.openxmlformats.org/officeDocument/2006/relationships/image" Target="../media/image8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22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Light">
  <p:cSld name="Transition Ligh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40578" y="5790096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Dark">
  <p:cSld name="Transition Dark">
    <p:bg>
      <p:bgPr>
        <a:solidFill>
          <a:srgbClr val="00183C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4" name="Google Shape;8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40578" y="5782018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">
  <p:cSld name="Image Lef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None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  <a:defRPr sz="2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4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200"/>
              <a:buFont typeface="Helvetica Neue"/>
              <a:buChar char="›"/>
              <a:defRPr sz="22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7708900" y="0"/>
            <a:ext cx="4483100" cy="6858000"/>
          </a:xfrm>
          <a:prstGeom prst="rect">
            <a:avLst/>
          </a:prstGeom>
          <a:solidFill>
            <a:srgbClr val="00183C">
              <a:alpha val="94901"/>
            </a:srgbClr>
          </a:solidFill>
          <a:ln>
            <a:noFill/>
          </a:ln>
        </p:spPr>
        <p:txBody>
          <a:bodyPr spcFirstLastPara="1" wrap="square" lIns="457200" tIns="457200" rIns="228600" bIns="4572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>
                <a:solidFill>
                  <a:schemeClr val="lt1"/>
                </a:solidFill>
              </a:defRPr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Right">
  <p:cSld name="Image Righ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None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  <a:defRPr sz="2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4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200"/>
              <a:buFont typeface="Helvetica Neue"/>
              <a:buChar char="›"/>
              <a:defRPr sz="22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483100" cy="6858000"/>
          </a:xfrm>
          <a:prstGeom prst="rect">
            <a:avLst/>
          </a:prstGeom>
          <a:solidFill>
            <a:srgbClr val="00183C">
              <a:alpha val="94901"/>
            </a:srgbClr>
          </a:solidFill>
          <a:ln>
            <a:noFill/>
          </a:ln>
        </p:spPr>
        <p:txBody>
          <a:bodyPr spcFirstLastPara="1" wrap="square" lIns="457200" tIns="457200" rIns="228600" bIns="4572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>
                <a:solidFill>
                  <a:schemeClr val="lt1"/>
                </a:solidFill>
              </a:defRPr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4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 Dark Background">
  <p:cSld name="Text Full Width Dark Background">
    <p:bg>
      <p:bgPr>
        <a:solidFill>
          <a:srgbClr val="00183C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4840" y="6295331"/>
            <a:ext cx="2693086" cy="16074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38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 sz="2800">
                <a:solidFill>
                  <a:schemeClr val="lt1"/>
                </a:solidFill>
              </a:defRPr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 sz="2600"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 sz="24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 sz="2200"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 sz="20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08" name="Google Shape;108;p15"/>
          <p:cNvCxnSpPr/>
          <p:nvPr/>
        </p:nvCxnSpPr>
        <p:spPr>
          <a:xfrm>
            <a:off x="411480" y="365126"/>
            <a:ext cx="0" cy="6108699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. Purple - Blank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. Blue - Blank">
  <p:cSld name="CUSTOM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. Blue - Greenhouse">
  <p:cSld name="CUSTOM_18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600" y="136200"/>
            <a:ext cx="11947536" cy="6721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5488" y="1012800"/>
            <a:ext cx="1561501" cy="513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6621" y="2258807"/>
            <a:ext cx="2535474" cy="503204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1056049" y="2776860"/>
            <a:ext cx="9996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300" i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Community Stewardship and Technical, Legal, Marketing, Organizational Infrastructure</a:t>
            </a:r>
            <a:endParaRPr sz="1300" i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5177533" y="3171333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Frameworks</a:t>
            </a:r>
            <a:endParaRPr sz="1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5177533" y="4522881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Tools</a:t>
            </a:r>
            <a:endParaRPr sz="1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48684" y="3552611"/>
            <a:ext cx="1530503" cy="451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99964" y="3575117"/>
            <a:ext cx="1456896" cy="406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18888" y="3584182"/>
            <a:ext cx="1456891" cy="39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855118" y="3575134"/>
            <a:ext cx="1887484" cy="4067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0"/>
          <p:cNvSpPr txBox="1"/>
          <p:nvPr/>
        </p:nvSpPr>
        <p:spPr>
          <a:xfrm>
            <a:off x="3151590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Permissioned with </a:t>
            </a:r>
            <a:b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channel support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6890325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Mobile application focus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5101098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Decentralized identity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1237078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Permissionable smart contract machine (EVM)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025906" y="4851489"/>
            <a:ext cx="1476796" cy="42054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/>
        </p:nvSpPr>
        <p:spPr>
          <a:xfrm>
            <a:off x="2887459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As-a-service deployment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4" name="Google Shape;164;p2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134578" y="4851473"/>
            <a:ext cx="1870234" cy="42054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0"/>
          <p:cNvSpPr txBox="1"/>
          <p:nvPr/>
        </p:nvSpPr>
        <p:spPr>
          <a:xfrm>
            <a:off x="7184419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View and explore data on the blockchain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9356583" y="4851490"/>
            <a:ext cx="1456893" cy="42053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 txBox="1"/>
          <p:nvPr/>
        </p:nvSpPr>
        <p:spPr>
          <a:xfrm>
            <a:off x="9208194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Ledger interoperability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1117684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Blockchain framework benchmark platform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9" name="Google Shape;169;p20"/>
          <p:cNvSpPr txBox="1"/>
          <p:nvPr/>
        </p:nvSpPr>
        <p:spPr>
          <a:xfrm>
            <a:off x="4795622" y="5272034"/>
            <a:ext cx="21189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Model and build </a:t>
            </a:r>
            <a:b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blockchain networks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0" name="Google Shape;170;p2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801110" y="4840184"/>
            <a:ext cx="1969283" cy="42054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/>
          <p:nvPr/>
        </p:nvSpPr>
        <p:spPr>
          <a:xfrm>
            <a:off x="5177533" y="4522881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Tools</a:t>
            </a:r>
            <a:endParaRPr sz="1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2" name="Google Shape;172;p20"/>
          <p:cNvPicPr preferRelativeResize="0"/>
          <p:nvPr/>
        </p:nvPicPr>
        <p:blipFill rotWithShape="1">
          <a:blip r:embed="rId14">
            <a:alphaModFix/>
          </a:blip>
          <a:srcRect t="699" b="-6642"/>
          <a:stretch/>
        </p:blipFill>
        <p:spPr>
          <a:xfrm>
            <a:off x="1256128" y="4851489"/>
            <a:ext cx="1476808" cy="451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0"/>
          <p:cNvPicPr preferRelativeResize="0"/>
          <p:nvPr/>
        </p:nvPicPr>
        <p:blipFill rotWithShape="1">
          <a:blip r:embed="rId15">
            <a:alphaModFix/>
          </a:blip>
          <a:srcRect l="-1366" r="-1345"/>
          <a:stretch/>
        </p:blipFill>
        <p:spPr>
          <a:xfrm>
            <a:off x="1237080" y="3571165"/>
            <a:ext cx="1753662" cy="45181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0"/>
          <p:cNvSpPr txBox="1"/>
          <p:nvPr/>
        </p:nvSpPr>
        <p:spPr>
          <a:xfrm>
            <a:off x="8687467" y="3994450"/>
            <a:ext cx="22227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Permissioned &amp; permissionless  support; EVM transaction family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5" name="Google Shape;175;p20"/>
          <p:cNvPicPr preferRelativeResize="0"/>
          <p:nvPr/>
        </p:nvPicPr>
        <p:blipFill rotWithShape="1">
          <a:blip r:embed="rId16">
            <a:alphaModFix/>
          </a:blip>
          <a:srcRect l="11372" t="26611" r="16100" b="28864"/>
          <a:stretch/>
        </p:blipFill>
        <p:spPr>
          <a:xfrm>
            <a:off x="8475767" y="1653550"/>
            <a:ext cx="1561499" cy="51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0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0194182" y="1653531"/>
            <a:ext cx="1047300" cy="51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0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2190852" y="1589891"/>
            <a:ext cx="1335600" cy="60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0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994667" y="1622881"/>
            <a:ext cx="858266" cy="572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. Green - Blank">
  <p:cSld name="CUSTOM_2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. Green - Greenhouse">
  <p:cSld name="CUSTOM_18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00" y="136200"/>
            <a:ext cx="11947536" cy="6721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5488" y="1012800"/>
            <a:ext cx="1561501" cy="513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6621" y="2258807"/>
            <a:ext cx="2535474" cy="50320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2"/>
          <p:cNvSpPr txBox="1"/>
          <p:nvPr/>
        </p:nvSpPr>
        <p:spPr>
          <a:xfrm>
            <a:off x="1056049" y="2776860"/>
            <a:ext cx="9996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300" i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Community Stewardship and Technical, Legal, Marketing, Organizational Infrastructure</a:t>
            </a:r>
            <a:endParaRPr sz="1300" i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85" name="Google Shape;185;p22"/>
          <p:cNvPicPr preferRelativeResize="0"/>
          <p:nvPr/>
        </p:nvPicPr>
        <p:blipFill rotWithShape="1">
          <a:blip r:embed="rId6">
            <a:alphaModFix/>
          </a:blip>
          <a:srcRect l="11372" t="26611" r="16100" b="28864"/>
          <a:stretch/>
        </p:blipFill>
        <p:spPr>
          <a:xfrm>
            <a:off x="8475767" y="1653550"/>
            <a:ext cx="1561499" cy="51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194182" y="1653531"/>
            <a:ext cx="1047300" cy="51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190852" y="1589891"/>
            <a:ext cx="1335600" cy="60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94667" y="1622881"/>
            <a:ext cx="858266" cy="57215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2"/>
          <p:cNvSpPr txBox="1"/>
          <p:nvPr/>
        </p:nvSpPr>
        <p:spPr>
          <a:xfrm>
            <a:off x="5177533" y="3171333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Frameworks</a:t>
            </a:r>
            <a:endParaRPr sz="1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5177533" y="4522881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Tools</a:t>
            </a:r>
            <a:endParaRPr sz="1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148684" y="3552611"/>
            <a:ext cx="1530503" cy="451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299964" y="3575117"/>
            <a:ext cx="1456896" cy="406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018888" y="3584182"/>
            <a:ext cx="1456891" cy="39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855118" y="3575134"/>
            <a:ext cx="1887484" cy="40677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2"/>
          <p:cNvSpPr txBox="1"/>
          <p:nvPr/>
        </p:nvSpPr>
        <p:spPr>
          <a:xfrm>
            <a:off x="3151590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Permissioned with </a:t>
            </a:r>
            <a:b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channel support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6" name="Google Shape;196;p22"/>
          <p:cNvSpPr txBox="1"/>
          <p:nvPr/>
        </p:nvSpPr>
        <p:spPr>
          <a:xfrm>
            <a:off x="6890325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Mobile application focus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7" name="Google Shape;197;p22"/>
          <p:cNvSpPr txBox="1"/>
          <p:nvPr/>
        </p:nvSpPr>
        <p:spPr>
          <a:xfrm>
            <a:off x="5101098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Decentralized identity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8" name="Google Shape;198;p22"/>
          <p:cNvSpPr txBox="1"/>
          <p:nvPr/>
        </p:nvSpPr>
        <p:spPr>
          <a:xfrm>
            <a:off x="1237078" y="4004436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Permissionable smart contract machine (EVM)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99" name="Google Shape;199;p2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025906" y="4851489"/>
            <a:ext cx="1476796" cy="42054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2"/>
          <p:cNvSpPr txBox="1"/>
          <p:nvPr/>
        </p:nvSpPr>
        <p:spPr>
          <a:xfrm>
            <a:off x="2887459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As-a-service deployment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1" name="Google Shape;201;p22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134578" y="4851473"/>
            <a:ext cx="1870234" cy="42054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2"/>
          <p:cNvSpPr txBox="1"/>
          <p:nvPr/>
        </p:nvSpPr>
        <p:spPr>
          <a:xfrm>
            <a:off x="7184419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View and explore data on the blockchain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3" name="Google Shape;203;p22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9356583" y="4851490"/>
            <a:ext cx="1456893" cy="4205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2"/>
          <p:cNvSpPr txBox="1"/>
          <p:nvPr/>
        </p:nvSpPr>
        <p:spPr>
          <a:xfrm>
            <a:off x="9208194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Ledger interoperability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5" name="Google Shape;205;p22"/>
          <p:cNvSpPr txBox="1"/>
          <p:nvPr/>
        </p:nvSpPr>
        <p:spPr>
          <a:xfrm>
            <a:off x="1117684" y="5272034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Blockchain framework benchmark platform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6" name="Google Shape;206;p22"/>
          <p:cNvSpPr txBox="1"/>
          <p:nvPr/>
        </p:nvSpPr>
        <p:spPr>
          <a:xfrm>
            <a:off x="4795622" y="5272034"/>
            <a:ext cx="21189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Model and build </a:t>
            </a:r>
            <a:b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blockchain networks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7" name="Google Shape;207;p22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801110" y="4840184"/>
            <a:ext cx="1969283" cy="42054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2"/>
          <p:cNvSpPr txBox="1"/>
          <p:nvPr/>
        </p:nvSpPr>
        <p:spPr>
          <a:xfrm>
            <a:off x="5177533" y="4522881"/>
            <a:ext cx="17535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Tools</a:t>
            </a:r>
            <a:endParaRPr sz="1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9" name="Google Shape;209;p22"/>
          <p:cNvPicPr preferRelativeResize="0"/>
          <p:nvPr/>
        </p:nvPicPr>
        <p:blipFill rotWithShape="1">
          <a:blip r:embed="rId18">
            <a:alphaModFix/>
          </a:blip>
          <a:srcRect t="699" b="-6642"/>
          <a:stretch/>
        </p:blipFill>
        <p:spPr>
          <a:xfrm>
            <a:off x="1256128" y="4851489"/>
            <a:ext cx="1476808" cy="451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2"/>
          <p:cNvPicPr preferRelativeResize="0"/>
          <p:nvPr/>
        </p:nvPicPr>
        <p:blipFill rotWithShape="1">
          <a:blip r:embed="rId19">
            <a:alphaModFix/>
          </a:blip>
          <a:srcRect l="-1366" r="-1345"/>
          <a:stretch/>
        </p:blipFill>
        <p:spPr>
          <a:xfrm>
            <a:off x="1237080" y="3571165"/>
            <a:ext cx="1753662" cy="451812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2"/>
          <p:cNvSpPr txBox="1"/>
          <p:nvPr/>
        </p:nvSpPr>
        <p:spPr>
          <a:xfrm>
            <a:off x="8687467" y="3994450"/>
            <a:ext cx="22227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Permissioned &amp; permissionless  support; EVM transaction family</a:t>
            </a:r>
            <a:endParaRPr sz="1100" b="1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">
  <p:cSld name="Text Full Width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38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 sz="2800"/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 sz="2600"/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 sz="2400"/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 sz="2200"/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4" name="Google Shape;24;p3"/>
          <p:cNvCxnSpPr/>
          <p:nvPr/>
        </p:nvCxnSpPr>
        <p:spPr>
          <a:xfrm>
            <a:off x="411480" y="365126"/>
            <a:ext cx="0" cy="6108699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7084" y="6312023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estions Slide">
  <p:cSld name="Questions Slide">
    <p:bg>
      <p:bgPr>
        <a:solidFill>
          <a:schemeClr val="lt1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7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214" name="Google Shape;214;p23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1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215" name="Google Shape;215;p23"/>
          <p:cNvSpPr txBox="1">
            <a:spLocks noGrp="1"/>
          </p:cNvSpPr>
          <p:nvPr>
            <p:ph type="sldNum" idx="12"/>
          </p:nvPr>
        </p:nvSpPr>
        <p:spPr>
          <a:xfrm>
            <a:off x="10784028" y="5898527"/>
            <a:ext cx="8340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6" name="Google Shape;216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3"/>
          <p:cNvSpPr txBox="1">
            <a:spLocks noGrp="1"/>
          </p:cNvSpPr>
          <p:nvPr>
            <p:ph type="body" idx="1"/>
          </p:nvPr>
        </p:nvSpPr>
        <p:spPr>
          <a:xfrm>
            <a:off x="1007533" y="2532235"/>
            <a:ext cx="10176900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2pPr>
            <a:lvl3pPr marL="1371600" lvl="2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3pPr>
            <a:lvl4pPr marL="1828800" lvl="3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4pPr>
            <a:lvl5pPr marL="2286000" lvl="4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5pPr>
            <a:lvl6pPr marL="2743200" lvl="5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1900"/>
            </a:lvl6pPr>
            <a:lvl7pPr marL="3200400" lvl="6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1900"/>
            </a:lvl7pPr>
            <a:lvl8pPr marL="3657600" lvl="7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1900"/>
            </a:lvl8pPr>
            <a:lvl9pPr marL="4114800" lvl="8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1900"/>
            </a:lvl9pPr>
          </a:lstStyle>
          <a:p>
            <a:endParaRPr/>
          </a:p>
        </p:txBody>
      </p:sp>
      <p:sp>
        <p:nvSpPr>
          <p:cNvPr id="218" name="Google Shape;218;p23"/>
          <p:cNvSpPr txBox="1">
            <a:spLocks noGrp="1"/>
          </p:cNvSpPr>
          <p:nvPr>
            <p:ph type="body" idx="2"/>
          </p:nvPr>
        </p:nvSpPr>
        <p:spPr>
          <a:xfrm>
            <a:off x="1007533" y="3534020"/>
            <a:ext cx="101769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1900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2pPr>
            <a:lvl3pPr marL="1371600" lvl="2" indent="-22860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3pPr>
            <a:lvl4pPr marL="1828800" lvl="3" indent="-22860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4pPr>
            <a:lvl5pPr marL="2286000" lvl="4" indent="-22860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1900"/>
            </a:lvl5pPr>
            <a:lvl6pPr marL="2743200" lvl="5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1900"/>
            </a:lvl6pPr>
            <a:lvl7pPr marL="3200400" lvl="6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1900"/>
            </a:lvl7pPr>
            <a:lvl8pPr marL="3657600" lvl="7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1900"/>
            </a:lvl8pPr>
            <a:lvl9pPr marL="4114800" lvl="8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1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4"/>
          <p:cNvSpPr txBox="1">
            <a:spLocks noGrp="1"/>
          </p:cNvSpPr>
          <p:nvPr>
            <p:ph type="ctrTitle"/>
          </p:nvPr>
        </p:nvSpPr>
        <p:spPr>
          <a:xfrm>
            <a:off x="1007533" y="1028700"/>
            <a:ext cx="10176900" cy="26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Arial"/>
              <a:buChar char="●"/>
              <a:defRPr sz="6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222" name="Google Shape;222;p24"/>
          <p:cNvSpPr txBox="1">
            <a:spLocks noGrp="1"/>
          </p:cNvSpPr>
          <p:nvPr>
            <p:ph type="subTitle" idx="1"/>
          </p:nvPr>
        </p:nvSpPr>
        <p:spPr>
          <a:xfrm>
            <a:off x="1007533" y="3876361"/>
            <a:ext cx="10176900" cy="8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700"/>
              <a:buNone/>
              <a:defRPr sz="2700"/>
            </a:lvl2pPr>
            <a:lvl3pPr lvl="2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400"/>
              <a:buNone/>
              <a:defRPr sz="2400"/>
            </a:lvl3pPr>
            <a:lvl4pPr lvl="3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100"/>
              <a:buNone/>
              <a:defRPr sz="2100"/>
            </a:lvl4pPr>
            <a:lvl5pPr lvl="4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414042"/>
              </a:buClr>
              <a:buSzPts val="2100"/>
              <a:buNone/>
              <a:defRPr sz="2100"/>
            </a:lvl5pPr>
            <a:lvl6pPr lvl="5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6pPr>
            <a:lvl7pPr lvl="6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7pPr>
            <a:lvl8pPr lvl="7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8pPr>
            <a:lvl9pPr lvl="8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3" name="Google Shape;223;p24"/>
          <p:cNvSpPr txBox="1">
            <a:spLocks noGrp="1"/>
          </p:cNvSpPr>
          <p:nvPr>
            <p:ph type="dt" idx="10"/>
          </p:nvPr>
        </p:nvSpPr>
        <p:spPr>
          <a:xfrm>
            <a:off x="2959608" y="5758045"/>
            <a:ext cx="13353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500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224" name="Google Shape;224;p24"/>
          <p:cNvSpPr txBox="1">
            <a:spLocks noGrp="1"/>
          </p:cNvSpPr>
          <p:nvPr>
            <p:ph type="ftr" idx="11"/>
          </p:nvPr>
        </p:nvSpPr>
        <p:spPr>
          <a:xfrm>
            <a:off x="4841965" y="5758045"/>
            <a:ext cx="58260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500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225" name="Google Shape;225;p24"/>
          <p:cNvSpPr txBox="1">
            <a:spLocks noGrp="1"/>
          </p:cNvSpPr>
          <p:nvPr>
            <p:ph type="sldNum" idx="12"/>
          </p:nvPr>
        </p:nvSpPr>
        <p:spPr>
          <a:xfrm>
            <a:off x="11131296" y="5758045"/>
            <a:ext cx="6249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6" name="Google Shape;22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22432"/>
            <a:ext cx="12192000" cy="48895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4"/>
          <p:cNvSpPr txBox="1">
            <a:spLocks noGrp="1"/>
          </p:cNvSpPr>
          <p:nvPr>
            <p:ph type="body" idx="2"/>
          </p:nvPr>
        </p:nvSpPr>
        <p:spPr>
          <a:xfrm>
            <a:off x="1007533" y="4905916"/>
            <a:ext cx="10176900" cy="5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3238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 sz="1500">
                <a:solidFill>
                  <a:schemeClr val="lt1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 sz="1500">
                <a:solidFill>
                  <a:schemeClr val="lt1"/>
                </a:solidFill>
              </a:defRPr>
            </a:lvl3pPr>
            <a:lvl4pPr marL="1828800" lvl="3" indent="-3238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 sz="1500">
                <a:solidFill>
                  <a:schemeClr val="lt1"/>
                </a:solidFill>
              </a:defRPr>
            </a:lvl4pPr>
            <a:lvl5pPr marL="2286000" lvl="4" indent="-3238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 sz="1500">
                <a:solidFill>
                  <a:schemeClr val="lt1"/>
                </a:solidFill>
              </a:defRPr>
            </a:lvl5pPr>
            <a:lvl6pPr marL="2743200" lvl="5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1900"/>
            </a:lvl6pPr>
            <a:lvl7pPr marL="3200400" lvl="6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1900"/>
            </a:lvl7pPr>
            <a:lvl8pPr marL="3657600" lvl="7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1900"/>
            </a:lvl8pPr>
            <a:lvl9pPr marL="4114800" lvl="8" indent="-3810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1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Gill Sans"/>
              <a:buNone/>
              <a:defRPr sz="44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2" name="Google Shape;32;p4" descr="A picture containing thing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5835957"/>
            <a:ext cx="5029200" cy="30017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8" name="Google Shape;38;p5"/>
          <p:cNvCxnSpPr/>
          <p:nvPr/>
        </p:nvCxnSpPr>
        <p:spPr>
          <a:xfrm>
            <a:off x="411480" y="365126"/>
            <a:ext cx="0" cy="6108699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7084" y="6312023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Half Width">
  <p:cSld name="Text Half Width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2679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 sz="2800"/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 sz="2600"/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 sz="2400"/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 sz="2200"/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46" name="Google Shape;46;p6"/>
          <p:cNvCxnSpPr/>
          <p:nvPr/>
        </p:nvCxnSpPr>
        <p:spPr>
          <a:xfrm>
            <a:off x="411480" y="365126"/>
            <a:ext cx="0" cy="6108699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7084" y="6312023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enter Title White Background">
  <p:cSld name="Text Center Title White Background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8200" y="2279968"/>
            <a:ext cx="10515600" cy="310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/>
            </a:lvl1pPr>
            <a:lvl2pPr marL="914400" lvl="1" indent="-3937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/>
            </a:lvl2pPr>
            <a:lvl3pPr marL="1371600" lvl="2" indent="-3810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/>
            </a:lvl3pPr>
            <a:lvl4pPr marL="1828800" lvl="3" indent="-3683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/>
            </a:lvl4pPr>
            <a:lvl5pPr marL="2286000" lvl="4" indent="-355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4" name="Google Shape;54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40578" y="5790096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Text Two Colum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7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 sz="2800"/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 sz="2600"/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 sz="2400"/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 sz="2200"/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1" name="Google Shape;61;p8"/>
          <p:cNvCxnSpPr/>
          <p:nvPr/>
        </p:nvCxnSpPr>
        <p:spPr>
          <a:xfrm>
            <a:off x="411480" y="365126"/>
            <a:ext cx="0" cy="6108699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2" name="Google Shape;62;p8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7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 sz="2800"/>
            </a:lvl1pPr>
            <a:lvl2pPr marL="91440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 sz="2600"/>
            </a:lvl2pPr>
            <a:lvl3pPr marL="137160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 sz="2400"/>
            </a:lvl3pPr>
            <a:lvl4pPr marL="182880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 sz="2200"/>
            </a:lvl4pPr>
            <a:lvl5pPr marL="228600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3" name="Google Shape;63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7084" y="6312023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8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enter Title Image Background">
  <p:cSld name="Text Center Title Image Background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>
            <a:spLocks noGrp="1"/>
          </p:cNvSpPr>
          <p:nvPr>
            <p:ph type="pic" idx="2"/>
          </p:nvPr>
        </p:nvSpPr>
        <p:spPr>
          <a:xfrm>
            <a:off x="0" y="-8238"/>
            <a:ext cx="12192000" cy="686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None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  <a:defRPr sz="2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4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200"/>
              <a:buFont typeface="Helvetica Neue"/>
              <a:buChar char="›"/>
              <a:defRPr sz="22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1"/>
          </p:nvPr>
        </p:nvSpPr>
        <p:spPr>
          <a:xfrm>
            <a:off x="838200" y="2279968"/>
            <a:ext cx="10515600" cy="310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/>
            </a:lvl1pPr>
            <a:lvl2pPr marL="914400" lvl="1" indent="-3937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/>
            </a:lvl2pPr>
            <a:lvl3pPr marL="1371600" lvl="2" indent="-3810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/>
            </a:lvl3pPr>
            <a:lvl4pPr marL="1828800" lvl="3" indent="-3683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/>
            </a:lvl4pPr>
            <a:lvl5pPr marL="2286000" lvl="4" indent="-355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1" name="Google Shape;71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40578" y="5790096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enter Title Dark Background">
  <p:cSld name="Text Center Title Dark Background">
    <p:bg>
      <p:bgPr>
        <a:solidFill>
          <a:srgbClr val="00183C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36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body" idx="1"/>
          </p:nvPr>
        </p:nvSpPr>
        <p:spPr>
          <a:xfrm>
            <a:off x="589280" y="2279968"/>
            <a:ext cx="10972800" cy="310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›"/>
              <a:defRPr>
                <a:solidFill>
                  <a:schemeClr val="lt1"/>
                </a:solidFill>
              </a:defRPr>
            </a:lvl1pPr>
            <a:lvl2pPr marL="914400" lvl="1" indent="-3937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600"/>
              <a:buChar char="›"/>
              <a:defRPr>
                <a:solidFill>
                  <a:schemeClr val="lt1"/>
                </a:solidFill>
              </a:defRPr>
            </a:lvl2pPr>
            <a:lvl3pPr marL="1371600" lvl="2" indent="-3810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Char char="›"/>
              <a:defRPr>
                <a:solidFill>
                  <a:schemeClr val="lt1"/>
                </a:solidFill>
              </a:defRPr>
            </a:lvl3pPr>
            <a:lvl4pPr marL="1828800" lvl="3" indent="-3683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›"/>
              <a:defRPr>
                <a:solidFill>
                  <a:schemeClr val="lt1"/>
                </a:solidFill>
              </a:defRPr>
            </a:lvl4pPr>
            <a:lvl5pPr marL="2286000" lvl="4" indent="-355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8" name="Google Shape;78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40578" y="5782018"/>
            <a:ext cx="2710842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0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3600"/>
              <a:buFont typeface="Gill Sans"/>
              <a:buNone/>
              <a:defRPr sz="3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  <a:defRPr sz="26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4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200"/>
              <a:buFont typeface="Helvetica Neue"/>
              <a:buChar char="›"/>
              <a:defRPr sz="22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spd="slow">
    <p:push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yperledger/firefly-cl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2.png"/><Relationship Id="rId4" Type="http://schemas.openxmlformats.org/officeDocument/2006/relationships/hyperlink" Target="https://github.com/DecoratedWings/GivingChain-u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5"/>
          <p:cNvSpPr txBox="1">
            <a:spLocks noGrp="1"/>
          </p:cNvSpPr>
          <p:nvPr>
            <p:ph type="ctrTitle"/>
          </p:nvPr>
        </p:nvSpPr>
        <p:spPr>
          <a:xfrm>
            <a:off x="2258000" y="1038033"/>
            <a:ext cx="7676100" cy="48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Hyperledger Mentorship Project Presentation </a:t>
            </a:r>
            <a:endParaRPr sz="64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November 2021</a:t>
            </a:r>
            <a:endParaRPr sz="64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4"/>
          <p:cNvSpPr txBox="1">
            <a:spLocks noGrp="1"/>
          </p:cNvSpPr>
          <p:nvPr>
            <p:ph type="body" idx="1"/>
          </p:nvPr>
        </p:nvSpPr>
        <p:spPr>
          <a:xfrm>
            <a:off x="2015100" y="2738401"/>
            <a:ext cx="10176900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</a:pPr>
            <a:r>
              <a:rPr lang="en-US"/>
              <a:t>THANK YOU!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6"/>
          <p:cNvSpPr txBox="1"/>
          <p:nvPr/>
        </p:nvSpPr>
        <p:spPr>
          <a:xfrm>
            <a:off x="0" y="208700"/>
            <a:ext cx="8923500" cy="8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 smtClean="0">
                <a:solidFill>
                  <a:srgbClr val="942AFF"/>
                </a:solidFill>
                <a:latin typeface="Proxima Nova"/>
                <a:sym typeface="Proxima Nova"/>
              </a:rPr>
              <a:t>The Giving Chain</a:t>
            </a:r>
            <a:endParaRPr dirty="0"/>
          </a:p>
        </p:txBody>
      </p:sp>
      <p:sp>
        <p:nvSpPr>
          <p:cNvPr id="238" name="Google Shape;238;p26"/>
          <p:cNvSpPr txBox="1"/>
          <p:nvPr/>
        </p:nvSpPr>
        <p:spPr>
          <a:xfrm>
            <a:off x="0" y="1345075"/>
            <a:ext cx="12192000" cy="43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Introduction</a:t>
            </a:r>
            <a:endParaRPr sz="2400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Name</a:t>
            </a:r>
            <a:r>
              <a:rPr lang="en-US" sz="2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Hardik Gupta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Location: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Dehradun, India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University: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Graphic Era Hill University 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Mentor(s):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Bobbi Muscara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Hyperledger Project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: 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Hyperledger </a:t>
            </a:r>
            <a:r>
              <a:rPr lang="en-US" sz="2400" dirty="0" err="1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FireFly</a:t>
            </a:r>
            <a:endParaRPr sz="2400" dirty="0">
              <a:solidFill>
                <a:srgbClr val="942A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7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 smtClean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dirty="0"/>
          </a:p>
        </p:txBody>
      </p:sp>
      <p:sp>
        <p:nvSpPr>
          <p:cNvPr id="244" name="Google Shape;244;p27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Description</a:t>
            </a:r>
            <a:r>
              <a:rPr lang="en-US" sz="28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sz="2400" dirty="0" smtClean="0"/>
              <a:t>The </a:t>
            </a:r>
            <a:r>
              <a:rPr lang="en-US" sz="2400" dirty="0"/>
              <a:t>Purpose of the project is to decentralize local charity giving by creating the Giving Chain. The Giving Chain is a Blockchain Social Impact Project to support charitable efforts by creating a donation supply chain tracking platform. The Giving Chain platform creates an immutable record of a donation by tracking items as they go from Donor, Transporter to Recipient</a:t>
            </a:r>
            <a:r>
              <a:rPr lang="en-US" sz="2400" dirty="0" smtClean="0"/>
              <a:t>.</a:t>
            </a:r>
          </a:p>
          <a:p>
            <a:pPr marL="228600" lvl="0" indent="-228600">
              <a:buClr>
                <a:srgbClr val="168FDF"/>
              </a:buClr>
              <a:buSzPts val="2800"/>
              <a:buFont typeface="Helvetica Neue"/>
              <a:buChar char="›"/>
            </a:pPr>
            <a:endParaRPr lang="en-US" sz="2400" dirty="0" smtClean="0"/>
          </a:p>
          <a:p>
            <a:pPr marL="228600" lvl="0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/>
              <a:t>Technologies: Hyperledger </a:t>
            </a:r>
            <a:r>
              <a:rPr lang="en-US" sz="2400" dirty="0" err="1" smtClean="0"/>
              <a:t>FireFly</a:t>
            </a:r>
            <a:r>
              <a:rPr lang="en-US" sz="2400" dirty="0" smtClean="0"/>
              <a:t>, React, Node and Express </a:t>
            </a:r>
            <a:r>
              <a:rPr lang="en-US" sz="2400" dirty="0"/>
              <a:t>J</a:t>
            </a:r>
            <a:r>
              <a:rPr lang="en-US" sz="2400" dirty="0" smtClean="0"/>
              <a:t>S.</a:t>
            </a:r>
            <a:endParaRPr lang="en-US" sz="24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83C44EA9-B2E5-44E0-87EB-DA80FE2D50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6065155"/>
              </p:ext>
            </p:extLst>
          </p:nvPr>
        </p:nvGraphicFramePr>
        <p:xfrm>
          <a:off x="3215680" y="3861048"/>
          <a:ext cx="5657850" cy="2095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en-US" sz="3600" b="1" dirty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lang="en-US" sz="3600" dirty="0"/>
          </a:p>
        </p:txBody>
      </p:sp>
      <p:sp>
        <p:nvSpPr>
          <p:cNvPr id="250" name="Google Shape;250;p28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Objectives</a:t>
            </a:r>
            <a:r>
              <a:rPr lang="en-US" sz="28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2400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600" dirty="0" err="1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Obj</a:t>
            </a:r>
            <a:r>
              <a:rPr lang="en-US" sz="2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 1: Complete and Answer </a:t>
            </a:r>
            <a:r>
              <a:rPr lang="en-US" sz="2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the checkpoints for the Social impact blockchain project</a:t>
            </a:r>
            <a:r>
              <a:rPr lang="en-US" sz="2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.</a:t>
            </a:r>
          </a:p>
          <a:p>
            <a:pPr marL="742950" lvl="8" indent="-285750" algn="ctr">
              <a:spcBef>
                <a:spcPts val="500"/>
              </a:spcBef>
              <a:buClr>
                <a:srgbClr val="168FDF"/>
              </a:buClr>
              <a:buSzPts val="2600"/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Checkpoint </a:t>
            </a:r>
            <a:r>
              <a:rPr lang="en-US" sz="1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1: Impact Opportunity</a:t>
            </a:r>
          </a:p>
          <a:p>
            <a:pPr marL="742950" lvl="6" indent="-285750" algn="ctr">
              <a:spcBef>
                <a:spcPts val="500"/>
              </a:spcBef>
              <a:buClr>
                <a:srgbClr val="168FDF"/>
              </a:buClr>
              <a:buSzPts val="2600"/>
              <a:buFont typeface="Arial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Checkpoint 2: Business Model Validation</a:t>
            </a:r>
          </a:p>
          <a:p>
            <a:pPr marL="742950" lvl="6" indent="-285750" algn="ctr">
              <a:spcBef>
                <a:spcPts val="500"/>
              </a:spcBef>
              <a:buClr>
                <a:srgbClr val="168FDF"/>
              </a:buClr>
              <a:buSzPts val="2600"/>
              <a:buFont typeface="Arial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Checkpoint 3: Technical Architecture</a:t>
            </a:r>
          </a:p>
          <a:p>
            <a:pPr marL="742950" lvl="6" indent="-285750" algn="ctr">
              <a:spcBef>
                <a:spcPts val="500"/>
              </a:spcBef>
              <a:buClr>
                <a:srgbClr val="168FDF"/>
              </a:buClr>
              <a:buSzPts val="2600"/>
              <a:buFont typeface="Arial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Checkpoint 4: Impact Measurement</a:t>
            </a:r>
          </a:p>
          <a:p>
            <a:pPr marL="742950" lvl="6" indent="-285750" algn="ctr">
              <a:spcBef>
                <a:spcPts val="500"/>
              </a:spcBef>
              <a:buClr>
                <a:srgbClr val="168FDF"/>
              </a:buClr>
              <a:buSzPts val="2600"/>
              <a:buFont typeface="Arial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Checkpoint 5: Code</a:t>
            </a:r>
          </a:p>
          <a:p>
            <a:pPr marL="742950" lvl="6" indent="-285750" algn="ctr">
              <a:spcBef>
                <a:spcPts val="500"/>
              </a:spcBef>
              <a:buClr>
                <a:srgbClr val="168FDF"/>
              </a:buClr>
              <a:buSzPts val="2600"/>
              <a:buFont typeface="Arial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Checkpoint 6: Final Submissions </a:t>
            </a:r>
            <a:r>
              <a:rPr lang="en-US" sz="1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Due</a:t>
            </a:r>
            <a:endParaRPr sz="1600" dirty="0" smtClean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600" dirty="0" err="1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Obj</a:t>
            </a:r>
            <a:r>
              <a:rPr lang="en-US" sz="2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en-US" sz="2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2</a:t>
            </a:r>
            <a:r>
              <a:rPr lang="en-US" sz="2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 Improve and Solve the problem faced with the Giving Chain 2019.</a:t>
            </a:r>
            <a:endParaRPr sz="26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600" dirty="0" err="1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Obj</a:t>
            </a:r>
            <a:r>
              <a:rPr lang="en-US" sz="26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 3</a:t>
            </a:r>
            <a:r>
              <a:rPr lang="en-US" sz="2600" dirty="0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 Scale the Project.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9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en-US" sz="3600" b="1" dirty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lang="en-US" sz="3600" dirty="0"/>
          </a:p>
        </p:txBody>
      </p:sp>
      <p:sp>
        <p:nvSpPr>
          <p:cNvPr id="256" name="Google Shape;256;p29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Deliverables:</a:t>
            </a:r>
            <a:r>
              <a:rPr lang="en-US" sz="28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  </a:t>
            </a:r>
            <a:endParaRPr sz="2800" dirty="0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Deliverable 1: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Build a business model for the project.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Deliverable 2: Code and Develop an agile &amp; transparent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network. 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85800" lvl="1" indent="-228600" algn="l" rtl="0">
              <a:spcBef>
                <a:spcPts val="500"/>
              </a:spcBef>
              <a:spcAft>
                <a:spcPts val="0"/>
              </a:spcAft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Deliverable 3: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Documentation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SzPts val="26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Deliverable 4: Presenting the Project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to Social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Impact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and Trade Finance</a:t>
            </a:r>
            <a:b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Special Interest Group.</a:t>
            </a:r>
            <a:endParaRPr sz="24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en-US" sz="3600" b="1" dirty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lang="en-US" sz="3600" dirty="0"/>
          </a:p>
        </p:txBody>
      </p:sp>
      <p:sp>
        <p:nvSpPr>
          <p:cNvPr id="262" name="Google Shape;262;p30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Execution &amp; Accomplishments</a:t>
            </a:r>
            <a:r>
              <a:rPr lang="en-US" sz="28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</a:p>
          <a:p>
            <a:pPr marL="228600" lvl="2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Accomplished: A business model with working prototype.</a:t>
            </a:r>
          </a:p>
          <a:p>
            <a:pPr marL="228600" lvl="1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Not accomplished: Documentation and Implementation of NFTs in our project.</a:t>
            </a:r>
          </a:p>
          <a:p>
            <a:pPr marL="228600" lvl="1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Most proud thing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: Presenting the Project to Social Impact and Trade Finance</a:t>
            </a:r>
            <a:b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Special Interest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Group and Collecting funds for the 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projects.</a:t>
            </a:r>
            <a:endParaRPr lang="en-US" sz="2400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1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Most challenging thing: To pick a framework for our project. 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1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en-US" sz="3600" b="1" dirty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lang="en-US" sz="3600" dirty="0"/>
          </a:p>
        </p:txBody>
      </p:sp>
      <p:sp>
        <p:nvSpPr>
          <p:cNvPr id="268" name="Google Shape;268;p31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Recommendations for future work:</a:t>
            </a:r>
            <a:r>
              <a:rPr lang="en-US" sz="28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  </a:t>
            </a:r>
            <a:endParaRPr lang="en-US" sz="2400" dirty="0">
              <a:solidFill>
                <a:schemeClr val="dk1"/>
              </a:solidFill>
              <a:latin typeface="Proxima Nova"/>
              <a:ea typeface="Gill Sans"/>
              <a:cs typeface="Gill Sans"/>
              <a:sym typeface="Proxima Nova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Implementation of the NTFs to the project for transferring ownership.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Documentation of the project.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Registration option for the Project Manager.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Abstracting the whole project for Project Managers.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Scaling the project.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Get the project to Hyperledger labs.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2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en-US" sz="3600" b="1" dirty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lang="en-US" sz="3600" dirty="0"/>
          </a:p>
        </p:txBody>
      </p:sp>
      <p:sp>
        <p:nvSpPr>
          <p:cNvPr id="274" name="Google Shape;274;p32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Output or Results</a:t>
            </a:r>
            <a:r>
              <a:rPr lang="en-US" sz="2800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lang="en-US"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The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link to </a:t>
            </a:r>
            <a:r>
              <a:rPr lang="en-US" sz="2400" dirty="0" err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FireFly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CLI: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https://github.com/hyperledger/firefly-cli</a:t>
            </a:r>
            <a:endParaRPr lang="en-US"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All the code is being uploaded at our </a:t>
            </a:r>
            <a:r>
              <a:rPr lang="en-US" sz="2400" dirty="0" err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Github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: 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  <a:hlinkClick r:id="rId4"/>
              </a:rPr>
              <a:t>https://github.com/DecoratedWings/GivingChain-ui</a:t>
            </a:r>
            <a:endParaRPr lang="en-US"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endParaRPr sz="2400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3" t="15855" r="3056" b="22891"/>
          <a:stretch/>
        </p:blipFill>
        <p:spPr bwMode="auto">
          <a:xfrm>
            <a:off x="1797797" y="3068960"/>
            <a:ext cx="8236219" cy="302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3"/>
          <p:cNvSpPr txBox="1"/>
          <p:nvPr/>
        </p:nvSpPr>
        <p:spPr>
          <a:xfrm>
            <a:off x="0" y="0"/>
            <a:ext cx="106098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en-US" sz="3600" b="1" dirty="0">
                <a:solidFill>
                  <a:srgbClr val="942AFF"/>
                </a:solidFill>
                <a:latin typeface="Proxima Nova"/>
                <a:ea typeface="Proxima Nova"/>
                <a:cs typeface="Proxima Nova"/>
                <a:sym typeface="Proxima Nova"/>
              </a:rPr>
              <a:t>The Giving Chain</a:t>
            </a:r>
            <a:endParaRPr lang="en-US" sz="3600" dirty="0"/>
          </a:p>
        </p:txBody>
      </p:sp>
      <p:sp>
        <p:nvSpPr>
          <p:cNvPr id="280" name="Google Shape;280;p33"/>
          <p:cNvSpPr txBox="1"/>
          <p:nvPr/>
        </p:nvSpPr>
        <p:spPr>
          <a:xfrm>
            <a:off x="0" y="984900"/>
            <a:ext cx="11973600" cy="50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Insights Gained</a:t>
            </a:r>
            <a:r>
              <a:rPr lang="en-US" sz="1800" b="1" dirty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t>:</a:t>
            </a: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lang="en-US" sz="2400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Learned the workflow of working on </a:t>
            </a:r>
            <a:r>
              <a:rPr lang="en-US" sz="2400" dirty="0" err="1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opensource</a:t>
            </a: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project.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Worked on both business and technical aspects of the project.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Improved my presentation and management skills.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r>
              <a:rPr lang="en-US" sz="2400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Gained knowledge of many </a:t>
            </a:r>
            <a:r>
              <a:rPr lang="en-US" sz="240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Hyperledger projects.</a:t>
            </a:r>
            <a:endParaRPr lang="en-US" sz="2400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800"/>
              <a:buFont typeface="Helvetica Neue"/>
              <a:buChar char="›"/>
            </a:pPr>
            <a:endParaRPr sz="2400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urple">
  <a:themeElements>
    <a:clrScheme name="Hyperledge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421</Words>
  <Application>Microsoft Office PowerPoint</Application>
  <PresentationFormat>Custom</PresentationFormat>
  <Paragraphs>69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Proxima Nova</vt:lpstr>
      <vt:lpstr>Helvetica Neue</vt:lpstr>
      <vt:lpstr>Gill Sans</vt:lpstr>
      <vt:lpstr>Calibri</vt:lpstr>
      <vt:lpstr>Office Theme</vt:lpstr>
      <vt:lpstr>Purple</vt:lpstr>
      <vt:lpstr>Hyperledger Mentorship Project Presentation   November 2021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Hyperledger Mentorship Project Presentation   November 2021</dc:title>
  <cp:lastModifiedBy>Avadam</cp:lastModifiedBy>
  <cp:revision>25</cp:revision>
  <dcterms:modified xsi:type="dcterms:W3CDTF">2021-11-17T21:22:58Z</dcterms:modified>
</cp:coreProperties>
</file>