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Default Extension="svg" ContentType="image/sv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ink/ink2.xml" ContentType="application/inkml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ink/ink3.xml" ContentType="application/inkml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ink/ink1.xml" ContentType="application/inkml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  <p:sldMasterId id="2147483678" r:id="rId3"/>
  </p:sldMasterIdLst>
  <p:notesMasterIdLst>
    <p:notesMasterId r:id="rId22"/>
  </p:notesMasterIdLst>
  <p:sldIdLst>
    <p:sldId id="1224" r:id="rId4"/>
    <p:sldId id="1236" r:id="rId5"/>
    <p:sldId id="2322" r:id="rId6"/>
    <p:sldId id="1275" r:id="rId7"/>
    <p:sldId id="346" r:id="rId8"/>
    <p:sldId id="345" r:id="rId9"/>
    <p:sldId id="1247" r:id="rId10"/>
    <p:sldId id="1233" r:id="rId11"/>
    <p:sldId id="2311" r:id="rId12"/>
    <p:sldId id="1263" r:id="rId13"/>
    <p:sldId id="1261" r:id="rId14"/>
    <p:sldId id="1198" r:id="rId15"/>
    <p:sldId id="256" r:id="rId16"/>
    <p:sldId id="1391" r:id="rId17"/>
    <p:sldId id="6064" r:id="rId18"/>
    <p:sldId id="5017" r:id="rId19"/>
    <p:sldId id="1387" r:id="rId20"/>
    <p:sldId id="136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 Casterman" initials="AC" lastIdx="1" clrIdx="0">
    <p:extLst>
      <p:ext uri="{19B8F6BF-5375-455C-9EA6-DF929625EA0E}">
        <p15:presenceInfo xmlns:p15="http://schemas.microsoft.com/office/powerpoint/2012/main" xmlns="" userId="S::andre.casterman@intix.eu::6bf1a8da-db95-4b2c-84db-194bc73fbba3" providerId="AD"/>
      </p:ext>
    </p:extLst>
  </p:cmAuthor>
  <p:cmAuthor id="2" name="Andre CASTERMAN" initials="AC" lastIdx="1" clrIdx="1">
    <p:extLst>
      <p:ext uri="{19B8F6BF-5375-455C-9EA6-DF929625EA0E}">
        <p15:presenceInfo xmlns:p15="http://schemas.microsoft.com/office/powerpoint/2012/main" xmlns="" userId="515a19f147a8d56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A68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0060"/>
    <p:restoredTop sz="96928"/>
  </p:normalViewPr>
  <p:slideViewPr>
    <p:cSldViewPr snapToGrid="0" snapToObjects="1">
      <p:cViewPr varScale="1">
        <p:scale>
          <a:sx n="69" d="100"/>
          <a:sy n="69" d="100"/>
        </p:scale>
        <p:origin x="-992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17T19:31:19.113"/>
    </inkml:context>
    <inkml:brush xml:id="br0">
      <inkml:brushProperty name="width" value="0.01764" units="cm"/>
      <inkml:brushProperty name="height" value="0.01764" units="cm"/>
      <inkml:brushProperty name="color" value="#00609E"/>
    </inkml:brush>
  </inkml:definitions>
  <inkml:trace contextRef="#ctx0" brushRef="#br0">109 509 24575,'-7'4'0,"0"1"0,-2 0 0,0 2 0,-3 0 0,0 0 0,2 3 0,-2-2 0,1 2 0,5-3 0,-4 2 0,9-4 0,-1-1 0,3-3 0,6-9 0,7-1 0,4-10 0,11-2 0,5-5 0,6-4 0,5-6 0,-8 5 0,5-16 0,-18 6 0,10-17 0,-10 5 0,2-3 0,-2 12 0,-8 9 0,-4 10 0,-7 9 0,-3 4 0,-4 2 0,2 5 0,-3-3 0,14 4 0,-11 1 0,9 2 0,-12 2 0,-2 4 0,1-1 0,-4 7 0,-1 0 0,0 9 0,-4-2 0,5 6 0,-8-3 0,6 6 0,-11 1 0,8 5 0,-3 5 0,7 0 0,4 2 0,-1-11 0,5-2 0,-2-8 0,6-1 0,0 0 0,5-2 0,-3 1 0,8-4 0,-3 0 0,3-5 0,4 1 0,-2-6 0,7 0 0,0-3 0,3-2 0,0-2 0,0-6 0,-3-1 0,2-8 0,-9 3 0,-1-5 0,-5 4 0,-1-2 0,2 1 0,-1 0 0,-1-1 0,-2 3 0,-1 0 0,-4 3 0,0 3 0,-1 3 0,-1 4 0,-2 6 0,-2 3 0,-4 6 0,-1 3 0,-4 6 0,-3 2 0,-1 1 0,-1 1 0,6-4 0,3 2 0,5-10 0,3 1 0,0-9 0,2 1 0,1-4 0,6-1 0,3-2 0,4-3 0,1-4 0,3-4 0,0-2 0,5-5 0,1 2 0,2-3 0,-2 3 0,-2 2 0,-4 1 0,-3 5 0,-2 1 0,-6 5 0,-2 0 0,-4 4 0,-1-1 0,-1 5 0,-3 5 0,-2 0 0,2 6 0,3-1 0,5 0 0,-2-2 0,3-3 0,-4-4 0,4-1 0,0-2 0,5 2 0,-1-4 0,3 2 0,2-3 0,7 0 0,2 0 0,7-4 0,-5 1 0,2-1 0,-4-1 0,-4 1 0,0-1 0,-7 1 0,-2 3 0,-7 1 0,-1 2 0,-4 1 0,3-1 0,-2 1 0,3 0 0,-1-1 0,4 1 0,2-3 0,1 3 0,8 1 0,-2-2 0,13 2 0,2-4 0,5 0 0,0 0 0,-3-4 0,-6-2 0,-6-2 0,-6-1 0,-3 4 0,-6 3 0,-1 2 0,-3 3 0,1 0 0,-1 0 0,4-2 0,-2 0 0,6-1 0,1 0 0,3 0 0,5 0 0,-2 0 0,0 0 0,-6 0 0,-3 0 0,-6 0 0,0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9T08:36:22.024"/>
    </inkml:context>
    <inkml:brush xml:id="br0">
      <inkml:brushProperty name="width" value="0.01764" units="cm"/>
      <inkml:brushProperty name="height" value="0.01764" units="cm"/>
      <inkml:brushProperty name="color" value="#00609E"/>
    </inkml:brush>
  </inkml:definitions>
  <inkml:trace contextRef="#ctx0" brushRef="#br0">113 579 24575,'-7'5'0,"0"0"0,-3 1 0,1 2 0,-3 0 0,-1 0 0,3 3 0,-3-2 0,2 2 0,5-2 0,-5 1 0,10-5 0,-1 0 0,3-4 0,6-10 0,8-1 0,4-12 0,11-2 0,5-5 0,7-5 0,5-8 0,-9 7 0,6-18 0,-19 6 0,10-19 0,-10 6 0,2-3 0,-2 13 0,-8 9 0,-5 13 0,-6 10 0,-4 4 0,-4 3 0,2 6 0,-4-5 0,16 5 0,-12 2 0,9 2 0,-12 2 0,-2 5 0,1-2 0,-5 9 0,0-1 0,0 11 0,-5-2 0,6 6 0,-9-3 0,7 7 0,-12 0 0,8 7 0,-2 5 0,6 0 0,5 3 0,-1-13 0,5-3 0,-2-8 0,6-1 0,0-1 0,5-2 0,-2 2 0,7-6 0,-3 1 0,4-6 0,4 2 0,-3-8 0,8 1 0,0-4 0,3-3 0,0-1 0,0-8 0,-3 0 0,2-10 0,-9 4 0,-2-6 0,-4 5 0,-2-3 0,2 1 0,0 1 0,-2-1 0,-2 2 0,-1 1 0,-4 3 0,0 3 0,-1 5 0,-1 3 0,-2 8 0,-2 2 0,-4 8 0,-2 4 0,-3 5 0,-4 3 0,-1 1 0,0 2 0,5-5 0,4 2 0,4-10 0,4-1 0,0-10 0,2 3 0,1-6 0,7-1 0,2-2 0,5-3 0,0-6 0,4-3 0,0-4 0,5-4 0,1 2 0,2-4 0,-2 3 0,-3 4 0,-3 0 0,-3 6 0,-3 0 0,-5 7 0,-3-1 0,-4 5 0,-1-1 0,-1 6 0,-3 6 0,-3-1 0,3 7 0,3-1 0,5 0 0,-2-1 0,4-6 0,-5-3 0,4-1 0,0-2 0,6 1 0,-2-4 0,3 3 0,3-4 0,7 0 0,2 0 0,7-5 0,-5 2 0,2-2 0,-4-1 0,-4 2 0,0-2 0,-8 2 0,-2 3 0,-6 1 0,-2 2 0,-4 1 0,3-1 0,-2 2 0,3-1 0,-1-1 0,4 2 0,2-4 0,2 4 0,7 0 0,-1-2 0,13 3 0,2-5 0,5 0 0,1 0 0,-4-5 0,-6-1 0,-6-4 0,-7 0 0,-2 5 0,-7 3 0,-1 2 0,-3 3 0,1 0 0,-1 0 0,4-2 0,-2 1 0,7-2 0,0 0 0,3 0 0,6 0 0,-2 0 0,-1 0 0,-5 0 0,-4 0 0,-6 0 0,0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9T09:10:24.869"/>
    </inkml:context>
    <inkml:brush xml:id="br0">
      <inkml:brushProperty name="width" value="0.01764" units="cm"/>
      <inkml:brushProperty name="height" value="0.01764" units="cm"/>
      <inkml:brushProperty name="color" value="#00609E"/>
    </inkml:brush>
  </inkml:definitions>
  <inkml:trace contextRef="#ctx0" brushRef="#br0">90 414 24575,'-6'3'0,"1"1"0,-3 0 0,1 3 0,-3-2 0,0 0 0,2 3 0,-2-1 0,1 1 0,4-2 0,-4 1 0,9-3 0,-2-1 0,3-2 0,4-7 0,7-2 0,3-7 0,9-2 0,4-4 0,5-3 0,4-6 0,-6 5 0,3-13 0,-14 4 0,8-13 0,-8 4 0,1-2 0,-1 9 0,-7 7 0,-3 8 0,-5 9 0,-4 2 0,-2 2 0,1 5 0,-3-5 0,12 5 0,-9 1 0,7 1 0,-9 2 0,-2 3 0,1-1 0,-4 6 0,-1 0 0,1 7 0,-4-1 0,5 5 0,-8-3 0,6 5 0,-9 1 0,6 3 0,-2 5 0,5 0 0,4 1 0,0-8 0,3-3 0,-2-5 0,6-1 0,-1-1 0,5 0 0,-3 0 0,7-4 0,-3 1 0,3-5 0,3 2 0,-2-6 0,6 0 0,0-2 0,3-1 0,-1-2 0,1-5 0,-3-1 0,2-7 0,-7 2 0,-2-3 0,-3 4 0,-2-2 0,2-1 0,0 2 0,-2-1 0,-1 2 0,-1-1 0,-3 4 0,0 2 0,-1 2 0,-1 4 0,-1 4 0,-2 3 0,-4 5 0,0 2 0,-3 5 0,-4 1 0,0 3 0,0-1 0,4-3 0,3 2 0,3-9 0,4 1 0,-1-7 0,2 1 0,1-2 0,5-3 0,2 0 0,4-4 0,0-2 0,3-4 0,0-2 0,4-4 0,1 3 0,1-3 0,-1 1 0,-2 4 0,-3-1 0,-3 5 0,-1 0 0,-5 5 0,-2 0 0,-3 3 0,-1-1 0,-1 3 0,-2 6 0,-3-1 0,3 5 0,2-1 0,5 0 0,-3-1 0,4-3 0,-4-3 0,3-2 0,0 1 0,4-1 0,0-2 0,1 2 0,3-3 0,5 0 0,2 0 0,6-4 0,-4 2 0,1-2 0,-3 0 0,-3 1 0,0-1 0,-7 1 0,-1 3 0,-5 0 0,-1 1 0,-4 1 0,3 0 0,-2 0 0,3 1 0,-1-2 0,2 1 0,3-2 0,1 4 0,6-1 0,-1-2 0,10 3 0,2-4 0,3 0 0,2 0 0,-4-4 0,-4 0 0,-5-3 0,-6-1 0,-1 5 0,-6 1 0,-1 2 0,-2 3 0,1-1 0,-1 0 0,3-1 0,-1-1 0,5 0 0,0 0 0,3 0 0,4 0 0,-1 0 0,-1 0 0,-4 0 0,-4 0 0,-4 0 0,0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121068-434D-9D4D-B905-E57867FA75E9}" type="datetimeFigureOut">
              <a:rPr lang="en-US" smtClean="0"/>
              <a:pPr/>
              <a:t>3/16/2021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281B0-9D4B-1B48-B1D2-717F7A896102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3499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281B0-9D4B-1B48-B1D2-717F7A89610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6161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xmlns="" val="2516368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2CC257-0934-4E45-AE66-9BFEF214BE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4980DD5-9039-9B4C-A973-8CEE60732B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F641E06-3723-CF49-A18E-BFC204AE34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754" y="6356350"/>
            <a:ext cx="2385645" cy="365125"/>
          </a:xfrm>
        </p:spPr>
        <p:txBody>
          <a:bodyPr/>
          <a:lstStyle/>
          <a:p>
            <a:fld id="{6B535E43-8A7B-2E42-B2E4-1C7914EF4EC9}" type="datetime1">
              <a:rPr lang="en-US" smtClean="0"/>
              <a:pPr/>
              <a:t>3/16/2021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99BC1E3-2472-CA4B-B8C0-78792EEEF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ITFA DNI Initiative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9D43F53-F383-AD4C-BAD6-E1326B99A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BFF4-7BD7-7242-B9DA-D0D4E9C18023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xmlns="" id="{6572C4FA-9818-3B48-9CCA-A73A912ABF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5000" y="6227838"/>
            <a:ext cx="975989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9457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E9F10E3-39A8-F84B-AFFE-6C4AFDBC2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A9A896A-4929-1144-B636-093D003E1F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9732557-895D-C24A-A054-92F39E867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58FD3-F87A-604E-B69C-20F3F95A36FA}" type="datetime1">
              <a:rPr lang="en-US" smtClean="0"/>
              <a:pPr/>
              <a:t>3/16/2021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44C8AC1-3BC4-FF49-A224-DAEDC7B23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ITFA DNI Initiative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38D8433-1546-D941-85F0-BAAECC256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BFF4-7BD7-7242-B9DA-D0D4E9C18023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0302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45FDBAF5-7804-0141-A13A-5969CB4994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597EA22-BE38-0F49-B9D8-800B02AECD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E746D94-7D25-E049-A9ED-5C630E98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709C5-116D-BC45-B025-1626CB76C3AD}" type="datetime1">
              <a:rPr lang="en-US" smtClean="0"/>
              <a:pPr/>
              <a:t>3/16/2021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B038468-935F-CB49-8977-E0C172975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ITFA DNI Initiative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348E26B-152D-F54D-B495-3A1813817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BFF4-7BD7-7242-B9DA-D0D4E9C18023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4987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2">
            <a:extLst>
              <a:ext uri="{FF2B5EF4-FFF2-40B4-BE49-F238E27FC236}">
                <a16:creationId xmlns:a16="http://schemas.microsoft.com/office/drawing/2014/main" xmlns="" id="{E33D11A5-000A-904E-9014-5C3A3336D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818" y="313747"/>
            <a:ext cx="3962073" cy="2769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xmlns="" id="{5CE9EFA7-246A-4948-8349-D3DDD09E235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5819" y="850738"/>
            <a:ext cx="5481817" cy="4924587"/>
          </a:xfrm>
          <a:prstGeom prst="rect">
            <a:avLst/>
          </a:prstGeom>
          <a:effectLst>
            <a:outerShdw blurRad="444500" dist="38100" dir="5400000" algn="t" rotWithShape="0">
              <a:prstClr val="black">
                <a:alpha val="31000"/>
              </a:prstClr>
            </a:outerShdw>
          </a:effectLst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picture</a:t>
            </a:r>
            <a:endParaRPr lang="sv-SE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30E0D196-2CBB-DB40-97B4-B0673C09A8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4186" y="1459523"/>
            <a:ext cx="4854630" cy="4065904"/>
          </a:xfrm>
          <a:prstGeom prst="rect">
            <a:avLst/>
          </a:prstGeom>
        </p:spPr>
        <p:txBody>
          <a:bodyPr lIns="0" tIns="0" rIns="0" bIns="46800" anchor="ctr" anchorCtr="0"/>
          <a:lstStyle>
            <a:lvl1pPr>
              <a:lnSpc>
                <a:spcPct val="100000"/>
              </a:lnSpc>
              <a:defRPr sz="1800" b="0" i="0">
                <a:solidFill>
                  <a:srgbClr val="012032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1pPr>
            <a:lvl2pPr>
              <a:lnSpc>
                <a:spcPct val="100000"/>
              </a:lnSpc>
              <a:defRPr sz="1600" b="0" i="0">
                <a:solidFill>
                  <a:srgbClr val="012032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528D3159-8D76-ED41-9393-81D8F064F5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399" y="6234174"/>
            <a:ext cx="2743200" cy="153888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1000" b="0" i="0">
                <a:solidFill>
                  <a:srgbClr val="002A45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defRPr>
            </a:lvl1pPr>
          </a:lstStyle>
          <a:p>
            <a:fld id="{49122A20-F39B-FF4E-BAF3-49E0A78904CF}" type="slidenum">
              <a:rPr lang="sv-SE"/>
              <a:pPr/>
              <a:t>‹N›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xmlns="" val="2478971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2">
            <a:extLst>
              <a:ext uri="{FF2B5EF4-FFF2-40B4-BE49-F238E27FC236}">
                <a16:creationId xmlns:a16="http://schemas.microsoft.com/office/drawing/2014/main" xmlns="" id="{E33D11A5-000A-904E-9014-5C3A3336D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818" y="313747"/>
            <a:ext cx="3962073" cy="2769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30E0D196-2CBB-DB40-97B4-B0673C09A8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4186" y="1459523"/>
            <a:ext cx="4854630" cy="4065904"/>
          </a:xfrm>
          <a:prstGeom prst="rect">
            <a:avLst/>
          </a:prstGeom>
        </p:spPr>
        <p:txBody>
          <a:bodyPr lIns="0" tIns="0" rIns="0" bIns="46800" anchor="ctr" anchorCtr="0"/>
          <a:lstStyle>
            <a:lvl1pPr>
              <a:lnSpc>
                <a:spcPct val="100000"/>
              </a:lnSpc>
              <a:defRPr sz="1800" b="0" i="0">
                <a:solidFill>
                  <a:srgbClr val="012032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1pPr>
            <a:lvl2pPr>
              <a:lnSpc>
                <a:spcPct val="100000"/>
              </a:lnSpc>
              <a:defRPr sz="1600" b="0" i="0">
                <a:solidFill>
                  <a:srgbClr val="012032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870101CC-1492-564D-8CD4-7603FA514C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-1"/>
          <a:stretch/>
        </p:blipFill>
        <p:spPr>
          <a:xfrm>
            <a:off x="6096000" y="850739"/>
            <a:ext cx="5481814" cy="4924297"/>
          </a:xfrm>
          <a:prstGeom prst="rect">
            <a:avLst/>
          </a:prstGeom>
          <a:effectLst>
            <a:outerShdw blurRad="444500" dist="38100" dir="5400000" algn="t" rotWithShape="0">
              <a:prstClr val="black">
                <a:alpha val="31000"/>
              </a:prstClr>
            </a:outerShdw>
          </a:effectLst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CDFD06EA-CE58-1745-B750-5A2F743F48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399" y="6234174"/>
            <a:ext cx="2743200" cy="153888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1000" b="0" i="0">
                <a:solidFill>
                  <a:srgbClr val="002A45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defRPr>
            </a:lvl1pPr>
          </a:lstStyle>
          <a:p>
            <a:fld id="{49122A20-F39B-FF4E-BAF3-49E0A78904CF}" type="slidenum">
              <a:rPr lang="sv-SE"/>
              <a:pPr/>
              <a:t>‹N›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xmlns="" val="1853399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2">
            <a:extLst>
              <a:ext uri="{FF2B5EF4-FFF2-40B4-BE49-F238E27FC236}">
                <a16:creationId xmlns:a16="http://schemas.microsoft.com/office/drawing/2014/main" xmlns="" id="{E33D11A5-000A-904E-9014-5C3A3336D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818" y="313747"/>
            <a:ext cx="3962073" cy="2769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30E0D196-2CBB-DB40-97B4-B0673C09A8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4186" y="1459523"/>
            <a:ext cx="4854630" cy="4065904"/>
          </a:xfrm>
          <a:prstGeom prst="rect">
            <a:avLst/>
          </a:prstGeom>
        </p:spPr>
        <p:txBody>
          <a:bodyPr lIns="0" tIns="0" rIns="0" bIns="46800" anchor="ctr" anchorCtr="0"/>
          <a:lstStyle>
            <a:lvl1pPr>
              <a:lnSpc>
                <a:spcPct val="100000"/>
              </a:lnSpc>
              <a:defRPr sz="1800" b="0" i="0">
                <a:solidFill>
                  <a:srgbClr val="012032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1pPr>
            <a:lvl2pPr>
              <a:lnSpc>
                <a:spcPct val="100000"/>
              </a:lnSpc>
              <a:defRPr sz="1600" b="0" i="0">
                <a:solidFill>
                  <a:srgbClr val="012032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EEEDA8A-4778-2F48-B91D-58A1C4C5A81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-1"/>
          <a:stretch/>
        </p:blipFill>
        <p:spPr>
          <a:xfrm>
            <a:off x="6096000" y="850739"/>
            <a:ext cx="5481814" cy="4924297"/>
          </a:xfrm>
          <a:prstGeom prst="rect">
            <a:avLst/>
          </a:prstGeom>
          <a:effectLst>
            <a:outerShdw blurRad="444500" dist="38100" dir="5400000" algn="t" rotWithShape="0">
              <a:prstClr val="black">
                <a:alpha val="31000"/>
              </a:prstClr>
            </a:outerShdw>
          </a:effectLst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5F8F8BAF-F9BC-8249-AC73-A96ECD4C4C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399" y="6234174"/>
            <a:ext cx="2743200" cy="153888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1000" b="0" i="0">
                <a:solidFill>
                  <a:srgbClr val="002A45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defRPr>
            </a:lvl1pPr>
          </a:lstStyle>
          <a:p>
            <a:fld id="{49122A20-F39B-FF4E-BAF3-49E0A78904CF}" type="slidenum">
              <a:rPr lang="sv-SE"/>
              <a:pPr/>
              <a:t>‹N›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xmlns="" val="2149701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2">
            <a:extLst>
              <a:ext uri="{FF2B5EF4-FFF2-40B4-BE49-F238E27FC236}">
                <a16:creationId xmlns:a16="http://schemas.microsoft.com/office/drawing/2014/main" xmlns="" id="{E33D11A5-000A-904E-9014-5C3A3336D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818" y="313747"/>
            <a:ext cx="3962073" cy="2769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30E0D196-2CBB-DB40-97B4-B0673C09A8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4186" y="1459523"/>
            <a:ext cx="4854630" cy="4065904"/>
          </a:xfrm>
          <a:prstGeom prst="rect">
            <a:avLst/>
          </a:prstGeom>
        </p:spPr>
        <p:txBody>
          <a:bodyPr lIns="0" tIns="0" rIns="0" bIns="46800" anchor="ctr" anchorCtr="0"/>
          <a:lstStyle>
            <a:lvl1pPr>
              <a:lnSpc>
                <a:spcPct val="100000"/>
              </a:lnSpc>
              <a:defRPr sz="1800" b="0" i="0">
                <a:solidFill>
                  <a:srgbClr val="012032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1pPr>
            <a:lvl2pPr>
              <a:lnSpc>
                <a:spcPct val="100000"/>
              </a:lnSpc>
              <a:defRPr sz="1600" b="0" i="0">
                <a:solidFill>
                  <a:srgbClr val="012032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A4CC8E9-DAEC-DB4D-9085-BC35076D4C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096000" y="850739"/>
            <a:ext cx="5481814" cy="4924297"/>
          </a:xfrm>
          <a:prstGeom prst="rect">
            <a:avLst/>
          </a:prstGeom>
          <a:effectLst>
            <a:outerShdw blurRad="444500" dist="38100" dir="5400000" algn="t" rotWithShape="0">
              <a:prstClr val="black">
                <a:alpha val="31000"/>
              </a:prst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BAF0877-1533-C447-BCB8-DC0E7C5630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399" y="6234174"/>
            <a:ext cx="2743200" cy="153888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1000" b="0" i="0">
                <a:solidFill>
                  <a:srgbClr val="002A45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defRPr>
            </a:lvl1pPr>
          </a:lstStyle>
          <a:p>
            <a:fld id="{49122A20-F39B-FF4E-BAF3-49E0A78904CF}" type="slidenum">
              <a:rPr lang="sv-SE"/>
              <a:pPr/>
              <a:t>‹N›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xmlns="" val="1409705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2">
            <a:extLst>
              <a:ext uri="{FF2B5EF4-FFF2-40B4-BE49-F238E27FC236}">
                <a16:creationId xmlns:a16="http://schemas.microsoft.com/office/drawing/2014/main" xmlns="" id="{E33D11A5-000A-904E-9014-5C3A3336D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818" y="313747"/>
            <a:ext cx="3962073" cy="2769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30E0D196-2CBB-DB40-97B4-B0673C09A8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4186" y="1459523"/>
            <a:ext cx="4854630" cy="4065904"/>
          </a:xfrm>
          <a:prstGeom prst="rect">
            <a:avLst/>
          </a:prstGeom>
        </p:spPr>
        <p:txBody>
          <a:bodyPr lIns="0" tIns="0" rIns="0" bIns="46800" anchor="ctr" anchorCtr="0"/>
          <a:lstStyle>
            <a:lvl1pPr>
              <a:lnSpc>
                <a:spcPct val="100000"/>
              </a:lnSpc>
              <a:defRPr sz="1800" b="0" i="0">
                <a:solidFill>
                  <a:srgbClr val="012032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1pPr>
            <a:lvl2pPr>
              <a:lnSpc>
                <a:spcPct val="100000"/>
              </a:lnSpc>
              <a:defRPr sz="1600" b="0" i="0">
                <a:solidFill>
                  <a:srgbClr val="012032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95DCD769-95D9-3F42-A13D-06EF1D0945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096000" y="850739"/>
            <a:ext cx="5481814" cy="4924297"/>
          </a:xfrm>
          <a:prstGeom prst="rect">
            <a:avLst/>
          </a:prstGeom>
          <a:effectLst>
            <a:outerShdw blurRad="444500" dist="38100" dir="5400000" algn="t" rotWithShape="0">
              <a:prstClr val="black">
                <a:alpha val="31000"/>
              </a:prst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DD70EFC-4282-BC44-AB18-3330CE6EB0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399" y="6234174"/>
            <a:ext cx="2743200" cy="153888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1000" b="0" i="0">
                <a:solidFill>
                  <a:srgbClr val="002A45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defRPr>
            </a:lvl1pPr>
          </a:lstStyle>
          <a:p>
            <a:fld id="{49122A20-F39B-FF4E-BAF3-49E0A78904CF}" type="slidenum">
              <a:rPr lang="sv-SE"/>
              <a:pPr/>
              <a:t>‹N›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xmlns="" val="17143461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2">
            <a:extLst>
              <a:ext uri="{FF2B5EF4-FFF2-40B4-BE49-F238E27FC236}">
                <a16:creationId xmlns:a16="http://schemas.microsoft.com/office/drawing/2014/main" xmlns="" id="{E33D11A5-000A-904E-9014-5C3A3336D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818" y="313747"/>
            <a:ext cx="3962073" cy="2769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30E0D196-2CBB-DB40-97B4-B0673C09A8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4186" y="1459523"/>
            <a:ext cx="4854630" cy="4065904"/>
          </a:xfrm>
          <a:prstGeom prst="rect">
            <a:avLst/>
          </a:prstGeom>
        </p:spPr>
        <p:txBody>
          <a:bodyPr lIns="0" tIns="0" rIns="0" bIns="46800" anchor="ctr" anchorCtr="0"/>
          <a:lstStyle>
            <a:lvl1pPr>
              <a:lnSpc>
                <a:spcPct val="100000"/>
              </a:lnSpc>
              <a:defRPr sz="1800" b="0" i="0">
                <a:solidFill>
                  <a:srgbClr val="012032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1pPr>
            <a:lvl2pPr>
              <a:lnSpc>
                <a:spcPct val="100000"/>
              </a:lnSpc>
              <a:defRPr sz="1600" b="0" i="0">
                <a:solidFill>
                  <a:srgbClr val="012032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3863CB1-D95E-114D-96BC-AE1A3E7BFE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096000" y="850739"/>
            <a:ext cx="5481814" cy="4924297"/>
          </a:xfrm>
          <a:prstGeom prst="rect">
            <a:avLst/>
          </a:prstGeom>
          <a:effectLst>
            <a:outerShdw blurRad="444500" dist="38100" dir="5400000" algn="t" rotWithShape="0">
              <a:prstClr val="black">
                <a:alpha val="31000"/>
              </a:prst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0E71AD3-EA54-5748-9FDE-5D3ECAA715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399" y="6234174"/>
            <a:ext cx="2743200" cy="153888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1000" b="0" i="0">
                <a:solidFill>
                  <a:srgbClr val="002A45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defRPr>
            </a:lvl1pPr>
          </a:lstStyle>
          <a:p>
            <a:fld id="{49122A20-F39B-FF4E-BAF3-49E0A78904CF}" type="slidenum">
              <a:rPr lang="sv-SE"/>
              <a:pPr/>
              <a:t>‹N›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xmlns="" val="3730630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2">
            <a:extLst>
              <a:ext uri="{FF2B5EF4-FFF2-40B4-BE49-F238E27FC236}">
                <a16:creationId xmlns:a16="http://schemas.microsoft.com/office/drawing/2014/main" xmlns="" id="{E33D11A5-000A-904E-9014-5C3A3336D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818" y="313747"/>
            <a:ext cx="3962073" cy="2769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30E0D196-2CBB-DB40-97B4-B0673C09A8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4186" y="1459523"/>
            <a:ext cx="4854630" cy="4065904"/>
          </a:xfrm>
          <a:prstGeom prst="rect">
            <a:avLst/>
          </a:prstGeom>
        </p:spPr>
        <p:txBody>
          <a:bodyPr lIns="0" tIns="0" rIns="0" bIns="46800" anchor="ctr" anchorCtr="0"/>
          <a:lstStyle>
            <a:lvl1pPr>
              <a:lnSpc>
                <a:spcPct val="100000"/>
              </a:lnSpc>
              <a:defRPr sz="1800" b="0" i="0">
                <a:solidFill>
                  <a:srgbClr val="012032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1pPr>
            <a:lvl2pPr>
              <a:lnSpc>
                <a:spcPct val="100000"/>
              </a:lnSpc>
              <a:defRPr sz="1600" b="0" i="0">
                <a:solidFill>
                  <a:srgbClr val="012032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4C8DF274-8D9B-FC48-85CC-1B8E812EFD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096000" y="850739"/>
            <a:ext cx="5481814" cy="4924297"/>
          </a:xfrm>
          <a:prstGeom prst="rect">
            <a:avLst/>
          </a:prstGeom>
          <a:effectLst>
            <a:outerShdw blurRad="444500" dist="38100" dir="5400000" algn="t" rotWithShape="0">
              <a:prstClr val="black">
                <a:alpha val="31000"/>
              </a:prst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5B7F9B2-624C-C346-848F-17DB23CF7E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399" y="6234174"/>
            <a:ext cx="2743200" cy="153888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1000" b="0" i="0">
                <a:solidFill>
                  <a:srgbClr val="002A45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defRPr>
            </a:lvl1pPr>
          </a:lstStyle>
          <a:p>
            <a:fld id="{49122A20-F39B-FF4E-BAF3-49E0A78904CF}" type="slidenum">
              <a:rPr lang="sv-SE"/>
              <a:pPr/>
              <a:t>‹N›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xmlns="" val="12763979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2">
            <a:extLst>
              <a:ext uri="{FF2B5EF4-FFF2-40B4-BE49-F238E27FC236}">
                <a16:creationId xmlns:a16="http://schemas.microsoft.com/office/drawing/2014/main" xmlns="" id="{E33D11A5-000A-904E-9014-5C3A3336D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818" y="313747"/>
            <a:ext cx="3962073" cy="2769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30E0D196-2CBB-DB40-97B4-B0673C09A8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4186" y="1459523"/>
            <a:ext cx="4854630" cy="4065904"/>
          </a:xfrm>
          <a:prstGeom prst="rect">
            <a:avLst/>
          </a:prstGeom>
        </p:spPr>
        <p:txBody>
          <a:bodyPr lIns="0" tIns="0" rIns="0" bIns="46800" anchor="ctr" anchorCtr="0"/>
          <a:lstStyle>
            <a:lvl1pPr>
              <a:lnSpc>
                <a:spcPct val="100000"/>
              </a:lnSpc>
              <a:defRPr sz="1800" b="0" i="0">
                <a:solidFill>
                  <a:srgbClr val="012032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1pPr>
            <a:lvl2pPr>
              <a:lnSpc>
                <a:spcPct val="100000"/>
              </a:lnSpc>
              <a:defRPr sz="1600" b="0" i="0">
                <a:solidFill>
                  <a:srgbClr val="012032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73D37A2-B51E-BF44-A04B-6E590C1CA0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158"/>
          <a:stretch/>
        </p:blipFill>
        <p:spPr>
          <a:xfrm>
            <a:off x="6096000" y="850738"/>
            <a:ext cx="5481814" cy="4924297"/>
          </a:xfrm>
          <a:prstGeom prst="rect">
            <a:avLst/>
          </a:prstGeom>
          <a:effectLst>
            <a:outerShdw blurRad="444500" dist="38100" dir="5400000" algn="t" rotWithShape="0">
              <a:prstClr val="black">
                <a:alpha val="31000"/>
              </a:prst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AFEFEC5-6D20-FC45-BE63-571ABD483E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399" y="6234174"/>
            <a:ext cx="2743200" cy="153888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1000" b="0" i="0">
                <a:solidFill>
                  <a:srgbClr val="002A45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defRPr>
            </a:lvl1pPr>
          </a:lstStyle>
          <a:p>
            <a:fld id="{49122A20-F39B-FF4E-BAF3-49E0A78904CF}" type="slidenum">
              <a:rPr lang="sv-SE"/>
              <a:pPr/>
              <a:t>‹N›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xmlns="" val="3547246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58B11C-6EEA-3C44-B95D-08CF9CAA2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ED99D06-A09E-4147-8397-261C92B60A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B0A48C5-619D-4F49-B14A-8BF4FB1FE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26F86-662D-0B46-9781-0572F0F862D5}" type="datetime1">
              <a:rPr lang="en-US" smtClean="0"/>
              <a:pPr/>
              <a:t>3/16/2021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4F3BEF8-C929-2349-8C0E-FB0D5DCD1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ITFA DNI Initiative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B35C7E7-3F88-DA48-9787-6A51370CB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BFF4-7BD7-7242-B9DA-D0D4E9C18023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60551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2">
            <a:extLst>
              <a:ext uri="{FF2B5EF4-FFF2-40B4-BE49-F238E27FC236}">
                <a16:creationId xmlns:a16="http://schemas.microsoft.com/office/drawing/2014/main" xmlns="" id="{E33D11A5-000A-904E-9014-5C3A3336D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818" y="313747"/>
            <a:ext cx="3962073" cy="2769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30E0D196-2CBB-DB40-97B4-B0673C09A8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4186" y="1459523"/>
            <a:ext cx="4854630" cy="4065904"/>
          </a:xfrm>
          <a:prstGeom prst="rect">
            <a:avLst/>
          </a:prstGeom>
        </p:spPr>
        <p:txBody>
          <a:bodyPr lIns="0" tIns="0" rIns="0" bIns="46800" anchor="ctr" anchorCtr="0"/>
          <a:lstStyle>
            <a:lvl1pPr>
              <a:lnSpc>
                <a:spcPct val="100000"/>
              </a:lnSpc>
              <a:defRPr sz="1800" b="0" i="0">
                <a:solidFill>
                  <a:srgbClr val="012032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1pPr>
            <a:lvl2pPr>
              <a:lnSpc>
                <a:spcPct val="100000"/>
              </a:lnSpc>
              <a:defRPr sz="1600" b="0" i="0">
                <a:solidFill>
                  <a:srgbClr val="012032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7F02A955-6C5C-A14E-A219-E78718C82B9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096000" y="850738"/>
            <a:ext cx="5481814" cy="4924296"/>
          </a:xfrm>
          <a:prstGeom prst="rect">
            <a:avLst/>
          </a:prstGeom>
          <a:effectLst>
            <a:outerShdw blurRad="444500" dist="38100" dir="5400000" algn="t" rotWithShape="0">
              <a:prstClr val="black">
                <a:alpha val="31000"/>
              </a:prstClr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52D1498-4AD2-4B43-A3D7-C7798EEB8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399" y="6234174"/>
            <a:ext cx="2743200" cy="153888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1000" b="0" i="0">
                <a:solidFill>
                  <a:srgbClr val="002A45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defRPr>
            </a:lvl1pPr>
          </a:lstStyle>
          <a:p>
            <a:fld id="{49122A20-F39B-FF4E-BAF3-49E0A78904CF}" type="slidenum">
              <a:rPr lang="sv-SE"/>
              <a:pPr/>
              <a:t>‹N›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xmlns="" val="31136772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649803A-1676-6B40-AA0B-CDE76AACC325}"/>
              </a:ext>
            </a:extLst>
          </p:cNvPr>
          <p:cNvSpPr/>
          <p:nvPr userDrawn="1"/>
        </p:nvSpPr>
        <p:spPr>
          <a:xfrm>
            <a:off x="6095819" y="850738"/>
            <a:ext cx="5481817" cy="4924587"/>
          </a:xfrm>
          <a:prstGeom prst="rect">
            <a:avLst/>
          </a:prstGeom>
          <a:solidFill>
            <a:srgbClr val="002A45"/>
          </a:solidFill>
          <a:ln>
            <a:noFill/>
          </a:ln>
          <a:effectLst>
            <a:outerShdw blurRad="4445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Title Placeholder 12">
            <a:extLst>
              <a:ext uri="{FF2B5EF4-FFF2-40B4-BE49-F238E27FC236}">
                <a16:creationId xmlns:a16="http://schemas.microsoft.com/office/drawing/2014/main" xmlns="" id="{E33D11A5-000A-904E-9014-5C3A3336D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818" y="313747"/>
            <a:ext cx="3962073" cy="2769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xmlns="" id="{5CE9EFA7-246A-4948-8349-D3DDD09E235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5819" y="850738"/>
            <a:ext cx="5481817" cy="3308751"/>
          </a:xfrm>
          <a:prstGeom prst="rect">
            <a:avLst/>
          </a:prstGeom>
          <a:effectLst/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sv-SE" dirty="0" err="1"/>
              <a:t>Insert</a:t>
            </a:r>
            <a:r>
              <a:rPr lang="sv-SE" dirty="0"/>
              <a:t> </a:t>
            </a:r>
            <a:r>
              <a:rPr lang="sv-SE" dirty="0" err="1"/>
              <a:t>picture</a:t>
            </a:r>
            <a:endParaRPr lang="sv-SE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30E0D196-2CBB-DB40-97B4-B0673C09A8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4186" y="1459523"/>
            <a:ext cx="4854630" cy="4065904"/>
          </a:xfrm>
          <a:prstGeom prst="rect">
            <a:avLst/>
          </a:prstGeom>
        </p:spPr>
        <p:txBody>
          <a:bodyPr lIns="0" tIns="0" rIns="0" bIns="46800" anchor="ctr" anchorCtr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rgbClr val="012032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1pPr>
            <a:lvl2pPr>
              <a:lnSpc>
                <a:spcPct val="100000"/>
              </a:lnSpc>
              <a:defRPr sz="1600" b="0" i="0">
                <a:solidFill>
                  <a:srgbClr val="012032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9FF821EF-FBA0-834B-9FF5-BC463A77F91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66423" y="4709504"/>
            <a:ext cx="4950135" cy="81592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1800" b="0" i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defRPr>
            </a:lvl1pPr>
            <a:lvl2pPr marL="457200" indent="0">
              <a:buFontTx/>
              <a:buNone/>
              <a:defRPr b="0" i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defRPr>
            </a:lvl2pPr>
            <a:lvl3pPr marL="914400" indent="0">
              <a:buFontTx/>
              <a:buNone/>
              <a:defRPr b="0" i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defRPr>
            </a:lvl3pPr>
            <a:lvl4pPr marL="1371600" indent="0">
              <a:buFontTx/>
              <a:buNone/>
              <a:defRPr b="0" i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defRPr>
            </a:lvl4pPr>
            <a:lvl5pPr marL="1828800" indent="0">
              <a:buFontTx/>
              <a:buNone/>
              <a:defRPr b="0" i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endParaRPr lang="en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66505D54-1B3D-764A-ABDA-3D926BDA0F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66423" y="4400122"/>
            <a:ext cx="4950135" cy="24750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1800" b="0" i="0">
                <a:solidFill>
                  <a:srgbClr val="00A689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defRPr>
            </a:lvl1pPr>
            <a:lvl2pPr marL="457200" indent="0">
              <a:buFontTx/>
              <a:buNone/>
              <a:defRPr b="0" i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defRPr>
            </a:lvl2pPr>
            <a:lvl3pPr marL="914400" indent="0">
              <a:buFontTx/>
              <a:buNone/>
              <a:defRPr b="0" i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defRPr>
            </a:lvl3pPr>
            <a:lvl4pPr marL="1371600" indent="0">
              <a:buFontTx/>
              <a:buNone/>
              <a:defRPr b="0" i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defRPr>
            </a:lvl4pPr>
            <a:lvl5pPr marL="1828800" indent="0">
              <a:buFontTx/>
              <a:buNone/>
              <a:defRPr b="0" i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endParaRPr lang="en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BBA3D611-46BB-0D4B-9103-16D42E3D19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399" y="6234174"/>
            <a:ext cx="2743200" cy="153888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1000" b="0" i="0">
                <a:solidFill>
                  <a:srgbClr val="002A45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defRPr>
            </a:lvl1pPr>
          </a:lstStyle>
          <a:p>
            <a:fld id="{49122A20-F39B-FF4E-BAF3-49E0A78904CF}" type="slidenum">
              <a:rPr lang="sv-SE"/>
              <a:pPr/>
              <a:t>‹N›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xmlns="" val="20195650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2">
            <a:extLst>
              <a:ext uri="{FF2B5EF4-FFF2-40B4-BE49-F238E27FC236}">
                <a16:creationId xmlns:a16="http://schemas.microsoft.com/office/drawing/2014/main" xmlns="" id="{E33D11A5-000A-904E-9014-5C3A3336D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818" y="313747"/>
            <a:ext cx="5076711" cy="2769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E44982D-DB31-E54D-8AC0-CB65D04756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52846" y="313746"/>
            <a:ext cx="507671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>
              <a:buNone/>
              <a:defRPr sz="2000" b="0" i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 Medium" panose="02000503000000020004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/>
              <a:t>edit subheading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CB203F23-F7F1-C141-B432-71DC5BC13C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399" y="6234174"/>
            <a:ext cx="2743200" cy="153888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1000" b="0" i="0">
                <a:solidFill>
                  <a:srgbClr val="002A45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defRPr>
            </a:lvl1pPr>
          </a:lstStyle>
          <a:p>
            <a:fld id="{49122A20-F39B-FF4E-BAF3-49E0A78904CF}" type="slidenum">
              <a:rPr lang="sv-SE"/>
              <a:pPr/>
              <a:t>‹N›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xmlns="" val="16526991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Uppt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96" name="Diabilds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54724921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con-bullets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998DF0BE-1551-3E4D-B287-AC3C9DC67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136" y="582802"/>
            <a:ext cx="10775014" cy="61094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sz="3600" b="0" i="0" dirty="0">
                <a:latin typeface="Raleway Medium" charset="0"/>
                <a:ea typeface="Raleway Medium" charset="0"/>
                <a:cs typeface="Raleway Medium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D5D5F8F-85D0-074B-B47A-785C6C326CD5}"/>
              </a:ext>
            </a:extLst>
          </p:cNvPr>
          <p:cNvSpPr txBox="1"/>
          <p:nvPr userDrawn="1"/>
        </p:nvSpPr>
        <p:spPr>
          <a:xfrm>
            <a:off x="2545237" y="6278252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>
              <a:lnSpc>
                <a:spcPct val="100000"/>
              </a:lnSpc>
            </a:pPr>
            <a:endParaRPr lang="en-US" sz="1800" b="0" i="0" dirty="0">
              <a:solidFill>
                <a:schemeClr val="tx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xmlns="" id="{1ECA1B28-B529-4780-B32A-D27B5284D70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581135" y="1440874"/>
            <a:ext cx="9875015" cy="873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7938" indent="0">
              <a:buNone/>
              <a:defRPr lang="en-US" sz="2800" dirty="0" smtClean="0">
                <a:latin typeface="Raleway SemiBold" panose="020B0703030101060003" pitchFamily="34" charset="0"/>
              </a:defRPr>
            </a:lvl1pPr>
            <a:lvl2pPr>
              <a:defRPr lang="en-US" sz="2400" dirty="0">
                <a:solidFill>
                  <a:schemeClr val="accent2"/>
                </a:solidFill>
                <a:latin typeface="Raleway" panose="020B0503030101060003" pitchFamily="34" charset="77"/>
              </a:defRPr>
            </a:lvl2pPr>
          </a:lstStyle>
          <a:p>
            <a:pPr marL="465138" lvl="0" indent="-457200">
              <a:lnSpc>
                <a:spcPct val="100000"/>
              </a:lnSpc>
              <a:buClr>
                <a:srgbClr val="7ED870"/>
              </a:buClr>
              <a:tabLst/>
            </a:pPr>
            <a:r>
              <a:rPr lang="en-US" dirty="0"/>
              <a:t>Edit Master text styles</a:t>
            </a:r>
          </a:p>
          <a:p>
            <a:pPr marL="579438" lvl="1" indent="-342900">
              <a:lnSpc>
                <a:spcPct val="100000"/>
              </a:lnSpc>
              <a:buClr>
                <a:schemeClr val="accent1"/>
              </a:buClr>
              <a:buFont typeface="Arial" panose="020B0604020202020204" pitchFamily="34" charset="0"/>
              <a:tabLst/>
            </a:pPr>
            <a:r>
              <a:rPr lang="en-US" dirty="0"/>
              <a:t>Second level</a:t>
            </a:r>
          </a:p>
        </p:txBody>
      </p:sp>
      <p:sp>
        <p:nvSpPr>
          <p:cNvPr id="8" name="Footer Placeholder 21">
            <a:extLst>
              <a:ext uri="{FF2B5EF4-FFF2-40B4-BE49-F238E27FC236}">
                <a16:creationId xmlns:a16="http://schemas.microsoft.com/office/drawing/2014/main" xmlns="" id="{5F1EE32B-41C9-454F-90BF-1FAF3ED512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925666" y="6095235"/>
            <a:ext cx="530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Raleway" panose="020B0503030101060003" pitchFamily="34" charset="77"/>
              </a:defRPr>
            </a:lvl1pPr>
          </a:lstStyle>
          <a:p>
            <a:fld id="{10001994-C099-5D4D-9E66-D0ECEDF6E83B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D35C4457-484E-4C8A-831B-8A75BAA769B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6242" y="1440874"/>
            <a:ext cx="900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xmlns="" id="{B949AB69-A1FB-47EF-AF04-9E24EE747B4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81135" y="2340875"/>
            <a:ext cx="9875015" cy="873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7938" indent="0">
              <a:buNone/>
              <a:defRPr lang="en-US" sz="2800" dirty="0" smtClean="0">
                <a:latin typeface="Raleway SemiBold" panose="020B0703030101060003" pitchFamily="34" charset="0"/>
              </a:defRPr>
            </a:lvl1pPr>
            <a:lvl2pPr>
              <a:defRPr lang="en-US" sz="2400" dirty="0">
                <a:solidFill>
                  <a:schemeClr val="accent2"/>
                </a:solidFill>
                <a:latin typeface="Raleway" panose="020B0503030101060003" pitchFamily="34" charset="77"/>
              </a:defRPr>
            </a:lvl2pPr>
          </a:lstStyle>
          <a:p>
            <a:pPr marL="465138" lvl="0" indent="-457200">
              <a:lnSpc>
                <a:spcPct val="100000"/>
              </a:lnSpc>
              <a:buClr>
                <a:srgbClr val="7ED870"/>
              </a:buClr>
              <a:tabLst/>
            </a:pPr>
            <a:r>
              <a:rPr lang="en-US" dirty="0"/>
              <a:t>Edit Master text styles</a:t>
            </a:r>
          </a:p>
          <a:p>
            <a:pPr marL="579438" lvl="1" indent="-342900">
              <a:lnSpc>
                <a:spcPct val="100000"/>
              </a:lnSpc>
              <a:buClr>
                <a:schemeClr val="accent1"/>
              </a:buClr>
              <a:buFont typeface="Arial" panose="020B0604020202020204" pitchFamily="34" charset="0"/>
              <a:tabLst/>
            </a:pPr>
            <a:r>
              <a:rPr lang="en-US" dirty="0"/>
              <a:t>Second level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xmlns="" id="{91908D55-70EF-4978-B4F3-82D78D33639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581135" y="3240876"/>
            <a:ext cx="9875015" cy="85964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7938" indent="0">
              <a:buNone/>
              <a:defRPr lang="en-US" sz="2800" dirty="0" smtClean="0">
                <a:latin typeface="Raleway SemiBold" panose="020B0703030101060003" pitchFamily="34" charset="0"/>
              </a:defRPr>
            </a:lvl1pPr>
            <a:lvl2pPr>
              <a:defRPr lang="en-US" sz="2400" dirty="0">
                <a:solidFill>
                  <a:schemeClr val="accent2"/>
                </a:solidFill>
                <a:latin typeface="Raleway" panose="020B0503030101060003" pitchFamily="34" charset="77"/>
              </a:defRPr>
            </a:lvl2pPr>
          </a:lstStyle>
          <a:p>
            <a:pPr marL="465138" lvl="0" indent="-457200">
              <a:lnSpc>
                <a:spcPct val="100000"/>
              </a:lnSpc>
              <a:buClr>
                <a:srgbClr val="7ED870"/>
              </a:buClr>
              <a:tabLst/>
            </a:pPr>
            <a:r>
              <a:rPr lang="en-US" dirty="0"/>
              <a:t>Edit Master text styles</a:t>
            </a:r>
          </a:p>
          <a:p>
            <a:pPr marL="579438" lvl="1" indent="-342900">
              <a:lnSpc>
                <a:spcPct val="100000"/>
              </a:lnSpc>
              <a:buClr>
                <a:schemeClr val="accent1"/>
              </a:buClr>
              <a:buFont typeface="Arial" panose="020B0604020202020204" pitchFamily="34" charset="0"/>
              <a:tabLst/>
            </a:pPr>
            <a:r>
              <a:rPr lang="en-US" dirty="0"/>
              <a:t>Second level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xmlns="" id="{0C925BFF-FA7F-43AF-B2F3-C43DCD35376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81135" y="4127423"/>
            <a:ext cx="9875015" cy="85964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7938" indent="0">
              <a:buNone/>
              <a:defRPr lang="en-US" sz="2800" dirty="0" smtClean="0">
                <a:latin typeface="Raleway SemiBold" panose="020B0703030101060003" pitchFamily="34" charset="0"/>
              </a:defRPr>
            </a:lvl1pPr>
            <a:lvl2pPr>
              <a:defRPr lang="en-US" sz="2400" dirty="0">
                <a:solidFill>
                  <a:schemeClr val="accent2"/>
                </a:solidFill>
                <a:latin typeface="Raleway" panose="020B0503030101060003" pitchFamily="34" charset="77"/>
              </a:defRPr>
            </a:lvl2pPr>
          </a:lstStyle>
          <a:p>
            <a:pPr marL="465138" lvl="0" indent="-457200">
              <a:lnSpc>
                <a:spcPct val="100000"/>
              </a:lnSpc>
              <a:buClr>
                <a:srgbClr val="7ED870"/>
              </a:buClr>
              <a:tabLst/>
            </a:pPr>
            <a:r>
              <a:rPr lang="en-US" dirty="0"/>
              <a:t>Edit Master text styles</a:t>
            </a:r>
          </a:p>
          <a:p>
            <a:pPr marL="579438" lvl="1" indent="-342900">
              <a:lnSpc>
                <a:spcPct val="100000"/>
              </a:lnSpc>
              <a:buClr>
                <a:schemeClr val="accent1"/>
              </a:buClr>
              <a:buFont typeface="Arial" panose="020B0604020202020204" pitchFamily="34" charset="0"/>
              <a:tabLst/>
            </a:pPr>
            <a:r>
              <a:rPr lang="en-US" dirty="0"/>
              <a:t>Second level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xmlns="" id="{72761AE9-2848-4978-B6A7-CB82E947DD7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81135" y="5013971"/>
            <a:ext cx="9875015" cy="87309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7938" indent="0">
              <a:buNone/>
              <a:defRPr lang="en-US" sz="2800" dirty="0" smtClean="0">
                <a:latin typeface="Raleway SemiBold" panose="020B0703030101060003" pitchFamily="34" charset="0"/>
              </a:defRPr>
            </a:lvl1pPr>
            <a:lvl2pPr>
              <a:defRPr lang="en-US" sz="2400" dirty="0">
                <a:solidFill>
                  <a:schemeClr val="accent2"/>
                </a:solidFill>
                <a:latin typeface="Raleway" panose="020B0503030101060003" pitchFamily="34" charset="77"/>
              </a:defRPr>
            </a:lvl2pPr>
          </a:lstStyle>
          <a:p>
            <a:pPr marL="465138" lvl="0" indent="-457200">
              <a:lnSpc>
                <a:spcPct val="100000"/>
              </a:lnSpc>
              <a:buClr>
                <a:srgbClr val="7ED870"/>
              </a:buClr>
              <a:tabLst/>
            </a:pPr>
            <a:r>
              <a:rPr lang="en-US" dirty="0"/>
              <a:t>Edit Master text styles</a:t>
            </a:r>
          </a:p>
          <a:p>
            <a:pPr marL="579438" lvl="1" indent="-342900">
              <a:lnSpc>
                <a:spcPct val="100000"/>
              </a:lnSpc>
              <a:buClr>
                <a:schemeClr val="accent1"/>
              </a:buClr>
              <a:buFont typeface="Arial" panose="020B0604020202020204" pitchFamily="34" charset="0"/>
              <a:tabLst/>
            </a:pPr>
            <a:r>
              <a:rPr lang="en-US" dirty="0"/>
              <a:t>Second level</a:t>
            </a:r>
          </a:p>
        </p:txBody>
      </p:sp>
      <p:sp>
        <p:nvSpPr>
          <p:cNvPr id="17" name="Picture Placeholder 4">
            <a:extLst>
              <a:ext uri="{FF2B5EF4-FFF2-40B4-BE49-F238E27FC236}">
                <a16:creationId xmlns:a16="http://schemas.microsoft.com/office/drawing/2014/main" xmlns="" id="{3D7C9052-1EF1-41BF-80FC-220756B9A25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56242" y="2327422"/>
            <a:ext cx="900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18" name="Picture Placeholder 4">
            <a:extLst>
              <a:ext uri="{FF2B5EF4-FFF2-40B4-BE49-F238E27FC236}">
                <a16:creationId xmlns:a16="http://schemas.microsoft.com/office/drawing/2014/main" xmlns="" id="{47DE128B-77C2-4063-96F2-CB35859435C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56242" y="3213970"/>
            <a:ext cx="900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xmlns="" id="{C353378D-77C4-47B1-B713-4324783D615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56242" y="4100518"/>
            <a:ext cx="900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20" name="Picture Placeholder 4">
            <a:extLst>
              <a:ext uri="{FF2B5EF4-FFF2-40B4-BE49-F238E27FC236}">
                <a16:creationId xmlns:a16="http://schemas.microsoft.com/office/drawing/2014/main" xmlns="" id="{D7784D5A-5A5D-4A54-9B5C-C789C3D00DC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656242" y="4987065"/>
            <a:ext cx="900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xmlns="" val="38381508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con-bullet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998DF0BE-1551-3E4D-B287-AC3C9DC67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136" y="582802"/>
            <a:ext cx="10775014" cy="61094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sz="3600" b="0" i="0" dirty="0">
                <a:latin typeface="Raleway Medium" charset="0"/>
                <a:ea typeface="Raleway Medium" charset="0"/>
                <a:cs typeface="Raleway Medium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D5D5F8F-85D0-074B-B47A-785C6C326CD5}"/>
              </a:ext>
            </a:extLst>
          </p:cNvPr>
          <p:cNvSpPr txBox="1"/>
          <p:nvPr userDrawn="1"/>
        </p:nvSpPr>
        <p:spPr>
          <a:xfrm>
            <a:off x="2545237" y="6278252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>
              <a:lnSpc>
                <a:spcPct val="100000"/>
              </a:lnSpc>
            </a:pPr>
            <a:endParaRPr lang="en-US" sz="1800" b="0" i="0" dirty="0">
              <a:solidFill>
                <a:schemeClr val="tx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xmlns="" id="{1ECA1B28-B529-4780-B32A-D27B5284D70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581135" y="1440874"/>
            <a:ext cx="9875015" cy="900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7938" indent="0">
              <a:buNone/>
              <a:defRPr lang="en-US" sz="2800" dirty="0" smtClean="0">
                <a:latin typeface="Raleway SemiBold" panose="020B0703030101060003" pitchFamily="34" charset="0"/>
              </a:defRPr>
            </a:lvl1pPr>
            <a:lvl2pPr>
              <a:defRPr lang="en-US" sz="2400" dirty="0">
                <a:solidFill>
                  <a:schemeClr val="accent2"/>
                </a:solidFill>
                <a:latin typeface="Raleway" panose="020B0503030101060003" pitchFamily="34" charset="77"/>
              </a:defRPr>
            </a:lvl2pPr>
          </a:lstStyle>
          <a:p>
            <a:pPr marL="465138" lvl="0" indent="-457200">
              <a:lnSpc>
                <a:spcPct val="100000"/>
              </a:lnSpc>
              <a:buClr>
                <a:srgbClr val="7ED870"/>
              </a:buClr>
              <a:tabLst/>
            </a:pPr>
            <a:r>
              <a:rPr lang="en-US" dirty="0"/>
              <a:t>Edit Master text styles</a:t>
            </a:r>
          </a:p>
          <a:p>
            <a:pPr marL="579438" lvl="1" indent="-342900">
              <a:lnSpc>
                <a:spcPct val="100000"/>
              </a:lnSpc>
              <a:buClr>
                <a:schemeClr val="accent1"/>
              </a:buClr>
              <a:buFont typeface="Arial" panose="020B0604020202020204" pitchFamily="34" charset="0"/>
              <a:tabLst/>
            </a:pPr>
            <a:r>
              <a:rPr lang="en-US" dirty="0"/>
              <a:t>Second level</a:t>
            </a:r>
          </a:p>
        </p:txBody>
      </p:sp>
      <p:sp>
        <p:nvSpPr>
          <p:cNvPr id="8" name="Footer Placeholder 21">
            <a:extLst>
              <a:ext uri="{FF2B5EF4-FFF2-40B4-BE49-F238E27FC236}">
                <a16:creationId xmlns:a16="http://schemas.microsoft.com/office/drawing/2014/main" xmlns="" id="{5F1EE32B-41C9-454F-90BF-1FAF3ED512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925666" y="6095235"/>
            <a:ext cx="530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Raleway" panose="020B0503030101060003" pitchFamily="34" charset="77"/>
              </a:defRPr>
            </a:lvl1pPr>
          </a:lstStyle>
          <a:p>
            <a:fld id="{10001994-C099-5D4D-9E66-D0ECEDF6E83B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D35C4457-484E-4C8A-831B-8A75BAA769B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6242" y="1440874"/>
            <a:ext cx="900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xmlns="" id="{B949AB69-A1FB-47EF-AF04-9E24EE747B4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81135" y="2892885"/>
            <a:ext cx="9875015" cy="89999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7938" indent="0">
              <a:buNone/>
              <a:defRPr lang="en-US" sz="2800" dirty="0" smtClean="0">
                <a:latin typeface="Raleway SemiBold" panose="020B0703030101060003" pitchFamily="34" charset="0"/>
              </a:defRPr>
            </a:lvl1pPr>
            <a:lvl2pPr>
              <a:defRPr lang="en-US" sz="2400" dirty="0">
                <a:solidFill>
                  <a:schemeClr val="accent2"/>
                </a:solidFill>
                <a:latin typeface="Raleway" panose="020B0503030101060003" pitchFamily="34" charset="77"/>
              </a:defRPr>
            </a:lvl2pPr>
          </a:lstStyle>
          <a:p>
            <a:pPr marL="465138" lvl="0" indent="-457200">
              <a:lnSpc>
                <a:spcPct val="100000"/>
              </a:lnSpc>
              <a:buClr>
                <a:srgbClr val="7ED870"/>
              </a:buClr>
              <a:tabLst/>
            </a:pPr>
            <a:r>
              <a:rPr lang="en-US" dirty="0"/>
              <a:t>Edit Master text styles</a:t>
            </a:r>
          </a:p>
          <a:p>
            <a:pPr marL="579438" lvl="1" indent="-342900">
              <a:lnSpc>
                <a:spcPct val="100000"/>
              </a:lnSpc>
              <a:buClr>
                <a:schemeClr val="accent1"/>
              </a:buClr>
              <a:buFont typeface="Arial" panose="020B0604020202020204" pitchFamily="34" charset="0"/>
              <a:tabLst/>
            </a:pPr>
            <a:r>
              <a:rPr lang="en-US" dirty="0"/>
              <a:t>Second level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xmlns="" id="{91908D55-70EF-4978-B4F3-82D78D33639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581135" y="4344896"/>
            <a:ext cx="9875015" cy="900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7938" indent="0">
              <a:buNone/>
              <a:defRPr lang="en-US" sz="2800" dirty="0" smtClean="0">
                <a:latin typeface="Raleway SemiBold" panose="020B0703030101060003" pitchFamily="34" charset="0"/>
              </a:defRPr>
            </a:lvl1pPr>
            <a:lvl2pPr>
              <a:defRPr lang="en-US" sz="2400" dirty="0">
                <a:solidFill>
                  <a:schemeClr val="accent2"/>
                </a:solidFill>
                <a:latin typeface="Raleway" panose="020B0503030101060003" pitchFamily="34" charset="77"/>
              </a:defRPr>
            </a:lvl2pPr>
          </a:lstStyle>
          <a:p>
            <a:pPr marL="465138" lvl="0" indent="-457200">
              <a:lnSpc>
                <a:spcPct val="100000"/>
              </a:lnSpc>
              <a:buClr>
                <a:srgbClr val="7ED870"/>
              </a:buClr>
              <a:tabLst/>
            </a:pPr>
            <a:r>
              <a:rPr lang="en-US" dirty="0"/>
              <a:t>Edit Master text styles</a:t>
            </a:r>
          </a:p>
          <a:p>
            <a:pPr marL="579438" lvl="1" indent="-342900">
              <a:lnSpc>
                <a:spcPct val="100000"/>
              </a:lnSpc>
              <a:buClr>
                <a:schemeClr val="accent1"/>
              </a:buClr>
              <a:buFont typeface="Arial" panose="020B0604020202020204" pitchFamily="34" charset="0"/>
              <a:tabLst/>
            </a:pPr>
            <a:r>
              <a:rPr lang="en-US" dirty="0"/>
              <a:t>Second level</a:t>
            </a:r>
          </a:p>
        </p:txBody>
      </p:sp>
      <p:sp>
        <p:nvSpPr>
          <p:cNvPr id="17" name="Picture Placeholder 4">
            <a:extLst>
              <a:ext uri="{FF2B5EF4-FFF2-40B4-BE49-F238E27FC236}">
                <a16:creationId xmlns:a16="http://schemas.microsoft.com/office/drawing/2014/main" xmlns="" id="{3D7C9052-1EF1-41BF-80FC-220756B9A25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56242" y="2892885"/>
            <a:ext cx="900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18" name="Picture Placeholder 4">
            <a:extLst>
              <a:ext uri="{FF2B5EF4-FFF2-40B4-BE49-F238E27FC236}">
                <a16:creationId xmlns:a16="http://schemas.microsoft.com/office/drawing/2014/main" xmlns="" id="{47DE128B-77C2-4063-96F2-CB35859435C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56242" y="4344896"/>
            <a:ext cx="900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xmlns="" val="34617668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490A579-6961-4CE9-9203-3AC59AA6E5E3}" type="datetimeFigureOut">
              <a:rPr lang="en-GB" smtClean="0"/>
              <a:pPr/>
              <a:t>16/03/2021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61969"/>
            <a:ext cx="2844800" cy="153888"/>
          </a:xfrm>
          <a:prstGeom prst="rect">
            <a:avLst/>
          </a:prstGeom>
        </p:spPr>
        <p:txBody>
          <a:bodyPr/>
          <a:lstStyle/>
          <a:p>
            <a:fld id="{686D9B4C-B9ED-4ABE-9F55-351A447E596B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893347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855916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85927A98-4B45-2345-8675-13BAD6027E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8040" y="6492875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E0579C-0416-3142-B831-A2A54045D143}" type="datetime1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3/16/2021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BA5E057-E6F8-AF4C-BB32-F36B483E4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84680" y="6492875"/>
            <a:ext cx="2916382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Casterman Advisory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CFFAD01-492A-AA4D-9F5B-7E343002F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14501" y="6492874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25BFF4-7BD7-7242-B9DA-D0D4E9C1802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Helvetica Neue Medium" panose="02000503000000020004" pitchFamily="2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Helvetica Neue Medium" panose="02000503000000020004" pitchFamily="2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8EEC9C28-3B75-174E-80DD-A7607612822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357355" y="6210906"/>
            <a:ext cx="547556" cy="53786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xmlns="" id="{2A82A4CC-1401-3A4C-A128-8E71728D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0111"/>
          </a:xfrm>
        </p:spPr>
        <p:txBody>
          <a:bodyPr>
            <a:normAutofit/>
          </a:bodyPr>
          <a:lstStyle>
            <a:lvl1pPr>
              <a:defRPr sz="2000">
                <a:solidFill>
                  <a:srgbClr val="C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4210899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59958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C7FDC13-9DDC-D747-B577-C85C7A94A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0813B5C-73EE-2746-8D04-ECA65C8E43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286E2D1-47A4-D945-B6BC-CDEF3AFA1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56A5-552E-1040-A941-C94C7F30E475}" type="datetime1">
              <a:rPr lang="en-US" smtClean="0"/>
              <a:pPr/>
              <a:t>3/16/2021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9BDFD30-0E07-CC42-96FB-ED06929E9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ITFA DNI Initiative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3426453-52C4-E94A-A232-9A29FF3D3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BFF4-7BD7-7242-B9DA-D0D4E9C18023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01268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2">
            <a:extLst>
              <a:ext uri="{FF2B5EF4-FFF2-40B4-BE49-F238E27FC236}">
                <a16:creationId xmlns:a16="http://schemas.microsoft.com/office/drawing/2014/main" xmlns="" id="{E33D11A5-000A-904E-9014-5C3A3336D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818" y="313747"/>
            <a:ext cx="5076711" cy="2769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E44982D-DB31-E54D-8AC0-CB65D04756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52846" y="313746"/>
            <a:ext cx="507671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>
              <a:buNone/>
              <a:defRPr sz="2000" b="0" i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 Medium" panose="02000503000000020004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/>
              <a:t>edit subheading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CB203F23-F7F1-C141-B432-71DC5BC13C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399" y="6234174"/>
            <a:ext cx="2743200" cy="153888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1000" b="0" i="0">
                <a:solidFill>
                  <a:srgbClr val="002A45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defRPr>
            </a:lvl1pPr>
          </a:lstStyle>
          <a:p>
            <a:fld id="{49122A20-F39B-FF4E-BAF3-49E0A78904CF}" type="slidenum">
              <a:rPr lang="sv-SE"/>
              <a:pPr/>
              <a:t>‹N›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xmlns="" val="4214848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05A0AD9-A1ED-0442-B511-8ECE3C059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4F4581C-C9AE-5341-B377-2CF5A3ED0C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01A6EB5-F970-0A45-A84A-7471B71E61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82E5F54-3ABA-1145-856B-2144B6792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224C1-7D90-BD4A-BE3C-97EB6B65D8C7}" type="datetime1">
              <a:rPr lang="en-US" smtClean="0"/>
              <a:pPr/>
              <a:t>3/16/2021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FE89679-2469-FE42-A562-1A6DD733C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ITFA DNI Initiative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8AEB931-8295-724D-8B2B-2F5729615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BFF4-7BD7-7242-B9DA-D0D4E9C18023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5879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ABFEC4-AD31-7D42-8958-9056A4F9F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A347BD3-27C3-6849-B219-8E6BFDA133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480EF00-EF45-F241-A743-B6D95CF7B7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B40A07B-D4DC-9F49-BB02-619EE57C1A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2299FA7-84FD-A74D-B00F-0B0DDEDF28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BBC4DE80-EB55-DA4E-8FD8-A80A629A3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589F7-7CC2-C248-8430-2F69585452FF}" type="datetime1">
              <a:rPr lang="en-US" smtClean="0"/>
              <a:pPr/>
              <a:t>3/16/2021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6025411-AFFE-F043-A3ED-0228F5E1B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ITFA DNI Initiative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411A080-C2E7-5345-BD96-EB61A6BFC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BFF4-7BD7-7242-B9DA-D0D4E9C18023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734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1DC2998-877F-6943-B226-9F2B745EE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6378F5D-49EB-314E-B6C8-36A1CCFEE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93993-E467-384B-AC4E-A375A6036283}" type="datetime1">
              <a:rPr lang="en-US" smtClean="0"/>
              <a:pPr/>
              <a:t>3/16/2021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A377AC8-0992-094D-B7C2-C65987554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ITFA DNI Initiative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A3DFFE8-A0CD-7448-9B72-A59623286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BFF4-7BD7-7242-B9DA-D0D4E9C18023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4527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85927A98-4B45-2345-8675-13BAD6027E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80642" y="6315451"/>
            <a:ext cx="2390597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2F4B506-2B55-DA4B-8E61-F1B49DBBDB0C}" type="datetime1">
              <a:rPr lang="en-US" smtClean="0"/>
              <a:pPr/>
              <a:t>3/16/2021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BA5E057-E6F8-AF4C-BB32-F36B483E4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60980" y="6315451"/>
            <a:ext cx="2916382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/>
              <a:t>ITFA DNI Initiative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CFFAD01-492A-AA4D-9F5B-7E343002F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7103" y="6315450"/>
            <a:ext cx="2390597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C125BFF4-7BD7-7242-B9DA-D0D4E9C18023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8EEC9C28-3B75-174E-80DD-A7607612822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357355" y="6210906"/>
            <a:ext cx="547556" cy="53786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xmlns="" id="{2A82A4CC-1401-3A4C-A128-8E71728D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0111"/>
          </a:xfrm>
        </p:spPr>
        <p:txBody>
          <a:bodyPr>
            <a:normAutofit/>
          </a:bodyPr>
          <a:lstStyle>
            <a:lvl1pPr>
              <a:defRPr sz="2000">
                <a:solidFill>
                  <a:srgbClr val="C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xmlns="" id="{FADA86EB-4FED-D44C-8094-278871A3FC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05000" y="6227838"/>
            <a:ext cx="975989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4916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B503B08-F88F-0144-8451-0C116D126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951FCF9-A332-AE46-92EA-D7190267B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2AFE234-3559-6D45-B843-BF9129E52C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69E4A86-18A7-ED4D-92E7-A645FCBF9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A8D0C-F606-4244-BBC5-F7C8FACA5DA7}" type="datetime1">
              <a:rPr lang="en-US" smtClean="0"/>
              <a:pPr/>
              <a:t>3/16/2021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DF65763-275D-9E41-A4F4-AFFA6E4F9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ITFA DNI Initiative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730282A-4EAF-6F44-94DF-077718CF3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BFF4-7BD7-7242-B9DA-D0D4E9C18023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6461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9793669-E661-9E40-A3C0-FDC255DF3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2C4AAE5-DF25-394F-8929-8872FC5CD9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8A595A2-1877-C840-8389-742097C654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26C05C7-A5C3-CF46-A0F5-37BD16B7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BB09E-936D-6145-B5C0-938C3791C8CF}" type="datetime1">
              <a:rPr lang="en-US" smtClean="0"/>
              <a:pPr/>
              <a:t>3/16/2021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42E9440-F46C-174A-9937-D911EF09D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ITFA DNI Initiative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B6DF47F-CC03-D345-967B-7AA2AE0A4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5BFF4-7BD7-7242-B9DA-D0D4E9C18023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2462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5.sv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6.sv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8460830-B890-3843-BACB-0BCF5718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02B48C6-4F6F-F64D-80C3-8F19A90FD9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E4186A2-A460-B74C-A4F2-123C826D34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01044-0E76-8A48-A994-2CC08E83A734}" type="datetime1">
              <a:rPr lang="en-US" smtClean="0"/>
              <a:pPr/>
              <a:t>3/16/2021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248A1C2-CBD6-C14A-8DD5-72D7426C70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ITFA DNI Initiative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4062850-807B-0243-AE6B-1956A149B7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5BFF4-7BD7-7242-B9DA-D0D4E9C18023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487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413BE82-22CF-FF4E-92BD-4229867C49DC}"/>
              </a:ext>
            </a:extLst>
          </p:cNvPr>
          <p:cNvSpPr/>
          <p:nvPr userDrawn="1"/>
        </p:nvSpPr>
        <p:spPr>
          <a:xfrm>
            <a:off x="0" y="0"/>
            <a:ext cx="12192000" cy="1131646"/>
          </a:xfrm>
          <a:prstGeom prst="rect">
            <a:avLst/>
          </a:prstGeom>
          <a:solidFill>
            <a:srgbClr val="002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EE7CA50-9DD5-3046-8D3E-1BC177C1394F}"/>
              </a:ext>
            </a:extLst>
          </p:cNvPr>
          <p:cNvSpPr/>
          <p:nvPr userDrawn="1"/>
        </p:nvSpPr>
        <p:spPr>
          <a:xfrm>
            <a:off x="447463" y="0"/>
            <a:ext cx="724930" cy="64532"/>
          </a:xfrm>
          <a:prstGeom prst="rect">
            <a:avLst/>
          </a:prstGeom>
          <a:solidFill>
            <a:srgbClr val="00A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C57E7FCF-E6FA-5246-93FC-C6D4693889BA}"/>
              </a:ext>
            </a:extLst>
          </p:cNvPr>
          <p:cNvGrpSpPr/>
          <p:nvPr userDrawn="1"/>
        </p:nvGrpSpPr>
        <p:grpSpPr>
          <a:xfrm>
            <a:off x="530822" y="5977270"/>
            <a:ext cx="11130355" cy="517803"/>
            <a:chOff x="447462" y="5977270"/>
            <a:chExt cx="11130355" cy="517803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AAA6FC0C-27AD-1B45-B56A-19BF8FC009DE}"/>
                </a:ext>
              </a:extLst>
            </p:cNvPr>
            <p:cNvCxnSpPr>
              <a:cxnSpLocks/>
            </p:cNvCxnSpPr>
            <p:nvPr/>
          </p:nvCxnSpPr>
          <p:spPr>
            <a:xfrm>
              <a:off x="447462" y="5977270"/>
              <a:ext cx="11130355" cy="0"/>
            </a:xfrm>
            <a:prstGeom prst="line">
              <a:avLst/>
            </a:prstGeom>
            <a:ln w="12700">
              <a:solidFill>
                <a:srgbClr val="021622">
                  <a:alpha val="1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 Placeholder 2">
              <a:extLst>
                <a:ext uri="{FF2B5EF4-FFF2-40B4-BE49-F238E27FC236}">
                  <a16:creationId xmlns:a16="http://schemas.microsoft.com/office/drawing/2014/main" xmlns="" id="{CC7BD375-B9EE-E14C-98FA-A2CB702BEC22}"/>
                </a:ext>
              </a:extLst>
            </p:cNvPr>
            <p:cNvSpPr txBox="1">
              <a:spLocks/>
            </p:cNvSpPr>
            <p:nvPr/>
          </p:nvSpPr>
          <p:spPr>
            <a:xfrm>
              <a:off x="8981400" y="6197462"/>
              <a:ext cx="2596417" cy="229575"/>
            </a:xfrm>
            <a:prstGeom prst="rect">
              <a:avLst/>
            </a:prstGeom>
          </p:spPr>
          <p:txBody>
            <a:bodyPr vert="horz" wrap="square" lIns="91440" tIns="45720" rIns="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b="1" i="0" kern="1200">
                  <a:solidFill>
                    <a:schemeClr val="bg1"/>
                  </a:solidFill>
                  <a:latin typeface="Titillium Web" charset="0"/>
                  <a:ea typeface="Titillium Web" charset="0"/>
                  <a:cs typeface="Titillium Web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Titillium Web" panose="00000500000000000000" pitchFamily="2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75000"/>
                    </a:schemeClr>
                  </a:solidFill>
                  <a:latin typeface="Titillium Web" panose="00000500000000000000" pitchFamily="2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Titillium Web" panose="00000500000000000000" pitchFamily="2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Titillium Web" panose="00000500000000000000" pitchFamily="2" charset="0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000" b="0" dirty="0">
                  <a:solidFill>
                    <a:srgbClr val="002A45"/>
                  </a:solidFill>
                  <a:latin typeface="Helvetica Neue Medium" panose="02000503000000020004"/>
                  <a:cs typeface="Arial" panose="020B0604020202020204" pitchFamily="34" charset="0"/>
                </a:rPr>
                <a:t>re:creating trust in a digital world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1DF4789E-BAFC-4643-A5A1-0FF28DBD0E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96DAC541-7B7A-43D3-8B79-37D633B846F1}">
                  <asvg:svgBlip xmlns:asvg="http://schemas.microsoft.com/office/drawing/2016/SVG/main" xmlns="" r:embed="rId20"/>
                </a:ext>
              </a:extLst>
            </a:blip>
            <a:srcRect/>
            <a:stretch/>
          </p:blipFill>
          <p:spPr>
            <a:xfrm>
              <a:off x="601884" y="6120431"/>
              <a:ext cx="1170756" cy="374642"/>
            </a:xfrm>
            <a:prstGeom prst="rect">
              <a:avLst/>
            </a:prstGeom>
          </p:spPr>
        </p:pic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3C03161D-B2F2-C548-BFFA-083EF7F9AD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399" y="6234174"/>
            <a:ext cx="2743200" cy="153888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1000" b="0" i="0">
                <a:solidFill>
                  <a:srgbClr val="002A45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defRPr>
            </a:lvl1pPr>
          </a:lstStyle>
          <a:p>
            <a:fld id="{49122A20-F39B-FF4E-BAF3-49E0A78904CF}" type="slidenum">
              <a:rPr lang="sv-SE"/>
              <a:pPr/>
              <a:t>‹N›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xmlns="" val="712245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0" i="0" kern="1200">
          <a:solidFill>
            <a:schemeClr val="bg1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2A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23D4B0D2-FAAB-CB4B-BBCE-BA241C471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132522" y="0"/>
            <a:ext cx="8059478" cy="685799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9710A2B8-CB16-BC45-B0CC-F5518EE6E798}"/>
              </a:ext>
            </a:extLst>
          </p:cNvPr>
          <p:cNvSpPr/>
          <p:nvPr userDrawn="1"/>
        </p:nvSpPr>
        <p:spPr>
          <a:xfrm>
            <a:off x="447463" y="0"/>
            <a:ext cx="724930" cy="64532"/>
          </a:xfrm>
          <a:prstGeom prst="rect">
            <a:avLst/>
          </a:prstGeom>
          <a:solidFill>
            <a:srgbClr val="00A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CB66178-0426-6049-A9DF-94D9058DA08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/>
        </p:blipFill>
        <p:spPr>
          <a:xfrm>
            <a:off x="426837" y="3017953"/>
            <a:ext cx="2569037" cy="82209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68D84531-F212-584D-827C-C39F5903FAEA}"/>
              </a:ext>
            </a:extLst>
          </p:cNvPr>
          <p:cNvSpPr/>
          <p:nvPr userDrawn="1"/>
        </p:nvSpPr>
        <p:spPr>
          <a:xfrm>
            <a:off x="426837" y="710636"/>
            <a:ext cx="2668872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sz="2800" b="0" dirty="0">
                <a:solidFill>
                  <a:srgbClr val="00A689"/>
                </a:solidFill>
                <a:latin typeface="Helvetica Neue Medium" panose="02000503000000020004"/>
                <a:cs typeface="Arial" panose="020B0604020202020204" pitchFamily="34" charset="0"/>
              </a:rPr>
              <a:t>re:creating trust in a digital world</a:t>
            </a:r>
          </a:p>
        </p:txBody>
      </p:sp>
    </p:spTree>
    <p:extLst>
      <p:ext uri="{BB962C8B-B14F-4D97-AF65-F5344CB8AC3E}">
        <p14:creationId xmlns:p14="http://schemas.microsoft.com/office/powerpoint/2010/main" xmlns="" val="739876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casterman@c-advisory.e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33.tiff"/><Relationship Id="rId7" Type="http://schemas.openxmlformats.org/officeDocument/2006/relationships/image" Target="../media/image17.png"/><Relationship Id="rId2" Type="http://schemas.openxmlformats.org/officeDocument/2006/relationships/hyperlink" Target="http://www.swift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tiff"/><Relationship Id="rId5" Type="http://schemas.openxmlformats.org/officeDocument/2006/relationships/image" Target="../media/image35.tiff"/><Relationship Id="rId4" Type="http://schemas.openxmlformats.org/officeDocument/2006/relationships/image" Target="../media/image34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tfa.org/member-area/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a.community/" TargetMode="External"/><Relationship Id="rId7" Type="http://schemas.openxmlformats.org/officeDocument/2006/relationships/image" Target="../media/image16.png"/><Relationship Id="rId2" Type="http://schemas.openxmlformats.org/officeDocument/2006/relationships/hyperlink" Target="http://www.itfa.org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mailto:acasterman@c-advisory.eu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13" Type="http://schemas.openxmlformats.org/officeDocument/2006/relationships/image" Target="../media/image51.svg"/><Relationship Id="rId18" Type="http://schemas.openxmlformats.org/officeDocument/2006/relationships/image" Target="../media/image46.png"/><Relationship Id="rId26" Type="http://schemas.openxmlformats.org/officeDocument/2006/relationships/image" Target="../media/image51.png"/><Relationship Id="rId3" Type="http://schemas.openxmlformats.org/officeDocument/2006/relationships/image" Target="../media/image45.svg"/><Relationship Id="rId21" Type="http://schemas.openxmlformats.org/officeDocument/2006/relationships/image" Target="../media/image17.png"/><Relationship Id="rId7" Type="http://schemas.openxmlformats.org/officeDocument/2006/relationships/image" Target="../media/image49.svg"/><Relationship Id="rId12" Type="http://schemas.openxmlformats.org/officeDocument/2006/relationships/image" Target="../media/image43.png"/><Relationship Id="rId17" Type="http://schemas.openxmlformats.org/officeDocument/2006/relationships/image" Target="../media/image55.svg"/><Relationship Id="rId25" Type="http://schemas.openxmlformats.org/officeDocument/2006/relationships/image" Target="../media/image62.svg"/><Relationship Id="rId33" Type="http://schemas.openxmlformats.org/officeDocument/2006/relationships/image" Target="../media/image70.svg"/><Relationship Id="rId2" Type="http://schemas.openxmlformats.org/officeDocument/2006/relationships/image" Target="../media/image40.png"/><Relationship Id="rId16" Type="http://schemas.openxmlformats.org/officeDocument/2006/relationships/image" Target="../media/image45.png"/><Relationship Id="rId20" Type="http://schemas.openxmlformats.org/officeDocument/2006/relationships/image" Target="../media/image48.png"/><Relationship Id="rId29" Type="http://schemas.openxmlformats.org/officeDocument/2006/relationships/image" Target="../media/image66.sv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42.png"/><Relationship Id="rId11" Type="http://schemas.openxmlformats.org/officeDocument/2006/relationships/image" Target="NULL"/><Relationship Id="rId24" Type="http://schemas.openxmlformats.org/officeDocument/2006/relationships/image" Target="../media/image50.png"/><Relationship Id="rId32" Type="http://schemas.openxmlformats.org/officeDocument/2006/relationships/image" Target="../media/image54.png"/><Relationship Id="rId5" Type="http://schemas.openxmlformats.org/officeDocument/2006/relationships/image" Target="../media/image47.svg"/><Relationship Id="rId15" Type="http://schemas.openxmlformats.org/officeDocument/2006/relationships/image" Target="../media/image53.svg"/><Relationship Id="rId23" Type="http://schemas.openxmlformats.org/officeDocument/2006/relationships/image" Target="../media/image60.svg"/><Relationship Id="rId28" Type="http://schemas.openxmlformats.org/officeDocument/2006/relationships/image" Target="../media/image52.png"/><Relationship Id="rId10" Type="http://schemas.openxmlformats.org/officeDocument/2006/relationships/customXml" Target="../ink/ink3.xml"/><Relationship Id="rId19" Type="http://schemas.openxmlformats.org/officeDocument/2006/relationships/image" Target="../media/image47.png"/><Relationship Id="rId31" Type="http://schemas.openxmlformats.org/officeDocument/2006/relationships/image" Target="../media/image68.svg"/><Relationship Id="rId4" Type="http://schemas.openxmlformats.org/officeDocument/2006/relationships/image" Target="../media/image41.png"/><Relationship Id="rId9" Type="http://schemas.openxmlformats.org/officeDocument/2006/relationships/image" Target="NULL"/><Relationship Id="rId14" Type="http://schemas.openxmlformats.org/officeDocument/2006/relationships/image" Target="../media/image44.png"/><Relationship Id="rId22" Type="http://schemas.openxmlformats.org/officeDocument/2006/relationships/image" Target="../media/image49.png"/><Relationship Id="rId27" Type="http://schemas.openxmlformats.org/officeDocument/2006/relationships/image" Target="../media/image64.svg"/><Relationship Id="rId30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gunnar.collin@enigio.com" TargetMode="External"/><Relationship Id="rId2" Type="http://schemas.openxmlformats.org/officeDocument/2006/relationships/hyperlink" Target="http://www.enigio.com/" TargetMode="Externa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56.png"/><Relationship Id="rId4" Type="http://schemas.openxmlformats.org/officeDocument/2006/relationships/hyperlink" Target="mailto:lars.hansen@enigio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9.emf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jpeg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8.png"/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17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942DB7E-15C5-BC42-A85C-C4C10C9CB1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tIns="251999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3200" b="1" dirty="0"/>
              <a:t>Digital Negotiable Instruments (DNI) Initiative</a:t>
            </a:r>
            <a:endParaRPr lang="en-US" sz="3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xmlns="" id="{CA5EC736-50BB-5D4A-A055-979DE2FD86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190307"/>
            <a:ext cx="9144000" cy="306749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600" dirty="0"/>
              <a:t>16 March 2021</a:t>
            </a:r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Prepared by André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</a:rPr>
              <a:t>Casterman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, 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Managing Director,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</a:rPr>
              <a:t>Casterman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 Advisory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Legal Reforms Steering Group, ICC UK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Fintech Committee, ITFA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Alternative Finance Learning Lab, WOA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hlinkClick r:id="rId3"/>
              </a:rPr>
              <a:t>acasterman@c-advisory.eu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6" name="Image 3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xmlns="" id="{37C80D0D-FC77-784A-8C11-232E1D12E6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91103" y="5886313"/>
            <a:ext cx="857864" cy="810205"/>
          </a:xfrm>
          <a:prstGeom prst="rect">
            <a:avLst/>
          </a:prstGeom>
        </p:spPr>
      </p:pic>
      <p:pic>
        <p:nvPicPr>
          <p:cNvPr id="8" name="Image 5">
            <a:extLst>
              <a:ext uri="{FF2B5EF4-FFF2-40B4-BE49-F238E27FC236}">
                <a16:creationId xmlns:a16="http://schemas.microsoft.com/office/drawing/2014/main" xmlns="" id="{41E0B3EB-D4DF-FE44-982B-50D0786092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8617" y="5989635"/>
            <a:ext cx="1760384" cy="6035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AB46D25-EAF2-F849-932E-C305697DAB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5737" y="6014841"/>
            <a:ext cx="1600777" cy="55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10605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F1B7CC96-4B67-B449-8890-2216FEBB2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ITFA DNI Initiative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37CC7788-2C08-8244-89C0-60B89D537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Use cases of Enigio trace:original documents exchanged on </a:t>
            </a:r>
            <a:r>
              <a:rPr lang="x-none" dirty="0">
                <a:hlinkClick r:id="rId2"/>
              </a:rPr>
              <a:t>SWIFT</a:t>
            </a:r>
            <a:endParaRPr lang="x-non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9CF4AEA-71E1-1C40-871D-81A1D1E4FA37}"/>
              </a:ext>
            </a:extLst>
          </p:cNvPr>
          <p:cNvSpPr txBox="1"/>
          <p:nvPr/>
        </p:nvSpPr>
        <p:spPr>
          <a:xfrm>
            <a:off x="4347404" y="2299896"/>
            <a:ext cx="3401876" cy="99793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 anchor="b" anchorCtr="1">
            <a:no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</a:rPr>
              <a:t>Digital original document technology and DLT-based notary service</a:t>
            </a:r>
            <a:endParaRPr lang="x-none" sz="1600" dirty="0">
              <a:solidFill>
                <a:srgbClr val="00206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992DF6D-1634-6547-B0E8-C598C88A60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4332" y="3986071"/>
            <a:ext cx="787400" cy="787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36DB720-4B2F-3F43-B4F1-131684660C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9434" y="1675340"/>
            <a:ext cx="812800" cy="812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F66F13A-EB23-6949-847A-BE895F0D43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9632" y="1713440"/>
            <a:ext cx="774700" cy="774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FFAC943-2BEA-6A43-A18B-1F429B231E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2034" y="3986071"/>
            <a:ext cx="787400" cy="7874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F9AA049C-965D-3B4B-8DCA-E6B2AEB20112}"/>
              </a:ext>
            </a:extLst>
          </p:cNvPr>
          <p:cNvCxnSpPr>
            <a:cxnSpLocks/>
          </p:cNvCxnSpPr>
          <p:nvPr/>
        </p:nvCxnSpPr>
        <p:spPr>
          <a:xfrm>
            <a:off x="3226982" y="2488140"/>
            <a:ext cx="781050" cy="149793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181A8452-3CBE-DC49-BB33-F94B1A089AF8}"/>
              </a:ext>
            </a:extLst>
          </p:cNvPr>
          <p:cNvCxnSpPr>
            <a:cxnSpLocks/>
          </p:cNvCxnSpPr>
          <p:nvPr/>
        </p:nvCxnSpPr>
        <p:spPr>
          <a:xfrm flipH="1">
            <a:off x="8095734" y="2488140"/>
            <a:ext cx="800100" cy="149793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318E6425-7181-1E48-930F-BF41B436BE72}"/>
              </a:ext>
            </a:extLst>
          </p:cNvPr>
          <p:cNvCxnSpPr>
            <a:cxnSpLocks/>
          </p:cNvCxnSpPr>
          <p:nvPr/>
        </p:nvCxnSpPr>
        <p:spPr>
          <a:xfrm>
            <a:off x="4401732" y="4227366"/>
            <a:ext cx="330030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38A06EAA-CDAC-104B-B113-0233BB37501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783448" y="3967852"/>
            <a:ext cx="536870" cy="53687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C157E93-F924-4A49-BEE0-B2C35104B7C3}"/>
              </a:ext>
            </a:extLst>
          </p:cNvPr>
          <p:cNvSpPr txBox="1"/>
          <p:nvPr/>
        </p:nvSpPr>
        <p:spPr>
          <a:xfrm>
            <a:off x="666588" y="2847850"/>
            <a:ext cx="2237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>
                <a:solidFill>
                  <a:srgbClr val="C00000"/>
                </a:solidFill>
              </a:rPr>
              <a:t>t</a:t>
            </a:r>
            <a:r>
              <a:rPr lang="x-none" sz="1400" dirty="0">
                <a:solidFill>
                  <a:srgbClr val="C00000"/>
                </a:solidFill>
              </a:rPr>
              <a:t>race:original documents on</a:t>
            </a:r>
          </a:p>
          <a:p>
            <a:pPr algn="r"/>
            <a:r>
              <a:rPr lang="x-none" sz="1400" dirty="0">
                <a:solidFill>
                  <a:srgbClr val="C00000"/>
                </a:solidFill>
              </a:rPr>
              <a:t>SWIFT MT 798 / FileAct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1B98F4BB-7AC8-B748-8017-C42724858333}"/>
              </a:ext>
            </a:extLst>
          </p:cNvPr>
          <p:cNvSpPr txBox="1"/>
          <p:nvPr/>
        </p:nvSpPr>
        <p:spPr>
          <a:xfrm>
            <a:off x="9170366" y="2847850"/>
            <a:ext cx="2245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C00000"/>
                </a:solidFill>
              </a:rPr>
              <a:t>t</a:t>
            </a:r>
            <a:r>
              <a:rPr lang="x-none" sz="1400" dirty="0">
                <a:solidFill>
                  <a:srgbClr val="C00000"/>
                </a:solidFill>
              </a:rPr>
              <a:t>race:original documents</a:t>
            </a:r>
            <a:br>
              <a:rPr lang="x-none" sz="1400" dirty="0">
                <a:solidFill>
                  <a:srgbClr val="C00000"/>
                </a:solidFill>
              </a:rPr>
            </a:br>
            <a:r>
              <a:rPr lang="x-none" sz="1400" dirty="0">
                <a:solidFill>
                  <a:srgbClr val="C00000"/>
                </a:solidFill>
              </a:rPr>
              <a:t>on SWIFT MT 798 / FileAct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5373DF5-FEDD-B947-A83F-064894D97413}"/>
              </a:ext>
            </a:extLst>
          </p:cNvPr>
          <p:cNvSpPr txBox="1"/>
          <p:nvPr/>
        </p:nvSpPr>
        <p:spPr>
          <a:xfrm>
            <a:off x="4785424" y="5078560"/>
            <a:ext cx="25297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C00000"/>
                </a:solidFill>
              </a:rPr>
              <a:t>t</a:t>
            </a:r>
            <a:r>
              <a:rPr lang="x-none" sz="1400" dirty="0">
                <a:solidFill>
                  <a:srgbClr val="C00000"/>
                </a:solidFill>
              </a:rPr>
              <a:t>race:original documents exchanged via SWIFT FileAct in the inter-bank space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xmlns="" id="{AF97D5FE-0098-0048-AA85-8648A2CE454F}"/>
              </a:ext>
            </a:extLst>
          </p:cNvPr>
          <p:cNvSpPr/>
          <p:nvPr/>
        </p:nvSpPr>
        <p:spPr>
          <a:xfrm>
            <a:off x="5689818" y="4501855"/>
            <a:ext cx="720924" cy="272942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dirty="0"/>
              <a:t>FileAct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C6F5FCE7-EC21-9546-93EC-FF05876FACD3}"/>
              </a:ext>
            </a:extLst>
          </p:cNvPr>
          <p:cNvSpPr/>
          <p:nvPr/>
        </p:nvSpPr>
        <p:spPr>
          <a:xfrm>
            <a:off x="71918" y="5270215"/>
            <a:ext cx="2877022" cy="830997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x-none" sz="1200" dirty="0">
                <a:solidFill>
                  <a:srgbClr val="C00000"/>
                </a:solidFill>
              </a:rPr>
              <a:t>trace:original is Enigio’s </a:t>
            </a:r>
            <a:r>
              <a:rPr lang="en-GB" sz="1200" dirty="0">
                <a:solidFill>
                  <a:srgbClr val="C00000"/>
                </a:solidFill>
              </a:rPr>
              <a:t>p</a:t>
            </a:r>
            <a:r>
              <a:rPr lang="x-none" sz="1200" dirty="0">
                <a:solidFill>
                  <a:srgbClr val="C00000"/>
                </a:solidFill>
              </a:rPr>
              <a:t>atented</a:t>
            </a:r>
          </a:p>
          <a:p>
            <a:pPr algn="r"/>
            <a:r>
              <a:rPr lang="x-none" sz="1200" dirty="0">
                <a:solidFill>
                  <a:srgbClr val="C00000"/>
                </a:solidFill>
              </a:rPr>
              <a:t>invention to create and handle</a:t>
            </a:r>
            <a:br>
              <a:rPr lang="x-none" sz="1200" dirty="0">
                <a:solidFill>
                  <a:srgbClr val="C00000"/>
                </a:solidFill>
              </a:rPr>
            </a:br>
            <a:r>
              <a:rPr lang="x-none" sz="1200" dirty="0">
                <a:solidFill>
                  <a:srgbClr val="C00000"/>
                </a:solidFill>
              </a:rPr>
              <a:t>authoritative digital original</a:t>
            </a:r>
            <a:br>
              <a:rPr lang="x-none" sz="1200" dirty="0">
                <a:solidFill>
                  <a:srgbClr val="C00000"/>
                </a:solidFill>
              </a:rPr>
            </a:br>
            <a:r>
              <a:rPr lang="x-none" sz="1200" dirty="0">
                <a:solidFill>
                  <a:srgbClr val="C00000"/>
                </a:solidFill>
              </a:rPr>
              <a:t>documents</a:t>
            </a:r>
            <a:endParaRPr lang="x-none" sz="1200" dirty="0"/>
          </a:p>
        </p:txBody>
      </p:sp>
      <p:pic>
        <p:nvPicPr>
          <p:cNvPr id="22" name="Picture 21" descr="A close up of a sign&#10;&#10;Description automatically generated">
            <a:extLst>
              <a:ext uri="{FF2B5EF4-FFF2-40B4-BE49-F238E27FC236}">
                <a16:creationId xmlns:a16="http://schemas.microsoft.com/office/drawing/2014/main" xmlns="" id="{650015C5-3008-9B49-89AC-2B23CD8B98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3618" y="5363005"/>
            <a:ext cx="655776" cy="648000"/>
          </a:xfrm>
          <a:prstGeom prst="rect">
            <a:avLst/>
          </a:prstGeom>
        </p:spPr>
      </p:pic>
      <p:pic>
        <p:nvPicPr>
          <p:cNvPr id="24" name="Bildobjekt 4" descr="En bild som visar tecken, sitter, klocka, trafik&#10;&#10;Automatiskt genererad beskrivning">
            <a:extLst>
              <a:ext uri="{FF2B5EF4-FFF2-40B4-BE49-F238E27FC236}">
                <a16:creationId xmlns:a16="http://schemas.microsoft.com/office/drawing/2014/main" xmlns="" id="{BA77592A-B678-704A-8A07-8EB5F44530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47118" y="2419586"/>
            <a:ext cx="1050012" cy="33750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DD3B8017-ABE5-4946-B374-611E34F7550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293729" y="2841025"/>
            <a:ext cx="536870" cy="53687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3B3EB307-344F-D34D-8343-824166760E2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45420" y="2841025"/>
            <a:ext cx="536870" cy="536870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xmlns="" id="{A9EEF487-6BA0-4B43-89FE-C6D131BC28C6}"/>
              </a:ext>
            </a:extLst>
          </p:cNvPr>
          <p:cNvSpPr/>
          <p:nvPr/>
        </p:nvSpPr>
        <p:spPr>
          <a:xfrm>
            <a:off x="3153393" y="3407950"/>
            <a:ext cx="720924" cy="272942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dirty="0"/>
              <a:t>FileAct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xmlns="" id="{C99FA685-0E09-E040-893B-9AA9A7F912AC}"/>
              </a:ext>
            </a:extLst>
          </p:cNvPr>
          <p:cNvSpPr/>
          <p:nvPr/>
        </p:nvSpPr>
        <p:spPr>
          <a:xfrm>
            <a:off x="8201702" y="3407950"/>
            <a:ext cx="720924" cy="272942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dirty="0"/>
              <a:t>FileAct</a:t>
            </a:r>
          </a:p>
        </p:txBody>
      </p:sp>
      <p:pic>
        <p:nvPicPr>
          <p:cNvPr id="20" name="Picture 19" descr="A close up of a sign&#10;&#10;Description automatically generated">
            <a:extLst>
              <a:ext uri="{FF2B5EF4-FFF2-40B4-BE49-F238E27FC236}">
                <a16:creationId xmlns:a16="http://schemas.microsoft.com/office/drawing/2014/main" xmlns="" id="{78AEDBC1-C977-D548-A419-74A4414BC0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75746" y="3703863"/>
            <a:ext cx="276218" cy="272943"/>
          </a:xfrm>
          <a:prstGeom prst="rect">
            <a:avLst/>
          </a:prstGeom>
        </p:spPr>
      </p:pic>
      <p:pic>
        <p:nvPicPr>
          <p:cNvPr id="30" name="Picture 29" descr="A close up of a sign&#10;&#10;Description automatically generated">
            <a:extLst>
              <a:ext uri="{FF2B5EF4-FFF2-40B4-BE49-F238E27FC236}">
                <a16:creationId xmlns:a16="http://schemas.microsoft.com/office/drawing/2014/main" xmlns="" id="{FBD3C8ED-2320-AA48-8111-43052DEBBF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24055" y="3703863"/>
            <a:ext cx="276218" cy="272943"/>
          </a:xfrm>
          <a:prstGeom prst="rect">
            <a:avLst/>
          </a:prstGeom>
        </p:spPr>
      </p:pic>
      <p:pic>
        <p:nvPicPr>
          <p:cNvPr id="32" name="Picture 31" descr="A close up of a sign&#10;&#10;Description automatically generated">
            <a:extLst>
              <a:ext uri="{FF2B5EF4-FFF2-40B4-BE49-F238E27FC236}">
                <a16:creationId xmlns:a16="http://schemas.microsoft.com/office/drawing/2014/main" xmlns="" id="{AFB00EC9-6686-124A-908C-733B444712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12171" y="4789235"/>
            <a:ext cx="276218" cy="272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09547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753252F-4873-4F63-801D-CC719279A7D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47C8CCB-F95D-4249-92DD-651249D353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4F5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23D181A2-29E7-CA4D-819A-AFD8FD6C5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More information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8D8288D-C319-D04B-B944-E082628339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5508" y="690078"/>
            <a:ext cx="3889268" cy="547784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5EED329D-86EC-C74A-82FD-C890313BC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821" y="6356350"/>
            <a:ext cx="703217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 dirty="0">
                <a:solidFill>
                  <a:srgbClr val="898989"/>
                </a:solidFill>
                <a:latin typeface="+mn-lt"/>
                <a:ea typeface="+mn-ea"/>
                <a:cs typeface="+mn-cs"/>
              </a:rPr>
              <a:t>ITFA DNI Initiative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8817331-A3BB-9246-B350-0CDB99D21245}"/>
              </a:ext>
            </a:extLst>
          </p:cNvPr>
          <p:cNvSpPr txBox="1"/>
          <p:nvPr/>
        </p:nvSpPr>
        <p:spPr>
          <a:xfrm>
            <a:off x="8160327" y="1720839"/>
            <a:ext cx="3709939" cy="34163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x-none" sz="2800" dirty="0"/>
              <a:t>The ITFA </a:t>
            </a:r>
            <a:r>
              <a:rPr lang="x-none" sz="2800" i="1" dirty="0"/>
              <a:t>Manual on Digital Negotiable Instruments (version of April 2020)</a:t>
            </a:r>
            <a:r>
              <a:rPr lang="x-none" sz="2800" dirty="0"/>
              <a:t> is available from the ITFA web site M</a:t>
            </a:r>
            <a:r>
              <a:rPr lang="en-GB" sz="2800" dirty="0"/>
              <a:t>e</a:t>
            </a:r>
            <a:r>
              <a:rPr lang="x-none" sz="2800" dirty="0"/>
              <a:t>mber Area:</a:t>
            </a:r>
          </a:p>
          <a:p>
            <a:endParaRPr lang="x-none" sz="2800" dirty="0">
              <a:hlinkClick r:id="rId3"/>
            </a:endParaRPr>
          </a:p>
          <a:p>
            <a:r>
              <a:rPr lang="en-GB" sz="2000" dirty="0">
                <a:hlinkClick r:id="rId3"/>
              </a:rPr>
              <a:t>https://itfa.org/member-area/</a:t>
            </a:r>
            <a:endParaRPr lang="x-none" sz="2000" dirty="0"/>
          </a:p>
        </p:txBody>
      </p:sp>
    </p:spTree>
    <p:extLst>
      <p:ext uri="{BB962C8B-B14F-4D97-AF65-F5344CB8AC3E}">
        <p14:creationId xmlns:p14="http://schemas.microsoft.com/office/powerpoint/2010/main" xmlns="" val="593070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E0CC9FB-954A-A840-8905-92DF0FBFDD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94017"/>
            <a:ext cx="9144000" cy="1091441"/>
          </a:xfrm>
        </p:spPr>
        <p:txBody>
          <a:bodyPr>
            <a:normAutofit/>
          </a:bodyPr>
          <a:lstStyle/>
          <a:p>
            <a:r>
              <a:rPr lang="en-US" sz="2000" dirty="0"/>
              <a:t>Want to join ITFA?  Consult </a:t>
            </a:r>
            <a:r>
              <a:rPr lang="en-US" sz="2000" dirty="0">
                <a:hlinkClick r:id="rId2"/>
              </a:rPr>
              <a:t>www.itfa.org</a:t>
            </a:r>
            <a:endParaRPr lang="en-US" sz="2000" dirty="0"/>
          </a:p>
          <a:p>
            <a:r>
              <a:rPr lang="en-US" sz="2000" dirty="0"/>
              <a:t>Want to join WOA? Consult </a:t>
            </a:r>
            <a:r>
              <a:rPr lang="en-US" sz="2000" dirty="0">
                <a:hlinkClick r:id="rId3"/>
              </a:rPr>
              <a:t>www.woa.community</a:t>
            </a:r>
            <a:r>
              <a:rPr lang="en-US" sz="2000" dirty="0"/>
              <a:t> </a:t>
            </a:r>
          </a:p>
          <a:p>
            <a:r>
              <a:rPr lang="en-US" sz="2000" dirty="0"/>
              <a:t>Need more info? Want to engage?  Email </a:t>
            </a:r>
            <a:r>
              <a:rPr lang="en-US" sz="2000" dirty="0">
                <a:hlinkClick r:id="rId4"/>
              </a:rPr>
              <a:t>acasterman@c-advisory.eu</a:t>
            </a:r>
            <a:endParaRPr lang="en-US" sz="20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5F005D29-6ECE-C94C-AA62-57EE68E945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ctr">
            <a:noAutofit/>
          </a:bodyPr>
          <a:lstStyle/>
          <a:p>
            <a:pPr lvl="0">
              <a:lnSpc>
                <a:spcPct val="160000"/>
              </a:lnSpc>
              <a:spcBef>
                <a:spcPts val="1000"/>
              </a:spcBef>
            </a:pPr>
            <a:r>
              <a:rPr lang="en-GB" sz="4800" dirty="0"/>
              <a:t>DNI Initiative</a:t>
            </a:r>
            <a:endParaRPr lang="en-GB" dirty="0"/>
          </a:p>
        </p:txBody>
      </p:sp>
      <p:pic>
        <p:nvPicPr>
          <p:cNvPr id="5" name="Image 3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xmlns="" id="{B16D37FF-8813-2C49-934A-0BA2A50A69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91103" y="5886313"/>
            <a:ext cx="857864" cy="81020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9F8ED7AD-9C6F-FA46-8DC9-2103C88BDA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08617" y="5989635"/>
            <a:ext cx="1760384" cy="6035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F2191B09-1845-B443-92F1-02A4C84A50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85737" y="6014841"/>
            <a:ext cx="1600777" cy="55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99040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>
            <a:extLst>
              <a:ext uri="{FF2B5EF4-FFF2-40B4-BE49-F238E27FC236}">
                <a16:creationId xmlns:a16="http://schemas.microsoft.com/office/drawing/2014/main" xmlns="" id="{4362CDA8-ACFD-4E00-ABC7-A2648ECE81BB}"/>
              </a:ext>
            </a:extLst>
          </p:cNvPr>
          <p:cNvSpPr txBox="1"/>
          <p:nvPr/>
        </p:nvSpPr>
        <p:spPr>
          <a:xfrm>
            <a:off x="382555" y="6055567"/>
            <a:ext cx="3116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March, 2021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xmlns="" id="{6C5CEC54-7600-40F0-AB6C-A473CC0CE812}"/>
              </a:ext>
            </a:extLst>
          </p:cNvPr>
          <p:cNvSpPr/>
          <p:nvPr/>
        </p:nvSpPr>
        <p:spPr>
          <a:xfrm>
            <a:off x="4448070" y="2749155"/>
            <a:ext cx="73265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How to bring hybrid blockchain to bills of exchange and promissory notes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>
              <a:solidFill>
                <a:prstClr val="white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Gunnar Collin, Head of Sales &amp; Marketing,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Enigio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7179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410F5BD-DA92-4D74-9351-6696D00B09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122A20-F39B-FF4E-BAF3-49E0A78904CF}" type="slidenum">
              <a:rPr kumimoji="0" lang="sv-S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A45"/>
                </a:solidFill>
                <a:effectLst/>
                <a:uLnTx/>
                <a:uFillTx/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sv-SE" sz="1000" b="0" i="0" u="none" strike="noStrike" kern="1200" cap="none" spc="0" normalizeH="0" baseline="0" noProof="0">
              <a:ln>
                <a:noFill/>
              </a:ln>
              <a:solidFill>
                <a:srgbClr val="002A45"/>
              </a:solidFill>
              <a:effectLst/>
              <a:uLnTx/>
              <a:uFillTx/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F58C9D4-BF16-437B-8C26-1AC61B4ABE10}"/>
              </a:ext>
            </a:extLst>
          </p:cNvPr>
          <p:cNvSpPr txBox="1"/>
          <p:nvPr/>
        </p:nvSpPr>
        <p:spPr>
          <a:xfrm>
            <a:off x="310551" y="2777056"/>
            <a:ext cx="1963271" cy="369332"/>
          </a:xfrm>
          <a:prstGeom prst="rect">
            <a:avLst/>
          </a:prstGeom>
          <a:solidFill>
            <a:srgbClr val="002A45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 Medium" panose="02000503000000020004"/>
                <a:ea typeface="+mn-ea"/>
                <a:cs typeface="+mn-cs"/>
              </a:rPr>
              <a:t>Original vs Copy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DC98A0F-D362-4B63-89CA-1D94237A6236}"/>
              </a:ext>
            </a:extLst>
          </p:cNvPr>
          <p:cNvSpPr txBox="1"/>
          <p:nvPr/>
        </p:nvSpPr>
        <p:spPr>
          <a:xfrm>
            <a:off x="4631539" y="2777056"/>
            <a:ext cx="1963271" cy="369332"/>
          </a:xfrm>
          <a:prstGeom prst="rect">
            <a:avLst/>
          </a:prstGeom>
          <a:solidFill>
            <a:srgbClr val="002A45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 Medium" panose="02000503000000020004"/>
                <a:ea typeface="+mn-ea"/>
                <a:cs typeface="+mn-cs"/>
              </a:rPr>
              <a:t>Transferability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4FA4F50-B12D-4BF8-8EFC-DBB55938CF2E}"/>
              </a:ext>
            </a:extLst>
          </p:cNvPr>
          <p:cNvSpPr txBox="1"/>
          <p:nvPr/>
        </p:nvSpPr>
        <p:spPr>
          <a:xfrm>
            <a:off x="2471045" y="2777056"/>
            <a:ext cx="1963271" cy="369332"/>
          </a:xfrm>
          <a:prstGeom prst="rect">
            <a:avLst/>
          </a:prstGeom>
          <a:solidFill>
            <a:srgbClr val="002A45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 Medium" panose="02000503000000020004"/>
                <a:ea typeface="+mn-ea"/>
                <a:cs typeface="+mn-cs"/>
              </a:rPr>
              <a:t>Possession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9253ECB-CD69-4F98-88E3-03D594CB48C7}"/>
              </a:ext>
            </a:extLst>
          </p:cNvPr>
          <p:cNvSpPr txBox="1"/>
          <p:nvPr/>
        </p:nvSpPr>
        <p:spPr>
          <a:xfrm>
            <a:off x="1390798" y="3594924"/>
            <a:ext cx="1963271" cy="369332"/>
          </a:xfrm>
          <a:prstGeom prst="rect">
            <a:avLst/>
          </a:prstGeom>
          <a:solidFill>
            <a:srgbClr val="002A45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 Medium" panose="02000503000000020004"/>
                <a:ea typeface="+mn-ea"/>
                <a:cs typeface="+mn-cs"/>
              </a:rPr>
              <a:t>Immutability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45F4880-EB03-4241-889B-8B867242F8A8}"/>
              </a:ext>
            </a:extLst>
          </p:cNvPr>
          <p:cNvSpPr txBox="1"/>
          <p:nvPr/>
        </p:nvSpPr>
        <p:spPr>
          <a:xfrm>
            <a:off x="3551292" y="3594924"/>
            <a:ext cx="1963271" cy="369332"/>
          </a:xfrm>
          <a:prstGeom prst="rect">
            <a:avLst/>
          </a:prstGeom>
          <a:solidFill>
            <a:srgbClr val="002A45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 Medium" panose="02000503000000020004"/>
                <a:ea typeface="+mn-ea"/>
                <a:cs typeface="+mn-cs"/>
              </a:rPr>
              <a:t>Traceability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F23F494-6FC4-4410-9E7B-B8D8D664C1E1}"/>
              </a:ext>
            </a:extLst>
          </p:cNvPr>
          <p:cNvSpPr txBox="1"/>
          <p:nvPr/>
        </p:nvSpPr>
        <p:spPr>
          <a:xfrm>
            <a:off x="5711786" y="3586751"/>
            <a:ext cx="1963271" cy="369332"/>
          </a:xfrm>
          <a:prstGeom prst="rect">
            <a:avLst/>
          </a:prstGeom>
          <a:solidFill>
            <a:srgbClr val="002A45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 Medium" panose="02000503000000020004"/>
                <a:ea typeface="+mn-ea"/>
                <a:cs typeface="+mn-cs"/>
              </a:rPr>
              <a:t>Data Privacy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D4158215-A686-44DB-918E-F1A8F34A55EA}"/>
              </a:ext>
            </a:extLst>
          </p:cNvPr>
          <p:cNvSpPr txBox="1"/>
          <p:nvPr/>
        </p:nvSpPr>
        <p:spPr>
          <a:xfrm>
            <a:off x="6792034" y="2777056"/>
            <a:ext cx="1963271" cy="369332"/>
          </a:xfrm>
          <a:prstGeom prst="rect">
            <a:avLst/>
          </a:prstGeom>
          <a:solidFill>
            <a:srgbClr val="002A45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 Medium" panose="02000503000000020004"/>
                <a:ea typeface="+mn-ea"/>
                <a:cs typeface="+mn-cs"/>
              </a:rPr>
              <a:t>Presentability</a:t>
            </a:r>
          </a:p>
        </p:txBody>
      </p:sp>
      <p:pic>
        <p:nvPicPr>
          <p:cNvPr id="8" name="Graphic 7" descr="Checkmark">
            <a:extLst>
              <a:ext uri="{FF2B5EF4-FFF2-40B4-BE49-F238E27FC236}">
                <a16:creationId xmlns:a16="http://schemas.microsoft.com/office/drawing/2014/main" xmlns="" id="{51F0F629-8403-49C6-8A12-79DD0EF709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997157" y="2328520"/>
            <a:ext cx="377344" cy="601462"/>
          </a:xfrm>
          <a:prstGeom prst="rect">
            <a:avLst/>
          </a:prstGeom>
        </p:spPr>
      </p:pic>
      <p:pic>
        <p:nvPicPr>
          <p:cNvPr id="10" name="Graphic 9" descr="Checkmark">
            <a:extLst>
              <a:ext uri="{FF2B5EF4-FFF2-40B4-BE49-F238E27FC236}">
                <a16:creationId xmlns:a16="http://schemas.microsoft.com/office/drawing/2014/main" xmlns="" id="{4DB55341-B67C-4869-BF6A-99179E0261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487585" y="2347128"/>
            <a:ext cx="377344" cy="601462"/>
          </a:xfrm>
          <a:prstGeom prst="rect">
            <a:avLst/>
          </a:prstGeom>
        </p:spPr>
      </p:pic>
      <p:pic>
        <p:nvPicPr>
          <p:cNvPr id="12" name="Graphic 11" descr="Checkmark">
            <a:extLst>
              <a:ext uri="{FF2B5EF4-FFF2-40B4-BE49-F238E27FC236}">
                <a16:creationId xmlns:a16="http://schemas.microsoft.com/office/drawing/2014/main" xmlns="" id="{93049AD4-4B8C-43BC-A226-AD90276EBB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155583" y="2384527"/>
            <a:ext cx="377344" cy="601462"/>
          </a:xfrm>
          <a:prstGeom prst="rect">
            <a:avLst/>
          </a:prstGeom>
        </p:spPr>
      </p:pic>
      <p:pic>
        <p:nvPicPr>
          <p:cNvPr id="19" name="Graphic 18" descr="Checkmark">
            <a:extLst>
              <a:ext uri="{FF2B5EF4-FFF2-40B4-BE49-F238E27FC236}">
                <a16:creationId xmlns:a16="http://schemas.microsoft.com/office/drawing/2014/main" xmlns="" id="{0BD83B36-D83A-4C15-AF1D-C04847A22E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374914" y="2359298"/>
            <a:ext cx="377344" cy="601462"/>
          </a:xfrm>
          <a:prstGeom prst="rect">
            <a:avLst/>
          </a:prstGeom>
        </p:spPr>
      </p:pic>
      <p:pic>
        <p:nvPicPr>
          <p:cNvPr id="23" name="Graphic 22" descr="Checkmark">
            <a:extLst>
              <a:ext uri="{FF2B5EF4-FFF2-40B4-BE49-F238E27FC236}">
                <a16:creationId xmlns:a16="http://schemas.microsoft.com/office/drawing/2014/main" xmlns="" id="{D83467E9-2716-4E4C-A5BD-905116EE2D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107125" y="3165195"/>
            <a:ext cx="377344" cy="601462"/>
          </a:xfrm>
          <a:prstGeom prst="rect">
            <a:avLst/>
          </a:prstGeom>
        </p:spPr>
      </p:pic>
      <p:pic>
        <p:nvPicPr>
          <p:cNvPr id="25" name="Graphic 24" descr="Checkmark">
            <a:extLst>
              <a:ext uri="{FF2B5EF4-FFF2-40B4-BE49-F238E27FC236}">
                <a16:creationId xmlns:a16="http://schemas.microsoft.com/office/drawing/2014/main" xmlns="" id="{6E6601C3-C3A5-4432-9147-4FBF8E8E61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213267" y="3162606"/>
            <a:ext cx="377344" cy="601462"/>
          </a:xfrm>
          <a:prstGeom prst="rect">
            <a:avLst/>
          </a:prstGeom>
        </p:spPr>
      </p:pic>
      <p:pic>
        <p:nvPicPr>
          <p:cNvPr id="27" name="Graphic 26" descr="Checkmark">
            <a:extLst>
              <a:ext uri="{FF2B5EF4-FFF2-40B4-BE49-F238E27FC236}">
                <a16:creationId xmlns:a16="http://schemas.microsoft.com/office/drawing/2014/main" xmlns="" id="{2E4CF3C7-F98D-4541-96DE-444B35CD41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418888" y="3185344"/>
            <a:ext cx="377344" cy="601462"/>
          </a:xfrm>
          <a:prstGeom prst="rect">
            <a:avLst/>
          </a:prstGeom>
        </p:spPr>
      </p:pic>
      <p:pic>
        <p:nvPicPr>
          <p:cNvPr id="29" name="Bildobjekt 22" descr="En bild som visar tecken, utomhus, gata, röd&#10;&#10;Automatiskt genererad beskrivning">
            <a:extLst>
              <a:ext uri="{FF2B5EF4-FFF2-40B4-BE49-F238E27FC236}">
                <a16:creationId xmlns:a16="http://schemas.microsoft.com/office/drawing/2014/main" xmlns="" id="{20AE5EFD-ADE6-478E-BCC1-5750685AF4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10384" y="2359298"/>
            <a:ext cx="2411510" cy="2382972"/>
          </a:xfrm>
          <a:prstGeom prst="rect">
            <a:avLst/>
          </a:prstGeom>
        </p:spPr>
      </p:pic>
      <p:sp>
        <p:nvSpPr>
          <p:cNvPr id="32" name="Title 1">
            <a:extLst>
              <a:ext uri="{FF2B5EF4-FFF2-40B4-BE49-F238E27FC236}">
                <a16:creationId xmlns:a16="http://schemas.microsoft.com/office/drawing/2014/main" xmlns="" id="{C88138A8-F603-438B-885C-BCEC9F6F0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818" y="425242"/>
            <a:ext cx="10279055" cy="276999"/>
          </a:xfrm>
        </p:spPr>
        <p:txBody>
          <a:bodyPr/>
          <a:lstStyle/>
          <a:p>
            <a:r>
              <a:rPr lang="en-GB" dirty="0"/>
              <a:t>The Digital Original Document, solving the unsolved</a:t>
            </a:r>
          </a:p>
        </p:txBody>
      </p:sp>
    </p:spTree>
    <p:extLst>
      <p:ext uri="{BB962C8B-B14F-4D97-AF65-F5344CB8AC3E}">
        <p14:creationId xmlns:p14="http://schemas.microsoft.com/office/powerpoint/2010/main" xmlns="" val="28020123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431C6F9-D4A7-43FD-B13A-E16539383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818" y="385665"/>
            <a:ext cx="5076711" cy="276999"/>
          </a:xfrm>
        </p:spPr>
        <p:txBody>
          <a:bodyPr/>
          <a:lstStyle/>
          <a:p>
            <a:r>
              <a:rPr lang="en-GB" dirty="0"/>
              <a:t>The Notary Service – a public ledger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3008229-3BE0-4D2B-8CDA-D2E7CC86693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52846" y="385665"/>
            <a:ext cx="5076711" cy="276999"/>
          </a:xfrm>
        </p:spPr>
        <p:txBody>
          <a:bodyPr/>
          <a:lstStyle/>
          <a:p>
            <a:r>
              <a:rPr lang="en-GB" dirty="0" err="1"/>
              <a:t>trace:original</a:t>
            </a:r>
            <a:r>
              <a:rPr lang="en-GB" dirty="0"/>
              <a:t> public DLT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296D2FA-5821-47F8-9384-783C205B8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122A20-F39B-FF4E-BAF3-49E0A78904CF}" type="slidenum">
              <a:rPr kumimoji="0" lang="sv-S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A45"/>
                </a:solidFill>
                <a:effectLst/>
                <a:uLnTx/>
                <a:uFillTx/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sv-SE" sz="1000" b="0" i="0" u="none" strike="noStrike" kern="1200" cap="none" spc="0" normalizeH="0" baseline="0" noProof="0">
              <a:ln>
                <a:noFill/>
              </a:ln>
              <a:solidFill>
                <a:srgbClr val="002A45"/>
              </a:solidFill>
              <a:effectLst/>
              <a:uLnTx/>
              <a:uFillTx/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211EC2D-F583-46E8-9942-3DCF77F4FD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520" y="1490373"/>
            <a:ext cx="6329779" cy="42198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E55855E-8BC8-0D40-90A3-E482C4AB4CCD}"/>
              </a:ext>
            </a:extLst>
          </p:cNvPr>
          <p:cNvSpPr txBox="1"/>
          <p:nvPr/>
        </p:nvSpPr>
        <p:spPr>
          <a:xfrm>
            <a:off x="4362628" y="1490373"/>
            <a:ext cx="1082676" cy="276999"/>
          </a:xfrm>
          <a:prstGeom prst="rect">
            <a:avLst/>
          </a:prstGeom>
          <a:solidFill>
            <a:srgbClr val="002A45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 Neue Medium" panose="020005030000000200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59749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8" name="Grupp 130">
            <a:extLst>
              <a:ext uri="{FF2B5EF4-FFF2-40B4-BE49-F238E27FC236}">
                <a16:creationId xmlns:a16="http://schemas.microsoft.com/office/drawing/2014/main" xmlns="" id="{0CDF8C9F-EBB5-464A-843D-AD2E72AF1926}"/>
              </a:ext>
            </a:extLst>
          </p:cNvPr>
          <p:cNvGrpSpPr/>
          <p:nvPr/>
        </p:nvGrpSpPr>
        <p:grpSpPr>
          <a:xfrm>
            <a:off x="9935658" y="4016264"/>
            <a:ext cx="765110" cy="979714"/>
            <a:chOff x="3108511" y="1707502"/>
            <a:chExt cx="765110" cy="979714"/>
          </a:xfrm>
        </p:grpSpPr>
        <p:sp>
          <p:nvSpPr>
            <p:cNvPr id="239" name="Rektangel 131">
              <a:extLst>
                <a:ext uri="{FF2B5EF4-FFF2-40B4-BE49-F238E27FC236}">
                  <a16:creationId xmlns:a16="http://schemas.microsoft.com/office/drawing/2014/main" xmlns="" id="{52C5256C-85AB-41A8-ADBC-B0EF9655521E}"/>
                </a:ext>
              </a:extLst>
            </p:cNvPr>
            <p:cNvSpPr/>
            <p:nvPr/>
          </p:nvSpPr>
          <p:spPr>
            <a:xfrm>
              <a:off x="3108511" y="1707502"/>
              <a:ext cx="765110" cy="979714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44546A">
                  <a:lumMod val="20000"/>
                  <a:lumOff val="8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50000"/>
                  </a:srgbClr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cxnSp>
          <p:nvCxnSpPr>
            <p:cNvPr id="240" name="Rak koppling 132">
              <a:extLst>
                <a:ext uri="{FF2B5EF4-FFF2-40B4-BE49-F238E27FC236}">
                  <a16:creationId xmlns:a16="http://schemas.microsoft.com/office/drawing/2014/main" xmlns="" id="{7DD47598-A2BE-479C-B560-D026AB040C4D}"/>
                </a:ext>
              </a:extLst>
            </p:cNvPr>
            <p:cNvCxnSpPr/>
            <p:nvPr/>
          </p:nvCxnSpPr>
          <p:spPr>
            <a:xfrm>
              <a:off x="3175518" y="1903445"/>
              <a:ext cx="597160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  <p:cxnSp>
          <p:nvCxnSpPr>
            <p:cNvPr id="241" name="Rak koppling 133">
              <a:extLst>
                <a:ext uri="{FF2B5EF4-FFF2-40B4-BE49-F238E27FC236}">
                  <a16:creationId xmlns:a16="http://schemas.microsoft.com/office/drawing/2014/main" xmlns="" id="{BFB963A9-3D55-4FBA-BB80-BF5A199DE5D8}"/>
                </a:ext>
              </a:extLst>
            </p:cNvPr>
            <p:cNvCxnSpPr/>
            <p:nvPr/>
          </p:nvCxnSpPr>
          <p:spPr>
            <a:xfrm>
              <a:off x="3178632" y="2111828"/>
              <a:ext cx="597160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  <p:cxnSp>
          <p:nvCxnSpPr>
            <p:cNvPr id="242" name="Rak koppling 134">
              <a:extLst>
                <a:ext uri="{FF2B5EF4-FFF2-40B4-BE49-F238E27FC236}">
                  <a16:creationId xmlns:a16="http://schemas.microsoft.com/office/drawing/2014/main" xmlns="" id="{C14CCF5E-6066-457B-A265-A9B869B1C0C8}"/>
                </a:ext>
              </a:extLst>
            </p:cNvPr>
            <p:cNvCxnSpPr/>
            <p:nvPr/>
          </p:nvCxnSpPr>
          <p:spPr>
            <a:xfrm>
              <a:off x="3178632" y="2292220"/>
              <a:ext cx="597160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</p:grpSp>
      <p:pic>
        <p:nvPicPr>
          <p:cNvPr id="246" name="Platshållare för innehåll 188" descr="Bildskärm">
            <a:extLst>
              <a:ext uri="{FF2B5EF4-FFF2-40B4-BE49-F238E27FC236}">
                <a16:creationId xmlns:a16="http://schemas.microsoft.com/office/drawing/2014/main" xmlns="" id="{10503517-2180-4B20-B58C-F2B1FB51F3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9817608" y="3710359"/>
            <a:ext cx="1032398" cy="18254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0" name="Graphic 69" descr="Cloud outline">
            <a:extLst>
              <a:ext uri="{FF2B5EF4-FFF2-40B4-BE49-F238E27FC236}">
                <a16:creationId xmlns:a16="http://schemas.microsoft.com/office/drawing/2014/main" xmlns="" id="{E032A692-2CBA-4A2C-ABB2-A6850B525D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613268" y="4635340"/>
            <a:ext cx="6486230" cy="1551535"/>
          </a:xfrm>
          <a:prstGeom prst="rect">
            <a:avLst/>
          </a:prstGeom>
        </p:spPr>
      </p:pic>
      <p:sp>
        <p:nvSpPr>
          <p:cNvPr id="151" name="Rektangel 20">
            <a:extLst>
              <a:ext uri="{FF2B5EF4-FFF2-40B4-BE49-F238E27FC236}">
                <a16:creationId xmlns:a16="http://schemas.microsoft.com/office/drawing/2014/main" xmlns="" id="{8FF9473F-040A-482B-BA7B-3ECD23AD8677}"/>
              </a:ext>
            </a:extLst>
          </p:cNvPr>
          <p:cNvSpPr/>
          <p:nvPr/>
        </p:nvSpPr>
        <p:spPr>
          <a:xfrm>
            <a:off x="3055998" y="4032731"/>
            <a:ext cx="765110" cy="979714"/>
          </a:xfrm>
          <a:prstGeom prst="rect">
            <a:avLst/>
          </a:prstGeom>
          <a:solidFill>
            <a:srgbClr val="E7E6E6"/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Light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93B2C259-A7AF-354C-A4DA-CF2F7D71533B}"/>
              </a:ext>
            </a:extLst>
          </p:cNvPr>
          <p:cNvSpPr/>
          <p:nvPr/>
        </p:nvSpPr>
        <p:spPr>
          <a:xfrm>
            <a:off x="0" y="-5834"/>
            <a:ext cx="12192000" cy="1131646"/>
          </a:xfrm>
          <a:prstGeom prst="rect">
            <a:avLst/>
          </a:prstGeom>
          <a:solidFill>
            <a:srgbClr val="0328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9E263D8D-8881-1C4A-883A-3C492C0B2528}"/>
              </a:ext>
            </a:extLst>
          </p:cNvPr>
          <p:cNvSpPr txBox="1">
            <a:spLocks/>
          </p:cNvSpPr>
          <p:nvPr/>
        </p:nvSpPr>
        <p:spPr>
          <a:xfrm>
            <a:off x="384615" y="373425"/>
            <a:ext cx="11072814" cy="44688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 baseline="0">
                <a:solidFill>
                  <a:schemeClr val="bg1"/>
                </a:solidFill>
                <a:latin typeface="Titillium Web" charset="0"/>
                <a:ea typeface="Titillium Web" charset="0"/>
                <a:cs typeface="Titillium Web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trace:original; how it works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6F843E7-7347-8540-80C4-514DE4E2AD5F}"/>
              </a:ext>
            </a:extLst>
          </p:cNvPr>
          <p:cNvSpPr txBox="1"/>
          <p:nvPr/>
        </p:nvSpPr>
        <p:spPr>
          <a:xfrm>
            <a:off x="2899719" y="-304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A601BF0C-2141-8642-B53E-024EA0D959C6}"/>
              </a:ext>
            </a:extLst>
          </p:cNvPr>
          <p:cNvSpPr/>
          <p:nvPr/>
        </p:nvSpPr>
        <p:spPr>
          <a:xfrm>
            <a:off x="447463" y="0"/>
            <a:ext cx="724930" cy="64532"/>
          </a:xfrm>
          <a:prstGeom prst="rect">
            <a:avLst/>
          </a:prstGeom>
          <a:solidFill>
            <a:srgbClr val="00AF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xmlns="" id="{AF62AE45-8656-4006-832A-0AC0B7F74A9D}"/>
              </a:ext>
            </a:extLst>
          </p:cNvPr>
          <p:cNvSpPr txBox="1"/>
          <p:nvPr/>
        </p:nvSpPr>
        <p:spPr>
          <a:xfrm>
            <a:off x="516182" y="2055073"/>
            <a:ext cx="1094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A physical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document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xmlns="" id="{C4CCCF3F-1D30-4FC7-8C1E-756275E5B798}"/>
              </a:ext>
            </a:extLst>
          </p:cNvPr>
          <p:cNvSpPr/>
          <p:nvPr/>
        </p:nvSpPr>
        <p:spPr>
          <a:xfrm>
            <a:off x="2111552" y="1827527"/>
            <a:ext cx="765110" cy="1065150"/>
          </a:xfrm>
          <a:prstGeom prst="rect">
            <a:avLst/>
          </a:prstGeom>
          <a:solidFill>
            <a:srgbClr val="E7E6E6"/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>
            <a:glow rad="63500">
              <a:srgbClr val="A5A5A5">
                <a:satMod val="175000"/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Light"/>
              <a:ea typeface="+mn-ea"/>
              <a:cs typeface="+mn-cs"/>
            </a:endParaRP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xmlns="" id="{367B34FD-42A5-4206-A54F-5DDC979FC5FD}"/>
              </a:ext>
            </a:extLst>
          </p:cNvPr>
          <p:cNvSpPr txBox="1"/>
          <p:nvPr/>
        </p:nvSpPr>
        <p:spPr>
          <a:xfrm>
            <a:off x="2145066" y="1384384"/>
            <a:ext cx="7047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Paper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xmlns="" id="{CC64D73D-2900-4BF3-AA3D-4E79EFA7C797}"/>
              </a:ext>
            </a:extLst>
          </p:cNvPr>
          <p:cNvSpPr txBox="1"/>
          <p:nvPr/>
        </p:nvSpPr>
        <p:spPr>
          <a:xfrm>
            <a:off x="4090463" y="1281999"/>
            <a:ext cx="857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Manage document</a:t>
            </a:r>
          </a:p>
        </p:txBody>
      </p:sp>
      <p:grpSp>
        <p:nvGrpSpPr>
          <p:cNvPr id="20" name="Grupp 19">
            <a:extLst>
              <a:ext uri="{FF2B5EF4-FFF2-40B4-BE49-F238E27FC236}">
                <a16:creationId xmlns:a16="http://schemas.microsoft.com/office/drawing/2014/main" xmlns="" id="{7F23360F-8494-4717-9F2C-0574C94549BC}"/>
              </a:ext>
            </a:extLst>
          </p:cNvPr>
          <p:cNvGrpSpPr/>
          <p:nvPr/>
        </p:nvGrpSpPr>
        <p:grpSpPr>
          <a:xfrm>
            <a:off x="4092583" y="1827527"/>
            <a:ext cx="765110" cy="1065150"/>
            <a:chOff x="2121163" y="1707502"/>
            <a:chExt cx="765110" cy="979714"/>
          </a:xfrm>
          <a:effectLst>
            <a:glow rad="63500">
              <a:srgbClr val="A5A5A5">
                <a:satMod val="175000"/>
                <a:alpha val="40000"/>
              </a:srgbClr>
            </a:glow>
          </a:effectLst>
        </p:grpSpPr>
        <p:sp>
          <p:nvSpPr>
            <p:cNvPr id="21" name="Rektangel 20">
              <a:extLst>
                <a:ext uri="{FF2B5EF4-FFF2-40B4-BE49-F238E27FC236}">
                  <a16:creationId xmlns:a16="http://schemas.microsoft.com/office/drawing/2014/main" xmlns="" id="{8FF9473F-040A-482B-BA7B-3ECD23AD8677}"/>
                </a:ext>
              </a:extLst>
            </p:cNvPr>
            <p:cNvSpPr/>
            <p:nvPr/>
          </p:nvSpPr>
          <p:spPr>
            <a:xfrm>
              <a:off x="2121163" y="1707502"/>
              <a:ext cx="765110" cy="979714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44546A">
                  <a:lumMod val="20000"/>
                  <a:lumOff val="8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cxnSp>
          <p:nvCxnSpPr>
            <p:cNvPr id="22" name="Rak koppling 21">
              <a:extLst>
                <a:ext uri="{FF2B5EF4-FFF2-40B4-BE49-F238E27FC236}">
                  <a16:creationId xmlns:a16="http://schemas.microsoft.com/office/drawing/2014/main" xmlns="" id="{B212E510-7F16-4E01-96B3-93C8C49FAA54}"/>
                </a:ext>
              </a:extLst>
            </p:cNvPr>
            <p:cNvCxnSpPr/>
            <p:nvPr/>
          </p:nvCxnSpPr>
          <p:spPr>
            <a:xfrm>
              <a:off x="2202024" y="1903445"/>
              <a:ext cx="597160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  <p:cxnSp>
          <p:nvCxnSpPr>
            <p:cNvPr id="24" name="Rak koppling 23">
              <a:extLst>
                <a:ext uri="{FF2B5EF4-FFF2-40B4-BE49-F238E27FC236}">
                  <a16:creationId xmlns:a16="http://schemas.microsoft.com/office/drawing/2014/main" xmlns="" id="{FD1EB691-3843-412D-91E3-CD87207D6D17}"/>
                </a:ext>
              </a:extLst>
            </p:cNvPr>
            <p:cNvCxnSpPr/>
            <p:nvPr/>
          </p:nvCxnSpPr>
          <p:spPr>
            <a:xfrm>
              <a:off x="2205138" y="2111828"/>
              <a:ext cx="597160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  <p:cxnSp>
          <p:nvCxnSpPr>
            <p:cNvPr id="25" name="Rak koppling 24">
              <a:extLst>
                <a:ext uri="{FF2B5EF4-FFF2-40B4-BE49-F238E27FC236}">
                  <a16:creationId xmlns:a16="http://schemas.microsoft.com/office/drawing/2014/main" xmlns="" id="{070AA31E-1D10-4FE2-9FE0-133BD79C5A1C}"/>
                </a:ext>
              </a:extLst>
            </p:cNvPr>
            <p:cNvCxnSpPr/>
            <p:nvPr/>
          </p:nvCxnSpPr>
          <p:spPr>
            <a:xfrm>
              <a:off x="2205138" y="2292220"/>
              <a:ext cx="597160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</p:grpSp>
      <p:sp>
        <p:nvSpPr>
          <p:cNvPr id="26" name="textruta 25">
            <a:extLst>
              <a:ext uri="{FF2B5EF4-FFF2-40B4-BE49-F238E27FC236}">
                <a16:creationId xmlns:a16="http://schemas.microsoft.com/office/drawing/2014/main" xmlns="" id="{8E4E3BFB-2F61-4A2C-BE77-DD771D548C83}"/>
              </a:ext>
            </a:extLst>
          </p:cNvPr>
          <p:cNvSpPr txBox="1"/>
          <p:nvPr/>
        </p:nvSpPr>
        <p:spPr>
          <a:xfrm>
            <a:off x="4973433" y="1283883"/>
            <a:ext cx="791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Add wet ink = asset</a:t>
            </a:r>
          </a:p>
        </p:txBody>
      </p:sp>
      <p:sp>
        <p:nvSpPr>
          <p:cNvPr id="64" name="textruta 63">
            <a:extLst>
              <a:ext uri="{FF2B5EF4-FFF2-40B4-BE49-F238E27FC236}">
                <a16:creationId xmlns:a16="http://schemas.microsoft.com/office/drawing/2014/main" xmlns="" id="{E6CC30B3-F892-4EA4-883D-22034E59336A}"/>
              </a:ext>
            </a:extLst>
          </p:cNvPr>
          <p:cNvSpPr txBox="1"/>
          <p:nvPr/>
        </p:nvSpPr>
        <p:spPr>
          <a:xfrm>
            <a:off x="9204271" y="1150424"/>
            <a:ext cx="1279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Read scrutinize, feel, verify and hold</a:t>
            </a:r>
          </a:p>
        </p:txBody>
      </p:sp>
      <p:pic>
        <p:nvPicPr>
          <p:cNvPr id="72" name="Bild 71" descr="Lastbil">
            <a:extLst>
              <a:ext uri="{FF2B5EF4-FFF2-40B4-BE49-F238E27FC236}">
                <a16:creationId xmlns:a16="http://schemas.microsoft.com/office/drawing/2014/main" xmlns="" id="{BE37FB78-FBD8-4124-B5A6-B37094A18E9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342797" y="1644473"/>
            <a:ext cx="816473" cy="816473"/>
          </a:xfrm>
          <a:prstGeom prst="rect">
            <a:avLst/>
          </a:prstGeom>
          <a:effectLst/>
        </p:spPr>
      </p:pic>
      <p:sp>
        <p:nvSpPr>
          <p:cNvPr id="86" name="textruta 85">
            <a:extLst>
              <a:ext uri="{FF2B5EF4-FFF2-40B4-BE49-F238E27FC236}">
                <a16:creationId xmlns:a16="http://schemas.microsoft.com/office/drawing/2014/main" xmlns="" id="{9ACA8778-3464-4D62-A3AE-E48288C9F6B2}"/>
              </a:ext>
            </a:extLst>
          </p:cNvPr>
          <p:cNvSpPr txBox="1"/>
          <p:nvPr/>
        </p:nvSpPr>
        <p:spPr>
          <a:xfrm>
            <a:off x="7578733" y="3829877"/>
            <a:ext cx="17372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Transfer, store and manage  digitally. SWIFT e-mail or platform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Light"/>
              <a:ea typeface="+mn-ea"/>
              <a:cs typeface="+mn-cs"/>
            </a:endParaRPr>
          </a:p>
        </p:txBody>
      </p:sp>
      <p:sp>
        <p:nvSpPr>
          <p:cNvPr id="87" name="textruta 86">
            <a:extLst>
              <a:ext uri="{FF2B5EF4-FFF2-40B4-BE49-F238E27FC236}">
                <a16:creationId xmlns:a16="http://schemas.microsoft.com/office/drawing/2014/main" xmlns="" id="{ED35431A-4651-4F2F-A0F3-07BF87EE4D6D}"/>
              </a:ext>
            </a:extLst>
          </p:cNvPr>
          <p:cNvSpPr txBox="1"/>
          <p:nvPr/>
        </p:nvSpPr>
        <p:spPr>
          <a:xfrm>
            <a:off x="7596177" y="1281999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Store physically</a:t>
            </a:r>
          </a:p>
        </p:txBody>
      </p:sp>
      <p:grpSp>
        <p:nvGrpSpPr>
          <p:cNvPr id="2" name="Grupp 1">
            <a:extLst>
              <a:ext uri="{FF2B5EF4-FFF2-40B4-BE49-F238E27FC236}">
                <a16:creationId xmlns:a16="http://schemas.microsoft.com/office/drawing/2014/main" xmlns="" id="{41C00AEE-2270-4BE6-8F2B-ED1258768A36}"/>
              </a:ext>
            </a:extLst>
          </p:cNvPr>
          <p:cNvGrpSpPr/>
          <p:nvPr/>
        </p:nvGrpSpPr>
        <p:grpSpPr>
          <a:xfrm>
            <a:off x="5017215" y="1833855"/>
            <a:ext cx="765110" cy="1073406"/>
            <a:chOff x="3476707" y="1931573"/>
            <a:chExt cx="765110" cy="979714"/>
          </a:xfrm>
        </p:grpSpPr>
        <p:sp>
          <p:nvSpPr>
            <p:cNvPr id="28" name="Rektangel 27">
              <a:extLst>
                <a:ext uri="{FF2B5EF4-FFF2-40B4-BE49-F238E27FC236}">
                  <a16:creationId xmlns:a16="http://schemas.microsoft.com/office/drawing/2014/main" xmlns="" id="{6D47811C-E01B-4076-9028-ACA7DAFC4D8D}"/>
                </a:ext>
              </a:extLst>
            </p:cNvPr>
            <p:cNvSpPr/>
            <p:nvPr/>
          </p:nvSpPr>
          <p:spPr>
            <a:xfrm>
              <a:off x="3476707" y="1931573"/>
              <a:ext cx="765110" cy="979714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44546A">
                  <a:lumMod val="20000"/>
                  <a:lumOff val="8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50000"/>
                  </a:srgbClr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cxnSp>
          <p:nvCxnSpPr>
            <p:cNvPr id="29" name="Rak koppling 28">
              <a:extLst>
                <a:ext uri="{FF2B5EF4-FFF2-40B4-BE49-F238E27FC236}">
                  <a16:creationId xmlns:a16="http://schemas.microsoft.com/office/drawing/2014/main" xmlns="" id="{DAF1CF93-6F69-4839-8B5D-8F6717923A14}"/>
                </a:ext>
              </a:extLst>
            </p:cNvPr>
            <p:cNvCxnSpPr/>
            <p:nvPr/>
          </p:nvCxnSpPr>
          <p:spPr>
            <a:xfrm>
              <a:off x="3543714" y="2127516"/>
              <a:ext cx="597160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  <p:cxnSp>
          <p:nvCxnSpPr>
            <p:cNvPr id="34" name="Rak koppling 33">
              <a:extLst>
                <a:ext uri="{FF2B5EF4-FFF2-40B4-BE49-F238E27FC236}">
                  <a16:creationId xmlns:a16="http://schemas.microsoft.com/office/drawing/2014/main" xmlns="" id="{73CD5577-4E1A-4E08-8A9A-733E477F9FD3}"/>
                </a:ext>
              </a:extLst>
            </p:cNvPr>
            <p:cNvCxnSpPr/>
            <p:nvPr/>
          </p:nvCxnSpPr>
          <p:spPr>
            <a:xfrm>
              <a:off x="3546828" y="2335899"/>
              <a:ext cx="597160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  <p:cxnSp>
          <p:nvCxnSpPr>
            <p:cNvPr id="35" name="Rak koppling 34">
              <a:extLst>
                <a:ext uri="{FF2B5EF4-FFF2-40B4-BE49-F238E27FC236}">
                  <a16:creationId xmlns:a16="http://schemas.microsoft.com/office/drawing/2014/main" xmlns="" id="{28A25940-C6CC-4D86-A28D-B33002118D23}"/>
                </a:ext>
              </a:extLst>
            </p:cNvPr>
            <p:cNvCxnSpPr/>
            <p:nvPr/>
          </p:nvCxnSpPr>
          <p:spPr>
            <a:xfrm>
              <a:off x="3546828" y="2516291"/>
              <a:ext cx="597160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  <mc:AlternateContent xmlns:mc="http://schemas.openxmlformats.org/markup-compatibility/2006">
          <mc:Choice xmlns:p14="http://schemas.microsoft.com/office/powerpoint/2010/main" xmlns="" Requires="p14">
            <p:contentPart p14:bwMode="auto" r:id="rId8">
              <p14:nvContentPartPr>
                <p14:cNvPr id="221" name="Ink 102">
                  <a:extLst>
                    <a:ext uri="{FF2B5EF4-FFF2-40B4-BE49-F238E27FC236}">
                      <a16:creationId xmlns:a16="http://schemas.microsoft.com/office/drawing/2014/main" id="{7B83AD24-0CEE-44DE-8CEB-FA94D7A3FDB8}"/>
                    </a:ext>
                  </a:extLst>
                </p14:cNvPr>
                <p14:cNvContentPartPr/>
                <p14:nvPr/>
              </p14:nvContentPartPr>
              <p14:xfrm>
                <a:off x="3706429" y="2610927"/>
                <a:ext cx="526467" cy="223906"/>
              </p14:xfrm>
            </p:contentPart>
          </mc:Choice>
          <mc:Fallback>
            <p:pic>
              <p:nvPicPr>
                <p:cNvPr id="221" name="Ink 102">
                  <a:extLst>
                    <a:ext uri="{FF2B5EF4-FFF2-40B4-BE49-F238E27FC236}">
                      <a16:creationId xmlns:a16="http://schemas.microsoft.com/office/drawing/2014/main" xmlns="" xmlns:p14="http://schemas.microsoft.com/office/powerpoint/2010/main" id="{7B83AD24-0CEE-44DE-8CEB-FA94D7A3FDB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703188" y="2607968"/>
                  <a:ext cx="532589" cy="22949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28" name="Grupp 227">
            <a:extLst>
              <a:ext uri="{FF2B5EF4-FFF2-40B4-BE49-F238E27FC236}">
                <a16:creationId xmlns:a16="http://schemas.microsoft.com/office/drawing/2014/main" xmlns="" id="{C35C6877-D63E-4176-9E81-EC2DD27EB04E}"/>
              </a:ext>
            </a:extLst>
          </p:cNvPr>
          <p:cNvGrpSpPr/>
          <p:nvPr/>
        </p:nvGrpSpPr>
        <p:grpSpPr>
          <a:xfrm>
            <a:off x="9365310" y="1605515"/>
            <a:ext cx="606585" cy="766745"/>
            <a:chOff x="3476707" y="1931573"/>
            <a:chExt cx="765110" cy="9797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29" name="Rektangel 228">
              <a:extLst>
                <a:ext uri="{FF2B5EF4-FFF2-40B4-BE49-F238E27FC236}">
                  <a16:creationId xmlns:a16="http://schemas.microsoft.com/office/drawing/2014/main" xmlns="" id="{CEB513B1-1799-4071-8380-EAA5AEA81A87}"/>
                </a:ext>
              </a:extLst>
            </p:cNvPr>
            <p:cNvSpPr/>
            <p:nvPr/>
          </p:nvSpPr>
          <p:spPr>
            <a:xfrm>
              <a:off x="3476707" y="1931573"/>
              <a:ext cx="765110" cy="979714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44546A">
                  <a:lumMod val="20000"/>
                  <a:lumOff val="8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50000"/>
                  </a:srgbClr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cxnSp>
          <p:nvCxnSpPr>
            <p:cNvPr id="230" name="Rak koppling 229">
              <a:extLst>
                <a:ext uri="{FF2B5EF4-FFF2-40B4-BE49-F238E27FC236}">
                  <a16:creationId xmlns:a16="http://schemas.microsoft.com/office/drawing/2014/main" xmlns="" id="{0B495CD5-B3B3-48CC-8DE4-ADEAEC45E548}"/>
                </a:ext>
              </a:extLst>
            </p:cNvPr>
            <p:cNvCxnSpPr/>
            <p:nvPr/>
          </p:nvCxnSpPr>
          <p:spPr>
            <a:xfrm>
              <a:off x="3543714" y="2127516"/>
              <a:ext cx="597160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  <p:cxnSp>
          <p:nvCxnSpPr>
            <p:cNvPr id="231" name="Rak koppling 230">
              <a:extLst>
                <a:ext uri="{FF2B5EF4-FFF2-40B4-BE49-F238E27FC236}">
                  <a16:creationId xmlns:a16="http://schemas.microsoft.com/office/drawing/2014/main" xmlns="" id="{F0FEBE67-7638-46D6-B50F-0B7A78668326}"/>
                </a:ext>
              </a:extLst>
            </p:cNvPr>
            <p:cNvCxnSpPr/>
            <p:nvPr/>
          </p:nvCxnSpPr>
          <p:spPr>
            <a:xfrm>
              <a:off x="3546828" y="2335899"/>
              <a:ext cx="597160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  <p:cxnSp>
          <p:nvCxnSpPr>
            <p:cNvPr id="233" name="Rak koppling 232">
              <a:extLst>
                <a:ext uri="{FF2B5EF4-FFF2-40B4-BE49-F238E27FC236}">
                  <a16:creationId xmlns:a16="http://schemas.microsoft.com/office/drawing/2014/main" xmlns="" id="{EDFB2501-B78D-43E1-8C44-10A7A3CE5E3B}"/>
                </a:ext>
              </a:extLst>
            </p:cNvPr>
            <p:cNvCxnSpPr/>
            <p:nvPr/>
          </p:nvCxnSpPr>
          <p:spPr>
            <a:xfrm>
              <a:off x="3546828" y="2516291"/>
              <a:ext cx="597160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  <mc:AlternateContent xmlns:mc="http://schemas.openxmlformats.org/markup-compatibility/2006">
          <mc:Choice xmlns:p14="http://schemas.microsoft.com/office/powerpoint/2010/main" xmlns="" Requires="p14">
            <p:contentPart p14:bwMode="auto" r:id="rId10">
              <p14:nvContentPartPr>
                <p14:cNvPr id="235" name="Ink 102">
                  <a:extLst>
                    <a:ext uri="{FF2B5EF4-FFF2-40B4-BE49-F238E27FC236}">
                      <a16:creationId xmlns:a16="http://schemas.microsoft.com/office/drawing/2014/main" id="{0724B4A2-DFBA-46C5-A7E3-D3CE73D1BB48}"/>
                    </a:ext>
                  </a:extLst>
                </p14:cNvPr>
                <p14:cNvContentPartPr/>
                <p14:nvPr/>
              </p14:nvContentPartPr>
              <p14:xfrm>
                <a:off x="3706429" y="2610927"/>
                <a:ext cx="526467" cy="223906"/>
              </p14:xfrm>
            </p:contentPart>
          </mc:Choice>
          <mc:Fallback>
            <p:pic>
              <p:nvPicPr>
                <p:cNvPr id="235" name="Ink 102">
                  <a:extLst>
                    <a:ext uri="{FF2B5EF4-FFF2-40B4-BE49-F238E27FC236}">
                      <a16:creationId xmlns:a16="http://schemas.microsoft.com/office/drawing/2014/main" xmlns="" xmlns:p14="http://schemas.microsoft.com/office/powerpoint/2010/main" id="{0724B4A2-DFBA-46C5-A7E3-D3CE73D1BB48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3702341" y="2606789"/>
                  <a:ext cx="534189" cy="231722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13" name="Rektangel 112">
            <a:extLst>
              <a:ext uri="{FF2B5EF4-FFF2-40B4-BE49-F238E27FC236}">
                <a16:creationId xmlns:a16="http://schemas.microsoft.com/office/drawing/2014/main" xmlns="" id="{043239E5-3988-4B8C-BEA6-CF140FF9FA25}"/>
              </a:ext>
            </a:extLst>
          </p:cNvPr>
          <p:cNvSpPr/>
          <p:nvPr/>
        </p:nvSpPr>
        <p:spPr>
          <a:xfrm>
            <a:off x="2080064" y="3981948"/>
            <a:ext cx="765110" cy="979714"/>
          </a:xfrm>
          <a:prstGeom prst="rect">
            <a:avLst/>
          </a:prstGeom>
          <a:solidFill>
            <a:srgbClr val="E7E6E6"/>
          </a:solidFill>
          <a:ln w="12700" cap="flat" cmpd="sng" algn="ctr">
            <a:solidFill>
              <a:srgbClr val="44546A">
                <a:lumMod val="20000"/>
                <a:lumOff val="80000"/>
              </a:srgbClr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Light"/>
              <a:ea typeface="+mn-ea"/>
              <a:cs typeface="+mn-cs"/>
            </a:endParaRPr>
          </a:p>
        </p:txBody>
      </p:sp>
      <p:sp>
        <p:nvSpPr>
          <p:cNvPr id="114" name="textruta 113">
            <a:extLst>
              <a:ext uri="{FF2B5EF4-FFF2-40B4-BE49-F238E27FC236}">
                <a16:creationId xmlns:a16="http://schemas.microsoft.com/office/drawing/2014/main" xmlns="" id="{2AFD3805-17B7-4C56-8CDA-EFBC216515F6}"/>
              </a:ext>
            </a:extLst>
          </p:cNvPr>
          <p:cNvSpPr txBox="1"/>
          <p:nvPr/>
        </p:nvSpPr>
        <p:spPr>
          <a:xfrm>
            <a:off x="2189299" y="3489220"/>
            <a:ext cx="4775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A689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File</a:t>
            </a:r>
          </a:p>
        </p:txBody>
      </p:sp>
      <p:sp>
        <p:nvSpPr>
          <p:cNvPr id="122" name="textruta 121">
            <a:extLst>
              <a:ext uri="{FF2B5EF4-FFF2-40B4-BE49-F238E27FC236}">
                <a16:creationId xmlns:a16="http://schemas.microsoft.com/office/drawing/2014/main" xmlns="" id="{9B9B3936-91EA-49F1-A078-E30522917FE0}"/>
              </a:ext>
            </a:extLst>
          </p:cNvPr>
          <p:cNvSpPr txBox="1"/>
          <p:nvPr/>
        </p:nvSpPr>
        <p:spPr>
          <a:xfrm>
            <a:off x="4999212" y="3397150"/>
            <a:ext cx="930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Add e-sign =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d</a:t>
            </a:r>
            <a:r>
              <a:rPr kumimoji="0" lang="en-GB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igital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 asset </a:t>
            </a:r>
          </a:p>
        </p:txBody>
      </p:sp>
      <p:grpSp>
        <p:nvGrpSpPr>
          <p:cNvPr id="123" name="Grupp 122">
            <a:extLst>
              <a:ext uri="{FF2B5EF4-FFF2-40B4-BE49-F238E27FC236}">
                <a16:creationId xmlns:a16="http://schemas.microsoft.com/office/drawing/2014/main" xmlns="" id="{3DFFD611-F9B4-455B-A4B0-BEEEC47D0523}"/>
              </a:ext>
            </a:extLst>
          </p:cNvPr>
          <p:cNvGrpSpPr/>
          <p:nvPr/>
        </p:nvGrpSpPr>
        <p:grpSpPr>
          <a:xfrm>
            <a:off x="5101016" y="3981037"/>
            <a:ext cx="765110" cy="979714"/>
            <a:chOff x="3108511" y="1707502"/>
            <a:chExt cx="765110" cy="979714"/>
          </a:xfrm>
        </p:grpSpPr>
        <p:sp>
          <p:nvSpPr>
            <p:cNvPr id="124" name="Rektangel 123">
              <a:extLst>
                <a:ext uri="{FF2B5EF4-FFF2-40B4-BE49-F238E27FC236}">
                  <a16:creationId xmlns:a16="http://schemas.microsoft.com/office/drawing/2014/main" xmlns="" id="{6FA2D360-735A-4D45-80FC-CDB1F74103EE}"/>
                </a:ext>
              </a:extLst>
            </p:cNvPr>
            <p:cNvSpPr/>
            <p:nvPr/>
          </p:nvSpPr>
          <p:spPr>
            <a:xfrm>
              <a:off x="3108511" y="1707502"/>
              <a:ext cx="765110" cy="979714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44546A">
                  <a:lumMod val="20000"/>
                  <a:lumOff val="8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50000"/>
                  </a:srgbClr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cxnSp>
          <p:nvCxnSpPr>
            <p:cNvPr id="125" name="Rak koppling 124">
              <a:extLst>
                <a:ext uri="{FF2B5EF4-FFF2-40B4-BE49-F238E27FC236}">
                  <a16:creationId xmlns:a16="http://schemas.microsoft.com/office/drawing/2014/main" xmlns="" id="{A6909B74-624F-402D-AB91-5464A9B8745C}"/>
                </a:ext>
              </a:extLst>
            </p:cNvPr>
            <p:cNvCxnSpPr/>
            <p:nvPr/>
          </p:nvCxnSpPr>
          <p:spPr>
            <a:xfrm>
              <a:off x="3175518" y="1903445"/>
              <a:ext cx="597160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  <p:cxnSp>
          <p:nvCxnSpPr>
            <p:cNvPr id="126" name="Rak koppling 125">
              <a:extLst>
                <a:ext uri="{FF2B5EF4-FFF2-40B4-BE49-F238E27FC236}">
                  <a16:creationId xmlns:a16="http://schemas.microsoft.com/office/drawing/2014/main" xmlns="" id="{D3343029-419D-4CE8-A34D-C57BEA9385B2}"/>
                </a:ext>
              </a:extLst>
            </p:cNvPr>
            <p:cNvCxnSpPr/>
            <p:nvPr/>
          </p:nvCxnSpPr>
          <p:spPr>
            <a:xfrm>
              <a:off x="3178632" y="2111828"/>
              <a:ext cx="597160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  <p:cxnSp>
          <p:nvCxnSpPr>
            <p:cNvPr id="127" name="Rak koppling 126">
              <a:extLst>
                <a:ext uri="{FF2B5EF4-FFF2-40B4-BE49-F238E27FC236}">
                  <a16:creationId xmlns:a16="http://schemas.microsoft.com/office/drawing/2014/main" xmlns="" id="{D5E917F8-F5B1-4F8C-92B8-2B4EE6BA1343}"/>
                </a:ext>
              </a:extLst>
            </p:cNvPr>
            <p:cNvCxnSpPr/>
            <p:nvPr/>
          </p:nvCxnSpPr>
          <p:spPr>
            <a:xfrm>
              <a:off x="3178632" y="2292220"/>
              <a:ext cx="597160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</p:grpSp>
      <p:sp>
        <p:nvSpPr>
          <p:cNvPr id="130" name="textruta 129">
            <a:extLst>
              <a:ext uri="{FF2B5EF4-FFF2-40B4-BE49-F238E27FC236}">
                <a16:creationId xmlns:a16="http://schemas.microsoft.com/office/drawing/2014/main" xmlns="" id="{6AC0B779-53F8-4C87-9AA5-BE0D46C0BA03}"/>
              </a:ext>
            </a:extLst>
          </p:cNvPr>
          <p:cNvSpPr txBox="1"/>
          <p:nvPr/>
        </p:nvSpPr>
        <p:spPr>
          <a:xfrm>
            <a:off x="6311557" y="3818323"/>
            <a:ext cx="7104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e-storage</a:t>
            </a:r>
          </a:p>
        </p:txBody>
      </p:sp>
      <p:sp>
        <p:nvSpPr>
          <p:cNvPr id="156" name="textruta 155">
            <a:extLst>
              <a:ext uri="{FF2B5EF4-FFF2-40B4-BE49-F238E27FC236}">
                <a16:creationId xmlns:a16="http://schemas.microsoft.com/office/drawing/2014/main" xmlns="" id="{5897FC78-65D1-49EE-8728-AAA4DED82369}"/>
              </a:ext>
            </a:extLst>
          </p:cNvPr>
          <p:cNvSpPr txBox="1"/>
          <p:nvPr/>
        </p:nvSpPr>
        <p:spPr>
          <a:xfrm>
            <a:off x="9819707" y="3533134"/>
            <a:ext cx="1279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View, read, validate, verify and hold. AI</a:t>
            </a:r>
          </a:p>
        </p:txBody>
      </p:sp>
      <p:grpSp>
        <p:nvGrpSpPr>
          <p:cNvPr id="162" name="Grupp 161">
            <a:extLst>
              <a:ext uri="{FF2B5EF4-FFF2-40B4-BE49-F238E27FC236}">
                <a16:creationId xmlns:a16="http://schemas.microsoft.com/office/drawing/2014/main" xmlns="" id="{575C87D2-2D8D-4087-8DF3-EF06DB020337}"/>
              </a:ext>
            </a:extLst>
          </p:cNvPr>
          <p:cNvGrpSpPr/>
          <p:nvPr/>
        </p:nvGrpSpPr>
        <p:grpSpPr>
          <a:xfrm>
            <a:off x="4023456" y="4000249"/>
            <a:ext cx="765110" cy="979714"/>
            <a:chOff x="3108511" y="1707502"/>
            <a:chExt cx="765110" cy="979714"/>
          </a:xfrm>
        </p:grpSpPr>
        <p:sp>
          <p:nvSpPr>
            <p:cNvPr id="163" name="Rektangel 162">
              <a:extLst>
                <a:ext uri="{FF2B5EF4-FFF2-40B4-BE49-F238E27FC236}">
                  <a16:creationId xmlns:a16="http://schemas.microsoft.com/office/drawing/2014/main" xmlns="" id="{3B2E80EF-A44F-4709-84A2-AF8237D3E059}"/>
                </a:ext>
              </a:extLst>
            </p:cNvPr>
            <p:cNvSpPr/>
            <p:nvPr/>
          </p:nvSpPr>
          <p:spPr>
            <a:xfrm>
              <a:off x="3108511" y="1707502"/>
              <a:ext cx="765110" cy="979714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44546A">
                  <a:lumMod val="20000"/>
                  <a:lumOff val="8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50000"/>
                  </a:srgbClr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cxnSp>
          <p:nvCxnSpPr>
            <p:cNvPr id="164" name="Rak koppling 163">
              <a:extLst>
                <a:ext uri="{FF2B5EF4-FFF2-40B4-BE49-F238E27FC236}">
                  <a16:creationId xmlns:a16="http://schemas.microsoft.com/office/drawing/2014/main" xmlns="" id="{F4D95A3B-6C2E-4E65-B3EE-812CF044E171}"/>
                </a:ext>
              </a:extLst>
            </p:cNvPr>
            <p:cNvCxnSpPr/>
            <p:nvPr/>
          </p:nvCxnSpPr>
          <p:spPr>
            <a:xfrm>
              <a:off x="3175518" y="1903445"/>
              <a:ext cx="597160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  <p:cxnSp>
          <p:nvCxnSpPr>
            <p:cNvPr id="165" name="Rak koppling 164">
              <a:extLst>
                <a:ext uri="{FF2B5EF4-FFF2-40B4-BE49-F238E27FC236}">
                  <a16:creationId xmlns:a16="http://schemas.microsoft.com/office/drawing/2014/main" xmlns="" id="{450B6B20-D891-4742-BD63-C7794E923F53}"/>
                </a:ext>
              </a:extLst>
            </p:cNvPr>
            <p:cNvCxnSpPr/>
            <p:nvPr/>
          </p:nvCxnSpPr>
          <p:spPr>
            <a:xfrm>
              <a:off x="3178632" y="2111828"/>
              <a:ext cx="597160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  <p:cxnSp>
          <p:nvCxnSpPr>
            <p:cNvPr id="166" name="Rak koppling 165">
              <a:extLst>
                <a:ext uri="{FF2B5EF4-FFF2-40B4-BE49-F238E27FC236}">
                  <a16:creationId xmlns:a16="http://schemas.microsoft.com/office/drawing/2014/main" xmlns="" id="{9EE473BA-75D8-4A18-8177-007508B2851E}"/>
                </a:ext>
              </a:extLst>
            </p:cNvPr>
            <p:cNvCxnSpPr/>
            <p:nvPr/>
          </p:nvCxnSpPr>
          <p:spPr>
            <a:xfrm>
              <a:off x="3178632" y="2292220"/>
              <a:ext cx="597160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</p:grpSp>
      <p:sp>
        <p:nvSpPr>
          <p:cNvPr id="168" name="textruta 167">
            <a:extLst>
              <a:ext uri="{FF2B5EF4-FFF2-40B4-BE49-F238E27FC236}">
                <a16:creationId xmlns:a16="http://schemas.microsoft.com/office/drawing/2014/main" xmlns="" id="{B03F9166-F6B5-4A35-9551-FA6834DA38E0}"/>
              </a:ext>
            </a:extLst>
          </p:cNvPr>
          <p:cNvSpPr txBox="1"/>
          <p:nvPr/>
        </p:nvSpPr>
        <p:spPr>
          <a:xfrm>
            <a:off x="3983082" y="3318437"/>
            <a:ext cx="10623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SHA-256, defined data container</a:t>
            </a:r>
          </a:p>
        </p:txBody>
      </p:sp>
      <p:pic>
        <p:nvPicPr>
          <p:cNvPr id="211" name="Platshållare för innehåll 188" descr="Bildskärm">
            <a:extLst>
              <a:ext uri="{FF2B5EF4-FFF2-40B4-BE49-F238E27FC236}">
                <a16:creationId xmlns:a16="http://schemas.microsoft.com/office/drawing/2014/main" xmlns="" id="{10503517-2180-4B20-B58C-F2B1FB51F3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942075" y="3723376"/>
            <a:ext cx="1032398" cy="18254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3" name="Cylinder 212">
            <a:extLst>
              <a:ext uri="{FF2B5EF4-FFF2-40B4-BE49-F238E27FC236}">
                <a16:creationId xmlns:a16="http://schemas.microsoft.com/office/drawing/2014/main" xmlns="" id="{E7BFA546-FCB0-411C-8169-4E387F61FCED}"/>
              </a:ext>
            </a:extLst>
          </p:cNvPr>
          <p:cNvSpPr/>
          <p:nvPr/>
        </p:nvSpPr>
        <p:spPr>
          <a:xfrm>
            <a:off x="6297796" y="4224460"/>
            <a:ext cx="659795" cy="641467"/>
          </a:xfrm>
          <a:prstGeom prst="can">
            <a:avLst/>
          </a:prstGeom>
          <a:solidFill>
            <a:srgbClr val="00A689"/>
          </a:solidFill>
          <a:ln w="12700" cap="flat" cmpd="sng" algn="ctr">
            <a:solidFill>
              <a:srgbClr val="012032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Light"/>
              <a:ea typeface="+mn-ea"/>
              <a:cs typeface="+mn-cs"/>
            </a:endParaRPr>
          </a:p>
        </p:txBody>
      </p:sp>
      <p:sp>
        <p:nvSpPr>
          <p:cNvPr id="191" name="Cylinder 190">
            <a:extLst>
              <a:ext uri="{FF2B5EF4-FFF2-40B4-BE49-F238E27FC236}">
                <a16:creationId xmlns:a16="http://schemas.microsoft.com/office/drawing/2014/main" xmlns="" id="{D1F80924-AB79-4C9C-86FC-2C41F01C507C}"/>
              </a:ext>
            </a:extLst>
          </p:cNvPr>
          <p:cNvSpPr/>
          <p:nvPr/>
        </p:nvSpPr>
        <p:spPr>
          <a:xfrm>
            <a:off x="6664144" y="4601233"/>
            <a:ext cx="457201" cy="444501"/>
          </a:xfrm>
          <a:prstGeom prst="can">
            <a:avLst/>
          </a:prstGeom>
          <a:solidFill>
            <a:srgbClr val="E7E6E6"/>
          </a:solidFill>
          <a:ln w="12700" cap="flat" cmpd="sng" algn="ctr">
            <a:solidFill>
              <a:srgbClr val="01203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Light"/>
              <a:ea typeface="+mn-ea"/>
              <a:cs typeface="+mn-cs"/>
            </a:endParaRPr>
          </a:p>
        </p:txBody>
      </p:sp>
      <p:sp>
        <p:nvSpPr>
          <p:cNvPr id="145" name="textruta 144">
            <a:extLst>
              <a:ext uri="{FF2B5EF4-FFF2-40B4-BE49-F238E27FC236}">
                <a16:creationId xmlns:a16="http://schemas.microsoft.com/office/drawing/2014/main" xmlns="" id="{C18878C5-4C2C-4E52-AE7E-0CD64D9852D4}"/>
              </a:ext>
            </a:extLst>
          </p:cNvPr>
          <p:cNvSpPr txBox="1"/>
          <p:nvPr/>
        </p:nvSpPr>
        <p:spPr>
          <a:xfrm>
            <a:off x="2023666" y="5460631"/>
            <a:ext cx="3342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Digital original documents created and evidenced with a DLT based Notary Service</a:t>
            </a:r>
          </a:p>
        </p:txBody>
      </p:sp>
      <p:sp>
        <p:nvSpPr>
          <p:cNvPr id="144" name="textruta 18">
            <a:extLst>
              <a:ext uri="{FF2B5EF4-FFF2-40B4-BE49-F238E27FC236}">
                <a16:creationId xmlns:a16="http://schemas.microsoft.com/office/drawing/2014/main" xmlns="" id="{CC64D73D-2900-4BF3-AA3D-4E79EFA7C797}"/>
              </a:ext>
            </a:extLst>
          </p:cNvPr>
          <p:cNvSpPr txBox="1"/>
          <p:nvPr/>
        </p:nvSpPr>
        <p:spPr>
          <a:xfrm>
            <a:off x="3066583" y="1391632"/>
            <a:ext cx="857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Add content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929746" y="3723376"/>
            <a:ext cx="1032398" cy="1825449"/>
            <a:chOff x="2352283" y="4018762"/>
            <a:chExt cx="1032398" cy="1825449"/>
          </a:xfrm>
          <a:solidFill>
            <a:srgbClr val="012032"/>
          </a:solidFill>
        </p:grpSpPr>
        <p:cxnSp>
          <p:nvCxnSpPr>
            <p:cNvPr id="153" name="Rak koppling 21">
              <a:extLst>
                <a:ext uri="{FF2B5EF4-FFF2-40B4-BE49-F238E27FC236}">
                  <a16:creationId xmlns:a16="http://schemas.microsoft.com/office/drawing/2014/main" xmlns="" id="{B212E510-7F16-4E01-96B3-93C8C49FAA54}"/>
                </a:ext>
              </a:extLst>
            </p:cNvPr>
            <p:cNvCxnSpPr/>
            <p:nvPr/>
          </p:nvCxnSpPr>
          <p:spPr>
            <a:xfrm>
              <a:off x="2570929" y="4591265"/>
              <a:ext cx="597160" cy="0"/>
            </a:xfrm>
            <a:prstGeom prst="line">
              <a:avLst/>
            </a:prstGeom>
            <a:grp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  <p:cxnSp>
          <p:nvCxnSpPr>
            <p:cNvPr id="154" name="Rak koppling 23">
              <a:extLst>
                <a:ext uri="{FF2B5EF4-FFF2-40B4-BE49-F238E27FC236}">
                  <a16:creationId xmlns:a16="http://schemas.microsoft.com/office/drawing/2014/main" xmlns="" id="{FD1EB691-3843-412D-91E3-CD87207D6D17}"/>
                </a:ext>
              </a:extLst>
            </p:cNvPr>
            <p:cNvCxnSpPr/>
            <p:nvPr/>
          </p:nvCxnSpPr>
          <p:spPr>
            <a:xfrm>
              <a:off x="2574043" y="4799648"/>
              <a:ext cx="597160" cy="0"/>
            </a:xfrm>
            <a:prstGeom prst="line">
              <a:avLst/>
            </a:prstGeom>
            <a:grp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  <p:cxnSp>
          <p:nvCxnSpPr>
            <p:cNvPr id="155" name="Rak koppling 24">
              <a:extLst>
                <a:ext uri="{FF2B5EF4-FFF2-40B4-BE49-F238E27FC236}">
                  <a16:creationId xmlns:a16="http://schemas.microsoft.com/office/drawing/2014/main" xmlns="" id="{070AA31E-1D10-4FE2-9FE0-133BD79C5A1C}"/>
                </a:ext>
              </a:extLst>
            </p:cNvPr>
            <p:cNvCxnSpPr/>
            <p:nvPr/>
          </p:nvCxnSpPr>
          <p:spPr>
            <a:xfrm>
              <a:off x="2574043" y="4980040"/>
              <a:ext cx="597160" cy="0"/>
            </a:xfrm>
            <a:prstGeom prst="line">
              <a:avLst/>
            </a:prstGeom>
            <a:grp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  <p:pic>
          <p:nvPicPr>
            <p:cNvPr id="161" name="Platshållare för innehåll 188" descr="Bildskärm">
              <a:extLst>
                <a:ext uri="{FF2B5EF4-FFF2-40B4-BE49-F238E27FC236}">
                  <a16:creationId xmlns:a16="http://schemas.microsoft.com/office/drawing/2014/main" xmlns="" id="{10503517-2180-4B20-B58C-F2B1FB51F3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2352283" y="4018762"/>
              <a:ext cx="1032398" cy="182544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139" name="Platshållare för innehåll 188" descr="Bildskärm">
            <a:extLst>
              <a:ext uri="{FF2B5EF4-FFF2-40B4-BE49-F238E27FC236}">
                <a16:creationId xmlns:a16="http://schemas.microsoft.com/office/drawing/2014/main" xmlns="" id="{10503517-2180-4B20-B58C-F2B1FB51F3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924510" y="3734332"/>
            <a:ext cx="1032398" cy="18254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2" name="Bild 141" descr="Nyckel">
            <a:extLst>
              <a:ext uri="{FF2B5EF4-FFF2-40B4-BE49-F238E27FC236}">
                <a16:creationId xmlns:a16="http://schemas.microsoft.com/office/drawing/2014/main" xmlns="" id="{3C3875FC-9E86-4915-A829-3468284C48E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 rot="5400000">
            <a:off x="4382514" y="4165191"/>
            <a:ext cx="390341" cy="390341"/>
          </a:xfrm>
          <a:prstGeom prst="rect">
            <a:avLst/>
          </a:prstGeom>
        </p:spPr>
      </p:pic>
      <p:sp>
        <p:nvSpPr>
          <p:cNvPr id="141" name="textruta 140">
            <a:extLst>
              <a:ext uri="{FF2B5EF4-FFF2-40B4-BE49-F238E27FC236}">
                <a16:creationId xmlns:a16="http://schemas.microsoft.com/office/drawing/2014/main" xmlns="" id="{FB672B13-396F-42E6-B281-3EC287957036}"/>
              </a:ext>
            </a:extLst>
          </p:cNvPr>
          <p:cNvSpPr txBox="1"/>
          <p:nvPr/>
        </p:nvSpPr>
        <p:spPr>
          <a:xfrm>
            <a:off x="4560494" y="4275849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#</a:t>
            </a:r>
          </a:p>
        </p:txBody>
      </p:sp>
      <p:pic>
        <p:nvPicPr>
          <p:cNvPr id="167" name="Platshållare för innehåll 188" descr="Bildskärm">
            <a:extLst>
              <a:ext uri="{FF2B5EF4-FFF2-40B4-BE49-F238E27FC236}">
                <a16:creationId xmlns:a16="http://schemas.microsoft.com/office/drawing/2014/main" xmlns="" id="{10503517-2180-4B20-B58C-F2B1FB51F3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933424" y="3709186"/>
            <a:ext cx="1032398" cy="18254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9" name="textruta 140">
            <a:extLst>
              <a:ext uri="{FF2B5EF4-FFF2-40B4-BE49-F238E27FC236}">
                <a16:creationId xmlns:a16="http://schemas.microsoft.com/office/drawing/2014/main" xmlns="" id="{FB672B13-396F-42E6-B281-3EC287957036}"/>
              </a:ext>
            </a:extLst>
          </p:cNvPr>
          <p:cNvSpPr txBox="1"/>
          <p:nvPr/>
        </p:nvSpPr>
        <p:spPr>
          <a:xfrm>
            <a:off x="5590966" y="4286871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#</a:t>
            </a:r>
          </a:p>
        </p:txBody>
      </p:sp>
      <p:pic>
        <p:nvPicPr>
          <p:cNvPr id="190" name="Bild 141" descr="Nyckel">
            <a:extLst>
              <a:ext uri="{FF2B5EF4-FFF2-40B4-BE49-F238E27FC236}">
                <a16:creationId xmlns:a16="http://schemas.microsoft.com/office/drawing/2014/main" xmlns="" id="{3C3875FC-9E86-4915-A829-3468284C48E0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 rot="5400000">
            <a:off x="5365717" y="4165191"/>
            <a:ext cx="390341" cy="390341"/>
          </a:xfrm>
          <a:prstGeom prst="rect">
            <a:avLst/>
          </a:prstGeom>
        </p:spPr>
      </p:pic>
      <p:sp>
        <p:nvSpPr>
          <p:cNvPr id="220" name="textruta 140">
            <a:extLst>
              <a:ext uri="{FF2B5EF4-FFF2-40B4-BE49-F238E27FC236}">
                <a16:creationId xmlns:a16="http://schemas.microsoft.com/office/drawing/2014/main" xmlns="" id="{FB672B13-396F-42E6-B281-3EC287957036}"/>
              </a:ext>
            </a:extLst>
          </p:cNvPr>
          <p:cNvSpPr txBox="1"/>
          <p:nvPr/>
        </p:nvSpPr>
        <p:spPr>
          <a:xfrm>
            <a:off x="5179972" y="4589201"/>
            <a:ext cx="593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#@¤</a:t>
            </a:r>
          </a:p>
        </p:txBody>
      </p:sp>
      <p:pic>
        <p:nvPicPr>
          <p:cNvPr id="210" name="Bild 209" descr="Nyckel">
            <a:extLst>
              <a:ext uri="{FF2B5EF4-FFF2-40B4-BE49-F238E27FC236}">
                <a16:creationId xmlns:a16="http://schemas.microsoft.com/office/drawing/2014/main" xmlns="" id="{63139348-F7D8-4EF8-BE86-B78EFC500749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 rot="5400000">
            <a:off x="6854938" y="4749306"/>
            <a:ext cx="249996" cy="249996"/>
          </a:xfrm>
          <a:prstGeom prst="rect">
            <a:avLst/>
          </a:prstGeom>
        </p:spPr>
      </p:pic>
      <p:grpSp>
        <p:nvGrpSpPr>
          <p:cNvPr id="223" name="Grupp 19">
            <a:extLst>
              <a:ext uri="{FF2B5EF4-FFF2-40B4-BE49-F238E27FC236}">
                <a16:creationId xmlns:a16="http://schemas.microsoft.com/office/drawing/2014/main" xmlns="" id="{7F23360F-8494-4717-9F2C-0574C94549BC}"/>
              </a:ext>
            </a:extLst>
          </p:cNvPr>
          <p:cNvGrpSpPr/>
          <p:nvPr/>
        </p:nvGrpSpPr>
        <p:grpSpPr>
          <a:xfrm>
            <a:off x="3134621" y="1827527"/>
            <a:ext cx="765110" cy="1065150"/>
            <a:chOff x="2121163" y="1707502"/>
            <a:chExt cx="765110" cy="979714"/>
          </a:xfrm>
          <a:effectLst>
            <a:glow rad="63500">
              <a:srgbClr val="A5A5A5">
                <a:satMod val="175000"/>
                <a:alpha val="40000"/>
              </a:srgbClr>
            </a:glow>
          </a:effectLst>
        </p:grpSpPr>
        <p:sp>
          <p:nvSpPr>
            <p:cNvPr id="224" name="Rektangel 20">
              <a:extLst>
                <a:ext uri="{FF2B5EF4-FFF2-40B4-BE49-F238E27FC236}">
                  <a16:creationId xmlns:a16="http://schemas.microsoft.com/office/drawing/2014/main" xmlns="" id="{8FF9473F-040A-482B-BA7B-3ECD23AD8677}"/>
                </a:ext>
              </a:extLst>
            </p:cNvPr>
            <p:cNvSpPr/>
            <p:nvPr/>
          </p:nvSpPr>
          <p:spPr>
            <a:xfrm>
              <a:off x="2121163" y="1707502"/>
              <a:ext cx="765110" cy="979714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44546A">
                  <a:lumMod val="20000"/>
                  <a:lumOff val="8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cxnSp>
          <p:nvCxnSpPr>
            <p:cNvPr id="225" name="Rak koppling 21">
              <a:extLst>
                <a:ext uri="{FF2B5EF4-FFF2-40B4-BE49-F238E27FC236}">
                  <a16:creationId xmlns:a16="http://schemas.microsoft.com/office/drawing/2014/main" xmlns="" id="{B212E510-7F16-4E01-96B3-93C8C49FAA54}"/>
                </a:ext>
              </a:extLst>
            </p:cNvPr>
            <p:cNvCxnSpPr/>
            <p:nvPr/>
          </p:nvCxnSpPr>
          <p:spPr>
            <a:xfrm>
              <a:off x="2202024" y="1903445"/>
              <a:ext cx="597160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  <p:cxnSp>
          <p:nvCxnSpPr>
            <p:cNvPr id="226" name="Rak koppling 23">
              <a:extLst>
                <a:ext uri="{FF2B5EF4-FFF2-40B4-BE49-F238E27FC236}">
                  <a16:creationId xmlns:a16="http://schemas.microsoft.com/office/drawing/2014/main" xmlns="" id="{FD1EB691-3843-412D-91E3-CD87207D6D17}"/>
                </a:ext>
              </a:extLst>
            </p:cNvPr>
            <p:cNvCxnSpPr/>
            <p:nvPr/>
          </p:nvCxnSpPr>
          <p:spPr>
            <a:xfrm>
              <a:off x="2205138" y="2111828"/>
              <a:ext cx="597160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  <p:cxnSp>
          <p:nvCxnSpPr>
            <p:cNvPr id="227" name="Rak koppling 24">
              <a:extLst>
                <a:ext uri="{FF2B5EF4-FFF2-40B4-BE49-F238E27FC236}">
                  <a16:creationId xmlns:a16="http://schemas.microsoft.com/office/drawing/2014/main" xmlns="" id="{070AA31E-1D10-4FE2-9FE0-133BD79C5A1C}"/>
                </a:ext>
              </a:extLst>
            </p:cNvPr>
            <p:cNvCxnSpPr/>
            <p:nvPr/>
          </p:nvCxnSpPr>
          <p:spPr>
            <a:xfrm>
              <a:off x="2205138" y="2292220"/>
              <a:ext cx="597160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dash"/>
              <a:miter lim="800000"/>
            </a:ln>
            <a:effectLst/>
          </p:spPr>
        </p:cxnSp>
      </p:grpSp>
      <p:sp>
        <p:nvSpPr>
          <p:cNvPr id="237" name="textruta 188">
            <a:extLst>
              <a:ext uri="{FF2B5EF4-FFF2-40B4-BE49-F238E27FC236}">
                <a16:creationId xmlns:a16="http://schemas.microsoft.com/office/drawing/2014/main" xmlns="" id="{882C24DD-046B-4FEC-8ED6-87525E5AB86F}"/>
              </a:ext>
            </a:extLst>
          </p:cNvPr>
          <p:cNvSpPr txBox="1"/>
          <p:nvPr/>
        </p:nvSpPr>
        <p:spPr>
          <a:xfrm>
            <a:off x="10418254" y="4250647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#</a:t>
            </a:r>
          </a:p>
        </p:txBody>
      </p:sp>
      <p:pic>
        <p:nvPicPr>
          <p:cNvPr id="244" name="Bild 141" descr="Nyckel">
            <a:extLst>
              <a:ext uri="{FF2B5EF4-FFF2-40B4-BE49-F238E27FC236}">
                <a16:creationId xmlns:a16="http://schemas.microsoft.com/office/drawing/2014/main" xmlns="" id="{3C3875FC-9E86-4915-A829-3468284C48E0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 rot="5400000">
            <a:off x="10215140" y="4115931"/>
            <a:ext cx="390341" cy="390341"/>
          </a:xfrm>
          <a:prstGeom prst="rect">
            <a:avLst/>
          </a:prstGeom>
        </p:spPr>
      </p:pic>
      <p:sp>
        <p:nvSpPr>
          <p:cNvPr id="245" name="textruta 140">
            <a:extLst>
              <a:ext uri="{FF2B5EF4-FFF2-40B4-BE49-F238E27FC236}">
                <a16:creationId xmlns:a16="http://schemas.microsoft.com/office/drawing/2014/main" xmlns="" id="{FB672B13-396F-42E6-B281-3EC287957036}"/>
              </a:ext>
            </a:extLst>
          </p:cNvPr>
          <p:cNvSpPr txBox="1"/>
          <p:nvPr/>
        </p:nvSpPr>
        <p:spPr>
          <a:xfrm>
            <a:off x="10072902" y="4628061"/>
            <a:ext cx="593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#@¤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322453" y="4385363"/>
            <a:ext cx="401617" cy="421126"/>
            <a:chOff x="8956816" y="4205484"/>
            <a:chExt cx="942186" cy="991987"/>
          </a:xfrm>
        </p:grpSpPr>
        <p:grpSp>
          <p:nvGrpSpPr>
            <p:cNvPr id="248" name="Grupp 130">
              <a:extLst>
                <a:ext uri="{FF2B5EF4-FFF2-40B4-BE49-F238E27FC236}">
                  <a16:creationId xmlns:a16="http://schemas.microsoft.com/office/drawing/2014/main" xmlns="" id="{0CDF8C9F-EBB5-464A-843D-AD2E72AF1926}"/>
                </a:ext>
              </a:extLst>
            </p:cNvPr>
            <p:cNvGrpSpPr/>
            <p:nvPr/>
          </p:nvGrpSpPr>
          <p:grpSpPr>
            <a:xfrm>
              <a:off x="8956816" y="4205484"/>
              <a:ext cx="765110" cy="979714"/>
              <a:chOff x="3108511" y="1707502"/>
              <a:chExt cx="765110" cy="979714"/>
            </a:xfrm>
          </p:grpSpPr>
          <p:sp>
            <p:nvSpPr>
              <p:cNvPr id="249" name="Rektangel 131">
                <a:extLst>
                  <a:ext uri="{FF2B5EF4-FFF2-40B4-BE49-F238E27FC236}">
                    <a16:creationId xmlns:a16="http://schemas.microsoft.com/office/drawing/2014/main" xmlns="" id="{52C5256C-85AB-41A8-ADBC-B0EF9655521E}"/>
                  </a:ext>
                </a:extLst>
              </p:cNvPr>
              <p:cNvSpPr/>
              <p:nvPr/>
            </p:nvSpPr>
            <p:spPr>
              <a:xfrm>
                <a:off x="3108511" y="1707502"/>
                <a:ext cx="765110" cy="979714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44546A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50000"/>
                    </a:srgbClr>
                  </a:solidFill>
                  <a:effectLst/>
                  <a:uLnTx/>
                  <a:uFillTx/>
                  <a:latin typeface="Helvetica Neue Light"/>
                  <a:ea typeface="+mn-ea"/>
                  <a:cs typeface="+mn-cs"/>
                </a:endParaRPr>
              </a:p>
            </p:txBody>
          </p:sp>
          <p:cxnSp>
            <p:nvCxnSpPr>
              <p:cNvPr id="250" name="Rak koppling 132">
                <a:extLst>
                  <a:ext uri="{FF2B5EF4-FFF2-40B4-BE49-F238E27FC236}">
                    <a16:creationId xmlns:a16="http://schemas.microsoft.com/office/drawing/2014/main" xmlns="" id="{7DD47598-A2BE-479C-B560-D026AB040C4D}"/>
                  </a:ext>
                </a:extLst>
              </p:cNvPr>
              <p:cNvCxnSpPr/>
              <p:nvPr/>
            </p:nvCxnSpPr>
            <p:spPr>
              <a:xfrm>
                <a:off x="3175518" y="1903445"/>
                <a:ext cx="59716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251" name="Rak koppling 133">
                <a:extLst>
                  <a:ext uri="{FF2B5EF4-FFF2-40B4-BE49-F238E27FC236}">
                    <a16:creationId xmlns:a16="http://schemas.microsoft.com/office/drawing/2014/main" xmlns="" id="{BFB963A9-3D55-4FBA-BB80-BF5A199DE5D8}"/>
                  </a:ext>
                </a:extLst>
              </p:cNvPr>
              <p:cNvCxnSpPr/>
              <p:nvPr/>
            </p:nvCxnSpPr>
            <p:spPr>
              <a:xfrm>
                <a:off x="3178632" y="2111828"/>
                <a:ext cx="59716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252" name="Rak koppling 134">
                <a:extLst>
                  <a:ext uri="{FF2B5EF4-FFF2-40B4-BE49-F238E27FC236}">
                    <a16:creationId xmlns:a16="http://schemas.microsoft.com/office/drawing/2014/main" xmlns="" id="{C14CCF5E-6066-457B-A265-A9B869B1C0C8}"/>
                  </a:ext>
                </a:extLst>
              </p:cNvPr>
              <p:cNvCxnSpPr/>
              <p:nvPr/>
            </p:nvCxnSpPr>
            <p:spPr>
              <a:xfrm>
                <a:off x="3178632" y="2292220"/>
                <a:ext cx="59716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dash"/>
                <a:miter lim="800000"/>
              </a:ln>
              <a:effectLst/>
            </p:spPr>
          </p:cxnSp>
        </p:grpSp>
        <p:sp>
          <p:nvSpPr>
            <p:cNvPr id="253" name="textruta 140">
              <a:extLst>
                <a:ext uri="{FF2B5EF4-FFF2-40B4-BE49-F238E27FC236}">
                  <a16:creationId xmlns:a16="http://schemas.microsoft.com/office/drawing/2014/main" xmlns="" id="{FB672B13-396F-42E6-B281-3EC287957036}"/>
                </a:ext>
              </a:extLst>
            </p:cNvPr>
            <p:cNvSpPr txBox="1"/>
            <p:nvPr/>
          </p:nvSpPr>
          <p:spPr>
            <a:xfrm>
              <a:off x="9372075" y="4439464"/>
              <a:ext cx="526927" cy="40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 Neue Light"/>
                  <a:ea typeface="+mn-ea"/>
                  <a:cs typeface="+mn-cs"/>
                </a:rPr>
                <a:t>#</a:t>
              </a:r>
            </a:p>
          </p:txBody>
        </p:sp>
        <p:pic>
          <p:nvPicPr>
            <p:cNvPr id="254" name="Bild 141" descr="Nyckel">
              <a:extLst>
                <a:ext uri="{FF2B5EF4-FFF2-40B4-BE49-F238E27FC236}">
                  <a16:creationId xmlns:a16="http://schemas.microsoft.com/office/drawing/2014/main" xmlns="" id="{3C3875FC-9E86-4915-A829-3468284C48E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xmlns="" val="0"/>
                </a:ext>
                <a:ext uri="{96DAC541-7B7A-43D3-8B79-37D633B846F1}">
                  <asvg:svgBlip xmlns:asvg="http://schemas.microsoft.com/office/drawing/2016/SVG/main" xmlns="" r:embed="rId15"/>
                </a:ext>
              </a:extLst>
            </a:blip>
            <a:stretch>
              <a:fillRect/>
            </a:stretch>
          </p:blipFill>
          <p:spPr>
            <a:xfrm rot="5400000">
              <a:off x="9305467" y="4298831"/>
              <a:ext cx="408083" cy="408083"/>
            </a:xfrm>
            <a:prstGeom prst="rect">
              <a:avLst/>
            </a:prstGeom>
          </p:spPr>
        </p:pic>
        <p:sp>
          <p:nvSpPr>
            <p:cNvPr id="255" name="textruta 140">
              <a:extLst>
                <a:ext uri="{FF2B5EF4-FFF2-40B4-BE49-F238E27FC236}">
                  <a16:creationId xmlns:a16="http://schemas.microsoft.com/office/drawing/2014/main" xmlns="" id="{FB672B13-396F-42E6-B281-3EC287957036}"/>
                </a:ext>
              </a:extLst>
            </p:cNvPr>
            <p:cNvSpPr txBox="1"/>
            <p:nvPr/>
          </p:nvSpPr>
          <p:spPr>
            <a:xfrm>
              <a:off x="8969632" y="4791907"/>
              <a:ext cx="745842" cy="405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 Neue Light"/>
                  <a:ea typeface="+mn-ea"/>
                  <a:cs typeface="+mn-cs"/>
                </a:rPr>
                <a:t>#@¤</a:t>
              </a:r>
            </a:p>
          </p:txBody>
        </p:sp>
      </p:grpSp>
      <p:cxnSp>
        <p:nvCxnSpPr>
          <p:cNvPr id="256" name="Koppling: böjd 105">
            <a:extLst>
              <a:ext uri="{FF2B5EF4-FFF2-40B4-BE49-F238E27FC236}">
                <a16:creationId xmlns:a16="http://schemas.microsoft.com/office/drawing/2014/main" xmlns="" id="{9974D39B-DDDE-4C70-8896-0EA3682396A4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7140938" y="4537325"/>
            <a:ext cx="507903" cy="108592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rgbClr val="00A689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257" name="Group 256"/>
          <p:cNvGrpSpPr/>
          <p:nvPr/>
        </p:nvGrpSpPr>
        <p:grpSpPr>
          <a:xfrm>
            <a:off x="5651506" y="5373153"/>
            <a:ext cx="3978329" cy="351344"/>
            <a:chOff x="784592" y="3291742"/>
            <a:chExt cx="10522037" cy="960944"/>
          </a:xfrm>
        </p:grpSpPr>
        <p:sp>
          <p:nvSpPr>
            <p:cNvPr id="258" name="Shape 516"/>
            <p:cNvSpPr/>
            <p:nvPr/>
          </p:nvSpPr>
          <p:spPr>
            <a:xfrm>
              <a:off x="1295131" y="3299372"/>
              <a:ext cx="806525" cy="95331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59" name="Shape 517"/>
            <p:cNvSpPr/>
            <p:nvPr/>
          </p:nvSpPr>
          <p:spPr>
            <a:xfrm>
              <a:off x="1336535" y="3526330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60" name="Shape 518"/>
            <p:cNvSpPr/>
            <p:nvPr/>
          </p:nvSpPr>
          <p:spPr>
            <a:xfrm>
              <a:off x="1336535" y="3603135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61" name="Shape 519"/>
            <p:cNvSpPr/>
            <p:nvPr/>
          </p:nvSpPr>
          <p:spPr>
            <a:xfrm>
              <a:off x="1336535" y="3679939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62" name="Shape 520"/>
            <p:cNvSpPr/>
            <p:nvPr/>
          </p:nvSpPr>
          <p:spPr>
            <a:xfrm>
              <a:off x="1336535" y="3756743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63" name="Shape 521"/>
            <p:cNvSpPr/>
            <p:nvPr/>
          </p:nvSpPr>
          <p:spPr>
            <a:xfrm>
              <a:off x="1336535" y="3833548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64" name="Shape 522"/>
            <p:cNvSpPr/>
            <p:nvPr/>
          </p:nvSpPr>
          <p:spPr>
            <a:xfrm>
              <a:off x="1336535" y="3910352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65" name="Shape 523"/>
            <p:cNvSpPr/>
            <p:nvPr/>
          </p:nvSpPr>
          <p:spPr>
            <a:xfrm>
              <a:off x="1336535" y="3987155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66" name="Shape 524"/>
            <p:cNvSpPr/>
            <p:nvPr/>
          </p:nvSpPr>
          <p:spPr>
            <a:xfrm>
              <a:off x="1336535" y="3449527"/>
              <a:ext cx="414404" cy="63050"/>
            </a:xfrm>
            <a:prstGeom prst="rect">
              <a:avLst/>
            </a:prstGeom>
            <a:blipFill>
              <a:blip r:embed="rId19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67" name="Shape 525"/>
            <p:cNvSpPr/>
            <p:nvPr/>
          </p:nvSpPr>
          <p:spPr>
            <a:xfrm>
              <a:off x="1336535" y="3372723"/>
              <a:ext cx="529647" cy="63050"/>
            </a:xfrm>
            <a:prstGeom prst="rect">
              <a:avLst/>
            </a:prstGeom>
            <a:solidFill>
              <a:schemeClr val="accent4">
                <a:hueOff val="102361"/>
                <a:satOff val="14118"/>
                <a:lumOff val="10675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68" name="Shape 526"/>
            <p:cNvSpPr/>
            <p:nvPr/>
          </p:nvSpPr>
          <p:spPr>
            <a:xfrm>
              <a:off x="1574211" y="4071847"/>
              <a:ext cx="470649" cy="63050"/>
            </a:xfrm>
            <a:prstGeom prst="rect">
              <a:avLst/>
            </a:prstGeom>
            <a:solidFill>
              <a:schemeClr val="accent4">
                <a:hueOff val="102361"/>
                <a:satOff val="14118"/>
                <a:lumOff val="10675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69" name="Shape 527"/>
            <p:cNvSpPr/>
            <p:nvPr/>
          </p:nvSpPr>
          <p:spPr>
            <a:xfrm>
              <a:off x="1342450" y="4070083"/>
              <a:ext cx="200658" cy="63048"/>
            </a:xfrm>
            <a:prstGeom prst="rect">
              <a:avLst/>
            </a:prstGeom>
            <a:blipFill>
              <a:blip r:embed="rId20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70" name="Shape 528"/>
            <p:cNvSpPr/>
            <p:nvPr/>
          </p:nvSpPr>
          <p:spPr>
            <a:xfrm>
              <a:off x="2534987" y="3299372"/>
              <a:ext cx="806525" cy="95331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71" name="Shape 529"/>
            <p:cNvSpPr/>
            <p:nvPr/>
          </p:nvSpPr>
          <p:spPr>
            <a:xfrm>
              <a:off x="2576393" y="3526330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72" name="Shape 530"/>
            <p:cNvSpPr/>
            <p:nvPr/>
          </p:nvSpPr>
          <p:spPr>
            <a:xfrm>
              <a:off x="2576393" y="3603135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73" name="Shape 531"/>
            <p:cNvSpPr/>
            <p:nvPr/>
          </p:nvSpPr>
          <p:spPr>
            <a:xfrm>
              <a:off x="2576393" y="3679939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74" name="Shape 532"/>
            <p:cNvSpPr/>
            <p:nvPr/>
          </p:nvSpPr>
          <p:spPr>
            <a:xfrm>
              <a:off x="2576393" y="3756743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75" name="Shape 533"/>
            <p:cNvSpPr/>
            <p:nvPr/>
          </p:nvSpPr>
          <p:spPr>
            <a:xfrm>
              <a:off x="2576393" y="3833548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76" name="Shape 534"/>
            <p:cNvSpPr/>
            <p:nvPr/>
          </p:nvSpPr>
          <p:spPr>
            <a:xfrm>
              <a:off x="2576393" y="3910352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77" name="Shape 535"/>
            <p:cNvSpPr/>
            <p:nvPr/>
          </p:nvSpPr>
          <p:spPr>
            <a:xfrm>
              <a:off x="2576393" y="3987155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78" name="Shape 536"/>
            <p:cNvSpPr/>
            <p:nvPr/>
          </p:nvSpPr>
          <p:spPr>
            <a:xfrm>
              <a:off x="2576393" y="3449527"/>
              <a:ext cx="414404" cy="63050"/>
            </a:xfrm>
            <a:prstGeom prst="rect">
              <a:avLst/>
            </a:prstGeom>
            <a:blipFill>
              <a:blip r:embed="rId19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79" name="Shape 537"/>
            <p:cNvSpPr/>
            <p:nvPr/>
          </p:nvSpPr>
          <p:spPr>
            <a:xfrm>
              <a:off x="2576393" y="3372723"/>
              <a:ext cx="529647" cy="63050"/>
            </a:xfrm>
            <a:prstGeom prst="rect">
              <a:avLst/>
            </a:prstGeom>
            <a:solidFill>
              <a:schemeClr val="accent4">
                <a:hueOff val="102361"/>
                <a:satOff val="14118"/>
                <a:lumOff val="10675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80" name="Shape 538"/>
            <p:cNvSpPr/>
            <p:nvPr/>
          </p:nvSpPr>
          <p:spPr>
            <a:xfrm>
              <a:off x="2814068" y="4071847"/>
              <a:ext cx="470649" cy="63050"/>
            </a:xfrm>
            <a:prstGeom prst="rect">
              <a:avLst/>
            </a:prstGeom>
            <a:solidFill>
              <a:schemeClr val="accent4">
                <a:hueOff val="102361"/>
                <a:satOff val="14118"/>
                <a:lumOff val="10675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81" name="Shape 539"/>
            <p:cNvSpPr/>
            <p:nvPr/>
          </p:nvSpPr>
          <p:spPr>
            <a:xfrm>
              <a:off x="2582308" y="4070083"/>
              <a:ext cx="200658" cy="63048"/>
            </a:xfrm>
            <a:prstGeom prst="rect">
              <a:avLst/>
            </a:prstGeom>
            <a:blipFill>
              <a:blip r:embed="rId20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82" name="Shape 540"/>
            <p:cNvSpPr/>
            <p:nvPr/>
          </p:nvSpPr>
          <p:spPr>
            <a:xfrm>
              <a:off x="3774845" y="3299372"/>
              <a:ext cx="806525" cy="95331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83" name="Shape 541"/>
            <p:cNvSpPr/>
            <p:nvPr/>
          </p:nvSpPr>
          <p:spPr>
            <a:xfrm>
              <a:off x="3816249" y="3526330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84" name="Shape 542"/>
            <p:cNvSpPr/>
            <p:nvPr/>
          </p:nvSpPr>
          <p:spPr>
            <a:xfrm>
              <a:off x="3816249" y="3603135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85" name="Shape 543"/>
            <p:cNvSpPr/>
            <p:nvPr/>
          </p:nvSpPr>
          <p:spPr>
            <a:xfrm>
              <a:off x="3816249" y="3679939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86" name="Shape 544"/>
            <p:cNvSpPr/>
            <p:nvPr/>
          </p:nvSpPr>
          <p:spPr>
            <a:xfrm>
              <a:off x="3816249" y="3756743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87" name="Shape 545"/>
            <p:cNvSpPr/>
            <p:nvPr/>
          </p:nvSpPr>
          <p:spPr>
            <a:xfrm>
              <a:off x="3816249" y="3833548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88" name="Shape 546"/>
            <p:cNvSpPr/>
            <p:nvPr/>
          </p:nvSpPr>
          <p:spPr>
            <a:xfrm>
              <a:off x="3816249" y="3910352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89" name="Shape 547"/>
            <p:cNvSpPr/>
            <p:nvPr/>
          </p:nvSpPr>
          <p:spPr>
            <a:xfrm>
              <a:off x="3816249" y="3987155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90" name="Shape 548"/>
            <p:cNvSpPr/>
            <p:nvPr/>
          </p:nvSpPr>
          <p:spPr>
            <a:xfrm>
              <a:off x="3816249" y="3449527"/>
              <a:ext cx="414404" cy="63050"/>
            </a:xfrm>
            <a:prstGeom prst="rect">
              <a:avLst/>
            </a:prstGeom>
            <a:blipFill>
              <a:blip r:embed="rId19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91" name="Shape 549"/>
            <p:cNvSpPr/>
            <p:nvPr/>
          </p:nvSpPr>
          <p:spPr>
            <a:xfrm>
              <a:off x="3816249" y="3372723"/>
              <a:ext cx="529647" cy="63050"/>
            </a:xfrm>
            <a:prstGeom prst="rect">
              <a:avLst/>
            </a:prstGeom>
            <a:solidFill>
              <a:schemeClr val="accent4">
                <a:hueOff val="102361"/>
                <a:satOff val="14118"/>
                <a:lumOff val="10675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92" name="Shape 550"/>
            <p:cNvSpPr/>
            <p:nvPr/>
          </p:nvSpPr>
          <p:spPr>
            <a:xfrm>
              <a:off x="4053924" y="4071847"/>
              <a:ext cx="470649" cy="63050"/>
            </a:xfrm>
            <a:prstGeom prst="rect">
              <a:avLst/>
            </a:prstGeom>
            <a:solidFill>
              <a:schemeClr val="accent4">
                <a:hueOff val="102361"/>
                <a:satOff val="14118"/>
                <a:lumOff val="10675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93" name="Shape 551"/>
            <p:cNvSpPr/>
            <p:nvPr/>
          </p:nvSpPr>
          <p:spPr>
            <a:xfrm>
              <a:off x="3822164" y="4070083"/>
              <a:ext cx="200658" cy="63048"/>
            </a:xfrm>
            <a:prstGeom prst="rect">
              <a:avLst/>
            </a:prstGeom>
            <a:blipFill>
              <a:blip r:embed="rId20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94" name="Shape 552"/>
            <p:cNvSpPr/>
            <p:nvPr/>
          </p:nvSpPr>
          <p:spPr>
            <a:xfrm>
              <a:off x="5014702" y="3299372"/>
              <a:ext cx="806525" cy="95331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95" name="Shape 553"/>
            <p:cNvSpPr/>
            <p:nvPr/>
          </p:nvSpPr>
          <p:spPr>
            <a:xfrm>
              <a:off x="5056107" y="3526330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96" name="Shape 554"/>
            <p:cNvSpPr/>
            <p:nvPr/>
          </p:nvSpPr>
          <p:spPr>
            <a:xfrm>
              <a:off x="5056107" y="3603135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97" name="Shape 555"/>
            <p:cNvSpPr/>
            <p:nvPr/>
          </p:nvSpPr>
          <p:spPr>
            <a:xfrm>
              <a:off x="5056107" y="3679939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98" name="Shape 556"/>
            <p:cNvSpPr/>
            <p:nvPr/>
          </p:nvSpPr>
          <p:spPr>
            <a:xfrm>
              <a:off x="5056107" y="3756743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299" name="Shape 557"/>
            <p:cNvSpPr/>
            <p:nvPr/>
          </p:nvSpPr>
          <p:spPr>
            <a:xfrm>
              <a:off x="5056107" y="3833548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00" name="Shape 558"/>
            <p:cNvSpPr/>
            <p:nvPr/>
          </p:nvSpPr>
          <p:spPr>
            <a:xfrm>
              <a:off x="5056107" y="3910352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01" name="Shape 559"/>
            <p:cNvSpPr/>
            <p:nvPr/>
          </p:nvSpPr>
          <p:spPr>
            <a:xfrm>
              <a:off x="5056107" y="3987155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02" name="Shape 560"/>
            <p:cNvSpPr/>
            <p:nvPr/>
          </p:nvSpPr>
          <p:spPr>
            <a:xfrm>
              <a:off x="5056107" y="3449527"/>
              <a:ext cx="414404" cy="63050"/>
            </a:xfrm>
            <a:prstGeom prst="rect">
              <a:avLst/>
            </a:prstGeom>
            <a:blipFill>
              <a:blip r:embed="rId19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03" name="Shape 561"/>
            <p:cNvSpPr/>
            <p:nvPr/>
          </p:nvSpPr>
          <p:spPr>
            <a:xfrm>
              <a:off x="5056107" y="3372723"/>
              <a:ext cx="529647" cy="63050"/>
            </a:xfrm>
            <a:prstGeom prst="rect">
              <a:avLst/>
            </a:prstGeom>
            <a:solidFill>
              <a:schemeClr val="accent4">
                <a:hueOff val="102361"/>
                <a:satOff val="14118"/>
                <a:lumOff val="10675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04" name="Shape 562"/>
            <p:cNvSpPr/>
            <p:nvPr/>
          </p:nvSpPr>
          <p:spPr>
            <a:xfrm>
              <a:off x="5293782" y="4071847"/>
              <a:ext cx="470649" cy="63050"/>
            </a:xfrm>
            <a:prstGeom prst="rect">
              <a:avLst/>
            </a:prstGeom>
            <a:solidFill>
              <a:schemeClr val="accent4">
                <a:hueOff val="102361"/>
                <a:satOff val="14118"/>
                <a:lumOff val="10675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05" name="Shape 563"/>
            <p:cNvSpPr/>
            <p:nvPr/>
          </p:nvSpPr>
          <p:spPr>
            <a:xfrm>
              <a:off x="5062022" y="4070083"/>
              <a:ext cx="200658" cy="63048"/>
            </a:xfrm>
            <a:prstGeom prst="rect">
              <a:avLst/>
            </a:prstGeom>
            <a:blipFill>
              <a:blip r:embed="rId20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06" name="Shape 564"/>
            <p:cNvSpPr/>
            <p:nvPr/>
          </p:nvSpPr>
          <p:spPr>
            <a:xfrm>
              <a:off x="2031396" y="3404007"/>
              <a:ext cx="559962" cy="705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4746" y="21590"/>
                  </a:lnTo>
                  <a:lnTo>
                    <a:pt x="14746" y="183"/>
                  </a:lnTo>
                  <a:lnTo>
                    <a:pt x="21600" y="0"/>
                  </a:lnTo>
                </a:path>
              </a:pathLst>
            </a:custGeom>
            <a:ln w="25400">
              <a:solidFill>
                <a:schemeClr val="accent1">
                  <a:lumMod val="75000"/>
                </a:schemeClr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07" name="Shape 565"/>
            <p:cNvSpPr/>
            <p:nvPr/>
          </p:nvSpPr>
          <p:spPr>
            <a:xfrm>
              <a:off x="3278202" y="3404007"/>
              <a:ext cx="559962" cy="705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4746" y="21590"/>
                  </a:lnTo>
                  <a:lnTo>
                    <a:pt x="14746" y="183"/>
                  </a:lnTo>
                  <a:lnTo>
                    <a:pt x="21600" y="0"/>
                  </a:lnTo>
                </a:path>
              </a:pathLst>
            </a:custGeom>
            <a:ln w="25400">
              <a:solidFill>
                <a:schemeClr val="accent1">
                  <a:lumMod val="75000"/>
                </a:schemeClr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08" name="Shape 566"/>
            <p:cNvSpPr/>
            <p:nvPr/>
          </p:nvSpPr>
          <p:spPr>
            <a:xfrm>
              <a:off x="4525006" y="3403182"/>
              <a:ext cx="559962" cy="7058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4746" y="21590"/>
                  </a:lnTo>
                  <a:lnTo>
                    <a:pt x="14746" y="183"/>
                  </a:lnTo>
                  <a:lnTo>
                    <a:pt x="21600" y="0"/>
                  </a:lnTo>
                </a:path>
              </a:pathLst>
            </a:custGeom>
            <a:ln w="25400">
              <a:solidFill>
                <a:schemeClr val="accent1">
                  <a:lumMod val="75000"/>
                </a:schemeClr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09" name="Shape 568"/>
            <p:cNvSpPr/>
            <p:nvPr/>
          </p:nvSpPr>
          <p:spPr>
            <a:xfrm>
              <a:off x="784592" y="3404007"/>
              <a:ext cx="559962" cy="705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4746" y="21590"/>
                  </a:lnTo>
                  <a:lnTo>
                    <a:pt x="14746" y="183"/>
                  </a:lnTo>
                  <a:lnTo>
                    <a:pt x="21600" y="0"/>
                  </a:lnTo>
                </a:path>
              </a:pathLst>
            </a:custGeom>
            <a:ln w="25400">
              <a:solidFill>
                <a:schemeClr val="accent1">
                  <a:lumMod val="75000"/>
                </a:schemeClr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10" name="Shape 516"/>
            <p:cNvSpPr/>
            <p:nvPr/>
          </p:nvSpPr>
          <p:spPr>
            <a:xfrm>
              <a:off x="6276936" y="3291742"/>
              <a:ext cx="806525" cy="95331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11" name="Shape 517"/>
            <p:cNvSpPr/>
            <p:nvPr/>
          </p:nvSpPr>
          <p:spPr>
            <a:xfrm>
              <a:off x="6318340" y="3518700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12" name="Shape 518"/>
            <p:cNvSpPr/>
            <p:nvPr/>
          </p:nvSpPr>
          <p:spPr>
            <a:xfrm>
              <a:off x="6318340" y="3595505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13" name="Shape 519"/>
            <p:cNvSpPr/>
            <p:nvPr/>
          </p:nvSpPr>
          <p:spPr>
            <a:xfrm>
              <a:off x="6318340" y="3672309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14" name="Shape 520"/>
            <p:cNvSpPr/>
            <p:nvPr/>
          </p:nvSpPr>
          <p:spPr>
            <a:xfrm>
              <a:off x="6318340" y="3749113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15" name="Shape 521"/>
            <p:cNvSpPr/>
            <p:nvPr/>
          </p:nvSpPr>
          <p:spPr>
            <a:xfrm>
              <a:off x="6318340" y="3825918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16" name="Shape 522"/>
            <p:cNvSpPr/>
            <p:nvPr/>
          </p:nvSpPr>
          <p:spPr>
            <a:xfrm>
              <a:off x="6318340" y="3902722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17" name="Shape 523"/>
            <p:cNvSpPr/>
            <p:nvPr/>
          </p:nvSpPr>
          <p:spPr>
            <a:xfrm>
              <a:off x="6318340" y="3979525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18" name="Shape 524"/>
            <p:cNvSpPr/>
            <p:nvPr/>
          </p:nvSpPr>
          <p:spPr>
            <a:xfrm>
              <a:off x="6318340" y="3441897"/>
              <a:ext cx="414404" cy="63050"/>
            </a:xfrm>
            <a:prstGeom prst="rect">
              <a:avLst/>
            </a:prstGeom>
            <a:blipFill>
              <a:blip r:embed="rId19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19" name="Shape 525"/>
            <p:cNvSpPr/>
            <p:nvPr/>
          </p:nvSpPr>
          <p:spPr>
            <a:xfrm>
              <a:off x="6318340" y="3365093"/>
              <a:ext cx="529647" cy="63050"/>
            </a:xfrm>
            <a:prstGeom prst="rect">
              <a:avLst/>
            </a:prstGeom>
            <a:solidFill>
              <a:schemeClr val="accent4">
                <a:hueOff val="102361"/>
                <a:satOff val="14118"/>
                <a:lumOff val="10675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20" name="Shape 526"/>
            <p:cNvSpPr/>
            <p:nvPr/>
          </p:nvSpPr>
          <p:spPr>
            <a:xfrm>
              <a:off x="6556016" y="4064217"/>
              <a:ext cx="470649" cy="63050"/>
            </a:xfrm>
            <a:prstGeom prst="rect">
              <a:avLst/>
            </a:prstGeom>
            <a:solidFill>
              <a:schemeClr val="accent4">
                <a:hueOff val="102361"/>
                <a:satOff val="14118"/>
                <a:lumOff val="10675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21" name="Shape 527"/>
            <p:cNvSpPr/>
            <p:nvPr/>
          </p:nvSpPr>
          <p:spPr>
            <a:xfrm>
              <a:off x="6324255" y="4062453"/>
              <a:ext cx="200658" cy="63048"/>
            </a:xfrm>
            <a:prstGeom prst="rect">
              <a:avLst/>
            </a:prstGeom>
            <a:blipFill>
              <a:blip r:embed="rId20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22" name="Shape 528"/>
            <p:cNvSpPr/>
            <p:nvPr/>
          </p:nvSpPr>
          <p:spPr>
            <a:xfrm>
              <a:off x="7516792" y="3291742"/>
              <a:ext cx="806525" cy="95331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23" name="Shape 529"/>
            <p:cNvSpPr/>
            <p:nvPr/>
          </p:nvSpPr>
          <p:spPr>
            <a:xfrm>
              <a:off x="7558198" y="3518700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24" name="Shape 530"/>
            <p:cNvSpPr/>
            <p:nvPr/>
          </p:nvSpPr>
          <p:spPr>
            <a:xfrm>
              <a:off x="7558198" y="3595505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25" name="Shape 531"/>
            <p:cNvSpPr/>
            <p:nvPr/>
          </p:nvSpPr>
          <p:spPr>
            <a:xfrm>
              <a:off x="7558198" y="3672309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26" name="Shape 532"/>
            <p:cNvSpPr/>
            <p:nvPr/>
          </p:nvSpPr>
          <p:spPr>
            <a:xfrm>
              <a:off x="7558198" y="3749113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27" name="Shape 533"/>
            <p:cNvSpPr/>
            <p:nvPr/>
          </p:nvSpPr>
          <p:spPr>
            <a:xfrm>
              <a:off x="7558198" y="3825918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28" name="Shape 534"/>
            <p:cNvSpPr/>
            <p:nvPr/>
          </p:nvSpPr>
          <p:spPr>
            <a:xfrm>
              <a:off x="7558198" y="3902722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29" name="Shape 535"/>
            <p:cNvSpPr/>
            <p:nvPr/>
          </p:nvSpPr>
          <p:spPr>
            <a:xfrm>
              <a:off x="7558198" y="3979525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30" name="Shape 536"/>
            <p:cNvSpPr/>
            <p:nvPr/>
          </p:nvSpPr>
          <p:spPr>
            <a:xfrm>
              <a:off x="7558198" y="3441897"/>
              <a:ext cx="414404" cy="63050"/>
            </a:xfrm>
            <a:prstGeom prst="rect">
              <a:avLst/>
            </a:prstGeom>
            <a:blipFill>
              <a:blip r:embed="rId19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31" name="Shape 537"/>
            <p:cNvSpPr/>
            <p:nvPr/>
          </p:nvSpPr>
          <p:spPr>
            <a:xfrm>
              <a:off x="7558198" y="3365093"/>
              <a:ext cx="529647" cy="63050"/>
            </a:xfrm>
            <a:prstGeom prst="rect">
              <a:avLst/>
            </a:prstGeom>
            <a:solidFill>
              <a:schemeClr val="accent4">
                <a:hueOff val="102361"/>
                <a:satOff val="14118"/>
                <a:lumOff val="10675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32" name="Shape 538"/>
            <p:cNvSpPr/>
            <p:nvPr/>
          </p:nvSpPr>
          <p:spPr>
            <a:xfrm>
              <a:off x="7795873" y="4064217"/>
              <a:ext cx="470649" cy="63050"/>
            </a:xfrm>
            <a:prstGeom prst="rect">
              <a:avLst/>
            </a:prstGeom>
            <a:solidFill>
              <a:schemeClr val="accent4">
                <a:hueOff val="102361"/>
                <a:satOff val="14118"/>
                <a:lumOff val="10675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33" name="Shape 539"/>
            <p:cNvSpPr/>
            <p:nvPr/>
          </p:nvSpPr>
          <p:spPr>
            <a:xfrm>
              <a:off x="7564113" y="4062453"/>
              <a:ext cx="200658" cy="63048"/>
            </a:xfrm>
            <a:prstGeom prst="rect">
              <a:avLst/>
            </a:prstGeom>
            <a:blipFill>
              <a:blip r:embed="rId20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34" name="Shape 540"/>
            <p:cNvSpPr/>
            <p:nvPr/>
          </p:nvSpPr>
          <p:spPr>
            <a:xfrm>
              <a:off x="8756650" y="3291742"/>
              <a:ext cx="806525" cy="95331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35" name="Shape 541"/>
            <p:cNvSpPr/>
            <p:nvPr/>
          </p:nvSpPr>
          <p:spPr>
            <a:xfrm>
              <a:off x="8798054" y="3518700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36" name="Shape 542"/>
            <p:cNvSpPr/>
            <p:nvPr/>
          </p:nvSpPr>
          <p:spPr>
            <a:xfrm>
              <a:off x="8798054" y="3595505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37" name="Shape 543"/>
            <p:cNvSpPr/>
            <p:nvPr/>
          </p:nvSpPr>
          <p:spPr>
            <a:xfrm>
              <a:off x="8798054" y="3672309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38" name="Shape 544"/>
            <p:cNvSpPr/>
            <p:nvPr/>
          </p:nvSpPr>
          <p:spPr>
            <a:xfrm>
              <a:off x="8798054" y="3749113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39" name="Shape 545"/>
            <p:cNvSpPr/>
            <p:nvPr/>
          </p:nvSpPr>
          <p:spPr>
            <a:xfrm>
              <a:off x="8798054" y="3825918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40" name="Shape 546"/>
            <p:cNvSpPr/>
            <p:nvPr/>
          </p:nvSpPr>
          <p:spPr>
            <a:xfrm>
              <a:off x="8798054" y="3902722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41" name="Shape 547"/>
            <p:cNvSpPr/>
            <p:nvPr/>
          </p:nvSpPr>
          <p:spPr>
            <a:xfrm>
              <a:off x="8798054" y="3979525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42" name="Shape 548"/>
            <p:cNvSpPr/>
            <p:nvPr/>
          </p:nvSpPr>
          <p:spPr>
            <a:xfrm>
              <a:off x="8798054" y="3441897"/>
              <a:ext cx="414404" cy="63050"/>
            </a:xfrm>
            <a:prstGeom prst="rect">
              <a:avLst/>
            </a:prstGeom>
            <a:blipFill>
              <a:blip r:embed="rId19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43" name="Shape 549"/>
            <p:cNvSpPr/>
            <p:nvPr/>
          </p:nvSpPr>
          <p:spPr>
            <a:xfrm>
              <a:off x="8798054" y="3365093"/>
              <a:ext cx="529647" cy="63050"/>
            </a:xfrm>
            <a:prstGeom prst="rect">
              <a:avLst/>
            </a:prstGeom>
            <a:solidFill>
              <a:schemeClr val="accent4">
                <a:hueOff val="102361"/>
                <a:satOff val="14118"/>
                <a:lumOff val="10675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44" name="Shape 550"/>
            <p:cNvSpPr/>
            <p:nvPr/>
          </p:nvSpPr>
          <p:spPr>
            <a:xfrm>
              <a:off x="9035729" y="4064217"/>
              <a:ext cx="470649" cy="63050"/>
            </a:xfrm>
            <a:prstGeom prst="rect">
              <a:avLst/>
            </a:prstGeom>
            <a:solidFill>
              <a:schemeClr val="accent4">
                <a:hueOff val="102361"/>
                <a:satOff val="14118"/>
                <a:lumOff val="10675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45" name="Shape 551"/>
            <p:cNvSpPr/>
            <p:nvPr/>
          </p:nvSpPr>
          <p:spPr>
            <a:xfrm>
              <a:off x="8803969" y="4062453"/>
              <a:ext cx="200658" cy="63048"/>
            </a:xfrm>
            <a:prstGeom prst="rect">
              <a:avLst/>
            </a:prstGeom>
            <a:blipFill>
              <a:blip r:embed="rId20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46" name="Shape 552"/>
            <p:cNvSpPr/>
            <p:nvPr/>
          </p:nvSpPr>
          <p:spPr>
            <a:xfrm>
              <a:off x="9996507" y="3291742"/>
              <a:ext cx="806525" cy="95331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47" name="Shape 553"/>
            <p:cNvSpPr/>
            <p:nvPr/>
          </p:nvSpPr>
          <p:spPr>
            <a:xfrm>
              <a:off x="10037912" y="3518700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48" name="Shape 554"/>
            <p:cNvSpPr/>
            <p:nvPr/>
          </p:nvSpPr>
          <p:spPr>
            <a:xfrm>
              <a:off x="10037912" y="3595505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49" name="Shape 555"/>
            <p:cNvSpPr/>
            <p:nvPr/>
          </p:nvSpPr>
          <p:spPr>
            <a:xfrm>
              <a:off x="10037912" y="3672309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50" name="Shape 556"/>
            <p:cNvSpPr/>
            <p:nvPr/>
          </p:nvSpPr>
          <p:spPr>
            <a:xfrm>
              <a:off x="10037912" y="3749113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51" name="Shape 557"/>
            <p:cNvSpPr/>
            <p:nvPr/>
          </p:nvSpPr>
          <p:spPr>
            <a:xfrm>
              <a:off x="10037912" y="3825918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52" name="Shape 558"/>
            <p:cNvSpPr/>
            <p:nvPr/>
          </p:nvSpPr>
          <p:spPr>
            <a:xfrm>
              <a:off x="10037912" y="3902722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53" name="Shape 559"/>
            <p:cNvSpPr/>
            <p:nvPr/>
          </p:nvSpPr>
          <p:spPr>
            <a:xfrm>
              <a:off x="10037912" y="3979525"/>
              <a:ext cx="709192" cy="63050"/>
            </a:xfrm>
            <a:prstGeom prst="rect">
              <a:avLst/>
            </a:prstGeom>
            <a:blipFill>
              <a:blip r:embed="rId18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54" name="Shape 560"/>
            <p:cNvSpPr/>
            <p:nvPr/>
          </p:nvSpPr>
          <p:spPr>
            <a:xfrm>
              <a:off x="10037912" y="3441897"/>
              <a:ext cx="414404" cy="63050"/>
            </a:xfrm>
            <a:prstGeom prst="rect">
              <a:avLst/>
            </a:prstGeom>
            <a:blipFill>
              <a:blip r:embed="rId19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55" name="Shape 561"/>
            <p:cNvSpPr/>
            <p:nvPr/>
          </p:nvSpPr>
          <p:spPr>
            <a:xfrm>
              <a:off x="10037912" y="3365093"/>
              <a:ext cx="529647" cy="63050"/>
            </a:xfrm>
            <a:prstGeom prst="rect">
              <a:avLst/>
            </a:prstGeom>
            <a:solidFill>
              <a:schemeClr val="accent4">
                <a:hueOff val="102361"/>
                <a:satOff val="14118"/>
                <a:lumOff val="10675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56" name="Shape 562"/>
            <p:cNvSpPr/>
            <p:nvPr/>
          </p:nvSpPr>
          <p:spPr>
            <a:xfrm>
              <a:off x="10275587" y="4064217"/>
              <a:ext cx="470649" cy="63050"/>
            </a:xfrm>
            <a:prstGeom prst="rect">
              <a:avLst/>
            </a:prstGeom>
            <a:solidFill>
              <a:schemeClr val="accent4">
                <a:hueOff val="102361"/>
                <a:satOff val="14118"/>
                <a:lumOff val="10675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57" name="Shape 563"/>
            <p:cNvSpPr/>
            <p:nvPr/>
          </p:nvSpPr>
          <p:spPr>
            <a:xfrm>
              <a:off x="10043827" y="4062453"/>
              <a:ext cx="200658" cy="63048"/>
            </a:xfrm>
            <a:prstGeom prst="rect">
              <a:avLst/>
            </a:prstGeom>
            <a:blipFill>
              <a:blip r:embed="rId20"/>
            </a:blip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58" name="Shape 564"/>
            <p:cNvSpPr/>
            <p:nvPr/>
          </p:nvSpPr>
          <p:spPr>
            <a:xfrm>
              <a:off x="7013201" y="3396377"/>
              <a:ext cx="559962" cy="705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4746" y="21590"/>
                  </a:lnTo>
                  <a:lnTo>
                    <a:pt x="14746" y="183"/>
                  </a:lnTo>
                  <a:lnTo>
                    <a:pt x="21600" y="0"/>
                  </a:lnTo>
                </a:path>
              </a:pathLst>
            </a:custGeom>
            <a:ln w="25400">
              <a:solidFill>
                <a:schemeClr val="accent1">
                  <a:lumMod val="75000"/>
                </a:schemeClr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59" name="Shape 565"/>
            <p:cNvSpPr/>
            <p:nvPr/>
          </p:nvSpPr>
          <p:spPr>
            <a:xfrm>
              <a:off x="8260007" y="3396377"/>
              <a:ext cx="559962" cy="705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4746" y="21590"/>
                  </a:lnTo>
                  <a:lnTo>
                    <a:pt x="14746" y="183"/>
                  </a:lnTo>
                  <a:lnTo>
                    <a:pt x="21600" y="0"/>
                  </a:lnTo>
                </a:path>
              </a:pathLst>
            </a:custGeom>
            <a:ln w="25400">
              <a:solidFill>
                <a:schemeClr val="accent1">
                  <a:lumMod val="75000"/>
                </a:schemeClr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60" name="Shape 566"/>
            <p:cNvSpPr/>
            <p:nvPr/>
          </p:nvSpPr>
          <p:spPr>
            <a:xfrm>
              <a:off x="9506811" y="3395552"/>
              <a:ext cx="559962" cy="7058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4746" y="21590"/>
                  </a:lnTo>
                  <a:lnTo>
                    <a:pt x="14746" y="183"/>
                  </a:lnTo>
                  <a:lnTo>
                    <a:pt x="21600" y="0"/>
                  </a:lnTo>
                </a:path>
              </a:pathLst>
            </a:custGeom>
            <a:ln w="25400">
              <a:solidFill>
                <a:schemeClr val="accent1">
                  <a:lumMod val="75000"/>
                </a:schemeClr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61" name="Shape 567"/>
            <p:cNvSpPr/>
            <p:nvPr/>
          </p:nvSpPr>
          <p:spPr>
            <a:xfrm>
              <a:off x="10746667" y="3396377"/>
              <a:ext cx="559962" cy="705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4746" y="21590"/>
                  </a:lnTo>
                  <a:lnTo>
                    <a:pt x="14746" y="183"/>
                  </a:lnTo>
                  <a:lnTo>
                    <a:pt x="21600" y="0"/>
                  </a:lnTo>
                </a:path>
              </a:pathLst>
            </a:custGeom>
            <a:ln w="25400">
              <a:solidFill>
                <a:schemeClr val="accent1">
                  <a:lumMod val="75000"/>
                </a:schemeClr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  <p:sp>
          <p:nvSpPr>
            <p:cNvPr id="362" name="Shape 568"/>
            <p:cNvSpPr/>
            <p:nvPr/>
          </p:nvSpPr>
          <p:spPr>
            <a:xfrm>
              <a:off x="5766397" y="3396377"/>
              <a:ext cx="559962" cy="705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4746" y="21590"/>
                  </a:lnTo>
                  <a:lnTo>
                    <a:pt x="14746" y="183"/>
                  </a:lnTo>
                  <a:lnTo>
                    <a:pt x="21600" y="0"/>
                  </a:lnTo>
                </a:path>
              </a:pathLst>
            </a:custGeom>
            <a:ln w="25400">
              <a:solidFill>
                <a:schemeClr val="accent1">
                  <a:lumMod val="75000"/>
                </a:schemeClr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600"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endParaRPr>
            </a:p>
          </p:txBody>
        </p:sp>
      </p:grpSp>
      <p:cxnSp>
        <p:nvCxnSpPr>
          <p:cNvPr id="43" name="Straight Arrow Connector 42"/>
          <p:cNvCxnSpPr>
            <a:cxnSpLocks/>
          </p:cNvCxnSpPr>
          <p:nvPr/>
        </p:nvCxnSpPr>
        <p:spPr>
          <a:xfrm>
            <a:off x="4925809" y="5027891"/>
            <a:ext cx="729421" cy="423215"/>
          </a:xfrm>
          <a:prstGeom prst="straightConnector1">
            <a:avLst/>
          </a:prstGeom>
          <a:ln w="28575">
            <a:solidFill>
              <a:srgbClr val="00A6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cxnSpLocks/>
          </p:cNvCxnSpPr>
          <p:nvPr/>
        </p:nvCxnSpPr>
        <p:spPr>
          <a:xfrm>
            <a:off x="5925529" y="4719530"/>
            <a:ext cx="771847" cy="485883"/>
          </a:xfrm>
          <a:prstGeom prst="straightConnector1">
            <a:avLst/>
          </a:prstGeom>
          <a:ln w="28575">
            <a:solidFill>
              <a:srgbClr val="00A6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</p:cNvCxnSpPr>
          <p:nvPr/>
        </p:nvCxnSpPr>
        <p:spPr>
          <a:xfrm flipH="1">
            <a:off x="9433607" y="4995978"/>
            <a:ext cx="458260" cy="301650"/>
          </a:xfrm>
          <a:prstGeom prst="straightConnector1">
            <a:avLst/>
          </a:prstGeom>
          <a:ln w="28575">
            <a:solidFill>
              <a:srgbClr val="00A68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Koppling: böjd 105">
            <a:extLst>
              <a:ext uri="{FF2B5EF4-FFF2-40B4-BE49-F238E27FC236}">
                <a16:creationId xmlns:a16="http://schemas.microsoft.com/office/drawing/2014/main" xmlns="" id="{9974D39B-DDDE-4C70-8896-0EA3682396A4}"/>
              </a:ext>
            </a:extLst>
          </p:cNvPr>
          <p:cNvCxnSpPr>
            <a:cxnSpLocks/>
          </p:cNvCxnSpPr>
          <p:nvPr/>
        </p:nvCxnSpPr>
        <p:spPr>
          <a:xfrm flipV="1">
            <a:off x="5910647" y="1958931"/>
            <a:ext cx="414217" cy="281101"/>
          </a:xfrm>
          <a:prstGeom prst="curvedConnector3">
            <a:avLst>
              <a:gd name="adj1" fmla="val 50000"/>
            </a:avLst>
          </a:prstGeom>
          <a:noFill/>
          <a:ln w="6350" cap="flat" cmpd="sng" algn="ctr">
            <a:solidFill>
              <a:schemeClr val="tx2">
                <a:lumMod val="90000"/>
              </a:scheme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66" name="Koppling: böjd 105">
            <a:extLst>
              <a:ext uri="{FF2B5EF4-FFF2-40B4-BE49-F238E27FC236}">
                <a16:creationId xmlns:a16="http://schemas.microsoft.com/office/drawing/2014/main" xmlns="" id="{9974D39B-DDDE-4C70-8896-0EA3682396A4}"/>
              </a:ext>
            </a:extLst>
          </p:cNvPr>
          <p:cNvCxnSpPr>
            <a:cxnSpLocks/>
          </p:cNvCxnSpPr>
          <p:nvPr/>
        </p:nvCxnSpPr>
        <p:spPr>
          <a:xfrm flipV="1">
            <a:off x="7324625" y="1920827"/>
            <a:ext cx="374692" cy="156254"/>
          </a:xfrm>
          <a:prstGeom prst="curvedConnector3">
            <a:avLst>
              <a:gd name="adj1" fmla="val 50000"/>
            </a:avLst>
          </a:prstGeom>
          <a:noFill/>
          <a:ln w="6350" cap="flat" cmpd="sng" algn="ctr">
            <a:solidFill>
              <a:schemeClr val="tx2">
                <a:lumMod val="90000"/>
              </a:scheme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70" name="Koppling: böjd 105">
            <a:extLst>
              <a:ext uri="{FF2B5EF4-FFF2-40B4-BE49-F238E27FC236}">
                <a16:creationId xmlns:a16="http://schemas.microsoft.com/office/drawing/2014/main" xmlns="" id="{9974D39B-DDDE-4C70-8896-0EA3682396A4}"/>
              </a:ext>
            </a:extLst>
          </p:cNvPr>
          <p:cNvCxnSpPr>
            <a:cxnSpLocks/>
          </p:cNvCxnSpPr>
          <p:nvPr/>
        </p:nvCxnSpPr>
        <p:spPr>
          <a:xfrm flipV="1">
            <a:off x="5921022" y="4580517"/>
            <a:ext cx="367329" cy="110796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rgbClr val="00A689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71" name="textruta 86">
            <a:extLst>
              <a:ext uri="{FF2B5EF4-FFF2-40B4-BE49-F238E27FC236}">
                <a16:creationId xmlns:a16="http://schemas.microsoft.com/office/drawing/2014/main" xmlns="" id="{ED35431A-4651-4F2F-A0F3-07BF87EE4D6D}"/>
              </a:ext>
            </a:extLst>
          </p:cNvPr>
          <p:cNvSpPr txBox="1"/>
          <p:nvPr/>
        </p:nvSpPr>
        <p:spPr>
          <a:xfrm>
            <a:off x="6222954" y="1290896"/>
            <a:ext cx="1329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Manage and transport physically</a:t>
            </a:r>
          </a:p>
        </p:txBody>
      </p:sp>
      <p:pic>
        <p:nvPicPr>
          <p:cNvPr id="212" name="Bildobjekt 211" descr="En bild som visar tecken, utomhus, gata, röd&#10;&#10;Automatiskt genererad beskrivning">
            <a:extLst>
              <a:ext uri="{FF2B5EF4-FFF2-40B4-BE49-F238E27FC236}">
                <a16:creationId xmlns:a16="http://schemas.microsoft.com/office/drawing/2014/main" xmlns="" id="{1D3178A1-50CA-4A23-8356-B7260814CF47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971896" y="4150247"/>
            <a:ext cx="328225" cy="324341"/>
          </a:xfrm>
          <a:prstGeom prst="rect">
            <a:avLst/>
          </a:prstGeom>
        </p:spPr>
      </p:pic>
      <p:pic>
        <p:nvPicPr>
          <p:cNvPr id="214" name="Bildobjekt 213" descr="En bild som visar tecken, utomhus, gata, röd&#10;&#10;Automatiskt genererad beskrivning">
            <a:extLst>
              <a:ext uri="{FF2B5EF4-FFF2-40B4-BE49-F238E27FC236}">
                <a16:creationId xmlns:a16="http://schemas.microsoft.com/office/drawing/2014/main" xmlns="" id="{F7E9DA47-F161-429C-8E98-3876430D6BD7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079260" y="4156658"/>
            <a:ext cx="314718" cy="310994"/>
          </a:xfrm>
          <a:prstGeom prst="rect">
            <a:avLst/>
          </a:prstGeom>
        </p:spPr>
      </p:pic>
      <p:pic>
        <p:nvPicPr>
          <p:cNvPr id="4" name="Bildobjekt 3" descr="En bild som visar tecken, utomhus, gata, röd&#10;&#10;Automatiskt genererad beskrivning">
            <a:extLst>
              <a:ext uri="{FF2B5EF4-FFF2-40B4-BE49-F238E27FC236}">
                <a16:creationId xmlns:a16="http://schemas.microsoft.com/office/drawing/2014/main" xmlns="" id="{DC1785D7-19D7-427E-A326-49AD164576D8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47463" y="4018813"/>
            <a:ext cx="1032398" cy="1020181"/>
          </a:xfrm>
          <a:prstGeom prst="rect">
            <a:avLst/>
          </a:prstGeom>
        </p:spPr>
      </p:pic>
      <p:sp>
        <p:nvSpPr>
          <p:cNvPr id="215" name="textruta 18">
            <a:extLst>
              <a:ext uri="{FF2B5EF4-FFF2-40B4-BE49-F238E27FC236}">
                <a16:creationId xmlns:a16="http://schemas.microsoft.com/office/drawing/2014/main" xmlns="" id="{2AA3F1ED-51D3-4FD8-BC8F-B7B0A66F31A3}"/>
              </a:ext>
            </a:extLst>
          </p:cNvPr>
          <p:cNvSpPr txBox="1"/>
          <p:nvPr/>
        </p:nvSpPr>
        <p:spPr>
          <a:xfrm>
            <a:off x="3054233" y="3476246"/>
            <a:ext cx="857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Add content</a:t>
            </a:r>
          </a:p>
        </p:txBody>
      </p:sp>
      <p:cxnSp>
        <p:nvCxnSpPr>
          <p:cNvPr id="217" name="Koppling: böjd 105">
            <a:extLst>
              <a:ext uri="{FF2B5EF4-FFF2-40B4-BE49-F238E27FC236}">
                <a16:creationId xmlns:a16="http://schemas.microsoft.com/office/drawing/2014/main" xmlns="" id="{1887A18F-6EEC-48B7-B9CC-839272FED651}"/>
              </a:ext>
            </a:extLst>
          </p:cNvPr>
          <p:cNvCxnSpPr>
            <a:cxnSpLocks/>
          </p:cNvCxnSpPr>
          <p:nvPr/>
        </p:nvCxnSpPr>
        <p:spPr>
          <a:xfrm>
            <a:off x="5910998" y="2408352"/>
            <a:ext cx="370817" cy="359987"/>
          </a:xfrm>
          <a:prstGeom prst="curvedConnector3">
            <a:avLst>
              <a:gd name="adj1" fmla="val 50000"/>
            </a:avLst>
          </a:prstGeom>
          <a:noFill/>
          <a:ln w="6350" cap="flat" cmpd="sng" algn="ctr">
            <a:solidFill>
              <a:schemeClr val="tx2">
                <a:lumMod val="90000"/>
              </a:schemeClr>
            </a:solidFill>
            <a:prstDash val="solid"/>
            <a:miter lim="800000"/>
            <a:tailEnd type="triangle"/>
          </a:ln>
          <a:effectLst/>
        </p:spPr>
      </p:cxnSp>
      <p:pic>
        <p:nvPicPr>
          <p:cNvPr id="27" name="Graphic 26" descr="Scanner outline">
            <a:extLst>
              <a:ext uri="{FF2B5EF4-FFF2-40B4-BE49-F238E27FC236}">
                <a16:creationId xmlns:a16="http://schemas.microsoft.com/office/drawing/2014/main" xmlns="" id="{F22E927B-1D6A-4C86-A76B-A440AAC04D7D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xmlns="" r:embed="rId23"/>
              </a:ext>
            </a:extLst>
          </a:blip>
          <a:stretch>
            <a:fillRect/>
          </a:stretch>
        </p:blipFill>
        <p:spPr>
          <a:xfrm>
            <a:off x="6367025" y="2599969"/>
            <a:ext cx="614583" cy="614583"/>
          </a:xfrm>
          <a:prstGeom prst="rect">
            <a:avLst/>
          </a:prstGeom>
          <a:effectLst/>
        </p:spPr>
      </p:pic>
      <p:pic>
        <p:nvPicPr>
          <p:cNvPr id="31" name="Graphic 30" descr="Server outline">
            <a:extLst>
              <a:ext uri="{FF2B5EF4-FFF2-40B4-BE49-F238E27FC236}">
                <a16:creationId xmlns:a16="http://schemas.microsoft.com/office/drawing/2014/main" xmlns="" id="{63FD326F-43A6-42D1-A833-753AF546210C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xmlns="" r:embed="rId25"/>
              </a:ext>
            </a:extLst>
          </a:blip>
          <a:stretch>
            <a:fillRect/>
          </a:stretch>
        </p:blipFill>
        <p:spPr>
          <a:xfrm>
            <a:off x="7715438" y="2595729"/>
            <a:ext cx="739036" cy="739036"/>
          </a:xfrm>
          <a:prstGeom prst="rect">
            <a:avLst/>
          </a:prstGeom>
          <a:effectLst/>
        </p:spPr>
      </p:pic>
      <p:cxnSp>
        <p:nvCxnSpPr>
          <p:cNvPr id="232" name="Koppling: böjd 105">
            <a:extLst>
              <a:ext uri="{FF2B5EF4-FFF2-40B4-BE49-F238E27FC236}">
                <a16:creationId xmlns:a16="http://schemas.microsoft.com/office/drawing/2014/main" xmlns="" id="{F4C2BA11-4403-49AC-A46F-2527939E5CB2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7266230" y="2899915"/>
            <a:ext cx="449208" cy="65332"/>
          </a:xfrm>
          <a:prstGeom prst="curvedConnector3">
            <a:avLst>
              <a:gd name="adj1" fmla="val 50000"/>
            </a:avLst>
          </a:prstGeom>
          <a:noFill/>
          <a:ln w="6350" cap="flat" cmpd="sng" algn="ctr">
            <a:solidFill>
              <a:schemeClr val="tx2">
                <a:lumMod val="90000"/>
              </a:scheme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34" name="textruta 86">
            <a:extLst>
              <a:ext uri="{FF2B5EF4-FFF2-40B4-BE49-F238E27FC236}">
                <a16:creationId xmlns:a16="http://schemas.microsoft.com/office/drawing/2014/main" xmlns="" id="{AB01F372-4632-4AF6-8AC7-A0D4CF03E0E3}"/>
              </a:ext>
            </a:extLst>
          </p:cNvPr>
          <p:cNvSpPr txBox="1"/>
          <p:nvPr/>
        </p:nvSpPr>
        <p:spPr>
          <a:xfrm>
            <a:off x="7644869" y="2263117"/>
            <a:ext cx="13822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Process and manage scanned image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xmlns="" id="{F3F8057D-48DC-4D60-BFC4-AB8E2554FBEC}"/>
              </a:ext>
            </a:extLst>
          </p:cNvPr>
          <p:cNvSpPr txBox="1"/>
          <p:nvPr/>
        </p:nvSpPr>
        <p:spPr>
          <a:xfrm>
            <a:off x="6268480" y="2423474"/>
            <a:ext cx="97615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Scan original</a:t>
            </a:r>
          </a:p>
        </p:txBody>
      </p:sp>
      <p:pic>
        <p:nvPicPr>
          <p:cNvPr id="44" name="Graphic 43" descr="Image outline">
            <a:extLst>
              <a:ext uri="{FF2B5EF4-FFF2-40B4-BE49-F238E27FC236}">
                <a16:creationId xmlns:a16="http://schemas.microsoft.com/office/drawing/2014/main" xmlns="" id="{1231E953-2E15-4459-BB4A-592BA554A42D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xmlns="" r:embed="rId27"/>
              </a:ext>
            </a:extLst>
          </a:blip>
          <a:stretch>
            <a:fillRect/>
          </a:stretch>
        </p:blipFill>
        <p:spPr>
          <a:xfrm>
            <a:off x="9258393" y="2588968"/>
            <a:ext cx="891628" cy="891628"/>
          </a:xfrm>
          <a:prstGeom prst="rect">
            <a:avLst/>
          </a:prstGeom>
          <a:effectLst/>
        </p:spPr>
      </p:pic>
      <p:cxnSp>
        <p:nvCxnSpPr>
          <p:cNvPr id="365" name="Koppling: böjd 105">
            <a:extLst>
              <a:ext uri="{FF2B5EF4-FFF2-40B4-BE49-F238E27FC236}">
                <a16:creationId xmlns:a16="http://schemas.microsoft.com/office/drawing/2014/main" xmlns="" id="{2147C3EE-AD45-4812-B707-ADF524A3D059}"/>
              </a:ext>
            </a:extLst>
          </p:cNvPr>
          <p:cNvCxnSpPr>
            <a:cxnSpLocks/>
          </p:cNvCxnSpPr>
          <p:nvPr/>
        </p:nvCxnSpPr>
        <p:spPr>
          <a:xfrm flipV="1">
            <a:off x="8665701" y="1864477"/>
            <a:ext cx="533462" cy="94454"/>
          </a:xfrm>
          <a:prstGeom prst="curvedConnector3">
            <a:avLst>
              <a:gd name="adj1" fmla="val 50000"/>
            </a:avLst>
          </a:prstGeom>
          <a:noFill/>
          <a:ln w="6350" cap="flat" cmpd="sng" algn="ctr">
            <a:solidFill>
              <a:schemeClr val="tx2">
                <a:lumMod val="90000"/>
              </a:scheme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67" name="Koppling: böjd 105">
            <a:extLst>
              <a:ext uri="{FF2B5EF4-FFF2-40B4-BE49-F238E27FC236}">
                <a16:creationId xmlns:a16="http://schemas.microsoft.com/office/drawing/2014/main" xmlns="" id="{F495D642-5135-4605-90E5-17815FF9FB26}"/>
              </a:ext>
            </a:extLst>
          </p:cNvPr>
          <p:cNvCxnSpPr>
            <a:cxnSpLocks/>
            <a:endCxn id="44" idx="1"/>
          </p:cNvCxnSpPr>
          <p:nvPr/>
        </p:nvCxnSpPr>
        <p:spPr>
          <a:xfrm flipV="1">
            <a:off x="8598085" y="3034782"/>
            <a:ext cx="660308" cy="40964"/>
          </a:xfrm>
          <a:prstGeom prst="curvedConnector3">
            <a:avLst>
              <a:gd name="adj1" fmla="val 50000"/>
            </a:avLst>
          </a:prstGeom>
          <a:noFill/>
          <a:ln w="6350" cap="flat" cmpd="sng" algn="ctr">
            <a:solidFill>
              <a:schemeClr val="tx2">
                <a:lumMod val="90000"/>
              </a:scheme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72" name="Koppling: böjd 105">
            <a:extLst>
              <a:ext uri="{FF2B5EF4-FFF2-40B4-BE49-F238E27FC236}">
                <a16:creationId xmlns:a16="http://schemas.microsoft.com/office/drawing/2014/main" xmlns="" id="{3C940E91-3C37-45B8-AED4-E1CC2AE0C2E3}"/>
              </a:ext>
            </a:extLst>
          </p:cNvPr>
          <p:cNvCxnSpPr>
            <a:cxnSpLocks/>
          </p:cNvCxnSpPr>
          <p:nvPr/>
        </p:nvCxnSpPr>
        <p:spPr>
          <a:xfrm flipV="1">
            <a:off x="8979053" y="4486545"/>
            <a:ext cx="852585" cy="179455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rgbClr val="00A689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54" name="Graphic 53" descr="Email outline">
            <a:extLst>
              <a:ext uri="{FF2B5EF4-FFF2-40B4-BE49-F238E27FC236}">
                <a16:creationId xmlns:a16="http://schemas.microsoft.com/office/drawing/2014/main" xmlns="" id="{839D4B42-32FA-4BE0-B49A-CD5A7B46375F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xmlns="" r:embed="rId29"/>
              </a:ext>
            </a:extLst>
          </a:blip>
          <a:stretch>
            <a:fillRect/>
          </a:stretch>
        </p:blipFill>
        <p:spPr>
          <a:xfrm>
            <a:off x="8251930" y="4295879"/>
            <a:ext cx="619629" cy="619629"/>
          </a:xfrm>
          <a:prstGeom prst="rect">
            <a:avLst/>
          </a:prstGeom>
          <a:effectLst/>
        </p:spPr>
      </p:pic>
      <p:pic>
        <p:nvPicPr>
          <p:cNvPr id="56" name="Graphic 55" descr="World with solid fill">
            <a:extLst>
              <a:ext uri="{FF2B5EF4-FFF2-40B4-BE49-F238E27FC236}">
                <a16:creationId xmlns:a16="http://schemas.microsoft.com/office/drawing/2014/main" xmlns="" id="{3638B2C4-19E3-4F7A-9C64-698FA0C33B2B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xmlns="" r:embed="rId31"/>
              </a:ext>
            </a:extLst>
          </a:blip>
          <a:stretch>
            <a:fillRect/>
          </a:stretch>
        </p:blipFill>
        <p:spPr>
          <a:xfrm>
            <a:off x="7648841" y="4358299"/>
            <a:ext cx="575235" cy="575235"/>
          </a:xfrm>
          <a:prstGeom prst="rect">
            <a:avLst/>
          </a:prstGeom>
          <a:effectLst/>
        </p:spPr>
      </p:pic>
      <p:sp>
        <p:nvSpPr>
          <p:cNvPr id="373" name="textruta 63">
            <a:extLst>
              <a:ext uri="{FF2B5EF4-FFF2-40B4-BE49-F238E27FC236}">
                <a16:creationId xmlns:a16="http://schemas.microsoft.com/office/drawing/2014/main" xmlns="" id="{55D92632-48DF-4D4F-85B6-97D0944F0C62}"/>
              </a:ext>
            </a:extLst>
          </p:cNvPr>
          <p:cNvSpPr txBox="1"/>
          <p:nvPr/>
        </p:nvSpPr>
        <p:spPr>
          <a:xfrm>
            <a:off x="10205613" y="1833855"/>
            <a:ext cx="181861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Dual documents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Dual processes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Cost x 2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Data mismatch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Light"/>
              <a:ea typeface="+mn-ea"/>
              <a:cs typeface="+mn-cs"/>
            </a:endParaRPr>
          </a:p>
        </p:txBody>
      </p:sp>
      <p:pic>
        <p:nvPicPr>
          <p:cNvPr id="65" name="Graphic 64" descr="Filing Box Archive outline">
            <a:extLst>
              <a:ext uri="{FF2B5EF4-FFF2-40B4-BE49-F238E27FC236}">
                <a16:creationId xmlns:a16="http://schemas.microsoft.com/office/drawing/2014/main" xmlns="" id="{C5D0023B-AA5F-4ACE-AA7F-FED360B36A7B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xmlns="" r:embed="rId33"/>
              </a:ext>
            </a:extLst>
          </a:blip>
          <a:stretch>
            <a:fillRect/>
          </a:stretch>
        </p:blipFill>
        <p:spPr>
          <a:xfrm>
            <a:off x="7687729" y="1608231"/>
            <a:ext cx="766745" cy="766745"/>
          </a:xfrm>
          <a:prstGeom prst="rect">
            <a:avLst/>
          </a:prstGeom>
          <a:effectLst/>
        </p:spPr>
      </p:pic>
      <p:pic>
        <p:nvPicPr>
          <p:cNvPr id="363" name="Bildobjekt 213" descr="En bild som visar tecken, utomhus, gata, röd&#10;&#10;Automatiskt genererad beskrivning">
            <a:extLst>
              <a:ext uri="{FF2B5EF4-FFF2-40B4-BE49-F238E27FC236}">
                <a16:creationId xmlns:a16="http://schemas.microsoft.com/office/drawing/2014/main" xmlns="" id="{78431684-EE66-4DCF-920C-ECCC294AD6DA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313322" y="4428672"/>
            <a:ext cx="167504" cy="165522"/>
          </a:xfrm>
          <a:prstGeom prst="rect">
            <a:avLst/>
          </a:prstGeom>
        </p:spPr>
      </p:pic>
      <p:sp>
        <p:nvSpPr>
          <p:cNvPr id="243" name="textruta 63">
            <a:extLst>
              <a:ext uri="{FF2B5EF4-FFF2-40B4-BE49-F238E27FC236}">
                <a16:creationId xmlns:a16="http://schemas.microsoft.com/office/drawing/2014/main" xmlns="" id="{43FCAA6F-5067-4041-8C97-64449B664198}"/>
              </a:ext>
            </a:extLst>
          </p:cNvPr>
          <p:cNvSpPr txBox="1"/>
          <p:nvPr/>
        </p:nvSpPr>
        <p:spPr>
          <a:xfrm>
            <a:off x="9295762" y="2471695"/>
            <a:ext cx="12797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/>
                <a:ea typeface="+mn-ea"/>
                <a:cs typeface="+mn-cs"/>
              </a:rPr>
              <a:t>OCR and AI</a:t>
            </a:r>
          </a:p>
        </p:txBody>
      </p:sp>
    </p:spTree>
    <p:extLst>
      <p:ext uri="{BB962C8B-B14F-4D97-AF65-F5344CB8AC3E}">
        <p14:creationId xmlns:p14="http://schemas.microsoft.com/office/powerpoint/2010/main" xmlns="" val="17106699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en blanco y negro de una ciudad&#10;&#10;Descripción generada automáticamente">
            <a:extLst>
              <a:ext uri="{FF2B5EF4-FFF2-40B4-BE49-F238E27FC236}">
                <a16:creationId xmlns:a16="http://schemas.microsoft.com/office/drawing/2014/main" xmlns="" id="{A72B56DE-E269-467E-B2AB-5CC7C78096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200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47452" y="1129205"/>
            <a:ext cx="5744547" cy="5723032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xmlns="" id="{197A06FF-6709-F94B-928A-E1CF8EACF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443" y="359311"/>
            <a:ext cx="5831660" cy="276999"/>
          </a:xfrm>
        </p:spPr>
        <p:txBody>
          <a:bodyPr/>
          <a:lstStyle/>
          <a:p>
            <a:r>
              <a:rPr lang="en-GB" dirty="0">
                <a:latin typeface="Helvetica Neue Medium" panose="02000503000000020004"/>
              </a:rPr>
              <a:t>About</a:t>
            </a:r>
            <a:endParaRPr lang="sv-SE" dirty="0">
              <a:latin typeface="Helvetica Neue Medium" panose="02000503000000020004"/>
            </a:endParaRPr>
          </a:p>
        </p:txBody>
      </p:sp>
      <p:sp>
        <p:nvSpPr>
          <p:cNvPr id="26" name="Rektangel 4">
            <a:extLst>
              <a:ext uri="{FF2B5EF4-FFF2-40B4-BE49-F238E27FC236}">
                <a16:creationId xmlns:a16="http://schemas.microsoft.com/office/drawing/2014/main" xmlns="" id="{D4BBB8EF-C399-4A8C-9986-EA144D03F1CA}"/>
              </a:ext>
            </a:extLst>
          </p:cNvPr>
          <p:cNvSpPr/>
          <p:nvPr/>
        </p:nvSpPr>
        <p:spPr>
          <a:xfrm>
            <a:off x="6712793" y="4088004"/>
            <a:ext cx="4374374" cy="83099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 Light" panose="02000403000000020004"/>
                <a:ea typeface="+mn-ea"/>
                <a:cs typeface="+mn-cs"/>
              </a:rPr>
              <a:t>To provide innovative solutions that ensure consistency, integrity and traceability of digital information at any time.</a:t>
            </a:r>
          </a:p>
        </p:txBody>
      </p:sp>
      <p:sp>
        <p:nvSpPr>
          <p:cNvPr id="27" name="Rektangel 4">
            <a:extLst>
              <a:ext uri="{FF2B5EF4-FFF2-40B4-BE49-F238E27FC236}">
                <a16:creationId xmlns:a16="http://schemas.microsoft.com/office/drawing/2014/main" xmlns="" id="{4A0BFB2F-D15A-4697-8CB2-76A3979275FB}"/>
              </a:ext>
            </a:extLst>
          </p:cNvPr>
          <p:cNvSpPr/>
          <p:nvPr/>
        </p:nvSpPr>
        <p:spPr>
          <a:xfrm>
            <a:off x="6713167" y="1685843"/>
            <a:ext cx="4374000" cy="83099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 Light" panose="02000403000000020004"/>
                <a:ea typeface="Helvetica Neue Thin" panose="020B0403020202020204" pitchFamily="34" charset="0"/>
                <a:cs typeface="+mn-cs"/>
              </a:rPr>
              <a:t>To become the global technology provider of a standardised solution for digitised, authoritative original documents.</a:t>
            </a:r>
          </a:p>
        </p:txBody>
      </p:sp>
      <p:grpSp>
        <p:nvGrpSpPr>
          <p:cNvPr id="28" name="Group 4">
            <a:extLst>
              <a:ext uri="{FF2B5EF4-FFF2-40B4-BE49-F238E27FC236}">
                <a16:creationId xmlns:a16="http://schemas.microsoft.com/office/drawing/2014/main" xmlns="" id="{DF649A98-E933-409B-942F-2C3891BF1DD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053362" y="1275587"/>
            <a:ext cx="556167" cy="392324"/>
            <a:chOff x="369" y="1008"/>
            <a:chExt cx="370" cy="261"/>
          </a:xfrm>
          <a:solidFill>
            <a:srgbClr val="FEFFFF"/>
          </a:solidFill>
        </p:grpSpPr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xmlns="" id="{30FC8F64-CA98-4AE1-B664-2F2494E04C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9" y="1008"/>
              <a:ext cx="370" cy="261"/>
            </a:xfrm>
            <a:custGeom>
              <a:avLst/>
              <a:gdLst>
                <a:gd name="T0" fmla="*/ 120 w 601"/>
                <a:gd name="T1" fmla="*/ 410 h 420"/>
                <a:gd name="T2" fmla="*/ 120 w 601"/>
                <a:gd name="T3" fmla="*/ 410 h 420"/>
                <a:gd name="T4" fmla="*/ 10 w 601"/>
                <a:gd name="T5" fmla="*/ 300 h 420"/>
                <a:gd name="T6" fmla="*/ 15 w 601"/>
                <a:gd name="T7" fmla="*/ 269 h 420"/>
                <a:gd name="T8" fmla="*/ 120 w 601"/>
                <a:gd name="T9" fmla="*/ 190 h 420"/>
                <a:gd name="T10" fmla="*/ 222 w 601"/>
                <a:gd name="T11" fmla="*/ 260 h 420"/>
                <a:gd name="T12" fmla="*/ 230 w 601"/>
                <a:gd name="T13" fmla="*/ 300 h 420"/>
                <a:gd name="T14" fmla="*/ 120 w 601"/>
                <a:gd name="T15" fmla="*/ 410 h 420"/>
                <a:gd name="T16" fmla="*/ 343 w 601"/>
                <a:gd name="T17" fmla="*/ 255 h 420"/>
                <a:gd name="T18" fmla="*/ 343 w 601"/>
                <a:gd name="T19" fmla="*/ 255 h 420"/>
                <a:gd name="T20" fmla="*/ 302 w 601"/>
                <a:gd name="T21" fmla="*/ 285 h 420"/>
                <a:gd name="T22" fmla="*/ 262 w 601"/>
                <a:gd name="T23" fmla="*/ 259 h 420"/>
                <a:gd name="T24" fmla="*/ 258 w 601"/>
                <a:gd name="T25" fmla="*/ 241 h 420"/>
                <a:gd name="T26" fmla="*/ 302 w 601"/>
                <a:gd name="T27" fmla="*/ 197 h 420"/>
                <a:gd name="T28" fmla="*/ 345 w 601"/>
                <a:gd name="T29" fmla="*/ 241 h 420"/>
                <a:gd name="T30" fmla="*/ 343 w 601"/>
                <a:gd name="T31" fmla="*/ 255 h 420"/>
                <a:gd name="T32" fmla="*/ 480 w 601"/>
                <a:gd name="T33" fmla="*/ 410 h 420"/>
                <a:gd name="T34" fmla="*/ 480 w 601"/>
                <a:gd name="T35" fmla="*/ 410 h 420"/>
                <a:gd name="T36" fmla="*/ 370 w 601"/>
                <a:gd name="T37" fmla="*/ 300 h 420"/>
                <a:gd name="T38" fmla="*/ 381 w 601"/>
                <a:gd name="T39" fmla="*/ 254 h 420"/>
                <a:gd name="T40" fmla="*/ 480 w 601"/>
                <a:gd name="T41" fmla="*/ 190 h 420"/>
                <a:gd name="T42" fmla="*/ 576 w 601"/>
                <a:gd name="T43" fmla="*/ 246 h 420"/>
                <a:gd name="T44" fmla="*/ 590 w 601"/>
                <a:gd name="T45" fmla="*/ 300 h 420"/>
                <a:gd name="T46" fmla="*/ 480 w 601"/>
                <a:gd name="T47" fmla="*/ 410 h 420"/>
                <a:gd name="T48" fmla="*/ 578 w 601"/>
                <a:gd name="T49" fmla="*/ 230 h 420"/>
                <a:gd name="T50" fmla="*/ 578 w 601"/>
                <a:gd name="T51" fmla="*/ 230 h 420"/>
                <a:gd name="T52" fmla="*/ 450 w 601"/>
                <a:gd name="T53" fmla="*/ 71 h 420"/>
                <a:gd name="T54" fmla="*/ 452 w 601"/>
                <a:gd name="T55" fmla="*/ 60 h 420"/>
                <a:gd name="T56" fmla="*/ 382 w 601"/>
                <a:gd name="T57" fmla="*/ 0 h 420"/>
                <a:gd name="T58" fmla="*/ 313 w 601"/>
                <a:gd name="T59" fmla="*/ 60 h 420"/>
                <a:gd name="T60" fmla="*/ 293 w 601"/>
                <a:gd name="T61" fmla="*/ 60 h 420"/>
                <a:gd name="T62" fmla="*/ 223 w 601"/>
                <a:gd name="T63" fmla="*/ 0 h 420"/>
                <a:gd name="T64" fmla="*/ 154 w 601"/>
                <a:gd name="T65" fmla="*/ 60 h 420"/>
                <a:gd name="T66" fmla="*/ 155 w 601"/>
                <a:gd name="T67" fmla="*/ 70 h 420"/>
                <a:gd name="T68" fmla="*/ 17 w 601"/>
                <a:gd name="T69" fmla="*/ 238 h 420"/>
                <a:gd name="T70" fmla="*/ 0 w 601"/>
                <a:gd name="T71" fmla="*/ 300 h 420"/>
                <a:gd name="T72" fmla="*/ 120 w 601"/>
                <a:gd name="T73" fmla="*/ 420 h 420"/>
                <a:gd name="T74" fmla="*/ 241 w 601"/>
                <a:gd name="T75" fmla="*/ 300 h 420"/>
                <a:gd name="T76" fmla="*/ 238 w 601"/>
                <a:gd name="T77" fmla="*/ 276 h 420"/>
                <a:gd name="T78" fmla="*/ 302 w 601"/>
                <a:gd name="T79" fmla="*/ 313 h 420"/>
                <a:gd name="T80" fmla="*/ 361 w 601"/>
                <a:gd name="T81" fmla="*/ 282 h 420"/>
                <a:gd name="T82" fmla="*/ 360 w 601"/>
                <a:gd name="T83" fmla="*/ 300 h 420"/>
                <a:gd name="T84" fmla="*/ 480 w 601"/>
                <a:gd name="T85" fmla="*/ 420 h 420"/>
                <a:gd name="T86" fmla="*/ 601 w 601"/>
                <a:gd name="T87" fmla="*/ 300 h 420"/>
                <a:gd name="T88" fmla="*/ 578 w 601"/>
                <a:gd name="T89" fmla="*/ 23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01" h="420">
                  <a:moveTo>
                    <a:pt x="120" y="410"/>
                  </a:moveTo>
                  <a:lnTo>
                    <a:pt x="120" y="410"/>
                  </a:lnTo>
                  <a:cubicBezTo>
                    <a:pt x="60" y="410"/>
                    <a:pt x="10" y="360"/>
                    <a:pt x="10" y="300"/>
                  </a:cubicBezTo>
                  <a:cubicBezTo>
                    <a:pt x="10" y="289"/>
                    <a:pt x="12" y="279"/>
                    <a:pt x="15" y="269"/>
                  </a:cubicBezTo>
                  <a:cubicBezTo>
                    <a:pt x="28" y="223"/>
                    <a:pt x="70" y="190"/>
                    <a:pt x="120" y="190"/>
                  </a:cubicBezTo>
                  <a:cubicBezTo>
                    <a:pt x="167" y="190"/>
                    <a:pt x="207" y="219"/>
                    <a:pt x="222" y="260"/>
                  </a:cubicBezTo>
                  <a:cubicBezTo>
                    <a:pt x="227" y="273"/>
                    <a:pt x="230" y="286"/>
                    <a:pt x="230" y="300"/>
                  </a:cubicBezTo>
                  <a:cubicBezTo>
                    <a:pt x="230" y="360"/>
                    <a:pt x="181" y="410"/>
                    <a:pt x="120" y="410"/>
                  </a:cubicBezTo>
                  <a:close/>
                  <a:moveTo>
                    <a:pt x="343" y="255"/>
                  </a:moveTo>
                  <a:lnTo>
                    <a:pt x="343" y="255"/>
                  </a:lnTo>
                  <a:cubicBezTo>
                    <a:pt x="337" y="273"/>
                    <a:pt x="321" y="285"/>
                    <a:pt x="302" y="285"/>
                  </a:cubicBezTo>
                  <a:cubicBezTo>
                    <a:pt x="284" y="285"/>
                    <a:pt x="268" y="274"/>
                    <a:pt x="262" y="259"/>
                  </a:cubicBezTo>
                  <a:cubicBezTo>
                    <a:pt x="259" y="253"/>
                    <a:pt x="258" y="247"/>
                    <a:pt x="258" y="241"/>
                  </a:cubicBezTo>
                  <a:cubicBezTo>
                    <a:pt x="258" y="217"/>
                    <a:pt x="278" y="197"/>
                    <a:pt x="302" y="197"/>
                  </a:cubicBezTo>
                  <a:cubicBezTo>
                    <a:pt x="326" y="197"/>
                    <a:pt x="345" y="217"/>
                    <a:pt x="345" y="241"/>
                  </a:cubicBezTo>
                  <a:cubicBezTo>
                    <a:pt x="345" y="246"/>
                    <a:pt x="344" y="251"/>
                    <a:pt x="343" y="255"/>
                  </a:cubicBezTo>
                  <a:close/>
                  <a:moveTo>
                    <a:pt x="480" y="410"/>
                  </a:moveTo>
                  <a:lnTo>
                    <a:pt x="480" y="410"/>
                  </a:lnTo>
                  <a:cubicBezTo>
                    <a:pt x="420" y="410"/>
                    <a:pt x="370" y="360"/>
                    <a:pt x="370" y="300"/>
                  </a:cubicBezTo>
                  <a:cubicBezTo>
                    <a:pt x="370" y="283"/>
                    <a:pt x="374" y="268"/>
                    <a:pt x="381" y="254"/>
                  </a:cubicBezTo>
                  <a:cubicBezTo>
                    <a:pt x="398" y="216"/>
                    <a:pt x="436" y="190"/>
                    <a:pt x="480" y="190"/>
                  </a:cubicBezTo>
                  <a:cubicBezTo>
                    <a:pt x="521" y="190"/>
                    <a:pt x="557" y="213"/>
                    <a:pt x="576" y="246"/>
                  </a:cubicBezTo>
                  <a:cubicBezTo>
                    <a:pt x="585" y="262"/>
                    <a:pt x="590" y="280"/>
                    <a:pt x="590" y="300"/>
                  </a:cubicBezTo>
                  <a:cubicBezTo>
                    <a:pt x="590" y="360"/>
                    <a:pt x="541" y="410"/>
                    <a:pt x="480" y="410"/>
                  </a:cubicBezTo>
                  <a:close/>
                  <a:moveTo>
                    <a:pt x="578" y="230"/>
                  </a:moveTo>
                  <a:lnTo>
                    <a:pt x="578" y="230"/>
                  </a:lnTo>
                  <a:cubicBezTo>
                    <a:pt x="543" y="161"/>
                    <a:pt x="478" y="97"/>
                    <a:pt x="450" y="71"/>
                  </a:cubicBezTo>
                  <a:cubicBezTo>
                    <a:pt x="451" y="68"/>
                    <a:pt x="452" y="64"/>
                    <a:pt x="452" y="60"/>
                  </a:cubicBezTo>
                  <a:cubicBezTo>
                    <a:pt x="452" y="27"/>
                    <a:pt x="421" y="0"/>
                    <a:pt x="382" y="0"/>
                  </a:cubicBezTo>
                  <a:cubicBezTo>
                    <a:pt x="344" y="0"/>
                    <a:pt x="313" y="26"/>
                    <a:pt x="313" y="60"/>
                  </a:cubicBezTo>
                  <a:lnTo>
                    <a:pt x="293" y="60"/>
                  </a:lnTo>
                  <a:cubicBezTo>
                    <a:pt x="292" y="26"/>
                    <a:pt x="261" y="0"/>
                    <a:pt x="223" y="0"/>
                  </a:cubicBezTo>
                  <a:cubicBezTo>
                    <a:pt x="185" y="0"/>
                    <a:pt x="154" y="27"/>
                    <a:pt x="154" y="60"/>
                  </a:cubicBezTo>
                  <a:cubicBezTo>
                    <a:pt x="154" y="64"/>
                    <a:pt x="154" y="67"/>
                    <a:pt x="155" y="70"/>
                  </a:cubicBezTo>
                  <a:cubicBezTo>
                    <a:pt x="69" y="147"/>
                    <a:pt x="33" y="205"/>
                    <a:pt x="17" y="238"/>
                  </a:cubicBezTo>
                  <a:cubicBezTo>
                    <a:pt x="6" y="256"/>
                    <a:pt x="0" y="277"/>
                    <a:pt x="0" y="300"/>
                  </a:cubicBezTo>
                  <a:cubicBezTo>
                    <a:pt x="0" y="366"/>
                    <a:pt x="54" y="420"/>
                    <a:pt x="120" y="420"/>
                  </a:cubicBezTo>
                  <a:cubicBezTo>
                    <a:pt x="187" y="420"/>
                    <a:pt x="241" y="366"/>
                    <a:pt x="241" y="300"/>
                  </a:cubicBezTo>
                  <a:cubicBezTo>
                    <a:pt x="241" y="292"/>
                    <a:pt x="240" y="283"/>
                    <a:pt x="238" y="276"/>
                  </a:cubicBezTo>
                  <a:cubicBezTo>
                    <a:pt x="251" y="298"/>
                    <a:pt x="274" y="313"/>
                    <a:pt x="302" y="313"/>
                  </a:cubicBezTo>
                  <a:cubicBezTo>
                    <a:pt x="326" y="313"/>
                    <a:pt x="348" y="301"/>
                    <a:pt x="361" y="282"/>
                  </a:cubicBezTo>
                  <a:cubicBezTo>
                    <a:pt x="360" y="288"/>
                    <a:pt x="360" y="294"/>
                    <a:pt x="360" y="300"/>
                  </a:cubicBezTo>
                  <a:cubicBezTo>
                    <a:pt x="360" y="366"/>
                    <a:pt x="414" y="420"/>
                    <a:pt x="480" y="420"/>
                  </a:cubicBezTo>
                  <a:cubicBezTo>
                    <a:pt x="547" y="420"/>
                    <a:pt x="601" y="366"/>
                    <a:pt x="601" y="300"/>
                  </a:cubicBezTo>
                  <a:cubicBezTo>
                    <a:pt x="601" y="274"/>
                    <a:pt x="592" y="250"/>
                    <a:pt x="578" y="23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203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Freeform 6">
              <a:extLst>
                <a:ext uri="{FF2B5EF4-FFF2-40B4-BE49-F238E27FC236}">
                  <a16:creationId xmlns:a16="http://schemas.microsoft.com/office/drawing/2014/main" xmlns="" id="{896F5F6E-53C6-45C1-B175-BE7FF4B2E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" y="1183"/>
              <a:ext cx="70" cy="68"/>
            </a:xfrm>
            <a:custGeom>
              <a:avLst/>
              <a:gdLst>
                <a:gd name="T0" fmla="*/ 27 w 114"/>
                <a:gd name="T1" fmla="*/ 0 h 109"/>
                <a:gd name="T2" fmla="*/ 27 w 114"/>
                <a:gd name="T3" fmla="*/ 0 h 109"/>
                <a:gd name="T4" fmla="*/ 114 w 114"/>
                <a:gd name="T5" fmla="*/ 89 h 109"/>
                <a:gd name="T6" fmla="*/ 27 w 114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09">
                  <a:moveTo>
                    <a:pt x="27" y="0"/>
                  </a:moveTo>
                  <a:lnTo>
                    <a:pt x="27" y="0"/>
                  </a:lnTo>
                  <a:cubicBezTo>
                    <a:pt x="27" y="0"/>
                    <a:pt x="0" y="109"/>
                    <a:pt x="114" y="89"/>
                  </a:cubicBezTo>
                  <a:cubicBezTo>
                    <a:pt x="114" y="89"/>
                    <a:pt x="35" y="73"/>
                    <a:pt x="2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203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xmlns="" id="{C4B687B0-B9EC-49A0-8C7A-BB6684826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" y="1183"/>
              <a:ext cx="69" cy="68"/>
            </a:xfrm>
            <a:custGeom>
              <a:avLst/>
              <a:gdLst>
                <a:gd name="T0" fmla="*/ 26 w 113"/>
                <a:gd name="T1" fmla="*/ 0 h 109"/>
                <a:gd name="T2" fmla="*/ 26 w 113"/>
                <a:gd name="T3" fmla="*/ 0 h 109"/>
                <a:gd name="T4" fmla="*/ 113 w 113"/>
                <a:gd name="T5" fmla="*/ 89 h 109"/>
                <a:gd name="T6" fmla="*/ 26 w 113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109">
                  <a:moveTo>
                    <a:pt x="26" y="0"/>
                  </a:moveTo>
                  <a:lnTo>
                    <a:pt x="26" y="0"/>
                  </a:lnTo>
                  <a:cubicBezTo>
                    <a:pt x="26" y="0"/>
                    <a:pt x="0" y="109"/>
                    <a:pt x="113" y="89"/>
                  </a:cubicBezTo>
                  <a:cubicBezTo>
                    <a:pt x="113" y="89"/>
                    <a:pt x="35" y="73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203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2" name="Freeform 81">
            <a:extLst>
              <a:ext uri="{FF2B5EF4-FFF2-40B4-BE49-F238E27FC236}">
                <a16:creationId xmlns:a16="http://schemas.microsoft.com/office/drawing/2014/main" xmlns="" id="{F315BD36-1B71-4C33-9A96-CA3C42770372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8180326" y="3638072"/>
            <a:ext cx="429203" cy="432000"/>
          </a:xfrm>
          <a:custGeom>
            <a:avLst/>
            <a:gdLst>
              <a:gd name="T0" fmla="*/ 329 w 494"/>
              <a:gd name="T1" fmla="*/ 167 h 505"/>
              <a:gd name="T2" fmla="*/ 329 w 494"/>
              <a:gd name="T3" fmla="*/ 167 h 505"/>
              <a:gd name="T4" fmla="*/ 329 w 494"/>
              <a:gd name="T5" fmla="*/ 107 h 505"/>
              <a:gd name="T6" fmla="*/ 388 w 494"/>
              <a:gd name="T7" fmla="*/ 107 h 505"/>
              <a:gd name="T8" fmla="*/ 388 w 494"/>
              <a:gd name="T9" fmla="*/ 167 h 505"/>
              <a:gd name="T10" fmla="*/ 329 w 494"/>
              <a:gd name="T11" fmla="*/ 167 h 505"/>
              <a:gd name="T12" fmla="*/ 302 w 494"/>
              <a:gd name="T13" fmla="*/ 328 h 505"/>
              <a:gd name="T14" fmla="*/ 302 w 494"/>
              <a:gd name="T15" fmla="*/ 328 h 505"/>
              <a:gd name="T16" fmla="*/ 473 w 494"/>
              <a:gd name="T17" fmla="*/ 31 h 505"/>
              <a:gd name="T18" fmla="*/ 469 w 494"/>
              <a:gd name="T19" fmla="*/ 25 h 505"/>
              <a:gd name="T20" fmla="*/ 462 w 494"/>
              <a:gd name="T21" fmla="*/ 22 h 505"/>
              <a:gd name="T22" fmla="*/ 172 w 494"/>
              <a:gd name="T23" fmla="*/ 195 h 505"/>
              <a:gd name="T24" fmla="*/ 10 w 494"/>
              <a:gd name="T25" fmla="*/ 333 h 505"/>
              <a:gd name="T26" fmla="*/ 34 w 494"/>
              <a:gd name="T27" fmla="*/ 359 h 505"/>
              <a:gd name="T28" fmla="*/ 93 w 494"/>
              <a:gd name="T29" fmla="*/ 337 h 505"/>
              <a:gd name="T30" fmla="*/ 163 w 494"/>
              <a:gd name="T31" fmla="*/ 409 h 505"/>
              <a:gd name="T32" fmla="*/ 141 w 494"/>
              <a:gd name="T33" fmla="*/ 469 h 505"/>
              <a:gd name="T34" fmla="*/ 167 w 494"/>
              <a:gd name="T35" fmla="*/ 494 h 505"/>
              <a:gd name="T36" fmla="*/ 302 w 494"/>
              <a:gd name="T37" fmla="*/ 328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4" h="505">
                <a:moveTo>
                  <a:pt x="329" y="167"/>
                </a:moveTo>
                <a:lnTo>
                  <a:pt x="329" y="167"/>
                </a:lnTo>
                <a:cubicBezTo>
                  <a:pt x="313" y="151"/>
                  <a:pt x="313" y="124"/>
                  <a:pt x="329" y="107"/>
                </a:cubicBezTo>
                <a:cubicBezTo>
                  <a:pt x="346" y="90"/>
                  <a:pt x="372" y="90"/>
                  <a:pt x="388" y="107"/>
                </a:cubicBezTo>
                <a:cubicBezTo>
                  <a:pt x="404" y="124"/>
                  <a:pt x="404" y="151"/>
                  <a:pt x="388" y="167"/>
                </a:cubicBezTo>
                <a:cubicBezTo>
                  <a:pt x="372" y="184"/>
                  <a:pt x="346" y="184"/>
                  <a:pt x="329" y="167"/>
                </a:cubicBezTo>
                <a:close/>
                <a:moveTo>
                  <a:pt x="302" y="328"/>
                </a:moveTo>
                <a:lnTo>
                  <a:pt x="302" y="328"/>
                </a:lnTo>
                <a:cubicBezTo>
                  <a:pt x="302" y="328"/>
                  <a:pt x="494" y="190"/>
                  <a:pt x="473" y="31"/>
                </a:cubicBezTo>
                <a:cubicBezTo>
                  <a:pt x="472" y="28"/>
                  <a:pt x="471" y="26"/>
                  <a:pt x="469" y="25"/>
                </a:cubicBezTo>
                <a:cubicBezTo>
                  <a:pt x="468" y="23"/>
                  <a:pt x="466" y="22"/>
                  <a:pt x="462" y="22"/>
                </a:cubicBezTo>
                <a:cubicBezTo>
                  <a:pt x="307" y="0"/>
                  <a:pt x="172" y="195"/>
                  <a:pt x="172" y="195"/>
                </a:cubicBezTo>
                <a:cubicBezTo>
                  <a:pt x="55" y="181"/>
                  <a:pt x="63" y="205"/>
                  <a:pt x="10" y="333"/>
                </a:cubicBezTo>
                <a:cubicBezTo>
                  <a:pt x="0" y="358"/>
                  <a:pt x="16" y="366"/>
                  <a:pt x="34" y="359"/>
                </a:cubicBezTo>
                <a:cubicBezTo>
                  <a:pt x="52" y="352"/>
                  <a:pt x="93" y="337"/>
                  <a:pt x="93" y="337"/>
                </a:cubicBezTo>
                <a:lnTo>
                  <a:pt x="163" y="409"/>
                </a:lnTo>
                <a:cubicBezTo>
                  <a:pt x="163" y="409"/>
                  <a:pt x="148" y="450"/>
                  <a:pt x="141" y="469"/>
                </a:cubicBezTo>
                <a:cubicBezTo>
                  <a:pt x="135" y="488"/>
                  <a:pt x="143" y="505"/>
                  <a:pt x="167" y="494"/>
                </a:cubicBezTo>
                <a:cubicBezTo>
                  <a:pt x="293" y="439"/>
                  <a:pt x="316" y="448"/>
                  <a:pt x="302" y="328"/>
                </a:cubicBez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2032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ktangel 4">
            <a:extLst>
              <a:ext uri="{FF2B5EF4-FFF2-40B4-BE49-F238E27FC236}">
                <a16:creationId xmlns:a16="http://schemas.microsoft.com/office/drawing/2014/main" xmlns="" id="{E4FD2711-554C-40EA-9498-B9060FDE7763}"/>
              </a:ext>
            </a:extLst>
          </p:cNvPr>
          <p:cNvSpPr/>
          <p:nvPr/>
        </p:nvSpPr>
        <p:spPr>
          <a:xfrm>
            <a:off x="6712793" y="3700740"/>
            <a:ext cx="23595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A689"/>
                </a:solidFill>
                <a:effectLst/>
                <a:uLnTx/>
                <a:uFillTx/>
                <a:latin typeface="Helvetica Neue Light" panose="02000403000000020004"/>
                <a:ea typeface="+mn-ea"/>
                <a:cs typeface="+mn-cs"/>
              </a:rPr>
              <a:t>Our Mission</a:t>
            </a:r>
          </a:p>
        </p:txBody>
      </p:sp>
      <p:sp>
        <p:nvSpPr>
          <p:cNvPr id="34" name="Rektangel 4">
            <a:extLst>
              <a:ext uri="{FF2B5EF4-FFF2-40B4-BE49-F238E27FC236}">
                <a16:creationId xmlns:a16="http://schemas.microsoft.com/office/drawing/2014/main" xmlns="" id="{BBB20801-0AEE-4090-9016-FCFDB24177C9}"/>
              </a:ext>
            </a:extLst>
          </p:cNvPr>
          <p:cNvSpPr/>
          <p:nvPr/>
        </p:nvSpPr>
        <p:spPr>
          <a:xfrm>
            <a:off x="6713167" y="1302386"/>
            <a:ext cx="23595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A689"/>
                </a:solidFill>
                <a:effectLst/>
                <a:uLnTx/>
                <a:uFillTx/>
                <a:latin typeface="Helvetica Neue Light" panose="02000403000000020004"/>
                <a:ea typeface="Helvetica Neue Thin" panose="020B0403020202020204" pitchFamily="34" charset="0"/>
                <a:cs typeface="+mn-cs"/>
              </a:rPr>
              <a:t>Our Vision</a:t>
            </a: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 Neue Light" panose="02000403000000020004"/>
              <a:ea typeface="Helvetica Neue Thin" panose="020B0403020202020204" pitchFamily="34" charset="0"/>
              <a:cs typeface="+mn-cs"/>
            </a:endParaRPr>
          </a:p>
        </p:txBody>
      </p: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xmlns="" id="{86B9D4F8-7A87-46D2-9DF8-98D20106D5DC}"/>
              </a:ext>
            </a:extLst>
          </p:cNvPr>
          <p:cNvCxnSpPr>
            <a:cxnSpLocks/>
          </p:cNvCxnSpPr>
          <p:nvPr/>
        </p:nvCxnSpPr>
        <p:spPr>
          <a:xfrm rot="16200000">
            <a:off x="7461550" y="2478789"/>
            <a:ext cx="0" cy="1260000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8" name="Rektangel 4">
            <a:extLst>
              <a:ext uri="{FF2B5EF4-FFF2-40B4-BE49-F238E27FC236}">
                <a16:creationId xmlns:a16="http://schemas.microsoft.com/office/drawing/2014/main" xmlns="" id="{5FFBC8BB-BF46-46E5-8381-A8E73F039CC9}"/>
              </a:ext>
            </a:extLst>
          </p:cNvPr>
          <p:cNvSpPr/>
          <p:nvPr/>
        </p:nvSpPr>
        <p:spPr>
          <a:xfrm>
            <a:off x="709411" y="1685842"/>
            <a:ext cx="4487739" cy="348592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2A45"/>
                </a:solidFill>
                <a:effectLst/>
                <a:uLnTx/>
                <a:uFillTx/>
                <a:latin typeface="Helvetica Neue Light" panose="02000403000000020004"/>
                <a:ea typeface="Helvetica Neue Thin" panose="020B0403020202020204" pitchFamily="34" charset="0"/>
                <a:cs typeface="+mn-cs"/>
              </a:rPr>
              <a:t>Enigio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 panose="02000403000000020004"/>
                <a:ea typeface="Helvetica Neue Thin" panose="020B0403020202020204" pitchFamily="34" charset="0"/>
                <a:cs typeface="+mn-cs"/>
              </a:rPr>
              <a:t> is a Stockholm-based technology company aiming to become the global technology provider of a standardised solution for digitised, authoritative original documents, a digital original distinguishable from any copy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Light" panose="02000403000000020004"/>
              <a:ea typeface="Helvetica Neue Thin" panose="020B0403020202020204" pitchFamily="34" charset="0"/>
              <a:cs typeface="+mn-cs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Light" panose="02000403000000020004"/>
              <a:ea typeface="Helvetica Neue Thin" panose="020B0403020202020204" pitchFamily="34" charset="0"/>
              <a:cs typeface="+mn-cs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 panose="02000403000000020004"/>
                <a:ea typeface="Helvetica Neue Thin" panose="020B0403020202020204" pitchFamily="34" charset="0"/>
                <a:cs typeface="+mn-cs"/>
              </a:rPr>
              <a:t>Our patent-protected solutions leverage blockchain components and distributed ledger technology (DLT), allowing businesses to create and manage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A689"/>
                </a:solidFill>
                <a:effectLst/>
                <a:uLnTx/>
                <a:uFillTx/>
                <a:latin typeface="Helvetica Neue Light" panose="02000403000000020004"/>
                <a:ea typeface="Helvetica Neue Thin" panose="020B0403020202020204" pitchFamily="34" charset="0"/>
                <a:cs typeface="+mn-cs"/>
              </a:rPr>
              <a:t>Digital Original Documents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 Light" panose="02000403000000020004"/>
                <a:ea typeface="Helvetica Neue Thin" panose="020B0403020202020204" pitchFamily="34" charset="0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 panose="02000403000000020004"/>
                <a:ea typeface="Helvetica Neue Thin" panose="020B0403020202020204" pitchFamily="34" charset="0"/>
                <a:cs typeface="+mn-cs"/>
              </a:rPr>
              <a:t>that are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A689"/>
                </a:solidFill>
                <a:effectLst/>
                <a:uLnTx/>
                <a:uFillTx/>
                <a:latin typeface="Helvetica Neue Light" panose="02000403000000020004"/>
                <a:ea typeface="Helvetica Neue Thin" panose="020B0403020202020204" pitchFamily="34" charset="0"/>
                <a:cs typeface="+mn-cs"/>
              </a:rPr>
              <a:t>transferable, fraud safe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 panose="02000403000000020004"/>
                <a:ea typeface="Helvetica Neue Thin" panose="020B0403020202020204" pitchFamily="34" charset="0"/>
                <a:cs typeface="+mn-cs"/>
              </a:rPr>
              <a:t>and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A689"/>
                </a:solidFill>
                <a:effectLst/>
                <a:uLnTx/>
                <a:uFillTx/>
                <a:latin typeface="Helvetica Neue Light" panose="02000403000000020004"/>
                <a:ea typeface="Helvetica Neue Thin" panose="020B0403020202020204" pitchFamily="34" charset="0"/>
                <a:cs typeface="+mn-cs"/>
              </a:rPr>
              <a:t> verifiable at any time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 panose="02000403000000020004"/>
                <a:ea typeface="Helvetica Neue Thin" panose="020B0403020202020204" pitchFamily="34" charset="0"/>
                <a:cs typeface="+mn-cs"/>
              </a:rPr>
              <a:t>.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 Light" panose="02000403000000020004"/>
                <a:ea typeface="Helvetica Neue Thin" panose="020B0403020202020204" pitchFamily="34" charset="0"/>
                <a:cs typeface="+mn-cs"/>
              </a:rPr>
              <a:t>.</a:t>
            </a:r>
          </a:p>
        </p:txBody>
      </p:sp>
      <p:sp>
        <p:nvSpPr>
          <p:cNvPr id="9" name="Rektangel 4">
            <a:extLst>
              <a:ext uri="{FF2B5EF4-FFF2-40B4-BE49-F238E27FC236}">
                <a16:creationId xmlns:a16="http://schemas.microsoft.com/office/drawing/2014/main" xmlns="" id="{2B61BB20-69C0-4B1F-8698-A8C132E35D24}"/>
              </a:ext>
            </a:extLst>
          </p:cNvPr>
          <p:cNvSpPr/>
          <p:nvPr/>
        </p:nvSpPr>
        <p:spPr>
          <a:xfrm>
            <a:off x="709412" y="570582"/>
            <a:ext cx="4265711" cy="448923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A45"/>
                </a:solidFill>
                <a:effectLst/>
                <a:uLnTx/>
                <a:uFillTx/>
                <a:latin typeface="Helvetica Neue Light" panose="02000403000000020004"/>
                <a:ea typeface="Helvetica Neue Thin" panose="020B0403020202020204" pitchFamily="34" charset="0"/>
                <a:cs typeface="+mn-cs"/>
              </a:rPr>
              <a:t>Who we are</a:t>
            </a:r>
          </a:p>
        </p:txBody>
      </p:sp>
    </p:spTree>
    <p:extLst>
      <p:ext uri="{BB962C8B-B14F-4D97-AF65-F5344CB8AC3E}">
        <p14:creationId xmlns:p14="http://schemas.microsoft.com/office/powerpoint/2010/main" xmlns="" val="546618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>
            <a:extLst>
              <a:ext uri="{FF2B5EF4-FFF2-40B4-BE49-F238E27FC236}">
                <a16:creationId xmlns:a16="http://schemas.microsoft.com/office/drawing/2014/main" xmlns="" id="{FF1DCD64-F90D-4ECA-B687-D94649FE1C06}"/>
              </a:ext>
            </a:extLst>
          </p:cNvPr>
          <p:cNvSpPr txBox="1">
            <a:spLocks/>
          </p:cNvSpPr>
          <p:nvPr/>
        </p:nvSpPr>
        <p:spPr>
          <a:xfrm>
            <a:off x="441818" y="1335888"/>
            <a:ext cx="7695503" cy="3612271"/>
          </a:xfrm>
          <a:prstGeom prst="rect">
            <a:avLst/>
          </a:prstGeom>
          <a:effectLst/>
        </p:spPr>
        <p:txBody>
          <a:bodyPr wrap="square" lIns="0" tIns="0" rIns="0" bIns="0" anchor="t" anchorCtr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 Medium" panose="02000503000000020004" pitchFamily="2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 panose="02000403000000020004"/>
                <a:ea typeface="Arial" charset="0"/>
                <a:cs typeface="Arial" charset="0"/>
              </a:rPr>
              <a:t>trace:original is ready to use by anyone at anytime. Once a trace:original document is created it can be received stored managed by anyone, anywhere who has access to a computer and internet.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Light" panose="02000403000000020004"/>
              <a:ea typeface="Arial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 panose="02000403000000020004"/>
                <a:ea typeface="Arial" charset="0"/>
                <a:cs typeface="Arial" charset="0"/>
              </a:rPr>
              <a:t>Want to try? Get in touch!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Light" panose="02000403000000020004"/>
              <a:ea typeface="Arial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Light" panose="02000403000000020004"/>
              <a:ea typeface="Arial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 panose="02000403000000020004"/>
                <a:ea typeface="Arial" charset="0"/>
                <a:cs typeface="Arial" charset="0"/>
              </a:rPr>
              <a:t>E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 panose="02000403000000020004"/>
                <a:ea typeface="Calibri" panose="020F0502020204030204" pitchFamily="34" charset="0"/>
                <a:cs typeface="Helvetica Neue Medium" panose="02000503000000020004" pitchFamily="2" charset="0"/>
              </a:rPr>
              <a:t>nigio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 panose="02000403000000020004"/>
                <a:ea typeface="Calibri" panose="020F0502020204030204" pitchFamily="34" charset="0"/>
                <a:cs typeface="Helvetica Neue Medium" panose="02000503000000020004" pitchFamily="2" charset="0"/>
              </a:rPr>
              <a:t> Time AB,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 panose="02000403000000020004"/>
                <a:ea typeface="Calibri" panose="020F0502020204030204" pitchFamily="34" charset="0"/>
                <a:cs typeface="Helvetica Neue Medium" panose="02000503000000020004" pitchFamily="2" charset="0"/>
              </a:rPr>
              <a:t>Drottningholmsvägen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 panose="02000403000000020004"/>
                <a:ea typeface="Calibri" panose="020F0502020204030204" pitchFamily="34" charset="0"/>
                <a:cs typeface="Helvetica Neue Medium" panose="02000503000000020004" pitchFamily="2" charset="0"/>
              </a:rPr>
              <a:t> 10, 5tr, 112 42 Stockholm, </a:t>
            </a:r>
            <a:r>
              <a:rPr kumimoji="0" lang="en-GB" sz="1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 panose="02000403000000020004"/>
                <a:ea typeface="Calibri" panose="020F0502020204030204" pitchFamily="34" charset="0"/>
                <a:cs typeface="Helvetica Neue Medium" panose="02000503000000020004" pitchFamily="2" charset="0"/>
                <a:hlinkClick r:id="rId2"/>
              </a:rPr>
              <a:t>www.enigio.com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 panose="02000403000000020004"/>
                <a:ea typeface="Calibri" panose="020F0502020204030204" pitchFamily="34" charset="0"/>
                <a:cs typeface="Helvetica Neue Medium" panose="02000503000000020004" pitchFamily="2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 panose="02000403000000020004"/>
                <a:ea typeface="Calibri" panose="020F0502020204030204" pitchFamily="34" charset="0"/>
                <a:cs typeface="Helvetica Neue Medium" panose="02000503000000020004" pitchFamily="2" charset="0"/>
              </a:rPr>
              <a:t>Gunnar Collin: 	</a:t>
            </a:r>
            <a:r>
              <a:rPr kumimoji="0" lang="en-GB" sz="1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 panose="02000403000000020004"/>
                <a:ea typeface="Calibri" panose="020F0502020204030204" pitchFamily="34" charset="0"/>
                <a:cs typeface="Helvetica Neue Medium" panose="02000503000000020004" pitchFamily="2" charset="0"/>
                <a:hlinkClick r:id="rId3"/>
              </a:rPr>
              <a:t>gunnar.collin@enigio.com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 panose="02000403000000020004"/>
                <a:ea typeface="Calibri" panose="020F0502020204030204" pitchFamily="34" charset="0"/>
                <a:cs typeface="Helvetica Neue Medium" panose="02000503000000020004" pitchFamily="2" charset="0"/>
              </a:rPr>
              <a:t> 	+46 761 139 500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 panose="02000403000000020004"/>
                <a:ea typeface="Calibri" panose="020F0502020204030204" pitchFamily="34" charset="0"/>
                <a:cs typeface="Helvetica Neue Medium" panose="02000503000000020004" pitchFamily="2" charset="0"/>
              </a:rPr>
              <a:t>Lars Hansén:	</a:t>
            </a:r>
            <a:r>
              <a:rPr kumimoji="0" lang="en-GB" sz="1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 panose="02000403000000020004"/>
                <a:ea typeface="Calibri" panose="020F0502020204030204" pitchFamily="34" charset="0"/>
                <a:cs typeface="Helvetica Neue Medium" panose="02000503000000020004" pitchFamily="2" charset="0"/>
                <a:hlinkClick r:id="rId4"/>
              </a:rPr>
              <a:t>lars.hansen@enigio.com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 panose="02000403000000020004"/>
                <a:ea typeface="Calibri" panose="020F0502020204030204" pitchFamily="34" charset="0"/>
                <a:cs typeface="Helvetica Neue Medium" panose="02000503000000020004" pitchFamily="2" charset="0"/>
              </a:rPr>
              <a:t>,	+46 730 898 780</a:t>
            </a:r>
          </a:p>
          <a:p>
            <a:pPr marL="457200" marR="0" lvl="0" indent="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 panose="02000403000000020004"/>
                <a:ea typeface="Calibri" panose="020F0502020204030204" pitchFamily="34" charset="0"/>
                <a:cs typeface="Helvetica Neue Medium" panose="02000503000000020004" pitchFamily="2" charset="0"/>
              </a:rPr>
              <a:t>			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Light" panose="02000403000000020004"/>
              <a:ea typeface="Arial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Neue Light" panose="02000403000000020004"/>
                <a:ea typeface="Arial" charset="0"/>
                <a:cs typeface="Arial" charset="0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Neue Light" panose="02000403000000020004"/>
              <a:ea typeface="Helvetica Neue Light" panose="02000403000000020004" pitchFamily="2" charset="0"/>
              <a:cs typeface="Arial" charset="0"/>
            </a:endParaRP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xmlns="" id="{5E17B5F9-CEA0-4F22-A69F-886088DCF3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122A20-F39B-FF4E-BAF3-49E0A78904CF}" type="slidenum">
              <a:rPr kumimoji="0" lang="sv-S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A45"/>
                </a:solidFill>
                <a:effectLst/>
                <a:uLnTx/>
                <a:uFillTx/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sv-SE" sz="1000" b="0" i="0" u="none" strike="noStrike" kern="1200" cap="none" spc="0" normalizeH="0" baseline="0" noProof="0">
              <a:ln>
                <a:noFill/>
              </a:ln>
              <a:solidFill>
                <a:srgbClr val="002A45"/>
              </a:solidFill>
              <a:effectLst/>
              <a:uLnTx/>
              <a:uFillTx/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48B032B-4DC7-41F9-B20F-CD37EAD022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9529" y="1233182"/>
            <a:ext cx="3266430" cy="459442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998392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67874DB5-8482-864A-8107-8DE0A9D0C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ITFA DNI Initiative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280E40F8-FA1F-F843-B4E7-4111486C5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The DNI Initiative helps incumbents and alternative funders position themselves for the future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xmlns="" id="{5AF38ACE-F4BF-1347-B9A3-8158F87370EC}"/>
              </a:ext>
            </a:extLst>
          </p:cNvPr>
          <p:cNvSpPr/>
          <p:nvPr/>
        </p:nvSpPr>
        <p:spPr>
          <a:xfrm>
            <a:off x="8051299" y="2649334"/>
            <a:ext cx="3528000" cy="351905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x-none" dirty="0">
                <a:solidFill>
                  <a:srgbClr val="C00000"/>
                </a:solidFill>
              </a:rPr>
              <a:t>What’s in it for banks</a:t>
            </a:r>
          </a:p>
        </p:txBody>
      </p:sp>
      <p:sp>
        <p:nvSpPr>
          <p:cNvPr id="29" name="Pentagon 28">
            <a:extLst>
              <a:ext uri="{FF2B5EF4-FFF2-40B4-BE49-F238E27FC236}">
                <a16:creationId xmlns:a16="http://schemas.microsoft.com/office/drawing/2014/main" xmlns="" id="{A5B6EBB6-F4B7-784B-B9E2-160F3EE0974B}"/>
              </a:ext>
            </a:extLst>
          </p:cNvPr>
          <p:cNvSpPr/>
          <p:nvPr/>
        </p:nvSpPr>
        <p:spPr>
          <a:xfrm>
            <a:off x="8144896" y="3414810"/>
            <a:ext cx="1548000" cy="830997"/>
          </a:xfrm>
          <a:prstGeom prst="homePlate">
            <a:avLst>
              <a:gd name="adj" fmla="val 0"/>
            </a:avLst>
          </a:prstGeom>
          <a:noFill/>
        </p:spPr>
        <p:txBody>
          <a:bodyPr wrap="square" anchor="t" anchorCtr="1">
            <a:spAutoFit/>
          </a:bodyPr>
          <a:lstStyle/>
          <a:p>
            <a:pPr algn="ctr"/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The differentiation opportunity</a:t>
            </a:r>
          </a:p>
        </p:txBody>
      </p:sp>
      <p:sp>
        <p:nvSpPr>
          <p:cNvPr id="30" name="Pentagon 29">
            <a:extLst>
              <a:ext uri="{FF2B5EF4-FFF2-40B4-BE49-F238E27FC236}">
                <a16:creationId xmlns:a16="http://schemas.microsoft.com/office/drawing/2014/main" xmlns="" id="{09D861EA-92A8-2042-A1D0-793D8A772F40}"/>
              </a:ext>
            </a:extLst>
          </p:cNvPr>
          <p:cNvSpPr/>
          <p:nvPr/>
        </p:nvSpPr>
        <p:spPr>
          <a:xfrm>
            <a:off x="3217685" y="3433115"/>
            <a:ext cx="1584000" cy="565146"/>
          </a:xfrm>
          <a:prstGeom prst="homePlate">
            <a:avLst/>
          </a:prstGeom>
          <a:noFill/>
        </p:spPr>
        <p:txBody>
          <a:bodyPr wrap="square" lIns="36000" tIns="36000" rIns="36000" bIns="36000" anchor="t" anchorCtr="1">
            <a:spAutoFit/>
          </a:bodyPr>
          <a:lstStyle/>
          <a:p>
            <a:pPr algn="ctr"/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New technology proposition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419A740B-C1AC-EB44-AA94-D39634F22BEF}"/>
              </a:ext>
            </a:extLst>
          </p:cNvPr>
          <p:cNvSpPr txBox="1"/>
          <p:nvPr/>
        </p:nvSpPr>
        <p:spPr>
          <a:xfrm>
            <a:off x="178433" y="5043447"/>
            <a:ext cx="1405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>
                <a:solidFill>
                  <a:srgbClr val="C00000"/>
                </a:solidFill>
              </a:rPr>
              <a:t>DNI Initiative</a:t>
            </a:r>
          </a:p>
        </p:txBody>
      </p:sp>
      <p:sp>
        <p:nvSpPr>
          <p:cNvPr id="36" name="Pentagon 35">
            <a:extLst>
              <a:ext uri="{FF2B5EF4-FFF2-40B4-BE49-F238E27FC236}">
                <a16:creationId xmlns:a16="http://schemas.microsoft.com/office/drawing/2014/main" xmlns="" id="{CF041D0B-42C6-DB41-AFAC-B0A366D3B79F}"/>
              </a:ext>
            </a:extLst>
          </p:cNvPr>
          <p:cNvSpPr/>
          <p:nvPr/>
        </p:nvSpPr>
        <p:spPr>
          <a:xfrm>
            <a:off x="1624667" y="3448975"/>
            <a:ext cx="1584000" cy="565146"/>
          </a:xfrm>
          <a:prstGeom prst="homePlate">
            <a:avLst/>
          </a:prstGeom>
          <a:noFill/>
        </p:spPr>
        <p:txBody>
          <a:bodyPr wrap="square" lIns="36000" tIns="36000" rIns="36000" bIns="36000" anchor="t" anchorCtr="1">
            <a:spAutoFit/>
          </a:bodyPr>
          <a:lstStyle/>
          <a:p>
            <a:pPr algn="ctr"/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Market evolution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xmlns="" id="{528FDF86-24A4-4042-BED2-908816572852}"/>
              </a:ext>
            </a:extLst>
          </p:cNvPr>
          <p:cNvSpPr/>
          <p:nvPr/>
        </p:nvSpPr>
        <p:spPr>
          <a:xfrm>
            <a:off x="9839938" y="3414810"/>
            <a:ext cx="1635261" cy="830997"/>
          </a:xfrm>
          <a:prstGeom prst="roundRect">
            <a:avLst>
              <a:gd name="adj" fmla="val 0"/>
            </a:avLst>
          </a:prstGeom>
          <a:noFill/>
        </p:spPr>
        <p:txBody>
          <a:bodyPr wrap="square" anchor="t" anchorCtr="1">
            <a:spAutoFit/>
          </a:bodyPr>
          <a:lstStyle/>
          <a:p>
            <a:pPr algn="ctr"/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The</a:t>
            </a:r>
            <a:br>
              <a:rPr lang="en-US" sz="16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business</a:t>
            </a:r>
            <a:br>
              <a:rPr lang="en-US" sz="16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opportunity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xmlns="" id="{05E39D83-AD90-A644-8CFC-9968CB768827}"/>
              </a:ext>
            </a:extLst>
          </p:cNvPr>
          <p:cNvSpPr/>
          <p:nvPr/>
        </p:nvSpPr>
        <p:spPr>
          <a:xfrm>
            <a:off x="1631537" y="4688110"/>
            <a:ext cx="1548000" cy="11880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x-none" sz="1600" dirty="0">
                <a:solidFill>
                  <a:schemeClr val="accent1">
                    <a:lumMod val="75000"/>
                  </a:schemeClr>
                </a:solidFill>
              </a:rPr>
              <a:t>Digital trade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xmlns="" id="{6537AB16-8C63-CE4F-8919-AE3CC4DF5E6C}"/>
              </a:ext>
            </a:extLst>
          </p:cNvPr>
          <p:cNvSpPr/>
          <p:nvPr/>
        </p:nvSpPr>
        <p:spPr>
          <a:xfrm>
            <a:off x="3224555" y="4688110"/>
            <a:ext cx="1548000" cy="11880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DLT-based d</a:t>
            </a:r>
            <a:r>
              <a:rPr lang="x-none" sz="1600">
                <a:solidFill>
                  <a:schemeClr val="accent1">
                    <a:lumMod val="75000"/>
                  </a:schemeClr>
                </a:solidFill>
              </a:rPr>
              <a:t>ocument tec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</a:rPr>
              <a:t>hnology</a:t>
            </a:r>
            <a:endParaRPr lang="x-none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xmlns="" id="{BCB31020-201A-3643-A33A-E09278D9D6EF}"/>
              </a:ext>
            </a:extLst>
          </p:cNvPr>
          <p:cNvSpPr/>
          <p:nvPr/>
        </p:nvSpPr>
        <p:spPr>
          <a:xfrm>
            <a:off x="8144896" y="4688110"/>
            <a:ext cx="1548000" cy="1188000"/>
          </a:xfrm>
          <a:prstGeom prst="roundRect">
            <a:avLst/>
          </a:prstGeom>
          <a:solidFill>
            <a:srgbClr val="00206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x-none" dirty="0">
                <a:solidFill>
                  <a:schemeClr val="bg1"/>
                </a:solidFill>
              </a:rPr>
              <a:t>Enhanced security and certainty of enforceability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xmlns="" id="{9C5C9D76-B652-6444-95FB-9ABFC93F103C}"/>
              </a:ext>
            </a:extLst>
          </p:cNvPr>
          <p:cNvSpPr/>
          <p:nvPr/>
        </p:nvSpPr>
        <p:spPr>
          <a:xfrm>
            <a:off x="9839938" y="4688110"/>
            <a:ext cx="1635261" cy="1187998"/>
          </a:xfrm>
          <a:prstGeom prst="roundRect">
            <a:avLst/>
          </a:prstGeom>
          <a:solidFill>
            <a:srgbClr val="00206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dirty="0">
                <a:solidFill>
                  <a:schemeClr val="bg1"/>
                </a:solidFill>
              </a:rPr>
              <a:t>Increased origination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xmlns="" id="{692FCED5-A489-044B-B1C9-D3267B463BE0}"/>
              </a:ext>
            </a:extLst>
          </p:cNvPr>
          <p:cNvCxnSpPr>
            <a:cxnSpLocks/>
          </p:cNvCxnSpPr>
          <p:nvPr/>
        </p:nvCxnSpPr>
        <p:spPr>
          <a:xfrm>
            <a:off x="1583433" y="4409523"/>
            <a:ext cx="9938135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3" name="Pentagon 42">
            <a:extLst>
              <a:ext uri="{FF2B5EF4-FFF2-40B4-BE49-F238E27FC236}">
                <a16:creationId xmlns:a16="http://schemas.microsoft.com/office/drawing/2014/main" xmlns="" id="{50FF6AE0-9CD9-8D42-8991-91CEC28F58F4}"/>
              </a:ext>
            </a:extLst>
          </p:cNvPr>
          <p:cNvSpPr/>
          <p:nvPr/>
        </p:nvSpPr>
        <p:spPr>
          <a:xfrm>
            <a:off x="4819911" y="3414810"/>
            <a:ext cx="1584000" cy="318924"/>
          </a:xfrm>
          <a:prstGeom prst="homePlate">
            <a:avLst/>
          </a:prstGeom>
          <a:noFill/>
        </p:spPr>
        <p:txBody>
          <a:bodyPr wrap="square" lIns="36000" tIns="36000" rIns="36000" bIns="36000" anchor="t" anchorCtr="1">
            <a:spAutoFit/>
          </a:bodyPr>
          <a:lstStyle/>
          <a:p>
            <a:pPr algn="ctr"/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Client needs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xmlns="" id="{2991E83A-C52C-714D-BA91-0ECC5F628166}"/>
              </a:ext>
            </a:extLst>
          </p:cNvPr>
          <p:cNvSpPr/>
          <p:nvPr/>
        </p:nvSpPr>
        <p:spPr>
          <a:xfrm>
            <a:off x="4826781" y="4688110"/>
            <a:ext cx="1548000" cy="11880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x-none" sz="1600" dirty="0">
                <a:solidFill>
                  <a:schemeClr val="accent1">
                    <a:lumMod val="75000"/>
                  </a:schemeClr>
                </a:solidFill>
              </a:rPr>
              <a:t>Paperless negotiable instruments</a:t>
            </a:r>
          </a:p>
        </p:txBody>
      </p:sp>
      <p:sp>
        <p:nvSpPr>
          <p:cNvPr id="45" name="Notched Right Arrow 44">
            <a:extLst>
              <a:ext uri="{FF2B5EF4-FFF2-40B4-BE49-F238E27FC236}">
                <a16:creationId xmlns:a16="http://schemas.microsoft.com/office/drawing/2014/main" xmlns="" id="{817D1512-5092-2944-A77E-90590D7545DA}"/>
              </a:ext>
            </a:extLst>
          </p:cNvPr>
          <p:cNvSpPr/>
          <p:nvPr/>
        </p:nvSpPr>
        <p:spPr>
          <a:xfrm>
            <a:off x="1631538" y="2649333"/>
            <a:ext cx="6350391" cy="783781"/>
          </a:xfrm>
          <a:prstGeom prst="notched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i="1" dirty="0">
                <a:solidFill>
                  <a:srgbClr val="C00000"/>
                </a:solidFill>
              </a:rPr>
              <a:t>Market dynamics</a:t>
            </a:r>
          </a:p>
        </p:txBody>
      </p:sp>
      <p:sp>
        <p:nvSpPr>
          <p:cNvPr id="46" name="Pentagon 45">
            <a:extLst>
              <a:ext uri="{FF2B5EF4-FFF2-40B4-BE49-F238E27FC236}">
                <a16:creationId xmlns:a16="http://schemas.microsoft.com/office/drawing/2014/main" xmlns="" id="{51836D04-11DC-FF4C-BC15-1E89D90FF90B}"/>
              </a:ext>
            </a:extLst>
          </p:cNvPr>
          <p:cNvSpPr/>
          <p:nvPr/>
        </p:nvSpPr>
        <p:spPr>
          <a:xfrm>
            <a:off x="6427059" y="3414807"/>
            <a:ext cx="1584000" cy="584775"/>
          </a:xfrm>
          <a:prstGeom prst="homePlate">
            <a:avLst/>
          </a:prstGeom>
          <a:noFill/>
        </p:spPr>
        <p:txBody>
          <a:bodyPr wrap="square" lIns="36000" tIns="36000" rIns="36000" bIns="36000" anchor="t" anchorCtr="1">
            <a:spAutoFit/>
          </a:bodyPr>
          <a:lstStyle/>
          <a:p>
            <a:pPr algn="ctr"/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New scalable market practice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xmlns="" id="{79EA4C68-DA8F-3F44-8C0A-4A29759C2D1E}"/>
              </a:ext>
            </a:extLst>
          </p:cNvPr>
          <p:cNvSpPr/>
          <p:nvPr/>
        </p:nvSpPr>
        <p:spPr>
          <a:xfrm>
            <a:off x="6433929" y="4688110"/>
            <a:ext cx="1548000" cy="11880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x-none" sz="1600" dirty="0">
                <a:solidFill>
                  <a:schemeClr val="accent1">
                    <a:lumMod val="75000"/>
                  </a:schemeClr>
                </a:solidFill>
              </a:rPr>
              <a:t>Digital bills of exchange and promissory notes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92D9583-C1C8-9144-A7A2-99287DEFD533}"/>
              </a:ext>
            </a:extLst>
          </p:cNvPr>
          <p:cNvSpPr txBox="1"/>
          <p:nvPr/>
        </p:nvSpPr>
        <p:spPr>
          <a:xfrm>
            <a:off x="1257301" y="1238250"/>
            <a:ext cx="97345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solidFill>
                  <a:schemeClr val="accent1"/>
                </a:solidFill>
              </a:rPr>
              <a:t>The aim of the DNI Initiative is to bring bills of exchange (B/E) and promissory notes (PN) into the digital world. We achieve this with advanced DLT-based document technology which brings the highest levels of security and certainty of enforceability, as well as regulatory advocacy.</a:t>
            </a:r>
          </a:p>
        </p:txBody>
      </p:sp>
    </p:spTree>
    <p:extLst>
      <p:ext uri="{BB962C8B-B14F-4D97-AF65-F5344CB8AC3E}">
        <p14:creationId xmlns:p14="http://schemas.microsoft.com/office/powerpoint/2010/main" xmlns="" val="2413252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CA3F362A-EF8F-1646-9BD4-29347454D072}"/>
              </a:ext>
            </a:extLst>
          </p:cNvPr>
          <p:cNvSpPr/>
          <p:nvPr/>
        </p:nvSpPr>
        <p:spPr>
          <a:xfrm>
            <a:off x="1321299" y="1215631"/>
            <a:ext cx="3891776" cy="4156518"/>
          </a:xfrm>
          <a:prstGeom prst="rect">
            <a:avLst/>
          </a:prstGeom>
          <a:solidFill>
            <a:schemeClr val="bg2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08000" rIns="180000" bIns="108000" rtlCol="0" anchor="b" anchorCtr="1"/>
          <a:lstStyle/>
          <a:p>
            <a:pPr algn="ctr"/>
            <a:r>
              <a:rPr lang="x-none" b="1" dirty="0">
                <a:solidFill>
                  <a:srgbClr val="C00000"/>
                </a:solidFill>
                <a:latin typeface="+mj-lt"/>
              </a:rPr>
              <a:t>Centralised model - platforms</a:t>
            </a:r>
          </a:p>
          <a:p>
            <a:pPr algn="ctr"/>
            <a:endParaRPr lang="x-none" sz="1200" dirty="0">
              <a:solidFill>
                <a:schemeClr val="accent1"/>
              </a:solidFill>
              <a:latin typeface="+mj-lt"/>
            </a:endParaRPr>
          </a:p>
          <a:p>
            <a:pPr algn="ctr"/>
            <a:r>
              <a:rPr lang="x-none" sz="1200" dirty="0">
                <a:solidFill>
                  <a:schemeClr val="accent1"/>
                </a:solidFill>
                <a:latin typeface="+mj-lt"/>
              </a:rPr>
              <a:t>Banks and clients sign up to a common document platform to exchange originals</a:t>
            </a:r>
          </a:p>
          <a:p>
            <a:pPr algn="ctr"/>
            <a:endParaRPr lang="x-none" sz="1200" dirty="0">
              <a:solidFill>
                <a:schemeClr val="accent1"/>
              </a:solidFill>
              <a:latin typeface="+mj-lt"/>
            </a:endParaRPr>
          </a:p>
          <a:p>
            <a:pPr algn="ctr"/>
            <a:r>
              <a:rPr lang="x-none" sz="1200" dirty="0">
                <a:solidFill>
                  <a:schemeClr val="accent1"/>
                </a:solidFill>
                <a:latin typeface="+mj-lt"/>
              </a:rPr>
              <a:t>A digital original is only valid</a:t>
            </a:r>
            <a:br>
              <a:rPr lang="x-none" sz="1200" dirty="0">
                <a:solidFill>
                  <a:schemeClr val="accent1"/>
                </a:solidFill>
                <a:latin typeface="+mj-lt"/>
              </a:rPr>
            </a:br>
            <a:r>
              <a:rPr lang="x-none" sz="1200" dirty="0">
                <a:solidFill>
                  <a:schemeClr val="accent1"/>
                </a:solidFill>
                <a:latin typeface="+mj-lt"/>
              </a:rPr>
              <a:t>within the chosen platform</a:t>
            </a:r>
          </a:p>
          <a:p>
            <a:pPr algn="ctr"/>
            <a:endParaRPr lang="x-none" sz="1200" dirty="0">
              <a:solidFill>
                <a:schemeClr val="accent1"/>
              </a:solidFill>
              <a:latin typeface="+mj-lt"/>
            </a:endParaRPr>
          </a:p>
          <a:p>
            <a:pPr algn="ctr"/>
            <a:r>
              <a:rPr lang="x-none" sz="1200" dirty="0">
                <a:solidFill>
                  <a:schemeClr val="accent1"/>
                </a:solidFill>
                <a:latin typeface="+mj-lt"/>
              </a:rPr>
              <a:t>Document ownership and transfer of ownership</a:t>
            </a:r>
            <a:br>
              <a:rPr lang="x-none" sz="1200" dirty="0">
                <a:solidFill>
                  <a:schemeClr val="accent1"/>
                </a:solidFill>
                <a:latin typeface="+mj-lt"/>
              </a:rPr>
            </a:br>
            <a:r>
              <a:rPr lang="x-none" sz="1200" dirty="0">
                <a:solidFill>
                  <a:schemeClr val="accent1"/>
                </a:solidFill>
                <a:latin typeface="+mj-lt"/>
              </a:rPr>
              <a:t>managed by the chosen platform</a:t>
            </a:r>
          </a:p>
          <a:p>
            <a:pPr algn="ctr"/>
            <a:endParaRPr lang="x-none" sz="1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8ABBD5CD-7E82-A64C-A23E-81A7C2DDA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ITFA DNI Initiative</a:t>
            </a:r>
            <a:endParaRPr lang="en-US" dirty="0"/>
          </a:p>
        </p:txBody>
      </p:sp>
      <p:sp>
        <p:nvSpPr>
          <p:cNvPr id="60" name="Title 59">
            <a:extLst>
              <a:ext uri="{FF2B5EF4-FFF2-40B4-BE49-F238E27FC236}">
                <a16:creationId xmlns:a16="http://schemas.microsoft.com/office/drawing/2014/main" xmlns="" id="{F5A59192-D47A-BB43-9475-64F172D25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DLT offers new opportunities for digital original documents across institutions and platforms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BBFB5A2C-EA80-FD45-B5A1-1615CB96A839}"/>
              </a:ext>
            </a:extLst>
          </p:cNvPr>
          <p:cNvGrpSpPr/>
          <p:nvPr/>
        </p:nvGrpSpPr>
        <p:grpSpPr>
          <a:xfrm>
            <a:off x="1637429" y="1428210"/>
            <a:ext cx="932368" cy="947154"/>
            <a:chOff x="8012468" y="4486904"/>
            <a:chExt cx="1800000" cy="182854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xmlns="" id="{1CE1FBFF-D8CC-B349-8268-C35A7E191D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12468" y="4486904"/>
              <a:ext cx="1800000" cy="1828546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x-none" sz="1200" dirty="0">
                  <a:solidFill>
                    <a:schemeClr val="accent1"/>
                  </a:solidFill>
                  <a:latin typeface="+mj-lt"/>
                </a:rPr>
                <a:t>Platform</a:t>
              </a:r>
            </a:p>
            <a:p>
              <a:pPr algn="ctr"/>
              <a:r>
                <a:rPr lang="x-none" sz="1200" dirty="0">
                  <a:solidFill>
                    <a:schemeClr val="accent1"/>
                  </a:solidFill>
                  <a:latin typeface="+mj-lt"/>
                </a:rPr>
                <a:t>1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xmlns="" id="{5A6FB731-D889-4447-927A-0A6D8E886DB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68468" y="4559414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xmlns="" id="{B6BF2FE9-0CC2-C84B-9DD1-616A10A9443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30435" y="5257177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xmlns="" id="{12C24889-86A2-BE4E-AF3F-4BB3BDE7B58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68468" y="5954447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xmlns="" id="{8D0245EC-A1D7-C241-9FA6-2501AF03896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75660" y="5257177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xmlns="" id="{510AB5E8-94F7-B148-ACF1-436CA4CDE5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55221" y="5732558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xmlns="" id="{F613FBA8-B9AD-584E-8628-2B9E81AB88E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76756" y="5732558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xmlns="" id="{0AB3D2CC-520C-D94C-9A05-C499689EF6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53718" y="4771389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xmlns="" id="{223955F2-874C-8B49-BAAB-9FF8609CF0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75253" y="4771389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CFD7422C-68B8-B946-B0DD-0320D3CCBD1C}"/>
              </a:ext>
            </a:extLst>
          </p:cNvPr>
          <p:cNvGrpSpPr/>
          <p:nvPr/>
        </p:nvGrpSpPr>
        <p:grpSpPr>
          <a:xfrm>
            <a:off x="2788676" y="1428210"/>
            <a:ext cx="932368" cy="947154"/>
            <a:chOff x="8012468" y="4486904"/>
            <a:chExt cx="1800000" cy="1828546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xmlns="" id="{EC5A9079-9C36-6E48-9E30-40EE6A676EF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12468" y="4486904"/>
              <a:ext cx="1800000" cy="1828546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x-none" sz="1200" dirty="0">
                  <a:solidFill>
                    <a:schemeClr val="accent1"/>
                  </a:solidFill>
                  <a:latin typeface="+mj-lt"/>
                </a:rPr>
                <a:t>Platform</a:t>
              </a:r>
            </a:p>
            <a:p>
              <a:pPr algn="ctr"/>
              <a:r>
                <a:rPr lang="x-none" sz="1200" dirty="0">
                  <a:solidFill>
                    <a:schemeClr val="accent1"/>
                  </a:solidFill>
                  <a:latin typeface="+mj-lt"/>
                </a:rPr>
                <a:t>2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xmlns="" id="{3800CB4D-0EFD-8F4B-8AA4-E67280820A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68468" y="4559414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xmlns="" id="{B62CFB68-C8ED-F747-8691-8EBFCA1DA5B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30435" y="5257177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xmlns="" id="{B5F611A4-E338-944F-8467-0E924DA7C83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68468" y="5954447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xmlns="" id="{3ADAD1CC-4C60-314B-8CEF-BBD4C63C7AC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75660" y="5257177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xmlns="" id="{FCCC3762-FDFC-084E-8192-74EB685964B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55221" y="5732558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xmlns="" id="{33EAAFCD-591A-C74F-A927-8720150B33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76756" y="5732558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xmlns="" id="{4F3551A2-C494-5244-AA41-0F8CFCDC6AF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53718" y="4771389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xmlns="" id="{E6BFEF4F-6C22-3346-A5D2-0AC64DA528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75253" y="4771389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F9DF5B85-C2E5-1D4E-891B-5DCACC2465B8}"/>
              </a:ext>
            </a:extLst>
          </p:cNvPr>
          <p:cNvGrpSpPr/>
          <p:nvPr/>
        </p:nvGrpSpPr>
        <p:grpSpPr>
          <a:xfrm>
            <a:off x="3939923" y="1428210"/>
            <a:ext cx="932368" cy="947154"/>
            <a:chOff x="8012468" y="4486904"/>
            <a:chExt cx="1800000" cy="1828546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xmlns="" id="{34BAA10A-BC50-8540-898D-5C0025C8F6D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12468" y="4486904"/>
              <a:ext cx="1800000" cy="1828546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x-none" sz="1200" dirty="0">
                  <a:solidFill>
                    <a:schemeClr val="accent1"/>
                  </a:solidFill>
                  <a:latin typeface="+mj-lt"/>
                </a:rPr>
                <a:t>Platform</a:t>
              </a:r>
            </a:p>
            <a:p>
              <a:pPr algn="ctr"/>
              <a:r>
                <a:rPr lang="x-none" sz="1200" dirty="0">
                  <a:solidFill>
                    <a:schemeClr val="accent1"/>
                  </a:solidFill>
                  <a:latin typeface="+mj-lt"/>
                </a:rPr>
                <a:t>3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xmlns="" id="{5E86FB68-2E7A-7348-8204-CC759CCAF9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68468" y="4559414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xmlns="" id="{F768291C-9A9D-5A45-A597-62817F46F5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30435" y="5257177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xmlns="" id="{F91CC8F3-4B7F-3042-A7D9-367D0F3BB6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68468" y="5954447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xmlns="" id="{7B7144B6-73A3-E346-883E-B75356E4C23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75660" y="5257177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xmlns="" id="{D645CF41-0BB4-984B-9097-52B13FBD7F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55221" y="5732558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xmlns="" id="{A49ABE10-C14F-EB47-B5EE-F2E50A0571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76756" y="5732558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xmlns="" id="{C2ED01C9-A760-7F4C-AF3B-70FFA2554DF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53718" y="4771389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xmlns="" id="{822E048B-79DC-414F-9711-D43ECE99AC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75253" y="4771389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AE53E7F3-E495-AB4C-92C5-3B165E28B396}"/>
              </a:ext>
            </a:extLst>
          </p:cNvPr>
          <p:cNvSpPr/>
          <p:nvPr/>
        </p:nvSpPr>
        <p:spPr>
          <a:xfrm>
            <a:off x="7337912" y="1215631"/>
            <a:ext cx="3891776" cy="4156518"/>
          </a:xfrm>
          <a:prstGeom prst="rect">
            <a:avLst/>
          </a:prstGeom>
          <a:solidFill>
            <a:schemeClr val="bg2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08000" rIns="180000" bIns="108000" rtlCol="0" anchor="b" anchorCtr="1"/>
          <a:lstStyle/>
          <a:p>
            <a:pPr algn="ctr"/>
            <a:r>
              <a:rPr lang="x-none" b="1" dirty="0">
                <a:solidFill>
                  <a:srgbClr val="C00000"/>
                </a:solidFill>
                <a:latin typeface="+mj-lt"/>
              </a:rPr>
              <a:t>Distributed model - DLT</a:t>
            </a:r>
          </a:p>
          <a:p>
            <a:pPr algn="ctr"/>
            <a:endParaRPr lang="x-none" sz="1200" dirty="0">
              <a:solidFill>
                <a:schemeClr val="accent1"/>
              </a:solidFill>
              <a:latin typeface="+mj-lt"/>
            </a:endParaRPr>
          </a:p>
          <a:p>
            <a:pPr algn="ctr"/>
            <a:r>
              <a:rPr lang="x-none" sz="1200" dirty="0">
                <a:solidFill>
                  <a:schemeClr val="accent1"/>
                </a:solidFill>
                <a:latin typeface="+mj-lt"/>
              </a:rPr>
              <a:t>Negotiable instruments and guarantees are produced, owned and secured digitally by banks</a:t>
            </a:r>
          </a:p>
          <a:p>
            <a:pPr algn="ctr"/>
            <a:endParaRPr lang="x-none" sz="1200" dirty="0">
              <a:solidFill>
                <a:schemeClr val="accent1"/>
              </a:solidFill>
              <a:latin typeface="+mj-lt"/>
            </a:endParaRPr>
          </a:p>
          <a:p>
            <a:pPr algn="ctr"/>
            <a:r>
              <a:rPr lang="x-none" sz="1200" dirty="0">
                <a:solidFill>
                  <a:schemeClr val="accent1"/>
                </a:solidFill>
                <a:latin typeface="+mj-lt"/>
              </a:rPr>
              <a:t>The digital originals are valid across institutions and platforms</a:t>
            </a:r>
          </a:p>
          <a:p>
            <a:pPr algn="ctr"/>
            <a:endParaRPr lang="x-none" sz="1200" dirty="0">
              <a:solidFill>
                <a:schemeClr val="accent1"/>
              </a:solidFill>
              <a:latin typeface="+mj-lt"/>
            </a:endParaRPr>
          </a:p>
          <a:p>
            <a:pPr algn="ctr"/>
            <a:r>
              <a:rPr lang="x-none" sz="1200" dirty="0">
                <a:solidFill>
                  <a:schemeClr val="accent1"/>
                </a:solidFill>
                <a:latin typeface="+mj-lt"/>
              </a:rPr>
              <a:t>Document ownership and transfer of ownership performed digitally via any electronic channel</a:t>
            </a:r>
          </a:p>
          <a:p>
            <a:pPr algn="ctr"/>
            <a:endParaRPr lang="x-none" sz="1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099AC195-82B9-BD42-93B7-7AA5D53A370A}"/>
              </a:ext>
            </a:extLst>
          </p:cNvPr>
          <p:cNvSpPr>
            <a:spLocks noChangeAspect="1"/>
          </p:cNvSpPr>
          <p:nvPr/>
        </p:nvSpPr>
        <p:spPr>
          <a:xfrm>
            <a:off x="8980115" y="1478089"/>
            <a:ext cx="288000" cy="2880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1B86C24B-DAC0-8742-9A4D-3C132FFB453F}"/>
              </a:ext>
            </a:extLst>
          </p:cNvPr>
          <p:cNvSpPr>
            <a:spLocks noChangeAspect="1"/>
          </p:cNvSpPr>
          <p:nvPr/>
        </p:nvSpPr>
        <p:spPr>
          <a:xfrm>
            <a:off x="10253051" y="1478089"/>
            <a:ext cx="288000" cy="2880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53A2C6AE-15A7-C846-8E2C-F48601B0B553}"/>
              </a:ext>
            </a:extLst>
          </p:cNvPr>
          <p:cNvSpPr>
            <a:spLocks noChangeAspect="1"/>
          </p:cNvSpPr>
          <p:nvPr/>
        </p:nvSpPr>
        <p:spPr>
          <a:xfrm>
            <a:off x="9298349" y="1478089"/>
            <a:ext cx="288000" cy="2880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latin typeface="+mj-lt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3FED8488-95A0-3C47-ABB4-54899135A5DA}"/>
              </a:ext>
            </a:extLst>
          </p:cNvPr>
          <p:cNvSpPr>
            <a:spLocks noChangeAspect="1"/>
          </p:cNvSpPr>
          <p:nvPr/>
        </p:nvSpPr>
        <p:spPr>
          <a:xfrm>
            <a:off x="8661881" y="1478089"/>
            <a:ext cx="288000" cy="2880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latin typeface="+mj-l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B2EF3797-F94D-B941-B5F6-FC3E2C8A76DC}"/>
              </a:ext>
            </a:extLst>
          </p:cNvPr>
          <p:cNvSpPr>
            <a:spLocks noChangeAspect="1"/>
          </p:cNvSpPr>
          <p:nvPr/>
        </p:nvSpPr>
        <p:spPr>
          <a:xfrm>
            <a:off x="8343647" y="1478089"/>
            <a:ext cx="288000" cy="2880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latin typeface="+mj-lt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D7441B1E-8354-FF46-86CF-EA5A4737B2BB}"/>
              </a:ext>
            </a:extLst>
          </p:cNvPr>
          <p:cNvSpPr>
            <a:spLocks noChangeAspect="1"/>
          </p:cNvSpPr>
          <p:nvPr/>
        </p:nvSpPr>
        <p:spPr>
          <a:xfrm>
            <a:off x="9616583" y="1478089"/>
            <a:ext cx="288000" cy="2880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latin typeface="+mj-lt"/>
            </a:endParaRPr>
          </a:p>
        </p:txBody>
      </p:sp>
      <p:pic>
        <p:nvPicPr>
          <p:cNvPr id="17" name="Bildobjekt 22" descr="En bild som visar tecken, utomhus, gata, röd&#10;&#10;Automatiskt genererad beskrivning">
            <a:extLst>
              <a:ext uri="{FF2B5EF4-FFF2-40B4-BE49-F238E27FC236}">
                <a16:creationId xmlns:a16="http://schemas.microsoft.com/office/drawing/2014/main" xmlns="" id="{D9186C4B-32BF-7D43-8079-21E4D36BDC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8240" y="2029399"/>
            <a:ext cx="347388" cy="3432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xmlns="" id="{58ADAF53-DA04-7149-B581-EA549B4069DC}"/>
              </a:ext>
            </a:extLst>
          </p:cNvPr>
          <p:cNvCxnSpPr>
            <a:cxnSpLocks/>
            <a:stCxn id="78" idx="4"/>
            <a:endCxn id="17" idx="1"/>
          </p:cNvCxnSpPr>
          <p:nvPr/>
        </p:nvCxnSpPr>
        <p:spPr>
          <a:xfrm rot="16200000" flipH="1">
            <a:off x="8419738" y="1502534"/>
            <a:ext cx="448177" cy="948827"/>
          </a:xfrm>
          <a:prstGeom prst="bentConnector2">
            <a:avLst/>
          </a:prstGeom>
          <a:ln w="12700">
            <a:solidFill>
              <a:schemeClr val="accent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xmlns="" id="{CCEE3A08-E6FE-BB40-9535-37D27A7D193B}"/>
              </a:ext>
            </a:extLst>
          </p:cNvPr>
          <p:cNvCxnSpPr>
            <a:cxnSpLocks/>
            <a:stCxn id="13" idx="4"/>
            <a:endCxn id="17" idx="1"/>
          </p:cNvCxnSpPr>
          <p:nvPr/>
        </p:nvCxnSpPr>
        <p:spPr>
          <a:xfrm rot="16200000" flipH="1">
            <a:off x="8585469" y="1668266"/>
            <a:ext cx="434948" cy="630593"/>
          </a:xfrm>
          <a:prstGeom prst="bentConnector2">
            <a:avLst/>
          </a:prstGeom>
          <a:ln w="12700">
            <a:solidFill>
              <a:schemeClr val="accent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xmlns="" id="{58D599DD-9295-C04E-9479-4E522265E357}"/>
              </a:ext>
            </a:extLst>
          </p:cNvPr>
          <p:cNvCxnSpPr>
            <a:cxnSpLocks/>
            <a:endCxn id="17" idx="3"/>
          </p:cNvCxnSpPr>
          <p:nvPr/>
        </p:nvCxnSpPr>
        <p:spPr>
          <a:xfrm rot="10800000" flipV="1">
            <a:off x="9465628" y="1772441"/>
            <a:ext cx="666488" cy="428596"/>
          </a:xfrm>
          <a:prstGeom prst="bentConnector3">
            <a:avLst>
              <a:gd name="adj1" fmla="val 1922"/>
            </a:avLst>
          </a:prstGeom>
          <a:ln w="12700">
            <a:solidFill>
              <a:schemeClr val="accent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xmlns="" id="{6D4103A1-2E19-5344-B4EC-67B974DC28AA}"/>
              </a:ext>
            </a:extLst>
          </p:cNvPr>
          <p:cNvCxnSpPr>
            <a:cxnSpLocks/>
            <a:stCxn id="8" idx="4"/>
            <a:endCxn id="17" idx="3"/>
          </p:cNvCxnSpPr>
          <p:nvPr/>
        </p:nvCxnSpPr>
        <p:spPr>
          <a:xfrm rot="5400000">
            <a:off x="9713866" y="1517852"/>
            <a:ext cx="434948" cy="931423"/>
          </a:xfrm>
          <a:prstGeom prst="bentConnector2">
            <a:avLst/>
          </a:prstGeom>
          <a:ln w="12700">
            <a:solidFill>
              <a:schemeClr val="accent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>
            <a:extLst>
              <a:ext uri="{FF2B5EF4-FFF2-40B4-BE49-F238E27FC236}">
                <a16:creationId xmlns:a16="http://schemas.microsoft.com/office/drawing/2014/main" xmlns="" id="{6F049CD3-54C0-D04B-9C8D-4978ABC6BCD8}"/>
              </a:ext>
            </a:extLst>
          </p:cNvPr>
          <p:cNvCxnSpPr>
            <a:cxnSpLocks/>
            <a:stCxn id="11" idx="4"/>
            <a:endCxn id="17" idx="1"/>
          </p:cNvCxnSpPr>
          <p:nvPr/>
        </p:nvCxnSpPr>
        <p:spPr>
          <a:xfrm rot="16200000" flipH="1">
            <a:off x="8744586" y="1827383"/>
            <a:ext cx="434948" cy="312359"/>
          </a:xfrm>
          <a:prstGeom prst="bentConnector2">
            <a:avLst/>
          </a:prstGeom>
          <a:ln w="12700">
            <a:solidFill>
              <a:schemeClr val="accent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8784BED4-4667-3E47-8B13-D3EBB783A383}"/>
              </a:ext>
            </a:extLst>
          </p:cNvPr>
          <p:cNvSpPr/>
          <p:nvPr/>
        </p:nvSpPr>
        <p:spPr>
          <a:xfrm>
            <a:off x="8090103" y="2401372"/>
            <a:ext cx="2387394" cy="154560"/>
          </a:xfrm>
          <a:prstGeom prst="rect">
            <a:avLst/>
          </a:prstGeom>
          <a:pattFill prst="dkVert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latin typeface="+mj-lt"/>
            </a:endParaRPr>
          </a:p>
        </p:txBody>
      </p:sp>
      <p:sp>
        <p:nvSpPr>
          <p:cNvPr id="69" name="Chevron 68">
            <a:extLst>
              <a:ext uri="{FF2B5EF4-FFF2-40B4-BE49-F238E27FC236}">
                <a16:creationId xmlns:a16="http://schemas.microsoft.com/office/drawing/2014/main" xmlns="" id="{D320B5B6-2075-734A-B3C7-A1D0532E0E5E}"/>
              </a:ext>
            </a:extLst>
          </p:cNvPr>
          <p:cNvSpPr/>
          <p:nvPr/>
        </p:nvSpPr>
        <p:spPr>
          <a:xfrm>
            <a:off x="5444641" y="3037011"/>
            <a:ext cx="1661705" cy="600139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dirty="0">
                <a:solidFill>
                  <a:schemeClr val="bg2"/>
                </a:solidFill>
              </a:rPr>
              <a:t>Evolution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xmlns="" id="{05AF7FD7-769B-7E48-9290-2DDAFE678B0A}"/>
              </a:ext>
            </a:extLst>
          </p:cNvPr>
          <p:cNvSpPr>
            <a:spLocks noChangeAspect="1"/>
          </p:cNvSpPr>
          <p:nvPr/>
        </p:nvSpPr>
        <p:spPr>
          <a:xfrm>
            <a:off x="1282889" y="5574969"/>
            <a:ext cx="288000" cy="288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48F4F9C4-7EF5-AB41-96D2-E966C2C2310F}"/>
              </a:ext>
            </a:extLst>
          </p:cNvPr>
          <p:cNvSpPr txBox="1"/>
          <p:nvPr/>
        </p:nvSpPr>
        <p:spPr>
          <a:xfrm>
            <a:off x="1598164" y="5580470"/>
            <a:ext cx="21804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Financial institutions and clients</a:t>
            </a:r>
          </a:p>
        </p:txBody>
      </p:sp>
      <p:pic>
        <p:nvPicPr>
          <p:cNvPr id="72" name="Bildobjekt 22" descr="En bild som visar tecken, utomhus, gata, röd&#10;&#10;Automatiskt genererad beskrivning">
            <a:extLst>
              <a:ext uri="{FF2B5EF4-FFF2-40B4-BE49-F238E27FC236}">
                <a16:creationId xmlns:a16="http://schemas.microsoft.com/office/drawing/2014/main" xmlns="" id="{DAC23512-6DDE-7146-99B9-6B54FCEBC7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3999" y="5547331"/>
            <a:ext cx="347388" cy="3432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5703B24C-4CD3-3941-8D4B-DB1F85DAC9B5}"/>
              </a:ext>
            </a:extLst>
          </p:cNvPr>
          <p:cNvSpPr txBox="1"/>
          <p:nvPr/>
        </p:nvSpPr>
        <p:spPr>
          <a:xfrm>
            <a:off x="7807495" y="5580470"/>
            <a:ext cx="29417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Digital originals tracked on the digital notary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xmlns="" id="{DFDB2A92-B99F-8341-BF98-124CBA549241}"/>
              </a:ext>
            </a:extLst>
          </p:cNvPr>
          <p:cNvGrpSpPr>
            <a:grpSpLocks noChangeAspect="1"/>
          </p:cNvGrpSpPr>
          <p:nvPr/>
        </p:nvGrpSpPr>
        <p:grpSpPr>
          <a:xfrm>
            <a:off x="8025413" y="1471973"/>
            <a:ext cx="288000" cy="292567"/>
            <a:chOff x="8012468" y="4486904"/>
            <a:chExt cx="1800000" cy="1828546"/>
          </a:xfrm>
        </p:grpSpPr>
        <p:sp>
          <p:nvSpPr>
            <p:cNvPr id="75" name="Oval 74">
              <a:extLst>
                <a:ext uri="{FF2B5EF4-FFF2-40B4-BE49-F238E27FC236}">
                  <a16:creationId xmlns:a16="http://schemas.microsoft.com/office/drawing/2014/main" xmlns="" id="{395C4774-3EF6-3242-A168-6FD388D1048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12468" y="4486904"/>
              <a:ext cx="1800000" cy="1828546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x-none" sz="1200" dirty="0">
                  <a:solidFill>
                    <a:schemeClr val="accent1"/>
                  </a:solidFill>
                  <a:latin typeface="+mj-lt"/>
                </a:rPr>
                <a:t>P</a:t>
              </a:r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xmlns="" id="{93DA765E-5FD7-EA42-B21A-46561117F4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68468" y="4559414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xmlns="" id="{769E7A9A-3DE9-7E49-9D69-503275CC1F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30435" y="5257177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xmlns="" id="{A0A6A61F-2CF2-E34C-BBF0-53D26D8F84C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68468" y="5954447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xmlns="" id="{17D61268-51CD-6843-9A7C-62977AD7227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75660" y="5257177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xmlns="" id="{67C45D69-C7B1-0144-8956-83CB9D9BDA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55221" y="5732558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xmlns="" id="{E5C63EDE-6D39-2249-9D29-0E2508971B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76756" y="5732558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xmlns="" id="{6BBE3FB5-6F31-C442-96BF-D7F1854A0D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53718" y="4771389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xmlns="" id="{F4CDDE42-1FD8-674D-B43B-46B01E7D09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75253" y="4771389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F286ABAF-9AB0-7542-B90B-9448141F4F7D}"/>
              </a:ext>
            </a:extLst>
          </p:cNvPr>
          <p:cNvGrpSpPr>
            <a:grpSpLocks noChangeAspect="1"/>
          </p:cNvGrpSpPr>
          <p:nvPr/>
        </p:nvGrpSpPr>
        <p:grpSpPr>
          <a:xfrm>
            <a:off x="9934817" y="1468065"/>
            <a:ext cx="288000" cy="292567"/>
            <a:chOff x="8012468" y="4486904"/>
            <a:chExt cx="1800000" cy="1828546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xmlns="" id="{8F3E0855-BFF3-C945-AD13-C7E77CC38F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12468" y="4486904"/>
              <a:ext cx="1800000" cy="1828546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x-none" sz="1200" dirty="0">
                  <a:solidFill>
                    <a:schemeClr val="accent1"/>
                  </a:solidFill>
                  <a:latin typeface="+mj-lt"/>
                </a:rPr>
                <a:t>P</a:t>
              </a:r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xmlns="" id="{DF179AB3-0794-F34D-8846-8CD22BF0759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68468" y="4559414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xmlns="" id="{05DF0EB7-8CAA-AC44-99FB-29102894074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30435" y="5257177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xmlns="" id="{FE896EFE-CDBC-8D4E-81A2-DED4E028E89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68468" y="5954447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xmlns="" id="{BE3812A5-87F0-6C47-BD41-969FDB5055F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75660" y="5257177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xmlns="" id="{5B5E021A-94AE-ED42-A292-BC20B44B16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55221" y="5732558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xmlns="" id="{9E7892A4-0FF0-744A-B330-B816A0030DE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76756" y="5732558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xmlns="" id="{2C6BCBF9-0242-134A-9259-1A75543180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53718" y="4771389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xmlns="" id="{8E75154B-095A-1945-BB13-FE9352A870E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75253" y="4771389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</p:grp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xmlns="" id="{83E7D6FE-D36E-7E46-9AB3-8B70E4D249A9}"/>
              </a:ext>
            </a:extLst>
          </p:cNvPr>
          <p:cNvCxnSpPr>
            <a:cxnSpLocks/>
            <a:stCxn id="14" idx="4"/>
            <a:endCxn id="17" idx="3"/>
          </p:cNvCxnSpPr>
          <p:nvPr/>
        </p:nvCxnSpPr>
        <p:spPr>
          <a:xfrm rot="5400000">
            <a:off x="9395632" y="1836086"/>
            <a:ext cx="434948" cy="294955"/>
          </a:xfrm>
          <a:prstGeom prst="bentConnector2">
            <a:avLst/>
          </a:prstGeom>
          <a:ln w="12700">
            <a:solidFill>
              <a:schemeClr val="accent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xmlns="" id="{5C73C7E1-0C91-594D-8F82-2A2462A91200}"/>
              </a:ext>
            </a:extLst>
          </p:cNvPr>
          <p:cNvCxnSpPr>
            <a:cxnSpLocks/>
            <a:stCxn id="9" idx="4"/>
            <a:endCxn id="17" idx="3"/>
          </p:cNvCxnSpPr>
          <p:nvPr/>
        </p:nvCxnSpPr>
        <p:spPr>
          <a:xfrm rot="16200000" flipH="1">
            <a:off x="9236514" y="1971923"/>
            <a:ext cx="434948" cy="23279"/>
          </a:xfrm>
          <a:prstGeom prst="bentConnector4">
            <a:avLst>
              <a:gd name="adj1" fmla="val 30269"/>
              <a:gd name="adj2" fmla="val 291250"/>
            </a:avLst>
          </a:prstGeom>
          <a:ln w="12700">
            <a:solidFill>
              <a:schemeClr val="accent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Elbow Connector 105">
            <a:extLst>
              <a:ext uri="{FF2B5EF4-FFF2-40B4-BE49-F238E27FC236}">
                <a16:creationId xmlns:a16="http://schemas.microsoft.com/office/drawing/2014/main" xmlns="" id="{C07E21FC-8FEE-CC4C-B90C-20FB44B32EFE}"/>
              </a:ext>
            </a:extLst>
          </p:cNvPr>
          <p:cNvCxnSpPr>
            <a:cxnSpLocks/>
            <a:stCxn id="7" idx="4"/>
            <a:endCxn id="17" idx="1"/>
          </p:cNvCxnSpPr>
          <p:nvPr/>
        </p:nvCxnSpPr>
        <p:spPr>
          <a:xfrm rot="5400000">
            <a:off x="8903704" y="1980626"/>
            <a:ext cx="434948" cy="5875"/>
          </a:xfrm>
          <a:prstGeom prst="bentConnector4">
            <a:avLst>
              <a:gd name="adj1" fmla="val 30269"/>
              <a:gd name="adj2" fmla="val 1197447"/>
            </a:avLst>
          </a:prstGeom>
          <a:ln w="12700">
            <a:solidFill>
              <a:schemeClr val="accent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" name="Group 111">
            <a:extLst>
              <a:ext uri="{FF2B5EF4-FFF2-40B4-BE49-F238E27FC236}">
                <a16:creationId xmlns:a16="http://schemas.microsoft.com/office/drawing/2014/main" xmlns="" id="{C2236199-F80F-304C-AE67-256A75B9DC94}"/>
              </a:ext>
            </a:extLst>
          </p:cNvPr>
          <p:cNvGrpSpPr>
            <a:grpSpLocks noChangeAspect="1"/>
          </p:cNvGrpSpPr>
          <p:nvPr/>
        </p:nvGrpSpPr>
        <p:grpSpPr>
          <a:xfrm>
            <a:off x="1282889" y="5921162"/>
            <a:ext cx="288000" cy="292567"/>
            <a:chOff x="8012468" y="4486904"/>
            <a:chExt cx="1800000" cy="1828546"/>
          </a:xfrm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xmlns="" id="{DE898FC1-6475-C346-8B75-90ED9616103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12468" y="4486904"/>
              <a:ext cx="1800000" cy="1828546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x-none" sz="1200" dirty="0">
                  <a:solidFill>
                    <a:schemeClr val="accent1"/>
                  </a:solidFill>
                  <a:latin typeface="+mj-lt"/>
                </a:rPr>
                <a:t>P</a:t>
              </a:r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xmlns="" id="{991CFD53-5C09-874F-A790-CC03AFC3A1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68468" y="4559414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xmlns="" id="{4A5A132D-156C-B94E-8CFE-56FB95C813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30435" y="5257177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xmlns="" id="{7AC9BFDC-ABD2-A146-B5A8-194C0CA16B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68468" y="5954447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xmlns="" id="{B26B91EC-FF2F-5048-B650-83A00A8E069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75660" y="5257177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xmlns="" id="{06D8225D-82A5-5247-8C07-065DD7EBE09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55221" y="5732558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xmlns="" id="{96BAC3A5-AF1D-244E-962C-ABB6D14395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76756" y="5732558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xmlns="" id="{B76CF266-18C7-A148-B10A-23C421F47D3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53718" y="4771389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xmlns="" id="{0E864A20-3AC0-2C40-9FF8-315C1893B0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75253" y="4771389"/>
              <a:ext cx="288000" cy="288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x-none" sz="1200">
                <a:latin typeface="+mj-lt"/>
              </a:endParaRPr>
            </a:p>
          </p:txBody>
        </p:sp>
      </p:grpSp>
      <p:sp>
        <p:nvSpPr>
          <p:cNvPr id="122" name="TextBox 121">
            <a:extLst>
              <a:ext uri="{FF2B5EF4-FFF2-40B4-BE49-F238E27FC236}">
                <a16:creationId xmlns:a16="http://schemas.microsoft.com/office/drawing/2014/main" xmlns="" id="{5E4BBC15-8854-8C4F-B113-E6CDB0B7FDD4}"/>
              </a:ext>
            </a:extLst>
          </p:cNvPr>
          <p:cNvSpPr txBox="1"/>
          <p:nvPr/>
        </p:nvSpPr>
        <p:spPr>
          <a:xfrm>
            <a:off x="1598164" y="5928946"/>
            <a:ext cx="785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Platforms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xmlns="" id="{9820146F-E9EB-0345-A7A3-92DE3690832E}"/>
              </a:ext>
            </a:extLst>
          </p:cNvPr>
          <p:cNvSpPr/>
          <p:nvPr/>
        </p:nvSpPr>
        <p:spPr>
          <a:xfrm>
            <a:off x="7343999" y="5994133"/>
            <a:ext cx="447942" cy="146625"/>
          </a:xfrm>
          <a:prstGeom prst="rect">
            <a:avLst/>
          </a:prstGeom>
          <a:pattFill prst="dkVert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xmlns="" id="{CB8732D7-F945-F54A-8E0C-C18428882CBA}"/>
              </a:ext>
            </a:extLst>
          </p:cNvPr>
          <p:cNvSpPr txBox="1"/>
          <p:nvPr/>
        </p:nvSpPr>
        <p:spPr>
          <a:xfrm>
            <a:off x="7814914" y="5928946"/>
            <a:ext cx="16732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DLT-based digital notary</a:t>
            </a:r>
          </a:p>
        </p:txBody>
      </p:sp>
    </p:spTree>
    <p:extLst>
      <p:ext uri="{BB962C8B-B14F-4D97-AF65-F5344CB8AC3E}">
        <p14:creationId xmlns:p14="http://schemas.microsoft.com/office/powerpoint/2010/main" xmlns="" val="4026415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D3FB5D3B-9A0E-9A40-8FA5-2999AC78D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ITFA DNI Initiative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2B468EB7-9CA7-4E47-B2A4-71996B400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00425" cy="660111"/>
          </a:xfrm>
        </p:spPr>
        <p:txBody>
          <a:bodyPr/>
          <a:lstStyle/>
          <a:p>
            <a:r>
              <a:rPr lang="x-none" dirty="0"/>
              <a:t>DNI Initiative – the technology solution is non-invasive and integrates with any transport infrastructure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3EC2852-70B7-8A41-9BCC-37BD98655336}"/>
              </a:ext>
            </a:extLst>
          </p:cNvPr>
          <p:cNvSpPr/>
          <p:nvPr/>
        </p:nvSpPr>
        <p:spPr>
          <a:xfrm>
            <a:off x="1373743" y="1809287"/>
            <a:ext cx="1951827" cy="11833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36000" rIns="18000" bIns="36000" rtlCol="0" anchor="ctr" anchorCtr="1"/>
          <a:lstStyle/>
          <a:p>
            <a:pPr algn="ctr"/>
            <a:r>
              <a:rPr lang="x-none" dirty="0"/>
              <a:t>Digital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C</a:t>
            </a:r>
            <a:r>
              <a:rPr lang="x-none" dirty="0"/>
              <a:t>ontainer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5974F2E-6A0D-D642-9482-2DA570AE1F23}"/>
              </a:ext>
            </a:extLst>
          </p:cNvPr>
          <p:cNvSpPr/>
          <p:nvPr/>
        </p:nvSpPr>
        <p:spPr>
          <a:xfrm>
            <a:off x="3490184" y="1809287"/>
            <a:ext cx="1951827" cy="11833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36000" rIns="18000" bIns="36000" rtlCol="0" anchor="ctr" anchorCtr="1"/>
          <a:lstStyle/>
          <a:p>
            <a:pPr algn="ctr"/>
            <a:r>
              <a:rPr lang="x-none"/>
              <a:t>Electronic </a:t>
            </a:r>
            <a:r>
              <a:rPr lang="en-GB"/>
              <a:t/>
            </a:r>
            <a:br>
              <a:rPr lang="en-GB"/>
            </a:br>
            <a:r>
              <a:rPr lang="x-none"/>
              <a:t>signatures</a:t>
            </a:r>
            <a:r>
              <a:rPr lang="en-GB" dirty="0"/>
              <a:t> &amp; seals</a:t>
            </a:r>
            <a:endParaRPr lang="x-none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D326FFA-C090-C649-852C-1A63DC7DA212}"/>
              </a:ext>
            </a:extLst>
          </p:cNvPr>
          <p:cNvSpPr/>
          <p:nvPr/>
        </p:nvSpPr>
        <p:spPr>
          <a:xfrm>
            <a:off x="5606626" y="1817409"/>
            <a:ext cx="1951827" cy="11833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36000" rIns="18000" bIns="36000" rtlCol="0" anchor="ctr" anchorCtr="1"/>
          <a:lstStyle/>
          <a:p>
            <a:pPr algn="ctr"/>
            <a:r>
              <a:rPr lang="x-none" dirty="0"/>
              <a:t>Digital</a:t>
            </a:r>
            <a:br>
              <a:rPr lang="x-none" dirty="0"/>
            </a:br>
            <a:r>
              <a:rPr lang="en-GB" dirty="0"/>
              <a:t>N</a:t>
            </a:r>
            <a:r>
              <a:rPr lang="x-none" dirty="0"/>
              <a:t>otary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76142B37-7D8C-3644-AFAB-73260D9F9D14}"/>
              </a:ext>
            </a:extLst>
          </p:cNvPr>
          <p:cNvSpPr/>
          <p:nvPr/>
        </p:nvSpPr>
        <p:spPr>
          <a:xfrm>
            <a:off x="1373743" y="3141951"/>
            <a:ext cx="1951827" cy="110122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36000" rIns="18000" bIns="36000" rtlCol="0" anchor="ctr" anchorCtr="1"/>
          <a:lstStyle/>
          <a:p>
            <a:pPr algn="ctr"/>
            <a:r>
              <a:rPr lang="x-none" sz="1600" dirty="0"/>
              <a:t>Ricardian contract </a:t>
            </a:r>
            <a:r>
              <a:rPr lang="en-GB" sz="1600" dirty="0"/>
              <a:t>&amp;</a:t>
            </a:r>
            <a:r>
              <a:rPr lang="x-none" sz="1600" dirty="0"/>
              <a:t> cryptography</a:t>
            </a:r>
            <a:r>
              <a:rPr lang="en-GB" sz="1600" dirty="0"/>
              <a:t> &amp; JSON schema</a:t>
            </a:r>
          </a:p>
          <a:p>
            <a:pPr algn="ctr"/>
            <a:r>
              <a:rPr lang="en-GB" sz="1400" dirty="0"/>
              <a:t>(stores business data)</a:t>
            </a:r>
            <a:endParaRPr lang="x-none" sz="1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F6230FE-EDF0-5E4C-B0AF-366A32355610}"/>
              </a:ext>
            </a:extLst>
          </p:cNvPr>
          <p:cNvSpPr/>
          <p:nvPr/>
        </p:nvSpPr>
        <p:spPr>
          <a:xfrm>
            <a:off x="3490184" y="3141951"/>
            <a:ext cx="1951827" cy="110122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36000" rIns="18000" bIns="36000" rtlCol="0" anchor="ctr" anchorCtr="1"/>
          <a:lstStyle/>
          <a:p>
            <a:pPr algn="ctr"/>
            <a:r>
              <a:rPr lang="en-GB" sz="1600" dirty="0"/>
              <a:t>E-signing software</a:t>
            </a:r>
            <a:br>
              <a:rPr lang="en-GB" sz="1600" dirty="0"/>
            </a:br>
            <a:r>
              <a:rPr lang="en-GB" sz="1400" dirty="0"/>
              <a:t>(</a:t>
            </a:r>
            <a:r>
              <a:rPr lang="en-GB" sz="1400" dirty="0" err="1"/>
              <a:t>Signicat</a:t>
            </a:r>
            <a:r>
              <a:rPr lang="x-none" sz="1400" dirty="0"/>
              <a:t>,</a:t>
            </a:r>
            <a:r>
              <a:rPr lang="en-GB" sz="1400" dirty="0"/>
              <a:t> DocuSign…)</a:t>
            </a:r>
            <a:endParaRPr lang="x-none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D6E3E7D-332E-D045-97BF-2BAA05614D82}"/>
              </a:ext>
            </a:extLst>
          </p:cNvPr>
          <p:cNvSpPr/>
          <p:nvPr/>
        </p:nvSpPr>
        <p:spPr>
          <a:xfrm>
            <a:off x="5606626" y="3150073"/>
            <a:ext cx="1951827" cy="110122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36000" rIns="18000" bIns="36000" rtlCol="0" anchor="ctr" anchorCtr="1"/>
          <a:lstStyle/>
          <a:p>
            <a:pPr algn="ctr"/>
            <a:r>
              <a:rPr lang="x-none" sz="1600" dirty="0"/>
              <a:t>Distributed Ledger Technology</a:t>
            </a:r>
            <a:r>
              <a:rPr lang="en-GB" sz="1600" dirty="0"/>
              <a:t> </a:t>
            </a:r>
            <a:br>
              <a:rPr lang="en-GB" sz="1600" dirty="0"/>
            </a:br>
            <a:r>
              <a:rPr lang="en-GB" sz="1400" dirty="0"/>
              <a:t>(only stores cryptographic references &amp; signatures )</a:t>
            </a:r>
            <a:endParaRPr lang="x-none" sz="16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A1678589-D4A1-294F-A4ED-5FA8D28B8BA6}"/>
              </a:ext>
            </a:extLst>
          </p:cNvPr>
          <p:cNvSpPr/>
          <p:nvPr/>
        </p:nvSpPr>
        <p:spPr>
          <a:xfrm>
            <a:off x="1373743" y="4394537"/>
            <a:ext cx="1951827" cy="11012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36000" rIns="18000" bIns="36000" rtlCol="0" anchor="ctr" anchorCtr="1"/>
          <a:lstStyle/>
          <a:p>
            <a:pPr algn="ctr"/>
            <a:r>
              <a:rPr lang="x-none" sz="1600" dirty="0">
                <a:solidFill>
                  <a:srgbClr val="002060"/>
                </a:solidFill>
              </a:rPr>
              <a:t>Document content management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E9846DA1-AEBB-674B-837E-B0341FC3D5C0}"/>
              </a:ext>
            </a:extLst>
          </p:cNvPr>
          <p:cNvSpPr/>
          <p:nvPr/>
        </p:nvSpPr>
        <p:spPr>
          <a:xfrm>
            <a:off x="3490184" y="4394537"/>
            <a:ext cx="1951827" cy="11012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36000" rIns="18000" bIns="36000" rtlCol="0" anchor="ctr" anchorCtr="1"/>
          <a:lstStyle/>
          <a:p>
            <a:pPr algn="ctr"/>
            <a:r>
              <a:rPr lang="x-none" sz="1600" dirty="0">
                <a:solidFill>
                  <a:srgbClr val="002060"/>
                </a:solidFill>
              </a:rPr>
              <a:t>Document authenticity, legality </a:t>
            </a:r>
            <a:r>
              <a:rPr lang="en-GB" sz="1600" dirty="0">
                <a:solidFill>
                  <a:srgbClr val="002060"/>
                </a:solidFill>
              </a:rPr>
              <a:t/>
            </a:r>
            <a:br>
              <a:rPr lang="en-GB" sz="1600" dirty="0">
                <a:solidFill>
                  <a:srgbClr val="002060"/>
                </a:solidFill>
              </a:rPr>
            </a:br>
            <a:r>
              <a:rPr lang="en-GB" sz="1600" dirty="0">
                <a:solidFill>
                  <a:srgbClr val="002060"/>
                </a:solidFill>
              </a:rPr>
              <a:t>&amp;</a:t>
            </a:r>
            <a:r>
              <a:rPr lang="x-none" sz="1600" dirty="0">
                <a:solidFill>
                  <a:srgbClr val="002060"/>
                </a:solidFill>
              </a:rPr>
              <a:t> identification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B2971619-430F-DA4E-835C-9FF36536A4FE}"/>
              </a:ext>
            </a:extLst>
          </p:cNvPr>
          <p:cNvSpPr/>
          <p:nvPr/>
        </p:nvSpPr>
        <p:spPr>
          <a:xfrm>
            <a:off x="5606626" y="4402659"/>
            <a:ext cx="1951827" cy="11012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36000" rIns="18000" bIns="36000" rtlCol="0" anchor="ctr" anchorCtr="1"/>
          <a:lstStyle/>
          <a:p>
            <a:pPr algn="ctr"/>
            <a:r>
              <a:rPr lang="x-none" sz="1600" dirty="0">
                <a:solidFill>
                  <a:srgbClr val="002060"/>
                </a:solidFill>
              </a:rPr>
              <a:t>Document lifecycle tracking </a:t>
            </a:r>
            <a:r>
              <a:rPr lang="en-GB" sz="1600" dirty="0">
                <a:solidFill>
                  <a:srgbClr val="002060"/>
                </a:solidFill>
              </a:rPr>
              <a:t>&amp;</a:t>
            </a:r>
            <a:r>
              <a:rPr lang="x-none" sz="1600" dirty="0">
                <a:solidFill>
                  <a:srgbClr val="002060"/>
                </a:solidFill>
              </a:rPr>
              <a:t> </a:t>
            </a:r>
            <a:r>
              <a:rPr lang="en-GB" sz="1600" dirty="0">
                <a:solidFill>
                  <a:srgbClr val="002060"/>
                </a:solidFill>
              </a:rPr>
              <a:t>verification </a:t>
            </a:r>
            <a:r>
              <a:rPr lang="en-GB" sz="1400" dirty="0">
                <a:solidFill>
                  <a:srgbClr val="002060"/>
                </a:solidFill>
              </a:rPr>
              <a:t>(originality, integrity, ownership)</a:t>
            </a:r>
            <a:endParaRPr lang="x-none" sz="1600" dirty="0">
              <a:solidFill>
                <a:srgbClr val="00206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E4A4C84-36B4-4A4E-AFA7-F2CD37F6ED21}"/>
              </a:ext>
            </a:extLst>
          </p:cNvPr>
          <p:cNvSpPr txBox="1"/>
          <p:nvPr/>
        </p:nvSpPr>
        <p:spPr>
          <a:xfrm>
            <a:off x="349120" y="2216291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i="1" dirty="0">
                <a:solidFill>
                  <a:schemeClr val="accent1"/>
                </a:solidFill>
              </a:rPr>
              <a:t>What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D2326D8-8808-B541-ACBE-5B99A7361DB4}"/>
              </a:ext>
            </a:extLst>
          </p:cNvPr>
          <p:cNvSpPr txBox="1"/>
          <p:nvPr/>
        </p:nvSpPr>
        <p:spPr>
          <a:xfrm>
            <a:off x="349119" y="3492286"/>
            <a:ext cx="611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i="1" dirty="0">
                <a:solidFill>
                  <a:schemeClr val="accent1"/>
                </a:solidFill>
              </a:rPr>
              <a:t>How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8AEFAA6D-C65F-564A-8FC6-3F7B3DAB87CA}"/>
              </a:ext>
            </a:extLst>
          </p:cNvPr>
          <p:cNvSpPr txBox="1"/>
          <p:nvPr/>
        </p:nvSpPr>
        <p:spPr>
          <a:xfrm>
            <a:off x="349119" y="4651704"/>
            <a:ext cx="606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i="1" dirty="0">
                <a:solidFill>
                  <a:schemeClr val="accent1"/>
                </a:solidFill>
              </a:rPr>
              <a:t>Why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ADF26CB-6AA7-41BB-A882-07953CCA5C20}"/>
              </a:ext>
            </a:extLst>
          </p:cNvPr>
          <p:cNvSpPr/>
          <p:nvPr/>
        </p:nvSpPr>
        <p:spPr>
          <a:xfrm>
            <a:off x="7643455" y="1810765"/>
            <a:ext cx="1951827" cy="118334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8000" tIns="36000" rIns="18000" bIns="36000" rtlCol="0" anchor="ctr" anchorCtr="1"/>
          <a:lstStyle/>
          <a:p>
            <a:pPr algn="ctr"/>
            <a:r>
              <a:rPr lang="x-none" dirty="0"/>
              <a:t>Digital</a:t>
            </a:r>
            <a:br>
              <a:rPr lang="x-none" dirty="0"/>
            </a:br>
            <a:r>
              <a:rPr lang="en-GB" dirty="0"/>
              <a:t>Courier</a:t>
            </a:r>
            <a:endParaRPr lang="x-none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4146A6D3-BE3C-43DE-A313-72DA785D4C1C}"/>
              </a:ext>
            </a:extLst>
          </p:cNvPr>
          <p:cNvSpPr/>
          <p:nvPr/>
        </p:nvSpPr>
        <p:spPr>
          <a:xfrm>
            <a:off x="7643455" y="3143429"/>
            <a:ext cx="1951827" cy="110122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36000" rIns="18000" bIns="36000" rtlCol="0" anchor="ctr" anchorCtr="1"/>
          <a:lstStyle/>
          <a:p>
            <a:pPr algn="ctr"/>
            <a:r>
              <a:rPr lang="en-GB" sz="1600" dirty="0"/>
              <a:t>Existing Trade Networks / Ecosystems </a:t>
            </a:r>
            <a:br>
              <a:rPr lang="en-GB" sz="1600" dirty="0"/>
            </a:br>
            <a:r>
              <a:rPr lang="en-GB" sz="1400" dirty="0"/>
              <a:t>(SWIFT, EBICS, FTP, platforms…)</a:t>
            </a:r>
            <a:endParaRPr lang="x-none" sz="16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A26D5203-B98E-4C8D-8C15-018E80033462}"/>
              </a:ext>
            </a:extLst>
          </p:cNvPr>
          <p:cNvSpPr/>
          <p:nvPr/>
        </p:nvSpPr>
        <p:spPr>
          <a:xfrm>
            <a:off x="7643455" y="4396015"/>
            <a:ext cx="1951827" cy="11012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36000" rIns="18000" bIns="36000" rtlCol="0" anchor="ctr" anchorCtr="1"/>
          <a:lstStyle/>
          <a:p>
            <a:pPr algn="ctr"/>
            <a:r>
              <a:rPr lang="x-none" sz="1600" dirty="0">
                <a:solidFill>
                  <a:srgbClr val="002060"/>
                </a:solidFill>
              </a:rPr>
              <a:t>Document </a:t>
            </a:r>
            <a:r>
              <a:rPr lang="en-GB" sz="1600" dirty="0">
                <a:solidFill>
                  <a:srgbClr val="002060"/>
                </a:solidFill>
              </a:rPr>
              <a:t>delivery</a:t>
            </a:r>
            <a:endParaRPr lang="x-none" sz="1600" dirty="0">
              <a:solidFill>
                <a:srgbClr val="002060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2BB4622B-BC80-4C6B-A19F-175F72DCF2AF}"/>
              </a:ext>
            </a:extLst>
          </p:cNvPr>
          <p:cNvSpPr/>
          <p:nvPr/>
        </p:nvSpPr>
        <p:spPr>
          <a:xfrm>
            <a:off x="9686798" y="1812242"/>
            <a:ext cx="1951827" cy="118334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8000" tIns="36000" rIns="18000" bIns="36000" rtlCol="0" anchor="ctr" anchorCtr="1"/>
          <a:lstStyle/>
          <a:p>
            <a:pPr algn="ctr"/>
            <a:r>
              <a:rPr lang="x-none" dirty="0"/>
              <a:t>Digital</a:t>
            </a:r>
            <a:r>
              <a:rPr lang="en-GB" dirty="0"/>
              <a:t> Document Processors</a:t>
            </a:r>
            <a:endParaRPr lang="x-none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3DCE4C0E-C8B9-48F7-9B4E-E6F15DC95490}"/>
              </a:ext>
            </a:extLst>
          </p:cNvPr>
          <p:cNvSpPr/>
          <p:nvPr/>
        </p:nvSpPr>
        <p:spPr>
          <a:xfrm>
            <a:off x="9686798" y="3144906"/>
            <a:ext cx="1951827" cy="110122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36000" rIns="18000" bIns="36000" rtlCol="0" anchor="ctr" anchorCtr="1"/>
          <a:lstStyle/>
          <a:p>
            <a:pPr algn="ctr"/>
            <a:r>
              <a:rPr lang="en-GB" sz="1600" dirty="0"/>
              <a:t>Existing Trade Applications</a:t>
            </a:r>
            <a:endParaRPr lang="x-none" sz="16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7E87A837-222E-4EAE-9BD2-3DAD9593C827}"/>
              </a:ext>
            </a:extLst>
          </p:cNvPr>
          <p:cNvSpPr/>
          <p:nvPr/>
        </p:nvSpPr>
        <p:spPr>
          <a:xfrm>
            <a:off x="9686798" y="4397492"/>
            <a:ext cx="1951827" cy="11012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36000" rIns="18000" bIns="36000" rtlCol="0" anchor="ctr" anchorCtr="1"/>
          <a:lstStyle/>
          <a:p>
            <a:pPr algn="ctr"/>
            <a:r>
              <a:rPr lang="x-none" sz="1600" dirty="0">
                <a:solidFill>
                  <a:srgbClr val="002060"/>
                </a:solidFill>
              </a:rPr>
              <a:t>Document </a:t>
            </a:r>
            <a:r>
              <a:rPr lang="en-GB" sz="1600" dirty="0">
                <a:solidFill>
                  <a:srgbClr val="002060"/>
                </a:solidFill>
              </a:rPr>
              <a:t>presentation &amp; processing</a:t>
            </a:r>
            <a:endParaRPr lang="x-none" sz="1600" dirty="0">
              <a:solidFill>
                <a:srgbClr val="002060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D7186A87-0C60-4A06-8259-D8C3B9164867}"/>
              </a:ext>
            </a:extLst>
          </p:cNvPr>
          <p:cNvSpPr/>
          <p:nvPr/>
        </p:nvSpPr>
        <p:spPr>
          <a:xfrm>
            <a:off x="7643455" y="5547107"/>
            <a:ext cx="3995170" cy="46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36000" rIns="18000" bIns="36000" rtlCol="0" anchor="ctr" anchorCtr="1"/>
          <a:lstStyle/>
          <a:p>
            <a:pPr algn="ctr"/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Existing and reusable infrastructure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7C50C293-CB88-43C3-BE8C-311BCCE09F8F}"/>
              </a:ext>
            </a:extLst>
          </p:cNvPr>
          <p:cNvSpPr/>
          <p:nvPr/>
        </p:nvSpPr>
        <p:spPr>
          <a:xfrm>
            <a:off x="1373743" y="1278799"/>
            <a:ext cx="6191224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36000" rIns="18000" bIns="36000" rtlCol="0" anchor="ctr" anchorCtr="1"/>
          <a:lstStyle/>
          <a:p>
            <a:pPr algn="ctr"/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digital original document technology</a:t>
            </a:r>
            <a:endParaRPr lang="x-none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6" name="Bildobjekt 22" descr="En bild som visar tecken, utomhus, gata, röd&#10;&#10;Automatiskt genererad beskrivning">
            <a:extLst>
              <a:ext uri="{FF2B5EF4-FFF2-40B4-BE49-F238E27FC236}">
                <a16:creationId xmlns:a16="http://schemas.microsoft.com/office/drawing/2014/main" xmlns="" id="{AAD69900-2096-084C-8A2A-34386CC04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0799" y="1329717"/>
            <a:ext cx="357458" cy="353228"/>
          </a:xfrm>
          <a:prstGeom prst="rect">
            <a:avLst/>
          </a:prstGeom>
        </p:spPr>
      </p:pic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xmlns="" id="{3C918F59-EA28-FD4D-B690-6E8F3387C960}"/>
              </a:ext>
            </a:extLst>
          </p:cNvPr>
          <p:cNvCxnSpPr>
            <a:cxnSpLocks/>
            <a:stCxn id="39" idx="3"/>
            <a:endCxn id="14" idx="0"/>
          </p:cNvCxnSpPr>
          <p:nvPr/>
        </p:nvCxnSpPr>
        <p:spPr>
          <a:xfrm>
            <a:off x="7564967" y="1509632"/>
            <a:ext cx="1054402" cy="301133"/>
          </a:xfrm>
          <a:prstGeom prst="bentConnector2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>
            <a:extLst>
              <a:ext uri="{FF2B5EF4-FFF2-40B4-BE49-F238E27FC236}">
                <a16:creationId xmlns:a16="http://schemas.microsoft.com/office/drawing/2014/main" xmlns="" id="{9C698335-C5F4-C841-B447-BF068639707A}"/>
              </a:ext>
            </a:extLst>
          </p:cNvPr>
          <p:cNvCxnSpPr>
            <a:cxnSpLocks/>
            <a:stCxn id="39" idx="3"/>
            <a:endCxn id="27" idx="0"/>
          </p:cNvCxnSpPr>
          <p:nvPr/>
        </p:nvCxnSpPr>
        <p:spPr>
          <a:xfrm>
            <a:off x="7564967" y="1509632"/>
            <a:ext cx="3097745" cy="302610"/>
          </a:xfrm>
          <a:prstGeom prst="bentConnector2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81C7B7CB-E05A-B44D-A604-491FD4639651}"/>
              </a:ext>
            </a:extLst>
          </p:cNvPr>
          <p:cNvSpPr txBox="1"/>
          <p:nvPr/>
        </p:nvSpPr>
        <p:spPr>
          <a:xfrm>
            <a:off x="7559660" y="1252984"/>
            <a:ext cx="3165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>
                <a:solidFill>
                  <a:schemeClr val="accent1"/>
                </a:solidFill>
              </a:rPr>
              <a:t>C</a:t>
            </a:r>
            <a:r>
              <a:rPr lang="x-none" sz="1400" i="1" dirty="0">
                <a:solidFill>
                  <a:schemeClr val="accent1"/>
                </a:solidFill>
              </a:rPr>
              <a:t>ompatibility with existing infrastructure</a:t>
            </a:r>
          </a:p>
        </p:txBody>
      </p:sp>
    </p:spTree>
    <p:extLst>
      <p:ext uri="{BB962C8B-B14F-4D97-AF65-F5344CB8AC3E}">
        <p14:creationId xmlns:p14="http://schemas.microsoft.com/office/powerpoint/2010/main" xmlns="" val="3569643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B9D02759-BD0B-C84F-926C-FAE70A820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Digital originals rely on e-signatures and DLT to enable digital possession and transfer of ownership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xmlns="" id="{BFC232C7-14E8-EC4E-A14E-5084245121D1}"/>
              </a:ext>
            </a:extLst>
          </p:cNvPr>
          <p:cNvSpPr txBox="1">
            <a:spLocks/>
          </p:cNvSpPr>
          <p:nvPr/>
        </p:nvSpPr>
        <p:spPr>
          <a:xfrm>
            <a:off x="6012337" y="2681094"/>
            <a:ext cx="1145300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>
                <a:solidFill>
                  <a:schemeClr val="bg1"/>
                </a:solidFill>
                <a:latin typeface="Titillium Web" charset="0"/>
                <a:ea typeface="Titillium Web" charset="0"/>
                <a:cs typeface="Titillium Web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Titillium Web" panose="00000500000000000000" pitchFamily="2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Titillium Web" panose="00000500000000000000" pitchFamily="2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Titillium Web" panose="00000500000000000000" pitchFamily="2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Titillium Web" panose="00000500000000000000" pitchFamily="2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" sz="900" b="0" spc="30" dirty="0">
                <a:solidFill>
                  <a:srgbClr val="03283F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Signed original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568CD0CA-6E0B-A24A-996A-EED8FB3D4871}"/>
              </a:ext>
            </a:extLst>
          </p:cNvPr>
          <p:cNvGrpSpPr/>
          <p:nvPr/>
        </p:nvGrpSpPr>
        <p:grpSpPr>
          <a:xfrm>
            <a:off x="6153212" y="2893740"/>
            <a:ext cx="863551" cy="995896"/>
            <a:chOff x="3763876" y="3320404"/>
            <a:chExt cx="863551" cy="99589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0CC2F674-EEF2-FC41-8377-F87FDAB08309}"/>
                </a:ext>
              </a:extLst>
            </p:cNvPr>
            <p:cNvGrpSpPr/>
            <p:nvPr/>
          </p:nvGrpSpPr>
          <p:grpSpPr>
            <a:xfrm>
              <a:off x="3763876" y="3320404"/>
              <a:ext cx="863551" cy="995896"/>
              <a:chOff x="4509799" y="3197302"/>
              <a:chExt cx="863551" cy="995896"/>
            </a:xfrm>
          </p:grpSpPr>
          <p:sp>
            <p:nvSpPr>
              <p:cNvPr id="11" name="Rounded Rectangle 10">
                <a:extLst>
                  <a:ext uri="{FF2B5EF4-FFF2-40B4-BE49-F238E27FC236}">
                    <a16:creationId xmlns:a16="http://schemas.microsoft.com/office/drawing/2014/main" xmlns="" id="{4DFFA308-D216-354B-8533-EDA27C100DDE}"/>
                  </a:ext>
                </a:extLst>
              </p:cNvPr>
              <p:cNvSpPr/>
              <p:nvPr/>
            </p:nvSpPr>
            <p:spPr>
              <a:xfrm>
                <a:off x="4509799" y="3197302"/>
                <a:ext cx="863551" cy="995896"/>
              </a:xfrm>
              <a:prstGeom prst="roundRect">
                <a:avLst>
                  <a:gd name="adj" fmla="val 1379"/>
                </a:avLst>
              </a:prstGeom>
              <a:solidFill>
                <a:schemeClr val="bg1"/>
              </a:solidFill>
              <a:ln>
                <a:solidFill>
                  <a:srgbClr val="00609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sv-SE"/>
              </a:p>
            </p:txBody>
          </p:sp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xmlns="" id="{D82284ED-4CCF-9B45-9EF0-A4DD907DC99A}"/>
                  </a:ext>
                </a:extLst>
              </p:cNvPr>
              <p:cNvSpPr/>
              <p:nvPr/>
            </p:nvSpPr>
            <p:spPr>
              <a:xfrm>
                <a:off x="4509799" y="3197302"/>
                <a:ext cx="863550" cy="297913"/>
              </a:xfrm>
              <a:prstGeom prst="roundRect">
                <a:avLst>
                  <a:gd name="adj" fmla="val 3407"/>
                </a:avLst>
              </a:prstGeom>
              <a:solidFill>
                <a:srgbClr val="00609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sv-SE" sz="700">
                    <a:latin typeface="Helvetica Neue Medium" panose="02000503000000020004" pitchFamily="2" charset="0"/>
                    <a:ea typeface="Helvetica Neue Medium" panose="02000503000000020004" pitchFamily="2" charset="0"/>
                    <a:cs typeface="Helvetica Neue Medium" panose="02000503000000020004" pitchFamily="2" charset="0"/>
                  </a:rPr>
                  <a:t>Paper Medium</a:t>
                </a:r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xmlns="" id="{D7C34E91-A440-BC4D-9E78-0EF5FBB2D1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31039" y="3600755"/>
                <a:ext cx="615106" cy="0"/>
              </a:xfrm>
              <a:prstGeom prst="line">
                <a:avLst/>
              </a:prstGeom>
              <a:ln w="19050" cap="rnd">
                <a:solidFill>
                  <a:srgbClr val="00609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xmlns="" id="{F78B8628-B5A2-3744-8A79-AF9AABE14E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31039" y="3682567"/>
                <a:ext cx="521019" cy="0"/>
              </a:xfrm>
              <a:prstGeom prst="line">
                <a:avLst/>
              </a:prstGeom>
              <a:ln w="19050" cap="rnd">
                <a:solidFill>
                  <a:srgbClr val="00609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xmlns="" id="{CEB01417-4004-EE4C-A9CB-DFCFAB2BB8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31039" y="3764379"/>
                <a:ext cx="556168" cy="0"/>
              </a:xfrm>
              <a:prstGeom prst="line">
                <a:avLst/>
              </a:prstGeom>
              <a:ln w="19050" cap="rnd">
                <a:solidFill>
                  <a:srgbClr val="00609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xmlns="" id="{236FAC9B-8384-9146-B6AE-2643A65E092D}"/>
                </a:ext>
              </a:extLst>
            </p:cNvPr>
            <p:cNvSpPr/>
            <p:nvPr/>
          </p:nvSpPr>
          <p:spPr>
            <a:xfrm>
              <a:off x="3884735" y="3991506"/>
              <a:ext cx="505928" cy="253108"/>
            </a:xfrm>
            <a:prstGeom prst="roundRect">
              <a:avLst>
                <a:gd name="adj" fmla="val 4227"/>
              </a:avLst>
            </a:prstGeom>
            <a:solidFill>
              <a:srgbClr val="EBF4F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sv-SE"/>
            </a:p>
          </p:txBody>
        </p:sp>
        <mc:AlternateContent xmlns:mc="http://schemas.openxmlformats.org/markup-compatibility/2006">
          <mc:Choice xmlns:p14="http://schemas.microsoft.com/office/powerpoint/2010/main" xmlns="" Requires="p14">
            <p:contentPart p14:bwMode="auto" r:id="rId3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2FFE50E2-31C9-C04F-8745-95AE0675B564}"/>
                    </a:ext>
                  </a:extLst>
                </p14:cNvPr>
                <p14:cNvContentPartPr/>
                <p14:nvPr/>
              </p14:nvContentPartPr>
              <p14:xfrm>
                <a:off x="3930228" y="3968797"/>
                <a:ext cx="505928" cy="215171"/>
              </p14:xfrm>
            </p:contentPart>
          </mc:Choice>
          <mc:Fallback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xmlns="" xmlns:p14="http://schemas.microsoft.com/office/powerpoint/2010/main" id="{2FFE50E2-31C9-C04F-8745-95AE0675B56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926987" y="3965564"/>
                  <a:ext cx="512050" cy="221278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xmlns="" id="{BB6DF153-B7AE-9241-8DAC-4E7D38ED3D4F}"/>
              </a:ext>
            </a:extLst>
          </p:cNvPr>
          <p:cNvSpPr/>
          <p:nvPr/>
        </p:nvSpPr>
        <p:spPr>
          <a:xfrm>
            <a:off x="8798476" y="1309755"/>
            <a:ext cx="962355" cy="1291377"/>
          </a:xfrm>
          <a:prstGeom prst="roundRect">
            <a:avLst>
              <a:gd name="adj" fmla="val 1379"/>
            </a:avLst>
          </a:prstGeom>
          <a:solidFill>
            <a:srgbClr val="D2E4F2"/>
          </a:solidFill>
          <a:ln>
            <a:solidFill>
              <a:srgbClr val="00609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sv-SE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B06F57C0-600B-584C-BBC7-088C77E74713}"/>
              </a:ext>
            </a:extLst>
          </p:cNvPr>
          <p:cNvGrpSpPr/>
          <p:nvPr/>
        </p:nvGrpSpPr>
        <p:grpSpPr>
          <a:xfrm>
            <a:off x="8847877" y="1353500"/>
            <a:ext cx="863552" cy="995896"/>
            <a:chOff x="1810917" y="2203186"/>
            <a:chExt cx="863552" cy="995896"/>
          </a:xfrm>
        </p:grpSpPr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xmlns="" id="{1C430185-8C27-7D42-A561-B8F5F9754EDC}"/>
                </a:ext>
              </a:extLst>
            </p:cNvPr>
            <p:cNvSpPr/>
            <p:nvPr/>
          </p:nvSpPr>
          <p:spPr>
            <a:xfrm>
              <a:off x="1810918" y="2203186"/>
              <a:ext cx="863551" cy="995896"/>
            </a:xfrm>
            <a:prstGeom prst="roundRect">
              <a:avLst>
                <a:gd name="adj" fmla="val 1379"/>
              </a:avLst>
            </a:prstGeom>
            <a:solidFill>
              <a:schemeClr val="bg1"/>
            </a:solidFill>
            <a:ln>
              <a:solidFill>
                <a:srgbClr val="00609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sv-SE"/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xmlns="" id="{A836E721-E9D5-2746-8B0D-A1BBF92E953D}"/>
                </a:ext>
              </a:extLst>
            </p:cNvPr>
            <p:cNvSpPr/>
            <p:nvPr/>
          </p:nvSpPr>
          <p:spPr>
            <a:xfrm>
              <a:off x="1810917" y="2203186"/>
              <a:ext cx="863551" cy="297913"/>
            </a:xfrm>
            <a:prstGeom prst="roundRect">
              <a:avLst>
                <a:gd name="adj" fmla="val 3407"/>
              </a:avLst>
            </a:prstGeom>
            <a:solidFill>
              <a:srgbClr val="00609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sv-SE" sz="700" dirty="0">
                  <a:latin typeface="Helvetica Neue Medium" panose="02000503000000020004" pitchFamily="2" charset="0"/>
                  <a:ea typeface="Helvetica Neue Medium" panose="02000503000000020004" pitchFamily="2" charset="0"/>
                  <a:cs typeface="Helvetica Neue Medium" panose="02000503000000020004" pitchFamily="2" charset="0"/>
                </a:rPr>
                <a:t>Digital Medium </a:t>
              </a:r>
            </a:p>
            <a:p>
              <a:pPr algn="ctr"/>
              <a:r>
                <a:rPr lang="sv-SE" sz="700" dirty="0">
                  <a:latin typeface="Helvetica Neue Medium" panose="02000503000000020004" pitchFamily="2" charset="0"/>
                  <a:ea typeface="Helvetica Neue Medium" panose="02000503000000020004" pitchFamily="2" charset="0"/>
                  <a:cs typeface="Helvetica Neue Medium" panose="02000503000000020004" pitchFamily="2" charset="0"/>
                </a:rPr>
                <a:t>(YML)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xmlns="" id="{380CF666-00EB-5A4C-AB78-738E17661FB2}"/>
                </a:ext>
              </a:extLst>
            </p:cNvPr>
            <p:cNvGrpSpPr/>
            <p:nvPr/>
          </p:nvGrpSpPr>
          <p:grpSpPr>
            <a:xfrm>
              <a:off x="1932158" y="2634519"/>
              <a:ext cx="615106" cy="409060"/>
              <a:chOff x="8415559" y="2973855"/>
              <a:chExt cx="615106" cy="409060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xmlns="" id="{1E93BF30-D87E-8243-B826-4EF4AD78BE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15559" y="2973855"/>
                <a:ext cx="615106" cy="0"/>
              </a:xfrm>
              <a:prstGeom prst="line">
                <a:avLst/>
              </a:prstGeom>
              <a:ln w="19050" cap="rnd">
                <a:solidFill>
                  <a:srgbClr val="00609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xmlns="" id="{2D689668-8CD0-CC4E-8D94-1934F5FC5E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15559" y="3055667"/>
                <a:ext cx="521019" cy="0"/>
              </a:xfrm>
              <a:prstGeom prst="line">
                <a:avLst/>
              </a:prstGeom>
              <a:ln w="19050" cap="rnd">
                <a:solidFill>
                  <a:srgbClr val="00609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xmlns="" id="{18E32D44-DF58-B743-95CA-770553B730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15559" y="3137479"/>
                <a:ext cx="556168" cy="0"/>
              </a:xfrm>
              <a:prstGeom prst="line">
                <a:avLst/>
              </a:prstGeom>
              <a:ln w="19050" cap="rnd">
                <a:solidFill>
                  <a:srgbClr val="00609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xmlns="" id="{EE06A2C9-421D-2842-8D1E-33E9BC62E8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15559" y="3219291"/>
                <a:ext cx="615106" cy="0"/>
              </a:xfrm>
              <a:prstGeom prst="line">
                <a:avLst/>
              </a:prstGeom>
              <a:ln w="19050" cap="rnd">
                <a:solidFill>
                  <a:srgbClr val="00609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xmlns="" id="{53BC4AC1-512C-5041-91B4-042114B789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15559" y="3301103"/>
                <a:ext cx="556168" cy="0"/>
              </a:xfrm>
              <a:prstGeom prst="line">
                <a:avLst/>
              </a:prstGeom>
              <a:ln w="19050" cap="rnd">
                <a:solidFill>
                  <a:srgbClr val="00609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xmlns="" id="{8C81A846-8499-A349-A491-0F38C761CA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15559" y="3382915"/>
                <a:ext cx="332094" cy="0"/>
              </a:xfrm>
              <a:prstGeom prst="line">
                <a:avLst/>
              </a:prstGeom>
              <a:ln w="19050" cap="rnd">
                <a:solidFill>
                  <a:srgbClr val="00609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618BA2B0-BAD2-D448-888F-EC08C410C43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129735" y="2417566"/>
            <a:ext cx="299836" cy="121555"/>
          </a:xfrm>
          <a:prstGeom prst="rect">
            <a:avLst/>
          </a:prstGeom>
        </p:spPr>
      </p:pic>
      <p:sp>
        <p:nvSpPr>
          <p:cNvPr id="38" name="Text Placeholder 2">
            <a:extLst>
              <a:ext uri="{FF2B5EF4-FFF2-40B4-BE49-F238E27FC236}">
                <a16:creationId xmlns:a16="http://schemas.microsoft.com/office/drawing/2014/main" xmlns="" id="{2779423E-6293-8E4A-AB48-7FB3A8759E51}"/>
              </a:ext>
            </a:extLst>
          </p:cNvPr>
          <p:cNvSpPr txBox="1">
            <a:spLocks/>
          </p:cNvSpPr>
          <p:nvPr/>
        </p:nvSpPr>
        <p:spPr>
          <a:xfrm>
            <a:off x="3191552" y="3970527"/>
            <a:ext cx="1136316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>
                <a:solidFill>
                  <a:schemeClr val="bg1"/>
                </a:solidFill>
                <a:latin typeface="Titillium Web" charset="0"/>
                <a:ea typeface="Titillium Web" charset="0"/>
                <a:cs typeface="Titillium Web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Titillium Web" panose="00000500000000000000" pitchFamily="2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Titillium Web" panose="00000500000000000000" pitchFamily="2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Titillium Web" panose="00000500000000000000" pitchFamily="2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Titillium Web" panose="00000500000000000000" pitchFamily="2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GB" sz="900" b="0" spc="30" dirty="0">
                <a:solidFill>
                  <a:srgbClr val="03283F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e</a:t>
            </a:r>
            <a:r>
              <a:rPr lang="en" sz="900" b="0" spc="30" dirty="0">
                <a:solidFill>
                  <a:srgbClr val="03283F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-signed document</a:t>
            </a:r>
            <a:endParaRPr lang="en" sz="900" b="0" spc="30" dirty="0">
              <a:solidFill>
                <a:srgbClr val="385366"/>
              </a:solidFill>
              <a:latin typeface="Helvetica Neue Light" panose="02000403000000020004" pitchFamily="2" charset="0"/>
              <a:ea typeface="Helvetica Neue Light" panose="020004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xmlns="" id="{8B384E9E-9531-1D49-85A8-8C26B398B4D9}"/>
              </a:ext>
            </a:extLst>
          </p:cNvPr>
          <p:cNvSpPr/>
          <p:nvPr/>
        </p:nvSpPr>
        <p:spPr>
          <a:xfrm>
            <a:off x="3278533" y="4133232"/>
            <a:ext cx="962355" cy="1291377"/>
          </a:xfrm>
          <a:prstGeom prst="roundRect">
            <a:avLst>
              <a:gd name="adj" fmla="val 1379"/>
            </a:avLst>
          </a:prstGeom>
          <a:solidFill>
            <a:srgbClr val="D2E4F2"/>
          </a:solidFill>
          <a:ln>
            <a:solidFill>
              <a:srgbClr val="00609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sv-SE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FF555A5C-5341-5540-BD73-7EDC13CA4CB4}"/>
              </a:ext>
            </a:extLst>
          </p:cNvPr>
          <p:cNvGrpSpPr/>
          <p:nvPr/>
        </p:nvGrpSpPr>
        <p:grpSpPr>
          <a:xfrm>
            <a:off x="3327934" y="4172931"/>
            <a:ext cx="863552" cy="1055362"/>
            <a:chOff x="1810917" y="2143720"/>
            <a:chExt cx="863552" cy="1055362"/>
          </a:xfrm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xmlns="" id="{D66AF75E-D7F8-B341-9EBE-5D64F166CD70}"/>
                </a:ext>
              </a:extLst>
            </p:cNvPr>
            <p:cNvSpPr/>
            <p:nvPr/>
          </p:nvSpPr>
          <p:spPr>
            <a:xfrm>
              <a:off x="1810918" y="2150390"/>
              <a:ext cx="863551" cy="1048692"/>
            </a:xfrm>
            <a:prstGeom prst="roundRect">
              <a:avLst>
                <a:gd name="adj" fmla="val 1379"/>
              </a:avLst>
            </a:prstGeom>
            <a:solidFill>
              <a:schemeClr val="bg1"/>
            </a:solidFill>
            <a:ln>
              <a:solidFill>
                <a:srgbClr val="00609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sv-SE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2AF4AEC2-7498-4A4D-A47B-C6446EF2FABA}"/>
                </a:ext>
              </a:extLst>
            </p:cNvPr>
            <p:cNvGrpSpPr/>
            <p:nvPr/>
          </p:nvGrpSpPr>
          <p:grpSpPr>
            <a:xfrm>
              <a:off x="1932158" y="2634519"/>
              <a:ext cx="615106" cy="409060"/>
              <a:chOff x="8415559" y="2973855"/>
              <a:chExt cx="615106" cy="409060"/>
            </a:xfrm>
          </p:grpSpPr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xmlns="" id="{69FABF20-1F08-F649-A9EB-0E7385B62D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15559" y="2973855"/>
                <a:ext cx="615106" cy="0"/>
              </a:xfrm>
              <a:prstGeom prst="line">
                <a:avLst/>
              </a:prstGeom>
              <a:ln w="19050" cap="rnd">
                <a:solidFill>
                  <a:srgbClr val="00609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xmlns="" id="{A768960B-54C4-234E-A6D2-39A7C18151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15559" y="3055667"/>
                <a:ext cx="521019" cy="0"/>
              </a:xfrm>
              <a:prstGeom prst="line">
                <a:avLst/>
              </a:prstGeom>
              <a:ln w="19050" cap="rnd">
                <a:solidFill>
                  <a:srgbClr val="00609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xmlns="" id="{246E854A-30CA-AF46-95AA-EDF53B76C9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15559" y="3137479"/>
                <a:ext cx="556168" cy="0"/>
              </a:xfrm>
              <a:prstGeom prst="line">
                <a:avLst/>
              </a:prstGeom>
              <a:ln w="19050" cap="rnd">
                <a:solidFill>
                  <a:srgbClr val="00609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xmlns="" id="{9785E153-924F-2740-9F21-DCCFB6B08D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15559" y="3219291"/>
                <a:ext cx="615106" cy="0"/>
              </a:xfrm>
              <a:prstGeom prst="line">
                <a:avLst/>
              </a:prstGeom>
              <a:ln w="19050" cap="rnd">
                <a:solidFill>
                  <a:srgbClr val="00609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xmlns="" id="{F0C955AC-A015-934F-BD16-6EC1680D37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15559" y="3301103"/>
                <a:ext cx="556168" cy="0"/>
              </a:xfrm>
              <a:prstGeom prst="line">
                <a:avLst/>
              </a:prstGeom>
              <a:ln w="19050" cap="rnd">
                <a:solidFill>
                  <a:srgbClr val="00609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xmlns="" id="{24213ABD-FF87-F64F-9605-E1CF5689DF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15559" y="3382915"/>
                <a:ext cx="332094" cy="0"/>
              </a:xfrm>
              <a:prstGeom prst="line">
                <a:avLst/>
              </a:prstGeom>
              <a:ln w="19050" cap="rnd">
                <a:solidFill>
                  <a:srgbClr val="00609E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xmlns="" id="{C417DD49-0324-584C-92E3-6EADFB3B8E42}"/>
                </a:ext>
              </a:extLst>
            </p:cNvPr>
            <p:cNvSpPr/>
            <p:nvPr/>
          </p:nvSpPr>
          <p:spPr>
            <a:xfrm>
              <a:off x="1810917" y="2143720"/>
              <a:ext cx="863551" cy="297913"/>
            </a:xfrm>
            <a:prstGeom prst="roundRect">
              <a:avLst>
                <a:gd name="adj" fmla="val 3407"/>
              </a:avLst>
            </a:prstGeom>
            <a:solidFill>
              <a:srgbClr val="00609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sv-SE" sz="700" dirty="0">
                  <a:latin typeface="Helvetica Neue Medium" panose="02000503000000020004" pitchFamily="2" charset="0"/>
                  <a:ea typeface="Helvetica Neue Medium" panose="02000503000000020004" pitchFamily="2" charset="0"/>
                  <a:cs typeface="Helvetica Neue Medium" panose="02000503000000020004" pitchFamily="2" charset="0"/>
                </a:rPr>
                <a:t>Digital Medium </a:t>
              </a:r>
            </a:p>
            <a:p>
              <a:pPr algn="ctr"/>
              <a:r>
                <a:rPr lang="sv-SE" sz="700" dirty="0">
                  <a:latin typeface="Helvetica Neue Medium" panose="02000503000000020004" pitchFamily="2" charset="0"/>
                  <a:ea typeface="Helvetica Neue Medium" panose="02000503000000020004" pitchFamily="2" charset="0"/>
                  <a:cs typeface="Helvetica Neue Medium" panose="02000503000000020004" pitchFamily="2" charset="0"/>
                </a:rPr>
                <a:t>(ex. PDF)</a:t>
              </a:r>
            </a:p>
          </p:txBody>
        </p:sp>
      </p:grpSp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E2451A3F-E2B1-7047-88A0-955E6D4FB83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609792" y="5272182"/>
            <a:ext cx="299836" cy="121555"/>
          </a:xfrm>
          <a:prstGeom prst="rect">
            <a:avLst/>
          </a:prstGeom>
        </p:spPr>
      </p:pic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xmlns="" id="{CB004707-866F-4D41-B462-E0DDE5254A24}"/>
              </a:ext>
            </a:extLst>
          </p:cNvPr>
          <p:cNvCxnSpPr>
            <a:cxnSpLocks/>
            <a:endCxn id="71" idx="0"/>
          </p:cNvCxnSpPr>
          <p:nvPr/>
        </p:nvCxnSpPr>
        <p:spPr>
          <a:xfrm>
            <a:off x="1566718" y="972076"/>
            <a:ext cx="3300" cy="5127693"/>
          </a:xfrm>
          <a:prstGeom prst="line">
            <a:avLst/>
          </a:prstGeom>
          <a:ln w="15875">
            <a:solidFill>
              <a:srgbClr val="00206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xmlns="" id="{6D7B36F4-AC52-2047-9727-1A9CDC4657AB}"/>
              </a:ext>
            </a:extLst>
          </p:cNvPr>
          <p:cNvCxnSpPr>
            <a:cxnSpLocks/>
          </p:cNvCxnSpPr>
          <p:nvPr/>
        </p:nvCxnSpPr>
        <p:spPr>
          <a:xfrm flipH="1">
            <a:off x="1599157" y="6135483"/>
            <a:ext cx="10114244" cy="2221"/>
          </a:xfrm>
          <a:prstGeom prst="line">
            <a:avLst/>
          </a:prstGeom>
          <a:ln w="15875">
            <a:solidFill>
              <a:srgbClr val="00206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>
            <a:extLst>
              <a:ext uri="{FF2B5EF4-FFF2-40B4-BE49-F238E27FC236}">
                <a16:creationId xmlns:a16="http://schemas.microsoft.com/office/drawing/2014/main" xmlns="" id="{DDED20FE-B288-FA4A-8D1D-46162096D17D}"/>
              </a:ext>
            </a:extLst>
          </p:cNvPr>
          <p:cNvSpPr/>
          <p:nvPr/>
        </p:nvSpPr>
        <p:spPr>
          <a:xfrm>
            <a:off x="1523418" y="6099769"/>
            <a:ext cx="93200" cy="93200"/>
          </a:xfrm>
          <a:prstGeom prst="ellipse">
            <a:avLst/>
          </a:prstGeom>
          <a:solidFill>
            <a:srgbClr val="00A68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sv-SE"/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xmlns="" id="{113987E2-BAF1-F848-B598-BB112EF34A91}"/>
              </a:ext>
            </a:extLst>
          </p:cNvPr>
          <p:cNvSpPr/>
          <p:nvPr/>
        </p:nvSpPr>
        <p:spPr>
          <a:xfrm>
            <a:off x="8697446" y="6015273"/>
            <a:ext cx="1373886" cy="248692"/>
          </a:xfrm>
          <a:prstGeom prst="roundRect">
            <a:avLst>
              <a:gd name="adj" fmla="val 12803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sv-SE" sz="90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DIGITAL ORIGINAL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xmlns="" id="{3075FF3E-73D1-3D45-B89B-71EEA6330E85}"/>
              </a:ext>
            </a:extLst>
          </p:cNvPr>
          <p:cNvSpPr/>
          <p:nvPr/>
        </p:nvSpPr>
        <p:spPr>
          <a:xfrm>
            <a:off x="88810" y="866428"/>
            <a:ext cx="1570475" cy="273561"/>
          </a:xfrm>
          <a:prstGeom prst="roundRect">
            <a:avLst>
              <a:gd name="adj" fmla="val 12803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sv-SE" sz="1050" dirty="0" err="1">
                <a:solidFill>
                  <a:srgbClr val="00206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Level</a:t>
            </a:r>
            <a:r>
              <a:rPr lang="sv-SE" sz="1050" dirty="0">
                <a:solidFill>
                  <a:srgbClr val="00206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 </a:t>
            </a:r>
            <a:r>
              <a:rPr lang="sv-SE" sz="1050" dirty="0" err="1">
                <a:solidFill>
                  <a:srgbClr val="00206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of</a:t>
            </a:r>
            <a:r>
              <a:rPr lang="sv-SE" sz="1050" dirty="0">
                <a:solidFill>
                  <a:srgbClr val="00206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 </a:t>
            </a:r>
            <a:r>
              <a:rPr lang="sv-SE" sz="1050" dirty="0" err="1">
                <a:solidFill>
                  <a:srgbClr val="00206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digitisation</a:t>
            </a:r>
            <a:endParaRPr lang="sv-SE" sz="1050" dirty="0">
              <a:solidFill>
                <a:srgbClr val="002060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xmlns="" id="{19ED6160-346B-9443-B42E-58F3DDC0AE3C}"/>
              </a:ext>
            </a:extLst>
          </p:cNvPr>
          <p:cNvSpPr/>
          <p:nvPr/>
        </p:nvSpPr>
        <p:spPr>
          <a:xfrm rot="10800000" flipV="1">
            <a:off x="327295" y="1227512"/>
            <a:ext cx="331604" cy="4149155"/>
          </a:xfrm>
          <a:prstGeom prst="roundRect">
            <a:avLst>
              <a:gd name="adj" fmla="val 12803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v-SE" sz="90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CONTROL OF SIGNATURE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xmlns="" id="{2A630308-239D-5846-876D-94D934B6BD4A}"/>
              </a:ext>
            </a:extLst>
          </p:cNvPr>
          <p:cNvSpPr/>
          <p:nvPr/>
        </p:nvSpPr>
        <p:spPr>
          <a:xfrm>
            <a:off x="731412" y="1227512"/>
            <a:ext cx="331200" cy="2495501"/>
          </a:xfrm>
          <a:prstGeom prst="roundRect">
            <a:avLst>
              <a:gd name="adj" fmla="val 12803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v-SE" sz="90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+ CONTROL OF OWNERSHIP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xmlns="" id="{B73A2D52-935B-C947-84F1-6D5838896234}"/>
              </a:ext>
            </a:extLst>
          </p:cNvPr>
          <p:cNvSpPr/>
          <p:nvPr/>
        </p:nvSpPr>
        <p:spPr>
          <a:xfrm>
            <a:off x="5898044" y="6015272"/>
            <a:ext cx="1373886" cy="248692"/>
          </a:xfrm>
          <a:prstGeom prst="roundRect">
            <a:avLst>
              <a:gd name="adj" fmla="val 12803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sv-SE" sz="90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PAPER  ORIGINAL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xmlns="" id="{1D4C93EE-051C-7841-ABD8-225DDFB0CA13}"/>
              </a:ext>
            </a:extLst>
          </p:cNvPr>
          <p:cNvSpPr/>
          <p:nvPr/>
        </p:nvSpPr>
        <p:spPr>
          <a:xfrm>
            <a:off x="1135125" y="1227512"/>
            <a:ext cx="331200" cy="1337109"/>
          </a:xfrm>
          <a:prstGeom prst="roundRect">
            <a:avLst>
              <a:gd name="adj" fmla="val 12803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v-SE" sz="90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+ LIFE CYCLE TRACEABILITY</a:t>
            </a: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xmlns="" id="{A856C6B6-2C7D-2F4D-A266-30EE807D8119}"/>
              </a:ext>
            </a:extLst>
          </p:cNvPr>
          <p:cNvSpPr/>
          <p:nvPr/>
        </p:nvSpPr>
        <p:spPr>
          <a:xfrm>
            <a:off x="10455644" y="5871855"/>
            <a:ext cx="1373886" cy="273561"/>
          </a:xfrm>
          <a:prstGeom prst="roundRect">
            <a:avLst>
              <a:gd name="adj" fmla="val 12803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sv-SE" sz="1050" dirty="0" err="1">
                <a:solidFill>
                  <a:srgbClr val="00206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Technical</a:t>
            </a:r>
            <a:r>
              <a:rPr lang="sv-SE" sz="1050" dirty="0">
                <a:solidFill>
                  <a:srgbClr val="00206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 features</a:t>
            </a:r>
          </a:p>
        </p:txBody>
      </p:sp>
      <p:pic>
        <p:nvPicPr>
          <p:cNvPr id="80" name="Bildobjekt 22" descr="En bild som visar tecken, utomhus, gata, röd&#10;&#10;Automatiskt genererad beskrivning">
            <a:extLst>
              <a:ext uri="{FF2B5EF4-FFF2-40B4-BE49-F238E27FC236}">
                <a16:creationId xmlns:a16="http://schemas.microsoft.com/office/drawing/2014/main" xmlns="" id="{7A7C39B0-6D32-BA43-81C5-2EED0398DB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54956" y="1560168"/>
            <a:ext cx="488765" cy="482981"/>
          </a:xfrm>
          <a:prstGeom prst="rect">
            <a:avLst/>
          </a:prstGeom>
        </p:spPr>
      </p:pic>
      <p:sp>
        <p:nvSpPr>
          <p:cNvPr id="81" name="Rounded Rectangle 80">
            <a:extLst>
              <a:ext uri="{FF2B5EF4-FFF2-40B4-BE49-F238E27FC236}">
                <a16:creationId xmlns:a16="http://schemas.microsoft.com/office/drawing/2014/main" xmlns="" id="{E47B6440-AF14-6E4F-9E99-FDA31869EDB3}"/>
              </a:ext>
            </a:extLst>
          </p:cNvPr>
          <p:cNvSpPr/>
          <p:nvPr/>
        </p:nvSpPr>
        <p:spPr>
          <a:xfrm>
            <a:off x="2653505" y="5500637"/>
            <a:ext cx="2212410" cy="476724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1100" b="0" i="1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What does the document contain</a:t>
            </a:r>
            <a:br>
              <a:rPr kumimoji="0" lang="x-none" sz="1100" b="0" i="1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</a:br>
            <a:r>
              <a:rPr kumimoji="0" lang="x-none" sz="1100" b="0" i="1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and who signed it?</a:t>
            </a:r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xmlns="" id="{541ABD5E-D5CA-A042-AAD1-707FF2B3FF06}"/>
              </a:ext>
            </a:extLst>
          </p:cNvPr>
          <p:cNvSpPr/>
          <p:nvPr/>
        </p:nvSpPr>
        <p:spPr>
          <a:xfrm>
            <a:off x="5542974" y="5500637"/>
            <a:ext cx="2084027" cy="476724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1100" b="0" i="1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Who owns the paper original</a:t>
            </a:r>
            <a:br>
              <a:rPr kumimoji="0" lang="x-none" sz="1100" b="0" i="1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</a:br>
            <a:r>
              <a:rPr kumimoji="0" lang="x-none" sz="1100" b="0" i="1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 a legal way?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9D8E9BF7-8FBB-B440-9631-05EFCCF94C1B}"/>
              </a:ext>
            </a:extLst>
          </p:cNvPr>
          <p:cNvCxnSpPr>
            <a:cxnSpLocks/>
          </p:cNvCxnSpPr>
          <p:nvPr/>
        </p:nvCxnSpPr>
        <p:spPr>
          <a:xfrm>
            <a:off x="5542974" y="6446771"/>
            <a:ext cx="4850977" cy="0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xmlns="" id="{300BC79E-A745-BF42-AF22-D2BEA004A2AA}"/>
              </a:ext>
            </a:extLst>
          </p:cNvPr>
          <p:cNvSpPr/>
          <p:nvPr/>
        </p:nvSpPr>
        <p:spPr>
          <a:xfrm>
            <a:off x="8309924" y="5313352"/>
            <a:ext cx="2084027" cy="664009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1100" b="0" i="1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Who owns the digital original and is eligible to digitally transfer possession?</a:t>
            </a:r>
          </a:p>
        </p:txBody>
      </p:sp>
      <p:pic>
        <p:nvPicPr>
          <p:cNvPr id="84" name="Picture 83">
            <a:extLst>
              <a:ext uri="{FF2B5EF4-FFF2-40B4-BE49-F238E27FC236}">
                <a16:creationId xmlns:a16="http://schemas.microsoft.com/office/drawing/2014/main" xmlns="" id="{0E2DE388-FB9E-5340-B319-4319D5AF1D3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609792" y="6342450"/>
            <a:ext cx="299836" cy="12155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EA648F2-5052-1542-890B-6F770057C8A9}"/>
              </a:ext>
            </a:extLst>
          </p:cNvPr>
          <p:cNvSpPr txBox="1"/>
          <p:nvPr/>
        </p:nvSpPr>
        <p:spPr>
          <a:xfrm>
            <a:off x="7060682" y="6292884"/>
            <a:ext cx="1815560" cy="30777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Negotiable instruments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xmlns="" id="{094D9D21-88E6-1443-B4A0-01DED83FD8EC}"/>
              </a:ext>
            </a:extLst>
          </p:cNvPr>
          <p:cNvSpPr txBox="1"/>
          <p:nvPr/>
        </p:nvSpPr>
        <p:spPr>
          <a:xfrm>
            <a:off x="9824328" y="1265787"/>
            <a:ext cx="1916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hangingPunct="1"/>
            <a:r>
              <a:rPr lang="x-none" sz="1200" kern="1200" dirty="0">
                <a:solidFill>
                  <a:srgbClr val="4472C4">
                    <a:lumMod val="60000"/>
                    <a:lumOff val="40000"/>
                  </a:srgbClr>
                </a:solidFill>
                <a:latin typeface="Calibri Light" panose="020F0302020204030204"/>
              </a:rPr>
              <a:t>Business data in secured file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xmlns="" id="{95C2DF5E-7707-C74B-9986-F53F5E43F0A2}"/>
              </a:ext>
            </a:extLst>
          </p:cNvPr>
          <p:cNvSpPr txBox="1"/>
          <p:nvPr/>
        </p:nvSpPr>
        <p:spPr>
          <a:xfrm>
            <a:off x="3389738" y="6435708"/>
            <a:ext cx="739944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e-</a:t>
            </a:r>
            <a:r>
              <a:rPr kumimoji="0" lang="x-none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signature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xmlns="" id="{8F1AE333-8DD9-6C40-A83B-ECA1FA724B2E}"/>
              </a:ext>
            </a:extLst>
          </p:cNvPr>
          <p:cNvCxnSpPr>
            <a:cxnSpLocks/>
          </p:cNvCxnSpPr>
          <p:nvPr/>
        </p:nvCxnSpPr>
        <p:spPr>
          <a:xfrm flipV="1">
            <a:off x="1566499" y="2651936"/>
            <a:ext cx="10272158" cy="0"/>
          </a:xfrm>
          <a:prstGeom prst="line">
            <a:avLst/>
          </a:prstGeom>
          <a:ln w="6350">
            <a:gradFill flip="none" rotWithShape="1">
              <a:gsLst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xmlns="" id="{AA963218-0261-6045-A476-BCB794EA5A79}"/>
              </a:ext>
            </a:extLst>
          </p:cNvPr>
          <p:cNvSpPr txBox="1"/>
          <p:nvPr/>
        </p:nvSpPr>
        <p:spPr>
          <a:xfrm>
            <a:off x="9824328" y="2118821"/>
            <a:ext cx="17300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hangingPunct="1"/>
            <a:r>
              <a:rPr lang="x-none" sz="1200" kern="1200" dirty="0">
                <a:solidFill>
                  <a:srgbClr val="4472C4">
                    <a:lumMod val="60000"/>
                    <a:lumOff val="40000"/>
                  </a:srgbClr>
                </a:solidFill>
                <a:latin typeface="Calibri Light" panose="020F0302020204030204"/>
              </a:rPr>
              <a:t>Public hash in public DLT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01138DA1-6E67-BB4C-AEFD-0AE329CBCF22}"/>
              </a:ext>
            </a:extLst>
          </p:cNvPr>
          <p:cNvSpPr/>
          <p:nvPr/>
        </p:nvSpPr>
        <p:spPr>
          <a:xfrm>
            <a:off x="9954957" y="2372904"/>
            <a:ext cx="1916358" cy="191718"/>
          </a:xfrm>
          <a:prstGeom prst="rect">
            <a:avLst/>
          </a:prstGeom>
          <a:pattFill prst="dkVert">
            <a:fgClr>
              <a:srgbClr val="4472C4"/>
            </a:fgClr>
            <a:bgClr>
              <a:sysClr val="window" lastClr="FFFFFF"/>
            </a:bgClr>
          </a:patt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xmlns="" id="{C8B44665-5AAA-324E-960C-B33CE69F4A0E}"/>
              </a:ext>
            </a:extLst>
          </p:cNvPr>
          <p:cNvCxnSpPr>
            <a:cxnSpLocks/>
          </p:cNvCxnSpPr>
          <p:nvPr/>
        </p:nvCxnSpPr>
        <p:spPr>
          <a:xfrm flipV="1">
            <a:off x="1557372" y="3946786"/>
            <a:ext cx="10272158" cy="0"/>
          </a:xfrm>
          <a:prstGeom prst="line">
            <a:avLst/>
          </a:prstGeom>
          <a:ln w="6350">
            <a:gradFill flip="none" rotWithShape="1">
              <a:gsLst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xmlns="" id="{4926044A-157B-1540-8E71-63A203758DD4}"/>
              </a:ext>
            </a:extLst>
          </p:cNvPr>
          <p:cNvSpPr/>
          <p:nvPr/>
        </p:nvSpPr>
        <p:spPr>
          <a:xfrm>
            <a:off x="3072767" y="6015272"/>
            <a:ext cx="1373886" cy="248692"/>
          </a:xfrm>
          <a:prstGeom prst="roundRect">
            <a:avLst>
              <a:gd name="adj" fmla="val 12803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sv-SE" sz="90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E-SIGNATURE</a:t>
            </a:r>
          </a:p>
        </p:txBody>
      </p:sp>
      <p:sp>
        <p:nvSpPr>
          <p:cNvPr id="88" name="Text Placeholder 2">
            <a:extLst>
              <a:ext uri="{FF2B5EF4-FFF2-40B4-BE49-F238E27FC236}">
                <a16:creationId xmlns:a16="http://schemas.microsoft.com/office/drawing/2014/main" xmlns="" id="{FFE3D6CF-80BC-C340-99EE-835B1F434170}"/>
              </a:ext>
            </a:extLst>
          </p:cNvPr>
          <p:cNvSpPr txBox="1">
            <a:spLocks/>
          </p:cNvSpPr>
          <p:nvPr/>
        </p:nvSpPr>
        <p:spPr>
          <a:xfrm>
            <a:off x="8704021" y="1127358"/>
            <a:ext cx="1145300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>
                <a:solidFill>
                  <a:schemeClr val="bg1"/>
                </a:solidFill>
                <a:latin typeface="Titillium Web" charset="0"/>
                <a:ea typeface="Titillium Web" charset="0"/>
                <a:cs typeface="Titillium Web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Titillium Web" panose="00000500000000000000" pitchFamily="2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Titillium Web" panose="00000500000000000000" pitchFamily="2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Titillium Web" panose="00000500000000000000" pitchFamily="2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Titillium Web" panose="00000500000000000000" pitchFamily="2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GB" sz="900" b="0" spc="30" dirty="0">
                <a:solidFill>
                  <a:srgbClr val="03283F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e</a:t>
            </a:r>
            <a:r>
              <a:rPr lang="en" sz="900" b="0" spc="30" dirty="0">
                <a:solidFill>
                  <a:srgbClr val="03283F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-signed e-original</a:t>
            </a:r>
          </a:p>
        </p:txBody>
      </p:sp>
    </p:spTree>
    <p:extLst>
      <p:ext uri="{BB962C8B-B14F-4D97-AF65-F5344CB8AC3E}">
        <p14:creationId xmlns:p14="http://schemas.microsoft.com/office/powerpoint/2010/main" xmlns="" val="1649500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39802C80-8BB9-9B4B-8743-693EBADD9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Enigio’s</a:t>
            </a:r>
            <a:r>
              <a:rPr lang="en-GB" dirty="0"/>
              <a:t> </a:t>
            </a:r>
            <a:r>
              <a:rPr lang="en-GB" dirty="0" err="1"/>
              <a:t>trace:original</a:t>
            </a:r>
            <a:r>
              <a:rPr lang="en-GB" dirty="0"/>
              <a:t> - the public DLT is used as a Notary Service</a:t>
            </a:r>
            <a:endParaRPr lang="x-non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BCD532B-CE86-CB47-85D3-4E7F05BBC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375" y="2231657"/>
            <a:ext cx="5184482" cy="3307416"/>
          </a:xfrm>
          <a:prstGeom prst="rect">
            <a:avLst/>
          </a:prstGeom>
        </p:spPr>
      </p:pic>
      <p:pic>
        <p:nvPicPr>
          <p:cNvPr id="6" name="Bildobjekt 9" descr="En bild som visar tecken, utomhus, gata, röd&#10;&#10;Automatiskt genererad beskrivning">
            <a:extLst>
              <a:ext uri="{FF2B5EF4-FFF2-40B4-BE49-F238E27FC236}">
                <a16:creationId xmlns:a16="http://schemas.microsoft.com/office/drawing/2014/main" xmlns="" id="{46A8F9FD-D464-C840-9153-7371A83C09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876" y="2231657"/>
            <a:ext cx="1963601" cy="194036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226F770-B151-8341-BCF2-2354D20DA615}"/>
              </a:ext>
            </a:extLst>
          </p:cNvPr>
          <p:cNvSpPr/>
          <p:nvPr/>
        </p:nvSpPr>
        <p:spPr>
          <a:xfrm>
            <a:off x="1516876" y="1216216"/>
            <a:ext cx="2837410" cy="769439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600" b="1" dirty="0">
                <a:latin typeface="+mj-lt"/>
              </a:rPr>
              <a:t>Private Data on a file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>
                <a:latin typeface="+mj-lt"/>
              </a:rPr>
              <a:t>-&gt; Security and ease of integration</a:t>
            </a:r>
            <a:endParaRPr kumimoji="0" lang="x-none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n-ea"/>
              <a:cs typeface="+mn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x-none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n-ea"/>
              <a:cs typeface="+mn-cs"/>
              <a:sym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4000DE4-A802-3B4E-8F1D-4B09DFD8F752}"/>
              </a:ext>
            </a:extLst>
          </p:cNvPr>
          <p:cNvSpPr/>
          <p:nvPr/>
        </p:nvSpPr>
        <p:spPr>
          <a:xfrm>
            <a:off x="4830375" y="1200827"/>
            <a:ext cx="2531249" cy="584773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nl-NL" sz="1600" b="1" dirty="0">
                <a:latin typeface="+mj-lt"/>
              </a:rPr>
              <a:t>Public DLT as </a:t>
            </a:r>
            <a:r>
              <a:rPr lang="nl-NL" sz="1600" b="1" dirty="0" err="1">
                <a:latin typeface="+mj-lt"/>
              </a:rPr>
              <a:t>notary</a:t>
            </a:r>
            <a:r>
              <a:rPr lang="nl-NL" sz="1600" b="1" dirty="0">
                <a:latin typeface="+mj-lt"/>
              </a:rPr>
              <a:t> service -</a:t>
            </a:r>
            <a:r>
              <a:rPr lang="nl-NL" sz="1600" dirty="0">
                <a:latin typeface="+mj-lt"/>
              </a:rPr>
              <a:t>-&gt;</a:t>
            </a:r>
            <a:r>
              <a:rPr lang="nl-NL" sz="1600" b="1" dirty="0">
                <a:latin typeface="+mj-lt"/>
              </a:rPr>
              <a:t> </a:t>
            </a:r>
            <a:r>
              <a:rPr lang="nl-NL" sz="1400" dirty="0">
                <a:latin typeface="+mj-lt"/>
              </a:rPr>
              <a:t>Power </a:t>
            </a:r>
            <a:r>
              <a:rPr lang="nl-NL" sz="1400" dirty="0" err="1">
                <a:latin typeface="+mj-lt"/>
              </a:rPr>
              <a:t>and</a:t>
            </a:r>
            <a:r>
              <a:rPr lang="nl-NL" sz="1400" dirty="0">
                <a:latin typeface="+mj-lt"/>
              </a:rPr>
              <a:t> </a:t>
            </a:r>
            <a:r>
              <a:rPr lang="nl-NL" sz="1400" dirty="0" err="1">
                <a:latin typeface="+mj-lt"/>
              </a:rPr>
              <a:t>transparency</a:t>
            </a:r>
            <a:endParaRPr kumimoji="0" lang="x-none" sz="14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n-ea"/>
              <a:cs typeface="+mn-cs"/>
              <a:sym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65331026-50DB-6644-8731-8200AB81547F}"/>
              </a:ext>
            </a:extLst>
          </p:cNvPr>
          <p:cNvSpPr/>
          <p:nvPr/>
        </p:nvSpPr>
        <p:spPr>
          <a:xfrm>
            <a:off x="4902302" y="1770211"/>
            <a:ext cx="2387394" cy="154560"/>
          </a:xfrm>
          <a:prstGeom prst="rect">
            <a:avLst/>
          </a:prstGeom>
          <a:pattFill prst="dkVert">
            <a:fgClr>
              <a:srgbClr val="4472C4"/>
            </a:fgClr>
            <a:bgClr>
              <a:sysClr val="window" lastClr="FFFFFF"/>
            </a:bgClr>
          </a:patt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9BB808E-82E3-E841-9D9D-59D903430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ITFA DNI Initiative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61259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30744675-4CBF-9A47-8729-84F886B8F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ITFA DNI Initiative</a:t>
            </a:r>
            <a:endParaRPr lang="en-US" dirty="0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xmlns="" id="{FFAC3DA0-F904-0645-B319-7AE6D29EB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DNI Initiative – value of use cases for ITFA membership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00E48104-6554-2F4C-9383-DBB711489D14}"/>
              </a:ext>
            </a:extLst>
          </p:cNvPr>
          <p:cNvSpPr txBox="1"/>
          <p:nvPr/>
        </p:nvSpPr>
        <p:spPr>
          <a:xfrm>
            <a:off x="5197833" y="1324119"/>
            <a:ext cx="4810022" cy="3649756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0" tIns="0" rIns="0" bIns="0" rtlCol="0" anchor="b" anchorCtr="1">
            <a:noAutofit/>
          </a:bodyPr>
          <a:lstStyle/>
          <a:p>
            <a:pPr algn="ctr"/>
            <a:r>
              <a:rPr lang="x-none" dirty="0">
                <a:solidFill>
                  <a:srgbClr val="FF0000"/>
                </a:solidFill>
              </a:rPr>
              <a:t>Irrevocable, unconditional, transferrable payment undertakings (IPUs)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20794975-79E8-D345-A2CC-57D60FF02804}"/>
              </a:ext>
            </a:extLst>
          </p:cNvPr>
          <p:cNvCxnSpPr>
            <a:cxnSpLocks/>
          </p:cNvCxnSpPr>
          <p:nvPr/>
        </p:nvCxnSpPr>
        <p:spPr>
          <a:xfrm>
            <a:off x="2330824" y="5551225"/>
            <a:ext cx="903600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xmlns="" id="{94E6161E-31A2-1A45-88A6-2990282A7D49}"/>
              </a:ext>
            </a:extLst>
          </p:cNvPr>
          <p:cNvCxnSpPr>
            <a:cxnSpLocks/>
          </p:cNvCxnSpPr>
          <p:nvPr/>
        </p:nvCxnSpPr>
        <p:spPr>
          <a:xfrm flipH="1" flipV="1">
            <a:off x="2330823" y="1254516"/>
            <a:ext cx="5752" cy="429524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22E2B3D0-C99C-8A44-B9DB-6DE24FEE40B3}"/>
              </a:ext>
            </a:extLst>
          </p:cNvPr>
          <p:cNvSpPr txBox="1"/>
          <p:nvPr/>
        </p:nvSpPr>
        <p:spPr>
          <a:xfrm>
            <a:off x="2477967" y="5607959"/>
            <a:ext cx="25423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1600" dirty="0">
                <a:solidFill>
                  <a:schemeClr val="accent1"/>
                </a:solidFill>
              </a:rPr>
              <a:t>Authenticated, secured and traceable documents</a:t>
            </a:r>
            <a:endParaRPr lang="x-none" sz="1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0208A548-2B2D-094D-9129-A93E93418ACD}"/>
              </a:ext>
            </a:extLst>
          </p:cNvPr>
          <p:cNvSpPr txBox="1"/>
          <p:nvPr/>
        </p:nvSpPr>
        <p:spPr>
          <a:xfrm>
            <a:off x="5038039" y="5607959"/>
            <a:ext cx="2678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1"/>
                </a:solidFill>
              </a:rPr>
              <a:t>Enforceable instruments under contract law</a:t>
            </a:r>
            <a:endParaRPr lang="x-none" sz="16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DB6D2A57-CAAE-D847-B905-24749CB90FC1}"/>
              </a:ext>
            </a:extLst>
          </p:cNvPr>
          <p:cNvSpPr txBox="1"/>
          <p:nvPr/>
        </p:nvSpPr>
        <p:spPr>
          <a:xfrm>
            <a:off x="489015" y="1143676"/>
            <a:ext cx="2084582" cy="646331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/>
            <a:r>
              <a:rPr lang="x-none" sz="1600" b="1" i="1" dirty="0">
                <a:solidFill>
                  <a:schemeClr val="accent1"/>
                </a:solidFill>
              </a:rPr>
              <a:t>Value for ITFA membership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6DDF7FC8-DF40-9A46-AD42-AE0B1128EF7F}"/>
              </a:ext>
            </a:extLst>
          </p:cNvPr>
          <p:cNvSpPr txBox="1"/>
          <p:nvPr/>
        </p:nvSpPr>
        <p:spPr>
          <a:xfrm>
            <a:off x="10437452" y="5607959"/>
            <a:ext cx="13938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600" b="1" i="1" dirty="0">
                <a:solidFill>
                  <a:schemeClr val="accent1"/>
                </a:solidFill>
              </a:rPr>
              <a:t>Use Cases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D6797789-692A-D746-BDEB-30DE3C419AAF}"/>
              </a:ext>
            </a:extLst>
          </p:cNvPr>
          <p:cNvSpPr txBox="1"/>
          <p:nvPr/>
        </p:nvSpPr>
        <p:spPr>
          <a:xfrm>
            <a:off x="484980" y="2222121"/>
            <a:ext cx="2092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Highest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E6ADA395-FE64-3D43-9533-7E9A063739F3}"/>
              </a:ext>
            </a:extLst>
          </p:cNvPr>
          <p:cNvSpPr txBox="1"/>
          <p:nvPr/>
        </p:nvSpPr>
        <p:spPr>
          <a:xfrm>
            <a:off x="484980" y="3984275"/>
            <a:ext cx="2092652" cy="1080000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/>
            <a:r>
              <a:rPr lang="x-none" sz="1600" dirty="0">
                <a:solidFill>
                  <a:schemeClr val="accent1"/>
                </a:solidFill>
              </a:rPr>
              <a:t>Medium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77BEBB17-E38D-2F44-BC22-4DA80696A7CD}"/>
              </a:ext>
            </a:extLst>
          </p:cNvPr>
          <p:cNvSpPr txBox="1"/>
          <p:nvPr/>
        </p:nvSpPr>
        <p:spPr>
          <a:xfrm>
            <a:off x="7655658" y="5607958"/>
            <a:ext cx="2678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1"/>
                </a:solidFill>
              </a:rPr>
              <a:t>Electronic Negotiable Instruments recognised in law</a:t>
            </a:r>
            <a:endParaRPr lang="x-none" sz="16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E0E75060-9F8B-D744-B9FE-E8327C820F1E}"/>
              </a:ext>
            </a:extLst>
          </p:cNvPr>
          <p:cNvSpPr txBox="1"/>
          <p:nvPr/>
        </p:nvSpPr>
        <p:spPr>
          <a:xfrm>
            <a:off x="5477092" y="3007837"/>
            <a:ext cx="1800000" cy="900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lIns="36000" tIns="36000" rIns="36000" bIns="36000" rtlCol="0" anchor="ctr" anchorCtr="1">
            <a:noAutofit/>
          </a:bodyPr>
          <a:lstStyle/>
          <a:p>
            <a:pPr algn="ctr"/>
            <a:endParaRPr lang="x-none" sz="1600" b="1" dirty="0"/>
          </a:p>
          <a:p>
            <a:pPr algn="ctr"/>
            <a:r>
              <a:rPr lang="x-none" sz="1600" b="1" dirty="0"/>
              <a:t>ePUs </a:t>
            </a:r>
            <a:r>
              <a:rPr lang="en-GB" sz="1600" b="1" dirty="0"/>
              <a:t>as</a:t>
            </a:r>
            <a:r>
              <a:rPr lang="x-none" sz="1600" b="1" dirty="0"/>
              <a:t> </a:t>
            </a:r>
            <a:r>
              <a:rPr lang="en-GB" sz="1600" b="1" dirty="0"/>
              <a:t>c</a:t>
            </a:r>
            <a:r>
              <a:rPr lang="x-none" sz="1600" b="1" dirty="0"/>
              <a:t>ontract</a:t>
            </a:r>
            <a:r>
              <a:rPr lang="en-GB" sz="1600" b="1" dirty="0"/>
              <a:t>ual</a:t>
            </a:r>
            <a:r>
              <a:rPr lang="x-none" sz="1600" b="1" dirty="0"/>
              <a:t> </a:t>
            </a:r>
            <a:r>
              <a:rPr lang="en-GB" sz="1600" b="1" dirty="0"/>
              <a:t>instruments</a:t>
            </a:r>
            <a:endParaRPr lang="x-none" sz="1600" b="1" dirty="0"/>
          </a:p>
          <a:p>
            <a:pPr algn="ctr"/>
            <a:endParaRPr lang="x-none" sz="16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97AB8C05-B331-EE44-9380-9F86F3D6FE43}"/>
              </a:ext>
            </a:extLst>
          </p:cNvPr>
          <p:cNvSpPr txBox="1"/>
          <p:nvPr/>
        </p:nvSpPr>
        <p:spPr>
          <a:xfrm>
            <a:off x="2849145" y="4074275"/>
            <a:ext cx="1800000" cy="900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lIns="36000" tIns="36000" rIns="36000" bIns="36000" rtlCol="0" anchor="ctr" anchorCtr="1">
            <a:noAutofit/>
          </a:bodyPr>
          <a:lstStyle/>
          <a:p>
            <a:pPr algn="ctr"/>
            <a:r>
              <a:rPr lang="x-none" sz="1600" b="1" dirty="0"/>
              <a:t>dDOC guidelines for Trade Documents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6249AAF5-01D4-154D-9225-46C42B9C84F7}"/>
              </a:ext>
            </a:extLst>
          </p:cNvPr>
          <p:cNvSpPr txBox="1"/>
          <p:nvPr/>
        </p:nvSpPr>
        <p:spPr>
          <a:xfrm>
            <a:off x="8094711" y="1941398"/>
            <a:ext cx="1800000" cy="900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lIns="36000" tIns="36000" rIns="36000" bIns="36000" rtlCol="0" anchor="ctr" anchorCtr="1">
            <a:noAutofit/>
          </a:bodyPr>
          <a:lstStyle/>
          <a:p>
            <a:pPr algn="ctr"/>
            <a:r>
              <a:rPr lang="en-GB" sz="1400" b="1" dirty="0"/>
              <a:t>Full recognition of electronic Negotiable Instruments</a:t>
            </a:r>
            <a:endParaRPr lang="x-none" sz="1400" b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4A8D3B31-BF9C-6E4B-8960-6186A38B6CD5}"/>
              </a:ext>
            </a:extLst>
          </p:cNvPr>
          <p:cNvSpPr txBox="1"/>
          <p:nvPr/>
        </p:nvSpPr>
        <p:spPr>
          <a:xfrm>
            <a:off x="484980" y="2889000"/>
            <a:ext cx="2092652" cy="1080000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sz="1600" dirty="0">
                <a:solidFill>
                  <a:schemeClr val="accent1"/>
                </a:solidFill>
              </a:rPr>
              <a:t>High</a:t>
            </a:r>
          </a:p>
        </p:txBody>
      </p:sp>
      <p:cxnSp>
        <p:nvCxnSpPr>
          <p:cNvPr id="41" name="Curved Connector 40">
            <a:extLst>
              <a:ext uri="{FF2B5EF4-FFF2-40B4-BE49-F238E27FC236}">
                <a16:creationId xmlns:a16="http://schemas.microsoft.com/office/drawing/2014/main" xmlns="" id="{E76AEA1F-AB37-F349-A045-52FD744AA4DD}"/>
              </a:ext>
            </a:extLst>
          </p:cNvPr>
          <p:cNvCxnSpPr>
            <a:cxnSpLocks/>
            <a:stCxn id="38" idx="0"/>
            <a:endCxn id="37" idx="1"/>
          </p:cNvCxnSpPr>
          <p:nvPr/>
        </p:nvCxnSpPr>
        <p:spPr>
          <a:xfrm rot="5400000" flipH="1" flipV="1">
            <a:off x="4304899" y="2902083"/>
            <a:ext cx="616438" cy="1727947"/>
          </a:xfrm>
          <a:prstGeom prst="curvedConnector2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3F5A6C5E-D137-1C43-AC85-E830CEB981B7}"/>
              </a:ext>
            </a:extLst>
          </p:cNvPr>
          <p:cNvSpPr txBox="1"/>
          <p:nvPr/>
        </p:nvSpPr>
        <p:spPr>
          <a:xfrm>
            <a:off x="2834331" y="2995959"/>
            <a:ext cx="2196000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Adding enforceability / negotiability under contract law</a:t>
            </a:r>
          </a:p>
        </p:txBody>
      </p:sp>
      <p:cxnSp>
        <p:nvCxnSpPr>
          <p:cNvPr id="43" name="Curved Connector 42">
            <a:extLst>
              <a:ext uri="{FF2B5EF4-FFF2-40B4-BE49-F238E27FC236}">
                <a16:creationId xmlns:a16="http://schemas.microsoft.com/office/drawing/2014/main" xmlns="" id="{B717D1D4-A238-954E-B7EB-8F0B90E486C2}"/>
              </a:ext>
            </a:extLst>
          </p:cNvPr>
          <p:cNvCxnSpPr>
            <a:cxnSpLocks/>
            <a:stCxn id="37" idx="0"/>
            <a:endCxn id="39" idx="1"/>
          </p:cNvCxnSpPr>
          <p:nvPr/>
        </p:nvCxnSpPr>
        <p:spPr>
          <a:xfrm rot="5400000" flipH="1" flipV="1">
            <a:off x="6927682" y="1840809"/>
            <a:ext cx="616439" cy="1717619"/>
          </a:xfrm>
          <a:prstGeom prst="curvedConnector2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AA6CD097-1ECB-FB4A-BF8E-ECB49DAAD28B}"/>
              </a:ext>
            </a:extLst>
          </p:cNvPr>
          <p:cNvSpPr txBox="1"/>
          <p:nvPr/>
        </p:nvSpPr>
        <p:spPr>
          <a:xfrm>
            <a:off x="5597220" y="1904755"/>
            <a:ext cx="2196000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Changing the law to fully </a:t>
            </a:r>
            <a:r>
              <a:rPr lang="en-US" sz="1200" dirty="0" err="1">
                <a:solidFill>
                  <a:srgbClr val="C00000"/>
                </a:solidFill>
              </a:rPr>
              <a:t>recognise</a:t>
            </a:r>
            <a:r>
              <a:rPr lang="en-US" sz="1200" dirty="0">
                <a:solidFill>
                  <a:srgbClr val="C00000"/>
                </a:solidFill>
              </a:rPr>
              <a:t> NIs in electronic form 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xmlns="" id="{FAD92F33-719A-6142-B825-5F325F59A532}"/>
              </a:ext>
            </a:extLst>
          </p:cNvPr>
          <p:cNvCxnSpPr>
            <a:cxnSpLocks/>
          </p:cNvCxnSpPr>
          <p:nvPr/>
        </p:nvCxnSpPr>
        <p:spPr>
          <a:xfrm>
            <a:off x="2782455" y="5250873"/>
            <a:ext cx="72254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A8485928-8A13-544F-B9FD-A85C5C2CCD62}"/>
              </a:ext>
            </a:extLst>
          </p:cNvPr>
          <p:cNvSpPr txBox="1"/>
          <p:nvPr/>
        </p:nvSpPr>
        <p:spPr>
          <a:xfrm>
            <a:off x="4073219" y="5245161"/>
            <a:ext cx="46024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200" dirty="0">
                <a:solidFill>
                  <a:schemeClr val="accent1"/>
                </a:solidFill>
              </a:rPr>
              <a:t>Digitally native trade documents and irrevocable payment undertakings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7C7D06BC-7A9A-F440-B4C5-68FD05841714}"/>
              </a:ext>
            </a:extLst>
          </p:cNvPr>
          <p:cNvSpPr>
            <a:spLocks noChangeAspect="1"/>
          </p:cNvSpPr>
          <p:nvPr/>
        </p:nvSpPr>
        <p:spPr>
          <a:xfrm>
            <a:off x="3659145" y="5479225"/>
            <a:ext cx="180000" cy="180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x-none" sz="1100" dirty="0"/>
              <a:t>1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xmlns="" id="{37CC417E-67F8-9E46-906E-ED09AD2ACD5E}"/>
              </a:ext>
            </a:extLst>
          </p:cNvPr>
          <p:cNvSpPr>
            <a:spLocks noChangeAspect="1"/>
          </p:cNvSpPr>
          <p:nvPr/>
        </p:nvSpPr>
        <p:spPr>
          <a:xfrm>
            <a:off x="6287092" y="5479225"/>
            <a:ext cx="180000" cy="180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x-none" sz="1100" dirty="0"/>
              <a:t>2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xmlns="" id="{0888FA70-DB07-C74C-8C09-48D2EC5D1AFA}"/>
              </a:ext>
            </a:extLst>
          </p:cNvPr>
          <p:cNvSpPr>
            <a:spLocks noChangeAspect="1"/>
          </p:cNvSpPr>
          <p:nvPr/>
        </p:nvSpPr>
        <p:spPr>
          <a:xfrm>
            <a:off x="8904711" y="5479225"/>
            <a:ext cx="180000" cy="180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x-none" sz="11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xmlns="" val="3356741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F8AE3BD-809B-7646-B1C5-54AE78DC84F6}"/>
              </a:ext>
            </a:extLst>
          </p:cNvPr>
          <p:cNvSpPr/>
          <p:nvPr/>
        </p:nvSpPr>
        <p:spPr>
          <a:xfrm>
            <a:off x="1788192" y="1764039"/>
            <a:ext cx="4382668" cy="10646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/>
          <a:lstStyle/>
          <a:p>
            <a:pPr algn="ctr"/>
            <a:r>
              <a:rPr lang="en-US" sz="1600" dirty="0">
                <a:solidFill>
                  <a:srgbClr val="002060"/>
                </a:solidFill>
              </a:rPr>
              <a:t>Electronic Signatures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AEE36FF2-9436-5640-AB42-ECF2A39B7672}"/>
              </a:ext>
            </a:extLst>
          </p:cNvPr>
          <p:cNvSpPr/>
          <p:nvPr/>
        </p:nvSpPr>
        <p:spPr>
          <a:xfrm>
            <a:off x="6302325" y="1764039"/>
            <a:ext cx="4578003" cy="10599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 anchorCtr="0"/>
          <a:lstStyle/>
          <a:p>
            <a:pPr algn="ctr"/>
            <a:r>
              <a:rPr lang="en-US" sz="1600" dirty="0">
                <a:solidFill>
                  <a:srgbClr val="C00000"/>
                </a:solidFill>
              </a:rPr>
              <a:t>Original Document Technology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2C2EE615-96B1-3C49-9774-0E07CFC47D16}"/>
              </a:ext>
            </a:extLst>
          </p:cNvPr>
          <p:cNvSpPr/>
          <p:nvPr/>
        </p:nvSpPr>
        <p:spPr>
          <a:xfrm>
            <a:off x="1788190" y="2946715"/>
            <a:ext cx="2988000" cy="10646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/>
          <a:lstStyle/>
          <a:p>
            <a:pPr algn="ctr"/>
            <a:r>
              <a:rPr lang="en-US" sz="1600" dirty="0">
                <a:solidFill>
                  <a:srgbClr val="002060"/>
                </a:solidFill>
              </a:rPr>
              <a:t>Core TF Technologies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02BD5300-36BC-DA40-A9D2-193A8D353817}"/>
              </a:ext>
            </a:extLst>
          </p:cNvPr>
          <p:cNvSpPr/>
          <p:nvPr/>
        </p:nvSpPr>
        <p:spPr>
          <a:xfrm>
            <a:off x="7887850" y="2946715"/>
            <a:ext cx="2988000" cy="10646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/>
          <a:lstStyle/>
          <a:p>
            <a:pPr algn="ctr"/>
            <a:r>
              <a:rPr lang="en-US" sz="1600" dirty="0" err="1">
                <a:solidFill>
                  <a:srgbClr val="002060"/>
                </a:solidFill>
              </a:rPr>
              <a:t>Tokenisation</a:t>
            </a:r>
            <a:r>
              <a:rPr lang="en-US" sz="1600" dirty="0">
                <a:solidFill>
                  <a:srgbClr val="002060"/>
                </a:solidFill>
              </a:rPr>
              <a:t> Infrastructure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85B6F25-2547-EE4D-8D7E-5F27A8141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ITFA DNI Initiative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903D295F-84DA-764F-A91B-BA482A8DB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DNI Initiative – collaboration amongst fintechs and advisors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FB2EAB2-53B9-8A41-9A8D-7955D1D6C5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177233" y="1936971"/>
            <a:ext cx="1591998" cy="504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116EC1F3-7786-8E47-8231-8BE0E69BFDAF}"/>
              </a:ext>
            </a:extLst>
          </p:cNvPr>
          <p:cNvSpPr/>
          <p:nvPr/>
        </p:nvSpPr>
        <p:spPr>
          <a:xfrm>
            <a:off x="4838128" y="2946715"/>
            <a:ext cx="2988000" cy="10646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/>
          <a:lstStyle/>
          <a:p>
            <a:pPr algn="ctr"/>
            <a:r>
              <a:rPr lang="en-US" sz="1600" dirty="0">
                <a:solidFill>
                  <a:srgbClr val="002060"/>
                </a:solidFill>
              </a:rPr>
              <a:t>Document Processing Solutions</a:t>
            </a:r>
          </a:p>
        </p:txBody>
      </p:sp>
      <p:pic>
        <p:nvPicPr>
          <p:cNvPr id="9" name="Bildobjekt 8" descr="En bild som visar tecken, sitter, klocka, trafik&#10;&#10;Automatiskt genererad beskrivning">
            <a:extLst>
              <a:ext uri="{FF2B5EF4-FFF2-40B4-BE49-F238E27FC236}">
                <a16:creationId xmlns:a16="http://schemas.microsoft.com/office/drawing/2014/main" xmlns="" id="{4F73289B-2944-4883-83E2-62DABE7908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8860" y="1982957"/>
            <a:ext cx="1424932" cy="458014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B474C635-7ED5-E547-BD68-9619ABB1220B}"/>
              </a:ext>
            </a:extLst>
          </p:cNvPr>
          <p:cNvSpPr/>
          <p:nvPr/>
        </p:nvSpPr>
        <p:spPr>
          <a:xfrm>
            <a:off x="1779234" y="4133387"/>
            <a:ext cx="9092138" cy="1394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 anchorCtr="0"/>
          <a:lstStyle/>
          <a:p>
            <a:pPr algn="ctr"/>
            <a:r>
              <a:rPr lang="en-US" sz="1600" dirty="0">
                <a:solidFill>
                  <a:srgbClr val="002060"/>
                </a:solidFill>
              </a:rPr>
              <a:t>Advisors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36E323C5-3D40-E640-9B30-5027C758163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475578" y="4287044"/>
            <a:ext cx="1812544" cy="918354"/>
          </a:xfrm>
          <a:prstGeom prst="rect">
            <a:avLst/>
          </a:prstGeom>
        </p:spPr>
      </p:pic>
      <p:pic>
        <p:nvPicPr>
          <p:cNvPr id="29" name="Picture 28" descr="A close up of a logo&#10;&#10;Description automatically generated">
            <a:extLst>
              <a:ext uri="{FF2B5EF4-FFF2-40B4-BE49-F238E27FC236}">
                <a16:creationId xmlns:a16="http://schemas.microsoft.com/office/drawing/2014/main" xmlns="" id="{D424C656-E37A-2242-B1C3-4B5808F57B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4359" y="4292028"/>
            <a:ext cx="1759064" cy="908386"/>
          </a:xfrm>
          <a:prstGeom prst="rect">
            <a:avLst/>
          </a:prstGeom>
        </p:spPr>
      </p:pic>
      <p:pic>
        <p:nvPicPr>
          <p:cNvPr id="30" name="Picture 29" descr="A close up of a logo&#10;&#10;Description automatically generated">
            <a:extLst>
              <a:ext uri="{FF2B5EF4-FFF2-40B4-BE49-F238E27FC236}">
                <a16:creationId xmlns:a16="http://schemas.microsoft.com/office/drawing/2014/main" xmlns="" id="{85B107F4-B94E-7642-809E-32870C28871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3278" b="37293"/>
          <a:stretch/>
        </p:blipFill>
        <p:spPr>
          <a:xfrm>
            <a:off x="5710935" y="3386573"/>
            <a:ext cx="1958510" cy="354986"/>
          </a:xfrm>
          <a:prstGeom prst="rect">
            <a:avLst/>
          </a:prstGeom>
        </p:spPr>
      </p:pic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2918CA8D-5FAC-724A-AD58-EF00BBE367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73310" y="3052036"/>
            <a:ext cx="1200591" cy="60461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21079F6F-40B9-2941-A3EF-E7DB4AD497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18478" y="4240395"/>
            <a:ext cx="1213982" cy="10116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18B394E5-5B52-6943-9E6F-7EDC005D3EA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52591" y="2983687"/>
            <a:ext cx="1643782" cy="741313"/>
          </a:xfrm>
          <a:prstGeom prst="rect">
            <a:avLst/>
          </a:prstGeom>
        </p:spPr>
      </p:pic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xmlns="" id="{A9B8DC03-5C32-F244-99AB-63BACC6170B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37644" y="3065625"/>
            <a:ext cx="1233216" cy="313233"/>
          </a:xfrm>
          <a:prstGeom prst="rect">
            <a:avLst/>
          </a:prstGeom>
        </p:spPr>
      </p:pic>
      <p:pic>
        <p:nvPicPr>
          <p:cNvPr id="26" name="Picture 2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18CAD3C4-5E06-214C-A5AC-163715BC204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005430" y="2988561"/>
            <a:ext cx="752840" cy="75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8356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B970CDE6-07F6-0B4D-BF53-D8369D871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ITFA DNI Initiative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C18B695C-B3D0-D742-BEDC-DBFF16266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Example of integration between Enigio, China Systems and Traydstream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EAF34BF0-A84A-4A4D-BFA0-E2F647BA7288}"/>
              </a:ext>
            </a:extLst>
          </p:cNvPr>
          <p:cNvSpPr/>
          <p:nvPr/>
        </p:nvSpPr>
        <p:spPr>
          <a:xfrm>
            <a:off x="10472817" y="2344146"/>
            <a:ext cx="1363149" cy="3210833"/>
          </a:xfrm>
          <a:prstGeom prst="rect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round/>
          </a:ln>
          <a:effectLst>
            <a:outerShdw blurRad="63500" dist="38100" dir="5400000" rotWithShape="0">
              <a:srgbClr val="002A34">
                <a:alpha val="48000"/>
              </a:srgbClr>
            </a:outerShdw>
          </a:effectLst>
          <a:sp3d/>
        </p:spPr>
        <p:txBody>
          <a:bodyPr rot="0" spcFirstLastPara="1" vertOverflow="overflow" horzOverflow="overflow" vert="horz" wrap="square" lIns="0" tIns="45719" rIns="0" bIns="108000" numCol="1" spcCol="38100" rtlCol="0" anchor="b" anchorCtr="0">
            <a:no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A7A7A7">
                    <a:lumMod val="50000"/>
                  </a:srgbClr>
                </a:solidFill>
              </a:rPr>
              <a:t>Channels to correspondent banks and clients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96BF99C-BF26-3843-87CE-87D81F558F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9751" y="3236468"/>
            <a:ext cx="769280" cy="76928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05AABF8-0ECB-A24E-A9FB-4FE0681846EA}"/>
              </a:ext>
            </a:extLst>
          </p:cNvPr>
          <p:cNvSpPr/>
          <p:nvPr/>
        </p:nvSpPr>
        <p:spPr>
          <a:xfrm>
            <a:off x="1720883" y="2344146"/>
            <a:ext cx="8473681" cy="3210833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chemeClr val="bg1">
                <a:lumMod val="50000"/>
              </a:schemeClr>
            </a:solidFill>
            <a:prstDash val="solid"/>
            <a:round/>
          </a:ln>
          <a:effectLst>
            <a:outerShdw blurRad="63500" dist="38100" dir="5400000" rotWithShape="0">
              <a:srgbClr val="002A34">
                <a:alpha val="48000"/>
              </a:srgbClr>
            </a:outerShdw>
          </a:effectLst>
          <a:sp3d/>
        </p:spPr>
        <p:txBody>
          <a:bodyPr rot="0" spcFirstLastPara="1" vertOverflow="overflow" horzOverflow="overflow" vert="horz" wrap="square" lIns="45719" tIns="45719" rIns="144000" bIns="108000" numCol="1" spcCol="38100" rtlCol="0" anchor="b" anchorCtr="0">
            <a:no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A7A7A7">
                    <a:lumMod val="50000"/>
                  </a:srgbClr>
                </a:solidFill>
                <a:latin typeface="Calibri" panose="020F0502020204030204"/>
              </a:rPr>
              <a:t>Bank’s own (internal or cloud-based) transaction processing systems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CFB90EC6-C3A5-0946-A9B2-DA716D0BE268}"/>
              </a:ext>
            </a:extLst>
          </p:cNvPr>
          <p:cNvCxnSpPr>
            <a:cxnSpLocks/>
          </p:cNvCxnSpPr>
          <p:nvPr/>
        </p:nvCxnSpPr>
        <p:spPr>
          <a:xfrm>
            <a:off x="1548443" y="2957395"/>
            <a:ext cx="8924374" cy="0"/>
          </a:xfrm>
          <a:prstGeom prst="straightConnector1">
            <a:avLst/>
          </a:prstGeom>
          <a:noFill/>
          <a:ln w="38100" cap="flat">
            <a:solidFill>
              <a:srgbClr val="C0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xmlns="" id="{C35EC732-29E5-7045-949A-0D25F72EC2EA}"/>
              </a:ext>
            </a:extLst>
          </p:cNvPr>
          <p:cNvCxnSpPr>
            <a:cxnSpLocks/>
          </p:cNvCxnSpPr>
          <p:nvPr/>
        </p:nvCxnSpPr>
        <p:spPr>
          <a:xfrm flipH="1">
            <a:off x="1548443" y="3461877"/>
            <a:ext cx="8924374" cy="0"/>
          </a:xfrm>
          <a:prstGeom prst="straightConnector1">
            <a:avLst/>
          </a:prstGeom>
          <a:noFill/>
          <a:ln w="38100" cap="flat">
            <a:solidFill>
              <a:srgbClr val="C00000"/>
            </a:solidFill>
            <a:prstDash val="solid"/>
            <a:round/>
            <a:headEnd type="triangle"/>
            <a:tailEnd type="triangle"/>
          </a:ln>
          <a:effectLst/>
          <a:sp3d/>
        </p:spPr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37124334-11CA-EF4C-8870-E41A19D84354}"/>
              </a:ext>
            </a:extLst>
          </p:cNvPr>
          <p:cNvSpPr>
            <a:spLocks noChangeAspect="1"/>
          </p:cNvSpPr>
          <p:nvPr/>
        </p:nvSpPr>
        <p:spPr>
          <a:xfrm>
            <a:off x="2397895" y="2737217"/>
            <a:ext cx="900000" cy="1049840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1797E9"/>
            </a:solidFill>
            <a:prstDash val="solid"/>
            <a:round/>
          </a:ln>
          <a:effectLst>
            <a:outerShdw blurRad="63500" dist="38100" dir="5400000" rotWithShape="0">
              <a:srgbClr val="002A34">
                <a:alpha val="48000"/>
              </a:srgbClr>
            </a:outerShdw>
          </a:effectLst>
          <a:sp3d/>
        </p:spPr>
        <p:txBody>
          <a:bodyPr rot="0" spcFirstLastPara="1" vertOverflow="overflow" horzOverflow="overflow" vert="horz" wrap="square" lIns="0" tIns="108000" rIns="0" bIns="0" numCol="1" spcCol="38100" rtlCol="0" anchor="t" anchorCtr="0">
            <a:no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D0EAFA">
                    <a:lumMod val="50000"/>
                  </a:srgbClr>
                </a:solidFill>
                <a:latin typeface="Calibri" panose="020F0502020204030204"/>
              </a:rPr>
              <a:t>e-Banking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0F1883D-FCCF-0F43-A8E1-E36BE03841E5}"/>
              </a:ext>
            </a:extLst>
          </p:cNvPr>
          <p:cNvSpPr>
            <a:spLocks/>
          </p:cNvSpPr>
          <p:nvPr/>
        </p:nvSpPr>
        <p:spPr>
          <a:xfrm>
            <a:off x="3718175" y="2737217"/>
            <a:ext cx="3006107" cy="396000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1797E9"/>
            </a:solidFill>
            <a:prstDash val="solid"/>
            <a:round/>
          </a:ln>
          <a:effectLst>
            <a:outerShdw blurRad="63500" dist="38100" dir="5400000" rotWithShape="0">
              <a:srgbClr val="002A34">
                <a:alpha val="48000"/>
              </a:srgbClr>
            </a:outerShdw>
          </a:effectLst>
          <a:sp3d/>
        </p:spPr>
        <p:txBody>
          <a:bodyPr rot="0" spcFirstLastPara="1" vertOverflow="overflow" horzOverflow="overflow" vert="horz" wrap="square" lIns="72000" tIns="0" rIns="108000" bIns="0" numCol="1" spcCol="38100" rtlCol="0" anchor="ctr">
            <a:noAutofit/>
          </a:bodyPr>
          <a:lstStyle/>
          <a:p>
            <a:pPr algn="r">
              <a:defRPr/>
            </a:pPr>
            <a:r>
              <a:rPr lang="en-US" sz="1600" dirty="0">
                <a:solidFill>
                  <a:srgbClr val="D0EAFA">
                    <a:lumMod val="50000"/>
                  </a:srgbClr>
                </a:solidFill>
                <a:latin typeface="Calibri" panose="020F0502020204030204"/>
              </a:rPr>
              <a:t>TF application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B053E83A-A729-FE4A-A5F3-DAEF49B23306}"/>
              </a:ext>
            </a:extLst>
          </p:cNvPr>
          <p:cNvSpPr>
            <a:spLocks noChangeAspect="1"/>
          </p:cNvSpPr>
          <p:nvPr/>
        </p:nvSpPr>
        <p:spPr>
          <a:xfrm>
            <a:off x="8830595" y="2737217"/>
            <a:ext cx="900000" cy="1049840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1797E9"/>
            </a:solidFill>
            <a:prstDash val="solid"/>
            <a:round/>
          </a:ln>
          <a:effectLst>
            <a:outerShdw blurRad="63500" dist="38100" dir="5400000" rotWithShape="0">
              <a:srgbClr val="002A34">
                <a:alpha val="48000"/>
              </a:srgbClr>
            </a:outerShdw>
          </a:effectLst>
          <a:sp3d/>
        </p:spPr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D0EAFA">
                    <a:lumMod val="50000"/>
                  </a:srgbClr>
                </a:solidFill>
                <a:latin typeface="Calibri" panose="020F0502020204030204"/>
              </a:rPr>
              <a:t>Network </a:t>
            </a:r>
            <a:br>
              <a:rPr lang="en-US" sz="1400" dirty="0">
                <a:solidFill>
                  <a:srgbClr val="D0EAFA">
                    <a:lumMod val="50000"/>
                  </a:srgbClr>
                </a:solidFill>
                <a:latin typeface="Calibri" panose="020F0502020204030204"/>
              </a:rPr>
            </a:br>
            <a:r>
              <a:rPr lang="en-US" sz="1400" dirty="0">
                <a:solidFill>
                  <a:srgbClr val="D0EAFA">
                    <a:lumMod val="50000"/>
                  </a:srgbClr>
                </a:solidFill>
                <a:latin typeface="Calibri" panose="020F0502020204030204"/>
              </a:rPr>
              <a:t>Interface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EE9B9723-6D58-D14C-A394-9964EB82DF32}"/>
              </a:ext>
            </a:extLst>
          </p:cNvPr>
          <p:cNvCxnSpPr>
            <a:cxnSpLocks/>
          </p:cNvCxnSpPr>
          <p:nvPr/>
        </p:nvCxnSpPr>
        <p:spPr>
          <a:xfrm>
            <a:off x="2892910" y="2090325"/>
            <a:ext cx="0" cy="645052"/>
          </a:xfrm>
          <a:prstGeom prst="straightConnector1">
            <a:avLst/>
          </a:prstGeom>
          <a:noFill/>
          <a:ln w="44450" cap="rnd" cmpd="sng">
            <a:solidFill>
              <a:schemeClr val="accent1"/>
            </a:solidFill>
            <a:prstDash val="sysDot"/>
            <a:bevel/>
            <a:headEnd type="triangle"/>
            <a:tailEnd type="triangle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CA5AC466-F861-264F-B97A-0287065EFA5A}"/>
              </a:ext>
            </a:extLst>
          </p:cNvPr>
          <p:cNvCxnSpPr>
            <a:cxnSpLocks/>
          </p:cNvCxnSpPr>
          <p:nvPr/>
        </p:nvCxnSpPr>
        <p:spPr>
          <a:xfrm>
            <a:off x="4971301" y="2076650"/>
            <a:ext cx="0" cy="647682"/>
          </a:xfrm>
          <a:prstGeom prst="straightConnector1">
            <a:avLst/>
          </a:prstGeom>
          <a:noFill/>
          <a:ln w="44450" cap="rnd" cmpd="sng">
            <a:solidFill>
              <a:schemeClr val="accent1"/>
            </a:solidFill>
            <a:prstDash val="sysDot"/>
            <a:bevel/>
            <a:headEnd type="triangle"/>
            <a:tailEnd type="triangle"/>
          </a:ln>
          <a:effectLst/>
        </p:spPr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DBBB40A8-4E40-3B4E-AB8F-68422DDF906F}"/>
              </a:ext>
            </a:extLst>
          </p:cNvPr>
          <p:cNvSpPr>
            <a:spLocks/>
          </p:cNvSpPr>
          <p:nvPr/>
        </p:nvSpPr>
        <p:spPr>
          <a:xfrm>
            <a:off x="4790479" y="3299374"/>
            <a:ext cx="2349423" cy="396000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1797E9"/>
            </a:solidFill>
            <a:prstDash val="solid"/>
            <a:round/>
          </a:ln>
          <a:effectLst>
            <a:outerShdw blurRad="63500" dist="38100" dir="5400000" rotWithShape="0">
              <a:srgbClr val="002A34">
                <a:alpha val="48000"/>
              </a:srgbClr>
            </a:outerShdw>
          </a:effectLst>
          <a:sp3d/>
        </p:spPr>
        <p:txBody>
          <a:bodyPr rot="0" spcFirstLastPara="1" vertOverflow="overflow" horzOverflow="overflow" vert="horz" wrap="square" lIns="72000" tIns="0" rIns="0" bIns="0" numCol="1" spcCol="38100" rtlCol="0" anchor="ctr">
            <a:noAutofit/>
          </a:bodyPr>
          <a:lstStyle/>
          <a:p>
            <a:pPr algn="ctr">
              <a:defRPr/>
            </a:pPr>
            <a:r>
              <a:rPr lang="en-US" sz="1600" dirty="0">
                <a:solidFill>
                  <a:srgbClr val="D0EAFA">
                    <a:lumMod val="50000"/>
                  </a:srgbClr>
                </a:solidFill>
                <a:latin typeface="Calibri" panose="020F0502020204030204"/>
              </a:rPr>
              <a:t>Payments application</a:t>
            </a:r>
          </a:p>
        </p:txBody>
      </p:sp>
      <p:cxnSp>
        <p:nvCxnSpPr>
          <p:cNvPr id="21" name="Connector: Elbow 60">
            <a:extLst>
              <a:ext uri="{FF2B5EF4-FFF2-40B4-BE49-F238E27FC236}">
                <a16:creationId xmlns:a16="http://schemas.microsoft.com/office/drawing/2014/main" xmlns="" id="{B3696FFC-7B17-9745-9748-3F23866F2427}"/>
              </a:ext>
            </a:extLst>
          </p:cNvPr>
          <p:cNvCxnSpPr>
            <a:cxnSpLocks/>
          </p:cNvCxnSpPr>
          <p:nvPr/>
        </p:nvCxnSpPr>
        <p:spPr>
          <a:xfrm rot="5400000">
            <a:off x="3380678" y="3907968"/>
            <a:ext cx="1490614" cy="0"/>
          </a:xfrm>
          <a:prstGeom prst="bentConnector3">
            <a:avLst>
              <a:gd name="adj1" fmla="val 50000"/>
            </a:avLst>
          </a:prstGeom>
          <a:noFill/>
          <a:ln w="44450" cap="rnd" cmpd="sng">
            <a:solidFill>
              <a:schemeClr val="accent1"/>
            </a:solidFill>
            <a:prstDash val="sysDot"/>
            <a:bevel/>
            <a:headEnd type="triangle"/>
            <a:tailEnd type="triangle"/>
          </a:ln>
          <a:effectLst/>
        </p:spPr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D7B97909-3CC5-8D48-8FF5-827C454759E5}"/>
              </a:ext>
            </a:extLst>
          </p:cNvPr>
          <p:cNvSpPr>
            <a:spLocks noChangeAspect="1"/>
          </p:cNvSpPr>
          <p:nvPr/>
        </p:nvSpPr>
        <p:spPr>
          <a:xfrm>
            <a:off x="7552385" y="2737217"/>
            <a:ext cx="900000" cy="1049840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1797E9"/>
            </a:solidFill>
            <a:prstDash val="solid"/>
            <a:round/>
          </a:ln>
          <a:effectLst>
            <a:outerShdw blurRad="63500" dist="38100" dir="5400000" rotWithShape="0">
              <a:srgbClr val="002A34">
                <a:alpha val="48000"/>
              </a:srgbClr>
            </a:outerShdw>
          </a:effectLst>
          <a:sp3d/>
        </p:spPr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D0EAFA">
                    <a:lumMod val="50000"/>
                  </a:srgbClr>
                </a:solidFill>
                <a:latin typeface="Calibri" panose="020F0502020204030204"/>
              </a:rPr>
              <a:t>Middle-ware</a:t>
            </a:r>
          </a:p>
        </p:txBody>
      </p:sp>
      <p:cxnSp>
        <p:nvCxnSpPr>
          <p:cNvPr id="25" name="Connector: Elbow 60">
            <a:extLst>
              <a:ext uri="{FF2B5EF4-FFF2-40B4-BE49-F238E27FC236}">
                <a16:creationId xmlns:a16="http://schemas.microsoft.com/office/drawing/2014/main" xmlns="" id="{4D6B4D79-06D1-6842-84E9-D1496E369521}"/>
              </a:ext>
            </a:extLst>
          </p:cNvPr>
          <p:cNvCxnSpPr>
            <a:cxnSpLocks/>
          </p:cNvCxnSpPr>
          <p:nvPr/>
        </p:nvCxnSpPr>
        <p:spPr>
          <a:xfrm rot="16200000" flipH="1">
            <a:off x="5767190" y="3883545"/>
            <a:ext cx="396000" cy="0"/>
          </a:xfrm>
          <a:prstGeom prst="bentConnector3">
            <a:avLst>
              <a:gd name="adj1" fmla="val 50000"/>
            </a:avLst>
          </a:prstGeom>
          <a:noFill/>
          <a:ln w="44450" cap="rnd" cmpd="sng">
            <a:solidFill>
              <a:schemeClr val="accent1"/>
            </a:solidFill>
            <a:prstDash val="sysDot"/>
            <a:bevel/>
            <a:headEnd type="triangle"/>
            <a:tailEnd type="triangle"/>
          </a:ln>
          <a:effectLst/>
        </p:spPr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85BC13BD-5B23-4A4D-913B-46E77D06CCF5}"/>
              </a:ext>
            </a:extLst>
          </p:cNvPr>
          <p:cNvSpPr/>
          <p:nvPr/>
        </p:nvSpPr>
        <p:spPr>
          <a:xfrm>
            <a:off x="838200" y="2346442"/>
            <a:ext cx="710243" cy="3210833"/>
          </a:xfrm>
          <a:prstGeom prst="rect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round/>
          </a:ln>
          <a:effectLst>
            <a:outerShdw blurRad="63500" dist="38100" dir="5400000" rotWithShape="0">
              <a:srgbClr val="002A34">
                <a:alpha val="48000"/>
              </a:srgbClr>
            </a:outerShdw>
          </a:effectLst>
          <a:sp3d/>
        </p:spPr>
        <p:txBody>
          <a:bodyPr rot="0" spcFirstLastPara="1" vertOverflow="overflow" horzOverflow="overflow" vert="horz" wrap="square" lIns="45719" tIns="45719" rIns="144000" bIns="108000" numCol="1" spcCol="38100" rtlCol="0" anchor="b" anchorCtr="0">
            <a:noAutofit/>
          </a:bodyPr>
          <a:lstStyle/>
          <a:p>
            <a:pPr algn="r">
              <a:defRPr/>
            </a:pPr>
            <a:r>
              <a:rPr lang="en-US" sz="1400" dirty="0">
                <a:solidFill>
                  <a:srgbClr val="A7A7A7">
                    <a:lumMod val="50000"/>
                  </a:srgbClr>
                </a:solidFill>
                <a:latin typeface="Calibri" panose="020F0502020204030204"/>
              </a:rPr>
              <a:t>Clients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4EBED3BD-C34E-4146-826C-9C4867BD2E77}"/>
              </a:ext>
            </a:extLst>
          </p:cNvPr>
          <p:cNvSpPr/>
          <p:nvPr/>
        </p:nvSpPr>
        <p:spPr>
          <a:xfrm>
            <a:off x="4789790" y="4110669"/>
            <a:ext cx="2350800" cy="392400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1797E9"/>
            </a:solidFill>
            <a:prstDash val="solid"/>
            <a:round/>
          </a:ln>
          <a:effectLst>
            <a:outerShdw blurRad="63500" dist="38100" dir="5400000" rotWithShape="0">
              <a:srgbClr val="002A34">
                <a:alpha val="48000"/>
              </a:srgbClr>
            </a:outerShdw>
          </a:effectLst>
          <a:sp3d/>
        </p:spPr>
        <p:txBody>
          <a:bodyPr rot="0" spcFirstLastPara="1" vertOverflow="overflow" horzOverflow="overflow" vert="horz" wrap="square" lIns="72000" tIns="0" rIns="0" bIns="0" numCol="1" spcCol="38100" rtlCol="0" anchor="ctr">
            <a:noAutofit/>
          </a:bodyPr>
          <a:lstStyle/>
          <a:p>
            <a:pPr algn="ctr"/>
            <a:r>
              <a:rPr lang="en-US" sz="1600" dirty="0">
                <a:solidFill>
                  <a:srgbClr val="D0EAFA">
                    <a:lumMod val="50000"/>
                  </a:srgbClr>
                </a:solidFill>
                <a:latin typeface="Calibri" panose="020F0502020204030204"/>
              </a:rPr>
              <a:t>Payment Screening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E8329990-661F-7448-AD71-6784DA39B816}"/>
              </a:ext>
            </a:extLst>
          </p:cNvPr>
          <p:cNvSpPr/>
          <p:nvPr/>
        </p:nvSpPr>
        <p:spPr>
          <a:xfrm>
            <a:off x="838200" y="1527852"/>
            <a:ext cx="10997753" cy="5366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hangingPunct="0"/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Times New Roman"/>
                <a:cs typeface="Times New Roman"/>
                <a:sym typeface="Times New Roman"/>
              </a:rPr>
              <a:t>Public DLT – Industry-wide lifecycle </a:t>
            </a:r>
            <a:r>
              <a:rPr lang="en-US" sz="2000" dirty="0">
                <a:solidFill>
                  <a:schemeClr val="bg1"/>
                </a:solidFill>
                <a:ea typeface="Times New Roman"/>
                <a:cs typeface="Times New Roman"/>
                <a:sym typeface="Times New Roman"/>
              </a:rPr>
              <a:t>tracking of </a:t>
            </a: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Times New Roman"/>
                <a:cs typeface="Times New Roman"/>
                <a:sym typeface="Times New Roman"/>
              </a:rPr>
              <a:t>negotiable instruments</a:t>
            </a:r>
          </a:p>
        </p:txBody>
      </p:sp>
      <p:pic>
        <p:nvPicPr>
          <p:cNvPr id="31" name="Bildobjekt 8" descr="En bild som visar tecken, sitter, klocka, trafik&#10;&#10;Automatiskt genererad beskrivning">
            <a:extLst>
              <a:ext uri="{FF2B5EF4-FFF2-40B4-BE49-F238E27FC236}">
                <a16:creationId xmlns:a16="http://schemas.microsoft.com/office/drawing/2014/main" xmlns="" id="{68242FE9-891C-6E4A-AC1D-2843DAD02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4709" y="1636248"/>
            <a:ext cx="1087735" cy="349629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9A4AD5CC-75F0-1A47-9948-D4214A64AFD8}"/>
              </a:ext>
            </a:extLst>
          </p:cNvPr>
          <p:cNvSpPr/>
          <p:nvPr/>
        </p:nvSpPr>
        <p:spPr>
          <a:xfrm>
            <a:off x="2397895" y="4672596"/>
            <a:ext cx="7332698" cy="476652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1797E9"/>
            </a:solidFill>
            <a:prstDash val="solid"/>
            <a:round/>
          </a:ln>
          <a:effectLst>
            <a:outerShdw blurRad="63500" dist="38100" dir="5400000" rotWithShape="0">
              <a:srgbClr val="002A34">
                <a:alpha val="48000"/>
              </a:srgbClr>
            </a:outerShdw>
          </a:effectLst>
          <a:sp3d/>
        </p:spPr>
        <p:txBody>
          <a:bodyPr rot="0" spcFirstLastPara="1" vertOverflow="overflow" horzOverflow="overflow" vert="horz" wrap="square" lIns="0" tIns="0" rIns="972000" bIns="0" numCol="1" spcCol="38100" rtlCol="0" anchor="ctr">
            <a:noAutofit/>
          </a:bodyPr>
          <a:lstStyle/>
          <a:p>
            <a:pPr algn="r">
              <a:defRPr/>
            </a:pPr>
            <a:r>
              <a:rPr lang="en-US" dirty="0">
                <a:solidFill>
                  <a:srgbClr val="D0EAFA">
                    <a:lumMod val="50000"/>
                  </a:srgbClr>
                </a:solidFill>
              </a:rPr>
              <a:t>Trade Document Compliance &amp; Processing</a:t>
            </a:r>
          </a:p>
        </p:txBody>
      </p:sp>
      <p:pic>
        <p:nvPicPr>
          <p:cNvPr id="32" name="Picture 31" descr="A close up of a logo&#10;&#10;Description automatically generated">
            <a:extLst>
              <a:ext uri="{FF2B5EF4-FFF2-40B4-BE49-F238E27FC236}">
                <a16:creationId xmlns:a16="http://schemas.microsoft.com/office/drawing/2014/main" xmlns="" id="{0D7F200C-6DF2-2F47-A668-3415E68BE37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3278" b="37293"/>
          <a:stretch/>
        </p:blipFill>
        <p:spPr>
          <a:xfrm>
            <a:off x="2437023" y="4727340"/>
            <a:ext cx="2055586" cy="372581"/>
          </a:xfrm>
          <a:prstGeom prst="rect">
            <a:avLst/>
          </a:prstGeom>
        </p:spPr>
      </p:pic>
      <p:pic>
        <p:nvPicPr>
          <p:cNvPr id="41" name="Picture 40" descr="A close up of a sign&#10;&#10;Description automatically generated">
            <a:extLst>
              <a:ext uri="{FF2B5EF4-FFF2-40B4-BE49-F238E27FC236}">
                <a16:creationId xmlns:a16="http://schemas.microsoft.com/office/drawing/2014/main" xmlns="" id="{16037B6E-3434-A44A-A175-2796E95C91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8600" y="2766306"/>
            <a:ext cx="324000" cy="320158"/>
          </a:xfrm>
          <a:prstGeom prst="rect">
            <a:avLst/>
          </a:prstGeom>
        </p:spPr>
      </p:pic>
      <p:pic>
        <p:nvPicPr>
          <p:cNvPr id="42" name="Picture 41" descr="A close up of a sign&#10;&#10;Description automatically generated">
            <a:extLst>
              <a:ext uri="{FF2B5EF4-FFF2-40B4-BE49-F238E27FC236}">
                <a16:creationId xmlns:a16="http://schemas.microsoft.com/office/drawing/2014/main" xmlns="" id="{1D29BCA1-93CC-D942-A5EB-C5299907D8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79653" y="4764179"/>
            <a:ext cx="324000" cy="320158"/>
          </a:xfrm>
          <a:prstGeom prst="rect">
            <a:avLst/>
          </a:prstGeom>
        </p:spPr>
      </p:pic>
      <p:pic>
        <p:nvPicPr>
          <p:cNvPr id="44" name="Picture 43" descr="A close up of a sign&#10;&#10;Description automatically generated">
            <a:extLst>
              <a:ext uri="{FF2B5EF4-FFF2-40B4-BE49-F238E27FC236}">
                <a16:creationId xmlns:a16="http://schemas.microsoft.com/office/drawing/2014/main" xmlns="" id="{05731A74-C01C-0747-A8AA-DF45F4C86C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2441" y="3384350"/>
            <a:ext cx="324000" cy="320158"/>
          </a:xfrm>
          <a:prstGeom prst="rect">
            <a:avLst/>
          </a:prstGeom>
        </p:spPr>
      </p:pic>
      <p:cxnSp>
        <p:nvCxnSpPr>
          <p:cNvPr id="47" name="Connector: Elbow 60">
            <a:extLst>
              <a:ext uri="{FF2B5EF4-FFF2-40B4-BE49-F238E27FC236}">
                <a16:creationId xmlns:a16="http://schemas.microsoft.com/office/drawing/2014/main" xmlns="" id="{6DE838D4-810A-A144-B39E-149F8748BBAA}"/>
              </a:ext>
            </a:extLst>
          </p:cNvPr>
          <p:cNvCxnSpPr>
            <a:cxnSpLocks/>
          </p:cNvCxnSpPr>
          <p:nvPr/>
        </p:nvCxnSpPr>
        <p:spPr>
          <a:xfrm rot="5400000">
            <a:off x="2225250" y="3363172"/>
            <a:ext cx="2545695" cy="12700"/>
          </a:xfrm>
          <a:prstGeom prst="bentConnector3">
            <a:avLst>
              <a:gd name="adj1" fmla="val 50000"/>
            </a:avLst>
          </a:prstGeom>
          <a:noFill/>
          <a:ln w="44450" cap="rnd" cmpd="sng">
            <a:solidFill>
              <a:schemeClr val="accent1"/>
            </a:solidFill>
            <a:prstDash val="sysDot"/>
            <a:bevel/>
            <a:headEnd type="triangle"/>
            <a:tailEnd type="triangle"/>
          </a:ln>
          <a:effectLst/>
        </p:spPr>
      </p:cxnSp>
      <p:pic>
        <p:nvPicPr>
          <p:cNvPr id="34" name="Picture 33" descr="A close up of a sign&#10;&#10;Description automatically generated">
            <a:extLst>
              <a:ext uri="{FF2B5EF4-FFF2-40B4-BE49-F238E27FC236}">
                <a16:creationId xmlns:a16="http://schemas.microsoft.com/office/drawing/2014/main" xmlns="" id="{BFF46DA1-BF39-014B-AD55-283627CE76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3056" y="3735148"/>
            <a:ext cx="324000" cy="32015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FC8A71CF-D11C-A341-904F-2C139249C064}"/>
              </a:ext>
            </a:extLst>
          </p:cNvPr>
          <p:cNvSpPr txBox="1"/>
          <p:nvPr/>
        </p:nvSpPr>
        <p:spPr>
          <a:xfrm>
            <a:off x="10779929" y="4057418"/>
            <a:ext cx="748923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x-none" sz="1600" dirty="0"/>
              <a:t>FileAct</a:t>
            </a:r>
          </a:p>
        </p:txBody>
      </p:sp>
      <p:pic>
        <p:nvPicPr>
          <p:cNvPr id="43" name="Picture 42" descr="A close up of a sign&#10;&#10;Description automatically generated">
            <a:extLst>
              <a:ext uri="{FF2B5EF4-FFF2-40B4-BE49-F238E27FC236}">
                <a16:creationId xmlns:a16="http://schemas.microsoft.com/office/drawing/2014/main" xmlns="" id="{52507DD8-3DC5-BF44-B569-C01E67AA08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53800" y="4314967"/>
            <a:ext cx="362354" cy="35805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1B1D15F-4911-2048-A317-E78215724E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35988" y="2564885"/>
            <a:ext cx="836804" cy="364256"/>
          </a:xfrm>
          <a:prstGeom prst="rect">
            <a:avLst/>
          </a:prstGeom>
        </p:spPr>
      </p:pic>
      <p:pic>
        <p:nvPicPr>
          <p:cNvPr id="35" name="Picture 34" descr="A close up of a sign&#10;&#10;Description automatically generated">
            <a:extLst>
              <a:ext uri="{FF2B5EF4-FFF2-40B4-BE49-F238E27FC236}">
                <a16:creationId xmlns:a16="http://schemas.microsoft.com/office/drawing/2014/main" xmlns="" id="{AE940B2E-5B07-7B46-8997-1FCF8AFBD0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5145" y="2878411"/>
            <a:ext cx="362354" cy="358057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C141B96E-7951-4343-8EDE-B26098A520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49011" y="2744781"/>
            <a:ext cx="861897" cy="388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98841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" id="{CEBB9DA4-581D-7744-A9EE-EAE173A87AB7}" vid="{5EC1084E-D59B-0E42-A3E4-3C2B24D7E964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" id="{CEBB9DA4-581D-7744-A9EE-EAE173A87AB7}" vid="{59FCA8FC-6826-5E4B-BCC2-52ABDA52F469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2181</TotalTime>
  <Words>1098</Words>
  <Application>Microsoft Macintosh PowerPoint</Application>
  <PresentationFormat>Personalizzato</PresentationFormat>
  <Paragraphs>245</Paragraphs>
  <Slides>18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18</vt:i4>
      </vt:variant>
    </vt:vector>
  </HeadingPairs>
  <TitlesOfParts>
    <vt:vector size="21" baseType="lpstr">
      <vt:lpstr>Office Theme</vt:lpstr>
      <vt:lpstr>2_Custom Design</vt:lpstr>
      <vt:lpstr>Custom Design</vt:lpstr>
      <vt:lpstr>Digital Negotiable Instruments (DNI) Initiative</vt:lpstr>
      <vt:lpstr>The DNI Initiative helps incumbents and alternative funders position themselves for the future</vt:lpstr>
      <vt:lpstr>DLT offers new opportunities for digital original documents across institutions and platforms</vt:lpstr>
      <vt:lpstr>DNI Initiative – the technology solution is non-invasive and integrates with any transport infrastructure</vt:lpstr>
      <vt:lpstr>Digital originals rely on e-signatures and DLT to enable digital possession and transfer of ownership</vt:lpstr>
      <vt:lpstr>Enigio’s trace:original - the public DLT is used as a Notary Service</vt:lpstr>
      <vt:lpstr>DNI Initiative – value of use cases for ITFA membership</vt:lpstr>
      <vt:lpstr>DNI Initiative – collaboration amongst fintechs and advisors</vt:lpstr>
      <vt:lpstr>Example of integration between Enigio, China Systems and Traydstream</vt:lpstr>
      <vt:lpstr>Use cases of Enigio trace:original documents exchanged on SWIFT</vt:lpstr>
      <vt:lpstr>More information</vt:lpstr>
      <vt:lpstr>DNI Initiative</vt:lpstr>
      <vt:lpstr>Diapositiva 13</vt:lpstr>
      <vt:lpstr>The Digital Original Document, solving the unsolved</vt:lpstr>
      <vt:lpstr>The Notary Service – a public ledger</vt:lpstr>
      <vt:lpstr>Diapositiva 16</vt:lpstr>
      <vt:lpstr>About</vt:lpstr>
      <vt:lpstr>Diapositiva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ITFA Fintech Committee “Automating trade origination and distribution”</dc:title>
  <dc:creator>Andre CASTERMAN</dc:creator>
  <cp:lastModifiedBy>Andrea</cp:lastModifiedBy>
  <cp:revision>62</cp:revision>
  <dcterms:created xsi:type="dcterms:W3CDTF">2020-08-30T16:06:31Z</dcterms:created>
  <dcterms:modified xsi:type="dcterms:W3CDTF">2021-03-16T09:32:42Z</dcterms:modified>
</cp:coreProperties>
</file>