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Default Extension="svg" ContentType="image/sv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sldIdLst>
    <p:sldId id="256" r:id="rId5"/>
    <p:sldId id="270" r:id="rId6"/>
    <p:sldId id="266" r:id="rId7"/>
    <p:sldId id="271" r:id="rId8"/>
    <p:sldId id="259" r:id="rId9"/>
    <p:sldId id="262" r:id="rId10"/>
    <p:sldId id="260" r:id="rId11"/>
    <p:sldId id="268" r:id="rId12"/>
    <p:sldId id="272" r:id="rId13"/>
    <p:sldId id="267" r:id="rId14"/>
    <p:sldId id="269" r:id="rId15"/>
    <p:sldId id="26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B4FA40DF-9F58-4694-B961-943D44D9DFCC}">
          <p14:sldIdLst>
            <p14:sldId id="256"/>
          </p14:sldIdLst>
        </p14:section>
        <p14:section name="Untitled Section" id="{FD3BFAF0-7A61-4C65-BFDC-68DB165FD2EA}">
          <p14:sldIdLst>
            <p14:sldId id="270"/>
            <p14:sldId id="266"/>
            <p14:sldId id="271"/>
            <p14:sldId id="259"/>
            <p14:sldId id="262"/>
            <p14:sldId id="260"/>
            <p14:sldId id="268"/>
            <p14:sldId id="272"/>
            <p14:sldId id="267"/>
            <p14:sldId id="269"/>
            <p14:sldId id="261"/>
          </p14:sldIdLst>
        </p14:section>
      </p14:sectionLst>
    </p:ex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hitman Knapp" initials="WK" lastIdx="1" clrIdx="0">
    <p:extLst>
      <p:ext uri="{19B8F6BF-5375-455C-9EA6-DF929625EA0E}">
        <p15:presenceInfo xmlns:p15="http://schemas.microsoft.com/office/powerpoint/2012/main" xmlns="" userId="d2a27ce29c60208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588" autoAdjust="0"/>
    <p:restoredTop sz="94660"/>
  </p:normalViewPr>
  <p:slideViewPr>
    <p:cSldViewPr snapToGrid="0">
      <p:cViewPr varScale="1">
        <p:scale>
          <a:sx n="69" d="100"/>
          <a:sy n="69" d="100"/>
        </p:scale>
        <p:origin x="-808" y="-6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8.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1.png"/><Relationship Id="rId7" Type="http://schemas.openxmlformats.org/officeDocument/2006/relationships/image" Target="../media/image101.png"/><Relationship Id="rId2" Type="http://schemas.openxmlformats.org/officeDocument/2006/relationships/image" Target="../media/image5.svg"/><Relationship Id="rId1" Type="http://schemas.openxmlformats.org/officeDocument/2006/relationships/image" Target="../media/image41.png"/><Relationship Id="rId6" Type="http://schemas.openxmlformats.org/officeDocument/2006/relationships/image" Target="../media/image9.svg"/><Relationship Id="rId5" Type="http://schemas.openxmlformats.org/officeDocument/2006/relationships/image" Target="../media/image81.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1.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5EC4DF34-DB41-4BC7-B212-0757C4ACD25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8BAC692-FCE2-4CFF-BD4A-BFC08874A399}">
      <dgm:prSet/>
      <dgm:spPr/>
      <dgm:t>
        <a:bodyPr/>
        <a:lstStyle/>
        <a:p>
          <a:r>
            <a:rPr lang="en-US"/>
            <a:t>A payment commitment</a:t>
          </a:r>
        </a:p>
      </dgm:t>
    </dgm:pt>
    <dgm:pt modelId="{372DE4D7-F585-40EC-837B-F61F8F2B7EF6}" type="parTrans" cxnId="{AE6BA359-32B9-4C49-A2FF-FFE4C0CC6EE0}">
      <dgm:prSet/>
      <dgm:spPr/>
      <dgm:t>
        <a:bodyPr/>
        <a:lstStyle/>
        <a:p>
          <a:endParaRPr lang="en-US"/>
        </a:p>
      </dgm:t>
    </dgm:pt>
    <dgm:pt modelId="{DAAE001E-DB0D-4F9B-A8B1-D854FF4AEFBB}" type="sibTrans" cxnId="{AE6BA359-32B9-4C49-A2FF-FFE4C0CC6EE0}">
      <dgm:prSet/>
      <dgm:spPr/>
      <dgm:t>
        <a:bodyPr/>
        <a:lstStyle/>
        <a:p>
          <a:endParaRPr lang="en-US"/>
        </a:p>
      </dgm:t>
    </dgm:pt>
    <dgm:pt modelId="{343116F6-E7BB-4782-A599-5B822E326F53}">
      <dgm:prSet/>
      <dgm:spPr/>
      <dgm:t>
        <a:bodyPr/>
        <a:lstStyle/>
        <a:p>
          <a:r>
            <a:rPr lang="en-US" dirty="0"/>
            <a:t>In digital form</a:t>
          </a:r>
        </a:p>
      </dgm:t>
    </dgm:pt>
    <dgm:pt modelId="{C1353E83-461F-4390-A716-97F620FF2A37}" type="parTrans" cxnId="{DE7DD9D1-00A9-425B-8C37-E40CFF6CC018}">
      <dgm:prSet/>
      <dgm:spPr/>
      <dgm:t>
        <a:bodyPr/>
        <a:lstStyle/>
        <a:p>
          <a:endParaRPr lang="en-US"/>
        </a:p>
      </dgm:t>
    </dgm:pt>
    <dgm:pt modelId="{00C90284-5B0D-4FE5-ACAE-661EC473CE1D}" type="sibTrans" cxnId="{DE7DD9D1-00A9-425B-8C37-E40CFF6CC018}">
      <dgm:prSet/>
      <dgm:spPr/>
      <dgm:t>
        <a:bodyPr/>
        <a:lstStyle/>
        <a:p>
          <a:endParaRPr lang="en-US"/>
        </a:p>
      </dgm:t>
    </dgm:pt>
    <dgm:pt modelId="{C05F02F0-1FAE-423E-8879-396620DF1883}">
      <dgm:prSet/>
      <dgm:spPr/>
      <dgm:t>
        <a:bodyPr/>
        <a:lstStyle/>
        <a:p>
          <a:r>
            <a:rPr lang="en-US"/>
            <a:t>For use in any trade finance transaction</a:t>
          </a:r>
        </a:p>
      </dgm:t>
    </dgm:pt>
    <dgm:pt modelId="{590BD3B8-956F-4131-89BF-9677224CD4F8}" type="parTrans" cxnId="{E9BBA73E-193F-4E87-B65B-9BBF5B78AD90}">
      <dgm:prSet/>
      <dgm:spPr/>
      <dgm:t>
        <a:bodyPr/>
        <a:lstStyle/>
        <a:p>
          <a:endParaRPr lang="en-US"/>
        </a:p>
      </dgm:t>
    </dgm:pt>
    <dgm:pt modelId="{C0FE85D8-9E22-4142-88CC-A6FFB3A53F2C}" type="sibTrans" cxnId="{E9BBA73E-193F-4E87-B65B-9BBF5B78AD90}">
      <dgm:prSet/>
      <dgm:spPr/>
      <dgm:t>
        <a:bodyPr/>
        <a:lstStyle/>
        <a:p>
          <a:endParaRPr lang="en-US"/>
        </a:p>
      </dgm:t>
    </dgm:pt>
    <dgm:pt modelId="{4D260F6E-9AF1-4EDB-8273-1F27C721324F}">
      <dgm:prSet/>
      <dgm:spPr/>
      <dgm:t>
        <a:bodyPr/>
        <a:lstStyle/>
        <a:p>
          <a:r>
            <a:rPr lang="en-US" dirty="0"/>
            <a:t>Open Source and Interoperable on any DLT platform</a:t>
          </a:r>
        </a:p>
      </dgm:t>
    </dgm:pt>
    <dgm:pt modelId="{FEB95A3E-7E50-46C3-85EA-E34CA6AF25B8}" type="parTrans" cxnId="{5EEE2E2A-0B96-45A4-AF07-73A5996D2FE6}">
      <dgm:prSet/>
      <dgm:spPr/>
      <dgm:t>
        <a:bodyPr/>
        <a:lstStyle/>
        <a:p>
          <a:endParaRPr lang="en-US"/>
        </a:p>
      </dgm:t>
    </dgm:pt>
    <dgm:pt modelId="{DED79B78-1B44-4BB8-9A4E-2EC657B0694C}" type="sibTrans" cxnId="{5EEE2E2A-0B96-45A4-AF07-73A5996D2FE6}">
      <dgm:prSet/>
      <dgm:spPr/>
      <dgm:t>
        <a:bodyPr/>
        <a:lstStyle/>
        <a:p>
          <a:endParaRPr lang="en-US"/>
        </a:p>
      </dgm:t>
    </dgm:pt>
    <dgm:pt modelId="{33A75534-11D4-4AA9-8882-715186AABDED}">
      <dgm:prSet/>
      <dgm:spPr/>
      <dgm:t>
        <a:bodyPr/>
        <a:lstStyle/>
        <a:p>
          <a:r>
            <a:rPr lang="en-US" dirty="0"/>
            <a:t>Within a legal framework ensuring that the commitment, although in digital form, is legally binding, enforceable, and is negotiable</a:t>
          </a:r>
        </a:p>
      </dgm:t>
    </dgm:pt>
    <dgm:pt modelId="{F797FFA2-F395-422E-A6E9-BFBFE2B8720A}" type="parTrans" cxnId="{1720F397-6471-49B9-9996-7894A757062D}">
      <dgm:prSet/>
      <dgm:spPr/>
      <dgm:t>
        <a:bodyPr/>
        <a:lstStyle/>
        <a:p>
          <a:endParaRPr lang="en-US"/>
        </a:p>
      </dgm:t>
    </dgm:pt>
    <dgm:pt modelId="{E540242E-89CC-4AFC-B072-B452C38EEF3D}" type="sibTrans" cxnId="{1720F397-6471-49B9-9996-7894A757062D}">
      <dgm:prSet/>
      <dgm:spPr/>
      <dgm:t>
        <a:bodyPr/>
        <a:lstStyle/>
        <a:p>
          <a:endParaRPr lang="en-US"/>
        </a:p>
      </dgm:t>
    </dgm:pt>
    <dgm:pt modelId="{6EF3BEC4-668C-485E-8623-F778E719009C}" type="pres">
      <dgm:prSet presAssocID="{5EC4DF34-DB41-4BC7-B212-0757C4ACD259}" presName="root" presStyleCnt="0">
        <dgm:presLayoutVars>
          <dgm:dir/>
          <dgm:resizeHandles val="exact"/>
        </dgm:presLayoutVars>
      </dgm:prSet>
      <dgm:spPr/>
      <dgm:t>
        <a:bodyPr/>
        <a:lstStyle/>
        <a:p>
          <a:endParaRPr lang="it-IT"/>
        </a:p>
      </dgm:t>
    </dgm:pt>
    <dgm:pt modelId="{E3080DA4-619F-42D1-B745-CA5F705CA2AD}" type="pres">
      <dgm:prSet presAssocID="{78BAC692-FCE2-4CFF-BD4A-BFC08874A399}" presName="compNode" presStyleCnt="0"/>
      <dgm:spPr/>
    </dgm:pt>
    <dgm:pt modelId="{8F2DE774-EE96-4BB7-8139-5A646E73140B}" type="pres">
      <dgm:prSet presAssocID="{78BAC692-FCE2-4CFF-BD4A-BFC08874A399}" presName="bgRect" presStyleLbl="bgShp" presStyleIdx="0" presStyleCnt="5" custAng="0" custLinFactNeighborX="192" custLinFactNeighborY="-469"/>
      <dgm:spPr/>
    </dgm:pt>
    <dgm:pt modelId="{AD3A8EB4-F62B-4928-A4D6-04A55A40E7CB}" type="pres">
      <dgm:prSet presAssocID="{78BAC692-FCE2-4CFF-BD4A-BFC08874A399}"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xmlns=""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xmlns="" id="0" name="" descr="Money"/>
        </a:ext>
      </dgm:extLst>
    </dgm:pt>
    <dgm:pt modelId="{3242D30C-11F6-444E-938B-6EB4D449A288}" type="pres">
      <dgm:prSet presAssocID="{78BAC692-FCE2-4CFF-BD4A-BFC08874A399}" presName="spaceRect" presStyleCnt="0"/>
      <dgm:spPr/>
    </dgm:pt>
    <dgm:pt modelId="{F1695CE6-531D-4DA3-B439-B2DB1AF59352}" type="pres">
      <dgm:prSet presAssocID="{78BAC692-FCE2-4CFF-BD4A-BFC08874A399}" presName="parTx" presStyleLbl="revTx" presStyleIdx="0" presStyleCnt="5">
        <dgm:presLayoutVars>
          <dgm:chMax val="0"/>
          <dgm:chPref val="0"/>
        </dgm:presLayoutVars>
      </dgm:prSet>
      <dgm:spPr/>
      <dgm:t>
        <a:bodyPr/>
        <a:lstStyle/>
        <a:p>
          <a:endParaRPr lang="it-IT"/>
        </a:p>
      </dgm:t>
    </dgm:pt>
    <dgm:pt modelId="{70ABAE5C-785B-4D49-8675-2BCA8D187983}" type="pres">
      <dgm:prSet presAssocID="{DAAE001E-DB0D-4F9B-A8B1-D854FF4AEFBB}" presName="sibTrans" presStyleCnt="0"/>
      <dgm:spPr/>
    </dgm:pt>
    <dgm:pt modelId="{34B5CD0C-DA49-4EDD-84C4-F92C0E9E59D2}" type="pres">
      <dgm:prSet presAssocID="{343116F6-E7BB-4782-A599-5B822E326F53}" presName="compNode" presStyleCnt="0"/>
      <dgm:spPr/>
    </dgm:pt>
    <dgm:pt modelId="{A62F70DA-0933-4BC7-89EF-69BE025EF990}" type="pres">
      <dgm:prSet presAssocID="{343116F6-E7BB-4782-A599-5B822E326F53}" presName="bgRect" presStyleLbl="bgShp" presStyleIdx="1" presStyleCnt="5" custLinFactNeighborX="0"/>
      <dgm:spPr/>
    </dgm:pt>
    <dgm:pt modelId="{3754168A-5407-481F-BD89-849D26EE6B68}" type="pres">
      <dgm:prSet presAssocID="{343116F6-E7BB-4782-A599-5B822E326F53}"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xmlns=""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xmlns="" id="0" name="" descr="Smart Phone"/>
        </a:ext>
      </dgm:extLst>
    </dgm:pt>
    <dgm:pt modelId="{C6308DE7-BD76-466A-A968-F96E7FC6379A}" type="pres">
      <dgm:prSet presAssocID="{343116F6-E7BB-4782-A599-5B822E326F53}" presName="spaceRect" presStyleCnt="0"/>
      <dgm:spPr/>
    </dgm:pt>
    <dgm:pt modelId="{FF32C940-8089-45C1-AAFF-0EF3848ADDB8}" type="pres">
      <dgm:prSet presAssocID="{343116F6-E7BB-4782-A599-5B822E326F53}" presName="parTx" presStyleLbl="revTx" presStyleIdx="1" presStyleCnt="5">
        <dgm:presLayoutVars>
          <dgm:chMax val="0"/>
          <dgm:chPref val="0"/>
        </dgm:presLayoutVars>
      </dgm:prSet>
      <dgm:spPr/>
      <dgm:t>
        <a:bodyPr/>
        <a:lstStyle/>
        <a:p>
          <a:endParaRPr lang="it-IT"/>
        </a:p>
      </dgm:t>
    </dgm:pt>
    <dgm:pt modelId="{464ABB00-D356-469B-B2A7-E51534A03D84}" type="pres">
      <dgm:prSet presAssocID="{00C90284-5B0D-4FE5-ACAE-661EC473CE1D}" presName="sibTrans" presStyleCnt="0"/>
      <dgm:spPr/>
    </dgm:pt>
    <dgm:pt modelId="{287B1952-C5BD-4F87-B033-F21579B03EBD}" type="pres">
      <dgm:prSet presAssocID="{C05F02F0-1FAE-423E-8879-396620DF1883}" presName="compNode" presStyleCnt="0"/>
      <dgm:spPr/>
    </dgm:pt>
    <dgm:pt modelId="{83049377-9A4A-42AC-AB1C-F575B1FAFAC9}" type="pres">
      <dgm:prSet presAssocID="{C05F02F0-1FAE-423E-8879-396620DF1883}" presName="bgRect" presStyleLbl="bgShp" presStyleIdx="2" presStyleCnt="5"/>
      <dgm:spPr/>
    </dgm:pt>
    <dgm:pt modelId="{1C91A4C7-EB4E-47FC-933B-BFE6FADD704D}" type="pres">
      <dgm:prSet presAssocID="{C05F02F0-1FAE-423E-8879-396620DF188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xmlns="" val="0"/>
              </a:ext>
              <a:ext uri="{96DAC541-7B7A-43D3-8B79-37D633B846F1}">
                <asvg:svgBlip xmlns:asvg="http://schemas.microsoft.com/office/drawing/2016/SVG/main" xmlns="" r:embed="rId6"/>
              </a:ext>
            </a:extLst>
          </a:blip>
          <a:stretch>
            <a:fillRect/>
          </a:stretch>
        </a:blipFill>
        <a:ln>
          <a:noFill/>
        </a:ln>
      </dgm:spPr>
      <dgm:extLst>
        <a:ext uri="{E40237B7-FDA0-4F09-8148-C483321AD2D9}">
          <dgm14:cNvPr xmlns:dgm14="http://schemas.microsoft.com/office/drawing/2010/diagram" xmlns="" id="0" name="" descr="Coins"/>
        </a:ext>
      </dgm:extLst>
    </dgm:pt>
    <dgm:pt modelId="{9A247F43-1A0B-4E00-9677-37F480E1F20B}" type="pres">
      <dgm:prSet presAssocID="{C05F02F0-1FAE-423E-8879-396620DF1883}" presName="spaceRect" presStyleCnt="0"/>
      <dgm:spPr/>
    </dgm:pt>
    <dgm:pt modelId="{2A1DAAEA-B36F-4E99-A507-832161C7448C}" type="pres">
      <dgm:prSet presAssocID="{C05F02F0-1FAE-423E-8879-396620DF1883}" presName="parTx" presStyleLbl="revTx" presStyleIdx="2" presStyleCnt="5">
        <dgm:presLayoutVars>
          <dgm:chMax val="0"/>
          <dgm:chPref val="0"/>
        </dgm:presLayoutVars>
      </dgm:prSet>
      <dgm:spPr/>
      <dgm:t>
        <a:bodyPr/>
        <a:lstStyle/>
        <a:p>
          <a:endParaRPr lang="it-IT"/>
        </a:p>
      </dgm:t>
    </dgm:pt>
    <dgm:pt modelId="{0C668DC7-1124-40AF-9682-A933010D89FA}" type="pres">
      <dgm:prSet presAssocID="{C0FE85D8-9E22-4142-88CC-A6FFB3A53F2C}" presName="sibTrans" presStyleCnt="0"/>
      <dgm:spPr/>
    </dgm:pt>
    <dgm:pt modelId="{A5A8E422-17DF-41E2-BCE9-7E9A20FD617A}" type="pres">
      <dgm:prSet presAssocID="{4D260F6E-9AF1-4EDB-8273-1F27C721324F}" presName="compNode" presStyleCnt="0"/>
      <dgm:spPr/>
    </dgm:pt>
    <dgm:pt modelId="{8435E35B-7FDA-4B0A-8FD1-78F1EEAC4B37}" type="pres">
      <dgm:prSet presAssocID="{4D260F6E-9AF1-4EDB-8273-1F27C721324F}" presName="bgRect" presStyleLbl="bgShp" presStyleIdx="3" presStyleCnt="5" custLinFactNeighborX="-7094" custLinFactNeighborY="2016"/>
      <dgm:spPr/>
    </dgm:pt>
    <dgm:pt modelId="{EAC3D605-34D7-441B-8B64-C3C7AF326502}" type="pres">
      <dgm:prSet presAssocID="{4D260F6E-9AF1-4EDB-8273-1F27C721324F}"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xmlns="" val="0"/>
              </a:ext>
              <a:ext uri="{96DAC541-7B7A-43D3-8B79-37D633B846F1}">
                <asvg:svgBlip xmlns:asvg="http://schemas.microsoft.com/office/drawing/2016/SVG/main" xmlns="" r:embed="rId8"/>
              </a:ext>
            </a:extLst>
          </a:blip>
          <a:stretch>
            <a:fillRect/>
          </a:stretch>
        </a:blipFill>
        <a:ln>
          <a:noFill/>
        </a:ln>
      </dgm:spPr>
      <dgm:extLst>
        <a:ext uri="{E40237B7-FDA0-4F09-8148-C483321AD2D9}">
          <dgm14:cNvPr xmlns:dgm14="http://schemas.microsoft.com/office/drawing/2010/diagram" xmlns="" id="0" name="" descr="Tick"/>
        </a:ext>
      </dgm:extLst>
    </dgm:pt>
    <dgm:pt modelId="{57A75D28-37D4-4327-8A61-021BD0772FCE}" type="pres">
      <dgm:prSet presAssocID="{4D260F6E-9AF1-4EDB-8273-1F27C721324F}" presName="spaceRect" presStyleCnt="0"/>
      <dgm:spPr/>
    </dgm:pt>
    <dgm:pt modelId="{83D8997B-DB38-4364-B352-43BA26CDE0F6}" type="pres">
      <dgm:prSet presAssocID="{4D260F6E-9AF1-4EDB-8273-1F27C721324F}" presName="parTx" presStyleLbl="revTx" presStyleIdx="3" presStyleCnt="5">
        <dgm:presLayoutVars>
          <dgm:chMax val="0"/>
          <dgm:chPref val="0"/>
        </dgm:presLayoutVars>
      </dgm:prSet>
      <dgm:spPr/>
      <dgm:t>
        <a:bodyPr/>
        <a:lstStyle/>
        <a:p>
          <a:endParaRPr lang="it-IT"/>
        </a:p>
      </dgm:t>
    </dgm:pt>
    <dgm:pt modelId="{BC10FB6F-AC5A-45FF-9AA6-CD147AAB1C96}" type="pres">
      <dgm:prSet presAssocID="{DED79B78-1B44-4BB8-9A4E-2EC657B0694C}" presName="sibTrans" presStyleCnt="0"/>
      <dgm:spPr/>
    </dgm:pt>
    <dgm:pt modelId="{CAC0CA2B-F029-43F5-B379-0668C3F7FF05}" type="pres">
      <dgm:prSet presAssocID="{33A75534-11D4-4AA9-8882-715186AABDED}" presName="compNode" presStyleCnt="0"/>
      <dgm:spPr/>
    </dgm:pt>
    <dgm:pt modelId="{43C7382F-0C3B-4B3D-90B7-440D78E54D04}" type="pres">
      <dgm:prSet presAssocID="{33A75534-11D4-4AA9-8882-715186AABDED}" presName="bgRect" presStyleLbl="bgShp" presStyleIdx="4" presStyleCnt="5"/>
      <dgm:spPr/>
    </dgm:pt>
    <dgm:pt modelId="{E2D291F7-6105-46DE-A25B-43688D958AF5}" type="pres">
      <dgm:prSet presAssocID="{33A75534-11D4-4AA9-8882-715186AABDE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xmlns="" val="0"/>
              </a:ext>
              <a:ext uri="{96DAC541-7B7A-43D3-8B79-37D633B846F1}">
                <asvg:svgBlip xmlns:asvg="http://schemas.microsoft.com/office/drawing/2016/SVG/main" xmlns="" r:embed="rId10"/>
              </a:ext>
            </a:extLst>
          </a:blip>
          <a:stretch>
            <a:fillRect/>
          </a:stretch>
        </a:blipFill>
        <a:ln>
          <a:noFill/>
        </a:ln>
      </dgm:spPr>
      <dgm:extLst>
        <a:ext uri="{E40237B7-FDA0-4F09-8148-C483321AD2D9}">
          <dgm14:cNvPr xmlns:dgm14="http://schemas.microsoft.com/office/drawing/2010/diagram" xmlns="" id="0" name="" descr="Contract"/>
        </a:ext>
      </dgm:extLst>
    </dgm:pt>
    <dgm:pt modelId="{8218D8B0-9B96-416B-9EC6-F93EAF4F181E}" type="pres">
      <dgm:prSet presAssocID="{33A75534-11D4-4AA9-8882-715186AABDED}" presName="spaceRect" presStyleCnt="0"/>
      <dgm:spPr/>
    </dgm:pt>
    <dgm:pt modelId="{60622E74-3740-41B2-987E-26F2FAC602E8}" type="pres">
      <dgm:prSet presAssocID="{33A75534-11D4-4AA9-8882-715186AABDED}" presName="parTx" presStyleLbl="revTx" presStyleIdx="4" presStyleCnt="5">
        <dgm:presLayoutVars>
          <dgm:chMax val="0"/>
          <dgm:chPref val="0"/>
        </dgm:presLayoutVars>
      </dgm:prSet>
      <dgm:spPr/>
      <dgm:t>
        <a:bodyPr/>
        <a:lstStyle/>
        <a:p>
          <a:endParaRPr lang="it-IT"/>
        </a:p>
      </dgm:t>
    </dgm:pt>
  </dgm:ptLst>
  <dgm:cxnLst>
    <dgm:cxn modelId="{96A6578C-1EF3-48B4-B497-7BC3F34E6BD3}" type="presOf" srcId="{5EC4DF34-DB41-4BC7-B212-0757C4ACD259}" destId="{6EF3BEC4-668C-485E-8623-F778E719009C}" srcOrd="0" destOrd="0" presId="urn:microsoft.com/office/officeart/2018/2/layout/IconVerticalSolidList"/>
    <dgm:cxn modelId="{2B89FDB7-4C2F-420D-81E0-9EFBB2A80E04}" type="presOf" srcId="{33A75534-11D4-4AA9-8882-715186AABDED}" destId="{60622E74-3740-41B2-987E-26F2FAC602E8}" srcOrd="0" destOrd="0" presId="urn:microsoft.com/office/officeart/2018/2/layout/IconVerticalSolidList"/>
    <dgm:cxn modelId="{07B903B6-BF37-4927-96D4-EE2BB3AFE861}" type="presOf" srcId="{C05F02F0-1FAE-423E-8879-396620DF1883}" destId="{2A1DAAEA-B36F-4E99-A507-832161C7448C}" srcOrd="0" destOrd="0" presId="urn:microsoft.com/office/officeart/2018/2/layout/IconVerticalSolidList"/>
    <dgm:cxn modelId="{12E23D53-48CE-4E25-A8F2-7070764D5985}" type="presOf" srcId="{343116F6-E7BB-4782-A599-5B822E326F53}" destId="{FF32C940-8089-45C1-AAFF-0EF3848ADDB8}" srcOrd="0" destOrd="0" presId="urn:microsoft.com/office/officeart/2018/2/layout/IconVerticalSolidList"/>
    <dgm:cxn modelId="{E9BBA73E-193F-4E87-B65B-9BBF5B78AD90}" srcId="{5EC4DF34-DB41-4BC7-B212-0757C4ACD259}" destId="{C05F02F0-1FAE-423E-8879-396620DF1883}" srcOrd="2" destOrd="0" parTransId="{590BD3B8-956F-4131-89BF-9677224CD4F8}" sibTransId="{C0FE85D8-9E22-4142-88CC-A6FFB3A53F2C}"/>
    <dgm:cxn modelId="{5EEE2E2A-0B96-45A4-AF07-73A5996D2FE6}" srcId="{5EC4DF34-DB41-4BC7-B212-0757C4ACD259}" destId="{4D260F6E-9AF1-4EDB-8273-1F27C721324F}" srcOrd="3" destOrd="0" parTransId="{FEB95A3E-7E50-46C3-85EA-E34CA6AF25B8}" sibTransId="{DED79B78-1B44-4BB8-9A4E-2EC657B0694C}"/>
    <dgm:cxn modelId="{DE7DD9D1-00A9-425B-8C37-E40CFF6CC018}" srcId="{5EC4DF34-DB41-4BC7-B212-0757C4ACD259}" destId="{343116F6-E7BB-4782-A599-5B822E326F53}" srcOrd="1" destOrd="0" parTransId="{C1353E83-461F-4390-A716-97F620FF2A37}" sibTransId="{00C90284-5B0D-4FE5-ACAE-661EC473CE1D}"/>
    <dgm:cxn modelId="{83AA44FF-C029-43C1-BA21-988CAF134DCE}" type="presOf" srcId="{78BAC692-FCE2-4CFF-BD4A-BFC08874A399}" destId="{F1695CE6-531D-4DA3-B439-B2DB1AF59352}" srcOrd="0" destOrd="0" presId="urn:microsoft.com/office/officeart/2018/2/layout/IconVerticalSolidList"/>
    <dgm:cxn modelId="{9C91D555-CF0A-4FE3-BFD3-AFCBEBA73379}" type="presOf" srcId="{4D260F6E-9AF1-4EDB-8273-1F27C721324F}" destId="{83D8997B-DB38-4364-B352-43BA26CDE0F6}" srcOrd="0" destOrd="0" presId="urn:microsoft.com/office/officeart/2018/2/layout/IconVerticalSolidList"/>
    <dgm:cxn modelId="{AE6BA359-32B9-4C49-A2FF-FFE4C0CC6EE0}" srcId="{5EC4DF34-DB41-4BC7-B212-0757C4ACD259}" destId="{78BAC692-FCE2-4CFF-BD4A-BFC08874A399}" srcOrd="0" destOrd="0" parTransId="{372DE4D7-F585-40EC-837B-F61F8F2B7EF6}" sibTransId="{DAAE001E-DB0D-4F9B-A8B1-D854FF4AEFBB}"/>
    <dgm:cxn modelId="{1720F397-6471-49B9-9996-7894A757062D}" srcId="{5EC4DF34-DB41-4BC7-B212-0757C4ACD259}" destId="{33A75534-11D4-4AA9-8882-715186AABDED}" srcOrd="4" destOrd="0" parTransId="{F797FFA2-F395-422E-A6E9-BFBFE2B8720A}" sibTransId="{E540242E-89CC-4AFC-B072-B452C38EEF3D}"/>
    <dgm:cxn modelId="{25896F8A-656E-4511-BF82-BC8E792B94CD}" type="presParOf" srcId="{6EF3BEC4-668C-485E-8623-F778E719009C}" destId="{E3080DA4-619F-42D1-B745-CA5F705CA2AD}" srcOrd="0" destOrd="0" presId="urn:microsoft.com/office/officeart/2018/2/layout/IconVerticalSolidList"/>
    <dgm:cxn modelId="{D7AA758B-A976-4949-ABCF-FF7B83633F42}" type="presParOf" srcId="{E3080DA4-619F-42D1-B745-CA5F705CA2AD}" destId="{8F2DE774-EE96-4BB7-8139-5A646E73140B}" srcOrd="0" destOrd="0" presId="urn:microsoft.com/office/officeart/2018/2/layout/IconVerticalSolidList"/>
    <dgm:cxn modelId="{1D02546C-29F6-410D-9EC3-61A9786BEA91}" type="presParOf" srcId="{E3080DA4-619F-42D1-B745-CA5F705CA2AD}" destId="{AD3A8EB4-F62B-4928-A4D6-04A55A40E7CB}" srcOrd="1" destOrd="0" presId="urn:microsoft.com/office/officeart/2018/2/layout/IconVerticalSolidList"/>
    <dgm:cxn modelId="{11B84B2E-3D10-4436-84D9-BF3D68623032}" type="presParOf" srcId="{E3080DA4-619F-42D1-B745-CA5F705CA2AD}" destId="{3242D30C-11F6-444E-938B-6EB4D449A288}" srcOrd="2" destOrd="0" presId="urn:microsoft.com/office/officeart/2018/2/layout/IconVerticalSolidList"/>
    <dgm:cxn modelId="{B8D78708-A5F7-40C2-B82B-344A455504E4}" type="presParOf" srcId="{E3080DA4-619F-42D1-B745-CA5F705CA2AD}" destId="{F1695CE6-531D-4DA3-B439-B2DB1AF59352}" srcOrd="3" destOrd="0" presId="urn:microsoft.com/office/officeart/2018/2/layout/IconVerticalSolidList"/>
    <dgm:cxn modelId="{47EDB39C-2DBD-4FDF-B81E-B933F5C92C56}" type="presParOf" srcId="{6EF3BEC4-668C-485E-8623-F778E719009C}" destId="{70ABAE5C-785B-4D49-8675-2BCA8D187983}" srcOrd="1" destOrd="0" presId="urn:microsoft.com/office/officeart/2018/2/layout/IconVerticalSolidList"/>
    <dgm:cxn modelId="{5D38A16A-340C-4D3D-AB7A-2C932B24269A}" type="presParOf" srcId="{6EF3BEC4-668C-485E-8623-F778E719009C}" destId="{34B5CD0C-DA49-4EDD-84C4-F92C0E9E59D2}" srcOrd="2" destOrd="0" presId="urn:microsoft.com/office/officeart/2018/2/layout/IconVerticalSolidList"/>
    <dgm:cxn modelId="{5BD93AF0-9CF8-48C6-BFFD-92C2776A57D7}" type="presParOf" srcId="{34B5CD0C-DA49-4EDD-84C4-F92C0E9E59D2}" destId="{A62F70DA-0933-4BC7-89EF-69BE025EF990}" srcOrd="0" destOrd="0" presId="urn:microsoft.com/office/officeart/2018/2/layout/IconVerticalSolidList"/>
    <dgm:cxn modelId="{8A44CB66-3678-4FE9-AB4B-B1E67A04DD9D}" type="presParOf" srcId="{34B5CD0C-DA49-4EDD-84C4-F92C0E9E59D2}" destId="{3754168A-5407-481F-BD89-849D26EE6B68}" srcOrd="1" destOrd="0" presId="urn:microsoft.com/office/officeart/2018/2/layout/IconVerticalSolidList"/>
    <dgm:cxn modelId="{340637EB-C014-45C4-B0EF-83E57164E47F}" type="presParOf" srcId="{34B5CD0C-DA49-4EDD-84C4-F92C0E9E59D2}" destId="{C6308DE7-BD76-466A-A968-F96E7FC6379A}" srcOrd="2" destOrd="0" presId="urn:microsoft.com/office/officeart/2018/2/layout/IconVerticalSolidList"/>
    <dgm:cxn modelId="{1CF21A4C-C81B-4B22-8F2C-2213E9C0B933}" type="presParOf" srcId="{34B5CD0C-DA49-4EDD-84C4-F92C0E9E59D2}" destId="{FF32C940-8089-45C1-AAFF-0EF3848ADDB8}" srcOrd="3" destOrd="0" presId="urn:microsoft.com/office/officeart/2018/2/layout/IconVerticalSolidList"/>
    <dgm:cxn modelId="{21AA8F76-C532-47B5-8F0A-DFCFBE5AEEB0}" type="presParOf" srcId="{6EF3BEC4-668C-485E-8623-F778E719009C}" destId="{464ABB00-D356-469B-B2A7-E51534A03D84}" srcOrd="3" destOrd="0" presId="urn:microsoft.com/office/officeart/2018/2/layout/IconVerticalSolidList"/>
    <dgm:cxn modelId="{DEF28B93-FD95-4531-89AE-AFEE4806F16F}" type="presParOf" srcId="{6EF3BEC4-668C-485E-8623-F778E719009C}" destId="{287B1952-C5BD-4F87-B033-F21579B03EBD}" srcOrd="4" destOrd="0" presId="urn:microsoft.com/office/officeart/2018/2/layout/IconVerticalSolidList"/>
    <dgm:cxn modelId="{0F94257A-65CD-483C-A0E9-79868112855C}" type="presParOf" srcId="{287B1952-C5BD-4F87-B033-F21579B03EBD}" destId="{83049377-9A4A-42AC-AB1C-F575B1FAFAC9}" srcOrd="0" destOrd="0" presId="urn:microsoft.com/office/officeart/2018/2/layout/IconVerticalSolidList"/>
    <dgm:cxn modelId="{4AD80955-2A4D-4FED-844E-52E8B7C46D26}" type="presParOf" srcId="{287B1952-C5BD-4F87-B033-F21579B03EBD}" destId="{1C91A4C7-EB4E-47FC-933B-BFE6FADD704D}" srcOrd="1" destOrd="0" presId="urn:microsoft.com/office/officeart/2018/2/layout/IconVerticalSolidList"/>
    <dgm:cxn modelId="{9CA6F384-C202-4522-8EE3-AD176D8F5686}" type="presParOf" srcId="{287B1952-C5BD-4F87-B033-F21579B03EBD}" destId="{9A247F43-1A0B-4E00-9677-37F480E1F20B}" srcOrd="2" destOrd="0" presId="urn:microsoft.com/office/officeart/2018/2/layout/IconVerticalSolidList"/>
    <dgm:cxn modelId="{2317B507-365E-4284-94F5-BF3AD67BAE7D}" type="presParOf" srcId="{287B1952-C5BD-4F87-B033-F21579B03EBD}" destId="{2A1DAAEA-B36F-4E99-A507-832161C7448C}" srcOrd="3" destOrd="0" presId="urn:microsoft.com/office/officeart/2018/2/layout/IconVerticalSolidList"/>
    <dgm:cxn modelId="{056A6D93-9BA1-4784-9B3B-DFD39E081883}" type="presParOf" srcId="{6EF3BEC4-668C-485E-8623-F778E719009C}" destId="{0C668DC7-1124-40AF-9682-A933010D89FA}" srcOrd="5" destOrd="0" presId="urn:microsoft.com/office/officeart/2018/2/layout/IconVerticalSolidList"/>
    <dgm:cxn modelId="{6E8B3F41-CE88-4C52-87BA-18324643D66A}" type="presParOf" srcId="{6EF3BEC4-668C-485E-8623-F778E719009C}" destId="{A5A8E422-17DF-41E2-BCE9-7E9A20FD617A}" srcOrd="6" destOrd="0" presId="urn:microsoft.com/office/officeart/2018/2/layout/IconVerticalSolidList"/>
    <dgm:cxn modelId="{918971AD-33EA-4BFA-9EB1-FAA0BC2134A9}" type="presParOf" srcId="{A5A8E422-17DF-41E2-BCE9-7E9A20FD617A}" destId="{8435E35B-7FDA-4B0A-8FD1-78F1EEAC4B37}" srcOrd="0" destOrd="0" presId="urn:microsoft.com/office/officeart/2018/2/layout/IconVerticalSolidList"/>
    <dgm:cxn modelId="{46C80E06-DBFC-4678-8B35-4B8918C8FA22}" type="presParOf" srcId="{A5A8E422-17DF-41E2-BCE9-7E9A20FD617A}" destId="{EAC3D605-34D7-441B-8B64-C3C7AF326502}" srcOrd="1" destOrd="0" presId="urn:microsoft.com/office/officeart/2018/2/layout/IconVerticalSolidList"/>
    <dgm:cxn modelId="{66DD149B-CAE5-40E7-AC04-74266EF25710}" type="presParOf" srcId="{A5A8E422-17DF-41E2-BCE9-7E9A20FD617A}" destId="{57A75D28-37D4-4327-8A61-021BD0772FCE}" srcOrd="2" destOrd="0" presId="urn:microsoft.com/office/officeart/2018/2/layout/IconVerticalSolidList"/>
    <dgm:cxn modelId="{C328C9BD-CD11-4041-B369-62A69BCA5361}" type="presParOf" srcId="{A5A8E422-17DF-41E2-BCE9-7E9A20FD617A}" destId="{83D8997B-DB38-4364-B352-43BA26CDE0F6}" srcOrd="3" destOrd="0" presId="urn:microsoft.com/office/officeart/2018/2/layout/IconVerticalSolidList"/>
    <dgm:cxn modelId="{CD1AC6F1-0272-4E91-96BB-4CC0CF793BC0}" type="presParOf" srcId="{6EF3BEC4-668C-485E-8623-F778E719009C}" destId="{BC10FB6F-AC5A-45FF-9AA6-CD147AAB1C96}" srcOrd="7" destOrd="0" presId="urn:microsoft.com/office/officeart/2018/2/layout/IconVerticalSolidList"/>
    <dgm:cxn modelId="{26518C88-4D16-41E6-A3C5-D6FAB124B828}" type="presParOf" srcId="{6EF3BEC4-668C-485E-8623-F778E719009C}" destId="{CAC0CA2B-F029-43F5-B379-0668C3F7FF05}" srcOrd="8" destOrd="0" presId="urn:microsoft.com/office/officeart/2018/2/layout/IconVerticalSolidList"/>
    <dgm:cxn modelId="{4D11416A-351E-4C52-BE03-211539D90A32}" type="presParOf" srcId="{CAC0CA2B-F029-43F5-B379-0668C3F7FF05}" destId="{43C7382F-0C3B-4B3D-90B7-440D78E54D04}" srcOrd="0" destOrd="0" presId="urn:microsoft.com/office/officeart/2018/2/layout/IconVerticalSolidList"/>
    <dgm:cxn modelId="{EF02A071-A054-4236-8834-5E1B40CE6649}" type="presParOf" srcId="{CAC0CA2B-F029-43F5-B379-0668C3F7FF05}" destId="{E2D291F7-6105-46DE-A25B-43688D958AF5}" srcOrd="1" destOrd="0" presId="urn:microsoft.com/office/officeart/2018/2/layout/IconVerticalSolidList"/>
    <dgm:cxn modelId="{14B5D491-A8BA-4100-A33D-132554FC93F6}" type="presParOf" srcId="{CAC0CA2B-F029-43F5-B379-0668C3F7FF05}" destId="{8218D8B0-9B96-416B-9EC6-F93EAF4F181E}" srcOrd="2" destOrd="0" presId="urn:microsoft.com/office/officeart/2018/2/layout/IconVerticalSolidList"/>
    <dgm:cxn modelId="{FDCC4828-929C-4D4F-85DD-B512C1222C60}" type="presParOf" srcId="{CAC0CA2B-F029-43F5-B379-0668C3F7FF05}" destId="{60622E74-3740-41B2-987E-26F2FAC602E8}" srcOrd="3" destOrd="0" presId="urn:microsoft.com/office/officeart/2018/2/layout/IconVerticalSoli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2DE774-EE96-4BB7-8139-5A646E73140B}">
      <dsp:nvSpPr>
        <dsp:cNvPr id="0" name=""/>
        <dsp:cNvSpPr/>
      </dsp:nvSpPr>
      <dsp:spPr>
        <a:xfrm>
          <a:off x="0" y="2"/>
          <a:ext cx="6037545" cy="57420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3A8EB4-F62B-4928-A4D6-04A55A40E7CB}">
      <dsp:nvSpPr>
        <dsp:cNvPr id="0" name=""/>
        <dsp:cNvSpPr/>
      </dsp:nvSpPr>
      <dsp:spPr>
        <a:xfrm>
          <a:off x="173696" y="131891"/>
          <a:ext cx="315812" cy="315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695CE6-531D-4DA3-B439-B2DB1AF59352}">
      <dsp:nvSpPr>
        <dsp:cNvPr id="0" name=""/>
        <dsp:cNvSpPr/>
      </dsp:nvSpPr>
      <dsp:spPr>
        <a:xfrm>
          <a:off x="663205" y="2695"/>
          <a:ext cx="5374339" cy="574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770" tIns="60770" rIns="60770" bIns="60770" numCol="1" spcCol="1270" anchor="ctr" anchorCtr="0">
          <a:noAutofit/>
        </a:bodyPr>
        <a:lstStyle/>
        <a:p>
          <a:pPr marL="0" lvl="0" indent="0" algn="l" defTabSz="666750">
            <a:lnSpc>
              <a:spcPct val="90000"/>
            </a:lnSpc>
            <a:spcBef>
              <a:spcPct val="0"/>
            </a:spcBef>
            <a:spcAft>
              <a:spcPct val="35000"/>
            </a:spcAft>
            <a:buNone/>
          </a:pPr>
          <a:r>
            <a:rPr lang="en-US" sz="1500" kern="1200"/>
            <a:t>A payment commitment</a:t>
          </a:r>
        </a:p>
      </dsp:txBody>
      <dsp:txXfrm>
        <a:off x="663205" y="2695"/>
        <a:ext cx="5374339" cy="574203"/>
      </dsp:txXfrm>
    </dsp:sp>
    <dsp:sp modelId="{A62F70DA-0933-4BC7-89EF-69BE025EF990}">
      <dsp:nvSpPr>
        <dsp:cNvPr id="0" name=""/>
        <dsp:cNvSpPr/>
      </dsp:nvSpPr>
      <dsp:spPr>
        <a:xfrm>
          <a:off x="0" y="720450"/>
          <a:ext cx="6037545" cy="57420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54168A-5407-481F-BD89-849D26EE6B68}">
      <dsp:nvSpPr>
        <dsp:cNvPr id="0" name=""/>
        <dsp:cNvSpPr/>
      </dsp:nvSpPr>
      <dsp:spPr>
        <a:xfrm>
          <a:off x="173696" y="849646"/>
          <a:ext cx="315812" cy="315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32C940-8089-45C1-AAFF-0EF3848ADDB8}">
      <dsp:nvSpPr>
        <dsp:cNvPr id="0" name=""/>
        <dsp:cNvSpPr/>
      </dsp:nvSpPr>
      <dsp:spPr>
        <a:xfrm>
          <a:off x="663205" y="720450"/>
          <a:ext cx="5374339" cy="574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770" tIns="60770" rIns="60770" bIns="60770" numCol="1" spcCol="1270" anchor="ctr" anchorCtr="0">
          <a:noAutofit/>
        </a:bodyPr>
        <a:lstStyle/>
        <a:p>
          <a:pPr marL="0" lvl="0" indent="0" algn="l" defTabSz="666750">
            <a:lnSpc>
              <a:spcPct val="90000"/>
            </a:lnSpc>
            <a:spcBef>
              <a:spcPct val="0"/>
            </a:spcBef>
            <a:spcAft>
              <a:spcPct val="35000"/>
            </a:spcAft>
            <a:buNone/>
          </a:pPr>
          <a:r>
            <a:rPr lang="en-US" sz="1500" kern="1200" dirty="0"/>
            <a:t>In digital form</a:t>
          </a:r>
        </a:p>
      </dsp:txBody>
      <dsp:txXfrm>
        <a:off x="663205" y="720450"/>
        <a:ext cx="5374339" cy="574203"/>
      </dsp:txXfrm>
    </dsp:sp>
    <dsp:sp modelId="{83049377-9A4A-42AC-AB1C-F575B1FAFAC9}">
      <dsp:nvSpPr>
        <dsp:cNvPr id="0" name=""/>
        <dsp:cNvSpPr/>
      </dsp:nvSpPr>
      <dsp:spPr>
        <a:xfrm>
          <a:off x="0" y="1438205"/>
          <a:ext cx="6037545" cy="57420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91A4C7-EB4E-47FC-933B-BFE6FADD704D}">
      <dsp:nvSpPr>
        <dsp:cNvPr id="0" name=""/>
        <dsp:cNvSpPr/>
      </dsp:nvSpPr>
      <dsp:spPr>
        <a:xfrm>
          <a:off x="173696" y="1567400"/>
          <a:ext cx="315812" cy="315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A1DAAEA-B36F-4E99-A507-832161C7448C}">
      <dsp:nvSpPr>
        <dsp:cNvPr id="0" name=""/>
        <dsp:cNvSpPr/>
      </dsp:nvSpPr>
      <dsp:spPr>
        <a:xfrm>
          <a:off x="663205" y="1438205"/>
          <a:ext cx="5374339" cy="574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770" tIns="60770" rIns="60770" bIns="60770" numCol="1" spcCol="1270" anchor="ctr" anchorCtr="0">
          <a:noAutofit/>
        </a:bodyPr>
        <a:lstStyle/>
        <a:p>
          <a:pPr marL="0" lvl="0" indent="0" algn="l" defTabSz="666750">
            <a:lnSpc>
              <a:spcPct val="90000"/>
            </a:lnSpc>
            <a:spcBef>
              <a:spcPct val="0"/>
            </a:spcBef>
            <a:spcAft>
              <a:spcPct val="35000"/>
            </a:spcAft>
            <a:buNone/>
          </a:pPr>
          <a:r>
            <a:rPr lang="en-US" sz="1500" kern="1200"/>
            <a:t>For use in any trade finance transaction</a:t>
          </a:r>
        </a:p>
      </dsp:txBody>
      <dsp:txXfrm>
        <a:off x="663205" y="1438205"/>
        <a:ext cx="5374339" cy="574203"/>
      </dsp:txXfrm>
    </dsp:sp>
    <dsp:sp modelId="{8435E35B-7FDA-4B0A-8FD1-78F1EEAC4B37}">
      <dsp:nvSpPr>
        <dsp:cNvPr id="0" name=""/>
        <dsp:cNvSpPr/>
      </dsp:nvSpPr>
      <dsp:spPr>
        <a:xfrm>
          <a:off x="0" y="2167535"/>
          <a:ext cx="6037545" cy="57420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C3D605-34D7-441B-8B64-C3C7AF326502}">
      <dsp:nvSpPr>
        <dsp:cNvPr id="0" name=""/>
        <dsp:cNvSpPr/>
      </dsp:nvSpPr>
      <dsp:spPr>
        <a:xfrm>
          <a:off x="173696" y="2285155"/>
          <a:ext cx="315812" cy="31581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3D8997B-DB38-4364-B352-43BA26CDE0F6}">
      <dsp:nvSpPr>
        <dsp:cNvPr id="0" name=""/>
        <dsp:cNvSpPr/>
      </dsp:nvSpPr>
      <dsp:spPr>
        <a:xfrm>
          <a:off x="663205" y="2155959"/>
          <a:ext cx="5374339" cy="574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770" tIns="60770" rIns="60770" bIns="60770" numCol="1" spcCol="1270" anchor="ctr" anchorCtr="0">
          <a:noAutofit/>
        </a:bodyPr>
        <a:lstStyle/>
        <a:p>
          <a:pPr marL="0" lvl="0" indent="0" algn="l" defTabSz="666750">
            <a:lnSpc>
              <a:spcPct val="90000"/>
            </a:lnSpc>
            <a:spcBef>
              <a:spcPct val="0"/>
            </a:spcBef>
            <a:spcAft>
              <a:spcPct val="35000"/>
            </a:spcAft>
            <a:buNone/>
          </a:pPr>
          <a:r>
            <a:rPr lang="en-US" sz="1500" kern="1200" dirty="0"/>
            <a:t>Open Source and Interoperable on any DLT platform</a:t>
          </a:r>
        </a:p>
      </dsp:txBody>
      <dsp:txXfrm>
        <a:off x="663205" y="2155959"/>
        <a:ext cx="5374339" cy="574203"/>
      </dsp:txXfrm>
    </dsp:sp>
    <dsp:sp modelId="{43C7382F-0C3B-4B3D-90B7-440D78E54D04}">
      <dsp:nvSpPr>
        <dsp:cNvPr id="0" name=""/>
        <dsp:cNvSpPr/>
      </dsp:nvSpPr>
      <dsp:spPr>
        <a:xfrm>
          <a:off x="0" y="2873714"/>
          <a:ext cx="6037545" cy="574203"/>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D291F7-6105-46DE-A25B-43688D958AF5}">
      <dsp:nvSpPr>
        <dsp:cNvPr id="0" name=""/>
        <dsp:cNvSpPr/>
      </dsp:nvSpPr>
      <dsp:spPr>
        <a:xfrm>
          <a:off x="173696" y="3002910"/>
          <a:ext cx="315812" cy="31581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622E74-3740-41B2-987E-26F2FAC602E8}">
      <dsp:nvSpPr>
        <dsp:cNvPr id="0" name=""/>
        <dsp:cNvSpPr/>
      </dsp:nvSpPr>
      <dsp:spPr>
        <a:xfrm>
          <a:off x="663205" y="2873714"/>
          <a:ext cx="5374339" cy="574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770" tIns="60770" rIns="60770" bIns="60770" numCol="1" spcCol="1270" anchor="ctr" anchorCtr="0">
          <a:noAutofit/>
        </a:bodyPr>
        <a:lstStyle/>
        <a:p>
          <a:pPr marL="0" lvl="0" indent="0" algn="l" defTabSz="666750">
            <a:lnSpc>
              <a:spcPct val="90000"/>
            </a:lnSpc>
            <a:spcBef>
              <a:spcPct val="0"/>
            </a:spcBef>
            <a:spcAft>
              <a:spcPct val="35000"/>
            </a:spcAft>
            <a:buNone/>
          </a:pPr>
          <a:r>
            <a:rPr lang="en-US" sz="1500" kern="1200" dirty="0"/>
            <a:t>Within a legal framework ensuring that the commitment, although in digital form, is legally binding, enforceable, and is negotiable</a:t>
          </a:r>
        </a:p>
      </dsp:txBody>
      <dsp:txXfrm>
        <a:off x="663205" y="2873714"/>
        <a:ext cx="5374339" cy="57420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smtClean="0"/>
              <a:pPr/>
              <a:t>‹N›</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986214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473823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747713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948543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366332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109120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266875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211364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xmlns="" val="1773113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911040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smtClean="0"/>
              <a:pPr/>
              <a:t>2/8/2021</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4272399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smtClean="0"/>
              <a:pPr/>
              <a:t>2/8/2021</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smtClean="0"/>
              <a:pPr/>
              <a:t>‹N›</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40957768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hyperlink" Target="https://www.baft.org/docs/default-source/2020/08/baft-dlpc-business-bps-v1-1.pdf?sfvrsn=5e2b23e1_14" TargetMode="External"/><Relationship Id="rId2" Type="http://schemas.openxmlformats.org/officeDocument/2006/relationships/hyperlink" Target="https://www.r3.com/wp-content/uploads/2018/09/Code_Is_Not_Law_R3.pdf" TargetMode="Externa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s://www.baft.org/docs/default-source/2020/08/baft-dlpc-technical-bps-v1-1.pdf?sfvrsn=5b2b23e1_16"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johnlachlantaylor@gmail.com" TargetMode="External"/><Relationship Id="rId2" Type="http://schemas.openxmlformats.org/officeDocument/2006/relationships/hyperlink" Target="mailto:wknapp@gtbinsights.com" TargetMode="External"/><Relationship Id="rId1" Type="http://schemas.openxmlformats.org/officeDocument/2006/relationships/slideLayout" Target="../slideLayouts/slideLayout2.xml"/><Relationship Id="rId4" Type="http://schemas.openxmlformats.org/officeDocument/2006/relationships/hyperlink" Target="mailto:rebecca@skuchain.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https://baft.org/docs/default-source/default-document-library/joint-dlt-report-2018-final-code-is-not-law.pdf?sfvrsn=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4F6621CF-F493-40D5-98AE-24A9D3AD43C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178" y="0"/>
            <a:ext cx="12194875" cy="4950268"/>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E931A225-9985-461F-8A7F-BE91FEDFC2D9}"/>
              </a:ext>
            </a:extLst>
          </p:cNvPr>
          <p:cNvSpPr>
            <a:spLocks noGrp="1"/>
          </p:cNvSpPr>
          <p:nvPr>
            <p:ph type="ctrTitle"/>
          </p:nvPr>
        </p:nvSpPr>
        <p:spPr>
          <a:xfrm>
            <a:off x="5078896" y="289249"/>
            <a:ext cx="6500394" cy="4481763"/>
          </a:xfrm>
        </p:spPr>
        <p:txBody>
          <a:bodyPr anchor="ctr">
            <a:normAutofit/>
          </a:bodyPr>
          <a:lstStyle/>
          <a:p>
            <a:r>
              <a:rPr lang="en-US" sz="4800" dirty="0"/>
              <a:t/>
            </a:r>
            <a:br>
              <a:rPr lang="en-US" sz="4800" dirty="0"/>
            </a:br>
            <a:r>
              <a:rPr lang="en-US" sz="4800" dirty="0"/>
              <a:t/>
            </a:r>
            <a:br>
              <a:rPr lang="en-US" sz="4800" dirty="0"/>
            </a:br>
            <a:r>
              <a:rPr lang="en-US" sz="3100" dirty="0"/>
              <a:t>BAFT DLPC - Distributed Ledger Payment commitment </a:t>
            </a:r>
          </a:p>
        </p:txBody>
      </p:sp>
      <p:sp>
        <p:nvSpPr>
          <p:cNvPr id="11" name="Rectangle 10">
            <a:extLst>
              <a:ext uri="{FF2B5EF4-FFF2-40B4-BE49-F238E27FC236}">
                <a16:creationId xmlns:a16="http://schemas.microsoft.com/office/drawing/2014/main" xmlns="" id="{CADEE02A-D296-42EA-88F5-7803F69CEE2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5" y="4950269"/>
            <a:ext cx="12191695" cy="1907732"/>
          </a:xfrm>
          <a:prstGeom prst="rect">
            <a:avLst/>
          </a:prstGeom>
          <a:solidFill>
            <a:schemeClr val="accent1"/>
          </a:solidFill>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xmlns="" id="{BAB44CF8-A02F-4389-ACF0-0D65D8601471}"/>
              </a:ext>
            </a:extLst>
          </p:cNvPr>
          <p:cNvSpPr>
            <a:spLocks noGrp="1"/>
          </p:cNvSpPr>
          <p:nvPr>
            <p:ph type="subTitle" idx="1"/>
          </p:nvPr>
        </p:nvSpPr>
        <p:spPr>
          <a:xfrm>
            <a:off x="4654296" y="5091400"/>
            <a:ext cx="7534526" cy="1625469"/>
          </a:xfrm>
        </p:spPr>
        <p:txBody>
          <a:bodyPr>
            <a:normAutofit fontScale="25000" lnSpcReduction="20000"/>
          </a:bodyPr>
          <a:lstStyle/>
          <a:p>
            <a:pPr marL="285750" indent="-285750">
              <a:lnSpc>
                <a:spcPct val="110000"/>
              </a:lnSpc>
              <a:buFont typeface="Arial" panose="020B0604020202020204" pitchFamily="34" charset="0"/>
              <a:buChar char="•"/>
            </a:pPr>
            <a:endParaRPr lang="en-US" sz="600" dirty="0">
              <a:solidFill>
                <a:srgbClr val="FFFFFF"/>
              </a:solidFill>
            </a:endParaRPr>
          </a:p>
          <a:p>
            <a:pPr marL="285750" indent="-285750">
              <a:lnSpc>
                <a:spcPct val="110000"/>
              </a:lnSpc>
              <a:buFont typeface="Arial" panose="020B0604020202020204" pitchFamily="34" charset="0"/>
              <a:buChar char="•"/>
            </a:pPr>
            <a:r>
              <a:rPr lang="en-US" sz="5600" dirty="0">
                <a:solidFill>
                  <a:srgbClr val="FFFFFF"/>
                </a:solidFill>
              </a:rPr>
              <a:t>A Primer on DLPC:  A New Financial Asset and Standard for Global Trade</a:t>
            </a:r>
          </a:p>
          <a:p>
            <a:pPr marL="285750" indent="-285750">
              <a:lnSpc>
                <a:spcPct val="110000"/>
              </a:lnSpc>
              <a:buFont typeface="Arial" panose="020B0604020202020204" pitchFamily="34" charset="0"/>
              <a:buChar char="•"/>
            </a:pPr>
            <a:r>
              <a:rPr lang="en-US" sz="4800" dirty="0">
                <a:solidFill>
                  <a:srgbClr val="FFFFFF"/>
                </a:solidFill>
              </a:rPr>
              <a:t>Where did it come from?</a:t>
            </a:r>
          </a:p>
          <a:p>
            <a:pPr marL="285750" indent="-285750">
              <a:lnSpc>
                <a:spcPct val="110000"/>
              </a:lnSpc>
              <a:buFont typeface="Arial" panose="020B0604020202020204" pitchFamily="34" charset="0"/>
              <a:buChar char="•"/>
            </a:pPr>
            <a:r>
              <a:rPr lang="en-US" sz="4800" dirty="0">
                <a:solidFill>
                  <a:srgbClr val="FFFFFF"/>
                </a:solidFill>
              </a:rPr>
              <a:t>The LEGAL FRAMEWORK</a:t>
            </a:r>
          </a:p>
          <a:p>
            <a:pPr marL="285750" indent="-285750">
              <a:lnSpc>
                <a:spcPct val="110000"/>
              </a:lnSpc>
              <a:buFont typeface="Arial" panose="020B0604020202020204" pitchFamily="34" charset="0"/>
              <a:buChar char="•"/>
            </a:pPr>
            <a:r>
              <a:rPr lang="en-US" sz="4800" dirty="0">
                <a:solidFill>
                  <a:srgbClr val="FFFFFF"/>
                </a:solidFill>
              </a:rPr>
              <a:t>How is it </a:t>
            </a:r>
            <a:r>
              <a:rPr lang="en-US" sz="4800" dirty="0" err="1">
                <a:solidFill>
                  <a:srgbClr val="FFFFFF"/>
                </a:solidFill>
              </a:rPr>
              <a:t>useD</a:t>
            </a:r>
            <a:r>
              <a:rPr lang="en-US" sz="4800" dirty="0">
                <a:solidFill>
                  <a:srgbClr val="FFFFFF"/>
                </a:solidFill>
              </a:rPr>
              <a:t>?</a:t>
            </a:r>
          </a:p>
        </p:txBody>
      </p:sp>
      <p:pic>
        <p:nvPicPr>
          <p:cNvPr id="5" name="Picture 4">
            <a:extLst>
              <a:ext uri="{FF2B5EF4-FFF2-40B4-BE49-F238E27FC236}">
                <a16:creationId xmlns:a16="http://schemas.microsoft.com/office/drawing/2014/main" xmlns="" id="{1FB2B3F1-DE95-4FA8-92B3-9CD6164D5EF9}"/>
              </a:ext>
            </a:extLst>
          </p:cNvPr>
          <p:cNvPicPr>
            <a:picLocks noChangeAspect="1"/>
          </p:cNvPicPr>
          <p:nvPr/>
        </p:nvPicPr>
        <p:blipFill rotWithShape="1">
          <a:blip r:embed="rId2"/>
          <a:srcRect l="43259" r="17404" b="-1"/>
          <a:stretch/>
        </p:blipFill>
        <p:spPr>
          <a:xfrm>
            <a:off x="3179" y="-2"/>
            <a:ext cx="4651117" cy="6858002"/>
          </a:xfrm>
          <a:prstGeom prst="rect">
            <a:avLst/>
          </a:prstGeom>
        </p:spPr>
      </p:pic>
      <p:pic>
        <p:nvPicPr>
          <p:cNvPr id="1026" name="Picture 2">
            <a:extLst>
              <a:ext uri="{FF2B5EF4-FFF2-40B4-BE49-F238E27FC236}">
                <a16:creationId xmlns:a16="http://schemas.microsoft.com/office/drawing/2014/main" xmlns="" id="{F872C436-5519-4956-BE37-13666F9A98A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2740" y="356507"/>
            <a:ext cx="6686550" cy="11811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44652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Google Shape;634;p80">
            <a:extLst>
              <a:ext uri="{FF2B5EF4-FFF2-40B4-BE49-F238E27FC236}">
                <a16:creationId xmlns:a16="http://schemas.microsoft.com/office/drawing/2014/main" xmlns="" id="{6EF38E0E-787D-974F-B9F0-7B8C162DF34B}"/>
              </a:ext>
            </a:extLst>
          </p:cNvPr>
          <p:cNvSpPr txBox="1"/>
          <p:nvPr/>
        </p:nvSpPr>
        <p:spPr>
          <a:xfrm>
            <a:off x="9403968" y="2014697"/>
            <a:ext cx="441900" cy="3223475"/>
          </a:xfrm>
          <a:prstGeom prst="rect">
            <a:avLst/>
          </a:prstGeom>
          <a:solidFill>
            <a:srgbClr val="800000"/>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Title 1">
            <a:extLst>
              <a:ext uri="{FF2B5EF4-FFF2-40B4-BE49-F238E27FC236}">
                <a16:creationId xmlns:a16="http://schemas.microsoft.com/office/drawing/2014/main" xmlns="" id="{C2193866-FBBB-594F-9EDF-43DDBDA34EC7}"/>
              </a:ext>
            </a:extLst>
          </p:cNvPr>
          <p:cNvSpPr>
            <a:spLocks noGrp="1"/>
          </p:cNvSpPr>
          <p:nvPr>
            <p:ph type="title"/>
          </p:nvPr>
        </p:nvSpPr>
        <p:spPr/>
        <p:txBody>
          <a:bodyPr/>
          <a:lstStyle/>
          <a:p>
            <a:r>
              <a:rPr lang="en-US" dirty="0"/>
              <a:t>Deep tier financing for </a:t>
            </a:r>
            <a:r>
              <a:rPr lang="en-US" dirty="0" err="1"/>
              <a:t>pos</a:t>
            </a:r>
            <a:r>
              <a:rPr lang="en-US" dirty="0"/>
              <a:t> and invoices</a:t>
            </a:r>
          </a:p>
        </p:txBody>
      </p:sp>
      <p:sp>
        <p:nvSpPr>
          <p:cNvPr id="8" name="TextBox 7">
            <a:extLst>
              <a:ext uri="{FF2B5EF4-FFF2-40B4-BE49-F238E27FC236}">
                <a16:creationId xmlns:a16="http://schemas.microsoft.com/office/drawing/2014/main" xmlns="" id="{4670EB20-D84E-F548-A2F6-66450756AAF2}"/>
              </a:ext>
            </a:extLst>
          </p:cNvPr>
          <p:cNvSpPr txBox="1"/>
          <p:nvPr/>
        </p:nvSpPr>
        <p:spPr>
          <a:xfrm>
            <a:off x="749036" y="4288411"/>
            <a:ext cx="3246908" cy="338554"/>
          </a:xfrm>
          <a:prstGeom prst="rect">
            <a:avLst/>
          </a:prstGeom>
          <a:noFill/>
        </p:spPr>
        <p:txBody>
          <a:bodyPr wrap="square" rtlCol="0">
            <a:spAutoFit/>
          </a:bodyPr>
          <a:lstStyle/>
          <a:p>
            <a:r>
              <a:rPr lang="en-US" sz="1600" b="1" dirty="0">
                <a:solidFill>
                  <a:srgbClr val="980000"/>
                </a:solidFill>
              </a:rPr>
              <a:t>PO Financing / Working Capital</a:t>
            </a:r>
          </a:p>
        </p:txBody>
      </p:sp>
      <p:sp>
        <p:nvSpPr>
          <p:cNvPr id="9" name="TextBox 8">
            <a:extLst>
              <a:ext uri="{FF2B5EF4-FFF2-40B4-BE49-F238E27FC236}">
                <a16:creationId xmlns:a16="http://schemas.microsoft.com/office/drawing/2014/main" xmlns="" id="{A4CD3DB7-13B4-9749-8DCC-913A0C44137B}"/>
              </a:ext>
            </a:extLst>
          </p:cNvPr>
          <p:cNvSpPr txBox="1"/>
          <p:nvPr/>
        </p:nvSpPr>
        <p:spPr>
          <a:xfrm>
            <a:off x="7258278" y="5592445"/>
            <a:ext cx="2916099" cy="338554"/>
          </a:xfrm>
          <a:prstGeom prst="rect">
            <a:avLst/>
          </a:prstGeom>
          <a:noFill/>
        </p:spPr>
        <p:txBody>
          <a:bodyPr wrap="square" rtlCol="0">
            <a:spAutoFit/>
          </a:bodyPr>
          <a:lstStyle/>
          <a:p>
            <a:r>
              <a:rPr lang="en-US" sz="1600" b="1" dirty="0">
                <a:solidFill>
                  <a:srgbClr val="980000"/>
                </a:solidFill>
              </a:rPr>
              <a:t>Deep-Tier Invoice Factoring</a:t>
            </a:r>
          </a:p>
        </p:txBody>
      </p:sp>
      <p:sp>
        <p:nvSpPr>
          <p:cNvPr id="11" name="Google Shape;511;p77">
            <a:extLst>
              <a:ext uri="{FF2B5EF4-FFF2-40B4-BE49-F238E27FC236}">
                <a16:creationId xmlns:a16="http://schemas.microsoft.com/office/drawing/2014/main" xmlns="" id="{98D02EB0-9B7B-AC4F-A195-6F3548AF9F53}"/>
              </a:ext>
            </a:extLst>
          </p:cNvPr>
          <p:cNvSpPr txBox="1"/>
          <p:nvPr/>
        </p:nvSpPr>
        <p:spPr>
          <a:xfrm>
            <a:off x="259672" y="2200155"/>
            <a:ext cx="2462400" cy="37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dirty="0">
                <a:solidFill>
                  <a:srgbClr val="7F0D03"/>
                </a:solidFill>
                <a:latin typeface="Arial"/>
                <a:ea typeface="Arial"/>
                <a:cs typeface="Arial"/>
                <a:sym typeface="Arial"/>
              </a:rPr>
              <a:t>Deep Tier Financing</a:t>
            </a:r>
            <a:endParaRPr sz="1400" b="0" i="0" u="none" strike="noStrike" cap="none" dirty="0">
              <a:solidFill>
                <a:srgbClr val="7F0D03"/>
              </a:solidFill>
              <a:latin typeface="Arial"/>
              <a:ea typeface="Arial"/>
              <a:cs typeface="Arial"/>
              <a:sym typeface="Arial"/>
            </a:endParaRPr>
          </a:p>
        </p:txBody>
      </p:sp>
      <p:sp>
        <p:nvSpPr>
          <p:cNvPr id="12" name="Google Shape;513;p77">
            <a:extLst>
              <a:ext uri="{FF2B5EF4-FFF2-40B4-BE49-F238E27FC236}">
                <a16:creationId xmlns:a16="http://schemas.microsoft.com/office/drawing/2014/main" xmlns="" id="{B223C5F8-4204-D847-97F6-CF4856956FC9}"/>
              </a:ext>
            </a:extLst>
          </p:cNvPr>
          <p:cNvSpPr/>
          <p:nvPr/>
        </p:nvSpPr>
        <p:spPr>
          <a:xfrm>
            <a:off x="198621" y="2200155"/>
            <a:ext cx="4395300" cy="1954800"/>
          </a:xfrm>
          <a:prstGeom prst="rect">
            <a:avLst/>
          </a:prstGeom>
          <a:noFill/>
          <a:ln w="9525" cap="flat"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3" name="Google Shape;519;p77">
            <a:extLst>
              <a:ext uri="{FF2B5EF4-FFF2-40B4-BE49-F238E27FC236}">
                <a16:creationId xmlns:a16="http://schemas.microsoft.com/office/drawing/2014/main" xmlns="" id="{9900A329-F433-B140-817A-419408692A9D}"/>
              </a:ext>
            </a:extLst>
          </p:cNvPr>
          <p:cNvPicPr preferRelativeResize="0"/>
          <p:nvPr/>
        </p:nvPicPr>
        <p:blipFill rotWithShape="1">
          <a:blip r:embed="rId2">
            <a:alphaModFix/>
          </a:blip>
          <a:srcRect/>
          <a:stretch/>
        </p:blipFill>
        <p:spPr>
          <a:xfrm flipH="1">
            <a:off x="3529270" y="3716457"/>
            <a:ext cx="216407" cy="216407"/>
          </a:xfrm>
          <a:prstGeom prst="rect">
            <a:avLst/>
          </a:prstGeom>
          <a:solidFill>
            <a:srgbClr val="FFFFFF"/>
          </a:solidFill>
          <a:ln>
            <a:noFill/>
          </a:ln>
        </p:spPr>
      </p:pic>
      <p:pic>
        <p:nvPicPr>
          <p:cNvPr id="14" name="Google Shape;520;p77">
            <a:extLst>
              <a:ext uri="{FF2B5EF4-FFF2-40B4-BE49-F238E27FC236}">
                <a16:creationId xmlns:a16="http://schemas.microsoft.com/office/drawing/2014/main" xmlns="" id="{F803C6C0-A2F7-B148-8D90-DF0505B9DED8}"/>
              </a:ext>
            </a:extLst>
          </p:cNvPr>
          <p:cNvPicPr preferRelativeResize="0"/>
          <p:nvPr/>
        </p:nvPicPr>
        <p:blipFill rotWithShape="1">
          <a:blip r:embed="rId3">
            <a:alphaModFix/>
          </a:blip>
          <a:srcRect/>
          <a:stretch/>
        </p:blipFill>
        <p:spPr>
          <a:xfrm>
            <a:off x="585395" y="3617460"/>
            <a:ext cx="324169" cy="158607"/>
          </a:xfrm>
          <a:prstGeom prst="rect">
            <a:avLst/>
          </a:prstGeom>
          <a:noFill/>
          <a:ln>
            <a:noFill/>
          </a:ln>
        </p:spPr>
      </p:pic>
      <p:pic>
        <p:nvPicPr>
          <p:cNvPr id="15" name="Google Shape;521;p77">
            <a:extLst>
              <a:ext uri="{FF2B5EF4-FFF2-40B4-BE49-F238E27FC236}">
                <a16:creationId xmlns:a16="http://schemas.microsoft.com/office/drawing/2014/main" xmlns="" id="{A6E0C7AB-BE8B-2F43-98EC-67A6E211AA07}"/>
              </a:ext>
            </a:extLst>
          </p:cNvPr>
          <p:cNvPicPr preferRelativeResize="0"/>
          <p:nvPr/>
        </p:nvPicPr>
        <p:blipFill rotWithShape="1">
          <a:blip r:embed="rId4">
            <a:alphaModFix/>
          </a:blip>
          <a:srcRect/>
          <a:stretch/>
        </p:blipFill>
        <p:spPr>
          <a:xfrm>
            <a:off x="2215594" y="3648082"/>
            <a:ext cx="323856" cy="156608"/>
          </a:xfrm>
          <a:prstGeom prst="rect">
            <a:avLst/>
          </a:prstGeom>
          <a:noFill/>
          <a:ln>
            <a:noFill/>
          </a:ln>
        </p:spPr>
      </p:pic>
      <p:sp>
        <p:nvSpPr>
          <p:cNvPr id="16" name="Google Shape;522;p77">
            <a:extLst>
              <a:ext uri="{FF2B5EF4-FFF2-40B4-BE49-F238E27FC236}">
                <a16:creationId xmlns:a16="http://schemas.microsoft.com/office/drawing/2014/main" xmlns="" id="{BE118E81-3CF4-4047-9AF8-34658947C4C4}"/>
              </a:ext>
            </a:extLst>
          </p:cNvPr>
          <p:cNvSpPr txBox="1"/>
          <p:nvPr/>
        </p:nvSpPr>
        <p:spPr>
          <a:xfrm>
            <a:off x="1740841" y="3847505"/>
            <a:ext cx="1266600" cy="1386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00000"/>
                </a:solidFill>
                <a:latin typeface="Calibri"/>
                <a:ea typeface="Calibri"/>
                <a:cs typeface="Calibri"/>
                <a:sym typeface="Calibri"/>
              </a:rPr>
              <a:t>Tier 1</a:t>
            </a:r>
            <a:endParaRPr sz="1050" b="1" i="0" u="none" strike="noStrike" cap="none">
              <a:solidFill>
                <a:srgbClr val="000000"/>
              </a:solidFill>
              <a:latin typeface="Calibri"/>
              <a:ea typeface="Calibri"/>
              <a:cs typeface="Calibri"/>
              <a:sym typeface="Calibri"/>
            </a:endParaRPr>
          </a:p>
        </p:txBody>
      </p:sp>
      <p:pic>
        <p:nvPicPr>
          <p:cNvPr id="17" name="Google Shape;523;p77">
            <a:extLst>
              <a:ext uri="{FF2B5EF4-FFF2-40B4-BE49-F238E27FC236}">
                <a16:creationId xmlns:a16="http://schemas.microsoft.com/office/drawing/2014/main" xmlns="" id="{78EAFE34-CBBC-6F4A-BF1B-E0F1894E680B}"/>
              </a:ext>
            </a:extLst>
          </p:cNvPr>
          <p:cNvPicPr preferRelativeResize="0"/>
          <p:nvPr/>
        </p:nvPicPr>
        <p:blipFill rotWithShape="1">
          <a:blip r:embed="rId5">
            <a:alphaModFix/>
          </a:blip>
          <a:srcRect/>
          <a:stretch/>
        </p:blipFill>
        <p:spPr>
          <a:xfrm flipH="1">
            <a:off x="1649901" y="3747660"/>
            <a:ext cx="216407" cy="216407"/>
          </a:xfrm>
          <a:prstGeom prst="rect">
            <a:avLst/>
          </a:prstGeom>
          <a:solidFill>
            <a:srgbClr val="FFFFFF"/>
          </a:solidFill>
          <a:ln>
            <a:noFill/>
          </a:ln>
        </p:spPr>
      </p:pic>
      <p:sp>
        <p:nvSpPr>
          <p:cNvPr id="18" name="Google Shape;524;p77">
            <a:extLst>
              <a:ext uri="{FF2B5EF4-FFF2-40B4-BE49-F238E27FC236}">
                <a16:creationId xmlns:a16="http://schemas.microsoft.com/office/drawing/2014/main" xmlns="" id="{C61868C1-0922-994C-91BD-0D610E6C4D40}"/>
              </a:ext>
            </a:extLst>
          </p:cNvPr>
          <p:cNvSpPr txBox="1"/>
          <p:nvPr/>
        </p:nvSpPr>
        <p:spPr>
          <a:xfrm>
            <a:off x="134594" y="3842186"/>
            <a:ext cx="1266600" cy="1077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700"/>
              <a:buFont typeface="Arial"/>
              <a:buNone/>
            </a:pPr>
            <a:r>
              <a:rPr lang="en" sz="700" b="1" i="0" u="none" strike="noStrike" cap="none">
                <a:solidFill>
                  <a:srgbClr val="000000"/>
                </a:solidFill>
                <a:latin typeface="Arial"/>
                <a:ea typeface="Arial"/>
                <a:cs typeface="Arial"/>
                <a:sym typeface="Arial"/>
              </a:rPr>
              <a:t>Inditex Brand</a:t>
            </a:r>
            <a:endParaRPr sz="700" b="1" i="0" u="none" strike="noStrike" cap="none">
              <a:solidFill>
                <a:srgbClr val="000000"/>
              </a:solidFill>
              <a:latin typeface="Arial"/>
              <a:ea typeface="Arial"/>
              <a:cs typeface="Arial"/>
              <a:sym typeface="Arial"/>
            </a:endParaRPr>
          </a:p>
        </p:txBody>
      </p:sp>
      <p:pic>
        <p:nvPicPr>
          <p:cNvPr id="19" name="Google Shape;525;p77">
            <a:extLst>
              <a:ext uri="{FF2B5EF4-FFF2-40B4-BE49-F238E27FC236}">
                <a16:creationId xmlns:a16="http://schemas.microsoft.com/office/drawing/2014/main" xmlns="" id="{2F080076-3D72-1A48-868A-948863B98104}"/>
              </a:ext>
            </a:extLst>
          </p:cNvPr>
          <p:cNvPicPr preferRelativeResize="0"/>
          <p:nvPr/>
        </p:nvPicPr>
        <p:blipFill rotWithShape="1">
          <a:blip r:embed="rId6">
            <a:alphaModFix/>
          </a:blip>
          <a:srcRect/>
          <a:stretch/>
        </p:blipFill>
        <p:spPr>
          <a:xfrm>
            <a:off x="4075500" y="3591089"/>
            <a:ext cx="238052" cy="238053"/>
          </a:xfrm>
          <a:prstGeom prst="rect">
            <a:avLst/>
          </a:prstGeom>
          <a:noFill/>
          <a:ln>
            <a:noFill/>
          </a:ln>
        </p:spPr>
      </p:pic>
      <p:sp>
        <p:nvSpPr>
          <p:cNvPr id="20" name="Google Shape;526;p77">
            <a:extLst>
              <a:ext uri="{FF2B5EF4-FFF2-40B4-BE49-F238E27FC236}">
                <a16:creationId xmlns:a16="http://schemas.microsoft.com/office/drawing/2014/main" xmlns="" id="{697AC3BC-B34A-A549-9A4B-106F0D7312B8}"/>
              </a:ext>
            </a:extLst>
          </p:cNvPr>
          <p:cNvSpPr txBox="1"/>
          <p:nvPr/>
        </p:nvSpPr>
        <p:spPr>
          <a:xfrm>
            <a:off x="3816038" y="3829142"/>
            <a:ext cx="780000" cy="1386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00000"/>
                </a:solidFill>
                <a:latin typeface="Calibri"/>
                <a:ea typeface="Calibri"/>
                <a:cs typeface="Calibri"/>
                <a:sym typeface="Calibri"/>
              </a:rPr>
              <a:t>Tier 2</a:t>
            </a:r>
            <a:endParaRPr sz="1050" b="1" i="0" u="none" strike="noStrike" cap="none">
              <a:solidFill>
                <a:srgbClr val="000000"/>
              </a:solidFill>
              <a:latin typeface="Calibri"/>
              <a:ea typeface="Calibri"/>
              <a:cs typeface="Calibri"/>
              <a:sym typeface="Calibri"/>
            </a:endParaRPr>
          </a:p>
        </p:txBody>
      </p:sp>
      <p:cxnSp>
        <p:nvCxnSpPr>
          <p:cNvPr id="21" name="Google Shape;527;p77">
            <a:extLst>
              <a:ext uri="{FF2B5EF4-FFF2-40B4-BE49-F238E27FC236}">
                <a16:creationId xmlns:a16="http://schemas.microsoft.com/office/drawing/2014/main" xmlns="" id="{FE69B297-AC24-C646-AAE1-BC06A1F1F811}"/>
              </a:ext>
            </a:extLst>
          </p:cNvPr>
          <p:cNvCxnSpPr/>
          <p:nvPr/>
        </p:nvCxnSpPr>
        <p:spPr>
          <a:xfrm rot="10800000">
            <a:off x="2713162" y="3838785"/>
            <a:ext cx="1186800" cy="0"/>
          </a:xfrm>
          <a:prstGeom prst="straightConnector1">
            <a:avLst/>
          </a:prstGeom>
          <a:noFill/>
          <a:ln w="9525" cap="flat" cmpd="sng">
            <a:solidFill>
              <a:srgbClr val="BFBFBF"/>
            </a:solidFill>
            <a:prstDash val="solid"/>
            <a:round/>
            <a:headEnd type="none" w="sm" len="sm"/>
            <a:tailEnd type="stealth" w="med" len="med"/>
          </a:ln>
          <a:effectLst>
            <a:outerShdw blurRad="50800" dist="50800" dir="5400000" algn="ctr" rotWithShape="0">
              <a:srgbClr val="000000">
                <a:alpha val="0"/>
              </a:srgbClr>
            </a:outerShdw>
          </a:effectLst>
        </p:spPr>
      </p:cxnSp>
      <p:cxnSp>
        <p:nvCxnSpPr>
          <p:cNvPr id="22" name="Google Shape;528;p77">
            <a:extLst>
              <a:ext uri="{FF2B5EF4-FFF2-40B4-BE49-F238E27FC236}">
                <a16:creationId xmlns:a16="http://schemas.microsoft.com/office/drawing/2014/main" xmlns="" id="{26F5BBA5-B9D7-CE4F-A9B8-06997CFAD9D6}"/>
              </a:ext>
            </a:extLst>
          </p:cNvPr>
          <p:cNvCxnSpPr/>
          <p:nvPr/>
        </p:nvCxnSpPr>
        <p:spPr>
          <a:xfrm>
            <a:off x="1163740" y="3671746"/>
            <a:ext cx="859500" cy="0"/>
          </a:xfrm>
          <a:prstGeom prst="straightConnector1">
            <a:avLst/>
          </a:prstGeom>
          <a:noFill/>
          <a:ln w="9525" cap="flat" cmpd="sng">
            <a:solidFill>
              <a:srgbClr val="00205B"/>
            </a:solidFill>
            <a:prstDash val="solid"/>
            <a:round/>
            <a:headEnd type="none" w="sm" len="sm"/>
            <a:tailEnd type="stealth" w="med" len="med"/>
          </a:ln>
          <a:effectLst>
            <a:outerShdw blurRad="50800" dist="50800" dir="5400000" algn="ctr" rotWithShape="0">
              <a:srgbClr val="000000">
                <a:alpha val="0"/>
              </a:srgbClr>
            </a:outerShdw>
          </a:effectLst>
        </p:spPr>
      </p:cxnSp>
      <p:cxnSp>
        <p:nvCxnSpPr>
          <p:cNvPr id="23" name="Google Shape;529;p77">
            <a:extLst>
              <a:ext uri="{FF2B5EF4-FFF2-40B4-BE49-F238E27FC236}">
                <a16:creationId xmlns:a16="http://schemas.microsoft.com/office/drawing/2014/main" xmlns="" id="{984CE036-1262-FE41-AFA7-8DF8AFBCCFAE}"/>
              </a:ext>
            </a:extLst>
          </p:cNvPr>
          <p:cNvCxnSpPr/>
          <p:nvPr/>
        </p:nvCxnSpPr>
        <p:spPr>
          <a:xfrm rot="10800000">
            <a:off x="1163740" y="3824146"/>
            <a:ext cx="859500" cy="0"/>
          </a:xfrm>
          <a:prstGeom prst="straightConnector1">
            <a:avLst/>
          </a:prstGeom>
          <a:noFill/>
          <a:ln w="9525" cap="flat" cmpd="sng">
            <a:solidFill>
              <a:srgbClr val="00205B"/>
            </a:solidFill>
            <a:prstDash val="solid"/>
            <a:round/>
            <a:headEnd type="none" w="sm" len="sm"/>
            <a:tailEnd type="stealth" w="med" len="med"/>
          </a:ln>
          <a:effectLst>
            <a:outerShdw blurRad="50800" dist="50800" dir="5400000" algn="ctr" rotWithShape="0">
              <a:srgbClr val="000000">
                <a:alpha val="0"/>
              </a:srgbClr>
            </a:outerShdw>
          </a:effectLst>
        </p:spPr>
      </p:cxnSp>
      <p:sp>
        <p:nvSpPr>
          <p:cNvPr id="24" name="Google Shape;530;p77">
            <a:extLst>
              <a:ext uri="{FF2B5EF4-FFF2-40B4-BE49-F238E27FC236}">
                <a16:creationId xmlns:a16="http://schemas.microsoft.com/office/drawing/2014/main" xmlns="" id="{C85F0F24-67AD-A44E-B7EE-5E615DE0B299}"/>
              </a:ext>
            </a:extLst>
          </p:cNvPr>
          <p:cNvSpPr/>
          <p:nvPr/>
        </p:nvSpPr>
        <p:spPr>
          <a:xfrm>
            <a:off x="1276496" y="3575730"/>
            <a:ext cx="239100" cy="158700"/>
          </a:xfrm>
          <a:prstGeom prst="foldedCorner">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PO</a:t>
            </a:r>
            <a:endParaRPr sz="600" b="0" i="0" u="none" strike="noStrike" cap="none">
              <a:solidFill>
                <a:srgbClr val="000000"/>
              </a:solidFill>
              <a:latin typeface="Arial"/>
              <a:ea typeface="Arial"/>
              <a:cs typeface="Arial"/>
              <a:sym typeface="Arial"/>
            </a:endParaRPr>
          </a:p>
        </p:txBody>
      </p:sp>
      <p:cxnSp>
        <p:nvCxnSpPr>
          <p:cNvPr id="25" name="Google Shape;531;p77">
            <a:extLst>
              <a:ext uri="{FF2B5EF4-FFF2-40B4-BE49-F238E27FC236}">
                <a16:creationId xmlns:a16="http://schemas.microsoft.com/office/drawing/2014/main" xmlns="" id="{23F613C0-4515-3B4D-8567-F6F90BF34BB2}"/>
              </a:ext>
            </a:extLst>
          </p:cNvPr>
          <p:cNvCxnSpPr/>
          <p:nvPr/>
        </p:nvCxnSpPr>
        <p:spPr>
          <a:xfrm>
            <a:off x="2713162" y="3686385"/>
            <a:ext cx="1186800" cy="0"/>
          </a:xfrm>
          <a:prstGeom prst="straightConnector1">
            <a:avLst/>
          </a:prstGeom>
          <a:noFill/>
          <a:ln w="9525" cap="flat" cmpd="sng">
            <a:solidFill>
              <a:srgbClr val="BFBFBF"/>
            </a:solidFill>
            <a:prstDash val="solid"/>
            <a:round/>
            <a:headEnd type="none" w="sm" len="sm"/>
            <a:tailEnd type="stealth" w="med" len="med"/>
          </a:ln>
          <a:effectLst>
            <a:outerShdw blurRad="50800" dist="50800" dir="5400000" algn="ctr" rotWithShape="0">
              <a:srgbClr val="000000">
                <a:alpha val="0"/>
              </a:srgbClr>
            </a:outerShdw>
          </a:effectLst>
        </p:spPr>
      </p:cxnSp>
      <p:sp>
        <p:nvSpPr>
          <p:cNvPr id="26" name="Google Shape;532;p77">
            <a:extLst>
              <a:ext uri="{FF2B5EF4-FFF2-40B4-BE49-F238E27FC236}">
                <a16:creationId xmlns:a16="http://schemas.microsoft.com/office/drawing/2014/main" xmlns="" id="{6226E371-D567-7B4C-974F-308DA4C2D61A}"/>
              </a:ext>
            </a:extLst>
          </p:cNvPr>
          <p:cNvSpPr/>
          <p:nvPr/>
        </p:nvSpPr>
        <p:spPr>
          <a:xfrm>
            <a:off x="2876696" y="3575730"/>
            <a:ext cx="239100" cy="158700"/>
          </a:xfrm>
          <a:prstGeom prst="foldedCorner">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PO</a:t>
            </a:r>
            <a:endParaRPr sz="600" b="0" i="0" u="none" strike="noStrike" cap="none">
              <a:solidFill>
                <a:srgbClr val="000000"/>
              </a:solidFill>
              <a:latin typeface="Arial"/>
              <a:ea typeface="Arial"/>
              <a:cs typeface="Arial"/>
              <a:sym typeface="Arial"/>
            </a:endParaRPr>
          </a:p>
        </p:txBody>
      </p:sp>
      <p:sp>
        <p:nvSpPr>
          <p:cNvPr id="27" name="Google Shape;533;p77">
            <a:extLst>
              <a:ext uri="{FF2B5EF4-FFF2-40B4-BE49-F238E27FC236}">
                <a16:creationId xmlns:a16="http://schemas.microsoft.com/office/drawing/2014/main" xmlns="" id="{990416F2-A8DD-FA45-AE04-D5B67A4D13EF}"/>
              </a:ext>
            </a:extLst>
          </p:cNvPr>
          <p:cNvSpPr/>
          <p:nvPr/>
        </p:nvSpPr>
        <p:spPr>
          <a:xfrm>
            <a:off x="666521" y="3118205"/>
            <a:ext cx="2735700" cy="238200"/>
          </a:xfrm>
          <a:prstGeom prst="rect">
            <a:avLst/>
          </a:prstGeom>
          <a:solidFill>
            <a:srgbClr val="80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FFFFFF"/>
                </a:solidFill>
                <a:latin typeface="Arial"/>
                <a:ea typeface="Arial"/>
                <a:cs typeface="Arial"/>
                <a:sym typeface="Arial"/>
              </a:rPr>
              <a:t>Skuchain EC3 Blockchain Platform</a:t>
            </a:r>
            <a:endParaRPr sz="1000" b="0" i="0" u="none" strike="noStrike" cap="none">
              <a:solidFill>
                <a:srgbClr val="FFFFFF"/>
              </a:solidFill>
              <a:latin typeface="Arial"/>
              <a:ea typeface="Arial"/>
              <a:cs typeface="Arial"/>
              <a:sym typeface="Arial"/>
            </a:endParaRPr>
          </a:p>
        </p:txBody>
      </p:sp>
      <p:cxnSp>
        <p:nvCxnSpPr>
          <p:cNvPr id="28" name="Google Shape;534;p77">
            <a:extLst>
              <a:ext uri="{FF2B5EF4-FFF2-40B4-BE49-F238E27FC236}">
                <a16:creationId xmlns:a16="http://schemas.microsoft.com/office/drawing/2014/main" xmlns="" id="{18ECEE8D-FDC7-724C-B486-72125649393B}"/>
              </a:ext>
            </a:extLst>
          </p:cNvPr>
          <p:cNvCxnSpPr/>
          <p:nvPr/>
        </p:nvCxnSpPr>
        <p:spPr>
          <a:xfrm rot="10800000">
            <a:off x="1393596" y="3308505"/>
            <a:ext cx="0" cy="258900"/>
          </a:xfrm>
          <a:prstGeom prst="straightConnector1">
            <a:avLst/>
          </a:prstGeom>
          <a:noFill/>
          <a:ln w="9525" cap="flat" cmpd="sng">
            <a:solidFill>
              <a:schemeClr val="dk2"/>
            </a:solidFill>
            <a:prstDash val="solid"/>
            <a:round/>
            <a:headEnd type="none" w="sm" len="sm"/>
            <a:tailEnd type="triangle" w="med" len="med"/>
          </a:ln>
        </p:spPr>
      </p:cxnSp>
      <p:cxnSp>
        <p:nvCxnSpPr>
          <p:cNvPr id="29" name="Google Shape;535;p77">
            <a:extLst>
              <a:ext uri="{FF2B5EF4-FFF2-40B4-BE49-F238E27FC236}">
                <a16:creationId xmlns:a16="http://schemas.microsoft.com/office/drawing/2014/main" xmlns="" id="{0D130D90-247A-E74E-ADB4-BE18D87BAF49}"/>
              </a:ext>
            </a:extLst>
          </p:cNvPr>
          <p:cNvCxnSpPr/>
          <p:nvPr/>
        </p:nvCxnSpPr>
        <p:spPr>
          <a:xfrm rot="10800000">
            <a:off x="2993796" y="3308505"/>
            <a:ext cx="0" cy="258900"/>
          </a:xfrm>
          <a:prstGeom prst="straightConnector1">
            <a:avLst/>
          </a:prstGeom>
          <a:noFill/>
          <a:ln w="9525" cap="flat" cmpd="sng">
            <a:solidFill>
              <a:schemeClr val="dk2"/>
            </a:solidFill>
            <a:prstDash val="solid"/>
            <a:round/>
            <a:headEnd type="none" w="sm" len="sm"/>
            <a:tailEnd type="triangle" w="med" len="med"/>
          </a:ln>
        </p:spPr>
      </p:cxnSp>
      <p:pic>
        <p:nvPicPr>
          <p:cNvPr id="30" name="Google Shape;536;p77">
            <a:extLst>
              <a:ext uri="{FF2B5EF4-FFF2-40B4-BE49-F238E27FC236}">
                <a16:creationId xmlns:a16="http://schemas.microsoft.com/office/drawing/2014/main" xmlns="" id="{F3F2F185-AF1A-914B-B1F9-C9940454212F}"/>
              </a:ext>
            </a:extLst>
          </p:cNvPr>
          <p:cNvPicPr preferRelativeResize="0"/>
          <p:nvPr/>
        </p:nvPicPr>
        <p:blipFill rotWithShape="1">
          <a:blip r:embed="rId4">
            <a:alphaModFix/>
          </a:blip>
          <a:srcRect/>
          <a:stretch/>
        </p:blipFill>
        <p:spPr>
          <a:xfrm>
            <a:off x="3739594" y="2962282"/>
            <a:ext cx="323856" cy="156608"/>
          </a:xfrm>
          <a:prstGeom prst="rect">
            <a:avLst/>
          </a:prstGeom>
          <a:noFill/>
          <a:ln>
            <a:noFill/>
          </a:ln>
        </p:spPr>
      </p:pic>
      <p:sp>
        <p:nvSpPr>
          <p:cNvPr id="31" name="Google Shape;537;p77">
            <a:extLst>
              <a:ext uri="{FF2B5EF4-FFF2-40B4-BE49-F238E27FC236}">
                <a16:creationId xmlns:a16="http://schemas.microsoft.com/office/drawing/2014/main" xmlns="" id="{305B0219-38F4-DD4E-9442-4E362622C8AE}"/>
              </a:ext>
            </a:extLst>
          </p:cNvPr>
          <p:cNvSpPr txBox="1"/>
          <p:nvPr/>
        </p:nvSpPr>
        <p:spPr>
          <a:xfrm>
            <a:off x="3264841" y="3161705"/>
            <a:ext cx="1266600" cy="1386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00000"/>
                </a:solidFill>
                <a:latin typeface="Calibri"/>
                <a:ea typeface="Calibri"/>
                <a:cs typeface="Calibri"/>
                <a:sym typeface="Calibri"/>
              </a:rPr>
              <a:t>Bank  or SPV</a:t>
            </a:r>
            <a:endParaRPr sz="1050" b="1" i="0" u="none" strike="noStrike" cap="none">
              <a:solidFill>
                <a:srgbClr val="000000"/>
              </a:solidFill>
              <a:latin typeface="Calibri"/>
              <a:ea typeface="Calibri"/>
              <a:cs typeface="Calibri"/>
              <a:sym typeface="Calibri"/>
            </a:endParaRPr>
          </a:p>
        </p:txBody>
      </p:sp>
      <p:sp>
        <p:nvSpPr>
          <p:cNvPr id="32" name="Google Shape;538;p77">
            <a:extLst>
              <a:ext uri="{FF2B5EF4-FFF2-40B4-BE49-F238E27FC236}">
                <a16:creationId xmlns:a16="http://schemas.microsoft.com/office/drawing/2014/main" xmlns="" id="{13346B2A-0C63-FF49-82A4-D3BDE6800F9E}"/>
              </a:ext>
            </a:extLst>
          </p:cNvPr>
          <p:cNvSpPr/>
          <p:nvPr/>
        </p:nvSpPr>
        <p:spPr>
          <a:xfrm>
            <a:off x="3170321" y="3037480"/>
            <a:ext cx="905147" cy="740999"/>
          </a:xfrm>
          <a:custGeom>
            <a:avLst/>
            <a:gdLst/>
            <a:ahLst/>
            <a:cxnLst/>
            <a:rect l="l" t="t" r="r" b="b"/>
            <a:pathLst>
              <a:path w="33253" h="26126" extrusionOk="0">
                <a:moveTo>
                  <a:pt x="33253" y="26126"/>
                </a:moveTo>
                <a:cubicBezTo>
                  <a:pt x="27749" y="23497"/>
                  <a:pt x="2034" y="14706"/>
                  <a:pt x="226" y="10352"/>
                </a:cubicBezTo>
                <a:cubicBezTo>
                  <a:pt x="-1581" y="5998"/>
                  <a:pt x="18711" y="1725"/>
                  <a:pt x="22408" y="0"/>
                </a:cubicBezTo>
              </a:path>
            </a:pathLst>
          </a:cu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 name="Google Shape;539;p77">
            <a:extLst>
              <a:ext uri="{FF2B5EF4-FFF2-40B4-BE49-F238E27FC236}">
                <a16:creationId xmlns:a16="http://schemas.microsoft.com/office/drawing/2014/main" xmlns="" id="{862BFD89-F9BD-8E4B-811C-89658AE784D7}"/>
              </a:ext>
            </a:extLst>
          </p:cNvPr>
          <p:cNvCxnSpPr>
            <a:stCxn id="30" idx="3"/>
            <a:endCxn id="19" idx="0"/>
          </p:cNvCxnSpPr>
          <p:nvPr/>
        </p:nvCxnSpPr>
        <p:spPr>
          <a:xfrm>
            <a:off x="4063449" y="3040586"/>
            <a:ext cx="131100" cy="550500"/>
          </a:xfrm>
          <a:prstGeom prst="bentConnector2">
            <a:avLst/>
          </a:prstGeom>
          <a:noFill/>
          <a:ln w="9525" cap="flat" cmpd="sng">
            <a:solidFill>
              <a:schemeClr val="dk2"/>
            </a:solidFill>
            <a:prstDash val="solid"/>
            <a:round/>
            <a:headEnd type="none" w="sm" len="sm"/>
            <a:tailEnd type="triangle" w="med" len="med"/>
          </a:ln>
        </p:spPr>
      </p:cxnSp>
      <p:sp>
        <p:nvSpPr>
          <p:cNvPr id="34" name="Google Shape;540;p77">
            <a:extLst>
              <a:ext uri="{FF2B5EF4-FFF2-40B4-BE49-F238E27FC236}">
                <a16:creationId xmlns:a16="http://schemas.microsoft.com/office/drawing/2014/main" xmlns="" id="{55F40267-F538-7842-B154-24F42E49573B}"/>
              </a:ext>
            </a:extLst>
          </p:cNvPr>
          <p:cNvSpPr txBox="1"/>
          <p:nvPr/>
        </p:nvSpPr>
        <p:spPr>
          <a:xfrm>
            <a:off x="4144446" y="3207680"/>
            <a:ext cx="324000" cy="2163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7F0D03"/>
                </a:solidFill>
                <a:latin typeface="Arial"/>
                <a:ea typeface="Arial"/>
                <a:cs typeface="Arial"/>
                <a:sym typeface="Arial"/>
              </a:rPr>
              <a:t>$</a:t>
            </a:r>
            <a:endParaRPr sz="1400" b="0" i="0" u="none" strike="noStrike" cap="none">
              <a:solidFill>
                <a:srgbClr val="7F0D03"/>
              </a:solidFill>
              <a:latin typeface="Arial"/>
              <a:ea typeface="Arial"/>
              <a:cs typeface="Arial"/>
              <a:sym typeface="Arial"/>
            </a:endParaRPr>
          </a:p>
        </p:txBody>
      </p:sp>
      <p:sp>
        <p:nvSpPr>
          <p:cNvPr id="35" name="Google Shape;541;p77">
            <a:extLst>
              <a:ext uri="{FF2B5EF4-FFF2-40B4-BE49-F238E27FC236}">
                <a16:creationId xmlns:a16="http://schemas.microsoft.com/office/drawing/2014/main" xmlns="" id="{10F2F2C5-2B24-F943-833D-155EBE5331C5}"/>
              </a:ext>
            </a:extLst>
          </p:cNvPr>
          <p:cNvSpPr/>
          <p:nvPr/>
        </p:nvSpPr>
        <p:spPr>
          <a:xfrm>
            <a:off x="1087126" y="2710624"/>
            <a:ext cx="634200" cy="158700"/>
          </a:xfrm>
          <a:prstGeom prst="foldedCorner">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0" tIns="18275" rIns="0" bIns="0" anchor="ctr" anchorCtr="0">
            <a:noAutofit/>
          </a:bodyPr>
          <a:lstStyle/>
          <a:p>
            <a:pPr marL="0" marR="0" lvl="0" indent="0" algn="ctr" rtl="0">
              <a:lnSpc>
                <a:spcPct val="100000"/>
              </a:lnSpc>
              <a:spcBef>
                <a:spcPts val="0"/>
              </a:spcBef>
              <a:spcAft>
                <a:spcPts val="0"/>
              </a:spcAft>
              <a:buClr>
                <a:srgbClr val="000000"/>
              </a:buClr>
              <a:buSzPts val="600"/>
              <a:buFont typeface="Arial"/>
              <a:buNone/>
            </a:pPr>
            <a:r>
              <a:rPr lang="en" sz="600" b="0" i="0" u="none" strike="noStrike" cap="none">
                <a:solidFill>
                  <a:srgbClr val="000000"/>
                </a:solidFill>
                <a:latin typeface="Arial"/>
                <a:ea typeface="Arial"/>
                <a:cs typeface="Arial"/>
                <a:sym typeface="Arial"/>
              </a:rPr>
              <a:t>DLPC</a:t>
            </a:r>
            <a:endParaRPr sz="600" b="0" i="0" u="none" strike="noStrike" cap="none">
              <a:solidFill>
                <a:srgbClr val="000000"/>
              </a:solidFill>
              <a:latin typeface="Arial"/>
              <a:ea typeface="Arial"/>
              <a:cs typeface="Arial"/>
              <a:sym typeface="Arial"/>
            </a:endParaRPr>
          </a:p>
        </p:txBody>
      </p:sp>
      <p:cxnSp>
        <p:nvCxnSpPr>
          <p:cNvPr id="36" name="Google Shape;542;p77">
            <a:extLst>
              <a:ext uri="{FF2B5EF4-FFF2-40B4-BE49-F238E27FC236}">
                <a16:creationId xmlns:a16="http://schemas.microsoft.com/office/drawing/2014/main" xmlns="" id="{455837EE-666E-634B-9701-3D204FC6BA21}"/>
              </a:ext>
            </a:extLst>
          </p:cNvPr>
          <p:cNvCxnSpPr>
            <a:stCxn id="35" idx="3"/>
            <a:endCxn id="30" idx="0"/>
          </p:cNvCxnSpPr>
          <p:nvPr/>
        </p:nvCxnSpPr>
        <p:spPr>
          <a:xfrm>
            <a:off x="1721326" y="2789974"/>
            <a:ext cx="2180100" cy="172200"/>
          </a:xfrm>
          <a:prstGeom prst="bentConnector2">
            <a:avLst/>
          </a:prstGeom>
          <a:noFill/>
          <a:ln w="9525" cap="flat" cmpd="sng">
            <a:solidFill>
              <a:schemeClr val="dk2"/>
            </a:solidFill>
            <a:prstDash val="solid"/>
            <a:round/>
            <a:headEnd type="none" w="sm" len="sm"/>
            <a:tailEnd type="triangle" w="med" len="med"/>
          </a:ln>
        </p:spPr>
      </p:cxnSp>
      <p:cxnSp>
        <p:nvCxnSpPr>
          <p:cNvPr id="37" name="Google Shape;543;p77">
            <a:extLst>
              <a:ext uri="{FF2B5EF4-FFF2-40B4-BE49-F238E27FC236}">
                <a16:creationId xmlns:a16="http://schemas.microsoft.com/office/drawing/2014/main" xmlns="" id="{E6CF54EE-AF19-7A43-86C9-C95AC4138F11}"/>
              </a:ext>
            </a:extLst>
          </p:cNvPr>
          <p:cNvCxnSpPr/>
          <p:nvPr/>
        </p:nvCxnSpPr>
        <p:spPr>
          <a:xfrm>
            <a:off x="3207396" y="2766380"/>
            <a:ext cx="0" cy="505200"/>
          </a:xfrm>
          <a:prstGeom prst="straightConnector1">
            <a:avLst/>
          </a:prstGeom>
          <a:noFill/>
          <a:ln w="9525" cap="flat" cmpd="sng">
            <a:solidFill>
              <a:schemeClr val="dk2"/>
            </a:solidFill>
            <a:prstDash val="solid"/>
            <a:round/>
            <a:headEnd type="none" w="sm" len="sm"/>
            <a:tailEnd type="none" w="sm" len="sm"/>
          </a:ln>
        </p:spPr>
      </p:cxnSp>
      <p:cxnSp>
        <p:nvCxnSpPr>
          <p:cNvPr id="38" name="Google Shape;544;p77">
            <a:extLst>
              <a:ext uri="{FF2B5EF4-FFF2-40B4-BE49-F238E27FC236}">
                <a16:creationId xmlns:a16="http://schemas.microsoft.com/office/drawing/2014/main" xmlns="" id="{0C2C3598-06B1-1A41-A5B9-721B960A5718}"/>
              </a:ext>
            </a:extLst>
          </p:cNvPr>
          <p:cNvCxnSpPr/>
          <p:nvPr/>
        </p:nvCxnSpPr>
        <p:spPr>
          <a:xfrm rot="10800000">
            <a:off x="1393596" y="2851305"/>
            <a:ext cx="0" cy="258900"/>
          </a:xfrm>
          <a:prstGeom prst="straightConnector1">
            <a:avLst/>
          </a:prstGeom>
          <a:noFill/>
          <a:ln w="9525" cap="flat" cmpd="sng">
            <a:solidFill>
              <a:schemeClr val="dk2"/>
            </a:solidFill>
            <a:prstDash val="solid"/>
            <a:round/>
            <a:headEnd type="none" w="sm" len="sm"/>
            <a:tailEnd type="triangle" w="med" len="med"/>
          </a:ln>
        </p:spPr>
      </p:cxnSp>
      <p:sp>
        <p:nvSpPr>
          <p:cNvPr id="39" name="Google Shape;546;p77">
            <a:extLst>
              <a:ext uri="{FF2B5EF4-FFF2-40B4-BE49-F238E27FC236}">
                <a16:creationId xmlns:a16="http://schemas.microsoft.com/office/drawing/2014/main" xmlns="" id="{DD906721-9BA1-9A47-B8F0-D3B74FD199CF}"/>
              </a:ext>
            </a:extLst>
          </p:cNvPr>
          <p:cNvSpPr txBox="1"/>
          <p:nvPr/>
        </p:nvSpPr>
        <p:spPr>
          <a:xfrm>
            <a:off x="481709" y="3826721"/>
            <a:ext cx="634200" cy="1386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1" i="0" u="none" strike="noStrike" cap="none">
                <a:solidFill>
                  <a:srgbClr val="000000"/>
                </a:solidFill>
                <a:latin typeface="Arial"/>
                <a:ea typeface="Arial"/>
                <a:cs typeface="Arial"/>
                <a:sym typeface="Arial"/>
              </a:rPr>
              <a:t>Buyer</a:t>
            </a:r>
            <a:endParaRPr sz="800" b="1" i="0" u="none" strike="noStrike" cap="none">
              <a:solidFill>
                <a:srgbClr val="000000"/>
              </a:solidFill>
              <a:latin typeface="Arial"/>
              <a:ea typeface="Arial"/>
              <a:cs typeface="Arial"/>
              <a:sym typeface="Arial"/>
            </a:endParaRPr>
          </a:p>
        </p:txBody>
      </p:sp>
      <p:sp>
        <p:nvSpPr>
          <p:cNvPr id="66" name="Google Shape;637;p80">
            <a:extLst>
              <a:ext uri="{FF2B5EF4-FFF2-40B4-BE49-F238E27FC236}">
                <a16:creationId xmlns:a16="http://schemas.microsoft.com/office/drawing/2014/main" xmlns="" id="{448E92D2-988B-A646-AAC8-898F91B85D83}"/>
              </a:ext>
            </a:extLst>
          </p:cNvPr>
          <p:cNvSpPr txBox="1"/>
          <p:nvPr/>
        </p:nvSpPr>
        <p:spPr>
          <a:xfrm rot="-5400000">
            <a:off x="9135468" y="3499505"/>
            <a:ext cx="847800" cy="310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dirty="0">
                <a:solidFill>
                  <a:srgbClr val="FFFFFF"/>
                </a:solidFill>
                <a:latin typeface="Arial"/>
                <a:ea typeface="Arial"/>
                <a:cs typeface="Arial"/>
                <a:sym typeface="Arial"/>
              </a:rPr>
              <a:t>EDIBUS</a:t>
            </a:r>
            <a:endParaRPr sz="1400" b="0" i="0" u="none" strike="noStrike" cap="none" dirty="0">
              <a:solidFill>
                <a:srgbClr val="FFFFFF"/>
              </a:solidFill>
              <a:latin typeface="Arial"/>
              <a:ea typeface="Arial"/>
              <a:cs typeface="Arial"/>
              <a:sym typeface="Arial"/>
            </a:endParaRPr>
          </a:p>
        </p:txBody>
      </p:sp>
      <p:cxnSp>
        <p:nvCxnSpPr>
          <p:cNvPr id="67" name="Google Shape;639;p80">
            <a:extLst>
              <a:ext uri="{FF2B5EF4-FFF2-40B4-BE49-F238E27FC236}">
                <a16:creationId xmlns:a16="http://schemas.microsoft.com/office/drawing/2014/main" xmlns="" id="{30762E7D-17B7-CC48-B64A-1684A4131FC2}"/>
              </a:ext>
            </a:extLst>
          </p:cNvPr>
          <p:cNvCxnSpPr>
            <a:endCxn id="73" idx="3"/>
          </p:cNvCxnSpPr>
          <p:nvPr/>
        </p:nvCxnSpPr>
        <p:spPr>
          <a:xfrm flipH="1">
            <a:off x="6404103" y="4913322"/>
            <a:ext cx="2777700" cy="1800"/>
          </a:xfrm>
          <a:prstGeom prst="straightConnector1">
            <a:avLst/>
          </a:prstGeom>
          <a:noFill/>
          <a:ln w="38100" cap="flat" cmpd="sng">
            <a:solidFill>
              <a:schemeClr val="dk2"/>
            </a:solidFill>
            <a:prstDash val="solid"/>
            <a:round/>
            <a:headEnd type="none" w="sm" len="sm"/>
            <a:tailEnd type="triangle" w="med" len="med"/>
          </a:ln>
        </p:spPr>
      </p:cxnSp>
      <p:sp>
        <p:nvSpPr>
          <p:cNvPr id="68" name="Google Shape;641;p80">
            <a:extLst>
              <a:ext uri="{FF2B5EF4-FFF2-40B4-BE49-F238E27FC236}">
                <a16:creationId xmlns:a16="http://schemas.microsoft.com/office/drawing/2014/main" xmlns="" id="{0C3F6ED2-5ABC-E749-95F8-2D4A151EC935}"/>
              </a:ext>
            </a:extLst>
          </p:cNvPr>
          <p:cNvSpPr/>
          <p:nvPr/>
        </p:nvSpPr>
        <p:spPr>
          <a:xfrm>
            <a:off x="5167353" y="5074672"/>
            <a:ext cx="1804800" cy="704100"/>
          </a:xfrm>
          <a:prstGeom prst="ellipse">
            <a:avLst/>
          </a:prstGeom>
          <a:solidFill>
            <a:srgbClr val="F3F3F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Create a </a:t>
            </a:r>
            <a:endParaRPr sz="1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Liquidity Pool</a:t>
            </a:r>
            <a:endParaRPr sz="1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$900 (90%)</a:t>
            </a:r>
            <a:endParaRPr sz="1000" b="0" i="0" u="none" strike="noStrike" cap="none">
              <a:solidFill>
                <a:srgbClr val="000000"/>
              </a:solidFill>
              <a:latin typeface="Arial"/>
              <a:ea typeface="Arial"/>
              <a:cs typeface="Arial"/>
              <a:sym typeface="Arial"/>
            </a:endParaRPr>
          </a:p>
        </p:txBody>
      </p:sp>
      <p:pic>
        <p:nvPicPr>
          <p:cNvPr id="69" name="Google Shape;642;p80">
            <a:extLst>
              <a:ext uri="{FF2B5EF4-FFF2-40B4-BE49-F238E27FC236}">
                <a16:creationId xmlns:a16="http://schemas.microsoft.com/office/drawing/2014/main" xmlns="" id="{B6577319-7EAA-164E-8C90-E0BC6EF222EB}"/>
              </a:ext>
            </a:extLst>
          </p:cNvPr>
          <p:cNvPicPr preferRelativeResize="0"/>
          <p:nvPr/>
        </p:nvPicPr>
        <p:blipFill rotWithShape="1">
          <a:blip r:embed="rId7">
            <a:alphaModFix/>
          </a:blip>
          <a:srcRect l="3013" t="9401" r="3694" b="17203"/>
          <a:stretch/>
        </p:blipFill>
        <p:spPr>
          <a:xfrm>
            <a:off x="10247101" y="3082718"/>
            <a:ext cx="668700" cy="568210"/>
          </a:xfrm>
          <a:prstGeom prst="rect">
            <a:avLst/>
          </a:prstGeom>
          <a:noFill/>
          <a:ln>
            <a:noFill/>
          </a:ln>
        </p:spPr>
      </p:pic>
      <p:sp>
        <p:nvSpPr>
          <p:cNvPr id="70" name="Google Shape;643;p80">
            <a:extLst>
              <a:ext uri="{FF2B5EF4-FFF2-40B4-BE49-F238E27FC236}">
                <a16:creationId xmlns:a16="http://schemas.microsoft.com/office/drawing/2014/main" xmlns="" id="{F028E562-F5C4-C34D-B35A-DDDE64C33189}"/>
              </a:ext>
            </a:extLst>
          </p:cNvPr>
          <p:cNvSpPr/>
          <p:nvPr/>
        </p:nvSpPr>
        <p:spPr>
          <a:xfrm>
            <a:off x="8077541" y="4588372"/>
            <a:ext cx="867300" cy="649800"/>
          </a:xfrm>
          <a:prstGeom prst="foldedCorner">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Buyer accepts T1 invoice</a:t>
            </a:r>
            <a:endParaRPr sz="800" b="0" i="0" u="none" strike="noStrike" cap="none">
              <a:solidFill>
                <a:srgbClr val="000000"/>
              </a:solidFill>
              <a:latin typeface="Arial"/>
              <a:ea typeface="Arial"/>
              <a:cs typeface="Arial"/>
              <a:sym typeface="Arial"/>
            </a:endParaRPr>
          </a:p>
        </p:txBody>
      </p:sp>
      <p:sp>
        <p:nvSpPr>
          <p:cNvPr id="71" name="Google Shape;644;p80">
            <a:extLst>
              <a:ext uri="{FF2B5EF4-FFF2-40B4-BE49-F238E27FC236}">
                <a16:creationId xmlns:a16="http://schemas.microsoft.com/office/drawing/2014/main" xmlns="" id="{748BC201-94B6-9942-BA5A-BD6EE01BEBDB}"/>
              </a:ext>
            </a:extLst>
          </p:cNvPr>
          <p:cNvSpPr txBox="1"/>
          <p:nvPr/>
        </p:nvSpPr>
        <p:spPr>
          <a:xfrm>
            <a:off x="10255586" y="3650922"/>
            <a:ext cx="668700" cy="357900"/>
          </a:xfrm>
          <a:prstGeom prst="rect">
            <a:avLst/>
          </a:prstGeom>
          <a:solidFill>
            <a:srgbClr val="800000"/>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FFFFFF"/>
                </a:solidFill>
                <a:latin typeface="Arial"/>
                <a:ea typeface="Arial"/>
                <a:cs typeface="Arial"/>
                <a:sym typeface="Arial"/>
              </a:rPr>
              <a:t>Buyer</a:t>
            </a:r>
            <a:endParaRPr sz="1200" b="0" i="0" u="none" strike="noStrike" cap="none">
              <a:solidFill>
                <a:srgbClr val="FFFFFF"/>
              </a:solidFill>
              <a:latin typeface="Arial"/>
              <a:ea typeface="Arial"/>
              <a:cs typeface="Arial"/>
              <a:sym typeface="Arial"/>
            </a:endParaRPr>
          </a:p>
        </p:txBody>
      </p:sp>
      <p:pic>
        <p:nvPicPr>
          <p:cNvPr id="72" name="Google Shape;645;p80">
            <a:extLst>
              <a:ext uri="{FF2B5EF4-FFF2-40B4-BE49-F238E27FC236}">
                <a16:creationId xmlns:a16="http://schemas.microsoft.com/office/drawing/2014/main" xmlns="" id="{A464484E-E695-5542-A81F-7435C9868857}"/>
              </a:ext>
            </a:extLst>
          </p:cNvPr>
          <p:cNvPicPr preferRelativeResize="0"/>
          <p:nvPr/>
        </p:nvPicPr>
        <p:blipFill rotWithShape="1">
          <a:blip r:embed="rId8">
            <a:alphaModFix/>
          </a:blip>
          <a:srcRect/>
          <a:stretch/>
        </p:blipFill>
        <p:spPr>
          <a:xfrm>
            <a:off x="5712616" y="4021897"/>
            <a:ext cx="714275" cy="714275"/>
          </a:xfrm>
          <a:prstGeom prst="rect">
            <a:avLst/>
          </a:prstGeom>
          <a:noFill/>
          <a:ln>
            <a:noFill/>
          </a:ln>
        </p:spPr>
      </p:pic>
      <p:sp>
        <p:nvSpPr>
          <p:cNvPr id="73" name="Google Shape;640;p80">
            <a:extLst>
              <a:ext uri="{FF2B5EF4-FFF2-40B4-BE49-F238E27FC236}">
                <a16:creationId xmlns:a16="http://schemas.microsoft.com/office/drawing/2014/main" xmlns="" id="{0E641158-F64C-F44F-8078-F80C6C9CBA4E}"/>
              </a:ext>
            </a:extLst>
          </p:cNvPr>
          <p:cNvSpPr txBox="1"/>
          <p:nvPr/>
        </p:nvSpPr>
        <p:spPr>
          <a:xfrm>
            <a:off x="5735403" y="4736172"/>
            <a:ext cx="668700" cy="357900"/>
          </a:xfrm>
          <a:prstGeom prst="rect">
            <a:avLst/>
          </a:prstGeom>
          <a:solidFill>
            <a:srgbClr val="00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rgbClr val="000000"/>
                </a:solidFill>
                <a:latin typeface="Arial"/>
                <a:ea typeface="Arial"/>
                <a:cs typeface="Arial"/>
                <a:sym typeface="Arial"/>
              </a:rPr>
              <a:t>Bank</a:t>
            </a:r>
            <a:endParaRPr sz="1200" b="0" i="0" u="none" strike="noStrike" cap="none">
              <a:solidFill>
                <a:srgbClr val="000000"/>
              </a:solidFill>
              <a:latin typeface="Arial"/>
              <a:ea typeface="Arial"/>
              <a:cs typeface="Arial"/>
              <a:sym typeface="Arial"/>
            </a:endParaRPr>
          </a:p>
        </p:txBody>
      </p:sp>
      <p:sp>
        <p:nvSpPr>
          <p:cNvPr id="74" name="Google Shape;646;p80">
            <a:extLst>
              <a:ext uri="{FF2B5EF4-FFF2-40B4-BE49-F238E27FC236}">
                <a16:creationId xmlns:a16="http://schemas.microsoft.com/office/drawing/2014/main" xmlns="" id="{377F8542-29DA-B14E-94ED-30B25E496DC3}"/>
              </a:ext>
            </a:extLst>
          </p:cNvPr>
          <p:cNvSpPr txBox="1"/>
          <p:nvPr/>
        </p:nvSpPr>
        <p:spPr>
          <a:xfrm>
            <a:off x="7286453" y="2735847"/>
            <a:ext cx="668700" cy="357900"/>
          </a:xfrm>
          <a:prstGeom prst="rect">
            <a:avLst/>
          </a:prstGeom>
          <a:solidFill>
            <a:srgbClr val="00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Tier 1</a:t>
            </a:r>
            <a:endParaRPr sz="1400" b="0" i="0" u="none" strike="noStrike" cap="none">
              <a:solidFill>
                <a:srgbClr val="000000"/>
              </a:solidFill>
              <a:latin typeface="Arial"/>
              <a:ea typeface="Arial"/>
              <a:cs typeface="Arial"/>
              <a:sym typeface="Arial"/>
            </a:endParaRPr>
          </a:p>
        </p:txBody>
      </p:sp>
      <p:pic>
        <p:nvPicPr>
          <p:cNvPr id="75" name="Google Shape;647;p80">
            <a:extLst>
              <a:ext uri="{FF2B5EF4-FFF2-40B4-BE49-F238E27FC236}">
                <a16:creationId xmlns:a16="http://schemas.microsoft.com/office/drawing/2014/main" xmlns="" id="{CE00BECD-ADF3-5247-AAF4-2721CD64565F}"/>
              </a:ext>
            </a:extLst>
          </p:cNvPr>
          <p:cNvPicPr preferRelativeResize="0"/>
          <p:nvPr/>
        </p:nvPicPr>
        <p:blipFill rotWithShape="1">
          <a:blip r:embed="rId7">
            <a:alphaModFix/>
          </a:blip>
          <a:srcRect l="3013" t="9401" r="3694" b="17203"/>
          <a:stretch/>
        </p:blipFill>
        <p:spPr>
          <a:xfrm>
            <a:off x="7286453" y="2177947"/>
            <a:ext cx="668700" cy="568210"/>
          </a:xfrm>
          <a:prstGeom prst="rect">
            <a:avLst/>
          </a:prstGeom>
          <a:noFill/>
          <a:ln>
            <a:noFill/>
          </a:ln>
        </p:spPr>
      </p:pic>
      <p:sp>
        <p:nvSpPr>
          <p:cNvPr id="76" name="Google Shape;648;p80">
            <a:extLst>
              <a:ext uri="{FF2B5EF4-FFF2-40B4-BE49-F238E27FC236}">
                <a16:creationId xmlns:a16="http://schemas.microsoft.com/office/drawing/2014/main" xmlns="" id="{ABBE81F7-69BF-5C4C-9028-D9F2EEB1671D}"/>
              </a:ext>
            </a:extLst>
          </p:cNvPr>
          <p:cNvSpPr/>
          <p:nvPr/>
        </p:nvSpPr>
        <p:spPr>
          <a:xfrm>
            <a:off x="7972516" y="2125472"/>
            <a:ext cx="348600" cy="310800"/>
          </a:xfrm>
          <a:prstGeom prst="ellipse">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FFFFFF"/>
                </a:solidFill>
                <a:latin typeface="Arial"/>
                <a:ea typeface="Arial"/>
                <a:cs typeface="Arial"/>
                <a:sym typeface="Arial"/>
              </a:rPr>
              <a:t>1</a:t>
            </a:r>
            <a:endParaRPr sz="1200" b="1" i="0" u="none" strike="noStrike" cap="none">
              <a:solidFill>
                <a:srgbClr val="FFFFFF"/>
              </a:solidFill>
              <a:latin typeface="Arial"/>
              <a:ea typeface="Arial"/>
              <a:cs typeface="Arial"/>
              <a:sym typeface="Arial"/>
            </a:endParaRPr>
          </a:p>
        </p:txBody>
      </p:sp>
      <p:sp>
        <p:nvSpPr>
          <p:cNvPr id="77" name="Google Shape;649;p80">
            <a:extLst>
              <a:ext uri="{FF2B5EF4-FFF2-40B4-BE49-F238E27FC236}">
                <a16:creationId xmlns:a16="http://schemas.microsoft.com/office/drawing/2014/main" xmlns="" id="{0E89A459-A6B9-C146-BF74-6D5577C5A813}"/>
              </a:ext>
            </a:extLst>
          </p:cNvPr>
          <p:cNvSpPr txBox="1"/>
          <p:nvPr/>
        </p:nvSpPr>
        <p:spPr>
          <a:xfrm>
            <a:off x="8348603" y="2020422"/>
            <a:ext cx="867300" cy="714300"/>
          </a:xfrm>
          <a:prstGeom prst="rect">
            <a:avLst/>
          </a:prstGeom>
          <a:solidFill>
            <a:srgbClr val="FFFFFF"/>
          </a:solidFill>
          <a:ln>
            <a:noFill/>
          </a:ln>
        </p:spPr>
        <p:txBody>
          <a:bodyPr spcFirstLastPara="1" wrap="square" lIns="91425" tIns="91425" rIns="91425" bIns="91425" anchor="t" anchorCtr="0">
            <a:noAutofit/>
          </a:bodyPr>
          <a:lstStyle/>
          <a:p>
            <a:pPr marL="114300" marR="0" lvl="0" indent="-1143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Ship</a:t>
            </a:r>
            <a:endParaRPr sz="1000" b="0" i="0" u="none" strike="noStrike" cap="none">
              <a:solidFill>
                <a:srgbClr val="000000"/>
              </a:solidFill>
              <a:latin typeface="Arial"/>
              <a:ea typeface="Arial"/>
              <a:cs typeface="Arial"/>
              <a:sym typeface="Arial"/>
            </a:endParaRPr>
          </a:p>
          <a:p>
            <a:pPr marL="114300" marR="0" lvl="0" indent="-1143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$1000 / 60 day terms</a:t>
            </a:r>
            <a:endParaRPr sz="1000" b="0" i="0" u="none" strike="noStrike" cap="none">
              <a:solidFill>
                <a:srgbClr val="000000"/>
              </a:solidFill>
              <a:latin typeface="Arial"/>
              <a:ea typeface="Arial"/>
              <a:cs typeface="Arial"/>
              <a:sym typeface="Arial"/>
            </a:endParaRPr>
          </a:p>
        </p:txBody>
      </p:sp>
      <p:sp>
        <p:nvSpPr>
          <p:cNvPr id="78" name="Google Shape;650;p80">
            <a:extLst>
              <a:ext uri="{FF2B5EF4-FFF2-40B4-BE49-F238E27FC236}">
                <a16:creationId xmlns:a16="http://schemas.microsoft.com/office/drawing/2014/main" xmlns="" id="{92B3040C-68C3-B044-AF9B-DDF34C53F3BA}"/>
              </a:ext>
            </a:extLst>
          </p:cNvPr>
          <p:cNvSpPr/>
          <p:nvPr/>
        </p:nvSpPr>
        <p:spPr>
          <a:xfrm>
            <a:off x="7852928" y="4411697"/>
            <a:ext cx="348600" cy="310800"/>
          </a:xfrm>
          <a:prstGeom prst="ellipse">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FFFFFF"/>
                </a:solidFill>
                <a:latin typeface="Arial"/>
                <a:ea typeface="Arial"/>
                <a:cs typeface="Arial"/>
                <a:sym typeface="Arial"/>
              </a:rPr>
              <a:t>2</a:t>
            </a:r>
            <a:endParaRPr sz="1200" b="1" i="0" u="none" strike="noStrike" cap="none">
              <a:solidFill>
                <a:srgbClr val="FFFFFF"/>
              </a:solidFill>
              <a:latin typeface="Arial"/>
              <a:ea typeface="Arial"/>
              <a:cs typeface="Arial"/>
              <a:sym typeface="Arial"/>
            </a:endParaRPr>
          </a:p>
        </p:txBody>
      </p:sp>
      <p:sp>
        <p:nvSpPr>
          <p:cNvPr id="79" name="Google Shape;651;p80">
            <a:extLst>
              <a:ext uri="{FF2B5EF4-FFF2-40B4-BE49-F238E27FC236}">
                <a16:creationId xmlns:a16="http://schemas.microsoft.com/office/drawing/2014/main" xmlns="" id="{F60CD4A6-B38C-C947-9E83-56501C5BA32A}"/>
              </a:ext>
            </a:extLst>
          </p:cNvPr>
          <p:cNvSpPr txBox="1"/>
          <p:nvPr/>
        </p:nvSpPr>
        <p:spPr>
          <a:xfrm>
            <a:off x="4848278" y="2735847"/>
            <a:ext cx="668700" cy="357900"/>
          </a:xfrm>
          <a:prstGeom prst="rect">
            <a:avLst/>
          </a:prstGeom>
          <a:solidFill>
            <a:srgbClr val="00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Arial"/>
                <a:ea typeface="Arial"/>
                <a:cs typeface="Arial"/>
                <a:sym typeface="Arial"/>
              </a:rPr>
              <a:t>Tier 2</a:t>
            </a:r>
            <a:endParaRPr sz="1400" b="0" i="0" u="none" strike="noStrike" cap="none">
              <a:solidFill>
                <a:srgbClr val="000000"/>
              </a:solidFill>
              <a:latin typeface="Arial"/>
              <a:ea typeface="Arial"/>
              <a:cs typeface="Arial"/>
              <a:sym typeface="Arial"/>
            </a:endParaRPr>
          </a:p>
        </p:txBody>
      </p:sp>
      <p:pic>
        <p:nvPicPr>
          <p:cNvPr id="80" name="Google Shape;652;p80">
            <a:extLst>
              <a:ext uri="{FF2B5EF4-FFF2-40B4-BE49-F238E27FC236}">
                <a16:creationId xmlns:a16="http://schemas.microsoft.com/office/drawing/2014/main" xmlns="" id="{383A22A1-0340-D746-82D9-F026141C6362}"/>
              </a:ext>
            </a:extLst>
          </p:cNvPr>
          <p:cNvPicPr preferRelativeResize="0"/>
          <p:nvPr/>
        </p:nvPicPr>
        <p:blipFill rotWithShape="1">
          <a:blip r:embed="rId7">
            <a:alphaModFix/>
          </a:blip>
          <a:srcRect l="3013" t="9401" r="3694" b="17203"/>
          <a:stretch/>
        </p:blipFill>
        <p:spPr>
          <a:xfrm>
            <a:off x="4848278" y="2177947"/>
            <a:ext cx="668700" cy="568210"/>
          </a:xfrm>
          <a:prstGeom prst="rect">
            <a:avLst/>
          </a:prstGeom>
          <a:noFill/>
          <a:ln>
            <a:noFill/>
          </a:ln>
        </p:spPr>
      </p:pic>
      <p:sp>
        <p:nvSpPr>
          <p:cNvPr id="81" name="Google Shape;653;p80">
            <a:extLst>
              <a:ext uri="{FF2B5EF4-FFF2-40B4-BE49-F238E27FC236}">
                <a16:creationId xmlns:a16="http://schemas.microsoft.com/office/drawing/2014/main" xmlns="" id="{46DF2C0C-3895-1241-958A-A3BA121DD6A3}"/>
              </a:ext>
            </a:extLst>
          </p:cNvPr>
          <p:cNvSpPr/>
          <p:nvPr/>
        </p:nvSpPr>
        <p:spPr>
          <a:xfrm>
            <a:off x="5421228" y="2099447"/>
            <a:ext cx="348600" cy="3108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0000FF"/>
                </a:solidFill>
                <a:latin typeface="Arial"/>
                <a:ea typeface="Arial"/>
                <a:cs typeface="Arial"/>
                <a:sym typeface="Arial"/>
              </a:rPr>
              <a:t>3</a:t>
            </a:r>
            <a:endParaRPr sz="1200" b="1" i="0" u="none" strike="noStrike" cap="none">
              <a:solidFill>
                <a:srgbClr val="0000FF"/>
              </a:solidFill>
              <a:latin typeface="Arial"/>
              <a:ea typeface="Arial"/>
              <a:cs typeface="Arial"/>
              <a:sym typeface="Arial"/>
            </a:endParaRPr>
          </a:p>
        </p:txBody>
      </p:sp>
      <p:sp>
        <p:nvSpPr>
          <p:cNvPr id="82" name="Google Shape;654;p80">
            <a:extLst>
              <a:ext uri="{FF2B5EF4-FFF2-40B4-BE49-F238E27FC236}">
                <a16:creationId xmlns:a16="http://schemas.microsoft.com/office/drawing/2014/main" xmlns="" id="{27596268-1006-2640-8C8F-D165871D4D73}"/>
              </a:ext>
            </a:extLst>
          </p:cNvPr>
          <p:cNvSpPr txBox="1"/>
          <p:nvPr/>
        </p:nvSpPr>
        <p:spPr>
          <a:xfrm>
            <a:off x="5816841" y="2014697"/>
            <a:ext cx="1575000" cy="568200"/>
          </a:xfrm>
          <a:prstGeom prst="rect">
            <a:avLst/>
          </a:prstGeom>
          <a:noFill/>
          <a:ln>
            <a:noFill/>
          </a:ln>
        </p:spPr>
        <p:txBody>
          <a:bodyPr spcFirstLastPara="1" wrap="square" lIns="91425" tIns="91425" rIns="91425" bIns="91425" anchor="t" anchorCtr="0">
            <a:noAutofit/>
          </a:bodyPr>
          <a:lstStyle/>
          <a:p>
            <a:pPr marL="57150" marR="0" lvl="0" indent="-5715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Ship </a:t>
            </a:r>
            <a:endParaRPr sz="1000" b="0" i="0" u="none" strike="noStrike" cap="none">
              <a:solidFill>
                <a:srgbClr val="000000"/>
              </a:solidFill>
              <a:latin typeface="Arial"/>
              <a:ea typeface="Arial"/>
              <a:cs typeface="Arial"/>
              <a:sym typeface="Arial"/>
            </a:endParaRPr>
          </a:p>
          <a:p>
            <a:pPr marL="57150" marR="0" lvl="0" indent="-5715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$500 / 45 day terms</a:t>
            </a:r>
            <a:endParaRPr sz="1000" b="0" i="0" u="none" strike="noStrike" cap="none">
              <a:solidFill>
                <a:srgbClr val="000000"/>
              </a:solidFill>
              <a:latin typeface="Arial"/>
              <a:ea typeface="Arial"/>
              <a:cs typeface="Arial"/>
              <a:sym typeface="Arial"/>
            </a:endParaRPr>
          </a:p>
        </p:txBody>
      </p:sp>
      <p:cxnSp>
        <p:nvCxnSpPr>
          <p:cNvPr id="83" name="Google Shape;655;p80">
            <a:extLst>
              <a:ext uri="{FF2B5EF4-FFF2-40B4-BE49-F238E27FC236}">
                <a16:creationId xmlns:a16="http://schemas.microsoft.com/office/drawing/2014/main" xmlns="" id="{EBEAA10A-6417-B849-AE9A-294DD84D1C44}"/>
              </a:ext>
            </a:extLst>
          </p:cNvPr>
          <p:cNvCxnSpPr/>
          <p:nvPr/>
        </p:nvCxnSpPr>
        <p:spPr>
          <a:xfrm rot="10800000" flipH="1">
            <a:off x="5743203" y="2538972"/>
            <a:ext cx="1620300" cy="9300"/>
          </a:xfrm>
          <a:prstGeom prst="straightConnector1">
            <a:avLst/>
          </a:prstGeom>
          <a:noFill/>
          <a:ln w="38100" cap="flat" cmpd="sng">
            <a:solidFill>
              <a:schemeClr val="dk2"/>
            </a:solidFill>
            <a:prstDash val="solid"/>
            <a:round/>
            <a:headEnd type="none" w="sm" len="sm"/>
            <a:tailEnd type="triangle" w="med" len="med"/>
          </a:ln>
        </p:spPr>
      </p:cxnSp>
      <p:cxnSp>
        <p:nvCxnSpPr>
          <p:cNvPr id="84" name="Google Shape;656;p80">
            <a:extLst>
              <a:ext uri="{FF2B5EF4-FFF2-40B4-BE49-F238E27FC236}">
                <a16:creationId xmlns:a16="http://schemas.microsoft.com/office/drawing/2014/main" xmlns="" id="{E19B2DC5-CDCF-054E-85C6-4DA4F83015EE}"/>
              </a:ext>
            </a:extLst>
          </p:cNvPr>
          <p:cNvCxnSpPr>
            <a:stCxn id="72" idx="1"/>
            <a:endCxn id="79" idx="2"/>
          </p:cNvCxnSpPr>
          <p:nvPr/>
        </p:nvCxnSpPr>
        <p:spPr>
          <a:xfrm rot="10800000">
            <a:off x="5182516" y="3093834"/>
            <a:ext cx="530100" cy="1285200"/>
          </a:xfrm>
          <a:prstGeom prst="straightConnector1">
            <a:avLst/>
          </a:prstGeom>
          <a:noFill/>
          <a:ln w="38100" cap="flat" cmpd="sng">
            <a:solidFill>
              <a:schemeClr val="dk2"/>
            </a:solidFill>
            <a:prstDash val="solid"/>
            <a:round/>
            <a:headEnd type="none" w="sm" len="sm"/>
            <a:tailEnd type="triangle" w="med" len="med"/>
          </a:ln>
        </p:spPr>
      </p:cxnSp>
      <p:sp>
        <p:nvSpPr>
          <p:cNvPr id="85" name="Google Shape;657;p80">
            <a:extLst>
              <a:ext uri="{FF2B5EF4-FFF2-40B4-BE49-F238E27FC236}">
                <a16:creationId xmlns:a16="http://schemas.microsoft.com/office/drawing/2014/main" xmlns="" id="{CDCD418F-F0A6-3F4F-84C8-600A96D18B8E}"/>
              </a:ext>
            </a:extLst>
          </p:cNvPr>
          <p:cNvSpPr/>
          <p:nvPr/>
        </p:nvSpPr>
        <p:spPr>
          <a:xfrm>
            <a:off x="4735428" y="3471047"/>
            <a:ext cx="348600" cy="3108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0000FF"/>
                </a:solidFill>
                <a:latin typeface="Arial"/>
                <a:ea typeface="Arial"/>
                <a:cs typeface="Arial"/>
                <a:sym typeface="Arial"/>
              </a:rPr>
              <a:t>5</a:t>
            </a:r>
            <a:endParaRPr sz="1200" b="1" i="0" u="none" strike="noStrike" cap="none">
              <a:solidFill>
                <a:srgbClr val="0000FF"/>
              </a:solidFill>
              <a:latin typeface="Arial"/>
              <a:ea typeface="Arial"/>
              <a:cs typeface="Arial"/>
              <a:sym typeface="Arial"/>
            </a:endParaRPr>
          </a:p>
        </p:txBody>
      </p:sp>
      <p:sp>
        <p:nvSpPr>
          <p:cNvPr id="86" name="Google Shape;658;p80">
            <a:extLst>
              <a:ext uri="{FF2B5EF4-FFF2-40B4-BE49-F238E27FC236}">
                <a16:creationId xmlns:a16="http://schemas.microsoft.com/office/drawing/2014/main" xmlns="" id="{DCA3627C-EB69-AC45-822A-C51135F7FF04}"/>
              </a:ext>
            </a:extLst>
          </p:cNvPr>
          <p:cNvSpPr txBox="1"/>
          <p:nvPr/>
        </p:nvSpPr>
        <p:spPr>
          <a:xfrm>
            <a:off x="4750048" y="3767297"/>
            <a:ext cx="867300" cy="1008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Make early payment</a:t>
            </a:r>
            <a:endParaRPr sz="1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of $450 (90%) from Liquidity Pool. </a:t>
            </a:r>
            <a:endParaRPr sz="1000" b="0" i="0" u="none" strike="noStrike" cap="none">
              <a:solidFill>
                <a:srgbClr val="000000"/>
              </a:solidFill>
              <a:latin typeface="Arial"/>
              <a:ea typeface="Arial"/>
              <a:cs typeface="Arial"/>
              <a:sym typeface="Arial"/>
            </a:endParaRPr>
          </a:p>
        </p:txBody>
      </p:sp>
      <p:sp>
        <p:nvSpPr>
          <p:cNvPr id="87" name="Google Shape;659;p80">
            <a:extLst>
              <a:ext uri="{FF2B5EF4-FFF2-40B4-BE49-F238E27FC236}">
                <a16:creationId xmlns:a16="http://schemas.microsoft.com/office/drawing/2014/main" xmlns="" id="{A3AF3CD3-988A-B74D-9984-4A528091F11D}"/>
              </a:ext>
            </a:extLst>
          </p:cNvPr>
          <p:cNvSpPr/>
          <p:nvPr/>
        </p:nvSpPr>
        <p:spPr>
          <a:xfrm>
            <a:off x="7010716" y="3595572"/>
            <a:ext cx="348600" cy="310800"/>
          </a:xfrm>
          <a:prstGeom prst="ellipse">
            <a:avLst/>
          </a:prstGeom>
          <a:solidFill>
            <a:srgbClr val="00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0000FF"/>
                </a:solidFill>
                <a:latin typeface="Arial"/>
                <a:ea typeface="Arial"/>
                <a:cs typeface="Arial"/>
                <a:sym typeface="Arial"/>
              </a:rPr>
              <a:t>4</a:t>
            </a:r>
            <a:endParaRPr sz="1200" b="1" i="0" u="none" strike="noStrike" cap="none">
              <a:solidFill>
                <a:srgbClr val="0000FF"/>
              </a:solidFill>
              <a:latin typeface="Arial"/>
              <a:ea typeface="Arial"/>
              <a:cs typeface="Arial"/>
              <a:sym typeface="Arial"/>
            </a:endParaRPr>
          </a:p>
        </p:txBody>
      </p:sp>
      <p:sp>
        <p:nvSpPr>
          <p:cNvPr id="88" name="Google Shape;660;p80">
            <a:extLst>
              <a:ext uri="{FF2B5EF4-FFF2-40B4-BE49-F238E27FC236}">
                <a16:creationId xmlns:a16="http://schemas.microsoft.com/office/drawing/2014/main" xmlns="" id="{1F765C39-E0CC-544A-96A0-1823A306B404}"/>
              </a:ext>
            </a:extLst>
          </p:cNvPr>
          <p:cNvSpPr txBox="1"/>
          <p:nvPr/>
        </p:nvSpPr>
        <p:spPr>
          <a:xfrm>
            <a:off x="7359328" y="3572022"/>
            <a:ext cx="1575000" cy="35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T1 accepts T2 invoice</a:t>
            </a:r>
            <a:endParaRPr sz="1000" b="0" i="0" u="none" strike="noStrike" cap="none">
              <a:solidFill>
                <a:srgbClr val="000000"/>
              </a:solidFill>
              <a:latin typeface="Arial"/>
              <a:ea typeface="Arial"/>
              <a:cs typeface="Arial"/>
              <a:sym typeface="Arial"/>
            </a:endParaRPr>
          </a:p>
        </p:txBody>
      </p:sp>
      <p:cxnSp>
        <p:nvCxnSpPr>
          <p:cNvPr id="89" name="Google Shape;661;p80">
            <a:extLst>
              <a:ext uri="{FF2B5EF4-FFF2-40B4-BE49-F238E27FC236}">
                <a16:creationId xmlns:a16="http://schemas.microsoft.com/office/drawing/2014/main" xmlns="" id="{AFE02DFD-FA07-A041-A26D-653136B6131D}"/>
              </a:ext>
            </a:extLst>
          </p:cNvPr>
          <p:cNvCxnSpPr>
            <a:stCxn id="74" idx="1"/>
          </p:cNvCxnSpPr>
          <p:nvPr/>
        </p:nvCxnSpPr>
        <p:spPr>
          <a:xfrm flipH="1">
            <a:off x="6457253" y="2914797"/>
            <a:ext cx="829200" cy="1682100"/>
          </a:xfrm>
          <a:prstGeom prst="straightConnector1">
            <a:avLst/>
          </a:prstGeom>
          <a:noFill/>
          <a:ln w="38100" cap="flat" cmpd="sng">
            <a:solidFill>
              <a:schemeClr val="dk2"/>
            </a:solidFill>
            <a:prstDash val="solid"/>
            <a:round/>
            <a:headEnd type="none" w="sm" len="sm"/>
            <a:tailEnd type="triangle" w="med" len="med"/>
          </a:ln>
        </p:spPr>
      </p:cxnSp>
      <p:sp>
        <p:nvSpPr>
          <p:cNvPr id="90" name="Google Shape;662;p80">
            <a:extLst>
              <a:ext uri="{FF2B5EF4-FFF2-40B4-BE49-F238E27FC236}">
                <a16:creationId xmlns:a16="http://schemas.microsoft.com/office/drawing/2014/main" xmlns="" id="{C9F9C1D2-7174-6847-9B4E-D45F6F01F27F}"/>
              </a:ext>
            </a:extLst>
          </p:cNvPr>
          <p:cNvSpPr txBox="1"/>
          <p:nvPr/>
        </p:nvSpPr>
        <p:spPr>
          <a:xfrm>
            <a:off x="9900290" y="4143609"/>
            <a:ext cx="1415100" cy="8478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 sz="1000" b="0" i="0" u="none" strike="noStrike" cap="none">
                <a:solidFill>
                  <a:schemeClr val="dk1"/>
                </a:solidFill>
                <a:latin typeface="Arial"/>
                <a:ea typeface="Arial"/>
                <a:cs typeface="Arial"/>
                <a:sym typeface="Arial"/>
              </a:rPr>
              <a:t>Field encrypted EDI Docs, </a:t>
            </a:r>
            <a:br>
              <a:rPr lang="en" sz="1000" b="0" i="0" u="none" strike="noStrike" cap="none">
                <a:solidFill>
                  <a:schemeClr val="dk1"/>
                </a:solidFill>
                <a:latin typeface="Arial"/>
                <a:ea typeface="Arial"/>
                <a:cs typeface="Arial"/>
                <a:sym typeface="Arial"/>
              </a:rPr>
            </a:br>
            <a:r>
              <a:rPr lang="en" sz="1000" b="0" i="0" u="none" strike="noStrike" cap="none">
                <a:solidFill>
                  <a:schemeClr val="dk1"/>
                </a:solidFill>
                <a:latin typeface="Arial"/>
                <a:ea typeface="Arial"/>
                <a:cs typeface="Arial"/>
                <a:sym typeface="Arial"/>
              </a:rPr>
              <a:t>POs, Invoices, ASN’s etc.</a:t>
            </a:r>
            <a:endParaRPr sz="1400" b="0" i="0" u="none" strike="noStrike" cap="none">
              <a:solidFill>
                <a:srgbClr val="000000"/>
              </a:solidFill>
              <a:latin typeface="Arial"/>
              <a:ea typeface="Arial"/>
              <a:cs typeface="Arial"/>
              <a:sym typeface="Arial"/>
            </a:endParaRPr>
          </a:p>
        </p:txBody>
      </p:sp>
      <p:sp>
        <p:nvSpPr>
          <p:cNvPr id="91" name="Google Shape;663;p80">
            <a:extLst>
              <a:ext uri="{FF2B5EF4-FFF2-40B4-BE49-F238E27FC236}">
                <a16:creationId xmlns:a16="http://schemas.microsoft.com/office/drawing/2014/main" xmlns="" id="{BDA0B0A5-2A67-BD4A-B1C3-BF55AD2E00DE}"/>
              </a:ext>
            </a:extLst>
          </p:cNvPr>
          <p:cNvSpPr/>
          <p:nvPr/>
        </p:nvSpPr>
        <p:spPr>
          <a:xfrm>
            <a:off x="10415624" y="2582897"/>
            <a:ext cx="348600" cy="310800"/>
          </a:xfrm>
          <a:prstGeom prst="ellipse">
            <a:avLst/>
          </a:prstGeom>
          <a:solidFill>
            <a:srgbClr val="98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1" i="0" u="none" strike="noStrike" cap="none">
                <a:solidFill>
                  <a:srgbClr val="FFFFFF"/>
                </a:solidFill>
                <a:latin typeface="Arial"/>
                <a:ea typeface="Arial"/>
                <a:cs typeface="Arial"/>
                <a:sym typeface="Arial"/>
              </a:rPr>
              <a:t>0</a:t>
            </a:r>
            <a:endParaRPr sz="1200" b="1" i="0" u="none" strike="noStrike" cap="none">
              <a:solidFill>
                <a:srgbClr val="FFFFFF"/>
              </a:solidFill>
              <a:latin typeface="Arial"/>
              <a:ea typeface="Arial"/>
              <a:cs typeface="Arial"/>
              <a:sym typeface="Arial"/>
            </a:endParaRPr>
          </a:p>
        </p:txBody>
      </p:sp>
    </p:spTree>
    <p:extLst>
      <p:ext uri="{BB962C8B-B14F-4D97-AF65-F5344CB8AC3E}">
        <p14:creationId xmlns:p14="http://schemas.microsoft.com/office/powerpoint/2010/main" xmlns="" val="798236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768940-2DAC-7C49-862F-36AAD2C7A41E}"/>
              </a:ext>
            </a:extLst>
          </p:cNvPr>
          <p:cNvSpPr>
            <a:spLocks noGrp="1"/>
          </p:cNvSpPr>
          <p:nvPr>
            <p:ph type="title"/>
          </p:nvPr>
        </p:nvSpPr>
        <p:spPr/>
        <p:txBody>
          <a:bodyPr/>
          <a:lstStyle/>
          <a:p>
            <a:r>
              <a:rPr lang="en-US" dirty="0"/>
              <a:t>Inventory Financing</a:t>
            </a:r>
          </a:p>
        </p:txBody>
      </p:sp>
      <p:cxnSp>
        <p:nvCxnSpPr>
          <p:cNvPr id="4" name="Google Shape;715;p84">
            <a:extLst>
              <a:ext uri="{FF2B5EF4-FFF2-40B4-BE49-F238E27FC236}">
                <a16:creationId xmlns:a16="http://schemas.microsoft.com/office/drawing/2014/main" xmlns="" id="{59891981-5805-C942-8886-C5DC00BBDDDA}"/>
              </a:ext>
            </a:extLst>
          </p:cNvPr>
          <p:cNvCxnSpPr/>
          <p:nvPr/>
        </p:nvCxnSpPr>
        <p:spPr>
          <a:xfrm rot="10800000">
            <a:off x="3935857" y="3460266"/>
            <a:ext cx="5120700" cy="0"/>
          </a:xfrm>
          <a:prstGeom prst="straightConnector1">
            <a:avLst/>
          </a:prstGeom>
          <a:noFill/>
          <a:ln w="25400" cap="flat" cmpd="sng">
            <a:solidFill>
              <a:srgbClr val="C00000"/>
            </a:solidFill>
            <a:prstDash val="solid"/>
            <a:round/>
            <a:headEnd type="none" w="sm" len="sm"/>
            <a:tailEnd type="triangle" w="med" len="med"/>
          </a:ln>
        </p:spPr>
      </p:cxnSp>
      <p:sp>
        <p:nvSpPr>
          <p:cNvPr id="6" name="Google Shape;717;p84">
            <a:extLst>
              <a:ext uri="{FF2B5EF4-FFF2-40B4-BE49-F238E27FC236}">
                <a16:creationId xmlns:a16="http://schemas.microsoft.com/office/drawing/2014/main" xmlns="" id="{5AB24670-B2CE-314A-81AA-ED4EEA4ADE05}"/>
              </a:ext>
            </a:extLst>
          </p:cNvPr>
          <p:cNvSpPr/>
          <p:nvPr/>
        </p:nvSpPr>
        <p:spPr>
          <a:xfrm>
            <a:off x="5915050" y="3045500"/>
            <a:ext cx="1346100" cy="2202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000000"/>
                </a:solidFill>
                <a:latin typeface="Raleway"/>
                <a:ea typeface="Raleway"/>
                <a:cs typeface="Raleway"/>
                <a:sym typeface="Raleway"/>
              </a:rPr>
              <a:t>In transit / Hub</a:t>
            </a:r>
            <a:endParaRPr sz="800" b="1" i="0" u="none" strike="noStrike" cap="none">
              <a:solidFill>
                <a:srgbClr val="000000"/>
              </a:solidFill>
              <a:latin typeface="Raleway"/>
              <a:ea typeface="Raleway"/>
              <a:cs typeface="Raleway"/>
              <a:sym typeface="Raleway"/>
            </a:endParaRPr>
          </a:p>
        </p:txBody>
      </p:sp>
      <p:sp>
        <p:nvSpPr>
          <p:cNvPr id="7" name="Google Shape;718;p84">
            <a:extLst>
              <a:ext uri="{FF2B5EF4-FFF2-40B4-BE49-F238E27FC236}">
                <a16:creationId xmlns:a16="http://schemas.microsoft.com/office/drawing/2014/main" xmlns="" id="{1CE9EF2E-4E2B-5A40-8CA1-B8B18B9F1F51}"/>
              </a:ext>
            </a:extLst>
          </p:cNvPr>
          <p:cNvSpPr/>
          <p:nvPr/>
        </p:nvSpPr>
        <p:spPr>
          <a:xfrm>
            <a:off x="3577796" y="3045500"/>
            <a:ext cx="990600" cy="2058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rgbClr val="000000"/>
                </a:solidFill>
                <a:latin typeface="Raleway"/>
                <a:ea typeface="Raleway"/>
                <a:cs typeface="Raleway"/>
                <a:sym typeface="Raleway"/>
              </a:rPr>
              <a:t>Tier 1 Supplier</a:t>
            </a:r>
            <a:endParaRPr sz="1400" b="0" i="0" u="none" strike="noStrike" cap="none">
              <a:solidFill>
                <a:srgbClr val="000000"/>
              </a:solidFill>
              <a:latin typeface="Arial"/>
              <a:ea typeface="Arial"/>
              <a:cs typeface="Arial"/>
              <a:sym typeface="Arial"/>
            </a:endParaRPr>
          </a:p>
        </p:txBody>
      </p:sp>
      <p:sp>
        <p:nvSpPr>
          <p:cNvPr id="8" name="Google Shape;719;p84">
            <a:extLst>
              <a:ext uri="{FF2B5EF4-FFF2-40B4-BE49-F238E27FC236}">
                <a16:creationId xmlns:a16="http://schemas.microsoft.com/office/drawing/2014/main" xmlns="" id="{A0D6A251-3298-C646-80A0-BF5B35998D6E}"/>
              </a:ext>
            </a:extLst>
          </p:cNvPr>
          <p:cNvSpPr/>
          <p:nvPr/>
        </p:nvSpPr>
        <p:spPr>
          <a:xfrm>
            <a:off x="8597148" y="3045500"/>
            <a:ext cx="627900" cy="2202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000000"/>
                </a:solidFill>
                <a:latin typeface="Raleway"/>
                <a:ea typeface="Raleway"/>
                <a:cs typeface="Raleway"/>
                <a:sym typeface="Raleway"/>
              </a:rPr>
              <a:t>Buyer</a:t>
            </a:r>
            <a:endParaRPr sz="800" b="1" i="0" u="none" strike="noStrike" cap="none">
              <a:solidFill>
                <a:srgbClr val="000000"/>
              </a:solidFill>
              <a:latin typeface="Raleway"/>
              <a:ea typeface="Raleway"/>
              <a:cs typeface="Raleway"/>
              <a:sym typeface="Raleway"/>
            </a:endParaRPr>
          </a:p>
        </p:txBody>
      </p:sp>
      <p:sp>
        <p:nvSpPr>
          <p:cNvPr id="9" name="Google Shape;720;p84">
            <a:extLst>
              <a:ext uri="{FF2B5EF4-FFF2-40B4-BE49-F238E27FC236}">
                <a16:creationId xmlns:a16="http://schemas.microsoft.com/office/drawing/2014/main" xmlns="" id="{E162B4B7-E175-6741-A6C8-1E75CF85AC14}"/>
              </a:ext>
            </a:extLst>
          </p:cNvPr>
          <p:cNvSpPr/>
          <p:nvPr/>
        </p:nvSpPr>
        <p:spPr>
          <a:xfrm>
            <a:off x="6241074" y="2180342"/>
            <a:ext cx="365700" cy="365700"/>
          </a:xfrm>
          <a:prstGeom prst="ellipse">
            <a:avLst/>
          </a:prstGeom>
          <a:solidFill>
            <a:srgbClr val="B20B2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9900"/>
              </a:buClr>
              <a:buSzPts val="900"/>
              <a:buFont typeface="Noto Sans Symbols"/>
              <a:buNone/>
            </a:pPr>
            <a:r>
              <a:rPr lang="en" sz="700" b="0" i="0" u="none" strike="noStrike" cap="none">
                <a:solidFill>
                  <a:srgbClr val="FFFFFF"/>
                </a:solidFill>
                <a:latin typeface="Raleway"/>
                <a:ea typeface="Raleway"/>
                <a:cs typeface="Raleway"/>
                <a:sym typeface="Raleway"/>
              </a:rPr>
              <a:t>Inv</a:t>
            </a:r>
            <a:endParaRPr sz="700" b="0" i="0" u="none" strike="noStrike" cap="none">
              <a:solidFill>
                <a:srgbClr val="000000"/>
              </a:solidFill>
              <a:latin typeface="Raleway"/>
              <a:ea typeface="Raleway"/>
              <a:cs typeface="Raleway"/>
              <a:sym typeface="Raleway"/>
            </a:endParaRPr>
          </a:p>
        </p:txBody>
      </p:sp>
      <p:sp>
        <p:nvSpPr>
          <p:cNvPr id="10" name="Google Shape;721;p84">
            <a:extLst>
              <a:ext uri="{FF2B5EF4-FFF2-40B4-BE49-F238E27FC236}">
                <a16:creationId xmlns:a16="http://schemas.microsoft.com/office/drawing/2014/main" xmlns="" id="{294140C2-A80E-AA4D-B29C-85E00014B27D}"/>
              </a:ext>
            </a:extLst>
          </p:cNvPr>
          <p:cNvSpPr/>
          <p:nvPr/>
        </p:nvSpPr>
        <p:spPr>
          <a:xfrm>
            <a:off x="5808642" y="3370330"/>
            <a:ext cx="1121100" cy="205800"/>
          </a:xfrm>
          <a:prstGeom prst="rect">
            <a:avLst/>
          </a:prstGeom>
          <a:solidFill>
            <a:schemeClr val="lt1"/>
          </a:solid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C00000"/>
                </a:solidFill>
                <a:latin typeface="Raleway"/>
                <a:ea typeface="Raleway"/>
                <a:cs typeface="Raleway"/>
                <a:sym typeface="Raleway"/>
              </a:rPr>
              <a:t>Payment $</a:t>
            </a:r>
            <a:endParaRPr sz="800" b="1" i="0" u="none" strike="noStrike" cap="none">
              <a:solidFill>
                <a:srgbClr val="C00000"/>
              </a:solidFill>
              <a:latin typeface="Raleway"/>
              <a:ea typeface="Raleway"/>
              <a:cs typeface="Raleway"/>
              <a:sym typeface="Raleway"/>
            </a:endParaRPr>
          </a:p>
        </p:txBody>
      </p:sp>
      <p:sp>
        <p:nvSpPr>
          <p:cNvPr id="11" name="Google Shape;722;p84">
            <a:extLst>
              <a:ext uri="{FF2B5EF4-FFF2-40B4-BE49-F238E27FC236}">
                <a16:creationId xmlns:a16="http://schemas.microsoft.com/office/drawing/2014/main" xmlns="" id="{7D105791-7494-5E48-93A0-55ADB6DBC501}"/>
              </a:ext>
            </a:extLst>
          </p:cNvPr>
          <p:cNvSpPr/>
          <p:nvPr/>
        </p:nvSpPr>
        <p:spPr>
          <a:xfrm>
            <a:off x="4460520" y="2762192"/>
            <a:ext cx="1488000" cy="359700"/>
          </a:xfrm>
          <a:prstGeom prst="rightArrow">
            <a:avLst>
              <a:gd name="adj1" fmla="val 50000"/>
              <a:gd name="adj2" fmla="val 50000"/>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Raleway"/>
                <a:ea typeface="Raleway"/>
                <a:cs typeface="Raleway"/>
                <a:sym typeface="Raleway"/>
              </a:rPr>
              <a:t>Shipment</a:t>
            </a:r>
            <a:endParaRPr sz="1100" b="0" i="0" u="none" strike="noStrike" cap="none">
              <a:solidFill>
                <a:schemeClr val="dk1"/>
              </a:solidFill>
              <a:latin typeface="Raleway"/>
              <a:ea typeface="Raleway"/>
              <a:cs typeface="Raleway"/>
              <a:sym typeface="Raleway"/>
            </a:endParaRPr>
          </a:p>
        </p:txBody>
      </p:sp>
      <p:pic>
        <p:nvPicPr>
          <p:cNvPr id="12" name="Google Shape;723;p84">
            <a:extLst>
              <a:ext uri="{FF2B5EF4-FFF2-40B4-BE49-F238E27FC236}">
                <a16:creationId xmlns:a16="http://schemas.microsoft.com/office/drawing/2014/main" xmlns="" id="{3AB8E1B0-049B-8042-9416-53C6B56CE683}"/>
              </a:ext>
            </a:extLst>
          </p:cNvPr>
          <p:cNvPicPr preferRelativeResize="0"/>
          <p:nvPr/>
        </p:nvPicPr>
        <p:blipFill rotWithShape="1">
          <a:blip r:embed="rId2">
            <a:alphaModFix/>
          </a:blip>
          <a:srcRect/>
          <a:stretch/>
        </p:blipFill>
        <p:spPr>
          <a:xfrm>
            <a:off x="8689066" y="2673330"/>
            <a:ext cx="444131" cy="444131"/>
          </a:xfrm>
          <a:prstGeom prst="rect">
            <a:avLst/>
          </a:prstGeom>
          <a:noFill/>
          <a:ln>
            <a:noFill/>
          </a:ln>
        </p:spPr>
      </p:pic>
      <p:pic>
        <p:nvPicPr>
          <p:cNvPr id="13" name="Google Shape;724;p84">
            <a:extLst>
              <a:ext uri="{FF2B5EF4-FFF2-40B4-BE49-F238E27FC236}">
                <a16:creationId xmlns:a16="http://schemas.microsoft.com/office/drawing/2014/main" xmlns="" id="{22584A25-0BD7-9747-B5A4-9AB9E5C4566A}"/>
              </a:ext>
            </a:extLst>
          </p:cNvPr>
          <p:cNvPicPr preferRelativeResize="0"/>
          <p:nvPr/>
        </p:nvPicPr>
        <p:blipFill rotWithShape="1">
          <a:blip r:embed="rId3">
            <a:alphaModFix/>
          </a:blip>
          <a:srcRect/>
          <a:stretch/>
        </p:blipFill>
        <p:spPr>
          <a:xfrm flipH="1">
            <a:off x="3784806" y="2501409"/>
            <a:ext cx="547657" cy="547657"/>
          </a:xfrm>
          <a:prstGeom prst="rect">
            <a:avLst/>
          </a:prstGeom>
          <a:noFill/>
          <a:ln>
            <a:noFill/>
          </a:ln>
        </p:spPr>
      </p:pic>
      <p:pic>
        <p:nvPicPr>
          <p:cNvPr id="14" name="Google Shape;725;p84">
            <a:extLst>
              <a:ext uri="{FF2B5EF4-FFF2-40B4-BE49-F238E27FC236}">
                <a16:creationId xmlns:a16="http://schemas.microsoft.com/office/drawing/2014/main" xmlns="" id="{20FB02C2-7A80-E94A-B023-EE867A89D632}"/>
              </a:ext>
            </a:extLst>
          </p:cNvPr>
          <p:cNvPicPr preferRelativeResize="0"/>
          <p:nvPr/>
        </p:nvPicPr>
        <p:blipFill rotWithShape="1">
          <a:blip r:embed="rId4">
            <a:alphaModFix/>
          </a:blip>
          <a:srcRect/>
          <a:stretch/>
        </p:blipFill>
        <p:spPr>
          <a:xfrm>
            <a:off x="6189082" y="2577051"/>
            <a:ext cx="469745" cy="469745"/>
          </a:xfrm>
          <a:prstGeom prst="rect">
            <a:avLst/>
          </a:prstGeom>
          <a:noFill/>
          <a:ln>
            <a:noFill/>
          </a:ln>
        </p:spPr>
      </p:pic>
      <p:pic>
        <p:nvPicPr>
          <p:cNvPr id="15" name="Google Shape;726;p84">
            <a:extLst>
              <a:ext uri="{FF2B5EF4-FFF2-40B4-BE49-F238E27FC236}">
                <a16:creationId xmlns:a16="http://schemas.microsoft.com/office/drawing/2014/main" xmlns="" id="{E01F53EB-E14E-3E43-AB9E-83B2735AC4F9}"/>
              </a:ext>
            </a:extLst>
          </p:cNvPr>
          <p:cNvPicPr preferRelativeResize="0"/>
          <p:nvPr/>
        </p:nvPicPr>
        <p:blipFill rotWithShape="1">
          <a:blip r:embed="rId5">
            <a:alphaModFix/>
          </a:blip>
          <a:srcRect/>
          <a:stretch/>
        </p:blipFill>
        <p:spPr>
          <a:xfrm flipH="1">
            <a:off x="6669862" y="2886655"/>
            <a:ext cx="323700" cy="162497"/>
          </a:xfrm>
          <a:prstGeom prst="rect">
            <a:avLst/>
          </a:prstGeom>
          <a:noFill/>
          <a:ln>
            <a:noFill/>
          </a:ln>
        </p:spPr>
      </p:pic>
      <p:sp>
        <p:nvSpPr>
          <p:cNvPr id="16" name="Google Shape;727;p84">
            <a:extLst>
              <a:ext uri="{FF2B5EF4-FFF2-40B4-BE49-F238E27FC236}">
                <a16:creationId xmlns:a16="http://schemas.microsoft.com/office/drawing/2014/main" xmlns="" id="{372DA84A-3502-2841-A0B6-8655F6CAF938}"/>
              </a:ext>
            </a:extLst>
          </p:cNvPr>
          <p:cNvSpPr/>
          <p:nvPr/>
        </p:nvSpPr>
        <p:spPr>
          <a:xfrm>
            <a:off x="7084613" y="2755054"/>
            <a:ext cx="1499400" cy="359700"/>
          </a:xfrm>
          <a:prstGeom prst="rightArrow">
            <a:avLst>
              <a:gd name="adj1" fmla="val 50000"/>
              <a:gd name="adj2" fmla="val 50000"/>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Raleway"/>
                <a:ea typeface="Raleway"/>
                <a:cs typeface="Raleway"/>
                <a:sym typeface="Raleway"/>
              </a:rPr>
              <a:t>Shipment</a:t>
            </a:r>
            <a:endParaRPr sz="1100" b="0" i="0" u="none" strike="noStrike" cap="none">
              <a:solidFill>
                <a:schemeClr val="dk1"/>
              </a:solidFill>
              <a:latin typeface="Raleway"/>
              <a:ea typeface="Raleway"/>
              <a:cs typeface="Raleway"/>
              <a:sym typeface="Raleway"/>
            </a:endParaRPr>
          </a:p>
        </p:txBody>
      </p:sp>
      <p:sp>
        <p:nvSpPr>
          <p:cNvPr id="17" name="Google Shape;728;p84">
            <a:extLst>
              <a:ext uri="{FF2B5EF4-FFF2-40B4-BE49-F238E27FC236}">
                <a16:creationId xmlns:a16="http://schemas.microsoft.com/office/drawing/2014/main" xmlns="" id="{6A044B9D-5355-CC48-8C7E-0E5DE72064F3}"/>
              </a:ext>
            </a:extLst>
          </p:cNvPr>
          <p:cNvSpPr/>
          <p:nvPr/>
        </p:nvSpPr>
        <p:spPr>
          <a:xfrm>
            <a:off x="3858374" y="1998364"/>
            <a:ext cx="1346100" cy="220200"/>
          </a:xfrm>
          <a:prstGeom prst="rect">
            <a:avLst/>
          </a:prstGeom>
          <a:solidFill>
            <a:schemeClr val="lt1"/>
          </a:solid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Raleway"/>
                <a:ea typeface="Raleway"/>
                <a:cs typeface="Raleway"/>
                <a:sym typeface="Raleway"/>
              </a:rPr>
              <a:t>Inventory Ownership</a:t>
            </a:r>
            <a:endParaRPr sz="1400" b="0" i="0" u="none" strike="noStrike" cap="none">
              <a:solidFill>
                <a:srgbClr val="000000"/>
              </a:solidFill>
              <a:latin typeface="Arial"/>
              <a:ea typeface="Arial"/>
              <a:cs typeface="Arial"/>
              <a:sym typeface="Arial"/>
            </a:endParaRPr>
          </a:p>
        </p:txBody>
      </p:sp>
      <p:sp>
        <p:nvSpPr>
          <p:cNvPr id="18" name="Google Shape;730;p84">
            <a:extLst>
              <a:ext uri="{FF2B5EF4-FFF2-40B4-BE49-F238E27FC236}">
                <a16:creationId xmlns:a16="http://schemas.microsoft.com/office/drawing/2014/main" xmlns="" id="{307FE2E0-F169-FF4B-BE1D-5A09ED6F9F04}"/>
              </a:ext>
            </a:extLst>
          </p:cNvPr>
          <p:cNvSpPr/>
          <p:nvPr/>
        </p:nvSpPr>
        <p:spPr>
          <a:xfrm>
            <a:off x="5615729" y="4096641"/>
            <a:ext cx="365760" cy="365760"/>
          </a:xfrm>
          <a:custGeom>
            <a:avLst/>
            <a:gdLst/>
            <a:ahLst/>
            <a:cxnLst/>
            <a:rect l="l" t="t" r="r" b="b"/>
            <a:pathLst>
              <a:path w="854" h="853" extrusionOk="0">
                <a:moveTo>
                  <a:pt x="480" y="853"/>
                </a:moveTo>
                <a:lnTo>
                  <a:pt x="587" y="853"/>
                </a:lnTo>
                <a:lnTo>
                  <a:pt x="587" y="640"/>
                </a:lnTo>
                <a:lnTo>
                  <a:pt x="747" y="640"/>
                </a:lnTo>
                <a:lnTo>
                  <a:pt x="747" y="853"/>
                </a:lnTo>
                <a:lnTo>
                  <a:pt x="854" y="853"/>
                </a:lnTo>
                <a:lnTo>
                  <a:pt x="854" y="373"/>
                </a:lnTo>
                <a:lnTo>
                  <a:pt x="480" y="373"/>
                </a:lnTo>
                <a:lnTo>
                  <a:pt x="480" y="853"/>
                </a:lnTo>
                <a:close/>
                <a:moveTo>
                  <a:pt x="480" y="267"/>
                </a:moveTo>
                <a:lnTo>
                  <a:pt x="854" y="267"/>
                </a:lnTo>
                <a:lnTo>
                  <a:pt x="854" y="320"/>
                </a:lnTo>
                <a:lnTo>
                  <a:pt x="480" y="320"/>
                </a:lnTo>
                <a:lnTo>
                  <a:pt x="480" y="267"/>
                </a:lnTo>
                <a:close/>
                <a:moveTo>
                  <a:pt x="54" y="533"/>
                </a:moveTo>
                <a:lnTo>
                  <a:pt x="160" y="533"/>
                </a:lnTo>
                <a:lnTo>
                  <a:pt x="160" y="640"/>
                </a:lnTo>
                <a:lnTo>
                  <a:pt x="54" y="640"/>
                </a:lnTo>
                <a:lnTo>
                  <a:pt x="54" y="533"/>
                </a:lnTo>
                <a:close/>
                <a:moveTo>
                  <a:pt x="54" y="320"/>
                </a:moveTo>
                <a:lnTo>
                  <a:pt x="160" y="320"/>
                </a:lnTo>
                <a:lnTo>
                  <a:pt x="160" y="427"/>
                </a:lnTo>
                <a:lnTo>
                  <a:pt x="54" y="427"/>
                </a:lnTo>
                <a:lnTo>
                  <a:pt x="54" y="320"/>
                </a:lnTo>
                <a:close/>
                <a:moveTo>
                  <a:pt x="54" y="107"/>
                </a:moveTo>
                <a:lnTo>
                  <a:pt x="160" y="107"/>
                </a:lnTo>
                <a:lnTo>
                  <a:pt x="160" y="213"/>
                </a:lnTo>
                <a:lnTo>
                  <a:pt x="54" y="213"/>
                </a:lnTo>
                <a:lnTo>
                  <a:pt x="54" y="107"/>
                </a:lnTo>
                <a:close/>
                <a:moveTo>
                  <a:pt x="267" y="533"/>
                </a:moveTo>
                <a:lnTo>
                  <a:pt x="374" y="533"/>
                </a:lnTo>
                <a:lnTo>
                  <a:pt x="374" y="640"/>
                </a:lnTo>
                <a:lnTo>
                  <a:pt x="267" y="640"/>
                </a:lnTo>
                <a:lnTo>
                  <a:pt x="267" y="533"/>
                </a:lnTo>
                <a:close/>
                <a:moveTo>
                  <a:pt x="267" y="320"/>
                </a:moveTo>
                <a:lnTo>
                  <a:pt x="374" y="320"/>
                </a:lnTo>
                <a:lnTo>
                  <a:pt x="374" y="427"/>
                </a:lnTo>
                <a:lnTo>
                  <a:pt x="267" y="427"/>
                </a:lnTo>
                <a:lnTo>
                  <a:pt x="267" y="320"/>
                </a:lnTo>
                <a:close/>
                <a:moveTo>
                  <a:pt x="267" y="107"/>
                </a:moveTo>
                <a:lnTo>
                  <a:pt x="374" y="107"/>
                </a:lnTo>
                <a:lnTo>
                  <a:pt x="374" y="213"/>
                </a:lnTo>
                <a:lnTo>
                  <a:pt x="267" y="213"/>
                </a:lnTo>
                <a:lnTo>
                  <a:pt x="267" y="107"/>
                </a:lnTo>
                <a:close/>
                <a:moveTo>
                  <a:pt x="0" y="853"/>
                </a:moveTo>
                <a:lnTo>
                  <a:pt x="427" y="853"/>
                </a:lnTo>
                <a:lnTo>
                  <a:pt x="427" y="0"/>
                </a:lnTo>
                <a:lnTo>
                  <a:pt x="0" y="0"/>
                </a:lnTo>
                <a:lnTo>
                  <a:pt x="0" y="853"/>
                </a:lnTo>
                <a:close/>
              </a:path>
            </a:pathLst>
          </a:cu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731;p84">
            <a:extLst>
              <a:ext uri="{FF2B5EF4-FFF2-40B4-BE49-F238E27FC236}">
                <a16:creationId xmlns:a16="http://schemas.microsoft.com/office/drawing/2014/main" xmlns="" id="{22143539-B0D0-CC46-AA80-05D4791F0245}"/>
              </a:ext>
            </a:extLst>
          </p:cNvPr>
          <p:cNvSpPr/>
          <p:nvPr/>
        </p:nvSpPr>
        <p:spPr>
          <a:xfrm>
            <a:off x="5915050" y="5274696"/>
            <a:ext cx="1346100" cy="179700"/>
          </a:xfrm>
          <a:prstGeom prst="rect">
            <a:avLst/>
          </a:prstGeom>
          <a:solidFill>
            <a:schemeClr val="lt1"/>
          </a:solid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000000"/>
                </a:solidFill>
                <a:latin typeface="Raleway"/>
                <a:ea typeface="Raleway"/>
                <a:cs typeface="Raleway"/>
                <a:sym typeface="Raleway"/>
              </a:rPr>
              <a:t>In transit / Hub</a:t>
            </a:r>
            <a:endParaRPr sz="800" b="1" i="0" u="none" strike="noStrike" cap="none">
              <a:solidFill>
                <a:srgbClr val="000000"/>
              </a:solidFill>
              <a:latin typeface="Raleway"/>
              <a:ea typeface="Raleway"/>
              <a:cs typeface="Raleway"/>
              <a:sym typeface="Raleway"/>
            </a:endParaRPr>
          </a:p>
        </p:txBody>
      </p:sp>
      <p:sp>
        <p:nvSpPr>
          <p:cNvPr id="20" name="Google Shape;732;p84">
            <a:extLst>
              <a:ext uri="{FF2B5EF4-FFF2-40B4-BE49-F238E27FC236}">
                <a16:creationId xmlns:a16="http://schemas.microsoft.com/office/drawing/2014/main" xmlns="" id="{75063FBD-7A79-6F41-835D-48006ED48C02}"/>
              </a:ext>
            </a:extLst>
          </p:cNvPr>
          <p:cNvSpPr/>
          <p:nvPr/>
        </p:nvSpPr>
        <p:spPr>
          <a:xfrm>
            <a:off x="3577796" y="5260296"/>
            <a:ext cx="990600" cy="2058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rgbClr val="000000"/>
                </a:solidFill>
                <a:latin typeface="Raleway"/>
                <a:ea typeface="Raleway"/>
                <a:cs typeface="Raleway"/>
                <a:sym typeface="Raleway"/>
              </a:rPr>
              <a:t>Tier 2 Supplier</a:t>
            </a:r>
            <a:endParaRPr sz="1400" b="0" i="0" u="none" strike="noStrike" cap="none">
              <a:solidFill>
                <a:srgbClr val="000000"/>
              </a:solidFill>
              <a:latin typeface="Arial"/>
              <a:ea typeface="Arial"/>
              <a:cs typeface="Arial"/>
              <a:sym typeface="Arial"/>
            </a:endParaRPr>
          </a:p>
        </p:txBody>
      </p:sp>
      <p:sp>
        <p:nvSpPr>
          <p:cNvPr id="21" name="Google Shape;733;p84">
            <a:extLst>
              <a:ext uri="{FF2B5EF4-FFF2-40B4-BE49-F238E27FC236}">
                <a16:creationId xmlns:a16="http://schemas.microsoft.com/office/drawing/2014/main" xmlns="" id="{5C135523-C5D1-1341-9122-458EF3F72C08}"/>
              </a:ext>
            </a:extLst>
          </p:cNvPr>
          <p:cNvSpPr/>
          <p:nvPr/>
        </p:nvSpPr>
        <p:spPr>
          <a:xfrm>
            <a:off x="8597148" y="5260296"/>
            <a:ext cx="627900" cy="2202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000000"/>
                </a:solidFill>
                <a:latin typeface="Raleway"/>
                <a:ea typeface="Raleway"/>
                <a:cs typeface="Raleway"/>
                <a:sym typeface="Raleway"/>
              </a:rPr>
              <a:t>Buyer</a:t>
            </a:r>
            <a:endParaRPr sz="800" b="1" i="0" u="none" strike="noStrike" cap="none">
              <a:solidFill>
                <a:srgbClr val="000000"/>
              </a:solidFill>
              <a:latin typeface="Raleway"/>
              <a:ea typeface="Raleway"/>
              <a:cs typeface="Raleway"/>
              <a:sym typeface="Raleway"/>
            </a:endParaRPr>
          </a:p>
        </p:txBody>
      </p:sp>
      <p:sp>
        <p:nvSpPr>
          <p:cNvPr id="22" name="Google Shape;734;p84">
            <a:extLst>
              <a:ext uri="{FF2B5EF4-FFF2-40B4-BE49-F238E27FC236}">
                <a16:creationId xmlns:a16="http://schemas.microsoft.com/office/drawing/2014/main" xmlns="" id="{8A98FDF4-C933-2342-99DE-F77823D7D07D}"/>
              </a:ext>
            </a:extLst>
          </p:cNvPr>
          <p:cNvSpPr/>
          <p:nvPr/>
        </p:nvSpPr>
        <p:spPr>
          <a:xfrm>
            <a:off x="6241074" y="4395138"/>
            <a:ext cx="365700" cy="365700"/>
          </a:xfrm>
          <a:prstGeom prst="ellipse">
            <a:avLst/>
          </a:prstGeom>
          <a:solidFill>
            <a:srgbClr val="B20B2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9900"/>
              </a:buClr>
              <a:buSzPts val="900"/>
              <a:buFont typeface="Noto Sans Symbols"/>
              <a:buNone/>
            </a:pPr>
            <a:r>
              <a:rPr lang="en" sz="700" b="0" i="0" u="none" strike="noStrike" cap="none">
                <a:solidFill>
                  <a:srgbClr val="FFFFFF"/>
                </a:solidFill>
                <a:latin typeface="Raleway"/>
                <a:ea typeface="Raleway"/>
                <a:cs typeface="Raleway"/>
                <a:sym typeface="Raleway"/>
              </a:rPr>
              <a:t>Inv</a:t>
            </a:r>
            <a:endParaRPr sz="700" b="0" i="0" u="none" strike="noStrike" cap="none">
              <a:solidFill>
                <a:srgbClr val="000000"/>
              </a:solidFill>
              <a:latin typeface="Raleway"/>
              <a:ea typeface="Raleway"/>
              <a:cs typeface="Raleway"/>
              <a:sym typeface="Raleway"/>
            </a:endParaRPr>
          </a:p>
        </p:txBody>
      </p:sp>
      <p:sp>
        <p:nvSpPr>
          <p:cNvPr id="23" name="Google Shape;735;p84">
            <a:extLst>
              <a:ext uri="{FF2B5EF4-FFF2-40B4-BE49-F238E27FC236}">
                <a16:creationId xmlns:a16="http://schemas.microsoft.com/office/drawing/2014/main" xmlns="" id="{29C102D1-0C7F-BA45-971D-E4B641F46E16}"/>
              </a:ext>
            </a:extLst>
          </p:cNvPr>
          <p:cNvSpPr/>
          <p:nvPr/>
        </p:nvSpPr>
        <p:spPr>
          <a:xfrm>
            <a:off x="6367567" y="4086905"/>
            <a:ext cx="1064400" cy="205800"/>
          </a:xfrm>
          <a:prstGeom prst="rect">
            <a:avLst/>
          </a:prstGeom>
          <a:solidFill>
            <a:schemeClr val="lt1"/>
          </a:solid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C00000"/>
                </a:solidFill>
                <a:latin typeface="Raleway"/>
                <a:ea typeface="Raleway"/>
                <a:cs typeface="Raleway"/>
                <a:sym typeface="Raleway"/>
              </a:rPr>
              <a:t>DLPC/Payment $</a:t>
            </a:r>
            <a:endParaRPr sz="800" b="1" i="0" u="none" strike="noStrike" cap="none">
              <a:solidFill>
                <a:srgbClr val="C00000"/>
              </a:solidFill>
              <a:latin typeface="Raleway"/>
              <a:ea typeface="Raleway"/>
              <a:cs typeface="Raleway"/>
              <a:sym typeface="Raleway"/>
            </a:endParaRPr>
          </a:p>
        </p:txBody>
      </p:sp>
      <p:sp>
        <p:nvSpPr>
          <p:cNvPr id="24" name="Google Shape;736;p84">
            <a:extLst>
              <a:ext uri="{FF2B5EF4-FFF2-40B4-BE49-F238E27FC236}">
                <a16:creationId xmlns:a16="http://schemas.microsoft.com/office/drawing/2014/main" xmlns="" id="{CE3208F3-54A3-DF49-B802-28FCC4C40B87}"/>
              </a:ext>
            </a:extLst>
          </p:cNvPr>
          <p:cNvSpPr/>
          <p:nvPr/>
        </p:nvSpPr>
        <p:spPr>
          <a:xfrm>
            <a:off x="4460520" y="4976988"/>
            <a:ext cx="1488000" cy="359700"/>
          </a:xfrm>
          <a:prstGeom prst="rightArrow">
            <a:avLst>
              <a:gd name="adj1" fmla="val 50000"/>
              <a:gd name="adj2" fmla="val 50000"/>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Raleway"/>
                <a:ea typeface="Raleway"/>
                <a:cs typeface="Raleway"/>
                <a:sym typeface="Raleway"/>
              </a:rPr>
              <a:t>Shipment</a:t>
            </a:r>
            <a:endParaRPr sz="1100" b="0" i="0" u="none" strike="noStrike" cap="none">
              <a:solidFill>
                <a:schemeClr val="dk1"/>
              </a:solidFill>
              <a:latin typeface="Raleway"/>
              <a:ea typeface="Raleway"/>
              <a:cs typeface="Raleway"/>
              <a:sym typeface="Raleway"/>
            </a:endParaRPr>
          </a:p>
        </p:txBody>
      </p:sp>
      <p:pic>
        <p:nvPicPr>
          <p:cNvPr id="25" name="Google Shape;737;p84">
            <a:extLst>
              <a:ext uri="{FF2B5EF4-FFF2-40B4-BE49-F238E27FC236}">
                <a16:creationId xmlns:a16="http://schemas.microsoft.com/office/drawing/2014/main" xmlns="" id="{00D85591-3C09-5244-9DF0-D5299A41C3D1}"/>
              </a:ext>
            </a:extLst>
          </p:cNvPr>
          <p:cNvPicPr preferRelativeResize="0"/>
          <p:nvPr/>
        </p:nvPicPr>
        <p:blipFill rotWithShape="1">
          <a:blip r:embed="rId2">
            <a:alphaModFix/>
          </a:blip>
          <a:srcRect/>
          <a:stretch/>
        </p:blipFill>
        <p:spPr>
          <a:xfrm>
            <a:off x="8689066" y="4888126"/>
            <a:ext cx="444131" cy="444131"/>
          </a:xfrm>
          <a:prstGeom prst="rect">
            <a:avLst/>
          </a:prstGeom>
          <a:noFill/>
          <a:ln>
            <a:noFill/>
          </a:ln>
        </p:spPr>
      </p:pic>
      <p:pic>
        <p:nvPicPr>
          <p:cNvPr id="26" name="Google Shape;738;p84">
            <a:extLst>
              <a:ext uri="{FF2B5EF4-FFF2-40B4-BE49-F238E27FC236}">
                <a16:creationId xmlns:a16="http://schemas.microsoft.com/office/drawing/2014/main" xmlns="" id="{83A1584E-CB60-6041-BC11-8A63F85A0AA3}"/>
              </a:ext>
            </a:extLst>
          </p:cNvPr>
          <p:cNvPicPr preferRelativeResize="0"/>
          <p:nvPr/>
        </p:nvPicPr>
        <p:blipFill rotWithShape="1">
          <a:blip r:embed="rId3">
            <a:alphaModFix/>
          </a:blip>
          <a:srcRect/>
          <a:stretch/>
        </p:blipFill>
        <p:spPr>
          <a:xfrm flipH="1">
            <a:off x="3784806" y="4716205"/>
            <a:ext cx="547657" cy="547657"/>
          </a:xfrm>
          <a:prstGeom prst="rect">
            <a:avLst/>
          </a:prstGeom>
          <a:noFill/>
          <a:ln>
            <a:noFill/>
          </a:ln>
        </p:spPr>
      </p:pic>
      <p:pic>
        <p:nvPicPr>
          <p:cNvPr id="27" name="Google Shape;739;p84">
            <a:extLst>
              <a:ext uri="{FF2B5EF4-FFF2-40B4-BE49-F238E27FC236}">
                <a16:creationId xmlns:a16="http://schemas.microsoft.com/office/drawing/2014/main" xmlns="" id="{5B65B7E5-ECAF-5E4E-B0DB-F9D52A979D97}"/>
              </a:ext>
            </a:extLst>
          </p:cNvPr>
          <p:cNvPicPr preferRelativeResize="0"/>
          <p:nvPr/>
        </p:nvPicPr>
        <p:blipFill rotWithShape="1">
          <a:blip r:embed="rId5">
            <a:alphaModFix/>
          </a:blip>
          <a:srcRect/>
          <a:stretch/>
        </p:blipFill>
        <p:spPr>
          <a:xfrm flipH="1">
            <a:off x="6669862" y="5101451"/>
            <a:ext cx="323700" cy="162497"/>
          </a:xfrm>
          <a:prstGeom prst="rect">
            <a:avLst/>
          </a:prstGeom>
          <a:noFill/>
          <a:ln>
            <a:noFill/>
          </a:ln>
        </p:spPr>
      </p:pic>
      <p:sp>
        <p:nvSpPr>
          <p:cNvPr id="28" name="Google Shape;740;p84">
            <a:extLst>
              <a:ext uri="{FF2B5EF4-FFF2-40B4-BE49-F238E27FC236}">
                <a16:creationId xmlns:a16="http://schemas.microsoft.com/office/drawing/2014/main" xmlns="" id="{BBB5BF74-CA74-3546-8269-D862DFEB062C}"/>
              </a:ext>
            </a:extLst>
          </p:cNvPr>
          <p:cNvSpPr/>
          <p:nvPr/>
        </p:nvSpPr>
        <p:spPr>
          <a:xfrm>
            <a:off x="7084613" y="4969850"/>
            <a:ext cx="1499400" cy="359700"/>
          </a:xfrm>
          <a:prstGeom prst="rightArrow">
            <a:avLst>
              <a:gd name="adj1" fmla="val 50000"/>
              <a:gd name="adj2" fmla="val 50000"/>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Raleway"/>
                <a:ea typeface="Raleway"/>
                <a:cs typeface="Raleway"/>
                <a:sym typeface="Raleway"/>
              </a:rPr>
              <a:t>Shipment</a:t>
            </a:r>
            <a:endParaRPr sz="1100" b="0" i="0" u="none" strike="noStrike" cap="none">
              <a:solidFill>
                <a:schemeClr val="dk1"/>
              </a:solidFill>
              <a:latin typeface="Raleway"/>
              <a:ea typeface="Raleway"/>
              <a:cs typeface="Raleway"/>
              <a:sym typeface="Raleway"/>
            </a:endParaRPr>
          </a:p>
        </p:txBody>
      </p:sp>
      <p:sp>
        <p:nvSpPr>
          <p:cNvPr id="29" name="Google Shape;741;p84">
            <a:extLst>
              <a:ext uri="{FF2B5EF4-FFF2-40B4-BE49-F238E27FC236}">
                <a16:creationId xmlns:a16="http://schemas.microsoft.com/office/drawing/2014/main" xmlns="" id="{5769970D-65F8-D441-BF45-DB240D19608C}"/>
              </a:ext>
            </a:extLst>
          </p:cNvPr>
          <p:cNvSpPr/>
          <p:nvPr/>
        </p:nvSpPr>
        <p:spPr>
          <a:xfrm>
            <a:off x="7446318" y="4517836"/>
            <a:ext cx="1346100" cy="220200"/>
          </a:xfrm>
          <a:prstGeom prst="rect">
            <a:avLst/>
          </a:prstGeom>
          <a:solidFill>
            <a:schemeClr val="lt1"/>
          </a:solid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1" i="0" u="none" strike="noStrike" cap="none">
                <a:solidFill>
                  <a:schemeClr val="accent5"/>
                </a:solidFill>
                <a:latin typeface="Raleway"/>
                <a:ea typeface="Raleway"/>
                <a:cs typeface="Raleway"/>
                <a:sym typeface="Raleway"/>
              </a:rPr>
              <a:t>Inventory Control</a:t>
            </a:r>
            <a:endParaRPr sz="1400" b="0" i="0" u="none" strike="noStrike" cap="none">
              <a:solidFill>
                <a:srgbClr val="000000"/>
              </a:solidFill>
              <a:latin typeface="Arial"/>
              <a:ea typeface="Arial"/>
              <a:cs typeface="Arial"/>
              <a:sym typeface="Arial"/>
            </a:endParaRPr>
          </a:p>
        </p:txBody>
      </p:sp>
      <p:sp>
        <p:nvSpPr>
          <p:cNvPr id="30" name="Google Shape;742;p84">
            <a:extLst>
              <a:ext uri="{FF2B5EF4-FFF2-40B4-BE49-F238E27FC236}">
                <a16:creationId xmlns:a16="http://schemas.microsoft.com/office/drawing/2014/main" xmlns="" id="{FB9A7A89-1C46-3D41-BE5F-2BA02464939E}"/>
              </a:ext>
            </a:extLst>
          </p:cNvPr>
          <p:cNvSpPr/>
          <p:nvPr/>
        </p:nvSpPr>
        <p:spPr>
          <a:xfrm>
            <a:off x="5277992" y="4557930"/>
            <a:ext cx="703500" cy="205800"/>
          </a:xfrm>
          <a:prstGeom prst="rect">
            <a:avLst/>
          </a:prstGeom>
          <a:noFill/>
          <a:ln>
            <a:noFill/>
          </a:ln>
        </p:spPr>
        <p:txBody>
          <a:bodyPr spcFirstLastPara="1" wrap="square" lIns="68575" tIns="34275" rIns="68575" bIns="34275" anchor="b"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000000"/>
                </a:solidFill>
                <a:latin typeface="Raleway"/>
                <a:ea typeface="Raleway"/>
                <a:cs typeface="Raleway"/>
                <a:sym typeface="Raleway"/>
              </a:rPr>
              <a:t>Skuchain SPV</a:t>
            </a:r>
            <a:endParaRPr sz="800" b="1" i="0" u="none" strike="noStrike" cap="none">
              <a:solidFill>
                <a:srgbClr val="000000"/>
              </a:solidFill>
              <a:latin typeface="Raleway"/>
              <a:ea typeface="Raleway"/>
              <a:cs typeface="Raleway"/>
              <a:sym typeface="Raleway"/>
            </a:endParaRPr>
          </a:p>
        </p:txBody>
      </p:sp>
      <p:sp>
        <p:nvSpPr>
          <p:cNvPr id="31" name="Google Shape;743;p84">
            <a:extLst>
              <a:ext uri="{FF2B5EF4-FFF2-40B4-BE49-F238E27FC236}">
                <a16:creationId xmlns:a16="http://schemas.microsoft.com/office/drawing/2014/main" xmlns="" id="{A7D58112-73C6-4941-B251-12C9BFC8CD07}"/>
              </a:ext>
            </a:extLst>
          </p:cNvPr>
          <p:cNvSpPr/>
          <p:nvPr/>
        </p:nvSpPr>
        <p:spPr>
          <a:xfrm flipH="1">
            <a:off x="4058725" y="4306511"/>
            <a:ext cx="1528848" cy="433404"/>
          </a:xfrm>
          <a:custGeom>
            <a:avLst/>
            <a:gdLst/>
            <a:ahLst/>
            <a:cxnLst/>
            <a:rect l="l" t="t" r="r" b="b"/>
            <a:pathLst>
              <a:path w="21600" h="21600" extrusionOk="0">
                <a:moveTo>
                  <a:pt x="0" y="0"/>
                </a:moveTo>
                <a:lnTo>
                  <a:pt x="21600" y="0"/>
                </a:lnTo>
                <a:lnTo>
                  <a:pt x="21600" y="21600"/>
                </a:lnTo>
              </a:path>
            </a:pathLst>
          </a:custGeom>
          <a:noFill/>
          <a:ln w="25400" cap="flat" cmpd="sng">
            <a:solidFill>
              <a:srgbClr val="C00000"/>
            </a:solidFill>
            <a:prstDash val="solid"/>
            <a:round/>
            <a:headEnd type="none" w="sm" len="sm"/>
            <a:tailEnd type="triangle" w="med" len="med"/>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2" name="Google Shape;744;p84">
            <a:extLst>
              <a:ext uri="{FF2B5EF4-FFF2-40B4-BE49-F238E27FC236}">
                <a16:creationId xmlns:a16="http://schemas.microsoft.com/office/drawing/2014/main" xmlns="" id="{7CFF3EA0-3AD9-3346-BD6F-5C70B32EDB73}"/>
              </a:ext>
            </a:extLst>
          </p:cNvPr>
          <p:cNvSpPr/>
          <p:nvPr/>
        </p:nvSpPr>
        <p:spPr>
          <a:xfrm>
            <a:off x="6000440" y="4306511"/>
            <a:ext cx="2920212" cy="635958"/>
          </a:xfrm>
          <a:custGeom>
            <a:avLst/>
            <a:gdLst/>
            <a:ahLst/>
            <a:cxnLst/>
            <a:rect l="l" t="t" r="r" b="b"/>
            <a:pathLst>
              <a:path w="21600" h="21600" extrusionOk="0">
                <a:moveTo>
                  <a:pt x="0" y="0"/>
                </a:moveTo>
                <a:lnTo>
                  <a:pt x="21600" y="0"/>
                </a:lnTo>
                <a:lnTo>
                  <a:pt x="21600" y="21600"/>
                </a:lnTo>
              </a:path>
            </a:pathLst>
          </a:custGeom>
          <a:noFill/>
          <a:ln w="25400" cap="flat" cmpd="sng">
            <a:solidFill>
              <a:srgbClr val="C00000"/>
            </a:solidFill>
            <a:prstDash val="solid"/>
            <a:round/>
            <a:headEnd type="none" w="sm" len="sm"/>
            <a:tailEnd type="triangle" w="med" len="med"/>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3" name="Google Shape;745;p84">
            <a:extLst>
              <a:ext uri="{FF2B5EF4-FFF2-40B4-BE49-F238E27FC236}">
                <a16:creationId xmlns:a16="http://schemas.microsoft.com/office/drawing/2014/main" xmlns="" id="{074AA8D6-0FCA-714A-B285-B15B1D31D1BB}"/>
              </a:ext>
            </a:extLst>
          </p:cNvPr>
          <p:cNvSpPr txBox="1"/>
          <p:nvPr/>
        </p:nvSpPr>
        <p:spPr>
          <a:xfrm>
            <a:off x="8255820" y="3814081"/>
            <a:ext cx="1295400" cy="40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Raleway"/>
                <a:ea typeface="Raleway"/>
                <a:cs typeface="Raleway"/>
                <a:sym typeface="Raleway"/>
              </a:rPr>
              <a:t>Skuchain Inventory Tracker</a:t>
            </a:r>
            <a:endParaRPr sz="1000" b="0" i="0" u="none" strike="noStrike" cap="none">
              <a:solidFill>
                <a:srgbClr val="000000"/>
              </a:solidFill>
              <a:latin typeface="Raleway"/>
              <a:ea typeface="Raleway"/>
              <a:cs typeface="Raleway"/>
              <a:sym typeface="Raleway"/>
            </a:endParaRPr>
          </a:p>
        </p:txBody>
      </p:sp>
      <p:grpSp>
        <p:nvGrpSpPr>
          <p:cNvPr id="34" name="Google Shape;746;p84">
            <a:extLst>
              <a:ext uri="{FF2B5EF4-FFF2-40B4-BE49-F238E27FC236}">
                <a16:creationId xmlns:a16="http://schemas.microsoft.com/office/drawing/2014/main" xmlns="" id="{32A5CA3D-022C-5C40-A4AB-5A61F8A842E7}"/>
              </a:ext>
            </a:extLst>
          </p:cNvPr>
          <p:cNvGrpSpPr/>
          <p:nvPr/>
        </p:nvGrpSpPr>
        <p:grpSpPr>
          <a:xfrm>
            <a:off x="7919343" y="3669635"/>
            <a:ext cx="375440" cy="769585"/>
            <a:chOff x="5506800" y="933325"/>
            <a:chExt cx="913925" cy="1907274"/>
          </a:xfrm>
        </p:grpSpPr>
        <p:pic>
          <p:nvPicPr>
            <p:cNvPr id="35" name="Google Shape;747;p84">
              <a:extLst>
                <a:ext uri="{FF2B5EF4-FFF2-40B4-BE49-F238E27FC236}">
                  <a16:creationId xmlns:a16="http://schemas.microsoft.com/office/drawing/2014/main" xmlns="" id="{57C9B01F-B072-5F45-8B56-7D6A3EBCF4D7}"/>
                </a:ext>
              </a:extLst>
            </p:cNvPr>
            <p:cNvPicPr preferRelativeResize="0"/>
            <p:nvPr/>
          </p:nvPicPr>
          <p:blipFill rotWithShape="1">
            <a:blip r:embed="rId6">
              <a:alphaModFix/>
            </a:blip>
            <a:srcRect/>
            <a:stretch/>
          </p:blipFill>
          <p:spPr>
            <a:xfrm>
              <a:off x="5506800" y="933325"/>
              <a:ext cx="913925" cy="1907274"/>
            </a:xfrm>
            <a:prstGeom prst="rect">
              <a:avLst/>
            </a:prstGeom>
            <a:noFill/>
            <a:ln>
              <a:noFill/>
            </a:ln>
          </p:spPr>
        </p:pic>
        <p:pic>
          <p:nvPicPr>
            <p:cNvPr id="36" name="Google Shape;748;p84" descr="https://lh6.googleusercontent.com/AkCSwYs6pnilocBLkBUltsnxizzgGGhMWmVTS0JNo68mnn9GWTa-utouqzEL20E_FiwyyiFTHTOKF5h6GP5D-Nv6AZHDpP7knlro-Z26RaUk1jte3hlLo35lEjSjxQLlxPe7KWjG31c">
              <a:extLst>
                <a:ext uri="{FF2B5EF4-FFF2-40B4-BE49-F238E27FC236}">
                  <a16:creationId xmlns:a16="http://schemas.microsoft.com/office/drawing/2014/main" xmlns="" id="{22B55762-3EBF-0E4A-8BED-E63EBC7A3D63}"/>
                </a:ext>
              </a:extLst>
            </p:cNvPr>
            <p:cNvPicPr preferRelativeResize="0"/>
            <p:nvPr/>
          </p:nvPicPr>
          <p:blipFill rotWithShape="1">
            <a:blip r:embed="rId7">
              <a:alphaModFix/>
            </a:blip>
            <a:srcRect/>
            <a:stretch/>
          </p:blipFill>
          <p:spPr>
            <a:xfrm>
              <a:off x="5561213" y="1167378"/>
              <a:ext cx="805572" cy="1436888"/>
            </a:xfrm>
            <a:prstGeom prst="rect">
              <a:avLst/>
            </a:prstGeom>
            <a:noFill/>
            <a:ln>
              <a:noFill/>
            </a:ln>
          </p:spPr>
        </p:pic>
      </p:grpSp>
      <p:sp>
        <p:nvSpPr>
          <p:cNvPr id="37" name="Google Shape;749;p84">
            <a:extLst>
              <a:ext uri="{FF2B5EF4-FFF2-40B4-BE49-F238E27FC236}">
                <a16:creationId xmlns:a16="http://schemas.microsoft.com/office/drawing/2014/main" xmlns="" id="{1E14B89B-6374-C94B-ACE9-0227C2C4B130}"/>
              </a:ext>
            </a:extLst>
          </p:cNvPr>
          <p:cNvSpPr/>
          <p:nvPr/>
        </p:nvSpPr>
        <p:spPr>
          <a:xfrm>
            <a:off x="4524642" y="4086905"/>
            <a:ext cx="1064400" cy="205800"/>
          </a:xfrm>
          <a:prstGeom prst="rect">
            <a:avLst/>
          </a:prstGeom>
          <a:solidFill>
            <a:schemeClr val="lt1"/>
          </a:solid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FF9900"/>
              </a:buClr>
              <a:buSzPts val="800"/>
              <a:buFont typeface="Noto Sans Symbols"/>
              <a:buNone/>
            </a:pPr>
            <a:r>
              <a:rPr lang="en" sz="800" b="1" i="0" u="none" strike="noStrike" cap="none">
                <a:solidFill>
                  <a:srgbClr val="C00000"/>
                </a:solidFill>
                <a:latin typeface="Raleway"/>
                <a:ea typeface="Raleway"/>
                <a:cs typeface="Raleway"/>
                <a:sym typeface="Raleway"/>
              </a:rPr>
              <a:t>DLPC/Payment $</a:t>
            </a:r>
            <a:endParaRPr sz="800" b="1" i="0" u="none" strike="noStrike" cap="none">
              <a:solidFill>
                <a:srgbClr val="C00000"/>
              </a:solidFill>
              <a:latin typeface="Raleway"/>
              <a:ea typeface="Raleway"/>
              <a:cs typeface="Raleway"/>
              <a:sym typeface="Raleway"/>
            </a:endParaRPr>
          </a:p>
        </p:txBody>
      </p:sp>
      <p:cxnSp>
        <p:nvCxnSpPr>
          <p:cNvPr id="38" name="Google Shape;750;p84">
            <a:extLst>
              <a:ext uri="{FF2B5EF4-FFF2-40B4-BE49-F238E27FC236}">
                <a16:creationId xmlns:a16="http://schemas.microsoft.com/office/drawing/2014/main" xmlns="" id="{74541D85-0C9F-B34F-815E-9648BA66AAAB}"/>
              </a:ext>
            </a:extLst>
          </p:cNvPr>
          <p:cNvCxnSpPr/>
          <p:nvPr/>
        </p:nvCxnSpPr>
        <p:spPr>
          <a:xfrm>
            <a:off x="1978195" y="3581360"/>
            <a:ext cx="8551200" cy="23400"/>
          </a:xfrm>
          <a:prstGeom prst="straightConnector1">
            <a:avLst/>
          </a:prstGeom>
          <a:noFill/>
          <a:ln w="9525" cap="flat" cmpd="sng">
            <a:solidFill>
              <a:srgbClr val="A5A5A5"/>
            </a:solidFill>
            <a:prstDash val="solid"/>
            <a:round/>
            <a:headEnd type="none" w="sm" len="sm"/>
            <a:tailEnd type="none" w="sm" len="sm"/>
          </a:ln>
        </p:spPr>
      </p:cxnSp>
      <p:sp>
        <p:nvSpPr>
          <p:cNvPr id="39" name="Google Shape;751;p84">
            <a:extLst>
              <a:ext uri="{FF2B5EF4-FFF2-40B4-BE49-F238E27FC236}">
                <a16:creationId xmlns:a16="http://schemas.microsoft.com/office/drawing/2014/main" xmlns="" id="{555ECCB3-AC15-B540-B2C4-B4495C402932}"/>
              </a:ext>
            </a:extLst>
          </p:cNvPr>
          <p:cNvSpPr/>
          <p:nvPr/>
        </p:nvSpPr>
        <p:spPr>
          <a:xfrm>
            <a:off x="1811642" y="2019980"/>
            <a:ext cx="1463100" cy="1463100"/>
          </a:xfrm>
          <a:prstGeom prst="ellipse">
            <a:avLst/>
          </a:prstGeom>
          <a:solidFill>
            <a:srgbClr val="98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Face value: </a:t>
            </a:r>
            <a:r>
              <a:rPr lang="en" sz="900" b="1" i="0" u="none" strike="noStrike" cap="none">
                <a:solidFill>
                  <a:srgbClr val="FFFFFF"/>
                </a:solidFill>
                <a:latin typeface="Raleway"/>
                <a:ea typeface="Raleway"/>
                <a:cs typeface="Raleway"/>
                <a:sym typeface="Raleway"/>
              </a:rPr>
              <a:t>$100 Net 60</a:t>
            </a:r>
            <a:endParaRPr sz="900" b="1" i="0" u="none" strike="noStrike" cap="none">
              <a:solidFill>
                <a:srgbClr val="FFFFFF"/>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After financing at 12% p.a.: </a:t>
            </a:r>
            <a:r>
              <a:rPr lang="en" sz="900" b="1" i="0" u="none" strike="noStrike" cap="none">
                <a:solidFill>
                  <a:srgbClr val="FFFFFF"/>
                </a:solidFill>
                <a:latin typeface="Raleway"/>
                <a:ea typeface="Raleway"/>
                <a:cs typeface="Raleway"/>
                <a:sym typeface="Raleway"/>
              </a:rPr>
              <a:t>$98.00 Net 0</a:t>
            </a:r>
            <a:endParaRPr sz="900" b="1" i="0" u="none" strike="noStrike" cap="none">
              <a:solidFill>
                <a:srgbClr val="FFFFFF"/>
              </a:solidFill>
              <a:latin typeface="Raleway"/>
              <a:ea typeface="Raleway"/>
              <a:cs typeface="Raleway"/>
              <a:sym typeface="Raleway"/>
            </a:endParaRPr>
          </a:p>
        </p:txBody>
      </p:sp>
      <p:sp>
        <p:nvSpPr>
          <p:cNvPr id="40" name="Google Shape;752;p84">
            <a:extLst>
              <a:ext uri="{FF2B5EF4-FFF2-40B4-BE49-F238E27FC236}">
                <a16:creationId xmlns:a16="http://schemas.microsoft.com/office/drawing/2014/main" xmlns="" id="{A93E5DCB-F635-FA42-BBDF-B8A6913C20A8}"/>
              </a:ext>
            </a:extLst>
          </p:cNvPr>
          <p:cNvSpPr/>
          <p:nvPr/>
        </p:nvSpPr>
        <p:spPr>
          <a:xfrm>
            <a:off x="9135542" y="2019980"/>
            <a:ext cx="1463100" cy="1463100"/>
          </a:xfrm>
          <a:prstGeom prst="ellipse">
            <a:avLst/>
          </a:prstGeom>
          <a:solidFill>
            <a:srgbClr val="98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After 60 days,</a:t>
            </a:r>
            <a:br>
              <a:rPr lang="en" sz="900" b="0" i="0" u="none" strike="noStrike" cap="none">
                <a:solidFill>
                  <a:srgbClr val="FFFFFF"/>
                </a:solidFill>
                <a:latin typeface="Raleway"/>
                <a:ea typeface="Raleway"/>
                <a:cs typeface="Raleway"/>
                <a:sym typeface="Raleway"/>
              </a:rPr>
            </a:br>
            <a:r>
              <a:rPr lang="en" sz="900" b="0" i="0" u="none" strike="noStrike" cap="none">
                <a:solidFill>
                  <a:srgbClr val="FFFFFF"/>
                </a:solidFill>
                <a:latin typeface="Raleway"/>
                <a:ea typeface="Raleway"/>
                <a:cs typeface="Raleway"/>
                <a:sym typeface="Raleway"/>
              </a:rPr>
              <a:t>Purchase price: </a:t>
            </a:r>
            <a:r>
              <a:rPr lang="en" sz="900" b="1" i="0" u="none" strike="noStrike" cap="none">
                <a:solidFill>
                  <a:srgbClr val="FFFFFF"/>
                </a:solidFill>
                <a:latin typeface="Raleway"/>
                <a:ea typeface="Raleway"/>
                <a:cs typeface="Raleway"/>
                <a:sym typeface="Raleway"/>
              </a:rPr>
              <a:t>$100</a:t>
            </a:r>
            <a:endParaRPr sz="900" b="1" i="0" u="none" strike="noStrike" cap="none">
              <a:solidFill>
                <a:srgbClr val="FFFFFF"/>
              </a:solidFill>
              <a:latin typeface="Raleway"/>
              <a:ea typeface="Raleway"/>
              <a:cs typeface="Raleway"/>
              <a:sym typeface="Raleway"/>
            </a:endParaRPr>
          </a:p>
        </p:txBody>
      </p:sp>
      <p:sp>
        <p:nvSpPr>
          <p:cNvPr id="41" name="Google Shape;753;p84">
            <a:extLst>
              <a:ext uri="{FF2B5EF4-FFF2-40B4-BE49-F238E27FC236}">
                <a16:creationId xmlns:a16="http://schemas.microsoft.com/office/drawing/2014/main" xmlns="" id="{56C833AE-5076-6A42-9387-6E969D8ED78C}"/>
              </a:ext>
            </a:extLst>
          </p:cNvPr>
          <p:cNvSpPr/>
          <p:nvPr/>
        </p:nvSpPr>
        <p:spPr>
          <a:xfrm>
            <a:off x="1811642" y="4137855"/>
            <a:ext cx="1463100" cy="1463100"/>
          </a:xfrm>
          <a:prstGeom prst="ellipse">
            <a:avLst/>
          </a:prstGeom>
          <a:solidFill>
            <a:srgbClr val="98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Face value: </a:t>
            </a:r>
            <a:r>
              <a:rPr lang="en" sz="900" b="1" i="0" u="none" strike="noStrike" cap="none">
                <a:solidFill>
                  <a:srgbClr val="FFFFFF"/>
                </a:solidFill>
                <a:latin typeface="Raleway"/>
                <a:ea typeface="Raleway"/>
                <a:cs typeface="Raleway"/>
                <a:sym typeface="Raleway"/>
              </a:rPr>
              <a:t>$100 Net 60</a:t>
            </a:r>
            <a:endParaRPr sz="900" b="1" i="0" u="none" strike="noStrike" cap="none">
              <a:solidFill>
                <a:srgbClr val="FFFFFF"/>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IMT financed at 4% p.a. + splitting gains with Buyer: </a:t>
            </a:r>
            <a:r>
              <a:rPr lang="en" sz="900" b="1" i="0" u="none" strike="noStrike" cap="none">
                <a:solidFill>
                  <a:srgbClr val="FFFFFF"/>
                </a:solidFill>
                <a:latin typeface="Raleway"/>
                <a:ea typeface="Raleway"/>
                <a:cs typeface="Raleway"/>
                <a:sym typeface="Raleway"/>
              </a:rPr>
              <a:t>$98.56 Net 0</a:t>
            </a:r>
            <a:endParaRPr sz="900" b="1" i="0" u="none" strike="noStrike" cap="none">
              <a:solidFill>
                <a:srgbClr val="FFFFFF"/>
              </a:solidFill>
              <a:latin typeface="Raleway"/>
              <a:ea typeface="Raleway"/>
              <a:cs typeface="Raleway"/>
              <a:sym typeface="Raleway"/>
            </a:endParaRPr>
          </a:p>
        </p:txBody>
      </p:sp>
      <p:sp>
        <p:nvSpPr>
          <p:cNvPr id="42" name="Google Shape;754;p84">
            <a:extLst>
              <a:ext uri="{FF2B5EF4-FFF2-40B4-BE49-F238E27FC236}">
                <a16:creationId xmlns:a16="http://schemas.microsoft.com/office/drawing/2014/main" xmlns="" id="{B9A1CD52-79FA-3846-86F2-89630A2FC24C}"/>
              </a:ext>
            </a:extLst>
          </p:cNvPr>
          <p:cNvSpPr/>
          <p:nvPr/>
        </p:nvSpPr>
        <p:spPr>
          <a:xfrm>
            <a:off x="9135542" y="4137855"/>
            <a:ext cx="1463100" cy="1463100"/>
          </a:xfrm>
          <a:prstGeom prst="ellipse">
            <a:avLst/>
          </a:prstGeom>
          <a:solidFill>
            <a:srgbClr val="98000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After 60 days,</a:t>
            </a:r>
            <a:endParaRPr sz="900" b="0" i="0" u="none" strike="noStrike" cap="none">
              <a:solidFill>
                <a:srgbClr val="FFFFFF"/>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Purchase price: </a:t>
            </a:r>
            <a:r>
              <a:rPr lang="en" sz="900" b="1" i="0" u="none" strike="noStrike" cap="none">
                <a:solidFill>
                  <a:srgbClr val="FFFFFF"/>
                </a:solidFill>
                <a:latin typeface="Raleway"/>
                <a:ea typeface="Raleway"/>
                <a:cs typeface="Raleway"/>
                <a:sym typeface="Raleway"/>
              </a:rPr>
              <a:t>$99.42</a:t>
            </a:r>
            <a:endParaRPr sz="900" b="1" i="0" u="none" strike="noStrike" cap="none">
              <a:solidFill>
                <a:srgbClr val="FFFFFF"/>
              </a:solidFill>
              <a:latin typeface="Raleway"/>
              <a:ea typeface="Raleway"/>
              <a:cs typeface="Raleway"/>
              <a:sym typeface="Raleway"/>
            </a:endParaRPr>
          </a:p>
        </p:txBody>
      </p:sp>
      <p:sp>
        <p:nvSpPr>
          <p:cNvPr id="43" name="Google Shape;755;p84">
            <a:extLst>
              <a:ext uri="{FF2B5EF4-FFF2-40B4-BE49-F238E27FC236}">
                <a16:creationId xmlns:a16="http://schemas.microsoft.com/office/drawing/2014/main" xmlns="" id="{44F45A6C-508B-874C-B231-18141E637466}"/>
              </a:ext>
            </a:extLst>
          </p:cNvPr>
          <p:cNvSpPr/>
          <p:nvPr/>
        </p:nvSpPr>
        <p:spPr>
          <a:xfrm>
            <a:off x="3158378" y="3638476"/>
            <a:ext cx="704100" cy="704100"/>
          </a:xfrm>
          <a:prstGeom prst="ellipse">
            <a:avLst/>
          </a:prstGeom>
          <a:solidFill>
            <a:srgbClr val="98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CoC at 4% p.a.: </a:t>
            </a:r>
            <a:r>
              <a:rPr lang="en" sz="900" b="1" i="0" u="none" strike="noStrike" cap="none">
                <a:solidFill>
                  <a:srgbClr val="FFFFFF"/>
                </a:solidFill>
                <a:latin typeface="Raleway"/>
                <a:ea typeface="Raleway"/>
                <a:cs typeface="Raleway"/>
                <a:sym typeface="Raleway"/>
              </a:rPr>
              <a:t>$.86</a:t>
            </a:r>
            <a:endParaRPr sz="900" b="1" i="0" u="none" strike="noStrike" cap="none">
              <a:solidFill>
                <a:srgbClr val="FFFFFF"/>
              </a:solidFill>
              <a:latin typeface="Raleway"/>
              <a:ea typeface="Raleway"/>
              <a:cs typeface="Raleway"/>
              <a:sym typeface="Raleway"/>
            </a:endParaRPr>
          </a:p>
        </p:txBody>
      </p:sp>
      <p:sp>
        <p:nvSpPr>
          <p:cNvPr id="44" name="Google Shape;756;p84">
            <a:extLst>
              <a:ext uri="{FF2B5EF4-FFF2-40B4-BE49-F238E27FC236}">
                <a16:creationId xmlns:a16="http://schemas.microsoft.com/office/drawing/2014/main" xmlns="" id="{313F0E6B-5B30-3745-9391-119D56DB5C8F}"/>
              </a:ext>
            </a:extLst>
          </p:cNvPr>
          <p:cNvSpPr/>
          <p:nvPr/>
        </p:nvSpPr>
        <p:spPr>
          <a:xfrm>
            <a:off x="2863367" y="5162390"/>
            <a:ext cx="703500" cy="704100"/>
          </a:xfrm>
          <a:prstGeom prst="ellipse">
            <a:avLst/>
          </a:prstGeom>
          <a:solidFill>
            <a:srgbClr val="98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Gain: </a:t>
            </a:r>
            <a:r>
              <a:rPr lang="en" sz="900" b="1" i="0" u="none" strike="noStrike" cap="none">
                <a:solidFill>
                  <a:srgbClr val="FFFFFF"/>
                </a:solidFill>
                <a:latin typeface="Raleway"/>
                <a:ea typeface="Raleway"/>
                <a:cs typeface="Raleway"/>
                <a:sym typeface="Raleway"/>
              </a:rPr>
              <a:t>$.57</a:t>
            </a:r>
            <a:endParaRPr sz="900" b="1" i="0" u="none" strike="noStrike" cap="none">
              <a:solidFill>
                <a:srgbClr val="FFFFFF"/>
              </a:solidFill>
              <a:latin typeface="Raleway"/>
              <a:ea typeface="Raleway"/>
              <a:cs typeface="Raleway"/>
              <a:sym typeface="Raleway"/>
            </a:endParaRPr>
          </a:p>
        </p:txBody>
      </p:sp>
      <p:sp>
        <p:nvSpPr>
          <p:cNvPr id="45" name="Google Shape;757;p84">
            <a:extLst>
              <a:ext uri="{FF2B5EF4-FFF2-40B4-BE49-F238E27FC236}">
                <a16:creationId xmlns:a16="http://schemas.microsoft.com/office/drawing/2014/main" xmlns="" id="{54CC3828-C321-B846-A334-AAF3A5A49486}"/>
              </a:ext>
            </a:extLst>
          </p:cNvPr>
          <p:cNvSpPr/>
          <p:nvPr/>
        </p:nvSpPr>
        <p:spPr>
          <a:xfrm>
            <a:off x="9975697" y="5162390"/>
            <a:ext cx="703500" cy="704100"/>
          </a:xfrm>
          <a:prstGeom prst="ellipse">
            <a:avLst/>
          </a:prstGeom>
          <a:solidFill>
            <a:srgbClr val="98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Gain: </a:t>
            </a:r>
            <a:r>
              <a:rPr lang="en" sz="900" b="1" i="0" u="none" strike="noStrike" cap="none">
                <a:solidFill>
                  <a:srgbClr val="FFFFFF"/>
                </a:solidFill>
                <a:latin typeface="Raleway"/>
                <a:ea typeface="Raleway"/>
                <a:cs typeface="Raleway"/>
                <a:sym typeface="Raleway"/>
              </a:rPr>
              <a:t>$.57</a:t>
            </a:r>
            <a:endParaRPr sz="900" b="1" i="0" u="none" strike="noStrike" cap="none">
              <a:solidFill>
                <a:srgbClr val="FFFFFF"/>
              </a:solidFill>
              <a:latin typeface="Raleway"/>
              <a:ea typeface="Raleway"/>
              <a:cs typeface="Raleway"/>
              <a:sym typeface="Raleway"/>
            </a:endParaRPr>
          </a:p>
        </p:txBody>
      </p:sp>
      <p:sp>
        <p:nvSpPr>
          <p:cNvPr id="46" name="Google Shape;758;p84">
            <a:extLst>
              <a:ext uri="{FF2B5EF4-FFF2-40B4-BE49-F238E27FC236}">
                <a16:creationId xmlns:a16="http://schemas.microsoft.com/office/drawing/2014/main" xmlns="" id="{7D53B047-ACB3-CD48-9698-8A851364DF97}"/>
              </a:ext>
            </a:extLst>
          </p:cNvPr>
          <p:cNvSpPr/>
          <p:nvPr/>
        </p:nvSpPr>
        <p:spPr>
          <a:xfrm>
            <a:off x="3746398" y="3638476"/>
            <a:ext cx="704100" cy="704100"/>
          </a:xfrm>
          <a:prstGeom prst="ellipse">
            <a:avLst/>
          </a:prstGeom>
          <a:solidFill>
            <a:srgbClr val="980000"/>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0" i="0" u="none" strike="noStrike" cap="none">
                <a:solidFill>
                  <a:srgbClr val="FFFFFF"/>
                </a:solidFill>
                <a:latin typeface="Raleway"/>
                <a:ea typeface="Raleway"/>
                <a:cs typeface="Raleway"/>
                <a:sym typeface="Raleway"/>
              </a:rPr>
              <a:t>Fee: </a:t>
            </a:r>
            <a:r>
              <a:rPr lang="en" sz="900" b="1" i="0" u="none" strike="noStrike" cap="none">
                <a:solidFill>
                  <a:srgbClr val="FFFFFF"/>
                </a:solidFill>
                <a:latin typeface="Raleway"/>
                <a:ea typeface="Raleway"/>
                <a:cs typeface="Raleway"/>
                <a:sym typeface="Raleway"/>
              </a:rPr>
              <a:t>$.20</a:t>
            </a:r>
            <a:endParaRPr sz="900" b="1" i="0" u="none" strike="noStrike" cap="none">
              <a:solidFill>
                <a:srgbClr val="FFFFFF"/>
              </a:solidFill>
              <a:latin typeface="Raleway"/>
              <a:ea typeface="Raleway"/>
              <a:cs typeface="Raleway"/>
              <a:sym typeface="Raleway"/>
            </a:endParaRPr>
          </a:p>
        </p:txBody>
      </p:sp>
      <p:pic>
        <p:nvPicPr>
          <p:cNvPr id="47" name="Google Shape;759;p84">
            <a:extLst>
              <a:ext uri="{FF2B5EF4-FFF2-40B4-BE49-F238E27FC236}">
                <a16:creationId xmlns:a16="http://schemas.microsoft.com/office/drawing/2014/main" xmlns="" id="{D9435E6B-218D-F540-BB45-8105D9DC13BD}"/>
              </a:ext>
            </a:extLst>
          </p:cNvPr>
          <p:cNvPicPr preferRelativeResize="0"/>
          <p:nvPr/>
        </p:nvPicPr>
        <p:blipFill rotWithShape="1">
          <a:blip r:embed="rId4">
            <a:alphaModFix/>
          </a:blip>
          <a:srcRect/>
          <a:stretch/>
        </p:blipFill>
        <p:spPr>
          <a:xfrm>
            <a:off x="6189082" y="4791847"/>
            <a:ext cx="469745" cy="469745"/>
          </a:xfrm>
          <a:prstGeom prst="rect">
            <a:avLst/>
          </a:prstGeom>
          <a:noFill/>
          <a:ln>
            <a:noFill/>
          </a:ln>
        </p:spPr>
      </p:pic>
    </p:spTree>
    <p:extLst>
      <p:ext uri="{BB962C8B-B14F-4D97-AF65-F5344CB8AC3E}">
        <p14:creationId xmlns:p14="http://schemas.microsoft.com/office/powerpoint/2010/main" xmlns="" val="2355264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xmlns="" id="{FD6EDB49-211E-499D-9A08-6C5FF3D060F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xmlns="" id="{38F9F37E-D3CF-4F3D-96C2-25307819DF2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8" name="Rectangle 17">
            <a:extLst>
              <a:ext uri="{FF2B5EF4-FFF2-40B4-BE49-F238E27FC236}">
                <a16:creationId xmlns:a16="http://schemas.microsoft.com/office/drawing/2014/main" xmlns="" id="{C5FFF17D-767C-40E7-8C89-962F1F54BC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xmlns="" id="{E69F39E1-619D-4D9E-8823-8BD8CC320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C8C53F47-DF50-454F-A5A6-6B969748D9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34796" y="1030259"/>
            <a:ext cx="10122408" cy="4059936"/>
          </a:xfrm>
          <a:prstGeom prst="rect">
            <a:avLst/>
          </a:prstGeom>
          <a:noFill/>
          <a:ln>
            <a:solidFill>
              <a:srgbClr val="4545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B1128E19-D589-40C4-B8FE-304305038C97}"/>
              </a:ext>
            </a:extLst>
          </p:cNvPr>
          <p:cNvSpPr>
            <a:spLocks noGrp="1"/>
          </p:cNvSpPr>
          <p:nvPr>
            <p:ph type="title"/>
          </p:nvPr>
        </p:nvSpPr>
        <p:spPr>
          <a:xfrm>
            <a:off x="1451579" y="1376053"/>
            <a:ext cx="9405891" cy="1002990"/>
          </a:xfrm>
        </p:spPr>
        <p:txBody>
          <a:bodyPr anchor="ctr">
            <a:normAutofit/>
          </a:bodyPr>
          <a:lstStyle/>
          <a:p>
            <a:r>
              <a:rPr lang="en-US"/>
              <a:t>BAFT REFERENCE MATERIALS</a:t>
            </a:r>
            <a:endParaRPr lang="en-US" dirty="0"/>
          </a:p>
        </p:txBody>
      </p:sp>
      <p:sp>
        <p:nvSpPr>
          <p:cNvPr id="9" name="Content Placeholder 8">
            <a:extLst>
              <a:ext uri="{FF2B5EF4-FFF2-40B4-BE49-F238E27FC236}">
                <a16:creationId xmlns:a16="http://schemas.microsoft.com/office/drawing/2014/main" xmlns="" id="{B7F28AEB-C70A-4325-BEDA-FACBCC39B8DE}"/>
              </a:ext>
            </a:extLst>
          </p:cNvPr>
          <p:cNvSpPr>
            <a:spLocks noGrp="1"/>
          </p:cNvSpPr>
          <p:nvPr>
            <p:ph idx="1"/>
          </p:nvPr>
        </p:nvSpPr>
        <p:spPr>
          <a:xfrm>
            <a:off x="1451579" y="2464991"/>
            <a:ext cx="9405891" cy="2403571"/>
          </a:xfrm>
        </p:spPr>
        <p:txBody>
          <a:bodyPr>
            <a:normAutofit lnSpcReduction="10000"/>
          </a:bodyPr>
          <a:lstStyle/>
          <a:p>
            <a:pPr>
              <a:lnSpc>
                <a:spcPct val="110000"/>
              </a:lnSpc>
            </a:pPr>
            <a:endParaRPr lang="en-US" sz="1100" dirty="0"/>
          </a:p>
          <a:p>
            <a:pPr lvl="1">
              <a:lnSpc>
                <a:spcPct val="110000"/>
              </a:lnSpc>
            </a:pPr>
            <a:r>
              <a:rPr lang="en-US" sz="1400" b="1" dirty="0">
                <a:latin typeface="Arial" panose="020B0604020202020204" pitchFamily="34" charset="0"/>
                <a:cs typeface="Arial" panose="020B0604020202020204" pitchFamily="34" charset="0"/>
              </a:rPr>
              <a:t>Code Is Not Law: The Legal Background for Trade Finance Using Blockchain</a:t>
            </a:r>
          </a:p>
          <a:p>
            <a:pPr marL="457200" lvl="1" indent="0">
              <a:lnSpc>
                <a:spcPct val="110000"/>
              </a:lnSpc>
              <a:buNone/>
            </a:pP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hlinkClick r:id="rId2"/>
              </a:rPr>
              <a:t>https://www.r3.com/wp-content/uploads/2018/09/Code_Is_Not_Law_R3.pdf</a:t>
            </a:r>
            <a:endParaRPr lang="en-US" sz="1400" dirty="0">
              <a:latin typeface="Arial" panose="020B0604020202020204" pitchFamily="34" charset="0"/>
              <a:cs typeface="Arial" panose="020B0604020202020204" pitchFamily="34" charset="0"/>
            </a:endParaRPr>
          </a:p>
          <a:p>
            <a:pPr lvl="1">
              <a:lnSpc>
                <a:spcPct val="110000"/>
              </a:lnSpc>
            </a:pPr>
            <a:endParaRPr lang="en-US" sz="1400" dirty="0">
              <a:latin typeface="Arial" panose="020B0604020202020204" pitchFamily="34" charset="0"/>
              <a:cs typeface="Arial" panose="020B0604020202020204" pitchFamily="34" charset="0"/>
            </a:endParaRPr>
          </a:p>
          <a:p>
            <a:pPr lvl="1">
              <a:lnSpc>
                <a:spcPct val="110000"/>
              </a:lnSpc>
            </a:pPr>
            <a:r>
              <a:rPr lang="en-US" sz="1400" dirty="0">
                <a:latin typeface="Arial" panose="020B0604020202020204" pitchFamily="34" charset="0"/>
                <a:cs typeface="Arial" panose="020B0604020202020204" pitchFamily="34" charset="0"/>
              </a:rPr>
              <a:t>BAFT DLPC Distributed Ledger Payment Commitment </a:t>
            </a:r>
            <a:r>
              <a:rPr lang="en-US" sz="1400" b="1" i="0" u="none" strike="noStrike" kern="1200" dirty="0">
                <a:effectLst/>
                <a:latin typeface="Arial" panose="020B0604020202020204" pitchFamily="34" charset="0"/>
                <a:cs typeface="Arial" panose="020B0604020202020204" pitchFamily="34" charset="0"/>
              </a:rPr>
              <a:t>Business Best Practices</a:t>
            </a:r>
            <a:r>
              <a:rPr lang="en-US" sz="1400" b="1" dirty="0">
                <a:latin typeface="Arial" panose="020B0604020202020204" pitchFamily="34" charset="0"/>
                <a:cs typeface="Arial" panose="020B0604020202020204" pitchFamily="34" charset="0"/>
              </a:rPr>
              <a:t> </a:t>
            </a:r>
            <a:r>
              <a:rPr lang="en-US" sz="1400" i="0" u="none" strike="noStrike" kern="1200" dirty="0">
                <a:effectLst/>
                <a:latin typeface="Arial" panose="020B0604020202020204" pitchFamily="34" charset="0"/>
                <a:cs typeface="Arial" panose="020B0604020202020204" pitchFamily="34" charset="0"/>
              </a:rPr>
              <a:t>Initial Release</a:t>
            </a:r>
            <a:r>
              <a:rPr lang="en-US" sz="1400" dirty="0">
                <a:latin typeface="Arial" panose="020B0604020202020204" pitchFamily="34" charset="0"/>
                <a:cs typeface="Arial" panose="020B0604020202020204" pitchFamily="34" charset="0"/>
              </a:rPr>
              <a:t> </a:t>
            </a:r>
            <a:r>
              <a:rPr lang="en-US" sz="1400" i="0" u="none" strike="noStrike" dirty="0">
                <a:effectLst/>
                <a:latin typeface="Arial" panose="020B0604020202020204" pitchFamily="34" charset="0"/>
                <a:cs typeface="Arial" panose="020B0604020202020204" pitchFamily="34" charset="0"/>
              </a:rPr>
              <a:t>Version 1.1      </a:t>
            </a:r>
            <a:r>
              <a:rPr lang="en-US" sz="1400" b="0" i="0" u="none" strike="noStrike" dirty="0">
                <a:effectLst/>
                <a:latin typeface="Arial" panose="020B0604020202020204" pitchFamily="34" charset="0"/>
                <a:cs typeface="Arial" panose="020B0604020202020204" pitchFamily="34" charset="0"/>
                <a:hlinkClick r:id="rId3"/>
              </a:rPr>
              <a:t>https://www.baft.org/docs/default-source/2020/08/baft-dlpc-business-bps-v1-1.pdf?sfvrsn=5e2b23e1_14</a:t>
            </a:r>
            <a:endParaRPr lang="en-US" sz="1400" b="0" i="0" u="none" strike="noStrike" dirty="0">
              <a:effectLst/>
              <a:latin typeface="Arial" panose="020B0604020202020204" pitchFamily="34" charset="0"/>
              <a:cs typeface="Arial" panose="020B0604020202020204" pitchFamily="34" charset="0"/>
            </a:endParaRPr>
          </a:p>
          <a:p>
            <a:pPr lvl="1">
              <a:lnSpc>
                <a:spcPct val="110000"/>
              </a:lnSpc>
            </a:pPr>
            <a:endParaRPr lang="en-US" sz="1400" b="0" i="0" u="none" strike="noStrike" dirty="0">
              <a:effectLst/>
              <a:latin typeface="Arial" panose="020B0604020202020204" pitchFamily="34" charset="0"/>
              <a:cs typeface="Arial" panose="020B0604020202020204" pitchFamily="34" charset="0"/>
            </a:endParaRPr>
          </a:p>
          <a:p>
            <a:pPr lvl="1">
              <a:lnSpc>
                <a:spcPct val="110000"/>
              </a:lnSpc>
            </a:pPr>
            <a:r>
              <a:rPr lang="en-US" sz="1400" i="0" u="none" strike="noStrike" dirty="0">
                <a:effectLst/>
                <a:latin typeface="Arial" panose="020B0604020202020204" pitchFamily="34" charset="0"/>
                <a:cs typeface="Arial" panose="020B0604020202020204" pitchFamily="34" charset="0"/>
              </a:rPr>
              <a:t>BAFT DLPC Distributed Ledger Payment Commitment </a:t>
            </a:r>
            <a:r>
              <a:rPr lang="en-US" sz="1400" b="1" i="0" u="none" strike="noStrike" dirty="0">
                <a:effectLst/>
                <a:latin typeface="Arial" panose="020B0604020202020204" pitchFamily="34" charset="0"/>
                <a:cs typeface="Arial" panose="020B0604020202020204" pitchFamily="34" charset="0"/>
              </a:rPr>
              <a:t>Technical Best Practices </a:t>
            </a:r>
            <a:r>
              <a:rPr lang="en-US" sz="1400" i="0" u="none" strike="noStrike" dirty="0">
                <a:effectLst/>
                <a:latin typeface="Arial" panose="020B0604020202020204" pitchFamily="34" charset="0"/>
                <a:cs typeface="Arial" panose="020B0604020202020204" pitchFamily="34" charset="0"/>
              </a:rPr>
              <a:t>Initial Release </a:t>
            </a:r>
            <a:r>
              <a:rPr lang="en-US" sz="1400" b="0" i="0" u="none" strike="noStrike" dirty="0">
                <a:effectLst/>
                <a:latin typeface="Arial" panose="020B0604020202020204" pitchFamily="34" charset="0"/>
                <a:cs typeface="Arial" panose="020B0604020202020204" pitchFamily="34" charset="0"/>
              </a:rPr>
              <a:t>Version 1.1</a:t>
            </a:r>
            <a:r>
              <a:rPr lang="en-US" sz="1400" b="0" i="0" u="none" strike="noStrike" kern="1200" dirty="0">
                <a:effectLst/>
                <a:latin typeface="Arial" panose="020B0604020202020204" pitchFamily="34" charset="0"/>
                <a:cs typeface="Arial" panose="020B0604020202020204" pitchFamily="34" charset="0"/>
              </a:rPr>
              <a:t> </a:t>
            </a:r>
            <a:r>
              <a:rPr lang="en-US" sz="1400" b="0" i="0" u="none" strike="noStrike" kern="1200" dirty="0">
                <a:effectLst/>
                <a:latin typeface="Arial" panose="020B0604020202020204" pitchFamily="34" charset="0"/>
                <a:cs typeface="Arial" panose="020B0604020202020204" pitchFamily="34" charset="0"/>
                <a:hlinkClick r:id="rId4"/>
              </a:rPr>
              <a:t>https://www.baft.org/docs/default-source/2020/08/baft-dlpc-technical-bps-v1-1.pdf?sfvrsn=5b2b23e1_16</a:t>
            </a:r>
            <a:endParaRPr lang="en-US" sz="1400" b="0" i="0" u="none" strike="noStrike" kern="1200" dirty="0">
              <a:effectLst/>
              <a:latin typeface="Arial" panose="020B0604020202020204" pitchFamily="34" charset="0"/>
              <a:cs typeface="Arial" panose="020B0604020202020204" pitchFamily="34" charset="0"/>
            </a:endParaRPr>
          </a:p>
          <a:p>
            <a:pPr>
              <a:lnSpc>
                <a:spcPct val="110000"/>
              </a:lnSpc>
            </a:pPr>
            <a:endParaRPr lang="en-US" sz="1100" b="0" i="0" u="none" strike="noStrike" dirty="0">
              <a:effectLst/>
              <a:latin typeface="Arial" panose="020B0604020202020204" pitchFamily="34" charset="0"/>
              <a:cs typeface="Arial" panose="020B0604020202020204" pitchFamily="34" charset="0"/>
            </a:endParaRPr>
          </a:p>
        </p:txBody>
      </p:sp>
      <p:pic>
        <p:nvPicPr>
          <p:cNvPr id="24" name="Picture 23">
            <a:extLst>
              <a:ext uri="{FF2B5EF4-FFF2-40B4-BE49-F238E27FC236}">
                <a16:creationId xmlns:a16="http://schemas.microsoft.com/office/drawing/2014/main" xmlns="" id="{6A26901A-BC62-4A3A-A07A-65E1F3DDDEC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5">
            <a:extLst>
              <a:ext uri="{28A0092B-C50C-407E-A947-70E740481C1C}">
                <a14:useLocalDpi xmlns:a14="http://schemas.microsoft.com/office/drawing/2010/main" xmlns="" val="0"/>
              </a:ext>
            </a:extLst>
          </a:blip>
          <a:srcRect t="1538" b="-1538"/>
          <a:stretch/>
        </p:blipFill>
        <p:spPr bwMode="black">
          <a:xfrm>
            <a:off x="0" y="6126480"/>
            <a:ext cx="12192000" cy="742950"/>
          </a:xfrm>
          <a:prstGeom prst="rect">
            <a:avLst/>
          </a:prstGeom>
        </p:spPr>
      </p:pic>
      <p:sp>
        <p:nvSpPr>
          <p:cNvPr id="7" name="TextBox 6">
            <a:extLst>
              <a:ext uri="{FF2B5EF4-FFF2-40B4-BE49-F238E27FC236}">
                <a16:creationId xmlns:a16="http://schemas.microsoft.com/office/drawing/2014/main" xmlns="" id="{DFA7D177-A95E-4FE1-A69C-C0102B038286}"/>
              </a:ext>
            </a:extLst>
          </p:cNvPr>
          <p:cNvSpPr txBox="1"/>
          <p:nvPr/>
        </p:nvSpPr>
        <p:spPr>
          <a:xfrm>
            <a:off x="2842260" y="2484120"/>
            <a:ext cx="9144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xmlns="" val="3011738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13DD8-8B82-48C2-B77A-ABDA709575B6}"/>
              </a:ext>
            </a:extLst>
          </p:cNvPr>
          <p:cNvSpPr>
            <a:spLocks noGrp="1"/>
          </p:cNvSpPr>
          <p:nvPr>
            <p:ph type="title"/>
          </p:nvPr>
        </p:nvSpPr>
        <p:spPr>
          <a:xfrm>
            <a:off x="1451579" y="221672"/>
            <a:ext cx="9603276" cy="1420697"/>
          </a:xfrm>
        </p:spPr>
        <p:txBody>
          <a:bodyPr>
            <a:normAutofit fontScale="90000"/>
          </a:bodyPr>
          <a:lstStyle/>
          <a:p>
            <a:pPr algn="ctr"/>
            <a:r>
              <a:rPr lang="en-US" dirty="0"/>
              <a:t/>
            </a:r>
            <a:br>
              <a:rPr lang="en-US" dirty="0"/>
            </a:br>
            <a:r>
              <a:rPr lang="en-US" dirty="0"/>
              <a:t/>
            </a:r>
            <a:br>
              <a:rPr lang="en-US" dirty="0"/>
            </a:br>
            <a:r>
              <a:rPr lang="en-US" sz="2400" b="1" dirty="0"/>
              <a:t>BAFT DLPC working group leadership and today’s presenters</a:t>
            </a:r>
            <a:r>
              <a:rPr lang="en-US" sz="2200" dirty="0"/>
              <a:t/>
            </a:r>
            <a:br>
              <a:rPr lang="en-US" sz="2200" dirty="0"/>
            </a:br>
            <a:r>
              <a:rPr lang="en-US" sz="2200" dirty="0"/>
              <a:t/>
            </a:r>
            <a:br>
              <a:rPr lang="en-US" sz="2200" dirty="0"/>
            </a:br>
            <a:r>
              <a:rPr lang="en-US" sz="3200" dirty="0"/>
              <a:t/>
            </a:r>
            <a:br>
              <a:rPr lang="en-US" sz="3200" dirty="0"/>
            </a:br>
            <a:endParaRPr lang="en-US" dirty="0"/>
          </a:p>
        </p:txBody>
      </p:sp>
      <p:sp>
        <p:nvSpPr>
          <p:cNvPr id="3" name="Content Placeholder 2">
            <a:extLst>
              <a:ext uri="{FF2B5EF4-FFF2-40B4-BE49-F238E27FC236}">
                <a16:creationId xmlns:a16="http://schemas.microsoft.com/office/drawing/2014/main" xmlns="" id="{9D26DFE1-0399-4ABF-A031-035E72C6D434}"/>
              </a:ext>
            </a:extLst>
          </p:cNvPr>
          <p:cNvSpPr>
            <a:spLocks noGrp="1"/>
          </p:cNvSpPr>
          <p:nvPr>
            <p:ph idx="1"/>
          </p:nvPr>
        </p:nvSpPr>
        <p:spPr>
          <a:xfrm>
            <a:off x="1451578" y="1305017"/>
            <a:ext cx="10169291" cy="6391923"/>
          </a:xfrm>
        </p:spPr>
        <p:txBody>
          <a:bodyPr anchor="ctr">
            <a:normAutofit lnSpcReduction="10000"/>
          </a:bodyPr>
          <a:lstStyle/>
          <a:p>
            <a:pPr lvl="1">
              <a:lnSpc>
                <a:spcPct val="110000"/>
              </a:lnSpc>
            </a:pPr>
            <a:endParaRPr lang="en-US" sz="2400" dirty="0"/>
          </a:p>
          <a:p>
            <a:pPr lvl="1">
              <a:lnSpc>
                <a:spcPct val="110000"/>
              </a:lnSpc>
            </a:pPr>
            <a:endParaRPr lang="en-US" sz="2400" dirty="0"/>
          </a:p>
          <a:p>
            <a:pPr lvl="1">
              <a:lnSpc>
                <a:spcPct val="110000"/>
              </a:lnSpc>
            </a:pPr>
            <a:endParaRPr lang="en-US" sz="2400" dirty="0"/>
          </a:p>
          <a:p>
            <a:pPr lvl="1">
              <a:lnSpc>
                <a:spcPct val="110000"/>
              </a:lnSpc>
            </a:pPr>
            <a:r>
              <a:rPr lang="en-US" sz="2400" dirty="0"/>
              <a:t>Whitman E Knapp – Chairman, </a:t>
            </a:r>
            <a:r>
              <a:rPr lang="en-US" sz="2400" dirty="0" err="1"/>
              <a:t>GTBInsights</a:t>
            </a:r>
            <a:r>
              <a:rPr lang="en-US" sz="2400" dirty="0"/>
              <a:t> LLC – Outreach - </a:t>
            </a:r>
            <a:r>
              <a:rPr lang="en-US" sz="2400" dirty="0">
                <a:hlinkClick r:id="rId2"/>
              </a:rPr>
              <a:t>wknapp@gtbinsights.com</a:t>
            </a:r>
            <a:r>
              <a:rPr lang="en-US" sz="2400" dirty="0"/>
              <a:t> </a:t>
            </a:r>
          </a:p>
          <a:p>
            <a:pPr lvl="1">
              <a:lnSpc>
                <a:spcPct val="110000"/>
              </a:lnSpc>
            </a:pPr>
            <a:r>
              <a:rPr lang="en-US" sz="2400" dirty="0"/>
              <a:t> John Taylor – </a:t>
            </a:r>
            <a:r>
              <a:rPr lang="en-US" sz="2400" dirty="0">
                <a:latin typeface="Calibri" panose="020F0502020204030204" pitchFamily="34" charset="0"/>
                <a:ea typeface="Times New Roman" panose="02020603050405020304" pitchFamily="18" charset="0"/>
              </a:rPr>
              <a:t>Professor of Law, </a:t>
            </a:r>
            <a:r>
              <a:rPr lang="en-US" sz="2400" dirty="0"/>
              <a:t>Centre for Commercial Law Studies, Queen Mary University of London – </a:t>
            </a:r>
            <a:r>
              <a:rPr lang="en-US" sz="2400" dirty="0">
                <a:latin typeface="Calibri" panose="020F0502020204030204" pitchFamily="34" charset="0"/>
                <a:ea typeface="Times New Roman" panose="02020603050405020304" pitchFamily="18" charset="0"/>
              </a:rPr>
              <a:t>Legal framework </a:t>
            </a:r>
            <a:r>
              <a:rPr lang="en-US" sz="2400" dirty="0"/>
              <a:t>- </a:t>
            </a:r>
            <a:r>
              <a:rPr lang="en-US" sz="2400" dirty="0">
                <a:hlinkClick r:id="rId3"/>
              </a:rPr>
              <a:t>johnlachlantaylor@gmail.com</a:t>
            </a:r>
            <a:endParaRPr lang="en-US" sz="2400" dirty="0"/>
          </a:p>
          <a:p>
            <a:pPr lvl="1">
              <a:lnSpc>
                <a:spcPct val="110000"/>
              </a:lnSpc>
            </a:pPr>
            <a:r>
              <a:rPr lang="en-US" sz="2400" dirty="0"/>
              <a:t>Rebecca Liao – Co-Founder and COO, </a:t>
            </a:r>
            <a:r>
              <a:rPr lang="en-US" sz="2400" dirty="0" err="1"/>
              <a:t>Skuchain</a:t>
            </a:r>
            <a:r>
              <a:rPr lang="en-US" sz="2400" dirty="0"/>
              <a:t> – Co-Chair of the DLPC Working Group – Use in Transactions - </a:t>
            </a:r>
            <a:r>
              <a:rPr lang="en-US" sz="2400" dirty="0">
                <a:hlinkClick r:id="rId4"/>
              </a:rPr>
              <a:t>rebecca@skuchain.com</a:t>
            </a:r>
            <a:endParaRPr lang="en-US" sz="2400" dirty="0"/>
          </a:p>
          <a:p>
            <a:pPr lvl="1">
              <a:lnSpc>
                <a:spcPct val="110000"/>
              </a:lnSpc>
            </a:pPr>
            <a:endParaRPr lang="en-US" dirty="0"/>
          </a:p>
          <a:p>
            <a:pPr marL="342900" marR="57150" indent="-571500" algn="just">
              <a:lnSpc>
                <a:spcPct val="115000"/>
              </a:lnSpc>
              <a:spcBef>
                <a:spcPts val="0"/>
              </a:spcBef>
              <a:spcAft>
                <a:spcPts val="0"/>
              </a:spcAft>
              <a:buFont typeface="Wingdings" panose="05000000000000000000" pitchFamily="2" charset="2"/>
              <a:buChar char="Ø"/>
            </a:pPr>
            <a:endParaRPr lang="en-US" sz="3600" b="1" dirty="0">
              <a:solidFill>
                <a:srgbClr val="000000"/>
              </a:solidFill>
              <a:effectLst/>
              <a:latin typeface="Calibri" panose="020F0502020204030204" pitchFamily="34" charset="0"/>
              <a:ea typeface="Arial Unicode MS"/>
              <a:cs typeface="Calibri" panose="020F0502020204030204" pitchFamily="34" charset="0"/>
            </a:endParaRPr>
          </a:p>
          <a:p>
            <a:pPr marL="0" marR="0" indent="0" algn="just">
              <a:spcBef>
                <a:spcPts val="1200"/>
              </a:spcBef>
              <a:spcAft>
                <a:spcPts val="1000"/>
              </a:spcAft>
              <a:buNone/>
            </a:pPr>
            <a:r>
              <a:rPr lang="en-US" sz="29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800" dirty="0">
              <a:solidFill>
                <a:srgbClr val="000000"/>
              </a:solidFill>
              <a:effectLst/>
              <a:latin typeface="Calibri" panose="020F0502020204030204" pitchFamily="34" charset="0"/>
              <a:ea typeface="Calibri" panose="020F0502020204030204" pitchFamily="34" charset="0"/>
            </a:endParaRPr>
          </a:p>
          <a:p>
            <a:pPr marL="0" marR="57150" indent="0" algn="just">
              <a:lnSpc>
                <a:spcPct val="115000"/>
              </a:lnSpc>
              <a:spcBef>
                <a:spcPts val="0"/>
              </a:spcBef>
              <a:spcAft>
                <a:spcPts val="0"/>
              </a:spcAft>
              <a:buNone/>
            </a:pPr>
            <a:r>
              <a:rPr lang="en-US" sz="1800" dirty="0">
                <a:solidFill>
                  <a:srgbClr val="000000"/>
                </a:solidFill>
                <a:effectLst/>
                <a:latin typeface="Calibri" panose="020F0502020204030204" pitchFamily="34" charset="0"/>
                <a:ea typeface="Arial Unicode MS"/>
                <a:cs typeface="Calibri" panose="020F0502020204030204" pitchFamily="34" charset="0"/>
              </a:rPr>
              <a:t> </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xmlns="" val="2150863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0C43076-8123-4502-8E02-34A3336C9874}"/>
              </a:ext>
            </a:extLst>
          </p:cNvPr>
          <p:cNvSpPr>
            <a:spLocks noGrp="1"/>
          </p:cNvSpPr>
          <p:nvPr>
            <p:ph type="title"/>
          </p:nvPr>
        </p:nvSpPr>
        <p:spPr>
          <a:xfrm>
            <a:off x="1294362" y="735247"/>
            <a:ext cx="9603275" cy="1049235"/>
          </a:xfrm>
        </p:spPr>
        <p:txBody>
          <a:bodyPr>
            <a:normAutofit/>
          </a:bodyPr>
          <a:lstStyle/>
          <a:p>
            <a:r>
              <a:rPr lang="en-US" sz="2000" b="1" dirty="0"/>
              <a:t>IN ADDITION,  a significant number of technical, Legal and banking experts contributed to the development of the BAFT DLPC</a:t>
            </a:r>
          </a:p>
        </p:txBody>
      </p:sp>
      <p:sp>
        <p:nvSpPr>
          <p:cNvPr id="3" name="Content Placeholder 2">
            <a:extLst>
              <a:ext uri="{FF2B5EF4-FFF2-40B4-BE49-F238E27FC236}">
                <a16:creationId xmlns:a16="http://schemas.microsoft.com/office/drawing/2014/main" xmlns="" id="{5BCC4F03-5D81-48F1-BD5D-7702E415DEB0}"/>
              </a:ext>
            </a:extLst>
          </p:cNvPr>
          <p:cNvSpPr>
            <a:spLocks noGrp="1"/>
          </p:cNvSpPr>
          <p:nvPr>
            <p:ph idx="1"/>
          </p:nvPr>
        </p:nvSpPr>
        <p:spPr/>
        <p:txBody>
          <a:bodyPr>
            <a:normAutofit fontScale="85000" lnSpcReduction="10000"/>
          </a:bodyPr>
          <a:lstStyle/>
          <a:p>
            <a:pPr marL="0" indent="0">
              <a:buNone/>
            </a:pPr>
            <a:r>
              <a:rPr lang="en-US" sz="2000" u="sng" dirty="0"/>
              <a:t>Additional DLPC contributors:</a:t>
            </a:r>
          </a:p>
          <a:p>
            <a:pPr marL="0" indent="0">
              <a:lnSpc>
                <a:spcPct val="170000"/>
              </a:lnSpc>
              <a:buNone/>
            </a:pPr>
            <a:r>
              <a:rPr lang="en-US" dirty="0"/>
              <a:t>* Nancy </a:t>
            </a:r>
            <a:r>
              <a:rPr lang="en-US" sz="2000" dirty="0"/>
              <a:t>Amert – CGI * Tariq Korejo </a:t>
            </a:r>
            <a:r>
              <a:rPr lang="en-US" dirty="0"/>
              <a:t>– Citi * M</a:t>
            </a:r>
            <a:r>
              <a:rPr lang="en-US" sz="2000" dirty="0"/>
              <a:t>ichael </a:t>
            </a:r>
            <a:r>
              <a:rPr lang="en-US" sz="2000" dirty="0" err="1"/>
              <a:t>Beispel</a:t>
            </a:r>
            <a:r>
              <a:rPr lang="en-US" dirty="0"/>
              <a:t> - </a:t>
            </a:r>
            <a:r>
              <a:rPr lang="en-US" sz="2000" dirty="0"/>
              <a:t>Formerly with Standard </a:t>
            </a:r>
            <a:r>
              <a:rPr lang="en-US" dirty="0"/>
              <a:t>Chartered * </a:t>
            </a:r>
            <a:r>
              <a:rPr lang="en-US" sz="2000" dirty="0"/>
              <a:t>Eric Marcus  - Arnold &amp; Porter Kaye </a:t>
            </a:r>
            <a:r>
              <a:rPr lang="en-US" sz="2000" dirty="0" err="1"/>
              <a:t>Scholer</a:t>
            </a:r>
            <a:r>
              <a:rPr lang="en-US" sz="2000" dirty="0"/>
              <a:t> (retired</a:t>
            </a:r>
            <a:r>
              <a:rPr lang="en-US" dirty="0"/>
              <a:t>) * </a:t>
            </a:r>
            <a:r>
              <a:rPr lang="en-US" sz="2000" dirty="0"/>
              <a:t>Kitt Carswell - </a:t>
            </a:r>
            <a:r>
              <a:rPr lang="en-US" dirty="0"/>
              <a:t>CGI * Alisa </a:t>
            </a:r>
            <a:r>
              <a:rPr lang="en-US" sz="2000" dirty="0"/>
              <a:t>DiCaprio - </a:t>
            </a:r>
            <a:r>
              <a:rPr lang="en-US" dirty="0"/>
              <a:t>R3 * Norm </a:t>
            </a:r>
            <a:r>
              <a:rPr lang="en-US" sz="2000" dirty="0"/>
              <a:t>Powell - Young Conaway </a:t>
            </a:r>
            <a:r>
              <a:rPr lang="en-US" sz="2000" dirty="0" err="1"/>
              <a:t>Stargatt</a:t>
            </a:r>
            <a:r>
              <a:rPr lang="en-US" sz="2000" dirty="0"/>
              <a:t> &amp; </a:t>
            </a:r>
            <a:r>
              <a:rPr lang="en-US" dirty="0"/>
              <a:t>Taylor * Stacey </a:t>
            </a:r>
            <a:r>
              <a:rPr lang="en-US" sz="2000" dirty="0"/>
              <a:t>Facter </a:t>
            </a:r>
            <a:r>
              <a:rPr lang="en-US" dirty="0"/>
              <a:t>– BAFT * Frank </a:t>
            </a:r>
            <a:r>
              <a:rPr lang="en-US" sz="2000" dirty="0"/>
              <a:t>Schultz - </a:t>
            </a:r>
            <a:r>
              <a:rPr lang="en-US" dirty="0" err="1"/>
              <a:t>Surecomp</a:t>
            </a:r>
            <a:r>
              <a:rPr lang="en-US" dirty="0"/>
              <a:t> * Hector </a:t>
            </a:r>
            <a:r>
              <a:rPr lang="en-US" sz="2000" dirty="0"/>
              <a:t>Fuenzalida</a:t>
            </a:r>
            <a:r>
              <a:rPr lang="en-US" dirty="0"/>
              <a:t> - CGI * Edwin </a:t>
            </a:r>
            <a:r>
              <a:rPr lang="en-US" sz="2000" dirty="0"/>
              <a:t>Smith - Morgan, Lewis &amp; </a:t>
            </a:r>
            <a:r>
              <a:rPr lang="en-US" dirty="0"/>
              <a:t>Bockius * Andy </a:t>
            </a:r>
            <a:r>
              <a:rPr lang="en-US" sz="2000" dirty="0"/>
              <a:t>Garner - Wells </a:t>
            </a:r>
            <a:r>
              <a:rPr lang="en-US" dirty="0"/>
              <a:t>Fargo * Ranga </a:t>
            </a:r>
            <a:r>
              <a:rPr lang="en-US" sz="2000" dirty="0"/>
              <a:t>Krishnan - Formerly with </a:t>
            </a:r>
            <a:r>
              <a:rPr lang="en-US" dirty="0"/>
              <a:t>Skuchain * </a:t>
            </a:r>
            <a:r>
              <a:rPr lang="en-US" sz="2000" dirty="0"/>
              <a:t>Alex Thompson  -  Wells </a:t>
            </a:r>
            <a:r>
              <a:rPr lang="en-US" dirty="0"/>
              <a:t>Fargo * </a:t>
            </a:r>
            <a:r>
              <a:rPr lang="en-US" b="1" dirty="0"/>
              <a:t>Janna </a:t>
            </a:r>
            <a:r>
              <a:rPr lang="en-US" sz="2000" b="1" dirty="0" err="1"/>
              <a:t>Webskowski</a:t>
            </a:r>
            <a:r>
              <a:rPr lang="en-US" sz="2000" b="1" dirty="0"/>
              <a:t> – WG Co-Chair - US </a:t>
            </a:r>
            <a:r>
              <a:rPr lang="en-US" b="1" dirty="0"/>
              <a:t>Bank</a:t>
            </a:r>
            <a:r>
              <a:rPr lang="en-US" dirty="0"/>
              <a:t> * Raymond </a:t>
            </a:r>
            <a:r>
              <a:rPr lang="en-US" sz="2000" dirty="0" err="1"/>
              <a:t>Zenkich</a:t>
            </a:r>
            <a:r>
              <a:rPr lang="en-US" dirty="0"/>
              <a:t> - </a:t>
            </a:r>
            <a:r>
              <a:rPr lang="en-US" sz="2000" dirty="0"/>
              <a:t>Formerly with Red Chalk Group * Samantha Pelosi – BAFT </a:t>
            </a:r>
          </a:p>
          <a:p>
            <a:endParaRPr lang="en-US" dirty="0"/>
          </a:p>
        </p:txBody>
      </p:sp>
    </p:spTree>
    <p:extLst>
      <p:ext uri="{BB962C8B-B14F-4D97-AF65-F5344CB8AC3E}">
        <p14:creationId xmlns:p14="http://schemas.microsoft.com/office/powerpoint/2010/main" xmlns="" val="3192072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E13DD8-8B82-48C2-B77A-ABDA709575B6}"/>
              </a:ext>
            </a:extLst>
          </p:cNvPr>
          <p:cNvSpPr>
            <a:spLocks noGrp="1"/>
          </p:cNvSpPr>
          <p:nvPr>
            <p:ph type="title"/>
          </p:nvPr>
        </p:nvSpPr>
        <p:spPr>
          <a:xfrm>
            <a:off x="1451579" y="-88776"/>
            <a:ext cx="9603275" cy="1731146"/>
          </a:xfrm>
        </p:spPr>
        <p:txBody>
          <a:bodyPr>
            <a:normAutofit fontScale="90000"/>
          </a:bodyPr>
          <a:lstStyle/>
          <a:p>
            <a:pPr algn="ctr"/>
            <a:r>
              <a:rPr lang="en-US" dirty="0"/>
              <a:t/>
            </a:r>
            <a:br>
              <a:rPr lang="en-US" dirty="0"/>
            </a:br>
            <a:r>
              <a:rPr lang="en-US" dirty="0"/>
              <a:t/>
            </a:r>
            <a:br>
              <a:rPr lang="en-US" dirty="0"/>
            </a:br>
            <a:r>
              <a:rPr lang="en-US" sz="2200" b="1" dirty="0"/>
              <a:t>Where did it come from?  Why BAFT developed the DLPC?  </a:t>
            </a:r>
            <a:br>
              <a:rPr lang="en-US" sz="2200" b="1" dirty="0"/>
            </a:br>
            <a:r>
              <a:rPr lang="en-US" sz="2200" b="1" dirty="0"/>
              <a:t>A New Financial Asset and Standard for Global Trade</a:t>
            </a:r>
            <a:r>
              <a:rPr lang="en-US" sz="2200" dirty="0"/>
              <a:t/>
            </a:r>
            <a:br>
              <a:rPr lang="en-US" sz="2200" dirty="0"/>
            </a:br>
            <a:r>
              <a:rPr lang="en-US" sz="2200" dirty="0"/>
              <a:t/>
            </a:r>
            <a:br>
              <a:rPr lang="en-US" sz="2200" dirty="0"/>
            </a:br>
            <a:r>
              <a:rPr lang="en-US" sz="3200" dirty="0"/>
              <a:t/>
            </a:r>
            <a:br>
              <a:rPr lang="en-US" sz="3200" dirty="0"/>
            </a:br>
            <a:endParaRPr lang="en-US" dirty="0"/>
          </a:p>
        </p:txBody>
      </p:sp>
      <p:sp>
        <p:nvSpPr>
          <p:cNvPr id="3" name="Content Placeholder 2">
            <a:extLst>
              <a:ext uri="{FF2B5EF4-FFF2-40B4-BE49-F238E27FC236}">
                <a16:creationId xmlns:a16="http://schemas.microsoft.com/office/drawing/2014/main" xmlns="" id="{9D26DFE1-0399-4ABF-A031-035E72C6D434}"/>
              </a:ext>
            </a:extLst>
          </p:cNvPr>
          <p:cNvSpPr>
            <a:spLocks noGrp="1"/>
          </p:cNvSpPr>
          <p:nvPr>
            <p:ph idx="1"/>
          </p:nvPr>
        </p:nvSpPr>
        <p:spPr>
          <a:xfrm>
            <a:off x="1451578" y="1305017"/>
            <a:ext cx="10169291" cy="6391923"/>
          </a:xfrm>
        </p:spPr>
        <p:txBody>
          <a:bodyPr anchor="ctr">
            <a:normAutofit fontScale="25000" lnSpcReduction="20000"/>
          </a:bodyPr>
          <a:lstStyle/>
          <a:p>
            <a:pPr>
              <a:lnSpc>
                <a:spcPct val="107000"/>
              </a:lnSpc>
              <a:spcBef>
                <a:spcPts val="0"/>
              </a:spcBef>
              <a:buFont typeface="Wingdings" panose="05000000000000000000" pitchFamily="2" charset="2"/>
              <a:buChar char="Ø"/>
            </a:pPr>
            <a:r>
              <a:rPr lang="en-US" sz="9600" b="1" dirty="0">
                <a:effectLst/>
                <a:latin typeface="Calibri" panose="020F0502020204030204" pitchFamily="34" charset="0"/>
                <a:ea typeface="Calibri" panose="020F0502020204030204" pitchFamily="34" charset="0"/>
                <a:cs typeface="Times New Roman" panose="02020603050405020304" pitchFamily="18" charset="0"/>
              </a:rPr>
              <a:t>Why BAFT?</a:t>
            </a:r>
          </a:p>
          <a:p>
            <a:pPr>
              <a:lnSpc>
                <a:spcPct val="107000"/>
              </a:lnSpc>
              <a:spcBef>
                <a:spcPts val="0"/>
              </a:spcBef>
              <a:buFont typeface="Wingdings" panose="05000000000000000000" pitchFamily="2" charset="2"/>
              <a:buChar char="Ø"/>
            </a:pPr>
            <a:endParaRPr lang="en-US" sz="4900" b="1" dirty="0">
              <a:effectLst/>
              <a:latin typeface="Calibri" panose="020F0502020204030204" pitchFamily="34" charset="0"/>
              <a:ea typeface="Calibri" panose="020F0502020204030204" pitchFamily="34" charset="0"/>
              <a:cs typeface="Times New Roman" panose="02020603050405020304" pitchFamily="18" charset="0"/>
            </a:endParaRPr>
          </a:p>
          <a:p>
            <a:pPr marL="914400" lvl="2">
              <a:spcBef>
                <a:spcPts val="0"/>
              </a:spcBef>
            </a:pPr>
            <a:r>
              <a:rPr lang="en-US" sz="6000" b="1" dirty="0">
                <a:effectLst/>
                <a:latin typeface="Calibri" panose="020F0502020204030204" pitchFamily="34" charset="0"/>
                <a:ea typeface="Calibri" panose="020F0502020204030204" pitchFamily="34" charset="0"/>
              </a:rPr>
              <a:t>BAFT is an international financial services industry association whose membership includes nearly 300 financial institutions and solution providers throughout the global community. As a worldwide forum for analysis, discussion, and advocacy in international financial services, BAFT provides support to members that are active in trade finance and payments globally.  </a:t>
            </a:r>
          </a:p>
          <a:p>
            <a:pPr marR="0">
              <a:spcBef>
                <a:spcPts val="0"/>
              </a:spcBef>
              <a:spcAft>
                <a:spcPts val="0"/>
              </a:spcAft>
              <a:buFont typeface="Wingdings" panose="05000000000000000000" pitchFamily="2" charset="2"/>
              <a:buChar char="Ø"/>
            </a:pPr>
            <a:r>
              <a:rPr lang="en-US" sz="9600" b="1" dirty="0">
                <a:effectLst/>
                <a:latin typeface="Calibri" panose="020F0502020204030204" pitchFamily="34" charset="0"/>
                <a:ea typeface="Calibri" panose="020F0502020204030204" pitchFamily="34" charset="0"/>
                <a:cs typeface="Times New Roman" panose="02020603050405020304" pitchFamily="18" charset="0"/>
              </a:rPr>
              <a:t>The Problem:</a:t>
            </a:r>
            <a:endParaRPr lang="en-US" sz="9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None/>
              <a:tabLst>
                <a:tab pos="514350" algn="l"/>
              </a:tabLst>
            </a:pPr>
            <a:r>
              <a:rPr lang="en-US" sz="5600" dirty="0">
                <a:latin typeface="Calibri" panose="020F0502020204030204" pitchFamily="34" charset="0"/>
                <a:ea typeface="Calibri" panose="020F0502020204030204" pitchFamily="34" charset="0"/>
                <a:cs typeface="Times New Roman" panose="02020603050405020304" pitchFamily="18" charset="0"/>
              </a:rPr>
              <a:t>		</a:t>
            </a:r>
            <a:r>
              <a:rPr lang="en-US" sz="6400" b="1" dirty="0">
                <a:effectLst/>
                <a:latin typeface="Calibri" panose="020F0502020204030204" pitchFamily="34" charset="0"/>
                <a:ea typeface="Calibri" panose="020F0502020204030204" pitchFamily="34" charset="0"/>
                <a:cs typeface="Times New Roman" panose="02020603050405020304" pitchFamily="18" charset="0"/>
              </a:rPr>
              <a:t>Addressing the digital transformation of trade – an historically paper-based line of business</a:t>
            </a:r>
            <a:r>
              <a:rPr lang="en-US" sz="5600" b="1" dirty="0">
                <a:effectLst/>
                <a:latin typeface="Calibri" panose="020F0502020204030204" pitchFamily="34" charset="0"/>
                <a:ea typeface="Calibri" panose="020F0502020204030204" pitchFamily="34" charset="0"/>
                <a:cs typeface="Times New Roman" panose="02020603050405020304" pitchFamily="18" charset="0"/>
              </a:rPr>
              <a:t>.</a:t>
            </a:r>
            <a:endParaRPr lang="en-US" sz="5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buFont typeface="Wingdings" panose="05000000000000000000" pitchFamily="2" charset="2"/>
              <a:buChar char="Ø"/>
              <a:tabLst>
                <a:tab pos="457200" algn="l"/>
              </a:tabLst>
            </a:pPr>
            <a:r>
              <a:rPr lang="en-US" sz="9600" b="1" dirty="0">
                <a:effectLst/>
                <a:latin typeface="Calibri" panose="020F0502020204030204" pitchFamily="34" charset="0"/>
                <a:ea typeface="Calibri" panose="020F0502020204030204" pitchFamily="34" charset="0"/>
                <a:cs typeface="Times New Roman" panose="02020603050405020304" pitchFamily="18" charset="0"/>
              </a:rPr>
              <a:t>BAFT’s initiative to meet the problem:</a:t>
            </a:r>
            <a:endParaRPr lang="en-US" sz="96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6400" b="1" dirty="0">
                <a:effectLst/>
                <a:latin typeface="Calibri" panose="020F0502020204030204" pitchFamily="34" charset="0"/>
                <a:ea typeface="Calibri" panose="020F0502020204030204" pitchFamily="34" charset="0"/>
                <a:cs typeface="Times New Roman" panose="02020603050405020304" pitchFamily="18" charset="0"/>
              </a:rPr>
              <a:t>Creation of a working group in 2016 to analyze and create answers to the problems posed by the digital 	transformation of trade.</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0"/>
              </a:spcBef>
              <a:spcAft>
                <a:spcPts val="800"/>
              </a:spcAft>
              <a:buFont typeface="Wingdings" panose="05000000000000000000" pitchFamily="2" charset="2"/>
              <a:buChar char="Ø"/>
              <a:tabLst>
                <a:tab pos="457200" algn="l"/>
              </a:tabLst>
            </a:pPr>
            <a:r>
              <a:rPr lang="en-US" sz="9600" b="1" dirty="0">
                <a:effectLst/>
                <a:latin typeface="Calibri" panose="020F0502020204030204" pitchFamily="34" charset="0"/>
                <a:ea typeface="Calibri" panose="020F0502020204030204" pitchFamily="34" charset="0"/>
                <a:cs typeface="Times New Roman" panose="02020603050405020304" pitchFamily="18" charset="0"/>
              </a:rPr>
              <a:t>BAFT’s solutions – The Distributed Ledger Payment Commitment – DLPC</a:t>
            </a:r>
            <a:endParaRPr lang="en-US" sz="96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6400" b="1" dirty="0">
                <a:effectLst/>
                <a:latin typeface="Calibri" panose="020F0502020204030204" pitchFamily="34" charset="0"/>
                <a:ea typeface="Calibri" panose="020F0502020204030204" pitchFamily="34" charset="0"/>
                <a:cs typeface="Times New Roman" panose="02020603050405020304" pitchFamily="18" charset="0"/>
              </a:rPr>
              <a:t>Documentation published in the August 2020:</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0"/>
              </a:spcBef>
              <a:buNone/>
            </a:pPr>
            <a:r>
              <a:rPr lang="en-US" sz="6400" b="1" dirty="0">
                <a:effectLst/>
                <a:latin typeface="Calibri" panose="020F0502020204030204" pitchFamily="34" charset="0"/>
                <a:ea typeface="Calibri" panose="020F0502020204030204" pitchFamily="34" charset="0"/>
                <a:cs typeface="Times New Roman" panose="02020603050405020304" pitchFamily="18" charset="0"/>
              </a:rPr>
              <a:t>	     Initial Release Version 1.1 BAFT DLPB Best Business Practices </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0"/>
              </a:spcBef>
              <a:spcAft>
                <a:spcPts val="800"/>
              </a:spcAft>
              <a:buNone/>
            </a:pPr>
            <a:r>
              <a:rPr lang="en-US" sz="6400" b="1" dirty="0">
                <a:latin typeface="Calibri" panose="020F0502020204030204" pitchFamily="34" charset="0"/>
                <a:ea typeface="Calibri" panose="020F0502020204030204" pitchFamily="34" charset="0"/>
                <a:cs typeface="Times New Roman" panose="02020603050405020304" pitchFamily="18" charset="0"/>
              </a:rPr>
              <a:t>	     </a:t>
            </a:r>
            <a:r>
              <a:rPr lang="en-US" sz="6400" b="1" dirty="0">
                <a:effectLst/>
                <a:latin typeface="Calibri" panose="020F0502020204030204" pitchFamily="34" charset="0"/>
                <a:ea typeface="Calibri" panose="020F0502020204030204" pitchFamily="34" charset="0"/>
                <a:cs typeface="Times New Roman" panose="02020603050405020304" pitchFamily="18" charset="0"/>
              </a:rPr>
              <a:t>Initial Release Version 1.1 BAFT DLPC Best Technical Practices </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57150" indent="-571500" algn="just">
              <a:lnSpc>
                <a:spcPct val="115000"/>
              </a:lnSpc>
              <a:spcBef>
                <a:spcPts val="0"/>
              </a:spcBef>
              <a:spcAft>
                <a:spcPts val="0"/>
              </a:spcAft>
              <a:buFont typeface="Wingdings" panose="05000000000000000000" pitchFamily="2" charset="2"/>
              <a:buChar char="Ø"/>
            </a:pPr>
            <a:endParaRPr lang="en-US" sz="3600" b="1" dirty="0">
              <a:solidFill>
                <a:srgbClr val="000000"/>
              </a:solidFill>
              <a:effectLst/>
              <a:latin typeface="Calibri" panose="020F0502020204030204" pitchFamily="34" charset="0"/>
              <a:ea typeface="Arial Unicode MS"/>
              <a:cs typeface="Calibri" panose="020F0502020204030204" pitchFamily="34" charset="0"/>
            </a:endParaRPr>
          </a:p>
          <a:p>
            <a:pPr marL="0" marR="0" indent="0" algn="just">
              <a:spcBef>
                <a:spcPts val="1200"/>
              </a:spcBef>
              <a:spcAft>
                <a:spcPts val="1000"/>
              </a:spcAft>
              <a:buNone/>
            </a:pPr>
            <a:r>
              <a:rPr lang="en-US" sz="29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US" sz="2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800" dirty="0">
              <a:solidFill>
                <a:srgbClr val="000000"/>
              </a:solidFill>
              <a:effectLst/>
              <a:latin typeface="Calibri" panose="020F0502020204030204" pitchFamily="34" charset="0"/>
              <a:ea typeface="Calibri" panose="020F0502020204030204" pitchFamily="34" charset="0"/>
            </a:endParaRPr>
          </a:p>
          <a:p>
            <a:pPr marL="0" marR="57150" indent="0" algn="just">
              <a:lnSpc>
                <a:spcPct val="115000"/>
              </a:lnSpc>
              <a:spcBef>
                <a:spcPts val="0"/>
              </a:spcBef>
              <a:spcAft>
                <a:spcPts val="0"/>
              </a:spcAft>
              <a:buNone/>
            </a:pPr>
            <a:r>
              <a:rPr lang="en-US" sz="1800" dirty="0">
                <a:solidFill>
                  <a:srgbClr val="000000"/>
                </a:solidFill>
                <a:effectLst/>
                <a:latin typeface="Calibri" panose="020F0502020204030204" pitchFamily="34" charset="0"/>
                <a:ea typeface="Arial Unicode MS"/>
                <a:cs typeface="Calibri" panose="020F0502020204030204" pitchFamily="34" charset="0"/>
              </a:rPr>
              <a:t> </a:t>
            </a:r>
            <a:endParaRPr lang="en-US" sz="1800" dirty="0">
              <a:solidFill>
                <a:srgbClr val="000000"/>
              </a:solidFill>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xmlns="" val="3592983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D71A80-C65F-4161-98EE-239EC96F3F2D}"/>
              </a:ext>
            </a:extLst>
          </p:cNvPr>
          <p:cNvSpPr>
            <a:spLocks noGrp="1"/>
          </p:cNvSpPr>
          <p:nvPr>
            <p:ph type="title"/>
          </p:nvPr>
        </p:nvSpPr>
        <p:spPr>
          <a:xfrm>
            <a:off x="1451579" y="692458"/>
            <a:ext cx="9603275" cy="1138147"/>
          </a:xfrm>
        </p:spPr>
        <p:txBody>
          <a:bodyPr>
            <a:normAutofit/>
          </a:bodyPr>
          <a:lstStyle/>
          <a:p>
            <a:r>
              <a:rPr lang="en-US" sz="2400" dirty="0"/>
              <a:t/>
            </a:r>
            <a:br>
              <a:rPr lang="en-US" sz="2400" dirty="0"/>
            </a:br>
            <a:r>
              <a:rPr lang="en-US" sz="2400" dirty="0"/>
              <a:t>The DLPC Legal Framework</a:t>
            </a:r>
          </a:p>
        </p:txBody>
      </p:sp>
      <p:sp>
        <p:nvSpPr>
          <p:cNvPr id="3" name="Content Placeholder 2">
            <a:extLst>
              <a:ext uri="{FF2B5EF4-FFF2-40B4-BE49-F238E27FC236}">
                <a16:creationId xmlns:a16="http://schemas.microsoft.com/office/drawing/2014/main" xmlns="" id="{5151B519-B645-4F78-853D-5055D9CCB94D}"/>
              </a:ext>
            </a:extLst>
          </p:cNvPr>
          <p:cNvSpPr>
            <a:spLocks noGrp="1"/>
          </p:cNvSpPr>
          <p:nvPr>
            <p:ph idx="1"/>
          </p:nvPr>
        </p:nvSpPr>
        <p:spPr/>
        <p:txBody>
          <a:bodyPr/>
          <a:lstStyle/>
          <a:p>
            <a:pPr marL="0" indent="0">
              <a:buNone/>
            </a:pPr>
            <a:endParaRPr lang="en-US" dirty="0"/>
          </a:p>
        </p:txBody>
      </p:sp>
      <p:graphicFrame>
        <p:nvGraphicFramePr>
          <p:cNvPr id="4" name="Content Placeholder 3">
            <a:extLst>
              <a:ext uri="{FF2B5EF4-FFF2-40B4-BE49-F238E27FC236}">
                <a16:creationId xmlns:a16="http://schemas.microsoft.com/office/drawing/2014/main" xmlns="" id="{C36C2AD3-CE22-4116-9C9C-D67FCF454E28}"/>
              </a:ext>
            </a:extLst>
          </p:cNvPr>
          <p:cNvGraphicFramePr>
            <a:graphicFrameLocks noGrp="1"/>
          </p:cNvGraphicFramePr>
          <p:nvPr>
            <p:extLst>
              <p:ext uri="{D42A27DB-BD31-4B8C-83A1-F6EECF244321}">
                <p14:modId xmlns:p14="http://schemas.microsoft.com/office/powerpoint/2010/main" xmlns="" val="3337188301"/>
              </p:ext>
            </p:extLst>
          </p:nvPr>
        </p:nvGraphicFramePr>
        <p:xfrm>
          <a:off x="1451579" y="2015732"/>
          <a:ext cx="6037545" cy="3450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610691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C4C7B-730F-4A53-ACD2-91BB69F14235}"/>
              </a:ext>
            </a:extLst>
          </p:cNvPr>
          <p:cNvSpPr>
            <a:spLocks noGrp="1"/>
          </p:cNvSpPr>
          <p:nvPr>
            <p:ph type="title"/>
          </p:nvPr>
        </p:nvSpPr>
        <p:spPr>
          <a:xfrm>
            <a:off x="1451579" y="559294"/>
            <a:ext cx="9603275" cy="1145219"/>
          </a:xfrm>
        </p:spPr>
        <p:txBody>
          <a:bodyPr>
            <a:noAutofit/>
          </a:bodyPr>
          <a:lstStyle/>
          <a:p>
            <a:r>
              <a:rPr lang="en-US" sz="2200" dirty="0"/>
              <a:t/>
            </a:r>
            <a:br>
              <a:rPr lang="en-US" sz="2200" dirty="0"/>
            </a:br>
            <a:r>
              <a:rPr lang="en-US" sz="2200" dirty="0"/>
              <a:t>The DLPC Legal Framework</a:t>
            </a:r>
          </a:p>
        </p:txBody>
      </p:sp>
      <p:sp>
        <p:nvSpPr>
          <p:cNvPr id="3" name="Content Placeholder 2">
            <a:extLst>
              <a:ext uri="{FF2B5EF4-FFF2-40B4-BE49-F238E27FC236}">
                <a16:creationId xmlns:a16="http://schemas.microsoft.com/office/drawing/2014/main" xmlns="" id="{EE9B6D5F-B62D-4159-AA99-5CEA13EDAB47}"/>
              </a:ext>
            </a:extLst>
          </p:cNvPr>
          <p:cNvSpPr>
            <a:spLocks noGrp="1"/>
          </p:cNvSpPr>
          <p:nvPr>
            <p:ph idx="1"/>
          </p:nvPr>
        </p:nvSpPr>
        <p:spPr>
          <a:xfrm>
            <a:off x="1451579" y="1828799"/>
            <a:ext cx="9603275" cy="4003829"/>
          </a:xfrm>
        </p:spPr>
        <p:txBody>
          <a:bodyPr>
            <a:normAutofit fontScale="70000" lnSpcReduction="20000"/>
          </a:bodyPr>
          <a:lstStyle/>
          <a:p>
            <a:r>
              <a:rPr lang="en-US" sz="2000" dirty="0"/>
              <a:t>The </a:t>
            </a:r>
            <a:r>
              <a:rPr lang="en-US" dirty="0"/>
              <a:t>whitepaper </a:t>
            </a:r>
            <a:r>
              <a:rPr lang="en-US" sz="2000" dirty="0"/>
              <a:t>“Code is Not Law” authored jointly by BAFT, R3, and Shearman &amp; Sterling informed the development of the DLPC.  See </a:t>
            </a:r>
            <a:r>
              <a:rPr lang="en-US" sz="2000" dirty="0">
                <a:hlinkClick r:id="rId2"/>
              </a:rPr>
              <a:t>https://baft.org/code-is-not-law.pdf</a:t>
            </a:r>
            <a:endParaRPr lang="en-US" sz="2000" dirty="0"/>
          </a:p>
          <a:p>
            <a:r>
              <a:rPr lang="en-US" sz="2000" dirty="0"/>
              <a:t>DLPC operates within a legal framework that provides a legally binding and enforceable payment obligation and a negotiable instrument.</a:t>
            </a:r>
          </a:p>
          <a:p>
            <a:r>
              <a:rPr lang="en-US" sz="2000" dirty="0"/>
              <a:t>In particular, the DLPC is a digital “Note” (an unconditional promise to pay) and it is recommended that the parties choose Delaware law that expressly confers on obligors (and holders i.e. those having control of the Note) the same rights and defenses as if the Note were in writing.  If needed, dispute settlement is before Delaware courts.</a:t>
            </a:r>
          </a:p>
          <a:p>
            <a:r>
              <a:rPr lang="en-US" sz="2000" dirty="0"/>
              <a:t>Parties to a DLPC are permitted to choose other laws (or courts) to govern the DLPC if they wish but are cautioned to seek legal advice when doing so. </a:t>
            </a:r>
          </a:p>
          <a:p>
            <a:r>
              <a:rPr lang="en-US" sz="2200" dirty="0"/>
              <a:t>A DLPC is recorded on a DL in 13 simple data fields, or codes, that:</a:t>
            </a:r>
          </a:p>
          <a:p>
            <a:pPr lvl="1"/>
            <a:r>
              <a:rPr lang="en-US" sz="2200" dirty="0"/>
              <a:t>Identify the payment commitment and the parties</a:t>
            </a:r>
          </a:p>
          <a:p>
            <a:pPr lvl="1"/>
            <a:r>
              <a:rPr lang="en-US" sz="2200" dirty="0"/>
              <a:t>Link the commitment to an identified transaction</a:t>
            </a:r>
          </a:p>
          <a:p>
            <a:pPr lvl="1"/>
            <a:r>
              <a:rPr lang="en-US" sz="2200" dirty="0"/>
              <a:t>Show the status of the transaction</a:t>
            </a:r>
          </a:p>
          <a:p>
            <a:pPr lvl="1"/>
            <a:r>
              <a:rPr lang="en-US" sz="2200" dirty="0"/>
              <a:t>Provide rules governing the DLPC</a:t>
            </a:r>
          </a:p>
          <a:p>
            <a:endParaRPr lang="en-US" dirty="0"/>
          </a:p>
        </p:txBody>
      </p:sp>
    </p:spTree>
    <p:extLst>
      <p:ext uri="{BB962C8B-B14F-4D97-AF65-F5344CB8AC3E}">
        <p14:creationId xmlns:p14="http://schemas.microsoft.com/office/powerpoint/2010/main" xmlns="" val="1877344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240B23-FCDE-45CC-9E52-6E2A890584DD}"/>
              </a:ext>
            </a:extLst>
          </p:cNvPr>
          <p:cNvSpPr>
            <a:spLocks noGrp="1"/>
          </p:cNvSpPr>
          <p:nvPr>
            <p:ph type="title"/>
          </p:nvPr>
        </p:nvSpPr>
        <p:spPr>
          <a:xfrm>
            <a:off x="1451579" y="745725"/>
            <a:ext cx="9603275" cy="1108030"/>
          </a:xfrm>
        </p:spPr>
        <p:txBody>
          <a:bodyPr>
            <a:normAutofit/>
          </a:bodyPr>
          <a:lstStyle/>
          <a:p>
            <a:r>
              <a:rPr lang="en-US" sz="2400" dirty="0"/>
              <a:t/>
            </a:r>
            <a:br>
              <a:rPr lang="en-US" sz="2400" dirty="0"/>
            </a:br>
            <a:r>
              <a:rPr lang="en-US" sz="2400" dirty="0"/>
              <a:t>How Is It Used?  Commercial use of the DLPC</a:t>
            </a:r>
          </a:p>
        </p:txBody>
      </p:sp>
      <p:sp>
        <p:nvSpPr>
          <p:cNvPr id="3" name="Content Placeholder 2">
            <a:extLst>
              <a:ext uri="{FF2B5EF4-FFF2-40B4-BE49-F238E27FC236}">
                <a16:creationId xmlns:a16="http://schemas.microsoft.com/office/drawing/2014/main" xmlns="" id="{0105E9D6-6CC0-45C6-8164-C8DB5DD137A5}"/>
              </a:ext>
            </a:extLst>
          </p:cNvPr>
          <p:cNvSpPr>
            <a:spLocks noGrp="1"/>
          </p:cNvSpPr>
          <p:nvPr>
            <p:ph idx="1"/>
          </p:nvPr>
        </p:nvSpPr>
        <p:spPr/>
        <p:txBody>
          <a:bodyPr>
            <a:normAutofit fontScale="25000" lnSpcReduction="20000"/>
          </a:bodyPr>
          <a:lstStyle/>
          <a:p>
            <a:pPr marL="0" indent="0">
              <a:buNone/>
            </a:pPr>
            <a:r>
              <a:rPr lang="en-US" sz="6400" dirty="0"/>
              <a:t>The DLPC can be used in any trade transaction.  How is it used? A look at actual transactions.</a:t>
            </a:r>
          </a:p>
          <a:p>
            <a:pPr marL="0" lvl="0" indent="0" algn="l" rtl="0">
              <a:spcBef>
                <a:spcPts val="0"/>
              </a:spcBef>
              <a:spcAft>
                <a:spcPts val="0"/>
              </a:spcAft>
              <a:buNone/>
            </a:pPr>
            <a:endParaRPr lang="en-US" sz="6400" dirty="0">
              <a:latin typeface="Raleway"/>
              <a:ea typeface="Raleway"/>
              <a:cs typeface="Raleway"/>
              <a:sym typeface="Raleway"/>
            </a:endParaRPr>
          </a:p>
          <a:p>
            <a:pPr marL="0" lvl="0" indent="0" algn="l" rtl="0">
              <a:spcBef>
                <a:spcPts val="0"/>
              </a:spcBef>
              <a:spcAft>
                <a:spcPts val="0"/>
              </a:spcAft>
              <a:buNone/>
            </a:pPr>
            <a:r>
              <a:rPr lang="en-US" sz="6400" dirty="0">
                <a:ea typeface="Raleway"/>
                <a:cs typeface="Raleway"/>
                <a:sym typeface="Raleway"/>
              </a:rPr>
              <a:t>The four ways for a Buyer to originate a DLPC asset:</a:t>
            </a:r>
          </a:p>
          <a:p>
            <a:pPr marL="0" lvl="0" indent="0" algn="l" rtl="0">
              <a:spcBef>
                <a:spcPts val="0"/>
              </a:spcBef>
              <a:spcAft>
                <a:spcPts val="0"/>
              </a:spcAft>
              <a:buNone/>
            </a:pPr>
            <a:endParaRPr lang="en-US" sz="6400" dirty="0">
              <a:ea typeface="Raleway"/>
              <a:cs typeface="Raleway"/>
              <a:sym typeface="Raleway"/>
            </a:endParaRPr>
          </a:p>
          <a:p>
            <a:pPr marL="488950" indent="-342900">
              <a:spcBef>
                <a:spcPts val="0"/>
              </a:spcBef>
              <a:buSzPts val="1300"/>
            </a:pPr>
            <a:r>
              <a:rPr lang="en-US" sz="6400" dirty="0">
                <a:ea typeface="Raleway"/>
                <a:cs typeface="Raleway"/>
                <a:sym typeface="Raleway"/>
              </a:rPr>
              <a:t>A Buyer could </a:t>
            </a:r>
            <a:r>
              <a:rPr lang="en-US" sz="6400" b="1" dirty="0">
                <a:solidFill>
                  <a:srgbClr val="980000"/>
                </a:solidFill>
                <a:ea typeface="Raleway"/>
                <a:cs typeface="Raleway"/>
                <a:sym typeface="Raleway"/>
              </a:rPr>
              <a:t>attach a DLPC to a Purchase Order</a:t>
            </a:r>
            <a:r>
              <a:rPr lang="en-US" sz="6400" dirty="0">
                <a:ea typeface="Raleway"/>
                <a:cs typeface="Raleway"/>
                <a:sym typeface="Raleway"/>
              </a:rPr>
              <a:t> (+ a Bill of Materials for deep-tier financing) and associate a set of smart contract governed conditions that trigger the commitment.</a:t>
            </a:r>
          </a:p>
          <a:p>
            <a:pPr marL="800100" indent="-342900">
              <a:spcBef>
                <a:spcPts val="0"/>
              </a:spcBef>
            </a:pPr>
            <a:endParaRPr lang="en-US" sz="6400" dirty="0">
              <a:ea typeface="Raleway"/>
              <a:cs typeface="Raleway"/>
              <a:sym typeface="Raleway"/>
            </a:endParaRPr>
          </a:p>
          <a:p>
            <a:pPr marL="488950" indent="-342900">
              <a:spcBef>
                <a:spcPts val="0"/>
              </a:spcBef>
              <a:buSzPts val="1300"/>
            </a:pPr>
            <a:r>
              <a:rPr lang="en-US" sz="6400" dirty="0">
                <a:ea typeface="Raleway"/>
                <a:cs typeface="Raleway"/>
                <a:sym typeface="Raleway"/>
              </a:rPr>
              <a:t>Once a Buyer </a:t>
            </a:r>
            <a:r>
              <a:rPr lang="en-US" sz="6400" b="1" dirty="0">
                <a:solidFill>
                  <a:srgbClr val="980000"/>
                </a:solidFill>
                <a:ea typeface="Raleway"/>
                <a:cs typeface="Raleway"/>
                <a:sym typeface="Raleway"/>
              </a:rPr>
              <a:t>approves an invoice</a:t>
            </a:r>
            <a:r>
              <a:rPr lang="en-US" sz="6400" dirty="0">
                <a:ea typeface="Raleway"/>
                <a:cs typeface="Raleway"/>
                <a:sym typeface="Raleway"/>
              </a:rPr>
              <a:t> with a Tier 1 Supplier, this approval can be turned into a DLPC on the blockchain that provides a liquidity pool for the deep-tier.</a:t>
            </a:r>
          </a:p>
          <a:p>
            <a:pPr marL="800100" indent="-342900">
              <a:spcBef>
                <a:spcPts val="0"/>
              </a:spcBef>
            </a:pPr>
            <a:endParaRPr lang="en-US" sz="6400" dirty="0">
              <a:ea typeface="Raleway"/>
              <a:cs typeface="Raleway"/>
              <a:sym typeface="Raleway"/>
            </a:endParaRPr>
          </a:p>
          <a:p>
            <a:pPr marL="488950" indent="-342900">
              <a:spcBef>
                <a:spcPts val="0"/>
              </a:spcBef>
              <a:buSzPts val="1300"/>
            </a:pPr>
            <a:r>
              <a:rPr lang="en-US" sz="6400" dirty="0">
                <a:ea typeface="Raleway"/>
                <a:cs typeface="Raleway"/>
                <a:sym typeface="Raleway"/>
              </a:rPr>
              <a:t>A Buyer could </a:t>
            </a:r>
            <a:r>
              <a:rPr lang="en-US" sz="6400" b="1" dirty="0">
                <a:solidFill>
                  <a:srgbClr val="980000"/>
                </a:solidFill>
                <a:ea typeface="Raleway"/>
                <a:cs typeface="Raleway"/>
                <a:sym typeface="Raleway"/>
              </a:rPr>
              <a:t>provide a Take or Pay contractual guarantee</a:t>
            </a:r>
            <a:r>
              <a:rPr lang="en-US" sz="6400" dirty="0">
                <a:ea typeface="Raleway"/>
                <a:cs typeface="Raleway"/>
                <a:sym typeface="Raleway"/>
              </a:rPr>
              <a:t> that will backstop a specific purchasing line, turning all its POs for that line into DLPCs. </a:t>
            </a:r>
          </a:p>
          <a:p>
            <a:pPr marL="800100" indent="-342900">
              <a:spcBef>
                <a:spcPts val="0"/>
              </a:spcBef>
            </a:pPr>
            <a:endParaRPr lang="en-US" sz="6400" dirty="0">
              <a:ea typeface="Raleway"/>
              <a:cs typeface="Raleway"/>
              <a:sym typeface="Raleway"/>
            </a:endParaRPr>
          </a:p>
          <a:p>
            <a:pPr marL="488950" indent="-342900">
              <a:spcBef>
                <a:spcPts val="0"/>
              </a:spcBef>
              <a:buSzPts val="1300"/>
            </a:pPr>
            <a:r>
              <a:rPr lang="en-US" sz="6400" dirty="0">
                <a:ea typeface="Raleway"/>
                <a:cs typeface="Raleway"/>
                <a:sym typeface="Raleway"/>
              </a:rPr>
              <a:t>A Buyer can ask its bank to </a:t>
            </a:r>
            <a:r>
              <a:rPr lang="en-US" sz="6400" b="1" dirty="0">
                <a:solidFill>
                  <a:srgbClr val="980000"/>
                </a:solidFill>
                <a:ea typeface="Raleway"/>
                <a:cs typeface="Raleway"/>
                <a:sym typeface="Raleway"/>
              </a:rPr>
              <a:t>issue a DLPC in lieu of a traditional Letter of Credit</a:t>
            </a:r>
            <a:r>
              <a:rPr lang="en-US" sz="6400" dirty="0">
                <a:ea typeface="Raleway"/>
                <a:cs typeface="Raleway"/>
                <a:sym typeface="Raleway"/>
              </a:rPr>
              <a:t>. </a:t>
            </a:r>
          </a:p>
          <a:p>
            <a:pPr>
              <a:spcBef>
                <a:spcPts val="0"/>
              </a:spcBef>
            </a:pPr>
            <a:endParaRPr lang="en-US" sz="6400" dirty="0">
              <a:ea typeface="Raleway"/>
              <a:cs typeface="Raleway"/>
              <a:sym typeface="Raleway"/>
            </a:endParaRPr>
          </a:p>
          <a:p>
            <a:endParaRPr lang="en-US" dirty="0"/>
          </a:p>
        </p:txBody>
      </p:sp>
    </p:spTree>
    <p:extLst>
      <p:ext uri="{BB962C8B-B14F-4D97-AF65-F5344CB8AC3E}">
        <p14:creationId xmlns:p14="http://schemas.microsoft.com/office/powerpoint/2010/main" xmlns="" val="1274306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929578-DD35-964F-BEE1-2B5548E49E8F}"/>
              </a:ext>
            </a:extLst>
          </p:cNvPr>
          <p:cNvSpPr>
            <a:spLocks noGrp="1"/>
          </p:cNvSpPr>
          <p:nvPr>
            <p:ph type="title"/>
          </p:nvPr>
        </p:nvSpPr>
        <p:spPr/>
        <p:txBody>
          <a:bodyPr/>
          <a:lstStyle/>
          <a:p>
            <a:r>
              <a:rPr lang="en-US" dirty="0"/>
              <a:t>DLPC as an alternative to an LC</a:t>
            </a:r>
          </a:p>
        </p:txBody>
      </p:sp>
      <p:cxnSp>
        <p:nvCxnSpPr>
          <p:cNvPr id="4" name="Google Shape;317;p67">
            <a:extLst>
              <a:ext uri="{FF2B5EF4-FFF2-40B4-BE49-F238E27FC236}">
                <a16:creationId xmlns:a16="http://schemas.microsoft.com/office/drawing/2014/main" xmlns="" id="{7395B636-96EA-0948-93BC-1168F0F19DC2}"/>
              </a:ext>
            </a:extLst>
          </p:cNvPr>
          <p:cNvCxnSpPr/>
          <p:nvPr/>
        </p:nvCxnSpPr>
        <p:spPr>
          <a:xfrm rot="10800000">
            <a:off x="2672047" y="3911162"/>
            <a:ext cx="3183000" cy="0"/>
          </a:xfrm>
          <a:prstGeom prst="straightConnector1">
            <a:avLst/>
          </a:prstGeom>
          <a:noFill/>
          <a:ln w="9525" cap="flat" cmpd="sng">
            <a:solidFill>
              <a:schemeClr val="dk2"/>
            </a:solidFill>
            <a:prstDash val="solid"/>
            <a:round/>
            <a:headEnd type="none" w="sm" len="sm"/>
            <a:tailEnd type="triangle" w="med" len="med"/>
          </a:ln>
        </p:spPr>
      </p:cxnSp>
      <p:cxnSp>
        <p:nvCxnSpPr>
          <p:cNvPr id="6" name="Google Shape;318;p67">
            <a:extLst>
              <a:ext uri="{FF2B5EF4-FFF2-40B4-BE49-F238E27FC236}">
                <a16:creationId xmlns:a16="http://schemas.microsoft.com/office/drawing/2014/main" xmlns="" id="{B0D83A74-C5E8-B44D-B482-B0F3BC02CF32}"/>
              </a:ext>
            </a:extLst>
          </p:cNvPr>
          <p:cNvCxnSpPr/>
          <p:nvPr/>
        </p:nvCxnSpPr>
        <p:spPr>
          <a:xfrm>
            <a:off x="2658622" y="3123165"/>
            <a:ext cx="3196500" cy="0"/>
          </a:xfrm>
          <a:prstGeom prst="straightConnector1">
            <a:avLst/>
          </a:prstGeom>
          <a:noFill/>
          <a:ln w="9525" cap="flat" cmpd="sng">
            <a:solidFill>
              <a:schemeClr val="dk2"/>
            </a:solidFill>
            <a:prstDash val="solid"/>
            <a:round/>
            <a:headEnd type="none" w="sm" len="sm"/>
            <a:tailEnd type="triangle" w="med" len="med"/>
          </a:ln>
        </p:spPr>
      </p:cxnSp>
      <p:sp>
        <p:nvSpPr>
          <p:cNvPr id="7" name="Google Shape;319;p67">
            <a:extLst>
              <a:ext uri="{FF2B5EF4-FFF2-40B4-BE49-F238E27FC236}">
                <a16:creationId xmlns:a16="http://schemas.microsoft.com/office/drawing/2014/main" xmlns="" id="{D96EBCF8-7A44-F140-B580-80032A1DFA08}"/>
              </a:ext>
            </a:extLst>
          </p:cNvPr>
          <p:cNvSpPr txBox="1"/>
          <p:nvPr/>
        </p:nvSpPr>
        <p:spPr>
          <a:xfrm>
            <a:off x="2696197" y="2979072"/>
            <a:ext cx="14073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Issue PO </a:t>
            </a:r>
            <a:endParaRPr sz="800" b="0" i="0" u="none" strike="noStrike" cap="none">
              <a:solidFill>
                <a:srgbClr val="000000"/>
              </a:solidFill>
              <a:latin typeface="Arial"/>
              <a:ea typeface="Arial"/>
              <a:cs typeface="Arial"/>
              <a:sym typeface="Arial"/>
            </a:endParaRPr>
          </a:p>
        </p:txBody>
      </p:sp>
      <p:cxnSp>
        <p:nvCxnSpPr>
          <p:cNvPr id="8" name="Google Shape;321;p67">
            <a:extLst>
              <a:ext uri="{FF2B5EF4-FFF2-40B4-BE49-F238E27FC236}">
                <a16:creationId xmlns:a16="http://schemas.microsoft.com/office/drawing/2014/main" xmlns="" id="{E0088AA9-C3F9-534A-93FB-2F6D46B0B868}"/>
              </a:ext>
            </a:extLst>
          </p:cNvPr>
          <p:cNvCxnSpPr/>
          <p:nvPr/>
        </p:nvCxnSpPr>
        <p:spPr>
          <a:xfrm>
            <a:off x="2637847" y="2677287"/>
            <a:ext cx="0" cy="2867400"/>
          </a:xfrm>
          <a:prstGeom prst="straightConnector1">
            <a:avLst/>
          </a:prstGeom>
          <a:noFill/>
          <a:ln w="19050" cap="flat" cmpd="sng">
            <a:solidFill>
              <a:srgbClr val="0000FF"/>
            </a:solidFill>
            <a:prstDash val="solid"/>
            <a:round/>
            <a:headEnd type="none" w="sm" len="sm"/>
            <a:tailEnd type="none" w="sm" len="sm"/>
          </a:ln>
        </p:spPr>
      </p:cxnSp>
      <p:sp>
        <p:nvSpPr>
          <p:cNvPr id="9" name="Google Shape;322;p67">
            <a:extLst>
              <a:ext uri="{FF2B5EF4-FFF2-40B4-BE49-F238E27FC236}">
                <a16:creationId xmlns:a16="http://schemas.microsoft.com/office/drawing/2014/main" xmlns="" id="{0CB11A6F-8256-174F-A767-8D106877D9A7}"/>
              </a:ext>
            </a:extLst>
          </p:cNvPr>
          <p:cNvSpPr txBox="1"/>
          <p:nvPr/>
        </p:nvSpPr>
        <p:spPr>
          <a:xfrm>
            <a:off x="2353897" y="2295987"/>
            <a:ext cx="5679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FF"/>
                </a:solidFill>
                <a:latin typeface="Arial"/>
                <a:ea typeface="Arial"/>
                <a:cs typeface="Arial"/>
                <a:sym typeface="Arial"/>
              </a:rPr>
              <a:t>Buyer</a:t>
            </a:r>
            <a:endParaRPr sz="1000" b="0" i="0" u="none" strike="noStrike" cap="none">
              <a:solidFill>
                <a:srgbClr val="0000FF"/>
              </a:solidFill>
              <a:latin typeface="Arial"/>
              <a:ea typeface="Arial"/>
              <a:cs typeface="Arial"/>
              <a:sym typeface="Arial"/>
            </a:endParaRPr>
          </a:p>
        </p:txBody>
      </p:sp>
      <p:cxnSp>
        <p:nvCxnSpPr>
          <p:cNvPr id="10" name="Google Shape;323;p67">
            <a:extLst>
              <a:ext uri="{FF2B5EF4-FFF2-40B4-BE49-F238E27FC236}">
                <a16:creationId xmlns:a16="http://schemas.microsoft.com/office/drawing/2014/main" xmlns="" id="{32B3F1D2-178F-2343-AE7A-CEB2879D3FD3}"/>
              </a:ext>
            </a:extLst>
          </p:cNvPr>
          <p:cNvCxnSpPr/>
          <p:nvPr/>
        </p:nvCxnSpPr>
        <p:spPr>
          <a:xfrm>
            <a:off x="4221660" y="2677312"/>
            <a:ext cx="0" cy="2898900"/>
          </a:xfrm>
          <a:prstGeom prst="straightConnector1">
            <a:avLst/>
          </a:prstGeom>
          <a:noFill/>
          <a:ln w="9525" cap="flat" cmpd="sng">
            <a:solidFill>
              <a:srgbClr val="B7B7B7"/>
            </a:solidFill>
            <a:prstDash val="solid"/>
            <a:round/>
            <a:headEnd type="none" w="sm" len="sm"/>
            <a:tailEnd type="none" w="sm" len="sm"/>
          </a:ln>
        </p:spPr>
      </p:cxnSp>
      <p:sp>
        <p:nvSpPr>
          <p:cNvPr id="11" name="Google Shape;324;p67">
            <a:extLst>
              <a:ext uri="{FF2B5EF4-FFF2-40B4-BE49-F238E27FC236}">
                <a16:creationId xmlns:a16="http://schemas.microsoft.com/office/drawing/2014/main" xmlns="" id="{73BEDB4C-5714-2241-8AEB-B18734180A49}"/>
              </a:ext>
            </a:extLst>
          </p:cNvPr>
          <p:cNvSpPr txBox="1"/>
          <p:nvPr/>
        </p:nvSpPr>
        <p:spPr>
          <a:xfrm>
            <a:off x="3930060" y="2302150"/>
            <a:ext cx="5679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Buyer Bank</a:t>
            </a:r>
            <a:endParaRPr sz="800" b="0" i="0" u="none" strike="noStrike" cap="none">
              <a:solidFill>
                <a:srgbClr val="000000"/>
              </a:solidFill>
              <a:latin typeface="Arial"/>
              <a:ea typeface="Arial"/>
              <a:cs typeface="Arial"/>
              <a:sym typeface="Arial"/>
            </a:endParaRPr>
          </a:p>
        </p:txBody>
      </p:sp>
      <p:cxnSp>
        <p:nvCxnSpPr>
          <p:cNvPr id="12" name="Google Shape;325;p67">
            <a:extLst>
              <a:ext uri="{FF2B5EF4-FFF2-40B4-BE49-F238E27FC236}">
                <a16:creationId xmlns:a16="http://schemas.microsoft.com/office/drawing/2014/main" xmlns="" id="{DEAD8CF9-AC10-1C47-8A4B-1E59B72DC415}"/>
              </a:ext>
            </a:extLst>
          </p:cNvPr>
          <p:cNvCxnSpPr/>
          <p:nvPr/>
        </p:nvCxnSpPr>
        <p:spPr>
          <a:xfrm>
            <a:off x="5838247" y="2677287"/>
            <a:ext cx="0" cy="2898900"/>
          </a:xfrm>
          <a:prstGeom prst="straightConnector1">
            <a:avLst/>
          </a:prstGeom>
          <a:noFill/>
          <a:ln w="9525" cap="flat" cmpd="sng">
            <a:solidFill>
              <a:schemeClr val="dk2"/>
            </a:solidFill>
            <a:prstDash val="solid"/>
            <a:round/>
            <a:headEnd type="none" w="sm" len="sm"/>
            <a:tailEnd type="none" w="sm" len="sm"/>
          </a:ln>
        </p:spPr>
      </p:cxnSp>
      <p:sp>
        <p:nvSpPr>
          <p:cNvPr id="13" name="Google Shape;326;p67">
            <a:extLst>
              <a:ext uri="{FF2B5EF4-FFF2-40B4-BE49-F238E27FC236}">
                <a16:creationId xmlns:a16="http://schemas.microsoft.com/office/drawing/2014/main" xmlns="" id="{10698E1E-6E12-9843-BC94-35F05A023BFE}"/>
              </a:ext>
            </a:extLst>
          </p:cNvPr>
          <p:cNvSpPr txBox="1"/>
          <p:nvPr/>
        </p:nvSpPr>
        <p:spPr>
          <a:xfrm>
            <a:off x="5506229" y="2295987"/>
            <a:ext cx="6561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sz="1000" b="0" i="0" u="none" strike="noStrike" cap="none">
                <a:solidFill>
                  <a:srgbClr val="000000"/>
                </a:solidFill>
                <a:latin typeface="Arial"/>
                <a:ea typeface="Arial"/>
                <a:cs typeface="Arial"/>
                <a:sym typeface="Arial"/>
              </a:rPr>
              <a:t>Seller</a:t>
            </a:r>
            <a:endParaRPr sz="1000" b="0" i="0" u="none" strike="noStrike" cap="none">
              <a:solidFill>
                <a:srgbClr val="000000"/>
              </a:solidFill>
              <a:latin typeface="Arial"/>
              <a:ea typeface="Arial"/>
              <a:cs typeface="Arial"/>
              <a:sym typeface="Arial"/>
            </a:endParaRPr>
          </a:p>
        </p:txBody>
      </p:sp>
      <p:pic>
        <p:nvPicPr>
          <p:cNvPr id="14" name="Google Shape;327;p67">
            <a:extLst>
              <a:ext uri="{FF2B5EF4-FFF2-40B4-BE49-F238E27FC236}">
                <a16:creationId xmlns:a16="http://schemas.microsoft.com/office/drawing/2014/main" xmlns="" id="{2CCA6B56-1477-3E4F-9D4B-20031A652ED3}"/>
              </a:ext>
            </a:extLst>
          </p:cNvPr>
          <p:cNvPicPr preferRelativeResize="0"/>
          <p:nvPr/>
        </p:nvPicPr>
        <p:blipFill rotWithShape="1">
          <a:blip r:embed="rId2">
            <a:alphaModFix/>
          </a:blip>
          <a:srcRect/>
          <a:stretch/>
        </p:blipFill>
        <p:spPr>
          <a:xfrm>
            <a:off x="4082361" y="1975129"/>
            <a:ext cx="278575" cy="278575"/>
          </a:xfrm>
          <a:prstGeom prst="rect">
            <a:avLst/>
          </a:prstGeom>
          <a:noFill/>
          <a:ln>
            <a:noFill/>
          </a:ln>
        </p:spPr>
      </p:pic>
      <p:cxnSp>
        <p:nvCxnSpPr>
          <p:cNvPr id="15" name="Google Shape;328;p67">
            <a:extLst>
              <a:ext uri="{FF2B5EF4-FFF2-40B4-BE49-F238E27FC236}">
                <a16:creationId xmlns:a16="http://schemas.microsoft.com/office/drawing/2014/main" xmlns="" id="{1B014FF4-56A1-1542-AF33-43C5CC98926C}"/>
              </a:ext>
            </a:extLst>
          </p:cNvPr>
          <p:cNvCxnSpPr/>
          <p:nvPr/>
        </p:nvCxnSpPr>
        <p:spPr>
          <a:xfrm rot="10800000" flipH="1">
            <a:off x="2649297" y="3570064"/>
            <a:ext cx="3207600" cy="3600"/>
          </a:xfrm>
          <a:prstGeom prst="straightConnector1">
            <a:avLst/>
          </a:prstGeom>
          <a:noFill/>
          <a:ln w="9525" cap="flat" cmpd="sng">
            <a:solidFill>
              <a:schemeClr val="dk2"/>
            </a:solidFill>
            <a:prstDash val="solid"/>
            <a:round/>
            <a:headEnd type="none" w="sm" len="sm"/>
            <a:tailEnd type="triangle" w="med" len="med"/>
          </a:ln>
        </p:spPr>
      </p:cxnSp>
      <p:sp>
        <p:nvSpPr>
          <p:cNvPr id="16" name="Google Shape;329;p67">
            <a:extLst>
              <a:ext uri="{FF2B5EF4-FFF2-40B4-BE49-F238E27FC236}">
                <a16:creationId xmlns:a16="http://schemas.microsoft.com/office/drawing/2014/main" xmlns="" id="{15458228-D8D4-7647-AD0C-C35FB0850D84}"/>
              </a:ext>
            </a:extLst>
          </p:cNvPr>
          <p:cNvSpPr txBox="1"/>
          <p:nvPr/>
        </p:nvSpPr>
        <p:spPr>
          <a:xfrm>
            <a:off x="2696197" y="3276362"/>
            <a:ext cx="20739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Issue Contingent DLPC / Connect to bank account</a:t>
            </a:r>
            <a:endParaRPr sz="800" b="0" i="0" u="none" strike="noStrike" cap="none">
              <a:solidFill>
                <a:srgbClr val="000000"/>
              </a:solidFill>
              <a:latin typeface="Arial"/>
              <a:ea typeface="Arial"/>
              <a:cs typeface="Arial"/>
              <a:sym typeface="Arial"/>
            </a:endParaRPr>
          </a:p>
        </p:txBody>
      </p:sp>
      <p:sp>
        <p:nvSpPr>
          <p:cNvPr id="17" name="Google Shape;330;p67">
            <a:extLst>
              <a:ext uri="{FF2B5EF4-FFF2-40B4-BE49-F238E27FC236}">
                <a16:creationId xmlns:a16="http://schemas.microsoft.com/office/drawing/2014/main" xmlns="" id="{FA92D2FA-90C6-394A-A820-99F0F25C1335}"/>
              </a:ext>
            </a:extLst>
          </p:cNvPr>
          <p:cNvSpPr txBox="1"/>
          <p:nvPr/>
        </p:nvSpPr>
        <p:spPr>
          <a:xfrm>
            <a:off x="4971997" y="3725787"/>
            <a:ext cx="835200" cy="1533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Ship Goods</a:t>
            </a:r>
            <a:endParaRPr sz="800" b="0" i="0" u="none" strike="noStrike" cap="none">
              <a:solidFill>
                <a:srgbClr val="000000"/>
              </a:solidFill>
              <a:latin typeface="Arial"/>
              <a:ea typeface="Arial"/>
              <a:cs typeface="Arial"/>
              <a:sym typeface="Arial"/>
            </a:endParaRPr>
          </a:p>
        </p:txBody>
      </p:sp>
      <p:sp>
        <p:nvSpPr>
          <p:cNvPr id="18" name="Google Shape;331;p67">
            <a:extLst>
              <a:ext uri="{FF2B5EF4-FFF2-40B4-BE49-F238E27FC236}">
                <a16:creationId xmlns:a16="http://schemas.microsoft.com/office/drawing/2014/main" xmlns="" id="{D726A05D-022C-514E-B460-D96D8FBE4774}"/>
              </a:ext>
            </a:extLst>
          </p:cNvPr>
          <p:cNvSpPr txBox="1"/>
          <p:nvPr/>
        </p:nvSpPr>
        <p:spPr>
          <a:xfrm>
            <a:off x="2685997" y="3725787"/>
            <a:ext cx="11778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E Presentation of docs</a:t>
            </a:r>
            <a:endParaRPr sz="800" b="0" i="0" u="none" strike="noStrike" cap="none">
              <a:solidFill>
                <a:srgbClr val="000000"/>
              </a:solidFill>
              <a:latin typeface="Arial"/>
              <a:ea typeface="Arial"/>
              <a:cs typeface="Arial"/>
              <a:sym typeface="Arial"/>
            </a:endParaRPr>
          </a:p>
        </p:txBody>
      </p:sp>
      <p:cxnSp>
        <p:nvCxnSpPr>
          <p:cNvPr id="19" name="Google Shape;332;p67">
            <a:extLst>
              <a:ext uri="{FF2B5EF4-FFF2-40B4-BE49-F238E27FC236}">
                <a16:creationId xmlns:a16="http://schemas.microsoft.com/office/drawing/2014/main" xmlns="" id="{398E7CA4-9426-064C-86DD-A78DBB8F7234}"/>
              </a:ext>
            </a:extLst>
          </p:cNvPr>
          <p:cNvCxnSpPr/>
          <p:nvPr/>
        </p:nvCxnSpPr>
        <p:spPr>
          <a:xfrm rot="10800000" flipH="1">
            <a:off x="2649297" y="4324564"/>
            <a:ext cx="3152100" cy="11100"/>
          </a:xfrm>
          <a:prstGeom prst="straightConnector1">
            <a:avLst/>
          </a:prstGeom>
          <a:noFill/>
          <a:ln w="9525" cap="flat" cmpd="sng">
            <a:solidFill>
              <a:schemeClr val="dk2"/>
            </a:solidFill>
            <a:prstDash val="solid"/>
            <a:round/>
            <a:headEnd type="none" w="sm" len="sm"/>
            <a:tailEnd type="triangle" w="med" len="med"/>
          </a:ln>
        </p:spPr>
      </p:cxnSp>
      <p:sp>
        <p:nvSpPr>
          <p:cNvPr id="20" name="Google Shape;333;p67">
            <a:extLst>
              <a:ext uri="{FF2B5EF4-FFF2-40B4-BE49-F238E27FC236}">
                <a16:creationId xmlns:a16="http://schemas.microsoft.com/office/drawing/2014/main" xmlns="" id="{F0F895EE-383B-8B4D-91EC-7AC5C0F1C5CC}"/>
              </a:ext>
            </a:extLst>
          </p:cNvPr>
          <p:cNvSpPr txBox="1"/>
          <p:nvPr/>
        </p:nvSpPr>
        <p:spPr>
          <a:xfrm>
            <a:off x="2696197" y="4011712"/>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Change DLPC to Effective within 5 days of document presentation</a:t>
            </a:r>
            <a:endParaRPr sz="800" b="0" i="0" u="none" strike="noStrike" cap="none">
              <a:solidFill>
                <a:srgbClr val="000000"/>
              </a:solidFill>
              <a:latin typeface="Arial"/>
              <a:ea typeface="Arial"/>
              <a:cs typeface="Arial"/>
              <a:sym typeface="Arial"/>
            </a:endParaRPr>
          </a:p>
        </p:txBody>
      </p:sp>
      <p:cxnSp>
        <p:nvCxnSpPr>
          <p:cNvPr id="21" name="Google Shape;334;p67">
            <a:extLst>
              <a:ext uri="{FF2B5EF4-FFF2-40B4-BE49-F238E27FC236}">
                <a16:creationId xmlns:a16="http://schemas.microsoft.com/office/drawing/2014/main" xmlns="" id="{9F8B6409-BC3E-C944-B60D-D701480ECF66}"/>
              </a:ext>
            </a:extLst>
          </p:cNvPr>
          <p:cNvCxnSpPr/>
          <p:nvPr/>
        </p:nvCxnSpPr>
        <p:spPr>
          <a:xfrm flipH="1">
            <a:off x="4269872" y="4701987"/>
            <a:ext cx="1575900" cy="11100"/>
          </a:xfrm>
          <a:prstGeom prst="straightConnector1">
            <a:avLst/>
          </a:prstGeom>
          <a:noFill/>
          <a:ln w="9525" cap="flat" cmpd="sng">
            <a:solidFill>
              <a:srgbClr val="0000FF"/>
            </a:solidFill>
            <a:prstDash val="solid"/>
            <a:round/>
            <a:headEnd type="none" w="sm" len="sm"/>
            <a:tailEnd type="triangle" w="med" len="med"/>
          </a:ln>
        </p:spPr>
      </p:cxnSp>
      <p:sp>
        <p:nvSpPr>
          <p:cNvPr id="22" name="Google Shape;335;p67">
            <a:extLst>
              <a:ext uri="{FF2B5EF4-FFF2-40B4-BE49-F238E27FC236}">
                <a16:creationId xmlns:a16="http://schemas.microsoft.com/office/drawing/2014/main" xmlns="" id="{94CD7F1E-AF6E-6044-9C8B-957C751D7567}"/>
              </a:ext>
            </a:extLst>
          </p:cNvPr>
          <p:cNvSpPr txBox="1"/>
          <p:nvPr/>
        </p:nvSpPr>
        <p:spPr>
          <a:xfrm>
            <a:off x="3991597" y="4411587"/>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Platform issues draft to bank on behalf of Seller </a:t>
            </a:r>
            <a:endParaRPr sz="800" b="0" i="0" u="none" strike="noStrike" cap="none">
              <a:solidFill>
                <a:srgbClr val="000000"/>
              </a:solidFill>
              <a:latin typeface="Arial"/>
              <a:ea typeface="Arial"/>
              <a:cs typeface="Arial"/>
              <a:sym typeface="Arial"/>
            </a:endParaRPr>
          </a:p>
        </p:txBody>
      </p:sp>
      <p:cxnSp>
        <p:nvCxnSpPr>
          <p:cNvPr id="23" name="Google Shape;336;p67">
            <a:extLst>
              <a:ext uri="{FF2B5EF4-FFF2-40B4-BE49-F238E27FC236}">
                <a16:creationId xmlns:a16="http://schemas.microsoft.com/office/drawing/2014/main" xmlns="" id="{925DE7A0-8F89-224A-9FDB-5400C12456DE}"/>
              </a:ext>
            </a:extLst>
          </p:cNvPr>
          <p:cNvCxnSpPr/>
          <p:nvPr/>
        </p:nvCxnSpPr>
        <p:spPr>
          <a:xfrm>
            <a:off x="2649297" y="5478664"/>
            <a:ext cx="1556400" cy="9900"/>
          </a:xfrm>
          <a:prstGeom prst="straightConnector1">
            <a:avLst/>
          </a:prstGeom>
          <a:noFill/>
          <a:ln w="9525" cap="flat" cmpd="sng">
            <a:solidFill>
              <a:schemeClr val="dk2"/>
            </a:solidFill>
            <a:prstDash val="solid"/>
            <a:round/>
            <a:headEnd type="none" w="sm" len="sm"/>
            <a:tailEnd type="triangle" w="med" len="med"/>
          </a:ln>
        </p:spPr>
      </p:cxnSp>
      <p:sp>
        <p:nvSpPr>
          <p:cNvPr id="24" name="Google Shape;337;p67">
            <a:extLst>
              <a:ext uri="{FF2B5EF4-FFF2-40B4-BE49-F238E27FC236}">
                <a16:creationId xmlns:a16="http://schemas.microsoft.com/office/drawing/2014/main" xmlns="" id="{B6B3EE69-200F-244E-8EA1-FEB89B141171}"/>
              </a:ext>
            </a:extLst>
          </p:cNvPr>
          <p:cNvSpPr txBox="1"/>
          <p:nvPr/>
        </p:nvSpPr>
        <p:spPr>
          <a:xfrm>
            <a:off x="2696197" y="5307112"/>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Discharge DLPC</a:t>
            </a:r>
            <a:endParaRPr sz="800" b="0" i="0" u="none" strike="noStrike" cap="none">
              <a:solidFill>
                <a:srgbClr val="000000"/>
              </a:solidFill>
              <a:latin typeface="Arial"/>
              <a:ea typeface="Arial"/>
              <a:cs typeface="Arial"/>
              <a:sym typeface="Arial"/>
            </a:endParaRPr>
          </a:p>
        </p:txBody>
      </p:sp>
      <p:cxnSp>
        <p:nvCxnSpPr>
          <p:cNvPr id="25" name="Google Shape;338;p67">
            <a:extLst>
              <a:ext uri="{FF2B5EF4-FFF2-40B4-BE49-F238E27FC236}">
                <a16:creationId xmlns:a16="http://schemas.microsoft.com/office/drawing/2014/main" xmlns="" id="{5E89E6A5-3889-8647-93B4-746561E387C3}"/>
              </a:ext>
            </a:extLst>
          </p:cNvPr>
          <p:cNvCxnSpPr/>
          <p:nvPr/>
        </p:nvCxnSpPr>
        <p:spPr>
          <a:xfrm rot="10800000" flipH="1">
            <a:off x="2649297" y="4867264"/>
            <a:ext cx="1575000" cy="1800"/>
          </a:xfrm>
          <a:prstGeom prst="straightConnector1">
            <a:avLst/>
          </a:prstGeom>
          <a:noFill/>
          <a:ln w="9525" cap="flat" cmpd="sng">
            <a:solidFill>
              <a:schemeClr val="dk2"/>
            </a:solidFill>
            <a:prstDash val="solid"/>
            <a:round/>
            <a:headEnd type="none" w="sm" len="sm"/>
            <a:tailEnd type="triangle" w="med" len="med"/>
          </a:ln>
        </p:spPr>
      </p:cxnSp>
      <p:sp>
        <p:nvSpPr>
          <p:cNvPr id="26" name="Google Shape;339;p67">
            <a:extLst>
              <a:ext uri="{FF2B5EF4-FFF2-40B4-BE49-F238E27FC236}">
                <a16:creationId xmlns:a16="http://schemas.microsoft.com/office/drawing/2014/main" xmlns="" id="{EA805C92-E78C-BD40-A153-B677D249E847}"/>
              </a:ext>
            </a:extLst>
          </p:cNvPr>
          <p:cNvSpPr txBox="1"/>
          <p:nvPr/>
        </p:nvSpPr>
        <p:spPr>
          <a:xfrm>
            <a:off x="2696197" y="4697512"/>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Debit Account</a:t>
            </a:r>
            <a:endParaRPr sz="800" b="0" i="0" u="none" strike="noStrike" cap="none">
              <a:solidFill>
                <a:srgbClr val="000000"/>
              </a:solidFill>
              <a:latin typeface="Arial"/>
              <a:ea typeface="Arial"/>
              <a:cs typeface="Arial"/>
              <a:sym typeface="Arial"/>
            </a:endParaRPr>
          </a:p>
        </p:txBody>
      </p:sp>
      <p:cxnSp>
        <p:nvCxnSpPr>
          <p:cNvPr id="27" name="Google Shape;340;p67">
            <a:extLst>
              <a:ext uri="{FF2B5EF4-FFF2-40B4-BE49-F238E27FC236}">
                <a16:creationId xmlns:a16="http://schemas.microsoft.com/office/drawing/2014/main" xmlns="" id="{400CC4DE-CB5A-804F-8163-FF1C0A5DABB7}"/>
              </a:ext>
            </a:extLst>
          </p:cNvPr>
          <p:cNvCxnSpPr/>
          <p:nvPr/>
        </p:nvCxnSpPr>
        <p:spPr>
          <a:xfrm rot="10800000" flipH="1">
            <a:off x="4217397" y="5251862"/>
            <a:ext cx="1614600" cy="12900"/>
          </a:xfrm>
          <a:prstGeom prst="straightConnector1">
            <a:avLst/>
          </a:prstGeom>
          <a:noFill/>
          <a:ln w="9525" cap="flat" cmpd="sng">
            <a:solidFill>
              <a:schemeClr val="dk2"/>
            </a:solidFill>
            <a:prstDash val="solid"/>
            <a:round/>
            <a:headEnd type="none" w="sm" len="sm"/>
            <a:tailEnd type="triangle" w="med" len="med"/>
          </a:ln>
        </p:spPr>
      </p:cxnSp>
      <p:sp>
        <p:nvSpPr>
          <p:cNvPr id="28" name="Google Shape;341;p67">
            <a:extLst>
              <a:ext uri="{FF2B5EF4-FFF2-40B4-BE49-F238E27FC236}">
                <a16:creationId xmlns:a16="http://schemas.microsoft.com/office/drawing/2014/main" xmlns="" id="{A418D288-1C5C-8D4F-9B7E-0F8E78950F04}"/>
              </a:ext>
            </a:extLst>
          </p:cNvPr>
          <p:cNvSpPr txBox="1"/>
          <p:nvPr/>
        </p:nvSpPr>
        <p:spPr>
          <a:xfrm>
            <a:off x="3991597" y="4960252"/>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Make Payment at draft maturity</a:t>
            </a:r>
            <a:endParaRPr sz="800" b="0" i="0" u="none" strike="noStrike" cap="none">
              <a:solidFill>
                <a:srgbClr val="000000"/>
              </a:solidFill>
              <a:latin typeface="Arial"/>
              <a:ea typeface="Arial"/>
              <a:cs typeface="Arial"/>
              <a:sym typeface="Arial"/>
            </a:endParaRPr>
          </a:p>
        </p:txBody>
      </p:sp>
      <p:sp>
        <p:nvSpPr>
          <p:cNvPr id="29" name="Google Shape;342;p67">
            <a:extLst>
              <a:ext uri="{FF2B5EF4-FFF2-40B4-BE49-F238E27FC236}">
                <a16:creationId xmlns:a16="http://schemas.microsoft.com/office/drawing/2014/main" xmlns="" id="{222A4215-AAC2-5E42-AC0D-75F58F002738}"/>
              </a:ext>
            </a:extLst>
          </p:cNvPr>
          <p:cNvSpPr txBox="1"/>
          <p:nvPr/>
        </p:nvSpPr>
        <p:spPr>
          <a:xfrm>
            <a:off x="7104347" y="2856087"/>
            <a:ext cx="2388300" cy="132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Initially </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DLPC is contingent. </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It is irrevocable</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Has risk of buyer non-acceptance which is mitigated by ownership of underlying commodity</a:t>
            </a:r>
            <a:endParaRPr sz="1000" b="0" i="0" u="none" strike="noStrike" cap="none">
              <a:solidFill>
                <a:srgbClr val="000000"/>
              </a:solidFill>
              <a:latin typeface="Arial"/>
              <a:ea typeface="Arial"/>
              <a:cs typeface="Arial"/>
              <a:sym typeface="Arial"/>
            </a:endParaRPr>
          </a:p>
        </p:txBody>
      </p:sp>
      <p:sp>
        <p:nvSpPr>
          <p:cNvPr id="30" name="Google Shape;343;p67">
            <a:extLst>
              <a:ext uri="{FF2B5EF4-FFF2-40B4-BE49-F238E27FC236}">
                <a16:creationId xmlns:a16="http://schemas.microsoft.com/office/drawing/2014/main" xmlns="" id="{A981A5EB-5B22-A84E-85D6-77E84529E1D4}"/>
              </a:ext>
            </a:extLst>
          </p:cNvPr>
          <p:cNvSpPr txBox="1"/>
          <p:nvPr/>
        </p:nvSpPr>
        <p:spPr>
          <a:xfrm>
            <a:off x="7104347" y="4182987"/>
            <a:ext cx="2388300" cy="1038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On buyer acceptance of documents </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DLPC is effective.</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It is irrevocable</a:t>
            </a:r>
            <a:endParaRPr sz="1000" b="0" i="0" u="none" strike="noStrike" cap="none">
              <a:solidFill>
                <a:srgbClr val="000000"/>
              </a:solidFill>
              <a:latin typeface="Arial"/>
              <a:ea typeface="Arial"/>
              <a:cs typeface="Arial"/>
              <a:sym typeface="Arial"/>
            </a:endParaRPr>
          </a:p>
          <a:p>
            <a:pPr marL="457200" marR="0" lvl="0" indent="-292100" algn="l" rtl="0">
              <a:lnSpc>
                <a:spcPct val="100000"/>
              </a:lnSpc>
              <a:spcBef>
                <a:spcPts val="0"/>
              </a:spcBef>
              <a:spcAft>
                <a:spcPts val="0"/>
              </a:spcAft>
              <a:buClr>
                <a:srgbClr val="000000"/>
              </a:buClr>
              <a:buSzPts val="1000"/>
              <a:buFont typeface="Arial"/>
              <a:buChar char="-"/>
            </a:pPr>
            <a:r>
              <a:rPr lang="en" sz="1000" b="0" i="0" u="none" strike="noStrike" cap="none">
                <a:solidFill>
                  <a:srgbClr val="000000"/>
                </a:solidFill>
                <a:latin typeface="Arial"/>
                <a:ea typeface="Arial"/>
                <a:cs typeface="Arial"/>
                <a:sym typeface="Arial"/>
              </a:rPr>
              <a:t>Buyer’s bank will execute draft as per trade terms</a:t>
            </a:r>
            <a:endParaRPr sz="1000" b="0" i="0" u="none" strike="noStrike" cap="none">
              <a:solidFill>
                <a:srgbClr val="000000"/>
              </a:solidFill>
              <a:latin typeface="Arial"/>
              <a:ea typeface="Arial"/>
              <a:cs typeface="Arial"/>
              <a:sym typeface="Arial"/>
            </a:endParaRPr>
          </a:p>
        </p:txBody>
      </p:sp>
      <p:sp>
        <p:nvSpPr>
          <p:cNvPr id="31" name="Google Shape;344;p67">
            <a:extLst>
              <a:ext uri="{FF2B5EF4-FFF2-40B4-BE49-F238E27FC236}">
                <a16:creationId xmlns:a16="http://schemas.microsoft.com/office/drawing/2014/main" xmlns="" id="{7B98CCE9-14CD-FA41-A663-00851865E637}"/>
              </a:ext>
            </a:extLst>
          </p:cNvPr>
          <p:cNvSpPr/>
          <p:nvPr/>
        </p:nvSpPr>
        <p:spPr>
          <a:xfrm>
            <a:off x="2269336" y="3899912"/>
            <a:ext cx="355275" cy="415950"/>
          </a:xfrm>
          <a:custGeom>
            <a:avLst/>
            <a:gdLst/>
            <a:ahLst/>
            <a:cxnLst/>
            <a:rect l="l" t="t" r="r" b="b"/>
            <a:pathLst>
              <a:path w="14211" h="16638" extrusionOk="0">
                <a:moveTo>
                  <a:pt x="13805" y="0"/>
                </a:moveTo>
                <a:cubicBezTo>
                  <a:pt x="11506" y="1353"/>
                  <a:pt x="-60" y="5343"/>
                  <a:pt x="8" y="8116"/>
                </a:cubicBezTo>
                <a:cubicBezTo>
                  <a:pt x="76" y="10889"/>
                  <a:pt x="11844" y="15218"/>
                  <a:pt x="14211" y="16638"/>
                </a:cubicBezTo>
              </a:path>
            </a:pathLst>
          </a:cu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46;p67">
            <a:extLst>
              <a:ext uri="{FF2B5EF4-FFF2-40B4-BE49-F238E27FC236}">
                <a16:creationId xmlns:a16="http://schemas.microsoft.com/office/drawing/2014/main" xmlns="" id="{A915C313-75F4-814C-B890-1F0620390E1C}"/>
              </a:ext>
            </a:extLst>
          </p:cNvPr>
          <p:cNvSpPr/>
          <p:nvPr/>
        </p:nvSpPr>
        <p:spPr>
          <a:xfrm>
            <a:off x="5838247" y="4305625"/>
            <a:ext cx="416550" cy="365225"/>
          </a:xfrm>
          <a:custGeom>
            <a:avLst/>
            <a:gdLst/>
            <a:ahLst/>
            <a:cxnLst/>
            <a:rect l="l" t="t" r="r" b="b"/>
            <a:pathLst>
              <a:path w="16662" h="14609" extrusionOk="0">
                <a:moveTo>
                  <a:pt x="0" y="0"/>
                </a:moveTo>
                <a:cubicBezTo>
                  <a:pt x="2773" y="879"/>
                  <a:pt x="16434" y="2841"/>
                  <a:pt x="16637" y="5276"/>
                </a:cubicBezTo>
                <a:cubicBezTo>
                  <a:pt x="16840" y="7711"/>
                  <a:pt x="3787" y="13054"/>
                  <a:pt x="1217" y="14609"/>
                </a:cubicBezTo>
              </a:path>
            </a:pathLst>
          </a:cu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47;p67">
            <a:extLst>
              <a:ext uri="{FF2B5EF4-FFF2-40B4-BE49-F238E27FC236}">
                <a16:creationId xmlns:a16="http://schemas.microsoft.com/office/drawing/2014/main" xmlns="" id="{08BE9CE9-F673-D74E-82C3-698B7992F859}"/>
              </a:ext>
            </a:extLst>
          </p:cNvPr>
          <p:cNvSpPr txBox="1"/>
          <p:nvPr/>
        </p:nvSpPr>
        <p:spPr>
          <a:xfrm>
            <a:off x="6254797" y="4133562"/>
            <a:ext cx="656100" cy="53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Smart contract trigger</a:t>
            </a:r>
            <a:endParaRPr sz="1000" b="0" i="0" u="none" strike="noStrike" cap="none">
              <a:solidFill>
                <a:srgbClr val="000000"/>
              </a:solidFill>
              <a:latin typeface="Arial"/>
              <a:ea typeface="Arial"/>
              <a:cs typeface="Arial"/>
              <a:sym typeface="Arial"/>
            </a:endParaRPr>
          </a:p>
        </p:txBody>
      </p:sp>
      <p:sp>
        <p:nvSpPr>
          <p:cNvPr id="34" name="Google Shape;348;p67">
            <a:extLst>
              <a:ext uri="{FF2B5EF4-FFF2-40B4-BE49-F238E27FC236}">
                <a16:creationId xmlns:a16="http://schemas.microsoft.com/office/drawing/2014/main" xmlns="" id="{E41C75D4-95E2-4B46-AD11-9E06F1AD06C3}"/>
              </a:ext>
            </a:extLst>
          </p:cNvPr>
          <p:cNvSpPr txBox="1"/>
          <p:nvPr/>
        </p:nvSpPr>
        <p:spPr>
          <a:xfrm>
            <a:off x="6622672" y="5178362"/>
            <a:ext cx="3237900" cy="61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980000"/>
                </a:solidFill>
                <a:latin typeface="Raleway"/>
                <a:ea typeface="Raleway"/>
                <a:cs typeface="Raleway"/>
                <a:sym typeface="Raleway"/>
              </a:rPr>
              <a:t>A DLPC can also be combined with a guarantee as an alternative to an LC. </a:t>
            </a:r>
            <a:endParaRPr sz="1400" b="1" i="0" u="none" strike="noStrike" cap="none">
              <a:solidFill>
                <a:srgbClr val="980000"/>
              </a:solidFill>
              <a:latin typeface="Raleway"/>
              <a:ea typeface="Raleway"/>
              <a:cs typeface="Raleway"/>
              <a:sym typeface="Raleway"/>
            </a:endParaRPr>
          </a:p>
        </p:txBody>
      </p:sp>
    </p:spTree>
    <p:extLst>
      <p:ext uri="{BB962C8B-B14F-4D97-AF65-F5344CB8AC3E}">
        <p14:creationId xmlns:p14="http://schemas.microsoft.com/office/powerpoint/2010/main" xmlns="" val="31280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8EC5BFD-A52E-F249-8A7D-26DBBCCF56A6}"/>
              </a:ext>
            </a:extLst>
          </p:cNvPr>
          <p:cNvSpPr>
            <a:spLocks noGrp="1"/>
          </p:cNvSpPr>
          <p:nvPr>
            <p:ph type="title"/>
          </p:nvPr>
        </p:nvSpPr>
        <p:spPr/>
        <p:txBody>
          <a:bodyPr/>
          <a:lstStyle/>
          <a:p>
            <a:r>
              <a:rPr lang="en-US" dirty="0"/>
              <a:t>Bank issuance of a </a:t>
            </a:r>
            <a:r>
              <a:rPr lang="en-US" dirty="0" err="1"/>
              <a:t>dlpc</a:t>
            </a:r>
            <a:r>
              <a:rPr lang="en-US" dirty="0"/>
              <a:t> in place of an LC</a:t>
            </a:r>
          </a:p>
        </p:txBody>
      </p:sp>
      <p:cxnSp>
        <p:nvCxnSpPr>
          <p:cNvPr id="4" name="Google Shape;353;p68">
            <a:extLst>
              <a:ext uri="{FF2B5EF4-FFF2-40B4-BE49-F238E27FC236}">
                <a16:creationId xmlns:a16="http://schemas.microsoft.com/office/drawing/2014/main" xmlns="" id="{BCB74B19-9B7E-7A4D-9809-A92751B1D05A}"/>
              </a:ext>
            </a:extLst>
          </p:cNvPr>
          <p:cNvCxnSpPr/>
          <p:nvPr/>
        </p:nvCxnSpPr>
        <p:spPr>
          <a:xfrm rot="10800000">
            <a:off x="3044807" y="4450738"/>
            <a:ext cx="3183000" cy="0"/>
          </a:xfrm>
          <a:prstGeom prst="straightConnector1">
            <a:avLst/>
          </a:prstGeom>
          <a:noFill/>
          <a:ln w="9525" cap="flat" cmpd="sng">
            <a:solidFill>
              <a:schemeClr val="dk2"/>
            </a:solidFill>
            <a:prstDash val="solid"/>
            <a:round/>
            <a:headEnd type="none" w="sm" len="sm"/>
            <a:tailEnd type="triangle" w="med" len="med"/>
          </a:ln>
        </p:spPr>
      </p:cxnSp>
      <p:cxnSp>
        <p:nvCxnSpPr>
          <p:cNvPr id="5" name="Google Shape;354;p68">
            <a:extLst>
              <a:ext uri="{FF2B5EF4-FFF2-40B4-BE49-F238E27FC236}">
                <a16:creationId xmlns:a16="http://schemas.microsoft.com/office/drawing/2014/main" xmlns="" id="{ECDDFC79-04B0-554F-81FD-19B254938048}"/>
              </a:ext>
            </a:extLst>
          </p:cNvPr>
          <p:cNvCxnSpPr/>
          <p:nvPr/>
        </p:nvCxnSpPr>
        <p:spPr>
          <a:xfrm>
            <a:off x="3031382" y="3205541"/>
            <a:ext cx="3196500" cy="0"/>
          </a:xfrm>
          <a:prstGeom prst="straightConnector1">
            <a:avLst/>
          </a:prstGeom>
          <a:noFill/>
          <a:ln w="9525" cap="flat" cmpd="sng">
            <a:solidFill>
              <a:schemeClr val="dk2"/>
            </a:solidFill>
            <a:prstDash val="solid"/>
            <a:round/>
            <a:headEnd type="none" w="sm" len="sm"/>
            <a:tailEnd type="triangle" w="med" len="med"/>
          </a:ln>
        </p:spPr>
      </p:cxnSp>
      <p:sp>
        <p:nvSpPr>
          <p:cNvPr id="6" name="Google Shape;355;p68">
            <a:extLst>
              <a:ext uri="{FF2B5EF4-FFF2-40B4-BE49-F238E27FC236}">
                <a16:creationId xmlns:a16="http://schemas.microsoft.com/office/drawing/2014/main" xmlns="" id="{531D3ACA-ECAC-AD43-9B54-1884AE55DE44}"/>
              </a:ext>
            </a:extLst>
          </p:cNvPr>
          <p:cNvSpPr txBox="1"/>
          <p:nvPr/>
        </p:nvSpPr>
        <p:spPr>
          <a:xfrm>
            <a:off x="3068957" y="3061448"/>
            <a:ext cx="14073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Issue PO </a:t>
            </a:r>
            <a:endParaRPr sz="800" b="0" i="0" u="none" strike="noStrike" cap="none">
              <a:solidFill>
                <a:srgbClr val="000000"/>
              </a:solidFill>
              <a:latin typeface="Arial"/>
              <a:ea typeface="Arial"/>
              <a:cs typeface="Arial"/>
              <a:sym typeface="Arial"/>
            </a:endParaRPr>
          </a:p>
        </p:txBody>
      </p:sp>
      <p:cxnSp>
        <p:nvCxnSpPr>
          <p:cNvPr id="7" name="Google Shape;357;p68">
            <a:extLst>
              <a:ext uri="{FF2B5EF4-FFF2-40B4-BE49-F238E27FC236}">
                <a16:creationId xmlns:a16="http://schemas.microsoft.com/office/drawing/2014/main" xmlns="" id="{6A8816C6-D415-A54E-87B7-E7ECE242EE81}"/>
              </a:ext>
            </a:extLst>
          </p:cNvPr>
          <p:cNvCxnSpPr/>
          <p:nvPr/>
        </p:nvCxnSpPr>
        <p:spPr>
          <a:xfrm>
            <a:off x="3010607" y="2759663"/>
            <a:ext cx="0" cy="2948700"/>
          </a:xfrm>
          <a:prstGeom prst="straightConnector1">
            <a:avLst/>
          </a:prstGeom>
          <a:noFill/>
          <a:ln w="19050" cap="flat" cmpd="sng">
            <a:solidFill>
              <a:srgbClr val="0000FF"/>
            </a:solidFill>
            <a:prstDash val="solid"/>
            <a:round/>
            <a:headEnd type="none" w="sm" len="sm"/>
            <a:tailEnd type="none" w="sm" len="sm"/>
          </a:ln>
        </p:spPr>
      </p:cxnSp>
      <p:sp>
        <p:nvSpPr>
          <p:cNvPr id="8" name="Google Shape;358;p68">
            <a:extLst>
              <a:ext uri="{FF2B5EF4-FFF2-40B4-BE49-F238E27FC236}">
                <a16:creationId xmlns:a16="http://schemas.microsoft.com/office/drawing/2014/main" xmlns="" id="{BADCDE97-EA86-BB4A-A911-9FC9857D9B12}"/>
              </a:ext>
            </a:extLst>
          </p:cNvPr>
          <p:cNvSpPr txBox="1"/>
          <p:nvPr/>
        </p:nvSpPr>
        <p:spPr>
          <a:xfrm>
            <a:off x="2726657" y="2378363"/>
            <a:ext cx="5679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FF"/>
                </a:solidFill>
                <a:latin typeface="Arial"/>
                <a:ea typeface="Arial"/>
                <a:cs typeface="Arial"/>
                <a:sym typeface="Arial"/>
              </a:rPr>
              <a:t>Buyer</a:t>
            </a:r>
            <a:endParaRPr sz="1000" b="0" i="0" u="none" strike="noStrike" cap="none">
              <a:solidFill>
                <a:srgbClr val="0000FF"/>
              </a:solidFill>
              <a:latin typeface="Arial"/>
              <a:ea typeface="Arial"/>
              <a:cs typeface="Arial"/>
              <a:sym typeface="Arial"/>
            </a:endParaRPr>
          </a:p>
        </p:txBody>
      </p:sp>
      <p:sp>
        <p:nvSpPr>
          <p:cNvPr id="9" name="Google Shape;359;p68">
            <a:extLst>
              <a:ext uri="{FF2B5EF4-FFF2-40B4-BE49-F238E27FC236}">
                <a16:creationId xmlns:a16="http://schemas.microsoft.com/office/drawing/2014/main" xmlns="" id="{1E4170B2-75BD-6649-8E6E-3E12B2E2726C}"/>
              </a:ext>
            </a:extLst>
          </p:cNvPr>
          <p:cNvSpPr/>
          <p:nvPr/>
        </p:nvSpPr>
        <p:spPr>
          <a:xfrm>
            <a:off x="4021957" y="2450963"/>
            <a:ext cx="1177800" cy="3289800"/>
          </a:xfrm>
          <a:prstGeom prst="rect">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0" name="Google Shape;360;p68">
            <a:extLst>
              <a:ext uri="{FF2B5EF4-FFF2-40B4-BE49-F238E27FC236}">
                <a16:creationId xmlns:a16="http://schemas.microsoft.com/office/drawing/2014/main" xmlns="" id="{248DE3A1-C9B3-3C46-9ECC-8555F78F9252}"/>
              </a:ext>
            </a:extLst>
          </p:cNvPr>
          <p:cNvCxnSpPr/>
          <p:nvPr/>
        </p:nvCxnSpPr>
        <p:spPr>
          <a:xfrm>
            <a:off x="4306007" y="2759663"/>
            <a:ext cx="0" cy="2898900"/>
          </a:xfrm>
          <a:prstGeom prst="straightConnector1">
            <a:avLst/>
          </a:prstGeom>
          <a:noFill/>
          <a:ln w="9525" cap="flat" cmpd="sng">
            <a:solidFill>
              <a:srgbClr val="B7B7B7"/>
            </a:solidFill>
            <a:prstDash val="solid"/>
            <a:round/>
            <a:headEnd type="none" w="sm" len="sm"/>
            <a:tailEnd type="none" w="sm" len="sm"/>
          </a:ln>
        </p:spPr>
      </p:cxnSp>
      <p:sp>
        <p:nvSpPr>
          <p:cNvPr id="11" name="Google Shape;361;p68">
            <a:extLst>
              <a:ext uri="{FF2B5EF4-FFF2-40B4-BE49-F238E27FC236}">
                <a16:creationId xmlns:a16="http://schemas.microsoft.com/office/drawing/2014/main" xmlns="" id="{C749FE0E-5FD1-1346-874A-A442E650BBCF}"/>
              </a:ext>
            </a:extLst>
          </p:cNvPr>
          <p:cNvSpPr txBox="1"/>
          <p:nvPr/>
        </p:nvSpPr>
        <p:spPr>
          <a:xfrm>
            <a:off x="4022182" y="2384526"/>
            <a:ext cx="5679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Middle Office</a:t>
            </a:r>
            <a:endParaRPr sz="800" b="0" i="0" u="none" strike="noStrike" cap="none">
              <a:solidFill>
                <a:srgbClr val="000000"/>
              </a:solidFill>
              <a:latin typeface="Arial"/>
              <a:ea typeface="Arial"/>
              <a:cs typeface="Arial"/>
              <a:sym typeface="Arial"/>
            </a:endParaRPr>
          </a:p>
        </p:txBody>
      </p:sp>
      <p:cxnSp>
        <p:nvCxnSpPr>
          <p:cNvPr id="12" name="Google Shape;362;p68">
            <a:extLst>
              <a:ext uri="{FF2B5EF4-FFF2-40B4-BE49-F238E27FC236}">
                <a16:creationId xmlns:a16="http://schemas.microsoft.com/office/drawing/2014/main" xmlns="" id="{E0D1ED8F-638B-3C4D-A16D-26C0CC6F4BA9}"/>
              </a:ext>
            </a:extLst>
          </p:cNvPr>
          <p:cNvCxnSpPr/>
          <p:nvPr/>
        </p:nvCxnSpPr>
        <p:spPr>
          <a:xfrm>
            <a:off x="6211007" y="2759663"/>
            <a:ext cx="0" cy="2981100"/>
          </a:xfrm>
          <a:prstGeom prst="straightConnector1">
            <a:avLst/>
          </a:prstGeom>
          <a:noFill/>
          <a:ln w="9525" cap="flat" cmpd="sng">
            <a:solidFill>
              <a:schemeClr val="dk2"/>
            </a:solidFill>
            <a:prstDash val="solid"/>
            <a:round/>
            <a:headEnd type="none" w="sm" len="sm"/>
            <a:tailEnd type="none" w="sm" len="sm"/>
          </a:ln>
        </p:spPr>
      </p:cxnSp>
      <p:sp>
        <p:nvSpPr>
          <p:cNvPr id="13" name="Google Shape;363;p68">
            <a:extLst>
              <a:ext uri="{FF2B5EF4-FFF2-40B4-BE49-F238E27FC236}">
                <a16:creationId xmlns:a16="http://schemas.microsoft.com/office/drawing/2014/main" xmlns="" id="{26914A5B-61B1-7644-8BA7-286EAFAC64CB}"/>
              </a:ext>
            </a:extLst>
          </p:cNvPr>
          <p:cNvSpPr txBox="1"/>
          <p:nvPr/>
        </p:nvSpPr>
        <p:spPr>
          <a:xfrm>
            <a:off x="5878989" y="2378363"/>
            <a:ext cx="6561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 sz="1000" b="0" i="0" u="none" strike="noStrike" cap="none">
                <a:solidFill>
                  <a:srgbClr val="000000"/>
                </a:solidFill>
                <a:latin typeface="Arial"/>
                <a:ea typeface="Arial"/>
                <a:cs typeface="Arial"/>
                <a:sym typeface="Arial"/>
              </a:rPr>
              <a:t>Supplier</a:t>
            </a:r>
            <a:endParaRPr sz="1000" b="0" i="0" u="none" strike="noStrike" cap="none">
              <a:solidFill>
                <a:srgbClr val="000000"/>
              </a:solidFill>
              <a:latin typeface="Arial"/>
              <a:ea typeface="Arial"/>
              <a:cs typeface="Arial"/>
              <a:sym typeface="Arial"/>
            </a:endParaRPr>
          </a:p>
        </p:txBody>
      </p:sp>
      <p:pic>
        <p:nvPicPr>
          <p:cNvPr id="14" name="Google Shape;364;p68">
            <a:extLst>
              <a:ext uri="{FF2B5EF4-FFF2-40B4-BE49-F238E27FC236}">
                <a16:creationId xmlns:a16="http://schemas.microsoft.com/office/drawing/2014/main" xmlns="" id="{79D6DAB8-CF67-A94A-86CF-4AE3D168D56E}"/>
              </a:ext>
            </a:extLst>
          </p:cNvPr>
          <p:cNvPicPr preferRelativeResize="0"/>
          <p:nvPr/>
        </p:nvPicPr>
        <p:blipFill rotWithShape="1">
          <a:blip r:embed="rId2">
            <a:alphaModFix/>
          </a:blip>
          <a:srcRect/>
          <a:stretch/>
        </p:blipFill>
        <p:spPr>
          <a:xfrm>
            <a:off x="4455121" y="2057505"/>
            <a:ext cx="278575" cy="278575"/>
          </a:xfrm>
          <a:prstGeom prst="rect">
            <a:avLst/>
          </a:prstGeom>
          <a:noFill/>
          <a:ln>
            <a:noFill/>
          </a:ln>
        </p:spPr>
      </p:pic>
      <p:cxnSp>
        <p:nvCxnSpPr>
          <p:cNvPr id="15" name="Google Shape;365;p68">
            <a:extLst>
              <a:ext uri="{FF2B5EF4-FFF2-40B4-BE49-F238E27FC236}">
                <a16:creationId xmlns:a16="http://schemas.microsoft.com/office/drawing/2014/main" xmlns="" id="{4A0A4C13-42B2-914D-89B7-30D46FD0BDE6}"/>
              </a:ext>
            </a:extLst>
          </p:cNvPr>
          <p:cNvCxnSpPr/>
          <p:nvPr/>
        </p:nvCxnSpPr>
        <p:spPr>
          <a:xfrm>
            <a:off x="4915607" y="2759663"/>
            <a:ext cx="0" cy="2898900"/>
          </a:xfrm>
          <a:prstGeom prst="straightConnector1">
            <a:avLst/>
          </a:prstGeom>
          <a:noFill/>
          <a:ln w="9525" cap="flat" cmpd="sng">
            <a:solidFill>
              <a:srgbClr val="B7B7B7"/>
            </a:solidFill>
            <a:prstDash val="solid"/>
            <a:round/>
            <a:headEnd type="none" w="sm" len="sm"/>
            <a:tailEnd type="none" w="sm" len="sm"/>
          </a:ln>
        </p:spPr>
      </p:cxnSp>
      <p:sp>
        <p:nvSpPr>
          <p:cNvPr id="16" name="Google Shape;366;p68">
            <a:extLst>
              <a:ext uri="{FF2B5EF4-FFF2-40B4-BE49-F238E27FC236}">
                <a16:creationId xmlns:a16="http://schemas.microsoft.com/office/drawing/2014/main" xmlns="" id="{08A91990-1D31-4F41-849B-7D067DEDA0F2}"/>
              </a:ext>
            </a:extLst>
          </p:cNvPr>
          <p:cNvSpPr txBox="1"/>
          <p:nvPr/>
        </p:nvSpPr>
        <p:spPr>
          <a:xfrm>
            <a:off x="4631782" y="2384526"/>
            <a:ext cx="567900" cy="326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Back Office</a:t>
            </a:r>
            <a:endParaRPr sz="800" b="0" i="0" u="none" strike="noStrike" cap="none">
              <a:solidFill>
                <a:srgbClr val="000000"/>
              </a:solidFill>
              <a:latin typeface="Arial"/>
              <a:ea typeface="Arial"/>
              <a:cs typeface="Arial"/>
              <a:sym typeface="Arial"/>
            </a:endParaRPr>
          </a:p>
        </p:txBody>
      </p:sp>
      <p:cxnSp>
        <p:nvCxnSpPr>
          <p:cNvPr id="17" name="Google Shape;367;p68">
            <a:extLst>
              <a:ext uri="{FF2B5EF4-FFF2-40B4-BE49-F238E27FC236}">
                <a16:creationId xmlns:a16="http://schemas.microsoft.com/office/drawing/2014/main" xmlns="" id="{418D861F-3029-B945-8068-E573DC44CC32}"/>
              </a:ext>
            </a:extLst>
          </p:cNvPr>
          <p:cNvCxnSpPr/>
          <p:nvPr/>
        </p:nvCxnSpPr>
        <p:spPr>
          <a:xfrm>
            <a:off x="3022057" y="3503640"/>
            <a:ext cx="1282200" cy="0"/>
          </a:xfrm>
          <a:prstGeom prst="straightConnector1">
            <a:avLst/>
          </a:prstGeom>
          <a:noFill/>
          <a:ln w="9525" cap="flat" cmpd="sng">
            <a:solidFill>
              <a:srgbClr val="FF00FF"/>
            </a:solidFill>
            <a:prstDash val="solid"/>
            <a:round/>
            <a:headEnd type="none" w="sm" len="sm"/>
            <a:tailEnd type="triangle" w="med" len="med"/>
          </a:ln>
        </p:spPr>
      </p:cxnSp>
      <p:sp>
        <p:nvSpPr>
          <p:cNvPr id="18" name="Google Shape;368;p68">
            <a:extLst>
              <a:ext uri="{FF2B5EF4-FFF2-40B4-BE49-F238E27FC236}">
                <a16:creationId xmlns:a16="http://schemas.microsoft.com/office/drawing/2014/main" xmlns="" id="{01654BD8-FC75-0E4F-88B1-F5BB659F97CA}"/>
              </a:ext>
            </a:extLst>
          </p:cNvPr>
          <p:cNvSpPr txBox="1"/>
          <p:nvPr/>
        </p:nvSpPr>
        <p:spPr>
          <a:xfrm>
            <a:off x="3068957" y="3251938"/>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Issue Contingent DLPC / Upload Application (BB)</a:t>
            </a:r>
            <a:endParaRPr sz="800" b="0" i="0" u="none" strike="noStrike" cap="none">
              <a:solidFill>
                <a:srgbClr val="000000"/>
              </a:solidFill>
              <a:latin typeface="Arial"/>
              <a:ea typeface="Arial"/>
              <a:cs typeface="Arial"/>
              <a:sym typeface="Arial"/>
            </a:endParaRPr>
          </a:p>
        </p:txBody>
      </p:sp>
      <p:cxnSp>
        <p:nvCxnSpPr>
          <p:cNvPr id="19" name="Google Shape;369;p68">
            <a:extLst>
              <a:ext uri="{FF2B5EF4-FFF2-40B4-BE49-F238E27FC236}">
                <a16:creationId xmlns:a16="http://schemas.microsoft.com/office/drawing/2014/main" xmlns="" id="{3E38DAAE-4F45-E443-94D4-D0245099CB80}"/>
              </a:ext>
            </a:extLst>
          </p:cNvPr>
          <p:cNvCxnSpPr/>
          <p:nvPr/>
        </p:nvCxnSpPr>
        <p:spPr>
          <a:xfrm>
            <a:off x="4319632" y="3618763"/>
            <a:ext cx="603000" cy="0"/>
          </a:xfrm>
          <a:prstGeom prst="straightConnector1">
            <a:avLst/>
          </a:prstGeom>
          <a:noFill/>
          <a:ln w="9525" cap="flat" cmpd="sng">
            <a:solidFill>
              <a:srgbClr val="FF00FF"/>
            </a:solidFill>
            <a:prstDash val="solid"/>
            <a:round/>
            <a:headEnd type="none" w="sm" len="sm"/>
            <a:tailEnd type="triangle" w="med" len="med"/>
          </a:ln>
        </p:spPr>
      </p:cxnSp>
      <p:sp>
        <p:nvSpPr>
          <p:cNvPr id="20" name="Google Shape;370;p68">
            <a:extLst>
              <a:ext uri="{FF2B5EF4-FFF2-40B4-BE49-F238E27FC236}">
                <a16:creationId xmlns:a16="http://schemas.microsoft.com/office/drawing/2014/main" xmlns="" id="{5A5E1281-730C-CA41-A183-2691BA919F58}"/>
              </a:ext>
            </a:extLst>
          </p:cNvPr>
          <p:cNvSpPr txBox="1"/>
          <p:nvPr/>
        </p:nvSpPr>
        <p:spPr>
          <a:xfrm>
            <a:off x="4364357" y="3442438"/>
            <a:ext cx="835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Pass application</a:t>
            </a:r>
            <a:endParaRPr sz="800" b="0" i="0" u="none" strike="noStrike" cap="none">
              <a:solidFill>
                <a:srgbClr val="000000"/>
              </a:solidFill>
              <a:latin typeface="Arial"/>
              <a:ea typeface="Arial"/>
              <a:cs typeface="Arial"/>
              <a:sym typeface="Arial"/>
            </a:endParaRPr>
          </a:p>
        </p:txBody>
      </p:sp>
      <p:cxnSp>
        <p:nvCxnSpPr>
          <p:cNvPr id="21" name="Google Shape;371;p68">
            <a:extLst>
              <a:ext uri="{FF2B5EF4-FFF2-40B4-BE49-F238E27FC236}">
                <a16:creationId xmlns:a16="http://schemas.microsoft.com/office/drawing/2014/main" xmlns="" id="{0B9CD945-7902-6E40-B5EA-A75C2BE443A3}"/>
              </a:ext>
            </a:extLst>
          </p:cNvPr>
          <p:cNvCxnSpPr/>
          <p:nvPr/>
        </p:nvCxnSpPr>
        <p:spPr>
          <a:xfrm>
            <a:off x="4319632" y="3847363"/>
            <a:ext cx="603000" cy="0"/>
          </a:xfrm>
          <a:prstGeom prst="straightConnector1">
            <a:avLst/>
          </a:prstGeom>
          <a:noFill/>
          <a:ln w="9525" cap="flat" cmpd="sng">
            <a:solidFill>
              <a:schemeClr val="dk2"/>
            </a:solidFill>
            <a:prstDash val="solid"/>
            <a:round/>
            <a:headEnd type="triangle" w="med" len="med"/>
            <a:tailEnd type="none" w="sm" len="sm"/>
          </a:ln>
        </p:spPr>
      </p:cxnSp>
      <p:sp>
        <p:nvSpPr>
          <p:cNvPr id="22" name="Google Shape;372;p68">
            <a:extLst>
              <a:ext uri="{FF2B5EF4-FFF2-40B4-BE49-F238E27FC236}">
                <a16:creationId xmlns:a16="http://schemas.microsoft.com/office/drawing/2014/main" xmlns="" id="{C44DCE3D-69BE-B44A-84DB-A1EACB4D915F}"/>
              </a:ext>
            </a:extLst>
          </p:cNvPr>
          <p:cNvSpPr txBox="1"/>
          <p:nvPr/>
        </p:nvSpPr>
        <p:spPr>
          <a:xfrm>
            <a:off x="4364357" y="3713013"/>
            <a:ext cx="835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Book Contingent DLPC*</a:t>
            </a:r>
            <a:endParaRPr sz="800" b="0" i="0" u="none" strike="noStrike" cap="none">
              <a:solidFill>
                <a:srgbClr val="000000"/>
              </a:solidFill>
              <a:latin typeface="Arial"/>
              <a:ea typeface="Arial"/>
              <a:cs typeface="Arial"/>
              <a:sym typeface="Arial"/>
            </a:endParaRPr>
          </a:p>
        </p:txBody>
      </p:sp>
      <p:cxnSp>
        <p:nvCxnSpPr>
          <p:cNvPr id="23" name="Google Shape;373;p68">
            <a:extLst>
              <a:ext uri="{FF2B5EF4-FFF2-40B4-BE49-F238E27FC236}">
                <a16:creationId xmlns:a16="http://schemas.microsoft.com/office/drawing/2014/main" xmlns="" id="{5EB9CEA8-9718-914A-ADCF-4CCD4D36337A}"/>
              </a:ext>
            </a:extLst>
          </p:cNvPr>
          <p:cNvCxnSpPr/>
          <p:nvPr/>
        </p:nvCxnSpPr>
        <p:spPr>
          <a:xfrm>
            <a:off x="4319632" y="4175838"/>
            <a:ext cx="1885200" cy="0"/>
          </a:xfrm>
          <a:prstGeom prst="straightConnector1">
            <a:avLst/>
          </a:prstGeom>
          <a:noFill/>
          <a:ln w="9525" cap="flat" cmpd="sng">
            <a:solidFill>
              <a:srgbClr val="FF00FF"/>
            </a:solidFill>
            <a:prstDash val="solid"/>
            <a:round/>
            <a:headEnd type="none" w="sm" len="sm"/>
            <a:tailEnd type="triangle" w="med" len="med"/>
          </a:ln>
        </p:spPr>
      </p:cxnSp>
      <p:sp>
        <p:nvSpPr>
          <p:cNvPr id="24" name="Google Shape;374;p68">
            <a:extLst>
              <a:ext uri="{FF2B5EF4-FFF2-40B4-BE49-F238E27FC236}">
                <a16:creationId xmlns:a16="http://schemas.microsoft.com/office/drawing/2014/main" xmlns="" id="{782CDD46-45C2-914E-99DF-839E424776B1}"/>
              </a:ext>
            </a:extLst>
          </p:cNvPr>
          <p:cNvSpPr txBox="1"/>
          <p:nvPr/>
        </p:nvSpPr>
        <p:spPr>
          <a:xfrm>
            <a:off x="4364357" y="4036763"/>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Issue DLPC (SS) </a:t>
            </a:r>
            <a:endParaRPr sz="800" b="0" i="0" u="none" strike="noStrike" cap="none">
              <a:solidFill>
                <a:srgbClr val="000000"/>
              </a:solidFill>
              <a:latin typeface="Arial"/>
              <a:ea typeface="Arial"/>
              <a:cs typeface="Arial"/>
              <a:sym typeface="Arial"/>
            </a:endParaRPr>
          </a:p>
        </p:txBody>
      </p:sp>
      <p:sp>
        <p:nvSpPr>
          <p:cNvPr id="25" name="Google Shape;375;p68">
            <a:extLst>
              <a:ext uri="{FF2B5EF4-FFF2-40B4-BE49-F238E27FC236}">
                <a16:creationId xmlns:a16="http://schemas.microsoft.com/office/drawing/2014/main" xmlns="" id="{AAB4E983-EBB5-484A-8430-DCF1DCF58ECE}"/>
              </a:ext>
            </a:extLst>
          </p:cNvPr>
          <p:cNvSpPr txBox="1"/>
          <p:nvPr/>
        </p:nvSpPr>
        <p:spPr>
          <a:xfrm>
            <a:off x="5344757" y="4265363"/>
            <a:ext cx="835200" cy="1533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Ship Goods</a:t>
            </a:r>
            <a:endParaRPr sz="800" b="0" i="0" u="none" strike="noStrike" cap="none">
              <a:solidFill>
                <a:srgbClr val="000000"/>
              </a:solidFill>
              <a:latin typeface="Arial"/>
              <a:ea typeface="Arial"/>
              <a:cs typeface="Arial"/>
              <a:sym typeface="Arial"/>
            </a:endParaRPr>
          </a:p>
        </p:txBody>
      </p:sp>
      <p:sp>
        <p:nvSpPr>
          <p:cNvPr id="26" name="Google Shape;376;p68">
            <a:extLst>
              <a:ext uri="{FF2B5EF4-FFF2-40B4-BE49-F238E27FC236}">
                <a16:creationId xmlns:a16="http://schemas.microsoft.com/office/drawing/2014/main" xmlns="" id="{931B0E59-36C9-2A46-AFC8-0697760F725C}"/>
              </a:ext>
            </a:extLst>
          </p:cNvPr>
          <p:cNvSpPr txBox="1"/>
          <p:nvPr/>
        </p:nvSpPr>
        <p:spPr>
          <a:xfrm>
            <a:off x="3058757" y="4265363"/>
            <a:ext cx="11778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E Presentation of docs</a:t>
            </a:r>
            <a:endParaRPr sz="800" b="0" i="0" u="none" strike="noStrike" cap="none">
              <a:solidFill>
                <a:srgbClr val="000000"/>
              </a:solidFill>
              <a:latin typeface="Arial"/>
              <a:ea typeface="Arial"/>
              <a:cs typeface="Arial"/>
              <a:sym typeface="Arial"/>
            </a:endParaRPr>
          </a:p>
        </p:txBody>
      </p:sp>
      <p:cxnSp>
        <p:nvCxnSpPr>
          <p:cNvPr id="27" name="Google Shape;377;p68">
            <a:extLst>
              <a:ext uri="{FF2B5EF4-FFF2-40B4-BE49-F238E27FC236}">
                <a16:creationId xmlns:a16="http://schemas.microsoft.com/office/drawing/2014/main" xmlns="" id="{01F3366A-583D-BB48-99D2-FAC8866E8874}"/>
              </a:ext>
            </a:extLst>
          </p:cNvPr>
          <p:cNvCxnSpPr/>
          <p:nvPr/>
        </p:nvCxnSpPr>
        <p:spPr>
          <a:xfrm>
            <a:off x="3022057" y="4722840"/>
            <a:ext cx="1282200" cy="0"/>
          </a:xfrm>
          <a:prstGeom prst="straightConnector1">
            <a:avLst/>
          </a:prstGeom>
          <a:noFill/>
          <a:ln w="9525" cap="flat" cmpd="sng">
            <a:solidFill>
              <a:srgbClr val="FF00FF"/>
            </a:solidFill>
            <a:prstDash val="solid"/>
            <a:round/>
            <a:headEnd type="none" w="sm" len="sm"/>
            <a:tailEnd type="triangle" w="med" len="med"/>
          </a:ln>
        </p:spPr>
      </p:cxnSp>
      <p:sp>
        <p:nvSpPr>
          <p:cNvPr id="28" name="Google Shape;378;p68">
            <a:extLst>
              <a:ext uri="{FF2B5EF4-FFF2-40B4-BE49-F238E27FC236}">
                <a16:creationId xmlns:a16="http://schemas.microsoft.com/office/drawing/2014/main" xmlns="" id="{9D92F409-8CC2-7D44-913C-5D7F9EA24051}"/>
              </a:ext>
            </a:extLst>
          </p:cNvPr>
          <p:cNvSpPr txBox="1"/>
          <p:nvPr/>
        </p:nvSpPr>
        <p:spPr>
          <a:xfrm>
            <a:off x="3068957" y="4551288"/>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Effective DLPC and Payment Instructions</a:t>
            </a:r>
            <a:endParaRPr sz="800" b="0" i="0" u="none" strike="noStrike" cap="none">
              <a:solidFill>
                <a:srgbClr val="000000"/>
              </a:solidFill>
              <a:latin typeface="Arial"/>
              <a:ea typeface="Arial"/>
              <a:cs typeface="Arial"/>
              <a:sym typeface="Arial"/>
            </a:endParaRPr>
          </a:p>
        </p:txBody>
      </p:sp>
      <p:cxnSp>
        <p:nvCxnSpPr>
          <p:cNvPr id="29" name="Google Shape;379;p68">
            <a:extLst>
              <a:ext uri="{FF2B5EF4-FFF2-40B4-BE49-F238E27FC236}">
                <a16:creationId xmlns:a16="http://schemas.microsoft.com/office/drawing/2014/main" xmlns="" id="{ECADE817-D5D0-8045-8589-9802B75BD19E}"/>
              </a:ext>
            </a:extLst>
          </p:cNvPr>
          <p:cNvCxnSpPr/>
          <p:nvPr/>
        </p:nvCxnSpPr>
        <p:spPr>
          <a:xfrm>
            <a:off x="4319632" y="4861638"/>
            <a:ext cx="1885200" cy="0"/>
          </a:xfrm>
          <a:prstGeom prst="straightConnector1">
            <a:avLst/>
          </a:prstGeom>
          <a:noFill/>
          <a:ln w="9525" cap="flat" cmpd="sng">
            <a:solidFill>
              <a:srgbClr val="FF00FF"/>
            </a:solidFill>
            <a:prstDash val="solid"/>
            <a:round/>
            <a:headEnd type="none" w="sm" len="sm"/>
            <a:tailEnd type="triangle" w="med" len="med"/>
          </a:ln>
        </p:spPr>
      </p:cxnSp>
      <p:sp>
        <p:nvSpPr>
          <p:cNvPr id="30" name="Google Shape;380;p68">
            <a:extLst>
              <a:ext uri="{FF2B5EF4-FFF2-40B4-BE49-F238E27FC236}">
                <a16:creationId xmlns:a16="http://schemas.microsoft.com/office/drawing/2014/main" xmlns="" id="{16A6077F-B7F7-294C-A00A-2024A9B349DB}"/>
              </a:ext>
            </a:extLst>
          </p:cNvPr>
          <p:cNvSpPr txBox="1"/>
          <p:nvPr/>
        </p:nvSpPr>
        <p:spPr>
          <a:xfrm>
            <a:off x="4364357" y="4722563"/>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Effective DLPC</a:t>
            </a:r>
            <a:endParaRPr sz="800" b="0" i="0" u="none" strike="noStrike" cap="none">
              <a:solidFill>
                <a:srgbClr val="000000"/>
              </a:solidFill>
              <a:latin typeface="Arial"/>
              <a:ea typeface="Arial"/>
              <a:cs typeface="Arial"/>
              <a:sym typeface="Arial"/>
            </a:endParaRPr>
          </a:p>
        </p:txBody>
      </p:sp>
      <p:cxnSp>
        <p:nvCxnSpPr>
          <p:cNvPr id="31" name="Google Shape;381;p68">
            <a:extLst>
              <a:ext uri="{FF2B5EF4-FFF2-40B4-BE49-F238E27FC236}">
                <a16:creationId xmlns:a16="http://schemas.microsoft.com/office/drawing/2014/main" xmlns="" id="{60E5C0D5-7205-EB40-986D-FFD4EFFFBD73}"/>
              </a:ext>
            </a:extLst>
          </p:cNvPr>
          <p:cNvCxnSpPr/>
          <p:nvPr/>
        </p:nvCxnSpPr>
        <p:spPr>
          <a:xfrm>
            <a:off x="4319632" y="5410176"/>
            <a:ext cx="1885200" cy="0"/>
          </a:xfrm>
          <a:prstGeom prst="straightConnector1">
            <a:avLst/>
          </a:prstGeom>
          <a:noFill/>
          <a:ln w="9525" cap="flat" cmpd="sng">
            <a:solidFill>
              <a:srgbClr val="FF00FF"/>
            </a:solidFill>
            <a:prstDash val="solid"/>
            <a:round/>
            <a:headEnd type="none" w="sm" len="sm"/>
            <a:tailEnd type="triangle" w="med" len="med"/>
          </a:ln>
        </p:spPr>
      </p:cxnSp>
      <p:sp>
        <p:nvSpPr>
          <p:cNvPr id="32" name="Google Shape;382;p68">
            <a:extLst>
              <a:ext uri="{FF2B5EF4-FFF2-40B4-BE49-F238E27FC236}">
                <a16:creationId xmlns:a16="http://schemas.microsoft.com/office/drawing/2014/main" xmlns="" id="{F853C9DE-EB00-F543-89FA-DE010D14D8ED}"/>
              </a:ext>
            </a:extLst>
          </p:cNvPr>
          <p:cNvSpPr txBox="1"/>
          <p:nvPr/>
        </p:nvSpPr>
        <p:spPr>
          <a:xfrm>
            <a:off x="4364357" y="5271101"/>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Discharge DLPC (SS)</a:t>
            </a:r>
            <a:endParaRPr sz="800" b="0" i="0" u="none" strike="noStrike" cap="none">
              <a:solidFill>
                <a:srgbClr val="000000"/>
              </a:solidFill>
              <a:latin typeface="Arial"/>
              <a:ea typeface="Arial"/>
              <a:cs typeface="Arial"/>
              <a:sym typeface="Arial"/>
            </a:endParaRPr>
          </a:p>
        </p:txBody>
      </p:sp>
      <p:cxnSp>
        <p:nvCxnSpPr>
          <p:cNvPr id="33" name="Google Shape;383;p68">
            <a:extLst>
              <a:ext uri="{FF2B5EF4-FFF2-40B4-BE49-F238E27FC236}">
                <a16:creationId xmlns:a16="http://schemas.microsoft.com/office/drawing/2014/main" xmlns="" id="{F01A080C-510C-384B-82D5-4F65479C19D3}"/>
              </a:ext>
            </a:extLst>
          </p:cNvPr>
          <p:cNvCxnSpPr/>
          <p:nvPr/>
        </p:nvCxnSpPr>
        <p:spPr>
          <a:xfrm>
            <a:off x="3022057" y="5408640"/>
            <a:ext cx="1282200" cy="0"/>
          </a:xfrm>
          <a:prstGeom prst="straightConnector1">
            <a:avLst/>
          </a:prstGeom>
          <a:noFill/>
          <a:ln w="9525" cap="flat" cmpd="sng">
            <a:solidFill>
              <a:srgbClr val="FF00FF"/>
            </a:solidFill>
            <a:prstDash val="solid"/>
            <a:round/>
            <a:headEnd type="none" w="sm" len="sm"/>
            <a:tailEnd type="triangle" w="med" len="med"/>
          </a:ln>
        </p:spPr>
      </p:cxnSp>
      <p:sp>
        <p:nvSpPr>
          <p:cNvPr id="34" name="Google Shape;384;p68">
            <a:extLst>
              <a:ext uri="{FF2B5EF4-FFF2-40B4-BE49-F238E27FC236}">
                <a16:creationId xmlns:a16="http://schemas.microsoft.com/office/drawing/2014/main" xmlns="" id="{1FD2B954-56DF-B746-993F-4FD24AAE651E}"/>
              </a:ext>
            </a:extLst>
          </p:cNvPr>
          <p:cNvSpPr txBox="1"/>
          <p:nvPr/>
        </p:nvSpPr>
        <p:spPr>
          <a:xfrm>
            <a:off x="3068957" y="5237088"/>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Discharge DLPC</a:t>
            </a:r>
            <a:endParaRPr sz="800" b="0" i="0" u="none" strike="noStrike" cap="none">
              <a:solidFill>
                <a:srgbClr val="000000"/>
              </a:solidFill>
              <a:latin typeface="Arial"/>
              <a:ea typeface="Arial"/>
              <a:cs typeface="Arial"/>
              <a:sym typeface="Arial"/>
            </a:endParaRPr>
          </a:p>
        </p:txBody>
      </p:sp>
      <p:cxnSp>
        <p:nvCxnSpPr>
          <p:cNvPr id="35" name="Google Shape;385;p68">
            <a:extLst>
              <a:ext uri="{FF2B5EF4-FFF2-40B4-BE49-F238E27FC236}">
                <a16:creationId xmlns:a16="http://schemas.microsoft.com/office/drawing/2014/main" xmlns="" id="{59157B07-AAB2-6845-87F9-C2468C49CF1F}"/>
              </a:ext>
            </a:extLst>
          </p:cNvPr>
          <p:cNvCxnSpPr/>
          <p:nvPr/>
        </p:nvCxnSpPr>
        <p:spPr>
          <a:xfrm>
            <a:off x="3022057" y="5103840"/>
            <a:ext cx="1282200" cy="0"/>
          </a:xfrm>
          <a:prstGeom prst="straightConnector1">
            <a:avLst/>
          </a:prstGeom>
          <a:noFill/>
          <a:ln w="9525" cap="flat" cmpd="sng">
            <a:solidFill>
              <a:srgbClr val="FF00FF"/>
            </a:solidFill>
            <a:prstDash val="solid"/>
            <a:round/>
            <a:headEnd type="none" w="sm" len="sm"/>
            <a:tailEnd type="triangle" w="med" len="med"/>
          </a:ln>
        </p:spPr>
      </p:cxnSp>
      <p:sp>
        <p:nvSpPr>
          <p:cNvPr id="36" name="Google Shape;386;p68">
            <a:extLst>
              <a:ext uri="{FF2B5EF4-FFF2-40B4-BE49-F238E27FC236}">
                <a16:creationId xmlns:a16="http://schemas.microsoft.com/office/drawing/2014/main" xmlns="" id="{ADE3EA31-5B0E-0046-929A-89FDCA4D8AB7}"/>
              </a:ext>
            </a:extLst>
          </p:cNvPr>
          <p:cNvSpPr txBox="1"/>
          <p:nvPr/>
        </p:nvSpPr>
        <p:spPr>
          <a:xfrm>
            <a:off x="3068957" y="4932288"/>
            <a:ext cx="1678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Upload Application for Loan</a:t>
            </a:r>
            <a:endParaRPr sz="800" b="0" i="0" u="none" strike="noStrike" cap="none">
              <a:solidFill>
                <a:srgbClr val="000000"/>
              </a:solidFill>
              <a:latin typeface="Arial"/>
              <a:ea typeface="Arial"/>
              <a:cs typeface="Arial"/>
              <a:sym typeface="Arial"/>
            </a:endParaRPr>
          </a:p>
        </p:txBody>
      </p:sp>
      <p:cxnSp>
        <p:nvCxnSpPr>
          <p:cNvPr id="37" name="Google Shape;387;p68">
            <a:extLst>
              <a:ext uri="{FF2B5EF4-FFF2-40B4-BE49-F238E27FC236}">
                <a16:creationId xmlns:a16="http://schemas.microsoft.com/office/drawing/2014/main" xmlns="" id="{E728D1E5-2EF8-284A-918A-4BA730C1829D}"/>
              </a:ext>
            </a:extLst>
          </p:cNvPr>
          <p:cNvCxnSpPr/>
          <p:nvPr/>
        </p:nvCxnSpPr>
        <p:spPr>
          <a:xfrm>
            <a:off x="4319632" y="5257903"/>
            <a:ext cx="1885200" cy="0"/>
          </a:xfrm>
          <a:prstGeom prst="straightConnector1">
            <a:avLst/>
          </a:prstGeom>
          <a:noFill/>
          <a:ln w="9525" cap="flat" cmpd="sng">
            <a:solidFill>
              <a:schemeClr val="dk2"/>
            </a:solidFill>
            <a:prstDash val="solid"/>
            <a:round/>
            <a:headEnd type="none" w="sm" len="sm"/>
            <a:tailEnd type="triangle" w="med" len="med"/>
          </a:ln>
        </p:spPr>
      </p:cxnSp>
      <p:sp>
        <p:nvSpPr>
          <p:cNvPr id="38" name="Google Shape;388;p68">
            <a:extLst>
              <a:ext uri="{FF2B5EF4-FFF2-40B4-BE49-F238E27FC236}">
                <a16:creationId xmlns:a16="http://schemas.microsoft.com/office/drawing/2014/main" xmlns="" id="{8D029C82-5BC4-AC44-8A80-C9E8C62DF59F}"/>
              </a:ext>
            </a:extLst>
          </p:cNvPr>
          <p:cNvSpPr txBox="1"/>
          <p:nvPr/>
        </p:nvSpPr>
        <p:spPr>
          <a:xfrm>
            <a:off x="4364357" y="5118828"/>
            <a:ext cx="1282200" cy="1533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rgbClr val="000000"/>
                </a:solidFill>
                <a:latin typeface="Arial"/>
                <a:ea typeface="Arial"/>
                <a:cs typeface="Arial"/>
                <a:sym typeface="Arial"/>
              </a:rPr>
              <a:t>Payment*</a:t>
            </a:r>
            <a:endParaRPr sz="800" b="0" i="0" u="none" strike="noStrike" cap="none">
              <a:solidFill>
                <a:srgbClr val="000000"/>
              </a:solidFill>
              <a:latin typeface="Arial"/>
              <a:ea typeface="Arial"/>
              <a:cs typeface="Arial"/>
              <a:sym typeface="Arial"/>
            </a:endParaRPr>
          </a:p>
        </p:txBody>
      </p:sp>
      <p:sp>
        <p:nvSpPr>
          <p:cNvPr id="40" name="Google Shape;392;p68">
            <a:extLst>
              <a:ext uri="{FF2B5EF4-FFF2-40B4-BE49-F238E27FC236}">
                <a16:creationId xmlns:a16="http://schemas.microsoft.com/office/drawing/2014/main" xmlns="" id="{61DF0942-884B-5640-98DF-E19494481D62}"/>
              </a:ext>
            </a:extLst>
          </p:cNvPr>
          <p:cNvSpPr txBox="1"/>
          <p:nvPr/>
        </p:nvSpPr>
        <p:spPr>
          <a:xfrm>
            <a:off x="6909982" y="4190063"/>
            <a:ext cx="3237900" cy="610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980000"/>
                </a:solidFill>
                <a:latin typeface="Raleway"/>
                <a:ea typeface="Raleway"/>
                <a:cs typeface="Raleway"/>
                <a:sym typeface="Raleway"/>
              </a:rPr>
              <a:t>This is a sample flow for transactions in which the supplier would still like a bank to back the buyer’s obligation. </a:t>
            </a:r>
            <a:endParaRPr sz="1400" b="1" i="0" u="none" strike="noStrike" cap="none">
              <a:solidFill>
                <a:srgbClr val="980000"/>
              </a:solidFill>
              <a:latin typeface="Raleway"/>
              <a:ea typeface="Raleway"/>
              <a:cs typeface="Raleway"/>
              <a:sym typeface="Raleway"/>
            </a:endParaRPr>
          </a:p>
        </p:txBody>
      </p:sp>
    </p:spTree>
    <p:extLst>
      <p:ext uri="{BB962C8B-B14F-4D97-AF65-F5344CB8AC3E}">
        <p14:creationId xmlns:p14="http://schemas.microsoft.com/office/powerpoint/2010/main" xmlns="" val="4754253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BA3F0B9A0E44F46BA2435D38CF3154F" ma:contentTypeVersion="9" ma:contentTypeDescription="Create a new document." ma:contentTypeScope="" ma:versionID="1b197e2dc742c220af475d3c3fead977">
  <xsd:schema xmlns:xsd="http://www.w3.org/2001/XMLSchema" xmlns:xs="http://www.w3.org/2001/XMLSchema" xmlns:p="http://schemas.microsoft.com/office/2006/metadata/properties" xmlns:ns3="e5fdfd14-b6a0-4524-9488-a3ee1562abff" targetNamespace="http://schemas.microsoft.com/office/2006/metadata/properties" ma:root="true" ma:fieldsID="427d7f0ca6c8c4d6585b31a299074837" ns3:_="">
    <xsd:import namespace="e5fdfd14-b6a0-4524-9488-a3ee1562abf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fdfd14-b6a0-4524-9488-a3ee1562ab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18CE96-552E-4B3D-8B10-2116BED48F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fdfd14-b6a0-4524-9488-a3ee1562ab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EB8FEF-45B8-4B22-87E4-DA00B5C6B2AA}">
  <ds:schemaRefs>
    <ds:schemaRef ds:uri="http://schemas.microsoft.com/sharepoint/v3/contenttype/forms"/>
  </ds:schemaRefs>
</ds:datastoreItem>
</file>

<file path=customXml/itemProps3.xml><?xml version="1.0" encoding="utf-8"?>
<ds:datastoreItem xmlns:ds="http://schemas.openxmlformats.org/officeDocument/2006/customXml" ds:itemID="{CE4657BD-8EAE-4969-88F1-9CDCF2C2D442}">
  <ds:schemaRefs>
    <ds:schemaRef ds:uri="http://purl.org/dc/elements/1.1/"/>
    <ds:schemaRef ds:uri="http://purl.org/dc/dcmitype/"/>
    <ds:schemaRef ds:uri="http://purl.org/dc/terms/"/>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e5fdfd14-b6a0-4524-9488-a3ee1562abf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862</TotalTime>
  <Words>1131</Words>
  <Application>Microsoft Macintosh PowerPoint</Application>
  <PresentationFormat>Personalizzato</PresentationFormat>
  <Paragraphs>181</Paragraphs>
  <Slides>12</Slides>
  <Notes>0</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Gallery</vt:lpstr>
      <vt:lpstr>  BAFT DLPC - Distributed Ledger Payment commitment </vt:lpstr>
      <vt:lpstr>  BAFT DLPC working group leadership and today’s presenters   </vt:lpstr>
      <vt:lpstr>IN ADDITION,  a significant number of technical, Legal and banking experts contributed to the development of the BAFT DLPC</vt:lpstr>
      <vt:lpstr>  Where did it come from?  Why BAFT developed the DLPC?   A New Financial Asset and Standard for Global Trade   </vt:lpstr>
      <vt:lpstr> The DLPC Legal Framework</vt:lpstr>
      <vt:lpstr> The DLPC Legal Framework</vt:lpstr>
      <vt:lpstr> How Is It Used?  Commercial use of the DLPC</vt:lpstr>
      <vt:lpstr>DLPC as an alternative to an LC</vt:lpstr>
      <vt:lpstr>Bank issuance of a dlpc in place of an LC</vt:lpstr>
      <vt:lpstr>Deep tier financing for pos and invoices</vt:lpstr>
      <vt:lpstr>Inventory Financing</vt:lpstr>
      <vt:lpstr>BAFT REFERENCE MATERIALS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BAFT DLPC  Distributed Ledger Payment commitment</dc:title>
  <dc:creator>Whitman Knapp</dc:creator>
  <cp:lastModifiedBy>Andrea</cp:lastModifiedBy>
  <cp:revision>52</cp:revision>
  <dcterms:created xsi:type="dcterms:W3CDTF">2020-10-08T15:44:13Z</dcterms:created>
  <dcterms:modified xsi:type="dcterms:W3CDTF">2021-02-08T16:39:09Z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0x010100EBA3F0B9A0E44F46BA2435D38CF3154F</vt:lpwstr>
  </property>
</Properties>
</file>