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33"/>
  </p:notesMasterIdLst>
  <p:sldIdLst>
    <p:sldId id="326" r:id="rId3"/>
    <p:sldId id="445" r:id="rId4"/>
    <p:sldId id="457" r:id="rId5"/>
    <p:sldId id="460" r:id="rId6"/>
    <p:sldId id="376" r:id="rId7"/>
    <p:sldId id="383" r:id="rId8"/>
    <p:sldId id="369" r:id="rId9"/>
    <p:sldId id="469" r:id="rId10"/>
    <p:sldId id="468" r:id="rId11"/>
    <p:sldId id="470" r:id="rId12"/>
    <p:sldId id="399" r:id="rId13"/>
    <p:sldId id="382" r:id="rId14"/>
    <p:sldId id="408" r:id="rId15"/>
    <p:sldId id="384" r:id="rId16"/>
    <p:sldId id="467" r:id="rId17"/>
    <p:sldId id="471" r:id="rId18"/>
    <p:sldId id="466" r:id="rId19"/>
    <p:sldId id="458" r:id="rId20"/>
    <p:sldId id="360" r:id="rId21"/>
    <p:sldId id="392" r:id="rId22"/>
    <p:sldId id="455" r:id="rId23"/>
    <p:sldId id="453" r:id="rId24"/>
    <p:sldId id="465" r:id="rId25"/>
    <p:sldId id="450" r:id="rId26"/>
    <p:sldId id="451" r:id="rId27"/>
    <p:sldId id="454" r:id="rId28"/>
    <p:sldId id="461" r:id="rId29"/>
    <p:sldId id="463" r:id="rId30"/>
    <p:sldId id="439" r:id="rId31"/>
    <p:sldId id="44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3" d="100"/>
          <a:sy n="63" d="100"/>
        </p:scale>
        <p:origin x="96"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45AF49-F26E-4BA8-88E5-E891E058DB5D}" type="datetimeFigureOut">
              <a:rPr lang="en-US" smtClean="0"/>
              <a:t>9/26/2020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9166F0-BB03-4560-A727-DCAEF28BB53C}" type="slidenum">
              <a:rPr lang="en-US" smtClean="0"/>
              <a:t>‹#›</a:t>
            </a:fld>
            <a:endParaRPr lang="en-US"/>
          </a:p>
        </p:txBody>
      </p:sp>
    </p:spTree>
    <p:extLst>
      <p:ext uri="{BB962C8B-B14F-4D97-AF65-F5344CB8AC3E}">
        <p14:creationId xmlns:p14="http://schemas.microsoft.com/office/powerpoint/2010/main" val="2361032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4194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9446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9845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8087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5437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5551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30084A-07AB-0D40-BD56-AB4E505016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8281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8141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2975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2029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4290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to have team upfront. I like quick intro of personnel here with more detailed bios in the back. Perhaps picture should be on this slide. Just put CFA next to names.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30084A-07AB-0D40-BD56-AB4E505016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80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1840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9235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98156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2871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0807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70406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87934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73176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94994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2916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82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482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0944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4778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6214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7975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ED0BB-5966-3448-8776-E5C6D75ADC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2911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8DED7-88F8-4DF7-B732-8DF7A7A416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34E952-2255-4A7F-892B-91FF9F818D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017398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38BA3-EFFD-4132-823C-77FC9F011A50}"/>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C58BCF5-F5DF-483A-BC45-82E4842E4A01}"/>
              </a:ext>
            </a:extLst>
          </p:cNvPr>
          <p:cNvSpPr>
            <a:spLocks noGrp="1"/>
          </p:cNvSpPr>
          <p:nvPr>
            <p:ph type="sldNum" sz="quarter" idx="12"/>
          </p:nvPr>
        </p:nvSpPr>
        <p:spPr/>
        <p:txBody>
          <a:bodyPr/>
          <a:lstStyle/>
          <a:p>
            <a:fld id="{6C33F9B7-6D27-48ED-945B-D325D1CCF084}" type="slidenum">
              <a:rPr lang="en-US" smtClean="0"/>
              <a:t>‹#›</a:t>
            </a:fld>
            <a:endParaRPr lang="en-US" dirty="0"/>
          </a:p>
        </p:txBody>
      </p:sp>
    </p:spTree>
    <p:extLst>
      <p:ext uri="{BB962C8B-B14F-4D97-AF65-F5344CB8AC3E}">
        <p14:creationId xmlns:p14="http://schemas.microsoft.com/office/powerpoint/2010/main" val="2970596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6081B8-BA0F-4AE1-844F-22F74057BC07}"/>
              </a:ext>
            </a:extLst>
          </p:cNvPr>
          <p:cNvSpPr>
            <a:spLocks noGrp="1"/>
          </p:cNvSpPr>
          <p:nvPr>
            <p:ph type="sldNum" sz="quarter" idx="12"/>
          </p:nvPr>
        </p:nvSpPr>
        <p:spPr/>
        <p:txBody>
          <a:bodyPr/>
          <a:lstStyle/>
          <a:p>
            <a:fld id="{6C33F9B7-6D27-48ED-945B-D325D1CCF084}" type="slidenum">
              <a:rPr lang="en-US" smtClean="0"/>
              <a:t>‹#›</a:t>
            </a:fld>
            <a:endParaRPr lang="en-US" dirty="0"/>
          </a:p>
        </p:txBody>
      </p:sp>
    </p:spTree>
    <p:extLst>
      <p:ext uri="{BB962C8B-B14F-4D97-AF65-F5344CB8AC3E}">
        <p14:creationId xmlns:p14="http://schemas.microsoft.com/office/powerpoint/2010/main" val="1541897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5D00D-A85C-4C1C-AFCB-4456DE6AA1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FBA747-2804-458A-975D-90F3554874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462D00-9CF8-534F-9312-A163B87E54D6}"/>
              </a:ext>
            </a:extLst>
          </p:cNvPr>
          <p:cNvSpPr>
            <a:spLocks noGrp="1"/>
          </p:cNvSpPr>
          <p:nvPr>
            <p:ph type="body" sz="quarter" idx="10" hasCustomPrompt="1"/>
          </p:nvPr>
        </p:nvSpPr>
        <p:spPr>
          <a:xfrm>
            <a:off x="222380" y="6356350"/>
            <a:ext cx="1066800" cy="365125"/>
          </a:xfrm>
        </p:spPr>
        <p:txBody>
          <a:bodyPr anchor="ctr">
            <a:normAutofit/>
          </a:bodyPr>
          <a:lstStyle>
            <a:lvl1pPr marL="0" indent="0">
              <a:buNone/>
              <a:defRPr sz="900">
                <a:solidFill>
                  <a:schemeClr val="tx1">
                    <a:alpha val="42000"/>
                  </a:schemeClr>
                </a:solidFill>
              </a:defRPr>
            </a:lvl1pPr>
          </a:lstStyle>
          <a:p>
            <a:pPr lvl="0"/>
            <a:fld id="{E7D205B6-3283-2A47-9EED-778824AEFD9F}" type="slidenum">
              <a:rPr lang="en-US" smtClean="0"/>
              <a:t>‹#›</a:t>
            </a:fld>
            <a:endParaRPr lang="en-US" dirty="0"/>
          </a:p>
        </p:txBody>
      </p:sp>
    </p:spTree>
    <p:extLst>
      <p:ext uri="{BB962C8B-B14F-4D97-AF65-F5344CB8AC3E}">
        <p14:creationId xmlns:p14="http://schemas.microsoft.com/office/powerpoint/2010/main" val="3901563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46B92-6FCF-4D5F-900E-E87A7C912D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7B0325-5A0C-421E-9A50-A343731BC4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2B7B86-172E-461D-A110-6122C8B111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5EC52022-DFF3-894E-8827-8F3A213D1007}"/>
              </a:ext>
            </a:extLst>
          </p:cNvPr>
          <p:cNvSpPr>
            <a:spLocks noGrp="1"/>
          </p:cNvSpPr>
          <p:nvPr>
            <p:ph type="body" sz="quarter" idx="13" hasCustomPrompt="1"/>
          </p:nvPr>
        </p:nvSpPr>
        <p:spPr>
          <a:xfrm>
            <a:off x="222380" y="6356350"/>
            <a:ext cx="1211262" cy="365125"/>
          </a:xfrm>
        </p:spPr>
        <p:txBody>
          <a:bodyPr anchor="ctr">
            <a:normAutofit/>
          </a:bodyPr>
          <a:lstStyle>
            <a:lvl1pPr marL="0" indent="0">
              <a:buNone/>
              <a:defRPr sz="900">
                <a:solidFill>
                  <a:schemeClr val="tx1">
                    <a:alpha val="44000"/>
                  </a:schemeClr>
                </a:solidFill>
              </a:defRPr>
            </a:lvl1pPr>
          </a:lstStyle>
          <a:p>
            <a:pPr lvl="0"/>
            <a:fld id="{03801A6F-774D-6D45-A7DB-F4E35E47A98C}" type="slidenum">
              <a:rPr lang="en-US" smtClean="0"/>
              <a:t>‹#›</a:t>
            </a:fld>
            <a:endParaRPr lang="en-US" dirty="0"/>
          </a:p>
        </p:txBody>
      </p:sp>
    </p:spTree>
    <p:extLst>
      <p:ext uri="{BB962C8B-B14F-4D97-AF65-F5344CB8AC3E}">
        <p14:creationId xmlns:p14="http://schemas.microsoft.com/office/powerpoint/2010/main" val="2391911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38BA3-EFFD-4132-823C-77FC9F011A50}"/>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93DDFBE-525E-464B-8770-7FAE05BD8403}"/>
              </a:ext>
            </a:extLst>
          </p:cNvPr>
          <p:cNvSpPr>
            <a:spLocks noGrp="1"/>
          </p:cNvSpPr>
          <p:nvPr>
            <p:ph type="body" sz="quarter" idx="13" hasCustomPrompt="1"/>
          </p:nvPr>
        </p:nvSpPr>
        <p:spPr>
          <a:xfrm>
            <a:off x="222380" y="6356350"/>
            <a:ext cx="1211262" cy="365125"/>
          </a:xfrm>
        </p:spPr>
        <p:txBody>
          <a:bodyPr anchor="ctr">
            <a:normAutofit/>
          </a:bodyPr>
          <a:lstStyle>
            <a:lvl1pPr marL="0" indent="0">
              <a:buNone/>
              <a:defRPr sz="900">
                <a:solidFill>
                  <a:schemeClr val="tx1">
                    <a:alpha val="44000"/>
                  </a:schemeClr>
                </a:solidFill>
              </a:defRPr>
            </a:lvl1pPr>
          </a:lstStyle>
          <a:p>
            <a:pPr lvl="0"/>
            <a:fld id="{03801A6F-774D-6D45-A7DB-F4E35E47A98C}" type="slidenum">
              <a:rPr lang="en-US" smtClean="0"/>
              <a:t>‹#›</a:t>
            </a:fld>
            <a:endParaRPr lang="en-US" dirty="0"/>
          </a:p>
        </p:txBody>
      </p:sp>
    </p:spTree>
    <p:extLst>
      <p:ext uri="{BB962C8B-B14F-4D97-AF65-F5344CB8AC3E}">
        <p14:creationId xmlns:p14="http://schemas.microsoft.com/office/powerpoint/2010/main" val="3371663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AE6C22F8-0FC8-6445-A201-89E9276752AA}"/>
              </a:ext>
            </a:extLst>
          </p:cNvPr>
          <p:cNvSpPr>
            <a:spLocks noGrp="1"/>
          </p:cNvSpPr>
          <p:nvPr>
            <p:ph type="body" sz="quarter" idx="13" hasCustomPrompt="1"/>
          </p:nvPr>
        </p:nvSpPr>
        <p:spPr>
          <a:xfrm>
            <a:off x="222380" y="6356350"/>
            <a:ext cx="1211262" cy="365125"/>
          </a:xfrm>
        </p:spPr>
        <p:txBody>
          <a:bodyPr anchor="ctr">
            <a:normAutofit/>
          </a:bodyPr>
          <a:lstStyle>
            <a:lvl1pPr marL="0" indent="0">
              <a:buNone/>
              <a:defRPr sz="900">
                <a:solidFill>
                  <a:schemeClr val="tx1">
                    <a:alpha val="44000"/>
                  </a:schemeClr>
                </a:solidFill>
              </a:defRPr>
            </a:lvl1pPr>
          </a:lstStyle>
          <a:p>
            <a:pPr lvl="0"/>
            <a:fld id="{03801A6F-774D-6D45-A7DB-F4E35E47A98C}" type="slidenum">
              <a:rPr lang="en-US" smtClean="0"/>
              <a:t>‹#›</a:t>
            </a:fld>
            <a:endParaRPr lang="en-US" dirty="0"/>
          </a:p>
        </p:txBody>
      </p:sp>
    </p:spTree>
    <p:extLst>
      <p:ext uri="{BB962C8B-B14F-4D97-AF65-F5344CB8AC3E}">
        <p14:creationId xmlns:p14="http://schemas.microsoft.com/office/powerpoint/2010/main" val="231175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6081B8-BA0F-4AE1-844F-22F74057BC07}"/>
              </a:ext>
            </a:extLst>
          </p:cNvPr>
          <p:cNvSpPr>
            <a:spLocks noGrp="1"/>
          </p:cNvSpPr>
          <p:nvPr>
            <p:ph type="sldNum" sz="quarter" idx="12"/>
          </p:nvPr>
        </p:nvSpPr>
        <p:spPr/>
        <p:txBody>
          <a:bodyPr/>
          <a:lstStyle/>
          <a:p>
            <a:fld id="{6C33F9B7-6D27-48ED-945B-D325D1CCF084}" type="slidenum">
              <a:rPr lang="en-US" smtClean="0"/>
              <a:t>‹#›</a:t>
            </a:fld>
            <a:endParaRPr lang="en-US" dirty="0"/>
          </a:p>
        </p:txBody>
      </p:sp>
    </p:spTree>
    <p:extLst>
      <p:ext uri="{BB962C8B-B14F-4D97-AF65-F5344CB8AC3E}">
        <p14:creationId xmlns:p14="http://schemas.microsoft.com/office/powerpoint/2010/main" val="648098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8DED7-88F8-4DF7-B732-8DF7A7A416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34E952-2255-4A7F-892B-91FF9F818D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700003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5D00D-A85C-4C1C-AFCB-4456DE6AA1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FBA747-2804-458A-975D-90F3554874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84CB99-9729-AF4C-8503-C744C68E2FBA}"/>
              </a:ext>
            </a:extLst>
          </p:cNvPr>
          <p:cNvSpPr>
            <a:spLocks noGrp="1"/>
          </p:cNvSpPr>
          <p:nvPr>
            <p:ph type="body" sz="quarter" idx="10" hasCustomPrompt="1"/>
          </p:nvPr>
        </p:nvSpPr>
        <p:spPr>
          <a:xfrm>
            <a:off x="222380" y="6356349"/>
            <a:ext cx="1979612" cy="365126"/>
          </a:xfrm>
        </p:spPr>
        <p:txBody>
          <a:bodyPr anchor="ctr">
            <a:normAutofit/>
          </a:bodyPr>
          <a:lstStyle>
            <a:lvl1pPr marL="0" indent="0">
              <a:buNone/>
              <a:defRPr sz="900">
                <a:solidFill>
                  <a:schemeClr val="bg1">
                    <a:alpha val="47000"/>
                  </a:schemeClr>
                </a:solidFill>
              </a:defRPr>
            </a:lvl1pPr>
          </a:lstStyle>
          <a:p>
            <a:pPr lvl="0"/>
            <a:fld id="{9DECA272-E0D6-904D-93D9-F6A5C22F8777}" type="slidenum">
              <a:rPr lang="en-US" smtClean="0"/>
              <a:t>‹#›</a:t>
            </a:fld>
            <a:endParaRPr lang="en-US" dirty="0"/>
          </a:p>
        </p:txBody>
      </p:sp>
    </p:spTree>
    <p:extLst>
      <p:ext uri="{BB962C8B-B14F-4D97-AF65-F5344CB8AC3E}">
        <p14:creationId xmlns:p14="http://schemas.microsoft.com/office/powerpoint/2010/main" val="1390749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46B92-6FCF-4D5F-900E-E87A7C912D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7B0325-5A0C-421E-9A50-A343731BC4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2B7B86-172E-461D-A110-6122C8B111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FC56F4BF-B7FD-4236-A050-94F3B526CBBC}"/>
              </a:ext>
            </a:extLst>
          </p:cNvPr>
          <p:cNvSpPr>
            <a:spLocks noGrp="1"/>
          </p:cNvSpPr>
          <p:nvPr>
            <p:ph type="sldNum" sz="quarter" idx="12"/>
          </p:nvPr>
        </p:nvSpPr>
        <p:spPr/>
        <p:txBody>
          <a:bodyPr/>
          <a:lstStyle/>
          <a:p>
            <a:fld id="{6C33F9B7-6D27-48ED-945B-D325D1CCF084}" type="slidenum">
              <a:rPr lang="en-US" smtClean="0"/>
              <a:t>‹#›</a:t>
            </a:fld>
            <a:endParaRPr lang="en-US" dirty="0"/>
          </a:p>
        </p:txBody>
      </p:sp>
    </p:spTree>
    <p:extLst>
      <p:ext uri="{BB962C8B-B14F-4D97-AF65-F5344CB8AC3E}">
        <p14:creationId xmlns:p14="http://schemas.microsoft.com/office/powerpoint/2010/main" val="4010143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C8C8D8-8B28-4B6D-9CDC-FCA4597A6EF0}"/>
              </a:ext>
            </a:extLst>
          </p:cNvPr>
          <p:cNvSpPr>
            <a:spLocks noGrp="1"/>
          </p:cNvSpPr>
          <p:nvPr>
            <p:ph type="title"/>
          </p:nvPr>
        </p:nvSpPr>
        <p:spPr>
          <a:xfrm>
            <a:off x="381000" y="2438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7044EFD-5166-4290-BABD-60E1B6D7A1A4}"/>
              </a:ext>
            </a:extLst>
          </p:cNvPr>
          <p:cNvSpPr>
            <a:spLocks noGrp="1"/>
          </p:cNvSpPr>
          <p:nvPr>
            <p:ph type="body" idx="1"/>
          </p:nvPr>
        </p:nvSpPr>
        <p:spPr>
          <a:xfrm>
            <a:off x="381000" y="170432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8999C347-1C4A-4D7E-A70B-B7EDE2A22D11}"/>
              </a:ext>
            </a:extLst>
          </p:cNvPr>
          <p:cNvSpPr>
            <a:spLocks noGrp="1"/>
          </p:cNvSpPr>
          <p:nvPr>
            <p:ph type="sldNum" sz="quarter" idx="4"/>
          </p:nvPr>
        </p:nvSpPr>
        <p:spPr>
          <a:xfrm>
            <a:off x="22238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C33F9B7-6D27-48ED-945B-D325D1CCF084}" type="slidenum">
              <a:rPr lang="en-US" smtClean="0"/>
              <a:pPr/>
              <a:t>‹#›</a:t>
            </a:fld>
            <a:endParaRPr lang="en-US" dirty="0"/>
          </a:p>
        </p:txBody>
      </p:sp>
      <p:pic>
        <p:nvPicPr>
          <p:cNvPr id="7" name="Picture 6">
            <a:extLst>
              <a:ext uri="{FF2B5EF4-FFF2-40B4-BE49-F238E27FC236}">
                <a16:creationId xmlns:a16="http://schemas.microsoft.com/office/drawing/2014/main" id="{DE893C43-3930-B444-839D-406A58F054C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Tree>
    <p:extLst>
      <p:ext uri="{BB962C8B-B14F-4D97-AF65-F5344CB8AC3E}">
        <p14:creationId xmlns:p14="http://schemas.microsoft.com/office/powerpoint/2010/main" val="11354886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C8C8D8-8B28-4B6D-9CDC-FCA4597A6EF0}"/>
              </a:ext>
            </a:extLst>
          </p:cNvPr>
          <p:cNvSpPr>
            <a:spLocks noGrp="1"/>
          </p:cNvSpPr>
          <p:nvPr>
            <p:ph type="title"/>
          </p:nvPr>
        </p:nvSpPr>
        <p:spPr>
          <a:xfrm>
            <a:off x="381000" y="2438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7044EFD-5166-4290-BABD-60E1B6D7A1A4}"/>
              </a:ext>
            </a:extLst>
          </p:cNvPr>
          <p:cNvSpPr>
            <a:spLocks noGrp="1"/>
          </p:cNvSpPr>
          <p:nvPr>
            <p:ph type="body" idx="1"/>
          </p:nvPr>
        </p:nvSpPr>
        <p:spPr>
          <a:xfrm>
            <a:off x="381000" y="170432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8999C347-1C4A-4D7E-A70B-B7EDE2A22D11}"/>
              </a:ext>
            </a:extLst>
          </p:cNvPr>
          <p:cNvSpPr>
            <a:spLocks noGrp="1"/>
          </p:cNvSpPr>
          <p:nvPr>
            <p:ph type="sldNum" sz="quarter" idx="4"/>
          </p:nvPr>
        </p:nvSpPr>
        <p:spPr>
          <a:xfrm>
            <a:off x="222380" y="6356350"/>
            <a:ext cx="2743200" cy="365125"/>
          </a:xfrm>
          <a:prstGeom prst="rect">
            <a:avLst/>
          </a:prstGeom>
        </p:spPr>
        <p:txBody>
          <a:bodyPr vert="horz" lIns="91440" tIns="45720" rIns="91440" bIns="45720" rtlCol="0" anchor="ctr"/>
          <a:lstStyle>
            <a:lvl1pPr algn="l">
              <a:defRPr sz="900">
                <a:solidFill>
                  <a:schemeClr val="accent4">
                    <a:lumMod val="60000"/>
                    <a:lumOff val="40000"/>
                  </a:schemeClr>
                </a:solidFill>
              </a:defRPr>
            </a:lvl1pPr>
          </a:lstStyle>
          <a:p>
            <a:fld id="{6C33F9B7-6D27-48ED-945B-D325D1CCF084}" type="slidenum">
              <a:rPr lang="en-US" smtClean="0"/>
              <a:pPr/>
              <a:t>‹#›</a:t>
            </a:fld>
            <a:endParaRPr lang="en-US" dirty="0"/>
          </a:p>
        </p:txBody>
      </p:sp>
      <p:pic>
        <p:nvPicPr>
          <p:cNvPr id="5" name="Graphic 4">
            <a:extLst>
              <a:ext uri="{FF2B5EF4-FFF2-40B4-BE49-F238E27FC236}">
                <a16:creationId xmlns:a16="http://schemas.microsoft.com/office/drawing/2014/main" id="{48998A6E-0311-1B4D-995A-45574EA2C96F}"/>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213210" y="5804567"/>
            <a:ext cx="1969460" cy="984730"/>
          </a:xfrm>
          <a:prstGeom prst="rect">
            <a:avLst/>
          </a:prstGeom>
        </p:spPr>
      </p:pic>
    </p:spTree>
    <p:extLst>
      <p:ext uri="{BB962C8B-B14F-4D97-AF65-F5344CB8AC3E}">
        <p14:creationId xmlns:p14="http://schemas.microsoft.com/office/powerpoint/2010/main" val="10825419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1.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3.sv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3.png"/><Relationship Id="rId11" Type="http://schemas.openxmlformats.org/officeDocument/2006/relationships/image" Target="../media/image1.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jpg"/><Relationship Id="rId4" Type="http://schemas.openxmlformats.org/officeDocument/2006/relationships/image" Target="../media/image49.jp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1.png"/><Relationship Id="rId7" Type="http://schemas.openxmlformats.org/officeDocument/2006/relationships/image" Target="../media/image56.sv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svg"/><Relationship Id="rId4" Type="http://schemas.openxmlformats.org/officeDocument/2006/relationships/image" Target="../media/image53.png"/><Relationship Id="rId9" Type="http://schemas.openxmlformats.org/officeDocument/2006/relationships/image" Target="../media/image58.sv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3.xml"/><Relationship Id="rId1" Type="http://schemas.openxmlformats.org/officeDocument/2006/relationships/slideLayout" Target="../slideLayouts/slideLayout11.xml"/><Relationship Id="rId5" Type="http://schemas.openxmlformats.org/officeDocument/2006/relationships/image" Target="../media/image3.sv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66.svg"/><Relationship Id="rId13" Type="http://schemas.openxmlformats.org/officeDocument/2006/relationships/image" Target="../media/image71.pn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svg"/><Relationship Id="rId2" Type="http://schemas.openxmlformats.org/officeDocument/2006/relationships/notesSlide" Target="../notesSlides/notesSlide26.xml"/><Relationship Id="rId16" Type="http://schemas.openxmlformats.org/officeDocument/2006/relationships/image" Target="../media/image74.svg"/><Relationship Id="rId1" Type="http://schemas.openxmlformats.org/officeDocument/2006/relationships/slideLayout" Target="../slideLayouts/slideLayout2.xml"/><Relationship Id="rId6" Type="http://schemas.openxmlformats.org/officeDocument/2006/relationships/image" Target="../media/image64.svg"/><Relationship Id="rId11" Type="http://schemas.openxmlformats.org/officeDocument/2006/relationships/image" Target="../media/image69.png"/><Relationship Id="rId5" Type="http://schemas.openxmlformats.org/officeDocument/2006/relationships/image" Target="../media/image63.png"/><Relationship Id="rId15" Type="http://schemas.openxmlformats.org/officeDocument/2006/relationships/image" Target="../media/image7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 Id="rId14" Type="http://schemas.openxmlformats.org/officeDocument/2006/relationships/image" Target="../media/image72.svg"/></Relationships>
</file>

<file path=ppt/slides/_rels/slide27.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77.jpg"/><Relationship Id="rId5" Type="http://schemas.openxmlformats.org/officeDocument/2006/relationships/image" Target="../media/image76.jp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hyperlink" Target="https://bravenewcoin.com/insights/nasdaq-planning-a-tokenized-securities-platfor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www.cnbc.com/2020/05/11/paul-tudor-jones-calls-bitcoin-a-great-speculation-says-he-has-almost-2percent-of-his-assets-in-it.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mailto:dave@honeycombdigital.i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sv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A527EE-AEDC-2C46-83BD-6FE338D84C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0"/>
            <a:ext cx="12179300" cy="6858000"/>
          </a:xfrm>
          <a:prstGeom prst="rect">
            <a:avLst/>
          </a:prstGeom>
        </p:spPr>
      </p:pic>
      <p:sp>
        <p:nvSpPr>
          <p:cNvPr id="4" name="TextBox 3">
            <a:extLst>
              <a:ext uri="{FF2B5EF4-FFF2-40B4-BE49-F238E27FC236}">
                <a16:creationId xmlns:a16="http://schemas.microsoft.com/office/drawing/2014/main" id="{A3E3843A-D4A6-4354-9AD9-DE67AC967066}"/>
              </a:ext>
            </a:extLst>
          </p:cNvPr>
          <p:cNvSpPr txBox="1"/>
          <p:nvPr/>
        </p:nvSpPr>
        <p:spPr>
          <a:xfrm>
            <a:off x="-524436" y="1302902"/>
            <a:ext cx="5904656"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panose="020F0502020204030204"/>
                <a:ea typeface="+mn-ea"/>
                <a:cs typeface="+mn-cs"/>
              </a:rPr>
              <a:t>Digital Finance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“Blockchain &amp; Its Disruption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Calibri" panose="020F0502020204030204"/>
              </a:rPr>
              <a:t>of</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the Financial Industry”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Light" panose="020F0302020204030204"/>
                <a:ea typeface="+mn-ea"/>
                <a:cs typeface="+mn-cs"/>
              </a:rPr>
              <a:t>Speaker: Baxter Hines</a:t>
            </a:r>
          </a:p>
        </p:txBody>
      </p:sp>
      <p:sp>
        <p:nvSpPr>
          <p:cNvPr id="2" name="TextBox 1">
            <a:extLst>
              <a:ext uri="{FF2B5EF4-FFF2-40B4-BE49-F238E27FC236}">
                <a16:creationId xmlns:a16="http://schemas.microsoft.com/office/drawing/2014/main" id="{4C4E3E0D-627C-0C44-8D8C-227F06215870}"/>
              </a:ext>
            </a:extLst>
          </p:cNvPr>
          <p:cNvSpPr txBox="1"/>
          <p:nvPr/>
        </p:nvSpPr>
        <p:spPr>
          <a:xfrm>
            <a:off x="481483" y="5150109"/>
            <a:ext cx="386592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October 2020</a:t>
            </a:r>
          </a:p>
        </p:txBody>
      </p:sp>
      <p:sp>
        <p:nvSpPr>
          <p:cNvPr id="3" name="TextBox 2">
            <a:extLst>
              <a:ext uri="{FF2B5EF4-FFF2-40B4-BE49-F238E27FC236}">
                <a16:creationId xmlns:a16="http://schemas.microsoft.com/office/drawing/2014/main" id="{E04F22F7-A53F-B644-8E51-C9CF5486F62B}"/>
              </a:ext>
            </a:extLst>
          </p:cNvPr>
          <p:cNvSpPr txBox="1"/>
          <p:nvPr/>
        </p:nvSpPr>
        <p:spPr>
          <a:xfrm>
            <a:off x="970890" y="4326672"/>
            <a:ext cx="291400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Hyperledger Capital Markets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Special Interest Group</a:t>
            </a:r>
          </a:p>
        </p:txBody>
      </p:sp>
    </p:spTree>
    <p:extLst>
      <p:ext uri="{BB962C8B-B14F-4D97-AF65-F5344CB8AC3E}">
        <p14:creationId xmlns:p14="http://schemas.microsoft.com/office/powerpoint/2010/main" val="1743217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r>
              <a:rPr lang="en-US" sz="3600" dirty="0"/>
              <a:t>Advantages of Smart Contracts</a:t>
            </a: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12700" y="638323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7A0856E9-4FBD-442C-9A87-462F0702B2ED}"/>
              </a:ext>
            </a:extLst>
          </p:cNvPr>
          <p:cNvPicPr>
            <a:picLocks noChangeAspect="1"/>
          </p:cNvPicPr>
          <p:nvPr/>
        </p:nvPicPr>
        <p:blipFill>
          <a:blip r:embed="rId4"/>
          <a:stretch>
            <a:fillRect/>
          </a:stretch>
        </p:blipFill>
        <p:spPr>
          <a:xfrm>
            <a:off x="2755900" y="1447284"/>
            <a:ext cx="5880208" cy="4137088"/>
          </a:xfrm>
          <a:prstGeom prst="rect">
            <a:avLst/>
          </a:prstGeom>
        </p:spPr>
      </p:pic>
    </p:spTree>
    <p:extLst>
      <p:ext uri="{BB962C8B-B14F-4D97-AF65-F5344CB8AC3E}">
        <p14:creationId xmlns:p14="http://schemas.microsoft.com/office/powerpoint/2010/main" val="2516365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D0CDE-D1A2-4618-86AB-149EDD40057C}"/>
              </a:ext>
            </a:extLst>
          </p:cNvPr>
          <p:cNvSpPr>
            <a:spLocks noGrp="1"/>
          </p:cNvSpPr>
          <p:nvPr>
            <p:ph type="title" idx="4294967295"/>
          </p:nvPr>
        </p:nvSpPr>
        <p:spPr>
          <a:xfrm>
            <a:off x="880923" y="161440"/>
            <a:ext cx="10515600" cy="1325563"/>
          </a:xfrm>
        </p:spPr>
        <p:txBody>
          <a:bodyPr/>
          <a:lstStyle/>
          <a:p>
            <a:pPr algn="ctr"/>
            <a:r>
              <a:rPr lang="en-US" dirty="0"/>
              <a:t>Advantages of Digital Securities</a:t>
            </a:r>
          </a:p>
        </p:txBody>
      </p:sp>
      <p:sp>
        <p:nvSpPr>
          <p:cNvPr id="3" name="TextBox 2">
            <a:extLst>
              <a:ext uri="{FF2B5EF4-FFF2-40B4-BE49-F238E27FC236}">
                <a16:creationId xmlns:a16="http://schemas.microsoft.com/office/drawing/2014/main" id="{F60B4DC6-7595-9C43-AE82-58323761B70D}"/>
              </a:ext>
            </a:extLst>
          </p:cNvPr>
          <p:cNvSpPr txBox="1"/>
          <p:nvPr/>
        </p:nvSpPr>
        <p:spPr>
          <a:xfrm>
            <a:off x="1830702" y="2454925"/>
            <a:ext cx="2593112"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Easily Customizable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Create a wide range of new &amp; innovative financial products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D786271F-FD1D-9543-B0EF-CEF9BECD00E4}"/>
              </a:ext>
            </a:extLst>
          </p:cNvPr>
          <p:cNvSpPr txBox="1"/>
          <p:nvPr/>
        </p:nvSpPr>
        <p:spPr>
          <a:xfrm>
            <a:off x="4842167" y="2465737"/>
            <a:ext cx="2593112" cy="123110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Operationally Efficient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Lower costs and faster settlement than </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traditional securities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A3B60150-FF6E-A142-9B6E-7DA35736AB36}"/>
              </a:ext>
            </a:extLst>
          </p:cNvPr>
          <p:cNvSpPr txBox="1"/>
          <p:nvPr/>
        </p:nvSpPr>
        <p:spPr>
          <a:xfrm>
            <a:off x="7807490" y="2452485"/>
            <a:ext cx="2593112"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Enhanced Liquidity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Increase tradability </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and market depth</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89ABFD5A-2901-184F-AE01-F448210FF1B7}"/>
              </a:ext>
            </a:extLst>
          </p:cNvPr>
          <p:cNvSpPr txBox="1"/>
          <p:nvPr/>
        </p:nvSpPr>
        <p:spPr>
          <a:xfrm>
            <a:off x="1922514" y="4847046"/>
            <a:ext cx="2593112"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Lower Cost of Capital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Remove middlemen, increase transparency and program enforceable governance mechanisms</a:t>
            </a:r>
          </a:p>
        </p:txBody>
      </p:sp>
      <p:sp>
        <p:nvSpPr>
          <p:cNvPr id="10" name="TextBox 9">
            <a:extLst>
              <a:ext uri="{FF2B5EF4-FFF2-40B4-BE49-F238E27FC236}">
                <a16:creationId xmlns:a16="http://schemas.microsoft.com/office/drawing/2014/main" id="{3E758109-CDC9-7E4A-9C06-9D69AE24171D}"/>
              </a:ext>
            </a:extLst>
          </p:cNvPr>
          <p:cNvSpPr txBox="1"/>
          <p:nvPr/>
        </p:nvSpPr>
        <p:spPr>
          <a:xfrm>
            <a:off x="4842167" y="4847046"/>
            <a:ext cx="259311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Improve Accessibility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Lower minimum investments &amp; diversify investors bases</a:t>
            </a:r>
          </a:p>
        </p:txBody>
      </p:sp>
      <p:sp>
        <p:nvSpPr>
          <p:cNvPr id="12" name="TextBox 11">
            <a:extLst>
              <a:ext uri="{FF2B5EF4-FFF2-40B4-BE49-F238E27FC236}">
                <a16:creationId xmlns:a16="http://schemas.microsoft.com/office/drawing/2014/main" id="{A8C45B42-84C6-3C41-8756-4A73C402AB0D}"/>
              </a:ext>
            </a:extLst>
          </p:cNvPr>
          <p:cNvSpPr txBox="1"/>
          <p:nvPr/>
        </p:nvSpPr>
        <p:spPr>
          <a:xfrm>
            <a:off x="7815735" y="4847046"/>
            <a:ext cx="259311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Better Recordkeeping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Automate processes to simplify monitoring &amp; auditing</a:t>
            </a:r>
          </a:p>
        </p:txBody>
      </p:sp>
      <p:grpSp>
        <p:nvGrpSpPr>
          <p:cNvPr id="55" name="Group 54">
            <a:extLst>
              <a:ext uri="{FF2B5EF4-FFF2-40B4-BE49-F238E27FC236}">
                <a16:creationId xmlns:a16="http://schemas.microsoft.com/office/drawing/2014/main" id="{A5C0CAF0-9E21-4A46-99B8-CF73247569ED}"/>
              </a:ext>
            </a:extLst>
          </p:cNvPr>
          <p:cNvGrpSpPr/>
          <p:nvPr/>
        </p:nvGrpSpPr>
        <p:grpSpPr>
          <a:xfrm>
            <a:off x="2578293" y="1526173"/>
            <a:ext cx="1097933" cy="861112"/>
            <a:chOff x="2131405" y="1299018"/>
            <a:chExt cx="1097933" cy="861112"/>
          </a:xfrm>
        </p:grpSpPr>
        <p:sp>
          <p:nvSpPr>
            <p:cNvPr id="44" name="Hexagon 43">
              <a:extLst>
                <a:ext uri="{FF2B5EF4-FFF2-40B4-BE49-F238E27FC236}">
                  <a16:creationId xmlns:a16="http://schemas.microsoft.com/office/drawing/2014/main" id="{07ED95BF-2D42-A043-ABF3-46AA8B0EEA80}"/>
                </a:ext>
              </a:extLst>
            </p:cNvPr>
            <p:cNvSpPr/>
            <p:nvPr/>
          </p:nvSpPr>
          <p:spPr>
            <a:xfrm>
              <a:off x="2131405" y="1299018"/>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aphic 4">
              <a:extLst>
                <a:ext uri="{FF2B5EF4-FFF2-40B4-BE49-F238E27FC236}">
                  <a16:creationId xmlns:a16="http://schemas.microsoft.com/office/drawing/2014/main" id="{5AF33788-A9CB-EF4F-A566-1FEEEDC3F1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39666" y="1485373"/>
              <a:ext cx="481409" cy="481409"/>
            </a:xfrm>
            <a:prstGeom prst="rect">
              <a:avLst/>
            </a:prstGeom>
          </p:spPr>
        </p:pic>
      </p:grpSp>
      <p:grpSp>
        <p:nvGrpSpPr>
          <p:cNvPr id="51" name="Group 50">
            <a:extLst>
              <a:ext uri="{FF2B5EF4-FFF2-40B4-BE49-F238E27FC236}">
                <a16:creationId xmlns:a16="http://schemas.microsoft.com/office/drawing/2014/main" id="{31F1A414-C64E-624D-8503-A84DAD7CD0FA}"/>
              </a:ext>
            </a:extLst>
          </p:cNvPr>
          <p:cNvGrpSpPr/>
          <p:nvPr/>
        </p:nvGrpSpPr>
        <p:grpSpPr>
          <a:xfrm>
            <a:off x="5528010" y="3892032"/>
            <a:ext cx="1097933" cy="861112"/>
            <a:chOff x="5602392" y="3948912"/>
            <a:chExt cx="1097933" cy="861112"/>
          </a:xfrm>
        </p:grpSpPr>
        <p:sp>
          <p:nvSpPr>
            <p:cNvPr id="48" name="Hexagon 47">
              <a:extLst>
                <a:ext uri="{FF2B5EF4-FFF2-40B4-BE49-F238E27FC236}">
                  <a16:creationId xmlns:a16="http://schemas.microsoft.com/office/drawing/2014/main" id="{4B4912A5-8296-564D-B60D-9382B88218BA}"/>
                </a:ext>
              </a:extLst>
            </p:cNvPr>
            <p:cNvSpPr/>
            <p:nvPr/>
          </p:nvSpPr>
          <p:spPr>
            <a:xfrm>
              <a:off x="5602392" y="3948912"/>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3" name="Graphic 32">
              <a:extLst>
                <a:ext uri="{FF2B5EF4-FFF2-40B4-BE49-F238E27FC236}">
                  <a16:creationId xmlns:a16="http://schemas.microsoft.com/office/drawing/2014/main" id="{7E7DCD32-B979-E14F-AB1A-89CE9C760D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54527" y="4063975"/>
              <a:ext cx="603675" cy="603675"/>
            </a:xfrm>
            <a:prstGeom prst="rect">
              <a:avLst/>
            </a:prstGeom>
          </p:spPr>
        </p:pic>
      </p:grpSp>
      <p:grpSp>
        <p:nvGrpSpPr>
          <p:cNvPr id="50" name="Group 49">
            <a:extLst>
              <a:ext uri="{FF2B5EF4-FFF2-40B4-BE49-F238E27FC236}">
                <a16:creationId xmlns:a16="http://schemas.microsoft.com/office/drawing/2014/main" id="{4EFDD081-2102-E843-8426-C1A0766DA91A}"/>
              </a:ext>
            </a:extLst>
          </p:cNvPr>
          <p:cNvGrpSpPr/>
          <p:nvPr/>
        </p:nvGrpSpPr>
        <p:grpSpPr>
          <a:xfrm>
            <a:off x="2578294" y="3876782"/>
            <a:ext cx="1097933" cy="861112"/>
            <a:chOff x="2215380" y="3939582"/>
            <a:chExt cx="1097933" cy="861112"/>
          </a:xfrm>
        </p:grpSpPr>
        <p:sp>
          <p:nvSpPr>
            <p:cNvPr id="49" name="Hexagon 48">
              <a:extLst>
                <a:ext uri="{FF2B5EF4-FFF2-40B4-BE49-F238E27FC236}">
                  <a16:creationId xmlns:a16="http://schemas.microsoft.com/office/drawing/2014/main" id="{54ADF167-4D92-514D-82C6-87EB324C88B3}"/>
                </a:ext>
              </a:extLst>
            </p:cNvPr>
            <p:cNvSpPr/>
            <p:nvPr/>
          </p:nvSpPr>
          <p:spPr>
            <a:xfrm>
              <a:off x="2215380" y="3939582"/>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5" name="Graphic 34">
              <a:extLst>
                <a:ext uri="{FF2B5EF4-FFF2-40B4-BE49-F238E27FC236}">
                  <a16:creationId xmlns:a16="http://schemas.microsoft.com/office/drawing/2014/main" id="{E3A97693-938E-6B4F-A76D-121A412F1D0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405117" y="4042814"/>
              <a:ext cx="638175" cy="638175"/>
            </a:xfrm>
            <a:prstGeom prst="rect">
              <a:avLst/>
            </a:prstGeom>
          </p:spPr>
        </p:pic>
      </p:grpSp>
      <p:grpSp>
        <p:nvGrpSpPr>
          <p:cNvPr id="52" name="Group 51">
            <a:extLst>
              <a:ext uri="{FF2B5EF4-FFF2-40B4-BE49-F238E27FC236}">
                <a16:creationId xmlns:a16="http://schemas.microsoft.com/office/drawing/2014/main" id="{4D4D6257-EAE8-7D44-9BDD-0B19433171ED}"/>
              </a:ext>
            </a:extLst>
          </p:cNvPr>
          <p:cNvGrpSpPr/>
          <p:nvPr/>
        </p:nvGrpSpPr>
        <p:grpSpPr>
          <a:xfrm>
            <a:off x="8555081" y="3892032"/>
            <a:ext cx="1097933" cy="861112"/>
            <a:chOff x="9409282" y="3771631"/>
            <a:chExt cx="1097933" cy="861112"/>
          </a:xfrm>
        </p:grpSpPr>
        <p:sp>
          <p:nvSpPr>
            <p:cNvPr id="47" name="Hexagon 46">
              <a:extLst>
                <a:ext uri="{FF2B5EF4-FFF2-40B4-BE49-F238E27FC236}">
                  <a16:creationId xmlns:a16="http://schemas.microsoft.com/office/drawing/2014/main" id="{B38CE00B-4B4A-7743-BE25-58A054EF1724}"/>
                </a:ext>
              </a:extLst>
            </p:cNvPr>
            <p:cNvSpPr/>
            <p:nvPr/>
          </p:nvSpPr>
          <p:spPr>
            <a:xfrm>
              <a:off x="9409282" y="3771631"/>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7" name="Graphic 36">
              <a:extLst>
                <a:ext uri="{FF2B5EF4-FFF2-40B4-BE49-F238E27FC236}">
                  <a16:creationId xmlns:a16="http://schemas.microsoft.com/office/drawing/2014/main" id="{5F97BE21-84F8-F641-8852-2649B58789D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691572" y="3898515"/>
              <a:ext cx="588758" cy="588758"/>
            </a:xfrm>
            <a:prstGeom prst="rect">
              <a:avLst/>
            </a:prstGeom>
          </p:spPr>
        </p:pic>
      </p:grpSp>
      <p:grpSp>
        <p:nvGrpSpPr>
          <p:cNvPr id="53" name="Group 52">
            <a:extLst>
              <a:ext uri="{FF2B5EF4-FFF2-40B4-BE49-F238E27FC236}">
                <a16:creationId xmlns:a16="http://schemas.microsoft.com/office/drawing/2014/main" id="{ECB57BEB-1F16-8B46-9809-DACEEBC870BF}"/>
              </a:ext>
            </a:extLst>
          </p:cNvPr>
          <p:cNvGrpSpPr/>
          <p:nvPr/>
        </p:nvGrpSpPr>
        <p:grpSpPr>
          <a:xfrm>
            <a:off x="8555080" y="1531691"/>
            <a:ext cx="1097933" cy="861112"/>
            <a:chOff x="9054719" y="1345672"/>
            <a:chExt cx="1097933" cy="861112"/>
          </a:xfrm>
        </p:grpSpPr>
        <p:sp>
          <p:nvSpPr>
            <p:cNvPr id="46" name="Hexagon 45">
              <a:extLst>
                <a:ext uri="{FF2B5EF4-FFF2-40B4-BE49-F238E27FC236}">
                  <a16:creationId xmlns:a16="http://schemas.microsoft.com/office/drawing/2014/main" id="{B2D1F93E-D3ED-1948-8BA2-8291425FA0DE}"/>
                </a:ext>
              </a:extLst>
            </p:cNvPr>
            <p:cNvSpPr/>
            <p:nvPr/>
          </p:nvSpPr>
          <p:spPr>
            <a:xfrm>
              <a:off x="9054719" y="1345672"/>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1" name="Graphic 40">
              <a:extLst>
                <a:ext uri="{FF2B5EF4-FFF2-40B4-BE49-F238E27FC236}">
                  <a16:creationId xmlns:a16="http://schemas.microsoft.com/office/drawing/2014/main" id="{84BCCF04-5E84-A140-B30D-D0BF3B0DF61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334411" y="1498789"/>
              <a:ext cx="557210" cy="557210"/>
            </a:xfrm>
            <a:prstGeom prst="rect">
              <a:avLst/>
            </a:prstGeom>
          </p:spPr>
        </p:pic>
      </p:grpSp>
      <p:grpSp>
        <p:nvGrpSpPr>
          <p:cNvPr id="54" name="Group 53">
            <a:extLst>
              <a:ext uri="{FF2B5EF4-FFF2-40B4-BE49-F238E27FC236}">
                <a16:creationId xmlns:a16="http://schemas.microsoft.com/office/drawing/2014/main" id="{56D395CE-FD02-C040-9D45-6B610C197E25}"/>
              </a:ext>
            </a:extLst>
          </p:cNvPr>
          <p:cNvGrpSpPr/>
          <p:nvPr/>
        </p:nvGrpSpPr>
        <p:grpSpPr>
          <a:xfrm>
            <a:off x="5534398" y="1522676"/>
            <a:ext cx="1097933" cy="861112"/>
            <a:chOff x="5537078" y="1308349"/>
            <a:chExt cx="1097933" cy="861112"/>
          </a:xfrm>
        </p:grpSpPr>
        <p:sp>
          <p:nvSpPr>
            <p:cNvPr id="45" name="Hexagon 44">
              <a:extLst>
                <a:ext uri="{FF2B5EF4-FFF2-40B4-BE49-F238E27FC236}">
                  <a16:creationId xmlns:a16="http://schemas.microsoft.com/office/drawing/2014/main" id="{B0924A8B-4795-BA4E-94BB-CE26C9D62236}"/>
                </a:ext>
              </a:extLst>
            </p:cNvPr>
            <p:cNvSpPr/>
            <p:nvPr/>
          </p:nvSpPr>
          <p:spPr>
            <a:xfrm>
              <a:off x="5537078" y="1308349"/>
              <a:ext cx="1097933" cy="86111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3" name="Graphic 42">
              <a:extLst>
                <a:ext uri="{FF2B5EF4-FFF2-40B4-BE49-F238E27FC236}">
                  <a16:creationId xmlns:a16="http://schemas.microsoft.com/office/drawing/2014/main" id="{011351A7-98B8-0743-B068-15650A3123C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807445" y="1470796"/>
              <a:ext cx="538536" cy="538536"/>
            </a:xfrm>
            <a:prstGeom prst="rect">
              <a:avLst/>
            </a:prstGeom>
          </p:spPr>
        </p:pic>
      </p:grpSp>
      <p:pic>
        <p:nvPicPr>
          <p:cNvPr id="56" name="Picture 55">
            <a:extLst>
              <a:ext uri="{FF2B5EF4-FFF2-40B4-BE49-F238E27FC236}">
                <a16:creationId xmlns:a16="http://schemas.microsoft.com/office/drawing/2014/main" id="{C0BF8BF1-CE41-C245-9C2D-ECA01AF27E2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9" name="Slide Number Placeholder 1">
            <a:extLst>
              <a:ext uri="{FF2B5EF4-FFF2-40B4-BE49-F238E27FC236}">
                <a16:creationId xmlns:a16="http://schemas.microsoft.com/office/drawing/2014/main" id="{3067C969-C090-F549-BC34-55DD66170752}"/>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2330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7F626C3-9612-C744-904C-08891DFBFE3A}"/>
              </a:ext>
            </a:extLst>
          </p:cNvPr>
          <p:cNvSpPr txBox="1"/>
          <p:nvPr/>
        </p:nvSpPr>
        <p:spPr>
          <a:xfrm>
            <a:off x="382709" y="1376153"/>
            <a:ext cx="4026612" cy="47089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More of the economy’s growth is coming from private markets and that’s unlikely to change. </a:t>
            </a:r>
          </a:p>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Already the number of privately owned corporates has well surpassed publicly listed securities.</a:t>
            </a:r>
          </a:p>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Operators and asset owners need </a:t>
            </a:r>
            <a:r>
              <a:rPr kumimoji="0" lang="en-US" sz="2400" b="1" i="0" u="none" strike="noStrike" kern="1200" cap="none" spc="0" normalizeH="0" baseline="0" noProof="0" dirty="0">
                <a:ln>
                  <a:noFill/>
                </a:ln>
                <a:solidFill>
                  <a:prstClr val="white"/>
                </a:solidFill>
                <a:effectLst/>
                <a:uLnTx/>
                <a:uFillTx/>
                <a:latin typeface="Calibri" panose="020F0502020204030204"/>
                <a:ea typeface="+mn-ea"/>
                <a:cs typeface="+mn-cs"/>
              </a:rPr>
              <a:t>liquidity</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for sustaining IRRs and returning capital to early LPs. </a:t>
            </a:r>
          </a:p>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9" name="Title 1">
            <a:extLst>
              <a:ext uri="{FF2B5EF4-FFF2-40B4-BE49-F238E27FC236}">
                <a16:creationId xmlns:a16="http://schemas.microsoft.com/office/drawing/2014/main" id="{F1CFD83C-E3B6-A64D-AEEF-DA8AFD8AADD2}"/>
              </a:ext>
            </a:extLst>
          </p:cNvPr>
          <p:cNvSpPr txBox="1">
            <a:spLocks/>
          </p:cNvSpPr>
          <p:nvPr/>
        </p:nvSpPr>
        <p:spPr>
          <a:xfrm>
            <a:off x="372945" y="477020"/>
            <a:ext cx="6622400" cy="1986011"/>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800"/>
              </a:spcAft>
              <a:buClrTx/>
              <a:buSzTx/>
              <a:buFontTx/>
              <a:buNone/>
              <a:tabLst/>
              <a:defRPr/>
            </a:pPr>
            <a:r>
              <a:rPr kumimoji="0" lang="en-US" sz="2800" b="0" i="0" u="none" strike="noStrike" kern="1200" cap="none" spc="0" normalizeH="0" baseline="0" noProof="0" dirty="0">
                <a:ln>
                  <a:noFill/>
                </a:ln>
                <a:solidFill>
                  <a:srgbClr val="FEC000"/>
                </a:solidFill>
                <a:effectLst/>
                <a:uLnTx/>
                <a:uFillTx/>
                <a:latin typeface="Calibri" panose="020F0502020204030204"/>
                <a:ea typeface="+mj-ea"/>
                <a:cs typeface="+mj-cs"/>
              </a:rPr>
              <a:t>We expect trillions of dollars </a:t>
            </a:r>
            <a:br>
              <a:rPr kumimoji="0" lang="en-US" sz="2800" b="0" i="0" u="none" strike="noStrike" kern="1200" cap="none" spc="0" normalizeH="0" baseline="0" noProof="0" dirty="0">
                <a:ln>
                  <a:noFill/>
                </a:ln>
                <a:solidFill>
                  <a:srgbClr val="FEC000"/>
                </a:solidFill>
                <a:effectLst/>
                <a:uLnTx/>
                <a:uFillTx/>
                <a:latin typeface="Calibri" panose="020F0502020204030204"/>
                <a:ea typeface="+mj-ea"/>
                <a:cs typeface="+mj-cs"/>
              </a:rPr>
            </a:br>
            <a:r>
              <a:rPr kumimoji="0" lang="en-US" sz="2800" b="0" i="0" u="none" strike="noStrike" kern="1200" cap="none" spc="0" normalizeH="0" baseline="0" noProof="0" dirty="0">
                <a:ln>
                  <a:noFill/>
                </a:ln>
                <a:solidFill>
                  <a:srgbClr val="FEC000"/>
                </a:solidFill>
                <a:effectLst/>
                <a:uLnTx/>
                <a:uFillTx/>
                <a:latin typeface="Calibri" panose="020F0502020204030204"/>
                <a:ea typeface="+mj-ea"/>
                <a:cs typeface="+mj-cs"/>
              </a:rPr>
              <a:t>are coming to the blockchain.</a:t>
            </a:r>
          </a:p>
        </p:txBody>
      </p:sp>
      <p:grpSp>
        <p:nvGrpSpPr>
          <p:cNvPr id="37" name="Group 36">
            <a:extLst>
              <a:ext uri="{FF2B5EF4-FFF2-40B4-BE49-F238E27FC236}">
                <a16:creationId xmlns:a16="http://schemas.microsoft.com/office/drawing/2014/main" id="{6D5BE0B0-34C7-824A-A565-9F5FE0C7884E}"/>
              </a:ext>
            </a:extLst>
          </p:cNvPr>
          <p:cNvGrpSpPr/>
          <p:nvPr/>
        </p:nvGrpSpPr>
        <p:grpSpPr>
          <a:xfrm>
            <a:off x="4567942" y="1309778"/>
            <a:ext cx="7111956" cy="3930381"/>
            <a:chOff x="4521289" y="1179150"/>
            <a:chExt cx="7111956" cy="3930381"/>
          </a:xfrm>
        </p:grpSpPr>
        <p:grpSp>
          <p:nvGrpSpPr>
            <p:cNvPr id="26" name="Group 25">
              <a:extLst>
                <a:ext uri="{FF2B5EF4-FFF2-40B4-BE49-F238E27FC236}">
                  <a16:creationId xmlns:a16="http://schemas.microsoft.com/office/drawing/2014/main" id="{7015AD29-01D7-DC40-9989-28E7F7FECC10}"/>
                </a:ext>
              </a:extLst>
            </p:cNvPr>
            <p:cNvGrpSpPr/>
            <p:nvPr/>
          </p:nvGrpSpPr>
          <p:grpSpPr>
            <a:xfrm>
              <a:off x="5141167" y="1845575"/>
              <a:ext cx="6484776" cy="2957804"/>
              <a:chOff x="5141167" y="1845575"/>
              <a:chExt cx="6484776" cy="2957804"/>
            </a:xfrm>
          </p:grpSpPr>
          <p:cxnSp>
            <p:nvCxnSpPr>
              <p:cNvPr id="17" name="Straight Connector 16">
                <a:extLst>
                  <a:ext uri="{FF2B5EF4-FFF2-40B4-BE49-F238E27FC236}">
                    <a16:creationId xmlns:a16="http://schemas.microsoft.com/office/drawing/2014/main" id="{E8155331-38BC-2148-B441-B03FD200C68D}"/>
                  </a:ext>
                </a:extLst>
              </p:cNvPr>
              <p:cNvCxnSpPr/>
              <p:nvPr/>
            </p:nvCxnSpPr>
            <p:spPr>
              <a:xfrm>
                <a:off x="5141167" y="1845575"/>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9C3A481-A8FB-8648-BDF6-FD1EE09871CD}"/>
                  </a:ext>
                </a:extLst>
              </p:cNvPr>
              <p:cNvCxnSpPr/>
              <p:nvPr/>
            </p:nvCxnSpPr>
            <p:spPr>
              <a:xfrm>
                <a:off x="5141167" y="2215300"/>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2C93F76-952E-B147-B9AF-C11D78EB97D1}"/>
                  </a:ext>
                </a:extLst>
              </p:cNvPr>
              <p:cNvCxnSpPr/>
              <p:nvPr/>
            </p:nvCxnSpPr>
            <p:spPr>
              <a:xfrm>
                <a:off x="5141167" y="2585026"/>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9161847-60E0-814D-B2E8-4C0DEDE178C3}"/>
                  </a:ext>
                </a:extLst>
              </p:cNvPr>
              <p:cNvCxnSpPr/>
              <p:nvPr/>
            </p:nvCxnSpPr>
            <p:spPr>
              <a:xfrm>
                <a:off x="5141167" y="2954751"/>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E2FCE67-034F-8C4F-9A73-6E338D6AE6C7}"/>
                  </a:ext>
                </a:extLst>
              </p:cNvPr>
              <p:cNvCxnSpPr/>
              <p:nvPr/>
            </p:nvCxnSpPr>
            <p:spPr>
              <a:xfrm>
                <a:off x="5141167" y="3324476"/>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F1029DD-9989-7040-BC4C-A948D01D7F0D}"/>
                  </a:ext>
                </a:extLst>
              </p:cNvPr>
              <p:cNvCxnSpPr/>
              <p:nvPr/>
            </p:nvCxnSpPr>
            <p:spPr>
              <a:xfrm>
                <a:off x="5141167" y="3694202"/>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5E6A61F-F2B9-C24F-A588-BE0AE97C5E0A}"/>
                  </a:ext>
                </a:extLst>
              </p:cNvPr>
              <p:cNvCxnSpPr/>
              <p:nvPr/>
            </p:nvCxnSpPr>
            <p:spPr>
              <a:xfrm>
                <a:off x="5141167" y="4063928"/>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C4C1412-C1BC-4941-A478-2BEA2C895879}"/>
                  </a:ext>
                </a:extLst>
              </p:cNvPr>
              <p:cNvCxnSpPr/>
              <p:nvPr/>
            </p:nvCxnSpPr>
            <p:spPr>
              <a:xfrm>
                <a:off x="5141167" y="4433653"/>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7441D48-A4AC-9E46-9A32-9E058C672C52}"/>
                  </a:ext>
                </a:extLst>
              </p:cNvPr>
              <p:cNvCxnSpPr/>
              <p:nvPr/>
            </p:nvCxnSpPr>
            <p:spPr>
              <a:xfrm>
                <a:off x="5141167" y="4803379"/>
                <a:ext cx="64847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1E46E128-CADE-1B4F-8FE9-226440000E01}"/>
                </a:ext>
              </a:extLst>
            </p:cNvPr>
            <p:cNvSpPr/>
            <p:nvPr/>
          </p:nvSpPr>
          <p:spPr>
            <a:xfrm>
              <a:off x="6363388" y="2354293"/>
              <a:ext cx="870362" cy="3844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459731B4-E586-DB46-B4B4-D4F8083F867F}"/>
                </a:ext>
              </a:extLst>
            </p:cNvPr>
            <p:cNvSpPr/>
            <p:nvPr/>
          </p:nvSpPr>
          <p:spPr>
            <a:xfrm>
              <a:off x="6363387" y="3949828"/>
              <a:ext cx="920517" cy="3844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5D33BDB-DCFC-0946-A580-53BDE5A2AED5}"/>
                </a:ext>
              </a:extLst>
            </p:cNvPr>
            <p:cNvSpPr txBox="1"/>
            <p:nvPr/>
          </p:nvSpPr>
          <p:spPr>
            <a:xfrm>
              <a:off x="4810538" y="1179150"/>
              <a:ext cx="671993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EC000"/>
                  </a:solidFill>
                  <a:effectLst/>
                  <a:uLnTx/>
                  <a:uFillTx/>
                  <a:latin typeface="Calibri" panose="020F0502020204030204"/>
                  <a:ea typeface="+mn-ea"/>
                  <a:cs typeface="+mn-cs"/>
                </a:rPr>
                <a:t>Private Market AUM </a:t>
              </a:r>
              <a:r>
                <a:rPr kumimoji="0" lang="en-US" sz="1800" b="0" i="0" u="none" strike="noStrike" kern="1200" cap="none" spc="0" normalizeH="0" baseline="0" noProof="0" dirty="0">
                  <a:ln>
                    <a:noFill/>
                  </a:ln>
                  <a:solidFill>
                    <a:srgbClr val="FEC000"/>
                  </a:solidFill>
                  <a:effectLst/>
                  <a:uLnTx/>
                  <a:uFillTx/>
                  <a:latin typeface="Calibri" panose="020F0502020204030204"/>
                  <a:ea typeface="+mn-ea"/>
                  <a:cs typeface="+mn-cs"/>
                </a:rPr>
                <a:t>expected to grow at 10% annually through 2023.</a:t>
              </a:r>
            </a:p>
          </p:txBody>
        </p:sp>
        <p:sp>
          <p:nvSpPr>
            <p:cNvPr id="11" name="TextBox 10">
              <a:extLst>
                <a:ext uri="{FF2B5EF4-FFF2-40B4-BE49-F238E27FC236}">
                  <a16:creationId xmlns:a16="http://schemas.microsoft.com/office/drawing/2014/main" id="{B7D39AC9-1B91-C249-B7F0-76A938D19054}"/>
                </a:ext>
              </a:extLst>
            </p:cNvPr>
            <p:cNvSpPr txBox="1"/>
            <p:nvPr/>
          </p:nvSpPr>
          <p:spPr>
            <a:xfrm>
              <a:off x="4521289" y="1716832"/>
              <a:ext cx="619878" cy="324960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8,000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7,000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5,000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6,000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4,000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3,000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2,000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1,000</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0</a:t>
              </a:r>
            </a:p>
          </p:txBody>
        </p:sp>
        <p:sp>
          <p:nvSpPr>
            <p:cNvPr id="12" name="TextBox 11">
              <a:extLst>
                <a:ext uri="{FF2B5EF4-FFF2-40B4-BE49-F238E27FC236}">
                  <a16:creationId xmlns:a16="http://schemas.microsoft.com/office/drawing/2014/main" id="{4DD9B538-B39E-2141-8576-5B61F865FABB}"/>
                </a:ext>
              </a:extLst>
            </p:cNvPr>
            <p:cNvSpPr txBox="1"/>
            <p:nvPr/>
          </p:nvSpPr>
          <p:spPr>
            <a:xfrm>
              <a:off x="5093071" y="4832532"/>
              <a:ext cx="59716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2000</a:t>
              </a:r>
            </a:p>
          </p:txBody>
        </p:sp>
        <p:sp>
          <p:nvSpPr>
            <p:cNvPr id="13" name="TextBox 12">
              <a:extLst>
                <a:ext uri="{FF2B5EF4-FFF2-40B4-BE49-F238E27FC236}">
                  <a16:creationId xmlns:a16="http://schemas.microsoft.com/office/drawing/2014/main" id="{BF141A59-6015-8346-9A11-E128B815A4BC}"/>
                </a:ext>
              </a:extLst>
            </p:cNvPr>
            <p:cNvSpPr txBox="1"/>
            <p:nvPr/>
          </p:nvSpPr>
          <p:spPr>
            <a:xfrm>
              <a:off x="6809904" y="4832532"/>
              <a:ext cx="59716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2005</a:t>
              </a:r>
            </a:p>
          </p:txBody>
        </p:sp>
        <p:sp>
          <p:nvSpPr>
            <p:cNvPr id="14" name="TextBox 13">
              <a:extLst>
                <a:ext uri="{FF2B5EF4-FFF2-40B4-BE49-F238E27FC236}">
                  <a16:creationId xmlns:a16="http://schemas.microsoft.com/office/drawing/2014/main" id="{CDAF4C41-8DF6-0A49-B1D5-1EBDB945C927}"/>
                </a:ext>
              </a:extLst>
            </p:cNvPr>
            <p:cNvSpPr txBox="1"/>
            <p:nvPr/>
          </p:nvSpPr>
          <p:spPr>
            <a:xfrm>
              <a:off x="8508076" y="4832532"/>
              <a:ext cx="59716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2010</a:t>
              </a:r>
            </a:p>
          </p:txBody>
        </p:sp>
        <p:sp>
          <p:nvSpPr>
            <p:cNvPr id="15" name="TextBox 14">
              <a:extLst>
                <a:ext uri="{FF2B5EF4-FFF2-40B4-BE49-F238E27FC236}">
                  <a16:creationId xmlns:a16="http://schemas.microsoft.com/office/drawing/2014/main" id="{08E61050-7C15-AB4A-8BAA-9E6D731ABBDD}"/>
                </a:ext>
              </a:extLst>
            </p:cNvPr>
            <p:cNvSpPr txBox="1"/>
            <p:nvPr/>
          </p:nvSpPr>
          <p:spPr>
            <a:xfrm>
              <a:off x="10196917" y="4832532"/>
              <a:ext cx="59716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2015</a:t>
              </a:r>
            </a:p>
          </p:txBody>
        </p:sp>
        <p:sp>
          <p:nvSpPr>
            <p:cNvPr id="27" name="TextBox 26">
              <a:extLst>
                <a:ext uri="{FF2B5EF4-FFF2-40B4-BE49-F238E27FC236}">
                  <a16:creationId xmlns:a16="http://schemas.microsoft.com/office/drawing/2014/main" id="{568C54B5-A9D1-0640-B4DD-2E9025587E29}"/>
                </a:ext>
              </a:extLst>
            </p:cNvPr>
            <p:cNvSpPr txBox="1"/>
            <p:nvPr/>
          </p:nvSpPr>
          <p:spPr>
            <a:xfrm>
              <a:off x="4859221" y="1893865"/>
              <a:ext cx="10916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6,917</a:t>
              </a:r>
            </a:p>
          </p:txBody>
        </p:sp>
        <p:sp>
          <p:nvSpPr>
            <p:cNvPr id="28" name="TextBox 27">
              <a:extLst>
                <a:ext uri="{FF2B5EF4-FFF2-40B4-BE49-F238E27FC236}">
                  <a16:creationId xmlns:a16="http://schemas.microsoft.com/office/drawing/2014/main" id="{6E0C6FA7-04BC-9043-AEB2-E07486BD4071}"/>
                </a:ext>
              </a:extLst>
            </p:cNvPr>
            <p:cNvSpPr txBox="1"/>
            <p:nvPr/>
          </p:nvSpPr>
          <p:spPr>
            <a:xfrm>
              <a:off x="4859221" y="4170535"/>
              <a:ext cx="10916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1,572</a:t>
              </a:r>
            </a:p>
          </p:txBody>
        </p:sp>
        <p:sp>
          <p:nvSpPr>
            <p:cNvPr id="29" name="TextBox 28">
              <a:extLst>
                <a:ext uri="{FF2B5EF4-FFF2-40B4-BE49-F238E27FC236}">
                  <a16:creationId xmlns:a16="http://schemas.microsoft.com/office/drawing/2014/main" id="{488A5460-AF00-C44B-9C77-B249F5706F4C}"/>
                </a:ext>
              </a:extLst>
            </p:cNvPr>
            <p:cNvSpPr txBox="1"/>
            <p:nvPr/>
          </p:nvSpPr>
          <p:spPr>
            <a:xfrm>
              <a:off x="10541564" y="1691884"/>
              <a:ext cx="10916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7,596</a:t>
              </a:r>
            </a:p>
          </p:txBody>
        </p:sp>
        <p:sp>
          <p:nvSpPr>
            <p:cNvPr id="30" name="TextBox 29">
              <a:extLst>
                <a:ext uri="{FF2B5EF4-FFF2-40B4-BE49-F238E27FC236}">
                  <a16:creationId xmlns:a16="http://schemas.microsoft.com/office/drawing/2014/main" id="{74040F92-BCC6-244A-B509-3F2181C0A084}"/>
                </a:ext>
              </a:extLst>
            </p:cNvPr>
            <p:cNvSpPr txBox="1"/>
            <p:nvPr/>
          </p:nvSpPr>
          <p:spPr>
            <a:xfrm>
              <a:off x="10541564" y="3170786"/>
              <a:ext cx="109168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4.336</a:t>
              </a:r>
            </a:p>
          </p:txBody>
        </p:sp>
        <p:sp>
          <p:nvSpPr>
            <p:cNvPr id="32" name="Freeform 31">
              <a:extLst>
                <a:ext uri="{FF2B5EF4-FFF2-40B4-BE49-F238E27FC236}">
                  <a16:creationId xmlns:a16="http://schemas.microsoft.com/office/drawing/2014/main" id="{2E68486E-BB24-9440-B54F-D6C484DE0FDE}"/>
                </a:ext>
              </a:extLst>
            </p:cNvPr>
            <p:cNvSpPr/>
            <p:nvPr/>
          </p:nvSpPr>
          <p:spPr>
            <a:xfrm>
              <a:off x="5327780" y="2230016"/>
              <a:ext cx="6102220" cy="1028113"/>
            </a:xfrm>
            <a:custGeom>
              <a:avLst/>
              <a:gdLst>
                <a:gd name="connsiteX0" fmla="*/ 0 w 6102220"/>
                <a:gd name="connsiteY0" fmla="*/ 0 h 1028113"/>
                <a:gd name="connsiteX1" fmla="*/ 494522 w 6102220"/>
                <a:gd name="connsiteY1" fmla="*/ 335902 h 1028113"/>
                <a:gd name="connsiteX2" fmla="*/ 1101012 w 6102220"/>
                <a:gd name="connsiteY2" fmla="*/ 606490 h 1028113"/>
                <a:gd name="connsiteX3" fmla="*/ 1987420 w 6102220"/>
                <a:gd name="connsiteY3" fmla="*/ 662474 h 1028113"/>
                <a:gd name="connsiteX4" fmla="*/ 2388636 w 6102220"/>
                <a:gd name="connsiteY4" fmla="*/ 653143 h 1028113"/>
                <a:gd name="connsiteX5" fmla="*/ 2780522 w 6102220"/>
                <a:gd name="connsiteY5" fmla="*/ 811764 h 1028113"/>
                <a:gd name="connsiteX6" fmla="*/ 3545632 w 6102220"/>
                <a:gd name="connsiteY6" fmla="*/ 979715 h 1028113"/>
                <a:gd name="connsiteX7" fmla="*/ 4180114 w 6102220"/>
                <a:gd name="connsiteY7" fmla="*/ 1026368 h 1028113"/>
                <a:gd name="connsiteX8" fmla="*/ 4730620 w 6102220"/>
                <a:gd name="connsiteY8" fmla="*/ 933062 h 1028113"/>
                <a:gd name="connsiteX9" fmla="*/ 5262465 w 6102220"/>
                <a:gd name="connsiteY9" fmla="*/ 933062 h 1028113"/>
                <a:gd name="connsiteX10" fmla="*/ 5579706 w 6102220"/>
                <a:gd name="connsiteY10" fmla="*/ 961053 h 1028113"/>
                <a:gd name="connsiteX11" fmla="*/ 6102220 w 6102220"/>
                <a:gd name="connsiteY11" fmla="*/ 886408 h 1028113"/>
                <a:gd name="connsiteX12" fmla="*/ 6102220 w 6102220"/>
                <a:gd name="connsiteY12" fmla="*/ 886408 h 102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02220" h="1028113">
                  <a:moveTo>
                    <a:pt x="0" y="0"/>
                  </a:moveTo>
                  <a:cubicBezTo>
                    <a:pt x="155510" y="117410"/>
                    <a:pt x="311020" y="234820"/>
                    <a:pt x="494522" y="335902"/>
                  </a:cubicBezTo>
                  <a:cubicBezTo>
                    <a:pt x="678024" y="436984"/>
                    <a:pt x="852196" y="552061"/>
                    <a:pt x="1101012" y="606490"/>
                  </a:cubicBezTo>
                  <a:cubicBezTo>
                    <a:pt x="1349828" y="660919"/>
                    <a:pt x="1772816" y="654699"/>
                    <a:pt x="1987420" y="662474"/>
                  </a:cubicBezTo>
                  <a:cubicBezTo>
                    <a:pt x="2202024" y="670249"/>
                    <a:pt x="2256452" y="628261"/>
                    <a:pt x="2388636" y="653143"/>
                  </a:cubicBezTo>
                  <a:cubicBezTo>
                    <a:pt x="2520820" y="678025"/>
                    <a:pt x="2587689" y="757335"/>
                    <a:pt x="2780522" y="811764"/>
                  </a:cubicBezTo>
                  <a:cubicBezTo>
                    <a:pt x="2973355" y="866193"/>
                    <a:pt x="3312367" y="943948"/>
                    <a:pt x="3545632" y="979715"/>
                  </a:cubicBezTo>
                  <a:cubicBezTo>
                    <a:pt x="3778897" y="1015482"/>
                    <a:pt x="3982616" y="1034143"/>
                    <a:pt x="4180114" y="1026368"/>
                  </a:cubicBezTo>
                  <a:cubicBezTo>
                    <a:pt x="4377612" y="1018593"/>
                    <a:pt x="4550228" y="948613"/>
                    <a:pt x="4730620" y="933062"/>
                  </a:cubicBezTo>
                  <a:cubicBezTo>
                    <a:pt x="4911012" y="917511"/>
                    <a:pt x="5120951" y="928397"/>
                    <a:pt x="5262465" y="933062"/>
                  </a:cubicBezTo>
                  <a:cubicBezTo>
                    <a:pt x="5403979" y="937727"/>
                    <a:pt x="5439747" y="968829"/>
                    <a:pt x="5579706" y="961053"/>
                  </a:cubicBezTo>
                  <a:cubicBezTo>
                    <a:pt x="5719665" y="953277"/>
                    <a:pt x="6102220" y="886408"/>
                    <a:pt x="6102220" y="886408"/>
                  </a:cubicBezTo>
                  <a:lnTo>
                    <a:pt x="6102220" y="886408"/>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0EC90166-2A20-9A4E-8A35-530858A526C1}"/>
                </a:ext>
              </a:extLst>
            </p:cNvPr>
            <p:cNvSpPr txBox="1"/>
            <p:nvPr/>
          </p:nvSpPr>
          <p:spPr>
            <a:xfrm>
              <a:off x="6216028" y="3811356"/>
              <a:ext cx="121523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EC000"/>
                  </a:solidFill>
                  <a:effectLst/>
                  <a:uLnTx/>
                  <a:uFillTx/>
                  <a:latin typeface="Calibri" panose="020F0502020204030204"/>
                  <a:ea typeface="+mn-ea"/>
                  <a:cs typeface="+mn-cs"/>
                </a:rPr>
                <a:t>US Private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EC000"/>
                  </a:solidFill>
                  <a:effectLst/>
                  <a:uLnTx/>
                  <a:uFillTx/>
                  <a:latin typeface="Calibri" panose="020F0502020204030204"/>
                  <a:ea typeface="+mn-ea"/>
                  <a:cs typeface="+mn-cs"/>
                </a:rPr>
                <a:t>Equity-Owned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EC000"/>
                  </a:solidFill>
                  <a:effectLst/>
                  <a:uLnTx/>
                  <a:uFillTx/>
                  <a:latin typeface="Calibri" panose="020F0502020204030204"/>
                  <a:ea typeface="+mn-ea"/>
                  <a:cs typeface="+mn-cs"/>
                </a:rPr>
                <a:t>Companies</a:t>
              </a:r>
            </a:p>
          </p:txBody>
        </p:sp>
        <p:sp>
          <p:nvSpPr>
            <p:cNvPr id="34" name="TextBox 33">
              <a:extLst>
                <a:ext uri="{FF2B5EF4-FFF2-40B4-BE49-F238E27FC236}">
                  <a16:creationId xmlns:a16="http://schemas.microsoft.com/office/drawing/2014/main" id="{1D9AB200-26DE-B74E-9703-3CED29A8EDEF}"/>
                </a:ext>
              </a:extLst>
            </p:cNvPr>
            <p:cNvSpPr txBox="1"/>
            <p:nvPr/>
          </p:nvSpPr>
          <p:spPr>
            <a:xfrm>
              <a:off x="6338419" y="2338780"/>
              <a:ext cx="97045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US Listed Companies</a:t>
              </a:r>
            </a:p>
          </p:txBody>
        </p:sp>
        <p:sp>
          <p:nvSpPr>
            <p:cNvPr id="31" name="Freeform 30">
              <a:extLst>
                <a:ext uri="{FF2B5EF4-FFF2-40B4-BE49-F238E27FC236}">
                  <a16:creationId xmlns:a16="http://schemas.microsoft.com/office/drawing/2014/main" id="{8B1C981B-6F29-BD43-808D-FCA6BF934CEA}"/>
                </a:ext>
              </a:extLst>
            </p:cNvPr>
            <p:cNvSpPr/>
            <p:nvPr/>
          </p:nvSpPr>
          <p:spPr>
            <a:xfrm>
              <a:off x="5365102" y="1978090"/>
              <a:ext cx="6102220" cy="2155371"/>
            </a:xfrm>
            <a:custGeom>
              <a:avLst/>
              <a:gdLst>
                <a:gd name="connsiteX0" fmla="*/ 0 w 6102220"/>
                <a:gd name="connsiteY0" fmla="*/ 2155371 h 2155371"/>
                <a:gd name="connsiteX1" fmla="*/ 1026367 w 6102220"/>
                <a:gd name="connsiteY1" fmla="*/ 1903445 h 2155371"/>
                <a:gd name="connsiteX2" fmla="*/ 2099388 w 6102220"/>
                <a:gd name="connsiteY2" fmla="*/ 1390261 h 2155371"/>
                <a:gd name="connsiteX3" fmla="*/ 2705878 w 6102220"/>
                <a:gd name="connsiteY3" fmla="*/ 1082351 h 2155371"/>
                <a:gd name="connsiteX4" fmla="*/ 3601616 w 6102220"/>
                <a:gd name="connsiteY4" fmla="*/ 839755 h 2155371"/>
                <a:gd name="connsiteX5" fmla="*/ 4142792 w 6102220"/>
                <a:gd name="connsiteY5" fmla="*/ 662473 h 2155371"/>
                <a:gd name="connsiteX6" fmla="*/ 5187820 w 6102220"/>
                <a:gd name="connsiteY6" fmla="*/ 335902 h 2155371"/>
                <a:gd name="connsiteX7" fmla="*/ 5850294 w 6102220"/>
                <a:gd name="connsiteY7" fmla="*/ 102637 h 2155371"/>
                <a:gd name="connsiteX8" fmla="*/ 6102220 w 6102220"/>
                <a:gd name="connsiteY8" fmla="*/ 0 h 215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0" h="2155371">
                  <a:moveTo>
                    <a:pt x="0" y="2155371"/>
                  </a:moveTo>
                  <a:cubicBezTo>
                    <a:pt x="338234" y="2093167"/>
                    <a:pt x="676469" y="2030963"/>
                    <a:pt x="1026367" y="1903445"/>
                  </a:cubicBezTo>
                  <a:cubicBezTo>
                    <a:pt x="1376265" y="1775927"/>
                    <a:pt x="1819469" y="1527110"/>
                    <a:pt x="2099388" y="1390261"/>
                  </a:cubicBezTo>
                  <a:cubicBezTo>
                    <a:pt x="2379307" y="1253412"/>
                    <a:pt x="2455507" y="1174102"/>
                    <a:pt x="2705878" y="1082351"/>
                  </a:cubicBezTo>
                  <a:cubicBezTo>
                    <a:pt x="2956249" y="990600"/>
                    <a:pt x="3362130" y="909735"/>
                    <a:pt x="3601616" y="839755"/>
                  </a:cubicBezTo>
                  <a:cubicBezTo>
                    <a:pt x="3841102" y="769775"/>
                    <a:pt x="4142792" y="662473"/>
                    <a:pt x="4142792" y="662473"/>
                  </a:cubicBezTo>
                  <a:lnTo>
                    <a:pt x="5187820" y="335902"/>
                  </a:lnTo>
                  <a:cubicBezTo>
                    <a:pt x="5472404" y="242596"/>
                    <a:pt x="5697894" y="158621"/>
                    <a:pt x="5850294" y="102637"/>
                  </a:cubicBezTo>
                  <a:cubicBezTo>
                    <a:pt x="6002694" y="46653"/>
                    <a:pt x="6052457" y="23326"/>
                    <a:pt x="6102220" y="0"/>
                  </a:cubicBezTo>
                </a:path>
              </a:pathLst>
            </a:custGeom>
            <a:noFill/>
            <a:ln w="38100">
              <a:solidFill>
                <a:srgbClr val="FE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8" name="TextBox 37">
            <a:extLst>
              <a:ext uri="{FF2B5EF4-FFF2-40B4-BE49-F238E27FC236}">
                <a16:creationId xmlns:a16="http://schemas.microsoft.com/office/drawing/2014/main" id="{B06CFBF7-4064-5340-8B63-F04517EBF130}"/>
              </a:ext>
            </a:extLst>
          </p:cNvPr>
          <p:cNvSpPr txBox="1"/>
          <p:nvPr/>
        </p:nvSpPr>
        <p:spPr>
          <a:xfrm>
            <a:off x="550191" y="6423496"/>
            <a:ext cx="2010487"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Source: Morgan Stanley Research 2019</a:t>
            </a:r>
          </a:p>
        </p:txBody>
      </p:sp>
      <p:sp>
        <p:nvSpPr>
          <p:cNvPr id="39" name="Slide Number Placeholder 1">
            <a:extLst>
              <a:ext uri="{FF2B5EF4-FFF2-40B4-BE49-F238E27FC236}">
                <a16:creationId xmlns:a16="http://schemas.microsoft.com/office/drawing/2014/main" id="{AA9EE935-1C44-854D-98A4-F19356F539BA}"/>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srgbClr val="FFC000">
                    <a:lumMod val="60000"/>
                    <a:lumOff val="40000"/>
                  </a:srgb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ru-RU" sz="900" b="0"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1359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5B723A6-246B-7940-8D31-59CBF643A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609" y="1736040"/>
            <a:ext cx="10564985" cy="3417225"/>
          </a:xfrm>
          <a:prstGeom prst="rect">
            <a:avLst/>
          </a:prstGeom>
        </p:spPr>
      </p:pic>
      <p:sp>
        <p:nvSpPr>
          <p:cNvPr id="9" name="Title 1">
            <a:extLst>
              <a:ext uri="{FF2B5EF4-FFF2-40B4-BE49-F238E27FC236}">
                <a16:creationId xmlns:a16="http://schemas.microsoft.com/office/drawing/2014/main" id="{F1CFD83C-E3B6-A64D-AEEF-DA8AFD8AADD2}"/>
              </a:ext>
            </a:extLst>
          </p:cNvPr>
          <p:cNvSpPr txBox="1">
            <a:spLocks/>
          </p:cNvSpPr>
          <p:nvPr/>
        </p:nvSpPr>
        <p:spPr>
          <a:xfrm>
            <a:off x="372945" y="356096"/>
            <a:ext cx="11001070" cy="1986011"/>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700" b="0" i="0" u="none" strike="noStrike" kern="1200" cap="none" spc="0" normalizeH="0" baseline="0" noProof="0" dirty="0">
                <a:ln>
                  <a:noFill/>
                </a:ln>
                <a:solidFill>
                  <a:prstClr val="white"/>
                </a:solidFill>
                <a:effectLst/>
                <a:uLnTx/>
                <a:uFillTx/>
                <a:latin typeface="Calibri Light" panose="020F0302020204030204"/>
                <a:ea typeface="+mj-ea"/>
                <a:cs typeface="+mj-cs"/>
              </a:rPr>
              <a:t>Unlocking the Potential for Digital Assets</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500" b="0" i="0" u="none" strike="noStrike" kern="1200" cap="none" spc="0" normalizeH="0" baseline="0" noProof="0" dirty="0">
                <a:ln>
                  <a:noFill/>
                </a:ln>
                <a:solidFill>
                  <a:prstClr val="white"/>
                </a:solidFill>
                <a:effectLst/>
                <a:uLnTx/>
                <a:uFillTx/>
                <a:latin typeface="Calibri Light" panose="020F0302020204030204"/>
                <a:ea typeface="+mj-ea"/>
                <a:cs typeface="+mj-cs"/>
              </a:rPr>
              <a:t>Adding Liquidity to Traditionally Illiquid Assets</a:t>
            </a:r>
          </a:p>
        </p:txBody>
      </p:sp>
      <p:sp>
        <p:nvSpPr>
          <p:cNvPr id="10" name="TextBox 9">
            <a:extLst>
              <a:ext uri="{FF2B5EF4-FFF2-40B4-BE49-F238E27FC236}">
                <a16:creationId xmlns:a16="http://schemas.microsoft.com/office/drawing/2014/main" id="{35D33BDB-DCFC-0946-A580-53BDE5A2AED5}"/>
              </a:ext>
            </a:extLst>
          </p:cNvPr>
          <p:cNvSpPr txBox="1"/>
          <p:nvPr/>
        </p:nvSpPr>
        <p:spPr>
          <a:xfrm>
            <a:off x="647570" y="1468823"/>
            <a:ext cx="511101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EC000"/>
                </a:solidFill>
                <a:effectLst/>
                <a:uLnTx/>
                <a:uFillTx/>
                <a:latin typeface="Calibri" panose="020F0502020204030204"/>
                <a:ea typeface="+mn-ea"/>
                <a:cs typeface="+mn-cs"/>
              </a:rPr>
              <a:t>Expected Asset Class Returns VS. Liquidity</a:t>
            </a:r>
            <a:endParaRPr kumimoji="0" lang="en-US" sz="1800" b="0" i="0" u="none" strike="noStrike" kern="1200" cap="none" spc="0" normalizeH="0" baseline="0" noProof="0" dirty="0">
              <a:ln>
                <a:noFill/>
              </a:ln>
              <a:solidFill>
                <a:srgbClr val="FEC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B7D39AC9-1B91-C249-B7F0-76A938D19054}"/>
              </a:ext>
            </a:extLst>
          </p:cNvPr>
          <p:cNvSpPr txBox="1"/>
          <p:nvPr/>
        </p:nvSpPr>
        <p:spPr>
          <a:xfrm>
            <a:off x="342774" y="1847460"/>
            <a:ext cx="619878" cy="324960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19</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15</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11</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7</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nvGrpSpPr>
          <p:cNvPr id="2" name="Group 1">
            <a:extLst>
              <a:ext uri="{FF2B5EF4-FFF2-40B4-BE49-F238E27FC236}">
                <a16:creationId xmlns:a16="http://schemas.microsoft.com/office/drawing/2014/main" id="{2EF2D507-9FF6-B546-ABFF-90F44E355F31}"/>
              </a:ext>
            </a:extLst>
          </p:cNvPr>
          <p:cNvGrpSpPr/>
          <p:nvPr/>
        </p:nvGrpSpPr>
        <p:grpSpPr>
          <a:xfrm>
            <a:off x="911332" y="4963160"/>
            <a:ext cx="4600601" cy="276999"/>
            <a:chOff x="911332" y="4963160"/>
            <a:chExt cx="4600601" cy="276999"/>
          </a:xfrm>
        </p:grpSpPr>
        <p:sp>
          <p:nvSpPr>
            <p:cNvPr id="12" name="TextBox 11">
              <a:extLst>
                <a:ext uri="{FF2B5EF4-FFF2-40B4-BE49-F238E27FC236}">
                  <a16:creationId xmlns:a16="http://schemas.microsoft.com/office/drawing/2014/main" id="{4DD9B538-B39E-2141-8576-5B61F865FABB}"/>
                </a:ext>
              </a:extLst>
            </p:cNvPr>
            <p:cNvSpPr txBox="1"/>
            <p:nvPr/>
          </p:nvSpPr>
          <p:spPr>
            <a:xfrm>
              <a:off x="911332"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sp>
          <p:nvSpPr>
            <p:cNvPr id="39" name="TextBox 38">
              <a:extLst>
                <a:ext uri="{FF2B5EF4-FFF2-40B4-BE49-F238E27FC236}">
                  <a16:creationId xmlns:a16="http://schemas.microsoft.com/office/drawing/2014/main" id="{FE1CE53D-029C-A84D-8950-F2A6C850F7B0}"/>
                </a:ext>
              </a:extLst>
            </p:cNvPr>
            <p:cNvSpPr txBox="1"/>
            <p:nvPr/>
          </p:nvSpPr>
          <p:spPr>
            <a:xfrm>
              <a:off x="1712020"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40" name="TextBox 39">
              <a:extLst>
                <a:ext uri="{FF2B5EF4-FFF2-40B4-BE49-F238E27FC236}">
                  <a16:creationId xmlns:a16="http://schemas.microsoft.com/office/drawing/2014/main" id="{1A4EF6C5-424C-7A4B-9770-899BD591C184}"/>
                </a:ext>
              </a:extLst>
            </p:cNvPr>
            <p:cNvSpPr txBox="1"/>
            <p:nvPr/>
          </p:nvSpPr>
          <p:spPr>
            <a:xfrm>
              <a:off x="2512708"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41" name="TextBox 40">
              <a:extLst>
                <a:ext uri="{FF2B5EF4-FFF2-40B4-BE49-F238E27FC236}">
                  <a16:creationId xmlns:a16="http://schemas.microsoft.com/office/drawing/2014/main" id="{26DC81EA-7371-5243-8341-EFB02BA10158}"/>
                </a:ext>
              </a:extLst>
            </p:cNvPr>
            <p:cNvSpPr txBox="1"/>
            <p:nvPr/>
          </p:nvSpPr>
          <p:spPr>
            <a:xfrm>
              <a:off x="3313396"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
          <p:nvSpPr>
            <p:cNvPr id="42" name="TextBox 41">
              <a:extLst>
                <a:ext uri="{FF2B5EF4-FFF2-40B4-BE49-F238E27FC236}">
                  <a16:creationId xmlns:a16="http://schemas.microsoft.com/office/drawing/2014/main" id="{D5226B19-0D67-D04A-96ED-8BAC75D81FB6}"/>
                </a:ext>
              </a:extLst>
            </p:cNvPr>
            <p:cNvSpPr txBox="1"/>
            <p:nvPr/>
          </p:nvSpPr>
          <p:spPr>
            <a:xfrm>
              <a:off x="4114084"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sp>
          <p:nvSpPr>
            <p:cNvPr id="43" name="TextBox 42">
              <a:extLst>
                <a:ext uri="{FF2B5EF4-FFF2-40B4-BE49-F238E27FC236}">
                  <a16:creationId xmlns:a16="http://schemas.microsoft.com/office/drawing/2014/main" id="{DE9B871E-2149-F849-A51F-C7CF2D15D626}"/>
                </a:ext>
              </a:extLst>
            </p:cNvPr>
            <p:cNvSpPr txBox="1"/>
            <p:nvPr/>
          </p:nvSpPr>
          <p:spPr>
            <a:xfrm>
              <a:off x="4914773"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6</a:t>
              </a:r>
            </a:p>
          </p:txBody>
        </p:sp>
      </p:grpSp>
      <p:sp>
        <p:nvSpPr>
          <p:cNvPr id="62" name="TextBox 61">
            <a:extLst>
              <a:ext uri="{FF2B5EF4-FFF2-40B4-BE49-F238E27FC236}">
                <a16:creationId xmlns:a16="http://schemas.microsoft.com/office/drawing/2014/main" id="{09062D22-29DF-214C-A0B0-FAA487E40F7E}"/>
              </a:ext>
            </a:extLst>
          </p:cNvPr>
          <p:cNvSpPr txBox="1"/>
          <p:nvPr/>
        </p:nvSpPr>
        <p:spPr>
          <a:xfrm>
            <a:off x="664071" y="5131585"/>
            <a:ext cx="1091681"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HIGHER</a:t>
            </a:r>
          </a:p>
        </p:txBody>
      </p:sp>
      <p:sp>
        <p:nvSpPr>
          <p:cNvPr id="63" name="TextBox 62">
            <a:extLst>
              <a:ext uri="{FF2B5EF4-FFF2-40B4-BE49-F238E27FC236}">
                <a16:creationId xmlns:a16="http://schemas.microsoft.com/office/drawing/2014/main" id="{65281A11-2CC2-2A46-9B7D-BB993BE7C343}"/>
              </a:ext>
            </a:extLst>
          </p:cNvPr>
          <p:cNvSpPr txBox="1"/>
          <p:nvPr/>
        </p:nvSpPr>
        <p:spPr>
          <a:xfrm>
            <a:off x="4666904" y="5131585"/>
            <a:ext cx="1091681"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LOWER</a:t>
            </a:r>
          </a:p>
        </p:txBody>
      </p:sp>
      <p:sp>
        <p:nvSpPr>
          <p:cNvPr id="85" name="TextBox 84">
            <a:extLst>
              <a:ext uri="{FF2B5EF4-FFF2-40B4-BE49-F238E27FC236}">
                <a16:creationId xmlns:a16="http://schemas.microsoft.com/office/drawing/2014/main" id="{25E204EB-A311-994D-907D-D1EB87E44C06}"/>
              </a:ext>
            </a:extLst>
          </p:cNvPr>
          <p:cNvSpPr txBox="1"/>
          <p:nvPr/>
        </p:nvSpPr>
        <p:spPr>
          <a:xfrm>
            <a:off x="2216791" y="5131585"/>
            <a:ext cx="205273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LIQUIDITY ESTIMATES</a:t>
            </a:r>
          </a:p>
        </p:txBody>
      </p:sp>
      <p:sp>
        <p:nvSpPr>
          <p:cNvPr id="92" name="TextBox 91">
            <a:extLst>
              <a:ext uri="{FF2B5EF4-FFF2-40B4-BE49-F238E27FC236}">
                <a16:creationId xmlns:a16="http://schemas.microsoft.com/office/drawing/2014/main" id="{13A35835-CB91-3F46-894A-F646019EBAD3}"/>
              </a:ext>
            </a:extLst>
          </p:cNvPr>
          <p:cNvSpPr txBox="1"/>
          <p:nvPr/>
        </p:nvSpPr>
        <p:spPr>
          <a:xfrm>
            <a:off x="6161961" y="1468823"/>
            <a:ext cx="511101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EC000"/>
                </a:solidFill>
                <a:effectLst/>
                <a:uLnTx/>
                <a:uFillTx/>
                <a:latin typeface="Calibri" panose="020F0502020204030204"/>
                <a:ea typeface="+mn-ea"/>
                <a:cs typeface="+mn-cs"/>
              </a:rPr>
              <a:t>Leveling the Liquidity Playing Field</a:t>
            </a:r>
            <a:endParaRPr kumimoji="0" lang="en-US" sz="1800" b="0" i="0" u="none" strike="noStrike" kern="1200" cap="none" spc="0" normalizeH="0" baseline="0" noProof="0" dirty="0">
              <a:ln>
                <a:noFill/>
              </a:ln>
              <a:solidFill>
                <a:srgbClr val="FEC000"/>
              </a:solidFill>
              <a:effectLst/>
              <a:uLnTx/>
              <a:uFillTx/>
              <a:latin typeface="Calibri" panose="020F0502020204030204"/>
              <a:ea typeface="+mn-ea"/>
              <a:cs typeface="+mn-cs"/>
            </a:endParaRPr>
          </a:p>
        </p:txBody>
      </p:sp>
      <p:sp>
        <p:nvSpPr>
          <p:cNvPr id="93" name="TextBox 92">
            <a:extLst>
              <a:ext uri="{FF2B5EF4-FFF2-40B4-BE49-F238E27FC236}">
                <a16:creationId xmlns:a16="http://schemas.microsoft.com/office/drawing/2014/main" id="{A1A68B02-DE5D-CD42-8338-B283876A7FCF}"/>
              </a:ext>
            </a:extLst>
          </p:cNvPr>
          <p:cNvSpPr txBox="1"/>
          <p:nvPr/>
        </p:nvSpPr>
        <p:spPr>
          <a:xfrm>
            <a:off x="5857165" y="1847460"/>
            <a:ext cx="619878" cy="324960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19</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15</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11</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7</a:t>
            </a: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nvGrpSpPr>
          <p:cNvPr id="95" name="Group 94">
            <a:extLst>
              <a:ext uri="{FF2B5EF4-FFF2-40B4-BE49-F238E27FC236}">
                <a16:creationId xmlns:a16="http://schemas.microsoft.com/office/drawing/2014/main" id="{0D96CCA1-CF97-9141-BA24-0ACEDCDC7D32}"/>
              </a:ext>
            </a:extLst>
          </p:cNvPr>
          <p:cNvGrpSpPr/>
          <p:nvPr/>
        </p:nvGrpSpPr>
        <p:grpSpPr>
          <a:xfrm>
            <a:off x="6425723" y="4963160"/>
            <a:ext cx="4600601" cy="276999"/>
            <a:chOff x="911332" y="4963160"/>
            <a:chExt cx="4600601" cy="276999"/>
          </a:xfrm>
        </p:grpSpPr>
        <p:sp>
          <p:nvSpPr>
            <p:cNvPr id="96" name="TextBox 95">
              <a:extLst>
                <a:ext uri="{FF2B5EF4-FFF2-40B4-BE49-F238E27FC236}">
                  <a16:creationId xmlns:a16="http://schemas.microsoft.com/office/drawing/2014/main" id="{8F57D4F4-434D-BF44-8B3E-0A615DA003FE}"/>
                </a:ext>
              </a:extLst>
            </p:cNvPr>
            <p:cNvSpPr txBox="1"/>
            <p:nvPr/>
          </p:nvSpPr>
          <p:spPr>
            <a:xfrm>
              <a:off x="911332"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sp>
          <p:nvSpPr>
            <p:cNvPr id="97" name="TextBox 96">
              <a:extLst>
                <a:ext uri="{FF2B5EF4-FFF2-40B4-BE49-F238E27FC236}">
                  <a16:creationId xmlns:a16="http://schemas.microsoft.com/office/drawing/2014/main" id="{1E854FAD-0F93-7348-B8D3-CE70D68FB10E}"/>
                </a:ext>
              </a:extLst>
            </p:cNvPr>
            <p:cNvSpPr txBox="1"/>
            <p:nvPr/>
          </p:nvSpPr>
          <p:spPr>
            <a:xfrm>
              <a:off x="1712020"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98" name="TextBox 97">
              <a:extLst>
                <a:ext uri="{FF2B5EF4-FFF2-40B4-BE49-F238E27FC236}">
                  <a16:creationId xmlns:a16="http://schemas.microsoft.com/office/drawing/2014/main" id="{4547106F-482E-6046-9B28-85729A854291}"/>
                </a:ext>
              </a:extLst>
            </p:cNvPr>
            <p:cNvSpPr txBox="1"/>
            <p:nvPr/>
          </p:nvSpPr>
          <p:spPr>
            <a:xfrm>
              <a:off x="2512708"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99" name="TextBox 98">
              <a:extLst>
                <a:ext uri="{FF2B5EF4-FFF2-40B4-BE49-F238E27FC236}">
                  <a16:creationId xmlns:a16="http://schemas.microsoft.com/office/drawing/2014/main" id="{E9F4752D-66D8-AE41-AC97-B69C51498DEE}"/>
                </a:ext>
              </a:extLst>
            </p:cNvPr>
            <p:cNvSpPr txBox="1"/>
            <p:nvPr/>
          </p:nvSpPr>
          <p:spPr>
            <a:xfrm>
              <a:off x="3313396"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
          <p:nvSpPr>
            <p:cNvPr id="100" name="TextBox 99">
              <a:extLst>
                <a:ext uri="{FF2B5EF4-FFF2-40B4-BE49-F238E27FC236}">
                  <a16:creationId xmlns:a16="http://schemas.microsoft.com/office/drawing/2014/main" id="{FA7FB9FB-DF7B-A048-899C-A9F8401B40EE}"/>
                </a:ext>
              </a:extLst>
            </p:cNvPr>
            <p:cNvSpPr txBox="1"/>
            <p:nvPr/>
          </p:nvSpPr>
          <p:spPr>
            <a:xfrm>
              <a:off x="4114084"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sp>
          <p:nvSpPr>
            <p:cNvPr id="101" name="TextBox 100">
              <a:extLst>
                <a:ext uri="{FF2B5EF4-FFF2-40B4-BE49-F238E27FC236}">
                  <a16:creationId xmlns:a16="http://schemas.microsoft.com/office/drawing/2014/main" id="{D47ABA13-25C8-FA49-95AD-99138D22AA50}"/>
                </a:ext>
              </a:extLst>
            </p:cNvPr>
            <p:cNvSpPr txBox="1"/>
            <p:nvPr/>
          </p:nvSpPr>
          <p:spPr>
            <a:xfrm>
              <a:off x="4914773" y="4963160"/>
              <a:ext cx="59716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6</a:t>
              </a:r>
            </a:p>
          </p:txBody>
        </p:sp>
      </p:grpSp>
      <p:sp>
        <p:nvSpPr>
          <p:cNvPr id="102" name="TextBox 101">
            <a:extLst>
              <a:ext uri="{FF2B5EF4-FFF2-40B4-BE49-F238E27FC236}">
                <a16:creationId xmlns:a16="http://schemas.microsoft.com/office/drawing/2014/main" id="{8769B7C6-A14F-B249-9906-02DB06A7FE1D}"/>
              </a:ext>
            </a:extLst>
          </p:cNvPr>
          <p:cNvSpPr txBox="1"/>
          <p:nvPr/>
        </p:nvSpPr>
        <p:spPr>
          <a:xfrm>
            <a:off x="6178462" y="5131585"/>
            <a:ext cx="1091681"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HIGHER</a:t>
            </a:r>
          </a:p>
        </p:txBody>
      </p:sp>
      <p:sp>
        <p:nvSpPr>
          <p:cNvPr id="103" name="TextBox 102">
            <a:extLst>
              <a:ext uri="{FF2B5EF4-FFF2-40B4-BE49-F238E27FC236}">
                <a16:creationId xmlns:a16="http://schemas.microsoft.com/office/drawing/2014/main" id="{D4B289F9-5878-604C-9878-959412E4603C}"/>
              </a:ext>
            </a:extLst>
          </p:cNvPr>
          <p:cNvSpPr txBox="1"/>
          <p:nvPr/>
        </p:nvSpPr>
        <p:spPr>
          <a:xfrm>
            <a:off x="10181295" y="5131585"/>
            <a:ext cx="1091681"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LOWER</a:t>
            </a:r>
          </a:p>
        </p:txBody>
      </p:sp>
      <p:sp>
        <p:nvSpPr>
          <p:cNvPr id="126" name="TextBox 125">
            <a:extLst>
              <a:ext uri="{FF2B5EF4-FFF2-40B4-BE49-F238E27FC236}">
                <a16:creationId xmlns:a16="http://schemas.microsoft.com/office/drawing/2014/main" id="{409E0CD8-0174-5E49-AA9F-05C616FC4E65}"/>
              </a:ext>
            </a:extLst>
          </p:cNvPr>
          <p:cNvSpPr txBox="1"/>
          <p:nvPr/>
        </p:nvSpPr>
        <p:spPr>
          <a:xfrm>
            <a:off x="7731182" y="5131585"/>
            <a:ext cx="205273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LIQUIDITY ESTIMATES</a:t>
            </a:r>
          </a:p>
        </p:txBody>
      </p:sp>
      <p:sp>
        <p:nvSpPr>
          <p:cNvPr id="161" name="Rectangle 160">
            <a:extLst>
              <a:ext uri="{FF2B5EF4-FFF2-40B4-BE49-F238E27FC236}">
                <a16:creationId xmlns:a16="http://schemas.microsoft.com/office/drawing/2014/main" id="{093DDFD3-A682-4B46-A2BB-9080281A8F14}"/>
              </a:ext>
            </a:extLst>
          </p:cNvPr>
          <p:cNvSpPr/>
          <p:nvPr/>
        </p:nvSpPr>
        <p:spPr>
          <a:xfrm>
            <a:off x="550191" y="6419167"/>
            <a:ext cx="2539478" cy="2308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EC000"/>
                </a:solidFill>
                <a:effectLst/>
                <a:uLnTx/>
                <a:uFillTx/>
                <a:latin typeface="Calibri" panose="020F0502020204030204"/>
                <a:ea typeface="+mn-ea"/>
                <a:cs typeface="+mn-cs"/>
              </a:rPr>
              <a:t>Source: Honeycomb Digital Investments estimates</a:t>
            </a:r>
          </a:p>
        </p:txBody>
      </p:sp>
      <p:sp>
        <p:nvSpPr>
          <p:cNvPr id="162" name="Oval 161">
            <a:extLst>
              <a:ext uri="{FF2B5EF4-FFF2-40B4-BE49-F238E27FC236}">
                <a16:creationId xmlns:a16="http://schemas.microsoft.com/office/drawing/2014/main" id="{776561DB-C2F1-9B42-BB80-08938F4A007A}"/>
              </a:ext>
            </a:extLst>
          </p:cNvPr>
          <p:cNvSpPr/>
          <p:nvPr/>
        </p:nvSpPr>
        <p:spPr>
          <a:xfrm>
            <a:off x="7022883" y="5514392"/>
            <a:ext cx="133697" cy="133697"/>
          </a:xfrm>
          <a:prstGeom prst="ellipse">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3" name="Oval 162">
            <a:extLst>
              <a:ext uri="{FF2B5EF4-FFF2-40B4-BE49-F238E27FC236}">
                <a16:creationId xmlns:a16="http://schemas.microsoft.com/office/drawing/2014/main" id="{E94339EE-4032-344F-947C-45328042776A}"/>
              </a:ext>
            </a:extLst>
          </p:cNvPr>
          <p:cNvSpPr/>
          <p:nvPr/>
        </p:nvSpPr>
        <p:spPr>
          <a:xfrm>
            <a:off x="8963650" y="5514392"/>
            <a:ext cx="133697" cy="13369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4" name="TextBox 163">
            <a:extLst>
              <a:ext uri="{FF2B5EF4-FFF2-40B4-BE49-F238E27FC236}">
                <a16:creationId xmlns:a16="http://schemas.microsoft.com/office/drawing/2014/main" id="{9AC51063-7799-6741-B8A7-7B4F80F78A21}"/>
              </a:ext>
            </a:extLst>
          </p:cNvPr>
          <p:cNvSpPr txBox="1"/>
          <p:nvPr/>
        </p:nvSpPr>
        <p:spPr>
          <a:xfrm>
            <a:off x="9097347" y="5442740"/>
            <a:ext cx="206149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Traditional Investment</a:t>
            </a:r>
          </a:p>
        </p:txBody>
      </p:sp>
      <p:sp>
        <p:nvSpPr>
          <p:cNvPr id="165" name="TextBox 164">
            <a:extLst>
              <a:ext uri="{FF2B5EF4-FFF2-40B4-BE49-F238E27FC236}">
                <a16:creationId xmlns:a16="http://schemas.microsoft.com/office/drawing/2014/main" id="{15855285-358C-D442-BABF-22DA604474CC}"/>
              </a:ext>
            </a:extLst>
          </p:cNvPr>
          <p:cNvSpPr txBox="1"/>
          <p:nvPr/>
        </p:nvSpPr>
        <p:spPr>
          <a:xfrm>
            <a:off x="7135310" y="5442740"/>
            <a:ext cx="206149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EC000"/>
                </a:solidFill>
                <a:effectLst/>
                <a:uLnTx/>
                <a:uFillTx/>
                <a:latin typeface="Calibri" panose="020F0502020204030204"/>
                <a:ea typeface="+mn-ea"/>
                <a:cs typeface="+mn-cs"/>
              </a:rPr>
              <a:t>Tokenized Investment</a:t>
            </a:r>
          </a:p>
        </p:txBody>
      </p:sp>
      <p:sp>
        <p:nvSpPr>
          <p:cNvPr id="34" name="Slide Number Placeholder 1">
            <a:extLst>
              <a:ext uri="{FF2B5EF4-FFF2-40B4-BE49-F238E27FC236}">
                <a16:creationId xmlns:a16="http://schemas.microsoft.com/office/drawing/2014/main" id="{1D64259D-8532-D445-9664-C64F9A88FAC4}"/>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srgbClr val="FFC000">
                    <a:lumMod val="60000"/>
                    <a:lumOff val="40000"/>
                  </a:srgb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ru-RU" sz="900" b="0"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39F4B35-F4AC-D045-A6AB-48C42F38ADE7}"/>
              </a:ext>
            </a:extLst>
          </p:cNvPr>
          <p:cNvSpPr txBox="1"/>
          <p:nvPr/>
        </p:nvSpPr>
        <p:spPr>
          <a:xfrm rot="16200000">
            <a:off x="-346629" y="3282696"/>
            <a:ext cx="1946367"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Compound Annual Returns (%)</a:t>
            </a:r>
          </a:p>
        </p:txBody>
      </p:sp>
      <p:sp>
        <p:nvSpPr>
          <p:cNvPr id="35" name="TextBox 34">
            <a:extLst>
              <a:ext uri="{FF2B5EF4-FFF2-40B4-BE49-F238E27FC236}">
                <a16:creationId xmlns:a16="http://schemas.microsoft.com/office/drawing/2014/main" id="{7DB61D6A-D094-8546-83BF-D4B908277D88}"/>
              </a:ext>
            </a:extLst>
          </p:cNvPr>
          <p:cNvSpPr txBox="1"/>
          <p:nvPr/>
        </p:nvSpPr>
        <p:spPr>
          <a:xfrm rot="16200000">
            <a:off x="5122817" y="3282697"/>
            <a:ext cx="1946367"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Compound Annual Returns (%)</a:t>
            </a:r>
          </a:p>
        </p:txBody>
      </p:sp>
      <p:sp>
        <p:nvSpPr>
          <p:cNvPr id="4" name="Oval 3">
            <a:extLst>
              <a:ext uri="{FF2B5EF4-FFF2-40B4-BE49-F238E27FC236}">
                <a16:creationId xmlns:a16="http://schemas.microsoft.com/office/drawing/2014/main" id="{38FCA21B-5F3C-954A-ACBB-DD0DED26EC90}"/>
              </a:ext>
            </a:extLst>
          </p:cNvPr>
          <p:cNvSpPr/>
          <p:nvPr/>
        </p:nvSpPr>
        <p:spPr>
          <a:xfrm>
            <a:off x="1223531" y="4370301"/>
            <a:ext cx="144379" cy="1443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E8E40ACF-4338-6143-82A5-A637470FECE5}"/>
              </a:ext>
            </a:extLst>
          </p:cNvPr>
          <p:cNvSpPr/>
          <p:nvPr/>
        </p:nvSpPr>
        <p:spPr>
          <a:xfrm>
            <a:off x="4501012" y="2781267"/>
            <a:ext cx="144379" cy="1443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6751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D4EF54-D666-0A46-9BDE-57EE748C900D}"/>
              </a:ext>
            </a:extLst>
          </p:cNvPr>
          <p:cNvPicPr>
            <a:picLocks noChangeAspect="1"/>
          </p:cNvPicPr>
          <p:nvPr/>
        </p:nvPicPr>
        <p:blipFill rotWithShape="1">
          <a:blip r:embed="rId3">
            <a:extLst>
              <a:ext uri="{28A0092B-C50C-407E-A947-70E740481C1C}">
                <a14:useLocalDpi xmlns:a14="http://schemas.microsoft.com/office/drawing/2010/main" val="0"/>
              </a:ext>
            </a:extLst>
          </a:blip>
          <a:srcRect r="12922"/>
          <a:stretch/>
        </p:blipFill>
        <p:spPr>
          <a:xfrm>
            <a:off x="3206252" y="0"/>
            <a:ext cx="8985748" cy="6858000"/>
          </a:xfrm>
          <a:prstGeom prst="rect">
            <a:avLst/>
          </a:prstGeom>
        </p:spPr>
      </p:pic>
      <p:pic>
        <p:nvPicPr>
          <p:cNvPr id="7" name="Picture 6">
            <a:extLst>
              <a:ext uri="{FF2B5EF4-FFF2-40B4-BE49-F238E27FC236}">
                <a16:creationId xmlns:a16="http://schemas.microsoft.com/office/drawing/2014/main" id="{B91097B0-06FA-1049-8AAA-3AEE5ED077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57"/>
            <a:ext cx="12192000" cy="6857085"/>
          </a:xfrm>
          <a:prstGeom prst="rect">
            <a:avLst/>
          </a:prstGeom>
        </p:spPr>
      </p:pic>
      <p:sp>
        <p:nvSpPr>
          <p:cNvPr id="4" name="Rectangle 3">
            <a:extLst>
              <a:ext uri="{FF2B5EF4-FFF2-40B4-BE49-F238E27FC236}">
                <a16:creationId xmlns:a16="http://schemas.microsoft.com/office/drawing/2014/main" id="{AF6240B4-7430-364E-8438-2A7E8311C8DB}"/>
              </a:ext>
            </a:extLst>
          </p:cNvPr>
          <p:cNvSpPr/>
          <p:nvPr/>
        </p:nvSpPr>
        <p:spPr>
          <a:xfrm>
            <a:off x="533399" y="954470"/>
            <a:ext cx="6240379" cy="4866204"/>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Light" panose="020F0302020204030204"/>
                <a:ea typeface="Calibri" panose="020F0502020204030204" pitchFamily="34" charset="0"/>
                <a:cs typeface="Times New Roman" panose="02020603050405020304" pitchFamily="18" charset="0"/>
              </a:rPr>
              <a:t>We believe we are in the early stages of a digital revolution built on blockchain technology.</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Digital assets are still in the early stages of adoption and opportunities are likely to remain mispriced while an uptick in participants will drive demand higher. An expanded user base </a:t>
            </a:r>
            <a:b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these new financial instruments leads to virtuous cycles and network effects. </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Tools such as smart contracts and distributed ledger technology are likely to become major underpinnings of our new financial system. </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Cryptocurrencies and utility tokens are now widely discussed as viable alternatives to fixed-supply instruments such as gold.</a:t>
            </a:r>
          </a:p>
        </p:txBody>
      </p:sp>
      <p:pic>
        <p:nvPicPr>
          <p:cNvPr id="8" name="Picture 7">
            <a:extLst>
              <a:ext uri="{FF2B5EF4-FFF2-40B4-BE49-F238E27FC236}">
                <a16:creationId xmlns:a16="http://schemas.microsoft.com/office/drawing/2014/main" id="{BB4B1B3C-3010-A442-8094-7AA23F8DDC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10" name="Slide Number Placeholder 1">
            <a:extLst>
              <a:ext uri="{FF2B5EF4-FFF2-40B4-BE49-F238E27FC236}">
                <a16:creationId xmlns:a16="http://schemas.microsoft.com/office/drawing/2014/main" id="{F4DCBECC-6BF5-FF4B-BFAA-A35B1B184D2C}"/>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6480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71E20E-A218-D543-A493-159967F22719}"/>
              </a:ext>
            </a:extLst>
          </p:cNvPr>
          <p:cNvPicPr>
            <a:picLocks noChangeAspect="1"/>
          </p:cNvPicPr>
          <p:nvPr/>
        </p:nvPicPr>
        <p:blipFill rotWithShape="1">
          <a:blip r:embed="rId3"/>
          <a:srcRect r="16938"/>
          <a:stretch/>
        </p:blipFill>
        <p:spPr>
          <a:xfrm>
            <a:off x="5949486" y="-14835"/>
            <a:ext cx="6242514" cy="6872835"/>
          </a:xfrm>
          <a:prstGeom prst="rect">
            <a:avLst/>
          </a:prstGeom>
        </p:spPr>
      </p:pic>
      <p:sp>
        <p:nvSpPr>
          <p:cNvPr id="2" name="Title 1">
            <a:extLst>
              <a:ext uri="{FF2B5EF4-FFF2-40B4-BE49-F238E27FC236}">
                <a16:creationId xmlns:a16="http://schemas.microsoft.com/office/drawing/2014/main" id="{9CD3296D-F4F5-4BA8-AC6B-0C375FE537C2}"/>
              </a:ext>
            </a:extLst>
          </p:cNvPr>
          <p:cNvSpPr>
            <a:spLocks noGrp="1"/>
          </p:cNvSpPr>
          <p:nvPr>
            <p:ph type="title" idx="4294967295"/>
          </p:nvPr>
        </p:nvSpPr>
        <p:spPr>
          <a:xfrm>
            <a:off x="457200" y="350043"/>
            <a:ext cx="10515600" cy="1325563"/>
          </a:xfrm>
        </p:spPr>
        <p:txBody>
          <a:bodyPr/>
          <a:lstStyle/>
          <a:p>
            <a:r>
              <a:rPr lang="en-US" dirty="0"/>
              <a:t>Major Trends Already in Motion</a:t>
            </a:r>
          </a:p>
        </p:txBody>
      </p:sp>
      <p:sp>
        <p:nvSpPr>
          <p:cNvPr id="3" name="Content Placeholder 2">
            <a:extLst>
              <a:ext uri="{FF2B5EF4-FFF2-40B4-BE49-F238E27FC236}">
                <a16:creationId xmlns:a16="http://schemas.microsoft.com/office/drawing/2014/main" id="{BC7918FB-83A3-4036-B401-B527E000D47E}"/>
              </a:ext>
            </a:extLst>
          </p:cNvPr>
          <p:cNvSpPr>
            <a:spLocks noGrp="1"/>
          </p:cNvSpPr>
          <p:nvPr>
            <p:ph idx="4294967295"/>
          </p:nvPr>
        </p:nvSpPr>
        <p:spPr>
          <a:xfrm>
            <a:off x="457200" y="1459113"/>
            <a:ext cx="7271657" cy="4351337"/>
          </a:xfrm>
        </p:spPr>
        <p:txBody>
          <a:bodyPr>
            <a:noAutofit/>
          </a:bodyPr>
          <a:lstStyle/>
          <a:p>
            <a:pPr marL="0" indent="0">
              <a:buNone/>
            </a:pPr>
            <a:endParaRPr lang="en-US" dirty="0"/>
          </a:p>
          <a:p>
            <a:pPr marL="0" indent="0">
              <a:buNone/>
            </a:pPr>
            <a:endParaRPr lang="en-US" dirty="0"/>
          </a:p>
          <a:p>
            <a:pPr marL="0" indent="0">
              <a:buNone/>
            </a:pPr>
            <a:r>
              <a:rPr lang="en-US" dirty="0"/>
              <a:t>1. Adoption is on the Rise</a:t>
            </a:r>
          </a:p>
          <a:p>
            <a:pPr marL="0" indent="0">
              <a:buNone/>
            </a:pPr>
            <a:r>
              <a:rPr lang="en-US" dirty="0"/>
              <a:t>2. Digital Infrastructure is Improving</a:t>
            </a:r>
          </a:p>
          <a:p>
            <a:pPr marL="0" indent="0">
              <a:buNone/>
            </a:pPr>
            <a:r>
              <a:rPr lang="en-US" dirty="0"/>
              <a:t>3. Regulatory Environment is Being Defined</a:t>
            </a:r>
          </a:p>
          <a:p>
            <a:pPr marL="0" indent="0">
              <a:buNone/>
            </a:pPr>
            <a:endParaRPr lang="en-US" sz="2000" dirty="0"/>
          </a:p>
          <a:p>
            <a:pPr marL="0" indent="0">
              <a:buNone/>
            </a:pPr>
            <a:endParaRPr lang="en-US" sz="2000" dirty="0"/>
          </a:p>
          <a:p>
            <a:pPr marL="0" indent="0">
              <a:buNone/>
            </a:pPr>
            <a:endParaRPr lang="en-US" sz="2000" dirty="0"/>
          </a:p>
        </p:txBody>
      </p:sp>
      <p:sp>
        <p:nvSpPr>
          <p:cNvPr id="7" name="Slide Number Placeholder 1">
            <a:extLst>
              <a:ext uri="{FF2B5EF4-FFF2-40B4-BE49-F238E27FC236}">
                <a16:creationId xmlns:a16="http://schemas.microsoft.com/office/drawing/2014/main" id="{1BB7C48F-8DEF-3B45-BC94-B05DD0D4BDAC}"/>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8" name="Graphic 7">
            <a:extLst>
              <a:ext uri="{FF2B5EF4-FFF2-40B4-BE49-F238E27FC236}">
                <a16:creationId xmlns:a16="http://schemas.microsoft.com/office/drawing/2014/main" id="{84F4CDEE-7790-104A-9D92-B8641795FC0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13210" y="5804567"/>
            <a:ext cx="1969460" cy="984730"/>
          </a:xfrm>
          <a:prstGeom prst="rect">
            <a:avLst/>
          </a:prstGeom>
        </p:spPr>
      </p:pic>
    </p:spTree>
    <p:extLst>
      <p:ext uri="{BB962C8B-B14F-4D97-AF65-F5344CB8AC3E}">
        <p14:creationId xmlns:p14="http://schemas.microsoft.com/office/powerpoint/2010/main" val="688042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r>
              <a:rPr lang="en-US" sz="3600" dirty="0"/>
              <a:t>Similar Growth Trajectory to the Internet….</a:t>
            </a: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12700" y="638323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6" name="Picture 2">
            <a:extLst>
              <a:ext uri="{FF2B5EF4-FFF2-40B4-BE49-F238E27FC236}">
                <a16:creationId xmlns:a16="http://schemas.microsoft.com/office/drawing/2014/main" id="{0CC2E0BB-7634-4534-9918-B4A2DF31E8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481" y="1205781"/>
            <a:ext cx="11043037" cy="4614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0397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pPr algn="ctr"/>
            <a:r>
              <a:rPr lang="en-US" sz="3600" dirty="0"/>
              <a:t>Digital Finance Continues to be Adopted by Established Market Participants at an Increasingly Rapid Pace.</a:t>
            </a:r>
            <a:r>
              <a:rPr lang="en-US" sz="3600" baseline="30000" dirty="0"/>
              <a:t>2</a:t>
            </a:r>
            <a:r>
              <a:rPr lang="en-US" sz="3600" dirty="0"/>
              <a:t>  </a:t>
            </a:r>
          </a:p>
        </p:txBody>
      </p:sp>
      <p:sp>
        <p:nvSpPr>
          <p:cNvPr id="11" name="TextBox 10">
            <a:extLst>
              <a:ext uri="{FF2B5EF4-FFF2-40B4-BE49-F238E27FC236}">
                <a16:creationId xmlns:a16="http://schemas.microsoft.com/office/drawing/2014/main" id="{16BFA423-2D70-45BE-A069-2E4B50A0A463}"/>
              </a:ext>
            </a:extLst>
          </p:cNvPr>
          <p:cNvSpPr txBox="1"/>
          <p:nvPr/>
        </p:nvSpPr>
        <p:spPr>
          <a:xfrm>
            <a:off x="688628" y="2436769"/>
            <a:ext cx="232755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Announced plans to rate debt issued on blockchains, and completed review of two token projects </a:t>
            </a:r>
          </a:p>
        </p:txBody>
      </p:sp>
      <p:pic>
        <p:nvPicPr>
          <p:cNvPr id="12" name="Picture 11">
            <a:extLst>
              <a:ext uri="{FF2B5EF4-FFF2-40B4-BE49-F238E27FC236}">
                <a16:creationId xmlns:a16="http://schemas.microsoft.com/office/drawing/2014/main" id="{2C506DDD-851B-4FB1-A74E-15455EE48F81}"/>
              </a:ext>
            </a:extLst>
          </p:cNvPr>
          <p:cNvPicPr>
            <a:picLocks noChangeAspect="1"/>
          </p:cNvPicPr>
          <p:nvPr/>
        </p:nvPicPr>
        <p:blipFill rotWithShape="1">
          <a:blip r:embed="rId3"/>
          <a:srcRect t="31158" b="35023"/>
          <a:stretch/>
        </p:blipFill>
        <p:spPr>
          <a:xfrm>
            <a:off x="779418" y="1826478"/>
            <a:ext cx="1893868" cy="640480"/>
          </a:xfrm>
          <a:prstGeom prst="rect">
            <a:avLst/>
          </a:prstGeom>
        </p:spPr>
      </p:pic>
      <p:sp>
        <p:nvSpPr>
          <p:cNvPr id="14" name="TextBox 13">
            <a:extLst>
              <a:ext uri="{FF2B5EF4-FFF2-40B4-BE49-F238E27FC236}">
                <a16:creationId xmlns:a16="http://schemas.microsoft.com/office/drawing/2014/main" id="{55A4C2E7-04B2-4445-A82A-73BC9A1ABEA2}"/>
              </a:ext>
            </a:extLst>
          </p:cNvPr>
          <p:cNvSpPr txBox="1"/>
          <p:nvPr/>
        </p:nvSpPr>
        <p:spPr>
          <a:xfrm>
            <a:off x="3291502" y="2436769"/>
            <a:ext cx="2218834"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Developed institutional grade custody services for digital assets</a:t>
            </a:r>
          </a:p>
        </p:txBody>
      </p:sp>
      <p:sp>
        <p:nvSpPr>
          <p:cNvPr id="18" name="TextBox 17">
            <a:extLst>
              <a:ext uri="{FF2B5EF4-FFF2-40B4-BE49-F238E27FC236}">
                <a16:creationId xmlns:a16="http://schemas.microsoft.com/office/drawing/2014/main" id="{CEB65E20-E76E-4E14-B86F-9FFD4D6273C4}"/>
              </a:ext>
            </a:extLst>
          </p:cNvPr>
          <p:cNvSpPr txBox="1"/>
          <p:nvPr/>
        </p:nvSpPr>
        <p:spPr>
          <a:xfrm>
            <a:off x="6223566" y="2436769"/>
            <a:ext cx="2218834"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Replacing records with a blockchain-based “Digital Vault” tracking $10 billion in private investments</a:t>
            </a:r>
          </a:p>
        </p:txBody>
      </p:sp>
      <p:sp>
        <p:nvSpPr>
          <p:cNvPr id="21" name="TextBox 20">
            <a:extLst>
              <a:ext uri="{FF2B5EF4-FFF2-40B4-BE49-F238E27FC236}">
                <a16:creationId xmlns:a16="http://schemas.microsoft.com/office/drawing/2014/main" id="{D37F7E9A-5E0D-4363-9D4D-8D81DA34C456}"/>
              </a:ext>
            </a:extLst>
          </p:cNvPr>
          <p:cNvSpPr txBox="1"/>
          <p:nvPr/>
        </p:nvSpPr>
        <p:spPr>
          <a:xfrm>
            <a:off x="9139377" y="2466958"/>
            <a:ext cx="2218834"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Raised $1 billion line of credit for blockchain-based mortgages </a:t>
            </a:r>
          </a:p>
        </p:txBody>
      </p:sp>
      <p:pic>
        <p:nvPicPr>
          <p:cNvPr id="26" name="Picture 25">
            <a:extLst>
              <a:ext uri="{FF2B5EF4-FFF2-40B4-BE49-F238E27FC236}">
                <a16:creationId xmlns:a16="http://schemas.microsoft.com/office/drawing/2014/main" id="{2E60FBF2-2477-4158-807E-9CACAF2B4640}"/>
              </a:ext>
            </a:extLst>
          </p:cNvPr>
          <p:cNvPicPr>
            <a:picLocks noChangeAspect="1"/>
          </p:cNvPicPr>
          <p:nvPr/>
        </p:nvPicPr>
        <p:blipFill rotWithShape="1">
          <a:blip r:embed="rId4"/>
          <a:srcRect t="25139" b="29598"/>
          <a:stretch/>
        </p:blipFill>
        <p:spPr>
          <a:xfrm>
            <a:off x="3289801" y="1867424"/>
            <a:ext cx="2546413" cy="646331"/>
          </a:xfrm>
          <a:prstGeom prst="rect">
            <a:avLst/>
          </a:prstGeom>
        </p:spPr>
      </p:pic>
      <p:pic>
        <p:nvPicPr>
          <p:cNvPr id="27" name="Picture 26">
            <a:extLst>
              <a:ext uri="{FF2B5EF4-FFF2-40B4-BE49-F238E27FC236}">
                <a16:creationId xmlns:a16="http://schemas.microsoft.com/office/drawing/2014/main" id="{EE4F19EB-502D-4F87-A527-6E1A04A75D1B}"/>
              </a:ext>
            </a:extLst>
          </p:cNvPr>
          <p:cNvPicPr>
            <a:picLocks noChangeAspect="1"/>
          </p:cNvPicPr>
          <p:nvPr/>
        </p:nvPicPr>
        <p:blipFill rotWithShape="1">
          <a:blip r:embed="rId5"/>
          <a:srcRect t="29121" b="28698"/>
          <a:stretch/>
        </p:blipFill>
        <p:spPr>
          <a:xfrm>
            <a:off x="647081" y="3501843"/>
            <a:ext cx="2287802" cy="830997"/>
          </a:xfrm>
          <a:prstGeom prst="rect">
            <a:avLst/>
          </a:prstGeom>
        </p:spPr>
      </p:pic>
      <p:pic>
        <p:nvPicPr>
          <p:cNvPr id="30" name="Picture 29">
            <a:extLst>
              <a:ext uri="{FF2B5EF4-FFF2-40B4-BE49-F238E27FC236}">
                <a16:creationId xmlns:a16="http://schemas.microsoft.com/office/drawing/2014/main" id="{F4F78857-7678-4E25-B40F-6DAABA1DC43A}"/>
              </a:ext>
            </a:extLst>
          </p:cNvPr>
          <p:cNvPicPr>
            <a:picLocks noChangeAspect="1"/>
          </p:cNvPicPr>
          <p:nvPr/>
        </p:nvPicPr>
        <p:blipFill rotWithShape="1">
          <a:blip r:embed="rId6"/>
          <a:srcRect t="31731" b="32918"/>
          <a:stretch/>
        </p:blipFill>
        <p:spPr>
          <a:xfrm>
            <a:off x="6109829" y="1864431"/>
            <a:ext cx="2469094" cy="653006"/>
          </a:xfrm>
          <a:prstGeom prst="rect">
            <a:avLst/>
          </a:prstGeom>
        </p:spPr>
      </p:pic>
      <p:pic>
        <p:nvPicPr>
          <p:cNvPr id="31" name="Picture 30">
            <a:extLst>
              <a:ext uri="{FF2B5EF4-FFF2-40B4-BE49-F238E27FC236}">
                <a16:creationId xmlns:a16="http://schemas.microsoft.com/office/drawing/2014/main" id="{9E22270F-AF30-4C8C-A340-08EBD211AF69}"/>
              </a:ext>
            </a:extLst>
          </p:cNvPr>
          <p:cNvPicPr>
            <a:picLocks noChangeAspect="1"/>
          </p:cNvPicPr>
          <p:nvPr/>
        </p:nvPicPr>
        <p:blipFill rotWithShape="1">
          <a:blip r:embed="rId7"/>
          <a:srcRect t="39047" b="32747"/>
          <a:stretch/>
        </p:blipFill>
        <p:spPr>
          <a:xfrm>
            <a:off x="8852538" y="1997867"/>
            <a:ext cx="2505673" cy="515888"/>
          </a:xfrm>
          <a:prstGeom prst="rect">
            <a:avLst/>
          </a:prstGeom>
        </p:spPr>
      </p:pic>
      <p:sp>
        <p:nvSpPr>
          <p:cNvPr id="24" name="TextBox 23">
            <a:extLst>
              <a:ext uri="{FF2B5EF4-FFF2-40B4-BE49-F238E27FC236}">
                <a16:creationId xmlns:a16="http://schemas.microsoft.com/office/drawing/2014/main" id="{B6A999A5-1419-4136-897A-29EF1D8659ED}"/>
              </a:ext>
            </a:extLst>
          </p:cNvPr>
          <p:cNvSpPr txBox="1"/>
          <p:nvPr/>
        </p:nvSpPr>
        <p:spPr>
          <a:xfrm>
            <a:off x="722898" y="4189518"/>
            <a:ext cx="206468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Created partnership platform to support the issuance, trading, settlement and custody of digital assets</a:t>
            </a:r>
          </a:p>
        </p:txBody>
      </p:sp>
      <p:pic>
        <p:nvPicPr>
          <p:cNvPr id="15" name="Picture 14">
            <a:extLst>
              <a:ext uri="{FF2B5EF4-FFF2-40B4-BE49-F238E27FC236}">
                <a16:creationId xmlns:a16="http://schemas.microsoft.com/office/drawing/2014/main" id="{39D11D62-E9AD-B846-BF0C-9BB6A503C2E9}"/>
              </a:ext>
            </a:extLst>
          </p:cNvPr>
          <p:cNvPicPr/>
          <p:nvPr/>
        </p:nvPicPr>
        <p:blipFill rotWithShape="1">
          <a:blip r:embed="rId8"/>
          <a:srcRect t="35804" b="42444"/>
          <a:stretch/>
        </p:blipFill>
        <p:spPr>
          <a:xfrm>
            <a:off x="3221722" y="3652445"/>
            <a:ext cx="2469094" cy="537073"/>
          </a:xfrm>
          <a:prstGeom prst="rect">
            <a:avLst/>
          </a:prstGeom>
        </p:spPr>
      </p:pic>
      <p:sp>
        <p:nvSpPr>
          <p:cNvPr id="16" name="TextBox 15">
            <a:extLst>
              <a:ext uri="{FF2B5EF4-FFF2-40B4-BE49-F238E27FC236}">
                <a16:creationId xmlns:a16="http://schemas.microsoft.com/office/drawing/2014/main" id="{3DC50D01-80B3-044B-8B26-84C8697FA69D}"/>
              </a:ext>
            </a:extLst>
          </p:cNvPr>
          <p:cNvSpPr txBox="1"/>
          <p:nvPr/>
        </p:nvSpPr>
        <p:spPr>
          <a:xfrm>
            <a:off x="3313698" y="4189518"/>
            <a:ext cx="2064688"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Launched first end-to-end tokenized bond ($20 million)</a:t>
            </a:r>
          </a:p>
        </p:txBody>
      </p:sp>
      <p:pic>
        <p:nvPicPr>
          <p:cNvPr id="17" name="Picture 16">
            <a:extLst>
              <a:ext uri="{FF2B5EF4-FFF2-40B4-BE49-F238E27FC236}">
                <a16:creationId xmlns:a16="http://schemas.microsoft.com/office/drawing/2014/main" id="{345DA7EC-408D-3745-921A-75B2AA134351}"/>
              </a:ext>
            </a:extLst>
          </p:cNvPr>
          <p:cNvPicPr/>
          <p:nvPr/>
        </p:nvPicPr>
        <p:blipFill>
          <a:blip r:embed="rId9"/>
          <a:stretch>
            <a:fillRect/>
          </a:stretch>
        </p:blipFill>
        <p:spPr>
          <a:xfrm>
            <a:off x="6362636" y="3370924"/>
            <a:ext cx="1719306" cy="830998"/>
          </a:xfrm>
          <a:prstGeom prst="rect">
            <a:avLst/>
          </a:prstGeom>
        </p:spPr>
      </p:pic>
      <p:sp>
        <p:nvSpPr>
          <p:cNvPr id="19" name="TextBox 18">
            <a:extLst>
              <a:ext uri="{FF2B5EF4-FFF2-40B4-BE49-F238E27FC236}">
                <a16:creationId xmlns:a16="http://schemas.microsoft.com/office/drawing/2014/main" id="{E09ED351-8DC0-DD49-B77E-48512D965E47}"/>
              </a:ext>
            </a:extLst>
          </p:cNvPr>
          <p:cNvSpPr txBox="1"/>
          <p:nvPr/>
        </p:nvSpPr>
        <p:spPr>
          <a:xfrm>
            <a:off x="6221998" y="4189518"/>
            <a:ext cx="2064688"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Filed preliminary prospectus to tokenize money market fund shares</a:t>
            </a:r>
          </a:p>
        </p:txBody>
      </p:sp>
      <p:pic>
        <p:nvPicPr>
          <p:cNvPr id="5" name="Picture 4">
            <a:extLst>
              <a:ext uri="{FF2B5EF4-FFF2-40B4-BE49-F238E27FC236}">
                <a16:creationId xmlns:a16="http://schemas.microsoft.com/office/drawing/2014/main" id="{AE3DB47F-DFBC-6840-810A-7C4ACF0C119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4306" y="3667803"/>
            <a:ext cx="2064688" cy="534119"/>
          </a:xfrm>
          <a:prstGeom prst="rect">
            <a:avLst/>
          </a:prstGeom>
        </p:spPr>
      </p:pic>
      <p:sp>
        <p:nvSpPr>
          <p:cNvPr id="22" name="TextBox 21">
            <a:extLst>
              <a:ext uri="{FF2B5EF4-FFF2-40B4-BE49-F238E27FC236}">
                <a16:creationId xmlns:a16="http://schemas.microsoft.com/office/drawing/2014/main" id="{AEDAB446-BF76-A442-B6FE-B99E4542CF91}"/>
              </a:ext>
            </a:extLst>
          </p:cNvPr>
          <p:cNvSpPr txBox="1"/>
          <p:nvPr/>
        </p:nvSpPr>
        <p:spPr>
          <a:xfrm>
            <a:off x="9155698" y="4189518"/>
            <a:ext cx="2064688"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Japan’s largest financial group will lead a 22-member security token research consortia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C46EC75-DC85-4EBE-B137-C0200F67C1D2}"/>
              </a:ext>
            </a:extLst>
          </p:cNvPr>
          <p:cNvSpPr txBox="1"/>
          <p:nvPr/>
        </p:nvSpPr>
        <p:spPr>
          <a:xfrm>
            <a:off x="1581877" y="5279407"/>
            <a:ext cx="865246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Light" panose="020F0302020204030204"/>
                <a:ea typeface="+mn-ea"/>
                <a:cs typeface="+mn-cs"/>
              </a:rPr>
              <a:t>And the list continues to grow….</a:t>
            </a:r>
          </a:p>
        </p:txBody>
      </p:sp>
    </p:spTree>
    <p:extLst>
      <p:ext uri="{BB962C8B-B14F-4D97-AF65-F5344CB8AC3E}">
        <p14:creationId xmlns:p14="http://schemas.microsoft.com/office/powerpoint/2010/main" val="24493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06F92C3-22C2-9747-A0EC-A089BDA15006}"/>
              </a:ext>
            </a:extLst>
          </p:cNvPr>
          <p:cNvSpPr txBox="1">
            <a:spLocks/>
          </p:cNvSpPr>
          <p:nvPr/>
        </p:nvSpPr>
        <p:spPr>
          <a:xfrm>
            <a:off x="574482" y="399512"/>
            <a:ext cx="10515600" cy="13255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Established Investors and Financial Services Leaders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are Active in the Digital Asset Space.</a:t>
            </a:r>
            <a:r>
              <a:rPr kumimoji="0" lang="en-US" sz="3600" b="0" i="0" u="none" strike="noStrike" kern="1200" cap="none" spc="0" normalizeH="0" baseline="30000" noProof="0" dirty="0">
                <a:ln>
                  <a:noFill/>
                </a:ln>
                <a:solidFill>
                  <a:prstClr val="black"/>
                </a:solidFill>
                <a:effectLst/>
                <a:uLnTx/>
                <a:uFillTx/>
                <a:latin typeface="Calibri Light" panose="020F0302020204030204"/>
                <a:ea typeface="+mj-ea"/>
                <a:cs typeface="+mj-cs"/>
              </a:rPr>
              <a:t>3</a:t>
            </a:r>
            <a:endPar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grpSp>
        <p:nvGrpSpPr>
          <p:cNvPr id="19" name="Group 18">
            <a:extLst>
              <a:ext uri="{FF2B5EF4-FFF2-40B4-BE49-F238E27FC236}">
                <a16:creationId xmlns:a16="http://schemas.microsoft.com/office/drawing/2014/main" id="{ACD8F6EE-71B4-D84C-A404-3551059E6819}"/>
              </a:ext>
            </a:extLst>
          </p:cNvPr>
          <p:cNvGrpSpPr/>
          <p:nvPr/>
        </p:nvGrpSpPr>
        <p:grpSpPr>
          <a:xfrm>
            <a:off x="447160" y="2244558"/>
            <a:ext cx="11084822" cy="3415323"/>
            <a:chOff x="862736" y="2355609"/>
            <a:chExt cx="10064454" cy="3100941"/>
          </a:xfrm>
        </p:grpSpPr>
        <p:pic>
          <p:nvPicPr>
            <p:cNvPr id="5" name="Picture 4">
              <a:extLst>
                <a:ext uri="{FF2B5EF4-FFF2-40B4-BE49-F238E27FC236}">
                  <a16:creationId xmlns:a16="http://schemas.microsoft.com/office/drawing/2014/main" id="{2FF20F9C-6CC1-514A-84A1-82D36B9080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60461" y="2355609"/>
              <a:ext cx="1421370" cy="1421370"/>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6" name="TextBox 5">
              <a:extLst>
                <a:ext uri="{FF2B5EF4-FFF2-40B4-BE49-F238E27FC236}">
                  <a16:creationId xmlns:a16="http://schemas.microsoft.com/office/drawing/2014/main" id="{332C18DD-544D-E345-B3EC-9944F89E84AB}"/>
                </a:ext>
              </a:extLst>
            </p:cNvPr>
            <p:cNvSpPr txBox="1"/>
            <p:nvPr/>
          </p:nvSpPr>
          <p:spPr>
            <a:xfrm>
              <a:off x="862736" y="3860104"/>
              <a:ext cx="2216819" cy="12714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Abigail P. Johnson</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Chairman &amp; CEO</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Fidelity Investments </a:t>
              </a:r>
              <a:b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13" name="Picture 12">
              <a:extLst>
                <a:ext uri="{FF2B5EF4-FFF2-40B4-BE49-F238E27FC236}">
                  <a16:creationId xmlns:a16="http://schemas.microsoft.com/office/drawing/2014/main" id="{FF89C730-C30F-8847-8266-2EE10F4D557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72481" y="2355609"/>
              <a:ext cx="1421370" cy="1421370"/>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14" name="TextBox 13">
              <a:extLst>
                <a:ext uri="{FF2B5EF4-FFF2-40B4-BE49-F238E27FC236}">
                  <a16:creationId xmlns:a16="http://schemas.microsoft.com/office/drawing/2014/main" id="{8244A5AA-FAAF-224C-AC61-5483BD5AA175}"/>
                </a:ext>
              </a:extLst>
            </p:cNvPr>
            <p:cNvSpPr txBox="1"/>
            <p:nvPr/>
          </p:nvSpPr>
          <p:spPr>
            <a:xfrm>
              <a:off x="3000784" y="3870696"/>
              <a:ext cx="3309364" cy="15858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Jack Dorsey</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Chairman, CEO </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&amp; Co-Founder</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Square &amp; Twitter</a:t>
              </a:r>
              <a:b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15" name="Picture 14">
              <a:extLst>
                <a:ext uri="{FF2B5EF4-FFF2-40B4-BE49-F238E27FC236}">
                  <a16:creationId xmlns:a16="http://schemas.microsoft.com/office/drawing/2014/main" id="{C38B9002-E235-BB4B-B399-5CE4D403F89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84501" y="2355609"/>
              <a:ext cx="1421370" cy="1421370"/>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16" name="TextBox 15">
              <a:extLst>
                <a:ext uri="{FF2B5EF4-FFF2-40B4-BE49-F238E27FC236}">
                  <a16:creationId xmlns:a16="http://schemas.microsoft.com/office/drawing/2014/main" id="{58E49422-CA8C-CD40-ABDC-E8D1B4C5461F}"/>
                </a:ext>
              </a:extLst>
            </p:cNvPr>
            <p:cNvSpPr txBox="1"/>
            <p:nvPr/>
          </p:nvSpPr>
          <p:spPr>
            <a:xfrm>
              <a:off x="5942437" y="3860104"/>
              <a:ext cx="2528648" cy="92217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Bill Miller </a:t>
              </a:r>
              <a:b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Former Chairman &amp; CIO Legg Mason Capital</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AE01D869-B49C-2149-8996-8BF60806B6C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096521" y="2355609"/>
              <a:ext cx="1421370" cy="1421370"/>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18" name="TextBox 17">
              <a:extLst>
                <a:ext uri="{FF2B5EF4-FFF2-40B4-BE49-F238E27FC236}">
                  <a16:creationId xmlns:a16="http://schemas.microsoft.com/office/drawing/2014/main" id="{89D6873F-FF50-914A-B8FB-89134D0F6EB7}"/>
                </a:ext>
              </a:extLst>
            </p:cNvPr>
            <p:cNvSpPr txBox="1"/>
            <p:nvPr/>
          </p:nvSpPr>
          <p:spPr>
            <a:xfrm>
              <a:off x="8710371" y="3860104"/>
              <a:ext cx="2216819" cy="12714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Paul Tudor Jones</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Founder</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Tudor Investment Corporation</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0" name="Text Placeholder 4">
            <a:extLst>
              <a:ext uri="{FF2B5EF4-FFF2-40B4-BE49-F238E27FC236}">
                <a16:creationId xmlns:a16="http://schemas.microsoft.com/office/drawing/2014/main" id="{39604C56-6628-584F-9B47-13E44657F59F}"/>
              </a:ext>
            </a:extLst>
          </p:cNvPr>
          <p:cNvSpPr txBox="1">
            <a:spLocks/>
          </p:cNvSpPr>
          <p:nvPr/>
        </p:nvSpPr>
        <p:spPr>
          <a:xfrm>
            <a:off x="222380" y="6356350"/>
            <a:ext cx="1066800" cy="365125"/>
          </a:xfrm>
          <a:prstGeom prst="rect">
            <a:avLst/>
          </a:prstGeom>
        </p:spPr>
        <p:txBody>
          <a:bodyPr anchor="ctr">
            <a:normAutofit/>
          </a:bodyPr>
          <a:lstStyle>
            <a:lvl1pPr marL="0" indent="0" algn="l" defTabSz="914400" rtl="0" eaLnBrk="1" latinLnBrk="0" hangingPunct="1">
              <a:lnSpc>
                <a:spcPct val="90000"/>
              </a:lnSpc>
              <a:spcBef>
                <a:spcPts val="1000"/>
              </a:spcBef>
              <a:buFont typeface="Arial" panose="020B0604020202020204" pitchFamily="34" charset="0"/>
              <a:buNone/>
              <a:defRPr sz="900" kern="1200">
                <a:solidFill>
                  <a:schemeClr val="tx1">
                    <a:alpha val="42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fld id="{E7D205B6-3283-2A47-9EED-778824AEFD9F}" type="slidenum">
              <a:rPr kumimoji="0" lang="en-US" sz="900" b="0" i="0" u="none" strike="noStrike" kern="1200" cap="none" spc="0" normalizeH="0" baseline="0" noProof="0" smtClean="0">
                <a:ln>
                  <a:noFill/>
                </a:ln>
                <a:solidFill>
                  <a:prstClr val="black">
                    <a:alpha val="42000"/>
                  </a:prstClr>
                </a:solidFill>
                <a:effectLst/>
                <a:uLnTx/>
                <a:uFillTx/>
                <a:latin typeface="Calibri" panose="020F0502020204030204"/>
                <a:ea typeface="+mn-ea"/>
                <a:cs typeface="+mn-cs"/>
              </a:rPr>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t>18</a:t>
            </a:fld>
            <a:endParaRPr kumimoji="0" lang="en-US" sz="900" b="0" i="0" u="none" strike="noStrike" kern="1200" cap="none" spc="0" normalizeH="0" baseline="0" noProof="0" dirty="0">
              <a:ln>
                <a:noFill/>
              </a:ln>
              <a:solidFill>
                <a:prstClr val="black">
                  <a:alpha val="42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372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AAAB93E-C667-4D37-BFDA-00A0FE657197}"/>
              </a:ext>
            </a:extLst>
          </p:cNvPr>
          <p:cNvSpPr/>
          <p:nvPr/>
        </p:nvSpPr>
        <p:spPr>
          <a:xfrm>
            <a:off x="225908" y="1293163"/>
            <a:ext cx="4403770"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Futura Md BT" pitchFamily="34" charset="0"/>
                <a:ea typeface="+mn-ea"/>
                <a:cs typeface="+mn-cs"/>
              </a:rPr>
              <a:t>Benefits of Digital Assets</a:t>
            </a:r>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7" name="TextBox 36">
            <a:extLst>
              <a:ext uri="{FF2B5EF4-FFF2-40B4-BE49-F238E27FC236}">
                <a16:creationId xmlns:a16="http://schemas.microsoft.com/office/drawing/2014/main" id="{6CD8988C-D331-4FDA-AF92-8B1B1C1A7BD3}"/>
              </a:ext>
            </a:extLst>
          </p:cNvPr>
          <p:cNvSpPr txBox="1"/>
          <p:nvPr/>
        </p:nvSpPr>
        <p:spPr>
          <a:xfrm>
            <a:off x="230005" y="3429000"/>
            <a:ext cx="3011814"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Combination of Digital and Traditional Assets</a:t>
            </a:r>
          </a:p>
        </p:txBody>
      </p:sp>
      <p:pic>
        <p:nvPicPr>
          <p:cNvPr id="9" name="Picture 8">
            <a:extLst>
              <a:ext uri="{FF2B5EF4-FFF2-40B4-BE49-F238E27FC236}">
                <a16:creationId xmlns:a16="http://schemas.microsoft.com/office/drawing/2014/main" id="{330C99B5-8066-F142-B751-AEF052870F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graphicFrame>
        <p:nvGraphicFramePr>
          <p:cNvPr id="10" name="Table 9">
            <a:extLst>
              <a:ext uri="{FF2B5EF4-FFF2-40B4-BE49-F238E27FC236}">
                <a16:creationId xmlns:a16="http://schemas.microsoft.com/office/drawing/2014/main" id="{74A21839-A814-1147-A4AB-D22DEEDCB7C5}"/>
              </a:ext>
            </a:extLst>
          </p:cNvPr>
          <p:cNvGraphicFramePr>
            <a:graphicFrameLocks noGrp="1"/>
          </p:cNvGraphicFramePr>
          <p:nvPr/>
        </p:nvGraphicFramePr>
        <p:xfrm>
          <a:off x="3690119" y="1074230"/>
          <a:ext cx="7875037" cy="4297796"/>
        </p:xfrm>
        <a:graphic>
          <a:graphicData uri="http://schemas.openxmlformats.org/drawingml/2006/table">
            <a:tbl>
              <a:tblPr bandRow="1">
                <a:tableStyleId>{793D81CF-94F2-401A-BA57-92F5A7B2D0C5}</a:tableStyleId>
              </a:tblPr>
              <a:tblGrid>
                <a:gridCol w="2621902">
                  <a:extLst>
                    <a:ext uri="{9D8B030D-6E8A-4147-A177-3AD203B41FA5}">
                      <a16:colId xmlns:a16="http://schemas.microsoft.com/office/drawing/2014/main" val="1875230962"/>
                    </a:ext>
                  </a:extLst>
                </a:gridCol>
                <a:gridCol w="1194318">
                  <a:extLst>
                    <a:ext uri="{9D8B030D-6E8A-4147-A177-3AD203B41FA5}">
                      <a16:colId xmlns:a16="http://schemas.microsoft.com/office/drawing/2014/main" val="3668157689"/>
                    </a:ext>
                  </a:extLst>
                </a:gridCol>
                <a:gridCol w="1371600">
                  <a:extLst>
                    <a:ext uri="{9D8B030D-6E8A-4147-A177-3AD203B41FA5}">
                      <a16:colId xmlns:a16="http://schemas.microsoft.com/office/drawing/2014/main" val="2224760851"/>
                    </a:ext>
                  </a:extLst>
                </a:gridCol>
                <a:gridCol w="1334278">
                  <a:extLst>
                    <a:ext uri="{9D8B030D-6E8A-4147-A177-3AD203B41FA5}">
                      <a16:colId xmlns:a16="http://schemas.microsoft.com/office/drawing/2014/main" val="3585153394"/>
                    </a:ext>
                  </a:extLst>
                </a:gridCol>
                <a:gridCol w="1352939">
                  <a:extLst>
                    <a:ext uri="{9D8B030D-6E8A-4147-A177-3AD203B41FA5}">
                      <a16:colId xmlns:a16="http://schemas.microsoft.com/office/drawing/2014/main" val="3812208836"/>
                    </a:ext>
                  </a:extLst>
                </a:gridCol>
              </a:tblGrid>
              <a:tr h="584636">
                <a:tc>
                  <a:txBody>
                    <a:bodyPr/>
                    <a:lstStyle/>
                    <a:p>
                      <a:r>
                        <a:rPr lang="en-US" sz="1800" b="1" dirty="0">
                          <a:solidFill>
                            <a:schemeClr val="bg1"/>
                          </a:solidFill>
                        </a:rPr>
                        <a:t>PORTFOLIO</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pPr algn="ctr"/>
                      <a:r>
                        <a:rPr lang="en-US" sz="1400" b="1" dirty="0">
                          <a:solidFill>
                            <a:schemeClr val="bg1"/>
                          </a:solidFill>
                        </a:rPr>
                        <a:t>60/40</a:t>
                      </a:r>
                      <a:br>
                        <a:rPr lang="en-US" sz="1400" b="1" dirty="0">
                          <a:solidFill>
                            <a:schemeClr val="bg1"/>
                          </a:solidFill>
                        </a:rPr>
                      </a:br>
                      <a:r>
                        <a:rPr lang="en-US" sz="1400" b="1" dirty="0">
                          <a:solidFill>
                            <a:schemeClr val="bg1"/>
                          </a:solidFill>
                        </a:rPr>
                        <a:t>Portfolio</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59/40</a:t>
                      </a:r>
                      <a:br>
                        <a:rPr lang="en-US" sz="1400" b="1" dirty="0">
                          <a:solidFill>
                            <a:schemeClr val="bg1"/>
                          </a:solidFill>
                        </a:rPr>
                      </a:br>
                      <a:r>
                        <a:rPr lang="en-US" sz="1400" b="1" dirty="0">
                          <a:solidFill>
                            <a:schemeClr val="bg1"/>
                          </a:solidFill>
                        </a:rPr>
                        <a:t>Portfolio</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+1% Bitcoin</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57/40</a:t>
                      </a:r>
                      <a:br>
                        <a:rPr lang="en-US" sz="1400" b="1" dirty="0">
                          <a:solidFill>
                            <a:schemeClr val="bg1"/>
                          </a:solidFill>
                        </a:rPr>
                      </a:br>
                      <a:r>
                        <a:rPr lang="en-US" sz="1400" b="1" dirty="0">
                          <a:solidFill>
                            <a:schemeClr val="bg1"/>
                          </a:solidFill>
                        </a:rPr>
                        <a:t>Portfolio</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+3% Bitcoin</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55/40</a:t>
                      </a:r>
                      <a:br>
                        <a:rPr lang="en-US" sz="1400" b="1" dirty="0">
                          <a:solidFill>
                            <a:schemeClr val="bg1"/>
                          </a:solidFill>
                        </a:rPr>
                      </a:br>
                      <a:r>
                        <a:rPr lang="en-US" sz="1400" b="1" dirty="0">
                          <a:solidFill>
                            <a:schemeClr val="bg1"/>
                          </a:solidFill>
                        </a:rPr>
                        <a:t>Portfolio</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+5% Bitcoin</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106636454"/>
                  </a:ext>
                </a:extLst>
              </a:tr>
              <a:tr h="526172">
                <a:tc>
                  <a:txBody>
                    <a:bodyPr/>
                    <a:lstStyle/>
                    <a:p>
                      <a:r>
                        <a:rPr lang="en-US" sz="1600" b="1" dirty="0"/>
                        <a:t>Cumulative Total Return </a:t>
                      </a:r>
                      <a:r>
                        <a:rPr lang="en-US" sz="1600" b="0" dirty="0"/>
                        <a:t>(%)</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93.5</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109.4</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144.9</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185.7</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17640582"/>
                  </a:ext>
                </a:extLst>
              </a:tr>
              <a:tr h="49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Annualized Return </a:t>
                      </a:r>
                      <a:r>
                        <a:rPr lang="en-US" sz="1600" dirty="0"/>
                        <a:t>(%pa)</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9.9</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11.1</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13.7</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16.2</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72324246"/>
                  </a:ext>
                </a:extLst>
              </a:tr>
              <a:tr h="49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Annualized Risk </a:t>
                      </a:r>
                      <a:r>
                        <a:rPr lang="en-US" sz="1600" dirty="0"/>
                        <a:t>(%Std Dev)</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7.44</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7.37</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7.52</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8.07</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78693543"/>
                  </a:ext>
                </a:extLst>
              </a:tr>
              <a:tr h="526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Sharpe Ratio</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1.23</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1.41</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1.71</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1.91</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11550804"/>
                  </a:ext>
                </a:extLst>
              </a:tr>
              <a:tr h="49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Change in Abs Return </a:t>
                      </a:r>
                      <a:r>
                        <a:rPr lang="en-US" sz="1600" b="0" dirty="0"/>
                        <a:t>(%)</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+16.9</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+51.4</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+92.2</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0033613"/>
                  </a:ext>
                </a:extLst>
              </a:tr>
              <a:tr h="526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Change in Risk </a:t>
                      </a:r>
                      <a:r>
                        <a:rPr lang="en-US" sz="1600" b="0" dirty="0"/>
                        <a:t>(%)</a:t>
                      </a:r>
                      <a:r>
                        <a:rPr lang="en-US" sz="1600" b="1" dirty="0"/>
                        <a:t> </a:t>
                      </a:r>
                    </a:p>
                  </a:txBody>
                  <a:tcPr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(0.07)</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+0.08</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+0.63</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0740948"/>
                  </a:ext>
                </a:extLst>
              </a:tr>
              <a:tr h="496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Sharpe Improvement </a:t>
                      </a:r>
                      <a:r>
                        <a:rPr lang="en-US" sz="1600" b="0" dirty="0"/>
                        <a:t>(%)</a:t>
                      </a:r>
                      <a:r>
                        <a:rPr lang="en-US" sz="1600" b="1" dirty="0"/>
                        <a:t> </a:t>
                      </a:r>
                    </a:p>
                  </a:txBody>
                  <a:tcPr marR="45720" anchor="ctr">
                    <a:lnL w="12700" cmpd="sng">
                      <a:noFill/>
                    </a:lnL>
                    <a:lnR w="12700" cmpd="sng">
                      <a:noFill/>
                    </a:lnR>
                    <a:lnT w="12700" cmpd="sng">
                      <a:noFill/>
                    </a:lnT>
                    <a:lnB w="1270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marL="45720" marR="45720" anchor="ctr">
                    <a:lnL w="12700" cmpd="sng">
                      <a:noFill/>
                    </a:lnL>
                    <a:lnR w="12700" cmpd="sng">
                      <a:noFill/>
                    </a:lnR>
                    <a:lnT w="12700" cmpd="sng">
                      <a:noFill/>
                    </a:lnT>
                    <a:lnB w="1270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+15</a:t>
                      </a:r>
                    </a:p>
                  </a:txBody>
                  <a:tcPr marL="45720" marR="45720" anchor="ctr">
                    <a:lnL w="12700" cmpd="sng">
                      <a:noFill/>
                    </a:lnL>
                    <a:lnR w="12700" cmpd="sng">
                      <a:noFill/>
                    </a:lnR>
                    <a:lnT w="12700" cmpd="sng">
                      <a:noFill/>
                    </a:lnT>
                    <a:lnB w="1270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+39</a:t>
                      </a:r>
                    </a:p>
                  </a:txBody>
                  <a:tcPr marL="45720" marR="45720" anchor="ctr">
                    <a:lnL w="12700" cmpd="sng">
                      <a:noFill/>
                    </a:lnL>
                    <a:lnR w="12700" cmpd="sng">
                      <a:noFill/>
                    </a:lnR>
                    <a:lnT w="12700" cmpd="sng">
                      <a:noFill/>
                    </a:lnT>
                    <a:lnB w="1270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+55</a:t>
                      </a:r>
                    </a:p>
                  </a:txBody>
                  <a:tcPr marL="45720" marR="45720" anchor="ctr">
                    <a:lnL w="12700" cmpd="sng">
                      <a:noFill/>
                    </a:lnL>
                    <a:lnR w="12700" cmpd="sng">
                      <a:noFill/>
                    </a:lnR>
                    <a:lnT w="12700" cmpd="sng">
                      <a:noFill/>
                    </a:lnT>
                    <a:lnB w="1270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3484535"/>
                  </a:ext>
                </a:extLst>
              </a:tr>
            </a:tbl>
          </a:graphicData>
        </a:graphic>
      </p:graphicFrame>
      <p:sp>
        <p:nvSpPr>
          <p:cNvPr id="11" name="Title 1">
            <a:extLst>
              <a:ext uri="{FF2B5EF4-FFF2-40B4-BE49-F238E27FC236}">
                <a16:creationId xmlns:a16="http://schemas.microsoft.com/office/drawing/2014/main" id="{034A88E6-0411-1448-8D39-545DA6A90BFD}"/>
              </a:ext>
            </a:extLst>
          </p:cNvPr>
          <p:cNvSpPr txBox="1">
            <a:spLocks/>
          </p:cNvSpPr>
          <p:nvPr/>
        </p:nvSpPr>
        <p:spPr>
          <a:xfrm>
            <a:off x="230005" y="2103437"/>
            <a:ext cx="6598297" cy="1325563"/>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Benefits of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Digital Assets</a:t>
            </a:r>
          </a:p>
        </p:txBody>
      </p:sp>
      <p:sp>
        <p:nvSpPr>
          <p:cNvPr id="7" name="TextBox 6">
            <a:extLst>
              <a:ext uri="{FF2B5EF4-FFF2-40B4-BE49-F238E27FC236}">
                <a16:creationId xmlns:a16="http://schemas.microsoft.com/office/drawing/2014/main" id="{AE9327C9-E464-5F47-AF52-FFD16D556713}"/>
              </a:ext>
            </a:extLst>
          </p:cNvPr>
          <p:cNvSpPr txBox="1"/>
          <p:nvPr/>
        </p:nvSpPr>
        <p:spPr>
          <a:xfrm>
            <a:off x="551640" y="6137692"/>
            <a:ext cx="9362381"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Source: Federal Reserve Bank, CoinDesk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The simulated performance information included herein does not reflect Fund performance. Fees and expenses of the Funds, which are not reflected herein, reduce Fund performance. </a:t>
            </a:r>
            <a:b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Past performance of the simulated portfolio is not indicative of future results. </a:t>
            </a:r>
          </a:p>
        </p:txBody>
      </p:sp>
      <p:sp>
        <p:nvSpPr>
          <p:cNvPr id="12" name="Slide Number Placeholder 1">
            <a:extLst>
              <a:ext uri="{FF2B5EF4-FFF2-40B4-BE49-F238E27FC236}">
                <a16:creationId xmlns:a16="http://schemas.microsoft.com/office/drawing/2014/main" id="{FBDAD05E-A238-9A41-8F7D-5D484DE458ED}"/>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D6E9BDD8-34DD-6341-9A50-B08A4C729ABB}"/>
              </a:ext>
            </a:extLst>
          </p:cNvPr>
          <p:cNvSpPr txBox="1"/>
          <p:nvPr/>
        </p:nvSpPr>
        <p:spPr>
          <a:xfrm>
            <a:off x="3621656" y="443890"/>
            <a:ext cx="780834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Simulated Portfolio Performance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With Daily Rebalancing of Targeted Allocation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7 years of simulated performance: December 31, 2012 through December 31, 2019</a:t>
            </a:r>
          </a:p>
        </p:txBody>
      </p:sp>
      <p:sp>
        <p:nvSpPr>
          <p:cNvPr id="14" name="TextBox 13">
            <a:extLst>
              <a:ext uri="{FF2B5EF4-FFF2-40B4-BE49-F238E27FC236}">
                <a16:creationId xmlns:a16="http://schemas.microsoft.com/office/drawing/2014/main" id="{EE6AB89E-B17E-494B-8FA1-DE9800EF40A1}"/>
              </a:ext>
            </a:extLst>
          </p:cNvPr>
          <p:cNvSpPr txBox="1"/>
          <p:nvPr/>
        </p:nvSpPr>
        <p:spPr>
          <a:xfrm>
            <a:off x="3688349" y="5417591"/>
            <a:ext cx="780834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Basic 60/40 portfolio composition: 60% S&amp;P500 Total Return Index, 40% US Treasury Total Return Bond Index</a:t>
            </a:r>
          </a:p>
        </p:txBody>
      </p:sp>
    </p:spTree>
    <p:extLst>
      <p:ext uri="{BB962C8B-B14F-4D97-AF65-F5344CB8AC3E}">
        <p14:creationId xmlns:p14="http://schemas.microsoft.com/office/powerpoint/2010/main" val="150441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B085060-FA6D-A444-9A04-0AD6289B6671}"/>
              </a:ext>
            </a:extLst>
          </p:cNvPr>
          <p:cNvPicPr>
            <a:picLocks noChangeAspect="1"/>
          </p:cNvPicPr>
          <p:nvPr/>
        </p:nvPicPr>
        <p:blipFill>
          <a:blip r:embed="rId3">
            <a:alphaModFix amt="47000"/>
            <a:extLst>
              <a:ext uri="{28A0092B-C50C-407E-A947-70E740481C1C}">
                <a14:useLocalDpi xmlns:a14="http://schemas.microsoft.com/office/drawing/2010/main" val="0"/>
              </a:ext>
            </a:extLst>
          </a:blip>
          <a:stretch>
            <a:fillRect/>
          </a:stretch>
        </p:blipFill>
        <p:spPr>
          <a:xfrm>
            <a:off x="5314950" y="0"/>
            <a:ext cx="6877050" cy="6858000"/>
          </a:xfrm>
          <a:prstGeom prst="rect">
            <a:avLst/>
          </a:prstGeom>
        </p:spPr>
      </p:pic>
      <p:sp>
        <p:nvSpPr>
          <p:cNvPr id="2" name="Title 1">
            <a:extLst>
              <a:ext uri="{FF2B5EF4-FFF2-40B4-BE49-F238E27FC236}">
                <a16:creationId xmlns:a16="http://schemas.microsoft.com/office/drawing/2014/main" id="{9CD3296D-F4F5-4BA8-AC6B-0C375FE537C2}"/>
              </a:ext>
            </a:extLst>
          </p:cNvPr>
          <p:cNvSpPr>
            <a:spLocks noGrp="1"/>
          </p:cNvSpPr>
          <p:nvPr>
            <p:ph type="title" idx="4294967295"/>
          </p:nvPr>
        </p:nvSpPr>
        <p:spPr>
          <a:xfrm>
            <a:off x="457200" y="350043"/>
            <a:ext cx="10515600" cy="1325563"/>
          </a:xfrm>
        </p:spPr>
        <p:txBody>
          <a:bodyPr/>
          <a:lstStyle/>
          <a:p>
            <a:r>
              <a:rPr lang="en-US" dirty="0"/>
              <a:t>Speaker Biography</a:t>
            </a:r>
          </a:p>
        </p:txBody>
      </p:sp>
      <p:sp>
        <p:nvSpPr>
          <p:cNvPr id="3" name="Content Placeholder 2">
            <a:extLst>
              <a:ext uri="{FF2B5EF4-FFF2-40B4-BE49-F238E27FC236}">
                <a16:creationId xmlns:a16="http://schemas.microsoft.com/office/drawing/2014/main" id="{BC7918FB-83A3-4036-B401-B527E000D47E}"/>
              </a:ext>
            </a:extLst>
          </p:cNvPr>
          <p:cNvSpPr>
            <a:spLocks noGrp="1"/>
          </p:cNvSpPr>
          <p:nvPr>
            <p:ph idx="4294967295"/>
          </p:nvPr>
        </p:nvSpPr>
        <p:spPr>
          <a:xfrm>
            <a:off x="457200" y="1493838"/>
            <a:ext cx="11277600" cy="4351337"/>
          </a:xfrm>
        </p:spPr>
        <p:txBody>
          <a:bodyPr>
            <a:noAutofit/>
          </a:bodyPr>
          <a:lstStyle/>
          <a:p>
            <a:pPr marL="0" indent="0">
              <a:buNone/>
            </a:pPr>
            <a:r>
              <a:rPr lang="en-US" sz="2000" b="1" dirty="0"/>
              <a:t>Baxter Hines</a:t>
            </a:r>
            <a:endParaRPr lang="en-US" sz="2000" dirty="0"/>
          </a:p>
          <a:p>
            <a:pPr marL="0" indent="0" algn="just">
              <a:buNone/>
            </a:pPr>
            <a:r>
              <a:rPr lang="en-US" sz="1600" dirty="0"/>
              <a:t>Baxter Hines, CFA, is managing partner and Chief Investment Officer with Honeycomb Digital Investments. He founded the firm in 2020 to provide income producing solutions for clients. His firm manages portfolios consisting of traditional assets, security tokens and digital assets.</a:t>
            </a:r>
          </a:p>
          <a:p>
            <a:pPr marL="0" indent="0" algn="just">
              <a:buNone/>
            </a:pPr>
            <a:r>
              <a:rPr lang="en-US" sz="1600" dirty="0"/>
              <a:t> </a:t>
            </a:r>
          </a:p>
          <a:p>
            <a:pPr marL="0" indent="0" algn="just">
              <a:buNone/>
            </a:pPr>
            <a:r>
              <a:rPr lang="en-US" sz="1600" dirty="0"/>
              <a:t>Mr. Hines was a managing director, portfolio manager and co-lead for several internationally focused value strategies during his 12 years with NFJ Investment Group, a wholly owned subsidiary of Allianz Global Investors. Prior to his time with NFJ, he was an analyst with the Teacher Retirement Systems of Texas and worked as financial systems specialist for Reuters. He holds a Bachelor's Degree in economics from the University of Virginia and an MBA in finance from the University of Texas. His investment philosophy and market outlook have been profiled in several financial publications including Barron's and The Wall Street Journal.  Mr. Hines holds the Chartered Financial Analyst designation and is a member of the CFA Society of Dallas.</a:t>
            </a:r>
          </a:p>
          <a:p>
            <a:pPr marL="0" indent="0" algn="just">
              <a:buNone/>
            </a:pPr>
            <a:r>
              <a:rPr lang="en-US" sz="1600" dirty="0"/>
              <a:t> </a:t>
            </a:r>
          </a:p>
          <a:p>
            <a:pPr marL="0" indent="0" algn="just">
              <a:buNone/>
            </a:pPr>
            <a:r>
              <a:rPr lang="en-US" sz="1600" dirty="0"/>
              <a:t>Mr. Hines is a current board member and former chairman of Camp Summit, a charity providing outdoor camping experiences to persons with disabilities. He lives with his wife and two children in Dallas, Texas. </a:t>
            </a:r>
          </a:p>
          <a:p>
            <a:pPr marL="0" indent="0">
              <a:buNone/>
            </a:pPr>
            <a:r>
              <a:rPr lang="en-US" sz="2000" dirty="0"/>
              <a:t> </a:t>
            </a:r>
          </a:p>
          <a:p>
            <a:pPr marL="0" indent="0">
              <a:buNone/>
            </a:pPr>
            <a:endParaRPr lang="en-US" sz="2000" dirty="0"/>
          </a:p>
          <a:p>
            <a:pPr marL="0" indent="0">
              <a:buNone/>
            </a:pPr>
            <a:endParaRPr lang="en-US" sz="2000" dirty="0"/>
          </a:p>
        </p:txBody>
      </p:sp>
      <p:pic>
        <p:nvPicPr>
          <p:cNvPr id="10" name="Picture 9">
            <a:extLst>
              <a:ext uri="{FF2B5EF4-FFF2-40B4-BE49-F238E27FC236}">
                <a16:creationId xmlns:a16="http://schemas.microsoft.com/office/drawing/2014/main" id="{4F10B326-6D1D-5144-8414-FC6A1FBBA4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9710" y="201135"/>
            <a:ext cx="3513927" cy="1441612"/>
          </a:xfrm>
          <a:prstGeom prst="rect">
            <a:avLst/>
          </a:prstGeom>
          <a:effectLst>
            <a:glow rad="63500">
              <a:schemeClr val="bg1">
                <a:alpha val="40000"/>
              </a:schemeClr>
            </a:glow>
          </a:effectLst>
        </p:spPr>
      </p:pic>
      <p:sp>
        <p:nvSpPr>
          <p:cNvPr id="7" name="Slide Number Placeholder 1">
            <a:extLst>
              <a:ext uri="{FF2B5EF4-FFF2-40B4-BE49-F238E27FC236}">
                <a16:creationId xmlns:a16="http://schemas.microsoft.com/office/drawing/2014/main" id="{1BB7C48F-8DEF-3B45-BC94-B05DD0D4BDAC}"/>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3518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r>
              <a:rPr lang="en-US" sz="3600" dirty="0"/>
              <a:t>Hockey Stick Growth Profiles….</a:t>
            </a: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12700" y="638323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6518E5DC-9C35-4F2D-8709-FDA7B3626718}"/>
              </a:ext>
            </a:extLst>
          </p:cNvPr>
          <p:cNvPicPr>
            <a:picLocks noChangeAspect="1"/>
          </p:cNvPicPr>
          <p:nvPr/>
        </p:nvPicPr>
        <p:blipFill>
          <a:blip r:embed="rId4"/>
          <a:stretch>
            <a:fillRect/>
          </a:stretch>
        </p:blipFill>
        <p:spPr>
          <a:xfrm>
            <a:off x="574482" y="1234898"/>
            <a:ext cx="11335296" cy="4686728"/>
          </a:xfrm>
          <a:prstGeom prst="rect">
            <a:avLst/>
          </a:prstGeom>
        </p:spPr>
      </p:pic>
      <p:sp>
        <p:nvSpPr>
          <p:cNvPr id="28" name="Slide Number Placeholder 1">
            <a:extLst>
              <a:ext uri="{FF2B5EF4-FFF2-40B4-BE49-F238E27FC236}">
                <a16:creationId xmlns:a16="http://schemas.microsoft.com/office/drawing/2014/main" id="{6BEA79B7-B8FA-41E3-934C-807FB8E2BC4D}"/>
              </a:ext>
            </a:extLst>
          </p:cNvPr>
          <p:cNvSpPr txBox="1">
            <a:spLocks/>
          </p:cNvSpPr>
          <p:nvPr/>
        </p:nvSpPr>
        <p:spPr>
          <a:xfrm>
            <a:off x="574481" y="6200671"/>
            <a:ext cx="332018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Calibri" panose="020F0502020204030204"/>
              </a:rPr>
              <a:t>Source: defipulse.com; September 16, 2020</a:t>
            </a:r>
            <a:endParaRPr lang="ru-RU" sz="1200" dirty="0">
              <a:latin typeface="Calibri" panose="020F0502020204030204"/>
            </a:endParaRPr>
          </a:p>
        </p:txBody>
      </p:sp>
    </p:spTree>
    <p:extLst>
      <p:ext uri="{BB962C8B-B14F-4D97-AF65-F5344CB8AC3E}">
        <p14:creationId xmlns:p14="http://schemas.microsoft.com/office/powerpoint/2010/main" val="2169920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D2587-DAA8-4E23-A500-F7B06B763A4D}"/>
              </a:ext>
            </a:extLst>
          </p:cNvPr>
          <p:cNvSpPr>
            <a:spLocks noGrp="1"/>
          </p:cNvSpPr>
          <p:nvPr>
            <p:ph type="ctrTitle" idx="4294967295"/>
          </p:nvPr>
        </p:nvSpPr>
        <p:spPr>
          <a:xfrm>
            <a:off x="519953" y="371398"/>
            <a:ext cx="10883900" cy="1041400"/>
          </a:xfrm>
        </p:spPr>
        <p:txBody>
          <a:bodyPr>
            <a:normAutofit/>
          </a:bodyPr>
          <a:lstStyle/>
          <a:p>
            <a:pPr algn="ctr"/>
            <a:r>
              <a:rPr lang="en-US" sz="4000" dirty="0"/>
              <a:t>It’s Only Just Beginning….  </a:t>
            </a:r>
          </a:p>
        </p:txBody>
      </p:sp>
      <p:sp>
        <p:nvSpPr>
          <p:cNvPr id="10" name="Rectangle 9">
            <a:extLst>
              <a:ext uri="{FF2B5EF4-FFF2-40B4-BE49-F238E27FC236}">
                <a16:creationId xmlns:a16="http://schemas.microsoft.com/office/drawing/2014/main" id="{11C95A4E-1F04-7A43-9E1F-1845C339B831}"/>
              </a:ext>
            </a:extLst>
          </p:cNvPr>
          <p:cNvSpPr/>
          <p:nvPr/>
        </p:nvSpPr>
        <p:spPr>
          <a:xfrm>
            <a:off x="3139811" y="4218113"/>
            <a:ext cx="7492708" cy="129266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Regulators and Legislators Are Paying Attention</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International and domestic legislators and regulators are methodically working to understand digital assets, their ramifications on the economy and how best to regulate all parties in the digital asset ecosystem. </a:t>
            </a:r>
          </a:p>
        </p:txBody>
      </p:sp>
      <p:sp>
        <p:nvSpPr>
          <p:cNvPr id="4" name="Rectangle 3">
            <a:extLst>
              <a:ext uri="{FF2B5EF4-FFF2-40B4-BE49-F238E27FC236}">
                <a16:creationId xmlns:a16="http://schemas.microsoft.com/office/drawing/2014/main" id="{A6BB3B06-22E8-4242-AEF1-A47002853D41}"/>
              </a:ext>
            </a:extLst>
          </p:cNvPr>
          <p:cNvSpPr/>
          <p:nvPr/>
        </p:nvSpPr>
        <p:spPr>
          <a:xfrm>
            <a:off x="3144914" y="2988043"/>
            <a:ext cx="6827457" cy="9848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rPr>
              <a:t>Digital Assets &amp; Crypto Are a Fraction of Other Markets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total market cap of digital assets is currently less than 1% of the world’s money and markets.</a:t>
            </a:r>
          </a:p>
        </p:txBody>
      </p:sp>
      <p:sp>
        <p:nvSpPr>
          <p:cNvPr id="5" name="Rectangle 4">
            <a:extLst>
              <a:ext uri="{FF2B5EF4-FFF2-40B4-BE49-F238E27FC236}">
                <a16:creationId xmlns:a16="http://schemas.microsoft.com/office/drawing/2014/main" id="{3FAD67DE-0B35-2A4F-9BA0-7E42B82D2245}"/>
              </a:ext>
            </a:extLst>
          </p:cNvPr>
          <p:cNvSpPr/>
          <p:nvPr/>
        </p:nvSpPr>
        <p:spPr>
          <a:xfrm>
            <a:off x="3139811" y="1569882"/>
            <a:ext cx="7219512" cy="129266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Digital Assets &amp; Cryptocurrency are Young</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Bitcoin was first introduced in 2009 but began to gain widespread acceptance as an asset class in less than five years. Other digital assets are where Bitcoin was just a few years ago. </a:t>
            </a:r>
          </a:p>
        </p:txBody>
      </p:sp>
      <p:sp>
        <p:nvSpPr>
          <p:cNvPr id="6" name="Hexagon 5">
            <a:extLst>
              <a:ext uri="{FF2B5EF4-FFF2-40B4-BE49-F238E27FC236}">
                <a16:creationId xmlns:a16="http://schemas.microsoft.com/office/drawing/2014/main" id="{20F989FC-AA8A-F741-B316-4137CD7B5200}"/>
              </a:ext>
            </a:extLst>
          </p:cNvPr>
          <p:cNvSpPr/>
          <p:nvPr/>
        </p:nvSpPr>
        <p:spPr>
          <a:xfrm>
            <a:off x="1799505" y="4289005"/>
            <a:ext cx="1193800" cy="108127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75000"/>
                </a:srgbClr>
              </a:solidFill>
              <a:effectLst/>
              <a:uLnTx/>
              <a:uFillTx/>
              <a:latin typeface="Calibri" panose="020F0502020204030204"/>
              <a:ea typeface="+mn-ea"/>
              <a:cs typeface="+mn-cs"/>
            </a:endParaRPr>
          </a:p>
        </p:txBody>
      </p:sp>
      <p:sp>
        <p:nvSpPr>
          <p:cNvPr id="7" name="Hexagon 6">
            <a:extLst>
              <a:ext uri="{FF2B5EF4-FFF2-40B4-BE49-F238E27FC236}">
                <a16:creationId xmlns:a16="http://schemas.microsoft.com/office/drawing/2014/main" id="{A61023BF-B436-ED4E-8C9B-724FDCA40471}"/>
              </a:ext>
            </a:extLst>
          </p:cNvPr>
          <p:cNvSpPr/>
          <p:nvPr/>
        </p:nvSpPr>
        <p:spPr>
          <a:xfrm>
            <a:off x="1799506" y="2925319"/>
            <a:ext cx="1193800" cy="108127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75000"/>
                </a:srgb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E2106521-505F-1A4E-A0EE-DDC3E9C4B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pic>
        <p:nvPicPr>
          <p:cNvPr id="11" name="Graphic 10" descr="Business Growth">
            <a:extLst>
              <a:ext uri="{FF2B5EF4-FFF2-40B4-BE49-F238E27FC236}">
                <a16:creationId xmlns:a16="http://schemas.microsoft.com/office/drawing/2014/main" id="{F342D30A-36D0-BC4B-AC0A-58F1E5F124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2110711" y="3152357"/>
            <a:ext cx="640285" cy="640285"/>
          </a:xfrm>
          <a:prstGeom prst="rect">
            <a:avLst/>
          </a:prstGeom>
        </p:spPr>
      </p:pic>
      <p:pic>
        <p:nvPicPr>
          <p:cNvPr id="13" name="Graphic 12" descr="Safe">
            <a:extLst>
              <a:ext uri="{FF2B5EF4-FFF2-40B4-BE49-F238E27FC236}">
                <a16:creationId xmlns:a16="http://schemas.microsoft.com/office/drawing/2014/main" id="{C7FF3987-4873-3449-A564-FE7D80D8CFB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055638" y="4445137"/>
            <a:ext cx="681534" cy="681534"/>
          </a:xfrm>
          <a:prstGeom prst="rect">
            <a:avLst/>
          </a:prstGeom>
        </p:spPr>
      </p:pic>
      <p:sp>
        <p:nvSpPr>
          <p:cNvPr id="12" name="Hexagon 11">
            <a:extLst>
              <a:ext uri="{FF2B5EF4-FFF2-40B4-BE49-F238E27FC236}">
                <a16:creationId xmlns:a16="http://schemas.microsoft.com/office/drawing/2014/main" id="{999185BB-9849-EA4F-B7E0-488FCEF7331A}"/>
              </a:ext>
            </a:extLst>
          </p:cNvPr>
          <p:cNvSpPr/>
          <p:nvPr/>
        </p:nvSpPr>
        <p:spPr>
          <a:xfrm>
            <a:off x="1799506" y="1561633"/>
            <a:ext cx="1193800" cy="108127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75000"/>
                </a:srgbClr>
              </a:solidFill>
              <a:effectLst/>
              <a:uLnTx/>
              <a:uFillTx/>
              <a:latin typeface="Calibri" panose="020F0502020204030204"/>
              <a:ea typeface="+mn-ea"/>
              <a:cs typeface="+mn-cs"/>
            </a:endParaRPr>
          </a:p>
        </p:txBody>
      </p:sp>
      <p:pic>
        <p:nvPicPr>
          <p:cNvPr id="15" name="Graphic 14" descr="Stroller">
            <a:extLst>
              <a:ext uri="{FF2B5EF4-FFF2-40B4-BE49-F238E27FC236}">
                <a16:creationId xmlns:a16="http://schemas.microsoft.com/office/drawing/2014/main" id="{14C934BF-39FF-6543-84B2-77418076A54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095281" y="1810185"/>
            <a:ext cx="602249" cy="602249"/>
          </a:xfrm>
          <a:prstGeom prst="rect">
            <a:avLst/>
          </a:prstGeom>
        </p:spPr>
      </p:pic>
      <p:sp>
        <p:nvSpPr>
          <p:cNvPr id="16" name="Slide Number Placeholder 1">
            <a:extLst>
              <a:ext uri="{FF2B5EF4-FFF2-40B4-BE49-F238E27FC236}">
                <a16:creationId xmlns:a16="http://schemas.microsoft.com/office/drawing/2014/main" id="{D54A9847-C006-3640-9730-BB5E0CF1C188}"/>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4147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7C612B2-5FCC-244F-B952-83A6B6ADFEEC}"/>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3322" t="8373" r="10625" b="5564"/>
          <a:stretch/>
        </p:blipFill>
        <p:spPr>
          <a:xfrm>
            <a:off x="0" y="1"/>
            <a:ext cx="12192000" cy="6858000"/>
          </a:xfrm>
          <a:prstGeom prst="rect">
            <a:avLst/>
          </a:prstGeom>
        </p:spPr>
      </p:pic>
      <p:sp>
        <p:nvSpPr>
          <p:cNvPr id="3" name="TextBox 2">
            <a:extLst>
              <a:ext uri="{FF2B5EF4-FFF2-40B4-BE49-F238E27FC236}">
                <a16:creationId xmlns:a16="http://schemas.microsoft.com/office/drawing/2014/main" id="{1BB2E029-0647-4C1C-85BB-A0AB5B6BB8B0}"/>
              </a:ext>
            </a:extLst>
          </p:cNvPr>
          <p:cNvSpPr txBox="1"/>
          <p:nvPr/>
        </p:nvSpPr>
        <p:spPr>
          <a:xfrm>
            <a:off x="434473" y="724039"/>
            <a:ext cx="4797284" cy="541686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3200" b="0" i="0" u="none" strike="noStrike" kern="1200" cap="none" spc="0" normalizeH="0" baseline="0" noProof="0" dirty="0">
                <a:ln>
                  <a:noFill/>
                </a:ln>
                <a:solidFill>
                  <a:srgbClr val="DC9700"/>
                </a:solidFill>
                <a:effectLst/>
                <a:uLnTx/>
                <a:uFillTx/>
                <a:latin typeface="Calibri" panose="020F0502020204030204"/>
                <a:ea typeface="+mn-ea"/>
                <a:cs typeface="+mn-cs"/>
              </a:rPr>
              <a:t>Approximately a third of large institutional investors own digital assets now and more than 60% believe they have a place in portfolios.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36% across US and Europe; 27% of US institutions (pension funds, family offices, investment advisers, hedge funds) &amp; 45% in Europe. It was 22% in US a year earlier</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372738F-636C-A740-BB33-F1EE0EF2EF63}"/>
              </a:ext>
            </a:extLst>
          </p:cNvPr>
          <p:cNvSpPr txBox="1"/>
          <p:nvPr/>
        </p:nvSpPr>
        <p:spPr>
          <a:xfrm>
            <a:off x="6722997" y="697145"/>
            <a:ext cx="5469003" cy="41088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Increasing momentum in digital asset investment and interest across all investor segments we believe results from the following:</a:t>
            </a:r>
          </a:p>
          <a:p>
            <a:pPr marL="346075" marR="0" lvl="1" indent="-279400" algn="l" defTabSz="914400" rtl="0" eaLnBrk="1" fontAlgn="auto" latinLnBrk="0" hangingPunct="1">
              <a:lnSpc>
                <a:spcPct val="10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Adoption and usage of underlying networks</a:t>
            </a:r>
          </a:p>
          <a:p>
            <a:pPr marL="346075" marR="0" lvl="1" indent="-279400" algn="l" defTabSz="914400" rtl="0" eaLnBrk="1" fontAlgn="auto" latinLnBrk="0" hangingPunct="1">
              <a:lnSpc>
                <a:spcPct val="10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Recovery in digital asset returns relative </a:t>
            </a:r>
            <a:b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to 2018 lows</a:t>
            </a:r>
          </a:p>
          <a:p>
            <a:pPr marL="346075" marR="0" lvl="1" indent="-279400" algn="l" defTabSz="914400" rtl="0" eaLnBrk="1" fontAlgn="auto" latinLnBrk="0" hangingPunct="1">
              <a:lnSpc>
                <a:spcPct val="10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Launch of institutional grade infrastructure</a:t>
            </a:r>
          </a:p>
          <a:p>
            <a:pPr marL="346075" marR="0" lvl="1" indent="-279400" algn="l" defTabSz="914400" rtl="0" eaLnBrk="1" fontAlgn="auto" latinLnBrk="0" hangingPunct="1">
              <a:lnSpc>
                <a:spcPct val="10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Introduction of sophisticated products</a:t>
            </a:r>
          </a:p>
          <a:p>
            <a:pPr marL="346075" marR="0" lvl="1" indent="-279400" algn="l" defTabSz="914400" rtl="0" eaLnBrk="1" fontAlgn="auto" latinLnBrk="0" hangingPunct="1">
              <a:lnSpc>
                <a:spcPct val="10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Growth of talent and services providers </a:t>
            </a:r>
            <a:b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focused on the space</a:t>
            </a:r>
          </a:p>
        </p:txBody>
      </p:sp>
      <p:sp>
        <p:nvSpPr>
          <p:cNvPr id="5" name="TextBox 4">
            <a:extLst>
              <a:ext uri="{FF2B5EF4-FFF2-40B4-BE49-F238E27FC236}">
                <a16:creationId xmlns:a16="http://schemas.microsoft.com/office/drawing/2014/main" id="{52F57EB1-CF4C-374E-B4F8-08C30584F95F}"/>
              </a:ext>
            </a:extLst>
          </p:cNvPr>
          <p:cNvSpPr txBox="1"/>
          <p:nvPr/>
        </p:nvSpPr>
        <p:spPr>
          <a:xfrm>
            <a:off x="548879" y="6258324"/>
            <a:ext cx="8342599" cy="3924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Source: Fidelity Digital Assets, June 2020 Institutional Investors Digital Asset Survey.</a:t>
            </a:r>
          </a:p>
        </p:txBody>
      </p:sp>
      <p:sp>
        <p:nvSpPr>
          <p:cNvPr id="8" name="Slide Number Placeholder 1">
            <a:extLst>
              <a:ext uri="{FF2B5EF4-FFF2-40B4-BE49-F238E27FC236}">
                <a16:creationId xmlns:a16="http://schemas.microsoft.com/office/drawing/2014/main" id="{F9405F72-DC1D-0A43-9855-69E01E7868AC}"/>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9022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CD5C8D5-014B-AA46-BD21-D7CF5DD1BA3D}"/>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1088" y="-46735"/>
            <a:ext cx="12179300" cy="6904735"/>
          </a:xfrm>
          <a:prstGeom prst="rect">
            <a:avLst/>
          </a:prstGeom>
        </p:spPr>
      </p:pic>
      <p:sp>
        <p:nvSpPr>
          <p:cNvPr id="2" name="Rectangle 1">
            <a:extLst>
              <a:ext uri="{FF2B5EF4-FFF2-40B4-BE49-F238E27FC236}">
                <a16:creationId xmlns:a16="http://schemas.microsoft.com/office/drawing/2014/main" id="{91B5019A-18B0-6D41-B6F3-EF084EA05F2A}"/>
              </a:ext>
            </a:extLst>
          </p:cNvPr>
          <p:cNvSpPr/>
          <p:nvPr/>
        </p:nvSpPr>
        <p:spPr>
          <a:xfrm>
            <a:off x="0" y="-46734"/>
            <a:ext cx="12180912" cy="6928102"/>
          </a:xfrm>
          <a:prstGeom prst="rect">
            <a:avLst/>
          </a:prstGeom>
          <a:solidFill>
            <a:srgbClr val="FEC00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9B08D3D9-82E5-EB4A-9B1B-FE996A5AF3A0}"/>
              </a:ext>
            </a:extLst>
          </p:cNvPr>
          <p:cNvSpPr txBox="1"/>
          <p:nvPr/>
        </p:nvSpPr>
        <p:spPr>
          <a:xfrm>
            <a:off x="587839" y="2762905"/>
            <a:ext cx="640787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Appendix</a:t>
            </a:r>
          </a:p>
        </p:txBody>
      </p:sp>
      <p:pic>
        <p:nvPicPr>
          <p:cNvPr id="11" name="Graphic 10">
            <a:extLst>
              <a:ext uri="{FF2B5EF4-FFF2-40B4-BE49-F238E27FC236}">
                <a16:creationId xmlns:a16="http://schemas.microsoft.com/office/drawing/2014/main" id="{63CBBDA4-C978-FD47-9A3E-EC3D4CF38D9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13210" y="5804567"/>
            <a:ext cx="1969460" cy="984730"/>
          </a:xfrm>
          <a:prstGeom prst="rect">
            <a:avLst/>
          </a:prstGeom>
        </p:spPr>
      </p:pic>
      <p:sp>
        <p:nvSpPr>
          <p:cNvPr id="10" name="Slide Number Placeholder 1">
            <a:extLst>
              <a:ext uri="{FF2B5EF4-FFF2-40B4-BE49-F238E27FC236}">
                <a16:creationId xmlns:a16="http://schemas.microsoft.com/office/drawing/2014/main" id="{C9591C29-4473-3C4D-AF18-02399D5451AC}"/>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4">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lumMod val="65000"/>
                    <a:lumOff val="3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ru-RU" sz="9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71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8071A2-708A-B94A-8CBA-C3CE686BC1BD}"/>
              </a:ext>
            </a:extLst>
          </p:cNvPr>
          <p:cNvPicPr>
            <a:picLocks noChangeAspect="1"/>
          </p:cNvPicPr>
          <p:nvPr/>
        </p:nvPicPr>
        <p:blipFill rotWithShape="1">
          <a:blip r:embed="rId3"/>
          <a:srcRect l="3669" r="17298"/>
          <a:stretch/>
        </p:blipFill>
        <p:spPr>
          <a:xfrm>
            <a:off x="4892937" y="0"/>
            <a:ext cx="7299063" cy="6858000"/>
          </a:xfrm>
          <a:prstGeom prst="rect">
            <a:avLst/>
          </a:prstGeom>
        </p:spPr>
      </p:pic>
      <p:sp>
        <p:nvSpPr>
          <p:cNvPr id="2" name="Title 1">
            <a:extLst>
              <a:ext uri="{FF2B5EF4-FFF2-40B4-BE49-F238E27FC236}">
                <a16:creationId xmlns:a16="http://schemas.microsoft.com/office/drawing/2014/main" id="{A2BFE959-28C4-4DD7-8875-CE9CEC8252C8}"/>
              </a:ext>
            </a:extLst>
          </p:cNvPr>
          <p:cNvSpPr>
            <a:spLocks noGrp="1"/>
          </p:cNvSpPr>
          <p:nvPr>
            <p:ph type="title"/>
          </p:nvPr>
        </p:nvSpPr>
        <p:spPr>
          <a:xfrm>
            <a:off x="381000" y="405192"/>
            <a:ext cx="10515600" cy="1325563"/>
          </a:xfrm>
        </p:spPr>
        <p:txBody>
          <a:bodyPr/>
          <a:lstStyle/>
          <a:p>
            <a:r>
              <a:rPr lang="en-US" dirty="0"/>
              <a:t>Case Study – St Regis Aspen</a:t>
            </a:r>
          </a:p>
        </p:txBody>
      </p:sp>
      <p:sp>
        <p:nvSpPr>
          <p:cNvPr id="3" name="Content Placeholder 2">
            <a:extLst>
              <a:ext uri="{FF2B5EF4-FFF2-40B4-BE49-F238E27FC236}">
                <a16:creationId xmlns:a16="http://schemas.microsoft.com/office/drawing/2014/main" id="{8EB70C08-7771-4D4B-9E1F-388D9CB24044}"/>
              </a:ext>
            </a:extLst>
          </p:cNvPr>
          <p:cNvSpPr>
            <a:spLocks noGrp="1"/>
          </p:cNvSpPr>
          <p:nvPr>
            <p:ph idx="1"/>
          </p:nvPr>
        </p:nvSpPr>
        <p:spPr>
          <a:xfrm>
            <a:off x="381001" y="1730755"/>
            <a:ext cx="6476999" cy="4145610"/>
          </a:xfrm>
        </p:spPr>
        <p:txBody>
          <a:bodyPr>
            <a:noAutofit/>
          </a:bodyPr>
          <a:lstStyle/>
          <a:p>
            <a:r>
              <a:rPr lang="en-US" sz="2400" dirty="0"/>
              <a:t>A portion of the St Regis Aspen Hotel was tokenized and formed as a single asset REIT. The iconic Colorado property was tax-efficiently structured as a Reg D 506(c) offering with the capability and simplicity of an asset on the blockchain.</a:t>
            </a:r>
          </a:p>
          <a:p>
            <a:r>
              <a:rPr lang="en-US" sz="2400" dirty="0"/>
              <a:t>The sponsor has since announced that it is launching an additional $1 billion of real estate investment offerings on the </a:t>
            </a:r>
            <a:r>
              <a:rPr lang="en-US" sz="2400" dirty="0" err="1"/>
              <a:t>Tezos</a:t>
            </a:r>
            <a:r>
              <a:rPr lang="en-US" sz="2400" dirty="0"/>
              <a:t> blockchain.   </a:t>
            </a:r>
          </a:p>
          <a:p>
            <a:endParaRPr lang="en-US" sz="2400" dirty="0"/>
          </a:p>
        </p:txBody>
      </p:sp>
      <p:sp>
        <p:nvSpPr>
          <p:cNvPr id="12" name="Slide Number Placeholder 1">
            <a:extLst>
              <a:ext uri="{FF2B5EF4-FFF2-40B4-BE49-F238E27FC236}">
                <a16:creationId xmlns:a16="http://schemas.microsoft.com/office/drawing/2014/main" id="{33719D0D-FAF6-564A-A57F-7CFEE4C8DC4C}"/>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0356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E959-28C4-4DD7-8875-CE9CEC8252C8}"/>
              </a:ext>
            </a:extLst>
          </p:cNvPr>
          <p:cNvSpPr>
            <a:spLocks noGrp="1"/>
          </p:cNvSpPr>
          <p:nvPr>
            <p:ph type="title"/>
          </p:nvPr>
        </p:nvSpPr>
        <p:spPr/>
        <p:txBody>
          <a:bodyPr/>
          <a:lstStyle/>
          <a:p>
            <a:r>
              <a:rPr lang="en-US" dirty="0"/>
              <a:t>Case Study – Figure Technologies</a:t>
            </a:r>
          </a:p>
        </p:txBody>
      </p:sp>
      <p:sp>
        <p:nvSpPr>
          <p:cNvPr id="3" name="Content Placeholder 2">
            <a:extLst>
              <a:ext uri="{FF2B5EF4-FFF2-40B4-BE49-F238E27FC236}">
                <a16:creationId xmlns:a16="http://schemas.microsoft.com/office/drawing/2014/main" id="{8EB70C08-7771-4D4B-9E1F-388D9CB24044}"/>
              </a:ext>
            </a:extLst>
          </p:cNvPr>
          <p:cNvSpPr>
            <a:spLocks noGrp="1"/>
          </p:cNvSpPr>
          <p:nvPr>
            <p:ph idx="1"/>
          </p:nvPr>
        </p:nvSpPr>
        <p:spPr>
          <a:xfrm>
            <a:off x="381000" y="1502621"/>
            <a:ext cx="8359588" cy="4351338"/>
          </a:xfrm>
        </p:spPr>
        <p:txBody>
          <a:bodyPr>
            <a:noAutofit/>
          </a:bodyPr>
          <a:lstStyle/>
          <a:p>
            <a:r>
              <a:rPr lang="en-US" sz="2400" dirty="0"/>
              <a:t>Blockchain lending startup Figure Technologies is using its Provenance blockchain to more efficiently originate, finance and securitize loans for HELOCs, mortgage refinancing and student loan refinancing. Use of blockchain and distributed ledger technology allows Figure to dramatically cut costs, time and risk from the loan origination process.</a:t>
            </a:r>
          </a:p>
          <a:p>
            <a:r>
              <a:rPr lang="en-US" sz="2400" dirty="0"/>
              <a:t>Provenance has already issued over $1 billion in loan originations and estimates an increase in its margins of 1.25%. </a:t>
            </a:r>
          </a:p>
          <a:p>
            <a:r>
              <a:rPr lang="en-US" sz="2400" dirty="0"/>
              <a:t>In March 2020 Figure announced the issuance of the first ever securitization backed by loans originated, serviced, financed and sold on blockchain. Parties in the transaction included Jeffries Group and Nomura Securities.     </a:t>
            </a:r>
          </a:p>
          <a:p>
            <a:endParaRPr lang="en-US" sz="2400" dirty="0"/>
          </a:p>
        </p:txBody>
      </p:sp>
      <p:pic>
        <p:nvPicPr>
          <p:cNvPr id="5" name="Picture 4">
            <a:extLst>
              <a:ext uri="{FF2B5EF4-FFF2-40B4-BE49-F238E27FC236}">
                <a16:creationId xmlns:a16="http://schemas.microsoft.com/office/drawing/2014/main" id="{68681A4A-E5E1-C245-9A64-A75422BBB696}"/>
              </a:ext>
            </a:extLst>
          </p:cNvPr>
          <p:cNvPicPr>
            <a:picLocks noChangeAspect="1"/>
          </p:cNvPicPr>
          <p:nvPr/>
        </p:nvPicPr>
        <p:blipFill rotWithShape="1">
          <a:blip r:embed="rId3"/>
          <a:srcRect l="16246" r="16152"/>
          <a:stretch/>
        </p:blipFill>
        <p:spPr>
          <a:xfrm>
            <a:off x="9005597" y="1878673"/>
            <a:ext cx="2969010" cy="2921928"/>
          </a:xfrm>
          <a:prstGeom prst="rect">
            <a:avLst/>
          </a:prstGeom>
        </p:spPr>
      </p:pic>
      <p:sp>
        <p:nvSpPr>
          <p:cNvPr id="8" name="Slide Number Placeholder 1">
            <a:extLst>
              <a:ext uri="{FF2B5EF4-FFF2-40B4-BE49-F238E27FC236}">
                <a16:creationId xmlns:a16="http://schemas.microsoft.com/office/drawing/2014/main" id="{CB344C15-153F-484F-A911-40F77EEC989A}"/>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50523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B4B13-BC8D-47DB-B676-1413BA6419C3}"/>
              </a:ext>
            </a:extLst>
          </p:cNvPr>
          <p:cNvSpPr>
            <a:spLocks noGrp="1"/>
          </p:cNvSpPr>
          <p:nvPr>
            <p:ph type="title"/>
          </p:nvPr>
        </p:nvSpPr>
        <p:spPr>
          <a:xfrm>
            <a:off x="838200" y="0"/>
            <a:ext cx="10515600" cy="1325563"/>
          </a:xfrm>
        </p:spPr>
        <p:txBody>
          <a:bodyPr/>
          <a:lstStyle/>
          <a:p>
            <a:pPr algn="ctr"/>
            <a:r>
              <a:rPr lang="en-US" dirty="0"/>
              <a:t>How a Blockchain Mortgage Works </a:t>
            </a:r>
          </a:p>
        </p:txBody>
      </p:sp>
      <p:sp>
        <p:nvSpPr>
          <p:cNvPr id="9" name="TextBox 8">
            <a:extLst>
              <a:ext uri="{FF2B5EF4-FFF2-40B4-BE49-F238E27FC236}">
                <a16:creationId xmlns:a16="http://schemas.microsoft.com/office/drawing/2014/main" id="{58CC91F6-187E-8D45-AF29-11F9EF6FD5EB}"/>
              </a:ext>
            </a:extLst>
          </p:cNvPr>
          <p:cNvSpPr txBox="1"/>
          <p:nvPr/>
        </p:nvSpPr>
        <p:spPr>
          <a:xfrm>
            <a:off x="3803590" y="1177646"/>
            <a:ext cx="4338209"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Adam is preapproved for a home loan, has fallen in love with a property, and wants to apply for formal approval.</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Hexagon 12">
            <a:extLst>
              <a:ext uri="{FF2B5EF4-FFF2-40B4-BE49-F238E27FC236}">
                <a16:creationId xmlns:a16="http://schemas.microsoft.com/office/drawing/2014/main" id="{D2795B43-8872-C84D-AA43-27C00C4BAF3D}"/>
              </a:ext>
            </a:extLst>
          </p:cNvPr>
          <p:cNvSpPr/>
          <p:nvPr/>
        </p:nvSpPr>
        <p:spPr>
          <a:xfrm rot="1806618">
            <a:off x="4331061" y="4187754"/>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Hexagon 13">
            <a:extLst>
              <a:ext uri="{FF2B5EF4-FFF2-40B4-BE49-F238E27FC236}">
                <a16:creationId xmlns:a16="http://schemas.microsoft.com/office/drawing/2014/main" id="{7143CC38-6D2F-E84A-8B4C-477A8ED772CE}"/>
              </a:ext>
            </a:extLst>
          </p:cNvPr>
          <p:cNvSpPr/>
          <p:nvPr/>
        </p:nvSpPr>
        <p:spPr>
          <a:xfrm rot="1806618">
            <a:off x="5395173" y="1724130"/>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Hexagon 14">
            <a:extLst>
              <a:ext uri="{FF2B5EF4-FFF2-40B4-BE49-F238E27FC236}">
                <a16:creationId xmlns:a16="http://schemas.microsoft.com/office/drawing/2014/main" id="{53A4343C-DAD3-B942-A912-437434E101A9}"/>
              </a:ext>
            </a:extLst>
          </p:cNvPr>
          <p:cNvSpPr/>
          <p:nvPr/>
        </p:nvSpPr>
        <p:spPr>
          <a:xfrm rot="1806618">
            <a:off x="3782783" y="3262610"/>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Hexagon 15">
            <a:extLst>
              <a:ext uri="{FF2B5EF4-FFF2-40B4-BE49-F238E27FC236}">
                <a16:creationId xmlns:a16="http://schemas.microsoft.com/office/drawing/2014/main" id="{19523F00-A9B8-CC48-921D-5094F5BA3415}"/>
              </a:ext>
            </a:extLst>
          </p:cNvPr>
          <p:cNvSpPr/>
          <p:nvPr/>
        </p:nvSpPr>
        <p:spPr>
          <a:xfrm rot="1806618">
            <a:off x="6497414" y="2297407"/>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Hexagon 16">
            <a:extLst>
              <a:ext uri="{FF2B5EF4-FFF2-40B4-BE49-F238E27FC236}">
                <a16:creationId xmlns:a16="http://schemas.microsoft.com/office/drawing/2014/main" id="{9F18C9CD-1B52-1141-B0C1-410F4F0E6DC7}"/>
              </a:ext>
            </a:extLst>
          </p:cNvPr>
          <p:cNvSpPr/>
          <p:nvPr/>
        </p:nvSpPr>
        <p:spPr>
          <a:xfrm rot="1806618">
            <a:off x="4318723" y="2299728"/>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Hexagon 17">
            <a:extLst>
              <a:ext uri="{FF2B5EF4-FFF2-40B4-BE49-F238E27FC236}">
                <a16:creationId xmlns:a16="http://schemas.microsoft.com/office/drawing/2014/main" id="{27C12E1F-AB8C-5940-B107-9BEBDF552029}"/>
              </a:ext>
            </a:extLst>
          </p:cNvPr>
          <p:cNvSpPr/>
          <p:nvPr/>
        </p:nvSpPr>
        <p:spPr>
          <a:xfrm rot="1806618">
            <a:off x="5421032" y="4630080"/>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Hexagon 18">
            <a:extLst>
              <a:ext uri="{FF2B5EF4-FFF2-40B4-BE49-F238E27FC236}">
                <a16:creationId xmlns:a16="http://schemas.microsoft.com/office/drawing/2014/main" id="{02563626-F3D1-B74A-BCB7-F2270ED8DC8A}"/>
              </a:ext>
            </a:extLst>
          </p:cNvPr>
          <p:cNvSpPr/>
          <p:nvPr/>
        </p:nvSpPr>
        <p:spPr>
          <a:xfrm rot="1806618">
            <a:off x="7070859" y="3222709"/>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0054A025-3D8B-834B-8AF4-C164F40D6C5E}"/>
              </a:ext>
            </a:extLst>
          </p:cNvPr>
          <p:cNvSpPr txBox="1"/>
          <p:nvPr/>
        </p:nvSpPr>
        <p:spPr>
          <a:xfrm>
            <a:off x="7586744" y="2443482"/>
            <a:ext cx="263014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His application is represented online as a “block”.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5DF35136-001C-2C43-99DA-842F6BE09AA4}"/>
              </a:ext>
            </a:extLst>
          </p:cNvPr>
          <p:cNvSpPr txBox="1"/>
          <p:nvPr/>
        </p:nvSpPr>
        <p:spPr>
          <a:xfrm>
            <a:off x="8110012" y="3194668"/>
            <a:ext cx="363214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The block is broadcast to every “third party” involved in the home buying process including the bank, conveyancers, the credit reporting agency and land registry.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92B9F59D-42ED-FF46-B475-4414DBBC666E}"/>
              </a:ext>
            </a:extLst>
          </p:cNvPr>
          <p:cNvSpPr txBox="1"/>
          <p:nvPr/>
        </p:nvSpPr>
        <p:spPr>
          <a:xfrm>
            <a:off x="7547587" y="4207749"/>
            <a:ext cx="4644413"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Through data-sharing on the blockchain network, Adam’s identity, bank account details, credit history and other personal details required for his application are verified.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A080AEB9-3EDB-0F40-BC0D-8A2AF7C69D81}"/>
              </a:ext>
            </a:extLst>
          </p:cNvPr>
          <p:cNvSpPr txBox="1"/>
          <p:nvPr/>
        </p:nvSpPr>
        <p:spPr>
          <a:xfrm>
            <a:off x="4184811" y="5582768"/>
            <a:ext cx="36321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 formal valuation may still need to take place depending on the nature of the property.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70ED2B5-99EE-FE48-9CCC-58B2AB9F6B2E}"/>
              </a:ext>
            </a:extLst>
          </p:cNvPr>
          <p:cNvSpPr txBox="1"/>
          <p:nvPr/>
        </p:nvSpPr>
        <p:spPr>
          <a:xfrm>
            <a:off x="658924" y="4380981"/>
            <a:ext cx="3632140" cy="769441"/>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 loan officer contract is generated, and Adam can sign the loan offer with a private key</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29027DDB-D83D-3745-889B-8A2691562BDD}"/>
              </a:ext>
            </a:extLst>
          </p:cNvPr>
          <p:cNvSpPr txBox="1"/>
          <p:nvPr/>
        </p:nvSpPr>
        <p:spPr>
          <a:xfrm>
            <a:off x="208932" y="3309392"/>
            <a:ext cx="3562357" cy="98488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The loan funds are transferred to Adam and the block is added to the chain, providing a record of the transaction on the network</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332FEAAE-C012-1449-A63C-7ABBE0A881CB}"/>
              </a:ext>
            </a:extLst>
          </p:cNvPr>
          <p:cNvSpPr txBox="1"/>
          <p:nvPr/>
        </p:nvSpPr>
        <p:spPr>
          <a:xfrm>
            <a:off x="457904" y="2371295"/>
            <a:ext cx="3833160" cy="120032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The property and land title is transferred to Adam and the block added to the chain, providing a record of the transaction on the network</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0A154A57-14C0-8C45-A918-D22153147A31}"/>
              </a:ext>
            </a:extLst>
          </p:cNvPr>
          <p:cNvSpPr txBox="1"/>
          <p:nvPr/>
        </p:nvSpPr>
        <p:spPr>
          <a:xfrm>
            <a:off x="5014391" y="3243254"/>
            <a:ext cx="1889714"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Adam becomes a homeowner in 5 days instead of 42.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Hexagon 27">
            <a:extLst>
              <a:ext uri="{FF2B5EF4-FFF2-40B4-BE49-F238E27FC236}">
                <a16:creationId xmlns:a16="http://schemas.microsoft.com/office/drawing/2014/main" id="{832F8621-9F1B-4D4D-8EFD-712E7F5169B6}"/>
              </a:ext>
            </a:extLst>
          </p:cNvPr>
          <p:cNvSpPr/>
          <p:nvPr/>
        </p:nvSpPr>
        <p:spPr>
          <a:xfrm rot="1806618">
            <a:off x="6497414" y="4139655"/>
            <a:ext cx="1056398" cy="890921"/>
          </a:xfrm>
          <a:prstGeom prst="hexagon">
            <a:avLst>
              <a:gd name="adj" fmla="val 28845"/>
              <a:gd name="vf" fmla="val 115470"/>
            </a:avLst>
          </a:prstGeom>
          <a:solidFill>
            <a:srgbClr val="FE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reeform 29">
            <a:extLst>
              <a:ext uri="{FF2B5EF4-FFF2-40B4-BE49-F238E27FC236}">
                <a16:creationId xmlns:a16="http://schemas.microsoft.com/office/drawing/2014/main" id="{314EFD50-3754-DD46-8A39-7DC5FD618642}"/>
              </a:ext>
            </a:extLst>
          </p:cNvPr>
          <p:cNvSpPr/>
          <p:nvPr/>
        </p:nvSpPr>
        <p:spPr>
          <a:xfrm rot="16200000">
            <a:off x="6371655" y="2148518"/>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30">
            <a:extLst>
              <a:ext uri="{FF2B5EF4-FFF2-40B4-BE49-F238E27FC236}">
                <a16:creationId xmlns:a16="http://schemas.microsoft.com/office/drawing/2014/main" id="{7D8F07E5-EA8F-6B49-B14F-6E18D7F32707}"/>
              </a:ext>
            </a:extLst>
          </p:cNvPr>
          <p:cNvSpPr/>
          <p:nvPr/>
        </p:nvSpPr>
        <p:spPr>
          <a:xfrm rot="19955545">
            <a:off x="7191924" y="3170450"/>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reeform 31">
            <a:extLst>
              <a:ext uri="{FF2B5EF4-FFF2-40B4-BE49-F238E27FC236}">
                <a16:creationId xmlns:a16="http://schemas.microsoft.com/office/drawing/2014/main" id="{8F04E044-14DB-D146-B0BA-BC1AB375FA86}"/>
              </a:ext>
            </a:extLst>
          </p:cNvPr>
          <p:cNvSpPr/>
          <p:nvPr/>
        </p:nvSpPr>
        <p:spPr>
          <a:xfrm rot="1421994">
            <a:off x="7205371" y="4098297"/>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32">
            <a:extLst>
              <a:ext uri="{FF2B5EF4-FFF2-40B4-BE49-F238E27FC236}">
                <a16:creationId xmlns:a16="http://schemas.microsoft.com/office/drawing/2014/main" id="{FEF74254-954B-6947-A041-E238EFEE55F6}"/>
              </a:ext>
            </a:extLst>
          </p:cNvPr>
          <p:cNvSpPr/>
          <p:nvPr/>
        </p:nvSpPr>
        <p:spPr>
          <a:xfrm rot="1719541">
            <a:off x="6633871" y="5032488"/>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33">
            <a:extLst>
              <a:ext uri="{FF2B5EF4-FFF2-40B4-BE49-F238E27FC236}">
                <a16:creationId xmlns:a16="http://schemas.microsoft.com/office/drawing/2014/main" id="{14CDF67C-14F7-134B-9E99-0F0809DBF08A}"/>
              </a:ext>
            </a:extLst>
          </p:cNvPr>
          <p:cNvSpPr/>
          <p:nvPr/>
        </p:nvSpPr>
        <p:spPr>
          <a:xfrm rot="5584144">
            <a:off x="5282442" y="5012741"/>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Freeform 34">
            <a:extLst>
              <a:ext uri="{FF2B5EF4-FFF2-40B4-BE49-F238E27FC236}">
                <a16:creationId xmlns:a16="http://schemas.microsoft.com/office/drawing/2014/main" id="{8DF81F15-4DD2-914D-A5ED-BD5687DDD05C}"/>
              </a:ext>
            </a:extLst>
          </p:cNvPr>
          <p:cNvSpPr/>
          <p:nvPr/>
        </p:nvSpPr>
        <p:spPr>
          <a:xfrm rot="8839917">
            <a:off x="4468897" y="4144983"/>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Freeform 35">
            <a:extLst>
              <a:ext uri="{FF2B5EF4-FFF2-40B4-BE49-F238E27FC236}">
                <a16:creationId xmlns:a16="http://schemas.microsoft.com/office/drawing/2014/main" id="{BAC5E9AA-5C38-1148-BEC6-4020E3F806D4}"/>
              </a:ext>
            </a:extLst>
          </p:cNvPr>
          <p:cNvSpPr/>
          <p:nvPr/>
        </p:nvSpPr>
        <p:spPr>
          <a:xfrm rot="12626272">
            <a:off x="4455450" y="3190242"/>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36">
            <a:extLst>
              <a:ext uri="{FF2B5EF4-FFF2-40B4-BE49-F238E27FC236}">
                <a16:creationId xmlns:a16="http://schemas.microsoft.com/office/drawing/2014/main" id="{173CC866-8387-DB44-AE5C-2F44AF61B656}"/>
              </a:ext>
            </a:extLst>
          </p:cNvPr>
          <p:cNvSpPr/>
          <p:nvPr/>
        </p:nvSpPr>
        <p:spPr>
          <a:xfrm rot="19570837">
            <a:off x="5009818" y="3200329"/>
            <a:ext cx="228600" cy="67235"/>
          </a:xfrm>
          <a:custGeom>
            <a:avLst/>
            <a:gdLst>
              <a:gd name="connsiteX0" fmla="*/ 0 w 591671"/>
              <a:gd name="connsiteY0" fmla="*/ 0 h 188259"/>
              <a:gd name="connsiteX1" fmla="*/ 309283 w 591671"/>
              <a:gd name="connsiteY1" fmla="*/ 188259 h 188259"/>
              <a:gd name="connsiteX2" fmla="*/ 591671 w 591671"/>
              <a:gd name="connsiteY2" fmla="*/ 13447 h 188259"/>
              <a:gd name="connsiteX3" fmla="*/ 591671 w 591671"/>
              <a:gd name="connsiteY3" fmla="*/ 13447 h 188259"/>
            </a:gdLst>
            <a:ahLst/>
            <a:cxnLst>
              <a:cxn ang="0">
                <a:pos x="connsiteX0" y="connsiteY0"/>
              </a:cxn>
              <a:cxn ang="0">
                <a:pos x="connsiteX1" y="connsiteY1"/>
              </a:cxn>
              <a:cxn ang="0">
                <a:pos x="connsiteX2" y="connsiteY2"/>
              </a:cxn>
              <a:cxn ang="0">
                <a:pos x="connsiteX3" y="connsiteY3"/>
              </a:cxn>
            </a:cxnLst>
            <a:rect l="l" t="t" r="r" b="b"/>
            <a:pathLst>
              <a:path w="591671" h="188259">
                <a:moveTo>
                  <a:pt x="0" y="0"/>
                </a:moveTo>
                <a:lnTo>
                  <a:pt x="309283" y="188259"/>
                </a:lnTo>
                <a:lnTo>
                  <a:pt x="591671" y="13447"/>
                </a:lnTo>
                <a:lnTo>
                  <a:pt x="591671" y="13447"/>
                </a:ln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9CEA80DF-DDEF-264C-AA30-BF1AA64BA094}"/>
              </a:ext>
            </a:extLst>
          </p:cNvPr>
          <p:cNvSpPr txBox="1"/>
          <p:nvPr/>
        </p:nvSpPr>
        <p:spPr>
          <a:xfrm>
            <a:off x="5511553" y="1713920"/>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9" name="TextBox 38">
            <a:extLst>
              <a:ext uri="{FF2B5EF4-FFF2-40B4-BE49-F238E27FC236}">
                <a16:creationId xmlns:a16="http://schemas.microsoft.com/office/drawing/2014/main" id="{5C100EE0-C3C6-FF45-9BA7-B863D7C95B59}"/>
              </a:ext>
            </a:extLst>
          </p:cNvPr>
          <p:cNvSpPr txBox="1"/>
          <p:nvPr/>
        </p:nvSpPr>
        <p:spPr>
          <a:xfrm>
            <a:off x="6587318" y="2332485"/>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40" name="TextBox 39">
            <a:extLst>
              <a:ext uri="{FF2B5EF4-FFF2-40B4-BE49-F238E27FC236}">
                <a16:creationId xmlns:a16="http://schemas.microsoft.com/office/drawing/2014/main" id="{306EE9CF-84DC-4B4F-A26E-C73E12C5EF4D}"/>
              </a:ext>
            </a:extLst>
          </p:cNvPr>
          <p:cNvSpPr txBox="1"/>
          <p:nvPr/>
        </p:nvSpPr>
        <p:spPr>
          <a:xfrm>
            <a:off x="7178988" y="3260332"/>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41" name="TextBox 40">
            <a:extLst>
              <a:ext uri="{FF2B5EF4-FFF2-40B4-BE49-F238E27FC236}">
                <a16:creationId xmlns:a16="http://schemas.microsoft.com/office/drawing/2014/main" id="{D78A100B-D76D-C246-9F05-BC1095131EA0}"/>
              </a:ext>
            </a:extLst>
          </p:cNvPr>
          <p:cNvSpPr txBox="1"/>
          <p:nvPr/>
        </p:nvSpPr>
        <p:spPr>
          <a:xfrm>
            <a:off x="6614212" y="4161285"/>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4</a:t>
            </a:r>
          </a:p>
        </p:txBody>
      </p:sp>
      <p:pic>
        <p:nvPicPr>
          <p:cNvPr id="43" name="Graphic 42">
            <a:extLst>
              <a:ext uri="{FF2B5EF4-FFF2-40B4-BE49-F238E27FC236}">
                <a16:creationId xmlns:a16="http://schemas.microsoft.com/office/drawing/2014/main" id="{984FE0A2-6DCC-7944-BB0F-B406F12E85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11783" y="4543116"/>
            <a:ext cx="372581" cy="372581"/>
          </a:xfrm>
          <a:prstGeom prst="rect">
            <a:avLst/>
          </a:prstGeom>
        </p:spPr>
      </p:pic>
      <p:pic>
        <p:nvPicPr>
          <p:cNvPr id="45" name="Graphic 44">
            <a:extLst>
              <a:ext uri="{FF2B5EF4-FFF2-40B4-BE49-F238E27FC236}">
                <a16:creationId xmlns:a16="http://schemas.microsoft.com/office/drawing/2014/main" id="{AA63AD98-0B0C-D041-B0C6-E53908EE7BE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45836" y="2690313"/>
            <a:ext cx="378208" cy="378208"/>
          </a:xfrm>
          <a:prstGeom prst="rect">
            <a:avLst/>
          </a:prstGeom>
        </p:spPr>
      </p:pic>
      <p:pic>
        <p:nvPicPr>
          <p:cNvPr id="47" name="Graphic 46">
            <a:extLst>
              <a:ext uri="{FF2B5EF4-FFF2-40B4-BE49-F238E27FC236}">
                <a16:creationId xmlns:a16="http://schemas.microsoft.com/office/drawing/2014/main" id="{883BC46D-2A06-B142-8178-01F26D74959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27831" y="2682050"/>
            <a:ext cx="404633" cy="404633"/>
          </a:xfrm>
          <a:prstGeom prst="rect">
            <a:avLst/>
          </a:prstGeom>
        </p:spPr>
      </p:pic>
      <p:pic>
        <p:nvPicPr>
          <p:cNvPr id="49" name="Graphic 48">
            <a:extLst>
              <a:ext uri="{FF2B5EF4-FFF2-40B4-BE49-F238E27FC236}">
                <a16:creationId xmlns:a16="http://schemas.microsoft.com/office/drawing/2014/main" id="{32C8F12E-1277-4F46-9D23-4FA20882359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23177" y="2061474"/>
            <a:ext cx="399038" cy="399038"/>
          </a:xfrm>
          <a:prstGeom prst="rect">
            <a:avLst/>
          </a:prstGeom>
        </p:spPr>
      </p:pic>
      <p:pic>
        <p:nvPicPr>
          <p:cNvPr id="51" name="Graphic 50">
            <a:extLst>
              <a:ext uri="{FF2B5EF4-FFF2-40B4-BE49-F238E27FC236}">
                <a16:creationId xmlns:a16="http://schemas.microsoft.com/office/drawing/2014/main" id="{1444316B-B35D-9E4D-BD31-FCDA0D13AE0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839322" y="4513699"/>
            <a:ext cx="384721" cy="384721"/>
          </a:xfrm>
          <a:prstGeom prst="rect">
            <a:avLst/>
          </a:prstGeom>
        </p:spPr>
      </p:pic>
      <p:pic>
        <p:nvPicPr>
          <p:cNvPr id="53" name="Graphic 52">
            <a:extLst>
              <a:ext uri="{FF2B5EF4-FFF2-40B4-BE49-F238E27FC236}">
                <a16:creationId xmlns:a16="http://schemas.microsoft.com/office/drawing/2014/main" id="{3A69075C-7B1C-4143-B439-1BBE16A139F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420313" y="3603057"/>
            <a:ext cx="391930" cy="391930"/>
          </a:xfrm>
          <a:prstGeom prst="rect">
            <a:avLst/>
          </a:prstGeom>
        </p:spPr>
      </p:pic>
      <p:sp>
        <p:nvSpPr>
          <p:cNvPr id="54" name="TextBox 53">
            <a:extLst>
              <a:ext uri="{FF2B5EF4-FFF2-40B4-BE49-F238E27FC236}">
                <a16:creationId xmlns:a16="http://schemas.microsoft.com/office/drawing/2014/main" id="{B843A181-BB0D-5B4D-8FCE-E448D1FF540E}"/>
              </a:ext>
            </a:extLst>
          </p:cNvPr>
          <p:cNvSpPr txBox="1"/>
          <p:nvPr/>
        </p:nvSpPr>
        <p:spPr>
          <a:xfrm>
            <a:off x="4408894" y="2332485"/>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8</a:t>
            </a:r>
          </a:p>
        </p:txBody>
      </p:sp>
      <p:sp>
        <p:nvSpPr>
          <p:cNvPr id="55" name="TextBox 54">
            <a:extLst>
              <a:ext uri="{FF2B5EF4-FFF2-40B4-BE49-F238E27FC236}">
                <a16:creationId xmlns:a16="http://schemas.microsoft.com/office/drawing/2014/main" id="{C2F8C55F-7011-B64B-B962-8F84A027D060}"/>
              </a:ext>
            </a:extLst>
          </p:cNvPr>
          <p:cNvSpPr txBox="1"/>
          <p:nvPr/>
        </p:nvSpPr>
        <p:spPr>
          <a:xfrm>
            <a:off x="3871012" y="3260332"/>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7</a:t>
            </a:r>
          </a:p>
        </p:txBody>
      </p:sp>
      <p:sp>
        <p:nvSpPr>
          <p:cNvPr id="56" name="TextBox 55">
            <a:extLst>
              <a:ext uri="{FF2B5EF4-FFF2-40B4-BE49-F238E27FC236}">
                <a16:creationId xmlns:a16="http://schemas.microsoft.com/office/drawing/2014/main" id="{791B3765-4227-1045-B2BF-D9B123272CFC}"/>
              </a:ext>
            </a:extLst>
          </p:cNvPr>
          <p:cNvSpPr txBox="1"/>
          <p:nvPr/>
        </p:nvSpPr>
        <p:spPr>
          <a:xfrm>
            <a:off x="4435788" y="4161285"/>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6</a:t>
            </a:r>
          </a:p>
        </p:txBody>
      </p:sp>
      <p:sp>
        <p:nvSpPr>
          <p:cNvPr id="57" name="TextBox 56">
            <a:extLst>
              <a:ext uri="{FF2B5EF4-FFF2-40B4-BE49-F238E27FC236}">
                <a16:creationId xmlns:a16="http://schemas.microsoft.com/office/drawing/2014/main" id="{0A986B67-23C1-AA45-8257-5D8B27A59873}"/>
              </a:ext>
            </a:extLst>
          </p:cNvPr>
          <p:cNvSpPr txBox="1"/>
          <p:nvPr/>
        </p:nvSpPr>
        <p:spPr>
          <a:xfrm>
            <a:off x="5511553" y="4618485"/>
            <a:ext cx="8336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sp>
        <p:nvSpPr>
          <p:cNvPr id="58" name="TextBox 57">
            <a:extLst>
              <a:ext uri="{FF2B5EF4-FFF2-40B4-BE49-F238E27FC236}">
                <a16:creationId xmlns:a16="http://schemas.microsoft.com/office/drawing/2014/main" id="{2901F6E7-B024-AF47-A588-7E1D0FA26F17}"/>
              </a:ext>
            </a:extLst>
          </p:cNvPr>
          <p:cNvSpPr txBox="1"/>
          <p:nvPr/>
        </p:nvSpPr>
        <p:spPr>
          <a:xfrm>
            <a:off x="5404507" y="4909937"/>
            <a:ext cx="112955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pic>
        <p:nvPicPr>
          <p:cNvPr id="60" name="Graphic 59">
            <a:extLst>
              <a:ext uri="{FF2B5EF4-FFF2-40B4-BE49-F238E27FC236}">
                <a16:creationId xmlns:a16="http://schemas.microsoft.com/office/drawing/2014/main" id="{CE5A6D6F-1F7D-664D-A73E-9C6BC8339672}"/>
              </a:ext>
            </a:extLst>
          </p:cNvPr>
          <p:cNvPicPr>
            <a:picLocks noChangeAspect="1"/>
          </p:cNvPicPr>
          <p:nvPr/>
        </p:nvPicPr>
        <p:blipFill rotWithShape="1">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r="10" b="18013"/>
          <a:stretch/>
        </p:blipFill>
        <p:spPr>
          <a:xfrm>
            <a:off x="4031616" y="3613408"/>
            <a:ext cx="532927" cy="436971"/>
          </a:xfrm>
          <a:prstGeom prst="rect">
            <a:avLst/>
          </a:prstGeom>
        </p:spPr>
      </p:pic>
      <p:sp>
        <p:nvSpPr>
          <p:cNvPr id="46" name="Slide Number Placeholder 1">
            <a:extLst>
              <a:ext uri="{FF2B5EF4-FFF2-40B4-BE49-F238E27FC236}">
                <a16:creationId xmlns:a16="http://schemas.microsoft.com/office/drawing/2014/main" id="{5B984B05-F166-344E-B2EC-44AA82AF86A0}"/>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1471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C919841-D676-A64B-AA09-ACE95A967C2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22171" y="1526522"/>
            <a:ext cx="1829733" cy="1829733"/>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3" name="TextBox 2">
            <a:extLst>
              <a:ext uri="{FF2B5EF4-FFF2-40B4-BE49-F238E27FC236}">
                <a16:creationId xmlns:a16="http://schemas.microsoft.com/office/drawing/2014/main" id="{C38ECE88-2C37-4881-AB80-257C49FD047F}"/>
              </a:ext>
            </a:extLst>
          </p:cNvPr>
          <p:cNvSpPr txBox="1"/>
          <p:nvPr/>
        </p:nvSpPr>
        <p:spPr>
          <a:xfrm>
            <a:off x="426163" y="300518"/>
            <a:ext cx="11339673"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n-ea"/>
                <a:cs typeface="+mn-cs"/>
              </a:rPr>
              <a:t>Honeycomb Digital Leadership and Investment Professionals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C9700"/>
                </a:solidFill>
                <a:effectLst/>
                <a:uLnTx/>
                <a:uFillTx/>
                <a:latin typeface="Calibri Light" panose="020F0302020204030204"/>
                <a:ea typeface="+mn-ea"/>
                <a:cs typeface="+mn-cs"/>
              </a:rPr>
              <a:t>Team of Capital Markets, Asset Management, and Private Equity Veterans</a:t>
            </a:r>
          </a:p>
        </p:txBody>
      </p:sp>
      <p:sp>
        <p:nvSpPr>
          <p:cNvPr id="8" name="TextBox 7">
            <a:extLst>
              <a:ext uri="{FF2B5EF4-FFF2-40B4-BE49-F238E27FC236}">
                <a16:creationId xmlns:a16="http://schemas.microsoft.com/office/drawing/2014/main" id="{01DC9BB6-B9AD-7344-92C2-EDCEB81D86C8}"/>
              </a:ext>
            </a:extLst>
          </p:cNvPr>
          <p:cNvSpPr txBox="1"/>
          <p:nvPr/>
        </p:nvSpPr>
        <p:spPr>
          <a:xfrm>
            <a:off x="896772" y="3459333"/>
            <a:ext cx="3433928" cy="284693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Baxter Hines, CFA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CIO</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Baxter holds a Bachelor's Degree in economics from the University of Virginia and an MBA in finance from the University of Texas. Baxter holds the Chartered Financial Analyst designation and is a member of the CFA Society of Dallas. Baxter is a current board member and former chairman of Camp Summit.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Baxter lives with his wife and two children in Dallas, Texas. </a:t>
            </a:r>
          </a:p>
        </p:txBody>
      </p:sp>
      <p:sp>
        <p:nvSpPr>
          <p:cNvPr id="10" name="TextBox 9">
            <a:extLst>
              <a:ext uri="{FF2B5EF4-FFF2-40B4-BE49-F238E27FC236}">
                <a16:creationId xmlns:a16="http://schemas.microsoft.com/office/drawing/2014/main" id="{B65DA5F5-085F-5C46-B5D6-275A4B23351B}"/>
              </a:ext>
            </a:extLst>
          </p:cNvPr>
          <p:cNvSpPr txBox="1"/>
          <p:nvPr/>
        </p:nvSpPr>
        <p:spPr>
          <a:xfrm>
            <a:off x="4782972" y="3459333"/>
            <a:ext cx="3186746" cy="26314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David Beran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COO</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Dave is a graduate of Wake Forest University and the University of Arkansas School of Law, </a:t>
            </a: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summa cum laude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Dave is a board member of The Lamplighter School in Dallas, an adjunct professor at the University of Arkansas School of Law and an active cyclist.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Dave lives with his wife and three children in Dallas, Texas. </a:t>
            </a:r>
          </a:p>
        </p:txBody>
      </p:sp>
      <p:sp>
        <p:nvSpPr>
          <p:cNvPr id="11" name="TextBox 10">
            <a:extLst>
              <a:ext uri="{FF2B5EF4-FFF2-40B4-BE49-F238E27FC236}">
                <a16:creationId xmlns:a16="http://schemas.microsoft.com/office/drawing/2014/main" id="{D5630310-CA4C-B54B-AEE3-14F966C3B2C8}"/>
              </a:ext>
            </a:extLst>
          </p:cNvPr>
          <p:cNvSpPr txBox="1"/>
          <p:nvPr/>
        </p:nvSpPr>
        <p:spPr>
          <a:xfrm>
            <a:off x="8351672" y="3459333"/>
            <a:ext cx="2943555" cy="28777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Gregory Swank, CFA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CFO</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Greg holds a Bachelor of Science Degree and an MBA from The Ohio State University with majors in finance.  Greg holds the Chartered Financial Analyst designation and is a member of the CFA Society of Dallas.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Greg lives with his wife in Southlake, Texas.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798C0253-ABAB-A44C-AF9A-4694854E3F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pic>
        <p:nvPicPr>
          <p:cNvPr id="17" name="Picture 16">
            <a:extLst>
              <a:ext uri="{FF2B5EF4-FFF2-40B4-BE49-F238E27FC236}">
                <a16:creationId xmlns:a16="http://schemas.microsoft.com/office/drawing/2014/main" id="{7F75B906-735F-8A4E-AAC8-876F0A63EF4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805058" y="1526522"/>
            <a:ext cx="1829733" cy="1829733"/>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pic>
        <p:nvPicPr>
          <p:cNvPr id="18" name="Picture 17">
            <a:extLst>
              <a:ext uri="{FF2B5EF4-FFF2-40B4-BE49-F238E27FC236}">
                <a16:creationId xmlns:a16="http://schemas.microsoft.com/office/drawing/2014/main" id="{C83A88CC-F822-D64F-890B-98029B9BF2D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96397" y="1526522"/>
            <a:ext cx="1829733" cy="1829733"/>
          </a:xfrm>
          <a:prstGeom prst="ellipse">
            <a:avLst/>
          </a:prstGeom>
          <a:ln w="381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
        <p:nvSpPr>
          <p:cNvPr id="12" name="Slide Number Placeholder 1">
            <a:extLst>
              <a:ext uri="{FF2B5EF4-FFF2-40B4-BE49-F238E27FC236}">
                <a16:creationId xmlns:a16="http://schemas.microsoft.com/office/drawing/2014/main" id="{D72BF405-91F1-4B43-8B29-67DC9A78E55F}"/>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7834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2C10B-38FC-4C89-B87A-57F0B795A754}"/>
              </a:ext>
            </a:extLst>
          </p:cNvPr>
          <p:cNvSpPr>
            <a:spLocks noGrp="1"/>
          </p:cNvSpPr>
          <p:nvPr>
            <p:ph type="title"/>
          </p:nvPr>
        </p:nvSpPr>
        <p:spPr/>
        <p:txBody>
          <a:bodyPr/>
          <a:lstStyle/>
          <a:p>
            <a:r>
              <a:rPr lang="en-US" dirty="0"/>
              <a:t>Endnotes</a:t>
            </a:r>
          </a:p>
        </p:txBody>
      </p:sp>
      <p:sp>
        <p:nvSpPr>
          <p:cNvPr id="3" name="Content Placeholder 2">
            <a:extLst>
              <a:ext uri="{FF2B5EF4-FFF2-40B4-BE49-F238E27FC236}">
                <a16:creationId xmlns:a16="http://schemas.microsoft.com/office/drawing/2014/main" id="{42A2B2C3-CF8C-4D3F-A152-6F9799C36319}"/>
              </a:ext>
            </a:extLst>
          </p:cNvPr>
          <p:cNvSpPr>
            <a:spLocks noGrp="1"/>
          </p:cNvSpPr>
          <p:nvPr>
            <p:ph idx="1"/>
          </p:nvPr>
        </p:nvSpPr>
        <p:spPr/>
        <p:txBody>
          <a:bodyPr>
            <a:normAutofit/>
          </a:bodyPr>
          <a:lstStyle/>
          <a:p>
            <a:r>
              <a:rPr lang="en-US" sz="1100" dirty="0"/>
              <a:t>Slide 4 – </a:t>
            </a:r>
            <a:r>
              <a:rPr lang="en-US" sz="1100" b="1" u="sng" dirty="0"/>
              <a:t>Bob Greifeld</a:t>
            </a:r>
            <a:r>
              <a:rPr lang="en-US" sz="1100" dirty="0"/>
              <a:t>: </a:t>
            </a:r>
            <a:r>
              <a:rPr lang="en-US" sz="1100" dirty="0">
                <a:hlinkClick r:id="rId3"/>
              </a:rPr>
              <a:t>https://bravenewcoin.com/insights/nasdaq-planning-a-tokenized-securities-platform</a:t>
            </a:r>
            <a:endParaRPr lang="en-US" sz="1100" dirty="0"/>
          </a:p>
          <a:p>
            <a:r>
              <a:rPr lang="en-US" sz="1100" dirty="0"/>
              <a:t>Slide 17 – </a:t>
            </a:r>
            <a:r>
              <a:rPr lang="en-US" sz="1100" b="1" u="sng" dirty="0"/>
              <a:t>Morningstar</a:t>
            </a:r>
            <a:r>
              <a:rPr lang="en-US" sz="1100" u="sng" dirty="0"/>
              <a:t>:</a:t>
            </a:r>
            <a:r>
              <a:rPr lang="en-US" sz="1100" dirty="0"/>
              <a:t> </a:t>
            </a:r>
            <a:r>
              <a:rPr lang="sv-SE" sz="1100" dirty="0"/>
              <a:t>https://www.forbes.com/sites/michaeldelcastillo/2020/03/08/morningstar-rates-ﬁrst-ethereum-debt-security-in-40-million-fatburger-deal/#5d071b8b2abd</a:t>
            </a:r>
            <a:r>
              <a:rPr lang="en-US" sz="1100" dirty="0"/>
              <a:t>; </a:t>
            </a:r>
            <a:r>
              <a:rPr lang="en-US" sz="1100" b="1" u="sng" dirty="0"/>
              <a:t>Fidelity:</a:t>
            </a:r>
            <a:r>
              <a:rPr lang="en-US" sz="1100" dirty="0"/>
              <a:t> https://www.ﬁdelitydigitalassets.com/about-us; </a:t>
            </a:r>
            <a:r>
              <a:rPr lang="en-US" sz="1100" b="1" u="sng" dirty="0"/>
              <a:t>HSBC:</a:t>
            </a:r>
            <a:r>
              <a:rPr lang="en-US" sz="1100" dirty="0"/>
              <a:t> https://venturebeat.com/2019/11/28/hsbc-to-shift-20-billion-worth-of-assets-to-blockchain-based-digital-vault/; </a:t>
            </a:r>
            <a:r>
              <a:rPr lang="en-US" sz="1100" b="1" u="sng" dirty="0"/>
              <a:t>Jefferies:</a:t>
            </a:r>
            <a:r>
              <a:rPr lang="en-US" sz="1100" dirty="0"/>
              <a:t> https://www.housingwire.com/articles/49009-ﬁgure-technologies-lands-1-billion-blockchain-investment-to-revolutionize-heloc-lending; </a:t>
            </a:r>
            <a:r>
              <a:rPr lang="en-US" sz="1100" b="1" u="sng" dirty="0"/>
              <a:t>Nasdaq: </a:t>
            </a:r>
            <a:r>
              <a:rPr lang="en-US" sz="1100" dirty="0"/>
              <a:t>https://www.coindesk.com/nasdaq-r3-corda-digital-assets; </a:t>
            </a:r>
            <a:r>
              <a:rPr lang="en-US" sz="1100" b="1" u="sng" dirty="0"/>
              <a:t>Santander:</a:t>
            </a:r>
            <a:r>
              <a:rPr lang="en-US" sz="1100" dirty="0"/>
              <a:t> https://www.santander.com/en/press-room/press-releases/santander-launches-the-ﬁrst-end-to-end-blockchain-bond%C2%A0; </a:t>
            </a:r>
            <a:r>
              <a:rPr lang="en-US" sz="1100" b="1" u="sng" dirty="0"/>
              <a:t>Templeton:</a:t>
            </a:r>
            <a:r>
              <a:rPr lang="en-US" sz="1100" dirty="0"/>
              <a:t> https://www.ledgerinsights.com/franklin-templeton-blockchain-mutual-fund-stellar/; </a:t>
            </a:r>
            <a:r>
              <a:rPr lang="en-US" sz="1100" b="1" u="sng" dirty="0"/>
              <a:t>MUFG:</a:t>
            </a:r>
            <a:r>
              <a:rPr lang="en-US" sz="1100" dirty="0"/>
              <a:t> https://www.ﬁnancemagnates.com/cryptocurrency/news/mufg-to-lead-22-member-consortium-for-security-token-research/</a:t>
            </a:r>
          </a:p>
          <a:p>
            <a:r>
              <a:rPr lang="en-US" sz="1100" dirty="0"/>
              <a:t>Slide 18 – </a:t>
            </a:r>
            <a:r>
              <a:rPr lang="en-US" sz="1100" b="1" u="sng" dirty="0"/>
              <a:t>Abigail Johnson</a:t>
            </a:r>
            <a:r>
              <a:rPr lang="en-US" sz="1100" dirty="0"/>
              <a:t>: https://www.bostonglobe.com/business/2017/05/23/johnson-talks-bitcoin-her-ﬁrst-major-speech-ﬁdelity-chairman/HYE8mo5Q5hABggIuD2y5kJ/story.html; </a:t>
            </a:r>
            <a:r>
              <a:rPr lang="en-US" sz="1100" b="1" u="sng" dirty="0"/>
              <a:t>Jack Dorsey</a:t>
            </a:r>
            <a:r>
              <a:rPr lang="en-US" sz="1100" dirty="0"/>
              <a:t>:  https://www.forbes.com/sites/billybambrough/2020/01/27/update-twitters-jack-dorsey-is-making-bitcoin-as-common-as-cash/#604e3c706ac3;  </a:t>
            </a:r>
            <a:r>
              <a:rPr lang="en-US" sz="1100" b="1" u="sng" dirty="0"/>
              <a:t>Bill Miller</a:t>
            </a:r>
            <a:r>
              <a:rPr lang="en-US" sz="1100" dirty="0"/>
              <a:t>: https://cointelegraph.com/news/report-bill-miller-hedge-fund-surges-46-thanks-to-bitcoin-amazon; </a:t>
            </a:r>
            <a:r>
              <a:rPr lang="en-US" sz="1100" b="1" u="sng" dirty="0"/>
              <a:t>Paul Tudor Jones</a:t>
            </a:r>
            <a:r>
              <a:rPr lang="en-US" sz="1100" dirty="0"/>
              <a:t>: </a:t>
            </a:r>
            <a:r>
              <a:rPr lang="en-US" sz="1100" dirty="0">
                <a:hlinkClick r:id="rId4"/>
              </a:rPr>
              <a:t>https://www.cnbc.com/2020/05/11/paul-tudor-jones-calls-bitcoin-a-great-speculation-says-he-has-almost-2percent-of-his-assets-in-it.html</a:t>
            </a:r>
            <a:endParaRPr lang="en-US" sz="1100" dirty="0"/>
          </a:p>
        </p:txBody>
      </p:sp>
      <p:sp>
        <p:nvSpPr>
          <p:cNvPr id="4" name="Text Placeholder 3">
            <a:extLst>
              <a:ext uri="{FF2B5EF4-FFF2-40B4-BE49-F238E27FC236}">
                <a16:creationId xmlns:a16="http://schemas.microsoft.com/office/drawing/2014/main" id="{9E8FEC1C-6F7F-461A-BD5C-BCB10C12FAAA}"/>
              </a:ext>
            </a:extLst>
          </p:cNvPr>
          <p:cNvSpPr>
            <a:spLocks noGrp="1"/>
          </p:cNvSpPr>
          <p:nvPr>
            <p:ph type="body" sz="quarter" idx="10"/>
          </p:nvPr>
        </p:nvSpPr>
        <p:spPr/>
        <p:txBody>
          <a:bodyPr/>
          <a:lstStyle/>
          <a:p>
            <a:r>
              <a:rPr lang="en-US" dirty="0"/>
              <a:t>29</a:t>
            </a:r>
          </a:p>
        </p:txBody>
      </p:sp>
    </p:spTree>
    <p:extLst>
      <p:ext uri="{BB962C8B-B14F-4D97-AF65-F5344CB8AC3E}">
        <p14:creationId xmlns:p14="http://schemas.microsoft.com/office/powerpoint/2010/main" val="3250094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F5EC9-AAAF-3245-BD4D-6A8689BE49C1}"/>
              </a:ext>
            </a:extLst>
          </p:cNvPr>
          <p:cNvSpPr>
            <a:spLocks noGrp="1"/>
          </p:cNvSpPr>
          <p:nvPr>
            <p:ph type="title"/>
          </p:nvPr>
        </p:nvSpPr>
        <p:spPr>
          <a:xfrm>
            <a:off x="625698" y="572444"/>
            <a:ext cx="10515600" cy="558508"/>
          </a:xfrm>
        </p:spPr>
        <p:txBody>
          <a:bodyPr>
            <a:noAutofit/>
          </a:bodyPr>
          <a:lstStyle/>
          <a:p>
            <a:r>
              <a:rPr lang="en-US" dirty="0"/>
              <a:t>Disclaimer</a:t>
            </a:r>
          </a:p>
        </p:txBody>
      </p:sp>
      <p:sp>
        <p:nvSpPr>
          <p:cNvPr id="3" name="Content Placeholder 2">
            <a:extLst>
              <a:ext uri="{FF2B5EF4-FFF2-40B4-BE49-F238E27FC236}">
                <a16:creationId xmlns:a16="http://schemas.microsoft.com/office/drawing/2014/main" id="{302E64FE-FFE4-AF45-9726-4C30678E6BAF}"/>
              </a:ext>
            </a:extLst>
          </p:cNvPr>
          <p:cNvSpPr>
            <a:spLocks noGrp="1"/>
          </p:cNvSpPr>
          <p:nvPr>
            <p:ph idx="1"/>
          </p:nvPr>
        </p:nvSpPr>
        <p:spPr>
          <a:xfrm>
            <a:off x="671311" y="1196266"/>
            <a:ext cx="10849377" cy="5083309"/>
          </a:xfrm>
        </p:spPr>
        <p:txBody>
          <a:bodyPr>
            <a:normAutofit/>
          </a:bodyPr>
          <a:lstStyle/>
          <a:p>
            <a:pPr marL="0" indent="0">
              <a:buNone/>
            </a:pPr>
            <a:r>
              <a:rPr lang="en-US" sz="1000" dirty="0"/>
              <a:t>This presentation and the information contained herein is provided for informational purposes only and does not constitute investment advice, investment recommendations or an offer or solicitation to buy or sell an interest in any funds (each a "Fund" and collectively, the “Funds”) sponsored or managed by Honeycomb Digital Investments, LLC (the “Investment Manager”) or any other security.  An investment in a Fund is speculative and involves substantial risks, including the risk of loss of the investment.  Investment products such as the Funds are designed only for sophisticated investors who are able to sustain the loss of their investment.  Accordingly, such investment products are not suitable for all investors.  Additional information regarding the Funds including fees, expenses and risks of investment, may be contained in a confidential offering memorandum for each Fund and related documents and should be carefully reviewed.  This Presentation does not constitute or form part of an offer to issue or sell, or of a solicitation of an offer to subscribe or buy, any securities or other financial instruments, nor does it constitute a financial promotion, investment advice or an inducement or incitement to participate in any product, offering or investment.  Any offer or solicitation of an investment in a Fund will only be made to accredited investors pursuant to a confidential private placement memorandum and associated documents.  Interests in the Funds can only be purchased by investors meeting all the requirements of such Fund.  There can be no guarantee that the Funds will achieve their investment objectives.  The information contained in this material does not purport to be complete, is only current as of the date indicated, and may be superseded by subsequent market events or for other reasons.  Unless otherwise noted, all information contained herein is presented as of October 2020. No securities commission or regulatory authority in the United States or in any other country has in any way passed upon the merits of an investment in a Fund or the accuracy or adequacy of the information or material contained herein or otherwise.  This information is not, and under no circumstances is to be construed as, a prospectus, a public offering, or an offering memorandum as defined under applicable securities legislation.  Funds are not registered under the Investment Company Act of 1940, as amended, in reliance on an exception thereunder.  Interests in the Funds have not been registered under the Securities Act of 1933, as amended, or the securities laws of any state and will only be offered and sold in reliance on exemptions from the registration requirements of said Act and such laws.  These securities shall not be offered or sold in any jurisdiction in which such offer, solicitation or sale would be unlawful until the requirements of the laws of such jurisdiction have been satisfied.  Investors in the Funds have a limited right to redeem or transfer interests in the Funds.  In addition, interests will not be listed on an exchange and it is not expected that there will be a secondary market for interests.  Prospective investors are advised to consult with their own independent advisors, including tax advisors, regarding a potential investment in a Fund. </a:t>
            </a:r>
            <a:r>
              <a:rPr lang="en-US" sz="1000" u="sng" dirty="0"/>
              <a:t>This presentation and accompanying document are not intended to provide, and should not be relied on for, accounting, legal, or tax advice, or investment recommendations. </a:t>
            </a:r>
          </a:p>
          <a:p>
            <a:pPr marL="0" indent="0">
              <a:buNone/>
            </a:pPr>
            <a:r>
              <a:rPr lang="en-US" sz="1000" dirty="0"/>
              <a:t>Certain information contained in this Presentation has been obtained from third-party sources.  While such information is believed to be reliable for the purposes used herein, the Investment Manager has not independently verified such information, and the Investment Manager makes no representation or warranty, express or implied, as to the accuracy or completeness of the information contained herein.  Certain economic and market conditions contained herein have been obtained from published sources and/or prepared by third-parties and in certain cases have not been updated through the date hereof.  </a:t>
            </a:r>
          </a:p>
          <a:p>
            <a:pPr marL="0" indent="0">
              <a:buNone/>
            </a:pPr>
            <a:r>
              <a:rPr lang="en-US" sz="1000" dirty="0"/>
              <a:t>Investors should bear in mind that targeted investment characteristics and terms may not be indicative of actual or future investment characteristics and terms, and there can be no assurance that the Funds will have comparable investment characteristics or terms or that target investment characteristics will be achieved. </a:t>
            </a:r>
          </a:p>
          <a:p>
            <a:pPr marL="0" indent="0">
              <a:buNone/>
            </a:pPr>
            <a:r>
              <a:rPr lang="en-US" sz="1000" dirty="0"/>
              <a:t>Certain information contained in this material constitutes “forward-looking statements,” which can be identified by the use of forward looking terminology such as “may,” “will,” “should,” “expect,” “anticipate,” “objective,” “strategy,” “plan,” “project,” “estimate,” “intend,” “continue” or “believe” or the negatives of those terms or other variations of them or by comparable terminology.  Due to various risks and uncertainties, actual events or results or the actual performance of the Funds may differ materially from those reflected or contemplated in such forward-looking statements.  No person or entity should rely on these forward-looking statements when making any investment decision.  There is no obligation for the Investment Manager to update or alter any forward-looking statements, whether as a result of new information, future events or otherwise.  All forward-looking statements contained herein are qualified in their entirety by the foregoing cautionary statements.</a:t>
            </a:r>
          </a:p>
          <a:p>
            <a:pPr marL="0" indent="0">
              <a:buNone/>
            </a:pPr>
            <a:r>
              <a:rPr lang="en-US" sz="1000" dirty="0"/>
              <a:t>Estimates contained herein are inherently uncertain and subject to change.</a:t>
            </a:r>
          </a:p>
          <a:p>
            <a:pPr marL="0" indent="0">
              <a:buNone/>
            </a:pPr>
            <a:r>
              <a:rPr lang="en-US" sz="1000" dirty="0"/>
              <a:t>Past performance is no guarantee of future results. ©2020 Honeycomb Digital Investments, LLC. All rights reserved.  This material may not be reproduced, displayed, modified or distributed without the express prior written permission of the copyright holder. </a:t>
            </a:r>
          </a:p>
        </p:txBody>
      </p:sp>
      <p:sp>
        <p:nvSpPr>
          <p:cNvPr id="4" name="Text Placeholder 4">
            <a:extLst>
              <a:ext uri="{FF2B5EF4-FFF2-40B4-BE49-F238E27FC236}">
                <a16:creationId xmlns:a16="http://schemas.microsoft.com/office/drawing/2014/main" id="{674BED8E-EA55-024A-A103-7217F6BA3C2B}"/>
              </a:ext>
            </a:extLst>
          </p:cNvPr>
          <p:cNvSpPr>
            <a:spLocks noGrp="1"/>
          </p:cNvSpPr>
          <p:nvPr>
            <p:ph type="body" sz="quarter" idx="10" hasCustomPrompt="1"/>
          </p:nvPr>
        </p:nvSpPr>
        <p:spPr>
          <a:xfrm>
            <a:off x="222380" y="6356350"/>
            <a:ext cx="1066800" cy="365125"/>
          </a:xfrm>
        </p:spPr>
        <p:txBody>
          <a:bodyPr anchor="ctr">
            <a:normAutofit/>
          </a:bodyPr>
          <a:lstStyle>
            <a:lvl1pPr marL="0" indent="0">
              <a:buNone/>
              <a:defRPr sz="900">
                <a:solidFill>
                  <a:schemeClr val="tx1">
                    <a:alpha val="42000"/>
                  </a:schemeClr>
                </a:solidFill>
              </a:defRPr>
            </a:lvl1pPr>
          </a:lstStyle>
          <a:p>
            <a:pPr lvl="0"/>
            <a:fld id="{E7D205B6-3283-2A47-9EED-778824AEFD9F}" type="slidenum">
              <a:rPr lang="en-US" smtClean="0"/>
              <a:t>29</a:t>
            </a:fld>
            <a:endParaRPr lang="en-US" dirty="0"/>
          </a:p>
        </p:txBody>
      </p:sp>
    </p:spTree>
    <p:extLst>
      <p:ext uri="{BB962C8B-B14F-4D97-AF65-F5344CB8AC3E}">
        <p14:creationId xmlns:p14="http://schemas.microsoft.com/office/powerpoint/2010/main" val="1840581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B4B13-BC8D-47DB-B676-1413BA6419C3}"/>
              </a:ext>
            </a:extLst>
          </p:cNvPr>
          <p:cNvSpPr>
            <a:spLocks noGrp="1"/>
          </p:cNvSpPr>
          <p:nvPr>
            <p:ph type="title"/>
          </p:nvPr>
        </p:nvSpPr>
        <p:spPr>
          <a:xfrm>
            <a:off x="381000" y="1418110"/>
            <a:ext cx="10515600" cy="1325563"/>
          </a:xfrm>
        </p:spPr>
        <p:txBody>
          <a:bodyPr/>
          <a:lstStyle/>
          <a:p>
            <a:r>
              <a:rPr lang="en-US" dirty="0"/>
              <a:t>Additional Resource</a:t>
            </a:r>
          </a:p>
        </p:txBody>
      </p:sp>
      <p:sp>
        <p:nvSpPr>
          <p:cNvPr id="3" name="Content Placeholder 2">
            <a:extLst>
              <a:ext uri="{FF2B5EF4-FFF2-40B4-BE49-F238E27FC236}">
                <a16:creationId xmlns:a16="http://schemas.microsoft.com/office/drawing/2014/main" id="{7C6725CF-A656-47F8-AD53-EFF523F1CA5B}"/>
              </a:ext>
            </a:extLst>
          </p:cNvPr>
          <p:cNvSpPr>
            <a:spLocks noGrp="1"/>
          </p:cNvSpPr>
          <p:nvPr>
            <p:ph idx="1"/>
          </p:nvPr>
        </p:nvSpPr>
        <p:spPr>
          <a:xfrm>
            <a:off x="381000" y="1787201"/>
            <a:ext cx="7364506" cy="4351338"/>
          </a:xfrm>
        </p:spPr>
        <p:txBody>
          <a:bodyPr anchor="ctr"/>
          <a:lstStyle/>
          <a:p>
            <a:pPr marL="0" indent="0">
              <a:spcAft>
                <a:spcPts val="300"/>
              </a:spcAft>
              <a:buNone/>
            </a:pPr>
            <a:r>
              <a:rPr lang="en-US" i="1" dirty="0"/>
              <a:t>Digital Finance: Security Tokens and Unlocking the Real Potential of Blockchain</a:t>
            </a:r>
            <a:r>
              <a:rPr lang="en-US" dirty="0"/>
              <a:t> by Baxter Hines (published by John Wiley &amp; Sons, Inc. and releases November 2020)</a:t>
            </a:r>
          </a:p>
          <a:p>
            <a:pPr marL="0" indent="0">
              <a:buNone/>
            </a:pPr>
            <a:r>
              <a:rPr lang="en-US" dirty="0"/>
              <a:t>Available for pre-order at Amazon, Barnes &amp; Noble and other fine retailers</a:t>
            </a:r>
          </a:p>
        </p:txBody>
      </p:sp>
      <p:pic>
        <p:nvPicPr>
          <p:cNvPr id="5" name="Picture 4">
            <a:extLst>
              <a:ext uri="{FF2B5EF4-FFF2-40B4-BE49-F238E27FC236}">
                <a16:creationId xmlns:a16="http://schemas.microsoft.com/office/drawing/2014/main" id="{7DD1AA65-6A48-4731-B656-C59A8BB16023}"/>
              </a:ext>
            </a:extLst>
          </p:cNvPr>
          <p:cNvPicPr>
            <a:picLocks noChangeAspect="1"/>
          </p:cNvPicPr>
          <p:nvPr/>
        </p:nvPicPr>
        <p:blipFill rotWithShape="1">
          <a:blip r:embed="rId3"/>
          <a:srcRect b="4554"/>
          <a:stretch/>
        </p:blipFill>
        <p:spPr>
          <a:xfrm>
            <a:off x="8481241" y="906608"/>
            <a:ext cx="3582517" cy="5010098"/>
          </a:xfrm>
          <a:prstGeom prst="rect">
            <a:avLst/>
          </a:prstGeom>
        </p:spPr>
      </p:pic>
      <p:sp>
        <p:nvSpPr>
          <p:cNvPr id="6" name="Slide Number Placeholder 1">
            <a:extLst>
              <a:ext uri="{FF2B5EF4-FFF2-40B4-BE49-F238E27FC236}">
                <a16:creationId xmlns:a16="http://schemas.microsoft.com/office/drawing/2014/main" id="{39A0AA8C-EEAB-664D-BCC1-8B8C268BE0CF}"/>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5143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A527EE-AEDC-2C46-83BD-6FE338D84C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 y="0"/>
            <a:ext cx="12179300" cy="6858000"/>
          </a:xfrm>
          <a:prstGeom prst="rect">
            <a:avLst/>
          </a:prstGeom>
        </p:spPr>
      </p:pic>
      <p:sp>
        <p:nvSpPr>
          <p:cNvPr id="4" name="TextBox 3">
            <a:extLst>
              <a:ext uri="{FF2B5EF4-FFF2-40B4-BE49-F238E27FC236}">
                <a16:creationId xmlns:a16="http://schemas.microsoft.com/office/drawing/2014/main" id="{A3E3843A-D4A6-4354-9AD9-DE67AC967066}"/>
              </a:ext>
            </a:extLst>
          </p:cNvPr>
          <p:cNvSpPr txBox="1"/>
          <p:nvPr/>
        </p:nvSpPr>
        <p:spPr>
          <a:xfrm>
            <a:off x="497070" y="2763106"/>
            <a:ext cx="5904656"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David R. Beran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Chief Operating Officer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dave@honeycombdigital.io</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214.708.2137</a:t>
            </a:r>
          </a:p>
        </p:txBody>
      </p:sp>
      <p:sp>
        <p:nvSpPr>
          <p:cNvPr id="3" name="TextBox 2">
            <a:extLst>
              <a:ext uri="{FF2B5EF4-FFF2-40B4-BE49-F238E27FC236}">
                <a16:creationId xmlns:a16="http://schemas.microsoft.com/office/drawing/2014/main" id="{BFE71FCC-1939-DC45-BD86-1ACAB3828DBD}"/>
              </a:ext>
            </a:extLst>
          </p:cNvPr>
          <p:cNvSpPr txBox="1"/>
          <p:nvPr/>
        </p:nvSpPr>
        <p:spPr>
          <a:xfrm>
            <a:off x="497070" y="1993665"/>
            <a:ext cx="3213463"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Light" panose="020F0302020204030204"/>
                <a:ea typeface="+mn-ea"/>
                <a:cs typeface="+mn-cs"/>
              </a:rPr>
              <a:t>Contact</a:t>
            </a:r>
          </a:p>
        </p:txBody>
      </p:sp>
    </p:spTree>
    <p:extLst>
      <p:ext uri="{BB962C8B-B14F-4D97-AF65-F5344CB8AC3E}">
        <p14:creationId xmlns:p14="http://schemas.microsoft.com/office/powerpoint/2010/main" val="495873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90D348-1270-0A44-9270-6AF3C3953D76}"/>
              </a:ext>
            </a:extLst>
          </p:cNvPr>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4312" y="-22225"/>
            <a:ext cx="12179300" cy="6858000"/>
          </a:xfrm>
          <a:prstGeom prst="rect">
            <a:avLst/>
          </a:prstGeom>
        </p:spPr>
      </p:pic>
      <p:pic>
        <p:nvPicPr>
          <p:cNvPr id="4" name="Picture 3">
            <a:extLst>
              <a:ext uri="{FF2B5EF4-FFF2-40B4-BE49-F238E27FC236}">
                <a16:creationId xmlns:a16="http://schemas.microsoft.com/office/drawing/2014/main" id="{90609C27-5778-3A4F-AA3C-9752478D1FE5}"/>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0" y="-21310"/>
            <a:ext cx="12192000" cy="6879310"/>
          </a:xfrm>
          <a:prstGeom prst="rect">
            <a:avLst/>
          </a:prstGeom>
          <a:solidFill>
            <a:schemeClr val="accent4">
              <a:alpha val="69000"/>
            </a:schemeClr>
          </a:solidFill>
        </p:spPr>
      </p:pic>
      <p:sp>
        <p:nvSpPr>
          <p:cNvPr id="10" name="TextBox 9">
            <a:extLst>
              <a:ext uri="{FF2B5EF4-FFF2-40B4-BE49-F238E27FC236}">
                <a16:creationId xmlns:a16="http://schemas.microsoft.com/office/drawing/2014/main" id="{F77D5DD2-520E-5B49-A986-E937E4BD40BB}"/>
              </a:ext>
            </a:extLst>
          </p:cNvPr>
          <p:cNvSpPr txBox="1"/>
          <p:nvPr/>
        </p:nvSpPr>
        <p:spPr>
          <a:xfrm>
            <a:off x="365199" y="1536174"/>
            <a:ext cx="6407879"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Financial services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are rapidly evolving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to embrace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digitalization.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Light" panose="020F0302020204030204"/>
                <a:ea typeface="+mn-ea"/>
                <a:cs typeface="+mn-cs"/>
              </a:rPr>
              <a:t> </a:t>
            </a:r>
          </a:p>
        </p:txBody>
      </p:sp>
      <p:sp>
        <p:nvSpPr>
          <p:cNvPr id="11" name="TextBox 10">
            <a:extLst>
              <a:ext uri="{FF2B5EF4-FFF2-40B4-BE49-F238E27FC236}">
                <a16:creationId xmlns:a16="http://schemas.microsoft.com/office/drawing/2014/main" id="{CFFE23CD-DB77-524C-8434-4D52A30C2628}"/>
              </a:ext>
            </a:extLst>
          </p:cNvPr>
          <p:cNvSpPr txBox="1"/>
          <p:nvPr/>
        </p:nvSpPr>
        <p:spPr>
          <a:xfrm>
            <a:off x="6019799" y="1191169"/>
            <a:ext cx="5130799"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2060"/>
                </a:solidFill>
                <a:effectLst/>
                <a:uLnTx/>
                <a:uFillTx/>
                <a:latin typeface="Georgia" panose="02040502050405020303" pitchFamily="18" charset="0"/>
                <a:ea typeface="+mn-ea"/>
                <a:cs typeface="Adobe Gurmukhi" pitchFamily="2" charset="77"/>
              </a:rPr>
              <a:t>“Through this initial application of blockchain technology, we begin a process that could revolutionize the core of capital market infrastructure systems.”</a:t>
            </a:r>
            <a:endParaRPr kumimoji="0" lang="en-US" sz="2800" b="0" i="0" u="none" strike="noStrike" kern="1200" cap="none" spc="0" normalizeH="0" baseline="0" noProof="0" dirty="0">
              <a:ln>
                <a:noFill/>
              </a:ln>
              <a:solidFill>
                <a:srgbClr val="002060"/>
              </a:solidFill>
              <a:effectLst/>
              <a:uLnTx/>
              <a:uFillTx/>
              <a:latin typeface="Georgia" panose="02040502050405020303" pitchFamily="18" charset="0"/>
              <a:ea typeface="+mn-ea"/>
              <a:cs typeface="+mn-cs"/>
            </a:endParaRPr>
          </a:p>
        </p:txBody>
      </p:sp>
      <p:sp>
        <p:nvSpPr>
          <p:cNvPr id="12" name="TextBox 11">
            <a:extLst>
              <a:ext uri="{FF2B5EF4-FFF2-40B4-BE49-F238E27FC236}">
                <a16:creationId xmlns:a16="http://schemas.microsoft.com/office/drawing/2014/main" id="{EF817A04-FB12-F34D-87DB-EF87246F4BBD}"/>
              </a:ext>
            </a:extLst>
          </p:cNvPr>
          <p:cNvSpPr txBox="1"/>
          <p:nvPr/>
        </p:nvSpPr>
        <p:spPr>
          <a:xfrm>
            <a:off x="7448548" y="3995359"/>
            <a:ext cx="2273300" cy="8617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dobe Gurmukhi" pitchFamily="2" charset="77"/>
                <a:ea typeface="+mn-ea"/>
                <a:cs typeface="Adobe Gurmukhi" pitchFamily="2" charset="77"/>
              </a:rPr>
              <a:t>– Bob Greifeld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dobe Gurmukhi" pitchFamily="2" charset="77"/>
                <a:ea typeface="+mn-ea"/>
                <a:cs typeface="Adobe Gurmukhi" pitchFamily="2" charset="77"/>
              </a:rPr>
              <a:t>Former Nasdaq CEO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Graphic 14">
            <a:extLst>
              <a:ext uri="{FF2B5EF4-FFF2-40B4-BE49-F238E27FC236}">
                <a16:creationId xmlns:a16="http://schemas.microsoft.com/office/drawing/2014/main" id="{2F457BA2-7B35-5C46-A96A-426E46444A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13210" y="5804567"/>
            <a:ext cx="1969460" cy="984730"/>
          </a:xfrm>
          <a:prstGeom prst="rect">
            <a:avLst/>
          </a:prstGeom>
        </p:spPr>
      </p:pic>
      <p:sp>
        <p:nvSpPr>
          <p:cNvPr id="9" name="Text Placeholder 4">
            <a:extLst>
              <a:ext uri="{FF2B5EF4-FFF2-40B4-BE49-F238E27FC236}">
                <a16:creationId xmlns:a16="http://schemas.microsoft.com/office/drawing/2014/main" id="{C15B9DC6-99DA-C746-8210-D6EE647B5AE3}"/>
              </a:ext>
            </a:extLst>
          </p:cNvPr>
          <p:cNvSpPr txBox="1">
            <a:spLocks/>
          </p:cNvSpPr>
          <p:nvPr/>
        </p:nvSpPr>
        <p:spPr>
          <a:xfrm>
            <a:off x="222380" y="6356350"/>
            <a:ext cx="1066800" cy="365125"/>
          </a:xfrm>
          <a:prstGeom prst="rect">
            <a:avLst/>
          </a:prstGeom>
        </p:spPr>
        <p:txBody>
          <a:bodyPr anchor="ctr">
            <a:normAutofit/>
          </a:bodyPr>
          <a:lstStyle>
            <a:lvl1pPr marL="0" indent="0" algn="l" defTabSz="914400" rtl="0" eaLnBrk="1" latinLnBrk="0" hangingPunct="1">
              <a:lnSpc>
                <a:spcPct val="90000"/>
              </a:lnSpc>
              <a:spcBef>
                <a:spcPts val="1000"/>
              </a:spcBef>
              <a:buFont typeface="Arial" panose="020B0604020202020204" pitchFamily="34" charset="0"/>
              <a:buNone/>
              <a:defRPr sz="900" kern="1200">
                <a:solidFill>
                  <a:schemeClr val="tx1">
                    <a:alpha val="42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fld id="{E7D205B6-3283-2A47-9EED-778824AEFD9F}" type="slidenum">
              <a:rPr kumimoji="0" lang="en-US" sz="900" b="0" i="0" u="none" strike="noStrike" kern="1200" cap="none" spc="0" normalizeH="0" baseline="0" noProof="0" smtClean="0">
                <a:ln>
                  <a:noFill/>
                </a:ln>
                <a:solidFill>
                  <a:prstClr val="black">
                    <a:alpha val="42000"/>
                  </a:prstClr>
                </a:solidFill>
                <a:effectLst/>
                <a:uLnTx/>
                <a:uFillTx/>
                <a:latin typeface="Calibri" panose="020F0502020204030204"/>
                <a:ea typeface="+mn-ea"/>
                <a:cs typeface="+mn-cs"/>
              </a:rPr>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t>4</a:t>
            </a:fld>
            <a:endParaRPr kumimoji="0" lang="en-US" sz="900" b="0" i="0" u="none" strike="noStrike" kern="1200" cap="none" spc="0" normalizeH="0" baseline="0" noProof="0" dirty="0">
              <a:ln>
                <a:noFill/>
              </a:ln>
              <a:solidFill>
                <a:prstClr val="black">
                  <a:alpha val="42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2208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B5E1F4-ED7B-4562-8741-D3E5DE46BC08}"/>
              </a:ext>
            </a:extLst>
          </p:cNvPr>
          <p:cNvSpPr>
            <a:spLocks noGrp="1"/>
          </p:cNvSpPr>
          <p:nvPr>
            <p:ph type="sldNum" sz="quarter" idx="4294967295"/>
          </p:nvPr>
        </p:nvSpPr>
        <p:spPr>
          <a:xfrm>
            <a:off x="8423461" y="6105525"/>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09E3E95-CD6E-B045-BB74-37A88FF40629}"/>
              </a:ext>
            </a:extLst>
          </p:cNvPr>
          <p:cNvSpPr txBox="1"/>
          <p:nvPr/>
        </p:nvSpPr>
        <p:spPr>
          <a:xfrm>
            <a:off x="551374" y="926027"/>
            <a:ext cx="6281226" cy="48270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Light" panose="020F0302020204030204"/>
                <a:ea typeface="+mn-ea"/>
                <a:cs typeface="+mn-cs"/>
              </a:rPr>
              <a:t>Digital securities are financial instruments whose issuance is recorded on the blockchain. </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Because of their programmable nature, digital </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securities include features to automate servicing, </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embed compliance and enforce contractual obligations.  </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These characteristics of blockchain technology are likely to have widespread ramifications on traditional assets such as stocks, real estate, bonds, and alternative investments.</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Security tokenization is the process of materializing the ownership in a security through the issuance of a “token” through blockchain infrastructure. The result is a tokenized security that can represent equity, a bond, or anything of value. </a:t>
            </a:r>
          </a:p>
        </p:txBody>
      </p:sp>
      <p:grpSp>
        <p:nvGrpSpPr>
          <p:cNvPr id="4" name="Group 3">
            <a:extLst>
              <a:ext uri="{FF2B5EF4-FFF2-40B4-BE49-F238E27FC236}">
                <a16:creationId xmlns:a16="http://schemas.microsoft.com/office/drawing/2014/main" id="{B7DE921A-CF8E-2D45-A0AA-17630BE129F8}"/>
              </a:ext>
            </a:extLst>
          </p:cNvPr>
          <p:cNvGrpSpPr/>
          <p:nvPr/>
        </p:nvGrpSpPr>
        <p:grpSpPr>
          <a:xfrm>
            <a:off x="7220780" y="-114300"/>
            <a:ext cx="5452677" cy="7139780"/>
            <a:chOff x="4914900" y="424148"/>
            <a:chExt cx="8446534" cy="11059959"/>
          </a:xfrm>
        </p:grpSpPr>
        <p:grpSp>
          <p:nvGrpSpPr>
            <p:cNvPr id="5" name="Group 4">
              <a:extLst>
                <a:ext uri="{FF2B5EF4-FFF2-40B4-BE49-F238E27FC236}">
                  <a16:creationId xmlns:a16="http://schemas.microsoft.com/office/drawing/2014/main" id="{31554775-DD9C-F943-A49B-FEB7D1FD02E3}"/>
                </a:ext>
              </a:extLst>
            </p:cNvPr>
            <p:cNvGrpSpPr/>
            <p:nvPr/>
          </p:nvGrpSpPr>
          <p:grpSpPr>
            <a:xfrm>
              <a:off x="4914900" y="424148"/>
              <a:ext cx="8446534" cy="11059959"/>
              <a:chOff x="3886201" y="805149"/>
              <a:chExt cx="4874770" cy="6383063"/>
            </a:xfrm>
          </p:grpSpPr>
          <p:sp>
            <p:nvSpPr>
              <p:cNvPr id="10" name="Hexagon 9">
                <a:extLst>
                  <a:ext uri="{FF2B5EF4-FFF2-40B4-BE49-F238E27FC236}">
                    <a16:creationId xmlns:a16="http://schemas.microsoft.com/office/drawing/2014/main" id="{671FE269-F1E1-E04A-B9D5-52EEE358815D}"/>
                  </a:ext>
                </a:extLst>
              </p:cNvPr>
              <p:cNvSpPr/>
              <p:nvPr/>
            </p:nvSpPr>
            <p:spPr>
              <a:xfrm rot="16200000">
                <a:off x="3763265" y="928085"/>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Hexagon 10">
                <a:extLst>
                  <a:ext uri="{FF2B5EF4-FFF2-40B4-BE49-F238E27FC236}">
                    <a16:creationId xmlns:a16="http://schemas.microsoft.com/office/drawing/2014/main" id="{272FC0A2-69A0-024D-89D4-D49B4732BA08}"/>
                  </a:ext>
                </a:extLst>
              </p:cNvPr>
              <p:cNvSpPr/>
              <p:nvPr/>
            </p:nvSpPr>
            <p:spPr>
              <a:xfrm rot="16200000">
                <a:off x="5426965" y="928085"/>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Hexagon 11">
                <a:extLst>
                  <a:ext uri="{FF2B5EF4-FFF2-40B4-BE49-F238E27FC236}">
                    <a16:creationId xmlns:a16="http://schemas.microsoft.com/office/drawing/2014/main" id="{8C715328-AD80-AB43-A52C-9F81C76E089D}"/>
                  </a:ext>
                </a:extLst>
              </p:cNvPr>
              <p:cNvSpPr/>
              <p:nvPr/>
            </p:nvSpPr>
            <p:spPr>
              <a:xfrm rot="16200000">
                <a:off x="4601465" y="2452085"/>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Hexagon 12">
                <a:extLst>
                  <a:ext uri="{FF2B5EF4-FFF2-40B4-BE49-F238E27FC236}">
                    <a16:creationId xmlns:a16="http://schemas.microsoft.com/office/drawing/2014/main" id="{F1E4B8CE-FA7A-554E-BAD2-FFFF232F3206}"/>
                  </a:ext>
                </a:extLst>
              </p:cNvPr>
              <p:cNvSpPr/>
              <p:nvPr/>
            </p:nvSpPr>
            <p:spPr>
              <a:xfrm rot="16200000">
                <a:off x="6265165" y="2452085"/>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Hexagon 13">
                <a:extLst>
                  <a:ext uri="{FF2B5EF4-FFF2-40B4-BE49-F238E27FC236}">
                    <a16:creationId xmlns:a16="http://schemas.microsoft.com/office/drawing/2014/main" id="{19B8E2AE-4996-2E47-AAE2-57C7E8FF11B2}"/>
                  </a:ext>
                </a:extLst>
              </p:cNvPr>
              <p:cNvSpPr/>
              <p:nvPr/>
            </p:nvSpPr>
            <p:spPr>
              <a:xfrm rot="16200000">
                <a:off x="3763382" y="3974120"/>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Hexagon 14">
                <a:extLst>
                  <a:ext uri="{FF2B5EF4-FFF2-40B4-BE49-F238E27FC236}">
                    <a16:creationId xmlns:a16="http://schemas.microsoft.com/office/drawing/2014/main" id="{F4DB24B7-96D9-814F-902B-634C2B3E0F8F}"/>
                  </a:ext>
                </a:extLst>
              </p:cNvPr>
              <p:cNvSpPr/>
              <p:nvPr/>
            </p:nvSpPr>
            <p:spPr>
              <a:xfrm rot="16200000">
                <a:off x="5439547" y="3974120"/>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Hexagon 19">
                <a:extLst>
                  <a:ext uri="{FF2B5EF4-FFF2-40B4-BE49-F238E27FC236}">
                    <a16:creationId xmlns:a16="http://schemas.microsoft.com/office/drawing/2014/main" id="{BF439303-9F6E-0947-B75F-C487B1789CA2}"/>
                  </a:ext>
                </a:extLst>
              </p:cNvPr>
              <p:cNvSpPr/>
              <p:nvPr/>
            </p:nvSpPr>
            <p:spPr>
              <a:xfrm rot="16200000">
                <a:off x="4603460" y="5492384"/>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Hexagon 20">
                <a:extLst>
                  <a:ext uri="{FF2B5EF4-FFF2-40B4-BE49-F238E27FC236}">
                    <a16:creationId xmlns:a16="http://schemas.microsoft.com/office/drawing/2014/main" id="{7F91F573-3709-E84F-8635-BC9A900ECE03}"/>
                  </a:ext>
                </a:extLst>
              </p:cNvPr>
              <p:cNvSpPr/>
              <p:nvPr/>
            </p:nvSpPr>
            <p:spPr>
              <a:xfrm rot="16200000">
                <a:off x="7101335" y="3982305"/>
                <a:ext cx="1782572" cy="1536700"/>
              </a:xfrm>
              <a:prstGeom prst="hexagon">
                <a:avLst/>
              </a:prstGeom>
              <a:solidFill>
                <a:schemeClr val="accent4">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Hexagon 21">
                <a:extLst>
                  <a:ext uri="{FF2B5EF4-FFF2-40B4-BE49-F238E27FC236}">
                    <a16:creationId xmlns:a16="http://schemas.microsoft.com/office/drawing/2014/main" id="{5BBFA302-B244-FA4D-871C-FCB0CA546784}"/>
                  </a:ext>
                </a:extLst>
              </p:cNvPr>
              <p:cNvSpPr/>
              <p:nvPr/>
            </p:nvSpPr>
            <p:spPr>
              <a:xfrm rot="16200000">
                <a:off x="6261258" y="5528576"/>
                <a:ext cx="1782572" cy="15367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Hexagon 22">
                <a:extLst>
                  <a:ext uri="{FF2B5EF4-FFF2-40B4-BE49-F238E27FC236}">
                    <a16:creationId xmlns:a16="http://schemas.microsoft.com/office/drawing/2014/main" id="{B744EEB9-F51C-DC4F-B706-466FBD9B9C8C}"/>
                  </a:ext>
                </a:extLst>
              </p:cNvPr>
              <p:cNvSpPr/>
              <p:nvPr/>
            </p:nvSpPr>
            <p:spPr>
              <a:xfrm rot="16200000">
                <a:off x="7089981" y="928085"/>
                <a:ext cx="1782572" cy="1536700"/>
              </a:xfrm>
              <a:prstGeom prst="hexagon">
                <a:avLst/>
              </a:prstGeom>
              <a:solidFill>
                <a:schemeClr val="accent4">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 name="TextBox 5">
              <a:extLst>
                <a:ext uri="{FF2B5EF4-FFF2-40B4-BE49-F238E27FC236}">
                  <a16:creationId xmlns:a16="http://schemas.microsoft.com/office/drawing/2014/main" id="{90531A49-A6DF-6344-91A1-0F2CC05DA1E0}"/>
                </a:ext>
              </a:extLst>
            </p:cNvPr>
            <p:cNvSpPr txBox="1"/>
            <p:nvPr/>
          </p:nvSpPr>
          <p:spPr>
            <a:xfrm>
              <a:off x="5074329" y="1438848"/>
              <a:ext cx="2343783" cy="10965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Private Equity</a:t>
              </a:r>
            </a:p>
          </p:txBody>
        </p:sp>
        <p:sp>
          <p:nvSpPr>
            <p:cNvPr id="7" name="TextBox 6">
              <a:extLst>
                <a:ext uri="{FF2B5EF4-FFF2-40B4-BE49-F238E27FC236}">
                  <a16:creationId xmlns:a16="http://schemas.microsoft.com/office/drawing/2014/main" id="{F859DFAD-DA70-4645-9781-4CD518FACAE6}"/>
                </a:ext>
              </a:extLst>
            </p:cNvPr>
            <p:cNvSpPr txBox="1"/>
            <p:nvPr/>
          </p:nvSpPr>
          <p:spPr>
            <a:xfrm>
              <a:off x="7944530" y="1438848"/>
              <a:ext cx="2343783" cy="10965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Private Real Estate</a:t>
              </a:r>
            </a:p>
          </p:txBody>
        </p:sp>
        <p:sp>
          <p:nvSpPr>
            <p:cNvPr id="8" name="TextBox 7">
              <a:extLst>
                <a:ext uri="{FF2B5EF4-FFF2-40B4-BE49-F238E27FC236}">
                  <a16:creationId xmlns:a16="http://schemas.microsoft.com/office/drawing/2014/main" id="{961DDBD2-3632-DC4E-8EDB-9C2FA6F3B178}"/>
                </a:ext>
              </a:extLst>
            </p:cNvPr>
            <p:cNvSpPr txBox="1"/>
            <p:nvPr/>
          </p:nvSpPr>
          <p:spPr>
            <a:xfrm>
              <a:off x="6367252" y="4279594"/>
              <a:ext cx="2561337" cy="6197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Infrastructure</a:t>
              </a:r>
            </a:p>
          </p:txBody>
        </p:sp>
        <p:sp>
          <p:nvSpPr>
            <p:cNvPr id="9" name="TextBox 8">
              <a:extLst>
                <a:ext uri="{FF2B5EF4-FFF2-40B4-BE49-F238E27FC236}">
                  <a16:creationId xmlns:a16="http://schemas.microsoft.com/office/drawing/2014/main" id="{6BA26224-668A-6741-81B7-4D1B0B7DF12E}"/>
                </a:ext>
              </a:extLst>
            </p:cNvPr>
            <p:cNvSpPr txBox="1"/>
            <p:nvPr/>
          </p:nvSpPr>
          <p:spPr>
            <a:xfrm>
              <a:off x="9417731" y="4119108"/>
              <a:ext cx="2343783" cy="9303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Alternative Investments</a:t>
              </a:r>
            </a:p>
          </p:txBody>
        </p:sp>
        <p:sp>
          <p:nvSpPr>
            <p:cNvPr id="16" name="TextBox 15">
              <a:extLst>
                <a:ext uri="{FF2B5EF4-FFF2-40B4-BE49-F238E27FC236}">
                  <a16:creationId xmlns:a16="http://schemas.microsoft.com/office/drawing/2014/main" id="{9E5130BB-E479-0246-9DDD-5B79A88A2AC9}"/>
                </a:ext>
              </a:extLst>
            </p:cNvPr>
            <p:cNvSpPr txBox="1"/>
            <p:nvPr/>
          </p:nvSpPr>
          <p:spPr>
            <a:xfrm>
              <a:off x="5074329" y="6700277"/>
              <a:ext cx="2343783" cy="10965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Alternative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Credit</a:t>
              </a:r>
            </a:p>
          </p:txBody>
        </p:sp>
        <p:sp>
          <p:nvSpPr>
            <p:cNvPr id="18" name="TextBox 17">
              <a:extLst>
                <a:ext uri="{FF2B5EF4-FFF2-40B4-BE49-F238E27FC236}">
                  <a16:creationId xmlns:a16="http://schemas.microsoft.com/office/drawing/2014/main" id="{9C241E18-4B4B-994C-9521-ED820997D816}"/>
                </a:ext>
              </a:extLst>
            </p:cNvPr>
            <p:cNvSpPr txBox="1"/>
            <p:nvPr/>
          </p:nvSpPr>
          <p:spPr>
            <a:xfrm>
              <a:off x="7995319" y="6700276"/>
              <a:ext cx="2343783" cy="9303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Intellectual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Property</a:t>
              </a:r>
            </a:p>
          </p:txBody>
        </p:sp>
        <p:sp>
          <p:nvSpPr>
            <p:cNvPr id="24" name="TextBox 23">
              <a:extLst>
                <a:ext uri="{FF2B5EF4-FFF2-40B4-BE49-F238E27FC236}">
                  <a16:creationId xmlns:a16="http://schemas.microsoft.com/office/drawing/2014/main" id="{CC2C521F-507C-AC4D-A095-39C6270E476E}"/>
                </a:ext>
              </a:extLst>
            </p:cNvPr>
            <p:cNvSpPr txBox="1"/>
            <p:nvPr/>
          </p:nvSpPr>
          <p:spPr>
            <a:xfrm>
              <a:off x="9417732" y="9331494"/>
              <a:ext cx="2343783" cy="10965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Hybrid Securities</a:t>
              </a:r>
            </a:p>
          </p:txBody>
        </p:sp>
        <p:sp>
          <p:nvSpPr>
            <p:cNvPr id="25" name="TextBox 24">
              <a:extLst>
                <a:ext uri="{FF2B5EF4-FFF2-40B4-BE49-F238E27FC236}">
                  <a16:creationId xmlns:a16="http://schemas.microsoft.com/office/drawing/2014/main" id="{6987278B-F05E-B148-A2AD-1A0845F7B9E8}"/>
                </a:ext>
              </a:extLst>
            </p:cNvPr>
            <p:cNvSpPr txBox="1"/>
            <p:nvPr/>
          </p:nvSpPr>
          <p:spPr>
            <a:xfrm>
              <a:off x="6584806" y="9391494"/>
              <a:ext cx="2343783" cy="10965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Investment Funds</a:t>
              </a:r>
            </a:p>
          </p:txBody>
        </p:sp>
      </p:grpSp>
      <p:sp>
        <p:nvSpPr>
          <p:cNvPr id="26" name="Slide Number Placeholder 1">
            <a:extLst>
              <a:ext uri="{FF2B5EF4-FFF2-40B4-BE49-F238E27FC236}">
                <a16:creationId xmlns:a16="http://schemas.microsoft.com/office/drawing/2014/main" id="{85C4432E-ADB6-5544-9325-70A256BB9EC9}"/>
              </a:ext>
            </a:extLst>
          </p:cNvPr>
          <p:cNvSpPr txBox="1">
            <a:spLocks/>
          </p:cNvSpPr>
          <p:nvPr/>
        </p:nvSpPr>
        <p:spPr>
          <a:xfrm>
            <a:off x="22238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2883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90B6A2D-7C0E-7248-B807-15F94FF93EA6}"/>
              </a:ext>
            </a:extLst>
          </p:cNvPr>
          <p:cNvPicPr>
            <a:picLocks noChangeAspect="1"/>
          </p:cNvPicPr>
          <p:nvPr/>
        </p:nvPicPr>
        <p:blipFill rotWithShape="1">
          <a:blip r:embed="rId3">
            <a:extLst>
              <a:ext uri="{28A0092B-C50C-407E-A947-70E740481C1C}">
                <a14:useLocalDpi xmlns:a14="http://schemas.microsoft.com/office/drawing/2010/main" val="0"/>
              </a:ext>
            </a:extLst>
          </a:blip>
          <a:srcRect l="1492" t="1658" r="12879" b="7172"/>
          <a:stretch/>
        </p:blipFill>
        <p:spPr>
          <a:xfrm>
            <a:off x="3627175" y="0"/>
            <a:ext cx="8561455" cy="6858000"/>
          </a:xfrm>
          <a:prstGeom prst="rect">
            <a:avLst/>
          </a:prstGeom>
        </p:spPr>
      </p:pic>
      <p:pic>
        <p:nvPicPr>
          <p:cNvPr id="7" name="Picture 6">
            <a:extLst>
              <a:ext uri="{FF2B5EF4-FFF2-40B4-BE49-F238E27FC236}">
                <a16:creationId xmlns:a16="http://schemas.microsoft.com/office/drawing/2014/main" id="{D5812D1C-BB5A-CA46-9AA4-291861553203}"/>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r="1055"/>
          <a:stretch/>
        </p:blipFill>
        <p:spPr>
          <a:xfrm>
            <a:off x="128657" y="915"/>
            <a:ext cx="12063343" cy="6857085"/>
          </a:xfrm>
          <a:prstGeom prst="rect">
            <a:avLst/>
          </a:prstGeom>
        </p:spPr>
      </p:pic>
      <p:sp>
        <p:nvSpPr>
          <p:cNvPr id="37" name="TextBox 36">
            <a:extLst>
              <a:ext uri="{FF2B5EF4-FFF2-40B4-BE49-F238E27FC236}">
                <a16:creationId xmlns:a16="http://schemas.microsoft.com/office/drawing/2014/main" id="{6CD8988C-D331-4FDA-AF92-8B1B1C1A7BD3}"/>
              </a:ext>
            </a:extLst>
          </p:cNvPr>
          <p:cNvSpPr txBox="1"/>
          <p:nvPr/>
        </p:nvSpPr>
        <p:spPr>
          <a:xfrm>
            <a:off x="423587" y="336680"/>
            <a:ext cx="5803832"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Tokenization allows for the trading, tracking and monitoring of </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an asset with the agility </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and speed of blockchain.</a:t>
            </a:r>
          </a:p>
        </p:txBody>
      </p:sp>
      <p:sp>
        <p:nvSpPr>
          <p:cNvPr id="10" name="TextBox 9">
            <a:extLst>
              <a:ext uri="{FF2B5EF4-FFF2-40B4-BE49-F238E27FC236}">
                <a16:creationId xmlns:a16="http://schemas.microsoft.com/office/drawing/2014/main" id="{301EAA17-8A50-44C6-8BA4-2E67739BCB13}"/>
              </a:ext>
            </a:extLst>
          </p:cNvPr>
          <p:cNvSpPr txBox="1"/>
          <p:nvPr/>
        </p:nvSpPr>
        <p:spPr>
          <a:xfrm>
            <a:off x="423587" y="2229689"/>
            <a:ext cx="4948514" cy="368524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For example, NBA player </a:t>
            </a:r>
            <a:r>
              <a:rPr kumimoji="0" lang="en-US" sz="1800" b="1" i="0" u="none" strike="noStrike" kern="1200" cap="none" spc="0" normalizeH="0" baseline="0" noProof="0" dirty="0">
                <a:ln>
                  <a:noFill/>
                </a:ln>
                <a:solidFill>
                  <a:prstClr val="black"/>
                </a:solidFill>
                <a:effectLst/>
                <a:uLnTx/>
                <a:uFillTx/>
                <a:latin typeface="Calibri"/>
                <a:ea typeface="+mn-ea"/>
                <a:cs typeface="+mn-cs"/>
              </a:rPr>
              <a:t>Spencer Dinwiddie</a:t>
            </a:r>
            <a:r>
              <a:rPr kumimoji="0" lang="en-US" sz="1800" b="0" i="0" u="none" strike="noStrike" kern="1200" cap="none" spc="0" normalizeH="0" baseline="0" noProof="0" dirty="0">
                <a:ln>
                  <a:noFill/>
                </a:ln>
                <a:solidFill>
                  <a:prstClr val="black"/>
                </a:solidFill>
                <a:effectLst/>
                <a:uLnTx/>
                <a:uFillTx/>
                <a:latin typeface="Calibri"/>
                <a:ea typeface="+mn-ea"/>
                <a:cs typeface="+mn-cs"/>
              </a:rPr>
              <a:t> has tokenized a portion of his three-year guaranteed $34 million contract and issued the “SD26 Tokens” at $150,000 each under Reg D. </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SD26 Tokens represent general obligation bonds on the Brooklyn Nets forward’s creditworthiness. These digitally traded Ethereum ERC-20 tokens are structured to pay investors an approximately 5% annual yield.</a:t>
            </a:r>
          </a:p>
          <a:p>
            <a:pPr marL="0" marR="0" lvl="0" indent="0" algn="l" defTabSz="914400" rtl="0" eaLnBrk="1" fontAlgn="auto" latinLnBrk="0" hangingPunct="1">
              <a:lnSpc>
                <a:spcPct val="110000"/>
              </a:lnSpc>
              <a:spcBef>
                <a:spcPts val="0"/>
              </a:spcBef>
              <a:spcAft>
                <a:spcPts val="100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Paxos</a:t>
            </a:r>
            <a:r>
              <a:rPr kumimoji="0" lang="en-US" sz="1800" b="0" i="0" u="none" strike="noStrike" kern="1200" cap="none" spc="0" normalizeH="0" baseline="0" noProof="0" dirty="0">
                <a:ln>
                  <a:noFill/>
                </a:ln>
                <a:solidFill>
                  <a:prstClr val="black"/>
                </a:solidFill>
                <a:effectLst/>
                <a:uLnTx/>
                <a:uFillTx/>
                <a:latin typeface="Calibri"/>
                <a:ea typeface="+mn-ea"/>
                <a:cs typeface="+mn-cs"/>
              </a:rPr>
              <a:t> Trust, as custodian, maintains the tokens and disburses all payments to investors.</a:t>
            </a:r>
          </a:p>
        </p:txBody>
      </p:sp>
      <p:pic>
        <p:nvPicPr>
          <p:cNvPr id="11" name="Picture 10">
            <a:extLst>
              <a:ext uri="{FF2B5EF4-FFF2-40B4-BE49-F238E27FC236}">
                <a16:creationId xmlns:a16="http://schemas.microsoft.com/office/drawing/2014/main" id="{7CD31259-735A-C64F-88A6-9DDB143AAE6E}"/>
              </a:ext>
            </a:extLst>
          </p:cNvPr>
          <p:cNvPicPr>
            <a:picLocks noChangeAspect="1"/>
          </p:cNvPicPr>
          <p:nvPr/>
        </p:nvPicPr>
        <p:blipFill>
          <a:blip r:embed="rId6">
            <a:lum bright="70000" contrast="-70000"/>
            <a:extLst>
              <a:ext uri="{28A0092B-C50C-407E-A947-70E740481C1C}">
                <a14:useLocalDpi xmlns:a14="http://schemas.microsoft.com/office/drawing/2010/main" val="0"/>
              </a:ext>
            </a:extLst>
          </a:blip>
          <a:stretch>
            <a:fillRect/>
          </a:stretch>
        </p:blipFill>
        <p:spPr>
          <a:xfrm>
            <a:off x="10125269" y="5820674"/>
            <a:ext cx="2057400" cy="1024168"/>
          </a:xfrm>
          <a:prstGeom prst="rect">
            <a:avLst/>
          </a:prstGeom>
        </p:spPr>
      </p:pic>
      <p:sp>
        <p:nvSpPr>
          <p:cNvPr id="8" name="Slide Number Placeholder 1">
            <a:extLst>
              <a:ext uri="{FF2B5EF4-FFF2-40B4-BE49-F238E27FC236}">
                <a16:creationId xmlns:a16="http://schemas.microsoft.com/office/drawing/2014/main" id="{9CDCEE3F-0DA8-5A40-9037-ECA1A96F75A1}"/>
              </a:ext>
            </a:extLst>
          </p:cNvPr>
          <p:cNvSpPr>
            <a:spLocks noGrp="1"/>
          </p:cNvSpPr>
          <p:nvPr>
            <p:ph type="sldNum" sz="quarter" idx="4294967295"/>
          </p:nvPr>
        </p:nvSpPr>
        <p:spPr>
          <a:xfrm>
            <a:off x="22238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r>
              <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a:t>
            </a:r>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511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9BC090-9F63-1943-B9FA-C690398364E4}"/>
              </a:ext>
            </a:extLst>
          </p:cNvPr>
          <p:cNvSpPr txBox="1"/>
          <p:nvPr/>
        </p:nvSpPr>
        <p:spPr>
          <a:xfrm>
            <a:off x="397003" y="713065"/>
            <a:ext cx="5265327" cy="56271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2800" b="1" i="0" u="none" strike="noStrike" kern="1200" cap="none" spc="0" normalizeH="0" baseline="0" noProof="0" dirty="0">
                <a:ln>
                  <a:noFill/>
                </a:ln>
                <a:solidFill>
                  <a:srgbClr val="FEC000"/>
                </a:solidFill>
                <a:effectLst/>
                <a:uLnTx/>
                <a:uFillTx/>
                <a:latin typeface="Calibri Light" panose="020F0302020204030204"/>
                <a:ea typeface="+mn-ea"/>
                <a:cs typeface="+mn-cs"/>
              </a:rPr>
              <a:t>Tokenization is easily customizable to create a wide range of new &amp; innovative financial products.</a:t>
            </a:r>
          </a:p>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It is operationally efficient, with lower costs and faster settlement than traditional securities.</a:t>
            </a:r>
          </a:p>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And its enhanced liquidity increases tradability and market depth.</a:t>
            </a:r>
          </a:p>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With a lower cost of capital, tokenization removes certain middlemen, increases transparency and provides enforceable governance mechanisms.</a:t>
            </a:r>
          </a:p>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Tokenized securities are more accessible than traditional securities with lower minimum investments which may diversify the investor base.</a:t>
            </a:r>
          </a:p>
          <a:p>
            <a:pPr marL="0" marR="0" lvl="0" indent="0" algn="l" defTabSz="914400" rtl="0" eaLnBrk="1" fontAlgn="auto" latinLnBrk="0"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With the ability to automate processes that simplify monitoring &amp; auditing, tokenization allows for better record keeping.</a:t>
            </a:r>
          </a:p>
        </p:txBody>
      </p:sp>
      <p:grpSp>
        <p:nvGrpSpPr>
          <p:cNvPr id="4" name="Group 3">
            <a:extLst>
              <a:ext uri="{FF2B5EF4-FFF2-40B4-BE49-F238E27FC236}">
                <a16:creationId xmlns:a16="http://schemas.microsoft.com/office/drawing/2014/main" id="{D7EF99F6-8C4E-3C41-93A3-89DF3AAC3FB2}"/>
              </a:ext>
            </a:extLst>
          </p:cNvPr>
          <p:cNvGrpSpPr/>
          <p:nvPr/>
        </p:nvGrpSpPr>
        <p:grpSpPr>
          <a:xfrm>
            <a:off x="5943607" y="789736"/>
            <a:ext cx="5933564" cy="4858059"/>
            <a:chOff x="4914900" y="424148"/>
            <a:chExt cx="6997699" cy="5729311"/>
          </a:xfrm>
        </p:grpSpPr>
        <p:grpSp>
          <p:nvGrpSpPr>
            <p:cNvPr id="19" name="Group 18">
              <a:extLst>
                <a:ext uri="{FF2B5EF4-FFF2-40B4-BE49-F238E27FC236}">
                  <a16:creationId xmlns:a16="http://schemas.microsoft.com/office/drawing/2014/main" id="{91ED1A12-DA45-2349-BD51-70024048E53A}"/>
                </a:ext>
              </a:extLst>
            </p:cNvPr>
            <p:cNvGrpSpPr/>
            <p:nvPr/>
          </p:nvGrpSpPr>
          <p:grpSpPr>
            <a:xfrm>
              <a:off x="4914900" y="424148"/>
              <a:ext cx="6997699" cy="5729311"/>
              <a:chOff x="3886201" y="805149"/>
              <a:chExt cx="4038600" cy="3306572"/>
            </a:xfrm>
          </p:grpSpPr>
          <p:sp>
            <p:nvSpPr>
              <p:cNvPr id="20" name="Hexagon 19">
                <a:extLst>
                  <a:ext uri="{FF2B5EF4-FFF2-40B4-BE49-F238E27FC236}">
                    <a16:creationId xmlns:a16="http://schemas.microsoft.com/office/drawing/2014/main" id="{0C2D757B-6216-7548-986C-885BCE96DDFC}"/>
                  </a:ext>
                </a:extLst>
              </p:cNvPr>
              <p:cNvSpPr/>
              <p:nvPr/>
            </p:nvSpPr>
            <p:spPr>
              <a:xfrm rot="16200000">
                <a:off x="3763265" y="928085"/>
                <a:ext cx="1782572" cy="153670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Hexagon 20">
                <a:extLst>
                  <a:ext uri="{FF2B5EF4-FFF2-40B4-BE49-F238E27FC236}">
                    <a16:creationId xmlns:a16="http://schemas.microsoft.com/office/drawing/2014/main" id="{E7F1C056-DF79-D24B-8D6E-3DB0F97D5DD4}"/>
                  </a:ext>
                </a:extLst>
              </p:cNvPr>
              <p:cNvSpPr/>
              <p:nvPr/>
            </p:nvSpPr>
            <p:spPr>
              <a:xfrm rot="16200000">
                <a:off x="5426965" y="928085"/>
                <a:ext cx="1782572" cy="153670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Hexagon 21">
                <a:extLst>
                  <a:ext uri="{FF2B5EF4-FFF2-40B4-BE49-F238E27FC236}">
                    <a16:creationId xmlns:a16="http://schemas.microsoft.com/office/drawing/2014/main" id="{D81C8858-6624-D14F-AA55-25F2319C9ACC}"/>
                  </a:ext>
                </a:extLst>
              </p:cNvPr>
              <p:cNvSpPr/>
              <p:nvPr/>
            </p:nvSpPr>
            <p:spPr>
              <a:xfrm rot="16200000">
                <a:off x="4601465" y="2452085"/>
                <a:ext cx="1782572" cy="153670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Hexagon 22">
                <a:extLst>
                  <a:ext uri="{FF2B5EF4-FFF2-40B4-BE49-F238E27FC236}">
                    <a16:creationId xmlns:a16="http://schemas.microsoft.com/office/drawing/2014/main" id="{15B5E7AD-26EE-A248-AE74-B024218A5C3C}"/>
                  </a:ext>
                </a:extLst>
              </p:cNvPr>
              <p:cNvSpPr/>
              <p:nvPr/>
            </p:nvSpPr>
            <p:spPr>
              <a:xfrm rot="16200000">
                <a:off x="6265165" y="2452085"/>
                <a:ext cx="1782572" cy="153670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TextBox 23">
              <a:extLst>
                <a:ext uri="{FF2B5EF4-FFF2-40B4-BE49-F238E27FC236}">
                  <a16:creationId xmlns:a16="http://schemas.microsoft.com/office/drawing/2014/main" id="{2584FF9A-531B-094B-8BFF-FACD2B31334C}"/>
                </a:ext>
              </a:extLst>
            </p:cNvPr>
            <p:cNvSpPr txBox="1"/>
            <p:nvPr/>
          </p:nvSpPr>
          <p:spPr>
            <a:xfrm>
              <a:off x="5074330" y="2155379"/>
              <a:ext cx="2343783" cy="5444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Tokenization</a:t>
              </a:r>
            </a:p>
          </p:txBody>
        </p:sp>
        <p:sp>
          <p:nvSpPr>
            <p:cNvPr id="25" name="TextBox 24">
              <a:extLst>
                <a:ext uri="{FF2B5EF4-FFF2-40B4-BE49-F238E27FC236}">
                  <a16:creationId xmlns:a16="http://schemas.microsoft.com/office/drawing/2014/main" id="{C75B95C0-3844-0543-BCC2-342840586998}"/>
                </a:ext>
              </a:extLst>
            </p:cNvPr>
            <p:cNvSpPr txBox="1"/>
            <p:nvPr/>
          </p:nvSpPr>
          <p:spPr>
            <a:xfrm>
              <a:off x="7944531" y="2155379"/>
              <a:ext cx="2343783" cy="5444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Payments</a:t>
              </a:r>
            </a:p>
          </p:txBody>
        </p:sp>
        <p:sp>
          <p:nvSpPr>
            <p:cNvPr id="26" name="TextBox 25">
              <a:extLst>
                <a:ext uri="{FF2B5EF4-FFF2-40B4-BE49-F238E27FC236}">
                  <a16:creationId xmlns:a16="http://schemas.microsoft.com/office/drawing/2014/main" id="{4B4450B7-C611-CA47-9949-4E3A3A6C77A5}"/>
                </a:ext>
              </a:extLst>
            </p:cNvPr>
            <p:cNvSpPr txBox="1"/>
            <p:nvPr/>
          </p:nvSpPr>
          <p:spPr>
            <a:xfrm>
              <a:off x="6547531" y="4758878"/>
              <a:ext cx="2343783" cy="5444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Web 3.0</a:t>
              </a:r>
            </a:p>
          </p:txBody>
        </p:sp>
        <p:sp>
          <p:nvSpPr>
            <p:cNvPr id="27" name="TextBox 26">
              <a:extLst>
                <a:ext uri="{FF2B5EF4-FFF2-40B4-BE49-F238E27FC236}">
                  <a16:creationId xmlns:a16="http://schemas.microsoft.com/office/drawing/2014/main" id="{CCD7F780-1488-934D-A522-794EBC412E32}"/>
                </a:ext>
              </a:extLst>
            </p:cNvPr>
            <p:cNvSpPr txBox="1"/>
            <p:nvPr/>
          </p:nvSpPr>
          <p:spPr>
            <a:xfrm>
              <a:off x="9417731" y="4758878"/>
              <a:ext cx="2343783" cy="5444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Store of Value</a:t>
              </a:r>
            </a:p>
          </p:txBody>
        </p:sp>
      </p:grpSp>
      <p:pic>
        <p:nvPicPr>
          <p:cNvPr id="5" name="Picture 4">
            <a:extLst>
              <a:ext uri="{FF2B5EF4-FFF2-40B4-BE49-F238E27FC236}">
                <a16:creationId xmlns:a16="http://schemas.microsoft.com/office/drawing/2014/main" id="{AF57C07B-D15C-074A-9E7B-196855DD1A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5322" y="1423392"/>
            <a:ext cx="834308" cy="834308"/>
          </a:xfrm>
          <a:prstGeom prst="rect">
            <a:avLst/>
          </a:prstGeom>
        </p:spPr>
      </p:pic>
      <p:pic>
        <p:nvPicPr>
          <p:cNvPr id="7" name="Graphic 6">
            <a:extLst>
              <a:ext uri="{FF2B5EF4-FFF2-40B4-BE49-F238E27FC236}">
                <a16:creationId xmlns:a16="http://schemas.microsoft.com/office/drawing/2014/main" id="{BCD8089C-FB36-D548-9D8E-43FB9D9575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11130" y="1337837"/>
            <a:ext cx="1024169" cy="1024169"/>
          </a:xfrm>
          <a:prstGeom prst="rect">
            <a:avLst/>
          </a:prstGeom>
        </p:spPr>
      </p:pic>
      <p:pic>
        <p:nvPicPr>
          <p:cNvPr id="9" name="Graphic 8">
            <a:extLst>
              <a:ext uri="{FF2B5EF4-FFF2-40B4-BE49-F238E27FC236}">
                <a16:creationId xmlns:a16="http://schemas.microsoft.com/office/drawing/2014/main" id="{B42C1290-6F57-864B-BD6F-545A8524097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22478" y="3599486"/>
            <a:ext cx="865801" cy="865801"/>
          </a:xfrm>
          <a:prstGeom prst="rect">
            <a:avLst/>
          </a:prstGeom>
        </p:spPr>
      </p:pic>
      <p:pic>
        <p:nvPicPr>
          <p:cNvPr id="11" name="Graphic 10">
            <a:extLst>
              <a:ext uri="{FF2B5EF4-FFF2-40B4-BE49-F238E27FC236}">
                <a16:creationId xmlns:a16="http://schemas.microsoft.com/office/drawing/2014/main" id="{53676670-C67E-8A47-AC76-F1722866481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968837" y="3639228"/>
            <a:ext cx="838200" cy="838200"/>
          </a:xfrm>
          <a:prstGeom prst="rect">
            <a:avLst/>
          </a:prstGeom>
        </p:spPr>
      </p:pic>
      <p:sp>
        <p:nvSpPr>
          <p:cNvPr id="17" name="Slide Number Placeholder 1">
            <a:extLst>
              <a:ext uri="{FF2B5EF4-FFF2-40B4-BE49-F238E27FC236}">
                <a16:creationId xmlns:a16="http://schemas.microsoft.com/office/drawing/2014/main" id="{1E942C86-5E5F-E449-AF66-0EE22EAF554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srgbClr val="FFC000">
                    <a:lumMod val="60000"/>
                    <a:lumOff val="40000"/>
                  </a:srgb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ru-RU" sz="900" b="0"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3868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r>
              <a:rPr lang="en-US" sz="3600" dirty="0"/>
              <a:t>Tokenization of Assets on the Blockchain</a:t>
            </a: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12700" y="638323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70F31207-8C43-4D1A-83E0-03536E635528}"/>
              </a:ext>
            </a:extLst>
          </p:cNvPr>
          <p:cNvPicPr>
            <a:picLocks noChangeAspect="1"/>
          </p:cNvPicPr>
          <p:nvPr/>
        </p:nvPicPr>
        <p:blipFill>
          <a:blip r:embed="rId4"/>
          <a:stretch>
            <a:fillRect/>
          </a:stretch>
        </p:blipFill>
        <p:spPr>
          <a:xfrm>
            <a:off x="419096" y="1167955"/>
            <a:ext cx="10327926" cy="4939608"/>
          </a:xfrm>
          <a:prstGeom prst="rect">
            <a:avLst/>
          </a:prstGeom>
        </p:spPr>
      </p:pic>
    </p:spTree>
    <p:extLst>
      <p:ext uri="{BB962C8B-B14F-4D97-AF65-F5344CB8AC3E}">
        <p14:creationId xmlns:p14="http://schemas.microsoft.com/office/powerpoint/2010/main" val="684633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FCA4-BF6A-47D7-A897-172C2093EE8B}"/>
              </a:ext>
            </a:extLst>
          </p:cNvPr>
          <p:cNvSpPr>
            <a:spLocks noGrp="1"/>
          </p:cNvSpPr>
          <p:nvPr>
            <p:ph type="title" idx="4294967295"/>
          </p:nvPr>
        </p:nvSpPr>
        <p:spPr>
          <a:xfrm>
            <a:off x="574482" y="331388"/>
            <a:ext cx="10515600" cy="1325562"/>
          </a:xfrm>
        </p:spPr>
        <p:txBody>
          <a:bodyPr>
            <a:normAutofit/>
          </a:bodyPr>
          <a:lstStyle/>
          <a:p>
            <a:r>
              <a:rPr lang="en-US" sz="3600" dirty="0"/>
              <a:t>Smart Contracts &amp; Automation via Blockchain….</a:t>
            </a:r>
          </a:p>
        </p:txBody>
      </p:sp>
      <p:pic>
        <p:nvPicPr>
          <p:cNvPr id="20" name="Picture 19">
            <a:extLst>
              <a:ext uri="{FF2B5EF4-FFF2-40B4-BE49-F238E27FC236}">
                <a16:creationId xmlns:a16="http://schemas.microsoft.com/office/drawing/2014/main" id="{8CBA5BBB-7E0C-A34A-90AA-6C044065F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1900" y="5820674"/>
            <a:ext cx="2057400" cy="1024168"/>
          </a:xfrm>
          <a:prstGeom prst="rect">
            <a:avLst/>
          </a:prstGeom>
        </p:spPr>
      </p:pic>
      <p:sp>
        <p:nvSpPr>
          <p:cNvPr id="25" name="Slide Number Placeholder 1">
            <a:extLst>
              <a:ext uri="{FF2B5EF4-FFF2-40B4-BE49-F238E27FC236}">
                <a16:creationId xmlns:a16="http://schemas.microsoft.com/office/drawing/2014/main" id="{D49DE183-FF1A-1142-8138-51B0B2EC25E6}"/>
              </a:ext>
            </a:extLst>
          </p:cNvPr>
          <p:cNvSpPr>
            <a:spLocks noGrp="1"/>
          </p:cNvSpPr>
          <p:nvPr>
            <p:ph type="sldNum" sz="quarter" idx="4294967295"/>
          </p:nvPr>
        </p:nvSpPr>
        <p:spPr>
          <a:xfrm>
            <a:off x="12700" y="638323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28921D-B76B-453A-840D-B9FB1A1E68B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60C62E17-B816-44EF-B551-9D7403A2E0FA}"/>
              </a:ext>
            </a:extLst>
          </p:cNvPr>
          <p:cNvPicPr>
            <a:picLocks noChangeAspect="1"/>
          </p:cNvPicPr>
          <p:nvPr/>
        </p:nvPicPr>
        <p:blipFill>
          <a:blip r:embed="rId4"/>
          <a:stretch>
            <a:fillRect/>
          </a:stretch>
        </p:blipFill>
        <p:spPr>
          <a:xfrm>
            <a:off x="419096" y="1216020"/>
            <a:ext cx="11343926" cy="4604654"/>
          </a:xfrm>
          <a:prstGeom prst="rect">
            <a:avLst/>
          </a:prstGeom>
        </p:spPr>
      </p:pic>
    </p:spTree>
    <p:extLst>
      <p:ext uri="{BB962C8B-B14F-4D97-AF65-F5344CB8AC3E}">
        <p14:creationId xmlns:p14="http://schemas.microsoft.com/office/powerpoint/2010/main" val="19689743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874</TotalTime>
  <Words>3596</Words>
  <Application>Microsoft Office PowerPoint</Application>
  <PresentationFormat>Widescreen</PresentationFormat>
  <Paragraphs>389</Paragraphs>
  <Slides>30</Slides>
  <Notes>29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Adobe Gurmukhi</vt:lpstr>
      <vt:lpstr>Arial</vt:lpstr>
      <vt:lpstr>Calibri</vt:lpstr>
      <vt:lpstr>Calibri Light</vt:lpstr>
      <vt:lpstr>Futura Md BT</vt:lpstr>
      <vt:lpstr>Georgia</vt:lpstr>
      <vt:lpstr>1_Office Theme</vt:lpstr>
      <vt:lpstr>2_Office Theme</vt:lpstr>
      <vt:lpstr>PowerPoint Presentation</vt:lpstr>
      <vt:lpstr>Speaker Biography</vt:lpstr>
      <vt:lpstr>Additional Resource</vt:lpstr>
      <vt:lpstr>PowerPoint Presentation</vt:lpstr>
      <vt:lpstr>PowerPoint Presentation</vt:lpstr>
      <vt:lpstr>PowerPoint Presentation</vt:lpstr>
      <vt:lpstr>PowerPoint Presentation</vt:lpstr>
      <vt:lpstr>Tokenization of Assets on the Blockchain</vt:lpstr>
      <vt:lpstr>Smart Contracts &amp; Automation via Blockchain….</vt:lpstr>
      <vt:lpstr>Advantages of Smart Contracts</vt:lpstr>
      <vt:lpstr>Advantages of Digital Securities</vt:lpstr>
      <vt:lpstr>PowerPoint Presentation</vt:lpstr>
      <vt:lpstr>PowerPoint Presentation</vt:lpstr>
      <vt:lpstr>PowerPoint Presentation</vt:lpstr>
      <vt:lpstr>Major Trends Already in Motion</vt:lpstr>
      <vt:lpstr>Similar Growth Trajectory to the Internet….</vt:lpstr>
      <vt:lpstr>Digital Finance Continues to be Adopted by Established Market Participants at an Increasingly Rapid Pace.2  </vt:lpstr>
      <vt:lpstr>PowerPoint Presentation</vt:lpstr>
      <vt:lpstr>PowerPoint Presentation</vt:lpstr>
      <vt:lpstr>Hockey Stick Growth Profiles….</vt:lpstr>
      <vt:lpstr>It’s Only Just Beginning….  </vt:lpstr>
      <vt:lpstr>PowerPoint Presentation</vt:lpstr>
      <vt:lpstr>PowerPoint Presentation</vt:lpstr>
      <vt:lpstr>Case Study – St Regis Aspen</vt:lpstr>
      <vt:lpstr>Case Study – Figure Technologies</vt:lpstr>
      <vt:lpstr>How a Blockchain Mortgage Works </vt:lpstr>
      <vt:lpstr>PowerPoint Presentation</vt:lpstr>
      <vt:lpstr>Endnotes</vt:lpstr>
      <vt:lpstr>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Baxter Hines</dc:creator>
  <cp:lastModifiedBy>Baxter Hines</cp:lastModifiedBy>
  <cp:revision>13</cp:revision>
  <dcterms:created xsi:type="dcterms:W3CDTF">2020-09-16T15:27:29Z</dcterms:created>
  <dcterms:modified xsi:type="dcterms:W3CDTF">2020-09-26T17:03:23Z</dcterms:modified>
</cp:coreProperties>
</file>