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5" roundtripDataSignature="AMtx7miJhBEtk0UCkUBgNFqNGeQC8MJ0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23" name="Google Shape;2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a9d33c8434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" name="Google Shape;30;ga9d33c8434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" name="Google Shape;5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2" name="Google Shape;6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9" name="Google Shape;6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a9d33c843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6" name="Google Shape;76;ga9d33c843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a21aa0455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ga21aa0455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" name="Google Shape;12;p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9"/>
          <p:cNvSpPr txBox="1">
            <a:spLocks noGrp="1"/>
          </p:cNvSpPr>
          <p:nvPr>
            <p:ph type="sldNum" idx="12"/>
          </p:nvPr>
        </p:nvSpPr>
        <p:spPr>
          <a:xfrm>
            <a:off x="11099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0"/>
          <p:cNvSpPr txBox="1">
            <a:spLocks noGrp="1"/>
          </p:cNvSpPr>
          <p:nvPr>
            <p:ph type="title"/>
          </p:nvPr>
        </p:nvSpPr>
        <p:spPr>
          <a:xfrm>
            <a:off x="330200" y="365125"/>
            <a:ext cx="11531600" cy="676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10"/>
          <p:cNvSpPr txBox="1">
            <a:spLocks noGrp="1"/>
          </p:cNvSpPr>
          <p:nvPr>
            <p:ph type="sldNum" idx="12"/>
          </p:nvPr>
        </p:nvSpPr>
        <p:spPr>
          <a:xfrm>
            <a:off x="11099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9" name="Google Shape;19;p10" descr="Linux Foundation - Wikipedia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28280" y="115187"/>
            <a:ext cx="959039" cy="3220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10" descr="Hyperledger che apre le porte a Ethereum Foundation, Microsoft, Nornickel e  Salesforce. - Innovativa Blockchain - Sviluppo, progettazione e  implementazione software con tecnologia blockchain"/>
          <p:cNvPicPr preferRelativeResize="0"/>
          <p:nvPr/>
        </p:nvPicPr>
        <p:blipFill rotWithShape="1">
          <a:blip r:embed="rId3">
            <a:alphaModFix/>
          </a:blip>
          <a:srcRect l="14478" r="11389"/>
          <a:stretch/>
        </p:blipFill>
        <p:spPr>
          <a:xfrm>
            <a:off x="86590" y="6154773"/>
            <a:ext cx="1477819" cy="606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330200" y="365125"/>
            <a:ext cx="11531600" cy="676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sldNum" idx="12"/>
          </p:nvPr>
        </p:nvSpPr>
        <p:spPr>
          <a:xfrm>
            <a:off x="11099800" y="6356350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1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iki.hyperledger.org/display/CP/Proposal+for+Hyperledger+Italian+Chapter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etup.com/it-IT/Hyperledger-Milano/events/274514553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1"/>
          <p:cNvSpPr txBox="1">
            <a:spLocks noGrp="1"/>
          </p:cNvSpPr>
          <p:nvPr>
            <p:ph type="ctrTitle"/>
          </p:nvPr>
        </p:nvSpPr>
        <p:spPr>
          <a:xfrm>
            <a:off x="545525" y="446975"/>
            <a:ext cx="11040300" cy="12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3200" dirty="0"/>
              <a:t>HYPERLEDGER </a:t>
            </a:r>
            <a:r>
              <a:rPr lang="en-US" sz="3200" dirty="0">
                <a:solidFill>
                  <a:srgbClr val="00B050"/>
                </a:solidFill>
              </a:rPr>
              <a:t>ITALIAN</a:t>
            </a:r>
            <a:r>
              <a:rPr lang="en-US" sz="3200" dirty="0"/>
              <a:t> CHAPTER </a:t>
            </a:r>
            <a:r>
              <a:rPr lang="en-US" sz="3200" dirty="0">
                <a:solidFill>
                  <a:srgbClr val="FF0000"/>
                </a:solidFill>
              </a:rPr>
              <a:t>MANIFESTO</a:t>
            </a:r>
            <a:endParaRPr dirty="0">
              <a:solidFill>
                <a:srgbClr val="FF0000"/>
              </a:solidFill>
            </a:endParaRPr>
          </a:p>
        </p:txBody>
      </p:sp>
      <p:pic>
        <p:nvPicPr>
          <p:cNvPr id="26" name="Google Shape;2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53475" y="4486275"/>
            <a:ext cx="3438525" cy="2371725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1"/>
          <p:cNvSpPr txBox="1">
            <a:spLocks noGrp="1"/>
          </p:cNvSpPr>
          <p:nvPr>
            <p:ph type="subTitle" idx="1"/>
          </p:nvPr>
        </p:nvSpPr>
        <p:spPr>
          <a:xfrm>
            <a:off x="622000" y="1809749"/>
            <a:ext cx="9144000" cy="4601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Hyperledger Italian Chapter is</a:t>
            </a:r>
            <a:endParaRPr dirty="0"/>
          </a:p>
          <a:p>
            <a:pPr marL="457200" lvl="0" indent="-38100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●"/>
            </a:pPr>
            <a:r>
              <a:rPr lang="en-US" dirty="0"/>
              <a:t>Responsible for developing  the Hyperledger community in Italy, promoting cross functional  projects based on Hyperledger frameworks.</a:t>
            </a:r>
            <a:endParaRPr dirty="0"/>
          </a:p>
          <a:p>
            <a:pPr marL="457200" lvl="0" indent="-3810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US" dirty="0"/>
              <a:t>Providing a platform for collaboration, mentoring and support of the Italian community. </a:t>
            </a:r>
            <a:endParaRPr dirty="0"/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The chapter aims to showcase the broad range of Hyperledger projects and initiatives to the Italian market favoring business and technological interactions for cross functional DLT projects.</a:t>
            </a:r>
          </a:p>
          <a:p>
            <a:pPr marL="0" lvl="0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it-IT" dirty="0" err="1"/>
              <a:t>Please</a:t>
            </a:r>
            <a:r>
              <a:rPr lang="it-IT" dirty="0"/>
              <a:t> join </a:t>
            </a:r>
            <a:r>
              <a:rPr lang="en-US" dirty="0">
                <a:hlinkClick r:id="rId4"/>
              </a:rPr>
              <a:t>us on our global community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a9d33c8434_0_35"/>
          <p:cNvSpPr txBox="1">
            <a:spLocks noGrp="1"/>
          </p:cNvSpPr>
          <p:nvPr>
            <p:ph type="title" idx="4294967295"/>
          </p:nvPr>
        </p:nvSpPr>
        <p:spPr>
          <a:xfrm>
            <a:off x="233800" y="365200"/>
            <a:ext cx="11628000" cy="9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3200"/>
              <a:t>ITALIAN CHAPTER ACTIVITY MAP</a:t>
            </a:r>
            <a:endParaRPr/>
          </a:p>
        </p:txBody>
      </p:sp>
      <p:sp>
        <p:nvSpPr>
          <p:cNvPr id="33" name="Google Shape;33;ga9d33c8434_0_35"/>
          <p:cNvSpPr txBox="1"/>
          <p:nvPr/>
        </p:nvSpPr>
        <p:spPr>
          <a:xfrm>
            <a:off x="7273625" y="1718123"/>
            <a:ext cx="4094700" cy="67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>
                <a:solidFill>
                  <a:schemeClr val="dk1"/>
                </a:solidFill>
              </a:rPr>
              <a:t>BUSINESS MEETINGS &amp; USE CASES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ga9d33c8434_0_35"/>
          <p:cNvSpPr txBox="1"/>
          <p:nvPr/>
        </p:nvSpPr>
        <p:spPr>
          <a:xfrm>
            <a:off x="8962150" y="2767350"/>
            <a:ext cx="2899800" cy="132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ORGANIZATIONS, CONSORTIA &amp; REGULATORS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ga9d33c8434_0_35"/>
          <p:cNvSpPr txBox="1"/>
          <p:nvPr/>
        </p:nvSpPr>
        <p:spPr>
          <a:xfrm>
            <a:off x="8252200" y="5269823"/>
            <a:ext cx="3609600" cy="97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ACADEMY &amp; RESEARCH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ga9d33c8434_0_35"/>
          <p:cNvSpPr txBox="1"/>
          <p:nvPr/>
        </p:nvSpPr>
        <p:spPr>
          <a:xfrm>
            <a:off x="111265" y="4352499"/>
            <a:ext cx="3854400" cy="181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7" name="Google Shape;37;ga9d33c8434_0_35"/>
          <p:cNvGrpSpPr/>
          <p:nvPr/>
        </p:nvGrpSpPr>
        <p:grpSpPr>
          <a:xfrm>
            <a:off x="3472198" y="1501777"/>
            <a:ext cx="5273042" cy="5029209"/>
            <a:chOff x="3459498" y="1463677"/>
            <a:chExt cx="5273042" cy="5029209"/>
          </a:xfrm>
        </p:grpSpPr>
        <p:grpSp>
          <p:nvGrpSpPr>
            <p:cNvPr id="38" name="Google Shape;38;ga9d33c8434_0_35"/>
            <p:cNvGrpSpPr/>
            <p:nvPr/>
          </p:nvGrpSpPr>
          <p:grpSpPr>
            <a:xfrm>
              <a:off x="3459498" y="1463677"/>
              <a:ext cx="5273042" cy="5029209"/>
              <a:chOff x="3928852" y="1177649"/>
              <a:chExt cx="4348900" cy="4147801"/>
            </a:xfrm>
          </p:grpSpPr>
          <p:sp>
            <p:nvSpPr>
              <p:cNvPr id="39" name="Google Shape;39;ga9d33c8434_0_35"/>
              <p:cNvSpPr/>
              <p:nvPr/>
            </p:nvSpPr>
            <p:spPr>
              <a:xfrm>
                <a:off x="3928852" y="2190248"/>
                <a:ext cx="1476000" cy="147600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40;ga9d33c8434_0_35"/>
              <p:cNvSpPr/>
              <p:nvPr/>
            </p:nvSpPr>
            <p:spPr>
              <a:xfrm>
                <a:off x="4359248" y="3849450"/>
                <a:ext cx="1476000" cy="1476000"/>
              </a:xfrm>
              <a:prstGeom prst="ellipse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1" name="Google Shape;41;ga9d33c8434_0_35"/>
              <p:cNvSpPr/>
              <p:nvPr/>
            </p:nvSpPr>
            <p:spPr>
              <a:xfrm>
                <a:off x="6246600" y="3849450"/>
                <a:ext cx="1476000" cy="1476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2" name="Google Shape;42;ga9d33c8434_0_35"/>
              <p:cNvSpPr/>
              <p:nvPr/>
            </p:nvSpPr>
            <p:spPr>
              <a:xfrm>
                <a:off x="6801752" y="2190248"/>
                <a:ext cx="1476000" cy="1476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" name="Google Shape;43;ga9d33c8434_0_35"/>
              <p:cNvSpPr/>
              <p:nvPr/>
            </p:nvSpPr>
            <p:spPr>
              <a:xfrm>
                <a:off x="5365302" y="1177649"/>
                <a:ext cx="1476000" cy="14760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1" i="0" u="none" strike="noStrike" cap="non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4" name="Google Shape;44;ga9d33c8434_0_35"/>
              <p:cNvSpPr/>
              <p:nvPr/>
            </p:nvSpPr>
            <p:spPr>
              <a:xfrm>
                <a:off x="4964602" y="2224281"/>
                <a:ext cx="2256600" cy="2256600"/>
              </a:xfrm>
              <a:prstGeom prst="ellipse">
                <a:avLst/>
              </a:prstGeom>
              <a:solidFill>
                <a:schemeClr val="bg1"/>
              </a:solidFill>
              <a:ln w="98425" cap="flat" cmpd="sng">
                <a:solidFill>
                  <a:schemeClr val="lt1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0" tIns="0" rIns="0" bIns="0" anchor="ctr" anchorCtr="0">
                <a:noAutofit/>
              </a:bodyPr>
              <a:lstStyle/>
              <a:p>
                <a:pPr marL="0" marR="0" lvl="0" indent="0" algn="ctr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3200"/>
                  <a:buFont typeface="Arial"/>
                  <a:buNone/>
                </a:pPr>
                <a:r>
                  <a:rPr lang="en-US" sz="3200" b="1" i="0" u="none" strike="noStrike" cap="none" dirty="0">
                    <a:solidFill>
                      <a:schemeClr val="tx1"/>
                    </a:solidFill>
                    <a:latin typeface="Arial"/>
                    <a:ea typeface="Arial"/>
                    <a:cs typeface="Arial"/>
                    <a:sym typeface="Arial"/>
                  </a:rPr>
                  <a:t>INTENTS</a:t>
                </a:r>
                <a:endParaRPr sz="1400" b="0" i="0" u="none" strike="noStrike" cap="none" dirty="0">
                  <a:solidFill>
                    <a:schemeClr val="tx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45" name="Google Shape;45;ga9d33c8434_0_35" descr="Target Audience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5626129" y="1691896"/>
              <a:ext cx="914400" cy="914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6" name="Google Shape;46;ga9d33c8434_0_35" descr="Classroom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732213" y="3045255"/>
              <a:ext cx="914400" cy="914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7" name="Google Shape;47;ga9d33c8434_0_35" descr="Microscope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350339" y="5140851"/>
              <a:ext cx="914400" cy="914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8" name="Google Shape;48;ga9d33c8434_0_35" descr="Owl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6753751" y="5250456"/>
              <a:ext cx="914400" cy="9144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9" name="Google Shape;49;ga9d33c8434_0_35" descr="Connections"/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7476670" y="3097154"/>
              <a:ext cx="914400" cy="9144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0" name="Google Shape;50;ga9d33c8434_0_35"/>
          <p:cNvSpPr/>
          <p:nvPr/>
        </p:nvSpPr>
        <p:spPr>
          <a:xfrm>
            <a:off x="776814" y="3052029"/>
            <a:ext cx="25233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EDUCATIONAL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ga9d33c8434_0_35"/>
          <p:cNvSpPr/>
          <p:nvPr/>
        </p:nvSpPr>
        <p:spPr>
          <a:xfrm>
            <a:off x="2519794" y="5524375"/>
            <a:ext cx="1267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LAB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" name="Google Shape;52;ga9d33c8434_0_3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9468176" y="0"/>
            <a:ext cx="2723824" cy="1815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3"/>
          <p:cNvPicPr preferRelativeResize="0"/>
          <p:nvPr/>
        </p:nvPicPr>
        <p:blipFill rotWithShape="1">
          <a:blip r:embed="rId3">
            <a:alphaModFix/>
          </a:blip>
          <a:srcRect t="32098" b="-5481"/>
          <a:stretch/>
        </p:blipFill>
        <p:spPr>
          <a:xfrm>
            <a:off x="8753475" y="5247400"/>
            <a:ext cx="3438525" cy="1740475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3"/>
          <p:cNvSpPr txBox="1">
            <a:spLocks noGrp="1"/>
          </p:cNvSpPr>
          <p:nvPr>
            <p:ph type="subTitle" idx="1"/>
          </p:nvPr>
        </p:nvSpPr>
        <p:spPr>
          <a:xfrm>
            <a:off x="666750" y="1913575"/>
            <a:ext cx="10217700" cy="31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ans Symbols"/>
              <a:buChar char="▪"/>
            </a:pPr>
            <a:r>
              <a:rPr lang="en-US" sz="3000"/>
              <a:t>Educate the Italian Community on Hyperledger Projects (ie. Indy, Besu, Aries, etc.) and Assets (Cactus, etc.)</a:t>
            </a:r>
            <a:endParaRPr sz="3000"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ans Symbols"/>
              <a:buChar char="▪"/>
            </a:pPr>
            <a:r>
              <a:rPr lang="en-US" sz="3000"/>
              <a:t>Share roadmaps, features and release, strategies and related support.</a:t>
            </a:r>
            <a:endParaRPr sz="3000"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ans Symbols"/>
              <a:buChar char="▪"/>
            </a:pPr>
            <a:r>
              <a:rPr lang="en-US" sz="3000"/>
              <a:t>Increase local awareness, support developers and users</a:t>
            </a:r>
            <a:endParaRPr sz="3000"/>
          </a:p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ans Symbols"/>
              <a:buChar char="▪"/>
            </a:pPr>
            <a:r>
              <a:rPr lang="en-US" sz="3000"/>
              <a:t>Collaborate with Universities and Research Centers</a:t>
            </a:r>
            <a:endParaRPr/>
          </a:p>
        </p:txBody>
      </p:sp>
      <p:sp>
        <p:nvSpPr>
          <p:cNvPr id="59" name="Google Shape;59;p3"/>
          <p:cNvSpPr txBox="1">
            <a:spLocks noGrp="1"/>
          </p:cNvSpPr>
          <p:nvPr>
            <p:ph type="ctrTitle"/>
          </p:nvPr>
        </p:nvSpPr>
        <p:spPr>
          <a:xfrm>
            <a:off x="1922300" y="207819"/>
            <a:ext cx="79923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Educational </a:t>
            </a:r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DB01621-54AE-45F9-B8AE-667E316361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163" y="207819"/>
            <a:ext cx="1459309" cy="139198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53475" y="4486275"/>
            <a:ext cx="3438525" cy="237172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4"/>
          <p:cNvSpPr txBox="1">
            <a:spLocks noGrp="1"/>
          </p:cNvSpPr>
          <p:nvPr>
            <p:ph type="ctrTitle"/>
          </p:nvPr>
        </p:nvSpPr>
        <p:spPr>
          <a:xfrm>
            <a:off x="2255700" y="467568"/>
            <a:ext cx="7680600" cy="10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/>
              <a:t>Lab</a:t>
            </a:r>
            <a:endParaRPr/>
          </a:p>
        </p:txBody>
      </p:sp>
      <p:sp>
        <p:nvSpPr>
          <p:cNvPr id="66" name="Google Shape;66;p4"/>
          <p:cNvSpPr txBox="1">
            <a:spLocks noGrp="1"/>
          </p:cNvSpPr>
          <p:nvPr>
            <p:ph type="subTitle" idx="1"/>
          </p:nvPr>
        </p:nvSpPr>
        <p:spPr>
          <a:xfrm>
            <a:off x="1524000" y="1731670"/>
            <a:ext cx="9144000" cy="445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ans Symbols"/>
              <a:buChar char="▪"/>
            </a:pPr>
            <a:r>
              <a:rPr lang="en-US" sz="3000"/>
              <a:t>Experimenting blockchain according to the Technology Trends (ie IoT, Edge Computing, etc.) and Use Case (ie DID, Tokenized Phisycal Asset, Supply Chain, Financial Services Infrastructures, etc.).</a:t>
            </a:r>
            <a:endParaRPr sz="3000"/>
          </a:p>
          <a:p>
            <a:pPr marL="28575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ans Symbols"/>
              <a:buChar char="▪"/>
            </a:pPr>
            <a:r>
              <a:rPr lang="en-US" sz="3000"/>
              <a:t>Organize Technical Deep Dive and Hackathons.</a:t>
            </a:r>
            <a:endParaRPr sz="3000"/>
          </a:p>
          <a:p>
            <a:pPr marL="28575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▪"/>
            </a:pPr>
            <a:r>
              <a:rPr lang="en-US" sz="3000"/>
              <a:t>Coordinate technical meet-ups.</a:t>
            </a:r>
            <a:endParaRPr sz="30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3000" b="1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912BDEF-8AA8-4F1F-806F-4773884336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676" y="202715"/>
            <a:ext cx="1789405" cy="170684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5"/>
          <p:cNvSpPr txBox="1">
            <a:spLocks noGrp="1"/>
          </p:cNvSpPr>
          <p:nvPr>
            <p:ph type="ctrTitle"/>
          </p:nvPr>
        </p:nvSpPr>
        <p:spPr>
          <a:xfrm>
            <a:off x="2419642" y="106519"/>
            <a:ext cx="7157207" cy="12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 dirty="0"/>
              <a:t>Business meetings</a:t>
            </a:r>
            <a:endParaRPr dirty="0"/>
          </a:p>
        </p:txBody>
      </p:sp>
      <p:pic>
        <p:nvPicPr>
          <p:cNvPr id="72" name="Google Shape;72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576850" y="5054198"/>
            <a:ext cx="2615149" cy="1803802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5"/>
          <p:cNvSpPr txBox="1">
            <a:spLocks noGrp="1"/>
          </p:cNvSpPr>
          <p:nvPr>
            <p:ph type="subTitle" idx="1"/>
          </p:nvPr>
        </p:nvSpPr>
        <p:spPr>
          <a:xfrm>
            <a:off x="705750" y="2222200"/>
            <a:ext cx="10780500" cy="283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ans Symbols"/>
              <a:buChar char="▪"/>
            </a:pPr>
            <a:r>
              <a:rPr lang="en-US" sz="3000"/>
              <a:t>Collaborate (Companies, Enterprise, Public Services) to consolidate use cases and fields of application.</a:t>
            </a:r>
            <a:endParaRPr sz="3000"/>
          </a:p>
          <a:p>
            <a:pPr marL="28575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▪"/>
            </a:pPr>
            <a:r>
              <a:rPr lang="en-US" sz="3000"/>
              <a:t>Coordinate specific business meet ups in order to share business related experiences, feedbacks and challenging in adoption phase.</a:t>
            </a:r>
            <a:endParaRPr sz="3000"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000">
              <a:solidFill>
                <a:srgbClr val="00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CE8ECC8-9762-449C-B331-530A619EF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625" y="230168"/>
            <a:ext cx="1634659" cy="155924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a9d33c8434_0_0"/>
          <p:cNvSpPr txBox="1">
            <a:spLocks noGrp="1"/>
          </p:cNvSpPr>
          <p:nvPr>
            <p:ph type="ctrTitle"/>
          </p:nvPr>
        </p:nvSpPr>
        <p:spPr>
          <a:xfrm>
            <a:off x="3713870" y="106519"/>
            <a:ext cx="4839287" cy="125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lang="en-US" dirty="0"/>
              <a:t>Use cases</a:t>
            </a:r>
            <a:endParaRPr dirty="0"/>
          </a:p>
        </p:txBody>
      </p:sp>
      <p:pic>
        <p:nvPicPr>
          <p:cNvPr id="79" name="Google Shape;79;ga9d33c8434_0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576850" y="5054198"/>
            <a:ext cx="2615149" cy="1803802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ga9d33c8434_0_0"/>
          <p:cNvSpPr txBox="1">
            <a:spLocks noGrp="1"/>
          </p:cNvSpPr>
          <p:nvPr>
            <p:ph type="subTitle" idx="1"/>
          </p:nvPr>
        </p:nvSpPr>
        <p:spPr>
          <a:xfrm>
            <a:off x="705750" y="1803802"/>
            <a:ext cx="10780500" cy="42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 dirty="0"/>
              <a:t>Suggesting areas: </a:t>
            </a:r>
            <a:endParaRPr sz="3000" dirty="0"/>
          </a:p>
          <a:p>
            <a:pPr marL="914400" lvl="1" indent="-4191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-US" sz="3000" dirty="0"/>
              <a:t>F</a:t>
            </a:r>
            <a:r>
              <a:rPr lang="en-US" sz="300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inance</a:t>
            </a:r>
            <a:r>
              <a:rPr lang="en-US" sz="3000" dirty="0"/>
              <a:t>;</a:t>
            </a:r>
            <a:endParaRPr sz="3000" dirty="0"/>
          </a:p>
          <a:p>
            <a:pPr marL="1371600" lvl="2" indent="-4191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■"/>
            </a:pPr>
            <a:r>
              <a:rPr lang="en-US" sz="3000" dirty="0"/>
              <a:t>(CBDC, asset securitization, trade), </a:t>
            </a:r>
            <a:endParaRPr sz="3000" dirty="0"/>
          </a:p>
          <a:p>
            <a:pPr marL="914400" lvl="1" indent="-4191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-US" sz="3000" dirty="0"/>
              <a:t>Machinery, </a:t>
            </a:r>
            <a:r>
              <a:rPr lang="en-US" sz="3000" dirty="0">
                <a:solidFill>
                  <a:srgbClr val="000000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fashion</a:t>
            </a:r>
            <a:r>
              <a:rPr lang="en-US" sz="3000" dirty="0">
                <a:solidFill>
                  <a:srgbClr val="000000"/>
                </a:solidFill>
              </a:rPr>
              <a:t>, </a:t>
            </a:r>
            <a:r>
              <a:rPr lang="en-US" sz="3000" dirty="0" err="1">
                <a:solidFill>
                  <a:srgbClr val="000000"/>
                </a:solidFill>
              </a:rPr>
              <a:t>agrifood</a:t>
            </a:r>
            <a:r>
              <a:rPr lang="en-US" sz="3000" dirty="0">
                <a:solidFill>
                  <a:srgbClr val="000000"/>
                </a:solidFill>
              </a:rPr>
              <a:t>, energy, healthcare, energy </a:t>
            </a:r>
            <a:r>
              <a:rPr lang="en-US" sz="3000" dirty="0">
                <a:solidFill>
                  <a:srgbClr val="000000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</a:ext>
                </a:extLst>
              </a:rPr>
              <a:t>shipping industry </a:t>
            </a:r>
            <a:endParaRPr sz="3000" dirty="0">
              <a:solidFill>
                <a:srgbClr val="000000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</a:ext>
              </a:extLst>
            </a:endParaRPr>
          </a:p>
          <a:p>
            <a:pPr marL="1371600" lvl="2" indent="-4191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■"/>
            </a:pPr>
            <a:r>
              <a:rPr lang="en-US" sz="3000" dirty="0">
                <a:solidFill>
                  <a:srgbClr val="000000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(supply chain digitization and finance)</a:t>
            </a:r>
            <a:endParaRPr sz="3000" dirty="0">
              <a:solidFill>
                <a:srgbClr val="000000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</a:ext>
              </a:extLst>
            </a:endParaRPr>
          </a:p>
          <a:p>
            <a:pPr marL="914400" lvl="1" indent="-4191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○"/>
            </a:pPr>
            <a:r>
              <a:rPr lang="en-US" sz="3000" dirty="0">
                <a:solidFill>
                  <a:srgbClr val="000000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  </a:ext>
                </a:extLst>
              </a:rPr>
              <a:t>Administrations and Institutions</a:t>
            </a:r>
            <a:endParaRPr sz="3000" dirty="0">
              <a:solidFill>
                <a:srgbClr val="000000"/>
              </a:solidFill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</a:ext>
              </a:extLst>
            </a:endParaRPr>
          </a:p>
          <a:p>
            <a:pPr marL="1371600" lvl="2" indent="-4191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■"/>
            </a:pPr>
            <a:r>
              <a:rPr lang="en-US" sz="3000" dirty="0">
                <a:solidFill>
                  <a:srgbClr val="000000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(sovereign identity, settlement disputes, IP management)</a:t>
            </a:r>
            <a:r>
              <a:rPr lang="en-US" sz="3000" dirty="0">
                <a:solidFill>
                  <a:srgbClr val="000000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 </a:t>
            </a:r>
            <a:endParaRPr sz="3000" dirty="0">
              <a:solidFill>
                <a:srgbClr val="00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E2B530-54A8-4C7B-8E20-EF23BF58CC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679" y="208751"/>
            <a:ext cx="1521430" cy="145123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53475" y="4486275"/>
            <a:ext cx="3438525" cy="2371725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6"/>
          <p:cNvSpPr txBox="1">
            <a:spLocks noGrp="1"/>
          </p:cNvSpPr>
          <p:nvPr>
            <p:ph type="ctrTitle"/>
          </p:nvPr>
        </p:nvSpPr>
        <p:spPr>
          <a:xfrm>
            <a:off x="1997611" y="259775"/>
            <a:ext cx="8975189" cy="202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en-US" sz="4800" dirty="0"/>
              <a:t>ORGANIZATIONS, CONSORTIA &amp; REGULATORS</a:t>
            </a:r>
            <a:endParaRPr sz="4800" dirty="0"/>
          </a:p>
        </p:txBody>
      </p:sp>
      <p:sp>
        <p:nvSpPr>
          <p:cNvPr id="87" name="Google Shape;87;p6"/>
          <p:cNvSpPr txBox="1">
            <a:spLocks noGrp="1"/>
          </p:cNvSpPr>
          <p:nvPr>
            <p:ph type="subTitle" idx="1"/>
          </p:nvPr>
        </p:nvSpPr>
        <p:spPr>
          <a:xfrm>
            <a:off x="727375" y="2562950"/>
            <a:ext cx="10780500" cy="307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ans Symbols"/>
              <a:buChar char="▪"/>
            </a:pPr>
            <a:r>
              <a:rPr lang="en-US" sz="3000"/>
              <a:t>Collaborate with Public and Private Organizations in order to establish guidelines and policies for adoption and growth.</a:t>
            </a:r>
            <a:endParaRPr sz="3000"/>
          </a:p>
          <a:p>
            <a:pPr marL="28575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▪"/>
            </a:pPr>
            <a:r>
              <a:rPr lang="en-US" sz="3000"/>
              <a:t>National level (AGI, MISE)</a:t>
            </a:r>
            <a:endParaRPr sz="3000"/>
          </a:p>
          <a:p>
            <a:pPr marL="28575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Char char="▪"/>
            </a:pPr>
            <a:r>
              <a:rPr lang="en-US" sz="3000"/>
              <a:t>International level (ISO, WEF, ICC,WHO)</a:t>
            </a:r>
            <a:endParaRPr sz="30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FEE4516-B162-49B3-BE34-8E51C4FA21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237" y="259775"/>
            <a:ext cx="1524132" cy="145097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7"/>
          <p:cNvSpPr txBox="1">
            <a:spLocks noGrp="1"/>
          </p:cNvSpPr>
          <p:nvPr>
            <p:ph type="ctrTitle"/>
          </p:nvPr>
        </p:nvSpPr>
        <p:spPr>
          <a:xfrm>
            <a:off x="393900" y="384593"/>
            <a:ext cx="11404200" cy="127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en-US" dirty="0"/>
              <a:t>ACADEMY &amp; RESEARCH</a:t>
            </a:r>
            <a:endParaRPr dirty="0"/>
          </a:p>
        </p:txBody>
      </p:sp>
      <p:sp>
        <p:nvSpPr>
          <p:cNvPr id="93" name="Google Shape;93;p7"/>
          <p:cNvSpPr txBox="1">
            <a:spLocks noGrp="1"/>
          </p:cNvSpPr>
          <p:nvPr>
            <p:ph type="subTitle" idx="1"/>
          </p:nvPr>
        </p:nvSpPr>
        <p:spPr>
          <a:xfrm>
            <a:off x="1524000" y="2541450"/>
            <a:ext cx="9144000" cy="17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lvl="0" indent="-2857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Font typeface="Noto Sans Symbols"/>
              <a:buChar char="▪"/>
            </a:pPr>
            <a:r>
              <a:rPr lang="en-US" sz="3000"/>
              <a:t>Engage and Collaborate with Universities and Research Centers, in order to share Areas of Interest, Roadmaps and Fields of Application.</a:t>
            </a:r>
            <a:endParaRPr sz="3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endParaRPr sz="3000"/>
          </a:p>
        </p:txBody>
      </p:sp>
      <p:pic>
        <p:nvPicPr>
          <p:cNvPr id="94" name="Google Shape;94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21924" y="4809388"/>
            <a:ext cx="2970075" cy="2048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26ABDC3-EBFB-48E7-9CE3-92C7A7AF40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25784"/>
            <a:ext cx="1524132" cy="145097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a21aa04553_0_0"/>
          <p:cNvSpPr txBox="1">
            <a:spLocks noGrp="1"/>
          </p:cNvSpPr>
          <p:nvPr>
            <p:ph type="ctrTitle"/>
          </p:nvPr>
        </p:nvSpPr>
        <p:spPr>
          <a:xfrm>
            <a:off x="2676275" y="301075"/>
            <a:ext cx="6389700" cy="92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en-US"/>
              <a:t>Agenda</a:t>
            </a:r>
            <a:endParaRPr/>
          </a:p>
        </p:txBody>
      </p:sp>
      <p:sp>
        <p:nvSpPr>
          <p:cNvPr id="100" name="Google Shape;100;ga21aa04553_0_0"/>
          <p:cNvSpPr txBox="1">
            <a:spLocks noGrp="1"/>
          </p:cNvSpPr>
          <p:nvPr>
            <p:ph type="subTitle" idx="1"/>
          </p:nvPr>
        </p:nvSpPr>
        <p:spPr>
          <a:xfrm>
            <a:off x="0" y="1802249"/>
            <a:ext cx="10034100" cy="493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238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-US" dirty="0"/>
              <a:t>Hyperledger Italian Chapter Proposal introduction by Eugenio </a:t>
            </a:r>
            <a:r>
              <a:rPr lang="en-US" dirty="0" err="1"/>
              <a:t>Reggianini</a:t>
            </a:r>
            <a:r>
              <a:rPr lang="en-US" dirty="0"/>
              <a:t> and discussion - Trade Finance &amp; Capital Market SIG member</a:t>
            </a:r>
            <a:endParaRPr dirty="0"/>
          </a:p>
          <a:p>
            <a:pPr marL="285750" lvl="0" indent="-1524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Noto Sans Symbols"/>
              <a:buAutoNum type="arabicPeriod"/>
            </a:pPr>
            <a:r>
              <a:rPr lang="en-US" dirty="0"/>
              <a:t> Hyperledger Trade Finance Special Interest Group focus by Andrea </a:t>
            </a:r>
            <a:r>
              <a:rPr lang="en-US" dirty="0" err="1"/>
              <a:t>Frosinini</a:t>
            </a:r>
            <a:r>
              <a:rPr lang="en-US" dirty="0"/>
              <a:t> - Chair at Hyperledger Trade Finance SIG</a:t>
            </a:r>
            <a:endParaRPr dirty="0"/>
          </a:p>
          <a:p>
            <a:pPr marL="285750" lvl="0" indent="-1524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Noto Sans Symbols"/>
              <a:buAutoNum type="arabicPeriod"/>
            </a:pPr>
            <a:r>
              <a:rPr lang="en-US" dirty="0"/>
              <a:t> Sharing experiences on DLT challenges and potentials for the </a:t>
            </a:r>
            <a:r>
              <a:rPr lang="en-US" dirty="0" err="1"/>
              <a:t>italian</a:t>
            </a:r>
            <a:r>
              <a:rPr lang="en-US" dirty="0"/>
              <a:t> market: (provisional list)</a:t>
            </a:r>
            <a:endParaRPr dirty="0"/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Mattia </a:t>
            </a:r>
            <a:r>
              <a:rPr lang="en-US" dirty="0" err="1"/>
              <a:t>Ozzello</a:t>
            </a:r>
            <a:r>
              <a:rPr lang="en-US" dirty="0"/>
              <a:t> - SIA</a:t>
            </a:r>
            <a:endParaRPr dirty="0"/>
          </a:p>
          <a:p>
            <a:pPr marL="45720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Others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For everyone interested please join the event at the </a:t>
            </a:r>
            <a:r>
              <a:rPr lang="en-US" u="sng" dirty="0">
                <a:solidFill>
                  <a:schemeClr val="hlink"/>
                </a:solidFill>
                <a:hlinkClick r:id="rId3"/>
              </a:rPr>
              <a:t>following page</a:t>
            </a:r>
            <a:r>
              <a:rPr lang="en-US" dirty="0"/>
              <a:t>.</a:t>
            </a:r>
            <a:endParaRPr dirty="0"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dirty="0"/>
              <a:t>When: 25th November 6.30-8.30 CET</a:t>
            </a:r>
            <a:endParaRPr dirty="0"/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dirty="0"/>
              <a:t>Hosted by Carlo </a:t>
            </a:r>
            <a:r>
              <a:rPr lang="en-US" dirty="0" err="1"/>
              <a:t>Ferrarini</a:t>
            </a:r>
            <a:r>
              <a:rPr lang="en-US" dirty="0"/>
              <a:t> - IBM Italia</a:t>
            </a:r>
            <a:endParaRPr dirty="0"/>
          </a:p>
        </p:txBody>
      </p:sp>
      <p:pic>
        <p:nvPicPr>
          <p:cNvPr id="101" name="Google Shape;101;ga21aa04553_0_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21924" y="4809388"/>
            <a:ext cx="2970075" cy="2048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5AE8D8E-363D-4AD2-B09F-6500985E65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6860" y="121351"/>
            <a:ext cx="1524132" cy="145097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434</Words>
  <Application>Microsoft Office PowerPoint</Application>
  <PresentationFormat>Widescreen</PresentationFormat>
  <Paragraphs>48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Noto Sans Symbols</vt:lpstr>
      <vt:lpstr>Office Theme</vt:lpstr>
      <vt:lpstr>HYPERLEDGER ITALIAN CHAPTER MANIFESTO</vt:lpstr>
      <vt:lpstr>ITALIAN CHAPTER ACTIVITY MAP</vt:lpstr>
      <vt:lpstr>Educational </vt:lpstr>
      <vt:lpstr>Lab</vt:lpstr>
      <vt:lpstr>Business meetings</vt:lpstr>
      <vt:lpstr>Use cases</vt:lpstr>
      <vt:lpstr>ORGANIZATIONS, CONSORTIA &amp; REGULATORS</vt:lpstr>
      <vt:lpstr>ACADEMY &amp; RESEARCH</vt:lpstr>
      <vt:lpstr>Agenda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HYPERLEDGER ITALIAN CHAPTER MANIFESTO</dc:title>
  <dc:creator>Bonadonna, Alberto N.</dc:creator>
  <cp:lastModifiedBy>Eugenio</cp:lastModifiedBy>
  <cp:revision>3</cp:revision>
  <dcterms:created xsi:type="dcterms:W3CDTF">2020-10-31T08:49:56Z</dcterms:created>
  <dcterms:modified xsi:type="dcterms:W3CDTF">2020-11-25T11:14:12Z</dcterms:modified>
</cp:coreProperties>
</file>