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9082d8fb21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9082d8fb21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9082d8fb21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9082d8fb21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9082d8fb21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9082d8fb21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9082d8fb21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9082d8fb21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800"/>
              </a:spcBef>
              <a:spcAft>
                <a:spcPts val="18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9082d8fb21_0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9082d8fb21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jira.hyperledger.org/browse/FAB-5496" TargetMode="External"/><Relationship Id="rId4" Type="http://schemas.openxmlformats.org/officeDocument/2006/relationships/hyperlink" Target="https://github.com/Hyperledger-TWGC/fabric-gm-wiki/blob/master/%E9%87%91%E8%9E%8D%E5%88%86%E5%B8%83%E5%BC%8F%E8%B4%A6%E6%9C%AC%E6%8A%80%E6%9C%AF%E5%AE%89%E5%85%A8%E8%A7%84%E8%8C%83.pdf" TargetMode="External"/><Relationship Id="rId5" Type="http://schemas.openxmlformats.org/officeDocument/2006/relationships/hyperlink" Target="https://github.com/Hyperledger-TWGC/fabric-gm-wiki/wiki/%E5%B7%B2%E7%9F%A5%E5%BC%80%E6%BA%90%E9%A1%B9%E7%9B%AE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github.com/Hyperledger-TWGC/fabric-gm-wiki" TargetMode="External"/><Relationship Id="rId4" Type="http://schemas.openxmlformats.org/officeDocument/2006/relationships/hyperlink" Target="https://github.com/Hyperledger-TWGC/fabric-gm-wiki/wiki/%E6%84%8F%E5%90%91%E5%BF%97%E6%84%BF%E8%80%85%E5%90%8D%E5%8D%95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github.com/Hyperledger-TWGC/Gm-Go" TargetMode="External"/><Relationship Id="rId4" Type="http://schemas.openxmlformats.org/officeDocument/2006/relationships/hyperlink" Target="https://github.com/Hyperledger-TWGC/cryptogm" TargetMode="External"/><Relationship Id="rId5" Type="http://schemas.openxmlformats.org/officeDocument/2006/relationships/hyperlink" Target="https://github.com/Hyperledger-TWGC/tjfoc-gm" TargetMode="External"/><Relationship Id="rId6" Type="http://schemas.openxmlformats.org/officeDocument/2006/relationships/hyperlink" Target="https://github.com/tjfoc/hyperledger-fabric-gm" TargetMode="External"/><Relationship Id="rId7" Type="http://schemas.openxmlformats.org/officeDocument/2006/relationships/hyperlink" Target="https://github.com/tjfoc/hyperledger-fabric-gm/commit/40f2d1d03a96872b52cf6c5ba8a5c634e36089a6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github.com/Hyperledger-TWGC/fabric-gm-wiki/blob/master/Fabric2.2.0%E4%BD%BF%E7%94%A8%E5%88%B0x509%E5%8C%85%E4%B8%AD%E5%87%BD%E6%95%B0%E8%AF%B4%E6%98%8E.pdf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/>
              <a:t>Chinese Crypto Standards</a:t>
            </a:r>
            <a:endParaRPr sz="2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/>
              <a:t>On HLF</a:t>
            </a:r>
            <a:endParaRPr sz="2800"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https://wiki.hyperledger.org/display/TSC/2020-08-13+TSC+Agenda</a:t>
            </a:r>
            <a:endParaRPr sz="1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Background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</a:t>
            </a:r>
            <a:r>
              <a:rPr lang="en"/>
              <a:t>ssue raised: </a:t>
            </a:r>
            <a:r>
              <a:rPr lang="en" u="sng">
                <a:solidFill>
                  <a:schemeClr val="hlink"/>
                </a:solidFill>
                <a:hlinkClick r:id="rId3"/>
              </a:rPr>
              <a:t>FAB-5496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FAQ:	Where is CN Crypto fork of Fabric?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4"/>
              </a:rPr>
              <a:t>Financial distributed ledger technology security specification</a:t>
            </a:r>
            <a:r>
              <a:rPr lang="en"/>
              <a:t> JR/T 0184-2020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Released and Applied from 2020 Feb 5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Alternatives: BCOS, XuperChain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5"/>
              </a:rPr>
              <a:t>Known fabric-GM forks</a:t>
            </a:r>
            <a:r>
              <a:rPr lang="en"/>
              <a:t>: 7+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response</a:t>
            </a:r>
            <a:endParaRPr/>
          </a:p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Conflict analysis </a:t>
            </a:r>
            <a:r>
              <a:rPr lang="en"/>
              <a:t>towards Fabric (WIP: 13 / 17 sections)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h</a:t>
            </a:r>
            <a:r>
              <a:rPr lang="en"/>
              <a:t>ttps://docs.qq.com/doc/DR3hKaUhIcFBybURr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fabric-gm collaboration</a:t>
            </a:r>
            <a:endParaRPr/>
          </a:p>
          <a:p>
            <a:pPr indent="-342900" lvl="0" marL="457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Char char="-"/>
            </a:pPr>
            <a:r>
              <a:rPr lang="en" u="sng">
                <a:solidFill>
                  <a:schemeClr val="hlink"/>
                </a:solidFill>
                <a:hlinkClick r:id="rId3"/>
              </a:rPr>
              <a:t>wiki</a:t>
            </a:r>
            <a:endParaRPr u="sng">
              <a:solidFill>
                <a:schemeClr val="hlink"/>
              </a:solidFill>
            </a:endParaRP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u="sng">
                <a:solidFill>
                  <a:schemeClr val="hlink"/>
                </a:solidFill>
                <a:hlinkClick r:id="rId4"/>
              </a:rPr>
              <a:t>50 Collaborators</a:t>
            </a:r>
            <a:endParaRPr u="sng">
              <a:solidFill>
                <a:schemeClr val="hlink"/>
              </a:solidFill>
            </a:endParaRP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u="sng">
                <a:solidFill>
                  <a:schemeClr val="hlink"/>
                </a:solidFill>
              </a:rPr>
              <a:t>5 maintainers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Repository Overview</a:t>
            </a:r>
            <a:endParaRPr/>
          </a:p>
        </p:txBody>
      </p:sp>
      <p:sp>
        <p:nvSpPr>
          <p:cNvPr id="73" name="Google Shape;73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 streams as GM crypto library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-"/>
            </a:pPr>
            <a:r>
              <a:rPr lang="en" u="sng">
                <a:solidFill>
                  <a:schemeClr val="hlink"/>
                </a:solidFill>
                <a:hlinkClick r:id="rId3"/>
              </a:rPr>
              <a:t>GMSSL@PKU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u="sng">
                <a:solidFill>
                  <a:schemeClr val="hlink"/>
                </a:solidFill>
                <a:hlinkClick r:id="rId4"/>
              </a:rPr>
              <a:t>cryptoGM@CCS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b="1" lang="en" sz="2300" u="sng">
                <a:solidFill>
                  <a:schemeClr val="hlink"/>
                </a:solidFill>
                <a:hlinkClick r:id="rId5"/>
              </a:rPr>
              <a:t>tjfoc-gm@tjfoc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u="sng">
                <a:solidFill>
                  <a:schemeClr val="hlink"/>
                </a:solidFill>
                <a:hlinkClick r:id="rId6"/>
              </a:rPr>
              <a:t>Hyperledger-fabric-gm</a:t>
            </a:r>
            <a:r>
              <a:rPr lang="en"/>
              <a:t> last commit@</a:t>
            </a:r>
            <a:r>
              <a:rPr lang="en" sz="1100" u="sng">
                <a:solidFill>
                  <a:schemeClr val="hlink"/>
                </a:solidFill>
                <a:hlinkClick r:id="rId7"/>
              </a:rPr>
              <a:t>Apr 19, 2018</a:t>
            </a:r>
            <a:endParaRPr sz="1100" u="sng">
              <a:solidFill>
                <a:schemeClr val="hlink"/>
              </a:solidFill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1 Fabric fork (release-2.2 and master under watch)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another GM-plugin (maybe)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implementations of bccsp, gm-grpc, new X509 interface for all 3 streams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Draft Design</a:t>
            </a:r>
            <a:endParaRPr/>
          </a:p>
        </p:txBody>
      </p:sp>
      <p:sp>
        <p:nvSpPr>
          <p:cNvPr id="79" name="Google Shape;79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Fabric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100">
                <a:solidFill>
                  <a:schemeClr val="dk1"/>
                </a:solidFill>
              </a:rPr>
              <a:t>Hardcoded crypto part</a:t>
            </a:r>
            <a:endParaRPr sz="1100"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100">
                <a:solidFill>
                  <a:schemeClr val="dk1"/>
                </a:solidFill>
              </a:rPr>
              <a:t>sha256 -&gt; hash.Hash interface</a:t>
            </a:r>
            <a:endParaRPr sz="1100"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100">
                <a:solidFill>
                  <a:schemeClr val="dk1"/>
                </a:solidFill>
              </a:rPr>
              <a:t>crypto/x509</a:t>
            </a:r>
            <a:r>
              <a:rPr lang="en"/>
              <a:t> -&gt; </a:t>
            </a:r>
            <a:r>
              <a:rPr lang="en" u="sng">
                <a:solidFill>
                  <a:schemeClr val="hlink"/>
                </a:solidFill>
                <a:hlinkClick r:id="rId3"/>
              </a:rPr>
              <a:t>x509 function collection interface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Crypto config outside bccsp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100">
                <a:solidFill>
                  <a:schemeClr val="dk1"/>
                </a:solidFill>
              </a:rPr>
              <a:t>`</a:t>
            </a:r>
            <a:r>
              <a:rPr lang="en" sz="1100">
                <a:solidFill>
                  <a:schemeClr val="dk1"/>
                </a:solidFill>
              </a:rPr>
              <a:t>crypto_config` section in each msp definition</a:t>
            </a:r>
            <a:endParaRPr sz="1100">
              <a:solidFill>
                <a:schemeClr val="dk1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 sz="1100">
                <a:solidFill>
                  <a:schemeClr val="dk1"/>
                </a:solidFill>
              </a:rPr>
              <a:t>`HashingAlgorithm` value in channel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800"/>
              </a:spcBef>
              <a:spcAft>
                <a:spcPts val="0"/>
              </a:spcAft>
              <a:buNone/>
            </a:pPr>
            <a:r>
              <a:rPr lang="en"/>
              <a:t>GM crypto library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CI alignment to Fabric build </a:t>
            </a:r>
            <a:r>
              <a:rPr lang="en" sz="1400"/>
              <a:t>(LTS/master)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Go version; os image; AzP; behave test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GM-plugin: grpc-gm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80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8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Draft Design: we wonder...</a:t>
            </a:r>
            <a:endParaRPr/>
          </a:p>
        </p:txBody>
      </p:sp>
      <p:sp>
        <p:nvSpPr>
          <p:cNvPr id="85" name="Google Shape;85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Source </a:t>
            </a:r>
            <a:r>
              <a:rPr lang="en"/>
              <a:t>opt </a:t>
            </a:r>
            <a:r>
              <a:rPr lang="en"/>
              <a:t>in / apply patch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What is go-plugin </a:t>
            </a:r>
            <a:r>
              <a:rPr lang="en"/>
              <a:t>alternative</a:t>
            </a:r>
            <a:r>
              <a:rPr lang="en"/>
              <a:t>? Source copy in pre-build?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grpc-gm: vendor overwrite in post-install?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Non-bccsp crypto configurable</a:t>
            </a:r>
            <a:endParaRPr/>
          </a:p>
          <a:p>
            <a:pPr indent="-298450" lvl="0" marL="457200" rtl="0" algn="l"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/>
              <a:t>Where are these designed to be used. 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/>
              <a:t>How should Fabric behave if they conflict with BCCSP implementation</a:t>
            </a:r>
            <a:endParaRPr/>
          </a:p>
          <a:p>
            <a:pPr indent="0" lvl="0" marL="0" rtl="0" algn="l">
              <a:spcBef>
                <a:spcPts val="1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800"/>
              </a:spcBef>
              <a:spcAft>
                <a:spcPts val="18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