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1.xml" ContentType="application/vnd.openxmlformats-officedocument.themeOverride+xml"/>
  <Override PartName="/ppt/notesSlides/notesSlide6.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7.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tags/tag5.xml" ContentType="application/vnd.openxmlformats-officedocument.presentationml.tags+xml"/>
  <Override PartName="/ppt/tags/tag6.xml" ContentType="application/vnd.openxmlformats-officedocument.presentationml.tags+xml"/>
  <Override PartName="/ppt/notesSlides/notesSlide8.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9.xml" ContentType="application/vnd.openxmlformats-officedocument.presentationml.notesSlide+xml"/>
  <Override PartName="/ppt/charts/chart15.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6.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7.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8.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9.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20.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1.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2.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3.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4.xml" ContentType="application/vnd.openxmlformats-officedocument.drawingml.chart+xml"/>
  <Override PartName="/ppt/charts/style23.xml" ContentType="application/vnd.ms-office.chartstyle+xml"/>
  <Override PartName="/ppt/charts/colors23.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1"/>
  </p:notesMasterIdLst>
  <p:sldIdLst>
    <p:sldId id="2632" r:id="rId5"/>
    <p:sldId id="2653" r:id="rId6"/>
    <p:sldId id="256" r:id="rId7"/>
    <p:sldId id="277" r:id="rId8"/>
    <p:sldId id="258" r:id="rId9"/>
    <p:sldId id="259" r:id="rId10"/>
    <p:sldId id="260" r:id="rId11"/>
    <p:sldId id="262" r:id="rId12"/>
    <p:sldId id="263" r:id="rId13"/>
    <p:sldId id="264" r:id="rId14"/>
    <p:sldId id="265" r:id="rId15"/>
    <p:sldId id="2648" r:id="rId16"/>
    <p:sldId id="2631" r:id="rId17"/>
    <p:sldId id="267" r:id="rId18"/>
    <p:sldId id="271" r:id="rId19"/>
    <p:sldId id="273" r:id="rId20"/>
    <p:sldId id="272" r:id="rId21"/>
    <p:sldId id="2649" r:id="rId22"/>
    <p:sldId id="2651" r:id="rId23"/>
    <p:sldId id="275" r:id="rId24"/>
    <p:sldId id="2652" r:id="rId25"/>
    <p:sldId id="278" r:id="rId26"/>
    <p:sldId id="279" r:id="rId27"/>
    <p:sldId id="280" r:id="rId28"/>
    <p:sldId id="281" r:id="rId29"/>
    <p:sldId id="282" r:id="rId30"/>
  </p:sldIdLst>
  <p:sldSz cx="12192000" cy="6858000"/>
  <p:notesSz cx="6858000" cy="9144000"/>
  <p:custDataLst>
    <p:tags r:id="rId3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66"/>
    <a:srgbClr val="9933FF"/>
    <a:srgbClr val="FF33CC"/>
    <a:srgbClr val="00FFFF"/>
    <a:srgbClr val="0033CC"/>
    <a:srgbClr val="666699"/>
    <a:srgbClr val="CC99FF"/>
    <a:srgbClr val="CCECFF"/>
    <a:srgbClr val="660066"/>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E7E4B07-0DAF-48CB-8306-F281C0AB8889}" v="275" dt="2020-07-22T15:22:37.14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104" d="100"/>
          <a:sy n="104" d="100"/>
        </p:scale>
        <p:origin x="87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gs" Target="tags/tag1.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oleObject" Target="https://ts.accenture.com/sites/BlockchainCoreTeam/Shared%20Documents/Inclusion%20and%20Diversity/Copy%20of%20DCI%20Working%20Group%20Survey.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https://ts.accenture.com/sites/BlockchainCoreTeam/Shared%20Documents/Inclusion%20and%20Diversity/Copy%20of%20DCI%20Working%20Group%20Survey.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https://ts.accenture.com/sites/BlockchainCoreTeam/Shared%20Documents/Inclusion%20and%20Diversity/Copy%20of%20DCI%20Working%20Group%20Survey.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https://ts.accenture.com/sites/BlockchainCoreTeam/Shared%20Documents/Inclusion%20and%20Diversity/Copy%20of%20DCI%20Working%20Group%20Survey.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https://ts.accenture.com/sites/BlockchainCoreTeam/Shared%20Documents/Inclusion%20and%20Diversity/Copy%20of%20DCI%20Working%20Group%20Survey.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1" Type="http://schemas.openxmlformats.org/officeDocument/2006/relationships/oleObject" Target="https://ts.accenture.com/sites/BlockchainCoreTeam/Shared%20Documents/Inclusion%20and%20Diversity/Copy%20of%20DCI%20Working%20Group%20Survey.xlsx" TargetMode="External"/></Relationships>
</file>

<file path=ppt/charts/_rels/chart15.xml.rels><?xml version="1.0" encoding="UTF-8" standalone="yes"?>
<Relationships xmlns="http://schemas.openxmlformats.org/package/2006/relationships"><Relationship Id="rId3" Type="http://schemas.openxmlformats.org/officeDocument/2006/relationships/oleObject" Target="https://ts.accenture.com/sites/BlockchainCoreTeam/Shared%20Documents/Inclusion%20and%20Diversity/Copy%20of%20DCI%20Working%20Group%20Survey.xlsx" TargetMode="External"/><Relationship Id="rId2" Type="http://schemas.microsoft.com/office/2011/relationships/chartColorStyle" Target="colors14.xml"/><Relationship Id="rId1" Type="http://schemas.microsoft.com/office/2011/relationships/chartStyle" Target="style14.xml"/></Relationships>
</file>

<file path=ppt/charts/_rels/chart16.xml.rels><?xml version="1.0" encoding="UTF-8" standalone="yes"?>
<Relationships xmlns="http://schemas.openxmlformats.org/package/2006/relationships"><Relationship Id="rId3" Type="http://schemas.openxmlformats.org/officeDocument/2006/relationships/oleObject" Target="https://ts.accenture.com/sites/BlockchainCoreTeam/Shared%20Documents/Inclusion%20and%20Diversity/Copy%20of%20DCI%20Working%20Group%20Survey.xlsx" TargetMode="External"/><Relationship Id="rId2" Type="http://schemas.microsoft.com/office/2011/relationships/chartColorStyle" Target="colors15.xml"/><Relationship Id="rId1" Type="http://schemas.microsoft.com/office/2011/relationships/chartStyle" Target="style15.xml"/></Relationships>
</file>

<file path=ppt/charts/_rels/chart17.xml.rels><?xml version="1.0" encoding="UTF-8" standalone="yes"?>
<Relationships xmlns="http://schemas.openxmlformats.org/package/2006/relationships"><Relationship Id="rId3" Type="http://schemas.openxmlformats.org/officeDocument/2006/relationships/oleObject" Target="https://ts.accenture.com/sites/BlockchainCoreTeam/Shared%20Documents/Inclusion%20and%20Diversity/Copy%20of%20DCI%20Working%20Group%20Survey.xlsx" TargetMode="External"/><Relationship Id="rId2" Type="http://schemas.microsoft.com/office/2011/relationships/chartColorStyle" Target="colors16.xml"/><Relationship Id="rId1" Type="http://schemas.microsoft.com/office/2011/relationships/chartStyle" Target="style16.xml"/></Relationships>
</file>

<file path=ppt/charts/_rels/chart18.xml.rels><?xml version="1.0" encoding="UTF-8" standalone="yes"?>
<Relationships xmlns="http://schemas.openxmlformats.org/package/2006/relationships"><Relationship Id="rId3" Type="http://schemas.openxmlformats.org/officeDocument/2006/relationships/oleObject" Target="https://ts.accenture.com/sites/BlockchainCoreTeam/Shared%20Documents/Inclusion%20and%20Diversity/Copy%20of%20DCI%20Working%20Group%20Survey.xlsx" TargetMode="External"/><Relationship Id="rId2" Type="http://schemas.microsoft.com/office/2011/relationships/chartColorStyle" Target="colors17.xml"/><Relationship Id="rId1" Type="http://schemas.microsoft.com/office/2011/relationships/chartStyle" Target="style17.xml"/></Relationships>
</file>

<file path=ppt/charts/_rels/chart19.xml.rels><?xml version="1.0" encoding="UTF-8" standalone="yes"?>
<Relationships xmlns="http://schemas.openxmlformats.org/package/2006/relationships"><Relationship Id="rId3" Type="http://schemas.openxmlformats.org/officeDocument/2006/relationships/oleObject" Target="https://ts.accenture.com/sites/BlockchainCoreTeam/Shared%20Documents/Inclusion%20and%20Diversity/Copy%20of%20DCI%20Working%20Group%20Survey.xlsx" TargetMode="External"/><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oleObject" Target="https://ts.accenture.com/sites/BlockchainCoreTeam/Shared%20Documents/Inclusion%20and%20Diversity/Copy%20of%20DCI%20Working%20Group%20Survey.xlsx"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oleObject" Target="https://ts.accenture.com/sites/BlockchainCoreTeam/Shared%20Documents/Inclusion%20and%20Diversity/Copy%20of%20DCI%20Working%20Group%20Survey.xlsx" TargetMode="External"/><Relationship Id="rId2" Type="http://schemas.microsoft.com/office/2011/relationships/chartColorStyle" Target="colors19.xml"/><Relationship Id="rId1" Type="http://schemas.microsoft.com/office/2011/relationships/chartStyle" Target="style19.xml"/></Relationships>
</file>

<file path=ppt/charts/_rels/chart21.xml.rels><?xml version="1.0" encoding="UTF-8" standalone="yes"?>
<Relationships xmlns="http://schemas.openxmlformats.org/package/2006/relationships"><Relationship Id="rId3" Type="http://schemas.openxmlformats.org/officeDocument/2006/relationships/oleObject" Target="https://ts.accenture.com/sites/BlockchainCoreTeam/Shared%20Documents/Inclusion%20and%20Diversity/Copy%20of%20DCI%20Working%20Group%20Survey.xlsx" TargetMode="External"/><Relationship Id="rId2" Type="http://schemas.microsoft.com/office/2011/relationships/chartColorStyle" Target="colors20.xml"/><Relationship Id="rId1" Type="http://schemas.microsoft.com/office/2011/relationships/chartStyle" Target="style20.xml"/></Relationships>
</file>

<file path=ppt/charts/_rels/chart22.xml.rels><?xml version="1.0" encoding="UTF-8" standalone="yes"?>
<Relationships xmlns="http://schemas.openxmlformats.org/package/2006/relationships"><Relationship Id="rId3" Type="http://schemas.openxmlformats.org/officeDocument/2006/relationships/oleObject" Target="https://ts.accenture.com/sites/BlockchainCoreTeam/Shared%20Documents/Inclusion%20and%20Diversity/Copy%20of%20DCI%20Working%20Group%20Survey.xlsx" TargetMode="External"/><Relationship Id="rId2" Type="http://schemas.microsoft.com/office/2011/relationships/chartColorStyle" Target="colors21.xml"/><Relationship Id="rId1" Type="http://schemas.microsoft.com/office/2011/relationships/chartStyle" Target="style21.xml"/></Relationships>
</file>

<file path=ppt/charts/_rels/chart23.xml.rels><?xml version="1.0" encoding="UTF-8" standalone="yes"?>
<Relationships xmlns="http://schemas.openxmlformats.org/package/2006/relationships"><Relationship Id="rId3" Type="http://schemas.openxmlformats.org/officeDocument/2006/relationships/oleObject" Target="https://ts.accenture.com/sites/BlockchainCoreTeam/Shared%20Documents/Inclusion%20and%20Diversity/Copy%20of%20DCI%20Working%20Group%20Survey.xlsx" TargetMode="External"/><Relationship Id="rId2" Type="http://schemas.microsoft.com/office/2011/relationships/chartColorStyle" Target="colors22.xml"/><Relationship Id="rId1" Type="http://schemas.microsoft.com/office/2011/relationships/chartStyle" Target="style22.xml"/></Relationships>
</file>

<file path=ppt/charts/_rels/chart24.xml.rels><?xml version="1.0" encoding="UTF-8" standalone="yes"?>
<Relationships xmlns="http://schemas.openxmlformats.org/package/2006/relationships"><Relationship Id="rId3" Type="http://schemas.openxmlformats.org/officeDocument/2006/relationships/oleObject" Target="https://ts.accenture.com/sites/BlockchainCoreTeam/Shared%20Documents/Inclusion%20and%20Diversity/Copy%20of%20DCI%20Working%20Group%20Survey.xlsx" TargetMode="External"/><Relationship Id="rId2" Type="http://schemas.microsoft.com/office/2011/relationships/chartColorStyle" Target="colors23.xml"/><Relationship Id="rId1" Type="http://schemas.microsoft.com/office/2011/relationships/chartStyle" Target="style23.xml"/></Relationships>
</file>

<file path=ppt/charts/_rels/chart3.xml.rels><?xml version="1.0" encoding="UTF-8" standalone="yes"?>
<Relationships xmlns="http://schemas.openxmlformats.org/package/2006/relationships"><Relationship Id="rId3" Type="http://schemas.openxmlformats.org/officeDocument/2006/relationships/oleObject" Target="https://ts.accenture.com/sites/BlockchainCoreTeam/Shared%20Documents/Inclusion%20and%20Diversity/Copy%20of%20DCI%20Working%20Group%20Survey.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xlsx"/></Relationships>
</file>

<file path=ppt/charts/_rels/chart5.xml.rels><?xml version="1.0" encoding="UTF-8" standalone="yes"?>
<Relationships xmlns="http://schemas.openxmlformats.org/package/2006/relationships"><Relationship Id="rId3" Type="http://schemas.openxmlformats.org/officeDocument/2006/relationships/oleObject" Target="https://ts.accenture.com/sites/BlockchainCoreTeam/Shared%20Documents/Inclusion%20and%20Diversity/Copy%20of%20DCI%20Working%20Group%20Survey.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ts.accenture.com/sites/BlockchainCoreTeam/Shared%20Documents/Inclusion%20and%20Diversity/Copy%20of%20DCI%20Working%20Group%20Survey.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https://ts.accenture.com/sites/BlockchainCoreTeam/Shared%20Documents/Inclusion%20and%20Diversity/Copy%20of%20DCI%20Working%20Group%20Survey.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https://ts.accenture.com/sites/BlockchainCoreTeam/Shared%20Documents/Inclusion%20and%20Diversity/Copy%20of%20DCI%20Working%20Group%20Survey.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https://ts.accenture.com/sites/BlockchainCoreTeam/Shared%20Documents/Inclusion%20and%20Diversity/Copy%20of%20DCI%20Working%20Group%20Survey.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b="1" i="0" baseline="0" dirty="0">
                <a:effectLst/>
              </a:rPr>
              <a:t>In the past year, did you experience the following types of diversity within the Hyperledger community?</a:t>
            </a:r>
            <a:endParaRPr lang="en-US" dirty="0">
              <a:effectLst/>
            </a:endParaRPr>
          </a:p>
        </c:rich>
      </c:tx>
      <c:layout>
        <c:manualLayout>
          <c:xMode val="edge"/>
          <c:yMode val="edge"/>
          <c:x val="0.13377428716357301"/>
          <c:y val="2.5597263892114364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percentStacked"/>
        <c:varyColors val="0"/>
        <c:ser>
          <c:idx val="0"/>
          <c:order val="0"/>
          <c:tx>
            <c:strRef>
              <c:f>'Question 1'!$B$29</c:f>
              <c:strCache>
                <c:ptCount val="1"/>
                <c:pt idx="0">
                  <c:v>Always</c:v>
                </c:pt>
              </c:strCache>
            </c:strRef>
          </c:tx>
          <c:spPr>
            <a:solidFill>
              <a:srgbClr val="339966"/>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1'!$A$30:$A$34</c:f>
              <c:strCache>
                <c:ptCount val="5"/>
                <c:pt idx="0">
                  <c:v>Gender diversity</c:v>
                </c:pt>
                <c:pt idx="1">
                  <c:v>Global diversity</c:v>
                </c:pt>
                <c:pt idx="2">
                  <c:v>Racial/Ethnic Diversity</c:v>
                </c:pt>
                <c:pt idx="3">
                  <c:v>Diversity from the LGBTQIA community</c:v>
                </c:pt>
                <c:pt idx="4">
                  <c:v>Disability diversity</c:v>
                </c:pt>
              </c:strCache>
            </c:strRef>
          </c:cat>
          <c:val>
            <c:numRef>
              <c:f>'Question 1'!$B$30:$B$34</c:f>
              <c:numCache>
                <c:formatCode>0.00%</c:formatCode>
                <c:ptCount val="5"/>
                <c:pt idx="0">
                  <c:v>0.18559999999999999</c:v>
                </c:pt>
                <c:pt idx="1">
                  <c:v>0.35049999999999998</c:v>
                </c:pt>
                <c:pt idx="2">
                  <c:v>0.2268</c:v>
                </c:pt>
                <c:pt idx="3">
                  <c:v>4.1200000000000001E-2</c:v>
                </c:pt>
                <c:pt idx="4">
                  <c:v>3.09E-2</c:v>
                </c:pt>
              </c:numCache>
            </c:numRef>
          </c:val>
          <c:extLst>
            <c:ext xmlns:c16="http://schemas.microsoft.com/office/drawing/2014/chart" uri="{C3380CC4-5D6E-409C-BE32-E72D297353CC}">
              <c16:uniqueId val="{00000000-A774-463E-9A44-274126C40F01}"/>
            </c:ext>
          </c:extLst>
        </c:ser>
        <c:ser>
          <c:idx val="1"/>
          <c:order val="1"/>
          <c:tx>
            <c:strRef>
              <c:f>'Question 1'!$C$29</c:f>
              <c:strCache>
                <c:ptCount val="1"/>
                <c:pt idx="0">
                  <c:v>Usually</c:v>
                </c:pt>
              </c:strCache>
            </c:strRef>
          </c:tx>
          <c:spPr>
            <a:solidFill>
              <a:srgbClr val="00FFFF"/>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1'!$A$30:$A$34</c:f>
              <c:strCache>
                <c:ptCount val="5"/>
                <c:pt idx="0">
                  <c:v>Gender diversity</c:v>
                </c:pt>
                <c:pt idx="1">
                  <c:v>Global diversity</c:v>
                </c:pt>
                <c:pt idx="2">
                  <c:v>Racial/Ethnic Diversity</c:v>
                </c:pt>
                <c:pt idx="3">
                  <c:v>Diversity from the LGBTQIA community</c:v>
                </c:pt>
                <c:pt idx="4">
                  <c:v>Disability diversity</c:v>
                </c:pt>
              </c:strCache>
            </c:strRef>
          </c:cat>
          <c:val>
            <c:numRef>
              <c:f>'Question 1'!$C$30:$C$34</c:f>
              <c:numCache>
                <c:formatCode>0.00%</c:formatCode>
                <c:ptCount val="5"/>
                <c:pt idx="0">
                  <c:v>0.2165</c:v>
                </c:pt>
                <c:pt idx="1">
                  <c:v>0.35049999999999998</c:v>
                </c:pt>
                <c:pt idx="2">
                  <c:v>0.35049999999999998</c:v>
                </c:pt>
                <c:pt idx="3">
                  <c:v>8.2500000000000004E-2</c:v>
                </c:pt>
                <c:pt idx="4">
                  <c:v>5.1499999999999997E-2</c:v>
                </c:pt>
              </c:numCache>
            </c:numRef>
          </c:val>
          <c:extLst>
            <c:ext xmlns:c16="http://schemas.microsoft.com/office/drawing/2014/chart" uri="{C3380CC4-5D6E-409C-BE32-E72D297353CC}">
              <c16:uniqueId val="{00000001-A774-463E-9A44-274126C40F01}"/>
            </c:ext>
          </c:extLst>
        </c:ser>
        <c:ser>
          <c:idx val="2"/>
          <c:order val="2"/>
          <c:tx>
            <c:strRef>
              <c:f>'Question 1'!$D$29</c:f>
              <c:strCache>
                <c:ptCount val="1"/>
                <c:pt idx="0">
                  <c:v>Sometimes</c:v>
                </c:pt>
              </c:strCache>
            </c:strRef>
          </c:tx>
          <c:spPr>
            <a:solidFill>
              <a:srgbClr val="0033CC"/>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1'!$A$30:$A$34</c:f>
              <c:strCache>
                <c:ptCount val="5"/>
                <c:pt idx="0">
                  <c:v>Gender diversity</c:v>
                </c:pt>
                <c:pt idx="1">
                  <c:v>Global diversity</c:v>
                </c:pt>
                <c:pt idx="2">
                  <c:v>Racial/Ethnic Diversity</c:v>
                </c:pt>
                <c:pt idx="3">
                  <c:v>Diversity from the LGBTQIA community</c:v>
                </c:pt>
                <c:pt idx="4">
                  <c:v>Disability diversity</c:v>
                </c:pt>
              </c:strCache>
            </c:strRef>
          </c:cat>
          <c:val>
            <c:numRef>
              <c:f>'Question 1'!$D$30:$D$34</c:f>
              <c:numCache>
                <c:formatCode>0.00%</c:formatCode>
                <c:ptCount val="5"/>
                <c:pt idx="0">
                  <c:v>0.3196</c:v>
                </c:pt>
                <c:pt idx="1">
                  <c:v>0.14430000000000001</c:v>
                </c:pt>
                <c:pt idx="2">
                  <c:v>0.18559999999999999</c:v>
                </c:pt>
                <c:pt idx="3">
                  <c:v>7.22E-2</c:v>
                </c:pt>
                <c:pt idx="4">
                  <c:v>4.1200000000000001E-2</c:v>
                </c:pt>
              </c:numCache>
            </c:numRef>
          </c:val>
          <c:extLst>
            <c:ext xmlns:c16="http://schemas.microsoft.com/office/drawing/2014/chart" uri="{C3380CC4-5D6E-409C-BE32-E72D297353CC}">
              <c16:uniqueId val="{00000002-A774-463E-9A44-274126C40F01}"/>
            </c:ext>
          </c:extLst>
        </c:ser>
        <c:ser>
          <c:idx val="3"/>
          <c:order val="3"/>
          <c:tx>
            <c:strRef>
              <c:f>'Question 1'!$E$29</c:f>
              <c:strCache>
                <c:ptCount val="1"/>
                <c:pt idx="0">
                  <c:v>Rarely</c:v>
                </c:pt>
              </c:strCache>
            </c:strRef>
          </c:tx>
          <c:spPr>
            <a:solidFill>
              <a:srgbClr val="666699"/>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1'!$A$30:$A$34</c:f>
              <c:strCache>
                <c:ptCount val="5"/>
                <c:pt idx="0">
                  <c:v>Gender diversity</c:v>
                </c:pt>
                <c:pt idx="1">
                  <c:v>Global diversity</c:v>
                </c:pt>
                <c:pt idx="2">
                  <c:v>Racial/Ethnic Diversity</c:v>
                </c:pt>
                <c:pt idx="3">
                  <c:v>Diversity from the LGBTQIA community</c:v>
                </c:pt>
                <c:pt idx="4">
                  <c:v>Disability diversity</c:v>
                </c:pt>
              </c:strCache>
            </c:strRef>
          </c:cat>
          <c:val>
            <c:numRef>
              <c:f>'Question 1'!$E$30:$E$34</c:f>
              <c:numCache>
                <c:formatCode>0.00%</c:formatCode>
                <c:ptCount val="5"/>
                <c:pt idx="0">
                  <c:v>0.1237</c:v>
                </c:pt>
                <c:pt idx="1">
                  <c:v>4.1200000000000001E-2</c:v>
                </c:pt>
                <c:pt idx="2">
                  <c:v>7.22E-2</c:v>
                </c:pt>
                <c:pt idx="3">
                  <c:v>8.2500000000000004E-2</c:v>
                </c:pt>
                <c:pt idx="4">
                  <c:v>8.2500000000000004E-2</c:v>
                </c:pt>
              </c:numCache>
            </c:numRef>
          </c:val>
          <c:extLst>
            <c:ext xmlns:c16="http://schemas.microsoft.com/office/drawing/2014/chart" uri="{C3380CC4-5D6E-409C-BE32-E72D297353CC}">
              <c16:uniqueId val="{00000003-A774-463E-9A44-274126C40F01}"/>
            </c:ext>
          </c:extLst>
        </c:ser>
        <c:ser>
          <c:idx val="4"/>
          <c:order val="4"/>
          <c:tx>
            <c:strRef>
              <c:f>'Question 1'!$F$29</c:f>
              <c:strCache>
                <c:ptCount val="1"/>
                <c:pt idx="0">
                  <c:v>Never</c:v>
                </c:pt>
              </c:strCache>
            </c:strRef>
          </c:tx>
          <c:spPr>
            <a:solidFill>
              <a:srgbClr val="CC99FF"/>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1'!$A$30:$A$34</c:f>
              <c:strCache>
                <c:ptCount val="5"/>
                <c:pt idx="0">
                  <c:v>Gender diversity</c:v>
                </c:pt>
                <c:pt idx="1">
                  <c:v>Global diversity</c:v>
                </c:pt>
                <c:pt idx="2">
                  <c:v>Racial/Ethnic Diversity</c:v>
                </c:pt>
                <c:pt idx="3">
                  <c:v>Diversity from the LGBTQIA community</c:v>
                </c:pt>
                <c:pt idx="4">
                  <c:v>Disability diversity</c:v>
                </c:pt>
              </c:strCache>
            </c:strRef>
          </c:cat>
          <c:val>
            <c:numRef>
              <c:f>'Question 1'!$F$30:$F$34</c:f>
              <c:numCache>
                <c:formatCode>0.00%</c:formatCode>
                <c:ptCount val="5"/>
                <c:pt idx="0">
                  <c:v>3.09E-2</c:v>
                </c:pt>
                <c:pt idx="1">
                  <c:v>3.09E-2</c:v>
                </c:pt>
                <c:pt idx="2">
                  <c:v>2.06E-2</c:v>
                </c:pt>
                <c:pt idx="3">
                  <c:v>7.22E-2</c:v>
                </c:pt>
                <c:pt idx="4">
                  <c:v>0.13400000000000001</c:v>
                </c:pt>
              </c:numCache>
            </c:numRef>
          </c:val>
          <c:extLst>
            <c:ext xmlns:c16="http://schemas.microsoft.com/office/drawing/2014/chart" uri="{C3380CC4-5D6E-409C-BE32-E72D297353CC}">
              <c16:uniqueId val="{00000004-A774-463E-9A44-274126C40F01}"/>
            </c:ext>
          </c:extLst>
        </c:ser>
        <c:ser>
          <c:idx val="5"/>
          <c:order val="5"/>
          <c:tx>
            <c:strRef>
              <c:f>'Question 1'!$G$29</c:f>
              <c:strCache>
                <c:ptCount val="1"/>
                <c:pt idx="0">
                  <c:v>I don’t know</c:v>
                </c:pt>
              </c:strCache>
            </c:strRef>
          </c:tx>
          <c:spPr>
            <a:solidFill>
              <a:srgbClr val="FF33CC"/>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1'!$A$30:$A$34</c:f>
              <c:strCache>
                <c:ptCount val="5"/>
                <c:pt idx="0">
                  <c:v>Gender diversity</c:v>
                </c:pt>
                <c:pt idx="1">
                  <c:v>Global diversity</c:v>
                </c:pt>
                <c:pt idx="2">
                  <c:v>Racial/Ethnic Diversity</c:v>
                </c:pt>
                <c:pt idx="3">
                  <c:v>Diversity from the LGBTQIA community</c:v>
                </c:pt>
                <c:pt idx="4">
                  <c:v>Disability diversity</c:v>
                </c:pt>
              </c:strCache>
            </c:strRef>
          </c:cat>
          <c:val>
            <c:numRef>
              <c:f>'Question 1'!$G$30:$G$34</c:f>
              <c:numCache>
                <c:formatCode>0.00%</c:formatCode>
                <c:ptCount val="5"/>
                <c:pt idx="0">
                  <c:v>0.1237</c:v>
                </c:pt>
                <c:pt idx="1">
                  <c:v>8.2500000000000004E-2</c:v>
                </c:pt>
                <c:pt idx="2">
                  <c:v>0.14430000000000001</c:v>
                </c:pt>
                <c:pt idx="3">
                  <c:v>0.64949999999999997</c:v>
                </c:pt>
                <c:pt idx="4">
                  <c:v>0.65980000000000005</c:v>
                </c:pt>
              </c:numCache>
            </c:numRef>
          </c:val>
          <c:extLst>
            <c:ext xmlns:c16="http://schemas.microsoft.com/office/drawing/2014/chart" uri="{C3380CC4-5D6E-409C-BE32-E72D297353CC}">
              <c16:uniqueId val="{00000005-A774-463E-9A44-274126C40F01}"/>
            </c:ext>
          </c:extLst>
        </c:ser>
        <c:dLbls>
          <c:showLegendKey val="0"/>
          <c:showVal val="0"/>
          <c:showCatName val="0"/>
          <c:showSerName val="0"/>
          <c:showPercent val="0"/>
          <c:showBubbleSize val="0"/>
        </c:dLbls>
        <c:gapWidth val="150"/>
        <c:overlap val="100"/>
        <c:axId val="670414896"/>
        <c:axId val="669217888"/>
      </c:barChart>
      <c:catAx>
        <c:axId val="6704148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669217888"/>
        <c:crosses val="autoZero"/>
        <c:auto val="1"/>
        <c:lblAlgn val="ctr"/>
        <c:lblOffset val="100"/>
        <c:noMultiLvlLbl val="0"/>
      </c:catAx>
      <c:valAx>
        <c:axId val="669217888"/>
        <c:scaling>
          <c:orientation val="minMax"/>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670414896"/>
        <c:crosses val="autoZero"/>
        <c:crossBetween val="between"/>
      </c:valAx>
      <c:spPr>
        <a:noFill/>
        <a:ln>
          <a:noFill/>
        </a:ln>
        <a:effectLst/>
      </c:spPr>
    </c:plotArea>
    <c:legend>
      <c:legendPos val="b"/>
      <c:layout>
        <c:manualLayout>
          <c:xMode val="edge"/>
          <c:yMode val="edge"/>
          <c:x val="0.22332081411818408"/>
          <c:y val="0.93021042965162848"/>
          <c:w val="0.6215595652845185"/>
          <c:h val="6.9789570348371466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EAD-4D11-9570-6BA57741F9DF}"/>
              </c:ext>
            </c:extLst>
          </c:dPt>
          <c:dPt>
            <c:idx val="1"/>
            <c:bubble3D val="0"/>
            <c:spPr>
              <a:solidFill>
                <a:srgbClr val="CCECFF"/>
              </a:solidFill>
              <a:ln w="19050">
                <a:solidFill>
                  <a:schemeClr val="lt1"/>
                </a:solidFill>
              </a:ln>
              <a:effectLst/>
            </c:spPr>
            <c:extLst>
              <c:ext xmlns:c16="http://schemas.microsoft.com/office/drawing/2014/chart" uri="{C3380CC4-5D6E-409C-BE32-E72D297353CC}">
                <c16:uniqueId val="{00000003-CEAD-4D11-9570-6BA57741F9D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CEAD-4D11-9570-6BA57741F9DF}"/>
              </c:ext>
            </c:extLst>
          </c:dPt>
          <c:dPt>
            <c:idx val="3"/>
            <c:bubble3D val="0"/>
            <c:spPr>
              <a:solidFill>
                <a:srgbClr val="CC99FF"/>
              </a:solidFill>
              <a:ln w="19050">
                <a:solidFill>
                  <a:schemeClr val="lt1"/>
                </a:solidFill>
              </a:ln>
              <a:effectLst/>
            </c:spPr>
            <c:extLst>
              <c:ext xmlns:c16="http://schemas.microsoft.com/office/drawing/2014/chart" uri="{C3380CC4-5D6E-409C-BE32-E72D297353CC}">
                <c16:uniqueId val="{00000007-CEAD-4D11-9570-6BA57741F9DF}"/>
              </c:ext>
            </c:extLst>
          </c:dPt>
          <c:dPt>
            <c:idx val="4"/>
            <c:bubble3D val="0"/>
            <c:spPr>
              <a:solidFill>
                <a:srgbClr val="00FFFF"/>
              </a:solidFill>
              <a:ln w="19050">
                <a:solidFill>
                  <a:schemeClr val="lt1"/>
                </a:solidFill>
              </a:ln>
              <a:effectLst/>
            </c:spPr>
            <c:extLst>
              <c:ext xmlns:c16="http://schemas.microsoft.com/office/drawing/2014/chart" uri="{C3380CC4-5D6E-409C-BE32-E72D297353CC}">
                <c16:uniqueId val="{00000009-CEAD-4D11-9570-6BA57741F9DF}"/>
              </c:ext>
            </c:extLst>
          </c:dPt>
          <c:dPt>
            <c:idx val="5"/>
            <c:bubble3D val="0"/>
            <c:spPr>
              <a:solidFill>
                <a:srgbClr val="FF33CC"/>
              </a:solidFill>
              <a:ln w="19050">
                <a:solidFill>
                  <a:schemeClr val="lt1"/>
                </a:solidFill>
              </a:ln>
              <a:effectLst/>
            </c:spPr>
            <c:extLst>
              <c:ext xmlns:c16="http://schemas.microsoft.com/office/drawing/2014/chart" uri="{C3380CC4-5D6E-409C-BE32-E72D297353CC}">
                <c16:uniqueId val="{0000000B-CEAD-4D11-9570-6BA57741F9DF}"/>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'Question 7'!$A$29:$A$34</c:f>
              <c:strCache>
                <c:ptCount val="6"/>
                <c:pt idx="0">
                  <c:v>Africa</c:v>
                </c:pt>
                <c:pt idx="1">
                  <c:v>APAC</c:v>
                </c:pt>
                <c:pt idx="2">
                  <c:v>Carribean</c:v>
                </c:pt>
                <c:pt idx="3">
                  <c:v>Europe</c:v>
                </c:pt>
                <c:pt idx="4">
                  <c:v>North America</c:v>
                </c:pt>
                <c:pt idx="5">
                  <c:v>South America</c:v>
                </c:pt>
              </c:strCache>
            </c:strRef>
          </c:cat>
          <c:val>
            <c:numRef>
              <c:f>'Question 7'!$B$29:$B$34</c:f>
              <c:numCache>
                <c:formatCode>0%</c:formatCode>
                <c:ptCount val="6"/>
                <c:pt idx="0">
                  <c:v>2.2200000000000001E-2</c:v>
                </c:pt>
                <c:pt idx="1">
                  <c:v>0.25380000000000003</c:v>
                </c:pt>
                <c:pt idx="2">
                  <c:v>1.11E-2</c:v>
                </c:pt>
                <c:pt idx="3">
                  <c:v>0.1777</c:v>
                </c:pt>
                <c:pt idx="4">
                  <c:v>0.54879999999999995</c:v>
                </c:pt>
                <c:pt idx="5">
                  <c:v>2.2200000000000001E-2</c:v>
                </c:pt>
              </c:numCache>
            </c:numRef>
          </c:val>
          <c:extLst>
            <c:ext xmlns:c16="http://schemas.microsoft.com/office/drawing/2014/chart" uri="{C3380CC4-5D6E-409C-BE32-E72D297353CC}">
              <c16:uniqueId val="{0000000C-CEAD-4D11-9570-6BA57741F9DF}"/>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dirty="0"/>
              <a:t>Age</a:t>
            </a:r>
            <a:r>
              <a:rPr lang="en-US" sz="1800" baseline="0" dirty="0"/>
              <a:t> of respondents</a:t>
            </a:r>
            <a:endParaRPr lang="en-US" sz="1800"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rgbClr val="CC99FF"/>
              </a:solidFill>
              <a:ln w="19050">
                <a:solidFill>
                  <a:schemeClr val="lt1"/>
                </a:solidFill>
              </a:ln>
              <a:effectLst/>
            </c:spPr>
            <c:extLst>
              <c:ext xmlns:c16="http://schemas.microsoft.com/office/drawing/2014/chart" uri="{C3380CC4-5D6E-409C-BE32-E72D297353CC}">
                <c16:uniqueId val="{00000001-D909-4592-9700-1646E2813FB2}"/>
              </c:ext>
            </c:extLst>
          </c:dPt>
          <c:dPt>
            <c:idx val="1"/>
            <c:bubble3D val="0"/>
            <c:spPr>
              <a:solidFill>
                <a:srgbClr val="00FFFF"/>
              </a:solidFill>
              <a:ln w="19050">
                <a:solidFill>
                  <a:schemeClr val="lt1"/>
                </a:solidFill>
              </a:ln>
              <a:effectLst/>
            </c:spPr>
            <c:extLst>
              <c:ext xmlns:c16="http://schemas.microsoft.com/office/drawing/2014/chart" uri="{C3380CC4-5D6E-409C-BE32-E72D297353CC}">
                <c16:uniqueId val="{00000003-D909-4592-9700-1646E2813FB2}"/>
              </c:ext>
            </c:extLst>
          </c:dPt>
          <c:dPt>
            <c:idx val="2"/>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5-D909-4592-9700-1646E2813FB2}"/>
              </c:ext>
            </c:extLst>
          </c:dPt>
          <c:dPt>
            <c:idx val="3"/>
            <c:bubble3D val="0"/>
            <c:spPr>
              <a:solidFill>
                <a:srgbClr val="CCECFF"/>
              </a:solidFill>
              <a:ln w="19050">
                <a:solidFill>
                  <a:schemeClr val="lt1"/>
                </a:solidFill>
              </a:ln>
              <a:effectLst/>
            </c:spPr>
            <c:extLst>
              <c:ext xmlns:c16="http://schemas.microsoft.com/office/drawing/2014/chart" uri="{C3380CC4-5D6E-409C-BE32-E72D297353CC}">
                <c16:uniqueId val="{00000007-D909-4592-9700-1646E2813FB2}"/>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D909-4592-9700-1646E2813FB2}"/>
              </c:ext>
            </c:extLst>
          </c:dPt>
          <c:dPt>
            <c:idx val="5"/>
            <c:bubble3D val="0"/>
            <c:spPr>
              <a:solidFill>
                <a:srgbClr val="0033CC"/>
              </a:solidFill>
              <a:ln w="19050">
                <a:solidFill>
                  <a:schemeClr val="lt1"/>
                </a:solidFill>
              </a:ln>
              <a:effectLst/>
            </c:spPr>
            <c:extLst>
              <c:ext xmlns:c16="http://schemas.microsoft.com/office/drawing/2014/chart" uri="{C3380CC4-5D6E-409C-BE32-E72D297353CC}">
                <c16:uniqueId val="{0000000B-D909-4592-9700-1646E2813FB2}"/>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D909-4592-9700-1646E2813FB2}"/>
              </c:ext>
            </c:extLst>
          </c:dPt>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'Question 8'!$A$4:$A$10</c:f>
              <c:strCache>
                <c:ptCount val="7"/>
                <c:pt idx="0">
                  <c:v>18 to 24</c:v>
                </c:pt>
                <c:pt idx="1">
                  <c:v>25 to 34</c:v>
                </c:pt>
                <c:pt idx="2">
                  <c:v>35 to 44</c:v>
                </c:pt>
                <c:pt idx="3">
                  <c:v>45 to 54</c:v>
                </c:pt>
                <c:pt idx="4">
                  <c:v>55 to 64</c:v>
                </c:pt>
                <c:pt idx="5">
                  <c:v>65 to 74</c:v>
                </c:pt>
                <c:pt idx="6">
                  <c:v>75 or older</c:v>
                </c:pt>
              </c:strCache>
            </c:strRef>
          </c:cat>
          <c:val>
            <c:numRef>
              <c:f>'Question 8'!$B$4:$B$10</c:f>
              <c:numCache>
                <c:formatCode>0%</c:formatCode>
                <c:ptCount val="7"/>
                <c:pt idx="0">
                  <c:v>7.1400000000000005E-2</c:v>
                </c:pt>
                <c:pt idx="1">
                  <c:v>0.3367</c:v>
                </c:pt>
                <c:pt idx="2">
                  <c:v>0.23469999999999999</c:v>
                </c:pt>
                <c:pt idx="3">
                  <c:v>0.22450000000000001</c:v>
                </c:pt>
                <c:pt idx="4">
                  <c:v>0.12239999999999999</c:v>
                </c:pt>
                <c:pt idx="5">
                  <c:v>1.0200000000000001E-2</c:v>
                </c:pt>
                <c:pt idx="6">
                  <c:v>0</c:v>
                </c:pt>
              </c:numCache>
            </c:numRef>
          </c:val>
          <c:extLst>
            <c:ext xmlns:c16="http://schemas.microsoft.com/office/drawing/2014/chart" uri="{C3380CC4-5D6E-409C-BE32-E72D297353CC}">
              <c16:uniqueId val="{0000000E-D909-4592-9700-1646E2813FB2}"/>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600" dirty="0"/>
              <a:t>What</a:t>
            </a:r>
            <a:r>
              <a:rPr lang="en-US" sz="1600" baseline="0" dirty="0"/>
              <a:t> is your race or origin?</a:t>
            </a:r>
            <a:endParaRPr lang="en-US" sz="1600"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rgbClr val="339966"/>
              </a:solidFill>
              <a:ln w="19050">
                <a:solidFill>
                  <a:schemeClr val="lt1"/>
                </a:solidFill>
              </a:ln>
              <a:effectLst/>
            </c:spPr>
            <c:extLst>
              <c:ext xmlns:c16="http://schemas.microsoft.com/office/drawing/2014/chart" uri="{C3380CC4-5D6E-409C-BE32-E72D297353CC}">
                <c16:uniqueId val="{00000001-C177-41C8-B150-98EAE34DB7A6}"/>
              </c:ext>
            </c:extLst>
          </c:dPt>
          <c:dPt>
            <c:idx val="1"/>
            <c:bubble3D val="0"/>
            <c:spPr>
              <a:solidFill>
                <a:srgbClr val="CC99FF"/>
              </a:solidFill>
              <a:ln w="19050">
                <a:solidFill>
                  <a:schemeClr val="lt1"/>
                </a:solidFill>
              </a:ln>
              <a:effectLst/>
            </c:spPr>
            <c:extLst>
              <c:ext xmlns:c16="http://schemas.microsoft.com/office/drawing/2014/chart" uri="{C3380CC4-5D6E-409C-BE32-E72D297353CC}">
                <c16:uniqueId val="{00000003-C177-41C8-B150-98EAE34DB7A6}"/>
              </c:ext>
            </c:extLst>
          </c:dPt>
          <c:dPt>
            <c:idx val="2"/>
            <c:bubble3D val="0"/>
            <c:spPr>
              <a:solidFill>
                <a:srgbClr val="00FFFF"/>
              </a:solidFill>
              <a:ln w="19050">
                <a:solidFill>
                  <a:schemeClr val="lt1"/>
                </a:solidFill>
              </a:ln>
              <a:effectLst/>
            </c:spPr>
            <c:extLst>
              <c:ext xmlns:c16="http://schemas.microsoft.com/office/drawing/2014/chart" uri="{C3380CC4-5D6E-409C-BE32-E72D297353CC}">
                <c16:uniqueId val="{00000005-C177-41C8-B150-98EAE34DB7A6}"/>
              </c:ext>
            </c:extLst>
          </c:dPt>
          <c:dPt>
            <c:idx val="3"/>
            <c:bubble3D val="0"/>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07-C177-41C8-B150-98EAE34DB7A6}"/>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C177-41C8-B150-98EAE34DB7A6}"/>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C177-41C8-B150-98EAE34DB7A6}"/>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C177-41C8-B150-98EAE34DB7A6}"/>
              </c:ext>
            </c:extLst>
          </c:dPt>
          <c:dPt>
            <c:idx val="7"/>
            <c:bubble3D val="0"/>
            <c:spPr>
              <a:solidFill>
                <a:schemeClr val="accent3">
                  <a:lumMod val="20000"/>
                  <a:lumOff val="80000"/>
                </a:schemeClr>
              </a:solidFill>
              <a:ln w="19050">
                <a:solidFill>
                  <a:schemeClr val="lt1"/>
                </a:solidFill>
              </a:ln>
              <a:effectLst/>
            </c:spPr>
            <c:extLst>
              <c:ext xmlns:c16="http://schemas.microsoft.com/office/drawing/2014/chart" uri="{C3380CC4-5D6E-409C-BE32-E72D297353CC}">
                <c16:uniqueId val="{0000000F-C177-41C8-B150-98EAE34DB7A6}"/>
              </c:ext>
            </c:extLst>
          </c:dPt>
          <c:dPt>
            <c:idx val="8"/>
            <c:bubble3D val="0"/>
            <c:spPr>
              <a:solidFill>
                <a:srgbClr val="CCECFF"/>
              </a:solidFill>
              <a:ln w="19050">
                <a:solidFill>
                  <a:schemeClr val="lt1"/>
                </a:solidFill>
              </a:ln>
              <a:effectLst/>
            </c:spPr>
            <c:extLst>
              <c:ext xmlns:c16="http://schemas.microsoft.com/office/drawing/2014/chart" uri="{C3380CC4-5D6E-409C-BE32-E72D297353CC}">
                <c16:uniqueId val="{00000011-C177-41C8-B150-98EAE34DB7A6}"/>
              </c:ext>
            </c:extLst>
          </c:dPt>
          <c:dLbls>
            <c:dLbl>
              <c:idx val="3"/>
              <c:layout>
                <c:manualLayout>
                  <c:x val="-2.5485250847928076E-3"/>
                  <c:y val="3.5770714981329318E-2"/>
                </c:manualLayout>
              </c:layout>
              <c:numFmt formatCode="0%" sourceLinked="0"/>
              <c:spPr>
                <a:noFill/>
                <a:ln>
                  <a:noFill/>
                </a:ln>
                <a:effectLst/>
              </c:spPr>
              <c:txPr>
                <a:bodyPr rot="0" spcFirstLastPara="1" vertOverflow="ellipsis" vert="horz" wrap="square" lIns="38100" tIns="19050" rIns="38100" bIns="19050" anchor="ctr" anchorCtr="1">
                  <a:no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15:layout>
                    <c:manualLayout>
                      <c:w val="0.22387485346854866"/>
                      <c:h val="0.10794520675068286"/>
                    </c:manualLayout>
                  </c15:layout>
                </c:ext>
                <c:ext xmlns:c16="http://schemas.microsoft.com/office/drawing/2014/chart" uri="{C3380CC4-5D6E-409C-BE32-E72D297353CC}">
                  <c16:uniqueId val="{00000007-C177-41C8-B150-98EAE34DB7A6}"/>
                </c:ext>
              </c:extLst>
            </c:dLbl>
            <c:dLbl>
              <c:idx val="4"/>
              <c:delete val="1"/>
              <c:extLst>
                <c:ext xmlns:c15="http://schemas.microsoft.com/office/drawing/2012/chart" uri="{CE6537A1-D6FC-4f65-9D91-7224C49458BB}"/>
                <c:ext xmlns:c16="http://schemas.microsoft.com/office/drawing/2014/chart" uri="{C3380CC4-5D6E-409C-BE32-E72D297353CC}">
                  <c16:uniqueId val="{00000009-C177-41C8-B150-98EAE34DB7A6}"/>
                </c:ext>
              </c:extLst>
            </c:dLbl>
            <c:dLbl>
              <c:idx val="5"/>
              <c:delete val="1"/>
              <c:extLst>
                <c:ext xmlns:c15="http://schemas.microsoft.com/office/drawing/2012/chart" uri="{CE6537A1-D6FC-4f65-9D91-7224C49458BB}"/>
                <c:ext xmlns:c16="http://schemas.microsoft.com/office/drawing/2014/chart" uri="{C3380CC4-5D6E-409C-BE32-E72D297353CC}">
                  <c16:uniqueId val="{0000000B-C177-41C8-B150-98EAE34DB7A6}"/>
                </c:ext>
              </c:extLst>
            </c:dLbl>
            <c:dLbl>
              <c:idx val="6"/>
              <c:delete val="1"/>
              <c:extLst>
                <c:ext xmlns:c15="http://schemas.microsoft.com/office/drawing/2012/chart" uri="{CE6537A1-D6FC-4f65-9D91-7224C49458BB}"/>
                <c:ext xmlns:c16="http://schemas.microsoft.com/office/drawing/2014/chart" uri="{C3380CC4-5D6E-409C-BE32-E72D297353CC}">
                  <c16:uniqueId val="{0000000D-C177-41C8-B150-98EAE34DB7A6}"/>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'Question 11'!$A$4:$A$12</c:f>
              <c:strCache>
                <c:ptCount val="9"/>
                <c:pt idx="0">
                  <c:v>Black</c:v>
                </c:pt>
                <c:pt idx="1">
                  <c:v>Asian</c:v>
                </c:pt>
                <c:pt idx="2">
                  <c:v>Caucasian</c:v>
                </c:pt>
                <c:pt idx="3">
                  <c:v>Hispanic/Latino/Spanish</c:v>
                </c:pt>
                <c:pt idx="4">
                  <c:v>American Indian/Alaskan Native</c:v>
                </c:pt>
                <c:pt idx="5">
                  <c:v>Native Hawaiian/Pacific Islander</c:v>
                </c:pt>
                <c:pt idx="6">
                  <c:v>Middle Eastern/Arab</c:v>
                </c:pt>
                <c:pt idx="7">
                  <c:v>None of the above</c:v>
                </c:pt>
                <c:pt idx="8">
                  <c:v>Prefer not to answer</c:v>
                </c:pt>
              </c:strCache>
            </c:strRef>
          </c:cat>
          <c:val>
            <c:numRef>
              <c:f>'Question 11'!$B$4:$B$12</c:f>
              <c:numCache>
                <c:formatCode>0.00%</c:formatCode>
                <c:ptCount val="9"/>
                <c:pt idx="0">
                  <c:v>4.0800000000000003E-2</c:v>
                </c:pt>
                <c:pt idx="1">
                  <c:v>0.2959</c:v>
                </c:pt>
                <c:pt idx="2">
                  <c:v>0.54079999999999995</c:v>
                </c:pt>
                <c:pt idx="3">
                  <c:v>5.0999999999999997E-2</c:v>
                </c:pt>
                <c:pt idx="4">
                  <c:v>0</c:v>
                </c:pt>
                <c:pt idx="5">
                  <c:v>0</c:v>
                </c:pt>
                <c:pt idx="6">
                  <c:v>0</c:v>
                </c:pt>
                <c:pt idx="7">
                  <c:v>3.0599999999999999E-2</c:v>
                </c:pt>
                <c:pt idx="8">
                  <c:v>8.1600000000000006E-2</c:v>
                </c:pt>
              </c:numCache>
            </c:numRef>
          </c:val>
          <c:extLst>
            <c:ext xmlns:c16="http://schemas.microsoft.com/office/drawing/2014/chart" uri="{C3380CC4-5D6E-409C-BE32-E72D297353CC}">
              <c16:uniqueId val="{00000012-C177-41C8-B150-98EAE34DB7A6}"/>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What</a:t>
            </a:r>
            <a:r>
              <a:rPr lang="en-US" baseline="0" dirty="0"/>
              <a:t> gender do you identify with?</a:t>
            </a:r>
            <a:endParaRPr lang="en-US" dirty="0"/>
          </a:p>
        </c:rich>
      </c:tx>
      <c:layout>
        <c:manualLayout>
          <c:xMode val="edge"/>
          <c:yMode val="edge"/>
          <c:x val="0.27223755374538522"/>
          <c:y val="0"/>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rgbClr val="CC99FF"/>
              </a:solidFill>
              <a:ln w="19050">
                <a:solidFill>
                  <a:schemeClr val="lt1"/>
                </a:solidFill>
              </a:ln>
              <a:effectLst/>
            </c:spPr>
            <c:extLst>
              <c:ext xmlns:c16="http://schemas.microsoft.com/office/drawing/2014/chart" uri="{C3380CC4-5D6E-409C-BE32-E72D297353CC}">
                <c16:uniqueId val="{00000001-292D-442E-833F-FEDD9AE9B3A4}"/>
              </c:ext>
            </c:extLst>
          </c:dPt>
          <c:dPt>
            <c:idx val="1"/>
            <c:bubble3D val="0"/>
            <c:spPr>
              <a:solidFill>
                <a:srgbClr val="00FFFF"/>
              </a:solidFill>
              <a:ln w="19050">
                <a:solidFill>
                  <a:schemeClr val="lt1"/>
                </a:solidFill>
              </a:ln>
              <a:effectLst/>
            </c:spPr>
            <c:extLst>
              <c:ext xmlns:c16="http://schemas.microsoft.com/office/drawing/2014/chart" uri="{C3380CC4-5D6E-409C-BE32-E72D297353CC}">
                <c16:uniqueId val="{00000003-292D-442E-833F-FEDD9AE9B3A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292D-442E-833F-FEDD9AE9B3A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292D-442E-833F-FEDD9AE9B3A4}"/>
              </c:ext>
            </c:extLst>
          </c:dPt>
          <c:dPt>
            <c:idx val="4"/>
            <c:bubble3D val="0"/>
            <c:spPr>
              <a:solidFill>
                <a:srgbClr val="CCECFF"/>
              </a:solidFill>
              <a:ln w="19050">
                <a:solidFill>
                  <a:schemeClr val="lt1"/>
                </a:solidFill>
              </a:ln>
              <a:effectLst/>
            </c:spPr>
            <c:extLst>
              <c:ext xmlns:c16="http://schemas.microsoft.com/office/drawing/2014/chart" uri="{C3380CC4-5D6E-409C-BE32-E72D297353CC}">
                <c16:uniqueId val="{00000009-292D-442E-833F-FEDD9AE9B3A4}"/>
              </c:ext>
            </c:extLst>
          </c:dPt>
          <c:dLbls>
            <c:dLbl>
              <c:idx val="4"/>
              <c:layout>
                <c:manualLayout>
                  <c:x val="0.21227199667702082"/>
                  <c:y val="-1.3854948229211942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292D-442E-833F-FEDD9AE9B3A4}"/>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'Question 9'!$A$4:$A$8</c:f>
              <c:strCache>
                <c:ptCount val="5"/>
                <c:pt idx="0">
                  <c:v>Female/Woman</c:v>
                </c:pt>
                <c:pt idx="1">
                  <c:v>Male/Man</c:v>
                </c:pt>
                <c:pt idx="2">
                  <c:v>Transgender</c:v>
                </c:pt>
                <c:pt idx="3">
                  <c:v>Gender non-confirming</c:v>
                </c:pt>
                <c:pt idx="4">
                  <c:v>Prefer not to say</c:v>
                </c:pt>
              </c:strCache>
            </c:strRef>
          </c:cat>
          <c:val>
            <c:numRef>
              <c:f>'Question 9'!$B$4:$B$8</c:f>
              <c:numCache>
                <c:formatCode>0.00%</c:formatCode>
                <c:ptCount val="5"/>
                <c:pt idx="0">
                  <c:v>0.13270000000000001</c:v>
                </c:pt>
                <c:pt idx="1">
                  <c:v>0.84689999999999999</c:v>
                </c:pt>
                <c:pt idx="2">
                  <c:v>0</c:v>
                </c:pt>
                <c:pt idx="3">
                  <c:v>0</c:v>
                </c:pt>
                <c:pt idx="4">
                  <c:v>2.0400000000000001E-2</c:v>
                </c:pt>
              </c:numCache>
            </c:numRef>
          </c:val>
          <c:extLst>
            <c:ext xmlns:c16="http://schemas.microsoft.com/office/drawing/2014/chart" uri="{C3380CC4-5D6E-409C-BE32-E72D297353CC}">
              <c16:uniqueId val="{0000000A-292D-442E-833F-FEDD9AE9B3A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dirty="0"/>
              <a:t>What is your</a:t>
            </a:r>
            <a:r>
              <a:rPr lang="en-US" sz="1400" baseline="0" dirty="0"/>
              <a:t> sexual orientation? </a:t>
            </a:r>
            <a:endParaRPr lang="en-US" sz="1400" dirty="0"/>
          </a:p>
        </c:rich>
      </c:tx>
      <c:overlay val="0"/>
      <c:spPr>
        <a:noFill/>
        <a:ln>
          <a:noFill/>
        </a:ln>
        <a:effectLst/>
      </c:spPr>
    </c:title>
    <c:autoTitleDeleted val="0"/>
    <c:plotArea>
      <c:layout/>
      <c:pieChart>
        <c:varyColors val="1"/>
        <c:ser>
          <c:idx val="0"/>
          <c:order val="0"/>
          <c:dPt>
            <c:idx val="0"/>
            <c:bubble3D val="0"/>
            <c:spPr>
              <a:solidFill>
                <a:srgbClr val="CC99FF"/>
              </a:solidFill>
              <a:ln w="19050">
                <a:solidFill>
                  <a:schemeClr val="lt1"/>
                </a:solidFill>
              </a:ln>
              <a:effectLst/>
            </c:spPr>
            <c:extLst>
              <c:ext xmlns:c16="http://schemas.microsoft.com/office/drawing/2014/chart" uri="{C3380CC4-5D6E-409C-BE32-E72D297353CC}">
                <c16:uniqueId val="{00000001-7507-4439-9714-BB5E9CC0E942}"/>
              </c:ext>
            </c:extLst>
          </c:dPt>
          <c:dPt>
            <c:idx val="1"/>
            <c:bubble3D val="0"/>
            <c:spPr>
              <a:solidFill>
                <a:srgbClr val="CCECFF"/>
              </a:solidFill>
              <a:ln w="19050">
                <a:solidFill>
                  <a:schemeClr val="lt1"/>
                </a:solidFill>
              </a:ln>
              <a:effectLst/>
            </c:spPr>
            <c:extLst>
              <c:ext xmlns:c16="http://schemas.microsoft.com/office/drawing/2014/chart" uri="{C3380CC4-5D6E-409C-BE32-E72D297353CC}">
                <c16:uniqueId val="{00000003-7507-4439-9714-BB5E9CC0E942}"/>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507-4439-9714-BB5E9CC0E942}"/>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507-4439-9714-BB5E9CC0E942}"/>
              </c:ext>
            </c:extLst>
          </c:dPt>
          <c:dPt>
            <c:idx val="4"/>
            <c:bubble3D val="0"/>
            <c:spPr>
              <a:solidFill>
                <a:srgbClr val="00FFFF"/>
              </a:solidFill>
              <a:ln w="19050">
                <a:solidFill>
                  <a:schemeClr val="lt1"/>
                </a:solidFill>
              </a:ln>
              <a:effectLst/>
            </c:spPr>
            <c:extLst>
              <c:ext xmlns:c16="http://schemas.microsoft.com/office/drawing/2014/chart" uri="{C3380CC4-5D6E-409C-BE32-E72D297353CC}">
                <c16:uniqueId val="{00000009-7507-4439-9714-BB5E9CC0E942}"/>
              </c:ext>
            </c:extLst>
          </c:dPt>
          <c:dLbls>
            <c:dLbl>
              <c:idx val="0"/>
              <c:numFmt formatCode="0%" sourceLinked="0"/>
              <c:spPr>
                <a:noFill/>
                <a:ln>
                  <a:noFill/>
                </a:ln>
                <a:effectLst/>
              </c:spPr>
              <c:txPr>
                <a:bodyPr rot="0" spcFirstLastPara="1" vertOverflow="ellipsis" vert="horz" wrap="square" lIns="38100" tIns="19050" rIns="38100" bIns="19050" anchor="ctr" anchorCtr="1">
                  <a:no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c15:spPr>
                  <c15:layout>
                    <c:manualLayout>
                      <c:w val="0.24453778053636979"/>
                      <c:h val="8.6289732908023511E-2"/>
                    </c:manualLayout>
                  </c15:layout>
                </c:ext>
                <c:ext xmlns:c16="http://schemas.microsoft.com/office/drawing/2014/chart" uri="{C3380CC4-5D6E-409C-BE32-E72D297353CC}">
                  <c16:uniqueId val="{00000001-7507-4439-9714-BB5E9CC0E942}"/>
                </c:ext>
              </c:extLst>
            </c:dLbl>
            <c:dLbl>
              <c:idx val="1"/>
              <c:numFmt formatCode="0%" sourceLinked="0"/>
              <c:spPr>
                <a:noFill/>
                <a:ln>
                  <a:noFill/>
                </a:ln>
                <a:effectLst/>
              </c:spPr>
              <c:txPr>
                <a:bodyPr rot="0" spcFirstLastPara="1" vertOverflow="ellipsis" vert="horz" wrap="square" lIns="38100" tIns="19050" rIns="38100" bIns="19050" anchor="ctr" anchorCtr="1">
                  <a:no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c15:spPr>
                  <c15:layout>
                    <c:manualLayout>
                      <c:w val="0.25761610270174867"/>
                      <c:h val="8.6289732908023511E-2"/>
                    </c:manualLayout>
                  </c15:layout>
                </c:ext>
                <c:ext xmlns:c16="http://schemas.microsoft.com/office/drawing/2014/chart" uri="{C3380CC4-5D6E-409C-BE32-E72D297353CC}">
                  <c16:uniqueId val="{00000003-7507-4439-9714-BB5E9CC0E942}"/>
                </c:ext>
              </c:extLst>
            </c:dLbl>
            <c:dLbl>
              <c:idx val="3"/>
              <c:layout>
                <c:manualLayout>
                  <c:x val="7.0064798615544793E-2"/>
                  <c:y val="-5.3204043528343653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7507-4439-9714-BB5E9CC0E942}"/>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'Question 10'!$A$4:$A$8</c:f>
              <c:strCache>
                <c:ptCount val="5"/>
                <c:pt idx="0">
                  <c:v>Heterosexual/Straight</c:v>
                </c:pt>
                <c:pt idx="1">
                  <c:v>Homosexual/Gay/Lesbian</c:v>
                </c:pt>
                <c:pt idx="2">
                  <c:v>Bisexual</c:v>
                </c:pt>
                <c:pt idx="3">
                  <c:v>Asexual</c:v>
                </c:pt>
                <c:pt idx="4">
                  <c:v>Prefer not to say</c:v>
                </c:pt>
              </c:strCache>
            </c:strRef>
          </c:cat>
          <c:val>
            <c:numRef>
              <c:f>'Question 10'!$B$4:$B$8</c:f>
              <c:numCache>
                <c:formatCode>0.00%</c:formatCode>
                <c:ptCount val="5"/>
                <c:pt idx="0">
                  <c:v>0.89900000000000002</c:v>
                </c:pt>
                <c:pt idx="1">
                  <c:v>1.0200000000000001E-2</c:v>
                </c:pt>
                <c:pt idx="2">
                  <c:v>1.0200000000000001E-2</c:v>
                </c:pt>
                <c:pt idx="3">
                  <c:v>0</c:v>
                </c:pt>
                <c:pt idx="4">
                  <c:v>8.1600000000000006E-2</c:v>
                </c:pt>
              </c:numCache>
            </c:numRef>
          </c:val>
          <c:extLst>
            <c:ext xmlns:c16="http://schemas.microsoft.com/office/drawing/2014/chart" uri="{C3380CC4-5D6E-409C-BE32-E72D297353CC}">
              <c16:uniqueId val="{0000000A-7507-4439-9714-BB5E9CC0E942}"/>
            </c:ext>
          </c:extLst>
        </c:ser>
        <c:ser>
          <c:idx val="1"/>
          <c:order val="1"/>
          <c:dPt>
            <c:idx val="0"/>
            <c:bubble3D val="0"/>
            <c:spPr>
              <a:solidFill>
                <a:schemeClr val="accent1"/>
              </a:solidFill>
              <a:ln w="19050">
                <a:solidFill>
                  <a:schemeClr val="lt1"/>
                </a:solidFill>
              </a:ln>
              <a:effectLst/>
            </c:spPr>
            <c:extLst>
              <c:ext xmlns:c16="http://schemas.microsoft.com/office/drawing/2014/chart" uri="{C3380CC4-5D6E-409C-BE32-E72D297353CC}">
                <c16:uniqueId val="{0000000C-7507-4439-9714-BB5E9CC0E942}"/>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E-7507-4439-9714-BB5E9CC0E942}"/>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10-7507-4439-9714-BB5E9CC0E942}"/>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12-7507-4439-9714-BB5E9CC0E942}"/>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14-7507-4439-9714-BB5E9CC0E942}"/>
              </c:ext>
            </c:extLst>
          </c:dPt>
          <c:cat>
            <c:strRef>
              <c:f>'Question 10'!$A$4:$A$8</c:f>
              <c:strCache>
                <c:ptCount val="5"/>
                <c:pt idx="0">
                  <c:v>Heterosexual/Straight</c:v>
                </c:pt>
                <c:pt idx="1">
                  <c:v>Homosexual/Gay/Lesbian</c:v>
                </c:pt>
                <c:pt idx="2">
                  <c:v>Bisexual</c:v>
                </c:pt>
                <c:pt idx="3">
                  <c:v>Asexual</c:v>
                </c:pt>
                <c:pt idx="4">
                  <c:v>Prefer not to say</c:v>
                </c:pt>
              </c:strCache>
            </c:strRef>
          </c:cat>
          <c:val>
            <c:numRef>
              <c:f>'Question 10'!$C$4:$C$8</c:f>
              <c:numCache>
                <c:formatCode>General</c:formatCode>
                <c:ptCount val="5"/>
                <c:pt idx="0">
                  <c:v>88</c:v>
                </c:pt>
                <c:pt idx="1">
                  <c:v>1</c:v>
                </c:pt>
                <c:pt idx="2">
                  <c:v>1</c:v>
                </c:pt>
                <c:pt idx="3">
                  <c:v>0</c:v>
                </c:pt>
                <c:pt idx="4">
                  <c:v>8</c:v>
                </c:pt>
              </c:numCache>
            </c:numRef>
          </c:val>
          <c:extLst>
            <c:ext xmlns:c16="http://schemas.microsoft.com/office/drawing/2014/chart" uri="{C3380CC4-5D6E-409C-BE32-E72D297353CC}">
              <c16:uniqueId val="{00000015-7507-4439-9714-BB5E9CC0E942}"/>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lang="en-US" sz="1800" b="1" i="0" u="none" strike="noStrike" kern="1200" spc="0" baseline="0" dirty="0" smtClean="0">
                <a:solidFill>
                  <a:prstClr val="black">
                    <a:lumMod val="65000"/>
                    <a:lumOff val="35000"/>
                  </a:prstClr>
                </a:solidFill>
                <a:effectLst/>
                <a:latin typeface="+mn-lt"/>
                <a:ea typeface="+mn-ea"/>
                <a:cs typeface="+mn-cs"/>
              </a:defRPr>
            </a:pPr>
            <a:r>
              <a:rPr lang="en-US" sz="1800" b="1" i="0" u="none" strike="noStrike" kern="1200" spc="0" baseline="0" dirty="0">
                <a:solidFill>
                  <a:prstClr val="black">
                    <a:lumMod val="65000"/>
                    <a:lumOff val="35000"/>
                  </a:prstClr>
                </a:solidFill>
                <a:effectLst/>
                <a:latin typeface="+mn-lt"/>
                <a:ea typeface="+mn-ea"/>
                <a:cs typeface="+mn-cs"/>
              </a:rPr>
              <a:t>Woman respondents</a:t>
            </a:r>
          </a:p>
          <a:p>
            <a:pPr marL="0" marR="0" lvl="0" indent="0" algn="ctr" defTabSz="914400" rtl="0" eaLnBrk="1" fontAlgn="auto" latinLnBrk="0" hangingPunct="1">
              <a:lnSpc>
                <a:spcPct val="100000"/>
              </a:lnSpc>
              <a:spcBef>
                <a:spcPts val="0"/>
              </a:spcBef>
              <a:spcAft>
                <a:spcPts val="0"/>
              </a:spcAft>
              <a:buClrTx/>
              <a:buSzTx/>
              <a:buFontTx/>
              <a:buNone/>
              <a:tabLst/>
              <a:defRPr lang="en-US" sz="1800" b="1" dirty="0" smtClean="0">
                <a:solidFill>
                  <a:prstClr val="black">
                    <a:lumMod val="65000"/>
                    <a:lumOff val="35000"/>
                  </a:prstClr>
                </a:solidFill>
                <a:effectLst/>
              </a:defRPr>
            </a:pPr>
            <a:r>
              <a:rPr lang="en-US" sz="1800" b="1" i="0" u="none" strike="noStrike" kern="1200" spc="0" baseline="0" dirty="0">
                <a:solidFill>
                  <a:prstClr val="black">
                    <a:lumMod val="65000"/>
                    <a:lumOff val="35000"/>
                  </a:prstClr>
                </a:solidFill>
                <a:effectLst/>
                <a:latin typeface="+mn-lt"/>
                <a:ea typeface="+mn-ea"/>
                <a:cs typeface="+mn-cs"/>
              </a:rPr>
              <a:t> </a:t>
            </a:r>
          </a:p>
        </c:rich>
      </c:tx>
      <c:layout>
        <c:manualLayout>
          <c:xMode val="edge"/>
          <c:yMode val="edge"/>
          <c:x val="0.33408282106562021"/>
          <c:y val="4.3760679048584258E-2"/>
        </c:manualLayout>
      </c:layout>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lang="en-US" sz="1800" b="1" i="0" u="none" strike="noStrike" kern="1200" spc="0" baseline="0" dirty="0" smtClean="0">
              <a:solidFill>
                <a:prstClr val="black">
                  <a:lumMod val="65000"/>
                  <a:lumOff val="35000"/>
                </a:prstClr>
              </a:solidFill>
              <a:effectLst/>
              <a:latin typeface="+mn-lt"/>
              <a:ea typeface="+mn-ea"/>
              <a:cs typeface="+mn-cs"/>
            </a:defRPr>
          </a:pPr>
          <a:endParaRPr lang="en-US"/>
        </a:p>
      </c:txPr>
    </c:title>
    <c:autoTitleDeleted val="0"/>
    <c:plotArea>
      <c:layout/>
      <c:barChart>
        <c:barDir val="bar"/>
        <c:grouping val="percentStacked"/>
        <c:varyColors val="0"/>
        <c:ser>
          <c:idx val="0"/>
          <c:order val="0"/>
          <c:tx>
            <c:strRef>
              <c:f>Q1_gender!$B$26</c:f>
              <c:strCache>
                <c:ptCount val="1"/>
                <c:pt idx="0">
                  <c:v>Always</c:v>
                </c:pt>
              </c:strCache>
            </c:strRef>
          </c:tx>
          <c:spPr>
            <a:solidFill>
              <a:srgbClr val="339966"/>
            </a:solidFill>
            <a:ln>
              <a:noFill/>
            </a:ln>
            <a:effectLst/>
          </c:spPr>
          <c:invertIfNegative val="0"/>
          <c:dLbls>
            <c:dLbl>
              <c:idx val="3"/>
              <c:delete val="1"/>
              <c:extLst>
                <c:ext xmlns:c15="http://schemas.microsoft.com/office/drawing/2012/chart" uri="{CE6537A1-D6FC-4f65-9D91-7224C49458BB}"/>
                <c:ext xmlns:c16="http://schemas.microsoft.com/office/drawing/2014/chart" uri="{C3380CC4-5D6E-409C-BE32-E72D297353CC}">
                  <c16:uniqueId val="{00000003-30FA-459B-B862-DBC553663DBC}"/>
                </c:ext>
              </c:extLst>
            </c:dLbl>
            <c:dLbl>
              <c:idx val="4"/>
              <c:delete val="1"/>
              <c:extLst>
                <c:ext xmlns:c15="http://schemas.microsoft.com/office/drawing/2012/chart" uri="{CE6537A1-D6FC-4f65-9D91-7224C49458BB}"/>
                <c:ext xmlns:c16="http://schemas.microsoft.com/office/drawing/2014/chart" uri="{C3380CC4-5D6E-409C-BE32-E72D297353CC}">
                  <c16:uniqueId val="{00000001-30FA-459B-B862-DBC553663DBC}"/>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Q1_gender!$A$27:$A$31</c:f>
              <c:strCache>
                <c:ptCount val="5"/>
                <c:pt idx="0">
                  <c:v>Gender diversity</c:v>
                </c:pt>
                <c:pt idx="1">
                  <c:v>Global diversity</c:v>
                </c:pt>
                <c:pt idx="2">
                  <c:v>Racial/Ethnic Diversity</c:v>
                </c:pt>
                <c:pt idx="3">
                  <c:v>Diversity from the LGBTQIA community</c:v>
                </c:pt>
                <c:pt idx="4">
                  <c:v>Disability diversity</c:v>
                </c:pt>
              </c:strCache>
            </c:strRef>
          </c:cat>
          <c:val>
            <c:numRef>
              <c:f>Q1_gender!$B$27:$B$31</c:f>
              <c:numCache>
                <c:formatCode>0%</c:formatCode>
                <c:ptCount val="5"/>
                <c:pt idx="0">
                  <c:v>0.15384615384615385</c:v>
                </c:pt>
                <c:pt idx="1">
                  <c:v>7.6923076923076927E-2</c:v>
                </c:pt>
                <c:pt idx="2">
                  <c:v>7.6923076923076927E-2</c:v>
                </c:pt>
                <c:pt idx="3">
                  <c:v>0</c:v>
                </c:pt>
                <c:pt idx="4">
                  <c:v>0</c:v>
                </c:pt>
              </c:numCache>
            </c:numRef>
          </c:val>
          <c:extLst>
            <c:ext xmlns:c16="http://schemas.microsoft.com/office/drawing/2014/chart" uri="{C3380CC4-5D6E-409C-BE32-E72D297353CC}">
              <c16:uniqueId val="{00000000-DF62-4D0E-9127-EA1A868BB0FF}"/>
            </c:ext>
          </c:extLst>
        </c:ser>
        <c:ser>
          <c:idx val="1"/>
          <c:order val="1"/>
          <c:tx>
            <c:strRef>
              <c:f>Q1_gender!$C$26</c:f>
              <c:strCache>
                <c:ptCount val="1"/>
                <c:pt idx="0">
                  <c:v>Usually</c:v>
                </c:pt>
              </c:strCache>
            </c:strRef>
          </c:tx>
          <c:spPr>
            <a:solidFill>
              <a:srgbClr val="00FFFF"/>
            </a:solidFill>
            <a:ln>
              <a:noFill/>
            </a:ln>
            <a:effectLst/>
          </c:spPr>
          <c:invertIfNegative val="0"/>
          <c:dLbls>
            <c:dLbl>
              <c:idx val="3"/>
              <c:delete val="1"/>
              <c:extLst>
                <c:ext xmlns:c15="http://schemas.microsoft.com/office/drawing/2012/chart" uri="{CE6537A1-D6FC-4f65-9D91-7224C49458BB}"/>
                <c:ext xmlns:c16="http://schemas.microsoft.com/office/drawing/2014/chart" uri="{C3380CC4-5D6E-409C-BE32-E72D297353CC}">
                  <c16:uniqueId val="{00000002-30FA-459B-B862-DBC553663DBC}"/>
                </c:ext>
              </c:extLst>
            </c:dLbl>
            <c:dLbl>
              <c:idx val="4"/>
              <c:delete val="1"/>
              <c:extLst>
                <c:ext xmlns:c15="http://schemas.microsoft.com/office/drawing/2012/chart" uri="{CE6537A1-D6FC-4f65-9D91-7224C49458BB}"/>
                <c:ext xmlns:c16="http://schemas.microsoft.com/office/drawing/2014/chart" uri="{C3380CC4-5D6E-409C-BE32-E72D297353CC}">
                  <c16:uniqueId val="{00000000-30FA-459B-B862-DBC553663DBC}"/>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Q1_gender!$A$27:$A$31</c:f>
              <c:strCache>
                <c:ptCount val="5"/>
                <c:pt idx="0">
                  <c:v>Gender diversity</c:v>
                </c:pt>
                <c:pt idx="1">
                  <c:v>Global diversity</c:v>
                </c:pt>
                <c:pt idx="2">
                  <c:v>Racial/Ethnic Diversity</c:v>
                </c:pt>
                <c:pt idx="3">
                  <c:v>Diversity from the LGBTQIA community</c:v>
                </c:pt>
                <c:pt idx="4">
                  <c:v>Disability diversity</c:v>
                </c:pt>
              </c:strCache>
            </c:strRef>
          </c:cat>
          <c:val>
            <c:numRef>
              <c:f>Q1_gender!$C$27:$C$31</c:f>
              <c:numCache>
                <c:formatCode>0%</c:formatCode>
                <c:ptCount val="5"/>
                <c:pt idx="0">
                  <c:v>0.23076923076923078</c:v>
                </c:pt>
                <c:pt idx="1">
                  <c:v>0.53846153846153844</c:v>
                </c:pt>
                <c:pt idx="2">
                  <c:v>0.30769230769230771</c:v>
                </c:pt>
                <c:pt idx="3">
                  <c:v>0</c:v>
                </c:pt>
                <c:pt idx="4">
                  <c:v>0</c:v>
                </c:pt>
              </c:numCache>
            </c:numRef>
          </c:val>
          <c:extLst>
            <c:ext xmlns:c16="http://schemas.microsoft.com/office/drawing/2014/chart" uri="{C3380CC4-5D6E-409C-BE32-E72D297353CC}">
              <c16:uniqueId val="{00000001-DF62-4D0E-9127-EA1A868BB0FF}"/>
            </c:ext>
          </c:extLst>
        </c:ser>
        <c:ser>
          <c:idx val="2"/>
          <c:order val="2"/>
          <c:tx>
            <c:strRef>
              <c:f>Q1_gender!$D$26</c:f>
              <c:strCache>
                <c:ptCount val="1"/>
                <c:pt idx="0">
                  <c:v>Sometimes</c:v>
                </c:pt>
              </c:strCache>
            </c:strRef>
          </c:tx>
          <c:spPr>
            <a:solidFill>
              <a:srgbClr val="0033C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Q1_gender!$A$27:$A$31</c:f>
              <c:strCache>
                <c:ptCount val="5"/>
                <c:pt idx="0">
                  <c:v>Gender diversity</c:v>
                </c:pt>
                <c:pt idx="1">
                  <c:v>Global diversity</c:v>
                </c:pt>
                <c:pt idx="2">
                  <c:v>Racial/Ethnic Diversity</c:v>
                </c:pt>
                <c:pt idx="3">
                  <c:v>Diversity from the LGBTQIA community</c:v>
                </c:pt>
                <c:pt idx="4">
                  <c:v>Disability diversity</c:v>
                </c:pt>
              </c:strCache>
            </c:strRef>
          </c:cat>
          <c:val>
            <c:numRef>
              <c:f>Q1_gender!$D$27:$D$31</c:f>
              <c:numCache>
                <c:formatCode>0%</c:formatCode>
                <c:ptCount val="5"/>
                <c:pt idx="0">
                  <c:v>0.46153846153846156</c:v>
                </c:pt>
                <c:pt idx="1">
                  <c:v>0.30769230769230771</c:v>
                </c:pt>
                <c:pt idx="2">
                  <c:v>0.30769230769230771</c:v>
                </c:pt>
                <c:pt idx="3">
                  <c:v>7.6923076923076927E-2</c:v>
                </c:pt>
                <c:pt idx="4">
                  <c:v>7.6923076923076927E-2</c:v>
                </c:pt>
              </c:numCache>
            </c:numRef>
          </c:val>
          <c:extLst>
            <c:ext xmlns:c16="http://schemas.microsoft.com/office/drawing/2014/chart" uri="{C3380CC4-5D6E-409C-BE32-E72D297353CC}">
              <c16:uniqueId val="{00000002-DF62-4D0E-9127-EA1A868BB0FF}"/>
            </c:ext>
          </c:extLst>
        </c:ser>
        <c:ser>
          <c:idx val="3"/>
          <c:order val="3"/>
          <c:tx>
            <c:strRef>
              <c:f>Q1_gender!$E$26</c:f>
              <c:strCache>
                <c:ptCount val="1"/>
                <c:pt idx="0">
                  <c:v>Rarely</c:v>
                </c:pt>
              </c:strCache>
            </c:strRef>
          </c:tx>
          <c:spPr>
            <a:solidFill>
              <a:srgbClr val="666699"/>
            </a:solidFill>
            <a:ln>
              <a:noFill/>
            </a:ln>
            <a:effectLst/>
          </c:spPr>
          <c:invertIfNegative val="0"/>
          <c:cat>
            <c:strRef>
              <c:f>Q1_gender!$A$27:$A$31</c:f>
              <c:strCache>
                <c:ptCount val="5"/>
                <c:pt idx="0">
                  <c:v>Gender diversity</c:v>
                </c:pt>
                <c:pt idx="1">
                  <c:v>Global diversity</c:v>
                </c:pt>
                <c:pt idx="2">
                  <c:v>Racial/Ethnic Diversity</c:v>
                </c:pt>
                <c:pt idx="3">
                  <c:v>Diversity from the LGBTQIA community</c:v>
                </c:pt>
                <c:pt idx="4">
                  <c:v>Disability diversity</c:v>
                </c:pt>
              </c:strCache>
            </c:strRef>
          </c:cat>
          <c:val>
            <c:numRef>
              <c:f>Q1_gender!$E$27:$E$31</c:f>
              <c:numCache>
                <c:formatCode>0%</c:formatCode>
                <c:ptCount val="5"/>
                <c:pt idx="0">
                  <c:v>0.15384615384615385</c:v>
                </c:pt>
                <c:pt idx="1">
                  <c:v>7.6923076923076927E-2</c:v>
                </c:pt>
                <c:pt idx="2">
                  <c:v>0.30769230769230771</c:v>
                </c:pt>
                <c:pt idx="3">
                  <c:v>7.6923076923076927E-2</c:v>
                </c:pt>
                <c:pt idx="4">
                  <c:v>7.6923076923076927E-2</c:v>
                </c:pt>
              </c:numCache>
            </c:numRef>
          </c:val>
          <c:extLst>
            <c:ext xmlns:c16="http://schemas.microsoft.com/office/drawing/2014/chart" uri="{C3380CC4-5D6E-409C-BE32-E72D297353CC}">
              <c16:uniqueId val="{00000003-DF62-4D0E-9127-EA1A868BB0FF}"/>
            </c:ext>
          </c:extLst>
        </c:ser>
        <c:ser>
          <c:idx val="4"/>
          <c:order val="4"/>
          <c:tx>
            <c:strRef>
              <c:f>Q1_gender!$F$26</c:f>
              <c:strCache>
                <c:ptCount val="1"/>
                <c:pt idx="0">
                  <c:v>Never</c:v>
                </c:pt>
              </c:strCache>
            </c:strRef>
          </c:tx>
          <c:spPr>
            <a:solidFill>
              <a:srgbClr val="CC99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Q1_gender!$A$27:$A$31</c:f>
              <c:strCache>
                <c:ptCount val="5"/>
                <c:pt idx="0">
                  <c:v>Gender diversity</c:v>
                </c:pt>
                <c:pt idx="1">
                  <c:v>Global diversity</c:v>
                </c:pt>
                <c:pt idx="2">
                  <c:v>Racial/Ethnic Diversity</c:v>
                </c:pt>
                <c:pt idx="3">
                  <c:v>Diversity from the LGBTQIA community</c:v>
                </c:pt>
                <c:pt idx="4">
                  <c:v>Disability diversity</c:v>
                </c:pt>
              </c:strCache>
            </c:strRef>
          </c:cat>
          <c:val>
            <c:numRef>
              <c:f>Q1_gender!$F$27:$F$31</c:f>
              <c:numCache>
                <c:formatCode>0%</c:formatCode>
                <c:ptCount val="5"/>
                <c:pt idx="0">
                  <c:v>0</c:v>
                </c:pt>
                <c:pt idx="1">
                  <c:v>0</c:v>
                </c:pt>
                <c:pt idx="2">
                  <c:v>0</c:v>
                </c:pt>
                <c:pt idx="3">
                  <c:v>0.23076923076923078</c:v>
                </c:pt>
                <c:pt idx="4">
                  <c:v>0.23076923076923078</c:v>
                </c:pt>
              </c:numCache>
            </c:numRef>
          </c:val>
          <c:extLst>
            <c:ext xmlns:c16="http://schemas.microsoft.com/office/drawing/2014/chart" uri="{C3380CC4-5D6E-409C-BE32-E72D297353CC}">
              <c16:uniqueId val="{00000004-DF62-4D0E-9127-EA1A868BB0FF}"/>
            </c:ext>
          </c:extLst>
        </c:ser>
        <c:ser>
          <c:idx val="5"/>
          <c:order val="5"/>
          <c:tx>
            <c:strRef>
              <c:f>Q1_gender!$G$26</c:f>
              <c:strCache>
                <c:ptCount val="1"/>
                <c:pt idx="0">
                  <c:v>I don’t know</c:v>
                </c:pt>
              </c:strCache>
            </c:strRef>
          </c:tx>
          <c:spPr>
            <a:solidFill>
              <a:srgbClr val="FF33C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Q1_gender!$A$27:$A$31</c:f>
              <c:strCache>
                <c:ptCount val="5"/>
                <c:pt idx="0">
                  <c:v>Gender diversity</c:v>
                </c:pt>
                <c:pt idx="1">
                  <c:v>Global diversity</c:v>
                </c:pt>
                <c:pt idx="2">
                  <c:v>Racial/Ethnic Diversity</c:v>
                </c:pt>
                <c:pt idx="3">
                  <c:v>Diversity from the LGBTQIA community</c:v>
                </c:pt>
                <c:pt idx="4">
                  <c:v>Disability diversity</c:v>
                </c:pt>
              </c:strCache>
            </c:strRef>
          </c:cat>
          <c:val>
            <c:numRef>
              <c:f>Q1_gender!$G$27:$G$31</c:f>
              <c:numCache>
                <c:formatCode>General</c:formatCode>
                <c:ptCount val="5"/>
                <c:pt idx="3" formatCode="0%">
                  <c:v>0.61538461538461542</c:v>
                </c:pt>
                <c:pt idx="4" formatCode="0%">
                  <c:v>0.61538461538461542</c:v>
                </c:pt>
              </c:numCache>
            </c:numRef>
          </c:val>
          <c:extLst>
            <c:ext xmlns:c16="http://schemas.microsoft.com/office/drawing/2014/chart" uri="{C3380CC4-5D6E-409C-BE32-E72D297353CC}">
              <c16:uniqueId val="{00000005-DF62-4D0E-9127-EA1A868BB0FF}"/>
            </c:ext>
          </c:extLst>
        </c:ser>
        <c:dLbls>
          <c:showLegendKey val="0"/>
          <c:showVal val="0"/>
          <c:showCatName val="0"/>
          <c:showSerName val="0"/>
          <c:showPercent val="0"/>
          <c:showBubbleSize val="0"/>
        </c:dLbls>
        <c:gapWidth val="150"/>
        <c:overlap val="100"/>
        <c:axId val="670460080"/>
        <c:axId val="142931264"/>
      </c:barChart>
      <c:catAx>
        <c:axId val="670460080"/>
        <c:scaling>
          <c:orientation val="minMax"/>
        </c:scaling>
        <c:delete val="1"/>
        <c:axPos val="l"/>
        <c:numFmt formatCode="General" sourceLinked="1"/>
        <c:majorTickMark val="none"/>
        <c:minorTickMark val="none"/>
        <c:tickLblPos val="nextTo"/>
        <c:crossAx val="142931264"/>
        <c:crosses val="autoZero"/>
        <c:auto val="1"/>
        <c:lblAlgn val="ctr"/>
        <c:lblOffset val="100"/>
        <c:noMultiLvlLbl val="0"/>
      </c:catAx>
      <c:valAx>
        <c:axId val="142931264"/>
        <c:scaling>
          <c:orientation val="minMax"/>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6704600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b="1" dirty="0"/>
              <a:t>Black</a:t>
            </a:r>
            <a:r>
              <a:rPr lang="en-US" sz="1800" b="1" baseline="0" dirty="0"/>
              <a:t> and Hispanic/Latin/Spanish</a:t>
            </a:r>
            <a:endParaRPr lang="en-US" sz="1800" b="1"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percentStacked"/>
        <c:varyColors val="0"/>
        <c:ser>
          <c:idx val="0"/>
          <c:order val="0"/>
          <c:tx>
            <c:strRef>
              <c:f>Q1_race!$B$23</c:f>
              <c:strCache>
                <c:ptCount val="1"/>
                <c:pt idx="0">
                  <c:v>Always</c:v>
                </c:pt>
              </c:strCache>
            </c:strRef>
          </c:tx>
          <c:spPr>
            <a:solidFill>
              <a:srgbClr val="339966"/>
            </a:solidFill>
            <a:ln>
              <a:noFill/>
            </a:ln>
            <a:effectLst/>
          </c:spPr>
          <c:invertIfNegative val="0"/>
          <c:dLbls>
            <c:dLbl>
              <c:idx val="3"/>
              <c:delete val="1"/>
              <c:extLst>
                <c:ext xmlns:c15="http://schemas.microsoft.com/office/drawing/2012/chart" uri="{CE6537A1-D6FC-4f65-9D91-7224C49458BB}"/>
                <c:ext xmlns:c16="http://schemas.microsoft.com/office/drawing/2014/chart" uri="{C3380CC4-5D6E-409C-BE32-E72D297353CC}">
                  <c16:uniqueId val="{00000004-8B8A-411D-A1C0-CE384A7DC0AE}"/>
                </c:ext>
              </c:extLst>
            </c:dLbl>
            <c:dLbl>
              <c:idx val="4"/>
              <c:delete val="1"/>
              <c:extLst>
                <c:ext xmlns:c15="http://schemas.microsoft.com/office/drawing/2012/chart" uri="{CE6537A1-D6FC-4f65-9D91-7224C49458BB}"/>
                <c:ext xmlns:c16="http://schemas.microsoft.com/office/drawing/2014/chart" uri="{C3380CC4-5D6E-409C-BE32-E72D297353CC}">
                  <c16:uniqueId val="{00000002-8B8A-411D-A1C0-CE384A7DC0AE}"/>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Q1_race!$A$24:$A$28</c:f>
              <c:strCache>
                <c:ptCount val="5"/>
                <c:pt idx="0">
                  <c:v>Gender diversity</c:v>
                </c:pt>
                <c:pt idx="1">
                  <c:v>Global diversity</c:v>
                </c:pt>
                <c:pt idx="2">
                  <c:v>Racial/Ethnic Diversity</c:v>
                </c:pt>
                <c:pt idx="3">
                  <c:v>Diversity from the LGBTQIA community</c:v>
                </c:pt>
                <c:pt idx="4">
                  <c:v>Disability diversity</c:v>
                </c:pt>
              </c:strCache>
            </c:strRef>
          </c:cat>
          <c:val>
            <c:numRef>
              <c:f>Q1_race!$B$24:$B$28</c:f>
              <c:numCache>
                <c:formatCode>0%</c:formatCode>
                <c:ptCount val="5"/>
                <c:pt idx="0">
                  <c:v>0.22222222222222221</c:v>
                </c:pt>
                <c:pt idx="1">
                  <c:v>0.1111111111111111</c:v>
                </c:pt>
                <c:pt idx="2">
                  <c:v>0.1111111111111111</c:v>
                </c:pt>
                <c:pt idx="3">
                  <c:v>0</c:v>
                </c:pt>
                <c:pt idx="4">
                  <c:v>0</c:v>
                </c:pt>
              </c:numCache>
            </c:numRef>
          </c:val>
          <c:extLst>
            <c:ext xmlns:c16="http://schemas.microsoft.com/office/drawing/2014/chart" uri="{C3380CC4-5D6E-409C-BE32-E72D297353CC}">
              <c16:uniqueId val="{00000000-79DE-417B-8A6C-7FEC2BC0013C}"/>
            </c:ext>
          </c:extLst>
        </c:ser>
        <c:ser>
          <c:idx val="1"/>
          <c:order val="1"/>
          <c:tx>
            <c:strRef>
              <c:f>Q1_race!$C$23</c:f>
              <c:strCache>
                <c:ptCount val="1"/>
                <c:pt idx="0">
                  <c:v>Usually</c:v>
                </c:pt>
              </c:strCache>
            </c:strRef>
          </c:tx>
          <c:spPr>
            <a:solidFill>
              <a:srgbClr val="00FFFF"/>
            </a:solidFill>
            <a:ln>
              <a:noFill/>
            </a:ln>
            <a:effectLst/>
          </c:spPr>
          <c:invertIfNegative val="0"/>
          <c:dLbls>
            <c:dLbl>
              <c:idx val="3"/>
              <c:delete val="1"/>
              <c:extLst>
                <c:ext xmlns:c15="http://schemas.microsoft.com/office/drawing/2012/chart" uri="{CE6537A1-D6FC-4f65-9D91-7224C49458BB}"/>
                <c:ext xmlns:c16="http://schemas.microsoft.com/office/drawing/2014/chart" uri="{C3380CC4-5D6E-409C-BE32-E72D297353CC}">
                  <c16:uniqueId val="{00000003-8B8A-411D-A1C0-CE384A7DC0AE}"/>
                </c:ext>
              </c:extLst>
            </c:dLbl>
            <c:dLbl>
              <c:idx val="4"/>
              <c:delete val="1"/>
              <c:extLst>
                <c:ext xmlns:c15="http://schemas.microsoft.com/office/drawing/2012/chart" uri="{CE6537A1-D6FC-4f65-9D91-7224C49458BB}"/>
                <c:ext xmlns:c16="http://schemas.microsoft.com/office/drawing/2014/chart" uri="{C3380CC4-5D6E-409C-BE32-E72D297353CC}">
                  <c16:uniqueId val="{00000001-8B8A-411D-A1C0-CE384A7DC0AE}"/>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Q1_race!$A$24:$A$28</c:f>
              <c:strCache>
                <c:ptCount val="5"/>
                <c:pt idx="0">
                  <c:v>Gender diversity</c:v>
                </c:pt>
                <c:pt idx="1">
                  <c:v>Global diversity</c:v>
                </c:pt>
                <c:pt idx="2">
                  <c:v>Racial/Ethnic Diversity</c:v>
                </c:pt>
                <c:pt idx="3">
                  <c:v>Diversity from the LGBTQIA community</c:v>
                </c:pt>
                <c:pt idx="4">
                  <c:v>Disability diversity</c:v>
                </c:pt>
              </c:strCache>
            </c:strRef>
          </c:cat>
          <c:val>
            <c:numRef>
              <c:f>Q1_race!$C$24:$C$28</c:f>
              <c:numCache>
                <c:formatCode>0%</c:formatCode>
                <c:ptCount val="5"/>
                <c:pt idx="0">
                  <c:v>0.1111111111111111</c:v>
                </c:pt>
                <c:pt idx="1">
                  <c:v>0.55555555555555558</c:v>
                </c:pt>
                <c:pt idx="2">
                  <c:v>0.22222222222222221</c:v>
                </c:pt>
                <c:pt idx="3">
                  <c:v>0</c:v>
                </c:pt>
                <c:pt idx="4">
                  <c:v>0</c:v>
                </c:pt>
              </c:numCache>
            </c:numRef>
          </c:val>
          <c:extLst>
            <c:ext xmlns:c16="http://schemas.microsoft.com/office/drawing/2014/chart" uri="{C3380CC4-5D6E-409C-BE32-E72D297353CC}">
              <c16:uniqueId val="{00000001-79DE-417B-8A6C-7FEC2BC0013C}"/>
            </c:ext>
          </c:extLst>
        </c:ser>
        <c:ser>
          <c:idx val="2"/>
          <c:order val="2"/>
          <c:tx>
            <c:strRef>
              <c:f>Q1_race!$D$23</c:f>
              <c:strCache>
                <c:ptCount val="1"/>
                <c:pt idx="0">
                  <c:v>Sometimes</c:v>
                </c:pt>
              </c:strCache>
            </c:strRef>
          </c:tx>
          <c:spPr>
            <a:solidFill>
              <a:srgbClr val="0033C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Q1_race!$A$24:$A$28</c:f>
              <c:strCache>
                <c:ptCount val="5"/>
                <c:pt idx="0">
                  <c:v>Gender diversity</c:v>
                </c:pt>
                <c:pt idx="1">
                  <c:v>Global diversity</c:v>
                </c:pt>
                <c:pt idx="2">
                  <c:v>Racial/Ethnic Diversity</c:v>
                </c:pt>
                <c:pt idx="3">
                  <c:v>Diversity from the LGBTQIA community</c:v>
                </c:pt>
                <c:pt idx="4">
                  <c:v>Disability diversity</c:v>
                </c:pt>
              </c:strCache>
            </c:strRef>
          </c:cat>
          <c:val>
            <c:numRef>
              <c:f>Q1_race!$D$24:$D$28</c:f>
              <c:numCache>
                <c:formatCode>0%</c:formatCode>
                <c:ptCount val="5"/>
                <c:pt idx="0">
                  <c:v>0.44444444444444442</c:v>
                </c:pt>
                <c:pt idx="1">
                  <c:v>0.22222222222222221</c:v>
                </c:pt>
                <c:pt idx="2">
                  <c:v>0.22222222222222221</c:v>
                </c:pt>
                <c:pt idx="3">
                  <c:v>0.22222222222222221</c:v>
                </c:pt>
                <c:pt idx="4">
                  <c:v>0.1111111111111111</c:v>
                </c:pt>
              </c:numCache>
            </c:numRef>
          </c:val>
          <c:extLst>
            <c:ext xmlns:c16="http://schemas.microsoft.com/office/drawing/2014/chart" uri="{C3380CC4-5D6E-409C-BE32-E72D297353CC}">
              <c16:uniqueId val="{00000002-79DE-417B-8A6C-7FEC2BC0013C}"/>
            </c:ext>
          </c:extLst>
        </c:ser>
        <c:ser>
          <c:idx val="3"/>
          <c:order val="3"/>
          <c:tx>
            <c:strRef>
              <c:f>Q1_race!$E$23</c:f>
              <c:strCache>
                <c:ptCount val="1"/>
                <c:pt idx="0">
                  <c:v>Rarely</c:v>
                </c:pt>
              </c:strCache>
            </c:strRef>
          </c:tx>
          <c:spPr>
            <a:solidFill>
              <a:srgbClr val="666699"/>
            </a:solidFill>
            <a:ln>
              <a:noFill/>
            </a:ln>
            <a:effectLst/>
          </c:spPr>
          <c:invertIfNegative val="0"/>
          <c:cat>
            <c:strRef>
              <c:f>Q1_race!$A$24:$A$28</c:f>
              <c:strCache>
                <c:ptCount val="5"/>
                <c:pt idx="0">
                  <c:v>Gender diversity</c:v>
                </c:pt>
                <c:pt idx="1">
                  <c:v>Global diversity</c:v>
                </c:pt>
                <c:pt idx="2">
                  <c:v>Racial/Ethnic Diversity</c:v>
                </c:pt>
                <c:pt idx="3">
                  <c:v>Diversity from the LGBTQIA community</c:v>
                </c:pt>
                <c:pt idx="4">
                  <c:v>Disability diversity</c:v>
                </c:pt>
              </c:strCache>
            </c:strRef>
          </c:cat>
          <c:val>
            <c:numRef>
              <c:f>Q1_race!$E$24:$E$28</c:f>
              <c:numCache>
                <c:formatCode>0%</c:formatCode>
                <c:ptCount val="5"/>
                <c:pt idx="0">
                  <c:v>0</c:v>
                </c:pt>
                <c:pt idx="1">
                  <c:v>0</c:v>
                </c:pt>
                <c:pt idx="2">
                  <c:v>0.1111111111111111</c:v>
                </c:pt>
                <c:pt idx="3">
                  <c:v>0</c:v>
                </c:pt>
                <c:pt idx="4">
                  <c:v>0</c:v>
                </c:pt>
              </c:numCache>
            </c:numRef>
          </c:val>
          <c:extLst>
            <c:ext xmlns:c16="http://schemas.microsoft.com/office/drawing/2014/chart" uri="{C3380CC4-5D6E-409C-BE32-E72D297353CC}">
              <c16:uniqueId val="{00000003-79DE-417B-8A6C-7FEC2BC0013C}"/>
            </c:ext>
          </c:extLst>
        </c:ser>
        <c:ser>
          <c:idx val="4"/>
          <c:order val="4"/>
          <c:tx>
            <c:strRef>
              <c:f>Q1_race!$F$23</c:f>
              <c:strCache>
                <c:ptCount val="1"/>
                <c:pt idx="0">
                  <c:v>Never</c:v>
                </c:pt>
              </c:strCache>
            </c:strRef>
          </c:tx>
          <c:spPr>
            <a:solidFill>
              <a:srgbClr val="CC99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Q1_race!$A$24:$A$28</c:f>
              <c:strCache>
                <c:ptCount val="5"/>
                <c:pt idx="0">
                  <c:v>Gender diversity</c:v>
                </c:pt>
                <c:pt idx="1">
                  <c:v>Global diversity</c:v>
                </c:pt>
                <c:pt idx="2">
                  <c:v>Racial/Ethnic Diversity</c:v>
                </c:pt>
                <c:pt idx="3">
                  <c:v>Diversity from the LGBTQIA community</c:v>
                </c:pt>
                <c:pt idx="4">
                  <c:v>Disability diversity</c:v>
                </c:pt>
              </c:strCache>
            </c:strRef>
          </c:cat>
          <c:val>
            <c:numRef>
              <c:f>Q1_race!$F$24:$F$28</c:f>
              <c:numCache>
                <c:formatCode>0%</c:formatCode>
                <c:ptCount val="5"/>
                <c:pt idx="0">
                  <c:v>0.1111111111111111</c:v>
                </c:pt>
                <c:pt idx="1">
                  <c:v>0.1111111111111111</c:v>
                </c:pt>
                <c:pt idx="2">
                  <c:v>0.1111111111111111</c:v>
                </c:pt>
                <c:pt idx="3">
                  <c:v>0.1111111111111111</c:v>
                </c:pt>
                <c:pt idx="4">
                  <c:v>0.1111111111111111</c:v>
                </c:pt>
              </c:numCache>
            </c:numRef>
          </c:val>
          <c:extLst>
            <c:ext xmlns:c16="http://schemas.microsoft.com/office/drawing/2014/chart" uri="{C3380CC4-5D6E-409C-BE32-E72D297353CC}">
              <c16:uniqueId val="{00000004-79DE-417B-8A6C-7FEC2BC0013C}"/>
            </c:ext>
          </c:extLst>
        </c:ser>
        <c:ser>
          <c:idx val="5"/>
          <c:order val="5"/>
          <c:tx>
            <c:strRef>
              <c:f>Q1_race!$G$23</c:f>
              <c:strCache>
                <c:ptCount val="1"/>
                <c:pt idx="0">
                  <c:v>I don’t know</c:v>
                </c:pt>
              </c:strCache>
            </c:strRef>
          </c:tx>
          <c:spPr>
            <a:solidFill>
              <a:srgbClr val="FF33CC"/>
            </a:solidFill>
            <a:ln>
              <a:noFill/>
            </a:ln>
            <a:effectLst/>
          </c:spPr>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0-8B8A-411D-A1C0-CE384A7DC0AE}"/>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Q1_race!$A$24:$A$28</c:f>
              <c:strCache>
                <c:ptCount val="5"/>
                <c:pt idx="0">
                  <c:v>Gender diversity</c:v>
                </c:pt>
                <c:pt idx="1">
                  <c:v>Global diversity</c:v>
                </c:pt>
                <c:pt idx="2">
                  <c:v>Racial/Ethnic Diversity</c:v>
                </c:pt>
                <c:pt idx="3">
                  <c:v>Diversity from the LGBTQIA community</c:v>
                </c:pt>
                <c:pt idx="4">
                  <c:v>Disability diversity</c:v>
                </c:pt>
              </c:strCache>
            </c:strRef>
          </c:cat>
          <c:val>
            <c:numRef>
              <c:f>Q1_race!$G$24:$G$28</c:f>
              <c:numCache>
                <c:formatCode>0%</c:formatCode>
                <c:ptCount val="5"/>
                <c:pt idx="0">
                  <c:v>0.1111111111111111</c:v>
                </c:pt>
                <c:pt idx="1">
                  <c:v>0</c:v>
                </c:pt>
                <c:pt idx="2">
                  <c:v>0.22222222222222221</c:v>
                </c:pt>
                <c:pt idx="3">
                  <c:v>0.66666666666666663</c:v>
                </c:pt>
                <c:pt idx="4">
                  <c:v>0.77777777777777779</c:v>
                </c:pt>
              </c:numCache>
            </c:numRef>
          </c:val>
          <c:extLst>
            <c:ext xmlns:c16="http://schemas.microsoft.com/office/drawing/2014/chart" uri="{C3380CC4-5D6E-409C-BE32-E72D297353CC}">
              <c16:uniqueId val="{00000005-79DE-417B-8A6C-7FEC2BC0013C}"/>
            </c:ext>
          </c:extLst>
        </c:ser>
        <c:dLbls>
          <c:showLegendKey val="0"/>
          <c:showVal val="0"/>
          <c:showCatName val="0"/>
          <c:showSerName val="0"/>
          <c:showPercent val="0"/>
          <c:showBubbleSize val="0"/>
        </c:dLbls>
        <c:gapWidth val="150"/>
        <c:overlap val="100"/>
        <c:axId val="133086928"/>
        <c:axId val="675297328"/>
      </c:barChart>
      <c:catAx>
        <c:axId val="13308692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675297328"/>
        <c:crosses val="autoZero"/>
        <c:auto val="1"/>
        <c:lblAlgn val="ctr"/>
        <c:lblOffset val="100"/>
        <c:noMultiLvlLbl val="0"/>
      </c:catAx>
      <c:valAx>
        <c:axId val="675297328"/>
        <c:scaling>
          <c:orientation val="minMax"/>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30869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dirty="0"/>
              <a:t>Woman respondents </a:t>
            </a:r>
          </a:p>
        </c:rich>
      </c:tx>
      <c:layout>
        <c:manualLayout>
          <c:xMode val="edge"/>
          <c:yMode val="edge"/>
          <c:x val="0.36722554962892839"/>
          <c:y val="1.7711160262292521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Q2_gender!$H$12</c:f>
              <c:strCache>
                <c:ptCount val="1"/>
                <c:pt idx="0">
                  <c:v>Civility</c:v>
                </c:pt>
              </c:strCache>
            </c:strRef>
          </c:tx>
          <c:spPr>
            <a:solidFill>
              <a:srgbClr val="00FFFF"/>
            </a:solidFill>
            <a:ln>
              <a:noFill/>
            </a:ln>
            <a:effectLst/>
          </c:spPr>
          <c:invertIfNegative val="0"/>
          <c:dLbls>
            <c:dLbl>
              <c:idx val="3"/>
              <c:delete val="1"/>
              <c:extLst>
                <c:ext xmlns:c15="http://schemas.microsoft.com/office/drawing/2012/chart" uri="{CE6537A1-D6FC-4f65-9D91-7224C49458BB}"/>
                <c:ext xmlns:c16="http://schemas.microsoft.com/office/drawing/2014/chart" uri="{C3380CC4-5D6E-409C-BE32-E72D297353CC}">
                  <c16:uniqueId val="{00000001-A02C-4AD0-8AD9-63606D526F74}"/>
                </c:ext>
              </c:extLst>
            </c:dLbl>
            <c:dLbl>
              <c:idx val="4"/>
              <c:delete val="1"/>
              <c:extLst>
                <c:ext xmlns:c15="http://schemas.microsoft.com/office/drawing/2012/chart" uri="{CE6537A1-D6FC-4f65-9D91-7224C49458BB}"/>
                <c:ext xmlns:c16="http://schemas.microsoft.com/office/drawing/2014/chart" uri="{C3380CC4-5D6E-409C-BE32-E72D297353CC}">
                  <c16:uniqueId val="{00000000-A02C-4AD0-8AD9-63606D526F74}"/>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Q2_gender!$I$11:$N$11</c:f>
              <c:strCache>
                <c:ptCount val="6"/>
                <c:pt idx="0">
                  <c:v>Always</c:v>
                </c:pt>
                <c:pt idx="1">
                  <c:v>Usually</c:v>
                </c:pt>
                <c:pt idx="2">
                  <c:v>Sometimes</c:v>
                </c:pt>
                <c:pt idx="3">
                  <c:v>Rarely</c:v>
                </c:pt>
                <c:pt idx="4">
                  <c:v>Never</c:v>
                </c:pt>
                <c:pt idx="5">
                  <c:v>N/A</c:v>
                </c:pt>
              </c:strCache>
            </c:strRef>
          </c:cat>
          <c:val>
            <c:numRef>
              <c:f>Q2_gender!$I$12:$N$12</c:f>
              <c:numCache>
                <c:formatCode>0%</c:formatCode>
                <c:ptCount val="6"/>
                <c:pt idx="0">
                  <c:v>0.46153846153846156</c:v>
                </c:pt>
                <c:pt idx="1">
                  <c:v>0.30769230769230771</c:v>
                </c:pt>
                <c:pt idx="2">
                  <c:v>0.15384615384615385</c:v>
                </c:pt>
                <c:pt idx="3">
                  <c:v>0</c:v>
                </c:pt>
                <c:pt idx="4">
                  <c:v>0</c:v>
                </c:pt>
                <c:pt idx="5">
                  <c:v>7.6923076923076927E-2</c:v>
                </c:pt>
              </c:numCache>
            </c:numRef>
          </c:val>
          <c:extLst>
            <c:ext xmlns:c16="http://schemas.microsoft.com/office/drawing/2014/chart" uri="{C3380CC4-5D6E-409C-BE32-E72D297353CC}">
              <c16:uniqueId val="{00000000-C42B-45E5-8C17-DB5644919E07}"/>
            </c:ext>
          </c:extLst>
        </c:ser>
        <c:ser>
          <c:idx val="1"/>
          <c:order val="1"/>
          <c:tx>
            <c:strRef>
              <c:f>Q2_gender!$H$13</c:f>
              <c:strCache>
                <c:ptCount val="1"/>
                <c:pt idx="0">
                  <c:v>Inclusion</c:v>
                </c:pt>
              </c:strCache>
            </c:strRef>
          </c:tx>
          <c:spPr>
            <a:solidFill>
              <a:srgbClr val="9933FF"/>
            </a:solidFill>
            <a:ln>
              <a:noFill/>
            </a:ln>
            <a:effectLst/>
          </c:spPr>
          <c:invertIfNegative val="0"/>
          <c:dLbls>
            <c:dLbl>
              <c:idx val="4"/>
              <c:delete val="1"/>
              <c:extLst>
                <c:ext xmlns:c15="http://schemas.microsoft.com/office/drawing/2012/chart" uri="{CE6537A1-D6FC-4f65-9D91-7224C49458BB}"/>
                <c:ext xmlns:c16="http://schemas.microsoft.com/office/drawing/2014/chart" uri="{C3380CC4-5D6E-409C-BE32-E72D297353CC}">
                  <c16:uniqueId val="{00000002-A02C-4AD0-8AD9-63606D526F74}"/>
                </c:ext>
              </c:extLst>
            </c:dLbl>
            <c:dLbl>
              <c:idx val="5"/>
              <c:delete val="1"/>
              <c:extLst>
                <c:ext xmlns:c15="http://schemas.microsoft.com/office/drawing/2012/chart" uri="{CE6537A1-D6FC-4f65-9D91-7224C49458BB}"/>
                <c:ext xmlns:c16="http://schemas.microsoft.com/office/drawing/2014/chart" uri="{C3380CC4-5D6E-409C-BE32-E72D297353CC}">
                  <c16:uniqueId val="{00000003-A02C-4AD0-8AD9-63606D526F74}"/>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Q2_gender!$I$11:$N$11</c:f>
              <c:strCache>
                <c:ptCount val="6"/>
                <c:pt idx="0">
                  <c:v>Always</c:v>
                </c:pt>
                <c:pt idx="1">
                  <c:v>Usually</c:v>
                </c:pt>
                <c:pt idx="2">
                  <c:v>Sometimes</c:v>
                </c:pt>
                <c:pt idx="3">
                  <c:v>Rarely</c:v>
                </c:pt>
                <c:pt idx="4">
                  <c:v>Never</c:v>
                </c:pt>
                <c:pt idx="5">
                  <c:v>N/A</c:v>
                </c:pt>
              </c:strCache>
            </c:strRef>
          </c:cat>
          <c:val>
            <c:numRef>
              <c:f>Q2_gender!$I$13:$N$13</c:f>
              <c:numCache>
                <c:formatCode>0%</c:formatCode>
                <c:ptCount val="6"/>
                <c:pt idx="0">
                  <c:v>0.38461538461538464</c:v>
                </c:pt>
                <c:pt idx="1">
                  <c:v>0.23076923076923078</c:v>
                </c:pt>
                <c:pt idx="2">
                  <c:v>0.30769230769230771</c:v>
                </c:pt>
                <c:pt idx="3">
                  <c:v>7.6923076923076927E-2</c:v>
                </c:pt>
                <c:pt idx="4">
                  <c:v>0</c:v>
                </c:pt>
                <c:pt idx="5">
                  <c:v>0</c:v>
                </c:pt>
              </c:numCache>
            </c:numRef>
          </c:val>
          <c:extLst>
            <c:ext xmlns:c16="http://schemas.microsoft.com/office/drawing/2014/chart" uri="{C3380CC4-5D6E-409C-BE32-E72D297353CC}">
              <c16:uniqueId val="{00000001-C42B-45E5-8C17-DB5644919E07}"/>
            </c:ext>
          </c:extLst>
        </c:ser>
        <c:dLbls>
          <c:showLegendKey val="0"/>
          <c:showVal val="0"/>
          <c:showCatName val="0"/>
          <c:showSerName val="0"/>
          <c:showPercent val="0"/>
          <c:showBubbleSize val="0"/>
        </c:dLbls>
        <c:gapWidth val="150"/>
        <c:axId val="1323269263"/>
        <c:axId val="1289561807"/>
      </c:barChart>
      <c:catAx>
        <c:axId val="132326926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289561807"/>
        <c:crosses val="autoZero"/>
        <c:auto val="1"/>
        <c:lblAlgn val="ctr"/>
        <c:lblOffset val="100"/>
        <c:noMultiLvlLbl val="0"/>
      </c:catAx>
      <c:valAx>
        <c:axId val="1289561807"/>
        <c:scaling>
          <c:orientation val="minMax"/>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2326926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b="0" i="0" baseline="0" dirty="0">
                <a:effectLst/>
              </a:rPr>
              <a:t>Black and Latin/Hispanic/Spanish respondents</a:t>
            </a:r>
            <a:endParaRPr lang="en-US" dirty="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Q2_race!$A$22</c:f>
              <c:strCache>
                <c:ptCount val="1"/>
                <c:pt idx="0">
                  <c:v>civility</c:v>
                </c:pt>
              </c:strCache>
            </c:strRef>
          </c:tx>
          <c:spPr>
            <a:solidFill>
              <a:srgbClr val="00FFFF"/>
            </a:solidFill>
            <a:ln>
              <a:noFill/>
            </a:ln>
            <a:effectLst/>
          </c:spPr>
          <c:invertIfNegative val="0"/>
          <c:dLbls>
            <c:dLbl>
              <c:idx val="2"/>
              <c:delete val="1"/>
              <c:extLst>
                <c:ext xmlns:c15="http://schemas.microsoft.com/office/drawing/2012/chart" uri="{CE6537A1-D6FC-4f65-9D91-7224C49458BB}"/>
                <c:ext xmlns:c16="http://schemas.microsoft.com/office/drawing/2014/chart" uri="{C3380CC4-5D6E-409C-BE32-E72D297353CC}">
                  <c16:uniqueId val="{00000002-E3F0-46EA-8BA9-49C8319DC7E9}"/>
                </c:ext>
              </c:extLst>
            </c:dLbl>
            <c:dLbl>
              <c:idx val="3"/>
              <c:delete val="1"/>
              <c:extLst>
                <c:ext xmlns:c15="http://schemas.microsoft.com/office/drawing/2012/chart" uri="{CE6537A1-D6FC-4f65-9D91-7224C49458BB}"/>
                <c:ext xmlns:c16="http://schemas.microsoft.com/office/drawing/2014/chart" uri="{C3380CC4-5D6E-409C-BE32-E72D297353CC}">
                  <c16:uniqueId val="{00000000-E3F0-46EA-8BA9-49C8319DC7E9}"/>
                </c:ext>
              </c:extLst>
            </c:dLbl>
            <c:dLbl>
              <c:idx val="4"/>
              <c:delete val="1"/>
              <c:extLst>
                <c:ext xmlns:c15="http://schemas.microsoft.com/office/drawing/2012/chart" uri="{CE6537A1-D6FC-4f65-9D91-7224C49458BB}"/>
                <c:ext xmlns:c16="http://schemas.microsoft.com/office/drawing/2014/chart" uri="{C3380CC4-5D6E-409C-BE32-E72D297353CC}">
                  <c16:uniqueId val="{00000003-E3F0-46EA-8BA9-49C8319DC7E9}"/>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Q2_race!$B$21:$G$21</c:f>
              <c:strCache>
                <c:ptCount val="6"/>
                <c:pt idx="0">
                  <c:v>Always</c:v>
                </c:pt>
                <c:pt idx="1">
                  <c:v>Usually</c:v>
                </c:pt>
                <c:pt idx="2">
                  <c:v>Sometimes</c:v>
                </c:pt>
                <c:pt idx="3">
                  <c:v>Rarely</c:v>
                </c:pt>
                <c:pt idx="4">
                  <c:v>Never</c:v>
                </c:pt>
                <c:pt idx="5">
                  <c:v>N/A</c:v>
                </c:pt>
              </c:strCache>
            </c:strRef>
          </c:cat>
          <c:val>
            <c:numRef>
              <c:f>Q2_race!$B$22:$G$22</c:f>
              <c:numCache>
                <c:formatCode>0%</c:formatCode>
                <c:ptCount val="6"/>
                <c:pt idx="0">
                  <c:v>0.5</c:v>
                </c:pt>
                <c:pt idx="1">
                  <c:v>0.3</c:v>
                </c:pt>
                <c:pt idx="2">
                  <c:v>0</c:v>
                </c:pt>
                <c:pt idx="3">
                  <c:v>0</c:v>
                </c:pt>
                <c:pt idx="4">
                  <c:v>0</c:v>
                </c:pt>
                <c:pt idx="5">
                  <c:v>0.2</c:v>
                </c:pt>
              </c:numCache>
            </c:numRef>
          </c:val>
          <c:extLst>
            <c:ext xmlns:c16="http://schemas.microsoft.com/office/drawing/2014/chart" uri="{C3380CC4-5D6E-409C-BE32-E72D297353CC}">
              <c16:uniqueId val="{00000000-C4FB-4F65-BEC6-B34EADCEC531}"/>
            </c:ext>
          </c:extLst>
        </c:ser>
        <c:ser>
          <c:idx val="1"/>
          <c:order val="1"/>
          <c:tx>
            <c:strRef>
              <c:f>Q2_race!$A$23</c:f>
              <c:strCache>
                <c:ptCount val="1"/>
                <c:pt idx="0">
                  <c:v>inclusion</c:v>
                </c:pt>
              </c:strCache>
            </c:strRef>
          </c:tx>
          <c:spPr>
            <a:solidFill>
              <a:srgbClr val="9933FF"/>
            </a:solidFill>
            <a:ln>
              <a:noFill/>
            </a:ln>
            <a:effectLst/>
          </c:spPr>
          <c:invertIfNegative val="0"/>
          <c:dLbls>
            <c:dLbl>
              <c:idx val="3"/>
              <c:delete val="1"/>
              <c:extLst>
                <c:ext xmlns:c15="http://schemas.microsoft.com/office/drawing/2012/chart" uri="{CE6537A1-D6FC-4f65-9D91-7224C49458BB}"/>
                <c:ext xmlns:c16="http://schemas.microsoft.com/office/drawing/2014/chart" uri="{C3380CC4-5D6E-409C-BE32-E72D297353CC}">
                  <c16:uniqueId val="{00000001-E3F0-46EA-8BA9-49C8319DC7E9}"/>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Q2_race!$B$21:$G$21</c:f>
              <c:strCache>
                <c:ptCount val="6"/>
                <c:pt idx="0">
                  <c:v>Always</c:v>
                </c:pt>
                <c:pt idx="1">
                  <c:v>Usually</c:v>
                </c:pt>
                <c:pt idx="2">
                  <c:v>Sometimes</c:v>
                </c:pt>
                <c:pt idx="3">
                  <c:v>Rarely</c:v>
                </c:pt>
                <c:pt idx="4">
                  <c:v>Never</c:v>
                </c:pt>
                <c:pt idx="5">
                  <c:v>N/A</c:v>
                </c:pt>
              </c:strCache>
            </c:strRef>
          </c:cat>
          <c:val>
            <c:numRef>
              <c:f>Q2_race!$B$23:$G$23</c:f>
              <c:numCache>
                <c:formatCode>0%</c:formatCode>
                <c:ptCount val="6"/>
                <c:pt idx="0">
                  <c:v>0.4</c:v>
                </c:pt>
                <c:pt idx="1">
                  <c:v>0.2</c:v>
                </c:pt>
                <c:pt idx="2">
                  <c:v>0.2</c:v>
                </c:pt>
                <c:pt idx="3">
                  <c:v>0</c:v>
                </c:pt>
                <c:pt idx="4">
                  <c:v>0.1</c:v>
                </c:pt>
                <c:pt idx="5">
                  <c:v>0.1</c:v>
                </c:pt>
              </c:numCache>
            </c:numRef>
          </c:val>
          <c:extLst>
            <c:ext xmlns:c16="http://schemas.microsoft.com/office/drawing/2014/chart" uri="{C3380CC4-5D6E-409C-BE32-E72D297353CC}">
              <c16:uniqueId val="{00000001-C4FB-4F65-BEC6-B34EADCEC531}"/>
            </c:ext>
          </c:extLst>
        </c:ser>
        <c:dLbls>
          <c:showLegendKey val="0"/>
          <c:showVal val="0"/>
          <c:showCatName val="0"/>
          <c:showSerName val="0"/>
          <c:showPercent val="0"/>
          <c:showBubbleSize val="0"/>
        </c:dLbls>
        <c:gapWidth val="182"/>
        <c:axId val="1354808303"/>
        <c:axId val="1304721055"/>
      </c:barChart>
      <c:catAx>
        <c:axId val="135480830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04721055"/>
        <c:crosses val="autoZero"/>
        <c:auto val="1"/>
        <c:lblAlgn val="ctr"/>
        <c:lblOffset val="100"/>
        <c:noMultiLvlLbl val="0"/>
      </c:catAx>
      <c:valAx>
        <c:axId val="1304721055"/>
        <c:scaling>
          <c:orientation val="minMax"/>
          <c:max val="0.5"/>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5480830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Woman</a:t>
            </a:r>
            <a:r>
              <a:rPr lang="en-US" baseline="0" dirty="0"/>
              <a:t> respondents </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rgbClr val="CC99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Q4_woman!$A$16:$A$21</c:f>
              <c:strCache>
                <c:ptCount val="6"/>
                <c:pt idx="0">
                  <c:v>Strongly agree</c:v>
                </c:pt>
                <c:pt idx="1">
                  <c:v>Agree</c:v>
                </c:pt>
                <c:pt idx="2">
                  <c:v>Neither agree nor disagree</c:v>
                </c:pt>
                <c:pt idx="3">
                  <c:v>Disagree</c:v>
                </c:pt>
                <c:pt idx="4">
                  <c:v>Strongly disagree</c:v>
                </c:pt>
                <c:pt idx="5">
                  <c:v>I did not attend a Hyperledger event</c:v>
                </c:pt>
              </c:strCache>
            </c:strRef>
          </c:cat>
          <c:val>
            <c:numRef>
              <c:f>Q4_woman!$C$16:$C$21</c:f>
              <c:numCache>
                <c:formatCode>0%</c:formatCode>
                <c:ptCount val="6"/>
                <c:pt idx="0">
                  <c:v>0.23076923076923078</c:v>
                </c:pt>
                <c:pt idx="1">
                  <c:v>0.30769230769230771</c:v>
                </c:pt>
                <c:pt idx="2">
                  <c:v>0.30769230769230771</c:v>
                </c:pt>
                <c:pt idx="3">
                  <c:v>7.6923076923076927E-2</c:v>
                </c:pt>
                <c:pt idx="4">
                  <c:v>0</c:v>
                </c:pt>
                <c:pt idx="5">
                  <c:v>7.6923076923076927E-2</c:v>
                </c:pt>
              </c:numCache>
            </c:numRef>
          </c:val>
          <c:extLst>
            <c:ext xmlns:c16="http://schemas.microsoft.com/office/drawing/2014/chart" uri="{C3380CC4-5D6E-409C-BE32-E72D297353CC}">
              <c16:uniqueId val="{00000000-5031-4A9E-B7CA-965822B20AFE}"/>
            </c:ext>
          </c:extLst>
        </c:ser>
        <c:dLbls>
          <c:showLegendKey val="0"/>
          <c:showVal val="0"/>
          <c:showCatName val="0"/>
          <c:showSerName val="0"/>
          <c:showPercent val="0"/>
          <c:showBubbleSize val="0"/>
        </c:dLbls>
        <c:gapWidth val="219"/>
        <c:overlap val="-27"/>
        <c:axId val="670453680"/>
        <c:axId val="142936672"/>
      </c:barChart>
      <c:catAx>
        <c:axId val="6704536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42936672"/>
        <c:crosses val="autoZero"/>
        <c:auto val="1"/>
        <c:lblAlgn val="ctr"/>
        <c:lblOffset val="100"/>
        <c:noMultiLvlLbl val="0"/>
      </c:catAx>
      <c:valAx>
        <c:axId val="142936672"/>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6704536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b="0" i="0" baseline="0" dirty="0">
                <a:effectLst/>
              </a:rPr>
              <a:t>In the past year, did you experience civility and inclusion within the Hyperledger community?</a:t>
            </a:r>
            <a:endParaRPr lang="en-US" dirty="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'Question 2'!$A$35</c:f>
              <c:strCache>
                <c:ptCount val="1"/>
                <c:pt idx="0">
                  <c:v>Civility</c:v>
                </c:pt>
              </c:strCache>
            </c:strRef>
          </c:tx>
          <c:spPr>
            <a:solidFill>
              <a:srgbClr val="00FFFF"/>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2'!$B$34:$G$34</c:f>
              <c:strCache>
                <c:ptCount val="6"/>
                <c:pt idx="0">
                  <c:v>Always</c:v>
                </c:pt>
                <c:pt idx="1">
                  <c:v>Usually </c:v>
                </c:pt>
                <c:pt idx="2">
                  <c:v>Sometimes</c:v>
                </c:pt>
                <c:pt idx="3">
                  <c:v>Rarely</c:v>
                </c:pt>
                <c:pt idx="4">
                  <c:v>Never</c:v>
                </c:pt>
                <c:pt idx="5">
                  <c:v>N/A</c:v>
                </c:pt>
              </c:strCache>
            </c:strRef>
          </c:cat>
          <c:val>
            <c:numRef>
              <c:f>'Question 2'!$B$35:$G$35</c:f>
              <c:numCache>
                <c:formatCode>0.00%</c:formatCode>
                <c:ptCount val="6"/>
                <c:pt idx="0">
                  <c:v>0.40910000000000002</c:v>
                </c:pt>
                <c:pt idx="1">
                  <c:v>0.38640000000000002</c:v>
                </c:pt>
                <c:pt idx="2">
                  <c:v>9.0899999999999995E-2</c:v>
                </c:pt>
                <c:pt idx="3">
                  <c:v>2.2700000000000001E-2</c:v>
                </c:pt>
                <c:pt idx="4">
                  <c:v>4.5499999999999999E-2</c:v>
                </c:pt>
                <c:pt idx="5">
                  <c:v>4.5499999999999999E-2</c:v>
                </c:pt>
              </c:numCache>
            </c:numRef>
          </c:val>
          <c:extLst>
            <c:ext xmlns:c16="http://schemas.microsoft.com/office/drawing/2014/chart" uri="{C3380CC4-5D6E-409C-BE32-E72D297353CC}">
              <c16:uniqueId val="{00000000-BC67-49C4-9C2C-B6C518109CF2}"/>
            </c:ext>
          </c:extLst>
        </c:ser>
        <c:ser>
          <c:idx val="1"/>
          <c:order val="1"/>
          <c:tx>
            <c:strRef>
              <c:f>'Question 2'!$A$36</c:f>
              <c:strCache>
                <c:ptCount val="1"/>
                <c:pt idx="0">
                  <c:v>Inclusion</c:v>
                </c:pt>
              </c:strCache>
            </c:strRef>
          </c:tx>
          <c:spPr>
            <a:solidFill>
              <a:srgbClr val="9933FF"/>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2'!$B$34:$G$34</c:f>
              <c:strCache>
                <c:ptCount val="6"/>
                <c:pt idx="0">
                  <c:v>Always</c:v>
                </c:pt>
                <c:pt idx="1">
                  <c:v>Usually </c:v>
                </c:pt>
                <c:pt idx="2">
                  <c:v>Sometimes</c:v>
                </c:pt>
                <c:pt idx="3">
                  <c:v>Rarely</c:v>
                </c:pt>
                <c:pt idx="4">
                  <c:v>Never</c:v>
                </c:pt>
                <c:pt idx="5">
                  <c:v>N/A</c:v>
                </c:pt>
              </c:strCache>
            </c:strRef>
          </c:cat>
          <c:val>
            <c:numRef>
              <c:f>'Question 2'!$B$36:$G$36</c:f>
              <c:numCache>
                <c:formatCode>0.00%</c:formatCode>
                <c:ptCount val="6"/>
                <c:pt idx="0">
                  <c:v>0.39579999999999999</c:v>
                </c:pt>
                <c:pt idx="1">
                  <c:v>0.32290000000000002</c:v>
                </c:pt>
                <c:pt idx="2">
                  <c:v>0.15629999999999999</c:v>
                </c:pt>
                <c:pt idx="3">
                  <c:v>4.1700000000000001E-2</c:v>
                </c:pt>
                <c:pt idx="4">
                  <c:v>4.1700000000000001E-2</c:v>
                </c:pt>
                <c:pt idx="5">
                  <c:v>4.1700000000000001E-2</c:v>
                </c:pt>
              </c:numCache>
            </c:numRef>
          </c:val>
          <c:extLst>
            <c:ext xmlns:c16="http://schemas.microsoft.com/office/drawing/2014/chart" uri="{C3380CC4-5D6E-409C-BE32-E72D297353CC}">
              <c16:uniqueId val="{00000001-BC67-49C4-9C2C-B6C518109CF2}"/>
            </c:ext>
          </c:extLst>
        </c:ser>
        <c:dLbls>
          <c:showLegendKey val="0"/>
          <c:showVal val="0"/>
          <c:showCatName val="0"/>
          <c:showSerName val="0"/>
          <c:showPercent val="0"/>
          <c:showBubbleSize val="0"/>
        </c:dLbls>
        <c:gapWidth val="150"/>
        <c:axId val="1354821503"/>
        <c:axId val="1304702335"/>
      </c:barChart>
      <c:catAx>
        <c:axId val="135482150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04702335"/>
        <c:crosses val="autoZero"/>
        <c:auto val="1"/>
        <c:lblAlgn val="ctr"/>
        <c:lblOffset val="100"/>
        <c:noMultiLvlLbl val="0"/>
      </c:catAx>
      <c:valAx>
        <c:axId val="1304702335"/>
        <c:scaling>
          <c:orientation val="minMax"/>
        </c:scaling>
        <c:delete val="0"/>
        <c:axPos val="b"/>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5482150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Black</a:t>
            </a:r>
            <a:r>
              <a:rPr lang="en-US" baseline="0" dirty="0"/>
              <a:t> and Latin/Hispanic/Spanish responses </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rgbClr val="CC99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Q4_latinblk!$A$17:$A$22</c:f>
              <c:strCache>
                <c:ptCount val="6"/>
                <c:pt idx="0">
                  <c:v>Strongly agree</c:v>
                </c:pt>
                <c:pt idx="1">
                  <c:v>Agree</c:v>
                </c:pt>
                <c:pt idx="2">
                  <c:v>Neither agree nor disagree</c:v>
                </c:pt>
                <c:pt idx="3">
                  <c:v>Disagree</c:v>
                </c:pt>
                <c:pt idx="4">
                  <c:v>Strongly disagree</c:v>
                </c:pt>
                <c:pt idx="5">
                  <c:v>I did not attend a Hyperledger event</c:v>
                </c:pt>
              </c:strCache>
            </c:strRef>
          </c:cat>
          <c:val>
            <c:numRef>
              <c:f>Q4_latinblk!$C$17:$C$22</c:f>
              <c:numCache>
                <c:formatCode>0%</c:formatCode>
                <c:ptCount val="6"/>
                <c:pt idx="0">
                  <c:v>0.33333333333333331</c:v>
                </c:pt>
                <c:pt idx="1">
                  <c:v>0.1111111111111111</c:v>
                </c:pt>
                <c:pt idx="2">
                  <c:v>0</c:v>
                </c:pt>
                <c:pt idx="3">
                  <c:v>0.1111111111111111</c:v>
                </c:pt>
                <c:pt idx="4">
                  <c:v>0.1111111111111111</c:v>
                </c:pt>
                <c:pt idx="5">
                  <c:v>0.33333333333333331</c:v>
                </c:pt>
              </c:numCache>
            </c:numRef>
          </c:val>
          <c:extLst>
            <c:ext xmlns:c16="http://schemas.microsoft.com/office/drawing/2014/chart" uri="{C3380CC4-5D6E-409C-BE32-E72D297353CC}">
              <c16:uniqueId val="{00000000-F446-4386-A841-2D6610FEDB9B}"/>
            </c:ext>
          </c:extLst>
        </c:ser>
        <c:dLbls>
          <c:showLegendKey val="0"/>
          <c:showVal val="0"/>
          <c:showCatName val="0"/>
          <c:showSerName val="0"/>
          <c:showPercent val="0"/>
          <c:showBubbleSize val="0"/>
        </c:dLbls>
        <c:gapWidth val="219"/>
        <c:overlap val="-27"/>
        <c:axId val="87667520"/>
        <c:axId val="669213728"/>
      </c:barChart>
      <c:catAx>
        <c:axId val="876675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300" b="0" i="0" u="none" strike="noStrike" kern="1200" baseline="0">
                <a:solidFill>
                  <a:schemeClr val="tx1">
                    <a:lumMod val="65000"/>
                    <a:lumOff val="35000"/>
                  </a:schemeClr>
                </a:solidFill>
                <a:latin typeface="+mn-lt"/>
                <a:ea typeface="+mn-ea"/>
                <a:cs typeface="+mn-cs"/>
              </a:defRPr>
            </a:pPr>
            <a:endParaRPr lang="en-US"/>
          </a:p>
        </c:txPr>
        <c:crossAx val="669213728"/>
        <c:crosses val="autoZero"/>
        <c:auto val="1"/>
        <c:lblAlgn val="ctr"/>
        <c:lblOffset val="100"/>
        <c:noMultiLvlLbl val="0"/>
      </c:catAx>
      <c:valAx>
        <c:axId val="669213728"/>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876675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Q5_woman!$B$23</c:f>
              <c:strCache>
                <c:ptCount val="1"/>
                <c:pt idx="0">
                  <c:v>Always</c:v>
                </c:pt>
              </c:strCache>
            </c:strRef>
          </c:tx>
          <c:spPr>
            <a:solidFill>
              <a:srgbClr val="339966"/>
            </a:solidFill>
            <a:ln>
              <a:noFill/>
            </a:ln>
            <a:effectLst/>
          </c:spPr>
          <c:invertIfNegative val="0"/>
          <c:cat>
            <c:strRef>
              <c:f>Q5_woman!$A$24:$A$27</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Q5_woman!$B$24:$B$27</c:f>
              <c:numCache>
                <c:formatCode>0%</c:formatCode>
                <c:ptCount val="4"/>
                <c:pt idx="0">
                  <c:v>0</c:v>
                </c:pt>
                <c:pt idx="1">
                  <c:v>0</c:v>
                </c:pt>
                <c:pt idx="2">
                  <c:v>0</c:v>
                </c:pt>
                <c:pt idx="3">
                  <c:v>0</c:v>
                </c:pt>
              </c:numCache>
            </c:numRef>
          </c:val>
          <c:extLst>
            <c:ext xmlns:c16="http://schemas.microsoft.com/office/drawing/2014/chart" uri="{C3380CC4-5D6E-409C-BE32-E72D297353CC}">
              <c16:uniqueId val="{00000000-1215-4DCC-8B69-F91A84C13D4A}"/>
            </c:ext>
          </c:extLst>
        </c:ser>
        <c:ser>
          <c:idx val="1"/>
          <c:order val="1"/>
          <c:tx>
            <c:strRef>
              <c:f>Q5_woman!$C$23</c:f>
              <c:strCache>
                <c:ptCount val="1"/>
                <c:pt idx="0">
                  <c:v>Usually</c:v>
                </c:pt>
              </c:strCache>
            </c:strRef>
          </c:tx>
          <c:spPr>
            <a:solidFill>
              <a:srgbClr val="00FFFF"/>
            </a:solidFill>
            <a:ln>
              <a:noFill/>
            </a:ln>
            <a:effectLst/>
          </c:spPr>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8-8481-42B8-9299-587B2770A59A}"/>
                </c:ext>
              </c:extLst>
            </c:dLbl>
            <c:dLbl>
              <c:idx val="2"/>
              <c:delete val="1"/>
              <c:extLst>
                <c:ext xmlns:c15="http://schemas.microsoft.com/office/drawing/2012/chart" uri="{CE6537A1-D6FC-4f65-9D91-7224C49458BB}"/>
                <c:ext xmlns:c16="http://schemas.microsoft.com/office/drawing/2014/chart" uri="{C3380CC4-5D6E-409C-BE32-E72D297353CC}">
                  <c16:uniqueId val="{00000007-8481-42B8-9299-587B2770A59A}"/>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Q5_woman!$A$24:$A$27</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Q5_woman!$C$24:$C$27</c:f>
              <c:numCache>
                <c:formatCode>0%</c:formatCode>
                <c:ptCount val="4"/>
                <c:pt idx="0">
                  <c:v>7.6923076923076927E-2</c:v>
                </c:pt>
                <c:pt idx="1">
                  <c:v>0</c:v>
                </c:pt>
                <c:pt idx="2">
                  <c:v>0</c:v>
                </c:pt>
                <c:pt idx="3">
                  <c:v>0.15384615384615385</c:v>
                </c:pt>
              </c:numCache>
            </c:numRef>
          </c:val>
          <c:extLst>
            <c:ext xmlns:c16="http://schemas.microsoft.com/office/drawing/2014/chart" uri="{C3380CC4-5D6E-409C-BE32-E72D297353CC}">
              <c16:uniqueId val="{00000000-8481-42B8-9299-587B2770A59A}"/>
            </c:ext>
          </c:extLst>
        </c:ser>
        <c:ser>
          <c:idx val="2"/>
          <c:order val="2"/>
          <c:tx>
            <c:strRef>
              <c:f>Q5_woman!$D$23</c:f>
              <c:strCache>
                <c:ptCount val="1"/>
                <c:pt idx="0">
                  <c:v>Sometimes</c:v>
                </c:pt>
              </c:strCache>
            </c:strRef>
          </c:tx>
          <c:spPr>
            <a:solidFill>
              <a:srgbClr val="0033C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Q5_woman!$A$24:$A$27</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Q5_woman!$D$24:$D$27</c:f>
              <c:numCache>
                <c:formatCode>0%</c:formatCode>
                <c:ptCount val="4"/>
                <c:pt idx="0">
                  <c:v>0.69230769230769229</c:v>
                </c:pt>
                <c:pt idx="1">
                  <c:v>0.30769230769230771</c:v>
                </c:pt>
                <c:pt idx="2">
                  <c:v>0.23076923076923078</c:v>
                </c:pt>
                <c:pt idx="3">
                  <c:v>0.23076923076923078</c:v>
                </c:pt>
              </c:numCache>
            </c:numRef>
          </c:val>
          <c:extLst>
            <c:ext xmlns:c16="http://schemas.microsoft.com/office/drawing/2014/chart" uri="{C3380CC4-5D6E-409C-BE32-E72D297353CC}">
              <c16:uniqueId val="{00000001-8481-42B8-9299-587B2770A59A}"/>
            </c:ext>
          </c:extLst>
        </c:ser>
        <c:ser>
          <c:idx val="3"/>
          <c:order val="3"/>
          <c:tx>
            <c:strRef>
              <c:f>Q5_woman!$E$23</c:f>
              <c:strCache>
                <c:ptCount val="1"/>
                <c:pt idx="0">
                  <c:v>Rarely </c:v>
                </c:pt>
              </c:strCache>
            </c:strRef>
          </c:tx>
          <c:spPr>
            <a:solidFill>
              <a:srgbClr val="66669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Q5_woman!$A$24:$A$27</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Q5_woman!$E$24:$E$27</c:f>
              <c:numCache>
                <c:formatCode>0%</c:formatCode>
                <c:ptCount val="4"/>
                <c:pt idx="0">
                  <c:v>0.15384615384615385</c:v>
                </c:pt>
                <c:pt idx="1">
                  <c:v>0.46153846153846156</c:v>
                </c:pt>
                <c:pt idx="2">
                  <c:v>0.46153846153846156</c:v>
                </c:pt>
                <c:pt idx="3">
                  <c:v>0.15384615384615385</c:v>
                </c:pt>
              </c:numCache>
            </c:numRef>
          </c:val>
          <c:extLst>
            <c:ext xmlns:c16="http://schemas.microsoft.com/office/drawing/2014/chart" uri="{C3380CC4-5D6E-409C-BE32-E72D297353CC}">
              <c16:uniqueId val="{00000002-8481-42B8-9299-587B2770A59A}"/>
            </c:ext>
          </c:extLst>
        </c:ser>
        <c:ser>
          <c:idx val="4"/>
          <c:order val="4"/>
          <c:tx>
            <c:strRef>
              <c:f>Q5_woman!$F$23</c:f>
              <c:strCache>
                <c:ptCount val="1"/>
                <c:pt idx="0">
                  <c:v>Never</c:v>
                </c:pt>
              </c:strCache>
            </c:strRef>
          </c:tx>
          <c:spPr>
            <a:solidFill>
              <a:srgbClr val="CC99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Q5_woman!$A$24:$A$27</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Q5_woman!$F$24:$F$27</c:f>
              <c:numCache>
                <c:formatCode>0%</c:formatCode>
                <c:ptCount val="4"/>
                <c:pt idx="0">
                  <c:v>7.6923076923076927E-2</c:v>
                </c:pt>
                <c:pt idx="1">
                  <c:v>0.23076923076923078</c:v>
                </c:pt>
                <c:pt idx="2">
                  <c:v>0.23076923076923078</c:v>
                </c:pt>
                <c:pt idx="3">
                  <c:v>0.30769230769230771</c:v>
                </c:pt>
              </c:numCache>
            </c:numRef>
          </c:val>
          <c:extLst>
            <c:ext xmlns:c16="http://schemas.microsoft.com/office/drawing/2014/chart" uri="{C3380CC4-5D6E-409C-BE32-E72D297353CC}">
              <c16:uniqueId val="{00000003-8481-42B8-9299-587B2770A59A}"/>
            </c:ext>
          </c:extLst>
        </c:ser>
        <c:ser>
          <c:idx val="5"/>
          <c:order val="5"/>
          <c:tx>
            <c:strRef>
              <c:f>Q5_woman!$G$23</c:f>
              <c:strCache>
                <c:ptCount val="1"/>
                <c:pt idx="0">
                  <c:v>N/A</c:v>
                </c:pt>
              </c:strCache>
            </c:strRef>
          </c:tx>
          <c:spPr>
            <a:solidFill>
              <a:srgbClr val="FF33CC"/>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6-8481-42B8-9299-587B2770A59A}"/>
                </c:ext>
              </c:extLst>
            </c:dLbl>
            <c:dLbl>
              <c:idx val="1"/>
              <c:delete val="1"/>
              <c:extLst>
                <c:ext xmlns:c15="http://schemas.microsoft.com/office/drawing/2012/chart" uri="{CE6537A1-D6FC-4f65-9D91-7224C49458BB}"/>
                <c:ext xmlns:c16="http://schemas.microsoft.com/office/drawing/2014/chart" uri="{C3380CC4-5D6E-409C-BE32-E72D297353CC}">
                  <c16:uniqueId val="{00000005-8481-42B8-9299-587B2770A59A}"/>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Q5_woman!$A$24:$A$27</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Q5_woman!$G$24:$G$27</c:f>
              <c:numCache>
                <c:formatCode>0%</c:formatCode>
                <c:ptCount val="4"/>
                <c:pt idx="0">
                  <c:v>0</c:v>
                </c:pt>
                <c:pt idx="1">
                  <c:v>0</c:v>
                </c:pt>
                <c:pt idx="2">
                  <c:v>7.6923076923076927E-2</c:v>
                </c:pt>
                <c:pt idx="3">
                  <c:v>7.6923076923076927E-2</c:v>
                </c:pt>
              </c:numCache>
            </c:numRef>
          </c:val>
          <c:extLst>
            <c:ext xmlns:c16="http://schemas.microsoft.com/office/drawing/2014/chart" uri="{C3380CC4-5D6E-409C-BE32-E72D297353CC}">
              <c16:uniqueId val="{00000004-8481-42B8-9299-587B2770A59A}"/>
            </c:ext>
          </c:extLst>
        </c:ser>
        <c:dLbls>
          <c:showLegendKey val="0"/>
          <c:showVal val="0"/>
          <c:showCatName val="0"/>
          <c:showSerName val="0"/>
          <c:showPercent val="0"/>
          <c:showBubbleSize val="0"/>
        </c:dLbls>
        <c:gapWidth val="150"/>
        <c:overlap val="100"/>
        <c:axId val="681524880"/>
        <c:axId val="1184275472"/>
      </c:barChart>
      <c:catAx>
        <c:axId val="681524880"/>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184275472"/>
        <c:crosses val="autoZero"/>
        <c:auto val="1"/>
        <c:lblAlgn val="ctr"/>
        <c:lblOffset val="100"/>
        <c:noMultiLvlLbl val="0"/>
      </c:catAx>
      <c:valAx>
        <c:axId val="1184275472"/>
        <c:scaling>
          <c:orientation val="minMax"/>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6815248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Q5_race!$B$26</c:f>
              <c:strCache>
                <c:ptCount val="1"/>
                <c:pt idx="0">
                  <c:v>Always</c:v>
                </c:pt>
              </c:strCache>
            </c:strRef>
          </c:tx>
          <c:spPr>
            <a:solidFill>
              <a:srgbClr val="33996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Q5_race!$A$27:$A$30</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Q5_race!$B$27:$B$30</c:f>
              <c:numCache>
                <c:formatCode>0%</c:formatCode>
                <c:ptCount val="4"/>
                <c:pt idx="0">
                  <c:v>0.2</c:v>
                </c:pt>
                <c:pt idx="1">
                  <c:v>0.1111111111111111</c:v>
                </c:pt>
                <c:pt idx="2">
                  <c:v>0.1111111111111111</c:v>
                </c:pt>
                <c:pt idx="3">
                  <c:v>0.1111111111111111</c:v>
                </c:pt>
              </c:numCache>
            </c:numRef>
          </c:val>
          <c:extLst>
            <c:ext xmlns:c16="http://schemas.microsoft.com/office/drawing/2014/chart" uri="{C3380CC4-5D6E-409C-BE32-E72D297353CC}">
              <c16:uniqueId val="{00000000-8630-45A6-8312-696F43008B80}"/>
            </c:ext>
          </c:extLst>
        </c:ser>
        <c:ser>
          <c:idx val="1"/>
          <c:order val="1"/>
          <c:tx>
            <c:strRef>
              <c:f>Q5_race!$C$26</c:f>
              <c:strCache>
                <c:ptCount val="1"/>
                <c:pt idx="0">
                  <c:v>Usually </c:v>
                </c:pt>
              </c:strCache>
            </c:strRef>
          </c:tx>
          <c:spPr>
            <a:solidFill>
              <a:srgbClr val="00FFFF"/>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2-669D-4C29-9536-BD74DC693C33}"/>
                </c:ext>
              </c:extLst>
            </c:dLbl>
            <c:dLbl>
              <c:idx val="1"/>
              <c:delete val="1"/>
              <c:extLst>
                <c:ext xmlns:c15="http://schemas.microsoft.com/office/drawing/2012/chart" uri="{CE6537A1-D6FC-4f65-9D91-7224C49458BB}"/>
                <c:ext xmlns:c16="http://schemas.microsoft.com/office/drawing/2014/chart" uri="{C3380CC4-5D6E-409C-BE32-E72D297353CC}">
                  <c16:uniqueId val="{00000001-669D-4C29-9536-BD74DC693C33}"/>
                </c:ext>
              </c:extLst>
            </c:dLbl>
            <c:dLbl>
              <c:idx val="2"/>
              <c:delete val="1"/>
              <c:extLst>
                <c:ext xmlns:c15="http://schemas.microsoft.com/office/drawing/2012/chart" uri="{CE6537A1-D6FC-4f65-9D91-7224C49458BB}"/>
                <c:ext xmlns:c16="http://schemas.microsoft.com/office/drawing/2014/chart" uri="{C3380CC4-5D6E-409C-BE32-E72D297353CC}">
                  <c16:uniqueId val="{00000000-669D-4C29-9536-BD74DC693C33}"/>
                </c:ext>
              </c:extLst>
            </c:dLbl>
            <c:dLbl>
              <c:idx val="3"/>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6="http://schemas.microsoft.com/office/drawing/2014/chart" uri="{C3380CC4-5D6E-409C-BE32-E72D297353CC}">
                  <c16:uniqueId val="{00000003-669D-4C29-9536-BD74DC693C33}"/>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Q5_race!$A$27:$A$30</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Q5_race!$C$27:$C$30</c:f>
              <c:numCache>
                <c:formatCode>0%</c:formatCode>
                <c:ptCount val="4"/>
                <c:pt idx="0">
                  <c:v>0</c:v>
                </c:pt>
                <c:pt idx="1">
                  <c:v>0</c:v>
                </c:pt>
                <c:pt idx="2">
                  <c:v>0</c:v>
                </c:pt>
                <c:pt idx="3">
                  <c:v>0.1111111111111111</c:v>
                </c:pt>
              </c:numCache>
            </c:numRef>
          </c:val>
          <c:extLst>
            <c:ext xmlns:c16="http://schemas.microsoft.com/office/drawing/2014/chart" uri="{C3380CC4-5D6E-409C-BE32-E72D297353CC}">
              <c16:uniqueId val="{00000001-8630-45A6-8312-696F43008B80}"/>
            </c:ext>
          </c:extLst>
        </c:ser>
        <c:ser>
          <c:idx val="2"/>
          <c:order val="2"/>
          <c:tx>
            <c:strRef>
              <c:f>Q5_race!$D$26</c:f>
              <c:strCache>
                <c:ptCount val="1"/>
                <c:pt idx="0">
                  <c:v>Sometimes</c:v>
                </c:pt>
              </c:strCache>
            </c:strRef>
          </c:tx>
          <c:spPr>
            <a:solidFill>
              <a:srgbClr val="0033C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Q5_race!$A$27:$A$30</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Q5_race!$D$27:$D$30</c:f>
              <c:numCache>
                <c:formatCode>0%</c:formatCode>
                <c:ptCount val="4"/>
                <c:pt idx="0">
                  <c:v>0.33333333333333331</c:v>
                </c:pt>
                <c:pt idx="1">
                  <c:v>0.1111111111111111</c:v>
                </c:pt>
                <c:pt idx="2">
                  <c:v>0.1111111111111111</c:v>
                </c:pt>
                <c:pt idx="3">
                  <c:v>0.1111111111111111</c:v>
                </c:pt>
              </c:numCache>
            </c:numRef>
          </c:val>
          <c:extLst>
            <c:ext xmlns:c16="http://schemas.microsoft.com/office/drawing/2014/chart" uri="{C3380CC4-5D6E-409C-BE32-E72D297353CC}">
              <c16:uniqueId val="{00000002-8630-45A6-8312-696F43008B80}"/>
            </c:ext>
          </c:extLst>
        </c:ser>
        <c:ser>
          <c:idx val="3"/>
          <c:order val="3"/>
          <c:tx>
            <c:strRef>
              <c:f>Q5_race!$E$26</c:f>
              <c:strCache>
                <c:ptCount val="1"/>
                <c:pt idx="0">
                  <c:v>Rarely</c:v>
                </c:pt>
              </c:strCache>
            </c:strRef>
          </c:tx>
          <c:spPr>
            <a:solidFill>
              <a:srgbClr val="66669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Q5_race!$A$27:$A$30</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Q5_race!$E$27:$E$30</c:f>
              <c:numCache>
                <c:formatCode>0%</c:formatCode>
                <c:ptCount val="4"/>
                <c:pt idx="0">
                  <c:v>0.1111111111111111</c:v>
                </c:pt>
                <c:pt idx="1">
                  <c:v>0.44444444444444442</c:v>
                </c:pt>
                <c:pt idx="2">
                  <c:v>0.1111111111111111</c:v>
                </c:pt>
                <c:pt idx="3">
                  <c:v>0.1111111111111111</c:v>
                </c:pt>
              </c:numCache>
            </c:numRef>
          </c:val>
          <c:extLst>
            <c:ext xmlns:c16="http://schemas.microsoft.com/office/drawing/2014/chart" uri="{C3380CC4-5D6E-409C-BE32-E72D297353CC}">
              <c16:uniqueId val="{00000003-8630-45A6-8312-696F43008B80}"/>
            </c:ext>
          </c:extLst>
        </c:ser>
        <c:ser>
          <c:idx val="4"/>
          <c:order val="4"/>
          <c:tx>
            <c:strRef>
              <c:f>Q5_race!$F$26</c:f>
              <c:strCache>
                <c:ptCount val="1"/>
                <c:pt idx="0">
                  <c:v>Never</c:v>
                </c:pt>
              </c:strCache>
            </c:strRef>
          </c:tx>
          <c:spPr>
            <a:solidFill>
              <a:srgbClr val="CC99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Q5_race!$A$27:$A$30</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Q5_race!$F$27:$F$30</c:f>
              <c:numCache>
                <c:formatCode>0%</c:formatCode>
                <c:ptCount val="4"/>
                <c:pt idx="0">
                  <c:v>0.1111111111111111</c:v>
                </c:pt>
                <c:pt idx="1">
                  <c:v>0.22222222222222221</c:v>
                </c:pt>
                <c:pt idx="2">
                  <c:v>0.33333333333333331</c:v>
                </c:pt>
                <c:pt idx="3">
                  <c:v>0.33333333333333331</c:v>
                </c:pt>
              </c:numCache>
            </c:numRef>
          </c:val>
          <c:extLst>
            <c:ext xmlns:c16="http://schemas.microsoft.com/office/drawing/2014/chart" uri="{C3380CC4-5D6E-409C-BE32-E72D297353CC}">
              <c16:uniqueId val="{00000004-8630-45A6-8312-696F43008B80}"/>
            </c:ext>
          </c:extLst>
        </c:ser>
        <c:ser>
          <c:idx val="5"/>
          <c:order val="5"/>
          <c:tx>
            <c:strRef>
              <c:f>Q5_race!$G$26</c:f>
              <c:strCache>
                <c:ptCount val="1"/>
                <c:pt idx="0">
                  <c:v>N/A</c:v>
                </c:pt>
              </c:strCache>
            </c:strRef>
          </c:tx>
          <c:spPr>
            <a:solidFill>
              <a:srgbClr val="FF33C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Q5_race!$A$27:$A$30</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Q5_race!$G$27:$G$30</c:f>
              <c:numCache>
                <c:formatCode>0%</c:formatCode>
                <c:ptCount val="4"/>
                <c:pt idx="0">
                  <c:v>0.22222222222222221</c:v>
                </c:pt>
                <c:pt idx="1">
                  <c:v>0.1111111111111111</c:v>
                </c:pt>
                <c:pt idx="2">
                  <c:v>0.33333333333333331</c:v>
                </c:pt>
                <c:pt idx="3">
                  <c:v>0.22222222222222221</c:v>
                </c:pt>
              </c:numCache>
            </c:numRef>
          </c:val>
          <c:extLst>
            <c:ext xmlns:c16="http://schemas.microsoft.com/office/drawing/2014/chart" uri="{C3380CC4-5D6E-409C-BE32-E72D297353CC}">
              <c16:uniqueId val="{00000005-8630-45A6-8312-696F43008B80}"/>
            </c:ext>
          </c:extLst>
        </c:ser>
        <c:dLbls>
          <c:showLegendKey val="0"/>
          <c:showVal val="0"/>
          <c:showCatName val="0"/>
          <c:showSerName val="0"/>
          <c:showPercent val="0"/>
          <c:showBubbleSize val="0"/>
        </c:dLbls>
        <c:gapWidth val="150"/>
        <c:overlap val="100"/>
        <c:axId val="1178225887"/>
        <c:axId val="1295945615"/>
      </c:barChart>
      <c:catAx>
        <c:axId val="117822588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295945615"/>
        <c:crosses val="autoZero"/>
        <c:auto val="1"/>
        <c:lblAlgn val="ctr"/>
        <c:lblOffset val="100"/>
        <c:noMultiLvlLbl val="0"/>
      </c:catAx>
      <c:valAx>
        <c:axId val="1295945615"/>
        <c:scaling>
          <c:orientation val="minMax"/>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1782258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2971563292656"/>
          <c:y val="9.1444808680368028E-2"/>
          <c:w val="0.49205979096620545"/>
          <c:h val="0.78123292846329673"/>
        </c:manualLayout>
      </c:layout>
      <c:barChart>
        <c:barDir val="bar"/>
        <c:grouping val="percentStacked"/>
        <c:varyColors val="0"/>
        <c:ser>
          <c:idx val="0"/>
          <c:order val="0"/>
          <c:tx>
            <c:strRef>
              <c:f>Q6_woman!$B$27</c:f>
              <c:strCache>
                <c:ptCount val="1"/>
                <c:pt idx="0">
                  <c:v>Always</c:v>
                </c:pt>
              </c:strCache>
            </c:strRef>
          </c:tx>
          <c:spPr>
            <a:solidFill>
              <a:srgbClr val="339966"/>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4-39DD-4CF5-BFDB-90BDB217729C}"/>
                </c:ext>
              </c:extLst>
            </c:dLbl>
            <c:dLbl>
              <c:idx val="1"/>
              <c:delete val="1"/>
              <c:extLst>
                <c:ext xmlns:c15="http://schemas.microsoft.com/office/drawing/2012/chart" uri="{CE6537A1-D6FC-4f65-9D91-7224C49458BB}"/>
                <c:ext xmlns:c16="http://schemas.microsoft.com/office/drawing/2014/chart" uri="{C3380CC4-5D6E-409C-BE32-E72D297353CC}">
                  <c16:uniqueId val="{00000003-39DD-4CF5-BFDB-90BDB217729C}"/>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Q6_woman!$A$28:$A$31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Q6_woman!$B$28:$B$31</c:f>
              <c:numCache>
                <c:formatCode>0%</c:formatCode>
                <c:ptCount val="4"/>
                <c:pt idx="0">
                  <c:v>0</c:v>
                </c:pt>
                <c:pt idx="1">
                  <c:v>0</c:v>
                </c:pt>
                <c:pt idx="2">
                  <c:v>0.25</c:v>
                </c:pt>
                <c:pt idx="3">
                  <c:v>8.3333333333333329E-2</c:v>
                </c:pt>
              </c:numCache>
            </c:numRef>
          </c:val>
          <c:extLst>
            <c:ext xmlns:c16="http://schemas.microsoft.com/office/drawing/2014/chart" uri="{C3380CC4-5D6E-409C-BE32-E72D297353CC}">
              <c16:uniqueId val="{00000000-337B-4F69-B1AE-ED3DAF92CECE}"/>
            </c:ext>
          </c:extLst>
        </c:ser>
        <c:ser>
          <c:idx val="1"/>
          <c:order val="1"/>
          <c:tx>
            <c:strRef>
              <c:f>Q6_woman!$C$27</c:f>
              <c:strCache>
                <c:ptCount val="1"/>
                <c:pt idx="0">
                  <c:v>Usually </c:v>
                </c:pt>
              </c:strCache>
            </c:strRef>
          </c:tx>
          <c:spPr>
            <a:solidFill>
              <a:srgbClr val="00FFFF"/>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2-39DD-4CF5-BFDB-90BDB217729C}"/>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Q6_woman!$A$28:$A$31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Q6_woman!$C$28:$C$31</c:f>
              <c:numCache>
                <c:formatCode>0%</c:formatCode>
                <c:ptCount val="4"/>
                <c:pt idx="0">
                  <c:v>0</c:v>
                </c:pt>
                <c:pt idx="1">
                  <c:v>0.5</c:v>
                </c:pt>
                <c:pt idx="2">
                  <c:v>0.25</c:v>
                </c:pt>
                <c:pt idx="3">
                  <c:v>0.16666666666666666</c:v>
                </c:pt>
              </c:numCache>
            </c:numRef>
          </c:val>
          <c:extLst>
            <c:ext xmlns:c16="http://schemas.microsoft.com/office/drawing/2014/chart" uri="{C3380CC4-5D6E-409C-BE32-E72D297353CC}">
              <c16:uniqueId val="{00000001-337B-4F69-B1AE-ED3DAF92CECE}"/>
            </c:ext>
          </c:extLst>
        </c:ser>
        <c:ser>
          <c:idx val="2"/>
          <c:order val="2"/>
          <c:tx>
            <c:strRef>
              <c:f>Q6_woman!$D$27</c:f>
              <c:strCache>
                <c:ptCount val="1"/>
                <c:pt idx="0">
                  <c:v>Sometimes</c:v>
                </c:pt>
              </c:strCache>
            </c:strRef>
          </c:tx>
          <c:spPr>
            <a:solidFill>
              <a:srgbClr val="0033C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Q6_woman!$A$28:$A$31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Q6_woman!$D$28:$D$31</c:f>
              <c:numCache>
                <c:formatCode>0%</c:formatCode>
                <c:ptCount val="4"/>
                <c:pt idx="0">
                  <c:v>8.3333333333333329E-2</c:v>
                </c:pt>
                <c:pt idx="1">
                  <c:v>0.25</c:v>
                </c:pt>
                <c:pt idx="2">
                  <c:v>0.33333333333333331</c:v>
                </c:pt>
                <c:pt idx="3">
                  <c:v>0.25</c:v>
                </c:pt>
              </c:numCache>
            </c:numRef>
          </c:val>
          <c:extLst>
            <c:ext xmlns:c16="http://schemas.microsoft.com/office/drawing/2014/chart" uri="{C3380CC4-5D6E-409C-BE32-E72D297353CC}">
              <c16:uniqueId val="{00000002-337B-4F69-B1AE-ED3DAF92CECE}"/>
            </c:ext>
          </c:extLst>
        </c:ser>
        <c:ser>
          <c:idx val="3"/>
          <c:order val="3"/>
          <c:tx>
            <c:strRef>
              <c:f>Q6_woman!$E$27</c:f>
              <c:strCache>
                <c:ptCount val="1"/>
                <c:pt idx="0">
                  <c:v>Rarely</c:v>
                </c:pt>
              </c:strCache>
            </c:strRef>
          </c:tx>
          <c:spPr>
            <a:solidFill>
              <a:srgbClr val="666699"/>
            </a:solidFill>
            <a:ln>
              <a:noFill/>
            </a:ln>
            <a:effectLst/>
          </c:spPr>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1-39DD-4CF5-BFDB-90BDB217729C}"/>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Q6_woman!$A$28:$A$31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Q6_woman!$E$28:$E$31</c:f>
              <c:numCache>
                <c:formatCode>0%</c:formatCode>
                <c:ptCount val="4"/>
                <c:pt idx="0">
                  <c:v>0.5</c:v>
                </c:pt>
                <c:pt idx="1">
                  <c:v>0</c:v>
                </c:pt>
                <c:pt idx="2">
                  <c:v>8.3333333333333329E-2</c:v>
                </c:pt>
                <c:pt idx="3">
                  <c:v>0.16666666666666666</c:v>
                </c:pt>
              </c:numCache>
            </c:numRef>
          </c:val>
          <c:extLst>
            <c:ext xmlns:c16="http://schemas.microsoft.com/office/drawing/2014/chart" uri="{C3380CC4-5D6E-409C-BE32-E72D297353CC}">
              <c16:uniqueId val="{00000003-337B-4F69-B1AE-ED3DAF92CECE}"/>
            </c:ext>
          </c:extLst>
        </c:ser>
        <c:ser>
          <c:idx val="4"/>
          <c:order val="4"/>
          <c:tx>
            <c:strRef>
              <c:f>Q6_woman!$F$27</c:f>
              <c:strCache>
                <c:ptCount val="1"/>
                <c:pt idx="0">
                  <c:v>Never</c:v>
                </c:pt>
              </c:strCache>
            </c:strRef>
          </c:tx>
          <c:spPr>
            <a:solidFill>
              <a:srgbClr val="CC99FF"/>
            </a:solidFill>
            <a:ln>
              <a:noFill/>
            </a:ln>
            <a:effectLst/>
          </c:spPr>
          <c:invertIfNegative val="0"/>
          <c:dLbls>
            <c:dLbl>
              <c:idx val="2"/>
              <c:delete val="1"/>
              <c:extLst>
                <c:ext xmlns:c15="http://schemas.microsoft.com/office/drawing/2012/chart" uri="{CE6537A1-D6FC-4f65-9D91-7224C49458BB}"/>
                <c:ext xmlns:c16="http://schemas.microsoft.com/office/drawing/2014/chart" uri="{C3380CC4-5D6E-409C-BE32-E72D297353CC}">
                  <c16:uniqueId val="{00000000-39DD-4CF5-BFDB-90BDB217729C}"/>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Q6_woman!$A$28:$A$31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Q6_woman!$F$28:$F$31</c:f>
              <c:numCache>
                <c:formatCode>0%</c:formatCode>
                <c:ptCount val="4"/>
                <c:pt idx="0">
                  <c:v>0.33333333333333331</c:v>
                </c:pt>
                <c:pt idx="1">
                  <c:v>8.3333333333333329E-2</c:v>
                </c:pt>
                <c:pt idx="2">
                  <c:v>0</c:v>
                </c:pt>
                <c:pt idx="3">
                  <c:v>0.25</c:v>
                </c:pt>
              </c:numCache>
            </c:numRef>
          </c:val>
          <c:extLst>
            <c:ext xmlns:c16="http://schemas.microsoft.com/office/drawing/2014/chart" uri="{C3380CC4-5D6E-409C-BE32-E72D297353CC}">
              <c16:uniqueId val="{00000004-337B-4F69-B1AE-ED3DAF92CECE}"/>
            </c:ext>
          </c:extLst>
        </c:ser>
        <c:ser>
          <c:idx val="5"/>
          <c:order val="5"/>
          <c:tx>
            <c:strRef>
              <c:f>Q6_woman!$G$27</c:f>
              <c:strCache>
                <c:ptCount val="1"/>
                <c:pt idx="0">
                  <c:v>N/A</c:v>
                </c:pt>
              </c:strCache>
            </c:strRef>
          </c:tx>
          <c:spPr>
            <a:solidFill>
              <a:srgbClr val="FF33C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Q6_woman!$A$28:$A$31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Q6_woman!$G$28:$G$31</c:f>
              <c:numCache>
                <c:formatCode>0%</c:formatCode>
                <c:ptCount val="4"/>
                <c:pt idx="0">
                  <c:v>8.3333333333333329E-2</c:v>
                </c:pt>
                <c:pt idx="1">
                  <c:v>0.16666666666666666</c:v>
                </c:pt>
                <c:pt idx="2">
                  <c:v>8.3333333333333329E-2</c:v>
                </c:pt>
                <c:pt idx="3">
                  <c:v>8.3333333333333329E-2</c:v>
                </c:pt>
              </c:numCache>
            </c:numRef>
          </c:val>
          <c:extLst>
            <c:ext xmlns:c16="http://schemas.microsoft.com/office/drawing/2014/chart" uri="{C3380CC4-5D6E-409C-BE32-E72D297353CC}">
              <c16:uniqueId val="{00000005-337B-4F69-B1AE-ED3DAF92CECE}"/>
            </c:ext>
          </c:extLst>
        </c:ser>
        <c:dLbls>
          <c:showLegendKey val="0"/>
          <c:showVal val="0"/>
          <c:showCatName val="0"/>
          <c:showSerName val="0"/>
          <c:showPercent val="0"/>
          <c:showBubbleSize val="0"/>
        </c:dLbls>
        <c:gapWidth val="150"/>
        <c:overlap val="100"/>
        <c:axId val="143095712"/>
        <c:axId val="144926384"/>
      </c:barChart>
      <c:catAx>
        <c:axId val="14309571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44926384"/>
        <c:crosses val="autoZero"/>
        <c:auto val="1"/>
        <c:lblAlgn val="ctr"/>
        <c:lblOffset val="100"/>
        <c:noMultiLvlLbl val="0"/>
      </c:catAx>
      <c:valAx>
        <c:axId val="144926384"/>
        <c:scaling>
          <c:orientation val="minMax"/>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43095712"/>
        <c:crosses val="autoZero"/>
        <c:crossBetween val="between"/>
      </c:valAx>
      <c:spPr>
        <a:noFill/>
        <a:ln>
          <a:noFill/>
        </a:ln>
        <a:effectLst/>
      </c:spPr>
    </c:plotArea>
    <c:legend>
      <c:legendPos val="b"/>
      <c:layout>
        <c:manualLayout>
          <c:xMode val="edge"/>
          <c:yMode val="edge"/>
          <c:x val="1.8933090647694616E-2"/>
          <c:y val="0.93993156069912842"/>
          <c:w val="0.48428480846140737"/>
          <c:h val="6.0068520118893666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Q6_race!$D$27</c:f>
              <c:strCache>
                <c:ptCount val="1"/>
                <c:pt idx="0">
                  <c:v>Always</c:v>
                </c:pt>
              </c:strCache>
            </c:strRef>
          </c:tx>
          <c:spPr>
            <a:solidFill>
              <a:srgbClr val="339966"/>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8-1D50-4717-ADF2-F92BAE7FF882}"/>
                </c:ext>
              </c:extLst>
            </c:dLbl>
            <c:dLbl>
              <c:idx val="1"/>
              <c:delete val="1"/>
              <c:extLst>
                <c:ext xmlns:c15="http://schemas.microsoft.com/office/drawing/2012/chart" uri="{CE6537A1-D6FC-4f65-9D91-7224C49458BB}"/>
                <c:ext xmlns:c16="http://schemas.microsoft.com/office/drawing/2014/chart" uri="{C3380CC4-5D6E-409C-BE32-E72D297353CC}">
                  <c16:uniqueId val="{00000000-1D50-4717-ADF2-F92BAE7FF882}"/>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Q6_race!$C$28:$C$31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Q6_race!$D$28:$D$31</c:f>
              <c:numCache>
                <c:formatCode>0%</c:formatCode>
                <c:ptCount val="4"/>
                <c:pt idx="0">
                  <c:v>0</c:v>
                </c:pt>
                <c:pt idx="1">
                  <c:v>0</c:v>
                </c:pt>
                <c:pt idx="2">
                  <c:v>0.3</c:v>
                </c:pt>
                <c:pt idx="3">
                  <c:v>0.1</c:v>
                </c:pt>
              </c:numCache>
            </c:numRef>
          </c:val>
          <c:extLst>
            <c:ext xmlns:c16="http://schemas.microsoft.com/office/drawing/2014/chart" uri="{C3380CC4-5D6E-409C-BE32-E72D297353CC}">
              <c16:uniqueId val="{00000000-B05D-43B7-A98C-34C679763E1C}"/>
            </c:ext>
          </c:extLst>
        </c:ser>
        <c:ser>
          <c:idx val="1"/>
          <c:order val="1"/>
          <c:tx>
            <c:strRef>
              <c:f>Q6_race!$E$27</c:f>
              <c:strCache>
                <c:ptCount val="1"/>
                <c:pt idx="0">
                  <c:v>Usually </c:v>
                </c:pt>
              </c:strCache>
            </c:strRef>
          </c:tx>
          <c:spPr>
            <a:solidFill>
              <a:srgbClr val="00FFFF"/>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7-1D50-4717-ADF2-F92BAE7FF882}"/>
                </c:ext>
              </c:extLst>
            </c:dLbl>
            <c:dLbl>
              <c:idx val="3"/>
              <c:delete val="1"/>
              <c:extLst>
                <c:ext xmlns:c15="http://schemas.microsoft.com/office/drawing/2012/chart" uri="{CE6537A1-D6FC-4f65-9D91-7224C49458BB}"/>
                <c:ext xmlns:c16="http://schemas.microsoft.com/office/drawing/2014/chart" uri="{C3380CC4-5D6E-409C-BE32-E72D297353CC}">
                  <c16:uniqueId val="{00000005-1D50-4717-ADF2-F92BAE7FF882}"/>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Q6_race!$C$28:$C$31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Q6_race!$E$28:$E$31</c:f>
              <c:numCache>
                <c:formatCode>0%</c:formatCode>
                <c:ptCount val="4"/>
                <c:pt idx="0">
                  <c:v>0</c:v>
                </c:pt>
                <c:pt idx="1">
                  <c:v>0.4</c:v>
                </c:pt>
                <c:pt idx="2">
                  <c:v>0.4</c:v>
                </c:pt>
                <c:pt idx="3">
                  <c:v>0</c:v>
                </c:pt>
              </c:numCache>
            </c:numRef>
          </c:val>
          <c:extLst>
            <c:ext xmlns:c16="http://schemas.microsoft.com/office/drawing/2014/chart" uri="{C3380CC4-5D6E-409C-BE32-E72D297353CC}">
              <c16:uniqueId val="{00000001-B05D-43B7-A98C-34C679763E1C}"/>
            </c:ext>
          </c:extLst>
        </c:ser>
        <c:ser>
          <c:idx val="2"/>
          <c:order val="2"/>
          <c:tx>
            <c:strRef>
              <c:f>Q6_race!$F$27</c:f>
              <c:strCache>
                <c:ptCount val="1"/>
                <c:pt idx="0">
                  <c:v>Sometimes</c:v>
                </c:pt>
              </c:strCache>
            </c:strRef>
          </c:tx>
          <c:spPr>
            <a:solidFill>
              <a:srgbClr val="0033CC"/>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6-1D50-4717-ADF2-F92BAE7FF882}"/>
                </c:ext>
              </c:extLst>
            </c:dLbl>
            <c:dLbl>
              <c:idx val="2"/>
              <c:delete val="1"/>
              <c:extLst>
                <c:ext xmlns:c15="http://schemas.microsoft.com/office/drawing/2012/chart" uri="{CE6537A1-D6FC-4f65-9D91-7224C49458BB}"/>
                <c:ext xmlns:c16="http://schemas.microsoft.com/office/drawing/2014/chart" uri="{C3380CC4-5D6E-409C-BE32-E72D297353CC}">
                  <c16:uniqueId val="{00000001-1D50-4717-ADF2-F92BAE7FF882}"/>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Q6_race!$C$28:$C$31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Q6_race!$F$28:$F$31</c:f>
              <c:numCache>
                <c:formatCode>0%</c:formatCode>
                <c:ptCount val="4"/>
                <c:pt idx="0">
                  <c:v>0</c:v>
                </c:pt>
                <c:pt idx="1">
                  <c:v>0.3</c:v>
                </c:pt>
                <c:pt idx="2">
                  <c:v>0</c:v>
                </c:pt>
                <c:pt idx="3">
                  <c:v>0.5</c:v>
                </c:pt>
              </c:numCache>
            </c:numRef>
          </c:val>
          <c:extLst>
            <c:ext xmlns:c16="http://schemas.microsoft.com/office/drawing/2014/chart" uri="{C3380CC4-5D6E-409C-BE32-E72D297353CC}">
              <c16:uniqueId val="{00000002-B05D-43B7-A98C-34C679763E1C}"/>
            </c:ext>
          </c:extLst>
        </c:ser>
        <c:ser>
          <c:idx val="3"/>
          <c:order val="3"/>
          <c:tx>
            <c:strRef>
              <c:f>Q6_race!$G$27</c:f>
              <c:strCache>
                <c:ptCount val="1"/>
                <c:pt idx="0">
                  <c:v>Rarely</c:v>
                </c:pt>
              </c:strCache>
            </c:strRef>
          </c:tx>
          <c:spPr>
            <a:solidFill>
              <a:srgbClr val="666699"/>
            </a:solidFill>
            <a:ln>
              <a:noFill/>
            </a:ln>
            <a:effectLst/>
          </c:spPr>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4-1D50-4717-ADF2-F92BAE7FF882}"/>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Q6_race!$C$28:$C$31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Q6_race!$G$28:$G$31</c:f>
              <c:numCache>
                <c:formatCode>0%</c:formatCode>
                <c:ptCount val="4"/>
                <c:pt idx="0">
                  <c:v>0.4</c:v>
                </c:pt>
                <c:pt idx="1">
                  <c:v>0</c:v>
                </c:pt>
                <c:pt idx="2">
                  <c:v>0.2</c:v>
                </c:pt>
                <c:pt idx="3">
                  <c:v>0.1</c:v>
                </c:pt>
              </c:numCache>
            </c:numRef>
          </c:val>
          <c:extLst>
            <c:ext xmlns:c16="http://schemas.microsoft.com/office/drawing/2014/chart" uri="{C3380CC4-5D6E-409C-BE32-E72D297353CC}">
              <c16:uniqueId val="{00000003-B05D-43B7-A98C-34C679763E1C}"/>
            </c:ext>
          </c:extLst>
        </c:ser>
        <c:ser>
          <c:idx val="4"/>
          <c:order val="4"/>
          <c:tx>
            <c:strRef>
              <c:f>Q6_race!$H$27</c:f>
              <c:strCache>
                <c:ptCount val="1"/>
                <c:pt idx="0">
                  <c:v>Never</c:v>
                </c:pt>
              </c:strCache>
            </c:strRef>
          </c:tx>
          <c:spPr>
            <a:solidFill>
              <a:srgbClr val="CC99FF"/>
            </a:solidFill>
            <a:ln>
              <a:noFill/>
            </a:ln>
            <a:effectLst/>
          </c:spPr>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3-1D50-4717-ADF2-F92BAE7FF882}"/>
                </c:ext>
              </c:extLst>
            </c:dLbl>
            <c:dLbl>
              <c:idx val="2"/>
              <c:delete val="1"/>
              <c:extLst>
                <c:ext xmlns:c15="http://schemas.microsoft.com/office/drawing/2012/chart" uri="{CE6537A1-D6FC-4f65-9D91-7224C49458BB}"/>
                <c:ext xmlns:c16="http://schemas.microsoft.com/office/drawing/2014/chart" uri="{C3380CC4-5D6E-409C-BE32-E72D297353CC}">
                  <c16:uniqueId val="{00000002-1D50-4717-ADF2-F92BAE7FF882}"/>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Q6_race!$C$28:$C$31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Q6_race!$H$28:$H$31</c:f>
              <c:numCache>
                <c:formatCode>0%</c:formatCode>
                <c:ptCount val="4"/>
                <c:pt idx="0">
                  <c:v>0.3</c:v>
                </c:pt>
                <c:pt idx="1">
                  <c:v>0</c:v>
                </c:pt>
                <c:pt idx="2">
                  <c:v>0</c:v>
                </c:pt>
                <c:pt idx="3">
                  <c:v>0.1</c:v>
                </c:pt>
              </c:numCache>
            </c:numRef>
          </c:val>
          <c:extLst>
            <c:ext xmlns:c16="http://schemas.microsoft.com/office/drawing/2014/chart" uri="{C3380CC4-5D6E-409C-BE32-E72D297353CC}">
              <c16:uniqueId val="{00000004-B05D-43B7-A98C-34C679763E1C}"/>
            </c:ext>
          </c:extLst>
        </c:ser>
        <c:ser>
          <c:idx val="5"/>
          <c:order val="5"/>
          <c:tx>
            <c:strRef>
              <c:f>Q6_race!$I$27</c:f>
              <c:strCache>
                <c:ptCount val="1"/>
                <c:pt idx="0">
                  <c:v>N/A</c:v>
                </c:pt>
              </c:strCache>
            </c:strRef>
          </c:tx>
          <c:spPr>
            <a:solidFill>
              <a:srgbClr val="FF33C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Q6_race!$C$28:$C$31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Q6_race!$I$28:$I$31</c:f>
              <c:numCache>
                <c:formatCode>0%</c:formatCode>
                <c:ptCount val="4"/>
                <c:pt idx="0">
                  <c:v>0.3</c:v>
                </c:pt>
                <c:pt idx="1">
                  <c:v>0.3</c:v>
                </c:pt>
                <c:pt idx="2">
                  <c:v>0.1</c:v>
                </c:pt>
                <c:pt idx="3">
                  <c:v>0.2</c:v>
                </c:pt>
              </c:numCache>
            </c:numRef>
          </c:val>
          <c:extLst>
            <c:ext xmlns:c16="http://schemas.microsoft.com/office/drawing/2014/chart" uri="{C3380CC4-5D6E-409C-BE32-E72D297353CC}">
              <c16:uniqueId val="{00000005-B05D-43B7-A98C-34C679763E1C}"/>
            </c:ext>
          </c:extLst>
        </c:ser>
        <c:dLbls>
          <c:showLegendKey val="0"/>
          <c:showVal val="0"/>
          <c:showCatName val="0"/>
          <c:showSerName val="0"/>
          <c:showPercent val="0"/>
          <c:showBubbleSize val="0"/>
        </c:dLbls>
        <c:gapWidth val="150"/>
        <c:overlap val="100"/>
        <c:axId val="1352794735"/>
        <c:axId val="275401151"/>
      </c:barChart>
      <c:catAx>
        <c:axId val="135279473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275401151"/>
        <c:crosses val="autoZero"/>
        <c:auto val="1"/>
        <c:lblAlgn val="ctr"/>
        <c:lblOffset val="100"/>
        <c:noMultiLvlLbl val="0"/>
      </c:catAx>
      <c:valAx>
        <c:axId val="275401151"/>
        <c:scaling>
          <c:orientation val="minMax"/>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300" b="0" i="0" u="none" strike="noStrike" kern="1200" baseline="0">
                <a:solidFill>
                  <a:schemeClr val="tx1">
                    <a:lumMod val="65000"/>
                    <a:lumOff val="35000"/>
                  </a:schemeClr>
                </a:solidFill>
                <a:latin typeface="+mn-lt"/>
                <a:ea typeface="+mn-ea"/>
                <a:cs typeface="+mn-cs"/>
              </a:defRPr>
            </a:pPr>
            <a:endParaRPr lang="en-US"/>
          </a:p>
        </c:txPr>
        <c:crossAx val="135279473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600" b="1" i="0" u="none" strike="noStrike" baseline="0" dirty="0">
                <a:effectLst/>
              </a:rPr>
              <a:t>Which of the following have you done (select all that apply</a:t>
            </a:r>
            <a:r>
              <a:rPr lang="en-US" sz="1400" b="1" i="0" u="none" strike="noStrike" baseline="0" dirty="0">
                <a:effectLst/>
              </a:rPr>
              <a:t>)</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stacked"/>
        <c:varyColors val="0"/>
        <c:ser>
          <c:idx val="0"/>
          <c:order val="0"/>
          <c:spPr>
            <a:solidFill>
              <a:srgbClr val="9933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3'!$A$4:$A$8</c:f>
              <c:strCache>
                <c:ptCount val="5"/>
                <c:pt idx="0">
                  <c:v>Attended Hyperledger community meetings (as found on the community calendar)?</c:v>
                </c:pt>
                <c:pt idx="1">
                  <c:v>Participated on Hyperledger chat channels</c:v>
                </c:pt>
                <c:pt idx="2">
                  <c:v>Read or sent email to the Hyperledger mailing lists</c:v>
                </c:pt>
                <c:pt idx="3">
                  <c:v>Attempted to make a code contribution to any of the Hyperledger projects</c:v>
                </c:pt>
                <c:pt idx="4">
                  <c:v>Attended a Hyperledger sponsored event ((Hackfest, Bootcamp, Contributor Summit, Hyperledger Global Forum, Member Summit)</c:v>
                </c:pt>
              </c:strCache>
            </c:strRef>
          </c:cat>
          <c:val>
            <c:numRef>
              <c:f>'Question 3'!$B$4:$B$8</c:f>
              <c:numCache>
                <c:formatCode>0%</c:formatCode>
                <c:ptCount val="5"/>
                <c:pt idx="0">
                  <c:v>0.80410000000000004</c:v>
                </c:pt>
                <c:pt idx="1">
                  <c:v>0.83509999999999995</c:v>
                </c:pt>
                <c:pt idx="2">
                  <c:v>0.88660000000000005</c:v>
                </c:pt>
                <c:pt idx="3">
                  <c:v>0.61860000000000004</c:v>
                </c:pt>
                <c:pt idx="4">
                  <c:v>0.46389999999999998</c:v>
                </c:pt>
              </c:numCache>
            </c:numRef>
          </c:val>
          <c:extLst>
            <c:ext xmlns:c16="http://schemas.microsoft.com/office/drawing/2014/chart" uri="{C3380CC4-5D6E-409C-BE32-E72D297353CC}">
              <c16:uniqueId val="{00000000-C95E-4CAF-AC3F-50C80BFDC436}"/>
            </c:ext>
          </c:extLst>
        </c:ser>
        <c:dLbls>
          <c:showLegendKey val="0"/>
          <c:showVal val="0"/>
          <c:showCatName val="0"/>
          <c:showSerName val="0"/>
          <c:showPercent val="0"/>
          <c:showBubbleSize val="0"/>
        </c:dLbls>
        <c:gapWidth val="150"/>
        <c:overlap val="100"/>
        <c:axId val="1358215359"/>
        <c:axId val="1304726463"/>
      </c:barChart>
      <c:catAx>
        <c:axId val="135821535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304726463"/>
        <c:crosses val="autoZero"/>
        <c:auto val="1"/>
        <c:lblAlgn val="ctr"/>
        <c:lblOffset val="100"/>
        <c:noMultiLvlLbl val="0"/>
      </c:catAx>
      <c:valAx>
        <c:axId val="1304726463"/>
        <c:scaling>
          <c:orientation val="minMax"/>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582153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b="1" i="0" baseline="0" dirty="0">
                <a:effectLst/>
              </a:rPr>
              <a:t>Hyperledger events are inclusive and diverse</a:t>
            </a:r>
            <a:endParaRPr lang="en-US" dirty="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rgbClr val="9933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4'!$A$4:$A$8,'Question 4'!$A$10)</c:f>
              <c:strCache>
                <c:ptCount val="6"/>
                <c:pt idx="0">
                  <c:v>Strongly agree</c:v>
                </c:pt>
                <c:pt idx="1">
                  <c:v>Agree</c:v>
                </c:pt>
                <c:pt idx="2">
                  <c:v>Neither agree nor disagree</c:v>
                </c:pt>
                <c:pt idx="3">
                  <c:v>Disagree</c:v>
                </c:pt>
                <c:pt idx="4">
                  <c:v>Strongly disagree</c:v>
                </c:pt>
                <c:pt idx="5">
                  <c:v>I did not attend a Hyperledger event</c:v>
                </c:pt>
              </c:strCache>
            </c:strRef>
          </c:cat>
          <c:val>
            <c:numRef>
              <c:f>('Question 4'!$B$4:$B$8,'Question 4'!$B$10)</c:f>
              <c:numCache>
                <c:formatCode>0%</c:formatCode>
                <c:ptCount val="6"/>
                <c:pt idx="0">
                  <c:v>0.26529999999999998</c:v>
                </c:pt>
                <c:pt idx="1">
                  <c:v>0.35709999999999997</c:v>
                </c:pt>
                <c:pt idx="2">
                  <c:v>0.13270000000000001</c:v>
                </c:pt>
                <c:pt idx="3">
                  <c:v>5.0999999999999997E-2</c:v>
                </c:pt>
                <c:pt idx="4">
                  <c:v>1.0200000000000001E-2</c:v>
                </c:pt>
                <c:pt idx="5">
                  <c:v>0.1837</c:v>
                </c:pt>
              </c:numCache>
            </c:numRef>
          </c:val>
          <c:extLst>
            <c:ext xmlns:c16="http://schemas.microsoft.com/office/drawing/2014/chart" uri="{C3380CC4-5D6E-409C-BE32-E72D297353CC}">
              <c16:uniqueId val="{00000000-45CD-4F74-BD3E-8396E9A6F7EB}"/>
            </c:ext>
          </c:extLst>
        </c:ser>
        <c:dLbls>
          <c:showLegendKey val="0"/>
          <c:showVal val="0"/>
          <c:showCatName val="0"/>
          <c:showSerName val="0"/>
          <c:showPercent val="0"/>
          <c:showBubbleSize val="0"/>
        </c:dLbls>
        <c:gapWidth val="219"/>
        <c:overlap val="-27"/>
        <c:axId val="2132227968"/>
        <c:axId val="2090471088"/>
      </c:barChart>
      <c:catAx>
        <c:axId val="2132227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2090471088"/>
        <c:crosses val="autoZero"/>
        <c:auto val="1"/>
        <c:lblAlgn val="ctr"/>
        <c:lblOffset val="100"/>
        <c:noMultiLvlLbl val="0"/>
      </c:catAx>
      <c:valAx>
        <c:axId val="2090471088"/>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21322279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b="0" i="0" baseline="0" dirty="0">
                <a:effectLst/>
              </a:rPr>
              <a:t>Provide your feedback on the Hyperledger community meetings</a:t>
            </a:r>
            <a:endParaRPr lang="en-US" dirty="0">
              <a:effectLst/>
            </a:endParaRPr>
          </a:p>
        </c:rich>
      </c:tx>
      <c:layout>
        <c:manualLayout>
          <c:xMode val="edge"/>
          <c:yMode val="edge"/>
          <c:x val="0.17366025931684503"/>
          <c:y val="7.656965724159606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percentStacked"/>
        <c:varyColors val="0"/>
        <c:ser>
          <c:idx val="0"/>
          <c:order val="0"/>
          <c:tx>
            <c:strRef>
              <c:f>'Question 5'!$B$40</c:f>
              <c:strCache>
                <c:ptCount val="1"/>
                <c:pt idx="0">
                  <c:v>Always</c:v>
                </c:pt>
              </c:strCache>
            </c:strRef>
          </c:tx>
          <c:spPr>
            <a:solidFill>
              <a:srgbClr val="339966"/>
            </a:solidFill>
            <a:ln>
              <a:noFill/>
            </a:ln>
            <a:effectLst/>
          </c:spPr>
          <c:invertIfNegative val="0"/>
          <c:dLbls>
            <c:dLbl>
              <c:idx val="2"/>
              <c:delete val="1"/>
              <c:extLst>
                <c:ext xmlns:c15="http://schemas.microsoft.com/office/drawing/2012/chart" uri="{CE6537A1-D6FC-4f65-9D91-7224C49458BB}"/>
                <c:ext xmlns:c16="http://schemas.microsoft.com/office/drawing/2014/chart" uri="{C3380CC4-5D6E-409C-BE32-E72D297353CC}">
                  <c16:uniqueId val="{00000000-18A2-4730-81E8-7F17AF89B9A7}"/>
                </c:ext>
              </c:extLst>
            </c:dLbl>
            <c:dLbl>
              <c:idx val="3"/>
              <c:delete val="1"/>
              <c:extLst>
                <c:ext xmlns:c15="http://schemas.microsoft.com/office/drawing/2012/chart" uri="{CE6537A1-D6FC-4f65-9D91-7224C49458BB}"/>
                <c:ext xmlns:c16="http://schemas.microsoft.com/office/drawing/2014/chart" uri="{C3380CC4-5D6E-409C-BE32-E72D297353CC}">
                  <c16:uniqueId val="{00000001-18A2-4730-81E8-7F17AF89B9A7}"/>
                </c:ext>
              </c:extLst>
            </c:dLbl>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5'!$A$41:$A$44</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'Question 5'!$B$41:$B$44</c:f>
              <c:numCache>
                <c:formatCode>0%</c:formatCode>
                <c:ptCount val="4"/>
                <c:pt idx="0">
                  <c:v>8.3333333333333329E-2</c:v>
                </c:pt>
                <c:pt idx="1">
                  <c:v>4.1666666666666664E-2</c:v>
                </c:pt>
                <c:pt idx="2">
                  <c:v>1.0416666666666666E-2</c:v>
                </c:pt>
                <c:pt idx="3">
                  <c:v>2.1052631578947368E-2</c:v>
                </c:pt>
              </c:numCache>
            </c:numRef>
          </c:val>
          <c:extLst>
            <c:ext xmlns:c16="http://schemas.microsoft.com/office/drawing/2014/chart" uri="{C3380CC4-5D6E-409C-BE32-E72D297353CC}">
              <c16:uniqueId val="{00000000-DE96-4FCD-AA24-B88C1DEB2C69}"/>
            </c:ext>
          </c:extLst>
        </c:ser>
        <c:ser>
          <c:idx val="1"/>
          <c:order val="1"/>
          <c:tx>
            <c:strRef>
              <c:f>'Question 5'!$C$40</c:f>
              <c:strCache>
                <c:ptCount val="1"/>
                <c:pt idx="0">
                  <c:v>Usually </c:v>
                </c:pt>
              </c:strCache>
            </c:strRef>
          </c:tx>
          <c:spPr>
            <a:solidFill>
              <a:srgbClr val="00FF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5'!$A$41:$A$44</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'Question 5'!$C$41:$C$44</c:f>
              <c:numCache>
                <c:formatCode>0%</c:formatCode>
                <c:ptCount val="4"/>
                <c:pt idx="0">
                  <c:v>0.11458333333333333</c:v>
                </c:pt>
                <c:pt idx="1">
                  <c:v>0.125</c:v>
                </c:pt>
                <c:pt idx="2">
                  <c:v>3.125E-2</c:v>
                </c:pt>
                <c:pt idx="3">
                  <c:v>9.4736842105263161E-2</c:v>
                </c:pt>
              </c:numCache>
            </c:numRef>
          </c:val>
          <c:extLst>
            <c:ext xmlns:c16="http://schemas.microsoft.com/office/drawing/2014/chart" uri="{C3380CC4-5D6E-409C-BE32-E72D297353CC}">
              <c16:uniqueId val="{00000001-DE96-4FCD-AA24-B88C1DEB2C69}"/>
            </c:ext>
          </c:extLst>
        </c:ser>
        <c:ser>
          <c:idx val="2"/>
          <c:order val="2"/>
          <c:tx>
            <c:strRef>
              <c:f>'Question 5'!$D$40</c:f>
              <c:strCache>
                <c:ptCount val="1"/>
                <c:pt idx="0">
                  <c:v>Sometimes</c:v>
                </c:pt>
              </c:strCache>
            </c:strRef>
          </c:tx>
          <c:spPr>
            <a:solidFill>
              <a:srgbClr val="0033C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5'!$A$41:$A$44</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'Question 5'!$D$41:$D$44</c:f>
              <c:numCache>
                <c:formatCode>0%</c:formatCode>
                <c:ptCount val="4"/>
                <c:pt idx="0">
                  <c:v>0.42708333333333331</c:v>
                </c:pt>
                <c:pt idx="1">
                  <c:v>0.28125</c:v>
                </c:pt>
                <c:pt idx="2">
                  <c:v>0.11458333333333333</c:v>
                </c:pt>
                <c:pt idx="3">
                  <c:v>0.15789473684210525</c:v>
                </c:pt>
              </c:numCache>
            </c:numRef>
          </c:val>
          <c:extLst>
            <c:ext xmlns:c16="http://schemas.microsoft.com/office/drawing/2014/chart" uri="{C3380CC4-5D6E-409C-BE32-E72D297353CC}">
              <c16:uniqueId val="{00000002-DE96-4FCD-AA24-B88C1DEB2C69}"/>
            </c:ext>
          </c:extLst>
        </c:ser>
        <c:ser>
          <c:idx val="3"/>
          <c:order val="3"/>
          <c:tx>
            <c:strRef>
              <c:f>'Question 5'!$E$40</c:f>
              <c:strCache>
                <c:ptCount val="1"/>
                <c:pt idx="0">
                  <c:v>Rarely</c:v>
                </c:pt>
              </c:strCache>
            </c:strRef>
          </c:tx>
          <c:spPr>
            <a:solidFill>
              <a:srgbClr val="66669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5'!$A$41:$A$44</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'Question 5'!$E$41:$E$44</c:f>
              <c:numCache>
                <c:formatCode>0%</c:formatCode>
                <c:ptCount val="4"/>
                <c:pt idx="0">
                  <c:v>0.14583333333333334</c:v>
                </c:pt>
                <c:pt idx="1">
                  <c:v>0.23958333333333334</c:v>
                </c:pt>
                <c:pt idx="2">
                  <c:v>0.375</c:v>
                </c:pt>
                <c:pt idx="3">
                  <c:v>0.17894736842105263</c:v>
                </c:pt>
              </c:numCache>
            </c:numRef>
          </c:val>
          <c:extLst>
            <c:ext xmlns:c16="http://schemas.microsoft.com/office/drawing/2014/chart" uri="{C3380CC4-5D6E-409C-BE32-E72D297353CC}">
              <c16:uniqueId val="{00000003-DE96-4FCD-AA24-B88C1DEB2C69}"/>
            </c:ext>
          </c:extLst>
        </c:ser>
        <c:ser>
          <c:idx val="4"/>
          <c:order val="4"/>
          <c:tx>
            <c:strRef>
              <c:f>'Question 5'!$F$40</c:f>
              <c:strCache>
                <c:ptCount val="1"/>
                <c:pt idx="0">
                  <c:v>Never</c:v>
                </c:pt>
              </c:strCache>
            </c:strRef>
          </c:tx>
          <c:spPr>
            <a:solidFill>
              <a:srgbClr val="CC99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5'!$A$41:$A$44</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'Question 5'!$F$41:$F$44</c:f>
              <c:numCache>
                <c:formatCode>0%</c:formatCode>
                <c:ptCount val="4"/>
                <c:pt idx="0">
                  <c:v>0.11458333333333333</c:v>
                </c:pt>
                <c:pt idx="1">
                  <c:v>0.20833333333333334</c:v>
                </c:pt>
                <c:pt idx="2">
                  <c:v>0.32291666666666669</c:v>
                </c:pt>
                <c:pt idx="3">
                  <c:v>0.36842105263157893</c:v>
                </c:pt>
              </c:numCache>
            </c:numRef>
          </c:val>
          <c:extLst>
            <c:ext xmlns:c16="http://schemas.microsoft.com/office/drawing/2014/chart" uri="{C3380CC4-5D6E-409C-BE32-E72D297353CC}">
              <c16:uniqueId val="{00000004-DE96-4FCD-AA24-B88C1DEB2C69}"/>
            </c:ext>
          </c:extLst>
        </c:ser>
        <c:ser>
          <c:idx val="5"/>
          <c:order val="5"/>
          <c:tx>
            <c:strRef>
              <c:f>'Question 5'!$G$40</c:f>
              <c:strCache>
                <c:ptCount val="1"/>
                <c:pt idx="0">
                  <c:v>N/A</c:v>
                </c:pt>
              </c:strCache>
            </c:strRef>
          </c:tx>
          <c:spPr>
            <a:solidFill>
              <a:srgbClr val="FF33C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5'!$A$41:$A$44</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'Question 5'!$G$41:$G$44</c:f>
              <c:numCache>
                <c:formatCode>0%</c:formatCode>
                <c:ptCount val="4"/>
                <c:pt idx="0">
                  <c:v>0.11458333333333333</c:v>
                </c:pt>
                <c:pt idx="1">
                  <c:v>0.10416666666666667</c:v>
                </c:pt>
                <c:pt idx="2">
                  <c:v>0.14583333333333334</c:v>
                </c:pt>
                <c:pt idx="3">
                  <c:v>0.17894736842105263</c:v>
                </c:pt>
              </c:numCache>
            </c:numRef>
          </c:val>
          <c:extLst>
            <c:ext xmlns:c16="http://schemas.microsoft.com/office/drawing/2014/chart" uri="{C3380CC4-5D6E-409C-BE32-E72D297353CC}">
              <c16:uniqueId val="{00000005-DE96-4FCD-AA24-B88C1DEB2C69}"/>
            </c:ext>
          </c:extLst>
        </c:ser>
        <c:dLbls>
          <c:showLegendKey val="0"/>
          <c:showVal val="0"/>
          <c:showCatName val="0"/>
          <c:showSerName val="0"/>
          <c:showPercent val="0"/>
          <c:showBubbleSize val="0"/>
        </c:dLbls>
        <c:gapWidth val="150"/>
        <c:overlap val="100"/>
        <c:axId val="81839488"/>
        <c:axId val="2027859456"/>
      </c:barChart>
      <c:catAx>
        <c:axId val="8183948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2027859456"/>
        <c:crosses val="autoZero"/>
        <c:auto val="1"/>
        <c:lblAlgn val="ctr"/>
        <c:lblOffset val="100"/>
        <c:noMultiLvlLbl val="0"/>
      </c:catAx>
      <c:valAx>
        <c:axId val="2027859456"/>
        <c:scaling>
          <c:orientation val="minMax"/>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818394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dirty="0"/>
              <a:t>Women</a:t>
            </a:r>
            <a:r>
              <a:rPr lang="en-US" sz="1800" baseline="0" dirty="0"/>
              <a:t> respondents </a:t>
            </a:r>
            <a:endParaRPr lang="en-US" sz="1800" dirty="0"/>
          </a:p>
        </c:rich>
      </c:tx>
      <c:layout>
        <c:manualLayout>
          <c:xMode val="edge"/>
          <c:yMode val="edge"/>
          <c:x val="0.31218354547754906"/>
          <c:y val="2.6330244738808909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percentStacked"/>
        <c:varyColors val="0"/>
        <c:ser>
          <c:idx val="0"/>
          <c:order val="0"/>
          <c:tx>
            <c:strRef>
              <c:f>Q5_woman!$B$23</c:f>
              <c:strCache>
                <c:ptCount val="1"/>
                <c:pt idx="0">
                  <c:v>Always</c:v>
                </c:pt>
              </c:strCache>
            </c:strRef>
          </c:tx>
          <c:spPr>
            <a:solidFill>
              <a:schemeClr val="accent1"/>
            </a:solidFill>
            <a:ln>
              <a:noFill/>
            </a:ln>
            <a:effectLst/>
          </c:spPr>
          <c:invertIfNegative val="0"/>
          <c:cat>
            <c:strRef>
              <c:f>Q5_woman!$A$24:$A$27</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Q5_woman!$B$24:$B$27</c:f>
              <c:numCache>
                <c:formatCode>0%</c:formatCode>
                <c:ptCount val="4"/>
                <c:pt idx="0">
                  <c:v>0</c:v>
                </c:pt>
                <c:pt idx="1">
                  <c:v>0</c:v>
                </c:pt>
                <c:pt idx="2">
                  <c:v>0</c:v>
                </c:pt>
                <c:pt idx="3">
                  <c:v>0</c:v>
                </c:pt>
              </c:numCache>
            </c:numRef>
          </c:val>
          <c:extLst>
            <c:ext xmlns:c16="http://schemas.microsoft.com/office/drawing/2014/chart" uri="{C3380CC4-5D6E-409C-BE32-E72D297353CC}">
              <c16:uniqueId val="{00000000-1215-4DCC-8B69-F91A84C13D4A}"/>
            </c:ext>
          </c:extLst>
        </c:ser>
        <c:ser>
          <c:idx val="1"/>
          <c:order val="1"/>
          <c:tx>
            <c:strRef>
              <c:f>Q5_woman!$C$23</c:f>
              <c:strCache>
                <c:ptCount val="1"/>
                <c:pt idx="0">
                  <c:v>Usually</c:v>
                </c:pt>
              </c:strCache>
            </c:strRef>
          </c:tx>
          <c:spPr>
            <a:solidFill>
              <a:srgbClr val="00FFFF"/>
            </a:solidFill>
            <a:ln>
              <a:noFill/>
            </a:ln>
            <a:effectLst/>
          </c:spPr>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3-480B-4C4D-ADD8-F0B4D013EB9C}"/>
                </c:ext>
              </c:extLst>
            </c:dLbl>
            <c:dLbl>
              <c:idx val="2"/>
              <c:delete val="1"/>
              <c:extLst>
                <c:ext xmlns:c15="http://schemas.microsoft.com/office/drawing/2012/chart" uri="{CE6537A1-D6FC-4f65-9D91-7224C49458BB}"/>
                <c:ext xmlns:c16="http://schemas.microsoft.com/office/drawing/2014/chart" uri="{C3380CC4-5D6E-409C-BE32-E72D297353CC}">
                  <c16:uniqueId val="{00000002-480B-4C4D-ADD8-F0B4D013EB9C}"/>
                </c:ext>
              </c:extLst>
            </c:dLbl>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Q5_woman!$A$24:$A$27</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Q5_woman!$C$24:$C$27</c:f>
              <c:numCache>
                <c:formatCode>0%</c:formatCode>
                <c:ptCount val="4"/>
                <c:pt idx="0">
                  <c:v>7.6923076923076927E-2</c:v>
                </c:pt>
                <c:pt idx="1">
                  <c:v>0</c:v>
                </c:pt>
                <c:pt idx="2">
                  <c:v>0</c:v>
                </c:pt>
                <c:pt idx="3">
                  <c:v>0.15384615384615385</c:v>
                </c:pt>
              </c:numCache>
            </c:numRef>
          </c:val>
          <c:extLst>
            <c:ext xmlns:c16="http://schemas.microsoft.com/office/drawing/2014/chart" uri="{C3380CC4-5D6E-409C-BE32-E72D297353CC}">
              <c16:uniqueId val="{00000001-1215-4DCC-8B69-F91A84C13D4A}"/>
            </c:ext>
          </c:extLst>
        </c:ser>
        <c:ser>
          <c:idx val="2"/>
          <c:order val="2"/>
          <c:tx>
            <c:strRef>
              <c:f>Q5_woman!$D$23</c:f>
              <c:strCache>
                <c:ptCount val="1"/>
                <c:pt idx="0">
                  <c:v>Sometimes</c:v>
                </c:pt>
              </c:strCache>
            </c:strRef>
          </c:tx>
          <c:spPr>
            <a:solidFill>
              <a:srgbClr val="0033C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Q5_woman!$A$24:$A$27</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Q5_woman!$D$24:$D$27</c:f>
              <c:numCache>
                <c:formatCode>0%</c:formatCode>
                <c:ptCount val="4"/>
                <c:pt idx="0">
                  <c:v>0.69230769230769229</c:v>
                </c:pt>
                <c:pt idx="1">
                  <c:v>0.30769230769230771</c:v>
                </c:pt>
                <c:pt idx="2">
                  <c:v>0.23076923076923078</c:v>
                </c:pt>
                <c:pt idx="3">
                  <c:v>0.23076923076923078</c:v>
                </c:pt>
              </c:numCache>
            </c:numRef>
          </c:val>
          <c:extLst>
            <c:ext xmlns:c16="http://schemas.microsoft.com/office/drawing/2014/chart" uri="{C3380CC4-5D6E-409C-BE32-E72D297353CC}">
              <c16:uniqueId val="{00000002-1215-4DCC-8B69-F91A84C13D4A}"/>
            </c:ext>
          </c:extLst>
        </c:ser>
        <c:ser>
          <c:idx val="3"/>
          <c:order val="3"/>
          <c:tx>
            <c:strRef>
              <c:f>Q5_woman!$E$23</c:f>
              <c:strCache>
                <c:ptCount val="1"/>
                <c:pt idx="0">
                  <c:v>Rarely </c:v>
                </c:pt>
              </c:strCache>
            </c:strRef>
          </c:tx>
          <c:spPr>
            <a:solidFill>
              <a:srgbClr val="66669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Q5_woman!$A$24:$A$27</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Q5_woman!$E$24:$E$27</c:f>
              <c:numCache>
                <c:formatCode>0%</c:formatCode>
                <c:ptCount val="4"/>
                <c:pt idx="0">
                  <c:v>0.15384615384615385</c:v>
                </c:pt>
                <c:pt idx="1">
                  <c:v>0.46153846153846156</c:v>
                </c:pt>
                <c:pt idx="2">
                  <c:v>0.46153846153846156</c:v>
                </c:pt>
                <c:pt idx="3">
                  <c:v>0.15384615384615385</c:v>
                </c:pt>
              </c:numCache>
            </c:numRef>
          </c:val>
          <c:extLst>
            <c:ext xmlns:c16="http://schemas.microsoft.com/office/drawing/2014/chart" uri="{C3380CC4-5D6E-409C-BE32-E72D297353CC}">
              <c16:uniqueId val="{00000003-1215-4DCC-8B69-F91A84C13D4A}"/>
            </c:ext>
          </c:extLst>
        </c:ser>
        <c:ser>
          <c:idx val="4"/>
          <c:order val="4"/>
          <c:tx>
            <c:strRef>
              <c:f>Q5_woman!$F$23</c:f>
              <c:strCache>
                <c:ptCount val="1"/>
                <c:pt idx="0">
                  <c:v>Never</c:v>
                </c:pt>
              </c:strCache>
            </c:strRef>
          </c:tx>
          <c:spPr>
            <a:solidFill>
              <a:srgbClr val="CC99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Q5_woman!$A$24:$A$27</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Q5_woman!$F$24:$F$27</c:f>
              <c:numCache>
                <c:formatCode>0%</c:formatCode>
                <c:ptCount val="4"/>
                <c:pt idx="0">
                  <c:v>7.6923076923076927E-2</c:v>
                </c:pt>
                <c:pt idx="1">
                  <c:v>0.23076923076923078</c:v>
                </c:pt>
                <c:pt idx="2">
                  <c:v>0.23076923076923078</c:v>
                </c:pt>
                <c:pt idx="3">
                  <c:v>0.30769230769230771</c:v>
                </c:pt>
              </c:numCache>
            </c:numRef>
          </c:val>
          <c:extLst>
            <c:ext xmlns:c16="http://schemas.microsoft.com/office/drawing/2014/chart" uri="{C3380CC4-5D6E-409C-BE32-E72D297353CC}">
              <c16:uniqueId val="{00000004-1215-4DCC-8B69-F91A84C13D4A}"/>
            </c:ext>
          </c:extLst>
        </c:ser>
        <c:ser>
          <c:idx val="5"/>
          <c:order val="5"/>
          <c:tx>
            <c:strRef>
              <c:f>Q5_woman!$G$23</c:f>
              <c:strCache>
                <c:ptCount val="1"/>
                <c:pt idx="0">
                  <c:v>N/A</c:v>
                </c:pt>
              </c:strCache>
            </c:strRef>
          </c:tx>
          <c:spPr>
            <a:solidFill>
              <a:srgbClr val="FF33CC"/>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1-480B-4C4D-ADD8-F0B4D013EB9C}"/>
                </c:ext>
              </c:extLst>
            </c:dLbl>
            <c:dLbl>
              <c:idx val="1"/>
              <c:delete val="1"/>
              <c:extLst>
                <c:ext xmlns:c15="http://schemas.microsoft.com/office/drawing/2012/chart" uri="{CE6537A1-D6FC-4f65-9D91-7224C49458BB}"/>
                <c:ext xmlns:c16="http://schemas.microsoft.com/office/drawing/2014/chart" uri="{C3380CC4-5D6E-409C-BE32-E72D297353CC}">
                  <c16:uniqueId val="{00000000-480B-4C4D-ADD8-F0B4D013EB9C}"/>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Q5_woman!$A$24:$A$27</c:f>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f>Q5_woman!$G$24:$G$27</c:f>
              <c:numCache>
                <c:formatCode>0%</c:formatCode>
                <c:ptCount val="4"/>
                <c:pt idx="0">
                  <c:v>0</c:v>
                </c:pt>
                <c:pt idx="1">
                  <c:v>0</c:v>
                </c:pt>
                <c:pt idx="2">
                  <c:v>7.6923076923076927E-2</c:v>
                </c:pt>
                <c:pt idx="3">
                  <c:v>7.6923076923076927E-2</c:v>
                </c:pt>
              </c:numCache>
            </c:numRef>
          </c:val>
          <c:extLst>
            <c:ext xmlns:c16="http://schemas.microsoft.com/office/drawing/2014/chart" uri="{C3380CC4-5D6E-409C-BE32-E72D297353CC}">
              <c16:uniqueId val="{00000005-1215-4DCC-8B69-F91A84C13D4A}"/>
            </c:ext>
          </c:extLst>
        </c:ser>
        <c:dLbls>
          <c:showLegendKey val="0"/>
          <c:showVal val="0"/>
          <c:showCatName val="0"/>
          <c:showSerName val="0"/>
          <c:showPercent val="0"/>
          <c:showBubbleSize val="0"/>
        </c:dLbls>
        <c:gapWidth val="150"/>
        <c:overlap val="100"/>
        <c:axId val="681524880"/>
        <c:axId val="1184275472"/>
        <c:extLst>
          <c:ext xmlns:c15="http://schemas.microsoft.com/office/drawing/2012/chart" uri="{02D57815-91ED-43cb-92C2-25804820EDAC}">
            <c15:filteredBarSeries>
              <c15:ser>
                <c:idx val="6"/>
                <c:order val="6"/>
                <c:tx>
                  <c:strRef>
                    <c:extLst>
                      <c:ext uri="{02D57815-91ED-43cb-92C2-25804820EDAC}">
                        <c15:formulaRef>
                          <c15:sqref>Q5_woman!$H$23</c15:sqref>
                        </c15:formulaRef>
                      </c:ext>
                    </c:extLst>
                    <c:strCache>
                      <c:ptCount val="1"/>
                    </c:strCache>
                  </c:strRef>
                </c:tx>
                <c:spPr>
                  <a:solidFill>
                    <a:schemeClr val="accent1">
                      <a:lumMod val="60000"/>
                    </a:schemeClr>
                  </a:solidFill>
                  <a:ln>
                    <a:noFill/>
                  </a:ln>
                  <a:effectLst/>
                </c:spPr>
                <c:invertIfNegative val="0"/>
                <c:cat>
                  <c:strRef>
                    <c:extLst>
                      <c:ext uri="{02D57815-91ED-43cb-92C2-25804820EDAC}">
                        <c15:formulaRef>
                          <c15:sqref>Q5_woman!$A$24:$A$27</c15:sqref>
                        </c15:formulaRef>
                      </c:ext>
                    </c:extLst>
                    <c:strCache>
                      <c:ptCount val="4"/>
                      <c:pt idx="0">
                        <c:v>The timing of the community meetings makes it difficult for me to participate</c:v>
                      </c:pt>
                      <c:pt idx="1">
                        <c:v>It is difficult to find agenda or meeting information</c:v>
                      </c:pt>
                      <c:pt idx="2">
                        <c:v>Had technical difficulties</c:v>
                      </c:pt>
                      <c:pt idx="3">
                        <c:v>Meetings are not inclusive for new participants</c:v>
                      </c:pt>
                    </c:strCache>
                  </c:strRef>
                </c:cat>
                <c:val>
                  <c:numRef>
                    <c:extLst>
                      <c:ext uri="{02D57815-91ED-43cb-92C2-25804820EDAC}">
                        <c15:formulaRef>
                          <c15:sqref>Q5_woman!$H$24:$H$27</c15:sqref>
                        </c15:formulaRef>
                      </c:ext>
                    </c:extLst>
                    <c:numCache>
                      <c:formatCode>0%</c:formatCode>
                      <c:ptCount val="4"/>
                      <c:pt idx="0">
                        <c:v>1</c:v>
                      </c:pt>
                      <c:pt idx="1">
                        <c:v>1</c:v>
                      </c:pt>
                      <c:pt idx="2">
                        <c:v>1</c:v>
                      </c:pt>
                      <c:pt idx="3">
                        <c:v>0.92307692307692313</c:v>
                      </c:pt>
                    </c:numCache>
                  </c:numRef>
                </c:val>
                <c:extLst>
                  <c:ext xmlns:c16="http://schemas.microsoft.com/office/drawing/2014/chart" uri="{C3380CC4-5D6E-409C-BE32-E72D297353CC}">
                    <c16:uniqueId val="{00000000-CA7C-47B6-945D-53310F47748B}"/>
                  </c:ext>
                </c:extLst>
              </c15:ser>
            </c15:filteredBarSeries>
          </c:ext>
        </c:extLst>
      </c:barChart>
      <c:catAx>
        <c:axId val="681524880"/>
        <c:scaling>
          <c:orientation val="minMax"/>
        </c:scaling>
        <c:delete val="1"/>
        <c:axPos val="l"/>
        <c:numFmt formatCode="General" sourceLinked="1"/>
        <c:majorTickMark val="none"/>
        <c:minorTickMark val="none"/>
        <c:tickLblPos val="nextTo"/>
        <c:crossAx val="1184275472"/>
        <c:crosses val="autoZero"/>
        <c:auto val="1"/>
        <c:lblAlgn val="ctr"/>
        <c:lblOffset val="100"/>
        <c:noMultiLvlLbl val="0"/>
      </c:catAx>
      <c:valAx>
        <c:axId val="1184275472"/>
        <c:scaling>
          <c:orientation val="minMax"/>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681524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200" b="0" i="0" baseline="0">
                <a:effectLst/>
              </a:rPr>
              <a:t>Provide your feedback on the Hyperledger chat channels </a:t>
            </a:r>
            <a:endParaRPr lang="en-US" sz="120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percentStacked"/>
        <c:varyColors val="0"/>
        <c:ser>
          <c:idx val="0"/>
          <c:order val="0"/>
          <c:tx>
            <c:strRef>
              <c:f>'Question 6'!$B$37</c:f>
              <c:strCache>
                <c:ptCount val="1"/>
                <c:pt idx="0">
                  <c:v>Always</c:v>
                </c:pt>
              </c:strCache>
            </c:strRef>
          </c:tx>
          <c:spPr>
            <a:solidFill>
              <a:srgbClr val="33996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6'!$A$38:$A$41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'Question 6'!$B$38:$B$41</c:f>
              <c:numCache>
                <c:formatCode>0%</c:formatCode>
                <c:ptCount val="4"/>
                <c:pt idx="0">
                  <c:v>0</c:v>
                </c:pt>
                <c:pt idx="1">
                  <c:v>4.1237113402061855E-2</c:v>
                </c:pt>
                <c:pt idx="2">
                  <c:v>0.26530612244897961</c:v>
                </c:pt>
                <c:pt idx="3">
                  <c:v>8.247422680412371E-2</c:v>
                </c:pt>
              </c:numCache>
            </c:numRef>
          </c:val>
          <c:extLst>
            <c:ext xmlns:c16="http://schemas.microsoft.com/office/drawing/2014/chart" uri="{C3380CC4-5D6E-409C-BE32-E72D297353CC}">
              <c16:uniqueId val="{00000000-9721-41FB-899C-E10B38FB194B}"/>
            </c:ext>
          </c:extLst>
        </c:ser>
        <c:ser>
          <c:idx val="1"/>
          <c:order val="1"/>
          <c:tx>
            <c:strRef>
              <c:f>'Question 6'!$C$37</c:f>
              <c:strCache>
                <c:ptCount val="1"/>
                <c:pt idx="0">
                  <c:v>Usually </c:v>
                </c:pt>
              </c:strCache>
            </c:strRef>
          </c:tx>
          <c:spPr>
            <a:solidFill>
              <a:srgbClr val="00FFFF"/>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0-F0D9-498A-BC70-50E8CFC496C1}"/>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6'!$A$38:$A$41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'Question 6'!$C$38:$C$41</c:f>
              <c:numCache>
                <c:formatCode>0%</c:formatCode>
                <c:ptCount val="4"/>
                <c:pt idx="0">
                  <c:v>2.1052631578947368E-2</c:v>
                </c:pt>
                <c:pt idx="1">
                  <c:v>0.42268041237113402</c:v>
                </c:pt>
                <c:pt idx="2">
                  <c:v>0.33673469387755101</c:v>
                </c:pt>
                <c:pt idx="3">
                  <c:v>7.2164948453608241E-2</c:v>
                </c:pt>
              </c:numCache>
            </c:numRef>
          </c:val>
          <c:extLst>
            <c:ext xmlns:c16="http://schemas.microsoft.com/office/drawing/2014/chart" uri="{C3380CC4-5D6E-409C-BE32-E72D297353CC}">
              <c16:uniqueId val="{00000001-9721-41FB-899C-E10B38FB194B}"/>
            </c:ext>
          </c:extLst>
        </c:ser>
        <c:ser>
          <c:idx val="2"/>
          <c:order val="2"/>
          <c:tx>
            <c:strRef>
              <c:f>'Question 6'!$D$37</c:f>
              <c:strCache>
                <c:ptCount val="1"/>
                <c:pt idx="0">
                  <c:v>Sometimes</c:v>
                </c:pt>
              </c:strCache>
            </c:strRef>
          </c:tx>
          <c:spPr>
            <a:solidFill>
              <a:srgbClr val="0033C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6'!$A$38:$A$41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'Question 6'!$D$38:$D$41</c:f>
              <c:numCache>
                <c:formatCode>0%</c:formatCode>
                <c:ptCount val="4"/>
                <c:pt idx="0">
                  <c:v>0.10526315789473684</c:v>
                </c:pt>
                <c:pt idx="1">
                  <c:v>0.35051546391752575</c:v>
                </c:pt>
                <c:pt idx="2">
                  <c:v>0.19387755102040816</c:v>
                </c:pt>
                <c:pt idx="3">
                  <c:v>0.32989690721649484</c:v>
                </c:pt>
              </c:numCache>
            </c:numRef>
          </c:val>
          <c:extLst>
            <c:ext xmlns:c16="http://schemas.microsoft.com/office/drawing/2014/chart" uri="{C3380CC4-5D6E-409C-BE32-E72D297353CC}">
              <c16:uniqueId val="{00000002-9721-41FB-899C-E10B38FB194B}"/>
            </c:ext>
          </c:extLst>
        </c:ser>
        <c:ser>
          <c:idx val="3"/>
          <c:order val="3"/>
          <c:tx>
            <c:strRef>
              <c:f>'Question 6'!$E$37</c:f>
              <c:strCache>
                <c:ptCount val="1"/>
                <c:pt idx="0">
                  <c:v>Rarely</c:v>
                </c:pt>
              </c:strCache>
            </c:strRef>
          </c:tx>
          <c:spPr>
            <a:solidFill>
              <a:srgbClr val="66669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6'!$A$38:$A$41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'Question 6'!$E$38:$E$41</c:f>
              <c:numCache>
                <c:formatCode>0%</c:formatCode>
                <c:ptCount val="4"/>
                <c:pt idx="0">
                  <c:v>0.41052631578947368</c:v>
                </c:pt>
                <c:pt idx="1">
                  <c:v>6.1855670103092786E-2</c:v>
                </c:pt>
                <c:pt idx="2">
                  <c:v>8.1632653061224483E-2</c:v>
                </c:pt>
                <c:pt idx="3">
                  <c:v>0.19587628865979381</c:v>
                </c:pt>
              </c:numCache>
            </c:numRef>
          </c:val>
          <c:extLst>
            <c:ext xmlns:c16="http://schemas.microsoft.com/office/drawing/2014/chart" uri="{C3380CC4-5D6E-409C-BE32-E72D297353CC}">
              <c16:uniqueId val="{00000003-9721-41FB-899C-E10B38FB194B}"/>
            </c:ext>
          </c:extLst>
        </c:ser>
        <c:ser>
          <c:idx val="4"/>
          <c:order val="4"/>
          <c:tx>
            <c:strRef>
              <c:f>'Question 6'!$F$37</c:f>
              <c:strCache>
                <c:ptCount val="1"/>
                <c:pt idx="0">
                  <c:v>Never</c:v>
                </c:pt>
              </c:strCache>
            </c:strRef>
          </c:tx>
          <c:spPr>
            <a:solidFill>
              <a:srgbClr val="CC99FF"/>
            </a:solidFill>
            <a:ln>
              <a:noFill/>
            </a:ln>
            <a:effectLst/>
          </c:spPr>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1-F0D9-498A-BC70-50E8CFC496C1}"/>
                </c:ext>
              </c:extLst>
            </c:dLbl>
            <c:dLbl>
              <c:idx val="2"/>
              <c:delete val="1"/>
              <c:extLst>
                <c:ext xmlns:c15="http://schemas.microsoft.com/office/drawing/2012/chart" uri="{CE6537A1-D6FC-4f65-9D91-7224C49458BB}"/>
                <c:ext xmlns:c16="http://schemas.microsoft.com/office/drawing/2014/chart" uri="{C3380CC4-5D6E-409C-BE32-E72D297353CC}">
                  <c16:uniqueId val="{00000000-04C1-416E-B851-703E26794855}"/>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6'!$A$38:$A$41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'Question 6'!$F$38:$F$41</c:f>
              <c:numCache>
                <c:formatCode>0%</c:formatCode>
                <c:ptCount val="4"/>
                <c:pt idx="0">
                  <c:v>0.36842105263157893</c:v>
                </c:pt>
                <c:pt idx="1">
                  <c:v>2.0618556701030927E-2</c:v>
                </c:pt>
                <c:pt idx="2">
                  <c:v>2.0408163265306121E-2</c:v>
                </c:pt>
                <c:pt idx="3">
                  <c:v>0.24742268041237114</c:v>
                </c:pt>
              </c:numCache>
            </c:numRef>
          </c:val>
          <c:extLst>
            <c:ext xmlns:c16="http://schemas.microsoft.com/office/drawing/2014/chart" uri="{C3380CC4-5D6E-409C-BE32-E72D297353CC}">
              <c16:uniqueId val="{00000004-9721-41FB-899C-E10B38FB194B}"/>
            </c:ext>
          </c:extLst>
        </c:ser>
        <c:ser>
          <c:idx val="5"/>
          <c:order val="5"/>
          <c:tx>
            <c:strRef>
              <c:f>'Question 6'!$G$37</c:f>
              <c:strCache>
                <c:ptCount val="1"/>
                <c:pt idx="0">
                  <c:v>N/A</c:v>
                </c:pt>
              </c:strCache>
            </c:strRef>
          </c:tx>
          <c:spPr>
            <a:solidFill>
              <a:srgbClr val="FF33C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6'!$A$38:$A$41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'Question 6'!$G$38:$G$41</c:f>
              <c:numCache>
                <c:formatCode>0%</c:formatCode>
                <c:ptCount val="4"/>
                <c:pt idx="0">
                  <c:v>9.4736842105263161E-2</c:v>
                </c:pt>
                <c:pt idx="1">
                  <c:v>0.10309278350515463</c:v>
                </c:pt>
                <c:pt idx="2">
                  <c:v>0.10204081632653061</c:v>
                </c:pt>
                <c:pt idx="3">
                  <c:v>7.2164948453608241E-2</c:v>
                </c:pt>
              </c:numCache>
            </c:numRef>
          </c:val>
          <c:extLst>
            <c:ext xmlns:c16="http://schemas.microsoft.com/office/drawing/2014/chart" uri="{C3380CC4-5D6E-409C-BE32-E72D297353CC}">
              <c16:uniqueId val="{00000005-9721-41FB-899C-E10B38FB194B}"/>
            </c:ext>
          </c:extLst>
        </c:ser>
        <c:dLbls>
          <c:showLegendKey val="0"/>
          <c:showVal val="0"/>
          <c:showCatName val="0"/>
          <c:showSerName val="0"/>
          <c:showPercent val="0"/>
          <c:showBubbleSize val="0"/>
        </c:dLbls>
        <c:gapWidth val="150"/>
        <c:overlap val="100"/>
        <c:axId val="578899520"/>
        <c:axId val="669212064"/>
      </c:barChart>
      <c:catAx>
        <c:axId val="5788995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669212064"/>
        <c:crosses val="autoZero"/>
        <c:auto val="1"/>
        <c:lblAlgn val="ctr"/>
        <c:lblOffset val="100"/>
        <c:noMultiLvlLbl val="0"/>
      </c:catAx>
      <c:valAx>
        <c:axId val="669212064"/>
        <c:scaling>
          <c:orientation val="minMax"/>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5788995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Woman respondents*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percentStacked"/>
        <c:varyColors val="0"/>
        <c:ser>
          <c:idx val="0"/>
          <c:order val="0"/>
          <c:tx>
            <c:strRef>
              <c:f>Q6_woman!$B$27</c:f>
              <c:strCache>
                <c:ptCount val="1"/>
                <c:pt idx="0">
                  <c:v>Always</c:v>
                </c:pt>
              </c:strCache>
            </c:strRef>
          </c:tx>
          <c:spPr>
            <a:solidFill>
              <a:srgbClr val="339966"/>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3-5E87-4935-887B-73517D8F72A6}"/>
                </c:ext>
              </c:extLst>
            </c:dLbl>
            <c:dLbl>
              <c:idx val="1"/>
              <c:delete val="1"/>
              <c:extLst>
                <c:ext xmlns:c15="http://schemas.microsoft.com/office/drawing/2012/chart" uri="{CE6537A1-D6FC-4f65-9D91-7224C49458BB}"/>
                <c:ext xmlns:c16="http://schemas.microsoft.com/office/drawing/2014/chart" uri="{C3380CC4-5D6E-409C-BE32-E72D297353CC}">
                  <c16:uniqueId val="{00000002-5E87-4935-887B-73517D8F72A6}"/>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Q6_woman!$A$28:$A$31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Q6_woman!$B$28:$B$31</c:f>
              <c:numCache>
                <c:formatCode>0%</c:formatCode>
                <c:ptCount val="4"/>
                <c:pt idx="0">
                  <c:v>0</c:v>
                </c:pt>
                <c:pt idx="1">
                  <c:v>0</c:v>
                </c:pt>
                <c:pt idx="2">
                  <c:v>0.23076923076923078</c:v>
                </c:pt>
                <c:pt idx="3">
                  <c:v>7.6923076923076927E-2</c:v>
                </c:pt>
              </c:numCache>
            </c:numRef>
          </c:val>
          <c:extLst>
            <c:ext xmlns:c16="http://schemas.microsoft.com/office/drawing/2014/chart" uri="{C3380CC4-5D6E-409C-BE32-E72D297353CC}">
              <c16:uniqueId val="{00000000-DEC7-47D0-A348-F886E0331A9A}"/>
            </c:ext>
          </c:extLst>
        </c:ser>
        <c:ser>
          <c:idx val="1"/>
          <c:order val="1"/>
          <c:tx>
            <c:strRef>
              <c:f>Q6_woman!$C$27</c:f>
              <c:strCache>
                <c:ptCount val="1"/>
                <c:pt idx="0">
                  <c:v>Usually </c:v>
                </c:pt>
              </c:strCache>
            </c:strRef>
          </c:tx>
          <c:spPr>
            <a:solidFill>
              <a:srgbClr val="00FFFF"/>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1-5E87-4935-887B-73517D8F72A6}"/>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Q6_woman!$A$28:$A$31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Q6_woman!$C$28:$C$31</c:f>
              <c:numCache>
                <c:formatCode>0%</c:formatCode>
                <c:ptCount val="4"/>
                <c:pt idx="0">
                  <c:v>0</c:v>
                </c:pt>
                <c:pt idx="1">
                  <c:v>0.46153846153846156</c:v>
                </c:pt>
                <c:pt idx="2">
                  <c:v>0.23076923076923078</c:v>
                </c:pt>
                <c:pt idx="3">
                  <c:v>0.15384615384615385</c:v>
                </c:pt>
              </c:numCache>
            </c:numRef>
          </c:val>
          <c:extLst>
            <c:ext xmlns:c16="http://schemas.microsoft.com/office/drawing/2014/chart" uri="{C3380CC4-5D6E-409C-BE32-E72D297353CC}">
              <c16:uniqueId val="{00000001-DEC7-47D0-A348-F886E0331A9A}"/>
            </c:ext>
          </c:extLst>
        </c:ser>
        <c:ser>
          <c:idx val="2"/>
          <c:order val="2"/>
          <c:tx>
            <c:strRef>
              <c:f>Q6_woman!$D$27</c:f>
              <c:strCache>
                <c:ptCount val="1"/>
                <c:pt idx="0">
                  <c:v>Sometimes</c:v>
                </c:pt>
              </c:strCache>
            </c:strRef>
          </c:tx>
          <c:spPr>
            <a:solidFill>
              <a:srgbClr val="0033C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Q6_woman!$A$28:$A$31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Q6_woman!$D$28:$D$31</c:f>
              <c:numCache>
                <c:formatCode>0%</c:formatCode>
                <c:ptCount val="4"/>
                <c:pt idx="0">
                  <c:v>7.6923076923076927E-2</c:v>
                </c:pt>
                <c:pt idx="1">
                  <c:v>0.23076923076923078</c:v>
                </c:pt>
                <c:pt idx="2">
                  <c:v>0.30769230769230771</c:v>
                </c:pt>
                <c:pt idx="3">
                  <c:v>0.23076923076923078</c:v>
                </c:pt>
              </c:numCache>
            </c:numRef>
          </c:val>
          <c:extLst>
            <c:ext xmlns:c16="http://schemas.microsoft.com/office/drawing/2014/chart" uri="{C3380CC4-5D6E-409C-BE32-E72D297353CC}">
              <c16:uniqueId val="{00000002-DEC7-47D0-A348-F886E0331A9A}"/>
            </c:ext>
          </c:extLst>
        </c:ser>
        <c:ser>
          <c:idx val="3"/>
          <c:order val="3"/>
          <c:tx>
            <c:strRef>
              <c:f>Q6_woman!$E$27</c:f>
              <c:strCache>
                <c:ptCount val="1"/>
                <c:pt idx="0">
                  <c:v>Rarely</c:v>
                </c:pt>
              </c:strCache>
            </c:strRef>
          </c:tx>
          <c:spPr>
            <a:solidFill>
              <a:srgbClr val="666699"/>
            </a:solidFill>
            <a:ln>
              <a:noFill/>
            </a:ln>
            <a:effectLst/>
          </c:spPr>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0-5E87-4935-887B-73517D8F72A6}"/>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Q6_woman!$A$28:$A$31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Q6_woman!$E$28:$E$31</c:f>
              <c:numCache>
                <c:formatCode>0%</c:formatCode>
                <c:ptCount val="4"/>
                <c:pt idx="0">
                  <c:v>0.46153846153846156</c:v>
                </c:pt>
                <c:pt idx="1">
                  <c:v>0</c:v>
                </c:pt>
                <c:pt idx="2">
                  <c:v>7.6923076923076927E-2</c:v>
                </c:pt>
                <c:pt idx="3">
                  <c:v>0.15384615384615385</c:v>
                </c:pt>
              </c:numCache>
            </c:numRef>
          </c:val>
          <c:extLst>
            <c:ext xmlns:c16="http://schemas.microsoft.com/office/drawing/2014/chart" uri="{C3380CC4-5D6E-409C-BE32-E72D297353CC}">
              <c16:uniqueId val="{00000003-DEC7-47D0-A348-F886E0331A9A}"/>
            </c:ext>
          </c:extLst>
        </c:ser>
        <c:ser>
          <c:idx val="4"/>
          <c:order val="4"/>
          <c:tx>
            <c:strRef>
              <c:f>Q6_woman!$F$27</c:f>
              <c:strCache>
                <c:ptCount val="1"/>
                <c:pt idx="0">
                  <c:v>Never</c:v>
                </c:pt>
              </c:strCache>
            </c:strRef>
          </c:tx>
          <c:spPr>
            <a:solidFill>
              <a:srgbClr val="CC99FF"/>
            </a:solidFill>
            <a:ln>
              <a:noFill/>
            </a:ln>
            <a:effectLst/>
          </c:spPr>
          <c:invertIfNegative val="0"/>
          <c:dLbls>
            <c:dLbl>
              <c:idx val="2"/>
              <c:delete val="1"/>
              <c:extLst>
                <c:ext xmlns:c15="http://schemas.microsoft.com/office/drawing/2012/chart" uri="{CE6537A1-D6FC-4f65-9D91-7224C49458BB}"/>
                <c:ext xmlns:c16="http://schemas.microsoft.com/office/drawing/2014/chart" uri="{C3380CC4-5D6E-409C-BE32-E72D297353CC}">
                  <c16:uniqueId val="{00000004-5E87-4935-887B-73517D8F72A6}"/>
                </c:ext>
              </c:extLst>
            </c:dLbl>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Q6_woman!$A$28:$A$31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Q6_woman!$F$28:$F$31</c:f>
              <c:numCache>
                <c:formatCode>0%</c:formatCode>
                <c:ptCount val="4"/>
                <c:pt idx="0">
                  <c:v>0.30769230769230771</c:v>
                </c:pt>
                <c:pt idx="1">
                  <c:v>7.6923076923076927E-2</c:v>
                </c:pt>
                <c:pt idx="2">
                  <c:v>0</c:v>
                </c:pt>
                <c:pt idx="3">
                  <c:v>0.23076923076923078</c:v>
                </c:pt>
              </c:numCache>
            </c:numRef>
          </c:val>
          <c:extLst>
            <c:ext xmlns:c16="http://schemas.microsoft.com/office/drawing/2014/chart" uri="{C3380CC4-5D6E-409C-BE32-E72D297353CC}">
              <c16:uniqueId val="{00000004-DEC7-47D0-A348-F886E0331A9A}"/>
            </c:ext>
          </c:extLst>
        </c:ser>
        <c:ser>
          <c:idx val="5"/>
          <c:order val="5"/>
          <c:tx>
            <c:strRef>
              <c:f>Q6_woman!$G$27</c:f>
              <c:strCache>
                <c:ptCount val="1"/>
                <c:pt idx="0">
                  <c:v>N/A</c:v>
                </c:pt>
              </c:strCache>
            </c:strRef>
          </c:tx>
          <c:spPr>
            <a:solidFill>
              <a:srgbClr val="FF33C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Q6_woman!$A$28:$A$31</c:f>
              <c:strCache>
                <c:ptCount val="4"/>
                <c:pt idx="0">
                  <c:v>Some participants can be rude or unwelcoming</c:v>
                </c:pt>
                <c:pt idx="1">
                  <c:v>Questions are responded to quickly</c:v>
                </c:pt>
                <c:pt idx="2">
                  <c:v>The asynchronous nature of the Hyperledger chat allows me to participate in the community</c:v>
                </c:pt>
                <c:pt idx="3">
                  <c:v>Finding the right channel is difficult</c:v>
                </c:pt>
              </c:strCache>
            </c:strRef>
          </c:cat>
          <c:val>
            <c:numRef>
              <c:f>Q6_woman!$G$28:$G$31</c:f>
              <c:numCache>
                <c:formatCode>0%</c:formatCode>
                <c:ptCount val="4"/>
                <c:pt idx="0">
                  <c:v>0.15384615384615385</c:v>
                </c:pt>
                <c:pt idx="1">
                  <c:v>0.23076923076923078</c:v>
                </c:pt>
                <c:pt idx="2">
                  <c:v>0.15384615384615385</c:v>
                </c:pt>
                <c:pt idx="3">
                  <c:v>0.15384615384615385</c:v>
                </c:pt>
              </c:numCache>
            </c:numRef>
          </c:val>
          <c:extLst>
            <c:ext xmlns:c16="http://schemas.microsoft.com/office/drawing/2014/chart" uri="{C3380CC4-5D6E-409C-BE32-E72D297353CC}">
              <c16:uniqueId val="{00000005-DEC7-47D0-A348-F886E0331A9A}"/>
            </c:ext>
          </c:extLst>
        </c:ser>
        <c:dLbls>
          <c:showLegendKey val="0"/>
          <c:showVal val="0"/>
          <c:showCatName val="0"/>
          <c:showSerName val="0"/>
          <c:showPercent val="0"/>
          <c:showBubbleSize val="0"/>
        </c:dLbls>
        <c:gapWidth val="150"/>
        <c:overlap val="100"/>
        <c:axId val="143095712"/>
        <c:axId val="144926384"/>
      </c:barChart>
      <c:catAx>
        <c:axId val="143095712"/>
        <c:scaling>
          <c:orientation val="minMax"/>
        </c:scaling>
        <c:delete val="1"/>
        <c:axPos val="l"/>
        <c:numFmt formatCode="General" sourceLinked="1"/>
        <c:majorTickMark val="none"/>
        <c:minorTickMark val="none"/>
        <c:tickLblPos val="nextTo"/>
        <c:crossAx val="144926384"/>
        <c:crosses val="autoZero"/>
        <c:auto val="1"/>
        <c:lblAlgn val="ctr"/>
        <c:lblOffset val="100"/>
        <c:noMultiLvlLbl val="0"/>
      </c:catAx>
      <c:valAx>
        <c:axId val="144926384"/>
        <c:scaling>
          <c:orientation val="minMax"/>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430957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US" sz="2000" dirty="0"/>
              <a:t>In what country do you live</a:t>
            </a:r>
            <a:r>
              <a:rPr lang="en-US" sz="1600" dirty="0"/>
              <a:t>? </a:t>
            </a: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rgbClr val="9933FF"/>
            </a:solidFill>
            <a:ln>
              <a:noFill/>
            </a:ln>
            <a:effectLst/>
          </c:spPr>
          <c:invertIfNegative val="0"/>
          <c:dLbls>
            <c:dLbl>
              <c:idx val="19"/>
              <c:numFmt formatCode="0%" sourceLinked="0"/>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6="http://schemas.microsoft.com/office/drawing/2014/chart" uri="{C3380CC4-5D6E-409C-BE32-E72D297353CC}">
                  <c16:uniqueId val="{00000000-FD7E-497D-A1F9-D0E62043C3A4}"/>
                </c:ext>
              </c:extLst>
            </c:dLbl>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'Question 7'!$A$4:$A$23</c:f>
              <c:strCache>
                <c:ptCount val="20"/>
                <c:pt idx="0">
                  <c:v>Australia</c:v>
                </c:pt>
                <c:pt idx="1">
                  <c:v>Barbados</c:v>
                </c:pt>
                <c:pt idx="2">
                  <c:v>Brazil</c:v>
                </c:pt>
                <c:pt idx="3">
                  <c:v>Canada</c:v>
                </c:pt>
                <c:pt idx="4">
                  <c:v>China</c:v>
                </c:pt>
                <c:pt idx="5">
                  <c:v>Finland</c:v>
                </c:pt>
                <c:pt idx="6">
                  <c:v>France</c:v>
                </c:pt>
                <c:pt idx="7">
                  <c:v>Germany</c:v>
                </c:pt>
                <c:pt idx="8">
                  <c:v>Hungary</c:v>
                </c:pt>
                <c:pt idx="9">
                  <c:v>India</c:v>
                </c:pt>
                <c:pt idx="10">
                  <c:v>Japan</c:v>
                </c:pt>
                <c:pt idx="11">
                  <c:v>Kenya</c:v>
                </c:pt>
                <c:pt idx="12">
                  <c:v>New Zealand</c:v>
                </c:pt>
                <c:pt idx="13">
                  <c:v>Poland</c:v>
                </c:pt>
                <c:pt idx="14">
                  <c:v>Republic of Korea</c:v>
                </c:pt>
                <c:pt idx="15">
                  <c:v>Russian Federation</c:v>
                </c:pt>
                <c:pt idx="16">
                  <c:v>Singapore</c:v>
                </c:pt>
                <c:pt idx="17">
                  <c:v>South Africa</c:v>
                </c:pt>
                <c:pt idx="18">
                  <c:v>Spain</c:v>
                </c:pt>
                <c:pt idx="19">
                  <c:v>United States of America</c:v>
                </c:pt>
              </c:strCache>
            </c:strRef>
          </c:cat>
          <c:val>
            <c:numRef>
              <c:f>'Question 7'!$C$4:$C$23</c:f>
              <c:numCache>
                <c:formatCode>0%</c:formatCode>
                <c:ptCount val="20"/>
                <c:pt idx="0">
                  <c:v>2.2200000000000001E-2</c:v>
                </c:pt>
                <c:pt idx="1">
                  <c:v>1.11E-2</c:v>
                </c:pt>
                <c:pt idx="2">
                  <c:v>2.2200000000000001E-2</c:v>
                </c:pt>
                <c:pt idx="3">
                  <c:v>3.3300000000000003E-2</c:v>
                </c:pt>
                <c:pt idx="4">
                  <c:v>2.06E-2</c:v>
                </c:pt>
                <c:pt idx="5">
                  <c:v>1.11E-2</c:v>
                </c:pt>
                <c:pt idx="6">
                  <c:v>6.6699999999999995E-2</c:v>
                </c:pt>
                <c:pt idx="7">
                  <c:v>3.3300000000000003E-2</c:v>
                </c:pt>
                <c:pt idx="8">
                  <c:v>1.11E-2</c:v>
                </c:pt>
                <c:pt idx="9">
                  <c:v>0.1444</c:v>
                </c:pt>
                <c:pt idx="10">
                  <c:v>3.3300000000000003E-2</c:v>
                </c:pt>
                <c:pt idx="11">
                  <c:v>1.11E-2</c:v>
                </c:pt>
                <c:pt idx="12">
                  <c:v>1.11E-2</c:v>
                </c:pt>
                <c:pt idx="13">
                  <c:v>2.2200000000000001E-2</c:v>
                </c:pt>
                <c:pt idx="14">
                  <c:v>1.11E-2</c:v>
                </c:pt>
                <c:pt idx="15">
                  <c:v>1.11E-2</c:v>
                </c:pt>
                <c:pt idx="16">
                  <c:v>1.11E-2</c:v>
                </c:pt>
                <c:pt idx="17">
                  <c:v>1.11E-2</c:v>
                </c:pt>
                <c:pt idx="18">
                  <c:v>2.2200000000000001E-2</c:v>
                </c:pt>
                <c:pt idx="19">
                  <c:v>0.51549999999999996</c:v>
                </c:pt>
              </c:numCache>
            </c:numRef>
          </c:val>
          <c:extLst>
            <c:ext xmlns:c16="http://schemas.microsoft.com/office/drawing/2014/chart" uri="{C3380CC4-5D6E-409C-BE32-E72D297353CC}">
              <c16:uniqueId val="{00000000-3A55-4CE4-A694-ED4F619E568E}"/>
            </c:ext>
          </c:extLst>
        </c:ser>
        <c:dLbls>
          <c:showLegendKey val="0"/>
          <c:showVal val="0"/>
          <c:showCatName val="0"/>
          <c:showSerName val="0"/>
          <c:showPercent val="0"/>
          <c:showBubbleSize val="0"/>
        </c:dLbls>
        <c:gapWidth val="219"/>
        <c:overlap val="-27"/>
        <c:axId val="143108912"/>
        <c:axId val="2072631920"/>
      </c:barChart>
      <c:catAx>
        <c:axId val="1431089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2072631920"/>
        <c:crosses val="autoZero"/>
        <c:auto val="1"/>
        <c:lblAlgn val="ctr"/>
        <c:lblOffset val="100"/>
        <c:noMultiLvlLbl val="0"/>
      </c:catAx>
      <c:valAx>
        <c:axId val="2072631920"/>
        <c:scaling>
          <c:orientation val="minMax"/>
          <c:max val="0.55000000000000004"/>
          <c:min val="0"/>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431089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7B477F-9AA8-4A74-9C63-0D8E0ADB9DD7}" type="datetimeFigureOut">
              <a:rPr lang="en-US" smtClean="0"/>
              <a:t>7/22/2020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7AB591-5994-4404-8B0C-86C3A247ECDC}" type="slidenum">
              <a:rPr lang="en-US" smtClean="0"/>
              <a:t>‹#›</a:t>
            </a:fld>
            <a:endParaRPr lang="en-US"/>
          </a:p>
        </p:txBody>
      </p:sp>
    </p:spTree>
    <p:extLst>
      <p:ext uri="{BB962C8B-B14F-4D97-AF65-F5344CB8AC3E}">
        <p14:creationId xmlns:p14="http://schemas.microsoft.com/office/powerpoint/2010/main" val="3388175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According to respondents, events are less diverse and inclusive, following by meetings.  Although only 46% of respondents attended a </a:t>
            </a:r>
            <a:r>
              <a:rPr lang="en-US" dirty="0" err="1"/>
              <a:t>hyperledger</a:t>
            </a:r>
            <a:r>
              <a:rPr lang="en-US" dirty="0"/>
              <a:t> sponsored event. </a:t>
            </a:r>
          </a:p>
        </p:txBody>
      </p:sp>
      <p:sp>
        <p:nvSpPr>
          <p:cNvPr id="4" name="Slide Number Placeholder 3"/>
          <p:cNvSpPr>
            <a:spLocks noGrp="1"/>
          </p:cNvSpPr>
          <p:nvPr>
            <p:ph type="sldNum" sz="quarter" idx="5"/>
          </p:nvPr>
        </p:nvSpPr>
        <p:spPr/>
        <p:txBody>
          <a:bodyPr/>
          <a:lstStyle/>
          <a:p>
            <a:fld id="{4A7AB591-5994-4404-8B0C-86C3A247ECDC}" type="slidenum">
              <a:rPr lang="en-US" smtClean="0"/>
              <a:t>2</a:t>
            </a:fld>
            <a:endParaRPr lang="en-US"/>
          </a:p>
        </p:txBody>
      </p:sp>
    </p:spTree>
    <p:extLst>
      <p:ext uri="{BB962C8B-B14F-4D97-AF65-F5344CB8AC3E}">
        <p14:creationId xmlns:p14="http://schemas.microsoft.com/office/powerpoint/2010/main" val="24361412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**Majority of respondents were unsure about disability and LGBTQIA diversity. One contributing factor is that these diverse profiles can be hidden(e.g. hidden disabilities such as colleagues on spectrum) or not reported. </a:t>
            </a:r>
          </a:p>
          <a:p>
            <a:endParaRPr lang="en-US" dirty="0"/>
          </a:p>
        </p:txBody>
      </p:sp>
      <p:sp>
        <p:nvSpPr>
          <p:cNvPr id="4" name="Slide Number Placeholder 3"/>
          <p:cNvSpPr>
            <a:spLocks noGrp="1"/>
          </p:cNvSpPr>
          <p:nvPr>
            <p:ph type="sldNum" sz="quarter" idx="5"/>
          </p:nvPr>
        </p:nvSpPr>
        <p:spPr/>
        <p:txBody>
          <a:bodyPr/>
          <a:lstStyle/>
          <a:p>
            <a:fld id="{4A7AB591-5994-4404-8B0C-86C3A247ECDC}" type="slidenum">
              <a:rPr lang="en-US" smtClean="0"/>
              <a:t>3</a:t>
            </a:fld>
            <a:endParaRPr lang="en-US"/>
          </a:p>
        </p:txBody>
      </p:sp>
    </p:spTree>
    <p:extLst>
      <p:ext uri="{BB962C8B-B14F-4D97-AF65-F5344CB8AC3E}">
        <p14:creationId xmlns:p14="http://schemas.microsoft.com/office/powerpoint/2010/main" val="15787440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Civility slightly exceeds inclusive experiences, but high overall. </a:t>
            </a:r>
          </a:p>
        </p:txBody>
      </p:sp>
      <p:sp>
        <p:nvSpPr>
          <p:cNvPr id="4" name="Slide Number Placeholder 3"/>
          <p:cNvSpPr>
            <a:spLocks noGrp="1"/>
          </p:cNvSpPr>
          <p:nvPr>
            <p:ph type="sldNum" sz="quarter" idx="5"/>
          </p:nvPr>
        </p:nvSpPr>
        <p:spPr/>
        <p:txBody>
          <a:bodyPr/>
          <a:lstStyle/>
          <a:p>
            <a:fld id="{4A7AB591-5994-4404-8B0C-86C3A247ECDC}" type="slidenum">
              <a:rPr lang="en-US" smtClean="0"/>
              <a:t>4</a:t>
            </a:fld>
            <a:endParaRPr lang="en-US"/>
          </a:p>
        </p:txBody>
      </p:sp>
    </p:spTree>
    <p:extLst>
      <p:ext uri="{BB962C8B-B14F-4D97-AF65-F5344CB8AC3E}">
        <p14:creationId xmlns:p14="http://schemas.microsoft.com/office/powerpoint/2010/main" val="650280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the exception of events, the majority of respondents have engaged across a variety of modalities with the community. Attendance in sponsored events has been shy of 50% but this could increase given the push for more virtual conferences or events (or hybrid of sorts going forward)</a:t>
            </a:r>
          </a:p>
        </p:txBody>
      </p:sp>
      <p:sp>
        <p:nvSpPr>
          <p:cNvPr id="4" name="Slide Number Placeholder 3"/>
          <p:cNvSpPr>
            <a:spLocks noGrp="1"/>
          </p:cNvSpPr>
          <p:nvPr>
            <p:ph type="sldNum" sz="quarter" idx="5"/>
          </p:nvPr>
        </p:nvSpPr>
        <p:spPr/>
        <p:txBody>
          <a:bodyPr/>
          <a:lstStyle/>
          <a:p>
            <a:fld id="{4A7AB591-5994-4404-8B0C-86C3A247ECDC}" type="slidenum">
              <a:rPr lang="en-US" smtClean="0"/>
              <a:t>5</a:t>
            </a:fld>
            <a:endParaRPr lang="en-US"/>
          </a:p>
        </p:txBody>
      </p:sp>
    </p:spTree>
    <p:extLst>
      <p:ext uri="{BB962C8B-B14F-4D97-AF65-F5344CB8AC3E}">
        <p14:creationId xmlns:p14="http://schemas.microsoft.com/office/powerpoint/2010/main" val="20818141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of not attending </a:t>
            </a:r>
            <a:r>
              <a:rPr lang="en-US" dirty="0" err="1"/>
              <a:t>hyperledger</a:t>
            </a:r>
            <a:r>
              <a:rPr lang="en-US" dirty="0"/>
              <a:t> event is lower in this question that the previous. But it could be from observation of agendas </a:t>
            </a:r>
            <a:r>
              <a:rPr lang="en-US"/>
              <a:t>or speaker report </a:t>
            </a:r>
            <a:r>
              <a:rPr lang="en-US" dirty="0"/>
              <a:t>outs from events or varying interpretation of what consists of a </a:t>
            </a:r>
            <a:r>
              <a:rPr lang="en-US" dirty="0" err="1"/>
              <a:t>hyperledger</a:t>
            </a:r>
            <a:r>
              <a:rPr lang="en-US" dirty="0"/>
              <a:t> event. </a:t>
            </a:r>
          </a:p>
        </p:txBody>
      </p:sp>
      <p:sp>
        <p:nvSpPr>
          <p:cNvPr id="4" name="Slide Number Placeholder 3"/>
          <p:cNvSpPr>
            <a:spLocks noGrp="1"/>
          </p:cNvSpPr>
          <p:nvPr>
            <p:ph type="sldNum" sz="quarter" idx="5"/>
          </p:nvPr>
        </p:nvSpPr>
        <p:spPr/>
        <p:txBody>
          <a:bodyPr/>
          <a:lstStyle/>
          <a:p>
            <a:fld id="{4A7AB591-5994-4404-8B0C-86C3A247ECDC}" type="slidenum">
              <a:rPr lang="en-US" smtClean="0"/>
              <a:t>6</a:t>
            </a:fld>
            <a:endParaRPr lang="en-US"/>
          </a:p>
        </p:txBody>
      </p:sp>
    </p:spTree>
    <p:extLst>
      <p:ext uri="{BB962C8B-B14F-4D97-AF65-F5344CB8AC3E}">
        <p14:creationId xmlns:p14="http://schemas.microsoft.com/office/powerpoint/2010/main" val="41409220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Perhaps room to simplify the wiki UI or messaging in communications ahead of meetings. </a:t>
            </a:r>
          </a:p>
        </p:txBody>
      </p:sp>
      <p:sp>
        <p:nvSpPr>
          <p:cNvPr id="4" name="Slide Number Placeholder 3"/>
          <p:cNvSpPr>
            <a:spLocks noGrp="1"/>
          </p:cNvSpPr>
          <p:nvPr>
            <p:ph type="sldNum" sz="quarter" idx="5"/>
          </p:nvPr>
        </p:nvSpPr>
        <p:spPr/>
        <p:txBody>
          <a:bodyPr/>
          <a:lstStyle/>
          <a:p>
            <a:fld id="{4A7AB591-5994-4404-8B0C-86C3A247ECDC}" type="slidenum">
              <a:rPr lang="en-US" smtClean="0"/>
              <a:t>7</a:t>
            </a:fld>
            <a:endParaRPr lang="en-US"/>
          </a:p>
        </p:txBody>
      </p:sp>
    </p:spTree>
    <p:extLst>
      <p:ext uri="{BB962C8B-B14F-4D97-AF65-F5344CB8AC3E}">
        <p14:creationId xmlns:p14="http://schemas.microsoft.com/office/powerpoint/2010/main" val="9770426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Perhaps room to simplify wiki UI</a:t>
            </a:r>
          </a:p>
        </p:txBody>
      </p:sp>
      <p:sp>
        <p:nvSpPr>
          <p:cNvPr id="4" name="Slide Number Placeholder 3"/>
          <p:cNvSpPr>
            <a:spLocks noGrp="1"/>
          </p:cNvSpPr>
          <p:nvPr>
            <p:ph type="sldNum" sz="quarter" idx="5"/>
          </p:nvPr>
        </p:nvSpPr>
        <p:spPr/>
        <p:txBody>
          <a:bodyPr/>
          <a:lstStyle/>
          <a:p>
            <a:fld id="{4A7AB591-5994-4404-8B0C-86C3A247ECDC}" type="slidenum">
              <a:rPr lang="en-US" smtClean="0"/>
              <a:t>8</a:t>
            </a:fld>
            <a:endParaRPr lang="en-US"/>
          </a:p>
        </p:txBody>
      </p:sp>
    </p:spTree>
    <p:extLst>
      <p:ext uri="{BB962C8B-B14F-4D97-AF65-F5344CB8AC3E}">
        <p14:creationId xmlns:p14="http://schemas.microsoft.com/office/powerpoint/2010/main" val="34865914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reporting of time zones were a bit messy as they were open responses and lacked some standardization but this is the rough breakdown</a:t>
            </a:r>
          </a:p>
        </p:txBody>
      </p:sp>
      <p:sp>
        <p:nvSpPr>
          <p:cNvPr id="4" name="Slide Number Placeholder 3"/>
          <p:cNvSpPr>
            <a:spLocks noGrp="1"/>
          </p:cNvSpPr>
          <p:nvPr>
            <p:ph type="sldNum" sz="quarter" idx="5"/>
          </p:nvPr>
        </p:nvSpPr>
        <p:spPr/>
        <p:txBody>
          <a:bodyPr/>
          <a:lstStyle/>
          <a:p>
            <a:fld id="{4A7AB591-5994-4404-8B0C-86C3A247ECDC}" type="slidenum">
              <a:rPr lang="en-US" smtClean="0"/>
              <a:t>12</a:t>
            </a:fld>
            <a:endParaRPr lang="en-US"/>
          </a:p>
        </p:txBody>
      </p:sp>
    </p:spTree>
    <p:extLst>
      <p:ext uri="{BB962C8B-B14F-4D97-AF65-F5344CB8AC3E}">
        <p14:creationId xmlns:p14="http://schemas.microsoft.com/office/powerpoint/2010/main" val="162712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Only 37 out of 98 (nearly 40%)  provided completed the open responses section. </a:t>
            </a:r>
          </a:p>
          <a:p>
            <a:r>
              <a:rPr lang="en-US" dirty="0"/>
              <a:t>Opportunity for partnerships to support and foster a more diverse pipeline of candidates </a:t>
            </a:r>
          </a:p>
        </p:txBody>
      </p:sp>
      <p:sp>
        <p:nvSpPr>
          <p:cNvPr id="4" name="Slide Number Placeholder 3"/>
          <p:cNvSpPr>
            <a:spLocks noGrp="1"/>
          </p:cNvSpPr>
          <p:nvPr>
            <p:ph type="sldNum" sz="quarter" idx="10"/>
          </p:nvPr>
        </p:nvSpPr>
        <p:spPr/>
        <p:txBody>
          <a:bodyPr/>
          <a:lstStyle/>
          <a:p>
            <a:fld id="{AC157E0A-F321-48DC-AF94-681D4DCF344D}" type="slidenum">
              <a:rPr lang="en-US" smtClean="0"/>
              <a:t>13</a:t>
            </a:fld>
            <a:endParaRPr lang="en-US" dirty="0"/>
          </a:p>
        </p:txBody>
      </p:sp>
    </p:spTree>
    <p:extLst>
      <p:ext uri="{BB962C8B-B14F-4D97-AF65-F5344CB8AC3E}">
        <p14:creationId xmlns:p14="http://schemas.microsoft.com/office/powerpoint/2010/main" val="15504730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vmlDrawing" Target="../drawings/vmlDrawing2.vml"/><Relationship Id="rId5" Type="http://schemas.openxmlformats.org/officeDocument/2006/relationships/image" Target="../media/image2.emf"/><Relationship Id="rId4" Type="http://schemas.openxmlformats.org/officeDocument/2006/relationships/oleObject" Target="../embeddings/oleObject2.bin"/></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FA9D4-F3FD-4139-90C5-570639DAD4C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D17664A-7F5E-48F3-B83A-6A742EE3773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9727934-4681-418F-A941-08C6A57EB3F9}"/>
              </a:ext>
            </a:extLst>
          </p:cNvPr>
          <p:cNvSpPr>
            <a:spLocks noGrp="1"/>
          </p:cNvSpPr>
          <p:nvPr>
            <p:ph type="dt" sz="half" idx="10"/>
          </p:nvPr>
        </p:nvSpPr>
        <p:spPr/>
        <p:txBody>
          <a:bodyPr/>
          <a:lstStyle/>
          <a:p>
            <a:fld id="{8A301143-7CB8-475B-9FBE-075189CD3301}" type="datetimeFigureOut">
              <a:rPr lang="en-US" smtClean="0"/>
              <a:t>7/22/2020</a:t>
            </a:fld>
            <a:endParaRPr lang="en-US"/>
          </a:p>
        </p:txBody>
      </p:sp>
      <p:sp>
        <p:nvSpPr>
          <p:cNvPr id="5" name="Footer Placeholder 4">
            <a:extLst>
              <a:ext uri="{FF2B5EF4-FFF2-40B4-BE49-F238E27FC236}">
                <a16:creationId xmlns:a16="http://schemas.microsoft.com/office/drawing/2014/main" id="{9077CE60-CF83-4C5D-8AC8-8A4E2AAF24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F26205-8A96-48B1-9603-311AC9C73035}"/>
              </a:ext>
            </a:extLst>
          </p:cNvPr>
          <p:cNvSpPr>
            <a:spLocks noGrp="1"/>
          </p:cNvSpPr>
          <p:nvPr>
            <p:ph type="sldNum" sz="quarter" idx="12"/>
          </p:nvPr>
        </p:nvSpPr>
        <p:spPr/>
        <p:txBody>
          <a:bodyPr/>
          <a:lstStyle/>
          <a:p>
            <a:fld id="{E3B52A00-920F-4448-98AD-5C61FF9477B1}" type="slidenum">
              <a:rPr lang="en-US" smtClean="0"/>
              <a:t>‹#›</a:t>
            </a:fld>
            <a:endParaRPr lang="en-US"/>
          </a:p>
        </p:txBody>
      </p:sp>
    </p:spTree>
    <p:extLst>
      <p:ext uri="{BB962C8B-B14F-4D97-AF65-F5344CB8AC3E}">
        <p14:creationId xmlns:p14="http://schemas.microsoft.com/office/powerpoint/2010/main" val="2425178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C3019A-A236-426E-ADFF-B7898FA4D5F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F8432A0-E4E6-4574-B87A-7E129CFD56C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F18759-DBED-4094-8EF0-DEDD37CAD4BC}"/>
              </a:ext>
            </a:extLst>
          </p:cNvPr>
          <p:cNvSpPr>
            <a:spLocks noGrp="1"/>
          </p:cNvSpPr>
          <p:nvPr>
            <p:ph type="dt" sz="half" idx="10"/>
          </p:nvPr>
        </p:nvSpPr>
        <p:spPr/>
        <p:txBody>
          <a:bodyPr/>
          <a:lstStyle/>
          <a:p>
            <a:fld id="{8A301143-7CB8-475B-9FBE-075189CD3301}" type="datetimeFigureOut">
              <a:rPr lang="en-US" smtClean="0"/>
              <a:t>7/22/2020</a:t>
            </a:fld>
            <a:endParaRPr lang="en-US"/>
          </a:p>
        </p:txBody>
      </p:sp>
      <p:sp>
        <p:nvSpPr>
          <p:cNvPr id="5" name="Footer Placeholder 4">
            <a:extLst>
              <a:ext uri="{FF2B5EF4-FFF2-40B4-BE49-F238E27FC236}">
                <a16:creationId xmlns:a16="http://schemas.microsoft.com/office/drawing/2014/main" id="{89B13AE6-9FC4-42A9-99A7-853EDFCB8A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C5BD27-0D48-4495-B950-39F957F2F9E4}"/>
              </a:ext>
            </a:extLst>
          </p:cNvPr>
          <p:cNvSpPr>
            <a:spLocks noGrp="1"/>
          </p:cNvSpPr>
          <p:nvPr>
            <p:ph type="sldNum" sz="quarter" idx="12"/>
          </p:nvPr>
        </p:nvSpPr>
        <p:spPr/>
        <p:txBody>
          <a:bodyPr/>
          <a:lstStyle/>
          <a:p>
            <a:fld id="{E3B52A00-920F-4448-98AD-5C61FF9477B1}" type="slidenum">
              <a:rPr lang="en-US" smtClean="0"/>
              <a:t>‹#›</a:t>
            </a:fld>
            <a:endParaRPr lang="en-US"/>
          </a:p>
        </p:txBody>
      </p:sp>
    </p:spTree>
    <p:extLst>
      <p:ext uri="{BB962C8B-B14F-4D97-AF65-F5344CB8AC3E}">
        <p14:creationId xmlns:p14="http://schemas.microsoft.com/office/powerpoint/2010/main" val="4259526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3146ADD-1F56-4E1F-817E-804FA4A1E25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521EE95-15B9-4F5F-949B-FC576A39C3C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557F43-10D0-4574-9F1A-E029260A5B41}"/>
              </a:ext>
            </a:extLst>
          </p:cNvPr>
          <p:cNvSpPr>
            <a:spLocks noGrp="1"/>
          </p:cNvSpPr>
          <p:nvPr>
            <p:ph type="dt" sz="half" idx="10"/>
          </p:nvPr>
        </p:nvSpPr>
        <p:spPr/>
        <p:txBody>
          <a:bodyPr/>
          <a:lstStyle/>
          <a:p>
            <a:fld id="{8A301143-7CB8-475B-9FBE-075189CD3301}" type="datetimeFigureOut">
              <a:rPr lang="en-US" smtClean="0"/>
              <a:t>7/22/2020</a:t>
            </a:fld>
            <a:endParaRPr lang="en-US"/>
          </a:p>
        </p:txBody>
      </p:sp>
      <p:sp>
        <p:nvSpPr>
          <p:cNvPr id="5" name="Footer Placeholder 4">
            <a:extLst>
              <a:ext uri="{FF2B5EF4-FFF2-40B4-BE49-F238E27FC236}">
                <a16:creationId xmlns:a16="http://schemas.microsoft.com/office/drawing/2014/main" id="{CB585CD5-BD95-410A-9A45-9B09A75E6A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72A17-B72A-4869-A24F-C7534EA1E92C}"/>
              </a:ext>
            </a:extLst>
          </p:cNvPr>
          <p:cNvSpPr>
            <a:spLocks noGrp="1"/>
          </p:cNvSpPr>
          <p:nvPr>
            <p:ph type="sldNum" sz="quarter" idx="12"/>
          </p:nvPr>
        </p:nvSpPr>
        <p:spPr/>
        <p:txBody>
          <a:bodyPr/>
          <a:lstStyle/>
          <a:p>
            <a:fld id="{E3B52A00-920F-4448-98AD-5C61FF9477B1}" type="slidenum">
              <a:rPr lang="en-US" smtClean="0"/>
              <a:t>‹#›</a:t>
            </a:fld>
            <a:endParaRPr lang="en-US"/>
          </a:p>
        </p:txBody>
      </p:sp>
    </p:spTree>
    <p:extLst>
      <p:ext uri="{BB962C8B-B14F-4D97-AF65-F5344CB8AC3E}">
        <p14:creationId xmlns:p14="http://schemas.microsoft.com/office/powerpoint/2010/main" val="2829023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ubtitle and Text Slid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051" name="think-cell Slide" r:id="rId4" imgW="444" imgH="443" progId="TCLayout.ActiveDocument.1">
                  <p:embed/>
                </p:oleObj>
              </mc:Choice>
              <mc:Fallback>
                <p:oleObj name="think-cell Slide" r:id="rId4" imgW="444" imgH="443" progId="TCLayout.ActiveDocument.1">
                  <p:embed/>
                  <p:pic>
                    <p:nvPicPr>
                      <p:cNvPr id="3" name="Object 2"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17" name="Text Placeholder 16"/>
          <p:cNvSpPr>
            <a:spLocks noGrp="1"/>
          </p:cNvSpPr>
          <p:nvPr>
            <p:ph type="body" sz="quarter" idx="10"/>
          </p:nvPr>
        </p:nvSpPr>
        <p:spPr>
          <a:xfrm>
            <a:off x="477806" y="1187230"/>
            <a:ext cx="11236389" cy="395908"/>
          </a:xfrm>
          <a:prstGeom prst="rect">
            <a:avLst/>
          </a:prstGeom>
        </p:spPr>
        <p:txBody>
          <a:bodyPr lIns="0"/>
          <a:lstStyle>
            <a:lvl1pPr marL="0" indent="0">
              <a:buNone/>
              <a:defRPr sz="1600" b="1">
                <a:solidFill>
                  <a:srgbClr val="FF0000"/>
                </a:solidFill>
              </a:defRPr>
            </a:lvl1pPr>
            <a:lvl2pPr>
              <a:defRPr sz="3501"/>
            </a:lvl2pPr>
            <a:lvl3pPr>
              <a:defRPr sz="3201"/>
            </a:lvl3pPr>
            <a:lvl4pPr>
              <a:defRPr sz="2901"/>
            </a:lvl4pPr>
            <a:lvl5pPr>
              <a:defRPr sz="2701"/>
            </a:lvl5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endParaRPr lang="en-AU" dirty="0"/>
          </a:p>
        </p:txBody>
      </p:sp>
      <p:sp>
        <p:nvSpPr>
          <p:cNvPr id="9" name="Content Placeholder 7"/>
          <p:cNvSpPr>
            <a:spLocks noGrp="1"/>
          </p:cNvSpPr>
          <p:nvPr>
            <p:ph sz="quarter" idx="11"/>
          </p:nvPr>
        </p:nvSpPr>
        <p:spPr>
          <a:xfrm>
            <a:off x="478988" y="1559994"/>
            <a:ext cx="11236887" cy="474885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6" name="Slide Number Placeholder 4">
            <a:extLst>
              <a:ext uri="{FF2B5EF4-FFF2-40B4-BE49-F238E27FC236}">
                <a16:creationId xmlns:a16="http://schemas.microsoft.com/office/drawing/2014/main" id="{EE2283DF-9DD1-452E-A087-24F2F5EF044E}"/>
              </a:ext>
            </a:extLst>
          </p:cNvPr>
          <p:cNvSpPr>
            <a:spLocks noGrp="1"/>
          </p:cNvSpPr>
          <p:nvPr>
            <p:ph type="sldNum" sz="quarter" idx="4"/>
          </p:nvPr>
        </p:nvSpPr>
        <p:spPr>
          <a:xfrm>
            <a:off x="9067800" y="6484935"/>
            <a:ext cx="2743200" cy="365125"/>
          </a:xfrm>
          <a:prstGeom prst="rect">
            <a:avLst/>
          </a:prstGeom>
        </p:spPr>
        <p:txBody>
          <a:bodyPr vert="horz" lIns="91440" tIns="45720" rIns="91440" bIns="45720" rtlCol="0" anchor="ctr"/>
          <a:lstStyle>
            <a:lvl1pPr algn="r">
              <a:defRPr sz="700">
                <a:solidFill>
                  <a:schemeClr val="tx1">
                    <a:tint val="75000"/>
                  </a:schemeClr>
                </a:solidFill>
              </a:defRPr>
            </a:lvl1pPr>
          </a:lstStyle>
          <a:p>
            <a:fld id="{C7DA13E8-7EA7-450C-9B5C-92F3BCA8EC62}" type="slidenum">
              <a:rPr lang="en-US" smtClean="0"/>
              <a:pPr/>
              <a:t>‹#›</a:t>
            </a:fld>
            <a:endParaRPr lang="en-US" dirty="0"/>
          </a:p>
        </p:txBody>
      </p:sp>
    </p:spTree>
    <p:extLst>
      <p:ext uri="{BB962C8B-B14F-4D97-AF65-F5344CB8AC3E}">
        <p14:creationId xmlns:p14="http://schemas.microsoft.com/office/powerpoint/2010/main" val="3280438574"/>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 Subtitl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A9D31B5-641B-487A-98FA-9742F9F1EF13}"/>
              </a:ext>
            </a:extLst>
          </p:cNvPr>
          <p:cNvSpPr>
            <a:spLocks noGrp="1"/>
          </p:cNvSpPr>
          <p:nvPr>
            <p:ph type="body" sz="quarter" idx="10" hasCustomPrompt="1"/>
          </p:nvPr>
        </p:nvSpPr>
        <p:spPr>
          <a:xfrm>
            <a:off x="334434" y="787401"/>
            <a:ext cx="11523133" cy="594783"/>
          </a:xfrm>
        </p:spPr>
        <p:txBody>
          <a:bodyPr lIns="0" tIns="0" rIns="0" bIns="0">
            <a:normAutofit/>
          </a:bodyPr>
          <a:lstStyle>
            <a:lvl1pPr marL="0" indent="0">
              <a:buNone/>
              <a:defRPr sz="2133" b="0"/>
            </a:lvl1pPr>
          </a:lstStyle>
          <a:p>
            <a:pPr lvl="0"/>
            <a:r>
              <a:rPr lang="en-US" dirty="0"/>
              <a:t>Insert Subtitle</a:t>
            </a:r>
          </a:p>
        </p:txBody>
      </p:sp>
      <p:sp>
        <p:nvSpPr>
          <p:cNvPr id="6" name="Text Placeholder 5">
            <a:extLst>
              <a:ext uri="{FF2B5EF4-FFF2-40B4-BE49-F238E27FC236}">
                <a16:creationId xmlns:a16="http://schemas.microsoft.com/office/drawing/2014/main" id="{405FBB43-9D27-43F0-AB2C-49085511FFEB}"/>
              </a:ext>
            </a:extLst>
          </p:cNvPr>
          <p:cNvSpPr>
            <a:spLocks noGrp="1"/>
          </p:cNvSpPr>
          <p:nvPr>
            <p:ph type="body" sz="quarter" idx="11"/>
          </p:nvPr>
        </p:nvSpPr>
        <p:spPr>
          <a:xfrm>
            <a:off x="334434" y="1534160"/>
            <a:ext cx="11523133" cy="4775200"/>
          </a:xfrm>
        </p:spPr>
        <p:txBody>
          <a:bodyPr>
            <a:normAutofit/>
          </a:bodyPr>
          <a:lstStyle>
            <a:lvl1pPr>
              <a:defRPr sz="2400"/>
            </a:lvl1pPr>
            <a:lvl2pPr>
              <a:defRPr sz="2133"/>
            </a:lvl2pPr>
            <a:lvl3pPr>
              <a:defRPr sz="1867"/>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Placeholder 1">
            <a:extLst>
              <a:ext uri="{FF2B5EF4-FFF2-40B4-BE49-F238E27FC236}">
                <a16:creationId xmlns:a16="http://schemas.microsoft.com/office/drawing/2014/main" id="{C0D8CE76-6BB6-44BE-83EE-946B5CDF0C03}"/>
              </a:ext>
            </a:extLst>
          </p:cNvPr>
          <p:cNvSpPr>
            <a:spLocks noGrp="1"/>
          </p:cNvSpPr>
          <p:nvPr>
            <p:ph type="title"/>
          </p:nvPr>
        </p:nvSpPr>
        <p:spPr>
          <a:xfrm>
            <a:off x="334434" y="252140"/>
            <a:ext cx="11523133" cy="534637"/>
          </a:xfrm>
          <a:prstGeom prst="rect">
            <a:avLst/>
          </a:prstGeom>
        </p:spPr>
        <p:txBody>
          <a:bodyPr vert="horz" lIns="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270318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47451-C81C-4EE0-85DF-8808F18E200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7ABCF89-1F7C-4C2B-8D63-18F5A454697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A79A36-99C7-45E9-8F35-AD0663D573C7}"/>
              </a:ext>
            </a:extLst>
          </p:cNvPr>
          <p:cNvSpPr>
            <a:spLocks noGrp="1"/>
          </p:cNvSpPr>
          <p:nvPr>
            <p:ph type="dt" sz="half" idx="10"/>
          </p:nvPr>
        </p:nvSpPr>
        <p:spPr/>
        <p:txBody>
          <a:bodyPr/>
          <a:lstStyle/>
          <a:p>
            <a:fld id="{8A301143-7CB8-475B-9FBE-075189CD3301}" type="datetimeFigureOut">
              <a:rPr lang="en-US" smtClean="0"/>
              <a:t>7/22/2020</a:t>
            </a:fld>
            <a:endParaRPr lang="en-US"/>
          </a:p>
        </p:txBody>
      </p:sp>
      <p:sp>
        <p:nvSpPr>
          <p:cNvPr id="5" name="Footer Placeholder 4">
            <a:extLst>
              <a:ext uri="{FF2B5EF4-FFF2-40B4-BE49-F238E27FC236}">
                <a16:creationId xmlns:a16="http://schemas.microsoft.com/office/drawing/2014/main" id="{24EDD884-1334-44DD-B593-A82EC62918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8EF211-37B4-4FF2-89CB-C4C2AF40FDDC}"/>
              </a:ext>
            </a:extLst>
          </p:cNvPr>
          <p:cNvSpPr>
            <a:spLocks noGrp="1"/>
          </p:cNvSpPr>
          <p:nvPr>
            <p:ph type="sldNum" sz="quarter" idx="12"/>
          </p:nvPr>
        </p:nvSpPr>
        <p:spPr/>
        <p:txBody>
          <a:bodyPr/>
          <a:lstStyle/>
          <a:p>
            <a:fld id="{E3B52A00-920F-4448-98AD-5C61FF9477B1}" type="slidenum">
              <a:rPr lang="en-US" smtClean="0"/>
              <a:t>‹#›</a:t>
            </a:fld>
            <a:endParaRPr lang="en-US"/>
          </a:p>
        </p:txBody>
      </p:sp>
    </p:spTree>
    <p:extLst>
      <p:ext uri="{BB962C8B-B14F-4D97-AF65-F5344CB8AC3E}">
        <p14:creationId xmlns:p14="http://schemas.microsoft.com/office/powerpoint/2010/main" val="3399041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C0B2A-66BB-4841-898C-94EE39D6DE3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044A999-66AE-4CD4-8EFA-791F34C4549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41445A1-38D9-4B19-BD59-937FF5E670C7}"/>
              </a:ext>
            </a:extLst>
          </p:cNvPr>
          <p:cNvSpPr>
            <a:spLocks noGrp="1"/>
          </p:cNvSpPr>
          <p:nvPr>
            <p:ph type="dt" sz="half" idx="10"/>
          </p:nvPr>
        </p:nvSpPr>
        <p:spPr/>
        <p:txBody>
          <a:bodyPr/>
          <a:lstStyle/>
          <a:p>
            <a:fld id="{8A301143-7CB8-475B-9FBE-075189CD3301}" type="datetimeFigureOut">
              <a:rPr lang="en-US" smtClean="0"/>
              <a:t>7/22/2020</a:t>
            </a:fld>
            <a:endParaRPr lang="en-US"/>
          </a:p>
        </p:txBody>
      </p:sp>
      <p:sp>
        <p:nvSpPr>
          <p:cNvPr id="5" name="Footer Placeholder 4">
            <a:extLst>
              <a:ext uri="{FF2B5EF4-FFF2-40B4-BE49-F238E27FC236}">
                <a16:creationId xmlns:a16="http://schemas.microsoft.com/office/drawing/2014/main" id="{6250D46E-FAAD-40B6-B653-6E0706105D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CE0F13-DB0D-446D-8C76-090D4E4B3204}"/>
              </a:ext>
            </a:extLst>
          </p:cNvPr>
          <p:cNvSpPr>
            <a:spLocks noGrp="1"/>
          </p:cNvSpPr>
          <p:nvPr>
            <p:ph type="sldNum" sz="quarter" idx="12"/>
          </p:nvPr>
        </p:nvSpPr>
        <p:spPr/>
        <p:txBody>
          <a:bodyPr/>
          <a:lstStyle/>
          <a:p>
            <a:fld id="{E3B52A00-920F-4448-98AD-5C61FF9477B1}" type="slidenum">
              <a:rPr lang="en-US" smtClean="0"/>
              <a:t>‹#›</a:t>
            </a:fld>
            <a:endParaRPr lang="en-US"/>
          </a:p>
        </p:txBody>
      </p:sp>
    </p:spTree>
    <p:extLst>
      <p:ext uri="{BB962C8B-B14F-4D97-AF65-F5344CB8AC3E}">
        <p14:creationId xmlns:p14="http://schemas.microsoft.com/office/powerpoint/2010/main" val="4059462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3901BA-A54C-4C1E-900F-B644E7826FB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8BBDDA7-B6FC-4FB5-A3D9-B080CE7B2D1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DF725CF-F16B-4C33-854B-B6ED8C7008D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29DC304-3974-400D-94C3-ADAB58DD25DE}"/>
              </a:ext>
            </a:extLst>
          </p:cNvPr>
          <p:cNvSpPr>
            <a:spLocks noGrp="1"/>
          </p:cNvSpPr>
          <p:nvPr>
            <p:ph type="dt" sz="half" idx="10"/>
          </p:nvPr>
        </p:nvSpPr>
        <p:spPr/>
        <p:txBody>
          <a:bodyPr/>
          <a:lstStyle/>
          <a:p>
            <a:fld id="{8A301143-7CB8-475B-9FBE-075189CD3301}" type="datetimeFigureOut">
              <a:rPr lang="en-US" smtClean="0"/>
              <a:t>7/22/2020</a:t>
            </a:fld>
            <a:endParaRPr lang="en-US"/>
          </a:p>
        </p:txBody>
      </p:sp>
      <p:sp>
        <p:nvSpPr>
          <p:cNvPr id="6" name="Footer Placeholder 5">
            <a:extLst>
              <a:ext uri="{FF2B5EF4-FFF2-40B4-BE49-F238E27FC236}">
                <a16:creationId xmlns:a16="http://schemas.microsoft.com/office/drawing/2014/main" id="{9D06B837-8FC1-4428-92CF-0C64B476CCA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ECA19D-98B4-4F36-92CC-2FA241A1088A}"/>
              </a:ext>
            </a:extLst>
          </p:cNvPr>
          <p:cNvSpPr>
            <a:spLocks noGrp="1"/>
          </p:cNvSpPr>
          <p:nvPr>
            <p:ph type="sldNum" sz="quarter" idx="12"/>
          </p:nvPr>
        </p:nvSpPr>
        <p:spPr/>
        <p:txBody>
          <a:bodyPr/>
          <a:lstStyle/>
          <a:p>
            <a:fld id="{E3B52A00-920F-4448-98AD-5C61FF9477B1}" type="slidenum">
              <a:rPr lang="en-US" smtClean="0"/>
              <a:t>‹#›</a:t>
            </a:fld>
            <a:endParaRPr lang="en-US"/>
          </a:p>
        </p:txBody>
      </p:sp>
    </p:spTree>
    <p:extLst>
      <p:ext uri="{BB962C8B-B14F-4D97-AF65-F5344CB8AC3E}">
        <p14:creationId xmlns:p14="http://schemas.microsoft.com/office/powerpoint/2010/main" val="3161720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DA6EE-39F7-4A24-88EE-3AA9CEE8ABB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311D88C-F029-49BE-9185-FD6D094A186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6B2C34A-DD5F-42F9-8131-826B0B19ADD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429DE05-9E6B-46DA-BE7F-9FE0D87680A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DE92CA9-1B03-4914-9DF5-AA01A646CBE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A16FCBA-5B38-4011-A697-FBA500DD58F7}"/>
              </a:ext>
            </a:extLst>
          </p:cNvPr>
          <p:cNvSpPr>
            <a:spLocks noGrp="1"/>
          </p:cNvSpPr>
          <p:nvPr>
            <p:ph type="dt" sz="half" idx="10"/>
          </p:nvPr>
        </p:nvSpPr>
        <p:spPr/>
        <p:txBody>
          <a:bodyPr/>
          <a:lstStyle/>
          <a:p>
            <a:fld id="{8A301143-7CB8-475B-9FBE-075189CD3301}" type="datetimeFigureOut">
              <a:rPr lang="en-US" smtClean="0"/>
              <a:t>7/22/2020</a:t>
            </a:fld>
            <a:endParaRPr lang="en-US"/>
          </a:p>
        </p:txBody>
      </p:sp>
      <p:sp>
        <p:nvSpPr>
          <p:cNvPr id="8" name="Footer Placeholder 7">
            <a:extLst>
              <a:ext uri="{FF2B5EF4-FFF2-40B4-BE49-F238E27FC236}">
                <a16:creationId xmlns:a16="http://schemas.microsoft.com/office/drawing/2014/main" id="{D65B6DC1-EFCD-41D5-8BA4-BE7F29113A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CA9F006-340E-4D76-8AB4-1C7AFFE5918C}"/>
              </a:ext>
            </a:extLst>
          </p:cNvPr>
          <p:cNvSpPr>
            <a:spLocks noGrp="1"/>
          </p:cNvSpPr>
          <p:nvPr>
            <p:ph type="sldNum" sz="quarter" idx="12"/>
          </p:nvPr>
        </p:nvSpPr>
        <p:spPr/>
        <p:txBody>
          <a:bodyPr/>
          <a:lstStyle/>
          <a:p>
            <a:fld id="{E3B52A00-920F-4448-98AD-5C61FF9477B1}" type="slidenum">
              <a:rPr lang="en-US" smtClean="0"/>
              <a:t>‹#›</a:t>
            </a:fld>
            <a:endParaRPr lang="en-US"/>
          </a:p>
        </p:txBody>
      </p:sp>
    </p:spTree>
    <p:extLst>
      <p:ext uri="{BB962C8B-B14F-4D97-AF65-F5344CB8AC3E}">
        <p14:creationId xmlns:p14="http://schemas.microsoft.com/office/powerpoint/2010/main" val="20894164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064EE5-5480-47A6-B076-9832A272195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F5BCA6E-8C80-4EA7-A0A4-CC46F4642B21}"/>
              </a:ext>
            </a:extLst>
          </p:cNvPr>
          <p:cNvSpPr>
            <a:spLocks noGrp="1"/>
          </p:cNvSpPr>
          <p:nvPr>
            <p:ph type="dt" sz="half" idx="10"/>
          </p:nvPr>
        </p:nvSpPr>
        <p:spPr/>
        <p:txBody>
          <a:bodyPr/>
          <a:lstStyle/>
          <a:p>
            <a:fld id="{8A301143-7CB8-475B-9FBE-075189CD3301}" type="datetimeFigureOut">
              <a:rPr lang="en-US" smtClean="0"/>
              <a:t>7/22/2020</a:t>
            </a:fld>
            <a:endParaRPr lang="en-US"/>
          </a:p>
        </p:txBody>
      </p:sp>
      <p:sp>
        <p:nvSpPr>
          <p:cNvPr id="4" name="Footer Placeholder 3">
            <a:extLst>
              <a:ext uri="{FF2B5EF4-FFF2-40B4-BE49-F238E27FC236}">
                <a16:creationId xmlns:a16="http://schemas.microsoft.com/office/drawing/2014/main" id="{BC22D0A6-068B-49D7-AB75-FAE408C6883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EB338B4-99A9-4C78-AD80-854E869C3F31}"/>
              </a:ext>
            </a:extLst>
          </p:cNvPr>
          <p:cNvSpPr>
            <a:spLocks noGrp="1"/>
          </p:cNvSpPr>
          <p:nvPr>
            <p:ph type="sldNum" sz="quarter" idx="12"/>
          </p:nvPr>
        </p:nvSpPr>
        <p:spPr/>
        <p:txBody>
          <a:bodyPr/>
          <a:lstStyle/>
          <a:p>
            <a:fld id="{E3B52A00-920F-4448-98AD-5C61FF9477B1}" type="slidenum">
              <a:rPr lang="en-US" smtClean="0"/>
              <a:t>‹#›</a:t>
            </a:fld>
            <a:endParaRPr lang="en-US"/>
          </a:p>
        </p:txBody>
      </p:sp>
    </p:spTree>
    <p:extLst>
      <p:ext uri="{BB962C8B-B14F-4D97-AF65-F5344CB8AC3E}">
        <p14:creationId xmlns:p14="http://schemas.microsoft.com/office/powerpoint/2010/main" val="3531963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0032626-88C4-449B-82DD-5105A8947CB5}"/>
              </a:ext>
            </a:extLst>
          </p:cNvPr>
          <p:cNvSpPr>
            <a:spLocks noGrp="1"/>
          </p:cNvSpPr>
          <p:nvPr>
            <p:ph type="dt" sz="half" idx="10"/>
          </p:nvPr>
        </p:nvSpPr>
        <p:spPr/>
        <p:txBody>
          <a:bodyPr/>
          <a:lstStyle/>
          <a:p>
            <a:fld id="{8A301143-7CB8-475B-9FBE-075189CD3301}" type="datetimeFigureOut">
              <a:rPr lang="en-US" smtClean="0"/>
              <a:t>7/22/2020</a:t>
            </a:fld>
            <a:endParaRPr lang="en-US"/>
          </a:p>
        </p:txBody>
      </p:sp>
      <p:sp>
        <p:nvSpPr>
          <p:cNvPr id="3" name="Footer Placeholder 2">
            <a:extLst>
              <a:ext uri="{FF2B5EF4-FFF2-40B4-BE49-F238E27FC236}">
                <a16:creationId xmlns:a16="http://schemas.microsoft.com/office/drawing/2014/main" id="{A7F84F13-A912-4E88-9E9B-BE498CCAD70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BB9DFB7-18F5-4D1F-BDBD-9F2D59BA5955}"/>
              </a:ext>
            </a:extLst>
          </p:cNvPr>
          <p:cNvSpPr>
            <a:spLocks noGrp="1"/>
          </p:cNvSpPr>
          <p:nvPr>
            <p:ph type="sldNum" sz="quarter" idx="12"/>
          </p:nvPr>
        </p:nvSpPr>
        <p:spPr/>
        <p:txBody>
          <a:bodyPr/>
          <a:lstStyle/>
          <a:p>
            <a:fld id="{E3B52A00-920F-4448-98AD-5C61FF9477B1}" type="slidenum">
              <a:rPr lang="en-US" smtClean="0"/>
              <a:t>‹#›</a:t>
            </a:fld>
            <a:endParaRPr lang="en-US"/>
          </a:p>
        </p:txBody>
      </p:sp>
    </p:spTree>
    <p:extLst>
      <p:ext uri="{BB962C8B-B14F-4D97-AF65-F5344CB8AC3E}">
        <p14:creationId xmlns:p14="http://schemas.microsoft.com/office/powerpoint/2010/main" val="3444378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90883-EFA4-4DE9-886C-ED7AF07AF0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74881AE-0C7A-4079-8CA5-2AB14B1F1B6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DB43171-A25F-4708-9A4A-8D6420514D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883336E-B65F-4774-B541-3ECBFDC04473}"/>
              </a:ext>
            </a:extLst>
          </p:cNvPr>
          <p:cNvSpPr>
            <a:spLocks noGrp="1"/>
          </p:cNvSpPr>
          <p:nvPr>
            <p:ph type="dt" sz="half" idx="10"/>
          </p:nvPr>
        </p:nvSpPr>
        <p:spPr/>
        <p:txBody>
          <a:bodyPr/>
          <a:lstStyle/>
          <a:p>
            <a:fld id="{8A301143-7CB8-475B-9FBE-075189CD3301}" type="datetimeFigureOut">
              <a:rPr lang="en-US" smtClean="0"/>
              <a:t>7/22/2020</a:t>
            </a:fld>
            <a:endParaRPr lang="en-US"/>
          </a:p>
        </p:txBody>
      </p:sp>
      <p:sp>
        <p:nvSpPr>
          <p:cNvPr id="6" name="Footer Placeholder 5">
            <a:extLst>
              <a:ext uri="{FF2B5EF4-FFF2-40B4-BE49-F238E27FC236}">
                <a16:creationId xmlns:a16="http://schemas.microsoft.com/office/drawing/2014/main" id="{66AA5060-5350-4926-99DB-8E09D2996A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073A39A-4204-4014-9B95-1CE59B971C8B}"/>
              </a:ext>
            </a:extLst>
          </p:cNvPr>
          <p:cNvSpPr>
            <a:spLocks noGrp="1"/>
          </p:cNvSpPr>
          <p:nvPr>
            <p:ph type="sldNum" sz="quarter" idx="12"/>
          </p:nvPr>
        </p:nvSpPr>
        <p:spPr/>
        <p:txBody>
          <a:bodyPr/>
          <a:lstStyle/>
          <a:p>
            <a:fld id="{E3B52A00-920F-4448-98AD-5C61FF9477B1}" type="slidenum">
              <a:rPr lang="en-US" smtClean="0"/>
              <a:t>‹#›</a:t>
            </a:fld>
            <a:endParaRPr lang="en-US"/>
          </a:p>
        </p:txBody>
      </p:sp>
    </p:spTree>
    <p:extLst>
      <p:ext uri="{BB962C8B-B14F-4D97-AF65-F5344CB8AC3E}">
        <p14:creationId xmlns:p14="http://schemas.microsoft.com/office/powerpoint/2010/main" val="2850289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01494-DB6B-4F3E-BFB9-100C145C55F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E44D1E-C9B0-4DCF-8FF1-7F76D1B7438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AE7456C-635D-4874-96A0-5AD5916AF1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61899D5-67A8-4A0F-BFFE-BFE3994B4EA9}"/>
              </a:ext>
            </a:extLst>
          </p:cNvPr>
          <p:cNvSpPr>
            <a:spLocks noGrp="1"/>
          </p:cNvSpPr>
          <p:nvPr>
            <p:ph type="dt" sz="half" idx="10"/>
          </p:nvPr>
        </p:nvSpPr>
        <p:spPr/>
        <p:txBody>
          <a:bodyPr/>
          <a:lstStyle/>
          <a:p>
            <a:fld id="{8A301143-7CB8-475B-9FBE-075189CD3301}" type="datetimeFigureOut">
              <a:rPr lang="en-US" smtClean="0"/>
              <a:t>7/22/2020</a:t>
            </a:fld>
            <a:endParaRPr lang="en-US"/>
          </a:p>
        </p:txBody>
      </p:sp>
      <p:sp>
        <p:nvSpPr>
          <p:cNvPr id="6" name="Footer Placeholder 5">
            <a:extLst>
              <a:ext uri="{FF2B5EF4-FFF2-40B4-BE49-F238E27FC236}">
                <a16:creationId xmlns:a16="http://schemas.microsoft.com/office/drawing/2014/main" id="{E9F90DBA-0DF2-4EFE-B2B7-2BB50C824F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E4649B-12AF-4733-AB4B-6BAF5D8664A2}"/>
              </a:ext>
            </a:extLst>
          </p:cNvPr>
          <p:cNvSpPr>
            <a:spLocks noGrp="1"/>
          </p:cNvSpPr>
          <p:nvPr>
            <p:ph type="sldNum" sz="quarter" idx="12"/>
          </p:nvPr>
        </p:nvSpPr>
        <p:spPr/>
        <p:txBody>
          <a:bodyPr/>
          <a:lstStyle/>
          <a:p>
            <a:fld id="{E3B52A00-920F-4448-98AD-5C61FF9477B1}" type="slidenum">
              <a:rPr lang="en-US" smtClean="0"/>
              <a:t>‹#›</a:t>
            </a:fld>
            <a:endParaRPr lang="en-US"/>
          </a:p>
        </p:txBody>
      </p:sp>
    </p:spTree>
    <p:extLst>
      <p:ext uri="{BB962C8B-B14F-4D97-AF65-F5344CB8AC3E}">
        <p14:creationId xmlns:p14="http://schemas.microsoft.com/office/powerpoint/2010/main" val="3967339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3.xml"/><Relationship Id="rId2" Type="http://schemas.openxmlformats.org/officeDocument/2006/relationships/slideLayout" Target="../slideLayouts/slideLayout2.xml"/><Relationship Id="rId16"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vmlDrawing" Target="../drawings/vmlDrawing1.v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AC80B3D4-558D-40BF-AEAF-4F2605703645}"/>
              </a:ext>
            </a:extLst>
          </p:cNvPr>
          <p:cNvGraphicFramePr>
            <a:graphicFrameLocks noChangeAspect="1"/>
          </p:cNvGraphicFramePr>
          <p:nvPr userDrawn="1">
            <p:custDataLst>
              <p:tags r:id="rId16"/>
            </p:custDataLst>
            <p:extLst>
              <p:ext uri="{D42A27DB-BD31-4B8C-83A1-F6EECF244321}">
                <p14:modId xmlns:p14="http://schemas.microsoft.com/office/powerpoint/2010/main" val="35152490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7" name="think-cell Slide" r:id="rId18" imgW="395" imgH="394" progId="TCLayout.ActiveDocument.1">
                  <p:embed/>
                </p:oleObj>
              </mc:Choice>
              <mc:Fallback>
                <p:oleObj name="think-cell Slide" r:id="rId18" imgW="395" imgH="394" progId="TCLayout.ActiveDocument.1">
                  <p:embed/>
                  <p:pic>
                    <p:nvPicPr>
                      <p:cNvPr id="8" name="Object 7" hidden="1">
                        <a:extLst>
                          <a:ext uri="{FF2B5EF4-FFF2-40B4-BE49-F238E27FC236}">
                            <a16:creationId xmlns:a16="http://schemas.microsoft.com/office/drawing/2014/main" id="{AC80B3D4-558D-40BF-AEAF-4F2605703645}"/>
                          </a:ext>
                        </a:extLst>
                      </p:cNvPr>
                      <p:cNvPicPr/>
                      <p:nvPr/>
                    </p:nvPicPr>
                    <p:blipFill>
                      <a:blip r:embed="rId19"/>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5E5BD592-E43D-4D18-BB35-42BB4374D2BD}"/>
              </a:ext>
            </a:extLst>
          </p:cNvPr>
          <p:cNvSpPr/>
          <p:nvPr userDrawn="1">
            <p:custDataLst>
              <p:tags r:id="rId1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4400" b="0" i="0" baseline="0" dirty="0">
              <a:latin typeface="Calibri Light" panose="020F0302020204030204" pitchFamily="34" charset="0"/>
              <a:ea typeface="+mj-ea"/>
              <a:cs typeface="+mj-cs"/>
              <a:sym typeface="Calibri Light" panose="020F0302020204030204" pitchFamily="34" charset="0"/>
            </a:endParaRPr>
          </a:p>
        </p:txBody>
      </p:sp>
      <p:sp>
        <p:nvSpPr>
          <p:cNvPr id="2" name="Title Placeholder 1">
            <a:extLst>
              <a:ext uri="{FF2B5EF4-FFF2-40B4-BE49-F238E27FC236}">
                <a16:creationId xmlns:a16="http://schemas.microsoft.com/office/drawing/2014/main" id="{ECCF8BC5-69DA-4F7A-9EA8-73FB8408D1B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7E1DC9C-70F6-442C-8370-AC76B5C9315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0DD3F8-F50C-4BBC-843B-6FF9AE337D9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301143-7CB8-475B-9FBE-075189CD3301}" type="datetimeFigureOut">
              <a:rPr lang="en-US" smtClean="0"/>
              <a:t>7/22/2020</a:t>
            </a:fld>
            <a:endParaRPr lang="en-US"/>
          </a:p>
        </p:txBody>
      </p:sp>
      <p:sp>
        <p:nvSpPr>
          <p:cNvPr id="5" name="Footer Placeholder 4">
            <a:extLst>
              <a:ext uri="{FF2B5EF4-FFF2-40B4-BE49-F238E27FC236}">
                <a16:creationId xmlns:a16="http://schemas.microsoft.com/office/drawing/2014/main" id="{25E7B4F0-E05C-4189-87A6-CBCAF5B4DA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2AC2152-9910-48D4-9101-035832EBE94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B52A00-920F-4448-98AD-5C61FF9477B1}" type="slidenum">
              <a:rPr lang="en-US" smtClean="0"/>
              <a:t>‹#›</a:t>
            </a:fld>
            <a:endParaRPr lang="en-US"/>
          </a:p>
        </p:txBody>
      </p:sp>
    </p:spTree>
    <p:extLst>
      <p:ext uri="{BB962C8B-B14F-4D97-AF65-F5344CB8AC3E}">
        <p14:creationId xmlns:p14="http://schemas.microsoft.com/office/powerpoint/2010/main" val="12200487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6.xml"/><Relationship Id="rId7" Type="http://schemas.openxmlformats.org/officeDocument/2006/relationships/image" Target="../media/image1.emf"/><Relationship Id="rId2" Type="http://schemas.openxmlformats.org/officeDocument/2006/relationships/tags" Target="../tags/tag5.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notesSlide" Target="../notesSlides/notesSlide8.xml"/><Relationship Id="rId4"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svg"/><Relationship Id="rId3" Type="http://schemas.openxmlformats.org/officeDocument/2006/relationships/tags" Target="../tags/tag8.xml"/><Relationship Id="rId7" Type="http://schemas.openxmlformats.org/officeDocument/2006/relationships/image" Target="../media/image2.emf"/><Relationship Id="rId12" Type="http://schemas.openxmlformats.org/officeDocument/2006/relationships/image" Target="../media/image9.png"/><Relationship Id="rId2" Type="http://schemas.openxmlformats.org/officeDocument/2006/relationships/tags" Target="../tags/tag7.xml"/><Relationship Id="rId1" Type="http://schemas.openxmlformats.org/officeDocument/2006/relationships/vmlDrawing" Target="../drawings/vmlDrawing4.vml"/><Relationship Id="rId6" Type="http://schemas.openxmlformats.org/officeDocument/2006/relationships/oleObject" Target="../embeddings/oleObject4.bin"/><Relationship Id="rId11" Type="http://schemas.openxmlformats.org/officeDocument/2006/relationships/image" Target="../media/image8.svg"/><Relationship Id="rId5" Type="http://schemas.openxmlformats.org/officeDocument/2006/relationships/notesSlide" Target="../notesSlides/notesSlide9.xml"/><Relationship Id="rId15" Type="http://schemas.openxmlformats.org/officeDocument/2006/relationships/image" Target="../media/image12.svg"/><Relationship Id="rId10" Type="http://schemas.openxmlformats.org/officeDocument/2006/relationships/image" Target="../media/image7.png"/><Relationship Id="rId4" Type="http://schemas.openxmlformats.org/officeDocument/2006/relationships/slideLayout" Target="../slideLayouts/slideLayout12.xml"/><Relationship Id="rId9" Type="http://schemas.openxmlformats.org/officeDocument/2006/relationships/image" Target="../media/image6.svg"/><Relationship Id="rId1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chart" Target="../charts/chart1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chart" Target="../charts/chart1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chart" Target="../charts/chart2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2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9.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873A65-020C-4937-991B-02B53EACC227}"/>
              </a:ext>
            </a:extLst>
          </p:cNvPr>
          <p:cNvSpPr>
            <a:spLocks noGrp="1"/>
          </p:cNvSpPr>
          <p:nvPr>
            <p:ph type="ctrTitle"/>
          </p:nvPr>
        </p:nvSpPr>
        <p:spPr/>
        <p:txBody>
          <a:bodyPr/>
          <a:lstStyle/>
          <a:p>
            <a:r>
              <a:rPr lang="en-US" dirty="0"/>
              <a:t>Hyperledger DCI Survey</a:t>
            </a:r>
          </a:p>
        </p:txBody>
      </p:sp>
      <p:sp>
        <p:nvSpPr>
          <p:cNvPr id="3" name="Subtitle 2">
            <a:extLst>
              <a:ext uri="{FF2B5EF4-FFF2-40B4-BE49-F238E27FC236}">
                <a16:creationId xmlns:a16="http://schemas.microsoft.com/office/drawing/2014/main" id="{2960A823-77D1-4022-95F2-F218EA813B55}"/>
              </a:ext>
            </a:extLst>
          </p:cNvPr>
          <p:cNvSpPr>
            <a:spLocks noGrp="1"/>
          </p:cNvSpPr>
          <p:nvPr>
            <p:ph type="subTitle" idx="1"/>
          </p:nvPr>
        </p:nvSpPr>
        <p:spPr/>
        <p:txBody>
          <a:bodyPr/>
          <a:lstStyle/>
          <a:p>
            <a:r>
              <a:rPr lang="en-US" dirty="0"/>
              <a:t>Final Results </a:t>
            </a:r>
          </a:p>
          <a:p>
            <a:r>
              <a:rPr lang="en-US" dirty="0"/>
              <a:t>July 2020</a:t>
            </a:r>
          </a:p>
        </p:txBody>
      </p:sp>
      <p:pic>
        <p:nvPicPr>
          <p:cNvPr id="1026" name="Picture 2" descr="Hyperledger">
            <a:extLst>
              <a:ext uri="{FF2B5EF4-FFF2-40B4-BE49-F238E27FC236}">
                <a16:creationId xmlns:a16="http://schemas.microsoft.com/office/drawing/2014/main" id="{9D5FFA08-58AB-4377-BBFB-1CA940BEB4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7539" y="0"/>
            <a:ext cx="7620000" cy="1638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48536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89F03-62D6-433A-8BAE-C59BB3114692}"/>
              </a:ext>
            </a:extLst>
          </p:cNvPr>
          <p:cNvSpPr>
            <a:spLocks noGrp="1"/>
          </p:cNvSpPr>
          <p:nvPr>
            <p:ph type="title"/>
          </p:nvPr>
        </p:nvSpPr>
        <p:spPr>
          <a:xfrm>
            <a:off x="0" y="239909"/>
            <a:ext cx="4645269" cy="1325563"/>
          </a:xfrm>
        </p:spPr>
        <p:txBody>
          <a:bodyPr>
            <a:normAutofit fontScale="90000"/>
          </a:bodyPr>
          <a:lstStyle/>
          <a:p>
            <a:r>
              <a:rPr lang="en-US" sz="2800" b="1" dirty="0"/>
              <a:t>Q8. </a:t>
            </a:r>
            <a:r>
              <a:rPr lang="en-US" sz="2700" b="1" dirty="0"/>
              <a:t>Majority of respondents are from the 25-34 (34%) age group range, followed by 35-44 age group (23%), and 45-54 age group (22%). </a:t>
            </a:r>
            <a:br>
              <a:rPr lang="en-US" sz="2800" b="1" dirty="0">
                <a:solidFill>
                  <a:srgbClr val="FF0000"/>
                </a:solidFill>
              </a:rPr>
            </a:br>
            <a:endParaRPr lang="en-US" sz="2800" b="1" dirty="0">
              <a:solidFill>
                <a:srgbClr val="FF0000"/>
              </a:solidFill>
            </a:endParaRPr>
          </a:p>
        </p:txBody>
      </p:sp>
      <p:sp>
        <p:nvSpPr>
          <p:cNvPr id="7" name="TextBox 6">
            <a:extLst>
              <a:ext uri="{FF2B5EF4-FFF2-40B4-BE49-F238E27FC236}">
                <a16:creationId xmlns:a16="http://schemas.microsoft.com/office/drawing/2014/main" id="{1680D2E1-8B19-4D6D-B713-9BE461A66DD5}"/>
              </a:ext>
            </a:extLst>
          </p:cNvPr>
          <p:cNvSpPr txBox="1"/>
          <p:nvPr/>
        </p:nvSpPr>
        <p:spPr>
          <a:xfrm>
            <a:off x="382667" y="6542727"/>
            <a:ext cx="1237957" cy="307777"/>
          </a:xfrm>
          <a:prstGeom prst="rect">
            <a:avLst/>
          </a:prstGeom>
          <a:noFill/>
        </p:spPr>
        <p:txBody>
          <a:bodyPr wrap="square" rtlCol="0">
            <a:spAutoFit/>
          </a:bodyPr>
          <a:lstStyle/>
          <a:p>
            <a:r>
              <a:rPr lang="en-US" sz="1400" dirty="0"/>
              <a:t>N=98</a:t>
            </a:r>
          </a:p>
        </p:txBody>
      </p:sp>
      <p:graphicFrame>
        <p:nvGraphicFramePr>
          <p:cNvPr id="11" name="Chart 10">
            <a:extLst>
              <a:ext uri="{FF2B5EF4-FFF2-40B4-BE49-F238E27FC236}">
                <a16:creationId xmlns:a16="http://schemas.microsoft.com/office/drawing/2014/main" id="{2111DEA0-6E9C-4AF3-B0D0-BFBB4BD60657}"/>
              </a:ext>
            </a:extLst>
          </p:cNvPr>
          <p:cNvGraphicFramePr>
            <a:graphicFrameLocks/>
          </p:cNvGraphicFramePr>
          <p:nvPr>
            <p:extLst>
              <p:ext uri="{D42A27DB-BD31-4B8C-83A1-F6EECF244321}">
                <p14:modId xmlns:p14="http://schemas.microsoft.com/office/powerpoint/2010/main" val="2964849610"/>
              </p:ext>
            </p:extLst>
          </p:nvPr>
        </p:nvGraphicFramePr>
        <p:xfrm>
          <a:off x="-1082039" y="1871347"/>
          <a:ext cx="7178039" cy="467328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Chart 11">
            <a:extLst>
              <a:ext uri="{FF2B5EF4-FFF2-40B4-BE49-F238E27FC236}">
                <a16:creationId xmlns:a16="http://schemas.microsoft.com/office/drawing/2014/main" id="{9BACBCC5-3995-49EE-A1C9-9ADB71340FB7}"/>
              </a:ext>
            </a:extLst>
          </p:cNvPr>
          <p:cNvGraphicFramePr>
            <a:graphicFrameLocks/>
          </p:cNvGraphicFramePr>
          <p:nvPr>
            <p:extLst>
              <p:ext uri="{D42A27DB-BD31-4B8C-83A1-F6EECF244321}">
                <p14:modId xmlns:p14="http://schemas.microsoft.com/office/powerpoint/2010/main" val="2422084417"/>
              </p:ext>
            </p:extLst>
          </p:nvPr>
        </p:nvGraphicFramePr>
        <p:xfrm>
          <a:off x="5561244" y="1855210"/>
          <a:ext cx="7697153" cy="4741387"/>
        </p:xfrm>
        <a:graphic>
          <a:graphicData uri="http://schemas.openxmlformats.org/drawingml/2006/chart">
            <c:chart xmlns:c="http://schemas.openxmlformats.org/drawingml/2006/chart" xmlns:r="http://schemas.openxmlformats.org/officeDocument/2006/relationships" r:id="rId3"/>
          </a:graphicData>
        </a:graphic>
      </p:graphicFrame>
      <p:sp>
        <p:nvSpPr>
          <p:cNvPr id="13" name="Title 3">
            <a:extLst>
              <a:ext uri="{FF2B5EF4-FFF2-40B4-BE49-F238E27FC236}">
                <a16:creationId xmlns:a16="http://schemas.microsoft.com/office/drawing/2014/main" id="{0727455D-1E5A-415B-A716-3FC790A1FA9B}"/>
              </a:ext>
            </a:extLst>
          </p:cNvPr>
          <p:cNvSpPr txBox="1">
            <a:spLocks/>
          </p:cNvSpPr>
          <p:nvPr/>
        </p:nvSpPr>
        <p:spPr>
          <a:xfrm>
            <a:off x="7255999" y="14826"/>
            <a:ext cx="4645269" cy="1745180"/>
          </a:xfrm>
          <a:prstGeom prst="rect">
            <a:avLst/>
          </a:prstGeom>
        </p:spPr>
        <p:txBody>
          <a:bodyPr vert="horz" lIns="91440" tIns="45720" rIns="91440" bIns="45720" rtlCol="0" anchor="ctr">
            <a:normAutofit fontScale="8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t>Q11. Over half of respondents are Caucasian (54%), followed by Asians (30%). Hispanic/Latin/Spanish race/ethnicities account for 9% of respondents.</a:t>
            </a:r>
            <a:br>
              <a:rPr lang="en-US" sz="2800" b="1" dirty="0">
                <a:solidFill>
                  <a:srgbClr val="FF0000"/>
                </a:solidFill>
              </a:rPr>
            </a:br>
            <a:endParaRPr lang="en-US" sz="2800" b="1" dirty="0">
              <a:solidFill>
                <a:srgbClr val="FF0000"/>
              </a:solidFill>
            </a:endParaRPr>
          </a:p>
        </p:txBody>
      </p:sp>
    </p:spTree>
    <p:extLst>
      <p:ext uri="{BB962C8B-B14F-4D97-AF65-F5344CB8AC3E}">
        <p14:creationId xmlns:p14="http://schemas.microsoft.com/office/powerpoint/2010/main" val="18693778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89F03-62D6-433A-8BAE-C59BB3114692}"/>
              </a:ext>
            </a:extLst>
          </p:cNvPr>
          <p:cNvSpPr>
            <a:spLocks noGrp="1"/>
          </p:cNvSpPr>
          <p:nvPr>
            <p:ph type="title"/>
          </p:nvPr>
        </p:nvSpPr>
        <p:spPr>
          <a:xfrm>
            <a:off x="117231" y="142557"/>
            <a:ext cx="11957538" cy="1325563"/>
          </a:xfrm>
        </p:spPr>
        <p:txBody>
          <a:bodyPr>
            <a:normAutofit/>
          </a:bodyPr>
          <a:lstStyle/>
          <a:p>
            <a:r>
              <a:rPr lang="en-US" sz="2800" b="1" dirty="0"/>
              <a:t>Q9/Q10. Men accounted for 85% of respondents</a:t>
            </a:r>
            <a:r>
              <a:rPr lang="en-US" sz="2700" b="1" dirty="0"/>
              <a:t> and 90% of respondents identified as heterosexual.  </a:t>
            </a:r>
            <a:br>
              <a:rPr lang="en-US" sz="2800" b="1" dirty="0">
                <a:solidFill>
                  <a:srgbClr val="FF0000"/>
                </a:solidFill>
              </a:rPr>
            </a:br>
            <a:endParaRPr lang="en-US" sz="2800" b="1" dirty="0">
              <a:solidFill>
                <a:srgbClr val="FF0000"/>
              </a:solidFill>
            </a:endParaRPr>
          </a:p>
        </p:txBody>
      </p:sp>
      <p:sp>
        <p:nvSpPr>
          <p:cNvPr id="7" name="TextBox 6">
            <a:extLst>
              <a:ext uri="{FF2B5EF4-FFF2-40B4-BE49-F238E27FC236}">
                <a16:creationId xmlns:a16="http://schemas.microsoft.com/office/drawing/2014/main" id="{1680D2E1-8B19-4D6D-B713-9BE461A66DD5}"/>
              </a:ext>
            </a:extLst>
          </p:cNvPr>
          <p:cNvSpPr txBox="1"/>
          <p:nvPr/>
        </p:nvSpPr>
        <p:spPr>
          <a:xfrm>
            <a:off x="117231" y="6592332"/>
            <a:ext cx="1237957" cy="276999"/>
          </a:xfrm>
          <a:prstGeom prst="rect">
            <a:avLst/>
          </a:prstGeom>
          <a:noFill/>
        </p:spPr>
        <p:txBody>
          <a:bodyPr wrap="square" rtlCol="0">
            <a:spAutoFit/>
          </a:bodyPr>
          <a:lstStyle/>
          <a:p>
            <a:r>
              <a:rPr lang="en-US" sz="1200" dirty="0"/>
              <a:t>N=98</a:t>
            </a:r>
          </a:p>
        </p:txBody>
      </p:sp>
      <p:graphicFrame>
        <p:nvGraphicFramePr>
          <p:cNvPr id="6" name="Chart 5">
            <a:extLst>
              <a:ext uri="{FF2B5EF4-FFF2-40B4-BE49-F238E27FC236}">
                <a16:creationId xmlns:a16="http://schemas.microsoft.com/office/drawing/2014/main" id="{1914F452-04A7-4F93-92B6-407300E1EA1F}"/>
              </a:ext>
            </a:extLst>
          </p:cNvPr>
          <p:cNvGraphicFramePr>
            <a:graphicFrameLocks/>
          </p:cNvGraphicFramePr>
          <p:nvPr>
            <p:extLst>
              <p:ext uri="{D42A27DB-BD31-4B8C-83A1-F6EECF244321}">
                <p14:modId xmlns:p14="http://schemas.microsoft.com/office/powerpoint/2010/main" val="256693416"/>
              </p:ext>
            </p:extLst>
          </p:nvPr>
        </p:nvGraphicFramePr>
        <p:xfrm>
          <a:off x="1" y="1620598"/>
          <a:ext cx="6471137" cy="468012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a:extLst>
              <a:ext uri="{FF2B5EF4-FFF2-40B4-BE49-F238E27FC236}">
                <a16:creationId xmlns:a16="http://schemas.microsoft.com/office/drawing/2014/main" id="{48D32FAE-13B3-4558-9ED5-A22ED73606EA}"/>
              </a:ext>
            </a:extLst>
          </p:cNvPr>
          <p:cNvGraphicFramePr>
            <a:graphicFrameLocks/>
          </p:cNvGraphicFramePr>
          <p:nvPr>
            <p:extLst>
              <p:ext uri="{D42A27DB-BD31-4B8C-83A1-F6EECF244321}">
                <p14:modId xmlns:p14="http://schemas.microsoft.com/office/powerpoint/2010/main" val="3325679707"/>
              </p:ext>
            </p:extLst>
          </p:nvPr>
        </p:nvGraphicFramePr>
        <p:xfrm>
          <a:off x="5768835" y="1546860"/>
          <a:ext cx="6753848" cy="475386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972643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5233F38B-2ECB-42EA-B201-576D3C972D69}"/>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5" name="think-cell Slide" r:id="rId6" imgW="395" imgH="394" progId="TCLayout.ActiveDocument.1">
                  <p:embed/>
                </p:oleObj>
              </mc:Choice>
              <mc:Fallback>
                <p:oleObj name="think-cell Slide" r:id="rId6" imgW="395" imgH="394" progId="TCLayout.ActiveDocument.1">
                  <p:embed/>
                  <p:pic>
                    <p:nvPicPr>
                      <p:cNvPr id="5" name="Object 4" hidden="1">
                        <a:extLst>
                          <a:ext uri="{FF2B5EF4-FFF2-40B4-BE49-F238E27FC236}">
                            <a16:creationId xmlns:a16="http://schemas.microsoft.com/office/drawing/2014/main" id="{5233F38B-2ECB-42EA-B201-576D3C972D69}"/>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5" hidden="1">
            <a:extLst>
              <a:ext uri="{FF2B5EF4-FFF2-40B4-BE49-F238E27FC236}">
                <a16:creationId xmlns:a16="http://schemas.microsoft.com/office/drawing/2014/main" id="{3F041EE0-6DF3-490B-8941-A13AB87EFBCC}"/>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pl-PL" sz="4000" b="1" dirty="0">
              <a:latin typeface="Calibri Light" panose="020F0302020204030204" pitchFamily="34" charset="0"/>
              <a:ea typeface="+mj-ea"/>
              <a:cs typeface="+mj-cs"/>
              <a:sym typeface="Calibri Light" panose="020F0302020204030204" pitchFamily="34" charset="0"/>
            </a:endParaRPr>
          </a:p>
        </p:txBody>
      </p:sp>
      <p:pic>
        <p:nvPicPr>
          <p:cNvPr id="12" name="Picture 11" descr="A picture containing rain&#10;&#10;Description automatically generated">
            <a:extLst>
              <a:ext uri="{FF2B5EF4-FFF2-40B4-BE49-F238E27FC236}">
                <a16:creationId xmlns:a16="http://schemas.microsoft.com/office/drawing/2014/main" id="{264A5A16-3538-4964-935E-C098C5BC167E}"/>
              </a:ext>
            </a:extLst>
          </p:cNvPr>
          <p:cNvPicPr>
            <a:picLocks noChangeAspect="1"/>
          </p:cNvPicPr>
          <p:nvPr/>
        </p:nvPicPr>
        <p:blipFill rotWithShape="1">
          <a:blip r:embed="rId8"/>
          <a:srcRect t="11855"/>
          <a:stretch/>
        </p:blipFill>
        <p:spPr>
          <a:xfrm>
            <a:off x="788458" y="1143000"/>
            <a:ext cx="10615084" cy="5029200"/>
          </a:xfrm>
          <a:prstGeom prst="rect">
            <a:avLst/>
          </a:prstGeom>
        </p:spPr>
      </p:pic>
      <p:sp>
        <p:nvSpPr>
          <p:cNvPr id="3" name="Text Placeholder 2">
            <a:extLst>
              <a:ext uri="{FF2B5EF4-FFF2-40B4-BE49-F238E27FC236}">
                <a16:creationId xmlns:a16="http://schemas.microsoft.com/office/drawing/2014/main" id="{C21F8065-3444-443E-8B48-F6799A2EFB3A}"/>
              </a:ext>
            </a:extLst>
          </p:cNvPr>
          <p:cNvSpPr>
            <a:spLocks noGrp="1"/>
          </p:cNvSpPr>
          <p:nvPr>
            <p:ph type="body" sz="quarter" idx="11"/>
          </p:nvPr>
        </p:nvSpPr>
        <p:spPr>
          <a:xfrm>
            <a:off x="1051455" y="4681471"/>
            <a:ext cx="7514165" cy="2067057"/>
          </a:xfrm>
          <a:solidFill>
            <a:schemeClr val="accent1"/>
          </a:solidFill>
        </p:spPr>
        <p:txBody>
          <a:bodyPr>
            <a:normAutofit fontScale="92500" lnSpcReduction="20000"/>
          </a:bodyPr>
          <a:lstStyle/>
          <a:p>
            <a:pPr marL="396875" indent="-342900" algn="just">
              <a:lnSpc>
                <a:spcPct val="120000"/>
              </a:lnSpc>
              <a:spcAft>
                <a:spcPts val="300"/>
              </a:spcAft>
              <a:buFont typeface="Wingdings" panose="05000000000000000000" pitchFamily="2" charset="2"/>
              <a:buChar char="§"/>
            </a:pPr>
            <a:r>
              <a:rPr lang="pl-PL" sz="1400" b="1" dirty="0">
                <a:solidFill>
                  <a:schemeClr val="bg1"/>
                </a:solidFill>
                <a:latin typeface="+mn-lt"/>
              </a:rPr>
              <a:t>Hyperledger community members are concentrated in three major time zone clusters</a:t>
            </a:r>
            <a:r>
              <a:rPr lang="pl-PL" sz="1400" dirty="0">
                <a:solidFill>
                  <a:schemeClr val="bg1"/>
                </a:solidFill>
                <a:latin typeface="+mn-lt"/>
              </a:rPr>
              <a:t>: Americas (42%), Europe (25%), and India (21%).</a:t>
            </a:r>
          </a:p>
          <a:p>
            <a:pPr marL="396875" indent="-342900" algn="just">
              <a:lnSpc>
                <a:spcPct val="120000"/>
              </a:lnSpc>
              <a:spcAft>
                <a:spcPts val="300"/>
              </a:spcAft>
              <a:buFont typeface="Wingdings" panose="05000000000000000000" pitchFamily="2" charset="2"/>
              <a:buChar char="§"/>
            </a:pPr>
            <a:r>
              <a:rPr lang="pl-PL" sz="1400" b="1" dirty="0">
                <a:solidFill>
                  <a:schemeClr val="bg1"/>
                </a:solidFill>
                <a:latin typeface="+mn-lt"/>
              </a:rPr>
              <a:t>US-based respondents have clearly dominated (49%) the Hyperledger Inclusion and Diversity survey</a:t>
            </a:r>
            <a:r>
              <a:rPr lang="pl-PL" sz="1400" dirty="0">
                <a:solidFill>
                  <a:schemeClr val="bg1"/>
                </a:solidFill>
                <a:latin typeface="+mn-lt"/>
              </a:rPr>
              <a:t>. Most of them work in Western (23%) and Eastern (16%) states.</a:t>
            </a:r>
          </a:p>
          <a:p>
            <a:pPr marL="396875" indent="-342900" algn="just">
              <a:lnSpc>
                <a:spcPct val="120000"/>
              </a:lnSpc>
              <a:spcAft>
                <a:spcPts val="300"/>
              </a:spcAft>
              <a:buFont typeface="Wingdings" panose="05000000000000000000" pitchFamily="2" charset="2"/>
              <a:buChar char="§"/>
            </a:pPr>
            <a:r>
              <a:rPr lang="pl-PL" sz="1400" b="1" dirty="0">
                <a:solidFill>
                  <a:schemeClr val="bg1"/>
                </a:solidFill>
                <a:latin typeface="+mn-lt"/>
              </a:rPr>
              <a:t>Western- and Central Europe-based respondents are strongly focused in CET time zone</a:t>
            </a:r>
            <a:r>
              <a:rPr lang="pl-PL" sz="1400" dirty="0">
                <a:solidFill>
                  <a:schemeClr val="bg1"/>
                </a:solidFill>
                <a:latin typeface="+mn-lt"/>
              </a:rPr>
              <a:t> (UTC +1).</a:t>
            </a:r>
          </a:p>
          <a:p>
            <a:pPr marL="396875" indent="-342900" algn="just">
              <a:lnSpc>
                <a:spcPct val="120000"/>
              </a:lnSpc>
              <a:spcAft>
                <a:spcPts val="300"/>
              </a:spcAft>
              <a:buFont typeface="Wingdings" panose="05000000000000000000" pitchFamily="2" charset="2"/>
              <a:buChar char="§"/>
            </a:pPr>
            <a:r>
              <a:rPr lang="pl-PL" sz="1400" dirty="0">
                <a:solidFill>
                  <a:schemeClr val="bg1"/>
                </a:solidFill>
                <a:latin typeface="+mn-lt"/>
              </a:rPr>
              <a:t>Western US and India struggle to cooperate as their respective time zones (PST, MST, and IST) are approximately 12 hours apart.</a:t>
            </a:r>
          </a:p>
        </p:txBody>
      </p:sp>
      <p:sp>
        <p:nvSpPr>
          <p:cNvPr id="4" name="Title 3">
            <a:extLst>
              <a:ext uri="{FF2B5EF4-FFF2-40B4-BE49-F238E27FC236}">
                <a16:creationId xmlns:a16="http://schemas.microsoft.com/office/drawing/2014/main" id="{891EE30B-9690-4695-9D0C-17E67A18F8C1}"/>
              </a:ext>
            </a:extLst>
          </p:cNvPr>
          <p:cNvSpPr>
            <a:spLocks noGrp="1"/>
          </p:cNvSpPr>
          <p:nvPr>
            <p:ph type="title"/>
          </p:nvPr>
        </p:nvSpPr>
        <p:spPr/>
        <p:txBody>
          <a:bodyPr>
            <a:normAutofit fontScale="90000"/>
          </a:bodyPr>
          <a:lstStyle/>
          <a:p>
            <a:r>
              <a:rPr lang="en-US" b="1" dirty="0"/>
              <a:t>Q12. Time zones</a:t>
            </a:r>
            <a:endParaRPr lang="pl-PL" b="1" dirty="0">
              <a:highlight>
                <a:srgbClr val="FFFF00"/>
              </a:highlight>
            </a:endParaRPr>
          </a:p>
        </p:txBody>
      </p:sp>
      <p:graphicFrame>
        <p:nvGraphicFramePr>
          <p:cNvPr id="30" name="Table 29">
            <a:extLst>
              <a:ext uri="{FF2B5EF4-FFF2-40B4-BE49-F238E27FC236}">
                <a16:creationId xmlns:a16="http://schemas.microsoft.com/office/drawing/2014/main" id="{91BD70B5-C7AC-45DB-A2A9-2BA4B5DAE630}"/>
              </a:ext>
            </a:extLst>
          </p:cNvPr>
          <p:cNvGraphicFramePr>
            <a:graphicFrameLocks noGrp="1"/>
          </p:cNvGraphicFramePr>
          <p:nvPr/>
        </p:nvGraphicFramePr>
        <p:xfrm>
          <a:off x="1143000" y="2471922"/>
          <a:ext cx="3657600" cy="713740"/>
        </p:xfrm>
        <a:graphic>
          <a:graphicData uri="http://schemas.openxmlformats.org/drawingml/2006/table">
            <a:tbl>
              <a:tblPr/>
              <a:tblGrid>
                <a:gridCol w="609600">
                  <a:extLst>
                    <a:ext uri="{9D8B030D-6E8A-4147-A177-3AD203B41FA5}">
                      <a16:colId xmlns:a16="http://schemas.microsoft.com/office/drawing/2014/main" val="364291677"/>
                    </a:ext>
                  </a:extLst>
                </a:gridCol>
                <a:gridCol w="609600">
                  <a:extLst>
                    <a:ext uri="{9D8B030D-6E8A-4147-A177-3AD203B41FA5}">
                      <a16:colId xmlns:a16="http://schemas.microsoft.com/office/drawing/2014/main" val="2166387818"/>
                    </a:ext>
                  </a:extLst>
                </a:gridCol>
                <a:gridCol w="609600">
                  <a:extLst>
                    <a:ext uri="{9D8B030D-6E8A-4147-A177-3AD203B41FA5}">
                      <a16:colId xmlns:a16="http://schemas.microsoft.com/office/drawing/2014/main" val="4204524011"/>
                    </a:ext>
                  </a:extLst>
                </a:gridCol>
                <a:gridCol w="609600">
                  <a:extLst>
                    <a:ext uri="{9D8B030D-6E8A-4147-A177-3AD203B41FA5}">
                      <a16:colId xmlns:a16="http://schemas.microsoft.com/office/drawing/2014/main" val="443195108"/>
                    </a:ext>
                  </a:extLst>
                </a:gridCol>
                <a:gridCol w="609600">
                  <a:extLst>
                    <a:ext uri="{9D8B030D-6E8A-4147-A177-3AD203B41FA5}">
                      <a16:colId xmlns:a16="http://schemas.microsoft.com/office/drawing/2014/main" val="2254550328"/>
                    </a:ext>
                  </a:extLst>
                </a:gridCol>
                <a:gridCol w="609600">
                  <a:extLst>
                    <a:ext uri="{9D8B030D-6E8A-4147-A177-3AD203B41FA5}">
                      <a16:colId xmlns:a16="http://schemas.microsoft.com/office/drawing/2014/main" val="3396603860"/>
                    </a:ext>
                  </a:extLst>
                </a:gridCol>
              </a:tblGrid>
              <a:tr h="196850">
                <a:tc>
                  <a:txBody>
                    <a:bodyPr/>
                    <a:lstStyle/>
                    <a:p>
                      <a:pPr algn="ctr" fontAlgn="ctr"/>
                      <a:r>
                        <a:rPr lang="pl-PL" sz="1200" b="1" i="0" u="none" strike="noStrike" dirty="0">
                          <a:solidFill>
                            <a:srgbClr val="000000"/>
                          </a:solidFill>
                          <a:effectLst/>
                          <a:latin typeface="Calibri" panose="020F0502020204030204" pitchFamily="34" charset="0"/>
                        </a:rPr>
                        <a:t>Alaska</a:t>
                      </a:r>
                    </a:p>
                  </a:txBody>
                  <a:tcPr marL="6350" marR="6350" marT="6350" marB="0" anchor="ctr">
                    <a:lnL>
                      <a:noFill/>
                    </a:lnL>
                    <a:lnR>
                      <a:noFill/>
                    </a:lnR>
                    <a:lnT>
                      <a:noFill/>
                    </a:lnT>
                    <a:lnB>
                      <a:noFill/>
                    </a:lnB>
                  </a:tcPr>
                </a:tc>
                <a:tc>
                  <a:txBody>
                    <a:bodyPr/>
                    <a:lstStyle/>
                    <a:p>
                      <a:pPr algn="ctr" fontAlgn="ctr"/>
                      <a:r>
                        <a:rPr lang="pl-PL" sz="1200" b="1" i="0" u="none" strike="noStrike">
                          <a:solidFill>
                            <a:srgbClr val="000000"/>
                          </a:solidFill>
                          <a:effectLst/>
                          <a:latin typeface="Calibri" panose="020F0502020204030204" pitchFamily="34" charset="0"/>
                        </a:rPr>
                        <a:t>PST</a:t>
                      </a:r>
                    </a:p>
                  </a:txBody>
                  <a:tcPr marL="6350" marR="6350" marT="6350" marB="0" anchor="ctr">
                    <a:lnL>
                      <a:noFill/>
                    </a:lnL>
                    <a:lnR>
                      <a:noFill/>
                    </a:lnR>
                    <a:lnT>
                      <a:noFill/>
                    </a:lnT>
                    <a:lnB>
                      <a:noFill/>
                    </a:lnB>
                  </a:tcPr>
                </a:tc>
                <a:tc>
                  <a:txBody>
                    <a:bodyPr/>
                    <a:lstStyle/>
                    <a:p>
                      <a:pPr algn="ctr" fontAlgn="ctr"/>
                      <a:r>
                        <a:rPr lang="pl-PL" sz="1200" b="1" i="0" u="none" strike="noStrike">
                          <a:solidFill>
                            <a:srgbClr val="000000"/>
                          </a:solidFill>
                          <a:effectLst/>
                          <a:latin typeface="Calibri" panose="020F0502020204030204" pitchFamily="34" charset="0"/>
                        </a:rPr>
                        <a:t>MST</a:t>
                      </a:r>
                    </a:p>
                  </a:txBody>
                  <a:tcPr marL="6350" marR="6350" marT="6350" marB="0" anchor="ctr">
                    <a:lnL>
                      <a:noFill/>
                    </a:lnL>
                    <a:lnR>
                      <a:noFill/>
                    </a:lnR>
                    <a:lnT>
                      <a:noFill/>
                    </a:lnT>
                    <a:lnB>
                      <a:noFill/>
                    </a:lnB>
                  </a:tcPr>
                </a:tc>
                <a:tc>
                  <a:txBody>
                    <a:bodyPr/>
                    <a:lstStyle/>
                    <a:p>
                      <a:pPr algn="ctr" fontAlgn="ctr"/>
                      <a:r>
                        <a:rPr lang="pl-PL" sz="1200" b="1" i="0" u="none" strike="noStrike">
                          <a:solidFill>
                            <a:srgbClr val="000000"/>
                          </a:solidFill>
                          <a:effectLst/>
                          <a:latin typeface="Calibri" panose="020F0502020204030204" pitchFamily="34" charset="0"/>
                        </a:rPr>
                        <a:t>CST</a:t>
                      </a:r>
                    </a:p>
                  </a:txBody>
                  <a:tcPr marL="6350" marR="6350" marT="6350" marB="0" anchor="ctr">
                    <a:lnL>
                      <a:noFill/>
                    </a:lnL>
                    <a:lnR>
                      <a:noFill/>
                    </a:lnR>
                    <a:lnT>
                      <a:noFill/>
                    </a:lnT>
                    <a:lnB>
                      <a:noFill/>
                    </a:lnB>
                  </a:tcPr>
                </a:tc>
                <a:tc>
                  <a:txBody>
                    <a:bodyPr/>
                    <a:lstStyle/>
                    <a:p>
                      <a:pPr algn="ctr" fontAlgn="ctr"/>
                      <a:r>
                        <a:rPr lang="pl-PL" sz="1200" b="1" i="0" u="none" strike="noStrike">
                          <a:solidFill>
                            <a:srgbClr val="000000"/>
                          </a:solidFill>
                          <a:effectLst/>
                          <a:latin typeface="Calibri" panose="020F0502020204030204" pitchFamily="34" charset="0"/>
                        </a:rPr>
                        <a:t>EST</a:t>
                      </a:r>
                    </a:p>
                  </a:txBody>
                  <a:tcPr marL="6350" marR="6350" marT="6350" marB="0" anchor="ctr">
                    <a:lnL>
                      <a:noFill/>
                    </a:lnL>
                    <a:lnR>
                      <a:noFill/>
                    </a:lnR>
                    <a:lnT>
                      <a:noFill/>
                    </a:lnT>
                    <a:lnB>
                      <a:noFill/>
                    </a:lnB>
                  </a:tcPr>
                </a:tc>
                <a:tc>
                  <a:txBody>
                    <a:bodyPr/>
                    <a:lstStyle/>
                    <a:p>
                      <a:pPr algn="ctr" fontAlgn="ctr"/>
                      <a:endParaRPr lang="pl-PL" sz="1200" b="1" i="0" u="none" strike="noStrike">
                        <a:solidFill>
                          <a:srgbClr val="000000"/>
                        </a:solidFill>
                        <a:effectLst/>
                        <a:latin typeface="Calibri" panose="020F0502020204030204" pitchFamily="34" charset="0"/>
                      </a:endParaRPr>
                    </a:p>
                  </a:txBody>
                  <a:tcPr marL="6350" marR="6350" marT="6350" marB="0" anchor="ctr">
                    <a:lnL>
                      <a:noFill/>
                    </a:lnL>
                    <a:lnR>
                      <a:noFill/>
                    </a:lnR>
                    <a:lnT>
                      <a:noFill/>
                    </a:lnT>
                    <a:lnB>
                      <a:noFill/>
                    </a:lnB>
                  </a:tcPr>
                </a:tc>
                <a:extLst>
                  <a:ext uri="{0D108BD9-81ED-4DB2-BD59-A6C34878D82A}">
                    <a16:rowId xmlns:a16="http://schemas.microsoft.com/office/drawing/2014/main" val="3979709710"/>
                  </a:ext>
                </a:extLst>
              </a:tr>
              <a:tr h="266700">
                <a:tc>
                  <a:txBody>
                    <a:bodyPr/>
                    <a:lstStyle/>
                    <a:p>
                      <a:pPr algn="ctr" fontAlgn="ctr"/>
                      <a:r>
                        <a:rPr lang="pl-PL" sz="1600" b="1" i="0" u="none" strike="noStrike" dirty="0">
                          <a:solidFill>
                            <a:srgbClr val="000000"/>
                          </a:solidFill>
                          <a:effectLst/>
                          <a:latin typeface="Calibri" panose="020F0502020204030204" pitchFamily="34" charset="0"/>
                        </a:rPr>
                        <a:t>-9</a:t>
                      </a:r>
                    </a:p>
                  </a:txBody>
                  <a:tcPr marL="6350" marR="6350" marT="6350" marB="0" anchor="ctr">
                    <a:lnL>
                      <a:noFill/>
                    </a:lnL>
                    <a:lnR>
                      <a:noFill/>
                    </a:lnR>
                    <a:lnT>
                      <a:noFill/>
                    </a:lnT>
                    <a:lnB>
                      <a:noFill/>
                    </a:lnB>
                  </a:tcPr>
                </a:tc>
                <a:tc>
                  <a:txBody>
                    <a:bodyPr/>
                    <a:lstStyle/>
                    <a:p>
                      <a:pPr algn="ctr" fontAlgn="ctr"/>
                      <a:r>
                        <a:rPr lang="pl-PL" sz="1600" b="1" i="0" u="none" strike="noStrike" dirty="0">
                          <a:solidFill>
                            <a:srgbClr val="000000"/>
                          </a:solidFill>
                          <a:effectLst/>
                          <a:latin typeface="Calibri" panose="020F0502020204030204" pitchFamily="34" charset="0"/>
                        </a:rPr>
                        <a:t>-8</a:t>
                      </a:r>
                    </a:p>
                  </a:txBody>
                  <a:tcPr marL="6350" marR="6350" marT="6350" marB="0" anchor="ctr">
                    <a:lnL>
                      <a:noFill/>
                    </a:lnL>
                    <a:lnR>
                      <a:noFill/>
                    </a:lnR>
                    <a:lnT>
                      <a:noFill/>
                    </a:lnT>
                    <a:lnB>
                      <a:noFill/>
                    </a:lnB>
                  </a:tcPr>
                </a:tc>
                <a:tc>
                  <a:txBody>
                    <a:bodyPr/>
                    <a:lstStyle/>
                    <a:p>
                      <a:pPr algn="ctr" fontAlgn="ctr"/>
                      <a:r>
                        <a:rPr lang="pl-PL" sz="1600" b="1" i="0" u="none" strike="noStrike" dirty="0">
                          <a:solidFill>
                            <a:srgbClr val="000000"/>
                          </a:solidFill>
                          <a:effectLst/>
                          <a:latin typeface="Calibri" panose="020F0502020204030204" pitchFamily="34" charset="0"/>
                        </a:rPr>
                        <a:t>-7</a:t>
                      </a:r>
                    </a:p>
                  </a:txBody>
                  <a:tcPr marL="6350" marR="6350" marT="6350" marB="0" anchor="ctr">
                    <a:lnL>
                      <a:noFill/>
                    </a:lnL>
                    <a:lnR>
                      <a:noFill/>
                    </a:lnR>
                    <a:lnT>
                      <a:noFill/>
                    </a:lnT>
                    <a:lnB>
                      <a:noFill/>
                    </a:lnB>
                  </a:tcPr>
                </a:tc>
                <a:tc>
                  <a:txBody>
                    <a:bodyPr/>
                    <a:lstStyle/>
                    <a:p>
                      <a:pPr algn="ctr" fontAlgn="ctr"/>
                      <a:r>
                        <a:rPr lang="pl-PL" sz="1600" b="1" i="0" u="none" strike="noStrike">
                          <a:solidFill>
                            <a:srgbClr val="000000"/>
                          </a:solidFill>
                          <a:effectLst/>
                          <a:latin typeface="Calibri" panose="020F0502020204030204" pitchFamily="34" charset="0"/>
                        </a:rPr>
                        <a:t>-6</a:t>
                      </a:r>
                    </a:p>
                  </a:txBody>
                  <a:tcPr marL="6350" marR="6350" marT="6350" marB="0" anchor="ctr">
                    <a:lnL>
                      <a:noFill/>
                    </a:lnL>
                    <a:lnR>
                      <a:noFill/>
                    </a:lnR>
                    <a:lnT>
                      <a:noFill/>
                    </a:lnT>
                    <a:lnB>
                      <a:noFill/>
                    </a:lnB>
                  </a:tcPr>
                </a:tc>
                <a:tc>
                  <a:txBody>
                    <a:bodyPr/>
                    <a:lstStyle/>
                    <a:p>
                      <a:pPr algn="ctr" fontAlgn="ctr"/>
                      <a:r>
                        <a:rPr lang="pl-PL" sz="1600" b="1" i="0" u="none" strike="noStrike">
                          <a:solidFill>
                            <a:srgbClr val="000000"/>
                          </a:solidFill>
                          <a:effectLst/>
                          <a:latin typeface="Calibri" panose="020F0502020204030204" pitchFamily="34" charset="0"/>
                        </a:rPr>
                        <a:t>-5</a:t>
                      </a:r>
                    </a:p>
                  </a:txBody>
                  <a:tcPr marL="6350" marR="6350" marT="6350" marB="0" anchor="ctr">
                    <a:lnL>
                      <a:noFill/>
                    </a:lnL>
                    <a:lnR>
                      <a:noFill/>
                    </a:lnR>
                    <a:lnT>
                      <a:noFill/>
                    </a:lnT>
                    <a:lnB>
                      <a:noFill/>
                    </a:lnB>
                  </a:tcPr>
                </a:tc>
                <a:tc>
                  <a:txBody>
                    <a:bodyPr/>
                    <a:lstStyle/>
                    <a:p>
                      <a:pPr algn="ctr" fontAlgn="ctr"/>
                      <a:r>
                        <a:rPr lang="pl-PL" sz="1600" b="1" i="0" u="none" strike="noStrike" dirty="0">
                          <a:solidFill>
                            <a:srgbClr val="000000"/>
                          </a:solidFill>
                          <a:effectLst/>
                          <a:latin typeface="Calibri" panose="020F0502020204030204" pitchFamily="34" charset="0"/>
                        </a:rPr>
                        <a:t>-4</a:t>
                      </a:r>
                    </a:p>
                  </a:txBody>
                  <a:tcPr marL="6350" marR="6350" marT="6350" marB="0" anchor="ctr">
                    <a:lnL>
                      <a:noFill/>
                    </a:lnL>
                    <a:lnR>
                      <a:noFill/>
                    </a:lnR>
                    <a:lnT>
                      <a:noFill/>
                    </a:lnT>
                    <a:lnB>
                      <a:noFill/>
                    </a:lnB>
                  </a:tcPr>
                </a:tc>
                <a:extLst>
                  <a:ext uri="{0D108BD9-81ED-4DB2-BD59-A6C34878D82A}">
                    <a16:rowId xmlns:a16="http://schemas.microsoft.com/office/drawing/2014/main" val="3117306947"/>
                  </a:ext>
                </a:extLst>
              </a:tr>
              <a:tr h="229658">
                <a:tc>
                  <a:txBody>
                    <a:bodyPr/>
                    <a:lstStyle/>
                    <a:p>
                      <a:pPr algn="ctr" fontAlgn="ctr"/>
                      <a:endParaRPr lang="pl-PL" sz="1600" b="1" i="0" u="none" strike="noStrike">
                        <a:solidFill>
                          <a:srgbClr val="000000"/>
                        </a:solidFill>
                        <a:effectLst/>
                        <a:latin typeface="Calibri" panose="020F0502020204030204" pitchFamily="34" charset="0"/>
                      </a:endParaRPr>
                    </a:p>
                  </a:txBody>
                  <a:tcPr marL="6350" marR="6350" marT="6350" marB="0" anchor="ctr">
                    <a:lnL>
                      <a:noFill/>
                    </a:lnL>
                    <a:lnR>
                      <a:noFill/>
                    </a:lnR>
                    <a:lnT>
                      <a:noFill/>
                    </a:lnT>
                    <a:lnB>
                      <a:noFill/>
                    </a:lnB>
                  </a:tcPr>
                </a:tc>
                <a:tc>
                  <a:txBody>
                    <a:bodyPr/>
                    <a:lstStyle/>
                    <a:p>
                      <a:pPr algn="ctr" fontAlgn="ctr"/>
                      <a:r>
                        <a:rPr lang="pl-PL" sz="1600" b="1" i="0" u="none" strike="noStrike">
                          <a:solidFill>
                            <a:srgbClr val="000000"/>
                          </a:solidFill>
                          <a:effectLst/>
                          <a:latin typeface="Calibri" panose="020F0502020204030204" pitchFamily="34" charset="0"/>
                        </a:rPr>
                        <a:t>10%</a:t>
                      </a:r>
                    </a:p>
                  </a:txBody>
                  <a:tcPr marL="6350" marR="6350" marT="6350" marB="0" anchor="ctr">
                    <a:lnL>
                      <a:noFill/>
                    </a:lnL>
                    <a:lnR>
                      <a:noFill/>
                    </a:lnR>
                    <a:lnT>
                      <a:noFill/>
                    </a:lnT>
                    <a:lnB>
                      <a:noFill/>
                    </a:lnB>
                    <a:solidFill>
                      <a:srgbClr val="96D3A7"/>
                    </a:solidFill>
                  </a:tcPr>
                </a:tc>
                <a:tc>
                  <a:txBody>
                    <a:bodyPr/>
                    <a:lstStyle/>
                    <a:p>
                      <a:pPr algn="ctr" fontAlgn="ctr"/>
                      <a:r>
                        <a:rPr lang="pl-PL" sz="1600" b="1" i="0" u="none" strike="noStrike">
                          <a:solidFill>
                            <a:srgbClr val="000000"/>
                          </a:solidFill>
                          <a:effectLst/>
                          <a:latin typeface="Calibri" panose="020F0502020204030204" pitchFamily="34" charset="0"/>
                        </a:rPr>
                        <a:t>13%</a:t>
                      </a:r>
                    </a:p>
                  </a:txBody>
                  <a:tcPr marL="6350" marR="6350" marT="6350" marB="0" anchor="ctr">
                    <a:lnL>
                      <a:noFill/>
                    </a:lnL>
                    <a:lnR>
                      <a:noFill/>
                    </a:lnR>
                    <a:lnT>
                      <a:noFill/>
                    </a:lnT>
                    <a:lnB>
                      <a:noFill/>
                    </a:lnB>
                    <a:solidFill>
                      <a:srgbClr val="7DC992"/>
                    </a:solidFill>
                  </a:tcPr>
                </a:tc>
                <a:tc>
                  <a:txBody>
                    <a:bodyPr/>
                    <a:lstStyle/>
                    <a:p>
                      <a:pPr algn="ctr" fontAlgn="ctr"/>
                      <a:r>
                        <a:rPr lang="pl-PL" sz="1600" b="1" i="0" u="none" strike="noStrike">
                          <a:solidFill>
                            <a:srgbClr val="000000"/>
                          </a:solidFill>
                          <a:effectLst/>
                          <a:latin typeface="Calibri" panose="020F0502020204030204" pitchFamily="34" charset="0"/>
                        </a:rPr>
                        <a:t>3%</a:t>
                      </a:r>
                    </a:p>
                  </a:txBody>
                  <a:tcPr marL="6350" marR="6350" marT="6350" marB="0" anchor="ctr">
                    <a:lnL>
                      <a:noFill/>
                    </a:lnL>
                    <a:lnR>
                      <a:noFill/>
                    </a:lnR>
                    <a:lnT>
                      <a:noFill/>
                    </a:lnT>
                    <a:lnB>
                      <a:noFill/>
                    </a:lnB>
                    <a:solidFill>
                      <a:srgbClr val="E3F2EA"/>
                    </a:solidFill>
                  </a:tcPr>
                </a:tc>
                <a:tc>
                  <a:txBody>
                    <a:bodyPr/>
                    <a:lstStyle/>
                    <a:p>
                      <a:pPr algn="ctr" fontAlgn="ctr"/>
                      <a:r>
                        <a:rPr lang="pl-PL" sz="1600" b="1" i="0" u="none" strike="noStrike" dirty="0">
                          <a:solidFill>
                            <a:srgbClr val="000000"/>
                          </a:solidFill>
                          <a:effectLst/>
                          <a:latin typeface="Calibri" panose="020F0502020204030204" pitchFamily="34" charset="0"/>
                        </a:rPr>
                        <a:t>9%</a:t>
                      </a:r>
                    </a:p>
                  </a:txBody>
                  <a:tcPr marL="6350" marR="6350" marT="6350" marB="0" anchor="ctr">
                    <a:lnL>
                      <a:noFill/>
                    </a:lnL>
                    <a:lnR>
                      <a:noFill/>
                    </a:lnR>
                    <a:lnT>
                      <a:noFill/>
                    </a:lnT>
                    <a:lnB>
                      <a:noFill/>
                    </a:lnB>
                    <a:solidFill>
                      <a:srgbClr val="A3D8B3"/>
                    </a:solidFill>
                  </a:tcPr>
                </a:tc>
                <a:tc>
                  <a:txBody>
                    <a:bodyPr/>
                    <a:lstStyle/>
                    <a:p>
                      <a:pPr algn="ctr" fontAlgn="ctr"/>
                      <a:r>
                        <a:rPr lang="pl-PL" sz="1600" b="1" i="0" u="none" strike="noStrike" dirty="0">
                          <a:solidFill>
                            <a:srgbClr val="000000"/>
                          </a:solidFill>
                          <a:effectLst/>
                          <a:latin typeface="Calibri" panose="020F0502020204030204" pitchFamily="34" charset="0"/>
                        </a:rPr>
                        <a:t>7%</a:t>
                      </a:r>
                    </a:p>
                  </a:txBody>
                  <a:tcPr marL="6350" marR="6350" marT="6350" marB="0" anchor="ctr">
                    <a:lnL>
                      <a:noFill/>
                    </a:lnL>
                    <a:lnR>
                      <a:noFill/>
                    </a:lnR>
                    <a:lnT>
                      <a:noFill/>
                    </a:lnT>
                    <a:lnB>
                      <a:noFill/>
                    </a:lnB>
                    <a:solidFill>
                      <a:srgbClr val="BDE3C9"/>
                    </a:solidFill>
                  </a:tcPr>
                </a:tc>
                <a:extLst>
                  <a:ext uri="{0D108BD9-81ED-4DB2-BD59-A6C34878D82A}">
                    <a16:rowId xmlns:a16="http://schemas.microsoft.com/office/drawing/2014/main" val="2607397738"/>
                  </a:ext>
                </a:extLst>
              </a:tr>
            </a:tbl>
          </a:graphicData>
        </a:graphic>
      </p:graphicFrame>
      <p:graphicFrame>
        <p:nvGraphicFramePr>
          <p:cNvPr id="32" name="Table 31">
            <a:extLst>
              <a:ext uri="{FF2B5EF4-FFF2-40B4-BE49-F238E27FC236}">
                <a16:creationId xmlns:a16="http://schemas.microsoft.com/office/drawing/2014/main" id="{4560C853-8D5E-4746-A96C-3618171EFD92}"/>
              </a:ext>
            </a:extLst>
          </p:cNvPr>
          <p:cNvGraphicFramePr>
            <a:graphicFrameLocks noGrp="1"/>
          </p:cNvGraphicFramePr>
          <p:nvPr/>
        </p:nvGraphicFramePr>
        <p:xfrm>
          <a:off x="5149849" y="3285992"/>
          <a:ext cx="2438400" cy="730250"/>
        </p:xfrm>
        <a:graphic>
          <a:graphicData uri="http://schemas.openxmlformats.org/drawingml/2006/table">
            <a:tbl>
              <a:tblPr/>
              <a:tblGrid>
                <a:gridCol w="609600">
                  <a:extLst>
                    <a:ext uri="{9D8B030D-6E8A-4147-A177-3AD203B41FA5}">
                      <a16:colId xmlns:a16="http://schemas.microsoft.com/office/drawing/2014/main" val="3957819290"/>
                    </a:ext>
                  </a:extLst>
                </a:gridCol>
                <a:gridCol w="609600">
                  <a:extLst>
                    <a:ext uri="{9D8B030D-6E8A-4147-A177-3AD203B41FA5}">
                      <a16:colId xmlns:a16="http://schemas.microsoft.com/office/drawing/2014/main" val="1218773561"/>
                    </a:ext>
                  </a:extLst>
                </a:gridCol>
                <a:gridCol w="609600">
                  <a:extLst>
                    <a:ext uri="{9D8B030D-6E8A-4147-A177-3AD203B41FA5}">
                      <a16:colId xmlns:a16="http://schemas.microsoft.com/office/drawing/2014/main" val="3226448598"/>
                    </a:ext>
                  </a:extLst>
                </a:gridCol>
                <a:gridCol w="609600">
                  <a:extLst>
                    <a:ext uri="{9D8B030D-6E8A-4147-A177-3AD203B41FA5}">
                      <a16:colId xmlns:a16="http://schemas.microsoft.com/office/drawing/2014/main" val="2105723377"/>
                    </a:ext>
                  </a:extLst>
                </a:gridCol>
              </a:tblGrid>
              <a:tr h="196850">
                <a:tc>
                  <a:txBody>
                    <a:bodyPr/>
                    <a:lstStyle/>
                    <a:p>
                      <a:pPr algn="ctr" fontAlgn="ctr"/>
                      <a:r>
                        <a:rPr lang="pl-PL" sz="1200" b="1" i="0" u="none" strike="noStrike" dirty="0">
                          <a:solidFill>
                            <a:srgbClr val="000000"/>
                          </a:solidFill>
                          <a:effectLst/>
                          <a:latin typeface="Calibri" panose="020F0502020204030204" pitchFamily="34" charset="0"/>
                        </a:rPr>
                        <a:t>UTC</a:t>
                      </a:r>
                    </a:p>
                  </a:txBody>
                  <a:tcPr marL="6350" marR="6350" marT="6350" marB="0" anchor="ctr">
                    <a:lnL>
                      <a:noFill/>
                    </a:lnL>
                    <a:lnR>
                      <a:noFill/>
                    </a:lnR>
                    <a:lnT>
                      <a:noFill/>
                    </a:lnT>
                    <a:lnB>
                      <a:noFill/>
                    </a:lnB>
                  </a:tcPr>
                </a:tc>
                <a:tc>
                  <a:txBody>
                    <a:bodyPr/>
                    <a:lstStyle/>
                    <a:p>
                      <a:pPr algn="ctr" fontAlgn="ctr"/>
                      <a:r>
                        <a:rPr lang="pl-PL" sz="1200" b="1" i="0" u="none" strike="noStrike">
                          <a:solidFill>
                            <a:srgbClr val="000000"/>
                          </a:solidFill>
                          <a:effectLst/>
                          <a:latin typeface="Calibri" panose="020F0502020204030204" pitchFamily="34" charset="0"/>
                        </a:rPr>
                        <a:t>CET</a:t>
                      </a:r>
                    </a:p>
                  </a:txBody>
                  <a:tcPr marL="6350" marR="6350" marT="6350" marB="0" anchor="ctr">
                    <a:lnL>
                      <a:noFill/>
                    </a:lnL>
                    <a:lnR>
                      <a:noFill/>
                    </a:lnR>
                    <a:lnT>
                      <a:noFill/>
                    </a:lnT>
                    <a:lnB>
                      <a:noFill/>
                    </a:lnB>
                  </a:tcPr>
                </a:tc>
                <a:tc>
                  <a:txBody>
                    <a:bodyPr/>
                    <a:lstStyle/>
                    <a:p>
                      <a:pPr algn="ctr" fontAlgn="ctr"/>
                      <a:r>
                        <a:rPr lang="pl-PL" sz="1200" b="1" i="0" u="none" strike="noStrike" dirty="0">
                          <a:solidFill>
                            <a:srgbClr val="000000"/>
                          </a:solidFill>
                          <a:effectLst/>
                          <a:latin typeface="Calibri" panose="020F0502020204030204" pitchFamily="34" charset="0"/>
                        </a:rPr>
                        <a:t>EET</a:t>
                      </a:r>
                    </a:p>
                  </a:txBody>
                  <a:tcPr marL="6350" marR="6350" marT="6350" marB="0" anchor="ctr">
                    <a:lnL>
                      <a:noFill/>
                    </a:lnL>
                    <a:lnR>
                      <a:noFill/>
                    </a:lnR>
                    <a:lnT>
                      <a:noFill/>
                    </a:lnT>
                    <a:lnB>
                      <a:noFill/>
                    </a:lnB>
                  </a:tcPr>
                </a:tc>
                <a:tc>
                  <a:txBody>
                    <a:bodyPr/>
                    <a:lstStyle/>
                    <a:p>
                      <a:pPr algn="ctr" fontAlgn="ctr"/>
                      <a:r>
                        <a:rPr lang="pl-PL" sz="1200" b="1" i="0" u="none" strike="noStrike">
                          <a:solidFill>
                            <a:srgbClr val="000000"/>
                          </a:solidFill>
                          <a:effectLst/>
                          <a:latin typeface="Calibri" panose="020F0502020204030204" pitchFamily="34" charset="0"/>
                        </a:rPr>
                        <a:t>MSK</a:t>
                      </a:r>
                    </a:p>
                  </a:txBody>
                  <a:tcPr marL="6350" marR="6350" marT="6350" marB="0" anchor="ctr">
                    <a:lnL>
                      <a:noFill/>
                    </a:lnL>
                    <a:lnR>
                      <a:noFill/>
                    </a:lnR>
                    <a:lnT>
                      <a:noFill/>
                    </a:lnT>
                    <a:lnB>
                      <a:noFill/>
                    </a:lnB>
                  </a:tcPr>
                </a:tc>
                <a:extLst>
                  <a:ext uri="{0D108BD9-81ED-4DB2-BD59-A6C34878D82A}">
                    <a16:rowId xmlns:a16="http://schemas.microsoft.com/office/drawing/2014/main" val="3781897094"/>
                  </a:ext>
                </a:extLst>
              </a:tr>
              <a:tr h="266700">
                <a:tc>
                  <a:txBody>
                    <a:bodyPr/>
                    <a:lstStyle/>
                    <a:p>
                      <a:pPr algn="ctr" fontAlgn="ctr"/>
                      <a:r>
                        <a:rPr lang="pl-PL" sz="1600" b="1" i="0" u="none" strike="noStrike" dirty="0">
                          <a:solidFill>
                            <a:srgbClr val="000000"/>
                          </a:solidFill>
                          <a:effectLst/>
                          <a:latin typeface="Calibri" panose="020F0502020204030204" pitchFamily="34" charset="0"/>
                        </a:rPr>
                        <a:t>0</a:t>
                      </a:r>
                    </a:p>
                  </a:txBody>
                  <a:tcPr marL="6350" marR="6350" marT="6350" marB="0" anchor="ctr">
                    <a:lnL>
                      <a:noFill/>
                    </a:lnL>
                    <a:lnR>
                      <a:noFill/>
                    </a:lnR>
                    <a:lnT>
                      <a:noFill/>
                    </a:lnT>
                    <a:lnB>
                      <a:noFill/>
                    </a:lnB>
                  </a:tcPr>
                </a:tc>
                <a:tc>
                  <a:txBody>
                    <a:bodyPr/>
                    <a:lstStyle/>
                    <a:p>
                      <a:pPr algn="ctr" fontAlgn="ctr"/>
                      <a:r>
                        <a:rPr lang="pl-PL" sz="1600" b="1" i="0" u="none" strike="noStrike" dirty="0">
                          <a:solidFill>
                            <a:srgbClr val="000000"/>
                          </a:solidFill>
                          <a:effectLst/>
                          <a:latin typeface="Calibri" panose="020F0502020204030204" pitchFamily="34" charset="0"/>
                        </a:rPr>
                        <a:t>+1</a:t>
                      </a:r>
                    </a:p>
                  </a:txBody>
                  <a:tcPr marL="6350" marR="6350" marT="6350" marB="0" anchor="ctr">
                    <a:lnL>
                      <a:noFill/>
                    </a:lnL>
                    <a:lnR>
                      <a:noFill/>
                    </a:lnR>
                    <a:lnT>
                      <a:noFill/>
                    </a:lnT>
                    <a:lnB>
                      <a:noFill/>
                    </a:lnB>
                  </a:tcPr>
                </a:tc>
                <a:tc>
                  <a:txBody>
                    <a:bodyPr/>
                    <a:lstStyle/>
                    <a:p>
                      <a:pPr algn="ctr" fontAlgn="ctr"/>
                      <a:r>
                        <a:rPr lang="pl-PL" sz="1600" b="1" i="0" u="none" strike="noStrike" dirty="0">
                          <a:solidFill>
                            <a:srgbClr val="000000"/>
                          </a:solidFill>
                          <a:effectLst/>
                          <a:latin typeface="Calibri" panose="020F0502020204030204" pitchFamily="34" charset="0"/>
                        </a:rPr>
                        <a:t>+2</a:t>
                      </a:r>
                    </a:p>
                  </a:txBody>
                  <a:tcPr marL="6350" marR="6350" marT="6350" marB="0" anchor="ctr">
                    <a:lnL>
                      <a:noFill/>
                    </a:lnL>
                    <a:lnR>
                      <a:noFill/>
                    </a:lnR>
                    <a:lnT>
                      <a:noFill/>
                    </a:lnT>
                    <a:lnB>
                      <a:noFill/>
                    </a:lnB>
                  </a:tcPr>
                </a:tc>
                <a:tc>
                  <a:txBody>
                    <a:bodyPr/>
                    <a:lstStyle/>
                    <a:p>
                      <a:pPr algn="ctr" fontAlgn="ctr"/>
                      <a:r>
                        <a:rPr lang="pl-PL" sz="1600" b="1" i="0" u="none" strike="noStrike" dirty="0">
                          <a:solidFill>
                            <a:srgbClr val="000000"/>
                          </a:solidFill>
                          <a:effectLst/>
                          <a:latin typeface="Calibri" panose="020F0502020204030204" pitchFamily="34" charset="0"/>
                        </a:rPr>
                        <a:t>+3</a:t>
                      </a:r>
                    </a:p>
                  </a:txBody>
                  <a:tcPr marL="6350" marR="6350" marT="6350" marB="0" anchor="ctr">
                    <a:lnL>
                      <a:noFill/>
                    </a:lnL>
                    <a:lnR>
                      <a:noFill/>
                    </a:lnR>
                    <a:lnT>
                      <a:noFill/>
                    </a:lnT>
                    <a:lnB>
                      <a:noFill/>
                    </a:lnB>
                  </a:tcPr>
                </a:tc>
                <a:extLst>
                  <a:ext uri="{0D108BD9-81ED-4DB2-BD59-A6C34878D82A}">
                    <a16:rowId xmlns:a16="http://schemas.microsoft.com/office/drawing/2014/main" val="1764505244"/>
                  </a:ext>
                </a:extLst>
              </a:tr>
              <a:tr h="266700">
                <a:tc>
                  <a:txBody>
                    <a:bodyPr/>
                    <a:lstStyle/>
                    <a:p>
                      <a:pPr algn="ctr" fontAlgn="ctr"/>
                      <a:r>
                        <a:rPr lang="pl-PL" sz="1600" b="1" i="0" u="none" strike="noStrike">
                          <a:solidFill>
                            <a:srgbClr val="000000"/>
                          </a:solidFill>
                          <a:effectLst/>
                          <a:latin typeface="Calibri" panose="020F0502020204030204" pitchFamily="34" charset="0"/>
                        </a:rPr>
                        <a:t>3%</a:t>
                      </a:r>
                    </a:p>
                  </a:txBody>
                  <a:tcPr marL="6350" marR="6350" marT="6350" marB="0" anchor="ctr">
                    <a:lnL>
                      <a:noFill/>
                    </a:lnL>
                    <a:lnR>
                      <a:noFill/>
                    </a:lnR>
                    <a:lnT>
                      <a:noFill/>
                    </a:lnT>
                    <a:lnB>
                      <a:noFill/>
                    </a:lnB>
                    <a:solidFill>
                      <a:srgbClr val="E3F2EA"/>
                    </a:solidFill>
                  </a:tcPr>
                </a:tc>
                <a:tc>
                  <a:txBody>
                    <a:bodyPr/>
                    <a:lstStyle/>
                    <a:p>
                      <a:pPr algn="ctr" fontAlgn="ctr"/>
                      <a:r>
                        <a:rPr lang="pl-PL" sz="1600" b="1" i="0" u="none" strike="noStrike">
                          <a:solidFill>
                            <a:srgbClr val="000000"/>
                          </a:solidFill>
                          <a:effectLst/>
                          <a:latin typeface="Calibri" panose="020F0502020204030204" pitchFamily="34" charset="0"/>
                        </a:rPr>
                        <a:t>14%</a:t>
                      </a:r>
                    </a:p>
                  </a:txBody>
                  <a:tcPr marL="6350" marR="6350" marT="6350" marB="0" anchor="ctr">
                    <a:lnL>
                      <a:noFill/>
                    </a:lnL>
                    <a:lnR>
                      <a:noFill/>
                    </a:lnR>
                    <a:lnT>
                      <a:noFill/>
                    </a:lnT>
                    <a:lnB>
                      <a:noFill/>
                    </a:lnB>
                    <a:solidFill>
                      <a:srgbClr val="70C487"/>
                    </a:solidFill>
                  </a:tcPr>
                </a:tc>
                <a:tc>
                  <a:txBody>
                    <a:bodyPr/>
                    <a:lstStyle/>
                    <a:p>
                      <a:pPr algn="ctr" fontAlgn="ctr"/>
                      <a:r>
                        <a:rPr lang="pl-PL" sz="1600" b="1" i="0" u="none" strike="noStrike" dirty="0">
                          <a:solidFill>
                            <a:srgbClr val="000000"/>
                          </a:solidFill>
                          <a:effectLst/>
                          <a:latin typeface="Calibri" panose="020F0502020204030204" pitchFamily="34" charset="0"/>
                        </a:rPr>
                        <a:t>2%</a:t>
                      </a:r>
                    </a:p>
                  </a:txBody>
                  <a:tcPr marL="6350" marR="6350" marT="6350" marB="0" anchor="ctr">
                    <a:lnL>
                      <a:noFill/>
                    </a:lnL>
                    <a:lnR>
                      <a:noFill/>
                    </a:lnR>
                    <a:lnT>
                      <a:noFill/>
                    </a:lnT>
                    <a:lnB>
                      <a:noFill/>
                    </a:lnB>
                    <a:solidFill>
                      <a:srgbClr val="F0F7F4"/>
                    </a:solidFill>
                  </a:tcPr>
                </a:tc>
                <a:tc>
                  <a:txBody>
                    <a:bodyPr/>
                    <a:lstStyle/>
                    <a:p>
                      <a:pPr algn="ctr" fontAlgn="ctr"/>
                      <a:r>
                        <a:rPr lang="pl-PL" sz="1600" b="1" i="0" u="none" strike="noStrike" dirty="0">
                          <a:solidFill>
                            <a:srgbClr val="000000"/>
                          </a:solidFill>
                          <a:effectLst/>
                          <a:latin typeface="Calibri" panose="020F0502020204030204" pitchFamily="34" charset="0"/>
                        </a:rPr>
                        <a:t>6%</a:t>
                      </a:r>
                    </a:p>
                  </a:txBody>
                  <a:tcPr marL="6350" marR="6350" marT="6350" marB="0" anchor="ctr">
                    <a:lnL>
                      <a:noFill/>
                    </a:lnL>
                    <a:lnR>
                      <a:noFill/>
                    </a:lnR>
                    <a:lnT>
                      <a:noFill/>
                    </a:lnT>
                    <a:lnB>
                      <a:noFill/>
                    </a:lnB>
                    <a:solidFill>
                      <a:srgbClr val="C9E8D3"/>
                    </a:solidFill>
                  </a:tcPr>
                </a:tc>
                <a:extLst>
                  <a:ext uri="{0D108BD9-81ED-4DB2-BD59-A6C34878D82A}">
                    <a16:rowId xmlns:a16="http://schemas.microsoft.com/office/drawing/2014/main" val="3905918400"/>
                  </a:ext>
                </a:extLst>
              </a:tr>
            </a:tbl>
          </a:graphicData>
        </a:graphic>
      </p:graphicFrame>
      <p:graphicFrame>
        <p:nvGraphicFramePr>
          <p:cNvPr id="36" name="Table 35">
            <a:extLst>
              <a:ext uri="{FF2B5EF4-FFF2-40B4-BE49-F238E27FC236}">
                <a16:creationId xmlns:a16="http://schemas.microsoft.com/office/drawing/2014/main" id="{EA3B67F6-AF9D-42C7-BD0F-D1D68B52F9A8}"/>
              </a:ext>
            </a:extLst>
          </p:cNvPr>
          <p:cNvGraphicFramePr>
            <a:graphicFrameLocks noGrp="1"/>
          </p:cNvGraphicFramePr>
          <p:nvPr/>
        </p:nvGraphicFramePr>
        <p:xfrm>
          <a:off x="8828616" y="4460742"/>
          <a:ext cx="3048000" cy="730250"/>
        </p:xfrm>
        <a:graphic>
          <a:graphicData uri="http://schemas.openxmlformats.org/drawingml/2006/table">
            <a:tbl>
              <a:tblPr/>
              <a:tblGrid>
                <a:gridCol w="609600">
                  <a:extLst>
                    <a:ext uri="{9D8B030D-6E8A-4147-A177-3AD203B41FA5}">
                      <a16:colId xmlns:a16="http://schemas.microsoft.com/office/drawing/2014/main" val="3938202314"/>
                    </a:ext>
                  </a:extLst>
                </a:gridCol>
                <a:gridCol w="609600">
                  <a:extLst>
                    <a:ext uri="{9D8B030D-6E8A-4147-A177-3AD203B41FA5}">
                      <a16:colId xmlns:a16="http://schemas.microsoft.com/office/drawing/2014/main" val="2270941391"/>
                    </a:ext>
                  </a:extLst>
                </a:gridCol>
                <a:gridCol w="609600">
                  <a:extLst>
                    <a:ext uri="{9D8B030D-6E8A-4147-A177-3AD203B41FA5}">
                      <a16:colId xmlns:a16="http://schemas.microsoft.com/office/drawing/2014/main" val="2775684747"/>
                    </a:ext>
                  </a:extLst>
                </a:gridCol>
                <a:gridCol w="609600">
                  <a:extLst>
                    <a:ext uri="{9D8B030D-6E8A-4147-A177-3AD203B41FA5}">
                      <a16:colId xmlns:a16="http://schemas.microsoft.com/office/drawing/2014/main" val="4277171110"/>
                    </a:ext>
                  </a:extLst>
                </a:gridCol>
                <a:gridCol w="609600">
                  <a:extLst>
                    <a:ext uri="{9D8B030D-6E8A-4147-A177-3AD203B41FA5}">
                      <a16:colId xmlns:a16="http://schemas.microsoft.com/office/drawing/2014/main" val="4009541288"/>
                    </a:ext>
                  </a:extLst>
                </a:gridCol>
              </a:tblGrid>
              <a:tr h="196850">
                <a:tc>
                  <a:txBody>
                    <a:bodyPr/>
                    <a:lstStyle/>
                    <a:p>
                      <a:pPr algn="ctr" fontAlgn="ctr"/>
                      <a:r>
                        <a:rPr lang="pl-PL" sz="1200" b="1" i="0" u="none" strike="noStrike" dirty="0">
                          <a:solidFill>
                            <a:srgbClr val="000000"/>
                          </a:solidFill>
                          <a:effectLst/>
                          <a:latin typeface="Calibri" panose="020F0502020204030204" pitchFamily="34" charset="0"/>
                        </a:rPr>
                        <a:t>ACT</a:t>
                      </a:r>
                    </a:p>
                  </a:txBody>
                  <a:tcPr marL="6350" marR="6350" marT="6350" marB="0" anchor="ctr">
                    <a:lnL>
                      <a:noFill/>
                    </a:lnL>
                    <a:lnR>
                      <a:noFill/>
                    </a:lnR>
                    <a:lnT>
                      <a:noFill/>
                    </a:lnT>
                    <a:lnB>
                      <a:noFill/>
                    </a:lnB>
                  </a:tcPr>
                </a:tc>
                <a:tc>
                  <a:txBody>
                    <a:bodyPr/>
                    <a:lstStyle/>
                    <a:p>
                      <a:pPr algn="ctr" fontAlgn="ctr"/>
                      <a:endParaRPr lang="pl-PL" sz="1200" b="1" i="0" u="none" strike="noStrike" dirty="0">
                        <a:solidFill>
                          <a:srgbClr val="000000"/>
                        </a:solidFill>
                        <a:effectLst/>
                        <a:latin typeface="Calibri" panose="020F0502020204030204" pitchFamily="34" charset="0"/>
                      </a:endParaRPr>
                    </a:p>
                  </a:txBody>
                  <a:tcPr marL="6350" marR="6350" marT="6350" marB="0" anchor="ctr">
                    <a:lnL>
                      <a:noFill/>
                    </a:lnL>
                    <a:lnR>
                      <a:noFill/>
                    </a:lnR>
                    <a:lnT>
                      <a:noFill/>
                    </a:lnT>
                    <a:lnB>
                      <a:noFill/>
                    </a:lnB>
                  </a:tcPr>
                </a:tc>
                <a:tc>
                  <a:txBody>
                    <a:bodyPr/>
                    <a:lstStyle/>
                    <a:p>
                      <a:pPr algn="ctr" fontAlgn="ctr"/>
                      <a:r>
                        <a:rPr lang="pl-PL" sz="1200" b="1" i="0" u="none" strike="noStrike">
                          <a:solidFill>
                            <a:srgbClr val="000000"/>
                          </a:solidFill>
                          <a:effectLst/>
                          <a:latin typeface="Calibri" panose="020F0502020204030204" pitchFamily="34" charset="0"/>
                        </a:rPr>
                        <a:t>AEST</a:t>
                      </a:r>
                    </a:p>
                  </a:txBody>
                  <a:tcPr marL="6350" marR="6350" marT="6350" marB="0" anchor="ctr">
                    <a:lnL>
                      <a:noFill/>
                    </a:lnL>
                    <a:lnR>
                      <a:noFill/>
                    </a:lnR>
                    <a:lnT>
                      <a:noFill/>
                    </a:lnT>
                    <a:lnB>
                      <a:noFill/>
                    </a:lnB>
                  </a:tcPr>
                </a:tc>
                <a:tc>
                  <a:txBody>
                    <a:bodyPr/>
                    <a:lstStyle/>
                    <a:p>
                      <a:pPr algn="ctr" fontAlgn="ctr"/>
                      <a:endParaRPr lang="pl-PL" sz="1200" b="1" i="0" u="none" strike="noStrike">
                        <a:solidFill>
                          <a:srgbClr val="000000"/>
                        </a:solidFill>
                        <a:effectLst/>
                        <a:latin typeface="Calibri" panose="020F0502020204030204" pitchFamily="34" charset="0"/>
                      </a:endParaRPr>
                    </a:p>
                  </a:txBody>
                  <a:tcPr marL="6350" marR="6350" marT="6350" marB="0" anchor="ctr">
                    <a:lnL>
                      <a:noFill/>
                    </a:lnL>
                    <a:lnR>
                      <a:noFill/>
                    </a:lnR>
                    <a:lnT>
                      <a:noFill/>
                    </a:lnT>
                    <a:lnB>
                      <a:noFill/>
                    </a:lnB>
                  </a:tcPr>
                </a:tc>
                <a:tc>
                  <a:txBody>
                    <a:bodyPr/>
                    <a:lstStyle/>
                    <a:p>
                      <a:pPr algn="ctr" fontAlgn="ctr"/>
                      <a:endParaRPr lang="pl-PL" sz="1200" b="1" i="0" u="none" strike="noStrike">
                        <a:solidFill>
                          <a:srgbClr val="000000"/>
                        </a:solidFill>
                        <a:effectLst/>
                        <a:latin typeface="Calibri" panose="020F0502020204030204" pitchFamily="34" charset="0"/>
                      </a:endParaRPr>
                    </a:p>
                  </a:txBody>
                  <a:tcPr marL="6350" marR="6350" marT="6350" marB="0" anchor="ctr">
                    <a:lnL>
                      <a:noFill/>
                    </a:lnL>
                    <a:lnR>
                      <a:noFill/>
                    </a:lnR>
                    <a:lnT>
                      <a:noFill/>
                    </a:lnT>
                    <a:lnB>
                      <a:noFill/>
                    </a:lnB>
                  </a:tcPr>
                </a:tc>
                <a:extLst>
                  <a:ext uri="{0D108BD9-81ED-4DB2-BD59-A6C34878D82A}">
                    <a16:rowId xmlns:a16="http://schemas.microsoft.com/office/drawing/2014/main" val="3812842994"/>
                  </a:ext>
                </a:extLst>
              </a:tr>
              <a:tr h="266700">
                <a:tc>
                  <a:txBody>
                    <a:bodyPr/>
                    <a:lstStyle/>
                    <a:p>
                      <a:pPr algn="ctr" fontAlgn="ctr"/>
                      <a:r>
                        <a:rPr lang="pl-PL" sz="1600" b="1" i="0" u="none" strike="noStrike" dirty="0">
                          <a:solidFill>
                            <a:srgbClr val="000000"/>
                          </a:solidFill>
                          <a:effectLst/>
                          <a:latin typeface="Calibri" panose="020F0502020204030204" pitchFamily="34" charset="0"/>
                        </a:rPr>
                        <a:t>+8</a:t>
                      </a:r>
                    </a:p>
                  </a:txBody>
                  <a:tcPr marL="6350" marR="6350" marT="6350" marB="0" anchor="ctr">
                    <a:lnL>
                      <a:noFill/>
                    </a:lnL>
                    <a:lnR>
                      <a:noFill/>
                    </a:lnR>
                    <a:lnT>
                      <a:noFill/>
                    </a:lnT>
                    <a:lnB>
                      <a:noFill/>
                    </a:lnB>
                  </a:tcPr>
                </a:tc>
                <a:tc>
                  <a:txBody>
                    <a:bodyPr/>
                    <a:lstStyle/>
                    <a:p>
                      <a:pPr algn="ctr" fontAlgn="ctr"/>
                      <a:r>
                        <a:rPr lang="pl-PL" sz="1600" b="1" i="0" u="none" strike="noStrike" dirty="0">
                          <a:solidFill>
                            <a:srgbClr val="000000"/>
                          </a:solidFill>
                          <a:effectLst/>
                          <a:latin typeface="Calibri" panose="020F0502020204030204" pitchFamily="34" charset="0"/>
                        </a:rPr>
                        <a:t>+9</a:t>
                      </a:r>
                    </a:p>
                  </a:txBody>
                  <a:tcPr marL="6350" marR="6350" marT="6350" marB="0" anchor="ctr">
                    <a:lnL>
                      <a:noFill/>
                    </a:lnL>
                    <a:lnR>
                      <a:noFill/>
                    </a:lnR>
                    <a:lnT>
                      <a:noFill/>
                    </a:lnT>
                    <a:lnB>
                      <a:noFill/>
                    </a:lnB>
                  </a:tcPr>
                </a:tc>
                <a:tc>
                  <a:txBody>
                    <a:bodyPr/>
                    <a:lstStyle/>
                    <a:p>
                      <a:pPr algn="ctr" fontAlgn="ctr"/>
                      <a:r>
                        <a:rPr lang="pl-PL" sz="1600" b="1" i="0" u="none" strike="noStrike" dirty="0">
                          <a:solidFill>
                            <a:srgbClr val="000000"/>
                          </a:solidFill>
                          <a:effectLst/>
                          <a:latin typeface="Calibri" panose="020F0502020204030204" pitchFamily="34" charset="0"/>
                        </a:rPr>
                        <a:t>+10</a:t>
                      </a:r>
                    </a:p>
                  </a:txBody>
                  <a:tcPr marL="6350" marR="6350" marT="6350" marB="0" anchor="ctr">
                    <a:lnL>
                      <a:noFill/>
                    </a:lnL>
                    <a:lnR>
                      <a:noFill/>
                    </a:lnR>
                    <a:lnT>
                      <a:noFill/>
                    </a:lnT>
                    <a:lnB>
                      <a:noFill/>
                    </a:lnB>
                  </a:tcPr>
                </a:tc>
                <a:tc>
                  <a:txBody>
                    <a:bodyPr/>
                    <a:lstStyle/>
                    <a:p>
                      <a:pPr algn="ctr" fontAlgn="ctr"/>
                      <a:r>
                        <a:rPr lang="pl-PL" sz="1600" b="1" i="0" u="none" strike="noStrike" dirty="0">
                          <a:solidFill>
                            <a:srgbClr val="000000"/>
                          </a:solidFill>
                          <a:effectLst/>
                          <a:latin typeface="Calibri" panose="020F0502020204030204" pitchFamily="34" charset="0"/>
                        </a:rPr>
                        <a:t>+11</a:t>
                      </a:r>
                    </a:p>
                  </a:txBody>
                  <a:tcPr marL="6350" marR="6350" marT="6350" marB="0" anchor="ctr">
                    <a:lnL>
                      <a:noFill/>
                    </a:lnL>
                    <a:lnR>
                      <a:noFill/>
                    </a:lnR>
                    <a:lnT>
                      <a:noFill/>
                    </a:lnT>
                    <a:lnB>
                      <a:noFill/>
                    </a:lnB>
                  </a:tcPr>
                </a:tc>
                <a:tc>
                  <a:txBody>
                    <a:bodyPr/>
                    <a:lstStyle/>
                    <a:p>
                      <a:pPr algn="ctr" fontAlgn="ctr"/>
                      <a:r>
                        <a:rPr lang="pl-PL" sz="1600" b="1" i="0" u="none" strike="noStrike" dirty="0">
                          <a:solidFill>
                            <a:srgbClr val="000000"/>
                          </a:solidFill>
                          <a:effectLst/>
                          <a:latin typeface="Calibri" panose="020F0502020204030204" pitchFamily="34" charset="0"/>
                        </a:rPr>
                        <a:t>+12</a:t>
                      </a:r>
                    </a:p>
                  </a:txBody>
                  <a:tcPr marL="6350" marR="6350" marT="6350" marB="0" anchor="ctr">
                    <a:lnL>
                      <a:noFill/>
                    </a:lnL>
                    <a:lnR>
                      <a:noFill/>
                    </a:lnR>
                    <a:lnT>
                      <a:noFill/>
                    </a:lnT>
                    <a:lnB>
                      <a:noFill/>
                    </a:lnB>
                  </a:tcPr>
                </a:tc>
                <a:extLst>
                  <a:ext uri="{0D108BD9-81ED-4DB2-BD59-A6C34878D82A}">
                    <a16:rowId xmlns:a16="http://schemas.microsoft.com/office/drawing/2014/main" val="783067708"/>
                  </a:ext>
                </a:extLst>
              </a:tr>
              <a:tr h="266700">
                <a:tc>
                  <a:txBody>
                    <a:bodyPr/>
                    <a:lstStyle/>
                    <a:p>
                      <a:pPr algn="ctr" fontAlgn="ctr"/>
                      <a:r>
                        <a:rPr lang="pl-PL" sz="1600" b="1" i="0" u="none" strike="noStrike">
                          <a:solidFill>
                            <a:srgbClr val="000000"/>
                          </a:solidFill>
                          <a:effectLst/>
                          <a:latin typeface="Calibri" panose="020F0502020204030204" pitchFamily="34" charset="0"/>
                        </a:rPr>
                        <a:t>5%</a:t>
                      </a:r>
                    </a:p>
                  </a:txBody>
                  <a:tcPr marL="6350" marR="6350" marT="6350" marB="0" anchor="ctr">
                    <a:lnL>
                      <a:noFill/>
                    </a:lnL>
                    <a:lnR>
                      <a:noFill/>
                    </a:lnR>
                    <a:lnT>
                      <a:noFill/>
                    </a:lnT>
                    <a:lnB>
                      <a:noFill/>
                    </a:lnB>
                    <a:solidFill>
                      <a:srgbClr val="D6EDDF"/>
                    </a:solidFill>
                  </a:tcPr>
                </a:tc>
                <a:tc>
                  <a:txBody>
                    <a:bodyPr/>
                    <a:lstStyle/>
                    <a:p>
                      <a:pPr algn="ctr" fontAlgn="ctr"/>
                      <a:r>
                        <a:rPr lang="pl-PL" sz="1600" b="1" i="0" u="none" strike="noStrike">
                          <a:solidFill>
                            <a:srgbClr val="000000"/>
                          </a:solidFill>
                          <a:effectLst/>
                          <a:latin typeface="Calibri" panose="020F0502020204030204" pitchFamily="34" charset="0"/>
                        </a:rPr>
                        <a:t>5%</a:t>
                      </a:r>
                    </a:p>
                  </a:txBody>
                  <a:tcPr marL="6350" marR="6350" marT="6350" marB="0" anchor="ctr">
                    <a:lnL>
                      <a:noFill/>
                    </a:lnL>
                    <a:lnR>
                      <a:noFill/>
                    </a:lnR>
                    <a:lnT>
                      <a:noFill/>
                    </a:lnT>
                    <a:lnB>
                      <a:noFill/>
                    </a:lnB>
                    <a:solidFill>
                      <a:srgbClr val="D6EDDF"/>
                    </a:solidFill>
                  </a:tcPr>
                </a:tc>
                <a:tc>
                  <a:txBody>
                    <a:bodyPr/>
                    <a:lstStyle/>
                    <a:p>
                      <a:pPr algn="ctr" fontAlgn="ctr"/>
                      <a:r>
                        <a:rPr lang="pl-PL" sz="1600" b="1" i="0" u="none" strike="noStrike">
                          <a:solidFill>
                            <a:srgbClr val="000000"/>
                          </a:solidFill>
                          <a:effectLst/>
                          <a:latin typeface="Calibri" panose="020F0502020204030204" pitchFamily="34" charset="0"/>
                        </a:rPr>
                        <a:t>2%</a:t>
                      </a:r>
                    </a:p>
                  </a:txBody>
                  <a:tcPr marL="6350" marR="6350" marT="6350" marB="0" anchor="ctr">
                    <a:lnL>
                      <a:noFill/>
                    </a:lnL>
                    <a:lnR>
                      <a:noFill/>
                    </a:lnR>
                    <a:lnT>
                      <a:noFill/>
                    </a:lnT>
                    <a:lnB>
                      <a:noFill/>
                    </a:lnB>
                    <a:solidFill>
                      <a:srgbClr val="F0F7F4"/>
                    </a:solidFill>
                  </a:tcPr>
                </a:tc>
                <a:tc>
                  <a:txBody>
                    <a:bodyPr/>
                    <a:lstStyle/>
                    <a:p>
                      <a:pPr algn="ctr" fontAlgn="ctr"/>
                      <a:endParaRPr lang="pl-PL" sz="1600" b="1" i="0" u="none" strike="noStrike" dirty="0">
                        <a:solidFill>
                          <a:srgbClr val="000000"/>
                        </a:solidFill>
                        <a:effectLst/>
                        <a:latin typeface="Calibri" panose="020F0502020204030204" pitchFamily="34" charset="0"/>
                      </a:endParaRPr>
                    </a:p>
                  </a:txBody>
                  <a:tcPr marL="6350" marR="6350" marT="6350" marB="0" anchor="ctr">
                    <a:lnL>
                      <a:noFill/>
                    </a:lnL>
                    <a:lnR>
                      <a:noFill/>
                    </a:lnR>
                    <a:lnT>
                      <a:noFill/>
                    </a:lnT>
                    <a:lnB>
                      <a:noFill/>
                    </a:lnB>
                  </a:tcPr>
                </a:tc>
                <a:tc>
                  <a:txBody>
                    <a:bodyPr/>
                    <a:lstStyle/>
                    <a:p>
                      <a:pPr algn="ctr" fontAlgn="ctr"/>
                      <a:r>
                        <a:rPr lang="pl-PL" sz="1600" b="1" i="0" u="none" strike="noStrike" dirty="0">
                          <a:solidFill>
                            <a:srgbClr val="000000"/>
                          </a:solidFill>
                          <a:effectLst/>
                          <a:latin typeface="Calibri" panose="020F0502020204030204" pitchFamily="34" charset="0"/>
                        </a:rPr>
                        <a:t>1%</a:t>
                      </a:r>
                    </a:p>
                  </a:txBody>
                  <a:tcPr marL="6350" marR="6350" marT="6350" marB="0" anchor="ctr">
                    <a:lnL>
                      <a:noFill/>
                    </a:lnL>
                    <a:lnR>
                      <a:noFill/>
                    </a:lnR>
                    <a:lnT>
                      <a:noFill/>
                    </a:lnT>
                    <a:lnB>
                      <a:noFill/>
                    </a:lnB>
                    <a:solidFill>
                      <a:srgbClr val="FCFCFF"/>
                    </a:solidFill>
                  </a:tcPr>
                </a:tc>
                <a:extLst>
                  <a:ext uri="{0D108BD9-81ED-4DB2-BD59-A6C34878D82A}">
                    <a16:rowId xmlns:a16="http://schemas.microsoft.com/office/drawing/2014/main" val="4102322792"/>
                  </a:ext>
                </a:extLst>
              </a:tr>
            </a:tbl>
          </a:graphicData>
        </a:graphic>
      </p:graphicFrame>
      <p:graphicFrame>
        <p:nvGraphicFramePr>
          <p:cNvPr id="38" name="Table 37">
            <a:extLst>
              <a:ext uri="{FF2B5EF4-FFF2-40B4-BE49-F238E27FC236}">
                <a16:creationId xmlns:a16="http://schemas.microsoft.com/office/drawing/2014/main" id="{07B07C98-770E-47BE-8A04-0C4A068BAAE7}"/>
              </a:ext>
            </a:extLst>
          </p:cNvPr>
          <p:cNvGraphicFramePr>
            <a:graphicFrameLocks noGrp="1"/>
          </p:cNvGraphicFramePr>
          <p:nvPr/>
        </p:nvGraphicFramePr>
        <p:xfrm>
          <a:off x="7315200" y="2325451"/>
          <a:ext cx="1828800" cy="722630"/>
        </p:xfrm>
        <a:graphic>
          <a:graphicData uri="http://schemas.openxmlformats.org/drawingml/2006/table">
            <a:tbl>
              <a:tblPr/>
              <a:tblGrid>
                <a:gridCol w="609600">
                  <a:extLst>
                    <a:ext uri="{9D8B030D-6E8A-4147-A177-3AD203B41FA5}">
                      <a16:colId xmlns:a16="http://schemas.microsoft.com/office/drawing/2014/main" val="3823194492"/>
                    </a:ext>
                  </a:extLst>
                </a:gridCol>
                <a:gridCol w="609600">
                  <a:extLst>
                    <a:ext uri="{9D8B030D-6E8A-4147-A177-3AD203B41FA5}">
                      <a16:colId xmlns:a16="http://schemas.microsoft.com/office/drawing/2014/main" val="3810513630"/>
                    </a:ext>
                  </a:extLst>
                </a:gridCol>
                <a:gridCol w="609600">
                  <a:extLst>
                    <a:ext uri="{9D8B030D-6E8A-4147-A177-3AD203B41FA5}">
                      <a16:colId xmlns:a16="http://schemas.microsoft.com/office/drawing/2014/main" val="481986764"/>
                    </a:ext>
                  </a:extLst>
                </a:gridCol>
              </a:tblGrid>
              <a:tr h="184150">
                <a:tc>
                  <a:txBody>
                    <a:bodyPr/>
                    <a:lstStyle/>
                    <a:p>
                      <a:pPr algn="ctr" fontAlgn="ctr"/>
                      <a:endParaRPr lang="pl-PL" sz="1100" b="0" i="0" u="none" strike="noStrike" dirty="0">
                        <a:solidFill>
                          <a:srgbClr val="000000"/>
                        </a:solidFill>
                        <a:effectLst/>
                        <a:latin typeface="Calibri" panose="020F0502020204030204" pitchFamily="34" charset="0"/>
                      </a:endParaRPr>
                    </a:p>
                  </a:txBody>
                  <a:tcPr marL="6350" marR="6350" marT="6350" marB="0" anchor="ctr">
                    <a:lnL>
                      <a:noFill/>
                    </a:lnL>
                    <a:lnR>
                      <a:noFill/>
                    </a:lnR>
                    <a:lnT>
                      <a:noFill/>
                    </a:lnT>
                    <a:lnB>
                      <a:noFill/>
                    </a:lnB>
                  </a:tcPr>
                </a:tc>
                <a:tc>
                  <a:txBody>
                    <a:bodyPr/>
                    <a:lstStyle/>
                    <a:p>
                      <a:pPr algn="ctr" fontAlgn="ctr"/>
                      <a:r>
                        <a:rPr lang="pl-PL" sz="1200" b="1" i="0" u="none" strike="noStrike" dirty="0">
                          <a:solidFill>
                            <a:srgbClr val="000000"/>
                          </a:solidFill>
                          <a:effectLst/>
                          <a:latin typeface="Calibri" panose="020F0502020204030204" pitchFamily="34" charset="0"/>
                        </a:rPr>
                        <a:t>IST</a:t>
                      </a:r>
                    </a:p>
                  </a:txBody>
                  <a:tcPr marL="6350" marR="6350" marT="6350" marB="0" anchor="ctr">
                    <a:lnL>
                      <a:noFill/>
                    </a:lnL>
                    <a:lnR>
                      <a:noFill/>
                    </a:lnR>
                    <a:lnT>
                      <a:noFill/>
                    </a:lnT>
                    <a:lnB>
                      <a:noFill/>
                    </a:lnB>
                  </a:tcPr>
                </a:tc>
                <a:tc>
                  <a:txBody>
                    <a:bodyPr/>
                    <a:lstStyle/>
                    <a:p>
                      <a:pPr algn="ctr" fontAlgn="ctr"/>
                      <a:endParaRPr lang="pl-PL" sz="1100" b="0" i="0" u="none" strike="noStrike">
                        <a:solidFill>
                          <a:srgbClr val="000000"/>
                        </a:solidFill>
                        <a:effectLst/>
                        <a:latin typeface="Calibri" panose="020F0502020204030204" pitchFamily="34" charset="0"/>
                      </a:endParaRPr>
                    </a:p>
                  </a:txBody>
                  <a:tcPr marL="6350" marR="6350" marT="6350" marB="0" anchor="ctr">
                    <a:lnL>
                      <a:noFill/>
                    </a:lnL>
                    <a:lnR>
                      <a:noFill/>
                    </a:lnR>
                    <a:lnT>
                      <a:noFill/>
                    </a:lnT>
                    <a:lnB>
                      <a:noFill/>
                    </a:lnB>
                  </a:tcPr>
                </a:tc>
                <a:extLst>
                  <a:ext uri="{0D108BD9-81ED-4DB2-BD59-A6C34878D82A}">
                    <a16:rowId xmlns:a16="http://schemas.microsoft.com/office/drawing/2014/main" val="2597197804"/>
                  </a:ext>
                </a:extLst>
              </a:tr>
              <a:tr h="266700">
                <a:tc>
                  <a:txBody>
                    <a:bodyPr/>
                    <a:lstStyle/>
                    <a:p>
                      <a:pPr algn="ctr" fontAlgn="ctr"/>
                      <a:r>
                        <a:rPr lang="pl-PL" sz="1600" b="1" i="0" u="none" strike="noStrike" dirty="0">
                          <a:solidFill>
                            <a:srgbClr val="000000"/>
                          </a:solidFill>
                          <a:effectLst/>
                          <a:latin typeface="Calibri" panose="020F0502020204030204" pitchFamily="34" charset="0"/>
                        </a:rPr>
                        <a:t>5</a:t>
                      </a:r>
                    </a:p>
                  </a:txBody>
                  <a:tcPr marL="6350" marR="6350" marT="6350" marB="0" anchor="ctr">
                    <a:lnL>
                      <a:noFill/>
                    </a:lnL>
                    <a:lnR>
                      <a:noFill/>
                    </a:lnR>
                    <a:lnT>
                      <a:noFill/>
                    </a:lnT>
                    <a:lnB>
                      <a:noFill/>
                    </a:lnB>
                  </a:tcPr>
                </a:tc>
                <a:tc>
                  <a:txBody>
                    <a:bodyPr/>
                    <a:lstStyle/>
                    <a:p>
                      <a:pPr algn="ctr" fontAlgn="ctr"/>
                      <a:r>
                        <a:rPr lang="pl-PL" sz="1600" b="1" i="0" u="none" strike="noStrike" dirty="0">
                          <a:solidFill>
                            <a:srgbClr val="000000"/>
                          </a:solidFill>
                          <a:effectLst/>
                          <a:latin typeface="Calibri" panose="020F0502020204030204" pitchFamily="34" charset="0"/>
                        </a:rPr>
                        <a:t>05:30</a:t>
                      </a:r>
                    </a:p>
                  </a:txBody>
                  <a:tcPr marL="6350" marR="6350" marT="6350" marB="0" anchor="ctr">
                    <a:lnL>
                      <a:noFill/>
                    </a:lnL>
                    <a:lnR>
                      <a:noFill/>
                    </a:lnR>
                    <a:lnT>
                      <a:noFill/>
                    </a:lnT>
                    <a:lnB>
                      <a:noFill/>
                    </a:lnB>
                  </a:tcPr>
                </a:tc>
                <a:tc>
                  <a:txBody>
                    <a:bodyPr/>
                    <a:lstStyle/>
                    <a:p>
                      <a:pPr algn="ctr" fontAlgn="ctr"/>
                      <a:r>
                        <a:rPr lang="pl-PL" sz="1600" b="1" i="0" u="none" strike="noStrike">
                          <a:solidFill>
                            <a:srgbClr val="000000"/>
                          </a:solidFill>
                          <a:effectLst/>
                          <a:latin typeface="Calibri" panose="020F0502020204030204" pitchFamily="34" charset="0"/>
                        </a:rPr>
                        <a:t>6</a:t>
                      </a:r>
                    </a:p>
                  </a:txBody>
                  <a:tcPr marL="6350" marR="6350" marT="6350" marB="0" anchor="ctr">
                    <a:lnL>
                      <a:noFill/>
                    </a:lnL>
                    <a:lnR>
                      <a:noFill/>
                    </a:lnR>
                    <a:lnT>
                      <a:noFill/>
                    </a:lnT>
                    <a:lnB>
                      <a:noFill/>
                    </a:lnB>
                  </a:tcPr>
                </a:tc>
                <a:extLst>
                  <a:ext uri="{0D108BD9-81ED-4DB2-BD59-A6C34878D82A}">
                    <a16:rowId xmlns:a16="http://schemas.microsoft.com/office/drawing/2014/main" val="1380248383"/>
                  </a:ext>
                </a:extLst>
              </a:tr>
              <a:tr h="266700">
                <a:tc>
                  <a:txBody>
                    <a:bodyPr/>
                    <a:lstStyle/>
                    <a:p>
                      <a:pPr algn="ctr" fontAlgn="ctr"/>
                      <a:r>
                        <a:rPr lang="pl-PL" sz="1600" b="0" i="0" u="none" strike="noStrike">
                          <a:solidFill>
                            <a:srgbClr val="000000"/>
                          </a:solidFill>
                          <a:effectLst/>
                          <a:latin typeface="Calibri" panose="020F0502020204030204" pitchFamily="34" charset="0"/>
                        </a:rPr>
                        <a:t>6%</a:t>
                      </a:r>
                    </a:p>
                  </a:txBody>
                  <a:tcPr marL="6350" marR="6350" marT="6350" marB="0" anchor="ctr">
                    <a:lnL>
                      <a:noFill/>
                    </a:lnL>
                    <a:lnR>
                      <a:noFill/>
                    </a:lnR>
                    <a:lnT>
                      <a:noFill/>
                    </a:lnT>
                    <a:lnB>
                      <a:noFill/>
                    </a:lnB>
                    <a:solidFill>
                      <a:srgbClr val="C5E6CF"/>
                    </a:solidFill>
                  </a:tcPr>
                </a:tc>
                <a:tc>
                  <a:txBody>
                    <a:bodyPr/>
                    <a:lstStyle/>
                    <a:p>
                      <a:pPr algn="ctr" fontAlgn="ctr"/>
                      <a:r>
                        <a:rPr lang="pl-PL" sz="1600" b="0" i="0" u="none" strike="noStrike" dirty="0">
                          <a:solidFill>
                            <a:srgbClr val="000000"/>
                          </a:solidFill>
                          <a:effectLst/>
                          <a:latin typeface="Calibri" panose="020F0502020204030204" pitchFamily="34" charset="0"/>
                        </a:rPr>
                        <a:t>9%</a:t>
                      </a:r>
                    </a:p>
                  </a:txBody>
                  <a:tcPr marL="6350" marR="6350" marT="6350" marB="0" anchor="ctr">
                    <a:lnL>
                      <a:noFill/>
                    </a:lnL>
                    <a:lnR>
                      <a:noFill/>
                    </a:lnR>
                    <a:lnT>
                      <a:noFill/>
                    </a:lnT>
                    <a:lnB>
                      <a:noFill/>
                    </a:lnB>
                    <a:solidFill>
                      <a:srgbClr val="9BD5AB"/>
                    </a:solidFill>
                  </a:tcPr>
                </a:tc>
                <a:tc>
                  <a:txBody>
                    <a:bodyPr/>
                    <a:lstStyle/>
                    <a:p>
                      <a:pPr algn="ctr" fontAlgn="ctr"/>
                      <a:r>
                        <a:rPr lang="pl-PL" sz="1600" b="0" i="0" u="none" strike="noStrike" dirty="0">
                          <a:solidFill>
                            <a:srgbClr val="000000"/>
                          </a:solidFill>
                          <a:effectLst/>
                          <a:latin typeface="Calibri" panose="020F0502020204030204" pitchFamily="34" charset="0"/>
                        </a:rPr>
                        <a:t>6%</a:t>
                      </a:r>
                    </a:p>
                  </a:txBody>
                  <a:tcPr marL="6350" marR="6350" marT="6350" marB="0" anchor="ctr">
                    <a:lnL>
                      <a:noFill/>
                    </a:lnL>
                    <a:lnR>
                      <a:noFill/>
                    </a:lnR>
                    <a:lnT>
                      <a:noFill/>
                    </a:lnT>
                    <a:lnB>
                      <a:noFill/>
                    </a:lnB>
                    <a:solidFill>
                      <a:srgbClr val="C5E6CF"/>
                    </a:solidFill>
                  </a:tcPr>
                </a:tc>
                <a:extLst>
                  <a:ext uri="{0D108BD9-81ED-4DB2-BD59-A6C34878D82A}">
                    <a16:rowId xmlns:a16="http://schemas.microsoft.com/office/drawing/2014/main" val="1835331730"/>
                  </a:ext>
                </a:extLst>
              </a:tr>
            </a:tbl>
          </a:graphicData>
        </a:graphic>
      </p:graphicFrame>
    </p:spTree>
    <p:extLst>
      <p:ext uri="{BB962C8B-B14F-4D97-AF65-F5344CB8AC3E}">
        <p14:creationId xmlns:p14="http://schemas.microsoft.com/office/powerpoint/2010/main" val="8675036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Object 37" hidden="1">
            <a:extLst>
              <a:ext uri="{FF2B5EF4-FFF2-40B4-BE49-F238E27FC236}">
                <a16:creationId xmlns:a16="http://schemas.microsoft.com/office/drawing/2014/main" id="{979D74E8-AD28-492F-B281-272A879A4456}"/>
              </a:ext>
            </a:extLst>
          </p:cNvPr>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099" name="think-cell Slide" r:id="rId6" imgW="444" imgH="443" progId="TCLayout.ActiveDocument.1">
                  <p:embed/>
                </p:oleObj>
              </mc:Choice>
              <mc:Fallback>
                <p:oleObj name="think-cell Slide" r:id="rId6" imgW="444" imgH="443" progId="TCLayout.ActiveDocument.1">
                  <p:embed/>
                  <p:pic>
                    <p:nvPicPr>
                      <p:cNvPr id="38" name="Object 37" hidden="1">
                        <a:extLst>
                          <a:ext uri="{FF2B5EF4-FFF2-40B4-BE49-F238E27FC236}">
                            <a16:creationId xmlns:a16="http://schemas.microsoft.com/office/drawing/2014/main" id="{979D74E8-AD28-492F-B281-272A879A4456}"/>
                          </a:ext>
                        </a:extLst>
                      </p:cNvPr>
                      <p:cNvPicPr/>
                      <p:nvPr/>
                    </p:nvPicPr>
                    <p:blipFill>
                      <a:blip r:embed="rId7"/>
                      <a:stretch>
                        <a:fillRect/>
                      </a:stretch>
                    </p:blipFill>
                    <p:spPr>
                      <a:xfrm>
                        <a:off x="1588" y="1588"/>
                        <a:ext cx="1587" cy="1587"/>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038C41A6-BDF0-47FB-8289-1047C889A3EB}"/>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70000"/>
              </a:lnSpc>
              <a:spcBef>
                <a:spcPct val="0"/>
              </a:spcBef>
              <a:spcAft>
                <a:spcPct val="0"/>
              </a:spcAft>
            </a:pPr>
            <a:endParaRPr lang="en-US" sz="3600" dirty="0">
              <a:latin typeface="Arial Black" panose="020B0A04020102020204" pitchFamily="34" charset="0"/>
              <a:ea typeface="+mj-ea"/>
              <a:cs typeface="+mj-cs"/>
              <a:sym typeface="Arial Black" panose="020B0A04020102020204" pitchFamily="34" charset="0"/>
            </a:endParaRPr>
          </a:p>
        </p:txBody>
      </p:sp>
      <p:sp>
        <p:nvSpPr>
          <p:cNvPr id="4" name="Title 3">
            <a:extLst>
              <a:ext uri="{FF2B5EF4-FFF2-40B4-BE49-F238E27FC236}">
                <a16:creationId xmlns:a16="http://schemas.microsoft.com/office/drawing/2014/main" id="{A35E4130-E1C2-418E-8BC1-97E453870F45}"/>
              </a:ext>
            </a:extLst>
          </p:cNvPr>
          <p:cNvSpPr>
            <a:spLocks noGrp="1"/>
          </p:cNvSpPr>
          <p:nvPr>
            <p:ph type="title"/>
          </p:nvPr>
        </p:nvSpPr>
        <p:spPr>
          <a:xfrm>
            <a:off x="64907" y="-80802"/>
            <a:ext cx="11548726" cy="1053028"/>
          </a:xfrm>
        </p:spPr>
        <p:txBody>
          <a:bodyPr>
            <a:normAutofit/>
          </a:bodyPr>
          <a:lstStyle/>
          <a:p>
            <a:r>
              <a:rPr lang="en-US" sz="2800" b="1" dirty="0"/>
              <a:t>Q13. Open responses garnered mixed reactions about DCI </a:t>
            </a:r>
          </a:p>
        </p:txBody>
      </p:sp>
      <p:sp>
        <p:nvSpPr>
          <p:cNvPr id="22" name="Rectangle 21">
            <a:extLst>
              <a:ext uri="{FF2B5EF4-FFF2-40B4-BE49-F238E27FC236}">
                <a16:creationId xmlns:a16="http://schemas.microsoft.com/office/drawing/2014/main" id="{7BD5E0F8-2828-4470-8FD2-724E432211F0}"/>
              </a:ext>
            </a:extLst>
          </p:cNvPr>
          <p:cNvSpPr/>
          <p:nvPr/>
        </p:nvSpPr>
        <p:spPr>
          <a:xfrm>
            <a:off x="8807956" y="4433503"/>
            <a:ext cx="2977002" cy="276999"/>
          </a:xfrm>
          <a:prstGeom prst="rect">
            <a:avLst/>
          </a:prstGeom>
        </p:spPr>
        <p:txBody>
          <a:bodyPr wrap="square">
            <a:spAutoFit/>
          </a:bodyPr>
          <a:lstStyle/>
          <a:p>
            <a:r>
              <a:rPr lang="en-US" sz="1200" dirty="0">
                <a:cs typeface="Arial" panose="020B0604020202020204" pitchFamily="34" charset="0"/>
              </a:rPr>
              <a:t> </a:t>
            </a:r>
          </a:p>
        </p:txBody>
      </p:sp>
      <p:sp>
        <p:nvSpPr>
          <p:cNvPr id="23" name="Rectangle 22">
            <a:extLst>
              <a:ext uri="{FF2B5EF4-FFF2-40B4-BE49-F238E27FC236}">
                <a16:creationId xmlns:a16="http://schemas.microsoft.com/office/drawing/2014/main" id="{A8C05263-0866-48FA-85DE-03DDB446BD05}"/>
              </a:ext>
            </a:extLst>
          </p:cNvPr>
          <p:cNvSpPr/>
          <p:nvPr/>
        </p:nvSpPr>
        <p:spPr>
          <a:xfrm>
            <a:off x="8940661" y="3455587"/>
            <a:ext cx="2907792" cy="1384995"/>
          </a:xfrm>
          <a:prstGeom prst="rect">
            <a:avLst/>
          </a:prstGeom>
        </p:spPr>
        <p:txBody>
          <a:bodyPr wrap="square">
            <a:spAutoFit/>
          </a:bodyPr>
          <a:lstStyle/>
          <a:p>
            <a:r>
              <a:rPr lang="en-US" sz="1400" dirty="0"/>
              <a:t>Some acknowledged room to improve diversity (e.g. challenges with pipeline) by reaching out to underrepresented communities (e.g. </a:t>
            </a:r>
            <a:r>
              <a:rPr lang="en-US" sz="1400" dirty="0" err="1"/>
              <a:t>PyLadies</a:t>
            </a:r>
            <a:r>
              <a:rPr lang="en-US" sz="1400" dirty="0"/>
              <a:t> to learn about best practices).</a:t>
            </a:r>
          </a:p>
        </p:txBody>
      </p:sp>
      <p:sp>
        <p:nvSpPr>
          <p:cNvPr id="24" name="Rectangle 23">
            <a:extLst>
              <a:ext uri="{FF2B5EF4-FFF2-40B4-BE49-F238E27FC236}">
                <a16:creationId xmlns:a16="http://schemas.microsoft.com/office/drawing/2014/main" id="{B7BF8699-39B6-4C9F-8021-7999D67DE32B}"/>
              </a:ext>
            </a:extLst>
          </p:cNvPr>
          <p:cNvSpPr/>
          <p:nvPr/>
        </p:nvSpPr>
        <p:spPr>
          <a:xfrm>
            <a:off x="4843941" y="4191569"/>
            <a:ext cx="2715768" cy="1569660"/>
          </a:xfrm>
          <a:prstGeom prst="rect">
            <a:avLst/>
          </a:prstGeom>
        </p:spPr>
        <p:txBody>
          <a:bodyPr wrap="square">
            <a:spAutoFit/>
          </a:bodyPr>
          <a:lstStyle/>
          <a:p>
            <a:r>
              <a:rPr lang="en-US" sz="1400" dirty="0">
                <a:cs typeface="Arial" panose="020B0604020202020204" pitchFamily="34" charset="0"/>
              </a:rPr>
              <a:t>Stated need to train maintainers on expectations to help uphold community accountability as well as develop more central resources and support to help technical folks build solutions. </a:t>
            </a:r>
          </a:p>
          <a:p>
            <a:endParaRPr lang="en-US" sz="1200" dirty="0">
              <a:cs typeface="Arial" panose="020B0604020202020204" pitchFamily="34" charset="0"/>
            </a:endParaRPr>
          </a:p>
        </p:txBody>
      </p:sp>
      <p:sp>
        <p:nvSpPr>
          <p:cNvPr id="26" name="Rectangle 25">
            <a:extLst>
              <a:ext uri="{FF2B5EF4-FFF2-40B4-BE49-F238E27FC236}">
                <a16:creationId xmlns:a16="http://schemas.microsoft.com/office/drawing/2014/main" id="{5E84B280-9696-4AD5-853C-918262DD7748}"/>
              </a:ext>
            </a:extLst>
          </p:cNvPr>
          <p:cNvSpPr/>
          <p:nvPr/>
        </p:nvSpPr>
        <p:spPr>
          <a:xfrm>
            <a:off x="4843941" y="1760658"/>
            <a:ext cx="2715768" cy="1600438"/>
          </a:xfrm>
          <a:prstGeom prst="rect">
            <a:avLst/>
          </a:prstGeom>
          <a:noFill/>
        </p:spPr>
        <p:txBody>
          <a:bodyPr wrap="square">
            <a:spAutoFit/>
          </a:bodyPr>
          <a:lstStyle/>
          <a:p>
            <a:r>
              <a:rPr lang="en-US" sz="1400" dirty="0"/>
              <a:t>A few respondents cited issues with civility within TSC (not as welcoming), treatment with maintainers by HL staff and general perception that the community can be hard to break into.</a:t>
            </a:r>
          </a:p>
        </p:txBody>
      </p:sp>
      <p:sp>
        <p:nvSpPr>
          <p:cNvPr id="28" name="Rectangle 27">
            <a:extLst>
              <a:ext uri="{FF2B5EF4-FFF2-40B4-BE49-F238E27FC236}">
                <a16:creationId xmlns:a16="http://schemas.microsoft.com/office/drawing/2014/main" id="{AFA74991-1177-4BAA-8570-8500145D0B69}"/>
              </a:ext>
            </a:extLst>
          </p:cNvPr>
          <p:cNvSpPr/>
          <p:nvPr/>
        </p:nvSpPr>
        <p:spPr>
          <a:xfrm>
            <a:off x="1001283" y="1663442"/>
            <a:ext cx="2712485" cy="1569660"/>
          </a:xfrm>
          <a:prstGeom prst="rect">
            <a:avLst/>
          </a:prstGeom>
        </p:spPr>
        <p:txBody>
          <a:bodyPr wrap="square">
            <a:spAutoFit/>
          </a:bodyPr>
          <a:lstStyle/>
          <a:p>
            <a:r>
              <a:rPr lang="en-US" sz="1400" dirty="0"/>
              <a:t>Several respondents stated challenges with inconvenient meetings times with requests for more asynchronous times at different time zones to enhance inclusion and diversity globally. </a:t>
            </a:r>
            <a:br>
              <a:rPr lang="en-US" sz="1200" dirty="0">
                <a:cs typeface="Arial" panose="020B0604020202020204" pitchFamily="34" charset="0"/>
              </a:rPr>
            </a:br>
            <a:endParaRPr lang="en-US" sz="1200" i="1" dirty="0">
              <a:cs typeface="Arial" panose="020B0604020202020204" pitchFamily="34" charset="0"/>
            </a:endParaRPr>
          </a:p>
        </p:txBody>
      </p:sp>
      <p:sp>
        <p:nvSpPr>
          <p:cNvPr id="39" name="Freeform 21">
            <a:extLst>
              <a:ext uri="{FF2B5EF4-FFF2-40B4-BE49-F238E27FC236}">
                <a16:creationId xmlns:a16="http://schemas.microsoft.com/office/drawing/2014/main" id="{667C9AD6-8919-402E-89CC-3306220A671C}"/>
              </a:ext>
            </a:extLst>
          </p:cNvPr>
          <p:cNvSpPr>
            <a:spLocks noEditPoints="1"/>
          </p:cNvSpPr>
          <p:nvPr/>
        </p:nvSpPr>
        <p:spPr bwMode="auto">
          <a:xfrm>
            <a:off x="278411" y="1067482"/>
            <a:ext cx="627591" cy="651909"/>
          </a:xfrm>
          <a:custGeom>
            <a:avLst/>
            <a:gdLst>
              <a:gd name="T0" fmla="*/ 2722 w 5700"/>
              <a:gd name="T1" fmla="*/ 1158 h 6365"/>
              <a:gd name="T2" fmla="*/ 2963 w 5700"/>
              <a:gd name="T3" fmla="*/ 827 h 6365"/>
              <a:gd name="T4" fmla="*/ 1986 w 5700"/>
              <a:gd name="T5" fmla="*/ 0 h 6365"/>
              <a:gd name="T6" fmla="*/ 2226 w 5700"/>
              <a:gd name="T7" fmla="*/ 827 h 6365"/>
              <a:gd name="T8" fmla="*/ 4933 w 5700"/>
              <a:gd name="T9" fmla="*/ 1790 h 6365"/>
              <a:gd name="T10" fmla="*/ 4227 w 5700"/>
              <a:gd name="T11" fmla="*/ 1790 h 6365"/>
              <a:gd name="T12" fmla="*/ 4933 w 5700"/>
              <a:gd name="T13" fmla="*/ 1790 h 6365"/>
              <a:gd name="T14" fmla="*/ 2542 w 5700"/>
              <a:gd name="T15" fmla="*/ 3400 h 6365"/>
              <a:gd name="T16" fmla="*/ 2286 w 5700"/>
              <a:gd name="T17" fmla="*/ 3430 h 6365"/>
              <a:gd name="T18" fmla="*/ 2016 w 5700"/>
              <a:gd name="T19" fmla="*/ 3701 h 6365"/>
              <a:gd name="T20" fmla="*/ 2016 w 5700"/>
              <a:gd name="T21" fmla="*/ 4078 h 6365"/>
              <a:gd name="T22" fmla="*/ 2286 w 5700"/>
              <a:gd name="T23" fmla="*/ 4348 h 6365"/>
              <a:gd name="T24" fmla="*/ 2662 w 5700"/>
              <a:gd name="T25" fmla="*/ 4348 h 6365"/>
              <a:gd name="T26" fmla="*/ 2933 w 5700"/>
              <a:gd name="T27" fmla="*/ 4078 h 6365"/>
              <a:gd name="T28" fmla="*/ 2963 w 5700"/>
              <a:gd name="T29" fmla="*/ 3807 h 6365"/>
              <a:gd name="T30" fmla="*/ 3520 w 5700"/>
              <a:gd name="T31" fmla="*/ 2829 h 6365"/>
              <a:gd name="T32" fmla="*/ 722 w 5700"/>
              <a:gd name="T33" fmla="*/ 1790 h 6365"/>
              <a:gd name="T34" fmla="*/ 15 w 5700"/>
              <a:gd name="T35" fmla="*/ 1790 h 6365"/>
              <a:gd name="T36" fmla="*/ 722 w 5700"/>
              <a:gd name="T37" fmla="*/ 1790 h 6365"/>
              <a:gd name="T38" fmla="*/ 4948 w 5700"/>
              <a:gd name="T39" fmla="*/ 3882 h 6365"/>
              <a:gd name="T40" fmla="*/ 4828 w 5700"/>
              <a:gd name="T41" fmla="*/ 3084 h 6365"/>
              <a:gd name="T42" fmla="*/ 4407 w 5700"/>
              <a:gd name="T43" fmla="*/ 2332 h 6365"/>
              <a:gd name="T44" fmla="*/ 3760 w 5700"/>
              <a:gd name="T45" fmla="*/ 1760 h 6365"/>
              <a:gd name="T46" fmla="*/ 2978 w 5700"/>
              <a:gd name="T47" fmla="*/ 1459 h 6365"/>
              <a:gd name="T48" fmla="*/ 2121 w 5700"/>
              <a:gd name="T49" fmla="*/ 1429 h 6365"/>
              <a:gd name="T50" fmla="*/ 1294 w 5700"/>
              <a:gd name="T51" fmla="*/ 1715 h 6365"/>
              <a:gd name="T52" fmla="*/ 602 w 5700"/>
              <a:gd name="T53" fmla="*/ 2257 h 6365"/>
              <a:gd name="T54" fmla="*/ 166 w 5700"/>
              <a:gd name="T55" fmla="*/ 2979 h 6365"/>
              <a:gd name="T56" fmla="*/ 0 w 5700"/>
              <a:gd name="T57" fmla="*/ 3807 h 6365"/>
              <a:gd name="T58" fmla="*/ 121 w 5700"/>
              <a:gd name="T59" fmla="*/ 4664 h 6365"/>
              <a:gd name="T60" fmla="*/ 542 w 5700"/>
              <a:gd name="T61" fmla="*/ 5447 h 6365"/>
              <a:gd name="T62" fmla="*/ 1188 w 5700"/>
              <a:gd name="T63" fmla="*/ 6004 h 6365"/>
              <a:gd name="T64" fmla="*/ 1970 w 5700"/>
              <a:gd name="T65" fmla="*/ 6320 h 6365"/>
              <a:gd name="T66" fmla="*/ 2828 w 5700"/>
              <a:gd name="T67" fmla="*/ 6335 h 6365"/>
              <a:gd name="T68" fmla="*/ 3655 w 5700"/>
              <a:gd name="T69" fmla="*/ 6064 h 6365"/>
              <a:gd name="T70" fmla="*/ 3835 w 5700"/>
              <a:gd name="T71" fmla="*/ 5838 h 6365"/>
              <a:gd name="T72" fmla="*/ 3805 w 5700"/>
              <a:gd name="T73" fmla="*/ 5567 h 6365"/>
              <a:gd name="T74" fmla="*/ 3580 w 5700"/>
              <a:gd name="T75" fmla="*/ 5387 h 6365"/>
              <a:gd name="T76" fmla="*/ 3309 w 5700"/>
              <a:gd name="T77" fmla="*/ 5417 h 6365"/>
              <a:gd name="T78" fmla="*/ 2647 w 5700"/>
              <a:gd name="T79" fmla="*/ 5612 h 6365"/>
              <a:gd name="T80" fmla="*/ 1986 w 5700"/>
              <a:gd name="T81" fmla="*/ 5552 h 6365"/>
              <a:gd name="T82" fmla="*/ 1399 w 5700"/>
              <a:gd name="T83" fmla="*/ 5236 h 6365"/>
              <a:gd name="T84" fmla="*/ 948 w 5700"/>
              <a:gd name="T85" fmla="*/ 4710 h 6365"/>
              <a:gd name="T86" fmla="*/ 752 w 5700"/>
              <a:gd name="T87" fmla="*/ 4062 h 6365"/>
              <a:gd name="T88" fmla="*/ 812 w 5700"/>
              <a:gd name="T89" fmla="*/ 3400 h 6365"/>
              <a:gd name="T90" fmla="*/ 1113 w 5700"/>
              <a:gd name="T91" fmla="*/ 2798 h 6365"/>
              <a:gd name="T92" fmla="*/ 1655 w 5700"/>
              <a:gd name="T93" fmla="*/ 2362 h 6365"/>
              <a:gd name="T94" fmla="*/ 2301 w 5700"/>
              <a:gd name="T95" fmla="*/ 2166 h 6365"/>
              <a:gd name="T96" fmla="*/ 2963 w 5700"/>
              <a:gd name="T97" fmla="*/ 2227 h 6365"/>
              <a:gd name="T98" fmla="*/ 3565 w 5700"/>
              <a:gd name="T99" fmla="*/ 2528 h 6365"/>
              <a:gd name="T100" fmla="*/ 4001 w 5700"/>
              <a:gd name="T101" fmla="*/ 3054 h 6365"/>
              <a:gd name="T102" fmla="*/ 4181 w 5700"/>
              <a:gd name="T103" fmla="*/ 3611 h 6365"/>
              <a:gd name="T104" fmla="*/ 3459 w 5700"/>
              <a:gd name="T105" fmla="*/ 3882 h 6365"/>
              <a:gd name="T106" fmla="*/ 5700 w 5700"/>
              <a:gd name="T107" fmla="*/ 3882 h 6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00" h="6365">
                <a:moveTo>
                  <a:pt x="2226" y="1158"/>
                </a:moveTo>
                <a:lnTo>
                  <a:pt x="2722" y="1158"/>
                </a:lnTo>
                <a:lnTo>
                  <a:pt x="2722" y="827"/>
                </a:lnTo>
                <a:lnTo>
                  <a:pt x="2963" y="827"/>
                </a:lnTo>
                <a:lnTo>
                  <a:pt x="2963" y="0"/>
                </a:lnTo>
                <a:lnTo>
                  <a:pt x="1986" y="0"/>
                </a:lnTo>
                <a:lnTo>
                  <a:pt x="1986" y="827"/>
                </a:lnTo>
                <a:lnTo>
                  <a:pt x="2226" y="827"/>
                </a:lnTo>
                <a:lnTo>
                  <a:pt x="2226" y="1158"/>
                </a:lnTo>
                <a:close/>
                <a:moveTo>
                  <a:pt x="4933" y="1790"/>
                </a:moveTo>
                <a:lnTo>
                  <a:pt x="4572" y="1429"/>
                </a:lnTo>
                <a:lnTo>
                  <a:pt x="4227" y="1790"/>
                </a:lnTo>
                <a:lnTo>
                  <a:pt x="4572" y="2136"/>
                </a:lnTo>
                <a:lnTo>
                  <a:pt x="4933" y="1790"/>
                </a:lnTo>
                <a:close/>
                <a:moveTo>
                  <a:pt x="2617" y="3415"/>
                </a:moveTo>
                <a:lnTo>
                  <a:pt x="2542" y="3400"/>
                </a:lnTo>
                <a:lnTo>
                  <a:pt x="2482" y="3385"/>
                </a:lnTo>
                <a:lnTo>
                  <a:pt x="2286" y="3430"/>
                </a:lnTo>
                <a:lnTo>
                  <a:pt x="2121" y="3536"/>
                </a:lnTo>
                <a:lnTo>
                  <a:pt x="2016" y="3701"/>
                </a:lnTo>
                <a:lnTo>
                  <a:pt x="1986" y="3882"/>
                </a:lnTo>
                <a:lnTo>
                  <a:pt x="2016" y="4078"/>
                </a:lnTo>
                <a:lnTo>
                  <a:pt x="2121" y="4243"/>
                </a:lnTo>
                <a:lnTo>
                  <a:pt x="2286" y="4348"/>
                </a:lnTo>
                <a:lnTo>
                  <a:pt x="2482" y="4378"/>
                </a:lnTo>
                <a:lnTo>
                  <a:pt x="2662" y="4348"/>
                </a:lnTo>
                <a:lnTo>
                  <a:pt x="2828" y="4243"/>
                </a:lnTo>
                <a:lnTo>
                  <a:pt x="2933" y="4078"/>
                </a:lnTo>
                <a:lnTo>
                  <a:pt x="2963" y="3882"/>
                </a:lnTo>
                <a:lnTo>
                  <a:pt x="2963" y="3807"/>
                </a:lnTo>
                <a:lnTo>
                  <a:pt x="2948" y="3746"/>
                </a:lnTo>
                <a:lnTo>
                  <a:pt x="3520" y="2829"/>
                </a:lnTo>
                <a:lnTo>
                  <a:pt x="2617" y="3415"/>
                </a:lnTo>
                <a:close/>
                <a:moveTo>
                  <a:pt x="722" y="1790"/>
                </a:moveTo>
                <a:lnTo>
                  <a:pt x="376" y="1429"/>
                </a:lnTo>
                <a:lnTo>
                  <a:pt x="15" y="1790"/>
                </a:lnTo>
                <a:lnTo>
                  <a:pt x="376" y="2136"/>
                </a:lnTo>
                <a:lnTo>
                  <a:pt x="722" y="1790"/>
                </a:lnTo>
                <a:close/>
                <a:moveTo>
                  <a:pt x="5700" y="3882"/>
                </a:moveTo>
                <a:lnTo>
                  <a:pt x="4948" y="3882"/>
                </a:lnTo>
                <a:lnTo>
                  <a:pt x="4918" y="3491"/>
                </a:lnTo>
                <a:lnTo>
                  <a:pt x="4828" y="3084"/>
                </a:lnTo>
                <a:lnTo>
                  <a:pt x="4648" y="2708"/>
                </a:lnTo>
                <a:lnTo>
                  <a:pt x="4407" y="2332"/>
                </a:lnTo>
                <a:lnTo>
                  <a:pt x="4106" y="2016"/>
                </a:lnTo>
                <a:lnTo>
                  <a:pt x="3760" y="1760"/>
                </a:lnTo>
                <a:lnTo>
                  <a:pt x="3384" y="1580"/>
                </a:lnTo>
                <a:lnTo>
                  <a:pt x="2978" y="1459"/>
                </a:lnTo>
                <a:lnTo>
                  <a:pt x="2557" y="1414"/>
                </a:lnTo>
                <a:lnTo>
                  <a:pt x="2121" y="1429"/>
                </a:lnTo>
                <a:lnTo>
                  <a:pt x="1700" y="1534"/>
                </a:lnTo>
                <a:lnTo>
                  <a:pt x="1294" y="1715"/>
                </a:lnTo>
                <a:lnTo>
                  <a:pt x="918" y="1956"/>
                </a:lnTo>
                <a:lnTo>
                  <a:pt x="602" y="2257"/>
                </a:lnTo>
                <a:lnTo>
                  <a:pt x="361" y="2603"/>
                </a:lnTo>
                <a:lnTo>
                  <a:pt x="166" y="2979"/>
                </a:lnTo>
                <a:lnTo>
                  <a:pt x="45" y="3385"/>
                </a:lnTo>
                <a:lnTo>
                  <a:pt x="0" y="3807"/>
                </a:lnTo>
                <a:lnTo>
                  <a:pt x="15" y="4228"/>
                </a:lnTo>
                <a:lnTo>
                  <a:pt x="121" y="4664"/>
                </a:lnTo>
                <a:lnTo>
                  <a:pt x="301" y="5071"/>
                </a:lnTo>
                <a:lnTo>
                  <a:pt x="542" y="5447"/>
                </a:lnTo>
                <a:lnTo>
                  <a:pt x="842" y="5748"/>
                </a:lnTo>
                <a:lnTo>
                  <a:pt x="1188" y="6004"/>
                </a:lnTo>
                <a:lnTo>
                  <a:pt x="1564" y="6199"/>
                </a:lnTo>
                <a:lnTo>
                  <a:pt x="1970" y="6320"/>
                </a:lnTo>
                <a:lnTo>
                  <a:pt x="2392" y="6365"/>
                </a:lnTo>
                <a:lnTo>
                  <a:pt x="2828" y="6335"/>
                </a:lnTo>
                <a:lnTo>
                  <a:pt x="3249" y="6244"/>
                </a:lnTo>
                <a:lnTo>
                  <a:pt x="3655" y="6064"/>
                </a:lnTo>
                <a:lnTo>
                  <a:pt x="3775" y="5974"/>
                </a:lnTo>
                <a:lnTo>
                  <a:pt x="3835" y="5838"/>
                </a:lnTo>
                <a:lnTo>
                  <a:pt x="3851" y="5703"/>
                </a:lnTo>
                <a:lnTo>
                  <a:pt x="3805" y="5567"/>
                </a:lnTo>
                <a:lnTo>
                  <a:pt x="3715" y="5447"/>
                </a:lnTo>
                <a:lnTo>
                  <a:pt x="3580" y="5387"/>
                </a:lnTo>
                <a:lnTo>
                  <a:pt x="3444" y="5372"/>
                </a:lnTo>
                <a:lnTo>
                  <a:pt x="3309" y="5417"/>
                </a:lnTo>
                <a:lnTo>
                  <a:pt x="2978" y="5552"/>
                </a:lnTo>
                <a:lnTo>
                  <a:pt x="2647" y="5612"/>
                </a:lnTo>
                <a:lnTo>
                  <a:pt x="2301" y="5612"/>
                </a:lnTo>
                <a:lnTo>
                  <a:pt x="1986" y="5552"/>
                </a:lnTo>
                <a:lnTo>
                  <a:pt x="1670" y="5432"/>
                </a:lnTo>
                <a:lnTo>
                  <a:pt x="1399" y="5236"/>
                </a:lnTo>
                <a:lnTo>
                  <a:pt x="1143" y="5011"/>
                </a:lnTo>
                <a:lnTo>
                  <a:pt x="948" y="4710"/>
                </a:lnTo>
                <a:lnTo>
                  <a:pt x="812" y="4394"/>
                </a:lnTo>
                <a:lnTo>
                  <a:pt x="752" y="4062"/>
                </a:lnTo>
                <a:lnTo>
                  <a:pt x="752" y="3716"/>
                </a:lnTo>
                <a:lnTo>
                  <a:pt x="812" y="3400"/>
                </a:lnTo>
                <a:lnTo>
                  <a:pt x="933" y="3084"/>
                </a:lnTo>
                <a:lnTo>
                  <a:pt x="1113" y="2798"/>
                </a:lnTo>
                <a:lnTo>
                  <a:pt x="1354" y="2558"/>
                </a:lnTo>
                <a:lnTo>
                  <a:pt x="1655" y="2362"/>
                </a:lnTo>
                <a:lnTo>
                  <a:pt x="1970" y="2227"/>
                </a:lnTo>
                <a:lnTo>
                  <a:pt x="2301" y="2166"/>
                </a:lnTo>
                <a:lnTo>
                  <a:pt x="2647" y="2166"/>
                </a:lnTo>
                <a:lnTo>
                  <a:pt x="2963" y="2227"/>
                </a:lnTo>
                <a:lnTo>
                  <a:pt x="3279" y="2347"/>
                </a:lnTo>
                <a:lnTo>
                  <a:pt x="3565" y="2528"/>
                </a:lnTo>
                <a:lnTo>
                  <a:pt x="3805" y="2768"/>
                </a:lnTo>
                <a:lnTo>
                  <a:pt x="4001" y="3054"/>
                </a:lnTo>
                <a:lnTo>
                  <a:pt x="4121" y="3325"/>
                </a:lnTo>
                <a:lnTo>
                  <a:pt x="4181" y="3611"/>
                </a:lnTo>
                <a:lnTo>
                  <a:pt x="4211" y="3882"/>
                </a:lnTo>
                <a:lnTo>
                  <a:pt x="3459" y="3882"/>
                </a:lnTo>
                <a:lnTo>
                  <a:pt x="4572" y="4995"/>
                </a:lnTo>
                <a:lnTo>
                  <a:pt x="5700" y="3882"/>
                </a:lnTo>
                <a:close/>
              </a:path>
            </a:pathLst>
          </a:custGeom>
          <a:solidFill>
            <a:srgbClr val="9716E3"/>
          </a:solidFill>
          <a:ln w="0">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en-US" sz="1599" dirty="0">
              <a:cs typeface="Arial" panose="020B0604020202020204" pitchFamily="34" charset="0"/>
            </a:endParaRPr>
          </a:p>
        </p:txBody>
      </p:sp>
      <p:sp>
        <p:nvSpPr>
          <p:cNvPr id="45" name="TextBox 44">
            <a:extLst>
              <a:ext uri="{FF2B5EF4-FFF2-40B4-BE49-F238E27FC236}">
                <a16:creationId xmlns:a16="http://schemas.microsoft.com/office/drawing/2014/main" id="{C039988E-8C5B-4A3B-AC9A-5CEE8ED53185}"/>
              </a:ext>
            </a:extLst>
          </p:cNvPr>
          <p:cNvSpPr txBox="1"/>
          <p:nvPr/>
        </p:nvSpPr>
        <p:spPr>
          <a:xfrm>
            <a:off x="967711" y="972226"/>
            <a:ext cx="2880991" cy="646331"/>
          </a:xfrm>
          <a:prstGeom prst="rect">
            <a:avLst/>
          </a:prstGeom>
          <a:noFill/>
        </p:spPr>
        <p:txBody>
          <a:bodyPr wrap="square" rtlCol="0">
            <a:spAutoFit/>
          </a:bodyPr>
          <a:lstStyle/>
          <a:p>
            <a:r>
              <a:rPr lang="en-US" b="1" dirty="0">
                <a:cs typeface="Arial" panose="020B0604020202020204" pitchFamily="34" charset="0"/>
              </a:rPr>
              <a:t>Desire for more convenient meeting times </a:t>
            </a:r>
          </a:p>
        </p:txBody>
      </p:sp>
      <p:sp>
        <p:nvSpPr>
          <p:cNvPr id="46" name="TextBox 45">
            <a:extLst>
              <a:ext uri="{FF2B5EF4-FFF2-40B4-BE49-F238E27FC236}">
                <a16:creationId xmlns:a16="http://schemas.microsoft.com/office/drawing/2014/main" id="{43D098DE-8BA5-4579-9B31-E651EBD9A277}"/>
              </a:ext>
            </a:extLst>
          </p:cNvPr>
          <p:cNvSpPr txBox="1"/>
          <p:nvPr/>
        </p:nvSpPr>
        <p:spPr>
          <a:xfrm>
            <a:off x="4843941" y="931771"/>
            <a:ext cx="2990979" cy="923330"/>
          </a:xfrm>
          <a:prstGeom prst="rect">
            <a:avLst/>
          </a:prstGeom>
          <a:noFill/>
        </p:spPr>
        <p:txBody>
          <a:bodyPr wrap="square" rtlCol="0">
            <a:spAutoFit/>
          </a:bodyPr>
          <a:lstStyle/>
          <a:p>
            <a:r>
              <a:rPr lang="en-US" b="1" dirty="0">
                <a:cs typeface="Arial" panose="020B0604020202020204" pitchFamily="34" charset="0"/>
              </a:rPr>
              <a:t>For others, not always an inclusive and welcoming community</a:t>
            </a:r>
          </a:p>
        </p:txBody>
      </p:sp>
      <p:sp>
        <p:nvSpPr>
          <p:cNvPr id="48" name="TextBox 47">
            <a:extLst>
              <a:ext uri="{FF2B5EF4-FFF2-40B4-BE49-F238E27FC236}">
                <a16:creationId xmlns:a16="http://schemas.microsoft.com/office/drawing/2014/main" id="{C530CD3F-518C-4C6A-B03C-92D0F8DC80C8}"/>
              </a:ext>
            </a:extLst>
          </p:cNvPr>
          <p:cNvSpPr txBox="1"/>
          <p:nvPr/>
        </p:nvSpPr>
        <p:spPr>
          <a:xfrm>
            <a:off x="8903167" y="2782669"/>
            <a:ext cx="2704469" cy="646331"/>
          </a:xfrm>
          <a:prstGeom prst="rect">
            <a:avLst/>
          </a:prstGeom>
          <a:noFill/>
        </p:spPr>
        <p:txBody>
          <a:bodyPr wrap="square" rtlCol="0">
            <a:spAutoFit/>
          </a:bodyPr>
          <a:lstStyle/>
          <a:p>
            <a:r>
              <a:rPr lang="en-US" b="1" dirty="0">
                <a:cs typeface="Arial" panose="020B0604020202020204" pitchFamily="34" charset="0"/>
              </a:rPr>
              <a:t>Diversity not reflective of general population </a:t>
            </a:r>
          </a:p>
        </p:txBody>
      </p:sp>
      <p:sp>
        <p:nvSpPr>
          <p:cNvPr id="55" name="TextBox 54">
            <a:extLst>
              <a:ext uri="{FF2B5EF4-FFF2-40B4-BE49-F238E27FC236}">
                <a16:creationId xmlns:a16="http://schemas.microsoft.com/office/drawing/2014/main" id="{6D9FE1CD-C21E-45FF-A852-D468E335AA3E}"/>
              </a:ext>
            </a:extLst>
          </p:cNvPr>
          <p:cNvSpPr txBox="1"/>
          <p:nvPr/>
        </p:nvSpPr>
        <p:spPr>
          <a:xfrm>
            <a:off x="4822184" y="3475794"/>
            <a:ext cx="2990999" cy="646331"/>
          </a:xfrm>
          <a:prstGeom prst="rect">
            <a:avLst/>
          </a:prstGeom>
          <a:noFill/>
        </p:spPr>
        <p:txBody>
          <a:bodyPr wrap="square" rtlCol="0">
            <a:spAutoFit/>
          </a:bodyPr>
          <a:lstStyle/>
          <a:p>
            <a:r>
              <a:rPr lang="en-US" b="1" dirty="0"/>
              <a:t>Desire for more resources and training</a:t>
            </a:r>
          </a:p>
        </p:txBody>
      </p:sp>
      <p:cxnSp>
        <p:nvCxnSpPr>
          <p:cNvPr id="57" name="Straight Connector 56">
            <a:extLst>
              <a:ext uri="{FF2B5EF4-FFF2-40B4-BE49-F238E27FC236}">
                <a16:creationId xmlns:a16="http://schemas.microsoft.com/office/drawing/2014/main" id="{2BA13D5E-5A60-43F7-BDA4-A2AB7774AB3F}"/>
              </a:ext>
            </a:extLst>
          </p:cNvPr>
          <p:cNvCxnSpPr/>
          <p:nvPr/>
        </p:nvCxnSpPr>
        <p:spPr>
          <a:xfrm>
            <a:off x="3950695" y="3753500"/>
            <a:ext cx="0" cy="277502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7B8F12DC-D26E-40BA-A24F-D5DF66DC72D9}"/>
              </a:ext>
            </a:extLst>
          </p:cNvPr>
          <p:cNvCxnSpPr/>
          <p:nvPr/>
        </p:nvCxnSpPr>
        <p:spPr>
          <a:xfrm>
            <a:off x="3950695" y="1050266"/>
            <a:ext cx="0" cy="23025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Rectangle 63">
            <a:extLst>
              <a:ext uri="{FF2B5EF4-FFF2-40B4-BE49-F238E27FC236}">
                <a16:creationId xmlns:a16="http://schemas.microsoft.com/office/drawing/2014/main" id="{A7FF22EE-BE8C-4C03-AD23-F1473E79ECD2}"/>
              </a:ext>
            </a:extLst>
          </p:cNvPr>
          <p:cNvSpPr/>
          <p:nvPr/>
        </p:nvSpPr>
        <p:spPr>
          <a:xfrm>
            <a:off x="1001283" y="4108562"/>
            <a:ext cx="2715768" cy="1569660"/>
          </a:xfrm>
          <a:prstGeom prst="rect">
            <a:avLst/>
          </a:prstGeom>
          <a:noFill/>
        </p:spPr>
        <p:txBody>
          <a:bodyPr wrap="square" anchor="b">
            <a:spAutoFit/>
          </a:bodyPr>
          <a:lstStyle/>
          <a:p>
            <a:r>
              <a:rPr lang="en-US" sz="1400" dirty="0">
                <a:cs typeface="Arial" panose="020B0604020202020204" pitchFamily="34" charset="0"/>
              </a:rPr>
              <a:t>Some respondents felt welcome and included by the community and indicated that the leadership team does a good job to enable DCI.</a:t>
            </a:r>
          </a:p>
          <a:p>
            <a:r>
              <a:rPr lang="en-US" sz="1400" dirty="0">
                <a:cs typeface="Arial" panose="020B0604020202020204" pitchFamily="34" charset="0"/>
              </a:rPr>
              <a:t>  </a:t>
            </a:r>
          </a:p>
          <a:p>
            <a:endParaRPr lang="en-US" sz="1200" dirty="0">
              <a:cs typeface="Arial" panose="020B0604020202020204" pitchFamily="34" charset="0"/>
            </a:endParaRPr>
          </a:p>
        </p:txBody>
      </p:sp>
      <p:sp>
        <p:nvSpPr>
          <p:cNvPr id="66" name="TextBox 65">
            <a:extLst>
              <a:ext uri="{FF2B5EF4-FFF2-40B4-BE49-F238E27FC236}">
                <a16:creationId xmlns:a16="http://schemas.microsoft.com/office/drawing/2014/main" id="{67A433E7-B5CD-4279-B8BA-A9B73FF38EE1}"/>
              </a:ext>
            </a:extLst>
          </p:cNvPr>
          <p:cNvSpPr txBox="1"/>
          <p:nvPr/>
        </p:nvSpPr>
        <p:spPr>
          <a:xfrm>
            <a:off x="1004676" y="3408225"/>
            <a:ext cx="2844026" cy="646331"/>
          </a:xfrm>
          <a:prstGeom prst="rect">
            <a:avLst/>
          </a:prstGeom>
          <a:noFill/>
        </p:spPr>
        <p:txBody>
          <a:bodyPr wrap="square" rtlCol="0">
            <a:spAutoFit/>
          </a:bodyPr>
          <a:lstStyle/>
          <a:p>
            <a:r>
              <a:rPr lang="en-US" b="1" dirty="0"/>
              <a:t>For some, the community is inclusive. </a:t>
            </a:r>
            <a:endParaRPr lang="en-US" b="1" dirty="0">
              <a:cs typeface="Arial" panose="020B0604020202020204" pitchFamily="34" charset="0"/>
            </a:endParaRPr>
          </a:p>
        </p:txBody>
      </p:sp>
      <p:pic>
        <p:nvPicPr>
          <p:cNvPr id="5" name="Graphic 4" descr="Bullseye">
            <a:extLst>
              <a:ext uri="{FF2B5EF4-FFF2-40B4-BE49-F238E27FC236}">
                <a16:creationId xmlns:a16="http://schemas.microsoft.com/office/drawing/2014/main" id="{FA00A651-CDBC-45DA-8CC4-EB8DCA25DB5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22750" y="3455587"/>
            <a:ext cx="822680" cy="822680"/>
          </a:xfrm>
          <a:prstGeom prst="rect">
            <a:avLst/>
          </a:prstGeom>
        </p:spPr>
      </p:pic>
      <p:pic>
        <p:nvPicPr>
          <p:cNvPr id="18" name="Graphic 17" descr="Cheers">
            <a:extLst>
              <a:ext uri="{FF2B5EF4-FFF2-40B4-BE49-F238E27FC236}">
                <a16:creationId xmlns:a16="http://schemas.microsoft.com/office/drawing/2014/main" id="{E501AF10-66FA-47DB-996A-E7302285604E}"/>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980076" y="2802252"/>
            <a:ext cx="786384" cy="786384"/>
          </a:xfrm>
          <a:prstGeom prst="rect">
            <a:avLst/>
          </a:prstGeom>
        </p:spPr>
      </p:pic>
      <p:pic>
        <p:nvPicPr>
          <p:cNvPr id="14" name="Graphic 13" descr="Open hand">
            <a:extLst>
              <a:ext uri="{FF2B5EF4-FFF2-40B4-BE49-F238E27FC236}">
                <a16:creationId xmlns:a16="http://schemas.microsoft.com/office/drawing/2014/main" id="{A947EEB5-4932-4604-B657-5E18DDA1AD47}"/>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035010" y="1013918"/>
            <a:ext cx="787174" cy="787174"/>
          </a:xfrm>
          <a:prstGeom prst="rect">
            <a:avLst/>
          </a:prstGeom>
        </p:spPr>
      </p:pic>
      <p:pic>
        <p:nvPicPr>
          <p:cNvPr id="30" name="Graphic 29" descr="Business Growth">
            <a:extLst>
              <a:ext uri="{FF2B5EF4-FFF2-40B4-BE49-F238E27FC236}">
                <a16:creationId xmlns:a16="http://schemas.microsoft.com/office/drawing/2014/main" id="{20017E43-C751-477B-983B-5C4E0632055A}"/>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4048545" y="3543349"/>
            <a:ext cx="786384" cy="786384"/>
          </a:xfrm>
          <a:prstGeom prst="rect">
            <a:avLst/>
          </a:prstGeom>
        </p:spPr>
      </p:pic>
      <p:cxnSp>
        <p:nvCxnSpPr>
          <p:cNvPr id="40" name="Straight Connector 39">
            <a:extLst>
              <a:ext uri="{FF2B5EF4-FFF2-40B4-BE49-F238E27FC236}">
                <a16:creationId xmlns:a16="http://schemas.microsoft.com/office/drawing/2014/main" id="{CD4F87C6-2CB1-4BCC-A885-5954A47A0451}"/>
              </a:ext>
            </a:extLst>
          </p:cNvPr>
          <p:cNvCxnSpPr/>
          <p:nvPr/>
        </p:nvCxnSpPr>
        <p:spPr>
          <a:xfrm>
            <a:off x="7896629" y="2029832"/>
            <a:ext cx="0" cy="277502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itle 3">
            <a:extLst>
              <a:ext uri="{FF2B5EF4-FFF2-40B4-BE49-F238E27FC236}">
                <a16:creationId xmlns:a16="http://schemas.microsoft.com/office/drawing/2014/main" id="{9554AFA4-5E7A-4AD0-8CC5-BD361C644060}"/>
              </a:ext>
            </a:extLst>
          </p:cNvPr>
          <p:cNvSpPr txBox="1">
            <a:spLocks/>
          </p:cNvSpPr>
          <p:nvPr/>
        </p:nvSpPr>
        <p:spPr>
          <a:xfrm>
            <a:off x="1045430" y="6151098"/>
            <a:ext cx="11548726" cy="105302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050" dirty="0"/>
              <a:t>See appendix slides for detailed list of responses</a:t>
            </a:r>
          </a:p>
        </p:txBody>
      </p:sp>
      <p:sp>
        <p:nvSpPr>
          <p:cNvPr id="25" name="TextBox 24">
            <a:extLst>
              <a:ext uri="{FF2B5EF4-FFF2-40B4-BE49-F238E27FC236}">
                <a16:creationId xmlns:a16="http://schemas.microsoft.com/office/drawing/2014/main" id="{3CD3B73F-3D4F-4CFF-BAA2-734E6B73DC5E}"/>
              </a:ext>
            </a:extLst>
          </p:cNvPr>
          <p:cNvSpPr txBox="1"/>
          <p:nvPr/>
        </p:nvSpPr>
        <p:spPr>
          <a:xfrm>
            <a:off x="117231" y="6592332"/>
            <a:ext cx="1237957" cy="276999"/>
          </a:xfrm>
          <a:prstGeom prst="rect">
            <a:avLst/>
          </a:prstGeom>
          <a:noFill/>
        </p:spPr>
        <p:txBody>
          <a:bodyPr wrap="square" rtlCol="0">
            <a:spAutoFit/>
          </a:bodyPr>
          <a:lstStyle/>
          <a:p>
            <a:r>
              <a:rPr lang="en-US" sz="1200" dirty="0"/>
              <a:t>N=37</a:t>
            </a:r>
          </a:p>
        </p:txBody>
      </p:sp>
    </p:spTree>
    <p:extLst>
      <p:ext uri="{BB962C8B-B14F-4D97-AF65-F5344CB8AC3E}">
        <p14:creationId xmlns:p14="http://schemas.microsoft.com/office/powerpoint/2010/main" val="1710156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8BDFEE-2BEA-46BC-AA84-4210A5F23EF2}"/>
              </a:ext>
            </a:extLst>
          </p:cNvPr>
          <p:cNvSpPr>
            <a:spLocks noGrp="1"/>
          </p:cNvSpPr>
          <p:nvPr>
            <p:ph idx="1"/>
          </p:nvPr>
        </p:nvSpPr>
        <p:spPr/>
        <p:txBody>
          <a:bodyPr/>
          <a:lstStyle/>
          <a:p>
            <a:pPr marL="0" indent="0" algn="ctr">
              <a:buNone/>
            </a:pPr>
            <a:r>
              <a:rPr lang="en-US" dirty="0"/>
              <a:t>Appendix</a:t>
            </a:r>
          </a:p>
        </p:txBody>
      </p:sp>
    </p:spTree>
    <p:extLst>
      <p:ext uri="{BB962C8B-B14F-4D97-AF65-F5344CB8AC3E}">
        <p14:creationId xmlns:p14="http://schemas.microsoft.com/office/powerpoint/2010/main" val="24504133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89F03-62D6-433A-8BAE-C59BB3114692}"/>
              </a:ext>
            </a:extLst>
          </p:cNvPr>
          <p:cNvSpPr>
            <a:spLocks noGrp="1"/>
          </p:cNvSpPr>
          <p:nvPr>
            <p:ph type="title"/>
          </p:nvPr>
        </p:nvSpPr>
        <p:spPr>
          <a:xfrm>
            <a:off x="137160" y="0"/>
            <a:ext cx="12138660" cy="1325563"/>
          </a:xfrm>
        </p:spPr>
        <p:txBody>
          <a:bodyPr>
            <a:normAutofit/>
          </a:bodyPr>
          <a:lstStyle/>
          <a:p>
            <a:r>
              <a:rPr lang="en-US" sz="2800" b="1" dirty="0"/>
              <a:t>Q1. In the past year, did you experience the following types of diversity within the Hyperledger community?</a:t>
            </a:r>
            <a:br>
              <a:rPr lang="en-US" sz="2800" dirty="0"/>
            </a:br>
            <a:endParaRPr lang="en-US" sz="2800" b="1" dirty="0"/>
          </a:p>
        </p:txBody>
      </p:sp>
      <p:sp>
        <p:nvSpPr>
          <p:cNvPr id="14" name="Title 3">
            <a:extLst>
              <a:ext uri="{FF2B5EF4-FFF2-40B4-BE49-F238E27FC236}">
                <a16:creationId xmlns:a16="http://schemas.microsoft.com/office/drawing/2014/main" id="{DEB812CD-2E52-4508-99DF-BAADF23E6F24}"/>
              </a:ext>
            </a:extLst>
          </p:cNvPr>
          <p:cNvSpPr txBox="1">
            <a:spLocks/>
          </p:cNvSpPr>
          <p:nvPr/>
        </p:nvSpPr>
        <p:spPr>
          <a:xfrm>
            <a:off x="137160" y="6288721"/>
            <a:ext cx="8915400" cy="70167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1100" dirty="0"/>
              <a:t>*Majority of respondents were unsure about disability and LGBTQIA diversity. One contributing factor is that these diverse profiles can be hidden(e.g. hidden disabilities such as colleagues on spectrum</a:t>
            </a:r>
            <a:r>
              <a:rPr lang="en-US" sz="1600" dirty="0"/>
              <a:t>). </a:t>
            </a:r>
          </a:p>
        </p:txBody>
      </p:sp>
      <p:graphicFrame>
        <p:nvGraphicFramePr>
          <p:cNvPr id="9" name="Chart 8">
            <a:extLst>
              <a:ext uri="{FF2B5EF4-FFF2-40B4-BE49-F238E27FC236}">
                <a16:creationId xmlns:a16="http://schemas.microsoft.com/office/drawing/2014/main" id="{0856EC26-3264-40E5-80ED-BAFFFE62E9D7}"/>
              </a:ext>
            </a:extLst>
          </p:cNvPr>
          <p:cNvGraphicFramePr>
            <a:graphicFrameLocks/>
          </p:cNvGraphicFramePr>
          <p:nvPr>
            <p:extLst>
              <p:ext uri="{D42A27DB-BD31-4B8C-83A1-F6EECF244321}">
                <p14:modId xmlns:p14="http://schemas.microsoft.com/office/powerpoint/2010/main" val="2508258099"/>
              </p:ext>
            </p:extLst>
          </p:nvPr>
        </p:nvGraphicFramePr>
        <p:xfrm>
          <a:off x="6359149" y="1114425"/>
          <a:ext cx="5802630" cy="46434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2BAAF689-16B4-4A97-B04C-42ED331DA98D}"/>
              </a:ext>
            </a:extLst>
          </p:cNvPr>
          <p:cNvGraphicFramePr>
            <a:graphicFrameLocks/>
          </p:cNvGraphicFramePr>
          <p:nvPr>
            <p:extLst>
              <p:ext uri="{D42A27DB-BD31-4B8C-83A1-F6EECF244321}">
                <p14:modId xmlns:p14="http://schemas.microsoft.com/office/powerpoint/2010/main" val="1085095861"/>
              </p:ext>
            </p:extLst>
          </p:nvPr>
        </p:nvGraphicFramePr>
        <p:xfrm>
          <a:off x="30221" y="1325563"/>
          <a:ext cx="6342003" cy="475202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a:extLst>
              <a:ext uri="{FF2B5EF4-FFF2-40B4-BE49-F238E27FC236}">
                <a16:creationId xmlns:a16="http://schemas.microsoft.com/office/drawing/2014/main" id="{5503142A-E021-4A9B-8E0C-41CEEC7C1878}"/>
              </a:ext>
            </a:extLst>
          </p:cNvPr>
          <p:cNvSpPr txBox="1"/>
          <p:nvPr/>
        </p:nvSpPr>
        <p:spPr>
          <a:xfrm>
            <a:off x="266333" y="5975403"/>
            <a:ext cx="1237957" cy="253916"/>
          </a:xfrm>
          <a:prstGeom prst="rect">
            <a:avLst/>
          </a:prstGeom>
          <a:noFill/>
        </p:spPr>
        <p:txBody>
          <a:bodyPr wrap="square" rtlCol="0">
            <a:spAutoFit/>
          </a:bodyPr>
          <a:lstStyle/>
          <a:p>
            <a:r>
              <a:rPr lang="en-US" sz="1050" dirty="0"/>
              <a:t>N=9</a:t>
            </a:r>
          </a:p>
        </p:txBody>
      </p:sp>
      <p:sp>
        <p:nvSpPr>
          <p:cNvPr id="10" name="TextBox 9">
            <a:extLst>
              <a:ext uri="{FF2B5EF4-FFF2-40B4-BE49-F238E27FC236}">
                <a16:creationId xmlns:a16="http://schemas.microsoft.com/office/drawing/2014/main" id="{37474847-E196-434F-B82D-CDDA2E3003F2}"/>
              </a:ext>
            </a:extLst>
          </p:cNvPr>
          <p:cNvSpPr txBox="1"/>
          <p:nvPr/>
        </p:nvSpPr>
        <p:spPr>
          <a:xfrm>
            <a:off x="10923822" y="5815543"/>
            <a:ext cx="1237957" cy="253916"/>
          </a:xfrm>
          <a:prstGeom prst="rect">
            <a:avLst/>
          </a:prstGeom>
          <a:noFill/>
        </p:spPr>
        <p:txBody>
          <a:bodyPr wrap="square" rtlCol="0">
            <a:spAutoFit/>
          </a:bodyPr>
          <a:lstStyle/>
          <a:p>
            <a:r>
              <a:rPr lang="en-US" sz="1050" dirty="0"/>
              <a:t>N=13</a:t>
            </a:r>
          </a:p>
        </p:txBody>
      </p:sp>
    </p:spTree>
    <p:extLst>
      <p:ext uri="{BB962C8B-B14F-4D97-AF65-F5344CB8AC3E}">
        <p14:creationId xmlns:p14="http://schemas.microsoft.com/office/powerpoint/2010/main" val="20779756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89F03-62D6-433A-8BAE-C59BB3114692}"/>
              </a:ext>
            </a:extLst>
          </p:cNvPr>
          <p:cNvSpPr>
            <a:spLocks noGrp="1"/>
          </p:cNvSpPr>
          <p:nvPr>
            <p:ph type="title"/>
          </p:nvPr>
        </p:nvSpPr>
        <p:spPr>
          <a:xfrm>
            <a:off x="98474" y="31335"/>
            <a:ext cx="11957538" cy="1325563"/>
          </a:xfrm>
        </p:spPr>
        <p:txBody>
          <a:bodyPr>
            <a:normAutofit/>
          </a:bodyPr>
          <a:lstStyle/>
          <a:p>
            <a:r>
              <a:rPr lang="en-US" sz="2800" b="1" dirty="0"/>
              <a:t>Q2. In the past year, did you experience civility and inclusion within the Hyperledger community?</a:t>
            </a:r>
            <a:br>
              <a:rPr lang="en-US" sz="2800" dirty="0"/>
            </a:br>
            <a:endParaRPr lang="en-US" sz="2800" b="1" dirty="0"/>
          </a:p>
        </p:txBody>
      </p:sp>
      <p:sp>
        <p:nvSpPr>
          <p:cNvPr id="7" name="TextBox 6">
            <a:extLst>
              <a:ext uri="{FF2B5EF4-FFF2-40B4-BE49-F238E27FC236}">
                <a16:creationId xmlns:a16="http://schemas.microsoft.com/office/drawing/2014/main" id="{1680D2E1-8B19-4D6D-B713-9BE461A66DD5}"/>
              </a:ext>
            </a:extLst>
          </p:cNvPr>
          <p:cNvSpPr txBox="1"/>
          <p:nvPr/>
        </p:nvSpPr>
        <p:spPr>
          <a:xfrm>
            <a:off x="371327" y="6172316"/>
            <a:ext cx="1237957" cy="461665"/>
          </a:xfrm>
          <a:prstGeom prst="rect">
            <a:avLst/>
          </a:prstGeom>
          <a:noFill/>
        </p:spPr>
        <p:txBody>
          <a:bodyPr wrap="square" rtlCol="0">
            <a:spAutoFit/>
          </a:bodyPr>
          <a:lstStyle/>
          <a:p>
            <a:r>
              <a:rPr lang="en-US" sz="1200" dirty="0"/>
              <a:t>Civility, N=13</a:t>
            </a:r>
          </a:p>
          <a:p>
            <a:r>
              <a:rPr lang="en-US" sz="1200" dirty="0"/>
              <a:t>Inclusion, N=13</a:t>
            </a:r>
          </a:p>
        </p:txBody>
      </p:sp>
      <p:sp>
        <p:nvSpPr>
          <p:cNvPr id="9" name="TextBox 8">
            <a:extLst>
              <a:ext uri="{FF2B5EF4-FFF2-40B4-BE49-F238E27FC236}">
                <a16:creationId xmlns:a16="http://schemas.microsoft.com/office/drawing/2014/main" id="{EE157E3B-6AD8-4F87-B682-94272F111612}"/>
              </a:ext>
            </a:extLst>
          </p:cNvPr>
          <p:cNvSpPr txBox="1"/>
          <p:nvPr/>
        </p:nvSpPr>
        <p:spPr>
          <a:xfrm>
            <a:off x="6581408" y="6033169"/>
            <a:ext cx="1237957" cy="461665"/>
          </a:xfrm>
          <a:prstGeom prst="rect">
            <a:avLst/>
          </a:prstGeom>
          <a:noFill/>
        </p:spPr>
        <p:txBody>
          <a:bodyPr wrap="square" rtlCol="0">
            <a:spAutoFit/>
          </a:bodyPr>
          <a:lstStyle/>
          <a:p>
            <a:r>
              <a:rPr lang="en-US" sz="1200" dirty="0"/>
              <a:t>Civility, N=9</a:t>
            </a:r>
          </a:p>
          <a:p>
            <a:r>
              <a:rPr lang="en-US" sz="1200" dirty="0"/>
              <a:t>Inclusion, N=9</a:t>
            </a:r>
          </a:p>
        </p:txBody>
      </p:sp>
      <p:graphicFrame>
        <p:nvGraphicFramePr>
          <p:cNvPr id="10" name="Chart 9">
            <a:extLst>
              <a:ext uri="{FF2B5EF4-FFF2-40B4-BE49-F238E27FC236}">
                <a16:creationId xmlns:a16="http://schemas.microsoft.com/office/drawing/2014/main" id="{66BF96D3-ECDD-40D4-9203-0EA83D491FE7}"/>
              </a:ext>
            </a:extLst>
          </p:cNvPr>
          <p:cNvGraphicFramePr>
            <a:graphicFrameLocks/>
          </p:cNvGraphicFramePr>
          <p:nvPr>
            <p:extLst>
              <p:ext uri="{D42A27DB-BD31-4B8C-83A1-F6EECF244321}">
                <p14:modId xmlns:p14="http://schemas.microsoft.com/office/powerpoint/2010/main" val="3008840988"/>
              </p:ext>
            </p:extLst>
          </p:nvPr>
        </p:nvGraphicFramePr>
        <p:xfrm>
          <a:off x="-1" y="1390886"/>
          <a:ext cx="5894364" cy="478142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hart 10">
            <a:extLst>
              <a:ext uri="{FF2B5EF4-FFF2-40B4-BE49-F238E27FC236}">
                <a16:creationId xmlns:a16="http://schemas.microsoft.com/office/drawing/2014/main" id="{3844F01D-E1D2-4B43-A9E6-1BB7C03AF53C}"/>
              </a:ext>
            </a:extLst>
          </p:cNvPr>
          <p:cNvGraphicFramePr>
            <a:graphicFrameLocks/>
          </p:cNvGraphicFramePr>
          <p:nvPr>
            <p:extLst>
              <p:ext uri="{D42A27DB-BD31-4B8C-83A1-F6EECF244321}">
                <p14:modId xmlns:p14="http://schemas.microsoft.com/office/powerpoint/2010/main" val="1542093736"/>
              </p:ext>
            </p:extLst>
          </p:nvPr>
        </p:nvGraphicFramePr>
        <p:xfrm>
          <a:off x="5605975" y="1462132"/>
          <a:ext cx="6450037" cy="431969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88940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89F03-62D6-433A-8BAE-C59BB3114692}"/>
              </a:ext>
            </a:extLst>
          </p:cNvPr>
          <p:cNvSpPr>
            <a:spLocks noGrp="1"/>
          </p:cNvSpPr>
          <p:nvPr>
            <p:ph type="title"/>
          </p:nvPr>
        </p:nvSpPr>
        <p:spPr>
          <a:xfrm>
            <a:off x="117231" y="1"/>
            <a:ext cx="11957538" cy="1143000"/>
          </a:xfrm>
        </p:spPr>
        <p:txBody>
          <a:bodyPr>
            <a:normAutofit/>
          </a:bodyPr>
          <a:lstStyle/>
          <a:p>
            <a:r>
              <a:rPr lang="en-US" sz="2800" b="1" dirty="0"/>
              <a:t>Q4. Hyperledger events are inclusive and diverse</a:t>
            </a:r>
            <a:endParaRPr lang="en-US" sz="2800" b="1" dirty="0">
              <a:solidFill>
                <a:srgbClr val="FF0000"/>
              </a:solidFill>
            </a:endParaRPr>
          </a:p>
        </p:txBody>
      </p:sp>
      <p:sp>
        <p:nvSpPr>
          <p:cNvPr id="7" name="TextBox 6">
            <a:extLst>
              <a:ext uri="{FF2B5EF4-FFF2-40B4-BE49-F238E27FC236}">
                <a16:creationId xmlns:a16="http://schemas.microsoft.com/office/drawing/2014/main" id="{1680D2E1-8B19-4D6D-B713-9BE461A66DD5}"/>
              </a:ext>
            </a:extLst>
          </p:cNvPr>
          <p:cNvSpPr txBox="1"/>
          <p:nvPr/>
        </p:nvSpPr>
        <p:spPr>
          <a:xfrm>
            <a:off x="6862471" y="5692935"/>
            <a:ext cx="1237957" cy="276999"/>
          </a:xfrm>
          <a:prstGeom prst="rect">
            <a:avLst/>
          </a:prstGeom>
          <a:noFill/>
        </p:spPr>
        <p:txBody>
          <a:bodyPr wrap="square" rtlCol="0">
            <a:spAutoFit/>
          </a:bodyPr>
          <a:lstStyle/>
          <a:p>
            <a:r>
              <a:rPr lang="en-US" sz="1200" dirty="0"/>
              <a:t>N=9</a:t>
            </a:r>
          </a:p>
        </p:txBody>
      </p:sp>
      <p:graphicFrame>
        <p:nvGraphicFramePr>
          <p:cNvPr id="6" name="Chart 5">
            <a:extLst>
              <a:ext uri="{FF2B5EF4-FFF2-40B4-BE49-F238E27FC236}">
                <a16:creationId xmlns:a16="http://schemas.microsoft.com/office/drawing/2014/main" id="{0803E728-0A6B-4F73-8469-6B2146A0D972}"/>
              </a:ext>
            </a:extLst>
          </p:cNvPr>
          <p:cNvGraphicFramePr>
            <a:graphicFrameLocks/>
          </p:cNvGraphicFramePr>
          <p:nvPr>
            <p:extLst>
              <p:ext uri="{D42A27DB-BD31-4B8C-83A1-F6EECF244321}">
                <p14:modId xmlns:p14="http://schemas.microsoft.com/office/powerpoint/2010/main" val="659434637"/>
              </p:ext>
            </p:extLst>
          </p:nvPr>
        </p:nvGraphicFramePr>
        <p:xfrm>
          <a:off x="117231" y="1114427"/>
          <a:ext cx="6236824" cy="45942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a:extLst>
              <a:ext uri="{FF2B5EF4-FFF2-40B4-BE49-F238E27FC236}">
                <a16:creationId xmlns:a16="http://schemas.microsoft.com/office/drawing/2014/main" id="{2CC8DDC1-85B2-4140-8FC9-DBC00B245AF7}"/>
              </a:ext>
            </a:extLst>
          </p:cNvPr>
          <p:cNvGraphicFramePr>
            <a:graphicFrameLocks/>
          </p:cNvGraphicFramePr>
          <p:nvPr>
            <p:extLst>
              <p:ext uri="{D42A27DB-BD31-4B8C-83A1-F6EECF244321}">
                <p14:modId xmlns:p14="http://schemas.microsoft.com/office/powerpoint/2010/main" val="3803379670"/>
              </p:ext>
            </p:extLst>
          </p:nvPr>
        </p:nvGraphicFramePr>
        <p:xfrm>
          <a:off x="6354055" y="1114427"/>
          <a:ext cx="5837946" cy="4541346"/>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a:extLst>
              <a:ext uri="{FF2B5EF4-FFF2-40B4-BE49-F238E27FC236}">
                <a16:creationId xmlns:a16="http://schemas.microsoft.com/office/drawing/2014/main" id="{F31843D4-9377-4294-B794-0ED403AB7EEE}"/>
              </a:ext>
            </a:extLst>
          </p:cNvPr>
          <p:cNvSpPr txBox="1"/>
          <p:nvPr/>
        </p:nvSpPr>
        <p:spPr>
          <a:xfrm>
            <a:off x="385395" y="5693259"/>
            <a:ext cx="1237957" cy="276999"/>
          </a:xfrm>
          <a:prstGeom prst="rect">
            <a:avLst/>
          </a:prstGeom>
          <a:noFill/>
        </p:spPr>
        <p:txBody>
          <a:bodyPr wrap="square" rtlCol="0">
            <a:spAutoFit/>
          </a:bodyPr>
          <a:lstStyle/>
          <a:p>
            <a:r>
              <a:rPr lang="en-US" sz="1200" dirty="0"/>
              <a:t>N=13</a:t>
            </a:r>
          </a:p>
        </p:txBody>
      </p:sp>
    </p:spTree>
    <p:extLst>
      <p:ext uri="{BB962C8B-B14F-4D97-AF65-F5344CB8AC3E}">
        <p14:creationId xmlns:p14="http://schemas.microsoft.com/office/powerpoint/2010/main" val="16540814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89F03-62D6-433A-8BAE-C59BB3114692}"/>
              </a:ext>
            </a:extLst>
          </p:cNvPr>
          <p:cNvSpPr>
            <a:spLocks noGrp="1"/>
          </p:cNvSpPr>
          <p:nvPr>
            <p:ph type="title"/>
          </p:nvPr>
        </p:nvSpPr>
        <p:spPr>
          <a:xfrm>
            <a:off x="117231" y="131762"/>
            <a:ext cx="11957538" cy="995819"/>
          </a:xfrm>
        </p:spPr>
        <p:txBody>
          <a:bodyPr>
            <a:normAutofit fontScale="90000"/>
          </a:bodyPr>
          <a:lstStyle/>
          <a:p>
            <a:r>
              <a:rPr lang="en-US" sz="2800" b="1" dirty="0"/>
              <a:t>Q5. Provide your feedback on the Hyperledger community meetings (women respondents)</a:t>
            </a:r>
            <a:br>
              <a:rPr lang="en-US" sz="2800" dirty="0"/>
            </a:br>
            <a:endParaRPr lang="en-US" sz="2800" dirty="0"/>
          </a:p>
        </p:txBody>
      </p:sp>
      <p:sp>
        <p:nvSpPr>
          <p:cNvPr id="7" name="TextBox 6">
            <a:extLst>
              <a:ext uri="{FF2B5EF4-FFF2-40B4-BE49-F238E27FC236}">
                <a16:creationId xmlns:a16="http://schemas.microsoft.com/office/drawing/2014/main" id="{1680D2E1-8B19-4D6D-B713-9BE461A66DD5}"/>
              </a:ext>
            </a:extLst>
          </p:cNvPr>
          <p:cNvSpPr txBox="1"/>
          <p:nvPr/>
        </p:nvSpPr>
        <p:spPr>
          <a:xfrm>
            <a:off x="236644" y="6603127"/>
            <a:ext cx="1237957" cy="276999"/>
          </a:xfrm>
          <a:prstGeom prst="rect">
            <a:avLst/>
          </a:prstGeom>
          <a:noFill/>
        </p:spPr>
        <p:txBody>
          <a:bodyPr wrap="square" rtlCol="0">
            <a:spAutoFit/>
          </a:bodyPr>
          <a:lstStyle/>
          <a:p>
            <a:r>
              <a:rPr lang="en-US" sz="1200" dirty="0"/>
              <a:t>N=13</a:t>
            </a:r>
          </a:p>
        </p:txBody>
      </p:sp>
      <p:graphicFrame>
        <p:nvGraphicFramePr>
          <p:cNvPr id="11" name="Chart 10">
            <a:extLst>
              <a:ext uri="{FF2B5EF4-FFF2-40B4-BE49-F238E27FC236}">
                <a16:creationId xmlns:a16="http://schemas.microsoft.com/office/drawing/2014/main" id="{D3DDC7F2-669A-4CEE-9B09-34AEA8ECE5E9}"/>
              </a:ext>
            </a:extLst>
          </p:cNvPr>
          <p:cNvGraphicFramePr>
            <a:graphicFrameLocks/>
          </p:cNvGraphicFramePr>
          <p:nvPr/>
        </p:nvGraphicFramePr>
        <p:xfrm>
          <a:off x="236644" y="894340"/>
          <a:ext cx="11244678" cy="544743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480806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89F03-62D6-433A-8BAE-C59BB3114692}"/>
              </a:ext>
            </a:extLst>
          </p:cNvPr>
          <p:cNvSpPr>
            <a:spLocks noGrp="1"/>
          </p:cNvSpPr>
          <p:nvPr>
            <p:ph type="title"/>
          </p:nvPr>
        </p:nvSpPr>
        <p:spPr>
          <a:xfrm>
            <a:off x="234462" y="185575"/>
            <a:ext cx="11957538" cy="995819"/>
          </a:xfrm>
        </p:spPr>
        <p:txBody>
          <a:bodyPr>
            <a:normAutofit fontScale="90000"/>
          </a:bodyPr>
          <a:lstStyle/>
          <a:p>
            <a:r>
              <a:rPr lang="en-US" sz="2800" b="1" dirty="0"/>
              <a:t>Q5. Provide your feedback on the Hyperledger community meetings (Black and Latin/Hispanic/Spanish)</a:t>
            </a:r>
            <a:br>
              <a:rPr lang="en-US" sz="2800" dirty="0"/>
            </a:br>
            <a:endParaRPr lang="en-US" sz="2800" dirty="0"/>
          </a:p>
        </p:txBody>
      </p:sp>
      <p:sp>
        <p:nvSpPr>
          <p:cNvPr id="7" name="TextBox 6">
            <a:extLst>
              <a:ext uri="{FF2B5EF4-FFF2-40B4-BE49-F238E27FC236}">
                <a16:creationId xmlns:a16="http://schemas.microsoft.com/office/drawing/2014/main" id="{1680D2E1-8B19-4D6D-B713-9BE461A66DD5}"/>
              </a:ext>
            </a:extLst>
          </p:cNvPr>
          <p:cNvSpPr txBox="1"/>
          <p:nvPr/>
        </p:nvSpPr>
        <p:spPr>
          <a:xfrm>
            <a:off x="1194588" y="5841298"/>
            <a:ext cx="1042176" cy="276999"/>
          </a:xfrm>
          <a:prstGeom prst="rect">
            <a:avLst/>
          </a:prstGeom>
          <a:noFill/>
        </p:spPr>
        <p:txBody>
          <a:bodyPr wrap="square" rtlCol="0">
            <a:spAutoFit/>
          </a:bodyPr>
          <a:lstStyle/>
          <a:p>
            <a:r>
              <a:rPr lang="en-US" sz="1200" dirty="0"/>
              <a:t>N=9</a:t>
            </a:r>
          </a:p>
        </p:txBody>
      </p:sp>
      <p:graphicFrame>
        <p:nvGraphicFramePr>
          <p:cNvPr id="8" name="Chart 7">
            <a:extLst>
              <a:ext uri="{FF2B5EF4-FFF2-40B4-BE49-F238E27FC236}">
                <a16:creationId xmlns:a16="http://schemas.microsoft.com/office/drawing/2014/main" id="{7C77CB3F-4498-4000-ABAD-BEA999B99C10}"/>
              </a:ext>
            </a:extLst>
          </p:cNvPr>
          <p:cNvGraphicFramePr>
            <a:graphicFrameLocks/>
          </p:cNvGraphicFramePr>
          <p:nvPr/>
        </p:nvGraphicFramePr>
        <p:xfrm>
          <a:off x="463066" y="1152965"/>
          <a:ext cx="10692614" cy="570503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2562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4FF3D9A-0A93-4905-83C8-BA75C840B714}"/>
              </a:ext>
            </a:extLst>
          </p:cNvPr>
          <p:cNvSpPr>
            <a:spLocks noGrp="1"/>
          </p:cNvSpPr>
          <p:nvPr>
            <p:ph type="title"/>
          </p:nvPr>
        </p:nvSpPr>
        <p:spPr>
          <a:xfrm>
            <a:off x="257628" y="0"/>
            <a:ext cx="10515600" cy="1325563"/>
          </a:xfrm>
        </p:spPr>
        <p:txBody>
          <a:bodyPr/>
          <a:lstStyle/>
          <a:p>
            <a:r>
              <a:rPr lang="en-US" dirty="0"/>
              <a:t>Executive Summary</a:t>
            </a:r>
          </a:p>
        </p:txBody>
      </p:sp>
      <p:sp>
        <p:nvSpPr>
          <p:cNvPr id="4" name="Content Placeholder 3">
            <a:extLst>
              <a:ext uri="{FF2B5EF4-FFF2-40B4-BE49-F238E27FC236}">
                <a16:creationId xmlns:a16="http://schemas.microsoft.com/office/drawing/2014/main" id="{DE516CC5-6BAC-442E-9FD7-17F6CF2BB49A}"/>
              </a:ext>
            </a:extLst>
          </p:cNvPr>
          <p:cNvSpPr>
            <a:spLocks noGrp="1"/>
          </p:cNvSpPr>
          <p:nvPr>
            <p:ph sz="quarter" idx="11"/>
          </p:nvPr>
        </p:nvSpPr>
        <p:spPr>
          <a:xfrm>
            <a:off x="257628" y="1182623"/>
            <a:ext cx="11236887" cy="4748857"/>
          </a:xfrm>
        </p:spPr>
        <p:txBody>
          <a:bodyPr>
            <a:normAutofit fontScale="85000" lnSpcReduction="20000"/>
          </a:bodyPr>
          <a:lstStyle/>
          <a:p>
            <a:r>
              <a:rPr lang="en-US" b="1" dirty="0"/>
              <a:t>Limited responses from underrepresented groups</a:t>
            </a:r>
            <a:r>
              <a:rPr lang="en-US" dirty="0"/>
              <a:t>. Received 98 responses of which men consisted of 85% of responses and woman, 13%. More than half of respondents were Caucasian,  Asian at 30% , and only 9% percent were made up of black and Hispanic respondents. </a:t>
            </a:r>
          </a:p>
          <a:p>
            <a:r>
              <a:rPr lang="en-US" dirty="0"/>
              <a:t>While </a:t>
            </a:r>
            <a:r>
              <a:rPr lang="en-US" b="1" dirty="0"/>
              <a:t>majority of respondents across all demographic profiles experience civility and inclusion within the Hyperledger community overall, diversity (particularly gender) is not experienced by majority of respondents</a:t>
            </a:r>
            <a:r>
              <a:rPr lang="en-US" dirty="0"/>
              <a:t>. Additionally, Hyperledger events and meetings are not always inclusive or diverse with variation in responses by demographic profile. </a:t>
            </a:r>
          </a:p>
          <a:p>
            <a:r>
              <a:rPr lang="en-US" dirty="0"/>
              <a:t>Respondents appear to be engaged with majority contributing to code and communicating with the chat and emails. However, challenges were citied around finding the agenda/meeting information and the right chat channel (40-45% of respondents). </a:t>
            </a:r>
          </a:p>
          <a:p>
            <a:r>
              <a:rPr lang="en-US" dirty="0"/>
              <a:t>Hyperledger community members are roughly concentrated across three major time zone clusters: Americas (largely US) (42%), Europe (25%), and India (21%). Likely one of the reasons why majority of respondents cited difficulties with meeting times. </a:t>
            </a:r>
          </a:p>
        </p:txBody>
      </p:sp>
    </p:spTree>
    <p:extLst>
      <p:ext uri="{BB962C8B-B14F-4D97-AF65-F5344CB8AC3E}">
        <p14:creationId xmlns:p14="http://schemas.microsoft.com/office/powerpoint/2010/main" val="11307872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89F03-62D6-433A-8BAE-C59BB3114692}"/>
              </a:ext>
            </a:extLst>
          </p:cNvPr>
          <p:cNvSpPr>
            <a:spLocks noGrp="1"/>
          </p:cNvSpPr>
          <p:nvPr>
            <p:ph type="title"/>
          </p:nvPr>
        </p:nvSpPr>
        <p:spPr>
          <a:xfrm>
            <a:off x="117231" y="0"/>
            <a:ext cx="11957538" cy="1325563"/>
          </a:xfrm>
        </p:spPr>
        <p:txBody>
          <a:bodyPr>
            <a:normAutofit/>
          </a:bodyPr>
          <a:lstStyle/>
          <a:p>
            <a:r>
              <a:rPr lang="en-US" sz="2800" b="1" dirty="0"/>
              <a:t>Q6. Provide your feedback on Hyperledger chat channels (woman respondents) </a:t>
            </a:r>
            <a:endParaRPr lang="en-US" sz="2800" b="1" dirty="0">
              <a:solidFill>
                <a:srgbClr val="FF0000"/>
              </a:solidFill>
            </a:endParaRPr>
          </a:p>
        </p:txBody>
      </p:sp>
      <p:sp>
        <p:nvSpPr>
          <p:cNvPr id="7" name="TextBox 6">
            <a:extLst>
              <a:ext uri="{FF2B5EF4-FFF2-40B4-BE49-F238E27FC236}">
                <a16:creationId xmlns:a16="http://schemas.microsoft.com/office/drawing/2014/main" id="{1680D2E1-8B19-4D6D-B713-9BE461A66DD5}"/>
              </a:ext>
            </a:extLst>
          </p:cNvPr>
          <p:cNvSpPr txBox="1"/>
          <p:nvPr/>
        </p:nvSpPr>
        <p:spPr>
          <a:xfrm>
            <a:off x="5850401" y="6611779"/>
            <a:ext cx="1237957" cy="246221"/>
          </a:xfrm>
          <a:prstGeom prst="rect">
            <a:avLst/>
          </a:prstGeom>
          <a:noFill/>
        </p:spPr>
        <p:txBody>
          <a:bodyPr wrap="square" rtlCol="0">
            <a:spAutoFit/>
          </a:bodyPr>
          <a:lstStyle/>
          <a:p>
            <a:r>
              <a:rPr lang="en-US" sz="1000" dirty="0"/>
              <a:t>N=13</a:t>
            </a:r>
          </a:p>
        </p:txBody>
      </p:sp>
      <p:graphicFrame>
        <p:nvGraphicFramePr>
          <p:cNvPr id="8" name="Chart 7">
            <a:extLst>
              <a:ext uri="{FF2B5EF4-FFF2-40B4-BE49-F238E27FC236}">
                <a16:creationId xmlns:a16="http://schemas.microsoft.com/office/drawing/2014/main" id="{50EBEC20-A9B1-4BEB-9CC6-40380BD2FAE7}"/>
              </a:ext>
            </a:extLst>
          </p:cNvPr>
          <p:cNvGraphicFramePr>
            <a:graphicFrameLocks/>
          </p:cNvGraphicFramePr>
          <p:nvPr>
            <p:extLst>
              <p:ext uri="{D42A27DB-BD31-4B8C-83A1-F6EECF244321}">
                <p14:modId xmlns:p14="http://schemas.microsoft.com/office/powerpoint/2010/main" val="377316271"/>
              </p:ext>
            </p:extLst>
          </p:nvPr>
        </p:nvGraphicFramePr>
        <p:xfrm>
          <a:off x="-126610" y="454501"/>
          <a:ext cx="11396589" cy="594899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6416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89F03-62D6-433A-8BAE-C59BB3114692}"/>
              </a:ext>
            </a:extLst>
          </p:cNvPr>
          <p:cNvSpPr>
            <a:spLocks noGrp="1"/>
          </p:cNvSpPr>
          <p:nvPr>
            <p:ph type="title"/>
          </p:nvPr>
        </p:nvSpPr>
        <p:spPr>
          <a:xfrm>
            <a:off x="117231" y="0"/>
            <a:ext cx="11957538" cy="1325563"/>
          </a:xfrm>
        </p:spPr>
        <p:txBody>
          <a:bodyPr>
            <a:normAutofit/>
          </a:bodyPr>
          <a:lstStyle/>
          <a:p>
            <a:r>
              <a:rPr lang="en-US" sz="2800" b="1" dirty="0"/>
              <a:t>Q6. Provide your feedback on Hyperledger chat channels (Black/Latin/Hispanic respondents) </a:t>
            </a:r>
            <a:endParaRPr lang="en-US" sz="2800" b="1" dirty="0">
              <a:solidFill>
                <a:srgbClr val="FF0000"/>
              </a:solidFill>
            </a:endParaRPr>
          </a:p>
        </p:txBody>
      </p:sp>
      <p:sp>
        <p:nvSpPr>
          <p:cNvPr id="7" name="TextBox 6">
            <a:extLst>
              <a:ext uri="{FF2B5EF4-FFF2-40B4-BE49-F238E27FC236}">
                <a16:creationId xmlns:a16="http://schemas.microsoft.com/office/drawing/2014/main" id="{1680D2E1-8B19-4D6D-B713-9BE461A66DD5}"/>
              </a:ext>
            </a:extLst>
          </p:cNvPr>
          <p:cNvSpPr txBox="1"/>
          <p:nvPr/>
        </p:nvSpPr>
        <p:spPr>
          <a:xfrm>
            <a:off x="175288" y="6495142"/>
            <a:ext cx="3221055" cy="276999"/>
          </a:xfrm>
          <a:prstGeom prst="rect">
            <a:avLst/>
          </a:prstGeom>
          <a:noFill/>
        </p:spPr>
        <p:txBody>
          <a:bodyPr wrap="square" rtlCol="0">
            <a:spAutoFit/>
          </a:bodyPr>
          <a:lstStyle/>
          <a:p>
            <a:r>
              <a:rPr lang="en-US" sz="1200" dirty="0"/>
              <a:t>N=9; </a:t>
            </a:r>
          </a:p>
        </p:txBody>
      </p:sp>
      <p:graphicFrame>
        <p:nvGraphicFramePr>
          <p:cNvPr id="11" name="Chart 10">
            <a:extLst>
              <a:ext uri="{FF2B5EF4-FFF2-40B4-BE49-F238E27FC236}">
                <a16:creationId xmlns:a16="http://schemas.microsoft.com/office/drawing/2014/main" id="{CD7527FF-AAB0-4759-B42C-A5FDDF109BCE}"/>
              </a:ext>
            </a:extLst>
          </p:cNvPr>
          <p:cNvGraphicFramePr>
            <a:graphicFrameLocks/>
          </p:cNvGraphicFramePr>
          <p:nvPr/>
        </p:nvGraphicFramePr>
        <p:xfrm>
          <a:off x="117231" y="1143949"/>
          <a:ext cx="11566282" cy="535119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054118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89F03-62D6-433A-8BAE-C59BB3114692}"/>
              </a:ext>
            </a:extLst>
          </p:cNvPr>
          <p:cNvSpPr>
            <a:spLocks noGrp="1"/>
          </p:cNvSpPr>
          <p:nvPr>
            <p:ph type="title"/>
          </p:nvPr>
        </p:nvSpPr>
        <p:spPr>
          <a:xfrm>
            <a:off x="117231" y="0"/>
            <a:ext cx="11685562" cy="764178"/>
          </a:xfrm>
        </p:spPr>
        <p:txBody>
          <a:bodyPr>
            <a:normAutofit fontScale="90000"/>
          </a:bodyPr>
          <a:lstStyle/>
          <a:p>
            <a:r>
              <a:rPr lang="en-US" sz="2200" b="1" dirty="0"/>
              <a:t>Q13</a:t>
            </a:r>
            <a:r>
              <a:rPr lang="en-US" sz="2700" b="1" dirty="0"/>
              <a:t>. </a:t>
            </a:r>
            <a:br>
              <a:rPr lang="en-US" sz="2800" b="1" dirty="0">
                <a:solidFill>
                  <a:srgbClr val="FF0000"/>
                </a:solidFill>
              </a:rPr>
            </a:br>
            <a:endParaRPr lang="en-US" sz="2800" b="1" dirty="0">
              <a:solidFill>
                <a:srgbClr val="FF0000"/>
              </a:solidFill>
            </a:endParaRPr>
          </a:p>
        </p:txBody>
      </p:sp>
      <p:sp>
        <p:nvSpPr>
          <p:cNvPr id="2" name="Rectangle 1">
            <a:extLst>
              <a:ext uri="{FF2B5EF4-FFF2-40B4-BE49-F238E27FC236}">
                <a16:creationId xmlns:a16="http://schemas.microsoft.com/office/drawing/2014/main" id="{4F69232D-5B9E-4C7B-88AA-7EAE40F10B05}"/>
              </a:ext>
            </a:extLst>
          </p:cNvPr>
          <p:cNvSpPr/>
          <p:nvPr/>
        </p:nvSpPr>
        <p:spPr>
          <a:xfrm>
            <a:off x="117231" y="1587335"/>
            <a:ext cx="6096000" cy="646331"/>
          </a:xfrm>
          <a:prstGeom prst="rect">
            <a:avLst/>
          </a:prstGeom>
        </p:spPr>
        <p:txBody>
          <a:bodyPr>
            <a:spAutoFit/>
          </a:bodyPr>
          <a:lstStyle/>
          <a:p>
            <a:r>
              <a:rPr lang="en-US" dirty="0"/>
              <a:t>“I am new to the community and have felt completely welcome to participate in any ways I felt comfortable.”</a:t>
            </a:r>
          </a:p>
        </p:txBody>
      </p:sp>
      <p:sp>
        <p:nvSpPr>
          <p:cNvPr id="3" name="Rectangle 2">
            <a:extLst>
              <a:ext uri="{FF2B5EF4-FFF2-40B4-BE49-F238E27FC236}">
                <a16:creationId xmlns:a16="http://schemas.microsoft.com/office/drawing/2014/main" id="{B65FC48E-33DE-4FD1-9463-065C19CEB57F}"/>
              </a:ext>
            </a:extLst>
          </p:cNvPr>
          <p:cNvSpPr/>
          <p:nvPr/>
        </p:nvSpPr>
        <p:spPr>
          <a:xfrm>
            <a:off x="6822128" y="1541169"/>
            <a:ext cx="3419719" cy="369332"/>
          </a:xfrm>
          <a:prstGeom prst="rect">
            <a:avLst/>
          </a:prstGeom>
        </p:spPr>
        <p:txBody>
          <a:bodyPr wrap="none">
            <a:spAutoFit/>
          </a:bodyPr>
          <a:lstStyle/>
          <a:p>
            <a:r>
              <a:rPr lang="en-US" dirty="0"/>
              <a:t>“The community is very inclusive.”</a:t>
            </a:r>
          </a:p>
        </p:txBody>
      </p:sp>
      <p:sp>
        <p:nvSpPr>
          <p:cNvPr id="5" name="Rectangle 4">
            <a:extLst>
              <a:ext uri="{FF2B5EF4-FFF2-40B4-BE49-F238E27FC236}">
                <a16:creationId xmlns:a16="http://schemas.microsoft.com/office/drawing/2014/main" id="{B6ACA2B4-0922-4535-8C81-5F43EF8BB9BF}"/>
              </a:ext>
            </a:extLst>
          </p:cNvPr>
          <p:cNvSpPr/>
          <p:nvPr/>
        </p:nvSpPr>
        <p:spPr>
          <a:xfrm>
            <a:off x="117231" y="2464020"/>
            <a:ext cx="6096000" cy="923330"/>
          </a:xfrm>
          <a:prstGeom prst="rect">
            <a:avLst/>
          </a:prstGeom>
        </p:spPr>
        <p:txBody>
          <a:bodyPr>
            <a:spAutoFit/>
          </a:bodyPr>
          <a:lstStyle/>
          <a:p>
            <a:r>
              <a:rPr lang="en-US" dirty="0"/>
              <a:t>“Non-developer community calls I've been on assume a US time zone. The events also are focused on the US - that makes it hard for folks to join in.”</a:t>
            </a:r>
          </a:p>
        </p:txBody>
      </p:sp>
      <p:sp>
        <p:nvSpPr>
          <p:cNvPr id="9" name="Rectangle 8">
            <a:extLst>
              <a:ext uri="{FF2B5EF4-FFF2-40B4-BE49-F238E27FC236}">
                <a16:creationId xmlns:a16="http://schemas.microsoft.com/office/drawing/2014/main" id="{3C4DC516-E0FA-4667-A8CF-28FB4B7C912A}"/>
              </a:ext>
            </a:extLst>
          </p:cNvPr>
          <p:cNvSpPr/>
          <p:nvPr/>
        </p:nvSpPr>
        <p:spPr>
          <a:xfrm>
            <a:off x="117231" y="3617704"/>
            <a:ext cx="6096000" cy="2585323"/>
          </a:xfrm>
          <a:prstGeom prst="rect">
            <a:avLst/>
          </a:prstGeom>
        </p:spPr>
        <p:txBody>
          <a:bodyPr wrap="square">
            <a:spAutoFit/>
          </a:bodyPr>
          <a:lstStyle/>
          <a:p>
            <a:r>
              <a:rPr lang="en-US" dirty="0"/>
              <a:t>“The TSC come across as unwelcoming and uncivil/impolite.    opening an item for discussion the chair will first state their opinion on the matter and then steer discussion to support their opinion.  It comes across as a challenge to defy him, and on a few occasions he has chided the TSC members for not falling into consensus with his view.    At least one other TSC member will yell and occasionally swear in frustration at other members when they don't get their way.  This is not safe and welcoming behavior.”</a:t>
            </a:r>
          </a:p>
        </p:txBody>
      </p:sp>
      <p:sp>
        <p:nvSpPr>
          <p:cNvPr id="13" name="Rectangle 12">
            <a:extLst>
              <a:ext uri="{FF2B5EF4-FFF2-40B4-BE49-F238E27FC236}">
                <a16:creationId xmlns:a16="http://schemas.microsoft.com/office/drawing/2014/main" id="{9242C820-7F1D-4ED5-8E05-3ABE4A024DE8}"/>
              </a:ext>
            </a:extLst>
          </p:cNvPr>
          <p:cNvSpPr/>
          <p:nvPr/>
        </p:nvSpPr>
        <p:spPr>
          <a:xfrm>
            <a:off x="6822128" y="2260135"/>
            <a:ext cx="5184648" cy="3416320"/>
          </a:xfrm>
          <a:prstGeom prst="rect">
            <a:avLst/>
          </a:prstGeom>
        </p:spPr>
        <p:txBody>
          <a:bodyPr wrap="square">
            <a:spAutoFit/>
          </a:bodyPr>
          <a:lstStyle/>
          <a:p>
            <a:r>
              <a:rPr lang="en-US" dirty="0"/>
              <a:t>“Diversity, civility, and inclusion in the Hyperledger community is generally a given. Leaders set good examples. As the community expands its global footprint, a  perfect world cannot be expected, standards are best set by example. Also allow some wriggle room for mistakes and learning. i.e. many with Big Tech background are in political cultures where diversity, civility, and inclusion are more important than technical ability. This is not the case in smaller companies and global companies outside the west. So while setting DCI examples, also tolerate and teach how to deal with differences.”</a:t>
            </a:r>
          </a:p>
        </p:txBody>
      </p:sp>
      <p:sp>
        <p:nvSpPr>
          <p:cNvPr id="14" name="Rectangle 13">
            <a:extLst>
              <a:ext uri="{FF2B5EF4-FFF2-40B4-BE49-F238E27FC236}">
                <a16:creationId xmlns:a16="http://schemas.microsoft.com/office/drawing/2014/main" id="{F62C36AB-5A3E-4C37-98D2-208795334239}"/>
              </a:ext>
            </a:extLst>
          </p:cNvPr>
          <p:cNvSpPr/>
          <p:nvPr/>
        </p:nvSpPr>
        <p:spPr>
          <a:xfrm>
            <a:off x="117231" y="279191"/>
            <a:ext cx="11005625" cy="1200329"/>
          </a:xfrm>
          <a:prstGeom prst="rect">
            <a:avLst/>
          </a:prstGeom>
        </p:spPr>
        <p:txBody>
          <a:bodyPr wrap="square">
            <a:spAutoFit/>
          </a:bodyPr>
          <a:lstStyle/>
          <a:p>
            <a:r>
              <a:rPr lang="en-US" b="1" dirty="0"/>
              <a:t>Please provide any thoughts or comments that you have on diversity, civility, and inclusion in the Hyperledger community including sharing past experiences that you feel may be relevant and useful for us to be aware of and/or suggestions and ideas of what you think could be done to expand, grow, and improve diversity, civility, and inclusion in the Hyperledger community</a:t>
            </a:r>
            <a:r>
              <a:rPr lang="en-US" dirty="0"/>
              <a:t>.</a:t>
            </a:r>
          </a:p>
        </p:txBody>
      </p:sp>
    </p:spTree>
    <p:extLst>
      <p:ext uri="{BB962C8B-B14F-4D97-AF65-F5344CB8AC3E}">
        <p14:creationId xmlns:p14="http://schemas.microsoft.com/office/powerpoint/2010/main" val="34578200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89F03-62D6-433A-8BAE-C59BB3114692}"/>
              </a:ext>
            </a:extLst>
          </p:cNvPr>
          <p:cNvSpPr>
            <a:spLocks noGrp="1"/>
          </p:cNvSpPr>
          <p:nvPr>
            <p:ph type="title"/>
          </p:nvPr>
        </p:nvSpPr>
        <p:spPr>
          <a:xfrm>
            <a:off x="117231" y="72890"/>
            <a:ext cx="11957538" cy="1325563"/>
          </a:xfrm>
        </p:spPr>
        <p:txBody>
          <a:bodyPr>
            <a:normAutofit/>
          </a:bodyPr>
          <a:lstStyle/>
          <a:p>
            <a:r>
              <a:rPr lang="en-US" sz="2800" b="1" dirty="0"/>
              <a:t>Q13. Continued.. </a:t>
            </a:r>
            <a:br>
              <a:rPr lang="en-US" sz="2800" b="1" dirty="0">
                <a:solidFill>
                  <a:srgbClr val="FF0000"/>
                </a:solidFill>
              </a:rPr>
            </a:br>
            <a:endParaRPr lang="en-US" sz="2800" b="1" dirty="0">
              <a:solidFill>
                <a:srgbClr val="FF0000"/>
              </a:solidFill>
            </a:endParaRPr>
          </a:p>
        </p:txBody>
      </p:sp>
      <p:sp>
        <p:nvSpPr>
          <p:cNvPr id="10" name="Rectangle 9">
            <a:extLst>
              <a:ext uri="{FF2B5EF4-FFF2-40B4-BE49-F238E27FC236}">
                <a16:creationId xmlns:a16="http://schemas.microsoft.com/office/drawing/2014/main" id="{609105B5-0E77-4008-8073-E77729946244}"/>
              </a:ext>
            </a:extLst>
          </p:cNvPr>
          <p:cNvSpPr/>
          <p:nvPr/>
        </p:nvSpPr>
        <p:spPr>
          <a:xfrm>
            <a:off x="6466450" y="773183"/>
            <a:ext cx="5724144" cy="1200329"/>
          </a:xfrm>
          <a:prstGeom prst="rect">
            <a:avLst/>
          </a:prstGeom>
        </p:spPr>
        <p:txBody>
          <a:bodyPr wrap="square">
            <a:spAutoFit/>
          </a:bodyPr>
          <a:lstStyle/>
          <a:p>
            <a:r>
              <a:rPr lang="en-US" dirty="0"/>
              <a:t>“The open source software community is not diverse by default. To get to diversity will take a concerted effort. Civility is fine but if diversity is a goal we need to do more than a survey.</a:t>
            </a:r>
          </a:p>
        </p:txBody>
      </p:sp>
      <p:sp>
        <p:nvSpPr>
          <p:cNvPr id="11" name="Rectangle 10">
            <a:extLst>
              <a:ext uri="{FF2B5EF4-FFF2-40B4-BE49-F238E27FC236}">
                <a16:creationId xmlns:a16="http://schemas.microsoft.com/office/drawing/2014/main" id="{A0AA6E53-03F0-432E-90F0-DCE87BE47BF1}"/>
              </a:ext>
            </a:extLst>
          </p:cNvPr>
          <p:cNvSpPr/>
          <p:nvPr/>
        </p:nvSpPr>
        <p:spPr>
          <a:xfrm>
            <a:off x="6466450" y="2092873"/>
            <a:ext cx="5724144" cy="646331"/>
          </a:xfrm>
          <a:prstGeom prst="rect">
            <a:avLst/>
          </a:prstGeom>
        </p:spPr>
        <p:txBody>
          <a:bodyPr wrap="square">
            <a:spAutoFit/>
          </a:bodyPr>
          <a:lstStyle/>
          <a:p>
            <a:r>
              <a:rPr lang="en-US" dirty="0"/>
              <a:t>“Reach out to groups that are not highly represented in the Hyperledger community”</a:t>
            </a:r>
          </a:p>
        </p:txBody>
      </p:sp>
      <p:sp>
        <p:nvSpPr>
          <p:cNvPr id="12" name="Rectangle 11">
            <a:extLst>
              <a:ext uri="{FF2B5EF4-FFF2-40B4-BE49-F238E27FC236}">
                <a16:creationId xmlns:a16="http://schemas.microsoft.com/office/drawing/2014/main" id="{2FE89453-C72B-4372-944A-B329A78FE64C}"/>
              </a:ext>
            </a:extLst>
          </p:cNvPr>
          <p:cNvSpPr/>
          <p:nvPr/>
        </p:nvSpPr>
        <p:spPr>
          <a:xfrm>
            <a:off x="115824" y="773183"/>
            <a:ext cx="5978769" cy="2585323"/>
          </a:xfrm>
          <a:prstGeom prst="rect">
            <a:avLst/>
          </a:prstGeom>
        </p:spPr>
        <p:txBody>
          <a:bodyPr wrap="square">
            <a:spAutoFit/>
          </a:bodyPr>
          <a:lstStyle/>
          <a:p>
            <a:r>
              <a:rPr lang="en-US" dirty="0"/>
              <a:t>“More than diversity is the lack of responsiveness on rocket chat and other channels. Also, find "real-world" code examples beyond 2 orgs is hard, as is having a working substitute for composer that actually let's people  worth through POCs  -- or a viable narrative to bootstrap that one can actually use to build working POCs -- you appear to have it working well for the community from a diversity perspective, now can you please work on something we can actually use to modify your samples so we can spin up quickly?”</a:t>
            </a:r>
          </a:p>
        </p:txBody>
      </p:sp>
      <p:sp>
        <p:nvSpPr>
          <p:cNvPr id="6" name="Rectangle 5">
            <a:extLst>
              <a:ext uri="{FF2B5EF4-FFF2-40B4-BE49-F238E27FC236}">
                <a16:creationId xmlns:a16="http://schemas.microsoft.com/office/drawing/2014/main" id="{AAF37694-001A-4D49-A506-54FD875C060E}"/>
              </a:ext>
            </a:extLst>
          </p:cNvPr>
          <p:cNvSpPr/>
          <p:nvPr/>
        </p:nvSpPr>
        <p:spPr>
          <a:xfrm>
            <a:off x="115824" y="3525498"/>
            <a:ext cx="5980176" cy="369332"/>
          </a:xfrm>
          <a:prstGeom prst="rect">
            <a:avLst/>
          </a:prstGeom>
        </p:spPr>
        <p:txBody>
          <a:bodyPr wrap="none">
            <a:spAutoFit/>
          </a:bodyPr>
          <a:lstStyle/>
          <a:p>
            <a:r>
              <a:rPr lang="en-US" dirty="0"/>
              <a:t>“I would like to see follow through if there is action to be taken”</a:t>
            </a:r>
          </a:p>
        </p:txBody>
      </p:sp>
      <p:sp>
        <p:nvSpPr>
          <p:cNvPr id="8" name="Rectangle 7">
            <a:extLst>
              <a:ext uri="{FF2B5EF4-FFF2-40B4-BE49-F238E27FC236}">
                <a16:creationId xmlns:a16="http://schemas.microsoft.com/office/drawing/2014/main" id="{FF9DB143-CA24-47E6-B13D-C6A8FA4A4632}"/>
              </a:ext>
            </a:extLst>
          </p:cNvPr>
          <p:cNvSpPr/>
          <p:nvPr/>
        </p:nvSpPr>
        <p:spPr>
          <a:xfrm>
            <a:off x="115824" y="4061822"/>
            <a:ext cx="5980176" cy="646331"/>
          </a:xfrm>
          <a:prstGeom prst="rect">
            <a:avLst/>
          </a:prstGeom>
        </p:spPr>
        <p:txBody>
          <a:bodyPr>
            <a:spAutoFit/>
          </a:bodyPr>
          <a:lstStyle/>
          <a:p>
            <a:r>
              <a:rPr lang="en-US" dirty="0"/>
              <a:t>“I have found the community welcoming and becoming more inclusive.”</a:t>
            </a:r>
          </a:p>
        </p:txBody>
      </p:sp>
      <p:sp>
        <p:nvSpPr>
          <p:cNvPr id="13" name="Rectangle 12">
            <a:extLst>
              <a:ext uri="{FF2B5EF4-FFF2-40B4-BE49-F238E27FC236}">
                <a16:creationId xmlns:a16="http://schemas.microsoft.com/office/drawing/2014/main" id="{44C37F7E-9EB3-4243-94AE-3A7947FA494C}"/>
              </a:ext>
            </a:extLst>
          </p:cNvPr>
          <p:cNvSpPr/>
          <p:nvPr/>
        </p:nvSpPr>
        <p:spPr>
          <a:xfrm>
            <a:off x="115824" y="4875145"/>
            <a:ext cx="5980176" cy="1200329"/>
          </a:xfrm>
          <a:prstGeom prst="rect">
            <a:avLst/>
          </a:prstGeom>
        </p:spPr>
        <p:txBody>
          <a:bodyPr>
            <a:spAutoFit/>
          </a:bodyPr>
          <a:lstStyle/>
          <a:p>
            <a:r>
              <a:rPr lang="en-US" dirty="0"/>
              <a:t>“In the past maintainers concerns have been ignored or even made fun of by </a:t>
            </a:r>
            <a:r>
              <a:rPr lang="en-US" dirty="0" err="1"/>
              <a:t>hyperledger</a:t>
            </a:r>
            <a:r>
              <a:rPr lang="en-US" dirty="0"/>
              <a:t> staff. This makes it hard for those of us working hard on our projects to want to put the effort into working with the staff.”</a:t>
            </a:r>
          </a:p>
        </p:txBody>
      </p:sp>
      <p:sp>
        <p:nvSpPr>
          <p:cNvPr id="14" name="Rectangle 13">
            <a:extLst>
              <a:ext uri="{FF2B5EF4-FFF2-40B4-BE49-F238E27FC236}">
                <a16:creationId xmlns:a16="http://schemas.microsoft.com/office/drawing/2014/main" id="{0661E4EB-D327-4B0E-A0BD-799446D0F885}"/>
              </a:ext>
            </a:extLst>
          </p:cNvPr>
          <p:cNvSpPr/>
          <p:nvPr/>
        </p:nvSpPr>
        <p:spPr>
          <a:xfrm>
            <a:off x="6466450" y="2940304"/>
            <a:ext cx="5724144" cy="1200329"/>
          </a:xfrm>
          <a:prstGeom prst="rect">
            <a:avLst/>
          </a:prstGeom>
        </p:spPr>
        <p:txBody>
          <a:bodyPr wrap="square">
            <a:spAutoFit/>
          </a:bodyPr>
          <a:lstStyle/>
          <a:p>
            <a:r>
              <a:rPr lang="en-US" dirty="0"/>
              <a:t>“Special focus should be given to small island developing states that have little resources and developers scattered across different time zones and languages, like the Caribbean.”</a:t>
            </a:r>
          </a:p>
        </p:txBody>
      </p:sp>
      <p:sp>
        <p:nvSpPr>
          <p:cNvPr id="15" name="Rectangle 14">
            <a:extLst>
              <a:ext uri="{FF2B5EF4-FFF2-40B4-BE49-F238E27FC236}">
                <a16:creationId xmlns:a16="http://schemas.microsoft.com/office/drawing/2014/main" id="{A50B6D40-1372-46BC-B964-21C66ED20B65}"/>
              </a:ext>
            </a:extLst>
          </p:cNvPr>
          <p:cNvSpPr/>
          <p:nvPr/>
        </p:nvSpPr>
        <p:spPr>
          <a:xfrm>
            <a:off x="6466450" y="4335748"/>
            <a:ext cx="5724144" cy="646331"/>
          </a:xfrm>
          <a:prstGeom prst="rect">
            <a:avLst/>
          </a:prstGeom>
        </p:spPr>
        <p:txBody>
          <a:bodyPr wrap="square">
            <a:spAutoFit/>
          </a:bodyPr>
          <a:lstStyle/>
          <a:p>
            <a:r>
              <a:rPr lang="en-US" dirty="0"/>
              <a:t>“In general, I think Hyperledger does an excellent job of being inclusive of everyone.”</a:t>
            </a:r>
          </a:p>
        </p:txBody>
      </p:sp>
      <p:sp>
        <p:nvSpPr>
          <p:cNvPr id="16" name="Rectangle 15">
            <a:extLst>
              <a:ext uri="{FF2B5EF4-FFF2-40B4-BE49-F238E27FC236}">
                <a16:creationId xmlns:a16="http://schemas.microsoft.com/office/drawing/2014/main" id="{62F72707-A776-4FAF-A4B0-E7590809F9F2}"/>
              </a:ext>
            </a:extLst>
          </p:cNvPr>
          <p:cNvSpPr/>
          <p:nvPr/>
        </p:nvSpPr>
        <p:spPr>
          <a:xfrm>
            <a:off x="6466450" y="5177194"/>
            <a:ext cx="5724144" cy="646331"/>
          </a:xfrm>
          <a:prstGeom prst="rect">
            <a:avLst/>
          </a:prstGeom>
        </p:spPr>
        <p:txBody>
          <a:bodyPr wrap="square">
            <a:spAutoFit/>
          </a:bodyPr>
          <a:lstStyle/>
          <a:p>
            <a:r>
              <a:rPr lang="en-US" dirty="0"/>
              <a:t>“Effective representativeness of population in political systems.”</a:t>
            </a:r>
          </a:p>
        </p:txBody>
      </p:sp>
      <p:sp>
        <p:nvSpPr>
          <p:cNvPr id="17" name="Rectangle 16">
            <a:extLst>
              <a:ext uri="{FF2B5EF4-FFF2-40B4-BE49-F238E27FC236}">
                <a16:creationId xmlns:a16="http://schemas.microsoft.com/office/drawing/2014/main" id="{784301BE-7F59-4142-9443-78D322BBBE65}"/>
              </a:ext>
            </a:extLst>
          </p:cNvPr>
          <p:cNvSpPr/>
          <p:nvPr/>
        </p:nvSpPr>
        <p:spPr>
          <a:xfrm>
            <a:off x="6466450" y="5942886"/>
            <a:ext cx="5724144" cy="646331"/>
          </a:xfrm>
          <a:prstGeom prst="rect">
            <a:avLst/>
          </a:prstGeom>
        </p:spPr>
        <p:txBody>
          <a:bodyPr wrap="square">
            <a:spAutoFit/>
          </a:bodyPr>
          <a:lstStyle/>
          <a:p>
            <a:r>
              <a:rPr lang="en-US" dirty="0"/>
              <a:t>“Almost all meetings are early morning. 6-9am. Too early for me to be awake and productive.”</a:t>
            </a:r>
          </a:p>
        </p:txBody>
      </p:sp>
    </p:spTree>
    <p:extLst>
      <p:ext uri="{BB962C8B-B14F-4D97-AF65-F5344CB8AC3E}">
        <p14:creationId xmlns:p14="http://schemas.microsoft.com/office/powerpoint/2010/main" val="35528759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89F03-62D6-433A-8BAE-C59BB3114692}"/>
              </a:ext>
            </a:extLst>
          </p:cNvPr>
          <p:cNvSpPr>
            <a:spLocks noGrp="1"/>
          </p:cNvSpPr>
          <p:nvPr>
            <p:ph type="title"/>
          </p:nvPr>
        </p:nvSpPr>
        <p:spPr>
          <a:xfrm>
            <a:off x="117231" y="142557"/>
            <a:ext cx="11957538" cy="1325563"/>
          </a:xfrm>
        </p:spPr>
        <p:txBody>
          <a:bodyPr>
            <a:normAutofit/>
          </a:bodyPr>
          <a:lstStyle/>
          <a:p>
            <a:r>
              <a:rPr lang="en-US" sz="2800" b="1" dirty="0"/>
              <a:t>Q13. Continued.. </a:t>
            </a:r>
            <a:br>
              <a:rPr lang="en-US" sz="2800" b="1" dirty="0">
                <a:solidFill>
                  <a:srgbClr val="FF0000"/>
                </a:solidFill>
              </a:rPr>
            </a:br>
            <a:endParaRPr lang="en-US" sz="2800" b="1" dirty="0">
              <a:solidFill>
                <a:srgbClr val="FF0000"/>
              </a:solidFill>
            </a:endParaRPr>
          </a:p>
        </p:txBody>
      </p:sp>
      <p:sp>
        <p:nvSpPr>
          <p:cNvPr id="2" name="Rectangle 1">
            <a:extLst>
              <a:ext uri="{FF2B5EF4-FFF2-40B4-BE49-F238E27FC236}">
                <a16:creationId xmlns:a16="http://schemas.microsoft.com/office/drawing/2014/main" id="{74CB15A7-BCB0-462E-8089-055D497DB08B}"/>
              </a:ext>
            </a:extLst>
          </p:cNvPr>
          <p:cNvSpPr/>
          <p:nvPr/>
        </p:nvSpPr>
        <p:spPr>
          <a:xfrm>
            <a:off x="117231" y="963362"/>
            <a:ext cx="11286978" cy="2031325"/>
          </a:xfrm>
          <a:prstGeom prst="rect">
            <a:avLst/>
          </a:prstGeom>
        </p:spPr>
        <p:txBody>
          <a:bodyPr wrap="square">
            <a:spAutoFit/>
          </a:bodyPr>
          <a:lstStyle/>
          <a:p>
            <a:r>
              <a:rPr lang="en-US" dirty="0"/>
              <a:t>“I am teaching myself more advanced software platforms and concepts.  In moving beyond a tactical macro play set to something more formal but still attainable such as this, I am behind the curve on the small things that can hold my progress.  I cannot expect people to hand hold me but I do have use/business cases for this platform that I think no one else is contemplating.  It would be helpful if the disparate knowledge of the questions and responses was collected on this topic.  As it is, I get as more help from </a:t>
            </a:r>
            <a:r>
              <a:rPr lang="en-US" dirty="0" err="1"/>
              <a:t>StackOver</a:t>
            </a:r>
            <a:r>
              <a:rPr lang="en-US" dirty="0"/>
              <a:t> and sometimes the research on it actually references Sawtooth as the platform involved.  It is kind of a big request to attempt managing knowledge sharing through a chat forum and it depends on whether you are looking to support hackers such as myself.”</a:t>
            </a:r>
          </a:p>
        </p:txBody>
      </p:sp>
      <p:sp>
        <p:nvSpPr>
          <p:cNvPr id="3" name="Rectangle 2">
            <a:extLst>
              <a:ext uri="{FF2B5EF4-FFF2-40B4-BE49-F238E27FC236}">
                <a16:creationId xmlns:a16="http://schemas.microsoft.com/office/drawing/2014/main" id="{95864580-270D-4064-BB36-931EBBDD60F4}"/>
              </a:ext>
            </a:extLst>
          </p:cNvPr>
          <p:cNvSpPr/>
          <p:nvPr/>
        </p:nvSpPr>
        <p:spPr>
          <a:xfrm>
            <a:off x="117231" y="3204853"/>
            <a:ext cx="11283696" cy="369332"/>
          </a:xfrm>
          <a:prstGeom prst="rect">
            <a:avLst/>
          </a:prstGeom>
        </p:spPr>
        <p:txBody>
          <a:bodyPr wrap="square">
            <a:spAutoFit/>
          </a:bodyPr>
          <a:lstStyle/>
          <a:p>
            <a:r>
              <a:rPr lang="en-US" dirty="0"/>
              <a:t>“Connecting in the call has a lot of technical difficulties.    Time of Hyperledger calls falls in odd hours in my time zone.”</a:t>
            </a:r>
          </a:p>
        </p:txBody>
      </p:sp>
      <p:sp>
        <p:nvSpPr>
          <p:cNvPr id="5" name="Rectangle 4">
            <a:extLst>
              <a:ext uri="{FF2B5EF4-FFF2-40B4-BE49-F238E27FC236}">
                <a16:creationId xmlns:a16="http://schemas.microsoft.com/office/drawing/2014/main" id="{3ECC0E33-55F3-4DD0-839D-4E981A023F93}"/>
              </a:ext>
            </a:extLst>
          </p:cNvPr>
          <p:cNvSpPr/>
          <p:nvPr/>
        </p:nvSpPr>
        <p:spPr>
          <a:xfrm>
            <a:off x="117231" y="3784351"/>
            <a:ext cx="11283696" cy="646331"/>
          </a:xfrm>
          <a:prstGeom prst="rect">
            <a:avLst/>
          </a:prstGeom>
        </p:spPr>
        <p:txBody>
          <a:bodyPr wrap="square">
            <a:spAutoFit/>
          </a:bodyPr>
          <a:lstStyle/>
          <a:p>
            <a:r>
              <a:rPr lang="en-US" dirty="0"/>
              <a:t>“I see a lot of people struggling with making use of technologies in their solutions. More and more examples assisted with the tech stack would be of immense help.”</a:t>
            </a:r>
          </a:p>
        </p:txBody>
      </p:sp>
      <p:sp>
        <p:nvSpPr>
          <p:cNvPr id="9" name="Rectangle 8">
            <a:extLst>
              <a:ext uri="{FF2B5EF4-FFF2-40B4-BE49-F238E27FC236}">
                <a16:creationId xmlns:a16="http://schemas.microsoft.com/office/drawing/2014/main" id="{0FC0E4EF-56C5-41B0-A0C9-6F74F611571A}"/>
              </a:ext>
            </a:extLst>
          </p:cNvPr>
          <p:cNvSpPr/>
          <p:nvPr/>
        </p:nvSpPr>
        <p:spPr>
          <a:xfrm>
            <a:off x="117231" y="4640848"/>
            <a:ext cx="11283696" cy="646331"/>
          </a:xfrm>
          <a:prstGeom prst="rect">
            <a:avLst/>
          </a:prstGeom>
        </p:spPr>
        <p:txBody>
          <a:bodyPr wrap="square">
            <a:spAutoFit/>
          </a:bodyPr>
          <a:lstStyle/>
          <a:p>
            <a:r>
              <a:rPr lang="en-US" dirty="0"/>
              <a:t>“Please don't fall in this fucking bullshit of "diversity, civility, and inclusion." Don't make engineering world worse.  Just accept everyone, do not put them in a special individuality.”</a:t>
            </a:r>
          </a:p>
        </p:txBody>
      </p:sp>
      <p:sp>
        <p:nvSpPr>
          <p:cNvPr id="15" name="Rectangle 14">
            <a:extLst>
              <a:ext uri="{FF2B5EF4-FFF2-40B4-BE49-F238E27FC236}">
                <a16:creationId xmlns:a16="http://schemas.microsoft.com/office/drawing/2014/main" id="{56814564-89C7-4EE9-98D2-08E581C87D26}"/>
              </a:ext>
            </a:extLst>
          </p:cNvPr>
          <p:cNvSpPr/>
          <p:nvPr/>
        </p:nvSpPr>
        <p:spPr>
          <a:xfrm>
            <a:off x="117231" y="5497344"/>
            <a:ext cx="11283696" cy="923330"/>
          </a:xfrm>
          <a:prstGeom prst="rect">
            <a:avLst/>
          </a:prstGeom>
        </p:spPr>
        <p:txBody>
          <a:bodyPr wrap="square">
            <a:spAutoFit/>
          </a:bodyPr>
          <a:lstStyle/>
          <a:p>
            <a:r>
              <a:rPr lang="en-US" dirty="0"/>
              <a:t>“In the communities I've participated, the vibe of the community seems to be welcoming, but we have far from a diverse community. It is very much dominated by white males. Creating a more diverse community organically seems to be difficult.  It's a tough challenge.”</a:t>
            </a:r>
          </a:p>
        </p:txBody>
      </p:sp>
    </p:spTree>
    <p:extLst>
      <p:ext uri="{BB962C8B-B14F-4D97-AF65-F5344CB8AC3E}">
        <p14:creationId xmlns:p14="http://schemas.microsoft.com/office/powerpoint/2010/main" val="25520769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89F03-62D6-433A-8BAE-C59BB3114692}"/>
              </a:ext>
            </a:extLst>
          </p:cNvPr>
          <p:cNvSpPr>
            <a:spLocks noGrp="1"/>
          </p:cNvSpPr>
          <p:nvPr>
            <p:ph type="title"/>
          </p:nvPr>
        </p:nvSpPr>
        <p:spPr>
          <a:xfrm>
            <a:off x="117231" y="0"/>
            <a:ext cx="11957538" cy="1325563"/>
          </a:xfrm>
        </p:spPr>
        <p:txBody>
          <a:bodyPr>
            <a:normAutofit/>
          </a:bodyPr>
          <a:lstStyle/>
          <a:p>
            <a:r>
              <a:rPr lang="en-US" sz="2800" b="1" dirty="0"/>
              <a:t>Q13. Continued.. </a:t>
            </a:r>
            <a:br>
              <a:rPr lang="en-US" sz="2800" b="1" dirty="0">
                <a:solidFill>
                  <a:srgbClr val="FF0000"/>
                </a:solidFill>
              </a:rPr>
            </a:br>
            <a:endParaRPr lang="en-US" sz="2800" b="1" dirty="0">
              <a:solidFill>
                <a:srgbClr val="FF0000"/>
              </a:solidFill>
            </a:endParaRPr>
          </a:p>
        </p:txBody>
      </p:sp>
      <p:sp>
        <p:nvSpPr>
          <p:cNvPr id="8" name="Rectangle 7">
            <a:extLst>
              <a:ext uri="{FF2B5EF4-FFF2-40B4-BE49-F238E27FC236}">
                <a16:creationId xmlns:a16="http://schemas.microsoft.com/office/drawing/2014/main" id="{9C6047DB-378B-4951-B1CD-4262AB63C09E}"/>
              </a:ext>
            </a:extLst>
          </p:cNvPr>
          <p:cNvSpPr/>
          <p:nvPr/>
        </p:nvSpPr>
        <p:spPr>
          <a:xfrm>
            <a:off x="117231" y="1201806"/>
            <a:ext cx="8501575" cy="369332"/>
          </a:xfrm>
          <a:prstGeom prst="rect">
            <a:avLst/>
          </a:prstGeom>
        </p:spPr>
        <p:txBody>
          <a:bodyPr wrap="square">
            <a:spAutoFit/>
          </a:bodyPr>
          <a:lstStyle/>
          <a:p>
            <a:r>
              <a:rPr lang="en-US" dirty="0"/>
              <a:t>“It's well diverse community and welcome all participants as Equal”</a:t>
            </a:r>
          </a:p>
        </p:txBody>
      </p:sp>
      <p:sp>
        <p:nvSpPr>
          <p:cNvPr id="10" name="Rectangle 9">
            <a:extLst>
              <a:ext uri="{FF2B5EF4-FFF2-40B4-BE49-F238E27FC236}">
                <a16:creationId xmlns:a16="http://schemas.microsoft.com/office/drawing/2014/main" id="{3206A2B3-BA78-441E-8696-AEF8C5FCF3BC}"/>
              </a:ext>
            </a:extLst>
          </p:cNvPr>
          <p:cNvSpPr/>
          <p:nvPr/>
        </p:nvSpPr>
        <p:spPr>
          <a:xfrm>
            <a:off x="196947" y="1759538"/>
            <a:ext cx="11798105" cy="646331"/>
          </a:xfrm>
          <a:prstGeom prst="rect">
            <a:avLst/>
          </a:prstGeom>
        </p:spPr>
        <p:txBody>
          <a:bodyPr wrap="square">
            <a:spAutoFit/>
          </a:bodyPr>
          <a:lstStyle/>
          <a:p>
            <a:r>
              <a:rPr lang="en-US" dirty="0"/>
              <a:t>“HL is very welcoming but it would be great to have more ladies in the community. Maybe, contact communities like </a:t>
            </a:r>
            <a:r>
              <a:rPr lang="en-US" dirty="0" err="1"/>
              <a:t>PyLadies</a:t>
            </a:r>
            <a:r>
              <a:rPr lang="en-US" dirty="0"/>
              <a:t> and invite them to share their experience.”</a:t>
            </a:r>
          </a:p>
        </p:txBody>
      </p:sp>
      <p:sp>
        <p:nvSpPr>
          <p:cNvPr id="11" name="Rectangle 10">
            <a:extLst>
              <a:ext uri="{FF2B5EF4-FFF2-40B4-BE49-F238E27FC236}">
                <a16:creationId xmlns:a16="http://schemas.microsoft.com/office/drawing/2014/main" id="{0F7D2532-2E7E-4986-9B01-E5BFFB7B765B}"/>
              </a:ext>
            </a:extLst>
          </p:cNvPr>
          <p:cNvSpPr/>
          <p:nvPr/>
        </p:nvSpPr>
        <p:spPr>
          <a:xfrm>
            <a:off x="117231" y="3152001"/>
            <a:ext cx="11624604" cy="646331"/>
          </a:xfrm>
          <a:prstGeom prst="rect">
            <a:avLst/>
          </a:prstGeom>
        </p:spPr>
        <p:txBody>
          <a:bodyPr wrap="square">
            <a:spAutoFit/>
          </a:bodyPr>
          <a:lstStyle/>
          <a:p>
            <a:r>
              <a:rPr lang="en-US" dirty="0"/>
              <a:t>“Just a clarification regarding 1. There is usually diversity, e.g., regarding gender or ethnicity, but obviously not in overall representative proportion.  But it's certainly not worse than in the field in general ....”</a:t>
            </a:r>
          </a:p>
        </p:txBody>
      </p:sp>
      <p:sp>
        <p:nvSpPr>
          <p:cNvPr id="12" name="Rectangle 11">
            <a:extLst>
              <a:ext uri="{FF2B5EF4-FFF2-40B4-BE49-F238E27FC236}">
                <a16:creationId xmlns:a16="http://schemas.microsoft.com/office/drawing/2014/main" id="{FA8072C8-79CD-4272-AF41-42E96E4ADBC2}"/>
              </a:ext>
            </a:extLst>
          </p:cNvPr>
          <p:cNvSpPr/>
          <p:nvPr/>
        </p:nvSpPr>
        <p:spPr>
          <a:xfrm>
            <a:off x="117232" y="3986732"/>
            <a:ext cx="11624603" cy="369332"/>
          </a:xfrm>
          <a:prstGeom prst="rect">
            <a:avLst/>
          </a:prstGeom>
        </p:spPr>
        <p:txBody>
          <a:bodyPr wrap="square">
            <a:spAutoFit/>
          </a:bodyPr>
          <a:lstStyle/>
          <a:p>
            <a:r>
              <a:rPr lang="en-US" dirty="0"/>
              <a:t>“I like the fact that the Hyperledger leadership team itself seems diverse- it makes for a good model.”</a:t>
            </a:r>
          </a:p>
        </p:txBody>
      </p:sp>
      <p:sp>
        <p:nvSpPr>
          <p:cNvPr id="13" name="Rectangle 12">
            <a:extLst>
              <a:ext uri="{FF2B5EF4-FFF2-40B4-BE49-F238E27FC236}">
                <a16:creationId xmlns:a16="http://schemas.microsoft.com/office/drawing/2014/main" id="{85D73C48-C80F-498E-8C4C-BCF60C270424}"/>
              </a:ext>
            </a:extLst>
          </p:cNvPr>
          <p:cNvSpPr/>
          <p:nvPr/>
        </p:nvSpPr>
        <p:spPr>
          <a:xfrm>
            <a:off x="117231" y="4544464"/>
            <a:ext cx="11249464" cy="923330"/>
          </a:xfrm>
          <a:prstGeom prst="rect">
            <a:avLst/>
          </a:prstGeom>
        </p:spPr>
        <p:txBody>
          <a:bodyPr wrap="square">
            <a:spAutoFit/>
          </a:bodyPr>
          <a:lstStyle/>
          <a:p>
            <a:r>
              <a:rPr lang="en-US" dirty="0"/>
              <a:t>“We need to help train maintainers on expectations and hold each other accountable to a high standard of respect and cordiality.  Always with a clear message that good faith contributions and differing perspectives are welcomed and appreciated.”</a:t>
            </a:r>
          </a:p>
        </p:txBody>
      </p:sp>
      <p:sp>
        <p:nvSpPr>
          <p:cNvPr id="14" name="Rectangle 13">
            <a:extLst>
              <a:ext uri="{FF2B5EF4-FFF2-40B4-BE49-F238E27FC236}">
                <a16:creationId xmlns:a16="http://schemas.microsoft.com/office/drawing/2014/main" id="{D5B0D793-2EFA-474C-90AB-86C0C6F1B432}"/>
              </a:ext>
            </a:extLst>
          </p:cNvPr>
          <p:cNvSpPr/>
          <p:nvPr/>
        </p:nvSpPr>
        <p:spPr>
          <a:xfrm>
            <a:off x="117231" y="5656194"/>
            <a:ext cx="11610533" cy="923330"/>
          </a:xfrm>
          <a:prstGeom prst="rect">
            <a:avLst/>
          </a:prstGeom>
        </p:spPr>
        <p:txBody>
          <a:bodyPr wrap="square">
            <a:spAutoFit/>
          </a:bodyPr>
          <a:lstStyle/>
          <a:p>
            <a:r>
              <a:rPr lang="en-US" dirty="0"/>
              <a:t>“Without a pipeline, difficult to get gender diversity. Usually women participate from the BD, Community and other soft sides; rarely technical. Civility is a matter of taste, need to know how to disagree politely. Listening is a skill that might help.”</a:t>
            </a:r>
          </a:p>
        </p:txBody>
      </p:sp>
      <p:sp>
        <p:nvSpPr>
          <p:cNvPr id="2" name="Rectangle 1">
            <a:extLst>
              <a:ext uri="{FF2B5EF4-FFF2-40B4-BE49-F238E27FC236}">
                <a16:creationId xmlns:a16="http://schemas.microsoft.com/office/drawing/2014/main" id="{0B637701-97E8-4573-BE60-E7224BE67D27}"/>
              </a:ext>
            </a:extLst>
          </p:cNvPr>
          <p:cNvSpPr/>
          <p:nvPr/>
        </p:nvSpPr>
        <p:spPr>
          <a:xfrm>
            <a:off x="196946" y="2594269"/>
            <a:ext cx="10891967" cy="369332"/>
          </a:xfrm>
          <a:prstGeom prst="rect">
            <a:avLst/>
          </a:prstGeom>
        </p:spPr>
        <p:txBody>
          <a:bodyPr wrap="square">
            <a:spAutoFit/>
          </a:bodyPr>
          <a:lstStyle/>
          <a:p>
            <a:r>
              <a:rPr lang="en-US" dirty="0"/>
              <a:t>“It comes down to companies hiring diverse people to work on this stuff”</a:t>
            </a:r>
          </a:p>
        </p:txBody>
      </p:sp>
    </p:spTree>
    <p:extLst>
      <p:ext uri="{BB962C8B-B14F-4D97-AF65-F5344CB8AC3E}">
        <p14:creationId xmlns:p14="http://schemas.microsoft.com/office/powerpoint/2010/main" val="8396429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89F03-62D6-433A-8BAE-C59BB3114692}"/>
              </a:ext>
            </a:extLst>
          </p:cNvPr>
          <p:cNvSpPr>
            <a:spLocks noGrp="1"/>
          </p:cNvSpPr>
          <p:nvPr>
            <p:ph type="title"/>
          </p:nvPr>
        </p:nvSpPr>
        <p:spPr>
          <a:xfrm>
            <a:off x="117231" y="0"/>
            <a:ext cx="11957538" cy="1325563"/>
          </a:xfrm>
        </p:spPr>
        <p:txBody>
          <a:bodyPr>
            <a:normAutofit/>
          </a:bodyPr>
          <a:lstStyle/>
          <a:p>
            <a:r>
              <a:rPr lang="en-US" sz="2800" b="1" dirty="0"/>
              <a:t>Q13. Continued.. </a:t>
            </a:r>
            <a:br>
              <a:rPr lang="en-US" sz="2800" b="1" dirty="0">
                <a:solidFill>
                  <a:srgbClr val="FF0000"/>
                </a:solidFill>
              </a:rPr>
            </a:br>
            <a:endParaRPr lang="en-US" sz="2800" b="1" dirty="0">
              <a:solidFill>
                <a:srgbClr val="FF0000"/>
              </a:solidFill>
            </a:endParaRPr>
          </a:p>
        </p:txBody>
      </p:sp>
      <p:sp>
        <p:nvSpPr>
          <p:cNvPr id="2" name="Rectangle 1">
            <a:extLst>
              <a:ext uri="{FF2B5EF4-FFF2-40B4-BE49-F238E27FC236}">
                <a16:creationId xmlns:a16="http://schemas.microsoft.com/office/drawing/2014/main" id="{1FA1E97D-B4EF-4445-A7A1-016C0BB76D7C}"/>
              </a:ext>
            </a:extLst>
          </p:cNvPr>
          <p:cNvSpPr/>
          <p:nvPr/>
        </p:nvSpPr>
        <p:spPr>
          <a:xfrm>
            <a:off x="96129" y="1072736"/>
            <a:ext cx="11978640" cy="646331"/>
          </a:xfrm>
          <a:prstGeom prst="rect">
            <a:avLst/>
          </a:prstGeom>
        </p:spPr>
        <p:txBody>
          <a:bodyPr wrap="square">
            <a:spAutoFit/>
          </a:bodyPr>
          <a:lstStyle/>
          <a:p>
            <a:r>
              <a:rPr lang="en-US" dirty="0"/>
              <a:t>“I am saddened by the "rumblings" I hear of some claiming that some Hyperledger Communities are not as accepting of diversity as I would like them to be and fully support any efforts to correct that anomaly. (Like this survey, Thanks!)”</a:t>
            </a:r>
          </a:p>
        </p:txBody>
      </p:sp>
      <p:sp>
        <p:nvSpPr>
          <p:cNvPr id="3" name="Rectangle 2">
            <a:extLst>
              <a:ext uri="{FF2B5EF4-FFF2-40B4-BE49-F238E27FC236}">
                <a16:creationId xmlns:a16="http://schemas.microsoft.com/office/drawing/2014/main" id="{70243A58-08FA-4748-B820-8C264674055D}"/>
              </a:ext>
            </a:extLst>
          </p:cNvPr>
          <p:cNvSpPr/>
          <p:nvPr/>
        </p:nvSpPr>
        <p:spPr>
          <a:xfrm>
            <a:off x="96129" y="1836892"/>
            <a:ext cx="11978640" cy="923330"/>
          </a:xfrm>
          <a:prstGeom prst="rect">
            <a:avLst/>
          </a:prstGeom>
        </p:spPr>
        <p:txBody>
          <a:bodyPr wrap="square">
            <a:spAutoFit/>
          </a:bodyPr>
          <a:lstStyle/>
          <a:p>
            <a:r>
              <a:rPr lang="en-US" dirty="0"/>
              <a:t>“Asynchronous meetings should be promoted for people in different time zones to participate. This will increase diversity. Simplification of UI of Hyperledger Wiki for non technical people to easily navigate and understand. This will promote inclusion.”</a:t>
            </a:r>
          </a:p>
        </p:txBody>
      </p:sp>
      <p:sp>
        <p:nvSpPr>
          <p:cNvPr id="5" name="Rectangle 4">
            <a:extLst>
              <a:ext uri="{FF2B5EF4-FFF2-40B4-BE49-F238E27FC236}">
                <a16:creationId xmlns:a16="http://schemas.microsoft.com/office/drawing/2014/main" id="{0CD17B3A-ECD1-48F9-B2FB-A7F371F4A952}"/>
              </a:ext>
            </a:extLst>
          </p:cNvPr>
          <p:cNvSpPr/>
          <p:nvPr/>
        </p:nvSpPr>
        <p:spPr>
          <a:xfrm>
            <a:off x="96129" y="2878047"/>
            <a:ext cx="3611117" cy="369332"/>
          </a:xfrm>
          <a:prstGeom prst="rect">
            <a:avLst/>
          </a:prstGeom>
        </p:spPr>
        <p:txBody>
          <a:bodyPr wrap="none">
            <a:spAutoFit/>
          </a:bodyPr>
          <a:lstStyle/>
          <a:p>
            <a:r>
              <a:rPr lang="en-US" dirty="0"/>
              <a:t>“Having more </a:t>
            </a:r>
            <a:r>
              <a:rPr lang="en-US" dirty="0" err="1"/>
              <a:t>localised</a:t>
            </a:r>
            <a:r>
              <a:rPr lang="en-US" dirty="0"/>
              <a:t> events help.”</a:t>
            </a:r>
          </a:p>
        </p:txBody>
      </p:sp>
      <p:sp>
        <p:nvSpPr>
          <p:cNvPr id="7" name="Rectangle 6">
            <a:extLst>
              <a:ext uri="{FF2B5EF4-FFF2-40B4-BE49-F238E27FC236}">
                <a16:creationId xmlns:a16="http://schemas.microsoft.com/office/drawing/2014/main" id="{84986289-3159-4938-B852-CA564D352BD3}"/>
              </a:ext>
            </a:extLst>
          </p:cNvPr>
          <p:cNvSpPr/>
          <p:nvPr/>
        </p:nvSpPr>
        <p:spPr>
          <a:xfrm>
            <a:off x="96129" y="3365204"/>
            <a:ext cx="11978640" cy="923330"/>
          </a:xfrm>
          <a:prstGeom prst="rect">
            <a:avLst/>
          </a:prstGeom>
        </p:spPr>
        <p:txBody>
          <a:bodyPr wrap="square">
            <a:spAutoFit/>
          </a:bodyPr>
          <a:lstStyle/>
          <a:p>
            <a:r>
              <a:rPr lang="en-US" dirty="0"/>
              <a:t>“Hyperledger can be difficult for anyone to break into as a community.  While I don't have personal experience with this, I can imagine that this difficulty is amplified for some underrepresented groups.  Making this easier would probably boost diversity and total participation.”</a:t>
            </a:r>
          </a:p>
        </p:txBody>
      </p:sp>
      <p:sp>
        <p:nvSpPr>
          <p:cNvPr id="9" name="Rectangle 8">
            <a:extLst>
              <a:ext uri="{FF2B5EF4-FFF2-40B4-BE49-F238E27FC236}">
                <a16:creationId xmlns:a16="http://schemas.microsoft.com/office/drawing/2014/main" id="{A9630986-AD00-404F-9B9B-2091F4E0D927}"/>
              </a:ext>
            </a:extLst>
          </p:cNvPr>
          <p:cNvSpPr/>
          <p:nvPr/>
        </p:nvSpPr>
        <p:spPr>
          <a:xfrm>
            <a:off x="96129" y="4406359"/>
            <a:ext cx="11978640" cy="369332"/>
          </a:xfrm>
          <a:prstGeom prst="rect">
            <a:avLst/>
          </a:prstGeom>
        </p:spPr>
        <p:txBody>
          <a:bodyPr wrap="square">
            <a:spAutoFit/>
          </a:bodyPr>
          <a:lstStyle/>
          <a:p>
            <a:r>
              <a:rPr lang="en-US" dirty="0"/>
              <a:t>“Almost all meetings are early morning. 6-9am. Too early for me to be awake and productive.”</a:t>
            </a:r>
          </a:p>
        </p:txBody>
      </p:sp>
      <p:sp>
        <p:nvSpPr>
          <p:cNvPr id="15" name="Rectangle 14">
            <a:extLst>
              <a:ext uri="{FF2B5EF4-FFF2-40B4-BE49-F238E27FC236}">
                <a16:creationId xmlns:a16="http://schemas.microsoft.com/office/drawing/2014/main" id="{0A4B3888-B799-4099-997C-DDAB242D1632}"/>
              </a:ext>
            </a:extLst>
          </p:cNvPr>
          <p:cNvSpPr/>
          <p:nvPr/>
        </p:nvSpPr>
        <p:spPr>
          <a:xfrm>
            <a:off x="96129" y="5380672"/>
            <a:ext cx="11978640" cy="1477328"/>
          </a:xfrm>
          <a:prstGeom prst="rect">
            <a:avLst/>
          </a:prstGeom>
        </p:spPr>
        <p:txBody>
          <a:bodyPr wrap="square">
            <a:spAutoFit/>
          </a:bodyPr>
          <a:lstStyle/>
          <a:p>
            <a:r>
              <a:rPr lang="en-US" dirty="0"/>
              <a:t>“Hyperledger projects and community to better than any other organization to be inclusive and diverse.  I do think </a:t>
            </a:r>
            <a:r>
              <a:rPr lang="en-US" dirty="0" err="1"/>
              <a:t>rocketchat</a:t>
            </a:r>
            <a:r>
              <a:rPr lang="en-US" dirty="0"/>
              <a:t> is the best way to have productive, </a:t>
            </a:r>
            <a:r>
              <a:rPr lang="en-US" dirty="0" err="1"/>
              <a:t>asynch</a:t>
            </a:r>
            <a:r>
              <a:rPr lang="en-US" dirty="0"/>
              <a:t> conversations </a:t>
            </a:r>
            <a:r>
              <a:rPr lang="en-US" dirty="0" err="1"/>
              <a:t>etc</a:t>
            </a:r>
            <a:r>
              <a:rPr lang="en-US" dirty="0"/>
              <a:t>  the wiki is also very useful including the meeting recordings / notes and presentations.  the </a:t>
            </a:r>
            <a:r>
              <a:rPr lang="en-US" dirty="0" err="1"/>
              <a:t>github</a:t>
            </a:r>
            <a:r>
              <a:rPr lang="en-US" dirty="0"/>
              <a:t> repos are a big help to download code </a:t>
            </a:r>
            <a:r>
              <a:rPr lang="en-US" dirty="0" err="1"/>
              <a:t>etc</a:t>
            </a:r>
            <a:r>
              <a:rPr lang="en-US" dirty="0"/>
              <a:t>  JIRA is very helpful to see product roadmaps, story, defect status </a:t>
            </a:r>
            <a:r>
              <a:rPr lang="en-US" dirty="0" err="1"/>
              <a:t>etc</a:t>
            </a:r>
            <a:r>
              <a:rPr lang="en-US" dirty="0"/>
              <a:t>  the meetings calendar is great to find groups / meetings that are relevant  linking to related content, videos useful when needed.”</a:t>
            </a:r>
          </a:p>
        </p:txBody>
      </p:sp>
      <p:sp>
        <p:nvSpPr>
          <p:cNvPr id="6" name="Rectangle 5">
            <a:extLst>
              <a:ext uri="{FF2B5EF4-FFF2-40B4-BE49-F238E27FC236}">
                <a16:creationId xmlns:a16="http://schemas.microsoft.com/office/drawing/2014/main" id="{6FD33AF8-56BB-403A-AD60-08385327FDC2}"/>
              </a:ext>
            </a:extLst>
          </p:cNvPr>
          <p:cNvSpPr/>
          <p:nvPr/>
        </p:nvSpPr>
        <p:spPr>
          <a:xfrm>
            <a:off x="117231" y="4893516"/>
            <a:ext cx="4465838" cy="369332"/>
          </a:xfrm>
          <a:prstGeom prst="rect">
            <a:avLst/>
          </a:prstGeom>
        </p:spPr>
        <p:txBody>
          <a:bodyPr wrap="none">
            <a:spAutoFit/>
          </a:bodyPr>
          <a:lstStyle/>
          <a:p>
            <a:r>
              <a:rPr lang="en-US" dirty="0"/>
              <a:t>“Pacific time zone is hard to attend meetings”</a:t>
            </a:r>
          </a:p>
        </p:txBody>
      </p:sp>
    </p:spTree>
    <p:extLst>
      <p:ext uri="{BB962C8B-B14F-4D97-AF65-F5344CB8AC3E}">
        <p14:creationId xmlns:p14="http://schemas.microsoft.com/office/powerpoint/2010/main" val="4072384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89F03-62D6-433A-8BAE-C59BB3114692}"/>
              </a:ext>
            </a:extLst>
          </p:cNvPr>
          <p:cNvSpPr>
            <a:spLocks noGrp="1"/>
          </p:cNvSpPr>
          <p:nvPr>
            <p:ph type="title"/>
          </p:nvPr>
        </p:nvSpPr>
        <p:spPr>
          <a:xfrm>
            <a:off x="53340" y="100976"/>
            <a:ext cx="12138660" cy="1325563"/>
          </a:xfrm>
        </p:spPr>
        <p:txBody>
          <a:bodyPr>
            <a:normAutofit fontScale="90000"/>
          </a:bodyPr>
          <a:lstStyle/>
          <a:p>
            <a:r>
              <a:rPr lang="en-US" sz="2800" b="1" dirty="0"/>
              <a:t>Q1. Global diversity experiences lead the way, followed by racial and gender diversity. Overall, gender diversity occurred 41% of the time and 38%* of the time for woman respondents. Racial/ethnic diversity occurred 58% of time, but for other underrepresented groups (e.g. black and Hispanic), this was experienced 33%* of the time.  </a:t>
            </a:r>
          </a:p>
        </p:txBody>
      </p:sp>
      <p:sp>
        <p:nvSpPr>
          <p:cNvPr id="14" name="Title 3">
            <a:extLst>
              <a:ext uri="{FF2B5EF4-FFF2-40B4-BE49-F238E27FC236}">
                <a16:creationId xmlns:a16="http://schemas.microsoft.com/office/drawing/2014/main" id="{DEB812CD-2E52-4508-99DF-BAADF23E6F24}"/>
              </a:ext>
            </a:extLst>
          </p:cNvPr>
          <p:cNvSpPr txBox="1">
            <a:spLocks/>
          </p:cNvSpPr>
          <p:nvPr/>
        </p:nvSpPr>
        <p:spPr>
          <a:xfrm>
            <a:off x="0" y="6050324"/>
            <a:ext cx="8102991" cy="807676"/>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1200" dirty="0"/>
          </a:p>
          <a:p>
            <a:r>
              <a:rPr lang="en-US" sz="1200" dirty="0"/>
              <a:t>*See appendix for slice by gender and race/ethnicity for underrepresented groups. N=13 for woman and N= 9 for Hispanics/blacks</a:t>
            </a:r>
          </a:p>
          <a:p>
            <a:r>
              <a:rPr lang="en-US" sz="1200" dirty="0"/>
              <a:t>**Majority of respondents were unsure about disability and LGBTQIA diversity. One contributing factor is that these diverse profiles can be hidden(e.g. hidden disabilities such as colleagues on spectrum). </a:t>
            </a:r>
          </a:p>
        </p:txBody>
      </p:sp>
      <p:graphicFrame>
        <p:nvGraphicFramePr>
          <p:cNvPr id="6" name="Chart 5">
            <a:extLst>
              <a:ext uri="{FF2B5EF4-FFF2-40B4-BE49-F238E27FC236}">
                <a16:creationId xmlns:a16="http://schemas.microsoft.com/office/drawing/2014/main" id="{83719319-CDF2-485A-8982-443A9A741133}"/>
              </a:ext>
            </a:extLst>
          </p:cNvPr>
          <p:cNvGraphicFramePr>
            <a:graphicFrameLocks/>
          </p:cNvGraphicFramePr>
          <p:nvPr>
            <p:extLst>
              <p:ext uri="{D42A27DB-BD31-4B8C-83A1-F6EECF244321}">
                <p14:modId xmlns:p14="http://schemas.microsoft.com/office/powerpoint/2010/main" val="1259343436"/>
              </p:ext>
            </p:extLst>
          </p:nvPr>
        </p:nvGraphicFramePr>
        <p:xfrm>
          <a:off x="671732" y="1585003"/>
          <a:ext cx="10174459" cy="4465321"/>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3D356E78-588D-40A2-9531-9B5D92323E0F}"/>
              </a:ext>
            </a:extLst>
          </p:cNvPr>
          <p:cNvSpPr txBox="1"/>
          <p:nvPr/>
        </p:nvSpPr>
        <p:spPr>
          <a:xfrm>
            <a:off x="9359705" y="5773325"/>
            <a:ext cx="1237957" cy="276999"/>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200" dirty="0"/>
              <a:t>N= 97 overall</a:t>
            </a:r>
          </a:p>
        </p:txBody>
      </p:sp>
    </p:spTree>
    <p:extLst>
      <p:ext uri="{BB962C8B-B14F-4D97-AF65-F5344CB8AC3E}">
        <p14:creationId xmlns:p14="http://schemas.microsoft.com/office/powerpoint/2010/main" val="1736993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89F03-62D6-433A-8BAE-C59BB3114692}"/>
              </a:ext>
            </a:extLst>
          </p:cNvPr>
          <p:cNvSpPr>
            <a:spLocks noGrp="1"/>
          </p:cNvSpPr>
          <p:nvPr>
            <p:ph type="title"/>
          </p:nvPr>
        </p:nvSpPr>
        <p:spPr>
          <a:xfrm>
            <a:off x="117231" y="315557"/>
            <a:ext cx="11957538" cy="1325563"/>
          </a:xfrm>
        </p:spPr>
        <p:txBody>
          <a:bodyPr>
            <a:normAutofit fontScale="90000"/>
          </a:bodyPr>
          <a:lstStyle/>
          <a:p>
            <a:r>
              <a:rPr lang="en-US" sz="2800" b="1" dirty="0"/>
              <a:t>Q2. Eighty percent of respondents usually or always experienced civility within the Hyperledger community, while 73% of respondents experienced inclusion (this past year). Woman respondents usually or always experienced civility 77% of the time but inclusion 61% of the time. Other underrepresented groups (e.g. black and Hispanic), experienced C&amp;I 70% of the time. </a:t>
            </a:r>
          </a:p>
        </p:txBody>
      </p:sp>
      <p:sp>
        <p:nvSpPr>
          <p:cNvPr id="14" name="Title 3">
            <a:extLst>
              <a:ext uri="{FF2B5EF4-FFF2-40B4-BE49-F238E27FC236}">
                <a16:creationId xmlns:a16="http://schemas.microsoft.com/office/drawing/2014/main" id="{DEB812CD-2E52-4508-99DF-BAADF23E6F24}"/>
              </a:ext>
            </a:extLst>
          </p:cNvPr>
          <p:cNvSpPr txBox="1">
            <a:spLocks/>
          </p:cNvSpPr>
          <p:nvPr/>
        </p:nvSpPr>
        <p:spPr>
          <a:xfrm>
            <a:off x="225083" y="6039508"/>
            <a:ext cx="810299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b="1" dirty="0"/>
              <a:t>*2 respondents skipped this question and 8 did not answer for civility. </a:t>
            </a:r>
          </a:p>
        </p:txBody>
      </p:sp>
      <p:sp>
        <p:nvSpPr>
          <p:cNvPr id="7" name="TextBox 6">
            <a:extLst>
              <a:ext uri="{FF2B5EF4-FFF2-40B4-BE49-F238E27FC236}">
                <a16:creationId xmlns:a16="http://schemas.microsoft.com/office/drawing/2014/main" id="{1680D2E1-8B19-4D6D-B713-9BE461A66DD5}"/>
              </a:ext>
            </a:extLst>
          </p:cNvPr>
          <p:cNvSpPr txBox="1"/>
          <p:nvPr/>
        </p:nvSpPr>
        <p:spPr>
          <a:xfrm>
            <a:off x="10386645" y="5808675"/>
            <a:ext cx="1237957" cy="461665"/>
          </a:xfrm>
          <a:prstGeom prst="rect">
            <a:avLst/>
          </a:prstGeom>
          <a:noFill/>
        </p:spPr>
        <p:txBody>
          <a:bodyPr wrap="square" rtlCol="0">
            <a:spAutoFit/>
          </a:bodyPr>
          <a:lstStyle/>
          <a:p>
            <a:r>
              <a:rPr lang="en-US" sz="1200" dirty="0"/>
              <a:t>Civility, N=88*</a:t>
            </a:r>
          </a:p>
          <a:p>
            <a:r>
              <a:rPr lang="en-US" sz="1200" dirty="0"/>
              <a:t>Inclusion, N=96*</a:t>
            </a:r>
          </a:p>
        </p:txBody>
      </p:sp>
      <p:graphicFrame>
        <p:nvGraphicFramePr>
          <p:cNvPr id="12" name="Chart 11">
            <a:extLst>
              <a:ext uri="{FF2B5EF4-FFF2-40B4-BE49-F238E27FC236}">
                <a16:creationId xmlns:a16="http://schemas.microsoft.com/office/drawing/2014/main" id="{92A8BB64-C6A3-473C-A94F-EF7836379BD3}"/>
              </a:ext>
            </a:extLst>
          </p:cNvPr>
          <p:cNvGraphicFramePr>
            <a:graphicFrameLocks/>
          </p:cNvGraphicFramePr>
          <p:nvPr>
            <p:extLst>
              <p:ext uri="{D42A27DB-BD31-4B8C-83A1-F6EECF244321}">
                <p14:modId xmlns:p14="http://schemas.microsoft.com/office/powerpoint/2010/main" val="2922156101"/>
              </p:ext>
            </p:extLst>
          </p:nvPr>
        </p:nvGraphicFramePr>
        <p:xfrm>
          <a:off x="886265" y="1871953"/>
          <a:ext cx="9500380" cy="416755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678227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89F03-62D6-433A-8BAE-C59BB3114692}"/>
              </a:ext>
            </a:extLst>
          </p:cNvPr>
          <p:cNvSpPr>
            <a:spLocks noGrp="1"/>
          </p:cNvSpPr>
          <p:nvPr>
            <p:ph type="title"/>
          </p:nvPr>
        </p:nvSpPr>
        <p:spPr>
          <a:xfrm>
            <a:off x="98474" y="31335"/>
            <a:ext cx="11957538" cy="1325563"/>
          </a:xfrm>
        </p:spPr>
        <p:txBody>
          <a:bodyPr>
            <a:normAutofit/>
          </a:bodyPr>
          <a:lstStyle/>
          <a:p>
            <a:r>
              <a:rPr lang="en-US" sz="2800" b="1" dirty="0"/>
              <a:t>Q3. Leading Hyperledger engagement included mailing lists, followed by channels and community meetings. </a:t>
            </a:r>
          </a:p>
        </p:txBody>
      </p:sp>
      <p:sp>
        <p:nvSpPr>
          <p:cNvPr id="7" name="TextBox 6">
            <a:extLst>
              <a:ext uri="{FF2B5EF4-FFF2-40B4-BE49-F238E27FC236}">
                <a16:creationId xmlns:a16="http://schemas.microsoft.com/office/drawing/2014/main" id="{1680D2E1-8B19-4D6D-B713-9BE461A66DD5}"/>
              </a:ext>
            </a:extLst>
          </p:cNvPr>
          <p:cNvSpPr txBox="1"/>
          <p:nvPr/>
        </p:nvSpPr>
        <p:spPr>
          <a:xfrm>
            <a:off x="225083" y="6511012"/>
            <a:ext cx="2387488" cy="276999"/>
          </a:xfrm>
          <a:prstGeom prst="rect">
            <a:avLst/>
          </a:prstGeom>
          <a:noFill/>
        </p:spPr>
        <p:txBody>
          <a:bodyPr wrap="square" rtlCol="0">
            <a:spAutoFit/>
          </a:bodyPr>
          <a:lstStyle/>
          <a:p>
            <a:r>
              <a:rPr lang="en-US" sz="1200" dirty="0"/>
              <a:t>N=97, 1 respondent skipped</a:t>
            </a:r>
          </a:p>
        </p:txBody>
      </p:sp>
      <p:graphicFrame>
        <p:nvGraphicFramePr>
          <p:cNvPr id="9" name="Chart 8">
            <a:extLst>
              <a:ext uri="{FF2B5EF4-FFF2-40B4-BE49-F238E27FC236}">
                <a16:creationId xmlns:a16="http://schemas.microsoft.com/office/drawing/2014/main" id="{71DF9DD5-6861-4FC6-9E9A-731E498077F2}"/>
              </a:ext>
            </a:extLst>
          </p:cNvPr>
          <p:cNvGraphicFramePr>
            <a:graphicFrameLocks/>
          </p:cNvGraphicFramePr>
          <p:nvPr>
            <p:extLst>
              <p:ext uri="{D42A27DB-BD31-4B8C-83A1-F6EECF244321}">
                <p14:modId xmlns:p14="http://schemas.microsoft.com/office/powerpoint/2010/main" val="3002486958"/>
              </p:ext>
            </p:extLst>
          </p:nvPr>
        </p:nvGraphicFramePr>
        <p:xfrm>
          <a:off x="948563" y="1463041"/>
          <a:ext cx="9630341" cy="532497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389427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89F03-62D6-433A-8BAE-C59BB3114692}"/>
              </a:ext>
            </a:extLst>
          </p:cNvPr>
          <p:cNvSpPr>
            <a:spLocks noGrp="1"/>
          </p:cNvSpPr>
          <p:nvPr>
            <p:ph type="title"/>
          </p:nvPr>
        </p:nvSpPr>
        <p:spPr>
          <a:xfrm>
            <a:off x="234462" y="69191"/>
            <a:ext cx="11957538" cy="1325563"/>
          </a:xfrm>
        </p:spPr>
        <p:txBody>
          <a:bodyPr>
            <a:normAutofit/>
          </a:bodyPr>
          <a:lstStyle/>
          <a:p>
            <a:r>
              <a:rPr lang="en-US" sz="2800" b="1" dirty="0"/>
              <a:t>Q4. Sixty-three percent </a:t>
            </a:r>
            <a:r>
              <a:rPr lang="en-US" sz="2800" dirty="0"/>
              <a:t>of respondents agree or strongly agree that Hyperledger events </a:t>
            </a:r>
            <a:r>
              <a:rPr lang="en-US" sz="2800" b="1" dirty="0"/>
              <a:t>are inclusive and diverse. Fifty-four percent </a:t>
            </a:r>
            <a:r>
              <a:rPr lang="en-US" sz="2800" dirty="0"/>
              <a:t>of woman respondents  and </a:t>
            </a:r>
            <a:r>
              <a:rPr lang="en-US" sz="2800" b="1" dirty="0"/>
              <a:t>44% </a:t>
            </a:r>
            <a:r>
              <a:rPr lang="en-US" sz="2800" dirty="0"/>
              <a:t>of underrepresented groups (Blacks/Hispanics) agree or strongly agree </a:t>
            </a:r>
          </a:p>
        </p:txBody>
      </p:sp>
      <p:sp>
        <p:nvSpPr>
          <p:cNvPr id="14" name="Title 3">
            <a:extLst>
              <a:ext uri="{FF2B5EF4-FFF2-40B4-BE49-F238E27FC236}">
                <a16:creationId xmlns:a16="http://schemas.microsoft.com/office/drawing/2014/main" id="{DEB812CD-2E52-4508-99DF-BAADF23E6F24}"/>
              </a:ext>
            </a:extLst>
          </p:cNvPr>
          <p:cNvSpPr txBox="1">
            <a:spLocks/>
          </p:cNvSpPr>
          <p:nvPr/>
        </p:nvSpPr>
        <p:spPr>
          <a:xfrm>
            <a:off x="0" y="6227883"/>
            <a:ext cx="8102991" cy="50800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b="1" dirty="0"/>
              <a:t>See slide 16 for woman/underrepresented groups</a:t>
            </a:r>
          </a:p>
        </p:txBody>
      </p:sp>
      <p:sp>
        <p:nvSpPr>
          <p:cNvPr id="7" name="TextBox 6">
            <a:extLst>
              <a:ext uri="{FF2B5EF4-FFF2-40B4-BE49-F238E27FC236}">
                <a16:creationId xmlns:a16="http://schemas.microsoft.com/office/drawing/2014/main" id="{1680D2E1-8B19-4D6D-B713-9BE461A66DD5}"/>
              </a:ext>
            </a:extLst>
          </p:cNvPr>
          <p:cNvSpPr txBox="1"/>
          <p:nvPr/>
        </p:nvSpPr>
        <p:spPr>
          <a:xfrm>
            <a:off x="863516" y="5859257"/>
            <a:ext cx="589447" cy="276999"/>
          </a:xfrm>
          <a:prstGeom prst="rect">
            <a:avLst/>
          </a:prstGeom>
          <a:noFill/>
        </p:spPr>
        <p:txBody>
          <a:bodyPr wrap="square" rtlCol="0">
            <a:spAutoFit/>
          </a:bodyPr>
          <a:lstStyle/>
          <a:p>
            <a:r>
              <a:rPr lang="en-US" sz="1200" dirty="0"/>
              <a:t>N=98</a:t>
            </a:r>
          </a:p>
        </p:txBody>
      </p:sp>
      <p:graphicFrame>
        <p:nvGraphicFramePr>
          <p:cNvPr id="9" name="Chart 8">
            <a:extLst>
              <a:ext uri="{FF2B5EF4-FFF2-40B4-BE49-F238E27FC236}">
                <a16:creationId xmlns:a16="http://schemas.microsoft.com/office/drawing/2014/main" id="{00000000-0008-0000-0700-000005000000}"/>
              </a:ext>
            </a:extLst>
          </p:cNvPr>
          <p:cNvGraphicFramePr>
            <a:graphicFrameLocks/>
          </p:cNvGraphicFramePr>
          <p:nvPr>
            <p:extLst>
              <p:ext uri="{D42A27DB-BD31-4B8C-83A1-F6EECF244321}">
                <p14:modId xmlns:p14="http://schemas.microsoft.com/office/powerpoint/2010/main" val="4221451813"/>
              </p:ext>
            </p:extLst>
          </p:nvPr>
        </p:nvGraphicFramePr>
        <p:xfrm>
          <a:off x="1017563" y="1394754"/>
          <a:ext cx="9875520" cy="453519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62863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89F03-62D6-433A-8BAE-C59BB3114692}"/>
              </a:ext>
            </a:extLst>
          </p:cNvPr>
          <p:cNvSpPr>
            <a:spLocks noGrp="1"/>
          </p:cNvSpPr>
          <p:nvPr>
            <p:ph type="title"/>
          </p:nvPr>
        </p:nvSpPr>
        <p:spPr>
          <a:xfrm>
            <a:off x="10626" y="246195"/>
            <a:ext cx="11957538" cy="1325563"/>
          </a:xfrm>
        </p:spPr>
        <p:txBody>
          <a:bodyPr>
            <a:normAutofit fontScale="90000"/>
          </a:bodyPr>
          <a:lstStyle/>
          <a:p>
            <a:r>
              <a:rPr lang="en-US" sz="2800" b="1" dirty="0"/>
              <a:t>Q5. </a:t>
            </a:r>
            <a:r>
              <a:rPr lang="en-US" sz="2800" dirty="0"/>
              <a:t>Majority of respondents </a:t>
            </a:r>
            <a:r>
              <a:rPr lang="en-US" sz="2800" b="1" dirty="0"/>
              <a:t>(62% for all, 77% for women)  cited community meeting times as difficult </a:t>
            </a:r>
            <a:r>
              <a:rPr lang="en-US" sz="2800" dirty="0"/>
              <a:t>(either sometimes, usually, or always). Forty-five percent </a:t>
            </a:r>
            <a:r>
              <a:rPr lang="en-US" sz="2800" b="1" dirty="0"/>
              <a:t>found it difficult to find the agenda or meeting information </a:t>
            </a:r>
            <a:r>
              <a:rPr lang="en-US" sz="2800" dirty="0"/>
              <a:t>and 15% cited technical difficulties. </a:t>
            </a:r>
            <a:r>
              <a:rPr lang="en-US" sz="2800" b="1" dirty="0"/>
              <a:t>Thirty-eight percent of woman respondents did not find meetings to be inclusive </a:t>
            </a:r>
            <a:r>
              <a:rPr lang="en-US" sz="2800" dirty="0"/>
              <a:t>for new participants (either sometimes, usually, or always) compared to 27% of respondents overall. </a:t>
            </a:r>
          </a:p>
        </p:txBody>
      </p:sp>
      <p:sp>
        <p:nvSpPr>
          <p:cNvPr id="7" name="TextBox 6">
            <a:extLst>
              <a:ext uri="{FF2B5EF4-FFF2-40B4-BE49-F238E27FC236}">
                <a16:creationId xmlns:a16="http://schemas.microsoft.com/office/drawing/2014/main" id="{1680D2E1-8B19-4D6D-B713-9BE461A66DD5}"/>
              </a:ext>
            </a:extLst>
          </p:cNvPr>
          <p:cNvSpPr txBox="1"/>
          <p:nvPr/>
        </p:nvSpPr>
        <p:spPr>
          <a:xfrm>
            <a:off x="1194587" y="5841298"/>
            <a:ext cx="1237957" cy="246221"/>
          </a:xfrm>
          <a:prstGeom prst="rect">
            <a:avLst/>
          </a:prstGeom>
          <a:noFill/>
        </p:spPr>
        <p:txBody>
          <a:bodyPr wrap="square" rtlCol="0">
            <a:spAutoFit/>
          </a:bodyPr>
          <a:lstStyle/>
          <a:p>
            <a:r>
              <a:rPr lang="en-US" sz="1000" dirty="0"/>
              <a:t>N=98*</a:t>
            </a:r>
          </a:p>
        </p:txBody>
      </p:sp>
      <p:sp>
        <p:nvSpPr>
          <p:cNvPr id="9" name="Title 3">
            <a:extLst>
              <a:ext uri="{FF2B5EF4-FFF2-40B4-BE49-F238E27FC236}">
                <a16:creationId xmlns:a16="http://schemas.microsoft.com/office/drawing/2014/main" id="{81FC2C09-2219-422B-B0DC-4B6155374D8F}"/>
              </a:ext>
            </a:extLst>
          </p:cNvPr>
          <p:cNvSpPr txBox="1">
            <a:spLocks/>
          </p:cNvSpPr>
          <p:nvPr/>
        </p:nvSpPr>
        <p:spPr>
          <a:xfrm>
            <a:off x="240848" y="6199529"/>
            <a:ext cx="10531817" cy="50800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100" dirty="0"/>
              <a:t>Please note that the number of respondents who did not attend a community event is not reported here. There were inconsistencies in the responses with people applying the rating system (always, sometimes, </a:t>
            </a:r>
            <a:r>
              <a:rPr lang="en-US" sz="1100" dirty="0" err="1"/>
              <a:t>etc</a:t>
            </a:r>
            <a:r>
              <a:rPr lang="en-US" sz="1100" dirty="0"/>
              <a:t>), as well as  ‘not applicable’ for the question. N/A responses across the board represent 44  or 49% of responses. This figure may indicate the number of respondents who did not attend. </a:t>
            </a:r>
          </a:p>
          <a:p>
            <a:r>
              <a:rPr lang="en-US" sz="1100" dirty="0"/>
              <a:t>33% of underrepresented groups (blacks/Hispanics) indicated that meetings are not inclusive for new participants (wither sometimes, usually, or always)</a:t>
            </a:r>
          </a:p>
          <a:p>
            <a:r>
              <a:rPr lang="en-US" sz="1100" dirty="0"/>
              <a:t>* 98 answered part of the question whereas 96 responded to 3 out of 4 of the statements and 95 for the remaining statement. </a:t>
            </a:r>
          </a:p>
        </p:txBody>
      </p:sp>
      <p:graphicFrame>
        <p:nvGraphicFramePr>
          <p:cNvPr id="10" name="Chart 9">
            <a:extLst>
              <a:ext uri="{FF2B5EF4-FFF2-40B4-BE49-F238E27FC236}">
                <a16:creationId xmlns:a16="http://schemas.microsoft.com/office/drawing/2014/main" id="{F57C751D-A07F-40F9-8259-43129AFF58F1}"/>
              </a:ext>
            </a:extLst>
          </p:cNvPr>
          <p:cNvGraphicFramePr>
            <a:graphicFrameLocks/>
          </p:cNvGraphicFramePr>
          <p:nvPr>
            <p:extLst>
              <p:ext uri="{D42A27DB-BD31-4B8C-83A1-F6EECF244321}">
                <p14:modId xmlns:p14="http://schemas.microsoft.com/office/powerpoint/2010/main" val="4029175841"/>
              </p:ext>
            </p:extLst>
          </p:nvPr>
        </p:nvGraphicFramePr>
        <p:xfrm>
          <a:off x="0" y="1840204"/>
          <a:ext cx="6915150" cy="388908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a:extLst>
              <a:ext uri="{FF2B5EF4-FFF2-40B4-BE49-F238E27FC236}">
                <a16:creationId xmlns:a16="http://schemas.microsoft.com/office/drawing/2014/main" id="{D3DDC7F2-669A-4CEE-9B09-34AEA8ECE5E9}"/>
              </a:ext>
            </a:extLst>
          </p:cNvPr>
          <p:cNvGraphicFramePr>
            <a:graphicFrameLocks/>
          </p:cNvGraphicFramePr>
          <p:nvPr>
            <p:extLst>
              <p:ext uri="{D42A27DB-BD31-4B8C-83A1-F6EECF244321}">
                <p14:modId xmlns:p14="http://schemas.microsoft.com/office/powerpoint/2010/main" val="1310116137"/>
              </p:ext>
            </p:extLst>
          </p:nvPr>
        </p:nvGraphicFramePr>
        <p:xfrm>
          <a:off x="7115176" y="2058808"/>
          <a:ext cx="4852988" cy="3341867"/>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a:extLst>
              <a:ext uri="{FF2B5EF4-FFF2-40B4-BE49-F238E27FC236}">
                <a16:creationId xmlns:a16="http://schemas.microsoft.com/office/drawing/2014/main" id="{EB2FEE1A-AA4B-43D0-B34E-23867F94D1C3}"/>
              </a:ext>
            </a:extLst>
          </p:cNvPr>
          <p:cNvSpPr txBox="1"/>
          <p:nvPr/>
        </p:nvSpPr>
        <p:spPr>
          <a:xfrm>
            <a:off x="7216776" y="5821386"/>
            <a:ext cx="1237957" cy="246221"/>
          </a:xfrm>
          <a:prstGeom prst="rect">
            <a:avLst/>
          </a:prstGeom>
          <a:noFill/>
        </p:spPr>
        <p:txBody>
          <a:bodyPr wrap="square" rtlCol="0">
            <a:spAutoFit/>
          </a:bodyPr>
          <a:lstStyle/>
          <a:p>
            <a:r>
              <a:rPr lang="en-US" sz="1000" dirty="0"/>
              <a:t>N=13</a:t>
            </a:r>
          </a:p>
        </p:txBody>
      </p:sp>
    </p:spTree>
    <p:extLst>
      <p:ext uri="{BB962C8B-B14F-4D97-AF65-F5344CB8AC3E}">
        <p14:creationId xmlns:p14="http://schemas.microsoft.com/office/powerpoint/2010/main" val="1002025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89F03-62D6-433A-8BAE-C59BB3114692}"/>
              </a:ext>
            </a:extLst>
          </p:cNvPr>
          <p:cNvSpPr>
            <a:spLocks noGrp="1"/>
          </p:cNvSpPr>
          <p:nvPr>
            <p:ph type="title"/>
          </p:nvPr>
        </p:nvSpPr>
        <p:spPr>
          <a:xfrm>
            <a:off x="117231" y="477837"/>
            <a:ext cx="11957538" cy="1325563"/>
          </a:xfrm>
        </p:spPr>
        <p:txBody>
          <a:bodyPr>
            <a:normAutofit fontScale="90000"/>
          </a:bodyPr>
          <a:lstStyle/>
          <a:p>
            <a:r>
              <a:rPr lang="en-US" sz="2800" b="1" dirty="0"/>
              <a:t>Q6. </a:t>
            </a:r>
            <a:r>
              <a:rPr lang="en-US" sz="2700" dirty="0"/>
              <a:t>More than half cited </a:t>
            </a:r>
            <a:r>
              <a:rPr lang="en-US" sz="2700" b="1" dirty="0"/>
              <a:t>(61%) </a:t>
            </a:r>
            <a:r>
              <a:rPr lang="en-US" sz="2700" dirty="0"/>
              <a:t>that the asynchronous nature of Hyperledger chat allows them to participate (always or usually). </a:t>
            </a:r>
            <a:r>
              <a:rPr lang="en-US" sz="2700" b="1" dirty="0"/>
              <a:t>Eighty-seven percent </a:t>
            </a:r>
            <a:r>
              <a:rPr lang="en-US" sz="2700" dirty="0"/>
              <a:t>of respondents did not find chat recipients to be rude or unwelcoming; </a:t>
            </a:r>
            <a:r>
              <a:rPr lang="en-US" sz="2700" b="1" dirty="0"/>
              <a:t>Fifty-two percent </a:t>
            </a:r>
            <a:r>
              <a:rPr lang="en-US" sz="2700" dirty="0"/>
              <a:t>did not have challenges finding the right channel although </a:t>
            </a:r>
            <a:r>
              <a:rPr lang="en-US" sz="2700" b="1" dirty="0"/>
              <a:t>40% </a:t>
            </a:r>
            <a:r>
              <a:rPr lang="en-US" sz="2700" dirty="0"/>
              <a:t>found it challenging usually or sometimes. </a:t>
            </a:r>
            <a:r>
              <a:rPr lang="en-US" sz="2700" b="1" dirty="0"/>
              <a:t>Eighty-one percent </a:t>
            </a:r>
            <a:r>
              <a:rPr lang="en-US" sz="2700" dirty="0"/>
              <a:t>indicated that questions were quickly answered (usually or sometimes).</a:t>
            </a:r>
            <a:br>
              <a:rPr lang="en-US" sz="2800" b="1" dirty="0">
                <a:solidFill>
                  <a:srgbClr val="FF0000"/>
                </a:solidFill>
              </a:rPr>
            </a:br>
            <a:endParaRPr lang="en-US" sz="2800" b="1" dirty="0">
              <a:solidFill>
                <a:srgbClr val="FF0000"/>
              </a:solidFill>
            </a:endParaRPr>
          </a:p>
        </p:txBody>
      </p:sp>
      <p:sp>
        <p:nvSpPr>
          <p:cNvPr id="7" name="TextBox 6">
            <a:extLst>
              <a:ext uri="{FF2B5EF4-FFF2-40B4-BE49-F238E27FC236}">
                <a16:creationId xmlns:a16="http://schemas.microsoft.com/office/drawing/2014/main" id="{1680D2E1-8B19-4D6D-B713-9BE461A66DD5}"/>
              </a:ext>
            </a:extLst>
          </p:cNvPr>
          <p:cNvSpPr txBox="1"/>
          <p:nvPr/>
        </p:nvSpPr>
        <p:spPr>
          <a:xfrm>
            <a:off x="1045038" y="5915558"/>
            <a:ext cx="1237957" cy="246221"/>
          </a:xfrm>
          <a:prstGeom prst="rect">
            <a:avLst/>
          </a:prstGeom>
          <a:noFill/>
        </p:spPr>
        <p:txBody>
          <a:bodyPr wrap="square" rtlCol="0">
            <a:spAutoFit/>
          </a:bodyPr>
          <a:lstStyle/>
          <a:p>
            <a:r>
              <a:rPr lang="en-US" sz="1000" dirty="0"/>
              <a:t>N=98*</a:t>
            </a:r>
          </a:p>
        </p:txBody>
      </p:sp>
      <p:sp>
        <p:nvSpPr>
          <p:cNvPr id="9" name="Title 3">
            <a:extLst>
              <a:ext uri="{FF2B5EF4-FFF2-40B4-BE49-F238E27FC236}">
                <a16:creationId xmlns:a16="http://schemas.microsoft.com/office/drawing/2014/main" id="{81FC2C09-2219-422B-B0DC-4B6155374D8F}"/>
              </a:ext>
            </a:extLst>
          </p:cNvPr>
          <p:cNvSpPr txBox="1">
            <a:spLocks/>
          </p:cNvSpPr>
          <p:nvPr/>
        </p:nvSpPr>
        <p:spPr>
          <a:xfrm>
            <a:off x="-72097" y="6230461"/>
            <a:ext cx="11451297" cy="50800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dirty="0"/>
              <a:t>*While no respondents skipped the entire question, 95 responded to one of the statements, 97 responded to two of the statements, and 98 to one of the statements</a:t>
            </a:r>
            <a:r>
              <a:rPr lang="en-US" sz="1200" b="1" dirty="0"/>
              <a:t>.</a:t>
            </a:r>
          </a:p>
          <a:p>
            <a:r>
              <a:rPr lang="en-US" sz="1200" dirty="0"/>
              <a:t>46% of woman respondents indicated that the asynchronous nature of Hyperledger chat allowed them to participate (70 % for blacks/Hispanics). 92% did not find participants to be rude or unwelcoming (100% for black/Hispanics).  69% indicated that questions were quickly answered (usually or sometimes). Fifty-three percent did no have challenges finding the right channel was difficult (40% for blacks/Hispanics) but 46% found it challenging usually or sometimes (60% for blacks and Hispanics). </a:t>
            </a:r>
          </a:p>
        </p:txBody>
      </p:sp>
      <p:graphicFrame>
        <p:nvGraphicFramePr>
          <p:cNvPr id="10" name="Chart 9">
            <a:extLst>
              <a:ext uri="{FF2B5EF4-FFF2-40B4-BE49-F238E27FC236}">
                <a16:creationId xmlns:a16="http://schemas.microsoft.com/office/drawing/2014/main" id="{158884C2-8CF2-453D-BE38-AB9697A883AC}"/>
              </a:ext>
            </a:extLst>
          </p:cNvPr>
          <p:cNvGraphicFramePr>
            <a:graphicFrameLocks/>
          </p:cNvGraphicFramePr>
          <p:nvPr>
            <p:extLst>
              <p:ext uri="{D42A27DB-BD31-4B8C-83A1-F6EECF244321}">
                <p14:modId xmlns:p14="http://schemas.microsoft.com/office/powerpoint/2010/main" val="390578575"/>
              </p:ext>
            </p:extLst>
          </p:nvPr>
        </p:nvGraphicFramePr>
        <p:xfrm>
          <a:off x="-72097" y="2049622"/>
          <a:ext cx="6712048" cy="386593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a:extLst>
              <a:ext uri="{FF2B5EF4-FFF2-40B4-BE49-F238E27FC236}">
                <a16:creationId xmlns:a16="http://schemas.microsoft.com/office/drawing/2014/main" id="{5FBCA8E4-8899-4D5A-937F-0C6E97CB814C}"/>
              </a:ext>
            </a:extLst>
          </p:cNvPr>
          <p:cNvGraphicFramePr>
            <a:graphicFrameLocks/>
          </p:cNvGraphicFramePr>
          <p:nvPr>
            <p:extLst>
              <p:ext uri="{D42A27DB-BD31-4B8C-83A1-F6EECF244321}">
                <p14:modId xmlns:p14="http://schemas.microsoft.com/office/powerpoint/2010/main" val="1900955042"/>
              </p:ext>
            </p:extLst>
          </p:nvPr>
        </p:nvGraphicFramePr>
        <p:xfrm>
          <a:off x="6755055" y="1961095"/>
          <a:ext cx="5319714" cy="3639560"/>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a:extLst>
              <a:ext uri="{FF2B5EF4-FFF2-40B4-BE49-F238E27FC236}">
                <a16:creationId xmlns:a16="http://schemas.microsoft.com/office/drawing/2014/main" id="{ABF94926-5566-4001-9D22-6F2F39783772}"/>
              </a:ext>
            </a:extLst>
          </p:cNvPr>
          <p:cNvSpPr txBox="1"/>
          <p:nvPr/>
        </p:nvSpPr>
        <p:spPr>
          <a:xfrm>
            <a:off x="6639951" y="5915558"/>
            <a:ext cx="1237957" cy="246221"/>
          </a:xfrm>
          <a:prstGeom prst="rect">
            <a:avLst/>
          </a:prstGeom>
          <a:noFill/>
        </p:spPr>
        <p:txBody>
          <a:bodyPr wrap="square" rtlCol="0">
            <a:spAutoFit/>
          </a:bodyPr>
          <a:lstStyle/>
          <a:p>
            <a:r>
              <a:rPr lang="en-US" sz="1000" dirty="0"/>
              <a:t>N=13</a:t>
            </a:r>
          </a:p>
        </p:txBody>
      </p:sp>
    </p:spTree>
    <p:extLst>
      <p:ext uri="{BB962C8B-B14F-4D97-AF65-F5344CB8AC3E}">
        <p14:creationId xmlns:p14="http://schemas.microsoft.com/office/powerpoint/2010/main" val="5392202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89F03-62D6-433A-8BAE-C59BB3114692}"/>
              </a:ext>
            </a:extLst>
          </p:cNvPr>
          <p:cNvSpPr>
            <a:spLocks noGrp="1"/>
          </p:cNvSpPr>
          <p:nvPr>
            <p:ph type="title"/>
          </p:nvPr>
        </p:nvSpPr>
        <p:spPr>
          <a:xfrm>
            <a:off x="117231" y="202681"/>
            <a:ext cx="11957538" cy="1325563"/>
          </a:xfrm>
        </p:spPr>
        <p:txBody>
          <a:bodyPr>
            <a:normAutofit/>
          </a:bodyPr>
          <a:lstStyle/>
          <a:p>
            <a:r>
              <a:rPr lang="en-US" sz="2800" b="1" dirty="0"/>
              <a:t>Q7. </a:t>
            </a:r>
            <a:r>
              <a:rPr lang="en-US" sz="2700" b="1" dirty="0"/>
              <a:t>Majority of respondents are from North America (55%), followed by APAC (25%), and Europe (18%) </a:t>
            </a:r>
            <a:br>
              <a:rPr lang="en-US" sz="2800" b="1" dirty="0">
                <a:solidFill>
                  <a:srgbClr val="FF0000"/>
                </a:solidFill>
              </a:rPr>
            </a:br>
            <a:endParaRPr lang="en-US" sz="2800" b="1" dirty="0">
              <a:solidFill>
                <a:srgbClr val="FF0000"/>
              </a:solidFill>
            </a:endParaRPr>
          </a:p>
        </p:txBody>
      </p:sp>
      <p:sp>
        <p:nvSpPr>
          <p:cNvPr id="7" name="TextBox 6">
            <a:extLst>
              <a:ext uri="{FF2B5EF4-FFF2-40B4-BE49-F238E27FC236}">
                <a16:creationId xmlns:a16="http://schemas.microsoft.com/office/drawing/2014/main" id="{1680D2E1-8B19-4D6D-B713-9BE461A66DD5}"/>
              </a:ext>
            </a:extLst>
          </p:cNvPr>
          <p:cNvSpPr txBox="1"/>
          <p:nvPr/>
        </p:nvSpPr>
        <p:spPr>
          <a:xfrm>
            <a:off x="117231" y="6316369"/>
            <a:ext cx="1237957" cy="307777"/>
          </a:xfrm>
          <a:prstGeom prst="rect">
            <a:avLst/>
          </a:prstGeom>
          <a:noFill/>
        </p:spPr>
        <p:txBody>
          <a:bodyPr wrap="square" rtlCol="0">
            <a:spAutoFit/>
          </a:bodyPr>
          <a:lstStyle/>
          <a:p>
            <a:r>
              <a:rPr lang="en-US" sz="1400" dirty="0"/>
              <a:t>N=97</a:t>
            </a:r>
          </a:p>
        </p:txBody>
      </p:sp>
      <p:sp>
        <p:nvSpPr>
          <p:cNvPr id="9" name="Title 3">
            <a:extLst>
              <a:ext uri="{FF2B5EF4-FFF2-40B4-BE49-F238E27FC236}">
                <a16:creationId xmlns:a16="http://schemas.microsoft.com/office/drawing/2014/main" id="{81FC2C09-2219-422B-B0DC-4B6155374D8F}"/>
              </a:ext>
            </a:extLst>
          </p:cNvPr>
          <p:cNvSpPr txBox="1">
            <a:spLocks/>
          </p:cNvSpPr>
          <p:nvPr/>
        </p:nvSpPr>
        <p:spPr>
          <a:xfrm>
            <a:off x="-72097" y="6476682"/>
            <a:ext cx="10531817" cy="50800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050" b="1" dirty="0"/>
              <a:t>*</a:t>
            </a:r>
            <a:r>
              <a:rPr lang="en-US" sz="900" b="1" dirty="0"/>
              <a:t>One respondent skipped the question.</a:t>
            </a:r>
            <a:endParaRPr lang="en-US" sz="1050" b="1" dirty="0"/>
          </a:p>
        </p:txBody>
      </p:sp>
      <p:graphicFrame>
        <p:nvGraphicFramePr>
          <p:cNvPr id="8" name="Chart 7">
            <a:extLst>
              <a:ext uri="{FF2B5EF4-FFF2-40B4-BE49-F238E27FC236}">
                <a16:creationId xmlns:a16="http://schemas.microsoft.com/office/drawing/2014/main" id="{4B811589-5216-4850-9562-373817C2FCD4}"/>
              </a:ext>
            </a:extLst>
          </p:cNvPr>
          <p:cNvGraphicFramePr>
            <a:graphicFrameLocks/>
          </p:cNvGraphicFramePr>
          <p:nvPr>
            <p:extLst>
              <p:ext uri="{D42A27DB-BD31-4B8C-83A1-F6EECF244321}">
                <p14:modId xmlns:p14="http://schemas.microsoft.com/office/powerpoint/2010/main" val="3444597168"/>
              </p:ext>
            </p:extLst>
          </p:nvPr>
        </p:nvGraphicFramePr>
        <p:xfrm>
          <a:off x="5274797" y="1631853"/>
          <a:ext cx="6680104" cy="430471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a:extLst>
              <a:ext uri="{FF2B5EF4-FFF2-40B4-BE49-F238E27FC236}">
                <a16:creationId xmlns:a16="http://schemas.microsoft.com/office/drawing/2014/main" id="{0DD5821A-2589-4814-935C-52286F68DF38}"/>
              </a:ext>
            </a:extLst>
          </p:cNvPr>
          <p:cNvGraphicFramePr>
            <a:graphicFrameLocks/>
          </p:cNvGraphicFramePr>
          <p:nvPr>
            <p:extLst>
              <p:ext uri="{D42A27DB-BD31-4B8C-83A1-F6EECF244321}">
                <p14:modId xmlns:p14="http://schemas.microsoft.com/office/powerpoint/2010/main" val="1350927330"/>
              </p:ext>
            </p:extLst>
          </p:nvPr>
        </p:nvGraphicFramePr>
        <p:xfrm>
          <a:off x="0" y="2036245"/>
          <a:ext cx="5274797" cy="36195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6393740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9HSi588F5wbDW_LcwXJvk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G.bcivg9ljFEG9B2H_6GN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quh0ZFnDSxyycsqW2qUmlA"/>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CB07613E2AB0F43A7AFE3178DAEE0C8" ma:contentTypeVersion="4" ma:contentTypeDescription="Create a new document." ma:contentTypeScope="" ma:versionID="defb174e9f153b9dd6e3316ef12d8b58">
  <xsd:schema xmlns:xsd="http://www.w3.org/2001/XMLSchema" xmlns:xs="http://www.w3.org/2001/XMLSchema" xmlns:p="http://schemas.microsoft.com/office/2006/metadata/properties" xmlns:ns2="fa74d80d-7533-465f-8af3-5cbf164ed0a5" targetNamespace="http://schemas.microsoft.com/office/2006/metadata/properties" ma:root="true" ma:fieldsID="f80f12d1c21f3595507c82bd50ba9a6e" ns2:_="">
    <xsd:import namespace="fa74d80d-7533-465f-8af3-5cbf164ed0a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a74d80d-7533-465f-8af3-5cbf164ed0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8279B37-626D-480F-82D4-E90AEE7641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a74d80d-7533-465f-8af3-5cbf164ed0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2F0C8AF-0904-41DA-9F7D-ABC4C6DBEB48}">
  <ds:schemaRefs>
    <ds:schemaRef ds:uri="http://schemas.microsoft.com/sharepoint/v3/contenttype/forms"/>
  </ds:schemaRefs>
</ds:datastoreItem>
</file>

<file path=customXml/itemProps3.xml><?xml version="1.0" encoding="utf-8"?>
<ds:datastoreItem xmlns:ds="http://schemas.openxmlformats.org/officeDocument/2006/customXml" ds:itemID="{A895A7F0-BE8B-473C-9F44-89BD9B72AED5}">
  <ds:schemaRefs>
    <ds:schemaRef ds:uri="http://purl.org/dc/dcmitype/"/>
    <ds:schemaRef ds:uri="http://schemas.microsoft.com/office/infopath/2007/PartnerControls"/>
    <ds:schemaRef ds:uri="http://schemas.microsoft.com/office/2006/metadata/properties"/>
    <ds:schemaRef ds:uri="fa74d80d-7533-465f-8af3-5cbf164ed0a5"/>
    <ds:schemaRef ds:uri="http://purl.org/dc/elements/1.1/"/>
    <ds:schemaRef ds:uri="http://schemas.microsoft.com/office/2006/documentManagement/types"/>
    <ds:schemaRef ds:uri="http://schemas.openxmlformats.org/package/2006/metadata/core-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5031</TotalTime>
  <Words>3448</Words>
  <Application>Microsoft Office PowerPoint</Application>
  <PresentationFormat>Widescreen</PresentationFormat>
  <Paragraphs>214</Paragraphs>
  <Slides>26</Slides>
  <Notes>9</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3" baseType="lpstr">
      <vt:lpstr>Arial</vt:lpstr>
      <vt:lpstr>Arial Black</vt:lpstr>
      <vt:lpstr>Calibri</vt:lpstr>
      <vt:lpstr>Calibri Light</vt:lpstr>
      <vt:lpstr>Wingdings</vt:lpstr>
      <vt:lpstr>Office Theme</vt:lpstr>
      <vt:lpstr>think-cell Slide</vt:lpstr>
      <vt:lpstr>Hyperledger DCI Survey</vt:lpstr>
      <vt:lpstr>Executive Summary</vt:lpstr>
      <vt:lpstr>Q1. Global diversity experiences lead the way, followed by racial and gender diversity. Overall, gender diversity occurred 41% of the time and 38%* of the time for woman respondents. Racial/ethnic diversity occurred 58% of time, but for other underrepresented groups (e.g. black and Hispanic), this was experienced 33%* of the time.  </vt:lpstr>
      <vt:lpstr>Q2. Eighty percent of respondents usually or always experienced civility within the Hyperledger community, while 73% of respondents experienced inclusion (this past year). Woman respondents usually or always experienced civility 77% of the time but inclusion 61% of the time. Other underrepresented groups (e.g. black and Hispanic), experienced C&amp;I 70% of the time. </vt:lpstr>
      <vt:lpstr>Q3. Leading Hyperledger engagement included mailing lists, followed by channels and community meetings. </vt:lpstr>
      <vt:lpstr>Q4. Sixty-three percent of respondents agree or strongly agree that Hyperledger events are inclusive and diverse. Fifty-four percent of woman respondents  and 44% of underrepresented groups (Blacks/Hispanics) agree or strongly agree </vt:lpstr>
      <vt:lpstr>Q5. Majority of respondents (62% for all, 77% for women)  cited community meeting times as difficult (either sometimes, usually, or always). Forty-five percent found it difficult to find the agenda or meeting information and 15% cited technical difficulties. Thirty-eight percent of woman respondents did not find meetings to be inclusive for new participants (either sometimes, usually, or always) compared to 27% of respondents overall. </vt:lpstr>
      <vt:lpstr>Q6. More than half cited (61%) that the asynchronous nature of Hyperledger chat allows them to participate (always or usually). Eighty-seven percent of respondents did not find chat recipients to be rude or unwelcoming; Fifty-two percent did not have challenges finding the right channel although 40% found it challenging usually or sometimes. Eighty-one percent indicated that questions were quickly answered (usually or sometimes). </vt:lpstr>
      <vt:lpstr>Q7. Majority of respondents are from North America (55%), followed by APAC (25%), and Europe (18%)  </vt:lpstr>
      <vt:lpstr>Q8. Majority of respondents are from the 25-34 (34%) age group range, followed by 35-44 age group (23%), and 45-54 age group (22%).  </vt:lpstr>
      <vt:lpstr>Q9/Q10. Men accounted for 85% of respondents and 90% of respondents identified as heterosexual.   </vt:lpstr>
      <vt:lpstr>Q12. Time zones</vt:lpstr>
      <vt:lpstr>Q13. Open responses garnered mixed reactions about DCI </vt:lpstr>
      <vt:lpstr>PowerPoint Presentation</vt:lpstr>
      <vt:lpstr>Q1. In the past year, did you experience the following types of diversity within the Hyperledger community? </vt:lpstr>
      <vt:lpstr>Q2. In the past year, did you experience civility and inclusion within the Hyperledger community? </vt:lpstr>
      <vt:lpstr>Q4. Hyperledger events are inclusive and diverse</vt:lpstr>
      <vt:lpstr>Q5. Provide your feedback on the Hyperledger community meetings (women respondents) </vt:lpstr>
      <vt:lpstr>Q5. Provide your feedback on the Hyperledger community meetings (Black and Latin/Hispanic/Spanish) </vt:lpstr>
      <vt:lpstr>Q6. Provide your feedback on Hyperledger chat channels (woman respondents) </vt:lpstr>
      <vt:lpstr>Q6. Provide your feedback on Hyperledger chat channels (Black/Latin/Hispanic respondents) </vt:lpstr>
      <vt:lpstr>Q13.  </vt:lpstr>
      <vt:lpstr>Q13. Continued..  </vt:lpstr>
      <vt:lpstr>Q13. Continued..  </vt:lpstr>
      <vt:lpstr>Q13. Continued..  </vt:lpstr>
      <vt:lpstr>Q13. Continued..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Yosef, Leila</dc:creator>
  <cp:lastModifiedBy>Yosef, Leila</cp:lastModifiedBy>
  <cp:revision>6</cp:revision>
  <dcterms:created xsi:type="dcterms:W3CDTF">2020-02-25T20:23:11Z</dcterms:created>
  <dcterms:modified xsi:type="dcterms:W3CDTF">2020-07-22T16:22:50Z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0x0101004CB07613E2AB0F43A7AFE3178DAEE0C8</vt:lpwstr>
  </property>
</Properties>
</file>