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 id="2147483696" r:id="rId2"/>
  </p:sldMasterIdLst>
  <p:notesMasterIdLst>
    <p:notesMasterId r:id="rId52"/>
  </p:notesMasterIdLst>
  <p:sldIdLst>
    <p:sldId id="268" r:id="rId3"/>
    <p:sldId id="535" r:id="rId4"/>
    <p:sldId id="1004" r:id="rId5"/>
    <p:sldId id="978" r:id="rId6"/>
    <p:sldId id="977" r:id="rId7"/>
    <p:sldId id="979" r:id="rId8"/>
    <p:sldId id="980" r:id="rId9"/>
    <p:sldId id="1005" r:id="rId10"/>
    <p:sldId id="981" r:id="rId11"/>
    <p:sldId id="257" r:id="rId12"/>
    <p:sldId id="986" r:id="rId13"/>
    <p:sldId id="987" r:id="rId14"/>
    <p:sldId id="988" r:id="rId15"/>
    <p:sldId id="989" r:id="rId16"/>
    <p:sldId id="991" r:id="rId17"/>
    <p:sldId id="992" r:id="rId18"/>
    <p:sldId id="993" r:id="rId19"/>
    <p:sldId id="995" r:id="rId20"/>
    <p:sldId id="996" r:id="rId21"/>
    <p:sldId id="994" r:id="rId22"/>
    <p:sldId id="1013" r:id="rId23"/>
    <p:sldId id="1001" r:id="rId24"/>
    <p:sldId id="1003" r:id="rId25"/>
    <p:sldId id="1006" r:id="rId26"/>
    <p:sldId id="1015" r:id="rId27"/>
    <p:sldId id="1007" r:id="rId28"/>
    <p:sldId id="964" r:id="rId29"/>
    <p:sldId id="1009" r:id="rId30"/>
    <p:sldId id="1010" r:id="rId31"/>
    <p:sldId id="1014" r:id="rId32"/>
    <p:sldId id="1011" r:id="rId33"/>
    <p:sldId id="1008" r:id="rId34"/>
    <p:sldId id="975" r:id="rId35"/>
    <p:sldId id="1012" r:id="rId36"/>
    <p:sldId id="1022" r:id="rId37"/>
    <p:sldId id="1016" r:id="rId38"/>
    <p:sldId id="1018" r:id="rId39"/>
    <p:sldId id="1021" r:id="rId40"/>
    <p:sldId id="1017" r:id="rId41"/>
    <p:sldId id="1019" r:id="rId42"/>
    <p:sldId id="1020" r:id="rId43"/>
    <p:sldId id="1023" r:id="rId44"/>
    <p:sldId id="1024" r:id="rId45"/>
    <p:sldId id="1025" r:id="rId46"/>
    <p:sldId id="1026" r:id="rId47"/>
    <p:sldId id="1028" r:id="rId48"/>
    <p:sldId id="1027" r:id="rId49"/>
    <p:sldId id="965" r:id="rId50"/>
    <p:sldId id="275"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i Muscara" initials="BM" lastIdx="1" clrIdx="0">
    <p:extLst>
      <p:ext uri="{19B8F6BF-5375-455C-9EA6-DF929625EA0E}">
        <p15:presenceInfo xmlns:p15="http://schemas.microsoft.com/office/powerpoint/2012/main" userId="eec6e5dbc826e0f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AD9DCB-46EE-42E3-A049-44FB29F78D74}" v="27" dt="2020-04-27T21:27:50.809"/>
  </p1510:revLst>
</p1510:revInfo>
</file>

<file path=ppt/tableStyles.xml><?xml version="1.0" encoding="utf-8"?>
<a:tblStyleLst xmlns:a="http://schemas.openxmlformats.org/drawingml/2006/main" def="{5C22544A-7EE6-4342-B048-85BDC9FD1C3A}">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59" autoAdjust="0"/>
    <p:restoredTop sz="86223" autoAdjust="0"/>
  </p:normalViewPr>
  <p:slideViewPr>
    <p:cSldViewPr snapToGrid="0">
      <p:cViewPr varScale="1">
        <p:scale>
          <a:sx n="98" d="100"/>
          <a:sy n="98" d="100"/>
        </p:scale>
        <p:origin x="440"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commentAuthors" Target="commentAuthors.xml"/><Relationship Id="rId58" Type="http://schemas.microsoft.com/office/2015/10/relationships/revisionInfo" Target="revisionInfo.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2C9889-C6C4-4A2B-B49F-2B8BDD320C37}" type="datetimeFigureOut">
              <a:rPr lang="en-US" smtClean="0"/>
              <a:t>4/27/2020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FAABCF-5066-44D4-8AB5-AA4560768C9A}" type="slidenum">
              <a:rPr lang="en-US" smtClean="0"/>
              <a:t>‹#›</a:t>
            </a:fld>
            <a:endParaRPr lang="en-US"/>
          </a:p>
        </p:txBody>
      </p:sp>
    </p:spTree>
    <p:extLst>
      <p:ext uri="{BB962C8B-B14F-4D97-AF65-F5344CB8AC3E}">
        <p14:creationId xmlns:p14="http://schemas.microsoft.com/office/powerpoint/2010/main" val="3853915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744fa6e081_0_1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744fa6e081_0_1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744fa6e081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744fa6e081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838a376703_13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838a376703_1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83a4bcf603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83a4bcf603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15410046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72eb793755_25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72eb793755_25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72eb793755_25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72eb793755_2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3569712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1254242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3459303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the saliva test headed to </a:t>
            </a:r>
            <a:r>
              <a:rPr lang="en-US" sz="1200" b="0" i="0" kern="1200" dirty="0" err="1">
                <a:solidFill>
                  <a:schemeClr val="tx1"/>
                </a:solidFill>
                <a:effectLst/>
                <a:latin typeface="+mn-lt"/>
                <a:ea typeface="+mn-ea"/>
                <a:cs typeface="+mn-cs"/>
              </a:rPr>
              <a:t>RWJBarnabas</a:t>
            </a:r>
            <a:r>
              <a:rPr lang="en-US" sz="1200" b="0" i="0" kern="1200" dirty="0">
                <a:solidFill>
                  <a:schemeClr val="tx1"/>
                </a:solidFill>
                <a:effectLst/>
                <a:latin typeface="+mn-lt"/>
                <a:ea typeface="+mn-ea"/>
                <a:cs typeface="+mn-cs"/>
              </a:rPr>
              <a:t> and University Hospital in Newark by the end of this week New Jersey’s flagship university stepping up to fill the testing gap,” he said. “I am proud of the work at Rutgers and look forward to moving forward with them.”</a:t>
            </a:r>
            <a:endParaRPr lang="en-US" dirty="0"/>
          </a:p>
        </p:txBody>
      </p:sp>
      <p:sp>
        <p:nvSpPr>
          <p:cNvPr id="4" name="Slide Number Placeholder 3"/>
          <p:cNvSpPr>
            <a:spLocks noGrp="1"/>
          </p:cNvSpPr>
          <p:nvPr>
            <p:ph type="sldNum" sz="quarter" idx="5"/>
          </p:nvPr>
        </p:nvSpPr>
        <p:spPr/>
        <p:txBody>
          <a:bodyPr/>
          <a:lstStyle/>
          <a:p>
            <a:fld id="{81FAABCF-5066-44D4-8AB5-AA4560768C9A}" type="slidenum">
              <a:rPr lang="en-US" smtClean="0"/>
              <a:t>31</a:t>
            </a:fld>
            <a:endParaRPr lang="en-US"/>
          </a:p>
        </p:txBody>
      </p:sp>
    </p:spTree>
    <p:extLst>
      <p:ext uri="{BB962C8B-B14F-4D97-AF65-F5344CB8AC3E}">
        <p14:creationId xmlns:p14="http://schemas.microsoft.com/office/powerpoint/2010/main" val="37197742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477061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31680942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FAABCF-5066-44D4-8AB5-AA4560768C9A}" type="slidenum">
              <a:rPr lang="en-US" smtClean="0"/>
              <a:t>43</a:t>
            </a:fld>
            <a:endParaRPr lang="en-US"/>
          </a:p>
        </p:txBody>
      </p:sp>
    </p:spTree>
    <p:extLst>
      <p:ext uri="{BB962C8B-B14F-4D97-AF65-F5344CB8AC3E}">
        <p14:creationId xmlns:p14="http://schemas.microsoft.com/office/powerpoint/2010/main" val="36639914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FAABCF-5066-44D4-8AB5-AA4560768C9A}" type="slidenum">
              <a:rPr lang="en-US" smtClean="0"/>
              <a:t>45</a:t>
            </a:fld>
            <a:endParaRPr lang="en-US"/>
          </a:p>
        </p:txBody>
      </p:sp>
    </p:spTree>
    <p:extLst>
      <p:ext uri="{BB962C8B-B14F-4D97-AF65-F5344CB8AC3E}">
        <p14:creationId xmlns:p14="http://schemas.microsoft.com/office/powerpoint/2010/main" val="41881203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FAABCF-5066-44D4-8AB5-AA4560768C9A}" type="slidenum">
              <a:rPr lang="en-US" smtClean="0"/>
              <a:t>48</a:t>
            </a:fld>
            <a:endParaRPr lang="en-US"/>
          </a:p>
        </p:txBody>
      </p:sp>
    </p:spTree>
    <p:extLst>
      <p:ext uri="{BB962C8B-B14F-4D97-AF65-F5344CB8AC3E}">
        <p14:creationId xmlns:p14="http://schemas.microsoft.com/office/powerpoint/2010/main" val="19327384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1765871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FAABCF-5066-44D4-8AB5-AA4560768C9A}" type="slidenum">
              <a:rPr lang="en-US" smtClean="0"/>
              <a:t>5</a:t>
            </a:fld>
            <a:endParaRPr lang="en-US"/>
          </a:p>
        </p:txBody>
      </p:sp>
    </p:spTree>
    <p:extLst>
      <p:ext uri="{BB962C8B-B14F-4D97-AF65-F5344CB8AC3E}">
        <p14:creationId xmlns:p14="http://schemas.microsoft.com/office/powerpoint/2010/main" val="3287896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1FAABCF-5066-44D4-8AB5-AA4560768C9A}" type="slidenum">
              <a:rPr lang="en-US" smtClean="0"/>
              <a:t>6</a:t>
            </a:fld>
            <a:endParaRPr lang="en-US"/>
          </a:p>
        </p:txBody>
      </p:sp>
    </p:spTree>
    <p:extLst>
      <p:ext uri="{BB962C8B-B14F-4D97-AF65-F5344CB8AC3E}">
        <p14:creationId xmlns:p14="http://schemas.microsoft.com/office/powerpoint/2010/main" val="9606277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3206861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73bec84909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73bec84909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744fa6e081_0_1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744fa6e081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4DEED-DCEB-45D2-95C8-967CEAC9AE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B79A93-8AE5-4554-B992-4EDD7E2354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E17DE2-5883-44D2-8582-2960FCA4BA37}"/>
              </a:ext>
            </a:extLst>
          </p:cNvPr>
          <p:cNvSpPr>
            <a:spLocks noGrp="1"/>
          </p:cNvSpPr>
          <p:nvPr>
            <p:ph type="dt" sz="half" idx="10"/>
          </p:nvPr>
        </p:nvSpPr>
        <p:spPr/>
        <p:txBody>
          <a:bodyPr/>
          <a:lstStyle/>
          <a:p>
            <a:fld id="{9B0622CC-C13D-4967-BA11-0EF5A2946D91}" type="datetime1">
              <a:rPr lang="en-US" smtClean="0"/>
              <a:t>4/27/2020</a:t>
            </a:fld>
            <a:endParaRPr lang="en-US"/>
          </a:p>
        </p:txBody>
      </p:sp>
      <p:sp>
        <p:nvSpPr>
          <p:cNvPr id="5" name="Footer Placeholder 4">
            <a:extLst>
              <a:ext uri="{FF2B5EF4-FFF2-40B4-BE49-F238E27FC236}">
                <a16:creationId xmlns:a16="http://schemas.microsoft.com/office/drawing/2014/main" id="{46016426-C8D7-4457-A0C3-A338BE2B59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68D46-6D7C-4E30-A8BA-387ABFB81ACA}"/>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099660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4C0CD-19BC-4D4B-865B-09998D2CCE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95C042-0D67-4D18-A517-80E34BE38E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FE5D25-9CA2-46D4-AFDF-0A5DAEBE2708}"/>
              </a:ext>
            </a:extLst>
          </p:cNvPr>
          <p:cNvSpPr>
            <a:spLocks noGrp="1"/>
          </p:cNvSpPr>
          <p:nvPr>
            <p:ph type="dt" sz="half" idx="10"/>
          </p:nvPr>
        </p:nvSpPr>
        <p:spPr/>
        <p:txBody>
          <a:bodyPr/>
          <a:lstStyle/>
          <a:p>
            <a:fld id="{F6FDD4D4-A066-4FDB-9B6E-11BF764D3F0F}" type="datetime1">
              <a:rPr lang="en-US" smtClean="0"/>
              <a:t>4/27/2020</a:t>
            </a:fld>
            <a:endParaRPr lang="en-US"/>
          </a:p>
        </p:txBody>
      </p:sp>
      <p:sp>
        <p:nvSpPr>
          <p:cNvPr id="5" name="Footer Placeholder 4">
            <a:extLst>
              <a:ext uri="{FF2B5EF4-FFF2-40B4-BE49-F238E27FC236}">
                <a16:creationId xmlns:a16="http://schemas.microsoft.com/office/drawing/2014/main" id="{5A5DD3FA-62D6-4615-A0D8-980A4141C4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D984E3-12C6-4402-B7E9-D4084EF486CB}"/>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62461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B20622-2CAD-401F-8CBF-C4F420D4EA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8186EB-6F2B-49F5-8A5B-5C1E712497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B69313-2295-4AD4-8248-4F3DF7CCFDA5}"/>
              </a:ext>
            </a:extLst>
          </p:cNvPr>
          <p:cNvSpPr>
            <a:spLocks noGrp="1"/>
          </p:cNvSpPr>
          <p:nvPr>
            <p:ph type="dt" sz="half" idx="10"/>
          </p:nvPr>
        </p:nvSpPr>
        <p:spPr/>
        <p:txBody>
          <a:bodyPr/>
          <a:lstStyle/>
          <a:p>
            <a:fld id="{E4D5F0C6-1C4A-4B91-BD5C-875564596A9A}" type="datetime1">
              <a:rPr lang="en-US" smtClean="0"/>
              <a:t>4/27/2020</a:t>
            </a:fld>
            <a:endParaRPr lang="en-US"/>
          </a:p>
        </p:txBody>
      </p:sp>
      <p:sp>
        <p:nvSpPr>
          <p:cNvPr id="5" name="Footer Placeholder 4">
            <a:extLst>
              <a:ext uri="{FF2B5EF4-FFF2-40B4-BE49-F238E27FC236}">
                <a16:creationId xmlns:a16="http://schemas.microsoft.com/office/drawing/2014/main" id="{C3D2F79E-F865-4271-8B21-FA8E53E595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FA11DE-41D6-47FF-9E88-B368B3A2504E}"/>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590651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fld id="{79365BDA-497E-4CFD-B04B-E1524B7D3467}" type="datetime1">
              <a:rPr lang="en-US" smtClean="0"/>
              <a:t>4/27/2020</a:t>
            </a:fld>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739571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0673022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835717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p:nvPr/>
        </p:nvSpPr>
        <p:spPr>
          <a:xfrm>
            <a:off x="2033067" y="896808"/>
            <a:ext cx="1442167" cy="1499933"/>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8716751" y="4457234"/>
            <a:ext cx="1442167" cy="1499933"/>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5812803" y="3756619"/>
            <a:ext cx="5664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2240403" y="1585233"/>
            <a:ext cx="7711200" cy="1943200"/>
          </a:xfrm>
          <a:prstGeom prst="rect">
            <a:avLst/>
          </a:prstGeom>
        </p:spPr>
        <p:txBody>
          <a:bodyPr spcFirstLastPara="1" wrap="square" lIns="91425" tIns="91425" rIns="91425" bIns="91425" anchor="b" anchorCtr="0">
            <a:noAutofit/>
          </a:bodyPr>
          <a:lstStyle>
            <a:lvl1pPr lvl="0" algn="ctr">
              <a:spcBef>
                <a:spcPts val="0"/>
              </a:spcBef>
              <a:spcAft>
                <a:spcPts val="0"/>
              </a:spcAft>
              <a:buSzPts val="4000"/>
              <a:buNone/>
              <a:defRPr sz="5333"/>
            </a:lvl1pPr>
            <a:lvl2pPr lvl="1" algn="ctr">
              <a:spcBef>
                <a:spcPts val="0"/>
              </a:spcBef>
              <a:spcAft>
                <a:spcPts val="0"/>
              </a:spcAft>
              <a:buSzPts val="4000"/>
              <a:buNone/>
              <a:defRPr sz="5333"/>
            </a:lvl2pPr>
            <a:lvl3pPr lvl="2" algn="ctr">
              <a:spcBef>
                <a:spcPts val="0"/>
              </a:spcBef>
              <a:spcAft>
                <a:spcPts val="0"/>
              </a:spcAft>
              <a:buSzPts val="4000"/>
              <a:buNone/>
              <a:defRPr sz="5333"/>
            </a:lvl3pPr>
            <a:lvl4pPr lvl="3" algn="ctr">
              <a:spcBef>
                <a:spcPts val="0"/>
              </a:spcBef>
              <a:spcAft>
                <a:spcPts val="0"/>
              </a:spcAft>
              <a:buSzPts val="4000"/>
              <a:buNone/>
              <a:defRPr sz="5333"/>
            </a:lvl4pPr>
            <a:lvl5pPr lvl="4" algn="ctr">
              <a:spcBef>
                <a:spcPts val="0"/>
              </a:spcBef>
              <a:spcAft>
                <a:spcPts val="0"/>
              </a:spcAft>
              <a:buSzPts val="4000"/>
              <a:buNone/>
              <a:defRPr sz="5333"/>
            </a:lvl5pPr>
            <a:lvl6pPr lvl="5" algn="ctr">
              <a:spcBef>
                <a:spcPts val="0"/>
              </a:spcBef>
              <a:spcAft>
                <a:spcPts val="0"/>
              </a:spcAft>
              <a:buSzPts val="4000"/>
              <a:buNone/>
              <a:defRPr sz="5333"/>
            </a:lvl6pPr>
            <a:lvl7pPr lvl="6" algn="ctr">
              <a:spcBef>
                <a:spcPts val="0"/>
              </a:spcBef>
              <a:spcAft>
                <a:spcPts val="0"/>
              </a:spcAft>
              <a:buSzPts val="4000"/>
              <a:buNone/>
              <a:defRPr sz="5333"/>
            </a:lvl7pPr>
            <a:lvl8pPr lvl="7" algn="ctr">
              <a:spcBef>
                <a:spcPts val="0"/>
              </a:spcBef>
              <a:spcAft>
                <a:spcPts val="0"/>
              </a:spcAft>
              <a:buSzPts val="4000"/>
              <a:buNone/>
              <a:defRPr sz="5333"/>
            </a:lvl8pPr>
            <a:lvl9pPr lvl="8" algn="ctr">
              <a:spcBef>
                <a:spcPts val="0"/>
              </a:spcBef>
              <a:spcAft>
                <a:spcPts val="0"/>
              </a:spcAft>
              <a:buSzPts val="4000"/>
              <a:buNone/>
              <a:defRPr sz="5333"/>
            </a:lvl9pPr>
          </a:lstStyle>
          <a:p>
            <a:endParaRPr/>
          </a:p>
        </p:txBody>
      </p:sp>
      <p:sp>
        <p:nvSpPr>
          <p:cNvPr id="14" name="Google Shape;14;p2"/>
          <p:cNvSpPr txBox="1">
            <a:spLocks noGrp="1"/>
          </p:cNvSpPr>
          <p:nvPr>
            <p:ph type="subTitle" idx="1"/>
          </p:nvPr>
        </p:nvSpPr>
        <p:spPr>
          <a:xfrm>
            <a:off x="2240403" y="4065933"/>
            <a:ext cx="7711200" cy="1212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5"/>
              </a:buClr>
              <a:buSzPts val="2400"/>
              <a:buFont typeface="Roboto Slab"/>
              <a:buNone/>
              <a:defRPr sz="32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32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32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32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32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32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32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32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32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957822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6"/>
        <p:cNvGrpSpPr/>
        <p:nvPr/>
      </p:nvGrpSpPr>
      <p:grpSpPr>
        <a:xfrm>
          <a:off x="0" y="0"/>
          <a:ext cx="0" cy="0"/>
          <a:chOff x="0" y="0"/>
          <a:chExt cx="0" cy="0"/>
        </a:xfrm>
      </p:grpSpPr>
      <p:cxnSp>
        <p:nvCxnSpPr>
          <p:cNvPr id="17" name="Google Shape;17;p3"/>
          <p:cNvCxnSpPr/>
          <p:nvPr/>
        </p:nvCxnSpPr>
        <p:spPr>
          <a:xfrm>
            <a:off x="5812803" y="3756619"/>
            <a:ext cx="5664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641000" y="2353267"/>
            <a:ext cx="10962800" cy="1210000"/>
          </a:xfrm>
          <a:prstGeom prst="rect">
            <a:avLst/>
          </a:prstGeom>
        </p:spPr>
        <p:txBody>
          <a:bodyPr spcFirstLastPara="1" wrap="square" lIns="91425" tIns="91425" rIns="91425" bIns="91425" anchor="b" anchorCtr="0">
            <a:noAutofit/>
          </a:bodyPr>
          <a:lstStyle>
            <a:lvl1pPr lvl="0" algn="ctr">
              <a:spcBef>
                <a:spcPts val="0"/>
              </a:spcBef>
              <a:spcAft>
                <a:spcPts val="0"/>
              </a:spcAft>
              <a:buSzPts val="4800"/>
              <a:buNone/>
              <a:defRPr sz="6400"/>
            </a:lvl1pPr>
            <a:lvl2pPr lvl="1" algn="ctr">
              <a:spcBef>
                <a:spcPts val="0"/>
              </a:spcBef>
              <a:spcAft>
                <a:spcPts val="0"/>
              </a:spcAft>
              <a:buSzPts val="4800"/>
              <a:buNone/>
              <a:defRPr sz="6400"/>
            </a:lvl2pPr>
            <a:lvl3pPr lvl="2" algn="ctr">
              <a:spcBef>
                <a:spcPts val="0"/>
              </a:spcBef>
              <a:spcAft>
                <a:spcPts val="0"/>
              </a:spcAft>
              <a:buSzPts val="4800"/>
              <a:buNone/>
              <a:defRPr sz="6400"/>
            </a:lvl3pPr>
            <a:lvl4pPr lvl="3" algn="ctr">
              <a:spcBef>
                <a:spcPts val="0"/>
              </a:spcBef>
              <a:spcAft>
                <a:spcPts val="0"/>
              </a:spcAft>
              <a:buSzPts val="4800"/>
              <a:buNone/>
              <a:defRPr sz="6400"/>
            </a:lvl4pPr>
            <a:lvl5pPr lvl="4" algn="ctr">
              <a:spcBef>
                <a:spcPts val="0"/>
              </a:spcBef>
              <a:spcAft>
                <a:spcPts val="0"/>
              </a:spcAft>
              <a:buSzPts val="4800"/>
              <a:buNone/>
              <a:defRPr sz="6400"/>
            </a:lvl5pPr>
            <a:lvl6pPr lvl="5" algn="ctr">
              <a:spcBef>
                <a:spcPts val="0"/>
              </a:spcBef>
              <a:spcAft>
                <a:spcPts val="0"/>
              </a:spcAft>
              <a:buSzPts val="4800"/>
              <a:buNone/>
              <a:defRPr sz="6400"/>
            </a:lvl6pPr>
            <a:lvl7pPr lvl="6" algn="ctr">
              <a:spcBef>
                <a:spcPts val="0"/>
              </a:spcBef>
              <a:spcAft>
                <a:spcPts val="0"/>
              </a:spcAft>
              <a:buSzPts val="4800"/>
              <a:buNone/>
              <a:defRPr sz="6400"/>
            </a:lvl7pPr>
            <a:lvl8pPr lvl="7" algn="ctr">
              <a:spcBef>
                <a:spcPts val="0"/>
              </a:spcBef>
              <a:spcAft>
                <a:spcPts val="0"/>
              </a:spcAft>
              <a:buSzPts val="4800"/>
              <a:buNone/>
              <a:defRPr sz="6400"/>
            </a:lvl8pPr>
            <a:lvl9pPr lvl="8" algn="ctr">
              <a:spcBef>
                <a:spcPts val="0"/>
              </a:spcBef>
              <a:spcAft>
                <a:spcPts val="0"/>
              </a:spcAft>
              <a:buSzPts val="4800"/>
              <a:buNone/>
              <a:defRPr sz="6400"/>
            </a:lvl9pPr>
          </a:lstStyle>
          <a:p>
            <a:endParaRPr/>
          </a:p>
        </p:txBody>
      </p:sp>
      <p:sp>
        <p:nvSpPr>
          <p:cNvPr id="19" name="Google Shape;19;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967262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cxnSp>
        <p:nvCxnSpPr>
          <p:cNvPr id="21" name="Google Shape;21;p4"/>
          <p:cNvCxnSpPr/>
          <p:nvPr/>
        </p:nvCxnSpPr>
        <p:spPr>
          <a:xfrm>
            <a:off x="656751" y="1680379"/>
            <a:ext cx="5664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517200" y="610700"/>
            <a:ext cx="11157600" cy="9148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517200" y="1986432"/>
            <a:ext cx="11157600" cy="410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4" name="Google Shape;24;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272923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5"/>
        <p:cNvGrpSpPr/>
        <p:nvPr/>
      </p:nvGrpSpPr>
      <p:grpSpPr>
        <a:xfrm>
          <a:off x="0" y="0"/>
          <a:ext cx="0" cy="0"/>
          <a:chOff x="0" y="0"/>
          <a:chExt cx="0" cy="0"/>
        </a:xfrm>
      </p:grpSpPr>
      <p:cxnSp>
        <p:nvCxnSpPr>
          <p:cNvPr id="26" name="Google Shape;26;p5"/>
          <p:cNvCxnSpPr/>
          <p:nvPr/>
        </p:nvCxnSpPr>
        <p:spPr>
          <a:xfrm>
            <a:off x="656751" y="1680379"/>
            <a:ext cx="5664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517200" y="610700"/>
            <a:ext cx="11157600" cy="9148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517200" y="1986433"/>
            <a:ext cx="5333200" cy="410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29" name="Google Shape;29;p5"/>
          <p:cNvSpPr txBox="1">
            <a:spLocks noGrp="1"/>
          </p:cNvSpPr>
          <p:nvPr>
            <p:ph type="body" idx="2"/>
          </p:nvPr>
        </p:nvSpPr>
        <p:spPr>
          <a:xfrm>
            <a:off x="6341600" y="1986433"/>
            <a:ext cx="5333200" cy="4105200"/>
          </a:xfrm>
          <a:prstGeom prst="rect">
            <a:avLst/>
          </a:prstGeom>
        </p:spPr>
        <p:txBody>
          <a:bodyPr spcFirstLastPara="1" wrap="square" lIns="91425" tIns="91425" rIns="91425" bIns="91425" anchor="t" anchorCtr="0">
            <a:noAutofit/>
          </a:bodyPr>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0" name="Google Shape;30;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515454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517200" y="610700"/>
            <a:ext cx="11157600" cy="9148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66704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71004-2B2B-4CFE-94B5-8B4F4767E0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C22414-9A3D-47DA-BAA8-BD1D8BDBA2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3AF76C-5291-45BC-8B0E-3525E51CC0A4}"/>
              </a:ext>
            </a:extLst>
          </p:cNvPr>
          <p:cNvSpPr>
            <a:spLocks noGrp="1"/>
          </p:cNvSpPr>
          <p:nvPr>
            <p:ph type="dt" sz="half" idx="10"/>
          </p:nvPr>
        </p:nvSpPr>
        <p:spPr/>
        <p:txBody>
          <a:bodyPr/>
          <a:lstStyle/>
          <a:p>
            <a:fld id="{706DD398-AD84-43F8-821C-827E8BA7721D}" type="datetime1">
              <a:rPr lang="en-US" smtClean="0"/>
              <a:t>4/27/2020</a:t>
            </a:fld>
            <a:endParaRPr lang="en-US"/>
          </a:p>
        </p:txBody>
      </p:sp>
      <p:sp>
        <p:nvSpPr>
          <p:cNvPr id="5" name="Footer Placeholder 4">
            <a:extLst>
              <a:ext uri="{FF2B5EF4-FFF2-40B4-BE49-F238E27FC236}">
                <a16:creationId xmlns:a16="http://schemas.microsoft.com/office/drawing/2014/main" id="{A5BC1216-6F77-4A1D-A8BE-331323D1B2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4583AA-C55A-40D3-A0D5-10ED1D90FB32}"/>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462176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4"/>
        <p:cNvGrpSpPr/>
        <p:nvPr/>
      </p:nvGrpSpPr>
      <p:grpSpPr>
        <a:xfrm>
          <a:off x="0" y="0"/>
          <a:ext cx="0" cy="0"/>
          <a:chOff x="0" y="0"/>
          <a:chExt cx="0" cy="0"/>
        </a:xfrm>
      </p:grpSpPr>
      <p:cxnSp>
        <p:nvCxnSpPr>
          <p:cNvPr id="35" name="Google Shape;35;p7"/>
          <p:cNvCxnSpPr/>
          <p:nvPr/>
        </p:nvCxnSpPr>
        <p:spPr>
          <a:xfrm>
            <a:off x="652291" y="1883036"/>
            <a:ext cx="4420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517200" y="740800"/>
            <a:ext cx="3744000" cy="10076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7" name="Google Shape;37;p7"/>
          <p:cNvSpPr txBox="1">
            <a:spLocks noGrp="1"/>
          </p:cNvSpPr>
          <p:nvPr>
            <p:ph type="body" idx="1"/>
          </p:nvPr>
        </p:nvSpPr>
        <p:spPr>
          <a:xfrm>
            <a:off x="517200" y="2125367"/>
            <a:ext cx="3744000" cy="35748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8" name="Google Shape;38;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5314807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653667" y="701800"/>
            <a:ext cx="7491600" cy="54544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41" name="Google Shape;41;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6293022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2"/>
        <p:cNvGrpSpPr/>
        <p:nvPr/>
      </p:nvGrpSpPr>
      <p:grpSpPr>
        <a:xfrm>
          <a:off x="0" y="0"/>
          <a:ext cx="0" cy="0"/>
          <a:chOff x="0" y="0"/>
          <a:chExt cx="0" cy="0"/>
        </a:xfrm>
      </p:grpSpPr>
      <p:sp>
        <p:nvSpPr>
          <p:cNvPr id="43" name="Google Shape;43;p9"/>
          <p:cNvSpPr/>
          <p:nvPr/>
        </p:nvSpPr>
        <p:spPr>
          <a:xfrm>
            <a:off x="6096000" y="-100"/>
            <a:ext cx="6096000" cy="6858000"/>
          </a:xfrm>
          <a:prstGeom prst="rect">
            <a:avLst/>
          </a:pr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cxnSp>
        <p:nvCxnSpPr>
          <p:cNvPr id="44" name="Google Shape;44;p9"/>
          <p:cNvCxnSpPr/>
          <p:nvPr/>
        </p:nvCxnSpPr>
        <p:spPr>
          <a:xfrm>
            <a:off x="6706233" y="5994004"/>
            <a:ext cx="7212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354000" y="1612100"/>
            <a:ext cx="5393600" cy="2008400"/>
          </a:xfrm>
          <a:prstGeom prst="rect">
            <a:avLst/>
          </a:prstGeom>
        </p:spPr>
        <p:txBody>
          <a:bodyPr spcFirstLastPara="1" wrap="square" lIns="91425" tIns="91425" rIns="91425" bIns="91425" anchor="b" anchorCtr="0">
            <a:noAutofit/>
          </a:bodyPr>
          <a:lstStyle>
            <a:lvl1pPr lvl="0" algn="ctr">
              <a:spcBef>
                <a:spcPts val="0"/>
              </a:spcBef>
              <a:spcAft>
                <a:spcPts val="0"/>
              </a:spcAft>
              <a:buSzPts val="3800"/>
              <a:buNone/>
              <a:defRPr sz="5067"/>
            </a:lvl1pPr>
            <a:lvl2pPr lvl="1" algn="ctr">
              <a:spcBef>
                <a:spcPts val="0"/>
              </a:spcBef>
              <a:spcAft>
                <a:spcPts val="0"/>
              </a:spcAft>
              <a:buSzPts val="3800"/>
              <a:buNone/>
              <a:defRPr sz="5067"/>
            </a:lvl2pPr>
            <a:lvl3pPr lvl="2" algn="ctr">
              <a:spcBef>
                <a:spcPts val="0"/>
              </a:spcBef>
              <a:spcAft>
                <a:spcPts val="0"/>
              </a:spcAft>
              <a:buSzPts val="3800"/>
              <a:buNone/>
              <a:defRPr sz="5067"/>
            </a:lvl3pPr>
            <a:lvl4pPr lvl="3" algn="ctr">
              <a:spcBef>
                <a:spcPts val="0"/>
              </a:spcBef>
              <a:spcAft>
                <a:spcPts val="0"/>
              </a:spcAft>
              <a:buSzPts val="3800"/>
              <a:buNone/>
              <a:defRPr sz="5067"/>
            </a:lvl4pPr>
            <a:lvl5pPr lvl="4" algn="ctr">
              <a:spcBef>
                <a:spcPts val="0"/>
              </a:spcBef>
              <a:spcAft>
                <a:spcPts val="0"/>
              </a:spcAft>
              <a:buSzPts val="3800"/>
              <a:buNone/>
              <a:defRPr sz="5067"/>
            </a:lvl5pPr>
            <a:lvl6pPr lvl="5" algn="ctr">
              <a:spcBef>
                <a:spcPts val="0"/>
              </a:spcBef>
              <a:spcAft>
                <a:spcPts val="0"/>
              </a:spcAft>
              <a:buSzPts val="3800"/>
              <a:buNone/>
              <a:defRPr sz="5067"/>
            </a:lvl6pPr>
            <a:lvl7pPr lvl="6" algn="ctr">
              <a:spcBef>
                <a:spcPts val="0"/>
              </a:spcBef>
              <a:spcAft>
                <a:spcPts val="0"/>
              </a:spcAft>
              <a:buSzPts val="3800"/>
              <a:buNone/>
              <a:defRPr sz="5067"/>
            </a:lvl7pPr>
            <a:lvl8pPr lvl="7" algn="ctr">
              <a:spcBef>
                <a:spcPts val="0"/>
              </a:spcBef>
              <a:spcAft>
                <a:spcPts val="0"/>
              </a:spcAft>
              <a:buSzPts val="3800"/>
              <a:buNone/>
              <a:defRPr sz="5067"/>
            </a:lvl8pPr>
            <a:lvl9pPr lvl="8" algn="ctr">
              <a:spcBef>
                <a:spcPts val="0"/>
              </a:spcBef>
              <a:spcAft>
                <a:spcPts val="0"/>
              </a:spcAft>
              <a:buSzPts val="3800"/>
              <a:buNone/>
              <a:defRPr sz="5067"/>
            </a:lvl9pPr>
          </a:lstStyle>
          <a:p>
            <a:endParaRPr/>
          </a:p>
        </p:txBody>
      </p:sp>
      <p:sp>
        <p:nvSpPr>
          <p:cNvPr id="46" name="Google Shape;46;p9"/>
          <p:cNvSpPr txBox="1">
            <a:spLocks noGrp="1"/>
          </p:cNvSpPr>
          <p:nvPr>
            <p:ph type="subTitle" idx="1"/>
          </p:nvPr>
        </p:nvSpPr>
        <p:spPr>
          <a:xfrm>
            <a:off x="354000" y="3692001"/>
            <a:ext cx="5393600" cy="17940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5"/>
              </a:buClr>
              <a:buSzPts val="2100"/>
              <a:buNone/>
              <a:defRPr sz="2800">
                <a:solidFill>
                  <a:schemeClr val="accent5"/>
                </a:solidFill>
              </a:defRPr>
            </a:lvl1pPr>
            <a:lvl2pPr lvl="1" algn="ctr">
              <a:lnSpc>
                <a:spcPct val="100000"/>
              </a:lnSpc>
              <a:spcBef>
                <a:spcPts val="0"/>
              </a:spcBef>
              <a:spcAft>
                <a:spcPts val="0"/>
              </a:spcAft>
              <a:buClr>
                <a:schemeClr val="accent5"/>
              </a:buClr>
              <a:buSzPts val="2100"/>
              <a:buNone/>
              <a:defRPr sz="2800">
                <a:solidFill>
                  <a:schemeClr val="accent5"/>
                </a:solidFill>
              </a:defRPr>
            </a:lvl2pPr>
            <a:lvl3pPr lvl="2" algn="ctr">
              <a:lnSpc>
                <a:spcPct val="100000"/>
              </a:lnSpc>
              <a:spcBef>
                <a:spcPts val="0"/>
              </a:spcBef>
              <a:spcAft>
                <a:spcPts val="0"/>
              </a:spcAft>
              <a:buClr>
                <a:schemeClr val="accent5"/>
              </a:buClr>
              <a:buSzPts val="2100"/>
              <a:buNone/>
              <a:defRPr sz="2800">
                <a:solidFill>
                  <a:schemeClr val="accent5"/>
                </a:solidFill>
              </a:defRPr>
            </a:lvl3pPr>
            <a:lvl4pPr lvl="3" algn="ctr">
              <a:lnSpc>
                <a:spcPct val="100000"/>
              </a:lnSpc>
              <a:spcBef>
                <a:spcPts val="0"/>
              </a:spcBef>
              <a:spcAft>
                <a:spcPts val="0"/>
              </a:spcAft>
              <a:buClr>
                <a:schemeClr val="accent5"/>
              </a:buClr>
              <a:buSzPts val="2100"/>
              <a:buNone/>
              <a:defRPr sz="2800">
                <a:solidFill>
                  <a:schemeClr val="accent5"/>
                </a:solidFill>
              </a:defRPr>
            </a:lvl4pPr>
            <a:lvl5pPr lvl="4" algn="ctr">
              <a:lnSpc>
                <a:spcPct val="100000"/>
              </a:lnSpc>
              <a:spcBef>
                <a:spcPts val="0"/>
              </a:spcBef>
              <a:spcAft>
                <a:spcPts val="0"/>
              </a:spcAft>
              <a:buClr>
                <a:schemeClr val="accent5"/>
              </a:buClr>
              <a:buSzPts val="2100"/>
              <a:buNone/>
              <a:defRPr sz="2800">
                <a:solidFill>
                  <a:schemeClr val="accent5"/>
                </a:solidFill>
              </a:defRPr>
            </a:lvl5pPr>
            <a:lvl6pPr lvl="5" algn="ctr">
              <a:lnSpc>
                <a:spcPct val="100000"/>
              </a:lnSpc>
              <a:spcBef>
                <a:spcPts val="0"/>
              </a:spcBef>
              <a:spcAft>
                <a:spcPts val="0"/>
              </a:spcAft>
              <a:buClr>
                <a:schemeClr val="accent5"/>
              </a:buClr>
              <a:buSzPts val="2100"/>
              <a:buNone/>
              <a:defRPr sz="2800">
                <a:solidFill>
                  <a:schemeClr val="accent5"/>
                </a:solidFill>
              </a:defRPr>
            </a:lvl6pPr>
            <a:lvl7pPr lvl="6" algn="ctr">
              <a:lnSpc>
                <a:spcPct val="100000"/>
              </a:lnSpc>
              <a:spcBef>
                <a:spcPts val="0"/>
              </a:spcBef>
              <a:spcAft>
                <a:spcPts val="0"/>
              </a:spcAft>
              <a:buClr>
                <a:schemeClr val="accent5"/>
              </a:buClr>
              <a:buSzPts val="2100"/>
              <a:buNone/>
              <a:defRPr sz="2800">
                <a:solidFill>
                  <a:schemeClr val="accent5"/>
                </a:solidFill>
              </a:defRPr>
            </a:lvl7pPr>
            <a:lvl8pPr lvl="7" algn="ctr">
              <a:lnSpc>
                <a:spcPct val="100000"/>
              </a:lnSpc>
              <a:spcBef>
                <a:spcPts val="0"/>
              </a:spcBef>
              <a:spcAft>
                <a:spcPts val="0"/>
              </a:spcAft>
              <a:buClr>
                <a:schemeClr val="accent5"/>
              </a:buClr>
              <a:buSzPts val="2100"/>
              <a:buNone/>
              <a:defRPr sz="2800">
                <a:solidFill>
                  <a:schemeClr val="accent5"/>
                </a:solidFill>
              </a:defRPr>
            </a:lvl8pPr>
            <a:lvl9pPr lvl="8" algn="ctr">
              <a:lnSpc>
                <a:spcPct val="100000"/>
              </a:lnSpc>
              <a:spcBef>
                <a:spcPts val="0"/>
              </a:spcBef>
              <a:spcAft>
                <a:spcPts val="0"/>
              </a:spcAft>
              <a:buClr>
                <a:schemeClr val="accent5"/>
              </a:buClr>
              <a:buSzPts val="2100"/>
              <a:buNone/>
              <a:defRPr sz="2800">
                <a:solidFill>
                  <a:schemeClr val="accent5"/>
                </a:solidFill>
              </a:defRPr>
            </a:lvl9pPr>
          </a:lstStyle>
          <a:p>
            <a:endParaRPr/>
          </a:p>
        </p:txBody>
      </p:sp>
      <p:sp>
        <p:nvSpPr>
          <p:cNvPr id="47" name="Google Shape;47;p9"/>
          <p:cNvSpPr txBox="1">
            <a:spLocks noGrp="1"/>
          </p:cNvSpPr>
          <p:nvPr>
            <p:ph type="body" idx="2"/>
          </p:nvPr>
        </p:nvSpPr>
        <p:spPr>
          <a:xfrm>
            <a:off x="6586000" y="965600"/>
            <a:ext cx="5116000" cy="4926800"/>
          </a:xfrm>
          <a:prstGeom prst="rect">
            <a:avLst/>
          </a:prstGeom>
        </p:spPr>
        <p:txBody>
          <a:bodyPr spcFirstLastPara="1" wrap="square" lIns="91425" tIns="91425" rIns="91425" bIns="91425" anchor="ctr"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48" name="Google Shape;48;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7125550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426000" y="5644967"/>
            <a:ext cx="7998400" cy="798400"/>
          </a:xfrm>
          <a:prstGeom prst="rect">
            <a:avLst/>
          </a:prstGeom>
        </p:spPr>
        <p:txBody>
          <a:bodyPr spcFirstLastPara="1" wrap="square" lIns="91425" tIns="91425" rIns="91425" bIns="91425" anchor="ctr" anchorCtr="0">
            <a:noAutofit/>
          </a:bodyPr>
          <a:lstStyle>
            <a:lvl1pPr marL="609585" lvl="0" indent="-304792">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9500706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2"/>
        <p:cNvGrpSpPr/>
        <p:nvPr/>
      </p:nvGrpSpPr>
      <p:grpSpPr>
        <a:xfrm>
          <a:off x="0" y="0"/>
          <a:ext cx="0" cy="0"/>
          <a:chOff x="0" y="0"/>
          <a:chExt cx="0" cy="0"/>
        </a:xfrm>
      </p:grpSpPr>
      <p:sp>
        <p:nvSpPr>
          <p:cNvPr id="53" name="Google Shape;53;p11"/>
          <p:cNvSpPr/>
          <p:nvPr/>
        </p:nvSpPr>
        <p:spPr>
          <a:xfrm>
            <a:off x="200" y="6769100"/>
            <a:ext cx="12191600" cy="88800"/>
          </a:xfrm>
          <a:prstGeom prst="rect">
            <a:avLst/>
          </a:prstGeom>
          <a:solidFill>
            <a:schemeClr val="accent4"/>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54" name="Google Shape;54;p11"/>
          <p:cNvSpPr txBox="1">
            <a:spLocks noGrp="1"/>
          </p:cNvSpPr>
          <p:nvPr>
            <p:ph type="title" hasCustomPrompt="1"/>
          </p:nvPr>
        </p:nvSpPr>
        <p:spPr>
          <a:xfrm>
            <a:off x="517200" y="1536600"/>
            <a:ext cx="11157600" cy="20512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5"/>
              </a:buClr>
              <a:buSzPts val="13000"/>
              <a:buNone/>
              <a:defRPr sz="17333">
                <a:solidFill>
                  <a:schemeClr val="accent5"/>
                </a:solidFill>
              </a:defRPr>
            </a:lvl1pPr>
            <a:lvl2pPr lvl="1" algn="ctr">
              <a:spcBef>
                <a:spcPts val="0"/>
              </a:spcBef>
              <a:spcAft>
                <a:spcPts val="0"/>
              </a:spcAft>
              <a:buClr>
                <a:schemeClr val="accent5"/>
              </a:buClr>
              <a:buSzPts val="13000"/>
              <a:buNone/>
              <a:defRPr sz="17333">
                <a:solidFill>
                  <a:schemeClr val="accent5"/>
                </a:solidFill>
              </a:defRPr>
            </a:lvl2pPr>
            <a:lvl3pPr lvl="2" algn="ctr">
              <a:spcBef>
                <a:spcPts val="0"/>
              </a:spcBef>
              <a:spcAft>
                <a:spcPts val="0"/>
              </a:spcAft>
              <a:buClr>
                <a:schemeClr val="accent5"/>
              </a:buClr>
              <a:buSzPts val="13000"/>
              <a:buNone/>
              <a:defRPr sz="17333">
                <a:solidFill>
                  <a:schemeClr val="accent5"/>
                </a:solidFill>
              </a:defRPr>
            </a:lvl3pPr>
            <a:lvl4pPr lvl="3" algn="ctr">
              <a:spcBef>
                <a:spcPts val="0"/>
              </a:spcBef>
              <a:spcAft>
                <a:spcPts val="0"/>
              </a:spcAft>
              <a:buClr>
                <a:schemeClr val="accent5"/>
              </a:buClr>
              <a:buSzPts val="13000"/>
              <a:buNone/>
              <a:defRPr sz="17333">
                <a:solidFill>
                  <a:schemeClr val="accent5"/>
                </a:solidFill>
              </a:defRPr>
            </a:lvl4pPr>
            <a:lvl5pPr lvl="4" algn="ctr">
              <a:spcBef>
                <a:spcPts val="0"/>
              </a:spcBef>
              <a:spcAft>
                <a:spcPts val="0"/>
              </a:spcAft>
              <a:buClr>
                <a:schemeClr val="accent5"/>
              </a:buClr>
              <a:buSzPts val="13000"/>
              <a:buNone/>
              <a:defRPr sz="17333">
                <a:solidFill>
                  <a:schemeClr val="accent5"/>
                </a:solidFill>
              </a:defRPr>
            </a:lvl5pPr>
            <a:lvl6pPr lvl="5" algn="ctr">
              <a:spcBef>
                <a:spcPts val="0"/>
              </a:spcBef>
              <a:spcAft>
                <a:spcPts val="0"/>
              </a:spcAft>
              <a:buClr>
                <a:schemeClr val="accent5"/>
              </a:buClr>
              <a:buSzPts val="13000"/>
              <a:buNone/>
              <a:defRPr sz="17333">
                <a:solidFill>
                  <a:schemeClr val="accent5"/>
                </a:solidFill>
              </a:defRPr>
            </a:lvl6pPr>
            <a:lvl7pPr lvl="6" algn="ctr">
              <a:spcBef>
                <a:spcPts val="0"/>
              </a:spcBef>
              <a:spcAft>
                <a:spcPts val="0"/>
              </a:spcAft>
              <a:buClr>
                <a:schemeClr val="accent5"/>
              </a:buClr>
              <a:buSzPts val="13000"/>
              <a:buNone/>
              <a:defRPr sz="17333">
                <a:solidFill>
                  <a:schemeClr val="accent5"/>
                </a:solidFill>
              </a:defRPr>
            </a:lvl7pPr>
            <a:lvl8pPr lvl="7" algn="ctr">
              <a:spcBef>
                <a:spcPts val="0"/>
              </a:spcBef>
              <a:spcAft>
                <a:spcPts val="0"/>
              </a:spcAft>
              <a:buClr>
                <a:schemeClr val="accent5"/>
              </a:buClr>
              <a:buSzPts val="13000"/>
              <a:buNone/>
              <a:defRPr sz="17333">
                <a:solidFill>
                  <a:schemeClr val="accent5"/>
                </a:solidFill>
              </a:defRPr>
            </a:lvl8pPr>
            <a:lvl9pPr lvl="8" algn="ctr">
              <a:spcBef>
                <a:spcPts val="0"/>
              </a:spcBef>
              <a:spcAft>
                <a:spcPts val="0"/>
              </a:spcAft>
              <a:buClr>
                <a:schemeClr val="accent5"/>
              </a:buClr>
              <a:buSzPts val="13000"/>
              <a:buNone/>
              <a:defRPr sz="17333">
                <a:solidFill>
                  <a:schemeClr val="accent5"/>
                </a:solidFill>
              </a:defRPr>
            </a:lvl9pPr>
          </a:lstStyle>
          <a:p>
            <a:r>
              <a:t>xx%</a:t>
            </a:r>
          </a:p>
        </p:txBody>
      </p:sp>
      <p:sp>
        <p:nvSpPr>
          <p:cNvPr id="55" name="Google Shape;55;p11"/>
          <p:cNvSpPr txBox="1">
            <a:spLocks noGrp="1"/>
          </p:cNvSpPr>
          <p:nvPr>
            <p:ph type="body" idx="1"/>
          </p:nvPr>
        </p:nvSpPr>
        <p:spPr>
          <a:xfrm>
            <a:off x="517200" y="3892600"/>
            <a:ext cx="11157600" cy="1428800"/>
          </a:xfrm>
          <a:prstGeom prst="rect">
            <a:avLst/>
          </a:prstGeom>
        </p:spPr>
        <p:txBody>
          <a:bodyPr spcFirstLastPara="1" wrap="square" lIns="91425" tIns="91425" rIns="91425" bIns="91425" anchor="t" anchorCtr="0">
            <a:noAutofit/>
          </a:bodyPr>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56" name="Google Shape;56;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758194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006914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85CEB-AB06-4581-8F77-F0DBB31440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B41AF17-25B3-4EFD-BFB0-49A9F98A76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8242CE-C51A-49E7-90F8-FEF52B777346}"/>
              </a:ext>
            </a:extLst>
          </p:cNvPr>
          <p:cNvSpPr>
            <a:spLocks noGrp="1"/>
          </p:cNvSpPr>
          <p:nvPr>
            <p:ph type="dt" sz="half" idx="10"/>
          </p:nvPr>
        </p:nvSpPr>
        <p:spPr/>
        <p:txBody>
          <a:bodyPr/>
          <a:lstStyle/>
          <a:p>
            <a:fld id="{29766FC5-9041-4938-A22F-DA387AB6DDC9}" type="datetime1">
              <a:rPr lang="en-US" smtClean="0"/>
              <a:t>4/27/2020</a:t>
            </a:fld>
            <a:endParaRPr lang="en-US"/>
          </a:p>
        </p:txBody>
      </p:sp>
      <p:sp>
        <p:nvSpPr>
          <p:cNvPr id="5" name="Footer Placeholder 4">
            <a:extLst>
              <a:ext uri="{FF2B5EF4-FFF2-40B4-BE49-F238E27FC236}">
                <a16:creationId xmlns:a16="http://schemas.microsoft.com/office/drawing/2014/main" id="{F4ED26C0-72B5-4D37-8FEC-A48BF99507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646EC5-107A-41A3-B9EB-DFA89BE0D841}"/>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589133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4FD61-5522-4B52-8DB9-90F817F66E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4EB3FC-5D4D-483D-AA03-7028D98A62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BD13DF-2E99-4F09-93B9-C05D0E621E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7DB478-A1BB-4C9F-A268-5235446C69B0}"/>
              </a:ext>
            </a:extLst>
          </p:cNvPr>
          <p:cNvSpPr>
            <a:spLocks noGrp="1"/>
          </p:cNvSpPr>
          <p:nvPr>
            <p:ph type="dt" sz="half" idx="10"/>
          </p:nvPr>
        </p:nvSpPr>
        <p:spPr/>
        <p:txBody>
          <a:bodyPr/>
          <a:lstStyle/>
          <a:p>
            <a:fld id="{2603075C-8199-4FCF-81B0-F10D13609E2F}" type="datetime1">
              <a:rPr lang="en-US" smtClean="0"/>
              <a:t>4/27/2020</a:t>
            </a:fld>
            <a:endParaRPr lang="en-US"/>
          </a:p>
        </p:txBody>
      </p:sp>
      <p:sp>
        <p:nvSpPr>
          <p:cNvPr id="6" name="Footer Placeholder 5">
            <a:extLst>
              <a:ext uri="{FF2B5EF4-FFF2-40B4-BE49-F238E27FC236}">
                <a16:creationId xmlns:a16="http://schemas.microsoft.com/office/drawing/2014/main" id="{3AE2263F-6903-41C8-8644-D51B71ADFB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27851C-59F7-4309-A955-3D7869D11E2A}"/>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149717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FD092-4027-4AF3-A2E3-8E46FCDA0A3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9D6F0A-C945-4CD7-B6BE-53F4FD2567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649C79-3A64-4CBE-93A8-F8B945A6F3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EAA13C-DEDB-4292-AC19-76DE08D69F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D8DE61-9DFE-43E0-93A9-0102A31354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8B7C5A-D0AF-44F2-B99D-B834B597CD9C}"/>
              </a:ext>
            </a:extLst>
          </p:cNvPr>
          <p:cNvSpPr>
            <a:spLocks noGrp="1"/>
          </p:cNvSpPr>
          <p:nvPr>
            <p:ph type="dt" sz="half" idx="10"/>
          </p:nvPr>
        </p:nvSpPr>
        <p:spPr/>
        <p:txBody>
          <a:bodyPr/>
          <a:lstStyle/>
          <a:p>
            <a:fld id="{B175637F-21CE-4291-B20C-7E2181BCBF3D}" type="datetime1">
              <a:rPr lang="en-US" smtClean="0"/>
              <a:t>4/27/2020</a:t>
            </a:fld>
            <a:endParaRPr lang="en-US"/>
          </a:p>
        </p:txBody>
      </p:sp>
      <p:sp>
        <p:nvSpPr>
          <p:cNvPr id="8" name="Footer Placeholder 7">
            <a:extLst>
              <a:ext uri="{FF2B5EF4-FFF2-40B4-BE49-F238E27FC236}">
                <a16:creationId xmlns:a16="http://schemas.microsoft.com/office/drawing/2014/main" id="{DB85921E-6D51-4061-9171-9A6910D3069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B11125-8317-47E5-8EF8-7D5B840EC557}"/>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150319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2C327-5AEF-4DB6-927E-F056F971886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92638B-C15A-4C3B-AB35-FE8A3D2DD718}"/>
              </a:ext>
            </a:extLst>
          </p:cNvPr>
          <p:cNvSpPr>
            <a:spLocks noGrp="1"/>
          </p:cNvSpPr>
          <p:nvPr>
            <p:ph type="dt" sz="half" idx="10"/>
          </p:nvPr>
        </p:nvSpPr>
        <p:spPr/>
        <p:txBody>
          <a:bodyPr/>
          <a:lstStyle/>
          <a:p>
            <a:fld id="{0C59AAED-626A-46CC-A8A1-3CCB7DE30C58}" type="datetime1">
              <a:rPr lang="en-US" smtClean="0"/>
              <a:t>4/27/2020</a:t>
            </a:fld>
            <a:endParaRPr lang="en-US"/>
          </a:p>
        </p:txBody>
      </p:sp>
      <p:sp>
        <p:nvSpPr>
          <p:cNvPr id="4" name="Footer Placeholder 3">
            <a:extLst>
              <a:ext uri="{FF2B5EF4-FFF2-40B4-BE49-F238E27FC236}">
                <a16:creationId xmlns:a16="http://schemas.microsoft.com/office/drawing/2014/main" id="{7C726E7B-6555-46E9-AA6B-275AB1AA14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5CD9CA-E0BC-4265-90F6-B4E30D4A438C}"/>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531765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75F3CD-20C7-4643-85F8-D7AF339F1447}"/>
              </a:ext>
            </a:extLst>
          </p:cNvPr>
          <p:cNvSpPr>
            <a:spLocks noGrp="1"/>
          </p:cNvSpPr>
          <p:nvPr>
            <p:ph type="dt" sz="half" idx="10"/>
          </p:nvPr>
        </p:nvSpPr>
        <p:spPr/>
        <p:txBody>
          <a:bodyPr/>
          <a:lstStyle/>
          <a:p>
            <a:fld id="{3C9B70CC-CBB7-48DC-89FC-74CCBCD06BE8}" type="datetime1">
              <a:rPr lang="en-US" smtClean="0"/>
              <a:t>4/27/2020</a:t>
            </a:fld>
            <a:endParaRPr lang="en-US"/>
          </a:p>
        </p:txBody>
      </p:sp>
      <p:sp>
        <p:nvSpPr>
          <p:cNvPr id="3" name="Footer Placeholder 2">
            <a:extLst>
              <a:ext uri="{FF2B5EF4-FFF2-40B4-BE49-F238E27FC236}">
                <a16:creationId xmlns:a16="http://schemas.microsoft.com/office/drawing/2014/main" id="{8B63EEE7-4AAB-4EE9-B2CB-5428987685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E94EB7-58E4-42F2-9AE6-BEB47FA51C6F}"/>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438311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C9A5E-9728-4D0A-A4C9-707831B310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EB8A-B322-4E74-9FBA-B6166996C8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0B142F-E83B-4556-8F4F-3137C080F4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5C7ADB-4045-47AB-82A0-FADA1CF5A503}"/>
              </a:ext>
            </a:extLst>
          </p:cNvPr>
          <p:cNvSpPr>
            <a:spLocks noGrp="1"/>
          </p:cNvSpPr>
          <p:nvPr>
            <p:ph type="dt" sz="half" idx="10"/>
          </p:nvPr>
        </p:nvSpPr>
        <p:spPr/>
        <p:txBody>
          <a:bodyPr/>
          <a:lstStyle/>
          <a:p>
            <a:fld id="{C40DF3E0-E697-4D64-9B43-C1A647BB95E2}" type="datetime1">
              <a:rPr lang="en-US" smtClean="0"/>
              <a:t>4/27/2020</a:t>
            </a:fld>
            <a:endParaRPr lang="en-US"/>
          </a:p>
        </p:txBody>
      </p:sp>
      <p:sp>
        <p:nvSpPr>
          <p:cNvPr id="6" name="Footer Placeholder 5">
            <a:extLst>
              <a:ext uri="{FF2B5EF4-FFF2-40B4-BE49-F238E27FC236}">
                <a16:creationId xmlns:a16="http://schemas.microsoft.com/office/drawing/2014/main" id="{D2F12FE6-C2C1-4986-B5D3-B614F55FBC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504AAB-39C6-4FA5-A15B-BFE5BE394EB6}"/>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214623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691EA-090B-4737-8B1C-9C22946B44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7CE77D-1C62-4723-8D20-7D98A65B2E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555B6A7-48A9-4211-BF73-5B19E9E1B3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38803C-F6A1-4A76-846F-60F0A3FAD178}"/>
              </a:ext>
            </a:extLst>
          </p:cNvPr>
          <p:cNvSpPr>
            <a:spLocks noGrp="1"/>
          </p:cNvSpPr>
          <p:nvPr>
            <p:ph type="dt" sz="half" idx="10"/>
          </p:nvPr>
        </p:nvSpPr>
        <p:spPr/>
        <p:txBody>
          <a:bodyPr/>
          <a:lstStyle/>
          <a:p>
            <a:fld id="{27A852AE-25FE-4B60-A0D9-8ED6953405E2}" type="datetime1">
              <a:rPr lang="en-US" smtClean="0"/>
              <a:t>4/27/2020</a:t>
            </a:fld>
            <a:endParaRPr lang="en-US"/>
          </a:p>
        </p:txBody>
      </p:sp>
      <p:sp>
        <p:nvSpPr>
          <p:cNvPr id="6" name="Footer Placeholder 5">
            <a:extLst>
              <a:ext uri="{FF2B5EF4-FFF2-40B4-BE49-F238E27FC236}">
                <a16:creationId xmlns:a16="http://schemas.microsoft.com/office/drawing/2014/main" id="{D1B91759-57CF-4F40-AE3E-17B4980A1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98AE1D-94E3-4FEF-A6DA-C0FAB7CBD28B}"/>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612018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A8C53-E9B9-46FD-94B0-CB68D52AB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E12999-E14A-4B25-861F-4875E608E2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40B907-E153-4EB9-8412-0604864125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5AE92-D36D-4394-BC63-83C551476618}" type="datetime1">
              <a:rPr lang="en-US" smtClean="0"/>
              <a:t>4/27/2020</a:t>
            </a:fld>
            <a:endParaRPr lang="en-US"/>
          </a:p>
        </p:txBody>
      </p:sp>
      <p:sp>
        <p:nvSpPr>
          <p:cNvPr id="5" name="Footer Placeholder 4">
            <a:extLst>
              <a:ext uri="{FF2B5EF4-FFF2-40B4-BE49-F238E27FC236}">
                <a16:creationId xmlns:a16="http://schemas.microsoft.com/office/drawing/2014/main" id="{DAC8AD52-3F04-4A54-958C-4C3234766E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7BF0F0-DCBB-4BC3-9264-BE1C8F147C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E579EC-0B7D-4660-A7F7-D5D6D8F79EF9}" type="slidenum">
              <a:rPr lang="en-US" smtClean="0"/>
              <a:t>‹#›</a:t>
            </a:fld>
            <a:endParaRPr lang="en-US"/>
          </a:p>
        </p:txBody>
      </p:sp>
    </p:spTree>
    <p:extLst>
      <p:ext uri="{BB962C8B-B14F-4D97-AF65-F5344CB8AC3E}">
        <p14:creationId xmlns:p14="http://schemas.microsoft.com/office/powerpoint/2010/main" val="361272907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17200" y="610700"/>
            <a:ext cx="11157600" cy="9148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517200" y="1986432"/>
            <a:ext cx="11157600" cy="41052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160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1600"/>
              </a:spcBef>
              <a:spcAft>
                <a:spcPts val="160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1"/>
                </a:solidFill>
                <a:latin typeface="Roboto"/>
                <a:ea typeface="Roboto"/>
                <a:cs typeface="Roboto"/>
                <a:sym typeface="Roboto"/>
              </a:defRPr>
            </a:lvl1pPr>
            <a:lvl2pPr lvl="1" algn="r">
              <a:buNone/>
              <a:defRPr sz="1333">
                <a:solidFill>
                  <a:schemeClr val="dk1"/>
                </a:solidFill>
                <a:latin typeface="Roboto"/>
                <a:ea typeface="Roboto"/>
                <a:cs typeface="Roboto"/>
                <a:sym typeface="Roboto"/>
              </a:defRPr>
            </a:lvl2pPr>
            <a:lvl3pPr lvl="2" algn="r">
              <a:buNone/>
              <a:defRPr sz="1333">
                <a:solidFill>
                  <a:schemeClr val="dk1"/>
                </a:solidFill>
                <a:latin typeface="Roboto"/>
                <a:ea typeface="Roboto"/>
                <a:cs typeface="Roboto"/>
                <a:sym typeface="Roboto"/>
              </a:defRPr>
            </a:lvl3pPr>
            <a:lvl4pPr lvl="3" algn="r">
              <a:buNone/>
              <a:defRPr sz="1333">
                <a:solidFill>
                  <a:schemeClr val="dk1"/>
                </a:solidFill>
                <a:latin typeface="Roboto"/>
                <a:ea typeface="Roboto"/>
                <a:cs typeface="Roboto"/>
                <a:sym typeface="Roboto"/>
              </a:defRPr>
            </a:lvl4pPr>
            <a:lvl5pPr lvl="4" algn="r">
              <a:buNone/>
              <a:defRPr sz="1333">
                <a:solidFill>
                  <a:schemeClr val="dk1"/>
                </a:solidFill>
                <a:latin typeface="Roboto"/>
                <a:ea typeface="Roboto"/>
                <a:cs typeface="Roboto"/>
                <a:sym typeface="Roboto"/>
              </a:defRPr>
            </a:lvl5pPr>
            <a:lvl6pPr lvl="5" algn="r">
              <a:buNone/>
              <a:defRPr sz="1333">
                <a:solidFill>
                  <a:schemeClr val="dk1"/>
                </a:solidFill>
                <a:latin typeface="Roboto"/>
                <a:ea typeface="Roboto"/>
                <a:cs typeface="Roboto"/>
                <a:sym typeface="Roboto"/>
              </a:defRPr>
            </a:lvl6pPr>
            <a:lvl7pPr lvl="6" algn="r">
              <a:buNone/>
              <a:defRPr sz="1333">
                <a:solidFill>
                  <a:schemeClr val="dk1"/>
                </a:solidFill>
                <a:latin typeface="Roboto"/>
                <a:ea typeface="Roboto"/>
                <a:cs typeface="Roboto"/>
                <a:sym typeface="Roboto"/>
              </a:defRPr>
            </a:lvl7pPr>
            <a:lvl8pPr lvl="7" algn="r">
              <a:buNone/>
              <a:defRPr sz="1333">
                <a:solidFill>
                  <a:schemeClr val="dk1"/>
                </a:solidFill>
                <a:latin typeface="Roboto"/>
                <a:ea typeface="Roboto"/>
                <a:cs typeface="Roboto"/>
                <a:sym typeface="Roboto"/>
              </a:defRPr>
            </a:lvl8pPr>
            <a:lvl9pPr lvl="8" algn="r">
              <a:buNone/>
              <a:defRPr sz="1333">
                <a:solidFill>
                  <a:schemeClr val="dk1"/>
                </a:solidFill>
                <a:latin typeface="Roboto"/>
                <a:ea typeface="Roboto"/>
                <a:cs typeface="Roboto"/>
                <a:sym typeface="Roboto"/>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327560945"/>
      </p:ext>
    </p:extLst>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hyperlink" Target="https://www.timeanddate.com/worldclock/fixedtime.html?msg=Covid-19+Credentials+Initiative+Workstream+%231+-+use+cases&amp;iso=20200421T15&amp;p1=1440&amp;ah=1" TargetMode="External"/><Relationship Id="rId7" Type="http://schemas.openxmlformats.org/officeDocument/2006/relationships/hyperlink" Target="mailto:guri@digitaltwinlabs.com"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hyperlink" Target="mailto:oskar.vandeventer@tno.nl" TargetMode="External"/><Relationship Id="rId5" Type="http://schemas.openxmlformats.org/officeDocument/2006/relationships/hyperlink" Target="https://docs.google.com/document/d/1dbWvs1m8uziTsbhUQv_nPofTXAyDSkxI5CZtoo1SlRY/edit?usp=sharing" TargetMode="External"/><Relationship Id="rId4" Type="http://schemas.openxmlformats.org/officeDocument/2006/relationships/hyperlink" Target="mailto:usecasesCCI+subscribe@groups.io"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1.jpg"/></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1.jpg"/></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openxmlformats.org/officeDocument/2006/relationships/image" Target="../media/image1.jp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jp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19.xml.rels><?xml version="1.0" encoding="UTF-8" standalone="yes"?>
<Relationships xmlns="http://schemas.openxmlformats.org/package/2006/relationships"><Relationship Id="rId8" Type="http://schemas.openxmlformats.org/officeDocument/2006/relationships/hyperlink" Target="mailto:coordinationCCI+subscribe@groups.io" TargetMode="External"/><Relationship Id="rId3" Type="http://schemas.openxmlformats.org/officeDocument/2006/relationships/image" Target="../media/image6.png"/><Relationship Id="rId7" Type="http://schemas.openxmlformats.org/officeDocument/2006/relationships/hyperlink" Target="https://docs.google.com/document/d/1FRYA-IpHNez7dY2ksDhafztF4u9XHDBWNHZ7P881y5I/edit?ts=5e854319" TargetMode="External"/><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hyperlink" Target="mailto:jwalker@semanticclarity.com" TargetMode="External"/><Relationship Id="rId5" Type="http://schemas.openxmlformats.org/officeDocument/2006/relationships/hyperlink" Target="mailto:taylor@learningeconomy.io" TargetMode="External"/><Relationship Id="rId4" Type="http://schemas.openxmlformats.org/officeDocument/2006/relationships/hyperlink" Target="mailto:lucy@northernblock.ca" TargetMode="External"/><Relationship Id="rId9" Type="http://schemas.openxmlformats.org/officeDocument/2006/relationships/image" Target="../media/image1.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www.w3.org/TR/vc-data-model/" TargetMode="External"/><Relationship Id="rId2" Type="http://schemas.openxmlformats.org/officeDocument/2006/relationships/hyperlink" Target="https://www.covidcreds.com/" TargetMode="External"/><Relationship Id="rId1" Type="http://schemas.openxmlformats.org/officeDocument/2006/relationships/slideLayout" Target="../slideLayouts/slideLayout7.xml"/><Relationship Id="rId5" Type="http://schemas.openxmlformats.org/officeDocument/2006/relationships/image" Target="../media/image1.jp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s://www.gbaglobal.org/event/bc-210-blockchain-for-financial-professionals-online/" TargetMode="External"/><Relationship Id="rId7" Type="http://schemas.openxmlformats.org/officeDocument/2006/relationships/image" Target="../media/image1.jpg"/><Relationship Id="rId2" Type="http://schemas.openxmlformats.org/officeDocument/2006/relationships/hyperlink" Target="https://www.gbaglobal.org/events/" TargetMode="Externa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hyperlink" Target="https://www.gbaglobal.org/event/cashless-covid/"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covid19.nj.gov/"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s://covid19.nj.gov/" TargetMode="External"/><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s://www.njtvonline.org/news/uncategorized/tracking-the-coronavirus-in-new-jersey/"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www.njtvonline.org/news/author/brenda-flanagan/"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s://www.youtube.com/watch?v=41DYKpLSvrs&amp;feature=youtu.be" TargetMode="External"/><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1.jpg"/><Relationship Id="rId4" Type="http://schemas.openxmlformats.org/officeDocument/2006/relationships/hyperlink" Target="mailto:bobbi@bcprinceton.com"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email.mg.crowdcast.io/c/eJwVjtGOhCAMRb9G35ZAAcEHH9SN_wG0OGR12CiTyfz9dpMmtzm3vS1OetRE2JcJJEhpAECpEbxQQutlXuVqF1DbvKxzZ-S5i3TVN6ZwN1Fq_-D1qME778hri1ZnStENYDKGMHhn-mN6tPZ7d3ruYOPaS0u1PMXrVkoc5W5fZ3iGnUSqJ9vtCumHNR2FVW-vTn-PxqUxKp8TOJJRSm4CSms7GAryAGQ0jNF7JsSABhsoOIu5v6ZYYyz8_EG4E8cHpPPzf-4PoIdKwQ" TargetMode="External"/><Relationship Id="rId2" Type="http://schemas.openxmlformats.org/officeDocument/2006/relationships/hyperlink" Target="http://email.mg.crowdcast.io/c/eJwVjsGOgzAMRL8GbhvZTmiaAwdgxX84dqDRQqkg1Wr_flNppDcaW_Zob4NNSdvcExCAIyLEQHeDxtpxmGDqRsJ5GKehcbCvRs7jV4WvYvLRPnoUB0miEKiPpIjeqdwXIBYJwbt26x-lvK7GDg3NVWsucuSneV-IZstX-dr5yWsycux1XE6Wn0rZcqWd3439Ds5LiHhfhHyCCFANK3RdQ7esnwVGDYtGxzVJNUi3jhP7Tpf27OMRY67lt6RrqudZ0_73efcP_8ZLjA" TargetMode="Externa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1.jpg"/></Relationships>
</file>

<file path=ppt/slides/_rels/slide3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email.mg.crowdcast.io/c/eJwVjsGOgzAMRL8GbhvZTmiaAwdgxX84dqDRQqkg1Wr_flNppDcaW_Zob4NNSdvcExCAIyLEQHeDxtpxmGDqRsJ5GKehcbCvRs7jV4WvYvLRPnoUB0miEKiPpIjeqdwXIBYJwbt26x-lvK7GDg3NVWsucuSneV-IZstX-dr5yWsycux1XE6Wn0rZcqWd3439Ds5LiHhfhHyCCFANK3RdQ7esnwVGDYtGxzVJNUi3jhP7Tpf27OMRY67lt6RrqudZ0_73efcP_8ZLjA" TargetMode="Externa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3" Type="http://schemas.openxmlformats.org/officeDocument/2006/relationships/hyperlink" Target="http://email.mg.crowdcast.io/c/eJwVTkGOhDAMew3ctkpTCvTAAVjxj7ZJmWphuoKORvP7zUqWbDmWHZqMM8zU5gkBATpE1NrhqLQyZplXWO2CepuXdW46OHcVr_Km6O-qcmkf09jHBIOFRIZxTEHa_Gh076J3jInbY3rU-ns3Zm5wE-y5xpKf6nVrrY5816_TP_3OKpZTzvXy8Uc4HlnYbK_GfLtuiC7oMUUcGAKACE9gbYN9JgkQD5AcSUocFoN769kPllJ7TaGEkOX5g2lnqffE5-d_7g8Jy0uK" TargetMode="External"/><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email.mg.crowdcast.io/c/eJwVjsGOgzAMRL8GbhvZTmiaAwdgxX84dqDRQqkg1Wr_flNppDcaW_Zob4NNSdvcExCAIyLEQHeDxtpxmGDqRsJ5GKehcbCvRs7jV4WvYvLRPnoUB0miEKiPpIjeqdwXIBYJwbt26x-lvK7GDg3NVWsucuSneV-IZstX-dr5yWsycux1XE6Wn0rZcqWd3439Ds5LiHhfhHyCCFANK3RdQ7esnwVGDYtGxzVJNUi3jhP7Tpf27OMRY67lt6RrqudZ0_73efcP_8ZLjA" TargetMode="External"/><Relationship Id="rId2" Type="http://schemas.openxmlformats.org/officeDocument/2006/relationships/hyperlink" Target="http://email.mg.crowdcast.io/c/eJwVTkGOhDAMew3ctkpTCvTAAVjxj7ZJmWphuoKORvP7zUqWbDmWHZqMM8zU5gkBATpE1NrhqLQyZplXWO2CepuXdW46OHcVr_Km6O-qcmkf09jHBIOFRIZxTEHa_Gh076J3jInbY3rU-ns3Zm5wE-y5xpKf6nVrrY5816_TP_3OKpZTzvXy8Uc4HlnYbK_GfLtuiC7oMUUcGAKACE9gbYN9JgkQD5AcSUocFoN769kPllJ7TaGEkOX5g2lnqffE5-d_7g8Jy0uK" TargetMode="Externa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www.phe.gov/emergency/events/COVID19/Pages/business-barda.aspx"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email.mg.crowdcast.io/c/eJwVjsGOgzAMRL8GbhvZTmiaAwdgxX84dqDRQqkg1Wr_flNppDcaW_Zob4NNSdvcExCAIyLEQHeDxtpxmGDqRsJ5GKehcbCvRs7jV4WvYvLRPnoUB0miEKiPpIjeqdwXIBYJwbt26x-lvK7GDg3NVWsucuSneV-IZstX-dr5yWsycux1XE6Wn0rZcqWd3439Ds5LiHhfhHyCCFANK3RdQ7esnwVGDYtGxzVJNUi3jhP7Tpf27OMRY67lt6RrqudZ0_73efcP_8ZLjA" TargetMode="External"/><Relationship Id="rId2" Type="http://schemas.openxmlformats.org/officeDocument/2006/relationships/hyperlink" Target="http://email.mg.crowdcast.io/c/eJwVTkGOhDAMew3ctkpTCvTAAVjxj7ZJmWphuoKORvP7zUqWbDmWHZqMM8zU5gkBATpE1NrhqLQyZplXWO2CepuXdW46OHcVr_Km6O-qcmkf09jHBIOFRIZxTEHa_Gh076J3jInbY3rU-ns3Zm5wE-y5xpKf6nVrrY5816_TP_3OKpZTzvXy8Uc4HlnYbK_GfLtuiC7oMUUcGAKACE9gbYN9JgkQD5AcSUocFoN769kPllJ7TaGEkOX5g2lnqffE5-d_7g8Jy0uK" TargetMode="Externa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1.jpg"/></Relationships>
</file>

<file path=ppt/slides/_rels/slide4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email.mg.crowdcast.io/c/eJwVjsGOgzAMRL8GbhvZTmiaAwdgxX84dqDRQqkg1Wr_flNppDcaW_Zob4NNSdvcExCAIyLEQHeDxtpxmGDqRsJ5GKehcbCvRs7jV4WvYvLRPnoUB0miEKiPpIjeqdwXIBYJwbt26x-lvK7GDg3NVWsucuSneV-IZstX-dr5yWsycux1XE6Wn0rZcqWd3439Ds5LiHhfhHyCCFANK3RdQ7esnwVGDYtGxzVJNUi3jhP7Tpf27OMRY67lt6RrqudZ0_73efcP_8ZLjA" TargetMode="Externa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4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1.jpg"/></Relationships>
</file>

<file path=ppt/slides/_rels/slide4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jpg"/></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1.jpg"/></Relationships>
</file>

<file path=ppt/slides/_rels/slide4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5.jpg"/></Relationships>
</file>

<file path=ppt/slides/_rels/slide4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jp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sp>
        <p:nvSpPr>
          <p:cNvPr id="983" name="Google Shape;983;p97"/>
          <p:cNvSpPr txBox="1">
            <a:spLocks noGrp="1"/>
          </p:cNvSpPr>
          <p:nvPr>
            <p:ph type="ctrTitle"/>
          </p:nvPr>
        </p:nvSpPr>
        <p:spPr>
          <a:xfrm>
            <a:off x="1370684" y="443855"/>
            <a:ext cx="9099255" cy="1167319"/>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br>
              <a:rPr lang="en-US" sz="1800" b="0" cap="all" dirty="0">
                <a:solidFill>
                  <a:srgbClr val="454545"/>
                </a:solidFill>
              </a:rPr>
            </a:br>
            <a:r>
              <a:rPr lang="en-US" sz="1800" cap="all" dirty="0">
                <a:solidFill>
                  <a:srgbClr val="454545"/>
                </a:solidFill>
                <a:latin typeface="Arial Rounded MT Bold" panose="020F0704030504030204" pitchFamily="34" charset="0"/>
              </a:rPr>
              <a:t> Ledger Academy</a:t>
            </a:r>
            <a:br>
              <a:rPr lang="en-US" sz="1800" cap="all" dirty="0">
                <a:solidFill>
                  <a:srgbClr val="454545"/>
                </a:solidFill>
                <a:latin typeface="Arial Rounded MT Bold" panose="020F0704030504030204" pitchFamily="34" charset="0"/>
              </a:rPr>
            </a:br>
            <a:r>
              <a:rPr lang="en-US" sz="1800" cap="all" dirty="0">
                <a:solidFill>
                  <a:srgbClr val="454545"/>
                </a:solidFill>
                <a:latin typeface="Arial Rounded MT Bold" panose="020F0704030504030204" pitchFamily="34" charset="0"/>
              </a:rPr>
              <a:t>Covid-19 Initiatives</a:t>
            </a:r>
            <a:br>
              <a:rPr lang="en-US" sz="1800" cap="all" dirty="0">
                <a:solidFill>
                  <a:srgbClr val="454545"/>
                </a:solidFill>
                <a:latin typeface="Arial Rounded MT Bold" panose="020F0704030504030204" pitchFamily="34" charset="0"/>
              </a:rPr>
            </a:br>
            <a:r>
              <a:rPr lang="en-US" sz="1800" cap="all" dirty="0">
                <a:solidFill>
                  <a:srgbClr val="454545"/>
                </a:solidFill>
                <a:latin typeface="Arial Rounded MT Bold" panose="020F0704030504030204" pitchFamily="34" charset="0"/>
              </a:rPr>
              <a:t>April 27</a:t>
            </a:r>
            <a:endParaRPr lang="en-US" sz="1800" b="0" cap="all" dirty="0">
              <a:solidFill>
                <a:srgbClr val="454545"/>
              </a:solidFill>
              <a:latin typeface="+mj-lt"/>
              <a:ea typeface="+mj-ea"/>
              <a:cs typeface="+mj-cs"/>
            </a:endParaRPr>
          </a:p>
        </p:txBody>
      </p:sp>
      <p:pic>
        <p:nvPicPr>
          <p:cNvPr id="5" name="Content Placeholder 5" descr="A picture containing clipart&#10;&#10;Description automatically generated">
            <a:extLst>
              <a:ext uri="{FF2B5EF4-FFF2-40B4-BE49-F238E27FC236}">
                <a16:creationId xmlns:a16="http://schemas.microsoft.com/office/drawing/2014/main" id="{65A0A01B-2BB2-4CCC-9499-974F80BDAF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0684" y="485552"/>
            <a:ext cx="1450567" cy="924738"/>
          </a:xfrm>
          <a:prstGeom prst="rect">
            <a:avLst/>
          </a:prstGeom>
          <a:noFill/>
          <a:ln>
            <a:noFill/>
          </a:ln>
        </p:spPr>
      </p:pic>
      <p:pic>
        <p:nvPicPr>
          <p:cNvPr id="6" name="Content Placeholder 5" descr="A picture containing clipart&#10;&#10;Description automatically generated">
            <a:extLst>
              <a:ext uri="{FF2B5EF4-FFF2-40B4-BE49-F238E27FC236}">
                <a16:creationId xmlns:a16="http://schemas.microsoft.com/office/drawing/2014/main" id="{2801361E-C278-477E-8700-58FD07BD2E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0716" y="5374108"/>
            <a:ext cx="1450567" cy="924738"/>
          </a:xfrm>
          <a:prstGeom prst="rect">
            <a:avLst/>
          </a:prstGeom>
          <a:noFill/>
          <a:ln>
            <a:noFill/>
          </a:ln>
        </p:spPr>
      </p:pic>
      <p:pic>
        <p:nvPicPr>
          <p:cNvPr id="7" name="Content Placeholder 5" descr="A picture containing clipart&#10;&#10;Description automatically generated">
            <a:extLst>
              <a:ext uri="{FF2B5EF4-FFF2-40B4-BE49-F238E27FC236}">
                <a16:creationId xmlns:a16="http://schemas.microsoft.com/office/drawing/2014/main" id="{43B174E2-484D-4114-B379-1D072A4392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99960" y="485552"/>
            <a:ext cx="1450567" cy="92473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3" name="Google Shape;63;p14"/>
          <p:cNvSpPr txBox="1">
            <a:spLocks noGrp="1"/>
          </p:cNvSpPr>
          <p:nvPr>
            <p:ph type="body" idx="1"/>
          </p:nvPr>
        </p:nvSpPr>
        <p:spPr>
          <a:xfrm>
            <a:off x="351033" y="1262850"/>
            <a:ext cx="11184000" cy="3362400"/>
          </a:xfrm>
          <a:prstGeom prst="rect">
            <a:avLst/>
          </a:prstGeom>
        </p:spPr>
        <p:txBody>
          <a:bodyPr spcFirstLastPara="1" vert="horz" wrap="square" lIns="121900" tIns="121900" rIns="121900" bIns="121900" rtlCol="0" anchor="ctr" anchorCtr="0">
            <a:noAutofit/>
          </a:bodyPr>
          <a:lstStyle/>
          <a:p>
            <a:pPr indent="-440256">
              <a:lnSpc>
                <a:spcPct val="150000"/>
              </a:lnSpc>
              <a:buClr>
                <a:srgbClr val="666666"/>
              </a:buClr>
              <a:buSzPts val="1600"/>
            </a:pPr>
            <a:r>
              <a:rPr lang="en" sz="2133" b="1" dirty="0">
                <a:solidFill>
                  <a:srgbClr val="0000FF"/>
                </a:solidFill>
              </a:rPr>
              <a:t>Mission</a:t>
            </a:r>
            <a:r>
              <a:rPr lang="en" sz="2133" b="1" dirty="0">
                <a:solidFill>
                  <a:srgbClr val="666666"/>
                </a:solidFill>
              </a:rPr>
              <a:t>:  </a:t>
            </a:r>
            <a:r>
              <a:rPr lang="en" sz="2133" dirty="0">
                <a:solidFill>
                  <a:srgbClr val="666666"/>
                </a:solidFill>
              </a:rPr>
              <a:t>Deliver Covid-19 credentials use cases that are validated by domain experts and can be implemented by the Covid-19 Credentials Initiative</a:t>
            </a:r>
            <a:endParaRPr sz="2133" dirty="0">
              <a:solidFill>
                <a:srgbClr val="666666"/>
              </a:solidFill>
            </a:endParaRPr>
          </a:p>
          <a:p>
            <a:pPr indent="-440256">
              <a:lnSpc>
                <a:spcPct val="150000"/>
              </a:lnSpc>
              <a:buClr>
                <a:srgbClr val="666666"/>
              </a:buClr>
              <a:buSzPts val="1600"/>
            </a:pPr>
            <a:r>
              <a:rPr lang="en" sz="2133" b="1" dirty="0">
                <a:solidFill>
                  <a:srgbClr val="0000FF"/>
                </a:solidFill>
              </a:rPr>
              <a:t>Scope</a:t>
            </a:r>
            <a:r>
              <a:rPr lang="en" sz="2133" b="1" dirty="0">
                <a:solidFill>
                  <a:srgbClr val="666666"/>
                </a:solidFill>
              </a:rPr>
              <a:t>:  </a:t>
            </a:r>
            <a:r>
              <a:rPr lang="en" sz="2133" dirty="0">
                <a:solidFill>
                  <a:srgbClr val="666666"/>
                </a:solidFill>
              </a:rPr>
              <a:t>Identify and prioritize the key use cases for Covid-19 Credentials. Validate them for adoption and business value. Elaborate them for implementation.</a:t>
            </a:r>
            <a:endParaRPr sz="2133" dirty="0">
              <a:solidFill>
                <a:srgbClr val="666666"/>
              </a:solidFill>
            </a:endParaRPr>
          </a:p>
          <a:p>
            <a:pPr indent="-440256">
              <a:lnSpc>
                <a:spcPct val="150000"/>
              </a:lnSpc>
              <a:buClr>
                <a:srgbClr val="666666"/>
              </a:buClr>
              <a:buSzPts val="1600"/>
            </a:pPr>
            <a:r>
              <a:rPr lang="en" sz="2133" b="1" dirty="0">
                <a:solidFill>
                  <a:srgbClr val="0000FF"/>
                </a:solidFill>
              </a:rPr>
              <a:t>Deliverables</a:t>
            </a:r>
            <a:r>
              <a:rPr lang="en" sz="2133" b="1" dirty="0">
                <a:solidFill>
                  <a:srgbClr val="666666"/>
                </a:solidFill>
              </a:rPr>
              <a:t>: </a:t>
            </a:r>
            <a:r>
              <a:rPr lang="en" sz="2133" dirty="0">
                <a:solidFill>
                  <a:srgbClr val="666666"/>
                </a:solidFill>
              </a:rPr>
              <a:t> Use case summary. Use case narrative. Use case diagrams (optional).</a:t>
            </a:r>
            <a:endParaRPr sz="2133" dirty="0">
              <a:solidFill>
                <a:srgbClr val="666666"/>
              </a:solidFill>
            </a:endParaRPr>
          </a:p>
          <a:p>
            <a:pPr indent="-440256">
              <a:lnSpc>
                <a:spcPct val="150000"/>
              </a:lnSpc>
              <a:buClr>
                <a:srgbClr val="666666"/>
              </a:buClr>
              <a:buSzPts val="1600"/>
            </a:pPr>
            <a:r>
              <a:rPr lang="en" sz="2133" b="1" dirty="0">
                <a:solidFill>
                  <a:srgbClr val="0000FF"/>
                </a:solidFill>
              </a:rPr>
              <a:t>Subgroups</a:t>
            </a:r>
            <a:r>
              <a:rPr lang="en" sz="2133" b="1" dirty="0">
                <a:solidFill>
                  <a:srgbClr val="666666"/>
                </a:solidFill>
              </a:rPr>
              <a:t>: </a:t>
            </a:r>
            <a:r>
              <a:rPr lang="en" sz="2133" dirty="0">
                <a:solidFill>
                  <a:srgbClr val="666666"/>
                </a:solidFill>
              </a:rPr>
              <a:t> (a) </a:t>
            </a:r>
            <a:r>
              <a:rPr lang="en" sz="2133" i="1" dirty="0">
                <a:solidFill>
                  <a:srgbClr val="666666"/>
                </a:solidFill>
              </a:rPr>
              <a:t>Healthcare Speciality</a:t>
            </a:r>
            <a:r>
              <a:rPr lang="en" sz="2133" dirty="0">
                <a:solidFill>
                  <a:srgbClr val="666666"/>
                </a:solidFill>
              </a:rPr>
              <a:t>, (b) </a:t>
            </a:r>
            <a:r>
              <a:rPr lang="en" sz="2133" i="1" dirty="0">
                <a:solidFill>
                  <a:srgbClr val="666666"/>
                </a:solidFill>
              </a:rPr>
              <a:t>SSI Speciality</a:t>
            </a:r>
            <a:r>
              <a:rPr lang="en" sz="2133" dirty="0">
                <a:solidFill>
                  <a:srgbClr val="666666"/>
                </a:solidFill>
              </a:rPr>
              <a:t>, (c) </a:t>
            </a:r>
            <a:r>
              <a:rPr lang="en" sz="2133" i="1" dirty="0">
                <a:solidFill>
                  <a:srgbClr val="666666"/>
                </a:solidFill>
              </a:rPr>
              <a:t>Value/GtM Speciality</a:t>
            </a:r>
            <a:endParaRPr sz="2133" i="1" dirty="0">
              <a:solidFill>
                <a:srgbClr val="666666"/>
              </a:solidFill>
            </a:endParaRPr>
          </a:p>
        </p:txBody>
      </p:sp>
      <p:sp>
        <p:nvSpPr>
          <p:cNvPr id="65" name="Google Shape;65;p14"/>
          <p:cNvSpPr txBox="1">
            <a:spLocks noGrp="1"/>
          </p:cNvSpPr>
          <p:nvPr>
            <p:ph type="body" idx="2"/>
          </p:nvPr>
        </p:nvSpPr>
        <p:spPr>
          <a:xfrm>
            <a:off x="1913376" y="4606641"/>
            <a:ext cx="11360800" cy="1642000"/>
          </a:xfrm>
          <a:prstGeom prst="rect">
            <a:avLst/>
          </a:prstGeom>
        </p:spPr>
        <p:txBody>
          <a:bodyPr spcFirstLastPara="1" vert="horz" wrap="square" lIns="121900" tIns="121900" rIns="121900" bIns="121900" rtlCol="0" anchor="t" anchorCtr="0">
            <a:noAutofit/>
          </a:bodyPr>
          <a:lstStyle/>
          <a:p>
            <a:pPr marL="533387" indent="-389457">
              <a:buClr>
                <a:srgbClr val="666666"/>
              </a:buClr>
              <a:buSzPts val="1000"/>
            </a:pPr>
            <a:r>
              <a:rPr lang="en" sz="1333" b="1" dirty="0">
                <a:solidFill>
                  <a:srgbClr val="0000FF"/>
                </a:solidFill>
              </a:rPr>
              <a:t>Headcount</a:t>
            </a:r>
            <a:r>
              <a:rPr lang="en" sz="1333" dirty="0">
                <a:solidFill>
                  <a:srgbClr val="666666"/>
                </a:solidFill>
              </a:rPr>
              <a:t>: ~70 members (names are on meeting page link below)</a:t>
            </a:r>
            <a:endParaRPr sz="1333" dirty="0">
              <a:solidFill>
                <a:srgbClr val="666666"/>
              </a:solidFill>
            </a:endParaRPr>
          </a:p>
          <a:p>
            <a:pPr marL="533387" indent="-389457">
              <a:buClr>
                <a:srgbClr val="666666"/>
              </a:buClr>
              <a:buSzPts val="1000"/>
            </a:pPr>
            <a:r>
              <a:rPr lang="en" sz="1333" b="1" dirty="0">
                <a:solidFill>
                  <a:srgbClr val="0000FF"/>
                </a:solidFill>
              </a:rPr>
              <a:t>Calls</a:t>
            </a:r>
            <a:r>
              <a:rPr lang="en" sz="1333" dirty="0">
                <a:solidFill>
                  <a:srgbClr val="666666"/>
                </a:solidFill>
              </a:rPr>
              <a:t>: Two so far; weekly - Tuesday </a:t>
            </a:r>
            <a:r>
              <a:rPr lang="en" sz="1333" u="sng" dirty="0">
                <a:solidFill>
                  <a:schemeClr val="hlink"/>
                </a:solidFill>
                <a:hlinkClick r:id="rId3"/>
              </a:rPr>
              <a:t>17:00-18:00 CEST</a:t>
            </a:r>
            <a:endParaRPr sz="1333" dirty="0">
              <a:solidFill>
                <a:srgbClr val="666666"/>
              </a:solidFill>
            </a:endParaRPr>
          </a:p>
          <a:p>
            <a:pPr marL="533387" indent="-389457">
              <a:buClr>
                <a:srgbClr val="666666"/>
              </a:buClr>
              <a:buSzPts val="1000"/>
            </a:pPr>
            <a:r>
              <a:rPr lang="en" sz="1333" b="1" dirty="0">
                <a:solidFill>
                  <a:srgbClr val="0000FF"/>
                </a:solidFill>
              </a:rPr>
              <a:t>Call attendance</a:t>
            </a:r>
            <a:r>
              <a:rPr lang="en" sz="1333" dirty="0">
                <a:solidFill>
                  <a:srgbClr val="666666"/>
                </a:solidFill>
              </a:rPr>
              <a:t>: ~40 members</a:t>
            </a:r>
            <a:endParaRPr sz="1333" dirty="0">
              <a:solidFill>
                <a:srgbClr val="666666"/>
              </a:solidFill>
            </a:endParaRPr>
          </a:p>
          <a:p>
            <a:pPr marL="533387" indent="-389457">
              <a:buClr>
                <a:srgbClr val="666666"/>
              </a:buClr>
              <a:buSzPts val="1000"/>
            </a:pPr>
            <a:r>
              <a:rPr lang="en" sz="1333" b="1" dirty="0">
                <a:solidFill>
                  <a:srgbClr val="0000FF"/>
                </a:solidFill>
              </a:rPr>
              <a:t>To join</a:t>
            </a:r>
            <a:r>
              <a:rPr lang="en" sz="1333" dirty="0">
                <a:solidFill>
                  <a:srgbClr val="666666"/>
                </a:solidFill>
              </a:rPr>
              <a:t>, send email to: </a:t>
            </a:r>
            <a:r>
              <a:rPr lang="en" sz="1333" u="sng" dirty="0">
                <a:solidFill>
                  <a:srgbClr val="666666"/>
                </a:solidFill>
                <a:latin typeface="Roboto"/>
                <a:ea typeface="Roboto"/>
                <a:cs typeface="Roboto"/>
                <a:sym typeface="Roboto"/>
                <a:hlinkClick r:id="rId4"/>
              </a:rPr>
              <a:t>usecasesCCI+subscribe@groups.io</a:t>
            </a:r>
            <a:endParaRPr sz="1333" dirty="0">
              <a:solidFill>
                <a:srgbClr val="666666"/>
              </a:solidFill>
            </a:endParaRPr>
          </a:p>
          <a:p>
            <a:pPr marL="533387" indent="-389457">
              <a:buClr>
                <a:srgbClr val="666666"/>
              </a:buClr>
              <a:buSzPts val="1000"/>
            </a:pPr>
            <a:r>
              <a:rPr lang="en" sz="1333" b="1" dirty="0">
                <a:solidFill>
                  <a:srgbClr val="0000FF"/>
                </a:solidFill>
              </a:rPr>
              <a:t>Meeting page</a:t>
            </a:r>
            <a:r>
              <a:rPr lang="en" sz="1333" b="1" dirty="0">
                <a:solidFill>
                  <a:srgbClr val="666666"/>
                </a:solidFill>
              </a:rPr>
              <a:t>: </a:t>
            </a:r>
            <a:r>
              <a:rPr lang="en" sz="1333" u="sng" dirty="0">
                <a:solidFill>
                  <a:srgbClr val="666666"/>
                </a:solidFill>
                <a:hlinkClick r:id="rId5"/>
              </a:rPr>
              <a:t>https://docs.google.com/document/d/1dbWvs1m8uziTsbhUQv_nPofTXAyDSkxI5CZtoo1SlRY/edit?usp=sharing</a:t>
            </a:r>
            <a:r>
              <a:rPr lang="en" sz="1333" dirty="0">
                <a:solidFill>
                  <a:srgbClr val="666666"/>
                </a:solidFill>
              </a:rPr>
              <a:t> </a:t>
            </a:r>
            <a:endParaRPr sz="1333" dirty="0">
              <a:solidFill>
                <a:srgbClr val="666666"/>
              </a:solidFill>
            </a:endParaRPr>
          </a:p>
          <a:p>
            <a:pPr marL="533387" indent="-389457">
              <a:buClr>
                <a:srgbClr val="666666"/>
              </a:buClr>
              <a:buSzPts val="1000"/>
            </a:pPr>
            <a:r>
              <a:rPr lang="en" sz="1333" b="1" dirty="0">
                <a:solidFill>
                  <a:srgbClr val="0000FF"/>
                </a:solidFill>
              </a:rPr>
              <a:t>Workstream Co-Leads</a:t>
            </a:r>
            <a:r>
              <a:rPr lang="en" sz="1333" b="1" dirty="0">
                <a:solidFill>
                  <a:srgbClr val="666666"/>
                </a:solidFill>
              </a:rPr>
              <a:t>: </a:t>
            </a:r>
            <a:r>
              <a:rPr lang="en" sz="1333" dirty="0">
                <a:solidFill>
                  <a:srgbClr val="666666"/>
                </a:solidFill>
              </a:rPr>
              <a:t>Oskar van Deventer (</a:t>
            </a:r>
            <a:r>
              <a:rPr lang="en" sz="1333" u="sng" dirty="0">
                <a:solidFill>
                  <a:schemeClr val="hlink"/>
                </a:solidFill>
                <a:hlinkClick r:id="rId6"/>
              </a:rPr>
              <a:t>oskar.vandeventer@tno.nl</a:t>
            </a:r>
            <a:r>
              <a:rPr lang="en" sz="1333" dirty="0">
                <a:solidFill>
                  <a:srgbClr val="666666"/>
                </a:solidFill>
              </a:rPr>
              <a:t> / NL)  &amp; Gurvinder Ahluwalia (</a:t>
            </a:r>
            <a:r>
              <a:rPr lang="en" sz="1333" u="sng" dirty="0">
                <a:solidFill>
                  <a:schemeClr val="hlink"/>
                </a:solidFill>
                <a:hlinkClick r:id="rId7"/>
              </a:rPr>
              <a:t>guri@digitaltwinlabs.com</a:t>
            </a:r>
            <a:r>
              <a:rPr lang="en" sz="1333" dirty="0">
                <a:solidFill>
                  <a:srgbClr val="666666"/>
                </a:solidFill>
              </a:rPr>
              <a:t> / US)</a:t>
            </a:r>
            <a:endParaRPr sz="1333" dirty="0">
              <a:solidFill>
                <a:srgbClr val="666666"/>
              </a:solidFill>
            </a:endParaRPr>
          </a:p>
        </p:txBody>
      </p:sp>
      <p:pic>
        <p:nvPicPr>
          <p:cNvPr id="6" name="Content Placeholder 5" descr="A picture containing clipart&#10;&#10;Description automatically generated">
            <a:extLst>
              <a:ext uri="{FF2B5EF4-FFF2-40B4-BE49-F238E27FC236}">
                <a16:creationId xmlns:a16="http://schemas.microsoft.com/office/drawing/2014/main" id="{C7296730-ADE7-4D49-B99C-737A8DA86D3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
        <p:nvSpPr>
          <p:cNvPr id="7" name="Google Shape;54;p13">
            <a:extLst>
              <a:ext uri="{FF2B5EF4-FFF2-40B4-BE49-F238E27FC236}">
                <a16:creationId xmlns:a16="http://schemas.microsoft.com/office/drawing/2014/main" id="{46B5DC20-AC42-4D01-8DF3-3ADBDCC600CC}"/>
              </a:ext>
            </a:extLst>
          </p:cNvPr>
          <p:cNvSpPr txBox="1">
            <a:spLocks/>
          </p:cNvSpPr>
          <p:nvPr/>
        </p:nvSpPr>
        <p:spPr>
          <a:xfrm>
            <a:off x="901994" y="356680"/>
            <a:ext cx="11360800" cy="1062027"/>
          </a:xfrm>
          <a:prstGeom prst="rect">
            <a:avLst/>
          </a:prstGeom>
        </p:spPr>
        <p:txBody>
          <a:bodyPr spcFirstLastPara="1" vert="horz" wrap="square" lIns="121900" tIns="121900" rIns="121900" bIns="121900" rtlCol="0" anchor="b" anchorCtr="0">
            <a:noAutofit/>
          </a:bodyPr>
          <a:lstStyle>
            <a:lvl1pPr lvl="0" algn="l" defTabSz="914400" rtl="0" eaLnBrk="1" latinLnBrk="0" hangingPunct="1">
              <a:lnSpc>
                <a:spcPct val="90000"/>
              </a:lnSpc>
              <a:spcBef>
                <a:spcPts val="0"/>
              </a:spcBef>
              <a:spcAft>
                <a:spcPts val="0"/>
              </a:spcAft>
              <a:buSzPts val="2800"/>
              <a:buNone/>
              <a:defRPr sz="4400" kern="1200">
                <a:solidFill>
                  <a:schemeClr val="tx1"/>
                </a:solidFill>
                <a:latin typeface="+mj-lt"/>
                <a:ea typeface="+mj-ea"/>
                <a:cs typeface="+mj-cs"/>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sz="6400" dirty="0">
                <a:solidFill>
                  <a:srgbClr val="0000FF"/>
                </a:solidFill>
              </a:rPr>
              <a:t>Workstream #1: Use Cases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subTitle" idx="1"/>
          </p:nvPr>
        </p:nvSpPr>
        <p:spPr>
          <a:xfrm>
            <a:off x="2039400" y="4065933"/>
            <a:ext cx="8172400" cy="1615200"/>
          </a:xfrm>
          <a:prstGeom prst="rect">
            <a:avLst/>
          </a:prstGeom>
        </p:spPr>
        <p:txBody>
          <a:bodyPr spcFirstLastPara="1" wrap="square" lIns="121900" tIns="121900" rIns="121900" bIns="121900" anchor="t" anchorCtr="0">
            <a:noAutofit/>
          </a:bodyPr>
          <a:lstStyle/>
          <a:p>
            <a:pPr marL="0" indent="0">
              <a:lnSpc>
                <a:spcPct val="115000"/>
              </a:lnSpc>
              <a:spcBef>
                <a:spcPts val="3200"/>
              </a:spcBef>
              <a:spcAft>
                <a:spcPts val="800"/>
              </a:spcAft>
            </a:pPr>
            <a:r>
              <a:rPr lang="en" b="1">
                <a:solidFill>
                  <a:srgbClr val="FFFFFF"/>
                </a:solidFill>
                <a:latin typeface="Ubuntu"/>
                <a:ea typeface="Ubuntu"/>
                <a:cs typeface="Ubuntu"/>
                <a:sym typeface="Ubuntu"/>
              </a:rPr>
              <a:t>CCI Rules (Governance Framework) Workstream</a:t>
            </a:r>
            <a:endParaRPr>
              <a:solidFill>
                <a:srgbClr val="FFFFFF"/>
              </a:solidFill>
              <a:latin typeface="Ubuntu"/>
              <a:ea typeface="Ubuntu"/>
              <a:cs typeface="Ubuntu"/>
              <a:sym typeface="Ubuntu"/>
            </a:endParaRPr>
          </a:p>
        </p:txBody>
      </p:sp>
      <p:pic>
        <p:nvPicPr>
          <p:cNvPr id="64" name="Google Shape;64;p13"/>
          <p:cNvPicPr preferRelativeResize="0"/>
          <p:nvPr/>
        </p:nvPicPr>
        <p:blipFill>
          <a:blip r:embed="rId3">
            <a:alphaModFix/>
          </a:blip>
          <a:stretch>
            <a:fillRect/>
          </a:stretch>
        </p:blipFill>
        <p:spPr>
          <a:xfrm>
            <a:off x="2466699" y="1418967"/>
            <a:ext cx="7258600" cy="2746200"/>
          </a:xfrm>
          <a:prstGeom prst="rect">
            <a:avLst/>
          </a:prstGeom>
          <a:noFill/>
          <a:ln>
            <a:noFill/>
          </a:ln>
        </p:spPr>
      </p:pic>
      <p:pic>
        <p:nvPicPr>
          <p:cNvPr id="4" name="Content Placeholder 5" descr="A picture containing clipart&#10;&#10;Description automatically generated">
            <a:extLst>
              <a:ext uri="{FF2B5EF4-FFF2-40B4-BE49-F238E27FC236}">
                <a16:creationId xmlns:a16="http://schemas.microsoft.com/office/drawing/2014/main" id="{52FF1471-7328-4E6A-941B-6830CD4861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
        <p:nvSpPr>
          <p:cNvPr id="2" name="Rectangle 1">
            <a:extLst>
              <a:ext uri="{FF2B5EF4-FFF2-40B4-BE49-F238E27FC236}">
                <a16:creationId xmlns:a16="http://schemas.microsoft.com/office/drawing/2014/main" id="{B281A9CA-1D33-4B13-AAE8-9D68FC4BE7EB}"/>
              </a:ext>
            </a:extLst>
          </p:cNvPr>
          <p:cNvSpPr/>
          <p:nvPr/>
        </p:nvSpPr>
        <p:spPr>
          <a:xfrm>
            <a:off x="3930466" y="465415"/>
            <a:ext cx="1745029" cy="369332"/>
          </a:xfrm>
          <a:prstGeom prst="rect">
            <a:avLst/>
          </a:prstGeom>
        </p:spPr>
        <p:txBody>
          <a:bodyPr wrap="none">
            <a:spAutoFit/>
          </a:bodyPr>
          <a:lstStyle/>
          <a:p>
            <a:r>
              <a:rPr lang="en" dirty="0"/>
              <a:t>Workstream #2</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4"/>
          <p:cNvSpPr txBox="1">
            <a:spLocks noGrp="1"/>
          </p:cNvSpPr>
          <p:nvPr>
            <p:ph type="title"/>
          </p:nvPr>
        </p:nvSpPr>
        <p:spPr>
          <a:xfrm>
            <a:off x="517200" y="610700"/>
            <a:ext cx="11157600" cy="914800"/>
          </a:xfrm>
          <a:prstGeom prst="rect">
            <a:avLst/>
          </a:prstGeom>
        </p:spPr>
        <p:txBody>
          <a:bodyPr spcFirstLastPara="1" wrap="square" lIns="121900" tIns="121900" rIns="121900" bIns="121900" anchor="b" anchorCtr="0">
            <a:noAutofit/>
          </a:bodyPr>
          <a:lstStyle/>
          <a:p>
            <a:pPr algn="ctr"/>
            <a:r>
              <a:rPr lang="en">
                <a:latin typeface="Ubuntu"/>
                <a:ea typeface="Ubuntu"/>
                <a:cs typeface="Ubuntu"/>
                <a:sym typeface="Ubuntu"/>
              </a:rPr>
              <a:t>Progress and Achievements</a:t>
            </a:r>
            <a:endParaRPr>
              <a:latin typeface="Ubuntu"/>
              <a:ea typeface="Ubuntu"/>
              <a:cs typeface="Ubuntu"/>
              <a:sym typeface="Ubuntu"/>
            </a:endParaRPr>
          </a:p>
        </p:txBody>
      </p:sp>
      <p:sp>
        <p:nvSpPr>
          <p:cNvPr id="70" name="Google Shape;70;p14"/>
          <p:cNvSpPr txBox="1">
            <a:spLocks noGrp="1"/>
          </p:cNvSpPr>
          <p:nvPr>
            <p:ph type="body" idx="1"/>
          </p:nvPr>
        </p:nvSpPr>
        <p:spPr>
          <a:xfrm>
            <a:off x="517200" y="1986433"/>
            <a:ext cx="4105200" cy="41052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sp>
        <p:nvSpPr>
          <p:cNvPr id="71" name="Google Shape;71;p14"/>
          <p:cNvSpPr txBox="1">
            <a:spLocks noGrp="1"/>
          </p:cNvSpPr>
          <p:nvPr>
            <p:ph type="body" idx="2"/>
          </p:nvPr>
        </p:nvSpPr>
        <p:spPr>
          <a:xfrm>
            <a:off x="4891567" y="1986433"/>
            <a:ext cx="6783200" cy="4105200"/>
          </a:xfrm>
          <a:prstGeom prst="rect">
            <a:avLst/>
          </a:prstGeom>
        </p:spPr>
        <p:txBody>
          <a:bodyPr spcFirstLastPara="1" wrap="square" lIns="121900" tIns="121900" rIns="121900" bIns="121900" anchor="t" anchorCtr="0">
            <a:noAutofit/>
          </a:bodyPr>
          <a:lstStyle/>
          <a:p>
            <a:pPr marL="0" indent="0">
              <a:buNone/>
            </a:pPr>
            <a:r>
              <a:rPr lang="en"/>
              <a:t>Draft Credentials Governance Framework (GF) due by 13 May.</a:t>
            </a:r>
            <a:endParaRPr/>
          </a:p>
          <a:p>
            <a:pPr marL="0" indent="0">
              <a:spcBef>
                <a:spcPts val="2133"/>
              </a:spcBef>
              <a:buNone/>
            </a:pPr>
            <a:r>
              <a:rPr lang="en"/>
              <a:t>Final Credentials GF due around 1 June.</a:t>
            </a:r>
            <a:endParaRPr/>
          </a:p>
          <a:p>
            <a:pPr marL="0" indent="0">
              <a:spcBef>
                <a:spcPts val="2133"/>
              </a:spcBef>
              <a:buNone/>
            </a:pPr>
            <a:r>
              <a:rPr lang="en"/>
              <a:t>Shell of draft has been created - based on SGF. </a:t>
            </a:r>
            <a:endParaRPr/>
          </a:p>
          <a:p>
            <a:pPr marL="0" indent="0">
              <a:spcBef>
                <a:spcPts val="2133"/>
              </a:spcBef>
              <a:buNone/>
            </a:pPr>
            <a:r>
              <a:rPr lang="en"/>
              <a:t>Draft of User Stories for COVID-19 Credentials Use Cases has been started.</a:t>
            </a:r>
            <a:endParaRPr/>
          </a:p>
          <a:p>
            <a:pPr marL="0" indent="0">
              <a:spcBef>
                <a:spcPts val="2133"/>
              </a:spcBef>
              <a:buNone/>
            </a:pPr>
            <a:r>
              <a:rPr lang="en"/>
              <a:t>Governance Framework approach for potential use across any ecosystem discussed - Possible that GF will primarily align with ToIP initiative.</a:t>
            </a:r>
            <a:endParaRPr/>
          </a:p>
          <a:p>
            <a:pPr marL="0" indent="0">
              <a:spcBef>
                <a:spcPts val="2133"/>
              </a:spcBef>
              <a:spcAft>
                <a:spcPts val="2133"/>
              </a:spcAft>
              <a:buNone/>
            </a:pPr>
            <a:endParaRPr/>
          </a:p>
        </p:txBody>
      </p:sp>
      <p:pic>
        <p:nvPicPr>
          <p:cNvPr id="72" name="Google Shape;72;p14"/>
          <p:cNvPicPr preferRelativeResize="0"/>
          <p:nvPr/>
        </p:nvPicPr>
        <p:blipFill>
          <a:blip r:embed="rId3">
            <a:alphaModFix/>
          </a:blip>
          <a:stretch>
            <a:fillRect/>
          </a:stretch>
        </p:blipFill>
        <p:spPr>
          <a:xfrm>
            <a:off x="496467" y="1986433"/>
            <a:ext cx="4105200" cy="4105200"/>
          </a:xfrm>
          <a:prstGeom prst="rect">
            <a:avLst/>
          </a:prstGeom>
          <a:noFill/>
          <a:ln>
            <a:noFill/>
          </a:ln>
        </p:spPr>
      </p:pic>
      <p:pic>
        <p:nvPicPr>
          <p:cNvPr id="6" name="Content Placeholder 5" descr="A picture containing clipart&#10;&#10;Description automatically generated">
            <a:extLst>
              <a:ext uri="{FF2B5EF4-FFF2-40B4-BE49-F238E27FC236}">
                <a16:creationId xmlns:a16="http://schemas.microsoft.com/office/drawing/2014/main" id="{46BCA39D-4E90-435E-8515-74543F328C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309" y="6354840"/>
            <a:ext cx="620316" cy="395452"/>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5"/>
          <p:cNvSpPr txBox="1">
            <a:spLocks noGrp="1"/>
          </p:cNvSpPr>
          <p:nvPr>
            <p:ph type="title"/>
          </p:nvPr>
        </p:nvSpPr>
        <p:spPr>
          <a:xfrm>
            <a:off x="517200" y="610700"/>
            <a:ext cx="11157600" cy="914800"/>
          </a:xfrm>
          <a:prstGeom prst="rect">
            <a:avLst/>
          </a:prstGeom>
        </p:spPr>
        <p:txBody>
          <a:bodyPr spcFirstLastPara="1" wrap="square" lIns="121900" tIns="121900" rIns="121900" bIns="121900" anchor="b" anchorCtr="0">
            <a:noAutofit/>
          </a:bodyPr>
          <a:lstStyle/>
          <a:p>
            <a:pPr algn="ctr"/>
            <a:r>
              <a:rPr lang="en">
                <a:latin typeface="Ubuntu"/>
                <a:ea typeface="Ubuntu"/>
                <a:cs typeface="Ubuntu"/>
                <a:sym typeface="Ubuntu"/>
              </a:rPr>
              <a:t>Key Challenges/Roadblocks/Support Needed</a:t>
            </a:r>
            <a:endParaRPr>
              <a:latin typeface="Ubuntu"/>
              <a:ea typeface="Ubuntu"/>
              <a:cs typeface="Ubuntu"/>
              <a:sym typeface="Ubuntu"/>
            </a:endParaRPr>
          </a:p>
        </p:txBody>
      </p:sp>
      <p:sp>
        <p:nvSpPr>
          <p:cNvPr id="78" name="Google Shape;78;p15"/>
          <p:cNvSpPr txBox="1">
            <a:spLocks noGrp="1"/>
          </p:cNvSpPr>
          <p:nvPr>
            <p:ph type="body" idx="1"/>
          </p:nvPr>
        </p:nvSpPr>
        <p:spPr>
          <a:xfrm>
            <a:off x="517200" y="1986433"/>
            <a:ext cx="4105200" cy="41052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sp>
        <p:nvSpPr>
          <p:cNvPr id="79" name="Google Shape;79;p15"/>
          <p:cNvSpPr txBox="1">
            <a:spLocks noGrp="1"/>
          </p:cNvSpPr>
          <p:nvPr>
            <p:ph type="body" idx="2"/>
          </p:nvPr>
        </p:nvSpPr>
        <p:spPr>
          <a:xfrm>
            <a:off x="4891567" y="1986433"/>
            <a:ext cx="6783200" cy="4105200"/>
          </a:xfrm>
          <a:prstGeom prst="rect">
            <a:avLst/>
          </a:prstGeom>
        </p:spPr>
        <p:txBody>
          <a:bodyPr spcFirstLastPara="1" wrap="square" lIns="121900" tIns="121900" rIns="121900" bIns="121900" anchor="t" anchorCtr="0">
            <a:noAutofit/>
          </a:bodyPr>
          <a:lstStyle/>
          <a:p>
            <a:pPr marL="0" indent="0">
              <a:buNone/>
            </a:pPr>
            <a:r>
              <a:rPr lang="en"/>
              <a:t>Develop a Governance Framework to be deployed at speed.</a:t>
            </a:r>
            <a:endParaRPr/>
          </a:p>
          <a:p>
            <a:pPr marL="0" indent="0">
              <a:spcBef>
                <a:spcPts val="2133"/>
              </a:spcBef>
              <a:buNone/>
            </a:pPr>
            <a:r>
              <a:rPr lang="en"/>
              <a:t>Develop user understanding of the credential or data exchange layer.</a:t>
            </a:r>
            <a:endParaRPr/>
          </a:p>
          <a:p>
            <a:pPr marL="0" indent="0">
              <a:spcBef>
                <a:spcPts val="2133"/>
              </a:spcBef>
              <a:buNone/>
            </a:pPr>
            <a:r>
              <a:rPr lang="en"/>
              <a:t>Not get sidetracked with specific regulatory concerns, ie HIPPA, GDPR met by Indy/Ursa/Aries. </a:t>
            </a:r>
            <a:endParaRPr/>
          </a:p>
          <a:p>
            <a:pPr marL="0" indent="0">
              <a:spcBef>
                <a:spcPts val="2133"/>
              </a:spcBef>
              <a:buNone/>
            </a:pPr>
            <a:r>
              <a:rPr lang="en"/>
              <a:t>Make recommendations about limitations of liability. </a:t>
            </a:r>
            <a:endParaRPr/>
          </a:p>
          <a:p>
            <a:pPr marL="0" indent="0">
              <a:spcBef>
                <a:spcPts val="2133"/>
              </a:spcBef>
              <a:buNone/>
            </a:pPr>
            <a:r>
              <a:rPr lang="en"/>
              <a:t>Address priorities of Use Case and Tools Workstreams.</a:t>
            </a:r>
            <a:endParaRPr/>
          </a:p>
          <a:p>
            <a:pPr marL="0" indent="0">
              <a:spcBef>
                <a:spcPts val="2133"/>
              </a:spcBef>
              <a:buNone/>
            </a:pPr>
            <a:r>
              <a:rPr lang="en"/>
              <a:t>Keep guidance simple for users to understand, interpret.</a:t>
            </a:r>
            <a:endParaRPr/>
          </a:p>
          <a:p>
            <a:pPr marL="0" indent="0">
              <a:spcBef>
                <a:spcPts val="2133"/>
              </a:spcBef>
              <a:spcAft>
                <a:spcPts val="2133"/>
              </a:spcAft>
              <a:buNone/>
            </a:pPr>
            <a:endParaRPr/>
          </a:p>
        </p:txBody>
      </p:sp>
      <p:pic>
        <p:nvPicPr>
          <p:cNvPr id="80" name="Google Shape;80;p15"/>
          <p:cNvPicPr preferRelativeResize="0"/>
          <p:nvPr/>
        </p:nvPicPr>
        <p:blipFill>
          <a:blip r:embed="rId3">
            <a:alphaModFix/>
          </a:blip>
          <a:stretch>
            <a:fillRect/>
          </a:stretch>
        </p:blipFill>
        <p:spPr>
          <a:xfrm>
            <a:off x="570269" y="1885849"/>
            <a:ext cx="4105200" cy="4105200"/>
          </a:xfrm>
          <a:prstGeom prst="rect">
            <a:avLst/>
          </a:prstGeom>
          <a:noFill/>
          <a:ln>
            <a:noFill/>
          </a:ln>
        </p:spPr>
      </p:pic>
      <p:pic>
        <p:nvPicPr>
          <p:cNvPr id="6" name="Content Placeholder 5" descr="A picture containing clipart&#10;&#10;Description automatically generated">
            <a:extLst>
              <a:ext uri="{FF2B5EF4-FFF2-40B4-BE49-F238E27FC236}">
                <a16:creationId xmlns:a16="http://schemas.microsoft.com/office/drawing/2014/main" id="{D9A03855-80D9-4D46-9C5B-4D606B9175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085" y="6182454"/>
            <a:ext cx="845575" cy="5390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6"/>
          <p:cNvSpPr txBox="1">
            <a:spLocks noGrp="1"/>
          </p:cNvSpPr>
          <p:nvPr>
            <p:ph type="title"/>
          </p:nvPr>
        </p:nvSpPr>
        <p:spPr>
          <a:xfrm>
            <a:off x="517200" y="610700"/>
            <a:ext cx="11157600" cy="914800"/>
          </a:xfrm>
          <a:prstGeom prst="rect">
            <a:avLst/>
          </a:prstGeom>
        </p:spPr>
        <p:txBody>
          <a:bodyPr spcFirstLastPara="1" wrap="square" lIns="121900" tIns="121900" rIns="121900" bIns="121900" anchor="b" anchorCtr="0">
            <a:noAutofit/>
          </a:bodyPr>
          <a:lstStyle/>
          <a:p>
            <a:pPr algn="ctr"/>
            <a:r>
              <a:rPr lang="en">
                <a:latin typeface="Ubuntu"/>
                <a:ea typeface="Ubuntu"/>
                <a:cs typeface="Ubuntu"/>
                <a:sym typeface="Ubuntu"/>
              </a:rPr>
              <a:t>Plan for the Upcoming Weeks</a:t>
            </a:r>
            <a:endParaRPr>
              <a:latin typeface="Ubuntu"/>
              <a:ea typeface="Ubuntu"/>
              <a:cs typeface="Ubuntu"/>
              <a:sym typeface="Ubuntu"/>
            </a:endParaRPr>
          </a:p>
        </p:txBody>
      </p:sp>
      <p:sp>
        <p:nvSpPr>
          <p:cNvPr id="86" name="Google Shape;86;p16"/>
          <p:cNvSpPr txBox="1">
            <a:spLocks noGrp="1"/>
          </p:cNvSpPr>
          <p:nvPr>
            <p:ph type="body" idx="1"/>
          </p:nvPr>
        </p:nvSpPr>
        <p:spPr>
          <a:xfrm>
            <a:off x="517200" y="1986433"/>
            <a:ext cx="4105200" cy="4105200"/>
          </a:xfrm>
          <a:prstGeom prst="rect">
            <a:avLst/>
          </a:prstGeom>
        </p:spPr>
        <p:txBody>
          <a:bodyPr spcFirstLastPara="1" wrap="square" lIns="121900" tIns="121900" rIns="121900" bIns="121900" anchor="t" anchorCtr="0">
            <a:noAutofit/>
          </a:bodyPr>
          <a:lstStyle/>
          <a:p>
            <a:pPr marL="0" indent="0">
              <a:spcAft>
                <a:spcPts val="2133"/>
              </a:spcAft>
              <a:buNone/>
            </a:pPr>
            <a:endParaRPr/>
          </a:p>
        </p:txBody>
      </p:sp>
      <p:sp>
        <p:nvSpPr>
          <p:cNvPr id="87" name="Google Shape;87;p16"/>
          <p:cNvSpPr txBox="1">
            <a:spLocks noGrp="1"/>
          </p:cNvSpPr>
          <p:nvPr>
            <p:ph type="body" idx="2"/>
          </p:nvPr>
        </p:nvSpPr>
        <p:spPr>
          <a:xfrm>
            <a:off x="4891567" y="1986433"/>
            <a:ext cx="6783200" cy="4105200"/>
          </a:xfrm>
          <a:prstGeom prst="rect">
            <a:avLst/>
          </a:prstGeom>
        </p:spPr>
        <p:txBody>
          <a:bodyPr spcFirstLastPara="1" wrap="square" lIns="121900" tIns="121900" rIns="121900" bIns="121900" anchor="t" anchorCtr="0">
            <a:noAutofit/>
          </a:bodyPr>
          <a:lstStyle/>
          <a:p>
            <a:pPr marL="0" indent="0">
              <a:buNone/>
            </a:pPr>
            <a:r>
              <a:rPr lang="en" dirty="0"/>
              <a:t>Definition of Credential Registry. Decentralized credential and holding by the owner. Where does the registry come in?</a:t>
            </a:r>
            <a:endParaRPr dirty="0"/>
          </a:p>
          <a:p>
            <a:pPr marL="0" indent="0">
              <a:spcBef>
                <a:spcPts val="2133"/>
              </a:spcBef>
              <a:buNone/>
            </a:pPr>
            <a:r>
              <a:rPr lang="en" dirty="0"/>
              <a:t>Develop a compact, extensible, easy to use, Credential Governance Framework draft designed to discover and facilitate any C-19 related credentials.</a:t>
            </a:r>
            <a:endParaRPr dirty="0"/>
          </a:p>
          <a:p>
            <a:pPr marL="0" indent="0">
              <a:spcBef>
                <a:spcPts val="2133"/>
              </a:spcBef>
              <a:buNone/>
            </a:pPr>
            <a:r>
              <a:rPr lang="en" dirty="0"/>
              <a:t>Discuss credential issuers. Practical approach. Guide for usable framework that can be adopted by countries.</a:t>
            </a:r>
            <a:endParaRPr dirty="0"/>
          </a:p>
          <a:p>
            <a:pPr marL="0" indent="0">
              <a:spcBef>
                <a:spcPts val="2133"/>
              </a:spcBef>
              <a:buNone/>
            </a:pPr>
            <a:r>
              <a:rPr lang="en" dirty="0"/>
              <a:t>Create simple narrative for use case reader understanding of data ownership.</a:t>
            </a:r>
            <a:endParaRPr dirty="0"/>
          </a:p>
          <a:p>
            <a:pPr marL="0" indent="0">
              <a:spcBef>
                <a:spcPts val="2133"/>
              </a:spcBef>
              <a:spcAft>
                <a:spcPts val="2133"/>
              </a:spcAft>
              <a:buNone/>
            </a:pPr>
            <a:endParaRPr dirty="0"/>
          </a:p>
        </p:txBody>
      </p:sp>
      <p:pic>
        <p:nvPicPr>
          <p:cNvPr id="88" name="Google Shape;88;p16"/>
          <p:cNvPicPr preferRelativeResize="0"/>
          <p:nvPr/>
        </p:nvPicPr>
        <p:blipFill>
          <a:blip r:embed="rId3">
            <a:alphaModFix/>
          </a:blip>
          <a:stretch>
            <a:fillRect/>
          </a:stretch>
        </p:blipFill>
        <p:spPr>
          <a:xfrm>
            <a:off x="517200" y="1986433"/>
            <a:ext cx="4105200" cy="4105200"/>
          </a:xfrm>
          <a:prstGeom prst="rect">
            <a:avLst/>
          </a:prstGeom>
          <a:noFill/>
          <a:ln>
            <a:noFill/>
          </a:ln>
        </p:spPr>
      </p:pic>
      <p:pic>
        <p:nvPicPr>
          <p:cNvPr id="6" name="Content Placeholder 5" descr="A picture containing clipart&#10;&#10;Description automatically generated">
            <a:extLst>
              <a:ext uri="{FF2B5EF4-FFF2-40B4-BE49-F238E27FC236}">
                <a16:creationId xmlns:a16="http://schemas.microsoft.com/office/drawing/2014/main" id="{D3D36F0D-1259-477B-9586-D246D5F8A5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168" y="6416047"/>
            <a:ext cx="566928" cy="36141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C5DEC3B-EBC9-4964-8B5E-DA17D1CF436D}"/>
              </a:ext>
            </a:extLst>
          </p:cNvPr>
          <p:cNvPicPr>
            <a:picLocks noChangeAspect="1"/>
          </p:cNvPicPr>
          <p:nvPr/>
        </p:nvPicPr>
        <p:blipFill>
          <a:blip r:embed="rId2"/>
          <a:stretch>
            <a:fillRect/>
          </a:stretch>
        </p:blipFill>
        <p:spPr>
          <a:xfrm>
            <a:off x="627888" y="2696083"/>
            <a:ext cx="3817252" cy="1327436"/>
          </a:xfrm>
          <a:prstGeom prst="rect">
            <a:avLst/>
          </a:prstGeom>
        </p:spPr>
      </p:pic>
      <p:sp>
        <p:nvSpPr>
          <p:cNvPr id="2" name="Title 1">
            <a:extLst>
              <a:ext uri="{FF2B5EF4-FFF2-40B4-BE49-F238E27FC236}">
                <a16:creationId xmlns:a16="http://schemas.microsoft.com/office/drawing/2014/main" id="{6D7E074E-0D52-428E-B6F6-33EF2EBA940E}"/>
              </a:ext>
            </a:extLst>
          </p:cNvPr>
          <p:cNvSpPr>
            <a:spLocks noGrp="1"/>
          </p:cNvSpPr>
          <p:nvPr>
            <p:ph type="title"/>
          </p:nvPr>
        </p:nvSpPr>
        <p:spPr>
          <a:xfrm>
            <a:off x="993056" y="800267"/>
            <a:ext cx="10515600" cy="1325563"/>
          </a:xfrm>
        </p:spPr>
        <p:txBody>
          <a:bodyPr/>
          <a:lstStyle/>
          <a:p>
            <a:r>
              <a:rPr lang="en-US" dirty="0"/>
              <a:t>“Tools” workstream </a:t>
            </a:r>
            <a:br>
              <a:rPr lang="en-US" dirty="0"/>
            </a:br>
            <a:endParaRPr lang="en-US" dirty="0"/>
          </a:p>
        </p:txBody>
      </p:sp>
      <p:sp>
        <p:nvSpPr>
          <p:cNvPr id="5" name="Footer Placeholder 4">
            <a:extLst>
              <a:ext uri="{FF2B5EF4-FFF2-40B4-BE49-F238E27FC236}">
                <a16:creationId xmlns:a16="http://schemas.microsoft.com/office/drawing/2014/main" id="{C6415232-7C25-4DDC-9E88-F15A46ED96AA}"/>
              </a:ext>
            </a:extLst>
          </p:cNvPr>
          <p:cNvSpPr>
            <a:spLocks noGrp="1"/>
          </p:cNvSpPr>
          <p:nvPr>
            <p:ph type="ftr" sz="quarter" idx="11"/>
          </p:nvPr>
        </p:nvSpPr>
        <p:spPr/>
        <p:txBody>
          <a:bodyPr/>
          <a:lstStyle/>
          <a:p>
            <a:endParaRPr lang="en-US"/>
          </a:p>
        </p:txBody>
      </p:sp>
      <p:pic>
        <p:nvPicPr>
          <p:cNvPr id="8" name="Picture 7">
            <a:extLst>
              <a:ext uri="{FF2B5EF4-FFF2-40B4-BE49-F238E27FC236}">
                <a16:creationId xmlns:a16="http://schemas.microsoft.com/office/drawing/2014/main" id="{A728313E-C687-4F20-A35D-A13FE3F510F1}"/>
              </a:ext>
            </a:extLst>
          </p:cNvPr>
          <p:cNvPicPr>
            <a:picLocks noChangeAspect="1"/>
          </p:cNvPicPr>
          <p:nvPr/>
        </p:nvPicPr>
        <p:blipFill>
          <a:blip r:embed="rId3"/>
          <a:stretch>
            <a:fillRect/>
          </a:stretch>
        </p:blipFill>
        <p:spPr>
          <a:xfrm>
            <a:off x="4895332" y="1402207"/>
            <a:ext cx="7077017" cy="4053586"/>
          </a:xfrm>
          <a:prstGeom prst="rect">
            <a:avLst/>
          </a:prstGeom>
        </p:spPr>
      </p:pic>
      <p:pic>
        <p:nvPicPr>
          <p:cNvPr id="9" name="Content Placeholder 5" descr="A picture containing clipart&#10;&#10;Description automatically generated">
            <a:extLst>
              <a:ext uri="{FF2B5EF4-FFF2-40B4-BE49-F238E27FC236}">
                <a16:creationId xmlns:a16="http://schemas.microsoft.com/office/drawing/2014/main" id="{F060EF28-644E-417B-8261-054257B9C13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
        <p:nvSpPr>
          <p:cNvPr id="10" name="Rectangle 9">
            <a:extLst>
              <a:ext uri="{FF2B5EF4-FFF2-40B4-BE49-F238E27FC236}">
                <a16:creationId xmlns:a16="http://schemas.microsoft.com/office/drawing/2014/main" id="{F8BB82BD-3AB5-4F5A-BC6B-A28C7A698C4F}"/>
              </a:ext>
            </a:extLst>
          </p:cNvPr>
          <p:cNvSpPr/>
          <p:nvPr/>
        </p:nvSpPr>
        <p:spPr>
          <a:xfrm>
            <a:off x="627888" y="4179702"/>
            <a:ext cx="3576925" cy="923330"/>
          </a:xfrm>
          <a:prstGeom prst="rect">
            <a:avLst/>
          </a:prstGeom>
        </p:spPr>
        <p:txBody>
          <a:bodyPr wrap="square">
            <a:spAutoFit/>
          </a:bodyPr>
          <a:lstStyle/>
          <a:p>
            <a:r>
              <a:rPr lang="en-US" dirty="0"/>
              <a:t>Date of Next Meeting April 21st @ 12 pm-1 pm US/Mountain // 8 pm - 9 pm Central European</a:t>
            </a:r>
          </a:p>
        </p:txBody>
      </p:sp>
      <p:sp>
        <p:nvSpPr>
          <p:cNvPr id="11" name="Rectangle 10">
            <a:extLst>
              <a:ext uri="{FF2B5EF4-FFF2-40B4-BE49-F238E27FC236}">
                <a16:creationId xmlns:a16="http://schemas.microsoft.com/office/drawing/2014/main" id="{2CB4D710-9240-4418-BC65-A04800232ABE}"/>
              </a:ext>
            </a:extLst>
          </p:cNvPr>
          <p:cNvSpPr/>
          <p:nvPr/>
        </p:nvSpPr>
        <p:spPr>
          <a:xfrm>
            <a:off x="2166861" y="430935"/>
            <a:ext cx="1621213" cy="369332"/>
          </a:xfrm>
          <a:prstGeom prst="rect">
            <a:avLst/>
          </a:prstGeom>
        </p:spPr>
        <p:txBody>
          <a:bodyPr wrap="none">
            <a:spAutoFit/>
          </a:bodyPr>
          <a:lstStyle/>
          <a:p>
            <a:r>
              <a:rPr lang="en" dirty="0">
                <a:solidFill>
                  <a:srgbClr val="0000FF"/>
                </a:solidFill>
              </a:rPr>
              <a:t>Workstream #3</a:t>
            </a:r>
            <a:endParaRPr lang="en-US" dirty="0"/>
          </a:p>
        </p:txBody>
      </p:sp>
    </p:spTree>
    <p:extLst>
      <p:ext uri="{BB962C8B-B14F-4D97-AF65-F5344CB8AC3E}">
        <p14:creationId xmlns:p14="http://schemas.microsoft.com/office/powerpoint/2010/main" val="2148846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A9994F67-00BF-4E76-B9CD-0AEC2AB3FBA1}"/>
              </a:ext>
            </a:extLst>
          </p:cNvPr>
          <p:cNvSpPr>
            <a:spLocks noGrp="1"/>
          </p:cNvSpPr>
          <p:nvPr>
            <p:ph type="ftr" sz="quarter" idx="11"/>
          </p:nvPr>
        </p:nvSpPr>
        <p:spPr/>
        <p:txBody>
          <a:bodyPr/>
          <a:lstStyle/>
          <a:p>
            <a:endParaRPr lang="en-US"/>
          </a:p>
        </p:txBody>
      </p:sp>
      <p:pic>
        <p:nvPicPr>
          <p:cNvPr id="6" name="Content Placeholder 5" descr="A picture containing clipart&#10;&#10;Description automatically generated">
            <a:extLst>
              <a:ext uri="{FF2B5EF4-FFF2-40B4-BE49-F238E27FC236}">
                <a16:creationId xmlns:a16="http://schemas.microsoft.com/office/drawing/2014/main" id="{AC5B40B2-74C8-4363-9825-71009598F2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pic>
        <p:nvPicPr>
          <p:cNvPr id="7" name="Picture 6">
            <a:extLst>
              <a:ext uri="{FF2B5EF4-FFF2-40B4-BE49-F238E27FC236}">
                <a16:creationId xmlns:a16="http://schemas.microsoft.com/office/drawing/2014/main" id="{51D13028-CFDD-43A4-A370-7C3838D57CC2}"/>
              </a:ext>
            </a:extLst>
          </p:cNvPr>
          <p:cNvPicPr>
            <a:picLocks noChangeAspect="1"/>
          </p:cNvPicPr>
          <p:nvPr/>
        </p:nvPicPr>
        <p:blipFill>
          <a:blip r:embed="rId3"/>
          <a:stretch>
            <a:fillRect/>
          </a:stretch>
        </p:blipFill>
        <p:spPr>
          <a:xfrm>
            <a:off x="1959151" y="608729"/>
            <a:ext cx="8057724" cy="5930183"/>
          </a:xfrm>
          <a:prstGeom prst="rect">
            <a:avLst/>
          </a:prstGeom>
        </p:spPr>
      </p:pic>
    </p:spTree>
    <p:extLst>
      <p:ext uri="{BB962C8B-B14F-4D97-AF65-F5344CB8AC3E}">
        <p14:creationId xmlns:p14="http://schemas.microsoft.com/office/powerpoint/2010/main" val="4163449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8036D2A-1399-4319-B685-845E9C74A292}"/>
              </a:ext>
            </a:extLst>
          </p:cNvPr>
          <p:cNvSpPr>
            <a:spLocks noGrp="1"/>
          </p:cNvSpPr>
          <p:nvPr>
            <p:ph type="ftr" sz="quarter" idx="11"/>
          </p:nvPr>
        </p:nvSpPr>
        <p:spPr/>
        <p:txBody>
          <a:bodyPr/>
          <a:lstStyle/>
          <a:p>
            <a:endParaRPr lang="en-US"/>
          </a:p>
        </p:txBody>
      </p:sp>
      <p:pic>
        <p:nvPicPr>
          <p:cNvPr id="6" name="Picture 5">
            <a:extLst>
              <a:ext uri="{FF2B5EF4-FFF2-40B4-BE49-F238E27FC236}">
                <a16:creationId xmlns:a16="http://schemas.microsoft.com/office/drawing/2014/main" id="{0D869D23-BFF7-4EFB-B214-BBBF2FD3145E}"/>
              </a:ext>
            </a:extLst>
          </p:cNvPr>
          <p:cNvPicPr>
            <a:picLocks noChangeAspect="1"/>
          </p:cNvPicPr>
          <p:nvPr/>
        </p:nvPicPr>
        <p:blipFill>
          <a:blip r:embed="rId2"/>
          <a:stretch>
            <a:fillRect/>
          </a:stretch>
        </p:blipFill>
        <p:spPr>
          <a:xfrm>
            <a:off x="1942255" y="557783"/>
            <a:ext cx="7658945" cy="5746857"/>
          </a:xfrm>
          <a:prstGeom prst="rect">
            <a:avLst/>
          </a:prstGeom>
        </p:spPr>
      </p:pic>
      <p:pic>
        <p:nvPicPr>
          <p:cNvPr id="7" name="Content Placeholder 5" descr="A picture containing clipart&#10;&#10;Description automatically generated">
            <a:extLst>
              <a:ext uri="{FF2B5EF4-FFF2-40B4-BE49-F238E27FC236}">
                <a16:creationId xmlns:a16="http://schemas.microsoft.com/office/drawing/2014/main" id="{AB5861DC-D88E-430F-B091-0D8344B5E9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628786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15600" y="992767"/>
            <a:ext cx="11360800" cy="2612800"/>
          </a:xfrm>
          <a:prstGeom prst="rect">
            <a:avLst/>
          </a:prstGeom>
        </p:spPr>
        <p:txBody>
          <a:bodyPr spcFirstLastPara="1" vert="horz" wrap="square" lIns="121900" tIns="121900" rIns="121900" bIns="121900" rtlCol="0" anchor="b" anchorCtr="0">
            <a:noAutofit/>
          </a:bodyPr>
          <a:lstStyle/>
          <a:p>
            <a:pPr>
              <a:spcBef>
                <a:spcPts val="0"/>
              </a:spcBef>
            </a:pPr>
            <a:r>
              <a:rPr lang="en-GB" sz="4267" b="1">
                <a:latin typeface="Montserrat"/>
                <a:ea typeface="Montserrat"/>
                <a:cs typeface="Montserrat"/>
                <a:sym typeface="Montserrat"/>
              </a:rPr>
              <a:t>Workstream 4: Coordination &amp; Comms</a:t>
            </a:r>
            <a:endParaRPr sz="4267" b="1">
              <a:latin typeface="Montserrat"/>
              <a:ea typeface="Montserrat"/>
              <a:cs typeface="Montserrat"/>
              <a:sym typeface="Montserrat"/>
            </a:endParaRPr>
          </a:p>
        </p:txBody>
      </p:sp>
      <p:pic>
        <p:nvPicPr>
          <p:cNvPr id="56" name="Google Shape;56;p13"/>
          <p:cNvPicPr preferRelativeResize="0"/>
          <p:nvPr/>
        </p:nvPicPr>
        <p:blipFill>
          <a:blip r:embed="rId3">
            <a:alphaModFix/>
          </a:blip>
          <a:stretch>
            <a:fillRect/>
          </a:stretch>
        </p:blipFill>
        <p:spPr>
          <a:xfrm>
            <a:off x="4598711" y="992767"/>
            <a:ext cx="2994600" cy="1507933"/>
          </a:xfrm>
          <a:prstGeom prst="rect">
            <a:avLst/>
          </a:prstGeom>
          <a:noFill/>
          <a:ln>
            <a:noFill/>
          </a:ln>
        </p:spPr>
      </p:pic>
      <p:pic>
        <p:nvPicPr>
          <p:cNvPr id="7" name="Content Placeholder 5" descr="A picture containing clipart&#10;&#10;Description automatically generated">
            <a:extLst>
              <a:ext uri="{FF2B5EF4-FFF2-40B4-BE49-F238E27FC236}">
                <a16:creationId xmlns:a16="http://schemas.microsoft.com/office/drawing/2014/main" id="{8D6D201E-8592-4ABB-8429-52077446AC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2641067" y="593367"/>
            <a:ext cx="9135200" cy="763600"/>
          </a:xfrm>
          <a:prstGeom prst="rect">
            <a:avLst/>
          </a:prstGeom>
        </p:spPr>
        <p:txBody>
          <a:bodyPr spcFirstLastPara="1" vert="horz" wrap="square" lIns="121900" tIns="121900" rIns="121900" bIns="121900" rtlCol="0" anchor="t" anchorCtr="0">
            <a:noAutofit/>
          </a:bodyPr>
          <a:lstStyle/>
          <a:p>
            <a:r>
              <a:rPr lang="en-GB" b="1">
                <a:latin typeface="Montserrat"/>
                <a:ea typeface="Montserrat"/>
                <a:cs typeface="Montserrat"/>
                <a:sym typeface="Montserrat"/>
              </a:rPr>
              <a:t>Mission &amp; Scope</a:t>
            </a:r>
            <a:endParaRPr b="1">
              <a:latin typeface="Montserrat"/>
              <a:ea typeface="Montserrat"/>
              <a:cs typeface="Montserrat"/>
              <a:sym typeface="Montserrat"/>
            </a:endParaRPr>
          </a:p>
        </p:txBody>
      </p:sp>
      <p:sp>
        <p:nvSpPr>
          <p:cNvPr id="62" name="Google Shape;62;p14"/>
          <p:cNvSpPr txBox="1">
            <a:spLocks noGrp="1"/>
          </p:cNvSpPr>
          <p:nvPr>
            <p:ph type="body" idx="1"/>
          </p:nvPr>
        </p:nvSpPr>
        <p:spPr>
          <a:xfrm>
            <a:off x="415600" y="1536633"/>
            <a:ext cx="11360800" cy="4555200"/>
          </a:xfrm>
          <a:prstGeom prst="rect">
            <a:avLst/>
          </a:prstGeom>
        </p:spPr>
        <p:txBody>
          <a:bodyPr spcFirstLastPara="1" vert="horz" wrap="square" lIns="121900" tIns="121900" rIns="121900" bIns="121900" rtlCol="0" anchor="t" anchorCtr="0">
            <a:noAutofit/>
          </a:bodyPr>
          <a:lstStyle/>
          <a:p>
            <a:pPr marL="0" indent="0" algn="ctr">
              <a:buClr>
                <a:schemeClr val="dk1"/>
              </a:buClr>
              <a:buSzPts val="1100"/>
              <a:buNone/>
            </a:pPr>
            <a:r>
              <a:rPr lang="en-GB" sz="2133" i="1" dirty="0">
                <a:solidFill>
                  <a:schemeClr val="dk1"/>
                </a:solidFill>
                <a:latin typeface="Montserrat"/>
                <a:ea typeface="Montserrat"/>
                <a:cs typeface="Montserrat"/>
                <a:sym typeface="Montserrat"/>
              </a:rPr>
              <a:t>To coordinate projects and share information across the CCI workstreams, handling broad community comms and resource needs. </a:t>
            </a:r>
            <a:endParaRPr sz="2133" dirty="0">
              <a:solidFill>
                <a:schemeClr val="dk1"/>
              </a:solidFill>
              <a:latin typeface="Montserrat"/>
              <a:ea typeface="Montserrat"/>
              <a:cs typeface="Montserrat"/>
              <a:sym typeface="Montserrat"/>
            </a:endParaRPr>
          </a:p>
          <a:p>
            <a:pPr marL="0" indent="0">
              <a:spcBef>
                <a:spcPts val="1333"/>
              </a:spcBef>
              <a:buNone/>
            </a:pPr>
            <a:r>
              <a:rPr lang="en-GB" sz="1600" b="1" dirty="0">
                <a:latin typeface="Montserrat"/>
                <a:ea typeface="Montserrat"/>
                <a:cs typeface="Montserrat"/>
                <a:sym typeface="Montserrat"/>
              </a:rPr>
              <a:t>Internal Comms:</a:t>
            </a:r>
            <a:r>
              <a:rPr lang="en-GB" sz="1600" dirty="0">
                <a:latin typeface="Montserrat"/>
                <a:ea typeface="Montserrat"/>
                <a:cs typeface="Montserrat"/>
                <a:sym typeface="Montserrat"/>
              </a:rPr>
              <a:t>  Internal communication within the workstream and with other workstreams; internal learning, coordination and knowledge transfer </a:t>
            </a:r>
            <a:endParaRPr sz="1600" dirty="0">
              <a:latin typeface="Montserrat"/>
              <a:ea typeface="Montserrat"/>
              <a:cs typeface="Montserrat"/>
              <a:sym typeface="Montserrat"/>
            </a:endParaRPr>
          </a:p>
          <a:p>
            <a:pPr marL="0" indent="0">
              <a:spcBef>
                <a:spcPts val="1333"/>
              </a:spcBef>
              <a:buNone/>
            </a:pPr>
            <a:r>
              <a:rPr lang="en-GB" sz="1600" b="1" dirty="0">
                <a:latin typeface="Montserrat"/>
                <a:ea typeface="Montserrat"/>
                <a:cs typeface="Montserrat"/>
                <a:sym typeface="Montserrat"/>
              </a:rPr>
              <a:t>External Comms (Subgroup co-led by </a:t>
            </a:r>
            <a:r>
              <a:rPr lang="en-GB" sz="1600" b="1" dirty="0" err="1">
                <a:latin typeface="Montserrat"/>
                <a:ea typeface="Montserrat"/>
                <a:cs typeface="Montserrat"/>
                <a:sym typeface="Montserrat"/>
              </a:rPr>
              <a:t>Kaliya</a:t>
            </a:r>
            <a:r>
              <a:rPr lang="en-GB" sz="1600" b="1" dirty="0">
                <a:latin typeface="Montserrat"/>
                <a:ea typeface="Montserrat"/>
                <a:cs typeface="Montserrat"/>
                <a:sym typeface="Montserrat"/>
              </a:rPr>
              <a:t> &amp; Alex): </a:t>
            </a:r>
            <a:r>
              <a:rPr lang="en-GB" sz="1600" dirty="0">
                <a:latin typeface="Montserrat"/>
                <a:ea typeface="Montserrat"/>
                <a:cs typeface="Montserrat"/>
                <a:sym typeface="Montserrat"/>
              </a:rPr>
              <a:t>Develop external messaging; create marketing assets; gain public exposure; conduct public education (public website/social media, PR and media, training)</a:t>
            </a:r>
            <a:endParaRPr sz="1600" dirty="0">
              <a:latin typeface="Montserrat"/>
              <a:ea typeface="Montserrat"/>
              <a:cs typeface="Montserrat"/>
              <a:sym typeface="Montserrat"/>
            </a:endParaRPr>
          </a:p>
          <a:p>
            <a:pPr marL="0" indent="0">
              <a:spcBef>
                <a:spcPts val="1333"/>
              </a:spcBef>
              <a:buNone/>
            </a:pPr>
            <a:r>
              <a:rPr lang="en-GB" sz="1600" b="1" dirty="0">
                <a:latin typeface="Montserrat"/>
                <a:ea typeface="Montserrat"/>
                <a:cs typeface="Montserrat"/>
                <a:sym typeface="Montserrat"/>
              </a:rPr>
              <a:t>Partnerships: </a:t>
            </a:r>
            <a:r>
              <a:rPr lang="en-GB" sz="1600" dirty="0">
                <a:latin typeface="Montserrat"/>
                <a:ea typeface="Montserrat"/>
                <a:cs typeface="Montserrat"/>
                <a:sym typeface="Montserrat"/>
              </a:rPr>
              <a:t>Work with internal comms team to identify project needs for partners across workstreams; identify and confirm organizations and people to work with in launching solutions successfully </a:t>
            </a:r>
            <a:endParaRPr sz="1600" dirty="0">
              <a:latin typeface="Montserrat"/>
              <a:ea typeface="Montserrat"/>
              <a:cs typeface="Montserrat"/>
              <a:sym typeface="Montserrat"/>
            </a:endParaRPr>
          </a:p>
          <a:p>
            <a:pPr marL="0" indent="0">
              <a:spcBef>
                <a:spcPts val="1333"/>
              </a:spcBef>
              <a:buNone/>
            </a:pPr>
            <a:r>
              <a:rPr lang="en-GB" sz="1600" b="1" dirty="0">
                <a:latin typeface="Montserrat"/>
                <a:ea typeface="Montserrat"/>
                <a:cs typeface="Montserrat"/>
                <a:sym typeface="Montserrat"/>
              </a:rPr>
              <a:t>Inclusion (Subgroup co-led by Nicky, Robin &amp; Meredith)</a:t>
            </a:r>
            <a:r>
              <a:rPr lang="en-GB" sz="1600" dirty="0">
                <a:latin typeface="Montserrat"/>
                <a:ea typeface="Montserrat"/>
                <a:cs typeface="Montserrat"/>
                <a:sym typeface="Montserrat"/>
              </a:rPr>
              <a:t>: Provide guidance &amp; advisory to the entire initiative on important issues such as data protection, privacy, ethics, and inclusion</a:t>
            </a:r>
            <a:endParaRPr sz="1600" i="1" dirty="0">
              <a:solidFill>
                <a:schemeClr val="dk1"/>
              </a:solidFill>
              <a:latin typeface="Montserrat"/>
              <a:ea typeface="Montserrat"/>
              <a:cs typeface="Montserrat"/>
              <a:sym typeface="Montserrat"/>
            </a:endParaRPr>
          </a:p>
          <a:p>
            <a:pPr marL="0" marR="3047924" indent="0">
              <a:spcBef>
                <a:spcPts val="2133"/>
              </a:spcBef>
              <a:buNone/>
            </a:pPr>
            <a:endParaRPr sz="1533" dirty="0">
              <a:solidFill>
                <a:schemeClr val="dk1"/>
              </a:solidFill>
              <a:latin typeface="Montserrat"/>
              <a:ea typeface="Montserrat"/>
              <a:cs typeface="Montserrat"/>
              <a:sym typeface="Montserrat"/>
            </a:endParaRPr>
          </a:p>
          <a:p>
            <a:pPr indent="0">
              <a:spcBef>
                <a:spcPts val="1333"/>
              </a:spcBef>
              <a:spcAft>
                <a:spcPts val="1333"/>
              </a:spcAft>
              <a:buNone/>
            </a:pPr>
            <a:endParaRPr sz="1467" dirty="0">
              <a:solidFill>
                <a:schemeClr val="dk1"/>
              </a:solidFill>
              <a:latin typeface="Montserrat"/>
              <a:ea typeface="Montserrat"/>
              <a:cs typeface="Montserrat"/>
              <a:sym typeface="Montserrat"/>
            </a:endParaRPr>
          </a:p>
        </p:txBody>
      </p:sp>
      <p:pic>
        <p:nvPicPr>
          <p:cNvPr id="63" name="Google Shape;63;p14"/>
          <p:cNvPicPr preferRelativeResize="0"/>
          <p:nvPr/>
        </p:nvPicPr>
        <p:blipFill rotWithShape="1">
          <a:blip r:embed="rId3">
            <a:alphaModFix/>
          </a:blip>
          <a:srcRect t="-6210" b="6210"/>
          <a:stretch/>
        </p:blipFill>
        <p:spPr>
          <a:xfrm>
            <a:off x="415605" y="446201"/>
            <a:ext cx="2100900" cy="1057900"/>
          </a:xfrm>
          <a:prstGeom prst="rect">
            <a:avLst/>
          </a:prstGeom>
          <a:noFill/>
          <a:ln w="9525" cap="flat" cmpd="sng">
            <a:solidFill>
              <a:schemeClr val="lt1"/>
            </a:solidFill>
            <a:prstDash val="solid"/>
            <a:round/>
            <a:headEnd type="none" w="sm" len="sm"/>
            <a:tailEnd type="none" w="sm" len="sm"/>
          </a:ln>
        </p:spPr>
      </p:pic>
      <p:sp>
        <p:nvSpPr>
          <p:cNvPr id="64" name="Google Shape;64;p14"/>
          <p:cNvSpPr txBox="1"/>
          <p:nvPr/>
        </p:nvSpPr>
        <p:spPr>
          <a:xfrm>
            <a:off x="783867" y="4826967"/>
            <a:ext cx="10992400" cy="988800"/>
          </a:xfrm>
          <a:prstGeom prst="rect">
            <a:avLst/>
          </a:prstGeom>
          <a:solidFill>
            <a:schemeClr val="lt2"/>
          </a:solidFill>
          <a:ln>
            <a:noFill/>
          </a:ln>
        </p:spPr>
        <p:txBody>
          <a:bodyPr spcFirstLastPara="1" wrap="square" lIns="121900" tIns="121900" rIns="121900" bIns="121900" anchor="t" anchorCtr="0">
            <a:noAutofit/>
          </a:bodyPr>
          <a:lstStyle/>
          <a:p>
            <a:pPr>
              <a:lnSpc>
                <a:spcPct val="115000"/>
              </a:lnSpc>
              <a:spcBef>
                <a:spcPts val="400"/>
              </a:spcBef>
            </a:pPr>
            <a:r>
              <a:rPr lang="en-GB" sz="1333" dirty="0">
                <a:solidFill>
                  <a:schemeClr val="dk1"/>
                </a:solidFill>
                <a:latin typeface="Montserrat"/>
                <a:ea typeface="Montserrat"/>
                <a:cs typeface="Montserrat"/>
                <a:sym typeface="Montserrat"/>
              </a:rPr>
              <a:t>Workstream</a:t>
            </a:r>
            <a:r>
              <a:rPr lang="en-GB" sz="1333" b="1" dirty="0">
                <a:solidFill>
                  <a:schemeClr val="dk1"/>
                </a:solidFill>
                <a:latin typeface="Montserrat"/>
                <a:ea typeface="Montserrat"/>
                <a:cs typeface="Montserrat"/>
                <a:sym typeface="Montserrat"/>
              </a:rPr>
              <a:t> members: </a:t>
            </a:r>
            <a:r>
              <a:rPr lang="en-GB" sz="1333" dirty="0">
                <a:solidFill>
                  <a:schemeClr val="dk1"/>
                </a:solidFill>
                <a:latin typeface="Montserrat"/>
                <a:ea typeface="Montserrat"/>
                <a:cs typeface="Montserrat"/>
                <a:sym typeface="Montserrat"/>
              </a:rPr>
              <a:t>~60 ppl (Co-leads: </a:t>
            </a:r>
            <a:r>
              <a:rPr lang="en-GB" sz="1333" u="sng" dirty="0">
                <a:solidFill>
                  <a:schemeClr val="accent5"/>
                </a:solidFill>
                <a:latin typeface="Montserrat"/>
                <a:ea typeface="Montserrat"/>
                <a:cs typeface="Montserrat"/>
                <a:sym typeface="Montserrat"/>
                <a:hlinkClick r:id="rId4"/>
              </a:rPr>
              <a:t>Lucy Yang</a:t>
            </a:r>
            <a:r>
              <a:rPr lang="en-GB" sz="1333" dirty="0">
                <a:solidFill>
                  <a:schemeClr val="dk1"/>
                </a:solidFill>
                <a:latin typeface="Montserrat"/>
                <a:ea typeface="Montserrat"/>
                <a:cs typeface="Montserrat"/>
                <a:sym typeface="Montserrat"/>
              </a:rPr>
              <a:t>, </a:t>
            </a:r>
            <a:r>
              <a:rPr lang="en-GB" sz="1333" u="sng" dirty="0">
                <a:solidFill>
                  <a:schemeClr val="accent5"/>
                </a:solidFill>
                <a:latin typeface="Montserrat"/>
                <a:ea typeface="Montserrat"/>
                <a:cs typeface="Montserrat"/>
                <a:sym typeface="Montserrat"/>
                <a:hlinkClick r:id="rId5"/>
              </a:rPr>
              <a:t>Taylor Kendal</a:t>
            </a:r>
            <a:r>
              <a:rPr lang="en-GB" sz="1333" dirty="0">
                <a:solidFill>
                  <a:schemeClr val="dk1"/>
                </a:solidFill>
                <a:latin typeface="Montserrat"/>
                <a:ea typeface="Montserrat"/>
                <a:cs typeface="Montserrat"/>
                <a:sym typeface="Montserrat"/>
              </a:rPr>
              <a:t> &amp; </a:t>
            </a:r>
            <a:r>
              <a:rPr lang="en-GB" sz="1333" u="sng" dirty="0">
                <a:solidFill>
                  <a:schemeClr val="accent5"/>
                </a:solidFill>
                <a:latin typeface="Montserrat"/>
                <a:ea typeface="Montserrat"/>
                <a:cs typeface="Montserrat"/>
                <a:sym typeface="Montserrat"/>
                <a:hlinkClick r:id="rId6"/>
              </a:rPr>
              <a:t>John Walker</a:t>
            </a:r>
            <a:r>
              <a:rPr lang="en-GB" sz="1333" dirty="0">
                <a:solidFill>
                  <a:schemeClr val="dk1"/>
                </a:solidFill>
                <a:latin typeface="Montserrat"/>
                <a:ea typeface="Montserrat"/>
                <a:cs typeface="Montserrat"/>
                <a:sym typeface="Montserrat"/>
              </a:rPr>
              <a:t>)</a:t>
            </a:r>
            <a:endParaRPr sz="1333" dirty="0">
              <a:solidFill>
                <a:schemeClr val="dk1"/>
              </a:solidFill>
              <a:latin typeface="Montserrat"/>
              <a:ea typeface="Montserrat"/>
              <a:cs typeface="Montserrat"/>
              <a:sym typeface="Montserrat"/>
            </a:endParaRPr>
          </a:p>
          <a:p>
            <a:pPr>
              <a:lnSpc>
                <a:spcPct val="115000"/>
              </a:lnSpc>
            </a:pPr>
            <a:r>
              <a:rPr lang="en-GB" sz="1333" dirty="0">
                <a:solidFill>
                  <a:schemeClr val="dk1"/>
                </a:solidFill>
                <a:latin typeface="Montserrat"/>
                <a:ea typeface="Montserrat"/>
                <a:cs typeface="Montserrat"/>
                <a:sym typeface="Montserrat"/>
              </a:rPr>
              <a:t>Workstream Homepage: </a:t>
            </a:r>
            <a:r>
              <a:rPr lang="en-GB" sz="1200" u="sng" dirty="0">
                <a:solidFill>
                  <a:schemeClr val="hlink"/>
                </a:solidFill>
                <a:latin typeface="Montserrat"/>
                <a:ea typeface="Montserrat"/>
                <a:cs typeface="Montserrat"/>
                <a:sym typeface="Montserrat"/>
                <a:hlinkClick r:id="rId7"/>
              </a:rPr>
              <a:t>https://docs.google.com/document/d/1FRYA-IpHNez7dY2ksDhafztF4u9XHDBWNHZ7P881y5I/edit?ts=5e854319#</a:t>
            </a:r>
            <a:endParaRPr sz="1200" dirty="0">
              <a:solidFill>
                <a:schemeClr val="dk1"/>
              </a:solidFill>
              <a:latin typeface="Montserrat"/>
              <a:ea typeface="Montserrat"/>
              <a:cs typeface="Montserrat"/>
              <a:sym typeface="Montserrat"/>
            </a:endParaRPr>
          </a:p>
          <a:p>
            <a:pPr>
              <a:lnSpc>
                <a:spcPct val="115000"/>
              </a:lnSpc>
            </a:pPr>
            <a:r>
              <a:rPr lang="en-GB" sz="1333" dirty="0">
                <a:solidFill>
                  <a:schemeClr val="dk1"/>
                </a:solidFill>
                <a:latin typeface="Montserrat"/>
                <a:ea typeface="Montserrat"/>
                <a:cs typeface="Montserrat"/>
                <a:sym typeface="Montserrat"/>
              </a:rPr>
              <a:t>Workstream Subscription: Please send an email (no subject line or body text needed) to </a:t>
            </a:r>
            <a:r>
              <a:rPr lang="en-GB" sz="1333" u="sng" dirty="0">
                <a:solidFill>
                  <a:schemeClr val="hlink"/>
                </a:solidFill>
                <a:latin typeface="Montserrat"/>
                <a:ea typeface="Montserrat"/>
                <a:cs typeface="Montserrat"/>
                <a:sym typeface="Montserrat"/>
                <a:hlinkClick r:id="rId8"/>
              </a:rPr>
              <a:t>coordinationCCI+subscribe@groups.io</a:t>
            </a:r>
            <a:r>
              <a:rPr lang="en-GB" sz="1333" dirty="0">
                <a:solidFill>
                  <a:schemeClr val="dk1"/>
                </a:solidFill>
                <a:latin typeface="Montserrat"/>
                <a:ea typeface="Montserrat"/>
                <a:cs typeface="Montserrat"/>
                <a:sym typeface="Montserrat"/>
              </a:rPr>
              <a:t>.</a:t>
            </a:r>
            <a:endParaRPr sz="1333" dirty="0">
              <a:solidFill>
                <a:schemeClr val="dk1"/>
              </a:solidFill>
              <a:latin typeface="Montserrat"/>
              <a:ea typeface="Montserrat"/>
              <a:cs typeface="Montserrat"/>
              <a:sym typeface="Montserrat"/>
            </a:endParaRPr>
          </a:p>
          <a:p>
            <a:pPr>
              <a:lnSpc>
                <a:spcPct val="115000"/>
              </a:lnSpc>
              <a:buClr>
                <a:schemeClr val="dk1"/>
              </a:buClr>
              <a:buSzPts val="1100"/>
            </a:pPr>
            <a:r>
              <a:rPr lang="en-GB" sz="1333" dirty="0">
                <a:solidFill>
                  <a:schemeClr val="dk1"/>
                </a:solidFill>
                <a:latin typeface="Montserrat"/>
                <a:ea typeface="Montserrat"/>
                <a:cs typeface="Montserrat"/>
                <a:sym typeface="Montserrat"/>
              </a:rPr>
              <a:t> </a:t>
            </a:r>
            <a:endParaRPr sz="1333" dirty="0">
              <a:solidFill>
                <a:schemeClr val="dk1"/>
              </a:solidFill>
              <a:latin typeface="Montserrat"/>
              <a:ea typeface="Montserrat"/>
              <a:cs typeface="Montserrat"/>
              <a:sym typeface="Montserrat"/>
            </a:endParaRPr>
          </a:p>
        </p:txBody>
      </p:sp>
      <p:pic>
        <p:nvPicPr>
          <p:cNvPr id="6" name="Content Placeholder 5" descr="A picture containing clipart&#10;&#10;Description automatically generated">
            <a:extLst>
              <a:ext uri="{FF2B5EF4-FFF2-40B4-BE49-F238E27FC236}">
                <a16:creationId xmlns:a16="http://schemas.microsoft.com/office/drawing/2014/main" id="{DCE49CEC-9E36-4E3E-9CF5-0A927A65B63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15600" y="5989700"/>
            <a:ext cx="845575" cy="53905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95000"/>
          </a:schemeClr>
        </a:solidFill>
        <a:effectLst/>
      </p:bgPr>
    </p:bg>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570269" y="1108880"/>
            <a:ext cx="3491345"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4482935" y="964028"/>
            <a:ext cx="7356764" cy="472175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br>
              <a:rPr lang="en-US" dirty="0"/>
            </a:br>
            <a:br>
              <a:rPr lang="en-US" dirty="0"/>
            </a:br>
            <a:r>
              <a:rPr lang="en-US" dirty="0"/>
              <a:t>       </a:t>
            </a:r>
            <a:r>
              <a:rPr lang="en-US" sz="3600" b="1" dirty="0"/>
              <a:t>Current Covid-19 Initiatives</a:t>
            </a:r>
            <a:endParaRPr lang="en-US" b="1" dirty="0"/>
          </a:p>
          <a:p>
            <a:pPr marL="342900" indent="-342900">
              <a:buAutoNum type="arabicPeriod"/>
              <a:defRPr/>
            </a:pPr>
            <a:r>
              <a:rPr lang="en-US" sz="2000" dirty="0"/>
              <a:t>US Government  Public Health Emergency BARDA</a:t>
            </a:r>
          </a:p>
          <a:p>
            <a:pPr marL="342900" indent="-342900">
              <a:buAutoNum type="arabicPeriod"/>
              <a:defRPr/>
            </a:pPr>
            <a:r>
              <a:rPr lang="en-US" sz="2000" dirty="0"/>
              <a:t>CCI</a:t>
            </a:r>
          </a:p>
          <a:p>
            <a:pPr marL="342900" indent="-342900">
              <a:buAutoNum type="arabicPeriod"/>
              <a:defRPr/>
            </a:pPr>
            <a:r>
              <a:rPr lang="en-US" sz="2000" dirty="0"/>
              <a:t>Identity Working Group</a:t>
            </a:r>
          </a:p>
          <a:p>
            <a:pPr marL="342900" indent="-342900">
              <a:buAutoNum type="arabicPeriod"/>
              <a:defRPr/>
            </a:pPr>
            <a:r>
              <a:rPr lang="en-US" sz="2000" dirty="0"/>
              <a:t>IBM Call For Code</a:t>
            </a:r>
          </a:p>
          <a:p>
            <a:pPr marL="342900" indent="-342900">
              <a:buAutoNum type="arabicPeriod"/>
              <a:defRPr/>
            </a:pPr>
            <a:r>
              <a:rPr lang="en-US" sz="2000" dirty="0"/>
              <a:t>Government Blockchain Assoc  </a:t>
            </a:r>
          </a:p>
          <a:p>
            <a:pPr marL="342900" indent="-342900">
              <a:buAutoNum type="arabicPeriod"/>
              <a:defRPr/>
            </a:pPr>
            <a:r>
              <a:rPr lang="en-US" sz="2000" dirty="0"/>
              <a:t>New Jersey Initiative</a:t>
            </a:r>
          </a:p>
          <a:p>
            <a:pPr marL="342900" indent="-342900">
              <a:buAutoNum type="arabicPeriod"/>
              <a:defRPr/>
            </a:pPr>
            <a:r>
              <a:rPr lang="en-US" sz="2000" dirty="0"/>
              <a:t>The Giving Chain  </a:t>
            </a:r>
          </a:p>
          <a:p>
            <a:pPr marL="342900" indent="-342900">
              <a:buAutoNum type="arabicPeriod"/>
              <a:defRPr/>
            </a:pPr>
            <a:r>
              <a:rPr lang="en-US" sz="2000" dirty="0"/>
              <a:t>Wrap up</a:t>
            </a:r>
            <a:endParaRPr kumimoji="0" lang="en-US" sz="1800" b="1" i="0" u="none" strike="noStrike" kern="1200" cap="none" spc="0" normalizeH="0" baseline="0" noProof="0" dirty="0">
              <a:ln>
                <a:noFill/>
              </a:ln>
              <a:effectLst/>
              <a:uLnTx/>
              <a:uFillTx/>
              <a:latin typeface="Arial Rounded MT Bold" panose="020F070403050403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049923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691FBDD-753A-4CE4-A3EB-83EA37407531}"/>
              </a:ext>
            </a:extLst>
          </p:cNvPr>
          <p:cNvSpPr>
            <a:spLocks noGrp="1"/>
          </p:cNvSpPr>
          <p:nvPr>
            <p:ph type="ftr" sz="quarter" idx="11"/>
          </p:nvPr>
        </p:nvSpPr>
        <p:spPr/>
        <p:txBody>
          <a:bodyPr/>
          <a:lstStyle/>
          <a:p>
            <a:endParaRPr lang="en-US"/>
          </a:p>
        </p:txBody>
      </p:sp>
      <p:sp>
        <p:nvSpPr>
          <p:cNvPr id="3" name="Rectangle 2">
            <a:extLst>
              <a:ext uri="{FF2B5EF4-FFF2-40B4-BE49-F238E27FC236}">
                <a16:creationId xmlns:a16="http://schemas.microsoft.com/office/drawing/2014/main" id="{17AB7AAF-AD8C-4D1C-90C3-37A0FE50D10F}"/>
              </a:ext>
            </a:extLst>
          </p:cNvPr>
          <p:cNvSpPr/>
          <p:nvPr/>
        </p:nvSpPr>
        <p:spPr>
          <a:xfrm>
            <a:off x="1047239" y="1549898"/>
            <a:ext cx="3224088" cy="369332"/>
          </a:xfrm>
          <a:prstGeom prst="rect">
            <a:avLst/>
          </a:prstGeom>
        </p:spPr>
        <p:txBody>
          <a:bodyPr wrap="none">
            <a:spAutoFit/>
          </a:bodyPr>
          <a:lstStyle/>
          <a:p>
            <a:r>
              <a:rPr lang="en-GB" dirty="0">
                <a:latin typeface="Montserrat"/>
                <a:ea typeface="Montserrat"/>
                <a:cs typeface="Montserrat"/>
                <a:sym typeface="Montserrat"/>
              </a:rPr>
              <a:t> </a:t>
            </a:r>
            <a:r>
              <a:rPr lang="en-GB" u="sng" dirty="0">
                <a:solidFill>
                  <a:schemeClr val="hlink"/>
                </a:solidFill>
                <a:latin typeface="Montserrat"/>
                <a:ea typeface="Montserrat"/>
                <a:cs typeface="Montserrat"/>
                <a:sym typeface="Montserrat"/>
                <a:hlinkClick r:id="rId2"/>
              </a:rPr>
              <a:t>https://www.covidcreds.com/</a:t>
            </a:r>
            <a:r>
              <a:rPr lang="en-GB" dirty="0">
                <a:latin typeface="Montserrat"/>
                <a:ea typeface="Montserrat"/>
                <a:cs typeface="Montserrat"/>
                <a:sym typeface="Montserrat"/>
              </a:rPr>
              <a:t> </a:t>
            </a:r>
            <a:endParaRPr lang="en-US" dirty="0"/>
          </a:p>
        </p:txBody>
      </p:sp>
      <p:sp>
        <p:nvSpPr>
          <p:cNvPr id="4" name="Rectangle 3">
            <a:extLst>
              <a:ext uri="{FF2B5EF4-FFF2-40B4-BE49-F238E27FC236}">
                <a16:creationId xmlns:a16="http://schemas.microsoft.com/office/drawing/2014/main" id="{D8B82EB7-12B7-4E75-B7ED-81201102B2FB}"/>
              </a:ext>
            </a:extLst>
          </p:cNvPr>
          <p:cNvSpPr/>
          <p:nvPr/>
        </p:nvSpPr>
        <p:spPr>
          <a:xfrm>
            <a:off x="869218" y="3429000"/>
            <a:ext cx="10149301" cy="1477328"/>
          </a:xfrm>
          <a:prstGeom prst="rect">
            <a:avLst/>
          </a:prstGeom>
        </p:spPr>
        <p:txBody>
          <a:bodyPr wrap="square">
            <a:spAutoFit/>
          </a:bodyPr>
          <a:lstStyle/>
          <a:p>
            <a:r>
              <a:rPr lang="en-US" dirty="0">
                <a:solidFill>
                  <a:srgbClr val="333333"/>
                </a:solidFill>
                <a:latin typeface="Roboto"/>
              </a:rPr>
              <a:t>Using the W3C industry standard called </a:t>
            </a:r>
            <a:r>
              <a:rPr lang="en-US" dirty="0">
                <a:solidFill>
                  <a:srgbClr val="03013C"/>
                </a:solidFill>
                <a:latin typeface="Roboto"/>
                <a:hlinkClick r:id="rId3"/>
              </a:rPr>
              <a:t>Verifiable Credentials</a:t>
            </a:r>
            <a:r>
              <a:rPr lang="en-US" dirty="0">
                <a:solidFill>
                  <a:srgbClr val="333333"/>
                </a:solidFill>
                <a:latin typeface="Roboto"/>
              </a:rPr>
              <a:t>, we have a blueprint to move forward. Yet while the underlying tech and standards are established, the vision for immunity certificates and other related credentials is far bigger than any one organization. To move at the speed and scale required, we need true collaboration across all fronts, and we are extending an open invitation for any organization or individual looking to join this endeavor.</a:t>
            </a:r>
            <a:endParaRPr lang="en-US" dirty="0"/>
          </a:p>
        </p:txBody>
      </p:sp>
      <p:pic>
        <p:nvPicPr>
          <p:cNvPr id="5" name="Picture 4">
            <a:extLst>
              <a:ext uri="{FF2B5EF4-FFF2-40B4-BE49-F238E27FC236}">
                <a16:creationId xmlns:a16="http://schemas.microsoft.com/office/drawing/2014/main" id="{51669BC6-F0EB-4A0D-AE89-E4DFD9167E80}"/>
              </a:ext>
            </a:extLst>
          </p:cNvPr>
          <p:cNvPicPr>
            <a:picLocks noChangeAspect="1"/>
          </p:cNvPicPr>
          <p:nvPr/>
        </p:nvPicPr>
        <p:blipFill>
          <a:blip r:embed="rId4"/>
          <a:stretch>
            <a:fillRect/>
          </a:stretch>
        </p:blipFill>
        <p:spPr>
          <a:xfrm>
            <a:off x="6543615" y="674182"/>
            <a:ext cx="4621806" cy="2609591"/>
          </a:xfrm>
          <a:prstGeom prst="rect">
            <a:avLst/>
          </a:prstGeom>
        </p:spPr>
      </p:pic>
      <p:pic>
        <p:nvPicPr>
          <p:cNvPr id="6" name="Content Placeholder 5" descr="A picture containing clipart&#10;&#10;Description automatically generated">
            <a:extLst>
              <a:ext uri="{FF2B5EF4-FFF2-40B4-BE49-F238E27FC236}">
                <a16:creationId xmlns:a16="http://schemas.microsoft.com/office/drawing/2014/main" id="{1E2AC13E-E0B5-49FA-9731-E21448EFFB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1295343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570269" y="1108880"/>
            <a:ext cx="3491345"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4016007" y="510070"/>
            <a:ext cx="7356764" cy="4721752"/>
          </a:xfrm>
          <a:prstGeom prst="rect">
            <a:avLst/>
          </a:prstGeom>
        </p:spPr>
        <p:txBody>
          <a:bodyPr vert="horz" lIns="91440" tIns="45720" rIns="91440" bIns="45720" rtlCol="0" anchor="ct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AutoNum type="arabicPeriod"/>
              <a:defRPr/>
            </a:pPr>
            <a:r>
              <a:rPr lang="en-US" dirty="0">
                <a:solidFill>
                  <a:schemeClr val="bg2"/>
                </a:solidFill>
              </a:rPr>
              <a:t>US Government  Public Health Emergency BARDA</a:t>
            </a:r>
          </a:p>
          <a:p>
            <a:pPr marL="342900" indent="-342900">
              <a:buAutoNum type="arabicPeriod"/>
              <a:defRPr/>
            </a:pPr>
            <a:r>
              <a:rPr lang="en-US" dirty="0">
                <a:solidFill>
                  <a:schemeClr val="bg2"/>
                </a:solidFill>
              </a:rPr>
              <a:t>CCI</a:t>
            </a:r>
          </a:p>
          <a:p>
            <a:pPr marL="342900" indent="-342900">
              <a:buAutoNum type="arabicPeriod"/>
              <a:defRPr/>
            </a:pPr>
            <a:r>
              <a:rPr lang="en-US" dirty="0"/>
              <a:t>Identity Working Group</a:t>
            </a:r>
          </a:p>
          <a:p>
            <a:pPr marL="342900" indent="-342900">
              <a:buAutoNum type="arabicPeriod"/>
              <a:defRPr/>
            </a:pPr>
            <a:r>
              <a:rPr lang="en-US" dirty="0">
                <a:solidFill>
                  <a:schemeClr val="bg2"/>
                </a:solidFill>
              </a:rPr>
              <a:t>IBM Call For Code</a:t>
            </a:r>
          </a:p>
          <a:p>
            <a:pPr marL="342900" indent="-342900">
              <a:buAutoNum type="arabicPeriod"/>
              <a:defRPr/>
            </a:pPr>
            <a:r>
              <a:rPr lang="en-US" dirty="0">
                <a:solidFill>
                  <a:schemeClr val="bg2"/>
                </a:solidFill>
              </a:rPr>
              <a:t>Government Blockchain Assoc  </a:t>
            </a:r>
          </a:p>
          <a:p>
            <a:pPr marL="342900" indent="-342900">
              <a:buAutoNum type="arabicPeriod"/>
              <a:defRPr/>
            </a:pPr>
            <a:r>
              <a:rPr lang="en-US" dirty="0">
                <a:solidFill>
                  <a:schemeClr val="bg2"/>
                </a:solidFill>
              </a:rPr>
              <a:t>New Jersey Initiative</a:t>
            </a:r>
          </a:p>
          <a:p>
            <a:pPr marL="342900" indent="-342900">
              <a:buAutoNum type="arabicPeriod"/>
              <a:defRPr/>
            </a:pPr>
            <a:r>
              <a:rPr lang="en-US" dirty="0">
                <a:solidFill>
                  <a:schemeClr val="bg2"/>
                </a:solidFill>
              </a:rPr>
              <a:t>The Giving Chain  </a:t>
            </a:r>
          </a:p>
          <a:p>
            <a:pPr marL="342900" indent="-342900">
              <a:buAutoNum type="arabicPeriod"/>
              <a:defRPr/>
            </a:pPr>
            <a:r>
              <a:rPr lang="en-US" dirty="0">
                <a:solidFill>
                  <a:schemeClr val="bg2"/>
                </a:solidFill>
              </a:rPr>
              <a:t>Wrap up</a:t>
            </a:r>
            <a:endParaRPr lang="en-US" sz="3600" b="1" dirty="0">
              <a:solidFill>
                <a:schemeClr val="bg2"/>
              </a:solidFill>
              <a:latin typeface="Arial Rounded MT Bold" panose="020F0704030504030204" pitchFamily="34" charset="0"/>
            </a:endParaRPr>
          </a:p>
          <a:p>
            <a:pPr marL="0" indent="0">
              <a:buNone/>
              <a:defRPr/>
            </a:pPr>
            <a:br>
              <a:rPr lang="en-US" dirty="0"/>
            </a:br>
            <a:br>
              <a:rPr lang="en-US" dirty="0"/>
            </a:br>
            <a:endParaRPr kumimoji="0" lang="en-US" sz="1800" b="1" i="0" u="none" strike="noStrike" kern="1200" cap="none" spc="0" normalizeH="0" baseline="0" noProof="0" dirty="0">
              <a:ln>
                <a:noFill/>
              </a:ln>
              <a:solidFill>
                <a:schemeClr val="bg1">
                  <a:lumMod val="85000"/>
                </a:schemeClr>
              </a:solidFill>
              <a:effectLst/>
              <a:uLnTx/>
              <a:uFillTx/>
              <a:latin typeface="Arial Rounded MT Bold" panose="020F070403050403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27339208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5"/>
          <p:cNvSpPr txBox="1">
            <a:spLocks noGrp="1"/>
          </p:cNvSpPr>
          <p:nvPr>
            <p:ph type="ctrTitle"/>
          </p:nvPr>
        </p:nvSpPr>
        <p:spPr>
          <a:xfrm>
            <a:off x="415600" y="574033"/>
            <a:ext cx="11360800" cy="1591600"/>
          </a:xfrm>
          <a:prstGeom prst="rect">
            <a:avLst/>
          </a:prstGeom>
          <a:ln w="9525" cap="flat" cmpd="sng">
            <a:solidFill>
              <a:srgbClr val="FFFFFF"/>
            </a:solidFill>
            <a:prstDash val="solid"/>
            <a:round/>
            <a:headEnd type="none" w="sm" len="sm"/>
            <a:tailEnd type="none" w="sm" len="sm"/>
          </a:ln>
        </p:spPr>
        <p:txBody>
          <a:bodyPr spcFirstLastPara="1" vert="horz" wrap="square" lIns="121900" tIns="121900" rIns="121900" bIns="121900" rtlCol="0" anchor="b" anchorCtr="0">
            <a:noAutofit/>
          </a:bodyPr>
          <a:lstStyle/>
          <a:p>
            <a:pPr>
              <a:spcBef>
                <a:spcPts val="0"/>
              </a:spcBef>
            </a:pPr>
            <a:r>
              <a:rPr lang="en" sz="6400">
                <a:latin typeface="Courier New"/>
                <a:ea typeface="Courier New"/>
                <a:cs typeface="Courier New"/>
                <a:sym typeface="Courier New"/>
              </a:rPr>
              <a:t>Identity WG</a:t>
            </a:r>
            <a:endParaRPr sz="6400">
              <a:latin typeface="Courier New"/>
              <a:ea typeface="Courier New"/>
              <a:cs typeface="Courier New"/>
              <a:sym typeface="Courier New"/>
            </a:endParaRPr>
          </a:p>
          <a:p>
            <a:pPr>
              <a:spcBef>
                <a:spcPts val="0"/>
              </a:spcBef>
            </a:pPr>
            <a:endParaRPr sz="3200">
              <a:solidFill>
                <a:srgbClr val="000000"/>
              </a:solidFill>
              <a:latin typeface="Courier New"/>
              <a:ea typeface="Courier New"/>
              <a:cs typeface="Courier New"/>
              <a:sym typeface="Courier New"/>
            </a:endParaRPr>
          </a:p>
        </p:txBody>
      </p:sp>
      <p:sp>
        <p:nvSpPr>
          <p:cNvPr id="75" name="Google Shape;75;p15"/>
          <p:cNvSpPr txBox="1">
            <a:spLocks noGrp="1"/>
          </p:cNvSpPr>
          <p:nvPr>
            <p:ph type="subTitle" idx="1"/>
          </p:nvPr>
        </p:nvSpPr>
        <p:spPr>
          <a:xfrm>
            <a:off x="415600" y="4325567"/>
            <a:ext cx="11360800" cy="1056800"/>
          </a:xfrm>
          <a:prstGeom prst="rect">
            <a:avLst/>
          </a:prstGeom>
        </p:spPr>
        <p:txBody>
          <a:bodyPr spcFirstLastPara="1" vert="horz" wrap="square" lIns="121900" tIns="121900" rIns="121900" bIns="121900" rtlCol="0" anchor="t" anchorCtr="0">
            <a:noAutofit/>
          </a:bodyPr>
          <a:lstStyle/>
          <a:p>
            <a:pPr>
              <a:spcBef>
                <a:spcPts val="0"/>
              </a:spcBef>
            </a:pPr>
            <a:r>
              <a:rPr lang="en"/>
              <a:t>Vipin Bharathan</a:t>
            </a:r>
            <a:endParaRPr/>
          </a:p>
        </p:txBody>
      </p:sp>
      <p:sp>
        <p:nvSpPr>
          <p:cNvPr id="77" name="Google Shape;77;p15"/>
          <p:cNvSpPr txBox="1">
            <a:spLocks noGrp="1"/>
          </p:cNvSpPr>
          <p:nvPr>
            <p:ph type="ctrTitle" idx="4294967295"/>
          </p:nvPr>
        </p:nvSpPr>
        <p:spPr>
          <a:xfrm>
            <a:off x="2887133" y="2230967"/>
            <a:ext cx="9304867" cy="749300"/>
          </a:xfrm>
          <a:prstGeom prst="rect">
            <a:avLst/>
          </a:prstGeom>
          <a:ln w="9525" cap="flat" cmpd="sng">
            <a:solidFill>
              <a:srgbClr val="FFFFFF"/>
            </a:solidFill>
            <a:prstDash val="solid"/>
            <a:round/>
            <a:headEnd type="none" w="sm" len="sm"/>
            <a:tailEnd type="none" w="sm" len="sm"/>
          </a:ln>
        </p:spPr>
        <p:txBody>
          <a:bodyPr spcFirstLastPara="1" vert="horz" wrap="square" lIns="121900" tIns="121900" rIns="121900" bIns="121900" rtlCol="0" anchor="b" anchorCtr="0">
            <a:noAutofit/>
          </a:bodyPr>
          <a:lstStyle/>
          <a:p>
            <a:pPr algn="ctr">
              <a:spcBef>
                <a:spcPts val="0"/>
              </a:spcBef>
            </a:pPr>
            <a:r>
              <a:rPr lang="en" sz="3200" i="1">
                <a:solidFill>
                  <a:srgbClr val="000000"/>
                </a:solidFill>
              </a:rPr>
              <a:t>COVID-19 Rapid Contact Tracing</a:t>
            </a:r>
            <a:endParaRPr sz="3200" i="1">
              <a:solidFill>
                <a:srgbClr val="000000"/>
              </a:solidFill>
            </a:endParaRPr>
          </a:p>
        </p:txBody>
      </p:sp>
      <p:pic>
        <p:nvPicPr>
          <p:cNvPr id="76" name="Google Shape;76;p15"/>
          <p:cNvPicPr preferRelativeResize="0"/>
          <p:nvPr/>
        </p:nvPicPr>
        <p:blipFill>
          <a:blip r:embed="rId3">
            <a:alphaModFix/>
          </a:blip>
          <a:stretch>
            <a:fillRect/>
          </a:stretch>
        </p:blipFill>
        <p:spPr>
          <a:xfrm>
            <a:off x="5721367" y="5744501"/>
            <a:ext cx="749300" cy="749300"/>
          </a:xfrm>
          <a:prstGeom prst="rect">
            <a:avLst/>
          </a:prstGeom>
          <a:noFill/>
          <a:ln>
            <a:noFill/>
          </a:ln>
        </p:spPr>
      </p:pic>
      <p:sp>
        <p:nvSpPr>
          <p:cNvPr id="78" name="Google Shape;78;p15"/>
          <p:cNvSpPr txBox="1"/>
          <p:nvPr/>
        </p:nvSpPr>
        <p:spPr>
          <a:xfrm>
            <a:off x="4334267" y="5936300"/>
            <a:ext cx="1251200" cy="450000"/>
          </a:xfrm>
          <a:prstGeom prst="rect">
            <a:avLst/>
          </a:prstGeom>
          <a:noFill/>
          <a:ln>
            <a:noFill/>
          </a:ln>
        </p:spPr>
        <p:txBody>
          <a:bodyPr spcFirstLastPara="1" wrap="square" lIns="121900" tIns="121900" rIns="121900" bIns="121900" anchor="t" anchorCtr="0">
            <a:noAutofit/>
          </a:bodyPr>
          <a:lstStyle/>
          <a:p>
            <a:r>
              <a:rPr lang="en" sz="1733"/>
              <a:t>©㊢ 2020</a:t>
            </a:r>
            <a:endParaRPr sz="1733"/>
          </a:p>
        </p:txBody>
      </p:sp>
      <p:pic>
        <p:nvPicPr>
          <p:cNvPr id="8" name="Content Placeholder 5" descr="A picture containing clipart&#10;&#10;Description automatically generated">
            <a:extLst>
              <a:ext uri="{FF2B5EF4-FFF2-40B4-BE49-F238E27FC236}">
                <a16:creationId xmlns:a16="http://schemas.microsoft.com/office/drawing/2014/main" id="{3D512657-611A-4992-AE94-5F1384648A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6"/>
          <p:cNvSpPr txBox="1">
            <a:spLocks noGrp="1"/>
          </p:cNvSpPr>
          <p:nvPr>
            <p:ph type="title"/>
          </p:nvPr>
        </p:nvSpPr>
        <p:spPr>
          <a:prstGeom prst="rect">
            <a:avLst/>
          </a:prstGeom>
          <a:ln w="9525" cap="flat" cmpd="sng">
            <a:solidFill>
              <a:srgbClr val="FFFFFF"/>
            </a:solidFill>
            <a:prstDash val="solid"/>
            <a:round/>
            <a:headEnd type="none" w="sm" len="sm"/>
            <a:tailEnd type="none" w="sm" len="sm"/>
          </a:ln>
        </p:spPr>
        <p:txBody>
          <a:bodyPr spcFirstLastPara="1" vert="horz" wrap="square" lIns="121900" tIns="121900" rIns="121900" bIns="121900" rtlCol="0" anchor="t" anchorCtr="0">
            <a:noAutofit/>
          </a:bodyPr>
          <a:lstStyle/>
          <a:p>
            <a:pPr algn="ctr"/>
            <a:r>
              <a:rPr lang="en" b="1">
                <a:solidFill>
                  <a:srgbClr val="000000"/>
                </a:solidFill>
                <a:latin typeface="Courier New"/>
                <a:ea typeface="Courier New"/>
                <a:cs typeface="Courier New"/>
                <a:sym typeface="Courier New"/>
              </a:rPr>
              <a:t>Rapid Contact Tracing </a:t>
            </a:r>
            <a:endParaRPr b="1">
              <a:solidFill>
                <a:srgbClr val="000000"/>
              </a:solidFill>
              <a:latin typeface="Courier New"/>
              <a:ea typeface="Courier New"/>
              <a:cs typeface="Courier New"/>
              <a:sym typeface="Courier New"/>
            </a:endParaRPr>
          </a:p>
        </p:txBody>
      </p:sp>
      <p:sp>
        <p:nvSpPr>
          <p:cNvPr id="85" name="Google Shape;85;p16"/>
          <p:cNvSpPr txBox="1">
            <a:spLocks noGrp="1"/>
          </p:cNvSpPr>
          <p:nvPr>
            <p:ph type="body" idx="1"/>
          </p:nvPr>
        </p:nvSpPr>
        <p:spPr>
          <a:xfrm>
            <a:off x="1984247" y="1482767"/>
            <a:ext cx="9602916" cy="549720"/>
          </a:xfrm>
          <a:prstGeom prst="rect">
            <a:avLst/>
          </a:prstGeom>
        </p:spPr>
        <p:txBody>
          <a:bodyPr spcFirstLastPara="1" vert="horz" wrap="square" lIns="121900" tIns="121900" rIns="121900" bIns="121900" rtlCol="0" anchor="t" anchorCtr="0">
            <a:noAutofit/>
          </a:bodyPr>
          <a:lstStyle/>
          <a:p>
            <a:pPr marL="152396" indent="0">
              <a:lnSpc>
                <a:spcPct val="130000"/>
              </a:lnSpc>
              <a:buClr>
                <a:srgbClr val="000000"/>
              </a:buClr>
              <a:buNone/>
            </a:pPr>
            <a:r>
              <a:rPr lang="en" sz="1800" b="1" dirty="0">
                <a:solidFill>
                  <a:srgbClr val="000000"/>
                </a:solidFill>
                <a:latin typeface="Arial Narrow" panose="020B0606020202030204" pitchFamily="34" charset="0"/>
                <a:ea typeface="Courier New"/>
                <a:cs typeface="Cavolini" panose="020B0502040204020203" pitchFamily="66" charset="0"/>
                <a:sym typeface="Courier New"/>
              </a:rPr>
              <a:t>Isolation for everyone vs. fast trace and isolate  Privacy concerns with fast trace &amp; isolate</a:t>
            </a:r>
            <a:endParaRPr sz="1800" b="1" dirty="0">
              <a:solidFill>
                <a:srgbClr val="000000"/>
              </a:solidFill>
              <a:latin typeface="Arial Narrow" panose="020B0606020202030204" pitchFamily="34" charset="0"/>
              <a:ea typeface="Courier New"/>
              <a:cs typeface="Cavolini" panose="020B0502040204020203" pitchFamily="66" charset="0"/>
              <a:sym typeface="Courier New"/>
            </a:endParaRPr>
          </a:p>
          <a:p>
            <a:pPr marL="0" indent="0">
              <a:lnSpc>
                <a:spcPct val="130000"/>
              </a:lnSpc>
              <a:buNone/>
            </a:pPr>
            <a:r>
              <a:rPr lang="en" dirty="0">
                <a:solidFill>
                  <a:srgbClr val="000000"/>
                </a:solidFill>
                <a:latin typeface="Courier New"/>
                <a:ea typeface="Courier New"/>
                <a:cs typeface="Courier New"/>
                <a:sym typeface="Courier New"/>
              </a:rPr>
              <a:t>  </a:t>
            </a:r>
            <a:endParaRPr dirty="0">
              <a:solidFill>
                <a:srgbClr val="000000"/>
              </a:solidFill>
            </a:endParaRPr>
          </a:p>
        </p:txBody>
      </p:sp>
      <p:pic>
        <p:nvPicPr>
          <p:cNvPr id="86" name="Google Shape;86;p16"/>
          <p:cNvPicPr preferRelativeResize="0"/>
          <p:nvPr/>
        </p:nvPicPr>
        <p:blipFill>
          <a:blip r:embed="rId3">
            <a:alphaModFix/>
          </a:blip>
          <a:stretch>
            <a:fillRect/>
          </a:stretch>
        </p:blipFill>
        <p:spPr>
          <a:xfrm>
            <a:off x="529730" y="529682"/>
            <a:ext cx="749300" cy="749300"/>
          </a:xfrm>
          <a:prstGeom prst="rect">
            <a:avLst/>
          </a:prstGeom>
          <a:noFill/>
          <a:ln>
            <a:noFill/>
          </a:ln>
        </p:spPr>
      </p:pic>
      <p:graphicFrame>
        <p:nvGraphicFramePr>
          <p:cNvPr id="11" name="Table 11">
            <a:extLst>
              <a:ext uri="{FF2B5EF4-FFF2-40B4-BE49-F238E27FC236}">
                <a16:creationId xmlns:a16="http://schemas.microsoft.com/office/drawing/2014/main" id="{F6C2F416-4531-4563-B9B0-6C361B9C6FB9}"/>
              </a:ext>
            </a:extLst>
          </p:cNvPr>
          <p:cNvGraphicFramePr>
            <a:graphicFrameLocks noGrp="1"/>
          </p:cNvGraphicFramePr>
          <p:nvPr>
            <p:extLst>
              <p:ext uri="{D42A27DB-BD31-4B8C-83A1-F6EECF244321}">
                <p14:modId xmlns:p14="http://schemas.microsoft.com/office/powerpoint/2010/main" val="51364172"/>
              </p:ext>
            </p:extLst>
          </p:nvPr>
        </p:nvGraphicFramePr>
        <p:xfrm>
          <a:off x="2158969" y="2187427"/>
          <a:ext cx="8128000" cy="393700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421849752"/>
                    </a:ext>
                  </a:extLst>
                </a:gridCol>
                <a:gridCol w="2032000">
                  <a:extLst>
                    <a:ext uri="{9D8B030D-6E8A-4147-A177-3AD203B41FA5}">
                      <a16:colId xmlns:a16="http://schemas.microsoft.com/office/drawing/2014/main" val="2536251483"/>
                    </a:ext>
                  </a:extLst>
                </a:gridCol>
                <a:gridCol w="2032000">
                  <a:extLst>
                    <a:ext uri="{9D8B030D-6E8A-4147-A177-3AD203B41FA5}">
                      <a16:colId xmlns:a16="http://schemas.microsoft.com/office/drawing/2014/main" val="3071428914"/>
                    </a:ext>
                  </a:extLst>
                </a:gridCol>
                <a:gridCol w="2032000">
                  <a:extLst>
                    <a:ext uri="{9D8B030D-6E8A-4147-A177-3AD203B41FA5}">
                      <a16:colId xmlns:a16="http://schemas.microsoft.com/office/drawing/2014/main" val="1220755689"/>
                    </a:ext>
                  </a:extLst>
                </a:gridCol>
              </a:tblGrid>
              <a:tr h="370840">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2437724369"/>
                  </a:ext>
                </a:extLst>
              </a:tr>
              <a:tr h="370840">
                <a:tc>
                  <a:txBody>
                    <a:bodyPr/>
                    <a:lstStyle/>
                    <a:p>
                      <a:endParaRPr lang="en-US" dirty="0"/>
                    </a:p>
                    <a:p>
                      <a:endParaRPr lang="en-US" dirty="0"/>
                    </a:p>
                    <a:p>
                      <a:endParaRPr lang="en-US" dirty="0"/>
                    </a:p>
                  </a:txBody>
                  <a:tcPr/>
                </a:tc>
                <a:tc>
                  <a:txBody>
                    <a:bodyPr/>
                    <a:lstStyle/>
                    <a:p>
                      <a:r>
                        <a:rPr lang="en-US" dirty="0"/>
                        <a:t>Not Infected Yet</a:t>
                      </a:r>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3135981905"/>
                  </a:ext>
                </a:extLst>
              </a:tr>
              <a:tr h="370840">
                <a:tc>
                  <a:txBody>
                    <a:bodyPr/>
                    <a:lstStyle/>
                    <a:p>
                      <a:endParaRPr lang="en-US" dirty="0"/>
                    </a:p>
                    <a:p>
                      <a:endParaRPr lang="en-US" dirty="0"/>
                    </a:p>
                    <a:p>
                      <a:endParaRPr lang="en-US" dirty="0"/>
                    </a:p>
                  </a:txBody>
                  <a:tcPr/>
                </a:tc>
                <a:tc>
                  <a:txBody>
                    <a:bodyPr/>
                    <a:lstStyle/>
                    <a:p>
                      <a:r>
                        <a:rPr lang="en-US" dirty="0"/>
                        <a:t>Infected</a:t>
                      </a:r>
                      <a:br>
                        <a:rPr lang="en-US" dirty="0"/>
                      </a:br>
                      <a:r>
                        <a:rPr lang="en-US" dirty="0"/>
                        <a:t>Contagious</a:t>
                      </a:r>
                      <a:br>
                        <a:rPr lang="en-US" dirty="0"/>
                      </a:br>
                      <a:r>
                        <a:rPr lang="en-US" dirty="0"/>
                        <a:t>No symptoms yet </a:t>
                      </a:r>
                    </a:p>
                  </a:txBody>
                  <a:tcPr/>
                </a:tc>
                <a:tc>
                  <a:txBody>
                    <a:bodyPr/>
                    <a:lstStyle/>
                    <a:p>
                      <a:r>
                        <a:rPr lang="en-US" dirty="0"/>
                        <a:t>Target these individuals by tracing infected people they encounter. </a:t>
                      </a:r>
                    </a:p>
                  </a:txBody>
                  <a:tcPr/>
                </a:tc>
                <a:tc>
                  <a:txBody>
                    <a:bodyPr/>
                    <a:lstStyle/>
                    <a:p>
                      <a:endParaRPr lang="en-US"/>
                    </a:p>
                  </a:txBody>
                  <a:tcPr/>
                </a:tc>
                <a:extLst>
                  <a:ext uri="{0D108BD9-81ED-4DB2-BD59-A6C34878D82A}">
                    <a16:rowId xmlns:a16="http://schemas.microsoft.com/office/drawing/2014/main" val="2538613230"/>
                  </a:ext>
                </a:extLst>
              </a:tr>
              <a:tr h="370840">
                <a:tc>
                  <a:txBody>
                    <a:bodyPr/>
                    <a:lstStyle/>
                    <a:p>
                      <a:endParaRPr lang="en-US" dirty="0"/>
                    </a:p>
                    <a:p>
                      <a:endParaRPr lang="en-US" dirty="0"/>
                    </a:p>
                    <a:p>
                      <a:endParaRPr lang="en-US" dirty="0"/>
                    </a:p>
                  </a:txBody>
                  <a:tcPr/>
                </a:tc>
                <a:tc>
                  <a:txBody>
                    <a:bodyPr/>
                    <a:lstStyle/>
                    <a:p>
                      <a:r>
                        <a:rPr lang="en-US" dirty="0"/>
                        <a:t>Infected</a:t>
                      </a:r>
                      <a:br>
                        <a:rPr lang="en-US" dirty="0"/>
                      </a:br>
                      <a:r>
                        <a:rPr lang="en-US" dirty="0"/>
                        <a:t>Contagious Showing Symptoms </a:t>
                      </a:r>
                    </a:p>
                  </a:txBody>
                  <a:tcPr/>
                </a:tc>
                <a:tc>
                  <a:txBody>
                    <a:bodyPr/>
                    <a:lstStyle/>
                    <a:p>
                      <a:r>
                        <a:rPr lang="en-US" dirty="0"/>
                        <a:t>Once detected trace through phone all people they encountered.</a:t>
                      </a:r>
                    </a:p>
                  </a:txBody>
                  <a:tcPr/>
                </a:tc>
                <a:tc>
                  <a:txBody>
                    <a:bodyPr/>
                    <a:lstStyle/>
                    <a:p>
                      <a:endParaRPr lang="en-US" dirty="0"/>
                    </a:p>
                  </a:txBody>
                  <a:tcPr/>
                </a:tc>
                <a:extLst>
                  <a:ext uri="{0D108BD9-81ED-4DB2-BD59-A6C34878D82A}">
                    <a16:rowId xmlns:a16="http://schemas.microsoft.com/office/drawing/2014/main" val="1928868849"/>
                  </a:ext>
                </a:extLst>
              </a:tr>
            </a:tbl>
          </a:graphicData>
        </a:graphic>
      </p:graphicFrame>
      <p:grpSp>
        <p:nvGrpSpPr>
          <p:cNvPr id="18" name="Graphic 15" descr="Smiling face with no fill">
            <a:extLst>
              <a:ext uri="{FF2B5EF4-FFF2-40B4-BE49-F238E27FC236}">
                <a16:creationId xmlns:a16="http://schemas.microsoft.com/office/drawing/2014/main" id="{9C68D2C2-D8C9-4BF0-8EDF-9FB6A95FBA78}"/>
              </a:ext>
            </a:extLst>
          </p:cNvPr>
          <p:cNvGrpSpPr/>
          <p:nvPr/>
        </p:nvGrpSpPr>
        <p:grpSpPr>
          <a:xfrm>
            <a:off x="2684774" y="2593335"/>
            <a:ext cx="914400" cy="914400"/>
            <a:chOff x="2590876" y="1104855"/>
            <a:chExt cx="914400" cy="914400"/>
          </a:xfrm>
        </p:grpSpPr>
        <p:sp>
          <p:nvSpPr>
            <p:cNvPr id="19" name="Freeform: Shape 18">
              <a:extLst>
                <a:ext uri="{FF2B5EF4-FFF2-40B4-BE49-F238E27FC236}">
                  <a16:creationId xmlns:a16="http://schemas.microsoft.com/office/drawing/2014/main" id="{44B8D3AD-DD61-40CD-8E65-E0227147CB72}"/>
                </a:ext>
              </a:extLst>
            </p:cNvPr>
            <p:cNvSpPr/>
            <p:nvPr/>
          </p:nvSpPr>
          <p:spPr>
            <a:xfrm>
              <a:off x="2838526" y="1447755"/>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solidFill>
              <a:srgbClr val="000000"/>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B27F37C9-772C-408B-BC19-E1C5124B47D1}"/>
                </a:ext>
              </a:extLst>
            </p:cNvPr>
            <p:cNvSpPr/>
            <p:nvPr/>
          </p:nvSpPr>
          <p:spPr>
            <a:xfrm>
              <a:off x="3143326" y="1447755"/>
              <a:ext cx="114300" cy="114300"/>
            </a:xfrm>
            <a:custGeom>
              <a:avLst/>
              <a:gdLst>
                <a:gd name="connsiteX0" fmla="*/ 114300 w 114300"/>
                <a:gd name="connsiteY0" fmla="*/ 57150 h 114300"/>
                <a:gd name="connsiteX1" fmla="*/ 57150 w 114300"/>
                <a:gd name="connsiteY1" fmla="*/ 114300 h 114300"/>
                <a:gd name="connsiteX2" fmla="*/ 0 w 114300"/>
                <a:gd name="connsiteY2" fmla="*/ 57150 h 114300"/>
                <a:gd name="connsiteX3" fmla="*/ 57150 w 114300"/>
                <a:gd name="connsiteY3" fmla="*/ 0 h 114300"/>
                <a:gd name="connsiteX4" fmla="*/ 114300 w 114300"/>
                <a:gd name="connsiteY4" fmla="*/ 57150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4300" y="57150"/>
                  </a:moveTo>
                  <a:cubicBezTo>
                    <a:pt x="114300" y="88713"/>
                    <a:pt x="88713" y="114300"/>
                    <a:pt x="57150" y="114300"/>
                  </a:cubicBezTo>
                  <a:cubicBezTo>
                    <a:pt x="25587" y="114300"/>
                    <a:pt x="0" y="88713"/>
                    <a:pt x="0" y="57150"/>
                  </a:cubicBezTo>
                  <a:cubicBezTo>
                    <a:pt x="0" y="25587"/>
                    <a:pt x="25587" y="0"/>
                    <a:pt x="57150" y="0"/>
                  </a:cubicBezTo>
                  <a:cubicBezTo>
                    <a:pt x="88713" y="0"/>
                    <a:pt x="114300" y="25587"/>
                    <a:pt x="114300" y="57150"/>
                  </a:cubicBezTo>
                  <a:close/>
                </a:path>
              </a:pathLst>
            </a:custGeom>
            <a:solidFill>
              <a:srgbClr val="000000"/>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968D4AF-EBAE-438D-A452-51FFE6A6DED9}"/>
                </a:ext>
              </a:extLst>
            </p:cNvPr>
            <p:cNvSpPr/>
            <p:nvPr/>
          </p:nvSpPr>
          <p:spPr>
            <a:xfrm>
              <a:off x="2855670" y="1685880"/>
              <a:ext cx="384809" cy="123825"/>
            </a:xfrm>
            <a:custGeom>
              <a:avLst/>
              <a:gdLst>
                <a:gd name="connsiteX0" fmla="*/ 365760 w 384809"/>
                <a:gd name="connsiteY0" fmla="*/ 0 h 123825"/>
                <a:gd name="connsiteX1" fmla="*/ 350520 w 384809"/>
                <a:gd name="connsiteY1" fmla="*/ 7620 h 123825"/>
                <a:gd name="connsiteX2" fmla="*/ 192405 w 384809"/>
                <a:gd name="connsiteY2" fmla="*/ 84773 h 123825"/>
                <a:gd name="connsiteX3" fmla="*/ 34290 w 384809"/>
                <a:gd name="connsiteY3" fmla="*/ 7620 h 123825"/>
                <a:gd name="connsiteX4" fmla="*/ 19050 w 384809"/>
                <a:gd name="connsiteY4" fmla="*/ 0 h 123825"/>
                <a:gd name="connsiteX5" fmla="*/ 0 w 384809"/>
                <a:gd name="connsiteY5" fmla="*/ 19050 h 123825"/>
                <a:gd name="connsiteX6" fmla="*/ 3810 w 384809"/>
                <a:gd name="connsiteY6" fmla="*/ 30480 h 123825"/>
                <a:gd name="connsiteX7" fmla="*/ 192405 w 384809"/>
                <a:gd name="connsiteY7" fmla="*/ 123825 h 123825"/>
                <a:gd name="connsiteX8" fmla="*/ 381000 w 384809"/>
                <a:gd name="connsiteY8" fmla="*/ 30480 h 123825"/>
                <a:gd name="connsiteX9" fmla="*/ 384810 w 384809"/>
                <a:gd name="connsiteY9" fmla="*/ 19050 h 123825"/>
                <a:gd name="connsiteX10" fmla="*/ 365760 w 384809"/>
                <a:gd name="connsiteY10" fmla="*/ 0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4809" h="123825">
                  <a:moveTo>
                    <a:pt x="365760" y="0"/>
                  </a:moveTo>
                  <a:cubicBezTo>
                    <a:pt x="359093" y="0"/>
                    <a:pt x="353378" y="2857"/>
                    <a:pt x="350520" y="7620"/>
                  </a:cubicBezTo>
                  <a:cubicBezTo>
                    <a:pt x="314325" y="55245"/>
                    <a:pt x="257175" y="84773"/>
                    <a:pt x="192405" y="84773"/>
                  </a:cubicBezTo>
                  <a:cubicBezTo>
                    <a:pt x="127635" y="84773"/>
                    <a:pt x="71438" y="55245"/>
                    <a:pt x="34290" y="7620"/>
                  </a:cubicBezTo>
                  <a:cubicBezTo>
                    <a:pt x="30480" y="2857"/>
                    <a:pt x="24765" y="0"/>
                    <a:pt x="19050" y="0"/>
                  </a:cubicBezTo>
                  <a:cubicBezTo>
                    <a:pt x="8573" y="0"/>
                    <a:pt x="0" y="8573"/>
                    <a:pt x="0" y="19050"/>
                  </a:cubicBezTo>
                  <a:cubicBezTo>
                    <a:pt x="0" y="22860"/>
                    <a:pt x="953" y="26670"/>
                    <a:pt x="3810" y="30480"/>
                  </a:cubicBezTo>
                  <a:cubicBezTo>
                    <a:pt x="47625" y="87630"/>
                    <a:pt x="115253" y="123825"/>
                    <a:pt x="192405" y="123825"/>
                  </a:cubicBezTo>
                  <a:cubicBezTo>
                    <a:pt x="269558" y="123825"/>
                    <a:pt x="337185" y="87630"/>
                    <a:pt x="381000" y="30480"/>
                  </a:cubicBezTo>
                  <a:cubicBezTo>
                    <a:pt x="382905" y="27623"/>
                    <a:pt x="384810" y="23813"/>
                    <a:pt x="384810" y="19050"/>
                  </a:cubicBezTo>
                  <a:cubicBezTo>
                    <a:pt x="384810" y="8573"/>
                    <a:pt x="376238" y="0"/>
                    <a:pt x="365760" y="0"/>
                  </a:cubicBezTo>
                  <a:close/>
                </a:path>
              </a:pathLst>
            </a:custGeom>
            <a:solidFill>
              <a:srgbClr val="000000"/>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B7C8593-D644-4487-A5B5-775DF1DC2A01}"/>
                </a:ext>
              </a:extLst>
            </p:cNvPr>
            <p:cNvSpPr/>
            <p:nvPr/>
          </p:nvSpPr>
          <p:spPr>
            <a:xfrm>
              <a:off x="2686126" y="1200105"/>
              <a:ext cx="723900" cy="723900"/>
            </a:xfrm>
            <a:custGeom>
              <a:avLst/>
              <a:gdLst>
                <a:gd name="connsiteX0" fmla="*/ 361950 w 723900"/>
                <a:gd name="connsiteY0" fmla="*/ 38100 h 723900"/>
                <a:gd name="connsiteX1" fmla="*/ 685800 w 723900"/>
                <a:gd name="connsiteY1" fmla="*/ 361950 h 723900"/>
                <a:gd name="connsiteX2" fmla="*/ 361950 w 723900"/>
                <a:gd name="connsiteY2" fmla="*/ 685800 h 723900"/>
                <a:gd name="connsiteX3" fmla="*/ 38100 w 723900"/>
                <a:gd name="connsiteY3" fmla="*/ 361950 h 723900"/>
                <a:gd name="connsiteX4" fmla="*/ 361950 w 723900"/>
                <a:gd name="connsiteY4" fmla="*/ 38100 h 723900"/>
                <a:gd name="connsiteX5" fmla="*/ 361950 w 723900"/>
                <a:gd name="connsiteY5" fmla="*/ 0 h 723900"/>
                <a:gd name="connsiteX6" fmla="*/ 0 w 723900"/>
                <a:gd name="connsiteY6" fmla="*/ 361950 h 723900"/>
                <a:gd name="connsiteX7" fmla="*/ 361950 w 723900"/>
                <a:gd name="connsiteY7" fmla="*/ 723900 h 723900"/>
                <a:gd name="connsiteX8" fmla="*/ 723900 w 723900"/>
                <a:gd name="connsiteY8" fmla="*/ 361950 h 723900"/>
                <a:gd name="connsiteX9" fmla="*/ 361950 w 723900"/>
                <a:gd name="connsiteY9" fmla="*/ 0 h 723900"/>
                <a:gd name="connsiteX10" fmla="*/ 361950 w 723900"/>
                <a:gd name="connsiteY10" fmla="*/ 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3900" h="723900">
                  <a:moveTo>
                    <a:pt x="361950" y="38100"/>
                  </a:moveTo>
                  <a:cubicBezTo>
                    <a:pt x="540068" y="38100"/>
                    <a:pt x="685800" y="183833"/>
                    <a:pt x="685800" y="361950"/>
                  </a:cubicBezTo>
                  <a:cubicBezTo>
                    <a:pt x="685800" y="540068"/>
                    <a:pt x="540068" y="685800"/>
                    <a:pt x="361950" y="685800"/>
                  </a:cubicBezTo>
                  <a:cubicBezTo>
                    <a:pt x="183833" y="685800"/>
                    <a:pt x="38100" y="540068"/>
                    <a:pt x="38100" y="361950"/>
                  </a:cubicBezTo>
                  <a:cubicBezTo>
                    <a:pt x="38100" y="183833"/>
                    <a:pt x="183833" y="38100"/>
                    <a:pt x="361950" y="38100"/>
                  </a:cubicBezTo>
                  <a:moveTo>
                    <a:pt x="361950" y="0"/>
                  </a:moveTo>
                  <a:cubicBezTo>
                    <a:pt x="161925" y="0"/>
                    <a:pt x="0" y="161925"/>
                    <a:pt x="0" y="361950"/>
                  </a:cubicBezTo>
                  <a:cubicBezTo>
                    <a:pt x="0" y="561975"/>
                    <a:pt x="161925" y="723900"/>
                    <a:pt x="361950" y="723900"/>
                  </a:cubicBezTo>
                  <a:cubicBezTo>
                    <a:pt x="561975" y="723900"/>
                    <a:pt x="723900" y="561975"/>
                    <a:pt x="723900" y="361950"/>
                  </a:cubicBezTo>
                  <a:cubicBezTo>
                    <a:pt x="723900" y="161925"/>
                    <a:pt x="561975" y="0"/>
                    <a:pt x="361950" y="0"/>
                  </a:cubicBezTo>
                  <a:lnTo>
                    <a:pt x="361950" y="0"/>
                  </a:lnTo>
                  <a:close/>
                </a:path>
              </a:pathLst>
            </a:custGeom>
            <a:solidFill>
              <a:srgbClr val="000000"/>
            </a:solidFill>
            <a:ln w="9525" cap="flat">
              <a:noFill/>
              <a:prstDash val="solid"/>
              <a:miter/>
            </a:ln>
          </p:spPr>
          <p:txBody>
            <a:bodyPr rtlCol="0" anchor="ctr"/>
            <a:lstStyle/>
            <a:p>
              <a:endParaRPr lang="en-US"/>
            </a:p>
          </p:txBody>
        </p:sp>
      </p:grpSp>
      <p:sp>
        <p:nvSpPr>
          <p:cNvPr id="34" name="TextBox 33">
            <a:extLst>
              <a:ext uri="{FF2B5EF4-FFF2-40B4-BE49-F238E27FC236}">
                <a16:creationId xmlns:a16="http://schemas.microsoft.com/office/drawing/2014/main" id="{C0A20BFC-3222-4AD0-8EF5-6C67350A70AD}"/>
              </a:ext>
            </a:extLst>
          </p:cNvPr>
          <p:cNvSpPr txBox="1"/>
          <p:nvPr/>
        </p:nvSpPr>
        <p:spPr>
          <a:xfrm>
            <a:off x="2234566" y="2152430"/>
            <a:ext cx="2263140" cy="369332"/>
          </a:xfrm>
          <a:prstGeom prst="rect">
            <a:avLst/>
          </a:prstGeom>
          <a:noFill/>
        </p:spPr>
        <p:txBody>
          <a:bodyPr wrap="square" rtlCol="0">
            <a:spAutoFit/>
          </a:bodyPr>
          <a:lstStyle/>
          <a:p>
            <a:r>
              <a:rPr lang="en-US" dirty="0"/>
              <a:t>3 Types of people </a:t>
            </a:r>
          </a:p>
        </p:txBody>
      </p:sp>
      <p:grpSp>
        <p:nvGrpSpPr>
          <p:cNvPr id="40" name="Graphic 9" descr="Sunglasses face with no fill">
            <a:extLst>
              <a:ext uri="{FF2B5EF4-FFF2-40B4-BE49-F238E27FC236}">
                <a16:creationId xmlns:a16="http://schemas.microsoft.com/office/drawing/2014/main" id="{3620B7AD-FDB0-49FF-87F3-59E3846EE69B}"/>
              </a:ext>
            </a:extLst>
          </p:cNvPr>
          <p:cNvGrpSpPr/>
          <p:nvPr/>
        </p:nvGrpSpPr>
        <p:grpSpPr>
          <a:xfrm>
            <a:off x="2613261" y="3651102"/>
            <a:ext cx="914400" cy="914400"/>
            <a:chOff x="2590876" y="2251562"/>
            <a:chExt cx="914400" cy="914400"/>
          </a:xfrm>
          <a:effectLst>
            <a:glow rad="127000">
              <a:schemeClr val="accent6">
                <a:lumMod val="60000"/>
                <a:lumOff val="40000"/>
              </a:schemeClr>
            </a:glow>
          </a:effectLst>
        </p:grpSpPr>
        <p:sp>
          <p:nvSpPr>
            <p:cNvPr id="41" name="Freeform: Shape 40">
              <a:extLst>
                <a:ext uri="{FF2B5EF4-FFF2-40B4-BE49-F238E27FC236}">
                  <a16:creationId xmlns:a16="http://schemas.microsoft.com/office/drawing/2014/main" id="{E86C6914-3A85-4A00-B0F5-260FF4E6033E}"/>
                </a:ext>
              </a:extLst>
            </p:cNvPr>
            <p:cNvSpPr/>
            <p:nvPr/>
          </p:nvSpPr>
          <p:spPr>
            <a:xfrm>
              <a:off x="2792381" y="2565887"/>
              <a:ext cx="508126" cy="190500"/>
            </a:xfrm>
            <a:custGeom>
              <a:avLst/>
              <a:gdLst>
                <a:gd name="connsiteX0" fmla="*/ 254075 w 508126"/>
                <a:gd name="connsiteY0" fmla="*/ 22479 h 190500"/>
                <a:gd name="connsiteX1" fmla="*/ 115486 w 508126"/>
                <a:gd name="connsiteY1" fmla="*/ 0 h 190500"/>
                <a:gd name="connsiteX2" fmla="*/ 3472 w 508126"/>
                <a:gd name="connsiteY2" fmla="*/ 21907 h 190500"/>
                <a:gd name="connsiteX3" fmla="*/ 43 w 508126"/>
                <a:gd name="connsiteY3" fmla="*/ 26575 h 190500"/>
                <a:gd name="connsiteX4" fmla="*/ 43 w 508126"/>
                <a:gd name="connsiteY4" fmla="*/ 50197 h 190500"/>
                <a:gd name="connsiteX5" fmla="*/ 4711 w 508126"/>
                <a:gd name="connsiteY5" fmla="*/ 61150 h 190500"/>
                <a:gd name="connsiteX6" fmla="*/ 11569 w 508126"/>
                <a:gd name="connsiteY6" fmla="*/ 66961 h 190500"/>
                <a:gd name="connsiteX7" fmla="*/ 25475 w 508126"/>
                <a:gd name="connsiteY7" fmla="*/ 141446 h 190500"/>
                <a:gd name="connsiteX8" fmla="*/ 121297 w 508126"/>
                <a:gd name="connsiteY8" fmla="*/ 190500 h 190500"/>
                <a:gd name="connsiteX9" fmla="*/ 241978 w 508126"/>
                <a:gd name="connsiteY9" fmla="*/ 84296 h 190500"/>
                <a:gd name="connsiteX10" fmla="*/ 254075 w 508126"/>
                <a:gd name="connsiteY10" fmla="*/ 74771 h 190500"/>
                <a:gd name="connsiteX11" fmla="*/ 266172 w 508126"/>
                <a:gd name="connsiteY11" fmla="*/ 84296 h 190500"/>
                <a:gd name="connsiteX12" fmla="*/ 386854 w 508126"/>
                <a:gd name="connsiteY12" fmla="*/ 190500 h 190500"/>
                <a:gd name="connsiteX13" fmla="*/ 482675 w 508126"/>
                <a:gd name="connsiteY13" fmla="*/ 141446 h 190500"/>
                <a:gd name="connsiteX14" fmla="*/ 496582 w 508126"/>
                <a:gd name="connsiteY14" fmla="*/ 66961 h 190500"/>
                <a:gd name="connsiteX15" fmla="*/ 503440 w 508126"/>
                <a:gd name="connsiteY15" fmla="*/ 61722 h 190500"/>
                <a:gd name="connsiteX16" fmla="*/ 508107 w 508126"/>
                <a:gd name="connsiteY16" fmla="*/ 50768 h 190500"/>
                <a:gd name="connsiteX17" fmla="*/ 508107 w 508126"/>
                <a:gd name="connsiteY17" fmla="*/ 27146 h 190500"/>
                <a:gd name="connsiteX18" fmla="*/ 504678 w 508126"/>
                <a:gd name="connsiteY18" fmla="*/ 21907 h 190500"/>
                <a:gd name="connsiteX19" fmla="*/ 392664 w 508126"/>
                <a:gd name="connsiteY19" fmla="*/ 0 h 190500"/>
                <a:gd name="connsiteX20" fmla="*/ 254075 w 508126"/>
                <a:gd name="connsiteY20" fmla="*/ 22479 h 19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08126" h="190500">
                  <a:moveTo>
                    <a:pt x="254075" y="22479"/>
                  </a:moveTo>
                  <a:cubicBezTo>
                    <a:pt x="235025" y="18478"/>
                    <a:pt x="151872" y="0"/>
                    <a:pt x="115486" y="0"/>
                  </a:cubicBezTo>
                  <a:cubicBezTo>
                    <a:pt x="72243" y="0"/>
                    <a:pt x="16807" y="17335"/>
                    <a:pt x="3472" y="21907"/>
                  </a:cubicBezTo>
                  <a:cubicBezTo>
                    <a:pt x="1462" y="22588"/>
                    <a:pt x="92" y="24453"/>
                    <a:pt x="43" y="26575"/>
                  </a:cubicBezTo>
                  <a:lnTo>
                    <a:pt x="43" y="50197"/>
                  </a:lnTo>
                  <a:cubicBezTo>
                    <a:pt x="-303" y="54394"/>
                    <a:pt x="1443" y="58493"/>
                    <a:pt x="4711" y="61150"/>
                  </a:cubicBezTo>
                  <a:lnTo>
                    <a:pt x="11569" y="66961"/>
                  </a:lnTo>
                  <a:cubicBezTo>
                    <a:pt x="12140" y="90011"/>
                    <a:pt x="15093" y="124682"/>
                    <a:pt x="25475" y="141446"/>
                  </a:cubicBezTo>
                  <a:cubicBezTo>
                    <a:pt x="38715" y="164497"/>
                    <a:pt x="79768" y="190500"/>
                    <a:pt x="121297" y="190500"/>
                  </a:cubicBezTo>
                  <a:cubicBezTo>
                    <a:pt x="194639" y="190500"/>
                    <a:pt x="229215" y="135065"/>
                    <a:pt x="241978" y="84296"/>
                  </a:cubicBezTo>
                  <a:cubicBezTo>
                    <a:pt x="243307" y="78696"/>
                    <a:pt x="248319" y="74748"/>
                    <a:pt x="254075" y="74771"/>
                  </a:cubicBezTo>
                  <a:cubicBezTo>
                    <a:pt x="259773" y="74914"/>
                    <a:pt x="264696" y="78791"/>
                    <a:pt x="266172" y="84296"/>
                  </a:cubicBezTo>
                  <a:cubicBezTo>
                    <a:pt x="279507" y="135065"/>
                    <a:pt x="314083" y="190500"/>
                    <a:pt x="386854" y="190500"/>
                  </a:cubicBezTo>
                  <a:cubicBezTo>
                    <a:pt x="428478" y="190500"/>
                    <a:pt x="469435" y="164497"/>
                    <a:pt x="482675" y="141446"/>
                  </a:cubicBezTo>
                  <a:cubicBezTo>
                    <a:pt x="492200" y="124111"/>
                    <a:pt x="495439" y="90011"/>
                    <a:pt x="496582" y="66961"/>
                  </a:cubicBezTo>
                  <a:lnTo>
                    <a:pt x="503440" y="61722"/>
                  </a:lnTo>
                  <a:cubicBezTo>
                    <a:pt x="506606" y="58988"/>
                    <a:pt x="508329" y="54945"/>
                    <a:pt x="508107" y="50768"/>
                  </a:cubicBezTo>
                  <a:lnTo>
                    <a:pt x="508107" y="27146"/>
                  </a:lnTo>
                  <a:cubicBezTo>
                    <a:pt x="507535" y="24194"/>
                    <a:pt x="506392" y="22479"/>
                    <a:pt x="504678" y="21907"/>
                  </a:cubicBezTo>
                  <a:cubicBezTo>
                    <a:pt x="468571" y="9315"/>
                    <a:pt x="430853" y="1938"/>
                    <a:pt x="392664" y="0"/>
                  </a:cubicBezTo>
                  <a:cubicBezTo>
                    <a:pt x="356278" y="0"/>
                    <a:pt x="273125" y="18478"/>
                    <a:pt x="254075" y="22479"/>
                  </a:cubicBezTo>
                  <a:close/>
                </a:path>
              </a:pathLst>
            </a:custGeom>
            <a:solidFill>
              <a:srgbClr val="000000"/>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73B79F47-E486-4982-8C3C-4199DB5EAD35}"/>
                </a:ext>
              </a:extLst>
            </p:cNvPr>
            <p:cNvSpPr/>
            <p:nvPr/>
          </p:nvSpPr>
          <p:spPr>
            <a:xfrm>
              <a:off x="2855239" y="2832576"/>
              <a:ext cx="385678" cy="123809"/>
            </a:xfrm>
            <a:custGeom>
              <a:avLst/>
              <a:gdLst>
                <a:gd name="connsiteX0" fmla="*/ 378193 w 385678"/>
                <a:gd name="connsiteY0" fmla="*/ 3915 h 123809"/>
                <a:gd name="connsiteX1" fmla="*/ 351523 w 385678"/>
                <a:gd name="connsiteY1" fmla="*/ 7440 h 123809"/>
                <a:gd name="connsiteX2" fmla="*/ 71064 w 385678"/>
                <a:gd name="connsiteY2" fmla="*/ 44354 h 123809"/>
                <a:gd name="connsiteX3" fmla="*/ 34150 w 385678"/>
                <a:gd name="connsiteY3" fmla="*/ 7440 h 123809"/>
                <a:gd name="connsiteX4" fmla="*/ 7432 w 385678"/>
                <a:gd name="connsiteY4" fmla="*/ 3963 h 123809"/>
                <a:gd name="connsiteX5" fmla="*/ 3955 w 385678"/>
                <a:gd name="connsiteY5" fmla="*/ 30681 h 123809"/>
                <a:gd name="connsiteX6" fmla="*/ 337845 w 385678"/>
                <a:gd name="connsiteY6" fmla="*/ 74553 h 123809"/>
                <a:gd name="connsiteX7" fmla="*/ 381717 w 385678"/>
                <a:gd name="connsiteY7" fmla="*/ 30681 h 123809"/>
                <a:gd name="connsiteX8" fmla="*/ 378255 w 385678"/>
                <a:gd name="connsiteY8" fmla="*/ 3963 h 123809"/>
                <a:gd name="connsiteX9" fmla="*/ 378193 w 385678"/>
                <a:gd name="connsiteY9" fmla="*/ 3915 h 123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678" h="123809">
                  <a:moveTo>
                    <a:pt x="378193" y="3915"/>
                  </a:moveTo>
                  <a:cubicBezTo>
                    <a:pt x="369851" y="-2461"/>
                    <a:pt x="357923" y="-884"/>
                    <a:pt x="351523" y="7440"/>
                  </a:cubicBezTo>
                  <a:cubicBezTo>
                    <a:pt x="284270" y="95080"/>
                    <a:pt x="158703" y="111607"/>
                    <a:pt x="71064" y="44354"/>
                  </a:cubicBezTo>
                  <a:cubicBezTo>
                    <a:pt x="57199" y="33714"/>
                    <a:pt x="44789" y="21304"/>
                    <a:pt x="34150" y="7440"/>
                  </a:cubicBezTo>
                  <a:cubicBezTo>
                    <a:pt x="27732" y="-898"/>
                    <a:pt x="15770" y="-2455"/>
                    <a:pt x="7432" y="3963"/>
                  </a:cubicBezTo>
                  <a:cubicBezTo>
                    <a:pt x="-906" y="10381"/>
                    <a:pt x="-2462" y="22343"/>
                    <a:pt x="3955" y="30681"/>
                  </a:cubicBezTo>
                  <a:cubicBezTo>
                    <a:pt x="84042" y="134997"/>
                    <a:pt x="233529" y="154639"/>
                    <a:pt x="337845" y="74553"/>
                  </a:cubicBezTo>
                  <a:cubicBezTo>
                    <a:pt x="354320" y="61905"/>
                    <a:pt x="369069" y="47155"/>
                    <a:pt x="381717" y="30681"/>
                  </a:cubicBezTo>
                  <a:cubicBezTo>
                    <a:pt x="388139" y="22347"/>
                    <a:pt x="386589" y="10385"/>
                    <a:pt x="378255" y="3963"/>
                  </a:cubicBezTo>
                  <a:cubicBezTo>
                    <a:pt x="378235" y="3947"/>
                    <a:pt x="378214" y="3932"/>
                    <a:pt x="378193" y="3915"/>
                  </a:cubicBezTo>
                  <a:close/>
                </a:path>
              </a:pathLst>
            </a:custGeom>
            <a:solidFill>
              <a:srgbClr val="000000"/>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A9271C02-AF90-4940-B721-801F4041BB52}"/>
                </a:ext>
              </a:extLst>
            </p:cNvPr>
            <p:cNvSpPr/>
            <p:nvPr/>
          </p:nvSpPr>
          <p:spPr>
            <a:xfrm>
              <a:off x="2686126" y="2346812"/>
              <a:ext cx="723900" cy="723900"/>
            </a:xfrm>
            <a:custGeom>
              <a:avLst/>
              <a:gdLst>
                <a:gd name="connsiteX0" fmla="*/ 361950 w 723900"/>
                <a:gd name="connsiteY0" fmla="*/ 38100 h 723900"/>
                <a:gd name="connsiteX1" fmla="*/ 685800 w 723900"/>
                <a:gd name="connsiteY1" fmla="*/ 361950 h 723900"/>
                <a:gd name="connsiteX2" fmla="*/ 361950 w 723900"/>
                <a:gd name="connsiteY2" fmla="*/ 685800 h 723900"/>
                <a:gd name="connsiteX3" fmla="*/ 38100 w 723900"/>
                <a:gd name="connsiteY3" fmla="*/ 361950 h 723900"/>
                <a:gd name="connsiteX4" fmla="*/ 361950 w 723900"/>
                <a:gd name="connsiteY4" fmla="*/ 38100 h 723900"/>
                <a:gd name="connsiteX5" fmla="*/ 361950 w 723900"/>
                <a:gd name="connsiteY5" fmla="*/ 0 h 723900"/>
                <a:gd name="connsiteX6" fmla="*/ 0 w 723900"/>
                <a:gd name="connsiteY6" fmla="*/ 361950 h 723900"/>
                <a:gd name="connsiteX7" fmla="*/ 361950 w 723900"/>
                <a:gd name="connsiteY7" fmla="*/ 723900 h 723900"/>
                <a:gd name="connsiteX8" fmla="*/ 723900 w 723900"/>
                <a:gd name="connsiteY8" fmla="*/ 361950 h 723900"/>
                <a:gd name="connsiteX9" fmla="*/ 361950 w 723900"/>
                <a:gd name="connsiteY9" fmla="*/ 0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23900" h="723900">
                  <a:moveTo>
                    <a:pt x="361950" y="38100"/>
                  </a:moveTo>
                  <a:cubicBezTo>
                    <a:pt x="540808" y="38100"/>
                    <a:pt x="685800" y="183092"/>
                    <a:pt x="685800" y="361950"/>
                  </a:cubicBezTo>
                  <a:cubicBezTo>
                    <a:pt x="685800" y="540808"/>
                    <a:pt x="540808" y="685800"/>
                    <a:pt x="361950" y="685800"/>
                  </a:cubicBezTo>
                  <a:cubicBezTo>
                    <a:pt x="183092" y="685800"/>
                    <a:pt x="38100" y="540808"/>
                    <a:pt x="38100" y="361950"/>
                  </a:cubicBezTo>
                  <a:cubicBezTo>
                    <a:pt x="38100" y="183092"/>
                    <a:pt x="183092" y="38100"/>
                    <a:pt x="361950" y="38100"/>
                  </a:cubicBezTo>
                  <a:moveTo>
                    <a:pt x="361950" y="0"/>
                  </a:moveTo>
                  <a:cubicBezTo>
                    <a:pt x="162051" y="0"/>
                    <a:pt x="0" y="162051"/>
                    <a:pt x="0" y="361950"/>
                  </a:cubicBezTo>
                  <a:cubicBezTo>
                    <a:pt x="0" y="561849"/>
                    <a:pt x="162051" y="723900"/>
                    <a:pt x="361950" y="723900"/>
                  </a:cubicBezTo>
                  <a:cubicBezTo>
                    <a:pt x="561849" y="723900"/>
                    <a:pt x="723900" y="561849"/>
                    <a:pt x="723900" y="361950"/>
                  </a:cubicBezTo>
                  <a:cubicBezTo>
                    <a:pt x="723900" y="162051"/>
                    <a:pt x="561849" y="0"/>
                    <a:pt x="361950" y="0"/>
                  </a:cubicBezTo>
                  <a:close/>
                </a:path>
              </a:pathLst>
            </a:custGeom>
            <a:solidFill>
              <a:srgbClr val="000000"/>
            </a:solidFill>
            <a:ln w="9525" cap="flat">
              <a:noFill/>
              <a:prstDash val="solid"/>
              <a:miter/>
            </a:ln>
          </p:spPr>
          <p:txBody>
            <a:bodyPr rtlCol="0" anchor="ctr"/>
            <a:lstStyle/>
            <a:p>
              <a:endParaRPr lang="en-US"/>
            </a:p>
          </p:txBody>
        </p:sp>
      </p:grpSp>
      <p:sp>
        <p:nvSpPr>
          <p:cNvPr id="44" name="Graphic 13" descr="Confused face with solid fill">
            <a:extLst>
              <a:ext uri="{FF2B5EF4-FFF2-40B4-BE49-F238E27FC236}">
                <a16:creationId xmlns:a16="http://schemas.microsoft.com/office/drawing/2014/main" id="{AAE13114-20AE-492C-AC64-4BE96DEBB314}"/>
              </a:ext>
            </a:extLst>
          </p:cNvPr>
          <p:cNvSpPr/>
          <p:nvPr/>
        </p:nvSpPr>
        <p:spPr>
          <a:xfrm>
            <a:off x="2684774" y="5033518"/>
            <a:ext cx="723900" cy="723900"/>
          </a:xfrm>
          <a:custGeom>
            <a:avLst/>
            <a:gdLst>
              <a:gd name="connsiteX0" fmla="*/ 361950 w 723900"/>
              <a:gd name="connsiteY0" fmla="*/ 0 h 723900"/>
              <a:gd name="connsiteX1" fmla="*/ 0 w 723900"/>
              <a:gd name="connsiteY1" fmla="*/ 361950 h 723900"/>
              <a:gd name="connsiteX2" fmla="*/ 361950 w 723900"/>
              <a:gd name="connsiteY2" fmla="*/ 723900 h 723900"/>
              <a:gd name="connsiteX3" fmla="*/ 723900 w 723900"/>
              <a:gd name="connsiteY3" fmla="*/ 361950 h 723900"/>
              <a:gd name="connsiteX4" fmla="*/ 361950 w 723900"/>
              <a:gd name="connsiteY4" fmla="*/ 0 h 723900"/>
              <a:gd name="connsiteX5" fmla="*/ 142875 w 723900"/>
              <a:gd name="connsiteY5" fmla="*/ 182880 h 723900"/>
              <a:gd name="connsiteX6" fmla="*/ 160020 w 723900"/>
              <a:gd name="connsiteY6" fmla="*/ 161925 h 723900"/>
              <a:gd name="connsiteX7" fmla="*/ 255270 w 723900"/>
              <a:gd name="connsiteY7" fmla="*/ 152400 h 723900"/>
              <a:gd name="connsiteX8" fmla="*/ 276225 w 723900"/>
              <a:gd name="connsiteY8" fmla="*/ 169545 h 723900"/>
              <a:gd name="connsiteX9" fmla="*/ 259080 w 723900"/>
              <a:gd name="connsiteY9" fmla="*/ 190500 h 723900"/>
              <a:gd name="connsiteX10" fmla="*/ 163830 w 723900"/>
              <a:gd name="connsiteY10" fmla="*/ 200025 h 723900"/>
              <a:gd name="connsiteX11" fmla="*/ 161925 w 723900"/>
              <a:gd name="connsiteY11" fmla="*/ 200025 h 723900"/>
              <a:gd name="connsiteX12" fmla="*/ 142875 w 723900"/>
              <a:gd name="connsiteY12" fmla="*/ 182880 h 723900"/>
              <a:gd name="connsiteX13" fmla="*/ 209550 w 723900"/>
              <a:gd name="connsiteY13" fmla="*/ 361950 h 723900"/>
              <a:gd name="connsiteX14" fmla="*/ 152400 w 723900"/>
              <a:gd name="connsiteY14" fmla="*/ 304800 h 723900"/>
              <a:gd name="connsiteX15" fmla="*/ 209550 w 723900"/>
              <a:gd name="connsiteY15" fmla="*/ 247650 h 723900"/>
              <a:gd name="connsiteX16" fmla="*/ 266700 w 723900"/>
              <a:gd name="connsiteY16" fmla="*/ 304800 h 723900"/>
              <a:gd name="connsiteX17" fmla="*/ 209550 w 723900"/>
              <a:gd name="connsiteY17" fmla="*/ 361950 h 723900"/>
              <a:gd name="connsiteX18" fmla="*/ 481013 w 723900"/>
              <a:gd name="connsiteY18" fmla="*/ 516255 h 723900"/>
              <a:gd name="connsiteX19" fmla="*/ 458153 w 723900"/>
              <a:gd name="connsiteY19" fmla="*/ 530543 h 723900"/>
              <a:gd name="connsiteX20" fmla="*/ 287655 w 723900"/>
              <a:gd name="connsiteY20" fmla="*/ 559118 h 723900"/>
              <a:gd name="connsiteX21" fmla="*/ 276225 w 723900"/>
              <a:gd name="connsiteY21" fmla="*/ 562928 h 723900"/>
              <a:gd name="connsiteX22" fmla="*/ 260985 w 723900"/>
              <a:gd name="connsiteY22" fmla="*/ 555308 h 723900"/>
              <a:gd name="connsiteX23" fmla="*/ 264795 w 723900"/>
              <a:gd name="connsiteY23" fmla="*/ 528638 h 723900"/>
              <a:gd name="connsiteX24" fmla="*/ 467678 w 723900"/>
              <a:gd name="connsiteY24" fmla="*/ 493395 h 723900"/>
              <a:gd name="connsiteX25" fmla="*/ 481013 w 723900"/>
              <a:gd name="connsiteY25" fmla="*/ 516255 h 723900"/>
              <a:gd name="connsiteX26" fmla="*/ 514350 w 723900"/>
              <a:gd name="connsiteY26" fmla="*/ 361950 h 723900"/>
              <a:gd name="connsiteX27" fmla="*/ 457200 w 723900"/>
              <a:gd name="connsiteY27" fmla="*/ 304800 h 723900"/>
              <a:gd name="connsiteX28" fmla="*/ 514350 w 723900"/>
              <a:gd name="connsiteY28" fmla="*/ 247650 h 723900"/>
              <a:gd name="connsiteX29" fmla="*/ 571500 w 723900"/>
              <a:gd name="connsiteY29" fmla="*/ 304800 h 723900"/>
              <a:gd name="connsiteX30" fmla="*/ 514350 w 723900"/>
              <a:gd name="connsiteY30" fmla="*/ 361950 h 723900"/>
              <a:gd name="connsiteX31" fmla="*/ 561975 w 723900"/>
              <a:gd name="connsiteY31" fmla="*/ 200025 h 723900"/>
              <a:gd name="connsiteX32" fmla="*/ 560070 w 723900"/>
              <a:gd name="connsiteY32" fmla="*/ 200025 h 723900"/>
              <a:gd name="connsiteX33" fmla="*/ 464820 w 723900"/>
              <a:gd name="connsiteY33" fmla="*/ 190500 h 723900"/>
              <a:gd name="connsiteX34" fmla="*/ 447675 w 723900"/>
              <a:gd name="connsiteY34" fmla="*/ 169545 h 723900"/>
              <a:gd name="connsiteX35" fmla="*/ 468630 w 723900"/>
              <a:gd name="connsiteY35" fmla="*/ 152400 h 723900"/>
              <a:gd name="connsiteX36" fmla="*/ 563880 w 723900"/>
              <a:gd name="connsiteY36" fmla="*/ 161925 h 723900"/>
              <a:gd name="connsiteX37" fmla="*/ 581025 w 723900"/>
              <a:gd name="connsiteY37" fmla="*/ 182880 h 723900"/>
              <a:gd name="connsiteX38" fmla="*/ 561975 w 723900"/>
              <a:gd name="connsiteY38" fmla="*/ 200025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23900" h="723900">
                <a:moveTo>
                  <a:pt x="361950" y="0"/>
                </a:moveTo>
                <a:cubicBezTo>
                  <a:pt x="161925" y="0"/>
                  <a:pt x="0" y="161925"/>
                  <a:pt x="0" y="361950"/>
                </a:cubicBezTo>
                <a:cubicBezTo>
                  <a:pt x="0" y="561975"/>
                  <a:pt x="161925" y="723900"/>
                  <a:pt x="361950" y="723900"/>
                </a:cubicBezTo>
                <a:cubicBezTo>
                  <a:pt x="561975" y="723900"/>
                  <a:pt x="723900" y="561975"/>
                  <a:pt x="723900" y="361950"/>
                </a:cubicBezTo>
                <a:cubicBezTo>
                  <a:pt x="723900" y="161925"/>
                  <a:pt x="561975" y="0"/>
                  <a:pt x="361950" y="0"/>
                </a:cubicBezTo>
                <a:close/>
                <a:moveTo>
                  <a:pt x="142875" y="182880"/>
                </a:moveTo>
                <a:cubicBezTo>
                  <a:pt x="141923" y="172403"/>
                  <a:pt x="149543" y="162878"/>
                  <a:pt x="160020" y="161925"/>
                </a:cubicBezTo>
                <a:lnTo>
                  <a:pt x="255270" y="152400"/>
                </a:lnTo>
                <a:cubicBezTo>
                  <a:pt x="265748" y="151448"/>
                  <a:pt x="275273" y="159068"/>
                  <a:pt x="276225" y="169545"/>
                </a:cubicBezTo>
                <a:cubicBezTo>
                  <a:pt x="277178" y="180023"/>
                  <a:pt x="269558" y="189548"/>
                  <a:pt x="259080" y="190500"/>
                </a:cubicBezTo>
                <a:lnTo>
                  <a:pt x="163830" y="200025"/>
                </a:lnTo>
                <a:cubicBezTo>
                  <a:pt x="162878" y="200025"/>
                  <a:pt x="162878" y="200025"/>
                  <a:pt x="161925" y="200025"/>
                </a:cubicBezTo>
                <a:cubicBezTo>
                  <a:pt x="152400" y="200025"/>
                  <a:pt x="143828" y="192405"/>
                  <a:pt x="142875" y="182880"/>
                </a:cubicBezTo>
                <a:close/>
                <a:moveTo>
                  <a:pt x="209550" y="361950"/>
                </a:moveTo>
                <a:cubicBezTo>
                  <a:pt x="178118" y="361950"/>
                  <a:pt x="152400" y="336233"/>
                  <a:pt x="152400" y="304800"/>
                </a:cubicBezTo>
                <a:cubicBezTo>
                  <a:pt x="152400" y="273368"/>
                  <a:pt x="178118" y="247650"/>
                  <a:pt x="209550" y="247650"/>
                </a:cubicBezTo>
                <a:cubicBezTo>
                  <a:pt x="240983" y="247650"/>
                  <a:pt x="266700" y="273368"/>
                  <a:pt x="266700" y="304800"/>
                </a:cubicBezTo>
                <a:cubicBezTo>
                  <a:pt x="266700" y="336233"/>
                  <a:pt x="240983" y="361950"/>
                  <a:pt x="209550" y="361950"/>
                </a:cubicBezTo>
                <a:close/>
                <a:moveTo>
                  <a:pt x="481013" y="516255"/>
                </a:moveTo>
                <a:cubicBezTo>
                  <a:pt x="478155" y="526733"/>
                  <a:pt x="468630" y="532448"/>
                  <a:pt x="458153" y="530543"/>
                </a:cubicBezTo>
                <a:cubicBezTo>
                  <a:pt x="356235" y="506730"/>
                  <a:pt x="288608" y="558165"/>
                  <a:pt x="287655" y="559118"/>
                </a:cubicBezTo>
                <a:cubicBezTo>
                  <a:pt x="283845" y="561975"/>
                  <a:pt x="280035" y="562928"/>
                  <a:pt x="276225" y="562928"/>
                </a:cubicBezTo>
                <a:cubicBezTo>
                  <a:pt x="270510" y="562928"/>
                  <a:pt x="264795" y="560070"/>
                  <a:pt x="260985" y="555308"/>
                </a:cubicBezTo>
                <a:cubicBezTo>
                  <a:pt x="254318" y="546735"/>
                  <a:pt x="256223" y="535305"/>
                  <a:pt x="264795" y="528638"/>
                </a:cubicBezTo>
                <a:cubicBezTo>
                  <a:pt x="268605" y="525780"/>
                  <a:pt x="348615" y="464820"/>
                  <a:pt x="467678" y="493395"/>
                </a:cubicBezTo>
                <a:cubicBezTo>
                  <a:pt x="477203" y="495300"/>
                  <a:pt x="483870" y="505778"/>
                  <a:pt x="481013" y="516255"/>
                </a:cubicBezTo>
                <a:close/>
                <a:moveTo>
                  <a:pt x="514350" y="361950"/>
                </a:moveTo>
                <a:cubicBezTo>
                  <a:pt x="482918" y="361950"/>
                  <a:pt x="457200" y="336233"/>
                  <a:pt x="457200" y="304800"/>
                </a:cubicBezTo>
                <a:cubicBezTo>
                  <a:pt x="457200" y="273368"/>
                  <a:pt x="482918" y="247650"/>
                  <a:pt x="514350" y="247650"/>
                </a:cubicBezTo>
                <a:cubicBezTo>
                  <a:pt x="545783" y="247650"/>
                  <a:pt x="571500" y="273368"/>
                  <a:pt x="571500" y="304800"/>
                </a:cubicBezTo>
                <a:cubicBezTo>
                  <a:pt x="571500" y="336233"/>
                  <a:pt x="545783" y="361950"/>
                  <a:pt x="514350" y="361950"/>
                </a:cubicBezTo>
                <a:close/>
                <a:moveTo>
                  <a:pt x="561975" y="200025"/>
                </a:moveTo>
                <a:cubicBezTo>
                  <a:pt x="561023" y="200025"/>
                  <a:pt x="561023" y="200025"/>
                  <a:pt x="560070" y="200025"/>
                </a:cubicBezTo>
                <a:lnTo>
                  <a:pt x="464820" y="190500"/>
                </a:lnTo>
                <a:cubicBezTo>
                  <a:pt x="454343" y="189548"/>
                  <a:pt x="446723" y="180023"/>
                  <a:pt x="447675" y="169545"/>
                </a:cubicBezTo>
                <a:cubicBezTo>
                  <a:pt x="448628" y="159068"/>
                  <a:pt x="458153" y="151448"/>
                  <a:pt x="468630" y="152400"/>
                </a:cubicBezTo>
                <a:lnTo>
                  <a:pt x="563880" y="161925"/>
                </a:lnTo>
                <a:cubicBezTo>
                  <a:pt x="574358" y="162878"/>
                  <a:pt x="581978" y="172403"/>
                  <a:pt x="581025" y="182880"/>
                </a:cubicBezTo>
                <a:cubicBezTo>
                  <a:pt x="580073" y="192405"/>
                  <a:pt x="571500" y="200025"/>
                  <a:pt x="561975" y="200025"/>
                </a:cubicBezTo>
                <a:close/>
              </a:path>
            </a:pathLst>
          </a:custGeom>
          <a:solidFill>
            <a:srgbClr val="000000"/>
          </a:solidFill>
          <a:ln w="9525" cap="flat">
            <a:noFill/>
            <a:prstDash val="solid"/>
            <a:miter/>
          </a:ln>
        </p:spPr>
        <p:txBody>
          <a:bodyPr rtlCol="0" anchor="ct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570269" y="1108880"/>
            <a:ext cx="3491345"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4016007" y="510070"/>
            <a:ext cx="7356764" cy="4721752"/>
          </a:xfrm>
          <a:prstGeom prst="rect">
            <a:avLst/>
          </a:prstGeom>
        </p:spPr>
        <p:txBody>
          <a:bodyPr vert="horz" lIns="91440" tIns="45720" rIns="91440" bIns="45720" rtlCol="0" anchor="ctr">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AutoNum type="arabicPeriod"/>
              <a:defRPr/>
            </a:pPr>
            <a:r>
              <a:rPr lang="en-US" dirty="0">
                <a:solidFill>
                  <a:schemeClr val="bg2"/>
                </a:solidFill>
              </a:rPr>
              <a:t>US Government  Public Health Emergency BARDA</a:t>
            </a:r>
          </a:p>
          <a:p>
            <a:pPr marL="342900" indent="-342900">
              <a:buAutoNum type="arabicPeriod"/>
              <a:defRPr/>
            </a:pPr>
            <a:r>
              <a:rPr lang="en-US" dirty="0">
                <a:solidFill>
                  <a:schemeClr val="bg2"/>
                </a:solidFill>
              </a:rPr>
              <a:t>CCI</a:t>
            </a:r>
          </a:p>
          <a:p>
            <a:pPr marL="342900" indent="-342900">
              <a:buAutoNum type="arabicPeriod"/>
              <a:defRPr/>
            </a:pPr>
            <a:r>
              <a:rPr lang="en-US" dirty="0">
                <a:solidFill>
                  <a:schemeClr val="bg2"/>
                </a:solidFill>
              </a:rPr>
              <a:t>Identity Working Group</a:t>
            </a:r>
          </a:p>
          <a:p>
            <a:pPr marL="342900" indent="-342900">
              <a:buAutoNum type="arabicPeriod"/>
              <a:defRPr/>
            </a:pPr>
            <a:r>
              <a:rPr lang="en-US" dirty="0"/>
              <a:t>IBM Call For Code</a:t>
            </a:r>
          </a:p>
          <a:p>
            <a:pPr marL="342900" indent="-342900">
              <a:buAutoNum type="arabicPeriod"/>
              <a:defRPr/>
            </a:pPr>
            <a:r>
              <a:rPr lang="en-US" dirty="0">
                <a:solidFill>
                  <a:schemeClr val="bg2"/>
                </a:solidFill>
              </a:rPr>
              <a:t>Government Blockchain Assoc  </a:t>
            </a:r>
          </a:p>
          <a:p>
            <a:pPr marL="342900" indent="-342900">
              <a:buAutoNum type="arabicPeriod"/>
              <a:defRPr/>
            </a:pPr>
            <a:r>
              <a:rPr lang="en-US" dirty="0">
                <a:solidFill>
                  <a:schemeClr val="bg2"/>
                </a:solidFill>
              </a:rPr>
              <a:t>New Jersey Initiative</a:t>
            </a:r>
          </a:p>
          <a:p>
            <a:pPr marL="342900" indent="-342900">
              <a:buAutoNum type="arabicPeriod"/>
              <a:defRPr/>
            </a:pPr>
            <a:r>
              <a:rPr lang="en-US" dirty="0">
                <a:solidFill>
                  <a:schemeClr val="bg2"/>
                </a:solidFill>
              </a:rPr>
              <a:t>The Giving Chain  </a:t>
            </a:r>
          </a:p>
          <a:p>
            <a:pPr marL="342900" indent="-342900">
              <a:buAutoNum type="arabicPeriod"/>
              <a:defRPr/>
            </a:pPr>
            <a:r>
              <a:rPr lang="en-US" dirty="0">
                <a:solidFill>
                  <a:schemeClr val="bg2"/>
                </a:solidFill>
              </a:rPr>
              <a:t>Wrap up</a:t>
            </a:r>
            <a:endParaRPr lang="en-US" sz="3600" b="1" dirty="0">
              <a:solidFill>
                <a:schemeClr val="bg2"/>
              </a:solidFill>
              <a:latin typeface="Arial Rounded MT Bold" panose="020F0704030504030204" pitchFamily="34" charset="0"/>
            </a:endParaRPr>
          </a:p>
          <a:p>
            <a:pPr marL="0" indent="0">
              <a:buNone/>
              <a:defRPr/>
            </a:pPr>
            <a:br>
              <a:rPr lang="en-US" dirty="0"/>
            </a:br>
            <a:br>
              <a:rPr lang="en-US" dirty="0"/>
            </a:br>
            <a:endParaRPr kumimoji="0" lang="en-US" sz="1800" b="1" i="0" u="none" strike="noStrike" kern="1200" cap="none" spc="0" normalizeH="0" baseline="0" noProof="0" dirty="0">
              <a:ln>
                <a:noFill/>
              </a:ln>
              <a:solidFill>
                <a:schemeClr val="bg1">
                  <a:lumMod val="85000"/>
                </a:schemeClr>
              </a:solidFill>
              <a:effectLst/>
              <a:uLnTx/>
              <a:uFillTx/>
              <a:latin typeface="Arial Rounded MT Bold" panose="020F070403050403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7024828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9C59B9B-0D43-4180-8C49-479C15832AEC}"/>
              </a:ext>
            </a:extLst>
          </p:cNvPr>
          <p:cNvSpPr>
            <a:spLocks noGrp="1"/>
          </p:cNvSpPr>
          <p:nvPr>
            <p:ph type="ftr" sz="quarter" idx="11"/>
          </p:nvPr>
        </p:nvSpPr>
        <p:spPr/>
        <p:txBody>
          <a:bodyPr/>
          <a:lstStyle/>
          <a:p>
            <a:endParaRPr lang="en-US"/>
          </a:p>
        </p:txBody>
      </p:sp>
      <p:pic>
        <p:nvPicPr>
          <p:cNvPr id="3" name="Picture 2">
            <a:extLst>
              <a:ext uri="{FF2B5EF4-FFF2-40B4-BE49-F238E27FC236}">
                <a16:creationId xmlns:a16="http://schemas.microsoft.com/office/drawing/2014/main" id="{2B6EB409-FD09-4C40-81C9-6D9D08FC807F}"/>
              </a:ext>
            </a:extLst>
          </p:cNvPr>
          <p:cNvPicPr>
            <a:picLocks noChangeAspect="1"/>
          </p:cNvPicPr>
          <p:nvPr/>
        </p:nvPicPr>
        <p:blipFill>
          <a:blip r:embed="rId2"/>
          <a:stretch>
            <a:fillRect/>
          </a:stretch>
        </p:blipFill>
        <p:spPr>
          <a:xfrm>
            <a:off x="3516937" y="1312509"/>
            <a:ext cx="7488288" cy="4888133"/>
          </a:xfrm>
          <a:prstGeom prst="rect">
            <a:avLst/>
          </a:prstGeom>
        </p:spPr>
      </p:pic>
      <p:pic>
        <p:nvPicPr>
          <p:cNvPr id="4" name="Content Placeholder 5" descr="A picture containing clipart&#10;&#10;Description automatically generated">
            <a:extLst>
              <a:ext uri="{FF2B5EF4-FFF2-40B4-BE49-F238E27FC236}">
                <a16:creationId xmlns:a16="http://schemas.microsoft.com/office/drawing/2014/main" id="{A12BBA6A-AE06-4685-BF95-53832256AB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
        <p:nvSpPr>
          <p:cNvPr id="5" name="Explosion: 8 Points 4">
            <a:extLst>
              <a:ext uri="{FF2B5EF4-FFF2-40B4-BE49-F238E27FC236}">
                <a16:creationId xmlns:a16="http://schemas.microsoft.com/office/drawing/2014/main" id="{2DD4FCA3-C654-48B9-A1CF-C34690328302}"/>
              </a:ext>
            </a:extLst>
          </p:cNvPr>
          <p:cNvSpPr/>
          <p:nvPr/>
        </p:nvSpPr>
        <p:spPr>
          <a:xfrm rot="19387966">
            <a:off x="835616" y="788664"/>
            <a:ext cx="2514600" cy="2421732"/>
          </a:xfrm>
          <a:prstGeom prst="irregularSeal1">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IBM Call for Code</a:t>
            </a:r>
          </a:p>
        </p:txBody>
      </p:sp>
      <p:sp>
        <p:nvSpPr>
          <p:cNvPr id="6" name="Arrow: Right 5">
            <a:extLst>
              <a:ext uri="{FF2B5EF4-FFF2-40B4-BE49-F238E27FC236}">
                <a16:creationId xmlns:a16="http://schemas.microsoft.com/office/drawing/2014/main" id="{DD5DA81D-FFC4-4956-8F5A-A85A27A729EA}"/>
              </a:ext>
            </a:extLst>
          </p:cNvPr>
          <p:cNvSpPr/>
          <p:nvPr/>
        </p:nvSpPr>
        <p:spPr>
          <a:xfrm rot="2657523">
            <a:off x="5437776" y="4353686"/>
            <a:ext cx="1134856" cy="285474"/>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67186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570269" y="1108880"/>
            <a:ext cx="3491345"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4482935" y="964028"/>
            <a:ext cx="7356764" cy="472175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AutoNum type="arabicPeriod"/>
              <a:defRPr/>
            </a:pPr>
            <a:r>
              <a:rPr lang="en-US" dirty="0">
                <a:solidFill>
                  <a:schemeClr val="bg2"/>
                </a:solidFill>
              </a:rPr>
              <a:t>US Government  Public Health Emergency BARDA</a:t>
            </a:r>
          </a:p>
          <a:p>
            <a:pPr marL="342900" indent="-342900">
              <a:buAutoNum type="arabicPeriod"/>
              <a:defRPr/>
            </a:pPr>
            <a:r>
              <a:rPr lang="en-US" dirty="0">
                <a:solidFill>
                  <a:schemeClr val="bg2"/>
                </a:solidFill>
              </a:rPr>
              <a:t>CCI</a:t>
            </a:r>
          </a:p>
          <a:p>
            <a:pPr marL="342900" indent="-342900">
              <a:buAutoNum type="arabicPeriod"/>
              <a:defRPr/>
            </a:pPr>
            <a:r>
              <a:rPr lang="en-US" dirty="0">
                <a:solidFill>
                  <a:schemeClr val="bg2"/>
                </a:solidFill>
              </a:rPr>
              <a:t>Identity Working Group</a:t>
            </a:r>
          </a:p>
          <a:p>
            <a:pPr marL="342900" indent="-342900">
              <a:buAutoNum type="arabicPeriod"/>
              <a:defRPr/>
            </a:pPr>
            <a:r>
              <a:rPr lang="en-US" dirty="0">
                <a:solidFill>
                  <a:schemeClr val="bg2"/>
                </a:solidFill>
              </a:rPr>
              <a:t>IBM Call For Code</a:t>
            </a:r>
          </a:p>
          <a:p>
            <a:pPr marL="342900" indent="-342900">
              <a:buAutoNum type="arabicPeriod"/>
              <a:defRPr/>
            </a:pPr>
            <a:r>
              <a:rPr lang="en-US" b="1" dirty="0"/>
              <a:t>Government Blockchain Assoc  </a:t>
            </a:r>
          </a:p>
          <a:p>
            <a:pPr marL="342900" indent="-342900">
              <a:buAutoNum type="arabicPeriod"/>
              <a:defRPr/>
            </a:pPr>
            <a:r>
              <a:rPr lang="en-US" dirty="0">
                <a:solidFill>
                  <a:schemeClr val="bg2"/>
                </a:solidFill>
              </a:rPr>
              <a:t>New Jersey Initiative</a:t>
            </a:r>
          </a:p>
          <a:p>
            <a:pPr marL="342900" indent="-342900">
              <a:buAutoNum type="arabicPeriod"/>
              <a:defRPr/>
            </a:pPr>
            <a:r>
              <a:rPr lang="en-US" dirty="0">
                <a:solidFill>
                  <a:schemeClr val="bg2"/>
                </a:solidFill>
              </a:rPr>
              <a:t>The Giving Chain  </a:t>
            </a:r>
          </a:p>
          <a:p>
            <a:pPr marL="342900" indent="-342900">
              <a:buAutoNum type="arabicPeriod"/>
              <a:defRPr/>
            </a:pPr>
            <a:r>
              <a:rPr lang="en-US" dirty="0">
                <a:solidFill>
                  <a:schemeClr val="bg2"/>
                </a:solidFill>
              </a:rPr>
              <a:t>Wrap up</a:t>
            </a:r>
            <a:endParaRPr lang="en-US" sz="3600" b="1" dirty="0">
              <a:solidFill>
                <a:schemeClr val="bg2"/>
              </a:solidFill>
              <a:latin typeface="Arial Rounded MT Bold" panose="020F0704030504030204" pitchFamily="34" charset="0"/>
            </a:endParaRPr>
          </a:p>
          <a:p>
            <a:pPr marL="0" indent="0">
              <a:buNone/>
              <a:defRPr/>
            </a:pPr>
            <a:endParaRPr kumimoji="0" lang="en-US" sz="1800" b="1" i="0" u="none" strike="noStrike" kern="1200" cap="none" spc="0" normalizeH="0" baseline="0" noProof="0" dirty="0">
              <a:ln>
                <a:noFill/>
              </a:ln>
              <a:solidFill>
                <a:schemeClr val="bg1">
                  <a:lumMod val="85000"/>
                </a:schemeClr>
              </a:solidFill>
              <a:effectLst/>
              <a:uLnTx/>
              <a:uFillTx/>
              <a:latin typeface="Arial Rounded MT Bold" panose="020F070403050403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8868316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4" name="Rectangle 136">
            <a:extLst>
              <a:ext uri="{FF2B5EF4-FFF2-40B4-BE49-F238E27FC236}">
                <a16:creationId xmlns:a16="http://schemas.microsoft.com/office/drawing/2014/main" id="{16F9E488-0718-4E1E-9D12-26779F6062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55" name="Group 138">
            <a:extLst>
              <a:ext uri="{FF2B5EF4-FFF2-40B4-BE49-F238E27FC236}">
                <a16:creationId xmlns:a16="http://schemas.microsoft.com/office/drawing/2014/main" id="{5CA4BCD1-F813-4A68-8727-7A3DE67AC5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31480" y="1075612"/>
            <a:ext cx="1128382" cy="847206"/>
            <a:chOff x="7393391" y="1075612"/>
            <a:chExt cx="1128382" cy="847206"/>
          </a:xfrm>
        </p:grpSpPr>
        <p:sp>
          <p:nvSpPr>
            <p:cNvPr id="140" name="Freeform 5">
              <a:extLst>
                <a:ext uri="{FF2B5EF4-FFF2-40B4-BE49-F238E27FC236}">
                  <a16:creationId xmlns:a16="http://schemas.microsoft.com/office/drawing/2014/main" id="{A152F29E-C625-4313-96BF-5675B357C03A}"/>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393391" y="1327438"/>
              <a:ext cx="675351" cy="595380"/>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sp>
          <p:nvSpPr>
            <p:cNvPr id="2056" name="Freeform 5">
              <a:extLst>
                <a:ext uri="{FF2B5EF4-FFF2-40B4-BE49-F238E27FC236}">
                  <a16:creationId xmlns:a16="http://schemas.microsoft.com/office/drawing/2014/main" id="{C2A5CB78-6497-4151-83B6-568BD27EC573}"/>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7971281" y="1075612"/>
              <a:ext cx="550492" cy="485306"/>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tx1"/>
              </a:solidFill>
            </a:ln>
          </p:spPr>
          <p:txBody>
            <a:bodyPr vert="horz" wrap="square" lIns="91440" tIns="45720" rIns="91440" bIns="45720" numCol="1" anchor="t" anchorCtr="0" compatLnSpc="1">
              <a:prstTxWarp prst="textNoShape">
                <a:avLst/>
              </a:prstTxWarp>
            </a:bodyPr>
            <a:lstStyle/>
            <a:p>
              <a:endParaRPr lang="en-US"/>
            </a:p>
          </p:txBody>
        </p:sp>
      </p:grpSp>
      <p:sp>
        <p:nvSpPr>
          <p:cNvPr id="2057" name="Freeform: Shape 142">
            <a:extLst>
              <a:ext uri="{FF2B5EF4-FFF2-40B4-BE49-F238E27FC236}">
                <a16:creationId xmlns:a16="http://schemas.microsoft.com/office/drawing/2014/main" id="{FA6F8ABB-6C5D-4349-9E1B-198D1ABFA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06304" y="2134209"/>
            <a:ext cx="4840399" cy="4290450"/>
          </a:xfrm>
          <a:custGeom>
            <a:avLst/>
            <a:gdLst>
              <a:gd name="connsiteX0" fmla="*/ 853538 w 2991693"/>
              <a:gd name="connsiteY0" fmla="*/ 0 h 2651787"/>
              <a:gd name="connsiteX1" fmla="*/ 2141030 w 2991693"/>
              <a:gd name="connsiteY1" fmla="*/ 0 h 2651787"/>
              <a:gd name="connsiteX2" fmla="*/ 2324957 w 2991693"/>
              <a:gd name="connsiteY2" fmla="*/ 103466 h 2651787"/>
              <a:gd name="connsiteX3" fmla="*/ 2968702 w 2991693"/>
              <a:gd name="connsiteY3" fmla="*/ 1218596 h 2651787"/>
              <a:gd name="connsiteX4" fmla="*/ 2968702 w 2991693"/>
              <a:gd name="connsiteY4" fmla="*/ 1433192 h 2651787"/>
              <a:gd name="connsiteX5" fmla="*/ 2324957 w 2991693"/>
              <a:gd name="connsiteY5" fmla="*/ 2548321 h 2651787"/>
              <a:gd name="connsiteX6" fmla="*/ 2141030 w 2991693"/>
              <a:gd name="connsiteY6" fmla="*/ 2651787 h 2651787"/>
              <a:gd name="connsiteX7" fmla="*/ 853538 w 2991693"/>
              <a:gd name="connsiteY7" fmla="*/ 2651787 h 2651787"/>
              <a:gd name="connsiteX8" fmla="*/ 669612 w 2991693"/>
              <a:gd name="connsiteY8" fmla="*/ 2548321 h 2651787"/>
              <a:gd name="connsiteX9" fmla="*/ 25866 w 2991693"/>
              <a:gd name="connsiteY9" fmla="*/ 1433192 h 2651787"/>
              <a:gd name="connsiteX10" fmla="*/ 25866 w 2991693"/>
              <a:gd name="connsiteY10" fmla="*/ 1218596 h 2651787"/>
              <a:gd name="connsiteX11" fmla="*/ 669612 w 2991693"/>
              <a:gd name="connsiteY11" fmla="*/ 103466 h 2651787"/>
              <a:gd name="connsiteX12" fmla="*/ 853538 w 2991693"/>
              <a:gd name="connsiteY12" fmla="*/ 0 h 265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91693" h="2651787">
                <a:moveTo>
                  <a:pt x="853538" y="0"/>
                </a:moveTo>
                <a:cubicBezTo>
                  <a:pt x="2141030" y="0"/>
                  <a:pt x="2141030" y="0"/>
                  <a:pt x="2141030" y="0"/>
                </a:cubicBezTo>
                <a:cubicBezTo>
                  <a:pt x="2206170" y="0"/>
                  <a:pt x="2290471" y="45985"/>
                  <a:pt x="2324957" y="103466"/>
                </a:cubicBezTo>
                <a:cubicBezTo>
                  <a:pt x="2968702" y="1218596"/>
                  <a:pt x="2968702" y="1218596"/>
                  <a:pt x="2968702" y="1218596"/>
                </a:cubicBezTo>
                <a:cubicBezTo>
                  <a:pt x="2999357" y="1279909"/>
                  <a:pt x="2999357" y="1371878"/>
                  <a:pt x="2968702" y="1433192"/>
                </a:cubicBezTo>
                <a:cubicBezTo>
                  <a:pt x="2324957" y="2548321"/>
                  <a:pt x="2324957" y="2548321"/>
                  <a:pt x="2324957" y="2548321"/>
                </a:cubicBezTo>
                <a:cubicBezTo>
                  <a:pt x="2290471" y="2605803"/>
                  <a:pt x="2206170" y="2651787"/>
                  <a:pt x="2141030" y="2651787"/>
                </a:cubicBezTo>
                <a:lnTo>
                  <a:pt x="853538" y="2651787"/>
                </a:lnTo>
                <a:cubicBezTo>
                  <a:pt x="784566" y="2651787"/>
                  <a:pt x="700266" y="2605803"/>
                  <a:pt x="669612" y="2548321"/>
                </a:cubicBezTo>
                <a:cubicBezTo>
                  <a:pt x="25866" y="1433192"/>
                  <a:pt x="25866" y="1433192"/>
                  <a:pt x="25866" y="1433192"/>
                </a:cubicBezTo>
                <a:cubicBezTo>
                  <a:pt x="-8621" y="1371878"/>
                  <a:pt x="-8621" y="1279909"/>
                  <a:pt x="25866" y="1218596"/>
                </a:cubicBezTo>
                <a:cubicBezTo>
                  <a:pt x="669612" y="103466"/>
                  <a:pt x="669612" y="103466"/>
                  <a:pt x="669612" y="103466"/>
                </a:cubicBezTo>
                <a:cubicBezTo>
                  <a:pt x="700266" y="45985"/>
                  <a:pt x="784566" y="0"/>
                  <a:pt x="853538" y="0"/>
                </a:cubicBezTo>
                <a:close/>
              </a:path>
            </a:pathLst>
          </a:custGeom>
          <a:noFill/>
          <a:ln w="50800" cmpd="sng">
            <a:solidFill>
              <a:schemeClr val="tx1"/>
            </a:solid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useBgFill="1">
        <p:nvSpPr>
          <p:cNvPr id="145" name="Freeform: Shape 144">
            <a:extLst>
              <a:ext uri="{FF2B5EF4-FFF2-40B4-BE49-F238E27FC236}">
                <a16:creationId xmlns:a16="http://schemas.microsoft.com/office/drawing/2014/main" id="{E4B9AB89-BA23-4985-97B3-EB677E4963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07271" y="421767"/>
            <a:ext cx="2847251" cy="2523756"/>
          </a:xfrm>
          <a:custGeom>
            <a:avLst/>
            <a:gdLst>
              <a:gd name="connsiteX0" fmla="*/ 853538 w 2991693"/>
              <a:gd name="connsiteY0" fmla="*/ 0 h 2651787"/>
              <a:gd name="connsiteX1" fmla="*/ 2141030 w 2991693"/>
              <a:gd name="connsiteY1" fmla="*/ 0 h 2651787"/>
              <a:gd name="connsiteX2" fmla="*/ 2324957 w 2991693"/>
              <a:gd name="connsiteY2" fmla="*/ 103466 h 2651787"/>
              <a:gd name="connsiteX3" fmla="*/ 2968702 w 2991693"/>
              <a:gd name="connsiteY3" fmla="*/ 1218596 h 2651787"/>
              <a:gd name="connsiteX4" fmla="*/ 2968702 w 2991693"/>
              <a:gd name="connsiteY4" fmla="*/ 1433192 h 2651787"/>
              <a:gd name="connsiteX5" fmla="*/ 2324957 w 2991693"/>
              <a:gd name="connsiteY5" fmla="*/ 2548321 h 2651787"/>
              <a:gd name="connsiteX6" fmla="*/ 2141030 w 2991693"/>
              <a:gd name="connsiteY6" fmla="*/ 2651787 h 2651787"/>
              <a:gd name="connsiteX7" fmla="*/ 853538 w 2991693"/>
              <a:gd name="connsiteY7" fmla="*/ 2651787 h 2651787"/>
              <a:gd name="connsiteX8" fmla="*/ 669612 w 2991693"/>
              <a:gd name="connsiteY8" fmla="*/ 2548321 h 2651787"/>
              <a:gd name="connsiteX9" fmla="*/ 25866 w 2991693"/>
              <a:gd name="connsiteY9" fmla="*/ 1433192 h 2651787"/>
              <a:gd name="connsiteX10" fmla="*/ 25866 w 2991693"/>
              <a:gd name="connsiteY10" fmla="*/ 1218596 h 2651787"/>
              <a:gd name="connsiteX11" fmla="*/ 669612 w 2991693"/>
              <a:gd name="connsiteY11" fmla="*/ 103466 h 2651787"/>
              <a:gd name="connsiteX12" fmla="*/ 853538 w 2991693"/>
              <a:gd name="connsiteY12" fmla="*/ 0 h 265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91693" h="2651787">
                <a:moveTo>
                  <a:pt x="853538" y="0"/>
                </a:moveTo>
                <a:cubicBezTo>
                  <a:pt x="2141030" y="0"/>
                  <a:pt x="2141030" y="0"/>
                  <a:pt x="2141030" y="0"/>
                </a:cubicBezTo>
                <a:cubicBezTo>
                  <a:pt x="2206170" y="0"/>
                  <a:pt x="2290471" y="45985"/>
                  <a:pt x="2324957" y="103466"/>
                </a:cubicBezTo>
                <a:cubicBezTo>
                  <a:pt x="2968702" y="1218596"/>
                  <a:pt x="2968702" y="1218596"/>
                  <a:pt x="2968702" y="1218596"/>
                </a:cubicBezTo>
                <a:cubicBezTo>
                  <a:pt x="2999357" y="1279909"/>
                  <a:pt x="2999357" y="1371878"/>
                  <a:pt x="2968702" y="1433192"/>
                </a:cubicBezTo>
                <a:cubicBezTo>
                  <a:pt x="2324957" y="2548321"/>
                  <a:pt x="2324957" y="2548321"/>
                  <a:pt x="2324957" y="2548321"/>
                </a:cubicBezTo>
                <a:cubicBezTo>
                  <a:pt x="2290471" y="2605803"/>
                  <a:pt x="2206170" y="2651787"/>
                  <a:pt x="2141030" y="2651787"/>
                </a:cubicBezTo>
                <a:lnTo>
                  <a:pt x="853538" y="2651787"/>
                </a:lnTo>
                <a:cubicBezTo>
                  <a:pt x="784566" y="2651787"/>
                  <a:pt x="700266" y="2605803"/>
                  <a:pt x="669612" y="2548321"/>
                </a:cubicBezTo>
                <a:cubicBezTo>
                  <a:pt x="25866" y="1433192"/>
                  <a:pt x="25866" y="1433192"/>
                  <a:pt x="25866" y="1433192"/>
                </a:cubicBezTo>
                <a:cubicBezTo>
                  <a:pt x="-8621" y="1371878"/>
                  <a:pt x="-8621" y="1279909"/>
                  <a:pt x="25866" y="1218596"/>
                </a:cubicBezTo>
                <a:cubicBezTo>
                  <a:pt x="669612" y="103466"/>
                  <a:pt x="669612" y="103466"/>
                  <a:pt x="669612" y="103466"/>
                </a:cubicBezTo>
                <a:cubicBezTo>
                  <a:pt x="700266" y="45985"/>
                  <a:pt x="784566" y="0"/>
                  <a:pt x="853538" y="0"/>
                </a:cubicBezTo>
                <a:close/>
              </a:path>
            </a:pathLst>
          </a:custGeom>
          <a:ln w="50800" cmpd="sng">
            <a:solidFill>
              <a:schemeClr val="tx1"/>
            </a:solidFill>
          </a:ln>
        </p:spPr>
        <p:txBody>
          <a:bodyPr vert="horz" wrap="square" lIns="91440" tIns="45720" rIns="91440" bIns="45720" numCol="1" anchor="t" anchorCtr="0" compatLnSpc="1">
            <a:prstTxWarp prst="textNoShape">
              <a:avLst/>
            </a:prstTxWarp>
          </a:bodyPr>
          <a:lstStyle/>
          <a:p>
            <a:endParaRPr lang="en-US" dirty="0">
              <a:solidFill>
                <a:schemeClr val="tx1"/>
              </a:solidFill>
            </a:endParaRPr>
          </a:p>
        </p:txBody>
      </p:sp>
      <p:sp>
        <p:nvSpPr>
          <p:cNvPr id="9" name="Rectangle 7">
            <a:extLst>
              <a:ext uri="{FF2B5EF4-FFF2-40B4-BE49-F238E27FC236}">
                <a16:creationId xmlns:a16="http://schemas.microsoft.com/office/drawing/2014/main" id="{1A38EE93-77EE-4A3D-A776-A773F53BE394}"/>
              </a:ext>
            </a:extLst>
          </p:cNvPr>
          <p:cNvSpPr>
            <a:spLocks noChangeArrowheads="1"/>
          </p:cNvSpPr>
          <p:nvPr/>
        </p:nvSpPr>
        <p:spPr bwMode="auto">
          <a:xfrm>
            <a:off x="746617" y="2263389"/>
            <a:ext cx="4739080" cy="3721608"/>
          </a:xfrm>
          <a:prstGeom prst="rect">
            <a:avLst/>
          </a:prstGeom>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rtlCol="0" anchor="t" anchorCtr="0" compatLnSpc="1">
            <a:prstTxWarp prst="textNoShape">
              <a:avLst/>
            </a:prstTxWarp>
            <a:normAutofit fontScale="85000" lnSpcReduction="20000"/>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eaLnBrk="1" fontAlgn="base" hangingPunct="1">
              <a:lnSpc>
                <a:spcPct val="90000"/>
              </a:lnSpc>
              <a:spcAft>
                <a:spcPts val="600"/>
              </a:spcAft>
              <a:buClrTx/>
              <a:buSzTx/>
              <a:tabLst/>
            </a:pPr>
            <a:r>
              <a:rPr kumimoji="0" lang="en-US" altLang="en-US" b="1" i="0" u="none" strike="noStrike" cap="none" normalizeH="0" baseline="0">
                <a:ln>
                  <a:noFill/>
                </a:ln>
                <a:effectLst/>
                <a:latin typeface="+mj-lt"/>
                <a:ea typeface="+mj-ea"/>
                <a:cs typeface="+mj-cs"/>
              </a:rPr>
              <a:t>Blockchain, Healthcare, and Ethics Online Discussion (Free)</a:t>
            </a:r>
          </a:p>
          <a:p>
            <a:pPr marL="0" marR="0" lvl="0" indent="0" eaLnBrk="1" fontAlgn="base" hangingPunct="1">
              <a:lnSpc>
                <a:spcPct val="90000"/>
              </a:lnSpc>
              <a:spcAft>
                <a:spcPts val="600"/>
              </a:spcAft>
              <a:buClrTx/>
              <a:buSzTx/>
              <a:tabLst/>
            </a:pPr>
            <a:r>
              <a:rPr kumimoji="0" lang="en-US" altLang="en-US" b="0" i="0" u="none" strike="noStrike" cap="none" normalizeH="0" baseline="0">
                <a:ln>
                  <a:noFill/>
                </a:ln>
                <a:effectLst/>
                <a:latin typeface="+mj-lt"/>
                <a:ea typeface="+mj-ea"/>
                <a:cs typeface="+mj-cs"/>
                <a:hlinkClick r:id="rId2"/>
              </a:rPr>
              <a:t>« All Events</a:t>
            </a:r>
            <a:endParaRPr kumimoji="0" lang="en-US" altLang="en-US" b="0" i="0" u="none" strike="noStrike" cap="none" normalizeH="0" baseline="0">
              <a:ln>
                <a:noFill/>
              </a:ln>
              <a:effectLst/>
              <a:latin typeface="+mj-lt"/>
              <a:ea typeface="+mj-ea"/>
              <a:cs typeface="+mj-cs"/>
            </a:endParaRPr>
          </a:p>
          <a:p>
            <a:pPr marL="0" marR="0" lvl="0" indent="0" eaLnBrk="1" fontAlgn="base" hangingPunct="1">
              <a:lnSpc>
                <a:spcPct val="90000"/>
              </a:lnSpc>
              <a:spcAft>
                <a:spcPts val="600"/>
              </a:spcAft>
              <a:buClrTx/>
              <a:buSzTx/>
              <a:tabLst/>
            </a:pPr>
            <a:r>
              <a:rPr kumimoji="0" lang="en-US" altLang="en-US" b="0" i="0" u="none" strike="noStrike" cap="none" normalizeH="0" baseline="0">
                <a:ln>
                  <a:noFill/>
                </a:ln>
                <a:effectLst/>
                <a:latin typeface="+mj-lt"/>
                <a:ea typeface="+mj-ea"/>
                <a:cs typeface="+mj-cs"/>
              </a:rPr>
              <a:t>Blockchain, Healthcare, and Ethics Online Discussion (Free)</a:t>
            </a:r>
          </a:p>
          <a:p>
            <a:pPr marL="0" marR="0" lvl="0" indent="0" eaLnBrk="1" fontAlgn="ctr" hangingPunct="1">
              <a:lnSpc>
                <a:spcPct val="90000"/>
              </a:lnSpc>
              <a:spcAft>
                <a:spcPts val="600"/>
              </a:spcAft>
              <a:buClrTx/>
              <a:buSzTx/>
              <a:tabLst/>
            </a:pPr>
            <a:r>
              <a:rPr kumimoji="0" lang="en-US" altLang="en-US" b="1" i="0" u="none" strike="noStrike" cap="none" normalizeH="0" baseline="0">
                <a:ln>
                  <a:noFill/>
                </a:ln>
                <a:effectLst/>
                <a:latin typeface="+mj-lt"/>
                <a:ea typeface="+mj-ea"/>
                <a:cs typeface="+mj-cs"/>
              </a:rPr>
              <a:t>April 27 @ 7:00 pm - 9:00 pm UTC-5</a:t>
            </a:r>
          </a:p>
          <a:p>
            <a:pPr marL="0" marR="0" lvl="0" indent="0" eaLnBrk="1" fontAlgn="base" hangingPunct="1">
              <a:lnSpc>
                <a:spcPct val="90000"/>
              </a:lnSpc>
              <a:spcAft>
                <a:spcPts val="600"/>
              </a:spcAft>
              <a:buClrTx/>
              <a:buSzTx/>
              <a:tabLst/>
            </a:pPr>
            <a:r>
              <a:rPr kumimoji="0" lang="en-US" altLang="en-US" b="0" i="0" u="none" strike="noStrike" cap="none" normalizeH="0" baseline="0">
                <a:ln>
                  <a:noFill/>
                </a:ln>
                <a:effectLst/>
                <a:latin typeface="+mj-lt"/>
                <a:ea typeface="+mj-ea"/>
                <a:cs typeface="+mj-cs"/>
              </a:rPr>
              <a:t> Free</a:t>
            </a:r>
          </a:p>
          <a:p>
            <a:pPr marL="0" marR="0" lvl="0" indent="0" eaLnBrk="1" fontAlgn="ctr" hangingPunct="1">
              <a:lnSpc>
                <a:spcPct val="90000"/>
              </a:lnSpc>
              <a:spcAft>
                <a:spcPts val="600"/>
              </a:spcAft>
              <a:buClrTx/>
              <a:buSzTx/>
              <a:tabLst/>
            </a:pPr>
            <a:r>
              <a:rPr kumimoji="0" lang="en-US" altLang="en-US" b="0" i="0" u="none" strike="noStrike" cap="none" normalizeH="0" baseline="0">
                <a:ln>
                  <a:noFill/>
                </a:ln>
                <a:effectLst/>
                <a:latin typeface="+mj-lt"/>
                <a:ea typeface="+mj-ea"/>
                <a:cs typeface="+mj-cs"/>
                <a:hlinkClick r:id="rId3"/>
              </a:rPr>
              <a:t>« BC 210 Blockchain for Financial Professionals Specialist (Online)</a:t>
            </a:r>
            <a:endParaRPr kumimoji="0" lang="en-US" altLang="en-US" b="0" i="0" u="none" strike="noStrike" cap="none" normalizeH="0" baseline="0">
              <a:ln>
                <a:noFill/>
              </a:ln>
              <a:effectLst/>
              <a:latin typeface="+mj-lt"/>
              <a:ea typeface="+mj-ea"/>
              <a:cs typeface="+mj-cs"/>
            </a:endParaRPr>
          </a:p>
          <a:p>
            <a:pPr marL="0" marR="0" lvl="0" indent="0" eaLnBrk="1" fontAlgn="ctr" hangingPunct="1">
              <a:lnSpc>
                <a:spcPct val="90000"/>
              </a:lnSpc>
              <a:spcAft>
                <a:spcPts val="600"/>
              </a:spcAft>
              <a:buClrTx/>
              <a:buSzTx/>
              <a:tabLst/>
            </a:pPr>
            <a:r>
              <a:rPr kumimoji="0" lang="en-US" altLang="en-US" b="0" i="0" u="none" strike="noStrike" cap="none" normalizeH="0" baseline="0">
                <a:ln>
                  <a:noFill/>
                </a:ln>
                <a:effectLst/>
                <a:latin typeface="+mj-lt"/>
                <a:ea typeface="+mj-ea"/>
                <a:cs typeface="+mj-cs"/>
                <a:hlinkClick r:id="rId4"/>
              </a:rPr>
              <a:t>Going Cashless: The Digital Dollar in the face of COVID-19 »</a:t>
            </a:r>
            <a:endParaRPr kumimoji="0" lang="en-US" altLang="en-US" b="0" i="0" u="none" strike="noStrike" cap="none" normalizeH="0" baseline="0">
              <a:ln>
                <a:noFill/>
              </a:ln>
              <a:effectLst/>
              <a:latin typeface="+mj-lt"/>
              <a:ea typeface="+mj-ea"/>
              <a:cs typeface="+mj-cs"/>
            </a:endParaRPr>
          </a:p>
          <a:p>
            <a:pPr marL="0" marR="0" lvl="0" indent="0" eaLnBrk="1" fontAlgn="base" hangingPunct="1">
              <a:lnSpc>
                <a:spcPct val="90000"/>
              </a:lnSpc>
              <a:spcAft>
                <a:spcPts val="600"/>
              </a:spcAft>
              <a:buClrTx/>
              <a:buSzTx/>
              <a:tabLst/>
            </a:pPr>
            <a:r>
              <a:rPr kumimoji="0" lang="en-US" altLang="en-US" b="0" i="0" u="none" strike="noStrike" cap="none" normalizeH="0" baseline="0">
                <a:ln>
                  <a:noFill/>
                </a:ln>
                <a:effectLst/>
                <a:latin typeface="+mj-lt"/>
                <a:ea typeface="+mj-ea"/>
                <a:cs typeface="+mj-cs"/>
              </a:rPr>
              <a:t>        Join us for a conversation about blockchain, healthcare, and ethics. We will have several speakers followed by questions and answers and discussion. Our ethics panel will be moderated by Dr. Vasiliu Feltes the GBA Chief Ethics Officer and address key ethical challenges in deploying blockchain technology during a crisis, as well as propose possible frameworks for blockchain companies or governments that wish to build a sustainable ethics ecosystem. </a:t>
            </a:r>
          </a:p>
        </p:txBody>
      </p:sp>
      <p:sp>
        <p:nvSpPr>
          <p:cNvPr id="4" name="Footer Placeholder 4">
            <a:extLst>
              <a:ext uri="{FF2B5EF4-FFF2-40B4-BE49-F238E27FC236}">
                <a16:creationId xmlns:a16="http://schemas.microsoft.com/office/drawing/2014/main" id="{0C55E6CB-6D25-48FF-88D7-DC0CA5C75942}"/>
              </a:ext>
            </a:extLst>
          </p:cNvPr>
          <p:cNvSpPr>
            <a:spLocks noGrp="1"/>
          </p:cNvSpPr>
          <p:nvPr>
            <p:ph type="ftr" sz="quarter" idx="11"/>
          </p:nvPr>
        </p:nvSpPr>
        <p:spPr>
          <a:xfrm>
            <a:off x="7872984" y="384048"/>
            <a:ext cx="3877056" cy="365125"/>
          </a:xfrm>
        </p:spPr>
        <p:txBody>
          <a:bodyPr vert="horz" lIns="91440" tIns="45720" rIns="91440" bIns="45720" rtlCol="0" anchor="ctr">
            <a:normAutofit/>
          </a:bodyPr>
          <a:lstStyle/>
          <a:p>
            <a:pPr algn="r">
              <a:spcAft>
                <a:spcPts val="600"/>
              </a:spcAft>
            </a:pPr>
            <a:r>
              <a:rPr lang="en-US" sz="1100" b="1" kern="1200">
                <a:solidFill>
                  <a:schemeClr val="tx1">
                    <a:alpha val="80000"/>
                  </a:schemeClr>
                </a:solidFill>
                <a:latin typeface="+mn-lt"/>
                <a:ea typeface="+mn-ea"/>
                <a:cs typeface="+mn-cs"/>
              </a:rPr>
              <a:t>www.LedgerAcademy.com</a:t>
            </a:r>
          </a:p>
        </p:txBody>
      </p:sp>
      <p:pic>
        <p:nvPicPr>
          <p:cNvPr id="2052" name="Picture 4" descr="GBA Global">
            <a:extLst>
              <a:ext uri="{FF2B5EF4-FFF2-40B4-BE49-F238E27FC236}">
                <a16:creationId xmlns:a16="http://schemas.microsoft.com/office/drawing/2014/main" id="{4DA5E4EE-2C9D-4987-8512-9FAAB3829BCC}"/>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6233182" y="1348217"/>
            <a:ext cx="1703972" cy="67085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393339D0-AF54-4367-8172-867E159B938B}"/>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7644792" y="2983242"/>
            <a:ext cx="2963421" cy="2861550"/>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descr="A picture containing clipart&#10;&#10;Description automatically generated">
            <a:extLst>
              <a:ext uri="{FF2B5EF4-FFF2-40B4-BE49-F238E27FC236}">
                <a16:creationId xmlns:a16="http://schemas.microsoft.com/office/drawing/2014/main" id="{82E9A98D-F96E-497C-A64F-B177D6C8926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2900" y="5984997"/>
            <a:ext cx="1153948" cy="736478"/>
          </a:xfrm>
          <a:prstGeom prst="rect">
            <a:avLst/>
          </a:prstGeom>
        </p:spPr>
      </p:pic>
    </p:spTree>
    <p:extLst>
      <p:ext uri="{BB962C8B-B14F-4D97-AF65-F5344CB8AC3E}">
        <p14:creationId xmlns:p14="http://schemas.microsoft.com/office/powerpoint/2010/main" val="35115321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570269" y="1108880"/>
            <a:ext cx="3491345"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4482935" y="964028"/>
            <a:ext cx="7356764" cy="472175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AutoNum type="arabicPeriod"/>
              <a:defRPr/>
            </a:pPr>
            <a:r>
              <a:rPr lang="en-US" dirty="0">
                <a:solidFill>
                  <a:schemeClr val="bg2"/>
                </a:solidFill>
              </a:rPr>
              <a:t>US Government  Public Health Emergency BARDA</a:t>
            </a:r>
          </a:p>
          <a:p>
            <a:pPr marL="342900" indent="-342900">
              <a:buAutoNum type="arabicPeriod"/>
              <a:defRPr/>
            </a:pPr>
            <a:r>
              <a:rPr lang="en-US" dirty="0">
                <a:solidFill>
                  <a:schemeClr val="bg2"/>
                </a:solidFill>
              </a:rPr>
              <a:t>CCI</a:t>
            </a:r>
          </a:p>
          <a:p>
            <a:pPr marL="342900" indent="-342900">
              <a:buAutoNum type="arabicPeriod"/>
              <a:defRPr/>
            </a:pPr>
            <a:r>
              <a:rPr lang="en-US" dirty="0">
                <a:solidFill>
                  <a:schemeClr val="bg2"/>
                </a:solidFill>
              </a:rPr>
              <a:t>Identity Working Group</a:t>
            </a:r>
          </a:p>
          <a:p>
            <a:pPr marL="342900" indent="-342900">
              <a:buAutoNum type="arabicPeriod"/>
              <a:defRPr/>
            </a:pPr>
            <a:r>
              <a:rPr lang="en-US" dirty="0">
                <a:solidFill>
                  <a:schemeClr val="bg2"/>
                </a:solidFill>
              </a:rPr>
              <a:t>IBM Call For Code</a:t>
            </a:r>
          </a:p>
          <a:p>
            <a:pPr marL="342900" indent="-342900">
              <a:buAutoNum type="arabicPeriod"/>
              <a:defRPr/>
            </a:pPr>
            <a:r>
              <a:rPr lang="en-US" dirty="0">
                <a:solidFill>
                  <a:schemeClr val="bg2"/>
                </a:solidFill>
              </a:rPr>
              <a:t>Government Blockchain Assoc  </a:t>
            </a:r>
          </a:p>
          <a:p>
            <a:pPr marL="342900" indent="-342900">
              <a:buAutoNum type="arabicPeriod"/>
              <a:defRPr/>
            </a:pPr>
            <a:r>
              <a:rPr lang="en-US" dirty="0"/>
              <a:t>New Jersey Initiative</a:t>
            </a:r>
          </a:p>
          <a:p>
            <a:pPr marL="342900" indent="-342900">
              <a:buAutoNum type="arabicPeriod"/>
              <a:defRPr/>
            </a:pPr>
            <a:r>
              <a:rPr lang="en-US" dirty="0">
                <a:solidFill>
                  <a:schemeClr val="bg2"/>
                </a:solidFill>
              </a:rPr>
              <a:t>The Giving Chain  </a:t>
            </a:r>
          </a:p>
          <a:p>
            <a:pPr marL="342900" indent="-342900">
              <a:buAutoNum type="arabicPeriod"/>
              <a:defRPr/>
            </a:pPr>
            <a:r>
              <a:rPr lang="en-US" dirty="0">
                <a:solidFill>
                  <a:schemeClr val="bg2"/>
                </a:solidFill>
              </a:rPr>
              <a:t>Wrap up</a:t>
            </a:r>
            <a:endParaRPr lang="en-US" sz="3600" b="1" dirty="0">
              <a:solidFill>
                <a:schemeClr val="bg2"/>
              </a:solidFill>
              <a:latin typeface="Arial Rounded MT Bold" panose="020F070403050403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6838098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64226B3-D911-4624-8E49-3FC73ABFE28E}"/>
              </a:ext>
            </a:extLst>
          </p:cNvPr>
          <p:cNvSpPr>
            <a:spLocks noGrp="1"/>
          </p:cNvSpPr>
          <p:nvPr>
            <p:ph type="ftr" sz="quarter" idx="11"/>
          </p:nvPr>
        </p:nvSpPr>
        <p:spPr/>
        <p:txBody>
          <a:bodyPr/>
          <a:lstStyle/>
          <a:p>
            <a:endParaRPr lang="en-US"/>
          </a:p>
        </p:txBody>
      </p:sp>
      <p:sp>
        <p:nvSpPr>
          <p:cNvPr id="4" name="Rectangle 3">
            <a:extLst>
              <a:ext uri="{FF2B5EF4-FFF2-40B4-BE49-F238E27FC236}">
                <a16:creationId xmlns:a16="http://schemas.microsoft.com/office/drawing/2014/main" id="{3250AE41-B3B7-4791-A378-FE34F807E0EC}"/>
              </a:ext>
            </a:extLst>
          </p:cNvPr>
          <p:cNvSpPr/>
          <p:nvPr/>
        </p:nvSpPr>
        <p:spPr>
          <a:xfrm>
            <a:off x="811264" y="522565"/>
            <a:ext cx="2349361" cy="369332"/>
          </a:xfrm>
          <a:prstGeom prst="rect">
            <a:avLst/>
          </a:prstGeom>
        </p:spPr>
        <p:txBody>
          <a:bodyPr wrap="none">
            <a:spAutoFit/>
          </a:bodyPr>
          <a:lstStyle/>
          <a:p>
            <a:r>
              <a:rPr lang="en-US" dirty="0">
                <a:hlinkClick r:id="rId2"/>
              </a:rPr>
              <a:t>https://covid19.nj.gov/</a:t>
            </a:r>
            <a:endParaRPr lang="en-US" dirty="0"/>
          </a:p>
        </p:txBody>
      </p:sp>
      <p:pic>
        <p:nvPicPr>
          <p:cNvPr id="5" name="Picture 4">
            <a:extLst>
              <a:ext uri="{FF2B5EF4-FFF2-40B4-BE49-F238E27FC236}">
                <a16:creationId xmlns:a16="http://schemas.microsoft.com/office/drawing/2014/main" id="{04964DB0-3426-40A2-8F7D-D27AE300D0D6}"/>
              </a:ext>
            </a:extLst>
          </p:cNvPr>
          <p:cNvPicPr>
            <a:picLocks noChangeAspect="1"/>
          </p:cNvPicPr>
          <p:nvPr/>
        </p:nvPicPr>
        <p:blipFill>
          <a:blip r:embed="rId3"/>
          <a:stretch>
            <a:fillRect/>
          </a:stretch>
        </p:blipFill>
        <p:spPr>
          <a:xfrm>
            <a:off x="2421713" y="1135521"/>
            <a:ext cx="6729431" cy="4586957"/>
          </a:xfrm>
          <a:prstGeom prst="rect">
            <a:avLst/>
          </a:prstGeom>
        </p:spPr>
      </p:pic>
    </p:spTree>
    <p:extLst>
      <p:ext uri="{BB962C8B-B14F-4D97-AF65-F5344CB8AC3E}">
        <p14:creationId xmlns:p14="http://schemas.microsoft.com/office/powerpoint/2010/main" val="2329530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570269" y="1108880"/>
            <a:ext cx="3491345"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4482935" y="964028"/>
            <a:ext cx="7356764" cy="472175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AutoNum type="arabicPeriod"/>
              <a:defRPr/>
            </a:pPr>
            <a:r>
              <a:rPr lang="en-US" dirty="0"/>
              <a:t>US Government  Public Health Emergency BARDA</a:t>
            </a:r>
          </a:p>
          <a:p>
            <a:pPr marL="342900" indent="-342900">
              <a:buAutoNum type="arabicPeriod"/>
              <a:defRPr/>
            </a:pPr>
            <a:r>
              <a:rPr lang="en-US" dirty="0">
                <a:solidFill>
                  <a:schemeClr val="bg2"/>
                </a:solidFill>
              </a:rPr>
              <a:t>CCI</a:t>
            </a:r>
          </a:p>
          <a:p>
            <a:pPr marL="342900" indent="-342900">
              <a:buAutoNum type="arabicPeriod"/>
              <a:defRPr/>
            </a:pPr>
            <a:r>
              <a:rPr lang="en-US" dirty="0">
                <a:solidFill>
                  <a:schemeClr val="bg2"/>
                </a:solidFill>
              </a:rPr>
              <a:t>Identity Working Group</a:t>
            </a:r>
          </a:p>
          <a:p>
            <a:pPr marL="342900" indent="-342900">
              <a:buAutoNum type="arabicPeriod"/>
              <a:defRPr/>
            </a:pPr>
            <a:r>
              <a:rPr lang="en-US" dirty="0">
                <a:solidFill>
                  <a:schemeClr val="bg2"/>
                </a:solidFill>
              </a:rPr>
              <a:t>IBM Call For Code</a:t>
            </a:r>
          </a:p>
          <a:p>
            <a:pPr marL="342900" indent="-342900">
              <a:buAutoNum type="arabicPeriod"/>
              <a:defRPr/>
            </a:pPr>
            <a:r>
              <a:rPr lang="en-US" dirty="0">
                <a:solidFill>
                  <a:schemeClr val="bg2"/>
                </a:solidFill>
              </a:rPr>
              <a:t>Government Blockchain Assoc  </a:t>
            </a:r>
          </a:p>
          <a:p>
            <a:pPr marL="342900" indent="-342900">
              <a:buAutoNum type="arabicPeriod"/>
              <a:defRPr/>
            </a:pPr>
            <a:r>
              <a:rPr lang="en-US" dirty="0">
                <a:solidFill>
                  <a:schemeClr val="bg2"/>
                </a:solidFill>
              </a:rPr>
              <a:t>New Jersey Initiative</a:t>
            </a:r>
          </a:p>
          <a:p>
            <a:pPr marL="342900" indent="-342900">
              <a:buAutoNum type="arabicPeriod"/>
              <a:defRPr/>
            </a:pPr>
            <a:r>
              <a:rPr lang="en-US" dirty="0">
                <a:solidFill>
                  <a:schemeClr val="bg2"/>
                </a:solidFill>
              </a:rPr>
              <a:t>The Giving Chain  </a:t>
            </a:r>
          </a:p>
          <a:p>
            <a:pPr marL="342900" indent="-342900">
              <a:buAutoNum type="arabicPeriod"/>
              <a:defRPr/>
            </a:pPr>
            <a:r>
              <a:rPr lang="en-US" dirty="0">
                <a:solidFill>
                  <a:schemeClr val="bg2"/>
                </a:solidFill>
              </a:rPr>
              <a:t>Wrap up</a:t>
            </a:r>
            <a:endParaRPr lang="en-US" sz="3600" b="1" dirty="0">
              <a:solidFill>
                <a:schemeClr val="bg2"/>
              </a:solidFill>
              <a:latin typeface="Arial Rounded MT Bold" panose="020F070403050403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5998074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236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1">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A74DC695-B02E-4920-BF93-C244041EE9A7}"/>
              </a:ext>
            </a:extLst>
          </p:cNvPr>
          <p:cNvPicPr>
            <a:picLocks noChangeAspect="1"/>
          </p:cNvPicPr>
          <p:nvPr/>
        </p:nvPicPr>
        <p:blipFill>
          <a:blip r:embed="rId2"/>
          <a:stretch>
            <a:fillRect/>
          </a:stretch>
        </p:blipFill>
        <p:spPr>
          <a:xfrm>
            <a:off x="2501763" y="643467"/>
            <a:ext cx="7188474" cy="5571066"/>
          </a:xfrm>
          <a:prstGeom prst="rect">
            <a:avLst/>
          </a:prstGeom>
        </p:spPr>
      </p:pic>
      <p:sp>
        <p:nvSpPr>
          <p:cNvPr id="2" name="Footer Placeholder 1">
            <a:extLst>
              <a:ext uri="{FF2B5EF4-FFF2-40B4-BE49-F238E27FC236}">
                <a16:creationId xmlns:a16="http://schemas.microsoft.com/office/drawing/2014/main" id="{E64226B3-D911-4624-8E49-3FC73ABFE28E}"/>
              </a:ext>
            </a:extLst>
          </p:cNvPr>
          <p:cNvSpPr>
            <a:spLocks noGrp="1"/>
          </p:cNvSpPr>
          <p:nvPr>
            <p:ph type="ftr" sz="quarter" idx="11"/>
          </p:nvPr>
        </p:nvSpPr>
        <p:spPr>
          <a:xfrm>
            <a:off x="4038600" y="6356350"/>
            <a:ext cx="4114800" cy="365125"/>
          </a:xfrm>
        </p:spPr>
        <p:txBody>
          <a:bodyPr>
            <a:normAutofit/>
          </a:bodyPr>
          <a:lstStyle/>
          <a:p>
            <a:endParaRPr lang="en-US">
              <a:solidFill>
                <a:srgbClr val="FFFFFF"/>
              </a:solidFill>
            </a:endParaRPr>
          </a:p>
        </p:txBody>
      </p:sp>
      <p:sp>
        <p:nvSpPr>
          <p:cNvPr id="4" name="Rectangle 3">
            <a:extLst>
              <a:ext uri="{FF2B5EF4-FFF2-40B4-BE49-F238E27FC236}">
                <a16:creationId xmlns:a16="http://schemas.microsoft.com/office/drawing/2014/main" id="{3250AE41-B3B7-4791-A378-FE34F807E0EC}"/>
              </a:ext>
            </a:extLst>
          </p:cNvPr>
          <p:cNvSpPr/>
          <p:nvPr/>
        </p:nvSpPr>
        <p:spPr>
          <a:xfrm>
            <a:off x="5804039" y="643467"/>
            <a:ext cx="2349361" cy="369332"/>
          </a:xfrm>
          <a:prstGeom prst="rect">
            <a:avLst/>
          </a:prstGeom>
        </p:spPr>
        <p:txBody>
          <a:bodyPr wrap="none">
            <a:spAutoFit/>
          </a:bodyPr>
          <a:lstStyle/>
          <a:p>
            <a:pPr>
              <a:spcAft>
                <a:spcPts val="600"/>
              </a:spcAft>
            </a:pPr>
            <a:r>
              <a:rPr lang="en-US" dirty="0">
                <a:hlinkClick r:id="rId3"/>
              </a:rPr>
              <a:t>https://covid19.nj.gov/</a:t>
            </a:r>
            <a:endParaRPr lang="en-US" dirty="0"/>
          </a:p>
        </p:txBody>
      </p:sp>
    </p:spTree>
    <p:extLst>
      <p:ext uri="{BB962C8B-B14F-4D97-AF65-F5344CB8AC3E}">
        <p14:creationId xmlns:p14="http://schemas.microsoft.com/office/powerpoint/2010/main" val="41230844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9EFC109-A1C6-4716-8C0C-8149F879811B}"/>
              </a:ext>
            </a:extLst>
          </p:cNvPr>
          <p:cNvSpPr>
            <a:spLocks noGrp="1"/>
          </p:cNvSpPr>
          <p:nvPr>
            <p:ph type="ftr" sz="quarter" idx="11"/>
          </p:nvPr>
        </p:nvSpPr>
        <p:spPr/>
        <p:txBody>
          <a:bodyPr/>
          <a:lstStyle/>
          <a:p>
            <a:endParaRPr lang="en-US"/>
          </a:p>
        </p:txBody>
      </p:sp>
      <p:sp>
        <p:nvSpPr>
          <p:cNvPr id="3" name="Rectangle 2">
            <a:extLst>
              <a:ext uri="{FF2B5EF4-FFF2-40B4-BE49-F238E27FC236}">
                <a16:creationId xmlns:a16="http://schemas.microsoft.com/office/drawing/2014/main" id="{DC147B5B-8B7A-4DB6-9B64-8D98F76FEE9B}"/>
              </a:ext>
            </a:extLst>
          </p:cNvPr>
          <p:cNvSpPr/>
          <p:nvPr/>
        </p:nvSpPr>
        <p:spPr>
          <a:xfrm>
            <a:off x="926306" y="465862"/>
            <a:ext cx="10789443" cy="923330"/>
          </a:xfrm>
          <a:prstGeom prst="rect">
            <a:avLst/>
          </a:prstGeom>
        </p:spPr>
        <p:txBody>
          <a:bodyPr wrap="square">
            <a:spAutoFit/>
          </a:bodyPr>
          <a:lstStyle/>
          <a:p>
            <a:r>
              <a:rPr lang="en-US" dirty="0">
                <a:solidFill>
                  <a:srgbClr val="FFFFFF"/>
                </a:solidFill>
                <a:latin typeface="Montserrat" panose="020B0604020202020204" charset="0"/>
                <a:hlinkClick r:id="rId3"/>
              </a:rPr>
              <a:t>LIVE UPDATES: Tracking the coronavirus in New Jersey</a:t>
            </a:r>
            <a:endParaRPr lang="en-US" dirty="0">
              <a:solidFill>
                <a:srgbClr val="FFFFFF"/>
              </a:solidFill>
              <a:latin typeface="Montserrat" panose="020B0604020202020204" charset="0"/>
            </a:endParaRPr>
          </a:p>
          <a:p>
            <a:pPr lvl="2"/>
            <a:r>
              <a:rPr lang="en-US" dirty="0">
                <a:solidFill>
                  <a:srgbClr val="222222"/>
                </a:solidFill>
                <a:latin typeface="Montserrat" panose="020B0604020202020204" charset="0"/>
              </a:rPr>
              <a:t>New Rutgers saliva test for COVID-19 makes debut in Middlesex County</a:t>
            </a:r>
          </a:p>
          <a:p>
            <a:pPr lvl="3"/>
            <a:r>
              <a:rPr lang="en-US" dirty="0">
                <a:solidFill>
                  <a:srgbClr val="515151"/>
                </a:solidFill>
                <a:latin typeface="Montserrat" panose="020B0604020202020204" charset="0"/>
              </a:rPr>
              <a:t>BY </a:t>
            </a:r>
            <a:r>
              <a:rPr lang="en-US" b="1" dirty="0">
                <a:solidFill>
                  <a:srgbClr val="154DF6"/>
                </a:solidFill>
                <a:latin typeface="Montserrat" panose="020B0604020202020204" charset="0"/>
                <a:hlinkClick r:id="rId4"/>
              </a:rPr>
              <a:t>Brenda Flanagan</a:t>
            </a:r>
            <a:r>
              <a:rPr lang="en-US" dirty="0">
                <a:solidFill>
                  <a:srgbClr val="154DF6"/>
                </a:solidFill>
                <a:latin typeface="Montserrat" panose="020B0604020202020204" charset="0"/>
                <a:hlinkClick r:id="rId4"/>
              </a:rPr>
              <a:t>, Senior Correspondent</a:t>
            </a:r>
            <a:r>
              <a:rPr lang="en-US" dirty="0">
                <a:solidFill>
                  <a:srgbClr val="515151"/>
                </a:solidFill>
                <a:latin typeface="Montserrat" panose="020B0604020202020204" charset="0"/>
              </a:rPr>
              <a:t> | April 15, 2020, 4PM EST</a:t>
            </a:r>
            <a:endParaRPr lang="en-US" b="0" i="0" dirty="0">
              <a:solidFill>
                <a:srgbClr val="515151"/>
              </a:solidFill>
              <a:effectLst/>
              <a:latin typeface="Montserrat" panose="020B0604020202020204" charset="0"/>
            </a:endParaRPr>
          </a:p>
        </p:txBody>
      </p:sp>
      <p:sp>
        <p:nvSpPr>
          <p:cNvPr id="4" name="Rectangle 3">
            <a:extLst>
              <a:ext uri="{FF2B5EF4-FFF2-40B4-BE49-F238E27FC236}">
                <a16:creationId xmlns:a16="http://schemas.microsoft.com/office/drawing/2014/main" id="{5C6EB83C-6426-4FB2-990C-C4A890A1456B}"/>
              </a:ext>
            </a:extLst>
          </p:cNvPr>
          <p:cNvSpPr/>
          <p:nvPr/>
        </p:nvSpPr>
        <p:spPr>
          <a:xfrm>
            <a:off x="1376362" y="1952922"/>
            <a:ext cx="6096000" cy="923330"/>
          </a:xfrm>
          <a:prstGeom prst="rect">
            <a:avLst/>
          </a:prstGeom>
        </p:spPr>
        <p:txBody>
          <a:bodyPr>
            <a:spAutoFit/>
          </a:bodyPr>
          <a:lstStyle/>
          <a:p>
            <a:r>
              <a:rPr lang="en-US" dirty="0">
                <a:solidFill>
                  <a:srgbClr val="222222"/>
                </a:solidFill>
                <a:latin typeface="Raleway"/>
              </a:rPr>
              <a:t>a test developed at Rutgers University that can detect the presence of the virus behind COVID-19 in saliva made its public debut Wednesday in Middlesex County.</a:t>
            </a:r>
            <a:endParaRPr lang="en-US" dirty="0"/>
          </a:p>
        </p:txBody>
      </p:sp>
      <p:sp>
        <p:nvSpPr>
          <p:cNvPr id="5" name="Rectangle 4">
            <a:extLst>
              <a:ext uri="{FF2B5EF4-FFF2-40B4-BE49-F238E27FC236}">
                <a16:creationId xmlns:a16="http://schemas.microsoft.com/office/drawing/2014/main" id="{BD438561-3841-4B04-AE53-AD5A6E42FA32}"/>
              </a:ext>
            </a:extLst>
          </p:cNvPr>
          <p:cNvSpPr/>
          <p:nvPr/>
        </p:nvSpPr>
        <p:spPr>
          <a:xfrm>
            <a:off x="3686662" y="3059668"/>
            <a:ext cx="5569153" cy="369332"/>
          </a:xfrm>
          <a:prstGeom prst="rect">
            <a:avLst/>
          </a:prstGeom>
        </p:spPr>
        <p:txBody>
          <a:bodyPr wrap="none">
            <a:spAutoFit/>
          </a:bodyPr>
          <a:lstStyle/>
          <a:p>
            <a:r>
              <a:rPr lang="en-US" dirty="0">
                <a:solidFill>
                  <a:srgbClr val="222222"/>
                </a:solidFill>
                <a:latin typeface="Raleway"/>
              </a:rPr>
              <a:t>Far less invasive than the deep nasal or throat swab</a:t>
            </a:r>
            <a:endParaRPr lang="en-US" dirty="0"/>
          </a:p>
        </p:txBody>
      </p:sp>
      <p:sp>
        <p:nvSpPr>
          <p:cNvPr id="6" name="Rectangle 5">
            <a:extLst>
              <a:ext uri="{FF2B5EF4-FFF2-40B4-BE49-F238E27FC236}">
                <a16:creationId xmlns:a16="http://schemas.microsoft.com/office/drawing/2014/main" id="{541BBB43-2FE3-477D-9206-62E294E82861}"/>
              </a:ext>
            </a:extLst>
          </p:cNvPr>
          <p:cNvSpPr/>
          <p:nvPr/>
        </p:nvSpPr>
        <p:spPr>
          <a:xfrm>
            <a:off x="1376361" y="3623398"/>
            <a:ext cx="6874669" cy="646331"/>
          </a:xfrm>
          <a:prstGeom prst="rect">
            <a:avLst/>
          </a:prstGeom>
        </p:spPr>
        <p:txBody>
          <a:bodyPr wrap="square">
            <a:spAutoFit/>
          </a:bodyPr>
          <a:lstStyle/>
          <a:p>
            <a:r>
              <a:rPr lang="en-US" dirty="0">
                <a:solidFill>
                  <a:srgbClr val="222222"/>
                </a:solidFill>
                <a:latin typeface="Raleway"/>
              </a:rPr>
              <a:t>Its scalability, quicker turnaround for results, and it can be administered without close contact by a medical worker.</a:t>
            </a:r>
            <a:endParaRPr lang="en-US" dirty="0"/>
          </a:p>
        </p:txBody>
      </p:sp>
      <p:sp>
        <p:nvSpPr>
          <p:cNvPr id="7" name="Rectangle 6">
            <a:extLst>
              <a:ext uri="{FF2B5EF4-FFF2-40B4-BE49-F238E27FC236}">
                <a16:creationId xmlns:a16="http://schemas.microsoft.com/office/drawing/2014/main" id="{01C4CBFF-086C-4A47-9559-06D6CF40E2B9}"/>
              </a:ext>
            </a:extLst>
          </p:cNvPr>
          <p:cNvSpPr/>
          <p:nvPr/>
        </p:nvSpPr>
        <p:spPr>
          <a:xfrm>
            <a:off x="3686662" y="4647543"/>
            <a:ext cx="5459187" cy="369332"/>
          </a:xfrm>
          <a:prstGeom prst="rect">
            <a:avLst/>
          </a:prstGeom>
        </p:spPr>
        <p:txBody>
          <a:bodyPr wrap="none">
            <a:spAutoFit/>
          </a:bodyPr>
          <a:lstStyle/>
          <a:p>
            <a:r>
              <a:rPr lang="en-US" dirty="0">
                <a:solidFill>
                  <a:srgbClr val="222222"/>
                </a:solidFill>
                <a:latin typeface="Raleway"/>
              </a:rPr>
              <a:t>We’re looking at a 24- to 48-hour turnaround time </a:t>
            </a:r>
            <a:endParaRPr lang="en-US" dirty="0"/>
          </a:p>
        </p:txBody>
      </p:sp>
    </p:spTree>
    <p:extLst>
      <p:ext uri="{BB962C8B-B14F-4D97-AF65-F5344CB8AC3E}">
        <p14:creationId xmlns:p14="http://schemas.microsoft.com/office/powerpoint/2010/main" val="15691377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628635" y="1069969"/>
            <a:ext cx="3491345"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
        <p:nvSpPr>
          <p:cNvPr id="2" name="Rectangle 1">
            <a:extLst>
              <a:ext uri="{FF2B5EF4-FFF2-40B4-BE49-F238E27FC236}">
                <a16:creationId xmlns:a16="http://schemas.microsoft.com/office/drawing/2014/main" id="{300FF927-F0AC-4426-99DC-84D5CD426C2A}"/>
              </a:ext>
            </a:extLst>
          </p:cNvPr>
          <p:cNvSpPr/>
          <p:nvPr/>
        </p:nvSpPr>
        <p:spPr>
          <a:xfrm>
            <a:off x="5467365" y="1626327"/>
            <a:ext cx="5745384" cy="2308324"/>
          </a:xfrm>
          <a:prstGeom prst="rect">
            <a:avLst/>
          </a:prstGeom>
        </p:spPr>
        <p:txBody>
          <a:bodyPr wrap="square">
            <a:spAutoFit/>
          </a:bodyPr>
          <a:lstStyle/>
          <a:p>
            <a:pPr marL="342900" indent="-342900">
              <a:buAutoNum type="arabicPeriod"/>
              <a:defRPr/>
            </a:pPr>
            <a:r>
              <a:rPr lang="en-US" dirty="0">
                <a:solidFill>
                  <a:schemeClr val="bg2"/>
                </a:solidFill>
              </a:rPr>
              <a:t>US Government  Public Health Emergency BARDA</a:t>
            </a:r>
          </a:p>
          <a:p>
            <a:pPr marL="342900" indent="-342900">
              <a:buAutoNum type="arabicPeriod"/>
              <a:defRPr/>
            </a:pPr>
            <a:r>
              <a:rPr lang="en-US" dirty="0">
                <a:solidFill>
                  <a:schemeClr val="bg2"/>
                </a:solidFill>
              </a:rPr>
              <a:t>CCI</a:t>
            </a:r>
          </a:p>
          <a:p>
            <a:pPr marL="342900" indent="-342900">
              <a:buAutoNum type="arabicPeriod"/>
              <a:defRPr/>
            </a:pPr>
            <a:r>
              <a:rPr lang="en-US" dirty="0">
                <a:solidFill>
                  <a:schemeClr val="bg2"/>
                </a:solidFill>
              </a:rPr>
              <a:t>Identity Working Group</a:t>
            </a:r>
          </a:p>
          <a:p>
            <a:pPr marL="342900" indent="-342900">
              <a:buAutoNum type="arabicPeriod"/>
              <a:defRPr/>
            </a:pPr>
            <a:r>
              <a:rPr lang="en-US" dirty="0">
                <a:solidFill>
                  <a:schemeClr val="bg2"/>
                </a:solidFill>
              </a:rPr>
              <a:t>IBM Call For Code</a:t>
            </a:r>
          </a:p>
          <a:p>
            <a:pPr marL="342900" indent="-342900">
              <a:buAutoNum type="arabicPeriod"/>
              <a:defRPr/>
            </a:pPr>
            <a:r>
              <a:rPr lang="en-US" dirty="0">
                <a:solidFill>
                  <a:schemeClr val="bg2"/>
                </a:solidFill>
              </a:rPr>
              <a:t>Government Blockchain Assoc  </a:t>
            </a:r>
          </a:p>
          <a:p>
            <a:pPr marL="342900" indent="-342900">
              <a:buAutoNum type="arabicPeriod"/>
              <a:defRPr/>
            </a:pPr>
            <a:r>
              <a:rPr lang="en-US" dirty="0">
                <a:solidFill>
                  <a:schemeClr val="bg2"/>
                </a:solidFill>
              </a:rPr>
              <a:t>New Jersey Initiative</a:t>
            </a:r>
          </a:p>
          <a:p>
            <a:pPr marL="342900" indent="-342900">
              <a:buAutoNum type="arabicPeriod"/>
              <a:defRPr/>
            </a:pPr>
            <a:r>
              <a:rPr lang="en-US" b="1" dirty="0"/>
              <a:t>The Giving Chain  </a:t>
            </a:r>
          </a:p>
          <a:p>
            <a:pPr marL="342900" indent="-342900">
              <a:buAutoNum type="arabicPeriod"/>
              <a:defRPr/>
            </a:pPr>
            <a:r>
              <a:rPr lang="en-US" dirty="0">
                <a:solidFill>
                  <a:schemeClr val="bg2"/>
                </a:solidFill>
              </a:rPr>
              <a:t>Wrap up</a:t>
            </a:r>
            <a:endParaRPr lang="en-US" sz="2400" b="1" dirty="0">
              <a:solidFill>
                <a:schemeClr val="bg2"/>
              </a:solidFill>
              <a:latin typeface="Arial Rounded MT Bold" panose="020F0704030504030204" pitchFamily="34" charset="0"/>
            </a:endParaRPr>
          </a:p>
        </p:txBody>
      </p:sp>
    </p:spTree>
    <p:extLst>
      <p:ext uri="{BB962C8B-B14F-4D97-AF65-F5344CB8AC3E}">
        <p14:creationId xmlns:p14="http://schemas.microsoft.com/office/powerpoint/2010/main" val="12128694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4">
            <a:extLst>
              <a:ext uri="{FF2B5EF4-FFF2-40B4-BE49-F238E27FC236}">
                <a16:creationId xmlns:a16="http://schemas.microsoft.com/office/drawing/2014/main" id="{0C55E6CB-6D25-48FF-88D7-DC0CA5C75942}"/>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a:spcAft>
                <a:spcPts val="600"/>
              </a:spcAft>
            </a:pPr>
            <a:r>
              <a:rPr lang="en-US" b="1" kern="1200" dirty="0">
                <a:solidFill>
                  <a:srgbClr val="898989"/>
                </a:solidFill>
                <a:latin typeface="+mn-lt"/>
                <a:ea typeface="+mn-ea"/>
                <a:cs typeface="+mn-cs"/>
              </a:rPr>
              <a:t>www.LedgerAcademy.com</a:t>
            </a:r>
          </a:p>
        </p:txBody>
      </p:sp>
      <p:sp>
        <p:nvSpPr>
          <p:cNvPr id="6" name="Rectangle 2">
            <a:extLst>
              <a:ext uri="{FF2B5EF4-FFF2-40B4-BE49-F238E27FC236}">
                <a16:creationId xmlns:a16="http://schemas.microsoft.com/office/drawing/2014/main" id="{4DF2A51E-C015-4735-AB7E-9894401371FD}"/>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Ledger Academy / BC Princeton</a:t>
            </a:r>
          </a:p>
        </p:txBody>
      </p:sp>
      <p:pic>
        <p:nvPicPr>
          <p:cNvPr id="2" name="Picture 1">
            <a:extLst>
              <a:ext uri="{FF2B5EF4-FFF2-40B4-BE49-F238E27FC236}">
                <a16:creationId xmlns:a16="http://schemas.microsoft.com/office/drawing/2014/main" id="{0EAE16DE-F4AE-4031-A39C-867422AB8E92}"/>
              </a:ext>
            </a:extLst>
          </p:cNvPr>
          <p:cNvPicPr>
            <a:picLocks noChangeAspect="1"/>
          </p:cNvPicPr>
          <p:nvPr/>
        </p:nvPicPr>
        <p:blipFill>
          <a:blip r:embed="rId2"/>
          <a:stretch>
            <a:fillRect/>
          </a:stretch>
        </p:blipFill>
        <p:spPr>
          <a:xfrm>
            <a:off x="5712726" y="1928279"/>
            <a:ext cx="5318187" cy="3587303"/>
          </a:xfrm>
          <a:prstGeom prst="rect">
            <a:avLst/>
          </a:prstGeom>
        </p:spPr>
      </p:pic>
      <p:sp>
        <p:nvSpPr>
          <p:cNvPr id="5" name="TextBox 4">
            <a:extLst>
              <a:ext uri="{FF2B5EF4-FFF2-40B4-BE49-F238E27FC236}">
                <a16:creationId xmlns:a16="http://schemas.microsoft.com/office/drawing/2014/main" id="{41B6BE25-2860-46D0-9B41-094E8EB9D0C9}"/>
              </a:ext>
            </a:extLst>
          </p:cNvPr>
          <p:cNvSpPr txBox="1"/>
          <p:nvPr/>
        </p:nvSpPr>
        <p:spPr>
          <a:xfrm>
            <a:off x="5436394" y="457200"/>
            <a:ext cx="5343525" cy="923330"/>
          </a:xfrm>
          <a:prstGeom prst="rect">
            <a:avLst/>
          </a:prstGeom>
          <a:noFill/>
        </p:spPr>
        <p:txBody>
          <a:bodyPr wrap="square" rtlCol="0">
            <a:spAutoFit/>
          </a:bodyPr>
          <a:lstStyle/>
          <a:p>
            <a:r>
              <a:rPr lang="en-US" dirty="0"/>
              <a:t>BCPrinceton Update Link to award presentation </a:t>
            </a:r>
          </a:p>
          <a:p>
            <a:r>
              <a:rPr lang="en-US" dirty="0">
                <a:hlinkClick r:id="rId3"/>
              </a:rPr>
              <a:t>https://www.youtube.com/watch?v=41DYKpLSvrs&amp;feature=youtu.be</a:t>
            </a:r>
            <a:endParaRPr lang="en-US" dirty="0"/>
          </a:p>
        </p:txBody>
      </p:sp>
      <p:sp>
        <p:nvSpPr>
          <p:cNvPr id="3" name="TextBox 2">
            <a:extLst>
              <a:ext uri="{FF2B5EF4-FFF2-40B4-BE49-F238E27FC236}">
                <a16:creationId xmlns:a16="http://schemas.microsoft.com/office/drawing/2014/main" id="{46D561C9-6894-4577-8135-62765626727E}"/>
              </a:ext>
            </a:extLst>
          </p:cNvPr>
          <p:cNvSpPr txBox="1"/>
          <p:nvPr/>
        </p:nvSpPr>
        <p:spPr>
          <a:xfrm>
            <a:off x="846306" y="4260715"/>
            <a:ext cx="4432570" cy="1477328"/>
          </a:xfrm>
          <a:prstGeom prst="rect">
            <a:avLst/>
          </a:prstGeom>
          <a:noFill/>
        </p:spPr>
        <p:txBody>
          <a:bodyPr wrap="square" rtlCol="0">
            <a:spAutoFit/>
          </a:bodyPr>
          <a:lstStyle/>
          <a:p>
            <a:r>
              <a:rPr lang="en-US" dirty="0"/>
              <a:t>Update:</a:t>
            </a:r>
            <a:br>
              <a:rPr lang="en-US" dirty="0"/>
            </a:br>
            <a:r>
              <a:rPr lang="en-US" dirty="0"/>
              <a:t>Quorum leveraging the Tupelo Blockchain is currently building out THE GIVING CHAIN and we are looking for local project managers. If interested email </a:t>
            </a:r>
            <a:r>
              <a:rPr lang="en-US" dirty="0">
                <a:hlinkClick r:id="rId4"/>
              </a:rPr>
              <a:t>bobbi@bcprinceton.com</a:t>
            </a:r>
            <a:r>
              <a:rPr lang="en-US" dirty="0"/>
              <a:t> </a:t>
            </a:r>
          </a:p>
        </p:txBody>
      </p:sp>
      <p:pic>
        <p:nvPicPr>
          <p:cNvPr id="7" name="Content Placeholder 5" descr="A picture containing clipart&#10;&#10;Description automatically generated">
            <a:extLst>
              <a:ext uri="{FF2B5EF4-FFF2-40B4-BE49-F238E27FC236}">
                <a16:creationId xmlns:a16="http://schemas.microsoft.com/office/drawing/2014/main" id="{C13B92C0-35A3-4CFB-8179-09FAA89F29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2448746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570269" y="1108880"/>
            <a:ext cx="3491345"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4452006" y="964028"/>
            <a:ext cx="7356764" cy="472175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AutoNum type="arabicPeriod"/>
              <a:defRPr/>
            </a:pPr>
            <a:r>
              <a:rPr lang="en-US" dirty="0">
                <a:solidFill>
                  <a:schemeClr val="bg2"/>
                </a:solidFill>
              </a:rPr>
              <a:t>US Government  Public Health Emergency BARDA</a:t>
            </a:r>
          </a:p>
          <a:p>
            <a:pPr marL="342900" indent="-342900">
              <a:buAutoNum type="arabicPeriod"/>
              <a:defRPr/>
            </a:pPr>
            <a:r>
              <a:rPr lang="en-US" dirty="0">
                <a:solidFill>
                  <a:schemeClr val="bg2"/>
                </a:solidFill>
              </a:rPr>
              <a:t>CCI</a:t>
            </a:r>
          </a:p>
          <a:p>
            <a:pPr marL="342900" indent="-342900">
              <a:buAutoNum type="arabicPeriod"/>
              <a:defRPr/>
            </a:pPr>
            <a:r>
              <a:rPr lang="en-US" dirty="0">
                <a:solidFill>
                  <a:schemeClr val="bg2"/>
                </a:solidFill>
              </a:rPr>
              <a:t>Identity Working Group</a:t>
            </a:r>
          </a:p>
          <a:p>
            <a:pPr marL="342900" indent="-342900">
              <a:buAutoNum type="arabicPeriod"/>
              <a:defRPr/>
            </a:pPr>
            <a:r>
              <a:rPr lang="en-US" dirty="0">
                <a:solidFill>
                  <a:schemeClr val="bg2"/>
                </a:solidFill>
              </a:rPr>
              <a:t>IBM Call For Code</a:t>
            </a:r>
          </a:p>
          <a:p>
            <a:pPr marL="342900" indent="-342900">
              <a:buAutoNum type="arabicPeriod"/>
              <a:defRPr/>
            </a:pPr>
            <a:r>
              <a:rPr lang="en-US" dirty="0">
                <a:solidFill>
                  <a:schemeClr val="bg2"/>
                </a:solidFill>
              </a:rPr>
              <a:t>Government Blockchain Assoc  </a:t>
            </a:r>
          </a:p>
          <a:p>
            <a:pPr marL="342900" indent="-342900">
              <a:buAutoNum type="arabicPeriod"/>
              <a:defRPr/>
            </a:pPr>
            <a:r>
              <a:rPr lang="en-US" dirty="0">
                <a:solidFill>
                  <a:schemeClr val="bg2"/>
                </a:solidFill>
              </a:rPr>
              <a:t>New Jersey Initiative</a:t>
            </a:r>
          </a:p>
          <a:p>
            <a:pPr marL="342900" indent="-342900">
              <a:buAutoNum type="arabicPeriod"/>
              <a:defRPr/>
            </a:pPr>
            <a:r>
              <a:rPr lang="en-US" dirty="0">
                <a:solidFill>
                  <a:schemeClr val="bg2"/>
                </a:solidFill>
              </a:rPr>
              <a:t>The Giving Chain  </a:t>
            </a:r>
          </a:p>
          <a:p>
            <a:pPr marL="342900" indent="-342900">
              <a:buAutoNum type="arabicPeriod"/>
              <a:defRPr/>
            </a:pPr>
            <a:r>
              <a:rPr lang="en-US" dirty="0"/>
              <a:t>Wrap up</a:t>
            </a:r>
            <a:endParaRPr lang="en-US" sz="3600" b="1" dirty="0">
              <a:latin typeface="Arial Rounded MT Bold" panose="020F070403050403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800" b="1" i="0" u="none" strike="noStrike" kern="1200" cap="none" spc="0" normalizeH="0" baseline="0" noProof="0" dirty="0">
              <a:ln>
                <a:noFill/>
              </a:ln>
              <a:effectLst/>
              <a:uLnTx/>
              <a:uFillTx/>
              <a:latin typeface="Arial Rounded MT Bold" panose="020F0704030504030204" pitchFamily="34" charset="0"/>
              <a:ea typeface="+mn-ea"/>
              <a:cs typeface="+mn-cs"/>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26210771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09C59B9B-0D43-4180-8C49-479C15832AEC}"/>
              </a:ext>
            </a:extLst>
          </p:cNvPr>
          <p:cNvSpPr>
            <a:spLocks noGrp="1"/>
          </p:cNvSpPr>
          <p:nvPr>
            <p:ph type="ftr" sz="quarter" idx="11"/>
          </p:nvPr>
        </p:nvSpPr>
        <p:spPr/>
        <p:txBody>
          <a:bodyPr/>
          <a:lstStyle/>
          <a:p>
            <a:endParaRPr lang="en-US"/>
          </a:p>
        </p:txBody>
      </p:sp>
      <p:pic>
        <p:nvPicPr>
          <p:cNvPr id="3" name="Picture 2">
            <a:extLst>
              <a:ext uri="{FF2B5EF4-FFF2-40B4-BE49-F238E27FC236}">
                <a16:creationId xmlns:a16="http://schemas.microsoft.com/office/drawing/2014/main" id="{2B6EB409-FD09-4C40-81C9-6D9D08FC807F}"/>
              </a:ext>
            </a:extLst>
          </p:cNvPr>
          <p:cNvPicPr>
            <a:picLocks noChangeAspect="1"/>
          </p:cNvPicPr>
          <p:nvPr/>
        </p:nvPicPr>
        <p:blipFill>
          <a:blip r:embed="rId2"/>
          <a:stretch>
            <a:fillRect/>
          </a:stretch>
        </p:blipFill>
        <p:spPr>
          <a:xfrm>
            <a:off x="3516937" y="1312509"/>
            <a:ext cx="7488288" cy="4888133"/>
          </a:xfrm>
          <a:prstGeom prst="rect">
            <a:avLst/>
          </a:prstGeom>
        </p:spPr>
      </p:pic>
      <p:pic>
        <p:nvPicPr>
          <p:cNvPr id="4" name="Content Placeholder 5" descr="A picture containing clipart&#10;&#10;Description automatically generated">
            <a:extLst>
              <a:ext uri="{FF2B5EF4-FFF2-40B4-BE49-F238E27FC236}">
                <a16:creationId xmlns:a16="http://schemas.microsoft.com/office/drawing/2014/main" id="{A12BBA6A-AE06-4685-BF95-53832256AB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
        <p:nvSpPr>
          <p:cNvPr id="5" name="Explosion: 8 Points 4">
            <a:extLst>
              <a:ext uri="{FF2B5EF4-FFF2-40B4-BE49-F238E27FC236}">
                <a16:creationId xmlns:a16="http://schemas.microsoft.com/office/drawing/2014/main" id="{2DD4FCA3-C654-48B9-A1CF-C34690328302}"/>
              </a:ext>
            </a:extLst>
          </p:cNvPr>
          <p:cNvSpPr/>
          <p:nvPr/>
        </p:nvSpPr>
        <p:spPr>
          <a:xfrm rot="19387966">
            <a:off x="835616" y="788664"/>
            <a:ext cx="2514600" cy="2421732"/>
          </a:xfrm>
          <a:prstGeom prst="irregularSeal1">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a:t>IBM Call for Code</a:t>
            </a:r>
          </a:p>
        </p:txBody>
      </p:sp>
      <p:sp>
        <p:nvSpPr>
          <p:cNvPr id="6" name="Arrow: Right 5">
            <a:extLst>
              <a:ext uri="{FF2B5EF4-FFF2-40B4-BE49-F238E27FC236}">
                <a16:creationId xmlns:a16="http://schemas.microsoft.com/office/drawing/2014/main" id="{DD5DA81D-FFC4-4956-8F5A-A85A27A729EA}"/>
              </a:ext>
            </a:extLst>
          </p:cNvPr>
          <p:cNvSpPr/>
          <p:nvPr/>
        </p:nvSpPr>
        <p:spPr>
          <a:xfrm rot="2657523">
            <a:off x="5437776" y="4353686"/>
            <a:ext cx="1134856" cy="285474"/>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4660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74D1966-A97B-4805-BDB8-BA4F82B984CA}"/>
              </a:ext>
            </a:extLst>
          </p:cNvPr>
          <p:cNvSpPr>
            <a:spLocks noGrp="1"/>
          </p:cNvSpPr>
          <p:nvPr>
            <p:ph type="ftr" sz="quarter" idx="11"/>
          </p:nvPr>
        </p:nvSpPr>
        <p:spPr/>
        <p:txBody>
          <a:bodyPr/>
          <a:lstStyle/>
          <a:p>
            <a:endParaRPr lang="en-US"/>
          </a:p>
        </p:txBody>
      </p:sp>
      <p:sp>
        <p:nvSpPr>
          <p:cNvPr id="4" name="Rectangle 3">
            <a:extLst>
              <a:ext uri="{FF2B5EF4-FFF2-40B4-BE49-F238E27FC236}">
                <a16:creationId xmlns:a16="http://schemas.microsoft.com/office/drawing/2014/main" id="{3F7754E4-847D-4F4C-9BB9-82329CCCB049}"/>
              </a:ext>
            </a:extLst>
          </p:cNvPr>
          <p:cNvSpPr/>
          <p:nvPr/>
        </p:nvSpPr>
        <p:spPr>
          <a:xfrm>
            <a:off x="2211420" y="793469"/>
            <a:ext cx="8962417" cy="2308324"/>
          </a:xfrm>
          <a:prstGeom prst="rect">
            <a:avLst/>
          </a:prstGeom>
        </p:spPr>
        <p:txBody>
          <a:bodyPr wrap="square">
            <a:spAutoFit/>
          </a:bodyPr>
          <a:lstStyle/>
          <a:p>
            <a:r>
              <a:rPr lang="en-US" b="1" dirty="0">
                <a:solidFill>
                  <a:srgbClr val="333333"/>
                </a:solidFill>
                <a:latin typeface="Lucida Grande"/>
              </a:rPr>
              <a:t>COVID-19 related hackathons</a:t>
            </a:r>
          </a:p>
          <a:p>
            <a:endParaRPr lang="en-US" dirty="0">
              <a:solidFill>
                <a:srgbClr val="333333"/>
              </a:solidFill>
              <a:latin typeface="Lucida Grande"/>
              <a:hlinkClick r:id="rId2"/>
            </a:endParaRPr>
          </a:p>
          <a:p>
            <a:endParaRPr lang="en-US" dirty="0">
              <a:solidFill>
                <a:srgbClr val="333333"/>
              </a:solidFill>
              <a:latin typeface="Lucida Grande"/>
              <a:hlinkClick r:id="rId2"/>
            </a:endParaRPr>
          </a:p>
          <a:p>
            <a:r>
              <a:rPr lang="en-US" dirty="0" err="1">
                <a:solidFill>
                  <a:srgbClr val="0186BA"/>
                </a:solidFill>
                <a:latin typeface="Lucida Grande"/>
                <a:hlinkClick r:id="rId2"/>
              </a:rPr>
              <a:t>LongHash</a:t>
            </a:r>
            <a:r>
              <a:rPr lang="en-US" dirty="0">
                <a:solidFill>
                  <a:srgbClr val="0186BA"/>
                </a:solidFill>
                <a:latin typeface="Lucida Grande"/>
                <a:hlinkClick r:id="rId2"/>
              </a:rPr>
              <a:t> Ventures' Blockchain for Good Hackathon</a:t>
            </a:r>
            <a:r>
              <a:rPr lang="en-US" dirty="0">
                <a:solidFill>
                  <a:srgbClr val="333333"/>
                </a:solidFill>
                <a:latin typeface="Lucida Grande"/>
              </a:rPr>
              <a:t> is going on concurrently, with $5k in prizes. Sign up to hack on the </a:t>
            </a:r>
            <a:r>
              <a:rPr lang="en-US" dirty="0">
                <a:solidFill>
                  <a:srgbClr val="0186BA"/>
                </a:solidFill>
                <a:latin typeface="Lucida Grande"/>
                <a:hlinkClick r:id="rId3"/>
              </a:rPr>
              <a:t>prize explorer</a:t>
            </a:r>
            <a:r>
              <a:rPr lang="en-US" dirty="0">
                <a:solidFill>
                  <a:srgbClr val="333333"/>
                </a:solidFill>
                <a:latin typeface="Lucida Grande"/>
              </a:rPr>
              <a:t>. The goal of both events is to build impact solutions for social good and to battle the COVID-19 crisis. Applications for </a:t>
            </a:r>
            <a:r>
              <a:rPr lang="en-US" dirty="0" err="1">
                <a:solidFill>
                  <a:srgbClr val="333333"/>
                </a:solidFill>
                <a:latin typeface="Lucida Grande"/>
              </a:rPr>
              <a:t>LongHash</a:t>
            </a:r>
            <a:r>
              <a:rPr lang="en-US" dirty="0">
                <a:solidFill>
                  <a:srgbClr val="333333"/>
                </a:solidFill>
                <a:latin typeface="Lucida Grande"/>
              </a:rPr>
              <a:t> are being accepted until April 26th, so if you are working on a COVID-19 or public health related project, consider applying to both hackathons!</a:t>
            </a:r>
            <a:endParaRPr lang="en-US" dirty="0"/>
          </a:p>
        </p:txBody>
      </p:sp>
      <p:pic>
        <p:nvPicPr>
          <p:cNvPr id="5" name="Content Placeholder 5" descr="A picture containing clipart&#10;&#10;Description automatically generated">
            <a:extLst>
              <a:ext uri="{FF2B5EF4-FFF2-40B4-BE49-F238E27FC236}">
                <a16:creationId xmlns:a16="http://schemas.microsoft.com/office/drawing/2014/main" id="{C5D48ED9-95D6-4518-A11A-ED5D4571E3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pic>
        <p:nvPicPr>
          <p:cNvPr id="6" name="Content Placeholder 5" descr="A picture containing clipart&#10;&#10;Description automatically generated">
            <a:extLst>
              <a:ext uri="{FF2B5EF4-FFF2-40B4-BE49-F238E27FC236}">
                <a16:creationId xmlns:a16="http://schemas.microsoft.com/office/drawing/2014/main" id="{C3A0AD75-E3B4-4832-A0FB-14CCA6E19B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669" y="6229791"/>
            <a:ext cx="845575" cy="539055"/>
          </a:xfrm>
          <a:prstGeom prst="rect">
            <a:avLst/>
          </a:prstGeom>
          <a:noFill/>
          <a:ln>
            <a:noFill/>
          </a:ln>
        </p:spPr>
      </p:pic>
      <p:pic>
        <p:nvPicPr>
          <p:cNvPr id="7" name="Picture 6">
            <a:extLst>
              <a:ext uri="{FF2B5EF4-FFF2-40B4-BE49-F238E27FC236}">
                <a16:creationId xmlns:a16="http://schemas.microsoft.com/office/drawing/2014/main" id="{DB36E553-F877-4171-9A6A-72533E4E557D}"/>
              </a:ext>
            </a:extLst>
          </p:cNvPr>
          <p:cNvPicPr>
            <a:picLocks noChangeAspect="1"/>
          </p:cNvPicPr>
          <p:nvPr/>
        </p:nvPicPr>
        <p:blipFill>
          <a:blip r:embed="rId5"/>
          <a:stretch>
            <a:fillRect/>
          </a:stretch>
        </p:blipFill>
        <p:spPr>
          <a:xfrm>
            <a:off x="3168759" y="3429000"/>
            <a:ext cx="5654187" cy="3067069"/>
          </a:xfrm>
          <a:prstGeom prst="rect">
            <a:avLst/>
          </a:prstGeom>
        </p:spPr>
      </p:pic>
    </p:spTree>
    <p:extLst>
      <p:ext uri="{BB962C8B-B14F-4D97-AF65-F5344CB8AC3E}">
        <p14:creationId xmlns:p14="http://schemas.microsoft.com/office/powerpoint/2010/main" val="42563947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74D1966-A97B-4805-BDB8-BA4F82B984CA}"/>
              </a:ext>
            </a:extLst>
          </p:cNvPr>
          <p:cNvSpPr>
            <a:spLocks noGrp="1"/>
          </p:cNvSpPr>
          <p:nvPr>
            <p:ph type="ftr" sz="quarter" idx="11"/>
          </p:nvPr>
        </p:nvSpPr>
        <p:spPr/>
        <p:txBody>
          <a:bodyPr/>
          <a:lstStyle/>
          <a:p>
            <a:endParaRPr lang="en-US"/>
          </a:p>
        </p:txBody>
      </p:sp>
      <p:sp>
        <p:nvSpPr>
          <p:cNvPr id="4" name="Rectangle 3">
            <a:extLst>
              <a:ext uri="{FF2B5EF4-FFF2-40B4-BE49-F238E27FC236}">
                <a16:creationId xmlns:a16="http://schemas.microsoft.com/office/drawing/2014/main" id="{3F7754E4-847D-4F4C-9BB9-82329CCCB049}"/>
              </a:ext>
            </a:extLst>
          </p:cNvPr>
          <p:cNvSpPr/>
          <p:nvPr/>
        </p:nvSpPr>
        <p:spPr>
          <a:xfrm>
            <a:off x="2211420" y="793469"/>
            <a:ext cx="8962417" cy="923330"/>
          </a:xfrm>
          <a:prstGeom prst="rect">
            <a:avLst/>
          </a:prstGeom>
        </p:spPr>
        <p:txBody>
          <a:bodyPr wrap="square">
            <a:spAutoFit/>
          </a:bodyPr>
          <a:lstStyle/>
          <a:p>
            <a:r>
              <a:rPr lang="en-US" b="1" dirty="0">
                <a:solidFill>
                  <a:srgbClr val="333333"/>
                </a:solidFill>
                <a:latin typeface="Lucida Grande"/>
              </a:rPr>
              <a:t>COVID-19 related hackathons</a:t>
            </a:r>
          </a:p>
          <a:p>
            <a:endParaRPr lang="en-US" dirty="0">
              <a:solidFill>
                <a:srgbClr val="333333"/>
              </a:solidFill>
              <a:latin typeface="Lucida Grande"/>
              <a:hlinkClick r:id="rId2"/>
            </a:endParaRPr>
          </a:p>
          <a:p>
            <a:endParaRPr lang="en-US" dirty="0">
              <a:solidFill>
                <a:srgbClr val="333333"/>
              </a:solidFill>
              <a:latin typeface="Lucida Grande"/>
              <a:hlinkClick r:id="rId2"/>
            </a:endParaRPr>
          </a:p>
        </p:txBody>
      </p:sp>
      <p:pic>
        <p:nvPicPr>
          <p:cNvPr id="5" name="Content Placeholder 5" descr="A picture containing clipart&#10;&#10;Description automatically generated">
            <a:extLst>
              <a:ext uri="{FF2B5EF4-FFF2-40B4-BE49-F238E27FC236}">
                <a16:creationId xmlns:a16="http://schemas.microsoft.com/office/drawing/2014/main" id="{C5D48ED9-95D6-4518-A11A-ED5D4571E3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pic>
        <p:nvPicPr>
          <p:cNvPr id="7" name="Picture 6">
            <a:extLst>
              <a:ext uri="{FF2B5EF4-FFF2-40B4-BE49-F238E27FC236}">
                <a16:creationId xmlns:a16="http://schemas.microsoft.com/office/drawing/2014/main" id="{BCC096D5-FE60-4566-878F-D20B579154E0}"/>
              </a:ext>
            </a:extLst>
          </p:cNvPr>
          <p:cNvPicPr>
            <a:picLocks noChangeAspect="1"/>
          </p:cNvPicPr>
          <p:nvPr/>
        </p:nvPicPr>
        <p:blipFill>
          <a:blip r:embed="rId4"/>
          <a:stretch>
            <a:fillRect/>
          </a:stretch>
        </p:blipFill>
        <p:spPr>
          <a:xfrm>
            <a:off x="1076528" y="1140028"/>
            <a:ext cx="8256502" cy="4482196"/>
          </a:xfrm>
          <a:prstGeom prst="rect">
            <a:avLst/>
          </a:prstGeom>
        </p:spPr>
      </p:pic>
    </p:spTree>
    <p:extLst>
      <p:ext uri="{BB962C8B-B14F-4D97-AF65-F5344CB8AC3E}">
        <p14:creationId xmlns:p14="http://schemas.microsoft.com/office/powerpoint/2010/main" val="3834727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282F8B5-ED98-40DC-9E03-CB3F878F3069}"/>
              </a:ext>
            </a:extLst>
          </p:cNvPr>
          <p:cNvSpPr>
            <a:spLocks noGrp="1"/>
          </p:cNvSpPr>
          <p:nvPr>
            <p:ph type="ftr" sz="quarter" idx="11"/>
          </p:nvPr>
        </p:nvSpPr>
        <p:spPr/>
        <p:txBody>
          <a:bodyPr/>
          <a:lstStyle/>
          <a:p>
            <a:endParaRPr lang="en-US"/>
          </a:p>
        </p:txBody>
      </p:sp>
      <p:sp>
        <p:nvSpPr>
          <p:cNvPr id="3" name="Rectangle 2">
            <a:extLst>
              <a:ext uri="{FF2B5EF4-FFF2-40B4-BE49-F238E27FC236}">
                <a16:creationId xmlns:a16="http://schemas.microsoft.com/office/drawing/2014/main" id="{8DBF52DA-AF4F-45AB-A5D8-B1DBB7862486}"/>
              </a:ext>
            </a:extLst>
          </p:cNvPr>
          <p:cNvSpPr/>
          <p:nvPr/>
        </p:nvSpPr>
        <p:spPr>
          <a:xfrm>
            <a:off x="531779" y="2013628"/>
            <a:ext cx="11251659" cy="4031873"/>
          </a:xfrm>
          <a:prstGeom prst="rect">
            <a:avLst/>
          </a:prstGeom>
        </p:spPr>
        <p:txBody>
          <a:bodyPr wrap="square">
            <a:spAutoFit/>
          </a:bodyPr>
          <a:lstStyle/>
          <a:p>
            <a:pPr fontAlgn="base"/>
            <a:r>
              <a:rPr lang="en-US" sz="4000" dirty="0">
                <a:latin typeface="Open Sans"/>
              </a:rPr>
              <a:t>Our Mission</a:t>
            </a:r>
          </a:p>
          <a:p>
            <a:pPr fontAlgn="base"/>
            <a:r>
              <a:rPr lang="en-US" dirty="0">
                <a:latin typeface="Open Sans"/>
              </a:rPr>
              <a:t>In</a:t>
            </a:r>
            <a:r>
              <a:rPr lang="en-US" dirty="0">
                <a:solidFill>
                  <a:srgbClr val="FFFFFF"/>
                </a:solidFill>
                <a:latin typeface="Open Sans"/>
              </a:rPr>
              <a:t> </a:t>
            </a:r>
            <a:r>
              <a:rPr lang="en-US" dirty="0">
                <a:latin typeface="Open Sans"/>
              </a:rPr>
              <a:t>a moment of crisis, we are all faced with hard choices. Every one of us feels the daily, growing impact of COVID-19, and how we choose to act and what we choose to protect will define us moving forward.</a:t>
            </a:r>
          </a:p>
          <a:p>
            <a:pPr fontAlgn="base"/>
            <a:r>
              <a:rPr lang="en-US" dirty="0">
                <a:latin typeface="Open Sans"/>
              </a:rPr>
              <a:t>The current pandemic presents us with a real, existential crisis. Millions will die if we don’t get it right. Unlike pandemics of the past, today we have new ways to save those lives.</a:t>
            </a:r>
          </a:p>
          <a:p>
            <a:pPr fontAlgn="base"/>
            <a:endParaRPr lang="en-US" dirty="0">
              <a:latin typeface="Open Sans"/>
            </a:endParaRPr>
          </a:p>
          <a:p>
            <a:pPr fontAlgn="base"/>
            <a:r>
              <a:rPr lang="en-US" dirty="0">
                <a:latin typeface="Open Sans"/>
              </a:rPr>
              <a:t>For those who choose to help solve problems, join us to use the best available technology to advance our understanding and build solutions to end this pandemic. We </a:t>
            </a:r>
            <a:r>
              <a:rPr lang="en-US" i="1" dirty="0">
                <a:latin typeface="Open Sans"/>
              </a:rPr>
              <a:t>are looking </a:t>
            </a:r>
            <a:r>
              <a:rPr lang="en-US" b="1" i="1" dirty="0">
                <a:latin typeface="Open Sans"/>
              </a:rPr>
              <a:t>for technology solutions </a:t>
            </a:r>
            <a:r>
              <a:rPr lang="en-US" dirty="0">
                <a:latin typeface="Open Sans"/>
              </a:rPr>
              <a:t>that will help collect, standardize, verify, utilize and optimize the data so that scientists can understand and stop C-19.</a:t>
            </a:r>
          </a:p>
          <a:p>
            <a:pPr fontAlgn="base"/>
            <a:endParaRPr lang="en-US" dirty="0">
              <a:latin typeface="Open Sans"/>
            </a:endParaRPr>
          </a:p>
          <a:p>
            <a:pPr fontAlgn="base"/>
            <a:r>
              <a:rPr lang="en-US" b="1" dirty="0">
                <a:latin typeface="Open Sans"/>
              </a:rPr>
              <a:t>Data is the medicine we need.</a:t>
            </a:r>
            <a:r>
              <a:rPr lang="en-US" dirty="0">
                <a:latin typeface="Open Sans"/>
              </a:rPr>
              <a:t> The internet and especially Web3.0 technologies, promise to unleash and contextualize data as never before, providing better understanding, and disseminating life-saving knowledge.</a:t>
            </a:r>
          </a:p>
          <a:p>
            <a:pPr fontAlgn="base"/>
            <a:r>
              <a:rPr lang="en-US" b="1" dirty="0">
                <a:latin typeface="Open Sans"/>
              </a:rPr>
              <a:t>For those who choose to help, the time is now.</a:t>
            </a:r>
            <a:endParaRPr lang="en-US" b="0" i="0" dirty="0">
              <a:effectLst/>
              <a:latin typeface="Open Sans"/>
            </a:endParaRPr>
          </a:p>
        </p:txBody>
      </p:sp>
      <p:pic>
        <p:nvPicPr>
          <p:cNvPr id="6" name="Content Placeholder 5" descr="A picture containing clipart&#10;&#10;Description automatically generated">
            <a:extLst>
              <a:ext uri="{FF2B5EF4-FFF2-40B4-BE49-F238E27FC236}">
                <a16:creationId xmlns:a16="http://schemas.microsoft.com/office/drawing/2014/main" id="{2521DAB0-9DDC-4110-8156-C6A6AD4645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669" y="6229791"/>
            <a:ext cx="845575" cy="539055"/>
          </a:xfrm>
          <a:prstGeom prst="rect">
            <a:avLst/>
          </a:prstGeom>
          <a:noFill/>
          <a:ln>
            <a:noFill/>
          </a:ln>
        </p:spPr>
      </p:pic>
      <p:sp>
        <p:nvSpPr>
          <p:cNvPr id="7" name="Rectangle 6">
            <a:extLst>
              <a:ext uri="{FF2B5EF4-FFF2-40B4-BE49-F238E27FC236}">
                <a16:creationId xmlns:a16="http://schemas.microsoft.com/office/drawing/2014/main" id="{36000A9B-287B-4A07-9F31-FC6FC20D76F5}"/>
              </a:ext>
            </a:extLst>
          </p:cNvPr>
          <p:cNvSpPr/>
          <p:nvPr/>
        </p:nvSpPr>
        <p:spPr>
          <a:xfrm>
            <a:off x="3806757" y="217650"/>
            <a:ext cx="6096000" cy="923330"/>
          </a:xfrm>
          <a:prstGeom prst="rect">
            <a:avLst/>
          </a:prstGeom>
        </p:spPr>
        <p:txBody>
          <a:bodyPr>
            <a:spAutoFit/>
          </a:bodyPr>
          <a:lstStyle/>
          <a:p>
            <a:r>
              <a:rPr lang="en-US" b="1" dirty="0">
                <a:solidFill>
                  <a:srgbClr val="333333"/>
                </a:solidFill>
                <a:latin typeface="Lucida Grande"/>
              </a:rPr>
              <a:t>COVID-19 related hackathons</a:t>
            </a:r>
          </a:p>
          <a:p>
            <a:r>
              <a:rPr lang="en-US" dirty="0">
                <a:solidFill>
                  <a:srgbClr val="333333"/>
                </a:solidFill>
                <a:latin typeface="Lucida Grande"/>
              </a:rPr>
              <a:t>ConsenSys Health's </a:t>
            </a:r>
            <a:r>
              <a:rPr lang="en-US" dirty="0">
                <a:solidFill>
                  <a:srgbClr val="0186BA"/>
                </a:solidFill>
                <a:latin typeface="Lucida Grande"/>
                <a:hlinkClick r:id="rId3"/>
              </a:rPr>
              <a:t>Stop COVID-19</a:t>
            </a:r>
            <a:r>
              <a:rPr lang="en-US" dirty="0">
                <a:solidFill>
                  <a:srgbClr val="333333"/>
                </a:solidFill>
                <a:latin typeface="Lucida Grande"/>
              </a:rPr>
              <a:t> event has $20k in prizes, </a:t>
            </a:r>
          </a:p>
        </p:txBody>
      </p:sp>
    </p:spTree>
    <p:extLst>
      <p:ext uri="{BB962C8B-B14F-4D97-AF65-F5344CB8AC3E}">
        <p14:creationId xmlns:p14="http://schemas.microsoft.com/office/powerpoint/2010/main" val="11801779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74D1966-A97B-4805-BDB8-BA4F82B984CA}"/>
              </a:ext>
            </a:extLst>
          </p:cNvPr>
          <p:cNvSpPr>
            <a:spLocks noGrp="1"/>
          </p:cNvSpPr>
          <p:nvPr>
            <p:ph type="ftr" sz="quarter" idx="11"/>
          </p:nvPr>
        </p:nvSpPr>
        <p:spPr/>
        <p:txBody>
          <a:bodyPr/>
          <a:lstStyle/>
          <a:p>
            <a:endParaRPr lang="en-US"/>
          </a:p>
        </p:txBody>
      </p:sp>
      <p:sp>
        <p:nvSpPr>
          <p:cNvPr id="4" name="Rectangle 3">
            <a:extLst>
              <a:ext uri="{FF2B5EF4-FFF2-40B4-BE49-F238E27FC236}">
                <a16:creationId xmlns:a16="http://schemas.microsoft.com/office/drawing/2014/main" id="{3F7754E4-847D-4F4C-9BB9-82329CCCB049}"/>
              </a:ext>
            </a:extLst>
          </p:cNvPr>
          <p:cNvSpPr/>
          <p:nvPr/>
        </p:nvSpPr>
        <p:spPr>
          <a:xfrm>
            <a:off x="2211420" y="793469"/>
            <a:ext cx="8962417" cy="1200329"/>
          </a:xfrm>
          <a:prstGeom prst="rect">
            <a:avLst/>
          </a:prstGeom>
        </p:spPr>
        <p:txBody>
          <a:bodyPr wrap="square">
            <a:spAutoFit/>
          </a:bodyPr>
          <a:lstStyle/>
          <a:p>
            <a:r>
              <a:rPr lang="en-US" b="1" dirty="0">
                <a:solidFill>
                  <a:srgbClr val="333333"/>
                </a:solidFill>
                <a:latin typeface="Lucida Grande"/>
              </a:rPr>
              <a:t>COVID-19 related hackathons</a:t>
            </a:r>
          </a:p>
          <a:p>
            <a:r>
              <a:rPr lang="en-US" dirty="0">
                <a:solidFill>
                  <a:srgbClr val="333333"/>
                </a:solidFill>
                <a:latin typeface="Lucida Grande"/>
              </a:rPr>
              <a:t>ConsenSys Health's </a:t>
            </a:r>
            <a:r>
              <a:rPr lang="en-US" dirty="0">
                <a:solidFill>
                  <a:srgbClr val="0186BA"/>
                </a:solidFill>
                <a:latin typeface="Lucida Grande"/>
                <a:hlinkClick r:id="rId2"/>
              </a:rPr>
              <a:t>Stop COVID-19</a:t>
            </a:r>
            <a:r>
              <a:rPr lang="en-US" dirty="0">
                <a:solidFill>
                  <a:srgbClr val="333333"/>
                </a:solidFill>
                <a:latin typeface="Lucida Grande"/>
              </a:rPr>
              <a:t> event has $20k in prizes, </a:t>
            </a:r>
          </a:p>
          <a:p>
            <a:endParaRPr lang="en-US" dirty="0">
              <a:solidFill>
                <a:srgbClr val="333333"/>
              </a:solidFill>
              <a:latin typeface="Lucida Grande"/>
              <a:hlinkClick r:id="rId3"/>
            </a:endParaRPr>
          </a:p>
          <a:p>
            <a:endParaRPr lang="en-US" dirty="0">
              <a:solidFill>
                <a:srgbClr val="333333"/>
              </a:solidFill>
              <a:latin typeface="Lucida Grande"/>
              <a:hlinkClick r:id="rId3"/>
            </a:endParaRPr>
          </a:p>
        </p:txBody>
      </p:sp>
      <p:pic>
        <p:nvPicPr>
          <p:cNvPr id="5" name="Content Placeholder 5" descr="A picture containing clipart&#10;&#10;Description automatically generated">
            <a:extLst>
              <a:ext uri="{FF2B5EF4-FFF2-40B4-BE49-F238E27FC236}">
                <a16:creationId xmlns:a16="http://schemas.microsoft.com/office/drawing/2014/main" id="{C5D48ED9-95D6-4518-A11A-ED5D4571E3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pic>
        <p:nvPicPr>
          <p:cNvPr id="6" name="Content Placeholder 5" descr="A picture containing clipart&#10;&#10;Description automatically generated">
            <a:extLst>
              <a:ext uri="{FF2B5EF4-FFF2-40B4-BE49-F238E27FC236}">
                <a16:creationId xmlns:a16="http://schemas.microsoft.com/office/drawing/2014/main" id="{C3A0AD75-E3B4-4832-A0FB-14CCA6E19B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669" y="6229791"/>
            <a:ext cx="845575" cy="539055"/>
          </a:xfrm>
          <a:prstGeom prst="rect">
            <a:avLst/>
          </a:prstGeom>
          <a:noFill/>
          <a:ln>
            <a:noFill/>
          </a:ln>
        </p:spPr>
      </p:pic>
      <p:pic>
        <p:nvPicPr>
          <p:cNvPr id="3" name="Picture 2">
            <a:extLst>
              <a:ext uri="{FF2B5EF4-FFF2-40B4-BE49-F238E27FC236}">
                <a16:creationId xmlns:a16="http://schemas.microsoft.com/office/drawing/2014/main" id="{11618841-E922-41BD-AD9C-B3459F0C9903}"/>
              </a:ext>
            </a:extLst>
          </p:cNvPr>
          <p:cNvPicPr>
            <a:picLocks noChangeAspect="1"/>
          </p:cNvPicPr>
          <p:nvPr/>
        </p:nvPicPr>
        <p:blipFill>
          <a:blip r:embed="rId5"/>
          <a:stretch>
            <a:fillRect/>
          </a:stretch>
        </p:blipFill>
        <p:spPr>
          <a:xfrm>
            <a:off x="2211420" y="1563867"/>
            <a:ext cx="6588459" cy="4327851"/>
          </a:xfrm>
          <a:prstGeom prst="rect">
            <a:avLst/>
          </a:prstGeom>
        </p:spPr>
      </p:pic>
    </p:spTree>
    <p:extLst>
      <p:ext uri="{BB962C8B-B14F-4D97-AF65-F5344CB8AC3E}">
        <p14:creationId xmlns:p14="http://schemas.microsoft.com/office/powerpoint/2010/main" val="1156793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9CF1D96-5D90-4265-AE92-63ABE095AC0B}"/>
              </a:ext>
            </a:extLst>
          </p:cNvPr>
          <p:cNvSpPr>
            <a:spLocks noGrp="1"/>
          </p:cNvSpPr>
          <p:nvPr>
            <p:ph type="ftr" sz="quarter" idx="11"/>
          </p:nvPr>
        </p:nvSpPr>
        <p:spPr/>
        <p:txBody>
          <a:bodyPr/>
          <a:lstStyle/>
          <a:p>
            <a:endParaRPr lang="en-US" dirty="0"/>
          </a:p>
        </p:txBody>
      </p:sp>
      <p:sp>
        <p:nvSpPr>
          <p:cNvPr id="6" name="Rectangle 5">
            <a:extLst>
              <a:ext uri="{FF2B5EF4-FFF2-40B4-BE49-F238E27FC236}">
                <a16:creationId xmlns:a16="http://schemas.microsoft.com/office/drawing/2014/main" id="{FDF78F64-B2C2-4692-A251-17C63DE693B5}"/>
              </a:ext>
            </a:extLst>
          </p:cNvPr>
          <p:cNvSpPr/>
          <p:nvPr/>
        </p:nvSpPr>
        <p:spPr>
          <a:xfrm>
            <a:off x="1823226" y="345491"/>
            <a:ext cx="8369022" cy="2585323"/>
          </a:xfrm>
          <a:prstGeom prst="rect">
            <a:avLst/>
          </a:prstGeom>
        </p:spPr>
        <p:txBody>
          <a:bodyPr wrap="none">
            <a:spAutoFit/>
          </a:bodyPr>
          <a:lstStyle/>
          <a:p>
            <a:pPr algn="ctr">
              <a:defRPr/>
            </a:pPr>
            <a:r>
              <a:rPr lang="en-US" sz="5400" dirty="0">
                <a:latin typeface="Arial Rounded MT Bold" panose="020F0704030504030204" pitchFamily="34" charset="0"/>
                <a:ea typeface="+mj-ea"/>
                <a:cs typeface="+mj-cs"/>
              </a:rPr>
              <a:t>US</a:t>
            </a:r>
            <a:r>
              <a:rPr lang="en-US" dirty="0"/>
              <a:t> </a:t>
            </a:r>
            <a:r>
              <a:rPr lang="en-US" sz="5400" dirty="0">
                <a:latin typeface="Arial Rounded MT Bold" panose="020F0704030504030204" pitchFamily="34" charset="0"/>
                <a:ea typeface="+mj-ea"/>
                <a:cs typeface="+mj-cs"/>
              </a:rPr>
              <a:t>Government</a:t>
            </a:r>
            <a:r>
              <a:rPr lang="en-US" dirty="0"/>
              <a:t>  </a:t>
            </a:r>
            <a:br>
              <a:rPr lang="en-US" dirty="0"/>
            </a:br>
            <a:r>
              <a:rPr lang="en-US" sz="5400" dirty="0">
                <a:latin typeface="Arial Rounded MT Bold" panose="020F0704030504030204" pitchFamily="34" charset="0"/>
                <a:ea typeface="+mj-ea"/>
                <a:cs typeface="+mj-cs"/>
              </a:rPr>
              <a:t>Public</a:t>
            </a:r>
            <a:r>
              <a:rPr lang="en-US" dirty="0"/>
              <a:t> </a:t>
            </a:r>
            <a:r>
              <a:rPr lang="en-US" sz="5400" dirty="0">
                <a:latin typeface="Arial Rounded MT Bold" panose="020F0704030504030204" pitchFamily="34" charset="0"/>
                <a:ea typeface="+mj-ea"/>
                <a:cs typeface="+mj-cs"/>
              </a:rPr>
              <a:t>Health</a:t>
            </a:r>
            <a:r>
              <a:rPr lang="en-US" dirty="0"/>
              <a:t> </a:t>
            </a:r>
            <a:r>
              <a:rPr lang="en-US" sz="5400" dirty="0">
                <a:latin typeface="Arial Rounded MT Bold" panose="020F0704030504030204" pitchFamily="34" charset="0"/>
                <a:ea typeface="+mj-ea"/>
                <a:cs typeface="+mj-cs"/>
              </a:rPr>
              <a:t>Emergency</a:t>
            </a:r>
            <a:br>
              <a:rPr lang="en-US" dirty="0"/>
            </a:br>
            <a:r>
              <a:rPr lang="en-US" sz="5400" dirty="0">
                <a:latin typeface="Arial Rounded MT Bold" panose="020F0704030504030204" pitchFamily="34" charset="0"/>
                <a:ea typeface="+mj-ea"/>
                <a:cs typeface="+mj-cs"/>
              </a:rPr>
              <a:t>BARDA</a:t>
            </a:r>
          </a:p>
        </p:txBody>
      </p:sp>
      <p:sp>
        <p:nvSpPr>
          <p:cNvPr id="7" name="Rectangle 6">
            <a:extLst>
              <a:ext uri="{FF2B5EF4-FFF2-40B4-BE49-F238E27FC236}">
                <a16:creationId xmlns:a16="http://schemas.microsoft.com/office/drawing/2014/main" id="{3543000B-EE3F-44BA-B771-6425AD90FD23}"/>
              </a:ext>
            </a:extLst>
          </p:cNvPr>
          <p:cNvSpPr/>
          <p:nvPr/>
        </p:nvSpPr>
        <p:spPr>
          <a:xfrm>
            <a:off x="1823226" y="3429000"/>
            <a:ext cx="8394970" cy="1354217"/>
          </a:xfrm>
          <a:prstGeom prst="rect">
            <a:avLst/>
          </a:prstGeom>
          <a:solidFill>
            <a:schemeClr val="tx1"/>
          </a:solidFill>
        </p:spPr>
        <p:txBody>
          <a:bodyPr wrap="square">
            <a:spAutoFit/>
          </a:bodyPr>
          <a:lstStyle/>
          <a:p>
            <a:pPr algn="ctr">
              <a:defRPr/>
            </a:pPr>
            <a:r>
              <a:rPr lang="en-US" sz="1600" dirty="0">
                <a:solidFill>
                  <a:schemeClr val="accent4">
                    <a:lumMod val="60000"/>
                    <a:lumOff val="40000"/>
                  </a:schemeClr>
                </a:solidFill>
              </a:rPr>
              <a:t>US Government  Public Health Emergency BARDA</a:t>
            </a:r>
            <a:br>
              <a:rPr lang="en-US" sz="1600" dirty="0">
                <a:solidFill>
                  <a:schemeClr val="accent4">
                    <a:lumMod val="60000"/>
                    <a:lumOff val="40000"/>
                  </a:schemeClr>
                </a:solidFill>
              </a:rPr>
            </a:br>
            <a:r>
              <a:rPr lang="en-US" sz="1600" dirty="0">
                <a:solidFill>
                  <a:schemeClr val="accent4">
                    <a:lumMod val="60000"/>
                    <a:lumOff val="40000"/>
                  </a:schemeClr>
                </a:solidFill>
              </a:rPr>
              <a:t> (</a:t>
            </a:r>
            <a:r>
              <a:rPr lang="en-US" b="1" dirty="0">
                <a:solidFill>
                  <a:schemeClr val="accent4">
                    <a:lumMod val="60000"/>
                    <a:lumOff val="40000"/>
                  </a:schemeClr>
                </a:solidFill>
              </a:rPr>
              <a:t>Biomedical Advanced Research and Development Authority</a:t>
            </a:r>
          </a:p>
          <a:p>
            <a:pPr algn="ctr">
              <a:defRPr/>
            </a:pPr>
            <a:endParaRPr lang="en-US" sz="1600" dirty="0">
              <a:solidFill>
                <a:schemeClr val="accent4">
                  <a:lumMod val="60000"/>
                  <a:lumOff val="40000"/>
                </a:schemeClr>
              </a:solidFill>
            </a:endParaRPr>
          </a:p>
          <a:p>
            <a:pPr algn="ctr">
              <a:defRPr/>
            </a:pPr>
            <a:endParaRPr lang="en-US" sz="1600" dirty="0">
              <a:solidFill>
                <a:schemeClr val="accent4">
                  <a:lumMod val="60000"/>
                  <a:lumOff val="40000"/>
                </a:schemeClr>
              </a:solidFill>
            </a:endParaRPr>
          </a:p>
          <a:p>
            <a:pPr algn="ctr">
              <a:defRPr/>
            </a:pPr>
            <a:r>
              <a:rPr lang="en-US" sz="1600" dirty="0">
                <a:solidFill>
                  <a:schemeClr val="bg1"/>
                </a:solidFill>
                <a:hlinkClick r:id="rId2">
                  <a:extLst>
                    <a:ext uri="{A12FA001-AC4F-418D-AE19-62706E023703}">
                      <ahyp:hlinkClr xmlns:ahyp="http://schemas.microsoft.com/office/drawing/2018/hyperlinkcolor" val="tx"/>
                    </a:ext>
                  </a:extLst>
                </a:hlinkClick>
              </a:rPr>
              <a:t>https://www.phe.gov/emergency/events/COVID19/Pages/business-barda.aspx</a:t>
            </a:r>
            <a:endParaRPr lang="en-US" sz="1600" dirty="0">
              <a:solidFill>
                <a:schemeClr val="bg1"/>
              </a:solidFill>
            </a:endParaRPr>
          </a:p>
        </p:txBody>
      </p:sp>
      <p:pic>
        <p:nvPicPr>
          <p:cNvPr id="8" name="Content Placeholder 5" descr="A picture containing clipart&#10;&#10;Description automatically generated">
            <a:extLst>
              <a:ext uri="{FF2B5EF4-FFF2-40B4-BE49-F238E27FC236}">
                <a16:creationId xmlns:a16="http://schemas.microsoft.com/office/drawing/2014/main" id="{3D9693A9-FDFA-4D6B-BD83-1BFCAD8EFB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42256195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74D1966-A97B-4805-BDB8-BA4F82B984CA}"/>
              </a:ext>
            </a:extLst>
          </p:cNvPr>
          <p:cNvSpPr>
            <a:spLocks noGrp="1"/>
          </p:cNvSpPr>
          <p:nvPr>
            <p:ph type="ftr" sz="quarter" idx="11"/>
          </p:nvPr>
        </p:nvSpPr>
        <p:spPr/>
        <p:txBody>
          <a:bodyPr/>
          <a:lstStyle/>
          <a:p>
            <a:endParaRPr lang="en-US"/>
          </a:p>
        </p:txBody>
      </p:sp>
      <p:sp>
        <p:nvSpPr>
          <p:cNvPr id="4" name="Rectangle 3">
            <a:extLst>
              <a:ext uri="{FF2B5EF4-FFF2-40B4-BE49-F238E27FC236}">
                <a16:creationId xmlns:a16="http://schemas.microsoft.com/office/drawing/2014/main" id="{3F7754E4-847D-4F4C-9BB9-82329CCCB049}"/>
              </a:ext>
            </a:extLst>
          </p:cNvPr>
          <p:cNvSpPr/>
          <p:nvPr/>
        </p:nvSpPr>
        <p:spPr>
          <a:xfrm>
            <a:off x="2211420" y="793469"/>
            <a:ext cx="8962417" cy="1200329"/>
          </a:xfrm>
          <a:prstGeom prst="rect">
            <a:avLst/>
          </a:prstGeom>
        </p:spPr>
        <p:txBody>
          <a:bodyPr wrap="square">
            <a:spAutoFit/>
          </a:bodyPr>
          <a:lstStyle/>
          <a:p>
            <a:r>
              <a:rPr lang="en-US" b="1" dirty="0">
                <a:solidFill>
                  <a:srgbClr val="333333"/>
                </a:solidFill>
                <a:latin typeface="Lucida Grande"/>
              </a:rPr>
              <a:t>COVID-19 related hackathons</a:t>
            </a:r>
          </a:p>
          <a:p>
            <a:r>
              <a:rPr lang="en-US" dirty="0">
                <a:solidFill>
                  <a:srgbClr val="333333"/>
                </a:solidFill>
                <a:latin typeface="Lucida Grande"/>
              </a:rPr>
              <a:t>ConsenSys Health's </a:t>
            </a:r>
            <a:r>
              <a:rPr lang="en-US" dirty="0">
                <a:solidFill>
                  <a:srgbClr val="0186BA"/>
                </a:solidFill>
                <a:latin typeface="Lucida Grande"/>
                <a:hlinkClick r:id="rId2"/>
              </a:rPr>
              <a:t>Stop COVID-19</a:t>
            </a:r>
            <a:r>
              <a:rPr lang="en-US" dirty="0">
                <a:solidFill>
                  <a:srgbClr val="333333"/>
                </a:solidFill>
                <a:latin typeface="Lucida Grande"/>
              </a:rPr>
              <a:t> event has $20k in prizes, </a:t>
            </a:r>
          </a:p>
          <a:p>
            <a:endParaRPr lang="en-US" dirty="0">
              <a:solidFill>
                <a:srgbClr val="333333"/>
              </a:solidFill>
              <a:latin typeface="Lucida Grande"/>
              <a:hlinkClick r:id="rId3"/>
            </a:endParaRPr>
          </a:p>
          <a:p>
            <a:endParaRPr lang="en-US" dirty="0">
              <a:solidFill>
                <a:srgbClr val="333333"/>
              </a:solidFill>
              <a:latin typeface="Lucida Grande"/>
              <a:hlinkClick r:id="rId3"/>
            </a:endParaRPr>
          </a:p>
        </p:txBody>
      </p:sp>
      <p:pic>
        <p:nvPicPr>
          <p:cNvPr id="5" name="Content Placeholder 5" descr="A picture containing clipart&#10;&#10;Description automatically generated">
            <a:extLst>
              <a:ext uri="{FF2B5EF4-FFF2-40B4-BE49-F238E27FC236}">
                <a16:creationId xmlns:a16="http://schemas.microsoft.com/office/drawing/2014/main" id="{C5D48ED9-95D6-4518-A11A-ED5D4571E3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pic>
        <p:nvPicPr>
          <p:cNvPr id="6" name="Content Placeholder 5" descr="A picture containing clipart&#10;&#10;Description automatically generated">
            <a:extLst>
              <a:ext uri="{FF2B5EF4-FFF2-40B4-BE49-F238E27FC236}">
                <a16:creationId xmlns:a16="http://schemas.microsoft.com/office/drawing/2014/main" id="{C3A0AD75-E3B4-4832-A0FB-14CCA6E19B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669" y="6229791"/>
            <a:ext cx="845575" cy="539055"/>
          </a:xfrm>
          <a:prstGeom prst="rect">
            <a:avLst/>
          </a:prstGeom>
          <a:noFill/>
          <a:ln>
            <a:noFill/>
          </a:ln>
        </p:spPr>
      </p:pic>
      <p:pic>
        <p:nvPicPr>
          <p:cNvPr id="7" name="Picture 6">
            <a:extLst>
              <a:ext uri="{FF2B5EF4-FFF2-40B4-BE49-F238E27FC236}">
                <a16:creationId xmlns:a16="http://schemas.microsoft.com/office/drawing/2014/main" id="{6CD9D668-52E7-485C-8DAE-81CC83431BEC}"/>
              </a:ext>
            </a:extLst>
          </p:cNvPr>
          <p:cNvPicPr>
            <a:picLocks noChangeAspect="1"/>
          </p:cNvPicPr>
          <p:nvPr/>
        </p:nvPicPr>
        <p:blipFill>
          <a:blip r:embed="rId5"/>
          <a:stretch>
            <a:fillRect/>
          </a:stretch>
        </p:blipFill>
        <p:spPr>
          <a:xfrm>
            <a:off x="1466972" y="1969817"/>
            <a:ext cx="8429299" cy="3625505"/>
          </a:xfrm>
          <a:prstGeom prst="rect">
            <a:avLst/>
          </a:prstGeom>
        </p:spPr>
      </p:pic>
    </p:spTree>
    <p:extLst>
      <p:ext uri="{BB962C8B-B14F-4D97-AF65-F5344CB8AC3E}">
        <p14:creationId xmlns:p14="http://schemas.microsoft.com/office/powerpoint/2010/main" val="472013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74D1966-A97B-4805-BDB8-BA4F82B984CA}"/>
              </a:ext>
            </a:extLst>
          </p:cNvPr>
          <p:cNvSpPr>
            <a:spLocks noGrp="1"/>
          </p:cNvSpPr>
          <p:nvPr>
            <p:ph type="ftr" sz="quarter" idx="11"/>
          </p:nvPr>
        </p:nvSpPr>
        <p:spPr/>
        <p:txBody>
          <a:bodyPr/>
          <a:lstStyle/>
          <a:p>
            <a:endParaRPr lang="en-US"/>
          </a:p>
        </p:txBody>
      </p:sp>
      <p:sp>
        <p:nvSpPr>
          <p:cNvPr id="4" name="Rectangle 3">
            <a:extLst>
              <a:ext uri="{FF2B5EF4-FFF2-40B4-BE49-F238E27FC236}">
                <a16:creationId xmlns:a16="http://schemas.microsoft.com/office/drawing/2014/main" id="{3F7754E4-847D-4F4C-9BB9-82329CCCB049}"/>
              </a:ext>
            </a:extLst>
          </p:cNvPr>
          <p:cNvSpPr/>
          <p:nvPr/>
        </p:nvSpPr>
        <p:spPr>
          <a:xfrm>
            <a:off x="2211420" y="793469"/>
            <a:ext cx="8962417" cy="923330"/>
          </a:xfrm>
          <a:prstGeom prst="rect">
            <a:avLst/>
          </a:prstGeom>
        </p:spPr>
        <p:txBody>
          <a:bodyPr wrap="square">
            <a:spAutoFit/>
          </a:bodyPr>
          <a:lstStyle/>
          <a:p>
            <a:r>
              <a:rPr lang="en-US" dirty="0">
                <a:solidFill>
                  <a:srgbClr val="333333"/>
                </a:solidFill>
                <a:latin typeface="Lucida Grande"/>
              </a:rPr>
              <a:t>Bloomberg and John Hopkins Initiative , </a:t>
            </a:r>
          </a:p>
          <a:p>
            <a:endParaRPr lang="en-US" dirty="0">
              <a:solidFill>
                <a:srgbClr val="333333"/>
              </a:solidFill>
              <a:latin typeface="Lucida Grande"/>
              <a:hlinkClick r:id="rId2"/>
            </a:endParaRPr>
          </a:p>
          <a:p>
            <a:endParaRPr lang="en-US" dirty="0">
              <a:solidFill>
                <a:srgbClr val="333333"/>
              </a:solidFill>
              <a:latin typeface="Lucida Grande"/>
              <a:hlinkClick r:id="rId2"/>
            </a:endParaRPr>
          </a:p>
        </p:txBody>
      </p:sp>
      <p:pic>
        <p:nvPicPr>
          <p:cNvPr id="5" name="Content Placeholder 5" descr="A picture containing clipart&#10;&#10;Description automatically generated">
            <a:extLst>
              <a:ext uri="{FF2B5EF4-FFF2-40B4-BE49-F238E27FC236}">
                <a16:creationId xmlns:a16="http://schemas.microsoft.com/office/drawing/2014/main" id="{C5D48ED9-95D6-4518-A11A-ED5D4571E3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pic>
        <p:nvPicPr>
          <p:cNvPr id="7" name="Picture 6">
            <a:extLst>
              <a:ext uri="{FF2B5EF4-FFF2-40B4-BE49-F238E27FC236}">
                <a16:creationId xmlns:a16="http://schemas.microsoft.com/office/drawing/2014/main" id="{789C2203-C4AE-4AD3-ADB3-7E0C5CFCAA89}"/>
              </a:ext>
            </a:extLst>
          </p:cNvPr>
          <p:cNvPicPr>
            <a:picLocks noChangeAspect="1"/>
          </p:cNvPicPr>
          <p:nvPr/>
        </p:nvPicPr>
        <p:blipFill>
          <a:blip r:embed="rId4"/>
          <a:stretch>
            <a:fillRect/>
          </a:stretch>
        </p:blipFill>
        <p:spPr>
          <a:xfrm>
            <a:off x="3052069" y="1601822"/>
            <a:ext cx="4422902" cy="4374204"/>
          </a:xfrm>
          <a:prstGeom prst="rect">
            <a:avLst/>
          </a:prstGeom>
        </p:spPr>
      </p:pic>
    </p:spTree>
    <p:extLst>
      <p:ext uri="{BB962C8B-B14F-4D97-AF65-F5344CB8AC3E}">
        <p14:creationId xmlns:p14="http://schemas.microsoft.com/office/powerpoint/2010/main" val="2216247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EFB002-160E-4E4E-9135-FDCFC0F9B075}"/>
              </a:ext>
            </a:extLst>
          </p:cNvPr>
          <p:cNvPicPr>
            <a:picLocks noChangeAspect="1"/>
          </p:cNvPicPr>
          <p:nvPr/>
        </p:nvPicPr>
        <p:blipFill rotWithShape="1">
          <a:blip r:embed="rId2"/>
          <a:srcRect t="2383" r="-1" b="-1"/>
          <a:stretch/>
        </p:blipFill>
        <p:spPr>
          <a:xfrm>
            <a:off x="20" y="10"/>
            <a:ext cx="12009284" cy="6857990"/>
          </a:xfrm>
          <a:custGeom>
            <a:avLst/>
            <a:gdLst/>
            <a:ahLst/>
            <a:cxnLst/>
            <a:rect l="l" t="t" r="r" b="b"/>
            <a:pathLst>
              <a:path w="12009304" h="6858000">
                <a:moveTo>
                  <a:pt x="8239723" y="5083103"/>
                </a:moveTo>
                <a:cubicBezTo>
                  <a:pt x="8239723" y="5083103"/>
                  <a:pt x="8239723" y="5083103"/>
                  <a:pt x="9505105" y="5083103"/>
                </a:cubicBezTo>
                <a:cubicBezTo>
                  <a:pt x="9525601" y="5083103"/>
                  <a:pt x="9545588" y="5085825"/>
                  <a:pt x="9564676" y="5091016"/>
                </a:cubicBezTo>
                <a:lnTo>
                  <a:pt x="9605648" y="5108194"/>
                </a:lnTo>
                <a:lnTo>
                  <a:pt x="9580608" y="5151499"/>
                </a:lnTo>
                <a:cubicBezTo>
                  <a:pt x="9354208" y="5543062"/>
                  <a:pt x="9064418" y="6044264"/>
                  <a:pt x="8693486" y="6685800"/>
                </a:cubicBezTo>
                <a:cubicBezTo>
                  <a:pt x="8665958" y="6733339"/>
                  <a:pt x="8632925" y="6776306"/>
                  <a:pt x="8595419" y="6814017"/>
                </a:cubicBezTo>
                <a:lnTo>
                  <a:pt x="8545620" y="6858000"/>
                </a:lnTo>
                <a:lnTo>
                  <a:pt x="7612173" y="6858000"/>
                </a:lnTo>
                <a:lnTo>
                  <a:pt x="7591825" y="6822959"/>
                </a:lnTo>
                <a:cubicBezTo>
                  <a:pt x="7538315" y="6730809"/>
                  <a:pt x="7478495" y="6627794"/>
                  <a:pt x="7411622" y="6512633"/>
                </a:cubicBezTo>
                <a:cubicBezTo>
                  <a:pt x="7370628" y="6444560"/>
                  <a:pt x="7370628" y="6357427"/>
                  <a:pt x="7411622" y="6289354"/>
                </a:cubicBezTo>
                <a:cubicBezTo>
                  <a:pt x="7411622" y="6289354"/>
                  <a:pt x="7411622" y="6289354"/>
                  <a:pt x="8045680" y="5197465"/>
                </a:cubicBezTo>
                <a:cubicBezTo>
                  <a:pt x="8083943" y="5126669"/>
                  <a:pt x="8160465" y="5083103"/>
                  <a:pt x="8239723" y="5083103"/>
                </a:cubicBezTo>
                <a:close/>
                <a:moveTo>
                  <a:pt x="10622296" y="1326563"/>
                </a:moveTo>
                <a:cubicBezTo>
                  <a:pt x="10622296" y="1326563"/>
                  <a:pt x="10622296" y="1326563"/>
                  <a:pt x="11448522" y="1326563"/>
                </a:cubicBezTo>
                <a:cubicBezTo>
                  <a:pt x="11502058" y="1326563"/>
                  <a:pt x="11550238" y="1355009"/>
                  <a:pt x="11577006" y="1401233"/>
                </a:cubicBezTo>
                <a:cubicBezTo>
                  <a:pt x="11577006" y="1401233"/>
                  <a:pt x="11577006" y="1401233"/>
                  <a:pt x="11989228" y="2114179"/>
                </a:cubicBezTo>
                <a:cubicBezTo>
                  <a:pt x="12015996" y="2158629"/>
                  <a:pt x="12015996" y="2215522"/>
                  <a:pt x="11989228" y="2259969"/>
                </a:cubicBezTo>
                <a:cubicBezTo>
                  <a:pt x="11989228" y="2259969"/>
                  <a:pt x="11989228" y="2259969"/>
                  <a:pt x="11577006" y="2972914"/>
                </a:cubicBezTo>
                <a:cubicBezTo>
                  <a:pt x="11550238" y="3019141"/>
                  <a:pt x="11502058" y="3047587"/>
                  <a:pt x="11448522" y="3047587"/>
                </a:cubicBezTo>
                <a:cubicBezTo>
                  <a:pt x="11448522" y="3047587"/>
                  <a:pt x="11448522" y="3047587"/>
                  <a:pt x="10622296" y="3047587"/>
                </a:cubicBezTo>
                <a:cubicBezTo>
                  <a:pt x="10570544" y="3047587"/>
                  <a:pt x="10520578" y="3019141"/>
                  <a:pt x="10495594" y="2972914"/>
                </a:cubicBezTo>
                <a:cubicBezTo>
                  <a:pt x="10495594" y="2972914"/>
                  <a:pt x="10495594" y="2972914"/>
                  <a:pt x="10081589" y="2259969"/>
                </a:cubicBezTo>
                <a:cubicBezTo>
                  <a:pt x="10054821" y="2215522"/>
                  <a:pt x="10054821" y="2158629"/>
                  <a:pt x="10081589" y="2114179"/>
                </a:cubicBezTo>
                <a:cubicBezTo>
                  <a:pt x="10081589" y="2114179"/>
                  <a:pt x="10081589" y="2114179"/>
                  <a:pt x="10495594" y="1401233"/>
                </a:cubicBezTo>
                <a:cubicBezTo>
                  <a:pt x="10520578" y="1355009"/>
                  <a:pt x="10570544" y="1326563"/>
                  <a:pt x="10622296" y="1326563"/>
                </a:cubicBezTo>
                <a:close/>
                <a:moveTo>
                  <a:pt x="0" y="0"/>
                </a:moveTo>
                <a:lnTo>
                  <a:pt x="4457990" y="0"/>
                </a:lnTo>
                <a:lnTo>
                  <a:pt x="5902610" y="0"/>
                </a:lnTo>
                <a:lnTo>
                  <a:pt x="8476869" y="0"/>
                </a:lnTo>
                <a:lnTo>
                  <a:pt x="8535933" y="39849"/>
                </a:lnTo>
                <a:cubicBezTo>
                  <a:pt x="8598516" y="88273"/>
                  <a:pt x="8652195" y="149296"/>
                  <a:pt x="8693486" y="220603"/>
                </a:cubicBezTo>
                <a:cubicBezTo>
                  <a:pt x="8693486" y="220603"/>
                  <a:pt x="8693486" y="220603"/>
                  <a:pt x="10389180" y="3153347"/>
                </a:cubicBezTo>
                <a:cubicBezTo>
                  <a:pt x="10499291" y="3336185"/>
                  <a:pt x="10499291" y="3570221"/>
                  <a:pt x="10389180" y="3753061"/>
                </a:cubicBezTo>
                <a:cubicBezTo>
                  <a:pt x="10389180" y="3753061"/>
                  <a:pt x="10389180" y="3753061"/>
                  <a:pt x="9759557" y="4842009"/>
                </a:cubicBezTo>
                <a:lnTo>
                  <a:pt x="9706493" y="4933778"/>
                </a:lnTo>
                <a:lnTo>
                  <a:pt x="9708360" y="4934561"/>
                </a:lnTo>
                <a:cubicBezTo>
                  <a:pt x="9746510" y="4956830"/>
                  <a:pt x="9778880" y="4989078"/>
                  <a:pt x="9802002" y="5029008"/>
                </a:cubicBezTo>
                <a:cubicBezTo>
                  <a:pt x="9802002" y="5029008"/>
                  <a:pt x="9802002" y="5029008"/>
                  <a:pt x="10514131" y="6260653"/>
                </a:cubicBezTo>
                <a:cubicBezTo>
                  <a:pt x="10560376" y="6337439"/>
                  <a:pt x="10560376" y="6435725"/>
                  <a:pt x="10514131" y="6512512"/>
                </a:cubicBezTo>
                <a:cubicBezTo>
                  <a:pt x="10514131" y="6512512"/>
                  <a:pt x="10514131" y="6512512"/>
                  <a:pt x="10340271" y="6813206"/>
                </a:cubicBezTo>
                <a:lnTo>
                  <a:pt x="10314372" y="6858000"/>
                </a:lnTo>
                <a:lnTo>
                  <a:pt x="10119136" y="6858000"/>
                </a:lnTo>
                <a:lnTo>
                  <a:pt x="10122008" y="6853033"/>
                </a:lnTo>
                <a:cubicBezTo>
                  <a:pt x="10327158" y="6498223"/>
                  <a:pt x="10327158" y="6498223"/>
                  <a:pt x="10327158" y="6498223"/>
                </a:cubicBezTo>
                <a:cubicBezTo>
                  <a:pt x="10368154" y="6430148"/>
                  <a:pt x="10368154" y="6343015"/>
                  <a:pt x="10327158" y="6274942"/>
                </a:cubicBezTo>
                <a:cubicBezTo>
                  <a:pt x="9695832" y="5183053"/>
                  <a:pt x="9695832" y="5183053"/>
                  <a:pt x="9695832" y="5183053"/>
                </a:cubicBezTo>
                <a:cubicBezTo>
                  <a:pt x="9675334" y="5147654"/>
                  <a:pt x="9646640" y="5119063"/>
                  <a:pt x="9612819" y="5099323"/>
                </a:cubicBezTo>
                <a:lnTo>
                  <a:pt x="9603213" y="5095298"/>
                </a:lnTo>
                <a:lnTo>
                  <a:pt x="9654707" y="5006238"/>
                </a:lnTo>
                <a:lnTo>
                  <a:pt x="9693004" y="4940002"/>
                </a:lnTo>
                <a:lnTo>
                  <a:pt x="9653283" y="4923348"/>
                </a:lnTo>
                <a:cubicBezTo>
                  <a:pt x="9631750" y="4917491"/>
                  <a:pt x="9609208" y="4914420"/>
                  <a:pt x="9586087" y="4914420"/>
                </a:cubicBezTo>
                <a:cubicBezTo>
                  <a:pt x="8158743" y="4914420"/>
                  <a:pt x="8158743" y="4914420"/>
                  <a:pt x="8158743" y="4914420"/>
                </a:cubicBezTo>
                <a:cubicBezTo>
                  <a:pt x="8069341" y="4914420"/>
                  <a:pt x="7983024" y="4963563"/>
                  <a:pt x="7939863" y="5043420"/>
                </a:cubicBezTo>
                <a:cubicBezTo>
                  <a:pt x="7224650" y="6275065"/>
                  <a:pt x="7224650" y="6275065"/>
                  <a:pt x="7224650" y="6275065"/>
                </a:cubicBezTo>
                <a:cubicBezTo>
                  <a:pt x="7178407" y="6351849"/>
                  <a:pt x="7178407" y="6450135"/>
                  <a:pt x="7224650" y="6526922"/>
                </a:cubicBezTo>
                <a:cubicBezTo>
                  <a:pt x="7269350" y="6603900"/>
                  <a:pt x="7311257" y="6676067"/>
                  <a:pt x="7350544" y="6743723"/>
                </a:cubicBezTo>
                <a:lnTo>
                  <a:pt x="7416905" y="6858000"/>
                </a:lnTo>
                <a:lnTo>
                  <a:pt x="5902610" y="6858000"/>
                </a:lnTo>
                <a:lnTo>
                  <a:pt x="4389358" y="6858000"/>
                </a:lnTo>
                <a:lnTo>
                  <a:pt x="0" y="6858000"/>
                </a:lnTo>
                <a:close/>
              </a:path>
            </a:pathLst>
          </a:custGeom>
        </p:spPr>
      </p:pic>
      <p:sp>
        <p:nvSpPr>
          <p:cNvPr id="2" name="Footer Placeholder 1">
            <a:extLst>
              <a:ext uri="{FF2B5EF4-FFF2-40B4-BE49-F238E27FC236}">
                <a16:creationId xmlns:a16="http://schemas.microsoft.com/office/drawing/2014/main" id="{0168B37C-764A-4256-8775-83BF5E287426}"/>
              </a:ext>
            </a:extLst>
          </p:cNvPr>
          <p:cNvSpPr>
            <a:spLocks noGrp="1"/>
          </p:cNvSpPr>
          <p:nvPr>
            <p:ph type="ftr" sz="quarter" idx="11"/>
          </p:nvPr>
        </p:nvSpPr>
        <p:spPr>
          <a:xfrm>
            <a:off x="7876903" y="385179"/>
            <a:ext cx="3877302" cy="365125"/>
          </a:xfrm>
        </p:spPr>
        <p:txBody>
          <a:bodyPr>
            <a:normAutofit/>
          </a:bodyPr>
          <a:lstStyle/>
          <a:p>
            <a:pPr algn="r"/>
            <a:endParaRPr lang="en-US" sz="1100">
              <a:solidFill>
                <a:schemeClr val="tx1">
                  <a:alpha val="80000"/>
                </a:schemeClr>
              </a:solidFill>
            </a:endParaRPr>
          </a:p>
        </p:txBody>
      </p:sp>
      <p:pic>
        <p:nvPicPr>
          <p:cNvPr id="4" name="Content Placeholder 5" descr="A picture containing clipart&#10;&#10;Description automatically generated">
            <a:extLst>
              <a:ext uri="{FF2B5EF4-FFF2-40B4-BE49-F238E27FC236}">
                <a16:creationId xmlns:a16="http://schemas.microsoft.com/office/drawing/2014/main" id="{DE9328D5-8F21-4B6C-9045-A8EF74EB47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84312" y="6203293"/>
            <a:ext cx="845575" cy="539055"/>
          </a:xfrm>
          <a:prstGeom prst="rect">
            <a:avLst/>
          </a:prstGeom>
          <a:noFill/>
          <a:ln>
            <a:noFill/>
          </a:ln>
        </p:spPr>
      </p:pic>
    </p:spTree>
    <p:extLst>
      <p:ext uri="{BB962C8B-B14F-4D97-AF65-F5344CB8AC3E}">
        <p14:creationId xmlns:p14="http://schemas.microsoft.com/office/powerpoint/2010/main" val="14926288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722BA63-0167-467E-AA6D-FE53BF8407F5}"/>
              </a:ext>
            </a:extLst>
          </p:cNvPr>
          <p:cNvPicPr>
            <a:picLocks noChangeAspect="1"/>
          </p:cNvPicPr>
          <p:nvPr/>
        </p:nvPicPr>
        <p:blipFill rotWithShape="1">
          <a:blip r:embed="rId3"/>
          <a:srcRect t="12482" r="-1" b="-1"/>
          <a:stretch/>
        </p:blipFill>
        <p:spPr>
          <a:xfrm>
            <a:off x="20" y="10"/>
            <a:ext cx="12009284" cy="6857990"/>
          </a:xfrm>
          <a:custGeom>
            <a:avLst/>
            <a:gdLst/>
            <a:ahLst/>
            <a:cxnLst/>
            <a:rect l="l" t="t" r="r" b="b"/>
            <a:pathLst>
              <a:path w="12009304" h="6858000">
                <a:moveTo>
                  <a:pt x="8239723" y="5083103"/>
                </a:moveTo>
                <a:cubicBezTo>
                  <a:pt x="8239723" y="5083103"/>
                  <a:pt x="8239723" y="5083103"/>
                  <a:pt x="9505105" y="5083103"/>
                </a:cubicBezTo>
                <a:cubicBezTo>
                  <a:pt x="9525601" y="5083103"/>
                  <a:pt x="9545588" y="5085825"/>
                  <a:pt x="9564676" y="5091016"/>
                </a:cubicBezTo>
                <a:lnTo>
                  <a:pt x="9605648" y="5108194"/>
                </a:lnTo>
                <a:lnTo>
                  <a:pt x="9580608" y="5151499"/>
                </a:lnTo>
                <a:cubicBezTo>
                  <a:pt x="9354208" y="5543062"/>
                  <a:pt x="9064418" y="6044264"/>
                  <a:pt x="8693486" y="6685800"/>
                </a:cubicBezTo>
                <a:cubicBezTo>
                  <a:pt x="8665958" y="6733339"/>
                  <a:pt x="8632925" y="6776306"/>
                  <a:pt x="8595419" y="6814017"/>
                </a:cubicBezTo>
                <a:lnTo>
                  <a:pt x="8545620" y="6858000"/>
                </a:lnTo>
                <a:lnTo>
                  <a:pt x="7612173" y="6858000"/>
                </a:lnTo>
                <a:lnTo>
                  <a:pt x="7591825" y="6822959"/>
                </a:lnTo>
                <a:cubicBezTo>
                  <a:pt x="7538315" y="6730809"/>
                  <a:pt x="7478495" y="6627794"/>
                  <a:pt x="7411622" y="6512633"/>
                </a:cubicBezTo>
                <a:cubicBezTo>
                  <a:pt x="7370628" y="6444560"/>
                  <a:pt x="7370628" y="6357427"/>
                  <a:pt x="7411622" y="6289354"/>
                </a:cubicBezTo>
                <a:cubicBezTo>
                  <a:pt x="7411622" y="6289354"/>
                  <a:pt x="7411622" y="6289354"/>
                  <a:pt x="8045680" y="5197465"/>
                </a:cubicBezTo>
                <a:cubicBezTo>
                  <a:pt x="8083943" y="5126669"/>
                  <a:pt x="8160465" y="5083103"/>
                  <a:pt x="8239723" y="5083103"/>
                </a:cubicBezTo>
                <a:close/>
                <a:moveTo>
                  <a:pt x="10622296" y="1326563"/>
                </a:moveTo>
                <a:cubicBezTo>
                  <a:pt x="10622296" y="1326563"/>
                  <a:pt x="10622296" y="1326563"/>
                  <a:pt x="11448522" y="1326563"/>
                </a:cubicBezTo>
                <a:cubicBezTo>
                  <a:pt x="11502058" y="1326563"/>
                  <a:pt x="11550238" y="1355009"/>
                  <a:pt x="11577006" y="1401233"/>
                </a:cubicBezTo>
                <a:cubicBezTo>
                  <a:pt x="11577006" y="1401233"/>
                  <a:pt x="11577006" y="1401233"/>
                  <a:pt x="11989228" y="2114179"/>
                </a:cubicBezTo>
                <a:cubicBezTo>
                  <a:pt x="12015996" y="2158629"/>
                  <a:pt x="12015996" y="2215522"/>
                  <a:pt x="11989228" y="2259969"/>
                </a:cubicBezTo>
                <a:cubicBezTo>
                  <a:pt x="11989228" y="2259969"/>
                  <a:pt x="11989228" y="2259969"/>
                  <a:pt x="11577006" y="2972914"/>
                </a:cubicBezTo>
                <a:cubicBezTo>
                  <a:pt x="11550238" y="3019141"/>
                  <a:pt x="11502058" y="3047587"/>
                  <a:pt x="11448522" y="3047587"/>
                </a:cubicBezTo>
                <a:cubicBezTo>
                  <a:pt x="11448522" y="3047587"/>
                  <a:pt x="11448522" y="3047587"/>
                  <a:pt x="10622296" y="3047587"/>
                </a:cubicBezTo>
                <a:cubicBezTo>
                  <a:pt x="10570544" y="3047587"/>
                  <a:pt x="10520578" y="3019141"/>
                  <a:pt x="10495594" y="2972914"/>
                </a:cubicBezTo>
                <a:cubicBezTo>
                  <a:pt x="10495594" y="2972914"/>
                  <a:pt x="10495594" y="2972914"/>
                  <a:pt x="10081589" y="2259969"/>
                </a:cubicBezTo>
                <a:cubicBezTo>
                  <a:pt x="10054821" y="2215522"/>
                  <a:pt x="10054821" y="2158629"/>
                  <a:pt x="10081589" y="2114179"/>
                </a:cubicBezTo>
                <a:cubicBezTo>
                  <a:pt x="10081589" y="2114179"/>
                  <a:pt x="10081589" y="2114179"/>
                  <a:pt x="10495594" y="1401233"/>
                </a:cubicBezTo>
                <a:cubicBezTo>
                  <a:pt x="10520578" y="1355009"/>
                  <a:pt x="10570544" y="1326563"/>
                  <a:pt x="10622296" y="1326563"/>
                </a:cubicBezTo>
                <a:close/>
                <a:moveTo>
                  <a:pt x="0" y="0"/>
                </a:moveTo>
                <a:lnTo>
                  <a:pt x="4457990" y="0"/>
                </a:lnTo>
                <a:lnTo>
                  <a:pt x="5902610" y="0"/>
                </a:lnTo>
                <a:lnTo>
                  <a:pt x="8476869" y="0"/>
                </a:lnTo>
                <a:lnTo>
                  <a:pt x="8535933" y="39849"/>
                </a:lnTo>
                <a:cubicBezTo>
                  <a:pt x="8598516" y="88273"/>
                  <a:pt x="8652195" y="149296"/>
                  <a:pt x="8693486" y="220603"/>
                </a:cubicBezTo>
                <a:cubicBezTo>
                  <a:pt x="8693486" y="220603"/>
                  <a:pt x="8693486" y="220603"/>
                  <a:pt x="10389180" y="3153347"/>
                </a:cubicBezTo>
                <a:cubicBezTo>
                  <a:pt x="10499291" y="3336185"/>
                  <a:pt x="10499291" y="3570221"/>
                  <a:pt x="10389180" y="3753061"/>
                </a:cubicBezTo>
                <a:cubicBezTo>
                  <a:pt x="10389180" y="3753061"/>
                  <a:pt x="10389180" y="3753061"/>
                  <a:pt x="9759557" y="4842009"/>
                </a:cubicBezTo>
                <a:lnTo>
                  <a:pt x="9706493" y="4933778"/>
                </a:lnTo>
                <a:lnTo>
                  <a:pt x="9708360" y="4934561"/>
                </a:lnTo>
                <a:cubicBezTo>
                  <a:pt x="9746510" y="4956830"/>
                  <a:pt x="9778880" y="4989078"/>
                  <a:pt x="9802002" y="5029008"/>
                </a:cubicBezTo>
                <a:cubicBezTo>
                  <a:pt x="9802002" y="5029008"/>
                  <a:pt x="9802002" y="5029008"/>
                  <a:pt x="10514131" y="6260653"/>
                </a:cubicBezTo>
                <a:cubicBezTo>
                  <a:pt x="10560376" y="6337439"/>
                  <a:pt x="10560376" y="6435725"/>
                  <a:pt x="10514131" y="6512512"/>
                </a:cubicBezTo>
                <a:cubicBezTo>
                  <a:pt x="10514131" y="6512512"/>
                  <a:pt x="10514131" y="6512512"/>
                  <a:pt x="10340271" y="6813206"/>
                </a:cubicBezTo>
                <a:lnTo>
                  <a:pt x="10314372" y="6858000"/>
                </a:lnTo>
                <a:lnTo>
                  <a:pt x="10119136" y="6858000"/>
                </a:lnTo>
                <a:lnTo>
                  <a:pt x="10122008" y="6853033"/>
                </a:lnTo>
                <a:cubicBezTo>
                  <a:pt x="10327158" y="6498223"/>
                  <a:pt x="10327158" y="6498223"/>
                  <a:pt x="10327158" y="6498223"/>
                </a:cubicBezTo>
                <a:cubicBezTo>
                  <a:pt x="10368154" y="6430148"/>
                  <a:pt x="10368154" y="6343015"/>
                  <a:pt x="10327158" y="6274942"/>
                </a:cubicBezTo>
                <a:cubicBezTo>
                  <a:pt x="9695832" y="5183053"/>
                  <a:pt x="9695832" y="5183053"/>
                  <a:pt x="9695832" y="5183053"/>
                </a:cubicBezTo>
                <a:cubicBezTo>
                  <a:pt x="9675334" y="5147654"/>
                  <a:pt x="9646640" y="5119063"/>
                  <a:pt x="9612819" y="5099323"/>
                </a:cubicBezTo>
                <a:lnTo>
                  <a:pt x="9603213" y="5095298"/>
                </a:lnTo>
                <a:lnTo>
                  <a:pt x="9654707" y="5006238"/>
                </a:lnTo>
                <a:lnTo>
                  <a:pt x="9693004" y="4940002"/>
                </a:lnTo>
                <a:lnTo>
                  <a:pt x="9653283" y="4923348"/>
                </a:lnTo>
                <a:cubicBezTo>
                  <a:pt x="9631750" y="4917491"/>
                  <a:pt x="9609208" y="4914420"/>
                  <a:pt x="9586087" y="4914420"/>
                </a:cubicBezTo>
                <a:cubicBezTo>
                  <a:pt x="8158743" y="4914420"/>
                  <a:pt x="8158743" y="4914420"/>
                  <a:pt x="8158743" y="4914420"/>
                </a:cubicBezTo>
                <a:cubicBezTo>
                  <a:pt x="8069341" y="4914420"/>
                  <a:pt x="7983024" y="4963563"/>
                  <a:pt x="7939863" y="5043420"/>
                </a:cubicBezTo>
                <a:cubicBezTo>
                  <a:pt x="7224650" y="6275065"/>
                  <a:pt x="7224650" y="6275065"/>
                  <a:pt x="7224650" y="6275065"/>
                </a:cubicBezTo>
                <a:cubicBezTo>
                  <a:pt x="7178407" y="6351849"/>
                  <a:pt x="7178407" y="6450135"/>
                  <a:pt x="7224650" y="6526922"/>
                </a:cubicBezTo>
                <a:cubicBezTo>
                  <a:pt x="7269350" y="6603900"/>
                  <a:pt x="7311257" y="6676067"/>
                  <a:pt x="7350544" y="6743723"/>
                </a:cubicBezTo>
                <a:lnTo>
                  <a:pt x="7416905" y="6858000"/>
                </a:lnTo>
                <a:lnTo>
                  <a:pt x="5902610" y="6858000"/>
                </a:lnTo>
                <a:lnTo>
                  <a:pt x="4389358" y="6858000"/>
                </a:lnTo>
                <a:lnTo>
                  <a:pt x="0" y="6858000"/>
                </a:lnTo>
                <a:close/>
              </a:path>
            </a:pathLst>
          </a:custGeom>
        </p:spPr>
      </p:pic>
      <p:sp>
        <p:nvSpPr>
          <p:cNvPr id="2" name="Footer Placeholder 1">
            <a:extLst>
              <a:ext uri="{FF2B5EF4-FFF2-40B4-BE49-F238E27FC236}">
                <a16:creationId xmlns:a16="http://schemas.microsoft.com/office/drawing/2014/main" id="{31350769-0A74-4CDB-91A5-0B175B8BA5DE}"/>
              </a:ext>
            </a:extLst>
          </p:cNvPr>
          <p:cNvSpPr>
            <a:spLocks noGrp="1"/>
          </p:cNvSpPr>
          <p:nvPr>
            <p:ph type="ftr" sz="quarter" idx="11"/>
          </p:nvPr>
        </p:nvSpPr>
        <p:spPr>
          <a:xfrm>
            <a:off x="7876903" y="385179"/>
            <a:ext cx="3877302" cy="365125"/>
          </a:xfrm>
        </p:spPr>
        <p:txBody>
          <a:bodyPr>
            <a:normAutofit/>
          </a:bodyPr>
          <a:lstStyle/>
          <a:p>
            <a:pPr algn="r"/>
            <a:endParaRPr lang="en-US" sz="1100">
              <a:solidFill>
                <a:schemeClr val="tx1">
                  <a:alpha val="80000"/>
                </a:schemeClr>
              </a:solidFill>
            </a:endParaRPr>
          </a:p>
        </p:txBody>
      </p:sp>
      <p:pic>
        <p:nvPicPr>
          <p:cNvPr id="7" name="Content Placeholder 5" descr="A picture containing clipart&#10;&#10;Description automatically generated">
            <a:extLst>
              <a:ext uri="{FF2B5EF4-FFF2-40B4-BE49-F238E27FC236}">
                <a16:creationId xmlns:a16="http://schemas.microsoft.com/office/drawing/2014/main" id="{E3DDC480-35E7-48E1-A0D4-5419451C48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42678" y="6203293"/>
            <a:ext cx="845575" cy="539055"/>
          </a:xfrm>
          <a:prstGeom prst="rect">
            <a:avLst/>
          </a:prstGeom>
          <a:noFill/>
          <a:ln>
            <a:noFill/>
          </a:ln>
        </p:spPr>
      </p:pic>
    </p:spTree>
    <p:extLst>
      <p:ext uri="{BB962C8B-B14F-4D97-AF65-F5344CB8AC3E}">
        <p14:creationId xmlns:p14="http://schemas.microsoft.com/office/powerpoint/2010/main" val="37735659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2B791EC-AADF-4AA6-8704-7DBBF1896567}"/>
              </a:ext>
            </a:extLst>
          </p:cNvPr>
          <p:cNvPicPr>
            <a:picLocks noChangeAspect="1"/>
          </p:cNvPicPr>
          <p:nvPr/>
        </p:nvPicPr>
        <p:blipFill>
          <a:blip r:embed="rId2"/>
          <a:stretch>
            <a:fillRect/>
          </a:stretch>
        </p:blipFill>
        <p:spPr>
          <a:xfrm>
            <a:off x="1691995" y="643466"/>
            <a:ext cx="8808010" cy="5571067"/>
          </a:xfrm>
          <a:prstGeom prst="rect">
            <a:avLst/>
          </a:prstGeom>
        </p:spPr>
      </p:pic>
      <p:sp>
        <p:nvSpPr>
          <p:cNvPr id="2" name="Footer Placeholder 1">
            <a:extLst>
              <a:ext uri="{FF2B5EF4-FFF2-40B4-BE49-F238E27FC236}">
                <a16:creationId xmlns:a16="http://schemas.microsoft.com/office/drawing/2014/main" id="{39E97F8D-664B-43EA-B046-3797CCB0807F}"/>
              </a:ext>
            </a:extLst>
          </p:cNvPr>
          <p:cNvSpPr>
            <a:spLocks noGrp="1"/>
          </p:cNvSpPr>
          <p:nvPr>
            <p:ph type="ftr" sz="quarter" idx="11"/>
          </p:nvPr>
        </p:nvSpPr>
        <p:spPr>
          <a:xfrm>
            <a:off x="4038600" y="6356350"/>
            <a:ext cx="4114800" cy="365125"/>
          </a:xfrm>
        </p:spPr>
        <p:txBody>
          <a:bodyPr>
            <a:normAutofit/>
          </a:bodyPr>
          <a:lstStyle/>
          <a:p>
            <a:endParaRPr lang="en-US"/>
          </a:p>
        </p:txBody>
      </p:sp>
      <p:pic>
        <p:nvPicPr>
          <p:cNvPr id="11" name="Content Placeholder 5" descr="A picture containing clipart&#10;&#10;Description automatically generated">
            <a:extLst>
              <a:ext uri="{FF2B5EF4-FFF2-40B4-BE49-F238E27FC236}">
                <a16:creationId xmlns:a16="http://schemas.microsoft.com/office/drawing/2014/main" id="{5915F100-DF3B-4E32-A040-6B77E21F8F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233934634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918266"/>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643467"/>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Rectangle 11">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643467"/>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914A7224-ABDD-4EAB-AE01-E600C3D1919C}"/>
              </a:ext>
            </a:extLst>
          </p:cNvPr>
          <p:cNvPicPr>
            <a:picLocks noChangeAspect="1"/>
          </p:cNvPicPr>
          <p:nvPr/>
        </p:nvPicPr>
        <p:blipFill rotWithShape="1">
          <a:blip r:embed="rId3"/>
          <a:srcRect l="5580" r="2822" b="1"/>
          <a:stretch/>
        </p:blipFill>
        <p:spPr>
          <a:xfrm>
            <a:off x="797391" y="804334"/>
            <a:ext cx="10615494" cy="5070210"/>
          </a:xfrm>
          <a:prstGeom prst="rect">
            <a:avLst/>
          </a:prstGeom>
        </p:spPr>
      </p:pic>
      <p:sp>
        <p:nvSpPr>
          <p:cNvPr id="2" name="Footer Placeholder 1">
            <a:extLst>
              <a:ext uri="{FF2B5EF4-FFF2-40B4-BE49-F238E27FC236}">
                <a16:creationId xmlns:a16="http://schemas.microsoft.com/office/drawing/2014/main" id="{54488738-B8DA-41FA-A167-84F2DCDED610}"/>
              </a:ext>
            </a:extLst>
          </p:cNvPr>
          <p:cNvSpPr>
            <a:spLocks noGrp="1"/>
          </p:cNvSpPr>
          <p:nvPr>
            <p:ph type="ftr" sz="quarter" idx="11"/>
          </p:nvPr>
        </p:nvSpPr>
        <p:spPr>
          <a:xfrm>
            <a:off x="795528" y="6382512"/>
            <a:ext cx="6757416" cy="320040"/>
          </a:xfrm>
        </p:spPr>
        <p:txBody>
          <a:bodyPr>
            <a:normAutofit/>
          </a:bodyPr>
          <a:lstStyle/>
          <a:p>
            <a:pPr algn="l"/>
            <a:endParaRPr lang="en-US" dirty="0"/>
          </a:p>
        </p:txBody>
      </p:sp>
      <p:pic>
        <p:nvPicPr>
          <p:cNvPr id="15" name="Content Placeholder 5" descr="A picture containing clipart&#10;&#10;Description automatically generated">
            <a:extLst>
              <a:ext uri="{FF2B5EF4-FFF2-40B4-BE49-F238E27FC236}">
                <a16:creationId xmlns:a16="http://schemas.microsoft.com/office/drawing/2014/main" id="{FBE47853-2C1E-4A09-A368-93853AFEB8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1824" y="6196278"/>
            <a:ext cx="845575" cy="539055"/>
          </a:xfrm>
          <a:prstGeom prst="rect">
            <a:avLst/>
          </a:prstGeom>
          <a:noFill/>
          <a:ln>
            <a:noFill/>
          </a:ln>
        </p:spPr>
      </p:pic>
    </p:spTree>
    <p:extLst>
      <p:ext uri="{BB962C8B-B14F-4D97-AF65-F5344CB8AC3E}">
        <p14:creationId xmlns:p14="http://schemas.microsoft.com/office/powerpoint/2010/main" val="31720668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D5121B6-4F35-499F-AF18-529CBBB2A4ED}"/>
              </a:ext>
            </a:extLst>
          </p:cNvPr>
          <p:cNvSpPr>
            <a:spLocks noGrp="1"/>
          </p:cNvSpPr>
          <p:nvPr>
            <p:ph type="ftr" sz="quarter" idx="11"/>
          </p:nvPr>
        </p:nvSpPr>
        <p:spPr/>
        <p:txBody>
          <a:bodyPr/>
          <a:lstStyle/>
          <a:p>
            <a:endParaRPr lang="en-US"/>
          </a:p>
        </p:txBody>
      </p:sp>
      <p:sp>
        <p:nvSpPr>
          <p:cNvPr id="3" name="Rectangle 2">
            <a:extLst>
              <a:ext uri="{FF2B5EF4-FFF2-40B4-BE49-F238E27FC236}">
                <a16:creationId xmlns:a16="http://schemas.microsoft.com/office/drawing/2014/main" id="{419EC8AE-3260-4831-BCAB-92CCD8A4BE65}"/>
              </a:ext>
            </a:extLst>
          </p:cNvPr>
          <p:cNvSpPr/>
          <p:nvPr/>
        </p:nvSpPr>
        <p:spPr>
          <a:xfrm>
            <a:off x="1152352" y="358461"/>
            <a:ext cx="3882088" cy="369332"/>
          </a:xfrm>
          <a:prstGeom prst="rect">
            <a:avLst/>
          </a:prstGeom>
        </p:spPr>
        <p:txBody>
          <a:bodyPr wrap="none">
            <a:spAutoFit/>
          </a:bodyPr>
          <a:lstStyle/>
          <a:p>
            <a:r>
              <a:rPr lang="en-US" dirty="0"/>
              <a:t>https://consensyshealth.com/covid-19/</a:t>
            </a:r>
          </a:p>
        </p:txBody>
      </p:sp>
      <p:pic>
        <p:nvPicPr>
          <p:cNvPr id="4" name="Picture 3">
            <a:extLst>
              <a:ext uri="{FF2B5EF4-FFF2-40B4-BE49-F238E27FC236}">
                <a16:creationId xmlns:a16="http://schemas.microsoft.com/office/drawing/2014/main" id="{D4E7BE78-E259-4DE0-9A49-36A8A99778B3}"/>
              </a:ext>
            </a:extLst>
          </p:cNvPr>
          <p:cNvPicPr>
            <a:picLocks noChangeAspect="1"/>
          </p:cNvPicPr>
          <p:nvPr/>
        </p:nvPicPr>
        <p:blipFill>
          <a:blip r:embed="rId2"/>
          <a:stretch>
            <a:fillRect/>
          </a:stretch>
        </p:blipFill>
        <p:spPr>
          <a:xfrm>
            <a:off x="1715915" y="1137599"/>
            <a:ext cx="8498127" cy="4582802"/>
          </a:xfrm>
          <a:prstGeom prst="rect">
            <a:avLst/>
          </a:prstGeom>
        </p:spPr>
      </p:pic>
    </p:spTree>
    <p:extLst>
      <p:ext uri="{BB962C8B-B14F-4D97-AF65-F5344CB8AC3E}">
        <p14:creationId xmlns:p14="http://schemas.microsoft.com/office/powerpoint/2010/main" val="29950715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7845966-6EFC-468A-9CC7-BAB4B9585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54372" y="0"/>
            <a:ext cx="9483256" cy="6858000"/>
          </a:xfrm>
          <a:prstGeom prst="rect">
            <a:avLst/>
          </a:prstGeom>
          <a:solidFill>
            <a:srgbClr val="3951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75554383-98AF-4A47-BB65-705FAAA4BE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Freeform: Shape 12">
            <a:extLst>
              <a:ext uri="{FF2B5EF4-FFF2-40B4-BE49-F238E27FC236}">
                <a16:creationId xmlns:a16="http://schemas.microsoft.com/office/drawing/2014/main" id="{ADAD1991-FFD1-4E94-ABAB-7560D33008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44484" y="0"/>
            <a:ext cx="7837716" cy="6858000"/>
          </a:xfrm>
          <a:custGeom>
            <a:avLst/>
            <a:gdLst>
              <a:gd name="connsiteX0" fmla="*/ 2232159 w 7837716"/>
              <a:gd name="connsiteY0" fmla="*/ 0 h 6858000"/>
              <a:gd name="connsiteX1" fmla="*/ 5605557 w 7837716"/>
              <a:gd name="connsiteY1" fmla="*/ 0 h 6858000"/>
              <a:gd name="connsiteX2" fmla="*/ 5617845 w 7837716"/>
              <a:gd name="connsiteY2" fmla="*/ 5384 h 6858000"/>
              <a:gd name="connsiteX3" fmla="*/ 7837716 w 7837716"/>
              <a:gd name="connsiteY3" fmla="*/ 3429000 h 6858000"/>
              <a:gd name="connsiteX4" fmla="*/ 5617845 w 7837716"/>
              <a:gd name="connsiteY4" fmla="*/ 6852616 h 6858000"/>
              <a:gd name="connsiteX5" fmla="*/ 5605557 w 7837716"/>
              <a:gd name="connsiteY5" fmla="*/ 6858000 h 6858000"/>
              <a:gd name="connsiteX6" fmla="*/ 2232159 w 7837716"/>
              <a:gd name="connsiteY6" fmla="*/ 6858000 h 6858000"/>
              <a:gd name="connsiteX7" fmla="*/ 2219871 w 7837716"/>
              <a:gd name="connsiteY7" fmla="*/ 6852616 h 6858000"/>
              <a:gd name="connsiteX8" fmla="*/ 0 w 7837716"/>
              <a:gd name="connsiteY8" fmla="*/ 3429000 h 6858000"/>
              <a:gd name="connsiteX9" fmla="*/ 2219871 w 7837716"/>
              <a:gd name="connsiteY9" fmla="*/ 53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37716" h="6858000">
                <a:moveTo>
                  <a:pt x="2232159" y="0"/>
                </a:moveTo>
                <a:lnTo>
                  <a:pt x="5605557" y="0"/>
                </a:lnTo>
                <a:lnTo>
                  <a:pt x="5617845" y="5384"/>
                </a:lnTo>
                <a:cubicBezTo>
                  <a:pt x="6931322" y="618789"/>
                  <a:pt x="7837716" y="1921305"/>
                  <a:pt x="7837716" y="3429000"/>
                </a:cubicBezTo>
                <a:cubicBezTo>
                  <a:pt x="7837716" y="4936696"/>
                  <a:pt x="6931322" y="6239212"/>
                  <a:pt x="5617845" y="6852616"/>
                </a:cubicBezTo>
                <a:lnTo>
                  <a:pt x="5605557" y="6858000"/>
                </a:lnTo>
                <a:lnTo>
                  <a:pt x="2232159" y="6858000"/>
                </a:lnTo>
                <a:lnTo>
                  <a:pt x="2219871" y="6852616"/>
                </a:lnTo>
                <a:cubicBezTo>
                  <a:pt x="906394" y="6239212"/>
                  <a:pt x="0" y="4936696"/>
                  <a:pt x="0" y="3429000"/>
                </a:cubicBezTo>
                <a:cubicBezTo>
                  <a:pt x="0" y="1921305"/>
                  <a:pt x="906394" y="618789"/>
                  <a:pt x="2219871" y="5384"/>
                </a:cubicBezTo>
                <a:close/>
              </a:path>
            </a:pathLst>
          </a:custGeom>
          <a:solidFill>
            <a:schemeClr val="bg1"/>
          </a:solidFill>
          <a:ln>
            <a:gradFill>
              <a:gsLst>
                <a:gs pos="0">
                  <a:schemeClr val="accent1">
                    <a:lumMod val="40000"/>
                    <a:lumOff val="60000"/>
                  </a:schemeClr>
                </a:gs>
                <a:gs pos="23000">
                  <a:schemeClr val="accent1">
                    <a:lumMod val="45000"/>
                    <a:lumOff val="55000"/>
                  </a:schemeClr>
                </a:gs>
                <a:gs pos="83000">
                  <a:schemeClr val="bg2">
                    <a:lumMod val="82000"/>
                  </a:schemeClr>
                </a:gs>
                <a:gs pos="100000">
                  <a:schemeClr val="bg2">
                    <a:lumMod val="87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D5370EF6-5A4F-4D35-B684-CF52E52AE599}"/>
              </a:ext>
            </a:extLst>
          </p:cNvPr>
          <p:cNvPicPr>
            <a:picLocks noChangeAspect="1"/>
          </p:cNvPicPr>
          <p:nvPr/>
        </p:nvPicPr>
        <p:blipFill>
          <a:blip r:embed="rId3"/>
          <a:stretch>
            <a:fillRect/>
          </a:stretch>
        </p:blipFill>
        <p:spPr>
          <a:xfrm>
            <a:off x="4716714" y="1176793"/>
            <a:ext cx="2501480" cy="4548146"/>
          </a:xfrm>
          <a:prstGeom prst="rect">
            <a:avLst/>
          </a:prstGeom>
        </p:spPr>
      </p:pic>
      <p:sp>
        <p:nvSpPr>
          <p:cNvPr id="2" name="Footer Placeholder 1">
            <a:extLst>
              <a:ext uri="{FF2B5EF4-FFF2-40B4-BE49-F238E27FC236}">
                <a16:creationId xmlns:a16="http://schemas.microsoft.com/office/drawing/2014/main" id="{B05009FC-8A50-4BE2-9A60-2E2DA7F029DC}"/>
              </a:ext>
            </a:extLst>
          </p:cNvPr>
          <p:cNvSpPr>
            <a:spLocks noGrp="1"/>
          </p:cNvSpPr>
          <p:nvPr>
            <p:ph type="ftr" sz="quarter" idx="11"/>
          </p:nvPr>
        </p:nvSpPr>
        <p:spPr>
          <a:xfrm>
            <a:off x="4005942" y="6356350"/>
            <a:ext cx="4114800" cy="365125"/>
          </a:xfrm>
        </p:spPr>
        <p:txBody>
          <a:bodyPr>
            <a:normAutofit/>
          </a:bodyPr>
          <a:lstStyle/>
          <a:p>
            <a:endParaRPr lang="en-US"/>
          </a:p>
        </p:txBody>
      </p:sp>
      <p:pic>
        <p:nvPicPr>
          <p:cNvPr id="3" name="Content Placeholder 5" descr="A picture containing clipart&#10;&#10;Description automatically generated">
            <a:extLst>
              <a:ext uri="{FF2B5EF4-FFF2-40B4-BE49-F238E27FC236}">
                <a16:creationId xmlns:a16="http://schemas.microsoft.com/office/drawing/2014/main" id="{399F3D71-2346-41BD-A93C-86E2293B2E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27346191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41184D-C949-40E1-9ED6-AE3DCD1683A3}"/>
              </a:ext>
            </a:extLst>
          </p:cNvPr>
          <p:cNvSpPr>
            <a:spLocks noGrp="1"/>
          </p:cNvSpPr>
          <p:nvPr>
            <p:ph type="title"/>
          </p:nvPr>
        </p:nvSpPr>
        <p:spPr>
          <a:xfrm>
            <a:off x="546351" y="433545"/>
            <a:ext cx="11139854" cy="930447"/>
          </a:xfrm>
        </p:spPr>
        <p:txBody>
          <a:bodyPr vert="horz" lIns="91440" tIns="45720" rIns="91440" bIns="45720" rtlCol="0" anchor="b">
            <a:normAutofit/>
          </a:bodyPr>
          <a:lstStyle/>
          <a:p>
            <a:pPr algn="ctr"/>
            <a:r>
              <a:rPr lang="en-US" sz="5400">
                <a:solidFill>
                  <a:srgbClr val="FFFFFF"/>
                </a:solidFill>
              </a:rPr>
              <a:t>Ledger Academy Announcement</a:t>
            </a:r>
          </a:p>
        </p:txBody>
      </p:sp>
      <p:cxnSp>
        <p:nvCxnSpPr>
          <p:cNvPr id="14" name="Straight Connector 13">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6" name="Content Placeholder 5" descr="A picture containing clipart&#10;&#10;Description automatically generated">
            <a:extLst>
              <a:ext uri="{FF2B5EF4-FFF2-40B4-BE49-F238E27FC236}">
                <a16:creationId xmlns:a16="http://schemas.microsoft.com/office/drawing/2014/main" id="{37C25770-429F-4FC3-817D-5122E00A2F10}"/>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31567" y="2684585"/>
            <a:ext cx="5455917" cy="3482102"/>
          </a:xfrm>
          <a:prstGeom prst="rect">
            <a:avLst/>
          </a:prstGeom>
        </p:spPr>
      </p:pic>
      <p:cxnSp>
        <p:nvCxnSpPr>
          <p:cNvPr id="16" name="Straight Connector 15">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7" name="Content Placeholder 6" descr="A close up of a logo&#10;&#10;Description automatically generated">
            <a:extLst>
              <a:ext uri="{FF2B5EF4-FFF2-40B4-BE49-F238E27FC236}">
                <a16:creationId xmlns:a16="http://schemas.microsoft.com/office/drawing/2014/main" id="{8EAC7859-765B-4B2F-9F50-29ADAE4B79E4}"/>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6445073" y="2761581"/>
            <a:ext cx="5455917" cy="3328109"/>
          </a:xfrm>
          <a:prstGeom prst="rect">
            <a:avLst/>
          </a:prstGeom>
        </p:spPr>
      </p:pic>
      <p:sp>
        <p:nvSpPr>
          <p:cNvPr id="5" name="Footer Placeholder 4">
            <a:extLst>
              <a:ext uri="{FF2B5EF4-FFF2-40B4-BE49-F238E27FC236}">
                <a16:creationId xmlns:a16="http://schemas.microsoft.com/office/drawing/2014/main" id="{18C38D4B-B647-499E-8B21-5832B67676F7}"/>
              </a:ext>
            </a:extLst>
          </p:cNvPr>
          <p:cNvSpPr>
            <a:spLocks noGrp="1"/>
          </p:cNvSpPr>
          <p:nvPr>
            <p:ph type="ftr" sz="quarter" idx="11"/>
          </p:nvPr>
        </p:nvSpPr>
        <p:spPr>
          <a:xfrm>
            <a:off x="4038600" y="6522430"/>
            <a:ext cx="4114800" cy="347472"/>
          </a:xfrm>
        </p:spPr>
        <p:txBody>
          <a:bodyPr vert="horz" lIns="91440" tIns="45720" rIns="91440" bIns="45720" rtlCol="0" anchor="ctr">
            <a:normAutofit/>
          </a:bodyPr>
          <a:lstStyle/>
          <a:p>
            <a:pPr>
              <a:spcAft>
                <a:spcPts val="600"/>
              </a:spcAft>
            </a:pPr>
            <a:r>
              <a:rPr lang="en-US" b="1" kern="1200" dirty="0">
                <a:solidFill>
                  <a:srgbClr val="898989"/>
                </a:solidFill>
                <a:latin typeface="+mn-lt"/>
                <a:ea typeface="+mn-ea"/>
                <a:cs typeface="+mn-cs"/>
              </a:rPr>
              <a:t>www.LedgerAcademy.com</a:t>
            </a:r>
          </a:p>
        </p:txBody>
      </p:sp>
      <p:sp>
        <p:nvSpPr>
          <p:cNvPr id="8" name="TextBox 7">
            <a:extLst>
              <a:ext uri="{FF2B5EF4-FFF2-40B4-BE49-F238E27FC236}">
                <a16:creationId xmlns:a16="http://schemas.microsoft.com/office/drawing/2014/main" id="{928B708A-F12E-42B7-9DB5-23C245D3046C}"/>
              </a:ext>
            </a:extLst>
          </p:cNvPr>
          <p:cNvSpPr txBox="1"/>
          <p:nvPr/>
        </p:nvSpPr>
        <p:spPr>
          <a:xfrm>
            <a:off x="7068766" y="4429328"/>
            <a:ext cx="4487694" cy="923330"/>
          </a:xfrm>
          <a:prstGeom prst="rect">
            <a:avLst/>
          </a:prstGeom>
          <a:noFill/>
        </p:spPr>
        <p:txBody>
          <a:bodyPr wrap="square" rtlCol="0">
            <a:spAutoFit/>
          </a:bodyPr>
          <a:lstStyle/>
          <a:p>
            <a:r>
              <a:rPr lang="en-US" dirty="0"/>
              <a:t>Ledger Academy’s</a:t>
            </a:r>
            <a:br>
              <a:rPr lang="en-US" dirty="0"/>
            </a:br>
            <a:r>
              <a:rPr lang="en-US" dirty="0"/>
              <a:t>Blockchain Basics </a:t>
            </a:r>
            <a:br>
              <a:rPr lang="en-US" dirty="0"/>
            </a:br>
            <a:r>
              <a:rPr lang="en-US" dirty="0"/>
              <a:t>– Understanding the Power of Blockchains </a:t>
            </a:r>
          </a:p>
        </p:txBody>
      </p:sp>
    </p:spTree>
    <p:extLst>
      <p:ext uri="{BB962C8B-B14F-4D97-AF65-F5344CB8AC3E}">
        <p14:creationId xmlns:p14="http://schemas.microsoft.com/office/powerpoint/2010/main" val="10233055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title" idx="4294967295"/>
          </p:nvPr>
        </p:nvSpPr>
        <p:spPr>
          <a:xfrm>
            <a:off x="256753" y="1128001"/>
            <a:ext cx="4486275" cy="2852738"/>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
        <p:nvSpPr>
          <p:cNvPr id="5" name="Rectangle 4">
            <a:extLst>
              <a:ext uri="{FF2B5EF4-FFF2-40B4-BE49-F238E27FC236}">
                <a16:creationId xmlns:a16="http://schemas.microsoft.com/office/drawing/2014/main" id="{A8FAFD4D-6F87-4476-8172-B541583AD025}"/>
              </a:ext>
            </a:extLst>
          </p:cNvPr>
          <p:cNvSpPr/>
          <p:nvPr/>
        </p:nvSpPr>
        <p:spPr>
          <a:xfrm>
            <a:off x="4634006" y="1995580"/>
            <a:ext cx="6096000" cy="4247317"/>
          </a:xfrm>
          <a:prstGeom prst="rect">
            <a:avLst/>
          </a:prstGeom>
        </p:spPr>
        <p:txBody>
          <a:bodyPr>
            <a:spAutoFit/>
          </a:bodyPr>
          <a:lstStyle/>
          <a:p>
            <a:r>
              <a:rPr lang="en-US" u="sng" dirty="0">
                <a:solidFill>
                  <a:schemeClr val="accent6">
                    <a:lumMod val="75000"/>
                  </a:schemeClr>
                </a:solidFill>
              </a:rPr>
              <a:t>BLOCKCHAIN FUNDEMENTALS / Ledger Academy</a:t>
            </a:r>
          </a:p>
          <a:p>
            <a:pPr lvl="1"/>
            <a:r>
              <a:rPr lang="en-US" dirty="0"/>
              <a:t>Blockchain Courseware and Meetups focused on Education.</a:t>
            </a:r>
          </a:p>
          <a:p>
            <a:endParaRPr lang="en-US" u="sng" dirty="0">
              <a:solidFill>
                <a:schemeClr val="accent6">
                  <a:lumMod val="75000"/>
                </a:schemeClr>
              </a:solidFill>
            </a:endParaRPr>
          </a:p>
          <a:p>
            <a:r>
              <a:rPr lang="en-US" u="sng" dirty="0">
                <a:solidFill>
                  <a:schemeClr val="accent6">
                    <a:lumMod val="75000"/>
                  </a:schemeClr>
                </a:solidFill>
              </a:rPr>
              <a:t>HYPERLEDGER PRINCETON</a:t>
            </a:r>
          </a:p>
          <a:p>
            <a:pPr lvl="1"/>
            <a:r>
              <a:rPr lang="en-US" dirty="0"/>
              <a:t>Hosted by Linux Foundation, is comprised of people interested in learning and developing projects using the Hyperledger solutions. </a:t>
            </a:r>
          </a:p>
          <a:p>
            <a:endParaRPr lang="en-US" dirty="0"/>
          </a:p>
          <a:p>
            <a:r>
              <a:rPr lang="en-US" u="sng" dirty="0">
                <a:solidFill>
                  <a:schemeClr val="accent6">
                    <a:lumMod val="75000"/>
                  </a:schemeClr>
                </a:solidFill>
              </a:rPr>
              <a:t>PRINCETON BLOCKCHAIN AND AI</a:t>
            </a:r>
          </a:p>
          <a:p>
            <a:pPr lvl="1"/>
            <a:r>
              <a:rPr lang="en-US" dirty="0"/>
              <a:t>Princeton Blockchain and AI  is focused on COMMUNITY. Discussions are developed by meetup participants.</a:t>
            </a:r>
          </a:p>
          <a:p>
            <a:pPr lvl="1"/>
            <a:endParaRPr lang="en-US" dirty="0"/>
          </a:p>
          <a:p>
            <a:endParaRPr lang="en-US" dirty="0"/>
          </a:p>
          <a:p>
            <a:endParaRPr lang="en-US" dirty="0"/>
          </a:p>
        </p:txBody>
      </p:sp>
      <p:pic>
        <p:nvPicPr>
          <p:cNvPr id="8" name="Content Placeholder 5" descr="A picture containing clipart&#10;&#10;Description automatically generated">
            <a:extLst>
              <a:ext uri="{FF2B5EF4-FFF2-40B4-BE49-F238E27FC236}">
                <a16:creationId xmlns:a16="http://schemas.microsoft.com/office/drawing/2014/main" id="{A649624D-82E7-42EA-8649-AABF37CB25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C38D4B-B647-499E-8B21-5832B67676F7}"/>
              </a:ext>
            </a:extLst>
          </p:cNvPr>
          <p:cNvSpPr>
            <a:spLocks noGrp="1"/>
          </p:cNvSpPr>
          <p:nvPr>
            <p:ph type="ftr" sz="quarter" idx="11"/>
          </p:nvPr>
        </p:nvSpPr>
        <p:spPr/>
        <p:txBody>
          <a:bodyPr vert="horz" lIns="91440" tIns="45720" rIns="91440" bIns="45720" rtlCol="0" anchor="ctr">
            <a:normAutofit/>
          </a:bodyPr>
          <a:lstStyle/>
          <a:p>
            <a:pPr>
              <a:spcAft>
                <a:spcPts val="600"/>
              </a:spcAft>
            </a:pPr>
            <a:r>
              <a:rPr lang="en-US" b="1" kern="1200" dirty="0">
                <a:solidFill>
                  <a:srgbClr val="898989"/>
                </a:solidFill>
                <a:latin typeface="+mn-lt"/>
                <a:ea typeface="+mn-ea"/>
                <a:cs typeface="+mn-cs"/>
              </a:rPr>
              <a:t>www.LedgerAcademy.com</a:t>
            </a:r>
          </a:p>
        </p:txBody>
      </p:sp>
      <p:pic>
        <p:nvPicPr>
          <p:cNvPr id="6" name="Content Placeholder 5" descr="A picture containing clipart&#10;&#10;Description automatically generated">
            <a:extLst>
              <a:ext uri="{FF2B5EF4-FFF2-40B4-BE49-F238E27FC236}">
                <a16:creationId xmlns:a16="http://schemas.microsoft.com/office/drawing/2014/main" id="{37C25770-429F-4FC3-817D-5122E00A2F10}"/>
              </a:ext>
            </a:extLst>
          </p:cNvPr>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121444" y="6410856"/>
            <a:ext cx="487363" cy="310619"/>
          </a:xfrm>
          <a:prstGeom prst="rect">
            <a:avLst/>
          </a:prstGeom>
        </p:spPr>
      </p:pic>
      <p:sp>
        <p:nvSpPr>
          <p:cNvPr id="17" name="Rectangle 16">
            <a:extLst>
              <a:ext uri="{FF2B5EF4-FFF2-40B4-BE49-F238E27FC236}">
                <a16:creationId xmlns:a16="http://schemas.microsoft.com/office/drawing/2014/main" id="{1BAE383A-003F-4A03-B249-95124822260D}"/>
              </a:ext>
            </a:extLst>
          </p:cNvPr>
          <p:cNvSpPr/>
          <p:nvPr/>
        </p:nvSpPr>
        <p:spPr>
          <a:xfrm>
            <a:off x="859275" y="855967"/>
            <a:ext cx="10064881" cy="923330"/>
          </a:xfrm>
          <a:prstGeom prst="rect">
            <a:avLst/>
          </a:prstGeom>
        </p:spPr>
        <p:txBody>
          <a:bodyPr wrap="square">
            <a:spAutoFit/>
          </a:bodyPr>
          <a:lstStyle/>
          <a:p>
            <a:r>
              <a:rPr lang="en-US" dirty="0">
                <a:latin typeface="Arial Rounded MT Bold" panose="020F0704030504030204" pitchFamily="34" charset="0"/>
              </a:rPr>
              <a:t>US</a:t>
            </a:r>
            <a:r>
              <a:rPr lang="en-US" dirty="0"/>
              <a:t> </a:t>
            </a:r>
            <a:r>
              <a:rPr lang="en-US" dirty="0">
                <a:latin typeface="Arial Rounded MT Bold" panose="020F0704030504030204" pitchFamily="34" charset="0"/>
              </a:rPr>
              <a:t>Government</a:t>
            </a:r>
            <a:r>
              <a:rPr lang="en-US" dirty="0"/>
              <a:t>  </a:t>
            </a:r>
            <a:r>
              <a:rPr lang="en-US" dirty="0">
                <a:latin typeface="Arial Rounded MT Bold" panose="020F0704030504030204" pitchFamily="34" charset="0"/>
              </a:rPr>
              <a:t>Public</a:t>
            </a:r>
            <a:r>
              <a:rPr lang="en-US" dirty="0"/>
              <a:t> </a:t>
            </a:r>
            <a:r>
              <a:rPr lang="en-US" dirty="0">
                <a:latin typeface="Arial Rounded MT Bold" panose="020F0704030504030204" pitchFamily="34" charset="0"/>
              </a:rPr>
              <a:t>Health</a:t>
            </a:r>
            <a:r>
              <a:rPr lang="en-US" dirty="0"/>
              <a:t> </a:t>
            </a:r>
            <a:r>
              <a:rPr lang="en-US" dirty="0">
                <a:latin typeface="Arial Rounded MT Bold" panose="020F0704030504030204" pitchFamily="34" charset="0"/>
              </a:rPr>
              <a:t>Emergency  BARDA</a:t>
            </a:r>
          </a:p>
          <a:p>
            <a:r>
              <a:rPr lang="en-US" dirty="0">
                <a:solidFill>
                  <a:srgbClr val="262524"/>
                </a:solidFill>
                <a:latin typeface="Arial" panose="020B0604020202020204" pitchFamily="34" charset="0"/>
              </a:rPr>
              <a:t>BARDA is continuing to work with its partners to identify promising medical countermeasures and technologies to combat the 2019 novel coronavirus</a:t>
            </a:r>
            <a:endParaRPr lang="en-US" dirty="0"/>
          </a:p>
        </p:txBody>
      </p:sp>
      <p:cxnSp>
        <p:nvCxnSpPr>
          <p:cNvPr id="21" name="Straight Connector 20">
            <a:extLst>
              <a:ext uri="{FF2B5EF4-FFF2-40B4-BE49-F238E27FC236}">
                <a16:creationId xmlns:a16="http://schemas.microsoft.com/office/drawing/2014/main" id="{5E72C4E2-988A-4CA1-AFC8-2985AF14DDA7}"/>
              </a:ext>
            </a:extLst>
          </p:cNvPr>
          <p:cNvCxnSpPr/>
          <p:nvPr/>
        </p:nvCxnSpPr>
        <p:spPr>
          <a:xfrm>
            <a:off x="428017" y="2013626"/>
            <a:ext cx="10690692" cy="0"/>
          </a:xfrm>
          <a:prstGeom prst="line">
            <a:avLst/>
          </a:prstGeom>
          <a:ln w="107950">
            <a:solidFill>
              <a:schemeClr val="tx1">
                <a:alpha val="72000"/>
              </a:schemeClr>
            </a:solidFill>
          </a:ln>
        </p:spPr>
        <p:style>
          <a:lnRef idx="1">
            <a:schemeClr val="accent2"/>
          </a:lnRef>
          <a:fillRef idx="0">
            <a:schemeClr val="accent2"/>
          </a:fillRef>
          <a:effectRef idx="0">
            <a:schemeClr val="accent2"/>
          </a:effectRef>
          <a:fontRef idx="minor">
            <a:schemeClr val="tx1"/>
          </a:fontRef>
        </p:style>
      </p:cxnSp>
      <p:pic>
        <p:nvPicPr>
          <p:cNvPr id="25" name="Picture 24">
            <a:extLst>
              <a:ext uri="{FF2B5EF4-FFF2-40B4-BE49-F238E27FC236}">
                <a16:creationId xmlns:a16="http://schemas.microsoft.com/office/drawing/2014/main" id="{B37B614D-C1E4-4AB6-9F71-479E3F169046}"/>
              </a:ext>
            </a:extLst>
          </p:cNvPr>
          <p:cNvPicPr>
            <a:picLocks noChangeAspect="1"/>
          </p:cNvPicPr>
          <p:nvPr/>
        </p:nvPicPr>
        <p:blipFill>
          <a:blip r:embed="rId4"/>
          <a:stretch>
            <a:fillRect/>
          </a:stretch>
        </p:blipFill>
        <p:spPr>
          <a:xfrm>
            <a:off x="428017" y="2239204"/>
            <a:ext cx="10940297" cy="3660223"/>
          </a:xfrm>
          <a:prstGeom prst="rect">
            <a:avLst/>
          </a:prstGeom>
        </p:spPr>
      </p:pic>
    </p:spTree>
    <p:extLst>
      <p:ext uri="{BB962C8B-B14F-4D97-AF65-F5344CB8AC3E}">
        <p14:creationId xmlns:p14="http://schemas.microsoft.com/office/powerpoint/2010/main" val="1148874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2CBA393-81DC-4702-BDBC-F8EB3BCD665B}"/>
              </a:ext>
            </a:extLst>
          </p:cNvPr>
          <p:cNvSpPr>
            <a:spLocks noGrp="1"/>
          </p:cNvSpPr>
          <p:nvPr>
            <p:ph type="ftr" sz="quarter" idx="11"/>
          </p:nvPr>
        </p:nvSpPr>
        <p:spPr/>
        <p:txBody>
          <a:bodyPr/>
          <a:lstStyle/>
          <a:p>
            <a:endParaRPr lang="en-US"/>
          </a:p>
        </p:txBody>
      </p:sp>
      <p:pic>
        <p:nvPicPr>
          <p:cNvPr id="3" name="Picture 2">
            <a:extLst>
              <a:ext uri="{FF2B5EF4-FFF2-40B4-BE49-F238E27FC236}">
                <a16:creationId xmlns:a16="http://schemas.microsoft.com/office/drawing/2014/main" id="{D1120FA9-982C-41E3-9B28-E79DD89A6273}"/>
              </a:ext>
            </a:extLst>
          </p:cNvPr>
          <p:cNvPicPr>
            <a:picLocks noChangeAspect="1"/>
          </p:cNvPicPr>
          <p:nvPr/>
        </p:nvPicPr>
        <p:blipFill>
          <a:blip r:embed="rId3"/>
          <a:stretch>
            <a:fillRect/>
          </a:stretch>
        </p:blipFill>
        <p:spPr>
          <a:xfrm>
            <a:off x="1789588" y="2054455"/>
            <a:ext cx="8288746" cy="3967727"/>
          </a:xfrm>
          <a:prstGeom prst="rect">
            <a:avLst/>
          </a:prstGeom>
        </p:spPr>
      </p:pic>
      <p:pic>
        <p:nvPicPr>
          <p:cNvPr id="4" name="Picture 3">
            <a:extLst>
              <a:ext uri="{FF2B5EF4-FFF2-40B4-BE49-F238E27FC236}">
                <a16:creationId xmlns:a16="http://schemas.microsoft.com/office/drawing/2014/main" id="{3CD5664A-EB16-4D1B-BADB-5224B43ED362}"/>
              </a:ext>
            </a:extLst>
          </p:cNvPr>
          <p:cNvPicPr>
            <a:picLocks noChangeAspect="1"/>
          </p:cNvPicPr>
          <p:nvPr/>
        </p:nvPicPr>
        <p:blipFill>
          <a:blip r:embed="rId4"/>
          <a:stretch>
            <a:fillRect/>
          </a:stretch>
        </p:blipFill>
        <p:spPr>
          <a:xfrm>
            <a:off x="1955260" y="422575"/>
            <a:ext cx="7600545" cy="1510436"/>
          </a:xfrm>
          <a:prstGeom prst="rect">
            <a:avLst/>
          </a:prstGeom>
        </p:spPr>
      </p:pic>
      <p:pic>
        <p:nvPicPr>
          <p:cNvPr id="5" name="Content Placeholder 5" descr="A picture containing clipart&#10;&#10;Description automatically generated">
            <a:extLst>
              <a:ext uri="{FF2B5EF4-FFF2-40B4-BE49-F238E27FC236}">
                <a16:creationId xmlns:a16="http://schemas.microsoft.com/office/drawing/2014/main" id="{C069FB77-A9C1-4B09-844A-4CC724A1159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3876311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26FF6E8-5EA7-4229-8ECE-054B6D6D0642}"/>
              </a:ext>
            </a:extLst>
          </p:cNvPr>
          <p:cNvSpPr txBox="1"/>
          <p:nvPr/>
        </p:nvSpPr>
        <p:spPr>
          <a:xfrm>
            <a:off x="1385888" y="1714500"/>
            <a:ext cx="1385887" cy="369332"/>
          </a:xfrm>
          <a:prstGeom prst="rect">
            <a:avLst/>
          </a:prstGeom>
          <a:solidFill>
            <a:srgbClr val="FFFF00"/>
          </a:solidFill>
        </p:spPr>
        <p:txBody>
          <a:bodyPr wrap="square" rtlCol="0">
            <a:spAutoFit/>
          </a:bodyPr>
          <a:lstStyle/>
          <a:p>
            <a:endParaRPr lang="en-US" dirty="0"/>
          </a:p>
        </p:txBody>
      </p:sp>
      <p:sp>
        <p:nvSpPr>
          <p:cNvPr id="2" name="Footer Placeholder 1">
            <a:extLst>
              <a:ext uri="{FF2B5EF4-FFF2-40B4-BE49-F238E27FC236}">
                <a16:creationId xmlns:a16="http://schemas.microsoft.com/office/drawing/2014/main" id="{0B14377D-714E-4D7E-923B-847CF9FBC21A}"/>
              </a:ext>
            </a:extLst>
          </p:cNvPr>
          <p:cNvSpPr>
            <a:spLocks noGrp="1"/>
          </p:cNvSpPr>
          <p:nvPr>
            <p:ph type="ftr" sz="quarter" idx="11"/>
          </p:nvPr>
        </p:nvSpPr>
        <p:spPr/>
        <p:txBody>
          <a:bodyPr/>
          <a:lstStyle/>
          <a:p>
            <a:endParaRPr lang="en-US"/>
          </a:p>
        </p:txBody>
      </p:sp>
      <p:pic>
        <p:nvPicPr>
          <p:cNvPr id="6" name="Content Placeholder 5" descr="A picture containing clipart&#10;&#10;Description automatically generated">
            <a:extLst>
              <a:ext uri="{FF2B5EF4-FFF2-40B4-BE49-F238E27FC236}">
                <a16:creationId xmlns:a16="http://schemas.microsoft.com/office/drawing/2014/main" id="{18CB605A-54FC-440A-A874-DB2F7E4CF1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653" y="6086822"/>
            <a:ext cx="845575" cy="539055"/>
          </a:xfrm>
          <a:prstGeom prst="rect">
            <a:avLst/>
          </a:prstGeom>
          <a:noFill/>
          <a:ln>
            <a:noFill/>
          </a:ln>
        </p:spPr>
      </p:pic>
      <p:pic>
        <p:nvPicPr>
          <p:cNvPr id="4" name="Picture 3">
            <a:extLst>
              <a:ext uri="{FF2B5EF4-FFF2-40B4-BE49-F238E27FC236}">
                <a16:creationId xmlns:a16="http://schemas.microsoft.com/office/drawing/2014/main" id="{10B91630-F6BE-46C9-9028-1EC87049C293}"/>
              </a:ext>
            </a:extLst>
          </p:cNvPr>
          <p:cNvPicPr>
            <a:picLocks noChangeAspect="1"/>
          </p:cNvPicPr>
          <p:nvPr/>
        </p:nvPicPr>
        <p:blipFill>
          <a:blip r:embed="rId3"/>
          <a:stretch>
            <a:fillRect/>
          </a:stretch>
        </p:blipFill>
        <p:spPr>
          <a:xfrm>
            <a:off x="3036094" y="901439"/>
            <a:ext cx="6458808" cy="4213486"/>
          </a:xfrm>
          <a:prstGeom prst="rect">
            <a:avLst/>
          </a:prstGeom>
        </p:spPr>
      </p:pic>
    </p:spTree>
    <p:extLst>
      <p:ext uri="{BB962C8B-B14F-4D97-AF65-F5344CB8AC3E}">
        <p14:creationId xmlns:p14="http://schemas.microsoft.com/office/powerpoint/2010/main" val="194444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570269" y="1108880"/>
            <a:ext cx="3491345"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4482935" y="964028"/>
            <a:ext cx="7356764" cy="472175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AutoNum type="arabicPeriod"/>
              <a:defRPr/>
            </a:pPr>
            <a:r>
              <a:rPr lang="en-US" dirty="0">
                <a:solidFill>
                  <a:schemeClr val="bg2"/>
                </a:solidFill>
              </a:rPr>
              <a:t>US Government  Public Health Emergency BARDA</a:t>
            </a:r>
          </a:p>
          <a:p>
            <a:pPr marL="342900" indent="-342900">
              <a:buAutoNum type="arabicPeriod"/>
              <a:defRPr/>
            </a:pPr>
            <a:r>
              <a:rPr lang="en-US" dirty="0"/>
              <a:t>CCI</a:t>
            </a:r>
          </a:p>
          <a:p>
            <a:pPr marL="342900" indent="-342900">
              <a:buAutoNum type="arabicPeriod"/>
              <a:defRPr/>
            </a:pPr>
            <a:r>
              <a:rPr lang="en-US" dirty="0">
                <a:solidFill>
                  <a:schemeClr val="bg2"/>
                </a:solidFill>
              </a:rPr>
              <a:t>Identity Working Group</a:t>
            </a:r>
          </a:p>
          <a:p>
            <a:pPr marL="342900" indent="-342900">
              <a:buAutoNum type="arabicPeriod"/>
              <a:defRPr/>
            </a:pPr>
            <a:r>
              <a:rPr lang="en-US" dirty="0">
                <a:solidFill>
                  <a:schemeClr val="bg2"/>
                </a:solidFill>
              </a:rPr>
              <a:t>IBM Call For Code</a:t>
            </a:r>
          </a:p>
          <a:p>
            <a:pPr marL="342900" indent="-342900">
              <a:buAutoNum type="arabicPeriod"/>
              <a:defRPr/>
            </a:pPr>
            <a:r>
              <a:rPr lang="en-US" dirty="0">
                <a:solidFill>
                  <a:schemeClr val="bg2"/>
                </a:solidFill>
              </a:rPr>
              <a:t>Government Blockchain Assoc  </a:t>
            </a:r>
          </a:p>
          <a:p>
            <a:pPr marL="342900" indent="-342900">
              <a:buAutoNum type="arabicPeriod"/>
              <a:defRPr/>
            </a:pPr>
            <a:r>
              <a:rPr lang="en-US" dirty="0">
                <a:solidFill>
                  <a:schemeClr val="bg2"/>
                </a:solidFill>
              </a:rPr>
              <a:t>New Jersey Initiative</a:t>
            </a:r>
          </a:p>
          <a:p>
            <a:pPr marL="342900" indent="-342900">
              <a:buAutoNum type="arabicPeriod"/>
              <a:defRPr/>
            </a:pPr>
            <a:r>
              <a:rPr lang="en-US" dirty="0">
                <a:solidFill>
                  <a:schemeClr val="bg2"/>
                </a:solidFill>
              </a:rPr>
              <a:t>The Giving Chain  </a:t>
            </a:r>
          </a:p>
          <a:p>
            <a:pPr marL="342900" indent="-342900">
              <a:buAutoNum type="arabicPeriod"/>
              <a:defRPr/>
            </a:pPr>
            <a:r>
              <a:rPr lang="en-US" dirty="0">
                <a:solidFill>
                  <a:schemeClr val="bg2"/>
                </a:solidFill>
              </a:rPr>
              <a:t>Wrap up</a:t>
            </a:r>
            <a:endParaRPr lang="en-US" sz="2400" b="1" dirty="0">
              <a:solidFill>
                <a:schemeClr val="bg2"/>
              </a:solidFill>
              <a:latin typeface="Arial Rounded MT Bold" panose="020F070403050403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2405880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337C232-B339-4E1F-9C34-62462A4327C6}"/>
              </a:ext>
            </a:extLst>
          </p:cNvPr>
          <p:cNvSpPr>
            <a:spLocks noGrp="1"/>
          </p:cNvSpPr>
          <p:nvPr>
            <p:ph type="ftr" sz="quarter" idx="11"/>
          </p:nvPr>
        </p:nvSpPr>
        <p:spPr/>
        <p:txBody>
          <a:bodyPr/>
          <a:lstStyle/>
          <a:p>
            <a:endParaRPr lang="en-US"/>
          </a:p>
        </p:txBody>
      </p:sp>
      <p:sp>
        <p:nvSpPr>
          <p:cNvPr id="4" name="Rectangle 3">
            <a:extLst>
              <a:ext uri="{FF2B5EF4-FFF2-40B4-BE49-F238E27FC236}">
                <a16:creationId xmlns:a16="http://schemas.microsoft.com/office/drawing/2014/main" id="{ED50B6C2-B0F4-4283-B0BD-1EA6CC329811}"/>
              </a:ext>
            </a:extLst>
          </p:cNvPr>
          <p:cNvSpPr/>
          <p:nvPr/>
        </p:nvSpPr>
        <p:spPr>
          <a:xfrm>
            <a:off x="5977217" y="3244334"/>
            <a:ext cx="237566" cy="369332"/>
          </a:xfrm>
          <a:prstGeom prst="rect">
            <a:avLst/>
          </a:prstGeom>
        </p:spPr>
        <p:txBody>
          <a:bodyPr wrap="none">
            <a:spAutoFit/>
          </a:bodyPr>
          <a:lstStyle/>
          <a:p>
            <a:r>
              <a:rPr lang="en-US" dirty="0"/>
              <a:t> </a:t>
            </a:r>
          </a:p>
        </p:txBody>
      </p:sp>
      <p:pic>
        <p:nvPicPr>
          <p:cNvPr id="5" name="Google Shape;56;p13">
            <a:extLst>
              <a:ext uri="{FF2B5EF4-FFF2-40B4-BE49-F238E27FC236}">
                <a16:creationId xmlns:a16="http://schemas.microsoft.com/office/drawing/2014/main" id="{FD4AC9C9-B097-413A-B4E7-6409D8CD0154}"/>
              </a:ext>
            </a:extLst>
          </p:cNvPr>
          <p:cNvPicPr preferRelativeResize="0"/>
          <p:nvPr/>
        </p:nvPicPr>
        <p:blipFill>
          <a:blip r:embed="rId2">
            <a:alphaModFix/>
          </a:blip>
          <a:stretch>
            <a:fillRect/>
          </a:stretch>
        </p:blipFill>
        <p:spPr>
          <a:xfrm>
            <a:off x="767544" y="501651"/>
            <a:ext cx="3713185" cy="2436233"/>
          </a:xfrm>
          <a:prstGeom prst="rect">
            <a:avLst/>
          </a:prstGeom>
          <a:noFill/>
          <a:ln>
            <a:noFill/>
          </a:ln>
        </p:spPr>
      </p:pic>
      <p:sp>
        <p:nvSpPr>
          <p:cNvPr id="6" name="Rectangle 5">
            <a:extLst>
              <a:ext uri="{FF2B5EF4-FFF2-40B4-BE49-F238E27FC236}">
                <a16:creationId xmlns:a16="http://schemas.microsoft.com/office/drawing/2014/main" id="{064D4909-250C-434E-B15B-28554E1F7293}"/>
              </a:ext>
            </a:extLst>
          </p:cNvPr>
          <p:cNvSpPr/>
          <p:nvPr/>
        </p:nvSpPr>
        <p:spPr>
          <a:xfrm>
            <a:off x="4919663" y="1656100"/>
            <a:ext cx="6096000" cy="2031325"/>
          </a:xfrm>
          <a:prstGeom prst="rect">
            <a:avLst/>
          </a:prstGeom>
        </p:spPr>
        <p:txBody>
          <a:bodyPr>
            <a:spAutoFit/>
          </a:bodyPr>
          <a:lstStyle/>
          <a:p>
            <a:r>
              <a:rPr lang="en-US" dirty="0">
                <a:solidFill>
                  <a:srgbClr val="03013C"/>
                </a:solidFill>
                <a:latin typeface="Roboto"/>
              </a:rPr>
              <a:t>About the initiative</a:t>
            </a:r>
          </a:p>
          <a:p>
            <a:r>
              <a:rPr lang="en-US" dirty="0">
                <a:solidFill>
                  <a:srgbClr val="03013C"/>
                </a:solidFill>
                <a:latin typeface="Roboto"/>
              </a:rPr>
              <a:t>The COVID-19 Credentials Initiative (CCI) is a collaboration of more than 60 organizations working to deploy verifiable credential solutions to help stop the spread of COVID-19. Our goal is simple, we want to enable society to return to ‘normal’ in a controlled, measurable, and privacy-preserving way.</a:t>
            </a:r>
            <a:endParaRPr lang="en-US" b="0" i="0" dirty="0">
              <a:solidFill>
                <a:srgbClr val="03013C"/>
              </a:solidFill>
              <a:effectLst/>
              <a:latin typeface="Roboto"/>
            </a:endParaRPr>
          </a:p>
        </p:txBody>
      </p:sp>
      <p:sp>
        <p:nvSpPr>
          <p:cNvPr id="7" name="Rectangle 6">
            <a:extLst>
              <a:ext uri="{FF2B5EF4-FFF2-40B4-BE49-F238E27FC236}">
                <a16:creationId xmlns:a16="http://schemas.microsoft.com/office/drawing/2014/main" id="{8DF84C74-9870-4C0D-BB91-8782A611CB0E}"/>
              </a:ext>
            </a:extLst>
          </p:cNvPr>
          <p:cNvSpPr/>
          <p:nvPr/>
        </p:nvSpPr>
        <p:spPr>
          <a:xfrm>
            <a:off x="1432728" y="4014877"/>
            <a:ext cx="9686375" cy="1200329"/>
          </a:xfrm>
          <a:prstGeom prst="rect">
            <a:avLst/>
          </a:prstGeom>
        </p:spPr>
        <p:txBody>
          <a:bodyPr wrap="square">
            <a:spAutoFit/>
          </a:bodyPr>
          <a:lstStyle/>
          <a:p>
            <a:r>
              <a:rPr lang="en-US" dirty="0">
                <a:solidFill>
                  <a:srgbClr val="333333"/>
                </a:solidFill>
                <a:latin typeface="Roboto"/>
              </a:rPr>
              <a:t>The initiative is a direct response to the many calls for </a:t>
            </a:r>
            <a:r>
              <a:rPr lang="en-US" b="1" dirty="0">
                <a:solidFill>
                  <a:srgbClr val="333333"/>
                </a:solidFill>
                <a:latin typeface="Roboto"/>
              </a:rPr>
              <a:t>an ‘immunity passport</a:t>
            </a:r>
            <a:r>
              <a:rPr lang="en-US" dirty="0">
                <a:solidFill>
                  <a:srgbClr val="333333"/>
                </a:solidFill>
                <a:latin typeface="Roboto"/>
              </a:rPr>
              <a:t>,’ a digital certificate that lets individuals prove (and request proof from others) that they’ve recovered after testing negative, have tested positive for antibodies, or have received a vaccination, once one is available</a:t>
            </a:r>
            <a:endParaRPr lang="en-US" dirty="0"/>
          </a:p>
        </p:txBody>
      </p:sp>
    </p:spTree>
    <p:extLst>
      <p:ext uri="{BB962C8B-B14F-4D97-AF65-F5344CB8AC3E}">
        <p14:creationId xmlns:p14="http://schemas.microsoft.com/office/powerpoint/2010/main" val="40049090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2077</Words>
  <Application>Microsoft Office PowerPoint</Application>
  <PresentationFormat>Widescreen</PresentationFormat>
  <Paragraphs>242</Paragraphs>
  <Slides>49</Slides>
  <Notes>26</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49</vt:i4>
      </vt:variant>
    </vt:vector>
  </HeadingPairs>
  <TitlesOfParts>
    <vt:vector size="64" baseType="lpstr">
      <vt:lpstr>Arial</vt:lpstr>
      <vt:lpstr>Arial Narrow</vt:lpstr>
      <vt:lpstr>Arial Rounded MT Bold</vt:lpstr>
      <vt:lpstr>Calibri</vt:lpstr>
      <vt:lpstr>Calibri Light</vt:lpstr>
      <vt:lpstr>Courier New</vt:lpstr>
      <vt:lpstr>Lucida Grande</vt:lpstr>
      <vt:lpstr>Montserrat</vt:lpstr>
      <vt:lpstr>Open Sans</vt:lpstr>
      <vt:lpstr>Raleway</vt:lpstr>
      <vt:lpstr>Roboto</vt:lpstr>
      <vt:lpstr>Roboto Slab</vt:lpstr>
      <vt:lpstr>Ubuntu</vt:lpstr>
      <vt:lpstr>Office Theme</vt:lpstr>
      <vt:lpstr>Marina</vt:lpstr>
      <vt:lpstr>    Ledger Academy Covid-19 Initiatives April 27</vt:lpstr>
      <vt:lpstr>AGENDA</vt:lpstr>
      <vt:lpstr>AGENDA</vt:lpstr>
      <vt:lpstr>PowerPoint Presentation</vt:lpstr>
      <vt:lpstr>PowerPoint Presentation</vt:lpstr>
      <vt:lpstr>PowerPoint Presentation</vt:lpstr>
      <vt:lpstr>PowerPoint Presentation</vt:lpstr>
      <vt:lpstr>AGENDA</vt:lpstr>
      <vt:lpstr>PowerPoint Presentation</vt:lpstr>
      <vt:lpstr>PowerPoint Presentation</vt:lpstr>
      <vt:lpstr>PowerPoint Presentation</vt:lpstr>
      <vt:lpstr>Progress and Achievements</vt:lpstr>
      <vt:lpstr>Key Challenges/Roadblocks/Support Needed</vt:lpstr>
      <vt:lpstr>Plan for the Upcoming Weeks</vt:lpstr>
      <vt:lpstr>“Tools” workstream  </vt:lpstr>
      <vt:lpstr>PowerPoint Presentation</vt:lpstr>
      <vt:lpstr>PowerPoint Presentation</vt:lpstr>
      <vt:lpstr>Workstream 4: Coordination &amp; Comms</vt:lpstr>
      <vt:lpstr>Mission &amp; Scope</vt:lpstr>
      <vt:lpstr>PowerPoint Presentation</vt:lpstr>
      <vt:lpstr>AGENDA</vt:lpstr>
      <vt:lpstr>Identity WG </vt:lpstr>
      <vt:lpstr>Rapid Contact Tracing </vt:lpstr>
      <vt:lpstr>AGENDA</vt:lpstr>
      <vt:lpstr>PowerPoint Presentation</vt:lpstr>
      <vt:lpstr>AGENDA</vt:lpstr>
      <vt:lpstr>PowerPoint Presentation</vt:lpstr>
      <vt:lpstr>AGENDA</vt:lpstr>
      <vt:lpstr>PowerPoint Presentation</vt:lpstr>
      <vt:lpstr>PowerPoint Presentation</vt:lpstr>
      <vt:lpstr>PowerPoint Presentation</vt:lpstr>
      <vt:lpstr>AGENDA</vt:lpstr>
      <vt:lpstr>PowerPoint Presentation</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Ledger Academy Announcement</vt:lpstr>
      <vt:lpstr>Princeton Blockchain Community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Ledger Academy Covid-19 Initiatives April 27</dc:title>
  <dc:creator>Bobbi Muscara</dc:creator>
  <cp:lastModifiedBy>Bobbi Muscara</cp:lastModifiedBy>
  <cp:revision>1</cp:revision>
  <dcterms:created xsi:type="dcterms:W3CDTF">2020-04-27T21:28:08Z</dcterms:created>
  <dcterms:modified xsi:type="dcterms:W3CDTF">2020-04-27T21:29:50Z</dcterms:modified>
</cp:coreProperties>
</file>