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90" r:id="rId3"/>
    <p:sldId id="292" r:id="rId4"/>
    <p:sldId id="261" r:id="rId5"/>
    <p:sldId id="285" r:id="rId6"/>
    <p:sldId id="293" r:id="rId7"/>
    <p:sldId id="264" r:id="rId8"/>
    <p:sldId id="262" r:id="rId9"/>
    <p:sldId id="286" r:id="rId10"/>
    <p:sldId id="263" r:id="rId11"/>
    <p:sldId id="287" r:id="rId12"/>
    <p:sldId id="267" r:id="rId13"/>
    <p:sldId id="281" r:id="rId14"/>
    <p:sldId id="294" r:id="rId15"/>
    <p:sldId id="291" r:id="rId16"/>
    <p:sldId id="269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239" autoAdjust="0"/>
  </p:normalViewPr>
  <p:slideViewPr>
    <p:cSldViewPr snapToGrid="0" snapToObjects="1">
      <p:cViewPr varScale="1">
        <p:scale>
          <a:sx n="103" d="100"/>
          <a:sy n="103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7B007-A199-0E41-81F3-47F080945FFB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B88E2-DC7D-F442-91DF-E185A7539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89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bout.kaiserpermanente.org/community-health/ensuring-health-access/subsidized-care-and-coverage/" TargetMode="External"/><Relationship Id="rId4" Type="http://schemas.openxmlformats.org/officeDocument/2006/relationships/hyperlink" Target="https://about.kaiserpermanente.org/article/kaiser-permanente-announces-three-initiatives-to-improve-community-health-by-tackling-housing-insecurity/" TargetMode="External"/><Relationship Id="rId5" Type="http://schemas.openxmlformats.org/officeDocument/2006/relationships/hyperlink" Target="https://about.kaiserpermanente.org/health-research/research-centers/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B88E2-DC7D-F442-91DF-E185A75390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98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www.cryptoscoop.news</a:t>
            </a:r>
            <a:r>
              <a:rPr lang="en-US" dirty="0" smtClean="0"/>
              <a:t>/crypto-philanthropy-how-bitcoin-blockchain-and-charity-coins-affect-giving/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B88E2-DC7D-F442-91DF-E185A75390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31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B88E2-DC7D-F442-91DF-E185A75390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709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Decreasing crypto donations (Fidelity Charitable)</a:t>
            </a:r>
          </a:p>
          <a:p>
            <a:r>
              <a:rPr lang="en-US" dirty="0" smtClean="0"/>
              <a:t>Crypto accepted by 2% of charities globally (Global NGO Technology Report</a:t>
            </a:r>
          </a:p>
          <a:p>
            <a:r>
              <a:rPr lang="en-US" dirty="0" smtClean="0"/>
              <a:t>Cryptocurrency projects thinning</a:t>
            </a:r>
          </a:p>
          <a:p>
            <a:r>
              <a:rPr lang="en-US" dirty="0" smtClean="0"/>
              <a:t>Market leaders holding fast (Ripple, </a:t>
            </a:r>
            <a:r>
              <a:rPr lang="en-US" dirty="0" err="1" smtClean="0"/>
              <a:t>Coinbase</a:t>
            </a:r>
            <a:r>
              <a:rPr lang="en-US" dirty="0" smtClean="0"/>
              <a:t>, </a:t>
            </a:r>
            <a:r>
              <a:rPr lang="en-US" dirty="0" err="1" smtClean="0"/>
              <a:t>Bitgive</a:t>
            </a:r>
            <a:r>
              <a:rPr lang="en-US" dirty="0" smtClean="0"/>
              <a:t> Foundation, </a:t>
            </a:r>
            <a:r>
              <a:rPr lang="en-US" dirty="0" err="1" smtClean="0"/>
              <a:t>Binance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dirty="0" err="1" smtClean="0"/>
              <a:t>Quingsongchou</a:t>
            </a:r>
            <a:r>
              <a:rPr lang="en-US" dirty="0" smtClean="0"/>
              <a:t>*)</a:t>
            </a:r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dirty="0" smtClean="0"/>
              <a:t>Continued innovation (</a:t>
            </a:r>
            <a:r>
              <a:rPr lang="en-US" dirty="0" err="1" smtClean="0"/>
              <a:t>GiveCrypto</a:t>
            </a:r>
            <a:r>
              <a:rPr lang="en-US" dirty="0" smtClean="0"/>
              <a:t>, </a:t>
            </a:r>
            <a:r>
              <a:rPr lang="en-US" dirty="0" err="1" smtClean="0"/>
              <a:t>GiveDirectly</a:t>
            </a:r>
            <a:r>
              <a:rPr lang="en-US" dirty="0" smtClean="0"/>
              <a:t>, UNICEF, Brave</a:t>
            </a:r>
            <a:r>
              <a:rPr lang="en-US" baseline="0" dirty="0" smtClean="0"/>
              <a:t> Ad Grants program)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 the past three years, the platform has helped 1.6 million families struggling with medical bills raise more than 20 billion RMB ($2.98 billion).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B88E2-DC7D-F442-91DF-E185A75390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66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B88E2-DC7D-F442-91DF-E185A75390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36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www.qschou.com</a:t>
            </a:r>
            <a:endParaRPr lang="en-US" dirty="0" smtClean="0"/>
          </a:p>
          <a:p>
            <a:r>
              <a:rPr lang="en-US" dirty="0" smtClean="0"/>
              <a:t>600 Million users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 the past three years, the platform has helped 1.6 million families struggling with medical bills raise more than 20 billion RMB ($2.98 billion).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Kaiser (#5 in US):  KFHP/H supports a wide range of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community health activities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partnerships and investments that improve community health, provide care and coverage to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low-income individuals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address housing instability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train health professionals and support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medical research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2018, approximately $2.8 billion was provided to support these community investment programs representing 3.5 percent of operating revenue.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B88E2-DC7D-F442-91DF-E185A75390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614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Fundraising</a:t>
            </a:r>
            <a:r>
              <a:rPr lang="en-US" baseline="0" dirty="0" smtClean="0"/>
              <a:t> vs. </a:t>
            </a:r>
            <a:r>
              <a:rPr lang="en-US" baseline="0" dirty="0" err="1" smtClean="0"/>
              <a:t>utlity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B88E2-DC7D-F442-91DF-E185A75390E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013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96% of endowments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foundatiions</a:t>
            </a:r>
            <a:r>
              <a:rPr lang="en-US" baseline="0" dirty="0" smtClean="0"/>
              <a:t> not looking to invest. </a:t>
            </a:r>
          </a:p>
          <a:p>
            <a:r>
              <a:rPr lang="en-US" baseline="0" dirty="0" smtClean="0"/>
              <a:t>https://</a:t>
            </a:r>
            <a:r>
              <a:rPr lang="en-US" baseline="0" dirty="0" err="1" smtClean="0"/>
              <a:t>www.bloomberg.com</a:t>
            </a:r>
            <a:r>
              <a:rPr lang="en-US" baseline="0" dirty="0" smtClean="0"/>
              <a:t>/news/articles/2018-03-12/crypto-craze-finds-few-fans-at-endowments-maybe-not-for-long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B88E2-DC7D-F442-91DF-E185A75390E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11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B88E2-DC7D-F442-91DF-E185A75390E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4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FB0F9B6-64C6-AA4F-9E31-12215242A345}" type="datetimeFigureOut">
              <a:rPr lang="en-US" smtClean="0"/>
              <a:t>10/28/19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D90E881-EC26-0B4A-B5A5-543383BED4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sir.org/articles/entry/digital_currencies_and_blockchain_in_the_social_sector1" TargetMode="External"/><Relationship Id="rId4" Type="http://schemas.openxmlformats.org/officeDocument/2006/relationships/hyperlink" Target="https://medium.com/@pauljlamb/crypto-philanthropy-how-bitcoin-and-blockchain-are-disrupting-the-philanthropic-sector-80716dc7cb6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Pagehttps/::www.manonamission.biz:cryptocurrency-and-blockchain-for-good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nonamission.biz" TargetMode="External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aul@manonamission.bi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143" y="442232"/>
            <a:ext cx="8780235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Crypto-Philanthropy: Giving in the Age of Blockchain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57285" y="6215142"/>
            <a:ext cx="4544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Hyperledger</a:t>
            </a:r>
            <a:r>
              <a:rPr lang="en-US" dirty="0" smtClean="0">
                <a:solidFill>
                  <a:schemeClr val="bg1"/>
                </a:solidFill>
              </a:rPr>
              <a:t> SIG, October 2019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03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Donation Tracking and Impact Measurement</a:t>
            </a:r>
            <a:endParaRPr lang="en-US" dirty="0"/>
          </a:p>
        </p:txBody>
      </p:sp>
      <p:pic>
        <p:nvPicPr>
          <p:cNvPr id="4" name="Content Placeholder 4" descr="Screen Shot 2018-03-12 at 3.00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8" b="1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2066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Philanthropy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254" y="2179669"/>
            <a:ext cx="2729352" cy="2729352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3"/>
          <a:srcRect t="15097" b="15097"/>
          <a:stretch>
            <a:fillRect/>
          </a:stretch>
        </p:blipFill>
        <p:spPr>
          <a:xfrm>
            <a:off x="4373560" y="2441649"/>
            <a:ext cx="4275222" cy="237280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522" y="4382796"/>
            <a:ext cx="2432168" cy="161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651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30286"/>
            <a:ext cx="7583487" cy="4208930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New funding </a:t>
            </a:r>
            <a:r>
              <a:rPr lang="en-US" dirty="0" smtClean="0"/>
              <a:t>streams </a:t>
            </a:r>
          </a:p>
          <a:p>
            <a:r>
              <a:rPr lang="en-US" dirty="0" smtClean="0"/>
              <a:t>New fundraising approaches (ICOs, Libra,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Improved impact tracking and operations (smart contracts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Innovations (UNICEF crypto fund, Brave Browser ads, etc.)</a:t>
            </a:r>
            <a:endParaRPr lang="en-US" dirty="0" smtClean="0"/>
          </a:p>
          <a:p>
            <a:r>
              <a:rPr lang="en-US" dirty="0" smtClean="0"/>
              <a:t>Philanthropy re-imagined (Distributed Autonomous Foundation)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002" y="381000"/>
            <a:ext cx="3985933" cy="244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6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Negative association of crypto</a:t>
            </a:r>
          </a:p>
          <a:p>
            <a:r>
              <a:rPr lang="en-US" dirty="0" smtClean="0"/>
              <a:t>Market fluctuations</a:t>
            </a:r>
          </a:p>
          <a:p>
            <a:r>
              <a:rPr lang="en-US" dirty="0" smtClean="0"/>
              <a:t>Legal &amp; regulatory uncertainty </a:t>
            </a:r>
          </a:p>
          <a:p>
            <a:r>
              <a:rPr lang="en-US" dirty="0" smtClean="0"/>
              <a:t>Lack of user friendly systems</a:t>
            </a:r>
          </a:p>
          <a:p>
            <a:r>
              <a:rPr lang="en-US" dirty="0" smtClean="0"/>
              <a:t>Imagination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714" y="218881"/>
            <a:ext cx="3991004" cy="262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60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Future: </a:t>
            </a:r>
            <a:r>
              <a:rPr lang="en-US" dirty="0" err="1" smtClean="0"/>
              <a:t>Charitymobile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645" b="645"/>
          <a:stretch>
            <a:fillRect/>
          </a:stretch>
        </p:blipFill>
        <p:spPr>
          <a:xfrm>
            <a:off x="1061183" y="1950565"/>
            <a:ext cx="7583487" cy="4208930"/>
          </a:xfrm>
        </p:spPr>
      </p:pic>
      <p:sp>
        <p:nvSpPr>
          <p:cNvPr id="5" name="Heart 4"/>
          <p:cNvSpPr/>
          <p:nvPr/>
        </p:nvSpPr>
        <p:spPr>
          <a:xfrm>
            <a:off x="3601062" y="4643087"/>
            <a:ext cx="591479" cy="505848"/>
          </a:xfrm>
          <a:prstGeom prst="hear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55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crypto-philanthropy have legs?</a:t>
            </a:r>
          </a:p>
          <a:p>
            <a:r>
              <a:rPr lang="en-US" dirty="0" smtClean="0"/>
              <a:t>Where will crypto/blockchain most benefit philanthropy?</a:t>
            </a:r>
          </a:p>
          <a:p>
            <a:r>
              <a:rPr lang="en-US" dirty="0" smtClean="0"/>
              <a:t>Where will crypto/blockchain hinder philanthropy?</a:t>
            </a:r>
          </a:p>
          <a:p>
            <a:r>
              <a:rPr lang="en-US" dirty="0" smtClean="0"/>
              <a:t>Others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89395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43681"/>
            <a:ext cx="7583487" cy="1044388"/>
          </a:xfrm>
        </p:spPr>
        <p:txBody>
          <a:bodyPr/>
          <a:lstStyle/>
          <a:p>
            <a:r>
              <a:rPr lang="en-US" dirty="0" smtClean="0"/>
              <a:t>More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610" y="1309593"/>
            <a:ext cx="8255895" cy="55484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FFFF00"/>
                </a:solidFill>
              </a:rPr>
              <a:t>Resources</a:t>
            </a:r>
            <a:r>
              <a:rPr lang="en-US" dirty="0" smtClean="0"/>
              <a:t>: </a:t>
            </a:r>
          </a:p>
          <a:p>
            <a:r>
              <a:rPr lang="en-US" dirty="0" smtClean="0">
                <a:hlinkClick r:id="rId2" action="ppaction://hlinkfile"/>
              </a:rPr>
              <a:t>Man on a Mission cryptocurrency and blockchain for Good Resources</a:t>
            </a:r>
            <a:r>
              <a:rPr lang="en-US" dirty="0" smtClean="0"/>
              <a:t> </a:t>
            </a:r>
            <a:r>
              <a:rPr lang="en-US" dirty="0"/>
              <a:t>Listing (https://</a:t>
            </a:r>
            <a:r>
              <a:rPr lang="en-US" dirty="0" err="1"/>
              <a:t>www.manonamission.biz</a:t>
            </a:r>
            <a:r>
              <a:rPr lang="en-US" dirty="0"/>
              <a:t>/cryptocurrency-and-blockchain-for-</a:t>
            </a:r>
            <a:r>
              <a:rPr lang="en-US" dirty="0" err="1" smtClean="0"/>
              <a:t>good.html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r>
              <a:rPr lang="en-US" b="1" u="sng" dirty="0" smtClean="0">
                <a:solidFill>
                  <a:srgbClr val="FFFF00"/>
                </a:solidFill>
              </a:rPr>
              <a:t>Articles</a:t>
            </a:r>
            <a:r>
              <a:rPr lang="en-US" b="1" u="sng" dirty="0" smtClean="0"/>
              <a:t>:</a:t>
            </a:r>
          </a:p>
          <a:p>
            <a:pPr lvl="0"/>
            <a:r>
              <a:rPr lang="en-US" dirty="0" smtClean="0">
                <a:hlinkClick r:id="rId3"/>
              </a:rPr>
              <a:t>Digital </a:t>
            </a:r>
            <a:r>
              <a:rPr lang="en-US" dirty="0">
                <a:hlinkClick r:id="rId3"/>
              </a:rPr>
              <a:t>Currencies and Blockchain in the Social Sector</a:t>
            </a:r>
            <a:r>
              <a:rPr lang="en-US" dirty="0"/>
              <a:t>, Stanford Social Innovation Review, January 2018</a:t>
            </a:r>
          </a:p>
          <a:p>
            <a:pPr lvl="0"/>
            <a:r>
              <a:rPr lang="en-US" dirty="0">
                <a:hlinkClick r:id="rId4"/>
              </a:rPr>
              <a:t>Crypto-philanthropy: How Bitcoin and Blockchain are Disrupting the World of Giving</a:t>
            </a:r>
            <a:r>
              <a:rPr lang="en-US" dirty="0"/>
              <a:t>, Medium, February </a:t>
            </a:r>
            <a:r>
              <a:rPr lang="en-US" dirty="0" smtClean="0"/>
              <a:t>2018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59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836685"/>
            <a:ext cx="7583487" cy="42089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Paul Lamb</a:t>
            </a:r>
          </a:p>
          <a:p>
            <a:pPr marL="0" indent="0">
              <a:buNone/>
            </a:pPr>
            <a:r>
              <a:rPr lang="en-US" dirty="0" smtClean="0"/>
              <a:t>Tel: 510-815-6091</a:t>
            </a:r>
          </a:p>
          <a:p>
            <a:pPr marL="0" indent="0">
              <a:buNone/>
            </a:pPr>
            <a:r>
              <a:rPr lang="en-US" dirty="0" smtClean="0"/>
              <a:t>Email: </a:t>
            </a:r>
            <a:r>
              <a:rPr lang="en-US" dirty="0" smtClean="0">
                <a:hlinkClick r:id="rId2"/>
              </a:rPr>
              <a:t>paul@manonamission.biz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Website: </a:t>
            </a:r>
            <a:r>
              <a:rPr lang="en-US" dirty="0" smtClean="0">
                <a:hlinkClick r:id="rId3"/>
              </a:rPr>
              <a:t>www.manonamission.biz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Bitcoin</a:t>
            </a:r>
            <a:r>
              <a:rPr lang="en-US" dirty="0" smtClean="0"/>
              <a:t> Address: </a:t>
            </a:r>
            <a:r>
              <a:rPr lang="en-US" sz="1500" dirty="0"/>
              <a:t>qqr5rkwknwyafaudhht4wnn0cw727fg5ygk0eza39j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Ether Address:  </a:t>
            </a:r>
            <a:r>
              <a:rPr lang="en-US" sz="1500" dirty="0"/>
              <a:t>0x6eD022a973C6eF5D60b5a2543bf99F4ca7aA257a</a:t>
            </a:r>
          </a:p>
          <a:p>
            <a:pPr marL="0" indent="0">
              <a:buNone/>
            </a:pPr>
            <a:r>
              <a:rPr lang="en-US" dirty="0" err="1" smtClean="0"/>
              <a:t>Litecoin</a:t>
            </a:r>
            <a:r>
              <a:rPr lang="en-US" dirty="0" smtClean="0"/>
              <a:t> Address: </a:t>
            </a:r>
            <a:r>
              <a:rPr lang="en-US" sz="1500" dirty="0"/>
              <a:t>MCnPPWDcJiBew1jxHCxCo7qSf1dUsPpcnd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856" y="139699"/>
            <a:ext cx="3679317" cy="238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219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96704"/>
            <a:ext cx="7583487" cy="1044388"/>
          </a:xfrm>
        </p:spPr>
        <p:txBody>
          <a:bodyPr/>
          <a:lstStyle/>
          <a:p>
            <a:r>
              <a:rPr lang="en-US" dirty="0" smtClean="0"/>
              <a:t>Crypto-philanthropy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343131"/>
            <a:ext cx="7583487" cy="420893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Definition</a:t>
            </a:r>
            <a:r>
              <a:rPr lang="en-US" dirty="0" smtClean="0"/>
              <a:t>: “The use of cryptocurrency or </a:t>
            </a:r>
            <a:r>
              <a:rPr lang="en-US" dirty="0" smtClean="0"/>
              <a:t>Distributed Ledger </a:t>
            </a:r>
            <a:r>
              <a:rPr lang="en-US" dirty="0" smtClean="0"/>
              <a:t>Technology (DLT) </a:t>
            </a:r>
            <a:r>
              <a:rPr lang="en-US" dirty="0" smtClean="0"/>
              <a:t>to </a:t>
            </a:r>
            <a:r>
              <a:rPr lang="en-US" dirty="0" smtClean="0"/>
              <a:t>enhance </a:t>
            </a:r>
            <a:r>
              <a:rPr lang="en-US" dirty="0" smtClean="0"/>
              <a:t>philanthropic giving, systems, </a:t>
            </a:r>
            <a:r>
              <a:rPr lang="en-US" dirty="0" smtClean="0"/>
              <a:t>and impact.”</a:t>
            </a: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“</a:t>
            </a:r>
            <a:r>
              <a:rPr lang="en-US" dirty="0">
                <a:solidFill>
                  <a:srgbClr val="FFFF00"/>
                </a:solidFill>
              </a:rPr>
              <a:t>It seems like somebody absolutely has turned on the light on cryptocurrency giving.” </a:t>
            </a:r>
          </a:p>
          <a:p>
            <a:pPr marL="0" indent="0">
              <a:buNone/>
            </a:pPr>
            <a:r>
              <a:rPr lang="en-US" sz="1800" b="1" dirty="0"/>
              <a:t>Eileen Heisman, CEO, National Philanthropic Trust 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440" y="393347"/>
            <a:ext cx="2536874" cy="16881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7200" y="6290451"/>
            <a:ext cx="81101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Image from: https://</a:t>
            </a:r>
            <a:r>
              <a:rPr lang="en-US" sz="1100" dirty="0" err="1"/>
              <a:t>www.cryptoscoop.news</a:t>
            </a:r>
            <a:r>
              <a:rPr lang="en-US" sz="1100" dirty="0"/>
              <a:t>/crypto-philanthropy-how-bitcoin-blockchain-and-charity-coins-affect-giving/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57034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0513" y="2996971"/>
            <a:ext cx="7583487" cy="4208930"/>
          </a:xfrm>
        </p:spPr>
        <p:txBody>
          <a:bodyPr/>
          <a:lstStyle/>
          <a:p>
            <a:pPr lvl="0"/>
            <a:r>
              <a:rPr lang="en-US" dirty="0" smtClean="0"/>
              <a:t>Transparent</a:t>
            </a:r>
            <a:endParaRPr lang="en-US" dirty="0"/>
          </a:p>
          <a:p>
            <a:pPr lvl="0"/>
            <a:r>
              <a:rPr lang="en-US" dirty="0"/>
              <a:t>Decentralized and </a:t>
            </a:r>
            <a:r>
              <a:rPr lang="en-US" dirty="0" smtClean="0"/>
              <a:t>global</a:t>
            </a:r>
            <a:endParaRPr lang="en-US" dirty="0"/>
          </a:p>
          <a:p>
            <a:pPr lvl="0"/>
            <a:r>
              <a:rPr lang="en-US" dirty="0" smtClean="0"/>
              <a:t>Lower transaction costs</a:t>
            </a:r>
            <a:endParaRPr lang="en-US" dirty="0"/>
          </a:p>
          <a:p>
            <a:pPr lvl="0"/>
            <a:r>
              <a:rPr lang="en-US" dirty="0" smtClean="0"/>
              <a:t>Tax incentives</a:t>
            </a:r>
          </a:p>
          <a:p>
            <a:pPr lvl="0"/>
            <a:r>
              <a:rPr lang="en-US" dirty="0" smtClean="0"/>
              <a:t>Improved operations (e.g., smart contracts)</a:t>
            </a: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02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Decreasing crypto donations to </a:t>
            </a:r>
            <a:r>
              <a:rPr lang="en-US" dirty="0" smtClean="0"/>
              <a:t>NGOs?</a:t>
            </a:r>
            <a:endParaRPr lang="en-US" dirty="0" smtClean="0"/>
          </a:p>
          <a:p>
            <a:r>
              <a:rPr lang="en-US" dirty="0" smtClean="0"/>
              <a:t>Increase in # of NGOs accepting crypto (2% globally)</a:t>
            </a:r>
          </a:p>
          <a:p>
            <a:r>
              <a:rPr lang="en-US" dirty="0" smtClean="0"/>
              <a:t>Crypto-philanthropy project thinning</a:t>
            </a:r>
          </a:p>
          <a:p>
            <a:r>
              <a:rPr lang="en-US" dirty="0" smtClean="0"/>
              <a:t>Crypto giving Market leaders holding fast</a:t>
            </a:r>
          </a:p>
          <a:p>
            <a:r>
              <a:rPr lang="en-US" dirty="0" smtClean="0"/>
              <a:t>Continued innovation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076" y="4245549"/>
            <a:ext cx="2689923" cy="261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887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Crypto-Philanthropy Spectrum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006672"/>
              </p:ext>
            </p:extLst>
          </p:nvPr>
        </p:nvGraphicFramePr>
        <p:xfrm>
          <a:off x="576788" y="2382709"/>
          <a:ext cx="7583487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829"/>
                <a:gridCol w="2527829"/>
                <a:gridCol w="25278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Crypto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donations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Management Platforms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Distributed Philanthropy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 smtClean="0"/>
                        <a:t>Direct</a:t>
                      </a:r>
                      <a:r>
                        <a:rPr lang="en-US" baseline="0" dirty="0" smtClean="0"/>
                        <a:t> donations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Crowdfunding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Charity Coins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Mining for charity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Donation tracking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Impact measurement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 smtClean="0"/>
                        <a:t>Self-governing</a:t>
                      </a:r>
                      <a:r>
                        <a:rPr lang="en-US" baseline="0" dirty="0" smtClean="0"/>
                        <a:t> orgs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/>
                        <a:t>Tokenized giving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triped Right Arrow 4"/>
          <p:cNvSpPr/>
          <p:nvPr/>
        </p:nvSpPr>
        <p:spPr>
          <a:xfrm>
            <a:off x="459396" y="1526626"/>
            <a:ext cx="8106982" cy="783579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05280" y="1729277"/>
            <a:ext cx="207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mature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98726" y="1729277"/>
            <a:ext cx="1841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Less mature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788" y="5119849"/>
            <a:ext cx="2197337" cy="8330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3659" y="5119849"/>
            <a:ext cx="2450694" cy="8147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0468" y="4462854"/>
            <a:ext cx="1490051" cy="149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441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Donations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$200 Million in US 2017- 2018</a:t>
            </a:r>
          </a:p>
          <a:p>
            <a:r>
              <a:rPr lang="en-US" dirty="0" smtClean="0"/>
              <a:t>2% of NGOs accept cryptocurrency</a:t>
            </a:r>
          </a:p>
          <a:p>
            <a:r>
              <a:rPr lang="en-US" dirty="0" smtClean="0"/>
              <a:t>Nearly $3 Billion in China (via blockchain-based systems)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63" y="4050248"/>
            <a:ext cx="2111566" cy="21115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527" y="4432939"/>
            <a:ext cx="2689331" cy="17349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1358" y="3749647"/>
            <a:ext cx="2603015" cy="136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61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677" y="8850"/>
            <a:ext cx="7583487" cy="1044388"/>
          </a:xfrm>
        </p:spPr>
        <p:txBody>
          <a:bodyPr/>
          <a:lstStyle/>
          <a:p>
            <a:r>
              <a:rPr lang="en-US" dirty="0" smtClean="0"/>
              <a:t>Institutional Giving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914" y="1242378"/>
            <a:ext cx="3218306" cy="1850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008" y="3460110"/>
            <a:ext cx="3218306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119" y="1971487"/>
            <a:ext cx="2957172" cy="189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07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Charity </a:t>
            </a:r>
            <a:r>
              <a:rPr lang="en-US" dirty="0" smtClean="0"/>
              <a:t>Coins + mining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rcRect l="7568" r="7568"/>
          <a:stretch>
            <a:fillRect/>
          </a:stretch>
        </p:blipFill>
        <p:spPr>
          <a:xfrm>
            <a:off x="5163529" y="3056946"/>
            <a:ext cx="3003795" cy="1667144"/>
          </a:xfrm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37" y="1425388"/>
            <a:ext cx="4038600" cy="20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9477" y="3654915"/>
            <a:ext cx="2382815" cy="2382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14477" y="5539089"/>
            <a:ext cx="210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$400,000 ICO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02466" y="2868588"/>
            <a:ext cx="2519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Over $1 Million 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353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Crypto Crowdfunding</a:t>
            </a:r>
            <a:endParaRPr lang="en-US" dirty="0"/>
          </a:p>
        </p:txBody>
      </p:sp>
      <p:pic>
        <p:nvPicPr>
          <p:cNvPr id="7" name="Picture 6" descr="Screen Shot 2019-05-16 at 5.05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2382"/>
            <a:ext cx="9144000" cy="523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72660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24384</TotalTime>
  <Words>596</Words>
  <Application>Microsoft Macintosh PowerPoint</Application>
  <PresentationFormat>On-screen Show (4:3)</PresentationFormat>
  <Paragraphs>113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Revolution</vt:lpstr>
      <vt:lpstr>Crypto-Philanthropy: Giving in the Age of Blockchain</vt:lpstr>
      <vt:lpstr>Crypto-philanthropy </vt:lpstr>
      <vt:lpstr>PowerPoint Presentation</vt:lpstr>
      <vt:lpstr>Trends</vt:lpstr>
      <vt:lpstr>Crypto-Philanthropy Spectrum</vt:lpstr>
      <vt:lpstr>Direct Donations</vt:lpstr>
      <vt:lpstr>Institutional Giving</vt:lpstr>
      <vt:lpstr>Charity Coins + mining</vt:lpstr>
      <vt:lpstr>Crypto Crowdfunding</vt:lpstr>
      <vt:lpstr>Donation Tracking and Impact Measurement</vt:lpstr>
      <vt:lpstr>Distributed Philanthropy</vt:lpstr>
      <vt:lpstr>Opportunities</vt:lpstr>
      <vt:lpstr>Challenges</vt:lpstr>
      <vt:lpstr>The Future: Charitymobile</vt:lpstr>
      <vt:lpstr>Questions</vt:lpstr>
      <vt:lpstr>More Info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Bitcoin for Good: Digital Currencies and Blockchain for Nonprofits</dc:title>
  <dc:creator>Paul Lamb</dc:creator>
  <cp:lastModifiedBy>Paul Lamb</cp:lastModifiedBy>
  <cp:revision>186</cp:revision>
  <dcterms:created xsi:type="dcterms:W3CDTF">2018-03-12T23:19:02Z</dcterms:created>
  <dcterms:modified xsi:type="dcterms:W3CDTF">2019-10-28T22:52:51Z</dcterms:modified>
</cp:coreProperties>
</file>