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9"/>
  </p:notesMasterIdLst>
  <p:sldIdLst>
    <p:sldId id="256" r:id="rId2"/>
    <p:sldId id="258" r:id="rId3"/>
    <p:sldId id="259" r:id="rId4"/>
    <p:sldId id="383" r:id="rId5"/>
    <p:sldId id="267" r:id="rId6"/>
    <p:sldId id="416" r:id="rId7"/>
    <p:sldId id="413" r:id="rId8"/>
    <p:sldId id="388" r:id="rId9"/>
    <p:sldId id="291" r:id="rId10"/>
    <p:sldId id="330" r:id="rId11"/>
    <p:sldId id="301" r:id="rId12"/>
    <p:sldId id="379" r:id="rId13"/>
    <p:sldId id="392" r:id="rId14"/>
    <p:sldId id="411" r:id="rId15"/>
    <p:sldId id="257" r:id="rId16"/>
    <p:sldId id="262" r:id="rId17"/>
    <p:sldId id="400" r:id="rId18"/>
    <p:sldId id="401" r:id="rId19"/>
    <p:sldId id="864" r:id="rId20"/>
    <p:sldId id="866" r:id="rId21"/>
    <p:sldId id="867" r:id="rId22"/>
    <p:sldId id="868" r:id="rId23"/>
    <p:sldId id="865" r:id="rId24"/>
    <p:sldId id="405" r:id="rId25"/>
    <p:sldId id="282" r:id="rId26"/>
    <p:sldId id="407" r:id="rId27"/>
    <p:sldId id="412"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DA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11" autoAdjust="0"/>
    <p:restoredTop sz="77796" autoAdjust="0"/>
  </p:normalViewPr>
  <p:slideViewPr>
    <p:cSldViewPr snapToGrid="0">
      <p:cViewPr varScale="1">
        <p:scale>
          <a:sx n="53" d="100"/>
          <a:sy n="53" d="100"/>
        </p:scale>
        <p:origin x="42" y="38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644A96-7DC9-40E5-8C0D-B0D673554306}" type="doc">
      <dgm:prSet loTypeId="urn:microsoft.com/office/officeart/2016/7/layout/VerticalDownArrowProcess" loCatId="process" qsTypeId="urn:microsoft.com/office/officeart/2005/8/quickstyle/simple1" qsCatId="simple" csTypeId="urn:microsoft.com/office/officeart/2005/8/colors/colorful5" csCatId="colorful" phldr="1"/>
      <dgm:spPr/>
      <dgm:t>
        <a:bodyPr/>
        <a:lstStyle/>
        <a:p>
          <a:endParaRPr lang="en-US"/>
        </a:p>
      </dgm:t>
    </dgm:pt>
    <dgm:pt modelId="{9F638E1B-BC8D-40FB-B283-0F4511C1549A}">
      <dgm:prSet/>
      <dgm:spPr/>
      <dgm:t>
        <a:bodyPr/>
        <a:lstStyle/>
        <a:p>
          <a:r>
            <a:rPr lang="en-US" dirty="0"/>
            <a:t>Blockchain Technology for Business</a:t>
          </a:r>
        </a:p>
      </dgm:t>
    </dgm:pt>
    <dgm:pt modelId="{71117678-A058-46B2-9E63-330E8FA3DF27}" type="parTrans" cxnId="{28C13D2A-A7D1-4C64-951F-D09F5DA26E02}">
      <dgm:prSet/>
      <dgm:spPr/>
      <dgm:t>
        <a:bodyPr/>
        <a:lstStyle/>
        <a:p>
          <a:endParaRPr lang="en-US"/>
        </a:p>
      </dgm:t>
    </dgm:pt>
    <dgm:pt modelId="{5F34CE61-9093-4E34-9132-299DD4E47E17}" type="sibTrans" cxnId="{28C13D2A-A7D1-4C64-951F-D09F5DA26E02}">
      <dgm:prSet/>
      <dgm:spPr/>
      <dgm:t>
        <a:bodyPr/>
        <a:lstStyle/>
        <a:p>
          <a:endParaRPr lang="en-US"/>
        </a:p>
      </dgm:t>
    </dgm:pt>
    <dgm:pt modelId="{9BC9DA42-2366-44D9-A0B0-2C1DE72C5BA3}">
      <dgm:prSet/>
      <dgm:spPr/>
      <dgm:t>
        <a:bodyPr/>
        <a:lstStyle/>
        <a:p>
          <a:r>
            <a:rPr lang="en-US"/>
            <a:t>Innovation to Computer Science</a:t>
          </a:r>
        </a:p>
      </dgm:t>
    </dgm:pt>
    <dgm:pt modelId="{97EE8C89-2471-41E5-80F0-5C9D2D1FF4AE}" type="parTrans" cxnId="{FB35DB65-47B2-49DA-8BF1-C29EF742AA8F}">
      <dgm:prSet/>
      <dgm:spPr/>
      <dgm:t>
        <a:bodyPr/>
        <a:lstStyle/>
        <a:p>
          <a:endParaRPr lang="en-US"/>
        </a:p>
      </dgm:t>
    </dgm:pt>
    <dgm:pt modelId="{93102C6A-7E32-4DC2-87F1-D41EA57E3430}" type="sibTrans" cxnId="{FB35DB65-47B2-49DA-8BF1-C29EF742AA8F}">
      <dgm:prSet/>
      <dgm:spPr/>
      <dgm:t>
        <a:bodyPr/>
        <a:lstStyle/>
        <a:p>
          <a:endParaRPr lang="en-US"/>
        </a:p>
      </dgm:t>
    </dgm:pt>
    <dgm:pt modelId="{FA06AC4E-1ACB-4F88-9829-9FE5C5CE3DB9}">
      <dgm:prSet/>
      <dgm:spPr/>
      <dgm:t>
        <a:bodyPr/>
        <a:lstStyle/>
        <a:p>
          <a:r>
            <a:rPr lang="en-US"/>
            <a:t>New way to Interact and Trade</a:t>
          </a:r>
        </a:p>
      </dgm:t>
    </dgm:pt>
    <dgm:pt modelId="{46B79147-2F15-4FCF-BA37-D6CBAE61F555}" type="parTrans" cxnId="{D20FDD86-2052-4214-A532-78101C56BB52}">
      <dgm:prSet/>
      <dgm:spPr/>
      <dgm:t>
        <a:bodyPr/>
        <a:lstStyle/>
        <a:p>
          <a:endParaRPr lang="en-US"/>
        </a:p>
      </dgm:t>
    </dgm:pt>
    <dgm:pt modelId="{C0AFE1DE-7BEB-4244-9EBF-CC82C0FCFA45}" type="sibTrans" cxnId="{D20FDD86-2052-4214-A532-78101C56BB52}">
      <dgm:prSet/>
      <dgm:spPr/>
      <dgm:t>
        <a:bodyPr/>
        <a:lstStyle/>
        <a:p>
          <a:endParaRPr lang="en-US"/>
        </a:p>
      </dgm:t>
    </dgm:pt>
    <dgm:pt modelId="{0B4EC6E6-8871-4DDF-A6AA-FEEE0AE1D628}">
      <dgm:prSet/>
      <dgm:spPr/>
      <dgm:t>
        <a:bodyPr/>
        <a:lstStyle/>
        <a:p>
          <a:r>
            <a:rPr lang="en-US"/>
            <a:t>Types of Blockchains</a:t>
          </a:r>
        </a:p>
      </dgm:t>
    </dgm:pt>
    <dgm:pt modelId="{F9108F54-62C5-4B20-8F98-564348FE1C3A}" type="parTrans" cxnId="{6EFF2CAA-2909-4F64-A8E8-1E7FB5C6AA8A}">
      <dgm:prSet/>
      <dgm:spPr/>
      <dgm:t>
        <a:bodyPr/>
        <a:lstStyle/>
        <a:p>
          <a:endParaRPr lang="en-US"/>
        </a:p>
      </dgm:t>
    </dgm:pt>
    <dgm:pt modelId="{44DA37C6-CA0E-4042-8702-2A349E212C60}" type="sibTrans" cxnId="{6EFF2CAA-2909-4F64-A8E8-1E7FB5C6AA8A}">
      <dgm:prSet/>
      <dgm:spPr/>
      <dgm:t>
        <a:bodyPr/>
        <a:lstStyle/>
        <a:p>
          <a:endParaRPr lang="en-US"/>
        </a:p>
      </dgm:t>
    </dgm:pt>
    <dgm:pt modelId="{7EF3D6C7-DA78-4F1B-84FA-EB89D350D699}">
      <dgm:prSet/>
      <dgm:spPr/>
      <dgm:t>
        <a:bodyPr/>
        <a:lstStyle/>
        <a:p>
          <a:r>
            <a:rPr lang="en-US"/>
            <a:t>Permission vs Permission-less</a:t>
          </a:r>
        </a:p>
      </dgm:t>
    </dgm:pt>
    <dgm:pt modelId="{50751088-9ECE-4302-8CC5-07089EEF93FB}" type="parTrans" cxnId="{90D06DA7-FE24-4042-A027-B2EF78B9F98E}">
      <dgm:prSet/>
      <dgm:spPr/>
      <dgm:t>
        <a:bodyPr/>
        <a:lstStyle/>
        <a:p>
          <a:endParaRPr lang="en-US"/>
        </a:p>
      </dgm:t>
    </dgm:pt>
    <dgm:pt modelId="{E917BD06-2EC7-475D-A47F-E14ED32C3F30}" type="sibTrans" cxnId="{90D06DA7-FE24-4042-A027-B2EF78B9F98E}">
      <dgm:prSet/>
      <dgm:spPr/>
      <dgm:t>
        <a:bodyPr/>
        <a:lstStyle/>
        <a:p>
          <a:endParaRPr lang="en-US"/>
        </a:p>
      </dgm:t>
    </dgm:pt>
    <dgm:pt modelId="{596B2F0C-CD4F-47EA-95D4-53CC90AFD774}">
      <dgm:prSet/>
      <dgm:spPr/>
      <dgm:t>
        <a:bodyPr/>
        <a:lstStyle/>
        <a:p>
          <a:r>
            <a:rPr lang="en-US"/>
            <a:t>Public vs Private</a:t>
          </a:r>
        </a:p>
      </dgm:t>
    </dgm:pt>
    <dgm:pt modelId="{CE844CFD-CD91-45C5-A24B-167641474368}" type="parTrans" cxnId="{E32477BA-F49F-4F4D-9C19-CA7C0F97A255}">
      <dgm:prSet/>
      <dgm:spPr/>
      <dgm:t>
        <a:bodyPr/>
        <a:lstStyle/>
        <a:p>
          <a:endParaRPr lang="en-US"/>
        </a:p>
      </dgm:t>
    </dgm:pt>
    <dgm:pt modelId="{ABFBD2FD-9D6E-478D-890F-1510E13C1D88}" type="sibTrans" cxnId="{E32477BA-F49F-4F4D-9C19-CA7C0F97A255}">
      <dgm:prSet/>
      <dgm:spPr/>
      <dgm:t>
        <a:bodyPr/>
        <a:lstStyle/>
        <a:p>
          <a:endParaRPr lang="en-US"/>
        </a:p>
      </dgm:t>
    </dgm:pt>
    <dgm:pt modelId="{9E32E171-6D0A-4719-BEE1-F6DB676C5B7F}">
      <dgm:prSet/>
      <dgm:spPr/>
      <dgm:t>
        <a:bodyPr/>
        <a:lstStyle/>
        <a:p>
          <a:r>
            <a:rPr lang="en-US"/>
            <a:t>Use Cases</a:t>
          </a:r>
        </a:p>
      </dgm:t>
    </dgm:pt>
    <dgm:pt modelId="{C493AFA8-6914-42CD-88A6-AF9718376EB6}" type="parTrans" cxnId="{19E5EA60-030B-4EEB-A612-A7064BC50BA2}">
      <dgm:prSet/>
      <dgm:spPr/>
      <dgm:t>
        <a:bodyPr/>
        <a:lstStyle/>
        <a:p>
          <a:endParaRPr lang="en-US"/>
        </a:p>
      </dgm:t>
    </dgm:pt>
    <dgm:pt modelId="{A3FB790E-7439-4958-89BA-A0D9A74F8957}" type="sibTrans" cxnId="{19E5EA60-030B-4EEB-A612-A7064BC50BA2}">
      <dgm:prSet/>
      <dgm:spPr/>
      <dgm:t>
        <a:bodyPr/>
        <a:lstStyle/>
        <a:p>
          <a:endParaRPr lang="en-US"/>
        </a:p>
      </dgm:t>
    </dgm:pt>
    <dgm:pt modelId="{D7D88647-F1AF-432A-B99C-8D885F1518E1}">
      <dgm:prSet/>
      <dgm:spPr/>
      <dgm:t>
        <a:bodyPr/>
        <a:lstStyle/>
        <a:p>
          <a:r>
            <a:rPr lang="en-US"/>
            <a:t>BCPrinceton</a:t>
          </a:r>
        </a:p>
      </dgm:t>
    </dgm:pt>
    <dgm:pt modelId="{D5145E77-0C6F-41F8-8FDC-24FAC87BFDF8}" type="parTrans" cxnId="{096CB5D1-CDC8-49F6-B93C-33BC4B1F2995}">
      <dgm:prSet/>
      <dgm:spPr/>
      <dgm:t>
        <a:bodyPr/>
        <a:lstStyle/>
        <a:p>
          <a:endParaRPr lang="en-US"/>
        </a:p>
      </dgm:t>
    </dgm:pt>
    <dgm:pt modelId="{CEB355FB-0C1F-48C1-83F5-2552F44A5A8A}" type="sibTrans" cxnId="{096CB5D1-CDC8-49F6-B93C-33BC4B1F2995}">
      <dgm:prSet/>
      <dgm:spPr/>
      <dgm:t>
        <a:bodyPr/>
        <a:lstStyle/>
        <a:p>
          <a:endParaRPr lang="en-US"/>
        </a:p>
      </dgm:t>
    </dgm:pt>
    <dgm:pt modelId="{3C5B5F0B-E15A-406C-B24D-320843F31A6F}">
      <dgm:prSet/>
      <dgm:spPr/>
      <dgm:t>
        <a:bodyPr/>
        <a:lstStyle/>
        <a:p>
          <a:r>
            <a:rPr lang="en-US" dirty="0"/>
            <a:t>Kiva</a:t>
          </a:r>
        </a:p>
        <a:p>
          <a:r>
            <a:rPr lang="en-US" dirty="0"/>
            <a:t>We-trade</a:t>
          </a:r>
        </a:p>
        <a:p>
          <a:r>
            <a:rPr lang="en-US" dirty="0"/>
            <a:t>VON Book</a:t>
          </a:r>
        </a:p>
      </dgm:t>
    </dgm:pt>
    <dgm:pt modelId="{A2A6470A-805D-4EDA-A2B8-9B4951318389}" type="parTrans" cxnId="{D2021522-916E-4786-9E10-BF2C1CC24356}">
      <dgm:prSet/>
      <dgm:spPr/>
      <dgm:t>
        <a:bodyPr/>
        <a:lstStyle/>
        <a:p>
          <a:endParaRPr lang="en-US"/>
        </a:p>
      </dgm:t>
    </dgm:pt>
    <dgm:pt modelId="{3A8CB536-9F4A-4782-B8BD-58C4F9B60ABC}" type="sibTrans" cxnId="{D2021522-916E-4786-9E10-BF2C1CC24356}">
      <dgm:prSet/>
      <dgm:spPr/>
      <dgm:t>
        <a:bodyPr/>
        <a:lstStyle/>
        <a:p>
          <a:endParaRPr lang="en-US"/>
        </a:p>
      </dgm:t>
    </dgm:pt>
    <dgm:pt modelId="{1F9E248B-B69D-41A8-8F30-B2B1B6C52E1B}">
      <dgm:prSet/>
      <dgm:spPr/>
      <dgm:t>
        <a:bodyPr/>
        <a:lstStyle/>
        <a:p>
          <a:endParaRPr lang="en-US" dirty="0"/>
        </a:p>
      </dgm:t>
    </dgm:pt>
    <dgm:pt modelId="{413243DA-8CA0-4977-8AB2-F6FEE6A661DC}" type="parTrans" cxnId="{6A221ACF-A5B2-4D25-9687-50D7B854467F}">
      <dgm:prSet/>
      <dgm:spPr/>
      <dgm:t>
        <a:bodyPr/>
        <a:lstStyle/>
        <a:p>
          <a:endParaRPr lang="en-US"/>
        </a:p>
      </dgm:t>
    </dgm:pt>
    <dgm:pt modelId="{E56794AD-1E5E-470A-B4C6-70551CCA196A}" type="sibTrans" cxnId="{6A221ACF-A5B2-4D25-9687-50D7B854467F}">
      <dgm:prSet/>
      <dgm:spPr/>
      <dgm:t>
        <a:bodyPr/>
        <a:lstStyle/>
        <a:p>
          <a:endParaRPr lang="en-US"/>
        </a:p>
      </dgm:t>
    </dgm:pt>
    <dgm:pt modelId="{CF7986B8-9286-42ED-B987-B19F6596D566}" type="pres">
      <dgm:prSet presAssocID="{76644A96-7DC9-40E5-8C0D-B0D673554306}" presName="Name0" presStyleCnt="0">
        <dgm:presLayoutVars>
          <dgm:dir/>
          <dgm:animLvl val="lvl"/>
          <dgm:resizeHandles val="exact"/>
        </dgm:presLayoutVars>
      </dgm:prSet>
      <dgm:spPr/>
    </dgm:pt>
    <dgm:pt modelId="{2ADFFC34-FF26-4145-AAB7-21F275674DC4}" type="pres">
      <dgm:prSet presAssocID="{9E32E171-6D0A-4719-BEE1-F6DB676C5B7F}" presName="boxAndChildren" presStyleCnt="0"/>
      <dgm:spPr/>
    </dgm:pt>
    <dgm:pt modelId="{35A94A45-2C04-4652-9537-72437DD539C1}" type="pres">
      <dgm:prSet presAssocID="{9E32E171-6D0A-4719-BEE1-F6DB676C5B7F}" presName="parentTextBox" presStyleLbl="alignNode1" presStyleIdx="0" presStyleCnt="3"/>
      <dgm:spPr/>
    </dgm:pt>
    <dgm:pt modelId="{947627FB-5B68-467D-BBF8-8E4D6B856B64}" type="pres">
      <dgm:prSet presAssocID="{9E32E171-6D0A-4719-BEE1-F6DB676C5B7F}" presName="descendantBox" presStyleLbl="bgAccFollowNode1" presStyleIdx="0" presStyleCnt="3"/>
      <dgm:spPr/>
    </dgm:pt>
    <dgm:pt modelId="{9CA38644-2854-4D41-8D58-AE5F4BAD60C5}" type="pres">
      <dgm:prSet presAssocID="{44DA37C6-CA0E-4042-8702-2A349E212C60}" presName="sp" presStyleCnt="0"/>
      <dgm:spPr/>
    </dgm:pt>
    <dgm:pt modelId="{1CA28336-4B60-41BF-9FC6-E7F5A98A9F3E}" type="pres">
      <dgm:prSet presAssocID="{0B4EC6E6-8871-4DDF-A6AA-FEEE0AE1D628}" presName="arrowAndChildren" presStyleCnt="0"/>
      <dgm:spPr/>
    </dgm:pt>
    <dgm:pt modelId="{6186B1AA-F649-4B14-AA46-388F48D949F8}" type="pres">
      <dgm:prSet presAssocID="{0B4EC6E6-8871-4DDF-A6AA-FEEE0AE1D628}" presName="parentTextArrow" presStyleLbl="node1" presStyleIdx="0" presStyleCnt="0"/>
      <dgm:spPr/>
    </dgm:pt>
    <dgm:pt modelId="{AA7FF4A9-B43B-49D0-A6A5-E2D4E08AC820}" type="pres">
      <dgm:prSet presAssocID="{0B4EC6E6-8871-4DDF-A6AA-FEEE0AE1D628}" presName="arrow" presStyleLbl="alignNode1" presStyleIdx="1" presStyleCnt="3"/>
      <dgm:spPr/>
    </dgm:pt>
    <dgm:pt modelId="{5CD29A09-E7D5-4FAC-8F49-D2FEB1118ABE}" type="pres">
      <dgm:prSet presAssocID="{0B4EC6E6-8871-4DDF-A6AA-FEEE0AE1D628}" presName="descendantArrow" presStyleLbl="bgAccFollowNode1" presStyleIdx="1" presStyleCnt="3"/>
      <dgm:spPr/>
    </dgm:pt>
    <dgm:pt modelId="{0534DC00-3A72-4B52-B951-AB33DFD886B2}" type="pres">
      <dgm:prSet presAssocID="{5F34CE61-9093-4E34-9132-299DD4E47E17}" presName="sp" presStyleCnt="0"/>
      <dgm:spPr/>
    </dgm:pt>
    <dgm:pt modelId="{E345EC2D-03B4-4312-844F-3A06AF8A7094}" type="pres">
      <dgm:prSet presAssocID="{9F638E1B-BC8D-40FB-B283-0F4511C1549A}" presName="arrowAndChildren" presStyleCnt="0"/>
      <dgm:spPr/>
    </dgm:pt>
    <dgm:pt modelId="{474EC761-0A7B-4EB5-8D54-4885F616E754}" type="pres">
      <dgm:prSet presAssocID="{9F638E1B-BC8D-40FB-B283-0F4511C1549A}" presName="parentTextArrow" presStyleLbl="node1" presStyleIdx="0" presStyleCnt="0"/>
      <dgm:spPr/>
    </dgm:pt>
    <dgm:pt modelId="{9C70F420-612C-49DF-9767-A45B0D9D45AC}" type="pres">
      <dgm:prSet presAssocID="{9F638E1B-BC8D-40FB-B283-0F4511C1549A}" presName="arrow" presStyleLbl="alignNode1" presStyleIdx="2" presStyleCnt="3"/>
      <dgm:spPr/>
    </dgm:pt>
    <dgm:pt modelId="{C2BBDDCE-F932-4916-98EE-A7846B746DAE}" type="pres">
      <dgm:prSet presAssocID="{9F638E1B-BC8D-40FB-B283-0F4511C1549A}" presName="descendantArrow" presStyleLbl="bgAccFollowNode1" presStyleIdx="2" presStyleCnt="3"/>
      <dgm:spPr/>
    </dgm:pt>
  </dgm:ptLst>
  <dgm:cxnLst>
    <dgm:cxn modelId="{74E3A202-AC61-4B3F-A350-25DE05F6B618}" type="presOf" srcId="{0B4EC6E6-8871-4DDF-A6AA-FEEE0AE1D628}" destId="{6186B1AA-F649-4B14-AA46-388F48D949F8}" srcOrd="0" destOrd="0" presId="urn:microsoft.com/office/officeart/2016/7/layout/VerticalDownArrowProcess"/>
    <dgm:cxn modelId="{2B64C803-95DC-4EA6-9F2D-7CCD370B1B29}" type="presOf" srcId="{7EF3D6C7-DA78-4F1B-84FA-EB89D350D699}" destId="{5CD29A09-E7D5-4FAC-8F49-D2FEB1118ABE}" srcOrd="0" destOrd="0" presId="urn:microsoft.com/office/officeart/2016/7/layout/VerticalDownArrowProcess"/>
    <dgm:cxn modelId="{D2021522-916E-4786-9E10-BF2C1CC24356}" srcId="{9E32E171-6D0A-4719-BEE1-F6DB676C5B7F}" destId="{3C5B5F0B-E15A-406C-B24D-320843F31A6F}" srcOrd="1" destOrd="0" parTransId="{A2A6470A-805D-4EDA-A2B8-9B4951318389}" sibTransId="{3A8CB536-9F4A-4782-B8BD-58C4F9B60ABC}"/>
    <dgm:cxn modelId="{FC36DC25-629D-45D0-97C6-3494B3137A53}" type="presOf" srcId="{FA06AC4E-1ACB-4F88-9829-9FE5C5CE3DB9}" destId="{C2BBDDCE-F932-4916-98EE-A7846B746DAE}" srcOrd="0" destOrd="1" presId="urn:microsoft.com/office/officeart/2016/7/layout/VerticalDownArrowProcess"/>
    <dgm:cxn modelId="{28C13D2A-A7D1-4C64-951F-D09F5DA26E02}" srcId="{76644A96-7DC9-40E5-8C0D-B0D673554306}" destId="{9F638E1B-BC8D-40FB-B283-0F4511C1549A}" srcOrd="0" destOrd="0" parTransId="{71117678-A058-46B2-9E63-330E8FA3DF27}" sibTransId="{5F34CE61-9093-4E34-9132-299DD4E47E17}"/>
    <dgm:cxn modelId="{A312D833-8FBC-472F-9F1F-7E8E3B822B5B}" type="presOf" srcId="{1F9E248B-B69D-41A8-8F30-B2B1B6C52E1B}" destId="{947627FB-5B68-467D-BBF8-8E4D6B856B64}" srcOrd="0" destOrd="2" presId="urn:microsoft.com/office/officeart/2016/7/layout/VerticalDownArrowProcess"/>
    <dgm:cxn modelId="{2AA39A60-B3BC-472D-BB63-0EE03624DB2E}" type="presOf" srcId="{9BC9DA42-2366-44D9-A0B0-2C1DE72C5BA3}" destId="{C2BBDDCE-F932-4916-98EE-A7846B746DAE}" srcOrd="0" destOrd="0" presId="urn:microsoft.com/office/officeart/2016/7/layout/VerticalDownArrowProcess"/>
    <dgm:cxn modelId="{19E5EA60-030B-4EEB-A612-A7064BC50BA2}" srcId="{76644A96-7DC9-40E5-8C0D-B0D673554306}" destId="{9E32E171-6D0A-4719-BEE1-F6DB676C5B7F}" srcOrd="2" destOrd="0" parTransId="{C493AFA8-6914-42CD-88A6-AF9718376EB6}" sibTransId="{A3FB790E-7439-4958-89BA-A0D9A74F8957}"/>
    <dgm:cxn modelId="{FB35DB65-47B2-49DA-8BF1-C29EF742AA8F}" srcId="{9F638E1B-BC8D-40FB-B283-0F4511C1549A}" destId="{9BC9DA42-2366-44D9-A0B0-2C1DE72C5BA3}" srcOrd="0" destOrd="0" parTransId="{97EE8C89-2471-41E5-80F0-5C9D2D1FF4AE}" sibTransId="{93102C6A-7E32-4DC2-87F1-D41EA57E3430}"/>
    <dgm:cxn modelId="{4B45366B-9A76-4C97-BD90-493DABF7CE81}" type="presOf" srcId="{3C5B5F0B-E15A-406C-B24D-320843F31A6F}" destId="{947627FB-5B68-467D-BBF8-8E4D6B856B64}" srcOrd="0" destOrd="1" presId="urn:microsoft.com/office/officeart/2016/7/layout/VerticalDownArrowProcess"/>
    <dgm:cxn modelId="{8E8E506B-FE0E-41E4-846A-65BB7E9A9AB3}" type="presOf" srcId="{596B2F0C-CD4F-47EA-95D4-53CC90AFD774}" destId="{5CD29A09-E7D5-4FAC-8F49-D2FEB1118ABE}" srcOrd="0" destOrd="1" presId="urn:microsoft.com/office/officeart/2016/7/layout/VerticalDownArrowProcess"/>
    <dgm:cxn modelId="{290C935A-ECEA-4478-A8BA-2AA6AE23AC30}" type="presOf" srcId="{76644A96-7DC9-40E5-8C0D-B0D673554306}" destId="{CF7986B8-9286-42ED-B987-B19F6596D566}" srcOrd="0" destOrd="0" presId="urn:microsoft.com/office/officeart/2016/7/layout/VerticalDownArrowProcess"/>
    <dgm:cxn modelId="{D20FDD86-2052-4214-A532-78101C56BB52}" srcId="{9F638E1B-BC8D-40FB-B283-0F4511C1549A}" destId="{FA06AC4E-1ACB-4F88-9829-9FE5C5CE3DB9}" srcOrd="1" destOrd="0" parTransId="{46B79147-2F15-4FCF-BA37-D6CBAE61F555}" sibTransId="{C0AFE1DE-7BEB-4244-9EBF-CC82C0FCFA45}"/>
    <dgm:cxn modelId="{E6A29787-0C14-4617-985E-3B33707A5000}" type="presOf" srcId="{D7D88647-F1AF-432A-B99C-8D885F1518E1}" destId="{947627FB-5B68-467D-BBF8-8E4D6B856B64}" srcOrd="0" destOrd="0" presId="urn:microsoft.com/office/officeart/2016/7/layout/VerticalDownArrowProcess"/>
    <dgm:cxn modelId="{328F1F8E-B18C-44E7-9DA4-FF7488FBA478}" type="presOf" srcId="{9F638E1B-BC8D-40FB-B283-0F4511C1549A}" destId="{9C70F420-612C-49DF-9767-A45B0D9D45AC}" srcOrd="1" destOrd="0" presId="urn:microsoft.com/office/officeart/2016/7/layout/VerticalDownArrowProcess"/>
    <dgm:cxn modelId="{90D06DA7-FE24-4042-A027-B2EF78B9F98E}" srcId="{0B4EC6E6-8871-4DDF-A6AA-FEEE0AE1D628}" destId="{7EF3D6C7-DA78-4F1B-84FA-EB89D350D699}" srcOrd="0" destOrd="0" parTransId="{50751088-9ECE-4302-8CC5-07089EEF93FB}" sibTransId="{E917BD06-2EC7-475D-A47F-E14ED32C3F30}"/>
    <dgm:cxn modelId="{6EFF2CAA-2909-4F64-A8E8-1E7FB5C6AA8A}" srcId="{76644A96-7DC9-40E5-8C0D-B0D673554306}" destId="{0B4EC6E6-8871-4DDF-A6AA-FEEE0AE1D628}" srcOrd="1" destOrd="0" parTransId="{F9108F54-62C5-4B20-8F98-564348FE1C3A}" sibTransId="{44DA37C6-CA0E-4042-8702-2A349E212C60}"/>
    <dgm:cxn modelId="{5F8B5EAF-D7FC-426B-9EE9-B23503579E58}" type="presOf" srcId="{0B4EC6E6-8871-4DDF-A6AA-FEEE0AE1D628}" destId="{AA7FF4A9-B43B-49D0-A6A5-E2D4E08AC820}" srcOrd="1" destOrd="0" presId="urn:microsoft.com/office/officeart/2016/7/layout/VerticalDownArrowProcess"/>
    <dgm:cxn modelId="{E32477BA-F49F-4F4D-9C19-CA7C0F97A255}" srcId="{0B4EC6E6-8871-4DDF-A6AA-FEEE0AE1D628}" destId="{596B2F0C-CD4F-47EA-95D4-53CC90AFD774}" srcOrd="1" destOrd="0" parTransId="{CE844CFD-CD91-45C5-A24B-167641474368}" sibTransId="{ABFBD2FD-9D6E-478D-890F-1510E13C1D88}"/>
    <dgm:cxn modelId="{C70831BF-5314-4AF1-8248-9E2B51020DCE}" type="presOf" srcId="{9E32E171-6D0A-4719-BEE1-F6DB676C5B7F}" destId="{35A94A45-2C04-4652-9537-72437DD539C1}" srcOrd="0" destOrd="0" presId="urn:microsoft.com/office/officeart/2016/7/layout/VerticalDownArrowProcess"/>
    <dgm:cxn modelId="{6A221ACF-A5B2-4D25-9687-50D7B854467F}" srcId="{9E32E171-6D0A-4719-BEE1-F6DB676C5B7F}" destId="{1F9E248B-B69D-41A8-8F30-B2B1B6C52E1B}" srcOrd="2" destOrd="0" parTransId="{413243DA-8CA0-4977-8AB2-F6FEE6A661DC}" sibTransId="{E56794AD-1E5E-470A-B4C6-70551CCA196A}"/>
    <dgm:cxn modelId="{096CB5D1-CDC8-49F6-B93C-33BC4B1F2995}" srcId="{9E32E171-6D0A-4719-BEE1-F6DB676C5B7F}" destId="{D7D88647-F1AF-432A-B99C-8D885F1518E1}" srcOrd="0" destOrd="0" parTransId="{D5145E77-0C6F-41F8-8FDC-24FAC87BFDF8}" sibTransId="{CEB355FB-0C1F-48C1-83F5-2552F44A5A8A}"/>
    <dgm:cxn modelId="{7733D2D5-3C7E-410C-BBED-0B088106AD2A}" type="presOf" srcId="{9F638E1B-BC8D-40FB-B283-0F4511C1549A}" destId="{474EC761-0A7B-4EB5-8D54-4885F616E754}" srcOrd="0" destOrd="0" presId="urn:microsoft.com/office/officeart/2016/7/layout/VerticalDownArrowProcess"/>
    <dgm:cxn modelId="{888043EE-1A21-4B6A-8151-24B771579D15}" type="presParOf" srcId="{CF7986B8-9286-42ED-B987-B19F6596D566}" destId="{2ADFFC34-FF26-4145-AAB7-21F275674DC4}" srcOrd="0" destOrd="0" presId="urn:microsoft.com/office/officeart/2016/7/layout/VerticalDownArrowProcess"/>
    <dgm:cxn modelId="{9F61DBD3-23BF-4566-891A-0E59ACFB11C8}" type="presParOf" srcId="{2ADFFC34-FF26-4145-AAB7-21F275674DC4}" destId="{35A94A45-2C04-4652-9537-72437DD539C1}" srcOrd="0" destOrd="0" presId="urn:microsoft.com/office/officeart/2016/7/layout/VerticalDownArrowProcess"/>
    <dgm:cxn modelId="{37C3C04F-9C65-42C8-BF65-24E11BEE92F9}" type="presParOf" srcId="{2ADFFC34-FF26-4145-AAB7-21F275674DC4}" destId="{947627FB-5B68-467D-BBF8-8E4D6B856B64}" srcOrd="1" destOrd="0" presId="urn:microsoft.com/office/officeart/2016/7/layout/VerticalDownArrowProcess"/>
    <dgm:cxn modelId="{6D1C0AE0-A0FE-4C6B-A42B-AAF292B2C217}" type="presParOf" srcId="{CF7986B8-9286-42ED-B987-B19F6596D566}" destId="{9CA38644-2854-4D41-8D58-AE5F4BAD60C5}" srcOrd="1" destOrd="0" presId="urn:microsoft.com/office/officeart/2016/7/layout/VerticalDownArrowProcess"/>
    <dgm:cxn modelId="{9A5EB087-F0D7-4C71-A54B-FE6610023DBE}" type="presParOf" srcId="{CF7986B8-9286-42ED-B987-B19F6596D566}" destId="{1CA28336-4B60-41BF-9FC6-E7F5A98A9F3E}" srcOrd="2" destOrd="0" presId="urn:microsoft.com/office/officeart/2016/7/layout/VerticalDownArrowProcess"/>
    <dgm:cxn modelId="{6020DDD7-0D63-4417-AEC2-5F67AB41959B}" type="presParOf" srcId="{1CA28336-4B60-41BF-9FC6-E7F5A98A9F3E}" destId="{6186B1AA-F649-4B14-AA46-388F48D949F8}" srcOrd="0" destOrd="0" presId="urn:microsoft.com/office/officeart/2016/7/layout/VerticalDownArrowProcess"/>
    <dgm:cxn modelId="{B43BBE18-5746-4EB4-A3EE-D44429D93217}" type="presParOf" srcId="{1CA28336-4B60-41BF-9FC6-E7F5A98A9F3E}" destId="{AA7FF4A9-B43B-49D0-A6A5-E2D4E08AC820}" srcOrd="1" destOrd="0" presId="urn:microsoft.com/office/officeart/2016/7/layout/VerticalDownArrowProcess"/>
    <dgm:cxn modelId="{C3154EB4-82A3-45FF-9B03-886687712E19}" type="presParOf" srcId="{1CA28336-4B60-41BF-9FC6-E7F5A98A9F3E}" destId="{5CD29A09-E7D5-4FAC-8F49-D2FEB1118ABE}" srcOrd="2" destOrd="0" presId="urn:microsoft.com/office/officeart/2016/7/layout/VerticalDownArrowProcess"/>
    <dgm:cxn modelId="{3C290B76-8A16-42D2-A43C-267C19A95A36}" type="presParOf" srcId="{CF7986B8-9286-42ED-B987-B19F6596D566}" destId="{0534DC00-3A72-4B52-B951-AB33DFD886B2}" srcOrd="3" destOrd="0" presId="urn:microsoft.com/office/officeart/2016/7/layout/VerticalDownArrowProcess"/>
    <dgm:cxn modelId="{F8E0389E-BF97-4AC2-B53E-0C8E6EC4037C}" type="presParOf" srcId="{CF7986B8-9286-42ED-B987-B19F6596D566}" destId="{E345EC2D-03B4-4312-844F-3A06AF8A7094}" srcOrd="4" destOrd="0" presId="urn:microsoft.com/office/officeart/2016/7/layout/VerticalDownArrowProcess"/>
    <dgm:cxn modelId="{F3BFF5AC-DEB0-484B-A170-6BFC7C2EA2AB}" type="presParOf" srcId="{E345EC2D-03B4-4312-844F-3A06AF8A7094}" destId="{474EC761-0A7B-4EB5-8D54-4885F616E754}" srcOrd="0" destOrd="0" presId="urn:microsoft.com/office/officeart/2016/7/layout/VerticalDownArrowProcess"/>
    <dgm:cxn modelId="{429A6E4F-1F46-428A-AE48-157708EDE0C4}" type="presParOf" srcId="{E345EC2D-03B4-4312-844F-3A06AF8A7094}" destId="{9C70F420-612C-49DF-9767-A45B0D9D45AC}" srcOrd="1" destOrd="0" presId="urn:microsoft.com/office/officeart/2016/7/layout/VerticalDownArrowProcess"/>
    <dgm:cxn modelId="{87D3CA1E-74C0-4D68-8289-7D12305A54A5}" type="presParOf" srcId="{E345EC2D-03B4-4312-844F-3A06AF8A7094}" destId="{C2BBDDCE-F932-4916-98EE-A7846B746DAE}" srcOrd="2" destOrd="0" presId="urn:microsoft.com/office/officeart/2016/7/layout/VerticalDown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A94A45-2C04-4652-9537-72437DD539C1}">
      <dsp:nvSpPr>
        <dsp:cNvPr id="0" name=""/>
        <dsp:cNvSpPr/>
      </dsp:nvSpPr>
      <dsp:spPr>
        <a:xfrm>
          <a:off x="0" y="4194433"/>
          <a:ext cx="1522412" cy="1376706"/>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274" tIns="149352" rIns="108274" bIns="149352" numCol="1" spcCol="1270" anchor="ctr" anchorCtr="0">
          <a:noAutofit/>
        </a:bodyPr>
        <a:lstStyle/>
        <a:p>
          <a:pPr marL="0" lvl="0" indent="0" algn="ctr" defTabSz="933450">
            <a:lnSpc>
              <a:spcPct val="90000"/>
            </a:lnSpc>
            <a:spcBef>
              <a:spcPct val="0"/>
            </a:spcBef>
            <a:spcAft>
              <a:spcPct val="35000"/>
            </a:spcAft>
            <a:buNone/>
          </a:pPr>
          <a:r>
            <a:rPr lang="en-US" sz="2100" kern="1200"/>
            <a:t>Use Cases</a:t>
          </a:r>
        </a:p>
      </dsp:txBody>
      <dsp:txXfrm>
        <a:off x="0" y="4194433"/>
        <a:ext cx="1522412" cy="1376706"/>
      </dsp:txXfrm>
    </dsp:sp>
    <dsp:sp modelId="{947627FB-5B68-467D-BBF8-8E4D6B856B64}">
      <dsp:nvSpPr>
        <dsp:cNvPr id="0" name=""/>
        <dsp:cNvSpPr/>
      </dsp:nvSpPr>
      <dsp:spPr>
        <a:xfrm>
          <a:off x="1522412" y="4194433"/>
          <a:ext cx="4567237" cy="1376706"/>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645" tIns="139700" rIns="92645" bIns="139700" numCol="1" spcCol="1270" anchor="ctr" anchorCtr="0">
          <a:noAutofit/>
        </a:bodyPr>
        <a:lstStyle/>
        <a:p>
          <a:pPr marL="0" lvl="0" indent="0" algn="l" defTabSz="488950">
            <a:lnSpc>
              <a:spcPct val="90000"/>
            </a:lnSpc>
            <a:spcBef>
              <a:spcPct val="0"/>
            </a:spcBef>
            <a:spcAft>
              <a:spcPct val="35000"/>
            </a:spcAft>
            <a:buNone/>
          </a:pPr>
          <a:r>
            <a:rPr lang="en-US" sz="1100" kern="1200"/>
            <a:t>BCPrinceton</a:t>
          </a:r>
        </a:p>
        <a:p>
          <a:pPr marL="0" lvl="0" indent="0" algn="l" defTabSz="488950">
            <a:lnSpc>
              <a:spcPct val="90000"/>
            </a:lnSpc>
            <a:spcBef>
              <a:spcPct val="0"/>
            </a:spcBef>
            <a:spcAft>
              <a:spcPct val="35000"/>
            </a:spcAft>
            <a:buNone/>
          </a:pPr>
          <a:r>
            <a:rPr lang="en-US" sz="1100" kern="1200" dirty="0"/>
            <a:t>Kiva</a:t>
          </a:r>
        </a:p>
        <a:p>
          <a:pPr marL="0" lvl="0" indent="0" algn="l" defTabSz="488950">
            <a:lnSpc>
              <a:spcPct val="90000"/>
            </a:lnSpc>
            <a:spcBef>
              <a:spcPct val="0"/>
            </a:spcBef>
            <a:spcAft>
              <a:spcPct val="35000"/>
            </a:spcAft>
            <a:buNone/>
          </a:pPr>
          <a:r>
            <a:rPr lang="en-US" sz="1100" kern="1200" dirty="0"/>
            <a:t>We-trade</a:t>
          </a:r>
        </a:p>
        <a:p>
          <a:pPr marL="0" lvl="0" indent="0" algn="l" defTabSz="488950">
            <a:lnSpc>
              <a:spcPct val="90000"/>
            </a:lnSpc>
            <a:spcBef>
              <a:spcPct val="0"/>
            </a:spcBef>
            <a:spcAft>
              <a:spcPct val="35000"/>
            </a:spcAft>
            <a:buNone/>
          </a:pPr>
          <a:r>
            <a:rPr lang="en-US" sz="1100" kern="1200" dirty="0"/>
            <a:t>VON Book</a:t>
          </a:r>
        </a:p>
        <a:p>
          <a:pPr marL="0" lvl="0" indent="0" algn="l" defTabSz="488950">
            <a:lnSpc>
              <a:spcPct val="90000"/>
            </a:lnSpc>
            <a:spcBef>
              <a:spcPct val="0"/>
            </a:spcBef>
            <a:spcAft>
              <a:spcPct val="35000"/>
            </a:spcAft>
            <a:buNone/>
          </a:pPr>
          <a:endParaRPr lang="en-US" sz="1100" kern="1200" dirty="0"/>
        </a:p>
      </dsp:txBody>
      <dsp:txXfrm>
        <a:off x="1522412" y="4194433"/>
        <a:ext cx="4567237" cy="1376706"/>
      </dsp:txXfrm>
    </dsp:sp>
    <dsp:sp modelId="{AA7FF4A9-B43B-49D0-A6A5-E2D4E08AC820}">
      <dsp:nvSpPr>
        <dsp:cNvPr id="0" name=""/>
        <dsp:cNvSpPr/>
      </dsp:nvSpPr>
      <dsp:spPr>
        <a:xfrm rot="10800000">
          <a:off x="0" y="2097709"/>
          <a:ext cx="1522412" cy="2117374"/>
        </a:xfrm>
        <a:prstGeom prst="upArrowCallout">
          <a:avLst>
            <a:gd name="adj1" fmla="val 5000"/>
            <a:gd name="adj2" fmla="val 10000"/>
            <a:gd name="adj3" fmla="val 15000"/>
            <a:gd name="adj4" fmla="val 64977"/>
          </a:avLst>
        </a:prstGeom>
        <a:solidFill>
          <a:schemeClr val="accent5">
            <a:hueOff val="-3379271"/>
            <a:satOff val="-8710"/>
            <a:lumOff val="-5883"/>
            <a:alphaOff val="0"/>
          </a:schemeClr>
        </a:solidFill>
        <a:ln w="12700" cap="flat" cmpd="sng" algn="ctr">
          <a:solidFill>
            <a:schemeClr val="accent5">
              <a:hueOff val="-3379271"/>
              <a:satOff val="-8710"/>
              <a:lumOff val="-588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274" tIns="149352" rIns="108274" bIns="149352" numCol="1" spcCol="1270" anchor="ctr" anchorCtr="0">
          <a:noAutofit/>
        </a:bodyPr>
        <a:lstStyle/>
        <a:p>
          <a:pPr marL="0" lvl="0" indent="0" algn="ctr" defTabSz="933450">
            <a:lnSpc>
              <a:spcPct val="90000"/>
            </a:lnSpc>
            <a:spcBef>
              <a:spcPct val="0"/>
            </a:spcBef>
            <a:spcAft>
              <a:spcPct val="35000"/>
            </a:spcAft>
            <a:buNone/>
          </a:pPr>
          <a:r>
            <a:rPr lang="en-US" sz="2100" kern="1200"/>
            <a:t>Types of Blockchains</a:t>
          </a:r>
        </a:p>
      </dsp:txBody>
      <dsp:txXfrm rot="-10800000">
        <a:off x="0" y="2097709"/>
        <a:ext cx="1522412" cy="1376293"/>
      </dsp:txXfrm>
    </dsp:sp>
    <dsp:sp modelId="{5CD29A09-E7D5-4FAC-8F49-D2FEB1118ABE}">
      <dsp:nvSpPr>
        <dsp:cNvPr id="0" name=""/>
        <dsp:cNvSpPr/>
      </dsp:nvSpPr>
      <dsp:spPr>
        <a:xfrm>
          <a:off x="1522412" y="2097709"/>
          <a:ext cx="4567237" cy="1376293"/>
        </a:xfrm>
        <a:prstGeom prst="rect">
          <a:avLst/>
        </a:prstGeom>
        <a:solidFill>
          <a:schemeClr val="accent5">
            <a:tint val="40000"/>
            <a:alpha val="90000"/>
            <a:hueOff val="-3369881"/>
            <a:satOff val="-11416"/>
            <a:lumOff val="-1464"/>
            <a:alphaOff val="0"/>
          </a:schemeClr>
        </a:solidFill>
        <a:ln w="12700" cap="flat" cmpd="sng" algn="ctr">
          <a:solidFill>
            <a:schemeClr val="accent5">
              <a:tint val="40000"/>
              <a:alpha val="90000"/>
              <a:hueOff val="-3369881"/>
              <a:satOff val="-11416"/>
              <a:lumOff val="-146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645" tIns="139700" rIns="92645" bIns="139700" numCol="1" spcCol="1270" anchor="ctr" anchorCtr="0">
          <a:noAutofit/>
        </a:bodyPr>
        <a:lstStyle/>
        <a:p>
          <a:pPr marL="0" lvl="0" indent="0" algn="l" defTabSz="488950">
            <a:lnSpc>
              <a:spcPct val="90000"/>
            </a:lnSpc>
            <a:spcBef>
              <a:spcPct val="0"/>
            </a:spcBef>
            <a:spcAft>
              <a:spcPct val="35000"/>
            </a:spcAft>
            <a:buNone/>
          </a:pPr>
          <a:r>
            <a:rPr lang="en-US" sz="1100" kern="1200"/>
            <a:t>Permission vs Permission-less</a:t>
          </a:r>
        </a:p>
        <a:p>
          <a:pPr marL="0" lvl="0" indent="0" algn="l" defTabSz="488950">
            <a:lnSpc>
              <a:spcPct val="90000"/>
            </a:lnSpc>
            <a:spcBef>
              <a:spcPct val="0"/>
            </a:spcBef>
            <a:spcAft>
              <a:spcPct val="35000"/>
            </a:spcAft>
            <a:buNone/>
          </a:pPr>
          <a:r>
            <a:rPr lang="en-US" sz="1100" kern="1200"/>
            <a:t>Public vs Private</a:t>
          </a:r>
        </a:p>
      </dsp:txBody>
      <dsp:txXfrm>
        <a:off x="1522412" y="2097709"/>
        <a:ext cx="4567237" cy="1376293"/>
      </dsp:txXfrm>
    </dsp:sp>
    <dsp:sp modelId="{9C70F420-612C-49DF-9767-A45B0D9D45AC}">
      <dsp:nvSpPr>
        <dsp:cNvPr id="0" name=""/>
        <dsp:cNvSpPr/>
      </dsp:nvSpPr>
      <dsp:spPr>
        <a:xfrm rot="10800000">
          <a:off x="0" y="984"/>
          <a:ext cx="1522412" cy="2117374"/>
        </a:xfrm>
        <a:prstGeom prst="upArrowCallout">
          <a:avLst>
            <a:gd name="adj1" fmla="val 5000"/>
            <a:gd name="adj2" fmla="val 10000"/>
            <a:gd name="adj3" fmla="val 15000"/>
            <a:gd name="adj4" fmla="val 64977"/>
          </a:avLst>
        </a:prstGeom>
        <a:solidFill>
          <a:schemeClr val="accent5">
            <a:hueOff val="-6758543"/>
            <a:satOff val="-17419"/>
            <a:lumOff val="-11765"/>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274" tIns="149352" rIns="108274" bIns="149352" numCol="1" spcCol="1270" anchor="ctr" anchorCtr="0">
          <a:noAutofit/>
        </a:bodyPr>
        <a:lstStyle/>
        <a:p>
          <a:pPr marL="0" lvl="0" indent="0" algn="ctr" defTabSz="933450">
            <a:lnSpc>
              <a:spcPct val="90000"/>
            </a:lnSpc>
            <a:spcBef>
              <a:spcPct val="0"/>
            </a:spcBef>
            <a:spcAft>
              <a:spcPct val="35000"/>
            </a:spcAft>
            <a:buNone/>
          </a:pPr>
          <a:r>
            <a:rPr lang="en-US" sz="2100" kern="1200" dirty="0"/>
            <a:t>Blockchain Technology for Business</a:t>
          </a:r>
        </a:p>
      </dsp:txBody>
      <dsp:txXfrm rot="-10800000">
        <a:off x="0" y="984"/>
        <a:ext cx="1522412" cy="1376293"/>
      </dsp:txXfrm>
    </dsp:sp>
    <dsp:sp modelId="{C2BBDDCE-F932-4916-98EE-A7846B746DAE}">
      <dsp:nvSpPr>
        <dsp:cNvPr id="0" name=""/>
        <dsp:cNvSpPr/>
      </dsp:nvSpPr>
      <dsp:spPr>
        <a:xfrm>
          <a:off x="1522412" y="984"/>
          <a:ext cx="4567237" cy="1376293"/>
        </a:xfrm>
        <a:prstGeom prst="rect">
          <a:avLst/>
        </a:prstGeom>
        <a:solidFill>
          <a:schemeClr val="accent5">
            <a:tint val="40000"/>
            <a:alpha val="90000"/>
            <a:hueOff val="-6739762"/>
            <a:satOff val="-22832"/>
            <a:lumOff val="-2928"/>
            <a:alphaOff val="0"/>
          </a:schemeClr>
        </a:solidFill>
        <a:ln w="12700" cap="flat" cmpd="sng" algn="ctr">
          <a:solidFill>
            <a:schemeClr val="accent5">
              <a:tint val="40000"/>
              <a:alpha val="90000"/>
              <a:hueOff val="-6739762"/>
              <a:satOff val="-22832"/>
              <a:lumOff val="-292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645" tIns="139700" rIns="92645" bIns="139700" numCol="1" spcCol="1270" anchor="ctr" anchorCtr="0">
          <a:noAutofit/>
        </a:bodyPr>
        <a:lstStyle/>
        <a:p>
          <a:pPr marL="0" lvl="0" indent="0" algn="l" defTabSz="488950">
            <a:lnSpc>
              <a:spcPct val="90000"/>
            </a:lnSpc>
            <a:spcBef>
              <a:spcPct val="0"/>
            </a:spcBef>
            <a:spcAft>
              <a:spcPct val="35000"/>
            </a:spcAft>
            <a:buNone/>
          </a:pPr>
          <a:r>
            <a:rPr lang="en-US" sz="1100" kern="1200"/>
            <a:t>Innovation to Computer Science</a:t>
          </a:r>
        </a:p>
        <a:p>
          <a:pPr marL="0" lvl="0" indent="0" algn="l" defTabSz="488950">
            <a:lnSpc>
              <a:spcPct val="90000"/>
            </a:lnSpc>
            <a:spcBef>
              <a:spcPct val="0"/>
            </a:spcBef>
            <a:spcAft>
              <a:spcPct val="35000"/>
            </a:spcAft>
            <a:buNone/>
          </a:pPr>
          <a:r>
            <a:rPr lang="en-US" sz="1100" kern="1200"/>
            <a:t>New way to Interact and Trade</a:t>
          </a:r>
        </a:p>
      </dsp:txBody>
      <dsp:txXfrm>
        <a:off x="1522412" y="984"/>
        <a:ext cx="4567237" cy="1376293"/>
      </dsp:txXfrm>
    </dsp:sp>
  </dsp:spTree>
</dsp:drawing>
</file>

<file path=ppt/diagrams/layout1.xml><?xml version="1.0" encoding="utf-8"?>
<dgm:layoutDef xmlns:dgm="http://schemas.openxmlformats.org/drawingml/2006/diagram" xmlns:a="http://schemas.openxmlformats.org/drawingml/2006/main" uniqueId="urn:microsoft.com/office/officeart/2016/7/layout/VerticalDownArrowProcess">
  <dgm:title val="Vertical Down Arrow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36"/>
      <dgm:constr type="primFontSz" for="des" forName="parentTextArrow" refType="primFontSz" refFor="des" refForName="parentTextBox" op="equ"/>
      <dgm:constr type="primFontSz" for="des" forName="descendantArrow" val="24"/>
      <dgm:constr type="primFontSz" for="des" forName="descendantArrow" refType="primFontSz" refFor="des" refForName="parentTextArrow" op="lte"/>
      <dgm:constr type="primFontSz" for="des" forName="descendantBox" refType="primFontSz" refFor="des" refForName="parentTextArrow" op="lte"/>
      <dgm:constr type="primFontSz" for="des" forName="descendantBox" refType="primFontSz" refFor="des" refForName="parentTextBox" op="lte"/>
      <dgm:constr type="primFontSz" for="des" forName="descendantArrow" refType="primFontSz" refFor="des" refForName="parentTextBox" op="lte"/>
      <dgm:constr type="primFontSz" for="des" forName="descendantBox" refType="primFontSz" refFor="des" refForName="descendan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onstrLst>
              <dgm:constr type="w" for="ch" forName="parentTextBox" refType="w" fact="0.25"/>
              <dgm:constr type="h" for="ch" forName="parentTextBox" refType="h"/>
              <dgm:constr type="t" for="ch" forName="parentTextBox"/>
              <dgm:constr type="w" for="ch" forName="descendantBox" refType="w" fact="0.75"/>
              <dgm:constr type="l" for="ch" forName="descendantBox" refType="w" fact="0.25"/>
              <dgm:constr type="b" for="ch" forName="descendantBox" refType="h"/>
              <dgm:constr type="h" for="ch" forName="descendantBox" refType="h"/>
            </dgm:constrLst>
            <dgm:ruleLst/>
            <dgm:layoutNode name="parentTextBox" styleLbl="alignNode1">
              <dgm:alg type="tx"/>
              <dgm:shape xmlns:r="http://schemas.openxmlformats.org/officeDocument/2006/relationships" type="rect" r:blip="">
                <dgm:adjLst/>
              </dgm:shape>
              <dgm:presOf axis="self"/>
              <dgm:constrLst>
                <dgm:constr type="primFontSz" refType="h" op="lte" fact="0.5"/>
                <dgm:constr type="lMarg" refType="w" fact="0.2016"/>
                <dgm:constr type="rMarg" refType="w" fact="0.2016"/>
              </dgm:constrLst>
              <dgm:ruleLst>
                <dgm:rule type="primFontSz" val="13" fact="NaN" max="NaN"/>
              </dgm:ruleLst>
            </dgm:layoutNode>
            <dgm:layoutNode name="descendantBox" styleLbl="bgAccFollowNode1">
              <dgm:alg type="tx">
                <dgm:param type="stBulletLvl" val="0"/>
                <dgm:param type="parTxLTRAlign" val="l"/>
              </dgm:alg>
              <dgm:shape xmlns:r="http://schemas.openxmlformats.org/officeDocument/2006/relationships" type="rect" r:blip="">
                <dgm:adjLst/>
              </dgm:shape>
              <dgm:presOf/>
              <dgm:constrLst>
                <dgm:constr type="tMarg" refType="primFontSz"/>
                <dgm:constr type="bMarg" refType="primFontSz"/>
                <dgm:constr type="lMarg" refType="w" fact="0.0575"/>
                <dgm:constr type="rMarg" refType="w" fact="0.0575"/>
              </dgm:constrLst>
              <dgm:presOf axis="des" ptType="node"/>
              <dgm:ruleLst>
                <dgm:rule type="primFontSz" val="11" fact="NaN" max="NaN"/>
              </dgm:ruleLst>
            </dgm:layoutNode>
          </dgm:layoutNode>
        </dgm:if>
        <dgm:else name="Name17">
          <dgm:layoutNode name="arrowAndChildren">
            <dgm:alg type="composite"/>
            <dgm:shape xmlns:r="http://schemas.openxmlformats.org/officeDocument/2006/relationships" r:blip="">
              <dgm:adjLst/>
            </dgm:shape>
            <dgm:presOf/>
            <dgm:constrLst>
              <dgm:constr type="w" for="ch" forName="parentTextArrow" refType="w" fact="0.25"/>
              <dgm:constr type="t" for="ch" forName="parentTextArrow"/>
              <dgm:constr type="h" for="ch" forName="parentTextArrow" refType="h" fact="0.65"/>
              <dgm:constr type="w" for="ch" forName="arrow" refType="w" fact="0.25"/>
              <dgm:constr type="h" for="ch" forName="arrow" refType="h"/>
              <dgm:constr type="l" for="ch" forName="descendantArrow" refType="w" fact="0.25"/>
              <dgm:constr type="w" for="ch" forName="descendantArrow" refType="w" fact="0.75"/>
              <dgm:constr type="b" for="ch" forName="descendantArrow" refType="h" fact="0.65"/>
              <dgm:constr type="h" for="ch" forName="descendantArrow" refType="h" fact="0.65"/>
            </dgm:constrLst>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constr type="primFontSz" refType="h" op="lte" fact="0.5"/>
                <dgm:constr type="lMarg" refType="w" fact="0.2016"/>
                <dgm:constr type="rMarg" refType="w" fact="0.2016"/>
              </dgm:constrLst>
              <dgm:ruleLst>
                <dgm:rule type="primFontSz" val="13" fact="NaN" max="NaN"/>
              </dgm:ruleLst>
            </dgm:layoutNode>
            <dgm:layoutNode name="arrow" styleLbl="alignNode1">
              <dgm:alg type="sp"/>
              <dgm:shape xmlns:r="http://schemas.openxmlformats.org/officeDocument/2006/relationships" rot="180" type="upArrowCallout" r:blip="">
                <dgm:adjLst>
                  <dgm:adj idx="1" val="0.05"/>
                  <dgm:adj idx="2" val="0.1"/>
                  <dgm:adj idx="3" val="0.15"/>
                </dgm:adjLst>
              </dgm:shape>
              <dgm:presOf axis="self"/>
              <dgm:constrLst/>
              <dgm:ruleLst/>
            </dgm:layoutNode>
            <dgm:layoutNode name="descendantArrow" styleLbl="bgAccFollowNode1">
              <dgm:alg type="tx">
                <dgm:param type="stBulletLvl" val="0"/>
                <dgm:param type="parTxLTRAlign" val="l"/>
              </dgm:alg>
              <dgm:shape xmlns:r="http://schemas.openxmlformats.org/officeDocument/2006/relationships" type="rect" r:blip="">
                <dgm:adjLst/>
              </dgm:shape>
              <dgm:presOf axis="des" ptType="node"/>
              <dgm:constrLst>
                <dgm:constr type="tMarg" refType="primFontSz"/>
                <dgm:constr type="bMarg" refType="primFontSz"/>
                <dgm:constr type="lMarg" refType="w" fact="0.0575"/>
                <dgm:constr type="rMarg" refType="w" fact="0.0575"/>
              </dgm:constrLst>
              <dgm:ruleLst>
                <dgm:rule type="primFontSz" val="11" fact="NaN" max="NaN"/>
              </dgm:ruleLst>
            </dgm:layoutNod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0B826D-CF85-4C2D-94B3-F2DC7195F102}" type="datetimeFigureOut">
              <a:rPr lang="en-US" smtClean="0"/>
              <a:t>10/22/2019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FFA81E-5EE0-4469-A42D-A5CFF060D6CB}" type="slidenum">
              <a:rPr lang="en-US" smtClean="0"/>
              <a:t>‹#›</a:t>
            </a:fld>
            <a:endParaRPr lang="en-US"/>
          </a:p>
        </p:txBody>
      </p:sp>
    </p:spTree>
    <p:extLst>
      <p:ext uri="{BB962C8B-B14F-4D97-AF65-F5344CB8AC3E}">
        <p14:creationId xmlns:p14="http://schemas.microsoft.com/office/powerpoint/2010/main" val="2626499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ibm.com/blogs/insights-on-business/banking/digital-trade-chain-consortiums-trade-finance-project-underscores-important-new-use-cases-blockchain/"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von.pathfinder.gov.bc.ca/aboutvon/" TargetMode="External"/><Relationship Id="rId2" Type="http://schemas.openxmlformats.org/officeDocument/2006/relationships/slide" Target="../slides/slide26.xml"/><Relationship Id="rId1" Type="http://schemas.openxmlformats.org/officeDocument/2006/relationships/notesMaster" Target="../notesMasters/notesMaster1.xml"/><Relationship Id="rId4" Type="http://schemas.openxmlformats.org/officeDocument/2006/relationships/hyperlink" Target="https://www.itworldcanada.com/article/two-upcoming-government-digital-projects-show-future-for-digital-id-in-canada/406600"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7FFA81E-5EE0-4469-A42D-A5CFF060D6CB}" type="slidenum">
              <a:rPr lang="en-US" smtClean="0"/>
              <a:t>2</a:t>
            </a:fld>
            <a:endParaRPr lang="en-US"/>
          </a:p>
        </p:txBody>
      </p:sp>
    </p:spTree>
    <p:extLst>
      <p:ext uri="{BB962C8B-B14F-4D97-AF65-F5344CB8AC3E}">
        <p14:creationId xmlns:p14="http://schemas.microsoft.com/office/powerpoint/2010/main" val="40949252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1"/>
        <p:cNvGrpSpPr/>
        <p:nvPr/>
      </p:nvGrpSpPr>
      <p:grpSpPr>
        <a:xfrm>
          <a:off x="0" y="0"/>
          <a:ext cx="0" cy="0"/>
          <a:chOff x="0" y="0"/>
          <a:chExt cx="0" cy="0"/>
        </a:xfrm>
      </p:grpSpPr>
      <p:sp>
        <p:nvSpPr>
          <p:cNvPr id="1332" name="Google Shape;1332;g59475fd5ec_0_4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3" name="Google Shape;1333;g59475fd5ec_0_4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page talks about the worldwide group of Hyperledger meetups and includes so relevant statistics, a map and photos from events.  For people who want more information, please point them to: https://www.meetup.com/pro/Hyperledger/</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6"/>
        <p:cNvGrpSpPr/>
        <p:nvPr/>
      </p:nvGrpSpPr>
      <p:grpSpPr>
        <a:xfrm>
          <a:off x="0" y="0"/>
          <a:ext cx="0" cy="0"/>
          <a:chOff x="0" y="0"/>
          <a:chExt cx="0" cy="0"/>
        </a:xfrm>
      </p:grpSpPr>
      <p:sp>
        <p:nvSpPr>
          <p:cNvPr id="1427" name="Google Shape;1427;g5f9d8b9252_1_1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8" name="Google Shape;1428;g5f9d8b9252_1_1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4"/>
        <p:cNvGrpSpPr/>
        <p:nvPr/>
      </p:nvGrpSpPr>
      <p:grpSpPr>
        <a:xfrm>
          <a:off x="0" y="0"/>
          <a:ext cx="0" cy="0"/>
          <a:chOff x="0" y="0"/>
          <a:chExt cx="0" cy="0"/>
        </a:xfrm>
      </p:grpSpPr>
      <p:sp>
        <p:nvSpPr>
          <p:cNvPr id="1435" name="Google Shape;1435;g60fdfa3212_0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6" name="Google Shape;1436;g60fdfa3212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we.trade is a blockchain-based international trading system for a consortium of major world banks including: </a:t>
            </a:r>
            <a:endParaRPr/>
          </a:p>
          <a:p>
            <a:pPr marL="0" lvl="0" indent="0" algn="l" rtl="0">
              <a:spcBef>
                <a:spcPts val="0"/>
              </a:spcBef>
              <a:spcAft>
                <a:spcPts val="0"/>
              </a:spcAft>
              <a:buNone/>
            </a:pPr>
            <a:r>
              <a:rPr lang="en-US"/>
              <a:t>Deutsche Bank, HSBC, KBC, Natixis, Rabobank, Société Générale, Santander, UniCredit and Nordea</a:t>
            </a:r>
            <a:endParaRPr/>
          </a:p>
          <a:p>
            <a:pPr marL="0" lvl="0" indent="0" algn="l" rtl="0">
              <a:spcBef>
                <a:spcPts val="0"/>
              </a:spcBef>
              <a:spcAft>
                <a:spcPts val="0"/>
              </a:spcAft>
              <a:buNone/>
            </a:pPr>
            <a:r>
              <a:rPr lang="en-US"/>
              <a:t>Enables accurate trading posture information, order to settlement control, risk coverage, track and trace options</a:t>
            </a:r>
            <a:endParaRPr/>
          </a:p>
          <a:p>
            <a:pPr marL="0" lvl="0" indent="0" algn="l" rtl="0">
              <a:spcBef>
                <a:spcPts val="0"/>
              </a:spcBef>
              <a:spcAft>
                <a:spcPts val="0"/>
              </a:spcAft>
              <a:buNone/>
            </a:pPr>
            <a:r>
              <a:rPr lang="en-US"/>
              <a:t>Near-real time exchange of information on a secure platform that digitizes transactional financing and other complex processes </a:t>
            </a:r>
            <a:endParaRPr/>
          </a:p>
          <a:p>
            <a:pPr marL="0" lvl="0" indent="0" algn="l" rtl="0">
              <a:spcBef>
                <a:spcPts val="0"/>
              </a:spcBef>
              <a:spcAft>
                <a:spcPts val="0"/>
              </a:spcAft>
              <a:buNone/>
            </a:pPr>
            <a:r>
              <a:rPr lang="en-US"/>
              <a:t>Continual business and compliance readiness in any regulatory environment </a:t>
            </a:r>
            <a:endParaRPr/>
          </a:p>
          <a:p>
            <a:pPr marL="0" lvl="0" indent="0" algn="l" rtl="0">
              <a:spcBef>
                <a:spcPts val="0"/>
              </a:spcBef>
              <a:spcAft>
                <a:spcPts val="0"/>
              </a:spcAft>
              <a:buNone/>
            </a:pPr>
            <a:r>
              <a:rPr lang="en-US"/>
              <a:t>Scalability that allows for rapid international expansion as business, regulatory, and security opportunities converge</a:t>
            </a:r>
            <a:endParaRPr/>
          </a:p>
          <a:p>
            <a:pPr marL="0" lvl="0" indent="0" algn="l" rtl="0">
              <a:spcBef>
                <a:spcPts val="0"/>
              </a:spcBef>
              <a:spcAft>
                <a:spcPts val="0"/>
              </a:spcAft>
              <a:buNone/>
            </a:pPr>
            <a:r>
              <a:rPr lang="en-US"/>
              <a:t>https://www.finextra.com/newsarticle/32342/wetrade-blockchain-platform-goes-into-live-production/wholesale</a:t>
            </a:r>
            <a:endParaRPr/>
          </a:p>
          <a:p>
            <a:pPr marL="0" lvl="0" indent="0" algn="l" rtl="0">
              <a:spcBef>
                <a:spcPts val="0"/>
              </a:spcBef>
              <a:spcAft>
                <a:spcPts val="0"/>
              </a:spcAft>
              <a:buNone/>
            </a:pPr>
            <a:r>
              <a:rPr lang="en-US" sz="1000" u="sng">
                <a:solidFill>
                  <a:srgbClr val="6611CC"/>
                </a:solidFill>
                <a:highlight>
                  <a:srgbClr val="F5F5F5"/>
                </a:highlight>
                <a:hlinkClick r:id="rId3"/>
              </a:rPr>
              <a:t>https://www.ibm.com/blogs/insights-on-business/banking/digital-trade-chain-consortiums-trade-finance-project-underscores-important-new-use-cases-blockchain/</a:t>
            </a:r>
            <a:endParaRPr/>
          </a:p>
          <a:p>
            <a:pPr marL="0" lvl="0" indent="0" algn="l" rtl="0">
              <a:spcBef>
                <a:spcPts val="0"/>
              </a:spcBef>
              <a:spcAft>
                <a:spcPts val="0"/>
              </a:spcAft>
              <a:buNone/>
            </a:pPr>
            <a:endParaRPr/>
          </a:p>
          <a:p>
            <a:pPr marL="0" lvl="0" indent="0" algn="l" rtl="0">
              <a:spcBef>
                <a:spcPts val="0"/>
              </a:spcBef>
              <a:spcAft>
                <a:spcPts val="0"/>
              </a:spcAft>
              <a:buNone/>
            </a:pPr>
            <a:r>
              <a:rPr lang="en-US"/>
              <a:t>▪ we.trade is a blockchain-based international trading system for a consortium of major world banks including: HSBC, Deutsche Bank, KBC, Natixis, Rabobank, Société Générale, Santander, UniCredit and Nordea ▪ Enables accurate trading posture information, order to settlement control, risk coverage, track and trace options ▪ Near-real time exchange of information on a secure platform that digitizes transactional financing and other complex processes ▪ Continual business and compliance readiness in any relevant regulatory environment ▪ Scalability that allows for rapid international expansion as business, regulatory, and security opportunities converge</a:t>
            </a: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US" b="1">
                <a:solidFill>
                  <a:srgbClr val="74D1D6"/>
                </a:solidFill>
                <a:latin typeface="Proxima Nova"/>
                <a:ea typeface="Proxima Nova"/>
                <a:cs typeface="Proxima Nova"/>
                <a:sym typeface="Proxima Nova"/>
              </a:rPr>
              <a:t>The Technology</a:t>
            </a:r>
            <a:endParaRPr b="1">
              <a:solidFill>
                <a:srgbClr val="74D1D6"/>
              </a:solidFill>
              <a:latin typeface="Proxima Nova"/>
              <a:ea typeface="Proxima Nova"/>
              <a:cs typeface="Proxima Nova"/>
              <a:sym typeface="Proxima Nova"/>
            </a:endParaRPr>
          </a:p>
          <a:p>
            <a:pPr marL="0" lvl="0" indent="0" algn="l" rtl="0">
              <a:spcBef>
                <a:spcPts val="0"/>
              </a:spcBef>
              <a:spcAft>
                <a:spcPts val="0"/>
              </a:spcAft>
              <a:buNone/>
            </a:pPr>
            <a:r>
              <a:rPr lang="en-US">
                <a:solidFill>
                  <a:srgbClr val="414042"/>
                </a:solidFill>
                <a:latin typeface="Proxima Nova"/>
                <a:ea typeface="Proxima Nova"/>
                <a:cs typeface="Proxima Nova"/>
                <a:sym typeface="Proxima Nova"/>
              </a:rPr>
              <a:t>we.trade is a blockchain-based international trading system that enables accurate trading posture information, order to settlement control, risk coverage, track and trace options</a:t>
            </a:r>
            <a:endParaRPr>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a:solidFill>
                <a:srgbClr val="414042"/>
              </a:solidFill>
              <a:latin typeface="Proxima Nova"/>
              <a:ea typeface="Proxima Nova"/>
              <a:cs typeface="Proxima Nova"/>
              <a:sym typeface="Proxima Nova"/>
            </a:endParaRPr>
          </a:p>
          <a:p>
            <a:pPr marL="0" lvl="0" indent="0" algn="l" rtl="0">
              <a:spcBef>
                <a:spcPts val="0"/>
              </a:spcBef>
              <a:spcAft>
                <a:spcPts val="0"/>
              </a:spcAft>
              <a:buNone/>
            </a:pPr>
            <a:r>
              <a:rPr lang="en-US" b="1">
                <a:solidFill>
                  <a:srgbClr val="74D1D6"/>
                </a:solidFill>
                <a:latin typeface="Proxima Nova"/>
                <a:ea typeface="Proxima Nova"/>
                <a:cs typeface="Proxima Nova"/>
                <a:sym typeface="Proxima Nova"/>
              </a:rPr>
              <a:t>The Challenge</a:t>
            </a:r>
            <a:endParaRPr b="1">
              <a:solidFill>
                <a:srgbClr val="74D1D6"/>
              </a:solidFill>
              <a:latin typeface="Proxima Nova"/>
              <a:ea typeface="Proxima Nova"/>
              <a:cs typeface="Proxima Nova"/>
              <a:sym typeface="Proxima Nova"/>
            </a:endParaRPr>
          </a:p>
          <a:p>
            <a:pPr marL="0" lvl="0" indent="0" algn="l" rtl="0">
              <a:spcBef>
                <a:spcPts val="0"/>
              </a:spcBef>
              <a:spcAft>
                <a:spcPts val="0"/>
              </a:spcAft>
              <a:buNone/>
            </a:pPr>
            <a:r>
              <a:rPr lang="en-US">
                <a:solidFill>
                  <a:srgbClr val="414042"/>
                </a:solidFill>
                <a:latin typeface="Proxima Nova"/>
                <a:ea typeface="Proxima Nova"/>
                <a:cs typeface="Proxima Nova"/>
                <a:sym typeface="Proxima Nova"/>
              </a:rPr>
              <a:t>Today, banks live in a competitive world. Small and mid-sized businesses generated 85% of employment growth in Europe in recent years, but only ~50% of them have access to formal credit. The Digital Trade Chain exemplifies how blockchain can bring the required trust and transparency to a new business network and associated business model.</a:t>
            </a:r>
            <a:endParaRPr>
              <a:solidFill>
                <a:srgbClr val="414042"/>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1"/>
        <p:cNvGrpSpPr/>
        <p:nvPr/>
      </p:nvGrpSpPr>
      <p:grpSpPr>
        <a:xfrm>
          <a:off x="0" y="0"/>
          <a:ext cx="0" cy="0"/>
          <a:chOff x="0" y="0"/>
          <a:chExt cx="0" cy="0"/>
        </a:xfrm>
      </p:grpSpPr>
      <p:sp>
        <p:nvSpPr>
          <p:cNvPr id="1452" name="Google Shape;1452;g60fdfa3212_0_1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3" name="Google Shape;1453;g60fdfa3212_0_1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1350" u="sng">
                <a:solidFill>
                  <a:schemeClr val="accent5"/>
                </a:solidFill>
                <a:highlight>
                  <a:schemeClr val="lt1"/>
                </a:highlight>
                <a:hlinkClick r:id="rId3"/>
              </a:rPr>
              <a:t>https://von.pathfinder.gov.bc.ca/aboutvon/</a:t>
            </a:r>
            <a:endParaRPr sz="1350">
              <a:solidFill>
                <a:srgbClr val="333333"/>
              </a:solidFill>
              <a:highlight>
                <a:schemeClr val="lt1"/>
              </a:highlight>
            </a:endParaRPr>
          </a:p>
          <a:p>
            <a:pPr marL="0" lvl="0" indent="0" algn="l" rtl="0">
              <a:spcBef>
                <a:spcPts val="0"/>
              </a:spcBef>
              <a:spcAft>
                <a:spcPts val="0"/>
              </a:spcAft>
              <a:buClr>
                <a:schemeClr val="dk1"/>
              </a:buClr>
              <a:buSzPts val="1100"/>
              <a:buFont typeface="Arial"/>
              <a:buNone/>
            </a:pPr>
            <a:r>
              <a:rPr lang="en-US" sz="1350" u="sng">
                <a:solidFill>
                  <a:schemeClr val="accent5"/>
                </a:solidFill>
                <a:highlight>
                  <a:schemeClr val="lt1"/>
                </a:highlight>
                <a:hlinkClick r:id="rId4"/>
              </a:rPr>
              <a:t>https://www.itworldcanada.com/article/two-upcoming-government-digital-projects-show-future-for-digital-id-in-canada/406600</a:t>
            </a:r>
            <a:endParaRPr sz="1350">
              <a:solidFill>
                <a:srgbClr val="333333"/>
              </a:solidFill>
              <a:highlight>
                <a:schemeClr val="lt1"/>
              </a:highlight>
            </a:endParaRPr>
          </a:p>
          <a:p>
            <a:pPr marL="0" lvl="0" indent="0" algn="l" rtl="0">
              <a:spcBef>
                <a:spcPts val="0"/>
              </a:spcBef>
              <a:spcAft>
                <a:spcPts val="0"/>
              </a:spcAft>
              <a:buClr>
                <a:schemeClr val="dk1"/>
              </a:buClr>
              <a:buSzPts val="1100"/>
              <a:buFont typeface="Arial"/>
              <a:buNone/>
            </a:pPr>
            <a:r>
              <a:rPr lang="en-US" sz="1350">
                <a:solidFill>
                  <a:srgbClr val="333333"/>
                </a:solidFill>
                <a:highlight>
                  <a:schemeClr val="lt1"/>
                </a:highlight>
              </a:rPr>
              <a:t>https://docs.google.com/document/d/1wNnXdQKUtWnx--xw3VQ9Fr2TDa0kUNIBSMmFGR4uoMg/edit#heading=h.hb1zjewyrm4</a:t>
            </a:r>
            <a:endParaRPr sz="1350">
              <a:solidFill>
                <a:srgbClr val="333333"/>
              </a:solidFill>
              <a:highlight>
                <a:schemeClr val="lt1"/>
              </a:highlight>
            </a:endParaRPr>
          </a:p>
          <a:p>
            <a:pPr marL="0" lvl="0" indent="0" algn="l" rtl="0">
              <a:lnSpc>
                <a:spcPct val="115000"/>
              </a:lnSpc>
              <a:spcBef>
                <a:spcPts val="1600"/>
              </a:spcBef>
              <a:spcAft>
                <a:spcPts val="0"/>
              </a:spcAft>
              <a:buClr>
                <a:schemeClr val="dk1"/>
              </a:buClr>
              <a:buSzPts val="1100"/>
              <a:buFont typeface="Arial"/>
              <a:buNone/>
            </a:pPr>
            <a:r>
              <a:rPr lang="en-US" sz="1400">
                <a:solidFill>
                  <a:srgbClr val="434343"/>
                </a:solidFill>
              </a:rPr>
              <a:t>Interaction Diagram: Enrollment via Verifiable Claim from TheOrgBook - BC</a:t>
            </a:r>
            <a:endParaRPr sz="1400">
              <a:solidFill>
                <a:srgbClr val="434343"/>
              </a:solidFill>
            </a:endParaRPr>
          </a:p>
          <a:p>
            <a:pPr marL="0" lvl="0" indent="0" algn="l" rtl="0">
              <a:lnSpc>
                <a:spcPct val="115000"/>
              </a:lnSpc>
              <a:spcBef>
                <a:spcPts val="400"/>
              </a:spcBef>
              <a:spcAft>
                <a:spcPts val="0"/>
              </a:spcAft>
              <a:buClr>
                <a:schemeClr val="dk1"/>
              </a:buClr>
              <a:buSzPts val="1100"/>
              <a:buFont typeface="Arial"/>
              <a:buNone/>
            </a:pPr>
            <a:r>
              <a:rPr lang="en-US">
                <a:solidFill>
                  <a:schemeClr val="dk1"/>
                </a:solidFill>
              </a:rPr>
              <a:t>A business person is interacting with the Supplier Registry (SRI) site to enroll their organization as a supplier. In doing that, information is needed about the organization that is available as a Verifiable Claim from BC Registries via TheOrgBook - BC. When that data is needed, and the user has identified the Organization sufficiently, send a Proof Request to TheOrgBook, which will use the Claims about the Organization to respond to the Proof Request. SRI will verify the claim, including checking for revocations, and if all is correct, use the claim to populate the data required for enrollment.</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Organizations could be a “Verifiable Organizations” in a particular context … for example … within the tax realm if they have been issued a Business Number (in Canada) or within the Government of Canada procurement realm if they are a registered supplier. It is up to each realm to determine what the necessary evidence is for it to consider an organization to be verified. One realm could certainly rely on another. For example, the supplier may need to be a legal entity of a certain type (corporation) and therefore need to have a Verifiable Claim attesting to such a fact. </a:t>
            </a:r>
            <a:endParaRPr>
              <a:solidFill>
                <a:schemeClr val="dk1"/>
              </a:solidFill>
            </a:endParaRPr>
          </a:p>
          <a:p>
            <a:pPr marL="0" lvl="0" indent="0" algn="l" rtl="0">
              <a:spcBef>
                <a:spcPts val="0"/>
              </a:spcBef>
              <a:spcAft>
                <a:spcPts val="0"/>
              </a:spcAft>
              <a:buClr>
                <a:schemeClr val="dk1"/>
              </a:buClr>
              <a:buSzPts val="1100"/>
              <a:buFont typeface="Arial"/>
              <a:buNone/>
            </a:pPr>
            <a:endParaRPr sz="1350">
              <a:solidFill>
                <a:srgbClr val="333333"/>
              </a:solidFill>
              <a:highlight>
                <a:schemeClr val="lt1"/>
              </a:highlight>
            </a:endParaRPr>
          </a:p>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Just as email was the first big app for the </a:t>
            </a:r>
            <a:r>
              <a:rPr lang="en-US" dirty="0" err="1"/>
              <a:t>interent</a:t>
            </a:r>
            <a:r>
              <a:rPr lang="en-US" dirty="0"/>
              <a:t> of information. Bitcoin is the first killer app for the interne5t of value.</a:t>
            </a:r>
          </a:p>
          <a:p>
            <a:endParaRPr lang="en-US" dirty="0"/>
          </a:p>
          <a:p>
            <a:r>
              <a:rPr lang="en-US" sz="1200" b="0" i="0" kern="1200" dirty="0">
                <a:solidFill>
                  <a:schemeClr val="tx1"/>
                </a:solidFill>
                <a:effectLst/>
                <a:latin typeface="+mn-lt"/>
                <a:ea typeface="+mn-ea"/>
                <a:cs typeface="+mn-cs"/>
              </a:rPr>
              <a:t>It also allows us to create an instantaneous single source of truth.</a:t>
            </a:r>
            <a:endParaRPr lang="en-US" dirty="0"/>
          </a:p>
        </p:txBody>
      </p:sp>
      <p:sp>
        <p:nvSpPr>
          <p:cNvPr id="4" name="Slide Number Placeholder 3"/>
          <p:cNvSpPr>
            <a:spLocks noGrp="1"/>
          </p:cNvSpPr>
          <p:nvPr>
            <p:ph type="sldNum" sz="quarter" idx="10"/>
          </p:nvPr>
        </p:nvSpPr>
        <p:spPr/>
        <p:txBody>
          <a:bodyPr/>
          <a:lstStyle/>
          <a:p>
            <a:fld id="{D0ADA3C7-9651-412F-90B1-55157AB4AFC1}" type="slidenum">
              <a:rPr lang="en-US" smtClean="0"/>
              <a:t>5</a:t>
            </a:fld>
            <a:endParaRPr lang="en-US"/>
          </a:p>
        </p:txBody>
      </p:sp>
    </p:spTree>
    <p:extLst>
      <p:ext uri="{BB962C8B-B14F-4D97-AF65-F5344CB8AC3E}">
        <p14:creationId xmlns:p14="http://schemas.microsoft.com/office/powerpoint/2010/main" val="894559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7FFA81E-5EE0-4469-A42D-A5CFF060D6CB}" type="slidenum">
              <a:rPr lang="en-US" smtClean="0"/>
              <a:t>6</a:t>
            </a:fld>
            <a:endParaRPr lang="en-US"/>
          </a:p>
        </p:txBody>
      </p:sp>
    </p:spTree>
    <p:extLst>
      <p:ext uri="{BB962C8B-B14F-4D97-AF65-F5344CB8AC3E}">
        <p14:creationId xmlns:p14="http://schemas.microsoft.com/office/powerpoint/2010/main" val="23180987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7FFA81E-5EE0-4469-A42D-A5CFF060D6CB}" type="slidenum">
              <a:rPr lang="en-US" smtClean="0"/>
              <a:t>7</a:t>
            </a:fld>
            <a:endParaRPr lang="en-US"/>
          </a:p>
        </p:txBody>
      </p:sp>
    </p:spTree>
    <p:extLst>
      <p:ext uri="{BB962C8B-B14F-4D97-AF65-F5344CB8AC3E}">
        <p14:creationId xmlns:p14="http://schemas.microsoft.com/office/powerpoint/2010/main" val="114066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ADA3C7-9651-412F-90B1-55157AB4AFC1}" type="slidenum">
              <a:rPr lang="en-US" smtClean="0"/>
              <a:t>9</a:t>
            </a:fld>
            <a:endParaRPr lang="en-US"/>
          </a:p>
        </p:txBody>
      </p:sp>
    </p:spTree>
    <p:extLst>
      <p:ext uri="{BB962C8B-B14F-4D97-AF65-F5344CB8AC3E}">
        <p14:creationId xmlns:p14="http://schemas.microsoft.com/office/powerpoint/2010/main" val="19091711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father gave him the blockchain code and he developed Ethereum with Joe </a:t>
            </a:r>
            <a:r>
              <a:rPr lang="en-US" dirty="0" err="1"/>
              <a:t>Lubin</a:t>
            </a:r>
            <a:endParaRPr lang="en-US" dirty="0"/>
          </a:p>
        </p:txBody>
      </p:sp>
      <p:sp>
        <p:nvSpPr>
          <p:cNvPr id="4" name="Slide Number Placeholder 3"/>
          <p:cNvSpPr>
            <a:spLocks noGrp="1"/>
          </p:cNvSpPr>
          <p:nvPr>
            <p:ph type="sldNum" sz="quarter" idx="10"/>
          </p:nvPr>
        </p:nvSpPr>
        <p:spPr/>
        <p:txBody>
          <a:bodyPr/>
          <a:lstStyle/>
          <a:p>
            <a:fld id="{D0ADA3C7-9651-412F-90B1-55157AB4AFC1}" type="slidenum">
              <a:rPr lang="en-US" smtClean="0"/>
              <a:t>10</a:t>
            </a:fld>
            <a:endParaRPr lang="en-US"/>
          </a:p>
        </p:txBody>
      </p:sp>
    </p:spTree>
    <p:extLst>
      <p:ext uri="{BB962C8B-B14F-4D97-AF65-F5344CB8AC3E}">
        <p14:creationId xmlns:p14="http://schemas.microsoft.com/office/powerpoint/2010/main" val="30622207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7"/>
        <p:cNvGrpSpPr/>
        <p:nvPr/>
      </p:nvGrpSpPr>
      <p:grpSpPr>
        <a:xfrm>
          <a:off x="0" y="0"/>
          <a:ext cx="0" cy="0"/>
          <a:chOff x="0" y="0"/>
          <a:chExt cx="0" cy="0"/>
        </a:xfrm>
      </p:grpSpPr>
      <p:sp>
        <p:nvSpPr>
          <p:cNvPr id="1208" name="Google Shape;1208;g59475fd5ec_0_2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9" name="Google Shape;1209;g59475fd5ec_0_2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These are statistics covering different aspects of the Hyperledger community that show the growth in activity over time.</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9"/>
        <p:cNvGrpSpPr/>
        <p:nvPr/>
      </p:nvGrpSpPr>
      <p:grpSpPr>
        <a:xfrm>
          <a:off x="0" y="0"/>
          <a:ext cx="0" cy="0"/>
          <a:chOff x="0" y="0"/>
          <a:chExt cx="0" cy="0"/>
        </a:xfrm>
      </p:grpSpPr>
      <p:sp>
        <p:nvSpPr>
          <p:cNvPr id="1260" name="Google Shape;1260;g59475fd5ec_0_3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1" name="Google Shape;1261;g59475fd5ec_0_3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 covers updates with the Special Interest Groups (which of community-led efforts around how Hyperledger is being used in different industries).  This include reference to the most recently launched groups and preview of new groups under development.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4"/>
        <p:cNvGrpSpPr/>
        <p:nvPr/>
      </p:nvGrpSpPr>
      <p:grpSpPr>
        <a:xfrm>
          <a:off x="0" y="0"/>
          <a:ext cx="0" cy="0"/>
          <a:chOff x="0" y="0"/>
          <a:chExt cx="0" cy="0"/>
        </a:xfrm>
      </p:grpSpPr>
      <p:sp>
        <p:nvSpPr>
          <p:cNvPr id="1325" name="Google Shape;1325;g5f82bbb8e0_5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6" name="Google Shape;1326;g5f82bbb8e0_5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081B1-DC2A-4FAA-B9CC-2952505D83E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AD602D4-201A-4AF9-93F7-4399D1C22B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1928036-039E-41AE-AFE5-BBF7871F1406}"/>
              </a:ext>
            </a:extLst>
          </p:cNvPr>
          <p:cNvSpPr>
            <a:spLocks noGrp="1"/>
          </p:cNvSpPr>
          <p:nvPr>
            <p:ph type="dt" sz="half" idx="10"/>
          </p:nvPr>
        </p:nvSpPr>
        <p:spPr/>
        <p:txBody>
          <a:bodyPr/>
          <a:lstStyle/>
          <a:p>
            <a:fld id="{EF8F5DD4-5628-46BE-A2BE-D294B0B94C84}" type="datetime1">
              <a:rPr lang="en-US" smtClean="0"/>
              <a:t>10/22/2019</a:t>
            </a:fld>
            <a:endParaRPr lang="en-US"/>
          </a:p>
        </p:txBody>
      </p:sp>
      <p:sp>
        <p:nvSpPr>
          <p:cNvPr id="5" name="Footer Placeholder 4">
            <a:extLst>
              <a:ext uri="{FF2B5EF4-FFF2-40B4-BE49-F238E27FC236}">
                <a16:creationId xmlns:a16="http://schemas.microsoft.com/office/drawing/2014/main" id="{BCE74ADD-6E71-4927-A3B5-AAF461529E37}"/>
              </a:ext>
            </a:extLst>
          </p:cNvPr>
          <p:cNvSpPr>
            <a:spLocks noGrp="1"/>
          </p:cNvSpPr>
          <p:nvPr>
            <p:ph type="ftr" sz="quarter" idx="11"/>
          </p:nvPr>
        </p:nvSpPr>
        <p:spPr/>
        <p:txBody>
          <a:bodyPr/>
          <a:lstStyle/>
          <a:p>
            <a:r>
              <a:rPr lang="en-US"/>
              <a:t>Blockchain Basics         Ledger Academy      9-23-2019</a:t>
            </a:r>
          </a:p>
        </p:txBody>
      </p:sp>
      <p:sp>
        <p:nvSpPr>
          <p:cNvPr id="6" name="Slide Number Placeholder 5">
            <a:extLst>
              <a:ext uri="{FF2B5EF4-FFF2-40B4-BE49-F238E27FC236}">
                <a16:creationId xmlns:a16="http://schemas.microsoft.com/office/drawing/2014/main" id="{F9DF14CC-47A7-4787-AD63-396E43A69FDD}"/>
              </a:ext>
            </a:extLst>
          </p:cNvPr>
          <p:cNvSpPr>
            <a:spLocks noGrp="1"/>
          </p:cNvSpPr>
          <p:nvPr>
            <p:ph type="sldNum" sz="quarter" idx="12"/>
          </p:nvPr>
        </p:nvSpPr>
        <p:spPr/>
        <p:txBody>
          <a:bodyPr/>
          <a:lstStyle/>
          <a:p>
            <a:fld id="{99875F87-6AE3-42D0-A7F3-5B419137AF34}" type="slidenum">
              <a:rPr lang="en-US" smtClean="0"/>
              <a:t>‹#›</a:t>
            </a:fld>
            <a:endParaRPr lang="en-US"/>
          </a:p>
        </p:txBody>
      </p:sp>
    </p:spTree>
    <p:extLst>
      <p:ext uri="{BB962C8B-B14F-4D97-AF65-F5344CB8AC3E}">
        <p14:creationId xmlns:p14="http://schemas.microsoft.com/office/powerpoint/2010/main" val="786906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44A50-8D83-4622-BCCB-32A4E24B6FA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FD923BB-4732-4C91-BF2D-007A057FEFC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8DA8FE0-26F3-44B5-A459-311727526185}"/>
              </a:ext>
            </a:extLst>
          </p:cNvPr>
          <p:cNvSpPr>
            <a:spLocks noGrp="1"/>
          </p:cNvSpPr>
          <p:nvPr>
            <p:ph type="dt" sz="half" idx="10"/>
          </p:nvPr>
        </p:nvSpPr>
        <p:spPr/>
        <p:txBody>
          <a:bodyPr/>
          <a:lstStyle/>
          <a:p>
            <a:fld id="{29495F3C-4841-45ED-8A40-723D51AAE9EF}" type="datetime1">
              <a:rPr lang="en-US" smtClean="0"/>
              <a:t>10/22/2019</a:t>
            </a:fld>
            <a:endParaRPr lang="en-US"/>
          </a:p>
        </p:txBody>
      </p:sp>
      <p:sp>
        <p:nvSpPr>
          <p:cNvPr id="5" name="Footer Placeholder 4">
            <a:extLst>
              <a:ext uri="{FF2B5EF4-FFF2-40B4-BE49-F238E27FC236}">
                <a16:creationId xmlns:a16="http://schemas.microsoft.com/office/drawing/2014/main" id="{B89ADA87-1F40-46A0-85C9-FCE9F2D1CADA}"/>
              </a:ext>
            </a:extLst>
          </p:cNvPr>
          <p:cNvSpPr>
            <a:spLocks noGrp="1"/>
          </p:cNvSpPr>
          <p:nvPr>
            <p:ph type="ftr" sz="quarter" idx="11"/>
          </p:nvPr>
        </p:nvSpPr>
        <p:spPr/>
        <p:txBody>
          <a:bodyPr/>
          <a:lstStyle/>
          <a:p>
            <a:r>
              <a:rPr lang="en-US"/>
              <a:t>Blockchain Basics         Ledger Academy      9-23-2019</a:t>
            </a:r>
          </a:p>
        </p:txBody>
      </p:sp>
      <p:sp>
        <p:nvSpPr>
          <p:cNvPr id="6" name="Slide Number Placeholder 5">
            <a:extLst>
              <a:ext uri="{FF2B5EF4-FFF2-40B4-BE49-F238E27FC236}">
                <a16:creationId xmlns:a16="http://schemas.microsoft.com/office/drawing/2014/main" id="{BC3E6421-96E4-4360-8C8C-04059288D121}"/>
              </a:ext>
            </a:extLst>
          </p:cNvPr>
          <p:cNvSpPr>
            <a:spLocks noGrp="1"/>
          </p:cNvSpPr>
          <p:nvPr>
            <p:ph type="sldNum" sz="quarter" idx="12"/>
          </p:nvPr>
        </p:nvSpPr>
        <p:spPr/>
        <p:txBody>
          <a:bodyPr/>
          <a:lstStyle/>
          <a:p>
            <a:fld id="{99875F87-6AE3-42D0-A7F3-5B419137AF34}" type="slidenum">
              <a:rPr lang="en-US" smtClean="0"/>
              <a:t>‹#›</a:t>
            </a:fld>
            <a:endParaRPr lang="en-US"/>
          </a:p>
        </p:txBody>
      </p:sp>
    </p:spTree>
    <p:extLst>
      <p:ext uri="{BB962C8B-B14F-4D97-AF65-F5344CB8AC3E}">
        <p14:creationId xmlns:p14="http://schemas.microsoft.com/office/powerpoint/2010/main" val="165962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EA16292-34F3-4070-B10D-2EFDD224CC2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000C6EE-4CF9-4841-B7C6-8971F85D903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16EA05-123D-4CB0-A7B7-F983B1F3D86D}"/>
              </a:ext>
            </a:extLst>
          </p:cNvPr>
          <p:cNvSpPr>
            <a:spLocks noGrp="1"/>
          </p:cNvSpPr>
          <p:nvPr>
            <p:ph type="dt" sz="half" idx="10"/>
          </p:nvPr>
        </p:nvSpPr>
        <p:spPr/>
        <p:txBody>
          <a:bodyPr/>
          <a:lstStyle/>
          <a:p>
            <a:fld id="{F1B85367-ACF1-4335-97AB-5E44407B0634}" type="datetime1">
              <a:rPr lang="en-US" smtClean="0"/>
              <a:t>10/22/2019</a:t>
            </a:fld>
            <a:endParaRPr lang="en-US"/>
          </a:p>
        </p:txBody>
      </p:sp>
      <p:sp>
        <p:nvSpPr>
          <p:cNvPr id="5" name="Footer Placeholder 4">
            <a:extLst>
              <a:ext uri="{FF2B5EF4-FFF2-40B4-BE49-F238E27FC236}">
                <a16:creationId xmlns:a16="http://schemas.microsoft.com/office/drawing/2014/main" id="{AF71357C-DCCB-42AE-9D02-C6E1BEB8E61B}"/>
              </a:ext>
            </a:extLst>
          </p:cNvPr>
          <p:cNvSpPr>
            <a:spLocks noGrp="1"/>
          </p:cNvSpPr>
          <p:nvPr>
            <p:ph type="ftr" sz="quarter" idx="11"/>
          </p:nvPr>
        </p:nvSpPr>
        <p:spPr/>
        <p:txBody>
          <a:bodyPr/>
          <a:lstStyle/>
          <a:p>
            <a:r>
              <a:rPr lang="en-US"/>
              <a:t>Blockchain Basics         Ledger Academy      9-23-2019</a:t>
            </a:r>
          </a:p>
        </p:txBody>
      </p:sp>
      <p:sp>
        <p:nvSpPr>
          <p:cNvPr id="6" name="Slide Number Placeholder 5">
            <a:extLst>
              <a:ext uri="{FF2B5EF4-FFF2-40B4-BE49-F238E27FC236}">
                <a16:creationId xmlns:a16="http://schemas.microsoft.com/office/drawing/2014/main" id="{0C97D724-FFA5-4395-B3D5-ECD0BAB4F51A}"/>
              </a:ext>
            </a:extLst>
          </p:cNvPr>
          <p:cNvSpPr>
            <a:spLocks noGrp="1"/>
          </p:cNvSpPr>
          <p:nvPr>
            <p:ph type="sldNum" sz="quarter" idx="12"/>
          </p:nvPr>
        </p:nvSpPr>
        <p:spPr/>
        <p:txBody>
          <a:bodyPr/>
          <a:lstStyle/>
          <a:p>
            <a:fld id="{99875F87-6AE3-42D0-A7F3-5B419137AF34}" type="slidenum">
              <a:rPr lang="en-US" smtClean="0"/>
              <a:t>‹#›</a:t>
            </a:fld>
            <a:endParaRPr lang="en-US"/>
          </a:p>
        </p:txBody>
      </p:sp>
    </p:spTree>
    <p:extLst>
      <p:ext uri="{BB962C8B-B14F-4D97-AF65-F5344CB8AC3E}">
        <p14:creationId xmlns:p14="http://schemas.microsoft.com/office/powerpoint/2010/main" val="32093074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ntent Slide - Purple">
  <p:cSld name="Content Slide - Purple">
    <p:bg>
      <p:bgPr>
        <a:blipFill>
          <a:blip r:embed="rId2">
            <a:alphaModFix/>
          </a:blip>
          <a:stretch>
            <a:fillRect/>
          </a:stretch>
        </a:blipFill>
        <a:effectLst/>
      </p:bgPr>
    </p:bg>
    <p:spTree>
      <p:nvGrpSpPr>
        <p:cNvPr id="1" name="Shape 320"/>
        <p:cNvGrpSpPr/>
        <p:nvPr/>
      </p:nvGrpSpPr>
      <p:grpSpPr>
        <a:xfrm>
          <a:off x="0" y="0"/>
          <a:ext cx="0" cy="0"/>
          <a:chOff x="0" y="0"/>
          <a:chExt cx="0" cy="0"/>
        </a:xfrm>
      </p:grpSpPr>
    </p:spTree>
    <p:extLst>
      <p:ext uri="{BB962C8B-B14F-4D97-AF65-F5344CB8AC3E}">
        <p14:creationId xmlns:p14="http://schemas.microsoft.com/office/powerpoint/2010/main" val="8835393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 Purple - Blank">
  <p:cSld name="1. Purple - Blank">
    <p:bg>
      <p:bgPr>
        <a:blipFill>
          <a:blip r:embed="rId2">
            <a:alphaModFix/>
          </a:blip>
          <a:stretch>
            <a:fillRect/>
          </a:stretch>
        </a:blipFill>
        <a:effectLst/>
      </p:bgPr>
    </p:bg>
    <p:spTree>
      <p:nvGrpSpPr>
        <p:cNvPr id="1" name="Shape 355"/>
        <p:cNvGrpSpPr/>
        <p:nvPr/>
      </p:nvGrpSpPr>
      <p:grpSpPr>
        <a:xfrm>
          <a:off x="0" y="0"/>
          <a:ext cx="0" cy="0"/>
          <a:chOff x="0" y="0"/>
          <a:chExt cx="0" cy="0"/>
        </a:xfrm>
      </p:grpSpPr>
    </p:spTree>
    <p:extLst>
      <p:ext uri="{BB962C8B-B14F-4D97-AF65-F5344CB8AC3E}">
        <p14:creationId xmlns:p14="http://schemas.microsoft.com/office/powerpoint/2010/main" val="9002194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ure Slide">
  <p:cSld name="Picure Slide">
    <p:spTree>
      <p:nvGrpSpPr>
        <p:cNvPr id="1" name="Shape 640"/>
        <p:cNvGrpSpPr/>
        <p:nvPr/>
      </p:nvGrpSpPr>
      <p:grpSpPr>
        <a:xfrm>
          <a:off x="0" y="0"/>
          <a:ext cx="0" cy="0"/>
          <a:chOff x="0" y="0"/>
          <a:chExt cx="0" cy="0"/>
        </a:xfrm>
      </p:grpSpPr>
      <p:sp>
        <p:nvSpPr>
          <p:cNvPr id="641" name="Google Shape;641;p73"/>
          <p:cNvSpPr txBox="1">
            <a:spLocks noGrp="1"/>
          </p:cNvSpPr>
          <p:nvPr>
            <p:ph type="title"/>
          </p:nvPr>
        </p:nvSpPr>
        <p:spPr>
          <a:xfrm>
            <a:off x="1007533" y="1028699"/>
            <a:ext cx="4335600" cy="1102000"/>
          </a:xfrm>
          <a:prstGeom prst="rect">
            <a:avLst/>
          </a:prstGeom>
          <a:noFill/>
          <a:ln>
            <a:noFill/>
          </a:ln>
        </p:spPr>
        <p:txBody>
          <a:bodyPr spcFirstLastPara="1" wrap="square" lIns="0" tIns="0" rIns="0" bIns="0" anchor="b" anchorCtr="0">
            <a:noAutofit/>
          </a:bodyPr>
          <a:lstStyle>
            <a:lvl1pPr marR="0" lvl="0" algn="l" rtl="0">
              <a:lnSpc>
                <a:spcPct val="90000"/>
              </a:lnSpc>
              <a:spcBef>
                <a:spcPts val="0"/>
              </a:spcBef>
              <a:spcAft>
                <a:spcPts val="0"/>
              </a:spcAft>
              <a:buClr>
                <a:srgbClr val="414042"/>
              </a:buClr>
              <a:buSzPts val="2800"/>
              <a:buFont typeface="Arial"/>
              <a:buNone/>
              <a:defRPr sz="3733"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2400"/>
            </a:lvl2pPr>
            <a:lvl3pPr lvl="2" rtl="0">
              <a:spcBef>
                <a:spcPts val="0"/>
              </a:spcBef>
              <a:spcAft>
                <a:spcPts val="0"/>
              </a:spcAft>
              <a:buSzPts val="1400"/>
              <a:buNone/>
              <a:defRPr sz="2400"/>
            </a:lvl3pPr>
            <a:lvl4pPr lvl="3" rtl="0">
              <a:spcBef>
                <a:spcPts val="0"/>
              </a:spcBef>
              <a:spcAft>
                <a:spcPts val="0"/>
              </a:spcAft>
              <a:buSzPts val="1400"/>
              <a:buNone/>
              <a:defRPr sz="2400"/>
            </a:lvl4pPr>
            <a:lvl5pPr lvl="4" rtl="0">
              <a:spcBef>
                <a:spcPts val="0"/>
              </a:spcBef>
              <a:spcAft>
                <a:spcPts val="0"/>
              </a:spcAft>
              <a:buSzPts val="1400"/>
              <a:buNone/>
              <a:defRPr sz="2400"/>
            </a:lvl5pPr>
            <a:lvl6pPr lvl="5" rtl="0">
              <a:spcBef>
                <a:spcPts val="0"/>
              </a:spcBef>
              <a:spcAft>
                <a:spcPts val="0"/>
              </a:spcAft>
              <a:buSzPts val="1400"/>
              <a:buNone/>
              <a:defRPr sz="2400"/>
            </a:lvl6pPr>
            <a:lvl7pPr lvl="6" rtl="0">
              <a:spcBef>
                <a:spcPts val="0"/>
              </a:spcBef>
              <a:spcAft>
                <a:spcPts val="0"/>
              </a:spcAft>
              <a:buSzPts val="1400"/>
              <a:buNone/>
              <a:defRPr sz="2400"/>
            </a:lvl7pPr>
            <a:lvl8pPr lvl="7" rtl="0">
              <a:spcBef>
                <a:spcPts val="0"/>
              </a:spcBef>
              <a:spcAft>
                <a:spcPts val="0"/>
              </a:spcAft>
              <a:buSzPts val="1400"/>
              <a:buNone/>
              <a:defRPr sz="2400"/>
            </a:lvl8pPr>
            <a:lvl9pPr lvl="8" rtl="0">
              <a:spcBef>
                <a:spcPts val="0"/>
              </a:spcBef>
              <a:spcAft>
                <a:spcPts val="0"/>
              </a:spcAft>
              <a:buSzPts val="1400"/>
              <a:buNone/>
              <a:defRPr sz="2400"/>
            </a:lvl9pPr>
          </a:lstStyle>
          <a:p>
            <a:endParaRPr/>
          </a:p>
        </p:txBody>
      </p:sp>
      <p:sp>
        <p:nvSpPr>
          <p:cNvPr id="642" name="Google Shape;642;p73"/>
          <p:cNvSpPr>
            <a:spLocks noGrp="1"/>
          </p:cNvSpPr>
          <p:nvPr>
            <p:ph type="pic" idx="2"/>
          </p:nvPr>
        </p:nvSpPr>
        <p:spPr>
          <a:xfrm>
            <a:off x="5530499" y="1028353"/>
            <a:ext cx="5654000" cy="4849600"/>
          </a:xfrm>
          <a:prstGeom prst="rect">
            <a:avLst/>
          </a:prstGeom>
          <a:noFill/>
          <a:ln>
            <a:noFill/>
          </a:ln>
        </p:spPr>
        <p:txBody>
          <a:bodyPr spcFirstLastPara="1" wrap="square" lIns="0" tIns="0" rIns="0" bIns="0" anchor="ctr" anchorCtr="0">
            <a:noAutofit/>
          </a:bodyPr>
          <a:lstStyle>
            <a:lvl1pPr marR="0" lvl="0" algn="l" rtl="0">
              <a:lnSpc>
                <a:spcPct val="90000"/>
              </a:lnSpc>
              <a:spcBef>
                <a:spcPts val="1333"/>
              </a:spcBef>
              <a:spcAft>
                <a:spcPts val="0"/>
              </a:spcAft>
              <a:buClr>
                <a:srgbClr val="414042"/>
              </a:buClr>
              <a:buSzPts val="3200"/>
              <a:buFont typeface="Arial"/>
              <a:buNone/>
              <a:defRPr sz="4267"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2800"/>
              <a:buFont typeface="Arial"/>
              <a:buNone/>
              <a:defRPr sz="3733"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2400"/>
              <a:buFont typeface="Arial"/>
              <a:buNone/>
              <a:defRPr sz="32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9pPr>
          </a:lstStyle>
          <a:p>
            <a:endParaRPr/>
          </a:p>
        </p:txBody>
      </p:sp>
      <p:sp>
        <p:nvSpPr>
          <p:cNvPr id="643" name="Google Shape;643;p73"/>
          <p:cNvSpPr txBox="1">
            <a:spLocks noGrp="1"/>
          </p:cNvSpPr>
          <p:nvPr>
            <p:ph type="body" idx="1"/>
          </p:nvPr>
        </p:nvSpPr>
        <p:spPr>
          <a:xfrm>
            <a:off x="1007532" y="2252869"/>
            <a:ext cx="4335600" cy="3625200"/>
          </a:xfrm>
          <a:prstGeom prst="rect">
            <a:avLst/>
          </a:prstGeom>
          <a:noFill/>
          <a:ln>
            <a:noFill/>
          </a:ln>
        </p:spPr>
        <p:txBody>
          <a:bodyPr spcFirstLastPara="1" wrap="square" lIns="0" tIns="0" rIns="0" bIns="0" anchor="ctr" anchorCtr="0">
            <a:noAutofit/>
          </a:bodyPr>
          <a:lstStyle>
            <a:lvl1pPr marL="609585" marR="0" lvl="0" indent="-304792" algn="l"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L="1219170" marR="0" lvl="1" indent="-304792" algn="l" rtl="0">
              <a:lnSpc>
                <a:spcPct val="90000"/>
              </a:lnSpc>
              <a:spcBef>
                <a:spcPts val="667"/>
              </a:spcBef>
              <a:spcAft>
                <a:spcPts val="0"/>
              </a:spcAft>
              <a:buClr>
                <a:srgbClr val="414042"/>
              </a:buClr>
              <a:buSzPts val="1400"/>
              <a:buFont typeface="Arial"/>
              <a:buNone/>
              <a:defRPr sz="1867" b="0" i="0" u="none" strike="noStrike" cap="none">
                <a:solidFill>
                  <a:srgbClr val="414042"/>
                </a:solidFill>
                <a:latin typeface="Arial"/>
                <a:ea typeface="Arial"/>
                <a:cs typeface="Arial"/>
                <a:sym typeface="Arial"/>
              </a:defRPr>
            </a:lvl2pPr>
            <a:lvl3pPr marL="1828754" marR="0" lvl="2" indent="-304792" algn="l" rtl="0">
              <a:lnSpc>
                <a:spcPct val="90000"/>
              </a:lnSpc>
              <a:spcBef>
                <a:spcPts val="667"/>
              </a:spcBef>
              <a:spcAft>
                <a:spcPts val="0"/>
              </a:spcAft>
              <a:buClr>
                <a:srgbClr val="414042"/>
              </a:buClr>
              <a:buSzPts val="1200"/>
              <a:buFont typeface="Arial"/>
              <a:buNone/>
              <a:defRPr sz="1600" b="0" i="0" u="none" strike="noStrike" cap="none">
                <a:solidFill>
                  <a:srgbClr val="414042"/>
                </a:solidFill>
                <a:latin typeface="Arial"/>
                <a:ea typeface="Arial"/>
                <a:cs typeface="Arial"/>
                <a:sym typeface="Arial"/>
              </a:defRPr>
            </a:lvl3pPr>
            <a:lvl4pPr marL="2438339" marR="0" lvl="3" indent="-304792" algn="l" rtl="0">
              <a:lnSpc>
                <a:spcPct val="90000"/>
              </a:lnSpc>
              <a:spcBef>
                <a:spcPts val="667"/>
              </a:spcBef>
              <a:spcAft>
                <a:spcPts val="0"/>
              </a:spcAft>
              <a:buClr>
                <a:srgbClr val="414042"/>
              </a:buClr>
              <a:buSzPts val="1000"/>
              <a:buFont typeface="Arial"/>
              <a:buNone/>
              <a:defRPr sz="1333" b="0" i="0" u="none" strike="noStrike" cap="none">
                <a:solidFill>
                  <a:srgbClr val="414042"/>
                </a:solidFill>
                <a:latin typeface="Arial"/>
                <a:ea typeface="Arial"/>
                <a:cs typeface="Arial"/>
                <a:sym typeface="Arial"/>
              </a:defRPr>
            </a:lvl4pPr>
            <a:lvl5pPr marL="3047924" marR="0" lvl="4" indent="-304792" algn="l" rtl="0">
              <a:lnSpc>
                <a:spcPct val="90000"/>
              </a:lnSpc>
              <a:spcBef>
                <a:spcPts val="667"/>
              </a:spcBef>
              <a:spcAft>
                <a:spcPts val="0"/>
              </a:spcAft>
              <a:buClr>
                <a:srgbClr val="414042"/>
              </a:buClr>
              <a:buSzPts val="1000"/>
              <a:buFont typeface="Arial"/>
              <a:buNone/>
              <a:defRPr sz="1333" b="0" i="0" u="none" strike="noStrike" cap="none">
                <a:solidFill>
                  <a:srgbClr val="414042"/>
                </a:solidFill>
                <a:latin typeface="Arial"/>
                <a:ea typeface="Arial"/>
                <a:cs typeface="Arial"/>
                <a:sym typeface="Arial"/>
              </a:defRPr>
            </a:lvl5pPr>
            <a:lvl6pPr marL="3657509" marR="0" lvl="5" indent="-304792" algn="l" rtl="0">
              <a:lnSpc>
                <a:spcPct val="90000"/>
              </a:lnSpc>
              <a:spcBef>
                <a:spcPts val="667"/>
              </a:spcBef>
              <a:spcAft>
                <a:spcPts val="0"/>
              </a:spcAft>
              <a:buClr>
                <a:schemeClr val="dk1"/>
              </a:buClr>
              <a:buSzPts val="1000"/>
              <a:buFont typeface="Arial"/>
              <a:buNone/>
              <a:defRPr sz="1333" b="0" i="0" u="none" strike="noStrike" cap="none">
                <a:solidFill>
                  <a:schemeClr val="dk1"/>
                </a:solidFill>
                <a:latin typeface="Calibri"/>
                <a:ea typeface="Calibri"/>
                <a:cs typeface="Calibri"/>
                <a:sym typeface="Calibri"/>
              </a:defRPr>
            </a:lvl6pPr>
            <a:lvl7pPr marL="4267093" marR="0" lvl="6" indent="-304792" algn="l" rtl="0">
              <a:lnSpc>
                <a:spcPct val="90000"/>
              </a:lnSpc>
              <a:spcBef>
                <a:spcPts val="667"/>
              </a:spcBef>
              <a:spcAft>
                <a:spcPts val="0"/>
              </a:spcAft>
              <a:buClr>
                <a:schemeClr val="dk1"/>
              </a:buClr>
              <a:buSzPts val="1000"/>
              <a:buFont typeface="Arial"/>
              <a:buNone/>
              <a:defRPr sz="1333" b="0" i="0" u="none" strike="noStrike" cap="none">
                <a:solidFill>
                  <a:schemeClr val="dk1"/>
                </a:solidFill>
                <a:latin typeface="Calibri"/>
                <a:ea typeface="Calibri"/>
                <a:cs typeface="Calibri"/>
                <a:sym typeface="Calibri"/>
              </a:defRPr>
            </a:lvl7pPr>
            <a:lvl8pPr marL="4876678" marR="0" lvl="7" indent="-304792" algn="l" rtl="0">
              <a:lnSpc>
                <a:spcPct val="90000"/>
              </a:lnSpc>
              <a:spcBef>
                <a:spcPts val="667"/>
              </a:spcBef>
              <a:spcAft>
                <a:spcPts val="0"/>
              </a:spcAft>
              <a:buClr>
                <a:schemeClr val="dk1"/>
              </a:buClr>
              <a:buSzPts val="1000"/>
              <a:buFont typeface="Arial"/>
              <a:buNone/>
              <a:defRPr sz="1333" b="0" i="0" u="none" strike="noStrike" cap="none">
                <a:solidFill>
                  <a:schemeClr val="dk1"/>
                </a:solidFill>
                <a:latin typeface="Calibri"/>
                <a:ea typeface="Calibri"/>
                <a:cs typeface="Calibri"/>
                <a:sym typeface="Calibri"/>
              </a:defRPr>
            </a:lvl8pPr>
            <a:lvl9pPr marL="5486263" marR="0" lvl="8" indent="-304792" algn="l" rtl="0">
              <a:lnSpc>
                <a:spcPct val="90000"/>
              </a:lnSpc>
              <a:spcBef>
                <a:spcPts val="667"/>
              </a:spcBef>
              <a:spcAft>
                <a:spcPts val="0"/>
              </a:spcAft>
              <a:buClr>
                <a:schemeClr val="dk1"/>
              </a:buClr>
              <a:buSzPts val="1000"/>
              <a:buFont typeface="Arial"/>
              <a:buNone/>
              <a:defRPr sz="1333" b="0" i="0" u="none" strike="noStrike" cap="none">
                <a:solidFill>
                  <a:schemeClr val="dk1"/>
                </a:solidFill>
                <a:latin typeface="Calibri"/>
                <a:ea typeface="Calibri"/>
                <a:cs typeface="Calibri"/>
                <a:sym typeface="Calibri"/>
              </a:defRPr>
            </a:lvl9pPr>
          </a:lstStyle>
          <a:p>
            <a:endParaRPr/>
          </a:p>
        </p:txBody>
      </p:sp>
      <p:sp>
        <p:nvSpPr>
          <p:cNvPr id="644" name="Google Shape;644;p73"/>
          <p:cNvSpPr txBox="1">
            <a:spLocks noGrp="1"/>
          </p:cNvSpPr>
          <p:nvPr>
            <p:ph type="dt" idx="10"/>
          </p:nvPr>
        </p:nvSpPr>
        <p:spPr>
          <a:xfrm>
            <a:off x="3069047" y="5898527"/>
            <a:ext cx="1460800" cy="3660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endParaRPr/>
          </a:p>
        </p:txBody>
      </p:sp>
      <p:sp>
        <p:nvSpPr>
          <p:cNvPr id="645" name="Google Shape;645;p73"/>
          <p:cNvSpPr txBox="1">
            <a:spLocks noGrp="1"/>
          </p:cNvSpPr>
          <p:nvPr>
            <p:ph type="ftr" idx="11"/>
          </p:nvPr>
        </p:nvSpPr>
        <p:spPr>
          <a:xfrm>
            <a:off x="4819831" y="5898527"/>
            <a:ext cx="5699200" cy="3660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467"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endParaRPr/>
          </a:p>
        </p:txBody>
      </p:sp>
      <p:sp>
        <p:nvSpPr>
          <p:cNvPr id="646" name="Google Shape;646;p73"/>
          <p:cNvSpPr txBox="1">
            <a:spLocks noGrp="1"/>
          </p:cNvSpPr>
          <p:nvPr>
            <p:ph type="sldNum" idx="12"/>
          </p:nvPr>
        </p:nvSpPr>
        <p:spPr>
          <a:xfrm>
            <a:off x="10784028" y="5898527"/>
            <a:ext cx="834000" cy="3660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467"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467"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467"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467"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467"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467"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467"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467"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467" b="0" i="0" u="none" strike="noStrike" cap="none">
                <a:solidFill>
                  <a:srgbClr val="BFBFBF"/>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189462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09663-2F5A-4A63-9FF3-A47D9D680B3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D0EDAC6-89BF-412C-BE68-3D419E0BE36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5667A7-69DB-405B-A9EC-103A887A6642}"/>
              </a:ext>
            </a:extLst>
          </p:cNvPr>
          <p:cNvSpPr>
            <a:spLocks noGrp="1"/>
          </p:cNvSpPr>
          <p:nvPr>
            <p:ph type="dt" sz="half" idx="10"/>
          </p:nvPr>
        </p:nvSpPr>
        <p:spPr/>
        <p:txBody>
          <a:bodyPr/>
          <a:lstStyle/>
          <a:p>
            <a:fld id="{20BAEC46-4B70-41A7-85AB-1DF2A59EF016}" type="datetime1">
              <a:rPr lang="en-US" smtClean="0"/>
              <a:t>10/22/2019</a:t>
            </a:fld>
            <a:endParaRPr lang="en-US"/>
          </a:p>
        </p:txBody>
      </p:sp>
      <p:sp>
        <p:nvSpPr>
          <p:cNvPr id="5" name="Footer Placeholder 4">
            <a:extLst>
              <a:ext uri="{FF2B5EF4-FFF2-40B4-BE49-F238E27FC236}">
                <a16:creationId xmlns:a16="http://schemas.microsoft.com/office/drawing/2014/main" id="{D661ABC0-605A-4367-A51C-72B3E162FE0F}"/>
              </a:ext>
            </a:extLst>
          </p:cNvPr>
          <p:cNvSpPr>
            <a:spLocks noGrp="1"/>
          </p:cNvSpPr>
          <p:nvPr>
            <p:ph type="ftr" sz="quarter" idx="11"/>
          </p:nvPr>
        </p:nvSpPr>
        <p:spPr/>
        <p:txBody>
          <a:bodyPr/>
          <a:lstStyle/>
          <a:p>
            <a:r>
              <a:rPr lang="en-US"/>
              <a:t>Blockchain Basics         Ledger Academy      9-23-2019</a:t>
            </a:r>
          </a:p>
        </p:txBody>
      </p:sp>
      <p:sp>
        <p:nvSpPr>
          <p:cNvPr id="6" name="Slide Number Placeholder 5">
            <a:extLst>
              <a:ext uri="{FF2B5EF4-FFF2-40B4-BE49-F238E27FC236}">
                <a16:creationId xmlns:a16="http://schemas.microsoft.com/office/drawing/2014/main" id="{115798C6-2E65-4269-A0E0-A39FD2F917F7}"/>
              </a:ext>
            </a:extLst>
          </p:cNvPr>
          <p:cNvSpPr>
            <a:spLocks noGrp="1"/>
          </p:cNvSpPr>
          <p:nvPr>
            <p:ph type="sldNum" sz="quarter" idx="12"/>
          </p:nvPr>
        </p:nvSpPr>
        <p:spPr/>
        <p:txBody>
          <a:bodyPr/>
          <a:lstStyle/>
          <a:p>
            <a:fld id="{99875F87-6AE3-42D0-A7F3-5B419137AF34}" type="slidenum">
              <a:rPr lang="en-US" smtClean="0"/>
              <a:t>‹#›</a:t>
            </a:fld>
            <a:endParaRPr lang="en-US"/>
          </a:p>
        </p:txBody>
      </p:sp>
    </p:spTree>
    <p:extLst>
      <p:ext uri="{BB962C8B-B14F-4D97-AF65-F5344CB8AC3E}">
        <p14:creationId xmlns:p14="http://schemas.microsoft.com/office/powerpoint/2010/main" val="2080868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81022-90F5-475A-A75F-FB72E3BC8D2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4AEEE3D-2711-4E33-B45D-05ACAC2FDD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CC4F8D8-F076-4901-91FC-58DACEECA882}"/>
              </a:ext>
            </a:extLst>
          </p:cNvPr>
          <p:cNvSpPr>
            <a:spLocks noGrp="1"/>
          </p:cNvSpPr>
          <p:nvPr>
            <p:ph type="dt" sz="half" idx="10"/>
          </p:nvPr>
        </p:nvSpPr>
        <p:spPr/>
        <p:txBody>
          <a:bodyPr/>
          <a:lstStyle/>
          <a:p>
            <a:fld id="{51758E57-5A50-4EA1-929F-A399CAE3B253}" type="datetime1">
              <a:rPr lang="en-US" smtClean="0"/>
              <a:t>10/22/2019</a:t>
            </a:fld>
            <a:endParaRPr lang="en-US"/>
          </a:p>
        </p:txBody>
      </p:sp>
      <p:sp>
        <p:nvSpPr>
          <p:cNvPr id="5" name="Footer Placeholder 4">
            <a:extLst>
              <a:ext uri="{FF2B5EF4-FFF2-40B4-BE49-F238E27FC236}">
                <a16:creationId xmlns:a16="http://schemas.microsoft.com/office/drawing/2014/main" id="{FACA5874-62B6-48D7-8E66-13BE20B7AD87}"/>
              </a:ext>
            </a:extLst>
          </p:cNvPr>
          <p:cNvSpPr>
            <a:spLocks noGrp="1"/>
          </p:cNvSpPr>
          <p:nvPr>
            <p:ph type="ftr" sz="quarter" idx="11"/>
          </p:nvPr>
        </p:nvSpPr>
        <p:spPr/>
        <p:txBody>
          <a:bodyPr/>
          <a:lstStyle/>
          <a:p>
            <a:r>
              <a:rPr lang="en-US"/>
              <a:t>Blockchain Basics         Ledger Academy      9-23-2019</a:t>
            </a:r>
          </a:p>
        </p:txBody>
      </p:sp>
      <p:sp>
        <p:nvSpPr>
          <p:cNvPr id="6" name="Slide Number Placeholder 5">
            <a:extLst>
              <a:ext uri="{FF2B5EF4-FFF2-40B4-BE49-F238E27FC236}">
                <a16:creationId xmlns:a16="http://schemas.microsoft.com/office/drawing/2014/main" id="{C9AEA4D0-69E8-4031-8006-762C65171F56}"/>
              </a:ext>
            </a:extLst>
          </p:cNvPr>
          <p:cNvSpPr>
            <a:spLocks noGrp="1"/>
          </p:cNvSpPr>
          <p:nvPr>
            <p:ph type="sldNum" sz="quarter" idx="12"/>
          </p:nvPr>
        </p:nvSpPr>
        <p:spPr/>
        <p:txBody>
          <a:bodyPr/>
          <a:lstStyle/>
          <a:p>
            <a:fld id="{99875F87-6AE3-42D0-A7F3-5B419137AF34}" type="slidenum">
              <a:rPr lang="en-US" smtClean="0"/>
              <a:t>‹#›</a:t>
            </a:fld>
            <a:endParaRPr lang="en-US"/>
          </a:p>
        </p:txBody>
      </p:sp>
    </p:spTree>
    <p:extLst>
      <p:ext uri="{BB962C8B-B14F-4D97-AF65-F5344CB8AC3E}">
        <p14:creationId xmlns:p14="http://schemas.microsoft.com/office/powerpoint/2010/main" val="1809092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7372A-0193-4C1E-BF26-F622B3C600B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ABDBE7-4BB2-47AB-8F6B-1B7EF7FC95C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C258EC9-47AB-4391-856A-80220732F78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11C625D-CB94-4A6E-81A1-5C8768DD79B3}"/>
              </a:ext>
            </a:extLst>
          </p:cNvPr>
          <p:cNvSpPr>
            <a:spLocks noGrp="1"/>
          </p:cNvSpPr>
          <p:nvPr>
            <p:ph type="dt" sz="half" idx="10"/>
          </p:nvPr>
        </p:nvSpPr>
        <p:spPr/>
        <p:txBody>
          <a:bodyPr/>
          <a:lstStyle/>
          <a:p>
            <a:fld id="{50EBBF85-F7F2-430B-8CC6-BCA0F5015C49}" type="datetime1">
              <a:rPr lang="en-US" smtClean="0"/>
              <a:t>10/22/2019</a:t>
            </a:fld>
            <a:endParaRPr lang="en-US"/>
          </a:p>
        </p:txBody>
      </p:sp>
      <p:sp>
        <p:nvSpPr>
          <p:cNvPr id="6" name="Footer Placeholder 5">
            <a:extLst>
              <a:ext uri="{FF2B5EF4-FFF2-40B4-BE49-F238E27FC236}">
                <a16:creationId xmlns:a16="http://schemas.microsoft.com/office/drawing/2014/main" id="{97F4386F-DB9C-4286-AB7E-82FA8555DB4D}"/>
              </a:ext>
            </a:extLst>
          </p:cNvPr>
          <p:cNvSpPr>
            <a:spLocks noGrp="1"/>
          </p:cNvSpPr>
          <p:nvPr>
            <p:ph type="ftr" sz="quarter" idx="11"/>
          </p:nvPr>
        </p:nvSpPr>
        <p:spPr/>
        <p:txBody>
          <a:bodyPr/>
          <a:lstStyle/>
          <a:p>
            <a:r>
              <a:rPr lang="en-US"/>
              <a:t>Blockchain Basics         Ledger Academy      9-23-2019</a:t>
            </a:r>
          </a:p>
        </p:txBody>
      </p:sp>
      <p:sp>
        <p:nvSpPr>
          <p:cNvPr id="7" name="Slide Number Placeholder 6">
            <a:extLst>
              <a:ext uri="{FF2B5EF4-FFF2-40B4-BE49-F238E27FC236}">
                <a16:creationId xmlns:a16="http://schemas.microsoft.com/office/drawing/2014/main" id="{4ACAF4F6-CD60-44FE-B851-0F7A1E22E52A}"/>
              </a:ext>
            </a:extLst>
          </p:cNvPr>
          <p:cNvSpPr>
            <a:spLocks noGrp="1"/>
          </p:cNvSpPr>
          <p:nvPr>
            <p:ph type="sldNum" sz="quarter" idx="12"/>
          </p:nvPr>
        </p:nvSpPr>
        <p:spPr/>
        <p:txBody>
          <a:bodyPr/>
          <a:lstStyle/>
          <a:p>
            <a:fld id="{99875F87-6AE3-42D0-A7F3-5B419137AF34}" type="slidenum">
              <a:rPr lang="en-US" smtClean="0"/>
              <a:t>‹#›</a:t>
            </a:fld>
            <a:endParaRPr lang="en-US"/>
          </a:p>
        </p:txBody>
      </p:sp>
    </p:spTree>
    <p:extLst>
      <p:ext uri="{BB962C8B-B14F-4D97-AF65-F5344CB8AC3E}">
        <p14:creationId xmlns:p14="http://schemas.microsoft.com/office/powerpoint/2010/main" val="2840533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26B54-9434-4D8C-8E4E-360C42F18AA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9F0FD8B-BBC6-4B8E-A792-FDE0182EF2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0AC529E-9A57-4458-BE98-C5342C5B9A0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18E7F4E-A2F7-427C-BE54-43DB95BB392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520082E-4DF2-4F51-A411-E5C34885C0E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726965E-8893-4BAC-AFF0-78D895F7DE00}"/>
              </a:ext>
            </a:extLst>
          </p:cNvPr>
          <p:cNvSpPr>
            <a:spLocks noGrp="1"/>
          </p:cNvSpPr>
          <p:nvPr>
            <p:ph type="dt" sz="half" idx="10"/>
          </p:nvPr>
        </p:nvSpPr>
        <p:spPr/>
        <p:txBody>
          <a:bodyPr/>
          <a:lstStyle/>
          <a:p>
            <a:fld id="{4166C2B5-34F5-491C-A338-A3F5195B191E}" type="datetime1">
              <a:rPr lang="en-US" smtClean="0"/>
              <a:t>10/22/2019</a:t>
            </a:fld>
            <a:endParaRPr lang="en-US"/>
          </a:p>
        </p:txBody>
      </p:sp>
      <p:sp>
        <p:nvSpPr>
          <p:cNvPr id="8" name="Footer Placeholder 7">
            <a:extLst>
              <a:ext uri="{FF2B5EF4-FFF2-40B4-BE49-F238E27FC236}">
                <a16:creationId xmlns:a16="http://schemas.microsoft.com/office/drawing/2014/main" id="{9B4FBF38-3FF5-4D1D-8692-5A22E22376E1}"/>
              </a:ext>
            </a:extLst>
          </p:cNvPr>
          <p:cNvSpPr>
            <a:spLocks noGrp="1"/>
          </p:cNvSpPr>
          <p:nvPr>
            <p:ph type="ftr" sz="quarter" idx="11"/>
          </p:nvPr>
        </p:nvSpPr>
        <p:spPr/>
        <p:txBody>
          <a:bodyPr/>
          <a:lstStyle/>
          <a:p>
            <a:r>
              <a:rPr lang="en-US"/>
              <a:t>Blockchain Basics         Ledger Academy      9-23-2019</a:t>
            </a:r>
          </a:p>
        </p:txBody>
      </p:sp>
      <p:sp>
        <p:nvSpPr>
          <p:cNvPr id="9" name="Slide Number Placeholder 8">
            <a:extLst>
              <a:ext uri="{FF2B5EF4-FFF2-40B4-BE49-F238E27FC236}">
                <a16:creationId xmlns:a16="http://schemas.microsoft.com/office/drawing/2014/main" id="{973880ED-9495-4530-A60E-1309E072E4AB}"/>
              </a:ext>
            </a:extLst>
          </p:cNvPr>
          <p:cNvSpPr>
            <a:spLocks noGrp="1"/>
          </p:cNvSpPr>
          <p:nvPr>
            <p:ph type="sldNum" sz="quarter" idx="12"/>
          </p:nvPr>
        </p:nvSpPr>
        <p:spPr/>
        <p:txBody>
          <a:bodyPr/>
          <a:lstStyle/>
          <a:p>
            <a:fld id="{99875F87-6AE3-42D0-A7F3-5B419137AF34}" type="slidenum">
              <a:rPr lang="en-US" smtClean="0"/>
              <a:t>‹#›</a:t>
            </a:fld>
            <a:endParaRPr lang="en-US"/>
          </a:p>
        </p:txBody>
      </p:sp>
    </p:spTree>
    <p:extLst>
      <p:ext uri="{BB962C8B-B14F-4D97-AF65-F5344CB8AC3E}">
        <p14:creationId xmlns:p14="http://schemas.microsoft.com/office/powerpoint/2010/main" val="3273874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716E3-B736-426A-A087-2F0B1E789D5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FB4B026-D68D-4A9D-8F78-D199776B914F}"/>
              </a:ext>
            </a:extLst>
          </p:cNvPr>
          <p:cNvSpPr>
            <a:spLocks noGrp="1"/>
          </p:cNvSpPr>
          <p:nvPr>
            <p:ph type="dt" sz="half" idx="10"/>
          </p:nvPr>
        </p:nvSpPr>
        <p:spPr/>
        <p:txBody>
          <a:bodyPr/>
          <a:lstStyle/>
          <a:p>
            <a:fld id="{C6785120-9F6A-4638-B898-AAC3BFBA9BB9}" type="datetime1">
              <a:rPr lang="en-US" smtClean="0"/>
              <a:t>10/22/2019</a:t>
            </a:fld>
            <a:endParaRPr lang="en-US"/>
          </a:p>
        </p:txBody>
      </p:sp>
      <p:sp>
        <p:nvSpPr>
          <p:cNvPr id="4" name="Footer Placeholder 3">
            <a:extLst>
              <a:ext uri="{FF2B5EF4-FFF2-40B4-BE49-F238E27FC236}">
                <a16:creationId xmlns:a16="http://schemas.microsoft.com/office/drawing/2014/main" id="{292489B2-3314-4412-92E4-A8693E1FE4D7}"/>
              </a:ext>
            </a:extLst>
          </p:cNvPr>
          <p:cNvSpPr>
            <a:spLocks noGrp="1"/>
          </p:cNvSpPr>
          <p:nvPr>
            <p:ph type="ftr" sz="quarter" idx="11"/>
          </p:nvPr>
        </p:nvSpPr>
        <p:spPr/>
        <p:txBody>
          <a:bodyPr/>
          <a:lstStyle/>
          <a:p>
            <a:r>
              <a:rPr lang="en-US"/>
              <a:t>Blockchain Basics         Ledger Academy      9-23-2019</a:t>
            </a:r>
          </a:p>
        </p:txBody>
      </p:sp>
      <p:sp>
        <p:nvSpPr>
          <p:cNvPr id="5" name="Slide Number Placeholder 4">
            <a:extLst>
              <a:ext uri="{FF2B5EF4-FFF2-40B4-BE49-F238E27FC236}">
                <a16:creationId xmlns:a16="http://schemas.microsoft.com/office/drawing/2014/main" id="{1005A596-7D21-4CE5-BC63-F44F882303E7}"/>
              </a:ext>
            </a:extLst>
          </p:cNvPr>
          <p:cNvSpPr>
            <a:spLocks noGrp="1"/>
          </p:cNvSpPr>
          <p:nvPr>
            <p:ph type="sldNum" sz="quarter" idx="12"/>
          </p:nvPr>
        </p:nvSpPr>
        <p:spPr/>
        <p:txBody>
          <a:bodyPr/>
          <a:lstStyle/>
          <a:p>
            <a:fld id="{99875F87-6AE3-42D0-A7F3-5B419137AF34}" type="slidenum">
              <a:rPr lang="en-US" smtClean="0"/>
              <a:t>‹#›</a:t>
            </a:fld>
            <a:endParaRPr lang="en-US"/>
          </a:p>
        </p:txBody>
      </p:sp>
    </p:spTree>
    <p:extLst>
      <p:ext uri="{BB962C8B-B14F-4D97-AF65-F5344CB8AC3E}">
        <p14:creationId xmlns:p14="http://schemas.microsoft.com/office/powerpoint/2010/main" val="2933667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56F43D7-8D85-4ACC-BCEB-DD2398883630}"/>
              </a:ext>
            </a:extLst>
          </p:cNvPr>
          <p:cNvSpPr>
            <a:spLocks noGrp="1"/>
          </p:cNvSpPr>
          <p:nvPr>
            <p:ph type="dt" sz="half" idx="10"/>
          </p:nvPr>
        </p:nvSpPr>
        <p:spPr/>
        <p:txBody>
          <a:bodyPr/>
          <a:lstStyle/>
          <a:p>
            <a:fld id="{74656A1F-6ACE-43C8-96D7-83B5106A53FF}" type="datetime1">
              <a:rPr lang="en-US" smtClean="0"/>
              <a:t>10/22/2019</a:t>
            </a:fld>
            <a:endParaRPr lang="en-US"/>
          </a:p>
        </p:txBody>
      </p:sp>
      <p:sp>
        <p:nvSpPr>
          <p:cNvPr id="3" name="Footer Placeholder 2">
            <a:extLst>
              <a:ext uri="{FF2B5EF4-FFF2-40B4-BE49-F238E27FC236}">
                <a16:creationId xmlns:a16="http://schemas.microsoft.com/office/drawing/2014/main" id="{0188CA19-E449-49BC-83FF-724F4463778D}"/>
              </a:ext>
            </a:extLst>
          </p:cNvPr>
          <p:cNvSpPr>
            <a:spLocks noGrp="1"/>
          </p:cNvSpPr>
          <p:nvPr>
            <p:ph type="ftr" sz="quarter" idx="11"/>
          </p:nvPr>
        </p:nvSpPr>
        <p:spPr/>
        <p:txBody>
          <a:bodyPr/>
          <a:lstStyle/>
          <a:p>
            <a:r>
              <a:rPr lang="en-US"/>
              <a:t>Blockchain Basics         Ledger Academy      9-23-2019</a:t>
            </a:r>
          </a:p>
        </p:txBody>
      </p:sp>
      <p:sp>
        <p:nvSpPr>
          <p:cNvPr id="4" name="Slide Number Placeholder 3">
            <a:extLst>
              <a:ext uri="{FF2B5EF4-FFF2-40B4-BE49-F238E27FC236}">
                <a16:creationId xmlns:a16="http://schemas.microsoft.com/office/drawing/2014/main" id="{04AAD0E5-5B13-4D73-BC89-5B1F251814C8}"/>
              </a:ext>
            </a:extLst>
          </p:cNvPr>
          <p:cNvSpPr>
            <a:spLocks noGrp="1"/>
          </p:cNvSpPr>
          <p:nvPr>
            <p:ph type="sldNum" sz="quarter" idx="12"/>
          </p:nvPr>
        </p:nvSpPr>
        <p:spPr/>
        <p:txBody>
          <a:bodyPr/>
          <a:lstStyle/>
          <a:p>
            <a:fld id="{99875F87-6AE3-42D0-A7F3-5B419137AF34}" type="slidenum">
              <a:rPr lang="en-US" smtClean="0"/>
              <a:t>‹#›</a:t>
            </a:fld>
            <a:endParaRPr lang="en-US"/>
          </a:p>
        </p:txBody>
      </p:sp>
    </p:spTree>
    <p:extLst>
      <p:ext uri="{BB962C8B-B14F-4D97-AF65-F5344CB8AC3E}">
        <p14:creationId xmlns:p14="http://schemas.microsoft.com/office/powerpoint/2010/main" val="3811390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5C111-18BD-4D6F-962D-2E9D2AC0F1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7AAF202-5ED3-4784-A91B-AC0AF8C2BF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842C3DB-6416-46D5-B392-3141785B9F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681451-B8AD-4976-B708-D51B7DA0A49E}"/>
              </a:ext>
            </a:extLst>
          </p:cNvPr>
          <p:cNvSpPr>
            <a:spLocks noGrp="1"/>
          </p:cNvSpPr>
          <p:nvPr>
            <p:ph type="dt" sz="half" idx="10"/>
          </p:nvPr>
        </p:nvSpPr>
        <p:spPr/>
        <p:txBody>
          <a:bodyPr/>
          <a:lstStyle/>
          <a:p>
            <a:fld id="{A82741A6-CBA3-4D9F-80E2-D2316A9D763F}" type="datetime1">
              <a:rPr lang="en-US" smtClean="0"/>
              <a:t>10/22/2019</a:t>
            </a:fld>
            <a:endParaRPr lang="en-US"/>
          </a:p>
        </p:txBody>
      </p:sp>
      <p:sp>
        <p:nvSpPr>
          <p:cNvPr id="6" name="Footer Placeholder 5">
            <a:extLst>
              <a:ext uri="{FF2B5EF4-FFF2-40B4-BE49-F238E27FC236}">
                <a16:creationId xmlns:a16="http://schemas.microsoft.com/office/drawing/2014/main" id="{15F4C164-2056-4078-A0F4-3C82858C8F6C}"/>
              </a:ext>
            </a:extLst>
          </p:cNvPr>
          <p:cNvSpPr>
            <a:spLocks noGrp="1"/>
          </p:cNvSpPr>
          <p:nvPr>
            <p:ph type="ftr" sz="quarter" idx="11"/>
          </p:nvPr>
        </p:nvSpPr>
        <p:spPr/>
        <p:txBody>
          <a:bodyPr/>
          <a:lstStyle/>
          <a:p>
            <a:r>
              <a:rPr lang="en-US"/>
              <a:t>Blockchain Basics         Ledger Academy      9-23-2019</a:t>
            </a:r>
          </a:p>
        </p:txBody>
      </p:sp>
      <p:sp>
        <p:nvSpPr>
          <p:cNvPr id="7" name="Slide Number Placeholder 6">
            <a:extLst>
              <a:ext uri="{FF2B5EF4-FFF2-40B4-BE49-F238E27FC236}">
                <a16:creationId xmlns:a16="http://schemas.microsoft.com/office/drawing/2014/main" id="{08F12442-1CAF-43CF-B0BC-3F976B32A2DD}"/>
              </a:ext>
            </a:extLst>
          </p:cNvPr>
          <p:cNvSpPr>
            <a:spLocks noGrp="1"/>
          </p:cNvSpPr>
          <p:nvPr>
            <p:ph type="sldNum" sz="quarter" idx="12"/>
          </p:nvPr>
        </p:nvSpPr>
        <p:spPr/>
        <p:txBody>
          <a:bodyPr/>
          <a:lstStyle/>
          <a:p>
            <a:fld id="{99875F87-6AE3-42D0-A7F3-5B419137AF34}" type="slidenum">
              <a:rPr lang="en-US" smtClean="0"/>
              <a:t>‹#›</a:t>
            </a:fld>
            <a:endParaRPr lang="en-US"/>
          </a:p>
        </p:txBody>
      </p:sp>
    </p:spTree>
    <p:extLst>
      <p:ext uri="{BB962C8B-B14F-4D97-AF65-F5344CB8AC3E}">
        <p14:creationId xmlns:p14="http://schemas.microsoft.com/office/powerpoint/2010/main" val="3646491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36661-9585-4049-913F-7D0960B8A98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D867F68-A799-4502-82D8-F695EAE57E6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E5E8364-058D-44DF-B2AC-AE818F4860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D36AD6-93AA-4D22-AF47-1C0B994DF755}"/>
              </a:ext>
            </a:extLst>
          </p:cNvPr>
          <p:cNvSpPr>
            <a:spLocks noGrp="1"/>
          </p:cNvSpPr>
          <p:nvPr>
            <p:ph type="dt" sz="half" idx="10"/>
          </p:nvPr>
        </p:nvSpPr>
        <p:spPr/>
        <p:txBody>
          <a:bodyPr/>
          <a:lstStyle/>
          <a:p>
            <a:fld id="{25AD6B6B-D9ED-4F1D-9011-6176968923D8}" type="datetime1">
              <a:rPr lang="en-US" smtClean="0"/>
              <a:t>10/22/2019</a:t>
            </a:fld>
            <a:endParaRPr lang="en-US"/>
          </a:p>
        </p:txBody>
      </p:sp>
      <p:sp>
        <p:nvSpPr>
          <p:cNvPr id="6" name="Footer Placeholder 5">
            <a:extLst>
              <a:ext uri="{FF2B5EF4-FFF2-40B4-BE49-F238E27FC236}">
                <a16:creationId xmlns:a16="http://schemas.microsoft.com/office/drawing/2014/main" id="{AEE7205C-BB21-49A5-AF6E-E276BABCC63E}"/>
              </a:ext>
            </a:extLst>
          </p:cNvPr>
          <p:cNvSpPr>
            <a:spLocks noGrp="1"/>
          </p:cNvSpPr>
          <p:nvPr>
            <p:ph type="ftr" sz="quarter" idx="11"/>
          </p:nvPr>
        </p:nvSpPr>
        <p:spPr/>
        <p:txBody>
          <a:bodyPr/>
          <a:lstStyle/>
          <a:p>
            <a:r>
              <a:rPr lang="en-US"/>
              <a:t>Blockchain Basics         Ledger Academy      9-23-2019</a:t>
            </a:r>
          </a:p>
        </p:txBody>
      </p:sp>
      <p:sp>
        <p:nvSpPr>
          <p:cNvPr id="7" name="Slide Number Placeholder 6">
            <a:extLst>
              <a:ext uri="{FF2B5EF4-FFF2-40B4-BE49-F238E27FC236}">
                <a16:creationId xmlns:a16="http://schemas.microsoft.com/office/drawing/2014/main" id="{3CF316A0-F388-4EA8-9087-0F781C70F108}"/>
              </a:ext>
            </a:extLst>
          </p:cNvPr>
          <p:cNvSpPr>
            <a:spLocks noGrp="1"/>
          </p:cNvSpPr>
          <p:nvPr>
            <p:ph type="sldNum" sz="quarter" idx="12"/>
          </p:nvPr>
        </p:nvSpPr>
        <p:spPr/>
        <p:txBody>
          <a:bodyPr/>
          <a:lstStyle/>
          <a:p>
            <a:fld id="{99875F87-6AE3-42D0-A7F3-5B419137AF34}" type="slidenum">
              <a:rPr lang="en-US" smtClean="0"/>
              <a:t>‹#›</a:t>
            </a:fld>
            <a:endParaRPr lang="en-US"/>
          </a:p>
        </p:txBody>
      </p:sp>
    </p:spTree>
    <p:extLst>
      <p:ext uri="{BB962C8B-B14F-4D97-AF65-F5344CB8AC3E}">
        <p14:creationId xmlns:p14="http://schemas.microsoft.com/office/powerpoint/2010/main" val="701895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E9A7E0-644D-41EF-911C-B8CCF187825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8ACC4EC-D262-40D8-9A70-4D1211F6A8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D5DD2D-4EA2-4179-8151-482C1BA60D4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782BA2-F9DC-411E-871D-F4A0F4AF02FD}" type="datetime1">
              <a:rPr lang="en-US" smtClean="0"/>
              <a:t>10/22/2019</a:t>
            </a:fld>
            <a:endParaRPr lang="en-US"/>
          </a:p>
        </p:txBody>
      </p:sp>
      <p:sp>
        <p:nvSpPr>
          <p:cNvPr id="5" name="Footer Placeholder 4">
            <a:extLst>
              <a:ext uri="{FF2B5EF4-FFF2-40B4-BE49-F238E27FC236}">
                <a16:creationId xmlns:a16="http://schemas.microsoft.com/office/drawing/2014/main" id="{091C744C-D2DD-4F21-8849-D6C51906E9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Blockchain Basics         Ledger Academy      9-23-2019</a:t>
            </a:r>
          </a:p>
        </p:txBody>
      </p:sp>
      <p:sp>
        <p:nvSpPr>
          <p:cNvPr id="6" name="Slide Number Placeholder 5">
            <a:extLst>
              <a:ext uri="{FF2B5EF4-FFF2-40B4-BE49-F238E27FC236}">
                <a16:creationId xmlns:a16="http://schemas.microsoft.com/office/drawing/2014/main" id="{771114C7-5667-493F-BCBB-FF04F6A5C81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875F87-6AE3-42D0-A7F3-5B419137AF34}" type="slidenum">
              <a:rPr lang="en-US" smtClean="0"/>
              <a:t>‹#›</a:t>
            </a:fld>
            <a:endParaRPr lang="en-US"/>
          </a:p>
        </p:txBody>
      </p:sp>
    </p:spTree>
    <p:extLst>
      <p:ext uri="{BB962C8B-B14F-4D97-AF65-F5344CB8AC3E}">
        <p14:creationId xmlns:p14="http://schemas.microsoft.com/office/powerpoint/2010/main" val="24215905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3" r:id="rId13"/>
    <p:sldLayoutId id="2147483666" r:id="rId1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ethereum.or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g"/><Relationship Id="rId4" Type="http://schemas.openxmlformats.org/officeDocument/2006/relationships/image" Target="../media/image7.jp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hyperlink" Target="https://twitter.com/search?q=%23HyperledgerForum&amp;src=typed_query&amp;f=live" TargetMode="External"/><Relationship Id="rId5" Type="http://schemas.openxmlformats.org/officeDocument/2006/relationships/hyperlink" Target="https://events.linuxfoundation.org/events/hyperledger-global-forum-2020/program/cfp/" TargetMode="External"/><Relationship Id="rId4" Type="http://schemas.openxmlformats.org/officeDocument/2006/relationships/hyperlink" Target="https://events.linuxfoundation.org/events/hyperledger-global-forum-2020/register/"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jpg"/><Relationship Id="rId3" Type="http://schemas.openxmlformats.org/officeDocument/2006/relationships/image" Target="../media/image26.png"/><Relationship Id="rId7" Type="http://schemas.openxmlformats.org/officeDocument/2006/relationships/image" Target="../media/image30.png"/><Relationship Id="rId12" Type="http://schemas.openxmlformats.org/officeDocument/2006/relationships/image" Target="../media/image35.pn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3.jpg"/><Relationship Id="rId7" Type="http://schemas.openxmlformats.org/officeDocument/2006/relationships/image" Target="../media/image38.png"/><Relationship Id="rId2" Type="http://schemas.openxmlformats.org/officeDocument/2006/relationships/image" Target="../media/image42.jpg"/><Relationship Id="rId1" Type="http://schemas.openxmlformats.org/officeDocument/2006/relationships/slideLayout" Target="../slideLayouts/slideLayout7.xml"/><Relationship Id="rId6" Type="http://schemas.openxmlformats.org/officeDocument/2006/relationships/image" Target="../media/image46.jpg"/><Relationship Id="rId5" Type="http://schemas.openxmlformats.org/officeDocument/2006/relationships/image" Target="../media/image45.jpg"/><Relationship Id="rId4" Type="http://schemas.openxmlformats.org/officeDocument/2006/relationships/image" Target="../media/image44.jpg"/></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7.jpeg"/><Relationship Id="rId1" Type="http://schemas.openxmlformats.org/officeDocument/2006/relationships/slideLayout" Target="../slideLayouts/slideLayout7.xml"/><Relationship Id="rId5" Type="http://schemas.openxmlformats.org/officeDocument/2006/relationships/image" Target="../media/image49.jpg"/><Relationship Id="rId4" Type="http://schemas.openxmlformats.org/officeDocument/2006/relationships/image" Target="../media/image48.jpeg"/></Relationships>
</file>

<file path=ppt/slides/_rels/slide22.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image" Target="../media/image50.jpg"/><Relationship Id="rId1" Type="http://schemas.openxmlformats.org/officeDocument/2006/relationships/slideLayout" Target="../slideLayouts/slideLayout7.xml"/><Relationship Id="rId5" Type="http://schemas.openxmlformats.org/officeDocument/2006/relationships/image" Target="../media/image52.jpg"/><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image" Target="../media/image53.jpg"/><Relationship Id="rId1" Type="http://schemas.openxmlformats.org/officeDocument/2006/relationships/slideLayout" Target="../slideLayouts/slideLayout7.xml"/><Relationship Id="rId5" Type="http://schemas.openxmlformats.org/officeDocument/2006/relationships/image" Target="../media/image56.jpg"/><Relationship Id="rId4" Type="http://schemas.openxmlformats.org/officeDocument/2006/relationships/image" Target="../media/image55.png"/></Relationships>
</file>

<file path=ppt/slides/_rels/slide2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hyperlink" Target="https://wiki.hyperledger.org/display/SISIG/2019-08-06+Meeting+notes"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hyperlink" Target="https://we-trade.com/" TargetMode="External"/><Relationship Id="rId4" Type="http://schemas.openxmlformats.org/officeDocument/2006/relationships/image" Target="../media/image59.png"/></Relationships>
</file>

<file path=ppt/slides/_rels/slide2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3.xml"/><Relationship Id="rId1" Type="http://schemas.openxmlformats.org/officeDocument/2006/relationships/slideLayout" Target="../slideLayouts/slideLayout13.xml"/><Relationship Id="rId5" Type="http://schemas.openxmlformats.org/officeDocument/2006/relationships/hyperlink" Target="https://www.hyperledger.org/resources/publications/orgbook-case-study" TargetMode="External"/><Relationship Id="rId4" Type="http://schemas.openxmlformats.org/officeDocument/2006/relationships/image" Target="../media/image61.png"/></Relationships>
</file>

<file path=ppt/slides/_rels/slide27.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8386171-E87D-46AB-8718-4CE2A88748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26">
            <a:extLst>
              <a:ext uri="{FF2B5EF4-FFF2-40B4-BE49-F238E27FC236}">
                <a16:creationId xmlns:a16="http://schemas.microsoft.com/office/drawing/2014/main" id="{207CB456-8849-413C-8210-B663779A32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6745" y="640080"/>
            <a:ext cx="10920415" cy="5577818"/>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E513936D-D1EB-4E42-A97F-942BA1F3DF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8024" y="960109"/>
            <a:ext cx="10277856" cy="49377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4C7AF56-9999-484C-A768-D84708DC293A}"/>
              </a:ext>
            </a:extLst>
          </p:cNvPr>
          <p:cNvSpPr>
            <a:spLocks noGrp="1"/>
          </p:cNvSpPr>
          <p:nvPr>
            <p:ph type="ctrTitle"/>
          </p:nvPr>
        </p:nvSpPr>
        <p:spPr>
          <a:xfrm>
            <a:off x="1524000" y="1376362"/>
            <a:ext cx="9144000" cy="2603274"/>
          </a:xfrm>
        </p:spPr>
        <p:txBody>
          <a:bodyPr>
            <a:normAutofit/>
          </a:bodyPr>
          <a:lstStyle/>
          <a:p>
            <a:r>
              <a:rPr lang="en-US" sz="5400"/>
              <a:t>Blockchain and Business</a:t>
            </a:r>
          </a:p>
        </p:txBody>
      </p:sp>
      <p:sp>
        <p:nvSpPr>
          <p:cNvPr id="3" name="Subtitle 2">
            <a:extLst>
              <a:ext uri="{FF2B5EF4-FFF2-40B4-BE49-F238E27FC236}">
                <a16:creationId xmlns:a16="http://schemas.microsoft.com/office/drawing/2014/main" id="{1646F78D-20FF-490C-9865-67A268019DF3}"/>
              </a:ext>
            </a:extLst>
          </p:cNvPr>
          <p:cNvSpPr>
            <a:spLocks noGrp="1"/>
          </p:cNvSpPr>
          <p:nvPr>
            <p:ph type="subTitle" idx="1"/>
          </p:nvPr>
        </p:nvSpPr>
        <p:spPr>
          <a:xfrm>
            <a:off x="1524000" y="4118088"/>
            <a:ext cx="9144000" cy="1393711"/>
          </a:xfrm>
        </p:spPr>
        <p:txBody>
          <a:bodyPr>
            <a:normAutofit/>
          </a:bodyPr>
          <a:lstStyle/>
          <a:p>
            <a:r>
              <a:rPr lang="en-US"/>
              <a:t>Ledger Academy</a:t>
            </a:r>
          </a:p>
          <a:p>
            <a:r>
              <a:rPr lang="en-US"/>
              <a:t>10-24-2019</a:t>
            </a:r>
          </a:p>
        </p:txBody>
      </p:sp>
    </p:spTree>
    <p:extLst>
      <p:ext uri="{BB962C8B-B14F-4D97-AF65-F5344CB8AC3E}">
        <p14:creationId xmlns:p14="http://schemas.microsoft.com/office/powerpoint/2010/main" val="467520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C2EAE-198B-455B-B577-BA0D86EBAEB4}"/>
              </a:ext>
            </a:extLst>
          </p:cNvPr>
          <p:cNvSpPr>
            <a:spLocks noGrp="1"/>
          </p:cNvSpPr>
          <p:nvPr>
            <p:ph type="title"/>
          </p:nvPr>
        </p:nvSpPr>
        <p:spPr>
          <a:xfrm>
            <a:off x="838200" y="723578"/>
            <a:ext cx="4595071" cy="1645501"/>
          </a:xfrm>
        </p:spPr>
        <p:txBody>
          <a:bodyPr>
            <a:normAutofit/>
          </a:bodyPr>
          <a:lstStyle/>
          <a:p>
            <a:r>
              <a:rPr lang="en-US" dirty="0"/>
              <a:t>Vitalik Buterin </a:t>
            </a:r>
          </a:p>
        </p:txBody>
      </p:sp>
      <p:sp>
        <p:nvSpPr>
          <p:cNvPr id="4" name="Content Placeholder 2">
            <a:extLst>
              <a:ext uri="{FF2B5EF4-FFF2-40B4-BE49-F238E27FC236}">
                <a16:creationId xmlns:a16="http://schemas.microsoft.com/office/drawing/2014/main" id="{E29A4856-9B2B-483E-ACE0-73E7709F560D}"/>
              </a:ext>
            </a:extLst>
          </p:cNvPr>
          <p:cNvSpPr>
            <a:spLocks noGrp="1"/>
          </p:cNvSpPr>
          <p:nvPr>
            <p:ph idx="1"/>
          </p:nvPr>
        </p:nvSpPr>
        <p:spPr>
          <a:xfrm>
            <a:off x="838200" y="1814052"/>
            <a:ext cx="4595071" cy="4992329"/>
          </a:xfrm>
        </p:spPr>
        <p:txBody>
          <a:bodyPr>
            <a:normAutofit fontScale="92500" lnSpcReduction="20000"/>
          </a:bodyPr>
          <a:lstStyle/>
          <a:p>
            <a:r>
              <a:rPr lang="en-US" sz="1400" b="1" dirty="0"/>
              <a:t>Ethereum</a:t>
            </a:r>
            <a:br>
              <a:rPr lang="en-US" sz="1400" dirty="0"/>
            </a:br>
            <a:r>
              <a:rPr lang="en-US" sz="1800" u="sng" dirty="0" err="1">
                <a:hlinkClick r:id="rId3"/>
              </a:rPr>
              <a:t>Ethereum</a:t>
            </a:r>
            <a:r>
              <a:rPr lang="en-US" sz="1800" dirty="0"/>
              <a:t>, which was first described in a white paper in 2013, is the operating system that adds programming to blockchains, effectively turning the network of “miners” into the world’s largest computer. </a:t>
            </a:r>
          </a:p>
          <a:p>
            <a:r>
              <a:rPr lang="en-US" sz="1800" dirty="0"/>
              <a:t>Ethereum can be programmed just like any general-purpose computer, and apps built on Ethereum can grow to any size, are incredibly secure, preserve anonymity, are auditable, and provide the same service at the same scale for less than 1% of the centralized price</a:t>
            </a:r>
          </a:p>
          <a:p>
            <a:r>
              <a:rPr lang="en-US" sz="1800" dirty="0"/>
              <a:t>The Ethereum Virtual Machine or EVM is the virtual machine in which all the smart contracts function in Ethereum.</a:t>
            </a:r>
          </a:p>
          <a:p>
            <a:r>
              <a:rPr lang="en-US" sz="1800" dirty="0"/>
              <a:t>It is a simple yet powerful Turing Complete 256-bit virtual machine. Turing Complete means that given the resources and memory, any program executed in the EVM can solve any problem.</a:t>
            </a:r>
          </a:p>
          <a:p>
            <a:r>
              <a:rPr lang="en-US" sz="1800" dirty="0"/>
              <a:t>Because it has the ability to build platforms, its both a cryptoasset and a cryptocurrency</a:t>
            </a:r>
            <a:br>
              <a:rPr lang="en-US" sz="1800" dirty="0"/>
            </a:br>
            <a:endParaRPr lang="en-US" sz="1800" dirty="0"/>
          </a:p>
        </p:txBody>
      </p:sp>
      <p:sp>
        <p:nvSpPr>
          <p:cNvPr id="13" name="Rectangle 12">
            <a:extLst>
              <a:ext uri="{FF2B5EF4-FFF2-40B4-BE49-F238E27FC236}">
                <a16:creationId xmlns:a16="http://schemas.microsoft.com/office/drawing/2014/main" id="{003713C1-2FB2-413B-BF91-3AE41726FB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0991" y="3474720"/>
            <a:ext cx="6100914" cy="33832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90795B4D-5022-4A7F-A01D-8D880B7CD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99584" y="0"/>
            <a:ext cx="6192415" cy="6858000"/>
          </a:xfrm>
          <a:prstGeom prst="rect">
            <a:avLst/>
          </a:prstGeom>
          <a:solidFill>
            <a:schemeClr val="tx1">
              <a:lumMod val="85000"/>
              <a:lumOff val="1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AFD19018-DE7C-4796-ADF2-AD2EB0FC0D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5999" y="0"/>
            <a:ext cx="3002281" cy="33832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A person posing for the camera&#10;&#10;Description generated with very high confidence">
            <a:extLst>
              <a:ext uri="{FF2B5EF4-FFF2-40B4-BE49-F238E27FC236}">
                <a16:creationId xmlns:a16="http://schemas.microsoft.com/office/drawing/2014/main" id="{954BEB11-A7B2-465C-BC83-84316FDF1B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20908" y="677940"/>
            <a:ext cx="2364317" cy="2027401"/>
          </a:xfrm>
          <a:prstGeom prst="rect">
            <a:avLst/>
          </a:prstGeom>
        </p:spPr>
      </p:pic>
      <p:sp>
        <p:nvSpPr>
          <p:cNvPr id="19" name="Rectangle 18">
            <a:extLst>
              <a:ext uri="{FF2B5EF4-FFF2-40B4-BE49-F238E27FC236}">
                <a16:creationId xmlns:a16="http://schemas.microsoft.com/office/drawing/2014/main" id="{B1A0A2C2-4F85-44AF-8708-8DCA4B550C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9624" y="0"/>
            <a:ext cx="3002281" cy="33832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7" descr="A screen shot of a person&#10;&#10;Description generated with very high confidence">
            <a:extLst>
              <a:ext uri="{FF2B5EF4-FFF2-40B4-BE49-F238E27FC236}">
                <a16:creationId xmlns:a16="http://schemas.microsoft.com/office/drawing/2014/main" id="{FDD626DB-7902-4C99-B09E-F71BAC6928E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02775" y="805022"/>
            <a:ext cx="2364317" cy="1773237"/>
          </a:xfrm>
          <a:prstGeom prst="rect">
            <a:avLst/>
          </a:prstGeom>
        </p:spPr>
      </p:pic>
      <p:pic>
        <p:nvPicPr>
          <p:cNvPr id="5" name="Picture 4" descr="A group of people standing in front of a crowd posing for the camera&#10;&#10;Description automatically generated">
            <a:extLst>
              <a:ext uri="{FF2B5EF4-FFF2-40B4-BE49-F238E27FC236}">
                <a16:creationId xmlns:a16="http://schemas.microsoft.com/office/drawing/2014/main" id="{A23F89B6-86C4-40EF-B58E-3A951867D64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06193" y="3796452"/>
            <a:ext cx="4675613" cy="2559898"/>
          </a:xfrm>
          <a:prstGeom prst="rect">
            <a:avLst/>
          </a:prstGeom>
        </p:spPr>
      </p:pic>
      <p:sp>
        <p:nvSpPr>
          <p:cNvPr id="11" name="Title 1">
            <a:extLst>
              <a:ext uri="{FF2B5EF4-FFF2-40B4-BE49-F238E27FC236}">
                <a16:creationId xmlns:a16="http://schemas.microsoft.com/office/drawing/2014/main" id="{817EA3EA-021B-457F-951A-635C5CE9221F}"/>
              </a:ext>
            </a:extLst>
          </p:cNvPr>
          <p:cNvSpPr txBox="1">
            <a:spLocks/>
          </p:cNvSpPr>
          <p:nvPr/>
        </p:nvSpPr>
        <p:spPr>
          <a:xfrm>
            <a:off x="324908" y="122242"/>
            <a:ext cx="4825658" cy="940770"/>
          </a:xfrm>
          <a:prstGeom prst="rect">
            <a:avLst/>
          </a:prstGeom>
          <a:solidFill>
            <a:srgbClr val="33CDAC"/>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Types of Blockchains</a:t>
            </a:r>
          </a:p>
        </p:txBody>
      </p:sp>
    </p:spTree>
    <p:extLst>
      <p:ext uri="{BB962C8B-B14F-4D97-AF65-F5344CB8AC3E}">
        <p14:creationId xmlns:p14="http://schemas.microsoft.com/office/powerpoint/2010/main" val="2238210896"/>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BEFEB-E365-4F66-9455-0DBF76FEE8FE}"/>
              </a:ext>
            </a:extLst>
          </p:cNvPr>
          <p:cNvSpPr>
            <a:spLocks noGrp="1"/>
          </p:cNvSpPr>
          <p:nvPr>
            <p:ph type="title"/>
          </p:nvPr>
        </p:nvSpPr>
        <p:spPr>
          <a:xfrm>
            <a:off x="446117" y="1367668"/>
            <a:ext cx="10515600" cy="1325563"/>
          </a:xfrm>
        </p:spPr>
        <p:txBody>
          <a:bodyPr/>
          <a:lstStyle/>
          <a:p>
            <a:r>
              <a:rPr lang="en-US" dirty="0"/>
              <a:t>Ethereum</a:t>
            </a:r>
          </a:p>
        </p:txBody>
      </p:sp>
      <p:pic>
        <p:nvPicPr>
          <p:cNvPr id="1026" name="Picture 2" descr="A Deeper Look at Different Smart Contract Platforms">
            <a:extLst>
              <a:ext uri="{FF2B5EF4-FFF2-40B4-BE49-F238E27FC236}">
                <a16:creationId xmlns:a16="http://schemas.microsoft.com/office/drawing/2014/main" id="{9C0C612C-6372-43F0-B3C4-24E3F9B6EDF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29528" y="448490"/>
            <a:ext cx="2950087" cy="164302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35178C8D-43AB-4471-8ECD-C2D72860839E}"/>
              </a:ext>
            </a:extLst>
          </p:cNvPr>
          <p:cNvSpPr>
            <a:spLocks noChangeArrowheads="1"/>
          </p:cNvSpPr>
          <p:nvPr/>
        </p:nvSpPr>
        <p:spPr bwMode="auto">
          <a:xfrm>
            <a:off x="334223" y="2308923"/>
            <a:ext cx="4641445"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rgbClr val="8A8A8A"/>
                </a:solidFill>
                <a:effectLst/>
                <a:latin typeface="Open Sans"/>
              </a:rPr>
              <a:t>“Ethereum is a decentralized platform that runs smart contracts: applications that run exactly as programmed without any possibility of downtime, censorship, fraud or </a:t>
            </a:r>
            <a:r>
              <a:rPr kumimoji="0" lang="en-US" altLang="en-US" sz="1800" b="0" i="0" u="none" strike="noStrike" cap="none" normalizeH="0" baseline="0" dirty="0">
                <a:ln>
                  <a:noFill/>
                </a:ln>
                <a:solidFill>
                  <a:srgbClr val="8A8A8A"/>
                </a:solidFill>
                <a:effectLst/>
                <a:latin typeface="Open Sans"/>
              </a:rPr>
              <a:t>third-party</a:t>
            </a:r>
            <a:r>
              <a:rPr kumimoji="0" lang="en-US" altLang="en-US" sz="1800" b="1" i="0" u="none" strike="noStrike" cap="none" normalizeH="0" baseline="0" dirty="0">
                <a:ln>
                  <a:noFill/>
                </a:ln>
                <a:solidFill>
                  <a:srgbClr val="8A8A8A"/>
                </a:solidFill>
                <a:effectLst/>
                <a:latin typeface="Open Sans"/>
              </a:rPr>
              <a:t> interference. These apps run on a custom built blockchain, an enormously powerful shared global infrastructure that can move value around and represent the ownership of property.”</a:t>
            </a:r>
            <a:endParaRPr kumimoji="0" lang="en-US" altLang="en-US"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A0A0A"/>
                </a:solidFill>
                <a:effectLst/>
                <a:latin typeface="Open Sans"/>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3" name="Picture 2">
            <a:extLst>
              <a:ext uri="{FF2B5EF4-FFF2-40B4-BE49-F238E27FC236}">
                <a16:creationId xmlns:a16="http://schemas.microsoft.com/office/drawing/2014/main" id="{8BE82669-65BF-4CF7-8126-D463CD042F78}"/>
              </a:ext>
            </a:extLst>
          </p:cNvPr>
          <p:cNvPicPr>
            <a:picLocks noChangeAspect="1"/>
          </p:cNvPicPr>
          <p:nvPr/>
        </p:nvPicPr>
        <p:blipFill>
          <a:blip r:embed="rId3"/>
          <a:stretch>
            <a:fillRect/>
          </a:stretch>
        </p:blipFill>
        <p:spPr>
          <a:xfrm>
            <a:off x="5361039" y="3025617"/>
            <a:ext cx="5600678" cy="2512020"/>
          </a:xfrm>
          <a:prstGeom prst="rect">
            <a:avLst/>
          </a:prstGeom>
        </p:spPr>
      </p:pic>
      <p:sp>
        <p:nvSpPr>
          <p:cNvPr id="6" name="Title 1">
            <a:extLst>
              <a:ext uri="{FF2B5EF4-FFF2-40B4-BE49-F238E27FC236}">
                <a16:creationId xmlns:a16="http://schemas.microsoft.com/office/drawing/2014/main" id="{3D9F50DA-510C-4D8A-8CC9-9A5340B834CA}"/>
              </a:ext>
            </a:extLst>
          </p:cNvPr>
          <p:cNvSpPr txBox="1">
            <a:spLocks/>
          </p:cNvSpPr>
          <p:nvPr/>
        </p:nvSpPr>
        <p:spPr>
          <a:xfrm>
            <a:off x="383639" y="426898"/>
            <a:ext cx="4825658" cy="940770"/>
          </a:xfrm>
          <a:prstGeom prst="rect">
            <a:avLst/>
          </a:prstGeom>
          <a:solidFill>
            <a:srgbClr val="33CDAC"/>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Types of Blockchains</a:t>
            </a:r>
          </a:p>
        </p:txBody>
      </p:sp>
    </p:spTree>
    <p:extLst>
      <p:ext uri="{BB962C8B-B14F-4D97-AF65-F5344CB8AC3E}">
        <p14:creationId xmlns:p14="http://schemas.microsoft.com/office/powerpoint/2010/main" val="2083898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13A27-45F0-4395-8FBA-8E34E1C3A586}"/>
              </a:ext>
            </a:extLst>
          </p:cNvPr>
          <p:cNvSpPr>
            <a:spLocks noGrp="1"/>
          </p:cNvSpPr>
          <p:nvPr>
            <p:ph type="title"/>
          </p:nvPr>
        </p:nvSpPr>
        <p:spPr>
          <a:xfrm>
            <a:off x="907472" y="1304491"/>
            <a:ext cx="10515600" cy="1325563"/>
          </a:xfrm>
        </p:spPr>
        <p:txBody>
          <a:bodyPr/>
          <a:lstStyle/>
          <a:p>
            <a:r>
              <a:rPr lang="en-US" dirty="0"/>
              <a:t>Smart Contracts </a:t>
            </a:r>
          </a:p>
        </p:txBody>
      </p:sp>
      <p:sp>
        <p:nvSpPr>
          <p:cNvPr id="3" name="Content Placeholder 2">
            <a:extLst>
              <a:ext uri="{FF2B5EF4-FFF2-40B4-BE49-F238E27FC236}">
                <a16:creationId xmlns:a16="http://schemas.microsoft.com/office/drawing/2014/main" id="{C20ED3C1-3155-41B7-B37A-BF4FE08B659A}"/>
              </a:ext>
            </a:extLst>
          </p:cNvPr>
          <p:cNvSpPr>
            <a:spLocks noGrp="1"/>
          </p:cNvSpPr>
          <p:nvPr>
            <p:ph idx="1"/>
          </p:nvPr>
        </p:nvSpPr>
        <p:spPr>
          <a:xfrm>
            <a:off x="637309" y="2760807"/>
            <a:ext cx="10515600" cy="3501448"/>
          </a:xfrm>
        </p:spPr>
        <p:txBody>
          <a:bodyPr/>
          <a:lstStyle/>
          <a:p>
            <a:r>
              <a:rPr lang="en-US" dirty="0"/>
              <a:t>a smart contract within the blockchain may allow automatic execution of transactions upon meeting predefined criteria</a:t>
            </a:r>
          </a:p>
          <a:p>
            <a:r>
              <a:rPr lang="en-US" dirty="0"/>
              <a:t>The Enterprise Ethereum Architecture Stack will serve as a guidepost for corporations, providing infrastructure tools and frameworks designed to empower the next generation of Enterprise Ethereum applications. The new EEA specifications have been under development by the EEA's technical committee, in partnership with member companies, for the past year and a half.</a:t>
            </a:r>
          </a:p>
        </p:txBody>
      </p:sp>
      <p:pic>
        <p:nvPicPr>
          <p:cNvPr id="4" name="Picture 3">
            <a:extLst>
              <a:ext uri="{FF2B5EF4-FFF2-40B4-BE49-F238E27FC236}">
                <a16:creationId xmlns:a16="http://schemas.microsoft.com/office/drawing/2014/main" id="{1D00ECEF-F96F-45BD-8B91-3776640C8385}"/>
              </a:ext>
            </a:extLst>
          </p:cNvPr>
          <p:cNvPicPr>
            <a:picLocks noChangeAspect="1"/>
          </p:cNvPicPr>
          <p:nvPr/>
        </p:nvPicPr>
        <p:blipFill>
          <a:blip r:embed="rId2"/>
          <a:stretch>
            <a:fillRect/>
          </a:stretch>
        </p:blipFill>
        <p:spPr>
          <a:xfrm>
            <a:off x="621612" y="378143"/>
            <a:ext cx="5273497" cy="1176630"/>
          </a:xfrm>
          <a:prstGeom prst="rect">
            <a:avLst/>
          </a:prstGeom>
        </p:spPr>
      </p:pic>
    </p:spTree>
    <p:extLst>
      <p:ext uri="{BB962C8B-B14F-4D97-AF65-F5344CB8AC3E}">
        <p14:creationId xmlns:p14="http://schemas.microsoft.com/office/powerpoint/2010/main" val="2362722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7BA682D-8B32-4E22-8CD3-6BAD22AE759B}"/>
              </a:ext>
            </a:extLst>
          </p:cNvPr>
          <p:cNvSpPr>
            <a:spLocks noGrp="1"/>
          </p:cNvSpPr>
          <p:nvPr>
            <p:ph type="ftr" sz="quarter" idx="11"/>
          </p:nvPr>
        </p:nvSpPr>
        <p:spPr/>
        <p:txBody>
          <a:bodyPr/>
          <a:lstStyle/>
          <a:p>
            <a:r>
              <a:rPr lang="en-US"/>
              <a:t>Blockchain Basics         Ledger Academy      9-23-2019</a:t>
            </a:r>
          </a:p>
        </p:txBody>
      </p:sp>
      <p:sp>
        <p:nvSpPr>
          <p:cNvPr id="5" name="Title 1">
            <a:extLst>
              <a:ext uri="{FF2B5EF4-FFF2-40B4-BE49-F238E27FC236}">
                <a16:creationId xmlns:a16="http://schemas.microsoft.com/office/drawing/2014/main" id="{2EBD050B-F67B-4E81-9E9C-8114F7C53E95}"/>
              </a:ext>
            </a:extLst>
          </p:cNvPr>
          <p:cNvSpPr>
            <a:spLocks noGrp="1"/>
          </p:cNvSpPr>
          <p:nvPr>
            <p:ph type="title"/>
          </p:nvPr>
        </p:nvSpPr>
        <p:spPr>
          <a:xfrm>
            <a:off x="932872" y="1042900"/>
            <a:ext cx="8440718" cy="1191949"/>
          </a:xfrm>
        </p:spPr>
        <p:txBody>
          <a:bodyPr/>
          <a:lstStyle/>
          <a:p>
            <a:r>
              <a:rPr lang="en-US" dirty="0" err="1"/>
              <a:t>Dapps</a:t>
            </a:r>
            <a:endParaRPr lang="en-US" dirty="0"/>
          </a:p>
        </p:txBody>
      </p:sp>
      <p:sp>
        <p:nvSpPr>
          <p:cNvPr id="6" name="Content Placeholder 2">
            <a:extLst>
              <a:ext uri="{FF2B5EF4-FFF2-40B4-BE49-F238E27FC236}">
                <a16:creationId xmlns:a16="http://schemas.microsoft.com/office/drawing/2014/main" id="{C7002514-AB79-44D4-9B14-64E85DC12DCC}"/>
              </a:ext>
            </a:extLst>
          </p:cNvPr>
          <p:cNvSpPr>
            <a:spLocks noGrp="1"/>
          </p:cNvSpPr>
          <p:nvPr>
            <p:ph idx="1"/>
          </p:nvPr>
        </p:nvSpPr>
        <p:spPr>
          <a:xfrm>
            <a:off x="718829" y="1984824"/>
            <a:ext cx="9643077" cy="4344375"/>
          </a:xfrm>
        </p:spPr>
        <p:txBody>
          <a:bodyPr>
            <a:normAutofit/>
          </a:bodyPr>
          <a:lstStyle/>
          <a:p>
            <a:r>
              <a:rPr lang="en-US" b="1" dirty="0" err="1"/>
              <a:t>Dapps</a:t>
            </a:r>
            <a:r>
              <a:rPr lang="en-US" dirty="0"/>
              <a:t>: Distributed apps - applications that use blockchain storage and computing power through Ethereum. Generally, </a:t>
            </a:r>
            <a:r>
              <a:rPr lang="en-US" dirty="0" err="1"/>
              <a:t>dapps</a:t>
            </a:r>
            <a:r>
              <a:rPr lang="en-US" dirty="0"/>
              <a:t> look and feel like existing apps you know and use every day</a:t>
            </a:r>
          </a:p>
          <a:p>
            <a:r>
              <a:rPr lang="en-US" b="1" dirty="0"/>
              <a:t>Gas</a:t>
            </a:r>
            <a:r>
              <a:rPr lang="en-US" dirty="0"/>
              <a:t>: The small amount of money you pay for each transaction that rewards nodes for providing their computing power</a:t>
            </a:r>
          </a:p>
          <a:p>
            <a:r>
              <a:rPr lang="en-US" b="1" dirty="0"/>
              <a:t>Web 3.0 browsers</a:t>
            </a:r>
            <a:r>
              <a:rPr lang="en-US" dirty="0"/>
              <a:t>: New browsers are being built that help you manage your cryptocurrency, keys, passwords, blockchain, identity, permissions, etc. In general, they will use the familiar web front-end toolkits: JavaScript, AJAX, HTML, etc. </a:t>
            </a:r>
          </a:p>
          <a:p>
            <a:endParaRPr lang="en-US" dirty="0"/>
          </a:p>
        </p:txBody>
      </p:sp>
      <p:sp>
        <p:nvSpPr>
          <p:cNvPr id="7" name="Rectangle 1">
            <a:extLst>
              <a:ext uri="{FF2B5EF4-FFF2-40B4-BE49-F238E27FC236}">
                <a16:creationId xmlns:a16="http://schemas.microsoft.com/office/drawing/2014/main" id="{E3808257-8A23-4FA1-8685-94897508F061}"/>
              </a:ext>
            </a:extLst>
          </p:cNvPr>
          <p:cNvSpPr>
            <a:spLocks noChangeArrowheads="1"/>
          </p:cNvSpPr>
          <p:nvPr/>
        </p:nvSpPr>
        <p:spPr bwMode="auto">
          <a:xfrm>
            <a:off x="833284" y="2992213"/>
            <a:ext cx="4802144" cy="428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20612" rIns="0" bIns="120612"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545452"/>
                </a:solidFill>
                <a:effectLst/>
                <a:latin typeface="&amp;quot"/>
              </a:rPr>
              <a:t>  </a:t>
            </a:r>
            <a:endParaRPr kumimoji="0" lang="en-US" altLang="en-US" sz="1900" b="0" i="0" u="none" strike="noStrike" cap="none" normalizeH="0" baseline="0" dirty="0">
              <a:ln>
                <a:noFill/>
              </a:ln>
              <a:solidFill>
                <a:srgbClr val="545452"/>
              </a:solidFill>
              <a:effectLst/>
              <a:latin typeface="&amp;quot"/>
            </a:endParaRPr>
          </a:p>
        </p:txBody>
      </p:sp>
      <p:sp>
        <p:nvSpPr>
          <p:cNvPr id="8" name="AutoShape 2" descr="Drizzle Logo">
            <a:extLst>
              <a:ext uri="{FF2B5EF4-FFF2-40B4-BE49-F238E27FC236}">
                <a16:creationId xmlns:a16="http://schemas.microsoft.com/office/drawing/2014/main" id="{FD41455A-859E-4DC1-934C-044F0A5E3148}"/>
              </a:ext>
            </a:extLst>
          </p:cNvPr>
          <p:cNvSpPr>
            <a:spLocks noChangeAspect="1" noChangeArrowheads="1"/>
          </p:cNvSpPr>
          <p:nvPr/>
        </p:nvSpPr>
        <p:spPr bwMode="auto">
          <a:xfrm>
            <a:off x="1379018" y="-768940"/>
            <a:ext cx="500002" cy="50000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itle 1">
            <a:extLst>
              <a:ext uri="{FF2B5EF4-FFF2-40B4-BE49-F238E27FC236}">
                <a16:creationId xmlns:a16="http://schemas.microsoft.com/office/drawing/2014/main" id="{64967E65-B5B2-43DC-A212-DA585C977E22}"/>
              </a:ext>
            </a:extLst>
          </p:cNvPr>
          <p:cNvSpPr txBox="1">
            <a:spLocks/>
          </p:cNvSpPr>
          <p:nvPr/>
        </p:nvSpPr>
        <p:spPr>
          <a:xfrm>
            <a:off x="932872" y="244662"/>
            <a:ext cx="4825658" cy="940770"/>
          </a:xfrm>
          <a:prstGeom prst="rect">
            <a:avLst/>
          </a:prstGeom>
          <a:solidFill>
            <a:srgbClr val="33CDAC"/>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Types of Blockchains</a:t>
            </a:r>
          </a:p>
        </p:txBody>
      </p:sp>
    </p:spTree>
    <p:extLst>
      <p:ext uri="{BB962C8B-B14F-4D97-AF65-F5344CB8AC3E}">
        <p14:creationId xmlns:p14="http://schemas.microsoft.com/office/powerpoint/2010/main" val="14807924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EE2C9-327D-497A-BD30-D401509CCB96}"/>
              </a:ext>
            </a:extLst>
          </p:cNvPr>
          <p:cNvSpPr>
            <a:spLocks noGrp="1"/>
          </p:cNvSpPr>
          <p:nvPr>
            <p:ph type="title"/>
          </p:nvPr>
        </p:nvSpPr>
        <p:spPr/>
        <p:txBody>
          <a:bodyPr/>
          <a:lstStyle/>
          <a:p>
            <a:r>
              <a:rPr lang="en-US" dirty="0"/>
              <a:t>The Hyperledger Greenhouse</a:t>
            </a:r>
          </a:p>
        </p:txBody>
      </p:sp>
      <p:sp>
        <p:nvSpPr>
          <p:cNvPr id="4" name="Footer Placeholder 3">
            <a:extLst>
              <a:ext uri="{FF2B5EF4-FFF2-40B4-BE49-F238E27FC236}">
                <a16:creationId xmlns:a16="http://schemas.microsoft.com/office/drawing/2014/main" id="{5E1C4280-E796-48D8-A7D5-52186F926E2C}"/>
              </a:ext>
            </a:extLst>
          </p:cNvPr>
          <p:cNvSpPr>
            <a:spLocks noGrp="1"/>
          </p:cNvSpPr>
          <p:nvPr>
            <p:ph type="ftr" sz="quarter" idx="11"/>
          </p:nvPr>
        </p:nvSpPr>
        <p:spPr/>
        <p:txBody>
          <a:bodyPr/>
          <a:lstStyle/>
          <a:p>
            <a:r>
              <a:rPr lang="en-US"/>
              <a:t>Blockchain Basics         Ledger Academy      9-23-2019</a:t>
            </a:r>
          </a:p>
        </p:txBody>
      </p:sp>
      <p:pic>
        <p:nvPicPr>
          <p:cNvPr id="8" name="Content Placeholder 7" descr="A screen shot of a video game&#10;&#10;Description automatically generated">
            <a:extLst>
              <a:ext uri="{FF2B5EF4-FFF2-40B4-BE49-F238E27FC236}">
                <a16:creationId xmlns:a16="http://schemas.microsoft.com/office/drawing/2014/main" id="{9D3696A1-1C50-4118-8183-02F9956A997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874806"/>
            <a:ext cx="10515600" cy="4252976"/>
          </a:xfrm>
        </p:spPr>
      </p:pic>
    </p:spTree>
    <p:extLst>
      <p:ext uri="{BB962C8B-B14F-4D97-AF65-F5344CB8AC3E}">
        <p14:creationId xmlns:p14="http://schemas.microsoft.com/office/powerpoint/2010/main" val="18864030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10"/>
        <p:cNvGrpSpPr/>
        <p:nvPr/>
      </p:nvGrpSpPr>
      <p:grpSpPr>
        <a:xfrm>
          <a:off x="0" y="0"/>
          <a:ext cx="0" cy="0"/>
          <a:chOff x="0" y="0"/>
          <a:chExt cx="0" cy="0"/>
        </a:xfrm>
      </p:grpSpPr>
      <p:sp>
        <p:nvSpPr>
          <p:cNvPr id="1211" name="Google Shape;1211;p166"/>
          <p:cNvSpPr txBox="1"/>
          <p:nvPr/>
        </p:nvSpPr>
        <p:spPr>
          <a:xfrm>
            <a:off x="608067" y="2048433"/>
            <a:ext cx="2193200" cy="1606800"/>
          </a:xfrm>
          <a:prstGeom prst="rect">
            <a:avLst/>
          </a:prstGeom>
          <a:noFill/>
          <a:ln>
            <a:noFill/>
          </a:ln>
        </p:spPr>
        <p:txBody>
          <a:bodyPr spcFirstLastPara="1" wrap="square" lIns="121900" tIns="121900" rIns="121900" bIns="121900" anchor="t" anchorCtr="0">
            <a:noAutofit/>
          </a:bodyPr>
          <a:lstStyle/>
          <a:p>
            <a:pPr algn="ctr">
              <a:buClr>
                <a:schemeClr val="dk1"/>
              </a:buClr>
              <a:buSzPts val="1100"/>
            </a:pPr>
            <a:r>
              <a:rPr lang="en-US" sz="5333" b="1">
                <a:solidFill>
                  <a:srgbClr val="74D1D6"/>
                </a:solidFill>
                <a:latin typeface="Proxima Nova"/>
                <a:ea typeface="Proxima Nova"/>
                <a:cs typeface="Proxima Nova"/>
                <a:sym typeface="Proxima Nova"/>
              </a:rPr>
              <a:t>3</a:t>
            </a:r>
            <a:r>
              <a:rPr lang="en-US" sz="2400" b="1">
                <a:solidFill>
                  <a:srgbClr val="74D1D6"/>
                </a:solidFill>
                <a:latin typeface="Proxima Nova"/>
                <a:ea typeface="Proxima Nova"/>
                <a:cs typeface="Proxima Nova"/>
                <a:sym typeface="Proxima Nova"/>
              </a:rPr>
              <a:t>.5</a:t>
            </a:r>
            <a:endParaRPr sz="2400">
              <a:solidFill>
                <a:srgbClr val="74D1D6"/>
              </a:solidFill>
              <a:latin typeface="Proxima Nova"/>
              <a:ea typeface="Proxima Nova"/>
              <a:cs typeface="Proxima Nova"/>
              <a:sym typeface="Proxima Nova"/>
            </a:endParaRPr>
          </a:p>
          <a:p>
            <a:pPr algn="ctr"/>
            <a:r>
              <a:rPr lang="en-US" sz="1467">
                <a:solidFill>
                  <a:srgbClr val="414042"/>
                </a:solidFill>
                <a:latin typeface="Proxima Nova"/>
                <a:ea typeface="Proxima Nova"/>
                <a:cs typeface="Proxima Nova"/>
                <a:sym typeface="Proxima Nova"/>
              </a:rPr>
              <a:t>Years since launch</a:t>
            </a:r>
            <a:endParaRPr sz="1467">
              <a:solidFill>
                <a:srgbClr val="414042"/>
              </a:solidFill>
              <a:latin typeface="Proxima Nova"/>
              <a:ea typeface="Proxima Nova"/>
              <a:cs typeface="Proxima Nova"/>
              <a:sym typeface="Proxima Nova"/>
            </a:endParaRPr>
          </a:p>
        </p:txBody>
      </p:sp>
      <p:sp>
        <p:nvSpPr>
          <p:cNvPr id="1212" name="Google Shape;1212;p166"/>
          <p:cNvSpPr txBox="1"/>
          <p:nvPr/>
        </p:nvSpPr>
        <p:spPr>
          <a:xfrm>
            <a:off x="2763200" y="2048433"/>
            <a:ext cx="2163600" cy="1606800"/>
          </a:xfrm>
          <a:prstGeom prst="rect">
            <a:avLst/>
          </a:prstGeom>
          <a:noFill/>
          <a:ln>
            <a:noFill/>
          </a:ln>
        </p:spPr>
        <p:txBody>
          <a:bodyPr spcFirstLastPara="1" wrap="square" lIns="121900" tIns="121900" rIns="121900" bIns="121900" anchor="t" anchorCtr="0">
            <a:noAutofit/>
          </a:bodyPr>
          <a:lstStyle/>
          <a:p>
            <a:pPr algn="ctr"/>
            <a:r>
              <a:rPr lang="en-US" sz="5333" b="1">
                <a:solidFill>
                  <a:srgbClr val="74D1D6"/>
                </a:solidFill>
                <a:latin typeface="Proxima Nova"/>
                <a:ea typeface="Proxima Nova"/>
                <a:cs typeface="Proxima Nova"/>
                <a:sym typeface="Proxima Nova"/>
              </a:rPr>
              <a:t>4</a:t>
            </a:r>
            <a:r>
              <a:rPr lang="en-US" sz="2400">
                <a:solidFill>
                  <a:srgbClr val="414042"/>
                </a:solidFill>
                <a:latin typeface="Proxima Nova"/>
                <a:ea typeface="Proxima Nova"/>
                <a:cs typeface="Proxima Nova"/>
                <a:sym typeface="Proxima Nova"/>
              </a:rPr>
              <a:t> </a:t>
            </a:r>
            <a:endParaRPr sz="2400">
              <a:solidFill>
                <a:srgbClr val="414042"/>
              </a:solidFill>
              <a:latin typeface="Proxima Nova"/>
              <a:ea typeface="Proxima Nova"/>
              <a:cs typeface="Proxima Nova"/>
              <a:sym typeface="Proxima Nova"/>
            </a:endParaRPr>
          </a:p>
          <a:p>
            <a:pPr algn="ctr"/>
            <a:r>
              <a:rPr lang="en-US" sz="1467">
                <a:solidFill>
                  <a:srgbClr val="414042"/>
                </a:solidFill>
                <a:latin typeface="Proxima Nova"/>
                <a:ea typeface="Proxima Nova"/>
                <a:cs typeface="Proxima Nova"/>
                <a:sym typeface="Proxima Nova"/>
              </a:rPr>
              <a:t>Libraries</a:t>
            </a:r>
            <a:endParaRPr sz="1467">
              <a:solidFill>
                <a:srgbClr val="414042"/>
              </a:solidFill>
              <a:latin typeface="Proxima Nova"/>
              <a:ea typeface="Proxima Nova"/>
              <a:cs typeface="Proxima Nova"/>
              <a:sym typeface="Proxima Nova"/>
            </a:endParaRPr>
          </a:p>
        </p:txBody>
      </p:sp>
      <p:sp>
        <p:nvSpPr>
          <p:cNvPr id="1213" name="Google Shape;1213;p166"/>
          <p:cNvSpPr txBox="1"/>
          <p:nvPr/>
        </p:nvSpPr>
        <p:spPr>
          <a:xfrm>
            <a:off x="5528684" y="2048433"/>
            <a:ext cx="803600" cy="1606800"/>
          </a:xfrm>
          <a:prstGeom prst="rect">
            <a:avLst/>
          </a:prstGeom>
          <a:noFill/>
          <a:ln>
            <a:noFill/>
          </a:ln>
        </p:spPr>
        <p:txBody>
          <a:bodyPr spcFirstLastPara="1" wrap="square" lIns="121900" tIns="121900" rIns="121900" bIns="121900" anchor="t" anchorCtr="0">
            <a:noAutofit/>
          </a:bodyPr>
          <a:lstStyle/>
          <a:p>
            <a:pPr algn="ctr"/>
            <a:r>
              <a:rPr lang="en-US" sz="5333" b="1">
                <a:solidFill>
                  <a:srgbClr val="74D1D6"/>
                </a:solidFill>
                <a:latin typeface="Proxima Nova"/>
                <a:ea typeface="Proxima Nova"/>
                <a:cs typeface="Proxima Nova"/>
                <a:sym typeface="Proxima Nova"/>
              </a:rPr>
              <a:t>4</a:t>
            </a:r>
            <a:r>
              <a:rPr lang="en-US" sz="2400">
                <a:solidFill>
                  <a:srgbClr val="74D1D6"/>
                </a:solidFill>
                <a:latin typeface="Proxima Nova"/>
                <a:ea typeface="Proxima Nova"/>
                <a:cs typeface="Proxima Nova"/>
                <a:sym typeface="Proxima Nova"/>
              </a:rPr>
              <a:t> </a:t>
            </a:r>
            <a:endParaRPr sz="2400">
              <a:solidFill>
                <a:srgbClr val="74D1D6"/>
              </a:solidFill>
              <a:latin typeface="Proxima Nova"/>
              <a:ea typeface="Proxima Nova"/>
              <a:cs typeface="Proxima Nova"/>
              <a:sym typeface="Proxima Nova"/>
            </a:endParaRPr>
          </a:p>
          <a:p>
            <a:pPr algn="ctr"/>
            <a:r>
              <a:rPr lang="en-US" sz="1467">
                <a:solidFill>
                  <a:srgbClr val="414042"/>
                </a:solidFill>
                <a:latin typeface="Proxima Nova"/>
                <a:ea typeface="Proxima Nova"/>
                <a:cs typeface="Proxima Nova"/>
                <a:sym typeface="Proxima Nova"/>
              </a:rPr>
              <a:t>Tools</a:t>
            </a:r>
            <a:endParaRPr sz="1467">
              <a:solidFill>
                <a:srgbClr val="414042"/>
              </a:solidFill>
              <a:latin typeface="Proxima Nova"/>
              <a:ea typeface="Proxima Nova"/>
              <a:cs typeface="Proxima Nova"/>
              <a:sym typeface="Proxima Nova"/>
            </a:endParaRPr>
          </a:p>
        </p:txBody>
      </p:sp>
      <p:sp>
        <p:nvSpPr>
          <p:cNvPr id="1214" name="Google Shape;1214;p166"/>
          <p:cNvSpPr txBox="1"/>
          <p:nvPr/>
        </p:nvSpPr>
        <p:spPr>
          <a:xfrm>
            <a:off x="7256384" y="2048433"/>
            <a:ext cx="1574000" cy="1606800"/>
          </a:xfrm>
          <a:prstGeom prst="rect">
            <a:avLst/>
          </a:prstGeom>
          <a:noFill/>
          <a:ln>
            <a:noFill/>
          </a:ln>
        </p:spPr>
        <p:txBody>
          <a:bodyPr spcFirstLastPara="1" wrap="square" lIns="121900" tIns="121900" rIns="121900" bIns="121900" anchor="t" anchorCtr="0">
            <a:noAutofit/>
          </a:bodyPr>
          <a:lstStyle/>
          <a:p>
            <a:pPr algn="ctr"/>
            <a:r>
              <a:rPr lang="en-US" sz="5333" b="1">
                <a:solidFill>
                  <a:srgbClr val="74D1D6"/>
                </a:solidFill>
                <a:latin typeface="Proxima Nova"/>
                <a:ea typeface="Proxima Nova"/>
                <a:cs typeface="Proxima Nova"/>
                <a:sym typeface="Proxima Nova"/>
              </a:rPr>
              <a:t>5</a:t>
            </a:r>
            <a:endParaRPr sz="2400">
              <a:solidFill>
                <a:srgbClr val="414042"/>
              </a:solidFill>
              <a:latin typeface="Proxima Nova"/>
              <a:ea typeface="Proxima Nova"/>
              <a:cs typeface="Proxima Nova"/>
              <a:sym typeface="Proxima Nova"/>
            </a:endParaRPr>
          </a:p>
          <a:p>
            <a:pPr algn="ctr"/>
            <a:r>
              <a:rPr lang="en-US" sz="1467">
                <a:solidFill>
                  <a:srgbClr val="414042"/>
                </a:solidFill>
                <a:latin typeface="Proxima Nova"/>
                <a:ea typeface="Proxima Nova"/>
                <a:cs typeface="Proxima Nova"/>
                <a:sym typeface="Proxima Nova"/>
              </a:rPr>
              <a:t>Distributed Ledgers</a:t>
            </a:r>
            <a:endParaRPr sz="1467">
              <a:solidFill>
                <a:srgbClr val="414042"/>
              </a:solidFill>
              <a:latin typeface="Proxima Nova"/>
              <a:ea typeface="Proxima Nova"/>
              <a:cs typeface="Proxima Nova"/>
              <a:sym typeface="Proxima Nova"/>
            </a:endParaRPr>
          </a:p>
        </p:txBody>
      </p:sp>
      <p:sp>
        <p:nvSpPr>
          <p:cNvPr id="1215" name="Google Shape;1215;p166"/>
          <p:cNvSpPr txBox="1"/>
          <p:nvPr/>
        </p:nvSpPr>
        <p:spPr>
          <a:xfrm>
            <a:off x="8728733" y="2048433"/>
            <a:ext cx="2855200" cy="1606800"/>
          </a:xfrm>
          <a:prstGeom prst="rect">
            <a:avLst/>
          </a:prstGeom>
          <a:noFill/>
          <a:ln>
            <a:noFill/>
          </a:ln>
        </p:spPr>
        <p:txBody>
          <a:bodyPr spcFirstLastPara="1" wrap="square" lIns="121900" tIns="121900" rIns="121900" bIns="121900" anchor="t" anchorCtr="0">
            <a:noAutofit/>
          </a:bodyPr>
          <a:lstStyle/>
          <a:p>
            <a:pPr algn="ctr"/>
            <a:r>
              <a:rPr lang="en-US" sz="5333" b="1">
                <a:solidFill>
                  <a:srgbClr val="74D1D6"/>
                </a:solidFill>
                <a:latin typeface="Proxima Nova"/>
                <a:ea typeface="Proxima Nova"/>
                <a:cs typeface="Proxima Nova"/>
                <a:sym typeface="Proxima Nova"/>
              </a:rPr>
              <a:t>3</a:t>
            </a:r>
            <a:r>
              <a:rPr lang="en-US" sz="2400">
                <a:solidFill>
                  <a:srgbClr val="414042"/>
                </a:solidFill>
                <a:latin typeface="Proxima Nova"/>
                <a:ea typeface="Proxima Nova"/>
                <a:cs typeface="Proxima Nova"/>
                <a:sym typeface="Proxima Nova"/>
              </a:rPr>
              <a:t> </a:t>
            </a:r>
            <a:endParaRPr sz="2400">
              <a:solidFill>
                <a:srgbClr val="414042"/>
              </a:solidFill>
              <a:latin typeface="Proxima Nova"/>
              <a:ea typeface="Proxima Nova"/>
              <a:cs typeface="Proxima Nova"/>
              <a:sym typeface="Proxima Nova"/>
            </a:endParaRPr>
          </a:p>
          <a:p>
            <a:pPr algn="ctr"/>
            <a:r>
              <a:rPr lang="en-US" sz="1467">
                <a:solidFill>
                  <a:srgbClr val="414042"/>
                </a:solidFill>
                <a:latin typeface="Proxima Nova"/>
                <a:ea typeface="Proxima Nova"/>
                <a:cs typeface="Proxima Nova"/>
                <a:sym typeface="Proxima Nova"/>
              </a:rPr>
              <a:t>1.0+ Production Releases</a:t>
            </a:r>
            <a:endParaRPr sz="1467" b="1">
              <a:solidFill>
                <a:srgbClr val="414042"/>
              </a:solidFill>
              <a:latin typeface="Proxima Nova"/>
              <a:ea typeface="Proxima Nova"/>
              <a:cs typeface="Proxima Nova"/>
              <a:sym typeface="Proxima Nova"/>
            </a:endParaRPr>
          </a:p>
        </p:txBody>
      </p:sp>
      <p:sp>
        <p:nvSpPr>
          <p:cNvPr id="1216" name="Google Shape;1216;p166"/>
          <p:cNvSpPr txBox="1"/>
          <p:nvPr/>
        </p:nvSpPr>
        <p:spPr>
          <a:xfrm>
            <a:off x="608067" y="4465500"/>
            <a:ext cx="2193200" cy="1606800"/>
          </a:xfrm>
          <a:prstGeom prst="rect">
            <a:avLst/>
          </a:prstGeom>
          <a:noFill/>
          <a:ln>
            <a:noFill/>
          </a:ln>
        </p:spPr>
        <p:txBody>
          <a:bodyPr spcFirstLastPara="1" wrap="square" lIns="121900" tIns="121900" rIns="121900" bIns="121900" anchor="t" anchorCtr="0">
            <a:noAutofit/>
          </a:bodyPr>
          <a:lstStyle/>
          <a:p>
            <a:pPr algn="ctr"/>
            <a:r>
              <a:rPr lang="en-US" sz="5333" b="1">
                <a:solidFill>
                  <a:srgbClr val="74D1D6"/>
                </a:solidFill>
                <a:latin typeface="Proxima Nova"/>
                <a:ea typeface="Proxima Nova"/>
                <a:cs typeface="Proxima Nova"/>
                <a:sym typeface="Proxima Nova"/>
              </a:rPr>
              <a:t>275+</a:t>
            </a:r>
            <a:r>
              <a:rPr lang="en-US" sz="2400">
                <a:solidFill>
                  <a:srgbClr val="414042"/>
                </a:solidFill>
                <a:latin typeface="Proxima Nova"/>
                <a:ea typeface="Proxima Nova"/>
                <a:cs typeface="Proxima Nova"/>
                <a:sym typeface="Proxima Nova"/>
              </a:rPr>
              <a:t> </a:t>
            </a:r>
            <a:endParaRPr sz="2400">
              <a:solidFill>
                <a:srgbClr val="414042"/>
              </a:solidFill>
              <a:latin typeface="Proxima Nova"/>
              <a:ea typeface="Proxima Nova"/>
              <a:cs typeface="Proxima Nova"/>
              <a:sym typeface="Proxima Nova"/>
            </a:endParaRPr>
          </a:p>
          <a:p>
            <a:pPr algn="ctr"/>
            <a:r>
              <a:rPr lang="en-US" sz="1467">
                <a:solidFill>
                  <a:srgbClr val="414042"/>
                </a:solidFill>
                <a:latin typeface="Proxima Nova"/>
                <a:ea typeface="Proxima Nova"/>
                <a:cs typeface="Proxima Nova"/>
                <a:sym typeface="Proxima Nova"/>
              </a:rPr>
              <a:t>Members</a:t>
            </a:r>
            <a:br>
              <a:rPr lang="en-US" sz="1467">
                <a:solidFill>
                  <a:srgbClr val="414042"/>
                </a:solidFill>
                <a:latin typeface="Proxima Nova"/>
                <a:ea typeface="Proxima Nova"/>
                <a:cs typeface="Proxima Nova"/>
                <a:sym typeface="Proxima Nova"/>
              </a:rPr>
            </a:br>
            <a:r>
              <a:rPr lang="en-US" sz="1467">
                <a:solidFill>
                  <a:srgbClr val="414042"/>
                </a:solidFill>
                <a:latin typeface="Proxima Nova"/>
                <a:ea typeface="Proxima Nova"/>
                <a:cs typeface="Proxima Nova"/>
                <a:sym typeface="Proxima Nova"/>
              </a:rPr>
              <a:t>(50+ in AsiaPac)</a:t>
            </a:r>
            <a:endParaRPr sz="1467">
              <a:solidFill>
                <a:srgbClr val="414042"/>
              </a:solidFill>
              <a:latin typeface="Proxima Nova"/>
              <a:ea typeface="Proxima Nova"/>
              <a:cs typeface="Proxima Nova"/>
              <a:sym typeface="Proxima Nova"/>
            </a:endParaRPr>
          </a:p>
        </p:txBody>
      </p:sp>
      <p:sp>
        <p:nvSpPr>
          <p:cNvPr id="1217" name="Google Shape;1217;p166"/>
          <p:cNvSpPr txBox="1"/>
          <p:nvPr/>
        </p:nvSpPr>
        <p:spPr>
          <a:xfrm>
            <a:off x="2707200" y="4465500"/>
            <a:ext cx="2193200" cy="1606800"/>
          </a:xfrm>
          <a:prstGeom prst="rect">
            <a:avLst/>
          </a:prstGeom>
          <a:noFill/>
          <a:ln>
            <a:noFill/>
          </a:ln>
        </p:spPr>
        <p:txBody>
          <a:bodyPr spcFirstLastPara="1" wrap="square" lIns="121900" tIns="121900" rIns="121900" bIns="121900" anchor="t" anchorCtr="0">
            <a:noAutofit/>
          </a:bodyPr>
          <a:lstStyle/>
          <a:p>
            <a:pPr algn="ctr"/>
            <a:r>
              <a:rPr lang="en-US" sz="5333" b="1">
                <a:solidFill>
                  <a:srgbClr val="74D1D6"/>
                </a:solidFill>
                <a:latin typeface="Proxima Nova"/>
                <a:ea typeface="Proxima Nova"/>
                <a:cs typeface="Proxima Nova"/>
                <a:sym typeface="Proxima Nova"/>
              </a:rPr>
              <a:t>14</a:t>
            </a:r>
            <a:r>
              <a:rPr lang="en-US" sz="2400">
                <a:solidFill>
                  <a:srgbClr val="74D1D6"/>
                </a:solidFill>
                <a:latin typeface="Proxima Nova"/>
                <a:ea typeface="Proxima Nova"/>
                <a:cs typeface="Proxima Nova"/>
                <a:sym typeface="Proxima Nova"/>
              </a:rPr>
              <a:t> </a:t>
            </a:r>
            <a:endParaRPr sz="2400">
              <a:solidFill>
                <a:srgbClr val="74D1D6"/>
              </a:solidFill>
              <a:latin typeface="Proxima Nova"/>
              <a:ea typeface="Proxima Nova"/>
              <a:cs typeface="Proxima Nova"/>
              <a:sym typeface="Proxima Nova"/>
            </a:endParaRPr>
          </a:p>
          <a:p>
            <a:pPr algn="ctr"/>
            <a:r>
              <a:rPr lang="en-US" sz="1467">
                <a:solidFill>
                  <a:srgbClr val="414042"/>
                </a:solidFill>
                <a:latin typeface="Proxima Nova"/>
                <a:ea typeface="Proxima Nova"/>
                <a:cs typeface="Proxima Nova"/>
                <a:sym typeface="Proxima Nova"/>
              </a:rPr>
              <a:t>Active Community Working Groups &amp;</a:t>
            </a:r>
            <a:endParaRPr sz="1467">
              <a:solidFill>
                <a:srgbClr val="414042"/>
              </a:solidFill>
              <a:latin typeface="Proxima Nova"/>
              <a:ea typeface="Proxima Nova"/>
              <a:cs typeface="Proxima Nova"/>
              <a:sym typeface="Proxima Nova"/>
            </a:endParaRPr>
          </a:p>
          <a:p>
            <a:pPr algn="ctr"/>
            <a:r>
              <a:rPr lang="en-US" sz="1467">
                <a:solidFill>
                  <a:srgbClr val="414042"/>
                </a:solidFill>
                <a:latin typeface="Proxima Nova"/>
                <a:ea typeface="Proxima Nova"/>
                <a:cs typeface="Proxima Nova"/>
                <a:sym typeface="Proxima Nova"/>
              </a:rPr>
              <a:t>Special Interest Groups</a:t>
            </a:r>
            <a:endParaRPr sz="1467">
              <a:solidFill>
                <a:srgbClr val="414042"/>
              </a:solidFill>
              <a:latin typeface="Proxima Nova"/>
              <a:ea typeface="Proxima Nova"/>
              <a:cs typeface="Proxima Nova"/>
              <a:sym typeface="Proxima Nova"/>
            </a:endParaRPr>
          </a:p>
        </p:txBody>
      </p:sp>
      <p:sp>
        <p:nvSpPr>
          <p:cNvPr id="1218" name="Google Shape;1218;p166"/>
          <p:cNvSpPr txBox="1"/>
          <p:nvPr/>
        </p:nvSpPr>
        <p:spPr>
          <a:xfrm>
            <a:off x="4954500" y="4465500"/>
            <a:ext cx="1878000" cy="1606800"/>
          </a:xfrm>
          <a:prstGeom prst="rect">
            <a:avLst/>
          </a:prstGeom>
          <a:noFill/>
          <a:ln>
            <a:noFill/>
          </a:ln>
        </p:spPr>
        <p:txBody>
          <a:bodyPr spcFirstLastPara="1" wrap="square" lIns="121900" tIns="121900" rIns="121900" bIns="121900" anchor="t" anchorCtr="0">
            <a:noAutofit/>
          </a:bodyPr>
          <a:lstStyle/>
          <a:p>
            <a:pPr algn="ctr"/>
            <a:r>
              <a:rPr lang="en-US" sz="4400" b="1" dirty="0">
                <a:solidFill>
                  <a:srgbClr val="74D1D6"/>
                </a:solidFill>
                <a:latin typeface="Proxima Nova"/>
                <a:ea typeface="Proxima Nova"/>
                <a:cs typeface="Proxima Nova"/>
                <a:sym typeface="Proxima Nova"/>
              </a:rPr>
              <a:t>175+</a:t>
            </a:r>
            <a:r>
              <a:rPr lang="en-US" dirty="0">
                <a:solidFill>
                  <a:srgbClr val="414042"/>
                </a:solidFill>
                <a:latin typeface="Proxima Nova"/>
                <a:ea typeface="Proxima Nova"/>
                <a:cs typeface="Proxima Nova"/>
                <a:sym typeface="Proxima Nova"/>
              </a:rPr>
              <a:t> </a:t>
            </a:r>
            <a:endParaRPr dirty="0">
              <a:solidFill>
                <a:srgbClr val="414042"/>
              </a:solidFill>
              <a:latin typeface="Proxima Nova"/>
              <a:ea typeface="Proxima Nova"/>
              <a:cs typeface="Proxima Nova"/>
              <a:sym typeface="Proxima Nova"/>
            </a:endParaRPr>
          </a:p>
          <a:p>
            <a:pPr algn="ctr"/>
            <a:r>
              <a:rPr lang="en-US" sz="1467" dirty="0">
                <a:solidFill>
                  <a:srgbClr val="414042"/>
                </a:solidFill>
                <a:latin typeface="Proxima Nova"/>
                <a:ea typeface="Proxima Nova"/>
                <a:cs typeface="Proxima Nova"/>
                <a:sym typeface="Proxima Nova"/>
              </a:rPr>
              <a:t>Meetups</a:t>
            </a:r>
            <a:br>
              <a:rPr lang="en-US" sz="1467" dirty="0">
                <a:solidFill>
                  <a:srgbClr val="414042"/>
                </a:solidFill>
                <a:latin typeface="Proxima Nova"/>
                <a:ea typeface="Proxima Nova"/>
                <a:cs typeface="Proxima Nova"/>
                <a:sym typeface="Proxima Nova"/>
              </a:rPr>
            </a:br>
            <a:r>
              <a:rPr lang="en-US" sz="1467" dirty="0">
                <a:solidFill>
                  <a:srgbClr val="414042"/>
                </a:solidFill>
                <a:latin typeface="Proxima Nova"/>
                <a:ea typeface="Proxima Nova"/>
                <a:cs typeface="Proxima Nova"/>
                <a:sym typeface="Proxima Nova"/>
              </a:rPr>
              <a:t>Worldwide</a:t>
            </a:r>
            <a:endParaRPr sz="1467" dirty="0">
              <a:solidFill>
                <a:srgbClr val="414042"/>
              </a:solidFill>
              <a:latin typeface="Proxima Nova"/>
              <a:ea typeface="Proxima Nova"/>
              <a:cs typeface="Proxima Nova"/>
              <a:sym typeface="Proxima Nova"/>
            </a:endParaRPr>
          </a:p>
          <a:p>
            <a:pPr algn="ctr"/>
            <a:r>
              <a:rPr lang="en-US" sz="1467" dirty="0">
                <a:solidFill>
                  <a:srgbClr val="414042"/>
                </a:solidFill>
                <a:latin typeface="Proxima Nova"/>
                <a:ea typeface="Proxima Nova"/>
                <a:cs typeface="Proxima Nova"/>
                <a:sym typeface="Proxima Nova"/>
              </a:rPr>
              <a:t>(75+ countries)</a:t>
            </a:r>
            <a:endParaRPr sz="1467" dirty="0">
              <a:solidFill>
                <a:srgbClr val="414042"/>
              </a:solidFill>
              <a:latin typeface="Proxima Nova"/>
              <a:ea typeface="Proxima Nova"/>
              <a:cs typeface="Proxima Nova"/>
              <a:sym typeface="Proxima Nova"/>
            </a:endParaRPr>
          </a:p>
        </p:txBody>
      </p:sp>
      <p:sp>
        <p:nvSpPr>
          <p:cNvPr id="1219" name="Google Shape;1219;p166"/>
          <p:cNvSpPr txBox="1"/>
          <p:nvPr/>
        </p:nvSpPr>
        <p:spPr>
          <a:xfrm>
            <a:off x="7104400" y="4465500"/>
            <a:ext cx="1878000" cy="1606800"/>
          </a:xfrm>
          <a:prstGeom prst="rect">
            <a:avLst/>
          </a:prstGeom>
          <a:noFill/>
          <a:ln>
            <a:noFill/>
          </a:ln>
        </p:spPr>
        <p:txBody>
          <a:bodyPr spcFirstLastPara="1" wrap="square" lIns="121900" tIns="121900" rIns="121900" bIns="121900" anchor="t" anchorCtr="0">
            <a:noAutofit/>
          </a:bodyPr>
          <a:lstStyle/>
          <a:p>
            <a:pPr algn="ctr"/>
            <a:r>
              <a:rPr lang="en-US" sz="4000" b="1" dirty="0">
                <a:solidFill>
                  <a:srgbClr val="74D1D6"/>
                </a:solidFill>
                <a:latin typeface="Proxima Nova"/>
                <a:ea typeface="Proxima Nova"/>
                <a:cs typeface="Proxima Nova"/>
                <a:sym typeface="Proxima Nova"/>
              </a:rPr>
              <a:t>62K+</a:t>
            </a:r>
            <a:r>
              <a:rPr lang="en-US" sz="1600" dirty="0">
                <a:solidFill>
                  <a:srgbClr val="74D1D6"/>
                </a:solidFill>
                <a:latin typeface="Proxima Nova"/>
                <a:ea typeface="Proxima Nova"/>
                <a:cs typeface="Proxima Nova"/>
                <a:sym typeface="Proxima Nova"/>
              </a:rPr>
              <a:t> </a:t>
            </a:r>
            <a:endParaRPr sz="1600" dirty="0">
              <a:solidFill>
                <a:srgbClr val="74D1D6"/>
              </a:solidFill>
              <a:latin typeface="Proxima Nova"/>
              <a:ea typeface="Proxima Nova"/>
              <a:cs typeface="Proxima Nova"/>
              <a:sym typeface="Proxima Nova"/>
            </a:endParaRPr>
          </a:p>
          <a:p>
            <a:pPr algn="ctr"/>
            <a:r>
              <a:rPr lang="en-US" sz="1467" dirty="0">
                <a:solidFill>
                  <a:srgbClr val="414042"/>
                </a:solidFill>
                <a:latin typeface="Proxima Nova"/>
                <a:ea typeface="Proxima Nova"/>
                <a:cs typeface="Proxima Nova"/>
                <a:sym typeface="Proxima Nova"/>
              </a:rPr>
              <a:t>Meetup</a:t>
            </a:r>
            <a:br>
              <a:rPr lang="en-US" sz="1467" dirty="0">
                <a:solidFill>
                  <a:srgbClr val="414042"/>
                </a:solidFill>
                <a:latin typeface="Proxima Nova"/>
                <a:ea typeface="Proxima Nova"/>
                <a:cs typeface="Proxima Nova"/>
                <a:sym typeface="Proxima Nova"/>
              </a:rPr>
            </a:br>
            <a:r>
              <a:rPr lang="en-US" sz="1467" dirty="0">
                <a:solidFill>
                  <a:srgbClr val="414042"/>
                </a:solidFill>
                <a:latin typeface="Proxima Nova"/>
                <a:ea typeface="Proxima Nova"/>
                <a:cs typeface="Proxima Nova"/>
                <a:sym typeface="Proxima Nova"/>
              </a:rPr>
              <a:t>Participants</a:t>
            </a:r>
            <a:endParaRPr sz="1467" dirty="0">
              <a:solidFill>
                <a:srgbClr val="414042"/>
              </a:solidFill>
              <a:latin typeface="Proxima Nova"/>
              <a:ea typeface="Proxima Nova"/>
              <a:cs typeface="Proxima Nova"/>
              <a:sym typeface="Proxima Nova"/>
            </a:endParaRPr>
          </a:p>
        </p:txBody>
      </p:sp>
      <p:sp>
        <p:nvSpPr>
          <p:cNvPr id="1220" name="Google Shape;1220;p166"/>
          <p:cNvSpPr txBox="1"/>
          <p:nvPr/>
        </p:nvSpPr>
        <p:spPr>
          <a:xfrm>
            <a:off x="8728733" y="4465500"/>
            <a:ext cx="2855200" cy="1606800"/>
          </a:xfrm>
          <a:prstGeom prst="rect">
            <a:avLst/>
          </a:prstGeom>
          <a:noFill/>
          <a:ln>
            <a:noFill/>
          </a:ln>
        </p:spPr>
        <p:txBody>
          <a:bodyPr spcFirstLastPara="1" wrap="square" lIns="121900" tIns="121900" rIns="121900" bIns="121900" anchor="t" anchorCtr="0">
            <a:noAutofit/>
          </a:bodyPr>
          <a:lstStyle/>
          <a:p>
            <a:pPr algn="ctr"/>
            <a:r>
              <a:rPr lang="en-US" sz="4400" b="1" dirty="0">
                <a:solidFill>
                  <a:srgbClr val="74D1D6"/>
                </a:solidFill>
                <a:latin typeface="Proxima Nova"/>
                <a:ea typeface="Proxima Nova"/>
                <a:cs typeface="Proxima Nova"/>
                <a:sym typeface="Proxima Nova"/>
              </a:rPr>
              <a:t>2,000+</a:t>
            </a:r>
            <a:r>
              <a:rPr lang="en-US" dirty="0">
                <a:solidFill>
                  <a:srgbClr val="74D1D6"/>
                </a:solidFill>
                <a:latin typeface="Proxima Nova"/>
                <a:ea typeface="Proxima Nova"/>
                <a:cs typeface="Proxima Nova"/>
                <a:sym typeface="Proxima Nova"/>
              </a:rPr>
              <a:t> </a:t>
            </a:r>
            <a:endParaRPr dirty="0">
              <a:solidFill>
                <a:srgbClr val="74D1D6"/>
              </a:solidFill>
              <a:latin typeface="Proxima Nova"/>
              <a:ea typeface="Proxima Nova"/>
              <a:cs typeface="Proxima Nova"/>
              <a:sym typeface="Proxima Nova"/>
            </a:endParaRPr>
          </a:p>
          <a:p>
            <a:pPr algn="ctr"/>
            <a:r>
              <a:rPr lang="en-US" sz="1200" dirty="0">
                <a:solidFill>
                  <a:srgbClr val="414042"/>
                </a:solidFill>
                <a:latin typeface="Proxima Nova"/>
                <a:ea typeface="Proxima Nova"/>
                <a:cs typeface="Proxima Nova"/>
                <a:sym typeface="Proxima Nova"/>
              </a:rPr>
              <a:t>Media Clips Per Month </a:t>
            </a:r>
            <a:br>
              <a:rPr lang="en-US" sz="1467" dirty="0">
                <a:solidFill>
                  <a:srgbClr val="414042"/>
                </a:solidFill>
                <a:latin typeface="Proxima Nova"/>
                <a:ea typeface="Proxima Nova"/>
                <a:cs typeface="Proxima Nova"/>
                <a:sym typeface="Proxima Nova"/>
              </a:rPr>
            </a:br>
            <a:endParaRPr sz="1467" b="1" dirty="0">
              <a:solidFill>
                <a:srgbClr val="414042"/>
              </a:solidFill>
              <a:latin typeface="Proxima Nova"/>
              <a:ea typeface="Proxima Nova"/>
              <a:cs typeface="Proxima Nova"/>
              <a:sym typeface="Proxima Nova"/>
            </a:endParaRPr>
          </a:p>
        </p:txBody>
      </p:sp>
      <p:pic>
        <p:nvPicPr>
          <p:cNvPr id="1221" name="Google Shape;1221;p166"/>
          <p:cNvPicPr preferRelativeResize="0"/>
          <p:nvPr/>
        </p:nvPicPr>
        <p:blipFill rotWithShape="1">
          <a:blip r:embed="rId3">
            <a:alphaModFix/>
          </a:blip>
          <a:srcRect t="159" b="169"/>
          <a:stretch/>
        </p:blipFill>
        <p:spPr>
          <a:xfrm>
            <a:off x="1237100" y="1170201"/>
            <a:ext cx="935101" cy="932033"/>
          </a:xfrm>
          <a:prstGeom prst="rect">
            <a:avLst/>
          </a:prstGeom>
          <a:noFill/>
          <a:ln>
            <a:noFill/>
          </a:ln>
        </p:spPr>
      </p:pic>
      <p:pic>
        <p:nvPicPr>
          <p:cNvPr id="1222" name="Google Shape;1222;p166"/>
          <p:cNvPicPr preferRelativeResize="0"/>
          <p:nvPr/>
        </p:nvPicPr>
        <p:blipFill rotWithShape="1">
          <a:blip r:embed="rId4">
            <a:alphaModFix/>
          </a:blip>
          <a:srcRect t="59" b="59"/>
          <a:stretch/>
        </p:blipFill>
        <p:spPr>
          <a:xfrm>
            <a:off x="1237100" y="3608634"/>
            <a:ext cx="935101" cy="932033"/>
          </a:xfrm>
          <a:prstGeom prst="rect">
            <a:avLst/>
          </a:prstGeom>
          <a:noFill/>
          <a:ln>
            <a:noFill/>
          </a:ln>
        </p:spPr>
      </p:pic>
      <p:pic>
        <p:nvPicPr>
          <p:cNvPr id="1223" name="Google Shape;1223;p166"/>
          <p:cNvPicPr preferRelativeResize="0"/>
          <p:nvPr/>
        </p:nvPicPr>
        <p:blipFill rotWithShape="1">
          <a:blip r:embed="rId5">
            <a:alphaModFix/>
          </a:blip>
          <a:srcRect t="159" b="169"/>
          <a:stretch/>
        </p:blipFill>
        <p:spPr>
          <a:xfrm>
            <a:off x="3350018" y="1170201"/>
            <a:ext cx="935101" cy="932033"/>
          </a:xfrm>
          <a:prstGeom prst="rect">
            <a:avLst/>
          </a:prstGeom>
          <a:noFill/>
          <a:ln>
            <a:noFill/>
          </a:ln>
        </p:spPr>
      </p:pic>
      <p:pic>
        <p:nvPicPr>
          <p:cNvPr id="1224" name="Google Shape;1224;p166"/>
          <p:cNvPicPr preferRelativeResize="0"/>
          <p:nvPr/>
        </p:nvPicPr>
        <p:blipFill rotWithShape="1">
          <a:blip r:embed="rId6">
            <a:alphaModFix/>
          </a:blip>
          <a:srcRect t="59" b="59"/>
          <a:stretch/>
        </p:blipFill>
        <p:spPr>
          <a:xfrm>
            <a:off x="3350018" y="3608634"/>
            <a:ext cx="935101" cy="932033"/>
          </a:xfrm>
          <a:prstGeom prst="rect">
            <a:avLst/>
          </a:prstGeom>
          <a:noFill/>
          <a:ln>
            <a:noFill/>
          </a:ln>
        </p:spPr>
      </p:pic>
      <p:pic>
        <p:nvPicPr>
          <p:cNvPr id="1225" name="Google Shape;1225;p166"/>
          <p:cNvPicPr preferRelativeResize="0"/>
          <p:nvPr/>
        </p:nvPicPr>
        <p:blipFill rotWithShape="1">
          <a:blip r:embed="rId7">
            <a:alphaModFix/>
          </a:blip>
          <a:srcRect t="159" b="169"/>
          <a:stretch/>
        </p:blipFill>
        <p:spPr>
          <a:xfrm>
            <a:off x="5462934" y="1170201"/>
            <a:ext cx="935101" cy="932033"/>
          </a:xfrm>
          <a:prstGeom prst="rect">
            <a:avLst/>
          </a:prstGeom>
          <a:noFill/>
          <a:ln>
            <a:noFill/>
          </a:ln>
        </p:spPr>
      </p:pic>
      <p:pic>
        <p:nvPicPr>
          <p:cNvPr id="1226" name="Google Shape;1226;p166"/>
          <p:cNvPicPr preferRelativeResize="0"/>
          <p:nvPr/>
        </p:nvPicPr>
        <p:blipFill rotWithShape="1">
          <a:blip r:embed="rId8">
            <a:alphaModFix/>
          </a:blip>
          <a:srcRect t="159" b="169"/>
          <a:stretch/>
        </p:blipFill>
        <p:spPr>
          <a:xfrm>
            <a:off x="5462934" y="3608634"/>
            <a:ext cx="935101" cy="932036"/>
          </a:xfrm>
          <a:prstGeom prst="rect">
            <a:avLst/>
          </a:prstGeom>
          <a:noFill/>
          <a:ln>
            <a:noFill/>
          </a:ln>
        </p:spPr>
      </p:pic>
      <p:pic>
        <p:nvPicPr>
          <p:cNvPr id="1227" name="Google Shape;1227;p166"/>
          <p:cNvPicPr preferRelativeResize="0"/>
          <p:nvPr/>
        </p:nvPicPr>
        <p:blipFill rotWithShape="1">
          <a:blip r:embed="rId9">
            <a:alphaModFix/>
          </a:blip>
          <a:srcRect t="159" b="169"/>
          <a:stretch/>
        </p:blipFill>
        <p:spPr>
          <a:xfrm>
            <a:off x="7575851" y="1170201"/>
            <a:ext cx="935101" cy="932033"/>
          </a:xfrm>
          <a:prstGeom prst="rect">
            <a:avLst/>
          </a:prstGeom>
          <a:noFill/>
          <a:ln>
            <a:noFill/>
          </a:ln>
        </p:spPr>
      </p:pic>
      <p:pic>
        <p:nvPicPr>
          <p:cNvPr id="1228" name="Google Shape;1228;p166"/>
          <p:cNvPicPr preferRelativeResize="0"/>
          <p:nvPr/>
        </p:nvPicPr>
        <p:blipFill rotWithShape="1">
          <a:blip r:embed="rId10">
            <a:alphaModFix/>
          </a:blip>
          <a:srcRect t="59" b="59"/>
          <a:stretch/>
        </p:blipFill>
        <p:spPr>
          <a:xfrm>
            <a:off x="7575851" y="3608634"/>
            <a:ext cx="935101" cy="932033"/>
          </a:xfrm>
          <a:prstGeom prst="rect">
            <a:avLst/>
          </a:prstGeom>
          <a:noFill/>
          <a:ln>
            <a:noFill/>
          </a:ln>
        </p:spPr>
      </p:pic>
      <p:pic>
        <p:nvPicPr>
          <p:cNvPr id="1229" name="Google Shape;1229;p166"/>
          <p:cNvPicPr preferRelativeResize="0"/>
          <p:nvPr/>
        </p:nvPicPr>
        <p:blipFill rotWithShape="1">
          <a:blip r:embed="rId11">
            <a:alphaModFix/>
          </a:blip>
          <a:srcRect t="159" b="169"/>
          <a:stretch/>
        </p:blipFill>
        <p:spPr>
          <a:xfrm>
            <a:off x="9688767" y="1170201"/>
            <a:ext cx="935101" cy="932033"/>
          </a:xfrm>
          <a:prstGeom prst="rect">
            <a:avLst/>
          </a:prstGeom>
          <a:noFill/>
          <a:ln>
            <a:noFill/>
          </a:ln>
        </p:spPr>
      </p:pic>
      <p:pic>
        <p:nvPicPr>
          <p:cNvPr id="1230" name="Google Shape;1230;p166"/>
          <p:cNvPicPr preferRelativeResize="0"/>
          <p:nvPr/>
        </p:nvPicPr>
        <p:blipFill rotWithShape="1">
          <a:blip r:embed="rId12">
            <a:alphaModFix/>
          </a:blip>
          <a:srcRect t="159" b="169"/>
          <a:stretch/>
        </p:blipFill>
        <p:spPr>
          <a:xfrm>
            <a:off x="9688767" y="3608634"/>
            <a:ext cx="935101" cy="932033"/>
          </a:xfrm>
          <a:prstGeom prst="rect">
            <a:avLst/>
          </a:prstGeom>
          <a:noFill/>
          <a:ln>
            <a:noFill/>
          </a:ln>
        </p:spPr>
      </p:pic>
      <p:sp>
        <p:nvSpPr>
          <p:cNvPr id="1231" name="Google Shape;1231;p166"/>
          <p:cNvSpPr txBox="1"/>
          <p:nvPr/>
        </p:nvSpPr>
        <p:spPr>
          <a:xfrm>
            <a:off x="709667" y="162567"/>
            <a:ext cx="10010000" cy="669200"/>
          </a:xfrm>
          <a:prstGeom prst="rect">
            <a:avLst/>
          </a:prstGeom>
          <a:noFill/>
          <a:ln>
            <a:noFill/>
          </a:ln>
        </p:spPr>
        <p:txBody>
          <a:bodyPr spcFirstLastPara="1" wrap="square" lIns="121900" tIns="121900" rIns="121900" bIns="121900" anchor="t" anchorCtr="0">
            <a:noAutofit/>
          </a:bodyPr>
          <a:lstStyle/>
          <a:p>
            <a:pPr>
              <a:buClr>
                <a:schemeClr val="dk1"/>
              </a:buClr>
              <a:buSzPts val="1100"/>
            </a:pPr>
            <a:r>
              <a:rPr lang="en-US" sz="3733" b="1">
                <a:solidFill>
                  <a:srgbClr val="414042"/>
                </a:solidFill>
                <a:latin typeface="Proxima Nova"/>
                <a:ea typeface="Proxima Nova"/>
                <a:cs typeface="Proxima Nova"/>
                <a:sym typeface="Proxima Nova"/>
              </a:rPr>
              <a:t>Hyperledger Momentum</a:t>
            </a:r>
            <a:endParaRPr sz="3733" b="1">
              <a:solidFill>
                <a:srgbClr val="414042"/>
              </a:solidFill>
              <a:latin typeface="Proxima Nova"/>
              <a:ea typeface="Proxima Nova"/>
              <a:cs typeface="Proxima Nova"/>
              <a:sym typeface="Proxima Nova"/>
            </a:endParaRPr>
          </a:p>
        </p:txBody>
      </p:sp>
      <p:sp>
        <p:nvSpPr>
          <p:cNvPr id="1232" name="Google Shape;1232;p166"/>
          <p:cNvSpPr txBox="1"/>
          <p:nvPr/>
        </p:nvSpPr>
        <p:spPr>
          <a:xfrm>
            <a:off x="6133067" y="4161200"/>
            <a:ext cx="8351200" cy="974400"/>
          </a:xfrm>
          <a:prstGeom prst="rect">
            <a:avLst/>
          </a:prstGeom>
          <a:noFill/>
          <a:ln>
            <a:noFill/>
          </a:ln>
        </p:spPr>
        <p:txBody>
          <a:bodyPr spcFirstLastPara="1" wrap="square" lIns="121900" tIns="121900" rIns="121900" bIns="121900" anchor="t" anchorCtr="0">
            <a:noAutofit/>
          </a:bodyPr>
          <a:lstStyle/>
          <a:p>
            <a:endParaRPr sz="24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62"/>
        <p:cNvGrpSpPr/>
        <p:nvPr/>
      </p:nvGrpSpPr>
      <p:grpSpPr>
        <a:xfrm>
          <a:off x="0" y="0"/>
          <a:ext cx="0" cy="0"/>
          <a:chOff x="0" y="0"/>
          <a:chExt cx="0" cy="0"/>
        </a:xfrm>
      </p:grpSpPr>
      <p:sp>
        <p:nvSpPr>
          <p:cNvPr id="1263" name="Google Shape;1263;p171"/>
          <p:cNvSpPr txBox="1"/>
          <p:nvPr/>
        </p:nvSpPr>
        <p:spPr>
          <a:xfrm>
            <a:off x="600600" y="5855285"/>
            <a:ext cx="10990800" cy="860400"/>
          </a:xfrm>
          <a:prstGeom prst="rect">
            <a:avLst/>
          </a:prstGeom>
          <a:noFill/>
          <a:ln>
            <a:noFill/>
          </a:ln>
        </p:spPr>
        <p:txBody>
          <a:bodyPr spcFirstLastPara="1" wrap="square" lIns="121900" tIns="121900" rIns="121900" bIns="121900" anchor="t" anchorCtr="0">
            <a:noAutofit/>
          </a:bodyPr>
          <a:lstStyle/>
          <a:p>
            <a:pPr>
              <a:buClr>
                <a:schemeClr val="dk1"/>
              </a:buClr>
              <a:buSzPts val="1100"/>
            </a:pPr>
            <a:r>
              <a:rPr lang="en-US" sz="3733" b="1" dirty="0">
                <a:solidFill>
                  <a:srgbClr val="414042"/>
                </a:solidFill>
                <a:latin typeface="Proxima Nova"/>
                <a:ea typeface="Proxima Nova"/>
                <a:cs typeface="Proxima Nova"/>
                <a:sym typeface="Proxima Nova"/>
              </a:rPr>
              <a:t>Special Interest Groups (SIG)</a:t>
            </a:r>
            <a:endParaRPr sz="3733" b="1" dirty="0">
              <a:solidFill>
                <a:srgbClr val="414042"/>
              </a:solidFill>
              <a:latin typeface="Proxima Nova"/>
              <a:ea typeface="Proxima Nova"/>
              <a:cs typeface="Proxima Nova"/>
              <a:sym typeface="Proxima Nova"/>
            </a:endParaRPr>
          </a:p>
          <a:p>
            <a:endParaRPr sz="2400" dirty="0">
              <a:latin typeface="Proxima Nova"/>
              <a:ea typeface="Proxima Nova"/>
              <a:cs typeface="Proxima Nova"/>
              <a:sym typeface="Proxima Nova"/>
            </a:endParaRPr>
          </a:p>
          <a:p>
            <a:pPr>
              <a:buClr>
                <a:schemeClr val="dk1"/>
              </a:buClr>
              <a:buSzPts val="1100"/>
            </a:pPr>
            <a:endParaRPr sz="2400" dirty="0">
              <a:latin typeface="Proxima Nova"/>
              <a:ea typeface="Proxima Nova"/>
              <a:cs typeface="Proxima Nova"/>
              <a:sym typeface="Proxima Nova"/>
            </a:endParaRPr>
          </a:p>
          <a:p>
            <a:pPr>
              <a:buClr>
                <a:schemeClr val="dk1"/>
              </a:buClr>
              <a:buSzPts val="1100"/>
            </a:pPr>
            <a:endParaRPr sz="2400" dirty="0">
              <a:latin typeface="Proxima Nova"/>
              <a:ea typeface="Proxima Nova"/>
              <a:cs typeface="Proxima Nova"/>
              <a:sym typeface="Proxima Nova"/>
            </a:endParaRPr>
          </a:p>
          <a:p>
            <a:pPr>
              <a:buClr>
                <a:schemeClr val="dk1"/>
              </a:buClr>
              <a:buSzPts val="1100"/>
            </a:pPr>
            <a:endParaRPr sz="2400" b="1" dirty="0">
              <a:latin typeface="Proxima Nova"/>
              <a:ea typeface="Proxima Nova"/>
              <a:cs typeface="Proxima Nova"/>
              <a:sym typeface="Proxima Nova"/>
            </a:endParaRPr>
          </a:p>
          <a:p>
            <a:endParaRPr sz="2400" b="1" dirty="0">
              <a:latin typeface="Proxima Nova"/>
              <a:ea typeface="Proxima Nova"/>
              <a:cs typeface="Proxima Nova"/>
              <a:sym typeface="Proxima Nova"/>
            </a:endParaRPr>
          </a:p>
        </p:txBody>
      </p:sp>
      <p:sp>
        <p:nvSpPr>
          <p:cNvPr id="1264" name="Google Shape;1264;p171"/>
          <p:cNvSpPr txBox="1"/>
          <p:nvPr/>
        </p:nvSpPr>
        <p:spPr>
          <a:xfrm>
            <a:off x="274967" y="1756200"/>
            <a:ext cx="4415600" cy="3978800"/>
          </a:xfrm>
          <a:prstGeom prst="rect">
            <a:avLst/>
          </a:prstGeom>
          <a:noFill/>
          <a:ln>
            <a:noFill/>
          </a:ln>
        </p:spPr>
        <p:txBody>
          <a:bodyPr spcFirstLastPara="1" wrap="square" lIns="121900" tIns="121900" rIns="121900" bIns="121900" anchor="t" anchorCtr="0">
            <a:noAutofit/>
          </a:bodyPr>
          <a:lstStyle/>
          <a:p>
            <a:endParaRPr sz="2400"/>
          </a:p>
        </p:txBody>
      </p:sp>
      <p:pic>
        <p:nvPicPr>
          <p:cNvPr id="8" name="Picture 7">
            <a:extLst>
              <a:ext uri="{FF2B5EF4-FFF2-40B4-BE49-F238E27FC236}">
                <a16:creationId xmlns:a16="http://schemas.microsoft.com/office/drawing/2014/main" id="{44CD6A1C-2E88-42D5-A110-FDC4B7274742}"/>
              </a:ext>
            </a:extLst>
          </p:cNvPr>
          <p:cNvPicPr>
            <a:picLocks noChangeAspect="1"/>
          </p:cNvPicPr>
          <p:nvPr/>
        </p:nvPicPr>
        <p:blipFill>
          <a:blip r:embed="rId3"/>
          <a:stretch>
            <a:fillRect/>
          </a:stretch>
        </p:blipFill>
        <p:spPr>
          <a:xfrm>
            <a:off x="1061021" y="1123000"/>
            <a:ext cx="10446630" cy="4852287"/>
          </a:xfrm>
          <a:prstGeom prst="rect">
            <a:avLst/>
          </a:prstGeom>
        </p:spPr>
      </p:pic>
      <p:sp>
        <p:nvSpPr>
          <p:cNvPr id="9" name="Title 1">
            <a:extLst>
              <a:ext uri="{FF2B5EF4-FFF2-40B4-BE49-F238E27FC236}">
                <a16:creationId xmlns:a16="http://schemas.microsoft.com/office/drawing/2014/main" id="{EEB646A9-05A2-4ACF-B9F1-E53A12F0908B}"/>
              </a:ext>
            </a:extLst>
          </p:cNvPr>
          <p:cNvSpPr txBox="1">
            <a:spLocks/>
          </p:cNvSpPr>
          <p:nvPr/>
        </p:nvSpPr>
        <p:spPr>
          <a:xfrm>
            <a:off x="600600" y="182230"/>
            <a:ext cx="4825658" cy="940770"/>
          </a:xfrm>
          <a:prstGeom prst="rect">
            <a:avLst/>
          </a:prstGeom>
          <a:solidFill>
            <a:srgbClr val="33CDAC"/>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Types of Blockchains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27"/>
        <p:cNvGrpSpPr/>
        <p:nvPr/>
      </p:nvGrpSpPr>
      <p:grpSpPr>
        <a:xfrm>
          <a:off x="0" y="0"/>
          <a:ext cx="0" cy="0"/>
          <a:chOff x="0" y="0"/>
          <a:chExt cx="0" cy="0"/>
        </a:xfrm>
      </p:grpSpPr>
      <p:sp>
        <p:nvSpPr>
          <p:cNvPr id="1328" name="Google Shape;1328;p177"/>
          <p:cNvSpPr txBox="1">
            <a:spLocks noGrp="1"/>
          </p:cNvSpPr>
          <p:nvPr>
            <p:ph type="title"/>
          </p:nvPr>
        </p:nvSpPr>
        <p:spPr>
          <a:xfrm>
            <a:off x="1007533" y="217267"/>
            <a:ext cx="8339600" cy="708400"/>
          </a:xfrm>
          <a:prstGeom prst="rect">
            <a:avLst/>
          </a:prstGeom>
        </p:spPr>
        <p:txBody>
          <a:bodyPr spcFirstLastPara="1" vert="horz" wrap="square" lIns="0" tIns="0" rIns="0" bIns="0" rtlCol="0" anchor="b" anchorCtr="0">
            <a:noAutofit/>
          </a:bodyPr>
          <a:lstStyle/>
          <a:p>
            <a:r>
              <a:rPr lang="en-US">
                <a:latin typeface="Proxima Nova"/>
                <a:ea typeface="Proxima Nova"/>
                <a:cs typeface="Proxima Nova"/>
                <a:sym typeface="Proxima Nova"/>
              </a:rPr>
              <a:t>Hyperledger Global Forum 2020</a:t>
            </a:r>
            <a:endParaRPr>
              <a:latin typeface="Proxima Nova"/>
              <a:ea typeface="Proxima Nova"/>
              <a:cs typeface="Proxima Nova"/>
              <a:sym typeface="Proxima Nova"/>
            </a:endParaRPr>
          </a:p>
        </p:txBody>
      </p:sp>
      <p:pic>
        <p:nvPicPr>
          <p:cNvPr id="1329" name="Google Shape;1329;p177"/>
          <p:cNvPicPr preferRelativeResize="0"/>
          <p:nvPr/>
        </p:nvPicPr>
        <p:blipFill>
          <a:blip r:embed="rId3">
            <a:alphaModFix/>
          </a:blip>
          <a:stretch>
            <a:fillRect/>
          </a:stretch>
        </p:blipFill>
        <p:spPr>
          <a:xfrm>
            <a:off x="6222501" y="2064734"/>
            <a:ext cx="5657132" cy="2828567"/>
          </a:xfrm>
          <a:prstGeom prst="rect">
            <a:avLst/>
          </a:prstGeom>
          <a:noFill/>
          <a:ln>
            <a:noFill/>
          </a:ln>
        </p:spPr>
      </p:pic>
      <p:sp>
        <p:nvSpPr>
          <p:cNvPr id="1330" name="Google Shape;1330;p177"/>
          <p:cNvSpPr txBox="1">
            <a:spLocks noGrp="1"/>
          </p:cNvSpPr>
          <p:nvPr>
            <p:ph type="body" idx="1"/>
          </p:nvPr>
        </p:nvSpPr>
        <p:spPr>
          <a:xfrm>
            <a:off x="493233" y="1963767"/>
            <a:ext cx="5526000" cy="3625200"/>
          </a:xfrm>
          <a:prstGeom prst="rect">
            <a:avLst/>
          </a:prstGeom>
        </p:spPr>
        <p:txBody>
          <a:bodyPr spcFirstLastPara="1" vert="horz" wrap="square" lIns="0" tIns="0" rIns="0" bIns="0" rtlCol="0" anchor="ctr" anchorCtr="0">
            <a:noAutofit/>
          </a:bodyPr>
          <a:lstStyle/>
          <a:p>
            <a:pPr indent="-440256">
              <a:lnSpc>
                <a:spcPct val="138000"/>
              </a:lnSpc>
              <a:spcBef>
                <a:spcPts val="0"/>
              </a:spcBef>
              <a:buClr>
                <a:srgbClr val="000000"/>
              </a:buClr>
              <a:buSzPts val="1600"/>
              <a:buFont typeface="Proxima Nova"/>
              <a:buChar char="●"/>
            </a:pPr>
            <a:r>
              <a:rPr lang="en-US" sz="2133">
                <a:solidFill>
                  <a:srgbClr val="000000"/>
                </a:solidFill>
                <a:highlight>
                  <a:srgbClr val="FFFFFF"/>
                </a:highlight>
                <a:latin typeface="Proxima Nova"/>
                <a:ea typeface="Proxima Nova"/>
                <a:cs typeface="Proxima Nova"/>
                <a:sym typeface="Proxima Nova"/>
              </a:rPr>
              <a:t>More than 1,000 users and contributors of Hyperledger projects from across the globe to meet, align, plan and hack together in-person. </a:t>
            </a:r>
            <a:r>
              <a:rPr lang="en-US" sz="2133">
                <a:solidFill>
                  <a:schemeClr val="dk1"/>
                </a:solidFill>
                <a:latin typeface="Proxima Nova"/>
                <a:ea typeface="Proxima Nova"/>
                <a:cs typeface="Proxima Nova"/>
                <a:sym typeface="Proxima Nova"/>
              </a:rPr>
              <a:t>Phoenix, AZ, March 3-6, 2020</a:t>
            </a:r>
            <a:endParaRPr sz="2133">
              <a:solidFill>
                <a:schemeClr val="dk1"/>
              </a:solidFill>
              <a:latin typeface="Proxima Nova"/>
              <a:ea typeface="Proxima Nova"/>
              <a:cs typeface="Proxima Nova"/>
              <a:sym typeface="Proxima Nova"/>
            </a:endParaRPr>
          </a:p>
          <a:p>
            <a:pPr indent="-440256">
              <a:lnSpc>
                <a:spcPct val="138000"/>
              </a:lnSpc>
              <a:spcBef>
                <a:spcPts val="0"/>
              </a:spcBef>
              <a:buClr>
                <a:srgbClr val="000000"/>
              </a:buClr>
              <a:buSzPts val="1600"/>
              <a:buFont typeface="Proxima Nova"/>
              <a:buChar char="●"/>
            </a:pPr>
            <a:r>
              <a:rPr lang="en-US" sz="2133" u="sng">
                <a:solidFill>
                  <a:schemeClr val="hlink"/>
                </a:solidFill>
                <a:highlight>
                  <a:srgbClr val="FFFFFF"/>
                </a:highlight>
                <a:latin typeface="Proxima Nova"/>
                <a:ea typeface="Proxima Nova"/>
                <a:cs typeface="Proxima Nova"/>
                <a:sym typeface="Proxima Nova"/>
                <a:hlinkClick r:id="rId4"/>
              </a:rPr>
              <a:t>Registration is now open!</a:t>
            </a:r>
            <a:r>
              <a:rPr lang="en-US" sz="2133">
                <a:solidFill>
                  <a:srgbClr val="000000"/>
                </a:solidFill>
                <a:highlight>
                  <a:srgbClr val="FFFFFF"/>
                </a:highlight>
                <a:latin typeface="Proxima Nova"/>
                <a:ea typeface="Proxima Nova"/>
                <a:cs typeface="Proxima Nova"/>
                <a:sym typeface="Proxima Nova"/>
              </a:rPr>
              <a:t> individual, academic, Govt rates available.</a:t>
            </a:r>
            <a:endParaRPr sz="2133">
              <a:solidFill>
                <a:srgbClr val="000000"/>
              </a:solidFill>
              <a:highlight>
                <a:srgbClr val="FFFFFF"/>
              </a:highlight>
              <a:latin typeface="Proxima Nova"/>
              <a:ea typeface="Proxima Nova"/>
              <a:cs typeface="Proxima Nova"/>
              <a:sym typeface="Proxima Nova"/>
            </a:endParaRPr>
          </a:p>
          <a:p>
            <a:pPr indent="-440256">
              <a:lnSpc>
                <a:spcPct val="138000"/>
              </a:lnSpc>
              <a:spcBef>
                <a:spcPts val="0"/>
              </a:spcBef>
              <a:buClr>
                <a:srgbClr val="000000"/>
              </a:buClr>
              <a:buSzPts val="1600"/>
              <a:buFont typeface="Proxima Nova"/>
              <a:buChar char="●"/>
            </a:pPr>
            <a:r>
              <a:rPr lang="en-US" sz="2133">
                <a:solidFill>
                  <a:srgbClr val="000000"/>
                </a:solidFill>
                <a:latin typeface="Proxima Nova"/>
                <a:ea typeface="Proxima Nova"/>
                <a:cs typeface="Proxima Nova"/>
                <a:sym typeface="Proxima Nova"/>
              </a:rPr>
              <a:t>We encourage you to </a:t>
            </a:r>
            <a:r>
              <a:rPr lang="en-US" sz="2133" u="sng">
                <a:solidFill>
                  <a:schemeClr val="hlink"/>
                </a:solidFill>
                <a:latin typeface="Proxima Nova"/>
                <a:ea typeface="Proxima Nova"/>
                <a:cs typeface="Proxima Nova"/>
                <a:sym typeface="Proxima Nova"/>
                <a:hlinkClick r:id="rId5"/>
              </a:rPr>
              <a:t>submit a talk</a:t>
            </a:r>
            <a:r>
              <a:rPr lang="en-US" sz="2133">
                <a:solidFill>
                  <a:srgbClr val="000000"/>
                </a:solidFill>
                <a:latin typeface="Proxima Nova"/>
                <a:ea typeface="Proxima Nova"/>
                <a:cs typeface="Proxima Nova"/>
                <a:sym typeface="Proxima Nova"/>
              </a:rPr>
              <a:t> by Sept 27! </a:t>
            </a:r>
            <a:endParaRPr sz="2133">
              <a:solidFill>
                <a:srgbClr val="000000"/>
              </a:solidFill>
              <a:latin typeface="Proxima Nova"/>
              <a:ea typeface="Proxima Nova"/>
              <a:cs typeface="Proxima Nova"/>
              <a:sym typeface="Proxima Nova"/>
            </a:endParaRPr>
          </a:p>
          <a:p>
            <a:pPr indent="-440256">
              <a:lnSpc>
                <a:spcPct val="138000"/>
              </a:lnSpc>
              <a:spcBef>
                <a:spcPts val="0"/>
              </a:spcBef>
              <a:buClr>
                <a:srgbClr val="000000"/>
              </a:buClr>
              <a:buSzPts val="1600"/>
              <a:buFont typeface="Proxima Nova"/>
              <a:buChar char="●"/>
            </a:pPr>
            <a:r>
              <a:rPr lang="en-US" sz="2133">
                <a:solidFill>
                  <a:srgbClr val="000000"/>
                </a:solidFill>
                <a:latin typeface="Proxima Nova"/>
                <a:ea typeface="Proxima Nova"/>
                <a:cs typeface="Proxima Nova"/>
                <a:sym typeface="Proxima Nova"/>
              </a:rPr>
              <a:t>Please help us promote the event on your channels using </a:t>
            </a:r>
            <a:r>
              <a:rPr lang="en-US" sz="2133" u="sng">
                <a:solidFill>
                  <a:schemeClr val="hlink"/>
                </a:solidFill>
                <a:latin typeface="Proxima Nova"/>
                <a:ea typeface="Proxima Nova"/>
                <a:cs typeface="Proxima Nova"/>
                <a:sym typeface="Proxima Nova"/>
                <a:hlinkClick r:id="rId6"/>
              </a:rPr>
              <a:t>#HyperledgerForum</a:t>
            </a:r>
            <a:endParaRPr sz="2133">
              <a:solidFill>
                <a:srgbClr val="000000"/>
              </a:solidFill>
              <a:latin typeface="Proxima Nova"/>
              <a:ea typeface="Proxima Nova"/>
              <a:cs typeface="Proxima Nova"/>
              <a:sym typeface="Proxima Nova"/>
            </a:endParaRPr>
          </a:p>
          <a:p>
            <a:pPr marL="0" indent="0">
              <a:lnSpc>
                <a:spcPct val="138000"/>
              </a:lnSpc>
              <a:spcBef>
                <a:spcPts val="0"/>
              </a:spcBef>
            </a:pPr>
            <a:endParaRPr sz="1600">
              <a:solidFill>
                <a:schemeClr val="dk1"/>
              </a:solidFill>
              <a:latin typeface="Proxima Nova"/>
              <a:ea typeface="Proxima Nova"/>
              <a:cs typeface="Proxima Nova"/>
              <a:sym typeface="Proxima Nov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34"/>
        <p:cNvGrpSpPr/>
        <p:nvPr/>
      </p:nvGrpSpPr>
      <p:grpSpPr>
        <a:xfrm>
          <a:off x="0" y="0"/>
          <a:ext cx="0" cy="0"/>
          <a:chOff x="0" y="0"/>
          <a:chExt cx="0" cy="0"/>
        </a:xfrm>
      </p:grpSpPr>
      <p:pic>
        <p:nvPicPr>
          <p:cNvPr id="1335" name="Google Shape;1335;p178"/>
          <p:cNvPicPr preferRelativeResize="0"/>
          <p:nvPr/>
        </p:nvPicPr>
        <p:blipFill>
          <a:blip r:embed="rId3">
            <a:alphaModFix/>
          </a:blip>
          <a:stretch>
            <a:fillRect/>
          </a:stretch>
        </p:blipFill>
        <p:spPr>
          <a:xfrm>
            <a:off x="0" y="2824467"/>
            <a:ext cx="12192003" cy="5054100"/>
          </a:xfrm>
          <a:prstGeom prst="rect">
            <a:avLst/>
          </a:prstGeom>
          <a:noFill/>
          <a:ln>
            <a:noFill/>
          </a:ln>
        </p:spPr>
      </p:pic>
      <p:pic>
        <p:nvPicPr>
          <p:cNvPr id="1336" name="Google Shape;1336;p178"/>
          <p:cNvPicPr preferRelativeResize="0"/>
          <p:nvPr/>
        </p:nvPicPr>
        <p:blipFill>
          <a:blip r:embed="rId4">
            <a:alphaModFix/>
          </a:blip>
          <a:stretch>
            <a:fillRect/>
          </a:stretch>
        </p:blipFill>
        <p:spPr>
          <a:xfrm>
            <a:off x="3906251" y="3586434"/>
            <a:ext cx="2300365" cy="1717132"/>
          </a:xfrm>
          <a:prstGeom prst="rect">
            <a:avLst/>
          </a:prstGeom>
          <a:noFill/>
          <a:ln>
            <a:noFill/>
          </a:ln>
        </p:spPr>
      </p:pic>
      <p:pic>
        <p:nvPicPr>
          <p:cNvPr id="1337" name="Google Shape;1337;p178"/>
          <p:cNvPicPr preferRelativeResize="0"/>
          <p:nvPr/>
        </p:nvPicPr>
        <p:blipFill>
          <a:blip r:embed="rId5">
            <a:alphaModFix/>
          </a:blip>
          <a:stretch>
            <a:fillRect/>
          </a:stretch>
        </p:blipFill>
        <p:spPr>
          <a:xfrm>
            <a:off x="8920701" y="3862235"/>
            <a:ext cx="2447697" cy="1441328"/>
          </a:xfrm>
          <a:prstGeom prst="rect">
            <a:avLst/>
          </a:prstGeom>
          <a:noFill/>
          <a:ln>
            <a:noFill/>
          </a:ln>
        </p:spPr>
      </p:pic>
      <p:pic>
        <p:nvPicPr>
          <p:cNvPr id="1338" name="Google Shape;1338;p178"/>
          <p:cNvPicPr preferRelativeResize="0"/>
          <p:nvPr/>
        </p:nvPicPr>
        <p:blipFill>
          <a:blip r:embed="rId6">
            <a:alphaModFix/>
          </a:blip>
          <a:stretch>
            <a:fillRect/>
          </a:stretch>
        </p:blipFill>
        <p:spPr>
          <a:xfrm>
            <a:off x="7844801" y="5721099"/>
            <a:ext cx="2447716" cy="1631800"/>
          </a:xfrm>
          <a:prstGeom prst="rect">
            <a:avLst/>
          </a:prstGeom>
          <a:noFill/>
          <a:ln>
            <a:noFill/>
          </a:ln>
        </p:spPr>
      </p:pic>
      <p:pic>
        <p:nvPicPr>
          <p:cNvPr id="1339" name="Google Shape;1339;p178"/>
          <p:cNvPicPr preferRelativeResize="0"/>
          <p:nvPr/>
        </p:nvPicPr>
        <p:blipFill>
          <a:blip r:embed="rId7">
            <a:alphaModFix/>
          </a:blip>
          <a:stretch>
            <a:fillRect/>
          </a:stretch>
        </p:blipFill>
        <p:spPr>
          <a:xfrm>
            <a:off x="320933" y="5629767"/>
            <a:ext cx="2771168" cy="1175447"/>
          </a:xfrm>
          <a:prstGeom prst="rect">
            <a:avLst/>
          </a:prstGeom>
          <a:noFill/>
          <a:ln>
            <a:noFill/>
          </a:ln>
        </p:spPr>
      </p:pic>
      <p:pic>
        <p:nvPicPr>
          <p:cNvPr id="1340" name="Google Shape;1340;p178"/>
          <p:cNvPicPr preferRelativeResize="0"/>
          <p:nvPr/>
        </p:nvPicPr>
        <p:blipFill>
          <a:blip r:embed="rId8">
            <a:alphaModFix/>
          </a:blip>
          <a:stretch>
            <a:fillRect/>
          </a:stretch>
        </p:blipFill>
        <p:spPr>
          <a:xfrm>
            <a:off x="3908967" y="5757143"/>
            <a:ext cx="1978068" cy="1483557"/>
          </a:xfrm>
          <a:prstGeom prst="rect">
            <a:avLst/>
          </a:prstGeom>
          <a:noFill/>
          <a:ln>
            <a:noFill/>
          </a:ln>
        </p:spPr>
      </p:pic>
      <p:sp>
        <p:nvSpPr>
          <p:cNvPr id="1342" name="Google Shape;1342;p178"/>
          <p:cNvSpPr txBox="1"/>
          <p:nvPr/>
        </p:nvSpPr>
        <p:spPr>
          <a:xfrm>
            <a:off x="779600" y="2006033"/>
            <a:ext cx="3045200" cy="1606800"/>
          </a:xfrm>
          <a:prstGeom prst="rect">
            <a:avLst/>
          </a:prstGeom>
          <a:noFill/>
          <a:ln>
            <a:noFill/>
          </a:ln>
        </p:spPr>
        <p:txBody>
          <a:bodyPr spcFirstLastPara="1" wrap="square" lIns="121900" tIns="121900" rIns="121900" bIns="121900" anchor="t" anchorCtr="0">
            <a:noAutofit/>
          </a:bodyPr>
          <a:lstStyle/>
          <a:p>
            <a:pPr algn="ctr">
              <a:buClr>
                <a:srgbClr val="000000"/>
              </a:buClr>
              <a:buSzPts val="1100"/>
            </a:pPr>
            <a:r>
              <a:rPr lang="en-US" sz="2400" b="1">
                <a:solidFill>
                  <a:srgbClr val="7AC62A"/>
                </a:solidFill>
                <a:latin typeface="Proxima Nova"/>
                <a:ea typeface="Proxima Nova"/>
                <a:cs typeface="Proxima Nova"/>
                <a:sym typeface="Proxima Nova"/>
              </a:rPr>
              <a:t>62,000+</a:t>
            </a:r>
            <a:r>
              <a:rPr lang="en-US" sz="2400">
                <a:solidFill>
                  <a:srgbClr val="414042"/>
                </a:solidFill>
                <a:latin typeface="Proxima Nova"/>
                <a:ea typeface="Proxima Nova"/>
                <a:cs typeface="Proxima Nova"/>
                <a:sym typeface="Proxima Nova"/>
              </a:rPr>
              <a:t> Members</a:t>
            </a:r>
            <a:endParaRPr sz="2400">
              <a:solidFill>
                <a:srgbClr val="414042"/>
              </a:solidFill>
              <a:latin typeface="Proxima Nova"/>
              <a:ea typeface="Proxima Nova"/>
              <a:cs typeface="Proxima Nova"/>
              <a:sym typeface="Proxima Nova"/>
            </a:endParaRPr>
          </a:p>
        </p:txBody>
      </p:sp>
      <p:sp>
        <p:nvSpPr>
          <p:cNvPr id="1343" name="Google Shape;1343;p178"/>
          <p:cNvSpPr txBox="1"/>
          <p:nvPr/>
        </p:nvSpPr>
        <p:spPr>
          <a:xfrm>
            <a:off x="4879900" y="2006033"/>
            <a:ext cx="1978000" cy="16068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US" sz="2400" b="1">
                <a:solidFill>
                  <a:srgbClr val="7AC62A"/>
                </a:solidFill>
                <a:latin typeface="Proxima Nova"/>
                <a:ea typeface="Proxima Nova"/>
                <a:cs typeface="Proxima Nova"/>
                <a:sym typeface="Proxima Nova"/>
              </a:rPr>
              <a:t>175+ </a:t>
            </a:r>
            <a:r>
              <a:rPr lang="en-US" sz="2400">
                <a:solidFill>
                  <a:srgbClr val="414042"/>
                </a:solidFill>
                <a:latin typeface="Proxima Nova"/>
                <a:ea typeface="Proxima Nova"/>
                <a:cs typeface="Proxima Nova"/>
                <a:sym typeface="Proxima Nova"/>
              </a:rPr>
              <a:t>Groups</a:t>
            </a:r>
            <a:endParaRPr sz="2400">
              <a:solidFill>
                <a:srgbClr val="414042"/>
              </a:solidFill>
              <a:latin typeface="Proxima Nova"/>
              <a:ea typeface="Proxima Nova"/>
              <a:cs typeface="Proxima Nova"/>
              <a:sym typeface="Proxima Nova"/>
            </a:endParaRPr>
          </a:p>
        </p:txBody>
      </p:sp>
      <p:sp>
        <p:nvSpPr>
          <p:cNvPr id="1344" name="Google Shape;1344;p178"/>
          <p:cNvSpPr txBox="1"/>
          <p:nvPr/>
        </p:nvSpPr>
        <p:spPr>
          <a:xfrm>
            <a:off x="9130784" y="2006033"/>
            <a:ext cx="2237600" cy="16068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US" sz="2400" b="1">
                <a:solidFill>
                  <a:srgbClr val="7AC62A"/>
                </a:solidFill>
                <a:latin typeface="Proxima Nova"/>
                <a:ea typeface="Proxima Nova"/>
                <a:cs typeface="Proxima Nova"/>
                <a:sym typeface="Proxima Nova"/>
              </a:rPr>
              <a:t>75+</a:t>
            </a:r>
            <a:r>
              <a:rPr lang="en-US" sz="2400">
                <a:solidFill>
                  <a:srgbClr val="414042"/>
                </a:solidFill>
                <a:latin typeface="Proxima Nova"/>
                <a:ea typeface="Proxima Nova"/>
                <a:cs typeface="Proxima Nova"/>
                <a:sym typeface="Proxima Nova"/>
              </a:rPr>
              <a:t> Countries</a:t>
            </a:r>
            <a:endParaRPr sz="2400">
              <a:solidFill>
                <a:srgbClr val="414042"/>
              </a:solidFill>
              <a:latin typeface="Proxima Nova"/>
              <a:ea typeface="Proxima Nova"/>
              <a:cs typeface="Proxima Nova"/>
              <a:sym typeface="Proxima Nova"/>
            </a:endParaRPr>
          </a:p>
        </p:txBody>
      </p:sp>
      <p:pic>
        <p:nvPicPr>
          <p:cNvPr id="1345" name="Google Shape;1345;p178"/>
          <p:cNvPicPr preferRelativeResize="0"/>
          <p:nvPr/>
        </p:nvPicPr>
        <p:blipFill rotWithShape="1">
          <a:blip r:embed="rId9">
            <a:alphaModFix/>
          </a:blip>
          <a:srcRect t="59" b="59"/>
          <a:stretch/>
        </p:blipFill>
        <p:spPr>
          <a:xfrm>
            <a:off x="1571900" y="1122634"/>
            <a:ext cx="935101" cy="932033"/>
          </a:xfrm>
          <a:prstGeom prst="rect">
            <a:avLst/>
          </a:prstGeom>
          <a:noFill/>
          <a:ln>
            <a:noFill/>
          </a:ln>
        </p:spPr>
      </p:pic>
      <p:pic>
        <p:nvPicPr>
          <p:cNvPr id="1346" name="Google Shape;1346;p178"/>
          <p:cNvPicPr preferRelativeResize="0"/>
          <p:nvPr/>
        </p:nvPicPr>
        <p:blipFill rotWithShape="1">
          <a:blip r:embed="rId10">
            <a:alphaModFix/>
          </a:blip>
          <a:srcRect t="59" b="59"/>
          <a:stretch/>
        </p:blipFill>
        <p:spPr>
          <a:xfrm>
            <a:off x="5365118" y="1122634"/>
            <a:ext cx="935101" cy="932033"/>
          </a:xfrm>
          <a:prstGeom prst="rect">
            <a:avLst/>
          </a:prstGeom>
          <a:noFill/>
          <a:ln>
            <a:noFill/>
          </a:ln>
        </p:spPr>
      </p:pic>
      <p:pic>
        <p:nvPicPr>
          <p:cNvPr id="1347" name="Google Shape;1347;p178"/>
          <p:cNvPicPr preferRelativeResize="0"/>
          <p:nvPr/>
        </p:nvPicPr>
        <p:blipFill rotWithShape="1">
          <a:blip r:embed="rId11">
            <a:alphaModFix/>
          </a:blip>
          <a:srcRect t="159" b="169"/>
          <a:stretch/>
        </p:blipFill>
        <p:spPr>
          <a:xfrm>
            <a:off x="9782034" y="1122634"/>
            <a:ext cx="935101" cy="932033"/>
          </a:xfrm>
          <a:prstGeom prst="rect">
            <a:avLst/>
          </a:prstGeom>
          <a:noFill/>
          <a:ln>
            <a:noFill/>
          </a:ln>
        </p:spPr>
      </p:pic>
      <p:pic>
        <p:nvPicPr>
          <p:cNvPr id="1348" name="Google Shape;1348;p178"/>
          <p:cNvPicPr preferRelativeResize="0"/>
          <p:nvPr/>
        </p:nvPicPr>
        <p:blipFill>
          <a:blip r:embed="rId12">
            <a:alphaModFix/>
          </a:blip>
          <a:stretch>
            <a:fillRect/>
          </a:stretch>
        </p:blipFill>
        <p:spPr>
          <a:xfrm>
            <a:off x="6402967" y="2906367"/>
            <a:ext cx="1978088" cy="1483567"/>
          </a:xfrm>
          <a:prstGeom prst="rect">
            <a:avLst/>
          </a:prstGeom>
          <a:noFill/>
          <a:ln>
            <a:noFill/>
          </a:ln>
        </p:spPr>
      </p:pic>
      <p:sp>
        <p:nvSpPr>
          <p:cNvPr id="1349" name="Google Shape;1349;p178"/>
          <p:cNvSpPr txBox="1"/>
          <p:nvPr/>
        </p:nvSpPr>
        <p:spPr>
          <a:xfrm>
            <a:off x="331367" y="41700"/>
            <a:ext cx="10055200" cy="780400"/>
          </a:xfrm>
          <a:prstGeom prst="rect">
            <a:avLst/>
          </a:prstGeom>
          <a:noFill/>
          <a:ln>
            <a:noFill/>
          </a:ln>
        </p:spPr>
        <p:txBody>
          <a:bodyPr spcFirstLastPara="1" wrap="square" lIns="121900" tIns="121900" rIns="121900" bIns="121900" anchor="t" anchorCtr="0">
            <a:noAutofit/>
          </a:bodyPr>
          <a:lstStyle/>
          <a:p>
            <a:r>
              <a:rPr lang="en-US" sz="3733" b="1">
                <a:solidFill>
                  <a:srgbClr val="414042"/>
                </a:solidFill>
                <a:latin typeface="Proxima Nova"/>
                <a:ea typeface="Proxima Nova"/>
                <a:cs typeface="Proxima Nova"/>
                <a:sym typeface="Proxima Nova"/>
              </a:rPr>
              <a:t>Growing Global Meetup Community</a:t>
            </a:r>
            <a:endParaRPr sz="3733" b="1">
              <a:solidFill>
                <a:srgbClr val="414042"/>
              </a:solidFill>
              <a:latin typeface="Proxima Nova"/>
              <a:ea typeface="Proxima Nova"/>
              <a:cs typeface="Proxima Nova"/>
              <a:sym typeface="Proxima Nova"/>
            </a:endParaRPr>
          </a:p>
        </p:txBody>
      </p:sp>
      <p:pic>
        <p:nvPicPr>
          <p:cNvPr id="3" name="Picture 2" descr="A group of people sitting at a table in front of a crowd&#10;&#10;Description automatically generated">
            <a:extLst>
              <a:ext uri="{FF2B5EF4-FFF2-40B4-BE49-F238E27FC236}">
                <a16:creationId xmlns:a16="http://schemas.microsoft.com/office/drawing/2014/main" id="{B5F5D607-72BF-4BDB-83B0-26BA1FF7D65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25690" y="3304803"/>
            <a:ext cx="1681326" cy="1773432"/>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5CA6D0-FF10-4F80-A56C-5BAE96D0418A}"/>
              </a:ext>
            </a:extLst>
          </p:cNvPr>
          <p:cNvSpPr/>
          <p:nvPr/>
        </p:nvSpPr>
        <p:spPr>
          <a:xfrm>
            <a:off x="909844" y="887214"/>
            <a:ext cx="4743671" cy="369332"/>
          </a:xfrm>
          <a:prstGeom prst="rect">
            <a:avLst/>
          </a:prstGeom>
        </p:spPr>
        <p:txBody>
          <a:bodyPr wrap="none">
            <a:spAutoFit/>
          </a:bodyPr>
          <a:lstStyle/>
          <a:p>
            <a:r>
              <a:rPr lang="en-US" u="sng" dirty="0"/>
              <a:t>BLOCKCHAIN FUNDEMENTALS / Ledger Academy</a:t>
            </a:r>
          </a:p>
        </p:txBody>
      </p:sp>
      <p:pic>
        <p:nvPicPr>
          <p:cNvPr id="4" name="Picture 3" descr="A picture containing light&#10;&#10;Description automatically generated">
            <a:extLst>
              <a:ext uri="{FF2B5EF4-FFF2-40B4-BE49-F238E27FC236}">
                <a16:creationId xmlns:a16="http://schemas.microsoft.com/office/drawing/2014/main" id="{60FDDBA7-C05D-408C-A584-DC0FA83AD9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6445" y="1603024"/>
            <a:ext cx="3115971" cy="4367762"/>
          </a:xfrm>
          <a:prstGeom prst="rect">
            <a:avLst/>
          </a:prstGeom>
        </p:spPr>
      </p:pic>
      <p:pic>
        <p:nvPicPr>
          <p:cNvPr id="11" name="Picture 10" descr="A screenshot of a cell phone&#10;&#10;Description automatically generated">
            <a:extLst>
              <a:ext uri="{FF2B5EF4-FFF2-40B4-BE49-F238E27FC236}">
                <a16:creationId xmlns:a16="http://schemas.microsoft.com/office/drawing/2014/main" id="{407F76AF-4227-4C98-8AA8-BA430E6A86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7173" y="754840"/>
            <a:ext cx="1342628" cy="2796882"/>
          </a:xfrm>
          <a:prstGeom prst="rect">
            <a:avLst/>
          </a:prstGeom>
        </p:spPr>
      </p:pic>
      <p:pic>
        <p:nvPicPr>
          <p:cNvPr id="15" name="Picture 14" descr="A screenshot of a cell phone&#10;&#10;Description automatically generated">
            <a:extLst>
              <a:ext uri="{FF2B5EF4-FFF2-40B4-BE49-F238E27FC236}">
                <a16:creationId xmlns:a16="http://schemas.microsoft.com/office/drawing/2014/main" id="{FFA7580C-4D4E-4B6E-93A7-A3D11A1909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3371" y="2030559"/>
            <a:ext cx="1365919" cy="2796882"/>
          </a:xfrm>
          <a:prstGeom prst="rect">
            <a:avLst/>
          </a:prstGeom>
        </p:spPr>
      </p:pic>
      <p:pic>
        <p:nvPicPr>
          <p:cNvPr id="17" name="Picture 16" descr="A screenshot of a cell phone&#10;&#10;Description automatically generated">
            <a:extLst>
              <a:ext uri="{FF2B5EF4-FFF2-40B4-BE49-F238E27FC236}">
                <a16:creationId xmlns:a16="http://schemas.microsoft.com/office/drawing/2014/main" id="{7DB5FEF9-D789-4845-A89E-DB0A38BFA3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22914" y="3242049"/>
            <a:ext cx="1174035" cy="2630546"/>
          </a:xfrm>
          <a:prstGeom prst="rect">
            <a:avLst/>
          </a:prstGeom>
        </p:spPr>
      </p:pic>
      <p:pic>
        <p:nvPicPr>
          <p:cNvPr id="19" name="Picture 18" descr="A picture containing drawing&#10;&#10;Description automatically generated">
            <a:extLst>
              <a:ext uri="{FF2B5EF4-FFF2-40B4-BE49-F238E27FC236}">
                <a16:creationId xmlns:a16="http://schemas.microsoft.com/office/drawing/2014/main" id="{F50E5350-69F2-4813-A88B-27F80BC5ADB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53795" y="417031"/>
            <a:ext cx="2243154" cy="1309697"/>
          </a:xfrm>
          <a:prstGeom prst="rect">
            <a:avLst/>
          </a:prstGeom>
        </p:spPr>
      </p:pic>
      <p:sp>
        <p:nvSpPr>
          <p:cNvPr id="20" name="TextBox 19">
            <a:extLst>
              <a:ext uri="{FF2B5EF4-FFF2-40B4-BE49-F238E27FC236}">
                <a16:creationId xmlns:a16="http://schemas.microsoft.com/office/drawing/2014/main" id="{E4401C22-EC3A-455D-83CA-84AFBC1B25CD}"/>
              </a:ext>
            </a:extLst>
          </p:cNvPr>
          <p:cNvSpPr txBox="1"/>
          <p:nvPr/>
        </p:nvSpPr>
        <p:spPr>
          <a:xfrm>
            <a:off x="4863385" y="4369377"/>
            <a:ext cx="2893429" cy="1323439"/>
          </a:xfrm>
          <a:prstGeom prst="rect">
            <a:avLst/>
          </a:prstGeom>
          <a:noFill/>
        </p:spPr>
        <p:txBody>
          <a:bodyPr wrap="square" rtlCol="0">
            <a:spAutoFit/>
          </a:bodyPr>
          <a:lstStyle/>
          <a:p>
            <a:r>
              <a:rPr lang="en-US" sz="4000" dirty="0">
                <a:latin typeface="Comic Sans MS" panose="030F0702030302020204" pitchFamily="66" charset="0"/>
              </a:rPr>
              <a:t>D2R Application</a:t>
            </a:r>
          </a:p>
        </p:txBody>
      </p:sp>
    </p:spTree>
    <p:extLst>
      <p:ext uri="{BB962C8B-B14F-4D97-AF65-F5344CB8AC3E}">
        <p14:creationId xmlns:p14="http://schemas.microsoft.com/office/powerpoint/2010/main" val="3860311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BE95D989-81FA-4BAD-9AD5-E46CEDA91B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3"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itle 5">
            <a:extLst>
              <a:ext uri="{FF2B5EF4-FFF2-40B4-BE49-F238E27FC236}">
                <a16:creationId xmlns:a16="http://schemas.microsoft.com/office/drawing/2014/main" id="{C11B13CF-9554-4EC1-ADFB-A17B58743E4D}"/>
              </a:ext>
            </a:extLst>
          </p:cNvPr>
          <p:cNvSpPr>
            <a:spLocks noGrp="1"/>
          </p:cNvSpPr>
          <p:nvPr>
            <p:ph type="title"/>
          </p:nvPr>
        </p:nvSpPr>
        <p:spPr>
          <a:xfrm>
            <a:off x="838200" y="811161"/>
            <a:ext cx="3335594" cy="5403370"/>
          </a:xfrm>
        </p:spPr>
        <p:txBody>
          <a:bodyPr>
            <a:normAutofit/>
          </a:bodyPr>
          <a:lstStyle/>
          <a:p>
            <a:r>
              <a:rPr lang="en-US">
                <a:solidFill>
                  <a:srgbClr val="FFFFFF"/>
                </a:solidFill>
              </a:rPr>
              <a:t>Introduction</a:t>
            </a:r>
          </a:p>
        </p:txBody>
      </p:sp>
      <p:sp>
        <p:nvSpPr>
          <p:cNvPr id="29" name="Rectangle 28">
            <a:extLst>
              <a:ext uri="{FF2B5EF4-FFF2-40B4-BE49-F238E27FC236}">
                <a16:creationId xmlns:a16="http://schemas.microsoft.com/office/drawing/2014/main" id="{156189E5-8A3E-4CFD-B71B-CCD0F8495E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3" y="0"/>
            <a:ext cx="142074" cy="6858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7CED63E9-84B7-4864-AF9B-339B2A535CC2}"/>
              </a:ext>
            </a:extLst>
          </p:cNvPr>
          <p:cNvSpPr>
            <a:spLocks noGrp="1"/>
          </p:cNvSpPr>
          <p:nvPr>
            <p:ph type="ftr" sz="quarter" idx="11"/>
          </p:nvPr>
        </p:nvSpPr>
        <p:spPr>
          <a:xfrm>
            <a:off x="5459413" y="6199632"/>
            <a:ext cx="5365665" cy="365125"/>
          </a:xfrm>
        </p:spPr>
        <p:txBody>
          <a:bodyPr>
            <a:normAutofit/>
          </a:bodyPr>
          <a:lstStyle/>
          <a:p>
            <a:pPr algn="r">
              <a:spcAft>
                <a:spcPts val="600"/>
              </a:spcAft>
            </a:pPr>
            <a:r>
              <a:rPr lang="en-US" sz="1100">
                <a:solidFill>
                  <a:schemeClr val="tx1">
                    <a:alpha val="80000"/>
                  </a:schemeClr>
                </a:solidFill>
              </a:rPr>
              <a:t>Blockchain Basics         Ledger Academy      9-23-2019</a:t>
            </a:r>
          </a:p>
        </p:txBody>
      </p:sp>
      <p:graphicFrame>
        <p:nvGraphicFramePr>
          <p:cNvPr id="9" name="Content Placeholder 6">
            <a:extLst>
              <a:ext uri="{FF2B5EF4-FFF2-40B4-BE49-F238E27FC236}">
                <a16:creationId xmlns:a16="http://schemas.microsoft.com/office/drawing/2014/main" id="{54E3E8AB-19C7-437D-AFAC-0C14D6E10F01}"/>
              </a:ext>
            </a:extLst>
          </p:cNvPr>
          <p:cNvGraphicFramePr>
            <a:graphicFrameLocks noGrp="1"/>
          </p:cNvGraphicFramePr>
          <p:nvPr>
            <p:ph idx="1"/>
            <p:extLst>
              <p:ext uri="{D42A27DB-BD31-4B8C-83A1-F6EECF244321}">
                <p14:modId xmlns:p14="http://schemas.microsoft.com/office/powerpoint/2010/main" val="991491651"/>
              </p:ext>
            </p:extLst>
          </p:nvPr>
        </p:nvGraphicFramePr>
        <p:xfrm>
          <a:off x="5459413" y="642938"/>
          <a:ext cx="6089650" cy="5572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512872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group of people in a garden&#10;&#10;Description automatically generated">
            <a:extLst>
              <a:ext uri="{FF2B5EF4-FFF2-40B4-BE49-F238E27FC236}">
                <a16:creationId xmlns:a16="http://schemas.microsoft.com/office/drawing/2014/main" id="{E268B120-693C-4EA6-B672-D2A9AEA30B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8761" y="131379"/>
            <a:ext cx="1123044" cy="1996523"/>
          </a:xfrm>
          <a:prstGeom prst="rect">
            <a:avLst/>
          </a:prstGeom>
        </p:spPr>
      </p:pic>
      <p:pic>
        <p:nvPicPr>
          <p:cNvPr id="6" name="Picture 5" descr="A picture containing indoor, object, table, bag&#10;&#10;Description automatically generated">
            <a:extLst>
              <a:ext uri="{FF2B5EF4-FFF2-40B4-BE49-F238E27FC236}">
                <a16:creationId xmlns:a16="http://schemas.microsoft.com/office/drawing/2014/main" id="{41C76674-2DDB-4883-A824-C722A81EA1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79173" y="413203"/>
            <a:ext cx="2751899" cy="1547944"/>
          </a:xfrm>
          <a:prstGeom prst="rect">
            <a:avLst/>
          </a:prstGeom>
        </p:spPr>
      </p:pic>
      <p:pic>
        <p:nvPicPr>
          <p:cNvPr id="10" name="Picture 9" descr="A group of people standing in a room&#10;&#10;Description automatically generated">
            <a:extLst>
              <a:ext uri="{FF2B5EF4-FFF2-40B4-BE49-F238E27FC236}">
                <a16:creationId xmlns:a16="http://schemas.microsoft.com/office/drawing/2014/main" id="{3AEE339B-8398-40B1-B0DF-B64D64A6E2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52582" y="285275"/>
            <a:ext cx="2809730" cy="1545352"/>
          </a:xfrm>
          <a:prstGeom prst="rect">
            <a:avLst/>
          </a:prstGeom>
        </p:spPr>
      </p:pic>
      <p:pic>
        <p:nvPicPr>
          <p:cNvPr id="12" name="Picture 11" descr="A group of people standing around a table&#10;&#10;Description automatically generated">
            <a:extLst>
              <a:ext uri="{FF2B5EF4-FFF2-40B4-BE49-F238E27FC236}">
                <a16:creationId xmlns:a16="http://schemas.microsoft.com/office/drawing/2014/main" id="{AA025E6D-10E4-42CE-A527-73C6F810CF6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9888" y="2417153"/>
            <a:ext cx="1767788" cy="2008851"/>
          </a:xfrm>
          <a:prstGeom prst="rect">
            <a:avLst/>
          </a:prstGeom>
        </p:spPr>
      </p:pic>
      <p:pic>
        <p:nvPicPr>
          <p:cNvPr id="15" name="Picture 14" descr="A group of people posing for the camera&#10;&#10;Description automatically generated">
            <a:extLst>
              <a:ext uri="{FF2B5EF4-FFF2-40B4-BE49-F238E27FC236}">
                <a16:creationId xmlns:a16="http://schemas.microsoft.com/office/drawing/2014/main" id="{F7DC2074-8555-4CE3-9083-8A19D5C52E3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5949" y="4717093"/>
            <a:ext cx="2993512" cy="1796107"/>
          </a:xfrm>
          <a:prstGeom prst="rect">
            <a:avLst/>
          </a:prstGeom>
        </p:spPr>
      </p:pic>
      <p:sp>
        <p:nvSpPr>
          <p:cNvPr id="2" name="Rectangle 1">
            <a:extLst>
              <a:ext uri="{FF2B5EF4-FFF2-40B4-BE49-F238E27FC236}">
                <a16:creationId xmlns:a16="http://schemas.microsoft.com/office/drawing/2014/main" id="{9AFDAE13-9CDB-45B2-B5FF-0EE67A98F4FF}"/>
              </a:ext>
            </a:extLst>
          </p:cNvPr>
          <p:cNvSpPr/>
          <p:nvPr/>
        </p:nvSpPr>
        <p:spPr>
          <a:xfrm>
            <a:off x="8076178" y="2916520"/>
            <a:ext cx="4038088" cy="2309364"/>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2400" u="sng" kern="1200" dirty="0">
                <a:solidFill>
                  <a:srgbClr val="FFFFFF"/>
                </a:solidFill>
                <a:latin typeface="+mj-lt"/>
                <a:ea typeface="+mj-ea"/>
                <a:cs typeface="+mj-cs"/>
              </a:rPr>
              <a:t>BCPrinceton’s The Giving Chain</a:t>
            </a:r>
          </a:p>
        </p:txBody>
      </p:sp>
      <p:pic>
        <p:nvPicPr>
          <p:cNvPr id="13" name="Picture 12" descr="A screenshot of a cell phone&#10;&#10;Description automatically generated">
            <a:extLst>
              <a:ext uri="{FF2B5EF4-FFF2-40B4-BE49-F238E27FC236}">
                <a16:creationId xmlns:a16="http://schemas.microsoft.com/office/drawing/2014/main" id="{A2D98173-51C4-4DA8-BF6A-052F3F7209D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09437" y="2636436"/>
            <a:ext cx="1860191" cy="3875397"/>
          </a:xfrm>
          <a:prstGeom prst="rect">
            <a:avLst/>
          </a:prstGeom>
        </p:spPr>
      </p:pic>
    </p:spTree>
    <p:extLst>
      <p:ext uri="{BB962C8B-B14F-4D97-AF65-F5344CB8AC3E}">
        <p14:creationId xmlns:p14="http://schemas.microsoft.com/office/powerpoint/2010/main" val="40603293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D3A87F-4623-4803-A2B1-888359516C66}"/>
              </a:ext>
            </a:extLst>
          </p:cNvPr>
          <p:cNvSpPr/>
          <p:nvPr/>
        </p:nvSpPr>
        <p:spPr>
          <a:xfrm>
            <a:off x="6247377" y="4019678"/>
            <a:ext cx="5239731" cy="1309289"/>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3200" u="sng" dirty="0">
                <a:solidFill>
                  <a:srgbClr val="FFFFFF"/>
                </a:solidFill>
                <a:latin typeface="+mj-lt"/>
                <a:ea typeface="+mj-ea"/>
                <a:cs typeface="+mj-cs"/>
              </a:rPr>
              <a:t>BCPrinceton’ The Giving Chain</a:t>
            </a:r>
          </a:p>
        </p:txBody>
      </p:sp>
      <p:pic>
        <p:nvPicPr>
          <p:cNvPr id="6" name="Picture 5" descr="A group of people standing in a parking lot&#10;&#10;Description automatically generated">
            <a:extLst>
              <a:ext uri="{FF2B5EF4-FFF2-40B4-BE49-F238E27FC236}">
                <a16:creationId xmlns:a16="http://schemas.microsoft.com/office/drawing/2014/main" id="{9A8210E3-33DC-422F-A2E3-430F39613F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523" y="321733"/>
            <a:ext cx="4134676" cy="2966630"/>
          </a:xfrm>
          <a:prstGeom prst="rect">
            <a:avLst/>
          </a:prstGeom>
        </p:spPr>
      </p:pic>
      <p:pic>
        <p:nvPicPr>
          <p:cNvPr id="3" name="Picture 2" descr="A screenshot of a cell phone&#10;&#10;Description automatically generated">
            <a:extLst>
              <a:ext uri="{FF2B5EF4-FFF2-40B4-BE49-F238E27FC236}">
                <a16:creationId xmlns:a16="http://schemas.microsoft.com/office/drawing/2014/main" id="{D21674A6-5A6A-4BC4-A8A7-82AAAE2A6F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3200" y="280175"/>
            <a:ext cx="1466491" cy="3008188"/>
          </a:xfrm>
          <a:prstGeom prst="rect">
            <a:avLst/>
          </a:prstGeom>
        </p:spPr>
      </p:pic>
      <p:pic>
        <p:nvPicPr>
          <p:cNvPr id="8" name="Picture 7" descr="A person smiling for the camera&#10;&#10;Description automatically generated">
            <a:extLst>
              <a:ext uri="{FF2B5EF4-FFF2-40B4-BE49-F238E27FC236}">
                <a16:creationId xmlns:a16="http://schemas.microsoft.com/office/drawing/2014/main" id="{891E1379-117F-4DF5-8EC0-308D458A87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74805" y="365433"/>
            <a:ext cx="4308687" cy="2876048"/>
          </a:xfrm>
          <a:prstGeom prst="rect">
            <a:avLst/>
          </a:prstGeom>
        </p:spPr>
      </p:pic>
      <p:pic>
        <p:nvPicPr>
          <p:cNvPr id="10" name="Picture 9" descr="A group of people standing in front of a car&#10;&#10;Description automatically generated">
            <a:extLst>
              <a:ext uri="{FF2B5EF4-FFF2-40B4-BE49-F238E27FC236}">
                <a16:creationId xmlns:a16="http://schemas.microsoft.com/office/drawing/2014/main" id="{FB6C0187-CAF4-4866-B225-ED62ED6875E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46713" y="3509963"/>
            <a:ext cx="1702295" cy="3026303"/>
          </a:xfrm>
          <a:prstGeom prst="rect">
            <a:avLst/>
          </a:prstGeom>
        </p:spPr>
      </p:pic>
    </p:spTree>
    <p:extLst>
      <p:ext uri="{BB962C8B-B14F-4D97-AF65-F5344CB8AC3E}">
        <p14:creationId xmlns:p14="http://schemas.microsoft.com/office/powerpoint/2010/main" val="24567894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oup of people standing in front of a store&#10;&#10;Description automatically generated">
            <a:extLst>
              <a:ext uri="{FF2B5EF4-FFF2-40B4-BE49-F238E27FC236}">
                <a16:creationId xmlns:a16="http://schemas.microsoft.com/office/drawing/2014/main" id="{F04FD2D7-8C3F-4746-B2ED-49FAB027A8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549" y="1003191"/>
            <a:ext cx="3122143" cy="1756205"/>
          </a:xfrm>
          <a:prstGeom prst="rect">
            <a:avLst/>
          </a:prstGeom>
        </p:spPr>
      </p:pic>
      <p:pic>
        <p:nvPicPr>
          <p:cNvPr id="9" name="Picture 8" descr="A group of people in a room&#10;&#10;Description automatically generated">
            <a:extLst>
              <a:ext uri="{FF2B5EF4-FFF2-40B4-BE49-F238E27FC236}">
                <a16:creationId xmlns:a16="http://schemas.microsoft.com/office/drawing/2014/main" id="{CAD1FA95-60E4-4117-A920-9A7376AAFB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8159" y="3748194"/>
            <a:ext cx="1853723" cy="2471631"/>
          </a:xfrm>
          <a:prstGeom prst="rect">
            <a:avLst/>
          </a:prstGeom>
        </p:spPr>
      </p:pic>
      <p:pic>
        <p:nvPicPr>
          <p:cNvPr id="3" name="Picture 2" descr="A screenshot of a cell phone&#10;&#10;Description automatically generated">
            <a:extLst>
              <a:ext uri="{FF2B5EF4-FFF2-40B4-BE49-F238E27FC236}">
                <a16:creationId xmlns:a16="http://schemas.microsoft.com/office/drawing/2014/main" id="{65A8A2D8-4A76-4054-AAA1-181EA6A228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61601" y="650497"/>
            <a:ext cx="2493052" cy="5571066"/>
          </a:xfrm>
          <a:prstGeom prst="rect">
            <a:avLst/>
          </a:prstGeom>
        </p:spPr>
      </p:pic>
      <p:pic>
        <p:nvPicPr>
          <p:cNvPr id="7" name="Picture 6" descr="A person standing next to a car&#10;&#10;Description automatically generated">
            <a:extLst>
              <a:ext uri="{FF2B5EF4-FFF2-40B4-BE49-F238E27FC236}">
                <a16:creationId xmlns:a16="http://schemas.microsoft.com/office/drawing/2014/main" id="{FBE5D829-FCD9-48B8-A61F-51FB4C88FF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13518" y="1267428"/>
            <a:ext cx="3252903" cy="4337204"/>
          </a:xfrm>
          <a:prstGeom prst="rect">
            <a:avLst/>
          </a:prstGeom>
        </p:spPr>
      </p:pic>
      <p:sp>
        <p:nvSpPr>
          <p:cNvPr id="10" name="Rectangle 9">
            <a:extLst>
              <a:ext uri="{FF2B5EF4-FFF2-40B4-BE49-F238E27FC236}">
                <a16:creationId xmlns:a16="http://schemas.microsoft.com/office/drawing/2014/main" id="{B5AD1DBF-564C-47F8-A468-89EE2C83D8C6}"/>
              </a:ext>
            </a:extLst>
          </p:cNvPr>
          <p:cNvSpPr/>
          <p:nvPr/>
        </p:nvSpPr>
        <p:spPr>
          <a:xfrm>
            <a:off x="3452463" y="6150714"/>
            <a:ext cx="5283802" cy="706722"/>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2800" u="sng" kern="1200" dirty="0">
                <a:solidFill>
                  <a:srgbClr val="FFFFFF"/>
                </a:solidFill>
                <a:latin typeface="+mj-lt"/>
                <a:ea typeface="+mj-ea"/>
                <a:cs typeface="+mj-cs"/>
              </a:rPr>
              <a:t>BCPrinceton’s The Giving Chain</a:t>
            </a:r>
          </a:p>
        </p:txBody>
      </p:sp>
    </p:spTree>
    <p:extLst>
      <p:ext uri="{BB962C8B-B14F-4D97-AF65-F5344CB8AC3E}">
        <p14:creationId xmlns:p14="http://schemas.microsoft.com/office/powerpoint/2010/main" val="8830032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photo, sitting, bedroom, hanging&#10;&#10;Description automatically generated">
            <a:extLst>
              <a:ext uri="{FF2B5EF4-FFF2-40B4-BE49-F238E27FC236}">
                <a16:creationId xmlns:a16="http://schemas.microsoft.com/office/drawing/2014/main" id="{097427EC-4131-49DA-92E6-D3F1D9294014}"/>
              </a:ext>
            </a:extLst>
          </p:cNvPr>
          <p:cNvPicPr>
            <a:picLocks noChangeAspect="1"/>
          </p:cNvPicPr>
          <p:nvPr/>
        </p:nvPicPr>
        <p:blipFill rotWithShape="1">
          <a:blip r:embed="rId2">
            <a:extLst>
              <a:ext uri="{28A0092B-C50C-407E-A947-70E740481C1C}">
                <a14:useLocalDpi xmlns:a14="http://schemas.microsoft.com/office/drawing/2010/main" val="0"/>
              </a:ext>
            </a:extLst>
          </a:blip>
          <a:srcRect l="13513" r="56251" b="-1"/>
          <a:stretch/>
        </p:blipFill>
        <p:spPr>
          <a:xfrm rot="5400000">
            <a:off x="1646408" y="-1002946"/>
            <a:ext cx="3079194" cy="5728548"/>
          </a:xfrm>
          <a:prstGeom prst="rect">
            <a:avLst/>
          </a:prstGeom>
        </p:spPr>
      </p:pic>
      <p:pic>
        <p:nvPicPr>
          <p:cNvPr id="3" name="Picture 2" descr="A group of people posing for the camera&#10;&#10;Description automatically generated">
            <a:extLst>
              <a:ext uri="{FF2B5EF4-FFF2-40B4-BE49-F238E27FC236}">
                <a16:creationId xmlns:a16="http://schemas.microsoft.com/office/drawing/2014/main" id="{1627A529-DB17-430A-AD0E-82691C7AD691}"/>
              </a:ext>
            </a:extLst>
          </p:cNvPr>
          <p:cNvPicPr>
            <a:picLocks noChangeAspect="1"/>
          </p:cNvPicPr>
          <p:nvPr/>
        </p:nvPicPr>
        <p:blipFill rotWithShape="1">
          <a:blip r:embed="rId3">
            <a:extLst>
              <a:ext uri="{28A0092B-C50C-407E-A947-70E740481C1C}">
                <a14:useLocalDpi xmlns:a14="http://schemas.microsoft.com/office/drawing/2010/main" val="0"/>
              </a:ext>
            </a:extLst>
          </a:blip>
          <a:srcRect r="-3" b="4439"/>
          <a:stretch/>
        </p:blipFill>
        <p:spPr>
          <a:xfrm>
            <a:off x="6141719" y="321731"/>
            <a:ext cx="5728547" cy="3079194"/>
          </a:xfrm>
          <a:prstGeom prst="rect">
            <a:avLst/>
          </a:prstGeom>
        </p:spPr>
      </p:pic>
      <p:pic>
        <p:nvPicPr>
          <p:cNvPr id="2" name="Picture 1">
            <a:extLst>
              <a:ext uri="{FF2B5EF4-FFF2-40B4-BE49-F238E27FC236}">
                <a16:creationId xmlns:a16="http://schemas.microsoft.com/office/drawing/2014/main" id="{16BCC5F7-3B52-4852-BB25-602A8E1F1A1A}"/>
              </a:ext>
            </a:extLst>
          </p:cNvPr>
          <p:cNvPicPr>
            <a:picLocks noChangeAspect="1"/>
          </p:cNvPicPr>
          <p:nvPr/>
        </p:nvPicPr>
        <p:blipFill rotWithShape="1">
          <a:blip r:embed="rId4"/>
          <a:srcRect l="1152" r="7197" b="-1"/>
          <a:stretch/>
        </p:blipFill>
        <p:spPr>
          <a:xfrm>
            <a:off x="321730" y="3489159"/>
            <a:ext cx="5728548" cy="3047107"/>
          </a:xfrm>
          <a:prstGeom prst="rect">
            <a:avLst/>
          </a:prstGeom>
        </p:spPr>
      </p:pic>
      <p:pic>
        <p:nvPicPr>
          <p:cNvPr id="6" name="Picture 5" descr="A group of people standing in front of a crowd&#10;&#10;Description automatically generated">
            <a:extLst>
              <a:ext uri="{FF2B5EF4-FFF2-40B4-BE49-F238E27FC236}">
                <a16:creationId xmlns:a16="http://schemas.microsoft.com/office/drawing/2014/main" id="{455DBC13-9453-4FFF-9D4B-E0F6B0D4465C}"/>
              </a:ext>
            </a:extLst>
          </p:cNvPr>
          <p:cNvPicPr>
            <a:picLocks noChangeAspect="1"/>
          </p:cNvPicPr>
          <p:nvPr/>
        </p:nvPicPr>
        <p:blipFill rotWithShape="1">
          <a:blip r:embed="rId5">
            <a:extLst>
              <a:ext uri="{28A0092B-C50C-407E-A947-70E740481C1C}">
                <a14:useLocalDpi xmlns:a14="http://schemas.microsoft.com/office/drawing/2010/main" val="0"/>
              </a:ext>
            </a:extLst>
          </a:blip>
          <a:srcRect t="3273" r="-3" b="10585"/>
          <a:stretch/>
        </p:blipFill>
        <p:spPr>
          <a:xfrm>
            <a:off x="6141718" y="3489159"/>
            <a:ext cx="5728547" cy="3047107"/>
          </a:xfrm>
          <a:prstGeom prst="rect">
            <a:avLst/>
          </a:prstGeom>
        </p:spPr>
      </p:pic>
    </p:spTree>
    <p:extLst>
      <p:ext uri="{BB962C8B-B14F-4D97-AF65-F5344CB8AC3E}">
        <p14:creationId xmlns:p14="http://schemas.microsoft.com/office/powerpoint/2010/main" val="20215869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429"/>
        <p:cNvGrpSpPr/>
        <p:nvPr/>
      </p:nvGrpSpPr>
      <p:grpSpPr>
        <a:xfrm>
          <a:off x="0" y="0"/>
          <a:ext cx="0" cy="0"/>
          <a:chOff x="0" y="0"/>
          <a:chExt cx="0" cy="0"/>
        </a:xfrm>
      </p:grpSpPr>
      <p:sp>
        <p:nvSpPr>
          <p:cNvPr id="1430" name="Google Shape;1430;p190"/>
          <p:cNvSpPr txBox="1"/>
          <p:nvPr/>
        </p:nvSpPr>
        <p:spPr>
          <a:xfrm>
            <a:off x="601433" y="387367"/>
            <a:ext cx="11284800" cy="807600"/>
          </a:xfrm>
          <a:prstGeom prst="rect">
            <a:avLst/>
          </a:prstGeom>
          <a:noFill/>
          <a:ln>
            <a:noFill/>
          </a:ln>
        </p:spPr>
        <p:txBody>
          <a:bodyPr spcFirstLastPara="1" wrap="square" lIns="121900" tIns="121900" rIns="121900" bIns="121900" anchor="t" anchorCtr="0">
            <a:noAutofit/>
          </a:bodyPr>
          <a:lstStyle/>
          <a:p>
            <a:r>
              <a:rPr lang="en-US" sz="2400" b="1">
                <a:solidFill>
                  <a:srgbClr val="414042"/>
                </a:solidFill>
                <a:latin typeface="Proxima Nova"/>
                <a:ea typeface="Proxima Nova"/>
                <a:cs typeface="Proxima Nova"/>
                <a:sym typeface="Proxima Nova"/>
              </a:rPr>
              <a:t>Kiva: Implementing SSI and a privacy-first credit bureau for Sierra Leone</a:t>
            </a:r>
            <a:endParaRPr sz="2400" b="1">
              <a:solidFill>
                <a:srgbClr val="414042"/>
              </a:solidFill>
              <a:latin typeface="Proxima Nova"/>
              <a:ea typeface="Proxima Nova"/>
              <a:cs typeface="Proxima Nova"/>
              <a:sym typeface="Proxima Nova"/>
            </a:endParaRPr>
          </a:p>
        </p:txBody>
      </p:sp>
      <p:pic>
        <p:nvPicPr>
          <p:cNvPr id="1431" name="Google Shape;1431;p190"/>
          <p:cNvPicPr preferRelativeResize="0"/>
          <p:nvPr/>
        </p:nvPicPr>
        <p:blipFill>
          <a:blip r:embed="rId3">
            <a:alphaModFix/>
          </a:blip>
          <a:stretch>
            <a:fillRect/>
          </a:stretch>
        </p:blipFill>
        <p:spPr>
          <a:xfrm>
            <a:off x="6055200" y="1090800"/>
            <a:ext cx="5604099" cy="4860635"/>
          </a:xfrm>
          <a:prstGeom prst="rect">
            <a:avLst/>
          </a:prstGeom>
          <a:noFill/>
          <a:ln>
            <a:noFill/>
          </a:ln>
        </p:spPr>
      </p:pic>
      <p:sp>
        <p:nvSpPr>
          <p:cNvPr id="1432" name="Google Shape;1432;p190"/>
          <p:cNvSpPr txBox="1"/>
          <p:nvPr/>
        </p:nvSpPr>
        <p:spPr>
          <a:xfrm>
            <a:off x="601433" y="1269777"/>
            <a:ext cx="5270000" cy="990800"/>
          </a:xfrm>
          <a:prstGeom prst="rect">
            <a:avLst/>
          </a:prstGeom>
          <a:noFill/>
          <a:ln>
            <a:noFill/>
          </a:ln>
        </p:spPr>
        <p:txBody>
          <a:bodyPr spcFirstLastPara="1" wrap="square" lIns="121900" tIns="121900" rIns="121900" bIns="121900" anchor="t" anchorCtr="0">
            <a:noAutofit/>
          </a:bodyPr>
          <a:lstStyle/>
          <a:p>
            <a:r>
              <a:rPr lang="en-US" dirty="0">
                <a:latin typeface="Proxima Nova"/>
                <a:ea typeface="Proxima Nova"/>
                <a:cs typeface="Proxima Nova"/>
                <a:sym typeface="Proxima Nova"/>
              </a:rPr>
              <a:t>Challenge: </a:t>
            </a:r>
            <a:endParaRPr dirty="0">
              <a:latin typeface="Proxima Nova"/>
              <a:ea typeface="Proxima Nova"/>
              <a:cs typeface="Proxima Nova"/>
              <a:sym typeface="Proxima Nova"/>
            </a:endParaRPr>
          </a:p>
          <a:p>
            <a:pPr marL="609585" indent="-423323">
              <a:buSzPts val="1400"/>
              <a:buFont typeface="Proxima Nova"/>
              <a:buAutoNum type="arabicPeriod"/>
            </a:pPr>
            <a:r>
              <a:rPr lang="en-US" dirty="0">
                <a:latin typeface="Proxima Nova"/>
                <a:ea typeface="Proxima Nova"/>
                <a:cs typeface="Proxima Nova"/>
                <a:sym typeface="Proxima Nova"/>
              </a:rPr>
              <a:t>There is no effective digital identity system or credit bureau for SL’s 7.5M citizens</a:t>
            </a:r>
            <a:endParaRPr dirty="0">
              <a:latin typeface="Proxima Nova"/>
              <a:ea typeface="Proxima Nova"/>
              <a:cs typeface="Proxima Nova"/>
              <a:sym typeface="Proxima Nova"/>
            </a:endParaRPr>
          </a:p>
          <a:p>
            <a:pPr marL="609585" indent="-423323">
              <a:buSzPts val="1400"/>
              <a:buFont typeface="Proxima Nova"/>
              <a:buAutoNum type="arabicPeriod"/>
            </a:pPr>
            <a:r>
              <a:rPr lang="en-US" dirty="0">
                <a:latin typeface="Proxima Nova"/>
                <a:ea typeface="Proxima Nova"/>
                <a:cs typeface="Proxima Nova"/>
                <a:sym typeface="Proxima Nova"/>
              </a:rPr>
              <a:t>As a result, Kiva’s lending rates are 30%, much higher than in other countries and a blocker to financial participation.</a:t>
            </a:r>
            <a:endParaRPr dirty="0">
              <a:latin typeface="Proxima Nova"/>
              <a:ea typeface="Proxima Nova"/>
              <a:cs typeface="Proxima Nova"/>
              <a:sym typeface="Proxima Nova"/>
            </a:endParaRPr>
          </a:p>
          <a:p>
            <a:r>
              <a:rPr lang="en-US" dirty="0">
                <a:latin typeface="Proxima Nova"/>
                <a:ea typeface="Proxima Nova"/>
                <a:cs typeface="Proxima Nova"/>
                <a:sym typeface="Proxima Nova"/>
              </a:rPr>
              <a:t>Solution:</a:t>
            </a:r>
            <a:endParaRPr dirty="0">
              <a:latin typeface="Proxima Nova"/>
              <a:ea typeface="Proxima Nova"/>
              <a:cs typeface="Proxima Nova"/>
              <a:sym typeface="Proxima Nova"/>
            </a:endParaRPr>
          </a:p>
          <a:p>
            <a:pPr marL="609585" indent="-423323">
              <a:buSzPts val="1400"/>
              <a:buFont typeface="Proxima Nova"/>
              <a:buAutoNum type="arabicPeriod"/>
            </a:pPr>
            <a:r>
              <a:rPr lang="en-US" dirty="0">
                <a:latin typeface="Proxima Nova"/>
                <a:ea typeface="Proxima Nova"/>
                <a:cs typeface="Proxima Nova"/>
                <a:sym typeface="Proxima Nova"/>
              </a:rPr>
              <a:t>2019-Q2 NCRA (SL government ID agency) will issue credentials on a Hyperledger-Indy based network.</a:t>
            </a:r>
            <a:endParaRPr dirty="0">
              <a:latin typeface="Proxima Nova"/>
              <a:ea typeface="Proxima Nova"/>
              <a:cs typeface="Proxima Nova"/>
              <a:sym typeface="Proxima Nova"/>
            </a:endParaRPr>
          </a:p>
          <a:p>
            <a:pPr marL="609585" indent="-423323">
              <a:buSzPts val="1400"/>
              <a:buFont typeface="Proxima Nova"/>
              <a:buAutoNum type="arabicPeriod"/>
            </a:pPr>
            <a:r>
              <a:rPr lang="en-US" dirty="0">
                <a:latin typeface="Proxima Nova"/>
                <a:ea typeface="Proxima Nova"/>
                <a:cs typeface="Proxima Nova"/>
                <a:sym typeface="Proxima Nova"/>
              </a:rPr>
              <a:t>2019-Q4 BSL (central bank) will use Hyperledger Fabric for a shared, decentralized credit reporting bureau.</a:t>
            </a:r>
            <a:endParaRPr dirty="0">
              <a:latin typeface="Proxima Nova"/>
              <a:ea typeface="Proxima Nova"/>
              <a:cs typeface="Proxima Nova"/>
              <a:sym typeface="Proxima Nova"/>
            </a:endParaRPr>
          </a:p>
          <a:p>
            <a:endParaRPr dirty="0">
              <a:latin typeface="Proxima Nova"/>
              <a:ea typeface="Proxima Nova"/>
              <a:cs typeface="Proxima Nova"/>
              <a:sym typeface="Proxima Nova"/>
            </a:endParaRPr>
          </a:p>
          <a:p>
            <a:r>
              <a:rPr lang="en-US" dirty="0">
                <a:latin typeface="Proxima Nova"/>
                <a:ea typeface="Proxima Nova"/>
                <a:cs typeface="Proxima Nova"/>
                <a:sym typeface="Proxima Nova"/>
              </a:rPr>
              <a:t>Partnership between Kiva, SL government, UNDP and UNCDF.</a:t>
            </a:r>
            <a:endParaRPr dirty="0">
              <a:latin typeface="Proxima Nova"/>
              <a:ea typeface="Proxima Nova"/>
              <a:cs typeface="Proxima Nova"/>
              <a:sym typeface="Proxima Nova"/>
            </a:endParaRPr>
          </a:p>
          <a:p>
            <a:endParaRPr sz="2400" dirty="0">
              <a:latin typeface="Proxima Nova"/>
              <a:ea typeface="Proxima Nova"/>
              <a:cs typeface="Proxima Nova"/>
              <a:sym typeface="Proxima Nova"/>
            </a:endParaRPr>
          </a:p>
        </p:txBody>
      </p:sp>
      <p:sp>
        <p:nvSpPr>
          <p:cNvPr id="1433" name="Google Shape;1433;p190"/>
          <p:cNvSpPr txBox="1"/>
          <p:nvPr/>
        </p:nvSpPr>
        <p:spPr>
          <a:xfrm>
            <a:off x="2665033" y="6374433"/>
            <a:ext cx="9949600" cy="263600"/>
          </a:xfrm>
          <a:prstGeom prst="rect">
            <a:avLst/>
          </a:prstGeom>
          <a:noFill/>
          <a:ln>
            <a:noFill/>
          </a:ln>
        </p:spPr>
        <p:txBody>
          <a:bodyPr spcFirstLastPara="1" wrap="square" lIns="121900" tIns="121900" rIns="121900" bIns="121900" anchor="t" anchorCtr="0">
            <a:noAutofit/>
          </a:bodyPr>
          <a:lstStyle/>
          <a:p>
            <a:r>
              <a:rPr lang="en-US" sz="1600"/>
              <a:t>Social Impact SIG presentation</a:t>
            </a:r>
            <a:r>
              <a:rPr lang="en-US" sz="2400"/>
              <a:t>: </a:t>
            </a:r>
            <a:r>
              <a:rPr lang="en-US" sz="1467" u="sng">
                <a:solidFill>
                  <a:srgbClr val="0097A7"/>
                </a:solidFill>
                <a:hlinkClick r:id="rId4"/>
              </a:rPr>
              <a:t>https://wiki.hyperledger.org/display/SISIG/2019-08-06+Meeting+notes</a:t>
            </a:r>
            <a:endParaRPr sz="24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437"/>
        <p:cNvGrpSpPr/>
        <p:nvPr/>
      </p:nvGrpSpPr>
      <p:grpSpPr>
        <a:xfrm>
          <a:off x="0" y="0"/>
          <a:ext cx="0" cy="0"/>
          <a:chOff x="0" y="0"/>
          <a:chExt cx="0" cy="0"/>
        </a:xfrm>
      </p:grpSpPr>
      <p:sp>
        <p:nvSpPr>
          <p:cNvPr id="1438" name="Google Shape;1438;p191"/>
          <p:cNvSpPr txBox="1"/>
          <p:nvPr/>
        </p:nvSpPr>
        <p:spPr>
          <a:xfrm>
            <a:off x="530667" y="296433"/>
            <a:ext cx="10055200" cy="780400"/>
          </a:xfrm>
          <a:prstGeom prst="rect">
            <a:avLst/>
          </a:prstGeom>
          <a:noFill/>
          <a:ln>
            <a:noFill/>
          </a:ln>
        </p:spPr>
        <p:txBody>
          <a:bodyPr spcFirstLastPara="1" wrap="square" lIns="121900" tIns="121900" rIns="121900" bIns="121900" anchor="t" anchorCtr="0">
            <a:noAutofit/>
          </a:bodyPr>
          <a:lstStyle/>
          <a:p>
            <a:pPr>
              <a:buClr>
                <a:schemeClr val="dk1"/>
              </a:buClr>
              <a:buSzPts val="1100"/>
            </a:pPr>
            <a:r>
              <a:rPr lang="en-US" sz="3733" b="1">
                <a:solidFill>
                  <a:srgbClr val="414042"/>
                </a:solidFill>
                <a:latin typeface="Proxima Nova"/>
                <a:ea typeface="Proxima Nova"/>
                <a:cs typeface="Proxima Nova"/>
                <a:sym typeface="Proxima Nova"/>
              </a:rPr>
              <a:t>Trade Finance: we.trade</a:t>
            </a:r>
            <a:endParaRPr sz="3733" b="1">
              <a:solidFill>
                <a:srgbClr val="414042"/>
              </a:solidFill>
              <a:latin typeface="Proxima Nova"/>
              <a:ea typeface="Proxima Nova"/>
              <a:cs typeface="Proxima Nova"/>
              <a:sym typeface="Proxima Nova"/>
            </a:endParaRPr>
          </a:p>
          <a:p>
            <a:pPr>
              <a:buClr>
                <a:schemeClr val="dk1"/>
              </a:buClr>
              <a:buSzPts val="1100"/>
            </a:pPr>
            <a:endParaRPr sz="3733" b="1">
              <a:solidFill>
                <a:srgbClr val="414042"/>
              </a:solidFill>
              <a:latin typeface="Proxima Nova"/>
              <a:ea typeface="Proxima Nova"/>
              <a:cs typeface="Proxima Nova"/>
              <a:sym typeface="Proxima Nova"/>
            </a:endParaRPr>
          </a:p>
          <a:p>
            <a:endParaRPr sz="3733" b="1">
              <a:solidFill>
                <a:srgbClr val="414042"/>
              </a:solidFill>
              <a:latin typeface="Proxima Nova"/>
              <a:ea typeface="Proxima Nova"/>
              <a:cs typeface="Proxima Nova"/>
              <a:sym typeface="Proxima Nova"/>
            </a:endParaRPr>
          </a:p>
        </p:txBody>
      </p:sp>
      <p:pic>
        <p:nvPicPr>
          <p:cNvPr id="1439" name="Google Shape;1439;p191" descr="ttps://bravenewcoin.com/assets/Uploads/_resampled/ResizedImage600600-Bank-of-America-Merrill-Lynch-HSBC-"/>
          <p:cNvPicPr preferRelativeResize="0"/>
          <p:nvPr/>
        </p:nvPicPr>
        <p:blipFill rotWithShape="1">
          <a:blip r:embed="rId3">
            <a:alphaModFix/>
          </a:blip>
          <a:srcRect/>
          <a:stretch/>
        </p:blipFill>
        <p:spPr>
          <a:xfrm>
            <a:off x="7155267" y="1320867"/>
            <a:ext cx="4483200" cy="4483232"/>
          </a:xfrm>
          <a:prstGeom prst="rect">
            <a:avLst/>
          </a:prstGeom>
          <a:noFill/>
          <a:ln>
            <a:noFill/>
          </a:ln>
        </p:spPr>
      </p:pic>
      <p:pic>
        <p:nvPicPr>
          <p:cNvPr id="1440" name="Google Shape;1440;p191"/>
          <p:cNvPicPr preferRelativeResize="0"/>
          <p:nvPr/>
        </p:nvPicPr>
        <p:blipFill rotWithShape="1">
          <a:blip r:embed="rId4">
            <a:alphaModFix/>
          </a:blip>
          <a:srcRect l="477" t="2066"/>
          <a:stretch/>
        </p:blipFill>
        <p:spPr>
          <a:xfrm>
            <a:off x="7959496" y="343801"/>
            <a:ext cx="2874745" cy="888895"/>
          </a:xfrm>
          <a:prstGeom prst="rect">
            <a:avLst/>
          </a:prstGeom>
          <a:noFill/>
          <a:ln>
            <a:noFill/>
          </a:ln>
        </p:spPr>
      </p:pic>
      <p:sp>
        <p:nvSpPr>
          <p:cNvPr id="1441" name="Google Shape;1441;p191"/>
          <p:cNvSpPr txBox="1"/>
          <p:nvPr/>
        </p:nvSpPr>
        <p:spPr>
          <a:xfrm>
            <a:off x="536367" y="1117667"/>
            <a:ext cx="6276800" cy="4483200"/>
          </a:xfrm>
          <a:prstGeom prst="rect">
            <a:avLst/>
          </a:prstGeom>
          <a:noFill/>
          <a:ln>
            <a:noFill/>
          </a:ln>
        </p:spPr>
        <p:txBody>
          <a:bodyPr spcFirstLastPara="1" wrap="square" lIns="121900" tIns="121900" rIns="121900" bIns="121900" anchor="t" anchorCtr="0">
            <a:noAutofit/>
          </a:bodyPr>
          <a:lstStyle/>
          <a:p>
            <a:pPr marL="228594" indent="-232828">
              <a:lnSpc>
                <a:spcPct val="115000"/>
              </a:lnSpc>
              <a:buClr>
                <a:srgbClr val="414042"/>
              </a:buClr>
              <a:buSzPts val="1250"/>
              <a:buFont typeface="Noto Sans Symbols"/>
              <a:buChar char="●"/>
            </a:pPr>
            <a:r>
              <a:rPr lang="en-US" sz="1667">
                <a:solidFill>
                  <a:srgbClr val="414042"/>
                </a:solidFill>
                <a:latin typeface="Proxima Nova"/>
                <a:ea typeface="Proxima Nova"/>
                <a:cs typeface="Proxima Nova"/>
                <a:sym typeface="Proxima Nova"/>
              </a:rPr>
              <a:t>we.trade is a blockchain-based international trading system for a consortium of major world banks including: </a:t>
            </a:r>
            <a:br>
              <a:rPr lang="en-US" sz="1667">
                <a:solidFill>
                  <a:srgbClr val="414042"/>
                </a:solidFill>
                <a:latin typeface="Proxima Nova"/>
                <a:ea typeface="Proxima Nova"/>
                <a:cs typeface="Proxima Nova"/>
                <a:sym typeface="Proxima Nova"/>
              </a:rPr>
            </a:br>
            <a:r>
              <a:rPr lang="en-US" sz="1667" b="1">
                <a:solidFill>
                  <a:srgbClr val="414042"/>
                </a:solidFill>
                <a:latin typeface="Proxima Nova"/>
                <a:ea typeface="Proxima Nova"/>
                <a:cs typeface="Proxima Nova"/>
                <a:sym typeface="Proxima Nova"/>
              </a:rPr>
              <a:t>HSBC, Deutsche Bank, KBC, Natixis, Rabobank, Société Générale, Santander, UniCredit and Nordea</a:t>
            </a:r>
            <a:endParaRPr sz="1667" b="1">
              <a:solidFill>
                <a:srgbClr val="414042"/>
              </a:solidFill>
              <a:latin typeface="Proxima Nova"/>
              <a:ea typeface="Proxima Nova"/>
              <a:cs typeface="Proxima Nova"/>
              <a:sym typeface="Proxima Nova"/>
            </a:endParaRPr>
          </a:p>
          <a:p>
            <a:pPr marL="228594" indent="-232828">
              <a:lnSpc>
                <a:spcPct val="115000"/>
              </a:lnSpc>
              <a:buClr>
                <a:srgbClr val="414042"/>
              </a:buClr>
              <a:buSzPts val="1250"/>
              <a:buFont typeface="Proxima Nova"/>
              <a:buChar char="●"/>
            </a:pPr>
            <a:r>
              <a:rPr lang="en-US" sz="1667">
                <a:solidFill>
                  <a:srgbClr val="414042"/>
                </a:solidFill>
                <a:highlight>
                  <a:srgbClr val="FFFFFF"/>
                </a:highlight>
                <a:latin typeface="Proxima Nova"/>
                <a:ea typeface="Proxima Nova"/>
                <a:cs typeface="Proxima Nova"/>
                <a:sym typeface="Proxima Nova"/>
              </a:rPr>
              <a:t>SMEs generate 85% of employment growth in Europe, but only ~50% of them have access to formal credit.</a:t>
            </a:r>
            <a:endParaRPr sz="1667">
              <a:solidFill>
                <a:srgbClr val="414042"/>
              </a:solidFill>
              <a:highlight>
                <a:srgbClr val="FFFFFF"/>
              </a:highlight>
              <a:latin typeface="Proxima Nova"/>
              <a:ea typeface="Proxima Nova"/>
              <a:cs typeface="Proxima Nova"/>
              <a:sym typeface="Proxima Nova"/>
            </a:endParaRPr>
          </a:p>
          <a:p>
            <a:pPr marL="228594" indent="-232828">
              <a:lnSpc>
                <a:spcPct val="115000"/>
              </a:lnSpc>
              <a:buClr>
                <a:srgbClr val="414042"/>
              </a:buClr>
              <a:buSzPts val="1250"/>
              <a:buFont typeface="Proxima Nova"/>
              <a:buChar char="●"/>
            </a:pPr>
            <a:r>
              <a:rPr lang="en-US" sz="1667">
                <a:solidFill>
                  <a:srgbClr val="414042"/>
                </a:solidFill>
                <a:latin typeface="Proxima Nova"/>
                <a:ea typeface="Proxima Nova"/>
                <a:cs typeface="Proxima Nova"/>
                <a:sym typeface="Proxima Nova"/>
              </a:rPr>
              <a:t>Went into production July 2018 conducting </a:t>
            </a:r>
            <a:r>
              <a:rPr lang="en-US" sz="1667" b="1">
                <a:solidFill>
                  <a:srgbClr val="414042"/>
                </a:solidFill>
                <a:latin typeface="Proxima Nova"/>
                <a:ea typeface="Proxima Nova"/>
                <a:cs typeface="Proxima Nova"/>
                <a:sym typeface="Proxima Nova"/>
              </a:rPr>
              <a:t>seven live trade transactions by ten companies via four partner banks</a:t>
            </a:r>
            <a:endParaRPr sz="1667" b="1">
              <a:solidFill>
                <a:srgbClr val="414042"/>
              </a:solidFill>
              <a:latin typeface="Proxima Nova"/>
              <a:ea typeface="Proxima Nova"/>
              <a:cs typeface="Proxima Nova"/>
              <a:sym typeface="Proxima Nova"/>
            </a:endParaRPr>
          </a:p>
          <a:p>
            <a:pPr marL="228594" indent="-232828">
              <a:lnSpc>
                <a:spcPct val="115000"/>
              </a:lnSpc>
              <a:buClr>
                <a:srgbClr val="414042"/>
              </a:buClr>
              <a:buSzPts val="1250"/>
              <a:buFont typeface="Proxima Nova"/>
              <a:buChar char="●"/>
            </a:pPr>
            <a:r>
              <a:rPr lang="en-US" sz="1667">
                <a:solidFill>
                  <a:srgbClr val="414042"/>
                </a:solidFill>
                <a:latin typeface="Proxima Nova"/>
                <a:ea typeface="Proxima Nova"/>
                <a:cs typeface="Proxima Nova"/>
                <a:sym typeface="Proxima Nova"/>
              </a:rPr>
              <a:t>Enables accurate trading position information, order to settlement control, risk coverage, track and trace options</a:t>
            </a:r>
            <a:endParaRPr sz="1667">
              <a:solidFill>
                <a:srgbClr val="414042"/>
              </a:solidFill>
              <a:latin typeface="Proxima Nova"/>
              <a:ea typeface="Proxima Nova"/>
              <a:cs typeface="Proxima Nova"/>
              <a:sym typeface="Proxima Nova"/>
            </a:endParaRPr>
          </a:p>
          <a:p>
            <a:pPr marL="228594" indent="-232828">
              <a:lnSpc>
                <a:spcPct val="115000"/>
              </a:lnSpc>
              <a:buClr>
                <a:srgbClr val="414042"/>
              </a:buClr>
              <a:buSzPts val="1250"/>
              <a:buFont typeface="Proxima Nova"/>
              <a:buChar char="●"/>
            </a:pPr>
            <a:r>
              <a:rPr lang="en-US" sz="1667" b="1">
                <a:solidFill>
                  <a:srgbClr val="414042"/>
                </a:solidFill>
                <a:latin typeface="Proxima Nova"/>
                <a:ea typeface="Proxima Nova"/>
                <a:cs typeface="Proxima Nova"/>
                <a:sym typeface="Proxima Nova"/>
              </a:rPr>
              <a:t>Near-real time exchange of information</a:t>
            </a:r>
            <a:r>
              <a:rPr lang="en-US" sz="1667">
                <a:solidFill>
                  <a:srgbClr val="414042"/>
                </a:solidFill>
                <a:latin typeface="Proxima Nova"/>
                <a:ea typeface="Proxima Nova"/>
                <a:cs typeface="Proxima Nova"/>
                <a:sym typeface="Proxima Nova"/>
              </a:rPr>
              <a:t> on a </a:t>
            </a:r>
            <a:r>
              <a:rPr lang="en-US" sz="1667" b="1">
                <a:solidFill>
                  <a:srgbClr val="414042"/>
                </a:solidFill>
                <a:latin typeface="Proxima Nova"/>
                <a:ea typeface="Proxima Nova"/>
                <a:cs typeface="Proxima Nova"/>
                <a:sym typeface="Proxima Nova"/>
              </a:rPr>
              <a:t>secure</a:t>
            </a:r>
            <a:r>
              <a:rPr lang="en-US" sz="1667">
                <a:solidFill>
                  <a:srgbClr val="414042"/>
                </a:solidFill>
                <a:latin typeface="Proxima Nova"/>
                <a:ea typeface="Proxima Nova"/>
                <a:cs typeface="Proxima Nova"/>
                <a:sym typeface="Proxima Nova"/>
              </a:rPr>
              <a:t> platform that digitizes transactional financing</a:t>
            </a:r>
            <a:endParaRPr sz="1667">
              <a:solidFill>
                <a:srgbClr val="414042"/>
              </a:solidFill>
              <a:latin typeface="Proxima Nova"/>
              <a:ea typeface="Proxima Nova"/>
              <a:cs typeface="Proxima Nova"/>
              <a:sym typeface="Proxima Nova"/>
            </a:endParaRPr>
          </a:p>
          <a:p>
            <a:pPr marL="228594" indent="-232828">
              <a:lnSpc>
                <a:spcPct val="115000"/>
              </a:lnSpc>
              <a:buClr>
                <a:srgbClr val="414042"/>
              </a:buClr>
              <a:buSzPts val="1250"/>
              <a:buFont typeface="Proxima Nova"/>
              <a:buChar char="●"/>
            </a:pPr>
            <a:r>
              <a:rPr lang="en-US" sz="1667">
                <a:solidFill>
                  <a:srgbClr val="414042"/>
                </a:solidFill>
                <a:latin typeface="Proxima Nova"/>
                <a:ea typeface="Proxima Nova"/>
                <a:cs typeface="Proxima Nova"/>
                <a:sym typeface="Proxima Nova"/>
              </a:rPr>
              <a:t>Continual business and </a:t>
            </a:r>
            <a:r>
              <a:rPr lang="en-US" sz="1667" b="1">
                <a:solidFill>
                  <a:srgbClr val="414042"/>
                </a:solidFill>
                <a:latin typeface="Proxima Nova"/>
                <a:ea typeface="Proxima Nova"/>
                <a:cs typeface="Proxima Nova"/>
                <a:sym typeface="Proxima Nova"/>
              </a:rPr>
              <a:t>compliance readiness</a:t>
            </a:r>
            <a:r>
              <a:rPr lang="en-US" sz="1667">
                <a:solidFill>
                  <a:srgbClr val="414042"/>
                </a:solidFill>
                <a:latin typeface="Proxima Nova"/>
                <a:ea typeface="Proxima Nova"/>
                <a:cs typeface="Proxima Nova"/>
                <a:sym typeface="Proxima Nova"/>
              </a:rPr>
              <a:t> in any relevant regulatory environment </a:t>
            </a:r>
            <a:endParaRPr sz="1667">
              <a:solidFill>
                <a:srgbClr val="414042"/>
              </a:solidFill>
              <a:latin typeface="Proxima Nova"/>
              <a:ea typeface="Proxima Nova"/>
              <a:cs typeface="Proxima Nova"/>
              <a:sym typeface="Proxima Nova"/>
            </a:endParaRPr>
          </a:p>
          <a:p>
            <a:pPr marL="228594" indent="-232828">
              <a:lnSpc>
                <a:spcPct val="115000"/>
              </a:lnSpc>
              <a:buClr>
                <a:srgbClr val="414042"/>
              </a:buClr>
              <a:buSzPts val="1250"/>
              <a:buFont typeface="Proxima Nova"/>
              <a:buChar char="●"/>
            </a:pPr>
            <a:r>
              <a:rPr lang="en-US" sz="1667" b="1">
                <a:solidFill>
                  <a:srgbClr val="414042"/>
                </a:solidFill>
                <a:latin typeface="Proxima Nova"/>
                <a:ea typeface="Proxima Nova"/>
                <a:cs typeface="Proxima Nova"/>
                <a:sym typeface="Proxima Nova"/>
              </a:rPr>
              <a:t>Scalability</a:t>
            </a:r>
            <a:r>
              <a:rPr lang="en-US" sz="1667">
                <a:solidFill>
                  <a:srgbClr val="414042"/>
                </a:solidFill>
                <a:latin typeface="Proxima Nova"/>
                <a:ea typeface="Proxima Nova"/>
                <a:cs typeface="Proxima Nova"/>
                <a:sym typeface="Proxima Nova"/>
              </a:rPr>
              <a:t> that allows for rapid international expansion as business, regulatory, and security opportunities converge</a:t>
            </a:r>
            <a:endParaRPr sz="1667">
              <a:solidFill>
                <a:srgbClr val="414042"/>
              </a:solidFill>
              <a:latin typeface="Proxima Nova"/>
              <a:ea typeface="Proxima Nova"/>
              <a:cs typeface="Proxima Nova"/>
              <a:sym typeface="Proxima Nova"/>
            </a:endParaRPr>
          </a:p>
        </p:txBody>
      </p:sp>
      <p:sp>
        <p:nvSpPr>
          <p:cNvPr id="1442" name="Google Shape;1442;p191"/>
          <p:cNvSpPr txBox="1"/>
          <p:nvPr/>
        </p:nvSpPr>
        <p:spPr>
          <a:xfrm>
            <a:off x="7418067" y="6228000"/>
            <a:ext cx="4220400" cy="630000"/>
          </a:xfrm>
          <a:prstGeom prst="rect">
            <a:avLst/>
          </a:prstGeom>
          <a:noFill/>
          <a:ln>
            <a:noFill/>
          </a:ln>
        </p:spPr>
        <p:txBody>
          <a:bodyPr spcFirstLastPara="1" wrap="square" lIns="121900" tIns="121900" rIns="121900" bIns="121900" anchor="t" anchorCtr="0">
            <a:noAutofit/>
          </a:bodyPr>
          <a:lstStyle/>
          <a:p>
            <a:r>
              <a:rPr lang="en-US" sz="1467" u="sng">
                <a:solidFill>
                  <a:schemeClr val="hlink"/>
                </a:solidFill>
                <a:hlinkClick r:id="rId5"/>
              </a:rPr>
              <a:t>https://we-trade.com/</a:t>
            </a:r>
            <a:endParaRPr sz="24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454"/>
        <p:cNvGrpSpPr/>
        <p:nvPr/>
      </p:nvGrpSpPr>
      <p:grpSpPr>
        <a:xfrm>
          <a:off x="0" y="0"/>
          <a:ext cx="0" cy="0"/>
          <a:chOff x="0" y="0"/>
          <a:chExt cx="0" cy="0"/>
        </a:xfrm>
      </p:grpSpPr>
      <p:sp>
        <p:nvSpPr>
          <p:cNvPr id="1455" name="Google Shape;1455;p193"/>
          <p:cNvSpPr txBox="1"/>
          <p:nvPr/>
        </p:nvSpPr>
        <p:spPr>
          <a:xfrm>
            <a:off x="545133" y="332467"/>
            <a:ext cx="10055200" cy="780400"/>
          </a:xfrm>
          <a:prstGeom prst="rect">
            <a:avLst/>
          </a:prstGeom>
          <a:noFill/>
          <a:ln>
            <a:noFill/>
          </a:ln>
        </p:spPr>
        <p:txBody>
          <a:bodyPr spcFirstLastPara="1" wrap="square" lIns="121900" tIns="121900" rIns="121900" bIns="121900" anchor="t" anchorCtr="0">
            <a:noAutofit/>
          </a:bodyPr>
          <a:lstStyle/>
          <a:p>
            <a:r>
              <a:rPr lang="en-US" sz="3733" b="1">
                <a:solidFill>
                  <a:srgbClr val="414042"/>
                </a:solidFill>
                <a:latin typeface="Proxima Nova"/>
                <a:ea typeface="Proxima Nova"/>
                <a:cs typeface="Proxima Nova"/>
                <a:sym typeface="Proxima Nova"/>
              </a:rPr>
              <a:t>Digital Identity: The OrgBook</a:t>
            </a:r>
            <a:endParaRPr sz="3733" b="1">
              <a:solidFill>
                <a:srgbClr val="414042"/>
              </a:solidFill>
              <a:latin typeface="Proxima Nova"/>
              <a:ea typeface="Proxima Nova"/>
              <a:cs typeface="Proxima Nova"/>
              <a:sym typeface="Proxima Nova"/>
            </a:endParaRPr>
          </a:p>
        </p:txBody>
      </p:sp>
      <p:pic>
        <p:nvPicPr>
          <p:cNvPr id="1456" name="Google Shape;1456;p193"/>
          <p:cNvPicPr preferRelativeResize="0"/>
          <p:nvPr/>
        </p:nvPicPr>
        <p:blipFill rotWithShape="1">
          <a:blip r:embed="rId3">
            <a:alphaModFix/>
          </a:blip>
          <a:srcRect l="5132" t="2851" r="5132" b="11275"/>
          <a:stretch/>
        </p:blipFill>
        <p:spPr>
          <a:xfrm>
            <a:off x="7613535" y="691567"/>
            <a:ext cx="3881333" cy="1329667"/>
          </a:xfrm>
          <a:prstGeom prst="rect">
            <a:avLst/>
          </a:prstGeom>
          <a:noFill/>
          <a:ln>
            <a:noFill/>
          </a:ln>
        </p:spPr>
      </p:pic>
      <p:sp>
        <p:nvSpPr>
          <p:cNvPr id="1457" name="Google Shape;1457;p193"/>
          <p:cNvSpPr txBox="1"/>
          <p:nvPr/>
        </p:nvSpPr>
        <p:spPr>
          <a:xfrm>
            <a:off x="485600" y="1402767"/>
            <a:ext cx="6276800" cy="4167600"/>
          </a:xfrm>
          <a:prstGeom prst="rect">
            <a:avLst/>
          </a:prstGeom>
          <a:noFill/>
          <a:ln>
            <a:noFill/>
          </a:ln>
        </p:spPr>
        <p:txBody>
          <a:bodyPr spcFirstLastPara="1" wrap="square" lIns="121900" tIns="121900" rIns="121900" bIns="121900" anchor="t" anchorCtr="0">
            <a:noAutofit/>
          </a:bodyPr>
          <a:lstStyle/>
          <a:p>
            <a:pPr marL="228594" indent="-237061">
              <a:lnSpc>
                <a:spcPct val="115000"/>
              </a:lnSpc>
              <a:buClr>
                <a:srgbClr val="414042"/>
              </a:buClr>
              <a:buSzPts val="1300"/>
              <a:buFont typeface="Proxima Nova"/>
              <a:buChar char="●"/>
            </a:pPr>
            <a:r>
              <a:rPr lang="en-US" sz="1733">
                <a:solidFill>
                  <a:srgbClr val="414042"/>
                </a:solidFill>
                <a:latin typeface="Proxima Nova"/>
                <a:ea typeface="Proxima Nova"/>
                <a:cs typeface="Proxima Nova"/>
                <a:sym typeface="Proxima Nova"/>
              </a:rPr>
              <a:t>The OrgBook serves as a </a:t>
            </a:r>
            <a:r>
              <a:rPr lang="en-US" sz="1733" b="1">
                <a:solidFill>
                  <a:srgbClr val="414042"/>
                </a:solidFill>
                <a:latin typeface="Proxima Nova"/>
                <a:ea typeface="Proxima Nova"/>
                <a:cs typeface="Proxima Nova"/>
                <a:sym typeface="Proxima Nova"/>
              </a:rPr>
              <a:t>trusted digital network of verifiable data</a:t>
            </a:r>
            <a:r>
              <a:rPr lang="en-US" sz="1733">
                <a:solidFill>
                  <a:srgbClr val="414042"/>
                </a:solidFill>
                <a:latin typeface="Proxima Nova"/>
                <a:ea typeface="Proxima Nova"/>
                <a:cs typeface="Proxima Nova"/>
                <a:sym typeface="Proxima Nova"/>
              </a:rPr>
              <a:t> about organizations which is globally connected, </a:t>
            </a:r>
            <a:r>
              <a:rPr lang="en-US" sz="1733" b="1">
                <a:solidFill>
                  <a:srgbClr val="414042"/>
                </a:solidFill>
                <a:latin typeface="Proxima Nova"/>
                <a:ea typeface="Proxima Nova"/>
                <a:cs typeface="Proxima Nova"/>
                <a:sym typeface="Proxima Nova"/>
              </a:rPr>
              <a:t>interoperable, secure, and easy to join</a:t>
            </a:r>
            <a:endParaRPr sz="1733">
              <a:solidFill>
                <a:srgbClr val="414042"/>
              </a:solidFill>
              <a:latin typeface="Proxima Nova"/>
              <a:ea typeface="Proxima Nova"/>
              <a:cs typeface="Proxima Nova"/>
              <a:sym typeface="Proxima Nova"/>
            </a:endParaRPr>
          </a:p>
          <a:p>
            <a:pPr marL="228594" indent="-237061">
              <a:lnSpc>
                <a:spcPct val="115000"/>
              </a:lnSpc>
              <a:buClr>
                <a:srgbClr val="414042"/>
              </a:buClr>
              <a:buSzPts val="1300"/>
              <a:buFont typeface="Proxima Nova"/>
              <a:buChar char="●"/>
            </a:pPr>
            <a:r>
              <a:rPr lang="en-US" sz="1733">
                <a:solidFill>
                  <a:srgbClr val="414042"/>
                </a:solidFill>
                <a:latin typeface="Proxima Nova"/>
                <a:ea typeface="Proxima Nova"/>
                <a:cs typeface="Proxima Nova"/>
                <a:sym typeface="Proxima Nova"/>
              </a:rPr>
              <a:t>Why? So business/government can quickly access evidence of that a potential partner is legally incorporated</a:t>
            </a:r>
            <a:endParaRPr sz="1733">
              <a:solidFill>
                <a:srgbClr val="414042"/>
              </a:solidFill>
              <a:latin typeface="Proxima Nova"/>
              <a:ea typeface="Proxima Nova"/>
              <a:cs typeface="Proxima Nova"/>
              <a:sym typeface="Proxima Nova"/>
            </a:endParaRPr>
          </a:p>
          <a:p>
            <a:pPr marL="228594" indent="-237061">
              <a:lnSpc>
                <a:spcPct val="115000"/>
              </a:lnSpc>
              <a:buClr>
                <a:srgbClr val="414042"/>
              </a:buClr>
              <a:buSzPts val="1300"/>
              <a:buFont typeface="Proxima Nova"/>
              <a:buChar char="●"/>
            </a:pPr>
            <a:r>
              <a:rPr lang="en-US" sz="1733">
                <a:solidFill>
                  <a:srgbClr val="414042"/>
                </a:solidFill>
                <a:latin typeface="Proxima Nova"/>
                <a:ea typeface="Proxima Nova"/>
                <a:cs typeface="Proxima Nova"/>
                <a:sym typeface="Proxima Nova"/>
              </a:rPr>
              <a:t>The new enrollment experience is </a:t>
            </a:r>
            <a:r>
              <a:rPr lang="en-US" sz="1733" b="1">
                <a:solidFill>
                  <a:srgbClr val="414042"/>
                </a:solidFill>
                <a:latin typeface="Proxima Nova"/>
                <a:ea typeface="Proxima Nova"/>
                <a:cs typeface="Proxima Nova"/>
                <a:sym typeface="Proxima Nova"/>
              </a:rPr>
              <a:t>more convenient</a:t>
            </a:r>
            <a:r>
              <a:rPr lang="en-US" sz="1733">
                <a:solidFill>
                  <a:srgbClr val="414042"/>
                </a:solidFill>
                <a:latin typeface="Proxima Nova"/>
                <a:ea typeface="Proxima Nova"/>
                <a:cs typeface="Proxima Nova"/>
                <a:sym typeface="Proxima Nova"/>
              </a:rPr>
              <a:t> and use an open global blockchain registry</a:t>
            </a:r>
            <a:endParaRPr sz="1733">
              <a:solidFill>
                <a:srgbClr val="414042"/>
              </a:solidFill>
              <a:latin typeface="Proxima Nova"/>
              <a:ea typeface="Proxima Nova"/>
              <a:cs typeface="Proxima Nova"/>
              <a:sym typeface="Proxima Nova"/>
            </a:endParaRPr>
          </a:p>
          <a:p>
            <a:pPr marL="228594" indent="-237061">
              <a:lnSpc>
                <a:spcPct val="115000"/>
              </a:lnSpc>
              <a:buClr>
                <a:srgbClr val="414042"/>
              </a:buClr>
              <a:buSzPts val="1300"/>
              <a:buFont typeface="Proxima Nova"/>
              <a:buChar char="●"/>
            </a:pPr>
            <a:r>
              <a:rPr lang="en-US" sz="1733">
                <a:solidFill>
                  <a:srgbClr val="414042"/>
                </a:solidFill>
                <a:latin typeface="Proxima Nova"/>
                <a:ea typeface="Proxima Nova"/>
                <a:cs typeface="Proxima Nova"/>
                <a:sym typeface="Proxima Nova"/>
              </a:rPr>
              <a:t>Reduced single point of failure for database, </a:t>
            </a:r>
            <a:r>
              <a:rPr lang="en-US" sz="1733" b="1">
                <a:solidFill>
                  <a:srgbClr val="414042"/>
                </a:solidFill>
                <a:latin typeface="Proxima Nova"/>
                <a:ea typeface="Proxima Nova"/>
                <a:cs typeface="Proxima Nova"/>
                <a:sym typeface="Proxima Nova"/>
              </a:rPr>
              <a:t>reduced fraud</a:t>
            </a:r>
            <a:r>
              <a:rPr lang="en-US" sz="1733">
                <a:solidFill>
                  <a:srgbClr val="414042"/>
                </a:solidFill>
                <a:latin typeface="Proxima Nova"/>
                <a:ea typeface="Proxima Nova"/>
                <a:cs typeface="Proxima Nova"/>
                <a:sym typeface="Proxima Nova"/>
              </a:rPr>
              <a:t> from counterfeit IDs, reduces bottlenecks, and </a:t>
            </a:r>
            <a:r>
              <a:rPr lang="en-US" sz="1733" b="1">
                <a:solidFill>
                  <a:srgbClr val="414042"/>
                </a:solidFill>
                <a:latin typeface="Proxima Nova"/>
                <a:ea typeface="Proxima Nova"/>
                <a:cs typeface="Proxima Nova"/>
                <a:sym typeface="Proxima Nova"/>
              </a:rPr>
              <a:t>improves privacy</a:t>
            </a:r>
            <a:r>
              <a:rPr lang="en-US" sz="1733">
                <a:solidFill>
                  <a:srgbClr val="414042"/>
                </a:solidFill>
                <a:latin typeface="Proxima Nova"/>
                <a:ea typeface="Proxima Nova"/>
                <a:cs typeface="Proxima Nova"/>
                <a:sym typeface="Proxima Nova"/>
              </a:rPr>
              <a:t> which a complex verification system can expose</a:t>
            </a:r>
            <a:endParaRPr sz="1733">
              <a:solidFill>
                <a:srgbClr val="414042"/>
              </a:solidFill>
              <a:latin typeface="Proxima Nova"/>
              <a:ea typeface="Proxima Nova"/>
              <a:cs typeface="Proxima Nova"/>
              <a:sym typeface="Proxima Nova"/>
            </a:endParaRPr>
          </a:p>
          <a:p>
            <a:pPr marL="228594" indent="-237061">
              <a:lnSpc>
                <a:spcPct val="115000"/>
              </a:lnSpc>
              <a:buClr>
                <a:srgbClr val="414042"/>
              </a:buClr>
              <a:buSzPts val="1300"/>
              <a:buFont typeface="Proxima Nova"/>
              <a:buChar char="●"/>
            </a:pPr>
            <a:r>
              <a:rPr lang="en-US" sz="1733">
                <a:solidFill>
                  <a:srgbClr val="414042"/>
                </a:solidFill>
                <a:latin typeface="Proxima Nova"/>
                <a:ea typeface="Proxima Nova"/>
                <a:cs typeface="Proxima Nova"/>
                <a:sym typeface="Proxima Nova"/>
              </a:rPr>
              <a:t>As more businesses establish their Self-Sovereign Identity, more Services will become Self-Sovereign Identity-aware</a:t>
            </a:r>
            <a:endParaRPr sz="1733">
              <a:solidFill>
                <a:srgbClr val="414042"/>
              </a:solidFill>
              <a:latin typeface="Proxima Nova"/>
              <a:ea typeface="Proxima Nova"/>
              <a:cs typeface="Proxima Nova"/>
              <a:sym typeface="Proxima Nova"/>
            </a:endParaRPr>
          </a:p>
          <a:p>
            <a:pPr marL="228594" indent="-237061">
              <a:lnSpc>
                <a:spcPct val="115000"/>
              </a:lnSpc>
              <a:buClr>
                <a:srgbClr val="414042"/>
              </a:buClr>
              <a:buSzPts val="1300"/>
              <a:buFont typeface="Proxima Nova"/>
              <a:buChar char="●"/>
            </a:pPr>
            <a:r>
              <a:rPr lang="en-US" sz="1733" b="1">
                <a:solidFill>
                  <a:srgbClr val="414042"/>
                </a:solidFill>
                <a:latin typeface="Proxima Nova"/>
                <a:ea typeface="Proxima Nova"/>
                <a:cs typeface="Proxima Nova"/>
                <a:sym typeface="Proxima Nova"/>
              </a:rPr>
              <a:t>Live</a:t>
            </a:r>
            <a:r>
              <a:rPr lang="en-US" sz="1733">
                <a:solidFill>
                  <a:srgbClr val="414042"/>
                </a:solidFill>
                <a:latin typeface="Proxima Nova"/>
                <a:ea typeface="Proxima Nova"/>
                <a:cs typeface="Proxima Nova"/>
                <a:sym typeface="Proxima Nova"/>
              </a:rPr>
              <a:t>, public, </a:t>
            </a:r>
            <a:r>
              <a:rPr lang="en-US" sz="1733" b="1">
                <a:solidFill>
                  <a:srgbClr val="414042"/>
                </a:solidFill>
                <a:latin typeface="Proxima Nova"/>
                <a:ea typeface="Proxima Nova"/>
                <a:cs typeface="Proxima Nova"/>
                <a:sym typeface="Proxima Nova"/>
              </a:rPr>
              <a:t>globally accessible network </a:t>
            </a:r>
            <a:r>
              <a:rPr lang="en-US" sz="1733">
                <a:solidFill>
                  <a:srgbClr val="414042"/>
                </a:solidFill>
                <a:latin typeface="Proxima Nova"/>
                <a:ea typeface="Proxima Nova"/>
                <a:cs typeface="Proxima Nova"/>
                <a:sym typeface="Proxima Nova"/>
              </a:rPr>
              <a:t>using the Sovrin Provisional Network built on Hyperledger Indy.</a:t>
            </a:r>
            <a:endParaRPr sz="1733">
              <a:solidFill>
                <a:srgbClr val="414042"/>
              </a:solidFill>
              <a:latin typeface="Proxima Nova"/>
              <a:ea typeface="Proxima Nova"/>
              <a:cs typeface="Proxima Nova"/>
              <a:sym typeface="Proxima Nova"/>
            </a:endParaRPr>
          </a:p>
        </p:txBody>
      </p:sp>
      <p:pic>
        <p:nvPicPr>
          <p:cNvPr id="1458" name="Google Shape;1458;p193" descr="TheOrgBook - VON Record.png"/>
          <p:cNvPicPr preferRelativeResize="0"/>
          <p:nvPr/>
        </p:nvPicPr>
        <p:blipFill>
          <a:blip r:embed="rId4">
            <a:alphaModFix/>
          </a:blip>
          <a:stretch>
            <a:fillRect/>
          </a:stretch>
        </p:blipFill>
        <p:spPr>
          <a:xfrm>
            <a:off x="7065101" y="2193267"/>
            <a:ext cx="4571800" cy="3524100"/>
          </a:xfrm>
          <a:prstGeom prst="rect">
            <a:avLst/>
          </a:prstGeom>
          <a:noFill/>
          <a:ln>
            <a:noFill/>
          </a:ln>
        </p:spPr>
      </p:pic>
      <p:sp>
        <p:nvSpPr>
          <p:cNvPr id="1459" name="Google Shape;1459;p193"/>
          <p:cNvSpPr txBox="1"/>
          <p:nvPr/>
        </p:nvSpPr>
        <p:spPr>
          <a:xfrm>
            <a:off x="5347667" y="6197600"/>
            <a:ext cx="6478000" cy="691600"/>
          </a:xfrm>
          <a:prstGeom prst="rect">
            <a:avLst/>
          </a:prstGeom>
          <a:noFill/>
          <a:ln>
            <a:noFill/>
          </a:ln>
        </p:spPr>
        <p:txBody>
          <a:bodyPr spcFirstLastPara="1" wrap="square" lIns="121900" tIns="121900" rIns="121900" bIns="121900" anchor="t" anchorCtr="0">
            <a:noAutofit/>
          </a:bodyPr>
          <a:lstStyle/>
          <a:p>
            <a:r>
              <a:rPr lang="en-US" sz="1467" u="sng">
                <a:solidFill>
                  <a:schemeClr val="hlink"/>
                </a:solidFill>
                <a:hlinkClick r:id="rId5"/>
              </a:rPr>
              <a:t>https://www.hyperledger.org/resources/publications/orgbook-case-study</a:t>
            </a:r>
            <a:endParaRPr sz="24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0B27210-D0CA-4654-B3E3-9ABB4F178E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5BB4DBB-CC31-4B66-B6A2-0A0D1010D7FD}"/>
              </a:ext>
            </a:extLst>
          </p:cNvPr>
          <p:cNvSpPr txBox="1"/>
          <p:nvPr/>
        </p:nvSpPr>
        <p:spPr>
          <a:xfrm>
            <a:off x="6746628" y="1783959"/>
            <a:ext cx="4645250" cy="2889114"/>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6000" kern="1200">
                <a:solidFill>
                  <a:schemeClr val="bg1"/>
                </a:solidFill>
                <a:latin typeface="+mj-lt"/>
                <a:ea typeface="+mj-ea"/>
                <a:cs typeface="+mj-cs"/>
              </a:rPr>
              <a:t>Thank You</a:t>
            </a:r>
          </a:p>
        </p:txBody>
      </p:sp>
      <p:sp>
        <p:nvSpPr>
          <p:cNvPr id="12" name="Freeform: Shape 11">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Freeform: Shape 13">
            <a:extLst>
              <a:ext uri="{FF2B5EF4-FFF2-40B4-BE49-F238E27FC236}">
                <a16:creationId xmlns:a16="http://schemas.microsoft.com/office/drawing/2014/main" id="{70B66945-4967-4040-926D-DCA44313CD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24154"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clipart&#10;&#10;Description automatically generated">
            <a:extLst>
              <a:ext uri="{FF2B5EF4-FFF2-40B4-BE49-F238E27FC236}">
                <a16:creationId xmlns:a16="http://schemas.microsoft.com/office/drawing/2014/main" id="{9C772406-D2D0-4633-8E85-DFCCDA3BA8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382" y="1454664"/>
            <a:ext cx="4047843" cy="2580500"/>
          </a:xfrm>
          <a:prstGeom prst="rect">
            <a:avLst/>
          </a:prstGeom>
        </p:spPr>
      </p:pic>
      <p:sp>
        <p:nvSpPr>
          <p:cNvPr id="2" name="Footer Placeholder 1">
            <a:extLst>
              <a:ext uri="{FF2B5EF4-FFF2-40B4-BE49-F238E27FC236}">
                <a16:creationId xmlns:a16="http://schemas.microsoft.com/office/drawing/2014/main" id="{2BE253A0-4DD2-40C9-AB9D-E40092C8570A}"/>
              </a:ext>
            </a:extLst>
          </p:cNvPr>
          <p:cNvSpPr>
            <a:spLocks noGrp="1"/>
          </p:cNvSpPr>
          <p:nvPr>
            <p:ph type="ftr" sz="quarter" idx="11"/>
          </p:nvPr>
        </p:nvSpPr>
        <p:spPr>
          <a:xfrm>
            <a:off x="6746626" y="6199632"/>
            <a:ext cx="4256653" cy="314067"/>
          </a:xfrm>
        </p:spPr>
        <p:txBody>
          <a:bodyPr vert="horz" lIns="91440" tIns="45720" rIns="91440" bIns="45720" rtlCol="0" anchor="ctr">
            <a:normAutofit/>
          </a:bodyPr>
          <a:lstStyle/>
          <a:p>
            <a:pPr algn="l">
              <a:spcAft>
                <a:spcPts val="600"/>
              </a:spcAft>
            </a:pPr>
            <a:r>
              <a:rPr lang="en-US" sz="1100" kern="1200">
                <a:solidFill>
                  <a:schemeClr val="bg1">
                    <a:alpha val="80000"/>
                  </a:schemeClr>
                </a:solidFill>
                <a:latin typeface="+mn-lt"/>
                <a:ea typeface="+mn-ea"/>
                <a:cs typeface="+mn-cs"/>
              </a:rPr>
              <a:t>Blockchain Basics         Ledger Academy      9-23-2019</a:t>
            </a:r>
          </a:p>
        </p:txBody>
      </p:sp>
    </p:spTree>
    <p:extLst>
      <p:ext uri="{BB962C8B-B14F-4D97-AF65-F5344CB8AC3E}">
        <p14:creationId xmlns:p14="http://schemas.microsoft.com/office/powerpoint/2010/main" val="2298355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BB2C09-3B4F-4DBF-A7AC-48A055D64D31}"/>
              </a:ext>
            </a:extLst>
          </p:cNvPr>
          <p:cNvSpPr>
            <a:spLocks noGrp="1"/>
          </p:cNvSpPr>
          <p:nvPr>
            <p:ph type="title"/>
          </p:nvPr>
        </p:nvSpPr>
        <p:spPr/>
        <p:txBody>
          <a:bodyPr/>
          <a:lstStyle/>
          <a:p>
            <a:r>
              <a:rPr lang="en-US" dirty="0"/>
              <a:t>Innovation to Computer Science</a:t>
            </a:r>
          </a:p>
        </p:txBody>
      </p:sp>
      <p:sp>
        <p:nvSpPr>
          <p:cNvPr id="4" name="Text Placeholder 3">
            <a:extLst>
              <a:ext uri="{FF2B5EF4-FFF2-40B4-BE49-F238E27FC236}">
                <a16:creationId xmlns:a16="http://schemas.microsoft.com/office/drawing/2014/main" id="{B3C4BCD6-5753-43A3-866F-BD0F2E6C48E8}"/>
              </a:ext>
            </a:extLst>
          </p:cNvPr>
          <p:cNvSpPr>
            <a:spLocks noGrp="1"/>
          </p:cNvSpPr>
          <p:nvPr>
            <p:ph type="body" sz="half" idx="2"/>
          </p:nvPr>
        </p:nvSpPr>
        <p:spPr/>
        <p:txBody>
          <a:bodyPr/>
          <a:lstStyle/>
          <a:p>
            <a:pPr marL="285750" indent="-285750">
              <a:buFont typeface="Arial" panose="020B0604020202020204" pitchFamily="34" charset="0"/>
              <a:buChar char="•"/>
            </a:pPr>
            <a:r>
              <a:rPr lang="en-US" b="1" dirty="0">
                <a:solidFill>
                  <a:schemeClr val="tx1"/>
                </a:solidFill>
              </a:rPr>
              <a:t>Blockchain technology is a shared ledger (DLT) that everyone trusts to be accurate and permanent</a:t>
            </a:r>
          </a:p>
          <a:p>
            <a:pPr marL="285750" indent="-285750">
              <a:buFont typeface="Arial" panose="020B0604020202020204" pitchFamily="34" charset="0"/>
              <a:buChar char="•"/>
            </a:pPr>
            <a:r>
              <a:rPr lang="en-US" dirty="0"/>
              <a:t>Public registry that stores transactions in append only network system that creates a shared reality between non trusting entities</a:t>
            </a:r>
          </a:p>
          <a:p>
            <a:pPr marL="285750" indent="-285750">
              <a:buFont typeface="Arial" panose="020B0604020202020204" pitchFamily="34" charset="0"/>
              <a:buChar char="•"/>
            </a:pPr>
            <a:r>
              <a:rPr lang="en-US" dirty="0"/>
              <a:t>Bitcoin was the first to introduce it to the world. </a:t>
            </a:r>
          </a:p>
          <a:p>
            <a:pPr marL="285750" indent="-285750">
              <a:buFont typeface="Arial" panose="020B0604020202020204" pitchFamily="34" charset="0"/>
              <a:buChar char="•"/>
            </a:pPr>
            <a:r>
              <a:rPr lang="en-US" dirty="0"/>
              <a:t>Cryptoasset –  or cryptocurrency or digital asset, Underlying function of a blockchain, Does not have to represent digital cash but digital value.</a:t>
            </a:r>
          </a:p>
          <a:p>
            <a:pPr marL="285750" indent="-285750">
              <a:buFont typeface="Arial" panose="020B0604020202020204" pitchFamily="34" charset="0"/>
              <a:buChar char="•"/>
            </a:pPr>
            <a:endParaRPr lang="en-US" dirty="0"/>
          </a:p>
        </p:txBody>
      </p:sp>
      <p:sp>
        <p:nvSpPr>
          <p:cNvPr id="5" name="Footer Placeholder 4">
            <a:extLst>
              <a:ext uri="{FF2B5EF4-FFF2-40B4-BE49-F238E27FC236}">
                <a16:creationId xmlns:a16="http://schemas.microsoft.com/office/drawing/2014/main" id="{8F836D0B-27F6-418C-8F80-3B1DF1134E64}"/>
              </a:ext>
            </a:extLst>
          </p:cNvPr>
          <p:cNvSpPr>
            <a:spLocks noGrp="1"/>
          </p:cNvSpPr>
          <p:nvPr>
            <p:ph type="ftr" sz="quarter" idx="11"/>
          </p:nvPr>
        </p:nvSpPr>
        <p:spPr/>
        <p:txBody>
          <a:bodyPr/>
          <a:lstStyle/>
          <a:p>
            <a:r>
              <a:rPr lang="en-US"/>
              <a:t>Blockchain Basics         Ledger Academy      9-23-2019</a:t>
            </a:r>
          </a:p>
        </p:txBody>
      </p:sp>
      <p:pic>
        <p:nvPicPr>
          <p:cNvPr id="6" name="Content Placeholder 5">
            <a:extLst>
              <a:ext uri="{FF2B5EF4-FFF2-40B4-BE49-F238E27FC236}">
                <a16:creationId xmlns:a16="http://schemas.microsoft.com/office/drawing/2014/main" id="{F5D1A160-FFB1-43BE-B8E5-F4F00AFEB05C}"/>
              </a:ext>
            </a:extLst>
          </p:cNvPr>
          <p:cNvPicPr>
            <a:picLocks noGrp="1" noChangeAspect="1"/>
          </p:cNvPicPr>
          <p:nvPr>
            <p:ph idx="1"/>
          </p:nvPr>
        </p:nvPicPr>
        <p:blipFill>
          <a:blip r:embed="rId2"/>
          <a:stretch>
            <a:fillRect/>
          </a:stretch>
        </p:blipFill>
        <p:spPr>
          <a:xfrm>
            <a:off x="5832475" y="987425"/>
            <a:ext cx="4873625" cy="4873625"/>
          </a:xfrm>
          <a:prstGeom prst="rect">
            <a:avLst/>
          </a:prstGeom>
        </p:spPr>
      </p:pic>
      <p:sp>
        <p:nvSpPr>
          <p:cNvPr id="9" name="Rectangle 8">
            <a:extLst>
              <a:ext uri="{FF2B5EF4-FFF2-40B4-BE49-F238E27FC236}">
                <a16:creationId xmlns:a16="http://schemas.microsoft.com/office/drawing/2014/main" id="{14626114-E13A-4BE6-9619-C620D6A8E078}"/>
              </a:ext>
            </a:extLst>
          </p:cNvPr>
          <p:cNvSpPr/>
          <p:nvPr/>
        </p:nvSpPr>
        <p:spPr>
          <a:xfrm>
            <a:off x="1954720" y="618093"/>
            <a:ext cx="3476914" cy="369332"/>
          </a:xfrm>
          <a:prstGeom prst="rect">
            <a:avLst/>
          </a:prstGeom>
          <a:solidFill>
            <a:schemeClr val="accent6">
              <a:lumMod val="40000"/>
              <a:lumOff val="60000"/>
            </a:schemeClr>
          </a:solidFill>
        </p:spPr>
        <p:txBody>
          <a:bodyPr wrap="none">
            <a:spAutoFit/>
          </a:bodyPr>
          <a:lstStyle/>
          <a:p>
            <a:r>
              <a:rPr lang="en-US" dirty="0"/>
              <a:t>Blockchain Technology for Business</a:t>
            </a:r>
          </a:p>
        </p:txBody>
      </p:sp>
    </p:spTree>
    <p:extLst>
      <p:ext uri="{BB962C8B-B14F-4D97-AF65-F5344CB8AC3E}">
        <p14:creationId xmlns:p14="http://schemas.microsoft.com/office/powerpoint/2010/main" val="135408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D4C567-818F-4831-9537-8FD55A5AFAD5}"/>
              </a:ext>
            </a:extLst>
          </p:cNvPr>
          <p:cNvSpPr>
            <a:spLocks noGrp="1"/>
          </p:cNvSpPr>
          <p:nvPr>
            <p:ph idx="1"/>
          </p:nvPr>
        </p:nvSpPr>
        <p:spPr/>
        <p:txBody>
          <a:bodyPr/>
          <a:lstStyle/>
          <a:p>
            <a:r>
              <a:rPr lang="en-US" b="1" dirty="0"/>
              <a:t>Immutability of Data</a:t>
            </a:r>
          </a:p>
          <a:p>
            <a:r>
              <a:rPr lang="en-US" dirty="0"/>
              <a:t>his </a:t>
            </a:r>
            <a:r>
              <a:rPr lang="en-US" b="1" dirty="0"/>
              <a:t>immutability</a:t>
            </a:r>
            <a:r>
              <a:rPr lang="en-US" dirty="0"/>
              <a:t>, or '</a:t>
            </a:r>
            <a:r>
              <a:rPr lang="en-US" b="1" dirty="0"/>
              <a:t>unchanging over time</a:t>
            </a:r>
            <a:r>
              <a:rPr lang="en-US" dirty="0"/>
              <a:t>' feature makes the blockchain useful for accounting, financial transactions, identity management, and asset ownership, management and transfer, just to name a few examples. Once a transaction is written onto the blockchain, no one can change it, or, at least, it would be extremely difficult to change it.</a:t>
            </a:r>
          </a:p>
        </p:txBody>
      </p:sp>
      <p:sp>
        <p:nvSpPr>
          <p:cNvPr id="5" name="Rectangle 4">
            <a:extLst>
              <a:ext uri="{FF2B5EF4-FFF2-40B4-BE49-F238E27FC236}">
                <a16:creationId xmlns:a16="http://schemas.microsoft.com/office/drawing/2014/main" id="{73FA193C-086F-44B7-B74D-E7AF8670DF54}"/>
              </a:ext>
            </a:extLst>
          </p:cNvPr>
          <p:cNvSpPr/>
          <p:nvPr/>
        </p:nvSpPr>
        <p:spPr>
          <a:xfrm>
            <a:off x="1954720" y="618093"/>
            <a:ext cx="3476914" cy="369332"/>
          </a:xfrm>
          <a:prstGeom prst="rect">
            <a:avLst/>
          </a:prstGeom>
          <a:solidFill>
            <a:schemeClr val="accent6">
              <a:lumMod val="40000"/>
              <a:lumOff val="60000"/>
            </a:schemeClr>
          </a:solidFill>
        </p:spPr>
        <p:txBody>
          <a:bodyPr wrap="none">
            <a:spAutoFit/>
          </a:bodyPr>
          <a:lstStyle/>
          <a:p>
            <a:r>
              <a:rPr lang="en-US" dirty="0"/>
              <a:t>Blockchain Technology for Business</a:t>
            </a:r>
          </a:p>
        </p:txBody>
      </p:sp>
    </p:spTree>
    <p:extLst>
      <p:ext uri="{BB962C8B-B14F-4D97-AF65-F5344CB8AC3E}">
        <p14:creationId xmlns:p14="http://schemas.microsoft.com/office/powerpoint/2010/main" val="34758324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E44F5E49-3AAF-4027-B342-05834E627B9F}"/>
              </a:ext>
            </a:extLst>
          </p:cNvPr>
          <p:cNvSpPr>
            <a:spLocks noGrp="1"/>
          </p:cNvSpPr>
          <p:nvPr>
            <p:ph type="title"/>
          </p:nvPr>
        </p:nvSpPr>
        <p:spPr>
          <a:xfrm>
            <a:off x="1160457" y="740528"/>
            <a:ext cx="8596668" cy="1320800"/>
          </a:xfrm>
        </p:spPr>
        <p:txBody>
          <a:bodyPr/>
          <a:lstStyle/>
          <a:p>
            <a:r>
              <a:rPr lang="en-US" dirty="0"/>
              <a:t>WEB 3.0</a:t>
            </a:r>
          </a:p>
        </p:txBody>
      </p:sp>
      <p:sp>
        <p:nvSpPr>
          <p:cNvPr id="9" name="TextBox 8">
            <a:extLst>
              <a:ext uri="{FF2B5EF4-FFF2-40B4-BE49-F238E27FC236}">
                <a16:creationId xmlns:a16="http://schemas.microsoft.com/office/drawing/2014/main" id="{CF1FB6BC-A5D9-4292-B678-BC33DDA7AF3D}"/>
              </a:ext>
            </a:extLst>
          </p:cNvPr>
          <p:cNvSpPr txBox="1"/>
          <p:nvPr/>
        </p:nvSpPr>
        <p:spPr>
          <a:xfrm>
            <a:off x="9152244" y="3707539"/>
            <a:ext cx="2425530" cy="2308324"/>
          </a:xfrm>
          <a:prstGeom prst="rect">
            <a:avLst/>
          </a:prstGeom>
          <a:noFill/>
        </p:spPr>
        <p:txBody>
          <a:bodyPr wrap="square" rtlCol="0">
            <a:spAutoFit/>
          </a:bodyPr>
          <a:lstStyle/>
          <a:p>
            <a:endParaRPr lang="en-US" dirty="0"/>
          </a:p>
          <a:p>
            <a:r>
              <a:rPr lang="en-US" dirty="0"/>
              <a:t>Blockchains</a:t>
            </a:r>
          </a:p>
          <a:p>
            <a:r>
              <a:rPr lang="en-US" dirty="0"/>
              <a:t>Smart Contracts</a:t>
            </a:r>
          </a:p>
          <a:p>
            <a:r>
              <a:rPr lang="en-US" dirty="0"/>
              <a:t>D Apps</a:t>
            </a:r>
          </a:p>
          <a:p>
            <a:r>
              <a:rPr lang="en-US" dirty="0"/>
              <a:t>Artificial Intelligence</a:t>
            </a:r>
          </a:p>
          <a:p>
            <a:r>
              <a:rPr lang="en-US" dirty="0"/>
              <a:t>Data Mining</a:t>
            </a:r>
          </a:p>
          <a:p>
            <a:r>
              <a:rPr lang="en-US" dirty="0"/>
              <a:t>Cloud Storage</a:t>
            </a:r>
          </a:p>
          <a:p>
            <a:r>
              <a:rPr lang="en-US" dirty="0"/>
              <a:t>Tokenization of Value </a:t>
            </a:r>
          </a:p>
        </p:txBody>
      </p:sp>
      <p:pic>
        <p:nvPicPr>
          <p:cNvPr id="2052" name="Picture 4" descr="Image result for web 3.0">
            <a:extLst>
              <a:ext uri="{FF2B5EF4-FFF2-40B4-BE49-F238E27FC236}">
                <a16:creationId xmlns:a16="http://schemas.microsoft.com/office/drawing/2014/main" id="{1B952F8B-BAAF-41F9-B863-C8A999F35C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751" y="2042466"/>
            <a:ext cx="3443140" cy="258235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91976039-A65F-4699-8A81-C642A7404C75}"/>
              </a:ext>
            </a:extLst>
          </p:cNvPr>
          <p:cNvSpPr txBox="1"/>
          <p:nvPr/>
        </p:nvSpPr>
        <p:spPr>
          <a:xfrm>
            <a:off x="380064" y="4746460"/>
            <a:ext cx="8328454" cy="1569660"/>
          </a:xfrm>
          <a:prstGeom prst="rect">
            <a:avLst/>
          </a:prstGeom>
          <a:noFill/>
        </p:spPr>
        <p:txBody>
          <a:bodyPr wrap="square" rtlCol="0">
            <a:spAutoFit/>
          </a:bodyPr>
          <a:lstStyle/>
          <a:p>
            <a:r>
              <a:rPr lang="en-US" sz="3200" dirty="0"/>
              <a:t>Commercial Internet Service Providers Web 1.0</a:t>
            </a:r>
          </a:p>
          <a:p>
            <a:r>
              <a:rPr lang="en-US" sz="3200" dirty="0"/>
              <a:t> Internet of Information Web 2.0</a:t>
            </a:r>
          </a:p>
          <a:p>
            <a:r>
              <a:rPr lang="en-US" sz="3200" dirty="0"/>
              <a:t>Internet Value Web 3.0.</a:t>
            </a:r>
          </a:p>
        </p:txBody>
      </p:sp>
      <p:sp>
        <p:nvSpPr>
          <p:cNvPr id="3" name="Rectangle 2">
            <a:extLst>
              <a:ext uri="{FF2B5EF4-FFF2-40B4-BE49-F238E27FC236}">
                <a16:creationId xmlns:a16="http://schemas.microsoft.com/office/drawing/2014/main" id="{C3023B6A-CDF6-4EA8-B0F6-2290A7651488}"/>
              </a:ext>
            </a:extLst>
          </p:cNvPr>
          <p:cNvSpPr/>
          <p:nvPr/>
        </p:nvSpPr>
        <p:spPr>
          <a:xfrm>
            <a:off x="4856019" y="1954069"/>
            <a:ext cx="6096000" cy="1200329"/>
          </a:xfrm>
          <a:prstGeom prst="rect">
            <a:avLst/>
          </a:prstGeom>
        </p:spPr>
        <p:txBody>
          <a:bodyPr>
            <a:spAutoFit/>
          </a:bodyPr>
          <a:lstStyle/>
          <a:p>
            <a:r>
              <a:rPr lang="en-US" b="1" dirty="0"/>
              <a:t>Web 3.0 browsers</a:t>
            </a:r>
            <a:r>
              <a:rPr lang="en-US" dirty="0"/>
              <a:t>: New browsers are being built that help you manage your cryptocurrency, keys, passwords, blockchain, identity, permissions, etc. In general, they will use the familiar web front-end toolkits: JavaScript, AJAX, HTML, etc. </a:t>
            </a:r>
          </a:p>
        </p:txBody>
      </p:sp>
      <p:sp>
        <p:nvSpPr>
          <p:cNvPr id="7" name="Rectangle 6">
            <a:extLst>
              <a:ext uri="{FF2B5EF4-FFF2-40B4-BE49-F238E27FC236}">
                <a16:creationId xmlns:a16="http://schemas.microsoft.com/office/drawing/2014/main" id="{8BC10134-3B5E-4E64-BE51-0CDBD1A75A74}"/>
              </a:ext>
            </a:extLst>
          </p:cNvPr>
          <p:cNvSpPr/>
          <p:nvPr/>
        </p:nvSpPr>
        <p:spPr>
          <a:xfrm>
            <a:off x="2224883" y="325079"/>
            <a:ext cx="3476914" cy="369332"/>
          </a:xfrm>
          <a:prstGeom prst="rect">
            <a:avLst/>
          </a:prstGeom>
          <a:solidFill>
            <a:schemeClr val="accent6">
              <a:lumMod val="40000"/>
              <a:lumOff val="60000"/>
            </a:schemeClr>
          </a:solidFill>
        </p:spPr>
        <p:txBody>
          <a:bodyPr wrap="none">
            <a:spAutoFit/>
          </a:bodyPr>
          <a:lstStyle/>
          <a:p>
            <a:r>
              <a:rPr lang="en-US" dirty="0"/>
              <a:t>Blockchain Technology for Business</a:t>
            </a:r>
          </a:p>
        </p:txBody>
      </p:sp>
    </p:spTree>
    <p:extLst>
      <p:ext uri="{BB962C8B-B14F-4D97-AF65-F5344CB8AC3E}">
        <p14:creationId xmlns:p14="http://schemas.microsoft.com/office/powerpoint/2010/main" val="363674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1" end="1"/>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543AC-5615-4EBB-8D2C-8FB33B517E2A}"/>
              </a:ext>
            </a:extLst>
          </p:cNvPr>
          <p:cNvSpPr>
            <a:spLocks noGrp="1"/>
          </p:cNvSpPr>
          <p:nvPr>
            <p:ph type="title"/>
          </p:nvPr>
        </p:nvSpPr>
        <p:spPr>
          <a:xfrm>
            <a:off x="910112" y="293551"/>
            <a:ext cx="4825658" cy="940770"/>
          </a:xfrm>
          <a:solidFill>
            <a:srgbClr val="33CDAC"/>
          </a:solidFill>
        </p:spPr>
        <p:txBody>
          <a:bodyPr/>
          <a:lstStyle/>
          <a:p>
            <a:r>
              <a:rPr lang="en-US" dirty="0"/>
              <a:t>Types of Blockchains</a:t>
            </a:r>
          </a:p>
        </p:txBody>
      </p:sp>
      <p:sp>
        <p:nvSpPr>
          <p:cNvPr id="4" name="Footer Placeholder 3">
            <a:extLst>
              <a:ext uri="{FF2B5EF4-FFF2-40B4-BE49-F238E27FC236}">
                <a16:creationId xmlns:a16="http://schemas.microsoft.com/office/drawing/2014/main" id="{CB1F27A4-5425-4000-8F74-BD22CC8FD181}"/>
              </a:ext>
            </a:extLst>
          </p:cNvPr>
          <p:cNvSpPr>
            <a:spLocks noGrp="1"/>
          </p:cNvSpPr>
          <p:nvPr>
            <p:ph type="ftr" sz="quarter" idx="11"/>
          </p:nvPr>
        </p:nvSpPr>
        <p:spPr/>
        <p:txBody>
          <a:bodyPr/>
          <a:lstStyle/>
          <a:p>
            <a:r>
              <a:rPr lang="en-US" dirty="0"/>
              <a:t>Blockchain Basics         Ledger Academy      9-23-2019</a:t>
            </a:r>
          </a:p>
        </p:txBody>
      </p:sp>
      <p:cxnSp>
        <p:nvCxnSpPr>
          <p:cNvPr id="6" name="Straight Connector 5">
            <a:extLst>
              <a:ext uri="{FF2B5EF4-FFF2-40B4-BE49-F238E27FC236}">
                <a16:creationId xmlns:a16="http://schemas.microsoft.com/office/drawing/2014/main" id="{EE32FF9F-E370-4443-AEF3-E99D4980EC0A}"/>
              </a:ext>
            </a:extLst>
          </p:cNvPr>
          <p:cNvCxnSpPr/>
          <p:nvPr/>
        </p:nvCxnSpPr>
        <p:spPr>
          <a:xfrm>
            <a:off x="5507182" y="2008909"/>
            <a:ext cx="0" cy="3865418"/>
          </a:xfrm>
          <a:prstGeom prst="line">
            <a:avLst/>
          </a:prstGeom>
          <a:ln w="9525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3780776-BF20-4BEB-BD10-007C4A4F3423}"/>
              </a:ext>
            </a:extLst>
          </p:cNvPr>
          <p:cNvCxnSpPr>
            <a:cxnSpLocks/>
          </p:cNvCxnSpPr>
          <p:nvPr/>
        </p:nvCxnSpPr>
        <p:spPr>
          <a:xfrm flipH="1">
            <a:off x="1821873" y="3830781"/>
            <a:ext cx="7633855" cy="0"/>
          </a:xfrm>
          <a:prstGeom prst="line">
            <a:avLst/>
          </a:prstGeom>
          <a:ln w="95250"/>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754C427-BEE7-489E-B1A8-A9EFF374D42E}"/>
              </a:ext>
            </a:extLst>
          </p:cNvPr>
          <p:cNvSpPr txBox="1"/>
          <p:nvPr/>
        </p:nvSpPr>
        <p:spPr>
          <a:xfrm>
            <a:off x="6234546" y="1946564"/>
            <a:ext cx="2909453" cy="369332"/>
          </a:xfrm>
          <a:prstGeom prst="rect">
            <a:avLst/>
          </a:prstGeom>
          <a:solidFill>
            <a:schemeClr val="accent1">
              <a:lumMod val="40000"/>
              <a:lumOff val="60000"/>
            </a:schemeClr>
          </a:solidFill>
        </p:spPr>
        <p:txBody>
          <a:bodyPr wrap="square" rtlCol="0">
            <a:spAutoFit/>
          </a:bodyPr>
          <a:lstStyle/>
          <a:p>
            <a:r>
              <a:rPr lang="en-US" dirty="0"/>
              <a:t>Permissioned</a:t>
            </a:r>
          </a:p>
        </p:txBody>
      </p:sp>
      <p:sp>
        <p:nvSpPr>
          <p:cNvPr id="14" name="TextBox 13">
            <a:extLst>
              <a:ext uri="{FF2B5EF4-FFF2-40B4-BE49-F238E27FC236}">
                <a16:creationId xmlns:a16="http://schemas.microsoft.com/office/drawing/2014/main" id="{933B4D57-45C6-4F2C-BE05-7E000ED1AECE}"/>
              </a:ext>
            </a:extLst>
          </p:cNvPr>
          <p:cNvSpPr txBox="1"/>
          <p:nvPr/>
        </p:nvSpPr>
        <p:spPr>
          <a:xfrm>
            <a:off x="2202873" y="2424545"/>
            <a:ext cx="2285998" cy="369332"/>
          </a:xfrm>
          <a:prstGeom prst="rect">
            <a:avLst/>
          </a:prstGeom>
          <a:solidFill>
            <a:schemeClr val="accent6">
              <a:lumMod val="60000"/>
              <a:lumOff val="40000"/>
            </a:schemeClr>
          </a:solidFill>
        </p:spPr>
        <p:txBody>
          <a:bodyPr wrap="square" rtlCol="0">
            <a:spAutoFit/>
          </a:bodyPr>
          <a:lstStyle/>
          <a:p>
            <a:r>
              <a:rPr lang="en-US" dirty="0"/>
              <a:t>Public</a:t>
            </a:r>
          </a:p>
        </p:txBody>
      </p:sp>
      <p:sp>
        <p:nvSpPr>
          <p:cNvPr id="15" name="TextBox 14">
            <a:extLst>
              <a:ext uri="{FF2B5EF4-FFF2-40B4-BE49-F238E27FC236}">
                <a16:creationId xmlns:a16="http://schemas.microsoft.com/office/drawing/2014/main" id="{4B743E05-AACB-4B2B-96A7-99EA84A352F8}"/>
              </a:ext>
            </a:extLst>
          </p:cNvPr>
          <p:cNvSpPr txBox="1"/>
          <p:nvPr/>
        </p:nvSpPr>
        <p:spPr>
          <a:xfrm>
            <a:off x="2653145" y="2971800"/>
            <a:ext cx="2285994" cy="369332"/>
          </a:xfrm>
          <a:prstGeom prst="rect">
            <a:avLst/>
          </a:prstGeom>
          <a:solidFill>
            <a:srgbClr val="FF0000"/>
          </a:solidFill>
        </p:spPr>
        <p:txBody>
          <a:bodyPr wrap="square" rtlCol="0">
            <a:spAutoFit/>
          </a:bodyPr>
          <a:lstStyle/>
          <a:p>
            <a:r>
              <a:rPr lang="en-US" dirty="0"/>
              <a:t>Proof of Work</a:t>
            </a:r>
          </a:p>
        </p:txBody>
      </p:sp>
      <p:sp>
        <p:nvSpPr>
          <p:cNvPr id="16" name="TextBox 15">
            <a:extLst>
              <a:ext uri="{FF2B5EF4-FFF2-40B4-BE49-F238E27FC236}">
                <a16:creationId xmlns:a16="http://schemas.microsoft.com/office/drawing/2014/main" id="{D39FADC2-C294-41BF-AFD5-233C0458A8FA}"/>
              </a:ext>
            </a:extLst>
          </p:cNvPr>
          <p:cNvSpPr txBox="1"/>
          <p:nvPr/>
        </p:nvSpPr>
        <p:spPr>
          <a:xfrm>
            <a:off x="1409704" y="2092736"/>
            <a:ext cx="2909453" cy="369332"/>
          </a:xfrm>
          <a:prstGeom prst="rect">
            <a:avLst/>
          </a:prstGeom>
          <a:solidFill>
            <a:schemeClr val="accent1">
              <a:lumMod val="40000"/>
              <a:lumOff val="60000"/>
            </a:schemeClr>
          </a:solidFill>
        </p:spPr>
        <p:txBody>
          <a:bodyPr wrap="square" rtlCol="0">
            <a:spAutoFit/>
          </a:bodyPr>
          <a:lstStyle/>
          <a:p>
            <a:r>
              <a:rPr lang="en-US" dirty="0"/>
              <a:t>Permission-less</a:t>
            </a:r>
          </a:p>
        </p:txBody>
      </p:sp>
      <p:sp>
        <p:nvSpPr>
          <p:cNvPr id="17" name="TextBox 16">
            <a:extLst>
              <a:ext uri="{FF2B5EF4-FFF2-40B4-BE49-F238E27FC236}">
                <a16:creationId xmlns:a16="http://schemas.microsoft.com/office/drawing/2014/main" id="{2A479011-E6EB-4F52-BECD-564958E29BF9}"/>
              </a:ext>
            </a:extLst>
          </p:cNvPr>
          <p:cNvSpPr txBox="1"/>
          <p:nvPr/>
        </p:nvSpPr>
        <p:spPr>
          <a:xfrm>
            <a:off x="7391401" y="2315896"/>
            <a:ext cx="2285998" cy="369332"/>
          </a:xfrm>
          <a:prstGeom prst="rect">
            <a:avLst/>
          </a:prstGeom>
          <a:solidFill>
            <a:schemeClr val="accent6">
              <a:lumMod val="60000"/>
              <a:lumOff val="40000"/>
            </a:schemeClr>
          </a:solidFill>
        </p:spPr>
        <p:txBody>
          <a:bodyPr wrap="square" rtlCol="0">
            <a:spAutoFit/>
          </a:bodyPr>
          <a:lstStyle/>
          <a:p>
            <a:r>
              <a:rPr lang="en-US" dirty="0"/>
              <a:t>Public</a:t>
            </a:r>
          </a:p>
        </p:txBody>
      </p:sp>
      <p:sp>
        <p:nvSpPr>
          <p:cNvPr id="18" name="TextBox 17">
            <a:extLst>
              <a:ext uri="{FF2B5EF4-FFF2-40B4-BE49-F238E27FC236}">
                <a16:creationId xmlns:a16="http://schemas.microsoft.com/office/drawing/2014/main" id="{D1032B69-D4BD-4576-8417-DB346B75D1ED}"/>
              </a:ext>
            </a:extLst>
          </p:cNvPr>
          <p:cNvSpPr txBox="1"/>
          <p:nvPr/>
        </p:nvSpPr>
        <p:spPr>
          <a:xfrm>
            <a:off x="7737764" y="2968336"/>
            <a:ext cx="2285994" cy="369332"/>
          </a:xfrm>
          <a:prstGeom prst="rect">
            <a:avLst/>
          </a:prstGeom>
          <a:solidFill>
            <a:srgbClr val="FF0000"/>
          </a:solidFill>
        </p:spPr>
        <p:txBody>
          <a:bodyPr wrap="square" rtlCol="0">
            <a:spAutoFit/>
          </a:bodyPr>
          <a:lstStyle/>
          <a:p>
            <a:r>
              <a:rPr lang="en-US" dirty="0"/>
              <a:t>Proof of Stake</a:t>
            </a:r>
          </a:p>
        </p:txBody>
      </p:sp>
      <p:sp>
        <p:nvSpPr>
          <p:cNvPr id="19" name="TextBox 18">
            <a:extLst>
              <a:ext uri="{FF2B5EF4-FFF2-40B4-BE49-F238E27FC236}">
                <a16:creationId xmlns:a16="http://schemas.microsoft.com/office/drawing/2014/main" id="{B66E7C9F-D6F3-46E2-9A00-F9A44B6EA975}"/>
              </a:ext>
            </a:extLst>
          </p:cNvPr>
          <p:cNvSpPr txBox="1"/>
          <p:nvPr/>
        </p:nvSpPr>
        <p:spPr>
          <a:xfrm>
            <a:off x="1392381" y="4166899"/>
            <a:ext cx="2909453" cy="369332"/>
          </a:xfrm>
          <a:prstGeom prst="rect">
            <a:avLst/>
          </a:prstGeom>
          <a:solidFill>
            <a:schemeClr val="accent1">
              <a:lumMod val="40000"/>
              <a:lumOff val="60000"/>
            </a:schemeClr>
          </a:solidFill>
        </p:spPr>
        <p:txBody>
          <a:bodyPr wrap="square" rtlCol="0">
            <a:spAutoFit/>
          </a:bodyPr>
          <a:lstStyle/>
          <a:p>
            <a:r>
              <a:rPr lang="en-US" dirty="0"/>
              <a:t>Permission-less</a:t>
            </a:r>
          </a:p>
        </p:txBody>
      </p:sp>
      <p:sp>
        <p:nvSpPr>
          <p:cNvPr id="20" name="TextBox 19">
            <a:extLst>
              <a:ext uri="{FF2B5EF4-FFF2-40B4-BE49-F238E27FC236}">
                <a16:creationId xmlns:a16="http://schemas.microsoft.com/office/drawing/2014/main" id="{EE0B55DB-2CC7-4278-B21C-3F17F0ABF8CF}"/>
              </a:ext>
            </a:extLst>
          </p:cNvPr>
          <p:cNvSpPr txBox="1"/>
          <p:nvPr/>
        </p:nvSpPr>
        <p:spPr>
          <a:xfrm>
            <a:off x="6234546" y="4315557"/>
            <a:ext cx="2909453" cy="369332"/>
          </a:xfrm>
          <a:prstGeom prst="rect">
            <a:avLst/>
          </a:prstGeom>
          <a:solidFill>
            <a:schemeClr val="accent1">
              <a:lumMod val="40000"/>
              <a:lumOff val="60000"/>
            </a:schemeClr>
          </a:solidFill>
        </p:spPr>
        <p:txBody>
          <a:bodyPr wrap="square" rtlCol="0">
            <a:spAutoFit/>
          </a:bodyPr>
          <a:lstStyle/>
          <a:p>
            <a:r>
              <a:rPr lang="en-US" dirty="0"/>
              <a:t>Permissioned</a:t>
            </a:r>
          </a:p>
        </p:txBody>
      </p:sp>
      <p:sp>
        <p:nvSpPr>
          <p:cNvPr id="21" name="TextBox 20">
            <a:extLst>
              <a:ext uri="{FF2B5EF4-FFF2-40B4-BE49-F238E27FC236}">
                <a16:creationId xmlns:a16="http://schemas.microsoft.com/office/drawing/2014/main" id="{42526BC8-AA5F-432C-AD13-35C8895ECAA3}"/>
              </a:ext>
            </a:extLst>
          </p:cNvPr>
          <p:cNvSpPr txBox="1"/>
          <p:nvPr/>
        </p:nvSpPr>
        <p:spPr>
          <a:xfrm>
            <a:off x="7391401" y="4885308"/>
            <a:ext cx="2285998" cy="369332"/>
          </a:xfrm>
          <a:prstGeom prst="rect">
            <a:avLst/>
          </a:prstGeom>
          <a:solidFill>
            <a:schemeClr val="accent6">
              <a:lumMod val="60000"/>
              <a:lumOff val="40000"/>
            </a:schemeClr>
          </a:solidFill>
        </p:spPr>
        <p:txBody>
          <a:bodyPr wrap="square" rtlCol="0">
            <a:spAutoFit/>
          </a:bodyPr>
          <a:lstStyle/>
          <a:p>
            <a:r>
              <a:rPr lang="en-US" dirty="0"/>
              <a:t>Private</a:t>
            </a:r>
          </a:p>
        </p:txBody>
      </p:sp>
      <p:sp>
        <p:nvSpPr>
          <p:cNvPr id="22" name="TextBox 21">
            <a:extLst>
              <a:ext uri="{FF2B5EF4-FFF2-40B4-BE49-F238E27FC236}">
                <a16:creationId xmlns:a16="http://schemas.microsoft.com/office/drawing/2014/main" id="{0C8348C9-EDD4-4E5B-9945-41B658C891CF}"/>
              </a:ext>
            </a:extLst>
          </p:cNvPr>
          <p:cNvSpPr txBox="1"/>
          <p:nvPr/>
        </p:nvSpPr>
        <p:spPr>
          <a:xfrm>
            <a:off x="2279075" y="4869555"/>
            <a:ext cx="2285998" cy="369332"/>
          </a:xfrm>
          <a:prstGeom prst="rect">
            <a:avLst/>
          </a:prstGeom>
          <a:solidFill>
            <a:schemeClr val="accent6">
              <a:lumMod val="60000"/>
              <a:lumOff val="40000"/>
            </a:schemeClr>
          </a:solidFill>
        </p:spPr>
        <p:txBody>
          <a:bodyPr wrap="square" rtlCol="0">
            <a:spAutoFit/>
          </a:bodyPr>
          <a:lstStyle/>
          <a:p>
            <a:r>
              <a:rPr lang="en-US" dirty="0"/>
              <a:t>Private</a:t>
            </a:r>
          </a:p>
        </p:txBody>
      </p:sp>
      <p:sp>
        <p:nvSpPr>
          <p:cNvPr id="23" name="TextBox 22">
            <a:extLst>
              <a:ext uri="{FF2B5EF4-FFF2-40B4-BE49-F238E27FC236}">
                <a16:creationId xmlns:a16="http://schemas.microsoft.com/office/drawing/2014/main" id="{0D7F61DC-7AAC-4B60-88CB-2D74D2FA7B31}"/>
              </a:ext>
            </a:extLst>
          </p:cNvPr>
          <p:cNvSpPr txBox="1"/>
          <p:nvPr/>
        </p:nvSpPr>
        <p:spPr>
          <a:xfrm>
            <a:off x="7737764" y="5283322"/>
            <a:ext cx="2722418" cy="646331"/>
          </a:xfrm>
          <a:prstGeom prst="rect">
            <a:avLst/>
          </a:prstGeom>
          <a:solidFill>
            <a:srgbClr val="FF0000"/>
          </a:solidFill>
          <a:ln>
            <a:solidFill>
              <a:srgbClr val="FF0000"/>
            </a:solidFill>
          </a:ln>
        </p:spPr>
        <p:txBody>
          <a:bodyPr wrap="square" rtlCol="0">
            <a:spAutoFit/>
          </a:bodyPr>
          <a:lstStyle/>
          <a:p>
            <a:r>
              <a:rPr lang="en-US" dirty="0"/>
              <a:t>Byzantine Fault Tolerant / Multi Signature</a:t>
            </a:r>
          </a:p>
        </p:txBody>
      </p:sp>
      <p:sp>
        <p:nvSpPr>
          <p:cNvPr id="24" name="TextBox 23">
            <a:extLst>
              <a:ext uri="{FF2B5EF4-FFF2-40B4-BE49-F238E27FC236}">
                <a16:creationId xmlns:a16="http://schemas.microsoft.com/office/drawing/2014/main" id="{45021ECA-36D7-463B-800D-0651C8586BCC}"/>
              </a:ext>
            </a:extLst>
          </p:cNvPr>
          <p:cNvSpPr txBox="1"/>
          <p:nvPr/>
        </p:nvSpPr>
        <p:spPr>
          <a:xfrm>
            <a:off x="509163" y="1570438"/>
            <a:ext cx="3113801" cy="369332"/>
          </a:xfrm>
          <a:prstGeom prst="rect">
            <a:avLst/>
          </a:prstGeom>
          <a:solidFill>
            <a:schemeClr val="accent2">
              <a:lumMod val="20000"/>
              <a:lumOff val="80000"/>
            </a:schemeClr>
          </a:solidFill>
        </p:spPr>
        <p:txBody>
          <a:bodyPr wrap="square" rtlCol="0">
            <a:spAutoFit/>
          </a:bodyPr>
          <a:lstStyle/>
          <a:p>
            <a:r>
              <a:rPr lang="en-US" dirty="0"/>
              <a:t>Anonymity of Validators</a:t>
            </a:r>
          </a:p>
        </p:txBody>
      </p:sp>
      <p:sp>
        <p:nvSpPr>
          <p:cNvPr id="25" name="TextBox 24">
            <a:extLst>
              <a:ext uri="{FF2B5EF4-FFF2-40B4-BE49-F238E27FC236}">
                <a16:creationId xmlns:a16="http://schemas.microsoft.com/office/drawing/2014/main" id="{E3E6F8FA-D93E-4F82-92C7-724741A37B0E}"/>
              </a:ext>
            </a:extLst>
          </p:cNvPr>
          <p:cNvSpPr txBox="1"/>
          <p:nvPr/>
        </p:nvSpPr>
        <p:spPr>
          <a:xfrm>
            <a:off x="9729364" y="5969822"/>
            <a:ext cx="1766435" cy="369332"/>
          </a:xfrm>
          <a:prstGeom prst="rect">
            <a:avLst/>
          </a:prstGeom>
          <a:solidFill>
            <a:schemeClr val="accent2">
              <a:lumMod val="20000"/>
              <a:lumOff val="80000"/>
            </a:schemeClr>
          </a:solidFill>
        </p:spPr>
        <p:txBody>
          <a:bodyPr wrap="square" rtlCol="0">
            <a:spAutoFit/>
          </a:bodyPr>
          <a:lstStyle/>
          <a:p>
            <a:r>
              <a:rPr lang="en-US" dirty="0"/>
              <a:t>Trust Validators</a:t>
            </a:r>
          </a:p>
        </p:txBody>
      </p:sp>
    </p:spTree>
    <p:extLst>
      <p:ext uri="{BB962C8B-B14F-4D97-AF65-F5344CB8AC3E}">
        <p14:creationId xmlns:p14="http://schemas.microsoft.com/office/powerpoint/2010/main" val="1252591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33DAF-59B1-46E0-B457-88803303EF8F}"/>
              </a:ext>
            </a:extLst>
          </p:cNvPr>
          <p:cNvSpPr>
            <a:spLocks noGrp="1"/>
          </p:cNvSpPr>
          <p:nvPr>
            <p:ph type="title"/>
          </p:nvPr>
        </p:nvSpPr>
        <p:spPr>
          <a:xfrm>
            <a:off x="6096000" y="395112"/>
            <a:ext cx="5422467" cy="1325563"/>
          </a:xfrm>
        </p:spPr>
        <p:txBody>
          <a:bodyPr/>
          <a:lstStyle/>
          <a:p>
            <a:r>
              <a:rPr lang="en-US" dirty="0"/>
              <a:t>  Comparison </a:t>
            </a:r>
          </a:p>
        </p:txBody>
      </p:sp>
      <p:sp>
        <p:nvSpPr>
          <p:cNvPr id="7" name="Footer Placeholder 6">
            <a:extLst>
              <a:ext uri="{FF2B5EF4-FFF2-40B4-BE49-F238E27FC236}">
                <a16:creationId xmlns:a16="http://schemas.microsoft.com/office/drawing/2014/main" id="{471EB5B6-E667-4AE5-B521-AEC1CB8D7148}"/>
              </a:ext>
            </a:extLst>
          </p:cNvPr>
          <p:cNvSpPr>
            <a:spLocks noGrp="1"/>
          </p:cNvSpPr>
          <p:nvPr>
            <p:ph type="ftr" sz="quarter" idx="11"/>
          </p:nvPr>
        </p:nvSpPr>
        <p:spPr/>
        <p:txBody>
          <a:bodyPr/>
          <a:lstStyle/>
          <a:p>
            <a:r>
              <a:rPr lang="en-US"/>
              <a:t>Blockchain Basics         Ledger Academy      9-23-2019</a:t>
            </a:r>
          </a:p>
        </p:txBody>
      </p:sp>
      <p:pic>
        <p:nvPicPr>
          <p:cNvPr id="1026" name="Picture 2">
            <a:extLst>
              <a:ext uri="{FF2B5EF4-FFF2-40B4-BE49-F238E27FC236}">
                <a16:creationId xmlns:a16="http://schemas.microsoft.com/office/drawing/2014/main" id="{86858264-6C25-4773-B69A-BF03253B8848}"/>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1870364" y="1690688"/>
            <a:ext cx="6544829" cy="4340844"/>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0A36277B-5181-49A5-980D-096FA1A7F137}"/>
              </a:ext>
            </a:extLst>
          </p:cNvPr>
          <p:cNvSpPr txBox="1">
            <a:spLocks/>
          </p:cNvSpPr>
          <p:nvPr/>
        </p:nvSpPr>
        <p:spPr>
          <a:xfrm>
            <a:off x="1007094" y="572515"/>
            <a:ext cx="4825658" cy="940770"/>
          </a:xfrm>
          <a:prstGeom prst="rect">
            <a:avLst/>
          </a:prstGeom>
          <a:solidFill>
            <a:srgbClr val="33CDAC"/>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Types of Blockchains</a:t>
            </a:r>
          </a:p>
        </p:txBody>
      </p:sp>
    </p:spTree>
    <p:extLst>
      <p:ext uri="{BB962C8B-B14F-4D97-AF65-F5344CB8AC3E}">
        <p14:creationId xmlns:p14="http://schemas.microsoft.com/office/powerpoint/2010/main" val="8732979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CD6D3B1B-E960-4C86-9405-97A589A251AE}"/>
              </a:ext>
            </a:extLst>
          </p:cNvPr>
          <p:cNvSpPr>
            <a:spLocks noGrp="1"/>
          </p:cNvSpPr>
          <p:nvPr>
            <p:ph type="ftr" sz="quarter" idx="11"/>
          </p:nvPr>
        </p:nvSpPr>
        <p:spPr/>
        <p:txBody>
          <a:bodyPr/>
          <a:lstStyle/>
          <a:p>
            <a:r>
              <a:rPr lang="en-US"/>
              <a:t>Blockchain Basics         Ledger Academy      9-23-2019</a:t>
            </a:r>
          </a:p>
        </p:txBody>
      </p:sp>
      <p:pic>
        <p:nvPicPr>
          <p:cNvPr id="8" name="Google Shape;175;p26">
            <a:extLst>
              <a:ext uri="{FF2B5EF4-FFF2-40B4-BE49-F238E27FC236}">
                <a16:creationId xmlns:a16="http://schemas.microsoft.com/office/drawing/2014/main" id="{D68B71A9-F643-49CC-8119-8AD016CA81EE}"/>
              </a:ext>
            </a:extLst>
          </p:cNvPr>
          <p:cNvPicPr preferRelativeResize="0">
            <a:picLocks noGrp="1"/>
          </p:cNvPicPr>
          <p:nvPr>
            <p:ph sz="half" idx="2"/>
          </p:nvPr>
        </p:nvPicPr>
        <p:blipFill>
          <a:blip r:embed="rId2">
            <a:alphaModFix/>
          </a:blip>
          <a:stretch>
            <a:fillRect/>
          </a:stretch>
        </p:blipFill>
        <p:spPr>
          <a:xfrm>
            <a:off x="1343890" y="1320117"/>
            <a:ext cx="8015749" cy="5104369"/>
          </a:xfrm>
          <a:prstGeom prst="rect">
            <a:avLst/>
          </a:prstGeom>
          <a:noFill/>
          <a:ln>
            <a:noFill/>
          </a:ln>
        </p:spPr>
      </p:pic>
      <p:sp>
        <p:nvSpPr>
          <p:cNvPr id="9" name="TextBox 8">
            <a:extLst>
              <a:ext uri="{FF2B5EF4-FFF2-40B4-BE49-F238E27FC236}">
                <a16:creationId xmlns:a16="http://schemas.microsoft.com/office/drawing/2014/main" id="{7B932670-DDF2-492B-896F-7EC36FAB82BF}"/>
              </a:ext>
            </a:extLst>
          </p:cNvPr>
          <p:cNvSpPr txBox="1"/>
          <p:nvPr/>
        </p:nvSpPr>
        <p:spPr>
          <a:xfrm>
            <a:off x="1511710" y="309716"/>
            <a:ext cx="4195916" cy="369332"/>
          </a:xfrm>
          <a:prstGeom prst="rect">
            <a:avLst/>
          </a:prstGeom>
          <a:noFill/>
        </p:spPr>
        <p:txBody>
          <a:bodyPr wrap="square" rtlCol="0">
            <a:spAutoFit/>
          </a:bodyPr>
          <a:lstStyle/>
          <a:p>
            <a:r>
              <a:rPr lang="en-US" dirty="0"/>
              <a:t>Permissioned versus Permission less</a:t>
            </a:r>
          </a:p>
        </p:txBody>
      </p:sp>
      <p:sp>
        <p:nvSpPr>
          <p:cNvPr id="5" name="Title 1">
            <a:extLst>
              <a:ext uri="{FF2B5EF4-FFF2-40B4-BE49-F238E27FC236}">
                <a16:creationId xmlns:a16="http://schemas.microsoft.com/office/drawing/2014/main" id="{F22270E1-E085-49B9-B7E0-4D8512345899}"/>
              </a:ext>
            </a:extLst>
          </p:cNvPr>
          <p:cNvSpPr>
            <a:spLocks noGrp="1"/>
          </p:cNvSpPr>
          <p:nvPr>
            <p:ph type="title"/>
          </p:nvPr>
        </p:nvSpPr>
        <p:spPr>
          <a:xfrm>
            <a:off x="910112" y="293551"/>
            <a:ext cx="4825658" cy="940770"/>
          </a:xfrm>
          <a:solidFill>
            <a:srgbClr val="33CDAC"/>
          </a:solidFill>
        </p:spPr>
        <p:txBody>
          <a:bodyPr/>
          <a:lstStyle/>
          <a:p>
            <a:r>
              <a:rPr lang="en-US" dirty="0"/>
              <a:t>Types of Blockchains</a:t>
            </a:r>
          </a:p>
        </p:txBody>
      </p:sp>
    </p:spTree>
    <p:extLst>
      <p:ext uri="{BB962C8B-B14F-4D97-AF65-F5344CB8AC3E}">
        <p14:creationId xmlns:p14="http://schemas.microsoft.com/office/powerpoint/2010/main" val="2005820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2F69C-F11F-4064-939A-DFCE928B8D49}"/>
              </a:ext>
            </a:extLst>
          </p:cNvPr>
          <p:cNvSpPr>
            <a:spLocks noGrp="1"/>
          </p:cNvSpPr>
          <p:nvPr>
            <p:ph type="title"/>
          </p:nvPr>
        </p:nvSpPr>
        <p:spPr>
          <a:xfrm>
            <a:off x="625342" y="1772213"/>
            <a:ext cx="10414820" cy="2392824"/>
          </a:xfrm>
        </p:spPr>
        <p:txBody>
          <a:bodyPr>
            <a:normAutofit/>
          </a:bodyPr>
          <a:lstStyle/>
          <a:p>
            <a:r>
              <a:rPr lang="en-US" sz="3200" dirty="0">
                <a:solidFill>
                  <a:schemeClr val="tx1"/>
                </a:solidFill>
              </a:rPr>
              <a:t>Ethereum </a:t>
            </a:r>
            <a:br>
              <a:rPr lang="en-US" sz="3200" dirty="0">
                <a:solidFill>
                  <a:schemeClr val="tx1"/>
                </a:solidFill>
              </a:rPr>
            </a:br>
            <a:r>
              <a:rPr lang="en-US" sz="3200" dirty="0">
                <a:solidFill>
                  <a:schemeClr val="tx1"/>
                </a:solidFill>
              </a:rPr>
              <a:t>An open-source virtual machine that allows programmers to build </a:t>
            </a:r>
            <a:r>
              <a:rPr lang="en-US" sz="3200" dirty="0" err="1">
                <a:solidFill>
                  <a:schemeClr val="tx1"/>
                </a:solidFill>
              </a:rPr>
              <a:t>dapps</a:t>
            </a:r>
            <a:r>
              <a:rPr lang="en-US" sz="3200" dirty="0">
                <a:solidFill>
                  <a:schemeClr val="tx1"/>
                </a:solidFill>
              </a:rPr>
              <a:t> using blockchain. Includes ETH, its own native currency</a:t>
            </a:r>
          </a:p>
        </p:txBody>
      </p:sp>
      <p:sp>
        <p:nvSpPr>
          <p:cNvPr id="4" name="Content Placeholder 3">
            <a:extLst>
              <a:ext uri="{FF2B5EF4-FFF2-40B4-BE49-F238E27FC236}">
                <a16:creationId xmlns:a16="http://schemas.microsoft.com/office/drawing/2014/main" id="{4791914E-9CF4-4295-BC6D-483BAD34CF0C}"/>
              </a:ext>
            </a:extLst>
          </p:cNvPr>
          <p:cNvSpPr>
            <a:spLocks noGrp="1"/>
          </p:cNvSpPr>
          <p:nvPr>
            <p:ph idx="1"/>
          </p:nvPr>
        </p:nvSpPr>
        <p:spPr>
          <a:xfrm>
            <a:off x="737420" y="3429000"/>
            <a:ext cx="10515600" cy="2708563"/>
          </a:xfrm>
        </p:spPr>
        <p:txBody>
          <a:bodyPr>
            <a:normAutofit fontScale="55000" lnSpcReduction="20000"/>
          </a:bodyPr>
          <a:lstStyle/>
          <a:p>
            <a:endParaRPr lang="en-US" dirty="0"/>
          </a:p>
          <a:p>
            <a:endParaRPr lang="en-US" dirty="0"/>
          </a:p>
          <a:p>
            <a:endParaRPr lang="en-US" dirty="0"/>
          </a:p>
          <a:p>
            <a:endParaRPr lang="en-US" dirty="0"/>
          </a:p>
          <a:p>
            <a:pPr marL="0" indent="0">
              <a:buNone/>
            </a:pPr>
            <a:r>
              <a:rPr lang="en-US" dirty="0"/>
              <a:t>The EVM</a:t>
            </a:r>
            <a:br>
              <a:rPr lang="en-US" dirty="0"/>
            </a:br>
            <a:r>
              <a:rPr lang="en-US" dirty="0"/>
              <a:t>With Ethereum, servers and clouds are replaced by thousands of so-called "nodes" run by volunteers from across the globe (thus forming a "world computer").</a:t>
            </a:r>
          </a:p>
          <a:p>
            <a:pPr marL="0" indent="0">
              <a:buNone/>
            </a:pPr>
            <a:br>
              <a:rPr lang="en-US" dirty="0"/>
            </a:br>
            <a:r>
              <a:rPr lang="en-US" dirty="0"/>
              <a:t>The vision is that Ethereum would enable this same functionality to people anywhere around the world, enabling them to compete to offer services on top of this infrastructure.</a:t>
            </a:r>
            <a:br>
              <a:rPr lang="en-US" dirty="0"/>
            </a:br>
            <a:br>
              <a:rPr lang="en-US" dirty="0"/>
            </a:br>
            <a:endParaRPr lang="en-US" dirty="0"/>
          </a:p>
        </p:txBody>
      </p:sp>
      <p:sp>
        <p:nvSpPr>
          <p:cNvPr id="5" name="Title 1">
            <a:extLst>
              <a:ext uri="{FF2B5EF4-FFF2-40B4-BE49-F238E27FC236}">
                <a16:creationId xmlns:a16="http://schemas.microsoft.com/office/drawing/2014/main" id="{BC55CE36-A6DA-4C64-A9D9-B0424F69EE78}"/>
              </a:ext>
            </a:extLst>
          </p:cNvPr>
          <p:cNvSpPr txBox="1">
            <a:spLocks/>
          </p:cNvSpPr>
          <p:nvPr/>
        </p:nvSpPr>
        <p:spPr>
          <a:xfrm>
            <a:off x="1007094" y="572515"/>
            <a:ext cx="4825658" cy="940770"/>
          </a:xfrm>
          <a:prstGeom prst="rect">
            <a:avLst/>
          </a:prstGeom>
          <a:solidFill>
            <a:srgbClr val="33CDAC"/>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Types of Blockchains</a:t>
            </a:r>
          </a:p>
        </p:txBody>
      </p:sp>
    </p:spTree>
    <p:extLst>
      <p:ext uri="{BB962C8B-B14F-4D97-AF65-F5344CB8AC3E}">
        <p14:creationId xmlns:p14="http://schemas.microsoft.com/office/powerpoint/2010/main" val="5289582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TotalTime>
  <Words>1676</Words>
  <Application>Microsoft Office PowerPoint</Application>
  <PresentationFormat>Widescreen</PresentationFormat>
  <Paragraphs>199</Paragraphs>
  <Slides>27</Slides>
  <Notes>13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&amp;quot</vt:lpstr>
      <vt:lpstr>Arial</vt:lpstr>
      <vt:lpstr>Calibri</vt:lpstr>
      <vt:lpstr>Calibri Light</vt:lpstr>
      <vt:lpstr>Comic Sans MS</vt:lpstr>
      <vt:lpstr>Noto Sans Symbols</vt:lpstr>
      <vt:lpstr>Open Sans</vt:lpstr>
      <vt:lpstr>Proxima Nova</vt:lpstr>
      <vt:lpstr>Office Theme</vt:lpstr>
      <vt:lpstr>Blockchain and Business</vt:lpstr>
      <vt:lpstr>Introduction</vt:lpstr>
      <vt:lpstr>Innovation to Computer Science</vt:lpstr>
      <vt:lpstr>PowerPoint Presentation</vt:lpstr>
      <vt:lpstr>WEB 3.0</vt:lpstr>
      <vt:lpstr>Types of Blockchains</vt:lpstr>
      <vt:lpstr>  Comparison </vt:lpstr>
      <vt:lpstr>Types of Blockchains</vt:lpstr>
      <vt:lpstr>Ethereum  An open-source virtual machine that allows programmers to build dapps using blockchain. Includes ETH, its own native currency</vt:lpstr>
      <vt:lpstr>Vitalik Buterin </vt:lpstr>
      <vt:lpstr>Ethereum</vt:lpstr>
      <vt:lpstr>Smart Contracts </vt:lpstr>
      <vt:lpstr>Dapps</vt:lpstr>
      <vt:lpstr>The Hyperledger Greenhouse</vt:lpstr>
      <vt:lpstr>PowerPoint Presentation</vt:lpstr>
      <vt:lpstr>PowerPoint Presentation</vt:lpstr>
      <vt:lpstr>Hyperledger Global Forum 2020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Blockchain and Business</dc:title>
  <dc:creator>Bobbi Muscara</dc:creator>
  <cp:lastModifiedBy>Bobbi Muscara</cp:lastModifiedBy>
  <cp:revision>4</cp:revision>
  <dcterms:created xsi:type="dcterms:W3CDTF">2019-10-22T19:59:00Z</dcterms:created>
  <dcterms:modified xsi:type="dcterms:W3CDTF">2019-10-22T21:35:05Z</dcterms:modified>
</cp:coreProperties>
</file>