
<file path=[Content_Types].xml><?xml version="1.0" encoding="utf-8"?>
<Types xmlns="http://schemas.openxmlformats.org/package/2006/content-types">
  <Default Extension="fntdata" ContentType="application/x-fontdata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5143500" type="screen16x9"/>
  <p:notesSz cx="6858000" cy="9144000"/>
  <p:embeddedFontLst>
    <p:embeddedFont>
      <p:font typeface="Georgia" panose="02040502050405020303" pitchFamily="18" charset="0"/>
      <p:regular r:id="rId13"/>
      <p:bold r:id="rId14"/>
      <p:italic r:id="rId15"/>
      <p:boldItalic r:id="rId16"/>
    </p:embeddedFont>
    <p:embeddedFont>
      <p:font typeface="Proxima Nova" panose="020B0604020202020204" charset="0"/>
      <p:regular r:id="rId17"/>
      <p:bold r:id="rId18"/>
      <p:italic r:id="rId19"/>
      <p:boldItalic r:id="rId20"/>
    </p:embeddedFont>
    <p:embeddedFont>
      <p:font typeface="Proxima Nova Extrabold" panose="020B0604020202020204" charset="0"/>
      <p:bold r:id="rId21"/>
    </p:embeddedFont>
    <p:embeddedFont>
      <p:font typeface="Proxima Nova Semibold" panose="020B0604020202020204" charset="0"/>
      <p:regular r:id="rId22"/>
      <p:bold r:id="rId23"/>
      <p:boldItalic r:id="rId24"/>
    </p:embeddedFont>
    <p:embeddedFont>
      <p:font typeface="Roboto" panose="020B0604020202020204" charset="0"/>
      <p:regular r:id="rId25"/>
      <p:bold r:id="rId26"/>
      <p:italic r:id="rId27"/>
      <p:boldItalic r:id="rId28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12" d="100"/>
          <a:sy n="112" d="100"/>
        </p:scale>
        <p:origin x="180" y="5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1.fntdata"/><Relationship Id="rId18" Type="http://schemas.openxmlformats.org/officeDocument/2006/relationships/font" Target="fonts/font6.fntdata"/><Relationship Id="rId26" Type="http://schemas.openxmlformats.org/officeDocument/2006/relationships/font" Target="fonts/font14.fntdata"/><Relationship Id="rId3" Type="http://schemas.openxmlformats.org/officeDocument/2006/relationships/slide" Target="slides/slide2.xml"/><Relationship Id="rId21" Type="http://schemas.openxmlformats.org/officeDocument/2006/relationships/font" Target="fonts/font9.fntdata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font" Target="fonts/font5.fntdata"/><Relationship Id="rId25" Type="http://schemas.openxmlformats.org/officeDocument/2006/relationships/font" Target="fonts/font13.fntdata"/><Relationship Id="rId2" Type="http://schemas.openxmlformats.org/officeDocument/2006/relationships/slide" Target="slides/slide1.xml"/><Relationship Id="rId16" Type="http://schemas.openxmlformats.org/officeDocument/2006/relationships/font" Target="fonts/font4.fntdata"/><Relationship Id="rId20" Type="http://schemas.openxmlformats.org/officeDocument/2006/relationships/font" Target="fonts/font8.fntdata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12.fntdata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font" Target="fonts/font3.fntdata"/><Relationship Id="rId23" Type="http://schemas.openxmlformats.org/officeDocument/2006/relationships/font" Target="fonts/font11.fntdata"/><Relationship Id="rId28" Type="http://schemas.openxmlformats.org/officeDocument/2006/relationships/font" Target="fonts/font16.fntdata"/><Relationship Id="rId10" Type="http://schemas.openxmlformats.org/officeDocument/2006/relationships/slide" Target="slides/slide9.xml"/><Relationship Id="rId19" Type="http://schemas.openxmlformats.org/officeDocument/2006/relationships/font" Target="fonts/font7.fntdata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2.fntdata"/><Relationship Id="rId22" Type="http://schemas.openxmlformats.org/officeDocument/2006/relationships/font" Target="fonts/font10.fntdata"/><Relationship Id="rId27" Type="http://schemas.openxmlformats.org/officeDocument/2006/relationships/font" Target="fonts/font15.fntdata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g4f79ee4c8f_0_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9" name="Google Shape;149;g4f79ee4c8f_0_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g4f337365f6_0_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9" name="Google Shape;59;g4f337365f6_0_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g4f337365f6_0_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7" name="Google Shape;67;g4f337365f6_0_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g4f337365f6_0_2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" name="Google Shape;76;g4f337365f6_0_2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g4f337365f6_0_4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4" name="Google Shape;84;g4f337365f6_0_4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g4f337365f6_0_5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2" name="Google Shape;92;g4f337365f6_0_5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g4eb62d4ea0_0_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0" name="Google Shape;110;g4eb62d4ea0_0_2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g4eb62d4ea0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1" name="Google Shape;131;g4eb62d4ea0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g4eb62d4ea0_0_4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0" name="Google Shape;140;g4eb62d4ea0_0_4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5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jpg"/><Relationship Id="rId3" Type="http://schemas.openxmlformats.org/officeDocument/2006/relationships/hyperlink" Target="https://www.ft.com/content/ccd356f6-f67d-11e7-88f7-5465a6ce1a00" TargetMode="External"/><Relationship Id="rId7" Type="http://schemas.openxmlformats.org/officeDocument/2006/relationships/hyperlink" Target="https://www.pulse.ng/bi/tech/the-number-of-local-venture-capital-funds-in-africa-is-on-the-rise-and-nigeria-is-in/6xnlf5s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6" Type="http://schemas.openxmlformats.org/officeDocument/2006/relationships/hyperlink" Target="https://lavca.org/2018/11/12/unicorns-and-ipos-latin-americas-record-start-to-2018" TargetMode="External"/><Relationship Id="rId5" Type="http://schemas.openxmlformats.org/officeDocument/2006/relationships/hyperlink" Target="https://magnitt.com/news/total-startup-funding-mena-31-revealed-magnitt-2018-mena-venture-investment-report" TargetMode="External"/><Relationship Id="rId4" Type="http://schemas.openxmlformats.org/officeDocument/2006/relationships/hyperlink" Target="https://www.reuters.com/article/us-asean-funding/venture-capital-funding-in-southeast-asia-at-record-industry-idUSKCN1MI1M9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blog.euromonitor.com/emerging-markets-account-for-90-of-the-global-population-aged-under-30/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4.png"/><Relationship Id="rId5" Type="http://schemas.openxmlformats.org/officeDocument/2006/relationships/hyperlink" Target="http://world.bymap.org/YoungPopulation.html" TargetMode="External"/><Relationship Id="rId4" Type="http://schemas.openxmlformats.org/officeDocument/2006/relationships/image" Target="../media/image3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telegraph.co.uk/finance/newsbysector/mediatechnologyandtelecoms/11126997/Emerging-markets-will-lead-smartphone-growth-next-year.html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.jpg"/><Relationship Id="rId5" Type="http://schemas.openxmlformats.org/officeDocument/2006/relationships/hyperlink" Target="https://www.scmp.com/tech/innovation/article/2164597/opinion-ai-has-far-reaching-consequences-emerging-markets" TargetMode="External"/><Relationship Id="rId4" Type="http://schemas.openxmlformats.org/officeDocument/2006/relationships/hyperlink" Target="https://www.businessinsider.com/emerging-markets-4g-smartphones-2016-12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7.png"/><Relationship Id="rId5" Type="http://schemas.openxmlformats.org/officeDocument/2006/relationships/image" Target="../media/image6.jpg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.png"/><Relationship Id="rId5" Type="http://schemas.openxmlformats.org/officeDocument/2006/relationships/image" Target="../media/image6.jpg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-108451" y="0"/>
            <a:ext cx="9252452" cy="540582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897450" y="1239350"/>
            <a:ext cx="5349100" cy="966700"/>
          </a:xfrm>
          <a:prstGeom prst="rect">
            <a:avLst/>
          </a:prstGeom>
          <a:noFill/>
          <a:ln>
            <a:noFill/>
          </a:ln>
        </p:spPr>
      </p:pic>
      <p:sp>
        <p:nvSpPr>
          <p:cNvPr id="56" name="Google Shape;56;p13"/>
          <p:cNvSpPr txBox="1"/>
          <p:nvPr/>
        </p:nvSpPr>
        <p:spPr>
          <a:xfrm>
            <a:off x="1119150" y="2765750"/>
            <a:ext cx="6905700" cy="2156400"/>
          </a:xfrm>
          <a:prstGeom prst="rect">
            <a:avLst/>
          </a:prstGeom>
          <a:noFill/>
          <a:ln>
            <a:noFill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>
                <a:solidFill>
                  <a:schemeClr val="lt2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rPr>
              <a:t>Connecting Emerging Tech Communities Worldwide</a:t>
            </a:r>
            <a:endParaRPr sz="3600">
              <a:solidFill>
                <a:schemeClr val="lt2"/>
              </a:solidFill>
              <a:latin typeface="Proxima Nova Semibold"/>
              <a:ea typeface="Proxima Nova Semibold"/>
              <a:cs typeface="Proxima Nova Semibold"/>
              <a:sym typeface="Proxima Nova Semibold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1" name="Google Shape;151;p22"/>
          <p:cNvPicPr preferRelativeResize="0"/>
          <p:nvPr/>
        </p:nvPicPr>
        <p:blipFill>
          <a:blip r:embed="rId3">
            <a:alphaModFix amt="92000"/>
          </a:blip>
          <a:stretch>
            <a:fillRect/>
          </a:stretch>
        </p:blipFill>
        <p:spPr>
          <a:xfrm>
            <a:off x="311700" y="4618225"/>
            <a:ext cx="391025" cy="391025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52" name="Google Shape;152;p22"/>
          <p:cNvCxnSpPr/>
          <p:nvPr/>
        </p:nvCxnSpPr>
        <p:spPr>
          <a:xfrm>
            <a:off x="785025" y="4810475"/>
            <a:ext cx="8071200" cy="12300"/>
          </a:xfrm>
          <a:prstGeom prst="straightConnector1">
            <a:avLst/>
          </a:prstGeom>
          <a:noFill/>
          <a:ln w="9525" cap="flat" cmpd="sng">
            <a:solidFill>
              <a:srgbClr val="FF3333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153" name="Google Shape;153;p2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533600" y="844625"/>
            <a:ext cx="6076801" cy="3953475"/>
          </a:xfrm>
          <a:prstGeom prst="rect">
            <a:avLst/>
          </a:prstGeom>
          <a:noFill/>
          <a:ln>
            <a:noFill/>
          </a:ln>
        </p:spPr>
      </p:pic>
      <p:sp>
        <p:nvSpPr>
          <p:cNvPr id="154" name="Google Shape;154;p22"/>
          <p:cNvSpPr txBox="1"/>
          <p:nvPr/>
        </p:nvSpPr>
        <p:spPr>
          <a:xfrm>
            <a:off x="777075" y="93475"/>
            <a:ext cx="7610400" cy="57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800">
                <a:latin typeface="Proxima Nova Semibold"/>
                <a:ea typeface="Proxima Nova Semibold"/>
                <a:cs typeface="Proxima Nova Semibold"/>
                <a:sym typeface="Proxima Nova Semibold"/>
              </a:rPr>
              <a:t>Why should you acquire the GST Token?</a:t>
            </a:r>
            <a:endParaRPr sz="2800">
              <a:latin typeface="Proxima Nova Semibold"/>
              <a:ea typeface="Proxima Nova Semibold"/>
              <a:cs typeface="Proxima Nova Semibold"/>
              <a:sym typeface="Proxima Nova Semibold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1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solidFill>
                  <a:srgbClr val="434343"/>
                </a:solidFill>
                <a:latin typeface="Proxima Nova"/>
                <a:ea typeface="Proxima Nova"/>
                <a:cs typeface="Proxima Nova"/>
                <a:sym typeface="Proxima Nova"/>
              </a:rPr>
              <a:t>The Opportunity - </a:t>
            </a:r>
            <a:r>
              <a:rPr lang="en" b="1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rPr>
              <a:t>Access to capital</a:t>
            </a:r>
            <a:endParaRPr b="1">
              <a:solidFill>
                <a:srgbClr val="434343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1"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62" name="Google Shape;62;p14"/>
          <p:cNvSpPr txBox="1">
            <a:spLocks noGrp="1"/>
          </p:cNvSpPr>
          <p:nvPr>
            <p:ph type="body" idx="1"/>
          </p:nvPr>
        </p:nvSpPr>
        <p:spPr>
          <a:xfrm>
            <a:off x="311700" y="101772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>
                <a:solidFill>
                  <a:schemeClr val="accent5"/>
                </a:solidFill>
                <a:latin typeface="Proxima Nova"/>
                <a:ea typeface="Proxima Nova"/>
                <a:cs typeface="Proxima Nova"/>
                <a:sym typeface="Proxima Nova"/>
              </a:rPr>
              <a:t>Emerging tech ecosystems</a:t>
            </a:r>
            <a:r>
              <a:rPr lang="en" sz="1600">
                <a:latin typeface="Proxima Nova Semibold"/>
                <a:ea typeface="Proxima Nova Semibold"/>
                <a:cs typeface="Proxima Nova Semibold"/>
                <a:sym typeface="Proxima Nova Semibold"/>
              </a:rPr>
              <a:t> outside of the USA and Western Europe are on the rise showing record levels of startup VC investments in 2018 alone.</a:t>
            </a:r>
            <a:endParaRPr sz="1600">
              <a:latin typeface="Proxima Nova Semibold"/>
              <a:ea typeface="Proxima Nova Semibold"/>
              <a:cs typeface="Proxima Nova Semibold"/>
              <a:sym typeface="Proxima Nova Semibold"/>
            </a:endParaRPr>
          </a:p>
          <a:p>
            <a:pPr marL="457200" lvl="0" indent="-330200" algn="l" rtl="0">
              <a:spcBef>
                <a:spcPts val="1600"/>
              </a:spcBef>
              <a:spcAft>
                <a:spcPts val="0"/>
              </a:spcAft>
              <a:buClr>
                <a:srgbClr val="666666"/>
              </a:buClr>
              <a:buSzPts val="1600"/>
              <a:buFont typeface="Proxima Nova Semibold"/>
              <a:buChar char="●"/>
            </a:pPr>
            <a:r>
              <a:rPr lang="en" sz="1600">
                <a:solidFill>
                  <a:srgbClr val="666666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rPr>
              <a:t>Asia is close to eclipsing US as </a:t>
            </a:r>
            <a:r>
              <a:rPr lang="en" sz="1600" b="1">
                <a:solidFill>
                  <a:schemeClr val="accent5"/>
                </a:solidFill>
                <a:latin typeface="Proxima Nova"/>
                <a:ea typeface="Proxima Nova"/>
                <a:cs typeface="Proxima Nova"/>
                <a:sym typeface="Proxima Nova"/>
              </a:rPr>
              <a:t>world’s biggest VC market</a:t>
            </a:r>
            <a:r>
              <a:rPr lang="en" sz="1600">
                <a:solidFill>
                  <a:srgbClr val="666666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rPr>
              <a:t> </a:t>
            </a:r>
            <a:r>
              <a:rPr lang="en" sz="1600">
                <a:solidFill>
                  <a:srgbClr val="666666"/>
                </a:solidFill>
                <a:highlight>
                  <a:srgbClr val="FFFFFF"/>
                </a:highlight>
                <a:latin typeface="Proxima Nova Semibold"/>
                <a:ea typeface="Proxima Nova Semibold"/>
                <a:cs typeface="Proxima Nova Semibold"/>
                <a:sym typeface="Proxima Nova Semibold"/>
              </a:rPr>
              <a:t>with total funding of $70.8bn last year to America’s $71.9bn </a:t>
            </a:r>
            <a:r>
              <a:rPr lang="en" sz="1600" u="sng">
                <a:solidFill>
                  <a:schemeClr val="hlink"/>
                </a:solidFill>
                <a:highlight>
                  <a:srgbClr val="FFFFFF"/>
                </a:highlight>
                <a:latin typeface="Proxima Nova Semibold"/>
                <a:ea typeface="Proxima Nova Semibold"/>
                <a:cs typeface="Proxima Nova Semibold"/>
                <a:sym typeface="Proxima Nova Semibold"/>
                <a:hlinkClick r:id="rId3"/>
              </a:rPr>
              <a:t>[1]</a:t>
            </a:r>
            <a:endParaRPr sz="1600">
              <a:solidFill>
                <a:srgbClr val="666666"/>
              </a:solidFill>
              <a:highlight>
                <a:srgbClr val="FFFFFF"/>
              </a:highlight>
              <a:latin typeface="Proxima Nova Semibold"/>
              <a:ea typeface="Proxima Nova Semibold"/>
              <a:cs typeface="Proxima Nova Semibold"/>
              <a:sym typeface="Proxima Nova Semibold"/>
            </a:endParaRPr>
          </a:p>
          <a:p>
            <a:pPr marL="457200" lvl="0" indent="-330200" algn="l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Font typeface="Proxima Nova Semibold"/>
              <a:buChar char="●"/>
            </a:pPr>
            <a:r>
              <a:rPr lang="en" sz="1600" b="1">
                <a:solidFill>
                  <a:schemeClr val="accent5"/>
                </a:solidFill>
                <a:highlight>
                  <a:srgbClr val="FFFFFF"/>
                </a:highlight>
                <a:latin typeface="Proxima Nova"/>
                <a:ea typeface="Proxima Nova"/>
                <a:cs typeface="Proxima Nova"/>
                <a:sym typeface="Proxima Nova"/>
              </a:rPr>
              <a:t>South East Asia</a:t>
            </a:r>
            <a:r>
              <a:rPr lang="en" sz="1600">
                <a:solidFill>
                  <a:srgbClr val="666666"/>
                </a:solidFill>
                <a:highlight>
                  <a:srgbClr val="FFFFFF"/>
                </a:highlight>
                <a:latin typeface="Proxima Nova Semibold"/>
                <a:ea typeface="Proxima Nova Semibold"/>
                <a:cs typeface="Proxima Nova Semibold"/>
                <a:sym typeface="Proxima Nova Semibold"/>
              </a:rPr>
              <a:t> alone has risen to $3.16 billion over the first eight months of 2018, up 16 percent from 2017 </a:t>
            </a:r>
            <a:r>
              <a:rPr lang="en" sz="1600" u="sng">
                <a:solidFill>
                  <a:schemeClr val="hlink"/>
                </a:solidFill>
                <a:highlight>
                  <a:srgbClr val="FFFFFF"/>
                </a:highlight>
                <a:latin typeface="Proxima Nova Semibold"/>
                <a:ea typeface="Proxima Nova Semibold"/>
                <a:cs typeface="Proxima Nova Semibold"/>
                <a:sym typeface="Proxima Nova Semibold"/>
                <a:hlinkClick r:id="rId4"/>
              </a:rPr>
              <a:t>[2]</a:t>
            </a:r>
            <a:endParaRPr sz="1600">
              <a:solidFill>
                <a:srgbClr val="666666"/>
              </a:solidFill>
              <a:highlight>
                <a:srgbClr val="FFFFFF"/>
              </a:highlight>
              <a:latin typeface="Proxima Nova Semibold"/>
              <a:ea typeface="Proxima Nova Semibold"/>
              <a:cs typeface="Proxima Nova Semibold"/>
              <a:sym typeface="Proxima Nova Semibold"/>
            </a:endParaRPr>
          </a:p>
          <a:p>
            <a:pPr marL="457200" lvl="0" indent="-330200" algn="l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Font typeface="Proxima Nova Semibold"/>
              <a:buChar char="●"/>
            </a:pPr>
            <a:r>
              <a:rPr lang="en" sz="1600">
                <a:solidFill>
                  <a:srgbClr val="666666"/>
                </a:solidFill>
                <a:highlight>
                  <a:srgbClr val="FFFFFF"/>
                </a:highlight>
                <a:latin typeface="Proxima Nova Semibold"/>
                <a:ea typeface="Proxima Nova Semibold"/>
                <a:cs typeface="Proxima Nova Semibold"/>
                <a:sym typeface="Proxima Nova Semibold"/>
              </a:rPr>
              <a:t>The </a:t>
            </a:r>
            <a:r>
              <a:rPr lang="en" sz="1600" b="1">
                <a:solidFill>
                  <a:schemeClr val="accent5"/>
                </a:solidFill>
                <a:highlight>
                  <a:srgbClr val="FFFFFF"/>
                </a:highlight>
                <a:latin typeface="Proxima Nova"/>
                <a:ea typeface="Proxima Nova"/>
                <a:cs typeface="Proxima Nova"/>
                <a:sym typeface="Proxima Nova"/>
              </a:rPr>
              <a:t>MENA</a:t>
            </a:r>
            <a:r>
              <a:rPr lang="en" sz="1600">
                <a:solidFill>
                  <a:srgbClr val="666666"/>
                </a:solidFill>
                <a:highlight>
                  <a:srgbClr val="FFFFFF"/>
                </a:highlight>
                <a:latin typeface="Proxima Nova Semibold"/>
                <a:ea typeface="Proxima Nova Semibold"/>
                <a:cs typeface="Proxima Nova Semibold"/>
                <a:sym typeface="Proxima Nova Semibold"/>
              </a:rPr>
              <a:t> region experienced a rise of 31% on investments from 2017 </a:t>
            </a:r>
            <a:r>
              <a:rPr lang="en" sz="1600" u="sng">
                <a:solidFill>
                  <a:schemeClr val="hlink"/>
                </a:solidFill>
                <a:highlight>
                  <a:srgbClr val="FFFFFF"/>
                </a:highlight>
                <a:latin typeface="Proxima Nova Semibold"/>
                <a:ea typeface="Proxima Nova Semibold"/>
                <a:cs typeface="Proxima Nova Semibold"/>
                <a:sym typeface="Proxima Nova Semibold"/>
                <a:hlinkClick r:id="rId5"/>
              </a:rPr>
              <a:t>[3]</a:t>
            </a:r>
            <a:endParaRPr sz="1600">
              <a:solidFill>
                <a:srgbClr val="666666"/>
              </a:solidFill>
              <a:highlight>
                <a:srgbClr val="FFFFFF"/>
              </a:highlight>
              <a:latin typeface="Proxima Nova Semibold"/>
              <a:ea typeface="Proxima Nova Semibold"/>
              <a:cs typeface="Proxima Nova Semibold"/>
              <a:sym typeface="Proxima Nova Semibold"/>
            </a:endParaRPr>
          </a:p>
          <a:p>
            <a:pPr marL="457200" lvl="0" indent="-330200" algn="l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Char char="●"/>
            </a:pPr>
            <a:r>
              <a:rPr lang="en" sz="1600">
                <a:solidFill>
                  <a:srgbClr val="666666"/>
                </a:solidFill>
                <a:highlight>
                  <a:srgbClr val="FFFFFF"/>
                </a:highlight>
                <a:latin typeface="Proxima Nova Semibold"/>
                <a:ea typeface="Proxima Nova Semibold"/>
                <a:cs typeface="Proxima Nova Semibold"/>
                <a:sym typeface="Proxima Nova Semibold"/>
              </a:rPr>
              <a:t>The first half of 2018 was a record-breaking semester for </a:t>
            </a:r>
            <a:r>
              <a:rPr lang="en" sz="1600" b="1">
                <a:solidFill>
                  <a:schemeClr val="accent5"/>
                </a:solidFill>
                <a:highlight>
                  <a:srgbClr val="FFFFFF"/>
                </a:highlight>
                <a:latin typeface="Proxima Nova"/>
                <a:ea typeface="Proxima Nova"/>
                <a:cs typeface="Proxima Nova"/>
                <a:sym typeface="Proxima Nova"/>
              </a:rPr>
              <a:t>Latin America</a:t>
            </a:r>
            <a:r>
              <a:rPr lang="en" sz="1600">
                <a:solidFill>
                  <a:srgbClr val="666666"/>
                </a:solidFill>
                <a:highlight>
                  <a:srgbClr val="FFFFFF"/>
                </a:highlight>
                <a:latin typeface="Proxima Nova Semibold"/>
                <a:ea typeface="Proxima Nova Semibold"/>
                <a:cs typeface="Proxima Nova Semibold"/>
                <a:sym typeface="Proxima Nova Semibold"/>
              </a:rPr>
              <a:t> with </a:t>
            </a:r>
            <a:r>
              <a:rPr lang="en" sz="1600">
                <a:solidFill>
                  <a:srgbClr val="666666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rPr>
              <a:t>US$780m across 145 deals </a:t>
            </a:r>
            <a:r>
              <a:rPr lang="en" sz="1600" u="sng">
                <a:solidFill>
                  <a:schemeClr val="hlink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  <a:hlinkClick r:id="rId6"/>
              </a:rPr>
              <a:t>[4]</a:t>
            </a:r>
            <a:endParaRPr sz="1600">
              <a:solidFill>
                <a:srgbClr val="666666"/>
              </a:solidFill>
              <a:latin typeface="Proxima Nova Semibold"/>
              <a:ea typeface="Proxima Nova Semibold"/>
              <a:cs typeface="Proxima Nova Semibold"/>
              <a:sym typeface="Proxima Nova Semibold"/>
            </a:endParaRPr>
          </a:p>
          <a:p>
            <a:pPr marL="457200" lvl="0" indent="-330200" algn="l" rtl="0">
              <a:spcBef>
                <a:spcPts val="0"/>
              </a:spcBef>
              <a:spcAft>
                <a:spcPts val="0"/>
              </a:spcAft>
              <a:buSzPts val="1600"/>
              <a:buFont typeface="Proxima Nova Semibold"/>
              <a:buChar char="●"/>
            </a:pPr>
            <a:r>
              <a:rPr lang="en" sz="1600">
                <a:highlight>
                  <a:srgbClr val="FFFFFF"/>
                </a:highlight>
                <a:latin typeface="Proxima Nova Semibold"/>
                <a:ea typeface="Proxima Nova Semibold"/>
                <a:cs typeface="Proxima Nova Semibold"/>
                <a:sym typeface="Proxima Nova Semibold"/>
              </a:rPr>
              <a:t>Africa has now 51 ‘viable’ </a:t>
            </a:r>
            <a:r>
              <a:rPr lang="en" sz="1600" b="1">
                <a:solidFill>
                  <a:schemeClr val="accent5"/>
                </a:solidFill>
                <a:highlight>
                  <a:srgbClr val="FFFFFF"/>
                </a:highlight>
                <a:latin typeface="Proxima Nova"/>
                <a:ea typeface="Proxima Nova"/>
                <a:cs typeface="Proxima Nova"/>
                <a:sym typeface="Proxima Nova"/>
              </a:rPr>
              <a:t>Africa-focused </a:t>
            </a:r>
            <a:r>
              <a:rPr lang="en" sz="1600">
                <a:highlight>
                  <a:srgbClr val="FFFFFF"/>
                </a:highlight>
                <a:latin typeface="Proxima Nova Semibold"/>
                <a:ea typeface="Proxima Nova Semibold"/>
                <a:cs typeface="Proxima Nova Semibold"/>
                <a:sym typeface="Proxima Nova Semibold"/>
              </a:rPr>
              <a:t>VC funds </a:t>
            </a:r>
            <a:r>
              <a:rPr lang="en" sz="1600" u="sng">
                <a:solidFill>
                  <a:schemeClr val="hlink"/>
                </a:solidFill>
                <a:highlight>
                  <a:srgbClr val="FFFFFF"/>
                </a:highlight>
                <a:latin typeface="Proxima Nova Semibold"/>
                <a:ea typeface="Proxima Nova Semibold"/>
                <a:cs typeface="Proxima Nova Semibold"/>
                <a:sym typeface="Proxima Nova Semibold"/>
                <a:hlinkClick r:id="rId7"/>
              </a:rPr>
              <a:t>[5]</a:t>
            </a:r>
            <a:endParaRPr sz="1600">
              <a:latin typeface="Proxima Nova Semibold"/>
              <a:ea typeface="Proxima Nova Semibold"/>
              <a:cs typeface="Proxima Nova Semibold"/>
              <a:sym typeface="Proxima Nova Semibold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600">
              <a:solidFill>
                <a:srgbClr val="313131"/>
              </a:solidFill>
              <a:highlight>
                <a:srgbClr val="FFFFFF"/>
              </a:highlight>
              <a:latin typeface="Proxima Nova Semibold"/>
              <a:ea typeface="Proxima Nova Semibold"/>
              <a:cs typeface="Proxima Nova Semibold"/>
              <a:sym typeface="Proxima Nova Semibold"/>
            </a:endParaRPr>
          </a:p>
        </p:txBody>
      </p:sp>
      <p:pic>
        <p:nvPicPr>
          <p:cNvPr id="63" name="Google Shape;63;p14"/>
          <p:cNvPicPr preferRelativeResize="0"/>
          <p:nvPr/>
        </p:nvPicPr>
        <p:blipFill>
          <a:blip r:embed="rId8">
            <a:alphaModFix amt="92000"/>
          </a:blip>
          <a:stretch>
            <a:fillRect/>
          </a:stretch>
        </p:blipFill>
        <p:spPr>
          <a:xfrm>
            <a:off x="311700" y="4618225"/>
            <a:ext cx="391025" cy="391025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64" name="Google Shape;64;p14"/>
          <p:cNvCxnSpPr/>
          <p:nvPr/>
        </p:nvCxnSpPr>
        <p:spPr>
          <a:xfrm>
            <a:off x="785025" y="4810475"/>
            <a:ext cx="8071200" cy="12300"/>
          </a:xfrm>
          <a:prstGeom prst="straightConnector1">
            <a:avLst/>
          </a:prstGeom>
          <a:noFill/>
          <a:ln w="9525" cap="flat" cmpd="sng">
            <a:solidFill>
              <a:srgbClr val="FF3333"/>
            </a:solidFill>
            <a:prstDash val="solid"/>
            <a:round/>
            <a:headEnd type="none" w="med" len="med"/>
            <a:tailEnd type="none" w="med" len="med"/>
          </a:ln>
        </p:spPr>
      </p:cxn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5"/>
          <p:cNvSpPr txBox="1">
            <a:spLocks noGrp="1"/>
          </p:cNvSpPr>
          <p:nvPr>
            <p:ph type="title"/>
          </p:nvPr>
        </p:nvSpPr>
        <p:spPr>
          <a:xfrm>
            <a:off x="2355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solidFill>
                  <a:srgbClr val="434343"/>
                </a:solidFill>
                <a:latin typeface="Proxima Nova"/>
                <a:ea typeface="Proxima Nova"/>
                <a:cs typeface="Proxima Nova"/>
                <a:sym typeface="Proxima Nova"/>
              </a:rPr>
              <a:t>The Opportunity - Younger Countries</a:t>
            </a:r>
            <a:endParaRPr b="1">
              <a:solidFill>
                <a:srgbClr val="434343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70" name="Google Shape;70;p1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1050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chemeClr val="dk1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rPr>
              <a:t>More than nine-in-ten Millennials or 92% own </a:t>
            </a:r>
            <a:r>
              <a:rPr lang="en" sz="1500" b="1">
                <a:solidFill>
                  <a:schemeClr val="accent5"/>
                </a:solidFill>
                <a:latin typeface="Proxima Nova"/>
                <a:ea typeface="Proxima Nova"/>
                <a:cs typeface="Proxima Nova"/>
                <a:sym typeface="Proxima Nova"/>
              </a:rPr>
              <a:t>smartphones</a:t>
            </a:r>
            <a:r>
              <a:rPr lang="en" sz="1500">
                <a:solidFill>
                  <a:schemeClr val="dk1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rPr>
              <a:t>, and the vast majority 85% use </a:t>
            </a:r>
            <a:r>
              <a:rPr lang="en" sz="1500" b="1">
                <a:solidFill>
                  <a:schemeClr val="accent5"/>
                </a:solidFill>
                <a:latin typeface="Proxima Nova"/>
                <a:ea typeface="Proxima Nova"/>
                <a:cs typeface="Proxima Nova"/>
                <a:sym typeface="Proxima Nova"/>
              </a:rPr>
              <a:t>social media</a:t>
            </a:r>
            <a:r>
              <a:rPr lang="en" sz="1500" b="1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rPr>
              <a:t>,</a:t>
            </a:r>
            <a:r>
              <a:rPr lang="en" sz="1500">
                <a:solidFill>
                  <a:schemeClr val="dk1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rPr>
              <a:t> 97% say they use the internet, and 28% of them are smartphone-only internet users. </a:t>
            </a:r>
            <a:r>
              <a:rPr lang="en" sz="1500" b="1">
                <a:solidFill>
                  <a:schemeClr val="accent5"/>
                </a:solidFill>
                <a:latin typeface="Proxima Nova"/>
                <a:ea typeface="Proxima Nova"/>
                <a:cs typeface="Proxima Nova"/>
                <a:sym typeface="Proxima Nova"/>
              </a:rPr>
              <a:t>Emerging Markets</a:t>
            </a:r>
            <a:r>
              <a:rPr lang="en" sz="1500">
                <a:solidFill>
                  <a:schemeClr val="dk1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rPr>
              <a:t> account for 90% of the Global Population Aged Under 30 </a:t>
            </a:r>
            <a:r>
              <a:rPr lang="en" sz="1500" u="sng">
                <a:solidFill>
                  <a:schemeClr val="hlink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  <a:hlinkClick r:id="rId3"/>
              </a:rPr>
              <a:t>[6].</a:t>
            </a:r>
            <a:endParaRPr sz="1500">
              <a:solidFill>
                <a:schemeClr val="dk1"/>
              </a:solidFill>
              <a:latin typeface="Proxima Nova Semibold"/>
              <a:ea typeface="Proxima Nova Semibold"/>
              <a:cs typeface="Proxima Nova Semibold"/>
              <a:sym typeface="Proxima Nova Semibold"/>
            </a:endParaRPr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endParaRPr sz="1200">
              <a:solidFill>
                <a:schemeClr val="dk1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0" lvl="0" indent="0" algn="l" rtl="0">
              <a:spcBef>
                <a:spcPts val="1600"/>
              </a:spcBef>
              <a:spcAft>
                <a:spcPts val="1600"/>
              </a:spcAft>
              <a:buNone/>
            </a:pPr>
            <a:endParaRPr/>
          </a:p>
        </p:txBody>
      </p:sp>
      <p:pic>
        <p:nvPicPr>
          <p:cNvPr id="71" name="Google Shape;71;p15"/>
          <p:cNvPicPr preferRelativeResize="0"/>
          <p:nvPr/>
        </p:nvPicPr>
        <p:blipFill>
          <a:blip r:embed="rId4">
            <a:alphaModFix amt="92000"/>
          </a:blip>
          <a:stretch>
            <a:fillRect/>
          </a:stretch>
        </p:blipFill>
        <p:spPr>
          <a:xfrm>
            <a:off x="311700" y="4618225"/>
            <a:ext cx="391025" cy="391025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72" name="Google Shape;72;p15"/>
          <p:cNvCxnSpPr/>
          <p:nvPr/>
        </p:nvCxnSpPr>
        <p:spPr>
          <a:xfrm>
            <a:off x="785025" y="4810475"/>
            <a:ext cx="8071200" cy="12300"/>
          </a:xfrm>
          <a:prstGeom prst="straightConnector1">
            <a:avLst/>
          </a:prstGeom>
          <a:noFill/>
          <a:ln w="9525" cap="flat" cmpd="sng">
            <a:solidFill>
              <a:srgbClr val="FF3333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73" name="Google Shape;73;p15">
            <a:hlinkClick r:id="rId5"/>
          </p:cNvPr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1172500" y="2202775"/>
            <a:ext cx="6496277" cy="24154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solidFill>
                  <a:srgbClr val="434343"/>
                </a:solidFill>
                <a:latin typeface="Proxima Nova"/>
                <a:ea typeface="Proxima Nova"/>
                <a:cs typeface="Proxima Nova"/>
                <a:sym typeface="Proxima Nova"/>
              </a:rPr>
              <a:t>The Opportunity - The Leapfrog Effect</a:t>
            </a:r>
            <a:endParaRPr b="1">
              <a:solidFill>
                <a:srgbClr val="434343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79" name="Google Shape;79;p16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solidFill>
                  <a:schemeClr val="accent2"/>
                </a:solidFill>
                <a:highlight>
                  <a:srgbClr val="FFFFFF"/>
                </a:highlight>
                <a:latin typeface="Proxima Nova Semibold"/>
                <a:ea typeface="Proxima Nova Semibold"/>
                <a:cs typeface="Proxima Nova Semibold"/>
                <a:sym typeface="Proxima Nova Semibold"/>
              </a:rPr>
              <a:t>Leapfrogging bypasses the </a:t>
            </a:r>
            <a:r>
              <a:rPr lang="en" sz="2000" b="1">
                <a:solidFill>
                  <a:schemeClr val="accent5"/>
                </a:solidFill>
                <a:highlight>
                  <a:srgbClr val="FFFFFF"/>
                </a:highlight>
                <a:latin typeface="Proxima Nova"/>
                <a:ea typeface="Proxima Nova"/>
                <a:cs typeface="Proxima Nova"/>
                <a:sym typeface="Proxima Nova"/>
              </a:rPr>
              <a:t>lack of existing infrastructure</a:t>
            </a:r>
            <a:r>
              <a:rPr lang="en" sz="2000">
                <a:solidFill>
                  <a:schemeClr val="accent2"/>
                </a:solidFill>
                <a:highlight>
                  <a:srgbClr val="FFFFFF"/>
                </a:highlight>
                <a:latin typeface="Proxima Nova Semibold"/>
                <a:ea typeface="Proxima Nova Semibold"/>
                <a:cs typeface="Proxima Nova Semibold"/>
                <a:sym typeface="Proxima Nova Semibold"/>
              </a:rPr>
              <a:t> by skipping stages in development, often with the help of </a:t>
            </a:r>
            <a:r>
              <a:rPr lang="en" sz="2000" b="1">
                <a:solidFill>
                  <a:schemeClr val="accent5"/>
                </a:solidFill>
                <a:highlight>
                  <a:srgbClr val="FFFFFF"/>
                </a:highlight>
                <a:latin typeface="Proxima Nova"/>
                <a:ea typeface="Proxima Nova"/>
                <a:cs typeface="Proxima Nova"/>
                <a:sym typeface="Proxima Nova"/>
              </a:rPr>
              <a:t>smartphones</a:t>
            </a:r>
            <a:r>
              <a:rPr lang="en" sz="2000">
                <a:solidFill>
                  <a:schemeClr val="accent2"/>
                </a:solidFill>
                <a:highlight>
                  <a:srgbClr val="FFFFFF"/>
                </a:highlight>
                <a:latin typeface="Proxima Nova Semibold"/>
                <a:ea typeface="Proxima Nova Semibold"/>
                <a:cs typeface="Proxima Nova Semibold"/>
                <a:sym typeface="Proxima Nova Semibold"/>
              </a:rPr>
              <a:t>. And this is happening faster in emerging markets </a:t>
            </a:r>
            <a:r>
              <a:rPr lang="en" sz="2000" u="sng">
                <a:solidFill>
                  <a:schemeClr val="hlink"/>
                </a:solidFill>
                <a:highlight>
                  <a:srgbClr val="FFFFFF"/>
                </a:highlight>
                <a:latin typeface="Proxima Nova Semibold"/>
                <a:ea typeface="Proxima Nova Semibold"/>
                <a:cs typeface="Proxima Nova Semibold"/>
                <a:sym typeface="Proxima Nova Semibold"/>
                <a:hlinkClick r:id="rId3"/>
              </a:rPr>
              <a:t>[7]</a:t>
            </a:r>
            <a:r>
              <a:rPr lang="en" sz="2000">
                <a:solidFill>
                  <a:schemeClr val="accent2"/>
                </a:solidFill>
                <a:highlight>
                  <a:srgbClr val="FFFFFF"/>
                </a:highlight>
                <a:latin typeface="Proxima Nova Semibold"/>
                <a:ea typeface="Proxima Nova Semibold"/>
                <a:cs typeface="Proxima Nova Semibold"/>
                <a:sym typeface="Proxima Nova Semibold"/>
              </a:rPr>
              <a:t> than anywhere else, thanks to low </a:t>
            </a:r>
            <a:r>
              <a:rPr lang="en" sz="2000" b="1">
                <a:solidFill>
                  <a:schemeClr val="accent5"/>
                </a:solidFill>
                <a:highlight>
                  <a:srgbClr val="FFFFFF"/>
                </a:highlight>
                <a:latin typeface="Proxima Nova"/>
                <a:ea typeface="Proxima Nova"/>
                <a:cs typeface="Proxima Nova"/>
                <a:sym typeface="Proxima Nova"/>
              </a:rPr>
              <a:t>production costs</a:t>
            </a:r>
            <a:r>
              <a:rPr lang="en" sz="2000">
                <a:solidFill>
                  <a:schemeClr val="accent2"/>
                </a:solidFill>
                <a:highlight>
                  <a:srgbClr val="FFFFFF"/>
                </a:highlight>
                <a:latin typeface="Proxima Nova Semibold"/>
                <a:ea typeface="Proxima Nova Semibold"/>
                <a:cs typeface="Proxima Nova Semibold"/>
                <a:sym typeface="Proxima Nova Semibold"/>
              </a:rPr>
              <a:t>, rise of </a:t>
            </a:r>
            <a:r>
              <a:rPr lang="en" sz="2000" b="1">
                <a:solidFill>
                  <a:schemeClr val="accent5"/>
                </a:solidFill>
                <a:highlight>
                  <a:srgbClr val="FFFFFF"/>
                </a:highlight>
                <a:latin typeface="Proxima Nova"/>
                <a:ea typeface="Proxima Nova"/>
                <a:cs typeface="Proxima Nova"/>
                <a:sym typeface="Proxima Nova"/>
              </a:rPr>
              <a:t>GDP</a:t>
            </a:r>
            <a:r>
              <a:rPr lang="en" sz="2000">
                <a:solidFill>
                  <a:schemeClr val="accent2"/>
                </a:solidFill>
                <a:highlight>
                  <a:srgbClr val="FFFFFF"/>
                </a:highlight>
                <a:latin typeface="Proxima Nova Semibold"/>
                <a:ea typeface="Proxima Nova Semibold"/>
                <a:cs typeface="Proxima Nova Semibold"/>
                <a:sym typeface="Proxima Nova Semibold"/>
              </a:rPr>
              <a:t>, </a:t>
            </a:r>
            <a:r>
              <a:rPr lang="en" sz="2000" b="1">
                <a:solidFill>
                  <a:schemeClr val="accent5"/>
                </a:solidFill>
                <a:highlight>
                  <a:srgbClr val="FFFFFF"/>
                </a:highlight>
                <a:latin typeface="Proxima Nova"/>
                <a:ea typeface="Proxima Nova"/>
                <a:cs typeface="Proxima Nova"/>
                <a:sym typeface="Proxima Nova"/>
              </a:rPr>
              <a:t>cheaper</a:t>
            </a:r>
            <a:r>
              <a:rPr lang="en" sz="2000">
                <a:solidFill>
                  <a:schemeClr val="accent2"/>
                </a:solidFill>
                <a:highlight>
                  <a:srgbClr val="FFFFFF"/>
                </a:highlight>
                <a:latin typeface="Proxima Nova Semibold"/>
                <a:ea typeface="Proxima Nova Semibold"/>
                <a:cs typeface="Proxima Nova Semibold"/>
                <a:sym typeface="Proxima Nova Semibold"/>
              </a:rPr>
              <a:t> </a:t>
            </a:r>
            <a:r>
              <a:rPr lang="en" sz="2000" b="1">
                <a:solidFill>
                  <a:schemeClr val="accent5"/>
                </a:solidFill>
                <a:highlight>
                  <a:srgbClr val="FFFFFF"/>
                </a:highlight>
                <a:latin typeface="Proxima Nova"/>
                <a:ea typeface="Proxima Nova"/>
                <a:cs typeface="Proxima Nova"/>
                <a:sym typeface="Proxima Nova"/>
              </a:rPr>
              <a:t>data</a:t>
            </a:r>
            <a:r>
              <a:rPr lang="en" sz="2000">
                <a:solidFill>
                  <a:schemeClr val="accent2"/>
                </a:solidFill>
                <a:highlight>
                  <a:srgbClr val="FFFFFF"/>
                </a:highlight>
                <a:latin typeface="Proxima Nova Semibold"/>
                <a:ea typeface="Proxima Nova Semibold"/>
                <a:cs typeface="Proxima Nova Semibold"/>
                <a:sym typeface="Proxima Nova Semibold"/>
              </a:rPr>
              <a:t> among other factors </a:t>
            </a:r>
            <a:r>
              <a:rPr lang="en" sz="2000" u="sng">
                <a:solidFill>
                  <a:schemeClr val="hlink"/>
                </a:solidFill>
                <a:highlight>
                  <a:srgbClr val="FFFFFF"/>
                </a:highlight>
                <a:latin typeface="Proxima Nova Semibold"/>
                <a:ea typeface="Proxima Nova Semibold"/>
                <a:cs typeface="Proxima Nova Semibold"/>
                <a:sym typeface="Proxima Nova Semibold"/>
                <a:hlinkClick r:id="rId4"/>
              </a:rPr>
              <a:t>[8]</a:t>
            </a:r>
            <a:r>
              <a:rPr lang="en" sz="2000">
                <a:solidFill>
                  <a:schemeClr val="accent2"/>
                </a:solidFill>
                <a:highlight>
                  <a:srgbClr val="FFFFFF"/>
                </a:highlight>
                <a:latin typeface="Proxima Nova Semibold"/>
                <a:ea typeface="Proxima Nova Semibold"/>
                <a:cs typeface="Proxima Nova Semibold"/>
                <a:sym typeface="Proxima Nova Semibold"/>
              </a:rPr>
              <a:t>. </a:t>
            </a:r>
            <a:endParaRPr sz="2000">
              <a:solidFill>
                <a:schemeClr val="accent2"/>
              </a:solidFill>
              <a:highlight>
                <a:srgbClr val="FFFFFF"/>
              </a:highlight>
              <a:latin typeface="Proxima Nova Semibold"/>
              <a:ea typeface="Proxima Nova Semibold"/>
              <a:cs typeface="Proxima Nova Semibold"/>
              <a:sym typeface="Proxima Nova Semibold"/>
            </a:endParaRPr>
          </a:p>
          <a:p>
            <a:pPr marL="0" lvl="0" indent="0" algn="l" rtl="0">
              <a:spcBef>
                <a:spcPts val="1600"/>
              </a:spcBef>
              <a:spcAft>
                <a:spcPts val="1600"/>
              </a:spcAft>
              <a:buNone/>
            </a:pPr>
            <a:r>
              <a:rPr lang="en" sz="2000">
                <a:solidFill>
                  <a:schemeClr val="accent2"/>
                </a:solidFill>
                <a:highlight>
                  <a:srgbClr val="FFFFFF"/>
                </a:highlight>
                <a:latin typeface="Proxima Nova Semibold"/>
                <a:ea typeface="Proxima Nova Semibold"/>
                <a:cs typeface="Proxima Nova Semibold"/>
                <a:sym typeface="Proxima Nova Semibold"/>
              </a:rPr>
              <a:t>Technologies like the </a:t>
            </a:r>
            <a:r>
              <a:rPr lang="en" sz="2000" b="1">
                <a:solidFill>
                  <a:schemeClr val="accent5"/>
                </a:solidFill>
                <a:highlight>
                  <a:srgbClr val="FFFFFF"/>
                </a:highlight>
                <a:latin typeface="Proxima Nova"/>
                <a:ea typeface="Proxima Nova"/>
                <a:cs typeface="Proxima Nova"/>
                <a:sym typeface="Proxima Nova"/>
              </a:rPr>
              <a:t>Blockchain</a:t>
            </a:r>
            <a:r>
              <a:rPr lang="en" sz="2000">
                <a:solidFill>
                  <a:schemeClr val="accent2"/>
                </a:solidFill>
                <a:highlight>
                  <a:srgbClr val="FFFFFF"/>
                </a:highlight>
                <a:latin typeface="Proxima Nova Semibold"/>
                <a:ea typeface="Proxima Nova Semibold"/>
                <a:cs typeface="Proxima Nova Semibold"/>
                <a:sym typeface="Proxima Nova Semibold"/>
              </a:rPr>
              <a:t> and </a:t>
            </a:r>
            <a:r>
              <a:rPr lang="en" sz="2000" b="1">
                <a:solidFill>
                  <a:schemeClr val="accent5"/>
                </a:solidFill>
                <a:highlight>
                  <a:srgbClr val="FFFFFF"/>
                </a:highlight>
                <a:latin typeface="Proxima Nova"/>
                <a:ea typeface="Proxima Nova"/>
                <a:cs typeface="Proxima Nova"/>
                <a:sym typeface="Proxima Nova"/>
              </a:rPr>
              <a:t>Artificial intelligence</a:t>
            </a:r>
            <a:r>
              <a:rPr lang="en" sz="2000">
                <a:solidFill>
                  <a:schemeClr val="accent2"/>
                </a:solidFill>
                <a:highlight>
                  <a:srgbClr val="FFFFFF"/>
                </a:highlight>
                <a:latin typeface="Proxima Nova Semibold"/>
                <a:ea typeface="Proxima Nova Semibold"/>
                <a:cs typeface="Proxima Nova Semibold"/>
                <a:sym typeface="Proxima Nova Semibold"/>
              </a:rPr>
              <a:t> will provide huge opportunities like alternative sources of </a:t>
            </a:r>
            <a:r>
              <a:rPr lang="en" sz="2000" b="1">
                <a:solidFill>
                  <a:schemeClr val="accent5"/>
                </a:solidFill>
                <a:highlight>
                  <a:srgbClr val="FFFFFF"/>
                </a:highlight>
                <a:latin typeface="Proxima Nova"/>
                <a:ea typeface="Proxima Nova"/>
                <a:cs typeface="Proxima Nova"/>
                <a:sym typeface="Proxima Nova"/>
              </a:rPr>
              <a:t>funding</a:t>
            </a:r>
            <a:r>
              <a:rPr lang="en" sz="2000">
                <a:solidFill>
                  <a:schemeClr val="accent2"/>
                </a:solidFill>
                <a:highlight>
                  <a:srgbClr val="FFFFFF"/>
                </a:highlight>
                <a:latin typeface="Proxima Nova Semibold"/>
                <a:ea typeface="Proxima Nova Semibold"/>
                <a:cs typeface="Proxima Nova Semibold"/>
                <a:sym typeface="Proxima Nova Semibold"/>
              </a:rPr>
              <a:t>, </a:t>
            </a:r>
            <a:r>
              <a:rPr lang="en" sz="2000" b="1">
                <a:solidFill>
                  <a:schemeClr val="accent5"/>
                </a:solidFill>
                <a:highlight>
                  <a:srgbClr val="FFFFFF"/>
                </a:highlight>
                <a:latin typeface="Proxima Nova"/>
                <a:ea typeface="Proxima Nova"/>
                <a:cs typeface="Proxima Nova"/>
                <a:sym typeface="Proxima Nova"/>
              </a:rPr>
              <a:t>employment</a:t>
            </a:r>
            <a:r>
              <a:rPr lang="en" sz="2000">
                <a:solidFill>
                  <a:schemeClr val="accent2"/>
                </a:solidFill>
                <a:highlight>
                  <a:srgbClr val="FFFFFF"/>
                </a:highlight>
                <a:latin typeface="Proxima Nova Semibold"/>
                <a:ea typeface="Proxima Nova Semibold"/>
                <a:cs typeface="Proxima Nova Semibold"/>
                <a:sym typeface="Proxima Nova Semibold"/>
              </a:rPr>
              <a:t>, and </a:t>
            </a:r>
            <a:r>
              <a:rPr lang="en" sz="2000" b="1">
                <a:solidFill>
                  <a:schemeClr val="accent5"/>
                </a:solidFill>
                <a:highlight>
                  <a:srgbClr val="FFFFFF"/>
                </a:highlight>
                <a:latin typeface="Proxima Nova"/>
                <a:ea typeface="Proxima Nova"/>
                <a:cs typeface="Proxima Nova"/>
                <a:sym typeface="Proxima Nova"/>
              </a:rPr>
              <a:t>alleviating poverty</a:t>
            </a:r>
            <a:r>
              <a:rPr lang="en" sz="2000">
                <a:solidFill>
                  <a:schemeClr val="accent2"/>
                </a:solidFill>
                <a:highlight>
                  <a:srgbClr val="FFFFFF"/>
                </a:highlight>
                <a:latin typeface="Proxima Nova Semibold"/>
                <a:ea typeface="Proxima Nova Semibold"/>
                <a:cs typeface="Proxima Nova Semibold"/>
                <a:sym typeface="Proxima Nova Semibold"/>
              </a:rPr>
              <a:t>. Alternatively they will bring huge disruption in the labor markets especially in the </a:t>
            </a:r>
            <a:r>
              <a:rPr lang="en" sz="2000" b="1">
                <a:solidFill>
                  <a:schemeClr val="accent5"/>
                </a:solidFill>
                <a:highlight>
                  <a:srgbClr val="FFFFFF"/>
                </a:highlight>
                <a:latin typeface="Proxima Nova"/>
                <a:ea typeface="Proxima Nova"/>
                <a:cs typeface="Proxima Nova"/>
                <a:sym typeface="Proxima Nova"/>
              </a:rPr>
              <a:t>emerging world</a:t>
            </a:r>
            <a:r>
              <a:rPr lang="en" sz="2000">
                <a:solidFill>
                  <a:schemeClr val="accent2"/>
                </a:solidFill>
                <a:highlight>
                  <a:srgbClr val="FFFFFF"/>
                </a:highlight>
                <a:latin typeface="Proxima Nova Semibold"/>
                <a:ea typeface="Proxima Nova Semibold"/>
                <a:cs typeface="Proxima Nova Semibold"/>
                <a:sym typeface="Proxima Nova Semibold"/>
              </a:rPr>
              <a:t>. </a:t>
            </a:r>
            <a:r>
              <a:rPr lang="en" sz="2000" u="sng">
                <a:solidFill>
                  <a:schemeClr val="hlink"/>
                </a:solidFill>
                <a:highlight>
                  <a:srgbClr val="FFFFFF"/>
                </a:highlight>
                <a:latin typeface="Proxima Nova Semibold"/>
                <a:ea typeface="Proxima Nova Semibold"/>
                <a:cs typeface="Proxima Nova Semibold"/>
                <a:sym typeface="Proxima Nova Semibold"/>
                <a:hlinkClick r:id="rId5"/>
              </a:rPr>
              <a:t>[9]. </a:t>
            </a:r>
            <a:endParaRPr sz="2000">
              <a:latin typeface="Proxima Nova Semibold"/>
              <a:ea typeface="Proxima Nova Semibold"/>
              <a:cs typeface="Proxima Nova Semibold"/>
              <a:sym typeface="Proxima Nova Semibold"/>
            </a:endParaRPr>
          </a:p>
        </p:txBody>
      </p:sp>
      <p:pic>
        <p:nvPicPr>
          <p:cNvPr id="80" name="Google Shape;80;p16"/>
          <p:cNvPicPr preferRelativeResize="0"/>
          <p:nvPr/>
        </p:nvPicPr>
        <p:blipFill>
          <a:blip r:embed="rId6">
            <a:alphaModFix amt="92000"/>
          </a:blip>
          <a:stretch>
            <a:fillRect/>
          </a:stretch>
        </p:blipFill>
        <p:spPr>
          <a:xfrm>
            <a:off x="311700" y="4618225"/>
            <a:ext cx="391025" cy="391025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81" name="Google Shape;81;p16"/>
          <p:cNvCxnSpPr/>
          <p:nvPr/>
        </p:nvCxnSpPr>
        <p:spPr>
          <a:xfrm>
            <a:off x="785025" y="4810475"/>
            <a:ext cx="8071200" cy="12300"/>
          </a:xfrm>
          <a:prstGeom prst="straightConnector1">
            <a:avLst/>
          </a:prstGeom>
          <a:noFill/>
          <a:ln w="9525" cap="flat" cmpd="sng">
            <a:solidFill>
              <a:srgbClr val="FF3333"/>
            </a:solidFill>
            <a:prstDash val="solid"/>
            <a:round/>
            <a:headEnd type="none" w="med" len="med"/>
            <a:tailEnd type="none" w="med" len="med"/>
          </a:ln>
        </p:spPr>
      </p:cxn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7"/>
          <p:cNvSpPr txBox="1">
            <a:spLocks noGrp="1"/>
          </p:cNvSpPr>
          <p:nvPr>
            <p:ph type="title"/>
          </p:nvPr>
        </p:nvSpPr>
        <p:spPr>
          <a:xfrm>
            <a:off x="311700" y="33817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solidFill>
                  <a:srgbClr val="434343"/>
                </a:solidFill>
                <a:latin typeface="Proxima Nova"/>
                <a:ea typeface="Proxima Nova"/>
                <a:cs typeface="Proxima Nova"/>
                <a:sym typeface="Proxima Nova"/>
              </a:rPr>
              <a:t>The Problem</a:t>
            </a:r>
            <a:endParaRPr b="1">
              <a:solidFill>
                <a:srgbClr val="434343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87" name="Google Shape;87;p17"/>
          <p:cNvSpPr txBox="1">
            <a:spLocks noGrp="1"/>
          </p:cNvSpPr>
          <p:nvPr>
            <p:ph type="body" idx="1"/>
          </p:nvPr>
        </p:nvSpPr>
        <p:spPr>
          <a:xfrm>
            <a:off x="311700" y="10762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900">
                <a:solidFill>
                  <a:schemeClr val="dk1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rPr>
              <a:t>Despite all these </a:t>
            </a:r>
            <a:r>
              <a:rPr lang="en" sz="1900" b="1">
                <a:solidFill>
                  <a:schemeClr val="accent5"/>
                </a:solidFill>
                <a:latin typeface="Proxima Nova"/>
                <a:ea typeface="Proxima Nova"/>
                <a:cs typeface="Proxima Nova"/>
                <a:sym typeface="Proxima Nova"/>
              </a:rPr>
              <a:t>opportunities</a:t>
            </a:r>
            <a:r>
              <a:rPr lang="en" sz="1900">
                <a:solidFill>
                  <a:schemeClr val="dk1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rPr>
              <a:t>, most of these thriving technology ecosystems in </a:t>
            </a:r>
            <a:r>
              <a:rPr lang="en" sz="1900" b="1">
                <a:solidFill>
                  <a:schemeClr val="accent5"/>
                </a:solidFill>
                <a:latin typeface="Proxima Nova"/>
                <a:ea typeface="Proxima Nova"/>
                <a:cs typeface="Proxima Nova"/>
                <a:sym typeface="Proxima Nova"/>
              </a:rPr>
              <a:t>emerging markets</a:t>
            </a:r>
            <a:r>
              <a:rPr lang="en" sz="1900">
                <a:solidFill>
                  <a:schemeClr val="dk1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rPr>
              <a:t> have big problems in terms of:</a:t>
            </a:r>
            <a:endParaRPr sz="1900">
              <a:solidFill>
                <a:schemeClr val="dk1"/>
              </a:solidFill>
              <a:latin typeface="Proxima Nova Semibold"/>
              <a:ea typeface="Proxima Nova Semibold"/>
              <a:cs typeface="Proxima Nova Semibold"/>
              <a:sym typeface="Proxima Nova Semibold"/>
            </a:endParaRPr>
          </a:p>
          <a:p>
            <a:pPr marL="457200" lvl="0" indent="-349250" algn="l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Proxima Nova Semibold"/>
              <a:buChar char="●"/>
            </a:pPr>
            <a:r>
              <a:rPr lang="en" sz="1900">
                <a:solidFill>
                  <a:schemeClr val="dk1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rPr>
              <a:t>Technology startup founders lack a </a:t>
            </a:r>
            <a:r>
              <a:rPr lang="en" sz="1900" b="1">
                <a:solidFill>
                  <a:schemeClr val="accent5"/>
                </a:solidFill>
                <a:latin typeface="Proxima Nova"/>
                <a:ea typeface="Proxima Nova"/>
                <a:cs typeface="Proxima Nova"/>
                <a:sym typeface="Proxima Nova"/>
              </a:rPr>
              <a:t>global mindset </a:t>
            </a:r>
            <a:endParaRPr sz="1900" b="1">
              <a:solidFill>
                <a:schemeClr val="accent5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marL="457200" lvl="0" indent="-3492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Proxima Nova Semibold"/>
              <a:buChar char="●"/>
            </a:pPr>
            <a:r>
              <a:rPr lang="en" sz="1900" b="1">
                <a:solidFill>
                  <a:schemeClr val="accent5"/>
                </a:solidFill>
                <a:latin typeface="Proxima Nova"/>
                <a:ea typeface="Proxima Nova"/>
                <a:cs typeface="Proxima Nova"/>
                <a:sym typeface="Proxima Nova"/>
              </a:rPr>
              <a:t>Not enough </a:t>
            </a:r>
            <a:r>
              <a:rPr lang="en" sz="1900">
                <a:solidFill>
                  <a:schemeClr val="dk1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rPr>
              <a:t>technical, product, distribution and marketing talent available</a:t>
            </a:r>
            <a:endParaRPr sz="1900">
              <a:solidFill>
                <a:schemeClr val="dk1"/>
              </a:solidFill>
              <a:latin typeface="Proxima Nova Semibold"/>
              <a:ea typeface="Proxima Nova Semibold"/>
              <a:cs typeface="Proxima Nova Semibold"/>
              <a:sym typeface="Proxima Nova Semibold"/>
            </a:endParaRPr>
          </a:p>
          <a:p>
            <a:pPr marL="457200" lvl="0" indent="-3492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Proxima Nova Semibold"/>
              <a:buChar char="●"/>
            </a:pPr>
            <a:r>
              <a:rPr lang="en" sz="1900" b="1">
                <a:solidFill>
                  <a:schemeClr val="accent5"/>
                </a:solidFill>
                <a:latin typeface="Proxima Nova"/>
                <a:ea typeface="Proxima Nova"/>
                <a:cs typeface="Proxima Nova"/>
                <a:sym typeface="Proxima Nova"/>
              </a:rPr>
              <a:t>Funding gaps</a:t>
            </a:r>
            <a:r>
              <a:rPr lang="en" sz="1900">
                <a:solidFill>
                  <a:schemeClr val="dk1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rPr>
              <a:t> for series A and beyond</a:t>
            </a:r>
            <a:endParaRPr sz="1900">
              <a:solidFill>
                <a:schemeClr val="dk1"/>
              </a:solidFill>
              <a:latin typeface="Proxima Nova Semibold"/>
              <a:ea typeface="Proxima Nova Semibold"/>
              <a:cs typeface="Proxima Nova Semibold"/>
              <a:sym typeface="Proxima Nova Semibold"/>
            </a:endParaRPr>
          </a:p>
          <a:p>
            <a:pPr marL="457200" lvl="0" indent="-3492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Proxima Nova Semibold"/>
              <a:buChar char="●"/>
            </a:pPr>
            <a:r>
              <a:rPr lang="en" sz="1900">
                <a:solidFill>
                  <a:schemeClr val="dk1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rPr>
              <a:t>Lack of </a:t>
            </a:r>
            <a:r>
              <a:rPr lang="en" sz="1900" b="1">
                <a:solidFill>
                  <a:schemeClr val="accent5"/>
                </a:solidFill>
                <a:latin typeface="Proxima Nova"/>
                <a:ea typeface="Proxima Nova"/>
                <a:cs typeface="Proxima Nova"/>
                <a:sym typeface="Proxima Nova"/>
              </a:rPr>
              <a:t>mentors</a:t>
            </a:r>
            <a:r>
              <a:rPr lang="en" sz="1900">
                <a:solidFill>
                  <a:schemeClr val="dk1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rPr>
              <a:t> and opportunities to </a:t>
            </a:r>
            <a:r>
              <a:rPr lang="en" sz="1900" b="1">
                <a:solidFill>
                  <a:schemeClr val="accent5"/>
                </a:solidFill>
                <a:latin typeface="Proxima Nova"/>
                <a:ea typeface="Proxima Nova"/>
                <a:cs typeface="Proxima Nova"/>
                <a:sym typeface="Proxima Nova"/>
              </a:rPr>
              <a:t>partner</a:t>
            </a:r>
            <a:r>
              <a:rPr lang="en" sz="1900">
                <a:solidFill>
                  <a:schemeClr val="dk1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rPr>
              <a:t> with key global technology companies and global institutions</a:t>
            </a:r>
            <a:endParaRPr sz="1900">
              <a:solidFill>
                <a:schemeClr val="dk1"/>
              </a:solidFill>
              <a:latin typeface="Proxima Nova Semibold"/>
              <a:ea typeface="Proxima Nova Semibold"/>
              <a:cs typeface="Proxima Nova Semibold"/>
              <a:sym typeface="Proxima Nova Semibold"/>
            </a:endParaRPr>
          </a:p>
          <a:p>
            <a:pPr marL="457200" lvl="0" indent="-3492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Proxima Nova Semibold"/>
              <a:buChar char="●"/>
            </a:pPr>
            <a:r>
              <a:rPr lang="en" sz="1900">
                <a:solidFill>
                  <a:schemeClr val="dk1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rPr>
              <a:t>Lack of </a:t>
            </a:r>
            <a:r>
              <a:rPr lang="en" sz="1900" b="1">
                <a:solidFill>
                  <a:schemeClr val="accent5"/>
                </a:solidFill>
                <a:latin typeface="Proxima Nova"/>
                <a:ea typeface="Proxima Nova"/>
                <a:cs typeface="Proxima Nova"/>
                <a:sym typeface="Proxima Nova"/>
              </a:rPr>
              <a:t>awareness</a:t>
            </a:r>
            <a:r>
              <a:rPr lang="en" sz="1900">
                <a:solidFill>
                  <a:schemeClr val="dk1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rPr>
              <a:t> of other emerging tech communities </a:t>
            </a:r>
            <a:endParaRPr sz="1900">
              <a:solidFill>
                <a:schemeClr val="dk1"/>
              </a:solidFill>
              <a:latin typeface="Proxima Nova Semibold"/>
              <a:ea typeface="Proxima Nova Semibold"/>
              <a:cs typeface="Proxima Nova Semibold"/>
              <a:sym typeface="Proxima Nova Semibold"/>
            </a:endParaRPr>
          </a:p>
          <a:p>
            <a:pPr marL="457200" lvl="0" indent="-3492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Proxima Nova Semibold"/>
              <a:buChar char="●"/>
            </a:pPr>
            <a:r>
              <a:rPr lang="en" sz="1900" b="1">
                <a:solidFill>
                  <a:schemeClr val="accent5"/>
                </a:solidFill>
                <a:latin typeface="Proxima Nova"/>
                <a:ea typeface="Proxima Nova"/>
                <a:cs typeface="Proxima Nova"/>
                <a:sym typeface="Proxima Nova"/>
              </a:rPr>
              <a:t>Poor regulatory</a:t>
            </a:r>
            <a:r>
              <a:rPr lang="en" sz="1900">
                <a:solidFill>
                  <a:schemeClr val="dk1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rPr>
              <a:t> and </a:t>
            </a:r>
            <a:r>
              <a:rPr lang="en" sz="1900" b="1">
                <a:solidFill>
                  <a:schemeClr val="accent5"/>
                </a:solidFill>
                <a:latin typeface="Proxima Nova"/>
                <a:ea typeface="Proxima Nova"/>
                <a:cs typeface="Proxima Nova"/>
                <a:sym typeface="Proxima Nova"/>
              </a:rPr>
              <a:t>legal frameworks</a:t>
            </a:r>
            <a:r>
              <a:rPr lang="en" sz="1900">
                <a:solidFill>
                  <a:schemeClr val="dk1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rPr>
              <a:t> for startup founders and investors</a:t>
            </a:r>
            <a:endParaRPr sz="1900">
              <a:solidFill>
                <a:schemeClr val="dk1"/>
              </a:solidFill>
              <a:latin typeface="Proxima Nova Semibold"/>
              <a:ea typeface="Proxima Nova Semibold"/>
              <a:cs typeface="Proxima Nova Semibold"/>
              <a:sym typeface="Proxima Nova Semibold"/>
            </a:endParaRPr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endParaRPr sz="1900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endParaRPr sz="1900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en" sz="1900">
                <a:solidFill>
                  <a:schemeClr val="dk1"/>
                </a:solidFill>
              </a:rPr>
              <a:t>					</a:t>
            </a:r>
            <a:endParaRPr sz="1900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en" sz="1900">
                <a:solidFill>
                  <a:schemeClr val="dk1"/>
                </a:solidFill>
              </a:rPr>
              <a:t>				</a:t>
            </a:r>
            <a:endParaRPr sz="1900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en" sz="1900">
                <a:solidFill>
                  <a:schemeClr val="dk1"/>
                </a:solidFill>
              </a:rPr>
              <a:t>			</a:t>
            </a:r>
            <a:endParaRPr sz="1900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en" sz="1900">
                <a:solidFill>
                  <a:schemeClr val="dk1"/>
                </a:solidFill>
              </a:rPr>
              <a:t>		</a:t>
            </a:r>
            <a:endParaRPr sz="1900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900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900">
                <a:solidFill>
                  <a:schemeClr val="dk1"/>
                </a:solidFill>
              </a:rPr>
              <a:t>					</a:t>
            </a:r>
            <a:endParaRPr sz="1900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900">
                <a:solidFill>
                  <a:schemeClr val="dk1"/>
                </a:solidFill>
              </a:rPr>
              <a:t>				</a:t>
            </a:r>
            <a:endParaRPr sz="1900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900">
                <a:solidFill>
                  <a:schemeClr val="dk1"/>
                </a:solidFill>
              </a:rPr>
              <a:t>			</a:t>
            </a:r>
            <a:endParaRPr sz="1900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900">
                <a:solidFill>
                  <a:schemeClr val="dk1"/>
                </a:solidFill>
              </a:rPr>
              <a:t>		</a:t>
            </a:r>
            <a:endParaRPr sz="1900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1600"/>
              </a:spcBef>
              <a:spcAft>
                <a:spcPts val="1600"/>
              </a:spcAft>
              <a:buNone/>
            </a:pPr>
            <a:endParaRPr sz="1900">
              <a:solidFill>
                <a:schemeClr val="accent2"/>
              </a:solidFill>
              <a:highlight>
                <a:srgbClr val="FFFFFF"/>
              </a:highlight>
              <a:latin typeface="Proxima Nova Semibold"/>
              <a:ea typeface="Proxima Nova Semibold"/>
              <a:cs typeface="Proxima Nova Semibold"/>
              <a:sym typeface="Proxima Nova Semibold"/>
            </a:endParaRPr>
          </a:p>
        </p:txBody>
      </p:sp>
      <p:pic>
        <p:nvPicPr>
          <p:cNvPr id="88" name="Google Shape;88;p17"/>
          <p:cNvPicPr preferRelativeResize="0"/>
          <p:nvPr/>
        </p:nvPicPr>
        <p:blipFill>
          <a:blip r:embed="rId3">
            <a:alphaModFix amt="92000"/>
          </a:blip>
          <a:stretch>
            <a:fillRect/>
          </a:stretch>
        </p:blipFill>
        <p:spPr>
          <a:xfrm>
            <a:off x="311700" y="4618225"/>
            <a:ext cx="391025" cy="391025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89" name="Google Shape;89;p17"/>
          <p:cNvCxnSpPr/>
          <p:nvPr/>
        </p:nvCxnSpPr>
        <p:spPr>
          <a:xfrm>
            <a:off x="785025" y="4810475"/>
            <a:ext cx="8071200" cy="12300"/>
          </a:xfrm>
          <a:prstGeom prst="straightConnector1">
            <a:avLst/>
          </a:prstGeom>
          <a:noFill/>
          <a:ln w="9525" cap="flat" cmpd="sng">
            <a:solidFill>
              <a:srgbClr val="FF3333"/>
            </a:solidFill>
            <a:prstDash val="solid"/>
            <a:round/>
            <a:headEnd type="none" w="med" len="med"/>
            <a:tailEnd type="none" w="med" len="med"/>
          </a:ln>
        </p:spPr>
      </p:cxn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18"/>
          <p:cNvSpPr txBox="1">
            <a:spLocks noGrp="1"/>
          </p:cNvSpPr>
          <p:nvPr>
            <p:ph type="title"/>
          </p:nvPr>
        </p:nvSpPr>
        <p:spPr>
          <a:xfrm>
            <a:off x="311700" y="13297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solidFill>
                  <a:srgbClr val="434343"/>
                </a:solidFill>
                <a:latin typeface="Proxima Nova"/>
                <a:ea typeface="Proxima Nova"/>
                <a:cs typeface="Proxima Nova"/>
                <a:sym typeface="Proxima Nova"/>
              </a:rPr>
              <a:t>The Solution</a:t>
            </a:r>
            <a:endParaRPr b="1">
              <a:solidFill>
                <a:srgbClr val="434343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95" name="Google Shape;95;p18"/>
          <p:cNvSpPr txBox="1">
            <a:spLocks noGrp="1"/>
          </p:cNvSpPr>
          <p:nvPr>
            <p:ph type="body" idx="1"/>
          </p:nvPr>
        </p:nvSpPr>
        <p:spPr>
          <a:xfrm>
            <a:off x="651325" y="7062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900" b="1">
                <a:solidFill>
                  <a:srgbClr val="783F04"/>
                </a:solidFill>
                <a:latin typeface="Proxima Nova"/>
                <a:ea typeface="Proxima Nova"/>
                <a:cs typeface="Proxima Nova"/>
                <a:sym typeface="Proxima Nova"/>
              </a:rPr>
              <a:t>A Real Global Community</a:t>
            </a:r>
            <a:r>
              <a:rPr lang="en" sz="1900" b="1">
                <a:solidFill>
                  <a:srgbClr val="CC0000"/>
                </a:solidFill>
                <a:latin typeface="Proxima Nova"/>
                <a:ea typeface="Proxima Nova"/>
                <a:cs typeface="Proxima Nova"/>
                <a:sym typeface="Proxima Nova"/>
              </a:rPr>
              <a:t> </a:t>
            </a:r>
            <a:r>
              <a:rPr lang="en" sz="1900">
                <a:solidFill>
                  <a:srgbClr val="CC0000"/>
                </a:solidFill>
                <a:latin typeface="Proxima Nova Extrabold"/>
                <a:ea typeface="Proxima Nova Extrabold"/>
                <a:cs typeface="Proxima Nova Extrabold"/>
                <a:sym typeface="Proxima Nova Extrabold"/>
              </a:rPr>
              <a:t>+</a:t>
            </a:r>
            <a:r>
              <a:rPr lang="en" sz="1900" b="1">
                <a:solidFill>
                  <a:srgbClr val="CC0000"/>
                </a:solidFill>
                <a:latin typeface="Proxima Nova"/>
                <a:ea typeface="Proxima Nova"/>
                <a:cs typeface="Proxima Nova"/>
                <a:sym typeface="Proxima Nova"/>
              </a:rPr>
              <a:t> </a:t>
            </a:r>
            <a:r>
              <a:rPr lang="en" sz="1900" b="1">
                <a:solidFill>
                  <a:schemeClr val="accent5"/>
                </a:solidFill>
                <a:latin typeface="Proxima Nova"/>
                <a:ea typeface="Proxima Nova"/>
                <a:cs typeface="Proxima Nova"/>
                <a:sym typeface="Proxima Nova"/>
              </a:rPr>
              <a:t>Decentralized Identity System</a:t>
            </a:r>
            <a:r>
              <a:rPr lang="en" sz="1900" b="1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rPr>
              <a:t> </a:t>
            </a:r>
            <a:r>
              <a:rPr lang="en" sz="1900">
                <a:solidFill>
                  <a:srgbClr val="CC0000"/>
                </a:solidFill>
                <a:latin typeface="Proxima Nova Extrabold"/>
                <a:ea typeface="Proxima Nova Extrabold"/>
                <a:cs typeface="Proxima Nova Extrabold"/>
                <a:sym typeface="Proxima Nova Extrabold"/>
              </a:rPr>
              <a:t>+</a:t>
            </a:r>
            <a:r>
              <a:rPr lang="en" sz="1900">
                <a:solidFill>
                  <a:schemeClr val="dk1"/>
                </a:solidFill>
                <a:latin typeface="Proxima Nova Extrabold"/>
                <a:ea typeface="Proxima Nova Extrabold"/>
                <a:cs typeface="Proxima Nova Extrabold"/>
                <a:sym typeface="Proxima Nova Extrabold"/>
              </a:rPr>
              <a:t> </a:t>
            </a:r>
            <a:r>
              <a:rPr lang="en" sz="1900" b="1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rPr>
              <a:t>Crypto Token					</a:t>
            </a:r>
            <a:endParaRPr sz="1900" b="1">
              <a:solidFill>
                <a:schemeClr val="dk1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marL="457200" lvl="0" indent="0" algn="l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100">
                <a:solidFill>
                  <a:schemeClr val="dk1"/>
                </a:solidFill>
              </a:rPr>
              <a:t>				</a:t>
            </a:r>
            <a:endParaRPr sz="1100">
              <a:solidFill>
                <a:schemeClr val="dk1"/>
              </a:solidFill>
            </a:endParaRPr>
          </a:p>
          <a:p>
            <a:pPr marL="457200" lvl="0" indent="0" algn="l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100">
                <a:solidFill>
                  <a:schemeClr val="dk1"/>
                </a:solidFill>
              </a:rPr>
              <a:t>			</a:t>
            </a:r>
            <a:endParaRPr sz="1100">
              <a:solidFill>
                <a:schemeClr val="dk1"/>
              </a:solidFill>
            </a:endParaRPr>
          </a:p>
          <a:p>
            <a:pPr marL="457200" lvl="0" indent="0" algn="l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100">
                <a:solidFill>
                  <a:schemeClr val="dk1"/>
                </a:solidFill>
              </a:rPr>
              <a:t>		</a:t>
            </a:r>
            <a:endParaRPr sz="1100">
              <a:solidFill>
                <a:schemeClr val="dk1"/>
              </a:solidFill>
            </a:endParaRPr>
          </a:p>
          <a:p>
            <a:pPr marL="457200" lvl="0" indent="0" algn="l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100">
              <a:solidFill>
                <a:schemeClr val="dk1"/>
              </a:solidFill>
            </a:endParaRPr>
          </a:p>
          <a:p>
            <a:pPr marL="457200" lvl="0" indent="0" algn="l" rtl="0">
              <a:spcBef>
                <a:spcPts val="1600"/>
              </a:spcBef>
              <a:spcAft>
                <a:spcPts val="0"/>
              </a:spcAft>
              <a:buNone/>
            </a:pPr>
            <a:endParaRPr sz="1900">
              <a:solidFill>
                <a:schemeClr val="dk1"/>
              </a:solidFill>
              <a:latin typeface="Proxima Nova Semibold"/>
              <a:ea typeface="Proxima Nova Semibold"/>
              <a:cs typeface="Proxima Nova Semibold"/>
              <a:sym typeface="Proxima Nova Semibold"/>
            </a:endParaRPr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endParaRPr sz="1900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en" sz="1900">
                <a:solidFill>
                  <a:schemeClr val="dk1"/>
                </a:solidFill>
              </a:rPr>
              <a:t>   														</a:t>
            </a:r>
            <a:endParaRPr sz="1900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en" sz="1900">
                <a:solidFill>
                  <a:schemeClr val="dk1"/>
                </a:solidFill>
              </a:rPr>
              <a:t>				</a:t>
            </a:r>
            <a:endParaRPr sz="1900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en" sz="1900">
                <a:solidFill>
                  <a:schemeClr val="dk1"/>
                </a:solidFill>
              </a:rPr>
              <a:t>			</a:t>
            </a:r>
            <a:endParaRPr sz="1900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en" sz="1900">
                <a:solidFill>
                  <a:schemeClr val="dk1"/>
                </a:solidFill>
              </a:rPr>
              <a:t>		</a:t>
            </a:r>
            <a:endParaRPr sz="1900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endParaRPr sz="1900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en" sz="1900">
                <a:solidFill>
                  <a:schemeClr val="dk1"/>
                </a:solidFill>
              </a:rPr>
              <a:t>					</a:t>
            </a:r>
            <a:endParaRPr sz="1900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en" sz="1900">
                <a:solidFill>
                  <a:schemeClr val="dk1"/>
                </a:solidFill>
              </a:rPr>
              <a:t>				</a:t>
            </a:r>
            <a:endParaRPr sz="1900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en" sz="1900">
                <a:solidFill>
                  <a:schemeClr val="dk1"/>
                </a:solidFill>
              </a:rPr>
              <a:t>			</a:t>
            </a:r>
            <a:endParaRPr sz="1900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en" sz="1900">
                <a:solidFill>
                  <a:schemeClr val="dk1"/>
                </a:solidFill>
              </a:rPr>
              <a:t>		</a:t>
            </a:r>
            <a:endParaRPr sz="1900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1600"/>
              </a:spcBef>
              <a:spcAft>
                <a:spcPts val="1600"/>
              </a:spcAft>
              <a:buNone/>
            </a:pPr>
            <a:endParaRPr sz="1900">
              <a:solidFill>
                <a:schemeClr val="accent2"/>
              </a:solidFill>
              <a:highlight>
                <a:srgbClr val="FFFFFF"/>
              </a:highlight>
              <a:latin typeface="Proxima Nova Semibold"/>
              <a:ea typeface="Proxima Nova Semibold"/>
              <a:cs typeface="Proxima Nova Semibold"/>
              <a:sym typeface="Proxima Nova Semibold"/>
            </a:endParaRPr>
          </a:p>
        </p:txBody>
      </p:sp>
      <p:pic>
        <p:nvPicPr>
          <p:cNvPr id="96" name="Google Shape;96;p18"/>
          <p:cNvPicPr preferRelativeResize="0"/>
          <p:nvPr/>
        </p:nvPicPr>
        <p:blipFill>
          <a:blip r:embed="rId3">
            <a:alphaModFix amt="92000"/>
          </a:blip>
          <a:stretch>
            <a:fillRect/>
          </a:stretch>
        </p:blipFill>
        <p:spPr>
          <a:xfrm>
            <a:off x="311700" y="4618225"/>
            <a:ext cx="391025" cy="391025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97" name="Google Shape;97;p18"/>
          <p:cNvCxnSpPr/>
          <p:nvPr/>
        </p:nvCxnSpPr>
        <p:spPr>
          <a:xfrm>
            <a:off x="785025" y="4810475"/>
            <a:ext cx="8071200" cy="12300"/>
          </a:xfrm>
          <a:prstGeom prst="straightConnector1">
            <a:avLst/>
          </a:prstGeom>
          <a:noFill/>
          <a:ln w="9525" cap="flat" cmpd="sng">
            <a:solidFill>
              <a:srgbClr val="FF3333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98" name="Google Shape;98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056250" y="1431875"/>
            <a:ext cx="1100600" cy="1123075"/>
          </a:xfrm>
          <a:prstGeom prst="rect">
            <a:avLst/>
          </a:prstGeom>
          <a:noFill/>
          <a:ln>
            <a:noFill/>
          </a:ln>
        </p:spPr>
      </p:pic>
      <p:pic>
        <p:nvPicPr>
          <p:cNvPr id="99" name="Google Shape;99;p18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096200" y="3251000"/>
            <a:ext cx="1020700" cy="1023895"/>
          </a:xfrm>
          <a:prstGeom prst="rect">
            <a:avLst/>
          </a:prstGeom>
          <a:noFill/>
          <a:ln>
            <a:noFill/>
          </a:ln>
        </p:spPr>
      </p:pic>
      <p:sp>
        <p:nvSpPr>
          <p:cNvPr id="100" name="Google Shape;100;p18"/>
          <p:cNvSpPr/>
          <p:nvPr/>
        </p:nvSpPr>
        <p:spPr>
          <a:xfrm rot="-5400000">
            <a:off x="6305050" y="2708125"/>
            <a:ext cx="603000" cy="389700"/>
          </a:xfrm>
          <a:prstGeom prst="leftRight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1" name="Google Shape;101;p18"/>
          <p:cNvSpPr txBox="1"/>
          <p:nvPr/>
        </p:nvSpPr>
        <p:spPr>
          <a:xfrm>
            <a:off x="7233050" y="1707082"/>
            <a:ext cx="1542600" cy="89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666666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rPr>
              <a:t>Decentralized Identity System</a:t>
            </a:r>
            <a:endParaRPr>
              <a:solidFill>
                <a:srgbClr val="666666"/>
              </a:solidFill>
              <a:latin typeface="Proxima Nova Semibold"/>
              <a:ea typeface="Proxima Nova Semibold"/>
              <a:cs typeface="Proxima Nova Semibold"/>
              <a:sym typeface="Proxima Nova Semibold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666666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rPr>
              <a:t>(Hyperledger Indy)</a:t>
            </a:r>
            <a:endParaRPr>
              <a:solidFill>
                <a:srgbClr val="666666"/>
              </a:solidFill>
              <a:latin typeface="Proxima Nova Semibold"/>
              <a:ea typeface="Proxima Nova Semibold"/>
              <a:cs typeface="Proxima Nova Semibold"/>
              <a:sym typeface="Proxima Nova Semibold"/>
            </a:endParaRPr>
          </a:p>
        </p:txBody>
      </p:sp>
      <p:pic>
        <p:nvPicPr>
          <p:cNvPr id="102" name="Google Shape;102;p18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1568675" y="1786525"/>
            <a:ext cx="1020701" cy="1020701"/>
          </a:xfrm>
          <a:prstGeom prst="rect">
            <a:avLst/>
          </a:prstGeom>
          <a:noFill/>
          <a:ln>
            <a:noFill/>
          </a:ln>
        </p:spPr>
      </p:pic>
      <p:sp>
        <p:nvSpPr>
          <p:cNvPr id="103" name="Google Shape;103;p18"/>
          <p:cNvSpPr txBox="1"/>
          <p:nvPr/>
        </p:nvSpPr>
        <p:spPr>
          <a:xfrm>
            <a:off x="781675" y="2859750"/>
            <a:ext cx="2665200" cy="129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latin typeface="Proxima Nova Semibold"/>
                <a:ea typeface="Proxima Nova Semibold"/>
                <a:cs typeface="Proxima Nova Semibold"/>
                <a:sym typeface="Proxima Nova Semibold"/>
              </a:rPr>
              <a:t>GST is a global tech community of 10,000+ </a:t>
            </a:r>
            <a:r>
              <a:rPr lang="en" sz="1500">
                <a:solidFill>
                  <a:schemeClr val="dk1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rPr>
              <a:t>covering almost 50 cities in 39 countries and has organized 90+ tech meetups around the world</a:t>
            </a:r>
            <a:endParaRPr sz="1500">
              <a:solidFill>
                <a:schemeClr val="dk1"/>
              </a:solidFill>
              <a:latin typeface="Proxima Nova Semibold"/>
              <a:ea typeface="Proxima Nova Semibold"/>
              <a:cs typeface="Proxima Nova Semibold"/>
              <a:sym typeface="Proxima Nova Semibold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100">
                <a:solidFill>
                  <a:schemeClr val="dk1"/>
                </a:solidFill>
              </a:rPr>
              <a:t>					</a:t>
            </a:r>
            <a:endParaRPr sz="1100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100">
                <a:solidFill>
                  <a:schemeClr val="dk1"/>
                </a:solidFill>
              </a:rPr>
              <a:t>				</a:t>
            </a:r>
            <a:endParaRPr sz="1100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100">
                <a:solidFill>
                  <a:schemeClr val="dk1"/>
                </a:solidFill>
              </a:rPr>
              <a:t>			</a:t>
            </a:r>
            <a:endParaRPr sz="1100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100">
                <a:solidFill>
                  <a:schemeClr val="dk1"/>
                </a:solidFill>
              </a:rPr>
              <a:t>		</a:t>
            </a:r>
            <a:endParaRPr sz="1100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4" name="Google Shape;104;p18"/>
          <p:cNvSpPr txBox="1"/>
          <p:nvPr/>
        </p:nvSpPr>
        <p:spPr>
          <a:xfrm>
            <a:off x="551338" y="1623613"/>
            <a:ext cx="3256200" cy="2802300"/>
          </a:xfrm>
          <a:prstGeom prst="rect">
            <a:avLst/>
          </a:prstGeom>
          <a:noFill/>
          <a:ln w="9525" cap="flat" cmpd="sng">
            <a:solidFill>
              <a:srgbClr val="D9D9D9"/>
            </a:solidFill>
            <a:prstDash val="solid"/>
            <a:round/>
            <a:headEnd type="none" w="sm" len="sm"/>
            <a:tailEnd type="none" w="sm" len="sm"/>
          </a:ln>
          <a:effectLst>
            <a:outerShdw blurRad="300038" dist="123825" dir="4800000" algn="bl" rotWithShape="0">
              <a:srgbClr val="666666">
                <a:alpha val="50000"/>
              </a:srgbClr>
            </a:outerShdw>
          </a:effectLst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500"/>
          </a:p>
        </p:txBody>
      </p:sp>
      <p:sp>
        <p:nvSpPr>
          <p:cNvPr id="105" name="Google Shape;105;p18"/>
          <p:cNvSpPr txBox="1"/>
          <p:nvPr/>
        </p:nvSpPr>
        <p:spPr>
          <a:xfrm>
            <a:off x="7196800" y="3424625"/>
            <a:ext cx="1282800" cy="60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666666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rPr>
              <a:t>Crypto Token</a:t>
            </a:r>
            <a:endParaRPr>
              <a:solidFill>
                <a:srgbClr val="666666"/>
              </a:solidFill>
              <a:latin typeface="Proxima Nova Semibold"/>
              <a:ea typeface="Proxima Nova Semibold"/>
              <a:cs typeface="Proxima Nova Semibold"/>
              <a:sym typeface="Proxima Nova Semibold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666666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rPr>
              <a:t>ERC20</a:t>
            </a:r>
            <a:endParaRPr>
              <a:solidFill>
                <a:srgbClr val="666666"/>
              </a:solidFill>
              <a:latin typeface="Proxima Nova Semibold"/>
              <a:ea typeface="Proxima Nova Semibold"/>
              <a:cs typeface="Proxima Nova Semibold"/>
              <a:sym typeface="Proxima Nova Semibold"/>
            </a:endParaRPr>
          </a:p>
        </p:txBody>
      </p:sp>
      <p:sp>
        <p:nvSpPr>
          <p:cNvPr id="106" name="Google Shape;106;p18"/>
          <p:cNvSpPr txBox="1"/>
          <p:nvPr/>
        </p:nvSpPr>
        <p:spPr>
          <a:xfrm>
            <a:off x="5937325" y="1342675"/>
            <a:ext cx="3027600" cy="3120600"/>
          </a:xfrm>
          <a:prstGeom prst="rect">
            <a:avLst/>
          </a:prstGeom>
          <a:noFill/>
          <a:ln w="9525" cap="flat" cmpd="sng">
            <a:solidFill>
              <a:srgbClr val="CCCCC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7" name="Google Shape;107;p18"/>
          <p:cNvSpPr/>
          <p:nvPr/>
        </p:nvSpPr>
        <p:spPr>
          <a:xfrm>
            <a:off x="4239488" y="2554950"/>
            <a:ext cx="1020600" cy="1020600"/>
          </a:xfrm>
          <a:prstGeom prst="mathPlus">
            <a:avLst>
              <a:gd name="adj1" fmla="val 23520"/>
            </a:avLst>
          </a:prstGeom>
          <a:solidFill>
            <a:srgbClr val="FFE599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19"/>
          <p:cNvSpPr txBox="1">
            <a:spLocks noGrp="1"/>
          </p:cNvSpPr>
          <p:nvPr>
            <p:ph type="title"/>
          </p:nvPr>
        </p:nvSpPr>
        <p:spPr>
          <a:xfrm>
            <a:off x="311700" y="0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solidFill>
                  <a:srgbClr val="434343"/>
                </a:solidFill>
                <a:latin typeface="Proxima Nova"/>
                <a:ea typeface="Proxima Nova"/>
                <a:cs typeface="Proxima Nova"/>
                <a:sym typeface="Proxima Nova"/>
              </a:rPr>
              <a:t>The Solution</a:t>
            </a:r>
            <a:endParaRPr b="1">
              <a:solidFill>
                <a:srgbClr val="434343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pic>
        <p:nvPicPr>
          <p:cNvPr id="113" name="Google Shape;113;p19"/>
          <p:cNvPicPr preferRelativeResize="0"/>
          <p:nvPr/>
        </p:nvPicPr>
        <p:blipFill>
          <a:blip r:embed="rId3">
            <a:alphaModFix amt="92000"/>
          </a:blip>
          <a:stretch>
            <a:fillRect/>
          </a:stretch>
        </p:blipFill>
        <p:spPr>
          <a:xfrm>
            <a:off x="311700" y="4618225"/>
            <a:ext cx="391025" cy="391025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14" name="Google Shape;114;p19"/>
          <p:cNvCxnSpPr/>
          <p:nvPr/>
        </p:nvCxnSpPr>
        <p:spPr>
          <a:xfrm>
            <a:off x="785025" y="4810475"/>
            <a:ext cx="8071200" cy="12300"/>
          </a:xfrm>
          <a:prstGeom prst="straightConnector1">
            <a:avLst/>
          </a:prstGeom>
          <a:noFill/>
          <a:ln w="9525" cap="flat" cmpd="sng">
            <a:solidFill>
              <a:srgbClr val="FF3333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115" name="Google Shape;115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606012" y="2616450"/>
            <a:ext cx="3975850" cy="14767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6" name="Google Shape;116;p19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933475" y="1540850"/>
            <a:ext cx="1331850" cy="13360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17" name="Google Shape;117;p19"/>
          <p:cNvCxnSpPr>
            <a:stCxn id="115" idx="1"/>
            <a:endCxn id="118" idx="1"/>
          </p:cNvCxnSpPr>
          <p:nvPr/>
        </p:nvCxnSpPr>
        <p:spPr>
          <a:xfrm rot="10800000" flipH="1">
            <a:off x="1606012" y="1136325"/>
            <a:ext cx="1167000" cy="2218500"/>
          </a:xfrm>
          <a:prstGeom prst="curvedConnector3">
            <a:avLst>
              <a:gd name="adj1" fmla="val -20405"/>
            </a:avLst>
          </a:prstGeom>
          <a:noFill/>
          <a:ln w="28575" cap="flat" cmpd="sng">
            <a:solidFill>
              <a:schemeClr val="dk2"/>
            </a:solidFill>
            <a:prstDash val="solid"/>
            <a:round/>
            <a:headEnd type="triangle" w="med" len="med"/>
            <a:tailEnd type="triangle" w="med" len="med"/>
          </a:ln>
        </p:spPr>
      </p:cxnSp>
      <p:cxnSp>
        <p:nvCxnSpPr>
          <p:cNvPr id="119" name="Google Shape;119;p19"/>
          <p:cNvCxnSpPr>
            <a:stCxn id="118" idx="3"/>
            <a:endCxn id="116" idx="0"/>
          </p:cNvCxnSpPr>
          <p:nvPr/>
        </p:nvCxnSpPr>
        <p:spPr>
          <a:xfrm>
            <a:off x="4598975" y="1136200"/>
            <a:ext cx="2000400" cy="404700"/>
          </a:xfrm>
          <a:prstGeom prst="curvedConnector2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triangle" w="med" len="med"/>
            <a:tailEnd type="triangle" w="med" len="med"/>
          </a:ln>
        </p:spPr>
      </p:cxnSp>
      <p:pic>
        <p:nvPicPr>
          <p:cNvPr id="120" name="Google Shape;120;p19"/>
          <p:cNvPicPr preferRelativeResize="0"/>
          <p:nvPr/>
        </p:nvPicPr>
        <p:blipFill>
          <a:blip r:embed="rId3">
            <a:alphaModFix amt="92000"/>
          </a:blip>
          <a:stretch>
            <a:fillRect/>
          </a:stretch>
        </p:blipFill>
        <p:spPr>
          <a:xfrm>
            <a:off x="1886169" y="2511025"/>
            <a:ext cx="203175" cy="203175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21" name="Google Shape;121;p19"/>
          <p:cNvCxnSpPr>
            <a:stCxn id="116" idx="2"/>
          </p:cNvCxnSpPr>
          <p:nvPr/>
        </p:nvCxnSpPr>
        <p:spPr>
          <a:xfrm rot="5400000">
            <a:off x="5629050" y="2798700"/>
            <a:ext cx="892200" cy="1048500"/>
          </a:xfrm>
          <a:prstGeom prst="curvedConnector2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triangle" w="med" len="med"/>
            <a:tailEnd type="triangle" w="med" len="med"/>
          </a:ln>
        </p:spPr>
      </p:cxnSp>
      <p:sp>
        <p:nvSpPr>
          <p:cNvPr id="122" name="Google Shape;122;p19"/>
          <p:cNvSpPr txBox="1"/>
          <p:nvPr/>
        </p:nvSpPr>
        <p:spPr>
          <a:xfrm>
            <a:off x="2089350" y="2430738"/>
            <a:ext cx="1641900" cy="15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Proxima Nova Semibold"/>
                <a:ea typeface="Proxima Nova Semibold"/>
                <a:cs typeface="Proxima Nova Semibold"/>
                <a:sym typeface="Proxima Nova Semibold"/>
              </a:rPr>
              <a:t>Real Community</a:t>
            </a:r>
            <a:endParaRPr>
              <a:latin typeface="Proxima Nova Semibold"/>
              <a:ea typeface="Proxima Nova Semibold"/>
              <a:cs typeface="Proxima Nova Semibold"/>
              <a:sym typeface="Proxima Nova Semibold"/>
            </a:endParaRPr>
          </a:p>
        </p:txBody>
      </p:sp>
      <p:sp>
        <p:nvSpPr>
          <p:cNvPr id="123" name="Google Shape;123;p19"/>
          <p:cNvSpPr txBox="1"/>
          <p:nvPr/>
        </p:nvSpPr>
        <p:spPr>
          <a:xfrm>
            <a:off x="-17550" y="1240575"/>
            <a:ext cx="1270500" cy="1190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Proxima Nova Semibold"/>
                <a:ea typeface="Proxima Nova Semibold"/>
                <a:cs typeface="Proxima Nova Semibold"/>
                <a:sym typeface="Proxima Nova Semibold"/>
              </a:rPr>
              <a:t>Mapping out GST </a:t>
            </a:r>
            <a:r>
              <a:rPr lang="en" sz="1200">
                <a:solidFill>
                  <a:schemeClr val="accent5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rPr>
              <a:t>community</a:t>
            </a:r>
            <a:r>
              <a:rPr lang="en" sz="1200">
                <a:latin typeface="Proxima Nova Semibold"/>
                <a:ea typeface="Proxima Nova Semibold"/>
                <a:cs typeface="Proxima Nova Semibold"/>
                <a:sym typeface="Proxima Nova Semibold"/>
              </a:rPr>
              <a:t> and built </a:t>
            </a:r>
            <a:r>
              <a:rPr lang="en" sz="1200">
                <a:solidFill>
                  <a:schemeClr val="accent5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rPr>
              <a:t>reputation</a:t>
            </a:r>
            <a:r>
              <a:rPr lang="en" sz="1200">
                <a:latin typeface="Proxima Nova Semibold"/>
                <a:ea typeface="Proxima Nova Semibold"/>
                <a:cs typeface="Proxima Nova Semibold"/>
                <a:sym typeface="Proxima Nova Semibold"/>
              </a:rPr>
              <a:t> through the decentralized identity system</a:t>
            </a:r>
            <a:endParaRPr sz="1200">
              <a:latin typeface="Proxima Nova Semibold"/>
              <a:ea typeface="Proxima Nova Semibold"/>
              <a:cs typeface="Proxima Nova Semibold"/>
              <a:sym typeface="Proxima Nova Semibold"/>
            </a:endParaRPr>
          </a:p>
        </p:txBody>
      </p:sp>
      <p:sp>
        <p:nvSpPr>
          <p:cNvPr id="124" name="Google Shape;124;p19"/>
          <p:cNvSpPr txBox="1"/>
          <p:nvPr/>
        </p:nvSpPr>
        <p:spPr>
          <a:xfrm>
            <a:off x="6717100" y="89075"/>
            <a:ext cx="1393800" cy="173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Proxima Nova Semibold"/>
                <a:ea typeface="Proxima Nova Semibold"/>
                <a:cs typeface="Proxima Nova Semibold"/>
                <a:sym typeface="Proxima Nova Semibold"/>
              </a:rPr>
              <a:t>The Crypto token will provide concrete </a:t>
            </a:r>
            <a:r>
              <a:rPr lang="en" sz="1200">
                <a:solidFill>
                  <a:schemeClr val="accent5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rPr>
              <a:t>incentives</a:t>
            </a:r>
            <a:r>
              <a:rPr lang="en" sz="1200">
                <a:latin typeface="Proxima Nova Semibold"/>
                <a:ea typeface="Proxima Nova Semibold"/>
                <a:cs typeface="Proxima Nova Semibold"/>
                <a:sym typeface="Proxima Nova Semibold"/>
              </a:rPr>
              <a:t> to make more </a:t>
            </a:r>
            <a:r>
              <a:rPr lang="en" sz="1200">
                <a:solidFill>
                  <a:schemeClr val="accent5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rPr>
              <a:t>connections</a:t>
            </a:r>
            <a:r>
              <a:rPr lang="en" sz="1200">
                <a:latin typeface="Proxima Nova Semibold"/>
                <a:ea typeface="Proxima Nova Semibold"/>
                <a:cs typeface="Proxima Nova Semibold"/>
                <a:sym typeface="Proxima Nova Semibold"/>
              </a:rPr>
              <a:t> happen</a:t>
            </a:r>
            <a:endParaRPr sz="1200">
              <a:latin typeface="Proxima Nova Semibold"/>
              <a:ea typeface="Proxima Nova Semibold"/>
              <a:cs typeface="Proxima Nova Semibold"/>
              <a:sym typeface="Proxima Nova Semibold"/>
            </a:endParaRPr>
          </a:p>
        </p:txBody>
      </p:sp>
      <p:sp>
        <p:nvSpPr>
          <p:cNvPr id="125" name="Google Shape;125;p19"/>
          <p:cNvSpPr txBox="1"/>
          <p:nvPr/>
        </p:nvSpPr>
        <p:spPr>
          <a:xfrm>
            <a:off x="807500" y="4403425"/>
            <a:ext cx="7796100" cy="33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Proxima Nova Semibold"/>
                <a:ea typeface="Proxima Nova Semibold"/>
                <a:cs typeface="Proxima Nova Semibold"/>
                <a:sym typeface="Proxima Nova Semibold"/>
              </a:rPr>
              <a:t>More details on the GST Token white paper http://</a:t>
            </a:r>
            <a:endParaRPr>
              <a:latin typeface="Proxima Nova Semibold"/>
              <a:ea typeface="Proxima Nova Semibold"/>
              <a:cs typeface="Proxima Nova Semibold"/>
              <a:sym typeface="Proxima Nova Semibold"/>
            </a:endParaRPr>
          </a:p>
        </p:txBody>
      </p:sp>
      <p:pic>
        <p:nvPicPr>
          <p:cNvPr id="118" name="Google Shape;118;p19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2773000" y="204575"/>
            <a:ext cx="1825975" cy="1863250"/>
          </a:xfrm>
          <a:prstGeom prst="rect">
            <a:avLst/>
          </a:prstGeom>
          <a:noFill/>
          <a:ln>
            <a:noFill/>
          </a:ln>
        </p:spPr>
      </p:pic>
      <p:sp>
        <p:nvSpPr>
          <p:cNvPr id="126" name="Google Shape;126;p19"/>
          <p:cNvSpPr txBox="1"/>
          <p:nvPr/>
        </p:nvSpPr>
        <p:spPr>
          <a:xfrm>
            <a:off x="2751975" y="1982550"/>
            <a:ext cx="2400600" cy="203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Proxima Nova Semibold"/>
                <a:ea typeface="Proxima Nova Semibold"/>
                <a:cs typeface="Proxima Nova Semibold"/>
                <a:sym typeface="Proxima Nova Semibold"/>
              </a:rPr>
              <a:t>Decentralized Identity</a:t>
            </a:r>
            <a:endParaRPr>
              <a:latin typeface="Proxima Nova Semibold"/>
              <a:ea typeface="Proxima Nova Semibold"/>
              <a:cs typeface="Proxima Nova Semibold"/>
              <a:sym typeface="Proxima Nova Semibold"/>
            </a:endParaRPr>
          </a:p>
        </p:txBody>
      </p:sp>
      <p:sp>
        <p:nvSpPr>
          <p:cNvPr id="127" name="Google Shape;127;p19"/>
          <p:cNvSpPr/>
          <p:nvPr/>
        </p:nvSpPr>
        <p:spPr>
          <a:xfrm>
            <a:off x="7307074" y="3009656"/>
            <a:ext cx="1641924" cy="1608552"/>
          </a:xfrm>
          <a:prstGeom prst="flowChartDocumen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Proxima Nova Semibold"/>
                <a:ea typeface="Proxima Nova Semibold"/>
                <a:cs typeface="Proxima Nova Semibold"/>
                <a:sym typeface="Proxima Nova Semibold"/>
              </a:rPr>
              <a:t>GST Token buyers can be anyone who needs to explore further with emerging tech communities</a:t>
            </a:r>
            <a:endParaRPr>
              <a:latin typeface="Proxima Nova Semibold"/>
              <a:ea typeface="Proxima Nova Semibold"/>
              <a:cs typeface="Proxima Nova Semibold"/>
              <a:sym typeface="Proxima Nova Semibold"/>
            </a:endParaRPr>
          </a:p>
        </p:txBody>
      </p:sp>
      <p:cxnSp>
        <p:nvCxnSpPr>
          <p:cNvPr id="128" name="Google Shape;128;p19"/>
          <p:cNvCxnSpPr>
            <a:endCxn id="116" idx="3"/>
          </p:cNvCxnSpPr>
          <p:nvPr/>
        </p:nvCxnSpPr>
        <p:spPr>
          <a:xfrm rot="10800000">
            <a:off x="7265325" y="2208850"/>
            <a:ext cx="887700" cy="776100"/>
          </a:xfrm>
          <a:prstGeom prst="curvedConnector3">
            <a:avLst>
              <a:gd name="adj1" fmla="val 9716"/>
            </a:avLst>
          </a:prstGeom>
          <a:noFill/>
          <a:ln w="28575" cap="flat" cmpd="sng">
            <a:solidFill>
              <a:schemeClr val="dk2"/>
            </a:solidFill>
            <a:prstDash val="solid"/>
            <a:round/>
            <a:headEnd type="triangle" w="med" len="med"/>
            <a:tailEnd type="triangle" w="med" len="med"/>
          </a:ln>
        </p:spPr>
      </p:cxn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" name="Google Shape;133;p20"/>
          <p:cNvPicPr preferRelativeResize="0"/>
          <p:nvPr/>
        </p:nvPicPr>
        <p:blipFill>
          <a:blip r:embed="rId3">
            <a:alphaModFix amt="92000"/>
          </a:blip>
          <a:stretch>
            <a:fillRect/>
          </a:stretch>
        </p:blipFill>
        <p:spPr>
          <a:xfrm>
            <a:off x="311700" y="4618225"/>
            <a:ext cx="391025" cy="391025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34" name="Google Shape;134;p20"/>
          <p:cNvCxnSpPr/>
          <p:nvPr/>
        </p:nvCxnSpPr>
        <p:spPr>
          <a:xfrm>
            <a:off x="785025" y="4810475"/>
            <a:ext cx="8071200" cy="12300"/>
          </a:xfrm>
          <a:prstGeom prst="straightConnector1">
            <a:avLst/>
          </a:prstGeom>
          <a:noFill/>
          <a:ln w="9525" cap="flat" cmpd="sng">
            <a:solidFill>
              <a:srgbClr val="FF3333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135" name="Google Shape;135;p2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27425" y="1422850"/>
            <a:ext cx="4360849" cy="2709224"/>
          </a:xfrm>
          <a:prstGeom prst="rect">
            <a:avLst/>
          </a:prstGeom>
          <a:noFill/>
          <a:ln>
            <a:noFill/>
          </a:ln>
        </p:spPr>
      </p:pic>
      <p:pic>
        <p:nvPicPr>
          <p:cNvPr id="136" name="Google Shape;136;p20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658958" y="1422850"/>
            <a:ext cx="4346340" cy="2709224"/>
          </a:xfrm>
          <a:prstGeom prst="rect">
            <a:avLst/>
          </a:prstGeom>
          <a:noFill/>
          <a:ln>
            <a:noFill/>
          </a:ln>
        </p:spPr>
      </p:pic>
      <p:pic>
        <p:nvPicPr>
          <p:cNvPr id="137" name="Google Shape;137;p20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2812275" y="111574"/>
            <a:ext cx="3671574" cy="13112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2" name="Google Shape;142;p21"/>
          <p:cNvPicPr preferRelativeResize="0"/>
          <p:nvPr/>
        </p:nvPicPr>
        <p:blipFill>
          <a:blip r:embed="rId3">
            <a:alphaModFix amt="92000"/>
          </a:blip>
          <a:stretch>
            <a:fillRect/>
          </a:stretch>
        </p:blipFill>
        <p:spPr>
          <a:xfrm>
            <a:off x="311700" y="4618225"/>
            <a:ext cx="391025" cy="391025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43" name="Google Shape;143;p21"/>
          <p:cNvCxnSpPr/>
          <p:nvPr/>
        </p:nvCxnSpPr>
        <p:spPr>
          <a:xfrm>
            <a:off x="785025" y="4810475"/>
            <a:ext cx="8071200" cy="12300"/>
          </a:xfrm>
          <a:prstGeom prst="straightConnector1">
            <a:avLst/>
          </a:prstGeom>
          <a:noFill/>
          <a:ln w="9525" cap="flat" cmpd="sng">
            <a:solidFill>
              <a:srgbClr val="FF3333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144" name="Google Shape;144;p2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11701" y="1365575"/>
            <a:ext cx="4185300" cy="3107476"/>
          </a:xfrm>
          <a:prstGeom prst="rect">
            <a:avLst/>
          </a:prstGeom>
          <a:noFill/>
          <a:ln>
            <a:noFill/>
          </a:ln>
        </p:spPr>
      </p:pic>
      <p:pic>
        <p:nvPicPr>
          <p:cNvPr id="145" name="Google Shape;145;p21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670925" y="1376825"/>
            <a:ext cx="4185301" cy="3085001"/>
          </a:xfrm>
          <a:prstGeom prst="rect">
            <a:avLst/>
          </a:prstGeom>
          <a:noFill/>
          <a:ln>
            <a:noFill/>
          </a:ln>
        </p:spPr>
      </p:pic>
      <p:pic>
        <p:nvPicPr>
          <p:cNvPr id="146" name="Google Shape;146;p21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2997425" y="0"/>
            <a:ext cx="3149149" cy="14908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492</Words>
  <Application>Microsoft Office PowerPoint</Application>
  <PresentationFormat>On-screen Show (16:9)</PresentationFormat>
  <Paragraphs>66</Paragraphs>
  <Slides>10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7" baseType="lpstr">
      <vt:lpstr>Arial</vt:lpstr>
      <vt:lpstr>Proxima Nova Extrabold</vt:lpstr>
      <vt:lpstr>Roboto</vt:lpstr>
      <vt:lpstr>Proxima Nova Semibold</vt:lpstr>
      <vt:lpstr>Georgia</vt:lpstr>
      <vt:lpstr>Proxima Nova</vt:lpstr>
      <vt:lpstr>Simple Light</vt:lpstr>
      <vt:lpstr>PowerPoint Presentation</vt:lpstr>
      <vt:lpstr>The Opportunity - Access to capital </vt:lpstr>
      <vt:lpstr>The Opportunity - Younger Countries</vt:lpstr>
      <vt:lpstr>The Opportunity - The Leapfrog Effect</vt:lpstr>
      <vt:lpstr>The Problem</vt:lpstr>
      <vt:lpstr>The Solution</vt:lpstr>
      <vt:lpstr>The Solution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Bobbi Muscara</dc:creator>
  <cp:lastModifiedBy>Bobbi Muscara</cp:lastModifiedBy>
  <cp:revision>1</cp:revision>
  <dcterms:modified xsi:type="dcterms:W3CDTF">2019-02-12T22:22:13Z</dcterms:modified>
</cp:coreProperties>
</file>