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6"/>
  </p:notesMasterIdLst>
  <p:sldIdLst>
    <p:sldId id="256" r:id="rId2"/>
    <p:sldId id="413" r:id="rId3"/>
    <p:sldId id="414" r:id="rId4"/>
    <p:sldId id="543" r:id="rId5"/>
    <p:sldId id="544" r:id="rId6"/>
    <p:sldId id="863" r:id="rId7"/>
    <p:sldId id="864" r:id="rId8"/>
    <p:sldId id="258" r:id="rId9"/>
    <p:sldId id="259" r:id="rId10"/>
    <p:sldId id="260" r:id="rId11"/>
    <p:sldId id="261" r:id="rId12"/>
    <p:sldId id="268" r:id="rId13"/>
    <p:sldId id="271" r:id="rId14"/>
    <p:sldId id="269" r:id="rId15"/>
    <p:sldId id="297" r:id="rId16"/>
    <p:sldId id="267" r:id="rId17"/>
    <p:sldId id="275" r:id="rId18"/>
    <p:sldId id="325" r:id="rId19"/>
    <p:sldId id="280" r:id="rId20"/>
    <p:sldId id="289" r:id="rId21"/>
    <p:sldId id="322" r:id="rId22"/>
    <p:sldId id="312" r:id="rId23"/>
    <p:sldId id="263" r:id="rId24"/>
    <p:sldId id="266" r:id="rId25"/>
    <p:sldId id="382" r:id="rId26"/>
    <p:sldId id="281" r:id="rId27"/>
    <p:sldId id="383" r:id="rId28"/>
    <p:sldId id="285" r:id="rId29"/>
    <p:sldId id="287" r:id="rId30"/>
    <p:sldId id="299" r:id="rId31"/>
    <p:sldId id="865" r:id="rId32"/>
    <p:sldId id="416" r:id="rId33"/>
    <p:sldId id="388" r:id="rId34"/>
    <p:sldId id="291" r:id="rId35"/>
    <p:sldId id="330" r:id="rId36"/>
    <p:sldId id="392" r:id="rId37"/>
    <p:sldId id="296" r:id="rId38"/>
    <p:sldId id="333" r:id="rId39"/>
    <p:sldId id="411" r:id="rId40"/>
    <p:sldId id="262" r:id="rId41"/>
    <p:sldId id="264" r:id="rId42"/>
    <p:sldId id="400" r:id="rId43"/>
    <p:sldId id="401" r:id="rId44"/>
    <p:sldId id="871" r:id="rId45"/>
    <p:sldId id="866" r:id="rId46"/>
    <p:sldId id="867" r:id="rId47"/>
    <p:sldId id="868" r:id="rId48"/>
    <p:sldId id="869" r:id="rId49"/>
    <p:sldId id="870" r:id="rId50"/>
    <p:sldId id="405" r:id="rId51"/>
    <p:sldId id="282" r:id="rId52"/>
    <p:sldId id="407" r:id="rId53"/>
    <p:sldId id="872" r:id="rId54"/>
    <p:sldId id="412"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EB8C79E-89C3-4CA5-862F-F79C79F4992B}">
          <p14:sldIdLst>
            <p14:sldId id="256"/>
            <p14:sldId id="413"/>
            <p14:sldId id="414"/>
            <p14:sldId id="543"/>
            <p14:sldId id="544"/>
            <p14:sldId id="863"/>
            <p14:sldId id="864"/>
            <p14:sldId id="258"/>
          </p14:sldIdLst>
        </p14:section>
        <p14:section name="What Is Blockchain Technology" id="{ACCC8790-3F36-4AAD-B1EB-E77D424866CC}">
          <p14:sldIdLst>
            <p14:sldId id="259"/>
            <p14:sldId id="260"/>
            <p14:sldId id="261"/>
          </p14:sldIdLst>
        </p14:section>
        <p14:section name="History of the Internet" id="{3CA87EF1-0928-4536-9950-8A98BB9B3017}">
          <p14:sldIdLst>
            <p14:sldId id="268"/>
            <p14:sldId id="271"/>
            <p14:sldId id="269"/>
            <p14:sldId id="297"/>
            <p14:sldId id="267"/>
          </p14:sldIdLst>
        </p14:section>
        <p14:section name="Bitcoin, the system" id="{5F1967ED-2117-43AA-B21D-F656F462024D}">
          <p14:sldIdLst>
            <p14:sldId id="275"/>
            <p14:sldId id="325"/>
            <p14:sldId id="280"/>
          </p14:sldIdLst>
        </p14:section>
        <p14:section name="How It Works" id="{AFBE7839-BB64-427A-B6EB-9AFD38C87BCC}">
          <p14:sldIdLst>
            <p14:sldId id="289"/>
            <p14:sldId id="322"/>
            <p14:sldId id="312"/>
            <p14:sldId id="263"/>
            <p14:sldId id="266"/>
            <p14:sldId id="382"/>
            <p14:sldId id="281"/>
            <p14:sldId id="383"/>
            <p14:sldId id="285"/>
            <p14:sldId id="287"/>
            <p14:sldId id="299"/>
          </p14:sldIdLst>
        </p14:section>
        <p14:section name="Types of Blockchains" id="{69363B93-3AA2-495E-B4DD-F1E8582EDEF0}">
          <p14:sldIdLst>
            <p14:sldId id="865"/>
            <p14:sldId id="416"/>
            <p14:sldId id="388"/>
            <p14:sldId id="291"/>
            <p14:sldId id="330"/>
            <p14:sldId id="392"/>
            <p14:sldId id="296"/>
            <p14:sldId id="333"/>
            <p14:sldId id="411"/>
            <p14:sldId id="262"/>
            <p14:sldId id="264"/>
            <p14:sldId id="400"/>
            <p14:sldId id="401"/>
            <p14:sldId id="871"/>
            <p14:sldId id="866"/>
            <p14:sldId id="867"/>
            <p14:sldId id="868"/>
            <p14:sldId id="869"/>
            <p14:sldId id="870"/>
            <p14:sldId id="405"/>
            <p14:sldId id="282"/>
            <p14:sldId id="407"/>
            <p14:sldId id="872"/>
            <p14:sldId id="41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11" autoAdjust="0"/>
    <p:restoredTop sz="77796" autoAdjust="0"/>
  </p:normalViewPr>
  <p:slideViewPr>
    <p:cSldViewPr snapToGrid="0">
      <p:cViewPr varScale="1">
        <p:scale>
          <a:sx n="69" d="100"/>
          <a:sy n="69" d="100"/>
        </p:scale>
        <p:origin x="756" y="3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0B826D-CF85-4C2D-94B3-F2DC7195F102}" type="datetimeFigureOut">
              <a:rPr lang="en-US" smtClean="0"/>
              <a:t>10/28/2019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FFA81E-5EE0-4469-A42D-A5CFF060D6CB}" type="slidenum">
              <a:rPr lang="en-US" smtClean="0"/>
              <a:t>‹#›</a:t>
            </a:fld>
            <a:endParaRPr lang="en-US"/>
          </a:p>
        </p:txBody>
      </p:sp>
    </p:spTree>
    <p:extLst>
      <p:ext uri="{BB962C8B-B14F-4D97-AF65-F5344CB8AC3E}">
        <p14:creationId xmlns:p14="http://schemas.microsoft.com/office/powerpoint/2010/main" val="2626499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ww.ibm.com/blogs/insights-on-business/banking/digital-trade-chain-consortiums-trade-finance-project-underscores-important-new-use-cases-blockchain/"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von.pathfinder.gov.bc.ca/aboutvon/" TargetMode="External"/><Relationship Id="rId2" Type="http://schemas.openxmlformats.org/officeDocument/2006/relationships/slide" Target="../slides/slide52.xml"/><Relationship Id="rId1" Type="http://schemas.openxmlformats.org/officeDocument/2006/relationships/notesMaster" Target="../notesMasters/notesMaster1.xml"/><Relationship Id="rId4" Type="http://schemas.openxmlformats.org/officeDocument/2006/relationships/hyperlink" Target="https://www.itworldcanada.com/article/two-upcoming-government-digital-projects-show-future-for-digital-id-in-canada/406600"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n.wikipedia.org/wiki/Killer_app"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DOT com bubble occurred when the internet opened up avenues of trade that weren’t there before and people rushed in with excellent ideas, no business background or understanding of this new technology. When the ideas hit the pavement the infra structures weren’t there to support these new company *( actual trade routes, shipping deliverables)  </a:t>
            </a:r>
          </a:p>
          <a:p>
            <a:endParaRPr lang="en-US" dirty="0"/>
          </a:p>
          <a:p>
            <a:r>
              <a:rPr lang="en-US" dirty="0"/>
              <a:t>David </a:t>
            </a:r>
            <a:r>
              <a:rPr lang="en-US" dirty="0" err="1"/>
              <a:t>Caum</a:t>
            </a:r>
            <a:r>
              <a:rPr lang="en-US" dirty="0"/>
              <a:t> business decisions </a:t>
            </a:r>
          </a:p>
          <a:p>
            <a:r>
              <a:rPr lang="en-US" sz="1200" b="0" i="0" kern="1200" dirty="0">
                <a:solidFill>
                  <a:schemeClr val="tx1"/>
                </a:solidFill>
                <a:effectLst/>
                <a:latin typeface="+mn-lt"/>
                <a:ea typeface="+mn-ea"/>
                <a:cs typeface="+mn-cs"/>
              </a:rPr>
              <a:t> Bitcoin is the first 'killer application' of decentralized computing</a:t>
            </a:r>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17</a:t>
            </a:fld>
            <a:endParaRPr lang="en-US"/>
          </a:p>
        </p:txBody>
      </p:sp>
    </p:spTree>
    <p:extLst>
      <p:ext uri="{BB962C8B-B14F-4D97-AF65-F5344CB8AC3E}">
        <p14:creationId xmlns:p14="http://schemas.microsoft.com/office/powerpoint/2010/main" val="3788718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800" kern="1200" dirty="0">
              <a:solidFill>
                <a:schemeClr val="accent1"/>
              </a:solidFill>
              <a:latin typeface="Copperplate Gothic Bold" panose="020E0705020206020404" pitchFamily="34" charset="0"/>
              <a:ea typeface="+mn-ea"/>
              <a:cs typeface="+mn-cs"/>
            </a:endParaRPr>
          </a:p>
        </p:txBody>
      </p:sp>
      <p:sp>
        <p:nvSpPr>
          <p:cNvPr id="4" name="Slide Number Placeholder 3"/>
          <p:cNvSpPr>
            <a:spLocks noGrp="1"/>
          </p:cNvSpPr>
          <p:nvPr>
            <p:ph type="sldNum" sz="quarter" idx="10"/>
          </p:nvPr>
        </p:nvSpPr>
        <p:spPr/>
        <p:txBody>
          <a:bodyPr/>
          <a:lstStyle/>
          <a:p>
            <a:fld id="{D0ADA3C7-9651-412F-90B1-55157AB4AFC1}" type="slidenum">
              <a:rPr lang="en-US" smtClean="0"/>
              <a:t>18</a:t>
            </a:fld>
            <a:endParaRPr lang="en-US"/>
          </a:p>
        </p:txBody>
      </p:sp>
    </p:spTree>
    <p:extLst>
      <p:ext uri="{BB962C8B-B14F-4D97-AF65-F5344CB8AC3E}">
        <p14:creationId xmlns:p14="http://schemas.microsoft.com/office/powerpoint/2010/main" val="26052305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that native currency is to perform is detailed I paper.</a:t>
            </a:r>
          </a:p>
          <a:p>
            <a:endParaRPr lang="en-US" dirty="0"/>
          </a:p>
          <a:p>
            <a:r>
              <a:rPr lang="en-US" dirty="0"/>
              <a:t>For you, down load protocols get money into the system , start trading, step it up and become a miner.</a:t>
            </a:r>
          </a:p>
        </p:txBody>
      </p:sp>
      <p:sp>
        <p:nvSpPr>
          <p:cNvPr id="4" name="Slide Number Placeholder 3"/>
          <p:cNvSpPr>
            <a:spLocks noGrp="1"/>
          </p:cNvSpPr>
          <p:nvPr>
            <p:ph type="sldNum" sz="quarter" idx="10"/>
          </p:nvPr>
        </p:nvSpPr>
        <p:spPr/>
        <p:txBody>
          <a:bodyPr/>
          <a:lstStyle/>
          <a:p>
            <a:fld id="{D0ADA3C7-9651-412F-90B1-55157AB4AFC1}" type="slidenum">
              <a:rPr lang="en-US" smtClean="0"/>
              <a:t>19</a:t>
            </a:fld>
            <a:endParaRPr lang="en-US"/>
          </a:p>
        </p:txBody>
      </p:sp>
    </p:spTree>
    <p:extLst>
      <p:ext uri="{BB962C8B-B14F-4D97-AF65-F5344CB8AC3E}">
        <p14:creationId xmlns:p14="http://schemas.microsoft.com/office/powerpoint/2010/main" val="30055268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a:p>
            <a:r>
              <a:rPr lang="en-US" i="1" dirty="0"/>
              <a:t>INDEPENDENT</a:t>
            </a:r>
          </a:p>
          <a:p>
            <a:endParaRPr lang="en-US" i="1" dirty="0"/>
          </a:p>
          <a:p>
            <a:r>
              <a:rPr lang="en-US" i="1" dirty="0"/>
              <a:t>Transactions are processed (blood flow), Blocks are added Heart Beat)</a:t>
            </a:r>
            <a:br>
              <a:rPr lang="en-US" i="1" dirty="0"/>
            </a:br>
            <a:r>
              <a:rPr lang="en-US" i="1" dirty="0"/>
              <a:t>Miners receive transactions requests,  compete to solve the hash, (the worked needed to solve the calculations fuel)</a:t>
            </a:r>
            <a:br>
              <a:rPr lang="en-US" i="1" dirty="0"/>
            </a:br>
            <a:endParaRPr lang="en-US" i="1" dirty="0"/>
          </a:p>
          <a:p>
            <a:endParaRPr lang="en-US" i="1" dirty="0"/>
          </a:p>
          <a:p>
            <a:r>
              <a:rPr lang="en-US" i="1" dirty="0"/>
              <a:t>51% attack</a:t>
            </a:r>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20</a:t>
            </a:fld>
            <a:endParaRPr lang="en-US"/>
          </a:p>
        </p:txBody>
      </p:sp>
    </p:spTree>
    <p:extLst>
      <p:ext uri="{BB962C8B-B14F-4D97-AF65-F5344CB8AC3E}">
        <p14:creationId xmlns:p14="http://schemas.microsoft.com/office/powerpoint/2010/main" val="4080966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23</a:t>
            </a:fld>
            <a:endParaRPr lang="en-US"/>
          </a:p>
        </p:txBody>
      </p:sp>
    </p:spTree>
    <p:extLst>
      <p:ext uri="{BB962C8B-B14F-4D97-AF65-F5344CB8AC3E}">
        <p14:creationId xmlns:p14="http://schemas.microsoft.com/office/powerpoint/2010/main" val="1760822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24</a:t>
            </a:fld>
            <a:endParaRPr lang="en-US"/>
          </a:p>
        </p:txBody>
      </p:sp>
    </p:spTree>
    <p:extLst>
      <p:ext uri="{BB962C8B-B14F-4D97-AF65-F5344CB8AC3E}">
        <p14:creationId xmlns:p14="http://schemas.microsoft.com/office/powerpoint/2010/main" val="12731435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History: Caesar  / WWII</a:t>
            </a:r>
          </a:p>
          <a:p>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26</a:t>
            </a:fld>
            <a:endParaRPr lang="en-US"/>
          </a:p>
        </p:txBody>
      </p:sp>
    </p:spTree>
    <p:extLst>
      <p:ext uri="{BB962C8B-B14F-4D97-AF65-F5344CB8AC3E}">
        <p14:creationId xmlns:p14="http://schemas.microsoft.com/office/powerpoint/2010/main" val="1974248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7FFA81E-5EE0-4469-A42D-A5CFF060D6CB}" type="slidenum">
              <a:rPr lang="en-US" smtClean="0"/>
              <a:t>32</a:t>
            </a:fld>
            <a:endParaRPr lang="en-US"/>
          </a:p>
        </p:txBody>
      </p:sp>
    </p:spTree>
    <p:extLst>
      <p:ext uri="{BB962C8B-B14F-4D97-AF65-F5344CB8AC3E}">
        <p14:creationId xmlns:p14="http://schemas.microsoft.com/office/powerpoint/2010/main" val="23180987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34</a:t>
            </a:fld>
            <a:endParaRPr lang="en-US"/>
          </a:p>
        </p:txBody>
      </p:sp>
    </p:spTree>
    <p:extLst>
      <p:ext uri="{BB962C8B-B14F-4D97-AF65-F5344CB8AC3E}">
        <p14:creationId xmlns:p14="http://schemas.microsoft.com/office/powerpoint/2010/main" val="19091711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father gave him the blockchain code and he developed Ethereum with Joe </a:t>
            </a:r>
            <a:r>
              <a:rPr lang="en-US" dirty="0" err="1"/>
              <a:t>Lubin</a:t>
            </a:r>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35</a:t>
            </a:fld>
            <a:endParaRPr lang="en-US"/>
          </a:p>
        </p:txBody>
      </p:sp>
    </p:spTree>
    <p:extLst>
      <p:ext uri="{BB962C8B-B14F-4D97-AF65-F5344CB8AC3E}">
        <p14:creationId xmlns:p14="http://schemas.microsoft.com/office/powerpoint/2010/main" val="3062220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7FFA81E-5EE0-4469-A42D-A5CFF060D6CB}" type="slidenum">
              <a:rPr lang="en-US" smtClean="0"/>
              <a:t>7</a:t>
            </a:fld>
            <a:endParaRPr lang="en-US"/>
          </a:p>
        </p:txBody>
      </p:sp>
    </p:spTree>
    <p:extLst>
      <p:ext uri="{BB962C8B-B14F-4D97-AF65-F5344CB8AC3E}">
        <p14:creationId xmlns:p14="http://schemas.microsoft.com/office/powerpoint/2010/main" val="26786156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37</a:t>
            </a:fld>
            <a:endParaRPr lang="en-US"/>
          </a:p>
        </p:txBody>
      </p:sp>
    </p:spTree>
    <p:extLst>
      <p:ext uri="{BB962C8B-B14F-4D97-AF65-F5344CB8AC3E}">
        <p14:creationId xmlns:p14="http://schemas.microsoft.com/office/powerpoint/2010/main" val="9268885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9"/>
        <p:cNvGrpSpPr/>
        <p:nvPr/>
      </p:nvGrpSpPr>
      <p:grpSpPr>
        <a:xfrm>
          <a:off x="0" y="0"/>
          <a:ext cx="0" cy="0"/>
          <a:chOff x="0" y="0"/>
          <a:chExt cx="0" cy="0"/>
        </a:xfrm>
      </p:grpSpPr>
      <p:sp>
        <p:nvSpPr>
          <p:cNvPr id="1260" name="Google Shape;1260;g59475fd5ec_0_3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1" name="Google Shape;1261;g59475fd5ec_0_3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covers updates with the Special Interest Groups (which of community-led efforts around how Hyperledger is being used in different industries).  This include reference to the most recently launched groups and preview of new groups under development.</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7"/>
        <p:cNvGrpSpPr/>
        <p:nvPr/>
      </p:nvGrpSpPr>
      <p:grpSpPr>
        <a:xfrm>
          <a:off x="0" y="0"/>
          <a:ext cx="0" cy="0"/>
          <a:chOff x="0" y="0"/>
          <a:chExt cx="0" cy="0"/>
        </a:xfrm>
      </p:grpSpPr>
      <p:sp>
        <p:nvSpPr>
          <p:cNvPr id="1278" name="Google Shape;1278;g59475fd5ec_0_4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slides has information about the training and certifications that are available for Hyperledger.  For people who want more information, please refer them to the link in the bottom right part of the slide.</a:t>
            </a:r>
            <a:endParaRPr/>
          </a:p>
        </p:txBody>
      </p:sp>
      <p:sp>
        <p:nvSpPr>
          <p:cNvPr id="1279" name="Google Shape;1279;g59475fd5ec_0_4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4"/>
        <p:cNvGrpSpPr/>
        <p:nvPr/>
      </p:nvGrpSpPr>
      <p:grpSpPr>
        <a:xfrm>
          <a:off x="0" y="0"/>
          <a:ext cx="0" cy="0"/>
          <a:chOff x="0" y="0"/>
          <a:chExt cx="0" cy="0"/>
        </a:xfrm>
      </p:grpSpPr>
      <p:sp>
        <p:nvSpPr>
          <p:cNvPr id="1325" name="Google Shape;1325;g5f82bbb8e0_5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6" name="Google Shape;1326;g5f82bbb8e0_5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1"/>
        <p:cNvGrpSpPr/>
        <p:nvPr/>
      </p:nvGrpSpPr>
      <p:grpSpPr>
        <a:xfrm>
          <a:off x="0" y="0"/>
          <a:ext cx="0" cy="0"/>
          <a:chOff x="0" y="0"/>
          <a:chExt cx="0" cy="0"/>
        </a:xfrm>
      </p:grpSpPr>
      <p:sp>
        <p:nvSpPr>
          <p:cNvPr id="1332" name="Google Shape;1332;g59475fd5ec_0_4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3" name="Google Shape;1333;g59475fd5ec_0_4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page talks about the worldwide group of Hyperledger meetups and includes so relevant statistics, a map and photos from events.  For people who want more information, please point them to: https://www.meetup.com/pro/Hyperledger/</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6"/>
        <p:cNvGrpSpPr/>
        <p:nvPr/>
      </p:nvGrpSpPr>
      <p:grpSpPr>
        <a:xfrm>
          <a:off x="0" y="0"/>
          <a:ext cx="0" cy="0"/>
          <a:chOff x="0" y="0"/>
          <a:chExt cx="0" cy="0"/>
        </a:xfrm>
      </p:grpSpPr>
      <p:sp>
        <p:nvSpPr>
          <p:cNvPr id="1427" name="Google Shape;1427;g5f9d8b9252_1_1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8" name="Google Shape;1428;g5f9d8b9252_1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4"/>
        <p:cNvGrpSpPr/>
        <p:nvPr/>
      </p:nvGrpSpPr>
      <p:grpSpPr>
        <a:xfrm>
          <a:off x="0" y="0"/>
          <a:ext cx="0" cy="0"/>
          <a:chOff x="0" y="0"/>
          <a:chExt cx="0" cy="0"/>
        </a:xfrm>
      </p:grpSpPr>
      <p:sp>
        <p:nvSpPr>
          <p:cNvPr id="1435" name="Google Shape;1435;g60fdfa3212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6" name="Google Shape;1436;g60fdfa3212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we.trade is a blockchain-based international trading system for a consortium of major world banks including: </a:t>
            </a:r>
            <a:endParaRPr/>
          </a:p>
          <a:p>
            <a:pPr marL="0" lvl="0" indent="0" algn="l" rtl="0">
              <a:spcBef>
                <a:spcPts val="0"/>
              </a:spcBef>
              <a:spcAft>
                <a:spcPts val="0"/>
              </a:spcAft>
              <a:buNone/>
            </a:pPr>
            <a:r>
              <a:rPr lang="en-US"/>
              <a:t>Deutsche Bank, HSBC, KBC, Natixis, Rabobank, Société Générale, Santander, UniCredit and Nordea</a:t>
            </a:r>
            <a:endParaRPr/>
          </a:p>
          <a:p>
            <a:pPr marL="0" lvl="0" indent="0" algn="l" rtl="0">
              <a:spcBef>
                <a:spcPts val="0"/>
              </a:spcBef>
              <a:spcAft>
                <a:spcPts val="0"/>
              </a:spcAft>
              <a:buNone/>
            </a:pPr>
            <a:r>
              <a:rPr lang="en-US"/>
              <a:t>Enables accurate trading posture information, order to settlement control, risk coverage, track and trace options</a:t>
            </a:r>
            <a:endParaRPr/>
          </a:p>
          <a:p>
            <a:pPr marL="0" lvl="0" indent="0" algn="l" rtl="0">
              <a:spcBef>
                <a:spcPts val="0"/>
              </a:spcBef>
              <a:spcAft>
                <a:spcPts val="0"/>
              </a:spcAft>
              <a:buNone/>
            </a:pPr>
            <a:r>
              <a:rPr lang="en-US"/>
              <a:t>Near-real time exchange of information on a secure platform that digitizes transactional financing and other complex processes </a:t>
            </a:r>
            <a:endParaRPr/>
          </a:p>
          <a:p>
            <a:pPr marL="0" lvl="0" indent="0" algn="l" rtl="0">
              <a:spcBef>
                <a:spcPts val="0"/>
              </a:spcBef>
              <a:spcAft>
                <a:spcPts val="0"/>
              </a:spcAft>
              <a:buNone/>
            </a:pPr>
            <a:r>
              <a:rPr lang="en-US"/>
              <a:t>Continual business and compliance readiness in any regulatory environment </a:t>
            </a:r>
            <a:endParaRPr/>
          </a:p>
          <a:p>
            <a:pPr marL="0" lvl="0" indent="0" algn="l" rtl="0">
              <a:spcBef>
                <a:spcPts val="0"/>
              </a:spcBef>
              <a:spcAft>
                <a:spcPts val="0"/>
              </a:spcAft>
              <a:buNone/>
            </a:pPr>
            <a:r>
              <a:rPr lang="en-US"/>
              <a:t>Scalability that allows for rapid international expansion as business, regulatory, and security opportunities converge</a:t>
            </a:r>
            <a:endParaRPr/>
          </a:p>
          <a:p>
            <a:pPr marL="0" lvl="0" indent="0" algn="l" rtl="0">
              <a:spcBef>
                <a:spcPts val="0"/>
              </a:spcBef>
              <a:spcAft>
                <a:spcPts val="0"/>
              </a:spcAft>
              <a:buNone/>
            </a:pPr>
            <a:r>
              <a:rPr lang="en-US"/>
              <a:t>https://www.finextra.com/newsarticle/32342/wetrade-blockchain-platform-goes-into-live-production/wholesale</a:t>
            </a:r>
            <a:endParaRPr/>
          </a:p>
          <a:p>
            <a:pPr marL="0" lvl="0" indent="0" algn="l" rtl="0">
              <a:spcBef>
                <a:spcPts val="0"/>
              </a:spcBef>
              <a:spcAft>
                <a:spcPts val="0"/>
              </a:spcAft>
              <a:buNone/>
            </a:pPr>
            <a:r>
              <a:rPr lang="en-US" sz="1000" u="sng">
                <a:solidFill>
                  <a:srgbClr val="6611CC"/>
                </a:solidFill>
                <a:highlight>
                  <a:srgbClr val="F5F5F5"/>
                </a:highlight>
                <a:hlinkClick r:id="rId3"/>
              </a:rPr>
              <a:t>https://www.ibm.com/blogs/insights-on-business/banking/digital-trade-chain-consortiums-trade-finance-project-underscores-important-new-use-cases-blockchain/</a:t>
            </a:r>
            <a:endParaRPr/>
          </a:p>
          <a:p>
            <a:pPr marL="0" lvl="0" indent="0" algn="l" rtl="0">
              <a:spcBef>
                <a:spcPts val="0"/>
              </a:spcBef>
              <a:spcAft>
                <a:spcPts val="0"/>
              </a:spcAft>
              <a:buNone/>
            </a:pPr>
            <a:endParaRPr/>
          </a:p>
          <a:p>
            <a:pPr marL="0" lvl="0" indent="0" algn="l" rtl="0">
              <a:spcBef>
                <a:spcPts val="0"/>
              </a:spcBef>
              <a:spcAft>
                <a:spcPts val="0"/>
              </a:spcAft>
              <a:buNone/>
            </a:pPr>
            <a:r>
              <a:rPr lang="en-US"/>
              <a:t>▪ we.trade is a blockchain-based international trading system for a consortium of major world banks including: HSBC, Deutsche Bank, KBC, Natixis, Rabobank, Société Générale, Santander, UniCredit and Nordea ▪ Enables accurate trading posture information, order to settlement control, risk coverage, track and trace options ▪ Near-real time exchange of information on a secure platform that digitizes transactional financing and other complex processes ▪ Continual business and compliance readiness in any relevant regulatory environment ▪ Scalability that allows for rapid international expansion as business, regulatory, and security opportunities converge</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US" b="1">
                <a:solidFill>
                  <a:srgbClr val="74D1D6"/>
                </a:solidFill>
                <a:latin typeface="Proxima Nova"/>
                <a:ea typeface="Proxima Nova"/>
                <a:cs typeface="Proxima Nova"/>
                <a:sym typeface="Proxima Nova"/>
              </a:rPr>
              <a:t>The Technology</a:t>
            </a:r>
            <a:endParaRPr b="1">
              <a:solidFill>
                <a:srgbClr val="74D1D6"/>
              </a:solidFill>
              <a:latin typeface="Proxima Nova"/>
              <a:ea typeface="Proxima Nova"/>
              <a:cs typeface="Proxima Nova"/>
              <a:sym typeface="Proxima Nova"/>
            </a:endParaRPr>
          </a:p>
          <a:p>
            <a:pPr marL="0" lvl="0" indent="0" algn="l" rtl="0">
              <a:spcBef>
                <a:spcPts val="0"/>
              </a:spcBef>
              <a:spcAft>
                <a:spcPts val="0"/>
              </a:spcAft>
              <a:buNone/>
            </a:pPr>
            <a:r>
              <a:rPr lang="en-US">
                <a:solidFill>
                  <a:srgbClr val="414042"/>
                </a:solidFill>
                <a:latin typeface="Proxima Nova"/>
                <a:ea typeface="Proxima Nova"/>
                <a:cs typeface="Proxima Nova"/>
                <a:sym typeface="Proxima Nova"/>
              </a:rPr>
              <a:t>we.trade is a blockchain-based international trading system that enables accurate trading posture information, order to settlement control, risk coverage, track and trace options</a:t>
            </a:r>
            <a:endParaRPr>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b="1">
                <a:solidFill>
                  <a:srgbClr val="74D1D6"/>
                </a:solidFill>
                <a:latin typeface="Proxima Nova"/>
                <a:ea typeface="Proxima Nova"/>
                <a:cs typeface="Proxima Nova"/>
                <a:sym typeface="Proxima Nova"/>
              </a:rPr>
              <a:t>The Challenge</a:t>
            </a:r>
            <a:endParaRPr b="1">
              <a:solidFill>
                <a:srgbClr val="74D1D6"/>
              </a:solidFill>
              <a:latin typeface="Proxima Nova"/>
              <a:ea typeface="Proxima Nova"/>
              <a:cs typeface="Proxima Nova"/>
              <a:sym typeface="Proxima Nova"/>
            </a:endParaRPr>
          </a:p>
          <a:p>
            <a:pPr marL="0" lvl="0" indent="0" algn="l" rtl="0">
              <a:spcBef>
                <a:spcPts val="0"/>
              </a:spcBef>
              <a:spcAft>
                <a:spcPts val="0"/>
              </a:spcAft>
              <a:buNone/>
            </a:pPr>
            <a:r>
              <a:rPr lang="en-US">
                <a:solidFill>
                  <a:srgbClr val="414042"/>
                </a:solidFill>
                <a:latin typeface="Proxima Nova"/>
                <a:ea typeface="Proxima Nova"/>
                <a:cs typeface="Proxima Nova"/>
                <a:sym typeface="Proxima Nova"/>
              </a:rPr>
              <a:t>Today, banks live in a competitive world. Small and mid-sized businesses generated 85% of employment growth in Europe in recent years, but only ~50% of them have access to formal credit. The Digital Trade Chain exemplifies how blockchain can bring the required trust and transparency to a new business network and associated business model.</a:t>
            </a:r>
            <a:endParaRPr>
              <a:solidFill>
                <a:srgbClr val="414042"/>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1"/>
        <p:cNvGrpSpPr/>
        <p:nvPr/>
      </p:nvGrpSpPr>
      <p:grpSpPr>
        <a:xfrm>
          <a:off x="0" y="0"/>
          <a:ext cx="0" cy="0"/>
          <a:chOff x="0" y="0"/>
          <a:chExt cx="0" cy="0"/>
        </a:xfrm>
      </p:grpSpPr>
      <p:sp>
        <p:nvSpPr>
          <p:cNvPr id="1452" name="Google Shape;1452;g60fdfa3212_0_1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3" name="Google Shape;1453;g60fdfa3212_0_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350" u="sng">
                <a:solidFill>
                  <a:schemeClr val="accent5"/>
                </a:solidFill>
                <a:highlight>
                  <a:schemeClr val="lt1"/>
                </a:highlight>
                <a:hlinkClick r:id="rId3"/>
              </a:rPr>
              <a:t>https://von.pathfinder.gov.bc.ca/aboutvon/</a:t>
            </a:r>
            <a:endParaRPr sz="1350">
              <a:solidFill>
                <a:srgbClr val="333333"/>
              </a:solidFill>
              <a:highlight>
                <a:schemeClr val="lt1"/>
              </a:highlight>
            </a:endParaRPr>
          </a:p>
          <a:p>
            <a:pPr marL="0" lvl="0" indent="0" algn="l" rtl="0">
              <a:spcBef>
                <a:spcPts val="0"/>
              </a:spcBef>
              <a:spcAft>
                <a:spcPts val="0"/>
              </a:spcAft>
              <a:buClr>
                <a:schemeClr val="dk1"/>
              </a:buClr>
              <a:buSzPts val="1100"/>
              <a:buFont typeface="Arial"/>
              <a:buNone/>
            </a:pPr>
            <a:r>
              <a:rPr lang="en-US" sz="1350" u="sng">
                <a:solidFill>
                  <a:schemeClr val="accent5"/>
                </a:solidFill>
                <a:highlight>
                  <a:schemeClr val="lt1"/>
                </a:highlight>
                <a:hlinkClick r:id="rId4"/>
              </a:rPr>
              <a:t>https://www.itworldcanada.com/article/two-upcoming-government-digital-projects-show-future-for-digital-id-in-canada/406600</a:t>
            </a:r>
            <a:endParaRPr sz="1350">
              <a:solidFill>
                <a:srgbClr val="333333"/>
              </a:solidFill>
              <a:highlight>
                <a:schemeClr val="lt1"/>
              </a:highlight>
            </a:endParaRPr>
          </a:p>
          <a:p>
            <a:pPr marL="0" lvl="0" indent="0" algn="l" rtl="0">
              <a:spcBef>
                <a:spcPts val="0"/>
              </a:spcBef>
              <a:spcAft>
                <a:spcPts val="0"/>
              </a:spcAft>
              <a:buClr>
                <a:schemeClr val="dk1"/>
              </a:buClr>
              <a:buSzPts val="1100"/>
              <a:buFont typeface="Arial"/>
              <a:buNone/>
            </a:pPr>
            <a:r>
              <a:rPr lang="en-US" sz="1350">
                <a:solidFill>
                  <a:srgbClr val="333333"/>
                </a:solidFill>
                <a:highlight>
                  <a:schemeClr val="lt1"/>
                </a:highlight>
              </a:rPr>
              <a:t>https://docs.google.com/document/d/1wNnXdQKUtWnx--xw3VQ9Fr2TDa0kUNIBSMmFGR4uoMg/edit#heading=h.hb1zjewyrm4</a:t>
            </a:r>
            <a:endParaRPr sz="1350">
              <a:solidFill>
                <a:srgbClr val="333333"/>
              </a:solidFill>
              <a:highlight>
                <a:schemeClr val="lt1"/>
              </a:highlight>
            </a:endParaRPr>
          </a:p>
          <a:p>
            <a:pPr marL="0" lvl="0" indent="0" algn="l" rtl="0">
              <a:lnSpc>
                <a:spcPct val="115000"/>
              </a:lnSpc>
              <a:spcBef>
                <a:spcPts val="1600"/>
              </a:spcBef>
              <a:spcAft>
                <a:spcPts val="0"/>
              </a:spcAft>
              <a:buClr>
                <a:schemeClr val="dk1"/>
              </a:buClr>
              <a:buSzPts val="1100"/>
              <a:buFont typeface="Arial"/>
              <a:buNone/>
            </a:pPr>
            <a:r>
              <a:rPr lang="en-US" sz="1400">
                <a:solidFill>
                  <a:srgbClr val="434343"/>
                </a:solidFill>
              </a:rPr>
              <a:t>Interaction Diagram: Enrollment via Verifiable Claim from TheOrgBook - BC</a:t>
            </a:r>
            <a:endParaRPr sz="1400">
              <a:solidFill>
                <a:srgbClr val="434343"/>
              </a:solidFill>
            </a:endParaRPr>
          </a:p>
          <a:p>
            <a:pPr marL="0" lvl="0" indent="0" algn="l" rtl="0">
              <a:lnSpc>
                <a:spcPct val="115000"/>
              </a:lnSpc>
              <a:spcBef>
                <a:spcPts val="400"/>
              </a:spcBef>
              <a:spcAft>
                <a:spcPts val="0"/>
              </a:spcAft>
              <a:buClr>
                <a:schemeClr val="dk1"/>
              </a:buClr>
              <a:buSzPts val="1100"/>
              <a:buFont typeface="Arial"/>
              <a:buNone/>
            </a:pPr>
            <a:r>
              <a:rPr lang="en-US">
                <a:solidFill>
                  <a:schemeClr val="dk1"/>
                </a:solidFill>
              </a:rPr>
              <a:t>A business person is interacting with the Supplier Registry (SRI) site to enroll their organization as a supplier. In doing that, information is needed about the organization that is available as a Verifiable Claim from BC Registries via TheOrgBook - BC. When that data is needed, and the user has identified the Organization sufficiently, send a Proof Request to TheOrgBook, which will use the Claims about the Organization to respond to the Proof Request. SRI will verify the claim, including checking for revocations, and if all is correct, use the claim to populate the data required for enrollment.</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Organizations could be a “Verifiable Organizations” in a particular context … for example … within the tax realm if they have been issued a Business Number (in Canada) or within the Government of Canada procurement realm if they are a registered supplier. It is up to each realm to determine what the necessary evidence is for it to consider an organization to be verified. One realm could certainly rely on another. For example, the supplier may need to be a legal entity of a certain type (corporation) and therefore need to have a Verifiable Claim attesting to such a fact. </a:t>
            </a:r>
            <a:endParaRPr>
              <a:solidFill>
                <a:schemeClr val="dk1"/>
              </a:solidFill>
            </a:endParaRPr>
          </a:p>
          <a:p>
            <a:pPr marL="0" lvl="0" indent="0" algn="l" rtl="0">
              <a:spcBef>
                <a:spcPts val="0"/>
              </a:spcBef>
              <a:spcAft>
                <a:spcPts val="0"/>
              </a:spcAft>
              <a:buClr>
                <a:schemeClr val="dk1"/>
              </a:buClr>
              <a:buSzPts val="1100"/>
              <a:buFont typeface="Arial"/>
              <a:buNone/>
            </a:pPr>
            <a:endParaRPr sz="1350">
              <a:solidFill>
                <a:srgbClr val="333333"/>
              </a:solidFill>
              <a:highlight>
                <a:schemeClr val="lt1"/>
              </a:highlight>
            </a:endParaRPr>
          </a:p>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7FFA81E-5EE0-4469-A42D-A5CFF060D6CB}" type="slidenum">
              <a:rPr lang="en-US" smtClean="0"/>
              <a:t>8</a:t>
            </a:fld>
            <a:endParaRPr lang="en-US"/>
          </a:p>
        </p:txBody>
      </p:sp>
    </p:spTree>
    <p:extLst>
      <p:ext uri="{BB962C8B-B14F-4D97-AF65-F5344CB8AC3E}">
        <p14:creationId xmlns:p14="http://schemas.microsoft.com/office/powerpoint/2010/main" val="4094925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Problems with bartering, coincidence of wants,  commodity </a:t>
            </a:r>
            <a:r>
              <a:rPr lang="en-US" dirty="0" err="1"/>
              <a:t>pricinga</a:t>
            </a:r>
            <a:r>
              <a:rPr lang="en-US" dirty="0"/>
              <a:t> middle agent , currency. solved with a currency but this introduces a need for a trust mechanism. </a:t>
            </a:r>
          </a:p>
          <a:p>
            <a:r>
              <a:rPr lang="en-US" dirty="0"/>
              <a:t>Store of value refers to the liquidity, scarcity, distributable </a:t>
            </a:r>
          </a:p>
          <a:p>
            <a:endParaRPr lang="en-US" dirty="0"/>
          </a:p>
        </p:txBody>
      </p:sp>
      <p:sp>
        <p:nvSpPr>
          <p:cNvPr id="4" name="Slide Number Placeholder 3"/>
          <p:cNvSpPr>
            <a:spLocks noGrp="1"/>
          </p:cNvSpPr>
          <p:nvPr>
            <p:ph type="sldNum" sz="quarter" idx="5"/>
          </p:nvPr>
        </p:nvSpPr>
        <p:spPr/>
        <p:txBody>
          <a:bodyPr/>
          <a:lstStyle/>
          <a:p>
            <a:fld id="{C7FFA81E-5EE0-4469-A42D-A5CFF060D6CB}" type="slidenum">
              <a:rPr lang="en-US" smtClean="0"/>
              <a:t>10</a:t>
            </a:fld>
            <a:endParaRPr lang="en-US"/>
          </a:p>
        </p:txBody>
      </p:sp>
    </p:spTree>
    <p:extLst>
      <p:ext uri="{BB962C8B-B14F-4D97-AF65-F5344CB8AC3E}">
        <p14:creationId xmlns:p14="http://schemas.microsoft.com/office/powerpoint/2010/main" val="545149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www is the meta application to leverage the underlying fiber of the internet. </a:t>
            </a:r>
          </a:p>
          <a:p>
            <a:r>
              <a:rPr lang="en-US" sz="1200" dirty="0"/>
              <a:t>The indexed  web contains 4.7 billion pages</a:t>
            </a:r>
          </a:p>
          <a:p>
            <a:r>
              <a:rPr lang="en-US" dirty="0"/>
              <a:t>Did we expect nothing to come out of sharing information.  GOOD IDEAS.</a:t>
            </a:r>
          </a:p>
        </p:txBody>
      </p:sp>
      <p:sp>
        <p:nvSpPr>
          <p:cNvPr id="4" name="Slide Number Placeholder 3"/>
          <p:cNvSpPr>
            <a:spLocks noGrp="1"/>
          </p:cNvSpPr>
          <p:nvPr>
            <p:ph type="sldNum" sz="quarter" idx="10"/>
          </p:nvPr>
        </p:nvSpPr>
        <p:spPr/>
        <p:txBody>
          <a:bodyPr/>
          <a:lstStyle/>
          <a:p>
            <a:fld id="{D0ADA3C7-9651-412F-90B1-55157AB4AFC1}" type="slidenum">
              <a:rPr lang="en-US" smtClean="0"/>
              <a:t>12</a:t>
            </a:fld>
            <a:endParaRPr lang="en-US"/>
          </a:p>
        </p:txBody>
      </p:sp>
    </p:spTree>
    <p:extLst>
      <p:ext uri="{BB962C8B-B14F-4D97-AF65-F5344CB8AC3E}">
        <p14:creationId xmlns:p14="http://schemas.microsoft.com/office/powerpoint/2010/main" val="3500425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The 1989 implementation of Tim Berners-Lee's Hypertext Transfer Protocol (HTTP) on top of the base-layer Transmission Control and Internet protocols (TCP/IP) paved the way for Marc Andreessen's Mosaic Netscape browser in 1994. </a:t>
            </a:r>
            <a:r>
              <a:rPr lang="en-US" sz="1200" b="0" i="0" u="none" strike="noStrike" kern="1200">
                <a:solidFill>
                  <a:schemeClr val="tx1"/>
                </a:solidFill>
                <a:effectLst/>
                <a:latin typeface="+mn-lt"/>
                <a:ea typeface="+mn-ea"/>
                <a:cs typeface="+mn-cs"/>
              </a:rPr>
              <a:t>That then gave rise to a host of web-based applications, which ultimately fostered all the online services that now form part of everyday life. </a:t>
            </a:r>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13</a:t>
            </a:fld>
            <a:endParaRPr lang="en-US"/>
          </a:p>
        </p:txBody>
      </p:sp>
    </p:spTree>
    <p:extLst>
      <p:ext uri="{BB962C8B-B14F-4D97-AF65-F5344CB8AC3E}">
        <p14:creationId xmlns:p14="http://schemas.microsoft.com/office/powerpoint/2010/main" val="2700972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people don’t need to know this information as they will not need to know the inner workings of a blockchain.  </a:t>
            </a:r>
          </a:p>
          <a:p>
            <a:endParaRPr lang="en-US" dirty="0"/>
          </a:p>
          <a:p>
            <a:r>
              <a:rPr lang="en-US" sz="1200" b="0" i="0" kern="1200" dirty="0">
                <a:solidFill>
                  <a:schemeClr val="tx1"/>
                </a:solidFill>
                <a:effectLst/>
                <a:latin typeface="+mn-lt"/>
                <a:ea typeface="+mn-ea"/>
                <a:cs typeface="+mn-cs"/>
              </a:rPr>
              <a:t>WORLD WIDE WEB  was  !</a:t>
            </a:r>
            <a:r>
              <a:rPr lang="en-US" sz="1200" b="0" i="0" kern="1200" dirty="0" err="1">
                <a:solidFill>
                  <a:schemeClr val="tx1"/>
                </a:solidFill>
                <a:effectLst/>
                <a:latin typeface="+mn-lt"/>
                <a:ea typeface="+mn-ea"/>
                <a:cs typeface="+mn-cs"/>
              </a:rPr>
              <a:t>st</a:t>
            </a:r>
            <a:r>
              <a:rPr lang="en-US" sz="1200" b="0" i="0" kern="1200" dirty="0">
                <a:solidFill>
                  <a:schemeClr val="tx1"/>
                </a:solidFill>
                <a:effectLst/>
                <a:latin typeface="+mn-lt"/>
                <a:ea typeface="+mn-ea"/>
                <a:cs typeface="+mn-cs"/>
              </a:rPr>
              <a:t> Killer App. </a:t>
            </a:r>
            <a:r>
              <a:rPr lang="en-US" sz="1200" b="0" i="0" kern="1200" dirty="0">
                <a:solidFill>
                  <a:schemeClr val="tx1"/>
                </a:solidFill>
                <a:effectLst/>
                <a:latin typeface="+mn-lt"/>
                <a:ea typeface="+mn-ea"/>
                <a:cs typeface="+mn-cs"/>
                <a:hlinkClick r:id="rId3" tooltip="Killer app"/>
              </a:rPr>
              <a:t>T</a:t>
            </a:r>
            <a:r>
              <a:rPr lang="en-US" sz="1200" b="0" i="0" kern="1200" dirty="0">
                <a:solidFill>
                  <a:schemeClr val="tx1"/>
                </a:solidFill>
                <a:effectLst/>
                <a:latin typeface="+mn-lt"/>
                <a:ea typeface="+mn-ea"/>
                <a:cs typeface="+mn-cs"/>
              </a:rPr>
              <a:t>o  leverage the internet  </a:t>
            </a:r>
          </a:p>
          <a:p>
            <a:r>
              <a:rPr lang="en-US" sz="1200" b="0" i="0" kern="1200" dirty="0">
                <a:solidFill>
                  <a:schemeClr val="tx1"/>
                </a:solidFill>
                <a:effectLst/>
                <a:latin typeface="+mn-lt"/>
                <a:ea typeface="+mn-ea"/>
                <a:cs typeface="+mn-cs"/>
              </a:rPr>
              <a:t>DOT&gt;COM Bubble WEB 2.0 brought together unrelated buyers and sellers in seamless and low-cost ways.</a:t>
            </a:r>
          </a:p>
          <a:p>
            <a:r>
              <a:rPr lang="en-US" sz="1200" b="0" i="0" kern="1200" dirty="0">
                <a:solidFill>
                  <a:schemeClr val="tx1"/>
                </a:solidFill>
                <a:effectLst/>
                <a:latin typeface="+mn-lt"/>
                <a:ea typeface="+mn-ea"/>
                <a:cs typeface="+mn-cs"/>
              </a:rPr>
              <a:t> Entrepreneurs around the world developed new business models, and ran to their nearest VC</a:t>
            </a:r>
          </a:p>
          <a:p>
            <a:r>
              <a:rPr lang="en-US" sz="1200" b="0" i="0" kern="1200" dirty="0">
                <a:solidFill>
                  <a:schemeClr val="tx1"/>
                </a:solidFill>
                <a:effectLst/>
                <a:latin typeface="+mn-lt"/>
                <a:ea typeface="+mn-ea"/>
                <a:cs typeface="+mn-cs"/>
              </a:rPr>
              <a:t>Little business experience, just people with ideas, and did not manage the capital influx prudently. </a:t>
            </a:r>
          </a:p>
          <a:p>
            <a:r>
              <a:rPr lang="en-US" sz="1200" b="0" i="0" kern="1200" dirty="0">
                <a:solidFill>
                  <a:schemeClr val="tx1"/>
                </a:solidFill>
                <a:effectLst/>
                <a:latin typeface="+mn-lt"/>
                <a:ea typeface="+mn-ea"/>
                <a:cs typeface="+mn-cs"/>
              </a:rPr>
              <a:t>Business plans were predicated on the assumption that by using the Internet, they would bypass the distribution channels of existing businesses and therefore not have to compete with them;</a:t>
            </a:r>
          </a:p>
          <a:p>
            <a:r>
              <a:rPr lang="en-US" sz="1200" b="0" i="0" kern="1200" dirty="0">
                <a:solidFill>
                  <a:schemeClr val="tx1"/>
                </a:solidFill>
                <a:effectLst/>
                <a:latin typeface="+mn-lt"/>
                <a:ea typeface="+mn-ea"/>
                <a:cs typeface="+mn-cs"/>
              </a:rPr>
              <a:t> when the established businesses with strong existing brands developed their own Internet presence, these hopes were shattered, and the newcomers were left attempting to break into markets dominated by larger, more established businesses. Many did not have the ability to do so.</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14</a:t>
            </a:fld>
            <a:endParaRPr lang="en-US"/>
          </a:p>
        </p:txBody>
      </p:sp>
    </p:spTree>
    <p:extLst>
      <p:ext uri="{BB962C8B-B14F-4D97-AF65-F5344CB8AC3E}">
        <p14:creationId xmlns:p14="http://schemas.microsoft.com/office/powerpoint/2010/main" val="804669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Didn’t know how to share properly.  Napster, Bit torrent</a:t>
            </a:r>
          </a:p>
        </p:txBody>
      </p:sp>
      <p:sp>
        <p:nvSpPr>
          <p:cNvPr id="4" name="Slide Number Placeholder 3"/>
          <p:cNvSpPr>
            <a:spLocks noGrp="1"/>
          </p:cNvSpPr>
          <p:nvPr>
            <p:ph type="sldNum" sz="quarter" idx="10"/>
          </p:nvPr>
        </p:nvSpPr>
        <p:spPr/>
        <p:txBody>
          <a:bodyPr/>
          <a:lstStyle/>
          <a:p>
            <a:fld id="{D0ADA3C7-9651-412F-90B1-55157AB4AFC1}" type="slidenum">
              <a:rPr lang="en-US" smtClean="0"/>
              <a:t>15</a:t>
            </a:fld>
            <a:endParaRPr lang="en-US"/>
          </a:p>
        </p:txBody>
      </p:sp>
    </p:spTree>
    <p:extLst>
      <p:ext uri="{BB962C8B-B14F-4D97-AF65-F5344CB8AC3E}">
        <p14:creationId xmlns:p14="http://schemas.microsoft.com/office/powerpoint/2010/main" val="30221499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as email was the first big app for the </a:t>
            </a:r>
            <a:r>
              <a:rPr lang="en-US" dirty="0" err="1"/>
              <a:t>interent</a:t>
            </a:r>
            <a:r>
              <a:rPr lang="en-US" dirty="0"/>
              <a:t> of information. Bitcoin is the first killer app for the interne5t of value.</a:t>
            </a:r>
          </a:p>
          <a:p>
            <a:endParaRPr lang="en-US" dirty="0"/>
          </a:p>
          <a:p>
            <a:r>
              <a:rPr lang="en-US" sz="1200" b="0" i="0" kern="1200" dirty="0">
                <a:solidFill>
                  <a:schemeClr val="tx1"/>
                </a:solidFill>
                <a:effectLst/>
                <a:latin typeface="+mn-lt"/>
                <a:ea typeface="+mn-ea"/>
                <a:cs typeface="+mn-cs"/>
              </a:rPr>
              <a:t>It also allows us to create an instantaneous single source of truth.</a:t>
            </a:r>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16</a:t>
            </a:fld>
            <a:endParaRPr lang="en-US"/>
          </a:p>
        </p:txBody>
      </p:sp>
    </p:spTree>
    <p:extLst>
      <p:ext uri="{BB962C8B-B14F-4D97-AF65-F5344CB8AC3E}">
        <p14:creationId xmlns:p14="http://schemas.microsoft.com/office/powerpoint/2010/main" val="8945591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081B1-DC2A-4FAA-B9CC-2952505D83E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AD602D4-201A-4AF9-93F7-4399D1C22B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1928036-039E-41AE-AFE5-BBF7871F1406}"/>
              </a:ext>
            </a:extLst>
          </p:cNvPr>
          <p:cNvSpPr>
            <a:spLocks noGrp="1"/>
          </p:cNvSpPr>
          <p:nvPr>
            <p:ph type="dt" sz="half" idx="10"/>
          </p:nvPr>
        </p:nvSpPr>
        <p:spPr/>
        <p:txBody>
          <a:bodyPr/>
          <a:lstStyle/>
          <a:p>
            <a:fld id="{EF8F5DD4-5628-46BE-A2BE-D294B0B94C84}" type="datetime1">
              <a:rPr lang="en-US" smtClean="0"/>
              <a:t>10/28/2019</a:t>
            </a:fld>
            <a:endParaRPr lang="en-US"/>
          </a:p>
        </p:txBody>
      </p:sp>
      <p:sp>
        <p:nvSpPr>
          <p:cNvPr id="5" name="Footer Placeholder 4">
            <a:extLst>
              <a:ext uri="{FF2B5EF4-FFF2-40B4-BE49-F238E27FC236}">
                <a16:creationId xmlns:a16="http://schemas.microsoft.com/office/drawing/2014/main" id="{BCE74ADD-6E71-4927-A3B5-AAF461529E37}"/>
              </a:ext>
            </a:extLst>
          </p:cNvPr>
          <p:cNvSpPr>
            <a:spLocks noGrp="1"/>
          </p:cNvSpPr>
          <p:nvPr>
            <p:ph type="ftr" sz="quarter" idx="11"/>
          </p:nvPr>
        </p:nvSpPr>
        <p:spPr/>
        <p:txBody>
          <a:bodyPr/>
          <a:lstStyle/>
          <a:p>
            <a:r>
              <a:rPr lang="en-US"/>
              <a:t>Blockchain Basics         Ledger Academy      9-23-2019</a:t>
            </a:r>
          </a:p>
        </p:txBody>
      </p:sp>
      <p:sp>
        <p:nvSpPr>
          <p:cNvPr id="6" name="Slide Number Placeholder 5">
            <a:extLst>
              <a:ext uri="{FF2B5EF4-FFF2-40B4-BE49-F238E27FC236}">
                <a16:creationId xmlns:a16="http://schemas.microsoft.com/office/drawing/2014/main" id="{F9DF14CC-47A7-4787-AD63-396E43A69FDD}"/>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786906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44A50-8D83-4622-BCCB-32A4E24B6FA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FD923BB-4732-4C91-BF2D-007A057FEFC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DA8FE0-26F3-44B5-A459-311727526185}"/>
              </a:ext>
            </a:extLst>
          </p:cNvPr>
          <p:cNvSpPr>
            <a:spLocks noGrp="1"/>
          </p:cNvSpPr>
          <p:nvPr>
            <p:ph type="dt" sz="half" idx="10"/>
          </p:nvPr>
        </p:nvSpPr>
        <p:spPr/>
        <p:txBody>
          <a:bodyPr/>
          <a:lstStyle/>
          <a:p>
            <a:fld id="{29495F3C-4841-45ED-8A40-723D51AAE9EF}" type="datetime1">
              <a:rPr lang="en-US" smtClean="0"/>
              <a:t>10/28/2019</a:t>
            </a:fld>
            <a:endParaRPr lang="en-US"/>
          </a:p>
        </p:txBody>
      </p:sp>
      <p:sp>
        <p:nvSpPr>
          <p:cNvPr id="5" name="Footer Placeholder 4">
            <a:extLst>
              <a:ext uri="{FF2B5EF4-FFF2-40B4-BE49-F238E27FC236}">
                <a16:creationId xmlns:a16="http://schemas.microsoft.com/office/drawing/2014/main" id="{B89ADA87-1F40-46A0-85C9-FCE9F2D1CADA}"/>
              </a:ext>
            </a:extLst>
          </p:cNvPr>
          <p:cNvSpPr>
            <a:spLocks noGrp="1"/>
          </p:cNvSpPr>
          <p:nvPr>
            <p:ph type="ftr" sz="quarter" idx="11"/>
          </p:nvPr>
        </p:nvSpPr>
        <p:spPr/>
        <p:txBody>
          <a:bodyPr/>
          <a:lstStyle/>
          <a:p>
            <a:r>
              <a:rPr lang="en-US"/>
              <a:t>Blockchain Basics         Ledger Academy      9-23-2019</a:t>
            </a:r>
          </a:p>
        </p:txBody>
      </p:sp>
      <p:sp>
        <p:nvSpPr>
          <p:cNvPr id="6" name="Slide Number Placeholder 5">
            <a:extLst>
              <a:ext uri="{FF2B5EF4-FFF2-40B4-BE49-F238E27FC236}">
                <a16:creationId xmlns:a16="http://schemas.microsoft.com/office/drawing/2014/main" id="{BC3E6421-96E4-4360-8C8C-04059288D121}"/>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165962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A16292-34F3-4070-B10D-2EFDD224CC2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000C6EE-4CF9-4841-B7C6-8971F85D903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16EA05-123D-4CB0-A7B7-F983B1F3D86D}"/>
              </a:ext>
            </a:extLst>
          </p:cNvPr>
          <p:cNvSpPr>
            <a:spLocks noGrp="1"/>
          </p:cNvSpPr>
          <p:nvPr>
            <p:ph type="dt" sz="half" idx="10"/>
          </p:nvPr>
        </p:nvSpPr>
        <p:spPr/>
        <p:txBody>
          <a:bodyPr/>
          <a:lstStyle/>
          <a:p>
            <a:fld id="{F1B85367-ACF1-4335-97AB-5E44407B0634}" type="datetime1">
              <a:rPr lang="en-US" smtClean="0"/>
              <a:t>10/28/2019</a:t>
            </a:fld>
            <a:endParaRPr lang="en-US"/>
          </a:p>
        </p:txBody>
      </p:sp>
      <p:sp>
        <p:nvSpPr>
          <p:cNvPr id="5" name="Footer Placeholder 4">
            <a:extLst>
              <a:ext uri="{FF2B5EF4-FFF2-40B4-BE49-F238E27FC236}">
                <a16:creationId xmlns:a16="http://schemas.microsoft.com/office/drawing/2014/main" id="{AF71357C-DCCB-42AE-9D02-C6E1BEB8E61B}"/>
              </a:ext>
            </a:extLst>
          </p:cNvPr>
          <p:cNvSpPr>
            <a:spLocks noGrp="1"/>
          </p:cNvSpPr>
          <p:nvPr>
            <p:ph type="ftr" sz="quarter" idx="11"/>
          </p:nvPr>
        </p:nvSpPr>
        <p:spPr/>
        <p:txBody>
          <a:bodyPr/>
          <a:lstStyle/>
          <a:p>
            <a:r>
              <a:rPr lang="en-US"/>
              <a:t>Blockchain Basics         Ledger Academy      9-23-2019</a:t>
            </a:r>
          </a:p>
        </p:txBody>
      </p:sp>
      <p:sp>
        <p:nvSpPr>
          <p:cNvPr id="6" name="Slide Number Placeholder 5">
            <a:extLst>
              <a:ext uri="{FF2B5EF4-FFF2-40B4-BE49-F238E27FC236}">
                <a16:creationId xmlns:a16="http://schemas.microsoft.com/office/drawing/2014/main" id="{0C97D724-FFA5-4395-B3D5-ECD0BAB4F51A}"/>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32093074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 Purple - Blank">
  <p:cSld name="1. Purple - Blank">
    <p:bg>
      <p:bgPr>
        <a:blipFill>
          <a:blip r:embed="rId2">
            <a:alphaModFix/>
          </a:blip>
          <a:stretch>
            <a:fillRect/>
          </a:stretch>
        </a:blipFill>
        <a:effectLst/>
      </p:bgPr>
    </p:bg>
    <p:spTree>
      <p:nvGrpSpPr>
        <p:cNvPr id="1" name="Shape 355"/>
        <p:cNvGrpSpPr/>
        <p:nvPr/>
      </p:nvGrpSpPr>
      <p:grpSpPr>
        <a:xfrm>
          <a:off x="0" y="0"/>
          <a:ext cx="0" cy="0"/>
          <a:chOff x="0" y="0"/>
          <a:chExt cx="0" cy="0"/>
        </a:xfrm>
      </p:grpSpPr>
    </p:spTree>
    <p:extLst>
      <p:ext uri="{BB962C8B-B14F-4D97-AF65-F5344CB8AC3E}">
        <p14:creationId xmlns:p14="http://schemas.microsoft.com/office/powerpoint/2010/main" val="9002194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640"/>
        <p:cNvGrpSpPr/>
        <p:nvPr/>
      </p:nvGrpSpPr>
      <p:grpSpPr>
        <a:xfrm>
          <a:off x="0" y="0"/>
          <a:ext cx="0" cy="0"/>
          <a:chOff x="0" y="0"/>
          <a:chExt cx="0" cy="0"/>
        </a:xfrm>
      </p:grpSpPr>
      <p:sp>
        <p:nvSpPr>
          <p:cNvPr id="641" name="Google Shape;641;p73"/>
          <p:cNvSpPr txBox="1">
            <a:spLocks noGrp="1"/>
          </p:cNvSpPr>
          <p:nvPr>
            <p:ph type="title"/>
          </p:nvPr>
        </p:nvSpPr>
        <p:spPr>
          <a:xfrm>
            <a:off x="1007533" y="1028699"/>
            <a:ext cx="4335600" cy="1102000"/>
          </a:xfrm>
          <a:prstGeom prst="rect">
            <a:avLst/>
          </a:prstGeom>
          <a:noFill/>
          <a:ln>
            <a:noFill/>
          </a:ln>
        </p:spPr>
        <p:txBody>
          <a:bodyPr spcFirstLastPara="1" wrap="square" lIns="0" tIns="0" rIns="0" bIns="0" anchor="b" anchorCtr="0">
            <a:noAutofit/>
          </a:bodyPr>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2400"/>
            </a:lvl2pPr>
            <a:lvl3pPr lvl="2" rtl="0">
              <a:spcBef>
                <a:spcPts val="0"/>
              </a:spcBef>
              <a:spcAft>
                <a:spcPts val="0"/>
              </a:spcAft>
              <a:buSzPts val="1400"/>
              <a:buNone/>
              <a:defRPr sz="2400"/>
            </a:lvl3pPr>
            <a:lvl4pPr lvl="3" rtl="0">
              <a:spcBef>
                <a:spcPts val="0"/>
              </a:spcBef>
              <a:spcAft>
                <a:spcPts val="0"/>
              </a:spcAft>
              <a:buSzPts val="1400"/>
              <a:buNone/>
              <a:defRPr sz="2400"/>
            </a:lvl4pPr>
            <a:lvl5pPr lvl="4" rtl="0">
              <a:spcBef>
                <a:spcPts val="0"/>
              </a:spcBef>
              <a:spcAft>
                <a:spcPts val="0"/>
              </a:spcAft>
              <a:buSzPts val="1400"/>
              <a:buNone/>
              <a:defRPr sz="2400"/>
            </a:lvl5pPr>
            <a:lvl6pPr lvl="5" rtl="0">
              <a:spcBef>
                <a:spcPts val="0"/>
              </a:spcBef>
              <a:spcAft>
                <a:spcPts val="0"/>
              </a:spcAft>
              <a:buSzPts val="1400"/>
              <a:buNone/>
              <a:defRPr sz="2400"/>
            </a:lvl6pPr>
            <a:lvl7pPr lvl="6" rtl="0">
              <a:spcBef>
                <a:spcPts val="0"/>
              </a:spcBef>
              <a:spcAft>
                <a:spcPts val="0"/>
              </a:spcAft>
              <a:buSzPts val="1400"/>
              <a:buNone/>
              <a:defRPr sz="2400"/>
            </a:lvl7pPr>
            <a:lvl8pPr lvl="7" rtl="0">
              <a:spcBef>
                <a:spcPts val="0"/>
              </a:spcBef>
              <a:spcAft>
                <a:spcPts val="0"/>
              </a:spcAft>
              <a:buSzPts val="1400"/>
              <a:buNone/>
              <a:defRPr sz="2400"/>
            </a:lvl8pPr>
            <a:lvl9pPr lvl="8" rtl="0">
              <a:spcBef>
                <a:spcPts val="0"/>
              </a:spcBef>
              <a:spcAft>
                <a:spcPts val="0"/>
              </a:spcAft>
              <a:buSzPts val="1400"/>
              <a:buNone/>
              <a:defRPr sz="2400"/>
            </a:lvl9pPr>
          </a:lstStyle>
          <a:p>
            <a:endParaRPr/>
          </a:p>
        </p:txBody>
      </p:sp>
      <p:sp>
        <p:nvSpPr>
          <p:cNvPr id="642" name="Google Shape;642;p73"/>
          <p:cNvSpPr>
            <a:spLocks noGrp="1"/>
          </p:cNvSpPr>
          <p:nvPr>
            <p:ph type="pic" idx="2"/>
          </p:nvPr>
        </p:nvSpPr>
        <p:spPr>
          <a:xfrm>
            <a:off x="5530499" y="1028353"/>
            <a:ext cx="5654000" cy="4849600"/>
          </a:xfrm>
          <a:prstGeom prst="rect">
            <a:avLst/>
          </a:prstGeom>
          <a:noFill/>
          <a:ln>
            <a:noFill/>
          </a:ln>
        </p:spPr>
        <p:txBody>
          <a:bodyPr spcFirstLastPara="1" wrap="square" lIns="0" tIns="0" rIns="0" bIns="0" anchor="ctr" anchorCtr="0">
            <a:noAutofit/>
          </a:bodyPr>
          <a:lstStyle>
            <a:lvl1pPr marR="0" lvl="0" algn="l" rtl="0">
              <a:lnSpc>
                <a:spcPct val="90000"/>
              </a:lnSpc>
              <a:spcBef>
                <a:spcPts val="1333"/>
              </a:spcBef>
              <a:spcAft>
                <a:spcPts val="0"/>
              </a:spcAft>
              <a:buClr>
                <a:srgbClr val="414042"/>
              </a:buClr>
              <a:buSzPts val="3200"/>
              <a:buFont typeface="Arial"/>
              <a:buNone/>
              <a:defRPr sz="42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2800"/>
              <a:buFont typeface="Arial"/>
              <a:buNone/>
              <a:defRPr sz="3733"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9pPr>
          </a:lstStyle>
          <a:p>
            <a:endParaRPr/>
          </a:p>
        </p:txBody>
      </p:sp>
      <p:sp>
        <p:nvSpPr>
          <p:cNvPr id="643" name="Google Shape;643;p73"/>
          <p:cNvSpPr txBox="1">
            <a:spLocks noGrp="1"/>
          </p:cNvSpPr>
          <p:nvPr>
            <p:ph type="body" idx="1"/>
          </p:nvPr>
        </p:nvSpPr>
        <p:spPr>
          <a:xfrm>
            <a:off x="1007532" y="2252869"/>
            <a:ext cx="4335600" cy="3625200"/>
          </a:xfrm>
          <a:prstGeom prst="rect">
            <a:avLst/>
          </a:prstGeom>
          <a:noFill/>
          <a:ln>
            <a:noFill/>
          </a:ln>
        </p:spPr>
        <p:txBody>
          <a:bodyPr spcFirstLastPara="1" wrap="square" lIns="0" tIns="0" rIns="0" bIns="0" anchor="ctr" anchorCtr="0">
            <a:noAutofit/>
          </a:bodyPr>
          <a:lstStyle>
            <a:lvl1pPr marL="609585" marR="0" lvl="0" indent="-304792" algn="l"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L="1219170" marR="0" lvl="1" indent="-304792" algn="l"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828754" marR="0" lvl="2" indent="-304792" algn="l" rtl="0">
              <a:lnSpc>
                <a:spcPct val="90000"/>
              </a:lnSpc>
              <a:spcBef>
                <a:spcPts val="667"/>
              </a:spcBef>
              <a:spcAft>
                <a:spcPts val="0"/>
              </a:spcAft>
              <a:buClr>
                <a:srgbClr val="414042"/>
              </a:buClr>
              <a:buSzPts val="1200"/>
              <a:buFont typeface="Arial"/>
              <a:buNone/>
              <a:defRPr sz="1600" b="0" i="0" u="none" strike="noStrike" cap="none">
                <a:solidFill>
                  <a:srgbClr val="414042"/>
                </a:solidFill>
                <a:latin typeface="Arial"/>
                <a:ea typeface="Arial"/>
                <a:cs typeface="Arial"/>
                <a:sym typeface="Arial"/>
              </a:defRPr>
            </a:lvl3pPr>
            <a:lvl4pPr marL="2438339" marR="0" lvl="3" indent="-304792" algn="l" rtl="0">
              <a:lnSpc>
                <a:spcPct val="90000"/>
              </a:lnSpc>
              <a:spcBef>
                <a:spcPts val="667"/>
              </a:spcBef>
              <a:spcAft>
                <a:spcPts val="0"/>
              </a:spcAft>
              <a:buClr>
                <a:srgbClr val="414042"/>
              </a:buClr>
              <a:buSzPts val="1000"/>
              <a:buFont typeface="Arial"/>
              <a:buNone/>
              <a:defRPr sz="1333" b="0" i="0" u="none" strike="noStrike" cap="none">
                <a:solidFill>
                  <a:srgbClr val="414042"/>
                </a:solidFill>
                <a:latin typeface="Arial"/>
                <a:ea typeface="Arial"/>
                <a:cs typeface="Arial"/>
                <a:sym typeface="Arial"/>
              </a:defRPr>
            </a:lvl4pPr>
            <a:lvl5pPr marL="3047924" marR="0" lvl="4" indent="-304792" algn="l" rtl="0">
              <a:lnSpc>
                <a:spcPct val="90000"/>
              </a:lnSpc>
              <a:spcBef>
                <a:spcPts val="667"/>
              </a:spcBef>
              <a:spcAft>
                <a:spcPts val="0"/>
              </a:spcAft>
              <a:buClr>
                <a:srgbClr val="414042"/>
              </a:buClr>
              <a:buSzPts val="1000"/>
              <a:buFont typeface="Arial"/>
              <a:buNone/>
              <a:defRPr sz="1333" b="0" i="0" u="none" strike="noStrike" cap="none">
                <a:solidFill>
                  <a:srgbClr val="414042"/>
                </a:solidFill>
                <a:latin typeface="Arial"/>
                <a:ea typeface="Arial"/>
                <a:cs typeface="Arial"/>
                <a:sym typeface="Arial"/>
              </a:defRPr>
            </a:lvl5pPr>
            <a:lvl6pPr marL="3657509" marR="0" lvl="5" indent="-304792"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6pPr>
            <a:lvl7pPr marL="4267093" marR="0" lvl="6" indent="-304792"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7pPr>
            <a:lvl8pPr marL="4876678" marR="0" lvl="7" indent="-304792"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8pPr>
            <a:lvl9pPr marL="5486263" marR="0" lvl="8" indent="-304792"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9pPr>
          </a:lstStyle>
          <a:p>
            <a:endParaRPr/>
          </a:p>
        </p:txBody>
      </p:sp>
      <p:sp>
        <p:nvSpPr>
          <p:cNvPr id="644" name="Google Shape;644;p73"/>
          <p:cNvSpPr txBox="1">
            <a:spLocks noGrp="1"/>
          </p:cNvSpPr>
          <p:nvPr>
            <p:ph type="dt" idx="10"/>
          </p:nvPr>
        </p:nvSpPr>
        <p:spPr>
          <a:xfrm>
            <a:off x="3069047" y="5898527"/>
            <a:ext cx="1460800" cy="3660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645" name="Google Shape;645;p73"/>
          <p:cNvSpPr txBox="1">
            <a:spLocks noGrp="1"/>
          </p:cNvSpPr>
          <p:nvPr>
            <p:ph type="ftr" idx="11"/>
          </p:nvPr>
        </p:nvSpPr>
        <p:spPr>
          <a:xfrm>
            <a:off x="4819831" y="5898527"/>
            <a:ext cx="5699200" cy="3660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646" name="Google Shape;646;p73"/>
          <p:cNvSpPr txBox="1">
            <a:spLocks noGrp="1"/>
          </p:cNvSpPr>
          <p:nvPr>
            <p:ph type="sldNum" idx="12"/>
          </p:nvPr>
        </p:nvSpPr>
        <p:spPr>
          <a:xfrm>
            <a:off x="10784028" y="5898527"/>
            <a:ext cx="834000" cy="3660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189462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ntent Slide - Purple">
  <p:cSld name="Content Slide - Purple">
    <p:bg>
      <p:bgPr>
        <a:blipFill>
          <a:blip r:embed="rId2">
            <a:alphaModFix/>
          </a:blip>
          <a:stretch>
            <a:fillRect/>
          </a:stretch>
        </a:blipFill>
        <a:effectLst/>
      </p:bgPr>
    </p:bg>
    <p:spTree>
      <p:nvGrpSpPr>
        <p:cNvPr id="1" name="Shape 320"/>
        <p:cNvGrpSpPr/>
        <p:nvPr/>
      </p:nvGrpSpPr>
      <p:grpSpPr>
        <a:xfrm>
          <a:off x="0" y="0"/>
          <a:ext cx="0" cy="0"/>
          <a:chOff x="0" y="0"/>
          <a:chExt cx="0" cy="0"/>
        </a:xfrm>
      </p:grpSpPr>
    </p:spTree>
    <p:extLst>
      <p:ext uri="{BB962C8B-B14F-4D97-AF65-F5344CB8AC3E}">
        <p14:creationId xmlns:p14="http://schemas.microsoft.com/office/powerpoint/2010/main" val="2360502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09663-2F5A-4A63-9FF3-A47D9D680B3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0EDAC6-89BF-412C-BE68-3D419E0BE3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5667A7-69DB-405B-A9EC-103A887A6642}"/>
              </a:ext>
            </a:extLst>
          </p:cNvPr>
          <p:cNvSpPr>
            <a:spLocks noGrp="1"/>
          </p:cNvSpPr>
          <p:nvPr>
            <p:ph type="dt" sz="half" idx="10"/>
          </p:nvPr>
        </p:nvSpPr>
        <p:spPr/>
        <p:txBody>
          <a:bodyPr/>
          <a:lstStyle/>
          <a:p>
            <a:fld id="{20BAEC46-4B70-41A7-85AB-1DF2A59EF016}" type="datetime1">
              <a:rPr lang="en-US" smtClean="0"/>
              <a:t>10/28/2019</a:t>
            </a:fld>
            <a:endParaRPr lang="en-US"/>
          </a:p>
        </p:txBody>
      </p:sp>
      <p:sp>
        <p:nvSpPr>
          <p:cNvPr id="5" name="Footer Placeholder 4">
            <a:extLst>
              <a:ext uri="{FF2B5EF4-FFF2-40B4-BE49-F238E27FC236}">
                <a16:creationId xmlns:a16="http://schemas.microsoft.com/office/drawing/2014/main" id="{D661ABC0-605A-4367-A51C-72B3E162FE0F}"/>
              </a:ext>
            </a:extLst>
          </p:cNvPr>
          <p:cNvSpPr>
            <a:spLocks noGrp="1"/>
          </p:cNvSpPr>
          <p:nvPr>
            <p:ph type="ftr" sz="quarter" idx="11"/>
          </p:nvPr>
        </p:nvSpPr>
        <p:spPr/>
        <p:txBody>
          <a:bodyPr/>
          <a:lstStyle/>
          <a:p>
            <a:r>
              <a:rPr lang="en-US"/>
              <a:t>Blockchain Basics         Ledger Academy      9-23-2019</a:t>
            </a:r>
          </a:p>
        </p:txBody>
      </p:sp>
      <p:sp>
        <p:nvSpPr>
          <p:cNvPr id="6" name="Slide Number Placeholder 5">
            <a:extLst>
              <a:ext uri="{FF2B5EF4-FFF2-40B4-BE49-F238E27FC236}">
                <a16:creationId xmlns:a16="http://schemas.microsoft.com/office/drawing/2014/main" id="{115798C6-2E65-4269-A0E0-A39FD2F917F7}"/>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2080868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81022-90F5-475A-A75F-FB72E3BC8D2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4AEEE3D-2711-4E33-B45D-05ACAC2FDD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C4F8D8-F076-4901-91FC-58DACEECA882}"/>
              </a:ext>
            </a:extLst>
          </p:cNvPr>
          <p:cNvSpPr>
            <a:spLocks noGrp="1"/>
          </p:cNvSpPr>
          <p:nvPr>
            <p:ph type="dt" sz="half" idx="10"/>
          </p:nvPr>
        </p:nvSpPr>
        <p:spPr/>
        <p:txBody>
          <a:bodyPr/>
          <a:lstStyle/>
          <a:p>
            <a:fld id="{51758E57-5A50-4EA1-929F-A399CAE3B253}" type="datetime1">
              <a:rPr lang="en-US" smtClean="0"/>
              <a:t>10/28/2019</a:t>
            </a:fld>
            <a:endParaRPr lang="en-US"/>
          </a:p>
        </p:txBody>
      </p:sp>
      <p:sp>
        <p:nvSpPr>
          <p:cNvPr id="5" name="Footer Placeholder 4">
            <a:extLst>
              <a:ext uri="{FF2B5EF4-FFF2-40B4-BE49-F238E27FC236}">
                <a16:creationId xmlns:a16="http://schemas.microsoft.com/office/drawing/2014/main" id="{FACA5874-62B6-48D7-8E66-13BE20B7AD87}"/>
              </a:ext>
            </a:extLst>
          </p:cNvPr>
          <p:cNvSpPr>
            <a:spLocks noGrp="1"/>
          </p:cNvSpPr>
          <p:nvPr>
            <p:ph type="ftr" sz="quarter" idx="11"/>
          </p:nvPr>
        </p:nvSpPr>
        <p:spPr/>
        <p:txBody>
          <a:bodyPr/>
          <a:lstStyle/>
          <a:p>
            <a:r>
              <a:rPr lang="en-US"/>
              <a:t>Blockchain Basics         Ledger Academy      9-23-2019</a:t>
            </a:r>
          </a:p>
        </p:txBody>
      </p:sp>
      <p:sp>
        <p:nvSpPr>
          <p:cNvPr id="6" name="Slide Number Placeholder 5">
            <a:extLst>
              <a:ext uri="{FF2B5EF4-FFF2-40B4-BE49-F238E27FC236}">
                <a16:creationId xmlns:a16="http://schemas.microsoft.com/office/drawing/2014/main" id="{C9AEA4D0-69E8-4031-8006-762C65171F56}"/>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1809092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7372A-0193-4C1E-BF26-F622B3C600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ABDBE7-4BB2-47AB-8F6B-1B7EF7FC95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C258EC9-47AB-4391-856A-80220732F78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11C625D-CB94-4A6E-81A1-5C8768DD79B3}"/>
              </a:ext>
            </a:extLst>
          </p:cNvPr>
          <p:cNvSpPr>
            <a:spLocks noGrp="1"/>
          </p:cNvSpPr>
          <p:nvPr>
            <p:ph type="dt" sz="half" idx="10"/>
          </p:nvPr>
        </p:nvSpPr>
        <p:spPr/>
        <p:txBody>
          <a:bodyPr/>
          <a:lstStyle/>
          <a:p>
            <a:fld id="{50EBBF85-F7F2-430B-8CC6-BCA0F5015C49}" type="datetime1">
              <a:rPr lang="en-US" smtClean="0"/>
              <a:t>10/28/2019</a:t>
            </a:fld>
            <a:endParaRPr lang="en-US"/>
          </a:p>
        </p:txBody>
      </p:sp>
      <p:sp>
        <p:nvSpPr>
          <p:cNvPr id="6" name="Footer Placeholder 5">
            <a:extLst>
              <a:ext uri="{FF2B5EF4-FFF2-40B4-BE49-F238E27FC236}">
                <a16:creationId xmlns:a16="http://schemas.microsoft.com/office/drawing/2014/main" id="{97F4386F-DB9C-4286-AB7E-82FA8555DB4D}"/>
              </a:ext>
            </a:extLst>
          </p:cNvPr>
          <p:cNvSpPr>
            <a:spLocks noGrp="1"/>
          </p:cNvSpPr>
          <p:nvPr>
            <p:ph type="ftr" sz="quarter" idx="11"/>
          </p:nvPr>
        </p:nvSpPr>
        <p:spPr/>
        <p:txBody>
          <a:bodyPr/>
          <a:lstStyle/>
          <a:p>
            <a:r>
              <a:rPr lang="en-US"/>
              <a:t>Blockchain Basics         Ledger Academy      9-23-2019</a:t>
            </a:r>
          </a:p>
        </p:txBody>
      </p:sp>
      <p:sp>
        <p:nvSpPr>
          <p:cNvPr id="7" name="Slide Number Placeholder 6">
            <a:extLst>
              <a:ext uri="{FF2B5EF4-FFF2-40B4-BE49-F238E27FC236}">
                <a16:creationId xmlns:a16="http://schemas.microsoft.com/office/drawing/2014/main" id="{4ACAF4F6-CD60-44FE-B851-0F7A1E22E52A}"/>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2840533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26B54-9434-4D8C-8E4E-360C42F18AA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9F0FD8B-BBC6-4B8E-A792-FDE0182EF2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0AC529E-9A57-4458-BE98-C5342C5B9A0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18E7F4E-A2F7-427C-BE54-43DB95BB39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520082E-4DF2-4F51-A411-E5C34885C0E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726965E-8893-4BAC-AFF0-78D895F7DE00}"/>
              </a:ext>
            </a:extLst>
          </p:cNvPr>
          <p:cNvSpPr>
            <a:spLocks noGrp="1"/>
          </p:cNvSpPr>
          <p:nvPr>
            <p:ph type="dt" sz="half" idx="10"/>
          </p:nvPr>
        </p:nvSpPr>
        <p:spPr/>
        <p:txBody>
          <a:bodyPr/>
          <a:lstStyle/>
          <a:p>
            <a:fld id="{4166C2B5-34F5-491C-A338-A3F5195B191E}" type="datetime1">
              <a:rPr lang="en-US" smtClean="0"/>
              <a:t>10/28/2019</a:t>
            </a:fld>
            <a:endParaRPr lang="en-US"/>
          </a:p>
        </p:txBody>
      </p:sp>
      <p:sp>
        <p:nvSpPr>
          <p:cNvPr id="8" name="Footer Placeholder 7">
            <a:extLst>
              <a:ext uri="{FF2B5EF4-FFF2-40B4-BE49-F238E27FC236}">
                <a16:creationId xmlns:a16="http://schemas.microsoft.com/office/drawing/2014/main" id="{9B4FBF38-3FF5-4D1D-8692-5A22E22376E1}"/>
              </a:ext>
            </a:extLst>
          </p:cNvPr>
          <p:cNvSpPr>
            <a:spLocks noGrp="1"/>
          </p:cNvSpPr>
          <p:nvPr>
            <p:ph type="ftr" sz="quarter" idx="11"/>
          </p:nvPr>
        </p:nvSpPr>
        <p:spPr/>
        <p:txBody>
          <a:bodyPr/>
          <a:lstStyle/>
          <a:p>
            <a:r>
              <a:rPr lang="en-US"/>
              <a:t>Blockchain Basics         Ledger Academy      9-23-2019</a:t>
            </a:r>
          </a:p>
        </p:txBody>
      </p:sp>
      <p:sp>
        <p:nvSpPr>
          <p:cNvPr id="9" name="Slide Number Placeholder 8">
            <a:extLst>
              <a:ext uri="{FF2B5EF4-FFF2-40B4-BE49-F238E27FC236}">
                <a16:creationId xmlns:a16="http://schemas.microsoft.com/office/drawing/2014/main" id="{973880ED-9495-4530-A60E-1309E072E4AB}"/>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3273874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716E3-B736-426A-A087-2F0B1E789D5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FB4B026-D68D-4A9D-8F78-D199776B914F}"/>
              </a:ext>
            </a:extLst>
          </p:cNvPr>
          <p:cNvSpPr>
            <a:spLocks noGrp="1"/>
          </p:cNvSpPr>
          <p:nvPr>
            <p:ph type="dt" sz="half" idx="10"/>
          </p:nvPr>
        </p:nvSpPr>
        <p:spPr/>
        <p:txBody>
          <a:bodyPr/>
          <a:lstStyle/>
          <a:p>
            <a:fld id="{C6785120-9F6A-4638-B898-AAC3BFBA9BB9}" type="datetime1">
              <a:rPr lang="en-US" smtClean="0"/>
              <a:t>10/28/2019</a:t>
            </a:fld>
            <a:endParaRPr lang="en-US"/>
          </a:p>
        </p:txBody>
      </p:sp>
      <p:sp>
        <p:nvSpPr>
          <p:cNvPr id="4" name="Footer Placeholder 3">
            <a:extLst>
              <a:ext uri="{FF2B5EF4-FFF2-40B4-BE49-F238E27FC236}">
                <a16:creationId xmlns:a16="http://schemas.microsoft.com/office/drawing/2014/main" id="{292489B2-3314-4412-92E4-A8693E1FE4D7}"/>
              </a:ext>
            </a:extLst>
          </p:cNvPr>
          <p:cNvSpPr>
            <a:spLocks noGrp="1"/>
          </p:cNvSpPr>
          <p:nvPr>
            <p:ph type="ftr" sz="quarter" idx="11"/>
          </p:nvPr>
        </p:nvSpPr>
        <p:spPr/>
        <p:txBody>
          <a:bodyPr/>
          <a:lstStyle/>
          <a:p>
            <a:r>
              <a:rPr lang="en-US"/>
              <a:t>Blockchain Basics         Ledger Academy      9-23-2019</a:t>
            </a:r>
          </a:p>
        </p:txBody>
      </p:sp>
      <p:sp>
        <p:nvSpPr>
          <p:cNvPr id="5" name="Slide Number Placeholder 4">
            <a:extLst>
              <a:ext uri="{FF2B5EF4-FFF2-40B4-BE49-F238E27FC236}">
                <a16:creationId xmlns:a16="http://schemas.microsoft.com/office/drawing/2014/main" id="{1005A596-7D21-4CE5-BC63-F44F882303E7}"/>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2933667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56F43D7-8D85-4ACC-BCEB-DD2398883630}"/>
              </a:ext>
            </a:extLst>
          </p:cNvPr>
          <p:cNvSpPr>
            <a:spLocks noGrp="1"/>
          </p:cNvSpPr>
          <p:nvPr>
            <p:ph type="dt" sz="half" idx="10"/>
          </p:nvPr>
        </p:nvSpPr>
        <p:spPr/>
        <p:txBody>
          <a:bodyPr/>
          <a:lstStyle/>
          <a:p>
            <a:fld id="{74656A1F-6ACE-43C8-96D7-83B5106A53FF}" type="datetime1">
              <a:rPr lang="en-US" smtClean="0"/>
              <a:t>10/28/2019</a:t>
            </a:fld>
            <a:endParaRPr lang="en-US"/>
          </a:p>
        </p:txBody>
      </p:sp>
      <p:sp>
        <p:nvSpPr>
          <p:cNvPr id="3" name="Footer Placeholder 2">
            <a:extLst>
              <a:ext uri="{FF2B5EF4-FFF2-40B4-BE49-F238E27FC236}">
                <a16:creationId xmlns:a16="http://schemas.microsoft.com/office/drawing/2014/main" id="{0188CA19-E449-49BC-83FF-724F4463778D}"/>
              </a:ext>
            </a:extLst>
          </p:cNvPr>
          <p:cNvSpPr>
            <a:spLocks noGrp="1"/>
          </p:cNvSpPr>
          <p:nvPr>
            <p:ph type="ftr" sz="quarter" idx="11"/>
          </p:nvPr>
        </p:nvSpPr>
        <p:spPr/>
        <p:txBody>
          <a:bodyPr/>
          <a:lstStyle/>
          <a:p>
            <a:r>
              <a:rPr lang="en-US"/>
              <a:t>Blockchain Basics         Ledger Academy      9-23-2019</a:t>
            </a:r>
          </a:p>
        </p:txBody>
      </p:sp>
      <p:sp>
        <p:nvSpPr>
          <p:cNvPr id="4" name="Slide Number Placeholder 3">
            <a:extLst>
              <a:ext uri="{FF2B5EF4-FFF2-40B4-BE49-F238E27FC236}">
                <a16:creationId xmlns:a16="http://schemas.microsoft.com/office/drawing/2014/main" id="{04AAD0E5-5B13-4D73-BC89-5B1F251814C8}"/>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3811390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5C111-18BD-4D6F-962D-2E9D2AC0F1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7AAF202-5ED3-4784-A91B-AC0AF8C2BF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842C3DB-6416-46D5-B392-3141785B9F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681451-B8AD-4976-B708-D51B7DA0A49E}"/>
              </a:ext>
            </a:extLst>
          </p:cNvPr>
          <p:cNvSpPr>
            <a:spLocks noGrp="1"/>
          </p:cNvSpPr>
          <p:nvPr>
            <p:ph type="dt" sz="half" idx="10"/>
          </p:nvPr>
        </p:nvSpPr>
        <p:spPr/>
        <p:txBody>
          <a:bodyPr/>
          <a:lstStyle/>
          <a:p>
            <a:fld id="{A82741A6-CBA3-4D9F-80E2-D2316A9D763F}" type="datetime1">
              <a:rPr lang="en-US" smtClean="0"/>
              <a:t>10/28/2019</a:t>
            </a:fld>
            <a:endParaRPr lang="en-US"/>
          </a:p>
        </p:txBody>
      </p:sp>
      <p:sp>
        <p:nvSpPr>
          <p:cNvPr id="6" name="Footer Placeholder 5">
            <a:extLst>
              <a:ext uri="{FF2B5EF4-FFF2-40B4-BE49-F238E27FC236}">
                <a16:creationId xmlns:a16="http://schemas.microsoft.com/office/drawing/2014/main" id="{15F4C164-2056-4078-A0F4-3C82858C8F6C}"/>
              </a:ext>
            </a:extLst>
          </p:cNvPr>
          <p:cNvSpPr>
            <a:spLocks noGrp="1"/>
          </p:cNvSpPr>
          <p:nvPr>
            <p:ph type="ftr" sz="quarter" idx="11"/>
          </p:nvPr>
        </p:nvSpPr>
        <p:spPr/>
        <p:txBody>
          <a:bodyPr/>
          <a:lstStyle/>
          <a:p>
            <a:r>
              <a:rPr lang="en-US"/>
              <a:t>Blockchain Basics         Ledger Academy      9-23-2019</a:t>
            </a:r>
          </a:p>
        </p:txBody>
      </p:sp>
      <p:sp>
        <p:nvSpPr>
          <p:cNvPr id="7" name="Slide Number Placeholder 6">
            <a:extLst>
              <a:ext uri="{FF2B5EF4-FFF2-40B4-BE49-F238E27FC236}">
                <a16:creationId xmlns:a16="http://schemas.microsoft.com/office/drawing/2014/main" id="{08F12442-1CAF-43CF-B0BC-3F976B32A2DD}"/>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3646491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36661-9585-4049-913F-7D0960B8A9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D867F68-A799-4502-82D8-F695EAE57E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E5E8364-058D-44DF-B2AC-AE818F4860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D36AD6-93AA-4D22-AF47-1C0B994DF755}"/>
              </a:ext>
            </a:extLst>
          </p:cNvPr>
          <p:cNvSpPr>
            <a:spLocks noGrp="1"/>
          </p:cNvSpPr>
          <p:nvPr>
            <p:ph type="dt" sz="half" idx="10"/>
          </p:nvPr>
        </p:nvSpPr>
        <p:spPr/>
        <p:txBody>
          <a:bodyPr/>
          <a:lstStyle/>
          <a:p>
            <a:fld id="{25AD6B6B-D9ED-4F1D-9011-6176968923D8}" type="datetime1">
              <a:rPr lang="en-US" smtClean="0"/>
              <a:t>10/28/2019</a:t>
            </a:fld>
            <a:endParaRPr lang="en-US"/>
          </a:p>
        </p:txBody>
      </p:sp>
      <p:sp>
        <p:nvSpPr>
          <p:cNvPr id="6" name="Footer Placeholder 5">
            <a:extLst>
              <a:ext uri="{FF2B5EF4-FFF2-40B4-BE49-F238E27FC236}">
                <a16:creationId xmlns:a16="http://schemas.microsoft.com/office/drawing/2014/main" id="{AEE7205C-BB21-49A5-AF6E-E276BABCC63E}"/>
              </a:ext>
            </a:extLst>
          </p:cNvPr>
          <p:cNvSpPr>
            <a:spLocks noGrp="1"/>
          </p:cNvSpPr>
          <p:nvPr>
            <p:ph type="ftr" sz="quarter" idx="11"/>
          </p:nvPr>
        </p:nvSpPr>
        <p:spPr/>
        <p:txBody>
          <a:bodyPr/>
          <a:lstStyle/>
          <a:p>
            <a:r>
              <a:rPr lang="en-US"/>
              <a:t>Blockchain Basics         Ledger Academy      9-23-2019</a:t>
            </a:r>
          </a:p>
        </p:txBody>
      </p:sp>
      <p:sp>
        <p:nvSpPr>
          <p:cNvPr id="7" name="Slide Number Placeholder 6">
            <a:extLst>
              <a:ext uri="{FF2B5EF4-FFF2-40B4-BE49-F238E27FC236}">
                <a16:creationId xmlns:a16="http://schemas.microsoft.com/office/drawing/2014/main" id="{3CF316A0-F388-4EA8-9087-0F781C70F108}"/>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701895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E9A7E0-644D-41EF-911C-B8CCF18782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8ACC4EC-D262-40D8-9A70-4D1211F6A8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D5DD2D-4EA2-4179-8151-482C1BA60D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782BA2-F9DC-411E-871D-F4A0F4AF02FD}" type="datetime1">
              <a:rPr lang="en-US" smtClean="0"/>
              <a:t>10/28/2019</a:t>
            </a:fld>
            <a:endParaRPr lang="en-US"/>
          </a:p>
        </p:txBody>
      </p:sp>
      <p:sp>
        <p:nvSpPr>
          <p:cNvPr id="5" name="Footer Placeholder 4">
            <a:extLst>
              <a:ext uri="{FF2B5EF4-FFF2-40B4-BE49-F238E27FC236}">
                <a16:creationId xmlns:a16="http://schemas.microsoft.com/office/drawing/2014/main" id="{091C744C-D2DD-4F21-8849-D6C51906E9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Blockchain Basics         Ledger Academy      9-23-2019</a:t>
            </a:r>
          </a:p>
        </p:txBody>
      </p:sp>
      <p:sp>
        <p:nvSpPr>
          <p:cNvPr id="6" name="Slide Number Placeholder 5">
            <a:extLst>
              <a:ext uri="{FF2B5EF4-FFF2-40B4-BE49-F238E27FC236}">
                <a16:creationId xmlns:a16="http://schemas.microsoft.com/office/drawing/2014/main" id="{771114C7-5667-493F-BCBB-FF04F6A5C8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75F87-6AE3-42D0-A7F3-5B419137AF34}" type="slidenum">
              <a:rPr lang="en-US" smtClean="0"/>
              <a:t>‹#›</a:t>
            </a:fld>
            <a:endParaRPr lang="en-US"/>
          </a:p>
        </p:txBody>
      </p:sp>
    </p:spTree>
    <p:extLst>
      <p:ext uri="{BB962C8B-B14F-4D97-AF65-F5344CB8AC3E}">
        <p14:creationId xmlns:p14="http://schemas.microsoft.com/office/powerpoint/2010/main" val="2421590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 id="2147483666" r:id="rId13"/>
    <p:sldLayoutId id="2147483667" r:id="rId1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8.jp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3.jpg"/><Relationship Id="rId9"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ethereum.or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jpg"/><Relationship Id="rId4" Type="http://schemas.openxmlformats.org/officeDocument/2006/relationships/image" Target="../media/image38.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youtu.be/rIMKNkF6d28"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13.xml"/><Relationship Id="rId5" Type="http://schemas.openxmlformats.org/officeDocument/2006/relationships/hyperlink" Target="https://twitter.com/search?q=%23HyperledgerForum&amp;src=typed_query&amp;f=live" TargetMode="External"/><Relationship Id="rId4" Type="http://schemas.openxmlformats.org/officeDocument/2006/relationships/hyperlink" Target="https://events.linuxfoundation.org/events/hyperledger-global-forum-2020/register/" TargetMode="External"/></Relationships>
</file>

<file path=ppt/slides/_rels/slide43.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9.jpg"/><Relationship Id="rId3" Type="http://schemas.openxmlformats.org/officeDocument/2006/relationships/image" Target="../media/image49.png"/><Relationship Id="rId7" Type="http://schemas.openxmlformats.org/officeDocument/2006/relationships/image" Target="../media/image53.png"/><Relationship Id="rId12" Type="http://schemas.openxmlformats.org/officeDocument/2006/relationships/image" Target="../media/image58.png"/><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46.xml.rels><?xml version="1.0" encoding="UTF-8" standalone="yes"?>
<Relationships xmlns="http://schemas.openxmlformats.org/package/2006/relationships"><Relationship Id="rId3" Type="http://schemas.openxmlformats.org/officeDocument/2006/relationships/image" Target="../media/image66.jpg"/><Relationship Id="rId7" Type="http://schemas.openxmlformats.org/officeDocument/2006/relationships/image" Target="../media/image61.png"/><Relationship Id="rId2" Type="http://schemas.openxmlformats.org/officeDocument/2006/relationships/image" Target="../media/image65.jpg"/><Relationship Id="rId1" Type="http://schemas.openxmlformats.org/officeDocument/2006/relationships/slideLayout" Target="../slideLayouts/slideLayout7.xml"/><Relationship Id="rId6" Type="http://schemas.openxmlformats.org/officeDocument/2006/relationships/image" Target="../media/image69.jpg"/><Relationship Id="rId5" Type="http://schemas.openxmlformats.org/officeDocument/2006/relationships/image" Target="../media/image68.jpg"/><Relationship Id="rId4" Type="http://schemas.openxmlformats.org/officeDocument/2006/relationships/image" Target="../media/image67.jpg"/></Relationships>
</file>

<file path=ppt/slides/_rels/slide4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70.jpeg"/><Relationship Id="rId1" Type="http://schemas.openxmlformats.org/officeDocument/2006/relationships/slideLayout" Target="../slideLayouts/slideLayout7.xml"/><Relationship Id="rId5" Type="http://schemas.openxmlformats.org/officeDocument/2006/relationships/image" Target="../media/image72.jpg"/><Relationship Id="rId4" Type="http://schemas.openxmlformats.org/officeDocument/2006/relationships/image" Target="../media/image71.jpeg"/></Relationships>
</file>

<file path=ppt/slides/_rels/slide48.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image" Target="../media/image73.jpg"/><Relationship Id="rId1" Type="http://schemas.openxmlformats.org/officeDocument/2006/relationships/slideLayout" Target="../slideLayouts/slideLayout7.xml"/><Relationship Id="rId5" Type="http://schemas.openxmlformats.org/officeDocument/2006/relationships/image" Target="../media/image75.jpg"/><Relationship Id="rId4" Type="http://schemas.openxmlformats.org/officeDocument/2006/relationships/image" Target="../media/image63.png"/></Relationships>
</file>

<file path=ppt/slides/_rels/slide49.xml.rels><?xml version="1.0" encoding="UTF-8" standalone="yes"?>
<Relationships xmlns="http://schemas.openxmlformats.org/package/2006/relationships"><Relationship Id="rId3" Type="http://schemas.openxmlformats.org/officeDocument/2006/relationships/image" Target="../media/image77.jpg"/><Relationship Id="rId2" Type="http://schemas.openxmlformats.org/officeDocument/2006/relationships/image" Target="../media/image76.jpg"/><Relationship Id="rId1" Type="http://schemas.openxmlformats.org/officeDocument/2006/relationships/slideLayout" Target="../slideLayouts/slideLayout7.xml"/><Relationship Id="rId5" Type="http://schemas.openxmlformats.org/officeDocument/2006/relationships/image" Target="../media/image79.jpg"/><Relationship Id="rId4" Type="http://schemas.openxmlformats.org/officeDocument/2006/relationships/image" Target="../media/image7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5.xml"/><Relationship Id="rId1" Type="http://schemas.openxmlformats.org/officeDocument/2006/relationships/slideLayout" Target="../slideLayouts/slideLayout14.xml"/><Relationship Id="rId4" Type="http://schemas.openxmlformats.org/officeDocument/2006/relationships/hyperlink" Target="https://wiki.hyperledger.org/display/SISIG/2019-08-06+Meeting+notes"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6.xml"/><Relationship Id="rId1" Type="http://schemas.openxmlformats.org/officeDocument/2006/relationships/slideLayout" Target="../slideLayouts/slideLayout14.xml"/><Relationship Id="rId5" Type="http://schemas.openxmlformats.org/officeDocument/2006/relationships/hyperlink" Target="https://we-trade.com/" TargetMode="External"/><Relationship Id="rId4" Type="http://schemas.openxmlformats.org/officeDocument/2006/relationships/image" Target="../media/image82.png"/></Relationships>
</file>

<file path=ppt/slides/_rels/slide5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7.xml"/><Relationship Id="rId1" Type="http://schemas.openxmlformats.org/officeDocument/2006/relationships/slideLayout" Target="../slideLayouts/slideLayout12.xml"/><Relationship Id="rId5" Type="http://schemas.openxmlformats.org/officeDocument/2006/relationships/hyperlink" Target="https://www.hyperledger.org/resources/publications/orgbook-case-study" TargetMode="External"/><Relationship Id="rId4" Type="http://schemas.openxmlformats.org/officeDocument/2006/relationships/image" Target="../media/image8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ledgeracademy.com/" TargetMode="External"/><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www.slideshare.net/Evernym/what-is-selfsovereign-identity-ssi" TargetMode="Externa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7AF56-9999-484C-A768-D84708DC293A}"/>
              </a:ext>
            </a:extLst>
          </p:cNvPr>
          <p:cNvSpPr>
            <a:spLocks noGrp="1"/>
          </p:cNvSpPr>
          <p:nvPr>
            <p:ph type="ctrTitle"/>
          </p:nvPr>
        </p:nvSpPr>
        <p:spPr/>
        <p:txBody>
          <a:bodyPr/>
          <a:lstStyle/>
          <a:p>
            <a:r>
              <a:rPr lang="en-US" dirty="0">
                <a:latin typeface="Arial Rounded MT Bold" panose="020F0704030504030204" pitchFamily="34" charset="0"/>
              </a:rPr>
              <a:t>Blockchain Basics</a:t>
            </a:r>
          </a:p>
        </p:txBody>
      </p:sp>
      <p:sp>
        <p:nvSpPr>
          <p:cNvPr id="3" name="Subtitle 2">
            <a:extLst>
              <a:ext uri="{FF2B5EF4-FFF2-40B4-BE49-F238E27FC236}">
                <a16:creationId xmlns:a16="http://schemas.microsoft.com/office/drawing/2014/main" id="{1646F78D-20FF-490C-9865-67A268019DF3}"/>
              </a:ext>
            </a:extLst>
          </p:cNvPr>
          <p:cNvSpPr>
            <a:spLocks noGrp="1"/>
          </p:cNvSpPr>
          <p:nvPr>
            <p:ph type="subTitle" idx="1"/>
          </p:nvPr>
        </p:nvSpPr>
        <p:spPr/>
        <p:txBody>
          <a:bodyPr/>
          <a:lstStyle/>
          <a:p>
            <a:r>
              <a:rPr lang="en-US" dirty="0"/>
              <a:t>Ledger Academy</a:t>
            </a:r>
          </a:p>
          <a:p>
            <a:r>
              <a:rPr lang="en-US" dirty="0"/>
              <a:t>10-28-2019</a:t>
            </a:r>
          </a:p>
        </p:txBody>
      </p:sp>
    </p:spTree>
    <p:extLst>
      <p:ext uri="{BB962C8B-B14F-4D97-AF65-F5344CB8AC3E}">
        <p14:creationId xmlns:p14="http://schemas.microsoft.com/office/powerpoint/2010/main" val="467520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F5DDF-5BF0-4745-AB76-0BB824FA7CC6}"/>
              </a:ext>
            </a:extLst>
          </p:cNvPr>
          <p:cNvSpPr>
            <a:spLocks noGrp="1"/>
          </p:cNvSpPr>
          <p:nvPr>
            <p:ph type="title"/>
          </p:nvPr>
        </p:nvSpPr>
        <p:spPr>
          <a:xfrm>
            <a:off x="839788" y="365125"/>
            <a:ext cx="8422199" cy="45719"/>
          </a:xfrm>
        </p:spPr>
        <p:txBody>
          <a:bodyPr>
            <a:normAutofit fontScale="90000"/>
          </a:bodyPr>
          <a:lstStyle/>
          <a:p>
            <a:r>
              <a:rPr lang="en-US" dirty="0"/>
              <a:t>Distributed Ledger Technology</a:t>
            </a:r>
          </a:p>
        </p:txBody>
      </p:sp>
      <p:sp>
        <p:nvSpPr>
          <p:cNvPr id="7" name="Footer Placeholder 6">
            <a:extLst>
              <a:ext uri="{FF2B5EF4-FFF2-40B4-BE49-F238E27FC236}">
                <a16:creationId xmlns:a16="http://schemas.microsoft.com/office/drawing/2014/main" id="{FD85F0FF-CB29-4E16-8DC1-7F3FED84CA85}"/>
              </a:ext>
            </a:extLst>
          </p:cNvPr>
          <p:cNvSpPr>
            <a:spLocks noGrp="1"/>
          </p:cNvSpPr>
          <p:nvPr>
            <p:ph type="ftr" sz="quarter" idx="11"/>
          </p:nvPr>
        </p:nvSpPr>
        <p:spPr/>
        <p:txBody>
          <a:bodyPr/>
          <a:lstStyle/>
          <a:p>
            <a:r>
              <a:rPr lang="en-US"/>
              <a:t>Blockchain Basics         Ledger Academy      9-23-2019</a:t>
            </a:r>
          </a:p>
        </p:txBody>
      </p:sp>
      <p:sp>
        <p:nvSpPr>
          <p:cNvPr id="19" name="Title 1">
            <a:extLst>
              <a:ext uri="{FF2B5EF4-FFF2-40B4-BE49-F238E27FC236}">
                <a16:creationId xmlns:a16="http://schemas.microsoft.com/office/drawing/2014/main" id="{93138317-B425-47E4-9A82-F69FC36647B0}"/>
              </a:ext>
            </a:extLst>
          </p:cNvPr>
          <p:cNvSpPr txBox="1">
            <a:spLocks/>
          </p:cNvSpPr>
          <p:nvPr/>
        </p:nvSpPr>
        <p:spPr>
          <a:xfrm>
            <a:off x="730664" y="303167"/>
            <a:ext cx="8596668" cy="13208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Trade:</a:t>
            </a:r>
            <a:endParaRPr lang="en-US" dirty="0"/>
          </a:p>
        </p:txBody>
      </p:sp>
      <p:sp>
        <p:nvSpPr>
          <p:cNvPr id="20" name="TextBox 19">
            <a:extLst>
              <a:ext uri="{FF2B5EF4-FFF2-40B4-BE49-F238E27FC236}">
                <a16:creationId xmlns:a16="http://schemas.microsoft.com/office/drawing/2014/main" id="{C3CEF09F-19FF-4C09-89C5-B74EBD31F22B}"/>
              </a:ext>
            </a:extLst>
          </p:cNvPr>
          <p:cNvSpPr txBox="1"/>
          <p:nvPr/>
        </p:nvSpPr>
        <p:spPr>
          <a:xfrm>
            <a:off x="832977" y="1112979"/>
            <a:ext cx="6109252" cy="369332"/>
          </a:xfrm>
          <a:prstGeom prst="rect">
            <a:avLst/>
          </a:prstGeom>
          <a:noFill/>
        </p:spPr>
        <p:txBody>
          <a:bodyPr wrap="square" rtlCol="0">
            <a:spAutoFit/>
          </a:bodyPr>
          <a:lstStyle/>
          <a:p>
            <a:r>
              <a:rPr lang="en-US" dirty="0"/>
              <a:t>First form was bartering , informal rules.  </a:t>
            </a:r>
          </a:p>
        </p:txBody>
      </p:sp>
      <p:sp>
        <p:nvSpPr>
          <p:cNvPr id="21" name="TextBox 20">
            <a:extLst>
              <a:ext uri="{FF2B5EF4-FFF2-40B4-BE49-F238E27FC236}">
                <a16:creationId xmlns:a16="http://schemas.microsoft.com/office/drawing/2014/main" id="{3D6E02EE-45B6-4EF3-817D-9B611C81D41B}"/>
              </a:ext>
            </a:extLst>
          </p:cNvPr>
          <p:cNvSpPr txBox="1"/>
          <p:nvPr/>
        </p:nvSpPr>
        <p:spPr>
          <a:xfrm>
            <a:off x="2480253" y="3481100"/>
            <a:ext cx="7805529" cy="369332"/>
          </a:xfrm>
          <a:prstGeom prst="rect">
            <a:avLst/>
          </a:prstGeom>
          <a:noFill/>
        </p:spPr>
        <p:txBody>
          <a:bodyPr wrap="square" rtlCol="0">
            <a:spAutoFit/>
          </a:bodyPr>
          <a:lstStyle/>
          <a:p>
            <a:r>
              <a:rPr lang="en-US" dirty="0"/>
              <a:t>Fiat currency –Backed by Government ( because I said so) .</a:t>
            </a:r>
          </a:p>
        </p:txBody>
      </p:sp>
      <p:sp>
        <p:nvSpPr>
          <p:cNvPr id="22" name="TextBox 21">
            <a:extLst>
              <a:ext uri="{FF2B5EF4-FFF2-40B4-BE49-F238E27FC236}">
                <a16:creationId xmlns:a16="http://schemas.microsoft.com/office/drawing/2014/main" id="{0EF69885-296D-4AFC-96D7-9EEB6F48ACA5}"/>
              </a:ext>
            </a:extLst>
          </p:cNvPr>
          <p:cNvSpPr txBox="1"/>
          <p:nvPr/>
        </p:nvSpPr>
        <p:spPr>
          <a:xfrm>
            <a:off x="4600227" y="2108824"/>
            <a:ext cx="4558748" cy="1200329"/>
          </a:xfrm>
          <a:prstGeom prst="rect">
            <a:avLst/>
          </a:prstGeom>
          <a:noFill/>
        </p:spPr>
        <p:txBody>
          <a:bodyPr wrap="square" rtlCol="0">
            <a:spAutoFit/>
          </a:bodyPr>
          <a:lstStyle/>
          <a:p>
            <a:r>
              <a:rPr lang="en-US" dirty="0"/>
              <a:t>Purpose of Currency </a:t>
            </a:r>
            <a:br>
              <a:rPr lang="en-US" dirty="0"/>
            </a:br>
            <a:r>
              <a:rPr lang="en-US" dirty="0"/>
              <a:t>1. Medium For Exchange.</a:t>
            </a:r>
          </a:p>
          <a:p>
            <a:r>
              <a:rPr lang="en-US" dirty="0"/>
              <a:t>2. Store of value over time</a:t>
            </a:r>
          </a:p>
          <a:p>
            <a:r>
              <a:rPr lang="en-US" dirty="0"/>
              <a:t>3. Accepted as a measure of worth.</a:t>
            </a:r>
          </a:p>
        </p:txBody>
      </p:sp>
      <p:pic>
        <p:nvPicPr>
          <p:cNvPr id="23" name="Picture 22" descr="A screen shot of a person&#10;&#10;Description generated with very high confidence">
            <a:extLst>
              <a:ext uri="{FF2B5EF4-FFF2-40B4-BE49-F238E27FC236}">
                <a16:creationId xmlns:a16="http://schemas.microsoft.com/office/drawing/2014/main" id="{DD8BE9DC-8C78-405D-A3D4-E760BBB978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68154" y="651360"/>
            <a:ext cx="2739334" cy="1596010"/>
          </a:xfrm>
          <a:prstGeom prst="rect">
            <a:avLst/>
          </a:prstGeom>
        </p:spPr>
      </p:pic>
      <p:sp>
        <p:nvSpPr>
          <p:cNvPr id="24" name="Rectangle 23">
            <a:extLst>
              <a:ext uri="{FF2B5EF4-FFF2-40B4-BE49-F238E27FC236}">
                <a16:creationId xmlns:a16="http://schemas.microsoft.com/office/drawing/2014/main" id="{34D5D652-DD9B-4762-BD7E-2FC6546E5C92}"/>
              </a:ext>
            </a:extLst>
          </p:cNvPr>
          <p:cNvSpPr/>
          <p:nvPr/>
        </p:nvSpPr>
        <p:spPr>
          <a:xfrm>
            <a:off x="730664" y="1740287"/>
            <a:ext cx="3472425" cy="923330"/>
          </a:xfrm>
          <a:prstGeom prst="rect">
            <a:avLst/>
          </a:prstGeom>
          <a:noFill/>
        </p:spPr>
        <p:txBody>
          <a:bodyPr wrap="none" lIns="91440" tIns="45720" rIns="91440" bIns="45720">
            <a:spAutoFit/>
          </a:bodyPr>
          <a:lstStyle/>
          <a:p>
            <a:pPr algn="ctr"/>
            <a:r>
              <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CURRENCY</a:t>
            </a:r>
          </a:p>
        </p:txBody>
      </p:sp>
      <p:pic>
        <p:nvPicPr>
          <p:cNvPr id="25" name="Picture 24" descr="A close up of a white building&#10;&#10;Description generated with very high confidence">
            <a:extLst>
              <a:ext uri="{FF2B5EF4-FFF2-40B4-BE49-F238E27FC236}">
                <a16:creationId xmlns:a16="http://schemas.microsoft.com/office/drawing/2014/main" id="{8DC4793C-832A-49CD-ACFD-05A5F4A9E7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500" y="2777611"/>
            <a:ext cx="2248214" cy="2086266"/>
          </a:xfrm>
          <a:prstGeom prst="rect">
            <a:avLst/>
          </a:prstGeom>
        </p:spPr>
      </p:pic>
      <p:pic>
        <p:nvPicPr>
          <p:cNvPr id="26" name="Picture 25" descr="A picture containing screenshot&#10;&#10;Description generated with very high confidence">
            <a:extLst>
              <a:ext uri="{FF2B5EF4-FFF2-40B4-BE49-F238E27FC236}">
                <a16:creationId xmlns:a16="http://schemas.microsoft.com/office/drawing/2014/main" id="{94BF4AB1-45B2-447E-9789-4CE81DBA9D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66876" y="4349273"/>
            <a:ext cx="2483855" cy="1490313"/>
          </a:xfrm>
          <a:prstGeom prst="rect">
            <a:avLst/>
          </a:prstGeom>
        </p:spPr>
      </p:pic>
      <p:sp>
        <p:nvSpPr>
          <p:cNvPr id="27" name="TextBox 26">
            <a:extLst>
              <a:ext uri="{FF2B5EF4-FFF2-40B4-BE49-F238E27FC236}">
                <a16:creationId xmlns:a16="http://schemas.microsoft.com/office/drawing/2014/main" id="{F1106CF6-AB2D-433F-B75E-53AEA3FAEA69}"/>
              </a:ext>
            </a:extLst>
          </p:cNvPr>
          <p:cNvSpPr txBox="1"/>
          <p:nvPr/>
        </p:nvSpPr>
        <p:spPr>
          <a:xfrm>
            <a:off x="5398603" y="4236230"/>
            <a:ext cx="6589897" cy="369332"/>
          </a:xfrm>
          <a:prstGeom prst="rect">
            <a:avLst/>
          </a:prstGeom>
          <a:noFill/>
        </p:spPr>
        <p:txBody>
          <a:bodyPr wrap="square" rtlCol="0">
            <a:spAutoFit/>
          </a:bodyPr>
          <a:lstStyle/>
          <a:p>
            <a:r>
              <a:rPr lang="en-US" dirty="0"/>
              <a:t>Online transactions. Centralized ledgers  Single point of control. </a:t>
            </a:r>
          </a:p>
        </p:txBody>
      </p:sp>
      <p:sp>
        <p:nvSpPr>
          <p:cNvPr id="28" name="Rectangle 27">
            <a:extLst>
              <a:ext uri="{FF2B5EF4-FFF2-40B4-BE49-F238E27FC236}">
                <a16:creationId xmlns:a16="http://schemas.microsoft.com/office/drawing/2014/main" id="{8ABA0254-B1DF-4F32-911C-D19CE4C502F7}"/>
              </a:ext>
            </a:extLst>
          </p:cNvPr>
          <p:cNvSpPr/>
          <p:nvPr/>
        </p:nvSpPr>
        <p:spPr>
          <a:xfrm>
            <a:off x="5071329" y="4721882"/>
            <a:ext cx="6131935" cy="923330"/>
          </a:xfrm>
          <a:prstGeom prst="rect">
            <a:avLst/>
          </a:prstGeom>
          <a:noFill/>
        </p:spPr>
        <p:txBody>
          <a:bodyPr wrap="none" lIns="91440" tIns="45720" rIns="91440" bIns="45720">
            <a:spAutoFit/>
          </a:bodyPr>
          <a:lstStyle/>
          <a:p>
            <a:pPr algn="ctr"/>
            <a:r>
              <a:rPr 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CRYPTOCURRENCY</a:t>
            </a:r>
          </a:p>
        </p:txBody>
      </p:sp>
      <p:sp>
        <p:nvSpPr>
          <p:cNvPr id="29" name="TextBox 28">
            <a:extLst>
              <a:ext uri="{FF2B5EF4-FFF2-40B4-BE49-F238E27FC236}">
                <a16:creationId xmlns:a16="http://schemas.microsoft.com/office/drawing/2014/main" id="{5D827C75-8C6C-4509-9F9D-D1200F9AFF02}"/>
              </a:ext>
            </a:extLst>
          </p:cNvPr>
          <p:cNvSpPr txBox="1"/>
          <p:nvPr/>
        </p:nvSpPr>
        <p:spPr>
          <a:xfrm>
            <a:off x="6752386" y="5817704"/>
            <a:ext cx="4813179" cy="369332"/>
          </a:xfrm>
          <a:prstGeom prst="rect">
            <a:avLst/>
          </a:prstGeom>
          <a:noFill/>
        </p:spPr>
        <p:txBody>
          <a:bodyPr wrap="square" rtlCol="0">
            <a:spAutoFit/>
          </a:bodyPr>
          <a:lstStyle/>
          <a:p>
            <a:r>
              <a:rPr lang="en-US" dirty="0"/>
              <a:t>Because we can prove it.</a:t>
            </a:r>
          </a:p>
        </p:txBody>
      </p:sp>
    </p:spTree>
    <p:extLst>
      <p:ext uri="{BB962C8B-B14F-4D97-AF65-F5344CB8AC3E}">
        <p14:creationId xmlns:p14="http://schemas.microsoft.com/office/powerpoint/2010/main" val="2120619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down)">
                                      <p:cBhvr>
                                        <p:cTn id="11" dur="500"/>
                                        <p:tgtEl>
                                          <p:spTgt spid="2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2">
                                            <p:txEl>
                                              <p:pRg st="0" end="0"/>
                                            </p:txEl>
                                          </p:spTgt>
                                        </p:tgtEl>
                                        <p:attrNameLst>
                                          <p:attrName>style.visibility</p:attrName>
                                        </p:attrNameLst>
                                      </p:cBhvr>
                                      <p:to>
                                        <p:strVal val="visible"/>
                                      </p:to>
                                    </p:set>
                                    <p:animEffect transition="in" filter="wipe(down)">
                                      <p:cBhvr>
                                        <p:cTn id="24" dur="500"/>
                                        <p:tgtEl>
                                          <p:spTgt spid="22">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2">
                                            <p:txEl>
                                              <p:pRg st="1" end="1"/>
                                            </p:txEl>
                                          </p:spTgt>
                                        </p:tgtEl>
                                        <p:attrNameLst>
                                          <p:attrName>style.visibility</p:attrName>
                                        </p:attrNameLst>
                                      </p:cBhvr>
                                      <p:to>
                                        <p:strVal val="visible"/>
                                      </p:to>
                                    </p:set>
                                    <p:animEffect transition="in" filter="wipe(down)">
                                      <p:cBhvr>
                                        <p:cTn id="29" dur="500"/>
                                        <p:tgtEl>
                                          <p:spTgt spid="22">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22">
                                            <p:txEl>
                                              <p:pRg st="2" end="2"/>
                                            </p:txEl>
                                          </p:spTgt>
                                        </p:tgtEl>
                                        <p:attrNameLst>
                                          <p:attrName>style.visibility</p:attrName>
                                        </p:attrNameLst>
                                      </p:cBhvr>
                                      <p:to>
                                        <p:strVal val="visible"/>
                                      </p:to>
                                    </p:set>
                                    <p:animEffect transition="in" filter="wipe(down)">
                                      <p:cBhvr>
                                        <p:cTn id="34" dur="500"/>
                                        <p:tgtEl>
                                          <p:spTgt spid="22">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down)">
                                      <p:cBhvr>
                                        <p:cTn id="39" dur="500"/>
                                        <p:tgtEl>
                                          <p:spTgt spid="21"/>
                                        </p:tgtEl>
                                      </p:cBhvr>
                                    </p:animEffect>
                                  </p:childTnLst>
                                </p:cTn>
                              </p:par>
                              <p:par>
                                <p:cTn id="40" presetID="22" presetClass="entr" presetSubtype="4"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down)">
                                      <p:cBhvr>
                                        <p:cTn id="42" dur="500"/>
                                        <p:tgtEl>
                                          <p:spTgt spid="25"/>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ppt_w</p:attrName>
                                        </p:attrNameLst>
                                      </p:cBhvr>
                                      <p:tavLst>
                                        <p:tav tm="0">
                                          <p:val>
                                            <p:fltVal val="0"/>
                                          </p:val>
                                        </p:tav>
                                        <p:tav tm="100000">
                                          <p:val>
                                            <p:strVal val="#ppt_w"/>
                                          </p:val>
                                        </p:tav>
                                      </p:tavLst>
                                    </p:anim>
                                    <p:anim calcmode="lin" valueType="num">
                                      <p:cBhvr>
                                        <p:cTn id="56" dur="500" fill="hold"/>
                                        <p:tgtEl>
                                          <p:spTgt spid="28"/>
                                        </p:tgtEl>
                                        <p:attrNameLst>
                                          <p:attrName>ppt_h</p:attrName>
                                        </p:attrNameLst>
                                      </p:cBhvr>
                                      <p:tavLst>
                                        <p:tav tm="0">
                                          <p:val>
                                            <p:fltVal val="0"/>
                                          </p:val>
                                        </p:tav>
                                        <p:tav tm="100000">
                                          <p:val>
                                            <p:strVal val="#ppt_h"/>
                                          </p:val>
                                        </p:tav>
                                      </p:tavLst>
                                    </p:anim>
                                    <p:animEffect transition="in" filter="fade">
                                      <p:cBhvr>
                                        <p:cTn id="57" dur="500"/>
                                        <p:tgtEl>
                                          <p:spTgt spid="28"/>
                                        </p:tgtEl>
                                      </p:cBhvr>
                                    </p:animEffec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4"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8FC47B5F-A4BA-4F82-8FB0-ED88993BD73A}"/>
              </a:ext>
            </a:extLst>
          </p:cNvPr>
          <p:cNvSpPr>
            <a:spLocks noGrp="1"/>
          </p:cNvSpPr>
          <p:nvPr>
            <p:ph type="ftr" sz="quarter" idx="11"/>
          </p:nvPr>
        </p:nvSpPr>
        <p:spPr/>
        <p:txBody>
          <a:bodyPr/>
          <a:lstStyle/>
          <a:p>
            <a:r>
              <a:rPr lang="en-US"/>
              <a:t>Blockchain Basics         Ledger Academy      9-23-2019</a:t>
            </a:r>
          </a:p>
        </p:txBody>
      </p:sp>
      <p:sp>
        <p:nvSpPr>
          <p:cNvPr id="8" name="Title 1">
            <a:extLst>
              <a:ext uri="{FF2B5EF4-FFF2-40B4-BE49-F238E27FC236}">
                <a16:creationId xmlns:a16="http://schemas.microsoft.com/office/drawing/2014/main" id="{3B926563-D0FD-4CEF-BAFA-4F0B850B87C2}"/>
              </a:ext>
            </a:extLst>
          </p:cNvPr>
          <p:cNvSpPr>
            <a:spLocks noGrp="1"/>
          </p:cNvSpPr>
          <p:nvPr>
            <p:ph type="title"/>
          </p:nvPr>
        </p:nvSpPr>
        <p:spPr>
          <a:xfrm>
            <a:off x="839788" y="365125"/>
            <a:ext cx="10515600" cy="1325563"/>
          </a:xfrm>
        </p:spPr>
        <p:txBody>
          <a:bodyPr>
            <a:normAutofit/>
          </a:bodyPr>
          <a:lstStyle/>
          <a:p>
            <a:r>
              <a:rPr lang="en-US" dirty="0"/>
              <a:t>Distributed Ledger Technology</a:t>
            </a:r>
          </a:p>
        </p:txBody>
      </p:sp>
      <p:pic>
        <p:nvPicPr>
          <p:cNvPr id="9" name="1479932728445-v0ch3x">
            <a:hlinkClick r:id="" action="ppaction://media"/>
            <a:extLst>
              <a:ext uri="{FF2B5EF4-FFF2-40B4-BE49-F238E27FC236}">
                <a16:creationId xmlns:a16="http://schemas.microsoft.com/office/drawing/2014/main" id="{A3AC4E01-7717-4E74-A640-5B36413075A9}"/>
              </a:ext>
            </a:extLst>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4"/>
          <a:stretch>
            <a:fillRect/>
          </a:stretch>
        </p:blipFill>
        <p:spPr>
          <a:xfrm>
            <a:off x="4038600" y="1594079"/>
            <a:ext cx="4114799" cy="4114799"/>
          </a:xfrm>
        </p:spPr>
      </p:pic>
    </p:spTree>
    <p:extLst>
      <p:ext uri="{BB962C8B-B14F-4D97-AF65-F5344CB8AC3E}">
        <p14:creationId xmlns:p14="http://schemas.microsoft.com/office/powerpoint/2010/main" val="2515701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9967"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39967"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9"/>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9"/>
                                        </p:tgtEl>
                                      </p:cBhvr>
                                    </p:cmd>
                                  </p:childTnLst>
                                </p:cTn>
                              </p:par>
                            </p:childTnLst>
                          </p:cTn>
                        </p:par>
                      </p:childTnLst>
                    </p:cTn>
                  </p:par>
                </p:childTnLst>
              </p:cTn>
              <p:nextCondLst>
                <p:cond evt="onClick" delay="0">
                  <p:tgtEl>
                    <p:spTgt spid="9"/>
                  </p:tgtEl>
                </p:cond>
              </p:nextCondLst>
            </p:seq>
            <p:video>
              <p:cMediaNode vol="80000">
                <p:cTn id="16" fill="hold" display="0">
                  <p:stCondLst>
                    <p:cond delay="indefinite"/>
                  </p:stCondLst>
                </p:cTn>
                <p:tgtEl>
                  <p:spTgt spid="9"/>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A8802-4894-4D2D-ABF3-6B08F58DB5FD}"/>
              </a:ext>
            </a:extLst>
          </p:cNvPr>
          <p:cNvSpPr>
            <a:spLocks noGrp="1"/>
          </p:cNvSpPr>
          <p:nvPr>
            <p:ph type="title"/>
          </p:nvPr>
        </p:nvSpPr>
        <p:spPr/>
        <p:txBody>
          <a:bodyPr/>
          <a:lstStyle/>
          <a:p>
            <a:r>
              <a:rPr lang="en-US" dirty="0"/>
              <a:t>Origin of Internet</a:t>
            </a:r>
          </a:p>
        </p:txBody>
      </p:sp>
      <p:sp>
        <p:nvSpPr>
          <p:cNvPr id="3" name="Content Placeholder 2">
            <a:extLst>
              <a:ext uri="{FF2B5EF4-FFF2-40B4-BE49-F238E27FC236}">
                <a16:creationId xmlns:a16="http://schemas.microsoft.com/office/drawing/2014/main" id="{2DD13F46-1132-471E-9D5E-1016EB43DE7E}"/>
              </a:ext>
            </a:extLst>
          </p:cNvPr>
          <p:cNvSpPr>
            <a:spLocks noGrp="1"/>
          </p:cNvSpPr>
          <p:nvPr>
            <p:ph idx="1"/>
          </p:nvPr>
        </p:nvSpPr>
        <p:spPr>
          <a:xfrm>
            <a:off x="689113" y="1152941"/>
            <a:ext cx="10825553" cy="6248400"/>
          </a:xfrm>
        </p:spPr>
        <p:txBody>
          <a:bodyPr>
            <a:normAutofit/>
          </a:bodyPr>
          <a:lstStyle/>
          <a:p>
            <a:pPr lvl="1"/>
            <a:r>
              <a:rPr lang="en-US" dirty="0"/>
              <a:t>Electronic computers in the 1950s</a:t>
            </a:r>
          </a:p>
          <a:p>
            <a:pPr lvl="1"/>
            <a:r>
              <a:rPr lang="en-US" dirty="0"/>
              <a:t>1960 DARPA attempt to create a decentralized computer system</a:t>
            </a:r>
          </a:p>
          <a:p>
            <a:pPr lvl="1"/>
            <a:r>
              <a:rPr lang="en-US" dirty="0"/>
              <a:t>in 1969 The first message was sent over the ARPANET, the defense departments first attempt at a WIDE AREA NETWORK, from a laboratory at UCLA  to the second network node at Stanford Research Institute.</a:t>
            </a:r>
          </a:p>
          <a:p>
            <a:pPr lvl="2"/>
            <a:r>
              <a:rPr lang="en-US" dirty="0"/>
              <a:t>Packet switching, communication protocols were being developed.</a:t>
            </a:r>
          </a:p>
          <a:p>
            <a:pPr lvl="1"/>
            <a:r>
              <a:rPr lang="en-US" dirty="0"/>
              <a:t>1970s The INTERNET PROTOCOL SUITE (TCP/IP) was developed by R. Kahn and V. Cerf and became the standard networking protocol.</a:t>
            </a:r>
          </a:p>
          <a:p>
            <a:pPr lvl="1"/>
            <a:r>
              <a:rPr lang="en-US" dirty="0"/>
              <a:t>1980s -1990’s,CERN in Switzerland, British computer scientist Tim Berners-Lee inventing the World Wide Web and in doing so the first web server, and the first web browser, resulted in a database called  the WORLD WIDE WEB  that used  linking hypertext documents into an information system, accessible from any node on the network. </a:t>
            </a:r>
          </a:p>
        </p:txBody>
      </p:sp>
      <p:pic>
        <p:nvPicPr>
          <p:cNvPr id="4" name="Picture 3">
            <a:extLst>
              <a:ext uri="{FF2B5EF4-FFF2-40B4-BE49-F238E27FC236}">
                <a16:creationId xmlns:a16="http://schemas.microsoft.com/office/drawing/2014/main" id="{2FB9E6AA-5023-4617-8D8A-43743EFFCE06}"/>
              </a:ext>
            </a:extLst>
          </p:cNvPr>
          <p:cNvPicPr>
            <a:picLocks noChangeAspect="1"/>
          </p:cNvPicPr>
          <p:nvPr/>
        </p:nvPicPr>
        <p:blipFill>
          <a:blip r:embed="rId3"/>
          <a:stretch>
            <a:fillRect/>
          </a:stretch>
        </p:blipFill>
        <p:spPr>
          <a:xfrm>
            <a:off x="4973453" y="48381"/>
            <a:ext cx="1516879" cy="1516879"/>
          </a:xfrm>
          <a:prstGeom prst="rect">
            <a:avLst/>
          </a:prstGeom>
        </p:spPr>
      </p:pic>
      <p:pic>
        <p:nvPicPr>
          <p:cNvPr id="5" name="Picture 4">
            <a:extLst>
              <a:ext uri="{FF2B5EF4-FFF2-40B4-BE49-F238E27FC236}">
                <a16:creationId xmlns:a16="http://schemas.microsoft.com/office/drawing/2014/main" id="{7947941B-3875-4080-9BCD-5716CC89A42A}"/>
              </a:ext>
            </a:extLst>
          </p:cNvPr>
          <p:cNvPicPr>
            <a:picLocks noChangeAspect="1"/>
          </p:cNvPicPr>
          <p:nvPr/>
        </p:nvPicPr>
        <p:blipFill>
          <a:blip r:embed="rId4"/>
          <a:stretch>
            <a:fillRect/>
          </a:stretch>
        </p:blipFill>
        <p:spPr>
          <a:xfrm>
            <a:off x="7936821" y="103906"/>
            <a:ext cx="940626" cy="1405827"/>
          </a:xfrm>
          <a:prstGeom prst="rect">
            <a:avLst/>
          </a:prstGeom>
        </p:spPr>
      </p:pic>
      <p:cxnSp>
        <p:nvCxnSpPr>
          <p:cNvPr id="7" name="Straight Arrow Connector 6">
            <a:extLst>
              <a:ext uri="{FF2B5EF4-FFF2-40B4-BE49-F238E27FC236}">
                <a16:creationId xmlns:a16="http://schemas.microsoft.com/office/drawing/2014/main" id="{2D5CBA3F-8A2A-4E6E-ACE7-83C01E25299E}"/>
              </a:ext>
            </a:extLst>
          </p:cNvPr>
          <p:cNvCxnSpPr>
            <a:cxnSpLocks/>
          </p:cNvCxnSpPr>
          <p:nvPr/>
        </p:nvCxnSpPr>
        <p:spPr>
          <a:xfrm>
            <a:off x="6369132" y="651963"/>
            <a:ext cx="1418602" cy="0"/>
          </a:xfrm>
          <a:prstGeom prst="straightConnector1">
            <a:avLst/>
          </a:prstGeom>
          <a:ln w="130175">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D2FDF80B-D825-45FA-8A91-53824C6819D2}"/>
              </a:ext>
            </a:extLst>
          </p:cNvPr>
          <p:cNvPicPr>
            <a:picLocks noChangeAspect="1"/>
          </p:cNvPicPr>
          <p:nvPr/>
        </p:nvPicPr>
        <p:blipFill>
          <a:blip r:embed="rId5"/>
          <a:stretch>
            <a:fillRect/>
          </a:stretch>
        </p:blipFill>
        <p:spPr>
          <a:xfrm>
            <a:off x="9394018" y="144013"/>
            <a:ext cx="2463133" cy="1516879"/>
          </a:xfrm>
          <a:prstGeom prst="rect">
            <a:avLst/>
          </a:prstGeom>
        </p:spPr>
      </p:pic>
      <p:sp>
        <p:nvSpPr>
          <p:cNvPr id="10" name="TextBox 9">
            <a:extLst>
              <a:ext uri="{FF2B5EF4-FFF2-40B4-BE49-F238E27FC236}">
                <a16:creationId xmlns:a16="http://schemas.microsoft.com/office/drawing/2014/main" id="{6C08D8BA-D437-424E-8A53-089F1070427D}"/>
              </a:ext>
            </a:extLst>
          </p:cNvPr>
          <p:cNvSpPr txBox="1"/>
          <p:nvPr/>
        </p:nvSpPr>
        <p:spPr>
          <a:xfrm>
            <a:off x="9841956" y="506610"/>
            <a:ext cx="2083035" cy="646331"/>
          </a:xfrm>
          <a:prstGeom prst="rect">
            <a:avLst/>
          </a:prstGeom>
          <a:noFill/>
        </p:spPr>
        <p:txBody>
          <a:bodyPr wrap="square" rtlCol="0">
            <a:spAutoFit/>
          </a:bodyPr>
          <a:lstStyle/>
          <a:p>
            <a:r>
              <a:rPr lang="en-US" sz="3600" dirty="0"/>
              <a:t>WWW</a:t>
            </a:r>
          </a:p>
        </p:txBody>
      </p:sp>
    </p:spTree>
    <p:extLst>
      <p:ext uri="{BB962C8B-B14F-4D97-AF65-F5344CB8AC3E}">
        <p14:creationId xmlns:p14="http://schemas.microsoft.com/office/powerpoint/2010/main" val="2447124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6"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80">
                                          <p:stCondLst>
                                            <p:cond delay="0"/>
                                          </p:stCondLst>
                                        </p:cTn>
                                        <p:tgtEl>
                                          <p:spTgt spid="7"/>
                                        </p:tgtEl>
                                      </p:cBhvr>
                                    </p:animEffect>
                                    <p:anim calcmode="lin" valueType="num">
                                      <p:cBhvr>
                                        <p:cTn id="2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9" dur="26">
                                          <p:stCondLst>
                                            <p:cond delay="650"/>
                                          </p:stCondLst>
                                        </p:cTn>
                                        <p:tgtEl>
                                          <p:spTgt spid="7"/>
                                        </p:tgtEl>
                                      </p:cBhvr>
                                      <p:to x="100000" y="60000"/>
                                    </p:animScale>
                                    <p:animScale>
                                      <p:cBhvr>
                                        <p:cTn id="30" dur="166" decel="50000">
                                          <p:stCondLst>
                                            <p:cond delay="676"/>
                                          </p:stCondLst>
                                        </p:cTn>
                                        <p:tgtEl>
                                          <p:spTgt spid="7"/>
                                        </p:tgtEl>
                                      </p:cBhvr>
                                      <p:to x="100000" y="100000"/>
                                    </p:animScale>
                                    <p:animScale>
                                      <p:cBhvr>
                                        <p:cTn id="31" dur="26">
                                          <p:stCondLst>
                                            <p:cond delay="1312"/>
                                          </p:stCondLst>
                                        </p:cTn>
                                        <p:tgtEl>
                                          <p:spTgt spid="7"/>
                                        </p:tgtEl>
                                      </p:cBhvr>
                                      <p:to x="100000" y="80000"/>
                                    </p:animScale>
                                    <p:animScale>
                                      <p:cBhvr>
                                        <p:cTn id="32" dur="166" decel="50000">
                                          <p:stCondLst>
                                            <p:cond delay="1338"/>
                                          </p:stCondLst>
                                        </p:cTn>
                                        <p:tgtEl>
                                          <p:spTgt spid="7"/>
                                        </p:tgtEl>
                                      </p:cBhvr>
                                      <p:to x="100000" y="100000"/>
                                    </p:animScale>
                                    <p:animScale>
                                      <p:cBhvr>
                                        <p:cTn id="33" dur="26">
                                          <p:stCondLst>
                                            <p:cond delay="1642"/>
                                          </p:stCondLst>
                                        </p:cTn>
                                        <p:tgtEl>
                                          <p:spTgt spid="7"/>
                                        </p:tgtEl>
                                      </p:cBhvr>
                                      <p:to x="100000" y="90000"/>
                                    </p:animScale>
                                    <p:animScale>
                                      <p:cBhvr>
                                        <p:cTn id="34" dur="166" decel="50000">
                                          <p:stCondLst>
                                            <p:cond delay="1668"/>
                                          </p:stCondLst>
                                        </p:cTn>
                                        <p:tgtEl>
                                          <p:spTgt spid="7"/>
                                        </p:tgtEl>
                                      </p:cBhvr>
                                      <p:to x="100000" y="100000"/>
                                    </p:animScale>
                                    <p:animScale>
                                      <p:cBhvr>
                                        <p:cTn id="35" dur="26">
                                          <p:stCondLst>
                                            <p:cond delay="1808"/>
                                          </p:stCondLst>
                                        </p:cTn>
                                        <p:tgtEl>
                                          <p:spTgt spid="7"/>
                                        </p:tgtEl>
                                      </p:cBhvr>
                                      <p:to x="100000" y="95000"/>
                                    </p:animScale>
                                    <p:animScale>
                                      <p:cBhvr>
                                        <p:cTn id="36" dur="166" decel="50000">
                                          <p:stCondLst>
                                            <p:cond delay="1834"/>
                                          </p:stCondLst>
                                        </p:cTn>
                                        <p:tgtEl>
                                          <p:spTgt spid="7"/>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31" presetClass="entr" presetSubtype="0" fill="hold" grpId="0" nodeType="click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1000" fill="hold"/>
                                        <p:tgtEl>
                                          <p:spTgt spid="10"/>
                                        </p:tgtEl>
                                        <p:attrNameLst>
                                          <p:attrName>ppt_w</p:attrName>
                                        </p:attrNameLst>
                                      </p:cBhvr>
                                      <p:tavLst>
                                        <p:tav tm="0">
                                          <p:val>
                                            <p:fltVal val="0"/>
                                          </p:val>
                                        </p:tav>
                                        <p:tav tm="100000">
                                          <p:val>
                                            <p:strVal val="#ppt_w"/>
                                          </p:val>
                                        </p:tav>
                                      </p:tavLst>
                                    </p:anim>
                                    <p:anim calcmode="lin" valueType="num">
                                      <p:cBhvr>
                                        <p:cTn id="62" dur="1000" fill="hold"/>
                                        <p:tgtEl>
                                          <p:spTgt spid="10"/>
                                        </p:tgtEl>
                                        <p:attrNameLst>
                                          <p:attrName>ppt_h</p:attrName>
                                        </p:attrNameLst>
                                      </p:cBhvr>
                                      <p:tavLst>
                                        <p:tav tm="0">
                                          <p:val>
                                            <p:fltVal val="0"/>
                                          </p:val>
                                        </p:tav>
                                        <p:tav tm="100000">
                                          <p:val>
                                            <p:strVal val="#ppt_h"/>
                                          </p:val>
                                        </p:tav>
                                      </p:tavLst>
                                    </p:anim>
                                    <p:anim calcmode="lin" valueType="num">
                                      <p:cBhvr>
                                        <p:cTn id="63" dur="1000" fill="hold"/>
                                        <p:tgtEl>
                                          <p:spTgt spid="10"/>
                                        </p:tgtEl>
                                        <p:attrNameLst>
                                          <p:attrName>style.rotation</p:attrName>
                                        </p:attrNameLst>
                                      </p:cBhvr>
                                      <p:tavLst>
                                        <p:tav tm="0">
                                          <p:val>
                                            <p:fltVal val="90"/>
                                          </p:val>
                                        </p:tav>
                                        <p:tav tm="100000">
                                          <p:val>
                                            <p:fltVal val="0"/>
                                          </p:val>
                                        </p:tav>
                                      </p:tavLst>
                                    </p:anim>
                                    <p:animEffect transition="in" filter="fade">
                                      <p:cBhvr>
                                        <p:cTn id="6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B8BBDF4-AB09-4FA6-B23D-50FBC9C1BCA2}"/>
              </a:ext>
            </a:extLst>
          </p:cNvPr>
          <p:cNvSpPr/>
          <p:nvPr/>
        </p:nvSpPr>
        <p:spPr>
          <a:xfrm>
            <a:off x="1196012" y="1626064"/>
            <a:ext cx="4810539" cy="3693319"/>
          </a:xfrm>
          <a:prstGeom prst="rect">
            <a:avLst/>
          </a:prstGeom>
        </p:spPr>
        <p:txBody>
          <a:bodyPr wrap="square">
            <a:spAutoFit/>
          </a:bodyPr>
          <a:lstStyle/>
          <a:p>
            <a:pPr lvl="1"/>
            <a:r>
              <a:rPr lang="en-US" dirty="0"/>
              <a:t>Late 1980s, Commercial Internet Service Providers (ISPs) began to emerge.</a:t>
            </a:r>
          </a:p>
          <a:p>
            <a:pPr lvl="1"/>
            <a:endParaRPr lang="en-US" dirty="0"/>
          </a:p>
          <a:p>
            <a:pPr lvl="1"/>
            <a:r>
              <a:rPr lang="en-US" dirty="0"/>
              <a:t>The 1989 implementation of Tim Berners-Lee's Hypertext Transfer Protocol (HTTP) on top of the base-layer Transmission Control and Internet protocols (TCP/IP) paved the way for web-based applications </a:t>
            </a:r>
          </a:p>
          <a:p>
            <a:pPr lvl="1"/>
            <a:r>
              <a:rPr lang="en-US" dirty="0"/>
              <a:t>1993 Marc Andreessen’s MOSAIC which we know as NETSCAPE gave us the  Commercial  BROWSER </a:t>
            </a:r>
          </a:p>
          <a:p>
            <a:pPr lvl="1"/>
            <a:r>
              <a:rPr lang="en-US" dirty="0"/>
              <a:t>Information Revolution, email,  messaging, video calls, discussion forums.  </a:t>
            </a:r>
          </a:p>
        </p:txBody>
      </p:sp>
      <p:sp>
        <p:nvSpPr>
          <p:cNvPr id="9" name="Title 4">
            <a:extLst>
              <a:ext uri="{FF2B5EF4-FFF2-40B4-BE49-F238E27FC236}">
                <a16:creationId xmlns:a16="http://schemas.microsoft.com/office/drawing/2014/main" id="{391E90C3-E901-4265-935E-47CA7E8F191C}"/>
              </a:ext>
            </a:extLst>
          </p:cNvPr>
          <p:cNvSpPr>
            <a:spLocks noGrp="1"/>
          </p:cNvSpPr>
          <p:nvPr>
            <p:ph type="title"/>
          </p:nvPr>
        </p:nvSpPr>
        <p:spPr>
          <a:xfrm>
            <a:off x="367618" y="217817"/>
            <a:ext cx="8596668" cy="1320800"/>
          </a:xfrm>
        </p:spPr>
        <p:txBody>
          <a:bodyPr/>
          <a:lstStyle/>
          <a:p>
            <a:r>
              <a:rPr lang="en-US" dirty="0"/>
              <a:t>WEB 1.0</a:t>
            </a:r>
          </a:p>
        </p:txBody>
      </p:sp>
      <p:grpSp>
        <p:nvGrpSpPr>
          <p:cNvPr id="13" name="Group 12">
            <a:extLst>
              <a:ext uri="{FF2B5EF4-FFF2-40B4-BE49-F238E27FC236}">
                <a16:creationId xmlns:a16="http://schemas.microsoft.com/office/drawing/2014/main" id="{17E5AEA7-AD22-40A8-93CD-7CC38C0219CB}"/>
              </a:ext>
            </a:extLst>
          </p:cNvPr>
          <p:cNvGrpSpPr/>
          <p:nvPr/>
        </p:nvGrpSpPr>
        <p:grpSpPr>
          <a:xfrm>
            <a:off x="8733184" y="674516"/>
            <a:ext cx="2915477" cy="3612096"/>
            <a:chOff x="6358525" y="1102082"/>
            <a:chExt cx="2915477" cy="3612096"/>
          </a:xfrm>
        </p:grpSpPr>
        <p:pic>
          <p:nvPicPr>
            <p:cNvPr id="11" name="Picture 10">
              <a:extLst>
                <a:ext uri="{FF2B5EF4-FFF2-40B4-BE49-F238E27FC236}">
                  <a16:creationId xmlns:a16="http://schemas.microsoft.com/office/drawing/2014/main" id="{57F593C9-159D-4C2F-ADE9-F4AF938662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8525" y="1102082"/>
              <a:ext cx="2915477" cy="3612096"/>
            </a:xfrm>
            <a:prstGeom prst="rect">
              <a:avLst/>
            </a:prstGeom>
          </p:spPr>
        </p:pic>
        <p:sp>
          <p:nvSpPr>
            <p:cNvPr id="12" name="TextBox 11">
              <a:extLst>
                <a:ext uri="{FF2B5EF4-FFF2-40B4-BE49-F238E27FC236}">
                  <a16:creationId xmlns:a16="http://schemas.microsoft.com/office/drawing/2014/main" id="{71CDCC3E-B832-46EA-AF14-6EE737C6F306}"/>
                </a:ext>
              </a:extLst>
            </p:cNvPr>
            <p:cNvSpPr txBox="1"/>
            <p:nvPr/>
          </p:nvSpPr>
          <p:spPr>
            <a:xfrm>
              <a:off x="7001253" y="2352792"/>
              <a:ext cx="1789043" cy="646331"/>
            </a:xfrm>
            <a:prstGeom prst="rect">
              <a:avLst/>
            </a:prstGeom>
            <a:noFill/>
          </p:spPr>
          <p:txBody>
            <a:bodyPr wrap="square" rtlCol="0">
              <a:spAutoFit/>
            </a:bodyPr>
            <a:lstStyle/>
            <a:p>
              <a:r>
                <a:rPr lang="en-US" dirty="0"/>
                <a:t>Content From Administrator</a:t>
              </a:r>
            </a:p>
          </p:txBody>
        </p:sp>
      </p:grpSp>
      <p:pic>
        <p:nvPicPr>
          <p:cNvPr id="14" name="Picture 13">
            <a:extLst>
              <a:ext uri="{FF2B5EF4-FFF2-40B4-BE49-F238E27FC236}">
                <a16:creationId xmlns:a16="http://schemas.microsoft.com/office/drawing/2014/main" id="{FC2FF9CA-37CB-42A8-87E5-A34441B736A6}"/>
              </a:ext>
            </a:extLst>
          </p:cNvPr>
          <p:cNvPicPr>
            <a:picLocks noChangeAspect="1"/>
          </p:cNvPicPr>
          <p:nvPr/>
        </p:nvPicPr>
        <p:blipFill>
          <a:blip r:embed="rId4"/>
          <a:stretch>
            <a:fillRect/>
          </a:stretch>
        </p:blipFill>
        <p:spPr>
          <a:xfrm>
            <a:off x="6388015" y="3385821"/>
            <a:ext cx="1963705" cy="1309136"/>
          </a:xfrm>
          <a:prstGeom prst="rect">
            <a:avLst/>
          </a:prstGeom>
        </p:spPr>
      </p:pic>
    </p:spTree>
    <p:extLst>
      <p:ext uri="{BB962C8B-B14F-4D97-AF65-F5344CB8AC3E}">
        <p14:creationId xmlns:p14="http://schemas.microsoft.com/office/powerpoint/2010/main" val="1143527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80">
                                          <p:stCondLst>
                                            <p:cond delay="0"/>
                                          </p:stCondLst>
                                        </p:cTn>
                                        <p:tgtEl>
                                          <p:spTgt spid="14"/>
                                        </p:tgtEl>
                                      </p:cBhvr>
                                    </p:animEffect>
                                    <p:anim calcmode="lin" valueType="num">
                                      <p:cBhvr>
                                        <p:cTn id="20"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5" dur="26">
                                          <p:stCondLst>
                                            <p:cond delay="650"/>
                                          </p:stCondLst>
                                        </p:cTn>
                                        <p:tgtEl>
                                          <p:spTgt spid="14"/>
                                        </p:tgtEl>
                                      </p:cBhvr>
                                      <p:to x="100000" y="60000"/>
                                    </p:animScale>
                                    <p:animScale>
                                      <p:cBhvr>
                                        <p:cTn id="26" dur="166" decel="50000">
                                          <p:stCondLst>
                                            <p:cond delay="676"/>
                                          </p:stCondLst>
                                        </p:cTn>
                                        <p:tgtEl>
                                          <p:spTgt spid="14"/>
                                        </p:tgtEl>
                                      </p:cBhvr>
                                      <p:to x="100000" y="100000"/>
                                    </p:animScale>
                                    <p:animScale>
                                      <p:cBhvr>
                                        <p:cTn id="27" dur="26">
                                          <p:stCondLst>
                                            <p:cond delay="1312"/>
                                          </p:stCondLst>
                                        </p:cTn>
                                        <p:tgtEl>
                                          <p:spTgt spid="14"/>
                                        </p:tgtEl>
                                      </p:cBhvr>
                                      <p:to x="100000" y="80000"/>
                                    </p:animScale>
                                    <p:animScale>
                                      <p:cBhvr>
                                        <p:cTn id="28" dur="166" decel="50000">
                                          <p:stCondLst>
                                            <p:cond delay="1338"/>
                                          </p:stCondLst>
                                        </p:cTn>
                                        <p:tgtEl>
                                          <p:spTgt spid="14"/>
                                        </p:tgtEl>
                                      </p:cBhvr>
                                      <p:to x="100000" y="100000"/>
                                    </p:animScale>
                                    <p:animScale>
                                      <p:cBhvr>
                                        <p:cTn id="29" dur="26">
                                          <p:stCondLst>
                                            <p:cond delay="1642"/>
                                          </p:stCondLst>
                                        </p:cTn>
                                        <p:tgtEl>
                                          <p:spTgt spid="14"/>
                                        </p:tgtEl>
                                      </p:cBhvr>
                                      <p:to x="100000" y="90000"/>
                                    </p:animScale>
                                    <p:animScale>
                                      <p:cBhvr>
                                        <p:cTn id="30" dur="166" decel="50000">
                                          <p:stCondLst>
                                            <p:cond delay="1668"/>
                                          </p:stCondLst>
                                        </p:cTn>
                                        <p:tgtEl>
                                          <p:spTgt spid="14"/>
                                        </p:tgtEl>
                                      </p:cBhvr>
                                      <p:to x="100000" y="100000"/>
                                    </p:animScale>
                                    <p:animScale>
                                      <p:cBhvr>
                                        <p:cTn id="31" dur="26">
                                          <p:stCondLst>
                                            <p:cond delay="1808"/>
                                          </p:stCondLst>
                                        </p:cTn>
                                        <p:tgtEl>
                                          <p:spTgt spid="14"/>
                                        </p:tgtEl>
                                      </p:cBhvr>
                                      <p:to x="100000" y="95000"/>
                                    </p:animScale>
                                    <p:animScale>
                                      <p:cBhvr>
                                        <p:cTn id="32" dur="166" decel="50000">
                                          <p:stCondLst>
                                            <p:cond delay="1834"/>
                                          </p:stCondLst>
                                        </p:cTn>
                                        <p:tgtEl>
                                          <p:spTgt spid="14"/>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8" presetClass="emph" presetSubtype="0" fill="hold" nodeType="clickEffect">
                                  <p:stCondLst>
                                    <p:cond delay="0"/>
                                  </p:stCondLst>
                                  <p:childTnLst>
                                    <p:animRot by="21600000">
                                      <p:cBhvr>
                                        <p:cTn id="44" dur="2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FF9B404-D1F8-4241-B15B-E23BA0818451}"/>
              </a:ext>
            </a:extLst>
          </p:cNvPr>
          <p:cNvSpPr>
            <a:spLocks noGrp="1"/>
          </p:cNvSpPr>
          <p:nvPr>
            <p:ph type="title"/>
          </p:nvPr>
        </p:nvSpPr>
        <p:spPr>
          <a:xfrm>
            <a:off x="707922" y="145743"/>
            <a:ext cx="4011562" cy="1019636"/>
          </a:xfrm>
        </p:spPr>
        <p:txBody>
          <a:bodyPr/>
          <a:lstStyle/>
          <a:p>
            <a:r>
              <a:rPr lang="en-US" dirty="0"/>
              <a:t>WEB 2.0</a:t>
            </a:r>
          </a:p>
        </p:txBody>
      </p:sp>
      <p:sp>
        <p:nvSpPr>
          <p:cNvPr id="7" name="Content Placeholder 6">
            <a:extLst>
              <a:ext uri="{FF2B5EF4-FFF2-40B4-BE49-F238E27FC236}">
                <a16:creationId xmlns:a16="http://schemas.microsoft.com/office/drawing/2014/main" id="{631BF397-4CC9-4178-AA5A-92A9EF0EB26F}"/>
              </a:ext>
            </a:extLst>
          </p:cNvPr>
          <p:cNvSpPr>
            <a:spLocks noGrp="1"/>
          </p:cNvSpPr>
          <p:nvPr>
            <p:ph idx="1"/>
          </p:nvPr>
        </p:nvSpPr>
        <p:spPr>
          <a:xfrm>
            <a:off x="478552" y="1270000"/>
            <a:ext cx="5219883" cy="4978400"/>
          </a:xfrm>
        </p:spPr>
        <p:txBody>
          <a:bodyPr>
            <a:normAutofit fontScale="77500" lnSpcReduction="20000"/>
          </a:bodyPr>
          <a:lstStyle/>
          <a:p>
            <a:r>
              <a:rPr lang="en-US" dirty="0">
                <a:solidFill>
                  <a:schemeClr val="tx1"/>
                </a:solidFill>
                <a:latin typeface="Arial" panose="020B0604020202020204" pitchFamily="34" charset="0"/>
                <a:cs typeface="Arial" panose="020B0604020202020204" pitchFamily="34" charset="0"/>
              </a:rPr>
              <a:t>First used in 1999 </a:t>
            </a:r>
          </a:p>
          <a:p>
            <a:r>
              <a:rPr lang="en-US" dirty="0">
                <a:solidFill>
                  <a:schemeClr val="tx1"/>
                </a:solidFill>
                <a:latin typeface="Arial" panose="020B0604020202020204" pitchFamily="34" charset="0"/>
                <a:cs typeface="Arial" panose="020B0604020202020204" pitchFamily="34" charset="0"/>
              </a:rPr>
              <a:t>Marked  household adoption:  computers and items for connect became necessities </a:t>
            </a:r>
          </a:p>
          <a:p>
            <a:r>
              <a:rPr lang="en-US" dirty="0">
                <a:solidFill>
                  <a:schemeClr val="tx1"/>
                </a:solidFill>
                <a:latin typeface="Arial" panose="020B0604020202020204" pitchFamily="34" charset="0"/>
                <a:cs typeface="Arial" panose="020B0604020202020204" pitchFamily="34" charset="0"/>
              </a:rPr>
              <a:t>Technology advancements : computer storage, data access speeds</a:t>
            </a:r>
            <a:r>
              <a:rPr lang="en-US" i="1" dirty="0">
                <a:solidFill>
                  <a:schemeClr val="tx1"/>
                </a:solidFill>
                <a:latin typeface="Arial" panose="020B0604020202020204" pitchFamily="34" charset="0"/>
                <a:cs typeface="Arial" panose="020B0604020202020204" pitchFamily="34" charset="0"/>
              </a:rPr>
              <a:t>, hard drives instead of floppies  MB turned in GB that turned into TB.  </a:t>
            </a:r>
          </a:p>
          <a:p>
            <a:r>
              <a:rPr lang="en-US" dirty="0">
                <a:solidFill>
                  <a:schemeClr val="tx1"/>
                </a:solidFill>
                <a:latin typeface="Arial" panose="020B0604020202020204" pitchFamily="34" charset="0"/>
                <a:cs typeface="Arial" panose="020B0604020202020204" pitchFamily="34" charset="0"/>
              </a:rPr>
              <a:t>Internet Speeds (ethernet technology that allows for TCP/IP) common speeds of kilobits to tens of megabits per second, to gigabits per second.</a:t>
            </a:r>
          </a:p>
          <a:p>
            <a:r>
              <a:rPr lang="en-US" dirty="0">
                <a:solidFill>
                  <a:schemeClr val="tx1"/>
                </a:solidFill>
                <a:latin typeface="Arial" panose="020B0604020202020204" pitchFamily="34" charset="0"/>
                <a:cs typeface="Arial" panose="020B0604020202020204" pitchFamily="34" charset="0"/>
              </a:rPr>
              <a:t>RAM grew from hundreds of kilobytes to gigabytes as typical amounts on a system.</a:t>
            </a:r>
          </a:p>
          <a:p>
            <a:r>
              <a:rPr lang="en-US" dirty="0">
                <a:solidFill>
                  <a:schemeClr val="tx1"/>
                </a:solidFill>
                <a:latin typeface="Arial" panose="020B0604020202020204" pitchFamily="34" charset="0"/>
                <a:cs typeface="Arial" panose="020B0604020202020204" pitchFamily="34" charset="0"/>
              </a:rPr>
              <a:t>Dot. Com Bubble</a:t>
            </a:r>
          </a:p>
          <a:p>
            <a:endParaRPr lang="en-US" dirty="0">
              <a:solidFill>
                <a:schemeClr val="tx1"/>
              </a:solidFill>
              <a:latin typeface="Arial" panose="020B0604020202020204" pitchFamily="34" charset="0"/>
              <a:cs typeface="Arial" panose="020B0604020202020204" pitchFamily="34" charset="0"/>
            </a:endParaRPr>
          </a:p>
          <a:p>
            <a:endParaRPr lang="en-US" dirty="0"/>
          </a:p>
        </p:txBody>
      </p:sp>
      <p:pic>
        <p:nvPicPr>
          <p:cNvPr id="11" name="Picture 10">
            <a:extLst>
              <a:ext uri="{FF2B5EF4-FFF2-40B4-BE49-F238E27FC236}">
                <a16:creationId xmlns:a16="http://schemas.microsoft.com/office/drawing/2014/main" id="{C8D04181-FD87-4B9C-A5A6-9951946FEB28}"/>
              </a:ext>
            </a:extLst>
          </p:cNvPr>
          <p:cNvPicPr>
            <a:picLocks noChangeAspect="1"/>
          </p:cNvPicPr>
          <p:nvPr/>
        </p:nvPicPr>
        <p:blipFill>
          <a:blip r:embed="rId3"/>
          <a:stretch>
            <a:fillRect/>
          </a:stretch>
        </p:blipFill>
        <p:spPr>
          <a:xfrm>
            <a:off x="8232447" y="155575"/>
            <a:ext cx="3638550" cy="2228850"/>
          </a:xfrm>
          <a:prstGeom prst="rect">
            <a:avLst/>
          </a:prstGeom>
        </p:spPr>
      </p:pic>
      <p:pic>
        <p:nvPicPr>
          <p:cNvPr id="13" name="Picture 12">
            <a:extLst>
              <a:ext uri="{FF2B5EF4-FFF2-40B4-BE49-F238E27FC236}">
                <a16:creationId xmlns:a16="http://schemas.microsoft.com/office/drawing/2014/main" id="{3CFF827B-33C6-4BAC-B878-20FF9637CACE}"/>
              </a:ext>
            </a:extLst>
          </p:cNvPr>
          <p:cNvPicPr>
            <a:picLocks noChangeAspect="1"/>
          </p:cNvPicPr>
          <p:nvPr/>
        </p:nvPicPr>
        <p:blipFill>
          <a:blip r:embed="rId4"/>
          <a:stretch>
            <a:fillRect/>
          </a:stretch>
        </p:blipFill>
        <p:spPr>
          <a:xfrm>
            <a:off x="9472784" y="2952751"/>
            <a:ext cx="2143125" cy="2133600"/>
          </a:xfrm>
          <a:prstGeom prst="rect">
            <a:avLst/>
          </a:prstGeom>
        </p:spPr>
      </p:pic>
      <p:pic>
        <p:nvPicPr>
          <p:cNvPr id="14" name="Picture 13">
            <a:extLst>
              <a:ext uri="{FF2B5EF4-FFF2-40B4-BE49-F238E27FC236}">
                <a16:creationId xmlns:a16="http://schemas.microsoft.com/office/drawing/2014/main" id="{EBFF0795-CF34-420E-A979-76B31B2D890C}"/>
              </a:ext>
            </a:extLst>
          </p:cNvPr>
          <p:cNvPicPr>
            <a:picLocks noChangeAspect="1"/>
          </p:cNvPicPr>
          <p:nvPr/>
        </p:nvPicPr>
        <p:blipFill>
          <a:blip r:embed="rId5"/>
          <a:stretch>
            <a:fillRect/>
          </a:stretch>
        </p:blipFill>
        <p:spPr>
          <a:xfrm>
            <a:off x="6493567" y="2676082"/>
            <a:ext cx="2762250" cy="1657350"/>
          </a:xfrm>
          <a:prstGeom prst="rect">
            <a:avLst/>
          </a:prstGeom>
        </p:spPr>
      </p:pic>
      <p:pic>
        <p:nvPicPr>
          <p:cNvPr id="15" name="Picture 14">
            <a:extLst>
              <a:ext uri="{FF2B5EF4-FFF2-40B4-BE49-F238E27FC236}">
                <a16:creationId xmlns:a16="http://schemas.microsoft.com/office/drawing/2014/main" id="{067C6028-25B2-4A98-952F-BD4D4026B65B}"/>
              </a:ext>
            </a:extLst>
          </p:cNvPr>
          <p:cNvPicPr>
            <a:picLocks noChangeAspect="1"/>
          </p:cNvPicPr>
          <p:nvPr/>
        </p:nvPicPr>
        <p:blipFill>
          <a:blip r:embed="rId6"/>
          <a:stretch>
            <a:fillRect/>
          </a:stretch>
        </p:blipFill>
        <p:spPr>
          <a:xfrm>
            <a:off x="8461047" y="4914900"/>
            <a:ext cx="2624138" cy="1333500"/>
          </a:xfrm>
          <a:prstGeom prst="rect">
            <a:avLst/>
          </a:prstGeom>
        </p:spPr>
      </p:pic>
    </p:spTree>
    <p:extLst>
      <p:ext uri="{BB962C8B-B14F-4D97-AF65-F5344CB8AC3E}">
        <p14:creationId xmlns:p14="http://schemas.microsoft.com/office/powerpoint/2010/main" val="1219283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8" presetClass="emph" presetSubtype="0" fill="hold" nodeType="clickEffect">
                                  <p:stCondLst>
                                    <p:cond delay="0"/>
                                  </p:stCondLst>
                                  <p:childTnLst>
                                    <p:animRot by="21600000">
                                      <p:cBhvr>
                                        <p:cTn id="22" dur="2000" fill="hold"/>
                                        <p:tgtEl>
                                          <p:spTgt spid="11"/>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8" presetClass="emph" presetSubtype="0" fill="hold" nodeType="clickEffect">
                                  <p:stCondLst>
                                    <p:cond delay="0"/>
                                  </p:stCondLst>
                                  <p:childTnLst>
                                    <p:animRot by="21600000">
                                      <p:cBhvr>
                                        <p:cTn id="34" dur="2000" fill="hold"/>
                                        <p:tgtEl>
                                          <p:spTgt spid="13"/>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DBFB4877-81E2-43C5-8FCC-AFEF850E8D15}"/>
              </a:ext>
            </a:extLst>
          </p:cNvPr>
          <p:cNvPicPr>
            <a:picLocks noChangeAspect="1"/>
          </p:cNvPicPr>
          <p:nvPr/>
        </p:nvPicPr>
        <p:blipFill>
          <a:blip r:embed="rId3"/>
          <a:stretch>
            <a:fillRect/>
          </a:stretch>
        </p:blipFill>
        <p:spPr>
          <a:xfrm>
            <a:off x="3195659" y="446829"/>
            <a:ext cx="2465183" cy="1046270"/>
          </a:xfrm>
          <a:prstGeom prst="rect">
            <a:avLst/>
          </a:prstGeom>
        </p:spPr>
      </p:pic>
      <p:sp>
        <p:nvSpPr>
          <p:cNvPr id="3" name="Content Placeholder 2">
            <a:extLst>
              <a:ext uri="{FF2B5EF4-FFF2-40B4-BE49-F238E27FC236}">
                <a16:creationId xmlns:a16="http://schemas.microsoft.com/office/drawing/2014/main" id="{50931613-7657-4EC7-9233-BCBE9E49B132}"/>
              </a:ext>
            </a:extLst>
          </p:cNvPr>
          <p:cNvSpPr>
            <a:spLocks noGrp="1"/>
          </p:cNvSpPr>
          <p:nvPr>
            <p:ph idx="1"/>
          </p:nvPr>
        </p:nvSpPr>
        <p:spPr/>
        <p:txBody>
          <a:bodyPr/>
          <a:lstStyle/>
          <a:p>
            <a:r>
              <a:rPr lang="en-US" dirty="0"/>
              <a:t>Collaboration </a:t>
            </a:r>
          </a:p>
          <a:p>
            <a:r>
              <a:rPr lang="en-US" dirty="0">
                <a:solidFill>
                  <a:schemeClr val="tx1"/>
                </a:solidFill>
                <a:latin typeface="Arial Rounded MT Bold" panose="020F0704030504030204" pitchFamily="34" charset="0"/>
              </a:rPr>
              <a:t>The emergence of social media and interactive websites</a:t>
            </a:r>
          </a:p>
          <a:p>
            <a:r>
              <a:rPr lang="en-US" dirty="0">
                <a:solidFill>
                  <a:schemeClr val="tx1"/>
                </a:solidFill>
                <a:latin typeface="Arial Rounded MT Bold" panose="020F0704030504030204" pitchFamily="34" charset="0"/>
              </a:rPr>
              <a:t>Instagram, Twitter, Facebook, Wikipedia, Google</a:t>
            </a:r>
          </a:p>
          <a:p>
            <a:r>
              <a:rPr lang="en-US" dirty="0">
                <a:solidFill>
                  <a:schemeClr val="tx1"/>
                </a:solidFill>
                <a:latin typeface="Arial Rounded MT Bold" panose="020F0704030504030204" pitchFamily="34" charset="0"/>
              </a:rPr>
              <a:t>Web sites generated content and encouraged sharing and online commerce.</a:t>
            </a:r>
          </a:p>
          <a:p>
            <a:r>
              <a:rPr lang="en-US" dirty="0">
                <a:solidFill>
                  <a:schemeClr val="tx1"/>
                </a:solidFill>
                <a:latin typeface="Arial Rounded MT Bold" panose="020F0704030504030204" pitchFamily="34" charset="0"/>
              </a:rPr>
              <a:t>Website with user generated content.</a:t>
            </a:r>
            <a:endParaRPr lang="en-US" dirty="0"/>
          </a:p>
        </p:txBody>
      </p:sp>
      <p:grpSp>
        <p:nvGrpSpPr>
          <p:cNvPr id="4" name="Group 3">
            <a:extLst>
              <a:ext uri="{FF2B5EF4-FFF2-40B4-BE49-F238E27FC236}">
                <a16:creationId xmlns:a16="http://schemas.microsoft.com/office/drawing/2014/main" id="{AE11B26A-75D2-4BA0-B4D3-334ED2641218}"/>
              </a:ext>
            </a:extLst>
          </p:cNvPr>
          <p:cNvGrpSpPr/>
          <p:nvPr/>
        </p:nvGrpSpPr>
        <p:grpSpPr>
          <a:xfrm>
            <a:off x="8359758" y="3696171"/>
            <a:ext cx="3554602" cy="2901636"/>
            <a:chOff x="6253554" y="1315505"/>
            <a:chExt cx="2915477" cy="3612096"/>
          </a:xfrm>
        </p:grpSpPr>
        <p:pic>
          <p:nvPicPr>
            <p:cNvPr id="5" name="Picture 4">
              <a:extLst>
                <a:ext uri="{FF2B5EF4-FFF2-40B4-BE49-F238E27FC236}">
                  <a16:creationId xmlns:a16="http://schemas.microsoft.com/office/drawing/2014/main" id="{8C4DB8E9-D91F-479B-8782-0DF66A415C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53554" y="1315505"/>
              <a:ext cx="2915477" cy="3612096"/>
            </a:xfrm>
            <a:prstGeom prst="rect">
              <a:avLst/>
            </a:prstGeom>
          </p:spPr>
        </p:pic>
        <p:sp>
          <p:nvSpPr>
            <p:cNvPr id="6" name="TextBox 5">
              <a:extLst>
                <a:ext uri="{FF2B5EF4-FFF2-40B4-BE49-F238E27FC236}">
                  <a16:creationId xmlns:a16="http://schemas.microsoft.com/office/drawing/2014/main" id="{8D487064-E073-4AE3-8B1F-DC1DA57868B5}"/>
                </a:ext>
              </a:extLst>
            </p:cNvPr>
            <p:cNvSpPr txBox="1"/>
            <p:nvPr/>
          </p:nvSpPr>
          <p:spPr>
            <a:xfrm>
              <a:off x="7154178" y="2228671"/>
              <a:ext cx="1378226" cy="1200329"/>
            </a:xfrm>
            <a:prstGeom prst="rect">
              <a:avLst/>
            </a:prstGeom>
            <a:noFill/>
          </p:spPr>
          <p:txBody>
            <a:bodyPr wrap="square" rtlCol="0">
              <a:spAutoFit/>
            </a:bodyPr>
            <a:lstStyle/>
            <a:p>
              <a:r>
                <a:rPr lang="en-US" dirty="0"/>
                <a:t>Content User Generated/ Apps</a:t>
              </a:r>
            </a:p>
          </p:txBody>
        </p:sp>
      </p:grpSp>
      <p:pic>
        <p:nvPicPr>
          <p:cNvPr id="8" name="Picture 7" descr="A picture containing ax&#10;&#10;Description generated with very high confidence">
            <a:extLst>
              <a:ext uri="{FF2B5EF4-FFF2-40B4-BE49-F238E27FC236}">
                <a16:creationId xmlns:a16="http://schemas.microsoft.com/office/drawing/2014/main" id="{DD932EF5-6487-4782-BEA1-0B0551AF87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22427" y="1118321"/>
            <a:ext cx="1466850" cy="1190625"/>
          </a:xfrm>
          <a:prstGeom prst="rect">
            <a:avLst/>
          </a:prstGeom>
        </p:spPr>
      </p:pic>
      <p:pic>
        <p:nvPicPr>
          <p:cNvPr id="10" name="Picture 9" descr="A close up of a logo&#10;&#10;Description generated with very high confidence">
            <a:extLst>
              <a:ext uri="{FF2B5EF4-FFF2-40B4-BE49-F238E27FC236}">
                <a16:creationId xmlns:a16="http://schemas.microsoft.com/office/drawing/2014/main" id="{AD1B72F0-3006-4C19-BADF-8AB25EABCE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89277" y="173417"/>
            <a:ext cx="1325563" cy="1426267"/>
          </a:xfrm>
          <a:prstGeom prst="rect">
            <a:avLst/>
          </a:prstGeom>
        </p:spPr>
      </p:pic>
      <p:pic>
        <p:nvPicPr>
          <p:cNvPr id="13" name="Picture 12">
            <a:extLst>
              <a:ext uri="{FF2B5EF4-FFF2-40B4-BE49-F238E27FC236}">
                <a16:creationId xmlns:a16="http://schemas.microsoft.com/office/drawing/2014/main" id="{2765FC87-2D9F-458D-AF55-273552BF9772}"/>
              </a:ext>
            </a:extLst>
          </p:cNvPr>
          <p:cNvPicPr>
            <a:picLocks noChangeAspect="1"/>
          </p:cNvPicPr>
          <p:nvPr/>
        </p:nvPicPr>
        <p:blipFill>
          <a:blip r:embed="rId7"/>
          <a:stretch>
            <a:fillRect/>
          </a:stretch>
        </p:blipFill>
        <p:spPr>
          <a:xfrm>
            <a:off x="922139" y="5028849"/>
            <a:ext cx="1491851" cy="1358536"/>
          </a:xfrm>
          <a:prstGeom prst="rect">
            <a:avLst/>
          </a:prstGeom>
        </p:spPr>
      </p:pic>
      <p:pic>
        <p:nvPicPr>
          <p:cNvPr id="15" name="Picture 14">
            <a:extLst>
              <a:ext uri="{FF2B5EF4-FFF2-40B4-BE49-F238E27FC236}">
                <a16:creationId xmlns:a16="http://schemas.microsoft.com/office/drawing/2014/main" id="{7C63600C-7C97-4CBA-B14E-0269CFC89482}"/>
              </a:ext>
            </a:extLst>
          </p:cNvPr>
          <p:cNvPicPr>
            <a:picLocks noChangeAspect="1"/>
          </p:cNvPicPr>
          <p:nvPr/>
        </p:nvPicPr>
        <p:blipFill>
          <a:blip r:embed="rId8"/>
          <a:stretch>
            <a:fillRect/>
          </a:stretch>
        </p:blipFill>
        <p:spPr>
          <a:xfrm>
            <a:off x="3361825" y="4895534"/>
            <a:ext cx="1491851" cy="1491851"/>
          </a:xfrm>
          <a:prstGeom prst="rect">
            <a:avLst/>
          </a:prstGeom>
        </p:spPr>
      </p:pic>
      <p:pic>
        <p:nvPicPr>
          <p:cNvPr id="16" name="Picture 15">
            <a:extLst>
              <a:ext uri="{FF2B5EF4-FFF2-40B4-BE49-F238E27FC236}">
                <a16:creationId xmlns:a16="http://schemas.microsoft.com/office/drawing/2014/main" id="{8F2F76A1-8B11-4E88-B7AC-083B3D8707B3}"/>
              </a:ext>
            </a:extLst>
          </p:cNvPr>
          <p:cNvPicPr>
            <a:picLocks noChangeAspect="1"/>
          </p:cNvPicPr>
          <p:nvPr/>
        </p:nvPicPr>
        <p:blipFill>
          <a:blip r:embed="rId9"/>
          <a:stretch>
            <a:fillRect/>
          </a:stretch>
        </p:blipFill>
        <p:spPr>
          <a:xfrm>
            <a:off x="8685138" y="425170"/>
            <a:ext cx="1054583" cy="922760"/>
          </a:xfrm>
          <a:prstGeom prst="rect">
            <a:avLst/>
          </a:prstGeom>
        </p:spPr>
      </p:pic>
      <p:sp>
        <p:nvSpPr>
          <p:cNvPr id="19" name="Title 18">
            <a:extLst>
              <a:ext uri="{FF2B5EF4-FFF2-40B4-BE49-F238E27FC236}">
                <a16:creationId xmlns:a16="http://schemas.microsoft.com/office/drawing/2014/main" id="{258C576D-8899-4822-9162-641549B84D8E}"/>
              </a:ext>
            </a:extLst>
          </p:cNvPr>
          <p:cNvSpPr>
            <a:spLocks noGrp="1"/>
          </p:cNvSpPr>
          <p:nvPr>
            <p:ph type="title"/>
          </p:nvPr>
        </p:nvSpPr>
        <p:spPr/>
        <p:txBody>
          <a:bodyPr/>
          <a:lstStyle/>
          <a:p>
            <a:r>
              <a:rPr lang="en-US" dirty="0"/>
              <a:t>WEB 2.0</a:t>
            </a:r>
          </a:p>
        </p:txBody>
      </p:sp>
      <p:sp>
        <p:nvSpPr>
          <p:cNvPr id="21" name="AutoShape 8" descr="Image result for napster logo">
            <a:extLst>
              <a:ext uri="{FF2B5EF4-FFF2-40B4-BE49-F238E27FC236}">
                <a16:creationId xmlns:a16="http://schemas.microsoft.com/office/drawing/2014/main" id="{4D40AB79-D3B4-43C6-B153-C79C2D22C7B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4" name="Picture 23">
            <a:extLst>
              <a:ext uri="{FF2B5EF4-FFF2-40B4-BE49-F238E27FC236}">
                <a16:creationId xmlns:a16="http://schemas.microsoft.com/office/drawing/2014/main" id="{178277FB-9B1A-446C-BB84-F4067266CE9E}"/>
              </a:ext>
            </a:extLst>
          </p:cNvPr>
          <p:cNvPicPr>
            <a:picLocks noChangeAspect="1"/>
          </p:cNvPicPr>
          <p:nvPr/>
        </p:nvPicPr>
        <p:blipFill>
          <a:blip r:embed="rId10"/>
          <a:stretch>
            <a:fillRect/>
          </a:stretch>
        </p:blipFill>
        <p:spPr>
          <a:xfrm>
            <a:off x="5065264" y="152687"/>
            <a:ext cx="3099470" cy="797606"/>
          </a:xfrm>
          <a:prstGeom prst="rect">
            <a:avLst/>
          </a:prstGeom>
        </p:spPr>
      </p:pic>
      <p:pic>
        <p:nvPicPr>
          <p:cNvPr id="25" name="Picture 24">
            <a:extLst>
              <a:ext uri="{FF2B5EF4-FFF2-40B4-BE49-F238E27FC236}">
                <a16:creationId xmlns:a16="http://schemas.microsoft.com/office/drawing/2014/main" id="{141D1889-6F35-4AD7-9AD7-4BA8AA49B5FC}"/>
              </a:ext>
            </a:extLst>
          </p:cNvPr>
          <p:cNvPicPr>
            <a:picLocks noChangeAspect="1"/>
          </p:cNvPicPr>
          <p:nvPr/>
        </p:nvPicPr>
        <p:blipFill>
          <a:blip r:embed="rId11"/>
          <a:stretch>
            <a:fillRect/>
          </a:stretch>
        </p:blipFill>
        <p:spPr>
          <a:xfrm>
            <a:off x="6063107" y="1100911"/>
            <a:ext cx="2465183" cy="922760"/>
          </a:xfrm>
          <a:prstGeom prst="rect">
            <a:avLst/>
          </a:prstGeom>
        </p:spPr>
      </p:pic>
      <p:pic>
        <p:nvPicPr>
          <p:cNvPr id="27" name="Picture 26">
            <a:extLst>
              <a:ext uri="{FF2B5EF4-FFF2-40B4-BE49-F238E27FC236}">
                <a16:creationId xmlns:a16="http://schemas.microsoft.com/office/drawing/2014/main" id="{BC067B5B-70E5-439E-988B-D84E3153A191}"/>
              </a:ext>
            </a:extLst>
          </p:cNvPr>
          <p:cNvPicPr>
            <a:picLocks noChangeAspect="1"/>
          </p:cNvPicPr>
          <p:nvPr/>
        </p:nvPicPr>
        <p:blipFill>
          <a:blip r:embed="rId12"/>
          <a:stretch>
            <a:fillRect/>
          </a:stretch>
        </p:blipFill>
        <p:spPr>
          <a:xfrm rot="19199603">
            <a:off x="6095329" y="5204161"/>
            <a:ext cx="1206005" cy="675363"/>
          </a:xfrm>
          <a:prstGeom prst="rect">
            <a:avLst/>
          </a:prstGeom>
        </p:spPr>
      </p:pic>
    </p:spTree>
    <p:extLst>
      <p:ext uri="{BB962C8B-B14F-4D97-AF65-F5344CB8AC3E}">
        <p14:creationId xmlns:p14="http://schemas.microsoft.com/office/powerpoint/2010/main" val="3322256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wipe(down)">
                                      <p:cBhvr>
                                        <p:cTn id="6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E44F5E49-3AAF-4027-B342-05834E627B9F}"/>
              </a:ext>
            </a:extLst>
          </p:cNvPr>
          <p:cNvSpPr>
            <a:spLocks noGrp="1"/>
          </p:cNvSpPr>
          <p:nvPr>
            <p:ph type="title"/>
          </p:nvPr>
        </p:nvSpPr>
        <p:spPr>
          <a:xfrm>
            <a:off x="419238" y="209838"/>
            <a:ext cx="8596668" cy="1320800"/>
          </a:xfrm>
        </p:spPr>
        <p:txBody>
          <a:bodyPr/>
          <a:lstStyle/>
          <a:p>
            <a:r>
              <a:rPr lang="en-US" dirty="0"/>
              <a:t>WEB 3.0</a:t>
            </a:r>
          </a:p>
        </p:txBody>
      </p:sp>
      <p:sp>
        <p:nvSpPr>
          <p:cNvPr id="9" name="TextBox 8">
            <a:extLst>
              <a:ext uri="{FF2B5EF4-FFF2-40B4-BE49-F238E27FC236}">
                <a16:creationId xmlns:a16="http://schemas.microsoft.com/office/drawing/2014/main" id="{CF1FB6BC-A5D9-4292-B678-BC33DDA7AF3D}"/>
              </a:ext>
            </a:extLst>
          </p:cNvPr>
          <p:cNvSpPr txBox="1"/>
          <p:nvPr/>
        </p:nvSpPr>
        <p:spPr>
          <a:xfrm>
            <a:off x="6462863" y="799741"/>
            <a:ext cx="4731026" cy="2308324"/>
          </a:xfrm>
          <a:prstGeom prst="rect">
            <a:avLst/>
          </a:prstGeom>
          <a:noFill/>
        </p:spPr>
        <p:txBody>
          <a:bodyPr wrap="square" rtlCol="0">
            <a:spAutoFit/>
          </a:bodyPr>
          <a:lstStyle/>
          <a:p>
            <a:endParaRPr lang="en-US" dirty="0"/>
          </a:p>
          <a:p>
            <a:r>
              <a:rPr lang="en-US" dirty="0"/>
              <a:t>Blockchains</a:t>
            </a:r>
          </a:p>
          <a:p>
            <a:r>
              <a:rPr lang="en-US" dirty="0"/>
              <a:t>Smart Contracts</a:t>
            </a:r>
          </a:p>
          <a:p>
            <a:r>
              <a:rPr lang="en-US" dirty="0"/>
              <a:t>D Apps</a:t>
            </a:r>
          </a:p>
          <a:p>
            <a:r>
              <a:rPr lang="en-US" dirty="0"/>
              <a:t>Artificial Intelligence</a:t>
            </a:r>
          </a:p>
          <a:p>
            <a:r>
              <a:rPr lang="en-US" dirty="0"/>
              <a:t>Data Mining</a:t>
            </a:r>
          </a:p>
          <a:p>
            <a:r>
              <a:rPr lang="en-US" dirty="0"/>
              <a:t>Cloud Storage</a:t>
            </a:r>
          </a:p>
          <a:p>
            <a:r>
              <a:rPr lang="en-US" dirty="0"/>
              <a:t>Tokenization of Value </a:t>
            </a:r>
          </a:p>
        </p:txBody>
      </p:sp>
      <p:grpSp>
        <p:nvGrpSpPr>
          <p:cNvPr id="13" name="Group 12">
            <a:extLst>
              <a:ext uri="{FF2B5EF4-FFF2-40B4-BE49-F238E27FC236}">
                <a16:creationId xmlns:a16="http://schemas.microsoft.com/office/drawing/2014/main" id="{0D9730A2-3097-49D9-845E-39F433D4C4C3}"/>
              </a:ext>
            </a:extLst>
          </p:cNvPr>
          <p:cNvGrpSpPr/>
          <p:nvPr/>
        </p:nvGrpSpPr>
        <p:grpSpPr>
          <a:xfrm>
            <a:off x="8465574" y="3389988"/>
            <a:ext cx="3307188" cy="3016045"/>
            <a:chOff x="6453809" y="1361687"/>
            <a:chExt cx="3040428" cy="3766903"/>
          </a:xfrm>
        </p:grpSpPr>
        <p:pic>
          <p:nvPicPr>
            <p:cNvPr id="11" name="Picture 10">
              <a:extLst>
                <a:ext uri="{FF2B5EF4-FFF2-40B4-BE49-F238E27FC236}">
                  <a16:creationId xmlns:a16="http://schemas.microsoft.com/office/drawing/2014/main" id="{70F6715E-EA6E-4A95-9A86-DA5C7D7E63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3809" y="1361687"/>
              <a:ext cx="3040428" cy="3766903"/>
            </a:xfrm>
            <a:prstGeom prst="rect">
              <a:avLst/>
            </a:prstGeom>
          </p:spPr>
        </p:pic>
        <p:sp>
          <p:nvSpPr>
            <p:cNvPr id="12" name="TextBox 11">
              <a:extLst>
                <a:ext uri="{FF2B5EF4-FFF2-40B4-BE49-F238E27FC236}">
                  <a16:creationId xmlns:a16="http://schemas.microsoft.com/office/drawing/2014/main" id="{E07FFF59-40DE-4374-A28D-8B93E0986492}"/>
                </a:ext>
              </a:extLst>
            </p:cNvPr>
            <p:cNvSpPr txBox="1"/>
            <p:nvPr/>
          </p:nvSpPr>
          <p:spPr>
            <a:xfrm>
              <a:off x="7368209" y="2409376"/>
              <a:ext cx="1470991" cy="1477328"/>
            </a:xfrm>
            <a:prstGeom prst="rect">
              <a:avLst/>
            </a:prstGeom>
            <a:noFill/>
          </p:spPr>
          <p:txBody>
            <a:bodyPr wrap="square" rtlCol="0">
              <a:spAutoFit/>
            </a:bodyPr>
            <a:lstStyle/>
            <a:p>
              <a:r>
                <a:rPr lang="en-US" dirty="0"/>
                <a:t>Content Generated by Community</a:t>
              </a:r>
            </a:p>
            <a:p>
              <a:endParaRPr lang="en-US" dirty="0"/>
            </a:p>
          </p:txBody>
        </p:sp>
      </p:grpSp>
      <p:pic>
        <p:nvPicPr>
          <p:cNvPr id="2052" name="Picture 4" descr="Image result for web 3.0">
            <a:extLst>
              <a:ext uri="{FF2B5EF4-FFF2-40B4-BE49-F238E27FC236}">
                <a16:creationId xmlns:a16="http://schemas.microsoft.com/office/drawing/2014/main" id="{1B952F8B-BAAF-41F9-B863-C8A999F35C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0017" y="1357110"/>
            <a:ext cx="3443140" cy="258235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1976039-A65F-4699-8A81-C642A7404C75}"/>
              </a:ext>
            </a:extLst>
          </p:cNvPr>
          <p:cNvSpPr txBox="1"/>
          <p:nvPr/>
        </p:nvSpPr>
        <p:spPr>
          <a:xfrm>
            <a:off x="419238" y="4048690"/>
            <a:ext cx="7146685" cy="1077218"/>
          </a:xfrm>
          <a:prstGeom prst="rect">
            <a:avLst/>
          </a:prstGeom>
          <a:noFill/>
        </p:spPr>
        <p:txBody>
          <a:bodyPr wrap="square" rtlCol="0">
            <a:spAutoFit/>
          </a:bodyPr>
          <a:lstStyle/>
          <a:p>
            <a:r>
              <a:rPr lang="en-US" sz="3200" dirty="0"/>
              <a:t>Internet of Information Web 2.0</a:t>
            </a:r>
          </a:p>
          <a:p>
            <a:r>
              <a:rPr lang="en-US" sz="3200" dirty="0"/>
              <a:t>Internet Value Web 3.0.</a:t>
            </a:r>
          </a:p>
        </p:txBody>
      </p:sp>
    </p:spTree>
    <p:extLst>
      <p:ext uri="{BB962C8B-B14F-4D97-AF65-F5344CB8AC3E}">
        <p14:creationId xmlns:p14="http://schemas.microsoft.com/office/powerpoint/2010/main" val="36367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0" end="0"/>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6" presetClass="emph" presetSubtype="0" fill="hold" nodeType="clickEffect">
                                  <p:stCondLst>
                                    <p:cond delay="0"/>
                                  </p:stCondLst>
                                  <p:childTnLst>
                                    <p:animScale>
                                      <p:cBhvr>
                                        <p:cTn id="48" dur="2000" fill="hold"/>
                                        <p:tgtEl>
                                          <p:spTgt spid="1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5C519-B99B-491C-BD07-A5E96C0FF315}"/>
              </a:ext>
            </a:extLst>
          </p:cNvPr>
          <p:cNvSpPr>
            <a:spLocks noGrp="1"/>
          </p:cNvSpPr>
          <p:nvPr>
            <p:ph type="title"/>
          </p:nvPr>
        </p:nvSpPr>
        <p:spPr/>
        <p:txBody>
          <a:bodyPr/>
          <a:lstStyle/>
          <a:p>
            <a:r>
              <a:rPr lang="en-US" dirty="0">
                <a:latin typeface="Arial Rounded MT Bold" panose="020F0704030504030204" pitchFamily="34" charset="0"/>
              </a:rPr>
              <a:t>History Of Bitcoin</a:t>
            </a:r>
          </a:p>
        </p:txBody>
      </p:sp>
      <p:sp>
        <p:nvSpPr>
          <p:cNvPr id="5" name="Content Placeholder 4">
            <a:extLst>
              <a:ext uri="{FF2B5EF4-FFF2-40B4-BE49-F238E27FC236}">
                <a16:creationId xmlns:a16="http://schemas.microsoft.com/office/drawing/2014/main" id="{4283D529-31FA-4D84-848D-C530719AEAB5}"/>
              </a:ext>
            </a:extLst>
          </p:cNvPr>
          <p:cNvSpPr>
            <a:spLocks noGrp="1"/>
          </p:cNvSpPr>
          <p:nvPr>
            <p:ph idx="1"/>
          </p:nvPr>
        </p:nvSpPr>
        <p:spPr>
          <a:xfrm>
            <a:off x="608061" y="1505527"/>
            <a:ext cx="10745739" cy="4932017"/>
          </a:xfrm>
        </p:spPr>
        <p:txBody>
          <a:bodyPr>
            <a:normAutofit fontScale="85000" lnSpcReduction="20000"/>
          </a:bodyPr>
          <a:lstStyle/>
          <a:p>
            <a:r>
              <a:rPr lang="en-US" dirty="0"/>
              <a:t>In 1983, David </a:t>
            </a:r>
            <a:r>
              <a:rPr lang="en-US" dirty="0" err="1"/>
              <a:t>Chaum</a:t>
            </a:r>
            <a:r>
              <a:rPr lang="en-US" dirty="0"/>
              <a:t> introduced the idea of digital cash. In 1990, he founded  </a:t>
            </a:r>
            <a:r>
              <a:rPr lang="en-US" dirty="0" err="1"/>
              <a:t>DigiCash</a:t>
            </a:r>
            <a:r>
              <a:rPr lang="en-US" dirty="0"/>
              <a:t>, an electronic payment system.  </a:t>
            </a:r>
            <a:r>
              <a:rPr lang="en-US" dirty="0" err="1"/>
              <a:t>Chaum</a:t>
            </a:r>
            <a:r>
              <a:rPr lang="en-US" dirty="0"/>
              <a:t> wrote a paper describing the technological of public and private key generation order to create this Blind Signature Technology. </a:t>
            </a:r>
            <a:r>
              <a:rPr lang="en-US" dirty="0" err="1"/>
              <a:t>Chaum's</a:t>
            </a:r>
            <a:r>
              <a:rPr lang="en-US" dirty="0"/>
              <a:t> Blind Signature Technology was designed to ensure the complete privacy of users who conduct online transactions.</a:t>
            </a:r>
          </a:p>
          <a:p>
            <a:r>
              <a:rPr lang="en-US" dirty="0"/>
              <a:t>1990 Dot Com bubble and business mis-management discouraged digital cash mechanisms</a:t>
            </a:r>
          </a:p>
          <a:p>
            <a:r>
              <a:rPr lang="en-US" dirty="0"/>
              <a:t>In 1998, Wei Dai / Nick Szabo created (</a:t>
            </a:r>
            <a:r>
              <a:rPr lang="en-US" dirty="0" err="1"/>
              <a:t>bitgold</a:t>
            </a:r>
            <a:r>
              <a:rPr lang="en-US" dirty="0"/>
              <a:t>) electronic currency system which required users to complete a proof of work function with solutions being cryptographically put together and published. </a:t>
            </a:r>
          </a:p>
          <a:p>
            <a:r>
              <a:rPr lang="en-US" dirty="0"/>
              <a:t>A currency system based on a proof of work was later created by Hal Finney who followed the work of Dai and Szabo(smart contract 1996).</a:t>
            </a:r>
          </a:p>
          <a:p>
            <a:r>
              <a:rPr lang="en-US" b="1" dirty="0"/>
              <a:t>Satoshi Nakamoto</a:t>
            </a:r>
            <a:r>
              <a:rPr lang="en-US" dirty="0"/>
              <a:t>, the unknown inventor of Bitcoin, never intended to invent a currency. In his announcement of Bitcoin in late 2008, </a:t>
            </a:r>
            <a:r>
              <a:rPr lang="en-US" b="1" dirty="0"/>
              <a:t>Satoshi</a:t>
            </a:r>
            <a:r>
              <a:rPr lang="en-US" dirty="0"/>
              <a:t> said she developed “A Peer-to-Peer Electronic Cash System.“</a:t>
            </a:r>
          </a:p>
        </p:txBody>
      </p:sp>
    </p:spTree>
    <p:extLst>
      <p:ext uri="{BB962C8B-B14F-4D97-AF65-F5344CB8AC3E}">
        <p14:creationId xmlns:p14="http://schemas.microsoft.com/office/powerpoint/2010/main" val="2881688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2ED3A40-EA50-4DBB-B4EE-7D857C5831F1}"/>
              </a:ext>
            </a:extLst>
          </p:cNvPr>
          <p:cNvSpPr/>
          <p:nvPr/>
        </p:nvSpPr>
        <p:spPr>
          <a:xfrm>
            <a:off x="440922" y="-64655"/>
            <a:ext cx="10345342" cy="6647974"/>
          </a:xfrm>
          <a:prstGeom prst="rect">
            <a:avLst/>
          </a:prstGeom>
        </p:spPr>
        <p:txBody>
          <a:bodyPr wrap="square">
            <a:spAutoFit/>
          </a:bodyPr>
          <a:lstStyle/>
          <a:p>
            <a:r>
              <a:rPr lang="en-US" sz="4400" b="1" dirty="0">
                <a:solidFill>
                  <a:schemeClr val="accent1"/>
                </a:solidFill>
                <a:latin typeface="Copperplate Gothic Light" panose="020E0507020206020404" pitchFamily="34" charset="0"/>
              </a:rPr>
              <a:t>Bitcoin</a:t>
            </a:r>
            <a:r>
              <a:rPr lang="en-US" sz="6600" b="1" dirty="0">
                <a:solidFill>
                  <a:schemeClr val="accent1"/>
                </a:solidFill>
                <a:latin typeface="Copperplate Gothic Light" panose="020E0507020206020404" pitchFamily="34" charset="0"/>
              </a:rPr>
              <a:t>: </a:t>
            </a:r>
            <a:r>
              <a:rPr lang="en-US" dirty="0"/>
              <a:t>A Peer-to-Peer Electronic Cash System Satoshi Nakamoto. A purely peer-to-peer version of electronic cash would allow </a:t>
            </a:r>
            <a:r>
              <a:rPr lang="en-US" sz="2800" dirty="0">
                <a:solidFill>
                  <a:schemeClr val="accent1"/>
                </a:solidFill>
                <a:latin typeface="Copperplate Gothic Bold" panose="020E0705020206020404" pitchFamily="34" charset="0"/>
              </a:rPr>
              <a:t>online payments </a:t>
            </a:r>
            <a:r>
              <a:rPr lang="en-US" dirty="0"/>
              <a:t>to be </a:t>
            </a:r>
            <a:r>
              <a:rPr lang="en-US" sz="2800" dirty="0">
                <a:solidFill>
                  <a:schemeClr val="accent1"/>
                </a:solidFill>
                <a:latin typeface="Copperplate Gothic Bold" panose="020E0705020206020404" pitchFamily="34" charset="0"/>
              </a:rPr>
              <a:t>sent directly </a:t>
            </a:r>
            <a:r>
              <a:rPr lang="en-US" dirty="0"/>
              <a:t>from one party to another without going through a financial institution. Digital signatures provide part of the solution, but the main benefits are lost if a trusted third party is still required to prevent double-spending. We propose a solution to the double-spending problem using a peer-to-peer network. </a:t>
            </a:r>
            <a:r>
              <a:rPr lang="en-US" sz="2800" dirty="0">
                <a:solidFill>
                  <a:schemeClr val="accent1"/>
                </a:solidFill>
                <a:latin typeface="Copperplate Gothic Bold" panose="020E0705020206020404" pitchFamily="34" charset="0"/>
              </a:rPr>
              <a:t>The network timestamps transactions by hashing them into an ongoing chain of hash-based proof-of-work, forming a record that cannot be changed without redoing the proof-of-work. </a:t>
            </a:r>
            <a:r>
              <a:rPr lang="en-US" dirty="0"/>
              <a:t>The longest chain not only serves as proof of the sequence of events witnessed, but proof that it came from the largest pool of CPU power. As long as a majority of CPU power is controlled by nodes that are not cooperating to attack the network, they'll generate the longest chain and outpace attackers. The network itself </a:t>
            </a:r>
            <a:r>
              <a:rPr lang="en-US" sz="2800" dirty="0">
                <a:solidFill>
                  <a:schemeClr val="accent1"/>
                </a:solidFill>
                <a:latin typeface="Copperplate Gothic Bold" panose="020E0705020206020404" pitchFamily="34" charset="0"/>
              </a:rPr>
              <a:t>requires minimal structure</a:t>
            </a:r>
            <a:r>
              <a:rPr lang="en-US" dirty="0"/>
              <a:t>. Messages are broadcast on a best effort basis, and nodes can leave and rejoin the network at will, accepting the longest proof-of-work chain as proof of what happened while they were gone. </a:t>
            </a:r>
          </a:p>
        </p:txBody>
      </p:sp>
    </p:spTree>
    <p:extLst>
      <p:ext uri="{BB962C8B-B14F-4D97-AF65-F5344CB8AC3E}">
        <p14:creationId xmlns:p14="http://schemas.microsoft.com/office/powerpoint/2010/main" val="2888766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49193-4385-4B24-9594-E3D343AB7A9B}"/>
              </a:ext>
            </a:extLst>
          </p:cNvPr>
          <p:cNvSpPr>
            <a:spLocks noGrp="1"/>
          </p:cNvSpPr>
          <p:nvPr>
            <p:ph type="title"/>
          </p:nvPr>
        </p:nvSpPr>
        <p:spPr/>
        <p:txBody>
          <a:bodyPr>
            <a:normAutofit fontScale="90000"/>
          </a:bodyPr>
          <a:lstStyle/>
          <a:p>
            <a:r>
              <a:rPr lang="en-US" dirty="0">
                <a:solidFill>
                  <a:srgbClr val="000000"/>
                </a:solidFill>
                <a:latin typeface="Open Sans"/>
              </a:rPr>
              <a:t>The White Paper </a:t>
            </a:r>
            <a:br>
              <a:rPr lang="en-US" dirty="0">
                <a:solidFill>
                  <a:srgbClr val="000000"/>
                </a:solidFill>
                <a:latin typeface="Open Sans"/>
              </a:rPr>
            </a:br>
            <a:br>
              <a:rPr lang="en-US" dirty="0">
                <a:solidFill>
                  <a:srgbClr val="000000"/>
                </a:solidFill>
                <a:latin typeface="Open Sans"/>
              </a:rPr>
            </a:br>
            <a:endParaRPr lang="en-US" dirty="0"/>
          </a:p>
        </p:txBody>
      </p:sp>
      <p:sp>
        <p:nvSpPr>
          <p:cNvPr id="6" name="Content Placeholder 5">
            <a:extLst>
              <a:ext uri="{FF2B5EF4-FFF2-40B4-BE49-F238E27FC236}">
                <a16:creationId xmlns:a16="http://schemas.microsoft.com/office/drawing/2014/main" id="{1B908A74-A664-4F40-BDBB-D30E4B00DCAC}"/>
              </a:ext>
            </a:extLst>
          </p:cNvPr>
          <p:cNvSpPr>
            <a:spLocks noGrp="1"/>
          </p:cNvSpPr>
          <p:nvPr>
            <p:ph idx="1"/>
          </p:nvPr>
        </p:nvSpPr>
        <p:spPr>
          <a:xfrm>
            <a:off x="677333" y="2160589"/>
            <a:ext cx="9826543" cy="3880773"/>
          </a:xfrm>
        </p:spPr>
        <p:txBody>
          <a:bodyPr>
            <a:normAutofit fontScale="77500" lnSpcReduction="20000"/>
          </a:bodyPr>
          <a:lstStyle/>
          <a:p>
            <a:r>
              <a:rPr lang="en-US" dirty="0"/>
              <a:t>Introduced to a Crypto Mailing list by publishing the White Paper “ </a:t>
            </a:r>
            <a:r>
              <a:rPr lang="en-US" b="1" dirty="0"/>
              <a:t>Bitcoin: A Peer-to-Peer Electronic Cash System </a:t>
            </a:r>
            <a:r>
              <a:rPr lang="en-US" dirty="0"/>
              <a:t>”, and released as open-source software in 2009.</a:t>
            </a:r>
          </a:p>
          <a:p>
            <a:r>
              <a:rPr lang="en-US" dirty="0"/>
              <a:t> The system is peer-to-peer, and transactions take place between users directly, without an intermediary.</a:t>
            </a:r>
          </a:p>
          <a:p>
            <a:r>
              <a:rPr lang="en-US" dirty="0"/>
              <a:t>These transactions are verified by network nodes and recorded in a public distributed ledger called the </a:t>
            </a:r>
            <a:r>
              <a:rPr lang="en-US" i="1" dirty="0"/>
              <a:t>blockchain </a:t>
            </a:r>
            <a:r>
              <a:rPr lang="en-US" dirty="0"/>
              <a:t>, which uses bitcoin as its native currency.</a:t>
            </a:r>
          </a:p>
          <a:p>
            <a:r>
              <a:rPr lang="en-US" dirty="0"/>
              <a:t>Bitcoins are created as a reward in a competition in which users offer their computing power to verify and record bitcoin transactions into the blockchain. This activity is referred to as </a:t>
            </a:r>
            <a:r>
              <a:rPr lang="en-US" i="1" dirty="0"/>
              <a:t>mining </a:t>
            </a:r>
            <a:r>
              <a:rPr lang="en-US" dirty="0"/>
              <a:t>and successful miners are rewarded with transaction fees and newly created bitcoins.</a:t>
            </a:r>
          </a:p>
          <a:p>
            <a:r>
              <a:rPr lang="en-US" dirty="0"/>
              <a:t>Bitcoin can be exchanged for other currencies. products, and services. When sending bitcoins, users can pay an optional transaction fee to the miners. This may expedite the transaction being confirmed.</a:t>
            </a:r>
          </a:p>
        </p:txBody>
      </p:sp>
      <p:pic>
        <p:nvPicPr>
          <p:cNvPr id="4" name="Picture 2" descr="Image result for bitcoin whitepaper graphic">
            <a:extLst>
              <a:ext uri="{FF2B5EF4-FFF2-40B4-BE49-F238E27FC236}">
                <a16:creationId xmlns:a16="http://schemas.microsoft.com/office/drawing/2014/main" id="{26AFB335-DA93-4CA9-87CD-A0F09CB35D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0475" y="67109"/>
            <a:ext cx="2004395" cy="2093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7778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EC7EC-D94D-4C0B-9491-F7B785755AA8}"/>
              </a:ext>
            </a:extLst>
          </p:cNvPr>
          <p:cNvSpPr>
            <a:spLocks noGrp="1"/>
          </p:cNvSpPr>
          <p:nvPr>
            <p:ph type="title"/>
          </p:nvPr>
        </p:nvSpPr>
        <p:spPr/>
        <p:txBody>
          <a:bodyPr>
            <a:normAutofit/>
          </a:bodyPr>
          <a:lstStyle/>
          <a:p>
            <a:r>
              <a:rPr lang="en-US" sz="5400" dirty="0">
                <a:latin typeface="Arial Rounded MT Bold" panose="020F0704030504030204" pitchFamily="34" charset="0"/>
              </a:rPr>
              <a:t>Agenda</a:t>
            </a:r>
          </a:p>
        </p:txBody>
      </p:sp>
      <p:sp>
        <p:nvSpPr>
          <p:cNvPr id="3" name="Content Placeholder 2">
            <a:extLst>
              <a:ext uri="{FF2B5EF4-FFF2-40B4-BE49-F238E27FC236}">
                <a16:creationId xmlns:a16="http://schemas.microsoft.com/office/drawing/2014/main" id="{3A4CC690-14F5-40E7-A7EB-D2986897C536}"/>
              </a:ext>
            </a:extLst>
          </p:cNvPr>
          <p:cNvSpPr>
            <a:spLocks noGrp="1"/>
          </p:cNvSpPr>
          <p:nvPr>
            <p:ph idx="1"/>
          </p:nvPr>
        </p:nvSpPr>
        <p:spPr/>
        <p:txBody>
          <a:bodyPr/>
          <a:lstStyle/>
          <a:p>
            <a:r>
              <a:rPr lang="en-US" dirty="0"/>
              <a:t>Housekeeping</a:t>
            </a:r>
          </a:p>
          <a:p>
            <a:r>
              <a:rPr lang="en-US" dirty="0"/>
              <a:t>Introduction to Blockchain</a:t>
            </a:r>
          </a:p>
          <a:p>
            <a:r>
              <a:rPr lang="en-US" dirty="0"/>
              <a:t>Blockchains and Enterprise Solutions</a:t>
            </a:r>
          </a:p>
          <a:p>
            <a:r>
              <a:rPr lang="en-US" dirty="0"/>
              <a:t>Use Cases</a:t>
            </a:r>
          </a:p>
          <a:p>
            <a:r>
              <a:rPr lang="en-US" dirty="0"/>
              <a:t>Discussion</a:t>
            </a:r>
          </a:p>
        </p:txBody>
      </p:sp>
      <p:sp>
        <p:nvSpPr>
          <p:cNvPr id="4" name="Footer Placeholder 3">
            <a:extLst>
              <a:ext uri="{FF2B5EF4-FFF2-40B4-BE49-F238E27FC236}">
                <a16:creationId xmlns:a16="http://schemas.microsoft.com/office/drawing/2014/main" id="{BE90FF04-9E01-4128-9D01-C9CA5494A918}"/>
              </a:ext>
            </a:extLst>
          </p:cNvPr>
          <p:cNvSpPr>
            <a:spLocks noGrp="1"/>
          </p:cNvSpPr>
          <p:nvPr>
            <p:ph type="ftr" sz="quarter" idx="11"/>
          </p:nvPr>
        </p:nvSpPr>
        <p:spPr/>
        <p:txBody>
          <a:bodyPr/>
          <a:lstStyle/>
          <a:p>
            <a:r>
              <a:rPr lang="en-US"/>
              <a:t>Blockchain Basics         Ledger Academy      9-23-2019</a:t>
            </a:r>
          </a:p>
        </p:txBody>
      </p:sp>
    </p:spTree>
    <p:extLst>
      <p:ext uri="{BB962C8B-B14F-4D97-AF65-F5344CB8AC3E}">
        <p14:creationId xmlns:p14="http://schemas.microsoft.com/office/powerpoint/2010/main" val="34505566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2FFB9-B364-4FB2-8BD7-27543D227DC2}"/>
              </a:ext>
            </a:extLst>
          </p:cNvPr>
          <p:cNvSpPr>
            <a:spLocks noGrp="1"/>
          </p:cNvSpPr>
          <p:nvPr>
            <p:ph type="title"/>
          </p:nvPr>
        </p:nvSpPr>
        <p:spPr/>
        <p:txBody>
          <a:bodyPr>
            <a:normAutofit/>
          </a:bodyPr>
          <a:lstStyle/>
          <a:p>
            <a:r>
              <a:rPr lang="en-US" i="1" dirty="0"/>
              <a:t>BITCOIN ECOSYSTEM</a:t>
            </a:r>
            <a:br>
              <a:rPr lang="en-US" i="1" dirty="0"/>
            </a:br>
            <a:endParaRPr lang="en-US" dirty="0"/>
          </a:p>
        </p:txBody>
      </p:sp>
      <p:sp>
        <p:nvSpPr>
          <p:cNvPr id="3" name="Content Placeholder 2">
            <a:extLst>
              <a:ext uri="{FF2B5EF4-FFF2-40B4-BE49-F238E27FC236}">
                <a16:creationId xmlns:a16="http://schemas.microsoft.com/office/drawing/2014/main" id="{691B0364-6745-4832-A9BF-59A2B259208D}"/>
              </a:ext>
            </a:extLst>
          </p:cNvPr>
          <p:cNvSpPr>
            <a:spLocks noGrp="1"/>
          </p:cNvSpPr>
          <p:nvPr>
            <p:ph idx="1"/>
          </p:nvPr>
        </p:nvSpPr>
        <p:spPr/>
        <p:txBody>
          <a:bodyPr>
            <a:normAutofit fontScale="92500" lnSpcReduction="20000"/>
          </a:bodyPr>
          <a:lstStyle/>
          <a:p>
            <a:r>
              <a:rPr lang="en-US" b="1" dirty="0"/>
              <a:t>bitcoin the Unit: </a:t>
            </a:r>
            <a:r>
              <a:rPr lang="en-US" dirty="0"/>
              <a:t>the denominations of bitcoin </a:t>
            </a:r>
          </a:p>
          <a:p>
            <a:r>
              <a:rPr lang="en-US" dirty="0"/>
              <a:t>Bitcoin (capitalized B) : associated with Bitcoin the protocol and payment network. The uppercase form, “Bitcoin,” is also often used to refer to as the ecosystem as a whole. Using Bitcoin with a capital “B” is the common way of referencing Bitcoin when writing about it in general terms.</a:t>
            </a:r>
          </a:p>
          <a:p>
            <a:r>
              <a:rPr lang="en-US" dirty="0"/>
              <a:t> bitcoin. lowercase “b” written as “bitcoin” is usually associated  with bitcoin as the currency</a:t>
            </a:r>
          </a:p>
          <a:p>
            <a:r>
              <a:rPr lang="en-US" b="1" dirty="0"/>
              <a:t>Bitcoin the Network: </a:t>
            </a:r>
            <a:r>
              <a:rPr lang="en-US" dirty="0"/>
              <a:t>the network is connected by independent nodes. Network  is secure from </a:t>
            </a:r>
            <a:r>
              <a:rPr lang="en-US" dirty="0" err="1"/>
              <a:t>from</a:t>
            </a:r>
            <a:r>
              <a:rPr lang="en-US" dirty="0"/>
              <a:t> attacks (such as DDoS) but not 51% Attack.</a:t>
            </a:r>
          </a:p>
          <a:p>
            <a:r>
              <a:rPr lang="en-US" b="1" dirty="0"/>
              <a:t>Bitcoin Improvement Proposals (BIPs): </a:t>
            </a:r>
            <a:r>
              <a:rPr lang="en-US" dirty="0"/>
              <a:t>​a BIP  is the basic process of submitting, evaluating, and implementing updates to the system.  BIP Reviews are posted in  </a:t>
            </a:r>
            <a:r>
              <a:rPr lang="en-US" dirty="0" err="1"/>
              <a:t>Github</a:t>
            </a:r>
            <a:r>
              <a:rPr lang="en-US" dirty="0"/>
              <a:t> and community votes on the ­ Bitcoin Improvement Proposals </a:t>
            </a:r>
          </a:p>
          <a:p>
            <a:endParaRPr lang="en-US" dirty="0"/>
          </a:p>
        </p:txBody>
      </p:sp>
    </p:spTree>
    <p:extLst>
      <p:ext uri="{BB962C8B-B14F-4D97-AF65-F5344CB8AC3E}">
        <p14:creationId xmlns:p14="http://schemas.microsoft.com/office/powerpoint/2010/main" val="1690812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3C003-8F6F-4128-806F-7628AE79CE70}"/>
              </a:ext>
            </a:extLst>
          </p:cNvPr>
          <p:cNvSpPr>
            <a:spLocks noGrp="1"/>
          </p:cNvSpPr>
          <p:nvPr>
            <p:ph type="title"/>
          </p:nvPr>
        </p:nvSpPr>
        <p:spPr/>
        <p:txBody>
          <a:bodyPr/>
          <a:lstStyle/>
          <a:p>
            <a:r>
              <a:rPr lang="en-US" dirty="0"/>
              <a:t>How it works</a:t>
            </a:r>
          </a:p>
        </p:txBody>
      </p:sp>
      <p:sp>
        <p:nvSpPr>
          <p:cNvPr id="6" name="Content Placeholder 5">
            <a:extLst>
              <a:ext uri="{FF2B5EF4-FFF2-40B4-BE49-F238E27FC236}">
                <a16:creationId xmlns:a16="http://schemas.microsoft.com/office/drawing/2014/main" id="{D63D8EEF-5987-4A85-A298-FFDBAA46DB8F}"/>
              </a:ext>
            </a:extLst>
          </p:cNvPr>
          <p:cNvSpPr>
            <a:spLocks noGrp="1"/>
          </p:cNvSpPr>
          <p:nvPr>
            <p:ph idx="1"/>
          </p:nvPr>
        </p:nvSpPr>
        <p:spPr>
          <a:xfrm>
            <a:off x="677334" y="2168902"/>
            <a:ext cx="5922642" cy="3880773"/>
          </a:xfrm>
        </p:spPr>
        <p:txBody>
          <a:bodyPr/>
          <a:lstStyle/>
          <a:p>
            <a:r>
              <a:rPr lang="en-US" dirty="0"/>
              <a:t>User Makes Request of system:</a:t>
            </a:r>
          </a:p>
          <a:p>
            <a:pPr lvl="1"/>
            <a:r>
              <a:rPr lang="en-US" dirty="0"/>
              <a:t>New to system, set up account, returning user, open blockchain and login </a:t>
            </a:r>
          </a:p>
          <a:p>
            <a:pPr lvl="1"/>
            <a:r>
              <a:rPr lang="en-US" dirty="0"/>
              <a:t>Fill out Ticket</a:t>
            </a:r>
          </a:p>
          <a:p>
            <a:pPr lvl="1"/>
            <a:r>
              <a:rPr lang="en-US" dirty="0"/>
              <a:t>Request goes to the system</a:t>
            </a:r>
          </a:p>
          <a:p>
            <a:pPr lvl="1"/>
            <a:r>
              <a:rPr lang="en-US" dirty="0"/>
              <a:t>Verification and consensus process by miners  (or other mechanism)</a:t>
            </a:r>
          </a:p>
          <a:p>
            <a:pPr lvl="1"/>
            <a:r>
              <a:rPr lang="en-US" dirty="0"/>
              <a:t>Value gets transferred and confirmed.</a:t>
            </a:r>
          </a:p>
        </p:txBody>
      </p:sp>
      <p:pic>
        <p:nvPicPr>
          <p:cNvPr id="7" name="Picture 6">
            <a:extLst>
              <a:ext uri="{FF2B5EF4-FFF2-40B4-BE49-F238E27FC236}">
                <a16:creationId xmlns:a16="http://schemas.microsoft.com/office/drawing/2014/main" id="{157F741A-1520-470E-AE7B-F3D47B528B5F}"/>
              </a:ext>
            </a:extLst>
          </p:cNvPr>
          <p:cNvPicPr>
            <a:picLocks noChangeAspect="1"/>
          </p:cNvPicPr>
          <p:nvPr/>
        </p:nvPicPr>
        <p:blipFill>
          <a:blip r:embed="rId2"/>
          <a:stretch>
            <a:fillRect/>
          </a:stretch>
        </p:blipFill>
        <p:spPr>
          <a:xfrm>
            <a:off x="7394037" y="481198"/>
            <a:ext cx="3759929" cy="6184740"/>
          </a:xfrm>
          <a:prstGeom prst="rect">
            <a:avLst/>
          </a:prstGeom>
        </p:spPr>
      </p:pic>
    </p:spTree>
    <p:extLst>
      <p:ext uri="{BB962C8B-B14F-4D97-AF65-F5344CB8AC3E}">
        <p14:creationId xmlns:p14="http://schemas.microsoft.com/office/powerpoint/2010/main" val="4183910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53503-D3F8-4087-BA1B-E50A05FAB5A3}"/>
              </a:ext>
            </a:extLst>
          </p:cNvPr>
          <p:cNvSpPr>
            <a:spLocks noGrp="1"/>
          </p:cNvSpPr>
          <p:nvPr>
            <p:ph type="title"/>
          </p:nvPr>
        </p:nvSpPr>
        <p:spPr/>
        <p:txBody>
          <a:bodyPr/>
          <a:lstStyle/>
          <a:p>
            <a:r>
              <a:rPr lang="en-US" dirty="0"/>
              <a:t>Denominations of Bitcoin</a:t>
            </a:r>
          </a:p>
        </p:txBody>
      </p:sp>
      <p:sp>
        <p:nvSpPr>
          <p:cNvPr id="3" name="Content Placeholder 2">
            <a:extLst>
              <a:ext uri="{FF2B5EF4-FFF2-40B4-BE49-F238E27FC236}">
                <a16:creationId xmlns:a16="http://schemas.microsoft.com/office/drawing/2014/main" id="{6628F7FE-C1F7-4CE3-AF9B-62EDD925D7CB}"/>
              </a:ext>
            </a:extLst>
          </p:cNvPr>
          <p:cNvSpPr>
            <a:spLocks noGrp="1"/>
          </p:cNvSpPr>
          <p:nvPr>
            <p:ph idx="1"/>
          </p:nvPr>
        </p:nvSpPr>
        <p:spPr>
          <a:xfrm>
            <a:off x="918403" y="1279380"/>
            <a:ext cx="8596668" cy="3880773"/>
          </a:xfrm>
        </p:spPr>
        <p:txBody>
          <a:bodyPr/>
          <a:lstStyle/>
          <a:p>
            <a:r>
              <a:rPr lang="en-US" dirty="0"/>
              <a:t>.012 BTC  =  $ 100.</a:t>
            </a:r>
          </a:p>
          <a:p>
            <a:r>
              <a:rPr lang="en-US" dirty="0"/>
              <a:t>Satoshi, which is the name of the creator of bitcoin, is also the smallest denomination available at 0.00000001 BTC.</a:t>
            </a:r>
          </a:p>
          <a:p>
            <a:endParaRPr lang="en-US" dirty="0"/>
          </a:p>
        </p:txBody>
      </p:sp>
      <p:pic>
        <p:nvPicPr>
          <p:cNvPr id="4" name="Picture 3" descr="A screenshot of a cell phone&#10;&#10;Description generated with very high confidence">
            <a:extLst>
              <a:ext uri="{FF2B5EF4-FFF2-40B4-BE49-F238E27FC236}">
                <a16:creationId xmlns:a16="http://schemas.microsoft.com/office/drawing/2014/main" id="{970DB07B-0F9C-4D7D-8BB6-D5E5B8F1C6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2919" y="3045542"/>
            <a:ext cx="6147306" cy="3386946"/>
          </a:xfrm>
          <a:prstGeom prst="rect">
            <a:avLst/>
          </a:prstGeom>
        </p:spPr>
      </p:pic>
    </p:spTree>
    <p:extLst>
      <p:ext uri="{BB962C8B-B14F-4D97-AF65-F5344CB8AC3E}">
        <p14:creationId xmlns:p14="http://schemas.microsoft.com/office/powerpoint/2010/main" val="2984984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70670-E81A-487C-8F6D-EA4E47399F1F}"/>
              </a:ext>
            </a:extLst>
          </p:cNvPr>
          <p:cNvSpPr>
            <a:spLocks noGrp="1"/>
          </p:cNvSpPr>
          <p:nvPr>
            <p:ph type="title"/>
          </p:nvPr>
        </p:nvSpPr>
        <p:spPr/>
        <p:txBody>
          <a:bodyPr/>
          <a:lstStyle/>
          <a:p>
            <a:r>
              <a:rPr lang="en-US" dirty="0"/>
              <a:t>How It works</a:t>
            </a:r>
          </a:p>
        </p:txBody>
      </p:sp>
      <p:sp>
        <p:nvSpPr>
          <p:cNvPr id="3" name="Content Placeholder 2">
            <a:extLst>
              <a:ext uri="{FF2B5EF4-FFF2-40B4-BE49-F238E27FC236}">
                <a16:creationId xmlns:a16="http://schemas.microsoft.com/office/drawing/2014/main" id="{39144BC1-8D66-44D6-BE72-910CBC41E9BD}"/>
              </a:ext>
            </a:extLst>
          </p:cNvPr>
          <p:cNvSpPr>
            <a:spLocks noGrp="1"/>
          </p:cNvSpPr>
          <p:nvPr>
            <p:ph idx="1"/>
          </p:nvPr>
        </p:nvSpPr>
        <p:spPr>
          <a:xfrm>
            <a:off x="677334" y="1345942"/>
            <a:ext cx="9680324" cy="4902458"/>
          </a:xfrm>
        </p:spPr>
        <p:txBody>
          <a:bodyPr>
            <a:normAutofit lnSpcReduction="10000"/>
          </a:bodyPr>
          <a:lstStyle/>
          <a:p>
            <a:r>
              <a:rPr lang="en-US" b="1" dirty="0"/>
              <a:t>Parts of a Bitcoin blockchain:</a:t>
            </a:r>
          </a:p>
          <a:p>
            <a:pPr lvl="1"/>
            <a:r>
              <a:rPr lang="en-US" i="1" dirty="0"/>
              <a:t>Header (Version, Previous Block Hash, Merkle Root, Timestamp, Difficulty Target, Nonce)</a:t>
            </a:r>
          </a:p>
          <a:p>
            <a:r>
              <a:rPr lang="en-US" b="1" dirty="0"/>
              <a:t>Description</a:t>
            </a:r>
          </a:p>
          <a:p>
            <a:pPr lvl="1"/>
            <a:r>
              <a:rPr lang="en-US" dirty="0"/>
              <a:t>Version number to track software/protocol upgrades</a:t>
            </a:r>
          </a:p>
          <a:p>
            <a:r>
              <a:rPr lang="en-US" b="1" dirty="0"/>
              <a:t>HASH </a:t>
            </a:r>
          </a:p>
          <a:p>
            <a:pPr lvl="1"/>
            <a:r>
              <a:rPr lang="en-US" dirty="0"/>
              <a:t>A reference to the hash of the previous (parent) block in the chain</a:t>
            </a:r>
          </a:p>
          <a:p>
            <a:pPr lvl="1"/>
            <a:r>
              <a:rPr lang="en-US" dirty="0"/>
              <a:t>Merkle Root A hash of the root of the Merkle tree of this block’s transactions</a:t>
            </a:r>
          </a:p>
          <a:p>
            <a:pPr lvl="1"/>
            <a:r>
              <a:rPr lang="en-US" dirty="0"/>
              <a:t>Timestamp The approximate creation time of this block </a:t>
            </a:r>
          </a:p>
          <a:p>
            <a:pPr lvl="1"/>
            <a:r>
              <a:rPr lang="en-US" dirty="0"/>
              <a:t>Difficulty Target The proof-of-work algorithm difficulty target for this block (Nonce A counter used for the proof-of-work algorithm)</a:t>
            </a:r>
          </a:p>
          <a:p>
            <a:pPr lvl="1"/>
            <a:r>
              <a:rPr lang="en-US" dirty="0"/>
              <a:t># of transactions in the block.</a:t>
            </a:r>
          </a:p>
        </p:txBody>
      </p:sp>
      <p:pic>
        <p:nvPicPr>
          <p:cNvPr id="4" name="Content Placeholder 3">
            <a:extLst>
              <a:ext uri="{FF2B5EF4-FFF2-40B4-BE49-F238E27FC236}">
                <a16:creationId xmlns:a16="http://schemas.microsoft.com/office/drawing/2014/main" id="{057375ED-E000-4011-9D63-5DB3F0FAAEA8}"/>
              </a:ext>
            </a:extLst>
          </p:cNvPr>
          <p:cNvPicPr>
            <a:picLocks noChangeAspect="1"/>
          </p:cNvPicPr>
          <p:nvPr/>
        </p:nvPicPr>
        <p:blipFill>
          <a:blip r:embed="rId3"/>
          <a:stretch>
            <a:fillRect/>
          </a:stretch>
        </p:blipFill>
        <p:spPr>
          <a:xfrm>
            <a:off x="9800705" y="641407"/>
            <a:ext cx="1999657" cy="2201546"/>
          </a:xfrm>
          <a:prstGeom prst="rect">
            <a:avLst/>
          </a:prstGeom>
        </p:spPr>
      </p:pic>
    </p:spTree>
    <p:extLst>
      <p:ext uri="{BB962C8B-B14F-4D97-AF65-F5344CB8AC3E}">
        <p14:creationId xmlns:p14="http://schemas.microsoft.com/office/powerpoint/2010/main" val="3779390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A445735-7E36-4C69-A43F-0846D2EC03AB}"/>
              </a:ext>
            </a:extLst>
          </p:cNvPr>
          <p:cNvSpPr>
            <a:spLocks noGrp="1"/>
          </p:cNvSpPr>
          <p:nvPr>
            <p:ph type="title"/>
          </p:nvPr>
        </p:nvSpPr>
        <p:spPr/>
        <p:txBody>
          <a:bodyPr/>
          <a:lstStyle/>
          <a:p>
            <a:r>
              <a:rPr lang="en-US" dirty="0"/>
              <a:t>Bitcoins Blockchain System</a:t>
            </a:r>
          </a:p>
        </p:txBody>
      </p:sp>
      <p:sp>
        <p:nvSpPr>
          <p:cNvPr id="5" name="Content Placeholder 4">
            <a:extLst>
              <a:ext uri="{FF2B5EF4-FFF2-40B4-BE49-F238E27FC236}">
                <a16:creationId xmlns:a16="http://schemas.microsoft.com/office/drawing/2014/main" id="{1C1207D7-9D86-475A-9017-2486E26C7655}"/>
              </a:ext>
            </a:extLst>
          </p:cNvPr>
          <p:cNvSpPr>
            <a:spLocks noGrp="1"/>
          </p:cNvSpPr>
          <p:nvPr>
            <p:ph idx="1"/>
          </p:nvPr>
        </p:nvSpPr>
        <p:spPr>
          <a:xfrm>
            <a:off x="677334" y="2168902"/>
            <a:ext cx="8596668" cy="3880773"/>
          </a:xfrm>
        </p:spPr>
        <p:txBody>
          <a:bodyPr/>
          <a:lstStyle/>
          <a:p>
            <a:r>
              <a:rPr lang="en-US" sz="4000" dirty="0"/>
              <a:t>Technologies:</a:t>
            </a:r>
          </a:p>
          <a:p>
            <a:pPr lvl="1"/>
            <a:r>
              <a:rPr lang="en-US" dirty="0"/>
              <a:t>Cryptography</a:t>
            </a:r>
          </a:p>
          <a:p>
            <a:pPr lvl="1"/>
            <a:r>
              <a:rPr lang="en-US" dirty="0"/>
              <a:t>Mathematical Hashing</a:t>
            </a:r>
          </a:p>
          <a:p>
            <a:pPr lvl="1"/>
            <a:r>
              <a:rPr lang="en-US" dirty="0"/>
              <a:t>Consensus Algorithms</a:t>
            </a:r>
          </a:p>
          <a:p>
            <a:pPr lvl="1"/>
            <a:r>
              <a:rPr lang="en-US" dirty="0"/>
              <a:t>Public / Private Keys</a:t>
            </a:r>
          </a:p>
        </p:txBody>
      </p:sp>
      <p:pic>
        <p:nvPicPr>
          <p:cNvPr id="6" name="Picture 5">
            <a:extLst>
              <a:ext uri="{FF2B5EF4-FFF2-40B4-BE49-F238E27FC236}">
                <a16:creationId xmlns:a16="http://schemas.microsoft.com/office/drawing/2014/main" id="{C6F24EBC-5E87-4FFB-B301-33A29C2B2F33}"/>
              </a:ext>
            </a:extLst>
          </p:cNvPr>
          <p:cNvPicPr>
            <a:picLocks noChangeAspect="1"/>
          </p:cNvPicPr>
          <p:nvPr/>
        </p:nvPicPr>
        <p:blipFill>
          <a:blip r:embed="rId3"/>
          <a:stretch>
            <a:fillRect/>
          </a:stretch>
        </p:blipFill>
        <p:spPr>
          <a:xfrm>
            <a:off x="4776443" y="1934146"/>
            <a:ext cx="6577357" cy="2989708"/>
          </a:xfrm>
          <a:prstGeom prst="rect">
            <a:avLst/>
          </a:prstGeom>
        </p:spPr>
      </p:pic>
    </p:spTree>
    <p:extLst>
      <p:ext uri="{BB962C8B-B14F-4D97-AF65-F5344CB8AC3E}">
        <p14:creationId xmlns:p14="http://schemas.microsoft.com/office/powerpoint/2010/main" val="1042088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35B07-FFF5-41F7-8F74-08B63B9CC12E}"/>
              </a:ext>
            </a:extLst>
          </p:cNvPr>
          <p:cNvSpPr>
            <a:spLocks noGrp="1"/>
          </p:cNvSpPr>
          <p:nvPr>
            <p:ph type="title"/>
          </p:nvPr>
        </p:nvSpPr>
        <p:spPr/>
        <p:txBody>
          <a:bodyPr/>
          <a:lstStyle/>
          <a:p>
            <a:r>
              <a:rPr lang="en-US" dirty="0"/>
              <a:t>Consensus</a:t>
            </a:r>
          </a:p>
        </p:txBody>
      </p:sp>
      <p:sp>
        <p:nvSpPr>
          <p:cNvPr id="3" name="Content Placeholder 2">
            <a:extLst>
              <a:ext uri="{FF2B5EF4-FFF2-40B4-BE49-F238E27FC236}">
                <a16:creationId xmlns:a16="http://schemas.microsoft.com/office/drawing/2014/main" id="{72E2A05B-AF73-4942-B1F0-10C2C7F8DCA7}"/>
              </a:ext>
            </a:extLst>
          </p:cNvPr>
          <p:cNvSpPr>
            <a:spLocks noGrp="1"/>
          </p:cNvSpPr>
          <p:nvPr>
            <p:ph idx="1"/>
          </p:nvPr>
        </p:nvSpPr>
        <p:spPr>
          <a:xfrm>
            <a:off x="677334" y="2209142"/>
            <a:ext cx="8596668" cy="3880773"/>
          </a:xfrm>
        </p:spPr>
        <p:txBody>
          <a:bodyPr>
            <a:normAutofit fontScale="85000" lnSpcReduction="20000"/>
          </a:bodyPr>
          <a:lstStyle/>
          <a:p>
            <a:r>
              <a:rPr lang="en-US" dirty="0"/>
              <a:t>Consensus is a process whereby the </a:t>
            </a:r>
            <a:r>
              <a:rPr lang="en-US" b="1" dirty="0"/>
              <a:t>peers synchronize the data </a:t>
            </a:r>
            <a:r>
              <a:rPr lang="en-US" dirty="0"/>
              <a:t>on the blockchain.</a:t>
            </a:r>
          </a:p>
          <a:p>
            <a:r>
              <a:rPr lang="en-US" dirty="0"/>
              <a:t>There are a number of consensus mechanisms or algorithms.</a:t>
            </a:r>
          </a:p>
          <a:p>
            <a:r>
              <a:rPr lang="en-US" dirty="0"/>
              <a:t>Proof of Work, Proof of Stake, Proof of Elapsed Time, Byzantine Fault Tolerance.</a:t>
            </a:r>
          </a:p>
          <a:p>
            <a:r>
              <a:rPr lang="en-US" dirty="0"/>
              <a:t>Bitcoin uses Proof of Work, while Ethereum uses Proof of Work currently, but is moving towards Proof of Stake.</a:t>
            </a:r>
          </a:p>
          <a:p>
            <a:r>
              <a:rPr lang="en-US" dirty="0"/>
              <a:t>The Hyperledger Sawtooth uses Proof of Elapsed Time.</a:t>
            </a:r>
          </a:p>
          <a:p>
            <a:r>
              <a:rPr lang="en-US" dirty="0"/>
              <a:t>Fabric – Plug and Play consensus model (BFT)</a:t>
            </a:r>
          </a:p>
          <a:p>
            <a:pPr marL="0" indent="0">
              <a:buNone/>
            </a:pPr>
            <a:br>
              <a:rPr lang="en-US" dirty="0"/>
            </a:br>
            <a:endParaRPr lang="en-US" dirty="0"/>
          </a:p>
        </p:txBody>
      </p:sp>
    </p:spTree>
    <p:extLst>
      <p:ext uri="{BB962C8B-B14F-4D97-AF65-F5344CB8AC3E}">
        <p14:creationId xmlns:p14="http://schemas.microsoft.com/office/powerpoint/2010/main" val="5714424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5D992-B912-45F9-A522-D2FFD573D73B}"/>
              </a:ext>
            </a:extLst>
          </p:cNvPr>
          <p:cNvSpPr>
            <a:spLocks noGrp="1"/>
          </p:cNvSpPr>
          <p:nvPr>
            <p:ph type="title"/>
          </p:nvPr>
        </p:nvSpPr>
        <p:spPr/>
        <p:txBody>
          <a:bodyPr/>
          <a:lstStyle/>
          <a:p>
            <a:r>
              <a:rPr lang="en-US" dirty="0"/>
              <a:t>Cryptography DIGITAL SECRETS</a:t>
            </a:r>
          </a:p>
        </p:txBody>
      </p:sp>
      <p:sp>
        <p:nvSpPr>
          <p:cNvPr id="3" name="Content Placeholder 2">
            <a:extLst>
              <a:ext uri="{FF2B5EF4-FFF2-40B4-BE49-F238E27FC236}">
                <a16:creationId xmlns:a16="http://schemas.microsoft.com/office/drawing/2014/main" id="{CFC18FB7-BBE4-4BB7-98D5-71055D189C34}"/>
              </a:ext>
            </a:extLst>
          </p:cNvPr>
          <p:cNvSpPr>
            <a:spLocks noGrp="1"/>
          </p:cNvSpPr>
          <p:nvPr>
            <p:ph idx="1"/>
          </p:nvPr>
        </p:nvSpPr>
        <p:spPr>
          <a:xfrm>
            <a:off x="596218" y="1723563"/>
            <a:ext cx="8596668" cy="3880773"/>
          </a:xfrm>
        </p:spPr>
        <p:txBody>
          <a:bodyPr>
            <a:normAutofit fontScale="92500" lnSpcReduction="10000"/>
          </a:bodyPr>
          <a:lstStyle/>
          <a:p>
            <a:r>
              <a:rPr lang="en-US" b="1" dirty="0"/>
              <a:t>Cryptography</a:t>
            </a:r>
            <a:r>
              <a:rPr lang="en-US" dirty="0"/>
              <a:t> has a key role to play both in the security, as well as in the immutability</a:t>
            </a:r>
          </a:p>
          <a:p>
            <a:r>
              <a:rPr lang="en-US" dirty="0"/>
              <a:t>For blockchain technologies, cryptography is used in 2 ways:</a:t>
            </a:r>
          </a:p>
          <a:p>
            <a:pPr lvl="1"/>
            <a:r>
              <a:rPr lang="en-US" dirty="0"/>
              <a:t> to prove that a transaction was created by the right person.</a:t>
            </a:r>
          </a:p>
          <a:p>
            <a:pPr lvl="1"/>
            <a:r>
              <a:rPr lang="en-US" dirty="0"/>
              <a:t> It is used to link transactions into a block in a tamper-proof way, as well as create the links between blocks, to form a blockchain.</a:t>
            </a:r>
          </a:p>
          <a:p>
            <a:r>
              <a:rPr lang="en-US" dirty="0"/>
              <a:t>Hash: Cryptographic hash functions are mathematical operations run on digital data. (SHA 256) Elliptic Curves Cryptography</a:t>
            </a:r>
          </a:p>
          <a:p>
            <a:pPr lvl="1"/>
            <a:r>
              <a:rPr lang="en-US" dirty="0"/>
              <a:t>Proof-of-Work</a:t>
            </a:r>
          </a:p>
          <a:p>
            <a:endParaRPr lang="en-US" dirty="0"/>
          </a:p>
        </p:txBody>
      </p:sp>
      <p:pic>
        <p:nvPicPr>
          <p:cNvPr id="4" name="Picture 3">
            <a:extLst>
              <a:ext uri="{FF2B5EF4-FFF2-40B4-BE49-F238E27FC236}">
                <a16:creationId xmlns:a16="http://schemas.microsoft.com/office/drawing/2014/main" id="{97B78DBC-A097-4A27-863D-4BD7CDB25C62}"/>
              </a:ext>
            </a:extLst>
          </p:cNvPr>
          <p:cNvPicPr>
            <a:picLocks noChangeAspect="1"/>
          </p:cNvPicPr>
          <p:nvPr/>
        </p:nvPicPr>
        <p:blipFill>
          <a:blip r:embed="rId3"/>
          <a:stretch>
            <a:fillRect/>
          </a:stretch>
        </p:blipFill>
        <p:spPr>
          <a:xfrm>
            <a:off x="9817510" y="1918139"/>
            <a:ext cx="1536290" cy="1223266"/>
          </a:xfrm>
          <a:prstGeom prst="rect">
            <a:avLst/>
          </a:prstGeom>
        </p:spPr>
      </p:pic>
    </p:spTree>
    <p:extLst>
      <p:ext uri="{BB962C8B-B14F-4D97-AF65-F5344CB8AC3E}">
        <p14:creationId xmlns:p14="http://schemas.microsoft.com/office/powerpoint/2010/main" val="281079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D4C567-818F-4831-9537-8FD55A5AFAD5}"/>
              </a:ext>
            </a:extLst>
          </p:cNvPr>
          <p:cNvSpPr>
            <a:spLocks noGrp="1"/>
          </p:cNvSpPr>
          <p:nvPr>
            <p:ph idx="1"/>
          </p:nvPr>
        </p:nvSpPr>
        <p:spPr/>
        <p:txBody>
          <a:bodyPr/>
          <a:lstStyle/>
          <a:p>
            <a:r>
              <a:rPr lang="en-US" b="1" dirty="0"/>
              <a:t>Immutability of Data</a:t>
            </a:r>
          </a:p>
          <a:p>
            <a:r>
              <a:rPr lang="en-US" dirty="0"/>
              <a:t>his </a:t>
            </a:r>
            <a:r>
              <a:rPr lang="en-US" b="1" dirty="0"/>
              <a:t>immutability</a:t>
            </a:r>
            <a:r>
              <a:rPr lang="en-US" dirty="0"/>
              <a:t>, or '</a:t>
            </a:r>
            <a:r>
              <a:rPr lang="en-US" b="1" dirty="0"/>
              <a:t>unchanging over time</a:t>
            </a:r>
            <a:r>
              <a:rPr lang="en-US" dirty="0"/>
              <a:t>' feature makes the blockchain useful for accounting, financial transactions, identity management, and asset ownership, management and transfer, just to name a few examples. Once a transaction is written onto the blockchain, no one can change it, or, at least, it would be extremely difficult to change it.</a:t>
            </a:r>
          </a:p>
        </p:txBody>
      </p:sp>
    </p:spTree>
    <p:extLst>
      <p:ext uri="{BB962C8B-B14F-4D97-AF65-F5344CB8AC3E}">
        <p14:creationId xmlns:p14="http://schemas.microsoft.com/office/powerpoint/2010/main" val="34758324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779E9-1915-41F8-A5E2-6E69E88CFCE3}"/>
              </a:ext>
            </a:extLst>
          </p:cNvPr>
          <p:cNvSpPr>
            <a:spLocks noGrp="1"/>
          </p:cNvSpPr>
          <p:nvPr>
            <p:ph type="title"/>
          </p:nvPr>
        </p:nvSpPr>
        <p:spPr/>
        <p:txBody>
          <a:bodyPr/>
          <a:lstStyle/>
          <a:p>
            <a:r>
              <a:rPr lang="en-US" dirty="0"/>
              <a:t> Public Keys and Private Keys Address</a:t>
            </a:r>
          </a:p>
        </p:txBody>
      </p:sp>
      <p:sp>
        <p:nvSpPr>
          <p:cNvPr id="3" name="Content Placeholder 2">
            <a:extLst>
              <a:ext uri="{FF2B5EF4-FFF2-40B4-BE49-F238E27FC236}">
                <a16:creationId xmlns:a16="http://schemas.microsoft.com/office/drawing/2014/main" id="{CDFD492A-885F-468C-94FD-24101DC55F83}"/>
              </a:ext>
            </a:extLst>
          </p:cNvPr>
          <p:cNvSpPr>
            <a:spLocks noGrp="1"/>
          </p:cNvSpPr>
          <p:nvPr>
            <p:ph idx="1"/>
          </p:nvPr>
        </p:nvSpPr>
        <p:spPr/>
        <p:txBody>
          <a:bodyPr>
            <a:normAutofit fontScale="92500" lnSpcReduction="20000"/>
          </a:bodyPr>
          <a:lstStyle/>
          <a:p>
            <a:r>
              <a:rPr lang="en-US" dirty="0"/>
              <a:t>Bitcoin Address: To keep information secure, these keys are crypto secure.</a:t>
            </a:r>
          </a:p>
          <a:p>
            <a:r>
              <a:rPr lang="en-US" b="1" dirty="0"/>
              <a:t>PRIVATE KEY</a:t>
            </a:r>
            <a:endParaRPr lang="en-US" dirty="0"/>
          </a:p>
          <a:p>
            <a:r>
              <a:rPr lang="en-US" dirty="0"/>
              <a:t>The private key is crucial to keeping your bitcoins safe. This is unique to you, and only you should know your private key. It takes the form of a string that signs a digital communication once hashed with your public key.</a:t>
            </a:r>
          </a:p>
          <a:p>
            <a:r>
              <a:rPr lang="en-US" b="1" dirty="0"/>
              <a:t>PUBLIC KEY</a:t>
            </a:r>
            <a:endParaRPr lang="en-US" dirty="0"/>
          </a:p>
          <a:p>
            <a:r>
              <a:rPr lang="en-US" dirty="0"/>
              <a:t>A public key is a bitcoin address, the information of which is accessible to all. When hashed with a private key it secures a digital communication.</a:t>
            </a:r>
          </a:p>
          <a:p>
            <a:pPr lvl="0"/>
            <a:r>
              <a:rPr lang="en-US" dirty="0"/>
              <a:t>Public / Private Keys / Wallets</a:t>
            </a:r>
          </a:p>
          <a:p>
            <a:pPr lvl="0"/>
            <a:r>
              <a:rPr lang="en-US" dirty="0"/>
              <a:t>Passphrase-Encrypted Wallets (AKA BIP38)</a:t>
            </a:r>
          </a:p>
          <a:p>
            <a:pPr lvl="0"/>
            <a:r>
              <a:rPr lang="en-US" dirty="0" err="1"/>
              <a:t>Multisig</a:t>
            </a:r>
            <a:endParaRPr lang="en-US" dirty="0"/>
          </a:p>
          <a:p>
            <a:endParaRPr lang="en-US" dirty="0"/>
          </a:p>
        </p:txBody>
      </p:sp>
    </p:spTree>
    <p:extLst>
      <p:ext uri="{BB962C8B-B14F-4D97-AF65-F5344CB8AC3E}">
        <p14:creationId xmlns:p14="http://schemas.microsoft.com/office/powerpoint/2010/main" val="5471500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B571F-B262-46AA-B2CE-52396A8B66F7}"/>
              </a:ext>
            </a:extLst>
          </p:cNvPr>
          <p:cNvSpPr>
            <a:spLocks noGrp="1"/>
          </p:cNvSpPr>
          <p:nvPr>
            <p:ph type="title"/>
          </p:nvPr>
        </p:nvSpPr>
        <p:spPr/>
        <p:txBody>
          <a:bodyPr/>
          <a:lstStyle/>
          <a:p>
            <a:r>
              <a:rPr lang="en-US" dirty="0"/>
              <a:t>Stored on the blockchain</a:t>
            </a:r>
          </a:p>
        </p:txBody>
      </p:sp>
      <p:pic>
        <p:nvPicPr>
          <p:cNvPr id="4" name="Content Placeholder 3">
            <a:extLst>
              <a:ext uri="{FF2B5EF4-FFF2-40B4-BE49-F238E27FC236}">
                <a16:creationId xmlns:a16="http://schemas.microsoft.com/office/drawing/2014/main" id="{A26F0D7B-E5D8-4C5D-904D-7C253590E01B}"/>
              </a:ext>
            </a:extLst>
          </p:cNvPr>
          <p:cNvPicPr>
            <a:picLocks noGrp="1" noChangeAspect="1"/>
          </p:cNvPicPr>
          <p:nvPr>
            <p:ph idx="1"/>
          </p:nvPr>
        </p:nvPicPr>
        <p:blipFill>
          <a:blip r:embed="rId2"/>
          <a:stretch>
            <a:fillRect/>
          </a:stretch>
        </p:blipFill>
        <p:spPr>
          <a:xfrm>
            <a:off x="2941154" y="1315911"/>
            <a:ext cx="6057047" cy="5176964"/>
          </a:xfrm>
          <a:prstGeom prst="rect">
            <a:avLst/>
          </a:prstGeom>
        </p:spPr>
      </p:pic>
    </p:spTree>
    <p:extLst>
      <p:ext uri="{BB962C8B-B14F-4D97-AF65-F5344CB8AC3E}">
        <p14:creationId xmlns:p14="http://schemas.microsoft.com/office/powerpoint/2010/main" val="1218615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EC7EC-D94D-4C0B-9491-F7B785755AA8}"/>
              </a:ext>
            </a:extLst>
          </p:cNvPr>
          <p:cNvSpPr>
            <a:spLocks noGrp="1"/>
          </p:cNvSpPr>
          <p:nvPr>
            <p:ph type="title"/>
          </p:nvPr>
        </p:nvSpPr>
        <p:spPr/>
        <p:txBody>
          <a:bodyPr/>
          <a:lstStyle/>
          <a:p>
            <a:r>
              <a:rPr lang="en-US" sz="5400" dirty="0">
                <a:latin typeface="Arial Rounded MT Bold" panose="020F0704030504030204" pitchFamily="34" charset="0"/>
              </a:rPr>
              <a:t>Agenda</a:t>
            </a:r>
          </a:p>
        </p:txBody>
      </p:sp>
      <p:sp>
        <p:nvSpPr>
          <p:cNvPr id="3" name="Content Placeholder 2">
            <a:extLst>
              <a:ext uri="{FF2B5EF4-FFF2-40B4-BE49-F238E27FC236}">
                <a16:creationId xmlns:a16="http://schemas.microsoft.com/office/drawing/2014/main" id="{3A4CC690-14F5-40E7-A7EB-D2986897C536}"/>
              </a:ext>
            </a:extLst>
          </p:cNvPr>
          <p:cNvSpPr>
            <a:spLocks noGrp="1"/>
          </p:cNvSpPr>
          <p:nvPr>
            <p:ph idx="1"/>
          </p:nvPr>
        </p:nvSpPr>
        <p:spPr/>
        <p:txBody>
          <a:bodyPr/>
          <a:lstStyle/>
          <a:p>
            <a:r>
              <a:rPr lang="en-US" dirty="0"/>
              <a:t>Housekeeping</a:t>
            </a:r>
          </a:p>
          <a:p>
            <a:r>
              <a:rPr lang="en-US" dirty="0">
                <a:solidFill>
                  <a:schemeClr val="bg1">
                    <a:lumMod val="85000"/>
                  </a:schemeClr>
                </a:solidFill>
              </a:rPr>
              <a:t>Introduction to Blockchain</a:t>
            </a:r>
          </a:p>
          <a:p>
            <a:r>
              <a:rPr lang="en-US" dirty="0">
                <a:solidFill>
                  <a:schemeClr val="bg1">
                    <a:lumMod val="85000"/>
                  </a:schemeClr>
                </a:solidFill>
              </a:rPr>
              <a:t>Blockchains and Enterprise Solutions</a:t>
            </a:r>
          </a:p>
          <a:p>
            <a:r>
              <a:rPr lang="en-US" dirty="0">
                <a:solidFill>
                  <a:schemeClr val="bg1">
                    <a:lumMod val="85000"/>
                  </a:schemeClr>
                </a:solidFill>
              </a:rPr>
              <a:t>Use Cases</a:t>
            </a:r>
          </a:p>
          <a:p>
            <a:r>
              <a:rPr lang="en-US" dirty="0">
                <a:solidFill>
                  <a:schemeClr val="bg1">
                    <a:lumMod val="85000"/>
                  </a:schemeClr>
                </a:solidFill>
              </a:rPr>
              <a:t>Identity and the Blockchain</a:t>
            </a:r>
          </a:p>
          <a:p>
            <a:r>
              <a:rPr lang="en-US" dirty="0">
                <a:solidFill>
                  <a:schemeClr val="bg1">
                    <a:lumMod val="85000"/>
                  </a:schemeClr>
                </a:solidFill>
              </a:rPr>
              <a:t>Discussion</a:t>
            </a:r>
          </a:p>
        </p:txBody>
      </p:sp>
      <p:sp>
        <p:nvSpPr>
          <p:cNvPr id="4" name="Footer Placeholder 3">
            <a:extLst>
              <a:ext uri="{FF2B5EF4-FFF2-40B4-BE49-F238E27FC236}">
                <a16:creationId xmlns:a16="http://schemas.microsoft.com/office/drawing/2014/main" id="{BE90FF04-9E01-4128-9D01-C9CA5494A918}"/>
              </a:ext>
            </a:extLst>
          </p:cNvPr>
          <p:cNvSpPr>
            <a:spLocks noGrp="1"/>
          </p:cNvSpPr>
          <p:nvPr>
            <p:ph type="ftr" sz="quarter" idx="11"/>
          </p:nvPr>
        </p:nvSpPr>
        <p:spPr/>
        <p:txBody>
          <a:bodyPr/>
          <a:lstStyle/>
          <a:p>
            <a:r>
              <a:rPr lang="en-US"/>
              <a:t>Blockchain Basics         Ledger Academy      9-23-2019</a:t>
            </a:r>
          </a:p>
        </p:txBody>
      </p:sp>
    </p:spTree>
    <p:extLst>
      <p:ext uri="{BB962C8B-B14F-4D97-AF65-F5344CB8AC3E}">
        <p14:creationId xmlns:p14="http://schemas.microsoft.com/office/powerpoint/2010/main" val="26501056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0503F-A4F0-4259-BF3E-9D191D95F8E6}"/>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4ECFAFFB-651D-4FDC-9A2E-9F4B5F672C86}"/>
              </a:ext>
            </a:extLst>
          </p:cNvPr>
          <p:cNvPicPr>
            <a:picLocks noGrp="1" noChangeAspect="1"/>
          </p:cNvPicPr>
          <p:nvPr>
            <p:ph idx="1"/>
          </p:nvPr>
        </p:nvPicPr>
        <p:blipFill>
          <a:blip r:embed="rId2"/>
          <a:stretch>
            <a:fillRect/>
          </a:stretch>
        </p:blipFill>
        <p:spPr>
          <a:xfrm>
            <a:off x="677690" y="609600"/>
            <a:ext cx="8596312" cy="3122043"/>
          </a:xfrm>
          <a:prstGeom prst="rect">
            <a:avLst/>
          </a:prstGeom>
        </p:spPr>
      </p:pic>
    </p:spTree>
    <p:extLst>
      <p:ext uri="{BB962C8B-B14F-4D97-AF65-F5344CB8AC3E}">
        <p14:creationId xmlns:p14="http://schemas.microsoft.com/office/powerpoint/2010/main" val="10245354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EC7EC-D94D-4C0B-9491-F7B785755AA8}"/>
              </a:ext>
            </a:extLst>
          </p:cNvPr>
          <p:cNvSpPr>
            <a:spLocks noGrp="1"/>
          </p:cNvSpPr>
          <p:nvPr>
            <p:ph type="title"/>
          </p:nvPr>
        </p:nvSpPr>
        <p:spPr/>
        <p:txBody>
          <a:bodyPr>
            <a:normAutofit/>
          </a:bodyPr>
          <a:lstStyle/>
          <a:p>
            <a:r>
              <a:rPr lang="en-US" sz="5400" dirty="0">
                <a:latin typeface="Arial Rounded MT Bold" panose="020F0704030504030204" pitchFamily="34" charset="0"/>
              </a:rPr>
              <a:t>Agenda</a:t>
            </a:r>
          </a:p>
        </p:txBody>
      </p:sp>
      <p:sp>
        <p:nvSpPr>
          <p:cNvPr id="3" name="Content Placeholder 2">
            <a:extLst>
              <a:ext uri="{FF2B5EF4-FFF2-40B4-BE49-F238E27FC236}">
                <a16:creationId xmlns:a16="http://schemas.microsoft.com/office/drawing/2014/main" id="{3A4CC690-14F5-40E7-A7EB-D2986897C536}"/>
              </a:ext>
            </a:extLst>
          </p:cNvPr>
          <p:cNvSpPr>
            <a:spLocks noGrp="1"/>
          </p:cNvSpPr>
          <p:nvPr>
            <p:ph idx="1"/>
          </p:nvPr>
        </p:nvSpPr>
        <p:spPr/>
        <p:txBody>
          <a:bodyPr/>
          <a:lstStyle/>
          <a:p>
            <a:r>
              <a:rPr lang="en-US" dirty="0">
                <a:solidFill>
                  <a:schemeClr val="bg1">
                    <a:lumMod val="85000"/>
                  </a:schemeClr>
                </a:solidFill>
              </a:rPr>
              <a:t>Housekeeping</a:t>
            </a:r>
          </a:p>
          <a:p>
            <a:r>
              <a:rPr lang="en-US" dirty="0">
                <a:solidFill>
                  <a:schemeClr val="bg1">
                    <a:lumMod val="85000"/>
                  </a:schemeClr>
                </a:solidFill>
              </a:rPr>
              <a:t>Introduction to Blockchain</a:t>
            </a:r>
          </a:p>
          <a:p>
            <a:r>
              <a:rPr lang="en-US" dirty="0"/>
              <a:t>Blockchains and Enterprise Solutions</a:t>
            </a:r>
          </a:p>
          <a:p>
            <a:r>
              <a:rPr lang="en-US" dirty="0">
                <a:solidFill>
                  <a:schemeClr val="bg1">
                    <a:lumMod val="85000"/>
                  </a:schemeClr>
                </a:solidFill>
              </a:rPr>
              <a:t>Use Cases</a:t>
            </a:r>
          </a:p>
          <a:p>
            <a:r>
              <a:rPr lang="en-US" dirty="0">
                <a:solidFill>
                  <a:schemeClr val="bg1">
                    <a:lumMod val="85000"/>
                  </a:schemeClr>
                </a:solidFill>
              </a:rPr>
              <a:t>Discussion</a:t>
            </a:r>
          </a:p>
        </p:txBody>
      </p:sp>
      <p:sp>
        <p:nvSpPr>
          <p:cNvPr id="4" name="Footer Placeholder 3">
            <a:extLst>
              <a:ext uri="{FF2B5EF4-FFF2-40B4-BE49-F238E27FC236}">
                <a16:creationId xmlns:a16="http://schemas.microsoft.com/office/drawing/2014/main" id="{BE90FF04-9E01-4128-9D01-C9CA5494A918}"/>
              </a:ext>
            </a:extLst>
          </p:cNvPr>
          <p:cNvSpPr>
            <a:spLocks noGrp="1"/>
          </p:cNvSpPr>
          <p:nvPr>
            <p:ph type="ftr" sz="quarter" idx="11"/>
          </p:nvPr>
        </p:nvSpPr>
        <p:spPr/>
        <p:txBody>
          <a:bodyPr/>
          <a:lstStyle/>
          <a:p>
            <a:r>
              <a:rPr lang="en-US"/>
              <a:t>Blockchain Basics         Ledger Academy      9-23-2019</a:t>
            </a:r>
          </a:p>
        </p:txBody>
      </p:sp>
    </p:spTree>
    <p:extLst>
      <p:ext uri="{BB962C8B-B14F-4D97-AF65-F5344CB8AC3E}">
        <p14:creationId xmlns:p14="http://schemas.microsoft.com/office/powerpoint/2010/main" val="24758098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43AC-5615-4EBB-8D2C-8FB33B517E2A}"/>
              </a:ext>
            </a:extLst>
          </p:cNvPr>
          <p:cNvSpPr>
            <a:spLocks noGrp="1"/>
          </p:cNvSpPr>
          <p:nvPr>
            <p:ph type="title"/>
          </p:nvPr>
        </p:nvSpPr>
        <p:spPr>
          <a:xfrm>
            <a:off x="910111" y="293551"/>
            <a:ext cx="6481285" cy="940770"/>
          </a:xfrm>
          <a:solidFill>
            <a:srgbClr val="33CDAC"/>
          </a:solidFill>
        </p:spPr>
        <p:txBody>
          <a:bodyPr>
            <a:normAutofit/>
          </a:bodyPr>
          <a:lstStyle/>
          <a:p>
            <a:r>
              <a:rPr lang="en-US" dirty="0">
                <a:latin typeface="Arial Rounded MT Bold" panose="020F0704030504030204" pitchFamily="34" charset="0"/>
              </a:rPr>
              <a:t>Types of Blockchains</a:t>
            </a:r>
          </a:p>
        </p:txBody>
      </p:sp>
      <p:sp>
        <p:nvSpPr>
          <p:cNvPr id="4" name="Footer Placeholder 3">
            <a:extLst>
              <a:ext uri="{FF2B5EF4-FFF2-40B4-BE49-F238E27FC236}">
                <a16:creationId xmlns:a16="http://schemas.microsoft.com/office/drawing/2014/main" id="{CB1F27A4-5425-4000-8F74-BD22CC8FD181}"/>
              </a:ext>
            </a:extLst>
          </p:cNvPr>
          <p:cNvSpPr>
            <a:spLocks noGrp="1"/>
          </p:cNvSpPr>
          <p:nvPr>
            <p:ph type="ftr" sz="quarter" idx="11"/>
          </p:nvPr>
        </p:nvSpPr>
        <p:spPr/>
        <p:txBody>
          <a:bodyPr/>
          <a:lstStyle/>
          <a:p>
            <a:r>
              <a:rPr lang="en-US" dirty="0"/>
              <a:t>Blockchain Basics         Ledger Academy      9-23-2019</a:t>
            </a:r>
          </a:p>
        </p:txBody>
      </p:sp>
      <p:cxnSp>
        <p:nvCxnSpPr>
          <p:cNvPr id="6" name="Straight Connector 5">
            <a:extLst>
              <a:ext uri="{FF2B5EF4-FFF2-40B4-BE49-F238E27FC236}">
                <a16:creationId xmlns:a16="http://schemas.microsoft.com/office/drawing/2014/main" id="{EE32FF9F-E370-4443-AEF3-E99D4980EC0A}"/>
              </a:ext>
            </a:extLst>
          </p:cNvPr>
          <p:cNvCxnSpPr/>
          <p:nvPr/>
        </p:nvCxnSpPr>
        <p:spPr>
          <a:xfrm>
            <a:off x="5507182" y="2008909"/>
            <a:ext cx="0" cy="3865418"/>
          </a:xfrm>
          <a:prstGeom prst="line">
            <a:avLst/>
          </a:prstGeom>
          <a:ln w="9525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3780776-BF20-4BEB-BD10-007C4A4F3423}"/>
              </a:ext>
            </a:extLst>
          </p:cNvPr>
          <p:cNvCxnSpPr>
            <a:cxnSpLocks/>
          </p:cNvCxnSpPr>
          <p:nvPr/>
        </p:nvCxnSpPr>
        <p:spPr>
          <a:xfrm flipH="1">
            <a:off x="1821873" y="3830781"/>
            <a:ext cx="7633855" cy="0"/>
          </a:xfrm>
          <a:prstGeom prst="line">
            <a:avLst/>
          </a:prstGeom>
          <a:ln w="95250"/>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754C427-BEE7-489E-B1A8-A9EFF374D42E}"/>
              </a:ext>
            </a:extLst>
          </p:cNvPr>
          <p:cNvSpPr txBox="1"/>
          <p:nvPr/>
        </p:nvSpPr>
        <p:spPr>
          <a:xfrm>
            <a:off x="6234546" y="1946564"/>
            <a:ext cx="2909453" cy="369332"/>
          </a:xfrm>
          <a:prstGeom prst="rect">
            <a:avLst/>
          </a:prstGeom>
          <a:solidFill>
            <a:schemeClr val="accent1">
              <a:lumMod val="40000"/>
              <a:lumOff val="60000"/>
            </a:schemeClr>
          </a:solidFill>
        </p:spPr>
        <p:txBody>
          <a:bodyPr wrap="square" rtlCol="0">
            <a:spAutoFit/>
          </a:bodyPr>
          <a:lstStyle/>
          <a:p>
            <a:r>
              <a:rPr lang="en-US" dirty="0"/>
              <a:t>Permissioned</a:t>
            </a:r>
          </a:p>
        </p:txBody>
      </p:sp>
      <p:sp>
        <p:nvSpPr>
          <p:cNvPr id="14" name="TextBox 13">
            <a:extLst>
              <a:ext uri="{FF2B5EF4-FFF2-40B4-BE49-F238E27FC236}">
                <a16:creationId xmlns:a16="http://schemas.microsoft.com/office/drawing/2014/main" id="{933B4D57-45C6-4F2C-BE05-7E000ED1AECE}"/>
              </a:ext>
            </a:extLst>
          </p:cNvPr>
          <p:cNvSpPr txBox="1"/>
          <p:nvPr/>
        </p:nvSpPr>
        <p:spPr>
          <a:xfrm>
            <a:off x="2202873" y="2424545"/>
            <a:ext cx="2285998" cy="369332"/>
          </a:xfrm>
          <a:prstGeom prst="rect">
            <a:avLst/>
          </a:prstGeom>
          <a:solidFill>
            <a:schemeClr val="accent6">
              <a:lumMod val="60000"/>
              <a:lumOff val="40000"/>
            </a:schemeClr>
          </a:solidFill>
        </p:spPr>
        <p:txBody>
          <a:bodyPr wrap="square" rtlCol="0">
            <a:spAutoFit/>
          </a:bodyPr>
          <a:lstStyle/>
          <a:p>
            <a:r>
              <a:rPr lang="en-US" dirty="0"/>
              <a:t>Public</a:t>
            </a:r>
          </a:p>
        </p:txBody>
      </p:sp>
      <p:sp>
        <p:nvSpPr>
          <p:cNvPr id="15" name="TextBox 14">
            <a:extLst>
              <a:ext uri="{FF2B5EF4-FFF2-40B4-BE49-F238E27FC236}">
                <a16:creationId xmlns:a16="http://schemas.microsoft.com/office/drawing/2014/main" id="{4B743E05-AACB-4B2B-96A7-99EA84A352F8}"/>
              </a:ext>
            </a:extLst>
          </p:cNvPr>
          <p:cNvSpPr txBox="1"/>
          <p:nvPr/>
        </p:nvSpPr>
        <p:spPr>
          <a:xfrm>
            <a:off x="2653145" y="2971800"/>
            <a:ext cx="2285994" cy="369332"/>
          </a:xfrm>
          <a:prstGeom prst="rect">
            <a:avLst/>
          </a:prstGeom>
          <a:solidFill>
            <a:srgbClr val="FF0000"/>
          </a:solidFill>
        </p:spPr>
        <p:txBody>
          <a:bodyPr wrap="square" rtlCol="0">
            <a:spAutoFit/>
          </a:bodyPr>
          <a:lstStyle/>
          <a:p>
            <a:r>
              <a:rPr lang="en-US" dirty="0"/>
              <a:t>Proof of Work</a:t>
            </a:r>
          </a:p>
        </p:txBody>
      </p:sp>
      <p:sp>
        <p:nvSpPr>
          <p:cNvPr id="16" name="TextBox 15">
            <a:extLst>
              <a:ext uri="{FF2B5EF4-FFF2-40B4-BE49-F238E27FC236}">
                <a16:creationId xmlns:a16="http://schemas.microsoft.com/office/drawing/2014/main" id="{D39FADC2-C294-41BF-AFD5-233C0458A8FA}"/>
              </a:ext>
            </a:extLst>
          </p:cNvPr>
          <p:cNvSpPr txBox="1"/>
          <p:nvPr/>
        </p:nvSpPr>
        <p:spPr>
          <a:xfrm>
            <a:off x="1409704" y="2092736"/>
            <a:ext cx="2909453" cy="369332"/>
          </a:xfrm>
          <a:prstGeom prst="rect">
            <a:avLst/>
          </a:prstGeom>
          <a:solidFill>
            <a:schemeClr val="accent1">
              <a:lumMod val="40000"/>
              <a:lumOff val="60000"/>
            </a:schemeClr>
          </a:solidFill>
        </p:spPr>
        <p:txBody>
          <a:bodyPr wrap="square" rtlCol="0">
            <a:spAutoFit/>
          </a:bodyPr>
          <a:lstStyle/>
          <a:p>
            <a:r>
              <a:rPr lang="en-US" dirty="0"/>
              <a:t>Permission-less</a:t>
            </a:r>
          </a:p>
        </p:txBody>
      </p:sp>
      <p:sp>
        <p:nvSpPr>
          <p:cNvPr id="17" name="TextBox 16">
            <a:extLst>
              <a:ext uri="{FF2B5EF4-FFF2-40B4-BE49-F238E27FC236}">
                <a16:creationId xmlns:a16="http://schemas.microsoft.com/office/drawing/2014/main" id="{2A479011-E6EB-4F52-BECD-564958E29BF9}"/>
              </a:ext>
            </a:extLst>
          </p:cNvPr>
          <p:cNvSpPr txBox="1"/>
          <p:nvPr/>
        </p:nvSpPr>
        <p:spPr>
          <a:xfrm>
            <a:off x="7391401" y="2315896"/>
            <a:ext cx="2285998" cy="369332"/>
          </a:xfrm>
          <a:prstGeom prst="rect">
            <a:avLst/>
          </a:prstGeom>
          <a:solidFill>
            <a:schemeClr val="accent6">
              <a:lumMod val="60000"/>
              <a:lumOff val="40000"/>
            </a:schemeClr>
          </a:solidFill>
        </p:spPr>
        <p:txBody>
          <a:bodyPr wrap="square" rtlCol="0">
            <a:spAutoFit/>
          </a:bodyPr>
          <a:lstStyle/>
          <a:p>
            <a:r>
              <a:rPr lang="en-US" dirty="0"/>
              <a:t>Public</a:t>
            </a:r>
          </a:p>
        </p:txBody>
      </p:sp>
      <p:sp>
        <p:nvSpPr>
          <p:cNvPr id="18" name="TextBox 17">
            <a:extLst>
              <a:ext uri="{FF2B5EF4-FFF2-40B4-BE49-F238E27FC236}">
                <a16:creationId xmlns:a16="http://schemas.microsoft.com/office/drawing/2014/main" id="{D1032B69-D4BD-4576-8417-DB346B75D1ED}"/>
              </a:ext>
            </a:extLst>
          </p:cNvPr>
          <p:cNvSpPr txBox="1"/>
          <p:nvPr/>
        </p:nvSpPr>
        <p:spPr>
          <a:xfrm>
            <a:off x="7737764" y="2968336"/>
            <a:ext cx="2285994" cy="369332"/>
          </a:xfrm>
          <a:prstGeom prst="rect">
            <a:avLst/>
          </a:prstGeom>
          <a:solidFill>
            <a:srgbClr val="FF0000"/>
          </a:solidFill>
        </p:spPr>
        <p:txBody>
          <a:bodyPr wrap="square" rtlCol="0">
            <a:spAutoFit/>
          </a:bodyPr>
          <a:lstStyle/>
          <a:p>
            <a:r>
              <a:rPr lang="en-US" dirty="0"/>
              <a:t>Proof of Stake</a:t>
            </a:r>
          </a:p>
        </p:txBody>
      </p:sp>
      <p:sp>
        <p:nvSpPr>
          <p:cNvPr id="19" name="TextBox 18">
            <a:extLst>
              <a:ext uri="{FF2B5EF4-FFF2-40B4-BE49-F238E27FC236}">
                <a16:creationId xmlns:a16="http://schemas.microsoft.com/office/drawing/2014/main" id="{B66E7C9F-D6F3-46E2-9A00-F9A44B6EA975}"/>
              </a:ext>
            </a:extLst>
          </p:cNvPr>
          <p:cNvSpPr txBox="1"/>
          <p:nvPr/>
        </p:nvSpPr>
        <p:spPr>
          <a:xfrm>
            <a:off x="1392381" y="4166899"/>
            <a:ext cx="2909453" cy="369332"/>
          </a:xfrm>
          <a:prstGeom prst="rect">
            <a:avLst/>
          </a:prstGeom>
          <a:solidFill>
            <a:schemeClr val="accent1">
              <a:lumMod val="40000"/>
              <a:lumOff val="60000"/>
            </a:schemeClr>
          </a:solidFill>
        </p:spPr>
        <p:txBody>
          <a:bodyPr wrap="square" rtlCol="0">
            <a:spAutoFit/>
          </a:bodyPr>
          <a:lstStyle/>
          <a:p>
            <a:r>
              <a:rPr lang="en-US" dirty="0"/>
              <a:t>Permission-less</a:t>
            </a:r>
          </a:p>
        </p:txBody>
      </p:sp>
      <p:sp>
        <p:nvSpPr>
          <p:cNvPr id="20" name="TextBox 19">
            <a:extLst>
              <a:ext uri="{FF2B5EF4-FFF2-40B4-BE49-F238E27FC236}">
                <a16:creationId xmlns:a16="http://schemas.microsoft.com/office/drawing/2014/main" id="{EE0B55DB-2CC7-4278-B21C-3F17F0ABF8CF}"/>
              </a:ext>
            </a:extLst>
          </p:cNvPr>
          <p:cNvSpPr txBox="1"/>
          <p:nvPr/>
        </p:nvSpPr>
        <p:spPr>
          <a:xfrm>
            <a:off x="6234546" y="4315557"/>
            <a:ext cx="2909453" cy="369332"/>
          </a:xfrm>
          <a:prstGeom prst="rect">
            <a:avLst/>
          </a:prstGeom>
          <a:solidFill>
            <a:schemeClr val="accent1">
              <a:lumMod val="40000"/>
              <a:lumOff val="60000"/>
            </a:schemeClr>
          </a:solidFill>
        </p:spPr>
        <p:txBody>
          <a:bodyPr wrap="square" rtlCol="0">
            <a:spAutoFit/>
          </a:bodyPr>
          <a:lstStyle/>
          <a:p>
            <a:r>
              <a:rPr lang="en-US" dirty="0"/>
              <a:t>Permissioned</a:t>
            </a:r>
          </a:p>
        </p:txBody>
      </p:sp>
      <p:sp>
        <p:nvSpPr>
          <p:cNvPr id="21" name="TextBox 20">
            <a:extLst>
              <a:ext uri="{FF2B5EF4-FFF2-40B4-BE49-F238E27FC236}">
                <a16:creationId xmlns:a16="http://schemas.microsoft.com/office/drawing/2014/main" id="{42526BC8-AA5F-432C-AD13-35C8895ECAA3}"/>
              </a:ext>
            </a:extLst>
          </p:cNvPr>
          <p:cNvSpPr txBox="1"/>
          <p:nvPr/>
        </p:nvSpPr>
        <p:spPr>
          <a:xfrm>
            <a:off x="7391401" y="4885308"/>
            <a:ext cx="2285998" cy="369332"/>
          </a:xfrm>
          <a:prstGeom prst="rect">
            <a:avLst/>
          </a:prstGeom>
          <a:solidFill>
            <a:schemeClr val="accent6">
              <a:lumMod val="60000"/>
              <a:lumOff val="40000"/>
            </a:schemeClr>
          </a:solidFill>
        </p:spPr>
        <p:txBody>
          <a:bodyPr wrap="square" rtlCol="0">
            <a:spAutoFit/>
          </a:bodyPr>
          <a:lstStyle/>
          <a:p>
            <a:r>
              <a:rPr lang="en-US" dirty="0"/>
              <a:t>Private</a:t>
            </a:r>
          </a:p>
        </p:txBody>
      </p:sp>
      <p:sp>
        <p:nvSpPr>
          <p:cNvPr id="22" name="TextBox 21">
            <a:extLst>
              <a:ext uri="{FF2B5EF4-FFF2-40B4-BE49-F238E27FC236}">
                <a16:creationId xmlns:a16="http://schemas.microsoft.com/office/drawing/2014/main" id="{0C8348C9-EDD4-4E5B-9945-41B658C891CF}"/>
              </a:ext>
            </a:extLst>
          </p:cNvPr>
          <p:cNvSpPr txBox="1"/>
          <p:nvPr/>
        </p:nvSpPr>
        <p:spPr>
          <a:xfrm>
            <a:off x="2279075" y="4869555"/>
            <a:ext cx="2285998" cy="369332"/>
          </a:xfrm>
          <a:prstGeom prst="rect">
            <a:avLst/>
          </a:prstGeom>
          <a:solidFill>
            <a:schemeClr val="accent6">
              <a:lumMod val="60000"/>
              <a:lumOff val="40000"/>
            </a:schemeClr>
          </a:solidFill>
        </p:spPr>
        <p:txBody>
          <a:bodyPr wrap="square" rtlCol="0">
            <a:spAutoFit/>
          </a:bodyPr>
          <a:lstStyle/>
          <a:p>
            <a:r>
              <a:rPr lang="en-US" dirty="0"/>
              <a:t>Private</a:t>
            </a:r>
          </a:p>
        </p:txBody>
      </p:sp>
      <p:sp>
        <p:nvSpPr>
          <p:cNvPr id="23" name="TextBox 22">
            <a:extLst>
              <a:ext uri="{FF2B5EF4-FFF2-40B4-BE49-F238E27FC236}">
                <a16:creationId xmlns:a16="http://schemas.microsoft.com/office/drawing/2014/main" id="{0D7F61DC-7AAC-4B60-88CB-2D74D2FA7B31}"/>
              </a:ext>
            </a:extLst>
          </p:cNvPr>
          <p:cNvSpPr txBox="1"/>
          <p:nvPr/>
        </p:nvSpPr>
        <p:spPr>
          <a:xfrm>
            <a:off x="7737764" y="5283322"/>
            <a:ext cx="2722418" cy="646331"/>
          </a:xfrm>
          <a:prstGeom prst="rect">
            <a:avLst/>
          </a:prstGeom>
          <a:solidFill>
            <a:srgbClr val="FF0000"/>
          </a:solidFill>
          <a:ln>
            <a:solidFill>
              <a:srgbClr val="FF0000"/>
            </a:solidFill>
          </a:ln>
        </p:spPr>
        <p:txBody>
          <a:bodyPr wrap="square" rtlCol="0">
            <a:spAutoFit/>
          </a:bodyPr>
          <a:lstStyle/>
          <a:p>
            <a:r>
              <a:rPr lang="en-US" dirty="0"/>
              <a:t>Byzantine Fault Tolerant / Multi Signature</a:t>
            </a:r>
          </a:p>
        </p:txBody>
      </p:sp>
      <p:sp>
        <p:nvSpPr>
          <p:cNvPr id="24" name="TextBox 23">
            <a:extLst>
              <a:ext uri="{FF2B5EF4-FFF2-40B4-BE49-F238E27FC236}">
                <a16:creationId xmlns:a16="http://schemas.microsoft.com/office/drawing/2014/main" id="{45021ECA-36D7-463B-800D-0651C8586BCC}"/>
              </a:ext>
            </a:extLst>
          </p:cNvPr>
          <p:cNvSpPr txBox="1"/>
          <p:nvPr/>
        </p:nvSpPr>
        <p:spPr>
          <a:xfrm>
            <a:off x="509163" y="1570438"/>
            <a:ext cx="3113801" cy="369332"/>
          </a:xfrm>
          <a:prstGeom prst="rect">
            <a:avLst/>
          </a:prstGeom>
          <a:solidFill>
            <a:schemeClr val="accent2">
              <a:lumMod val="20000"/>
              <a:lumOff val="80000"/>
            </a:schemeClr>
          </a:solidFill>
        </p:spPr>
        <p:txBody>
          <a:bodyPr wrap="square" rtlCol="0">
            <a:spAutoFit/>
          </a:bodyPr>
          <a:lstStyle/>
          <a:p>
            <a:r>
              <a:rPr lang="en-US" dirty="0"/>
              <a:t>Anonymity of Validators</a:t>
            </a:r>
          </a:p>
        </p:txBody>
      </p:sp>
      <p:sp>
        <p:nvSpPr>
          <p:cNvPr id="25" name="TextBox 24">
            <a:extLst>
              <a:ext uri="{FF2B5EF4-FFF2-40B4-BE49-F238E27FC236}">
                <a16:creationId xmlns:a16="http://schemas.microsoft.com/office/drawing/2014/main" id="{E3E6F8FA-D93E-4F82-92C7-724741A37B0E}"/>
              </a:ext>
            </a:extLst>
          </p:cNvPr>
          <p:cNvSpPr txBox="1"/>
          <p:nvPr/>
        </p:nvSpPr>
        <p:spPr>
          <a:xfrm>
            <a:off x="9729364" y="5969822"/>
            <a:ext cx="1766435" cy="369332"/>
          </a:xfrm>
          <a:prstGeom prst="rect">
            <a:avLst/>
          </a:prstGeom>
          <a:solidFill>
            <a:schemeClr val="accent2">
              <a:lumMod val="20000"/>
              <a:lumOff val="80000"/>
            </a:schemeClr>
          </a:solidFill>
        </p:spPr>
        <p:txBody>
          <a:bodyPr wrap="square" rtlCol="0">
            <a:spAutoFit/>
          </a:bodyPr>
          <a:lstStyle/>
          <a:p>
            <a:r>
              <a:rPr lang="en-US" dirty="0"/>
              <a:t>Trust Validators</a:t>
            </a:r>
          </a:p>
        </p:txBody>
      </p:sp>
    </p:spTree>
    <p:extLst>
      <p:ext uri="{BB962C8B-B14F-4D97-AF65-F5344CB8AC3E}">
        <p14:creationId xmlns:p14="http://schemas.microsoft.com/office/powerpoint/2010/main" val="1252591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CD6D3B1B-E960-4C86-9405-97A589A251AE}"/>
              </a:ext>
            </a:extLst>
          </p:cNvPr>
          <p:cNvSpPr>
            <a:spLocks noGrp="1"/>
          </p:cNvSpPr>
          <p:nvPr>
            <p:ph type="ftr" sz="quarter" idx="11"/>
          </p:nvPr>
        </p:nvSpPr>
        <p:spPr/>
        <p:txBody>
          <a:bodyPr/>
          <a:lstStyle/>
          <a:p>
            <a:r>
              <a:rPr lang="en-US"/>
              <a:t>Blockchain Basics         Ledger Academy      9-23-2019</a:t>
            </a:r>
          </a:p>
        </p:txBody>
      </p:sp>
      <p:pic>
        <p:nvPicPr>
          <p:cNvPr id="8" name="Google Shape;175;p26">
            <a:extLst>
              <a:ext uri="{FF2B5EF4-FFF2-40B4-BE49-F238E27FC236}">
                <a16:creationId xmlns:a16="http://schemas.microsoft.com/office/drawing/2014/main" id="{D68B71A9-F643-49CC-8119-8AD016CA81EE}"/>
              </a:ext>
            </a:extLst>
          </p:cNvPr>
          <p:cNvPicPr preferRelativeResize="0">
            <a:picLocks noGrp="1"/>
          </p:cNvPicPr>
          <p:nvPr>
            <p:ph sz="half" idx="2"/>
          </p:nvPr>
        </p:nvPicPr>
        <p:blipFill>
          <a:blip r:embed="rId2">
            <a:alphaModFix/>
          </a:blip>
          <a:stretch>
            <a:fillRect/>
          </a:stretch>
        </p:blipFill>
        <p:spPr>
          <a:xfrm>
            <a:off x="1343890" y="1320117"/>
            <a:ext cx="8015749" cy="5104369"/>
          </a:xfrm>
          <a:prstGeom prst="rect">
            <a:avLst/>
          </a:prstGeom>
          <a:noFill/>
          <a:ln>
            <a:noFill/>
          </a:ln>
        </p:spPr>
      </p:pic>
      <p:sp>
        <p:nvSpPr>
          <p:cNvPr id="9" name="TextBox 8">
            <a:extLst>
              <a:ext uri="{FF2B5EF4-FFF2-40B4-BE49-F238E27FC236}">
                <a16:creationId xmlns:a16="http://schemas.microsoft.com/office/drawing/2014/main" id="{7B932670-DDF2-492B-896F-7EC36FAB82BF}"/>
              </a:ext>
            </a:extLst>
          </p:cNvPr>
          <p:cNvSpPr txBox="1"/>
          <p:nvPr/>
        </p:nvSpPr>
        <p:spPr>
          <a:xfrm>
            <a:off x="1511710" y="309716"/>
            <a:ext cx="4195916" cy="369332"/>
          </a:xfrm>
          <a:prstGeom prst="rect">
            <a:avLst/>
          </a:prstGeom>
          <a:noFill/>
        </p:spPr>
        <p:txBody>
          <a:bodyPr wrap="square" rtlCol="0">
            <a:spAutoFit/>
          </a:bodyPr>
          <a:lstStyle/>
          <a:p>
            <a:r>
              <a:rPr lang="en-US" dirty="0"/>
              <a:t>Permissioned versus Permission less</a:t>
            </a:r>
          </a:p>
        </p:txBody>
      </p:sp>
      <p:sp>
        <p:nvSpPr>
          <p:cNvPr id="5" name="Title 1">
            <a:extLst>
              <a:ext uri="{FF2B5EF4-FFF2-40B4-BE49-F238E27FC236}">
                <a16:creationId xmlns:a16="http://schemas.microsoft.com/office/drawing/2014/main" id="{F22270E1-E085-49B9-B7E0-4D8512345899}"/>
              </a:ext>
            </a:extLst>
          </p:cNvPr>
          <p:cNvSpPr>
            <a:spLocks noGrp="1"/>
          </p:cNvSpPr>
          <p:nvPr>
            <p:ph type="title"/>
          </p:nvPr>
        </p:nvSpPr>
        <p:spPr>
          <a:xfrm>
            <a:off x="910112" y="293551"/>
            <a:ext cx="4825658" cy="940770"/>
          </a:xfrm>
          <a:solidFill>
            <a:srgbClr val="33CDAC"/>
          </a:solidFill>
        </p:spPr>
        <p:txBody>
          <a:bodyPr/>
          <a:lstStyle/>
          <a:p>
            <a:r>
              <a:rPr lang="en-US" dirty="0"/>
              <a:t>Types of Blockchains</a:t>
            </a:r>
          </a:p>
        </p:txBody>
      </p:sp>
    </p:spTree>
    <p:extLst>
      <p:ext uri="{BB962C8B-B14F-4D97-AF65-F5344CB8AC3E}">
        <p14:creationId xmlns:p14="http://schemas.microsoft.com/office/powerpoint/2010/main" val="2005820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791914E-9CF4-4295-BC6D-483BAD34CF0C}"/>
              </a:ext>
            </a:extLst>
          </p:cNvPr>
          <p:cNvSpPr>
            <a:spLocks noGrp="1"/>
          </p:cNvSpPr>
          <p:nvPr>
            <p:ph idx="1"/>
          </p:nvPr>
        </p:nvSpPr>
        <p:spPr>
          <a:xfrm>
            <a:off x="903674" y="1905000"/>
            <a:ext cx="10515600" cy="4149436"/>
          </a:xfrm>
        </p:spPr>
        <p:txBody>
          <a:bodyPr>
            <a:normAutofit fontScale="85000" lnSpcReduction="20000"/>
          </a:bodyPr>
          <a:lstStyle/>
          <a:p>
            <a:pPr marL="0" indent="0">
              <a:buNone/>
            </a:pPr>
            <a:endParaRPr lang="en-US" sz="2700" dirty="0"/>
          </a:p>
          <a:p>
            <a:r>
              <a:rPr lang="en-US" sz="4800" dirty="0"/>
              <a:t>Ethereum </a:t>
            </a:r>
            <a:br>
              <a:rPr lang="en-US" sz="4800" dirty="0"/>
            </a:br>
            <a:r>
              <a:rPr lang="en-US" dirty="0"/>
              <a:t>An open-source virtual machine that allows programmers to build </a:t>
            </a:r>
            <a:r>
              <a:rPr lang="en-US" dirty="0" err="1"/>
              <a:t>dapps</a:t>
            </a:r>
            <a:r>
              <a:rPr lang="en-US" dirty="0"/>
              <a:t> using blockchain. Includes ETH, its own native currency</a:t>
            </a:r>
          </a:p>
          <a:p>
            <a:r>
              <a:rPr lang="en-US" dirty="0"/>
              <a:t>The EVM</a:t>
            </a:r>
            <a:br>
              <a:rPr lang="en-US" dirty="0"/>
            </a:br>
            <a:r>
              <a:rPr lang="en-US" dirty="0"/>
              <a:t>With Ethereum, servers and clouds are replaced by thousands of so-called "nodes" run by volunteers from across the globe (thus forming a "world computer").</a:t>
            </a:r>
          </a:p>
          <a:p>
            <a:r>
              <a:rPr lang="en-US" dirty="0"/>
              <a:t>The vision is that Ethereum would enable this same functionality to people anywhere around the world, enabling them to compete to offer services on top of this infrastructure.</a:t>
            </a:r>
            <a:br>
              <a:rPr lang="en-US" dirty="0"/>
            </a:br>
            <a:br>
              <a:rPr lang="en-US" dirty="0"/>
            </a:br>
            <a:endParaRPr lang="en-US" dirty="0"/>
          </a:p>
        </p:txBody>
      </p:sp>
      <p:sp>
        <p:nvSpPr>
          <p:cNvPr id="5" name="Title 1">
            <a:extLst>
              <a:ext uri="{FF2B5EF4-FFF2-40B4-BE49-F238E27FC236}">
                <a16:creationId xmlns:a16="http://schemas.microsoft.com/office/drawing/2014/main" id="{BC55CE36-A6DA-4C64-A9D9-B0424F69EE78}"/>
              </a:ext>
            </a:extLst>
          </p:cNvPr>
          <p:cNvSpPr txBox="1">
            <a:spLocks/>
          </p:cNvSpPr>
          <p:nvPr/>
        </p:nvSpPr>
        <p:spPr>
          <a:xfrm>
            <a:off x="1007094" y="572515"/>
            <a:ext cx="4825658" cy="940770"/>
          </a:xfrm>
          <a:prstGeom prst="rect">
            <a:avLst/>
          </a:prstGeom>
          <a:solidFill>
            <a:srgbClr val="33CDAC"/>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Types of Blockchains</a:t>
            </a:r>
          </a:p>
        </p:txBody>
      </p:sp>
    </p:spTree>
    <p:extLst>
      <p:ext uri="{BB962C8B-B14F-4D97-AF65-F5344CB8AC3E}">
        <p14:creationId xmlns:p14="http://schemas.microsoft.com/office/powerpoint/2010/main" val="5289582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C2EAE-198B-455B-B577-BA0D86EBAEB4}"/>
              </a:ext>
            </a:extLst>
          </p:cNvPr>
          <p:cNvSpPr>
            <a:spLocks noGrp="1"/>
          </p:cNvSpPr>
          <p:nvPr>
            <p:ph type="title"/>
          </p:nvPr>
        </p:nvSpPr>
        <p:spPr>
          <a:xfrm>
            <a:off x="838200" y="723578"/>
            <a:ext cx="4595071" cy="1645501"/>
          </a:xfrm>
        </p:spPr>
        <p:txBody>
          <a:bodyPr>
            <a:normAutofit/>
          </a:bodyPr>
          <a:lstStyle/>
          <a:p>
            <a:r>
              <a:rPr lang="en-US" dirty="0"/>
              <a:t>Vitalik Buterin </a:t>
            </a:r>
          </a:p>
        </p:txBody>
      </p:sp>
      <p:sp>
        <p:nvSpPr>
          <p:cNvPr id="4" name="Content Placeholder 2">
            <a:extLst>
              <a:ext uri="{FF2B5EF4-FFF2-40B4-BE49-F238E27FC236}">
                <a16:creationId xmlns:a16="http://schemas.microsoft.com/office/drawing/2014/main" id="{E29A4856-9B2B-483E-ACE0-73E7709F560D}"/>
              </a:ext>
            </a:extLst>
          </p:cNvPr>
          <p:cNvSpPr>
            <a:spLocks noGrp="1"/>
          </p:cNvSpPr>
          <p:nvPr>
            <p:ph idx="1"/>
          </p:nvPr>
        </p:nvSpPr>
        <p:spPr>
          <a:xfrm>
            <a:off x="838200" y="1814052"/>
            <a:ext cx="4595071" cy="4992329"/>
          </a:xfrm>
        </p:spPr>
        <p:txBody>
          <a:bodyPr>
            <a:normAutofit fontScale="92500" lnSpcReduction="20000"/>
          </a:bodyPr>
          <a:lstStyle/>
          <a:p>
            <a:r>
              <a:rPr lang="en-US" sz="1400" b="1" dirty="0"/>
              <a:t>Ethereum</a:t>
            </a:r>
            <a:br>
              <a:rPr lang="en-US" sz="1400" dirty="0"/>
            </a:br>
            <a:r>
              <a:rPr lang="en-US" sz="1800" u="sng" dirty="0" err="1">
                <a:hlinkClick r:id="rId3"/>
              </a:rPr>
              <a:t>Ethereum</a:t>
            </a:r>
            <a:r>
              <a:rPr lang="en-US" sz="1800" dirty="0"/>
              <a:t>, which was first described in a white paper in 2013, is the operating system that adds programming to blockchains, effectively turning the network of “miners” into the world’s largest computer. </a:t>
            </a:r>
          </a:p>
          <a:p>
            <a:r>
              <a:rPr lang="en-US" sz="1800" dirty="0"/>
              <a:t>Ethereum can be programmed just like any general-purpose computer, and apps built on Ethereum can grow to any size, are incredibly secure, preserve anonymity, are auditable, and provide the same service at the same scale for less than 1% of the centralized price</a:t>
            </a:r>
          </a:p>
          <a:p>
            <a:r>
              <a:rPr lang="en-US" sz="1800" dirty="0"/>
              <a:t>The Ethereum Virtual Machine or EVM is the virtual machine in which all the smart contracts function in Ethereum.</a:t>
            </a:r>
          </a:p>
          <a:p>
            <a:r>
              <a:rPr lang="en-US" sz="1800" dirty="0"/>
              <a:t>It is a simple yet powerful Turing Complete 256-bit virtual machine. Turing Complete means that given the resources and memory, any program executed in the EVM can solve any problem.</a:t>
            </a:r>
          </a:p>
          <a:p>
            <a:r>
              <a:rPr lang="en-US" sz="1800" dirty="0"/>
              <a:t>Because it has the ability to build platforms, its both a cryptoasset and a cryptocurrency</a:t>
            </a:r>
            <a:br>
              <a:rPr lang="en-US" sz="1800" dirty="0"/>
            </a:br>
            <a:endParaRPr lang="en-US" sz="1800" dirty="0"/>
          </a:p>
        </p:txBody>
      </p:sp>
      <p:pic>
        <p:nvPicPr>
          <p:cNvPr id="6" name="Picture 5" descr="A person posing for the camera&#10;&#10;Description generated with very high confidence">
            <a:extLst>
              <a:ext uri="{FF2B5EF4-FFF2-40B4-BE49-F238E27FC236}">
                <a16:creationId xmlns:a16="http://schemas.microsoft.com/office/drawing/2014/main" id="{954BEB11-A7B2-465C-BC83-84316FDF1B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0908" y="677940"/>
            <a:ext cx="2364317" cy="2027401"/>
          </a:xfrm>
          <a:prstGeom prst="rect">
            <a:avLst/>
          </a:prstGeom>
        </p:spPr>
      </p:pic>
      <p:pic>
        <p:nvPicPr>
          <p:cNvPr id="8" name="Picture 7" descr="A screen shot of a person&#10;&#10;Description generated with very high confidence">
            <a:extLst>
              <a:ext uri="{FF2B5EF4-FFF2-40B4-BE49-F238E27FC236}">
                <a16:creationId xmlns:a16="http://schemas.microsoft.com/office/drawing/2014/main" id="{FDD626DB-7902-4C99-B09E-F71BAC6928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02775" y="805022"/>
            <a:ext cx="2364317" cy="1773237"/>
          </a:xfrm>
          <a:prstGeom prst="rect">
            <a:avLst/>
          </a:prstGeom>
        </p:spPr>
      </p:pic>
      <p:pic>
        <p:nvPicPr>
          <p:cNvPr id="5" name="Picture 4" descr="A group of people standing in front of a crowd posing for the camera&#10;&#10;Description automatically generated">
            <a:extLst>
              <a:ext uri="{FF2B5EF4-FFF2-40B4-BE49-F238E27FC236}">
                <a16:creationId xmlns:a16="http://schemas.microsoft.com/office/drawing/2014/main" id="{A23F89B6-86C4-40EF-B58E-3A951867D6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06193" y="3796452"/>
            <a:ext cx="4675613" cy="2559898"/>
          </a:xfrm>
          <a:prstGeom prst="rect">
            <a:avLst/>
          </a:prstGeom>
        </p:spPr>
      </p:pic>
      <p:sp>
        <p:nvSpPr>
          <p:cNvPr id="11" name="Title 1">
            <a:extLst>
              <a:ext uri="{FF2B5EF4-FFF2-40B4-BE49-F238E27FC236}">
                <a16:creationId xmlns:a16="http://schemas.microsoft.com/office/drawing/2014/main" id="{817EA3EA-021B-457F-951A-635C5CE9221F}"/>
              </a:ext>
            </a:extLst>
          </p:cNvPr>
          <p:cNvSpPr txBox="1">
            <a:spLocks/>
          </p:cNvSpPr>
          <p:nvPr/>
        </p:nvSpPr>
        <p:spPr>
          <a:xfrm>
            <a:off x="324908" y="122242"/>
            <a:ext cx="4825658" cy="940770"/>
          </a:xfrm>
          <a:prstGeom prst="rect">
            <a:avLst/>
          </a:prstGeom>
          <a:solidFill>
            <a:srgbClr val="33CDAC"/>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Types of Blockchains</a:t>
            </a:r>
          </a:p>
        </p:txBody>
      </p:sp>
    </p:spTree>
    <p:extLst>
      <p:ext uri="{BB962C8B-B14F-4D97-AF65-F5344CB8AC3E}">
        <p14:creationId xmlns:p14="http://schemas.microsoft.com/office/powerpoint/2010/main" val="22382108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7BA682D-8B32-4E22-8CD3-6BAD22AE759B}"/>
              </a:ext>
            </a:extLst>
          </p:cNvPr>
          <p:cNvSpPr>
            <a:spLocks noGrp="1"/>
          </p:cNvSpPr>
          <p:nvPr>
            <p:ph type="ftr" sz="quarter" idx="11"/>
          </p:nvPr>
        </p:nvSpPr>
        <p:spPr/>
        <p:txBody>
          <a:bodyPr/>
          <a:lstStyle/>
          <a:p>
            <a:r>
              <a:rPr lang="en-US"/>
              <a:t>Blockchain Basics         Ledger Academy      9-23-2019</a:t>
            </a:r>
          </a:p>
        </p:txBody>
      </p:sp>
      <p:sp>
        <p:nvSpPr>
          <p:cNvPr id="5" name="Title 1">
            <a:extLst>
              <a:ext uri="{FF2B5EF4-FFF2-40B4-BE49-F238E27FC236}">
                <a16:creationId xmlns:a16="http://schemas.microsoft.com/office/drawing/2014/main" id="{2EBD050B-F67B-4E81-9E9C-8114F7C53E95}"/>
              </a:ext>
            </a:extLst>
          </p:cNvPr>
          <p:cNvSpPr>
            <a:spLocks noGrp="1"/>
          </p:cNvSpPr>
          <p:nvPr>
            <p:ph type="title"/>
          </p:nvPr>
        </p:nvSpPr>
        <p:spPr>
          <a:xfrm>
            <a:off x="932872" y="1042900"/>
            <a:ext cx="8440718" cy="1191949"/>
          </a:xfrm>
        </p:spPr>
        <p:txBody>
          <a:bodyPr/>
          <a:lstStyle/>
          <a:p>
            <a:r>
              <a:rPr lang="en-US" dirty="0" err="1"/>
              <a:t>Dapps</a:t>
            </a:r>
            <a:endParaRPr lang="en-US" dirty="0"/>
          </a:p>
        </p:txBody>
      </p:sp>
      <p:sp>
        <p:nvSpPr>
          <p:cNvPr id="6" name="Content Placeholder 2">
            <a:extLst>
              <a:ext uri="{FF2B5EF4-FFF2-40B4-BE49-F238E27FC236}">
                <a16:creationId xmlns:a16="http://schemas.microsoft.com/office/drawing/2014/main" id="{C7002514-AB79-44D4-9B14-64E85DC12DCC}"/>
              </a:ext>
            </a:extLst>
          </p:cNvPr>
          <p:cNvSpPr>
            <a:spLocks noGrp="1"/>
          </p:cNvSpPr>
          <p:nvPr>
            <p:ph idx="1"/>
          </p:nvPr>
        </p:nvSpPr>
        <p:spPr>
          <a:xfrm>
            <a:off x="718829" y="1984824"/>
            <a:ext cx="9643077" cy="4344375"/>
          </a:xfrm>
        </p:spPr>
        <p:txBody>
          <a:bodyPr>
            <a:normAutofit/>
          </a:bodyPr>
          <a:lstStyle/>
          <a:p>
            <a:r>
              <a:rPr lang="en-US" b="1" dirty="0" err="1"/>
              <a:t>Dapps</a:t>
            </a:r>
            <a:r>
              <a:rPr lang="en-US" dirty="0"/>
              <a:t>: Distributed apps - applications that use blockchain storage and computing power through Ethereum. Generally, </a:t>
            </a:r>
            <a:r>
              <a:rPr lang="en-US" dirty="0" err="1"/>
              <a:t>dapps</a:t>
            </a:r>
            <a:r>
              <a:rPr lang="en-US" dirty="0"/>
              <a:t> look and feel like existing apps you know and use every day</a:t>
            </a:r>
          </a:p>
          <a:p>
            <a:r>
              <a:rPr lang="en-US" b="1" dirty="0"/>
              <a:t>Gas</a:t>
            </a:r>
            <a:r>
              <a:rPr lang="en-US" dirty="0"/>
              <a:t>: The small amount of money you pay for each transaction that rewards nodes for providing their computing power</a:t>
            </a:r>
          </a:p>
          <a:p>
            <a:r>
              <a:rPr lang="en-US" b="1" dirty="0"/>
              <a:t>Web 3.0 browsers</a:t>
            </a:r>
            <a:r>
              <a:rPr lang="en-US" dirty="0"/>
              <a:t>: New browsers are being built that help you manage your cryptocurrency, keys, passwords, blockchain, identity, permissions, etc. In general, they will use the familiar web front-end toolkits: JavaScript, AJAX, HTML, etc. </a:t>
            </a:r>
          </a:p>
          <a:p>
            <a:endParaRPr lang="en-US" dirty="0"/>
          </a:p>
        </p:txBody>
      </p:sp>
      <p:sp>
        <p:nvSpPr>
          <p:cNvPr id="7" name="Rectangle 1">
            <a:extLst>
              <a:ext uri="{FF2B5EF4-FFF2-40B4-BE49-F238E27FC236}">
                <a16:creationId xmlns:a16="http://schemas.microsoft.com/office/drawing/2014/main" id="{E3808257-8A23-4FA1-8685-94897508F061}"/>
              </a:ext>
            </a:extLst>
          </p:cNvPr>
          <p:cNvSpPr>
            <a:spLocks noChangeArrowheads="1"/>
          </p:cNvSpPr>
          <p:nvPr/>
        </p:nvSpPr>
        <p:spPr bwMode="auto">
          <a:xfrm>
            <a:off x="833284" y="2992213"/>
            <a:ext cx="4802144" cy="428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0612" rIns="0" bIns="120612"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545452"/>
                </a:solidFill>
                <a:effectLst/>
                <a:latin typeface="&amp;quot"/>
              </a:rPr>
              <a:t>  </a:t>
            </a:r>
            <a:endParaRPr kumimoji="0" lang="en-US" altLang="en-US" sz="1900" b="0" i="0" u="none" strike="noStrike" cap="none" normalizeH="0" baseline="0" dirty="0">
              <a:ln>
                <a:noFill/>
              </a:ln>
              <a:solidFill>
                <a:srgbClr val="545452"/>
              </a:solidFill>
              <a:effectLst/>
              <a:latin typeface="&amp;quot"/>
            </a:endParaRPr>
          </a:p>
        </p:txBody>
      </p:sp>
      <p:sp>
        <p:nvSpPr>
          <p:cNvPr id="8" name="AutoShape 2" descr="Drizzle Logo">
            <a:extLst>
              <a:ext uri="{FF2B5EF4-FFF2-40B4-BE49-F238E27FC236}">
                <a16:creationId xmlns:a16="http://schemas.microsoft.com/office/drawing/2014/main" id="{FD41455A-859E-4DC1-934C-044F0A5E3148}"/>
              </a:ext>
            </a:extLst>
          </p:cNvPr>
          <p:cNvSpPr>
            <a:spLocks noChangeAspect="1" noChangeArrowheads="1"/>
          </p:cNvSpPr>
          <p:nvPr/>
        </p:nvSpPr>
        <p:spPr bwMode="auto">
          <a:xfrm>
            <a:off x="1379018" y="-768940"/>
            <a:ext cx="500002" cy="50000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itle 1">
            <a:extLst>
              <a:ext uri="{FF2B5EF4-FFF2-40B4-BE49-F238E27FC236}">
                <a16:creationId xmlns:a16="http://schemas.microsoft.com/office/drawing/2014/main" id="{64967E65-B5B2-43DC-A212-DA585C977E22}"/>
              </a:ext>
            </a:extLst>
          </p:cNvPr>
          <p:cNvSpPr txBox="1">
            <a:spLocks/>
          </p:cNvSpPr>
          <p:nvPr/>
        </p:nvSpPr>
        <p:spPr>
          <a:xfrm>
            <a:off x="932872" y="244662"/>
            <a:ext cx="4825658" cy="940770"/>
          </a:xfrm>
          <a:prstGeom prst="rect">
            <a:avLst/>
          </a:prstGeom>
          <a:solidFill>
            <a:srgbClr val="33CDAC"/>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Types of Blockchains</a:t>
            </a:r>
          </a:p>
        </p:txBody>
      </p:sp>
    </p:spTree>
    <p:extLst>
      <p:ext uri="{BB962C8B-B14F-4D97-AF65-F5344CB8AC3E}">
        <p14:creationId xmlns:p14="http://schemas.microsoft.com/office/powerpoint/2010/main" val="14807924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9821D-9A37-440D-BEAD-8C9D9025D88E}"/>
              </a:ext>
            </a:extLst>
          </p:cNvPr>
          <p:cNvSpPr>
            <a:spLocks noGrp="1"/>
          </p:cNvSpPr>
          <p:nvPr>
            <p:ph type="title"/>
          </p:nvPr>
        </p:nvSpPr>
        <p:spPr/>
        <p:txBody>
          <a:bodyPr/>
          <a:lstStyle/>
          <a:p>
            <a:r>
              <a:rPr lang="en-US" dirty="0"/>
              <a:t>ICO and Tokens</a:t>
            </a:r>
          </a:p>
        </p:txBody>
      </p:sp>
      <p:sp>
        <p:nvSpPr>
          <p:cNvPr id="3" name="Content Placeholder 2">
            <a:extLst>
              <a:ext uri="{FF2B5EF4-FFF2-40B4-BE49-F238E27FC236}">
                <a16:creationId xmlns:a16="http://schemas.microsoft.com/office/drawing/2014/main" id="{E9AFC327-41B2-4161-A1C5-44523F1C0F9D}"/>
              </a:ext>
            </a:extLst>
          </p:cNvPr>
          <p:cNvSpPr>
            <a:spLocks noGrp="1"/>
          </p:cNvSpPr>
          <p:nvPr>
            <p:ph idx="1"/>
          </p:nvPr>
        </p:nvSpPr>
        <p:spPr/>
        <p:txBody>
          <a:bodyPr/>
          <a:lstStyle/>
          <a:p>
            <a:r>
              <a:rPr lang="en-US" b="1" dirty="0"/>
              <a:t>Tokens</a:t>
            </a:r>
            <a:r>
              <a:rPr lang="en-US" dirty="0"/>
              <a:t>: represent value inside various systems. tokens will bridge systems, interoperable. </a:t>
            </a:r>
          </a:p>
          <a:p>
            <a:r>
              <a:rPr lang="en-US" dirty="0">
                <a:hlinkClick r:id="rId3"/>
              </a:rPr>
              <a:t>https://youtu.be/rIMKNkF6d28</a:t>
            </a:r>
            <a:endParaRPr lang="en-US" dirty="0"/>
          </a:p>
          <a:p>
            <a:r>
              <a:rPr lang="en-US" dirty="0"/>
              <a:t>Unit of value that an organization creates to </a:t>
            </a:r>
          </a:p>
          <a:p>
            <a:pPr marL="457200" lvl="1" indent="0">
              <a:buNone/>
            </a:pPr>
            <a:r>
              <a:rPr lang="en-US" dirty="0"/>
              <a:t>Self govern business model</a:t>
            </a:r>
          </a:p>
          <a:p>
            <a:pPr marL="457200" lvl="1" indent="0">
              <a:buNone/>
            </a:pPr>
            <a:r>
              <a:rPr lang="en-US" dirty="0"/>
              <a:t>Empower users to interact with product/service</a:t>
            </a:r>
          </a:p>
          <a:p>
            <a:pPr marL="457200" lvl="1" indent="0">
              <a:buNone/>
            </a:pPr>
            <a:r>
              <a:rPr lang="en-US" dirty="0"/>
              <a:t>Facilitates sharing of rewards to ecosystem </a:t>
            </a:r>
          </a:p>
          <a:p>
            <a:endParaRPr lang="en-US" dirty="0"/>
          </a:p>
          <a:p>
            <a:endParaRPr lang="en-US" dirty="0"/>
          </a:p>
        </p:txBody>
      </p:sp>
      <p:sp>
        <p:nvSpPr>
          <p:cNvPr id="5" name="Thought Bubble: Cloud 4">
            <a:extLst>
              <a:ext uri="{FF2B5EF4-FFF2-40B4-BE49-F238E27FC236}">
                <a16:creationId xmlns:a16="http://schemas.microsoft.com/office/drawing/2014/main" id="{6285560A-8C2E-4015-ADB8-AD2E92482688}"/>
              </a:ext>
            </a:extLst>
          </p:cNvPr>
          <p:cNvSpPr/>
          <p:nvPr/>
        </p:nvSpPr>
        <p:spPr>
          <a:xfrm>
            <a:off x="10270884" y="2416284"/>
            <a:ext cx="1701632" cy="108395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Burning</a:t>
            </a:r>
          </a:p>
        </p:txBody>
      </p:sp>
      <p:sp>
        <p:nvSpPr>
          <p:cNvPr id="6" name="Thought Bubble: Cloud 5">
            <a:extLst>
              <a:ext uri="{FF2B5EF4-FFF2-40B4-BE49-F238E27FC236}">
                <a16:creationId xmlns:a16="http://schemas.microsoft.com/office/drawing/2014/main" id="{7A64A38D-E49D-4095-BA3A-6BC5AFAEB895}"/>
              </a:ext>
            </a:extLst>
          </p:cNvPr>
          <p:cNvSpPr/>
          <p:nvPr/>
        </p:nvSpPr>
        <p:spPr>
          <a:xfrm>
            <a:off x="6250793" y="485927"/>
            <a:ext cx="1701632" cy="108395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Staking</a:t>
            </a:r>
          </a:p>
        </p:txBody>
      </p:sp>
      <p:sp>
        <p:nvSpPr>
          <p:cNvPr id="7" name="Thought Bubble: Cloud 6">
            <a:extLst>
              <a:ext uri="{FF2B5EF4-FFF2-40B4-BE49-F238E27FC236}">
                <a16:creationId xmlns:a16="http://schemas.microsoft.com/office/drawing/2014/main" id="{5A3F6762-E03E-4885-B1E7-0A47708B3B76}"/>
              </a:ext>
            </a:extLst>
          </p:cNvPr>
          <p:cNvSpPr/>
          <p:nvPr/>
        </p:nvSpPr>
        <p:spPr>
          <a:xfrm>
            <a:off x="9813147" y="3697140"/>
            <a:ext cx="1701632" cy="108395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Utility</a:t>
            </a:r>
          </a:p>
        </p:txBody>
      </p:sp>
      <p:sp>
        <p:nvSpPr>
          <p:cNvPr id="8" name="Thought Bubble: Cloud 7">
            <a:extLst>
              <a:ext uri="{FF2B5EF4-FFF2-40B4-BE49-F238E27FC236}">
                <a16:creationId xmlns:a16="http://schemas.microsoft.com/office/drawing/2014/main" id="{3C50EE9D-CBCD-4BC8-A50C-74FD9C71500F}"/>
              </a:ext>
            </a:extLst>
          </p:cNvPr>
          <p:cNvSpPr/>
          <p:nvPr/>
        </p:nvSpPr>
        <p:spPr>
          <a:xfrm>
            <a:off x="8405229" y="417347"/>
            <a:ext cx="1701632" cy="108395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Security</a:t>
            </a:r>
          </a:p>
        </p:txBody>
      </p:sp>
      <p:sp>
        <p:nvSpPr>
          <p:cNvPr id="10" name="Thought Bubble: Cloud 9">
            <a:extLst>
              <a:ext uri="{FF2B5EF4-FFF2-40B4-BE49-F238E27FC236}">
                <a16:creationId xmlns:a16="http://schemas.microsoft.com/office/drawing/2014/main" id="{D4F9EC73-23E2-4800-B23B-6C48347F8659}"/>
              </a:ext>
            </a:extLst>
          </p:cNvPr>
          <p:cNvSpPr/>
          <p:nvPr/>
        </p:nvSpPr>
        <p:spPr>
          <a:xfrm>
            <a:off x="9319613" y="5083380"/>
            <a:ext cx="1701632" cy="108395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Payment</a:t>
            </a:r>
          </a:p>
        </p:txBody>
      </p:sp>
      <p:sp>
        <p:nvSpPr>
          <p:cNvPr id="11" name="Thought Bubble: Cloud 10">
            <a:extLst>
              <a:ext uri="{FF2B5EF4-FFF2-40B4-BE49-F238E27FC236}">
                <a16:creationId xmlns:a16="http://schemas.microsoft.com/office/drawing/2014/main" id="{F66016D4-041E-4733-8092-FF065E6CDCDA}"/>
              </a:ext>
            </a:extLst>
          </p:cNvPr>
          <p:cNvSpPr/>
          <p:nvPr/>
        </p:nvSpPr>
        <p:spPr>
          <a:xfrm>
            <a:off x="7554413" y="5417325"/>
            <a:ext cx="1701632" cy="108395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Airdrop</a:t>
            </a:r>
          </a:p>
        </p:txBody>
      </p:sp>
      <p:sp>
        <p:nvSpPr>
          <p:cNvPr id="12" name="Thought Bubble: Cloud 11">
            <a:extLst>
              <a:ext uri="{FF2B5EF4-FFF2-40B4-BE49-F238E27FC236}">
                <a16:creationId xmlns:a16="http://schemas.microsoft.com/office/drawing/2014/main" id="{1EE503A0-C348-4F30-AF44-8CAE3275D1EE}"/>
              </a:ext>
            </a:extLst>
          </p:cNvPr>
          <p:cNvSpPr/>
          <p:nvPr/>
        </p:nvSpPr>
        <p:spPr>
          <a:xfrm>
            <a:off x="8111515" y="3079496"/>
            <a:ext cx="1701632" cy="108395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ERC20</a:t>
            </a:r>
          </a:p>
        </p:txBody>
      </p:sp>
      <p:sp>
        <p:nvSpPr>
          <p:cNvPr id="13" name="Thought Bubble: Cloud 12">
            <a:extLst>
              <a:ext uri="{FF2B5EF4-FFF2-40B4-BE49-F238E27FC236}">
                <a16:creationId xmlns:a16="http://schemas.microsoft.com/office/drawing/2014/main" id="{85B1C159-FBBC-4534-A848-65883764D85C}"/>
              </a:ext>
            </a:extLst>
          </p:cNvPr>
          <p:cNvSpPr/>
          <p:nvPr/>
        </p:nvSpPr>
        <p:spPr>
          <a:xfrm>
            <a:off x="10216040" y="660202"/>
            <a:ext cx="1701632" cy="108395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Locking</a:t>
            </a:r>
          </a:p>
        </p:txBody>
      </p:sp>
    </p:spTree>
    <p:extLst>
      <p:ext uri="{BB962C8B-B14F-4D97-AF65-F5344CB8AC3E}">
        <p14:creationId xmlns:p14="http://schemas.microsoft.com/office/powerpoint/2010/main" val="3493586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90"/>
                                          </p:val>
                                        </p:tav>
                                        <p:tav tm="100000">
                                          <p:val>
                                            <p:fltVal val="0"/>
                                          </p:val>
                                        </p:tav>
                                      </p:tavLst>
                                    </p:anim>
                                    <p:animEffect transition="in" filter="fade">
                                      <p:cBhvr>
                                        <p:cTn id="18" dur="10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fltVal val="0"/>
                                          </p:val>
                                        </p:tav>
                                        <p:tav tm="100000">
                                          <p:val>
                                            <p:strVal val="#ppt_w"/>
                                          </p:val>
                                        </p:tav>
                                      </p:tavLst>
                                    </p:anim>
                                    <p:anim calcmode="lin" valueType="num">
                                      <p:cBhvr>
                                        <p:cTn id="24" dur="1000" fill="hold"/>
                                        <p:tgtEl>
                                          <p:spTgt spid="5"/>
                                        </p:tgtEl>
                                        <p:attrNameLst>
                                          <p:attrName>ppt_h</p:attrName>
                                        </p:attrNameLst>
                                      </p:cBhvr>
                                      <p:tavLst>
                                        <p:tav tm="0">
                                          <p:val>
                                            <p:fltVal val="0"/>
                                          </p:val>
                                        </p:tav>
                                        <p:tav tm="100000">
                                          <p:val>
                                            <p:strVal val="#ppt_h"/>
                                          </p:val>
                                        </p:tav>
                                      </p:tavLst>
                                    </p:anim>
                                    <p:anim calcmode="lin" valueType="num">
                                      <p:cBhvr>
                                        <p:cTn id="25" dur="1000" fill="hold"/>
                                        <p:tgtEl>
                                          <p:spTgt spid="5"/>
                                        </p:tgtEl>
                                        <p:attrNameLst>
                                          <p:attrName>style.rotation</p:attrName>
                                        </p:attrNameLst>
                                      </p:cBhvr>
                                      <p:tavLst>
                                        <p:tav tm="0">
                                          <p:val>
                                            <p:fltVal val="90"/>
                                          </p:val>
                                        </p:tav>
                                        <p:tav tm="100000">
                                          <p:val>
                                            <p:fltVal val="0"/>
                                          </p:val>
                                        </p:tav>
                                      </p:tavLst>
                                    </p:anim>
                                    <p:animEffect transition="in" filter="fade">
                                      <p:cBhvr>
                                        <p:cTn id="26" dur="1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1000" fill="hold"/>
                                        <p:tgtEl>
                                          <p:spTgt spid="12"/>
                                        </p:tgtEl>
                                        <p:attrNameLst>
                                          <p:attrName>ppt_w</p:attrName>
                                        </p:attrNameLst>
                                      </p:cBhvr>
                                      <p:tavLst>
                                        <p:tav tm="0">
                                          <p:val>
                                            <p:fltVal val="0"/>
                                          </p:val>
                                        </p:tav>
                                        <p:tav tm="100000">
                                          <p:val>
                                            <p:strVal val="#ppt_w"/>
                                          </p:val>
                                        </p:tav>
                                      </p:tavLst>
                                    </p:anim>
                                    <p:anim calcmode="lin" valueType="num">
                                      <p:cBhvr>
                                        <p:cTn id="40" dur="1000" fill="hold"/>
                                        <p:tgtEl>
                                          <p:spTgt spid="12"/>
                                        </p:tgtEl>
                                        <p:attrNameLst>
                                          <p:attrName>ppt_h</p:attrName>
                                        </p:attrNameLst>
                                      </p:cBhvr>
                                      <p:tavLst>
                                        <p:tav tm="0">
                                          <p:val>
                                            <p:fltVal val="0"/>
                                          </p:val>
                                        </p:tav>
                                        <p:tav tm="100000">
                                          <p:val>
                                            <p:strVal val="#ppt_h"/>
                                          </p:val>
                                        </p:tav>
                                      </p:tavLst>
                                    </p:anim>
                                    <p:anim calcmode="lin" valueType="num">
                                      <p:cBhvr>
                                        <p:cTn id="41" dur="1000" fill="hold"/>
                                        <p:tgtEl>
                                          <p:spTgt spid="12"/>
                                        </p:tgtEl>
                                        <p:attrNameLst>
                                          <p:attrName>style.rotation</p:attrName>
                                        </p:attrNameLst>
                                      </p:cBhvr>
                                      <p:tavLst>
                                        <p:tav tm="0">
                                          <p:val>
                                            <p:fltVal val="90"/>
                                          </p:val>
                                        </p:tav>
                                        <p:tav tm="100000">
                                          <p:val>
                                            <p:fltVal val="0"/>
                                          </p:val>
                                        </p:tav>
                                      </p:tavLst>
                                    </p:anim>
                                    <p:animEffect transition="in" filter="fade">
                                      <p:cBhvr>
                                        <p:cTn id="42" dur="10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1000" fill="hold"/>
                                        <p:tgtEl>
                                          <p:spTgt spid="7"/>
                                        </p:tgtEl>
                                        <p:attrNameLst>
                                          <p:attrName>ppt_w</p:attrName>
                                        </p:attrNameLst>
                                      </p:cBhvr>
                                      <p:tavLst>
                                        <p:tav tm="0">
                                          <p:val>
                                            <p:fltVal val="0"/>
                                          </p:val>
                                        </p:tav>
                                        <p:tav tm="100000">
                                          <p:val>
                                            <p:strVal val="#ppt_w"/>
                                          </p:val>
                                        </p:tav>
                                      </p:tavLst>
                                    </p:anim>
                                    <p:anim calcmode="lin" valueType="num">
                                      <p:cBhvr>
                                        <p:cTn id="48" dur="1000" fill="hold"/>
                                        <p:tgtEl>
                                          <p:spTgt spid="7"/>
                                        </p:tgtEl>
                                        <p:attrNameLst>
                                          <p:attrName>ppt_h</p:attrName>
                                        </p:attrNameLst>
                                      </p:cBhvr>
                                      <p:tavLst>
                                        <p:tav tm="0">
                                          <p:val>
                                            <p:fltVal val="0"/>
                                          </p:val>
                                        </p:tav>
                                        <p:tav tm="100000">
                                          <p:val>
                                            <p:strVal val="#ppt_h"/>
                                          </p:val>
                                        </p:tav>
                                      </p:tavLst>
                                    </p:anim>
                                    <p:anim calcmode="lin" valueType="num">
                                      <p:cBhvr>
                                        <p:cTn id="49" dur="1000" fill="hold"/>
                                        <p:tgtEl>
                                          <p:spTgt spid="7"/>
                                        </p:tgtEl>
                                        <p:attrNameLst>
                                          <p:attrName>style.rotation</p:attrName>
                                        </p:attrNameLst>
                                      </p:cBhvr>
                                      <p:tavLst>
                                        <p:tav tm="0">
                                          <p:val>
                                            <p:fltVal val="90"/>
                                          </p:val>
                                        </p:tav>
                                        <p:tav tm="100000">
                                          <p:val>
                                            <p:fltVal val="0"/>
                                          </p:val>
                                        </p:tav>
                                      </p:tavLst>
                                    </p:anim>
                                    <p:animEffect transition="in" filter="fade">
                                      <p:cBhvr>
                                        <p:cTn id="50" dur="1000"/>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1000" fill="hold"/>
                                        <p:tgtEl>
                                          <p:spTgt spid="13"/>
                                        </p:tgtEl>
                                        <p:attrNameLst>
                                          <p:attrName>ppt_w</p:attrName>
                                        </p:attrNameLst>
                                      </p:cBhvr>
                                      <p:tavLst>
                                        <p:tav tm="0">
                                          <p:val>
                                            <p:fltVal val="0"/>
                                          </p:val>
                                        </p:tav>
                                        <p:tav tm="100000">
                                          <p:val>
                                            <p:strVal val="#ppt_w"/>
                                          </p:val>
                                        </p:tav>
                                      </p:tavLst>
                                    </p:anim>
                                    <p:anim calcmode="lin" valueType="num">
                                      <p:cBhvr>
                                        <p:cTn id="64" dur="1000" fill="hold"/>
                                        <p:tgtEl>
                                          <p:spTgt spid="13"/>
                                        </p:tgtEl>
                                        <p:attrNameLst>
                                          <p:attrName>ppt_h</p:attrName>
                                        </p:attrNameLst>
                                      </p:cBhvr>
                                      <p:tavLst>
                                        <p:tav tm="0">
                                          <p:val>
                                            <p:fltVal val="0"/>
                                          </p:val>
                                        </p:tav>
                                        <p:tav tm="100000">
                                          <p:val>
                                            <p:strVal val="#ppt_h"/>
                                          </p:val>
                                        </p:tav>
                                      </p:tavLst>
                                    </p:anim>
                                    <p:anim calcmode="lin" valueType="num">
                                      <p:cBhvr>
                                        <p:cTn id="65" dur="1000" fill="hold"/>
                                        <p:tgtEl>
                                          <p:spTgt spid="13"/>
                                        </p:tgtEl>
                                        <p:attrNameLst>
                                          <p:attrName>style.rotation</p:attrName>
                                        </p:attrNameLst>
                                      </p:cBhvr>
                                      <p:tavLst>
                                        <p:tav tm="0">
                                          <p:val>
                                            <p:fltVal val="90"/>
                                          </p:val>
                                        </p:tav>
                                        <p:tav tm="100000">
                                          <p:val>
                                            <p:fltVal val="0"/>
                                          </p:val>
                                        </p:tav>
                                      </p:tavLst>
                                    </p:anim>
                                    <p:animEffect transition="in" filter="fade">
                                      <p:cBhvr>
                                        <p:cTn id="6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0" grpId="0" animBg="1"/>
      <p:bldP spid="11" grpId="0" animBg="1"/>
      <p:bldP spid="12"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3A8C9-75D4-4B35-A711-BE7E164B86AC}"/>
              </a:ext>
            </a:extLst>
          </p:cNvPr>
          <p:cNvSpPr>
            <a:spLocks noGrp="1"/>
          </p:cNvSpPr>
          <p:nvPr>
            <p:ph type="title"/>
          </p:nvPr>
        </p:nvSpPr>
        <p:spPr/>
        <p:txBody>
          <a:bodyPr/>
          <a:lstStyle/>
          <a:p>
            <a:r>
              <a:rPr lang="en-US" dirty="0"/>
              <a:t>Token Values:</a:t>
            </a:r>
          </a:p>
        </p:txBody>
      </p:sp>
      <p:sp>
        <p:nvSpPr>
          <p:cNvPr id="3" name="TextBox 2">
            <a:extLst>
              <a:ext uri="{FF2B5EF4-FFF2-40B4-BE49-F238E27FC236}">
                <a16:creationId xmlns:a16="http://schemas.microsoft.com/office/drawing/2014/main" id="{56E139CE-19F3-44F9-917A-2C9D5658AEE1}"/>
              </a:ext>
            </a:extLst>
          </p:cNvPr>
          <p:cNvSpPr txBox="1"/>
          <p:nvPr/>
        </p:nvSpPr>
        <p:spPr>
          <a:xfrm>
            <a:off x="1047624" y="2246638"/>
            <a:ext cx="8221737" cy="2031325"/>
          </a:xfrm>
          <a:prstGeom prst="rect">
            <a:avLst/>
          </a:prstGeom>
          <a:noFill/>
        </p:spPr>
        <p:txBody>
          <a:bodyPr wrap="square" rtlCol="0">
            <a:spAutoFit/>
          </a:bodyPr>
          <a:lstStyle/>
          <a:p>
            <a:r>
              <a:rPr lang="en-US" dirty="0"/>
              <a:t>Each token represents some value for the company: </a:t>
            </a:r>
          </a:p>
          <a:p>
            <a:pPr marL="342900" indent="-342900">
              <a:buAutoNum type="arabicPeriod"/>
            </a:pPr>
            <a:r>
              <a:rPr lang="en-US" dirty="0"/>
              <a:t>Who will use it</a:t>
            </a:r>
          </a:p>
          <a:p>
            <a:pPr marL="342900" indent="-342900">
              <a:buAutoNum type="arabicPeriod"/>
            </a:pPr>
            <a:r>
              <a:rPr lang="en-US" dirty="0"/>
              <a:t>How will they use it</a:t>
            </a:r>
          </a:p>
          <a:p>
            <a:pPr marL="342900" indent="-342900">
              <a:buAutoNum type="arabicPeriod"/>
            </a:pPr>
            <a:r>
              <a:rPr lang="en-US" dirty="0"/>
              <a:t>What will it cost</a:t>
            </a:r>
          </a:p>
          <a:p>
            <a:pPr marL="342900" indent="-342900">
              <a:buAutoNum type="arabicPeriod"/>
            </a:pPr>
            <a:r>
              <a:rPr lang="en-US" dirty="0"/>
              <a:t>What is the benefit</a:t>
            </a:r>
          </a:p>
          <a:p>
            <a:pPr marL="342900" indent="-342900">
              <a:buAutoNum type="arabicPeriod"/>
            </a:pPr>
            <a:r>
              <a:rPr lang="en-US" dirty="0"/>
              <a:t>What's the value</a:t>
            </a:r>
          </a:p>
          <a:p>
            <a:pPr marL="342900" indent="-342900">
              <a:buAutoNum type="arabicPeriod"/>
            </a:pPr>
            <a:r>
              <a:rPr lang="en-US" dirty="0"/>
              <a:t>Can it be exchanged</a:t>
            </a:r>
          </a:p>
        </p:txBody>
      </p:sp>
      <p:sp>
        <p:nvSpPr>
          <p:cNvPr id="7" name="Content Placeholder 6">
            <a:extLst>
              <a:ext uri="{FF2B5EF4-FFF2-40B4-BE49-F238E27FC236}">
                <a16:creationId xmlns:a16="http://schemas.microsoft.com/office/drawing/2014/main" id="{091F7AC3-DB89-4435-A5DB-1842B0CA2A76}"/>
              </a:ext>
            </a:extLst>
          </p:cNvPr>
          <p:cNvSpPr>
            <a:spLocks noGrp="1"/>
          </p:cNvSpPr>
          <p:nvPr>
            <p:ph idx="1"/>
          </p:nvPr>
        </p:nvSpPr>
        <p:spPr>
          <a:xfrm>
            <a:off x="3781813" y="5272397"/>
            <a:ext cx="3979444" cy="739583"/>
          </a:xfrm>
          <a:ln>
            <a:solidFill>
              <a:schemeClr val="accent2">
                <a:lumMod val="75000"/>
              </a:schemeClr>
            </a:solidFill>
          </a:ln>
        </p:spPr>
        <p:txBody>
          <a:bodyPr>
            <a:normAutofit fontScale="92500" lnSpcReduction="10000"/>
          </a:bodyPr>
          <a:lstStyle/>
          <a:p>
            <a:pPr marL="0" indent="0">
              <a:buNone/>
            </a:pPr>
            <a:r>
              <a:rPr lang="en-US" dirty="0"/>
              <a:t>Tokens create private economies </a:t>
            </a:r>
          </a:p>
        </p:txBody>
      </p:sp>
    </p:spTree>
    <p:extLst>
      <p:ext uri="{BB962C8B-B14F-4D97-AF65-F5344CB8AC3E}">
        <p14:creationId xmlns:p14="http://schemas.microsoft.com/office/powerpoint/2010/main" val="3121515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EE2C9-327D-497A-BD30-D401509CCB96}"/>
              </a:ext>
            </a:extLst>
          </p:cNvPr>
          <p:cNvSpPr>
            <a:spLocks noGrp="1"/>
          </p:cNvSpPr>
          <p:nvPr>
            <p:ph type="title"/>
          </p:nvPr>
        </p:nvSpPr>
        <p:spPr>
          <a:xfrm>
            <a:off x="401782" y="1032725"/>
            <a:ext cx="10515600" cy="727797"/>
          </a:xfrm>
        </p:spPr>
        <p:txBody>
          <a:bodyPr>
            <a:normAutofit fontScale="90000"/>
          </a:bodyPr>
          <a:lstStyle/>
          <a:p>
            <a:br>
              <a:rPr lang="en-US" dirty="0"/>
            </a:br>
            <a:r>
              <a:rPr lang="en-US" dirty="0"/>
              <a:t>The Hyperledger Greenhouse</a:t>
            </a:r>
          </a:p>
        </p:txBody>
      </p:sp>
      <p:sp>
        <p:nvSpPr>
          <p:cNvPr id="4" name="Footer Placeholder 3">
            <a:extLst>
              <a:ext uri="{FF2B5EF4-FFF2-40B4-BE49-F238E27FC236}">
                <a16:creationId xmlns:a16="http://schemas.microsoft.com/office/drawing/2014/main" id="{5E1C4280-E796-48D8-A7D5-52186F926E2C}"/>
              </a:ext>
            </a:extLst>
          </p:cNvPr>
          <p:cNvSpPr>
            <a:spLocks noGrp="1"/>
          </p:cNvSpPr>
          <p:nvPr>
            <p:ph type="ftr" sz="quarter" idx="11"/>
          </p:nvPr>
        </p:nvSpPr>
        <p:spPr/>
        <p:txBody>
          <a:bodyPr/>
          <a:lstStyle/>
          <a:p>
            <a:r>
              <a:rPr lang="en-US"/>
              <a:t>Blockchain Basics         Ledger Academy      9-23-2019</a:t>
            </a:r>
          </a:p>
        </p:txBody>
      </p:sp>
      <p:pic>
        <p:nvPicPr>
          <p:cNvPr id="8" name="Content Placeholder 7" descr="A screen shot of a video game&#10;&#10;Description automatically generated">
            <a:extLst>
              <a:ext uri="{FF2B5EF4-FFF2-40B4-BE49-F238E27FC236}">
                <a16:creationId xmlns:a16="http://schemas.microsoft.com/office/drawing/2014/main" id="{9D3696A1-1C50-4118-8183-02F9956A997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874806"/>
            <a:ext cx="10515600" cy="4252976"/>
          </a:xfrm>
        </p:spPr>
      </p:pic>
      <p:sp>
        <p:nvSpPr>
          <p:cNvPr id="5" name="Title 1">
            <a:extLst>
              <a:ext uri="{FF2B5EF4-FFF2-40B4-BE49-F238E27FC236}">
                <a16:creationId xmlns:a16="http://schemas.microsoft.com/office/drawing/2014/main" id="{7FE46562-348F-4B5C-A224-6EC7896CCD79}"/>
              </a:ext>
            </a:extLst>
          </p:cNvPr>
          <p:cNvSpPr txBox="1">
            <a:spLocks/>
          </p:cNvSpPr>
          <p:nvPr/>
        </p:nvSpPr>
        <p:spPr>
          <a:xfrm>
            <a:off x="545183" y="349367"/>
            <a:ext cx="7206436" cy="940770"/>
          </a:xfrm>
          <a:prstGeom prst="rect">
            <a:avLst/>
          </a:prstGeom>
          <a:solidFill>
            <a:srgbClr val="33CDAC"/>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Arial Rounded MT Bold" panose="020F0704030504030204" pitchFamily="34" charset="0"/>
              </a:rPr>
              <a:t>Types of Blockchains</a:t>
            </a:r>
          </a:p>
        </p:txBody>
      </p:sp>
    </p:spTree>
    <p:extLst>
      <p:ext uri="{BB962C8B-B14F-4D97-AF65-F5344CB8AC3E}">
        <p14:creationId xmlns:p14="http://schemas.microsoft.com/office/powerpoint/2010/main" val="1886403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CA2EE76-7F8F-4D93-8018-C016B9AD2574}"/>
              </a:ext>
            </a:extLst>
          </p:cNvPr>
          <p:cNvSpPr>
            <a:spLocks noGrp="1"/>
          </p:cNvSpPr>
          <p:nvPr>
            <p:ph sz="half" idx="1"/>
          </p:nvPr>
        </p:nvSpPr>
        <p:spPr>
          <a:xfrm>
            <a:off x="1451579" y="2015734"/>
            <a:ext cx="4158849" cy="3450613"/>
          </a:xfrm>
        </p:spPr>
        <p:txBody>
          <a:bodyPr vert="horz" lIns="91440" tIns="45720" rIns="91440" bIns="45720" rtlCol="0" anchor="t">
            <a:normAutofit/>
          </a:bodyPr>
          <a:lstStyle/>
          <a:p>
            <a:pPr>
              <a:lnSpc>
                <a:spcPct val="110000"/>
              </a:lnSpc>
            </a:pPr>
            <a:r>
              <a:rPr lang="en-US" sz="1900" b="1" dirty="0"/>
              <a:t>Tiger Labs:</a:t>
            </a:r>
          </a:p>
          <a:p>
            <a:pPr>
              <a:lnSpc>
                <a:spcPct val="110000"/>
              </a:lnSpc>
            </a:pPr>
            <a:r>
              <a:rPr lang="en-US" sz="1900" dirty="0"/>
              <a:t>Co-working Space in Princeton New Jersey</a:t>
            </a:r>
          </a:p>
          <a:p>
            <a:pPr>
              <a:lnSpc>
                <a:spcPct val="110000"/>
              </a:lnSpc>
            </a:pPr>
            <a:r>
              <a:rPr lang="en-US" sz="1900" dirty="0"/>
              <a:t>Current Home to Ledger Academy</a:t>
            </a:r>
          </a:p>
          <a:p>
            <a:pPr>
              <a:lnSpc>
                <a:spcPct val="110000"/>
              </a:lnSpc>
            </a:pPr>
            <a:r>
              <a:rPr lang="en-US" sz="1900" dirty="0"/>
              <a:t>Meetup space for blockchain groups.</a:t>
            </a:r>
          </a:p>
        </p:txBody>
      </p:sp>
      <p:pic>
        <p:nvPicPr>
          <p:cNvPr id="6" name="Content Placeholder 5" descr="A picture containing clipart&#10;&#10;Description automatically generated">
            <a:extLst>
              <a:ext uri="{FF2B5EF4-FFF2-40B4-BE49-F238E27FC236}">
                <a16:creationId xmlns:a16="http://schemas.microsoft.com/office/drawing/2014/main" id="{B319421B-41F4-443D-A972-1E8527F5D669}"/>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77257" y="2265746"/>
            <a:ext cx="4613872" cy="2941343"/>
          </a:xfrm>
          <a:prstGeom prst="rect">
            <a:avLst/>
          </a:prstGeom>
        </p:spPr>
      </p:pic>
      <p:sp>
        <p:nvSpPr>
          <p:cNvPr id="2" name="Rectangle 1">
            <a:extLst>
              <a:ext uri="{FF2B5EF4-FFF2-40B4-BE49-F238E27FC236}">
                <a16:creationId xmlns:a16="http://schemas.microsoft.com/office/drawing/2014/main" id="{C43B6A1A-4116-4CDC-A136-B20A5F787FD3}"/>
              </a:ext>
            </a:extLst>
          </p:cNvPr>
          <p:cNvSpPr/>
          <p:nvPr/>
        </p:nvSpPr>
        <p:spPr>
          <a:xfrm>
            <a:off x="1104121" y="707197"/>
            <a:ext cx="4991879" cy="923330"/>
          </a:xfrm>
          <a:prstGeom prst="rect">
            <a:avLst/>
          </a:prstGeom>
        </p:spPr>
        <p:txBody>
          <a:bodyPr wrap="none">
            <a:spAutoFit/>
          </a:bodyPr>
          <a:lstStyle/>
          <a:p>
            <a:pPr>
              <a:defRPr/>
            </a:pPr>
            <a:r>
              <a:rPr lang="en-US" sz="5400" b="1" dirty="0">
                <a:latin typeface="Arial Rounded MT Bold" panose="020F0704030504030204" pitchFamily="34" charset="0"/>
              </a:rPr>
              <a:t>Housekeeping</a:t>
            </a:r>
          </a:p>
        </p:txBody>
      </p:sp>
    </p:spTree>
    <p:extLst>
      <p:ext uri="{BB962C8B-B14F-4D97-AF65-F5344CB8AC3E}">
        <p14:creationId xmlns:p14="http://schemas.microsoft.com/office/powerpoint/2010/main" val="59038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262"/>
        <p:cNvGrpSpPr/>
        <p:nvPr/>
      </p:nvGrpSpPr>
      <p:grpSpPr>
        <a:xfrm>
          <a:off x="0" y="0"/>
          <a:ext cx="0" cy="0"/>
          <a:chOff x="0" y="0"/>
          <a:chExt cx="0" cy="0"/>
        </a:xfrm>
      </p:grpSpPr>
      <p:sp>
        <p:nvSpPr>
          <p:cNvPr id="1263" name="Google Shape;1263;p171"/>
          <p:cNvSpPr txBox="1"/>
          <p:nvPr/>
        </p:nvSpPr>
        <p:spPr>
          <a:xfrm>
            <a:off x="600600" y="5855285"/>
            <a:ext cx="10990800" cy="860400"/>
          </a:xfrm>
          <a:prstGeom prst="rect">
            <a:avLst/>
          </a:prstGeom>
          <a:noFill/>
          <a:ln>
            <a:noFill/>
          </a:ln>
        </p:spPr>
        <p:txBody>
          <a:bodyPr spcFirstLastPara="1" wrap="square" lIns="121900" tIns="121900" rIns="121900" bIns="121900" anchor="t" anchorCtr="0">
            <a:noAutofit/>
          </a:bodyPr>
          <a:lstStyle/>
          <a:p>
            <a:pPr>
              <a:buClr>
                <a:schemeClr val="dk1"/>
              </a:buClr>
              <a:buSzPts val="1100"/>
            </a:pPr>
            <a:r>
              <a:rPr lang="en-US" sz="3733" b="1" dirty="0">
                <a:solidFill>
                  <a:srgbClr val="414042"/>
                </a:solidFill>
                <a:latin typeface="Proxima Nova"/>
                <a:ea typeface="Proxima Nova"/>
                <a:cs typeface="Proxima Nova"/>
                <a:sym typeface="Proxima Nova"/>
              </a:rPr>
              <a:t>Special Interest Groups (SIG)</a:t>
            </a:r>
            <a:endParaRPr sz="3733" b="1" dirty="0">
              <a:solidFill>
                <a:srgbClr val="414042"/>
              </a:solidFill>
              <a:latin typeface="Proxima Nova"/>
              <a:ea typeface="Proxima Nova"/>
              <a:cs typeface="Proxima Nova"/>
              <a:sym typeface="Proxima Nova"/>
            </a:endParaRPr>
          </a:p>
          <a:p>
            <a:endParaRPr sz="2400" dirty="0">
              <a:latin typeface="Proxima Nova"/>
              <a:ea typeface="Proxima Nova"/>
              <a:cs typeface="Proxima Nova"/>
              <a:sym typeface="Proxima Nova"/>
            </a:endParaRPr>
          </a:p>
          <a:p>
            <a:pPr>
              <a:buClr>
                <a:schemeClr val="dk1"/>
              </a:buClr>
              <a:buSzPts val="1100"/>
            </a:pPr>
            <a:endParaRPr sz="2400" dirty="0">
              <a:latin typeface="Proxima Nova"/>
              <a:ea typeface="Proxima Nova"/>
              <a:cs typeface="Proxima Nova"/>
              <a:sym typeface="Proxima Nova"/>
            </a:endParaRPr>
          </a:p>
          <a:p>
            <a:pPr>
              <a:buClr>
                <a:schemeClr val="dk1"/>
              </a:buClr>
              <a:buSzPts val="1100"/>
            </a:pPr>
            <a:endParaRPr sz="2400" dirty="0">
              <a:latin typeface="Proxima Nova"/>
              <a:ea typeface="Proxima Nova"/>
              <a:cs typeface="Proxima Nova"/>
              <a:sym typeface="Proxima Nova"/>
            </a:endParaRPr>
          </a:p>
          <a:p>
            <a:pPr>
              <a:buClr>
                <a:schemeClr val="dk1"/>
              </a:buClr>
              <a:buSzPts val="1100"/>
            </a:pPr>
            <a:endParaRPr sz="2400" b="1" dirty="0">
              <a:latin typeface="Proxima Nova"/>
              <a:ea typeface="Proxima Nova"/>
              <a:cs typeface="Proxima Nova"/>
              <a:sym typeface="Proxima Nova"/>
            </a:endParaRPr>
          </a:p>
          <a:p>
            <a:endParaRPr sz="2400" b="1" dirty="0">
              <a:latin typeface="Proxima Nova"/>
              <a:ea typeface="Proxima Nova"/>
              <a:cs typeface="Proxima Nova"/>
              <a:sym typeface="Proxima Nova"/>
            </a:endParaRPr>
          </a:p>
        </p:txBody>
      </p:sp>
      <p:sp>
        <p:nvSpPr>
          <p:cNvPr id="1264" name="Google Shape;1264;p171"/>
          <p:cNvSpPr txBox="1"/>
          <p:nvPr/>
        </p:nvSpPr>
        <p:spPr>
          <a:xfrm>
            <a:off x="274967" y="1756200"/>
            <a:ext cx="4415600" cy="3978800"/>
          </a:xfrm>
          <a:prstGeom prst="rect">
            <a:avLst/>
          </a:prstGeom>
          <a:noFill/>
          <a:ln>
            <a:noFill/>
          </a:ln>
        </p:spPr>
        <p:txBody>
          <a:bodyPr spcFirstLastPara="1" wrap="square" lIns="121900" tIns="121900" rIns="121900" bIns="121900" anchor="t" anchorCtr="0">
            <a:noAutofit/>
          </a:bodyPr>
          <a:lstStyle/>
          <a:p>
            <a:endParaRPr sz="2400"/>
          </a:p>
        </p:txBody>
      </p:sp>
      <p:pic>
        <p:nvPicPr>
          <p:cNvPr id="8" name="Picture 7">
            <a:extLst>
              <a:ext uri="{FF2B5EF4-FFF2-40B4-BE49-F238E27FC236}">
                <a16:creationId xmlns:a16="http://schemas.microsoft.com/office/drawing/2014/main" id="{44CD6A1C-2E88-42D5-A110-FDC4B7274742}"/>
              </a:ext>
            </a:extLst>
          </p:cNvPr>
          <p:cNvPicPr>
            <a:picLocks noChangeAspect="1"/>
          </p:cNvPicPr>
          <p:nvPr/>
        </p:nvPicPr>
        <p:blipFill>
          <a:blip r:embed="rId3"/>
          <a:stretch>
            <a:fillRect/>
          </a:stretch>
        </p:blipFill>
        <p:spPr>
          <a:xfrm>
            <a:off x="1061021" y="1123000"/>
            <a:ext cx="10446630" cy="4852287"/>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280"/>
        <p:cNvGrpSpPr/>
        <p:nvPr/>
      </p:nvGrpSpPr>
      <p:grpSpPr>
        <a:xfrm>
          <a:off x="0" y="0"/>
          <a:ext cx="0" cy="0"/>
          <a:chOff x="0" y="0"/>
          <a:chExt cx="0" cy="0"/>
        </a:xfrm>
      </p:grpSpPr>
      <p:sp>
        <p:nvSpPr>
          <p:cNvPr id="1281" name="Google Shape;1281;p173"/>
          <p:cNvSpPr txBox="1"/>
          <p:nvPr/>
        </p:nvSpPr>
        <p:spPr>
          <a:xfrm>
            <a:off x="228267" y="95660"/>
            <a:ext cx="10152800" cy="780400"/>
          </a:xfrm>
          <a:prstGeom prst="rect">
            <a:avLst/>
          </a:prstGeom>
          <a:noFill/>
          <a:ln>
            <a:noFill/>
          </a:ln>
        </p:spPr>
        <p:txBody>
          <a:bodyPr spcFirstLastPara="1" wrap="square" lIns="121900" tIns="121900" rIns="121900" bIns="121900" anchor="t" anchorCtr="0">
            <a:noAutofit/>
          </a:bodyPr>
          <a:lstStyle/>
          <a:p>
            <a:r>
              <a:rPr lang="en-US" sz="3733" b="1">
                <a:solidFill>
                  <a:srgbClr val="414042"/>
                </a:solidFill>
                <a:latin typeface="Proxima Nova"/>
                <a:ea typeface="Proxima Nova"/>
                <a:cs typeface="Proxima Nova"/>
                <a:sym typeface="Proxima Nova"/>
              </a:rPr>
              <a:t>Training and Certifications</a:t>
            </a:r>
            <a:endParaRPr sz="3733" b="1">
              <a:solidFill>
                <a:srgbClr val="414042"/>
              </a:solidFill>
              <a:latin typeface="Proxima Nova"/>
              <a:ea typeface="Proxima Nova"/>
              <a:cs typeface="Proxima Nova"/>
              <a:sym typeface="Proxima Nova"/>
            </a:endParaRPr>
          </a:p>
          <a:p>
            <a:endParaRPr sz="2400" b="1">
              <a:solidFill>
                <a:srgbClr val="414042"/>
              </a:solidFill>
              <a:latin typeface="Proxima Nova"/>
              <a:ea typeface="Proxima Nova"/>
              <a:cs typeface="Proxima Nova"/>
              <a:sym typeface="Proxima Nova"/>
            </a:endParaRPr>
          </a:p>
        </p:txBody>
      </p:sp>
      <p:pic>
        <p:nvPicPr>
          <p:cNvPr id="1282" name="Google Shape;1282;p173"/>
          <p:cNvPicPr preferRelativeResize="0"/>
          <p:nvPr/>
        </p:nvPicPr>
        <p:blipFill>
          <a:blip r:embed="rId3">
            <a:alphaModFix/>
          </a:blip>
          <a:stretch>
            <a:fillRect/>
          </a:stretch>
        </p:blipFill>
        <p:spPr>
          <a:xfrm>
            <a:off x="10100299" y="117100"/>
            <a:ext cx="1959733" cy="705501"/>
          </a:xfrm>
          <a:prstGeom prst="rect">
            <a:avLst/>
          </a:prstGeom>
          <a:noFill/>
          <a:ln>
            <a:noFill/>
          </a:ln>
        </p:spPr>
      </p:pic>
      <p:sp>
        <p:nvSpPr>
          <p:cNvPr id="1283" name="Google Shape;1283;p173"/>
          <p:cNvSpPr txBox="1"/>
          <p:nvPr/>
        </p:nvSpPr>
        <p:spPr>
          <a:xfrm>
            <a:off x="3034267" y="5954233"/>
            <a:ext cx="8262973" cy="545200"/>
          </a:xfrm>
          <a:prstGeom prst="rect">
            <a:avLst/>
          </a:prstGeom>
          <a:noFill/>
          <a:ln>
            <a:noFill/>
          </a:ln>
        </p:spPr>
        <p:txBody>
          <a:bodyPr spcFirstLastPara="1" wrap="square" lIns="121900" tIns="121900" rIns="121900" bIns="121900" anchor="ctr" anchorCtr="0">
            <a:noAutofit/>
          </a:bodyPr>
          <a:lstStyle/>
          <a:p>
            <a:r>
              <a:rPr lang="en-US" sz="2400" b="1">
                <a:solidFill>
                  <a:srgbClr val="237BBB"/>
                </a:solidFill>
                <a:latin typeface="Proxima Nova"/>
                <a:ea typeface="Proxima Nova"/>
                <a:cs typeface="Proxima Nova"/>
                <a:sym typeface="Proxima Nova"/>
              </a:rPr>
              <a:t>Visit: https://www.hyperledger.org/resources/training</a:t>
            </a:r>
            <a:endParaRPr sz="2400" b="1">
              <a:solidFill>
                <a:srgbClr val="237BBB"/>
              </a:solidFill>
              <a:latin typeface="Proxima Nova"/>
              <a:ea typeface="Proxima Nova"/>
              <a:cs typeface="Proxima Nova"/>
              <a:sym typeface="Proxima Nova"/>
            </a:endParaRPr>
          </a:p>
        </p:txBody>
      </p:sp>
      <p:sp>
        <p:nvSpPr>
          <p:cNvPr id="1284" name="Google Shape;1284;p173"/>
          <p:cNvSpPr txBox="1"/>
          <p:nvPr/>
        </p:nvSpPr>
        <p:spPr>
          <a:xfrm>
            <a:off x="289867" y="912833"/>
            <a:ext cx="5488800" cy="4000000"/>
          </a:xfrm>
          <a:prstGeom prst="rect">
            <a:avLst/>
          </a:prstGeom>
          <a:noFill/>
          <a:ln>
            <a:noFill/>
          </a:ln>
        </p:spPr>
        <p:txBody>
          <a:bodyPr spcFirstLastPara="1" wrap="square" lIns="121900" tIns="121900" rIns="121900" bIns="121900" anchor="t" anchorCtr="0">
            <a:noAutofit/>
          </a:bodyPr>
          <a:lstStyle/>
          <a:p>
            <a:pPr>
              <a:lnSpc>
                <a:spcPct val="125000"/>
              </a:lnSpc>
            </a:pPr>
            <a:r>
              <a:rPr lang="en-US" sz="2133">
                <a:solidFill>
                  <a:srgbClr val="595959"/>
                </a:solidFill>
                <a:latin typeface="Proxima Nova"/>
                <a:ea typeface="Proxima Nova"/>
                <a:cs typeface="Proxima Nova"/>
                <a:sym typeface="Proxima Nova"/>
              </a:rPr>
              <a:t>Technical training courses and professional certifications to get you up-to-speed on Hyperledger with the highest quality training from The Linux Foundation and Hyperledger Training Partners.</a:t>
            </a:r>
            <a:endParaRPr sz="2133">
              <a:solidFill>
                <a:srgbClr val="595959"/>
              </a:solidFill>
              <a:latin typeface="Proxima Nova"/>
              <a:ea typeface="Proxima Nova"/>
              <a:cs typeface="Proxima Nova"/>
              <a:sym typeface="Proxima Nova"/>
            </a:endParaRPr>
          </a:p>
          <a:p>
            <a:pPr>
              <a:lnSpc>
                <a:spcPct val="125000"/>
              </a:lnSpc>
            </a:pPr>
            <a:endParaRPr sz="1200">
              <a:solidFill>
                <a:srgbClr val="595959"/>
              </a:solidFill>
              <a:latin typeface="Proxima Nova"/>
              <a:ea typeface="Proxima Nova"/>
              <a:cs typeface="Proxima Nova"/>
              <a:sym typeface="Proxima Nova"/>
            </a:endParaRPr>
          </a:p>
          <a:p>
            <a:pPr>
              <a:lnSpc>
                <a:spcPct val="125000"/>
              </a:lnSpc>
            </a:pPr>
            <a:r>
              <a:rPr lang="en-US" sz="2400" b="1">
                <a:solidFill>
                  <a:srgbClr val="595959"/>
                </a:solidFill>
                <a:latin typeface="Proxima Nova"/>
                <a:ea typeface="Proxima Nova"/>
                <a:cs typeface="Proxima Nova"/>
                <a:sym typeface="Proxima Nova"/>
              </a:rPr>
              <a:t>New Professional Certifications!</a:t>
            </a:r>
            <a:endParaRPr sz="2400" b="1">
              <a:solidFill>
                <a:srgbClr val="595959"/>
              </a:solidFill>
              <a:latin typeface="Proxima Nova"/>
              <a:ea typeface="Proxima Nova"/>
              <a:cs typeface="Proxima Nova"/>
              <a:sym typeface="Proxima Nova"/>
            </a:endParaRPr>
          </a:p>
          <a:p>
            <a:pPr marL="609585" indent="-406390">
              <a:lnSpc>
                <a:spcPct val="125000"/>
              </a:lnSpc>
              <a:buClr>
                <a:srgbClr val="237BBB"/>
              </a:buClr>
              <a:buSzPts val="1200"/>
              <a:buFont typeface="Proxima Nova"/>
              <a:buChar char="●"/>
            </a:pPr>
            <a:r>
              <a:rPr lang="en-US" sz="1600" b="1">
                <a:solidFill>
                  <a:srgbClr val="237BBB"/>
                </a:solidFill>
                <a:latin typeface="Proxima Nova"/>
                <a:ea typeface="Proxima Nova"/>
                <a:cs typeface="Proxima Nova"/>
                <a:sym typeface="Proxima Nova"/>
              </a:rPr>
              <a:t>Certified Hyperledger Sawtooth Administrator (CHSA) </a:t>
            </a:r>
            <a:endParaRPr sz="1600" b="1">
              <a:solidFill>
                <a:srgbClr val="237BBB"/>
              </a:solidFill>
              <a:latin typeface="Proxima Nova"/>
              <a:ea typeface="Proxima Nova"/>
              <a:cs typeface="Proxima Nova"/>
              <a:sym typeface="Proxima Nova"/>
            </a:endParaRPr>
          </a:p>
          <a:p>
            <a:pPr marL="609585" indent="-406390">
              <a:lnSpc>
                <a:spcPct val="125000"/>
              </a:lnSpc>
              <a:buClr>
                <a:srgbClr val="237BBB"/>
              </a:buClr>
              <a:buSzPts val="1200"/>
              <a:buFont typeface="Proxima Nova"/>
              <a:buChar char="●"/>
            </a:pPr>
            <a:r>
              <a:rPr lang="en-US" sz="1600" b="1">
                <a:solidFill>
                  <a:srgbClr val="237BBB"/>
                </a:solidFill>
                <a:latin typeface="Proxima Nova"/>
                <a:ea typeface="Proxima Nova"/>
                <a:cs typeface="Proxima Nova"/>
                <a:sym typeface="Proxima Nova"/>
              </a:rPr>
              <a:t>Certified Hyperledger Fabric Administrator (CHFA).</a:t>
            </a:r>
            <a:endParaRPr sz="1600" b="1">
              <a:solidFill>
                <a:srgbClr val="237BBB"/>
              </a:solidFill>
              <a:latin typeface="Proxima Nova"/>
              <a:ea typeface="Proxima Nova"/>
              <a:cs typeface="Proxima Nova"/>
              <a:sym typeface="Proxima Nova"/>
            </a:endParaRPr>
          </a:p>
          <a:p>
            <a:pPr marL="609585" indent="-423323">
              <a:lnSpc>
                <a:spcPct val="125000"/>
              </a:lnSpc>
              <a:buClr>
                <a:srgbClr val="237BBB"/>
              </a:buClr>
              <a:buSzPts val="1400"/>
              <a:buFont typeface="Proxima Nova"/>
              <a:buChar char="●"/>
            </a:pPr>
            <a:r>
              <a:rPr lang="en-US" sz="1600" b="1">
                <a:solidFill>
                  <a:srgbClr val="237BBB"/>
                </a:solidFill>
                <a:latin typeface="Proxima Nova"/>
                <a:ea typeface="Proxima Nova"/>
                <a:cs typeface="Proxima Nova"/>
                <a:sym typeface="Proxima Nova"/>
              </a:rPr>
              <a:t>Certified Hyperledger Fabric Developer (CHFD) </a:t>
            </a:r>
            <a:r>
              <a:rPr lang="en-US" sz="1333" b="1">
                <a:solidFill>
                  <a:srgbClr val="237BBB"/>
                </a:solidFill>
                <a:latin typeface="Proxima Nova"/>
                <a:ea typeface="Proxima Nova"/>
                <a:cs typeface="Proxima Nova"/>
                <a:sym typeface="Proxima Nova"/>
              </a:rPr>
              <a:t>(coming soon Q1 2020!) </a:t>
            </a:r>
            <a:endParaRPr sz="1333" b="1">
              <a:solidFill>
                <a:srgbClr val="237BBB"/>
              </a:solidFill>
              <a:latin typeface="Proxima Nova"/>
              <a:ea typeface="Proxima Nova"/>
              <a:cs typeface="Proxima Nova"/>
              <a:sym typeface="Proxima Nova"/>
            </a:endParaRPr>
          </a:p>
        </p:txBody>
      </p:sp>
      <p:pic>
        <p:nvPicPr>
          <p:cNvPr id="1285" name="Google Shape;1285;p173"/>
          <p:cNvPicPr preferRelativeResize="0"/>
          <p:nvPr/>
        </p:nvPicPr>
        <p:blipFill>
          <a:blip r:embed="rId4">
            <a:alphaModFix/>
          </a:blip>
          <a:stretch>
            <a:fillRect/>
          </a:stretch>
        </p:blipFill>
        <p:spPr>
          <a:xfrm>
            <a:off x="6353568" y="3136400"/>
            <a:ext cx="1959737" cy="1776800"/>
          </a:xfrm>
          <a:prstGeom prst="rect">
            <a:avLst/>
          </a:prstGeom>
          <a:noFill/>
          <a:ln>
            <a:noFill/>
          </a:ln>
        </p:spPr>
      </p:pic>
      <p:pic>
        <p:nvPicPr>
          <p:cNvPr id="1286" name="Google Shape;1286;p173"/>
          <p:cNvPicPr preferRelativeResize="0"/>
          <p:nvPr/>
        </p:nvPicPr>
        <p:blipFill>
          <a:blip r:embed="rId5">
            <a:alphaModFix/>
          </a:blip>
          <a:stretch>
            <a:fillRect/>
          </a:stretch>
        </p:blipFill>
        <p:spPr>
          <a:xfrm>
            <a:off x="9068800" y="3136401"/>
            <a:ext cx="1959733" cy="1770305"/>
          </a:xfrm>
          <a:prstGeom prst="rect">
            <a:avLst/>
          </a:prstGeom>
          <a:noFill/>
          <a:ln>
            <a:noFill/>
          </a:ln>
        </p:spPr>
      </p:pic>
      <p:pic>
        <p:nvPicPr>
          <p:cNvPr id="1287" name="Google Shape;1287;p173"/>
          <p:cNvPicPr preferRelativeResize="0"/>
          <p:nvPr/>
        </p:nvPicPr>
        <p:blipFill>
          <a:blip r:embed="rId6">
            <a:alphaModFix/>
          </a:blip>
          <a:stretch>
            <a:fillRect/>
          </a:stretch>
        </p:blipFill>
        <p:spPr>
          <a:xfrm>
            <a:off x="6766600" y="5116033"/>
            <a:ext cx="3810000" cy="838200"/>
          </a:xfrm>
          <a:prstGeom prst="rect">
            <a:avLst/>
          </a:prstGeom>
          <a:noFill/>
          <a:ln>
            <a:noFill/>
          </a:ln>
        </p:spPr>
      </p:pic>
      <p:grpSp>
        <p:nvGrpSpPr>
          <p:cNvPr id="1288" name="Google Shape;1288;p173"/>
          <p:cNvGrpSpPr/>
          <p:nvPr/>
        </p:nvGrpSpPr>
        <p:grpSpPr>
          <a:xfrm>
            <a:off x="5908108" y="977667"/>
            <a:ext cx="6159659" cy="1900000"/>
            <a:chOff x="4431081" y="733250"/>
            <a:chExt cx="4619744" cy="1425000"/>
          </a:xfrm>
        </p:grpSpPr>
        <p:sp>
          <p:nvSpPr>
            <p:cNvPr id="1289" name="Google Shape;1289;p173"/>
            <p:cNvSpPr/>
            <p:nvPr/>
          </p:nvSpPr>
          <p:spPr>
            <a:xfrm>
              <a:off x="4441625" y="733250"/>
              <a:ext cx="4609200" cy="1425000"/>
            </a:xfrm>
            <a:prstGeom prst="rect">
              <a:avLst/>
            </a:prstGeom>
            <a:solidFill>
              <a:srgbClr val="00B0F0"/>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pic>
          <p:nvPicPr>
            <p:cNvPr id="1290" name="Google Shape;1290;p173"/>
            <p:cNvPicPr preferRelativeResize="0"/>
            <p:nvPr/>
          </p:nvPicPr>
          <p:blipFill>
            <a:blip r:embed="rId7">
              <a:alphaModFix/>
            </a:blip>
            <a:stretch>
              <a:fillRect/>
            </a:stretch>
          </p:blipFill>
          <p:spPr>
            <a:xfrm>
              <a:off x="4431081" y="1027961"/>
              <a:ext cx="2336131" cy="798882"/>
            </a:xfrm>
            <a:prstGeom prst="rect">
              <a:avLst/>
            </a:prstGeom>
            <a:noFill/>
            <a:ln>
              <a:noFill/>
            </a:ln>
          </p:spPr>
        </p:pic>
        <p:sp>
          <p:nvSpPr>
            <p:cNvPr id="1291" name="Google Shape;1291;p173"/>
            <p:cNvSpPr txBox="1"/>
            <p:nvPr/>
          </p:nvSpPr>
          <p:spPr>
            <a:xfrm>
              <a:off x="5264737" y="1262630"/>
              <a:ext cx="876300" cy="320100"/>
            </a:xfrm>
            <a:prstGeom prst="rect">
              <a:avLst/>
            </a:prstGeom>
            <a:noFill/>
            <a:ln>
              <a:noFill/>
            </a:ln>
          </p:spPr>
          <p:txBody>
            <a:bodyPr spcFirstLastPara="1" wrap="square" lIns="121900" tIns="121900" rIns="121900" bIns="121900" anchor="t" anchorCtr="0">
              <a:noAutofit/>
            </a:bodyPr>
            <a:lstStyle/>
            <a:p>
              <a:r>
                <a:rPr lang="en-US" sz="1333">
                  <a:solidFill>
                    <a:srgbClr val="FFFFFF"/>
                  </a:solidFill>
                </a:rPr>
                <a:t>MOOCs</a:t>
              </a:r>
              <a:endParaRPr sz="1333">
                <a:solidFill>
                  <a:srgbClr val="FFFFFF"/>
                </a:solidFill>
              </a:endParaRPr>
            </a:p>
          </p:txBody>
        </p:sp>
      </p:grpSp>
      <p:sp>
        <p:nvSpPr>
          <p:cNvPr id="1292" name="Google Shape;1292;p173"/>
          <p:cNvSpPr txBox="1"/>
          <p:nvPr/>
        </p:nvSpPr>
        <p:spPr>
          <a:xfrm>
            <a:off x="9068800" y="1058300"/>
            <a:ext cx="3123200" cy="1900000"/>
          </a:xfrm>
          <a:prstGeom prst="rect">
            <a:avLst/>
          </a:prstGeom>
          <a:noFill/>
          <a:ln>
            <a:noFill/>
          </a:ln>
        </p:spPr>
        <p:txBody>
          <a:bodyPr spcFirstLastPara="1" wrap="square" lIns="121900" tIns="121900" rIns="121900" bIns="121900" anchor="ctr" anchorCtr="0">
            <a:noAutofit/>
          </a:bodyPr>
          <a:lstStyle/>
          <a:p>
            <a:pPr>
              <a:lnSpc>
                <a:spcPct val="115000"/>
              </a:lnSpc>
            </a:pPr>
            <a:r>
              <a:rPr lang="en-US" sz="1200">
                <a:solidFill>
                  <a:srgbClr val="FFFFFF"/>
                </a:solidFill>
              </a:rPr>
              <a:t>- Blockchain: Understanding Its Uses and Implications </a:t>
            </a:r>
            <a:endParaRPr sz="1200">
              <a:solidFill>
                <a:srgbClr val="FFFFFF"/>
              </a:solidFill>
            </a:endParaRPr>
          </a:p>
          <a:p>
            <a:pPr>
              <a:lnSpc>
                <a:spcPct val="115000"/>
              </a:lnSpc>
            </a:pPr>
            <a:r>
              <a:rPr lang="en-US" sz="1200">
                <a:solidFill>
                  <a:srgbClr val="FFFFFF"/>
                </a:solidFill>
              </a:rPr>
              <a:t>- Introduction to Hyperledger Technologies </a:t>
            </a:r>
            <a:endParaRPr sz="1200">
              <a:solidFill>
                <a:srgbClr val="FFFFFF"/>
              </a:solidFill>
            </a:endParaRPr>
          </a:p>
          <a:p>
            <a:pPr>
              <a:lnSpc>
                <a:spcPct val="115000"/>
              </a:lnSpc>
            </a:pPr>
            <a:r>
              <a:rPr lang="en-US" sz="1200">
                <a:solidFill>
                  <a:srgbClr val="FFFFFF"/>
                </a:solidFill>
              </a:rPr>
              <a:t>- Hyperledger Fabric Fundamentals </a:t>
            </a:r>
            <a:endParaRPr sz="1200">
              <a:solidFill>
                <a:srgbClr val="FFFFFF"/>
              </a:solidFill>
            </a:endParaRPr>
          </a:p>
          <a:p>
            <a:pPr>
              <a:lnSpc>
                <a:spcPct val="115000"/>
              </a:lnSpc>
            </a:pPr>
            <a:r>
              <a:rPr lang="en-US" sz="1200">
                <a:solidFill>
                  <a:srgbClr val="FFFFFF"/>
                </a:solidFill>
              </a:rPr>
              <a:t>- Hyperledger Sawtooth Administration </a:t>
            </a:r>
            <a:endParaRPr sz="1200">
              <a:solidFill>
                <a:srgbClr val="FFFFFF"/>
              </a:solidFill>
            </a:endParaRPr>
          </a:p>
          <a:p>
            <a:pPr>
              <a:lnSpc>
                <a:spcPct val="115000"/>
              </a:lnSpc>
            </a:pPr>
            <a:r>
              <a:rPr lang="en-US" sz="1200">
                <a:solidFill>
                  <a:srgbClr val="FFFFFF"/>
                </a:solidFill>
              </a:rPr>
              <a:t>- Hyperledger Fabric Administration </a:t>
            </a:r>
            <a:endParaRPr sz="1200">
              <a:solidFill>
                <a:srgbClr val="FFFFFF"/>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327"/>
        <p:cNvGrpSpPr/>
        <p:nvPr/>
      </p:nvGrpSpPr>
      <p:grpSpPr>
        <a:xfrm>
          <a:off x="0" y="0"/>
          <a:ext cx="0" cy="0"/>
          <a:chOff x="0" y="0"/>
          <a:chExt cx="0" cy="0"/>
        </a:xfrm>
      </p:grpSpPr>
      <p:sp>
        <p:nvSpPr>
          <p:cNvPr id="1328" name="Google Shape;1328;p177"/>
          <p:cNvSpPr txBox="1">
            <a:spLocks noGrp="1"/>
          </p:cNvSpPr>
          <p:nvPr>
            <p:ph type="title"/>
          </p:nvPr>
        </p:nvSpPr>
        <p:spPr>
          <a:xfrm>
            <a:off x="1007533" y="217267"/>
            <a:ext cx="8339600" cy="708400"/>
          </a:xfrm>
          <a:prstGeom prst="rect">
            <a:avLst/>
          </a:prstGeom>
        </p:spPr>
        <p:txBody>
          <a:bodyPr spcFirstLastPara="1" vert="horz" wrap="square" lIns="0" tIns="0" rIns="0" bIns="0" rtlCol="0" anchor="b" anchorCtr="0">
            <a:noAutofit/>
          </a:bodyPr>
          <a:lstStyle/>
          <a:p>
            <a:r>
              <a:rPr lang="en-US">
                <a:latin typeface="Proxima Nova"/>
                <a:ea typeface="Proxima Nova"/>
                <a:cs typeface="Proxima Nova"/>
                <a:sym typeface="Proxima Nova"/>
              </a:rPr>
              <a:t>Hyperledger Global Forum 2020</a:t>
            </a:r>
            <a:endParaRPr>
              <a:latin typeface="Proxima Nova"/>
              <a:ea typeface="Proxima Nova"/>
              <a:cs typeface="Proxima Nova"/>
              <a:sym typeface="Proxima Nova"/>
            </a:endParaRPr>
          </a:p>
        </p:txBody>
      </p:sp>
      <p:pic>
        <p:nvPicPr>
          <p:cNvPr id="1329" name="Google Shape;1329;p177"/>
          <p:cNvPicPr preferRelativeResize="0"/>
          <p:nvPr/>
        </p:nvPicPr>
        <p:blipFill>
          <a:blip r:embed="rId3">
            <a:alphaModFix/>
          </a:blip>
          <a:stretch>
            <a:fillRect/>
          </a:stretch>
        </p:blipFill>
        <p:spPr>
          <a:xfrm>
            <a:off x="6222501" y="2064734"/>
            <a:ext cx="5657132" cy="2828567"/>
          </a:xfrm>
          <a:prstGeom prst="rect">
            <a:avLst/>
          </a:prstGeom>
          <a:noFill/>
          <a:ln>
            <a:noFill/>
          </a:ln>
        </p:spPr>
      </p:pic>
      <p:sp>
        <p:nvSpPr>
          <p:cNvPr id="1330" name="Google Shape;1330;p177"/>
          <p:cNvSpPr txBox="1">
            <a:spLocks noGrp="1"/>
          </p:cNvSpPr>
          <p:nvPr>
            <p:ph type="body" idx="1"/>
          </p:nvPr>
        </p:nvSpPr>
        <p:spPr>
          <a:xfrm>
            <a:off x="493233" y="1963767"/>
            <a:ext cx="5526000" cy="3625200"/>
          </a:xfrm>
          <a:prstGeom prst="rect">
            <a:avLst/>
          </a:prstGeom>
        </p:spPr>
        <p:txBody>
          <a:bodyPr spcFirstLastPara="1" vert="horz" wrap="square" lIns="0" tIns="0" rIns="0" bIns="0" rtlCol="0" anchor="ctr" anchorCtr="0">
            <a:noAutofit/>
          </a:bodyPr>
          <a:lstStyle/>
          <a:p>
            <a:pPr indent="-440256">
              <a:lnSpc>
                <a:spcPct val="138000"/>
              </a:lnSpc>
              <a:spcBef>
                <a:spcPts val="0"/>
              </a:spcBef>
              <a:buClr>
                <a:srgbClr val="000000"/>
              </a:buClr>
              <a:buSzPts val="1600"/>
              <a:buFont typeface="Proxima Nova"/>
              <a:buChar char="●"/>
            </a:pPr>
            <a:r>
              <a:rPr lang="en-US" sz="2133" dirty="0">
                <a:solidFill>
                  <a:srgbClr val="000000"/>
                </a:solidFill>
                <a:highlight>
                  <a:srgbClr val="FFFFFF"/>
                </a:highlight>
                <a:latin typeface="Proxima Nova"/>
                <a:ea typeface="Proxima Nova"/>
                <a:cs typeface="Proxima Nova"/>
                <a:sym typeface="Proxima Nova"/>
              </a:rPr>
              <a:t>More than 1,000 users and contributors of Hyperledger projects from across the globe to meet, align, plan and hack together in-person. </a:t>
            </a:r>
            <a:r>
              <a:rPr lang="en-US" sz="2133" dirty="0">
                <a:solidFill>
                  <a:schemeClr val="dk1"/>
                </a:solidFill>
                <a:latin typeface="Proxima Nova"/>
                <a:ea typeface="Proxima Nova"/>
                <a:cs typeface="Proxima Nova"/>
                <a:sym typeface="Proxima Nova"/>
              </a:rPr>
              <a:t>Phoenix, AZ, March 3-6, 2020</a:t>
            </a:r>
            <a:endParaRPr sz="2133" dirty="0">
              <a:solidFill>
                <a:schemeClr val="dk1"/>
              </a:solidFill>
              <a:latin typeface="Proxima Nova"/>
              <a:ea typeface="Proxima Nova"/>
              <a:cs typeface="Proxima Nova"/>
              <a:sym typeface="Proxima Nova"/>
            </a:endParaRPr>
          </a:p>
          <a:p>
            <a:pPr indent="-440256">
              <a:lnSpc>
                <a:spcPct val="138000"/>
              </a:lnSpc>
              <a:spcBef>
                <a:spcPts val="0"/>
              </a:spcBef>
              <a:buClr>
                <a:srgbClr val="000000"/>
              </a:buClr>
              <a:buSzPts val="1600"/>
              <a:buFont typeface="Proxima Nova"/>
              <a:buChar char="●"/>
            </a:pPr>
            <a:r>
              <a:rPr lang="en-US" sz="2133" u="sng" dirty="0">
                <a:solidFill>
                  <a:schemeClr val="hlink"/>
                </a:solidFill>
                <a:highlight>
                  <a:srgbClr val="FFFFFF"/>
                </a:highlight>
                <a:latin typeface="Proxima Nova"/>
                <a:ea typeface="Proxima Nova"/>
                <a:cs typeface="Proxima Nova"/>
                <a:sym typeface="Proxima Nova"/>
                <a:hlinkClick r:id="rId4"/>
              </a:rPr>
              <a:t>Registration is now open!</a:t>
            </a:r>
            <a:r>
              <a:rPr lang="en-US" sz="2133" dirty="0">
                <a:solidFill>
                  <a:srgbClr val="000000"/>
                </a:solidFill>
                <a:highlight>
                  <a:srgbClr val="FFFFFF"/>
                </a:highlight>
                <a:latin typeface="Proxima Nova"/>
                <a:ea typeface="Proxima Nova"/>
                <a:cs typeface="Proxima Nova"/>
                <a:sym typeface="Proxima Nova"/>
              </a:rPr>
              <a:t> individual, academic, Govt rates available.</a:t>
            </a:r>
            <a:endParaRPr sz="2133" dirty="0">
              <a:solidFill>
                <a:srgbClr val="000000"/>
              </a:solidFill>
              <a:highlight>
                <a:srgbClr val="FFFFFF"/>
              </a:highlight>
              <a:latin typeface="Proxima Nova"/>
              <a:ea typeface="Proxima Nova"/>
              <a:cs typeface="Proxima Nova"/>
              <a:sym typeface="Proxima Nova"/>
            </a:endParaRPr>
          </a:p>
          <a:p>
            <a:pPr indent="-440256">
              <a:lnSpc>
                <a:spcPct val="138000"/>
              </a:lnSpc>
              <a:spcBef>
                <a:spcPts val="0"/>
              </a:spcBef>
              <a:buClr>
                <a:srgbClr val="000000"/>
              </a:buClr>
              <a:buSzPts val="1600"/>
              <a:buFont typeface="Proxima Nova"/>
              <a:buChar char="●"/>
            </a:pPr>
            <a:r>
              <a:rPr lang="en-US" sz="2133" dirty="0">
                <a:solidFill>
                  <a:srgbClr val="000000"/>
                </a:solidFill>
                <a:latin typeface="Proxima Nova"/>
                <a:ea typeface="Proxima Nova"/>
                <a:cs typeface="Proxima Nova"/>
                <a:sym typeface="Proxima Nova"/>
              </a:rPr>
              <a:t>Please help us promote the event on your channels using </a:t>
            </a:r>
            <a:r>
              <a:rPr lang="en-US" sz="2133" u="sng" dirty="0">
                <a:solidFill>
                  <a:schemeClr val="hlink"/>
                </a:solidFill>
                <a:latin typeface="Proxima Nova"/>
                <a:ea typeface="Proxima Nova"/>
                <a:cs typeface="Proxima Nova"/>
                <a:sym typeface="Proxima Nova"/>
                <a:hlinkClick r:id="rId5"/>
              </a:rPr>
              <a:t>#</a:t>
            </a:r>
            <a:r>
              <a:rPr lang="en-US" sz="2133" u="sng" dirty="0" err="1">
                <a:solidFill>
                  <a:schemeClr val="hlink"/>
                </a:solidFill>
                <a:latin typeface="Proxima Nova"/>
                <a:ea typeface="Proxima Nova"/>
                <a:cs typeface="Proxima Nova"/>
                <a:sym typeface="Proxima Nova"/>
                <a:hlinkClick r:id="rId5"/>
              </a:rPr>
              <a:t>HyperledgerForum</a:t>
            </a:r>
            <a:endParaRPr sz="2133" dirty="0">
              <a:solidFill>
                <a:srgbClr val="000000"/>
              </a:solidFill>
              <a:latin typeface="Proxima Nova"/>
              <a:ea typeface="Proxima Nova"/>
              <a:cs typeface="Proxima Nova"/>
              <a:sym typeface="Proxima Nova"/>
            </a:endParaRPr>
          </a:p>
          <a:p>
            <a:pPr marL="0" indent="0">
              <a:lnSpc>
                <a:spcPct val="138000"/>
              </a:lnSpc>
              <a:spcBef>
                <a:spcPts val="0"/>
              </a:spcBef>
            </a:pPr>
            <a:endParaRPr sz="1600" dirty="0">
              <a:solidFill>
                <a:schemeClr val="dk1"/>
              </a:solidFill>
              <a:latin typeface="Proxima Nova"/>
              <a:ea typeface="Proxima Nova"/>
              <a:cs typeface="Proxima Nova"/>
              <a:sym typeface="Proxima Nov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334"/>
        <p:cNvGrpSpPr/>
        <p:nvPr/>
      </p:nvGrpSpPr>
      <p:grpSpPr>
        <a:xfrm>
          <a:off x="0" y="0"/>
          <a:ext cx="0" cy="0"/>
          <a:chOff x="0" y="0"/>
          <a:chExt cx="0" cy="0"/>
        </a:xfrm>
      </p:grpSpPr>
      <p:pic>
        <p:nvPicPr>
          <p:cNvPr id="1335" name="Google Shape;1335;p178"/>
          <p:cNvPicPr preferRelativeResize="0"/>
          <p:nvPr/>
        </p:nvPicPr>
        <p:blipFill>
          <a:blip r:embed="rId3">
            <a:alphaModFix/>
          </a:blip>
          <a:stretch>
            <a:fillRect/>
          </a:stretch>
        </p:blipFill>
        <p:spPr>
          <a:xfrm>
            <a:off x="0" y="2824467"/>
            <a:ext cx="12192003" cy="5054100"/>
          </a:xfrm>
          <a:prstGeom prst="rect">
            <a:avLst/>
          </a:prstGeom>
          <a:noFill/>
          <a:ln>
            <a:noFill/>
          </a:ln>
        </p:spPr>
      </p:pic>
      <p:pic>
        <p:nvPicPr>
          <p:cNvPr id="1336" name="Google Shape;1336;p178"/>
          <p:cNvPicPr preferRelativeResize="0"/>
          <p:nvPr/>
        </p:nvPicPr>
        <p:blipFill>
          <a:blip r:embed="rId4">
            <a:alphaModFix/>
          </a:blip>
          <a:stretch>
            <a:fillRect/>
          </a:stretch>
        </p:blipFill>
        <p:spPr>
          <a:xfrm>
            <a:off x="3906251" y="3586434"/>
            <a:ext cx="2300365" cy="1717132"/>
          </a:xfrm>
          <a:prstGeom prst="rect">
            <a:avLst/>
          </a:prstGeom>
          <a:noFill/>
          <a:ln>
            <a:noFill/>
          </a:ln>
        </p:spPr>
      </p:pic>
      <p:pic>
        <p:nvPicPr>
          <p:cNvPr id="1337" name="Google Shape;1337;p178"/>
          <p:cNvPicPr preferRelativeResize="0"/>
          <p:nvPr/>
        </p:nvPicPr>
        <p:blipFill>
          <a:blip r:embed="rId5">
            <a:alphaModFix/>
          </a:blip>
          <a:stretch>
            <a:fillRect/>
          </a:stretch>
        </p:blipFill>
        <p:spPr>
          <a:xfrm>
            <a:off x="8920701" y="3862235"/>
            <a:ext cx="2447697" cy="1441328"/>
          </a:xfrm>
          <a:prstGeom prst="rect">
            <a:avLst/>
          </a:prstGeom>
          <a:noFill/>
          <a:ln>
            <a:noFill/>
          </a:ln>
        </p:spPr>
      </p:pic>
      <p:pic>
        <p:nvPicPr>
          <p:cNvPr id="1338" name="Google Shape;1338;p178"/>
          <p:cNvPicPr preferRelativeResize="0"/>
          <p:nvPr/>
        </p:nvPicPr>
        <p:blipFill>
          <a:blip r:embed="rId6">
            <a:alphaModFix/>
          </a:blip>
          <a:stretch>
            <a:fillRect/>
          </a:stretch>
        </p:blipFill>
        <p:spPr>
          <a:xfrm>
            <a:off x="7844801" y="5721099"/>
            <a:ext cx="2447716" cy="1631800"/>
          </a:xfrm>
          <a:prstGeom prst="rect">
            <a:avLst/>
          </a:prstGeom>
          <a:noFill/>
          <a:ln>
            <a:noFill/>
          </a:ln>
        </p:spPr>
      </p:pic>
      <p:pic>
        <p:nvPicPr>
          <p:cNvPr id="1339" name="Google Shape;1339;p178"/>
          <p:cNvPicPr preferRelativeResize="0"/>
          <p:nvPr/>
        </p:nvPicPr>
        <p:blipFill>
          <a:blip r:embed="rId7">
            <a:alphaModFix/>
          </a:blip>
          <a:stretch>
            <a:fillRect/>
          </a:stretch>
        </p:blipFill>
        <p:spPr>
          <a:xfrm>
            <a:off x="320933" y="5629767"/>
            <a:ext cx="2771168" cy="1175447"/>
          </a:xfrm>
          <a:prstGeom prst="rect">
            <a:avLst/>
          </a:prstGeom>
          <a:noFill/>
          <a:ln>
            <a:noFill/>
          </a:ln>
        </p:spPr>
      </p:pic>
      <p:pic>
        <p:nvPicPr>
          <p:cNvPr id="1340" name="Google Shape;1340;p178"/>
          <p:cNvPicPr preferRelativeResize="0"/>
          <p:nvPr/>
        </p:nvPicPr>
        <p:blipFill>
          <a:blip r:embed="rId8">
            <a:alphaModFix/>
          </a:blip>
          <a:stretch>
            <a:fillRect/>
          </a:stretch>
        </p:blipFill>
        <p:spPr>
          <a:xfrm>
            <a:off x="3908967" y="5757143"/>
            <a:ext cx="1978068" cy="1483557"/>
          </a:xfrm>
          <a:prstGeom prst="rect">
            <a:avLst/>
          </a:prstGeom>
          <a:noFill/>
          <a:ln>
            <a:noFill/>
          </a:ln>
        </p:spPr>
      </p:pic>
      <p:sp>
        <p:nvSpPr>
          <p:cNvPr id="1342" name="Google Shape;1342;p178"/>
          <p:cNvSpPr txBox="1"/>
          <p:nvPr/>
        </p:nvSpPr>
        <p:spPr>
          <a:xfrm>
            <a:off x="779600" y="2006033"/>
            <a:ext cx="3045200" cy="16068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US" sz="2400" b="1">
                <a:solidFill>
                  <a:srgbClr val="7AC62A"/>
                </a:solidFill>
                <a:latin typeface="Proxima Nova"/>
                <a:ea typeface="Proxima Nova"/>
                <a:cs typeface="Proxima Nova"/>
                <a:sym typeface="Proxima Nova"/>
              </a:rPr>
              <a:t>62,000+</a:t>
            </a:r>
            <a:r>
              <a:rPr lang="en-US" sz="2400">
                <a:solidFill>
                  <a:srgbClr val="414042"/>
                </a:solidFill>
                <a:latin typeface="Proxima Nova"/>
                <a:ea typeface="Proxima Nova"/>
                <a:cs typeface="Proxima Nova"/>
                <a:sym typeface="Proxima Nova"/>
              </a:rPr>
              <a:t> Members</a:t>
            </a:r>
            <a:endParaRPr sz="2400">
              <a:solidFill>
                <a:srgbClr val="414042"/>
              </a:solidFill>
              <a:latin typeface="Proxima Nova"/>
              <a:ea typeface="Proxima Nova"/>
              <a:cs typeface="Proxima Nova"/>
              <a:sym typeface="Proxima Nova"/>
            </a:endParaRPr>
          </a:p>
        </p:txBody>
      </p:sp>
      <p:sp>
        <p:nvSpPr>
          <p:cNvPr id="1343" name="Google Shape;1343;p178"/>
          <p:cNvSpPr txBox="1"/>
          <p:nvPr/>
        </p:nvSpPr>
        <p:spPr>
          <a:xfrm>
            <a:off x="4879900" y="2006033"/>
            <a:ext cx="1978000" cy="16068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US" sz="2400" b="1">
                <a:solidFill>
                  <a:srgbClr val="7AC62A"/>
                </a:solidFill>
                <a:latin typeface="Proxima Nova"/>
                <a:ea typeface="Proxima Nova"/>
                <a:cs typeface="Proxima Nova"/>
                <a:sym typeface="Proxima Nova"/>
              </a:rPr>
              <a:t>175+ </a:t>
            </a:r>
            <a:r>
              <a:rPr lang="en-US" sz="2400">
                <a:solidFill>
                  <a:srgbClr val="414042"/>
                </a:solidFill>
                <a:latin typeface="Proxima Nova"/>
                <a:ea typeface="Proxima Nova"/>
                <a:cs typeface="Proxima Nova"/>
                <a:sym typeface="Proxima Nova"/>
              </a:rPr>
              <a:t>Groups</a:t>
            </a:r>
            <a:endParaRPr sz="2400">
              <a:solidFill>
                <a:srgbClr val="414042"/>
              </a:solidFill>
              <a:latin typeface="Proxima Nova"/>
              <a:ea typeface="Proxima Nova"/>
              <a:cs typeface="Proxima Nova"/>
              <a:sym typeface="Proxima Nova"/>
            </a:endParaRPr>
          </a:p>
        </p:txBody>
      </p:sp>
      <p:sp>
        <p:nvSpPr>
          <p:cNvPr id="1344" name="Google Shape;1344;p178"/>
          <p:cNvSpPr txBox="1"/>
          <p:nvPr/>
        </p:nvSpPr>
        <p:spPr>
          <a:xfrm>
            <a:off x="9130784" y="2006033"/>
            <a:ext cx="2237600" cy="16068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US" sz="2400" b="1">
                <a:solidFill>
                  <a:srgbClr val="7AC62A"/>
                </a:solidFill>
                <a:latin typeface="Proxima Nova"/>
                <a:ea typeface="Proxima Nova"/>
                <a:cs typeface="Proxima Nova"/>
                <a:sym typeface="Proxima Nova"/>
              </a:rPr>
              <a:t>75+</a:t>
            </a:r>
            <a:r>
              <a:rPr lang="en-US" sz="2400">
                <a:solidFill>
                  <a:srgbClr val="414042"/>
                </a:solidFill>
                <a:latin typeface="Proxima Nova"/>
                <a:ea typeface="Proxima Nova"/>
                <a:cs typeface="Proxima Nova"/>
                <a:sym typeface="Proxima Nova"/>
              </a:rPr>
              <a:t> Countries</a:t>
            </a:r>
            <a:endParaRPr sz="2400">
              <a:solidFill>
                <a:srgbClr val="414042"/>
              </a:solidFill>
              <a:latin typeface="Proxima Nova"/>
              <a:ea typeface="Proxima Nova"/>
              <a:cs typeface="Proxima Nova"/>
              <a:sym typeface="Proxima Nova"/>
            </a:endParaRPr>
          </a:p>
        </p:txBody>
      </p:sp>
      <p:pic>
        <p:nvPicPr>
          <p:cNvPr id="1345" name="Google Shape;1345;p178"/>
          <p:cNvPicPr preferRelativeResize="0"/>
          <p:nvPr/>
        </p:nvPicPr>
        <p:blipFill rotWithShape="1">
          <a:blip r:embed="rId9">
            <a:alphaModFix/>
          </a:blip>
          <a:srcRect t="59" b="59"/>
          <a:stretch/>
        </p:blipFill>
        <p:spPr>
          <a:xfrm>
            <a:off x="1571900" y="1122634"/>
            <a:ext cx="935101" cy="932033"/>
          </a:xfrm>
          <a:prstGeom prst="rect">
            <a:avLst/>
          </a:prstGeom>
          <a:noFill/>
          <a:ln>
            <a:noFill/>
          </a:ln>
        </p:spPr>
      </p:pic>
      <p:pic>
        <p:nvPicPr>
          <p:cNvPr id="1346" name="Google Shape;1346;p178"/>
          <p:cNvPicPr preferRelativeResize="0"/>
          <p:nvPr/>
        </p:nvPicPr>
        <p:blipFill rotWithShape="1">
          <a:blip r:embed="rId10">
            <a:alphaModFix/>
          </a:blip>
          <a:srcRect t="59" b="59"/>
          <a:stretch/>
        </p:blipFill>
        <p:spPr>
          <a:xfrm>
            <a:off x="5365118" y="1122634"/>
            <a:ext cx="935101" cy="932033"/>
          </a:xfrm>
          <a:prstGeom prst="rect">
            <a:avLst/>
          </a:prstGeom>
          <a:noFill/>
          <a:ln>
            <a:noFill/>
          </a:ln>
        </p:spPr>
      </p:pic>
      <p:pic>
        <p:nvPicPr>
          <p:cNvPr id="1347" name="Google Shape;1347;p178"/>
          <p:cNvPicPr preferRelativeResize="0"/>
          <p:nvPr/>
        </p:nvPicPr>
        <p:blipFill rotWithShape="1">
          <a:blip r:embed="rId11">
            <a:alphaModFix/>
          </a:blip>
          <a:srcRect t="159" b="169"/>
          <a:stretch/>
        </p:blipFill>
        <p:spPr>
          <a:xfrm>
            <a:off x="9782034" y="1122634"/>
            <a:ext cx="935101" cy="932033"/>
          </a:xfrm>
          <a:prstGeom prst="rect">
            <a:avLst/>
          </a:prstGeom>
          <a:noFill/>
          <a:ln>
            <a:noFill/>
          </a:ln>
        </p:spPr>
      </p:pic>
      <p:pic>
        <p:nvPicPr>
          <p:cNvPr id="1348" name="Google Shape;1348;p178"/>
          <p:cNvPicPr preferRelativeResize="0"/>
          <p:nvPr/>
        </p:nvPicPr>
        <p:blipFill>
          <a:blip r:embed="rId12">
            <a:alphaModFix/>
          </a:blip>
          <a:stretch>
            <a:fillRect/>
          </a:stretch>
        </p:blipFill>
        <p:spPr>
          <a:xfrm>
            <a:off x="6402967" y="2906367"/>
            <a:ext cx="1978088" cy="1483567"/>
          </a:xfrm>
          <a:prstGeom prst="rect">
            <a:avLst/>
          </a:prstGeom>
          <a:noFill/>
          <a:ln>
            <a:noFill/>
          </a:ln>
        </p:spPr>
      </p:pic>
      <p:sp>
        <p:nvSpPr>
          <p:cNvPr id="1349" name="Google Shape;1349;p178"/>
          <p:cNvSpPr txBox="1"/>
          <p:nvPr/>
        </p:nvSpPr>
        <p:spPr>
          <a:xfrm>
            <a:off x="331367" y="41700"/>
            <a:ext cx="10055200" cy="780400"/>
          </a:xfrm>
          <a:prstGeom prst="rect">
            <a:avLst/>
          </a:prstGeom>
          <a:noFill/>
          <a:ln>
            <a:noFill/>
          </a:ln>
        </p:spPr>
        <p:txBody>
          <a:bodyPr spcFirstLastPara="1" wrap="square" lIns="121900" tIns="121900" rIns="121900" bIns="121900" anchor="t" anchorCtr="0">
            <a:noAutofit/>
          </a:bodyPr>
          <a:lstStyle/>
          <a:p>
            <a:r>
              <a:rPr lang="en-US" sz="3733" b="1">
                <a:solidFill>
                  <a:srgbClr val="414042"/>
                </a:solidFill>
                <a:latin typeface="Proxima Nova"/>
                <a:ea typeface="Proxima Nova"/>
                <a:cs typeface="Proxima Nova"/>
                <a:sym typeface="Proxima Nova"/>
              </a:rPr>
              <a:t>Growing Global Meetup Community</a:t>
            </a:r>
            <a:endParaRPr sz="3733" b="1">
              <a:solidFill>
                <a:srgbClr val="414042"/>
              </a:solidFill>
              <a:latin typeface="Proxima Nova"/>
              <a:ea typeface="Proxima Nova"/>
              <a:cs typeface="Proxima Nova"/>
              <a:sym typeface="Proxima Nova"/>
            </a:endParaRPr>
          </a:p>
        </p:txBody>
      </p:sp>
      <p:pic>
        <p:nvPicPr>
          <p:cNvPr id="3" name="Picture 2" descr="A group of people sitting at a table in front of a crowd&#10;&#10;Description automatically generated">
            <a:extLst>
              <a:ext uri="{FF2B5EF4-FFF2-40B4-BE49-F238E27FC236}">
                <a16:creationId xmlns:a16="http://schemas.microsoft.com/office/drawing/2014/main" id="{B5F5D607-72BF-4BDB-83B0-26BA1FF7D65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25690" y="3304803"/>
            <a:ext cx="1681326" cy="1773432"/>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EC7EC-D94D-4C0B-9491-F7B785755AA8}"/>
              </a:ext>
            </a:extLst>
          </p:cNvPr>
          <p:cNvSpPr>
            <a:spLocks noGrp="1"/>
          </p:cNvSpPr>
          <p:nvPr>
            <p:ph type="title"/>
          </p:nvPr>
        </p:nvSpPr>
        <p:spPr/>
        <p:txBody>
          <a:bodyPr>
            <a:normAutofit/>
          </a:bodyPr>
          <a:lstStyle/>
          <a:p>
            <a:r>
              <a:rPr lang="en-US" sz="5400" dirty="0">
                <a:latin typeface="Arial Rounded MT Bold" panose="020F0704030504030204" pitchFamily="34" charset="0"/>
              </a:rPr>
              <a:t>Agenda</a:t>
            </a:r>
          </a:p>
        </p:txBody>
      </p:sp>
      <p:sp>
        <p:nvSpPr>
          <p:cNvPr id="3" name="Content Placeholder 2">
            <a:extLst>
              <a:ext uri="{FF2B5EF4-FFF2-40B4-BE49-F238E27FC236}">
                <a16:creationId xmlns:a16="http://schemas.microsoft.com/office/drawing/2014/main" id="{3A4CC690-14F5-40E7-A7EB-D2986897C536}"/>
              </a:ext>
            </a:extLst>
          </p:cNvPr>
          <p:cNvSpPr>
            <a:spLocks noGrp="1"/>
          </p:cNvSpPr>
          <p:nvPr>
            <p:ph idx="1"/>
          </p:nvPr>
        </p:nvSpPr>
        <p:spPr/>
        <p:txBody>
          <a:bodyPr/>
          <a:lstStyle/>
          <a:p>
            <a:r>
              <a:rPr lang="en-US" dirty="0">
                <a:solidFill>
                  <a:schemeClr val="bg1">
                    <a:lumMod val="85000"/>
                  </a:schemeClr>
                </a:solidFill>
              </a:rPr>
              <a:t>Housekeeping</a:t>
            </a:r>
          </a:p>
          <a:p>
            <a:r>
              <a:rPr lang="en-US" dirty="0">
                <a:solidFill>
                  <a:schemeClr val="bg1">
                    <a:lumMod val="85000"/>
                  </a:schemeClr>
                </a:solidFill>
              </a:rPr>
              <a:t>Introduction to Blockchain</a:t>
            </a:r>
          </a:p>
          <a:p>
            <a:r>
              <a:rPr lang="en-US" dirty="0">
                <a:solidFill>
                  <a:schemeClr val="bg1">
                    <a:lumMod val="85000"/>
                  </a:schemeClr>
                </a:solidFill>
              </a:rPr>
              <a:t>Blockchains and Enterprise Solutions</a:t>
            </a:r>
          </a:p>
          <a:p>
            <a:r>
              <a:rPr lang="en-US" dirty="0"/>
              <a:t>Use Cases</a:t>
            </a:r>
          </a:p>
          <a:p>
            <a:r>
              <a:rPr lang="en-US" dirty="0">
                <a:solidFill>
                  <a:schemeClr val="bg1">
                    <a:lumMod val="85000"/>
                  </a:schemeClr>
                </a:solidFill>
              </a:rPr>
              <a:t>Discussion</a:t>
            </a:r>
          </a:p>
        </p:txBody>
      </p:sp>
      <p:sp>
        <p:nvSpPr>
          <p:cNvPr id="4" name="Footer Placeholder 3">
            <a:extLst>
              <a:ext uri="{FF2B5EF4-FFF2-40B4-BE49-F238E27FC236}">
                <a16:creationId xmlns:a16="http://schemas.microsoft.com/office/drawing/2014/main" id="{BE90FF04-9E01-4128-9D01-C9CA5494A918}"/>
              </a:ext>
            </a:extLst>
          </p:cNvPr>
          <p:cNvSpPr>
            <a:spLocks noGrp="1"/>
          </p:cNvSpPr>
          <p:nvPr>
            <p:ph type="ftr" sz="quarter" idx="11"/>
          </p:nvPr>
        </p:nvSpPr>
        <p:spPr/>
        <p:txBody>
          <a:bodyPr/>
          <a:lstStyle/>
          <a:p>
            <a:r>
              <a:rPr lang="en-US"/>
              <a:t>Blockchain Basics         Ledger Academy      9-23-2019</a:t>
            </a:r>
          </a:p>
        </p:txBody>
      </p:sp>
    </p:spTree>
    <p:extLst>
      <p:ext uri="{BB962C8B-B14F-4D97-AF65-F5344CB8AC3E}">
        <p14:creationId xmlns:p14="http://schemas.microsoft.com/office/powerpoint/2010/main" val="11383112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5CA6D0-FF10-4F80-A56C-5BAE96D0418A}"/>
              </a:ext>
            </a:extLst>
          </p:cNvPr>
          <p:cNvSpPr/>
          <p:nvPr/>
        </p:nvSpPr>
        <p:spPr>
          <a:xfrm>
            <a:off x="909844" y="887214"/>
            <a:ext cx="4743671" cy="369332"/>
          </a:xfrm>
          <a:prstGeom prst="rect">
            <a:avLst/>
          </a:prstGeom>
        </p:spPr>
        <p:txBody>
          <a:bodyPr wrap="none">
            <a:spAutoFit/>
          </a:bodyPr>
          <a:lstStyle/>
          <a:p>
            <a:r>
              <a:rPr lang="en-US" u="sng" dirty="0"/>
              <a:t>BLOCKCHAIN FUNDEMENTALS / Ledger Academy</a:t>
            </a:r>
          </a:p>
        </p:txBody>
      </p:sp>
      <p:pic>
        <p:nvPicPr>
          <p:cNvPr id="4" name="Picture 3" descr="A picture containing light&#10;&#10;Description automatically generated">
            <a:extLst>
              <a:ext uri="{FF2B5EF4-FFF2-40B4-BE49-F238E27FC236}">
                <a16:creationId xmlns:a16="http://schemas.microsoft.com/office/drawing/2014/main" id="{60FDDBA7-C05D-408C-A584-DC0FA83AD9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6445" y="1603024"/>
            <a:ext cx="3115971" cy="4367762"/>
          </a:xfrm>
          <a:prstGeom prst="rect">
            <a:avLst/>
          </a:prstGeom>
        </p:spPr>
      </p:pic>
      <p:pic>
        <p:nvPicPr>
          <p:cNvPr id="11" name="Picture 10" descr="A screenshot of a cell phone&#10;&#10;Description automatically generated">
            <a:extLst>
              <a:ext uri="{FF2B5EF4-FFF2-40B4-BE49-F238E27FC236}">
                <a16:creationId xmlns:a16="http://schemas.microsoft.com/office/drawing/2014/main" id="{407F76AF-4227-4C98-8AA8-BA430E6A86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7173" y="754840"/>
            <a:ext cx="1342628" cy="2796882"/>
          </a:xfrm>
          <a:prstGeom prst="rect">
            <a:avLst/>
          </a:prstGeom>
        </p:spPr>
      </p:pic>
      <p:pic>
        <p:nvPicPr>
          <p:cNvPr id="15" name="Picture 14" descr="A screenshot of a cell phone&#10;&#10;Description automatically generated">
            <a:extLst>
              <a:ext uri="{FF2B5EF4-FFF2-40B4-BE49-F238E27FC236}">
                <a16:creationId xmlns:a16="http://schemas.microsoft.com/office/drawing/2014/main" id="{FFA7580C-4D4E-4B6E-93A7-A3D11A1909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3371" y="2030559"/>
            <a:ext cx="1365919" cy="2796882"/>
          </a:xfrm>
          <a:prstGeom prst="rect">
            <a:avLst/>
          </a:prstGeom>
        </p:spPr>
      </p:pic>
      <p:pic>
        <p:nvPicPr>
          <p:cNvPr id="17" name="Picture 16" descr="A screenshot of a cell phone&#10;&#10;Description automatically generated">
            <a:extLst>
              <a:ext uri="{FF2B5EF4-FFF2-40B4-BE49-F238E27FC236}">
                <a16:creationId xmlns:a16="http://schemas.microsoft.com/office/drawing/2014/main" id="{7DB5FEF9-D789-4845-A89E-DB0A38BFA3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22914" y="3242049"/>
            <a:ext cx="1174035" cy="2630546"/>
          </a:xfrm>
          <a:prstGeom prst="rect">
            <a:avLst/>
          </a:prstGeom>
        </p:spPr>
      </p:pic>
      <p:pic>
        <p:nvPicPr>
          <p:cNvPr id="19" name="Picture 18" descr="A picture containing drawing&#10;&#10;Description automatically generated">
            <a:extLst>
              <a:ext uri="{FF2B5EF4-FFF2-40B4-BE49-F238E27FC236}">
                <a16:creationId xmlns:a16="http://schemas.microsoft.com/office/drawing/2014/main" id="{F50E5350-69F2-4813-A88B-27F80BC5ADB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53795" y="417031"/>
            <a:ext cx="2243154" cy="1309697"/>
          </a:xfrm>
          <a:prstGeom prst="rect">
            <a:avLst/>
          </a:prstGeom>
        </p:spPr>
      </p:pic>
      <p:sp>
        <p:nvSpPr>
          <p:cNvPr id="20" name="TextBox 19">
            <a:extLst>
              <a:ext uri="{FF2B5EF4-FFF2-40B4-BE49-F238E27FC236}">
                <a16:creationId xmlns:a16="http://schemas.microsoft.com/office/drawing/2014/main" id="{E4401C22-EC3A-455D-83CA-84AFBC1B25CD}"/>
              </a:ext>
            </a:extLst>
          </p:cNvPr>
          <p:cNvSpPr txBox="1"/>
          <p:nvPr/>
        </p:nvSpPr>
        <p:spPr>
          <a:xfrm>
            <a:off x="4863385" y="4369377"/>
            <a:ext cx="2893429" cy="1323439"/>
          </a:xfrm>
          <a:prstGeom prst="rect">
            <a:avLst/>
          </a:prstGeom>
          <a:noFill/>
        </p:spPr>
        <p:txBody>
          <a:bodyPr wrap="square" rtlCol="0">
            <a:spAutoFit/>
          </a:bodyPr>
          <a:lstStyle/>
          <a:p>
            <a:r>
              <a:rPr lang="en-US" sz="4000" dirty="0">
                <a:latin typeface="Comic Sans MS" panose="030F0702030302020204" pitchFamily="66" charset="0"/>
              </a:rPr>
              <a:t>D2R Application</a:t>
            </a:r>
          </a:p>
        </p:txBody>
      </p:sp>
    </p:spTree>
    <p:extLst>
      <p:ext uri="{BB962C8B-B14F-4D97-AF65-F5344CB8AC3E}">
        <p14:creationId xmlns:p14="http://schemas.microsoft.com/office/powerpoint/2010/main" val="38603111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oup of people in a garden&#10;&#10;Description automatically generated">
            <a:extLst>
              <a:ext uri="{FF2B5EF4-FFF2-40B4-BE49-F238E27FC236}">
                <a16:creationId xmlns:a16="http://schemas.microsoft.com/office/drawing/2014/main" id="{E268B120-693C-4EA6-B672-D2A9AEA30B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8761" y="131379"/>
            <a:ext cx="1123044" cy="1996523"/>
          </a:xfrm>
          <a:prstGeom prst="rect">
            <a:avLst/>
          </a:prstGeom>
        </p:spPr>
      </p:pic>
      <p:pic>
        <p:nvPicPr>
          <p:cNvPr id="6" name="Picture 5" descr="A picture containing indoor, object, table, bag&#10;&#10;Description automatically generated">
            <a:extLst>
              <a:ext uri="{FF2B5EF4-FFF2-40B4-BE49-F238E27FC236}">
                <a16:creationId xmlns:a16="http://schemas.microsoft.com/office/drawing/2014/main" id="{41C76674-2DDB-4883-A824-C722A81EA1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9173" y="413203"/>
            <a:ext cx="2751899" cy="1547944"/>
          </a:xfrm>
          <a:prstGeom prst="rect">
            <a:avLst/>
          </a:prstGeom>
        </p:spPr>
      </p:pic>
      <p:pic>
        <p:nvPicPr>
          <p:cNvPr id="10" name="Picture 9" descr="A group of people standing in a room&#10;&#10;Description automatically generated">
            <a:extLst>
              <a:ext uri="{FF2B5EF4-FFF2-40B4-BE49-F238E27FC236}">
                <a16:creationId xmlns:a16="http://schemas.microsoft.com/office/drawing/2014/main" id="{3AEE339B-8398-40B1-B0DF-B64D64A6E2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52582" y="285275"/>
            <a:ext cx="2809730" cy="1545352"/>
          </a:xfrm>
          <a:prstGeom prst="rect">
            <a:avLst/>
          </a:prstGeom>
        </p:spPr>
      </p:pic>
      <p:pic>
        <p:nvPicPr>
          <p:cNvPr id="12" name="Picture 11" descr="A group of people standing around a table&#10;&#10;Description automatically generated">
            <a:extLst>
              <a:ext uri="{FF2B5EF4-FFF2-40B4-BE49-F238E27FC236}">
                <a16:creationId xmlns:a16="http://schemas.microsoft.com/office/drawing/2014/main" id="{AA025E6D-10E4-42CE-A527-73C6F810CF6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9888" y="2417153"/>
            <a:ext cx="1767788" cy="2008851"/>
          </a:xfrm>
          <a:prstGeom prst="rect">
            <a:avLst/>
          </a:prstGeom>
        </p:spPr>
      </p:pic>
      <p:pic>
        <p:nvPicPr>
          <p:cNvPr id="15" name="Picture 14" descr="A group of people posing for the camera&#10;&#10;Description automatically generated">
            <a:extLst>
              <a:ext uri="{FF2B5EF4-FFF2-40B4-BE49-F238E27FC236}">
                <a16:creationId xmlns:a16="http://schemas.microsoft.com/office/drawing/2014/main" id="{F7DC2074-8555-4CE3-9083-8A19D5C52E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5949" y="4717093"/>
            <a:ext cx="2993512" cy="1796107"/>
          </a:xfrm>
          <a:prstGeom prst="rect">
            <a:avLst/>
          </a:prstGeom>
        </p:spPr>
      </p:pic>
      <p:sp>
        <p:nvSpPr>
          <p:cNvPr id="2" name="Rectangle 1">
            <a:extLst>
              <a:ext uri="{FF2B5EF4-FFF2-40B4-BE49-F238E27FC236}">
                <a16:creationId xmlns:a16="http://schemas.microsoft.com/office/drawing/2014/main" id="{9AFDAE13-9CDB-45B2-B5FF-0EE67A98F4FF}"/>
              </a:ext>
            </a:extLst>
          </p:cNvPr>
          <p:cNvSpPr/>
          <p:nvPr/>
        </p:nvSpPr>
        <p:spPr>
          <a:xfrm>
            <a:off x="8076178" y="2916520"/>
            <a:ext cx="4038088" cy="2309364"/>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2400" u="sng" kern="1200" dirty="0">
                <a:solidFill>
                  <a:srgbClr val="FFFFFF"/>
                </a:solidFill>
                <a:latin typeface="+mj-lt"/>
                <a:ea typeface="+mj-ea"/>
                <a:cs typeface="+mj-cs"/>
              </a:rPr>
              <a:t>BCPrinceton’s The Giving Chain</a:t>
            </a:r>
          </a:p>
        </p:txBody>
      </p:sp>
      <p:pic>
        <p:nvPicPr>
          <p:cNvPr id="13" name="Picture 12" descr="A screenshot of a cell phone&#10;&#10;Description automatically generated">
            <a:extLst>
              <a:ext uri="{FF2B5EF4-FFF2-40B4-BE49-F238E27FC236}">
                <a16:creationId xmlns:a16="http://schemas.microsoft.com/office/drawing/2014/main" id="{A2D98173-51C4-4DA8-BF6A-052F3F7209D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09437" y="2636436"/>
            <a:ext cx="1860191" cy="3875397"/>
          </a:xfrm>
          <a:prstGeom prst="rect">
            <a:avLst/>
          </a:prstGeom>
        </p:spPr>
      </p:pic>
    </p:spTree>
    <p:extLst>
      <p:ext uri="{BB962C8B-B14F-4D97-AF65-F5344CB8AC3E}">
        <p14:creationId xmlns:p14="http://schemas.microsoft.com/office/powerpoint/2010/main" val="40603293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D3A87F-4623-4803-A2B1-888359516C66}"/>
              </a:ext>
            </a:extLst>
          </p:cNvPr>
          <p:cNvSpPr/>
          <p:nvPr/>
        </p:nvSpPr>
        <p:spPr>
          <a:xfrm>
            <a:off x="6247377" y="4019678"/>
            <a:ext cx="5239731" cy="1309289"/>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3200" u="sng" dirty="0">
                <a:solidFill>
                  <a:srgbClr val="FFFFFF"/>
                </a:solidFill>
                <a:latin typeface="+mj-lt"/>
                <a:ea typeface="+mj-ea"/>
                <a:cs typeface="+mj-cs"/>
              </a:rPr>
              <a:t>BCPrinceton’ The Giving Chain</a:t>
            </a:r>
          </a:p>
        </p:txBody>
      </p:sp>
      <p:pic>
        <p:nvPicPr>
          <p:cNvPr id="6" name="Picture 5" descr="A group of people standing in a parking lot&#10;&#10;Description automatically generated">
            <a:extLst>
              <a:ext uri="{FF2B5EF4-FFF2-40B4-BE49-F238E27FC236}">
                <a16:creationId xmlns:a16="http://schemas.microsoft.com/office/drawing/2014/main" id="{9A8210E3-33DC-422F-A2E3-430F39613F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523" y="321733"/>
            <a:ext cx="4134676" cy="2966630"/>
          </a:xfrm>
          <a:prstGeom prst="rect">
            <a:avLst/>
          </a:prstGeom>
        </p:spPr>
      </p:pic>
      <p:pic>
        <p:nvPicPr>
          <p:cNvPr id="3" name="Picture 2" descr="A screenshot of a cell phone&#10;&#10;Description automatically generated">
            <a:extLst>
              <a:ext uri="{FF2B5EF4-FFF2-40B4-BE49-F238E27FC236}">
                <a16:creationId xmlns:a16="http://schemas.microsoft.com/office/drawing/2014/main" id="{D21674A6-5A6A-4BC4-A8A7-82AAAE2A6F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3200" y="280175"/>
            <a:ext cx="1466491" cy="3008188"/>
          </a:xfrm>
          <a:prstGeom prst="rect">
            <a:avLst/>
          </a:prstGeom>
        </p:spPr>
      </p:pic>
      <p:pic>
        <p:nvPicPr>
          <p:cNvPr id="8" name="Picture 7" descr="A person smiling for the camera&#10;&#10;Description automatically generated">
            <a:extLst>
              <a:ext uri="{FF2B5EF4-FFF2-40B4-BE49-F238E27FC236}">
                <a16:creationId xmlns:a16="http://schemas.microsoft.com/office/drawing/2014/main" id="{891E1379-117F-4DF5-8EC0-308D458A87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74805" y="365433"/>
            <a:ext cx="4308687" cy="2876048"/>
          </a:xfrm>
          <a:prstGeom prst="rect">
            <a:avLst/>
          </a:prstGeom>
        </p:spPr>
      </p:pic>
      <p:pic>
        <p:nvPicPr>
          <p:cNvPr id="10" name="Picture 9" descr="A group of people standing in front of a car&#10;&#10;Description automatically generated">
            <a:extLst>
              <a:ext uri="{FF2B5EF4-FFF2-40B4-BE49-F238E27FC236}">
                <a16:creationId xmlns:a16="http://schemas.microsoft.com/office/drawing/2014/main" id="{FB6C0187-CAF4-4866-B225-ED62ED6875E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46713" y="3509963"/>
            <a:ext cx="1702295" cy="3026303"/>
          </a:xfrm>
          <a:prstGeom prst="rect">
            <a:avLst/>
          </a:prstGeom>
        </p:spPr>
      </p:pic>
    </p:spTree>
    <p:extLst>
      <p:ext uri="{BB962C8B-B14F-4D97-AF65-F5344CB8AC3E}">
        <p14:creationId xmlns:p14="http://schemas.microsoft.com/office/powerpoint/2010/main" val="24567894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standing in front of a store&#10;&#10;Description automatically generated">
            <a:extLst>
              <a:ext uri="{FF2B5EF4-FFF2-40B4-BE49-F238E27FC236}">
                <a16:creationId xmlns:a16="http://schemas.microsoft.com/office/drawing/2014/main" id="{F04FD2D7-8C3F-4746-B2ED-49FAB027A8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549" y="1003191"/>
            <a:ext cx="3122143" cy="1756205"/>
          </a:xfrm>
          <a:prstGeom prst="rect">
            <a:avLst/>
          </a:prstGeom>
        </p:spPr>
      </p:pic>
      <p:pic>
        <p:nvPicPr>
          <p:cNvPr id="9" name="Picture 8" descr="A group of people in a room&#10;&#10;Description automatically generated">
            <a:extLst>
              <a:ext uri="{FF2B5EF4-FFF2-40B4-BE49-F238E27FC236}">
                <a16:creationId xmlns:a16="http://schemas.microsoft.com/office/drawing/2014/main" id="{CAD1FA95-60E4-4117-A920-9A7376AAFB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8159" y="3748194"/>
            <a:ext cx="1853723" cy="2471631"/>
          </a:xfrm>
          <a:prstGeom prst="rect">
            <a:avLst/>
          </a:prstGeom>
        </p:spPr>
      </p:pic>
      <p:pic>
        <p:nvPicPr>
          <p:cNvPr id="3" name="Picture 2" descr="A screenshot of a cell phone&#10;&#10;Description automatically generated">
            <a:extLst>
              <a:ext uri="{FF2B5EF4-FFF2-40B4-BE49-F238E27FC236}">
                <a16:creationId xmlns:a16="http://schemas.microsoft.com/office/drawing/2014/main" id="{65A8A2D8-4A76-4054-AAA1-181EA6A228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1601" y="650497"/>
            <a:ext cx="2493052" cy="5571066"/>
          </a:xfrm>
          <a:prstGeom prst="rect">
            <a:avLst/>
          </a:prstGeom>
        </p:spPr>
      </p:pic>
      <p:pic>
        <p:nvPicPr>
          <p:cNvPr id="7" name="Picture 6" descr="A person standing next to a car&#10;&#10;Description automatically generated">
            <a:extLst>
              <a:ext uri="{FF2B5EF4-FFF2-40B4-BE49-F238E27FC236}">
                <a16:creationId xmlns:a16="http://schemas.microsoft.com/office/drawing/2014/main" id="{FBE5D829-FCD9-48B8-A61F-51FB4C88FF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13518" y="1267428"/>
            <a:ext cx="3252903" cy="4337204"/>
          </a:xfrm>
          <a:prstGeom prst="rect">
            <a:avLst/>
          </a:prstGeom>
        </p:spPr>
      </p:pic>
      <p:sp>
        <p:nvSpPr>
          <p:cNvPr id="10" name="Rectangle 9">
            <a:extLst>
              <a:ext uri="{FF2B5EF4-FFF2-40B4-BE49-F238E27FC236}">
                <a16:creationId xmlns:a16="http://schemas.microsoft.com/office/drawing/2014/main" id="{B5AD1DBF-564C-47F8-A468-89EE2C83D8C6}"/>
              </a:ext>
            </a:extLst>
          </p:cNvPr>
          <p:cNvSpPr/>
          <p:nvPr/>
        </p:nvSpPr>
        <p:spPr>
          <a:xfrm>
            <a:off x="3452463" y="6150714"/>
            <a:ext cx="5283802" cy="706722"/>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2800" u="sng" kern="1200" dirty="0">
                <a:solidFill>
                  <a:srgbClr val="FFFFFF"/>
                </a:solidFill>
                <a:latin typeface="+mj-lt"/>
                <a:ea typeface="+mj-ea"/>
                <a:cs typeface="+mj-cs"/>
              </a:rPr>
              <a:t>BCPrinceton’s The Giving Chain</a:t>
            </a:r>
          </a:p>
        </p:txBody>
      </p:sp>
    </p:spTree>
    <p:extLst>
      <p:ext uri="{BB962C8B-B14F-4D97-AF65-F5344CB8AC3E}">
        <p14:creationId xmlns:p14="http://schemas.microsoft.com/office/powerpoint/2010/main" val="8830032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photo, sitting, bedroom, hanging&#10;&#10;Description automatically generated">
            <a:extLst>
              <a:ext uri="{FF2B5EF4-FFF2-40B4-BE49-F238E27FC236}">
                <a16:creationId xmlns:a16="http://schemas.microsoft.com/office/drawing/2014/main" id="{097427EC-4131-49DA-92E6-D3F1D9294014}"/>
              </a:ext>
            </a:extLst>
          </p:cNvPr>
          <p:cNvPicPr>
            <a:picLocks noChangeAspect="1"/>
          </p:cNvPicPr>
          <p:nvPr/>
        </p:nvPicPr>
        <p:blipFill rotWithShape="1">
          <a:blip r:embed="rId2">
            <a:extLst>
              <a:ext uri="{28A0092B-C50C-407E-A947-70E740481C1C}">
                <a14:useLocalDpi xmlns:a14="http://schemas.microsoft.com/office/drawing/2010/main" val="0"/>
              </a:ext>
            </a:extLst>
          </a:blip>
          <a:srcRect l="13513" r="56251" b="-1"/>
          <a:stretch/>
        </p:blipFill>
        <p:spPr>
          <a:xfrm rot="5400000">
            <a:off x="1646408" y="-1002946"/>
            <a:ext cx="3079194" cy="5728548"/>
          </a:xfrm>
          <a:prstGeom prst="rect">
            <a:avLst/>
          </a:prstGeom>
        </p:spPr>
      </p:pic>
      <p:pic>
        <p:nvPicPr>
          <p:cNvPr id="3" name="Picture 2" descr="A group of people posing for the camera&#10;&#10;Description automatically generated">
            <a:extLst>
              <a:ext uri="{FF2B5EF4-FFF2-40B4-BE49-F238E27FC236}">
                <a16:creationId xmlns:a16="http://schemas.microsoft.com/office/drawing/2014/main" id="{1627A529-DB17-430A-AD0E-82691C7AD691}"/>
              </a:ext>
            </a:extLst>
          </p:cNvPr>
          <p:cNvPicPr>
            <a:picLocks noChangeAspect="1"/>
          </p:cNvPicPr>
          <p:nvPr/>
        </p:nvPicPr>
        <p:blipFill rotWithShape="1">
          <a:blip r:embed="rId3">
            <a:extLst>
              <a:ext uri="{28A0092B-C50C-407E-A947-70E740481C1C}">
                <a14:useLocalDpi xmlns:a14="http://schemas.microsoft.com/office/drawing/2010/main" val="0"/>
              </a:ext>
            </a:extLst>
          </a:blip>
          <a:srcRect r="-3" b="4439"/>
          <a:stretch/>
        </p:blipFill>
        <p:spPr>
          <a:xfrm>
            <a:off x="6141719" y="321731"/>
            <a:ext cx="5728547" cy="3079194"/>
          </a:xfrm>
          <a:prstGeom prst="rect">
            <a:avLst/>
          </a:prstGeom>
        </p:spPr>
      </p:pic>
      <p:pic>
        <p:nvPicPr>
          <p:cNvPr id="2" name="Picture 1">
            <a:extLst>
              <a:ext uri="{FF2B5EF4-FFF2-40B4-BE49-F238E27FC236}">
                <a16:creationId xmlns:a16="http://schemas.microsoft.com/office/drawing/2014/main" id="{16BCC5F7-3B52-4852-BB25-602A8E1F1A1A}"/>
              </a:ext>
            </a:extLst>
          </p:cNvPr>
          <p:cNvPicPr>
            <a:picLocks noChangeAspect="1"/>
          </p:cNvPicPr>
          <p:nvPr/>
        </p:nvPicPr>
        <p:blipFill rotWithShape="1">
          <a:blip r:embed="rId4"/>
          <a:srcRect l="1152" r="7197" b="-1"/>
          <a:stretch/>
        </p:blipFill>
        <p:spPr>
          <a:xfrm>
            <a:off x="321730" y="3489159"/>
            <a:ext cx="5728548" cy="3047107"/>
          </a:xfrm>
          <a:prstGeom prst="rect">
            <a:avLst/>
          </a:prstGeom>
        </p:spPr>
      </p:pic>
      <p:pic>
        <p:nvPicPr>
          <p:cNvPr id="6" name="Picture 5" descr="A group of people standing in front of a crowd&#10;&#10;Description automatically generated">
            <a:extLst>
              <a:ext uri="{FF2B5EF4-FFF2-40B4-BE49-F238E27FC236}">
                <a16:creationId xmlns:a16="http://schemas.microsoft.com/office/drawing/2014/main" id="{455DBC13-9453-4FFF-9D4B-E0F6B0D4465C}"/>
              </a:ext>
            </a:extLst>
          </p:cNvPr>
          <p:cNvPicPr>
            <a:picLocks noChangeAspect="1"/>
          </p:cNvPicPr>
          <p:nvPr/>
        </p:nvPicPr>
        <p:blipFill rotWithShape="1">
          <a:blip r:embed="rId5">
            <a:extLst>
              <a:ext uri="{28A0092B-C50C-407E-A947-70E740481C1C}">
                <a14:useLocalDpi xmlns:a14="http://schemas.microsoft.com/office/drawing/2010/main" val="0"/>
              </a:ext>
            </a:extLst>
          </a:blip>
          <a:srcRect t="3273" r="-3" b="10585"/>
          <a:stretch/>
        </p:blipFill>
        <p:spPr>
          <a:xfrm>
            <a:off x="6141718" y="3489159"/>
            <a:ext cx="5728547" cy="3047107"/>
          </a:xfrm>
          <a:prstGeom prst="rect">
            <a:avLst/>
          </a:prstGeom>
        </p:spPr>
      </p:pic>
    </p:spTree>
    <p:extLst>
      <p:ext uri="{BB962C8B-B14F-4D97-AF65-F5344CB8AC3E}">
        <p14:creationId xmlns:p14="http://schemas.microsoft.com/office/powerpoint/2010/main" val="2021586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title" idx="4294967295"/>
          </p:nvPr>
        </p:nvSpPr>
        <p:spPr>
          <a:xfrm>
            <a:off x="256753" y="1128001"/>
            <a:ext cx="4486275" cy="2852738"/>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Princeton Blockchain Community</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sp>
        <p:nvSpPr>
          <p:cNvPr id="2" name="Rectangle 1">
            <a:extLst>
              <a:ext uri="{FF2B5EF4-FFF2-40B4-BE49-F238E27FC236}">
                <a16:creationId xmlns:a16="http://schemas.microsoft.com/office/drawing/2014/main" id="{894BEC69-E0EE-4DE6-99AA-F0E072E096ED}"/>
              </a:ext>
            </a:extLst>
          </p:cNvPr>
          <p:cNvSpPr/>
          <p:nvPr/>
        </p:nvSpPr>
        <p:spPr>
          <a:xfrm>
            <a:off x="5971607" y="3244334"/>
            <a:ext cx="248786" cy="369332"/>
          </a:xfrm>
          <a:prstGeom prst="rect">
            <a:avLst/>
          </a:prstGeom>
        </p:spPr>
        <p:txBody>
          <a:bodyPr wrap="none">
            <a:spAutoFit/>
          </a:bodyPr>
          <a:lstStyle/>
          <a:p>
            <a:r>
              <a:rPr lang="en-US" dirty="0"/>
              <a:t> </a:t>
            </a:r>
          </a:p>
        </p:txBody>
      </p:sp>
      <p:sp>
        <p:nvSpPr>
          <p:cNvPr id="4" name="Rectangle 3">
            <a:extLst>
              <a:ext uri="{FF2B5EF4-FFF2-40B4-BE49-F238E27FC236}">
                <a16:creationId xmlns:a16="http://schemas.microsoft.com/office/drawing/2014/main" id="{F030BA90-12F7-46E3-86EE-87F03F0D8D34}"/>
              </a:ext>
            </a:extLst>
          </p:cNvPr>
          <p:cNvSpPr/>
          <p:nvPr/>
        </p:nvSpPr>
        <p:spPr>
          <a:xfrm>
            <a:off x="5971607" y="3244334"/>
            <a:ext cx="248786" cy="369332"/>
          </a:xfrm>
          <a:prstGeom prst="rect">
            <a:avLst/>
          </a:prstGeom>
        </p:spPr>
        <p:txBody>
          <a:bodyPr wrap="none">
            <a:spAutoFit/>
          </a:bodyPr>
          <a:lstStyle/>
          <a:p>
            <a:r>
              <a:rPr lang="en-US" dirty="0"/>
              <a:t> </a:t>
            </a:r>
          </a:p>
        </p:txBody>
      </p:sp>
      <p:sp>
        <p:nvSpPr>
          <p:cNvPr id="5" name="Rectangle 4">
            <a:extLst>
              <a:ext uri="{FF2B5EF4-FFF2-40B4-BE49-F238E27FC236}">
                <a16:creationId xmlns:a16="http://schemas.microsoft.com/office/drawing/2014/main" id="{A8FAFD4D-6F87-4476-8172-B541583AD025}"/>
              </a:ext>
            </a:extLst>
          </p:cNvPr>
          <p:cNvSpPr/>
          <p:nvPr/>
        </p:nvSpPr>
        <p:spPr>
          <a:xfrm>
            <a:off x="4695883" y="1923654"/>
            <a:ext cx="6096000" cy="3970318"/>
          </a:xfrm>
          <a:prstGeom prst="rect">
            <a:avLst/>
          </a:prstGeom>
        </p:spPr>
        <p:txBody>
          <a:bodyPr>
            <a:spAutoFit/>
          </a:bodyPr>
          <a:lstStyle/>
          <a:p>
            <a:r>
              <a:rPr lang="en-US" u="sng" dirty="0"/>
              <a:t>HYPERLEDGER PRINCETON</a:t>
            </a:r>
          </a:p>
          <a:p>
            <a:r>
              <a:rPr lang="en-US" dirty="0"/>
              <a:t>Hosted by Linux Foundation, is comprised of people interested in learning and developing projects using the Hyperledger solutions. </a:t>
            </a:r>
          </a:p>
          <a:p>
            <a:endParaRPr lang="en-US" dirty="0"/>
          </a:p>
          <a:p>
            <a:r>
              <a:rPr lang="en-US" u="sng" dirty="0"/>
              <a:t>BLOCKCHAIN FUNDEMENTALS / Ledger Academy</a:t>
            </a:r>
          </a:p>
          <a:p>
            <a:pPr lvl="1"/>
            <a:r>
              <a:rPr lang="en-US" dirty="0"/>
              <a:t>Meetups focused on Education</a:t>
            </a:r>
          </a:p>
          <a:p>
            <a:pPr lvl="1"/>
            <a:endParaRPr lang="en-US" dirty="0"/>
          </a:p>
          <a:p>
            <a:r>
              <a:rPr lang="en-US" u="sng" dirty="0"/>
              <a:t>PRINCETON BLOCKCHAIN AND AI</a:t>
            </a:r>
          </a:p>
          <a:p>
            <a:pPr lvl="1"/>
            <a:r>
              <a:rPr lang="en-US" dirty="0"/>
              <a:t>Princeton Blockchain and AI  is focused on COMMUNITY. Discussions are developed by meetup participants.</a:t>
            </a:r>
          </a:p>
          <a:p>
            <a:pPr lvl="1"/>
            <a:endParaRPr lang="en-US" dirty="0"/>
          </a:p>
          <a:p>
            <a:endParaRPr lang="en-US" dirty="0"/>
          </a:p>
          <a:p>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429"/>
        <p:cNvGrpSpPr/>
        <p:nvPr/>
      </p:nvGrpSpPr>
      <p:grpSpPr>
        <a:xfrm>
          <a:off x="0" y="0"/>
          <a:ext cx="0" cy="0"/>
          <a:chOff x="0" y="0"/>
          <a:chExt cx="0" cy="0"/>
        </a:xfrm>
      </p:grpSpPr>
      <p:sp>
        <p:nvSpPr>
          <p:cNvPr id="1430" name="Google Shape;1430;p190"/>
          <p:cNvSpPr txBox="1"/>
          <p:nvPr/>
        </p:nvSpPr>
        <p:spPr>
          <a:xfrm>
            <a:off x="601433" y="387367"/>
            <a:ext cx="11284800" cy="807600"/>
          </a:xfrm>
          <a:prstGeom prst="rect">
            <a:avLst/>
          </a:prstGeom>
          <a:noFill/>
          <a:ln>
            <a:noFill/>
          </a:ln>
        </p:spPr>
        <p:txBody>
          <a:bodyPr spcFirstLastPara="1" wrap="square" lIns="121900" tIns="121900" rIns="121900" bIns="121900" anchor="t" anchorCtr="0">
            <a:noAutofit/>
          </a:bodyPr>
          <a:lstStyle/>
          <a:p>
            <a:r>
              <a:rPr lang="en-US" sz="2400" b="1">
                <a:solidFill>
                  <a:srgbClr val="414042"/>
                </a:solidFill>
                <a:latin typeface="Proxima Nova"/>
                <a:ea typeface="Proxima Nova"/>
                <a:cs typeface="Proxima Nova"/>
                <a:sym typeface="Proxima Nova"/>
              </a:rPr>
              <a:t>Kiva: Implementing SSI and a privacy-first credit bureau for Sierra Leone</a:t>
            </a:r>
            <a:endParaRPr sz="2400" b="1">
              <a:solidFill>
                <a:srgbClr val="414042"/>
              </a:solidFill>
              <a:latin typeface="Proxima Nova"/>
              <a:ea typeface="Proxima Nova"/>
              <a:cs typeface="Proxima Nova"/>
              <a:sym typeface="Proxima Nova"/>
            </a:endParaRPr>
          </a:p>
        </p:txBody>
      </p:sp>
      <p:pic>
        <p:nvPicPr>
          <p:cNvPr id="1431" name="Google Shape;1431;p190"/>
          <p:cNvPicPr preferRelativeResize="0"/>
          <p:nvPr/>
        </p:nvPicPr>
        <p:blipFill>
          <a:blip r:embed="rId3">
            <a:alphaModFix/>
          </a:blip>
          <a:stretch>
            <a:fillRect/>
          </a:stretch>
        </p:blipFill>
        <p:spPr>
          <a:xfrm>
            <a:off x="6055200" y="1090800"/>
            <a:ext cx="5604099" cy="4860635"/>
          </a:xfrm>
          <a:prstGeom prst="rect">
            <a:avLst/>
          </a:prstGeom>
          <a:noFill/>
          <a:ln>
            <a:noFill/>
          </a:ln>
        </p:spPr>
      </p:pic>
      <p:sp>
        <p:nvSpPr>
          <p:cNvPr id="1432" name="Google Shape;1432;p190"/>
          <p:cNvSpPr txBox="1"/>
          <p:nvPr/>
        </p:nvSpPr>
        <p:spPr>
          <a:xfrm>
            <a:off x="601433" y="1269777"/>
            <a:ext cx="5270000" cy="990800"/>
          </a:xfrm>
          <a:prstGeom prst="rect">
            <a:avLst/>
          </a:prstGeom>
          <a:noFill/>
          <a:ln>
            <a:noFill/>
          </a:ln>
        </p:spPr>
        <p:txBody>
          <a:bodyPr spcFirstLastPara="1" wrap="square" lIns="121900" tIns="121900" rIns="121900" bIns="121900" anchor="t" anchorCtr="0">
            <a:noAutofit/>
          </a:bodyPr>
          <a:lstStyle/>
          <a:p>
            <a:r>
              <a:rPr lang="en-US" dirty="0">
                <a:latin typeface="Proxima Nova"/>
                <a:ea typeface="Proxima Nova"/>
                <a:cs typeface="Proxima Nova"/>
                <a:sym typeface="Proxima Nova"/>
              </a:rPr>
              <a:t>Challenge: </a:t>
            </a:r>
            <a:endParaRPr dirty="0">
              <a:latin typeface="Proxima Nova"/>
              <a:ea typeface="Proxima Nova"/>
              <a:cs typeface="Proxima Nova"/>
              <a:sym typeface="Proxima Nova"/>
            </a:endParaRPr>
          </a:p>
          <a:p>
            <a:pPr marL="609585" indent="-423323">
              <a:buSzPts val="1400"/>
              <a:buFont typeface="Proxima Nova"/>
              <a:buAutoNum type="arabicPeriod"/>
            </a:pPr>
            <a:r>
              <a:rPr lang="en-US" dirty="0">
                <a:latin typeface="Proxima Nova"/>
                <a:ea typeface="Proxima Nova"/>
                <a:cs typeface="Proxima Nova"/>
                <a:sym typeface="Proxima Nova"/>
              </a:rPr>
              <a:t>There is no effective digital identity system or credit bureau for SL’s 7.5M citizens</a:t>
            </a:r>
            <a:endParaRPr dirty="0">
              <a:latin typeface="Proxima Nova"/>
              <a:ea typeface="Proxima Nova"/>
              <a:cs typeface="Proxima Nova"/>
              <a:sym typeface="Proxima Nova"/>
            </a:endParaRPr>
          </a:p>
          <a:p>
            <a:pPr marL="609585" indent="-423323">
              <a:buSzPts val="1400"/>
              <a:buFont typeface="Proxima Nova"/>
              <a:buAutoNum type="arabicPeriod"/>
            </a:pPr>
            <a:r>
              <a:rPr lang="en-US" dirty="0">
                <a:latin typeface="Proxima Nova"/>
                <a:ea typeface="Proxima Nova"/>
                <a:cs typeface="Proxima Nova"/>
                <a:sym typeface="Proxima Nova"/>
              </a:rPr>
              <a:t>As a result, Kiva’s lending rates are 30%, much higher than in other countries and a blocker to financial participation.</a:t>
            </a:r>
            <a:endParaRPr dirty="0">
              <a:latin typeface="Proxima Nova"/>
              <a:ea typeface="Proxima Nova"/>
              <a:cs typeface="Proxima Nova"/>
              <a:sym typeface="Proxima Nova"/>
            </a:endParaRPr>
          </a:p>
          <a:p>
            <a:r>
              <a:rPr lang="en-US" dirty="0">
                <a:latin typeface="Proxima Nova"/>
                <a:ea typeface="Proxima Nova"/>
                <a:cs typeface="Proxima Nova"/>
                <a:sym typeface="Proxima Nova"/>
              </a:rPr>
              <a:t>Solution:</a:t>
            </a:r>
            <a:endParaRPr dirty="0">
              <a:latin typeface="Proxima Nova"/>
              <a:ea typeface="Proxima Nova"/>
              <a:cs typeface="Proxima Nova"/>
              <a:sym typeface="Proxima Nova"/>
            </a:endParaRPr>
          </a:p>
          <a:p>
            <a:pPr marL="609585" indent="-423323">
              <a:buSzPts val="1400"/>
              <a:buFont typeface="Proxima Nova"/>
              <a:buAutoNum type="arabicPeriod"/>
            </a:pPr>
            <a:r>
              <a:rPr lang="en-US" dirty="0">
                <a:latin typeface="Proxima Nova"/>
                <a:ea typeface="Proxima Nova"/>
                <a:cs typeface="Proxima Nova"/>
                <a:sym typeface="Proxima Nova"/>
              </a:rPr>
              <a:t>2019-Q2 NCRA (SL government ID agency) will issue credentials on a Hyperledger-Indy based network.</a:t>
            </a:r>
            <a:endParaRPr dirty="0">
              <a:latin typeface="Proxima Nova"/>
              <a:ea typeface="Proxima Nova"/>
              <a:cs typeface="Proxima Nova"/>
              <a:sym typeface="Proxima Nova"/>
            </a:endParaRPr>
          </a:p>
          <a:p>
            <a:pPr marL="609585" indent="-423323">
              <a:buSzPts val="1400"/>
              <a:buFont typeface="Proxima Nova"/>
              <a:buAutoNum type="arabicPeriod"/>
            </a:pPr>
            <a:r>
              <a:rPr lang="en-US" dirty="0">
                <a:latin typeface="Proxima Nova"/>
                <a:ea typeface="Proxima Nova"/>
                <a:cs typeface="Proxima Nova"/>
                <a:sym typeface="Proxima Nova"/>
              </a:rPr>
              <a:t>2019-Q4 BSL (central bank) will use Hyperledger Fabric for a shared, decentralized credit reporting bureau.</a:t>
            </a:r>
            <a:endParaRPr dirty="0">
              <a:latin typeface="Proxima Nova"/>
              <a:ea typeface="Proxima Nova"/>
              <a:cs typeface="Proxima Nova"/>
              <a:sym typeface="Proxima Nova"/>
            </a:endParaRPr>
          </a:p>
          <a:p>
            <a:endParaRPr dirty="0">
              <a:latin typeface="Proxima Nova"/>
              <a:ea typeface="Proxima Nova"/>
              <a:cs typeface="Proxima Nova"/>
              <a:sym typeface="Proxima Nova"/>
            </a:endParaRPr>
          </a:p>
          <a:p>
            <a:r>
              <a:rPr lang="en-US" dirty="0">
                <a:latin typeface="Proxima Nova"/>
                <a:ea typeface="Proxima Nova"/>
                <a:cs typeface="Proxima Nova"/>
                <a:sym typeface="Proxima Nova"/>
              </a:rPr>
              <a:t>Partnership between Kiva, SL government, UNDP and UNCDF.</a:t>
            </a:r>
            <a:endParaRPr dirty="0">
              <a:latin typeface="Proxima Nova"/>
              <a:ea typeface="Proxima Nova"/>
              <a:cs typeface="Proxima Nova"/>
              <a:sym typeface="Proxima Nova"/>
            </a:endParaRPr>
          </a:p>
          <a:p>
            <a:endParaRPr sz="2400" dirty="0">
              <a:latin typeface="Proxima Nova"/>
              <a:ea typeface="Proxima Nova"/>
              <a:cs typeface="Proxima Nova"/>
              <a:sym typeface="Proxima Nova"/>
            </a:endParaRPr>
          </a:p>
        </p:txBody>
      </p:sp>
      <p:sp>
        <p:nvSpPr>
          <p:cNvPr id="1433" name="Google Shape;1433;p190"/>
          <p:cNvSpPr txBox="1"/>
          <p:nvPr/>
        </p:nvSpPr>
        <p:spPr>
          <a:xfrm>
            <a:off x="2665033" y="6374433"/>
            <a:ext cx="9949600" cy="263600"/>
          </a:xfrm>
          <a:prstGeom prst="rect">
            <a:avLst/>
          </a:prstGeom>
          <a:noFill/>
          <a:ln>
            <a:noFill/>
          </a:ln>
        </p:spPr>
        <p:txBody>
          <a:bodyPr spcFirstLastPara="1" wrap="square" lIns="121900" tIns="121900" rIns="121900" bIns="121900" anchor="t" anchorCtr="0">
            <a:noAutofit/>
          </a:bodyPr>
          <a:lstStyle/>
          <a:p>
            <a:r>
              <a:rPr lang="en-US" sz="1600"/>
              <a:t>Social Impact SIG presentation</a:t>
            </a:r>
            <a:r>
              <a:rPr lang="en-US" sz="2400"/>
              <a:t>: </a:t>
            </a:r>
            <a:r>
              <a:rPr lang="en-US" sz="1467" u="sng">
                <a:solidFill>
                  <a:srgbClr val="0097A7"/>
                </a:solidFill>
                <a:hlinkClick r:id="rId4"/>
              </a:rPr>
              <a:t>https://wiki.hyperledger.org/display/SISIG/2019-08-06+Meeting+notes</a:t>
            </a:r>
            <a:endParaRPr sz="24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437"/>
        <p:cNvGrpSpPr/>
        <p:nvPr/>
      </p:nvGrpSpPr>
      <p:grpSpPr>
        <a:xfrm>
          <a:off x="0" y="0"/>
          <a:ext cx="0" cy="0"/>
          <a:chOff x="0" y="0"/>
          <a:chExt cx="0" cy="0"/>
        </a:xfrm>
      </p:grpSpPr>
      <p:sp>
        <p:nvSpPr>
          <p:cNvPr id="1438" name="Google Shape;1438;p191"/>
          <p:cNvSpPr txBox="1"/>
          <p:nvPr/>
        </p:nvSpPr>
        <p:spPr>
          <a:xfrm>
            <a:off x="530667" y="296433"/>
            <a:ext cx="10055200" cy="780400"/>
          </a:xfrm>
          <a:prstGeom prst="rect">
            <a:avLst/>
          </a:prstGeom>
          <a:noFill/>
          <a:ln>
            <a:noFill/>
          </a:ln>
        </p:spPr>
        <p:txBody>
          <a:bodyPr spcFirstLastPara="1" wrap="square" lIns="121900" tIns="121900" rIns="121900" bIns="121900" anchor="t" anchorCtr="0">
            <a:noAutofit/>
          </a:bodyPr>
          <a:lstStyle/>
          <a:p>
            <a:pPr>
              <a:buClr>
                <a:schemeClr val="dk1"/>
              </a:buClr>
              <a:buSzPts val="1100"/>
            </a:pPr>
            <a:r>
              <a:rPr lang="en-US" sz="3733" b="1">
                <a:solidFill>
                  <a:srgbClr val="414042"/>
                </a:solidFill>
                <a:latin typeface="Proxima Nova"/>
                <a:ea typeface="Proxima Nova"/>
                <a:cs typeface="Proxima Nova"/>
                <a:sym typeface="Proxima Nova"/>
              </a:rPr>
              <a:t>Trade Finance: we.trade</a:t>
            </a:r>
            <a:endParaRPr sz="3733" b="1">
              <a:solidFill>
                <a:srgbClr val="414042"/>
              </a:solidFill>
              <a:latin typeface="Proxima Nova"/>
              <a:ea typeface="Proxima Nova"/>
              <a:cs typeface="Proxima Nova"/>
              <a:sym typeface="Proxima Nova"/>
            </a:endParaRPr>
          </a:p>
          <a:p>
            <a:pPr>
              <a:buClr>
                <a:schemeClr val="dk1"/>
              </a:buClr>
              <a:buSzPts val="1100"/>
            </a:pPr>
            <a:endParaRPr sz="3733" b="1">
              <a:solidFill>
                <a:srgbClr val="414042"/>
              </a:solidFill>
              <a:latin typeface="Proxima Nova"/>
              <a:ea typeface="Proxima Nova"/>
              <a:cs typeface="Proxima Nova"/>
              <a:sym typeface="Proxima Nova"/>
            </a:endParaRPr>
          </a:p>
          <a:p>
            <a:endParaRPr sz="3733" b="1">
              <a:solidFill>
                <a:srgbClr val="414042"/>
              </a:solidFill>
              <a:latin typeface="Proxima Nova"/>
              <a:ea typeface="Proxima Nova"/>
              <a:cs typeface="Proxima Nova"/>
              <a:sym typeface="Proxima Nova"/>
            </a:endParaRPr>
          </a:p>
        </p:txBody>
      </p:sp>
      <p:pic>
        <p:nvPicPr>
          <p:cNvPr id="1439" name="Google Shape;1439;p191" descr="ttps://bravenewcoin.com/assets/Uploads/_resampled/ResizedImage600600-Bank-of-America-Merrill-Lynch-HSBC-"/>
          <p:cNvPicPr preferRelativeResize="0"/>
          <p:nvPr/>
        </p:nvPicPr>
        <p:blipFill rotWithShape="1">
          <a:blip r:embed="rId3">
            <a:alphaModFix/>
          </a:blip>
          <a:srcRect/>
          <a:stretch/>
        </p:blipFill>
        <p:spPr>
          <a:xfrm>
            <a:off x="7155267" y="1320867"/>
            <a:ext cx="4483200" cy="4483232"/>
          </a:xfrm>
          <a:prstGeom prst="rect">
            <a:avLst/>
          </a:prstGeom>
          <a:noFill/>
          <a:ln>
            <a:noFill/>
          </a:ln>
        </p:spPr>
      </p:pic>
      <p:pic>
        <p:nvPicPr>
          <p:cNvPr id="1440" name="Google Shape;1440;p191"/>
          <p:cNvPicPr preferRelativeResize="0"/>
          <p:nvPr/>
        </p:nvPicPr>
        <p:blipFill rotWithShape="1">
          <a:blip r:embed="rId4">
            <a:alphaModFix/>
          </a:blip>
          <a:srcRect l="477" t="2066"/>
          <a:stretch/>
        </p:blipFill>
        <p:spPr>
          <a:xfrm>
            <a:off x="7959496" y="343801"/>
            <a:ext cx="2874745" cy="888895"/>
          </a:xfrm>
          <a:prstGeom prst="rect">
            <a:avLst/>
          </a:prstGeom>
          <a:noFill/>
          <a:ln>
            <a:noFill/>
          </a:ln>
        </p:spPr>
      </p:pic>
      <p:sp>
        <p:nvSpPr>
          <p:cNvPr id="1441" name="Google Shape;1441;p191"/>
          <p:cNvSpPr txBox="1"/>
          <p:nvPr/>
        </p:nvSpPr>
        <p:spPr>
          <a:xfrm>
            <a:off x="536367" y="1117667"/>
            <a:ext cx="6276800" cy="4483200"/>
          </a:xfrm>
          <a:prstGeom prst="rect">
            <a:avLst/>
          </a:prstGeom>
          <a:noFill/>
          <a:ln>
            <a:noFill/>
          </a:ln>
        </p:spPr>
        <p:txBody>
          <a:bodyPr spcFirstLastPara="1" wrap="square" lIns="121900" tIns="121900" rIns="121900" bIns="121900" anchor="t" anchorCtr="0">
            <a:noAutofit/>
          </a:bodyPr>
          <a:lstStyle/>
          <a:p>
            <a:pPr marL="228594" indent="-232828">
              <a:lnSpc>
                <a:spcPct val="115000"/>
              </a:lnSpc>
              <a:buClr>
                <a:srgbClr val="414042"/>
              </a:buClr>
              <a:buSzPts val="1250"/>
              <a:buFont typeface="Noto Sans Symbols"/>
              <a:buChar char="●"/>
            </a:pPr>
            <a:r>
              <a:rPr lang="en-US" sz="1667">
                <a:solidFill>
                  <a:srgbClr val="414042"/>
                </a:solidFill>
                <a:latin typeface="Proxima Nova"/>
                <a:ea typeface="Proxima Nova"/>
                <a:cs typeface="Proxima Nova"/>
                <a:sym typeface="Proxima Nova"/>
              </a:rPr>
              <a:t>we.trade is a blockchain-based international trading system for a consortium of major world banks including: </a:t>
            </a:r>
            <a:br>
              <a:rPr lang="en-US" sz="1667">
                <a:solidFill>
                  <a:srgbClr val="414042"/>
                </a:solidFill>
                <a:latin typeface="Proxima Nova"/>
                <a:ea typeface="Proxima Nova"/>
                <a:cs typeface="Proxima Nova"/>
                <a:sym typeface="Proxima Nova"/>
              </a:rPr>
            </a:br>
            <a:r>
              <a:rPr lang="en-US" sz="1667" b="1">
                <a:solidFill>
                  <a:srgbClr val="414042"/>
                </a:solidFill>
                <a:latin typeface="Proxima Nova"/>
                <a:ea typeface="Proxima Nova"/>
                <a:cs typeface="Proxima Nova"/>
                <a:sym typeface="Proxima Nova"/>
              </a:rPr>
              <a:t>HSBC, Deutsche Bank, KBC, Natixis, Rabobank, Société Générale, Santander, UniCredit and Nordea</a:t>
            </a:r>
            <a:endParaRPr sz="1667" b="1">
              <a:solidFill>
                <a:srgbClr val="414042"/>
              </a:solidFill>
              <a:latin typeface="Proxima Nova"/>
              <a:ea typeface="Proxima Nova"/>
              <a:cs typeface="Proxima Nova"/>
              <a:sym typeface="Proxima Nova"/>
            </a:endParaRPr>
          </a:p>
          <a:p>
            <a:pPr marL="228594" indent="-232828">
              <a:lnSpc>
                <a:spcPct val="115000"/>
              </a:lnSpc>
              <a:buClr>
                <a:srgbClr val="414042"/>
              </a:buClr>
              <a:buSzPts val="1250"/>
              <a:buFont typeface="Proxima Nova"/>
              <a:buChar char="●"/>
            </a:pPr>
            <a:r>
              <a:rPr lang="en-US" sz="1667">
                <a:solidFill>
                  <a:srgbClr val="414042"/>
                </a:solidFill>
                <a:highlight>
                  <a:srgbClr val="FFFFFF"/>
                </a:highlight>
                <a:latin typeface="Proxima Nova"/>
                <a:ea typeface="Proxima Nova"/>
                <a:cs typeface="Proxima Nova"/>
                <a:sym typeface="Proxima Nova"/>
              </a:rPr>
              <a:t>SMEs generate 85% of employment growth in Europe, but only ~50% of them have access to formal credit.</a:t>
            </a:r>
            <a:endParaRPr sz="1667">
              <a:solidFill>
                <a:srgbClr val="414042"/>
              </a:solidFill>
              <a:highlight>
                <a:srgbClr val="FFFFFF"/>
              </a:highlight>
              <a:latin typeface="Proxima Nova"/>
              <a:ea typeface="Proxima Nova"/>
              <a:cs typeface="Proxima Nova"/>
              <a:sym typeface="Proxima Nova"/>
            </a:endParaRPr>
          </a:p>
          <a:p>
            <a:pPr marL="228594" indent="-232828">
              <a:lnSpc>
                <a:spcPct val="115000"/>
              </a:lnSpc>
              <a:buClr>
                <a:srgbClr val="414042"/>
              </a:buClr>
              <a:buSzPts val="1250"/>
              <a:buFont typeface="Proxima Nova"/>
              <a:buChar char="●"/>
            </a:pPr>
            <a:r>
              <a:rPr lang="en-US" sz="1667">
                <a:solidFill>
                  <a:srgbClr val="414042"/>
                </a:solidFill>
                <a:latin typeface="Proxima Nova"/>
                <a:ea typeface="Proxima Nova"/>
                <a:cs typeface="Proxima Nova"/>
                <a:sym typeface="Proxima Nova"/>
              </a:rPr>
              <a:t>Went into production July 2018 conducting </a:t>
            </a:r>
            <a:r>
              <a:rPr lang="en-US" sz="1667" b="1">
                <a:solidFill>
                  <a:srgbClr val="414042"/>
                </a:solidFill>
                <a:latin typeface="Proxima Nova"/>
                <a:ea typeface="Proxima Nova"/>
                <a:cs typeface="Proxima Nova"/>
                <a:sym typeface="Proxima Nova"/>
              </a:rPr>
              <a:t>seven live trade transactions by ten companies via four partner banks</a:t>
            </a:r>
            <a:endParaRPr sz="1667" b="1">
              <a:solidFill>
                <a:srgbClr val="414042"/>
              </a:solidFill>
              <a:latin typeface="Proxima Nova"/>
              <a:ea typeface="Proxima Nova"/>
              <a:cs typeface="Proxima Nova"/>
              <a:sym typeface="Proxima Nova"/>
            </a:endParaRPr>
          </a:p>
          <a:p>
            <a:pPr marL="228594" indent="-232828">
              <a:lnSpc>
                <a:spcPct val="115000"/>
              </a:lnSpc>
              <a:buClr>
                <a:srgbClr val="414042"/>
              </a:buClr>
              <a:buSzPts val="1250"/>
              <a:buFont typeface="Proxima Nova"/>
              <a:buChar char="●"/>
            </a:pPr>
            <a:r>
              <a:rPr lang="en-US" sz="1667">
                <a:solidFill>
                  <a:srgbClr val="414042"/>
                </a:solidFill>
                <a:latin typeface="Proxima Nova"/>
                <a:ea typeface="Proxima Nova"/>
                <a:cs typeface="Proxima Nova"/>
                <a:sym typeface="Proxima Nova"/>
              </a:rPr>
              <a:t>Enables accurate trading position information, order to settlement control, risk coverage, track and trace options</a:t>
            </a:r>
            <a:endParaRPr sz="1667">
              <a:solidFill>
                <a:srgbClr val="414042"/>
              </a:solidFill>
              <a:latin typeface="Proxima Nova"/>
              <a:ea typeface="Proxima Nova"/>
              <a:cs typeface="Proxima Nova"/>
              <a:sym typeface="Proxima Nova"/>
            </a:endParaRPr>
          </a:p>
          <a:p>
            <a:pPr marL="228594" indent="-232828">
              <a:lnSpc>
                <a:spcPct val="115000"/>
              </a:lnSpc>
              <a:buClr>
                <a:srgbClr val="414042"/>
              </a:buClr>
              <a:buSzPts val="1250"/>
              <a:buFont typeface="Proxima Nova"/>
              <a:buChar char="●"/>
            </a:pPr>
            <a:r>
              <a:rPr lang="en-US" sz="1667" b="1">
                <a:solidFill>
                  <a:srgbClr val="414042"/>
                </a:solidFill>
                <a:latin typeface="Proxima Nova"/>
                <a:ea typeface="Proxima Nova"/>
                <a:cs typeface="Proxima Nova"/>
                <a:sym typeface="Proxima Nova"/>
              </a:rPr>
              <a:t>Near-real time exchange of information</a:t>
            </a:r>
            <a:r>
              <a:rPr lang="en-US" sz="1667">
                <a:solidFill>
                  <a:srgbClr val="414042"/>
                </a:solidFill>
                <a:latin typeface="Proxima Nova"/>
                <a:ea typeface="Proxima Nova"/>
                <a:cs typeface="Proxima Nova"/>
                <a:sym typeface="Proxima Nova"/>
              </a:rPr>
              <a:t> on a </a:t>
            </a:r>
            <a:r>
              <a:rPr lang="en-US" sz="1667" b="1">
                <a:solidFill>
                  <a:srgbClr val="414042"/>
                </a:solidFill>
                <a:latin typeface="Proxima Nova"/>
                <a:ea typeface="Proxima Nova"/>
                <a:cs typeface="Proxima Nova"/>
                <a:sym typeface="Proxima Nova"/>
              </a:rPr>
              <a:t>secure</a:t>
            </a:r>
            <a:r>
              <a:rPr lang="en-US" sz="1667">
                <a:solidFill>
                  <a:srgbClr val="414042"/>
                </a:solidFill>
                <a:latin typeface="Proxima Nova"/>
                <a:ea typeface="Proxima Nova"/>
                <a:cs typeface="Proxima Nova"/>
                <a:sym typeface="Proxima Nova"/>
              </a:rPr>
              <a:t> platform that digitizes transactional financing</a:t>
            </a:r>
            <a:endParaRPr sz="1667">
              <a:solidFill>
                <a:srgbClr val="414042"/>
              </a:solidFill>
              <a:latin typeface="Proxima Nova"/>
              <a:ea typeface="Proxima Nova"/>
              <a:cs typeface="Proxima Nova"/>
              <a:sym typeface="Proxima Nova"/>
            </a:endParaRPr>
          </a:p>
          <a:p>
            <a:pPr marL="228594" indent="-232828">
              <a:lnSpc>
                <a:spcPct val="115000"/>
              </a:lnSpc>
              <a:buClr>
                <a:srgbClr val="414042"/>
              </a:buClr>
              <a:buSzPts val="1250"/>
              <a:buFont typeface="Proxima Nova"/>
              <a:buChar char="●"/>
            </a:pPr>
            <a:r>
              <a:rPr lang="en-US" sz="1667">
                <a:solidFill>
                  <a:srgbClr val="414042"/>
                </a:solidFill>
                <a:latin typeface="Proxima Nova"/>
                <a:ea typeface="Proxima Nova"/>
                <a:cs typeface="Proxima Nova"/>
                <a:sym typeface="Proxima Nova"/>
              </a:rPr>
              <a:t>Continual business and </a:t>
            </a:r>
            <a:r>
              <a:rPr lang="en-US" sz="1667" b="1">
                <a:solidFill>
                  <a:srgbClr val="414042"/>
                </a:solidFill>
                <a:latin typeface="Proxima Nova"/>
                <a:ea typeface="Proxima Nova"/>
                <a:cs typeface="Proxima Nova"/>
                <a:sym typeface="Proxima Nova"/>
              </a:rPr>
              <a:t>compliance readiness</a:t>
            </a:r>
            <a:r>
              <a:rPr lang="en-US" sz="1667">
                <a:solidFill>
                  <a:srgbClr val="414042"/>
                </a:solidFill>
                <a:latin typeface="Proxima Nova"/>
                <a:ea typeface="Proxima Nova"/>
                <a:cs typeface="Proxima Nova"/>
                <a:sym typeface="Proxima Nova"/>
              </a:rPr>
              <a:t> in any relevant regulatory environment </a:t>
            </a:r>
            <a:endParaRPr sz="1667">
              <a:solidFill>
                <a:srgbClr val="414042"/>
              </a:solidFill>
              <a:latin typeface="Proxima Nova"/>
              <a:ea typeface="Proxima Nova"/>
              <a:cs typeface="Proxima Nova"/>
              <a:sym typeface="Proxima Nova"/>
            </a:endParaRPr>
          </a:p>
          <a:p>
            <a:pPr marL="228594" indent="-232828">
              <a:lnSpc>
                <a:spcPct val="115000"/>
              </a:lnSpc>
              <a:buClr>
                <a:srgbClr val="414042"/>
              </a:buClr>
              <a:buSzPts val="1250"/>
              <a:buFont typeface="Proxima Nova"/>
              <a:buChar char="●"/>
            </a:pPr>
            <a:r>
              <a:rPr lang="en-US" sz="1667" b="1">
                <a:solidFill>
                  <a:srgbClr val="414042"/>
                </a:solidFill>
                <a:latin typeface="Proxima Nova"/>
                <a:ea typeface="Proxima Nova"/>
                <a:cs typeface="Proxima Nova"/>
                <a:sym typeface="Proxima Nova"/>
              </a:rPr>
              <a:t>Scalability</a:t>
            </a:r>
            <a:r>
              <a:rPr lang="en-US" sz="1667">
                <a:solidFill>
                  <a:srgbClr val="414042"/>
                </a:solidFill>
                <a:latin typeface="Proxima Nova"/>
                <a:ea typeface="Proxima Nova"/>
                <a:cs typeface="Proxima Nova"/>
                <a:sym typeface="Proxima Nova"/>
              </a:rPr>
              <a:t> that allows for rapid international expansion as business, regulatory, and security opportunities converge</a:t>
            </a:r>
            <a:endParaRPr sz="1667">
              <a:solidFill>
                <a:srgbClr val="414042"/>
              </a:solidFill>
              <a:latin typeface="Proxima Nova"/>
              <a:ea typeface="Proxima Nova"/>
              <a:cs typeface="Proxima Nova"/>
              <a:sym typeface="Proxima Nova"/>
            </a:endParaRPr>
          </a:p>
        </p:txBody>
      </p:sp>
      <p:sp>
        <p:nvSpPr>
          <p:cNvPr id="1442" name="Google Shape;1442;p191"/>
          <p:cNvSpPr txBox="1"/>
          <p:nvPr/>
        </p:nvSpPr>
        <p:spPr>
          <a:xfrm>
            <a:off x="7418067" y="6228000"/>
            <a:ext cx="4220400" cy="630000"/>
          </a:xfrm>
          <a:prstGeom prst="rect">
            <a:avLst/>
          </a:prstGeom>
          <a:noFill/>
          <a:ln>
            <a:noFill/>
          </a:ln>
        </p:spPr>
        <p:txBody>
          <a:bodyPr spcFirstLastPara="1" wrap="square" lIns="121900" tIns="121900" rIns="121900" bIns="121900" anchor="t" anchorCtr="0">
            <a:noAutofit/>
          </a:bodyPr>
          <a:lstStyle/>
          <a:p>
            <a:r>
              <a:rPr lang="en-US" sz="1467" u="sng">
                <a:solidFill>
                  <a:schemeClr val="hlink"/>
                </a:solidFill>
                <a:hlinkClick r:id="rId5"/>
              </a:rPr>
              <a:t>https://we-trade.com/</a:t>
            </a:r>
            <a:endParaRPr sz="240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454"/>
        <p:cNvGrpSpPr/>
        <p:nvPr/>
      </p:nvGrpSpPr>
      <p:grpSpPr>
        <a:xfrm>
          <a:off x="0" y="0"/>
          <a:ext cx="0" cy="0"/>
          <a:chOff x="0" y="0"/>
          <a:chExt cx="0" cy="0"/>
        </a:xfrm>
      </p:grpSpPr>
      <p:sp>
        <p:nvSpPr>
          <p:cNvPr id="1455" name="Google Shape;1455;p193"/>
          <p:cNvSpPr txBox="1"/>
          <p:nvPr/>
        </p:nvSpPr>
        <p:spPr>
          <a:xfrm>
            <a:off x="545133" y="332467"/>
            <a:ext cx="10055200" cy="780400"/>
          </a:xfrm>
          <a:prstGeom prst="rect">
            <a:avLst/>
          </a:prstGeom>
          <a:noFill/>
          <a:ln>
            <a:noFill/>
          </a:ln>
        </p:spPr>
        <p:txBody>
          <a:bodyPr spcFirstLastPara="1" wrap="square" lIns="121900" tIns="121900" rIns="121900" bIns="121900" anchor="t" anchorCtr="0">
            <a:noAutofit/>
          </a:bodyPr>
          <a:lstStyle/>
          <a:p>
            <a:r>
              <a:rPr lang="en-US" sz="3733" b="1">
                <a:solidFill>
                  <a:srgbClr val="414042"/>
                </a:solidFill>
                <a:latin typeface="Proxima Nova"/>
                <a:ea typeface="Proxima Nova"/>
                <a:cs typeface="Proxima Nova"/>
                <a:sym typeface="Proxima Nova"/>
              </a:rPr>
              <a:t>Digital Identity: The OrgBook</a:t>
            </a:r>
            <a:endParaRPr sz="3733" b="1">
              <a:solidFill>
                <a:srgbClr val="414042"/>
              </a:solidFill>
              <a:latin typeface="Proxima Nova"/>
              <a:ea typeface="Proxima Nova"/>
              <a:cs typeface="Proxima Nova"/>
              <a:sym typeface="Proxima Nova"/>
            </a:endParaRPr>
          </a:p>
        </p:txBody>
      </p:sp>
      <p:pic>
        <p:nvPicPr>
          <p:cNvPr id="1456" name="Google Shape;1456;p193"/>
          <p:cNvPicPr preferRelativeResize="0"/>
          <p:nvPr/>
        </p:nvPicPr>
        <p:blipFill rotWithShape="1">
          <a:blip r:embed="rId3">
            <a:alphaModFix/>
          </a:blip>
          <a:srcRect l="5132" t="2851" r="5132" b="11275"/>
          <a:stretch/>
        </p:blipFill>
        <p:spPr>
          <a:xfrm>
            <a:off x="7613535" y="691567"/>
            <a:ext cx="3881333" cy="1329667"/>
          </a:xfrm>
          <a:prstGeom prst="rect">
            <a:avLst/>
          </a:prstGeom>
          <a:noFill/>
          <a:ln>
            <a:noFill/>
          </a:ln>
        </p:spPr>
      </p:pic>
      <p:sp>
        <p:nvSpPr>
          <p:cNvPr id="1457" name="Google Shape;1457;p193"/>
          <p:cNvSpPr txBox="1"/>
          <p:nvPr/>
        </p:nvSpPr>
        <p:spPr>
          <a:xfrm>
            <a:off x="485600" y="1402767"/>
            <a:ext cx="6276800" cy="4167600"/>
          </a:xfrm>
          <a:prstGeom prst="rect">
            <a:avLst/>
          </a:prstGeom>
          <a:noFill/>
          <a:ln>
            <a:noFill/>
          </a:ln>
        </p:spPr>
        <p:txBody>
          <a:bodyPr spcFirstLastPara="1" wrap="square" lIns="121900" tIns="121900" rIns="121900" bIns="121900" anchor="t" anchorCtr="0">
            <a:noAutofit/>
          </a:bodyPr>
          <a:lstStyle/>
          <a:p>
            <a:pPr marL="228594" indent="-237061">
              <a:lnSpc>
                <a:spcPct val="115000"/>
              </a:lnSpc>
              <a:buClr>
                <a:srgbClr val="414042"/>
              </a:buClr>
              <a:buSzPts val="1300"/>
              <a:buFont typeface="Proxima Nova"/>
              <a:buChar char="●"/>
            </a:pPr>
            <a:r>
              <a:rPr lang="en-US" sz="1733">
                <a:solidFill>
                  <a:srgbClr val="414042"/>
                </a:solidFill>
                <a:latin typeface="Proxima Nova"/>
                <a:ea typeface="Proxima Nova"/>
                <a:cs typeface="Proxima Nova"/>
                <a:sym typeface="Proxima Nova"/>
              </a:rPr>
              <a:t>The OrgBook serves as a </a:t>
            </a:r>
            <a:r>
              <a:rPr lang="en-US" sz="1733" b="1">
                <a:solidFill>
                  <a:srgbClr val="414042"/>
                </a:solidFill>
                <a:latin typeface="Proxima Nova"/>
                <a:ea typeface="Proxima Nova"/>
                <a:cs typeface="Proxima Nova"/>
                <a:sym typeface="Proxima Nova"/>
              </a:rPr>
              <a:t>trusted digital network of verifiable data</a:t>
            </a:r>
            <a:r>
              <a:rPr lang="en-US" sz="1733">
                <a:solidFill>
                  <a:srgbClr val="414042"/>
                </a:solidFill>
                <a:latin typeface="Proxima Nova"/>
                <a:ea typeface="Proxima Nova"/>
                <a:cs typeface="Proxima Nova"/>
                <a:sym typeface="Proxima Nova"/>
              </a:rPr>
              <a:t> about organizations which is globally connected, </a:t>
            </a:r>
            <a:r>
              <a:rPr lang="en-US" sz="1733" b="1">
                <a:solidFill>
                  <a:srgbClr val="414042"/>
                </a:solidFill>
                <a:latin typeface="Proxima Nova"/>
                <a:ea typeface="Proxima Nova"/>
                <a:cs typeface="Proxima Nova"/>
                <a:sym typeface="Proxima Nova"/>
              </a:rPr>
              <a:t>interoperable, secure, and easy to join</a:t>
            </a:r>
            <a:endParaRPr sz="1733">
              <a:solidFill>
                <a:srgbClr val="414042"/>
              </a:solidFill>
              <a:latin typeface="Proxima Nova"/>
              <a:ea typeface="Proxima Nova"/>
              <a:cs typeface="Proxima Nova"/>
              <a:sym typeface="Proxima Nova"/>
            </a:endParaRPr>
          </a:p>
          <a:p>
            <a:pPr marL="228594" indent="-237061">
              <a:lnSpc>
                <a:spcPct val="115000"/>
              </a:lnSpc>
              <a:buClr>
                <a:srgbClr val="414042"/>
              </a:buClr>
              <a:buSzPts val="1300"/>
              <a:buFont typeface="Proxima Nova"/>
              <a:buChar char="●"/>
            </a:pPr>
            <a:r>
              <a:rPr lang="en-US" sz="1733">
                <a:solidFill>
                  <a:srgbClr val="414042"/>
                </a:solidFill>
                <a:latin typeface="Proxima Nova"/>
                <a:ea typeface="Proxima Nova"/>
                <a:cs typeface="Proxima Nova"/>
                <a:sym typeface="Proxima Nova"/>
              </a:rPr>
              <a:t>Why? So business/government can quickly access evidence of that a potential partner is legally incorporated</a:t>
            </a:r>
            <a:endParaRPr sz="1733">
              <a:solidFill>
                <a:srgbClr val="414042"/>
              </a:solidFill>
              <a:latin typeface="Proxima Nova"/>
              <a:ea typeface="Proxima Nova"/>
              <a:cs typeface="Proxima Nova"/>
              <a:sym typeface="Proxima Nova"/>
            </a:endParaRPr>
          </a:p>
          <a:p>
            <a:pPr marL="228594" indent="-237061">
              <a:lnSpc>
                <a:spcPct val="115000"/>
              </a:lnSpc>
              <a:buClr>
                <a:srgbClr val="414042"/>
              </a:buClr>
              <a:buSzPts val="1300"/>
              <a:buFont typeface="Proxima Nova"/>
              <a:buChar char="●"/>
            </a:pPr>
            <a:r>
              <a:rPr lang="en-US" sz="1733">
                <a:solidFill>
                  <a:srgbClr val="414042"/>
                </a:solidFill>
                <a:latin typeface="Proxima Nova"/>
                <a:ea typeface="Proxima Nova"/>
                <a:cs typeface="Proxima Nova"/>
                <a:sym typeface="Proxima Nova"/>
              </a:rPr>
              <a:t>The new enrollment experience is </a:t>
            </a:r>
            <a:r>
              <a:rPr lang="en-US" sz="1733" b="1">
                <a:solidFill>
                  <a:srgbClr val="414042"/>
                </a:solidFill>
                <a:latin typeface="Proxima Nova"/>
                <a:ea typeface="Proxima Nova"/>
                <a:cs typeface="Proxima Nova"/>
                <a:sym typeface="Proxima Nova"/>
              </a:rPr>
              <a:t>more convenient</a:t>
            </a:r>
            <a:r>
              <a:rPr lang="en-US" sz="1733">
                <a:solidFill>
                  <a:srgbClr val="414042"/>
                </a:solidFill>
                <a:latin typeface="Proxima Nova"/>
                <a:ea typeface="Proxima Nova"/>
                <a:cs typeface="Proxima Nova"/>
                <a:sym typeface="Proxima Nova"/>
              </a:rPr>
              <a:t> and use an open global blockchain registry</a:t>
            </a:r>
            <a:endParaRPr sz="1733">
              <a:solidFill>
                <a:srgbClr val="414042"/>
              </a:solidFill>
              <a:latin typeface="Proxima Nova"/>
              <a:ea typeface="Proxima Nova"/>
              <a:cs typeface="Proxima Nova"/>
              <a:sym typeface="Proxima Nova"/>
            </a:endParaRPr>
          </a:p>
          <a:p>
            <a:pPr marL="228594" indent="-237061">
              <a:lnSpc>
                <a:spcPct val="115000"/>
              </a:lnSpc>
              <a:buClr>
                <a:srgbClr val="414042"/>
              </a:buClr>
              <a:buSzPts val="1300"/>
              <a:buFont typeface="Proxima Nova"/>
              <a:buChar char="●"/>
            </a:pPr>
            <a:r>
              <a:rPr lang="en-US" sz="1733">
                <a:solidFill>
                  <a:srgbClr val="414042"/>
                </a:solidFill>
                <a:latin typeface="Proxima Nova"/>
                <a:ea typeface="Proxima Nova"/>
                <a:cs typeface="Proxima Nova"/>
                <a:sym typeface="Proxima Nova"/>
              </a:rPr>
              <a:t>Reduced single point of failure for database, </a:t>
            </a:r>
            <a:r>
              <a:rPr lang="en-US" sz="1733" b="1">
                <a:solidFill>
                  <a:srgbClr val="414042"/>
                </a:solidFill>
                <a:latin typeface="Proxima Nova"/>
                <a:ea typeface="Proxima Nova"/>
                <a:cs typeface="Proxima Nova"/>
                <a:sym typeface="Proxima Nova"/>
              </a:rPr>
              <a:t>reduced fraud</a:t>
            </a:r>
            <a:r>
              <a:rPr lang="en-US" sz="1733">
                <a:solidFill>
                  <a:srgbClr val="414042"/>
                </a:solidFill>
                <a:latin typeface="Proxima Nova"/>
                <a:ea typeface="Proxima Nova"/>
                <a:cs typeface="Proxima Nova"/>
                <a:sym typeface="Proxima Nova"/>
              </a:rPr>
              <a:t> from counterfeit IDs, reduces bottlenecks, and </a:t>
            </a:r>
            <a:r>
              <a:rPr lang="en-US" sz="1733" b="1">
                <a:solidFill>
                  <a:srgbClr val="414042"/>
                </a:solidFill>
                <a:latin typeface="Proxima Nova"/>
                <a:ea typeface="Proxima Nova"/>
                <a:cs typeface="Proxima Nova"/>
                <a:sym typeface="Proxima Nova"/>
              </a:rPr>
              <a:t>improves privacy</a:t>
            </a:r>
            <a:r>
              <a:rPr lang="en-US" sz="1733">
                <a:solidFill>
                  <a:srgbClr val="414042"/>
                </a:solidFill>
                <a:latin typeface="Proxima Nova"/>
                <a:ea typeface="Proxima Nova"/>
                <a:cs typeface="Proxima Nova"/>
                <a:sym typeface="Proxima Nova"/>
              </a:rPr>
              <a:t> which a complex verification system can expose</a:t>
            </a:r>
            <a:endParaRPr sz="1733">
              <a:solidFill>
                <a:srgbClr val="414042"/>
              </a:solidFill>
              <a:latin typeface="Proxima Nova"/>
              <a:ea typeface="Proxima Nova"/>
              <a:cs typeface="Proxima Nova"/>
              <a:sym typeface="Proxima Nova"/>
            </a:endParaRPr>
          </a:p>
          <a:p>
            <a:pPr marL="228594" indent="-237061">
              <a:lnSpc>
                <a:spcPct val="115000"/>
              </a:lnSpc>
              <a:buClr>
                <a:srgbClr val="414042"/>
              </a:buClr>
              <a:buSzPts val="1300"/>
              <a:buFont typeface="Proxima Nova"/>
              <a:buChar char="●"/>
            </a:pPr>
            <a:r>
              <a:rPr lang="en-US" sz="1733">
                <a:solidFill>
                  <a:srgbClr val="414042"/>
                </a:solidFill>
                <a:latin typeface="Proxima Nova"/>
                <a:ea typeface="Proxima Nova"/>
                <a:cs typeface="Proxima Nova"/>
                <a:sym typeface="Proxima Nova"/>
              </a:rPr>
              <a:t>As more businesses establish their Self-Sovereign Identity, more Services will become Self-Sovereign Identity-aware</a:t>
            </a:r>
            <a:endParaRPr sz="1733">
              <a:solidFill>
                <a:srgbClr val="414042"/>
              </a:solidFill>
              <a:latin typeface="Proxima Nova"/>
              <a:ea typeface="Proxima Nova"/>
              <a:cs typeface="Proxima Nova"/>
              <a:sym typeface="Proxima Nova"/>
            </a:endParaRPr>
          </a:p>
          <a:p>
            <a:pPr marL="228594" indent="-237061">
              <a:lnSpc>
                <a:spcPct val="115000"/>
              </a:lnSpc>
              <a:buClr>
                <a:srgbClr val="414042"/>
              </a:buClr>
              <a:buSzPts val="1300"/>
              <a:buFont typeface="Proxima Nova"/>
              <a:buChar char="●"/>
            </a:pPr>
            <a:r>
              <a:rPr lang="en-US" sz="1733" b="1">
                <a:solidFill>
                  <a:srgbClr val="414042"/>
                </a:solidFill>
                <a:latin typeface="Proxima Nova"/>
                <a:ea typeface="Proxima Nova"/>
                <a:cs typeface="Proxima Nova"/>
                <a:sym typeface="Proxima Nova"/>
              </a:rPr>
              <a:t>Live</a:t>
            </a:r>
            <a:r>
              <a:rPr lang="en-US" sz="1733">
                <a:solidFill>
                  <a:srgbClr val="414042"/>
                </a:solidFill>
                <a:latin typeface="Proxima Nova"/>
                <a:ea typeface="Proxima Nova"/>
                <a:cs typeface="Proxima Nova"/>
                <a:sym typeface="Proxima Nova"/>
              </a:rPr>
              <a:t>, public, </a:t>
            </a:r>
            <a:r>
              <a:rPr lang="en-US" sz="1733" b="1">
                <a:solidFill>
                  <a:srgbClr val="414042"/>
                </a:solidFill>
                <a:latin typeface="Proxima Nova"/>
                <a:ea typeface="Proxima Nova"/>
                <a:cs typeface="Proxima Nova"/>
                <a:sym typeface="Proxima Nova"/>
              </a:rPr>
              <a:t>globally accessible network </a:t>
            </a:r>
            <a:r>
              <a:rPr lang="en-US" sz="1733">
                <a:solidFill>
                  <a:srgbClr val="414042"/>
                </a:solidFill>
                <a:latin typeface="Proxima Nova"/>
                <a:ea typeface="Proxima Nova"/>
                <a:cs typeface="Proxima Nova"/>
                <a:sym typeface="Proxima Nova"/>
              </a:rPr>
              <a:t>using the Sovrin Provisional Network built on Hyperledger Indy.</a:t>
            </a:r>
            <a:endParaRPr sz="1733">
              <a:solidFill>
                <a:srgbClr val="414042"/>
              </a:solidFill>
              <a:latin typeface="Proxima Nova"/>
              <a:ea typeface="Proxima Nova"/>
              <a:cs typeface="Proxima Nova"/>
              <a:sym typeface="Proxima Nova"/>
            </a:endParaRPr>
          </a:p>
        </p:txBody>
      </p:sp>
      <p:pic>
        <p:nvPicPr>
          <p:cNvPr id="1458" name="Google Shape;1458;p193" descr="TheOrgBook - VON Record.png"/>
          <p:cNvPicPr preferRelativeResize="0"/>
          <p:nvPr/>
        </p:nvPicPr>
        <p:blipFill>
          <a:blip r:embed="rId4">
            <a:alphaModFix/>
          </a:blip>
          <a:stretch>
            <a:fillRect/>
          </a:stretch>
        </p:blipFill>
        <p:spPr>
          <a:xfrm>
            <a:off x="7065101" y="2193267"/>
            <a:ext cx="4571800" cy="3524100"/>
          </a:xfrm>
          <a:prstGeom prst="rect">
            <a:avLst/>
          </a:prstGeom>
          <a:noFill/>
          <a:ln>
            <a:noFill/>
          </a:ln>
        </p:spPr>
      </p:pic>
      <p:sp>
        <p:nvSpPr>
          <p:cNvPr id="1459" name="Google Shape;1459;p193"/>
          <p:cNvSpPr txBox="1"/>
          <p:nvPr/>
        </p:nvSpPr>
        <p:spPr>
          <a:xfrm>
            <a:off x="5347667" y="6197600"/>
            <a:ext cx="6478000" cy="691600"/>
          </a:xfrm>
          <a:prstGeom prst="rect">
            <a:avLst/>
          </a:prstGeom>
          <a:noFill/>
          <a:ln>
            <a:noFill/>
          </a:ln>
        </p:spPr>
        <p:txBody>
          <a:bodyPr spcFirstLastPara="1" wrap="square" lIns="121900" tIns="121900" rIns="121900" bIns="121900" anchor="t" anchorCtr="0">
            <a:noAutofit/>
          </a:bodyPr>
          <a:lstStyle/>
          <a:p>
            <a:r>
              <a:rPr lang="en-US" sz="1467" u="sng">
                <a:solidFill>
                  <a:schemeClr val="hlink"/>
                </a:solidFill>
                <a:hlinkClick r:id="rId5"/>
              </a:rPr>
              <a:t>https://www.hyperledger.org/resources/publications/orgbook-case-study</a:t>
            </a:r>
            <a:endParaRPr sz="240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EC7EC-D94D-4C0B-9491-F7B785755AA8}"/>
              </a:ext>
            </a:extLst>
          </p:cNvPr>
          <p:cNvSpPr>
            <a:spLocks noGrp="1"/>
          </p:cNvSpPr>
          <p:nvPr>
            <p:ph type="title"/>
          </p:nvPr>
        </p:nvSpPr>
        <p:spPr/>
        <p:txBody>
          <a:bodyPr>
            <a:normAutofit/>
          </a:bodyPr>
          <a:lstStyle/>
          <a:p>
            <a:r>
              <a:rPr lang="en-US" sz="5400" dirty="0">
                <a:latin typeface="Arial Rounded MT Bold" panose="020F0704030504030204" pitchFamily="34" charset="0"/>
              </a:rPr>
              <a:t>Agenda</a:t>
            </a:r>
          </a:p>
        </p:txBody>
      </p:sp>
      <p:sp>
        <p:nvSpPr>
          <p:cNvPr id="3" name="Content Placeholder 2">
            <a:extLst>
              <a:ext uri="{FF2B5EF4-FFF2-40B4-BE49-F238E27FC236}">
                <a16:creationId xmlns:a16="http://schemas.microsoft.com/office/drawing/2014/main" id="{3A4CC690-14F5-40E7-A7EB-D2986897C536}"/>
              </a:ext>
            </a:extLst>
          </p:cNvPr>
          <p:cNvSpPr>
            <a:spLocks noGrp="1"/>
          </p:cNvSpPr>
          <p:nvPr>
            <p:ph idx="1"/>
          </p:nvPr>
        </p:nvSpPr>
        <p:spPr/>
        <p:txBody>
          <a:bodyPr/>
          <a:lstStyle/>
          <a:p>
            <a:r>
              <a:rPr lang="en-US" dirty="0">
                <a:solidFill>
                  <a:schemeClr val="bg1">
                    <a:lumMod val="85000"/>
                  </a:schemeClr>
                </a:solidFill>
              </a:rPr>
              <a:t>Housekeeping</a:t>
            </a:r>
          </a:p>
          <a:p>
            <a:r>
              <a:rPr lang="en-US" dirty="0">
                <a:solidFill>
                  <a:schemeClr val="bg1">
                    <a:lumMod val="85000"/>
                  </a:schemeClr>
                </a:solidFill>
              </a:rPr>
              <a:t>Introduction to Blockchain</a:t>
            </a:r>
          </a:p>
          <a:p>
            <a:r>
              <a:rPr lang="en-US" dirty="0">
                <a:solidFill>
                  <a:schemeClr val="bg1">
                    <a:lumMod val="85000"/>
                  </a:schemeClr>
                </a:solidFill>
              </a:rPr>
              <a:t>Blockchains and Enterprise Solutions</a:t>
            </a:r>
          </a:p>
          <a:p>
            <a:r>
              <a:rPr lang="en-US" dirty="0">
                <a:solidFill>
                  <a:schemeClr val="bg1">
                    <a:lumMod val="85000"/>
                  </a:schemeClr>
                </a:solidFill>
              </a:rPr>
              <a:t>Use Cases</a:t>
            </a:r>
          </a:p>
          <a:p>
            <a:r>
              <a:rPr lang="en-US" dirty="0"/>
              <a:t>Discussion</a:t>
            </a:r>
          </a:p>
        </p:txBody>
      </p:sp>
      <p:sp>
        <p:nvSpPr>
          <p:cNvPr id="4" name="Footer Placeholder 3">
            <a:extLst>
              <a:ext uri="{FF2B5EF4-FFF2-40B4-BE49-F238E27FC236}">
                <a16:creationId xmlns:a16="http://schemas.microsoft.com/office/drawing/2014/main" id="{BE90FF04-9E01-4128-9D01-C9CA5494A918}"/>
              </a:ext>
            </a:extLst>
          </p:cNvPr>
          <p:cNvSpPr>
            <a:spLocks noGrp="1"/>
          </p:cNvSpPr>
          <p:nvPr>
            <p:ph type="ftr" sz="quarter" idx="11"/>
          </p:nvPr>
        </p:nvSpPr>
        <p:spPr/>
        <p:txBody>
          <a:bodyPr/>
          <a:lstStyle/>
          <a:p>
            <a:r>
              <a:rPr lang="en-US"/>
              <a:t>Blockchain Basics         Ledger Academy      9-23-2019</a:t>
            </a:r>
          </a:p>
        </p:txBody>
      </p:sp>
    </p:spTree>
    <p:extLst>
      <p:ext uri="{BB962C8B-B14F-4D97-AF65-F5344CB8AC3E}">
        <p14:creationId xmlns:p14="http://schemas.microsoft.com/office/powerpoint/2010/main" val="1992896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BB4DBB-CC31-4B66-B6A2-0A0D1010D7FD}"/>
              </a:ext>
            </a:extLst>
          </p:cNvPr>
          <p:cNvSpPr txBox="1"/>
          <p:nvPr/>
        </p:nvSpPr>
        <p:spPr>
          <a:xfrm>
            <a:off x="6746628" y="1783959"/>
            <a:ext cx="4645250" cy="2889114"/>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6000" kern="1200" dirty="0">
                <a:solidFill>
                  <a:schemeClr val="bg1"/>
                </a:solidFill>
                <a:latin typeface="+mj-lt"/>
                <a:ea typeface="+mj-ea"/>
                <a:cs typeface="+mj-cs"/>
              </a:rPr>
              <a:t>Thank You</a:t>
            </a:r>
          </a:p>
        </p:txBody>
      </p:sp>
      <p:pic>
        <p:nvPicPr>
          <p:cNvPr id="5" name="Picture 4" descr="A picture containing clipart&#10;&#10;Description automatically generated">
            <a:extLst>
              <a:ext uri="{FF2B5EF4-FFF2-40B4-BE49-F238E27FC236}">
                <a16:creationId xmlns:a16="http://schemas.microsoft.com/office/drawing/2014/main" id="{9C772406-D2D0-4633-8E85-DFCCDA3BA8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078" y="1409333"/>
            <a:ext cx="4047843" cy="2580500"/>
          </a:xfrm>
          <a:prstGeom prst="rect">
            <a:avLst/>
          </a:prstGeom>
        </p:spPr>
      </p:pic>
      <p:sp>
        <p:nvSpPr>
          <p:cNvPr id="2" name="Footer Placeholder 1">
            <a:extLst>
              <a:ext uri="{FF2B5EF4-FFF2-40B4-BE49-F238E27FC236}">
                <a16:creationId xmlns:a16="http://schemas.microsoft.com/office/drawing/2014/main" id="{2BE253A0-4DD2-40C9-AB9D-E40092C8570A}"/>
              </a:ext>
            </a:extLst>
          </p:cNvPr>
          <p:cNvSpPr>
            <a:spLocks noGrp="1"/>
          </p:cNvSpPr>
          <p:nvPr>
            <p:ph type="ftr" sz="quarter" idx="11"/>
          </p:nvPr>
        </p:nvSpPr>
        <p:spPr>
          <a:xfrm>
            <a:off x="6746626" y="6199632"/>
            <a:ext cx="4256653" cy="314067"/>
          </a:xfrm>
        </p:spPr>
        <p:txBody>
          <a:bodyPr vert="horz" lIns="91440" tIns="45720" rIns="91440" bIns="45720" rtlCol="0" anchor="ctr">
            <a:normAutofit/>
          </a:bodyPr>
          <a:lstStyle/>
          <a:p>
            <a:pPr algn="l">
              <a:spcAft>
                <a:spcPts val="600"/>
              </a:spcAft>
            </a:pPr>
            <a:r>
              <a:rPr lang="en-US" sz="1100" kern="1200">
                <a:solidFill>
                  <a:schemeClr val="bg1">
                    <a:alpha val="80000"/>
                  </a:schemeClr>
                </a:solidFill>
                <a:latin typeface="+mn-lt"/>
                <a:ea typeface="+mn-ea"/>
                <a:cs typeface="+mn-cs"/>
              </a:rPr>
              <a:t>Blockchain Basics         Ledger Academy      9-23-2019</a:t>
            </a:r>
          </a:p>
        </p:txBody>
      </p:sp>
      <p:sp>
        <p:nvSpPr>
          <p:cNvPr id="4" name="TextBox 3">
            <a:extLst>
              <a:ext uri="{FF2B5EF4-FFF2-40B4-BE49-F238E27FC236}">
                <a16:creationId xmlns:a16="http://schemas.microsoft.com/office/drawing/2014/main" id="{AB6751BB-B440-41B4-8FFB-226678ABA4D0}"/>
              </a:ext>
            </a:extLst>
          </p:cNvPr>
          <p:cNvSpPr txBox="1"/>
          <p:nvPr/>
        </p:nvSpPr>
        <p:spPr>
          <a:xfrm>
            <a:off x="3143824" y="4222053"/>
            <a:ext cx="5472545" cy="2492990"/>
          </a:xfrm>
          <a:prstGeom prst="rect">
            <a:avLst/>
          </a:prstGeom>
          <a:noFill/>
        </p:spPr>
        <p:txBody>
          <a:bodyPr wrap="square" rtlCol="0">
            <a:spAutoFit/>
          </a:bodyPr>
          <a:lstStyle/>
          <a:p>
            <a:pPr algn="ctr"/>
            <a:r>
              <a:rPr lang="en-US" sz="2800" dirty="0"/>
              <a:t>Thank You</a:t>
            </a:r>
          </a:p>
          <a:p>
            <a:pPr algn="ctr"/>
            <a:endParaRPr lang="en-US" sz="2800" dirty="0"/>
          </a:p>
          <a:p>
            <a:pPr algn="ctr"/>
            <a:endParaRPr lang="en-US" sz="2800" dirty="0"/>
          </a:p>
          <a:p>
            <a:r>
              <a:rPr lang="en-US" dirty="0">
                <a:hlinkClick r:id="rId3"/>
              </a:rPr>
              <a:t>www.LedgerAcademy.com</a:t>
            </a:r>
            <a:endParaRPr lang="en-US" dirty="0"/>
          </a:p>
          <a:p>
            <a:r>
              <a:rPr lang="en-US" dirty="0"/>
              <a:t>Bobbi @LedgerAcademy.com</a:t>
            </a:r>
          </a:p>
          <a:p>
            <a:r>
              <a:rPr lang="en-US" dirty="0"/>
              <a:t>#LedgerAcademy</a:t>
            </a:r>
          </a:p>
          <a:p>
            <a:r>
              <a:rPr lang="en-US" dirty="0"/>
              <a:t>@LedgerAcademy</a:t>
            </a:r>
          </a:p>
        </p:txBody>
      </p:sp>
    </p:spTree>
    <p:extLst>
      <p:ext uri="{BB962C8B-B14F-4D97-AF65-F5344CB8AC3E}">
        <p14:creationId xmlns:p14="http://schemas.microsoft.com/office/powerpoint/2010/main" val="2298355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701F69E-D2A8-4281-9CC1-77BBE83D6B70}"/>
              </a:ext>
            </a:extLst>
          </p:cNvPr>
          <p:cNvSpPr/>
          <p:nvPr/>
        </p:nvSpPr>
        <p:spPr>
          <a:xfrm>
            <a:off x="440858" y="425954"/>
            <a:ext cx="3028752"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kern="1200" dirty="0">
                <a:solidFill>
                  <a:srgbClr val="FFFFFF"/>
                </a:solidFill>
                <a:latin typeface="+mj-lt"/>
                <a:ea typeface="+mj-ea"/>
                <a:cs typeface="+mj-cs"/>
              </a:rPr>
              <a:t>HYPERLEDGER PRINCETON</a:t>
            </a:r>
          </a:p>
        </p:txBody>
      </p:sp>
      <p:pic>
        <p:nvPicPr>
          <p:cNvPr id="4" name="Picture 3" descr="A screenshot of a person&#10;&#10;Description automatically generated">
            <a:extLst>
              <a:ext uri="{FF2B5EF4-FFF2-40B4-BE49-F238E27FC236}">
                <a16:creationId xmlns:a16="http://schemas.microsoft.com/office/drawing/2014/main" id="{AD80E3E6-AEEB-4FC3-B34F-E972670009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3098" y="211494"/>
            <a:ext cx="4277708" cy="5549991"/>
          </a:xfrm>
          <a:prstGeom prst="rect">
            <a:avLst/>
          </a:prstGeom>
        </p:spPr>
      </p:pic>
      <p:sp>
        <p:nvSpPr>
          <p:cNvPr id="7" name="Rectangle 6">
            <a:extLst>
              <a:ext uri="{FF2B5EF4-FFF2-40B4-BE49-F238E27FC236}">
                <a16:creationId xmlns:a16="http://schemas.microsoft.com/office/drawing/2014/main" id="{8E04262D-7832-42A1-A0DE-CBF0C8DCE9B3}"/>
              </a:ext>
            </a:extLst>
          </p:cNvPr>
          <p:cNvSpPr/>
          <p:nvPr/>
        </p:nvSpPr>
        <p:spPr>
          <a:xfrm>
            <a:off x="895738" y="3846064"/>
            <a:ext cx="6096000" cy="646331"/>
          </a:xfrm>
          <a:prstGeom prst="rect">
            <a:avLst/>
          </a:prstGeom>
        </p:spPr>
        <p:txBody>
          <a:bodyPr>
            <a:spAutoFit/>
          </a:bodyPr>
          <a:lstStyle/>
          <a:p>
            <a:r>
              <a:rPr lang="en-US" dirty="0">
                <a:hlinkClick r:id="rId3"/>
              </a:rPr>
              <a:t>https://www.slideshare.net/Evernym/what-is-selfsovereign-identity-ssi</a:t>
            </a:r>
            <a:endParaRPr lang="en-US" dirty="0"/>
          </a:p>
        </p:txBody>
      </p:sp>
    </p:spTree>
    <p:extLst>
      <p:ext uri="{BB962C8B-B14F-4D97-AF65-F5344CB8AC3E}">
        <p14:creationId xmlns:p14="http://schemas.microsoft.com/office/powerpoint/2010/main" val="2277852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EC7EC-D94D-4C0B-9491-F7B785755AA8}"/>
              </a:ext>
            </a:extLst>
          </p:cNvPr>
          <p:cNvSpPr>
            <a:spLocks noGrp="1"/>
          </p:cNvSpPr>
          <p:nvPr>
            <p:ph type="title"/>
          </p:nvPr>
        </p:nvSpPr>
        <p:spPr/>
        <p:txBody>
          <a:bodyPr>
            <a:normAutofit/>
          </a:bodyPr>
          <a:lstStyle/>
          <a:p>
            <a:r>
              <a:rPr lang="en-US" sz="5400" dirty="0">
                <a:latin typeface="Arial Rounded MT Bold" panose="020F0704030504030204" pitchFamily="34" charset="0"/>
              </a:rPr>
              <a:t>Agenda</a:t>
            </a:r>
          </a:p>
        </p:txBody>
      </p:sp>
      <p:sp>
        <p:nvSpPr>
          <p:cNvPr id="3" name="Content Placeholder 2">
            <a:extLst>
              <a:ext uri="{FF2B5EF4-FFF2-40B4-BE49-F238E27FC236}">
                <a16:creationId xmlns:a16="http://schemas.microsoft.com/office/drawing/2014/main" id="{3A4CC690-14F5-40E7-A7EB-D2986897C536}"/>
              </a:ext>
            </a:extLst>
          </p:cNvPr>
          <p:cNvSpPr>
            <a:spLocks noGrp="1"/>
          </p:cNvSpPr>
          <p:nvPr>
            <p:ph idx="1"/>
          </p:nvPr>
        </p:nvSpPr>
        <p:spPr/>
        <p:txBody>
          <a:bodyPr/>
          <a:lstStyle/>
          <a:p>
            <a:r>
              <a:rPr lang="en-US" dirty="0">
                <a:solidFill>
                  <a:schemeClr val="bg1">
                    <a:lumMod val="85000"/>
                  </a:schemeClr>
                </a:solidFill>
              </a:rPr>
              <a:t>Housekeeping</a:t>
            </a:r>
          </a:p>
          <a:p>
            <a:r>
              <a:rPr lang="en-US" dirty="0"/>
              <a:t>Introduction to Blockchain</a:t>
            </a:r>
          </a:p>
          <a:p>
            <a:r>
              <a:rPr lang="en-US" dirty="0">
                <a:solidFill>
                  <a:schemeClr val="bg1">
                    <a:lumMod val="85000"/>
                  </a:schemeClr>
                </a:solidFill>
              </a:rPr>
              <a:t>Blockchains and Enterprise Solutions</a:t>
            </a:r>
          </a:p>
          <a:p>
            <a:r>
              <a:rPr lang="en-US" dirty="0">
                <a:solidFill>
                  <a:schemeClr val="bg1">
                    <a:lumMod val="85000"/>
                  </a:schemeClr>
                </a:solidFill>
              </a:rPr>
              <a:t>Use Cases</a:t>
            </a:r>
          </a:p>
          <a:p>
            <a:r>
              <a:rPr lang="en-US" dirty="0">
                <a:solidFill>
                  <a:schemeClr val="bg1">
                    <a:lumMod val="85000"/>
                  </a:schemeClr>
                </a:solidFill>
              </a:rPr>
              <a:t>Discussion</a:t>
            </a:r>
          </a:p>
        </p:txBody>
      </p:sp>
      <p:sp>
        <p:nvSpPr>
          <p:cNvPr id="4" name="Footer Placeholder 3">
            <a:extLst>
              <a:ext uri="{FF2B5EF4-FFF2-40B4-BE49-F238E27FC236}">
                <a16:creationId xmlns:a16="http://schemas.microsoft.com/office/drawing/2014/main" id="{BE90FF04-9E01-4128-9D01-C9CA5494A918}"/>
              </a:ext>
            </a:extLst>
          </p:cNvPr>
          <p:cNvSpPr>
            <a:spLocks noGrp="1"/>
          </p:cNvSpPr>
          <p:nvPr>
            <p:ph type="ftr" sz="quarter" idx="11"/>
          </p:nvPr>
        </p:nvSpPr>
        <p:spPr/>
        <p:txBody>
          <a:bodyPr/>
          <a:lstStyle/>
          <a:p>
            <a:r>
              <a:rPr lang="en-US"/>
              <a:t>Blockchain Basics         Ledger Academy      9-23-2019</a:t>
            </a:r>
          </a:p>
        </p:txBody>
      </p:sp>
    </p:spTree>
    <p:extLst>
      <p:ext uri="{BB962C8B-B14F-4D97-AF65-F5344CB8AC3E}">
        <p14:creationId xmlns:p14="http://schemas.microsoft.com/office/powerpoint/2010/main" val="2667355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11B13CF-9554-4EC1-ADFB-A17B58743E4D}"/>
              </a:ext>
            </a:extLst>
          </p:cNvPr>
          <p:cNvSpPr>
            <a:spLocks noGrp="1"/>
          </p:cNvSpPr>
          <p:nvPr>
            <p:ph type="title"/>
          </p:nvPr>
        </p:nvSpPr>
        <p:spPr/>
        <p:txBody>
          <a:bodyPr>
            <a:normAutofit/>
          </a:bodyPr>
          <a:lstStyle/>
          <a:p>
            <a:r>
              <a:rPr lang="en-US" sz="5400" dirty="0">
                <a:latin typeface="Arial Rounded MT Bold" panose="020F0704030504030204" pitchFamily="34" charset="0"/>
              </a:rPr>
              <a:t>Introduction</a:t>
            </a:r>
          </a:p>
        </p:txBody>
      </p:sp>
      <p:sp>
        <p:nvSpPr>
          <p:cNvPr id="7" name="Content Placeholder 6">
            <a:extLst>
              <a:ext uri="{FF2B5EF4-FFF2-40B4-BE49-F238E27FC236}">
                <a16:creationId xmlns:a16="http://schemas.microsoft.com/office/drawing/2014/main" id="{2F57867D-846D-4FC2-8A38-A4F0642CAC7F}"/>
              </a:ext>
            </a:extLst>
          </p:cNvPr>
          <p:cNvSpPr>
            <a:spLocks noGrp="1"/>
          </p:cNvSpPr>
          <p:nvPr>
            <p:ph idx="1"/>
          </p:nvPr>
        </p:nvSpPr>
        <p:spPr/>
        <p:txBody>
          <a:bodyPr/>
          <a:lstStyle/>
          <a:p>
            <a:r>
              <a:rPr lang="en-US" dirty="0"/>
              <a:t>What Is Blockchain Technology</a:t>
            </a:r>
          </a:p>
          <a:p>
            <a:pPr lvl="1"/>
            <a:r>
              <a:rPr lang="en-US" dirty="0"/>
              <a:t>Innovation to Computer Science</a:t>
            </a:r>
          </a:p>
          <a:p>
            <a:pPr lvl="1"/>
            <a:r>
              <a:rPr lang="en-US" dirty="0"/>
              <a:t>New way to interact Trade</a:t>
            </a:r>
          </a:p>
          <a:p>
            <a:r>
              <a:rPr lang="en-US" dirty="0"/>
              <a:t>History of the Internet</a:t>
            </a:r>
          </a:p>
          <a:p>
            <a:r>
              <a:rPr lang="en-US" dirty="0"/>
              <a:t>History Of Bitcoin</a:t>
            </a:r>
          </a:p>
          <a:p>
            <a:r>
              <a:rPr lang="en-US" dirty="0"/>
              <a:t>Bitcoin The System</a:t>
            </a:r>
          </a:p>
          <a:p>
            <a:r>
              <a:rPr lang="en-US" dirty="0"/>
              <a:t>How It works</a:t>
            </a:r>
          </a:p>
          <a:p>
            <a:endParaRPr lang="en-US" dirty="0"/>
          </a:p>
        </p:txBody>
      </p:sp>
      <p:sp>
        <p:nvSpPr>
          <p:cNvPr id="5" name="Footer Placeholder 4">
            <a:extLst>
              <a:ext uri="{FF2B5EF4-FFF2-40B4-BE49-F238E27FC236}">
                <a16:creationId xmlns:a16="http://schemas.microsoft.com/office/drawing/2014/main" id="{7CED63E9-84B7-4864-AF9B-339B2A535CC2}"/>
              </a:ext>
            </a:extLst>
          </p:cNvPr>
          <p:cNvSpPr>
            <a:spLocks noGrp="1"/>
          </p:cNvSpPr>
          <p:nvPr>
            <p:ph type="ftr" sz="quarter" idx="11"/>
          </p:nvPr>
        </p:nvSpPr>
        <p:spPr/>
        <p:txBody>
          <a:bodyPr/>
          <a:lstStyle/>
          <a:p>
            <a:r>
              <a:rPr lang="en-US" dirty="0"/>
              <a:t>Blockchain Basics         Ledger Academy      9-23-2019</a:t>
            </a:r>
          </a:p>
        </p:txBody>
      </p:sp>
    </p:spTree>
    <p:extLst>
      <p:ext uri="{BB962C8B-B14F-4D97-AF65-F5344CB8AC3E}">
        <p14:creationId xmlns:p14="http://schemas.microsoft.com/office/powerpoint/2010/main" val="3451287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B2C09-3B4F-4DBF-A7AC-48A055D64D31}"/>
              </a:ext>
            </a:extLst>
          </p:cNvPr>
          <p:cNvSpPr>
            <a:spLocks noGrp="1"/>
          </p:cNvSpPr>
          <p:nvPr>
            <p:ph type="title"/>
          </p:nvPr>
        </p:nvSpPr>
        <p:spPr>
          <a:xfrm>
            <a:off x="528061" y="277091"/>
            <a:ext cx="8595157" cy="1600200"/>
          </a:xfrm>
        </p:spPr>
        <p:txBody>
          <a:bodyPr>
            <a:normAutofit/>
          </a:bodyPr>
          <a:lstStyle/>
          <a:p>
            <a:r>
              <a:rPr lang="en-US" sz="5400" dirty="0">
                <a:latin typeface="Arial Rounded MT Bold" panose="020F0704030504030204" pitchFamily="34" charset="0"/>
              </a:rPr>
              <a:t>Innovation to Computer Science</a:t>
            </a:r>
          </a:p>
        </p:txBody>
      </p:sp>
      <p:sp>
        <p:nvSpPr>
          <p:cNvPr id="4" name="Text Placeholder 3">
            <a:extLst>
              <a:ext uri="{FF2B5EF4-FFF2-40B4-BE49-F238E27FC236}">
                <a16:creationId xmlns:a16="http://schemas.microsoft.com/office/drawing/2014/main" id="{B3C4BCD6-5753-43A3-866F-BD0F2E6C48E8}"/>
              </a:ext>
            </a:extLst>
          </p:cNvPr>
          <p:cNvSpPr>
            <a:spLocks noGrp="1"/>
          </p:cNvSpPr>
          <p:nvPr>
            <p:ph type="body" sz="half" idx="2"/>
          </p:nvPr>
        </p:nvSpPr>
        <p:spPr/>
        <p:txBody>
          <a:bodyPr/>
          <a:lstStyle/>
          <a:p>
            <a:pPr marL="285750" indent="-285750">
              <a:buFont typeface="Arial" panose="020B0604020202020204" pitchFamily="34" charset="0"/>
              <a:buChar char="•"/>
            </a:pPr>
            <a:r>
              <a:rPr lang="en-US" b="1" dirty="0">
                <a:solidFill>
                  <a:schemeClr val="tx1"/>
                </a:solidFill>
              </a:rPr>
              <a:t>Blockchain technology is a shared ledger (DLT) that everyone trusts to be accurate and permanent</a:t>
            </a:r>
          </a:p>
          <a:p>
            <a:pPr marL="285750" indent="-285750">
              <a:buFont typeface="Arial" panose="020B0604020202020204" pitchFamily="34" charset="0"/>
              <a:buChar char="•"/>
            </a:pPr>
            <a:r>
              <a:rPr lang="en-US" b="1" dirty="0"/>
              <a:t>Public registry </a:t>
            </a:r>
            <a:r>
              <a:rPr lang="en-US" dirty="0"/>
              <a:t>that stores transactions in </a:t>
            </a:r>
            <a:r>
              <a:rPr lang="en-US" b="1" dirty="0"/>
              <a:t>append only </a:t>
            </a:r>
            <a:r>
              <a:rPr lang="en-US" dirty="0"/>
              <a:t>network system that creates a </a:t>
            </a:r>
            <a:r>
              <a:rPr lang="en-US" b="1" dirty="0"/>
              <a:t>shared reality </a:t>
            </a:r>
            <a:r>
              <a:rPr lang="en-US" dirty="0"/>
              <a:t>between non trusting entities</a:t>
            </a:r>
          </a:p>
          <a:p>
            <a:pPr marL="285750" indent="-285750">
              <a:buFont typeface="Arial" panose="020B0604020202020204" pitchFamily="34" charset="0"/>
              <a:buChar char="•"/>
            </a:pPr>
            <a:r>
              <a:rPr lang="en-US" dirty="0"/>
              <a:t>Bitcoin was the first to introduce it to the world. </a:t>
            </a:r>
          </a:p>
          <a:p>
            <a:pPr marL="285750" indent="-285750">
              <a:buFont typeface="Arial" panose="020B0604020202020204" pitchFamily="34" charset="0"/>
              <a:buChar char="•"/>
            </a:pPr>
            <a:r>
              <a:rPr lang="en-US" dirty="0"/>
              <a:t>Cryptoasset –  or cryptocurrency or digital asset, Underlying function of a blockchain, Does not have to represent digital cash but digital value.</a:t>
            </a:r>
          </a:p>
          <a:p>
            <a:pPr marL="285750" indent="-285750">
              <a:buFont typeface="Arial" panose="020B0604020202020204" pitchFamily="34" charset="0"/>
              <a:buChar char="•"/>
            </a:pPr>
            <a:endParaRPr lang="en-US" dirty="0"/>
          </a:p>
        </p:txBody>
      </p:sp>
      <p:sp>
        <p:nvSpPr>
          <p:cNvPr id="5" name="Footer Placeholder 4">
            <a:extLst>
              <a:ext uri="{FF2B5EF4-FFF2-40B4-BE49-F238E27FC236}">
                <a16:creationId xmlns:a16="http://schemas.microsoft.com/office/drawing/2014/main" id="{8F836D0B-27F6-418C-8F80-3B1DF1134E64}"/>
              </a:ext>
            </a:extLst>
          </p:cNvPr>
          <p:cNvSpPr>
            <a:spLocks noGrp="1"/>
          </p:cNvSpPr>
          <p:nvPr>
            <p:ph type="ftr" sz="quarter" idx="11"/>
          </p:nvPr>
        </p:nvSpPr>
        <p:spPr/>
        <p:txBody>
          <a:bodyPr/>
          <a:lstStyle/>
          <a:p>
            <a:r>
              <a:rPr lang="en-US"/>
              <a:t>Blockchain Basics         Ledger Academy      9-23-2019</a:t>
            </a:r>
          </a:p>
        </p:txBody>
      </p:sp>
      <p:pic>
        <p:nvPicPr>
          <p:cNvPr id="6" name="Content Placeholder 5">
            <a:extLst>
              <a:ext uri="{FF2B5EF4-FFF2-40B4-BE49-F238E27FC236}">
                <a16:creationId xmlns:a16="http://schemas.microsoft.com/office/drawing/2014/main" id="{F5D1A160-FFB1-43BE-B8E5-F4F00AFEB05C}"/>
              </a:ext>
            </a:extLst>
          </p:cNvPr>
          <p:cNvPicPr>
            <a:picLocks noGrp="1" noChangeAspect="1"/>
          </p:cNvPicPr>
          <p:nvPr>
            <p:ph idx="1"/>
          </p:nvPr>
        </p:nvPicPr>
        <p:blipFill>
          <a:blip r:embed="rId2"/>
          <a:stretch>
            <a:fillRect/>
          </a:stretch>
        </p:blipFill>
        <p:spPr>
          <a:xfrm>
            <a:off x="7518255" y="1160608"/>
            <a:ext cx="4145684" cy="4145684"/>
          </a:xfrm>
          <a:prstGeom prst="rect">
            <a:avLst/>
          </a:prstGeom>
        </p:spPr>
      </p:pic>
    </p:spTree>
    <p:extLst>
      <p:ext uri="{BB962C8B-B14F-4D97-AF65-F5344CB8AC3E}">
        <p14:creationId xmlns:p14="http://schemas.microsoft.com/office/powerpoint/2010/main" val="135408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195</TotalTime>
  <Words>3642</Words>
  <Application>Microsoft Office PowerPoint</Application>
  <PresentationFormat>Widescreen</PresentationFormat>
  <Paragraphs>422</Paragraphs>
  <Slides>54</Slides>
  <Notes>27</Notes>
  <HiddenSlides>0</HiddenSlides>
  <MMClips>1</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54</vt:i4>
      </vt:variant>
    </vt:vector>
  </HeadingPairs>
  <TitlesOfParts>
    <vt:vector size="66" baseType="lpstr">
      <vt:lpstr>&amp;quot</vt:lpstr>
      <vt:lpstr>Arial</vt:lpstr>
      <vt:lpstr>Arial Rounded MT Bold</vt:lpstr>
      <vt:lpstr>Calibri</vt:lpstr>
      <vt:lpstr>Calibri Light</vt:lpstr>
      <vt:lpstr>Comic Sans MS</vt:lpstr>
      <vt:lpstr>Copperplate Gothic Bold</vt:lpstr>
      <vt:lpstr>Copperplate Gothic Light</vt:lpstr>
      <vt:lpstr>Noto Sans Symbols</vt:lpstr>
      <vt:lpstr>Open Sans</vt:lpstr>
      <vt:lpstr>Proxima Nova</vt:lpstr>
      <vt:lpstr>Office Theme</vt:lpstr>
      <vt:lpstr>Blockchain Basics</vt:lpstr>
      <vt:lpstr>Agenda</vt:lpstr>
      <vt:lpstr>Agenda</vt:lpstr>
      <vt:lpstr>PowerPoint Presentation</vt:lpstr>
      <vt:lpstr>Princeton Blockchain Community</vt:lpstr>
      <vt:lpstr>PowerPoint Presentation</vt:lpstr>
      <vt:lpstr>Agenda</vt:lpstr>
      <vt:lpstr>Introduction</vt:lpstr>
      <vt:lpstr>Innovation to Computer Science</vt:lpstr>
      <vt:lpstr>Distributed Ledger Technology</vt:lpstr>
      <vt:lpstr>Distributed Ledger Technology</vt:lpstr>
      <vt:lpstr>Origin of Internet</vt:lpstr>
      <vt:lpstr>WEB 1.0</vt:lpstr>
      <vt:lpstr>WEB 2.0</vt:lpstr>
      <vt:lpstr>WEB 2.0</vt:lpstr>
      <vt:lpstr>WEB 3.0</vt:lpstr>
      <vt:lpstr>History Of Bitcoin</vt:lpstr>
      <vt:lpstr>PowerPoint Presentation</vt:lpstr>
      <vt:lpstr>The White Paper   </vt:lpstr>
      <vt:lpstr>BITCOIN ECOSYSTEM </vt:lpstr>
      <vt:lpstr>How it works</vt:lpstr>
      <vt:lpstr>Denominations of Bitcoin</vt:lpstr>
      <vt:lpstr>How It works</vt:lpstr>
      <vt:lpstr>Bitcoins Blockchain System</vt:lpstr>
      <vt:lpstr>Consensus</vt:lpstr>
      <vt:lpstr>Cryptography DIGITAL SECRETS</vt:lpstr>
      <vt:lpstr>PowerPoint Presentation</vt:lpstr>
      <vt:lpstr> Public Keys and Private Keys Address</vt:lpstr>
      <vt:lpstr>Stored on the blockchain</vt:lpstr>
      <vt:lpstr>PowerPoint Presentation</vt:lpstr>
      <vt:lpstr>Agenda</vt:lpstr>
      <vt:lpstr>Types of Blockchains</vt:lpstr>
      <vt:lpstr>Types of Blockchains</vt:lpstr>
      <vt:lpstr>PowerPoint Presentation</vt:lpstr>
      <vt:lpstr>Vitalik Buterin </vt:lpstr>
      <vt:lpstr>Dapps</vt:lpstr>
      <vt:lpstr>ICO and Tokens</vt:lpstr>
      <vt:lpstr>Token Values:</vt:lpstr>
      <vt:lpstr> The Hyperledger Greenhouse</vt:lpstr>
      <vt:lpstr>PowerPoint Presentation</vt:lpstr>
      <vt:lpstr>PowerPoint Presentation</vt:lpstr>
      <vt:lpstr>Hyperledger Global Forum 2020</vt:lpstr>
      <vt:lpstr>PowerPoint Presentation</vt:lpstr>
      <vt:lpstr>Agenda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Agenda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Blockchain Basics</dc:title>
  <dc:creator>Bobbi Muscara</dc:creator>
  <cp:lastModifiedBy>Bobbi Muscara</cp:lastModifiedBy>
  <cp:revision>5</cp:revision>
  <dcterms:created xsi:type="dcterms:W3CDTF">2019-09-23T20:08:04Z</dcterms:created>
  <dcterms:modified xsi:type="dcterms:W3CDTF">2019-10-29T01:16:31Z</dcterms:modified>
</cp:coreProperties>
</file>