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60" r:id="rId5"/>
    <p:sldId id="262" r:id="rId6"/>
    <p:sldId id="268" r:id="rId7"/>
    <p:sldId id="265" r:id="rId8"/>
    <p:sldId id="263" r:id="rId9"/>
    <p:sldId id="266" r:id="rId10"/>
    <p:sldId id="264" r:id="rId11"/>
    <p:sldId id="270"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161" d="100"/>
          <a:sy n="161" d="100"/>
        </p:scale>
        <p:origin x="15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D094F83-3BB2-4268-A3E5-BBDD571ED137}" type="datetimeFigureOut">
              <a:rPr lang="en-US" smtClean="0"/>
              <a:t>6/6/2019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15B247-7F4D-4004-98FE-3BF8D3433381}"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481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094F83-3BB2-4268-A3E5-BBDD571ED137}" type="datetimeFigureOut">
              <a:rPr lang="en-US" smtClean="0"/>
              <a:t>6/6/2019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15B247-7F4D-4004-98FE-3BF8D3433381}" type="slidenum">
              <a:rPr lang="en-US" smtClean="0"/>
              <a:t>‹#›</a:t>
            </a:fld>
            <a:endParaRPr lang="en-US"/>
          </a:p>
        </p:txBody>
      </p:sp>
    </p:spTree>
    <p:extLst>
      <p:ext uri="{BB962C8B-B14F-4D97-AF65-F5344CB8AC3E}">
        <p14:creationId xmlns:p14="http://schemas.microsoft.com/office/powerpoint/2010/main" val="3918084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094F83-3BB2-4268-A3E5-BBDD571ED137}" type="datetimeFigureOut">
              <a:rPr lang="en-US" smtClean="0"/>
              <a:t>6/6/2019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15B247-7F4D-4004-98FE-3BF8D3433381}" type="slidenum">
              <a:rPr lang="en-US" smtClean="0"/>
              <a:t>‹#›</a:t>
            </a:fld>
            <a:endParaRPr lang="en-US"/>
          </a:p>
        </p:txBody>
      </p:sp>
    </p:spTree>
    <p:extLst>
      <p:ext uri="{BB962C8B-B14F-4D97-AF65-F5344CB8AC3E}">
        <p14:creationId xmlns:p14="http://schemas.microsoft.com/office/powerpoint/2010/main" val="1996288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094F83-3BB2-4268-A3E5-BBDD571ED137}" type="datetimeFigureOut">
              <a:rPr lang="en-US" smtClean="0"/>
              <a:t>6/6/2019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15B247-7F4D-4004-98FE-3BF8D3433381}" type="slidenum">
              <a:rPr lang="en-US" smtClean="0"/>
              <a:t>‹#›</a:t>
            </a:fld>
            <a:endParaRPr lang="en-US"/>
          </a:p>
        </p:txBody>
      </p:sp>
    </p:spTree>
    <p:extLst>
      <p:ext uri="{BB962C8B-B14F-4D97-AF65-F5344CB8AC3E}">
        <p14:creationId xmlns:p14="http://schemas.microsoft.com/office/powerpoint/2010/main" val="2956266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094F83-3BB2-4268-A3E5-BBDD571ED137}" type="datetimeFigureOut">
              <a:rPr lang="en-US" smtClean="0"/>
              <a:t>6/6/2019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15B247-7F4D-4004-98FE-3BF8D3433381}"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3304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D094F83-3BB2-4268-A3E5-BBDD571ED137}" type="datetimeFigureOut">
              <a:rPr lang="en-US" smtClean="0"/>
              <a:t>6/6/2019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15B247-7F4D-4004-98FE-3BF8D3433381}" type="slidenum">
              <a:rPr lang="en-US" smtClean="0"/>
              <a:t>‹#›</a:t>
            </a:fld>
            <a:endParaRPr lang="en-US"/>
          </a:p>
        </p:txBody>
      </p:sp>
    </p:spTree>
    <p:extLst>
      <p:ext uri="{BB962C8B-B14F-4D97-AF65-F5344CB8AC3E}">
        <p14:creationId xmlns:p14="http://schemas.microsoft.com/office/powerpoint/2010/main" val="60100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D094F83-3BB2-4268-A3E5-BBDD571ED137}" type="datetimeFigureOut">
              <a:rPr lang="en-US" smtClean="0"/>
              <a:t>6/6/2019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15B247-7F4D-4004-98FE-3BF8D3433381}" type="slidenum">
              <a:rPr lang="en-US" smtClean="0"/>
              <a:t>‹#›</a:t>
            </a:fld>
            <a:endParaRPr lang="en-US"/>
          </a:p>
        </p:txBody>
      </p:sp>
    </p:spTree>
    <p:extLst>
      <p:ext uri="{BB962C8B-B14F-4D97-AF65-F5344CB8AC3E}">
        <p14:creationId xmlns:p14="http://schemas.microsoft.com/office/powerpoint/2010/main" val="2682889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D094F83-3BB2-4268-A3E5-BBDD571ED137}" type="datetimeFigureOut">
              <a:rPr lang="en-US" smtClean="0"/>
              <a:t>6/6/2019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15B247-7F4D-4004-98FE-3BF8D3433381}" type="slidenum">
              <a:rPr lang="en-US" smtClean="0"/>
              <a:t>‹#›</a:t>
            </a:fld>
            <a:endParaRPr lang="en-US"/>
          </a:p>
        </p:txBody>
      </p:sp>
    </p:spTree>
    <p:extLst>
      <p:ext uri="{BB962C8B-B14F-4D97-AF65-F5344CB8AC3E}">
        <p14:creationId xmlns:p14="http://schemas.microsoft.com/office/powerpoint/2010/main" val="734811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D094F83-3BB2-4268-A3E5-BBDD571ED137}" type="datetimeFigureOut">
              <a:rPr lang="en-US" smtClean="0"/>
              <a:t>6/6/2019</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6F15B247-7F4D-4004-98FE-3BF8D3433381}" type="slidenum">
              <a:rPr lang="en-US" smtClean="0"/>
              <a:t>‹#›</a:t>
            </a:fld>
            <a:endParaRPr lang="en-US"/>
          </a:p>
        </p:txBody>
      </p:sp>
    </p:spTree>
    <p:extLst>
      <p:ext uri="{BB962C8B-B14F-4D97-AF65-F5344CB8AC3E}">
        <p14:creationId xmlns:p14="http://schemas.microsoft.com/office/powerpoint/2010/main" val="2586010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D094F83-3BB2-4268-A3E5-BBDD571ED137}" type="datetimeFigureOut">
              <a:rPr lang="en-US" smtClean="0"/>
              <a:t>6/6/2019</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F15B247-7F4D-4004-98FE-3BF8D3433381}" type="slidenum">
              <a:rPr lang="en-US" smtClean="0"/>
              <a:t>‹#›</a:t>
            </a:fld>
            <a:endParaRPr lang="en-US"/>
          </a:p>
        </p:txBody>
      </p:sp>
    </p:spTree>
    <p:extLst>
      <p:ext uri="{BB962C8B-B14F-4D97-AF65-F5344CB8AC3E}">
        <p14:creationId xmlns:p14="http://schemas.microsoft.com/office/powerpoint/2010/main" val="1611022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094F83-3BB2-4268-A3E5-BBDD571ED137}" type="datetimeFigureOut">
              <a:rPr lang="en-US" smtClean="0"/>
              <a:t>6/6/2019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15B247-7F4D-4004-98FE-3BF8D3433381}" type="slidenum">
              <a:rPr lang="en-US" smtClean="0"/>
              <a:t>‹#›</a:t>
            </a:fld>
            <a:endParaRPr lang="en-US"/>
          </a:p>
        </p:txBody>
      </p:sp>
    </p:spTree>
    <p:extLst>
      <p:ext uri="{BB962C8B-B14F-4D97-AF65-F5344CB8AC3E}">
        <p14:creationId xmlns:p14="http://schemas.microsoft.com/office/powerpoint/2010/main" val="2018156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D094F83-3BB2-4268-A3E5-BBDD571ED137}" type="datetimeFigureOut">
              <a:rPr lang="en-US" smtClean="0"/>
              <a:t>6/6/2019</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F15B247-7F4D-4004-98FE-3BF8D3433381}"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6779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lists.hyperledger.org/g/grid/topics" TargetMode="External"/><Relationship Id="rId3" Type="http://schemas.openxmlformats.org/officeDocument/2006/relationships/hyperlink" Target="https://github.com/hyperledger/grid" TargetMode="External"/><Relationship Id="rId7" Type="http://schemas.openxmlformats.org/officeDocument/2006/relationships/hyperlink" Target="https://jira.hyperledger.org/projects/GRID/issues/" TargetMode="External"/><Relationship Id="rId2" Type="http://schemas.openxmlformats.org/officeDocument/2006/relationships/hyperlink" Target="https://grid.hyperledger.org/" TargetMode="External"/><Relationship Id="rId1" Type="http://schemas.openxmlformats.org/officeDocument/2006/relationships/slideLayout" Target="../slideLayouts/slideLayout2.xml"/><Relationship Id="rId6" Type="http://schemas.openxmlformats.org/officeDocument/2006/relationships/hyperlink" Target="https://github.com/hyperledger/grid-contrib/" TargetMode="External"/><Relationship Id="rId5" Type="http://schemas.openxmlformats.org/officeDocument/2006/relationships/hyperlink" Target="https://github.com/hyperledger/grid-rfcs/" TargetMode="External"/><Relationship Id="rId10" Type="http://schemas.openxmlformats.org/officeDocument/2006/relationships/hyperlink" Target="https://www.hyperledger.org/projects/grid" TargetMode="External"/><Relationship Id="rId4" Type="http://schemas.openxmlformats.org/officeDocument/2006/relationships/hyperlink" Target="https://github.com/hyperledger/grid-website" TargetMode="External"/><Relationship Id="rId9" Type="http://schemas.openxmlformats.org/officeDocument/2006/relationships/hyperlink" Target="https://chat.hyperledger.org/channel/grid"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hyperlink" Target="https://github.com/hyperledger/grid-rfcs/pull/5"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4" name="Rectangle 76">
            <a:extLst>
              <a:ext uri="{FF2B5EF4-FFF2-40B4-BE49-F238E27FC236}">
                <a16:creationId xmlns:a16="http://schemas.microsoft.com/office/drawing/2014/main" id="{C4AAA502-5435-489E-9538-3A40E6C714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E86DDA-67C2-4180-8074-C14BB4CC9B06}"/>
              </a:ext>
            </a:extLst>
          </p:cNvPr>
          <p:cNvSpPr>
            <a:spLocks noGrp="1"/>
          </p:cNvSpPr>
          <p:nvPr>
            <p:ph type="ctrTitle"/>
          </p:nvPr>
        </p:nvSpPr>
        <p:spPr>
          <a:xfrm>
            <a:off x="633999" y="4550229"/>
            <a:ext cx="10909073" cy="1057655"/>
          </a:xfrm>
        </p:spPr>
        <p:txBody>
          <a:bodyPr>
            <a:normAutofit/>
          </a:bodyPr>
          <a:lstStyle/>
          <a:p>
            <a:r>
              <a:rPr lang="en-US" sz="6000" dirty="0"/>
              <a:t>Hyperledger’s Supply Chain Project</a:t>
            </a:r>
          </a:p>
        </p:txBody>
      </p:sp>
      <p:sp>
        <p:nvSpPr>
          <p:cNvPr id="3" name="Subtitle 2">
            <a:extLst>
              <a:ext uri="{FF2B5EF4-FFF2-40B4-BE49-F238E27FC236}">
                <a16:creationId xmlns:a16="http://schemas.microsoft.com/office/drawing/2014/main" id="{03F513C3-76DE-4948-96BF-E03FF8744F37}"/>
              </a:ext>
            </a:extLst>
          </p:cNvPr>
          <p:cNvSpPr>
            <a:spLocks noGrp="1"/>
          </p:cNvSpPr>
          <p:nvPr>
            <p:ph type="subTitle" idx="1"/>
          </p:nvPr>
        </p:nvSpPr>
        <p:spPr>
          <a:xfrm>
            <a:off x="633999" y="5727515"/>
            <a:ext cx="10925101" cy="515477"/>
          </a:xfrm>
        </p:spPr>
        <p:txBody>
          <a:bodyPr>
            <a:normAutofit/>
          </a:bodyPr>
          <a:lstStyle/>
          <a:p>
            <a:r>
              <a:rPr lang="en-US" sz="2000" dirty="0">
                <a:solidFill>
                  <a:schemeClr val="tx1">
                    <a:lumMod val="85000"/>
                    <a:lumOff val="15000"/>
                  </a:schemeClr>
                </a:solidFill>
              </a:rPr>
              <a:t>david_cecchi@cargill.com</a:t>
            </a:r>
          </a:p>
        </p:txBody>
      </p:sp>
      <p:pic>
        <p:nvPicPr>
          <p:cNvPr id="1032" name="Picture 8" descr="https://media.git.cglcloud.com/user/10/files/c2b4d900-4fce-11e9-977a-68b57f200238">
            <a:extLst>
              <a:ext uri="{FF2B5EF4-FFF2-40B4-BE49-F238E27FC236}">
                <a16:creationId xmlns:a16="http://schemas.microsoft.com/office/drawing/2014/main" id="{60ECCD31-D73C-4302-8A57-32F61EFCB25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5458" y="1158916"/>
            <a:ext cx="9820766" cy="2774366"/>
          </a:xfrm>
          <a:prstGeom prst="rect">
            <a:avLst/>
          </a:prstGeom>
          <a:noFill/>
          <a:extLst>
            <a:ext uri="{909E8E84-426E-40DD-AFC4-6F175D3DCCD1}">
              <a14:hiddenFill xmlns:a14="http://schemas.microsoft.com/office/drawing/2010/main">
                <a:solidFill>
                  <a:srgbClr val="FFFFFF"/>
                </a:solidFill>
              </a14:hiddenFill>
            </a:ext>
          </a:extLst>
        </p:spPr>
      </p:pic>
      <p:cxnSp>
        <p:nvCxnSpPr>
          <p:cNvPr id="1035" name="Straight Connector 78">
            <a:extLst>
              <a:ext uri="{FF2B5EF4-FFF2-40B4-BE49-F238E27FC236}">
                <a16:creationId xmlns:a16="http://schemas.microsoft.com/office/drawing/2014/main" id="{C9AC0290-4702-4519-B0F4-C2A4688099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086" y="5618770"/>
            <a:ext cx="105156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1036" name="Rectangle 80">
            <a:extLst>
              <a:ext uri="{FF2B5EF4-FFF2-40B4-BE49-F238E27FC236}">
                <a16:creationId xmlns:a16="http://schemas.microsoft.com/office/drawing/2014/main" id="{DE42378B-2E28-4810-8421-7A473A40E3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 name="Rectangle 82">
            <a:extLst>
              <a:ext uri="{FF2B5EF4-FFF2-40B4-BE49-F238E27FC236}">
                <a16:creationId xmlns:a16="http://schemas.microsoft.com/office/drawing/2014/main" id="{0D91DD17-237F-4811-BC0E-128EB1BD7C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110762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38B49-A4BA-4282-9C9A-01C3D991BCCB}"/>
              </a:ext>
            </a:extLst>
          </p:cNvPr>
          <p:cNvSpPr>
            <a:spLocks noGrp="1"/>
          </p:cNvSpPr>
          <p:nvPr>
            <p:ph type="title"/>
          </p:nvPr>
        </p:nvSpPr>
        <p:spPr/>
        <p:txBody>
          <a:bodyPr/>
          <a:lstStyle/>
          <a:p>
            <a:r>
              <a:rPr lang="en-US" dirty="0"/>
              <a:t>Look at All These Links!</a:t>
            </a:r>
          </a:p>
        </p:txBody>
      </p:sp>
      <p:sp>
        <p:nvSpPr>
          <p:cNvPr id="4" name="Google Shape;193;p34">
            <a:extLst>
              <a:ext uri="{FF2B5EF4-FFF2-40B4-BE49-F238E27FC236}">
                <a16:creationId xmlns:a16="http://schemas.microsoft.com/office/drawing/2014/main" id="{D82ED2A8-7E6F-4C36-8E6F-E078947D4A35}"/>
              </a:ext>
            </a:extLst>
          </p:cNvPr>
          <p:cNvSpPr txBox="1">
            <a:spLocks noGrp="1"/>
          </p:cNvSpPr>
          <p:nvPr>
            <p:ph idx="1"/>
          </p:nvPr>
        </p:nvSpPr>
        <p:spPr>
          <a:xfrm>
            <a:off x="1096963" y="1846263"/>
            <a:ext cx="10058400" cy="4022725"/>
          </a:xfrm>
          <a:prstGeom prst="rect">
            <a:avLst/>
          </a:prstGeom>
          <a:noFill/>
          <a:ln>
            <a:noFill/>
          </a:ln>
        </p:spPr>
        <p:txBody>
          <a:bodyPr spcFirstLastPara="1" wrap="square" lIns="121900" tIns="121900" rIns="121900" bIns="121900" anchor="t" anchorCtr="0">
            <a:noAutofit/>
          </a:bodyPr>
          <a:lstStyle/>
          <a:p>
            <a:pPr>
              <a:lnSpc>
                <a:spcPct val="100000"/>
              </a:lnSpc>
              <a:spcBef>
                <a:spcPts val="0"/>
              </a:spcBef>
              <a:spcAft>
                <a:spcPts val="0"/>
              </a:spcAft>
            </a:pPr>
            <a:r>
              <a:rPr lang="en" sz="2400" dirty="0"/>
              <a:t>Website - </a:t>
            </a:r>
            <a:r>
              <a:rPr lang="en" sz="2400" u="sng" dirty="0">
                <a:solidFill>
                  <a:schemeClr val="hlink"/>
                </a:solidFill>
                <a:hlinkClick r:id="rId2"/>
              </a:rPr>
              <a:t>https://grid.hyperledger.org/</a:t>
            </a:r>
            <a:endParaRPr sz="2400" dirty="0"/>
          </a:p>
          <a:p>
            <a:pPr>
              <a:lnSpc>
                <a:spcPct val="100000"/>
              </a:lnSpc>
              <a:spcBef>
                <a:spcPts val="0"/>
              </a:spcBef>
              <a:spcAft>
                <a:spcPts val="0"/>
              </a:spcAft>
            </a:pPr>
            <a:r>
              <a:rPr lang="en" sz="2400" dirty="0"/>
              <a:t>Grid Repo - </a:t>
            </a:r>
            <a:r>
              <a:rPr lang="en" sz="2400" u="sng" dirty="0">
                <a:solidFill>
                  <a:schemeClr val="hlink"/>
                </a:solidFill>
                <a:hlinkClick r:id="rId3"/>
              </a:rPr>
              <a:t>https://github.com/hyperledger/grid</a:t>
            </a:r>
            <a:endParaRPr sz="2400" dirty="0"/>
          </a:p>
          <a:p>
            <a:pPr>
              <a:lnSpc>
                <a:spcPct val="100000"/>
              </a:lnSpc>
              <a:spcBef>
                <a:spcPts val="0"/>
              </a:spcBef>
              <a:spcAft>
                <a:spcPts val="0"/>
              </a:spcAft>
            </a:pPr>
            <a:r>
              <a:rPr lang="en" sz="2400" dirty="0"/>
              <a:t>Grid Website Repo -</a:t>
            </a:r>
            <a:r>
              <a:rPr lang="en" sz="2400" u="sng" dirty="0">
                <a:solidFill>
                  <a:schemeClr val="hlink"/>
                </a:solidFill>
                <a:hlinkClick r:id="rId4"/>
              </a:rPr>
              <a:t> https://github.com/hyperledger/grid-website</a:t>
            </a:r>
            <a:endParaRPr sz="2400" dirty="0"/>
          </a:p>
          <a:p>
            <a:pPr>
              <a:lnSpc>
                <a:spcPct val="100000"/>
              </a:lnSpc>
              <a:spcBef>
                <a:spcPts val="0"/>
              </a:spcBef>
              <a:spcAft>
                <a:spcPts val="0"/>
              </a:spcAft>
            </a:pPr>
            <a:r>
              <a:rPr lang="en" sz="2400" dirty="0"/>
              <a:t>Grid RFC Repo - </a:t>
            </a:r>
            <a:r>
              <a:rPr lang="en" sz="2400" u="sng" dirty="0">
                <a:solidFill>
                  <a:schemeClr val="hlink"/>
                </a:solidFill>
                <a:hlinkClick r:id="rId5"/>
              </a:rPr>
              <a:t>https://github.com/hyperledger/grid-rfcs/</a:t>
            </a:r>
            <a:endParaRPr sz="2400" dirty="0"/>
          </a:p>
          <a:p>
            <a:pPr>
              <a:lnSpc>
                <a:spcPct val="100000"/>
              </a:lnSpc>
              <a:spcBef>
                <a:spcPts val="0"/>
              </a:spcBef>
              <a:spcAft>
                <a:spcPts val="0"/>
              </a:spcAft>
            </a:pPr>
            <a:r>
              <a:rPr lang="en" sz="2400" dirty="0"/>
              <a:t>Grid Contrib Repo - </a:t>
            </a:r>
            <a:r>
              <a:rPr lang="en" sz="2400" dirty="0">
                <a:solidFill>
                  <a:schemeClr val="dk1"/>
                </a:solidFill>
              </a:rPr>
              <a:t> </a:t>
            </a:r>
            <a:r>
              <a:rPr lang="en" sz="2400" u="sng" dirty="0">
                <a:solidFill>
                  <a:schemeClr val="hlink"/>
                </a:solidFill>
                <a:hlinkClick r:id="rId6"/>
              </a:rPr>
              <a:t>https://github.com/hyperledger/grid-contrib/</a:t>
            </a:r>
            <a:endParaRPr sz="2400" dirty="0">
              <a:solidFill>
                <a:schemeClr val="dk1"/>
              </a:solidFill>
            </a:endParaRPr>
          </a:p>
          <a:p>
            <a:pPr>
              <a:lnSpc>
                <a:spcPct val="100000"/>
              </a:lnSpc>
              <a:spcBef>
                <a:spcPts val="0"/>
              </a:spcBef>
              <a:spcAft>
                <a:spcPts val="0"/>
              </a:spcAft>
            </a:pPr>
            <a:r>
              <a:rPr lang="en" sz="2400" dirty="0"/>
              <a:t>Jira - </a:t>
            </a:r>
            <a:r>
              <a:rPr lang="en" sz="2400" u="sng" dirty="0">
                <a:solidFill>
                  <a:schemeClr val="hlink"/>
                </a:solidFill>
                <a:hlinkClick r:id="rId7"/>
              </a:rPr>
              <a:t>https://jira.hyperledger.org/projects/GRID/issues/</a:t>
            </a:r>
            <a:endParaRPr sz="2400" dirty="0"/>
          </a:p>
          <a:p>
            <a:pPr>
              <a:lnSpc>
                <a:spcPct val="100000"/>
              </a:lnSpc>
              <a:spcBef>
                <a:spcPts val="0"/>
              </a:spcBef>
              <a:spcAft>
                <a:spcPts val="0"/>
              </a:spcAft>
            </a:pPr>
            <a:r>
              <a:rPr lang="en" sz="2400" dirty="0"/>
              <a:t>Mailing List - </a:t>
            </a:r>
            <a:r>
              <a:rPr lang="en" sz="2400" u="sng" dirty="0">
                <a:solidFill>
                  <a:schemeClr val="hlink"/>
                </a:solidFill>
                <a:hlinkClick r:id="rId8"/>
              </a:rPr>
              <a:t>https://lists.hyperledger.org/g/grid/topics</a:t>
            </a:r>
            <a:endParaRPr sz="2400" dirty="0"/>
          </a:p>
          <a:p>
            <a:pPr>
              <a:lnSpc>
                <a:spcPct val="100000"/>
              </a:lnSpc>
              <a:spcBef>
                <a:spcPts val="0"/>
              </a:spcBef>
              <a:spcAft>
                <a:spcPts val="0"/>
              </a:spcAft>
            </a:pPr>
            <a:r>
              <a:rPr lang="en" sz="2400" dirty="0"/>
              <a:t>Chat - </a:t>
            </a:r>
            <a:r>
              <a:rPr lang="en" sz="2400" u="sng" dirty="0">
                <a:solidFill>
                  <a:schemeClr val="hlink"/>
                </a:solidFill>
                <a:hlinkClick r:id="rId9"/>
              </a:rPr>
              <a:t>https://chat.hyperledger.org/channel/grid</a:t>
            </a:r>
            <a:endParaRPr sz="2400" dirty="0"/>
          </a:p>
          <a:p>
            <a:pPr>
              <a:lnSpc>
                <a:spcPct val="100000"/>
              </a:lnSpc>
              <a:spcBef>
                <a:spcPts val="0"/>
              </a:spcBef>
              <a:spcAft>
                <a:spcPts val="0"/>
              </a:spcAft>
            </a:pPr>
            <a:r>
              <a:rPr lang="en" sz="2400" dirty="0"/>
              <a:t>Project Page - </a:t>
            </a:r>
            <a:r>
              <a:rPr lang="en" sz="2400" u="sng" dirty="0">
                <a:solidFill>
                  <a:schemeClr val="hlink"/>
                </a:solidFill>
                <a:hlinkClick r:id="rId10"/>
              </a:rPr>
              <a:t>https://www.hyperledger.org/projects/grid</a:t>
            </a:r>
            <a:endParaRPr sz="2400" dirty="0"/>
          </a:p>
        </p:txBody>
      </p:sp>
    </p:spTree>
    <p:extLst>
      <p:ext uri="{BB962C8B-B14F-4D97-AF65-F5344CB8AC3E}">
        <p14:creationId xmlns:p14="http://schemas.microsoft.com/office/powerpoint/2010/main" val="744756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38B49-A4BA-4282-9C9A-01C3D991BCCB}"/>
              </a:ext>
            </a:extLst>
          </p:cNvPr>
          <p:cNvSpPr>
            <a:spLocks noGrp="1"/>
          </p:cNvSpPr>
          <p:nvPr>
            <p:ph type="title"/>
          </p:nvPr>
        </p:nvSpPr>
        <p:spPr/>
        <p:txBody>
          <a:bodyPr/>
          <a:lstStyle/>
          <a:p>
            <a:r>
              <a:rPr lang="en-US" dirty="0"/>
              <a:t>Thanks</a:t>
            </a:r>
          </a:p>
        </p:txBody>
      </p:sp>
    </p:spTree>
    <p:extLst>
      <p:ext uri="{BB962C8B-B14F-4D97-AF65-F5344CB8AC3E}">
        <p14:creationId xmlns:p14="http://schemas.microsoft.com/office/powerpoint/2010/main" val="802700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38B49-A4BA-4282-9C9A-01C3D991BCCB}"/>
              </a:ext>
            </a:extLst>
          </p:cNvPr>
          <p:cNvSpPr>
            <a:spLocks noGrp="1"/>
          </p:cNvSpPr>
          <p:nvPr>
            <p:ph type="title"/>
          </p:nvPr>
        </p:nvSpPr>
        <p:spPr/>
        <p:txBody>
          <a:bodyPr/>
          <a:lstStyle/>
          <a:p>
            <a:r>
              <a:rPr lang="en-US" dirty="0"/>
              <a:t>Introducing Hyperledger Grid</a:t>
            </a:r>
          </a:p>
        </p:txBody>
      </p:sp>
      <p:sp>
        <p:nvSpPr>
          <p:cNvPr id="5" name="Content Placeholder 4">
            <a:extLst>
              <a:ext uri="{FF2B5EF4-FFF2-40B4-BE49-F238E27FC236}">
                <a16:creationId xmlns:a16="http://schemas.microsoft.com/office/drawing/2014/main" id="{00685FB9-38AD-46F2-8597-8D883B114ABD}"/>
              </a:ext>
            </a:extLst>
          </p:cNvPr>
          <p:cNvSpPr>
            <a:spLocks noGrp="1"/>
          </p:cNvSpPr>
          <p:nvPr>
            <p:ph idx="1"/>
          </p:nvPr>
        </p:nvSpPr>
        <p:spPr/>
        <p:txBody>
          <a:bodyPr>
            <a:normAutofit lnSpcReduction="10000"/>
          </a:bodyPr>
          <a:lstStyle/>
          <a:p>
            <a:pPr marL="0" indent="0">
              <a:buNone/>
            </a:pPr>
            <a:r>
              <a:rPr lang="en-US" b="1" dirty="0"/>
              <a:t>The Problem</a:t>
            </a:r>
          </a:p>
          <a:p>
            <a:r>
              <a:rPr lang="en-US" dirty="0"/>
              <a:t>Lack of frameworks, components, </a:t>
            </a:r>
            <a:r>
              <a:rPr lang="en-US" dirty="0" err="1"/>
              <a:t>etc</a:t>
            </a:r>
            <a:r>
              <a:rPr lang="en-US" dirty="0"/>
              <a:t> in Hyperledger to rapidly build Supply Chain solutions</a:t>
            </a:r>
          </a:p>
          <a:p>
            <a:endParaRPr lang="en-US" dirty="0"/>
          </a:p>
          <a:p>
            <a:pPr marL="0" indent="0">
              <a:buNone/>
            </a:pPr>
            <a:r>
              <a:rPr lang="en-US" b="1" dirty="0"/>
              <a:t>The Solution – Hyperledger Grid</a:t>
            </a:r>
          </a:p>
          <a:p>
            <a:pPr fontAlgn="base"/>
            <a:r>
              <a:rPr lang="en-US" dirty="0"/>
              <a:t>Higher level abstractions than conventionally provided by the lower-level blockchain platforms</a:t>
            </a:r>
          </a:p>
          <a:p>
            <a:pPr fontAlgn="base"/>
            <a:endParaRPr lang="en-US" dirty="0"/>
          </a:p>
          <a:p>
            <a:pPr fontAlgn="base"/>
            <a:r>
              <a:rPr lang="en-US" dirty="0"/>
              <a:t>Distributed problems related to multi-party interactions, i.e. not as a replacement for internal company systems</a:t>
            </a:r>
          </a:p>
          <a:p>
            <a:pPr fontAlgn="base"/>
            <a:endParaRPr lang="en-US" dirty="0"/>
          </a:p>
          <a:p>
            <a:pPr fontAlgn="base"/>
            <a:r>
              <a:rPr lang="en-US" dirty="0"/>
              <a:t>Compositions of features required by supply chain usages</a:t>
            </a:r>
          </a:p>
          <a:p>
            <a:pPr fontAlgn="base"/>
            <a:endParaRPr lang="en-US" dirty="0"/>
          </a:p>
          <a:p>
            <a:endParaRPr lang="en-US" b="1" dirty="0"/>
          </a:p>
          <a:p>
            <a:endParaRPr lang="en-US" dirty="0"/>
          </a:p>
          <a:p>
            <a:endParaRPr lang="en-US" dirty="0"/>
          </a:p>
          <a:p>
            <a:endParaRPr lang="en-US" dirty="0"/>
          </a:p>
        </p:txBody>
      </p:sp>
    </p:spTree>
    <p:extLst>
      <p:ext uri="{BB962C8B-B14F-4D97-AF65-F5344CB8AC3E}">
        <p14:creationId xmlns:p14="http://schemas.microsoft.com/office/powerpoint/2010/main" val="1764851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38B49-A4BA-4282-9C9A-01C3D991BCCB}"/>
              </a:ext>
            </a:extLst>
          </p:cNvPr>
          <p:cNvSpPr>
            <a:spLocks noGrp="1"/>
          </p:cNvSpPr>
          <p:nvPr>
            <p:ph type="title"/>
          </p:nvPr>
        </p:nvSpPr>
        <p:spPr/>
        <p:txBody>
          <a:bodyPr/>
          <a:lstStyle/>
          <a:p>
            <a:r>
              <a:rPr lang="en-US" dirty="0"/>
              <a:t>So it’s an Application?</a:t>
            </a:r>
          </a:p>
        </p:txBody>
      </p:sp>
      <p:sp>
        <p:nvSpPr>
          <p:cNvPr id="3" name="Content Placeholder 2">
            <a:extLst>
              <a:ext uri="{FF2B5EF4-FFF2-40B4-BE49-F238E27FC236}">
                <a16:creationId xmlns:a16="http://schemas.microsoft.com/office/drawing/2014/main" id="{D2E4AC89-6380-4C3E-9D50-280E01B9C1A7}"/>
              </a:ext>
            </a:extLst>
          </p:cNvPr>
          <p:cNvSpPr>
            <a:spLocks noGrp="1"/>
          </p:cNvSpPr>
          <p:nvPr>
            <p:ph idx="1"/>
          </p:nvPr>
        </p:nvSpPr>
        <p:spPr/>
        <p:txBody>
          <a:bodyPr/>
          <a:lstStyle/>
          <a:p>
            <a:r>
              <a:rPr lang="en-US" dirty="0"/>
              <a:t>Grid is an ecosystem of technologies, frameworks, and libraries that work together, letting application developers make the choice as to which components are most appropriate for their industry or market model.</a:t>
            </a:r>
          </a:p>
          <a:p>
            <a:r>
              <a:rPr lang="en-US" dirty="0"/>
              <a:t>It’s not a blockchain.  It uses a blockchain.</a:t>
            </a:r>
          </a:p>
          <a:p>
            <a:r>
              <a:rPr lang="en-US" dirty="0"/>
              <a:t>It’s not an application.  Developers would use Grid frameworks to build applications.</a:t>
            </a:r>
          </a:p>
        </p:txBody>
      </p:sp>
    </p:spTree>
    <p:extLst>
      <p:ext uri="{BB962C8B-B14F-4D97-AF65-F5344CB8AC3E}">
        <p14:creationId xmlns:p14="http://schemas.microsoft.com/office/powerpoint/2010/main" val="1067955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38B49-A4BA-4282-9C9A-01C3D991BCCB}"/>
              </a:ext>
            </a:extLst>
          </p:cNvPr>
          <p:cNvSpPr>
            <a:spLocks noGrp="1"/>
          </p:cNvSpPr>
          <p:nvPr>
            <p:ph type="title"/>
          </p:nvPr>
        </p:nvSpPr>
        <p:spPr/>
        <p:txBody>
          <a:bodyPr/>
          <a:lstStyle/>
          <a:p>
            <a:r>
              <a:rPr lang="en-US" dirty="0"/>
              <a:t>The Stack</a:t>
            </a:r>
          </a:p>
        </p:txBody>
      </p:sp>
      <p:sp>
        <p:nvSpPr>
          <p:cNvPr id="3" name="Rectangle: Rounded Corners 2">
            <a:extLst>
              <a:ext uri="{FF2B5EF4-FFF2-40B4-BE49-F238E27FC236}">
                <a16:creationId xmlns:a16="http://schemas.microsoft.com/office/drawing/2014/main" id="{78D0E02C-D5DE-4655-9C56-6301931BBAED}"/>
              </a:ext>
            </a:extLst>
          </p:cNvPr>
          <p:cNvSpPr/>
          <p:nvPr/>
        </p:nvSpPr>
        <p:spPr>
          <a:xfrm>
            <a:off x="1365661" y="4773880"/>
            <a:ext cx="9197439" cy="1205346"/>
          </a:xfrm>
          <a:prstGeom prst="roundRect">
            <a:avLst/>
          </a:prstGeom>
        </p:spPr>
        <p:style>
          <a:lnRef idx="1">
            <a:schemeClr val="accent3"/>
          </a:lnRef>
          <a:fillRef idx="2">
            <a:schemeClr val="accent3"/>
          </a:fillRef>
          <a:effectRef idx="1">
            <a:schemeClr val="accent3"/>
          </a:effectRef>
          <a:fontRef idx="minor">
            <a:schemeClr val="dk1"/>
          </a:fontRef>
        </p:style>
        <p:txBody>
          <a:bodyPr rtlCol="0" anchor="t"/>
          <a:lstStyle/>
          <a:p>
            <a:pPr algn="ctr"/>
            <a:r>
              <a:rPr lang="en-US" sz="1400" dirty="0"/>
              <a:t>Enabling Technologies</a:t>
            </a:r>
          </a:p>
        </p:txBody>
      </p:sp>
      <p:sp>
        <p:nvSpPr>
          <p:cNvPr id="6" name="Rectangle: Rounded Corners 5">
            <a:extLst>
              <a:ext uri="{FF2B5EF4-FFF2-40B4-BE49-F238E27FC236}">
                <a16:creationId xmlns:a16="http://schemas.microsoft.com/office/drawing/2014/main" id="{CC44C2A8-DD6E-420E-B73C-9093397A86B9}"/>
              </a:ext>
            </a:extLst>
          </p:cNvPr>
          <p:cNvSpPr/>
          <p:nvPr/>
        </p:nvSpPr>
        <p:spPr>
          <a:xfrm>
            <a:off x="1365660" y="3429000"/>
            <a:ext cx="9197439" cy="12053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a:t>Hyperledger Grid</a:t>
            </a:r>
          </a:p>
        </p:txBody>
      </p:sp>
      <p:sp>
        <p:nvSpPr>
          <p:cNvPr id="7" name="Rectangle: Rounded Corners 6">
            <a:extLst>
              <a:ext uri="{FF2B5EF4-FFF2-40B4-BE49-F238E27FC236}">
                <a16:creationId xmlns:a16="http://schemas.microsoft.com/office/drawing/2014/main" id="{5FB31DD5-01F9-4A11-A235-67FBF8475833}"/>
              </a:ext>
            </a:extLst>
          </p:cNvPr>
          <p:cNvSpPr/>
          <p:nvPr/>
        </p:nvSpPr>
        <p:spPr>
          <a:xfrm>
            <a:off x="1365659" y="2084120"/>
            <a:ext cx="9197439" cy="1205346"/>
          </a:xfrm>
          <a:prstGeom prst="roundRect">
            <a:avLst/>
          </a:prstGeom>
        </p:spPr>
        <p:style>
          <a:lnRef idx="1">
            <a:schemeClr val="accent6"/>
          </a:lnRef>
          <a:fillRef idx="2">
            <a:schemeClr val="accent6"/>
          </a:fillRef>
          <a:effectRef idx="1">
            <a:schemeClr val="accent6"/>
          </a:effectRef>
          <a:fontRef idx="minor">
            <a:schemeClr val="dk1"/>
          </a:fontRef>
        </p:style>
        <p:txBody>
          <a:bodyPr rtlCol="0" anchor="t"/>
          <a:lstStyle/>
          <a:p>
            <a:pPr algn="ctr"/>
            <a:r>
              <a:rPr lang="en-US" sz="1400" dirty="0"/>
              <a:t>Grid Applications</a:t>
            </a:r>
          </a:p>
        </p:txBody>
      </p:sp>
      <p:sp>
        <p:nvSpPr>
          <p:cNvPr id="4" name="Rectangle 3">
            <a:extLst>
              <a:ext uri="{FF2B5EF4-FFF2-40B4-BE49-F238E27FC236}">
                <a16:creationId xmlns:a16="http://schemas.microsoft.com/office/drawing/2014/main" id="{415AC01A-A9E9-4A17-86A1-B37947CE4A9E}"/>
              </a:ext>
            </a:extLst>
          </p:cNvPr>
          <p:cNvSpPr/>
          <p:nvPr/>
        </p:nvSpPr>
        <p:spPr>
          <a:xfrm>
            <a:off x="1818903" y="3687289"/>
            <a:ext cx="872836" cy="4928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47433CD0-375B-41FC-B0C1-76ABA4B8379B}"/>
              </a:ext>
            </a:extLst>
          </p:cNvPr>
          <p:cNvSpPr/>
          <p:nvPr/>
        </p:nvSpPr>
        <p:spPr>
          <a:xfrm>
            <a:off x="1971303" y="3839689"/>
            <a:ext cx="872836" cy="4928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A5D4817-DDD5-433B-B4AE-EB76296229C5}"/>
              </a:ext>
            </a:extLst>
          </p:cNvPr>
          <p:cNvSpPr/>
          <p:nvPr/>
        </p:nvSpPr>
        <p:spPr>
          <a:xfrm>
            <a:off x="2123703" y="3992089"/>
            <a:ext cx="872836" cy="4928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t>Domain Models</a:t>
            </a:r>
          </a:p>
        </p:txBody>
      </p:sp>
      <p:sp>
        <p:nvSpPr>
          <p:cNvPr id="13" name="Rectangle 12">
            <a:extLst>
              <a:ext uri="{FF2B5EF4-FFF2-40B4-BE49-F238E27FC236}">
                <a16:creationId xmlns:a16="http://schemas.microsoft.com/office/drawing/2014/main" id="{CCFE75AF-1782-4F0A-90B0-4EA70C1112B7}"/>
              </a:ext>
            </a:extLst>
          </p:cNvPr>
          <p:cNvSpPr/>
          <p:nvPr/>
        </p:nvSpPr>
        <p:spPr>
          <a:xfrm>
            <a:off x="3363687" y="3687289"/>
            <a:ext cx="872836" cy="4928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A6C018C-0738-4FAD-B179-3EE4CB3D5E03}"/>
              </a:ext>
            </a:extLst>
          </p:cNvPr>
          <p:cNvSpPr/>
          <p:nvPr/>
        </p:nvSpPr>
        <p:spPr>
          <a:xfrm>
            <a:off x="3516087" y="3839689"/>
            <a:ext cx="872836" cy="4928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0343577-2664-4FEF-96C6-B5F57888FC11}"/>
              </a:ext>
            </a:extLst>
          </p:cNvPr>
          <p:cNvSpPr/>
          <p:nvPr/>
        </p:nvSpPr>
        <p:spPr>
          <a:xfrm>
            <a:off x="3668487" y="3992089"/>
            <a:ext cx="872836" cy="4928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t>Smart Contracts</a:t>
            </a:r>
          </a:p>
        </p:txBody>
      </p:sp>
      <p:sp>
        <p:nvSpPr>
          <p:cNvPr id="16" name="Rectangle 15">
            <a:extLst>
              <a:ext uri="{FF2B5EF4-FFF2-40B4-BE49-F238E27FC236}">
                <a16:creationId xmlns:a16="http://schemas.microsoft.com/office/drawing/2014/main" id="{91E61C33-F3FC-4496-9695-6D25A53C154C}"/>
              </a:ext>
            </a:extLst>
          </p:cNvPr>
          <p:cNvSpPr/>
          <p:nvPr/>
        </p:nvSpPr>
        <p:spPr>
          <a:xfrm>
            <a:off x="4888677" y="3839689"/>
            <a:ext cx="991592" cy="4928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t>Universal Client</a:t>
            </a:r>
          </a:p>
        </p:txBody>
      </p:sp>
      <p:sp>
        <p:nvSpPr>
          <p:cNvPr id="17" name="Rectangle 16">
            <a:extLst>
              <a:ext uri="{FF2B5EF4-FFF2-40B4-BE49-F238E27FC236}">
                <a16:creationId xmlns:a16="http://schemas.microsoft.com/office/drawing/2014/main" id="{642F9BA3-A889-49A3-8DBA-2827F4F5B398}"/>
              </a:ext>
            </a:extLst>
          </p:cNvPr>
          <p:cNvSpPr/>
          <p:nvPr/>
        </p:nvSpPr>
        <p:spPr>
          <a:xfrm>
            <a:off x="6310240" y="3839689"/>
            <a:ext cx="991592" cy="4928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t>Smart </a:t>
            </a:r>
            <a:r>
              <a:rPr lang="en-US" sz="1000" dirty="0" err="1"/>
              <a:t>Permissioning</a:t>
            </a:r>
            <a:r>
              <a:rPr lang="en-US" sz="1000" dirty="0"/>
              <a:t> (Pike)</a:t>
            </a:r>
          </a:p>
        </p:txBody>
      </p:sp>
      <p:sp>
        <p:nvSpPr>
          <p:cNvPr id="20" name="Rectangle 19">
            <a:extLst>
              <a:ext uri="{FF2B5EF4-FFF2-40B4-BE49-F238E27FC236}">
                <a16:creationId xmlns:a16="http://schemas.microsoft.com/office/drawing/2014/main" id="{BABF3607-233A-4967-8EDE-88DF7E081379}"/>
              </a:ext>
            </a:extLst>
          </p:cNvPr>
          <p:cNvSpPr/>
          <p:nvPr/>
        </p:nvSpPr>
        <p:spPr>
          <a:xfrm>
            <a:off x="7731803" y="3839689"/>
            <a:ext cx="991592" cy="4928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t>Sample Applications</a:t>
            </a:r>
          </a:p>
        </p:txBody>
      </p:sp>
      <p:sp>
        <p:nvSpPr>
          <p:cNvPr id="21" name="Rectangle 20">
            <a:extLst>
              <a:ext uri="{FF2B5EF4-FFF2-40B4-BE49-F238E27FC236}">
                <a16:creationId xmlns:a16="http://schemas.microsoft.com/office/drawing/2014/main" id="{1E72003F-1D33-4FC4-ABB6-ED603024D7D8}"/>
              </a:ext>
            </a:extLst>
          </p:cNvPr>
          <p:cNvSpPr/>
          <p:nvPr/>
        </p:nvSpPr>
        <p:spPr>
          <a:xfrm>
            <a:off x="9148192" y="3839689"/>
            <a:ext cx="991592" cy="4928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t>…</a:t>
            </a:r>
          </a:p>
        </p:txBody>
      </p:sp>
      <p:sp>
        <p:nvSpPr>
          <p:cNvPr id="22" name="Rectangle 21">
            <a:extLst>
              <a:ext uri="{FF2B5EF4-FFF2-40B4-BE49-F238E27FC236}">
                <a16:creationId xmlns:a16="http://schemas.microsoft.com/office/drawing/2014/main" id="{B31B2871-C639-4A90-8383-8304F1B7B5B2}"/>
              </a:ext>
            </a:extLst>
          </p:cNvPr>
          <p:cNvSpPr/>
          <p:nvPr/>
        </p:nvSpPr>
        <p:spPr>
          <a:xfrm>
            <a:off x="2113808" y="2440380"/>
            <a:ext cx="1092530" cy="49282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000" dirty="0"/>
              <a:t>Track and Trace</a:t>
            </a:r>
          </a:p>
        </p:txBody>
      </p:sp>
      <p:sp>
        <p:nvSpPr>
          <p:cNvPr id="23" name="Rectangle 22">
            <a:extLst>
              <a:ext uri="{FF2B5EF4-FFF2-40B4-BE49-F238E27FC236}">
                <a16:creationId xmlns:a16="http://schemas.microsoft.com/office/drawing/2014/main" id="{CFEBC552-CC56-48EE-BEEB-819ACF7E2C47}"/>
              </a:ext>
            </a:extLst>
          </p:cNvPr>
          <p:cNvSpPr/>
          <p:nvPr/>
        </p:nvSpPr>
        <p:spPr>
          <a:xfrm>
            <a:off x="3766457" y="2440380"/>
            <a:ext cx="1092530" cy="49282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000" dirty="0"/>
              <a:t>Settlement</a:t>
            </a:r>
          </a:p>
        </p:txBody>
      </p:sp>
      <p:sp>
        <p:nvSpPr>
          <p:cNvPr id="24" name="Rectangle 23">
            <a:extLst>
              <a:ext uri="{FF2B5EF4-FFF2-40B4-BE49-F238E27FC236}">
                <a16:creationId xmlns:a16="http://schemas.microsoft.com/office/drawing/2014/main" id="{4C11135B-F59A-4C6C-9CE9-002CA9C4B987}"/>
              </a:ext>
            </a:extLst>
          </p:cNvPr>
          <p:cNvSpPr/>
          <p:nvPr/>
        </p:nvSpPr>
        <p:spPr>
          <a:xfrm>
            <a:off x="5419106" y="2440380"/>
            <a:ext cx="1092530" cy="49282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000" dirty="0"/>
              <a:t>Product Catalog</a:t>
            </a:r>
          </a:p>
        </p:txBody>
      </p:sp>
      <p:sp>
        <p:nvSpPr>
          <p:cNvPr id="25" name="Rectangle 24">
            <a:extLst>
              <a:ext uri="{FF2B5EF4-FFF2-40B4-BE49-F238E27FC236}">
                <a16:creationId xmlns:a16="http://schemas.microsoft.com/office/drawing/2014/main" id="{6A4A4BBC-564D-44C4-87B4-B4A8D925D007}"/>
              </a:ext>
            </a:extLst>
          </p:cNvPr>
          <p:cNvSpPr/>
          <p:nvPr/>
        </p:nvSpPr>
        <p:spPr>
          <a:xfrm>
            <a:off x="7071755" y="2440380"/>
            <a:ext cx="1092530" cy="49282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000" dirty="0"/>
              <a:t>Asset Ownership / Exchange</a:t>
            </a:r>
          </a:p>
        </p:txBody>
      </p:sp>
      <p:sp>
        <p:nvSpPr>
          <p:cNvPr id="26" name="Rectangle 25">
            <a:extLst>
              <a:ext uri="{FF2B5EF4-FFF2-40B4-BE49-F238E27FC236}">
                <a16:creationId xmlns:a16="http://schemas.microsoft.com/office/drawing/2014/main" id="{3EB5FE1E-81FC-49D4-8A0E-403153B9F380}"/>
              </a:ext>
            </a:extLst>
          </p:cNvPr>
          <p:cNvSpPr/>
          <p:nvPr/>
        </p:nvSpPr>
        <p:spPr>
          <a:xfrm>
            <a:off x="8724404" y="2440380"/>
            <a:ext cx="1092530" cy="49282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000" dirty="0"/>
              <a:t>…</a:t>
            </a:r>
          </a:p>
        </p:txBody>
      </p:sp>
      <p:sp>
        <p:nvSpPr>
          <p:cNvPr id="27" name="Rectangle 26">
            <a:extLst>
              <a:ext uri="{FF2B5EF4-FFF2-40B4-BE49-F238E27FC236}">
                <a16:creationId xmlns:a16="http://schemas.microsoft.com/office/drawing/2014/main" id="{324D6209-0F98-4993-B5ED-AFEC90426220}"/>
              </a:ext>
            </a:extLst>
          </p:cNvPr>
          <p:cNvSpPr/>
          <p:nvPr/>
        </p:nvSpPr>
        <p:spPr>
          <a:xfrm>
            <a:off x="2113808" y="5130140"/>
            <a:ext cx="1092530" cy="49282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000" dirty="0"/>
              <a:t>Blockchain Platform(s)</a:t>
            </a:r>
          </a:p>
        </p:txBody>
      </p:sp>
      <p:sp>
        <p:nvSpPr>
          <p:cNvPr id="29" name="Rectangle 28">
            <a:extLst>
              <a:ext uri="{FF2B5EF4-FFF2-40B4-BE49-F238E27FC236}">
                <a16:creationId xmlns:a16="http://schemas.microsoft.com/office/drawing/2014/main" id="{32684373-B706-4FE3-BDF4-16E95E8EFBAF}"/>
              </a:ext>
            </a:extLst>
          </p:cNvPr>
          <p:cNvSpPr/>
          <p:nvPr/>
        </p:nvSpPr>
        <p:spPr>
          <a:xfrm>
            <a:off x="3842658" y="5130140"/>
            <a:ext cx="1092530" cy="49282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000" dirty="0"/>
              <a:t>Smart Contract Engine</a:t>
            </a:r>
          </a:p>
          <a:p>
            <a:pPr algn="ctr"/>
            <a:r>
              <a:rPr lang="en-US" sz="1000" dirty="0"/>
              <a:t>(Sabre)</a:t>
            </a:r>
          </a:p>
        </p:txBody>
      </p:sp>
      <p:sp>
        <p:nvSpPr>
          <p:cNvPr id="30" name="Rectangle 29">
            <a:extLst>
              <a:ext uri="{FF2B5EF4-FFF2-40B4-BE49-F238E27FC236}">
                <a16:creationId xmlns:a16="http://schemas.microsoft.com/office/drawing/2014/main" id="{5A4F4CB8-D590-4EF9-9C10-CF06C62E86D4}"/>
              </a:ext>
            </a:extLst>
          </p:cNvPr>
          <p:cNvSpPr/>
          <p:nvPr/>
        </p:nvSpPr>
        <p:spPr>
          <a:xfrm>
            <a:off x="6951023" y="5130140"/>
            <a:ext cx="1092530" cy="49282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000" dirty="0"/>
              <a:t>Identity Framework(s)</a:t>
            </a:r>
          </a:p>
        </p:txBody>
      </p:sp>
      <p:sp>
        <p:nvSpPr>
          <p:cNvPr id="31" name="Rectangle 30">
            <a:extLst>
              <a:ext uri="{FF2B5EF4-FFF2-40B4-BE49-F238E27FC236}">
                <a16:creationId xmlns:a16="http://schemas.microsoft.com/office/drawing/2014/main" id="{2BE9F1B5-4D80-489B-BF76-E91E551DE7B0}"/>
              </a:ext>
            </a:extLst>
          </p:cNvPr>
          <p:cNvSpPr/>
          <p:nvPr/>
        </p:nvSpPr>
        <p:spPr>
          <a:xfrm>
            <a:off x="8757061" y="5130140"/>
            <a:ext cx="1092530" cy="49282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000" dirty="0"/>
              <a:t>…</a:t>
            </a:r>
          </a:p>
        </p:txBody>
      </p:sp>
    </p:spTree>
    <p:extLst>
      <p:ext uri="{BB962C8B-B14F-4D97-AF65-F5344CB8AC3E}">
        <p14:creationId xmlns:p14="http://schemas.microsoft.com/office/powerpoint/2010/main" val="3160643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38B49-A4BA-4282-9C9A-01C3D991BCCB}"/>
              </a:ext>
            </a:extLst>
          </p:cNvPr>
          <p:cNvSpPr>
            <a:spLocks noGrp="1"/>
          </p:cNvSpPr>
          <p:nvPr>
            <p:ph type="title"/>
          </p:nvPr>
        </p:nvSpPr>
        <p:spPr/>
        <p:txBody>
          <a:bodyPr/>
          <a:lstStyle/>
          <a:p>
            <a:r>
              <a:rPr lang="en-US" dirty="0"/>
              <a:t>Domain Models</a:t>
            </a:r>
          </a:p>
        </p:txBody>
      </p:sp>
      <p:sp>
        <p:nvSpPr>
          <p:cNvPr id="5" name="Content Placeholder 4">
            <a:extLst>
              <a:ext uri="{FF2B5EF4-FFF2-40B4-BE49-F238E27FC236}">
                <a16:creationId xmlns:a16="http://schemas.microsoft.com/office/drawing/2014/main" id="{8E71B2FF-18D7-4995-B4D9-748D256A87E8}"/>
              </a:ext>
            </a:extLst>
          </p:cNvPr>
          <p:cNvSpPr>
            <a:spLocks noGrp="1"/>
          </p:cNvSpPr>
          <p:nvPr>
            <p:ph idx="1"/>
          </p:nvPr>
        </p:nvSpPr>
        <p:spPr/>
        <p:txBody>
          <a:bodyPr>
            <a:normAutofit lnSpcReduction="10000"/>
          </a:bodyPr>
          <a:lstStyle/>
          <a:p>
            <a:pPr marL="285750" indent="-285750">
              <a:buFont typeface="Arial" panose="020B0604020202020204" pitchFamily="34" charset="0"/>
              <a:buChar char="•"/>
            </a:pPr>
            <a:r>
              <a:rPr lang="en-US" dirty="0"/>
              <a:t>Define the “what”</a:t>
            </a:r>
          </a:p>
          <a:p>
            <a:pPr marL="285750" indent="-285750">
              <a:buFont typeface="Arial" panose="020B0604020202020204" pitchFamily="34" charset="0"/>
              <a:buChar char="•"/>
            </a:pPr>
            <a:r>
              <a:rPr lang="en-US" dirty="0"/>
              <a:t>Standards based</a:t>
            </a:r>
          </a:p>
          <a:p>
            <a:pPr marL="742950" lvl="1" indent="-285750">
              <a:buFont typeface="Arial" panose="020B0604020202020204" pitchFamily="34" charset="0"/>
              <a:buChar char="•"/>
            </a:pPr>
            <a:r>
              <a:rPr lang="en-US" dirty="0"/>
              <a:t>GS1</a:t>
            </a:r>
          </a:p>
          <a:p>
            <a:pPr marL="742950" lvl="1" indent="-285750">
              <a:buFont typeface="Arial" panose="020B0604020202020204" pitchFamily="34" charset="0"/>
              <a:buChar char="•"/>
            </a:pPr>
            <a:r>
              <a:rPr lang="en-US" dirty="0"/>
              <a:t>Open Data Initiative</a:t>
            </a:r>
          </a:p>
          <a:p>
            <a:pPr marL="742950" lvl="1" indent="-285750">
              <a:buFont typeface="Arial" panose="020B0604020202020204" pitchFamily="34" charset="0"/>
              <a:buChar char="•"/>
            </a:pPr>
            <a:r>
              <a:rPr lang="en-US" dirty="0"/>
              <a:t>BITA</a:t>
            </a:r>
          </a:p>
          <a:p>
            <a:pPr marL="742950" lvl="1" indent="-285750">
              <a:buFont typeface="Arial" panose="020B0604020202020204" pitchFamily="34" charset="0"/>
              <a:buChar char="•"/>
            </a:pPr>
            <a:r>
              <a:rPr lang="en-US" dirty="0" err="1"/>
              <a:t>etc</a:t>
            </a:r>
            <a:endParaRPr lang="en-US" dirty="0"/>
          </a:p>
          <a:p>
            <a:pPr marL="285750" indent="-285750">
              <a:buFont typeface="Arial" panose="020B0604020202020204" pitchFamily="34" charset="0"/>
              <a:buChar char="•"/>
            </a:pPr>
            <a:r>
              <a:rPr lang="en-US" dirty="0"/>
              <a:t>Early priorities</a:t>
            </a:r>
          </a:p>
          <a:p>
            <a:pPr marL="742950" lvl="1" indent="-285750">
              <a:buFont typeface="Arial" panose="020B0604020202020204" pitchFamily="34" charset="0"/>
              <a:buChar char="•"/>
            </a:pPr>
            <a:r>
              <a:rPr lang="en-US" dirty="0"/>
              <a:t>Identity (who)</a:t>
            </a:r>
          </a:p>
          <a:p>
            <a:pPr marL="742950" lvl="1" indent="-285750">
              <a:buFont typeface="Arial" panose="020B0604020202020204" pitchFamily="34" charset="0"/>
              <a:buChar char="•"/>
            </a:pPr>
            <a:r>
              <a:rPr lang="en-US" dirty="0"/>
              <a:t>Product (what)</a:t>
            </a:r>
          </a:p>
          <a:p>
            <a:pPr marL="742950" lvl="1" indent="-285750">
              <a:buFont typeface="Arial" panose="020B0604020202020204" pitchFamily="34" charset="0"/>
              <a:buChar char="•"/>
            </a:pPr>
            <a:r>
              <a:rPr lang="en-US" dirty="0"/>
              <a:t>Location (where)</a:t>
            </a:r>
          </a:p>
          <a:p>
            <a:pPr marL="742950" lvl="1" indent="-285750">
              <a:buFont typeface="Arial" panose="020B0604020202020204" pitchFamily="34" charset="0"/>
              <a:buChar char="•"/>
            </a:pPr>
            <a:r>
              <a:rPr lang="en-US" dirty="0"/>
              <a:t>Certification (sustainability, safety, </a:t>
            </a:r>
            <a:r>
              <a:rPr lang="en-US" dirty="0" err="1"/>
              <a:t>etc</a:t>
            </a:r>
            <a:r>
              <a:rPr lang="en-US" dirty="0"/>
              <a:t>)</a:t>
            </a:r>
          </a:p>
          <a:p>
            <a:pPr marL="285750" indent="-285750">
              <a:buFont typeface="Arial" panose="020B0604020202020204" pitchFamily="34" charset="0"/>
              <a:buChar char="•"/>
            </a:pPr>
            <a:r>
              <a:rPr lang="en-US" dirty="0" err="1"/>
              <a:t>Protobuf</a:t>
            </a:r>
            <a:r>
              <a:rPr lang="en-US" dirty="0"/>
              <a:t> implementations</a:t>
            </a:r>
          </a:p>
          <a:p>
            <a:endParaRPr lang="en-US" dirty="0"/>
          </a:p>
        </p:txBody>
      </p:sp>
      <p:pic>
        <p:nvPicPr>
          <p:cNvPr id="8" name="Picture 7">
            <a:extLst>
              <a:ext uri="{FF2B5EF4-FFF2-40B4-BE49-F238E27FC236}">
                <a16:creationId xmlns:a16="http://schemas.microsoft.com/office/drawing/2014/main" id="{920DED89-A3FA-4EF0-B60E-C8192BBACA0A}"/>
              </a:ext>
            </a:extLst>
          </p:cNvPr>
          <p:cNvPicPr>
            <a:picLocks noChangeAspect="1"/>
          </p:cNvPicPr>
          <p:nvPr/>
        </p:nvPicPr>
        <p:blipFill>
          <a:blip r:embed="rId2"/>
          <a:stretch>
            <a:fillRect/>
          </a:stretch>
        </p:blipFill>
        <p:spPr>
          <a:xfrm>
            <a:off x="4863517" y="1926935"/>
            <a:ext cx="6436658" cy="950595"/>
          </a:xfrm>
          <a:prstGeom prst="rect">
            <a:avLst/>
          </a:prstGeom>
        </p:spPr>
      </p:pic>
      <p:sp>
        <p:nvSpPr>
          <p:cNvPr id="9" name="Rectangle 8">
            <a:extLst>
              <a:ext uri="{FF2B5EF4-FFF2-40B4-BE49-F238E27FC236}">
                <a16:creationId xmlns:a16="http://schemas.microsoft.com/office/drawing/2014/main" id="{5AA6BC7A-5262-406D-B7A0-10EDDE6C1E93}"/>
              </a:ext>
            </a:extLst>
          </p:cNvPr>
          <p:cNvSpPr/>
          <p:nvPr/>
        </p:nvSpPr>
        <p:spPr>
          <a:xfrm>
            <a:off x="5152628" y="2029228"/>
            <a:ext cx="1048871" cy="802609"/>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0529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38B49-A4BA-4282-9C9A-01C3D991BCCB}"/>
              </a:ext>
            </a:extLst>
          </p:cNvPr>
          <p:cNvSpPr>
            <a:spLocks noGrp="1"/>
          </p:cNvSpPr>
          <p:nvPr>
            <p:ph type="title"/>
          </p:nvPr>
        </p:nvSpPr>
        <p:spPr/>
        <p:txBody>
          <a:bodyPr/>
          <a:lstStyle/>
          <a:p>
            <a:r>
              <a:rPr lang="en-US" dirty="0"/>
              <a:t>GS1 Product</a:t>
            </a:r>
          </a:p>
        </p:txBody>
      </p:sp>
      <p:sp>
        <p:nvSpPr>
          <p:cNvPr id="10" name="Google Shape;241;p39">
            <a:extLst>
              <a:ext uri="{FF2B5EF4-FFF2-40B4-BE49-F238E27FC236}">
                <a16:creationId xmlns:a16="http://schemas.microsoft.com/office/drawing/2014/main" id="{16CEAA97-924A-4B96-9F26-0058C7567D59}"/>
              </a:ext>
            </a:extLst>
          </p:cNvPr>
          <p:cNvSpPr txBox="1">
            <a:spLocks/>
          </p:cNvSpPr>
          <p:nvPr/>
        </p:nvSpPr>
        <p:spPr>
          <a:xfrm>
            <a:off x="913571" y="4236136"/>
            <a:ext cx="10293200" cy="911200"/>
          </a:xfrm>
          <a:prstGeom prst="rect">
            <a:avLst/>
          </a:prstGeom>
          <a:noFill/>
          <a:ln>
            <a:noFill/>
          </a:ln>
        </p:spPr>
        <p:txBody>
          <a:bodyPr spcFirstLastPara="1" vert="horz" wrap="square" lIns="0" tIns="60933" rIns="0" bIns="60933" rtlCol="0" anchor="t" anchorCtr="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228594" indent="0">
              <a:buFont typeface="Calibri" panose="020F0502020204030204" pitchFamily="34" charset="0"/>
              <a:buNone/>
            </a:pPr>
            <a:r>
              <a:rPr lang="en-US" sz="2400" dirty="0">
                <a:solidFill>
                  <a:srgbClr val="24292E"/>
                </a:solidFill>
                <a:highlight>
                  <a:srgbClr val="FFFFFF"/>
                </a:highlight>
              </a:rPr>
              <a:t>The Grid Product implementation is designed for sharing product master data between participants. It is also useful to use product information as auxiliary data in other supply chain solutions. Therefore, Product becomes a reusable and important component within Grid.</a:t>
            </a:r>
          </a:p>
          <a:p>
            <a:pPr marL="228594" indent="0">
              <a:buNone/>
            </a:pPr>
            <a:r>
              <a:rPr lang="en-US" sz="2400" dirty="0">
                <a:highlight>
                  <a:srgbClr val="FFFFFF"/>
                </a:highlight>
                <a:hlinkClick r:id="rId2"/>
              </a:rPr>
              <a:t>https://github.com/hyperledger/grid-rfcs/pull/5</a:t>
            </a:r>
            <a:endParaRPr lang="en-US" sz="2400" dirty="0"/>
          </a:p>
        </p:txBody>
      </p:sp>
      <p:pic>
        <p:nvPicPr>
          <p:cNvPr id="11" name="Google Shape;243;p39">
            <a:extLst>
              <a:ext uri="{FF2B5EF4-FFF2-40B4-BE49-F238E27FC236}">
                <a16:creationId xmlns:a16="http://schemas.microsoft.com/office/drawing/2014/main" id="{04E52605-B767-4AD0-B0BF-CA19C5985866}"/>
              </a:ext>
            </a:extLst>
          </p:cNvPr>
          <p:cNvPicPr preferRelativeResize="0"/>
          <p:nvPr/>
        </p:nvPicPr>
        <p:blipFill>
          <a:blip r:embed="rId3">
            <a:alphaModFix/>
          </a:blip>
          <a:stretch>
            <a:fillRect/>
          </a:stretch>
        </p:blipFill>
        <p:spPr>
          <a:xfrm>
            <a:off x="1207877" y="2308640"/>
            <a:ext cx="2000352" cy="893004"/>
          </a:xfrm>
          <a:prstGeom prst="rect">
            <a:avLst/>
          </a:prstGeom>
          <a:noFill/>
          <a:ln>
            <a:noFill/>
          </a:ln>
        </p:spPr>
      </p:pic>
      <p:pic>
        <p:nvPicPr>
          <p:cNvPr id="12" name="Google Shape;244;p39">
            <a:extLst>
              <a:ext uri="{FF2B5EF4-FFF2-40B4-BE49-F238E27FC236}">
                <a16:creationId xmlns:a16="http://schemas.microsoft.com/office/drawing/2014/main" id="{3B21DB0D-B8B2-40EA-8071-448CBB1F15DC}"/>
              </a:ext>
            </a:extLst>
          </p:cNvPr>
          <p:cNvPicPr preferRelativeResize="0"/>
          <p:nvPr/>
        </p:nvPicPr>
        <p:blipFill>
          <a:blip r:embed="rId4">
            <a:alphaModFix/>
          </a:blip>
          <a:stretch>
            <a:fillRect/>
          </a:stretch>
        </p:blipFill>
        <p:spPr>
          <a:xfrm>
            <a:off x="3870597" y="2074871"/>
            <a:ext cx="1700149" cy="1420662"/>
          </a:xfrm>
          <a:prstGeom prst="rect">
            <a:avLst/>
          </a:prstGeom>
          <a:noFill/>
          <a:ln>
            <a:noFill/>
          </a:ln>
        </p:spPr>
      </p:pic>
      <p:pic>
        <p:nvPicPr>
          <p:cNvPr id="13" name="Google Shape;245;p39">
            <a:extLst>
              <a:ext uri="{FF2B5EF4-FFF2-40B4-BE49-F238E27FC236}">
                <a16:creationId xmlns:a16="http://schemas.microsoft.com/office/drawing/2014/main" id="{BFCC1BDF-B9A9-4201-8D63-5AEA6EE016F2}"/>
              </a:ext>
            </a:extLst>
          </p:cNvPr>
          <p:cNvPicPr preferRelativeResize="0"/>
          <p:nvPr/>
        </p:nvPicPr>
        <p:blipFill>
          <a:blip r:embed="rId5">
            <a:alphaModFix/>
          </a:blip>
          <a:stretch>
            <a:fillRect/>
          </a:stretch>
        </p:blipFill>
        <p:spPr>
          <a:xfrm>
            <a:off x="7891009" y="2106281"/>
            <a:ext cx="1591849" cy="1380483"/>
          </a:xfrm>
          <a:prstGeom prst="rect">
            <a:avLst/>
          </a:prstGeom>
          <a:noFill/>
          <a:ln>
            <a:noFill/>
          </a:ln>
        </p:spPr>
      </p:pic>
      <p:pic>
        <p:nvPicPr>
          <p:cNvPr id="14" name="Google Shape;246;p39">
            <a:extLst>
              <a:ext uri="{FF2B5EF4-FFF2-40B4-BE49-F238E27FC236}">
                <a16:creationId xmlns:a16="http://schemas.microsoft.com/office/drawing/2014/main" id="{220EABA9-6B1D-46F0-80D1-8B6D7D7CCC69}"/>
              </a:ext>
            </a:extLst>
          </p:cNvPr>
          <p:cNvPicPr preferRelativeResize="0"/>
          <p:nvPr/>
        </p:nvPicPr>
        <p:blipFill>
          <a:blip r:embed="rId6">
            <a:alphaModFix/>
          </a:blip>
          <a:stretch>
            <a:fillRect/>
          </a:stretch>
        </p:blipFill>
        <p:spPr>
          <a:xfrm>
            <a:off x="6060171" y="2208537"/>
            <a:ext cx="1341413" cy="889408"/>
          </a:xfrm>
          <a:prstGeom prst="rect">
            <a:avLst/>
          </a:prstGeom>
          <a:noFill/>
          <a:ln>
            <a:noFill/>
          </a:ln>
        </p:spPr>
      </p:pic>
      <p:pic>
        <p:nvPicPr>
          <p:cNvPr id="15" name="Google Shape;247;p39">
            <a:extLst>
              <a:ext uri="{FF2B5EF4-FFF2-40B4-BE49-F238E27FC236}">
                <a16:creationId xmlns:a16="http://schemas.microsoft.com/office/drawing/2014/main" id="{647718F9-DF95-4E36-AEB8-FB32E49DA29F}"/>
              </a:ext>
            </a:extLst>
          </p:cNvPr>
          <p:cNvPicPr preferRelativeResize="0"/>
          <p:nvPr/>
        </p:nvPicPr>
        <p:blipFill>
          <a:blip r:embed="rId7">
            <a:alphaModFix/>
          </a:blip>
          <a:stretch>
            <a:fillRect/>
          </a:stretch>
        </p:blipFill>
        <p:spPr>
          <a:xfrm>
            <a:off x="5564350" y="3508614"/>
            <a:ext cx="2998379" cy="642946"/>
          </a:xfrm>
          <a:prstGeom prst="rect">
            <a:avLst/>
          </a:prstGeom>
          <a:noFill/>
          <a:ln>
            <a:noFill/>
          </a:ln>
        </p:spPr>
      </p:pic>
      <p:pic>
        <p:nvPicPr>
          <p:cNvPr id="16" name="Google Shape;248;p39">
            <a:extLst>
              <a:ext uri="{FF2B5EF4-FFF2-40B4-BE49-F238E27FC236}">
                <a16:creationId xmlns:a16="http://schemas.microsoft.com/office/drawing/2014/main" id="{3E571EB1-51FF-4254-A8FD-D92AC209E749}"/>
              </a:ext>
            </a:extLst>
          </p:cNvPr>
          <p:cNvPicPr preferRelativeResize="0"/>
          <p:nvPr/>
        </p:nvPicPr>
        <p:blipFill>
          <a:blip r:embed="rId8">
            <a:alphaModFix/>
          </a:blip>
          <a:stretch>
            <a:fillRect/>
          </a:stretch>
        </p:blipFill>
        <p:spPr>
          <a:xfrm>
            <a:off x="1054449" y="3480810"/>
            <a:ext cx="2663993" cy="698555"/>
          </a:xfrm>
          <a:prstGeom prst="rect">
            <a:avLst/>
          </a:prstGeom>
          <a:noFill/>
          <a:ln>
            <a:noFill/>
          </a:ln>
        </p:spPr>
      </p:pic>
    </p:spTree>
    <p:extLst>
      <p:ext uri="{BB962C8B-B14F-4D97-AF65-F5344CB8AC3E}">
        <p14:creationId xmlns:p14="http://schemas.microsoft.com/office/powerpoint/2010/main" val="3853376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38B49-A4BA-4282-9C9A-01C3D991BCCB}"/>
              </a:ext>
            </a:extLst>
          </p:cNvPr>
          <p:cNvSpPr>
            <a:spLocks noGrp="1"/>
          </p:cNvSpPr>
          <p:nvPr>
            <p:ph type="title"/>
          </p:nvPr>
        </p:nvSpPr>
        <p:spPr/>
        <p:txBody>
          <a:bodyPr/>
          <a:lstStyle/>
          <a:p>
            <a:r>
              <a:rPr lang="en-US" dirty="0"/>
              <a:t>Business Logic</a:t>
            </a:r>
          </a:p>
        </p:txBody>
      </p:sp>
      <p:sp>
        <p:nvSpPr>
          <p:cNvPr id="5" name="Content Placeholder 4">
            <a:extLst>
              <a:ext uri="{FF2B5EF4-FFF2-40B4-BE49-F238E27FC236}">
                <a16:creationId xmlns:a16="http://schemas.microsoft.com/office/drawing/2014/main" id="{8E71B2FF-18D7-4995-B4D9-748D256A87E8}"/>
              </a:ext>
            </a:extLst>
          </p:cNvPr>
          <p:cNvSpPr>
            <a:spLocks noGrp="1"/>
          </p:cNvSpPr>
          <p:nvPr>
            <p:ph idx="1"/>
          </p:nvPr>
        </p:nvSpPr>
        <p:spPr>
          <a:xfrm>
            <a:off x="1097280" y="1845734"/>
            <a:ext cx="3888536" cy="4023360"/>
          </a:xfrm>
        </p:spPr>
        <p:txBody>
          <a:bodyPr>
            <a:normAutofit lnSpcReduction="10000"/>
          </a:bodyPr>
          <a:lstStyle/>
          <a:p>
            <a:pPr marL="285750" indent="-285750">
              <a:buFont typeface="Arial" panose="020B0604020202020204" pitchFamily="34" charset="0"/>
              <a:buChar char="•"/>
            </a:pPr>
            <a:r>
              <a:rPr lang="en-US" dirty="0"/>
              <a:t>Define the “how”</a:t>
            </a:r>
          </a:p>
          <a:p>
            <a:pPr marL="285750" indent="-285750">
              <a:buFont typeface="Arial" panose="020B0604020202020204" pitchFamily="34" charset="0"/>
              <a:buChar char="•"/>
            </a:pPr>
            <a:r>
              <a:rPr lang="en-US" dirty="0"/>
              <a:t>Prebuilt business logic, which ultimately represent various business transactions</a:t>
            </a:r>
          </a:p>
          <a:p>
            <a:pPr marL="285750" indent="-285750">
              <a:buFont typeface="Arial" panose="020B0604020202020204" pitchFamily="34" charset="0"/>
              <a:buChar char="•"/>
            </a:pPr>
            <a:r>
              <a:rPr lang="en-US" dirty="0"/>
              <a:t>Early priorities</a:t>
            </a:r>
          </a:p>
          <a:p>
            <a:pPr marL="742950" lvl="1" indent="-285750">
              <a:buFont typeface="Arial" panose="020B0604020202020204" pitchFamily="34" charset="0"/>
              <a:buChar char="•"/>
            </a:pPr>
            <a:r>
              <a:rPr lang="en-US" dirty="0"/>
              <a:t>Product catalog </a:t>
            </a:r>
          </a:p>
          <a:p>
            <a:pPr marL="742950" lvl="1" indent="-285750">
              <a:buFont typeface="Arial" panose="020B0604020202020204" pitchFamily="34" charset="0"/>
              <a:buChar char="•"/>
            </a:pPr>
            <a:r>
              <a:rPr lang="en-US" dirty="0"/>
              <a:t>Product transformation</a:t>
            </a:r>
          </a:p>
          <a:p>
            <a:pPr marL="742950" lvl="1" indent="-285750">
              <a:buFont typeface="Arial" panose="020B0604020202020204" pitchFamily="34" charset="0"/>
              <a:buChar char="•"/>
            </a:pPr>
            <a:r>
              <a:rPr lang="en-US" dirty="0"/>
              <a:t>Batch / lot behavior</a:t>
            </a:r>
          </a:p>
          <a:p>
            <a:pPr marL="1200150" lvl="2" indent="-285750">
              <a:buFont typeface="Arial" panose="020B0604020202020204" pitchFamily="34" charset="0"/>
              <a:buChar char="•"/>
            </a:pPr>
            <a:r>
              <a:rPr lang="en-US" dirty="0"/>
              <a:t>Location</a:t>
            </a:r>
          </a:p>
          <a:p>
            <a:pPr marL="1200150" lvl="2" indent="-285750">
              <a:buFont typeface="Arial" panose="020B0604020202020204" pitchFamily="34" charset="0"/>
              <a:buChar char="•"/>
            </a:pPr>
            <a:r>
              <a:rPr lang="en-US" dirty="0"/>
              <a:t>Ownership</a:t>
            </a:r>
          </a:p>
          <a:p>
            <a:pPr marL="742950" lvl="1" indent="-285750">
              <a:buFont typeface="Arial" panose="020B0604020202020204" pitchFamily="34" charset="0"/>
              <a:buChar char="•"/>
            </a:pPr>
            <a:r>
              <a:rPr lang="en-US" dirty="0"/>
              <a:t>And more!</a:t>
            </a:r>
          </a:p>
          <a:p>
            <a:pPr marL="285750" indent="-285750">
              <a:buFont typeface="Arial" panose="020B0604020202020204" pitchFamily="34" charset="0"/>
              <a:buChar char="•"/>
            </a:pPr>
            <a:r>
              <a:rPr lang="en-US" dirty="0"/>
              <a:t>Coded in Sabre smart contracts</a:t>
            </a:r>
          </a:p>
        </p:txBody>
      </p:sp>
      <p:pic>
        <p:nvPicPr>
          <p:cNvPr id="6" name="Picture 5">
            <a:extLst>
              <a:ext uri="{FF2B5EF4-FFF2-40B4-BE49-F238E27FC236}">
                <a16:creationId xmlns:a16="http://schemas.microsoft.com/office/drawing/2014/main" id="{A639C7AF-161F-4DB2-BCF4-5414EF3E63EE}"/>
              </a:ext>
            </a:extLst>
          </p:cNvPr>
          <p:cNvPicPr>
            <a:picLocks noChangeAspect="1"/>
          </p:cNvPicPr>
          <p:nvPr/>
        </p:nvPicPr>
        <p:blipFill>
          <a:blip r:embed="rId2"/>
          <a:stretch>
            <a:fillRect/>
          </a:stretch>
        </p:blipFill>
        <p:spPr>
          <a:xfrm>
            <a:off x="5290681" y="1899834"/>
            <a:ext cx="6436658" cy="950595"/>
          </a:xfrm>
          <a:prstGeom prst="rect">
            <a:avLst/>
          </a:prstGeom>
        </p:spPr>
      </p:pic>
      <p:sp>
        <p:nvSpPr>
          <p:cNvPr id="7" name="Rectangle 6">
            <a:extLst>
              <a:ext uri="{FF2B5EF4-FFF2-40B4-BE49-F238E27FC236}">
                <a16:creationId xmlns:a16="http://schemas.microsoft.com/office/drawing/2014/main" id="{AB6418EF-CD98-4C03-99BD-5F335F237731}"/>
              </a:ext>
            </a:extLst>
          </p:cNvPr>
          <p:cNvSpPr/>
          <p:nvPr/>
        </p:nvSpPr>
        <p:spPr>
          <a:xfrm>
            <a:off x="6681077" y="1973826"/>
            <a:ext cx="1048871" cy="802609"/>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6108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38B49-A4BA-4282-9C9A-01C3D991BCCB}"/>
              </a:ext>
            </a:extLst>
          </p:cNvPr>
          <p:cNvSpPr>
            <a:spLocks noGrp="1"/>
          </p:cNvSpPr>
          <p:nvPr>
            <p:ph type="title"/>
          </p:nvPr>
        </p:nvSpPr>
        <p:spPr/>
        <p:txBody>
          <a:bodyPr/>
          <a:lstStyle/>
          <a:p>
            <a:r>
              <a:rPr lang="en-US" dirty="0"/>
              <a:t>Sample Applications</a:t>
            </a:r>
          </a:p>
        </p:txBody>
      </p:sp>
      <p:sp>
        <p:nvSpPr>
          <p:cNvPr id="5" name="Content Placeholder 4">
            <a:extLst>
              <a:ext uri="{FF2B5EF4-FFF2-40B4-BE49-F238E27FC236}">
                <a16:creationId xmlns:a16="http://schemas.microsoft.com/office/drawing/2014/main" id="{8E71B2FF-18D7-4995-B4D9-748D256A87E8}"/>
              </a:ext>
            </a:extLst>
          </p:cNvPr>
          <p:cNvSpPr>
            <a:spLocks noGrp="1"/>
          </p:cNvSpPr>
          <p:nvPr>
            <p:ph idx="1"/>
          </p:nvPr>
        </p:nvSpPr>
        <p:spPr>
          <a:xfrm>
            <a:off x="1097280" y="1845734"/>
            <a:ext cx="4676121" cy="4023360"/>
          </a:xfrm>
        </p:spPr>
        <p:txBody>
          <a:bodyPr/>
          <a:lstStyle/>
          <a:p>
            <a:pPr marL="285750" indent="-285750">
              <a:buFont typeface="Arial" panose="020B0604020202020204" pitchFamily="34" charset="0"/>
              <a:buChar char="•"/>
            </a:pPr>
            <a:r>
              <a:rPr lang="en-US" dirty="0"/>
              <a:t>Apps that showcase Grid components being assembled into an application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Track and Trace is first up</a:t>
            </a:r>
          </a:p>
          <a:p>
            <a:endParaRPr lang="en-US" dirty="0"/>
          </a:p>
        </p:txBody>
      </p:sp>
      <p:pic>
        <p:nvPicPr>
          <p:cNvPr id="4" name="Picture 3">
            <a:extLst>
              <a:ext uri="{FF2B5EF4-FFF2-40B4-BE49-F238E27FC236}">
                <a16:creationId xmlns:a16="http://schemas.microsoft.com/office/drawing/2014/main" id="{0E12DAA0-C506-4D0B-AFA8-2402BFB427C9}"/>
              </a:ext>
            </a:extLst>
          </p:cNvPr>
          <p:cNvPicPr>
            <a:picLocks noChangeAspect="1"/>
          </p:cNvPicPr>
          <p:nvPr/>
        </p:nvPicPr>
        <p:blipFill>
          <a:blip r:embed="rId2"/>
          <a:stretch>
            <a:fillRect/>
          </a:stretch>
        </p:blipFill>
        <p:spPr>
          <a:xfrm>
            <a:off x="6418601" y="3127288"/>
            <a:ext cx="5227876" cy="2801679"/>
          </a:xfrm>
          <a:prstGeom prst="rect">
            <a:avLst/>
          </a:prstGeom>
        </p:spPr>
      </p:pic>
      <p:pic>
        <p:nvPicPr>
          <p:cNvPr id="6" name="Picture 5">
            <a:extLst>
              <a:ext uri="{FF2B5EF4-FFF2-40B4-BE49-F238E27FC236}">
                <a16:creationId xmlns:a16="http://schemas.microsoft.com/office/drawing/2014/main" id="{3C4DE5CA-9E74-4FAD-897B-7FE77271D06F}"/>
              </a:ext>
            </a:extLst>
          </p:cNvPr>
          <p:cNvPicPr>
            <a:picLocks noChangeAspect="1"/>
          </p:cNvPicPr>
          <p:nvPr/>
        </p:nvPicPr>
        <p:blipFill>
          <a:blip r:embed="rId3"/>
          <a:stretch>
            <a:fillRect/>
          </a:stretch>
        </p:blipFill>
        <p:spPr>
          <a:xfrm>
            <a:off x="5265437" y="1899834"/>
            <a:ext cx="6436658" cy="950595"/>
          </a:xfrm>
          <a:prstGeom prst="rect">
            <a:avLst/>
          </a:prstGeom>
        </p:spPr>
      </p:pic>
      <p:sp>
        <p:nvSpPr>
          <p:cNvPr id="7" name="Rectangle 6">
            <a:extLst>
              <a:ext uri="{FF2B5EF4-FFF2-40B4-BE49-F238E27FC236}">
                <a16:creationId xmlns:a16="http://schemas.microsoft.com/office/drawing/2014/main" id="{D582773D-E6AD-411B-97ED-8718039099C3}"/>
              </a:ext>
            </a:extLst>
          </p:cNvPr>
          <p:cNvSpPr/>
          <p:nvPr/>
        </p:nvSpPr>
        <p:spPr>
          <a:xfrm>
            <a:off x="9511849" y="1973826"/>
            <a:ext cx="1048871" cy="802609"/>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6326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38B49-A4BA-4282-9C9A-01C3D991BCCB}"/>
              </a:ext>
            </a:extLst>
          </p:cNvPr>
          <p:cNvSpPr>
            <a:spLocks noGrp="1"/>
          </p:cNvSpPr>
          <p:nvPr>
            <p:ph type="title"/>
          </p:nvPr>
        </p:nvSpPr>
        <p:spPr/>
        <p:txBody>
          <a:bodyPr/>
          <a:lstStyle/>
          <a:p>
            <a:r>
              <a:rPr lang="en-US" dirty="0"/>
              <a:t>Roadmap</a:t>
            </a:r>
          </a:p>
        </p:txBody>
      </p:sp>
      <p:pic>
        <p:nvPicPr>
          <p:cNvPr id="3" name="Content Placeholder 2">
            <a:extLst>
              <a:ext uri="{FF2B5EF4-FFF2-40B4-BE49-F238E27FC236}">
                <a16:creationId xmlns:a16="http://schemas.microsoft.com/office/drawing/2014/main" id="{F4E0C247-4B7D-4E85-8C8E-6A1AE5E989D5}"/>
              </a:ext>
            </a:extLst>
          </p:cNvPr>
          <p:cNvPicPr>
            <a:picLocks noGrp="1" noChangeAspect="1"/>
          </p:cNvPicPr>
          <p:nvPr>
            <p:ph idx="1"/>
          </p:nvPr>
        </p:nvPicPr>
        <p:blipFill>
          <a:blip r:embed="rId2"/>
          <a:stretch>
            <a:fillRect/>
          </a:stretch>
        </p:blipFill>
        <p:spPr>
          <a:xfrm>
            <a:off x="1659818" y="1947623"/>
            <a:ext cx="8686800" cy="2390775"/>
          </a:xfrm>
          <a:prstGeom prst="rect">
            <a:avLst/>
          </a:prstGeom>
        </p:spPr>
      </p:pic>
    </p:spTree>
    <p:extLst>
      <p:ext uri="{BB962C8B-B14F-4D97-AF65-F5344CB8AC3E}">
        <p14:creationId xmlns:p14="http://schemas.microsoft.com/office/powerpoint/2010/main" val="3385235369"/>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otalTime>0</TotalTime>
  <Words>461</Words>
  <Application>Microsoft Office PowerPoint</Application>
  <PresentationFormat>Widescreen</PresentationFormat>
  <Paragraphs>82</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Retrospect</vt:lpstr>
      <vt:lpstr>Hyperledger’s Supply Chain Project</vt:lpstr>
      <vt:lpstr>Introducing Hyperledger Grid</vt:lpstr>
      <vt:lpstr>So it’s an Application?</vt:lpstr>
      <vt:lpstr>The Stack</vt:lpstr>
      <vt:lpstr>Domain Models</vt:lpstr>
      <vt:lpstr>GS1 Product</vt:lpstr>
      <vt:lpstr>Business Logic</vt:lpstr>
      <vt:lpstr>Sample Applications</vt:lpstr>
      <vt:lpstr>Roadmap</vt:lpstr>
      <vt:lpstr>Look at All These Links!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Hyperledger Grid</dc:title>
  <dc:creator>David Cecchi</dc:creator>
  <cp:lastModifiedBy>David Cecchi</cp:lastModifiedBy>
  <cp:revision>18</cp:revision>
  <dcterms:created xsi:type="dcterms:W3CDTF">2019-06-06T12:56:29Z</dcterms:created>
  <dcterms:modified xsi:type="dcterms:W3CDTF">2019-06-06T18:34:35Z</dcterms:modified>
</cp:coreProperties>
</file>