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70.jpg" ContentType="image/jpg"/>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857" r:id="rId1"/>
    <p:sldMasterId id="2147483866" r:id="rId2"/>
  </p:sldMasterIdLst>
  <p:notesMasterIdLst>
    <p:notesMasterId r:id="rId48"/>
  </p:notesMasterIdLst>
  <p:sldIdLst>
    <p:sldId id="256" r:id="rId3"/>
    <p:sldId id="949" r:id="rId4"/>
    <p:sldId id="938" r:id="rId5"/>
    <p:sldId id="257" r:id="rId6"/>
    <p:sldId id="259" r:id="rId7"/>
    <p:sldId id="927" r:id="rId8"/>
    <p:sldId id="928" r:id="rId9"/>
    <p:sldId id="950" r:id="rId10"/>
    <p:sldId id="932" r:id="rId11"/>
    <p:sldId id="931" r:id="rId12"/>
    <p:sldId id="780" r:id="rId13"/>
    <p:sldId id="951" r:id="rId14"/>
    <p:sldId id="952" r:id="rId15"/>
    <p:sldId id="912" r:id="rId16"/>
    <p:sldId id="915" r:id="rId17"/>
    <p:sldId id="914" r:id="rId18"/>
    <p:sldId id="910" r:id="rId19"/>
    <p:sldId id="953" r:id="rId20"/>
    <p:sldId id="916" r:id="rId21"/>
    <p:sldId id="954" r:id="rId22"/>
    <p:sldId id="955" r:id="rId23"/>
    <p:sldId id="956" r:id="rId24"/>
    <p:sldId id="925" r:id="rId25"/>
    <p:sldId id="957" r:id="rId26"/>
    <p:sldId id="929" r:id="rId27"/>
    <p:sldId id="978" r:id="rId28"/>
    <p:sldId id="979" r:id="rId29"/>
    <p:sldId id="980" r:id="rId30"/>
    <p:sldId id="963" r:id="rId31"/>
    <p:sldId id="649" r:id="rId32"/>
    <p:sldId id="779" r:id="rId33"/>
    <p:sldId id="924" r:id="rId34"/>
    <p:sldId id="933" r:id="rId35"/>
    <p:sldId id="934" r:id="rId36"/>
    <p:sldId id="935" r:id="rId37"/>
    <p:sldId id="961" r:id="rId38"/>
    <p:sldId id="981" r:id="rId39"/>
    <p:sldId id="982" r:id="rId40"/>
    <p:sldId id="959" r:id="rId41"/>
    <p:sldId id="960" r:id="rId42"/>
    <p:sldId id="320" r:id="rId43"/>
    <p:sldId id="918" r:id="rId44"/>
    <p:sldId id="983" r:id="rId45"/>
    <p:sldId id="985" r:id="rId46"/>
    <p:sldId id="984" r:id="rId47"/>
  </p:sldIdLst>
  <p:sldSz cx="9144000" cy="5143500" type="screen16x9"/>
  <p:notesSz cx="6858000" cy="9144000"/>
  <p:embeddedFontLst>
    <p:embeddedFont>
      <p:font typeface="Abadi" panose="020B0604020104020204" pitchFamily="34" charset="0"/>
      <p:regular r:id="rId49"/>
    </p:embeddedFont>
    <p:embeddedFont>
      <p:font typeface="Arial Nova" panose="020B0504020202020204" pitchFamily="34" charset="0"/>
      <p:regular r:id="rId50"/>
      <p:bold r:id="rId51"/>
      <p:italic r:id="rId52"/>
      <p:boldItalic r:id="rId53"/>
    </p:embeddedFont>
    <p:embeddedFont>
      <p:font typeface="Arial Rounded MT Bold" panose="020F0704030504030204" pitchFamily="34" charset="0"/>
      <p:regular r:id="rId54"/>
    </p:embeddedFont>
    <p:embeddedFont>
      <p:font typeface="Calibri" panose="020F0502020204030204" pitchFamily="34" charset="0"/>
      <p:regular r:id="rId55"/>
      <p:bold r:id="rId56"/>
      <p:italic r:id="rId57"/>
      <p:boldItalic r:id="rId58"/>
    </p:embeddedFont>
    <p:embeddedFont>
      <p:font typeface="Corbel" panose="020B0503020204020204" pitchFamily="34" charset="0"/>
      <p:regular r:id="rId59"/>
      <p:bold r:id="rId60"/>
      <p:italic r:id="rId61"/>
      <p:boldItalic r:id="rId62"/>
    </p:embeddedFont>
    <p:embeddedFont>
      <p:font typeface="Garamond" panose="02020404030301010803" pitchFamily="18" charset="0"/>
      <p:regular r:id="rId63"/>
      <p:bold r:id="rId64"/>
      <p:italic r:id="rId65"/>
    </p:embeddedFont>
    <p:embeddedFont>
      <p:font typeface="Proxima Nova" panose="020B0604020202020204" charset="0"/>
      <p:regular r:id="rId66"/>
      <p:bold r:id="rId67"/>
      <p:italic r:id="rId68"/>
      <p:boldItalic r:id="rId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70">
          <p15:clr>
            <a:srgbClr val="9AA0A6"/>
          </p15:clr>
        </p15:guide>
        <p15:guide id="2"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46FC"/>
    <a:srgbClr val="EF44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16B0A0-35C0-41C8-8AD4-24A40FF54651}" v="73" dt="2021-09-28T23:53:39.813"/>
    <p1510:client id="{8ADAF6DA-0F64-4F86-8498-7828AEE4889C}" v="2" dt="2021-09-29T14:29:35.2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guide pos="470"/>
        <p:guide orient="horz" pos="16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15.fntdata"/><Relationship Id="rId68" Type="http://schemas.openxmlformats.org/officeDocument/2006/relationships/font" Target="fonts/font20.fntdata"/><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5.fntdata"/><Relationship Id="rId58" Type="http://schemas.openxmlformats.org/officeDocument/2006/relationships/font" Target="fonts/font10.fntdata"/><Relationship Id="rId66" Type="http://schemas.openxmlformats.org/officeDocument/2006/relationships/font" Target="fonts/font18.fntdata"/><Relationship Id="rId74" Type="http://schemas.microsoft.com/office/2015/10/relationships/revisionInfo" Target="revisionInfo.xml"/><Relationship Id="rId5" Type="http://schemas.openxmlformats.org/officeDocument/2006/relationships/slide" Target="slides/slide3.xml"/><Relationship Id="rId61" Type="http://schemas.openxmlformats.org/officeDocument/2006/relationships/font" Target="fonts/font13.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font" Target="fonts/font16.fntdata"/><Relationship Id="rId69" Type="http://schemas.openxmlformats.org/officeDocument/2006/relationships/font" Target="fonts/font21.fntdata"/><Relationship Id="rId8" Type="http://schemas.openxmlformats.org/officeDocument/2006/relationships/slide" Target="slides/slide6.xml"/><Relationship Id="rId51" Type="http://schemas.openxmlformats.org/officeDocument/2006/relationships/font" Target="fonts/font3.fntdata"/><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11.fntdata"/><Relationship Id="rId67" Type="http://schemas.openxmlformats.org/officeDocument/2006/relationships/font" Target="fonts/font19.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6.fntdata"/><Relationship Id="rId62" Type="http://schemas.openxmlformats.org/officeDocument/2006/relationships/font" Target="fonts/font14.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4.fntdata"/><Relationship Id="rId60" Type="http://schemas.openxmlformats.org/officeDocument/2006/relationships/font" Target="fonts/font12.fntdata"/><Relationship Id="rId65" Type="http://schemas.openxmlformats.org/officeDocument/2006/relationships/font" Target="fonts/font17.fntdata"/><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5.xml"/><Relationship Id="rId71"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ata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_rels/drawing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4" Type="http://schemas.openxmlformats.org/officeDocument/2006/relationships/image" Target="../media/image41.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dirty="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dirty="0"/>
            <a:t>Food Banks</a:t>
          </a:r>
        </a:p>
        <a:p>
          <a:pPr>
            <a:lnSpc>
              <a:spcPct val="100000"/>
            </a:lnSpc>
          </a:pPr>
          <a:r>
            <a:rPr lang="en-US" dirty="0"/>
            <a:t>NGO’s</a:t>
          </a:r>
        </a:p>
        <a:p>
          <a:pPr>
            <a:lnSpc>
              <a:spcPct val="100000"/>
            </a:lnSpc>
          </a:pPr>
          <a:r>
            <a:rPr lang="en-US" dirty="0"/>
            <a:t>Social Services Offices</a:t>
          </a:r>
        </a:p>
        <a:p>
          <a:pPr>
            <a:lnSpc>
              <a:spcPct val="100000"/>
            </a:lnSpc>
          </a:pPr>
          <a:r>
            <a:rPr lang="en-US" dirty="0"/>
            <a:t>Individuals (off the grid)</a:t>
          </a:r>
        </a:p>
        <a:p>
          <a:pPr>
            <a:lnSpc>
              <a:spcPct val="100000"/>
            </a:lnSpc>
          </a:pPr>
          <a:endParaRPr lang="en-US" dirty="0"/>
        </a:p>
        <a:p>
          <a:endParaRPr lang="en-US"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dirty="0"/>
            <a:t>Food Banks</a:t>
          </a:r>
        </a:p>
        <a:p>
          <a:pPr>
            <a:lnSpc>
              <a:spcPct val="100000"/>
            </a:lnSpc>
          </a:pPr>
          <a:r>
            <a:rPr lang="en-US" dirty="0"/>
            <a:t>NGO’s</a:t>
          </a:r>
        </a:p>
        <a:p>
          <a:pPr>
            <a:lnSpc>
              <a:spcPct val="100000"/>
            </a:lnSpc>
          </a:pPr>
          <a:r>
            <a:rPr lang="en-US" dirty="0"/>
            <a:t>Social Services Offices</a:t>
          </a:r>
        </a:p>
        <a:p>
          <a:pPr>
            <a:lnSpc>
              <a:spcPct val="100000"/>
            </a:lnSpc>
          </a:pPr>
          <a:r>
            <a:rPr lang="en-US" dirty="0"/>
            <a:t>Individuals (off the grid)</a:t>
          </a:r>
        </a:p>
        <a:p>
          <a:pPr>
            <a:lnSpc>
              <a:spcPct val="100000"/>
            </a:lnSpc>
          </a:pPr>
          <a:endParaRPr lang="en-US" dirty="0"/>
        </a:p>
        <a:p>
          <a:endParaRPr lang="en-US"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555247" y="17223"/>
          <a:ext cx="589471" cy="5803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7880"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Donors</a:t>
          </a:r>
        </a:p>
      </dsp:txBody>
      <dsp:txXfrm>
        <a:off x="7880" y="686204"/>
        <a:ext cx="1684205" cy="248721"/>
      </dsp:txXfrm>
    </dsp:sp>
    <dsp:sp modelId="{2BF4E1CA-267D-40EA-9F71-DAFEFC53C14F}">
      <dsp:nvSpPr>
        <dsp:cNvPr id="0" name=""/>
        <dsp:cNvSpPr/>
      </dsp:nvSpPr>
      <dsp:spPr>
        <a:xfrm>
          <a:off x="7880"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Farmers</a:t>
          </a:r>
        </a:p>
        <a:p>
          <a:pPr marL="0" lvl="0" indent="0" algn="ctr" defTabSz="488950">
            <a:lnSpc>
              <a:spcPct val="100000"/>
            </a:lnSpc>
            <a:spcBef>
              <a:spcPct val="0"/>
            </a:spcBef>
            <a:spcAft>
              <a:spcPct val="35000"/>
            </a:spcAft>
            <a:buNone/>
          </a:pPr>
          <a:r>
            <a:rPr lang="en-US" sz="1100" kern="1200" dirty="0"/>
            <a:t>Individuals</a:t>
          </a:r>
        </a:p>
        <a:p>
          <a:pPr marL="0" lvl="0" indent="0" algn="ctr" defTabSz="488950">
            <a:lnSpc>
              <a:spcPct val="100000"/>
            </a:lnSpc>
            <a:spcBef>
              <a:spcPct val="0"/>
            </a:spcBef>
            <a:spcAft>
              <a:spcPct val="35000"/>
            </a:spcAft>
            <a:buNone/>
          </a:pPr>
          <a:r>
            <a:rPr lang="en-US" sz="1100" kern="1200" dirty="0"/>
            <a:t>Community / Church Groups</a:t>
          </a:r>
        </a:p>
      </dsp:txBody>
      <dsp:txXfrm>
        <a:off x="7880" y="976150"/>
        <a:ext cx="1684205" cy="1102283"/>
      </dsp:txXfrm>
    </dsp:sp>
    <dsp:sp modelId="{8D59FF29-E2E9-4F64-89B1-FDDD459752E4}">
      <dsp:nvSpPr>
        <dsp:cNvPr id="0" name=""/>
        <dsp:cNvSpPr/>
      </dsp:nvSpPr>
      <dsp:spPr>
        <a:xfrm>
          <a:off x="2534189" y="17223"/>
          <a:ext cx="589471" cy="5803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1986822"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dirty="0"/>
            <a:t>Volunteers / Drivers</a:t>
          </a:r>
        </a:p>
      </dsp:txBody>
      <dsp:txXfrm>
        <a:off x="1986822" y="686204"/>
        <a:ext cx="1684205" cy="248721"/>
      </dsp:txXfrm>
    </dsp:sp>
    <dsp:sp modelId="{8F2D1A7C-1150-4AF8-BF2E-1F6441B28FE2}">
      <dsp:nvSpPr>
        <dsp:cNvPr id="0" name=""/>
        <dsp:cNvSpPr/>
      </dsp:nvSpPr>
      <dsp:spPr>
        <a:xfrm>
          <a:off x="1986822"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Pickup / Deliver:</a:t>
          </a:r>
        </a:p>
        <a:p>
          <a:pPr marL="0" lvl="0" indent="0" algn="ctr" defTabSz="488950">
            <a:lnSpc>
              <a:spcPct val="100000"/>
            </a:lnSpc>
            <a:spcBef>
              <a:spcPct val="0"/>
            </a:spcBef>
            <a:spcAft>
              <a:spcPct val="35000"/>
            </a:spcAft>
            <a:buNone/>
          </a:pPr>
          <a:r>
            <a:rPr lang="en-US" sz="1100" kern="1200" dirty="0"/>
            <a:t>Local volunteers</a:t>
          </a:r>
          <a:br>
            <a:rPr lang="en-US" sz="1100" kern="1200" dirty="0"/>
          </a:br>
          <a:r>
            <a:rPr lang="en-US" sz="1100" kern="1200" dirty="0"/>
            <a:t>Community / Groups Transport </a:t>
          </a:r>
        </a:p>
        <a:p>
          <a:pPr marL="0" lvl="0" indent="0" algn="ctr" defTabSz="488950">
            <a:lnSpc>
              <a:spcPct val="100000"/>
            </a:lnSpc>
            <a:spcBef>
              <a:spcPct val="0"/>
            </a:spcBef>
            <a:spcAft>
              <a:spcPct val="35000"/>
            </a:spcAft>
            <a:buNone/>
          </a:pPr>
          <a:r>
            <a:rPr lang="en-US" sz="1100" kern="1200" dirty="0"/>
            <a:t> </a:t>
          </a:r>
        </a:p>
        <a:p>
          <a:pPr marL="0" lvl="0" indent="0" algn="ctr" defTabSz="488950">
            <a:spcBef>
              <a:spcPct val="0"/>
            </a:spcBef>
            <a:spcAft>
              <a:spcPct val="35000"/>
            </a:spcAft>
            <a:buNone/>
          </a:pPr>
          <a:endParaRPr lang="en-US" sz="1100" kern="1200" dirty="0"/>
        </a:p>
      </dsp:txBody>
      <dsp:txXfrm>
        <a:off x="1986822" y="976150"/>
        <a:ext cx="1684205" cy="1102283"/>
      </dsp:txXfrm>
    </dsp:sp>
    <dsp:sp modelId="{D99FEEB4-8164-488A-A724-4FAAA1E6B457}">
      <dsp:nvSpPr>
        <dsp:cNvPr id="0" name=""/>
        <dsp:cNvSpPr/>
      </dsp:nvSpPr>
      <dsp:spPr>
        <a:xfrm>
          <a:off x="4513130" y="17223"/>
          <a:ext cx="589471" cy="5803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3965763"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Recipients</a:t>
          </a:r>
        </a:p>
      </dsp:txBody>
      <dsp:txXfrm>
        <a:off x="3965763" y="686204"/>
        <a:ext cx="1684205" cy="248721"/>
      </dsp:txXfrm>
    </dsp:sp>
    <dsp:sp modelId="{CA3934DE-AFBB-49E1-86A9-BCBE9539936F}">
      <dsp:nvSpPr>
        <dsp:cNvPr id="0" name=""/>
        <dsp:cNvSpPr/>
      </dsp:nvSpPr>
      <dsp:spPr>
        <a:xfrm>
          <a:off x="3965763"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Food Banks</a:t>
          </a:r>
        </a:p>
        <a:p>
          <a:pPr marL="0" lvl="0" indent="0" algn="ctr" defTabSz="488950">
            <a:lnSpc>
              <a:spcPct val="100000"/>
            </a:lnSpc>
            <a:spcBef>
              <a:spcPct val="0"/>
            </a:spcBef>
            <a:spcAft>
              <a:spcPct val="35000"/>
            </a:spcAft>
            <a:buNone/>
          </a:pPr>
          <a:r>
            <a:rPr lang="en-US" sz="1100" kern="1200" dirty="0"/>
            <a:t>NGO’s</a:t>
          </a:r>
        </a:p>
        <a:p>
          <a:pPr marL="0" lvl="0" indent="0" algn="ctr" defTabSz="488950">
            <a:lnSpc>
              <a:spcPct val="100000"/>
            </a:lnSpc>
            <a:spcBef>
              <a:spcPct val="0"/>
            </a:spcBef>
            <a:spcAft>
              <a:spcPct val="35000"/>
            </a:spcAft>
            <a:buNone/>
          </a:pPr>
          <a:r>
            <a:rPr lang="en-US" sz="1100" kern="1200" dirty="0"/>
            <a:t>Social Services Offices</a:t>
          </a:r>
        </a:p>
        <a:p>
          <a:pPr marL="0" lvl="0" indent="0" algn="ctr" defTabSz="488950">
            <a:lnSpc>
              <a:spcPct val="100000"/>
            </a:lnSpc>
            <a:spcBef>
              <a:spcPct val="0"/>
            </a:spcBef>
            <a:spcAft>
              <a:spcPct val="35000"/>
            </a:spcAft>
            <a:buNone/>
          </a:pPr>
          <a:r>
            <a:rPr lang="en-US" sz="1100" kern="1200" dirty="0"/>
            <a:t>Individuals (off the grid)</a:t>
          </a:r>
        </a:p>
        <a:p>
          <a:pPr marL="0" lvl="0" indent="0" algn="ctr" defTabSz="488950">
            <a:lnSpc>
              <a:spcPct val="100000"/>
            </a:lnSpc>
            <a:spcBef>
              <a:spcPct val="0"/>
            </a:spcBef>
            <a:spcAft>
              <a:spcPct val="35000"/>
            </a:spcAft>
            <a:buNone/>
          </a:pPr>
          <a:endParaRPr lang="en-US" sz="1100" kern="1200" dirty="0"/>
        </a:p>
        <a:p>
          <a:pPr marL="0" lvl="0" indent="0" algn="ctr" defTabSz="488950">
            <a:spcBef>
              <a:spcPct val="0"/>
            </a:spcBef>
            <a:spcAft>
              <a:spcPct val="35000"/>
            </a:spcAft>
            <a:buNone/>
          </a:pPr>
          <a:endParaRPr lang="en-US" sz="1100" kern="1200" dirty="0"/>
        </a:p>
      </dsp:txBody>
      <dsp:txXfrm>
        <a:off x="3965763" y="976150"/>
        <a:ext cx="1684205" cy="110228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555247" y="17223"/>
          <a:ext cx="589471" cy="5803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7880"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Donors</a:t>
          </a:r>
        </a:p>
      </dsp:txBody>
      <dsp:txXfrm>
        <a:off x="7880" y="686204"/>
        <a:ext cx="1684205" cy="248721"/>
      </dsp:txXfrm>
    </dsp:sp>
    <dsp:sp modelId="{2BF4E1CA-267D-40EA-9F71-DAFEFC53C14F}">
      <dsp:nvSpPr>
        <dsp:cNvPr id="0" name=""/>
        <dsp:cNvSpPr/>
      </dsp:nvSpPr>
      <dsp:spPr>
        <a:xfrm>
          <a:off x="7880"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Farmers</a:t>
          </a:r>
        </a:p>
        <a:p>
          <a:pPr marL="0" lvl="0" indent="0" algn="ctr" defTabSz="488950">
            <a:lnSpc>
              <a:spcPct val="100000"/>
            </a:lnSpc>
            <a:spcBef>
              <a:spcPct val="0"/>
            </a:spcBef>
            <a:spcAft>
              <a:spcPct val="35000"/>
            </a:spcAft>
            <a:buNone/>
          </a:pPr>
          <a:r>
            <a:rPr lang="en-US" sz="1100" kern="1200" dirty="0"/>
            <a:t>Individuals</a:t>
          </a:r>
        </a:p>
        <a:p>
          <a:pPr marL="0" lvl="0" indent="0" algn="ctr" defTabSz="488950">
            <a:lnSpc>
              <a:spcPct val="100000"/>
            </a:lnSpc>
            <a:spcBef>
              <a:spcPct val="0"/>
            </a:spcBef>
            <a:spcAft>
              <a:spcPct val="35000"/>
            </a:spcAft>
            <a:buNone/>
          </a:pPr>
          <a:r>
            <a:rPr lang="en-US" sz="1100" kern="1200" dirty="0"/>
            <a:t>Community / Church Groups</a:t>
          </a:r>
        </a:p>
      </dsp:txBody>
      <dsp:txXfrm>
        <a:off x="7880" y="976150"/>
        <a:ext cx="1684205" cy="1102283"/>
      </dsp:txXfrm>
    </dsp:sp>
    <dsp:sp modelId="{8D59FF29-E2E9-4F64-89B1-FDDD459752E4}">
      <dsp:nvSpPr>
        <dsp:cNvPr id="0" name=""/>
        <dsp:cNvSpPr/>
      </dsp:nvSpPr>
      <dsp:spPr>
        <a:xfrm>
          <a:off x="2534189" y="17223"/>
          <a:ext cx="589471" cy="5803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1986822"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Volunteers / Drivers</a:t>
          </a:r>
        </a:p>
      </dsp:txBody>
      <dsp:txXfrm>
        <a:off x="1986822" y="686204"/>
        <a:ext cx="1684205" cy="248721"/>
      </dsp:txXfrm>
    </dsp:sp>
    <dsp:sp modelId="{8F2D1A7C-1150-4AF8-BF2E-1F6441B28FE2}">
      <dsp:nvSpPr>
        <dsp:cNvPr id="0" name=""/>
        <dsp:cNvSpPr/>
      </dsp:nvSpPr>
      <dsp:spPr>
        <a:xfrm>
          <a:off x="1986822"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Pickup / Deliver:</a:t>
          </a:r>
        </a:p>
        <a:p>
          <a:pPr marL="0" lvl="0" indent="0" algn="ctr" defTabSz="488950">
            <a:lnSpc>
              <a:spcPct val="100000"/>
            </a:lnSpc>
            <a:spcBef>
              <a:spcPct val="0"/>
            </a:spcBef>
            <a:spcAft>
              <a:spcPct val="35000"/>
            </a:spcAft>
            <a:buNone/>
          </a:pPr>
          <a:r>
            <a:rPr lang="en-US" sz="1100" kern="1200" dirty="0"/>
            <a:t>Local volunteers</a:t>
          </a:r>
          <a:br>
            <a:rPr lang="en-US" sz="1100" kern="1200" dirty="0"/>
          </a:br>
          <a:r>
            <a:rPr lang="en-US" sz="1100" kern="1200" dirty="0"/>
            <a:t>Community / Groups Transport </a:t>
          </a:r>
        </a:p>
        <a:p>
          <a:pPr marL="0" lvl="0" indent="0" algn="ctr" defTabSz="488950">
            <a:lnSpc>
              <a:spcPct val="100000"/>
            </a:lnSpc>
            <a:spcBef>
              <a:spcPct val="0"/>
            </a:spcBef>
            <a:spcAft>
              <a:spcPct val="35000"/>
            </a:spcAft>
            <a:buNone/>
          </a:pPr>
          <a:r>
            <a:rPr lang="en-US" sz="1100" kern="1200" dirty="0"/>
            <a:t> </a:t>
          </a:r>
        </a:p>
        <a:p>
          <a:pPr marL="0" lvl="0" indent="0" algn="ctr" defTabSz="488950">
            <a:spcBef>
              <a:spcPct val="0"/>
            </a:spcBef>
            <a:spcAft>
              <a:spcPct val="35000"/>
            </a:spcAft>
            <a:buNone/>
          </a:pPr>
          <a:endParaRPr lang="en-US" sz="1100" kern="1200" dirty="0"/>
        </a:p>
      </dsp:txBody>
      <dsp:txXfrm>
        <a:off x="1986822" y="976150"/>
        <a:ext cx="1684205" cy="1102283"/>
      </dsp:txXfrm>
    </dsp:sp>
    <dsp:sp modelId="{D99FEEB4-8164-488A-A724-4FAAA1E6B457}">
      <dsp:nvSpPr>
        <dsp:cNvPr id="0" name=""/>
        <dsp:cNvSpPr/>
      </dsp:nvSpPr>
      <dsp:spPr>
        <a:xfrm>
          <a:off x="4513130" y="17223"/>
          <a:ext cx="589471" cy="5803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3965763" y="686204"/>
          <a:ext cx="1684205" cy="2487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Recipients</a:t>
          </a:r>
        </a:p>
      </dsp:txBody>
      <dsp:txXfrm>
        <a:off x="3965763" y="686204"/>
        <a:ext cx="1684205" cy="248721"/>
      </dsp:txXfrm>
    </dsp:sp>
    <dsp:sp modelId="{CA3934DE-AFBB-49E1-86A9-BCBE9539936F}">
      <dsp:nvSpPr>
        <dsp:cNvPr id="0" name=""/>
        <dsp:cNvSpPr/>
      </dsp:nvSpPr>
      <dsp:spPr>
        <a:xfrm>
          <a:off x="3965763" y="976150"/>
          <a:ext cx="1684205" cy="11022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Food Banks</a:t>
          </a:r>
        </a:p>
        <a:p>
          <a:pPr marL="0" lvl="0" indent="0" algn="ctr" defTabSz="488950">
            <a:lnSpc>
              <a:spcPct val="100000"/>
            </a:lnSpc>
            <a:spcBef>
              <a:spcPct val="0"/>
            </a:spcBef>
            <a:spcAft>
              <a:spcPct val="35000"/>
            </a:spcAft>
            <a:buNone/>
          </a:pPr>
          <a:r>
            <a:rPr lang="en-US" sz="1100" kern="1200" dirty="0"/>
            <a:t>NGO’s</a:t>
          </a:r>
        </a:p>
        <a:p>
          <a:pPr marL="0" lvl="0" indent="0" algn="ctr" defTabSz="488950">
            <a:lnSpc>
              <a:spcPct val="100000"/>
            </a:lnSpc>
            <a:spcBef>
              <a:spcPct val="0"/>
            </a:spcBef>
            <a:spcAft>
              <a:spcPct val="35000"/>
            </a:spcAft>
            <a:buNone/>
          </a:pPr>
          <a:r>
            <a:rPr lang="en-US" sz="1100" kern="1200" dirty="0"/>
            <a:t>Social Services Offices</a:t>
          </a:r>
        </a:p>
        <a:p>
          <a:pPr marL="0" lvl="0" indent="0" algn="ctr" defTabSz="488950">
            <a:lnSpc>
              <a:spcPct val="100000"/>
            </a:lnSpc>
            <a:spcBef>
              <a:spcPct val="0"/>
            </a:spcBef>
            <a:spcAft>
              <a:spcPct val="35000"/>
            </a:spcAft>
            <a:buNone/>
          </a:pPr>
          <a:r>
            <a:rPr lang="en-US" sz="1100" kern="1200" dirty="0"/>
            <a:t>Individuals (off the grid)</a:t>
          </a:r>
        </a:p>
        <a:p>
          <a:pPr marL="0" lvl="0" indent="0" algn="ctr" defTabSz="488950">
            <a:lnSpc>
              <a:spcPct val="100000"/>
            </a:lnSpc>
            <a:spcBef>
              <a:spcPct val="0"/>
            </a:spcBef>
            <a:spcAft>
              <a:spcPct val="35000"/>
            </a:spcAft>
            <a:buNone/>
          </a:pPr>
          <a:endParaRPr lang="en-US" sz="1100" kern="1200" dirty="0"/>
        </a:p>
        <a:p>
          <a:pPr marL="0" lvl="0" indent="0" algn="ctr" defTabSz="488950">
            <a:spcBef>
              <a:spcPct val="0"/>
            </a:spcBef>
            <a:spcAft>
              <a:spcPct val="35000"/>
            </a:spcAft>
            <a:buNone/>
          </a:pPr>
          <a:endParaRPr lang="en-US" sz="1100" kern="1200" dirty="0"/>
        </a:p>
      </dsp:txBody>
      <dsp:txXfrm>
        <a:off x="3965763" y="976150"/>
        <a:ext cx="1684205" cy="1102283"/>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76145147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9"/>
        <p:cNvGrpSpPr/>
        <p:nvPr/>
      </p:nvGrpSpPr>
      <p:grpSpPr>
        <a:xfrm>
          <a:off x="0" y="0"/>
          <a:ext cx="0" cy="0"/>
          <a:chOff x="0" y="0"/>
          <a:chExt cx="0" cy="0"/>
        </a:xfrm>
      </p:grpSpPr>
      <p:sp>
        <p:nvSpPr>
          <p:cNvPr id="1740" name="Google Shape;1740;g59475fd5ec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1" name="Google Shape;1741;g59475fd5ec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Wrote blogs, build business relationships. </a:t>
            </a:r>
          </a:p>
        </p:txBody>
      </p:sp>
    </p:spTree>
    <p:extLst>
      <p:ext uri="{BB962C8B-B14F-4D97-AF65-F5344CB8AC3E}">
        <p14:creationId xmlns:p14="http://schemas.microsoft.com/office/powerpoint/2010/main" val="17053899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0" i="0" dirty="0">
                <a:solidFill>
                  <a:srgbClr val="333333"/>
                </a:solidFill>
                <a:effectLst/>
                <a:latin typeface="adelle"/>
              </a:rPr>
              <a:t>An estimated 355 million Indian women and girls must find ways to cope with monthly menstrual hygiene. Most o  A majority of rural women in India employ clothes and rags for feminine hygiene. These materials might predispose women to reproductive tract infections since it may be difficult for them to keep their used napkins clean and free of harmful bacteria. Washing reusable feminine products with soap and drying them in sunlight may be difficult due to lack of water, private facilities, and cultural taboos associated with menstruation.</a:t>
            </a:r>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25</a:t>
            </a:fld>
            <a:endParaRPr lang="en-IN"/>
          </a:p>
        </p:txBody>
      </p:sp>
    </p:spTree>
    <p:extLst>
      <p:ext uri="{BB962C8B-B14F-4D97-AF65-F5344CB8AC3E}">
        <p14:creationId xmlns:p14="http://schemas.microsoft.com/office/powerpoint/2010/main" val="2827706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dirty="0">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a:t>
            </a:r>
            <a:r>
              <a:rPr lang="en-US" sz="1500" dirty="0" err="1">
                <a:sym typeface="Arial"/>
              </a:rPr>
              <a:t>microinsurance</a:t>
            </a:r>
            <a:r>
              <a:rPr lang="en-US" sz="1500" dirty="0">
                <a:sym typeface="Arial"/>
              </a:rPr>
              <a:t>)</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dirty="0">
              <a:sym typeface="Arial"/>
            </a:endParaRPr>
          </a:p>
          <a:p>
            <a:pPr marL="457200" indent="-457200">
              <a:lnSpc>
                <a:spcPct val="160000"/>
              </a:lnSpc>
              <a:buFont typeface="Arial" pitchFamily="34" charset="0"/>
              <a:buChar char="•"/>
            </a:pPr>
            <a:r>
              <a:rPr lang="en-US" sz="1200" dirty="0"/>
              <a:t>Introduction: Project and Team</a:t>
            </a:r>
          </a:p>
          <a:p>
            <a:pPr marL="457200" indent="-457200">
              <a:lnSpc>
                <a:spcPct val="160000"/>
              </a:lnSpc>
              <a:buFont typeface="Arial" pitchFamily="34" charset="0"/>
              <a:buChar char="•"/>
            </a:pPr>
            <a:r>
              <a:rPr lang="en-US" sz="1200" dirty="0"/>
              <a:t>The Giving Chain 2019</a:t>
            </a:r>
          </a:p>
          <a:p>
            <a:pPr marL="457200" indent="-457200">
              <a:lnSpc>
                <a:spcPct val="160000"/>
              </a:lnSpc>
              <a:buFont typeface="Arial" pitchFamily="34" charset="0"/>
              <a:buChar char="•"/>
            </a:pPr>
            <a:r>
              <a:rPr lang="en-US" sz="1200" dirty="0"/>
              <a:t>Hyperledger Mentorship Program</a:t>
            </a:r>
          </a:p>
          <a:p>
            <a:pPr marL="457200" indent="-457200">
              <a:lnSpc>
                <a:spcPct val="160000"/>
              </a:lnSpc>
              <a:buFont typeface="Arial" pitchFamily="34" charset="0"/>
              <a:buChar char="•"/>
            </a:pPr>
            <a:r>
              <a:rPr lang="en-US" sz="1200" dirty="0"/>
              <a:t>Project Overview</a:t>
            </a:r>
          </a:p>
          <a:p>
            <a:pPr marL="457200" indent="-457200">
              <a:lnSpc>
                <a:spcPct val="160000"/>
              </a:lnSpc>
              <a:buFont typeface="Arial" pitchFamily="34" charset="0"/>
              <a:buChar char="•"/>
            </a:pPr>
            <a:r>
              <a:rPr lang="en-US" sz="1200" dirty="0"/>
              <a:t>Teams (Expectations) (Focus)</a:t>
            </a:r>
          </a:p>
          <a:p>
            <a:pPr marL="457200" indent="-457200">
              <a:lnSpc>
                <a:spcPct val="160000"/>
              </a:lnSpc>
              <a:buFont typeface="Arial" pitchFamily="34" charset="0"/>
              <a:buChar char="•"/>
            </a:pPr>
            <a:r>
              <a:rPr lang="en-US" sz="1200" dirty="0"/>
              <a:t>Introduction from Members on Call</a:t>
            </a:r>
            <a:endParaRPr lang="en-US" dirty="0"/>
          </a:p>
        </p:txBody>
      </p:sp>
      <p:sp>
        <p:nvSpPr>
          <p:cNvPr id="4" name="Slide Number Placeholder 3"/>
          <p:cNvSpPr>
            <a:spLocks noGrp="1"/>
          </p:cNvSpPr>
          <p:nvPr>
            <p:ph type="sldNum" sz="quarter" idx="5"/>
          </p:nvPr>
        </p:nvSpPr>
        <p:spPr>
          <a:xfrm>
            <a:off x="3884613" y="8685213"/>
            <a:ext cx="2971800" cy="457200"/>
          </a:xfrm>
          <a:prstGeom prst="rect">
            <a:avLst/>
          </a:prstGeom>
        </p:spPr>
        <p:txBody>
          <a:bodyPr/>
          <a:lstStyle/>
          <a:p>
            <a:fld id="{F47FFA2C-6D0E-45A1-B4EC-3FD5FAE3D441}" type="slidenum">
              <a:rPr lang="en-US" smtClean="0"/>
              <a:t>26</a:t>
            </a:fld>
            <a:endParaRPr lang="en-US"/>
          </a:p>
        </p:txBody>
      </p:sp>
    </p:spTree>
    <p:extLst>
      <p:ext uri="{BB962C8B-B14F-4D97-AF65-F5344CB8AC3E}">
        <p14:creationId xmlns:p14="http://schemas.microsoft.com/office/powerpoint/2010/main" val="568924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dirty="0">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a:t>
            </a:r>
            <a:r>
              <a:rPr lang="en-US" sz="1500" dirty="0" err="1">
                <a:sym typeface="Arial"/>
              </a:rPr>
              <a:t>microinsurance</a:t>
            </a:r>
            <a:r>
              <a:rPr lang="en-US" sz="1500" dirty="0">
                <a:sym typeface="Arial"/>
              </a:rPr>
              <a:t>)</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dirty="0">
              <a:sym typeface="Arial"/>
            </a:endParaRPr>
          </a:p>
          <a:p>
            <a:pPr marL="457200" indent="-457200">
              <a:lnSpc>
                <a:spcPct val="160000"/>
              </a:lnSpc>
              <a:buFont typeface="Arial" pitchFamily="34" charset="0"/>
              <a:buChar char="•"/>
            </a:pPr>
            <a:r>
              <a:rPr lang="en-US" sz="1200" dirty="0"/>
              <a:t>Introduction: Project and Team</a:t>
            </a:r>
          </a:p>
          <a:p>
            <a:pPr marL="457200" indent="-457200">
              <a:lnSpc>
                <a:spcPct val="160000"/>
              </a:lnSpc>
              <a:buFont typeface="Arial" pitchFamily="34" charset="0"/>
              <a:buChar char="•"/>
            </a:pPr>
            <a:r>
              <a:rPr lang="en-US" sz="1200" dirty="0"/>
              <a:t>The Giving Chain 2019</a:t>
            </a:r>
          </a:p>
          <a:p>
            <a:pPr marL="457200" indent="-457200">
              <a:lnSpc>
                <a:spcPct val="160000"/>
              </a:lnSpc>
              <a:buFont typeface="Arial" pitchFamily="34" charset="0"/>
              <a:buChar char="•"/>
            </a:pPr>
            <a:r>
              <a:rPr lang="en-US" sz="1200" dirty="0"/>
              <a:t>Hyperledger Mentorship Program</a:t>
            </a:r>
          </a:p>
          <a:p>
            <a:pPr marL="457200" indent="-457200">
              <a:lnSpc>
                <a:spcPct val="160000"/>
              </a:lnSpc>
              <a:buFont typeface="Arial" pitchFamily="34" charset="0"/>
              <a:buChar char="•"/>
            </a:pPr>
            <a:r>
              <a:rPr lang="en-US" sz="1200" dirty="0"/>
              <a:t>Project Overview</a:t>
            </a:r>
          </a:p>
          <a:p>
            <a:pPr marL="457200" indent="-457200">
              <a:lnSpc>
                <a:spcPct val="160000"/>
              </a:lnSpc>
              <a:buFont typeface="Arial" pitchFamily="34" charset="0"/>
              <a:buChar char="•"/>
            </a:pPr>
            <a:r>
              <a:rPr lang="en-US" sz="1200" dirty="0"/>
              <a:t>Teams (Expectations) (Focus)</a:t>
            </a:r>
          </a:p>
          <a:p>
            <a:pPr marL="457200" indent="-457200">
              <a:lnSpc>
                <a:spcPct val="160000"/>
              </a:lnSpc>
              <a:buFont typeface="Arial" pitchFamily="34" charset="0"/>
              <a:buChar char="•"/>
            </a:pPr>
            <a:r>
              <a:rPr lang="en-US" sz="1200" dirty="0"/>
              <a:t>Introduction from Members on Call</a:t>
            </a:r>
            <a:endParaRPr lang="en-US" dirty="0"/>
          </a:p>
        </p:txBody>
      </p:sp>
      <p:sp>
        <p:nvSpPr>
          <p:cNvPr id="4" name="Slide Number Placeholder 3"/>
          <p:cNvSpPr>
            <a:spLocks noGrp="1"/>
          </p:cNvSpPr>
          <p:nvPr>
            <p:ph type="sldNum" sz="quarter" idx="5"/>
          </p:nvPr>
        </p:nvSpPr>
        <p:spPr>
          <a:xfrm>
            <a:off x="3884613" y="8685213"/>
            <a:ext cx="2971800" cy="457200"/>
          </a:xfrm>
          <a:prstGeom prst="rect">
            <a:avLst/>
          </a:prstGeom>
        </p:spPr>
        <p:txBody>
          <a:bodyPr/>
          <a:lstStyle/>
          <a:p>
            <a:fld id="{F47FFA2C-6D0E-45A1-B4EC-3FD5FAE3D441}" type="slidenum">
              <a:rPr lang="en-US" smtClean="0"/>
              <a:t>28</a:t>
            </a:fld>
            <a:endParaRPr lang="en-US"/>
          </a:p>
        </p:txBody>
      </p:sp>
    </p:spTree>
    <p:extLst>
      <p:ext uri="{BB962C8B-B14F-4D97-AF65-F5344CB8AC3E}">
        <p14:creationId xmlns:p14="http://schemas.microsoft.com/office/powerpoint/2010/main" val="568924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lvl="0"/>
            <a:r>
              <a:rPr lang="en-US" sz="1200" dirty="0"/>
              <a:t>Include Details:</a:t>
            </a:r>
          </a:p>
          <a:p>
            <a:pPr lvl="0"/>
            <a:r>
              <a:rPr lang="en-US" sz="1200" dirty="0"/>
              <a:t>Donors Who they are for each project</a:t>
            </a:r>
          </a:p>
          <a:p>
            <a:pPr lvl="0"/>
            <a:endParaRPr lang="en-US" sz="1200" dirty="0"/>
          </a:p>
          <a:p>
            <a:pPr lvl="0"/>
            <a:r>
              <a:rPr lang="en-US" sz="1200" dirty="0"/>
              <a:t>Driver – Project Managers  choice , Long term Vetted Orgs</a:t>
            </a:r>
          </a:p>
          <a:p>
            <a:pPr lvl="0"/>
            <a:endParaRPr lang="en-US" sz="1200" dirty="0"/>
          </a:p>
          <a:p>
            <a:pPr lvl="0"/>
            <a:r>
              <a:rPr lang="en-US" sz="1200"/>
              <a:t>Recipients </a:t>
            </a:r>
            <a:endParaRPr lang="en-US" sz="1200" dirty="0"/>
          </a:p>
          <a:p>
            <a:pPr lvl="0"/>
            <a:endParaRPr lang="en-US" sz="1200" dirty="0"/>
          </a:p>
          <a:p>
            <a:pPr lvl="0"/>
            <a:endParaRPr lang="en-US" sz="1200" dirty="0"/>
          </a:p>
          <a:p>
            <a:pPr lvl="0"/>
            <a:r>
              <a:rPr lang="en-US" sz="1200" dirty="0"/>
              <a:t>NGO, Social Services Offices</a:t>
            </a:r>
          </a:p>
          <a:p>
            <a:pPr lvl="0"/>
            <a:r>
              <a:rPr lang="en-US" sz="1200" dirty="0"/>
              <a:t>Schools/College Girls</a:t>
            </a:r>
          </a:p>
          <a:p>
            <a:pPr lvl="0"/>
            <a:r>
              <a:rPr lang="en-US" sz="1200" dirty="0"/>
              <a:t>Underprivileged</a:t>
            </a:r>
          </a:p>
          <a:p>
            <a:pPr lvl="0"/>
            <a:r>
              <a:rPr lang="en-US" sz="1200" dirty="0"/>
              <a:t>Village Women/girls</a:t>
            </a:r>
          </a:p>
          <a:p>
            <a:pPr lvl="0"/>
            <a:r>
              <a:rPr lang="en-US" sz="1200" b="0" i="0" dirty="0"/>
              <a:t>Marginalized and lower middle-class populace</a:t>
            </a:r>
            <a:endParaRPr lang="en-US" sz="1200" dirty="0"/>
          </a:p>
          <a:p>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30</a:t>
            </a:fld>
            <a:endParaRPr lang="en-IN"/>
          </a:p>
        </p:txBody>
      </p:sp>
    </p:spTree>
    <p:extLst>
      <p:ext uri="{BB962C8B-B14F-4D97-AF65-F5344CB8AC3E}">
        <p14:creationId xmlns:p14="http://schemas.microsoft.com/office/powerpoint/2010/main" val="4146129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32</a:t>
            </a:fld>
            <a:endParaRPr lang="en-US"/>
          </a:p>
        </p:txBody>
      </p:sp>
    </p:spTree>
    <p:extLst>
      <p:ext uri="{BB962C8B-B14F-4D97-AF65-F5344CB8AC3E}">
        <p14:creationId xmlns:p14="http://schemas.microsoft.com/office/powerpoint/2010/main" val="17538945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33</a:t>
            </a:fld>
            <a:endParaRPr lang="en-US"/>
          </a:p>
        </p:txBody>
      </p:sp>
    </p:spTree>
    <p:extLst>
      <p:ext uri="{BB962C8B-B14F-4D97-AF65-F5344CB8AC3E}">
        <p14:creationId xmlns:p14="http://schemas.microsoft.com/office/powerpoint/2010/main" val="26991092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34</a:t>
            </a:fld>
            <a:endParaRPr lang="en-US"/>
          </a:p>
        </p:txBody>
      </p:sp>
    </p:spTree>
    <p:extLst>
      <p:ext uri="{BB962C8B-B14F-4D97-AF65-F5344CB8AC3E}">
        <p14:creationId xmlns:p14="http://schemas.microsoft.com/office/powerpoint/2010/main" val="3459037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35</a:t>
            </a:fld>
            <a:endParaRPr lang="en-US"/>
          </a:p>
        </p:txBody>
      </p:sp>
    </p:spTree>
    <p:extLst>
      <p:ext uri="{BB962C8B-B14F-4D97-AF65-F5344CB8AC3E}">
        <p14:creationId xmlns:p14="http://schemas.microsoft.com/office/powerpoint/2010/main" val="5898533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39</a:t>
            </a:fld>
            <a:endParaRPr lang="en-US"/>
          </a:p>
        </p:txBody>
      </p:sp>
    </p:spTree>
    <p:extLst>
      <p:ext uri="{BB962C8B-B14F-4D97-AF65-F5344CB8AC3E}">
        <p14:creationId xmlns:p14="http://schemas.microsoft.com/office/powerpoint/2010/main" val="27113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9"/>
        <p:cNvGrpSpPr/>
        <p:nvPr/>
      </p:nvGrpSpPr>
      <p:grpSpPr>
        <a:xfrm>
          <a:off x="0" y="0"/>
          <a:ext cx="0" cy="0"/>
          <a:chOff x="0" y="0"/>
          <a:chExt cx="0" cy="0"/>
        </a:xfrm>
      </p:grpSpPr>
      <p:sp>
        <p:nvSpPr>
          <p:cNvPr id="1740" name="Google Shape;1740;g59475fd5ec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1" name="Google Shape;1741;g59475fd5ec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330283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40</a:t>
            </a:fld>
            <a:endParaRPr lang="en-US"/>
          </a:p>
        </p:txBody>
      </p:sp>
    </p:spTree>
    <p:extLst>
      <p:ext uri="{BB962C8B-B14F-4D97-AF65-F5344CB8AC3E}">
        <p14:creationId xmlns:p14="http://schemas.microsoft.com/office/powerpoint/2010/main" val="406188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Looking at the project it was decided to break out into to teams Business and Technical. Most people who attended the meetings were on both teams, The teams can run through several sub projects and individuals can be om many teams.</a:t>
            </a:r>
          </a:p>
        </p:txBody>
      </p:sp>
      <p:sp>
        <p:nvSpPr>
          <p:cNvPr id="4" name="Slide Number Placeholder 3"/>
          <p:cNvSpPr>
            <a:spLocks noGrp="1"/>
          </p:cNvSpPr>
          <p:nvPr>
            <p:ph type="sldNum" sz="quarter" idx="5"/>
          </p:nvPr>
        </p:nvSpPr>
        <p:spPr/>
        <p:txBody>
          <a:bodyPr/>
          <a:lstStyle/>
          <a:p>
            <a:fld id="{6D25A6A1-9A3A-437D-AF1D-F91488312007}" type="slidenum">
              <a:rPr lang="en-US" smtClean="0"/>
              <a:t>41</a:t>
            </a:fld>
            <a:endParaRPr lang="en-US"/>
          </a:p>
        </p:txBody>
      </p:sp>
    </p:spTree>
    <p:extLst>
      <p:ext uri="{BB962C8B-B14F-4D97-AF65-F5344CB8AC3E}">
        <p14:creationId xmlns:p14="http://schemas.microsoft.com/office/powerpoint/2010/main" val="25297961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a:xfrm>
            <a:off x="3884613" y="8685213"/>
            <a:ext cx="2971800" cy="457200"/>
          </a:xfrm>
          <a:prstGeom prst="rect">
            <a:avLst/>
          </a:prstGeom>
        </p:spPr>
        <p:txBody>
          <a:bodyPr/>
          <a:lstStyle/>
          <a:p>
            <a:fld id="{F47FFA2C-6D0E-45A1-B4EC-3FD5FAE3D441}" type="slidenum">
              <a:rPr lang="en-US" smtClean="0"/>
              <a:t>43</a:t>
            </a:fld>
            <a:endParaRPr lang="en-US"/>
          </a:p>
        </p:txBody>
      </p:sp>
    </p:spTree>
    <p:extLst>
      <p:ext uri="{BB962C8B-B14F-4D97-AF65-F5344CB8AC3E}">
        <p14:creationId xmlns:p14="http://schemas.microsoft.com/office/powerpoint/2010/main" val="406188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9"/>
        <p:cNvGrpSpPr/>
        <p:nvPr/>
      </p:nvGrpSpPr>
      <p:grpSpPr>
        <a:xfrm>
          <a:off x="0" y="0"/>
          <a:ext cx="0" cy="0"/>
          <a:chOff x="0" y="0"/>
          <a:chExt cx="0" cy="0"/>
        </a:xfrm>
      </p:grpSpPr>
      <p:sp>
        <p:nvSpPr>
          <p:cNvPr id="1740" name="Google Shape;1740;g59475fd5ec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1" name="Google Shape;1741;g59475fd5ec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60587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0"/>
        <p:cNvGrpSpPr/>
        <p:nvPr/>
      </p:nvGrpSpPr>
      <p:grpSpPr>
        <a:xfrm>
          <a:off x="0" y="0"/>
          <a:ext cx="0" cy="0"/>
          <a:chOff x="0" y="0"/>
          <a:chExt cx="0" cy="0"/>
        </a:xfrm>
      </p:grpSpPr>
      <p:sp>
        <p:nvSpPr>
          <p:cNvPr id="1751" name="Google Shape;1751;ge67693fd4d_0_48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2" name="Google Shape;1752;ge67693fd4d_0_48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Remind Attendees that All Are Welcome in Hyperledger Community and that they must abide by the code of conduct</a:t>
            </a:r>
            <a:endParaRPr/>
          </a:p>
        </p:txBody>
      </p:sp>
      <p:sp>
        <p:nvSpPr>
          <p:cNvPr id="1753" name="Google Shape;1753;ge67693fd4d_0_489:notes"/>
          <p:cNvSpPr txBox="1">
            <a:spLocks noGrp="1"/>
          </p:cNvSpPr>
          <p:nvPr>
            <p:ph type="sldNum" idx="12"/>
          </p:nvPr>
        </p:nvSpPr>
        <p:spPr>
          <a:xfrm>
            <a:off x="3884613" y="8685213"/>
            <a:ext cx="2971800" cy="458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2019 Grass roots effort of the Blockchain Princeton Meetup Groups. Worked through the checkpoints to create an important community project.</a:t>
            </a:r>
          </a:p>
        </p:txBody>
      </p:sp>
    </p:spTree>
    <p:extLst>
      <p:ext uri="{BB962C8B-B14F-4D97-AF65-F5344CB8AC3E}">
        <p14:creationId xmlns:p14="http://schemas.microsoft.com/office/powerpoint/2010/main" val="3508441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lvl="0"/>
            <a:r>
              <a:rPr lang="en-US" sz="1200" dirty="0"/>
              <a:t>Include Details:</a:t>
            </a:r>
          </a:p>
          <a:p>
            <a:pPr lvl="0"/>
            <a:r>
              <a:rPr lang="en-US" sz="1200" dirty="0"/>
              <a:t>Donors Who they are for each project</a:t>
            </a:r>
          </a:p>
          <a:p>
            <a:pPr lvl="0"/>
            <a:endParaRPr lang="en-US" sz="1200" dirty="0"/>
          </a:p>
          <a:p>
            <a:pPr lvl="0"/>
            <a:r>
              <a:rPr lang="en-US" sz="1200" dirty="0"/>
              <a:t>Driver – Project Managers  choice , Long term Vetted Orgs</a:t>
            </a:r>
          </a:p>
          <a:p>
            <a:pPr lvl="0"/>
            <a:endParaRPr lang="en-US" sz="1200" dirty="0"/>
          </a:p>
          <a:p>
            <a:pPr lvl="0"/>
            <a:r>
              <a:rPr lang="en-US" sz="1200"/>
              <a:t>Recipients </a:t>
            </a:r>
            <a:endParaRPr lang="en-US" sz="1200" dirty="0"/>
          </a:p>
          <a:p>
            <a:pPr lvl="0"/>
            <a:endParaRPr lang="en-US" sz="1200" dirty="0"/>
          </a:p>
          <a:p>
            <a:pPr lvl="0"/>
            <a:endParaRPr lang="en-US" sz="1200" dirty="0"/>
          </a:p>
          <a:p>
            <a:pPr lvl="0"/>
            <a:r>
              <a:rPr lang="en-US" sz="1200" dirty="0"/>
              <a:t>NGO, Social Services Offices</a:t>
            </a:r>
          </a:p>
          <a:p>
            <a:pPr lvl="0"/>
            <a:r>
              <a:rPr lang="en-US" sz="1200" dirty="0"/>
              <a:t>Schools/College Girls</a:t>
            </a:r>
          </a:p>
          <a:p>
            <a:pPr lvl="0"/>
            <a:r>
              <a:rPr lang="en-US" sz="1200" dirty="0"/>
              <a:t>Underprivileged</a:t>
            </a:r>
          </a:p>
          <a:p>
            <a:pPr lvl="0"/>
            <a:r>
              <a:rPr lang="en-US" sz="1200" dirty="0"/>
              <a:t>Village Women/girls</a:t>
            </a:r>
          </a:p>
          <a:p>
            <a:pPr lvl="0"/>
            <a:r>
              <a:rPr lang="en-US" sz="1200" b="0" i="0" dirty="0"/>
              <a:t>Marginalized and lower middle-class populace</a:t>
            </a:r>
            <a:endParaRPr lang="en-US" sz="1200" dirty="0"/>
          </a:p>
          <a:p>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10</a:t>
            </a:fld>
            <a:endParaRPr lang="en-IN"/>
          </a:p>
        </p:txBody>
      </p:sp>
    </p:spTree>
    <p:extLst>
      <p:ext uri="{BB962C8B-B14F-4D97-AF65-F5344CB8AC3E}">
        <p14:creationId xmlns:p14="http://schemas.microsoft.com/office/powerpoint/2010/main" val="4146129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11</a:t>
            </a:fld>
            <a:endParaRPr lang="en-US"/>
          </a:p>
        </p:txBody>
      </p:sp>
    </p:spTree>
    <p:extLst>
      <p:ext uri="{BB962C8B-B14F-4D97-AF65-F5344CB8AC3E}">
        <p14:creationId xmlns:p14="http://schemas.microsoft.com/office/powerpoint/2010/main" val="4290715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12</a:t>
            </a:fld>
            <a:endParaRPr lang="en-US"/>
          </a:p>
        </p:txBody>
      </p:sp>
    </p:spTree>
    <p:extLst>
      <p:ext uri="{BB962C8B-B14F-4D97-AF65-F5344CB8AC3E}">
        <p14:creationId xmlns:p14="http://schemas.microsoft.com/office/powerpoint/2010/main" val="2955407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13</a:t>
            </a:fld>
            <a:endParaRPr lang="en-US"/>
          </a:p>
        </p:txBody>
      </p:sp>
    </p:spTree>
    <p:extLst>
      <p:ext uri="{BB962C8B-B14F-4D97-AF65-F5344CB8AC3E}">
        <p14:creationId xmlns:p14="http://schemas.microsoft.com/office/powerpoint/2010/main" val="551834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18</a:t>
            </a:fld>
            <a:endParaRPr lang="en-US"/>
          </a:p>
        </p:txBody>
      </p:sp>
    </p:spTree>
    <p:extLst>
      <p:ext uri="{BB962C8B-B14F-4D97-AF65-F5344CB8AC3E}">
        <p14:creationId xmlns:p14="http://schemas.microsoft.com/office/powerpoint/2010/main" val="8583924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2.jpg"/><Relationship Id="rId16"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9.png"/><Relationship Id="rId18" Type="http://schemas.openxmlformats.org/officeDocument/2006/relationships/image" Target="../media/image14.png"/><Relationship Id="rId3" Type="http://schemas.openxmlformats.org/officeDocument/2006/relationships/image" Target="../media/image21.png"/><Relationship Id="rId7" Type="http://schemas.openxmlformats.org/officeDocument/2006/relationships/image" Target="../media/image17.png"/><Relationship Id="rId12" Type="http://schemas.openxmlformats.org/officeDocument/2006/relationships/image" Target="../media/image8.png"/><Relationship Id="rId17" Type="http://schemas.openxmlformats.org/officeDocument/2006/relationships/image" Target="../media/image13.png"/><Relationship Id="rId2" Type="http://schemas.openxmlformats.org/officeDocument/2006/relationships/image" Target="../media/image20.jpg"/><Relationship Id="rId16"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11" Type="http://schemas.openxmlformats.org/officeDocument/2006/relationships/image" Target="../media/image7.png"/><Relationship Id="rId5" Type="http://schemas.openxmlformats.org/officeDocument/2006/relationships/image" Target="../media/image5.png"/><Relationship Id="rId15" Type="http://schemas.openxmlformats.org/officeDocument/2006/relationships/image" Target="../media/image11.png"/><Relationship Id="rId10" Type="http://schemas.openxmlformats.org/officeDocument/2006/relationships/image" Target="../media/image6.png"/><Relationship Id="rId19" Type="http://schemas.openxmlformats.org/officeDocument/2006/relationships/image" Target="../media/image15.png"/><Relationship Id="rId4" Type="http://schemas.openxmlformats.org/officeDocument/2006/relationships/image" Target="../media/image4.png"/><Relationship Id="rId9" Type="http://schemas.openxmlformats.org/officeDocument/2006/relationships/image" Target="../media/image19.png"/><Relationship Id="rId1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 Purple - Blank">
  <p:cSld name="CUSTOM_2">
    <p:bg>
      <p:bgPr>
        <a:blipFill>
          <a:blip r:embed="rId2">
            <a:alphaModFix/>
          </a:blip>
          <a:stretch>
            <a:fillRect/>
          </a:stretch>
        </a:blipFill>
        <a:effectLst/>
      </p:bgPr>
    </p:bg>
    <p:spTree>
      <p:nvGrpSpPr>
        <p:cNvPr id="1" name="Shape 274"/>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Slide - Purple">
  <p:cSld name="TITLE_2">
    <p:bg>
      <p:bgPr>
        <a:blipFill>
          <a:blip r:embed="rId2">
            <a:alphaModFix/>
          </a:blip>
          <a:stretch>
            <a:fillRect/>
          </a:stretch>
        </a:blipFill>
        <a:effectLst/>
      </p:bgPr>
    </p:bg>
    <p:spTree>
      <p:nvGrpSpPr>
        <p:cNvPr id="1" name="Shape 1735"/>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5. Green - Blank">
  <p:cSld name="CUSTOM_2_1_1">
    <p:bg>
      <p:bgPr>
        <a:blipFill>
          <a:blip r:embed="rId2">
            <a:alphaModFix/>
          </a:blip>
          <a:stretch>
            <a:fillRect/>
          </a:stretch>
        </a:blipFill>
        <a:effectLst/>
      </p:bgPr>
    </p:bg>
    <p:spTree>
      <p:nvGrpSpPr>
        <p:cNvPr id="1" name="Shape 1736"/>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 Purple - Blank">
  <p:cSld name="Blank Slide">
    <p:bg>
      <p:bgPr>
        <a:blipFill>
          <a:blip r:embed="rId2">
            <a:alphaModFix/>
          </a:blip>
          <a:stretch>
            <a:fillRect/>
          </a:stretch>
        </a:blipFill>
        <a:effectLst/>
      </p:bgPr>
    </p:bg>
    <p:spTree>
      <p:nvGrpSpPr>
        <p:cNvPr id="1" name="Shape 1737"/>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Green">
  <p:cSld name="TITLE_1_1">
    <p:bg>
      <p:bgPr>
        <a:blipFill>
          <a:blip r:embed="rId2">
            <a:alphaModFix/>
          </a:blip>
          <a:stretch>
            <a:fillRect/>
          </a:stretch>
        </a:blipFill>
        <a:effectLst/>
      </p:bgPr>
    </p:bg>
    <p:spTree>
      <p:nvGrpSpPr>
        <p:cNvPr id="1" name="Shape 1738"/>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Blue - Blank">
  <p:cSld name="3. Blue - Blank">
    <p:bg>
      <p:bgPr>
        <a:blipFill>
          <a:blip r:embed="rId2">
            <a:alphaModFix/>
          </a:blip>
          <a:stretch>
            <a:fillRect/>
          </a:stretch>
        </a:blipFill>
        <a:effectLst/>
      </p:bgPr>
    </p:bg>
    <p:spTree>
      <p:nvGrpSpPr>
        <p:cNvPr id="1" name="Shape 307"/>
        <p:cNvGrpSpPr/>
        <p:nvPr/>
      </p:nvGrpSpPr>
      <p:grpSpPr>
        <a:xfrm>
          <a:off x="0" y="0"/>
          <a:ext cx="0" cy="0"/>
          <a:chOff x="0" y="0"/>
          <a:chExt cx="0" cy="0"/>
        </a:xfrm>
      </p:grpSpPr>
    </p:spTree>
    <p:extLst>
      <p:ext uri="{BB962C8B-B14F-4D97-AF65-F5344CB8AC3E}">
        <p14:creationId xmlns:p14="http://schemas.microsoft.com/office/powerpoint/2010/main" val="323342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 Blue - Blank">
  <p:cSld name="CUSTOM_2_1">
    <p:bg>
      <p:bgPr>
        <a:blipFill>
          <a:blip r:embed="rId2">
            <a:alphaModFix/>
          </a:blip>
          <a:stretch>
            <a:fillRect/>
          </a:stretch>
        </a:blipFill>
        <a:effectLst/>
      </p:bgPr>
    </p:bg>
    <p:spTree>
      <p:nvGrpSpPr>
        <p:cNvPr id="1" name="Shape 307"/>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4. Blue - Greenhouse">
  <p:cSld name="CUSTOM_18_1">
    <p:bg>
      <p:bgPr>
        <a:blipFill>
          <a:blip r:embed="rId2">
            <a:alphaModFix/>
          </a:blip>
          <a:stretch>
            <a:fillRect/>
          </a:stretch>
        </a:blipFill>
        <a:effectLst/>
      </p:bgPr>
    </p:bg>
    <p:spTree>
      <p:nvGrpSpPr>
        <p:cNvPr id="1" name="Shape 308"/>
        <p:cNvGrpSpPr/>
        <p:nvPr/>
      </p:nvGrpSpPr>
      <p:grpSpPr>
        <a:xfrm>
          <a:off x="0" y="0"/>
          <a:ext cx="0" cy="0"/>
          <a:chOff x="0" y="0"/>
          <a:chExt cx="0" cy="0"/>
        </a:xfrm>
      </p:grpSpPr>
      <p:pic>
        <p:nvPicPr>
          <p:cNvPr id="309" name="Google Shape;309;p33"/>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310" name="Google Shape;310;p33"/>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311" name="Google Shape;311;p33"/>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312" name="Google Shape;312;p33"/>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313" name="Google Shape;313;p33"/>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314" name="Google Shape;314;p33"/>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15" name="Google Shape;315;p33"/>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316" name="Google Shape;316;p33"/>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317" name="Google Shape;317;p33"/>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318" name="Google Shape;318;p33"/>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319" name="Google Shape;319;p33"/>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320" name="Google Shape;320;p33"/>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321" name="Google Shape;321;p33"/>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322" name="Google Shape;322;p33"/>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323" name="Google Shape;323;p33"/>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324" name="Google Shape;324;p33"/>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325" name="Google Shape;325;p33"/>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326" name="Google Shape;326;p33"/>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327" name="Google Shape;327;p33"/>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328" name="Google Shape;328;p33"/>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329" name="Google Shape;329;p33"/>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330" name="Google Shape;330;p33"/>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331" name="Google Shape;331;p33"/>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332" name="Google Shape;332;p33"/>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33" name="Google Shape;333;p33"/>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334" name="Google Shape;334;p33"/>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sp>
        <p:nvSpPr>
          <p:cNvPr id="335" name="Google Shape;335;p33"/>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pic>
        <p:nvPicPr>
          <p:cNvPr id="336" name="Google Shape;336;p33"/>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337" name="Google Shape;337;p33"/>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338" name="Google Shape;338;p33"/>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339" name="Google Shape;339;p33"/>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6. Green - Greenhouse">
  <p:cSld name="CUSTOM_18_1_1">
    <p:bg>
      <p:bgPr>
        <a:blipFill>
          <a:blip r:embed="rId2">
            <a:alphaModFix/>
          </a:blip>
          <a:stretch>
            <a:fillRect/>
          </a:stretch>
        </a:blipFill>
        <a:effectLst/>
      </p:bgPr>
    </p:bg>
    <p:spTree>
      <p:nvGrpSpPr>
        <p:cNvPr id="1" name="Shape 341"/>
        <p:cNvGrpSpPr/>
        <p:nvPr/>
      </p:nvGrpSpPr>
      <p:grpSpPr>
        <a:xfrm>
          <a:off x="0" y="0"/>
          <a:ext cx="0" cy="0"/>
          <a:chOff x="0" y="0"/>
          <a:chExt cx="0" cy="0"/>
        </a:xfrm>
      </p:grpSpPr>
      <p:pic>
        <p:nvPicPr>
          <p:cNvPr id="342" name="Google Shape;342;p35"/>
          <p:cNvPicPr preferRelativeResize="0"/>
          <p:nvPr/>
        </p:nvPicPr>
        <p:blipFill>
          <a:blip r:embed="rId3">
            <a:alphaModFix/>
          </a:blip>
          <a:stretch>
            <a:fillRect/>
          </a:stretch>
        </p:blipFill>
        <p:spPr>
          <a:xfrm>
            <a:off x="60450" y="102150"/>
            <a:ext cx="8960650" cy="5041351"/>
          </a:xfrm>
          <a:prstGeom prst="rect">
            <a:avLst/>
          </a:prstGeom>
          <a:noFill/>
          <a:ln>
            <a:noFill/>
          </a:ln>
        </p:spPr>
      </p:pic>
      <p:pic>
        <p:nvPicPr>
          <p:cNvPr id="343" name="Google Shape;343;p35"/>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344" name="Google Shape;344;p35"/>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345" name="Google Shape;345;p35"/>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pic>
        <p:nvPicPr>
          <p:cNvPr id="346" name="Google Shape;346;p35"/>
          <p:cNvPicPr preferRelativeResize="0"/>
          <p:nvPr/>
        </p:nvPicPr>
        <p:blipFill rotWithShape="1">
          <a:blip r:embed="rId6">
            <a:alphaModFix/>
          </a:blip>
          <a:srcRect l="11372" t="26611" r="16100" b="28864"/>
          <a:stretch/>
        </p:blipFill>
        <p:spPr>
          <a:xfrm>
            <a:off x="6356825" y="1240162"/>
            <a:ext cx="1171124" cy="383100"/>
          </a:xfrm>
          <a:prstGeom prst="rect">
            <a:avLst/>
          </a:prstGeom>
          <a:noFill/>
          <a:ln>
            <a:noFill/>
          </a:ln>
        </p:spPr>
      </p:pic>
      <p:pic>
        <p:nvPicPr>
          <p:cNvPr id="347" name="Google Shape;347;p35"/>
          <p:cNvPicPr preferRelativeResize="0"/>
          <p:nvPr/>
        </p:nvPicPr>
        <p:blipFill rotWithShape="1">
          <a:blip r:embed="rId7">
            <a:alphaModFix/>
          </a:blip>
          <a:srcRect/>
          <a:stretch/>
        </p:blipFill>
        <p:spPr>
          <a:xfrm>
            <a:off x="7645636" y="1240148"/>
            <a:ext cx="785400" cy="383100"/>
          </a:xfrm>
          <a:prstGeom prst="rect">
            <a:avLst/>
          </a:prstGeom>
          <a:noFill/>
          <a:ln>
            <a:noFill/>
          </a:ln>
        </p:spPr>
      </p:pic>
      <p:pic>
        <p:nvPicPr>
          <p:cNvPr id="348" name="Google Shape;348;p35"/>
          <p:cNvPicPr preferRelativeResize="0"/>
          <p:nvPr/>
        </p:nvPicPr>
        <p:blipFill rotWithShape="1">
          <a:blip r:embed="rId8">
            <a:alphaModFix/>
          </a:blip>
          <a:srcRect/>
          <a:stretch/>
        </p:blipFill>
        <p:spPr>
          <a:xfrm>
            <a:off x="1643139" y="1192418"/>
            <a:ext cx="1001700" cy="453900"/>
          </a:xfrm>
          <a:prstGeom prst="rect">
            <a:avLst/>
          </a:prstGeom>
          <a:noFill/>
          <a:ln>
            <a:noFill/>
          </a:ln>
        </p:spPr>
      </p:pic>
      <p:pic>
        <p:nvPicPr>
          <p:cNvPr id="349" name="Google Shape;349;p35"/>
          <p:cNvPicPr preferRelativeResize="0"/>
          <p:nvPr/>
        </p:nvPicPr>
        <p:blipFill>
          <a:blip r:embed="rId9">
            <a:alphaModFix/>
          </a:blip>
          <a:stretch>
            <a:fillRect/>
          </a:stretch>
        </p:blipFill>
        <p:spPr>
          <a:xfrm>
            <a:off x="746000" y="1217161"/>
            <a:ext cx="643699" cy="429119"/>
          </a:xfrm>
          <a:prstGeom prst="rect">
            <a:avLst/>
          </a:prstGeom>
          <a:noFill/>
          <a:ln>
            <a:noFill/>
          </a:ln>
        </p:spPr>
      </p:pic>
      <p:sp>
        <p:nvSpPr>
          <p:cNvPr id="350" name="Google Shape;350;p35"/>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351" name="Google Shape;351;p35"/>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52" name="Google Shape;352;p35"/>
          <p:cNvPicPr preferRelativeResize="0"/>
          <p:nvPr/>
        </p:nvPicPr>
        <p:blipFill>
          <a:blip r:embed="rId10">
            <a:alphaModFix/>
          </a:blip>
          <a:stretch>
            <a:fillRect/>
          </a:stretch>
        </p:blipFill>
        <p:spPr>
          <a:xfrm>
            <a:off x="3861513" y="2664458"/>
            <a:ext cx="1147878" cy="338857"/>
          </a:xfrm>
          <a:prstGeom prst="rect">
            <a:avLst/>
          </a:prstGeom>
          <a:noFill/>
          <a:ln>
            <a:noFill/>
          </a:ln>
        </p:spPr>
      </p:pic>
      <p:pic>
        <p:nvPicPr>
          <p:cNvPr id="353" name="Google Shape;353;p35"/>
          <p:cNvPicPr preferRelativeResize="0"/>
          <p:nvPr/>
        </p:nvPicPr>
        <p:blipFill>
          <a:blip r:embed="rId11">
            <a:alphaModFix/>
          </a:blip>
          <a:stretch>
            <a:fillRect/>
          </a:stretch>
        </p:blipFill>
        <p:spPr>
          <a:xfrm>
            <a:off x="2474973" y="2681337"/>
            <a:ext cx="1092672" cy="305087"/>
          </a:xfrm>
          <a:prstGeom prst="rect">
            <a:avLst/>
          </a:prstGeom>
          <a:noFill/>
          <a:ln>
            <a:noFill/>
          </a:ln>
        </p:spPr>
      </p:pic>
      <p:pic>
        <p:nvPicPr>
          <p:cNvPr id="354" name="Google Shape;354;p35"/>
          <p:cNvPicPr preferRelativeResize="0"/>
          <p:nvPr/>
        </p:nvPicPr>
        <p:blipFill>
          <a:blip r:embed="rId12">
            <a:alphaModFix/>
          </a:blip>
          <a:stretch>
            <a:fillRect/>
          </a:stretch>
        </p:blipFill>
        <p:spPr>
          <a:xfrm>
            <a:off x="5264166" y="2688136"/>
            <a:ext cx="1092668" cy="299187"/>
          </a:xfrm>
          <a:prstGeom prst="rect">
            <a:avLst/>
          </a:prstGeom>
          <a:noFill/>
          <a:ln>
            <a:noFill/>
          </a:ln>
        </p:spPr>
      </p:pic>
      <p:pic>
        <p:nvPicPr>
          <p:cNvPr id="355" name="Google Shape;355;p35"/>
          <p:cNvPicPr preferRelativeResize="0"/>
          <p:nvPr/>
        </p:nvPicPr>
        <p:blipFill>
          <a:blip r:embed="rId13">
            <a:alphaModFix/>
          </a:blip>
          <a:stretch>
            <a:fillRect/>
          </a:stretch>
        </p:blipFill>
        <p:spPr>
          <a:xfrm>
            <a:off x="6641338" y="2681351"/>
            <a:ext cx="1415612" cy="305081"/>
          </a:xfrm>
          <a:prstGeom prst="rect">
            <a:avLst/>
          </a:prstGeom>
          <a:noFill/>
          <a:ln>
            <a:noFill/>
          </a:ln>
        </p:spPr>
      </p:pic>
      <p:sp>
        <p:nvSpPr>
          <p:cNvPr id="356" name="Google Shape;356;p35"/>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357" name="Google Shape;357;p35"/>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358" name="Google Shape;358;p35"/>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359" name="Google Shape;359;p35"/>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360" name="Google Shape;360;p35"/>
          <p:cNvPicPr preferRelativeResize="0"/>
          <p:nvPr/>
        </p:nvPicPr>
        <p:blipFill>
          <a:blip r:embed="rId14">
            <a:alphaModFix/>
          </a:blip>
          <a:stretch>
            <a:fillRect/>
          </a:stretch>
        </p:blipFill>
        <p:spPr>
          <a:xfrm>
            <a:off x="2269429" y="3638617"/>
            <a:ext cx="1107597" cy="315410"/>
          </a:xfrm>
          <a:prstGeom prst="rect">
            <a:avLst/>
          </a:prstGeom>
          <a:noFill/>
          <a:ln>
            <a:noFill/>
          </a:ln>
        </p:spPr>
      </p:pic>
      <p:sp>
        <p:nvSpPr>
          <p:cNvPr id="361" name="Google Shape;361;p35"/>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362" name="Google Shape;362;p35"/>
          <p:cNvPicPr preferRelativeResize="0"/>
          <p:nvPr/>
        </p:nvPicPr>
        <p:blipFill>
          <a:blip r:embed="rId15">
            <a:alphaModFix/>
          </a:blip>
          <a:stretch>
            <a:fillRect/>
          </a:stretch>
        </p:blipFill>
        <p:spPr>
          <a:xfrm>
            <a:off x="5350933" y="3638605"/>
            <a:ext cx="1402675" cy="315410"/>
          </a:xfrm>
          <a:prstGeom prst="rect">
            <a:avLst/>
          </a:prstGeom>
          <a:noFill/>
          <a:ln>
            <a:noFill/>
          </a:ln>
        </p:spPr>
      </p:pic>
      <p:sp>
        <p:nvSpPr>
          <p:cNvPr id="363" name="Google Shape;363;p35"/>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364" name="Google Shape;364;p35"/>
          <p:cNvPicPr preferRelativeResize="0"/>
          <p:nvPr/>
        </p:nvPicPr>
        <p:blipFill>
          <a:blip r:embed="rId16">
            <a:alphaModFix/>
          </a:blip>
          <a:stretch>
            <a:fillRect/>
          </a:stretch>
        </p:blipFill>
        <p:spPr>
          <a:xfrm>
            <a:off x="7017438" y="3638617"/>
            <a:ext cx="1092671" cy="315403"/>
          </a:xfrm>
          <a:prstGeom prst="rect">
            <a:avLst/>
          </a:prstGeom>
          <a:noFill/>
          <a:ln>
            <a:noFill/>
          </a:ln>
        </p:spPr>
      </p:pic>
      <p:sp>
        <p:nvSpPr>
          <p:cNvPr id="365" name="Google Shape;365;p35"/>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366" name="Google Shape;366;p35"/>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367" name="Google Shape;367;p35"/>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368" name="Google Shape;368;p35"/>
          <p:cNvPicPr preferRelativeResize="0"/>
          <p:nvPr/>
        </p:nvPicPr>
        <p:blipFill>
          <a:blip r:embed="rId17">
            <a:alphaModFix/>
          </a:blip>
          <a:stretch>
            <a:fillRect/>
          </a:stretch>
        </p:blipFill>
        <p:spPr>
          <a:xfrm>
            <a:off x="3600832" y="3630138"/>
            <a:ext cx="1476963" cy="315409"/>
          </a:xfrm>
          <a:prstGeom prst="rect">
            <a:avLst/>
          </a:prstGeom>
          <a:noFill/>
          <a:ln>
            <a:noFill/>
          </a:ln>
        </p:spPr>
      </p:pic>
      <p:sp>
        <p:nvSpPr>
          <p:cNvPr id="369" name="Google Shape;369;p35"/>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370" name="Google Shape;370;p35"/>
          <p:cNvPicPr preferRelativeResize="0"/>
          <p:nvPr/>
        </p:nvPicPr>
        <p:blipFill rotWithShape="1">
          <a:blip r:embed="rId18">
            <a:alphaModFix/>
          </a:blip>
          <a:srcRect t="699" b="-6642"/>
          <a:stretch/>
        </p:blipFill>
        <p:spPr>
          <a:xfrm>
            <a:off x="942096" y="3638617"/>
            <a:ext cx="1107607" cy="338859"/>
          </a:xfrm>
          <a:prstGeom prst="rect">
            <a:avLst/>
          </a:prstGeom>
          <a:noFill/>
          <a:ln>
            <a:noFill/>
          </a:ln>
        </p:spPr>
      </p:pic>
      <p:pic>
        <p:nvPicPr>
          <p:cNvPr id="371" name="Google Shape;371;p35"/>
          <p:cNvPicPr preferRelativeResize="0"/>
          <p:nvPr/>
        </p:nvPicPr>
        <p:blipFill rotWithShape="1">
          <a:blip r:embed="rId19">
            <a:alphaModFix/>
          </a:blip>
          <a:srcRect l="-1366" r="-1345"/>
          <a:stretch/>
        </p:blipFill>
        <p:spPr>
          <a:xfrm>
            <a:off x="927810" y="2678374"/>
            <a:ext cx="1315248" cy="338859"/>
          </a:xfrm>
          <a:prstGeom prst="rect">
            <a:avLst/>
          </a:prstGeom>
          <a:noFill/>
          <a:ln>
            <a:noFill/>
          </a:ln>
        </p:spPr>
      </p:pic>
      <p:sp>
        <p:nvSpPr>
          <p:cNvPr id="372" name="Google Shape;372;p35"/>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1163481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Tx">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6429343" y="340262"/>
            <a:ext cx="2557084" cy="4392971"/>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7" y="1127930"/>
            <a:ext cx="2420786" cy="1265943"/>
          </a:xfrm>
        </p:spPr>
        <p:txBody>
          <a:bodyPr anchor="b">
            <a:normAutofit/>
          </a:bodyPr>
          <a:lstStyle>
            <a:lvl1pPr>
              <a:lnSpc>
                <a:spcPct val="104000"/>
              </a:lnSpc>
              <a:defRPr sz="2550"/>
            </a:lvl1pPr>
          </a:lstStyle>
          <a:p>
            <a:r>
              <a:rPr lang="en-US"/>
              <a:t>Click to edit Master title style</a:t>
            </a:r>
            <a:endParaRPr lang="en-US" dirty="0"/>
          </a:p>
        </p:txBody>
      </p:sp>
      <p:sp>
        <p:nvSpPr>
          <p:cNvPr id="3" name="Content Placeholder 2"/>
          <p:cNvSpPr>
            <a:spLocks noGrp="1"/>
          </p:cNvSpPr>
          <p:nvPr>
            <p:ph idx="1"/>
          </p:nvPr>
        </p:nvSpPr>
        <p:spPr>
          <a:xfrm>
            <a:off x="365798" y="331060"/>
            <a:ext cx="5697780" cy="4240940"/>
          </a:xfrm>
        </p:spPr>
        <p:txBody>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57367" y="2417853"/>
            <a:ext cx="2420786" cy="2154148"/>
          </a:xfrm>
        </p:spPr>
        <p:txBody>
          <a:bodyPr/>
          <a:lstStyle>
            <a:lvl1pPr marL="0" indent="0">
              <a:spcBef>
                <a:spcPts val="1050"/>
              </a:spcBef>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6357417" y="4714876"/>
            <a:ext cx="2420786" cy="273844"/>
          </a:xfrm>
        </p:spPr>
        <p:txBody>
          <a:bodyPr/>
          <a:lstStyle>
            <a:lvl1pPr algn="l">
              <a:defRPr/>
            </a:lvl1pPr>
          </a:lstStyle>
          <a:p>
            <a:endParaRPr lang="en-US"/>
          </a:p>
        </p:txBody>
      </p:sp>
      <p:sp>
        <p:nvSpPr>
          <p:cNvPr id="6" name="Footer Placeholder 5"/>
          <p:cNvSpPr>
            <a:spLocks noGrp="1"/>
          </p:cNvSpPr>
          <p:nvPr>
            <p:ph type="ftr" sz="quarter" idx="11"/>
          </p:nvPr>
        </p:nvSpPr>
        <p:spPr>
          <a:xfrm>
            <a:off x="365798" y="4714876"/>
            <a:ext cx="5697780" cy="273844"/>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6357367" y="280204"/>
            <a:ext cx="2420786" cy="612361"/>
          </a:xfrm>
        </p:spPr>
        <p:txBody>
          <a:bodyPr anchor="t"/>
          <a:lstStyle>
            <a:lvl1pPr algn="l">
              <a:defRPr sz="3300"/>
            </a:lvl1pPr>
          </a:lstStyle>
          <a:p>
            <a:fld id="{651FC063-5EA9-49AF-AFAF-D68C9E82B23B}" type="slidenum">
              <a:rPr lang="en-US" smtClean="0"/>
              <a:pPr/>
              <a:t>‹#›</a:t>
            </a:fld>
            <a:endParaRPr lang="en-US"/>
          </a:p>
        </p:txBody>
      </p:sp>
    </p:spTree>
    <p:extLst>
      <p:ext uri="{BB962C8B-B14F-4D97-AF65-F5344CB8AC3E}">
        <p14:creationId xmlns:p14="http://schemas.microsoft.com/office/powerpoint/2010/main" val="4027907345"/>
      </p:ext>
    </p:extLst>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00274" y="425196"/>
            <a:ext cx="6577930" cy="1172718"/>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00274" y="1842306"/>
            <a:ext cx="3120390" cy="617934"/>
          </a:xfrm>
        </p:spPr>
        <p:txBody>
          <a:bodyPr anchor="b"/>
          <a:lstStyle>
            <a:lvl1pPr marL="0" indent="0">
              <a:lnSpc>
                <a:spcPct val="99000"/>
              </a:lnSpc>
              <a:buNone/>
              <a:defRPr sz="1800" b="0" baseline="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2200274" y="2487480"/>
            <a:ext cx="3120390" cy="20845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7813" y="1842306"/>
            <a:ext cx="3120390" cy="617934"/>
          </a:xfrm>
        </p:spPr>
        <p:txBody>
          <a:bodyPr anchor="b"/>
          <a:lstStyle>
            <a:lvl1pPr marL="0" indent="0">
              <a:lnSpc>
                <a:spcPct val="99000"/>
              </a:lnSpc>
              <a:buNone/>
              <a:defRPr sz="1800" b="0" baseline="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5657813" y="2487480"/>
            <a:ext cx="3120390" cy="20845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1879868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731"/>
        <p:cNvGrpSpPr/>
        <p:nvPr/>
      </p:nvGrpSpPr>
      <p:grpSpPr>
        <a:xfrm>
          <a:off x="0" y="0"/>
          <a:ext cx="0" cy="0"/>
          <a:chOff x="0" y="0"/>
          <a:chExt cx="0" cy="0"/>
        </a:xfrm>
      </p:grpSpPr>
      <p:sp>
        <p:nvSpPr>
          <p:cNvPr id="1732" name="Google Shape;1732;p214"/>
          <p:cNvSpPr txBox="1">
            <a:spLocks noGrp="1"/>
          </p:cNvSpPr>
          <p:nvPr>
            <p:ph type="title"/>
          </p:nvPr>
        </p:nvSpPr>
        <p:spPr>
          <a:xfrm>
            <a:off x="3846909" y="771363"/>
            <a:ext cx="4654200" cy="5025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0"/>
              </a:spcBef>
              <a:spcAft>
                <a:spcPts val="0"/>
              </a:spcAft>
              <a:buClr>
                <a:schemeClr val="dk1"/>
              </a:buClr>
              <a:buSzPts val="2700"/>
              <a:buFont typeface="Arial"/>
              <a:buNone/>
              <a:defRPr sz="27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33" name="Google Shape;1733;p214"/>
          <p:cNvSpPr txBox="1">
            <a:spLocks noGrp="1"/>
          </p:cNvSpPr>
          <p:nvPr>
            <p:ph type="body" idx="1"/>
          </p:nvPr>
        </p:nvSpPr>
        <p:spPr>
          <a:xfrm>
            <a:off x="621506" y="1760562"/>
            <a:ext cx="7879500" cy="28329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rgbClr val="2E8ACA"/>
              </a:buClr>
              <a:buSzPts val="2100"/>
              <a:buFont typeface="Arial"/>
              <a:buChar char="•"/>
              <a:defRPr sz="2100" b="0" i="0" u="none" strike="noStrike" cap="none">
                <a:solidFill>
                  <a:schemeClr val="dk1"/>
                </a:solidFill>
                <a:latin typeface="Arial"/>
                <a:ea typeface="Arial"/>
                <a:cs typeface="Arial"/>
                <a:sym typeface="Arial"/>
              </a:defRPr>
            </a:lvl1pPr>
            <a:lvl2pPr marL="914400" marR="0" lvl="1" indent="-342900" algn="l" rtl="0">
              <a:lnSpc>
                <a:spcPct val="90000"/>
              </a:lnSpc>
              <a:spcBef>
                <a:spcPts val="400"/>
              </a:spcBef>
              <a:spcAft>
                <a:spcPts val="0"/>
              </a:spcAft>
              <a:buClr>
                <a:srgbClr val="2E8ACA"/>
              </a:buClr>
              <a:buSzPts val="1800"/>
              <a:buFont typeface="Arial"/>
              <a:buChar char="•"/>
              <a:defRPr sz="1800" b="0" i="0" u="none" strike="noStrike" cap="none">
                <a:solidFill>
                  <a:schemeClr val="dk1"/>
                </a:solidFill>
                <a:latin typeface="Arial"/>
                <a:ea typeface="Arial"/>
                <a:cs typeface="Arial"/>
                <a:sym typeface="Arial"/>
              </a:defRPr>
            </a:lvl2pPr>
            <a:lvl3pPr marL="1371600" marR="0" lvl="2" indent="-323850" algn="l" rtl="0">
              <a:lnSpc>
                <a:spcPct val="90000"/>
              </a:lnSpc>
              <a:spcBef>
                <a:spcPts val="400"/>
              </a:spcBef>
              <a:spcAft>
                <a:spcPts val="0"/>
              </a:spcAft>
              <a:buClr>
                <a:srgbClr val="2E8ACA"/>
              </a:buClr>
              <a:buSzPts val="1500"/>
              <a:buFont typeface="Arial"/>
              <a:buChar char="•"/>
              <a:defRPr sz="1500" b="0" i="0" u="none" strike="noStrike" cap="none">
                <a:solidFill>
                  <a:schemeClr val="dk1"/>
                </a:solidFill>
                <a:latin typeface="Arial"/>
                <a:ea typeface="Arial"/>
                <a:cs typeface="Arial"/>
                <a:sym typeface="Arial"/>
              </a:defRPr>
            </a:lvl3pPr>
            <a:lvl4pPr marL="1828800" marR="0" lvl="3" indent="-317500" algn="l" rtl="0">
              <a:lnSpc>
                <a:spcPct val="90000"/>
              </a:lnSpc>
              <a:spcBef>
                <a:spcPts val="400"/>
              </a:spcBef>
              <a:spcAft>
                <a:spcPts val="0"/>
              </a:spcAft>
              <a:buClr>
                <a:srgbClr val="2E8ACA"/>
              </a:buClr>
              <a:buSzPts val="1400"/>
              <a:buFont typeface="Arial"/>
              <a:buChar char="•"/>
              <a:defRPr sz="1400" b="0" i="0" u="none" strike="noStrike" cap="none">
                <a:solidFill>
                  <a:schemeClr val="dk1"/>
                </a:solidFill>
                <a:latin typeface="Arial"/>
                <a:ea typeface="Arial"/>
                <a:cs typeface="Arial"/>
                <a:sym typeface="Arial"/>
              </a:defRPr>
            </a:lvl4pPr>
            <a:lvl5pPr marL="2286000" marR="0" lvl="4" indent="-317500" algn="l" rtl="0">
              <a:lnSpc>
                <a:spcPct val="90000"/>
              </a:lnSpc>
              <a:spcBef>
                <a:spcPts val="400"/>
              </a:spcBef>
              <a:spcAft>
                <a:spcPts val="0"/>
              </a:spcAft>
              <a:buClr>
                <a:srgbClr val="2E8ACA"/>
              </a:buClr>
              <a:buSzPts val="1400"/>
              <a:buFont typeface="Arial"/>
              <a:buChar char="•"/>
              <a:defRPr sz="1400" b="0" i="0" u="none" strike="noStrike" cap="none">
                <a:solidFill>
                  <a:schemeClr val="dk1"/>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Slide - Blue">
  <p:cSld name="TITLE_1">
    <p:bg>
      <p:bgPr>
        <a:blipFill>
          <a:blip r:embed="rId2">
            <a:alphaModFix/>
          </a:blip>
          <a:stretch>
            <a:fillRect/>
          </a:stretch>
        </a:blipFill>
        <a:effectLst/>
      </p:bgPr>
    </p:bg>
    <p:spTree>
      <p:nvGrpSpPr>
        <p:cNvPr id="1" name="Shape 173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2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273"/>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5" r:id="rId1"/>
    <p:sldLayoutId id="2147483677" r:id="rId2"/>
    <p:sldLayoutId id="2147483678" r:id="rId3"/>
    <p:sldLayoutId id="2147483680" r:id="rId4"/>
    <p:sldLayoutId id="2147483867" r:id="rId5"/>
    <p:sldLayoutId id="2147483868" r:id="rId6"/>
    <p:sldLayoutId id="2147483871" r:id="rId7"/>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1730"/>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74" r:id="rId7"/>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hyperledger.org/" TargetMode="External"/><Relationship Id="rId5" Type="http://schemas.openxmlformats.org/officeDocument/2006/relationships/image" Target="../media/image29.png"/><Relationship Id="rId4" Type="http://schemas.openxmlformats.org/officeDocument/2006/relationships/image" Target="../media/image28.png"/></Relationships>
</file>

<file path=ppt/slides/_rels/slide10.xml.rels><?xml version="1.0" encoding="UTF-8" standalone="yes"?>
<Relationships xmlns="http://schemas.openxmlformats.org/package/2006/relationships"><Relationship Id="rId8" Type="http://schemas.openxmlformats.org/officeDocument/2006/relationships/image" Target="../media/image50.jpg"/><Relationship Id="rId3" Type="http://schemas.openxmlformats.org/officeDocument/2006/relationships/image" Target="../media/image45.jpeg"/><Relationship Id="rId7" Type="http://schemas.openxmlformats.org/officeDocument/2006/relationships/image" Target="../media/image49.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8.jpg"/><Relationship Id="rId5" Type="http://schemas.openxmlformats.org/officeDocument/2006/relationships/image" Target="../media/image47.jpg"/><Relationship Id="rId4" Type="http://schemas.openxmlformats.org/officeDocument/2006/relationships/image" Target="../media/image46.jpg"/></Relationships>
</file>

<file path=ppt/slides/_rels/slide11.xml.rels><?xml version="1.0" encoding="UTF-8" standalone="yes"?>
<Relationships xmlns="http://schemas.openxmlformats.org/package/2006/relationships"><Relationship Id="rId8" Type="http://schemas.openxmlformats.org/officeDocument/2006/relationships/image" Target="../media/image56.svg"/><Relationship Id="rId13" Type="http://schemas.openxmlformats.org/officeDocument/2006/relationships/image" Target="../media/image61.png"/><Relationship Id="rId18" Type="http://schemas.openxmlformats.org/officeDocument/2006/relationships/image" Target="../media/image66.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svg"/><Relationship Id="rId17" Type="http://schemas.openxmlformats.org/officeDocument/2006/relationships/image" Target="../media/image65.png"/><Relationship Id="rId2" Type="http://schemas.openxmlformats.org/officeDocument/2006/relationships/notesSlide" Target="../notesSlides/notesSlide6.xml"/><Relationship Id="rId16" Type="http://schemas.openxmlformats.org/officeDocument/2006/relationships/image" Target="../media/image64.svg"/><Relationship Id="rId1" Type="http://schemas.openxmlformats.org/officeDocument/2006/relationships/slideLayout" Target="../slideLayouts/slideLayout2.xml"/><Relationship Id="rId6" Type="http://schemas.openxmlformats.org/officeDocument/2006/relationships/image" Target="../media/image54.svg"/><Relationship Id="rId11" Type="http://schemas.openxmlformats.org/officeDocument/2006/relationships/image" Target="../media/image59.png"/><Relationship Id="rId5" Type="http://schemas.openxmlformats.org/officeDocument/2006/relationships/image" Target="../media/image53.png"/><Relationship Id="rId15" Type="http://schemas.openxmlformats.org/officeDocument/2006/relationships/image" Target="../media/image63.png"/><Relationship Id="rId10" Type="http://schemas.openxmlformats.org/officeDocument/2006/relationships/image" Target="../media/image58.svg"/><Relationship Id="rId19" Type="http://schemas.openxmlformats.org/officeDocument/2006/relationships/image" Target="../media/image67.png"/><Relationship Id="rId4" Type="http://schemas.openxmlformats.org/officeDocument/2006/relationships/image" Target="../media/image52.svg"/><Relationship Id="rId9" Type="http://schemas.openxmlformats.org/officeDocument/2006/relationships/image" Target="../media/image57.png"/><Relationship Id="rId14" Type="http://schemas.openxmlformats.org/officeDocument/2006/relationships/image" Target="../media/image62.svg"/></Relationships>
</file>

<file path=ppt/slides/_rels/slide12.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9.jpg"/></Relationships>
</file>

<file path=ppt/slides/_rels/slide13.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g"/><Relationship Id="rId1" Type="http://schemas.openxmlformats.org/officeDocument/2006/relationships/slideLayout" Target="../slideLayouts/slideLayout13.xml"/><Relationship Id="rId5" Type="http://schemas.openxmlformats.org/officeDocument/2006/relationships/image" Target="../media/image74.jpg"/><Relationship Id="rId4" Type="http://schemas.openxmlformats.org/officeDocument/2006/relationships/image" Target="../media/image73.jpeg"/></Relationships>
</file>

<file path=ppt/slides/_rels/slide15.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5.jpeg"/><Relationship Id="rId1" Type="http://schemas.openxmlformats.org/officeDocument/2006/relationships/slideLayout" Target="../slideLayouts/slideLayout13.xml"/><Relationship Id="rId5" Type="http://schemas.openxmlformats.org/officeDocument/2006/relationships/image" Target="../media/image78.jpg"/><Relationship Id="rId4" Type="http://schemas.openxmlformats.org/officeDocument/2006/relationships/image" Target="../media/image77.jpeg"/></Relationships>
</file>

<file path=ppt/slides/_rels/slide16.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image" Target="../media/image68.jpg"/><Relationship Id="rId1" Type="http://schemas.openxmlformats.org/officeDocument/2006/relationships/slideLayout" Target="../slideLayouts/slideLayout13.xml"/><Relationship Id="rId5" Type="http://schemas.openxmlformats.org/officeDocument/2006/relationships/image" Target="../media/image69.jpg"/><Relationship Id="rId4" Type="http://schemas.openxmlformats.org/officeDocument/2006/relationships/image" Target="../media/image46.jpg"/></Relationships>
</file>

<file path=ppt/slides/_rels/slide17.xml.rels><?xml version="1.0" encoding="UTF-8" standalone="yes"?>
<Relationships xmlns="http://schemas.openxmlformats.org/package/2006/relationships"><Relationship Id="rId3" Type="http://schemas.openxmlformats.org/officeDocument/2006/relationships/image" Target="../media/image81.jpg"/><Relationship Id="rId7" Type="http://schemas.openxmlformats.org/officeDocument/2006/relationships/image" Target="../media/image85.jpeg"/><Relationship Id="rId2" Type="http://schemas.openxmlformats.org/officeDocument/2006/relationships/image" Target="../media/image80.jpg"/><Relationship Id="rId1" Type="http://schemas.openxmlformats.org/officeDocument/2006/relationships/slideLayout" Target="../slideLayouts/slideLayout13.xml"/><Relationship Id="rId6" Type="http://schemas.openxmlformats.org/officeDocument/2006/relationships/image" Target="../media/image84.jpeg"/><Relationship Id="rId5" Type="http://schemas.openxmlformats.org/officeDocument/2006/relationships/image" Target="../media/image83.jpg"/><Relationship Id="rId4" Type="http://schemas.openxmlformats.org/officeDocument/2006/relationships/image" Target="../media/image82.jpg"/></Relationships>
</file>

<file path=ppt/slides/_rels/slide18.xml.rels><?xml version="1.0" encoding="UTF-8" standalone="yes"?>
<Relationships xmlns="http://schemas.openxmlformats.org/package/2006/relationships"><Relationship Id="rId3" Type="http://schemas.openxmlformats.org/officeDocument/2006/relationships/image" Target="../media/image86.jp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89.jpg"/><Relationship Id="rId5" Type="http://schemas.openxmlformats.org/officeDocument/2006/relationships/image" Target="../media/image88.jpg"/><Relationship Id="rId4" Type="http://schemas.openxmlformats.org/officeDocument/2006/relationships/image" Target="../media/image87.jpeg"/></Relationships>
</file>

<file path=ppt/slides/_rels/slide19.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image" Target="../media/image90.jpeg"/><Relationship Id="rId1" Type="http://schemas.openxmlformats.org/officeDocument/2006/relationships/slideLayout" Target="../slideLayouts/slideLayout13.xml"/><Relationship Id="rId6" Type="http://schemas.openxmlformats.org/officeDocument/2006/relationships/image" Target="../media/image94.jpg"/><Relationship Id="rId5" Type="http://schemas.openxmlformats.org/officeDocument/2006/relationships/image" Target="../media/image93.jpeg"/><Relationship Id="rId4" Type="http://schemas.openxmlformats.org/officeDocument/2006/relationships/image" Target="../media/image92.jpeg"/></Relationships>
</file>

<file path=ppt/slides/_rels/slide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0.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98.jpg"/><Relationship Id="rId2" Type="http://schemas.openxmlformats.org/officeDocument/2006/relationships/hyperlink" Target="mailto:mr1241@scarletmail.rutgers.edu" TargetMode="External"/><Relationship Id="rId1" Type="http://schemas.openxmlformats.org/officeDocument/2006/relationships/slideLayout" Target="../slideLayouts/slideLayout9.xml"/><Relationship Id="rId4" Type="http://schemas.openxmlformats.org/officeDocument/2006/relationships/image" Target="../media/image99.jpg"/></Relationships>
</file>

<file path=ppt/slides/_rels/slide25.xml.rels><?xml version="1.0" encoding="UTF-8" standalone="yes"?>
<Relationships xmlns="http://schemas.openxmlformats.org/package/2006/relationships"><Relationship Id="rId8" Type="http://schemas.openxmlformats.org/officeDocument/2006/relationships/image" Target="../media/image105.jpeg"/><Relationship Id="rId3" Type="http://schemas.openxmlformats.org/officeDocument/2006/relationships/image" Target="../media/image100.jpg"/><Relationship Id="rId7" Type="http://schemas.openxmlformats.org/officeDocument/2006/relationships/image" Target="../media/image104.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03.jpeg"/><Relationship Id="rId5" Type="http://schemas.openxmlformats.org/officeDocument/2006/relationships/image" Target="../media/image102.png"/><Relationship Id="rId4" Type="http://schemas.openxmlformats.org/officeDocument/2006/relationships/image" Target="../media/image101.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2.xml"/><Relationship Id="rId4" Type="http://schemas.openxmlformats.org/officeDocument/2006/relationships/image" Target="../media/image108.jpeg"/></Relationships>
</file>

<file path=ppt/slides/_rels/slide28.xml.rels><?xml version="1.0" encoding="UTF-8" standalone="yes"?>
<Relationships xmlns="http://schemas.openxmlformats.org/package/2006/relationships"><Relationship Id="rId3" Type="http://schemas.openxmlformats.org/officeDocument/2006/relationships/image" Target="../media/image109.jpg"/><Relationship Id="rId7" Type="http://schemas.openxmlformats.org/officeDocument/2006/relationships/image" Target="../media/image113.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2.jpeg"/><Relationship Id="rId5" Type="http://schemas.openxmlformats.org/officeDocument/2006/relationships/image" Target="../media/image111.jpeg"/><Relationship Id="rId4" Type="http://schemas.openxmlformats.org/officeDocument/2006/relationships/image" Target="../media/image110.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linuxfoundation.org/antitrust-policy" TargetMode="External"/><Relationship Id="rId2" Type="http://schemas.openxmlformats.org/officeDocument/2006/relationships/hyperlink" Target="https://www.linuxfoundation.org/antitrust-policy/" TargetMode="Externa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hyperlink" Target="https://wiki.hyperledger.org/display/HYP/Hyperledger+Code+of+Conduct"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16.jpeg"/><Relationship Id="rId4" Type="http://schemas.openxmlformats.org/officeDocument/2006/relationships/image" Target="../media/image115.jpeg"/></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4.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9.svg"/><Relationship Id="rId4" Type="http://schemas.openxmlformats.org/officeDocument/2006/relationships/image" Target="../media/image118.png"/></Relationships>
</file>

<file path=ppt/slides/_rels/slide33.xml.rels><?xml version="1.0" encoding="UTF-8" standalone="yes"?>
<Relationships xmlns="http://schemas.openxmlformats.org/package/2006/relationships"><Relationship Id="rId8" Type="http://schemas.openxmlformats.org/officeDocument/2006/relationships/image" Target="../media/image122.svg"/><Relationship Id="rId3" Type="http://schemas.openxmlformats.org/officeDocument/2006/relationships/image" Target="../media/image117.jpeg"/><Relationship Id="rId7" Type="http://schemas.openxmlformats.org/officeDocument/2006/relationships/image" Target="../media/image12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20.png"/><Relationship Id="rId5" Type="http://schemas.openxmlformats.org/officeDocument/2006/relationships/image" Target="../media/image119.svg"/><Relationship Id="rId4" Type="http://schemas.openxmlformats.org/officeDocument/2006/relationships/image" Target="../media/image118.png"/></Relationships>
</file>

<file path=ppt/slides/_rels/slide34.xml.rels><?xml version="1.0" encoding="UTF-8" standalone="yes"?>
<Relationships xmlns="http://schemas.openxmlformats.org/package/2006/relationships"><Relationship Id="rId8" Type="http://schemas.openxmlformats.org/officeDocument/2006/relationships/image" Target="../media/image123.jpg"/><Relationship Id="rId3" Type="http://schemas.openxmlformats.org/officeDocument/2006/relationships/image" Target="../media/image117.jpeg"/><Relationship Id="rId7" Type="http://schemas.openxmlformats.org/officeDocument/2006/relationships/image" Target="../media/image122.sv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21.png"/><Relationship Id="rId5" Type="http://schemas.openxmlformats.org/officeDocument/2006/relationships/image" Target="../media/image119.svg"/><Relationship Id="rId4" Type="http://schemas.openxmlformats.org/officeDocument/2006/relationships/image" Target="../media/image118.png"/></Relationships>
</file>

<file path=ppt/slides/_rels/slide35.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image" Target="../media/image117.jpeg"/><Relationship Id="rId7" Type="http://schemas.openxmlformats.org/officeDocument/2006/relationships/image" Target="../media/image122.sv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21.png"/><Relationship Id="rId5" Type="http://schemas.openxmlformats.org/officeDocument/2006/relationships/image" Target="../media/image119.svg"/><Relationship Id="rId4" Type="http://schemas.openxmlformats.org/officeDocument/2006/relationships/image" Target="../media/image118.png"/></Relationships>
</file>

<file path=ppt/slides/_rels/slide36.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image" Target="../media/image126.jpeg"/><Relationship Id="rId1" Type="http://schemas.openxmlformats.org/officeDocument/2006/relationships/slideLayout" Target="../slideLayouts/slideLayout1.xml"/><Relationship Id="rId5" Type="http://schemas.openxmlformats.org/officeDocument/2006/relationships/image" Target="../media/image129.jpeg"/><Relationship Id="rId4" Type="http://schemas.openxmlformats.org/officeDocument/2006/relationships/image" Target="../media/image128.jpeg"/></Relationships>
</file>

<file path=ppt/slides/_rels/slide38.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image" Target="../media/image130.jpeg"/><Relationship Id="rId1" Type="http://schemas.openxmlformats.org/officeDocument/2006/relationships/slideLayout" Target="../slideLayouts/slideLayout1.xml"/><Relationship Id="rId4" Type="http://schemas.openxmlformats.org/officeDocument/2006/relationships/image" Target="../media/image116.jpeg"/></Relationships>
</file>

<file path=ppt/slides/_rels/slide39.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34.png"/><Relationship Id="rId4" Type="http://schemas.openxmlformats.org/officeDocument/2006/relationships/image" Target="../media/image3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3.png"/><Relationship Id="rId1" Type="http://schemas.openxmlformats.org/officeDocument/2006/relationships/slideLayout" Target="../slideLayouts/slideLayout1.xml"/><Relationship Id="rId6" Type="http://schemas.openxmlformats.org/officeDocument/2006/relationships/hyperlink" Target="https://crowdfunding.lfx.linuxfoundation.org/initiative/fabcd0b5-cecb-452b-a7e1-55bf31065c4a" TargetMode="External"/><Relationship Id="rId5" Type="http://schemas.openxmlformats.org/officeDocument/2006/relationships/hyperlink" Target="https://crowdfunding.lfx.linuxfoundation.org/projects/hyperledger-the-giving-chain" TargetMode="External"/><Relationship Id="rId4" Type="http://schemas.openxmlformats.org/officeDocument/2006/relationships/image" Target="../media/image135.png"/></Relationships>
</file>

<file path=ppt/slides/_rels/slide43.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mailto:mr1241@scarletmail.rutgers.edu" TargetMode="Externa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4.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42"/>
        <p:cNvGrpSpPr/>
        <p:nvPr/>
      </p:nvGrpSpPr>
      <p:grpSpPr>
        <a:xfrm>
          <a:off x="0" y="0"/>
          <a:ext cx="0" cy="0"/>
          <a:chOff x="0" y="0"/>
          <a:chExt cx="0" cy="0"/>
        </a:xfrm>
      </p:grpSpPr>
      <p:sp>
        <p:nvSpPr>
          <p:cNvPr id="1743" name="Google Shape;1743;p220"/>
          <p:cNvSpPr txBox="1"/>
          <p:nvPr/>
        </p:nvSpPr>
        <p:spPr>
          <a:xfrm>
            <a:off x="4790851" y="3146900"/>
            <a:ext cx="2166600" cy="487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b="1">
              <a:solidFill>
                <a:srgbClr val="FFFFFF"/>
              </a:solidFill>
              <a:latin typeface="Proxima Nova"/>
              <a:ea typeface="Proxima Nova"/>
              <a:cs typeface="Proxima Nova"/>
              <a:sym typeface="Proxima Nova"/>
            </a:endParaRPr>
          </a:p>
        </p:txBody>
      </p:sp>
      <p:sp>
        <p:nvSpPr>
          <p:cNvPr id="1744" name="Google Shape;1744;p220"/>
          <p:cNvSpPr txBox="1">
            <a:spLocks noGrp="1"/>
          </p:cNvSpPr>
          <p:nvPr>
            <p:ph type="ctrTitle"/>
          </p:nvPr>
        </p:nvSpPr>
        <p:spPr>
          <a:xfrm>
            <a:off x="2020830" y="1546350"/>
            <a:ext cx="7123170" cy="2050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4800" b="1" dirty="0">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200" dirty="0">
                <a:solidFill>
                  <a:srgbClr val="FFFFFF"/>
                </a:solidFill>
                <a:latin typeface="Proxima Nova"/>
                <a:ea typeface="Proxima Nova"/>
                <a:cs typeface="Proxima Nova"/>
                <a:sym typeface="Proxima Nova"/>
              </a:rPr>
              <a:t>Hyperledger Trade Finance</a:t>
            </a:r>
            <a:br>
              <a:rPr lang="en-US" sz="4200" dirty="0">
                <a:solidFill>
                  <a:srgbClr val="FFFFFF"/>
                </a:solidFill>
                <a:latin typeface="Proxima Nova"/>
                <a:ea typeface="Proxima Nova"/>
                <a:cs typeface="Proxima Nova"/>
                <a:sym typeface="Proxima Nova"/>
              </a:rPr>
            </a:br>
            <a:r>
              <a:rPr lang="en-US" sz="4200" dirty="0">
                <a:solidFill>
                  <a:srgbClr val="FFFFFF"/>
                </a:solidFill>
                <a:latin typeface="Proxima Nova"/>
                <a:ea typeface="Proxima Nova"/>
                <a:cs typeface="Proxima Nova"/>
                <a:sym typeface="Proxima Nova"/>
              </a:rPr>
              <a:t> Special Interest Group</a:t>
            </a:r>
            <a:br>
              <a:rPr lang="en-US" sz="4200" dirty="0">
                <a:solidFill>
                  <a:srgbClr val="FFFFFF"/>
                </a:solidFill>
                <a:latin typeface="Proxima Nova"/>
                <a:ea typeface="Proxima Nova"/>
                <a:cs typeface="Proxima Nova"/>
                <a:sym typeface="Proxima Nova"/>
              </a:rPr>
            </a:br>
            <a:r>
              <a:rPr lang="en-US" sz="4200" dirty="0">
                <a:solidFill>
                  <a:srgbClr val="FFFFFF"/>
                </a:solidFill>
                <a:latin typeface="Proxima Nova"/>
                <a:ea typeface="Proxima Nova"/>
                <a:cs typeface="Proxima Nova"/>
                <a:sym typeface="Proxima Nova"/>
              </a:rPr>
              <a:t>September 29, 2021 </a:t>
            </a: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a:p>
            <a:pPr marL="0" lvl="0" indent="0" algn="l" rtl="0">
              <a:spcBef>
                <a:spcPts val="0"/>
              </a:spcBef>
              <a:spcAft>
                <a:spcPts val="0"/>
              </a:spcAft>
              <a:buNone/>
            </a:pP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p:txBody>
      </p:sp>
      <p:pic>
        <p:nvPicPr>
          <p:cNvPr id="1745" name="Google Shape;1745;p220"/>
          <p:cNvPicPr preferRelativeResize="0"/>
          <p:nvPr/>
        </p:nvPicPr>
        <p:blipFill rotWithShape="1">
          <a:blip r:embed="rId4">
            <a:alphaModFix/>
          </a:blip>
          <a:srcRect t="87015" b="4372"/>
          <a:stretch/>
        </p:blipFill>
        <p:spPr>
          <a:xfrm>
            <a:off x="0" y="4475625"/>
            <a:ext cx="9144000" cy="442975"/>
          </a:xfrm>
          <a:prstGeom prst="rect">
            <a:avLst/>
          </a:prstGeom>
          <a:noFill/>
          <a:ln>
            <a:noFill/>
          </a:ln>
        </p:spPr>
      </p:pic>
      <p:pic>
        <p:nvPicPr>
          <p:cNvPr id="1746" name="Google Shape;1746;p220"/>
          <p:cNvPicPr preferRelativeResize="0"/>
          <p:nvPr/>
        </p:nvPicPr>
        <p:blipFill>
          <a:blip r:embed="rId5">
            <a:alphaModFix/>
          </a:blip>
          <a:stretch>
            <a:fillRect/>
          </a:stretch>
        </p:blipFill>
        <p:spPr>
          <a:xfrm>
            <a:off x="6770525" y="4032650"/>
            <a:ext cx="535913" cy="442974"/>
          </a:xfrm>
          <a:prstGeom prst="rect">
            <a:avLst/>
          </a:prstGeom>
          <a:noFill/>
          <a:ln>
            <a:noFill/>
          </a:ln>
        </p:spPr>
      </p:pic>
      <p:sp>
        <p:nvSpPr>
          <p:cNvPr id="1747" name="Google Shape;1747;p220"/>
          <p:cNvSpPr txBox="1"/>
          <p:nvPr/>
        </p:nvSpPr>
        <p:spPr>
          <a:xfrm>
            <a:off x="7244475" y="4095125"/>
            <a:ext cx="1465500" cy="44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FFFFFF"/>
                </a:solidFill>
                <a:latin typeface="Proxima Nova"/>
                <a:ea typeface="Proxima Nova"/>
                <a:cs typeface="Proxima Nova"/>
                <a:sym typeface="Proxima Nova"/>
              </a:rPr>
              <a:t>@Hyperledger</a:t>
            </a:r>
            <a:endParaRPr>
              <a:solidFill>
                <a:srgbClr val="FFFFFF"/>
              </a:solidFill>
              <a:latin typeface="Proxima Nova"/>
              <a:ea typeface="Proxima Nova"/>
              <a:cs typeface="Proxima Nova"/>
              <a:sym typeface="Proxima Nova"/>
            </a:endParaRPr>
          </a:p>
        </p:txBody>
      </p:sp>
      <p:sp>
        <p:nvSpPr>
          <p:cNvPr id="1748" name="Google Shape;1748;p220"/>
          <p:cNvSpPr txBox="1"/>
          <p:nvPr/>
        </p:nvSpPr>
        <p:spPr>
          <a:xfrm>
            <a:off x="1454252" y="3741485"/>
            <a:ext cx="3190500" cy="388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400" dirty="0">
                <a:solidFill>
                  <a:schemeClr val="bg1"/>
                </a:solidFill>
                <a:latin typeface="Proxima Nova"/>
                <a:ea typeface="Proxima Nova"/>
                <a:cs typeface="Proxima Nova"/>
                <a:sym typeface="Proxima Nova"/>
                <a:hlinkClick r:id="rId6">
                  <a:extLst>
                    <a:ext uri="{A12FA001-AC4F-418D-AE19-62706E023703}">
                      <ahyp:hlinkClr xmlns:ahyp="http://schemas.microsoft.com/office/drawing/2018/hyperlinkcolor" val="tx"/>
                    </a:ext>
                  </a:extLst>
                </a:hlinkClick>
              </a:rPr>
              <a:t>www</a:t>
            </a:r>
            <a:r>
              <a:rPr lang="en-US" sz="2400" dirty="0">
                <a:solidFill>
                  <a:srgbClr val="2B89C9"/>
                </a:solidFill>
                <a:latin typeface="Proxima Nova"/>
                <a:ea typeface="Proxima Nova"/>
                <a:cs typeface="Proxima Nova"/>
                <a:sym typeface="Proxima Nova"/>
                <a:hlinkClick r:id="rId6">
                  <a:extLst>
                    <a:ext uri="{A12FA001-AC4F-418D-AE19-62706E023703}">
                      <ahyp:hlinkClr xmlns:ahyp="http://schemas.microsoft.com/office/drawing/2018/hyperlinkcolor" val="tx"/>
                    </a:ext>
                  </a:extLst>
                </a:hlinkClick>
              </a:rPr>
              <a:t>.</a:t>
            </a:r>
            <a:r>
              <a:rPr lang="en-US" sz="2400" dirty="0">
                <a:solidFill>
                  <a:schemeClr val="bg1"/>
                </a:solidFill>
                <a:latin typeface="Proxima Nova"/>
                <a:ea typeface="Proxima Nova"/>
                <a:cs typeface="Proxima Nova"/>
                <a:sym typeface="Proxima Nova"/>
                <a:hlinkClick r:id="rId6">
                  <a:extLst>
                    <a:ext uri="{A12FA001-AC4F-418D-AE19-62706E023703}">
                      <ahyp:hlinkClr xmlns:ahyp="http://schemas.microsoft.com/office/drawing/2018/hyperlinkcolor" val="tx"/>
                    </a:ext>
                  </a:extLst>
                </a:hlinkClick>
              </a:rPr>
              <a:t>hyperledger.org</a:t>
            </a:r>
            <a:endParaRPr lang="en-US" sz="2400" dirty="0">
              <a:solidFill>
                <a:schemeClr val="bg1"/>
              </a:solidFill>
              <a:latin typeface="Proxima Nova"/>
              <a:ea typeface="Proxima Nova"/>
              <a:cs typeface="Proxima Nova"/>
              <a:sym typeface="Proxima Nova"/>
            </a:endParaRPr>
          </a:p>
          <a:p>
            <a:pPr marL="0" lvl="0" indent="0" algn="ctr" rtl="0">
              <a:spcBef>
                <a:spcPts val="0"/>
              </a:spcBef>
              <a:spcAft>
                <a:spcPts val="0"/>
              </a:spcAft>
              <a:buNone/>
            </a:pPr>
            <a:endParaRPr sz="2400" dirty="0">
              <a:solidFill>
                <a:schemeClr val="lt1"/>
              </a:solidFill>
              <a:latin typeface="Proxima Nova"/>
              <a:ea typeface="Proxima Nova"/>
              <a:cs typeface="Proxima Nova"/>
              <a:sym typeface="Proxima Nov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4"/>
          <p:cNvSpPr/>
          <p:nvPr/>
        </p:nvSpPr>
        <p:spPr>
          <a:xfrm>
            <a:off x="275914" y="316747"/>
            <a:ext cx="4892686" cy="473206"/>
          </a:xfrm>
          <a:prstGeom prst="rect">
            <a:avLst/>
          </a:prstGeom>
        </p:spPr>
        <p:txBody>
          <a:bodyPr wrap="none">
            <a:spAutoFit/>
          </a:bodyPr>
          <a:lstStyle/>
          <a:p>
            <a:r>
              <a:rPr lang="en-US" sz="2475" b="1" dirty="0">
                <a:solidFill>
                  <a:srgbClr val="172B4D"/>
                </a:solidFill>
              </a:rPr>
              <a:t>Checkpoint 2: Model Validation</a:t>
            </a:r>
            <a:endParaRPr lang="en-US" sz="2475" dirty="0"/>
          </a:p>
        </p:txBody>
      </p:sp>
      <p:sp>
        <p:nvSpPr>
          <p:cNvPr id="2" name="Rectangle 1"/>
          <p:cNvSpPr/>
          <p:nvPr/>
        </p:nvSpPr>
        <p:spPr>
          <a:xfrm>
            <a:off x="536029" y="883528"/>
            <a:ext cx="6223787" cy="577081"/>
          </a:xfrm>
          <a:prstGeom prst="rect">
            <a:avLst/>
          </a:prstGeom>
        </p:spPr>
        <p:txBody>
          <a:bodyPr wrap="square">
            <a:spAutoFit/>
          </a:bodyPr>
          <a:lstStyle/>
          <a:p>
            <a:pPr marL="160731" indent="-160731">
              <a:buFont typeface="Arial" panose="020B0604020202020204" pitchFamily="34" charset="0"/>
              <a:buChar char="•"/>
            </a:pPr>
            <a:r>
              <a:rPr lang="en-US" sz="1050" dirty="0"/>
              <a:t>Who are your </a:t>
            </a:r>
            <a:r>
              <a:rPr lang="en-US" sz="1050" b="1" dirty="0">
                <a:solidFill>
                  <a:srgbClr val="CC0099"/>
                </a:solidFill>
              </a:rPr>
              <a:t>clients/users? </a:t>
            </a:r>
            <a:r>
              <a:rPr lang="en-US" sz="1050" i="1" dirty="0"/>
              <a:t>Sketch your user.</a:t>
            </a:r>
          </a:p>
          <a:p>
            <a:pPr marL="160731" indent="-160731">
              <a:buFont typeface="Arial" panose="020B0604020202020204" pitchFamily="34" charset="0"/>
              <a:buChar char="•"/>
            </a:pPr>
            <a:r>
              <a:rPr lang="en-US" sz="1050" dirty="0"/>
              <a:t>What are their </a:t>
            </a:r>
            <a:r>
              <a:rPr lang="en-US" sz="1050" b="1" dirty="0">
                <a:solidFill>
                  <a:srgbClr val="FF0000"/>
                </a:solidFill>
              </a:rPr>
              <a:t>pain points</a:t>
            </a:r>
            <a:r>
              <a:rPr lang="en-US" sz="1050" dirty="0"/>
              <a:t>? How does your solution solve them? </a:t>
            </a:r>
          </a:p>
          <a:p>
            <a:pPr marL="1532331" lvl="4" indent="-160731">
              <a:buFont typeface="Arial" panose="020B0604020202020204" pitchFamily="34" charset="0"/>
              <a:buChar char="•"/>
            </a:pPr>
            <a:r>
              <a:rPr lang="en-US" sz="1050" dirty="0"/>
              <a:t>Can it </a:t>
            </a:r>
            <a:r>
              <a:rPr lang="en-US" sz="1050" b="1" dirty="0">
                <a:solidFill>
                  <a:srgbClr val="00B050"/>
                </a:solidFill>
              </a:rPr>
              <a:t>be scaled</a:t>
            </a:r>
            <a:r>
              <a:rPr lang="en-US" sz="1050" dirty="0"/>
              <a:t>?</a:t>
            </a:r>
          </a:p>
        </p:txBody>
      </p:sp>
      <p:grpSp>
        <p:nvGrpSpPr>
          <p:cNvPr id="6" name="Group 5">
            <a:extLst>
              <a:ext uri="{FF2B5EF4-FFF2-40B4-BE49-F238E27FC236}">
                <a16:creationId xmlns:a16="http://schemas.microsoft.com/office/drawing/2014/main" id="{B674B6CF-5046-4748-91C7-FCB70E437DB3}"/>
              </a:ext>
            </a:extLst>
          </p:cNvPr>
          <p:cNvGrpSpPr/>
          <p:nvPr/>
        </p:nvGrpSpPr>
        <p:grpSpPr>
          <a:xfrm>
            <a:off x="613747" y="1615052"/>
            <a:ext cx="4125743" cy="732426"/>
            <a:chOff x="38891" y="0"/>
            <a:chExt cx="6705443" cy="976568"/>
          </a:xfrm>
        </p:grpSpPr>
        <p:sp>
          <p:nvSpPr>
            <p:cNvPr id="7" name="Arrow: Right 6">
              <a:extLst>
                <a:ext uri="{FF2B5EF4-FFF2-40B4-BE49-F238E27FC236}">
                  <a16:creationId xmlns:a16="http://schemas.microsoft.com/office/drawing/2014/main" id="{2F60F598-8557-469C-AB0B-28724F520D54}"/>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Arrow: Right 4">
              <a:extLst>
                <a:ext uri="{FF2B5EF4-FFF2-40B4-BE49-F238E27FC236}">
                  <a16:creationId xmlns:a16="http://schemas.microsoft.com/office/drawing/2014/main" id="{763D5C6F-B52C-40FF-B557-14860FAEFF6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Donors</a:t>
              </a:r>
            </a:p>
          </p:txBody>
        </p:sp>
      </p:grpSp>
      <p:grpSp>
        <p:nvGrpSpPr>
          <p:cNvPr id="9" name="Group 8">
            <a:extLst>
              <a:ext uri="{FF2B5EF4-FFF2-40B4-BE49-F238E27FC236}">
                <a16:creationId xmlns:a16="http://schemas.microsoft.com/office/drawing/2014/main" id="{1B7B4ABA-4B98-4B1F-B95E-A0531A7E0C3D}"/>
              </a:ext>
            </a:extLst>
          </p:cNvPr>
          <p:cNvGrpSpPr/>
          <p:nvPr/>
        </p:nvGrpSpPr>
        <p:grpSpPr>
          <a:xfrm>
            <a:off x="1333980" y="2507881"/>
            <a:ext cx="5350599" cy="732426"/>
            <a:chOff x="2134464" y="522238"/>
            <a:chExt cx="4540681" cy="976568"/>
          </a:xfrm>
        </p:grpSpPr>
        <p:sp>
          <p:nvSpPr>
            <p:cNvPr id="10" name="Arrow: Right 9">
              <a:extLst>
                <a:ext uri="{FF2B5EF4-FFF2-40B4-BE49-F238E27FC236}">
                  <a16:creationId xmlns:a16="http://schemas.microsoft.com/office/drawing/2014/main" id="{2371586A-D0B8-4A4E-9A6D-D0B93FE3CDFA}"/>
                </a:ext>
              </a:extLst>
            </p:cNvPr>
            <p:cNvSpPr/>
            <p:nvPr/>
          </p:nvSpPr>
          <p:spPr>
            <a:xfrm>
              <a:off x="2134464" y="522238"/>
              <a:ext cx="4540681" cy="976568"/>
            </a:xfrm>
            <a:prstGeom prst="rightArrow">
              <a:avLst>
                <a:gd name="adj1" fmla="val 50000"/>
                <a:gd name="adj2" fmla="val 5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Arrow: Right 4">
              <a:extLst>
                <a:ext uri="{FF2B5EF4-FFF2-40B4-BE49-F238E27FC236}">
                  <a16:creationId xmlns:a16="http://schemas.microsoft.com/office/drawing/2014/main" id="{CFEC84A6-AA30-4C61-87A4-5AD68412DE94}"/>
                </a:ext>
              </a:extLst>
            </p:cNvPr>
            <p:cNvSpPr txBox="1"/>
            <p:nvPr/>
          </p:nvSpPr>
          <p:spPr>
            <a:xfrm>
              <a:off x="2134464" y="766380"/>
              <a:ext cx="4296539"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Volunteers / Drivers</a:t>
              </a:r>
            </a:p>
          </p:txBody>
        </p:sp>
      </p:grpSp>
      <p:grpSp>
        <p:nvGrpSpPr>
          <p:cNvPr id="12" name="Group 11">
            <a:extLst>
              <a:ext uri="{FF2B5EF4-FFF2-40B4-BE49-F238E27FC236}">
                <a16:creationId xmlns:a16="http://schemas.microsoft.com/office/drawing/2014/main" id="{7153C27D-4E86-45C0-A153-DEBCAF4485C1}"/>
              </a:ext>
            </a:extLst>
          </p:cNvPr>
          <p:cNvGrpSpPr/>
          <p:nvPr/>
        </p:nvGrpSpPr>
        <p:grpSpPr>
          <a:xfrm>
            <a:off x="613747" y="3548085"/>
            <a:ext cx="4125743" cy="732426"/>
            <a:chOff x="4149998" y="1035770"/>
            <a:chExt cx="2574890" cy="976568"/>
          </a:xfrm>
        </p:grpSpPr>
        <p:sp>
          <p:nvSpPr>
            <p:cNvPr id="13" name="Arrow: Right 12">
              <a:extLst>
                <a:ext uri="{FF2B5EF4-FFF2-40B4-BE49-F238E27FC236}">
                  <a16:creationId xmlns:a16="http://schemas.microsoft.com/office/drawing/2014/main" id="{6544243C-8BCE-47E9-BABB-A2DD576C83E7}"/>
                </a:ext>
              </a:extLst>
            </p:cNvPr>
            <p:cNvSpPr/>
            <p:nvPr/>
          </p:nvSpPr>
          <p:spPr>
            <a:xfrm>
              <a:off x="4149998" y="1035770"/>
              <a:ext cx="2574890" cy="976568"/>
            </a:xfrm>
            <a:prstGeom prst="rightArrow">
              <a:avLst>
                <a:gd name="adj1" fmla="val 50000"/>
                <a:gd name="adj2" fmla="val 5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B96C4CCE-0C51-4F4F-9BFE-2BC92C1AB9F1}"/>
                </a:ext>
              </a:extLst>
            </p:cNvPr>
            <p:cNvSpPr txBox="1"/>
            <p:nvPr/>
          </p:nvSpPr>
          <p:spPr>
            <a:xfrm>
              <a:off x="4149998" y="1279912"/>
              <a:ext cx="2330748"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Recipients</a:t>
              </a:r>
            </a:p>
          </p:txBody>
        </p:sp>
      </p:grpSp>
      <p:pic>
        <p:nvPicPr>
          <p:cNvPr id="15" name="Picture 14" descr="A group of people in a warehouse&#10;&#10;Description automatically generated with medium confidence">
            <a:extLst>
              <a:ext uri="{FF2B5EF4-FFF2-40B4-BE49-F238E27FC236}">
                <a16:creationId xmlns:a16="http://schemas.microsoft.com/office/drawing/2014/main" id="{31F99B17-20B6-44F9-ACE0-18F90E5449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9816" y="3593262"/>
            <a:ext cx="1584259" cy="808964"/>
          </a:xfrm>
          <a:prstGeom prst="rect">
            <a:avLst/>
          </a:prstGeom>
        </p:spPr>
      </p:pic>
      <p:pic>
        <p:nvPicPr>
          <p:cNvPr id="25" name="Picture 24" descr="A person standing next to a car&#10;&#10;Description automatically generated with medium confidence">
            <a:extLst>
              <a:ext uri="{FF2B5EF4-FFF2-40B4-BE49-F238E27FC236}">
                <a16:creationId xmlns:a16="http://schemas.microsoft.com/office/drawing/2014/main" id="{2C9BC6AC-69F0-43F4-8B9E-AA50B5914E2B}"/>
              </a:ext>
            </a:extLst>
          </p:cNvPr>
          <p:cNvPicPr>
            <a:picLocks noChangeAspect="1"/>
          </p:cNvPicPr>
          <p:nvPr/>
        </p:nvPicPr>
        <p:blipFill>
          <a:blip r:embed="rId4"/>
          <a:stretch>
            <a:fillRect/>
          </a:stretch>
        </p:blipFill>
        <p:spPr>
          <a:xfrm>
            <a:off x="5418294" y="3452122"/>
            <a:ext cx="818432" cy="1091243"/>
          </a:xfrm>
          <a:prstGeom prst="rect">
            <a:avLst/>
          </a:prstGeom>
        </p:spPr>
      </p:pic>
      <p:pic>
        <p:nvPicPr>
          <p:cNvPr id="27" name="Picture 26" descr="A group of people holding a sign&#10;&#10;Description automatically generated">
            <a:extLst>
              <a:ext uri="{FF2B5EF4-FFF2-40B4-BE49-F238E27FC236}">
                <a16:creationId xmlns:a16="http://schemas.microsoft.com/office/drawing/2014/main" id="{3FABD2ED-12D8-479A-8B7A-D874F00FDD28}"/>
              </a:ext>
            </a:extLst>
          </p:cNvPr>
          <p:cNvPicPr>
            <a:picLocks noChangeAspect="1"/>
          </p:cNvPicPr>
          <p:nvPr/>
        </p:nvPicPr>
        <p:blipFill>
          <a:blip r:embed="rId5"/>
          <a:stretch>
            <a:fillRect/>
          </a:stretch>
        </p:blipFill>
        <p:spPr>
          <a:xfrm>
            <a:off x="6427976" y="255443"/>
            <a:ext cx="2179995" cy="1197635"/>
          </a:xfrm>
          <a:prstGeom prst="rect">
            <a:avLst/>
          </a:prstGeom>
        </p:spPr>
      </p:pic>
      <p:pic>
        <p:nvPicPr>
          <p:cNvPr id="29" name="Picture 28" descr="A person holding a bag in a garden&#10;&#10;Description automatically generated with medium confidence">
            <a:extLst>
              <a:ext uri="{FF2B5EF4-FFF2-40B4-BE49-F238E27FC236}">
                <a16:creationId xmlns:a16="http://schemas.microsoft.com/office/drawing/2014/main" id="{73B89B91-BAEA-40F1-817A-A37CEDA1E5E2}"/>
              </a:ext>
            </a:extLst>
          </p:cNvPr>
          <p:cNvPicPr>
            <a:picLocks noChangeAspect="1"/>
          </p:cNvPicPr>
          <p:nvPr/>
        </p:nvPicPr>
        <p:blipFill>
          <a:blip r:embed="rId6"/>
          <a:stretch>
            <a:fillRect/>
          </a:stretch>
        </p:blipFill>
        <p:spPr>
          <a:xfrm>
            <a:off x="5168600" y="633246"/>
            <a:ext cx="1054482" cy="1874635"/>
          </a:xfrm>
          <a:prstGeom prst="rect">
            <a:avLst/>
          </a:prstGeom>
        </p:spPr>
      </p:pic>
      <p:pic>
        <p:nvPicPr>
          <p:cNvPr id="4" name="Picture 3" descr="A person sitting on a pile of luggage&#10;&#10;Description automatically generated with low confidence">
            <a:extLst>
              <a:ext uri="{FF2B5EF4-FFF2-40B4-BE49-F238E27FC236}">
                <a16:creationId xmlns:a16="http://schemas.microsoft.com/office/drawing/2014/main" id="{60A28072-C49B-4B48-ABD2-FC1199983A78}"/>
              </a:ext>
            </a:extLst>
          </p:cNvPr>
          <p:cNvPicPr>
            <a:picLocks noChangeAspect="1"/>
          </p:cNvPicPr>
          <p:nvPr/>
        </p:nvPicPr>
        <p:blipFill>
          <a:blip r:embed="rId7"/>
          <a:stretch>
            <a:fillRect/>
          </a:stretch>
        </p:blipFill>
        <p:spPr>
          <a:xfrm>
            <a:off x="6684579" y="1998994"/>
            <a:ext cx="945704" cy="789663"/>
          </a:xfrm>
          <a:prstGeom prst="rect">
            <a:avLst/>
          </a:prstGeom>
        </p:spPr>
      </p:pic>
      <p:pic>
        <p:nvPicPr>
          <p:cNvPr id="17" name="Picture 16" descr="A picture containing person, outdoor, tree, person&#10;&#10;Description automatically generated">
            <a:extLst>
              <a:ext uri="{FF2B5EF4-FFF2-40B4-BE49-F238E27FC236}">
                <a16:creationId xmlns:a16="http://schemas.microsoft.com/office/drawing/2014/main" id="{BF554C51-0EF7-491E-86D3-A4BA39CA7252}"/>
              </a:ext>
            </a:extLst>
          </p:cNvPr>
          <p:cNvPicPr>
            <a:picLocks noChangeAspect="1"/>
          </p:cNvPicPr>
          <p:nvPr/>
        </p:nvPicPr>
        <p:blipFill>
          <a:blip r:embed="rId8"/>
          <a:stretch>
            <a:fillRect/>
          </a:stretch>
        </p:blipFill>
        <p:spPr>
          <a:xfrm flipH="1">
            <a:off x="7810020" y="2571750"/>
            <a:ext cx="1020637" cy="732427"/>
          </a:xfrm>
          <a:prstGeom prst="rect">
            <a:avLst/>
          </a:prstGeom>
        </p:spPr>
      </p:pic>
    </p:spTree>
    <p:extLst>
      <p:ext uri="{BB962C8B-B14F-4D97-AF65-F5344CB8AC3E}">
        <p14:creationId xmlns:p14="http://schemas.microsoft.com/office/powerpoint/2010/main" val="1634655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21024" y="13240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3: Technical Modeling </a:t>
            </a:r>
            <a:endParaRPr lang="en-US" sz="4000" b="1" dirty="0">
              <a:solidFill>
                <a:srgbClr val="C00000"/>
              </a:solidFill>
            </a:endParaRPr>
          </a:p>
        </p:txBody>
      </p:sp>
      <p:sp>
        <p:nvSpPr>
          <p:cNvPr id="25" name="Arrow: Bent 24">
            <a:extLst>
              <a:ext uri="{FF2B5EF4-FFF2-40B4-BE49-F238E27FC236}">
                <a16:creationId xmlns:a16="http://schemas.microsoft.com/office/drawing/2014/main" id="{BFEEB992-21EF-4360-AC2A-510060E23E44}"/>
              </a:ext>
            </a:extLst>
          </p:cNvPr>
          <p:cNvSpPr/>
          <p:nvPr/>
        </p:nvSpPr>
        <p:spPr>
          <a:xfrm rot="10800000">
            <a:off x="5165088" y="3112355"/>
            <a:ext cx="1642750" cy="735773"/>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013" dirty="0">
                <a:solidFill>
                  <a:srgbClr val="E2E6E8"/>
                </a:solidFill>
                <a:latin typeface="Garamond" panose="02020404030301010803"/>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5433805" y="3538813"/>
            <a:ext cx="1105316" cy="248209"/>
          </a:xfrm>
          <a:prstGeom prst="rect">
            <a:avLst/>
          </a:prstGeom>
        </p:spPr>
        <p:txBody>
          <a:bodyPr wrap="square">
            <a:spAutoFit/>
          </a:bodyPr>
          <a:lstStyle/>
          <a:p>
            <a:pPr defTabSz="514350">
              <a:defRPr/>
            </a:pPr>
            <a:r>
              <a:rPr lang="en-US" sz="1013" dirty="0">
                <a:solidFill>
                  <a:srgbClr val="E2E6E8"/>
                </a:solidFill>
                <a:latin typeface="Garamond" panose="02020404030301010803"/>
              </a:rPr>
              <a:t>Transporters Tag</a:t>
            </a:r>
            <a:endParaRPr lang="en-US" sz="1013" dirty="0">
              <a:latin typeface="Garamond" panose="02020404030301010803"/>
            </a:endParaRPr>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62832" y="2815886"/>
            <a:ext cx="514350" cy="514350"/>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72257" y="3400682"/>
            <a:ext cx="514350" cy="514350"/>
          </a:xfrm>
          <a:prstGeom prst="rect">
            <a:avLst/>
          </a:prstGeom>
        </p:spPr>
      </p:pic>
      <p:grpSp>
        <p:nvGrpSpPr>
          <p:cNvPr id="10" name="Group 9">
            <a:extLst>
              <a:ext uri="{FF2B5EF4-FFF2-40B4-BE49-F238E27FC236}">
                <a16:creationId xmlns:a16="http://schemas.microsoft.com/office/drawing/2014/main" id="{F5139FCA-1ADE-4B7D-B05B-AAF46D1E3173}"/>
              </a:ext>
            </a:extLst>
          </p:cNvPr>
          <p:cNvGrpSpPr/>
          <p:nvPr/>
        </p:nvGrpSpPr>
        <p:grpSpPr>
          <a:xfrm>
            <a:off x="2045688" y="1347148"/>
            <a:ext cx="1287005" cy="895553"/>
            <a:chOff x="1604779" y="1251930"/>
            <a:chExt cx="2288008" cy="1592094"/>
          </a:xfrm>
        </p:grpSpPr>
        <p:sp>
          <p:nvSpPr>
            <p:cNvPr id="14" name="Arrow: Right 13">
              <a:extLst>
                <a:ext uri="{FF2B5EF4-FFF2-40B4-BE49-F238E27FC236}">
                  <a16:creationId xmlns:a16="http://schemas.microsoft.com/office/drawing/2014/main" id="{EEBA97E1-5023-4B8B-A475-00CF8ADFDDA9}"/>
                </a:ext>
              </a:extLst>
            </p:cNvPr>
            <p:cNvSpPr/>
            <p:nvPr/>
          </p:nvSpPr>
          <p:spPr>
            <a:xfrm>
              <a:off x="1604779" y="1884939"/>
              <a:ext cx="2288008" cy="959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013" dirty="0">
                  <a:solidFill>
                    <a:srgbClr val="FFFFFF"/>
                  </a:solidFill>
                  <a:latin typeface="Garamond" panose="02020404030301010803"/>
                </a:rPr>
                <a:t>Create Asset for Pick upP/U</a:t>
              </a:r>
            </a:p>
          </p:txBody>
        </p:sp>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054838" y="1251930"/>
              <a:ext cx="777817" cy="777817"/>
            </a:xfrm>
            <a:prstGeom prst="rect">
              <a:avLst/>
            </a:prstGeom>
          </p:spPr>
        </p:pic>
      </p:grpSp>
      <p:pic>
        <p:nvPicPr>
          <p:cNvPr id="34" name="Graphic 33" descr="Tag">
            <a:extLst>
              <a:ext uri="{FF2B5EF4-FFF2-40B4-BE49-F238E27FC236}">
                <a16:creationId xmlns:a16="http://schemas.microsoft.com/office/drawing/2014/main" id="{60C0F115-AD31-4E58-AE2D-C0C092FF3F2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706995" y="3073061"/>
            <a:ext cx="514350" cy="514350"/>
          </a:xfrm>
          <a:prstGeom prst="rect">
            <a:avLst/>
          </a:prstGeom>
        </p:spPr>
      </p:pic>
      <p:pic>
        <p:nvPicPr>
          <p:cNvPr id="36" name="Graphic 35" descr="Tag">
            <a:extLst>
              <a:ext uri="{FF2B5EF4-FFF2-40B4-BE49-F238E27FC236}">
                <a16:creationId xmlns:a16="http://schemas.microsoft.com/office/drawing/2014/main" id="{FF1E400F-E122-4524-AFE6-74BD73C1ED8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97830" y="2322593"/>
            <a:ext cx="514350" cy="514350"/>
          </a:xfrm>
          <a:prstGeom prst="rect">
            <a:avLst/>
          </a:prstGeom>
        </p:spPr>
      </p:pic>
      <p:grpSp>
        <p:nvGrpSpPr>
          <p:cNvPr id="5" name="Group 4">
            <a:extLst>
              <a:ext uri="{FF2B5EF4-FFF2-40B4-BE49-F238E27FC236}">
                <a16:creationId xmlns:a16="http://schemas.microsoft.com/office/drawing/2014/main" id="{C64AE7D7-A04A-4D96-823B-89CC7E64AFB6}"/>
              </a:ext>
            </a:extLst>
          </p:cNvPr>
          <p:cNvGrpSpPr/>
          <p:nvPr/>
        </p:nvGrpSpPr>
        <p:grpSpPr>
          <a:xfrm>
            <a:off x="1345522" y="1571187"/>
            <a:ext cx="700166" cy="740389"/>
            <a:chOff x="360039" y="1650221"/>
            <a:chExt cx="1244740" cy="1316247"/>
          </a:xfrm>
        </p:grpSpPr>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26303" y="1650221"/>
              <a:ext cx="613498" cy="613498"/>
            </a:xfrm>
            <a:prstGeom prst="rect">
              <a:avLst/>
            </a:prstGeom>
          </p:spPr>
        </p:pic>
        <p:pic>
          <p:nvPicPr>
            <p:cNvPr id="6" name="Graphic 5" descr="Lock">
              <a:extLst>
                <a:ext uri="{FF2B5EF4-FFF2-40B4-BE49-F238E27FC236}">
                  <a16:creationId xmlns:a16="http://schemas.microsoft.com/office/drawing/2014/main" id="{08438C8C-D4DF-4048-8585-81B146EC431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223347" y="2193393"/>
              <a:ext cx="381432" cy="381432"/>
            </a:xfrm>
            <a:prstGeom prst="rect">
              <a:avLst/>
            </a:prstGeom>
          </p:spPr>
        </p:pic>
        <p:pic>
          <p:nvPicPr>
            <p:cNvPr id="8" name="Graphic 7" descr="Family with two children">
              <a:extLst>
                <a:ext uri="{FF2B5EF4-FFF2-40B4-BE49-F238E27FC236}">
                  <a16:creationId xmlns:a16="http://schemas.microsoft.com/office/drawing/2014/main" id="{EB0B0699-24AE-4303-B0B6-38B62C37A34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60039" y="2193393"/>
              <a:ext cx="773075" cy="773075"/>
            </a:xfrm>
            <a:prstGeom prst="rect">
              <a:avLst/>
            </a:prstGeom>
          </p:spPr>
        </p:pic>
      </p:grpSp>
      <p:sp>
        <p:nvSpPr>
          <p:cNvPr id="9" name="Arrow: Left 8">
            <a:extLst>
              <a:ext uri="{FF2B5EF4-FFF2-40B4-BE49-F238E27FC236}">
                <a16:creationId xmlns:a16="http://schemas.microsoft.com/office/drawing/2014/main" id="{0889B668-55C4-4216-AE0D-08BB238A2059}"/>
              </a:ext>
            </a:extLst>
          </p:cNvPr>
          <p:cNvSpPr/>
          <p:nvPr/>
        </p:nvSpPr>
        <p:spPr>
          <a:xfrm>
            <a:off x="2486579" y="3546052"/>
            <a:ext cx="1696101" cy="323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en-US" sz="1013" dirty="0">
                <a:solidFill>
                  <a:srgbClr val="FFFFFF"/>
                </a:solidFill>
                <a:latin typeface="Garamond" panose="02020404030301010803"/>
              </a:rPr>
              <a:t>Recipient Tag</a:t>
            </a:r>
          </a:p>
        </p:txBody>
      </p:sp>
      <p:pic>
        <p:nvPicPr>
          <p:cNvPr id="38" name="Graphic 37" descr="Lock">
            <a:extLst>
              <a:ext uri="{FF2B5EF4-FFF2-40B4-BE49-F238E27FC236}">
                <a16:creationId xmlns:a16="http://schemas.microsoft.com/office/drawing/2014/main" id="{0D394715-0086-46AD-8ACD-A44025E580D0}"/>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36878" y="3291415"/>
            <a:ext cx="214556" cy="214556"/>
          </a:xfrm>
          <a:prstGeom prst="rect">
            <a:avLst/>
          </a:prstGeom>
        </p:spPr>
      </p:pic>
      <p:grpSp>
        <p:nvGrpSpPr>
          <p:cNvPr id="11" name="Group 10">
            <a:extLst>
              <a:ext uri="{FF2B5EF4-FFF2-40B4-BE49-F238E27FC236}">
                <a16:creationId xmlns:a16="http://schemas.microsoft.com/office/drawing/2014/main" id="{E87EE176-9DE5-4C93-8613-570A45375DD7}"/>
              </a:ext>
            </a:extLst>
          </p:cNvPr>
          <p:cNvGrpSpPr/>
          <p:nvPr/>
        </p:nvGrpSpPr>
        <p:grpSpPr>
          <a:xfrm>
            <a:off x="4443481" y="1433394"/>
            <a:ext cx="1243255" cy="1203302"/>
            <a:chOff x="5867520" y="1405254"/>
            <a:chExt cx="2210231" cy="2139204"/>
          </a:xfrm>
        </p:grpSpPr>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867520" y="1405254"/>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728790" y="2177679"/>
              <a:ext cx="914400" cy="914400"/>
            </a:xfrm>
            <a:prstGeom prst="rect">
              <a:avLst/>
            </a:prstGeom>
          </p:spPr>
        </p:pic>
        <p:pic>
          <p:nvPicPr>
            <p:cNvPr id="41" name="Graphic 40" descr="Lock">
              <a:extLst>
                <a:ext uri="{FF2B5EF4-FFF2-40B4-BE49-F238E27FC236}">
                  <a16:creationId xmlns:a16="http://schemas.microsoft.com/office/drawing/2014/main" id="{43FCB215-8DB9-47AF-B1B3-4147B2D04B07}"/>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696319" y="3163026"/>
              <a:ext cx="381432" cy="381432"/>
            </a:xfrm>
            <a:prstGeom prst="rect">
              <a:avLst/>
            </a:prstGeom>
          </p:spPr>
        </p:pic>
      </p:grpSp>
      <p:pic>
        <p:nvPicPr>
          <p:cNvPr id="43" name="Picture 42" descr="A screenshot of a cell phone&#10;&#10;Description automatically generated">
            <a:extLst>
              <a:ext uri="{FF2B5EF4-FFF2-40B4-BE49-F238E27FC236}">
                <a16:creationId xmlns:a16="http://schemas.microsoft.com/office/drawing/2014/main" id="{1613EE54-5356-4A68-9FF9-7C0297D30535}"/>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563245" y="1393327"/>
            <a:ext cx="675194" cy="1512841"/>
          </a:xfrm>
          <a:prstGeom prst="rect">
            <a:avLst/>
          </a:prstGeom>
        </p:spPr>
      </p:pic>
      <p:pic>
        <p:nvPicPr>
          <p:cNvPr id="3" name="Picture 2">
            <a:extLst>
              <a:ext uri="{FF2B5EF4-FFF2-40B4-BE49-F238E27FC236}">
                <a16:creationId xmlns:a16="http://schemas.microsoft.com/office/drawing/2014/main" id="{BEFBB5AC-A3D1-4D17-90B5-27421FEF3551}"/>
              </a:ext>
            </a:extLst>
          </p:cNvPr>
          <p:cNvPicPr>
            <a:picLocks noChangeAspect="1"/>
          </p:cNvPicPr>
          <p:nvPr/>
        </p:nvPicPr>
        <p:blipFill>
          <a:blip r:embed="rId18"/>
          <a:stretch>
            <a:fillRect/>
          </a:stretch>
        </p:blipFill>
        <p:spPr>
          <a:xfrm>
            <a:off x="5888571" y="1553347"/>
            <a:ext cx="760708" cy="1559009"/>
          </a:xfrm>
          <a:prstGeom prst="rect">
            <a:avLst/>
          </a:prstGeom>
        </p:spPr>
      </p:pic>
      <p:pic>
        <p:nvPicPr>
          <p:cNvPr id="44" name="Picture 43" descr="A screenshot of a cell phone&#10;&#10;Description automatically generated">
            <a:extLst>
              <a:ext uri="{FF2B5EF4-FFF2-40B4-BE49-F238E27FC236}">
                <a16:creationId xmlns:a16="http://schemas.microsoft.com/office/drawing/2014/main" id="{81656131-8C86-4587-BC46-3224B7E20478}"/>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429541" y="2962027"/>
            <a:ext cx="624189" cy="1398559"/>
          </a:xfrm>
          <a:prstGeom prst="rect">
            <a:avLst/>
          </a:prstGeom>
        </p:spPr>
      </p:pic>
    </p:spTree>
    <p:extLst>
      <p:ext uri="{BB962C8B-B14F-4D97-AF65-F5344CB8AC3E}">
        <p14:creationId xmlns:p14="http://schemas.microsoft.com/office/powerpoint/2010/main" val="2745541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4 : Impact Measurement </a:t>
            </a:r>
            <a:endParaRPr lang="en-US" sz="4000" b="1" dirty="0">
              <a:solidFill>
                <a:srgbClr val="C00000"/>
              </a:solidFill>
            </a:endParaRPr>
          </a:p>
        </p:txBody>
      </p:sp>
      <p:sp>
        <p:nvSpPr>
          <p:cNvPr id="7" name="TextBox 6">
            <a:extLst>
              <a:ext uri="{FF2B5EF4-FFF2-40B4-BE49-F238E27FC236}">
                <a16:creationId xmlns:a16="http://schemas.microsoft.com/office/drawing/2014/main" id="{6272D19C-8128-4C04-A39B-74A47E4470FD}"/>
              </a:ext>
            </a:extLst>
          </p:cNvPr>
          <p:cNvSpPr txBox="1"/>
          <p:nvPr/>
        </p:nvSpPr>
        <p:spPr>
          <a:xfrm>
            <a:off x="3146612" y="2219373"/>
            <a:ext cx="3751730" cy="523220"/>
          </a:xfrm>
          <a:prstGeom prst="rect">
            <a:avLst/>
          </a:prstGeom>
          <a:noFill/>
        </p:spPr>
        <p:txBody>
          <a:bodyPr wrap="square" rtlCol="0">
            <a:spAutoFit/>
          </a:bodyPr>
          <a:lstStyle/>
          <a:p>
            <a:r>
              <a:rPr lang="en-US" dirty="0"/>
              <a:t>650 Lbs. of Food to Local Food Banks</a:t>
            </a:r>
          </a:p>
          <a:p>
            <a:r>
              <a:rPr lang="en-US" dirty="0"/>
              <a:t>55 “Giving Bags to Homeless Veterans</a:t>
            </a:r>
          </a:p>
        </p:txBody>
      </p:sp>
      <p:pic>
        <p:nvPicPr>
          <p:cNvPr id="13" name="Picture 12" descr="A picture containing indoor, cluttered&#10;&#10;Description automatically generated">
            <a:extLst>
              <a:ext uri="{FF2B5EF4-FFF2-40B4-BE49-F238E27FC236}">
                <a16:creationId xmlns:a16="http://schemas.microsoft.com/office/drawing/2014/main" id="{36E2CA22-147D-47BB-BE02-30DD987D60E6}"/>
              </a:ext>
            </a:extLst>
          </p:cNvPr>
          <p:cNvPicPr>
            <a:picLocks noChangeAspect="1"/>
          </p:cNvPicPr>
          <p:nvPr/>
        </p:nvPicPr>
        <p:blipFill>
          <a:blip r:embed="rId3"/>
          <a:stretch>
            <a:fillRect/>
          </a:stretch>
        </p:blipFill>
        <p:spPr>
          <a:xfrm>
            <a:off x="7180643" y="2219373"/>
            <a:ext cx="1371038" cy="1371038"/>
          </a:xfrm>
          <a:prstGeom prst="rect">
            <a:avLst/>
          </a:prstGeom>
        </p:spPr>
      </p:pic>
      <p:pic>
        <p:nvPicPr>
          <p:cNvPr id="16" name="Picture 15" descr="A picture containing container, box, plastic, vegetable&#10;&#10;Description automatically generated">
            <a:extLst>
              <a:ext uri="{FF2B5EF4-FFF2-40B4-BE49-F238E27FC236}">
                <a16:creationId xmlns:a16="http://schemas.microsoft.com/office/drawing/2014/main" id="{8315021A-6E28-45F5-8549-F64484C6F706}"/>
              </a:ext>
            </a:extLst>
          </p:cNvPr>
          <p:cNvPicPr>
            <a:picLocks noChangeAspect="1"/>
          </p:cNvPicPr>
          <p:nvPr/>
        </p:nvPicPr>
        <p:blipFill>
          <a:blip r:embed="rId4"/>
          <a:stretch>
            <a:fillRect/>
          </a:stretch>
        </p:blipFill>
        <p:spPr>
          <a:xfrm>
            <a:off x="1102572" y="2219373"/>
            <a:ext cx="1371038" cy="1371038"/>
          </a:xfrm>
          <a:prstGeom prst="rect">
            <a:avLst/>
          </a:prstGeom>
        </p:spPr>
      </p:pic>
    </p:spTree>
    <p:extLst>
      <p:ext uri="{BB962C8B-B14F-4D97-AF65-F5344CB8AC3E}">
        <p14:creationId xmlns:p14="http://schemas.microsoft.com/office/powerpoint/2010/main" val="4145119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5 : Code </a:t>
            </a:r>
            <a:endParaRPr lang="en-US" sz="4000" b="1" dirty="0">
              <a:solidFill>
                <a:srgbClr val="C00000"/>
              </a:solidFill>
            </a:endParaRPr>
          </a:p>
        </p:txBody>
      </p:sp>
      <p:sp>
        <p:nvSpPr>
          <p:cNvPr id="8" name="object 3">
            <a:extLst>
              <a:ext uri="{FF2B5EF4-FFF2-40B4-BE49-F238E27FC236}">
                <a16:creationId xmlns:a16="http://schemas.microsoft.com/office/drawing/2014/main" id="{AF8EA886-75C9-49FB-AE51-18EDFDEB9253}"/>
              </a:ext>
            </a:extLst>
          </p:cNvPr>
          <p:cNvSpPr/>
          <p:nvPr/>
        </p:nvSpPr>
        <p:spPr>
          <a:xfrm>
            <a:off x="1608793" y="1457540"/>
            <a:ext cx="5914835" cy="2650535"/>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588" b="0" i="0" u="none" strike="noStrike" kern="1200" cap="none" spc="0" normalizeH="0" baseline="0" noProof="0">
              <a:ln>
                <a:noFill/>
              </a:ln>
              <a:solidFill>
                <a:srgbClr val="000000"/>
              </a:solidFill>
              <a:effectLst/>
              <a:uLnTx/>
              <a:uFillTx/>
              <a:latin typeface="Garamond" panose="02020404030301010803"/>
              <a:ea typeface="+mn-ea"/>
              <a:cs typeface="+mn-cs"/>
            </a:endParaRPr>
          </a:p>
        </p:txBody>
      </p:sp>
    </p:spTree>
    <p:extLst>
      <p:ext uri="{BB962C8B-B14F-4D97-AF65-F5344CB8AC3E}">
        <p14:creationId xmlns:p14="http://schemas.microsoft.com/office/powerpoint/2010/main" val="2888543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person, people&#10;&#10;Description automatically generated">
            <a:extLst>
              <a:ext uri="{FF2B5EF4-FFF2-40B4-BE49-F238E27FC236}">
                <a16:creationId xmlns:a16="http://schemas.microsoft.com/office/drawing/2014/main" id="{B748DD45-3584-469E-BA76-7AED298B4D0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883" r="1123" b="-3"/>
          <a:stretch/>
        </p:blipFill>
        <p:spPr>
          <a:xfrm>
            <a:off x="215886" y="106167"/>
            <a:ext cx="3192128" cy="2273132"/>
          </a:xfrm>
          <a:prstGeom prst="rect">
            <a:avLst/>
          </a:prstGeom>
        </p:spPr>
      </p:pic>
      <p:pic>
        <p:nvPicPr>
          <p:cNvPr id="9" name="Picture 8" descr="A person holding a bag&#10;&#10;Description automatically generated with low confidence">
            <a:extLst>
              <a:ext uri="{FF2B5EF4-FFF2-40B4-BE49-F238E27FC236}">
                <a16:creationId xmlns:a16="http://schemas.microsoft.com/office/drawing/2014/main" id="{2D188F9B-FABE-44C3-AD72-67D4561307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2199" r="1" b="1"/>
          <a:stretch/>
        </p:blipFill>
        <p:spPr>
          <a:xfrm>
            <a:off x="201259" y="2427004"/>
            <a:ext cx="1505576" cy="2082388"/>
          </a:xfrm>
          <a:prstGeom prst="rect">
            <a:avLst/>
          </a:prstGeom>
        </p:spPr>
      </p:pic>
      <p:pic>
        <p:nvPicPr>
          <p:cNvPr id="11" name="Picture 10" descr="A picture containing floor, person, indoor, child&#10;&#10;Description automatically generated">
            <a:extLst>
              <a:ext uri="{FF2B5EF4-FFF2-40B4-BE49-F238E27FC236}">
                <a16:creationId xmlns:a16="http://schemas.microsoft.com/office/drawing/2014/main" id="{B4AE6BA0-7DB7-468B-9D28-88E9DF12624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879" r="1" b="6473"/>
          <a:stretch/>
        </p:blipFill>
        <p:spPr>
          <a:xfrm>
            <a:off x="2064407" y="2446972"/>
            <a:ext cx="1595855" cy="2089463"/>
          </a:xfrm>
          <a:prstGeom prst="rect">
            <a:avLst/>
          </a:prstGeom>
        </p:spPr>
      </p:pic>
      <p:pic>
        <p:nvPicPr>
          <p:cNvPr id="12" name="Picture 11" descr="A picture containing indoor, cluttered&#10;&#10;Description automatically generated">
            <a:extLst>
              <a:ext uri="{FF2B5EF4-FFF2-40B4-BE49-F238E27FC236}">
                <a16:creationId xmlns:a16="http://schemas.microsoft.com/office/drawing/2014/main" id="{1A93351F-5DB4-4401-86D1-EBC0C7FFD363}"/>
              </a:ext>
            </a:extLst>
          </p:cNvPr>
          <p:cNvPicPr>
            <a:picLocks noChangeAspect="1"/>
          </p:cNvPicPr>
          <p:nvPr/>
        </p:nvPicPr>
        <p:blipFill rotWithShape="1">
          <a:blip r:embed="rId5">
            <a:extLst>
              <a:ext uri="{28A0092B-C50C-407E-A947-70E740481C1C}">
                <a14:useLocalDpi xmlns:a14="http://schemas.microsoft.com/office/drawing/2010/main" val="0"/>
              </a:ext>
            </a:extLst>
          </a:blip>
          <a:srcRect l="42105" r="17854" b="1"/>
          <a:stretch/>
        </p:blipFill>
        <p:spPr>
          <a:xfrm>
            <a:off x="5141402" y="79148"/>
            <a:ext cx="3192127" cy="4484306"/>
          </a:xfrm>
          <a:prstGeom prst="rect">
            <a:avLst/>
          </a:prstGeom>
        </p:spPr>
      </p:pic>
      <p:sp>
        <p:nvSpPr>
          <p:cNvPr id="14" name="Title 35">
            <a:extLst>
              <a:ext uri="{FF2B5EF4-FFF2-40B4-BE49-F238E27FC236}">
                <a16:creationId xmlns:a16="http://schemas.microsoft.com/office/drawing/2014/main" id="{8BADB4FC-3276-4E48-85E8-96B5A150167A}"/>
              </a:ext>
            </a:extLst>
          </p:cNvPr>
          <p:cNvSpPr txBox="1">
            <a:spLocks/>
          </p:cNvSpPr>
          <p:nvPr/>
        </p:nvSpPr>
        <p:spPr>
          <a:xfrm>
            <a:off x="3473329" y="875762"/>
            <a:ext cx="1602758" cy="503728"/>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Project Day Collection 8/2019</a:t>
            </a:r>
          </a:p>
        </p:txBody>
      </p:sp>
    </p:spTree>
    <p:extLst>
      <p:ext uri="{BB962C8B-B14F-4D97-AF65-F5344CB8AC3E}">
        <p14:creationId xmlns:p14="http://schemas.microsoft.com/office/powerpoint/2010/main" val="55051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person, outdoor, tree, person&#10;&#10;Description automatically generated">
            <a:extLst>
              <a:ext uri="{FF2B5EF4-FFF2-40B4-BE49-F238E27FC236}">
                <a16:creationId xmlns:a16="http://schemas.microsoft.com/office/drawing/2014/main" id="{C18D63D4-E005-46A1-99D2-96CCCD0CA7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 b="748"/>
          <a:stretch/>
        </p:blipFill>
        <p:spPr>
          <a:xfrm>
            <a:off x="1323976" y="241300"/>
            <a:ext cx="3192128" cy="2273132"/>
          </a:xfrm>
          <a:prstGeom prst="rect">
            <a:avLst/>
          </a:prstGeom>
        </p:spPr>
      </p:pic>
      <p:pic>
        <p:nvPicPr>
          <p:cNvPr id="4" name="Picture 3" descr="A picture containing outdoor, car, van&#10;&#10;Description automatically generated">
            <a:extLst>
              <a:ext uri="{FF2B5EF4-FFF2-40B4-BE49-F238E27FC236}">
                <a16:creationId xmlns:a16="http://schemas.microsoft.com/office/drawing/2014/main" id="{628F8F83-BEA7-49AB-98AA-AC35C7381B1D}"/>
              </a:ext>
            </a:extLst>
          </p:cNvPr>
          <p:cNvPicPr>
            <a:picLocks noChangeAspect="1"/>
          </p:cNvPicPr>
          <p:nvPr/>
        </p:nvPicPr>
        <p:blipFill rotWithShape="1">
          <a:blip r:embed="rId3">
            <a:extLst>
              <a:ext uri="{28A0092B-C50C-407E-A947-70E740481C1C}">
                <a14:useLocalDpi xmlns:a14="http://schemas.microsoft.com/office/drawing/2010/main" val="0"/>
              </a:ext>
            </a:extLst>
          </a:blip>
          <a:srcRect t="5946" r="1" b="16255"/>
          <a:stretch/>
        </p:blipFill>
        <p:spPr>
          <a:xfrm>
            <a:off x="1323976" y="2643217"/>
            <a:ext cx="1505576" cy="1836768"/>
          </a:xfrm>
          <a:prstGeom prst="rect">
            <a:avLst/>
          </a:prstGeom>
        </p:spPr>
      </p:pic>
      <p:pic>
        <p:nvPicPr>
          <p:cNvPr id="12" name="Picture 11" descr="A picture containing person, person, handcart&#10;&#10;Description automatically generated">
            <a:extLst>
              <a:ext uri="{FF2B5EF4-FFF2-40B4-BE49-F238E27FC236}">
                <a16:creationId xmlns:a16="http://schemas.microsoft.com/office/drawing/2014/main" id="{63069429-6C30-40E5-AF7D-5F96A388D75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038" r="20491" b="4"/>
          <a:stretch/>
        </p:blipFill>
        <p:spPr>
          <a:xfrm>
            <a:off x="2900086" y="2763156"/>
            <a:ext cx="1595855" cy="1843843"/>
          </a:xfrm>
          <a:prstGeom prst="rect">
            <a:avLst/>
          </a:prstGeom>
        </p:spPr>
      </p:pic>
      <p:pic>
        <p:nvPicPr>
          <p:cNvPr id="14" name="Picture 13" descr="A group of people standing next to a tree&#10;&#10;Description automatically generated with low confidence">
            <a:extLst>
              <a:ext uri="{FF2B5EF4-FFF2-40B4-BE49-F238E27FC236}">
                <a16:creationId xmlns:a16="http://schemas.microsoft.com/office/drawing/2014/main" id="{6C79CD2C-6FA1-4254-8221-D4E6A480205B}"/>
              </a:ext>
            </a:extLst>
          </p:cNvPr>
          <p:cNvPicPr>
            <a:picLocks noChangeAspect="1"/>
          </p:cNvPicPr>
          <p:nvPr/>
        </p:nvPicPr>
        <p:blipFill rotWithShape="1">
          <a:blip r:embed="rId5">
            <a:extLst>
              <a:ext uri="{28A0092B-C50C-407E-A947-70E740481C1C}">
                <a14:useLocalDpi xmlns:a14="http://schemas.microsoft.com/office/drawing/2010/main" val="0"/>
              </a:ext>
            </a:extLst>
          </a:blip>
          <a:srcRect l="20058" r="29222" b="-1"/>
          <a:stretch/>
        </p:blipFill>
        <p:spPr>
          <a:xfrm>
            <a:off x="4627897" y="241300"/>
            <a:ext cx="3192127" cy="4238685"/>
          </a:xfrm>
          <a:prstGeom prst="rect">
            <a:avLst/>
          </a:prstGeom>
        </p:spPr>
      </p:pic>
      <p:sp>
        <p:nvSpPr>
          <p:cNvPr id="16" name="Title 35">
            <a:extLst>
              <a:ext uri="{FF2B5EF4-FFF2-40B4-BE49-F238E27FC236}">
                <a16:creationId xmlns:a16="http://schemas.microsoft.com/office/drawing/2014/main" id="{ED95AD39-6BF0-414A-BE48-C0AED497CDF0}"/>
              </a:ext>
            </a:extLst>
          </p:cNvPr>
          <p:cNvSpPr txBox="1">
            <a:spLocks/>
          </p:cNvSpPr>
          <p:nvPr/>
        </p:nvSpPr>
        <p:spPr>
          <a:xfrm>
            <a:off x="3093463" y="2069437"/>
            <a:ext cx="1602758" cy="709425"/>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Project Day Transportation 8/2019</a:t>
            </a:r>
          </a:p>
        </p:txBody>
      </p:sp>
    </p:spTree>
    <p:extLst>
      <p:ext uri="{BB962C8B-B14F-4D97-AF65-F5344CB8AC3E}">
        <p14:creationId xmlns:p14="http://schemas.microsoft.com/office/powerpoint/2010/main" val="320390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door, cluttered&#10;&#10;Description automatically generated">
            <a:extLst>
              <a:ext uri="{FF2B5EF4-FFF2-40B4-BE49-F238E27FC236}">
                <a16:creationId xmlns:a16="http://schemas.microsoft.com/office/drawing/2014/main" id="{69AF7178-3A1E-41C5-94C8-54015CCCCE9A}"/>
              </a:ext>
            </a:extLst>
          </p:cNvPr>
          <p:cNvPicPr>
            <a:picLocks noChangeAspect="1"/>
          </p:cNvPicPr>
          <p:nvPr/>
        </p:nvPicPr>
        <p:blipFill rotWithShape="1">
          <a:blip r:embed="rId2">
            <a:extLst>
              <a:ext uri="{28A0092B-C50C-407E-A947-70E740481C1C}">
                <a14:useLocalDpi xmlns:a14="http://schemas.microsoft.com/office/drawing/2010/main" val="0"/>
              </a:ext>
            </a:extLst>
          </a:blip>
          <a:srcRect t="20244" r="4" b="1458"/>
          <a:stretch/>
        </p:blipFill>
        <p:spPr>
          <a:xfrm>
            <a:off x="4046654" y="2454442"/>
            <a:ext cx="3434277" cy="2689058"/>
          </a:xfrm>
          <a:prstGeom prst="rect">
            <a:avLst/>
          </a:prstGeom>
        </p:spPr>
      </p:pic>
      <p:pic>
        <p:nvPicPr>
          <p:cNvPr id="5" name="Picture 4" descr="A picture containing text, person, indoor, floor&#10;&#10;Description automatically generated">
            <a:extLst>
              <a:ext uri="{FF2B5EF4-FFF2-40B4-BE49-F238E27FC236}">
                <a16:creationId xmlns:a16="http://schemas.microsoft.com/office/drawing/2014/main" id="{7A188BE2-F639-440E-81A5-F4DA37B8B021}"/>
              </a:ext>
            </a:extLst>
          </p:cNvPr>
          <p:cNvPicPr>
            <a:picLocks noChangeAspect="1"/>
          </p:cNvPicPr>
          <p:nvPr/>
        </p:nvPicPr>
        <p:blipFill rotWithShape="1">
          <a:blip r:embed="rId3">
            <a:extLst>
              <a:ext uri="{28A0092B-C50C-407E-A947-70E740481C1C}">
                <a14:useLocalDpi xmlns:a14="http://schemas.microsoft.com/office/drawing/2010/main" val="0"/>
              </a:ext>
            </a:extLst>
          </a:blip>
          <a:srcRect l="9955" r="11204" b="2"/>
          <a:stretch/>
        </p:blipFill>
        <p:spPr>
          <a:xfrm>
            <a:off x="1198116" y="69479"/>
            <a:ext cx="4094936" cy="2921501"/>
          </a:xfrm>
          <a:custGeom>
            <a:avLst/>
            <a:gdLst/>
            <a:ahLst/>
            <a:cxnLst/>
            <a:rect l="l" t="t" r="r" b="b"/>
            <a:pathLst>
              <a:path w="7279913" h="3895335">
                <a:moveTo>
                  <a:pt x="0" y="0"/>
                </a:moveTo>
                <a:lnTo>
                  <a:pt x="7279913" y="0"/>
                </a:lnTo>
                <a:lnTo>
                  <a:pt x="7279913" y="3116976"/>
                </a:lnTo>
                <a:lnTo>
                  <a:pt x="5011287" y="3116976"/>
                </a:lnTo>
                <a:lnTo>
                  <a:pt x="5011287" y="3895335"/>
                </a:lnTo>
                <a:lnTo>
                  <a:pt x="0" y="3895335"/>
                </a:lnTo>
                <a:close/>
              </a:path>
            </a:pathLst>
          </a:custGeom>
        </p:spPr>
      </p:pic>
      <p:pic>
        <p:nvPicPr>
          <p:cNvPr id="6" name="Picture 5" descr="A person standing next to a car&#10;&#10;Description automatically generated with medium confidence">
            <a:extLst>
              <a:ext uri="{FF2B5EF4-FFF2-40B4-BE49-F238E27FC236}">
                <a16:creationId xmlns:a16="http://schemas.microsoft.com/office/drawing/2014/main" id="{E25B5609-CA25-4E53-8B0D-90AEFFDAD0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 b="17580"/>
          <a:stretch/>
        </p:blipFill>
        <p:spPr>
          <a:xfrm>
            <a:off x="5338295" y="-16910"/>
            <a:ext cx="2142637" cy="2354648"/>
          </a:xfrm>
          <a:prstGeom prst="rect">
            <a:avLst/>
          </a:prstGeom>
        </p:spPr>
      </p:pic>
      <p:pic>
        <p:nvPicPr>
          <p:cNvPr id="7" name="Picture 6" descr="A picture containing container, box, plastic, vegetable&#10;&#10;Description automatically generated">
            <a:extLst>
              <a:ext uri="{FF2B5EF4-FFF2-40B4-BE49-F238E27FC236}">
                <a16:creationId xmlns:a16="http://schemas.microsoft.com/office/drawing/2014/main" id="{D90D2549-AB54-47FF-80A4-AC1BD80AC21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7187" r="-2" b="8370"/>
          <a:stretch/>
        </p:blipFill>
        <p:spPr>
          <a:xfrm>
            <a:off x="1143015" y="3049331"/>
            <a:ext cx="2813153" cy="2094168"/>
          </a:xfrm>
          <a:prstGeom prst="rect">
            <a:avLst/>
          </a:prstGeom>
        </p:spPr>
      </p:pic>
      <p:sp>
        <p:nvSpPr>
          <p:cNvPr id="3" name="Footer Placeholder 2">
            <a:extLst>
              <a:ext uri="{FF2B5EF4-FFF2-40B4-BE49-F238E27FC236}">
                <a16:creationId xmlns:a16="http://schemas.microsoft.com/office/drawing/2014/main" id="{0713DC10-490C-4131-A160-84E167F9643A}"/>
              </a:ext>
            </a:extLst>
          </p:cNvPr>
          <p:cNvSpPr>
            <a:spLocks noGrp="1"/>
          </p:cNvSpPr>
          <p:nvPr>
            <p:ph type="ftr" sz="quarter" idx="4294967295"/>
          </p:nvPr>
        </p:nvSpPr>
        <p:spPr>
          <a:xfrm>
            <a:off x="0" y="4765675"/>
            <a:ext cx="2500313" cy="274638"/>
          </a:xfrm>
        </p:spPr>
        <p:txBody>
          <a:bodyPr>
            <a:normAutofit fontScale="92500" lnSpcReduction="10000"/>
          </a:bodyPr>
          <a:lstStyle/>
          <a:p>
            <a:pPr>
              <a:spcAft>
                <a:spcPts val="450"/>
              </a:spcAft>
            </a:pPr>
            <a:endParaRPr lang="en-US">
              <a:solidFill>
                <a:srgbClr val="FFFFFF"/>
              </a:solidFill>
            </a:endParaRPr>
          </a:p>
        </p:txBody>
      </p:sp>
      <p:sp>
        <p:nvSpPr>
          <p:cNvPr id="9" name="Title 35">
            <a:extLst>
              <a:ext uri="{FF2B5EF4-FFF2-40B4-BE49-F238E27FC236}">
                <a16:creationId xmlns:a16="http://schemas.microsoft.com/office/drawing/2014/main" id="{BF9F2F53-A8EA-45FF-9B57-A43F6476DAC8}"/>
              </a:ext>
            </a:extLst>
          </p:cNvPr>
          <p:cNvSpPr txBox="1">
            <a:spLocks/>
          </p:cNvSpPr>
          <p:nvPr/>
        </p:nvSpPr>
        <p:spPr>
          <a:xfrm>
            <a:off x="2911537" y="2582999"/>
            <a:ext cx="1602758" cy="503728"/>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Project Day Delivery 8/2019</a:t>
            </a:r>
          </a:p>
        </p:txBody>
      </p:sp>
    </p:spTree>
    <p:extLst>
      <p:ext uri="{BB962C8B-B14F-4D97-AF65-F5344CB8AC3E}">
        <p14:creationId xmlns:p14="http://schemas.microsoft.com/office/powerpoint/2010/main" val="34804860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group of people at a table&#10;&#10;Description automatically generated with low confidence">
            <a:extLst>
              <a:ext uri="{FF2B5EF4-FFF2-40B4-BE49-F238E27FC236}">
                <a16:creationId xmlns:a16="http://schemas.microsoft.com/office/drawing/2014/main" id="{9473E5C9-5A5A-416A-9C55-87A45AC5F2F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3015"/>
          <a:stretch/>
        </p:blipFill>
        <p:spPr>
          <a:xfrm>
            <a:off x="332975" y="1913095"/>
            <a:ext cx="3266159" cy="2386451"/>
          </a:xfrm>
          <a:prstGeom prst="rect">
            <a:avLst/>
          </a:prstGeom>
        </p:spPr>
      </p:pic>
      <p:pic>
        <p:nvPicPr>
          <p:cNvPr id="9" name="Picture 8" descr="A group of people standing around a table with food on it&#10;&#10;Description automatically generated with medium confidence">
            <a:extLst>
              <a:ext uri="{FF2B5EF4-FFF2-40B4-BE49-F238E27FC236}">
                <a16:creationId xmlns:a16="http://schemas.microsoft.com/office/drawing/2014/main" id="{AB43EA72-2FA5-44B0-9DA3-A527FEE0F4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378" r="18028" b="2"/>
          <a:stretch/>
        </p:blipFill>
        <p:spPr>
          <a:xfrm>
            <a:off x="4860585" y="1108539"/>
            <a:ext cx="2073307" cy="3116619"/>
          </a:xfrm>
          <a:prstGeom prst="rect">
            <a:avLst/>
          </a:prstGeom>
        </p:spPr>
      </p:pic>
      <p:pic>
        <p:nvPicPr>
          <p:cNvPr id="7" name="Picture 6" descr="A picture containing indoor, cloth, beverage, drinking water&#10;&#10;Description automatically generated">
            <a:extLst>
              <a:ext uri="{FF2B5EF4-FFF2-40B4-BE49-F238E27FC236}">
                <a16:creationId xmlns:a16="http://schemas.microsoft.com/office/drawing/2014/main" id="{24EB1016-C798-490B-9F3A-C10908B738B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423" r="23375" b="2"/>
          <a:stretch/>
        </p:blipFill>
        <p:spPr>
          <a:xfrm>
            <a:off x="3747688" y="155597"/>
            <a:ext cx="974721" cy="1450414"/>
          </a:xfrm>
          <a:prstGeom prst="rect">
            <a:avLst/>
          </a:prstGeom>
        </p:spPr>
      </p:pic>
      <p:pic>
        <p:nvPicPr>
          <p:cNvPr id="5" name="Picture 4" descr="A picture containing person, indoor, beverage, drinking water&#10;&#10;Description automatically generated">
            <a:extLst>
              <a:ext uri="{FF2B5EF4-FFF2-40B4-BE49-F238E27FC236}">
                <a16:creationId xmlns:a16="http://schemas.microsoft.com/office/drawing/2014/main" id="{96CD881A-D3E3-417B-B48A-77D4842CC4A1}"/>
              </a:ext>
            </a:extLst>
          </p:cNvPr>
          <p:cNvPicPr>
            <a:picLocks noChangeAspect="1"/>
          </p:cNvPicPr>
          <p:nvPr/>
        </p:nvPicPr>
        <p:blipFill rotWithShape="1">
          <a:blip r:embed="rId5">
            <a:extLst>
              <a:ext uri="{28A0092B-C50C-407E-A947-70E740481C1C}">
                <a14:useLocalDpi xmlns:a14="http://schemas.microsoft.com/office/drawing/2010/main" val="0"/>
              </a:ext>
            </a:extLst>
          </a:blip>
          <a:srcRect t="19136" r="-2" b="16640"/>
          <a:stretch/>
        </p:blipFill>
        <p:spPr>
          <a:xfrm>
            <a:off x="196207" y="304160"/>
            <a:ext cx="1602758" cy="1029340"/>
          </a:xfrm>
          <a:prstGeom prst="rect">
            <a:avLst/>
          </a:prstGeom>
        </p:spPr>
      </p:pic>
      <p:pic>
        <p:nvPicPr>
          <p:cNvPr id="19" name="Picture 18">
            <a:extLst>
              <a:ext uri="{FF2B5EF4-FFF2-40B4-BE49-F238E27FC236}">
                <a16:creationId xmlns:a16="http://schemas.microsoft.com/office/drawing/2014/main" id="{98FD820D-CB9C-46F5-92D3-ADA8A9B73E6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6511" r="28267" b="-2"/>
          <a:stretch/>
        </p:blipFill>
        <p:spPr>
          <a:xfrm>
            <a:off x="2381461" y="672071"/>
            <a:ext cx="745238" cy="984671"/>
          </a:xfrm>
          <a:prstGeom prst="rect">
            <a:avLst/>
          </a:prstGeom>
        </p:spPr>
      </p:pic>
      <p:pic>
        <p:nvPicPr>
          <p:cNvPr id="1026" name="Picture 2" descr="A group of people holding a sign&#10;&#10;Description automatically generated with medium confidence">
            <a:extLst>
              <a:ext uri="{FF2B5EF4-FFF2-40B4-BE49-F238E27FC236}">
                <a16:creationId xmlns:a16="http://schemas.microsoft.com/office/drawing/2014/main" id="{748E8DC1-1271-455F-96F7-BA3474D4CC8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6441" r="40551" b="-3"/>
          <a:stretch/>
        </p:blipFill>
        <p:spPr bwMode="auto">
          <a:xfrm>
            <a:off x="7026836" y="166695"/>
            <a:ext cx="1784189" cy="2333610"/>
          </a:xfrm>
          <a:prstGeom prst="rect">
            <a:avLst/>
          </a:prstGeom>
          <a:noFill/>
          <a:extLst>
            <a:ext uri="{909E8E84-426E-40DD-AFC4-6F175D3DCCD1}">
              <a14:hiddenFill xmlns:a14="http://schemas.microsoft.com/office/drawing/2010/main">
                <a:solidFill>
                  <a:srgbClr val="FFFFFF"/>
                </a:solidFill>
              </a14:hiddenFill>
            </a:ext>
          </a:extLst>
        </p:spPr>
      </p:pic>
      <p:sp>
        <p:nvSpPr>
          <p:cNvPr id="22" name="Title 35">
            <a:extLst>
              <a:ext uri="{FF2B5EF4-FFF2-40B4-BE49-F238E27FC236}">
                <a16:creationId xmlns:a16="http://schemas.microsoft.com/office/drawing/2014/main" id="{E4C7E343-4175-41A5-866A-79901AB7011D}"/>
              </a:ext>
            </a:extLst>
          </p:cNvPr>
          <p:cNvSpPr txBox="1">
            <a:spLocks/>
          </p:cNvSpPr>
          <p:nvPr/>
        </p:nvSpPr>
        <p:spPr>
          <a:xfrm>
            <a:off x="1952701" y="124066"/>
            <a:ext cx="1602758" cy="503728"/>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Project Day 8/2019</a:t>
            </a:r>
          </a:p>
        </p:txBody>
      </p:sp>
    </p:spTree>
    <p:extLst>
      <p:ext uri="{BB962C8B-B14F-4D97-AF65-F5344CB8AC3E}">
        <p14:creationId xmlns:p14="http://schemas.microsoft.com/office/powerpoint/2010/main" val="2013178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6 : Final Submission</a:t>
            </a:r>
            <a:endParaRPr lang="en-US" sz="4000" b="1" dirty="0">
              <a:solidFill>
                <a:srgbClr val="C00000"/>
              </a:solidFill>
            </a:endParaRPr>
          </a:p>
        </p:txBody>
      </p:sp>
      <p:pic>
        <p:nvPicPr>
          <p:cNvPr id="5" name="Picture 4" descr="A group of people holding a sign&#10;&#10;Description automatically generated">
            <a:extLst>
              <a:ext uri="{FF2B5EF4-FFF2-40B4-BE49-F238E27FC236}">
                <a16:creationId xmlns:a16="http://schemas.microsoft.com/office/drawing/2014/main" id="{B49683E3-1ACC-4A5E-89BD-7D18F4737F74}"/>
              </a:ext>
            </a:extLst>
          </p:cNvPr>
          <p:cNvPicPr>
            <a:picLocks noChangeAspect="1"/>
          </p:cNvPicPr>
          <p:nvPr/>
        </p:nvPicPr>
        <p:blipFill>
          <a:blip r:embed="rId3"/>
          <a:stretch>
            <a:fillRect/>
          </a:stretch>
        </p:blipFill>
        <p:spPr>
          <a:xfrm>
            <a:off x="298399" y="1210677"/>
            <a:ext cx="3629527" cy="2722145"/>
          </a:xfrm>
          <a:prstGeom prst="rect">
            <a:avLst/>
          </a:prstGeom>
        </p:spPr>
      </p:pic>
      <p:pic>
        <p:nvPicPr>
          <p:cNvPr id="6" name="Picture 5" descr="Text&#10;&#10;Description automatically generated">
            <a:extLst>
              <a:ext uri="{FF2B5EF4-FFF2-40B4-BE49-F238E27FC236}">
                <a16:creationId xmlns:a16="http://schemas.microsoft.com/office/drawing/2014/main" id="{867D2A69-9AAB-42A4-BE1F-DE72C59B2D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3407700" y="1925901"/>
            <a:ext cx="3272679" cy="1842231"/>
          </a:xfrm>
          <a:prstGeom prst="rect">
            <a:avLst/>
          </a:prstGeom>
        </p:spPr>
      </p:pic>
      <p:pic>
        <p:nvPicPr>
          <p:cNvPr id="9" name="Picture 8" descr="A group of people posing for a photo with balloons&#10;&#10;Description automatically generated with medium confidence">
            <a:extLst>
              <a:ext uri="{FF2B5EF4-FFF2-40B4-BE49-F238E27FC236}">
                <a16:creationId xmlns:a16="http://schemas.microsoft.com/office/drawing/2014/main" id="{634B1BB2-4BD8-4245-9E81-8EB227063762}"/>
              </a:ext>
            </a:extLst>
          </p:cNvPr>
          <p:cNvPicPr>
            <a:picLocks noChangeAspect="1"/>
          </p:cNvPicPr>
          <p:nvPr/>
        </p:nvPicPr>
        <p:blipFill>
          <a:blip r:embed="rId5"/>
          <a:stretch>
            <a:fillRect/>
          </a:stretch>
        </p:blipFill>
        <p:spPr>
          <a:xfrm>
            <a:off x="6160153" y="1284452"/>
            <a:ext cx="2151529" cy="1613647"/>
          </a:xfrm>
          <a:prstGeom prst="rect">
            <a:avLst/>
          </a:prstGeom>
        </p:spPr>
      </p:pic>
      <p:pic>
        <p:nvPicPr>
          <p:cNvPr id="11" name="Picture 10" descr="A group of people posing for a photo&#10;&#10;Description automatically generated">
            <a:extLst>
              <a:ext uri="{FF2B5EF4-FFF2-40B4-BE49-F238E27FC236}">
                <a16:creationId xmlns:a16="http://schemas.microsoft.com/office/drawing/2014/main" id="{20FE5322-CF81-4267-B4F1-9670EF2235CD}"/>
              </a:ext>
            </a:extLst>
          </p:cNvPr>
          <p:cNvPicPr>
            <a:picLocks noChangeAspect="1"/>
          </p:cNvPicPr>
          <p:nvPr/>
        </p:nvPicPr>
        <p:blipFill>
          <a:blip r:embed="rId6"/>
          <a:stretch>
            <a:fillRect/>
          </a:stretch>
        </p:blipFill>
        <p:spPr>
          <a:xfrm>
            <a:off x="6471391" y="3281082"/>
            <a:ext cx="1745885" cy="1076629"/>
          </a:xfrm>
          <a:prstGeom prst="rect">
            <a:avLst/>
          </a:prstGeom>
        </p:spPr>
      </p:pic>
    </p:spTree>
    <p:extLst>
      <p:ext uri="{BB962C8B-B14F-4D97-AF65-F5344CB8AC3E}">
        <p14:creationId xmlns:p14="http://schemas.microsoft.com/office/powerpoint/2010/main" val="4134763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indoor, screen, television&#10;&#10;Description automatically generated">
            <a:extLst>
              <a:ext uri="{FF2B5EF4-FFF2-40B4-BE49-F238E27FC236}">
                <a16:creationId xmlns:a16="http://schemas.microsoft.com/office/drawing/2014/main" id="{06E48530-575E-489F-AF49-F63EB010D0C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912" b="1"/>
          <a:stretch/>
        </p:blipFill>
        <p:spPr>
          <a:xfrm>
            <a:off x="361441" y="143272"/>
            <a:ext cx="2578250" cy="1521383"/>
          </a:xfrm>
          <a:prstGeom prst="rect">
            <a:avLst/>
          </a:prstGeom>
        </p:spPr>
      </p:pic>
      <p:pic>
        <p:nvPicPr>
          <p:cNvPr id="13" name="Picture 12" descr="A person standing in front of a podium in front of a projector screen&#10;&#10;Description automatically generated with medium confidence">
            <a:extLst>
              <a:ext uri="{FF2B5EF4-FFF2-40B4-BE49-F238E27FC236}">
                <a16:creationId xmlns:a16="http://schemas.microsoft.com/office/drawing/2014/main" id="{CE9E0A8E-0590-422E-B5F6-45B703329147}"/>
              </a:ext>
            </a:extLst>
          </p:cNvPr>
          <p:cNvPicPr>
            <a:picLocks noChangeAspect="1"/>
          </p:cNvPicPr>
          <p:nvPr/>
        </p:nvPicPr>
        <p:blipFill rotWithShape="1">
          <a:blip r:embed="rId3">
            <a:extLst>
              <a:ext uri="{28A0092B-C50C-407E-A947-70E740481C1C}">
                <a14:useLocalDpi xmlns:a14="http://schemas.microsoft.com/office/drawing/2010/main" val="0"/>
              </a:ext>
            </a:extLst>
          </a:blip>
          <a:srcRect r="3" b="36464"/>
          <a:stretch/>
        </p:blipFill>
        <p:spPr>
          <a:xfrm>
            <a:off x="979318" y="1697334"/>
            <a:ext cx="2261792" cy="2554851"/>
          </a:xfrm>
          <a:prstGeom prst="rect">
            <a:avLst/>
          </a:prstGeom>
        </p:spPr>
      </p:pic>
      <p:pic>
        <p:nvPicPr>
          <p:cNvPr id="15" name="Picture 14" descr="A picture containing indoor, floor, table&#10;&#10;Description automatically generated">
            <a:extLst>
              <a:ext uri="{FF2B5EF4-FFF2-40B4-BE49-F238E27FC236}">
                <a16:creationId xmlns:a16="http://schemas.microsoft.com/office/drawing/2014/main" id="{81DD24D3-26A2-4808-8F7D-6695511EF2B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649" r="-2" b="5146"/>
          <a:stretch/>
        </p:blipFill>
        <p:spPr>
          <a:xfrm>
            <a:off x="5981891" y="174858"/>
            <a:ext cx="1265873" cy="1522476"/>
          </a:xfrm>
          <a:prstGeom prst="rect">
            <a:avLst/>
          </a:prstGeom>
        </p:spPr>
      </p:pic>
      <p:pic>
        <p:nvPicPr>
          <p:cNvPr id="5" name="Picture 4" descr="A person standing next to a sign&#10;&#10;Description automatically generated with medium confidence">
            <a:extLst>
              <a:ext uri="{FF2B5EF4-FFF2-40B4-BE49-F238E27FC236}">
                <a16:creationId xmlns:a16="http://schemas.microsoft.com/office/drawing/2014/main" id="{CB4168F3-FDBA-437C-8B9A-890674F0090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287" r="-1" b="9837"/>
          <a:stretch/>
        </p:blipFill>
        <p:spPr>
          <a:xfrm>
            <a:off x="5529298" y="1877053"/>
            <a:ext cx="2078161" cy="2510790"/>
          </a:xfrm>
          <a:prstGeom prst="rect">
            <a:avLst/>
          </a:prstGeom>
        </p:spPr>
      </p:pic>
      <p:pic>
        <p:nvPicPr>
          <p:cNvPr id="17" name="Picture 16" descr="A couple taking a selfie&#10;&#10;Description automatically generated with low confidence">
            <a:extLst>
              <a:ext uri="{FF2B5EF4-FFF2-40B4-BE49-F238E27FC236}">
                <a16:creationId xmlns:a16="http://schemas.microsoft.com/office/drawing/2014/main" id="{B99058AF-CA20-484E-9FB5-487BE70D54C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58413" y="60960"/>
            <a:ext cx="1883093" cy="2510790"/>
          </a:xfrm>
          <a:prstGeom prst="rect">
            <a:avLst/>
          </a:prstGeom>
        </p:spPr>
      </p:pic>
      <p:sp>
        <p:nvSpPr>
          <p:cNvPr id="27" name="Title 35">
            <a:extLst>
              <a:ext uri="{FF2B5EF4-FFF2-40B4-BE49-F238E27FC236}">
                <a16:creationId xmlns:a16="http://schemas.microsoft.com/office/drawing/2014/main" id="{F0D079E5-8DF9-4D48-B8C7-9605FA3A3428}"/>
              </a:ext>
            </a:extLst>
          </p:cNvPr>
          <p:cNvSpPr txBox="1">
            <a:spLocks/>
          </p:cNvSpPr>
          <p:nvPr/>
        </p:nvSpPr>
        <p:spPr>
          <a:xfrm>
            <a:off x="3583825" y="2820326"/>
            <a:ext cx="1602758" cy="1326517"/>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350" b="1" dirty="0">
                <a:solidFill>
                  <a:schemeClr val="bg1"/>
                </a:solidFill>
              </a:rPr>
              <a:t>GBA Awards 2020 Government Blockchain Award for Social Impact</a:t>
            </a:r>
          </a:p>
        </p:txBody>
      </p:sp>
    </p:spTree>
    <p:extLst>
      <p:ext uri="{BB962C8B-B14F-4D97-AF65-F5344CB8AC3E}">
        <p14:creationId xmlns:p14="http://schemas.microsoft.com/office/powerpoint/2010/main" val="2812411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42"/>
        <p:cNvGrpSpPr/>
        <p:nvPr/>
      </p:nvGrpSpPr>
      <p:grpSpPr>
        <a:xfrm>
          <a:off x="0" y="0"/>
          <a:ext cx="0" cy="0"/>
          <a:chOff x="0" y="0"/>
          <a:chExt cx="0" cy="0"/>
        </a:xfrm>
      </p:grpSpPr>
      <p:sp>
        <p:nvSpPr>
          <p:cNvPr id="1743" name="Google Shape;1743;p220"/>
          <p:cNvSpPr txBox="1"/>
          <p:nvPr/>
        </p:nvSpPr>
        <p:spPr>
          <a:xfrm>
            <a:off x="4790851" y="3146900"/>
            <a:ext cx="2166600" cy="487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b="1">
              <a:solidFill>
                <a:srgbClr val="FFFFFF"/>
              </a:solidFill>
              <a:latin typeface="Proxima Nova"/>
              <a:ea typeface="Proxima Nova"/>
              <a:cs typeface="Proxima Nova"/>
              <a:sym typeface="Proxima Nova"/>
            </a:endParaRPr>
          </a:p>
        </p:txBody>
      </p:sp>
      <p:pic>
        <p:nvPicPr>
          <p:cNvPr id="1745" name="Google Shape;1745;p220"/>
          <p:cNvPicPr preferRelativeResize="0"/>
          <p:nvPr/>
        </p:nvPicPr>
        <p:blipFill rotWithShape="1">
          <a:blip r:embed="rId4">
            <a:alphaModFix/>
          </a:blip>
          <a:srcRect t="87015" b="4372"/>
          <a:stretch/>
        </p:blipFill>
        <p:spPr>
          <a:xfrm>
            <a:off x="0" y="4475625"/>
            <a:ext cx="9144000" cy="442975"/>
          </a:xfrm>
          <a:prstGeom prst="rect">
            <a:avLst/>
          </a:prstGeom>
          <a:noFill/>
          <a:ln>
            <a:noFill/>
          </a:ln>
        </p:spPr>
      </p:pic>
      <p:sp>
        <p:nvSpPr>
          <p:cNvPr id="8" name="Text Placeholder 6">
            <a:extLst>
              <a:ext uri="{FF2B5EF4-FFF2-40B4-BE49-F238E27FC236}">
                <a16:creationId xmlns:a16="http://schemas.microsoft.com/office/drawing/2014/main" id="{0568A193-FF82-4DA2-A95F-FD75C188D1B2}"/>
              </a:ext>
            </a:extLst>
          </p:cNvPr>
          <p:cNvSpPr txBox="1">
            <a:spLocks/>
          </p:cNvSpPr>
          <p:nvPr/>
        </p:nvSpPr>
        <p:spPr>
          <a:xfrm>
            <a:off x="3352148" y="1436269"/>
            <a:ext cx="5981038" cy="261889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ct val="101000"/>
              </a:lnSpc>
            </a:pPr>
            <a:r>
              <a:rPr lang="en-US" sz="2000" dirty="0">
                <a:solidFill>
                  <a:schemeClr val="bg1"/>
                </a:solidFill>
              </a:rPr>
              <a:t>Introduction </a:t>
            </a:r>
            <a:br>
              <a:rPr lang="en-US" sz="2000" dirty="0">
                <a:solidFill>
                  <a:schemeClr val="bg1"/>
                </a:solidFill>
              </a:rPr>
            </a:br>
            <a:endParaRPr lang="en-US" sz="2000" dirty="0">
              <a:solidFill>
                <a:schemeClr val="bg1"/>
              </a:solidFill>
            </a:endParaRPr>
          </a:p>
          <a:p>
            <a:pPr lvl="3">
              <a:lnSpc>
                <a:spcPct val="101000"/>
              </a:lnSpc>
            </a:pPr>
            <a:r>
              <a:rPr lang="en-US" sz="2000" dirty="0">
                <a:solidFill>
                  <a:schemeClr val="bg1"/>
                </a:solidFill>
              </a:rPr>
              <a:t>1. Presentation</a:t>
            </a:r>
            <a:br>
              <a:rPr lang="en-US" sz="2000" dirty="0">
                <a:solidFill>
                  <a:schemeClr val="bg1"/>
                </a:solidFill>
              </a:rPr>
            </a:br>
            <a:br>
              <a:rPr lang="en-US" sz="2000" dirty="0">
                <a:solidFill>
                  <a:schemeClr val="bg1"/>
                </a:solidFill>
              </a:rPr>
            </a:br>
            <a:r>
              <a:rPr lang="en-US" sz="2000" dirty="0">
                <a:solidFill>
                  <a:schemeClr val="bg1"/>
                </a:solidFill>
              </a:rPr>
              <a:t>      The Giving Chain</a:t>
            </a:r>
            <a:br>
              <a:rPr lang="en-US" sz="2000" dirty="0">
                <a:solidFill>
                  <a:schemeClr val="bg1"/>
                </a:solidFill>
              </a:rPr>
            </a:br>
            <a:endParaRPr lang="en-US" sz="2000" dirty="0">
              <a:solidFill>
                <a:schemeClr val="bg1"/>
              </a:solidFill>
            </a:endParaRPr>
          </a:p>
          <a:p>
            <a:pPr lvl="3">
              <a:lnSpc>
                <a:spcPct val="101000"/>
              </a:lnSpc>
            </a:pPr>
            <a:r>
              <a:rPr lang="en-US" sz="2000" dirty="0">
                <a:solidFill>
                  <a:schemeClr val="bg1"/>
                </a:solidFill>
              </a:rPr>
              <a:t>2. Questions Comments and Discussion</a:t>
            </a:r>
            <a:endParaRPr lang="en-US" dirty="0"/>
          </a:p>
        </p:txBody>
      </p:sp>
      <p:sp>
        <p:nvSpPr>
          <p:cNvPr id="9" name="Title 5">
            <a:extLst>
              <a:ext uri="{FF2B5EF4-FFF2-40B4-BE49-F238E27FC236}">
                <a16:creationId xmlns:a16="http://schemas.microsoft.com/office/drawing/2014/main" id="{D3A22508-19A0-47E6-A8A7-81E2CE9B756B}"/>
              </a:ext>
            </a:extLst>
          </p:cNvPr>
          <p:cNvSpPr txBox="1">
            <a:spLocks/>
          </p:cNvSpPr>
          <p:nvPr/>
        </p:nvSpPr>
        <p:spPr>
          <a:xfrm>
            <a:off x="3159305" y="829315"/>
            <a:ext cx="4147133" cy="572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dirty="0">
                <a:solidFill>
                  <a:schemeClr val="bg1"/>
                </a:solidFill>
              </a:rPr>
              <a:t>AGENDA</a:t>
            </a:r>
          </a:p>
        </p:txBody>
      </p:sp>
    </p:spTree>
    <p:extLst>
      <p:ext uri="{BB962C8B-B14F-4D97-AF65-F5344CB8AC3E}">
        <p14:creationId xmlns:p14="http://schemas.microsoft.com/office/powerpoint/2010/main" val="3272366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C88B0D-E6C2-4A3B-8993-22981D384252}"/>
              </a:ext>
            </a:extLst>
          </p:cNvPr>
          <p:cNvPicPr>
            <a:picLocks noChangeAspect="1"/>
          </p:cNvPicPr>
          <p:nvPr/>
        </p:nvPicPr>
        <p:blipFill>
          <a:blip r:embed="rId2"/>
          <a:stretch>
            <a:fillRect/>
          </a:stretch>
        </p:blipFill>
        <p:spPr>
          <a:xfrm>
            <a:off x="399283" y="534838"/>
            <a:ext cx="5913142" cy="3356469"/>
          </a:xfrm>
          <a:prstGeom prst="rect">
            <a:avLst/>
          </a:prstGeom>
        </p:spPr>
      </p:pic>
      <p:sp>
        <p:nvSpPr>
          <p:cNvPr id="6" name="Rectangle 5">
            <a:extLst>
              <a:ext uri="{FF2B5EF4-FFF2-40B4-BE49-F238E27FC236}">
                <a16:creationId xmlns:a16="http://schemas.microsoft.com/office/drawing/2014/main" id="{EECE24EF-5262-4264-9B51-C3A12B9BA9E1}"/>
              </a:ext>
            </a:extLst>
          </p:cNvPr>
          <p:cNvSpPr/>
          <p:nvPr/>
        </p:nvSpPr>
        <p:spPr>
          <a:xfrm>
            <a:off x="1887408" y="2128426"/>
            <a:ext cx="3133166" cy="9713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 name="TextBox 1">
            <a:extLst>
              <a:ext uri="{FF2B5EF4-FFF2-40B4-BE49-F238E27FC236}">
                <a16:creationId xmlns:a16="http://schemas.microsoft.com/office/drawing/2014/main" id="{068F596E-FD2A-45E9-BCDB-7A673E10E09E}"/>
              </a:ext>
            </a:extLst>
          </p:cNvPr>
          <p:cNvSpPr txBox="1"/>
          <p:nvPr/>
        </p:nvSpPr>
        <p:spPr>
          <a:xfrm>
            <a:off x="2035793" y="2352482"/>
            <a:ext cx="2420471" cy="523220"/>
          </a:xfrm>
          <a:prstGeom prst="rect">
            <a:avLst/>
          </a:prstGeom>
          <a:noFill/>
        </p:spPr>
        <p:txBody>
          <a:bodyPr wrap="square" rtlCol="0">
            <a:spAutoFit/>
          </a:bodyPr>
          <a:lstStyle/>
          <a:p>
            <a:r>
              <a:rPr lang="en-US" dirty="0"/>
              <a:t>Hyperledger 2021 Mentorship Program</a:t>
            </a:r>
          </a:p>
        </p:txBody>
      </p:sp>
      <p:sp>
        <p:nvSpPr>
          <p:cNvPr id="7" name="Rectangle 6">
            <a:extLst>
              <a:ext uri="{FF2B5EF4-FFF2-40B4-BE49-F238E27FC236}">
                <a16:creationId xmlns:a16="http://schemas.microsoft.com/office/drawing/2014/main" id="{167BE8F9-54FC-4024-A2E1-D4C46FCE8B61}"/>
              </a:ext>
            </a:extLst>
          </p:cNvPr>
          <p:cNvSpPr/>
          <p:nvPr/>
        </p:nvSpPr>
        <p:spPr>
          <a:xfrm>
            <a:off x="3105305" y="3202299"/>
            <a:ext cx="2481943" cy="241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Sponsor: Linux Foundation</a:t>
            </a:r>
          </a:p>
        </p:txBody>
      </p:sp>
    </p:spTree>
    <p:extLst>
      <p:ext uri="{BB962C8B-B14F-4D97-AF65-F5344CB8AC3E}">
        <p14:creationId xmlns:p14="http://schemas.microsoft.com/office/powerpoint/2010/main" val="5536289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BA49F37-8BEC-42FD-8DB4-87913F9EA49C}"/>
              </a:ext>
            </a:extLst>
          </p:cNvPr>
          <p:cNvSpPr txBox="1"/>
          <p:nvPr/>
        </p:nvSpPr>
        <p:spPr>
          <a:xfrm>
            <a:off x="416859" y="1566919"/>
            <a:ext cx="7348817" cy="2462213"/>
          </a:xfrm>
          <a:prstGeom prst="rect">
            <a:avLst/>
          </a:prstGeom>
          <a:noFill/>
        </p:spPr>
        <p:txBody>
          <a:bodyPr wrap="square">
            <a:spAutoFit/>
          </a:bodyPr>
          <a:lstStyle/>
          <a:p>
            <a:r>
              <a:rPr lang="en-US" sz="1050" b="0" i="0" dirty="0">
                <a:effectLst/>
                <a:latin typeface="Arial" panose="020B0604020202020204" pitchFamily="34" charset="0"/>
              </a:rPr>
              <a:t>● To connect </a:t>
            </a:r>
            <a:r>
              <a:rPr lang="en-US" sz="1050" b="1" i="0" dirty="0">
                <a:solidFill>
                  <a:srgbClr val="BB46FC"/>
                </a:solidFill>
                <a:effectLst/>
                <a:latin typeface="Arial" panose="020B0604020202020204" pitchFamily="34" charset="0"/>
              </a:rPr>
              <a:t>new developers </a:t>
            </a:r>
            <a:r>
              <a:rPr lang="en-US" sz="1050" b="0" i="0" dirty="0">
                <a:effectLst/>
                <a:latin typeface="Arial" panose="020B0604020202020204" pitchFamily="34" charset="0"/>
              </a:rPr>
              <a:t>eager to learn with experienced developers interested in teaching/coaching</a:t>
            </a:r>
          </a:p>
          <a:p>
            <a:endParaRPr lang="en-US" sz="1050" b="0" i="0" dirty="0">
              <a:effectLst/>
              <a:latin typeface="Arial" panose="020B0604020202020204" pitchFamily="34" charset="0"/>
            </a:endParaRPr>
          </a:p>
          <a:p>
            <a:r>
              <a:rPr lang="en-US" sz="1050" b="0" i="0" dirty="0">
                <a:effectLst/>
                <a:latin typeface="Arial" panose="020B0604020202020204" pitchFamily="34" charset="0"/>
              </a:rPr>
              <a:t>● To provide structured guided </a:t>
            </a:r>
            <a:r>
              <a:rPr lang="en-US" sz="1050" b="1" dirty="0">
                <a:solidFill>
                  <a:srgbClr val="BB46FC"/>
                </a:solidFill>
                <a:latin typeface="Arial" panose="020B0604020202020204" pitchFamily="34" charset="0"/>
              </a:rPr>
              <a:t>hands-on learning opportunities</a:t>
            </a:r>
            <a:r>
              <a:rPr lang="en-US" sz="1050" b="1" i="0" dirty="0">
                <a:effectLst/>
                <a:latin typeface="Arial" panose="020B0604020202020204" pitchFamily="34" charset="0"/>
              </a:rPr>
              <a:t> </a:t>
            </a:r>
            <a:r>
              <a:rPr lang="en-US" sz="1050" b="0" i="0" dirty="0">
                <a:effectLst/>
                <a:latin typeface="Arial" panose="020B0604020202020204" pitchFamily="34" charset="0"/>
              </a:rPr>
              <a:t>for new open-source developers and researchers</a:t>
            </a:r>
            <a:br>
              <a:rPr lang="en-US" sz="1050" b="0" i="0" dirty="0">
                <a:effectLst/>
                <a:latin typeface="Arial" panose="020B0604020202020204" pitchFamily="34" charset="0"/>
              </a:rPr>
            </a:br>
            <a:r>
              <a:rPr lang="en-US" sz="1050" b="0" i="0" dirty="0">
                <a:effectLst/>
                <a:latin typeface="Arial" panose="020B0604020202020204" pitchFamily="34" charset="0"/>
              </a:rPr>
              <a:t> </a:t>
            </a:r>
          </a:p>
          <a:p>
            <a:r>
              <a:rPr lang="en-US" sz="1050" b="0" i="0" dirty="0">
                <a:effectLst/>
                <a:latin typeface="Arial" panose="020B0604020202020204" pitchFamily="34" charset="0"/>
              </a:rPr>
              <a:t>● To help mentees learn </a:t>
            </a:r>
            <a:r>
              <a:rPr lang="en-US" sz="1050" b="1" dirty="0">
                <a:solidFill>
                  <a:srgbClr val="BB46FC"/>
                </a:solidFill>
                <a:latin typeface="Arial" panose="020B0604020202020204" pitchFamily="34" charset="0"/>
              </a:rPr>
              <a:t>and enhance their technical skills</a:t>
            </a:r>
            <a:r>
              <a:rPr lang="en-US" sz="1050" b="0" i="0" dirty="0">
                <a:effectLst/>
                <a:latin typeface="Arial" panose="020B0604020202020204" pitchFamily="34" charset="0"/>
              </a:rPr>
              <a:t>, and to inspire them to become long-term active contributors</a:t>
            </a:r>
            <a:br>
              <a:rPr lang="en-US" sz="1050" b="0" i="0" dirty="0">
                <a:effectLst/>
                <a:latin typeface="Arial" panose="020B0604020202020204" pitchFamily="34" charset="0"/>
              </a:rPr>
            </a:br>
            <a:endParaRPr lang="en-US" sz="1050" b="0" i="0" dirty="0">
              <a:effectLst/>
              <a:latin typeface="Arial" panose="020B0604020202020204" pitchFamily="34" charset="0"/>
            </a:endParaRPr>
          </a:p>
          <a:p>
            <a:r>
              <a:rPr lang="en-US" sz="1050" b="0" i="0" dirty="0">
                <a:effectLst/>
                <a:latin typeface="Arial" panose="020B0604020202020204" pitchFamily="34" charset="0"/>
              </a:rPr>
              <a:t>● To create a pipeline to a diverse, </a:t>
            </a:r>
            <a:r>
              <a:rPr lang="en-US" sz="1050" b="1" dirty="0">
                <a:solidFill>
                  <a:srgbClr val="BB46FC"/>
                </a:solidFill>
                <a:latin typeface="Arial" panose="020B0604020202020204" pitchFamily="34" charset="0"/>
              </a:rPr>
              <a:t>well-educated developer pool </a:t>
            </a:r>
            <a:r>
              <a:rPr lang="en-US" sz="1050" b="0" i="0" dirty="0">
                <a:effectLst/>
                <a:latin typeface="Arial" panose="020B0604020202020204" pitchFamily="34" charset="0"/>
              </a:rPr>
              <a:t>and to strength Hyperledger projects and community</a:t>
            </a:r>
            <a:br>
              <a:rPr lang="en-US" sz="1050" b="0" i="0" dirty="0">
                <a:effectLst/>
                <a:latin typeface="Arial" panose="020B0604020202020204" pitchFamily="34" charset="0"/>
              </a:rPr>
            </a:br>
            <a:endParaRPr lang="en-US" sz="1050" b="0" i="0" dirty="0">
              <a:effectLst/>
              <a:latin typeface="Arial" panose="020B0604020202020204" pitchFamily="34" charset="0"/>
            </a:endParaRPr>
          </a:p>
          <a:p>
            <a:r>
              <a:rPr lang="en-US" sz="1050" b="0" i="0" dirty="0">
                <a:effectLst/>
                <a:latin typeface="Arial" panose="020B0604020202020204" pitchFamily="34" charset="0"/>
              </a:rPr>
              <a:t>●To coach how to </a:t>
            </a:r>
            <a:r>
              <a:rPr lang="en-US" sz="1050" b="1" dirty="0">
                <a:solidFill>
                  <a:srgbClr val="BB46FC"/>
                </a:solidFill>
                <a:latin typeface="Arial" panose="020B0604020202020204" pitchFamily="34" charset="0"/>
              </a:rPr>
              <a:t>participate effectively in open-source community </a:t>
            </a:r>
            <a:r>
              <a:rPr lang="en-US" sz="1050" dirty="0">
                <a:latin typeface="Arial" panose="020B0604020202020204" pitchFamily="34" charset="0"/>
              </a:rPr>
              <a:t>(collaborative culture, tooling, infra, etc.)</a:t>
            </a:r>
          </a:p>
          <a:p>
            <a:endParaRPr lang="en-US" sz="1050" dirty="0">
              <a:latin typeface="Arial" panose="020B0604020202020204" pitchFamily="34" charset="0"/>
            </a:endParaRPr>
          </a:p>
          <a:p>
            <a:r>
              <a:rPr lang="en-US" sz="1050" b="0" i="0" dirty="0">
                <a:effectLst/>
                <a:latin typeface="Arial" panose="020B0604020202020204" pitchFamily="34" charset="0"/>
              </a:rPr>
              <a:t>●To gain </a:t>
            </a:r>
            <a:r>
              <a:rPr lang="en-US" sz="1050" b="1" dirty="0">
                <a:solidFill>
                  <a:srgbClr val="BB46FC"/>
                </a:solidFill>
                <a:latin typeface="Arial" panose="020B0604020202020204" pitchFamily="34" charset="0"/>
              </a:rPr>
              <a:t>valuable insight into new developer onboarding processes </a:t>
            </a:r>
            <a:r>
              <a:rPr lang="en-US" sz="1050" b="0" i="0" dirty="0">
                <a:effectLst/>
                <a:latin typeface="Arial" panose="020B0604020202020204" pitchFamily="34" charset="0"/>
              </a:rPr>
              <a:t>and how to lower the barriers to entry.</a:t>
            </a:r>
          </a:p>
          <a:p>
            <a:br>
              <a:rPr lang="en-US" dirty="0"/>
            </a:br>
            <a:endParaRPr lang="en-US" dirty="0"/>
          </a:p>
        </p:txBody>
      </p:sp>
      <p:sp>
        <p:nvSpPr>
          <p:cNvPr id="5" name="TextBox 4">
            <a:extLst>
              <a:ext uri="{FF2B5EF4-FFF2-40B4-BE49-F238E27FC236}">
                <a16:creationId xmlns:a16="http://schemas.microsoft.com/office/drawing/2014/main" id="{FDAFA6C9-1E78-40B9-8DA1-F217217B9B52}"/>
              </a:ext>
            </a:extLst>
          </p:cNvPr>
          <p:cNvSpPr txBox="1"/>
          <p:nvPr/>
        </p:nvSpPr>
        <p:spPr>
          <a:xfrm>
            <a:off x="2581836" y="652703"/>
            <a:ext cx="4572000" cy="461665"/>
          </a:xfrm>
          <a:prstGeom prst="rect">
            <a:avLst/>
          </a:prstGeom>
          <a:noFill/>
        </p:spPr>
        <p:txBody>
          <a:bodyPr wrap="square">
            <a:spAutoFit/>
          </a:bodyPr>
          <a:lstStyle/>
          <a:p>
            <a:r>
              <a:rPr lang="en-US" sz="2400" b="0" i="0" dirty="0">
                <a:effectLst/>
                <a:latin typeface="Arial" panose="020B0604020202020204" pitchFamily="34" charset="0"/>
              </a:rPr>
              <a:t>Mentorship Program Goals</a:t>
            </a:r>
            <a:endParaRPr lang="en-US" sz="2400" dirty="0"/>
          </a:p>
        </p:txBody>
      </p:sp>
    </p:spTree>
    <p:extLst>
      <p:ext uri="{BB962C8B-B14F-4D97-AF65-F5344CB8AC3E}">
        <p14:creationId xmlns:p14="http://schemas.microsoft.com/office/powerpoint/2010/main" val="298634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7FBC157-1770-4E78-84AC-3F53C28DDCCC}"/>
              </a:ext>
            </a:extLst>
          </p:cNvPr>
          <p:cNvPicPr>
            <a:picLocks noChangeAspect="1"/>
          </p:cNvPicPr>
          <p:nvPr/>
        </p:nvPicPr>
        <p:blipFill>
          <a:blip r:embed="rId3"/>
          <a:stretch>
            <a:fillRect/>
          </a:stretch>
        </p:blipFill>
        <p:spPr>
          <a:xfrm>
            <a:off x="649289" y="518010"/>
            <a:ext cx="7359594" cy="358769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962524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3451" y="426259"/>
            <a:ext cx="2983202" cy="1170537"/>
          </a:xfrm>
        </p:spPr>
        <p:txBody>
          <a:bodyPr>
            <a:normAutofit fontScale="90000"/>
          </a:bodyPr>
          <a:lstStyle/>
          <a:p>
            <a:pPr algn="ctr"/>
            <a:r>
              <a:rPr lang="en-US" sz="2800" b="1" dirty="0">
                <a:solidFill>
                  <a:srgbClr val="00B0F0"/>
                </a:solidFill>
              </a:rPr>
              <a:t>The Giving Chain </a:t>
            </a:r>
            <a:br>
              <a:rPr lang="en-US" sz="2800" b="1" dirty="0">
                <a:solidFill>
                  <a:srgbClr val="00B0F0"/>
                </a:solidFill>
              </a:rPr>
            </a:br>
            <a:r>
              <a:rPr lang="en-US" sz="2800" b="1" dirty="0">
                <a:solidFill>
                  <a:srgbClr val="00B0F0"/>
                </a:solidFill>
              </a:rPr>
              <a:t>2021</a:t>
            </a:r>
            <a:endParaRPr lang="en-IN" sz="2800" b="1" dirty="0">
              <a:solidFill>
                <a:srgbClr val="00B0F0"/>
              </a:solidFill>
            </a:endParaRPr>
          </a:p>
        </p:txBody>
      </p:sp>
      <p:pic>
        <p:nvPicPr>
          <p:cNvPr id="9" name="Picture 8" descr="A picture containing diagram&#10;&#10;Description automatically generated">
            <a:extLst>
              <a:ext uri="{FF2B5EF4-FFF2-40B4-BE49-F238E27FC236}">
                <a16:creationId xmlns:a16="http://schemas.microsoft.com/office/drawing/2014/main" id="{87FE958A-A5ED-4721-B6B3-717B2D64F8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7475" y="483830"/>
            <a:ext cx="2627153" cy="3935810"/>
          </a:xfrm>
          <a:prstGeom prst="rect">
            <a:avLst/>
          </a:prstGeom>
        </p:spPr>
      </p:pic>
      <p:sp>
        <p:nvSpPr>
          <p:cNvPr id="3" name="Content Placeholder 2"/>
          <p:cNvSpPr>
            <a:spLocks noGrp="1"/>
          </p:cNvSpPr>
          <p:nvPr>
            <p:ph idx="1"/>
          </p:nvPr>
        </p:nvSpPr>
        <p:spPr>
          <a:xfrm>
            <a:off x="4692001" y="1839464"/>
            <a:ext cx="2983202" cy="880110"/>
          </a:xfrm>
        </p:spPr>
        <p:txBody>
          <a:bodyPr>
            <a:noAutofit/>
          </a:bodyPr>
          <a:lstStyle/>
          <a:p>
            <a:pPr lvl="1">
              <a:lnSpc>
                <a:spcPct val="101000"/>
              </a:lnSpc>
            </a:pPr>
            <a:r>
              <a:rPr lang="en-US" sz="1100" b="1" dirty="0"/>
              <a:t> AGENDA</a:t>
            </a:r>
          </a:p>
          <a:p>
            <a:pPr>
              <a:lnSpc>
                <a:spcPct val="101000"/>
              </a:lnSpc>
            </a:pPr>
            <a:endParaRPr lang="en-US" sz="1100" dirty="0"/>
          </a:p>
          <a:p>
            <a:pPr marL="411480" lvl="1" indent="-171450">
              <a:lnSpc>
                <a:spcPct val="101000"/>
              </a:lnSpc>
              <a:buFont typeface="Arial" pitchFamily="34" charset="0"/>
              <a:buChar char="•"/>
            </a:pPr>
            <a:r>
              <a:rPr lang="en-US" sz="1200" dirty="0"/>
              <a:t>Introduction</a:t>
            </a:r>
          </a:p>
          <a:p>
            <a:pPr marL="411480" indent="-171450">
              <a:lnSpc>
                <a:spcPct val="101000"/>
              </a:lnSpc>
              <a:buFont typeface="Arial" pitchFamily="34" charset="0"/>
              <a:buChar char="•"/>
            </a:pPr>
            <a:r>
              <a:rPr lang="en-US" sz="1200" dirty="0"/>
              <a:t>Cover the two new projects</a:t>
            </a:r>
          </a:p>
          <a:p>
            <a:pPr marL="411480" lvl="1" indent="-171450">
              <a:lnSpc>
                <a:spcPct val="101000"/>
              </a:lnSpc>
              <a:buFont typeface="Arial" pitchFamily="34" charset="0"/>
              <a:buChar char="•"/>
            </a:pPr>
            <a:r>
              <a:rPr lang="en-US" sz="1200" dirty="0"/>
              <a:t>2021 Project Checkpoints</a:t>
            </a:r>
            <a:br>
              <a:rPr lang="en-US" sz="1200" dirty="0"/>
            </a:br>
            <a:br>
              <a:rPr lang="en-US" sz="1050" dirty="0"/>
            </a:br>
            <a:endParaRPr lang="en-IN" sz="1100" dirty="0"/>
          </a:p>
        </p:txBody>
      </p:sp>
    </p:spTree>
    <p:extLst>
      <p:ext uri="{BB962C8B-B14F-4D97-AF65-F5344CB8AC3E}">
        <p14:creationId xmlns:p14="http://schemas.microsoft.com/office/powerpoint/2010/main" val="2477118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5B6F2414-2E23-4D4F-8A3C-20C36A010565}"/>
              </a:ext>
            </a:extLst>
          </p:cNvPr>
          <p:cNvSpPr txBox="1">
            <a:spLocks/>
          </p:cNvSpPr>
          <p:nvPr/>
        </p:nvSpPr>
        <p:spPr>
          <a:xfrm>
            <a:off x="2391322" y="549681"/>
            <a:ext cx="2759390" cy="4044137"/>
          </a:xfrm>
          <a:prstGeom prst="rect">
            <a:avLst/>
          </a:prstGeom>
        </p:spPr>
        <p:txBody>
          <a:bodyPr vert="horz" lIns="68580" tIns="34290" rIns="68580" bIns="34290" rtlCol="0">
            <a:normAutofit/>
          </a:bodyPr>
          <a:lstStyle>
            <a:lvl1pPr marL="0" indent="0" algn="l" defTabSz="914400" rtl="0" eaLnBrk="1" latinLnBrk="0" hangingPunct="1">
              <a:lnSpc>
                <a:spcPct val="111000"/>
              </a:lnSpc>
              <a:spcBef>
                <a:spcPts val="1400"/>
              </a:spcBef>
              <a:buFont typeface="Corbel" panose="020B0503020204020204" pitchFamily="34" charset="0"/>
              <a:buNone/>
              <a:defRPr sz="1600" kern="1200">
                <a:solidFill>
                  <a:schemeClr val="tx2">
                    <a:lumMod val="75000"/>
                    <a:lumOff val="25000"/>
                  </a:schemeClr>
                </a:solidFill>
                <a:latin typeface="+mn-lt"/>
                <a:ea typeface="+mn-ea"/>
                <a:cs typeface="+mn-cs"/>
              </a:defRPr>
            </a:lvl1pPr>
            <a:lvl2pPr marL="457200" indent="0" algn="l" defTabSz="914400" rtl="0" eaLnBrk="1" latinLnBrk="0" hangingPunct="1">
              <a:lnSpc>
                <a:spcPct val="111000"/>
              </a:lnSpc>
              <a:spcBef>
                <a:spcPts val="930"/>
              </a:spcBef>
              <a:buFont typeface="Corbel" panose="020B0503020204020204" pitchFamily="34" charset="0"/>
              <a:buNone/>
              <a:defRPr sz="1400" kern="1200">
                <a:solidFill>
                  <a:schemeClr val="tx2">
                    <a:lumMod val="75000"/>
                    <a:lumOff val="25000"/>
                  </a:schemeClr>
                </a:solidFill>
                <a:latin typeface="+mn-lt"/>
                <a:ea typeface="+mn-ea"/>
                <a:cs typeface="+mn-cs"/>
              </a:defRPr>
            </a:lvl2pPr>
            <a:lvl3pPr marL="914400" indent="0" algn="l" defTabSz="914400" rtl="0" eaLnBrk="1" latinLnBrk="0" hangingPunct="1">
              <a:lnSpc>
                <a:spcPct val="111000"/>
              </a:lnSpc>
              <a:spcBef>
                <a:spcPts val="930"/>
              </a:spcBef>
              <a:buFont typeface="Corbel" panose="020B0503020204020204" pitchFamily="34" charset="0"/>
              <a:buNone/>
              <a:defRPr sz="1200" i="1" kern="1200">
                <a:solidFill>
                  <a:schemeClr val="tx2">
                    <a:lumMod val="75000"/>
                    <a:lumOff val="25000"/>
                  </a:schemeClr>
                </a:solidFill>
                <a:latin typeface="+mn-lt"/>
                <a:ea typeface="+mn-ea"/>
                <a:cs typeface="+mn-cs"/>
              </a:defRPr>
            </a:lvl3pPr>
            <a:lvl4pPr marL="1371600" indent="0" algn="l" defTabSz="914400" rtl="0" eaLnBrk="1" latinLnBrk="0" hangingPunct="1">
              <a:lnSpc>
                <a:spcPct val="111000"/>
              </a:lnSpc>
              <a:spcBef>
                <a:spcPts val="930"/>
              </a:spcBef>
              <a:buFont typeface="Corbel" panose="020B0503020204020204" pitchFamily="34" charset="0"/>
              <a:buNone/>
              <a:defRPr sz="1000" kern="1200">
                <a:solidFill>
                  <a:schemeClr val="tx2">
                    <a:lumMod val="75000"/>
                    <a:lumOff val="25000"/>
                  </a:schemeClr>
                </a:solidFill>
                <a:latin typeface="+mn-lt"/>
                <a:ea typeface="+mn-ea"/>
                <a:cs typeface="+mn-cs"/>
              </a:defRPr>
            </a:lvl4pPr>
            <a:lvl5pPr marL="1828800" indent="0" algn="l" defTabSz="914400" rtl="0" eaLnBrk="1" latinLnBrk="0" hangingPunct="1">
              <a:lnSpc>
                <a:spcPct val="111000"/>
              </a:lnSpc>
              <a:spcBef>
                <a:spcPts val="930"/>
              </a:spcBef>
              <a:buFont typeface="Corbel" panose="020B0503020204020204" pitchFamily="34" charset="0"/>
              <a:buNone/>
              <a:defRPr sz="1000" i="1" kern="1200">
                <a:solidFill>
                  <a:schemeClr val="tx2">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9pPr>
          </a:lstStyle>
          <a:p>
            <a:endParaRPr lang="en-US" sz="900" i="1" dirty="0">
              <a:solidFill>
                <a:schemeClr val="tx1">
                  <a:lumMod val="75000"/>
                  <a:lumOff val="25000"/>
                </a:schemeClr>
              </a:solidFill>
            </a:endParaRPr>
          </a:p>
          <a:p>
            <a:r>
              <a:rPr lang="en-US" sz="1200" dirty="0">
                <a:solidFill>
                  <a:schemeClr val="tx1"/>
                </a:solidFill>
                <a:latin typeface="Abadi" panose="020B0604020104020204" pitchFamily="34" charset="0"/>
              </a:rPr>
              <a:t>Hardik Gupta</a:t>
            </a:r>
            <a:br>
              <a:rPr lang="en-US" sz="1200" dirty="0">
                <a:solidFill>
                  <a:schemeClr val="tx1"/>
                </a:solidFill>
                <a:latin typeface="Abadi" panose="020B0604020104020204" pitchFamily="34" charset="0"/>
              </a:rPr>
            </a:br>
            <a:r>
              <a:rPr lang="en-US" sz="900" i="1" dirty="0">
                <a:solidFill>
                  <a:schemeClr val="tx1">
                    <a:lumMod val="75000"/>
                    <a:lumOff val="25000"/>
                  </a:schemeClr>
                </a:solidFill>
              </a:rPr>
              <a:t>Project Manager – Hyperledger Giving Chain</a:t>
            </a:r>
            <a:br>
              <a:rPr lang="en-US" sz="900" i="1" dirty="0">
                <a:solidFill>
                  <a:schemeClr val="tx1">
                    <a:lumMod val="75000"/>
                    <a:lumOff val="25000"/>
                  </a:schemeClr>
                </a:solidFill>
              </a:rPr>
            </a:br>
            <a:r>
              <a:rPr lang="en-US" sz="788" i="1" dirty="0">
                <a:solidFill>
                  <a:schemeClr val="tx1">
                    <a:lumMod val="75000"/>
                    <a:lumOff val="25000"/>
                  </a:schemeClr>
                </a:solidFill>
              </a:rPr>
              <a:t>Member OF THE Learning Materials  Working Group</a:t>
            </a:r>
            <a:br>
              <a:rPr lang="en-US" sz="788" i="1" dirty="0">
                <a:solidFill>
                  <a:schemeClr val="tx1">
                    <a:lumMod val="75000"/>
                    <a:lumOff val="25000"/>
                  </a:schemeClr>
                </a:solidFill>
              </a:rPr>
            </a:br>
            <a:r>
              <a:rPr lang="en-US" sz="900" b="1" dirty="0">
                <a:solidFill>
                  <a:schemeClr val="tx1"/>
                </a:solidFill>
              </a:rPr>
              <a:t>The Giving Chain</a:t>
            </a:r>
            <a:br>
              <a:rPr lang="en-US" sz="900" dirty="0">
                <a:solidFill>
                  <a:schemeClr val="tx1"/>
                </a:solidFill>
              </a:rPr>
            </a:br>
            <a:r>
              <a:rPr lang="en-US" sz="788" i="1" dirty="0">
                <a:solidFill>
                  <a:schemeClr val="tx1"/>
                </a:solidFill>
              </a:rPr>
              <a:t>Mentee / Project Management / Technical Lead</a:t>
            </a:r>
          </a:p>
          <a:p>
            <a:r>
              <a:rPr lang="en-US" sz="1200" dirty="0">
                <a:solidFill>
                  <a:schemeClr val="tx1"/>
                </a:solidFill>
                <a:latin typeface="Abadi" panose="020B0604020104020204" pitchFamily="34" charset="0"/>
              </a:rPr>
              <a:t>Madhu Bhatia</a:t>
            </a:r>
            <a:br>
              <a:rPr lang="en-US" sz="825" dirty="0">
                <a:solidFill>
                  <a:schemeClr val="tx1"/>
                </a:solidFill>
                <a:latin typeface="-apple-system"/>
              </a:rPr>
            </a:br>
            <a:r>
              <a:rPr lang="en-US" sz="788" i="1" dirty="0">
                <a:solidFill>
                  <a:schemeClr val="tx1"/>
                </a:solidFill>
              </a:rPr>
              <a:t>Project Manager – Hyperledger Giving Chain</a:t>
            </a:r>
            <a:br>
              <a:rPr lang="en-US" sz="788" i="1" dirty="0">
                <a:solidFill>
                  <a:schemeClr val="tx1"/>
                </a:solidFill>
              </a:rPr>
            </a:br>
            <a:r>
              <a:rPr lang="en-US" sz="825" dirty="0">
                <a:solidFill>
                  <a:schemeClr val="tx1"/>
                </a:solidFill>
                <a:latin typeface="-apple-system"/>
              </a:rPr>
              <a:t>DLT Talent program of Frankfurt School of Finance and Management Blockchain Center</a:t>
            </a:r>
            <a:br>
              <a:rPr lang="en-US" sz="825" dirty="0">
                <a:solidFill>
                  <a:schemeClr val="tx1"/>
                </a:solidFill>
                <a:latin typeface="-apple-system"/>
              </a:rPr>
            </a:br>
            <a:r>
              <a:rPr lang="en-US" sz="825" dirty="0">
                <a:solidFill>
                  <a:schemeClr val="tx1"/>
                </a:solidFill>
                <a:latin typeface="-apple-system"/>
              </a:rPr>
              <a:t>2021 LiFT Scholarship Women in open-source </a:t>
            </a:r>
            <a:br>
              <a:rPr lang="en-US" sz="825" dirty="0">
                <a:solidFill>
                  <a:schemeClr val="tx1"/>
                </a:solidFill>
                <a:latin typeface="-apple-system"/>
              </a:rPr>
            </a:br>
            <a:r>
              <a:rPr lang="en-US" sz="825" dirty="0">
                <a:solidFill>
                  <a:schemeClr val="tx1"/>
                </a:solidFill>
                <a:latin typeface="-apple-system"/>
              </a:rPr>
              <a:t>Research Scholar /Trainer</a:t>
            </a:r>
          </a:p>
          <a:p>
            <a:r>
              <a:rPr lang="en-US" sz="900" i="1" dirty="0">
                <a:solidFill>
                  <a:schemeClr val="tx1"/>
                </a:solidFill>
              </a:rPr>
              <a:t> </a:t>
            </a:r>
            <a:r>
              <a:rPr lang="en-US" sz="1200" dirty="0">
                <a:solidFill>
                  <a:schemeClr val="tx1"/>
                </a:solidFill>
                <a:latin typeface="Abadi" panose="020B0604020104020204" pitchFamily="34" charset="0"/>
              </a:rPr>
              <a:t>Mona Rassouli </a:t>
            </a:r>
            <a:br>
              <a:rPr lang="en-US" sz="900" i="1" dirty="0">
                <a:solidFill>
                  <a:schemeClr val="tx1"/>
                </a:solidFill>
              </a:rPr>
            </a:br>
            <a:r>
              <a:rPr lang="en-US" sz="900" dirty="0">
                <a:solidFill>
                  <a:schemeClr val="tx1"/>
                </a:solidFill>
              </a:rPr>
              <a:t>Developer/ Marketing(social media)/Documentation/ Articles or Blogs</a:t>
            </a:r>
            <a:br>
              <a:rPr lang="en-US" sz="900" dirty="0">
                <a:solidFill>
                  <a:schemeClr val="tx1"/>
                </a:solidFill>
              </a:rPr>
            </a:br>
            <a:r>
              <a:rPr lang="en-US" sz="900" dirty="0">
                <a:solidFill>
                  <a:schemeClr val="tx1"/>
                </a:solidFill>
                <a:hlinkClick r:id="rId2">
                  <a:extLst>
                    <a:ext uri="{A12FA001-AC4F-418D-AE19-62706E023703}">
                      <ahyp:hlinkClr xmlns:ahyp="http://schemas.microsoft.com/office/drawing/2018/hyperlinkcolor" val="tx"/>
                    </a:ext>
                  </a:extLst>
                </a:hlinkClick>
              </a:rPr>
              <a:t>mr1241@scarletmail.rutgers.edu</a:t>
            </a:r>
            <a:br>
              <a:rPr lang="en-US" sz="900" dirty="0"/>
            </a:br>
            <a:r>
              <a:rPr lang="en-US" sz="900" i="1" dirty="0">
                <a:solidFill>
                  <a:schemeClr val="tx1">
                    <a:lumMod val="75000"/>
                    <a:lumOff val="25000"/>
                  </a:schemeClr>
                </a:solidFill>
              </a:rPr>
              <a:t>Technology Lead</a:t>
            </a:r>
            <a:endParaRPr lang="en-US" sz="900" dirty="0"/>
          </a:p>
          <a:p>
            <a:endParaRPr lang="en-US" sz="900" dirty="0"/>
          </a:p>
          <a:p>
            <a:endParaRPr lang="en-US" sz="900" i="1" dirty="0">
              <a:solidFill>
                <a:schemeClr val="tx1">
                  <a:lumMod val="75000"/>
                  <a:lumOff val="25000"/>
                </a:schemeClr>
              </a:solidFill>
            </a:endParaRPr>
          </a:p>
        </p:txBody>
      </p:sp>
      <p:pic>
        <p:nvPicPr>
          <p:cNvPr id="6" name="Picture 5" descr="A picture containing indoor, floor, bag, items&#10;&#10;Description automatically generated">
            <a:extLst>
              <a:ext uri="{FF2B5EF4-FFF2-40B4-BE49-F238E27FC236}">
                <a16:creationId xmlns:a16="http://schemas.microsoft.com/office/drawing/2014/main" id="{F0324075-AD83-42F1-96B8-07BEAD8E0E41}"/>
              </a:ext>
            </a:extLst>
          </p:cNvPr>
          <p:cNvPicPr>
            <a:picLocks noChangeAspect="1"/>
          </p:cNvPicPr>
          <p:nvPr/>
        </p:nvPicPr>
        <p:blipFill>
          <a:blip r:embed="rId3"/>
          <a:stretch>
            <a:fillRect/>
          </a:stretch>
        </p:blipFill>
        <p:spPr>
          <a:xfrm>
            <a:off x="5261388" y="2032054"/>
            <a:ext cx="3068858" cy="2302863"/>
          </a:xfrm>
          <a:prstGeom prst="rect">
            <a:avLst/>
          </a:prstGeom>
        </p:spPr>
      </p:pic>
      <p:pic>
        <p:nvPicPr>
          <p:cNvPr id="8" name="Picture 7" descr="Diagram&#10;&#10;Description automatically generated">
            <a:extLst>
              <a:ext uri="{FF2B5EF4-FFF2-40B4-BE49-F238E27FC236}">
                <a16:creationId xmlns:a16="http://schemas.microsoft.com/office/drawing/2014/main" id="{087E07A5-C366-4F06-BA26-61AD923AFF6F}"/>
              </a:ext>
            </a:extLst>
          </p:cNvPr>
          <p:cNvPicPr>
            <a:picLocks noChangeAspect="1"/>
          </p:cNvPicPr>
          <p:nvPr/>
        </p:nvPicPr>
        <p:blipFill>
          <a:blip r:embed="rId4"/>
          <a:stretch>
            <a:fillRect/>
          </a:stretch>
        </p:blipFill>
        <p:spPr>
          <a:xfrm>
            <a:off x="5559565" y="250690"/>
            <a:ext cx="2472505" cy="1709325"/>
          </a:xfrm>
          <a:prstGeom prst="rect">
            <a:avLst/>
          </a:prstGeom>
        </p:spPr>
      </p:pic>
      <p:sp>
        <p:nvSpPr>
          <p:cNvPr id="9" name="Star: 6 Points 8">
            <a:extLst>
              <a:ext uri="{FF2B5EF4-FFF2-40B4-BE49-F238E27FC236}">
                <a16:creationId xmlns:a16="http://schemas.microsoft.com/office/drawing/2014/main" id="{CC80E5CA-617D-44F4-83CA-39DCC574CC09}"/>
              </a:ext>
            </a:extLst>
          </p:cNvPr>
          <p:cNvSpPr/>
          <p:nvPr/>
        </p:nvSpPr>
        <p:spPr>
          <a:xfrm>
            <a:off x="450443" y="373868"/>
            <a:ext cx="1940879" cy="2743200"/>
          </a:xfrm>
          <a:prstGeom prst="star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2021 Linux Foundation Hyperledger Giving Chain Mentee’s</a:t>
            </a:r>
          </a:p>
        </p:txBody>
      </p:sp>
    </p:spTree>
    <p:extLst>
      <p:ext uri="{BB962C8B-B14F-4D97-AF65-F5344CB8AC3E}">
        <p14:creationId xmlns:p14="http://schemas.microsoft.com/office/powerpoint/2010/main" val="3727229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8DDC763-2DC0-4AEB-8452-45A8352925EA}"/>
              </a:ext>
            </a:extLst>
          </p:cNvPr>
          <p:cNvSpPr>
            <a:spLocks noGrp="1"/>
          </p:cNvSpPr>
          <p:nvPr>
            <p:ph type="ftr" sz="quarter" idx="4294967295"/>
          </p:nvPr>
        </p:nvSpPr>
        <p:spPr>
          <a:xfrm>
            <a:off x="0" y="4730750"/>
            <a:ext cx="3189288" cy="274638"/>
          </a:xfrm>
        </p:spPr>
        <p:txBody>
          <a:bodyPr/>
          <a:lstStyle/>
          <a:p>
            <a:endParaRPr lang="en-US" dirty="0"/>
          </a:p>
        </p:txBody>
      </p:sp>
      <p:sp>
        <p:nvSpPr>
          <p:cNvPr id="5" name="TextBox 4">
            <a:extLst>
              <a:ext uri="{FF2B5EF4-FFF2-40B4-BE49-F238E27FC236}">
                <a16:creationId xmlns:a16="http://schemas.microsoft.com/office/drawing/2014/main" id="{B4C1B2BE-E126-4933-86B9-A86E7BDCDE90}"/>
              </a:ext>
            </a:extLst>
          </p:cNvPr>
          <p:cNvSpPr txBox="1"/>
          <p:nvPr/>
        </p:nvSpPr>
        <p:spPr>
          <a:xfrm>
            <a:off x="242047" y="137708"/>
            <a:ext cx="4601007" cy="738664"/>
          </a:xfrm>
          <a:prstGeom prst="rect">
            <a:avLst/>
          </a:prstGeom>
          <a:noFill/>
        </p:spPr>
        <p:txBody>
          <a:bodyPr wrap="square">
            <a:spAutoFit/>
          </a:bodyPr>
          <a:lstStyle/>
          <a:p>
            <a:r>
              <a:rPr lang="en-US" sz="2100" dirty="0">
                <a:latin typeface="Arial Nova" panose="020B0504020202020204" pitchFamily="34" charset="0"/>
              </a:rPr>
              <a:t>Project 2021</a:t>
            </a:r>
          </a:p>
          <a:p>
            <a:r>
              <a:rPr lang="en-US" sz="2100" dirty="0">
                <a:latin typeface="Arial Nova" panose="020B0504020202020204" pitchFamily="34" charset="0"/>
              </a:rPr>
              <a:t>Checkpoint 1</a:t>
            </a:r>
          </a:p>
        </p:txBody>
      </p:sp>
      <p:sp>
        <p:nvSpPr>
          <p:cNvPr id="6" name="TextBox 5">
            <a:extLst>
              <a:ext uri="{FF2B5EF4-FFF2-40B4-BE49-F238E27FC236}">
                <a16:creationId xmlns:a16="http://schemas.microsoft.com/office/drawing/2014/main" id="{8B0B2FCD-9F81-4A15-8BE9-2F7272052A9A}"/>
              </a:ext>
            </a:extLst>
          </p:cNvPr>
          <p:cNvSpPr txBox="1"/>
          <p:nvPr/>
        </p:nvSpPr>
        <p:spPr>
          <a:xfrm>
            <a:off x="1305269" y="2419070"/>
            <a:ext cx="2609306" cy="253916"/>
          </a:xfrm>
          <a:prstGeom prst="rect">
            <a:avLst/>
          </a:prstGeom>
          <a:noFill/>
        </p:spPr>
        <p:txBody>
          <a:bodyPr wrap="square" rtlCol="0">
            <a:spAutoFit/>
          </a:bodyPr>
          <a:lstStyle/>
          <a:p>
            <a:r>
              <a:rPr lang="en-US" sz="1050" b="1" dirty="0">
                <a:solidFill>
                  <a:srgbClr val="EF5759"/>
                </a:solidFill>
              </a:rPr>
              <a:t>Giving</a:t>
            </a:r>
            <a:r>
              <a:rPr lang="en-US" sz="1050" dirty="0"/>
              <a:t> </a:t>
            </a:r>
            <a:r>
              <a:rPr lang="en-US" sz="1050" b="1" dirty="0">
                <a:solidFill>
                  <a:srgbClr val="EF5759"/>
                </a:solidFill>
              </a:rPr>
              <a:t>Chain</a:t>
            </a:r>
            <a:r>
              <a:rPr lang="en-US" sz="1050" dirty="0"/>
              <a:t> </a:t>
            </a:r>
            <a:r>
              <a:rPr lang="en-US" sz="1050" b="1" dirty="0">
                <a:solidFill>
                  <a:srgbClr val="EF5759"/>
                </a:solidFill>
              </a:rPr>
              <a:t>India</a:t>
            </a:r>
            <a:r>
              <a:rPr lang="en-US" sz="1050" dirty="0"/>
              <a:t> / </a:t>
            </a:r>
            <a:r>
              <a:rPr lang="en-IN" sz="1050" b="1" dirty="0">
                <a:solidFill>
                  <a:srgbClr val="EF5759"/>
                </a:solidFill>
              </a:rPr>
              <a:t>Uttarakhand</a:t>
            </a:r>
            <a:endParaRPr lang="en-US" sz="1050" b="1" dirty="0">
              <a:solidFill>
                <a:srgbClr val="EF5759"/>
              </a:solidFill>
            </a:endParaRPr>
          </a:p>
        </p:txBody>
      </p:sp>
      <p:sp>
        <p:nvSpPr>
          <p:cNvPr id="7" name="TextBox 6">
            <a:extLst>
              <a:ext uri="{FF2B5EF4-FFF2-40B4-BE49-F238E27FC236}">
                <a16:creationId xmlns:a16="http://schemas.microsoft.com/office/drawing/2014/main" id="{672D82E7-0B40-4835-A906-ABA80C4A0C17}"/>
              </a:ext>
            </a:extLst>
          </p:cNvPr>
          <p:cNvSpPr txBox="1"/>
          <p:nvPr/>
        </p:nvSpPr>
        <p:spPr>
          <a:xfrm>
            <a:off x="1303761" y="1056463"/>
            <a:ext cx="3429000" cy="415498"/>
          </a:xfrm>
          <a:prstGeom prst="rect">
            <a:avLst/>
          </a:prstGeom>
          <a:noFill/>
        </p:spPr>
        <p:txBody>
          <a:bodyPr wrap="square">
            <a:spAutoFit/>
          </a:bodyPr>
          <a:lstStyle/>
          <a:p>
            <a:r>
              <a:rPr lang="en-US" sz="1050" b="1" dirty="0">
                <a:solidFill>
                  <a:srgbClr val="EF5759"/>
                </a:solidFill>
              </a:rPr>
              <a:t>Giving Chain Princeton</a:t>
            </a:r>
          </a:p>
          <a:p>
            <a:endParaRPr lang="en-US" sz="1050" dirty="0"/>
          </a:p>
        </p:txBody>
      </p:sp>
      <p:sp>
        <p:nvSpPr>
          <p:cNvPr id="9" name="TextBox 8">
            <a:extLst>
              <a:ext uri="{FF2B5EF4-FFF2-40B4-BE49-F238E27FC236}">
                <a16:creationId xmlns:a16="http://schemas.microsoft.com/office/drawing/2014/main" id="{A6234DC5-3AA6-4E58-BCC8-26BA45C50DA0}"/>
              </a:ext>
            </a:extLst>
          </p:cNvPr>
          <p:cNvSpPr txBox="1"/>
          <p:nvPr/>
        </p:nvSpPr>
        <p:spPr>
          <a:xfrm>
            <a:off x="1305269" y="3894477"/>
            <a:ext cx="3429000" cy="253916"/>
          </a:xfrm>
          <a:prstGeom prst="rect">
            <a:avLst/>
          </a:prstGeom>
          <a:noFill/>
        </p:spPr>
        <p:txBody>
          <a:bodyPr wrap="square">
            <a:spAutoFit/>
          </a:bodyPr>
          <a:lstStyle/>
          <a:p>
            <a:r>
              <a:rPr lang="en-US" sz="1050" b="1" dirty="0">
                <a:solidFill>
                  <a:srgbClr val="EF5759"/>
                </a:solidFill>
              </a:rPr>
              <a:t>Giving Chain  India Women </a:t>
            </a:r>
          </a:p>
        </p:txBody>
      </p:sp>
      <p:pic>
        <p:nvPicPr>
          <p:cNvPr id="13" name="Picture 12" descr="Graphical user interface&#10;&#10;Description automatically generated">
            <a:extLst>
              <a:ext uri="{FF2B5EF4-FFF2-40B4-BE49-F238E27FC236}">
                <a16:creationId xmlns:a16="http://schemas.microsoft.com/office/drawing/2014/main" id="{18331ED8-9CAD-419D-8773-48A6C82329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6059" y="431906"/>
            <a:ext cx="1645217" cy="923418"/>
          </a:xfrm>
          <a:prstGeom prst="rect">
            <a:avLst/>
          </a:prstGeom>
          <a:effectLst>
            <a:glow rad="228600">
              <a:srgbClr val="EF5759">
                <a:alpha val="40000"/>
              </a:srgbClr>
            </a:glow>
          </a:effectLst>
        </p:spPr>
      </p:pic>
      <p:pic>
        <p:nvPicPr>
          <p:cNvPr id="15" name="Picture 14" descr="A picture containing indoor, floor, cluttered, messy&#10;&#10;Description automatically generated">
            <a:extLst>
              <a:ext uri="{FF2B5EF4-FFF2-40B4-BE49-F238E27FC236}">
                <a16:creationId xmlns:a16="http://schemas.microsoft.com/office/drawing/2014/main" id="{C6A113EE-CD90-4BDA-A14A-E2F68B46F6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58467" y="431906"/>
            <a:ext cx="1841216" cy="940174"/>
          </a:xfrm>
          <a:prstGeom prst="rect">
            <a:avLst/>
          </a:prstGeom>
          <a:effectLst>
            <a:glow rad="127000">
              <a:srgbClr val="EF5759"/>
            </a:glow>
          </a:effectLst>
        </p:spPr>
      </p:pic>
      <p:pic>
        <p:nvPicPr>
          <p:cNvPr id="18" name="Picture 17" descr="Map&#10;&#10;Description automatically generated">
            <a:extLst>
              <a:ext uri="{FF2B5EF4-FFF2-40B4-BE49-F238E27FC236}">
                <a16:creationId xmlns:a16="http://schemas.microsoft.com/office/drawing/2014/main" id="{DBA49BF2-F4F1-46F6-8AF8-795AA747C2F6}"/>
              </a:ext>
            </a:extLst>
          </p:cNvPr>
          <p:cNvPicPr>
            <a:picLocks noChangeAspect="1"/>
          </p:cNvPicPr>
          <p:nvPr/>
        </p:nvPicPr>
        <p:blipFill>
          <a:blip r:embed="rId5"/>
          <a:stretch>
            <a:fillRect/>
          </a:stretch>
        </p:blipFill>
        <p:spPr>
          <a:xfrm>
            <a:off x="3874380" y="1724743"/>
            <a:ext cx="1576896" cy="1486857"/>
          </a:xfrm>
          <a:prstGeom prst="rect">
            <a:avLst/>
          </a:prstGeom>
          <a:effectLst>
            <a:glow rad="127000">
              <a:schemeClr val="tx1"/>
            </a:glow>
          </a:effectLst>
        </p:spPr>
      </p:pic>
      <p:pic>
        <p:nvPicPr>
          <p:cNvPr id="19" name="Picture 8" descr="Extreme rainfall events are rising in the Himalayas – and so is the  likelihood of flash floods">
            <a:extLst>
              <a:ext uri="{FF2B5EF4-FFF2-40B4-BE49-F238E27FC236}">
                <a16:creationId xmlns:a16="http://schemas.microsoft.com/office/drawing/2014/main" id="{1676514A-7767-4736-BB9A-649295A4186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50388" y="1976112"/>
            <a:ext cx="2057371" cy="794471"/>
          </a:xfrm>
          <a:prstGeom prst="rect">
            <a:avLst/>
          </a:prstGeom>
          <a:noFill/>
          <a:effectLst>
            <a:glow rad="127000">
              <a:schemeClr val="tx1"/>
            </a:glow>
          </a:effectLst>
          <a:extLst>
            <a:ext uri="{909E8E84-426E-40DD-AFC4-6F175D3DCCD1}">
              <a14:hiddenFill xmlns:a14="http://schemas.microsoft.com/office/drawing/2010/main">
                <a:solidFill>
                  <a:srgbClr val="FFFFFF"/>
                </a:solidFill>
              </a14:hiddenFill>
            </a:ext>
          </a:extLst>
        </p:spPr>
      </p:pic>
      <p:pic>
        <p:nvPicPr>
          <p:cNvPr id="21" name="Picture 20" descr="A person washing clothes in a river&#10;&#10;Description automatically generated with low confidence">
            <a:extLst>
              <a:ext uri="{FF2B5EF4-FFF2-40B4-BE49-F238E27FC236}">
                <a16:creationId xmlns:a16="http://schemas.microsoft.com/office/drawing/2014/main" id="{B0D363AF-FFFD-43CE-A7CD-74E794334633}"/>
              </a:ext>
            </a:extLst>
          </p:cNvPr>
          <p:cNvPicPr>
            <a:picLocks noChangeAspect="1"/>
          </p:cNvPicPr>
          <p:nvPr/>
        </p:nvPicPr>
        <p:blipFill>
          <a:blip r:embed="rId7"/>
          <a:stretch>
            <a:fillRect/>
          </a:stretch>
        </p:blipFill>
        <p:spPr>
          <a:xfrm>
            <a:off x="3943428" y="3464382"/>
            <a:ext cx="1523605" cy="1289204"/>
          </a:xfrm>
          <a:prstGeom prst="rect">
            <a:avLst/>
          </a:prstGeom>
          <a:effectLst>
            <a:glow rad="127000">
              <a:srgbClr val="EF5759"/>
            </a:glow>
          </a:effectLst>
        </p:spPr>
      </p:pic>
      <p:pic>
        <p:nvPicPr>
          <p:cNvPr id="22" name="Picture 2" descr="Low Cost Feminine Hygiene in Rural India | The ...">
            <a:extLst>
              <a:ext uri="{FF2B5EF4-FFF2-40B4-BE49-F238E27FC236}">
                <a16:creationId xmlns:a16="http://schemas.microsoft.com/office/drawing/2014/main" id="{4DCA1342-8E75-4674-B671-0435197152F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85435" y="3343492"/>
            <a:ext cx="1841217" cy="1378970"/>
          </a:xfrm>
          <a:prstGeom prst="rect">
            <a:avLst/>
          </a:prstGeom>
          <a:noFill/>
          <a:effectLst>
            <a:glow rad="127000">
              <a:srgbClr val="EF5759"/>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6502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AB5642D-E3AE-4E5E-8A38-3BC9412951E1}"/>
              </a:ext>
            </a:extLst>
          </p:cNvPr>
          <p:cNvSpPr>
            <a:spLocks noGrp="1"/>
          </p:cNvSpPr>
          <p:nvPr>
            <p:ph type="ftr" sz="quarter" idx="4294967295"/>
          </p:nvPr>
        </p:nvSpPr>
        <p:spPr/>
        <p:txBody>
          <a:bodyPr/>
          <a:lstStyle/>
          <a:p>
            <a:endParaRPr lang="en-US"/>
          </a:p>
        </p:txBody>
      </p:sp>
      <p:sp>
        <p:nvSpPr>
          <p:cNvPr id="6" name="TextBox 5">
            <a:extLst>
              <a:ext uri="{FF2B5EF4-FFF2-40B4-BE49-F238E27FC236}">
                <a16:creationId xmlns:a16="http://schemas.microsoft.com/office/drawing/2014/main" id="{EF1B73FC-06C7-4B35-AAF4-B34DBA3CF538}"/>
              </a:ext>
            </a:extLst>
          </p:cNvPr>
          <p:cNvSpPr txBox="1"/>
          <p:nvPr/>
        </p:nvSpPr>
        <p:spPr>
          <a:xfrm>
            <a:off x="1225848" y="1348614"/>
            <a:ext cx="3485129" cy="2587960"/>
          </a:xfrm>
          <a:prstGeom prst="rect">
            <a:avLst/>
          </a:prstGeom>
        </p:spPr>
        <p:txBody>
          <a:bodyPr vert="horz" lIns="68580" tIns="34290" rIns="68580" bIns="34290" rtlCol="0" anchor="t">
            <a:normAutofit/>
          </a:bodyPr>
          <a:lstStyle/>
          <a:p>
            <a:pPr marL="771525" lvl="2" indent="-171450">
              <a:lnSpc>
                <a:spcPct val="110000"/>
              </a:lnSpc>
              <a:spcAft>
                <a:spcPts val="450"/>
              </a:spcAft>
              <a:buClr>
                <a:schemeClr val="accent1"/>
              </a:buClr>
              <a:buSzPct val="100000"/>
              <a:buFont typeface="Arial" panose="020B0604020202020204" pitchFamily="34" charset="0"/>
              <a:buChar char="•"/>
            </a:pPr>
            <a:endParaRPr lang="en-US" sz="1125"/>
          </a:p>
          <a:p>
            <a:pPr indent="-171450">
              <a:lnSpc>
                <a:spcPct val="110000"/>
              </a:lnSpc>
              <a:spcAft>
                <a:spcPts val="450"/>
              </a:spcAft>
              <a:buClr>
                <a:schemeClr val="accent1"/>
              </a:buClr>
              <a:buSzPct val="100000"/>
              <a:buFont typeface="Arial" panose="020B0604020202020204" pitchFamily="34" charset="0"/>
              <a:buChar char="•"/>
            </a:pPr>
            <a:endParaRPr lang="en-US" sz="1125"/>
          </a:p>
        </p:txBody>
      </p:sp>
      <p:sp>
        <p:nvSpPr>
          <p:cNvPr id="7" name="Rectangle 6">
            <a:extLst>
              <a:ext uri="{FF2B5EF4-FFF2-40B4-BE49-F238E27FC236}">
                <a16:creationId xmlns:a16="http://schemas.microsoft.com/office/drawing/2014/main" id="{6C3EF5E1-2FBF-462E-BD57-2F73C82949F7}"/>
              </a:ext>
            </a:extLst>
          </p:cNvPr>
          <p:cNvSpPr/>
          <p:nvPr/>
        </p:nvSpPr>
        <p:spPr>
          <a:xfrm>
            <a:off x="1233146" y="147194"/>
            <a:ext cx="6308018" cy="600164"/>
          </a:xfrm>
          <a:prstGeom prst="rect">
            <a:avLst/>
          </a:prstGeom>
        </p:spPr>
        <p:txBody>
          <a:bodyPr wrap="square">
            <a:spAutoFit/>
          </a:bodyPr>
          <a:lstStyle/>
          <a:p>
            <a:pPr defTabSz="685800">
              <a:buClrTx/>
              <a:defRPr/>
            </a:pPr>
            <a:r>
              <a:rPr lang="en-US" sz="3200" b="1" kern="1200" dirty="0">
                <a:solidFill>
                  <a:srgbClr val="172B4D"/>
                </a:solidFill>
                <a:latin typeface="Calibri" panose="020F0502020204030204"/>
                <a:ea typeface="+mn-ea"/>
                <a:cs typeface="+mn-cs"/>
              </a:rPr>
              <a:t>Checkpoint 1: Impact Opportunity</a:t>
            </a:r>
            <a:endParaRPr lang="en-US" sz="1600" i="1" kern="1200" dirty="0">
              <a:solidFill>
                <a:prstClr val="black"/>
              </a:solidFill>
              <a:latin typeface="Calibri" panose="020F0502020204030204"/>
              <a:ea typeface="+mn-ea"/>
              <a:cs typeface="+mn-cs"/>
            </a:endParaRPr>
          </a:p>
        </p:txBody>
      </p:sp>
      <p:sp>
        <p:nvSpPr>
          <p:cNvPr id="10" name="TextBox 9">
            <a:extLst>
              <a:ext uri="{FF2B5EF4-FFF2-40B4-BE49-F238E27FC236}">
                <a16:creationId xmlns:a16="http://schemas.microsoft.com/office/drawing/2014/main" id="{411AA79A-85C7-4A0C-BDA6-BB4EB26D625E}"/>
              </a:ext>
            </a:extLst>
          </p:cNvPr>
          <p:cNvSpPr txBox="1"/>
          <p:nvPr/>
        </p:nvSpPr>
        <p:spPr>
          <a:xfrm>
            <a:off x="1128656" y="875959"/>
            <a:ext cx="6692304" cy="3724096"/>
          </a:xfrm>
          <a:prstGeom prst="rect">
            <a:avLst/>
          </a:prstGeom>
          <a:noFill/>
        </p:spPr>
        <p:txBody>
          <a:bodyPr wrap="square">
            <a:spAutoFit/>
          </a:bodyPr>
          <a:lstStyle/>
          <a:p>
            <a:pPr lvl="1"/>
            <a:r>
              <a:rPr lang="en-US" sz="2000" b="1" dirty="0">
                <a:solidFill>
                  <a:srgbClr val="FF0000"/>
                </a:solidFill>
              </a:rPr>
              <a:t>Select your challenge.</a:t>
            </a:r>
            <a:endParaRPr lang="en-US" sz="1800" b="1" dirty="0">
              <a:solidFill>
                <a:srgbClr val="FF0000"/>
              </a:solidFill>
            </a:endParaRPr>
          </a:p>
          <a:p>
            <a:endParaRPr lang="en-US" sz="1200" dirty="0"/>
          </a:p>
          <a:p>
            <a:r>
              <a:rPr lang="en-US" sz="1200" dirty="0"/>
              <a:t>Develop an agile &amp; transparent network for connecting supplies and aid to flood damaged communities in need. To create a decentralized system that collect needed supplies from local resources and crowd funding efforts and distributes these resources to flood victims.</a:t>
            </a:r>
          </a:p>
          <a:p>
            <a:pPr lvl="1"/>
            <a:endParaRPr lang="en-US" sz="2000" b="1" dirty="0">
              <a:solidFill>
                <a:srgbClr val="FF0000"/>
              </a:solidFill>
            </a:endParaRPr>
          </a:p>
          <a:p>
            <a:pPr lvl="1"/>
            <a:r>
              <a:rPr lang="en-US" sz="2000" b="1" dirty="0">
                <a:solidFill>
                  <a:srgbClr val="FF0000"/>
                </a:solidFill>
              </a:rPr>
              <a:t>Define the scope of problem</a:t>
            </a:r>
          </a:p>
          <a:p>
            <a:r>
              <a:rPr lang="en-US" sz="1200" dirty="0"/>
              <a:t>For our summer project, we are limiting the POC to </a:t>
            </a:r>
            <a:r>
              <a:rPr lang="en-IN" sz="1200" dirty="0"/>
              <a:t>Uttarakhand</a:t>
            </a:r>
            <a:r>
              <a:rPr lang="en-IN" sz="2800" dirty="0"/>
              <a:t> </a:t>
            </a:r>
            <a:r>
              <a:rPr lang="en-IN" sz="1200" dirty="0"/>
              <a:t>flood victims</a:t>
            </a:r>
            <a:r>
              <a:rPr lang="en-US" sz="1200" dirty="0"/>
              <a:t> .Supplies collected and purchased to be picked up by transportation volunteers who will transport food supplies to agreed upon drop off point .</a:t>
            </a:r>
          </a:p>
          <a:p>
            <a:pPr lvl="1"/>
            <a:endParaRPr lang="en-US" sz="2000" b="1" dirty="0">
              <a:solidFill>
                <a:srgbClr val="FF0000"/>
              </a:solidFill>
            </a:endParaRPr>
          </a:p>
          <a:p>
            <a:pPr lvl="1"/>
            <a:r>
              <a:rPr lang="en-US" sz="2000" b="1" dirty="0">
                <a:solidFill>
                  <a:srgbClr val="FF0000"/>
                </a:solidFill>
              </a:rPr>
              <a:t>Why is blockchain needed to solve this problem</a:t>
            </a:r>
          </a:p>
          <a:p>
            <a:endParaRPr lang="en-US" sz="1200" dirty="0"/>
          </a:p>
          <a:p>
            <a:r>
              <a:rPr lang="en-US" sz="1200" dirty="0"/>
              <a:t>A supply chain model has been determined to be the best way to initiate, track and deliver supplies. </a:t>
            </a:r>
          </a:p>
        </p:txBody>
      </p:sp>
      <p:sp>
        <p:nvSpPr>
          <p:cNvPr id="11" name="TextBox 10">
            <a:extLst>
              <a:ext uri="{FF2B5EF4-FFF2-40B4-BE49-F238E27FC236}">
                <a16:creationId xmlns:a16="http://schemas.microsoft.com/office/drawing/2014/main" id="{9D776F6C-527A-4909-92FC-800DF1B2C918}"/>
              </a:ext>
            </a:extLst>
          </p:cNvPr>
          <p:cNvSpPr txBox="1"/>
          <p:nvPr/>
        </p:nvSpPr>
        <p:spPr>
          <a:xfrm>
            <a:off x="3483066" y="676333"/>
            <a:ext cx="2455817" cy="253916"/>
          </a:xfrm>
          <a:prstGeom prst="rect">
            <a:avLst/>
          </a:prstGeom>
          <a:noFill/>
        </p:spPr>
        <p:txBody>
          <a:bodyPr wrap="square" rtlCol="0">
            <a:spAutoFit/>
          </a:bodyPr>
          <a:lstStyle/>
          <a:p>
            <a:r>
              <a:rPr lang="en-US" sz="1050" b="1" u="sng" dirty="0"/>
              <a:t>Giving Chain - Uttarakhand </a:t>
            </a:r>
          </a:p>
        </p:txBody>
      </p:sp>
    </p:spTree>
    <p:extLst>
      <p:ext uri="{BB962C8B-B14F-4D97-AF65-F5344CB8AC3E}">
        <p14:creationId xmlns:p14="http://schemas.microsoft.com/office/powerpoint/2010/main" val="301788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41732" y="0"/>
            <a:ext cx="6577013" cy="838200"/>
          </a:xfrm>
        </p:spPr>
        <p:txBody>
          <a:bodyPr/>
          <a:lstStyle/>
          <a:p>
            <a:pPr algn="ctr"/>
            <a:r>
              <a:rPr lang="en-IN" dirty="0"/>
              <a:t>Impact Opportunity</a:t>
            </a:r>
          </a:p>
        </p:txBody>
      </p:sp>
      <p:sp>
        <p:nvSpPr>
          <p:cNvPr id="4" name="Footer Placeholder 3"/>
          <p:cNvSpPr>
            <a:spLocks noGrp="1"/>
          </p:cNvSpPr>
          <p:nvPr>
            <p:ph type="ftr" sz="quarter" idx="4294967295"/>
          </p:nvPr>
        </p:nvSpPr>
        <p:spPr/>
        <p:txBody>
          <a:bodyPr/>
          <a:lstStyle/>
          <a:p>
            <a:endParaRPr lang="en-US"/>
          </a:p>
        </p:txBody>
      </p:sp>
      <p:pic>
        <p:nvPicPr>
          <p:cNvPr id="3080" name="Picture 8" descr="Extreme rainfall events are rising in the Himalayas – and so is the  likelihood of flash floo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423" y="655184"/>
            <a:ext cx="8689491" cy="251664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Avadam\Downloads\pic-4-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424" y="655184"/>
            <a:ext cx="8724107" cy="3636862"/>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vadam\Downloads\Uttarakand_Rescue_PTI_09022021_12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424" y="370569"/>
            <a:ext cx="8782020" cy="4111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2093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80"/>
                                        </p:tgtEl>
                                        <p:attrNameLst>
                                          <p:attrName>style.visibility</p:attrName>
                                        </p:attrNameLst>
                                      </p:cBhvr>
                                      <p:to>
                                        <p:strVal val="visible"/>
                                      </p:to>
                                    </p:set>
                                    <p:animEffect transition="in" filter="fade">
                                      <p:cBhvr>
                                        <p:cTn id="7" dur="1000"/>
                                        <p:tgtEl>
                                          <p:spTgt spid="3080"/>
                                        </p:tgtEl>
                                      </p:cBhvr>
                                    </p:animEffect>
                                    <p:anim calcmode="lin" valueType="num">
                                      <p:cBhvr>
                                        <p:cTn id="8" dur="1000" fill="hold"/>
                                        <p:tgtEl>
                                          <p:spTgt spid="3080"/>
                                        </p:tgtEl>
                                        <p:attrNameLst>
                                          <p:attrName>ppt_x</p:attrName>
                                        </p:attrNameLst>
                                      </p:cBhvr>
                                      <p:tavLst>
                                        <p:tav tm="0">
                                          <p:val>
                                            <p:strVal val="#ppt_x"/>
                                          </p:val>
                                        </p:tav>
                                        <p:tav tm="100000">
                                          <p:val>
                                            <p:strVal val="#ppt_x"/>
                                          </p:val>
                                        </p:tav>
                                      </p:tavLst>
                                    </p:anim>
                                    <p:anim calcmode="lin" valueType="num">
                                      <p:cBhvr>
                                        <p:cTn id="9" dur="1000" fill="hold"/>
                                        <p:tgtEl>
                                          <p:spTgt spid="308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wipe(down)">
                                      <p:cBhvr>
                                        <p:cTn id="14" dur="5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051"/>
                                        </p:tgtEl>
                                        <p:attrNameLst>
                                          <p:attrName>style.visibility</p:attrName>
                                        </p:attrNameLst>
                                      </p:cBhvr>
                                      <p:to>
                                        <p:strVal val="visible"/>
                                      </p:to>
                                    </p:set>
                                    <p:animEffect transition="in" filter="fade">
                                      <p:cBhvr>
                                        <p:cTn id="19" dur="1000"/>
                                        <p:tgtEl>
                                          <p:spTgt spid="2051"/>
                                        </p:tgtEl>
                                      </p:cBhvr>
                                    </p:animEffect>
                                    <p:anim calcmode="lin" valueType="num">
                                      <p:cBhvr>
                                        <p:cTn id="20" dur="1000" fill="hold"/>
                                        <p:tgtEl>
                                          <p:spTgt spid="2051"/>
                                        </p:tgtEl>
                                        <p:attrNameLst>
                                          <p:attrName>ppt_x</p:attrName>
                                        </p:attrNameLst>
                                      </p:cBhvr>
                                      <p:tavLst>
                                        <p:tav tm="0">
                                          <p:val>
                                            <p:strVal val="#ppt_x"/>
                                          </p:val>
                                        </p:tav>
                                        <p:tav tm="100000">
                                          <p:val>
                                            <p:strVal val="#ppt_x"/>
                                          </p:val>
                                        </p:tav>
                                      </p:tavLst>
                                    </p:anim>
                                    <p:anim calcmode="lin" valueType="num">
                                      <p:cBhvr>
                                        <p:cTn id="21"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AB5642D-E3AE-4E5E-8A38-3BC9412951E1}"/>
              </a:ext>
            </a:extLst>
          </p:cNvPr>
          <p:cNvSpPr>
            <a:spLocks noGrp="1"/>
          </p:cNvSpPr>
          <p:nvPr>
            <p:ph type="ftr" sz="quarter" idx="4294967295"/>
          </p:nvPr>
        </p:nvSpPr>
        <p:spPr/>
        <p:txBody>
          <a:bodyPr/>
          <a:lstStyle/>
          <a:p>
            <a:endParaRPr lang="en-US"/>
          </a:p>
        </p:txBody>
      </p:sp>
      <p:sp>
        <p:nvSpPr>
          <p:cNvPr id="6" name="TextBox 5">
            <a:extLst>
              <a:ext uri="{FF2B5EF4-FFF2-40B4-BE49-F238E27FC236}">
                <a16:creationId xmlns:a16="http://schemas.microsoft.com/office/drawing/2014/main" id="{EF1B73FC-06C7-4B35-AAF4-B34DBA3CF538}"/>
              </a:ext>
            </a:extLst>
          </p:cNvPr>
          <p:cNvSpPr txBox="1"/>
          <p:nvPr/>
        </p:nvSpPr>
        <p:spPr>
          <a:xfrm>
            <a:off x="1225848" y="1348614"/>
            <a:ext cx="3485129" cy="2587960"/>
          </a:xfrm>
          <a:prstGeom prst="rect">
            <a:avLst/>
          </a:prstGeom>
        </p:spPr>
        <p:txBody>
          <a:bodyPr vert="horz" lIns="68580" tIns="34290" rIns="68580" bIns="34290" rtlCol="0" anchor="t">
            <a:normAutofit/>
          </a:bodyPr>
          <a:lstStyle/>
          <a:p>
            <a:pPr marL="771525" lvl="2" indent="-171450">
              <a:lnSpc>
                <a:spcPct val="110000"/>
              </a:lnSpc>
              <a:spcAft>
                <a:spcPts val="450"/>
              </a:spcAft>
              <a:buClr>
                <a:schemeClr val="accent1"/>
              </a:buClr>
              <a:buSzPct val="100000"/>
              <a:buFont typeface="Arial" panose="020B0604020202020204" pitchFamily="34" charset="0"/>
              <a:buChar char="•"/>
            </a:pPr>
            <a:endParaRPr lang="en-US" sz="1125"/>
          </a:p>
          <a:p>
            <a:pPr indent="-171450">
              <a:lnSpc>
                <a:spcPct val="110000"/>
              </a:lnSpc>
              <a:spcAft>
                <a:spcPts val="450"/>
              </a:spcAft>
              <a:buClr>
                <a:schemeClr val="accent1"/>
              </a:buClr>
              <a:buSzPct val="100000"/>
              <a:buFont typeface="Arial" panose="020B0604020202020204" pitchFamily="34" charset="0"/>
              <a:buChar char="•"/>
            </a:pPr>
            <a:endParaRPr lang="en-US" sz="1125"/>
          </a:p>
        </p:txBody>
      </p:sp>
      <p:sp>
        <p:nvSpPr>
          <p:cNvPr id="7" name="Rectangle 6">
            <a:extLst>
              <a:ext uri="{FF2B5EF4-FFF2-40B4-BE49-F238E27FC236}">
                <a16:creationId xmlns:a16="http://schemas.microsoft.com/office/drawing/2014/main" id="{6C3EF5E1-2FBF-462E-BD57-2F73C82949F7}"/>
              </a:ext>
            </a:extLst>
          </p:cNvPr>
          <p:cNvSpPr/>
          <p:nvPr/>
        </p:nvSpPr>
        <p:spPr>
          <a:xfrm>
            <a:off x="1233146" y="147194"/>
            <a:ext cx="6308018" cy="600164"/>
          </a:xfrm>
          <a:prstGeom prst="rect">
            <a:avLst/>
          </a:prstGeom>
        </p:spPr>
        <p:txBody>
          <a:bodyPr wrap="square">
            <a:spAutoFit/>
          </a:bodyPr>
          <a:lstStyle/>
          <a:p>
            <a:pPr defTabSz="685800">
              <a:buClrTx/>
              <a:defRPr/>
            </a:pPr>
            <a:r>
              <a:rPr lang="en-US" sz="3200" b="1" kern="1200" dirty="0">
                <a:solidFill>
                  <a:srgbClr val="172B4D"/>
                </a:solidFill>
                <a:latin typeface="Calibri" panose="020F0502020204030204"/>
                <a:ea typeface="+mn-ea"/>
                <a:cs typeface="+mn-cs"/>
              </a:rPr>
              <a:t>Checkpoint 1: Impact Opportunity</a:t>
            </a:r>
            <a:endParaRPr lang="en-US" sz="1600" i="1" kern="1200" dirty="0">
              <a:solidFill>
                <a:prstClr val="black"/>
              </a:solidFill>
              <a:latin typeface="Calibri" panose="020F0502020204030204"/>
              <a:ea typeface="+mn-ea"/>
              <a:cs typeface="+mn-cs"/>
            </a:endParaRPr>
          </a:p>
        </p:txBody>
      </p:sp>
      <p:sp>
        <p:nvSpPr>
          <p:cNvPr id="11" name="TextBox 10">
            <a:extLst>
              <a:ext uri="{FF2B5EF4-FFF2-40B4-BE49-F238E27FC236}">
                <a16:creationId xmlns:a16="http://schemas.microsoft.com/office/drawing/2014/main" id="{9D776F6C-527A-4909-92FC-800DF1B2C918}"/>
              </a:ext>
            </a:extLst>
          </p:cNvPr>
          <p:cNvSpPr txBox="1"/>
          <p:nvPr/>
        </p:nvSpPr>
        <p:spPr>
          <a:xfrm>
            <a:off x="3483066" y="676333"/>
            <a:ext cx="2455817" cy="415498"/>
          </a:xfrm>
          <a:prstGeom prst="rect">
            <a:avLst/>
          </a:prstGeom>
          <a:noFill/>
        </p:spPr>
        <p:txBody>
          <a:bodyPr wrap="square" rtlCol="0">
            <a:spAutoFit/>
          </a:bodyPr>
          <a:lstStyle/>
          <a:p>
            <a:r>
              <a:rPr lang="en-US" sz="1050" b="1" u="sng" dirty="0"/>
              <a:t>Giving Chain - India Women </a:t>
            </a:r>
          </a:p>
          <a:p>
            <a:r>
              <a:rPr lang="en-US" sz="1050" b="1" u="sng" dirty="0"/>
              <a:t> </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843" y="1023403"/>
            <a:ext cx="5543954" cy="311691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8842" y="1023403"/>
            <a:ext cx="6246408" cy="3404388"/>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21595" y="967605"/>
            <a:ext cx="4075438" cy="4076734"/>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842" y="1023403"/>
            <a:ext cx="2582753" cy="2196085"/>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8843" y="3219488"/>
            <a:ext cx="2582751" cy="1890716"/>
          </a:xfrm>
          <a:prstGeom prst="rect">
            <a:avLst/>
          </a:prstGeom>
        </p:spPr>
      </p:pic>
    </p:spTree>
    <p:extLst>
      <p:ext uri="{BB962C8B-B14F-4D97-AF65-F5344CB8AC3E}">
        <p14:creationId xmlns:p14="http://schemas.microsoft.com/office/powerpoint/2010/main" val="103536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6A22AC-DDD0-472B-A43D-7484B297921A}"/>
              </a:ext>
            </a:extLst>
          </p:cNvPr>
          <p:cNvSpPr txBox="1"/>
          <p:nvPr/>
        </p:nvSpPr>
        <p:spPr>
          <a:xfrm>
            <a:off x="2296085" y="455843"/>
            <a:ext cx="4572000" cy="307777"/>
          </a:xfrm>
          <a:prstGeom prst="rect">
            <a:avLst/>
          </a:prstGeom>
          <a:noFill/>
        </p:spPr>
        <p:txBody>
          <a:bodyPr wrap="square">
            <a:spAutoFit/>
          </a:bodyPr>
          <a:lstStyle/>
          <a:p>
            <a:r>
              <a:rPr lang="en-US" sz="1400" b="1" dirty="0">
                <a:solidFill>
                  <a:srgbClr val="EF5759"/>
                </a:solidFill>
              </a:rPr>
              <a:t>Giving Chain need a PM (Project Manager)</a:t>
            </a:r>
          </a:p>
        </p:txBody>
      </p:sp>
      <p:sp>
        <p:nvSpPr>
          <p:cNvPr id="3" name="TextBox 2">
            <a:extLst>
              <a:ext uri="{FF2B5EF4-FFF2-40B4-BE49-F238E27FC236}">
                <a16:creationId xmlns:a16="http://schemas.microsoft.com/office/drawing/2014/main" id="{CFAB30E5-108E-4496-95D7-B8E3BEAB65A6}"/>
              </a:ext>
            </a:extLst>
          </p:cNvPr>
          <p:cNvSpPr txBox="1"/>
          <p:nvPr/>
        </p:nvSpPr>
        <p:spPr>
          <a:xfrm>
            <a:off x="1124967" y="961375"/>
            <a:ext cx="6692850" cy="2462213"/>
          </a:xfrm>
          <a:prstGeom prst="rect">
            <a:avLst/>
          </a:prstGeom>
          <a:noFill/>
        </p:spPr>
        <p:txBody>
          <a:bodyPr wrap="square" rtlCol="0">
            <a:spAutoFit/>
          </a:bodyPr>
          <a:lstStyle/>
          <a:p>
            <a:r>
              <a:rPr lang="en-US" dirty="0"/>
              <a:t>Each project needs to start with a project manager who has dual roles as the manager of the business flow and as the administrator for the technical registration. </a:t>
            </a:r>
          </a:p>
          <a:p>
            <a:endParaRPr lang="en-US" dirty="0"/>
          </a:p>
          <a:p>
            <a:r>
              <a:rPr lang="en-US" dirty="0">
                <a:solidFill>
                  <a:srgbClr val="EF4445"/>
                </a:solidFill>
              </a:rPr>
              <a:t>What is a project manager do?</a:t>
            </a:r>
          </a:p>
          <a:p>
            <a:endParaRPr lang="en-US" dirty="0"/>
          </a:p>
          <a:p>
            <a:r>
              <a:rPr lang="en-US" dirty="0"/>
              <a:t>In the broadest sense, project managers (PMs) are </a:t>
            </a:r>
            <a:r>
              <a:rPr lang="en-US" b="1" dirty="0"/>
              <a:t>responsible for </a:t>
            </a:r>
          </a:p>
          <a:p>
            <a:pPr marL="285750" indent="-285750">
              <a:buFont typeface="Arial" pitchFamily="34" charset="0"/>
              <a:buChar char="•"/>
            </a:pPr>
            <a:r>
              <a:rPr lang="en-US" b="1" dirty="0"/>
              <a:t>Planning</a:t>
            </a:r>
          </a:p>
          <a:p>
            <a:pPr marL="285750" indent="-285750">
              <a:buFont typeface="Arial" pitchFamily="34" charset="0"/>
              <a:buChar char="•"/>
            </a:pPr>
            <a:r>
              <a:rPr lang="en-US" b="1" dirty="0"/>
              <a:t>Organizing the registrations </a:t>
            </a:r>
          </a:p>
          <a:p>
            <a:pPr marL="285750" indent="-285750">
              <a:buFont typeface="Arial" pitchFamily="34" charset="0"/>
              <a:buChar char="•"/>
            </a:pPr>
            <a:r>
              <a:rPr lang="en-US" b="1" dirty="0"/>
              <a:t>and directing the completion of specific projects.</a:t>
            </a:r>
            <a:endParaRPr lang="en-US" dirty="0"/>
          </a:p>
          <a:p>
            <a:endParaRPr lang="en-US" dirty="0"/>
          </a:p>
        </p:txBody>
      </p:sp>
    </p:spTree>
    <p:extLst>
      <p:ext uri="{BB962C8B-B14F-4D97-AF65-F5344CB8AC3E}">
        <p14:creationId xmlns:p14="http://schemas.microsoft.com/office/powerpoint/2010/main" val="924105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5">
            <a:extLst>
              <a:ext uri="{FF2B5EF4-FFF2-40B4-BE49-F238E27FC236}">
                <a16:creationId xmlns:a16="http://schemas.microsoft.com/office/drawing/2014/main" id="{A57F9773-64BA-4EF1-B8CB-2E68B6394E55}"/>
              </a:ext>
            </a:extLst>
          </p:cNvPr>
          <p:cNvSpPr txBox="1">
            <a:spLocks/>
          </p:cNvSpPr>
          <p:nvPr/>
        </p:nvSpPr>
        <p:spPr>
          <a:xfrm>
            <a:off x="639630" y="1957401"/>
            <a:ext cx="8098971" cy="2185214"/>
          </a:xfrm>
          <a:prstGeom prst="rect">
            <a:avLst/>
          </a:prstGeom>
          <a:no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200" b="1" i="1" dirty="0">
                <a:solidFill>
                  <a:srgbClr val="172B4D"/>
                </a:solidFill>
                <a:latin typeface="-apple-system"/>
              </a:rPr>
              <a:t>Antitrust Policy Antitrust Policy Notice:  link: </a:t>
            </a:r>
            <a:r>
              <a:rPr lang="en-US" sz="1200" b="1" i="1" dirty="0">
                <a:solidFill>
                  <a:srgbClr val="0052CC"/>
                </a:solidFill>
                <a:latin typeface="-apple-system"/>
                <a:hlinkClick r:id="rId2"/>
              </a:rPr>
              <a:t>https://www.linuxfoundation.org/antitrust-policy/</a:t>
            </a:r>
            <a:endParaRPr lang="en-US" sz="1200" b="1" dirty="0">
              <a:solidFill>
                <a:srgbClr val="172B4D"/>
              </a:solidFill>
              <a:latin typeface="-apple-system"/>
            </a:endParaRPr>
          </a:p>
          <a:p>
            <a:r>
              <a:rPr lang="en-US" sz="1200" b="1" i="1" dirty="0">
                <a:solidFill>
                  <a:schemeClr val="tx1"/>
                </a:solidFill>
                <a:latin typeface="-apple-system"/>
              </a:rPr>
              <a:t>Linux Foundation meetings involve participation by industry competitors, and it is the intention of the Linux Foundation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Examples of types of actions that are prohibited at Linux Foundation meetings and in connection with Linux Foundation activities are described in the Linux Foundation Antitrust Policy available at </a:t>
            </a:r>
            <a:r>
              <a:rPr lang="en-US" sz="1600" b="1" i="1" dirty="0">
                <a:solidFill>
                  <a:srgbClr val="0052CC"/>
                </a:solidFill>
                <a:latin typeface="-apple-system"/>
                <a:hlinkClick r:id="rId3"/>
              </a:rPr>
              <a:t>http://www.linuxfoundation.org/antitrust-policy</a:t>
            </a:r>
            <a:r>
              <a:rPr lang="en-US" sz="1600" b="1" i="1" dirty="0">
                <a:solidFill>
                  <a:srgbClr val="993366"/>
                </a:solidFill>
                <a:latin typeface="-apple-system"/>
              </a:rPr>
              <a:t>. </a:t>
            </a:r>
            <a:r>
              <a:rPr lang="en-US" sz="1200" b="1" i="1" dirty="0">
                <a:solidFill>
                  <a:schemeClr val="tx1"/>
                </a:solidFill>
                <a:latin typeface="-apple-system"/>
              </a:rPr>
              <a:t>If you have questions about these matters, please contact your company counsel, or if you are a member of the Linux Foundation, feel free to contact Andrew Updegrove of the firm of Gesmer Updegrove LLP, which provides legal counsel to the Linux Foundation.</a:t>
            </a:r>
            <a:br>
              <a:rPr lang="en-US" sz="1200" b="1" i="1" dirty="0">
                <a:solidFill>
                  <a:schemeClr val="tx1"/>
                </a:solidFill>
                <a:latin typeface="-apple-system"/>
              </a:rPr>
            </a:br>
            <a:endParaRPr lang="en-US" sz="1200" b="1" i="1" dirty="0">
              <a:solidFill>
                <a:schemeClr val="tx1"/>
              </a:solidFill>
              <a:latin typeface="-apple-system"/>
            </a:endParaRPr>
          </a:p>
          <a:p>
            <a:r>
              <a:rPr lang="en-US" sz="1200" b="1" i="1" dirty="0">
                <a:solidFill>
                  <a:srgbClr val="0052CC"/>
                </a:solidFill>
                <a:latin typeface="-apple-system"/>
                <a:hlinkClick r:id="rId4"/>
              </a:rPr>
              <a:t>Code of Conduct</a:t>
            </a:r>
            <a:r>
              <a:rPr lang="en-US" sz="1200" b="1" i="1" dirty="0">
                <a:solidFill>
                  <a:srgbClr val="172B4D"/>
                </a:solidFill>
                <a:latin typeface="-apple-system"/>
              </a:rPr>
              <a:t>   </a:t>
            </a:r>
            <a:r>
              <a:rPr lang="en-US" sz="1200" b="1" dirty="0">
                <a:solidFill>
                  <a:srgbClr val="172B4D"/>
                </a:solidFill>
                <a:latin typeface="-apple-system"/>
              </a:rPr>
              <a:t>Code of conduct link: </a:t>
            </a:r>
            <a:r>
              <a:rPr lang="en-US" sz="1200" b="1" dirty="0">
                <a:solidFill>
                  <a:srgbClr val="0052CC"/>
                </a:solidFill>
                <a:latin typeface="-apple-system"/>
                <a:hlinkClick r:id="rId4"/>
              </a:rPr>
              <a:t>Hyperledger Code of Conduct</a:t>
            </a:r>
            <a:endParaRPr lang="en-US" sz="1200" b="1" dirty="0">
              <a:solidFill>
                <a:srgbClr val="172B4D"/>
              </a:solidFill>
              <a:latin typeface="-apple-system"/>
            </a:endParaRPr>
          </a:p>
        </p:txBody>
      </p:sp>
      <p:pic>
        <p:nvPicPr>
          <p:cNvPr id="4" name="Picture 3" descr="A picture containing polygon&#10;&#10;Description automatically generated">
            <a:extLst>
              <a:ext uri="{FF2B5EF4-FFF2-40B4-BE49-F238E27FC236}">
                <a16:creationId xmlns:a16="http://schemas.microsoft.com/office/drawing/2014/main" id="{69FC4EBD-44B9-41EC-AAD4-F6D0DD8FB219}"/>
              </a:ext>
            </a:extLst>
          </p:cNvPr>
          <p:cNvPicPr>
            <a:picLocks noChangeAspect="1"/>
          </p:cNvPicPr>
          <p:nvPr/>
        </p:nvPicPr>
        <p:blipFill>
          <a:blip r:embed="rId5"/>
          <a:stretch>
            <a:fillRect/>
          </a:stretch>
        </p:blipFill>
        <p:spPr>
          <a:xfrm>
            <a:off x="337832" y="311894"/>
            <a:ext cx="1377981" cy="1377981"/>
          </a:xfrm>
          <a:prstGeom prst="rect">
            <a:avLst/>
          </a:prstGeom>
        </p:spPr>
      </p:pic>
      <p:pic>
        <p:nvPicPr>
          <p:cNvPr id="1026" name="Picture 2" descr="Certified Hyperledger Fabric Administrator at The Linux ...">
            <a:extLst>
              <a:ext uri="{FF2B5EF4-FFF2-40B4-BE49-F238E27FC236}">
                <a16:creationId xmlns:a16="http://schemas.microsoft.com/office/drawing/2014/main" id="{E9DF7776-1F0D-4AB6-89E2-C51072E784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0792" y="184681"/>
            <a:ext cx="3071840" cy="1697937"/>
          </a:xfrm>
          <a:prstGeom prst="rect">
            <a:avLst/>
          </a:prstGeom>
          <a:noFill/>
          <a:extLst>
            <a:ext uri="{909E8E84-426E-40DD-AFC4-6F175D3DCCD1}">
              <a14:hiddenFill xmlns:a14="http://schemas.microsoft.com/office/drawing/2010/main">
                <a:solidFill>
                  <a:srgbClr val="FFFFFF"/>
                </a:solidFill>
              </a14:hiddenFill>
            </a:ext>
          </a:extLst>
        </p:spPr>
      </p:pic>
      <p:sp>
        <p:nvSpPr>
          <p:cNvPr id="5" name="Explosion: 8 Points 4">
            <a:extLst>
              <a:ext uri="{FF2B5EF4-FFF2-40B4-BE49-F238E27FC236}">
                <a16:creationId xmlns:a16="http://schemas.microsoft.com/office/drawing/2014/main" id="{CC6F26A7-9F47-4E27-BEB8-62F8A9379475}"/>
              </a:ext>
            </a:extLst>
          </p:cNvPr>
          <p:cNvSpPr/>
          <p:nvPr/>
        </p:nvSpPr>
        <p:spPr>
          <a:xfrm>
            <a:off x="2626086" y="196168"/>
            <a:ext cx="2770226" cy="1761233"/>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Meeting is being recorded !</a:t>
            </a:r>
          </a:p>
        </p:txBody>
      </p:sp>
    </p:spTree>
    <p:extLst>
      <p:ext uri="{BB962C8B-B14F-4D97-AF65-F5344CB8AC3E}">
        <p14:creationId xmlns:p14="http://schemas.microsoft.com/office/powerpoint/2010/main" val="202384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2113" y="249625"/>
            <a:ext cx="4892686" cy="473206"/>
          </a:xfrm>
          <a:prstGeom prst="rect">
            <a:avLst/>
          </a:prstGeom>
        </p:spPr>
        <p:txBody>
          <a:bodyPr wrap="none">
            <a:spAutoFit/>
          </a:bodyPr>
          <a:lstStyle/>
          <a:p>
            <a:r>
              <a:rPr lang="en-US" sz="2475" b="1" dirty="0">
                <a:solidFill>
                  <a:srgbClr val="172B4D"/>
                </a:solidFill>
              </a:rPr>
              <a:t>Checkpoint 2: Model Validation</a:t>
            </a:r>
            <a:endParaRPr lang="en-US" sz="2475" dirty="0"/>
          </a:p>
        </p:txBody>
      </p:sp>
      <p:sp>
        <p:nvSpPr>
          <p:cNvPr id="2" name="Rectangle 1"/>
          <p:cNvSpPr/>
          <p:nvPr/>
        </p:nvSpPr>
        <p:spPr>
          <a:xfrm>
            <a:off x="574951" y="856564"/>
            <a:ext cx="6223787" cy="577081"/>
          </a:xfrm>
          <a:prstGeom prst="rect">
            <a:avLst/>
          </a:prstGeom>
        </p:spPr>
        <p:txBody>
          <a:bodyPr wrap="square">
            <a:spAutoFit/>
          </a:bodyPr>
          <a:lstStyle/>
          <a:p>
            <a:pPr marL="160731" indent="-160731">
              <a:buFont typeface="Arial" panose="020B0604020202020204" pitchFamily="34" charset="0"/>
              <a:buChar char="•"/>
            </a:pPr>
            <a:r>
              <a:rPr lang="en-US" sz="1050" dirty="0"/>
              <a:t>Who are your </a:t>
            </a:r>
            <a:r>
              <a:rPr lang="en-US" sz="1050" b="1" dirty="0">
                <a:solidFill>
                  <a:srgbClr val="CC0099"/>
                </a:solidFill>
              </a:rPr>
              <a:t>clients/users? </a:t>
            </a:r>
            <a:r>
              <a:rPr lang="en-US" sz="1050" i="1" dirty="0"/>
              <a:t>Sketch your user.</a:t>
            </a:r>
          </a:p>
          <a:p>
            <a:pPr marL="160731" indent="-160731">
              <a:buFont typeface="Arial" panose="020B0604020202020204" pitchFamily="34" charset="0"/>
              <a:buChar char="•"/>
            </a:pPr>
            <a:r>
              <a:rPr lang="en-US" sz="1050" dirty="0"/>
              <a:t>What are their </a:t>
            </a:r>
            <a:r>
              <a:rPr lang="en-US" sz="1050" b="1" dirty="0">
                <a:solidFill>
                  <a:srgbClr val="FF0000"/>
                </a:solidFill>
              </a:rPr>
              <a:t>pain points</a:t>
            </a:r>
            <a:r>
              <a:rPr lang="en-US" sz="1050" dirty="0"/>
              <a:t>? How does your solution solve them? </a:t>
            </a:r>
          </a:p>
          <a:p>
            <a:pPr marL="160731" indent="-160731">
              <a:buFont typeface="Arial" panose="020B0604020202020204" pitchFamily="34" charset="0"/>
              <a:buChar char="•"/>
            </a:pPr>
            <a:r>
              <a:rPr lang="en-US" sz="1050" dirty="0"/>
              <a:t>Can it </a:t>
            </a:r>
            <a:r>
              <a:rPr lang="en-US" sz="1050" b="1" dirty="0">
                <a:solidFill>
                  <a:srgbClr val="00B050"/>
                </a:solidFill>
              </a:rPr>
              <a:t>be scaled</a:t>
            </a:r>
            <a:r>
              <a:rPr lang="en-US" sz="1050" dirty="0"/>
              <a:t>?</a:t>
            </a:r>
          </a:p>
        </p:txBody>
      </p:sp>
      <p:grpSp>
        <p:nvGrpSpPr>
          <p:cNvPr id="6" name="Group 5">
            <a:extLst>
              <a:ext uri="{FF2B5EF4-FFF2-40B4-BE49-F238E27FC236}">
                <a16:creationId xmlns:a16="http://schemas.microsoft.com/office/drawing/2014/main" id="{B674B6CF-5046-4748-91C7-FCB70E437DB3}"/>
              </a:ext>
            </a:extLst>
          </p:cNvPr>
          <p:cNvGrpSpPr/>
          <p:nvPr/>
        </p:nvGrpSpPr>
        <p:grpSpPr>
          <a:xfrm>
            <a:off x="756273" y="1472118"/>
            <a:ext cx="5029082" cy="732426"/>
            <a:chOff x="38891" y="0"/>
            <a:chExt cx="6705443" cy="976568"/>
          </a:xfrm>
        </p:grpSpPr>
        <p:sp>
          <p:nvSpPr>
            <p:cNvPr id="7" name="Arrow: Right 6">
              <a:extLst>
                <a:ext uri="{FF2B5EF4-FFF2-40B4-BE49-F238E27FC236}">
                  <a16:creationId xmlns:a16="http://schemas.microsoft.com/office/drawing/2014/main" id="{2F60F598-8557-469C-AB0B-28724F520D54}"/>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Arrow: Right 4">
              <a:extLst>
                <a:ext uri="{FF2B5EF4-FFF2-40B4-BE49-F238E27FC236}">
                  <a16:creationId xmlns:a16="http://schemas.microsoft.com/office/drawing/2014/main" id="{763D5C6F-B52C-40FF-B557-14860FAEFF6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Donors</a:t>
              </a:r>
            </a:p>
          </p:txBody>
        </p:sp>
      </p:grpSp>
      <p:grpSp>
        <p:nvGrpSpPr>
          <p:cNvPr id="9" name="Group 8">
            <a:extLst>
              <a:ext uri="{FF2B5EF4-FFF2-40B4-BE49-F238E27FC236}">
                <a16:creationId xmlns:a16="http://schemas.microsoft.com/office/drawing/2014/main" id="{1B7B4ABA-4B98-4B1F-B95E-A0531A7E0C3D}"/>
              </a:ext>
            </a:extLst>
          </p:cNvPr>
          <p:cNvGrpSpPr/>
          <p:nvPr/>
        </p:nvGrpSpPr>
        <p:grpSpPr>
          <a:xfrm>
            <a:off x="1789288" y="2206531"/>
            <a:ext cx="3405511" cy="732426"/>
            <a:chOff x="2134464" y="522238"/>
            <a:chExt cx="4540681" cy="976568"/>
          </a:xfrm>
        </p:grpSpPr>
        <p:sp>
          <p:nvSpPr>
            <p:cNvPr id="10" name="Arrow: Right 9">
              <a:extLst>
                <a:ext uri="{FF2B5EF4-FFF2-40B4-BE49-F238E27FC236}">
                  <a16:creationId xmlns:a16="http://schemas.microsoft.com/office/drawing/2014/main" id="{2371586A-D0B8-4A4E-9A6D-D0B93FE3CDFA}"/>
                </a:ext>
              </a:extLst>
            </p:cNvPr>
            <p:cNvSpPr/>
            <p:nvPr/>
          </p:nvSpPr>
          <p:spPr>
            <a:xfrm>
              <a:off x="2134464" y="522238"/>
              <a:ext cx="4540681" cy="976568"/>
            </a:xfrm>
            <a:prstGeom prst="rightArrow">
              <a:avLst>
                <a:gd name="adj1" fmla="val 50000"/>
                <a:gd name="adj2" fmla="val 5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Arrow: Right 4">
              <a:extLst>
                <a:ext uri="{FF2B5EF4-FFF2-40B4-BE49-F238E27FC236}">
                  <a16:creationId xmlns:a16="http://schemas.microsoft.com/office/drawing/2014/main" id="{CFEC84A6-AA30-4C61-87A4-5AD68412DE94}"/>
                </a:ext>
              </a:extLst>
            </p:cNvPr>
            <p:cNvSpPr txBox="1"/>
            <p:nvPr/>
          </p:nvSpPr>
          <p:spPr>
            <a:xfrm>
              <a:off x="2134464" y="766380"/>
              <a:ext cx="4296539"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Volunteers / Drivers</a:t>
              </a:r>
            </a:p>
          </p:txBody>
        </p:sp>
      </p:grpSp>
      <p:grpSp>
        <p:nvGrpSpPr>
          <p:cNvPr id="12" name="Group 11">
            <a:extLst>
              <a:ext uri="{FF2B5EF4-FFF2-40B4-BE49-F238E27FC236}">
                <a16:creationId xmlns:a16="http://schemas.microsoft.com/office/drawing/2014/main" id="{7153C27D-4E86-45C0-A153-DEBCAF4485C1}"/>
              </a:ext>
            </a:extLst>
          </p:cNvPr>
          <p:cNvGrpSpPr/>
          <p:nvPr/>
        </p:nvGrpSpPr>
        <p:grpSpPr>
          <a:xfrm>
            <a:off x="2872364" y="3119538"/>
            <a:ext cx="1931168" cy="732426"/>
            <a:chOff x="4149998" y="1035770"/>
            <a:chExt cx="2574890" cy="976568"/>
          </a:xfrm>
        </p:grpSpPr>
        <p:sp>
          <p:nvSpPr>
            <p:cNvPr id="13" name="Arrow: Right 12">
              <a:extLst>
                <a:ext uri="{FF2B5EF4-FFF2-40B4-BE49-F238E27FC236}">
                  <a16:creationId xmlns:a16="http://schemas.microsoft.com/office/drawing/2014/main" id="{6544243C-8BCE-47E9-BABB-A2DD576C83E7}"/>
                </a:ext>
              </a:extLst>
            </p:cNvPr>
            <p:cNvSpPr/>
            <p:nvPr/>
          </p:nvSpPr>
          <p:spPr>
            <a:xfrm>
              <a:off x="4149998" y="1035770"/>
              <a:ext cx="2574890" cy="976568"/>
            </a:xfrm>
            <a:prstGeom prst="rightArrow">
              <a:avLst>
                <a:gd name="adj1" fmla="val 50000"/>
                <a:gd name="adj2" fmla="val 5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B96C4CCE-0C51-4F4F-9BFE-2BC92C1AB9F1}"/>
                </a:ext>
              </a:extLst>
            </p:cNvPr>
            <p:cNvSpPr txBox="1"/>
            <p:nvPr/>
          </p:nvSpPr>
          <p:spPr>
            <a:xfrm>
              <a:off x="4149998" y="1279912"/>
              <a:ext cx="2330748"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Recipients</a:t>
              </a:r>
            </a:p>
          </p:txBody>
        </p:sp>
      </p:grpSp>
      <p:pic>
        <p:nvPicPr>
          <p:cNvPr id="17" name="Picture 16" descr="A picture containing ground, outdoor&#10;&#10;Description automatically generated">
            <a:extLst>
              <a:ext uri="{FF2B5EF4-FFF2-40B4-BE49-F238E27FC236}">
                <a16:creationId xmlns:a16="http://schemas.microsoft.com/office/drawing/2014/main" id="{EB4BA81B-058E-413F-A82B-4A5F91CA4B78}"/>
              </a:ext>
            </a:extLst>
          </p:cNvPr>
          <p:cNvPicPr>
            <a:picLocks noChangeAspect="1"/>
          </p:cNvPicPr>
          <p:nvPr/>
        </p:nvPicPr>
        <p:blipFill>
          <a:blip r:embed="rId3"/>
          <a:stretch>
            <a:fillRect/>
          </a:stretch>
        </p:blipFill>
        <p:spPr>
          <a:xfrm>
            <a:off x="5691302" y="3119538"/>
            <a:ext cx="1107436" cy="978830"/>
          </a:xfrm>
          <a:prstGeom prst="rect">
            <a:avLst/>
          </a:prstGeom>
        </p:spPr>
      </p:pic>
      <p:pic>
        <p:nvPicPr>
          <p:cNvPr id="18" name="Picture 8" descr="Extreme rainfall events are rising in the Himalayas – and so is the  likelihood of flash floods">
            <a:extLst>
              <a:ext uri="{FF2B5EF4-FFF2-40B4-BE49-F238E27FC236}">
                <a16:creationId xmlns:a16="http://schemas.microsoft.com/office/drawing/2014/main" id="{5C4F9621-3885-40AA-98C4-481D340190C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4349" y="3383869"/>
            <a:ext cx="1476020" cy="569978"/>
          </a:xfrm>
          <a:prstGeom prst="rect">
            <a:avLst/>
          </a:prstGeom>
          <a:noFill/>
          <a:effectLst>
            <a:glow rad="127000">
              <a:schemeClr val="tx1"/>
            </a:glow>
          </a:effectLst>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FB9DBD77-277C-4AD0-9101-BF0B4285B095}"/>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6093388" y="605964"/>
            <a:ext cx="2341235" cy="1167377"/>
          </a:xfrm>
          <a:prstGeom prst="rect">
            <a:avLst/>
          </a:prstGeom>
        </p:spPr>
      </p:pic>
    </p:spTree>
    <p:extLst>
      <p:ext uri="{BB962C8B-B14F-4D97-AF65-F5344CB8AC3E}">
        <p14:creationId xmlns:p14="http://schemas.microsoft.com/office/powerpoint/2010/main" val="337327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743075" y="1942348"/>
          <a:ext cx="5657850" cy="2095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3229872" y="2034346"/>
            <a:ext cx="497765" cy="547541"/>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5406177" y="2034347"/>
            <a:ext cx="497765" cy="547541"/>
          </a:xfrm>
          <a:prstGeom prst="rect">
            <a:avLst/>
          </a:prstGeom>
        </p:spPr>
      </p:pic>
      <p:sp>
        <p:nvSpPr>
          <p:cNvPr id="6" name="Rectangle 5">
            <a:extLst>
              <a:ext uri="{FF2B5EF4-FFF2-40B4-BE49-F238E27FC236}">
                <a16:creationId xmlns:a16="http://schemas.microsoft.com/office/drawing/2014/main" id="{324D2FE2-69C3-4B1C-8982-AEAC4892E653}"/>
              </a:ext>
            </a:extLst>
          </p:cNvPr>
          <p:cNvSpPr/>
          <p:nvPr/>
        </p:nvSpPr>
        <p:spPr>
          <a:xfrm>
            <a:off x="1656501" y="353166"/>
            <a:ext cx="4892686" cy="854080"/>
          </a:xfrm>
          <a:prstGeom prst="rect">
            <a:avLst/>
          </a:prstGeom>
        </p:spPr>
        <p:txBody>
          <a:bodyPr wrap="none">
            <a:spAutoFit/>
          </a:bodyPr>
          <a:lstStyle/>
          <a:p>
            <a:r>
              <a:rPr lang="en-US" sz="2475" b="1" dirty="0">
                <a:solidFill>
                  <a:srgbClr val="172B4D"/>
                </a:solidFill>
              </a:rPr>
              <a:t>Checkpoint 2: Model Validation</a:t>
            </a:r>
          </a:p>
          <a:p>
            <a:r>
              <a:rPr lang="en-US" sz="2475" b="1" dirty="0">
                <a:solidFill>
                  <a:srgbClr val="172B4D"/>
                </a:solidFill>
              </a:rPr>
              <a:t>	Business Flow</a:t>
            </a:r>
            <a:endParaRPr lang="en-US" sz="2475" dirty="0"/>
          </a:p>
        </p:txBody>
      </p:sp>
      <p:sp>
        <p:nvSpPr>
          <p:cNvPr id="2" name="Footer Placeholder 1">
            <a:extLst>
              <a:ext uri="{FF2B5EF4-FFF2-40B4-BE49-F238E27FC236}">
                <a16:creationId xmlns:a16="http://schemas.microsoft.com/office/drawing/2014/main" id="{9FB9936D-5876-41FC-80E6-2FD8ECFF3A09}"/>
              </a:ext>
            </a:extLst>
          </p:cNvPr>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454562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64B655B0-B97E-4385-B53C-76F62614F111}"/>
              </a:ext>
            </a:extLst>
          </p:cNvPr>
          <p:cNvSpPr>
            <a:spLocks noGrp="1"/>
          </p:cNvSpPr>
          <p:nvPr>
            <p:ph idx="4294967295"/>
          </p:nvPr>
        </p:nvSpPr>
        <p:spPr>
          <a:xfrm>
            <a:off x="0" y="95250"/>
            <a:ext cx="6208713" cy="473075"/>
          </a:xfrm>
          <a:prstGeom prst="rect">
            <a:avLst/>
          </a:prstGeom>
        </p:spPr>
        <p:txBody>
          <a:bodyPr wrap="square">
            <a:spAutoFit/>
          </a:bodyPr>
          <a:lstStyle/>
          <a:p>
            <a:r>
              <a:rPr lang="en-US" sz="2475" b="1" dirty="0">
                <a:solidFill>
                  <a:srgbClr val="172B4D"/>
                </a:solidFill>
              </a:rPr>
              <a:t>Checkpoint 3: Technical Modeling	</a:t>
            </a:r>
            <a:endParaRPr lang="en-US" sz="2475"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3457589" y="620258"/>
            <a:ext cx="1450181" cy="1450181"/>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grpSp>
        <p:nvGrpSpPr>
          <p:cNvPr id="8" name="Group 7">
            <a:extLst>
              <a:ext uri="{FF2B5EF4-FFF2-40B4-BE49-F238E27FC236}">
                <a16:creationId xmlns:a16="http://schemas.microsoft.com/office/drawing/2014/main" id="{3FD963B0-DDB8-477E-9467-FC785702BF6A}"/>
              </a:ext>
            </a:extLst>
          </p:cNvPr>
          <p:cNvGrpSpPr/>
          <p:nvPr/>
        </p:nvGrpSpPr>
        <p:grpSpPr>
          <a:xfrm>
            <a:off x="3707198" y="1685298"/>
            <a:ext cx="4688037" cy="4012877"/>
            <a:chOff x="1503629" y="-1649798"/>
            <a:chExt cx="6250716" cy="5350502"/>
          </a:xfrm>
        </p:grpSpPr>
        <p:sp>
          <p:nvSpPr>
            <p:cNvPr id="9" name="Rectangle 8">
              <a:extLst>
                <a:ext uri="{FF2B5EF4-FFF2-40B4-BE49-F238E27FC236}">
                  <a16:creationId xmlns:a16="http://schemas.microsoft.com/office/drawing/2014/main" id="{D2CDE55E-E552-4EFB-AC6A-B4F5F76DA8A9}"/>
                </a:ext>
              </a:extLst>
            </p:cNvPr>
            <p:cNvSpPr/>
            <p:nvPr/>
          </p:nvSpPr>
          <p:spPr>
            <a:xfrm>
              <a:off x="5587485" y="0"/>
              <a:ext cx="2166860" cy="3700704"/>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TextBox 9">
              <a:extLst>
                <a:ext uri="{FF2B5EF4-FFF2-40B4-BE49-F238E27FC236}">
                  <a16:creationId xmlns:a16="http://schemas.microsoft.com/office/drawing/2014/main" id="{9E6C73F1-C72E-4F18-B46D-31DF46BDAF66}"/>
                </a:ext>
              </a:extLst>
            </p:cNvPr>
            <p:cNvSpPr txBox="1"/>
            <p:nvPr/>
          </p:nvSpPr>
          <p:spPr>
            <a:xfrm>
              <a:off x="1503629" y="-1649798"/>
              <a:ext cx="2994643" cy="3700704"/>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28575" tIns="28575" rIns="28575" bIns="28575" numCol="1" spcCol="1270" anchor="ctr" anchorCtr="0">
              <a:noAutofit/>
            </a:bodyPr>
            <a:lstStyle/>
            <a:p>
              <a:pPr defTabSz="333375">
                <a:lnSpc>
                  <a:spcPct val="90000"/>
                </a:lnSpc>
                <a:spcBef>
                  <a:spcPct val="0"/>
                </a:spcBef>
                <a:spcAft>
                  <a:spcPct val="35000"/>
                </a:spcAft>
              </a:pPr>
              <a:r>
                <a:rPr lang="en-US" sz="1500" b="1" kern="1200" dirty="0"/>
                <a:t>Role</a:t>
              </a:r>
              <a:br>
                <a:rPr lang="en-US" sz="1500" b="1" kern="1200" dirty="0"/>
              </a:br>
              <a:br>
                <a:rPr lang="en-US" sz="1500" kern="1200" dirty="0"/>
              </a:br>
              <a:r>
                <a:rPr lang="en-US" sz="1500" kern="1200" dirty="0"/>
                <a:t>1. Project Manager</a:t>
              </a:r>
            </a:p>
            <a:p>
              <a:pPr defTabSz="333375">
                <a:lnSpc>
                  <a:spcPct val="90000"/>
                </a:lnSpc>
                <a:spcBef>
                  <a:spcPct val="0"/>
                </a:spcBef>
                <a:spcAft>
                  <a:spcPct val="35000"/>
                </a:spcAft>
              </a:pPr>
              <a:r>
                <a:rPr lang="en-US" sz="1500" dirty="0"/>
                <a:t>2. </a:t>
              </a:r>
              <a:r>
                <a:rPr lang="en-US" sz="1500" kern="1200" dirty="0"/>
                <a:t>Donor</a:t>
              </a:r>
            </a:p>
            <a:p>
              <a:pPr defTabSz="333375">
                <a:lnSpc>
                  <a:spcPct val="90000"/>
                </a:lnSpc>
                <a:spcBef>
                  <a:spcPct val="0"/>
                </a:spcBef>
                <a:spcAft>
                  <a:spcPct val="35000"/>
                </a:spcAft>
              </a:pPr>
              <a:r>
                <a:rPr lang="en-US" sz="1500" dirty="0"/>
                <a:t>3. </a:t>
              </a:r>
              <a:r>
                <a:rPr lang="en-US" sz="1500" kern="1200" dirty="0"/>
                <a:t>Transporter</a:t>
              </a:r>
            </a:p>
            <a:p>
              <a:pPr defTabSz="333375">
                <a:lnSpc>
                  <a:spcPct val="90000"/>
                </a:lnSpc>
                <a:spcBef>
                  <a:spcPct val="0"/>
                </a:spcBef>
                <a:spcAft>
                  <a:spcPct val="35000"/>
                </a:spcAft>
              </a:pPr>
              <a:r>
                <a:rPr lang="en-US" sz="1500" kern="1200" dirty="0"/>
                <a:t>4. Recipient</a:t>
              </a:r>
            </a:p>
          </p:txBody>
        </p:sp>
      </p:grpSp>
      <p:sp>
        <p:nvSpPr>
          <p:cNvPr id="2" name="Arrow: Left-Right 1">
            <a:extLst>
              <a:ext uri="{FF2B5EF4-FFF2-40B4-BE49-F238E27FC236}">
                <a16:creationId xmlns:a16="http://schemas.microsoft.com/office/drawing/2014/main" id="{CFDD992A-A829-4622-B003-9D4F3486E04A}"/>
              </a:ext>
            </a:extLst>
          </p:cNvPr>
          <p:cNvSpPr/>
          <p:nvPr/>
        </p:nvSpPr>
        <p:spPr>
          <a:xfrm>
            <a:off x="3059688" y="1947679"/>
            <a:ext cx="2245982" cy="26709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Registration Process</a:t>
            </a:r>
          </a:p>
        </p:txBody>
      </p:sp>
      <p:sp>
        <p:nvSpPr>
          <p:cNvPr id="3" name="Rectangle: Rounded Corners 2">
            <a:extLst>
              <a:ext uri="{FF2B5EF4-FFF2-40B4-BE49-F238E27FC236}">
                <a16:creationId xmlns:a16="http://schemas.microsoft.com/office/drawing/2014/main" id="{35281026-CAC4-46E0-9A45-03A3492BAFE4}"/>
              </a:ext>
            </a:extLst>
          </p:cNvPr>
          <p:cNvSpPr/>
          <p:nvPr/>
        </p:nvSpPr>
        <p:spPr>
          <a:xfrm>
            <a:off x="6425555" y="1282453"/>
            <a:ext cx="1371600" cy="1330452"/>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solidFill>
              </a:rPr>
              <a:t>Project Manger acts as Administrator making enrollment decisions. </a:t>
            </a:r>
          </a:p>
        </p:txBody>
      </p:sp>
      <p:sp>
        <p:nvSpPr>
          <p:cNvPr id="11" name="Explosion: 8 Points 10">
            <a:extLst>
              <a:ext uri="{FF2B5EF4-FFF2-40B4-BE49-F238E27FC236}">
                <a16:creationId xmlns:a16="http://schemas.microsoft.com/office/drawing/2014/main" id="{B34D386D-B5D4-48F7-878A-F55C422C5ECC}"/>
              </a:ext>
            </a:extLst>
          </p:cNvPr>
          <p:cNvSpPr/>
          <p:nvPr/>
        </p:nvSpPr>
        <p:spPr>
          <a:xfrm>
            <a:off x="610595" y="824771"/>
            <a:ext cx="1976718" cy="2512907"/>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Platform Managers</a:t>
            </a:r>
          </a:p>
        </p:txBody>
      </p:sp>
    </p:spTree>
    <p:extLst>
      <p:ext uri="{BB962C8B-B14F-4D97-AF65-F5344CB8AC3E}">
        <p14:creationId xmlns:p14="http://schemas.microsoft.com/office/powerpoint/2010/main" val="18086218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C180386D-8253-4F35-A2B0-4BB5822729A6}"/>
              </a:ext>
            </a:extLst>
          </p:cNvPr>
          <p:cNvSpPr/>
          <p:nvPr/>
        </p:nvSpPr>
        <p:spPr>
          <a:xfrm>
            <a:off x="1546914" y="285267"/>
            <a:ext cx="5724644" cy="473206"/>
          </a:xfrm>
          <a:prstGeom prst="rect">
            <a:avLst/>
          </a:prstGeom>
        </p:spPr>
        <p:txBody>
          <a:bodyPr wrap="none">
            <a:spAutoFit/>
          </a:bodyPr>
          <a:lstStyle/>
          <a:p>
            <a:r>
              <a:rPr lang="en-US" sz="2475" b="1" dirty="0">
                <a:solidFill>
                  <a:srgbClr val="172B4D"/>
                </a:solidFill>
              </a:rPr>
              <a:t>Checkpoint 3: Technical Modeling	</a:t>
            </a:r>
            <a:endParaRPr lang="en-US" sz="2475"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436210" y="661386"/>
            <a:ext cx="1450181" cy="1450181"/>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pic>
        <p:nvPicPr>
          <p:cNvPr id="5" name="Picture 4" descr="Qr code&#10;&#10;Description automatically generated">
            <a:extLst>
              <a:ext uri="{FF2B5EF4-FFF2-40B4-BE49-F238E27FC236}">
                <a16:creationId xmlns:a16="http://schemas.microsoft.com/office/drawing/2014/main" id="{D17BD5CF-E34C-40EC-91A9-49DC0EF0E14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98613" y="1813847"/>
            <a:ext cx="1351136" cy="2385244"/>
          </a:xfrm>
          <a:prstGeom prst="rect">
            <a:avLst/>
          </a:prstGeom>
        </p:spPr>
      </p:pic>
      <p:grpSp>
        <p:nvGrpSpPr>
          <p:cNvPr id="12" name="Group 11">
            <a:extLst>
              <a:ext uri="{FF2B5EF4-FFF2-40B4-BE49-F238E27FC236}">
                <a16:creationId xmlns:a16="http://schemas.microsoft.com/office/drawing/2014/main" id="{6ADE4435-3C99-4D14-8648-2B24961426CE}"/>
              </a:ext>
            </a:extLst>
          </p:cNvPr>
          <p:cNvGrpSpPr/>
          <p:nvPr/>
        </p:nvGrpSpPr>
        <p:grpSpPr>
          <a:xfrm>
            <a:off x="3173407" y="975711"/>
            <a:ext cx="2037328" cy="732426"/>
            <a:chOff x="38891" y="0"/>
            <a:chExt cx="6705443" cy="976568"/>
          </a:xfrm>
        </p:grpSpPr>
        <p:sp>
          <p:nvSpPr>
            <p:cNvPr id="13" name="Arrow: Right 12">
              <a:extLst>
                <a:ext uri="{FF2B5EF4-FFF2-40B4-BE49-F238E27FC236}">
                  <a16:creationId xmlns:a16="http://schemas.microsoft.com/office/drawing/2014/main" id="{F7F2965D-5BFE-4F8B-AFD9-4AAE9D01F0BD}"/>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71677916-E962-4B29-A1BF-4E2CE7E26FC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Donors</a:t>
              </a:r>
            </a:p>
          </p:txBody>
        </p:sp>
      </p:grpSp>
      <p:grpSp>
        <p:nvGrpSpPr>
          <p:cNvPr id="15" name="Group 14">
            <a:extLst>
              <a:ext uri="{FF2B5EF4-FFF2-40B4-BE49-F238E27FC236}">
                <a16:creationId xmlns:a16="http://schemas.microsoft.com/office/drawing/2014/main" id="{06C6A5F4-92F3-40A2-8E57-262D6BF6B7E4}"/>
              </a:ext>
            </a:extLst>
          </p:cNvPr>
          <p:cNvGrpSpPr/>
          <p:nvPr/>
        </p:nvGrpSpPr>
        <p:grpSpPr>
          <a:xfrm>
            <a:off x="2717461" y="2970462"/>
            <a:ext cx="2299284" cy="732426"/>
            <a:chOff x="38891" y="0"/>
            <a:chExt cx="6705443" cy="976568"/>
          </a:xfrm>
        </p:grpSpPr>
        <p:sp>
          <p:nvSpPr>
            <p:cNvPr id="16" name="Arrow: Right 15">
              <a:extLst>
                <a:ext uri="{FF2B5EF4-FFF2-40B4-BE49-F238E27FC236}">
                  <a16:creationId xmlns:a16="http://schemas.microsoft.com/office/drawing/2014/main" id="{98CDDAA6-6210-455C-846E-7FBA47BBE66F}"/>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4DDD581C-F137-49A5-A83E-73C2780E1DC2}"/>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200" kern="1200" dirty="0">
                  <a:solidFill>
                    <a:schemeClr val="tx1"/>
                  </a:solidFill>
                </a:rPr>
                <a:t>Picture </a:t>
              </a:r>
              <a:r>
                <a:rPr lang="en-US" sz="1200" dirty="0">
                  <a:solidFill>
                    <a:schemeClr val="tx1"/>
                  </a:solidFill>
                </a:rPr>
                <a:t>into Smart QR Code</a:t>
              </a:r>
              <a:endParaRPr lang="en-US" sz="1200" kern="1200" dirty="0">
                <a:solidFill>
                  <a:schemeClr val="tx1"/>
                </a:solidFill>
              </a:endParaRPr>
            </a:p>
          </p:txBody>
        </p:sp>
      </p:grpSp>
      <p:grpSp>
        <p:nvGrpSpPr>
          <p:cNvPr id="18" name="Group 17">
            <a:extLst>
              <a:ext uri="{FF2B5EF4-FFF2-40B4-BE49-F238E27FC236}">
                <a16:creationId xmlns:a16="http://schemas.microsoft.com/office/drawing/2014/main" id="{3960377C-44C8-41AE-9009-1B9757E3D425}"/>
              </a:ext>
            </a:extLst>
          </p:cNvPr>
          <p:cNvGrpSpPr/>
          <p:nvPr/>
        </p:nvGrpSpPr>
        <p:grpSpPr>
          <a:xfrm>
            <a:off x="2717461" y="3792672"/>
            <a:ext cx="2299284" cy="732426"/>
            <a:chOff x="38891" y="0"/>
            <a:chExt cx="6705443" cy="976568"/>
          </a:xfrm>
        </p:grpSpPr>
        <p:sp>
          <p:nvSpPr>
            <p:cNvPr id="19" name="Arrow: Right 18">
              <a:extLst>
                <a:ext uri="{FF2B5EF4-FFF2-40B4-BE49-F238E27FC236}">
                  <a16:creationId xmlns:a16="http://schemas.microsoft.com/office/drawing/2014/main" id="{6F62307E-BADD-4487-99B5-F5AAF8DDA452}"/>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Right 4">
              <a:extLst>
                <a:ext uri="{FF2B5EF4-FFF2-40B4-BE49-F238E27FC236}">
                  <a16:creationId xmlns:a16="http://schemas.microsoft.com/office/drawing/2014/main" id="{FD23164B-FC27-4701-B899-E1FF9A6F4CDF}"/>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Description and Alert</a:t>
              </a:r>
            </a:p>
          </p:txBody>
        </p:sp>
      </p:grpSp>
      <p:grpSp>
        <p:nvGrpSpPr>
          <p:cNvPr id="21" name="Group 20">
            <a:extLst>
              <a:ext uri="{FF2B5EF4-FFF2-40B4-BE49-F238E27FC236}">
                <a16:creationId xmlns:a16="http://schemas.microsoft.com/office/drawing/2014/main" id="{0AA72E25-C8AC-4DE6-90EE-612BACB15A5A}"/>
              </a:ext>
            </a:extLst>
          </p:cNvPr>
          <p:cNvGrpSpPr/>
          <p:nvPr/>
        </p:nvGrpSpPr>
        <p:grpSpPr>
          <a:xfrm>
            <a:off x="2717461" y="2148252"/>
            <a:ext cx="2299284" cy="732426"/>
            <a:chOff x="38891" y="0"/>
            <a:chExt cx="6705443" cy="976568"/>
          </a:xfrm>
        </p:grpSpPr>
        <p:sp>
          <p:nvSpPr>
            <p:cNvPr id="22" name="Arrow: Right 21">
              <a:extLst>
                <a:ext uri="{FF2B5EF4-FFF2-40B4-BE49-F238E27FC236}">
                  <a16:creationId xmlns:a16="http://schemas.microsoft.com/office/drawing/2014/main" id="{56E3B6CE-6756-477B-B817-D88BCFF9FC40}"/>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Arrow: Right 4">
              <a:extLst>
                <a:ext uri="{FF2B5EF4-FFF2-40B4-BE49-F238E27FC236}">
                  <a16:creationId xmlns:a16="http://schemas.microsoft.com/office/drawing/2014/main" id="{077D9638-D2E1-4766-A261-D0E7E775AA67}"/>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Picture of Donation</a:t>
              </a:r>
            </a:p>
          </p:txBody>
        </p:sp>
      </p:grpSp>
      <p:pic>
        <p:nvPicPr>
          <p:cNvPr id="27" name="Graphic 26" descr="Label with solid fill">
            <a:extLst>
              <a:ext uri="{FF2B5EF4-FFF2-40B4-BE49-F238E27FC236}">
                <a16:creationId xmlns:a16="http://schemas.microsoft.com/office/drawing/2014/main" id="{1470DACB-FAB4-4F6D-9485-A71A01C146B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129435" y="3220888"/>
            <a:ext cx="685800" cy="685800"/>
          </a:xfrm>
          <a:prstGeom prst="rect">
            <a:avLst/>
          </a:prstGeom>
        </p:spPr>
      </p:pic>
      <p:sp>
        <p:nvSpPr>
          <p:cNvPr id="34" name="Star: 6 Points 33">
            <a:extLst>
              <a:ext uri="{FF2B5EF4-FFF2-40B4-BE49-F238E27FC236}">
                <a16:creationId xmlns:a16="http://schemas.microsoft.com/office/drawing/2014/main" id="{4E92BAF2-0095-4C7D-AB13-B62E2531042C}"/>
              </a:ext>
            </a:extLst>
          </p:cNvPr>
          <p:cNvSpPr/>
          <p:nvPr/>
        </p:nvSpPr>
        <p:spPr>
          <a:xfrm>
            <a:off x="7129435" y="2218115"/>
            <a:ext cx="676717" cy="1066023"/>
          </a:xfrm>
          <a:prstGeom prst="star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NFT</a:t>
            </a:r>
          </a:p>
        </p:txBody>
      </p:sp>
      <p:sp>
        <p:nvSpPr>
          <p:cNvPr id="29" name="TextBox 28">
            <a:extLst>
              <a:ext uri="{FF2B5EF4-FFF2-40B4-BE49-F238E27FC236}">
                <a16:creationId xmlns:a16="http://schemas.microsoft.com/office/drawing/2014/main" id="{7FFDFAC2-DE5F-4AE0-8544-405690215F6F}"/>
              </a:ext>
            </a:extLst>
          </p:cNvPr>
          <p:cNvSpPr txBox="1"/>
          <p:nvPr/>
        </p:nvSpPr>
        <p:spPr>
          <a:xfrm>
            <a:off x="7219188" y="3963924"/>
            <a:ext cx="685800" cy="253916"/>
          </a:xfrm>
          <a:prstGeom prst="rect">
            <a:avLst/>
          </a:prstGeom>
          <a:noFill/>
        </p:spPr>
        <p:txBody>
          <a:bodyPr wrap="square" rtlCol="0">
            <a:spAutoFit/>
          </a:bodyPr>
          <a:lstStyle/>
          <a:p>
            <a:r>
              <a:rPr lang="en-US" sz="1050" dirty="0"/>
              <a:t>Hash</a:t>
            </a:r>
          </a:p>
        </p:txBody>
      </p:sp>
    </p:spTree>
    <p:extLst>
      <p:ext uri="{BB962C8B-B14F-4D97-AF65-F5344CB8AC3E}">
        <p14:creationId xmlns:p14="http://schemas.microsoft.com/office/powerpoint/2010/main" val="1011078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C180386D-8253-4F35-A2B0-4BB5822729A6}"/>
              </a:ext>
            </a:extLst>
          </p:cNvPr>
          <p:cNvSpPr/>
          <p:nvPr/>
        </p:nvSpPr>
        <p:spPr>
          <a:xfrm>
            <a:off x="1656501" y="353166"/>
            <a:ext cx="5724644" cy="473206"/>
          </a:xfrm>
          <a:prstGeom prst="rect">
            <a:avLst/>
          </a:prstGeom>
        </p:spPr>
        <p:txBody>
          <a:bodyPr wrap="none">
            <a:spAutoFit/>
          </a:bodyPr>
          <a:lstStyle/>
          <a:p>
            <a:r>
              <a:rPr lang="en-US" sz="2475" b="1" dirty="0">
                <a:solidFill>
                  <a:srgbClr val="172B4D"/>
                </a:solidFill>
              </a:rPr>
              <a:t>Checkpoint 3: Technical Modeling	</a:t>
            </a:r>
            <a:endParaRPr lang="en-US" sz="2475"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663227" y="589769"/>
            <a:ext cx="1450181" cy="1450181"/>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grpSp>
        <p:nvGrpSpPr>
          <p:cNvPr id="12" name="Group 11">
            <a:extLst>
              <a:ext uri="{FF2B5EF4-FFF2-40B4-BE49-F238E27FC236}">
                <a16:creationId xmlns:a16="http://schemas.microsoft.com/office/drawing/2014/main" id="{6ADE4435-3C99-4D14-8648-2B24961426CE}"/>
              </a:ext>
            </a:extLst>
          </p:cNvPr>
          <p:cNvGrpSpPr/>
          <p:nvPr/>
        </p:nvGrpSpPr>
        <p:grpSpPr>
          <a:xfrm>
            <a:off x="3093616" y="1188969"/>
            <a:ext cx="2850414" cy="732426"/>
            <a:chOff x="38891" y="0"/>
            <a:chExt cx="6705443" cy="976568"/>
          </a:xfrm>
        </p:grpSpPr>
        <p:sp>
          <p:nvSpPr>
            <p:cNvPr id="13" name="Arrow: Right 12">
              <a:extLst>
                <a:ext uri="{FF2B5EF4-FFF2-40B4-BE49-F238E27FC236}">
                  <a16:creationId xmlns:a16="http://schemas.microsoft.com/office/drawing/2014/main" id="{F7F2965D-5BFE-4F8B-AFD9-4AAE9D01F0BD}"/>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71677916-E962-4B29-A1BF-4E2CE7E26FC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Transporters </a:t>
              </a:r>
            </a:p>
          </p:txBody>
        </p:sp>
      </p:grpSp>
      <p:grpSp>
        <p:nvGrpSpPr>
          <p:cNvPr id="15" name="Group 14">
            <a:extLst>
              <a:ext uri="{FF2B5EF4-FFF2-40B4-BE49-F238E27FC236}">
                <a16:creationId xmlns:a16="http://schemas.microsoft.com/office/drawing/2014/main" id="{06C6A5F4-92F3-40A2-8E57-262D6BF6B7E4}"/>
              </a:ext>
            </a:extLst>
          </p:cNvPr>
          <p:cNvGrpSpPr/>
          <p:nvPr/>
        </p:nvGrpSpPr>
        <p:grpSpPr>
          <a:xfrm>
            <a:off x="3093616" y="2969793"/>
            <a:ext cx="2299284" cy="732426"/>
            <a:chOff x="38891" y="0"/>
            <a:chExt cx="6705443" cy="976568"/>
          </a:xfrm>
        </p:grpSpPr>
        <p:sp>
          <p:nvSpPr>
            <p:cNvPr id="16" name="Arrow: Right 15">
              <a:extLst>
                <a:ext uri="{FF2B5EF4-FFF2-40B4-BE49-F238E27FC236}">
                  <a16:creationId xmlns:a16="http://schemas.microsoft.com/office/drawing/2014/main" id="{98CDDAA6-6210-455C-846E-7FBA47BBE66F}"/>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4DDD581C-F137-49A5-A83E-73C2780E1DC2}"/>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200" kern="1200" dirty="0">
                  <a:solidFill>
                    <a:schemeClr val="tx1"/>
                  </a:solidFill>
                </a:rPr>
                <a:t>Pick up Donation</a:t>
              </a:r>
            </a:p>
          </p:txBody>
        </p:sp>
      </p:grpSp>
      <p:grpSp>
        <p:nvGrpSpPr>
          <p:cNvPr id="18" name="Group 17">
            <a:extLst>
              <a:ext uri="{FF2B5EF4-FFF2-40B4-BE49-F238E27FC236}">
                <a16:creationId xmlns:a16="http://schemas.microsoft.com/office/drawing/2014/main" id="{3960377C-44C8-41AE-9009-1B9757E3D425}"/>
              </a:ext>
            </a:extLst>
          </p:cNvPr>
          <p:cNvGrpSpPr/>
          <p:nvPr/>
        </p:nvGrpSpPr>
        <p:grpSpPr>
          <a:xfrm>
            <a:off x="3093616" y="3702219"/>
            <a:ext cx="2299284" cy="732426"/>
            <a:chOff x="38891" y="0"/>
            <a:chExt cx="6705443" cy="976568"/>
          </a:xfrm>
        </p:grpSpPr>
        <p:sp>
          <p:nvSpPr>
            <p:cNvPr id="19" name="Arrow: Right 18">
              <a:extLst>
                <a:ext uri="{FF2B5EF4-FFF2-40B4-BE49-F238E27FC236}">
                  <a16:creationId xmlns:a16="http://schemas.microsoft.com/office/drawing/2014/main" id="{6F62307E-BADD-4487-99B5-F5AAF8DDA452}"/>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Right 4">
              <a:extLst>
                <a:ext uri="{FF2B5EF4-FFF2-40B4-BE49-F238E27FC236}">
                  <a16:creationId xmlns:a16="http://schemas.microsoft.com/office/drawing/2014/main" id="{FD23164B-FC27-4701-B899-E1FF9A6F4CDF}"/>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Digital picture added to QR Code</a:t>
              </a:r>
            </a:p>
          </p:txBody>
        </p:sp>
      </p:grpSp>
      <p:grpSp>
        <p:nvGrpSpPr>
          <p:cNvPr id="21" name="Group 20">
            <a:extLst>
              <a:ext uri="{FF2B5EF4-FFF2-40B4-BE49-F238E27FC236}">
                <a16:creationId xmlns:a16="http://schemas.microsoft.com/office/drawing/2014/main" id="{0AA72E25-C8AC-4DE6-90EE-612BACB15A5A}"/>
              </a:ext>
            </a:extLst>
          </p:cNvPr>
          <p:cNvGrpSpPr/>
          <p:nvPr/>
        </p:nvGrpSpPr>
        <p:grpSpPr>
          <a:xfrm>
            <a:off x="3093616" y="2118474"/>
            <a:ext cx="2299284" cy="732426"/>
            <a:chOff x="38891" y="0"/>
            <a:chExt cx="6705443" cy="976568"/>
          </a:xfrm>
        </p:grpSpPr>
        <p:sp>
          <p:nvSpPr>
            <p:cNvPr id="22" name="Arrow: Right 21">
              <a:extLst>
                <a:ext uri="{FF2B5EF4-FFF2-40B4-BE49-F238E27FC236}">
                  <a16:creationId xmlns:a16="http://schemas.microsoft.com/office/drawing/2014/main" id="{56E3B6CE-6756-477B-B817-D88BCFF9FC40}"/>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Arrow: Right 4">
              <a:extLst>
                <a:ext uri="{FF2B5EF4-FFF2-40B4-BE49-F238E27FC236}">
                  <a16:creationId xmlns:a16="http://schemas.microsoft.com/office/drawing/2014/main" id="{077D9638-D2E1-4766-A261-D0E7E775AA67}"/>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Respond to Alert</a:t>
              </a:r>
            </a:p>
          </p:txBody>
        </p:sp>
      </p:grpSp>
      <p:pic>
        <p:nvPicPr>
          <p:cNvPr id="27" name="Graphic 26" descr="Label with solid fill">
            <a:extLst>
              <a:ext uri="{FF2B5EF4-FFF2-40B4-BE49-F238E27FC236}">
                <a16:creationId xmlns:a16="http://schemas.microsoft.com/office/drawing/2014/main" id="{1470DACB-FAB4-4F6D-9485-A71A01C146B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93770" y="2011375"/>
            <a:ext cx="685800" cy="685800"/>
          </a:xfrm>
          <a:prstGeom prst="rect">
            <a:avLst/>
          </a:prstGeom>
        </p:spPr>
      </p:pic>
      <p:pic>
        <p:nvPicPr>
          <p:cNvPr id="24" name="Graphic 23" descr="Label with solid fill">
            <a:extLst>
              <a:ext uri="{FF2B5EF4-FFF2-40B4-BE49-F238E27FC236}">
                <a16:creationId xmlns:a16="http://schemas.microsoft.com/office/drawing/2014/main" id="{847F5DB4-8CDB-4136-BC15-7FFDFCE041D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94973" y="1738289"/>
            <a:ext cx="685800" cy="685800"/>
          </a:xfrm>
          <a:prstGeom prst="rect">
            <a:avLst/>
          </a:prstGeom>
        </p:spPr>
      </p:pic>
      <p:pic>
        <p:nvPicPr>
          <p:cNvPr id="3" name="Picture 2" descr="Qr code&#10;&#10;Description automatically generated">
            <a:extLst>
              <a:ext uri="{FF2B5EF4-FFF2-40B4-BE49-F238E27FC236}">
                <a16:creationId xmlns:a16="http://schemas.microsoft.com/office/drawing/2014/main" id="{56ED2381-0750-45A8-9BA1-4A26A240C7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94751" y="1893023"/>
            <a:ext cx="1173148" cy="2331901"/>
          </a:xfrm>
          <a:prstGeom prst="rect">
            <a:avLst/>
          </a:prstGeom>
        </p:spPr>
      </p:pic>
      <p:sp>
        <p:nvSpPr>
          <p:cNvPr id="6" name="TextBox 5">
            <a:extLst>
              <a:ext uri="{FF2B5EF4-FFF2-40B4-BE49-F238E27FC236}">
                <a16:creationId xmlns:a16="http://schemas.microsoft.com/office/drawing/2014/main" id="{922E8BC0-C1F8-4D91-B561-C9E37BA49806}"/>
              </a:ext>
            </a:extLst>
          </p:cNvPr>
          <p:cNvSpPr txBox="1"/>
          <p:nvPr/>
        </p:nvSpPr>
        <p:spPr>
          <a:xfrm>
            <a:off x="5840248" y="3702219"/>
            <a:ext cx="822052" cy="338554"/>
          </a:xfrm>
          <a:prstGeom prst="rect">
            <a:avLst/>
          </a:prstGeom>
          <a:noFill/>
        </p:spPr>
        <p:txBody>
          <a:bodyPr wrap="square" rtlCol="0">
            <a:spAutoFit/>
          </a:bodyPr>
          <a:lstStyle/>
          <a:p>
            <a:r>
              <a:rPr lang="en-US" sz="800" dirty="0"/>
              <a:t>Get Location and Deliver</a:t>
            </a:r>
          </a:p>
        </p:txBody>
      </p:sp>
      <p:sp>
        <p:nvSpPr>
          <p:cNvPr id="7" name="Arrow: Down 6">
            <a:extLst>
              <a:ext uri="{FF2B5EF4-FFF2-40B4-BE49-F238E27FC236}">
                <a16:creationId xmlns:a16="http://schemas.microsoft.com/office/drawing/2014/main" id="{66C1BF0B-5110-459B-B62C-BACE9A31F34C}"/>
              </a:ext>
            </a:extLst>
          </p:cNvPr>
          <p:cNvSpPr/>
          <p:nvPr/>
        </p:nvSpPr>
        <p:spPr>
          <a:xfrm rot="2704835">
            <a:off x="7766586" y="2698608"/>
            <a:ext cx="230885" cy="69787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8" name="Flowchart: Connector 7">
            <a:extLst>
              <a:ext uri="{FF2B5EF4-FFF2-40B4-BE49-F238E27FC236}">
                <a16:creationId xmlns:a16="http://schemas.microsoft.com/office/drawing/2014/main" id="{DF2F17CE-DF3F-4369-8C2A-840920EBA5B7}"/>
              </a:ext>
            </a:extLst>
          </p:cNvPr>
          <p:cNvSpPr/>
          <p:nvPr/>
        </p:nvSpPr>
        <p:spPr>
          <a:xfrm>
            <a:off x="8480773" y="2333812"/>
            <a:ext cx="367879" cy="517088"/>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rgbClr val="FF0000"/>
              </a:solidFill>
            </a:endParaRPr>
          </a:p>
        </p:txBody>
      </p:sp>
      <p:sp>
        <p:nvSpPr>
          <p:cNvPr id="29" name="Star: 6 Points 28">
            <a:extLst>
              <a:ext uri="{FF2B5EF4-FFF2-40B4-BE49-F238E27FC236}">
                <a16:creationId xmlns:a16="http://schemas.microsoft.com/office/drawing/2014/main" id="{75739FA5-5594-450C-A799-A7E352CCC011}"/>
              </a:ext>
            </a:extLst>
          </p:cNvPr>
          <p:cNvSpPr/>
          <p:nvPr/>
        </p:nvSpPr>
        <p:spPr>
          <a:xfrm>
            <a:off x="7882028" y="3185516"/>
            <a:ext cx="676717" cy="1066023"/>
          </a:xfrm>
          <a:prstGeom prst="star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NFT</a:t>
            </a:r>
          </a:p>
        </p:txBody>
      </p:sp>
      <p:sp>
        <p:nvSpPr>
          <p:cNvPr id="30" name="TextBox 29">
            <a:extLst>
              <a:ext uri="{FF2B5EF4-FFF2-40B4-BE49-F238E27FC236}">
                <a16:creationId xmlns:a16="http://schemas.microsoft.com/office/drawing/2014/main" id="{636B98A6-4CFA-4FCB-943B-D6F2BE792044}"/>
              </a:ext>
            </a:extLst>
          </p:cNvPr>
          <p:cNvSpPr txBox="1"/>
          <p:nvPr/>
        </p:nvSpPr>
        <p:spPr>
          <a:xfrm>
            <a:off x="7978912" y="4332239"/>
            <a:ext cx="685800" cy="253916"/>
          </a:xfrm>
          <a:prstGeom prst="rect">
            <a:avLst/>
          </a:prstGeom>
          <a:noFill/>
        </p:spPr>
        <p:txBody>
          <a:bodyPr wrap="square" rtlCol="0">
            <a:spAutoFit/>
          </a:bodyPr>
          <a:lstStyle/>
          <a:p>
            <a:r>
              <a:rPr lang="en-US" sz="1050" dirty="0"/>
              <a:t>Hash</a:t>
            </a:r>
          </a:p>
        </p:txBody>
      </p:sp>
    </p:spTree>
    <p:extLst>
      <p:ext uri="{BB962C8B-B14F-4D97-AF65-F5344CB8AC3E}">
        <p14:creationId xmlns:p14="http://schemas.microsoft.com/office/powerpoint/2010/main" val="3782570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29" grpId="0" animBg="1"/>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C180386D-8253-4F35-A2B0-4BB5822729A6}"/>
              </a:ext>
            </a:extLst>
          </p:cNvPr>
          <p:cNvSpPr/>
          <p:nvPr/>
        </p:nvSpPr>
        <p:spPr>
          <a:xfrm>
            <a:off x="1656501" y="353166"/>
            <a:ext cx="5724644" cy="473206"/>
          </a:xfrm>
          <a:prstGeom prst="rect">
            <a:avLst/>
          </a:prstGeom>
        </p:spPr>
        <p:txBody>
          <a:bodyPr wrap="none">
            <a:spAutoFit/>
          </a:bodyPr>
          <a:lstStyle/>
          <a:p>
            <a:r>
              <a:rPr lang="en-US" sz="2475" b="1" dirty="0">
                <a:solidFill>
                  <a:srgbClr val="172B4D"/>
                </a:solidFill>
              </a:rPr>
              <a:t>Checkpoint 3: Technical Modeling	</a:t>
            </a:r>
            <a:endParaRPr lang="en-US" sz="2475" dirty="0"/>
          </a:p>
        </p:txBody>
      </p:sp>
      <p:grpSp>
        <p:nvGrpSpPr>
          <p:cNvPr id="31" name="Group 30">
            <a:extLst>
              <a:ext uri="{FF2B5EF4-FFF2-40B4-BE49-F238E27FC236}">
                <a16:creationId xmlns:a16="http://schemas.microsoft.com/office/drawing/2014/main" id="{10AE3392-645F-4E97-8A38-845B239F8A8A}"/>
              </a:ext>
            </a:extLst>
          </p:cNvPr>
          <p:cNvGrpSpPr/>
          <p:nvPr/>
        </p:nvGrpSpPr>
        <p:grpSpPr>
          <a:xfrm>
            <a:off x="447071" y="568516"/>
            <a:ext cx="1450181" cy="1450181"/>
            <a:chOff x="0" y="0"/>
            <a:chExt cx="1933575" cy="1933575"/>
          </a:xfrm>
        </p:grpSpPr>
        <p:pic>
          <p:nvPicPr>
            <p:cNvPr id="32" name="Picture 31" descr="Diagram&#10;&#10;Description automatically generated">
              <a:extLst>
                <a:ext uri="{FF2B5EF4-FFF2-40B4-BE49-F238E27FC236}">
                  <a16:creationId xmlns:a16="http://schemas.microsoft.com/office/drawing/2014/main" id="{116C39D1-421E-4A36-A796-A2B36FABD2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850" y="419100"/>
              <a:ext cx="1295400" cy="895350"/>
            </a:xfrm>
            <a:prstGeom prst="rect">
              <a:avLst/>
            </a:prstGeom>
          </p:spPr>
        </p:pic>
        <p:pic>
          <p:nvPicPr>
            <p:cNvPr id="33" name="Graphic 1" descr="Monitor outline">
              <a:extLst>
                <a:ext uri="{FF2B5EF4-FFF2-40B4-BE49-F238E27FC236}">
                  <a16:creationId xmlns:a16="http://schemas.microsoft.com/office/drawing/2014/main" id="{F310A6EA-A179-48B1-9EF2-D60D3DDEF4B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0" y="0"/>
              <a:ext cx="1933575" cy="1933575"/>
            </a:xfrm>
            <a:prstGeom prst="rect">
              <a:avLst/>
            </a:prstGeom>
          </p:spPr>
        </p:pic>
      </p:grpSp>
      <p:grpSp>
        <p:nvGrpSpPr>
          <p:cNvPr id="12" name="Group 11">
            <a:extLst>
              <a:ext uri="{FF2B5EF4-FFF2-40B4-BE49-F238E27FC236}">
                <a16:creationId xmlns:a16="http://schemas.microsoft.com/office/drawing/2014/main" id="{6ADE4435-3C99-4D14-8648-2B24961426CE}"/>
              </a:ext>
            </a:extLst>
          </p:cNvPr>
          <p:cNvGrpSpPr/>
          <p:nvPr/>
        </p:nvGrpSpPr>
        <p:grpSpPr>
          <a:xfrm>
            <a:off x="2816931" y="1051179"/>
            <a:ext cx="2534997" cy="732426"/>
            <a:chOff x="38891" y="0"/>
            <a:chExt cx="6705443" cy="976568"/>
          </a:xfrm>
        </p:grpSpPr>
        <p:sp>
          <p:nvSpPr>
            <p:cNvPr id="13" name="Arrow: Right 12">
              <a:extLst>
                <a:ext uri="{FF2B5EF4-FFF2-40B4-BE49-F238E27FC236}">
                  <a16:creationId xmlns:a16="http://schemas.microsoft.com/office/drawing/2014/main" id="{F7F2965D-5BFE-4F8B-AFD9-4AAE9D01F0BD}"/>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71677916-E962-4B29-A1BF-4E2CE7E26FC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2400" kern="1200" dirty="0"/>
                <a:t>Recipient</a:t>
              </a:r>
            </a:p>
          </p:txBody>
        </p:sp>
      </p:grpSp>
      <p:grpSp>
        <p:nvGrpSpPr>
          <p:cNvPr id="15" name="Group 14">
            <a:extLst>
              <a:ext uri="{FF2B5EF4-FFF2-40B4-BE49-F238E27FC236}">
                <a16:creationId xmlns:a16="http://schemas.microsoft.com/office/drawing/2014/main" id="{06C6A5F4-92F3-40A2-8E57-262D6BF6B7E4}"/>
              </a:ext>
            </a:extLst>
          </p:cNvPr>
          <p:cNvGrpSpPr/>
          <p:nvPr/>
        </p:nvGrpSpPr>
        <p:grpSpPr>
          <a:xfrm>
            <a:off x="2960346" y="2780246"/>
            <a:ext cx="2299284" cy="732426"/>
            <a:chOff x="38891" y="0"/>
            <a:chExt cx="6705443" cy="976568"/>
          </a:xfrm>
        </p:grpSpPr>
        <p:sp>
          <p:nvSpPr>
            <p:cNvPr id="16" name="Arrow: Right 15">
              <a:extLst>
                <a:ext uri="{FF2B5EF4-FFF2-40B4-BE49-F238E27FC236}">
                  <a16:creationId xmlns:a16="http://schemas.microsoft.com/office/drawing/2014/main" id="{98CDDAA6-6210-455C-846E-7FBA47BBE66F}"/>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Arrow: Right 4">
              <a:extLst>
                <a:ext uri="{FF2B5EF4-FFF2-40B4-BE49-F238E27FC236}">
                  <a16:creationId xmlns:a16="http://schemas.microsoft.com/office/drawing/2014/main" id="{4DDD581C-F137-49A5-A83E-73C2780E1DC2}"/>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200" kern="1200" dirty="0">
                  <a:solidFill>
                    <a:schemeClr val="tx1"/>
                  </a:solidFill>
                </a:rPr>
                <a:t>Accepts donation /</a:t>
              </a:r>
              <a:r>
                <a:rPr lang="en-US" sz="1200" dirty="0">
                  <a:solidFill>
                    <a:schemeClr val="tx1"/>
                  </a:solidFill>
                </a:rPr>
                <a:t> Smart QR Code and picture.</a:t>
              </a:r>
              <a:endParaRPr lang="en-US" sz="1200" kern="1200" dirty="0">
                <a:solidFill>
                  <a:schemeClr val="tx1"/>
                </a:solidFill>
              </a:endParaRPr>
            </a:p>
          </p:txBody>
        </p:sp>
      </p:grpSp>
      <p:grpSp>
        <p:nvGrpSpPr>
          <p:cNvPr id="18" name="Group 17">
            <a:extLst>
              <a:ext uri="{FF2B5EF4-FFF2-40B4-BE49-F238E27FC236}">
                <a16:creationId xmlns:a16="http://schemas.microsoft.com/office/drawing/2014/main" id="{3960377C-44C8-41AE-9009-1B9757E3D425}"/>
              </a:ext>
            </a:extLst>
          </p:cNvPr>
          <p:cNvGrpSpPr/>
          <p:nvPr/>
        </p:nvGrpSpPr>
        <p:grpSpPr>
          <a:xfrm>
            <a:off x="2934787" y="3695779"/>
            <a:ext cx="2299284" cy="732426"/>
            <a:chOff x="38891" y="0"/>
            <a:chExt cx="6705443" cy="976568"/>
          </a:xfrm>
        </p:grpSpPr>
        <p:sp>
          <p:nvSpPr>
            <p:cNvPr id="19" name="Arrow: Right 18">
              <a:extLst>
                <a:ext uri="{FF2B5EF4-FFF2-40B4-BE49-F238E27FC236}">
                  <a16:creationId xmlns:a16="http://schemas.microsoft.com/office/drawing/2014/main" id="{6F62307E-BADD-4487-99B5-F5AAF8DDA452}"/>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Arrow: Right 4">
              <a:extLst>
                <a:ext uri="{FF2B5EF4-FFF2-40B4-BE49-F238E27FC236}">
                  <a16:creationId xmlns:a16="http://schemas.microsoft.com/office/drawing/2014/main" id="{FD23164B-FC27-4701-B899-E1FF9A6F4CDF}"/>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200" kern="1200" dirty="0">
                  <a:solidFill>
                    <a:schemeClr val="tx1"/>
                  </a:solidFill>
                </a:rPr>
                <a:t>Takes Digital Picture / NFT</a:t>
              </a:r>
            </a:p>
          </p:txBody>
        </p:sp>
      </p:grpSp>
      <p:grpSp>
        <p:nvGrpSpPr>
          <p:cNvPr id="21" name="Group 20">
            <a:extLst>
              <a:ext uri="{FF2B5EF4-FFF2-40B4-BE49-F238E27FC236}">
                <a16:creationId xmlns:a16="http://schemas.microsoft.com/office/drawing/2014/main" id="{0AA72E25-C8AC-4DE6-90EE-612BACB15A5A}"/>
              </a:ext>
            </a:extLst>
          </p:cNvPr>
          <p:cNvGrpSpPr/>
          <p:nvPr/>
        </p:nvGrpSpPr>
        <p:grpSpPr>
          <a:xfrm>
            <a:off x="2934787" y="1966809"/>
            <a:ext cx="2299284" cy="732426"/>
            <a:chOff x="38891" y="0"/>
            <a:chExt cx="6705443" cy="976568"/>
          </a:xfrm>
        </p:grpSpPr>
        <p:sp>
          <p:nvSpPr>
            <p:cNvPr id="22" name="Arrow: Right 21">
              <a:extLst>
                <a:ext uri="{FF2B5EF4-FFF2-40B4-BE49-F238E27FC236}">
                  <a16:creationId xmlns:a16="http://schemas.microsoft.com/office/drawing/2014/main" id="{56E3B6CE-6756-477B-B817-D88BCFF9FC40}"/>
                </a:ext>
              </a:extLst>
            </p:cNvPr>
            <p:cNvSpPr/>
            <p:nvPr/>
          </p:nvSpPr>
          <p:spPr>
            <a:xfrm>
              <a:off x="38891" y="0"/>
              <a:ext cx="6705443" cy="976568"/>
            </a:xfrm>
            <a:prstGeom prst="rightArrow">
              <a:avLst>
                <a:gd name="adj1" fmla="val 50000"/>
                <a:gd name="adj2" fmla="val 50000"/>
              </a:avLst>
            </a:prstGeom>
            <a:solidFill>
              <a:srgbClr val="00B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Arrow: Right 4">
              <a:extLst>
                <a:ext uri="{FF2B5EF4-FFF2-40B4-BE49-F238E27FC236}">
                  <a16:creationId xmlns:a16="http://schemas.microsoft.com/office/drawing/2014/main" id="{077D9638-D2E1-4766-A261-D0E7E775AA67}"/>
                </a:ext>
              </a:extLst>
            </p:cNvPr>
            <p:cNvSpPr txBox="1"/>
            <p:nvPr/>
          </p:nvSpPr>
          <p:spPr>
            <a:xfrm>
              <a:off x="38893" y="244142"/>
              <a:ext cx="6066260" cy="488284"/>
            </a:xfrm>
            <a:prstGeom prst="rect">
              <a:avLst/>
            </a:prstGeom>
            <a:solidFill>
              <a:srgbClr val="00B050"/>
            </a:solidFill>
          </p:spPr>
          <p:style>
            <a:lnRef idx="0">
              <a:scrgbClr r="0" g="0" b="0"/>
            </a:lnRef>
            <a:fillRef idx="0">
              <a:scrgbClr r="0" g="0" b="0"/>
            </a:fillRef>
            <a:effectRef idx="0">
              <a:scrgbClr r="0" g="0" b="0"/>
            </a:effectRef>
            <a:fontRef idx="minor">
              <a:schemeClr val="lt1"/>
            </a:fontRef>
          </p:style>
          <p:txBody>
            <a:bodyPr spcFirstLastPara="0" vert="horz" wrap="square" lIns="91440" tIns="91440" rIns="190500" bIns="116273" numCol="1" spcCol="1270" anchor="ctr" anchorCtr="0">
              <a:noAutofit/>
            </a:bodyPr>
            <a:lstStyle/>
            <a:p>
              <a:pPr defTabSz="1066800">
                <a:lnSpc>
                  <a:spcPct val="90000"/>
                </a:lnSpc>
                <a:spcBef>
                  <a:spcPct val="0"/>
                </a:spcBef>
                <a:spcAft>
                  <a:spcPct val="35000"/>
                </a:spcAft>
              </a:pPr>
              <a:r>
                <a:rPr lang="en-US" sz="1050" kern="1200" dirty="0">
                  <a:solidFill>
                    <a:schemeClr val="tx1"/>
                  </a:solidFill>
                </a:rPr>
                <a:t>Receives Alert / Accepts</a:t>
              </a:r>
            </a:p>
          </p:txBody>
        </p:sp>
      </p:grpSp>
      <p:pic>
        <p:nvPicPr>
          <p:cNvPr id="24" name="Graphic 23" descr="Label with solid fill">
            <a:extLst>
              <a:ext uri="{FF2B5EF4-FFF2-40B4-BE49-F238E27FC236}">
                <a16:creationId xmlns:a16="http://schemas.microsoft.com/office/drawing/2014/main" id="{6AA88CFD-0355-421E-950F-8E6BB9454FB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158" y="1647222"/>
            <a:ext cx="685800" cy="685800"/>
          </a:xfrm>
          <a:prstGeom prst="rect">
            <a:avLst/>
          </a:prstGeom>
        </p:spPr>
      </p:pic>
      <p:sp>
        <p:nvSpPr>
          <p:cNvPr id="25" name="Arrow: Down 24">
            <a:extLst>
              <a:ext uri="{FF2B5EF4-FFF2-40B4-BE49-F238E27FC236}">
                <a16:creationId xmlns:a16="http://schemas.microsoft.com/office/drawing/2014/main" id="{1759B9DB-7EC4-4060-AF55-DC7A7203BE15}"/>
              </a:ext>
            </a:extLst>
          </p:cNvPr>
          <p:cNvSpPr/>
          <p:nvPr/>
        </p:nvSpPr>
        <p:spPr>
          <a:xfrm rot="2704835">
            <a:off x="277893" y="2664605"/>
            <a:ext cx="230885" cy="69787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6" name="Flowchart: Connector 25">
            <a:extLst>
              <a:ext uri="{FF2B5EF4-FFF2-40B4-BE49-F238E27FC236}">
                <a16:creationId xmlns:a16="http://schemas.microsoft.com/office/drawing/2014/main" id="{0A6EE1C3-1FEE-4CFE-ABB3-432BF68E98CE}"/>
              </a:ext>
            </a:extLst>
          </p:cNvPr>
          <p:cNvSpPr/>
          <p:nvPr/>
        </p:nvSpPr>
        <p:spPr>
          <a:xfrm>
            <a:off x="506019" y="2090965"/>
            <a:ext cx="367879" cy="517088"/>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rgbClr val="FF0000"/>
              </a:solidFill>
            </a:endParaRPr>
          </a:p>
        </p:txBody>
      </p:sp>
      <p:sp>
        <p:nvSpPr>
          <p:cNvPr id="7" name="Star: 6 Points 6">
            <a:extLst>
              <a:ext uri="{FF2B5EF4-FFF2-40B4-BE49-F238E27FC236}">
                <a16:creationId xmlns:a16="http://schemas.microsoft.com/office/drawing/2014/main" id="{023C8499-D699-43B9-8A08-E8487FF2255B}"/>
              </a:ext>
            </a:extLst>
          </p:cNvPr>
          <p:cNvSpPr/>
          <p:nvPr/>
        </p:nvSpPr>
        <p:spPr>
          <a:xfrm>
            <a:off x="7897490" y="1114210"/>
            <a:ext cx="676717" cy="1066023"/>
          </a:xfrm>
          <a:prstGeom prst="star6">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NFT</a:t>
            </a:r>
          </a:p>
        </p:txBody>
      </p:sp>
      <p:pic>
        <p:nvPicPr>
          <p:cNvPr id="9" name="Picture 8">
            <a:extLst>
              <a:ext uri="{FF2B5EF4-FFF2-40B4-BE49-F238E27FC236}">
                <a16:creationId xmlns:a16="http://schemas.microsoft.com/office/drawing/2014/main" id="{06193A58-FBBF-4530-8D6F-5B9587C89B9F}"/>
              </a:ext>
            </a:extLst>
          </p:cNvPr>
          <p:cNvPicPr>
            <a:picLocks noChangeAspect="1"/>
          </p:cNvPicPr>
          <p:nvPr/>
        </p:nvPicPr>
        <p:blipFill>
          <a:blip r:embed="rId8"/>
          <a:stretch>
            <a:fillRect/>
          </a:stretch>
        </p:blipFill>
        <p:spPr>
          <a:xfrm>
            <a:off x="5831101" y="1332405"/>
            <a:ext cx="1261148" cy="2397649"/>
          </a:xfrm>
          <a:prstGeom prst="rect">
            <a:avLst/>
          </a:prstGeom>
        </p:spPr>
      </p:pic>
      <p:sp>
        <p:nvSpPr>
          <p:cNvPr id="6" name="TextBox 5">
            <a:extLst>
              <a:ext uri="{FF2B5EF4-FFF2-40B4-BE49-F238E27FC236}">
                <a16:creationId xmlns:a16="http://schemas.microsoft.com/office/drawing/2014/main" id="{E3196476-79A7-4955-B8CA-7A1751C94063}"/>
              </a:ext>
            </a:extLst>
          </p:cNvPr>
          <p:cNvSpPr txBox="1"/>
          <p:nvPr/>
        </p:nvSpPr>
        <p:spPr>
          <a:xfrm>
            <a:off x="5996378" y="3236856"/>
            <a:ext cx="1030970" cy="307777"/>
          </a:xfrm>
          <a:prstGeom prst="rect">
            <a:avLst/>
          </a:prstGeom>
          <a:noFill/>
        </p:spPr>
        <p:txBody>
          <a:bodyPr wrap="square" rtlCol="0">
            <a:spAutoFit/>
          </a:bodyPr>
          <a:lstStyle/>
          <a:p>
            <a:r>
              <a:rPr lang="en-US" sz="700" dirty="0"/>
              <a:t>Accepts Donation  / Takes Digital Picture</a:t>
            </a:r>
          </a:p>
        </p:txBody>
      </p:sp>
      <p:sp>
        <p:nvSpPr>
          <p:cNvPr id="10" name="TextBox 9">
            <a:extLst>
              <a:ext uri="{FF2B5EF4-FFF2-40B4-BE49-F238E27FC236}">
                <a16:creationId xmlns:a16="http://schemas.microsoft.com/office/drawing/2014/main" id="{C78BA1E1-1215-4950-A669-ED532B9BAC5E}"/>
              </a:ext>
            </a:extLst>
          </p:cNvPr>
          <p:cNvSpPr txBox="1"/>
          <p:nvPr/>
        </p:nvSpPr>
        <p:spPr>
          <a:xfrm>
            <a:off x="7931540" y="2389171"/>
            <a:ext cx="650870" cy="253916"/>
          </a:xfrm>
          <a:prstGeom prst="rect">
            <a:avLst/>
          </a:prstGeom>
          <a:noFill/>
        </p:spPr>
        <p:txBody>
          <a:bodyPr wrap="square" rtlCol="0">
            <a:spAutoFit/>
          </a:bodyPr>
          <a:lstStyle/>
          <a:p>
            <a:r>
              <a:rPr lang="en-US" sz="1050" dirty="0"/>
              <a:t>Hash</a:t>
            </a:r>
          </a:p>
        </p:txBody>
      </p:sp>
      <p:sp>
        <p:nvSpPr>
          <p:cNvPr id="2" name="Explosion: 8 Points 1">
            <a:extLst>
              <a:ext uri="{FF2B5EF4-FFF2-40B4-BE49-F238E27FC236}">
                <a16:creationId xmlns:a16="http://schemas.microsoft.com/office/drawing/2014/main" id="{93AD22BF-DF1A-4A63-BCC7-C731A3BC488A}"/>
              </a:ext>
            </a:extLst>
          </p:cNvPr>
          <p:cNvSpPr/>
          <p:nvPr/>
        </p:nvSpPr>
        <p:spPr>
          <a:xfrm>
            <a:off x="7092249" y="2571751"/>
            <a:ext cx="1856497" cy="1886728"/>
          </a:xfrm>
          <a:prstGeom prst="irregularSeal1">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FFFF00"/>
                </a:solidFill>
              </a:rPr>
              <a:t>NFT becomes Immutable Record of Donation!!!</a:t>
            </a:r>
          </a:p>
        </p:txBody>
      </p:sp>
    </p:spTree>
    <p:extLst>
      <p:ext uri="{BB962C8B-B14F-4D97-AF65-F5344CB8AC3E}">
        <p14:creationId xmlns:p14="http://schemas.microsoft.com/office/powerpoint/2010/main" val="63349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1000" fill="hold"/>
                                        <p:tgtEl>
                                          <p:spTgt spid="2"/>
                                        </p:tgtEl>
                                        <p:attrNameLst>
                                          <p:attrName>ppt_w</p:attrName>
                                        </p:attrNameLst>
                                      </p:cBhvr>
                                      <p:tavLst>
                                        <p:tav tm="0">
                                          <p:val>
                                            <p:fltVal val="0"/>
                                          </p:val>
                                        </p:tav>
                                        <p:tav tm="100000">
                                          <p:val>
                                            <p:strVal val="#ppt_w"/>
                                          </p:val>
                                        </p:tav>
                                      </p:tavLst>
                                    </p:anim>
                                    <p:anim calcmode="lin" valueType="num">
                                      <p:cBhvr>
                                        <p:cTn id="48" dur="1000" fill="hold"/>
                                        <p:tgtEl>
                                          <p:spTgt spid="2"/>
                                        </p:tgtEl>
                                        <p:attrNameLst>
                                          <p:attrName>ppt_h</p:attrName>
                                        </p:attrNameLst>
                                      </p:cBhvr>
                                      <p:tavLst>
                                        <p:tav tm="0">
                                          <p:val>
                                            <p:fltVal val="0"/>
                                          </p:val>
                                        </p:tav>
                                        <p:tav tm="100000">
                                          <p:val>
                                            <p:strVal val="#ppt_h"/>
                                          </p:val>
                                        </p:tav>
                                      </p:tavLst>
                                    </p:anim>
                                    <p:anim calcmode="lin" valueType="num">
                                      <p:cBhvr>
                                        <p:cTn id="49" dur="1000" fill="hold"/>
                                        <p:tgtEl>
                                          <p:spTgt spid="2"/>
                                        </p:tgtEl>
                                        <p:attrNameLst>
                                          <p:attrName>style.rotation</p:attrName>
                                        </p:attrNameLst>
                                      </p:cBhvr>
                                      <p:tavLst>
                                        <p:tav tm="0">
                                          <p:val>
                                            <p:fltVal val="90"/>
                                          </p:val>
                                        </p:tav>
                                        <p:tav tm="100000">
                                          <p:val>
                                            <p:fltVal val="0"/>
                                          </p:val>
                                        </p:tav>
                                      </p:tavLst>
                                    </p:anim>
                                    <p:animEffect transition="in" filter="fade">
                                      <p:cBhvr>
                                        <p:cTn id="5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7" grpId="0" animBg="1"/>
      <p:bldP spid="6" grpId="0"/>
      <p:bldP spid="10" grpId="0"/>
      <p:bldP spid="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802E24-307E-4D9C-A04F-22DC57037AAC}"/>
              </a:ext>
            </a:extLst>
          </p:cNvPr>
          <p:cNvPicPr>
            <a:picLocks noChangeAspect="1"/>
          </p:cNvPicPr>
          <p:nvPr/>
        </p:nvPicPr>
        <p:blipFill>
          <a:blip r:embed="rId2"/>
          <a:stretch>
            <a:fillRect/>
          </a:stretch>
        </p:blipFill>
        <p:spPr>
          <a:xfrm>
            <a:off x="714564" y="454172"/>
            <a:ext cx="7636149" cy="4134318"/>
          </a:xfrm>
          <a:prstGeom prst="rect">
            <a:avLst/>
          </a:prstGeom>
        </p:spPr>
      </p:pic>
      <p:sp>
        <p:nvSpPr>
          <p:cNvPr id="2" name="Rectangle 1"/>
          <p:cNvSpPr/>
          <p:nvPr/>
        </p:nvSpPr>
        <p:spPr>
          <a:xfrm>
            <a:off x="3209484" y="146395"/>
            <a:ext cx="2167916" cy="338554"/>
          </a:xfrm>
          <a:prstGeom prst="rect">
            <a:avLst/>
          </a:prstGeom>
        </p:spPr>
        <p:txBody>
          <a:bodyPr wrap="square">
            <a:spAutoFit/>
          </a:bodyPr>
          <a:lstStyle/>
          <a:p>
            <a:pPr algn="ctr"/>
            <a:r>
              <a:rPr lang="en-IN" sz="1600" b="1" dirty="0"/>
              <a:t>Data Flow Diagram </a:t>
            </a:r>
          </a:p>
        </p:txBody>
      </p:sp>
    </p:spTree>
    <p:extLst>
      <p:ext uri="{BB962C8B-B14F-4D97-AF65-F5344CB8AC3E}">
        <p14:creationId xmlns:p14="http://schemas.microsoft.com/office/powerpoint/2010/main" val="33549608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08DC42E-1415-4AA2-9556-280CB5CCCCC8}"/>
              </a:ext>
            </a:extLst>
          </p:cNvPr>
          <p:cNvSpPr>
            <a:spLocks noGrp="1"/>
          </p:cNvSpPr>
          <p:nvPr>
            <p:ph type="ftr" sz="quarter" idx="4294967295"/>
          </p:nvPr>
        </p:nvSpPr>
        <p:spPr>
          <a:xfrm>
            <a:off x="0" y="0"/>
            <a:ext cx="0" cy="0"/>
          </a:xfrm>
        </p:spPr>
        <p:txBody>
          <a:bodyPr/>
          <a:lstStyle/>
          <a:p>
            <a:endParaRPr lang="en-US" dirty="0"/>
          </a:p>
        </p:txBody>
      </p:sp>
      <p:pic>
        <p:nvPicPr>
          <p:cNvPr id="5" name="Picture 4">
            <a:extLst>
              <a:ext uri="{FF2B5EF4-FFF2-40B4-BE49-F238E27FC236}">
                <a16:creationId xmlns:a16="http://schemas.microsoft.com/office/drawing/2014/main" id="{44CC7250-D024-417E-99C2-81A3CD6D95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011225" y="2817361"/>
            <a:ext cx="1987506" cy="1490630"/>
          </a:xfrm>
          <a:prstGeom prst="rect">
            <a:avLst/>
          </a:prstGeom>
        </p:spPr>
      </p:pic>
      <p:pic>
        <p:nvPicPr>
          <p:cNvPr id="7" name="Picture 6">
            <a:extLst>
              <a:ext uri="{FF2B5EF4-FFF2-40B4-BE49-F238E27FC236}">
                <a16:creationId xmlns:a16="http://schemas.microsoft.com/office/drawing/2014/main" id="{90AD445C-5372-4145-A1F3-AB987CD002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958166" y="2817361"/>
            <a:ext cx="1987506" cy="1490630"/>
          </a:xfrm>
          <a:prstGeom prst="rect">
            <a:avLst/>
          </a:prstGeom>
        </p:spPr>
      </p:pic>
      <p:pic>
        <p:nvPicPr>
          <p:cNvPr id="9" name="Picture 8">
            <a:extLst>
              <a:ext uri="{FF2B5EF4-FFF2-40B4-BE49-F238E27FC236}">
                <a16:creationId xmlns:a16="http://schemas.microsoft.com/office/drawing/2014/main" id="{95F97C73-FD7C-45C3-B43E-ABCA7DDD59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707700" y="2730957"/>
            <a:ext cx="1987506" cy="1490630"/>
          </a:xfrm>
          <a:prstGeom prst="rect">
            <a:avLst/>
          </a:prstGeom>
        </p:spPr>
      </p:pic>
      <p:pic>
        <p:nvPicPr>
          <p:cNvPr id="1026" name="Picture 2">
            <a:extLst>
              <a:ext uri="{FF2B5EF4-FFF2-40B4-BE49-F238E27FC236}">
                <a16:creationId xmlns:a16="http://schemas.microsoft.com/office/drawing/2014/main" id="{25EFB5A6-44EC-4B0D-BD60-C28D20A3D5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0961" y="718131"/>
            <a:ext cx="2215134" cy="147675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06D8714C-7ECD-4A69-B6A6-8D72EEB0FCFA}"/>
              </a:ext>
            </a:extLst>
          </p:cNvPr>
          <p:cNvSpPr/>
          <p:nvPr/>
        </p:nvSpPr>
        <p:spPr>
          <a:xfrm>
            <a:off x="4133088" y="514350"/>
            <a:ext cx="2366010" cy="850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11" name="TextBox 10">
            <a:extLst>
              <a:ext uri="{FF2B5EF4-FFF2-40B4-BE49-F238E27FC236}">
                <a16:creationId xmlns:a16="http://schemas.microsoft.com/office/drawing/2014/main" id="{9B420F2E-47BF-4AA4-8AF6-52DB403856E4}"/>
              </a:ext>
            </a:extLst>
          </p:cNvPr>
          <p:cNvSpPr txBox="1"/>
          <p:nvPr/>
        </p:nvSpPr>
        <p:spPr>
          <a:xfrm>
            <a:off x="4417869" y="651005"/>
            <a:ext cx="1796447" cy="577081"/>
          </a:xfrm>
          <a:prstGeom prst="rect">
            <a:avLst/>
          </a:prstGeom>
          <a:noFill/>
        </p:spPr>
        <p:txBody>
          <a:bodyPr wrap="square" rtlCol="0">
            <a:spAutoFit/>
          </a:bodyPr>
          <a:lstStyle/>
          <a:p>
            <a:r>
              <a:rPr lang="en-US" sz="1050" dirty="0">
                <a:solidFill>
                  <a:schemeClr val="bg1"/>
                </a:solidFill>
              </a:rPr>
              <a:t>The Giving Chain </a:t>
            </a:r>
            <a:br>
              <a:rPr lang="en-US" sz="1050" dirty="0">
                <a:solidFill>
                  <a:schemeClr val="bg1"/>
                </a:solidFill>
              </a:rPr>
            </a:br>
            <a:r>
              <a:rPr lang="en-US" sz="1050" dirty="0">
                <a:solidFill>
                  <a:schemeClr val="bg1"/>
                </a:solidFill>
              </a:rPr>
              <a:t>Test Run, Princeton</a:t>
            </a:r>
            <a:br>
              <a:rPr lang="en-US" sz="1050" dirty="0">
                <a:solidFill>
                  <a:schemeClr val="bg1"/>
                </a:solidFill>
              </a:rPr>
            </a:br>
            <a:r>
              <a:rPr lang="en-US" sz="1050" dirty="0">
                <a:solidFill>
                  <a:schemeClr val="bg1"/>
                </a:solidFill>
              </a:rPr>
              <a:t>August 28</a:t>
            </a:r>
            <a:r>
              <a:rPr lang="en-US" sz="1050" baseline="30000" dirty="0">
                <a:solidFill>
                  <a:schemeClr val="bg1"/>
                </a:solidFill>
              </a:rPr>
              <a:t>th</a:t>
            </a:r>
            <a:r>
              <a:rPr lang="en-US" sz="1050" dirty="0">
                <a:solidFill>
                  <a:schemeClr val="bg1"/>
                </a:solidFill>
              </a:rPr>
              <a:t> </a:t>
            </a:r>
          </a:p>
        </p:txBody>
      </p:sp>
      <p:sp>
        <p:nvSpPr>
          <p:cNvPr id="4" name="Rectangle 3"/>
          <p:cNvSpPr/>
          <p:nvPr/>
        </p:nvSpPr>
        <p:spPr>
          <a:xfrm>
            <a:off x="2558556" y="104612"/>
            <a:ext cx="3296095" cy="307777"/>
          </a:xfrm>
          <a:prstGeom prst="rect">
            <a:avLst/>
          </a:prstGeom>
        </p:spPr>
        <p:txBody>
          <a:bodyPr wrap="none">
            <a:spAutoFit/>
          </a:bodyPr>
          <a:lstStyle/>
          <a:p>
            <a:r>
              <a:rPr lang="en-US" b="1" dirty="0">
                <a:solidFill>
                  <a:srgbClr val="172B4D"/>
                </a:solidFill>
              </a:rPr>
              <a:t>Checkpoint 4 : Impact Measurement </a:t>
            </a:r>
            <a:endParaRPr lang="en-IN" dirty="0"/>
          </a:p>
        </p:txBody>
      </p:sp>
    </p:spTree>
    <p:extLst>
      <p:ext uri="{BB962C8B-B14F-4D97-AF65-F5344CB8AC3E}">
        <p14:creationId xmlns:p14="http://schemas.microsoft.com/office/powerpoint/2010/main" val="1550253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08DC42E-1415-4AA2-9556-280CB5CCCCC8}"/>
              </a:ext>
            </a:extLst>
          </p:cNvPr>
          <p:cNvSpPr>
            <a:spLocks noGrp="1"/>
          </p:cNvSpPr>
          <p:nvPr>
            <p:ph type="ftr" sz="quarter" idx="4294967295"/>
          </p:nvPr>
        </p:nvSpPr>
        <p:spPr>
          <a:xfrm>
            <a:off x="0" y="0"/>
            <a:ext cx="0" cy="0"/>
          </a:xfrm>
        </p:spPr>
        <p:txBody>
          <a:bodyPr/>
          <a:lstStyle/>
          <a:p>
            <a:endParaRPr lang="en-US" dirty="0"/>
          </a:p>
        </p:txBody>
      </p:sp>
      <p:sp>
        <p:nvSpPr>
          <p:cNvPr id="10" name="Rectangle 9">
            <a:extLst>
              <a:ext uri="{FF2B5EF4-FFF2-40B4-BE49-F238E27FC236}">
                <a16:creationId xmlns:a16="http://schemas.microsoft.com/office/drawing/2014/main" id="{06D8714C-7ECD-4A69-B6A6-8D72EEB0FCFA}"/>
              </a:ext>
            </a:extLst>
          </p:cNvPr>
          <p:cNvSpPr/>
          <p:nvPr/>
        </p:nvSpPr>
        <p:spPr>
          <a:xfrm>
            <a:off x="4133088" y="514350"/>
            <a:ext cx="2366010" cy="8503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11" name="TextBox 10">
            <a:extLst>
              <a:ext uri="{FF2B5EF4-FFF2-40B4-BE49-F238E27FC236}">
                <a16:creationId xmlns:a16="http://schemas.microsoft.com/office/drawing/2014/main" id="{9B420F2E-47BF-4AA4-8AF6-52DB403856E4}"/>
              </a:ext>
            </a:extLst>
          </p:cNvPr>
          <p:cNvSpPr txBox="1"/>
          <p:nvPr/>
        </p:nvSpPr>
        <p:spPr>
          <a:xfrm>
            <a:off x="4417869" y="651005"/>
            <a:ext cx="1796447" cy="577081"/>
          </a:xfrm>
          <a:prstGeom prst="rect">
            <a:avLst/>
          </a:prstGeom>
          <a:noFill/>
        </p:spPr>
        <p:txBody>
          <a:bodyPr wrap="square" rtlCol="0">
            <a:spAutoFit/>
          </a:bodyPr>
          <a:lstStyle/>
          <a:p>
            <a:r>
              <a:rPr lang="en-US" sz="1050" dirty="0">
                <a:solidFill>
                  <a:schemeClr val="bg1"/>
                </a:solidFill>
              </a:rPr>
              <a:t>The Giving Chain </a:t>
            </a:r>
            <a:br>
              <a:rPr lang="en-US" sz="1050" dirty="0">
                <a:solidFill>
                  <a:schemeClr val="bg1"/>
                </a:solidFill>
              </a:rPr>
            </a:br>
            <a:r>
              <a:rPr lang="en-US" sz="1050" dirty="0">
                <a:solidFill>
                  <a:schemeClr val="bg1"/>
                </a:solidFill>
              </a:rPr>
              <a:t>Test Run, India</a:t>
            </a:r>
            <a:br>
              <a:rPr lang="en-US" sz="1050" dirty="0">
                <a:solidFill>
                  <a:schemeClr val="bg1"/>
                </a:solidFill>
              </a:rPr>
            </a:br>
            <a:r>
              <a:rPr lang="en-US" sz="1050" dirty="0">
                <a:solidFill>
                  <a:schemeClr val="bg1"/>
                </a:solidFill>
              </a:rPr>
              <a:t>August 29</a:t>
            </a:r>
            <a:r>
              <a:rPr lang="en-US" sz="1050" baseline="30000" dirty="0">
                <a:solidFill>
                  <a:schemeClr val="bg1"/>
                </a:solidFill>
              </a:rPr>
              <a:t>th</a:t>
            </a:r>
            <a:r>
              <a:rPr lang="en-US" sz="1050" dirty="0">
                <a:solidFill>
                  <a:schemeClr val="bg1"/>
                </a:solidFill>
              </a:rPr>
              <a:t> </a:t>
            </a:r>
          </a:p>
        </p:txBody>
      </p:sp>
      <p:sp>
        <p:nvSpPr>
          <p:cNvPr id="4" name="Rectangle 3"/>
          <p:cNvSpPr/>
          <p:nvPr/>
        </p:nvSpPr>
        <p:spPr>
          <a:xfrm>
            <a:off x="2558556" y="104612"/>
            <a:ext cx="3296095" cy="307777"/>
          </a:xfrm>
          <a:prstGeom prst="rect">
            <a:avLst/>
          </a:prstGeom>
        </p:spPr>
        <p:txBody>
          <a:bodyPr wrap="none">
            <a:spAutoFit/>
          </a:bodyPr>
          <a:lstStyle/>
          <a:p>
            <a:r>
              <a:rPr lang="en-US" b="1" dirty="0">
                <a:solidFill>
                  <a:srgbClr val="172B4D"/>
                </a:solidFill>
              </a:rPr>
              <a:t>Checkpoint 4 : Impact Measurement </a:t>
            </a:r>
            <a:endParaRPr lang="en-IN" dirty="0"/>
          </a:p>
        </p:txBody>
      </p:sp>
      <p:pic>
        <p:nvPicPr>
          <p:cNvPr id="12" name="Picture 11"/>
          <p:cNvPicPr/>
          <p:nvPr/>
        </p:nvPicPr>
        <p:blipFill>
          <a:blip r:embed="rId2" cstate="print">
            <a:extLst>
              <a:ext uri="{28A0092B-C50C-407E-A947-70E740481C1C}">
                <a14:useLocalDpi xmlns:a14="http://schemas.microsoft.com/office/drawing/2010/main" val="0"/>
              </a:ext>
            </a:extLst>
          </a:blip>
          <a:stretch>
            <a:fillRect/>
          </a:stretch>
        </p:blipFill>
        <p:spPr>
          <a:xfrm rot="5400000">
            <a:off x="6122242" y="2155805"/>
            <a:ext cx="3130760" cy="1859077"/>
          </a:xfrm>
          <a:prstGeom prst="rect">
            <a:avLst/>
          </a:prstGeom>
        </p:spPr>
      </p:pic>
      <p:pic>
        <p:nvPicPr>
          <p:cNvPr id="13" name="Picture 12"/>
          <p:cNvPicPr/>
          <p:nvPr/>
        </p:nvPicPr>
        <p:blipFill>
          <a:blip r:embed="rId3" cstate="print">
            <a:extLst>
              <a:ext uri="{28A0092B-C50C-407E-A947-70E740481C1C}">
                <a14:useLocalDpi xmlns:a14="http://schemas.microsoft.com/office/drawing/2010/main" val="0"/>
              </a:ext>
            </a:extLst>
          </a:blip>
          <a:stretch>
            <a:fillRect/>
          </a:stretch>
        </p:blipFill>
        <p:spPr>
          <a:xfrm>
            <a:off x="2107481" y="2513086"/>
            <a:ext cx="3663654" cy="1931746"/>
          </a:xfrm>
          <a:prstGeom prst="rect">
            <a:avLst/>
          </a:prstGeom>
        </p:spPr>
      </p:pic>
      <p:pic>
        <p:nvPicPr>
          <p:cNvPr id="14" name="Picture 13">
            <a:extLst>
              <a:ext uri="{FF2B5EF4-FFF2-40B4-BE49-F238E27FC236}">
                <a16:creationId xmlns:a16="http://schemas.microsoft.com/office/drawing/2014/main" id="{9866A374-75A9-4117-ADF1-A43ABCEA3F87}"/>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466283" y="651005"/>
            <a:ext cx="3130762" cy="1713743"/>
          </a:xfrm>
          <a:prstGeom prst="rect">
            <a:avLst/>
          </a:prstGeom>
        </p:spPr>
      </p:pic>
    </p:spTree>
    <p:extLst>
      <p:ext uri="{BB962C8B-B14F-4D97-AF65-F5344CB8AC3E}">
        <p14:creationId xmlns:p14="http://schemas.microsoft.com/office/powerpoint/2010/main" val="378127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5 : Code </a:t>
            </a:r>
            <a:endParaRPr lang="en-US" sz="4000" b="1" dirty="0">
              <a:solidFill>
                <a:srgbClr val="C00000"/>
              </a:solidFill>
            </a:endParaRPr>
          </a:p>
        </p:txBody>
      </p:sp>
      <p:pic>
        <p:nvPicPr>
          <p:cNvPr id="1026" name="Picture 2">
            <a:extLst>
              <a:ext uri="{FF2B5EF4-FFF2-40B4-BE49-F238E27FC236}">
                <a16:creationId xmlns:a16="http://schemas.microsoft.com/office/drawing/2014/main" id="{579B7CB4-0D4B-4A1B-A3A3-67C99E7497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2533" y="1143000"/>
            <a:ext cx="4831298" cy="3166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838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54"/>
        <p:cNvGrpSpPr/>
        <p:nvPr/>
      </p:nvGrpSpPr>
      <p:grpSpPr>
        <a:xfrm>
          <a:off x="0" y="0"/>
          <a:ext cx="0" cy="0"/>
          <a:chOff x="0" y="0"/>
          <a:chExt cx="0" cy="0"/>
        </a:xfrm>
      </p:grpSpPr>
      <p:pic>
        <p:nvPicPr>
          <p:cNvPr id="1756" name="Google Shape;1756;p221"/>
          <p:cNvPicPr preferRelativeResize="0"/>
          <p:nvPr/>
        </p:nvPicPr>
        <p:blipFill>
          <a:blip r:embed="rId3">
            <a:alphaModFix/>
          </a:blip>
          <a:stretch>
            <a:fillRect/>
          </a:stretch>
        </p:blipFill>
        <p:spPr>
          <a:xfrm>
            <a:off x="6844378" y="537968"/>
            <a:ext cx="997841" cy="861226"/>
          </a:xfrm>
          <a:prstGeom prst="rect">
            <a:avLst/>
          </a:prstGeom>
          <a:noFill/>
          <a:ln>
            <a:noFill/>
          </a:ln>
        </p:spPr>
      </p:pic>
      <p:pic>
        <p:nvPicPr>
          <p:cNvPr id="1757" name="Google Shape;1757;p221"/>
          <p:cNvPicPr preferRelativeResize="0"/>
          <p:nvPr/>
        </p:nvPicPr>
        <p:blipFill>
          <a:blip r:embed="rId4">
            <a:alphaModFix/>
          </a:blip>
          <a:stretch>
            <a:fillRect/>
          </a:stretch>
        </p:blipFill>
        <p:spPr>
          <a:xfrm>
            <a:off x="7842219" y="58558"/>
            <a:ext cx="1229710" cy="1151451"/>
          </a:xfrm>
          <a:prstGeom prst="rect">
            <a:avLst/>
          </a:prstGeom>
          <a:noFill/>
          <a:ln>
            <a:noFill/>
          </a:ln>
        </p:spPr>
      </p:pic>
      <p:pic>
        <p:nvPicPr>
          <p:cNvPr id="1759" name="Google Shape;1759;p221"/>
          <p:cNvPicPr preferRelativeResize="0"/>
          <p:nvPr/>
        </p:nvPicPr>
        <p:blipFill>
          <a:blip r:embed="rId5">
            <a:alphaModFix/>
          </a:blip>
          <a:stretch>
            <a:fillRect/>
          </a:stretch>
        </p:blipFill>
        <p:spPr>
          <a:xfrm>
            <a:off x="8153025" y="1210009"/>
            <a:ext cx="815302" cy="920624"/>
          </a:xfrm>
          <a:prstGeom prst="rect">
            <a:avLst/>
          </a:prstGeom>
          <a:noFill/>
          <a:ln>
            <a:noFill/>
          </a:ln>
        </p:spPr>
      </p:pic>
      <p:sp>
        <p:nvSpPr>
          <p:cNvPr id="12" name="TextBox 11">
            <a:extLst>
              <a:ext uri="{FF2B5EF4-FFF2-40B4-BE49-F238E27FC236}">
                <a16:creationId xmlns:a16="http://schemas.microsoft.com/office/drawing/2014/main" id="{96F8BF30-12CA-4762-87F0-04647060954D}"/>
              </a:ext>
            </a:extLst>
          </p:cNvPr>
          <p:cNvSpPr txBox="1"/>
          <p:nvPr/>
        </p:nvSpPr>
        <p:spPr>
          <a:xfrm>
            <a:off x="2286000" y="2310421"/>
            <a:ext cx="4572000" cy="523220"/>
          </a:xfrm>
          <a:prstGeom prst="rect">
            <a:avLst/>
          </a:prstGeom>
          <a:noFill/>
        </p:spPr>
        <p:txBody>
          <a:bodyPr wrap="square">
            <a:spAutoFit/>
          </a:bodyPr>
          <a:lstStyle/>
          <a:p>
            <a:r>
              <a:rPr lang="en-US" sz="1400" dirty="0">
                <a:solidFill>
                  <a:srgbClr val="FFFFFF"/>
                </a:solidFill>
                <a:latin typeface="Proxima Nova"/>
                <a:ea typeface="Proxima Nova"/>
                <a:cs typeface="Proxima Nova"/>
                <a:sym typeface="Proxima Nova"/>
              </a:rPr>
              <a:t>Hyperledger Trade Finance</a:t>
            </a:r>
            <a:br>
              <a:rPr lang="en-US" sz="1400" dirty="0">
                <a:solidFill>
                  <a:srgbClr val="FFFFFF"/>
                </a:solidFill>
                <a:latin typeface="Proxima Nova"/>
                <a:ea typeface="Proxima Nova"/>
                <a:cs typeface="Proxima Nova"/>
                <a:sym typeface="Proxima Nova"/>
              </a:rPr>
            </a:br>
            <a:r>
              <a:rPr lang="en-US" sz="1400" dirty="0">
                <a:solidFill>
                  <a:srgbClr val="FFFFFF"/>
                </a:solidFill>
                <a:latin typeface="Proxima Nova"/>
                <a:ea typeface="Proxima Nova"/>
                <a:cs typeface="Proxima Nova"/>
                <a:sym typeface="Proxima Nova"/>
              </a:rPr>
              <a:t> Special Interest Group</a:t>
            </a:r>
            <a:endParaRPr lang="en-US" dirty="0"/>
          </a:p>
        </p:txBody>
      </p:sp>
      <p:sp>
        <p:nvSpPr>
          <p:cNvPr id="14" name="TextBox 13">
            <a:extLst>
              <a:ext uri="{FF2B5EF4-FFF2-40B4-BE49-F238E27FC236}">
                <a16:creationId xmlns:a16="http://schemas.microsoft.com/office/drawing/2014/main" id="{611473D5-7538-48C5-9244-81DF7E0ACC43}"/>
              </a:ext>
            </a:extLst>
          </p:cNvPr>
          <p:cNvSpPr txBox="1"/>
          <p:nvPr/>
        </p:nvSpPr>
        <p:spPr>
          <a:xfrm>
            <a:off x="1585097" y="931762"/>
            <a:ext cx="3910244" cy="707886"/>
          </a:xfrm>
          <a:prstGeom prst="rect">
            <a:avLst/>
          </a:prstGeom>
          <a:noFill/>
        </p:spPr>
        <p:txBody>
          <a:bodyPr wrap="square">
            <a:spAutoFit/>
          </a:bodyPr>
          <a:lstStyle/>
          <a:p>
            <a:r>
              <a:rPr lang="en-US" sz="2000" dirty="0"/>
              <a:t>Hyperledger Trade Finance</a:t>
            </a:r>
            <a:br>
              <a:rPr lang="en-US" sz="2000" dirty="0"/>
            </a:br>
            <a:r>
              <a:rPr lang="en-US" sz="2000" dirty="0"/>
              <a:t> Special Interest Group Presents</a:t>
            </a:r>
          </a:p>
        </p:txBody>
      </p:sp>
      <p:sp>
        <p:nvSpPr>
          <p:cNvPr id="17" name="TextBox 16">
            <a:extLst>
              <a:ext uri="{FF2B5EF4-FFF2-40B4-BE49-F238E27FC236}">
                <a16:creationId xmlns:a16="http://schemas.microsoft.com/office/drawing/2014/main" id="{6FE843F3-03CD-462D-8D8D-30857C649B66}"/>
              </a:ext>
            </a:extLst>
          </p:cNvPr>
          <p:cNvSpPr txBox="1"/>
          <p:nvPr/>
        </p:nvSpPr>
        <p:spPr>
          <a:xfrm>
            <a:off x="1585097" y="1909964"/>
            <a:ext cx="4572000" cy="2246769"/>
          </a:xfrm>
          <a:prstGeom prst="rect">
            <a:avLst/>
          </a:prstGeom>
          <a:noFill/>
        </p:spPr>
        <p:txBody>
          <a:bodyPr wrap="square">
            <a:spAutoFit/>
          </a:bodyPr>
          <a:lstStyle/>
          <a:p>
            <a:pPr marL="0" lvl="0" indent="0" algn="ctr" rtl="0">
              <a:lnSpc>
                <a:spcPct val="100000"/>
              </a:lnSpc>
              <a:spcBef>
                <a:spcPts val="0"/>
              </a:spcBef>
              <a:spcAft>
                <a:spcPts val="0"/>
              </a:spcAft>
              <a:buNone/>
            </a:pPr>
            <a:r>
              <a:rPr lang="en-US" sz="1400" b="1" dirty="0">
                <a:solidFill>
                  <a:srgbClr val="74D1D6"/>
                </a:solidFill>
                <a:latin typeface="Proxima Nova"/>
                <a:ea typeface="Proxima Nova"/>
                <a:cs typeface="Proxima Nova"/>
                <a:sym typeface="Proxima Nova"/>
              </a:rPr>
              <a:t>The Giving Chain</a:t>
            </a:r>
          </a:p>
          <a:p>
            <a:pPr marL="0" lvl="0" indent="0" algn="ctr" rtl="0">
              <a:lnSpc>
                <a:spcPct val="100000"/>
              </a:lnSpc>
              <a:spcBef>
                <a:spcPts val="0"/>
              </a:spcBef>
              <a:spcAft>
                <a:spcPts val="0"/>
              </a:spcAft>
              <a:buNone/>
            </a:pPr>
            <a:r>
              <a:rPr lang="en-US" b="1" dirty="0">
                <a:solidFill>
                  <a:srgbClr val="74D1D6"/>
                </a:solidFill>
                <a:latin typeface="Proxima Nova"/>
                <a:ea typeface="Proxima Nova"/>
                <a:cs typeface="Proxima Nova"/>
                <a:sym typeface="Proxima Nova"/>
              </a:rPr>
              <a:t>A Linux Foundation sponsored </a:t>
            </a:r>
          </a:p>
          <a:p>
            <a:pPr marL="0" lvl="0" indent="0" algn="ctr" rtl="0">
              <a:lnSpc>
                <a:spcPct val="100000"/>
              </a:lnSpc>
              <a:spcBef>
                <a:spcPts val="0"/>
              </a:spcBef>
              <a:spcAft>
                <a:spcPts val="0"/>
              </a:spcAft>
              <a:buNone/>
            </a:pPr>
            <a:r>
              <a:rPr lang="en-US" b="1" dirty="0">
                <a:solidFill>
                  <a:srgbClr val="74D1D6"/>
                </a:solidFill>
                <a:latin typeface="Proxima Nova"/>
                <a:ea typeface="Proxima Nova"/>
                <a:cs typeface="Proxima Nova"/>
                <a:sym typeface="Proxima Nova"/>
              </a:rPr>
              <a:t>2021 Mentorship Project</a:t>
            </a:r>
            <a:r>
              <a:rPr lang="en-US" sz="1400" b="1" dirty="0">
                <a:solidFill>
                  <a:srgbClr val="74D1D6"/>
                </a:solidFill>
                <a:latin typeface="Proxima Nova"/>
                <a:ea typeface="Proxima Nova"/>
                <a:cs typeface="Proxima Nova"/>
                <a:sym typeface="Proxima Nova"/>
              </a:rPr>
              <a:t>.</a:t>
            </a:r>
          </a:p>
          <a:p>
            <a:pPr marL="0" lvl="0" indent="0" algn="ctr" rtl="0">
              <a:lnSpc>
                <a:spcPct val="100000"/>
              </a:lnSpc>
              <a:spcBef>
                <a:spcPts val="0"/>
              </a:spcBef>
              <a:spcAft>
                <a:spcPts val="0"/>
              </a:spcAft>
              <a:buNone/>
            </a:pPr>
            <a:endParaRPr lang="en-US" sz="1400" b="1" dirty="0">
              <a:solidFill>
                <a:srgbClr val="74D1D6"/>
              </a:solidFill>
              <a:latin typeface="Proxima Nova"/>
              <a:ea typeface="Proxima Nova"/>
              <a:cs typeface="Proxima Nova"/>
              <a:sym typeface="Proxima Nova"/>
            </a:endParaRPr>
          </a:p>
          <a:p>
            <a:pPr marL="0" lvl="0" indent="0" rtl="0">
              <a:lnSpc>
                <a:spcPct val="100000"/>
              </a:lnSpc>
              <a:spcBef>
                <a:spcPts val="0"/>
              </a:spcBef>
              <a:spcAft>
                <a:spcPts val="0"/>
              </a:spcAft>
              <a:buNone/>
            </a:pPr>
            <a:r>
              <a:rPr lang="en-US" sz="1400" b="1" dirty="0">
                <a:solidFill>
                  <a:srgbClr val="7AC62A"/>
                </a:solidFill>
                <a:latin typeface="Proxima Nova"/>
                <a:ea typeface="Proxima Nova"/>
                <a:cs typeface="Proxima Nova"/>
                <a:sym typeface="Proxima Nova"/>
              </a:rPr>
              <a:t> </a:t>
            </a:r>
            <a:r>
              <a:rPr lang="en-US" sz="1400" dirty="0">
                <a:solidFill>
                  <a:srgbClr val="414042"/>
                </a:solidFill>
                <a:latin typeface="Proxima Nova"/>
                <a:ea typeface="Proxima Nova"/>
                <a:cs typeface="Proxima Nova"/>
                <a:sym typeface="Proxima Nova"/>
              </a:rPr>
              <a:t>The Giving Chain is a </a:t>
            </a:r>
            <a:r>
              <a:rPr lang="en-US" sz="1400" b="1" dirty="0">
                <a:solidFill>
                  <a:srgbClr val="0070C0"/>
                </a:solidFill>
                <a:latin typeface="Proxima Nova"/>
                <a:ea typeface="Proxima Nova"/>
                <a:cs typeface="Proxima Nova"/>
                <a:sym typeface="Proxima Nova"/>
              </a:rPr>
              <a:t>Blockchain Social Impact Project </a:t>
            </a:r>
            <a:r>
              <a:rPr lang="en-US" sz="1400" dirty="0">
                <a:solidFill>
                  <a:srgbClr val="414042"/>
                </a:solidFill>
                <a:latin typeface="Proxima Nova"/>
                <a:ea typeface="Proxima Nova"/>
                <a:cs typeface="Proxima Nova"/>
                <a:sym typeface="Proxima Nova"/>
              </a:rPr>
              <a:t>to support charitable efforts by creating a </a:t>
            </a:r>
            <a:r>
              <a:rPr lang="en-US" sz="1400" b="1" dirty="0">
                <a:solidFill>
                  <a:srgbClr val="92D050"/>
                </a:solidFill>
                <a:latin typeface="Proxima Nova"/>
                <a:ea typeface="Proxima Nova"/>
                <a:cs typeface="Proxima Nova"/>
                <a:sym typeface="Proxima Nova"/>
              </a:rPr>
              <a:t>donation tracking, supply chain blockchain platform</a:t>
            </a:r>
            <a:r>
              <a:rPr lang="en-US" sz="1400" b="1" dirty="0">
                <a:solidFill>
                  <a:srgbClr val="414042"/>
                </a:solidFill>
                <a:latin typeface="Proxima Nova"/>
                <a:ea typeface="Proxima Nova"/>
                <a:cs typeface="Proxima Nova"/>
                <a:sym typeface="Proxima Nova"/>
              </a:rPr>
              <a:t>.</a:t>
            </a:r>
            <a:r>
              <a:rPr lang="en-US" sz="1400" dirty="0">
                <a:solidFill>
                  <a:srgbClr val="414042"/>
                </a:solidFill>
                <a:latin typeface="Proxima Nova"/>
                <a:ea typeface="Proxima Nova"/>
                <a:cs typeface="Proxima Nova"/>
                <a:sym typeface="Proxima Nova"/>
              </a:rPr>
              <a:t> The Giving Chain platform creates an </a:t>
            </a:r>
            <a:r>
              <a:rPr lang="en-US" sz="1400" b="1" dirty="0">
                <a:solidFill>
                  <a:srgbClr val="BB46FC"/>
                </a:solidFill>
                <a:latin typeface="Proxima Nova"/>
                <a:ea typeface="Proxima Nova"/>
                <a:cs typeface="Proxima Nova"/>
                <a:sym typeface="Proxima Nova"/>
              </a:rPr>
              <a:t>immutable record of a donation</a:t>
            </a:r>
            <a:r>
              <a:rPr lang="en-US" sz="1400" b="1" dirty="0">
                <a:solidFill>
                  <a:srgbClr val="414042"/>
                </a:solidFill>
                <a:latin typeface="Proxima Nova"/>
                <a:ea typeface="Proxima Nova"/>
                <a:cs typeface="Proxima Nova"/>
                <a:sym typeface="Proxima Nova"/>
              </a:rPr>
              <a:t> </a:t>
            </a:r>
            <a:r>
              <a:rPr lang="en-US" sz="1400" dirty="0">
                <a:solidFill>
                  <a:srgbClr val="414042"/>
                </a:solidFill>
                <a:latin typeface="Proxima Nova"/>
                <a:ea typeface="Proxima Nova"/>
                <a:cs typeface="Proxima Nova"/>
                <a:sym typeface="Proxima Nova"/>
              </a:rPr>
              <a:t>by tracking items as they go from</a:t>
            </a:r>
            <a:r>
              <a:rPr lang="en-US" dirty="0">
                <a:solidFill>
                  <a:srgbClr val="414042"/>
                </a:solidFill>
                <a:latin typeface="Proxima Nova"/>
                <a:ea typeface="Proxima Nova"/>
                <a:cs typeface="Proxima Nova"/>
                <a:sym typeface="Proxima Nova"/>
              </a:rPr>
              <a:t> Donor, Transporter to Recipient. </a:t>
            </a:r>
            <a:endParaRPr lang="en-US" sz="1400" dirty="0">
              <a:solidFill>
                <a:srgbClr val="414042"/>
              </a:solidFill>
              <a:latin typeface="Proxima Nova"/>
              <a:ea typeface="Proxima Nova"/>
              <a:cs typeface="Proxima Nova"/>
              <a:sym typeface="Proxima Nova"/>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44556" y="495472"/>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rgbClr val="172B4D"/>
                </a:solidFill>
              </a:rPr>
              <a:t>Checkpoint 6 : Final Submission</a:t>
            </a:r>
            <a:endParaRPr lang="en-US" sz="4000" b="1" dirty="0">
              <a:solidFill>
                <a:srgbClr val="C00000"/>
              </a:solidFill>
            </a:endParaRPr>
          </a:p>
        </p:txBody>
      </p:sp>
      <p:sp>
        <p:nvSpPr>
          <p:cNvPr id="5" name="TextBox 4">
            <a:extLst>
              <a:ext uri="{FF2B5EF4-FFF2-40B4-BE49-F238E27FC236}">
                <a16:creationId xmlns:a16="http://schemas.microsoft.com/office/drawing/2014/main" id="{B4CD76A9-9ADE-4958-9CAB-838B1037CC82}"/>
              </a:ext>
            </a:extLst>
          </p:cNvPr>
          <p:cNvSpPr txBox="1"/>
          <p:nvPr/>
        </p:nvSpPr>
        <p:spPr>
          <a:xfrm>
            <a:off x="2353647" y="1956298"/>
            <a:ext cx="4595532" cy="2308324"/>
          </a:xfrm>
          <a:prstGeom prst="rect">
            <a:avLst/>
          </a:prstGeom>
          <a:noFill/>
        </p:spPr>
        <p:txBody>
          <a:bodyPr wrap="square">
            <a:spAutoFit/>
          </a:bodyPr>
          <a:lstStyle/>
          <a:p>
            <a:pPr marL="342900" indent="-342900">
              <a:buFont typeface="Arial"/>
              <a:buAutoNum type="arabicParenR"/>
            </a:pPr>
            <a:r>
              <a:rPr lang="en-IN" sz="1800" dirty="0"/>
              <a:t>October 26</a:t>
            </a:r>
            <a:r>
              <a:rPr lang="en-IN" sz="1800" baseline="30000" dirty="0"/>
              <a:t>th</a:t>
            </a:r>
            <a:r>
              <a:rPr lang="en-IN" sz="1800" dirty="0"/>
              <a:t> </a:t>
            </a:r>
            <a:r>
              <a:rPr lang="en-US" sz="1800" dirty="0"/>
              <a:t>Social Impacts </a:t>
            </a:r>
            <a:r>
              <a:rPr lang="en-IN" sz="1800" dirty="0"/>
              <a:t>SIG</a:t>
            </a:r>
            <a:br>
              <a:rPr lang="en-IN" sz="1800" dirty="0"/>
            </a:br>
            <a:endParaRPr lang="en-IN" sz="1800" dirty="0"/>
          </a:p>
          <a:p>
            <a:pPr marL="342900" indent="-342900">
              <a:buFont typeface="Arial"/>
              <a:buAutoNum type="arabicParenR"/>
            </a:pPr>
            <a:r>
              <a:rPr lang="en-US" sz="1800" dirty="0"/>
              <a:t>November 12</a:t>
            </a:r>
            <a:r>
              <a:rPr lang="en-US" sz="1800" baseline="30000" dirty="0"/>
              <a:t>th</a:t>
            </a:r>
            <a:r>
              <a:rPr lang="en-US" sz="1800" dirty="0"/>
              <a:t> Closing ceremonies of the Mentorship program</a:t>
            </a:r>
            <a:br>
              <a:rPr lang="en-US" sz="1800" dirty="0"/>
            </a:br>
            <a:endParaRPr lang="en-US" sz="1800" dirty="0"/>
          </a:p>
          <a:p>
            <a:pPr marL="342900" indent="-342900">
              <a:buFont typeface="Arial"/>
              <a:buAutoNum type="arabicParenR"/>
            </a:pPr>
            <a:r>
              <a:rPr lang="en-US" sz="1800" dirty="0"/>
              <a:t>November 17th Trade Finance Update presentation.</a:t>
            </a:r>
          </a:p>
          <a:p>
            <a:r>
              <a:rPr lang="en-US" sz="1800" dirty="0"/>
              <a:t> </a:t>
            </a:r>
          </a:p>
        </p:txBody>
      </p:sp>
    </p:spTree>
    <p:extLst>
      <p:ext uri="{BB962C8B-B14F-4D97-AF65-F5344CB8AC3E}">
        <p14:creationId xmlns:p14="http://schemas.microsoft.com/office/powerpoint/2010/main" val="35324988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FF23DCC-2FA2-4A3B-8C4F-AA432C335754}"/>
              </a:ext>
            </a:extLst>
          </p:cNvPr>
          <p:cNvSpPr txBox="1"/>
          <p:nvPr/>
        </p:nvSpPr>
        <p:spPr>
          <a:xfrm>
            <a:off x="2954437" y="435543"/>
            <a:ext cx="3429000" cy="338554"/>
          </a:xfrm>
          <a:prstGeom prst="rect">
            <a:avLst/>
          </a:prstGeom>
          <a:noFill/>
        </p:spPr>
        <p:txBody>
          <a:bodyPr wrap="square">
            <a:spAutoFit/>
          </a:bodyPr>
          <a:lstStyle/>
          <a:p>
            <a:pPr defTabSz="685800">
              <a:buClrTx/>
              <a:defRPr/>
            </a:pPr>
            <a:r>
              <a:rPr lang="en-US" sz="1600" kern="1200" dirty="0">
                <a:solidFill>
                  <a:prstClr val="black"/>
                </a:solidFill>
                <a:latin typeface="Calibri" panose="020F0502020204030204"/>
                <a:ea typeface="+mn-ea"/>
                <a:cs typeface="+mn-cs"/>
              </a:rPr>
              <a:t>Define Project and team members.</a:t>
            </a:r>
          </a:p>
        </p:txBody>
      </p:sp>
      <p:sp>
        <p:nvSpPr>
          <p:cNvPr id="9" name="Rectangle 8">
            <a:extLst>
              <a:ext uri="{FF2B5EF4-FFF2-40B4-BE49-F238E27FC236}">
                <a16:creationId xmlns:a16="http://schemas.microsoft.com/office/drawing/2014/main" id="{91DB866D-19DA-4BB2-8A5E-23325D7C6783}"/>
              </a:ext>
            </a:extLst>
          </p:cNvPr>
          <p:cNvSpPr/>
          <p:nvPr/>
        </p:nvSpPr>
        <p:spPr>
          <a:xfrm>
            <a:off x="3997282" y="930203"/>
            <a:ext cx="1144844" cy="781664"/>
          </a:xfrm>
          <a:prstGeom prst="rect">
            <a:avLst/>
          </a:prstGeom>
          <a:effectLst>
            <a:outerShdw blurRad="50800" dist="50800" dir="5400000" sx="118000" sy="118000" algn="ctr" rotWithShape="0">
              <a:schemeClr val="accent6">
                <a:lumMod val="60000"/>
                <a:lumOff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The Giving Chain</a:t>
            </a:r>
          </a:p>
        </p:txBody>
      </p:sp>
      <p:sp>
        <p:nvSpPr>
          <p:cNvPr id="10" name="Callout: Down Arrow 9">
            <a:extLst>
              <a:ext uri="{FF2B5EF4-FFF2-40B4-BE49-F238E27FC236}">
                <a16:creationId xmlns:a16="http://schemas.microsoft.com/office/drawing/2014/main" id="{9AC8A851-926C-45B6-974E-CDE93EA9DE0D}"/>
              </a:ext>
            </a:extLst>
          </p:cNvPr>
          <p:cNvSpPr/>
          <p:nvPr/>
        </p:nvSpPr>
        <p:spPr>
          <a:xfrm>
            <a:off x="2242907" y="2249232"/>
            <a:ext cx="1100599" cy="801944"/>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Business Team</a:t>
            </a:r>
          </a:p>
        </p:txBody>
      </p:sp>
      <p:sp>
        <p:nvSpPr>
          <p:cNvPr id="11" name="Callout: Down Arrow 10">
            <a:extLst>
              <a:ext uri="{FF2B5EF4-FFF2-40B4-BE49-F238E27FC236}">
                <a16:creationId xmlns:a16="http://schemas.microsoft.com/office/drawing/2014/main" id="{DF788011-095A-46C7-959C-A73C7C34A47B}"/>
              </a:ext>
            </a:extLst>
          </p:cNvPr>
          <p:cNvSpPr/>
          <p:nvPr/>
        </p:nvSpPr>
        <p:spPr>
          <a:xfrm>
            <a:off x="5767659" y="2204326"/>
            <a:ext cx="1100599" cy="801944"/>
          </a:xfrm>
          <a:prstGeom prst="downArrowCallou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Technical Team</a:t>
            </a:r>
          </a:p>
        </p:txBody>
      </p:sp>
      <p:sp>
        <p:nvSpPr>
          <p:cNvPr id="12" name="Flowchart: Connector 11">
            <a:extLst>
              <a:ext uri="{FF2B5EF4-FFF2-40B4-BE49-F238E27FC236}">
                <a16:creationId xmlns:a16="http://schemas.microsoft.com/office/drawing/2014/main" id="{61A0C675-8B41-44C7-892E-1999F2A43429}"/>
              </a:ext>
            </a:extLst>
          </p:cNvPr>
          <p:cNvSpPr/>
          <p:nvPr/>
        </p:nvSpPr>
        <p:spPr>
          <a:xfrm>
            <a:off x="1175442" y="3006270"/>
            <a:ext cx="945266" cy="763122"/>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7030A0"/>
                </a:solidFill>
              </a:rPr>
              <a:t>Create Social Media</a:t>
            </a:r>
          </a:p>
        </p:txBody>
      </p:sp>
      <p:sp>
        <p:nvSpPr>
          <p:cNvPr id="13" name="Flowchart: Connector 12">
            <a:extLst>
              <a:ext uri="{FF2B5EF4-FFF2-40B4-BE49-F238E27FC236}">
                <a16:creationId xmlns:a16="http://schemas.microsoft.com/office/drawing/2014/main" id="{90012197-97DB-4603-98A5-9F9936522F66}"/>
              </a:ext>
            </a:extLst>
          </p:cNvPr>
          <p:cNvSpPr/>
          <p:nvPr/>
        </p:nvSpPr>
        <p:spPr>
          <a:xfrm>
            <a:off x="2306760" y="3322341"/>
            <a:ext cx="921775" cy="771897"/>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rgbClr val="7030A0"/>
                </a:solidFill>
              </a:rPr>
              <a:t>Raise Funds for Project and Platform</a:t>
            </a:r>
            <a:endParaRPr lang="en-US" sz="600" dirty="0">
              <a:solidFill>
                <a:srgbClr val="7030A0"/>
              </a:solidFill>
            </a:endParaRPr>
          </a:p>
        </p:txBody>
      </p:sp>
      <p:sp>
        <p:nvSpPr>
          <p:cNvPr id="14" name="Flowchart: Connector 13">
            <a:extLst>
              <a:ext uri="{FF2B5EF4-FFF2-40B4-BE49-F238E27FC236}">
                <a16:creationId xmlns:a16="http://schemas.microsoft.com/office/drawing/2014/main" id="{A1CB680A-5844-4246-8620-9A67F3B692CD}"/>
              </a:ext>
            </a:extLst>
          </p:cNvPr>
          <p:cNvSpPr/>
          <p:nvPr/>
        </p:nvSpPr>
        <p:spPr>
          <a:xfrm>
            <a:off x="3425472" y="3207476"/>
            <a:ext cx="837245" cy="763122"/>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solidFill>
                  <a:srgbClr val="7030A0"/>
                </a:solidFill>
              </a:rPr>
              <a:t>Run Projects</a:t>
            </a:r>
          </a:p>
        </p:txBody>
      </p:sp>
      <p:sp>
        <p:nvSpPr>
          <p:cNvPr id="15" name="Flowchart: Connector 14">
            <a:extLst>
              <a:ext uri="{FF2B5EF4-FFF2-40B4-BE49-F238E27FC236}">
                <a16:creationId xmlns:a16="http://schemas.microsoft.com/office/drawing/2014/main" id="{24D7C6F4-A886-4683-B80B-2DECBE0F71F4}"/>
              </a:ext>
            </a:extLst>
          </p:cNvPr>
          <p:cNvSpPr/>
          <p:nvPr/>
        </p:nvSpPr>
        <p:spPr>
          <a:xfrm>
            <a:off x="6966517" y="3051794"/>
            <a:ext cx="905535" cy="717598"/>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a:solidFill>
                  <a:schemeClr val="tx1"/>
                </a:solidFill>
              </a:rPr>
              <a:t>Develop Code</a:t>
            </a:r>
          </a:p>
        </p:txBody>
      </p:sp>
      <p:sp>
        <p:nvSpPr>
          <p:cNvPr id="16" name="Flowchart: Connector 15">
            <a:extLst>
              <a:ext uri="{FF2B5EF4-FFF2-40B4-BE49-F238E27FC236}">
                <a16:creationId xmlns:a16="http://schemas.microsoft.com/office/drawing/2014/main" id="{D6882B9A-BAD0-4EB2-9904-2C52E5FE947C}"/>
              </a:ext>
            </a:extLst>
          </p:cNvPr>
          <p:cNvSpPr/>
          <p:nvPr/>
        </p:nvSpPr>
        <p:spPr>
          <a:xfrm>
            <a:off x="5805383" y="3207476"/>
            <a:ext cx="1025150" cy="763122"/>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tx1"/>
                </a:solidFill>
              </a:rPr>
              <a:t>Research Platforms</a:t>
            </a:r>
          </a:p>
        </p:txBody>
      </p:sp>
      <p:sp>
        <p:nvSpPr>
          <p:cNvPr id="17" name="Flowchart: Connector 16">
            <a:extLst>
              <a:ext uri="{FF2B5EF4-FFF2-40B4-BE49-F238E27FC236}">
                <a16:creationId xmlns:a16="http://schemas.microsoft.com/office/drawing/2014/main" id="{A406209F-5A60-4885-B9B0-20C97CB7C350}"/>
              </a:ext>
            </a:extLst>
          </p:cNvPr>
          <p:cNvSpPr/>
          <p:nvPr/>
        </p:nvSpPr>
        <p:spPr>
          <a:xfrm>
            <a:off x="4824508" y="3007299"/>
            <a:ext cx="905534" cy="717598"/>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dirty="0">
                <a:solidFill>
                  <a:schemeClr val="tx1"/>
                </a:solidFill>
              </a:rPr>
              <a:t>Create a Git Hub Repo</a:t>
            </a:r>
          </a:p>
        </p:txBody>
      </p:sp>
      <p:cxnSp>
        <p:nvCxnSpPr>
          <p:cNvPr id="19" name="Connector: Elbow 18">
            <a:extLst>
              <a:ext uri="{FF2B5EF4-FFF2-40B4-BE49-F238E27FC236}">
                <a16:creationId xmlns:a16="http://schemas.microsoft.com/office/drawing/2014/main" id="{43095FE8-7E6E-4D4A-9E63-65D56899564A}"/>
              </a:ext>
            </a:extLst>
          </p:cNvPr>
          <p:cNvCxnSpPr>
            <a:stCxn id="9" idx="1"/>
            <a:endCxn id="10" idx="0"/>
          </p:cNvCxnSpPr>
          <p:nvPr/>
        </p:nvCxnSpPr>
        <p:spPr>
          <a:xfrm rot="10800000" flipV="1">
            <a:off x="2793206" y="1321035"/>
            <a:ext cx="1204076" cy="92819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A2F4CC6F-8A64-4F20-8855-A9A1EB72712E}"/>
              </a:ext>
            </a:extLst>
          </p:cNvPr>
          <p:cNvCxnSpPr>
            <a:cxnSpLocks/>
            <a:stCxn id="9" idx="3"/>
            <a:endCxn id="11" idx="0"/>
          </p:cNvCxnSpPr>
          <p:nvPr/>
        </p:nvCxnSpPr>
        <p:spPr>
          <a:xfrm>
            <a:off x="5142126" y="1321035"/>
            <a:ext cx="1175833" cy="88329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616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45365DE-7B75-475F-870B-DE40F97BCC82}"/>
              </a:ext>
            </a:extLst>
          </p:cNvPr>
          <p:cNvSpPr>
            <a:spLocks noGrp="1"/>
          </p:cNvSpPr>
          <p:nvPr>
            <p:ph type="ftr" sz="quarter" idx="4294967295"/>
          </p:nvPr>
        </p:nvSpPr>
        <p:spPr>
          <a:xfrm>
            <a:off x="0" y="0"/>
            <a:ext cx="0" cy="0"/>
          </a:xfrm>
        </p:spPr>
        <p:txBody>
          <a:bodyPr/>
          <a:lstStyle/>
          <a:p>
            <a:endParaRPr lang="en-US" dirty="0"/>
          </a:p>
        </p:txBody>
      </p:sp>
      <p:pic>
        <p:nvPicPr>
          <p:cNvPr id="5" name="Picture 4" descr="Graphical user interface, website&#10;&#10;Description automatically generated">
            <a:extLst>
              <a:ext uri="{FF2B5EF4-FFF2-40B4-BE49-F238E27FC236}">
                <a16:creationId xmlns:a16="http://schemas.microsoft.com/office/drawing/2014/main" id="{BAA04659-1E8D-449B-8FD5-AA13063093ED}"/>
              </a:ext>
            </a:extLst>
          </p:cNvPr>
          <p:cNvPicPr>
            <a:picLocks noChangeAspect="1"/>
          </p:cNvPicPr>
          <p:nvPr/>
        </p:nvPicPr>
        <p:blipFill>
          <a:blip r:embed="rId2"/>
          <a:stretch>
            <a:fillRect/>
          </a:stretch>
        </p:blipFill>
        <p:spPr>
          <a:xfrm>
            <a:off x="1133783" y="953750"/>
            <a:ext cx="2115755" cy="1662248"/>
          </a:xfrm>
          <a:prstGeom prst="rect">
            <a:avLst/>
          </a:prstGeom>
        </p:spPr>
      </p:pic>
      <p:sp>
        <p:nvSpPr>
          <p:cNvPr id="8" name="TextBox 7">
            <a:extLst>
              <a:ext uri="{FF2B5EF4-FFF2-40B4-BE49-F238E27FC236}">
                <a16:creationId xmlns:a16="http://schemas.microsoft.com/office/drawing/2014/main" id="{B19D598A-0C38-4268-B86D-54B4E6780080}"/>
              </a:ext>
            </a:extLst>
          </p:cNvPr>
          <p:cNvSpPr txBox="1"/>
          <p:nvPr/>
        </p:nvSpPr>
        <p:spPr>
          <a:xfrm>
            <a:off x="4960731" y="301139"/>
            <a:ext cx="3771901" cy="415498"/>
          </a:xfrm>
          <a:prstGeom prst="rect">
            <a:avLst/>
          </a:prstGeom>
          <a:solidFill>
            <a:srgbClr val="FFFF00"/>
          </a:solidFill>
        </p:spPr>
        <p:txBody>
          <a:bodyPr wrap="square" rtlCol="0">
            <a:spAutoFit/>
          </a:bodyPr>
          <a:lstStyle/>
          <a:p>
            <a:r>
              <a:rPr lang="en-US" sz="2100" dirty="0"/>
              <a:t>Web Site and Donations</a:t>
            </a:r>
          </a:p>
        </p:txBody>
      </p:sp>
      <p:sp>
        <p:nvSpPr>
          <p:cNvPr id="10" name="TextBox 9">
            <a:extLst>
              <a:ext uri="{FF2B5EF4-FFF2-40B4-BE49-F238E27FC236}">
                <a16:creationId xmlns:a16="http://schemas.microsoft.com/office/drawing/2014/main" id="{BA9E20CC-6A9F-4F21-8037-A160CEB01F71}"/>
              </a:ext>
            </a:extLst>
          </p:cNvPr>
          <p:cNvSpPr txBox="1"/>
          <p:nvPr/>
        </p:nvSpPr>
        <p:spPr>
          <a:xfrm>
            <a:off x="5570010" y="909502"/>
            <a:ext cx="3429000" cy="253916"/>
          </a:xfrm>
          <a:prstGeom prst="rect">
            <a:avLst/>
          </a:prstGeom>
          <a:noFill/>
        </p:spPr>
        <p:txBody>
          <a:bodyPr wrap="square">
            <a:spAutoFit/>
          </a:bodyPr>
          <a:lstStyle/>
          <a:p>
            <a:r>
              <a:rPr lang="en-US" sz="1050" dirty="0"/>
              <a:t>https://gofund.me/b0840750</a:t>
            </a:r>
          </a:p>
        </p:txBody>
      </p:sp>
      <p:pic>
        <p:nvPicPr>
          <p:cNvPr id="12" name="Picture 11" descr="Graphical user interface, text, application&#10;&#10;Description automatically generated">
            <a:extLst>
              <a:ext uri="{FF2B5EF4-FFF2-40B4-BE49-F238E27FC236}">
                <a16:creationId xmlns:a16="http://schemas.microsoft.com/office/drawing/2014/main" id="{BDA57306-15D8-4A22-AA96-5F4E4BDC29EC}"/>
              </a:ext>
            </a:extLst>
          </p:cNvPr>
          <p:cNvPicPr>
            <a:picLocks noChangeAspect="1"/>
          </p:cNvPicPr>
          <p:nvPr/>
        </p:nvPicPr>
        <p:blipFill>
          <a:blip r:embed="rId3"/>
          <a:stretch>
            <a:fillRect/>
          </a:stretch>
        </p:blipFill>
        <p:spPr>
          <a:xfrm>
            <a:off x="977026" y="3230348"/>
            <a:ext cx="2424141" cy="1201439"/>
          </a:xfrm>
          <a:prstGeom prst="rect">
            <a:avLst/>
          </a:prstGeom>
          <a:ln w="38100">
            <a:solidFill>
              <a:schemeClr val="tx1"/>
            </a:solidFill>
          </a:ln>
        </p:spPr>
      </p:pic>
      <p:sp>
        <p:nvSpPr>
          <p:cNvPr id="13" name="TextBox 12">
            <a:extLst>
              <a:ext uri="{FF2B5EF4-FFF2-40B4-BE49-F238E27FC236}">
                <a16:creationId xmlns:a16="http://schemas.microsoft.com/office/drawing/2014/main" id="{9A29B972-CF07-443F-A6D4-27D3D1457F7E}"/>
              </a:ext>
            </a:extLst>
          </p:cNvPr>
          <p:cNvSpPr txBox="1"/>
          <p:nvPr/>
        </p:nvSpPr>
        <p:spPr>
          <a:xfrm>
            <a:off x="977026" y="2763733"/>
            <a:ext cx="2410097" cy="276999"/>
          </a:xfrm>
          <a:prstGeom prst="rect">
            <a:avLst/>
          </a:prstGeom>
          <a:noFill/>
          <a:ln w="57150">
            <a:solidFill>
              <a:schemeClr val="tx1"/>
            </a:solidFill>
          </a:ln>
        </p:spPr>
        <p:txBody>
          <a:bodyPr wrap="square" rtlCol="0">
            <a:spAutoFit/>
          </a:bodyPr>
          <a:lstStyle/>
          <a:p>
            <a:r>
              <a:rPr lang="en-US" sz="1200" b="1" dirty="0"/>
              <a:t>Institutional Investors</a:t>
            </a:r>
          </a:p>
        </p:txBody>
      </p:sp>
      <p:sp>
        <p:nvSpPr>
          <p:cNvPr id="14" name="TextBox 13">
            <a:extLst>
              <a:ext uri="{FF2B5EF4-FFF2-40B4-BE49-F238E27FC236}">
                <a16:creationId xmlns:a16="http://schemas.microsoft.com/office/drawing/2014/main" id="{DAD1DACF-51BE-4C34-9FA6-E4107CA29628}"/>
              </a:ext>
            </a:extLst>
          </p:cNvPr>
          <p:cNvSpPr txBox="1"/>
          <p:nvPr/>
        </p:nvSpPr>
        <p:spPr>
          <a:xfrm>
            <a:off x="5841782" y="710497"/>
            <a:ext cx="2115755" cy="253916"/>
          </a:xfrm>
          <a:prstGeom prst="rect">
            <a:avLst/>
          </a:prstGeom>
          <a:noFill/>
        </p:spPr>
        <p:txBody>
          <a:bodyPr wrap="square" rtlCol="0">
            <a:spAutoFit/>
          </a:bodyPr>
          <a:lstStyle/>
          <a:p>
            <a:r>
              <a:rPr lang="en-US" sz="1050" dirty="0"/>
              <a:t>Donate to Project</a:t>
            </a:r>
          </a:p>
        </p:txBody>
      </p:sp>
      <p:pic>
        <p:nvPicPr>
          <p:cNvPr id="16" name="Picture 15" descr="Graphical user interface, website&#10;&#10;Description automatically generated">
            <a:extLst>
              <a:ext uri="{FF2B5EF4-FFF2-40B4-BE49-F238E27FC236}">
                <a16:creationId xmlns:a16="http://schemas.microsoft.com/office/drawing/2014/main" id="{F80E8EF5-75A9-4F04-BB52-38C927AB86C1}"/>
              </a:ext>
            </a:extLst>
          </p:cNvPr>
          <p:cNvPicPr>
            <a:picLocks noChangeAspect="1"/>
          </p:cNvPicPr>
          <p:nvPr/>
        </p:nvPicPr>
        <p:blipFill>
          <a:blip r:embed="rId4"/>
          <a:stretch>
            <a:fillRect/>
          </a:stretch>
        </p:blipFill>
        <p:spPr>
          <a:xfrm>
            <a:off x="5213663" y="1680388"/>
            <a:ext cx="2322715" cy="1607867"/>
          </a:xfrm>
          <a:prstGeom prst="rect">
            <a:avLst/>
          </a:prstGeom>
        </p:spPr>
      </p:pic>
      <p:sp>
        <p:nvSpPr>
          <p:cNvPr id="17" name="TextBox 16">
            <a:extLst>
              <a:ext uri="{FF2B5EF4-FFF2-40B4-BE49-F238E27FC236}">
                <a16:creationId xmlns:a16="http://schemas.microsoft.com/office/drawing/2014/main" id="{D37C08AA-D4C3-4AC4-9671-5ABC2A839F52}"/>
              </a:ext>
            </a:extLst>
          </p:cNvPr>
          <p:cNvSpPr txBox="1"/>
          <p:nvPr/>
        </p:nvSpPr>
        <p:spPr>
          <a:xfrm>
            <a:off x="5841782" y="1304981"/>
            <a:ext cx="2527663" cy="253916"/>
          </a:xfrm>
          <a:prstGeom prst="rect">
            <a:avLst/>
          </a:prstGeom>
          <a:noFill/>
        </p:spPr>
        <p:txBody>
          <a:bodyPr wrap="square" rtlCol="0">
            <a:spAutoFit/>
          </a:bodyPr>
          <a:lstStyle/>
          <a:p>
            <a:r>
              <a:rPr lang="en-US" sz="1050" dirty="0"/>
              <a:t>Tee-shirt Sales</a:t>
            </a:r>
          </a:p>
        </p:txBody>
      </p:sp>
      <p:sp>
        <p:nvSpPr>
          <p:cNvPr id="19" name="TextBox 18">
            <a:extLst>
              <a:ext uri="{FF2B5EF4-FFF2-40B4-BE49-F238E27FC236}">
                <a16:creationId xmlns:a16="http://schemas.microsoft.com/office/drawing/2014/main" id="{CC8FA1C3-2DDD-4B8B-BC24-0CAC144718B5}"/>
              </a:ext>
            </a:extLst>
          </p:cNvPr>
          <p:cNvSpPr txBox="1"/>
          <p:nvPr/>
        </p:nvSpPr>
        <p:spPr>
          <a:xfrm>
            <a:off x="4395652" y="3409747"/>
            <a:ext cx="3605348" cy="1223412"/>
          </a:xfrm>
          <a:prstGeom prst="rect">
            <a:avLst/>
          </a:prstGeom>
          <a:noFill/>
        </p:spPr>
        <p:txBody>
          <a:bodyPr wrap="square">
            <a:spAutoFit/>
          </a:bodyPr>
          <a:lstStyle/>
          <a:p>
            <a:r>
              <a:rPr lang="en-US" sz="1050" b="1" dirty="0"/>
              <a:t>Corporate Funding (</a:t>
            </a:r>
            <a:r>
              <a:rPr lang="en-US" sz="1050" dirty="0"/>
              <a:t>For the project development</a:t>
            </a:r>
            <a:r>
              <a:rPr lang="en-US" sz="1050" b="1" dirty="0"/>
              <a:t>)</a:t>
            </a:r>
            <a:r>
              <a:rPr lang="en-US" sz="1050" dirty="0"/>
              <a:t>: </a:t>
            </a:r>
            <a:r>
              <a:rPr lang="en-US" sz="1050" dirty="0">
                <a:hlinkClick r:id="rId5"/>
              </a:rPr>
              <a:t>https://crowdfunding.lfx.linuxfoundation.org/projects/hyperledger-the-giving-chain</a:t>
            </a:r>
            <a:r>
              <a:rPr lang="en-US" sz="1050" dirty="0"/>
              <a:t> </a:t>
            </a:r>
          </a:p>
          <a:p>
            <a:r>
              <a:rPr lang="en-IN" sz="1050" b="1" dirty="0"/>
              <a:t>General Funding (</a:t>
            </a:r>
            <a:r>
              <a:rPr lang="en-IN" sz="1050" dirty="0"/>
              <a:t>For the use of buying goods</a:t>
            </a:r>
            <a:r>
              <a:rPr lang="en-IN" sz="1050" b="1" dirty="0"/>
              <a:t>)</a:t>
            </a:r>
            <a:r>
              <a:rPr lang="en-US" sz="1050" dirty="0"/>
              <a:t>: </a:t>
            </a:r>
            <a:r>
              <a:rPr lang="en-US" sz="1050" dirty="0">
                <a:hlinkClick r:id="rId6"/>
              </a:rPr>
              <a:t>https://crowdfunding.lfx.linuxfoundation.org/initiative/fabcd0b5-cecb-452b-a7e1-55bf31065c4a</a:t>
            </a:r>
            <a:r>
              <a:rPr lang="en-US" sz="1050" dirty="0"/>
              <a:t> </a:t>
            </a:r>
          </a:p>
          <a:p>
            <a:r>
              <a:rPr lang="en-US" sz="1050" dirty="0"/>
              <a:t>The General Funds will be distributed on Project Day. </a:t>
            </a:r>
          </a:p>
        </p:txBody>
      </p:sp>
      <p:sp>
        <p:nvSpPr>
          <p:cNvPr id="20" name="Title 1">
            <a:extLst>
              <a:ext uri="{FF2B5EF4-FFF2-40B4-BE49-F238E27FC236}">
                <a16:creationId xmlns:a16="http://schemas.microsoft.com/office/drawing/2014/main" id="{880E0840-65CC-416C-B5FC-4174DF2BCC0E}"/>
              </a:ext>
            </a:extLst>
          </p:cNvPr>
          <p:cNvSpPr txBox="1">
            <a:spLocks/>
          </p:cNvSpPr>
          <p:nvPr/>
        </p:nvSpPr>
        <p:spPr>
          <a:xfrm>
            <a:off x="234587" y="326690"/>
            <a:ext cx="6305073" cy="627060"/>
          </a:xfrm>
          <a:prstGeom prst="rect">
            <a:avLst/>
          </a:prstGeom>
        </p:spPr>
        <p:txBody>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IN" sz="3300" dirty="0">
                <a:solidFill>
                  <a:schemeClr val="tx1"/>
                </a:solidFill>
              </a:rPr>
              <a:t>Business </a:t>
            </a:r>
            <a:r>
              <a:rPr lang="en-US" sz="3300" dirty="0">
                <a:solidFill>
                  <a:schemeClr val="tx1"/>
                </a:solidFill>
              </a:rPr>
              <a:t>Development </a:t>
            </a:r>
          </a:p>
        </p:txBody>
      </p:sp>
    </p:spTree>
    <p:extLst>
      <p:ext uri="{BB962C8B-B14F-4D97-AF65-F5344CB8AC3E}">
        <p14:creationId xmlns:p14="http://schemas.microsoft.com/office/powerpoint/2010/main" val="35077060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114278" y="120023"/>
            <a:ext cx="8854887" cy="1560513"/>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algn="ctr"/>
            <a:r>
              <a:rPr lang="en-US" sz="4000" b="1" dirty="0">
                <a:solidFill>
                  <a:schemeClr val="tx1"/>
                </a:solidFill>
              </a:rPr>
              <a:t>Tech Teamwork</a:t>
            </a:r>
          </a:p>
        </p:txBody>
      </p:sp>
      <p:sp>
        <p:nvSpPr>
          <p:cNvPr id="5" name="TextBox 4">
            <a:extLst>
              <a:ext uri="{FF2B5EF4-FFF2-40B4-BE49-F238E27FC236}">
                <a16:creationId xmlns:a16="http://schemas.microsoft.com/office/drawing/2014/main" id="{B4CD76A9-9ADE-4958-9CAB-838B1037CC82}"/>
              </a:ext>
            </a:extLst>
          </p:cNvPr>
          <p:cNvSpPr txBox="1"/>
          <p:nvPr/>
        </p:nvSpPr>
        <p:spPr>
          <a:xfrm>
            <a:off x="920456" y="957450"/>
            <a:ext cx="7006362" cy="1200329"/>
          </a:xfrm>
          <a:prstGeom prst="rect">
            <a:avLst/>
          </a:prstGeom>
          <a:noFill/>
        </p:spPr>
        <p:txBody>
          <a:bodyPr wrap="square">
            <a:spAutoFit/>
          </a:bodyPr>
          <a:lstStyle/>
          <a:p>
            <a:pPr marL="285750" indent="-285750">
              <a:buFont typeface="Arial" pitchFamily="34" charset="0"/>
              <a:buChar char="•"/>
            </a:pPr>
            <a:r>
              <a:rPr lang="en-US" sz="1800" dirty="0"/>
              <a:t>Work on creating an Open-Source project using FireFly.</a:t>
            </a:r>
          </a:p>
          <a:p>
            <a:pPr marL="285750" indent="-285750">
              <a:buFont typeface="Arial" pitchFamily="34" charset="0"/>
              <a:buChar char="•"/>
            </a:pPr>
            <a:r>
              <a:rPr lang="en-US" sz="1800" dirty="0"/>
              <a:t>The link to FireFly CLI: https://github.com/hyperledger/firefly-cli</a:t>
            </a:r>
          </a:p>
          <a:p>
            <a:pPr marL="285750" indent="-285750">
              <a:buFont typeface="Arial" pitchFamily="34" charset="0"/>
              <a:buChar char="•"/>
            </a:pPr>
            <a:r>
              <a:rPr lang="en-US" sz="1800" dirty="0"/>
              <a:t>All the code is being uploaded at our Github: https://github.com/DecoratedWings/GivingChain-ui</a:t>
            </a:r>
          </a:p>
        </p:txBody>
      </p:sp>
      <p:pic>
        <p:nvPicPr>
          <p:cNvPr id="1026" name="Picture 2" descr="Screen Shot 2021-09-12 at 8 04 07 PM"/>
          <p:cNvPicPr>
            <a:picLocks noChangeAspect="1" noChangeArrowheads="1"/>
          </p:cNvPicPr>
          <p:nvPr/>
        </p:nvPicPr>
        <p:blipFill rotWithShape="1">
          <a:blip r:embed="rId3">
            <a:extLst>
              <a:ext uri="{28A0092B-C50C-407E-A947-70E740481C1C}">
                <a14:useLocalDpi xmlns:a14="http://schemas.microsoft.com/office/drawing/2010/main" val="0"/>
              </a:ext>
            </a:extLst>
          </a:blip>
          <a:srcRect b="43612"/>
          <a:stretch/>
        </p:blipFill>
        <p:spPr bwMode="auto">
          <a:xfrm>
            <a:off x="920456" y="2210305"/>
            <a:ext cx="7418146" cy="23738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24341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42"/>
        <p:cNvGrpSpPr/>
        <p:nvPr/>
      </p:nvGrpSpPr>
      <p:grpSpPr>
        <a:xfrm>
          <a:off x="0" y="0"/>
          <a:ext cx="0" cy="0"/>
          <a:chOff x="0" y="0"/>
          <a:chExt cx="0" cy="0"/>
        </a:xfrm>
      </p:grpSpPr>
      <p:sp>
        <p:nvSpPr>
          <p:cNvPr id="1743" name="Google Shape;1743;p220"/>
          <p:cNvSpPr txBox="1"/>
          <p:nvPr/>
        </p:nvSpPr>
        <p:spPr>
          <a:xfrm>
            <a:off x="4790851" y="3146900"/>
            <a:ext cx="2166600" cy="487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b="1">
              <a:solidFill>
                <a:srgbClr val="FFFFFF"/>
              </a:solidFill>
              <a:latin typeface="Proxima Nova"/>
              <a:ea typeface="Proxima Nova"/>
              <a:cs typeface="Proxima Nova"/>
              <a:sym typeface="Proxima Nova"/>
            </a:endParaRPr>
          </a:p>
        </p:txBody>
      </p:sp>
      <p:pic>
        <p:nvPicPr>
          <p:cNvPr id="1745" name="Google Shape;1745;p220"/>
          <p:cNvPicPr preferRelativeResize="0"/>
          <p:nvPr/>
        </p:nvPicPr>
        <p:blipFill rotWithShape="1">
          <a:blip r:embed="rId4">
            <a:alphaModFix/>
          </a:blip>
          <a:srcRect t="87015" b="4372"/>
          <a:stretch/>
        </p:blipFill>
        <p:spPr>
          <a:xfrm>
            <a:off x="0" y="4475625"/>
            <a:ext cx="9144000" cy="442975"/>
          </a:xfrm>
          <a:prstGeom prst="rect">
            <a:avLst/>
          </a:prstGeom>
          <a:noFill/>
          <a:ln>
            <a:noFill/>
          </a:ln>
        </p:spPr>
      </p:pic>
      <p:sp>
        <p:nvSpPr>
          <p:cNvPr id="9" name="Title 5">
            <a:extLst>
              <a:ext uri="{FF2B5EF4-FFF2-40B4-BE49-F238E27FC236}">
                <a16:creationId xmlns:a16="http://schemas.microsoft.com/office/drawing/2014/main" id="{D3A22508-19A0-47E6-A8A7-81E2CE9B756B}"/>
              </a:ext>
            </a:extLst>
          </p:cNvPr>
          <p:cNvSpPr txBox="1">
            <a:spLocks/>
          </p:cNvSpPr>
          <p:nvPr/>
        </p:nvSpPr>
        <p:spPr>
          <a:xfrm>
            <a:off x="578264" y="3431012"/>
            <a:ext cx="4147133" cy="5727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sz="3200" dirty="0">
              <a:solidFill>
                <a:schemeClr val="bg1"/>
              </a:solidFill>
            </a:endParaRPr>
          </a:p>
        </p:txBody>
      </p:sp>
      <p:sp>
        <p:nvSpPr>
          <p:cNvPr id="6" name="TextBox 5">
            <a:extLst>
              <a:ext uri="{FF2B5EF4-FFF2-40B4-BE49-F238E27FC236}">
                <a16:creationId xmlns:a16="http://schemas.microsoft.com/office/drawing/2014/main" id="{A2FB0DDF-3611-4F1C-8C9E-02644AE04753}"/>
              </a:ext>
            </a:extLst>
          </p:cNvPr>
          <p:cNvSpPr txBox="1"/>
          <p:nvPr/>
        </p:nvSpPr>
        <p:spPr>
          <a:xfrm>
            <a:off x="411658" y="3204508"/>
            <a:ext cx="8588200" cy="1323439"/>
          </a:xfrm>
          <a:prstGeom prst="rect">
            <a:avLst/>
          </a:prstGeom>
          <a:noFill/>
        </p:spPr>
        <p:txBody>
          <a:bodyPr wrap="square" rtlCol="0">
            <a:spAutoFit/>
          </a:bodyPr>
          <a:lstStyle/>
          <a:p>
            <a:pPr algn="ctr"/>
            <a:r>
              <a:rPr lang="en-US" sz="4000" b="1" dirty="0">
                <a:solidFill>
                  <a:schemeClr val="bg1"/>
                </a:solidFill>
              </a:rPr>
              <a:t>Thank you from the Giving Chain Project Team</a:t>
            </a:r>
          </a:p>
        </p:txBody>
      </p:sp>
      <p:sp>
        <p:nvSpPr>
          <p:cNvPr id="7" name="TextBox 6">
            <a:extLst>
              <a:ext uri="{FF2B5EF4-FFF2-40B4-BE49-F238E27FC236}">
                <a16:creationId xmlns:a16="http://schemas.microsoft.com/office/drawing/2014/main" id="{E6F8B48B-F822-47D2-9DD0-CA7C20463A6C}"/>
              </a:ext>
            </a:extLst>
          </p:cNvPr>
          <p:cNvSpPr txBox="1"/>
          <p:nvPr/>
        </p:nvSpPr>
        <p:spPr>
          <a:xfrm>
            <a:off x="1215369" y="1278542"/>
            <a:ext cx="5896536" cy="1077218"/>
          </a:xfrm>
          <a:prstGeom prst="rect">
            <a:avLst/>
          </a:prstGeom>
          <a:noFill/>
        </p:spPr>
        <p:txBody>
          <a:bodyPr wrap="square" rtlCol="0">
            <a:spAutoFit/>
          </a:bodyPr>
          <a:lstStyle/>
          <a:p>
            <a:pPr algn="ctr"/>
            <a:r>
              <a:rPr lang="en-US" sz="3200" b="1" dirty="0">
                <a:solidFill>
                  <a:schemeClr val="bg1"/>
                </a:solidFill>
              </a:rPr>
              <a:t>Question, Comments, and Discussion</a:t>
            </a:r>
          </a:p>
        </p:txBody>
      </p:sp>
    </p:spTree>
    <p:extLst>
      <p:ext uri="{BB962C8B-B14F-4D97-AF65-F5344CB8AC3E}">
        <p14:creationId xmlns:p14="http://schemas.microsoft.com/office/powerpoint/2010/main" val="2584765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51891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6A138A51-D7A6-4D68-8601-A0C8C9BA366C}"/>
              </a:ext>
            </a:extLst>
          </p:cNvPr>
          <p:cNvSpPr txBox="1"/>
          <p:nvPr/>
        </p:nvSpPr>
        <p:spPr>
          <a:xfrm>
            <a:off x="954227" y="697561"/>
            <a:ext cx="4572000" cy="3298724"/>
          </a:xfrm>
          <a:prstGeom prst="rect">
            <a:avLst/>
          </a:prstGeom>
          <a:noFill/>
        </p:spPr>
        <p:txBody>
          <a:bodyPr wrap="square">
            <a:spAutoFit/>
          </a:bodyPr>
          <a:lstStyle/>
          <a:p>
            <a:pPr marL="228600" lvl="3" indent="-228600">
              <a:lnSpc>
                <a:spcPct val="101000"/>
              </a:lnSpc>
              <a:buFont typeface="+mj-lt"/>
              <a:buAutoNum type="arabicPeriod"/>
            </a:pPr>
            <a:endParaRPr lang="en-US" sz="1125" dirty="0"/>
          </a:p>
          <a:p>
            <a:pPr marL="228600" lvl="3" indent="-228600">
              <a:lnSpc>
                <a:spcPct val="101000"/>
              </a:lnSpc>
              <a:buFont typeface="+mj-lt"/>
              <a:buAutoNum type="arabicPeriod"/>
            </a:pPr>
            <a:endParaRPr lang="en-US" sz="1125" dirty="0"/>
          </a:p>
          <a:p>
            <a:pPr marL="228600" lvl="3" indent="-228600">
              <a:lnSpc>
                <a:spcPct val="101000"/>
              </a:lnSpc>
              <a:buFont typeface="+mj-lt"/>
              <a:buAutoNum type="arabicPeriod"/>
            </a:pPr>
            <a:r>
              <a:rPr lang="en-US" sz="1800" dirty="0"/>
              <a:t>Introduction</a:t>
            </a:r>
          </a:p>
          <a:p>
            <a:pPr marL="228600" lvl="3" indent="-228600">
              <a:lnSpc>
                <a:spcPct val="101000"/>
              </a:lnSpc>
              <a:buFont typeface="+mj-lt"/>
              <a:buAutoNum type="arabicPeriod"/>
            </a:pPr>
            <a:r>
              <a:rPr lang="en-US" sz="1800" dirty="0"/>
              <a:t>The Giving Chain 2019</a:t>
            </a:r>
            <a:br>
              <a:rPr lang="en-US" sz="1800" dirty="0"/>
            </a:br>
            <a:r>
              <a:rPr lang="en-US" sz="1800" dirty="0"/>
              <a:t>      Checkpoints</a:t>
            </a:r>
          </a:p>
          <a:p>
            <a:pPr marL="228600" lvl="3" indent="-228600">
              <a:lnSpc>
                <a:spcPct val="101000"/>
              </a:lnSpc>
              <a:buFont typeface="+mj-lt"/>
              <a:buAutoNum type="arabicPeriod"/>
            </a:pPr>
            <a:r>
              <a:rPr lang="en-US" sz="1800" dirty="0"/>
              <a:t>Hyperledger Mentorship Program</a:t>
            </a:r>
          </a:p>
          <a:p>
            <a:pPr marL="228600" lvl="3" indent="-228600">
              <a:lnSpc>
                <a:spcPct val="101000"/>
              </a:lnSpc>
              <a:buFont typeface="+mj-lt"/>
              <a:buAutoNum type="arabicPeriod"/>
            </a:pPr>
            <a:r>
              <a:rPr lang="en-US" sz="1800" dirty="0"/>
              <a:t>The Giving Chain 2021</a:t>
            </a:r>
            <a:br>
              <a:rPr lang="en-US" sz="1800" dirty="0"/>
            </a:br>
            <a:r>
              <a:rPr lang="en-US" sz="1800" dirty="0"/>
              <a:t>       Checkpoints</a:t>
            </a:r>
          </a:p>
          <a:p>
            <a:pPr>
              <a:lnSpc>
                <a:spcPct val="101000"/>
              </a:lnSpc>
            </a:pPr>
            <a:r>
              <a:rPr lang="en-US" sz="1800" dirty="0"/>
              <a:t>	Business Team</a:t>
            </a:r>
          </a:p>
          <a:p>
            <a:pPr>
              <a:lnSpc>
                <a:spcPct val="101000"/>
              </a:lnSpc>
            </a:pPr>
            <a:r>
              <a:rPr lang="en-US" sz="1800" dirty="0"/>
              <a:t>	Technical Team  </a:t>
            </a:r>
          </a:p>
          <a:p>
            <a:pPr>
              <a:lnSpc>
                <a:spcPct val="101000"/>
              </a:lnSpc>
            </a:pPr>
            <a:r>
              <a:rPr lang="en-US" sz="1800" dirty="0"/>
              <a:t>4. Next Steps</a:t>
            </a:r>
            <a:br>
              <a:rPr lang="en-US" sz="1125" dirty="0"/>
            </a:br>
            <a:r>
              <a:rPr lang="en-US" sz="1125" dirty="0"/>
              <a:t>	</a:t>
            </a:r>
          </a:p>
          <a:p>
            <a:pPr marL="240030" lvl="1">
              <a:lnSpc>
                <a:spcPct val="101000"/>
              </a:lnSpc>
            </a:pPr>
            <a:endParaRPr lang="en-US" sz="1125" dirty="0"/>
          </a:p>
        </p:txBody>
      </p:sp>
      <p:pic>
        <p:nvPicPr>
          <p:cNvPr id="11" name="Picture 10" descr="Diagram&#10;&#10;Description automatically generated">
            <a:extLst>
              <a:ext uri="{FF2B5EF4-FFF2-40B4-BE49-F238E27FC236}">
                <a16:creationId xmlns:a16="http://schemas.microsoft.com/office/drawing/2014/main" id="{439CD841-1CFE-4043-9CB8-A6A21DB0F8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912" y="952836"/>
            <a:ext cx="2976563" cy="2057400"/>
          </a:xfrm>
          <a:prstGeom prst="rect">
            <a:avLst/>
          </a:prstGeom>
        </p:spPr>
      </p:pic>
      <p:sp>
        <p:nvSpPr>
          <p:cNvPr id="7" name="TextBox 6">
            <a:extLst>
              <a:ext uri="{FF2B5EF4-FFF2-40B4-BE49-F238E27FC236}">
                <a16:creationId xmlns:a16="http://schemas.microsoft.com/office/drawing/2014/main" id="{9B32E2B1-F9E1-471E-A0A7-273362455C74}"/>
              </a:ext>
            </a:extLst>
          </p:cNvPr>
          <p:cNvSpPr txBox="1"/>
          <p:nvPr/>
        </p:nvSpPr>
        <p:spPr>
          <a:xfrm>
            <a:off x="644134" y="357437"/>
            <a:ext cx="3333281" cy="523220"/>
          </a:xfrm>
          <a:prstGeom prst="rect">
            <a:avLst/>
          </a:prstGeom>
          <a:noFill/>
        </p:spPr>
        <p:txBody>
          <a:bodyPr wrap="square" rtlCol="0">
            <a:spAutoFit/>
          </a:bodyPr>
          <a:lstStyle/>
          <a:p>
            <a:r>
              <a:rPr lang="en-US" sz="2800" dirty="0"/>
              <a:t>Presentation</a:t>
            </a:r>
          </a:p>
        </p:txBody>
      </p:sp>
    </p:spTree>
    <p:extLst>
      <p:ext uri="{BB962C8B-B14F-4D97-AF65-F5344CB8AC3E}">
        <p14:creationId xmlns:p14="http://schemas.microsoft.com/office/powerpoint/2010/main" val="2160794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idx="4294967295"/>
          </p:nvPr>
        </p:nvSpPr>
        <p:spPr>
          <a:xfrm>
            <a:off x="783772" y="218779"/>
            <a:ext cx="2203450" cy="450850"/>
          </a:xfrm>
        </p:spPr>
        <p:txBody>
          <a:bodyPr>
            <a:normAutofit fontScale="90000"/>
          </a:bodyPr>
          <a:lstStyle/>
          <a:p>
            <a:r>
              <a:rPr lang="en-IN" sz="2700" dirty="0"/>
              <a:t>Introduction</a:t>
            </a:r>
            <a:endParaRPr lang="en-IN" dirty="0"/>
          </a:p>
        </p:txBody>
      </p:sp>
      <p:sp>
        <p:nvSpPr>
          <p:cNvPr id="11" name="Text Placeholder 3">
            <a:extLst>
              <a:ext uri="{FF2B5EF4-FFF2-40B4-BE49-F238E27FC236}">
                <a16:creationId xmlns:a16="http://schemas.microsoft.com/office/drawing/2014/main" id="{064AE47E-6A2D-443A-8919-93365C813921}"/>
              </a:ext>
            </a:extLst>
          </p:cNvPr>
          <p:cNvSpPr>
            <a:spLocks noGrp="1"/>
          </p:cNvSpPr>
          <p:nvPr>
            <p:ph type="body" sz="half" idx="4294967295"/>
          </p:nvPr>
        </p:nvSpPr>
        <p:spPr>
          <a:xfrm>
            <a:off x="4732872" y="245996"/>
            <a:ext cx="2805112" cy="3598862"/>
          </a:xfrm>
        </p:spPr>
        <p:txBody>
          <a:bodyPr>
            <a:normAutofit/>
          </a:bodyPr>
          <a:lstStyle/>
          <a:p>
            <a:r>
              <a:rPr lang="en-US" sz="1200" dirty="0">
                <a:solidFill>
                  <a:schemeClr val="tx1"/>
                </a:solidFill>
                <a:latin typeface="Abadi" panose="020B0604020104020204" pitchFamily="34" charset="0"/>
              </a:rPr>
              <a:t>Bobbi Muscara </a:t>
            </a:r>
            <a:br>
              <a:rPr lang="en-US" sz="825" dirty="0"/>
            </a:br>
            <a:r>
              <a:rPr lang="en-US" sz="825" i="1" dirty="0">
                <a:solidFill>
                  <a:schemeClr val="tx1">
                    <a:lumMod val="75000"/>
                    <a:lumOff val="25000"/>
                  </a:schemeClr>
                </a:solidFill>
              </a:rPr>
              <a:t>Project Manager – Hyperledger Giving Chain</a:t>
            </a:r>
            <a:br>
              <a:rPr lang="en-US" sz="825" i="1" dirty="0">
                <a:solidFill>
                  <a:schemeClr val="tx1">
                    <a:lumMod val="75000"/>
                    <a:lumOff val="25000"/>
                  </a:schemeClr>
                </a:solidFill>
              </a:rPr>
            </a:br>
            <a:r>
              <a:rPr lang="en-US" sz="788" b="1" dirty="0"/>
              <a:t>Director Education at Ledger Academy</a:t>
            </a:r>
            <a:br>
              <a:rPr lang="en-US" sz="788" b="1" dirty="0"/>
            </a:br>
            <a:r>
              <a:rPr lang="en-US" sz="788" dirty="0"/>
              <a:t>Au</a:t>
            </a:r>
            <a:r>
              <a:rPr lang="en-US" sz="675" i="1" dirty="0"/>
              <a:t>thor of Linux Foundation Blockchain Courses for LFS171</a:t>
            </a:r>
            <a:br>
              <a:rPr lang="en-US" sz="675" i="1" dirty="0"/>
            </a:br>
            <a:r>
              <a:rPr lang="en-US" sz="675" i="1" dirty="0"/>
              <a:t>Hyperledger </a:t>
            </a:r>
            <a:r>
              <a:rPr lang="en-US" sz="675" i="1" dirty="0">
                <a:solidFill>
                  <a:schemeClr val="tx1">
                    <a:lumMod val="75000"/>
                    <a:lumOff val="25000"/>
                  </a:schemeClr>
                </a:solidFill>
              </a:rPr>
              <a:t>TSC Member</a:t>
            </a:r>
            <a:br>
              <a:rPr lang="en-US" sz="675" i="1" dirty="0">
                <a:solidFill>
                  <a:schemeClr val="tx1">
                    <a:lumMod val="75000"/>
                    <a:lumOff val="25000"/>
                  </a:schemeClr>
                </a:solidFill>
              </a:rPr>
            </a:br>
            <a:r>
              <a:rPr lang="en-US" sz="788" i="1" dirty="0">
                <a:solidFill>
                  <a:schemeClr val="tx1">
                    <a:lumMod val="75000"/>
                    <a:lumOff val="25000"/>
                  </a:schemeClr>
                </a:solidFill>
              </a:rPr>
              <a:t>C</a:t>
            </a:r>
            <a:r>
              <a:rPr lang="en-US" sz="675" i="1" dirty="0">
                <a:solidFill>
                  <a:schemeClr val="tx1">
                    <a:lumMod val="75000"/>
                    <a:lumOff val="25000"/>
                  </a:schemeClr>
                </a:solidFill>
              </a:rPr>
              <a:t>hair OF THE Learning Materials  Working Group</a:t>
            </a:r>
          </a:p>
        </p:txBody>
      </p:sp>
      <p:sp>
        <p:nvSpPr>
          <p:cNvPr id="10" name="Rectangle 9"/>
          <p:cNvSpPr/>
          <p:nvPr/>
        </p:nvSpPr>
        <p:spPr>
          <a:xfrm>
            <a:off x="2468273" y="1314221"/>
            <a:ext cx="604653" cy="253916"/>
          </a:xfrm>
          <a:prstGeom prst="rect">
            <a:avLst/>
          </a:prstGeom>
        </p:spPr>
        <p:txBody>
          <a:bodyPr wrap="none">
            <a:spAutoFit/>
          </a:bodyPr>
          <a:lstStyle/>
          <a:p>
            <a:pPr algn="ctr"/>
            <a:r>
              <a:rPr lang="en-US" sz="1050" dirty="0"/>
              <a:t>Project</a:t>
            </a:r>
          </a:p>
        </p:txBody>
      </p:sp>
      <p:sp>
        <p:nvSpPr>
          <p:cNvPr id="12" name="TextBox 11">
            <a:extLst>
              <a:ext uri="{FF2B5EF4-FFF2-40B4-BE49-F238E27FC236}">
                <a16:creationId xmlns:a16="http://schemas.microsoft.com/office/drawing/2014/main" id="{8884E37D-3F76-4292-AB2D-F77C96AF87E0}"/>
              </a:ext>
            </a:extLst>
          </p:cNvPr>
          <p:cNvSpPr txBox="1"/>
          <p:nvPr/>
        </p:nvSpPr>
        <p:spPr>
          <a:xfrm>
            <a:off x="1646478" y="1905317"/>
            <a:ext cx="2409590" cy="1069524"/>
          </a:xfrm>
          <a:prstGeom prst="rect">
            <a:avLst/>
          </a:prstGeom>
          <a:noFill/>
        </p:spPr>
        <p:txBody>
          <a:bodyPr wrap="square">
            <a:spAutoFit/>
          </a:bodyPr>
          <a:lstStyle/>
          <a:p>
            <a:pPr algn="ctr">
              <a:spcAft>
                <a:spcPts val="450"/>
              </a:spcAft>
            </a:pPr>
            <a:r>
              <a:rPr lang="en-US" sz="1350" dirty="0">
                <a:latin typeface="Arial Rounded MT Bold" panose="020F0704030504030204" pitchFamily="34" charset="0"/>
              </a:rPr>
              <a:t>The Giving Chain</a:t>
            </a:r>
          </a:p>
          <a:p>
            <a:pPr algn="ctr">
              <a:spcAft>
                <a:spcPts val="450"/>
              </a:spcAft>
            </a:pPr>
            <a:r>
              <a:rPr lang="en-US" sz="1350" dirty="0">
                <a:latin typeface="Arial Rounded MT Bold" panose="020F0704030504030204" pitchFamily="34" charset="0"/>
              </a:rPr>
              <a:t>&amp;</a:t>
            </a:r>
          </a:p>
          <a:p>
            <a:pPr algn="ctr">
              <a:spcAft>
                <a:spcPts val="450"/>
              </a:spcAft>
            </a:pPr>
            <a:r>
              <a:rPr lang="en-US" sz="1350" dirty="0">
                <a:latin typeface="Arial Rounded MT Bold" panose="020F0704030504030204" pitchFamily="34" charset="0"/>
              </a:rPr>
              <a:t>The D2R Application</a:t>
            </a:r>
          </a:p>
          <a:p>
            <a:endParaRPr lang="en-US" sz="1050" dirty="0"/>
          </a:p>
        </p:txBody>
      </p:sp>
      <p:sp>
        <p:nvSpPr>
          <p:cNvPr id="17" name="Rectangle 16"/>
          <p:cNvSpPr/>
          <p:nvPr/>
        </p:nvSpPr>
        <p:spPr>
          <a:xfrm>
            <a:off x="2872520" y="576044"/>
            <a:ext cx="1697902" cy="369332"/>
          </a:xfrm>
          <a:prstGeom prst="rect">
            <a:avLst/>
          </a:prstGeom>
        </p:spPr>
        <p:txBody>
          <a:bodyPr wrap="none">
            <a:spAutoFit/>
          </a:bodyPr>
          <a:lstStyle/>
          <a:p>
            <a:pPr algn="ctr"/>
            <a:r>
              <a:rPr lang="en-US" sz="1800" b="1" u="sng" dirty="0"/>
              <a:t>Project Team </a:t>
            </a:r>
          </a:p>
        </p:txBody>
      </p:sp>
      <p:sp>
        <p:nvSpPr>
          <p:cNvPr id="13" name="Text Placeholder 3">
            <a:extLst>
              <a:ext uri="{FF2B5EF4-FFF2-40B4-BE49-F238E27FC236}">
                <a16:creationId xmlns:a16="http://schemas.microsoft.com/office/drawing/2014/main" id="{9BC29E95-A469-466C-B268-0F77A9CA4966}"/>
              </a:ext>
            </a:extLst>
          </p:cNvPr>
          <p:cNvSpPr txBox="1">
            <a:spLocks/>
          </p:cNvSpPr>
          <p:nvPr/>
        </p:nvSpPr>
        <p:spPr>
          <a:xfrm>
            <a:off x="4738132" y="926285"/>
            <a:ext cx="2759390" cy="4044137"/>
          </a:xfrm>
          <a:prstGeom prst="rect">
            <a:avLst/>
          </a:prstGeom>
        </p:spPr>
        <p:txBody>
          <a:bodyPr vert="horz" lIns="68580" tIns="34290" rIns="68580" bIns="34290" rtlCol="0">
            <a:normAutofit/>
          </a:bodyPr>
          <a:lstStyle>
            <a:lvl1pPr marL="0" indent="0" algn="l" defTabSz="914400" rtl="0" eaLnBrk="1" latinLnBrk="0" hangingPunct="1">
              <a:lnSpc>
                <a:spcPct val="111000"/>
              </a:lnSpc>
              <a:spcBef>
                <a:spcPts val="1400"/>
              </a:spcBef>
              <a:buFont typeface="Corbel" panose="020B0503020204020204" pitchFamily="34" charset="0"/>
              <a:buNone/>
              <a:defRPr sz="1600" kern="1200">
                <a:solidFill>
                  <a:schemeClr val="tx2">
                    <a:lumMod val="75000"/>
                    <a:lumOff val="25000"/>
                  </a:schemeClr>
                </a:solidFill>
                <a:latin typeface="+mn-lt"/>
                <a:ea typeface="+mn-ea"/>
                <a:cs typeface="+mn-cs"/>
              </a:defRPr>
            </a:lvl1pPr>
            <a:lvl2pPr marL="457200" indent="0" algn="l" defTabSz="914400" rtl="0" eaLnBrk="1" latinLnBrk="0" hangingPunct="1">
              <a:lnSpc>
                <a:spcPct val="111000"/>
              </a:lnSpc>
              <a:spcBef>
                <a:spcPts val="930"/>
              </a:spcBef>
              <a:buFont typeface="Corbel" panose="020B0503020204020204" pitchFamily="34" charset="0"/>
              <a:buNone/>
              <a:defRPr sz="1400" kern="1200">
                <a:solidFill>
                  <a:schemeClr val="tx2">
                    <a:lumMod val="75000"/>
                    <a:lumOff val="25000"/>
                  </a:schemeClr>
                </a:solidFill>
                <a:latin typeface="+mn-lt"/>
                <a:ea typeface="+mn-ea"/>
                <a:cs typeface="+mn-cs"/>
              </a:defRPr>
            </a:lvl2pPr>
            <a:lvl3pPr marL="914400" indent="0" algn="l" defTabSz="914400" rtl="0" eaLnBrk="1" latinLnBrk="0" hangingPunct="1">
              <a:lnSpc>
                <a:spcPct val="111000"/>
              </a:lnSpc>
              <a:spcBef>
                <a:spcPts val="930"/>
              </a:spcBef>
              <a:buFont typeface="Corbel" panose="020B0503020204020204" pitchFamily="34" charset="0"/>
              <a:buNone/>
              <a:defRPr sz="1200" i="1" kern="1200">
                <a:solidFill>
                  <a:schemeClr val="tx2">
                    <a:lumMod val="75000"/>
                    <a:lumOff val="25000"/>
                  </a:schemeClr>
                </a:solidFill>
                <a:latin typeface="+mn-lt"/>
                <a:ea typeface="+mn-ea"/>
                <a:cs typeface="+mn-cs"/>
              </a:defRPr>
            </a:lvl3pPr>
            <a:lvl4pPr marL="1371600" indent="0" algn="l" defTabSz="914400" rtl="0" eaLnBrk="1" latinLnBrk="0" hangingPunct="1">
              <a:lnSpc>
                <a:spcPct val="111000"/>
              </a:lnSpc>
              <a:spcBef>
                <a:spcPts val="930"/>
              </a:spcBef>
              <a:buFont typeface="Corbel" panose="020B0503020204020204" pitchFamily="34" charset="0"/>
              <a:buNone/>
              <a:defRPr sz="1000" kern="1200">
                <a:solidFill>
                  <a:schemeClr val="tx2">
                    <a:lumMod val="75000"/>
                    <a:lumOff val="25000"/>
                  </a:schemeClr>
                </a:solidFill>
                <a:latin typeface="+mn-lt"/>
                <a:ea typeface="+mn-ea"/>
                <a:cs typeface="+mn-cs"/>
              </a:defRPr>
            </a:lvl4pPr>
            <a:lvl5pPr marL="1828800" indent="0" algn="l" defTabSz="914400" rtl="0" eaLnBrk="1" latinLnBrk="0" hangingPunct="1">
              <a:lnSpc>
                <a:spcPct val="111000"/>
              </a:lnSpc>
              <a:spcBef>
                <a:spcPts val="930"/>
              </a:spcBef>
              <a:buFont typeface="Corbel" panose="020B0503020204020204" pitchFamily="34" charset="0"/>
              <a:buNone/>
              <a:defRPr sz="1000" i="1" kern="1200">
                <a:solidFill>
                  <a:schemeClr val="tx2">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9pPr>
          </a:lstStyle>
          <a:p>
            <a:endParaRPr lang="en-US" sz="900" i="1" dirty="0">
              <a:solidFill>
                <a:schemeClr val="tx1">
                  <a:lumMod val="75000"/>
                  <a:lumOff val="25000"/>
                </a:schemeClr>
              </a:solidFill>
            </a:endParaRPr>
          </a:p>
          <a:p>
            <a:r>
              <a:rPr lang="en-US" sz="1200" dirty="0">
                <a:solidFill>
                  <a:schemeClr val="tx1"/>
                </a:solidFill>
                <a:latin typeface="Abadi" panose="020B0604020104020204" pitchFamily="34" charset="0"/>
              </a:rPr>
              <a:t>Hardik Gupta</a:t>
            </a:r>
            <a:br>
              <a:rPr lang="en-US" sz="1200" dirty="0">
                <a:solidFill>
                  <a:schemeClr val="tx1"/>
                </a:solidFill>
                <a:latin typeface="Abadi" panose="020B0604020104020204" pitchFamily="34" charset="0"/>
              </a:rPr>
            </a:br>
            <a:r>
              <a:rPr lang="en-US" sz="900" i="1" dirty="0">
                <a:solidFill>
                  <a:schemeClr val="tx1">
                    <a:lumMod val="75000"/>
                    <a:lumOff val="25000"/>
                  </a:schemeClr>
                </a:solidFill>
              </a:rPr>
              <a:t>Project Manager – Hyperledger Giving Chain</a:t>
            </a:r>
            <a:br>
              <a:rPr lang="en-US" sz="900" i="1" dirty="0">
                <a:solidFill>
                  <a:schemeClr val="tx1">
                    <a:lumMod val="75000"/>
                    <a:lumOff val="25000"/>
                  </a:schemeClr>
                </a:solidFill>
              </a:rPr>
            </a:br>
            <a:r>
              <a:rPr lang="en-US" sz="788" i="1" dirty="0">
                <a:solidFill>
                  <a:schemeClr val="tx1">
                    <a:lumMod val="75000"/>
                    <a:lumOff val="25000"/>
                  </a:schemeClr>
                </a:solidFill>
              </a:rPr>
              <a:t>Member OF THE Learning Materials  Working Group</a:t>
            </a:r>
            <a:br>
              <a:rPr lang="en-US" sz="788" i="1" dirty="0">
                <a:solidFill>
                  <a:schemeClr val="tx1">
                    <a:lumMod val="75000"/>
                    <a:lumOff val="25000"/>
                  </a:schemeClr>
                </a:solidFill>
              </a:rPr>
            </a:br>
            <a:r>
              <a:rPr lang="en-US" sz="900" b="1" dirty="0">
                <a:solidFill>
                  <a:schemeClr val="tx1"/>
                </a:solidFill>
              </a:rPr>
              <a:t>The Giving Chain</a:t>
            </a:r>
            <a:br>
              <a:rPr lang="en-US" sz="900" dirty="0">
                <a:solidFill>
                  <a:schemeClr val="tx1"/>
                </a:solidFill>
              </a:rPr>
            </a:br>
            <a:r>
              <a:rPr lang="en-US" sz="788" i="1" dirty="0">
                <a:solidFill>
                  <a:schemeClr val="tx1"/>
                </a:solidFill>
              </a:rPr>
              <a:t>Mentee / Project Management / Technical Lead</a:t>
            </a:r>
          </a:p>
          <a:p>
            <a:r>
              <a:rPr lang="en-US" sz="1200" dirty="0">
                <a:solidFill>
                  <a:schemeClr val="tx1"/>
                </a:solidFill>
                <a:latin typeface="Abadi" panose="020B0604020104020204" pitchFamily="34" charset="0"/>
              </a:rPr>
              <a:t>Madhu Bhatia</a:t>
            </a:r>
            <a:br>
              <a:rPr lang="en-US" sz="825" dirty="0">
                <a:solidFill>
                  <a:schemeClr val="tx1"/>
                </a:solidFill>
                <a:latin typeface="-apple-system"/>
              </a:rPr>
            </a:br>
            <a:r>
              <a:rPr lang="en-US" sz="788" i="1" dirty="0">
                <a:solidFill>
                  <a:schemeClr val="tx1"/>
                </a:solidFill>
              </a:rPr>
              <a:t>Project Manager – Hyperledger Giving Chain</a:t>
            </a:r>
            <a:br>
              <a:rPr lang="en-US" sz="788" i="1" dirty="0">
                <a:solidFill>
                  <a:schemeClr val="tx1"/>
                </a:solidFill>
              </a:rPr>
            </a:br>
            <a:r>
              <a:rPr lang="en-US" sz="825" dirty="0">
                <a:solidFill>
                  <a:schemeClr val="tx1"/>
                </a:solidFill>
                <a:latin typeface="-apple-system"/>
              </a:rPr>
              <a:t>DLT Talent program of Frankfurt School of Finance and Management Blockchain Center</a:t>
            </a:r>
            <a:br>
              <a:rPr lang="en-US" sz="825" dirty="0">
                <a:solidFill>
                  <a:schemeClr val="tx1"/>
                </a:solidFill>
                <a:latin typeface="-apple-system"/>
              </a:rPr>
            </a:br>
            <a:r>
              <a:rPr lang="en-US" sz="825" dirty="0">
                <a:solidFill>
                  <a:schemeClr val="tx1"/>
                </a:solidFill>
                <a:latin typeface="-apple-system"/>
              </a:rPr>
              <a:t>2021 LiFT Scholarship Women in open-source </a:t>
            </a:r>
            <a:br>
              <a:rPr lang="en-US" sz="825" dirty="0">
                <a:solidFill>
                  <a:schemeClr val="tx1"/>
                </a:solidFill>
                <a:latin typeface="-apple-system"/>
              </a:rPr>
            </a:br>
            <a:r>
              <a:rPr lang="en-US" sz="825" dirty="0">
                <a:solidFill>
                  <a:schemeClr val="tx1"/>
                </a:solidFill>
                <a:latin typeface="-apple-system"/>
              </a:rPr>
              <a:t>Research Scholar /Trainer</a:t>
            </a:r>
          </a:p>
          <a:p>
            <a:r>
              <a:rPr lang="en-US" sz="900" i="1" dirty="0">
                <a:solidFill>
                  <a:schemeClr val="tx1"/>
                </a:solidFill>
              </a:rPr>
              <a:t> </a:t>
            </a:r>
            <a:r>
              <a:rPr lang="en-US" sz="1200" dirty="0">
                <a:solidFill>
                  <a:schemeClr val="tx1"/>
                </a:solidFill>
                <a:latin typeface="Abadi" panose="020B0604020104020204" pitchFamily="34" charset="0"/>
              </a:rPr>
              <a:t>Mona Rassouli – </a:t>
            </a:r>
            <a:br>
              <a:rPr lang="en-US" sz="900" i="1" dirty="0">
                <a:solidFill>
                  <a:schemeClr val="tx1"/>
                </a:solidFill>
              </a:rPr>
            </a:br>
            <a:r>
              <a:rPr lang="en-US" sz="900" dirty="0">
                <a:solidFill>
                  <a:schemeClr val="tx1"/>
                </a:solidFill>
              </a:rPr>
              <a:t>Developer/ Marketing(social media)/Documentation/ Articles or Blogs</a:t>
            </a:r>
            <a:br>
              <a:rPr lang="en-US" sz="900" dirty="0">
                <a:solidFill>
                  <a:schemeClr val="tx1"/>
                </a:solidFill>
              </a:rPr>
            </a:br>
            <a:r>
              <a:rPr lang="en-US" sz="900" dirty="0">
                <a:solidFill>
                  <a:schemeClr val="tx1"/>
                </a:solidFill>
                <a:hlinkClick r:id="rId2">
                  <a:extLst>
                    <a:ext uri="{A12FA001-AC4F-418D-AE19-62706E023703}">
                      <ahyp:hlinkClr xmlns:ahyp="http://schemas.microsoft.com/office/drawing/2018/hyperlinkcolor" val="tx"/>
                    </a:ext>
                  </a:extLst>
                </a:hlinkClick>
              </a:rPr>
              <a:t>mr1241@scarletmail.rutgers.edu</a:t>
            </a:r>
            <a:br>
              <a:rPr lang="en-US" sz="900" dirty="0"/>
            </a:br>
            <a:r>
              <a:rPr lang="en-US" sz="900" i="1" dirty="0">
                <a:solidFill>
                  <a:schemeClr val="tx1">
                    <a:lumMod val="75000"/>
                    <a:lumOff val="25000"/>
                  </a:schemeClr>
                </a:solidFill>
              </a:rPr>
              <a:t>Technology Lead</a:t>
            </a:r>
            <a:endParaRPr lang="en-US" sz="900" dirty="0"/>
          </a:p>
          <a:p>
            <a:endParaRPr lang="en-US" sz="900" dirty="0"/>
          </a:p>
          <a:p>
            <a:endParaRPr lang="en-US" sz="900" i="1" dirty="0">
              <a:solidFill>
                <a:schemeClr val="tx1">
                  <a:lumMod val="75000"/>
                  <a:lumOff val="25000"/>
                </a:schemeClr>
              </a:solidFill>
            </a:endParaRPr>
          </a:p>
        </p:txBody>
      </p:sp>
      <p:pic>
        <p:nvPicPr>
          <p:cNvPr id="3" name="Picture 2" descr="Chart&#10;&#10;Description automatically generated">
            <a:extLst>
              <a:ext uri="{FF2B5EF4-FFF2-40B4-BE49-F238E27FC236}">
                <a16:creationId xmlns:a16="http://schemas.microsoft.com/office/drawing/2014/main" id="{EEDC7ACA-5BFC-427B-ADDD-1FA2B8D478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7681" y="2850430"/>
            <a:ext cx="1557418" cy="1671724"/>
          </a:xfrm>
          <a:prstGeom prst="rect">
            <a:avLst/>
          </a:prstGeom>
        </p:spPr>
      </p:pic>
      <p:pic>
        <p:nvPicPr>
          <p:cNvPr id="5" name="Picture 4" descr="A picture containing polygon&#10;&#10;Description automatically generated">
            <a:extLst>
              <a:ext uri="{FF2B5EF4-FFF2-40B4-BE49-F238E27FC236}">
                <a16:creationId xmlns:a16="http://schemas.microsoft.com/office/drawing/2014/main" id="{1C53A9CA-19B5-4C1F-819F-0436A406AE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0321" y="1829125"/>
            <a:ext cx="1180556" cy="1180556"/>
          </a:xfrm>
          <a:prstGeom prst="rect">
            <a:avLst/>
          </a:prstGeom>
        </p:spPr>
      </p:pic>
    </p:spTree>
    <p:extLst>
      <p:ext uri="{BB962C8B-B14F-4D97-AF65-F5344CB8AC3E}">
        <p14:creationId xmlns:p14="http://schemas.microsoft.com/office/powerpoint/2010/main" val="1508246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ross 7">
            <a:extLst>
              <a:ext uri="{FF2B5EF4-FFF2-40B4-BE49-F238E27FC236}">
                <a16:creationId xmlns:a16="http://schemas.microsoft.com/office/drawing/2014/main" id="{A470E20C-E876-4701-B445-FBC23D6D28EB}"/>
              </a:ext>
            </a:extLst>
          </p:cNvPr>
          <p:cNvSpPr/>
          <p:nvPr/>
        </p:nvSpPr>
        <p:spPr>
          <a:xfrm>
            <a:off x="3926854" y="426259"/>
            <a:ext cx="3799799" cy="1170537"/>
          </a:xfrm>
          <a:prstGeom prst="plus">
            <a:avLst/>
          </a:prstGeom>
          <a:solidFill>
            <a:srgbClr val="BB46FC"/>
          </a:solidFill>
        </p:spPr>
        <p:style>
          <a:lnRef idx="2">
            <a:schemeClr val="accent1">
              <a:shade val="50000"/>
            </a:schemeClr>
          </a:lnRef>
          <a:fillRef idx="1">
            <a:schemeClr val="accent1"/>
          </a:fillRef>
          <a:effectRef idx="0">
            <a:schemeClr val="accent1"/>
          </a:effectRef>
          <a:fontRef idx="minor">
            <a:schemeClr val="lt1"/>
          </a:fontRef>
        </p:style>
        <p:txBody>
          <a:bodyPr vert="horz" lIns="68580" tIns="34290" rIns="68580" bIns="34290" rtlCol="0" anchor="t">
            <a:normAutofit fontScale="55000" lnSpcReduction="20000"/>
          </a:bodyPr>
          <a:lstStyle/>
          <a:p>
            <a:pPr algn="ctr">
              <a:lnSpc>
                <a:spcPct val="99000"/>
              </a:lnSpc>
              <a:spcBef>
                <a:spcPct val="0"/>
              </a:spcBef>
              <a:spcAft>
                <a:spcPts val="450"/>
              </a:spcAft>
            </a:pPr>
            <a:r>
              <a:rPr lang="en-US" sz="2550" b="1" dirty="0">
                <a:solidFill>
                  <a:schemeClr val="tx1"/>
                </a:solidFill>
                <a:latin typeface="+mj-lt"/>
                <a:ea typeface="+mj-ea"/>
                <a:cs typeface="+mj-cs"/>
              </a:rPr>
              <a:t>Social Impact </a:t>
            </a:r>
            <a:br>
              <a:rPr lang="en-US" sz="2550" b="1" dirty="0">
                <a:solidFill>
                  <a:schemeClr val="tx1"/>
                </a:solidFill>
                <a:latin typeface="+mj-lt"/>
                <a:ea typeface="+mj-ea"/>
                <a:cs typeface="+mj-cs"/>
              </a:rPr>
            </a:br>
            <a:r>
              <a:rPr lang="en-US" sz="2550" b="1" dirty="0">
                <a:solidFill>
                  <a:schemeClr val="tx1"/>
                </a:solidFill>
                <a:latin typeface="+mj-lt"/>
                <a:ea typeface="+mj-ea"/>
                <a:cs typeface="+mj-cs"/>
              </a:rPr>
              <a:t>Blockchain</a:t>
            </a:r>
            <a:br>
              <a:rPr lang="en-US" sz="2550" b="1" dirty="0">
                <a:solidFill>
                  <a:schemeClr val="tx1"/>
                </a:solidFill>
                <a:latin typeface="+mj-lt"/>
                <a:ea typeface="+mj-ea"/>
                <a:cs typeface="+mj-cs"/>
              </a:rPr>
            </a:br>
            <a:r>
              <a:rPr lang="en-US" sz="2550" b="1" dirty="0">
                <a:solidFill>
                  <a:schemeClr val="tx1"/>
                </a:solidFill>
                <a:latin typeface="+mj-lt"/>
                <a:ea typeface="+mj-ea"/>
                <a:cs typeface="+mj-cs"/>
              </a:rPr>
              <a:t> Project</a:t>
            </a:r>
          </a:p>
        </p:txBody>
      </p:sp>
      <p:pic>
        <p:nvPicPr>
          <p:cNvPr id="7" name="Picture 6" descr="A picture containing text&#10;&#10;Description automatically generated">
            <a:extLst>
              <a:ext uri="{FF2B5EF4-FFF2-40B4-BE49-F238E27FC236}">
                <a16:creationId xmlns:a16="http://schemas.microsoft.com/office/drawing/2014/main" id="{8559716D-8B9A-4076-951D-8A360832C078}"/>
              </a:ext>
            </a:extLst>
          </p:cNvPr>
          <p:cNvPicPr>
            <a:picLocks noChangeAspect="1"/>
          </p:cNvPicPr>
          <p:nvPr/>
        </p:nvPicPr>
        <p:blipFill rotWithShape="1">
          <a:blip r:embed="rId3">
            <a:extLst>
              <a:ext uri="{28A0092B-C50C-407E-A947-70E740481C1C}">
                <a14:useLocalDpi xmlns:a14="http://schemas.microsoft.com/office/drawing/2010/main" val="0"/>
              </a:ext>
            </a:extLst>
          </a:blip>
          <a:srcRect l="14862" r="9461" b="2"/>
          <a:stretch/>
        </p:blipFill>
        <p:spPr>
          <a:xfrm>
            <a:off x="1499624" y="480061"/>
            <a:ext cx="2250740" cy="4005527"/>
          </a:xfrm>
          <a:prstGeom prst="rect">
            <a:avLst/>
          </a:prstGeom>
        </p:spPr>
      </p:pic>
      <p:sp>
        <p:nvSpPr>
          <p:cNvPr id="5" name="TextBox 4">
            <a:extLst>
              <a:ext uri="{FF2B5EF4-FFF2-40B4-BE49-F238E27FC236}">
                <a16:creationId xmlns:a16="http://schemas.microsoft.com/office/drawing/2014/main" id="{A6E0C964-BDE1-4000-B92A-376DBE06C50B}"/>
              </a:ext>
            </a:extLst>
          </p:cNvPr>
          <p:cNvSpPr txBox="1"/>
          <p:nvPr/>
        </p:nvSpPr>
        <p:spPr>
          <a:xfrm>
            <a:off x="4251517" y="1855570"/>
            <a:ext cx="3799799" cy="2746466"/>
          </a:xfrm>
          <a:prstGeom prst="rect">
            <a:avLst/>
          </a:prstGeom>
          <a:effectLst>
            <a:glow rad="101600">
              <a:srgbClr val="EF5759">
                <a:alpha val="40000"/>
              </a:srgbClr>
            </a:glow>
          </a:effectLst>
        </p:spPr>
        <p:txBody>
          <a:bodyPr vert="horz" lIns="68580" tIns="34290" rIns="68580" bIns="34290" rtlCol="0">
            <a:normAutofit/>
          </a:bodyPr>
          <a:lstStyle/>
          <a:p>
            <a:pPr>
              <a:lnSpc>
                <a:spcPct val="111000"/>
              </a:lnSpc>
              <a:spcBef>
                <a:spcPts val="698"/>
              </a:spcBef>
            </a:pPr>
            <a:r>
              <a:rPr lang="en-US" sz="1050" b="1" dirty="0">
                <a:solidFill>
                  <a:schemeClr val="tx1"/>
                </a:solidFill>
              </a:rPr>
              <a:t>Checkpoint 1: Impact Opportunity</a:t>
            </a:r>
            <a:endParaRPr lang="en-US" sz="1050" dirty="0">
              <a:solidFill>
                <a:schemeClr val="tx1"/>
              </a:solidFill>
            </a:endParaRPr>
          </a:p>
          <a:p>
            <a:pPr>
              <a:lnSpc>
                <a:spcPct val="111000"/>
              </a:lnSpc>
              <a:spcBef>
                <a:spcPts val="698"/>
              </a:spcBef>
            </a:pPr>
            <a:r>
              <a:rPr lang="en-US" sz="1050" b="1" dirty="0">
                <a:solidFill>
                  <a:schemeClr val="tx1"/>
                </a:solidFill>
              </a:rPr>
              <a:t>Checkpoint 2: Business Model Validation</a:t>
            </a:r>
            <a:endParaRPr lang="en-US" sz="1050" dirty="0">
              <a:solidFill>
                <a:schemeClr val="tx1"/>
              </a:solidFill>
            </a:endParaRPr>
          </a:p>
          <a:p>
            <a:pPr>
              <a:lnSpc>
                <a:spcPct val="111000"/>
              </a:lnSpc>
              <a:spcBef>
                <a:spcPts val="698"/>
              </a:spcBef>
            </a:pPr>
            <a:r>
              <a:rPr lang="en-US" sz="1050" b="1" dirty="0">
                <a:solidFill>
                  <a:schemeClr val="tx1"/>
                </a:solidFill>
              </a:rPr>
              <a:t>Checkpoint 3: Technical Architecture</a:t>
            </a:r>
            <a:endParaRPr lang="en-US" sz="1050" dirty="0">
              <a:solidFill>
                <a:schemeClr val="tx1"/>
              </a:solidFill>
            </a:endParaRPr>
          </a:p>
          <a:p>
            <a:pPr>
              <a:lnSpc>
                <a:spcPct val="111000"/>
              </a:lnSpc>
              <a:spcBef>
                <a:spcPts val="698"/>
              </a:spcBef>
            </a:pPr>
            <a:r>
              <a:rPr lang="en-US" sz="1050" b="1" dirty="0">
                <a:solidFill>
                  <a:schemeClr val="tx1"/>
                </a:solidFill>
              </a:rPr>
              <a:t>Checkpoint 4: Impact Measurement</a:t>
            </a:r>
          </a:p>
          <a:p>
            <a:pPr>
              <a:lnSpc>
                <a:spcPct val="111000"/>
              </a:lnSpc>
              <a:spcBef>
                <a:spcPts val="698"/>
              </a:spcBef>
            </a:pPr>
            <a:r>
              <a:rPr lang="en-US" sz="1050" b="1" dirty="0">
                <a:solidFill>
                  <a:schemeClr val="tx1"/>
                </a:solidFill>
              </a:rPr>
              <a:t>Checkpoint 5: Code</a:t>
            </a:r>
            <a:endParaRPr lang="en-US" sz="1050" dirty="0">
              <a:solidFill>
                <a:schemeClr val="tx1"/>
              </a:solidFill>
            </a:endParaRPr>
          </a:p>
          <a:p>
            <a:pPr>
              <a:lnSpc>
                <a:spcPct val="111000"/>
              </a:lnSpc>
              <a:spcBef>
                <a:spcPts val="698"/>
              </a:spcBef>
            </a:pPr>
            <a:r>
              <a:rPr lang="en-US" sz="1050" b="1" dirty="0">
                <a:solidFill>
                  <a:schemeClr val="tx1"/>
                </a:solidFill>
              </a:rPr>
              <a:t>Checkpoint 6: Final Submissions Due</a:t>
            </a:r>
            <a:endParaRPr lang="en-US" sz="1050" dirty="0">
              <a:solidFill>
                <a:schemeClr val="tx1"/>
              </a:solidFill>
            </a:endParaRPr>
          </a:p>
          <a:p>
            <a:pPr>
              <a:lnSpc>
                <a:spcPct val="111000"/>
              </a:lnSpc>
              <a:spcBef>
                <a:spcPts val="698"/>
              </a:spcBef>
            </a:pPr>
            <a:br>
              <a:rPr lang="en-US" sz="1050" dirty="0">
                <a:solidFill>
                  <a:schemeClr val="tx2">
                    <a:lumMod val="75000"/>
                    <a:lumOff val="25000"/>
                  </a:schemeClr>
                </a:solidFill>
              </a:rPr>
            </a:br>
            <a:endParaRPr lang="en-US" sz="1050" dirty="0">
              <a:solidFill>
                <a:schemeClr val="tx2">
                  <a:lumMod val="75000"/>
                  <a:lumOff val="25000"/>
                </a:schemeClr>
              </a:solidFill>
            </a:endParaRPr>
          </a:p>
        </p:txBody>
      </p:sp>
      <p:sp>
        <p:nvSpPr>
          <p:cNvPr id="3" name="Footer Placeholder 2">
            <a:extLst>
              <a:ext uri="{FF2B5EF4-FFF2-40B4-BE49-F238E27FC236}">
                <a16:creationId xmlns:a16="http://schemas.microsoft.com/office/drawing/2014/main" id="{2A4D0D79-D285-4C0B-86AA-F766605233E5}"/>
              </a:ext>
            </a:extLst>
          </p:cNvPr>
          <p:cNvSpPr>
            <a:spLocks noGrp="1"/>
          </p:cNvSpPr>
          <p:nvPr>
            <p:ph type="ftr" sz="quarter" idx="4294967295"/>
          </p:nvPr>
        </p:nvSpPr>
        <p:spPr>
          <a:xfrm>
            <a:off x="0" y="4722813"/>
            <a:ext cx="3189288" cy="273050"/>
          </a:xfrm>
        </p:spPr>
        <p:txBody>
          <a:bodyPr vert="horz" lIns="68580" tIns="34290" rIns="68580" bIns="34290" rtlCol="0" anchor="ctr">
            <a:normAutofit lnSpcReduction="10000"/>
          </a:bodyPr>
          <a:lstStyle/>
          <a:p>
            <a:pPr defTabSz="342900">
              <a:spcAft>
                <a:spcPts val="450"/>
              </a:spcAft>
            </a:pPr>
            <a:endParaRPr lang="en-US" kern="1200" baseline="0">
              <a:solidFill>
                <a:schemeClr val="tx2">
                  <a:lumMod val="75000"/>
                  <a:lumOff val="25000"/>
                </a:schemeClr>
              </a:solidFill>
              <a:latin typeface="+mj-lt"/>
              <a:ea typeface="+mn-ea"/>
              <a:cs typeface="+mn-cs"/>
            </a:endParaRPr>
          </a:p>
        </p:txBody>
      </p:sp>
    </p:spTree>
    <p:extLst>
      <p:ext uri="{BB962C8B-B14F-4D97-AF65-F5344CB8AC3E}">
        <p14:creationId xmlns:p14="http://schemas.microsoft.com/office/powerpoint/2010/main" val="2341953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991FE7F3-0627-4B9E-975F-806846BD996A}"/>
              </a:ext>
            </a:extLst>
          </p:cNvPr>
          <p:cNvSpPr txBox="1">
            <a:spLocks/>
          </p:cNvSpPr>
          <p:nvPr/>
        </p:nvSpPr>
        <p:spPr>
          <a:xfrm>
            <a:off x="814288" y="1027404"/>
            <a:ext cx="7203281" cy="4363889"/>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20040" lvl="1"/>
            <a:r>
              <a:rPr lang="en-US" sz="2400" b="1" dirty="0">
                <a:solidFill>
                  <a:srgbClr val="BB46FC"/>
                </a:solidFill>
              </a:rPr>
              <a:t>Select your challenge.</a:t>
            </a:r>
            <a:endParaRPr lang="en-US" sz="2000" b="1" dirty="0">
              <a:solidFill>
                <a:srgbClr val="BB46FC"/>
              </a:solidFill>
            </a:endParaRPr>
          </a:p>
          <a:p>
            <a:r>
              <a:rPr lang="en-US" dirty="0"/>
              <a:t>Develop an agile &amp; transparent network for connecting surplus foods &amp; supplies to communities in need.</a:t>
            </a:r>
          </a:p>
          <a:p>
            <a:r>
              <a:rPr lang="en-US" dirty="0"/>
              <a:t>To create a decentralized system that collect excess food supplies from local resources and distribute these resources to local area facilities in need.</a:t>
            </a:r>
          </a:p>
          <a:p>
            <a:pPr marL="320040" lvl="1"/>
            <a:r>
              <a:rPr lang="en-US" sz="2400" b="1" dirty="0">
                <a:solidFill>
                  <a:srgbClr val="BB46FC"/>
                </a:solidFill>
              </a:rPr>
              <a:t>Define the scope of problem.</a:t>
            </a:r>
          </a:p>
          <a:p>
            <a:r>
              <a:rPr lang="en-US" dirty="0"/>
              <a:t>For our summer project, we limited the POC to a single collection date in August. Donations from local farmers and community food drives were picked up by transportation volunteers who brought donations to agreed upon drop off point.</a:t>
            </a:r>
          </a:p>
          <a:p>
            <a:endParaRPr lang="en-US" sz="1700" dirty="0"/>
          </a:p>
          <a:p>
            <a:endParaRPr lang="en-US" dirty="0"/>
          </a:p>
        </p:txBody>
      </p:sp>
      <p:sp>
        <p:nvSpPr>
          <p:cNvPr id="3" name="Title 1">
            <a:extLst>
              <a:ext uri="{FF2B5EF4-FFF2-40B4-BE49-F238E27FC236}">
                <a16:creationId xmlns:a16="http://schemas.microsoft.com/office/drawing/2014/main" id="{06B0F9EE-D567-4133-91F0-8D3AAE57C163}"/>
              </a:ext>
            </a:extLst>
          </p:cNvPr>
          <p:cNvSpPr txBox="1">
            <a:spLocks/>
          </p:cNvSpPr>
          <p:nvPr/>
        </p:nvSpPr>
        <p:spPr>
          <a:xfrm>
            <a:off x="366361" y="162968"/>
            <a:ext cx="8926285" cy="787003"/>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600" b="1" dirty="0"/>
              <a:t>Checkpoint 1: Impact Opportunity</a:t>
            </a:r>
            <a:br>
              <a:rPr lang="en-US" dirty="0"/>
            </a:br>
            <a:endParaRPr lang="en-US" sz="3600" dirty="0"/>
          </a:p>
        </p:txBody>
      </p:sp>
    </p:spTree>
    <p:extLst>
      <p:ext uri="{BB962C8B-B14F-4D97-AF65-F5344CB8AC3E}">
        <p14:creationId xmlns:p14="http://schemas.microsoft.com/office/powerpoint/2010/main" val="109052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1743075" y="1942348"/>
          <a:ext cx="5657850" cy="20956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3229872" y="2034346"/>
            <a:ext cx="497765" cy="547541"/>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5406177" y="2034347"/>
            <a:ext cx="497765" cy="547541"/>
          </a:xfrm>
          <a:prstGeom prst="rect">
            <a:avLst/>
          </a:prstGeom>
        </p:spPr>
      </p:pic>
      <p:sp>
        <p:nvSpPr>
          <p:cNvPr id="6" name="Rectangle 5">
            <a:extLst>
              <a:ext uri="{FF2B5EF4-FFF2-40B4-BE49-F238E27FC236}">
                <a16:creationId xmlns:a16="http://schemas.microsoft.com/office/drawing/2014/main" id="{324D2FE2-69C3-4B1C-8982-AEAC4892E653}"/>
              </a:ext>
            </a:extLst>
          </p:cNvPr>
          <p:cNvSpPr/>
          <p:nvPr/>
        </p:nvSpPr>
        <p:spPr>
          <a:xfrm>
            <a:off x="1656501" y="353166"/>
            <a:ext cx="4892686" cy="854080"/>
          </a:xfrm>
          <a:prstGeom prst="rect">
            <a:avLst/>
          </a:prstGeom>
        </p:spPr>
        <p:txBody>
          <a:bodyPr wrap="none">
            <a:spAutoFit/>
          </a:bodyPr>
          <a:lstStyle/>
          <a:p>
            <a:r>
              <a:rPr lang="en-US" sz="2475" b="1" dirty="0">
                <a:solidFill>
                  <a:srgbClr val="172B4D"/>
                </a:solidFill>
              </a:rPr>
              <a:t>Checkpoint 2: Model Validation</a:t>
            </a:r>
          </a:p>
          <a:p>
            <a:r>
              <a:rPr lang="en-US" sz="2475" b="1" dirty="0">
                <a:solidFill>
                  <a:srgbClr val="172B4D"/>
                </a:solidFill>
              </a:rPr>
              <a:t>	Business Flow</a:t>
            </a:r>
            <a:endParaRPr lang="en-US" sz="2475" dirty="0"/>
          </a:p>
        </p:txBody>
      </p:sp>
      <p:sp>
        <p:nvSpPr>
          <p:cNvPr id="2" name="Footer Placeholder 1">
            <a:extLst>
              <a:ext uri="{FF2B5EF4-FFF2-40B4-BE49-F238E27FC236}">
                <a16:creationId xmlns:a16="http://schemas.microsoft.com/office/drawing/2014/main" id="{D276021A-ED6F-4AFE-AEA7-101755392D5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118040772"/>
      </p:ext>
    </p:extLst>
  </p:cSld>
  <p:clrMapOvr>
    <a:masterClrMapping/>
  </p:clrMapOvr>
</p:sld>
</file>

<file path=ppt/theme/theme1.xml><?xml version="1.0" encoding="utf-8"?>
<a:theme xmlns:a="http://schemas.openxmlformats.org/drawingml/2006/main" name="Purple">
  <a:themeElements>
    <a:clrScheme name="Hyperledger">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859</TotalTime>
  <Words>2636</Words>
  <Application>Microsoft Office PowerPoint</Application>
  <PresentationFormat>On-screen Show (16:9)</PresentationFormat>
  <Paragraphs>321</Paragraphs>
  <Slides>45</Slides>
  <Notes>23</Notes>
  <HiddenSlides>1</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45</vt:i4>
      </vt:variant>
    </vt:vector>
  </HeadingPairs>
  <TitlesOfParts>
    <vt:vector size="57" baseType="lpstr">
      <vt:lpstr>Arial Rounded MT Bold</vt:lpstr>
      <vt:lpstr>Corbel</vt:lpstr>
      <vt:lpstr>Abadi</vt:lpstr>
      <vt:lpstr>adelle</vt:lpstr>
      <vt:lpstr>Proxima Nova</vt:lpstr>
      <vt:lpstr>Calibri</vt:lpstr>
      <vt:lpstr>Garamond</vt:lpstr>
      <vt:lpstr>Arial Nova</vt:lpstr>
      <vt:lpstr>Arial</vt:lpstr>
      <vt:lpstr>-apple-system</vt:lpstr>
      <vt:lpstr>Purple</vt:lpstr>
      <vt:lpstr>Custom Design</vt:lpstr>
      <vt:lpstr> Hyperledger Trade Finance  Special Interest Group September 29, 2021     </vt:lpstr>
      <vt:lpstr>PowerPoint Presentation</vt:lpstr>
      <vt:lpstr>PowerPoint Presentation</vt:lpstr>
      <vt:lpstr>PowerPoint Presentation</vt:lpstr>
      <vt:lpstr>PowerPoint Presentation</vt:lpstr>
      <vt:lpstr>Introduction</vt:lpstr>
      <vt:lpstr>PowerPoint Presentation</vt:lpstr>
      <vt:lpstr>PowerPoint Presentation</vt:lpstr>
      <vt:lpstr>PowerPoint Presentation</vt:lpstr>
      <vt:lpstr>PowerPoint Presentation</vt:lpstr>
      <vt:lpstr>Checkpoint 3: Technical Modeling </vt:lpstr>
      <vt:lpstr>Checkpoint 4 : Impact Measurement </vt:lpstr>
      <vt:lpstr>Checkpoint 5 : Code </vt:lpstr>
      <vt:lpstr>PowerPoint Presentation</vt:lpstr>
      <vt:lpstr>PowerPoint Presentation</vt:lpstr>
      <vt:lpstr>PowerPoint Presentation</vt:lpstr>
      <vt:lpstr>PowerPoint Presentation</vt:lpstr>
      <vt:lpstr>Checkpoint 6 : Final Submission</vt:lpstr>
      <vt:lpstr>PowerPoint Presentation</vt:lpstr>
      <vt:lpstr>PowerPoint Presentation</vt:lpstr>
      <vt:lpstr>PowerPoint Presentation</vt:lpstr>
      <vt:lpstr>PowerPoint Presentation</vt:lpstr>
      <vt:lpstr>The Giving Chain  2021</vt:lpstr>
      <vt:lpstr>PowerPoint Presentation</vt:lpstr>
      <vt:lpstr>PowerPoint Presentation</vt:lpstr>
      <vt:lpstr>PowerPoint Presentation</vt:lpstr>
      <vt:lpstr>Impact Opportunity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Checkpoint 5 : Code </vt:lpstr>
      <vt:lpstr>Checkpoint 6 : Final Submission</vt:lpstr>
      <vt:lpstr>PowerPoint Presentation</vt:lpstr>
      <vt:lpstr>PowerPoint Presentation</vt:lpstr>
      <vt:lpstr>Tech Teamwork</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Hyperledger Trade Finance  Special Interest Group September 29, 2021     </dc:title>
  <cp:lastModifiedBy>Bobbi Muscara</cp:lastModifiedBy>
  <cp:revision>22</cp:revision>
  <dcterms:modified xsi:type="dcterms:W3CDTF">2021-09-29T14:30:02Z</dcterms:modified>
</cp:coreProperties>
</file>