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90" r:id="rId3"/>
    <p:sldId id="270" r:id="rId4"/>
    <p:sldId id="284" r:id="rId5"/>
    <p:sldId id="285" r:id="rId6"/>
    <p:sldId id="287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86" d="100"/>
          <a:sy n="86" d="100"/>
        </p:scale>
        <p:origin x="64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s://topr.online.ucf.edu/" TargetMode="External"/><Relationship Id="rId2" Type="http://schemas.openxmlformats.org/officeDocument/2006/relationships/image" Target="../media/image10.png"/><Relationship Id="rId1" Type="http://schemas.openxmlformats.org/officeDocument/2006/relationships/image" Target="../media/image9.jpe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s://topr.online.ucf.edu/" TargetMode="External"/><Relationship Id="rId2" Type="http://schemas.openxmlformats.org/officeDocument/2006/relationships/image" Target="../media/image10.png"/><Relationship Id="rId1" Type="http://schemas.openxmlformats.org/officeDocument/2006/relationships/image" Target="../media/image9.jpe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A6E725-3B58-446A-9D26-1B002BE54BCB}" type="doc">
      <dgm:prSet loTypeId="urn:microsoft.com/office/officeart/2011/layout/RadialPictureList" loCatId="pictur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258C07A-3A3F-46F2-86C5-687431FF23E5}">
      <dgm:prSet phldrT="[Text]"/>
      <dgm:spPr>
        <a:blipFill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r>
            <a:rPr lang="en-US" dirty="0"/>
            <a:t> </a:t>
          </a:r>
        </a:p>
      </dgm:t>
    </dgm:pt>
    <dgm:pt modelId="{CFF3C136-2851-4657-AE92-CC7A3D983992}" type="parTrans" cxnId="{94B6672E-7291-40FB-A6D3-BC716241B2C9}">
      <dgm:prSet/>
      <dgm:spPr/>
      <dgm:t>
        <a:bodyPr/>
        <a:lstStyle/>
        <a:p>
          <a:endParaRPr lang="en-US"/>
        </a:p>
      </dgm:t>
    </dgm:pt>
    <dgm:pt modelId="{A23C1C3B-3E57-40FD-BA11-9B4266943775}" type="sibTrans" cxnId="{94B6672E-7291-40FB-A6D3-BC716241B2C9}">
      <dgm:prSet/>
      <dgm:spPr/>
      <dgm:t>
        <a:bodyPr/>
        <a:lstStyle/>
        <a:p>
          <a:endParaRPr lang="en-US"/>
        </a:p>
      </dgm:t>
    </dgm:pt>
    <dgm:pt modelId="{9DAB80AB-BCBF-4478-9E88-7EFDEC11CC8D}">
      <dgm:prSet phldrT="[Text]"/>
      <dgm:spPr/>
      <dgm:t>
        <a:bodyPr/>
        <a:lstStyle/>
        <a:p>
          <a:r>
            <a:rPr lang="en-US" dirty="0"/>
            <a:t>Autonomous Residential, C&amp;I DR Management while Maintaining Privacy, Cybersecurity</a:t>
          </a:r>
        </a:p>
      </dgm:t>
    </dgm:pt>
    <dgm:pt modelId="{63F6FDEF-2315-4385-9191-DEB22F9EFAF8}" type="parTrans" cxnId="{09DC0D62-9133-47FC-8DE2-DEA10D064D0A}">
      <dgm:prSet/>
      <dgm:spPr/>
      <dgm:t>
        <a:bodyPr/>
        <a:lstStyle/>
        <a:p>
          <a:endParaRPr lang="en-US"/>
        </a:p>
      </dgm:t>
    </dgm:pt>
    <dgm:pt modelId="{90F27D3F-0993-4166-89F5-A05AC18927C2}" type="sibTrans" cxnId="{09DC0D62-9133-47FC-8DE2-DEA10D064D0A}">
      <dgm:prSet/>
      <dgm:spPr/>
      <dgm:t>
        <a:bodyPr/>
        <a:lstStyle/>
        <a:p>
          <a:endParaRPr lang="en-US"/>
        </a:p>
      </dgm:t>
    </dgm:pt>
    <dgm:pt modelId="{F206E109-500D-4422-9456-47C26A556B9C}">
      <dgm:prSet phldrT="[Text]"/>
      <dgm:spPr/>
      <dgm:t>
        <a:bodyPr/>
        <a:lstStyle/>
        <a:p>
          <a:r>
            <a:rPr lang="en-US" dirty="0"/>
            <a:t>Provide Grid Operator with Full DER Asset Observability to Enhance Grid Resilience, Reduce Costs, Increase Margins of Weather Derivatives Product Offerings</a:t>
          </a:r>
        </a:p>
      </dgm:t>
    </dgm:pt>
    <dgm:pt modelId="{151360A9-8A4E-4DC1-AD17-FFBC7B2A193F}" type="parTrans" cxnId="{FF83C644-1671-4AC1-BD32-8D515B8A5CD2}">
      <dgm:prSet/>
      <dgm:spPr/>
      <dgm:t>
        <a:bodyPr/>
        <a:lstStyle/>
        <a:p>
          <a:endParaRPr lang="en-US"/>
        </a:p>
      </dgm:t>
    </dgm:pt>
    <dgm:pt modelId="{3BA7872C-8451-4AA1-B337-5AF7D240B6CE}" type="sibTrans" cxnId="{FF83C644-1671-4AC1-BD32-8D515B8A5CD2}">
      <dgm:prSet/>
      <dgm:spPr/>
      <dgm:t>
        <a:bodyPr/>
        <a:lstStyle/>
        <a:p>
          <a:endParaRPr lang="en-US"/>
        </a:p>
      </dgm:t>
    </dgm:pt>
    <dgm:pt modelId="{2EDE5520-074E-40B6-8121-40F3C0BC8ED4}">
      <dgm:prSet phldrT="[Text]"/>
      <dgm:spPr/>
      <dgm:t>
        <a:bodyPr/>
        <a:lstStyle/>
        <a:p>
          <a:r>
            <a:rPr lang="en-US" dirty="0"/>
            <a:t>Capture Benefits of Real-Time Pricing without Costly Regulatory Studies</a:t>
          </a:r>
        </a:p>
      </dgm:t>
    </dgm:pt>
    <dgm:pt modelId="{8EE1EAFA-5B8F-4F25-93BF-01EFFAE3B759}" type="parTrans" cxnId="{06719F12-5D72-42E9-8DF8-61C245A35C96}">
      <dgm:prSet/>
      <dgm:spPr/>
      <dgm:t>
        <a:bodyPr/>
        <a:lstStyle/>
        <a:p>
          <a:endParaRPr lang="en-US"/>
        </a:p>
      </dgm:t>
    </dgm:pt>
    <dgm:pt modelId="{15295F4C-0566-4D1B-AF39-BC53A579A319}" type="sibTrans" cxnId="{06719F12-5D72-42E9-8DF8-61C245A35C96}">
      <dgm:prSet/>
      <dgm:spPr/>
      <dgm:t>
        <a:bodyPr/>
        <a:lstStyle/>
        <a:p>
          <a:endParaRPr lang="en-US"/>
        </a:p>
      </dgm:t>
    </dgm:pt>
    <dgm:pt modelId="{8B4C458F-B80E-4075-A046-805083F0112C}">
      <dgm:prSet phldrT="[Text]"/>
      <dgm:spPr/>
      <dgm:t>
        <a:bodyPr/>
        <a:lstStyle/>
        <a:p>
          <a:r>
            <a:rPr lang="en-US" dirty="0"/>
            <a:t>Peer-to-Peer, Peer-to-Grid, Vehicle-to-grid Marketplaces; Prepare for EV Fast Charging</a:t>
          </a:r>
        </a:p>
      </dgm:t>
    </dgm:pt>
    <dgm:pt modelId="{332E32B9-7C8E-4E8E-AA60-938078DB2A35}" type="parTrans" cxnId="{AC558D5E-F6F6-494A-BC23-5D1709BCE01F}">
      <dgm:prSet/>
      <dgm:spPr/>
      <dgm:t>
        <a:bodyPr/>
        <a:lstStyle/>
        <a:p>
          <a:endParaRPr lang="en-US"/>
        </a:p>
      </dgm:t>
    </dgm:pt>
    <dgm:pt modelId="{0C98CAB4-FAE1-4B0D-8772-029A2C01E965}" type="sibTrans" cxnId="{AC558D5E-F6F6-494A-BC23-5D1709BCE01F}">
      <dgm:prSet/>
      <dgm:spPr/>
      <dgm:t>
        <a:bodyPr/>
        <a:lstStyle/>
        <a:p>
          <a:endParaRPr lang="en-US"/>
        </a:p>
      </dgm:t>
    </dgm:pt>
    <dgm:pt modelId="{C605332D-B299-484C-8863-7C59A6587B18}" type="pres">
      <dgm:prSet presAssocID="{58A6E725-3B58-446A-9D26-1B002BE54BCB}" presName="Name0" presStyleCnt="0">
        <dgm:presLayoutVars>
          <dgm:chMax val="1"/>
          <dgm:chPref val="1"/>
          <dgm:dir/>
          <dgm:resizeHandles/>
        </dgm:presLayoutVars>
      </dgm:prSet>
      <dgm:spPr/>
    </dgm:pt>
    <dgm:pt modelId="{B414C88C-6B0D-446C-97B5-2647A6D8B2C1}" type="pres">
      <dgm:prSet presAssocID="{A258C07A-3A3F-46F2-86C5-687431FF23E5}" presName="Parent" presStyleLbl="node1" presStyleIdx="0" presStyleCnt="2" custScaleX="198090" custScaleY="198125" custLinFactNeighborX="-61635">
        <dgm:presLayoutVars>
          <dgm:chMax val="4"/>
          <dgm:chPref val="3"/>
        </dgm:presLayoutVars>
      </dgm:prSet>
      <dgm:spPr/>
    </dgm:pt>
    <dgm:pt modelId="{174F9956-F4F6-4294-B83C-7CB4E1B664F2}" type="pres">
      <dgm:prSet presAssocID="{9DAB80AB-BCBF-4478-9E88-7EFDEC11CC8D}" presName="Accent" presStyleLbl="node1" presStyleIdx="1" presStyleCnt="2" custLinFactNeighborX="-30576"/>
      <dgm:spPr/>
    </dgm:pt>
    <dgm:pt modelId="{84A0DC3E-5851-4DDC-A18A-96C2EA79E924}" type="pres">
      <dgm:prSet presAssocID="{9DAB80AB-BCBF-4478-9E88-7EFDEC11CC8D}" presName="Image1" presStyleLbl="fgImgPlace1" presStyleIdx="0" presStyleCnt="4" custLinFactX="-2183" custLinFactNeighborX="-100000" custLinFactNeighborY="-5518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/>
          </a:stretch>
        </a:blipFill>
      </dgm:spPr>
    </dgm:pt>
    <dgm:pt modelId="{1295F04D-4E8C-42E4-9789-45C5BC564443}" type="pres">
      <dgm:prSet presAssocID="{9DAB80AB-BCBF-4478-9E88-7EFDEC11CC8D}" presName="Child1" presStyleLbl="revTx" presStyleIdx="0" presStyleCnt="4" custScaleX="368804" custLinFactNeighborX="60542" custLinFactNeighborY="578">
        <dgm:presLayoutVars>
          <dgm:chMax val="0"/>
          <dgm:chPref val="0"/>
          <dgm:bulletEnabled val="1"/>
        </dgm:presLayoutVars>
      </dgm:prSet>
      <dgm:spPr/>
    </dgm:pt>
    <dgm:pt modelId="{11E26C72-3318-49EB-A778-8D26F16D13B6}" type="pres">
      <dgm:prSet presAssocID="{2EDE5520-074E-40B6-8121-40F3C0BC8ED4}" presName="Image2" presStyleCnt="0"/>
      <dgm:spPr/>
    </dgm:pt>
    <dgm:pt modelId="{820BC872-615E-4EB8-98BA-C7995869C55F}" type="pres">
      <dgm:prSet presAssocID="{2EDE5520-074E-40B6-8121-40F3C0BC8ED4}" presName="Image" presStyleLbl="fgImgPlace1" presStyleIdx="1" presStyleCnt="4" custLinFactNeighborX="-97466" custLinFactNeighborY="15634"/>
      <dgm:spPr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/>
          </a:stretch>
        </a:blipFill>
      </dgm:spPr>
    </dgm:pt>
    <dgm:pt modelId="{4BFD1FEE-458E-4D3E-9FE7-438BD2F3861A}" type="pres">
      <dgm:prSet presAssocID="{2EDE5520-074E-40B6-8121-40F3C0BC8ED4}" presName="Child2" presStyleLbl="revTx" presStyleIdx="1" presStyleCnt="4" custScaleX="311756" custLinFactNeighborX="24727" custLinFactNeighborY="14085">
        <dgm:presLayoutVars>
          <dgm:chMax val="0"/>
          <dgm:chPref val="0"/>
          <dgm:bulletEnabled val="1"/>
        </dgm:presLayoutVars>
      </dgm:prSet>
      <dgm:spPr/>
    </dgm:pt>
    <dgm:pt modelId="{C655A043-F640-4966-96DA-7F024CF8317C}" type="pres">
      <dgm:prSet presAssocID="{8B4C458F-B80E-4075-A046-805083F0112C}" presName="Image3" presStyleCnt="0"/>
      <dgm:spPr/>
    </dgm:pt>
    <dgm:pt modelId="{B396928E-51DE-4A78-9015-41E93A2C1C17}" type="pres">
      <dgm:prSet presAssocID="{8B4C458F-B80E-4075-A046-805083F0112C}" presName="Image" presStyleLbl="fgImgPlace1" presStyleIdx="2" presStyleCnt="4" custLinFactX="-1144" custLinFactNeighborX="-100000" custLinFactNeighborY="-8279"/>
      <dgm:spPr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/>
          </a:stretch>
        </a:blipFill>
      </dgm:spPr>
    </dgm:pt>
    <dgm:pt modelId="{4C7F4A70-6123-4AF7-A3D0-1E708A10AAE7}" type="pres">
      <dgm:prSet presAssocID="{8B4C458F-B80E-4075-A046-805083F0112C}" presName="Child3" presStyleLbl="revTx" presStyleIdx="2" presStyleCnt="4" custScaleX="378521" custLinFactNeighborX="61134" custLinFactNeighborY="-9501">
        <dgm:presLayoutVars>
          <dgm:chMax val="0"/>
          <dgm:chPref val="0"/>
          <dgm:bulletEnabled val="1"/>
        </dgm:presLayoutVars>
      </dgm:prSet>
      <dgm:spPr/>
    </dgm:pt>
    <dgm:pt modelId="{1DC9E702-CB05-4E52-9FC1-93A3B7177759}" type="pres">
      <dgm:prSet presAssocID="{F206E109-500D-4422-9456-47C26A556B9C}" presName="Image4" presStyleCnt="0"/>
      <dgm:spPr/>
    </dgm:pt>
    <dgm:pt modelId="{331F7B96-094C-4C8C-9790-4BF5472116DF}" type="pres">
      <dgm:prSet presAssocID="{F206E109-500D-4422-9456-47C26A556B9C}" presName="Image" presStyleLbl="fgImgPlace1" presStyleIdx="3" presStyleCnt="4" custLinFactX="-12298" custLinFactNeighborX="-100000" custLinFactNeighborY="6438"/>
      <dgm:spPr>
        <a:blipFill rotWithShape="1">
          <a:blip xmlns:r="http://schemas.openxmlformats.org/officeDocument/2006/relationships" r:embed="rId6"/>
          <a:srcRect/>
          <a:stretch>
            <a:fillRect/>
          </a:stretch>
        </a:blipFill>
      </dgm:spPr>
    </dgm:pt>
    <dgm:pt modelId="{84704037-62CB-4957-B54A-1015459BB9F0}" type="pres">
      <dgm:prSet presAssocID="{F206E109-500D-4422-9456-47C26A556B9C}" presName="Child4" presStyleLbl="revTx" presStyleIdx="3" presStyleCnt="4" custScaleX="430255" custScaleY="118142" custLinFactNeighborX="82626" custLinFactNeighborY="3351">
        <dgm:presLayoutVars>
          <dgm:chMax val="0"/>
          <dgm:chPref val="0"/>
          <dgm:bulletEnabled val="1"/>
        </dgm:presLayoutVars>
      </dgm:prSet>
      <dgm:spPr/>
    </dgm:pt>
  </dgm:ptLst>
  <dgm:cxnLst>
    <dgm:cxn modelId="{F5309808-A2B4-451C-BE42-AA08E650ABDE}" type="presOf" srcId="{2EDE5520-074E-40B6-8121-40F3C0BC8ED4}" destId="{4BFD1FEE-458E-4D3E-9FE7-438BD2F3861A}" srcOrd="0" destOrd="0" presId="urn:microsoft.com/office/officeart/2011/layout/RadialPictureList"/>
    <dgm:cxn modelId="{06719F12-5D72-42E9-8DF8-61C245A35C96}" srcId="{A258C07A-3A3F-46F2-86C5-687431FF23E5}" destId="{2EDE5520-074E-40B6-8121-40F3C0BC8ED4}" srcOrd="1" destOrd="0" parTransId="{8EE1EAFA-5B8F-4F25-93BF-01EFFAE3B759}" sibTransId="{15295F4C-0566-4D1B-AF39-BC53A579A319}"/>
    <dgm:cxn modelId="{94B6672E-7291-40FB-A6D3-BC716241B2C9}" srcId="{58A6E725-3B58-446A-9D26-1B002BE54BCB}" destId="{A258C07A-3A3F-46F2-86C5-687431FF23E5}" srcOrd="0" destOrd="0" parTransId="{CFF3C136-2851-4657-AE92-CC7A3D983992}" sibTransId="{A23C1C3B-3E57-40FD-BA11-9B4266943775}"/>
    <dgm:cxn modelId="{AC558D5E-F6F6-494A-BC23-5D1709BCE01F}" srcId="{A258C07A-3A3F-46F2-86C5-687431FF23E5}" destId="{8B4C458F-B80E-4075-A046-805083F0112C}" srcOrd="2" destOrd="0" parTransId="{332E32B9-7C8E-4E8E-AA60-938078DB2A35}" sibTransId="{0C98CAB4-FAE1-4B0D-8772-029A2C01E965}"/>
    <dgm:cxn modelId="{09DC0D62-9133-47FC-8DE2-DEA10D064D0A}" srcId="{A258C07A-3A3F-46F2-86C5-687431FF23E5}" destId="{9DAB80AB-BCBF-4478-9E88-7EFDEC11CC8D}" srcOrd="0" destOrd="0" parTransId="{63F6FDEF-2315-4385-9191-DEB22F9EFAF8}" sibTransId="{90F27D3F-0993-4166-89F5-A05AC18927C2}"/>
    <dgm:cxn modelId="{67EB3D63-857B-4618-BF6B-F9262D0BF496}" type="presOf" srcId="{8B4C458F-B80E-4075-A046-805083F0112C}" destId="{4C7F4A70-6123-4AF7-A3D0-1E708A10AAE7}" srcOrd="0" destOrd="0" presId="urn:microsoft.com/office/officeart/2011/layout/RadialPictureList"/>
    <dgm:cxn modelId="{29358463-909B-4418-9E49-260758696683}" type="presOf" srcId="{58A6E725-3B58-446A-9D26-1B002BE54BCB}" destId="{C605332D-B299-484C-8863-7C59A6587B18}" srcOrd="0" destOrd="0" presId="urn:microsoft.com/office/officeart/2011/layout/RadialPictureList"/>
    <dgm:cxn modelId="{FF83C644-1671-4AC1-BD32-8D515B8A5CD2}" srcId="{A258C07A-3A3F-46F2-86C5-687431FF23E5}" destId="{F206E109-500D-4422-9456-47C26A556B9C}" srcOrd="3" destOrd="0" parTransId="{151360A9-8A4E-4DC1-AD17-FFBC7B2A193F}" sibTransId="{3BA7872C-8451-4AA1-B337-5AF7D240B6CE}"/>
    <dgm:cxn modelId="{DE610B73-A135-4057-B3A4-DD9EF320D44E}" type="presOf" srcId="{F206E109-500D-4422-9456-47C26A556B9C}" destId="{84704037-62CB-4957-B54A-1015459BB9F0}" srcOrd="0" destOrd="0" presId="urn:microsoft.com/office/officeart/2011/layout/RadialPictureList"/>
    <dgm:cxn modelId="{E2DF74D2-DCEA-4C7F-A115-28F303A031E9}" type="presOf" srcId="{9DAB80AB-BCBF-4478-9E88-7EFDEC11CC8D}" destId="{1295F04D-4E8C-42E4-9789-45C5BC564443}" srcOrd="0" destOrd="0" presId="urn:microsoft.com/office/officeart/2011/layout/RadialPictureList"/>
    <dgm:cxn modelId="{DE362BEB-2446-4FAA-8F7E-4AD34DCBA04D}" type="presOf" srcId="{A258C07A-3A3F-46F2-86C5-687431FF23E5}" destId="{B414C88C-6B0D-446C-97B5-2647A6D8B2C1}" srcOrd="0" destOrd="0" presId="urn:microsoft.com/office/officeart/2011/layout/RadialPictureList"/>
    <dgm:cxn modelId="{0909497A-7436-43D8-8BF4-32B6E38219DE}" type="presParOf" srcId="{C605332D-B299-484C-8863-7C59A6587B18}" destId="{B414C88C-6B0D-446C-97B5-2647A6D8B2C1}" srcOrd="0" destOrd="0" presId="urn:microsoft.com/office/officeart/2011/layout/RadialPictureList"/>
    <dgm:cxn modelId="{D06621B2-5234-4F20-B81A-502535D07FC1}" type="presParOf" srcId="{C605332D-B299-484C-8863-7C59A6587B18}" destId="{174F9956-F4F6-4294-B83C-7CB4E1B664F2}" srcOrd="1" destOrd="0" presId="urn:microsoft.com/office/officeart/2011/layout/RadialPictureList"/>
    <dgm:cxn modelId="{E1DC0E4B-98AB-498C-BA49-E6654587D404}" type="presParOf" srcId="{C605332D-B299-484C-8863-7C59A6587B18}" destId="{84A0DC3E-5851-4DDC-A18A-96C2EA79E924}" srcOrd="2" destOrd="0" presId="urn:microsoft.com/office/officeart/2011/layout/RadialPictureList"/>
    <dgm:cxn modelId="{6191A83B-F84C-4E96-BAAD-5FF318669343}" type="presParOf" srcId="{C605332D-B299-484C-8863-7C59A6587B18}" destId="{1295F04D-4E8C-42E4-9789-45C5BC564443}" srcOrd="3" destOrd="0" presId="urn:microsoft.com/office/officeart/2011/layout/RadialPictureList"/>
    <dgm:cxn modelId="{2AFDDD3D-418E-47DD-99C3-161C755FAD06}" type="presParOf" srcId="{C605332D-B299-484C-8863-7C59A6587B18}" destId="{11E26C72-3318-49EB-A778-8D26F16D13B6}" srcOrd="4" destOrd="0" presId="urn:microsoft.com/office/officeart/2011/layout/RadialPictureList"/>
    <dgm:cxn modelId="{62D3C8D0-C5CD-4877-89C4-B63FFA6F3E43}" type="presParOf" srcId="{11E26C72-3318-49EB-A778-8D26F16D13B6}" destId="{820BC872-615E-4EB8-98BA-C7995869C55F}" srcOrd="0" destOrd="0" presId="urn:microsoft.com/office/officeart/2011/layout/RadialPictureList"/>
    <dgm:cxn modelId="{F93723EC-900E-4594-A88B-985B68485FB5}" type="presParOf" srcId="{C605332D-B299-484C-8863-7C59A6587B18}" destId="{4BFD1FEE-458E-4D3E-9FE7-438BD2F3861A}" srcOrd="5" destOrd="0" presId="urn:microsoft.com/office/officeart/2011/layout/RadialPictureList"/>
    <dgm:cxn modelId="{AF39B423-6631-4549-A762-FE7C3F4418A0}" type="presParOf" srcId="{C605332D-B299-484C-8863-7C59A6587B18}" destId="{C655A043-F640-4966-96DA-7F024CF8317C}" srcOrd="6" destOrd="0" presId="urn:microsoft.com/office/officeart/2011/layout/RadialPictureList"/>
    <dgm:cxn modelId="{F9951321-3989-4AA1-876C-01CCB10E26C2}" type="presParOf" srcId="{C655A043-F640-4966-96DA-7F024CF8317C}" destId="{B396928E-51DE-4A78-9015-41E93A2C1C17}" srcOrd="0" destOrd="0" presId="urn:microsoft.com/office/officeart/2011/layout/RadialPictureList"/>
    <dgm:cxn modelId="{BB7462C1-0069-46CF-B82B-F5A50A5E375A}" type="presParOf" srcId="{C605332D-B299-484C-8863-7C59A6587B18}" destId="{4C7F4A70-6123-4AF7-A3D0-1E708A10AAE7}" srcOrd="7" destOrd="0" presId="urn:microsoft.com/office/officeart/2011/layout/RadialPictureList"/>
    <dgm:cxn modelId="{58F3E529-C468-4DEF-9EE5-7B09C4FE5CEC}" type="presParOf" srcId="{C605332D-B299-484C-8863-7C59A6587B18}" destId="{1DC9E702-CB05-4E52-9FC1-93A3B7177759}" srcOrd="8" destOrd="0" presId="urn:microsoft.com/office/officeart/2011/layout/RadialPictureList"/>
    <dgm:cxn modelId="{DD71932C-8C12-4777-9B2E-6CD2E11B17E7}" type="presParOf" srcId="{1DC9E702-CB05-4E52-9FC1-93A3B7177759}" destId="{331F7B96-094C-4C8C-9790-4BF5472116DF}" srcOrd="0" destOrd="0" presId="urn:microsoft.com/office/officeart/2011/layout/RadialPictureList"/>
    <dgm:cxn modelId="{F691D290-0770-42A0-8F07-AE371A74C2A9}" type="presParOf" srcId="{C605332D-B299-484C-8863-7C59A6587B18}" destId="{84704037-62CB-4957-B54A-1015459BB9F0}" srcOrd="9" destOrd="0" presId="urn:microsoft.com/office/officeart/2011/layout/Radial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14C88C-6B0D-446C-97B5-2647A6D8B2C1}">
      <dsp:nvSpPr>
        <dsp:cNvPr id="0" name=""/>
        <dsp:cNvSpPr/>
      </dsp:nvSpPr>
      <dsp:spPr>
        <a:xfrm>
          <a:off x="131233" y="285084"/>
          <a:ext cx="4429519" cy="4429906"/>
        </a:xfrm>
        <a:prstGeom prst="ellipse">
          <a:avLst/>
        </a:prstGeom>
        <a:blipFill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 </a:t>
          </a:r>
        </a:p>
      </dsp:txBody>
      <dsp:txXfrm>
        <a:off x="779921" y="933829"/>
        <a:ext cx="3132143" cy="3132416"/>
      </dsp:txXfrm>
    </dsp:sp>
    <dsp:sp modelId="{174F9956-F4F6-4294-B83C-7CB4E1B664F2}">
      <dsp:nvSpPr>
        <dsp:cNvPr id="0" name=""/>
        <dsp:cNvSpPr/>
      </dsp:nvSpPr>
      <dsp:spPr>
        <a:xfrm>
          <a:off x="75244" y="138713"/>
          <a:ext cx="4507024" cy="4698128"/>
        </a:xfrm>
        <a:prstGeom prst="blockArc">
          <a:avLst>
            <a:gd name="adj1" fmla="val 16509444"/>
            <a:gd name="adj2" fmla="val 5088054"/>
            <a:gd name="adj3" fmla="val 52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4A0DC3E-5851-4DDC-A18A-96C2EA79E924}">
      <dsp:nvSpPr>
        <dsp:cNvPr id="0" name=""/>
        <dsp:cNvSpPr/>
      </dsp:nvSpPr>
      <dsp:spPr>
        <a:xfrm>
          <a:off x="3019222" y="-45696"/>
          <a:ext cx="1198152" cy="1197902"/>
        </a:xfrm>
        <a:prstGeom prst="ellipse">
          <a:avLst/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1295F04D-4E8C-42E4-9789-45C5BC564443}">
      <dsp:nvSpPr>
        <dsp:cNvPr id="0" name=""/>
        <dsp:cNvSpPr/>
      </dsp:nvSpPr>
      <dsp:spPr>
        <a:xfrm>
          <a:off x="4348312" y="-23669"/>
          <a:ext cx="5915187" cy="11595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10000"/>
            </a:spcAft>
            <a:buNone/>
          </a:pPr>
          <a:r>
            <a:rPr lang="en-US" sz="2300" kern="1200" dirty="0"/>
            <a:t>Autonomous Residential, C&amp;I DR Management while Maintaining Privacy, Cybersecurity</a:t>
          </a:r>
        </a:p>
      </dsp:txBody>
      <dsp:txXfrm>
        <a:off x="4348312" y="-23669"/>
        <a:ext cx="5915187" cy="1159590"/>
      </dsp:txXfrm>
    </dsp:sp>
    <dsp:sp modelId="{820BC872-615E-4EB8-98BA-C7995869C55F}">
      <dsp:nvSpPr>
        <dsp:cNvPr id="0" name=""/>
        <dsp:cNvSpPr/>
      </dsp:nvSpPr>
      <dsp:spPr>
        <a:xfrm>
          <a:off x="3960731" y="1257241"/>
          <a:ext cx="1198152" cy="1197902"/>
        </a:xfrm>
        <a:prstGeom prst="ellipse">
          <a:avLst/>
        </a:prstGeom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4BFD1FEE-458E-4D3E-9FE7-438BD2F3861A}">
      <dsp:nvSpPr>
        <dsp:cNvPr id="0" name=""/>
        <dsp:cNvSpPr/>
      </dsp:nvSpPr>
      <dsp:spPr>
        <a:xfrm>
          <a:off x="5113082" y="1254234"/>
          <a:ext cx="5000203" cy="11595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10000"/>
            </a:spcAft>
            <a:buNone/>
          </a:pPr>
          <a:r>
            <a:rPr lang="en-US" sz="2200" kern="1200" dirty="0"/>
            <a:t>Capture Benefits of Real-Time Pricing without Costly Regulatory Studies</a:t>
          </a:r>
        </a:p>
      </dsp:txBody>
      <dsp:txXfrm>
        <a:off x="5113082" y="1254234"/>
        <a:ext cx="5000203" cy="1159590"/>
      </dsp:txXfrm>
    </dsp:sp>
    <dsp:sp modelId="{B396928E-51DE-4A78-9015-41E93A2C1C17}">
      <dsp:nvSpPr>
        <dsp:cNvPr id="0" name=""/>
        <dsp:cNvSpPr/>
      </dsp:nvSpPr>
      <dsp:spPr>
        <a:xfrm>
          <a:off x="3912068" y="2611071"/>
          <a:ext cx="1198152" cy="1197902"/>
        </a:xfrm>
        <a:prstGeom prst="ellipse">
          <a:avLst/>
        </a:prstGeom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4C7F4A70-6123-4AF7-A3D0-1E708A10AAE7}">
      <dsp:nvSpPr>
        <dsp:cNvPr id="0" name=""/>
        <dsp:cNvSpPr/>
      </dsp:nvSpPr>
      <dsp:spPr>
        <a:xfrm>
          <a:off x="5161592" y="2619484"/>
          <a:ext cx="6071036" cy="11595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10000"/>
            </a:spcAft>
            <a:buNone/>
          </a:pPr>
          <a:r>
            <a:rPr lang="en-US" sz="2100" kern="1200" dirty="0"/>
            <a:t>Peer-to-Peer, Peer-to-Grid, Vehicle-to-grid Marketplaces; Prepare for EV Fast Charging</a:t>
          </a:r>
        </a:p>
      </dsp:txBody>
      <dsp:txXfrm>
        <a:off x="5161592" y="2619484"/>
        <a:ext cx="6071036" cy="1159590"/>
      </dsp:txXfrm>
    </dsp:sp>
    <dsp:sp modelId="{331F7B96-094C-4C8C-9790-4BF5472116DF}">
      <dsp:nvSpPr>
        <dsp:cNvPr id="0" name=""/>
        <dsp:cNvSpPr/>
      </dsp:nvSpPr>
      <dsp:spPr>
        <a:xfrm>
          <a:off x="2898029" y="3910424"/>
          <a:ext cx="1198152" cy="1197902"/>
        </a:xfrm>
        <a:prstGeom prst="ellipse">
          <a:avLst/>
        </a:prstGeom>
        <a:blipFill rotWithShape="1">
          <a:blip xmlns:r="http://schemas.openxmlformats.org/officeDocument/2006/relationships" r:embed="rId6"/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84704037-62CB-4957-B54A-1015459BB9F0}">
      <dsp:nvSpPr>
        <dsp:cNvPr id="0" name=""/>
        <dsp:cNvSpPr/>
      </dsp:nvSpPr>
      <dsp:spPr>
        <a:xfrm>
          <a:off x="4209713" y="3784060"/>
          <a:ext cx="6900789" cy="13699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10000"/>
            </a:spcAft>
            <a:buNone/>
          </a:pPr>
          <a:r>
            <a:rPr lang="en-US" sz="2100" kern="1200" dirty="0"/>
            <a:t>Provide Grid Operator with Full DER Asset Observability to Enhance Grid Resilience, Reduce Costs, Increase Margins of Weather Derivatives Product Offerings</a:t>
          </a:r>
        </a:p>
      </dsp:txBody>
      <dsp:txXfrm>
        <a:off x="4209713" y="3784060"/>
        <a:ext cx="6900789" cy="13699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RadialPictureList">
  <dgm:title val="Radial Picture List"/>
  <dgm:desc val="Use to show relationships to a central idea. The Level 1 shape contains text and all Level 2 shapes contain a picture with corresponding text. Limited to four Level 2 pictures.  Unused pictures do not appear, but remain available if you switch layouts. Works best with a small amount of Level 2 text."/>
  <dgm:catLst>
    <dgm:cat type="picture" pri="2500"/>
    <dgm:cat type="officeonline" pri="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10" destId="14" srcOrd="3" destOrd="0"/>
      </dgm:cxnLst>
      <dgm:bg/>
      <dgm:whole/>
    </dgm:dataModel>
  </dgm:clrData>
  <dgm:layoutNode name="Name0">
    <dgm:varLst>
      <dgm:chMax val="1"/>
      <dgm:chPref val="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Child1" refType="w" fact="0.76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5661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6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l" for="ch" forName="Parent" refType="w" fact="0.1777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l" for="ch" forName="Image1" refType="w" fact="0.5531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l" for="ch" forName="Image2" refType="w" fact="0.5531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l" for="ch" forName="Child1" refType="w" fact="0.7529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l" for="ch" forName="Child2" refType="w" fact="0.7529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7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4968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l" for="ch" forName="Image2" refType="w" fact="0.5661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l" for="ch" forName="Image3" refType="w" fact="0.4968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l" for="ch" forName="Child1" refType="w" fact="0.6897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l" for="ch" forName="Child2" refType="w" fact="0.76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l" for="ch" forName="Child3" refType="w" fact="0.6897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8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" refType="w" fact="0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l" for="ch" forName="Parent" refType="w" fact="0.1756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l" for="ch" forName="Image1" refType="w" fact="0.42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l" for="ch" forName="Image2" refType="w" fact="0.5598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l" for="ch" forName="Image3" refType="w" fact="0.5591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l" for="ch" forName="Image4" refType="w" fact="0.42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l" for="ch" forName="Child1" refType="w" fact="0.6214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l" for="ch" forName="Child2" refType="w" fact="0.7557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l" for="ch" forName="Child3" refType="w" fact="0.7557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l" for="ch" forName="Child4" refType="w" fact="0.6214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if>
      <dgm:else name="Name9">
        <dgm:choose name="Name10">
          <dgm:if name="Name11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2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Child1" refType="w" fact="0.24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4339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13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r" for="ch" forName="Parent" refType="w" fact="0.8223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r" for="ch" forName="Image1" refType="w" fact="0.4469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r" for="ch" forName="Image2" refType="w" fact="0.4469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r" for="ch" forName="Child1" refType="w" fact="0.2471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r" for="ch" forName="Child2" refType="w" fact="0.2471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14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5032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r" for="ch" forName="Image2" refType="w" fact="0.4339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r" for="ch" forName="Image3" refType="w" fact="0.5032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r" for="ch" forName="Child1" refType="w" fact="0.3103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r" for="ch" forName="Child2" refType="w" fact="0.24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r" for="ch" forName="Child3" refType="w" fact="0.3103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15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" refType="w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r" for="ch" forName="Parent" refType="w" fact="0.8244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r" for="ch" forName="Image1" refType="w" fact="0.57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r" for="ch" forName="Image2" refType="w" fact="0.4402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r" for="ch" forName="Image3" refType="w" fact="0.4409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r" for="ch" forName="Image4" refType="w" fact="0.57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r" for="ch" forName="Child1" refType="w" fact="0.3786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r" for="ch" forName="Child2" refType="w" fact="0.2443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r" for="ch" forName="Child3" refType="w" fact="0.2443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r" for="ch" forName="Child4" refType="w" fact="0.3786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else>
    </dgm:choose>
    <dgm:forEach name="wrapper" axis="self" ptType="parTrans">
      <dgm:forEach name="ImageRepeat" axis="self">
        <dgm:layoutNode name="Image" styleLbl="fgImgPlace1">
          <dgm:alg type="sp"/>
          <dgm:shape xmlns:r="http://schemas.openxmlformats.org/officeDocument/2006/relationships" type="ellipse" r:blip="" blipPhldr="1">
            <dgm:adjLst/>
          </dgm:shape>
          <dgm:presOf/>
        </dgm:layoutNode>
      </dgm:forEach>
    </dgm:forEach>
    <dgm:forEach name="Name16" axis="ch" ptType="node" cnt="1">
      <dgm:layoutNode name="Parent" styleLbl="node1">
        <dgm:varLst>
          <dgm:chMax val="4"/>
          <dgm:chPref val="3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7" axis="ch ch" ptType="node node" st="1 1" cnt="1 1">
      <dgm:layoutNode name="Accent" styleLbl="node1">
        <dgm:alg type="sp"/>
        <dgm:choose name="Name18">
          <dgm:if name="Name19" func="var" arg="dir" op="equ" val="norm">
            <dgm:choose name="Name20">
              <dgm:if name="Name21" axis="followSib" ptType="node" func="cnt" op="equ" val="0">
                <dgm:shape xmlns:r="http://schemas.openxmlformats.org/officeDocument/2006/relationships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2" axis="followSib" ptType="node" func="cnt" op="equ" val="1">
                <dgm:shape xmlns:r="http://schemas.openxmlformats.org/officeDocument/2006/relationships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3" axis="followSib" ptType="node" func="cnt" op="equ" val="2">
                <dgm:shape xmlns:r="http://schemas.openxmlformats.org/officeDocument/2006/relationships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24">
                <dgm:shape xmlns:r="http://schemas.openxmlformats.org/officeDocument/2006/relationships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if>
          <dgm:else name="Name25">
            <dgm:choose name="Name26">
              <dgm:if name="Name27" axis="followSib" ptType="node" func="cnt" op="equ" val="0">
                <dgm:shape xmlns:r="http://schemas.openxmlformats.org/officeDocument/2006/relationships" rot="180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8" axis="followSib" ptType="node" func="cnt" op="equ" val="1">
                <dgm:shape xmlns:r="http://schemas.openxmlformats.org/officeDocument/2006/relationships" rot="180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9" axis="followSib" ptType="node" func="cnt" op="equ" val="2">
                <dgm:shape xmlns:r="http://schemas.openxmlformats.org/officeDocument/2006/relationships" rot="180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30">
                <dgm:shape xmlns:r="http://schemas.openxmlformats.org/officeDocument/2006/relationships" rot="180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else>
        </dgm:choose>
        <dgm:presOf/>
      </dgm:layoutNode>
      <dgm:layoutNode name="Image1" styleLbl="fgImgPlace1">
        <dgm:alg type="sp"/>
        <dgm:shape xmlns:r="http://schemas.openxmlformats.org/officeDocument/2006/relationships" type="ellipse" r:blip="" blipPhldr="1">
          <dgm:adjLst/>
        </dgm:shape>
        <dgm:presOf/>
      </dgm:layoutNode>
      <dgm:layoutNode name="Child1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4" axis="ch ch" ptType="node node" st="1 2" cnt="1 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35" ref="ImageRepeat"/>
      </dgm:layoutNode>
      <dgm:layoutNode name="Child2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9" axis="ch ch" ptType="node node" st="1 3" cnt="1 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  <dgm:layoutNode name="Child3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4" axis="ch ch" ptType="node node" st="1 4" cnt="1 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45" ref="Image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C1AE7-FA78-41AC-9E95-0F58935F35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2708C4-9D4E-406D-853E-749E6AC16F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23ED9C-A0F1-45BC-A45D-9E247583D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DC18-E920-452B-8082-4F115DCFF5CE}" type="datetimeFigureOut">
              <a:rPr lang="en-US" smtClean="0"/>
              <a:t>12/19/2019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9ADF14-D255-49E7-8E03-09064351D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AA013D-6758-4315-8E27-C21D59C14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A4836-09AD-4A27-8E6A-1A335DB78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056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8DF50-51B0-4E6D-AE07-2B5325E56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7B7EEB-CD97-43E2-8E3F-21EC7E4EDA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877B5E-A890-4FCE-BD37-BE2740799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DC18-E920-452B-8082-4F115DCFF5CE}" type="datetimeFigureOut">
              <a:rPr lang="en-US" smtClean="0"/>
              <a:t>12/19/2019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4C51C4-5A93-4AFB-9343-2CEEEDC4B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FA54DE-6A87-432D-AAAD-CBD14F978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A4836-09AD-4A27-8E6A-1A335DB78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235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023158-1C70-4161-BEB9-16BA92922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3CBD41-B66A-4273-9D9A-5C0ED44AFD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646CFF-6B86-43CF-99D5-7F36A9158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DC18-E920-452B-8082-4F115DCFF5CE}" type="datetimeFigureOut">
              <a:rPr lang="en-US" smtClean="0"/>
              <a:t>12/19/2019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AD84E4-B735-49A9-A209-4EFDA2FA7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9B2E5A-A20D-40AD-B0C6-2486CFF31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A4836-09AD-4A27-8E6A-1A335DB78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854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77329-74CA-4E9A-A4CC-442ABD59F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DE2C29-5379-4DCB-862C-91C3392E67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D09C4A-CD7D-4F73-AC92-1A79338CA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DC18-E920-452B-8082-4F115DCFF5CE}" type="datetimeFigureOut">
              <a:rPr lang="en-US" smtClean="0"/>
              <a:t>12/19/2019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9AF418-28E6-4CF4-A0C4-714F60DF8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988DBA-CB20-4F83-82D8-C8AB1AF85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A4836-09AD-4A27-8E6A-1A335DB78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47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A60A2-83B3-4814-AAED-0791E958C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A725CC-6A3D-4A79-8EA7-A94A1D5FA4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64E278-1349-42CD-A80C-1217206F2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DC18-E920-452B-8082-4F115DCFF5CE}" type="datetimeFigureOut">
              <a:rPr lang="en-US" smtClean="0"/>
              <a:t>12/19/2019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D8A336-BDFC-4A8F-91BB-69B9EB158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2619A-6EEF-42AB-AB0E-695404A6F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A4836-09AD-4A27-8E6A-1A335DB78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338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AFC27-495D-4B00-A5C4-FDEDFE538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22C815-F7CC-4096-806B-0962CC6935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AC0034-A733-45C0-BEBC-2A983F3416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3F53EC-84AE-4F38-81C6-891405EDB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DC18-E920-452B-8082-4F115DCFF5CE}" type="datetimeFigureOut">
              <a:rPr lang="en-US" smtClean="0"/>
              <a:t>12/19/2019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DAD9A3-D1E6-48CB-9CC0-EA226FFCC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F09D04-E0BF-43FB-97C2-D36144C96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A4836-09AD-4A27-8E6A-1A335DB78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70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BEBA0-F01A-4E0F-941D-51240AA2E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2AE845-EF75-4CF1-98DF-96FF175E93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0BE80D-BE7A-427D-81C3-C05334BC76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35A702-FCDA-4822-B795-95460DA832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7F1945-F3FA-439B-A8E3-084AE8553C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88906D-4561-490B-A376-B17C5D329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DC18-E920-452B-8082-4F115DCFF5CE}" type="datetimeFigureOut">
              <a:rPr lang="en-US" smtClean="0"/>
              <a:t>12/19/2019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774EF0-9FB9-402F-BD12-C09B17C72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685061-DDF1-4B5D-8495-8162C7FCE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A4836-09AD-4A27-8E6A-1A335DB78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631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F7A88-821A-4162-AB40-E9E03C104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7DDF45-3D9E-4C7F-BCDB-0F70191FC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DC18-E920-452B-8082-4F115DCFF5CE}" type="datetimeFigureOut">
              <a:rPr lang="en-US" smtClean="0"/>
              <a:t>12/19/2019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6566DA-CDAB-4EFA-86FE-A533B67BB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889D60-1358-4A3F-9FAA-A1D94B5D6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A4836-09AD-4A27-8E6A-1A335DB78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514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9FB800-85C8-4349-9192-B9E1EE271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DC18-E920-452B-8082-4F115DCFF5CE}" type="datetimeFigureOut">
              <a:rPr lang="en-US" smtClean="0"/>
              <a:t>12/19/2019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69A128-65BF-4F5D-8105-246A29ABF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371F65-C61E-491A-8360-CA64A1CEC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A4836-09AD-4A27-8E6A-1A335DB78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800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1353A-7650-49E7-B6BD-3A3D7ACF8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9AB27-88FC-4CC2-9327-32A8E71802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A0F404-8100-4BEF-B7F8-DFFC949D58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F61C23-A4E6-460B-AA9F-13CFB8B6D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DC18-E920-452B-8082-4F115DCFF5CE}" type="datetimeFigureOut">
              <a:rPr lang="en-US" smtClean="0"/>
              <a:t>12/19/2019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512DF6-788E-4C1B-BABE-9BD140DE9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3A2394-A288-4492-A8A5-59C5FE06E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A4836-09AD-4A27-8E6A-1A335DB78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760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FD4E3-8449-4B90-8079-D46701E3D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A6BCA0-1872-4E95-AA6D-790A647BDB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92DE04-2CBB-4FC2-82FE-F9D6BA2357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83307E-B703-4F72-9057-C50520BF6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DC18-E920-452B-8082-4F115DCFF5CE}" type="datetimeFigureOut">
              <a:rPr lang="en-US" smtClean="0"/>
              <a:t>12/19/2019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81FE1D-C6CB-45E9-B1EC-91C656B20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53A844-A2C4-4D49-ACAA-9F259BF5C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A4836-09AD-4A27-8E6A-1A335DB78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284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CD5AE9-8C8A-44F9-9688-957771538C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0494CB-157E-4B7D-997A-3AFB58E975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15025-50F1-484D-8E1E-7D22138CA7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BDC18-E920-452B-8082-4F115DCFF5CE}" type="datetimeFigureOut">
              <a:rPr lang="en-US" smtClean="0"/>
              <a:t>12/19/2019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88D8FA-A617-4D64-BA6C-D78BCD31B6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8A7605-CEB2-45E1-BCEA-24FE5F694A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A4836-09AD-4A27-8E6A-1A335DB78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654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EF22B32-C329-4FC7-AC3F-446C022CE5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71"/>
          <a:stretch/>
        </p:blipFill>
        <p:spPr>
          <a:xfrm>
            <a:off x="4032837" y="179881"/>
            <a:ext cx="4126325" cy="264401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AFBD51A-45C9-43AA-B990-AD64618D325C}"/>
              </a:ext>
            </a:extLst>
          </p:cNvPr>
          <p:cNvSpPr txBox="1"/>
          <p:nvPr/>
        </p:nvSpPr>
        <p:spPr>
          <a:xfrm>
            <a:off x="4693707" y="3008182"/>
            <a:ext cx="67233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spc="300" dirty="0">
                <a:latin typeface="Eras Medium ITC" panose="020B0602030504020804" pitchFamily="34" charset="0"/>
              </a:rPr>
              <a:t>UNLOCKING DISTRIBUTED POTENTIAL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8F8021-4183-4F39-9282-2CDE43B26C0E}"/>
              </a:ext>
            </a:extLst>
          </p:cNvPr>
          <p:cNvSpPr txBox="1"/>
          <p:nvPr/>
        </p:nvSpPr>
        <p:spPr>
          <a:xfrm>
            <a:off x="915124" y="2685839"/>
            <a:ext cx="37577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err="1">
                <a:latin typeface="Eras Bold ITC" panose="020B0907030504020204" pitchFamily="34" charset="0"/>
              </a:rPr>
              <a:t>EnerBlock</a:t>
            </a:r>
            <a:endParaRPr lang="en-US" sz="5400" dirty="0">
              <a:latin typeface="Eras Bold ITC" panose="020B090703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A1058D-45E9-4028-9548-A5387662213F}"/>
              </a:ext>
            </a:extLst>
          </p:cNvPr>
          <p:cNvSpPr txBox="1"/>
          <p:nvPr/>
        </p:nvSpPr>
        <p:spPr>
          <a:xfrm>
            <a:off x="0" y="3700864"/>
            <a:ext cx="121920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spc="300" dirty="0"/>
              <a:t>Blockchain-Enabled Virtual Power Plant </a:t>
            </a:r>
            <a:br>
              <a:rPr lang="en-US" sz="3200" b="1" spc="300" dirty="0"/>
            </a:br>
            <a:r>
              <a:rPr lang="en-US" sz="3200" b="1" spc="300" dirty="0"/>
              <a:t>for Distributed Energy Resources</a:t>
            </a:r>
          </a:p>
          <a:p>
            <a:pPr algn="ctr"/>
            <a:endParaRPr lang="en-US" sz="3200" b="1" spc="300" dirty="0"/>
          </a:p>
          <a:p>
            <a:pPr algn="ctr"/>
            <a:endParaRPr lang="en-US" sz="3200" b="1" spc="300" dirty="0"/>
          </a:p>
          <a:p>
            <a:pPr algn="ctr"/>
            <a:r>
              <a:rPr lang="en-US" sz="2800" dirty="0"/>
              <a:t>Dr. David M. King		Founder, </a:t>
            </a:r>
            <a:r>
              <a:rPr lang="en-US" sz="2800" dirty="0" err="1"/>
              <a:t>EnerBlock</a:t>
            </a:r>
            <a:r>
              <a:rPr lang="en-US" sz="2800" dirty="0"/>
              <a:t> LLC</a:t>
            </a:r>
          </a:p>
        </p:txBody>
      </p:sp>
    </p:spTree>
    <p:extLst>
      <p:ext uri="{BB962C8B-B14F-4D97-AF65-F5344CB8AC3E}">
        <p14:creationId xmlns:p14="http://schemas.microsoft.com/office/powerpoint/2010/main" val="2547072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68CB2-ED01-495F-8445-B783E29D1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99872"/>
            <a:ext cx="10515600" cy="67046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/>
              <a:t>EnerBlock Vision: Power Grid Resilience from Renewable Electricity produced and stored at the Grid Edge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53672A-AF9E-4179-8FB8-F31F1B99F6F0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281"/>
          <a:stretch/>
        </p:blipFill>
        <p:spPr bwMode="auto">
          <a:xfrm>
            <a:off x="1628079" y="1315845"/>
            <a:ext cx="8497227" cy="40534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88120D2-FC8B-4C71-87A9-1F2C11C7BD5A}"/>
              </a:ext>
            </a:extLst>
          </p:cNvPr>
          <p:cNvSpPr txBox="1"/>
          <p:nvPr/>
        </p:nvSpPr>
        <p:spPr>
          <a:xfrm>
            <a:off x="0" y="5257798"/>
            <a:ext cx="4057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1-5 Years: </a:t>
            </a:r>
          </a:p>
          <a:p>
            <a:pPr algn="ctr"/>
            <a:r>
              <a:rPr lang="en-US" dirty="0"/>
              <a:t>Rate Structure Optimization; Solar + Storage Observability; Residential DR; Enhanced Weather Derivatives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277E9E-AC26-45C2-9F77-52C2856C3089}"/>
              </a:ext>
            </a:extLst>
          </p:cNvPr>
          <p:cNvSpPr txBox="1"/>
          <p:nvPr/>
        </p:nvSpPr>
        <p:spPr>
          <a:xfrm>
            <a:off x="4380239" y="5257799"/>
            <a:ext cx="4057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5-10 Years: </a:t>
            </a:r>
          </a:p>
          <a:p>
            <a:pPr algn="ctr"/>
            <a:r>
              <a:rPr lang="en-US" dirty="0"/>
              <a:t>P2G Residential Demand-Response for Peaker Retirement and Grid Services; Vehicle-to-Grid Designs for Fast Charging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CD7F3F-86E8-4054-B9DF-6CB9A247C4C7}"/>
              </a:ext>
            </a:extLst>
          </p:cNvPr>
          <p:cNvSpPr txBox="1"/>
          <p:nvPr/>
        </p:nvSpPr>
        <p:spPr>
          <a:xfrm>
            <a:off x="8760478" y="5257799"/>
            <a:ext cx="31081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10-20 Years: </a:t>
            </a:r>
          </a:p>
          <a:p>
            <a:pPr algn="ctr"/>
            <a:r>
              <a:rPr lang="en-US" dirty="0"/>
              <a:t>Autonomous P2P Transactions using Real-Time-Pricing; Majority Renewables</a:t>
            </a:r>
          </a:p>
        </p:txBody>
      </p:sp>
    </p:spTree>
    <p:extLst>
      <p:ext uri="{BB962C8B-B14F-4D97-AF65-F5344CB8AC3E}">
        <p14:creationId xmlns:p14="http://schemas.microsoft.com/office/powerpoint/2010/main" val="2300250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9E866-CACE-483E-8D32-9055769CA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755" y="341376"/>
            <a:ext cx="11863449" cy="668028"/>
          </a:xfrm>
        </p:spPr>
        <p:txBody>
          <a:bodyPr>
            <a:normAutofit fontScale="90000"/>
          </a:bodyPr>
          <a:lstStyle/>
          <a:p>
            <a:r>
              <a:rPr lang="en-US" sz="3600" dirty="0" err="1"/>
              <a:t>EnerBlock</a:t>
            </a:r>
            <a:r>
              <a:rPr lang="en-US" sz="3600" dirty="0"/>
              <a:t> Technology: Multi-Token Strategy for the Autonomous Home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298538-9962-4DEF-BF5F-43A25017C5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906" y="1253330"/>
            <a:ext cx="11532920" cy="5040591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“Nearly half of utilities globally exploring Distributed Energy Resource Management Systems (DERMS)” </a:t>
            </a:r>
            <a:r>
              <a:rPr lang="en-US" sz="1800" i="1" dirty="0"/>
              <a:t>PV Magazine, April 2019</a:t>
            </a:r>
          </a:p>
          <a:p>
            <a:r>
              <a:rPr lang="en-US" sz="2400" dirty="0"/>
              <a:t>There are over 2 Million PV installations in the US without storage... 4 Million by 2023</a:t>
            </a:r>
          </a:p>
          <a:p>
            <a:pPr lvl="1"/>
            <a:r>
              <a:rPr lang="en-US" sz="2000" dirty="0"/>
              <a:t>Leading Residential PV installation cost driver is Customer Acquisition; </a:t>
            </a:r>
          </a:p>
          <a:p>
            <a:pPr lvl="1"/>
            <a:r>
              <a:rPr lang="en-US" sz="2000" dirty="0" err="1"/>
              <a:t>EnerBlock</a:t>
            </a:r>
            <a:r>
              <a:rPr lang="en-US" sz="2000" dirty="0"/>
              <a:t> retrofittable storage + blockchain module would have a built-in market base</a:t>
            </a:r>
          </a:p>
          <a:p>
            <a:r>
              <a:rPr lang="en-US" sz="2400" dirty="0"/>
              <a:t>New York Public Service Commission: Eliminating the top 100 hours of peak demand would save $1.2-1.7 Billion per year.</a:t>
            </a:r>
          </a:p>
          <a:p>
            <a:pPr lvl="1"/>
            <a:r>
              <a:rPr lang="en-US" sz="2000" dirty="0"/>
              <a:t>Most PV installers are evaluating/offering solar + storage installations (DC-coupled batteries)</a:t>
            </a:r>
          </a:p>
          <a:p>
            <a:pPr lvl="1"/>
            <a:r>
              <a:rPr lang="en-US" sz="2000" dirty="0"/>
              <a:t>Blockchain allows self-prescribed Demand-Response Management without requiring a third-party</a:t>
            </a:r>
          </a:p>
          <a:p>
            <a:r>
              <a:rPr lang="en-US" sz="2400" dirty="0"/>
              <a:t>EV charging will add around 2,000 </a:t>
            </a:r>
            <a:r>
              <a:rPr lang="en-US" sz="2400" dirty="0" err="1"/>
              <a:t>TWh</a:t>
            </a:r>
            <a:r>
              <a:rPr lang="en-US" sz="2400" dirty="0"/>
              <a:t> of electricity demand by 2040, 9% of total demand by 2050 </a:t>
            </a:r>
            <a:r>
              <a:rPr lang="en-US" sz="1800" i="1" dirty="0"/>
              <a:t>Bloomberg New Energy </a:t>
            </a:r>
            <a:r>
              <a:rPr lang="en-US" sz="1800" i="1" dirty="0" err="1"/>
              <a:t>Outloook</a:t>
            </a:r>
            <a:r>
              <a:rPr lang="en-US" sz="1800" i="1" dirty="0"/>
              <a:t> 2018</a:t>
            </a:r>
          </a:p>
          <a:p>
            <a:pPr lvl="1"/>
            <a:r>
              <a:rPr lang="en-US" sz="2000" dirty="0"/>
              <a:t>Tariffs / Time-of-Use (TOU) / Real-Time-Pricing models necessary to manage demand</a:t>
            </a:r>
          </a:p>
          <a:p>
            <a:pPr marL="457200" lvl="1" indent="0">
              <a:buNone/>
            </a:pPr>
            <a:endParaRPr lang="en-US" sz="2000" dirty="0"/>
          </a:p>
          <a:p>
            <a:pPr>
              <a:buFont typeface="Symbol" panose="05050102010706020507" pitchFamily="18" charset="2"/>
              <a:buChar char=""/>
            </a:pPr>
            <a:r>
              <a:rPr lang="en-US" sz="2400" dirty="0"/>
              <a:t> Blockchain provides trustworthy mechanism for utility to purchase power for grid services from Behind-the-Meter (BTM); maintains privacy for the autonomous home</a:t>
            </a:r>
          </a:p>
        </p:txBody>
      </p:sp>
    </p:spTree>
    <p:extLst>
      <p:ext uri="{BB962C8B-B14F-4D97-AF65-F5344CB8AC3E}">
        <p14:creationId xmlns:p14="http://schemas.microsoft.com/office/powerpoint/2010/main" val="239341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31233-9E27-48EE-8327-4C04D7D5A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375" y="155808"/>
            <a:ext cx="10890662" cy="1325563"/>
          </a:xfrm>
        </p:spPr>
        <p:txBody>
          <a:bodyPr>
            <a:normAutofit/>
          </a:bodyPr>
          <a:lstStyle/>
          <a:p>
            <a:r>
              <a:rPr lang="en-US" sz="3200" dirty="0"/>
              <a:t>EnerBlock: Dual blockchain for independent auditing of energy generation + storage in a hybrid power electronics architecture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ACEF7D-2652-4BDC-9748-1BEB200F6D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375" y="1590379"/>
            <a:ext cx="6701191" cy="2826565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Asset Blockchain: Tokenized Energy</a:t>
            </a:r>
          </a:p>
          <a:p>
            <a:pPr lvl="1"/>
            <a:r>
              <a:rPr lang="en-US" sz="2000" dirty="0"/>
              <a:t>Value of kWh, market-based $ for transaction</a:t>
            </a:r>
          </a:p>
          <a:p>
            <a:pPr lvl="1"/>
            <a:r>
              <a:rPr lang="en-US" sz="2000" b="1" dirty="0"/>
              <a:t>Utility buying tokens corresponds to discharging batteries</a:t>
            </a:r>
          </a:p>
          <a:p>
            <a:r>
              <a:rPr lang="en-US" sz="2400" dirty="0"/>
              <a:t>Separate tokenization of generated vs. stored energy provides enhanced observability</a:t>
            </a:r>
          </a:p>
          <a:p>
            <a:r>
              <a:rPr lang="en-US" sz="2400" dirty="0"/>
              <a:t>Utility can see/trust exact energy available to request from Grid Edge assets</a:t>
            </a:r>
          </a:p>
          <a:p>
            <a:r>
              <a:rPr lang="en-US" sz="2400" dirty="0"/>
              <a:t>Dual Blockchain / Dual Inverter technology: simple retrofit, non-disruptive, highest efficiency/flexibility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626C96-8651-4C39-9F67-80376B56D37D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54"/>
          <a:stretch/>
        </p:blipFill>
        <p:spPr bwMode="auto">
          <a:xfrm>
            <a:off x="6668444" y="1481370"/>
            <a:ext cx="5523556" cy="2757801"/>
          </a:xfrm>
          <a:prstGeom prst="rect">
            <a:avLst/>
          </a:prstGeom>
          <a:noFill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72951C0-50C1-4073-BF04-7B154EF323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375" y="4600250"/>
            <a:ext cx="5380028" cy="22568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71D1A7E-F892-4E9E-A995-C153B081F0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0081" y="4525953"/>
            <a:ext cx="5789468" cy="2323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993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6736F-C78F-45D4-8892-CC1118AD1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560" y="18255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dirty="0" err="1"/>
              <a:t>EnerBlock</a:t>
            </a:r>
            <a:r>
              <a:rPr lang="en-US" sz="3200" dirty="0"/>
              <a:t> Technology: Additional Benefits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9DAC8D-3270-44A3-A1F7-DA1E4D7A3E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2885" y="1318753"/>
            <a:ext cx="7450778" cy="1325563"/>
          </a:xfrm>
        </p:spPr>
        <p:txBody>
          <a:bodyPr>
            <a:normAutofit/>
          </a:bodyPr>
          <a:lstStyle/>
          <a:p>
            <a:r>
              <a:rPr lang="en-US" sz="2400" dirty="0"/>
              <a:t>Parallel PV + Blockchain / Storage + Blockchain facilitates building-assisted Extreme Fast Charging (&lt; 10 minute) without incurring high demand charges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CB18D5-CAB2-4882-A3E6-E89ADB68AF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3663" y="681036"/>
            <a:ext cx="2553584" cy="20958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2FBE8DA-4618-47A7-9A65-82BD861AA0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49" y="2585621"/>
            <a:ext cx="1945946" cy="1930563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AEBF76F-9AE5-4278-9A6E-1C4E82C4B2C4}"/>
              </a:ext>
            </a:extLst>
          </p:cNvPr>
          <p:cNvSpPr txBox="1">
            <a:spLocks/>
          </p:cNvSpPr>
          <p:nvPr/>
        </p:nvSpPr>
        <p:spPr>
          <a:xfrm>
            <a:off x="2927903" y="2900177"/>
            <a:ext cx="8099344" cy="1616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Aggregated Storage + Blockchain via 2</a:t>
            </a:r>
            <a:r>
              <a:rPr lang="en-US" sz="2400" baseline="30000" dirty="0"/>
              <a:t>nd</a:t>
            </a:r>
            <a:r>
              <a:rPr lang="en-US" sz="2400" dirty="0"/>
              <a:t> inverter provides back-up power to </a:t>
            </a:r>
            <a:r>
              <a:rPr lang="en-US" sz="2400" dirty="0" err="1"/>
              <a:t>nano</a:t>
            </a:r>
            <a:r>
              <a:rPr lang="en-US" sz="2400" dirty="0"/>
              <a:t>-grid / micro-grid upon centralized grid failure without risking safety</a:t>
            </a:r>
          </a:p>
          <a:p>
            <a:r>
              <a:rPr lang="en-US" sz="2400" dirty="0"/>
              <a:t>Maximizes IoT interoperability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AC7104FA-1AD8-4845-9C03-742FC81538F7}"/>
              </a:ext>
            </a:extLst>
          </p:cNvPr>
          <p:cNvSpPr txBox="1">
            <a:spLocks/>
          </p:cNvSpPr>
          <p:nvPr/>
        </p:nvSpPr>
        <p:spPr>
          <a:xfrm>
            <a:off x="1022885" y="4767219"/>
            <a:ext cx="7147338" cy="198153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Battery on a Blockchain™ provides data analytics of real use patterns for battery lifecycle</a:t>
            </a:r>
          </a:p>
          <a:p>
            <a:pPr lvl="1"/>
            <a:r>
              <a:rPr lang="en-US" sz="2000" dirty="0"/>
              <a:t>Optimizes 1</a:t>
            </a:r>
            <a:r>
              <a:rPr lang="en-US" sz="2000" baseline="30000" dirty="0"/>
              <a:t>st</a:t>
            </a:r>
            <a:r>
              <a:rPr lang="en-US" sz="2000" dirty="0"/>
              <a:t> life warranty costs </a:t>
            </a:r>
          </a:p>
          <a:p>
            <a:pPr lvl="1"/>
            <a:r>
              <a:rPr lang="en-US" sz="2000" dirty="0"/>
              <a:t>Provides 2</a:t>
            </a:r>
            <a:r>
              <a:rPr lang="en-US" sz="2000" baseline="30000" dirty="0"/>
              <a:t>nd</a:t>
            </a:r>
            <a:r>
              <a:rPr lang="en-US" sz="2000" dirty="0"/>
              <a:t> life certification (proof of remaining life)</a:t>
            </a:r>
          </a:p>
          <a:p>
            <a:pPr lvl="1"/>
            <a:r>
              <a:rPr lang="en-US" sz="2000" dirty="0"/>
              <a:t>Tracking of battery chemistry facilitates end-of-life recycling efforts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50C8296-A753-451D-9C02-9013FD3045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0059" y="3944814"/>
            <a:ext cx="3274692" cy="2560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113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68CB2-ED01-495F-8445-B783E29D1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945" y="365125"/>
            <a:ext cx="11160086" cy="670461"/>
          </a:xfrm>
        </p:spPr>
        <p:txBody>
          <a:bodyPr>
            <a:normAutofit fontScale="90000"/>
          </a:bodyPr>
          <a:lstStyle/>
          <a:p>
            <a:r>
              <a:rPr lang="en-US" sz="4000" b="1" dirty="0"/>
              <a:t>Top Opportunities for Blockchain-Enabled Transactive Energy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F5AEA60-35A0-484F-8F7F-39CB1A27F921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243288" y="1299990"/>
          <a:ext cx="11705423" cy="51083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03477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AA59686-CEF4-456C-AD55-545E68AB9A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0899" y="152044"/>
            <a:ext cx="8250201" cy="5912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813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25564</TotalTime>
  <Words>479</Words>
  <Application>Microsoft Office PowerPoint</Application>
  <PresentationFormat>Widescreen</PresentationFormat>
  <Paragraphs>46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Eras Bold ITC</vt:lpstr>
      <vt:lpstr>Eras Medium ITC</vt:lpstr>
      <vt:lpstr>Symbol</vt:lpstr>
      <vt:lpstr>Office Theme</vt:lpstr>
      <vt:lpstr>PowerPoint Presentation</vt:lpstr>
      <vt:lpstr>EnerBlock Vision: Power Grid Resilience from Renewable Electricity produced and stored at the Grid Edge</vt:lpstr>
      <vt:lpstr>EnerBlock Technology: Multi-Token Strategy for the Autonomous Home</vt:lpstr>
      <vt:lpstr>EnerBlock: Dual blockchain for independent auditing of energy generation + storage in a hybrid power electronics architecture</vt:lpstr>
      <vt:lpstr>EnerBlock Technology: Additional Benefits</vt:lpstr>
      <vt:lpstr>Top Opportunities for Blockchain-Enabled Transactive Energy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King</dc:creator>
  <cp:lastModifiedBy>David King</cp:lastModifiedBy>
  <cp:revision>70</cp:revision>
  <dcterms:created xsi:type="dcterms:W3CDTF">2019-04-06T12:56:22Z</dcterms:created>
  <dcterms:modified xsi:type="dcterms:W3CDTF">2019-12-20T02:35:28Z</dcterms:modified>
</cp:coreProperties>
</file>