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Lst>
  <p:sldSz cy="5143500" cx="9144000"/>
  <p:notesSz cx="6858000" cy="9144000"/>
  <p:embeddedFontLst>
    <p:embeddedFont>
      <p:font typeface="Proxima Nova"/>
      <p:regular r:id="rId93"/>
      <p:bold r:id="rId94"/>
      <p:italic r:id="rId95"/>
      <p:boldItalic r:id="rId9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slide" Target="slides/slide79.xml"/><Relationship Id="rId83" Type="http://schemas.openxmlformats.org/officeDocument/2006/relationships/slide" Target="slides/slide78.xml"/><Relationship Id="rId42" Type="http://schemas.openxmlformats.org/officeDocument/2006/relationships/slide" Target="slides/slide37.xml"/><Relationship Id="rId86" Type="http://schemas.openxmlformats.org/officeDocument/2006/relationships/slide" Target="slides/slide81.xml"/><Relationship Id="rId41" Type="http://schemas.openxmlformats.org/officeDocument/2006/relationships/slide" Target="slides/slide36.xml"/><Relationship Id="rId85" Type="http://schemas.openxmlformats.org/officeDocument/2006/relationships/slide" Target="slides/slide80.xml"/><Relationship Id="rId44" Type="http://schemas.openxmlformats.org/officeDocument/2006/relationships/slide" Target="slides/slide39.xml"/><Relationship Id="rId88" Type="http://schemas.openxmlformats.org/officeDocument/2006/relationships/slide" Target="slides/slide83.xml"/><Relationship Id="rId43" Type="http://schemas.openxmlformats.org/officeDocument/2006/relationships/slide" Target="slides/slide38.xml"/><Relationship Id="rId87" Type="http://schemas.openxmlformats.org/officeDocument/2006/relationships/slide" Target="slides/slide82.xml"/><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ProximaNova-italic.fntdata"/><Relationship Id="rId50" Type="http://schemas.openxmlformats.org/officeDocument/2006/relationships/slide" Target="slides/slide45.xml"/><Relationship Id="rId94" Type="http://schemas.openxmlformats.org/officeDocument/2006/relationships/font" Target="fonts/ProximaNova-bold.fntdata"/><Relationship Id="rId53" Type="http://schemas.openxmlformats.org/officeDocument/2006/relationships/slide" Target="slides/slide48.xml"/><Relationship Id="rId52" Type="http://schemas.openxmlformats.org/officeDocument/2006/relationships/slide" Target="slides/slide47.xml"/><Relationship Id="rId96" Type="http://schemas.openxmlformats.org/officeDocument/2006/relationships/font" Target="fonts/ProximaNova-boldItalic.fntdata"/><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font" Target="fonts/ProximaNova-regular.fntdata"/><Relationship Id="rId92" Type="http://schemas.openxmlformats.org/officeDocument/2006/relationships/slide" Target="slides/slide87.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fintechist.com/chinese-banks-unveil-blockchain-based-letter-credit-system/" TargetMode="External"/><Relationship Id="rId3" Type="http://schemas.openxmlformats.org/officeDocument/2006/relationships/hyperlink" Target="https://www.gtreview.com/news/asia/ibm-experiments-with-blockchain-for-trade-finance/" TargetMode="External"/><Relationship Id="rId4" Type="http://schemas.openxmlformats.org/officeDocument/2006/relationships/hyperlink" Target="https://www.gtreview.com/news/asia/ibm-experiments-with-blockchain-for-trade-finance/" TargetMode="Externa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bm.com/blogs/insights-on-business/banking/digital-trade-chain-consortiums-trade-finance-project-underscores-important-new-use-cases-blockchain/" TargetMode="Externa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 name="Shape 14"/>
        <p:cNvGrpSpPr/>
        <p:nvPr/>
      </p:nvGrpSpPr>
      <p:grpSpPr>
        <a:xfrm>
          <a:off x="0" y="0"/>
          <a:ext cx="0" cy="0"/>
          <a:chOff x="0" y="0"/>
          <a:chExt cx="0" cy="0"/>
        </a:xfrm>
      </p:grpSpPr>
      <p:sp>
        <p:nvSpPr>
          <p:cNvPr id="15" name="Google Shape;1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 name="Google Shape;1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Building one layer above distributed ledger technologies, you have smart contracts. Since distributed databases allow for multiparty, shared database use, distributed ledgers can be equipped with multi-party business logic, which is more commonly referred to as ‘smart contracts. These are a way to publish scripts and write programs in a language particular to a given chain, have them live on the shared network, and be able to execute on all those different nodes simultaneously.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Blockchain and cryptocurrencies are often discussed in similar contexts, but they are not one in the same. Distributed ledgers do not require a cryptocurrency to work.</a:t>
            </a:r>
            <a:endParaRPr/>
          </a:p>
          <a:p>
            <a:pPr indent="0" lvl="0" marL="0" rtl="0" algn="l">
              <a:lnSpc>
                <a:spcPct val="100000"/>
              </a:lnSpc>
              <a:spcBef>
                <a:spcPts val="0"/>
              </a:spcBef>
              <a:spcAft>
                <a:spcPts val="0"/>
              </a:spcAft>
              <a:buClr>
                <a:schemeClr val="dk1"/>
              </a:buClr>
              <a:buSzPts val="1100"/>
              <a:buFont typeface="Arial"/>
              <a:buNone/>
            </a:pPr>
            <a:r>
              <a:rPr lang="en"/>
              <a:t>Cryptocurrency encompasses an anonymous record of who owns what tokens. Token exchanges create new entries on the ledger. Blockchains prevent the same token from being spent twice. </a:t>
            </a:r>
            <a:endParaRPr/>
          </a:p>
          <a:p>
            <a:pPr indent="0" lvl="0" marL="0" rtl="0" algn="l">
              <a:lnSpc>
                <a:spcPct val="100000"/>
              </a:lnSpc>
              <a:spcBef>
                <a:spcPts val="0"/>
              </a:spcBef>
              <a:spcAft>
                <a:spcPts val="0"/>
              </a:spcAft>
              <a:buClr>
                <a:schemeClr val="dk1"/>
              </a:buClr>
              <a:buSzPts val="1100"/>
              <a:buFont typeface="Arial"/>
              <a:buNone/>
            </a:pPr>
            <a:r>
              <a:rPr lang="en"/>
              <a:t>Many open source blockchain efforts implement cryptocurrency as a means to fund mining and participation in consensus. However, the most popular existing blockchains like Bitcoin [Nak08] and Ethereum [But13] utilize completely trustless networks and permissionless chains. </a:t>
            </a:r>
            <a:endParaRPr/>
          </a:p>
          <a:p>
            <a:pPr indent="0" lvl="0" marL="0" rtl="0" algn="l">
              <a:lnSpc>
                <a:spcPct val="100000"/>
              </a:lnSpc>
              <a:spcBef>
                <a:spcPts val="0"/>
              </a:spcBef>
              <a:spcAft>
                <a:spcPts val="0"/>
              </a:spcAft>
              <a:buSzPts val="1100"/>
              <a:buNone/>
            </a:pPr>
            <a:r>
              <a:rPr lang="en"/>
              <a:t>Permisionless networks present tremendous challenges and not all of them technical as debates rise over the roles these platforms should play in society and who should govern them.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 name="Shape 19"/>
        <p:cNvGrpSpPr/>
        <p:nvPr/>
      </p:nvGrpSpPr>
      <p:grpSpPr>
        <a:xfrm>
          <a:off x="0" y="0"/>
          <a:ext cx="0" cy="0"/>
          <a:chOff x="0" y="0"/>
          <a:chExt cx="0" cy="0"/>
        </a:xfrm>
      </p:grpSpPr>
      <p:sp>
        <p:nvSpPr>
          <p:cNvPr id="20" name="Google Shape;2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Permissioned blockchains differ from what you’ll find in Bitcoin or Ethereum. </a:t>
            </a:r>
            <a:endParaRPr/>
          </a:p>
          <a:p>
            <a:pPr indent="0" lvl="0" marL="0" rtl="0" algn="l">
              <a:lnSpc>
                <a:spcPct val="100000"/>
              </a:lnSpc>
              <a:spcBef>
                <a:spcPts val="0"/>
              </a:spcBef>
              <a:spcAft>
                <a:spcPts val="0"/>
              </a:spcAft>
              <a:buClr>
                <a:schemeClr val="dk1"/>
              </a:buClr>
              <a:buSzPts val="1100"/>
              <a:buFont typeface="Arial"/>
              <a:buNone/>
            </a:pPr>
            <a:r>
              <a:rPr lang="en"/>
              <a:t>Most enterprise blockchain applications rely upon real world trust relationships, wherein the goal is to set up a set of participants in an ecosystem with the needed insurance that the boundaries are flexible enough to bring in more participants in the future. Participants on a permissioned network are known to one another, and therefore have an intrinsic interest in participating in the consensus making process. This community of participants want to share data with a greater degree of security. Without needing to run proof of work mechanisms, they can resolve more immediate problems than on a public cryptocurrency blockchain.</a:t>
            </a:r>
            <a:endParaRPr/>
          </a:p>
          <a:p>
            <a:pPr indent="0" lvl="0" marL="0" rtl="0" algn="l">
              <a:lnSpc>
                <a:spcPct val="100000"/>
              </a:lnSpc>
              <a:spcBef>
                <a:spcPts val="0"/>
              </a:spcBef>
              <a:spcAft>
                <a:spcPts val="0"/>
              </a:spcAft>
              <a:buSzPts val="1100"/>
              <a:buNone/>
            </a:pPr>
            <a:r>
              <a:rPr lang="en"/>
              <a:t>This is why you’re seeing every financial business looking to get involved in business blockchain technologies.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Financial Services</a:t>
            </a:r>
            <a:endParaRPr/>
          </a:p>
          <a:p>
            <a:pPr indent="0" lvl="0" marL="0" rtl="0" algn="l">
              <a:lnSpc>
                <a:spcPct val="100000"/>
              </a:lnSpc>
              <a:spcBef>
                <a:spcPts val="0"/>
              </a:spcBef>
              <a:spcAft>
                <a:spcPts val="0"/>
              </a:spcAft>
              <a:buClr>
                <a:schemeClr val="dk1"/>
              </a:buClr>
              <a:buSzPts val="1100"/>
              <a:buFont typeface="Arial"/>
              <a:buNone/>
            </a:pPr>
            <a:r>
              <a:rPr lang="en"/>
              <a:t>The most immediate business opportunities are to use business blockchains to track and trade stocks and bonds with reduced risk and time, and increased transparency.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
              <a:t>Supply Chain</a:t>
            </a:r>
            <a:endParaRPr/>
          </a:p>
          <a:p>
            <a:pPr indent="0" lvl="0" marL="0" rtl="0" algn="l">
              <a:lnSpc>
                <a:spcPct val="100000"/>
              </a:lnSpc>
              <a:spcBef>
                <a:spcPts val="0"/>
              </a:spcBef>
              <a:spcAft>
                <a:spcPts val="0"/>
              </a:spcAft>
              <a:buSzPts val="1100"/>
              <a:buNone/>
            </a:pPr>
            <a:r>
              <a:rPr lang="en"/>
              <a:t>Blockchain technologies will lead to greater efficiency, as well as safer and more ethical standards through the ability to prove the veracity of transactions to all stakeholders.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Healthcare</a:t>
            </a:r>
            <a:endParaRPr/>
          </a:p>
          <a:p>
            <a:pPr indent="0" lvl="0" marL="0" rtl="0" algn="l">
              <a:lnSpc>
                <a:spcPct val="100000"/>
              </a:lnSpc>
              <a:spcBef>
                <a:spcPts val="0"/>
              </a:spcBef>
              <a:spcAft>
                <a:spcPts val="0"/>
              </a:spcAft>
              <a:buSzPts val="1100"/>
              <a:buNone/>
            </a:pPr>
            <a:r>
              <a:rPr lang="en"/>
              <a:t>Business blockchains are giving the healthcare industry a chance to reinvent what historically has been a thorny problem: sharing patient data records between organizations.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 name="Google Shape;15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sz="2400">
                <a:solidFill>
                  <a:srgbClr val="414042"/>
                </a:solidFill>
                <a:latin typeface="Proxima Nova"/>
                <a:ea typeface="Proxima Nova"/>
                <a:cs typeface="Proxima Nova"/>
                <a:sym typeface="Proxima Nova"/>
              </a:rPr>
              <a:t>And to sustain trust in the promise of blockchain technologies, 2018 needs to be the year of incremental scale done well, bringing PoCs into production-class environments.</a:t>
            </a:r>
            <a:endParaRPr sz="2400">
              <a:solidFill>
                <a:srgbClr val="414042"/>
              </a:solidFill>
              <a:latin typeface="Proxima Nova"/>
              <a:ea typeface="Proxima Nova"/>
              <a:cs typeface="Proxima Nova"/>
              <a:sym typeface="Proxima Nova"/>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en"/>
              <a:t>Globalization and technological change are further eroding trust in institutions, which people believe have failed to protect them from the negative effects of these forces.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
              <a:t>Ten of 28 surveyed countries combined an above-average lack of belief that the system is working with multiple societal fears – the same hotspots of recent populist actions: France, Italy, Mexico, South Africa, Spain, Brazil, Columbia, the U.K., Australia and the U.S.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1" name="Google Shape;171;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If Hyperledger could help not only forge common ground between different software development efforts, but also encourage a gradual detachment between standards, implementations, and global governance (whether that’s around currencies or other use cases), then we will also accelerate adoption of blockchain technologies widely and further reduce needlessly duplicated engineering and hardening efforts.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Hyperledger is promoting enterprise grade, open source business blockchain technologies, including distributed ledgers, smart contract engines, client libraries, graphical interfaces, utility libraries, and sample applications.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en"/>
              <a:t>Hyperledger provides the underlying open source software, on top of which anyone can set up apps to meet business needs.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
              <a:t>Built under technical governance and open collaboration, individual developers, service and solution providers, government associations, corporate members and end users are all invited to participate in the development and promotion of these game-changing technologies.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 name="Shape 24"/>
        <p:cNvGrpSpPr/>
        <p:nvPr/>
      </p:nvGrpSpPr>
      <p:grpSpPr>
        <a:xfrm>
          <a:off x="0" y="0"/>
          <a:ext cx="0" cy="0"/>
          <a:chOff x="0" y="0"/>
          <a:chExt cx="0" cy="0"/>
        </a:xfrm>
      </p:grpSpPr>
      <p:sp>
        <p:nvSpPr>
          <p:cNvPr id="25" name="Google Shape;25;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For the last 16 years, The Linux Foundation® has provided unparalleled support for open source communities through financial and intellectual resources, governance structure, IT infrastructure, services, events, and training.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The Linux Foundation is the umbrella organization for more than 60 open source projects accelerating open technology development and commercial adoption.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0" name="Google Shape;22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Hyperledger was initially seeded with various blockchain-supporting commercial members, some of whom had interesting internal or nascent open source efforts that needed the kind of home that The Linux Foundation could provide. They saw a need within the enterprise market for a flat, distributed, multi-party database ledger and Smart Contract system separate from cryptocurrencies, and through open source collaboration began building blockchain technology building blocks to enable these types of systems.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1" name="Google Shape;261;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Ultimately, there will be many public chains and millions of private chain distributed ledger systems designed for specific marketplaces. They will interoperate over standards and ideally each use a common base of technology, much like how the Linux community uses the common Kernel operating system. Potentially, each will have a different consensus mechanism, preferred smart contract language, and other unique characteristics.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this environment, the most valuable role that Hyperledger can play is to serve as a trusted source of innovative, quality-driven open source software development community, creating modular, open source components and platforms. The optimal focus of Hyperledger is to advance industry goals of distributed ledger and smart contracts.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Hyperledger is forging a brand to be seen widely as the accepted default, “safe” deployment platform for enterprise teams, and as a great home for active collaboration around new technologies.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 name="Shape 29"/>
        <p:cNvGrpSpPr/>
        <p:nvPr/>
      </p:nvGrpSpPr>
      <p:grpSpPr>
        <a:xfrm>
          <a:off x="0" y="0"/>
          <a:ext cx="0" cy="0"/>
          <a:chOff x="0" y="0"/>
          <a:chExt cx="0" cy="0"/>
        </a:xfrm>
      </p:grpSpPr>
      <p:sp>
        <p:nvSpPr>
          <p:cNvPr id="30" name="Google Shape;3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 name="Google Shape;3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lang="en"/>
              <a:t>The Linux Foundation and Hyperledger provide the infrastructure for open development to occur among a diverse and thriving community.</a:t>
            </a:r>
            <a:endParaRPr/>
          </a:p>
          <a:p>
            <a:pPr indent="0" lvl="0" marL="0" rtl="0" algn="l">
              <a:lnSpc>
                <a:spcPct val="100000"/>
              </a:lnSpc>
              <a:spcBef>
                <a:spcPts val="0"/>
              </a:spcBef>
              <a:spcAft>
                <a:spcPts val="0"/>
              </a:spcAft>
              <a:buSzPts val="1100"/>
              <a:buNone/>
            </a:pPr>
            <a:r>
              <a:rPr lang="en"/>
              <a:t>Under Hyperledger’s umbrella are frameworks and tools that take different approaches to creating blockchains for business. </a:t>
            </a:r>
            <a:endParaRPr/>
          </a:p>
          <a:p>
            <a:pPr indent="0" lvl="0" marL="0" rtl="0" algn="l">
              <a:lnSpc>
                <a:spcPct val="100000"/>
              </a:lnSpc>
              <a:spcBef>
                <a:spcPts val="0"/>
              </a:spcBef>
              <a:spcAft>
                <a:spcPts val="0"/>
              </a:spcAft>
              <a:buSzPts val="1100"/>
              <a:buNone/>
            </a:pPr>
            <a:r>
              <a:rPr lang="en"/>
              <a:t>There are many benefits to this modular approach.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5" name="Google Shape;305;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Infrastructure</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Technical, Legal, Marketing, Organizational</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Ecosystems that accelerate open development and commercial adoption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Frameworks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Meaningfully differentiated approaches to business blockchain frameworks developed by a growing community of communities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Tools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Typically built for one framework, and through common license and community of communities approach, ported to other frameworks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Similar to the way that The Linux Foundation takes an umbrella approach to the projects that exist under, Hyperledger also has a modular umbrella approach. At the top level, The Linux Foundation and Hyperledger provide the infrastructure for open development to occur. This includes technical, legal, marketing, and organizational aspects.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Under Hyperledger’s umbrella are a number of frameworks that take different approaches to creating business blockchain tools and frameworks -- Fabric, Iroha, Sawtooth, Burrow, and Indy.</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Hyperledger’s umbrella also includes a number of modules that were typically built with one framework in mind, but are being expanded and ported to support other frameworks.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Composer - Provides a application development environment that lets you more quickly develop and deploy your blockchain application.  Hyperledger Composer allows you to model your business network and integrate existing systems and data with your blockchain applications.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Explorer - provides a User Interface to explore and examine the current state of a Hyperledger blockchain. Similar to bitcoin explorers or crypto-currency explorers, information such as transaction information, network activity, recent blocks, visuals and search are available that allows for information to be quickly found.</a:t>
            </a:r>
            <a:endParaRPr>
              <a:solidFill>
                <a:schemeClr val="dk1"/>
              </a:solidFill>
            </a:endParaRPr>
          </a:p>
          <a:p>
            <a:pPr indent="0" lvl="0" marL="0" rtl="0" algn="l">
              <a:lnSpc>
                <a:spcPct val="100000"/>
              </a:lnSpc>
              <a:spcBef>
                <a:spcPts val="0"/>
              </a:spcBef>
              <a:spcAft>
                <a:spcPts val="0"/>
              </a:spcAft>
              <a:buSzPts val="1100"/>
              <a:buNone/>
            </a:pPr>
            <a:r>
              <a:rPr lang="en">
                <a:solidFill>
                  <a:schemeClr val="dk1"/>
                </a:solidFill>
              </a:rPr>
              <a:t>Cello - allows us to easily provision a blockchain network, check its status, and maintain the health of the network.</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g4c0e1c8d82_2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6" name="Google Shape;316;g4c0e1c8d82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g4c0e1c8d82_2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g4c0e1c8d82_2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4c0e1c8d82_2_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0" name="Google Shape;330;g4c0e1c8d82_2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4c0e1c8d82_2_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g4c0e1c8d82_2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g4c0e1c8d82_2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4" name="Google Shape;344;g4c0e1c8d82_2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 name="Google Shape;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5fbe99f099_0_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1" name="Google Shape;351;g5fbe99f099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4c0e1c8d82_2_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g4c0e1c8d82_2_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1" name="Shape 361"/>
        <p:cNvGrpSpPr/>
        <p:nvPr/>
      </p:nvGrpSpPr>
      <p:grpSpPr>
        <a:xfrm>
          <a:off x="0" y="0"/>
          <a:ext cx="0" cy="0"/>
          <a:chOff x="0" y="0"/>
          <a:chExt cx="0" cy="0"/>
        </a:xfrm>
      </p:grpSpPr>
      <p:sp>
        <p:nvSpPr>
          <p:cNvPr id="362" name="Google Shape;362;g4c0e1c8d82_2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3" name="Google Shape;363;g4c0e1c8d82_2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(Slack removed from list of tools) Rocket.Chat → Chat</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2" name="Shape 372"/>
        <p:cNvGrpSpPr/>
        <p:nvPr/>
      </p:nvGrpSpPr>
      <p:grpSpPr>
        <a:xfrm>
          <a:off x="0" y="0"/>
          <a:ext cx="0" cy="0"/>
          <a:chOff x="0" y="0"/>
          <a:chExt cx="0" cy="0"/>
        </a:xfrm>
      </p:grpSpPr>
      <p:sp>
        <p:nvSpPr>
          <p:cNvPr id="373" name="Google Shape;373;g4c0e1c8d82_2_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g4c0e1c8d82_2_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4c0e1c8d82_2_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9" name="Google Shape;379;g4c0e1c8d82_2_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Under Hyperledger’s umbrella are frameworks and tools that take different approaches to creating blockchains for business. </a:t>
            </a:r>
            <a:endParaRPr/>
          </a:p>
          <a:p>
            <a:pPr indent="0" lvl="0" marL="0" rtl="0" algn="l">
              <a:lnSpc>
                <a:spcPct val="100000"/>
              </a:lnSpc>
              <a:spcBef>
                <a:spcPts val="0"/>
              </a:spcBef>
              <a:spcAft>
                <a:spcPts val="0"/>
              </a:spcAft>
              <a:buSzPts val="1100"/>
              <a:buNone/>
            </a:pPr>
            <a:r>
              <a:rPr lang="en"/>
              <a:t>There are many benefits to this modular approach.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4c0e1c8d82_2_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3" name="Google Shape;393;g4c0e1c8d82_2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Google Shape;397;g4c0e1c8d82_2_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g4c0e1c8d82_2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Distributed ledgers for different use cases can have vastly different requirements.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Clr>
                <a:schemeClr val="dk1"/>
              </a:buClr>
              <a:buSzPts val="1100"/>
              <a:buFont typeface="Arial"/>
              <a:buNone/>
            </a:pPr>
            <a:r>
              <a:rPr lang="en"/>
              <a:t>Here you will find industry-specific use cases to illustrate how blockchain technologies can and are being implemented to bring more trust across industries and the world today.</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2" name="Shape 402"/>
        <p:cNvGrpSpPr/>
        <p:nvPr/>
      </p:nvGrpSpPr>
      <p:grpSpPr>
        <a:xfrm>
          <a:off x="0" y="0"/>
          <a:ext cx="0" cy="0"/>
          <a:chOff x="0" y="0"/>
          <a:chExt cx="0" cy="0"/>
        </a:xfrm>
      </p:grpSpPr>
      <p:sp>
        <p:nvSpPr>
          <p:cNvPr id="403" name="Google Shape;403;g4c0e1c8d82_2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4" name="Google Shape;404;g4c0e1c8d82_2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4c0e1c8d82_2_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9" name="Google Shape;409;g4c0e1c8d82_2_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Transferring money across international borders is still complicated, time consuming and expensive. Payments routed abroad can take several days to get settled. Existing money transfer systems suffer furthermore from long lines, exchange rate losses, counter-party risks, bureaucracy and extensive paperwork. Cross-border payments have become a critical part of millions of lives as we moved towards a more globalized world and multicultural societies.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en"/>
              <a:t>After months of work, a global team of developers have completed a cross-border POC built with Hyperledger Fabric. Designed to test whether moving member bank accounts to a distributed ledger could help the inter-bank payments platform Swift reconcile in real time, the blockchain trial is now ready for its next phase of testing with General members ANZ, BNP Paribas, BNY Mellon and Wells Fargo. </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
              <a:t>Hyperledger Fabric enables real-time visibility on the liquidity of Nostro accounts, easing reconciliation and allowing liquidity savings while meeting key industry requirements such as governance, data privacy, standardisation, and identity.</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4c0e1c8d82_2_9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6" name="Google Shape;426;g4c0e1c8d82_2_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Blockchains can be used to record promises, trades, transactions or simply items we never want to disappear. Mirrored exactly across all nodes in a given network, it allows everyone in an ecosystem to keep a copy of the common system of record. Nothing can ever be erased or edited.</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rPr lang="en"/>
              <a:t>A distributed ledger is a multi-party database with no central trusted authority. The differentiating nuance is that when transactions are processed in blocks according to the ordering of a blockchain, the result is a distributed ledger.</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4c0e1c8d82_2_9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g4c0e1c8d82_2_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Blockchain may offer a way to get the healthcare industry to commit to an information sharing platform in which pointers to personal health data could be stored on a secure, permissioned chain and shared back and forth quickly like email.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Hyperledger Composer offers a set of APIs, a modeling language and a programming model to quickly define and deploy business networks and applications that allow participants to send transactions that exchange assets.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Say, for example, a patient’s x-ray sits on a cloud site and insurers can request the password to access it. Password requests get stored on a chain, and a set of smart contracts allow the doctor to share the pointers to the x-ray with the insurance company. The patient has a wallet noting which chains their records are stored on. When those pointers are shared, they’re recorded as auditable events in the healthcare system, allowing patients to have complete visibility into their data and ultimately the ability to mediate and approve who their records are shared with.</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Google Shape;447;g4c0e1c8d82_2_1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8" name="Google Shape;448;g4c0e1c8d82_2_1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4c0e1c8d82_2_1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3" name="Google Shape;453;g4c0e1c8d82_2_1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Associate Hyperledger Member State of Illinois has implemented a pilot program in collaboration with General member Hashed Health using Hyperledger Fabric to reduce complexity of interstate medical licensing, as well as to improve the veracity of provider directories and claims adjudication processes.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The Hyperledger Fabric pilot program will identify opportunities to improve the efficiency and accuracy of the medical credentialing process in the state of Illinois. The concept will utilize a blockchain-based registry to streamline the sharing of smart contracts and medical credential data to automate workflow associated with interstate and multistate licensure.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the short-term they anticipate this pilot will show how distributed ledger technology can help reduce the complexity of interstate licensing processes in Illinois. In the long-term, they see this as a secure, privacy-enhancing way in which state licensure boards can efficiently manage credentialing at national scale, while also presenting health payers and provider networks a ‘single source-of-truth’ to improve the veracity of provider directories and claims adjudication processes.</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g4c0e1c8d82_2_1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6" name="Google Shape;466;g4c0e1c8d82_2_1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9" name="Shape 469"/>
        <p:cNvGrpSpPr/>
        <p:nvPr/>
      </p:nvGrpSpPr>
      <p:grpSpPr>
        <a:xfrm>
          <a:off x="0" y="0"/>
          <a:ext cx="0" cy="0"/>
          <a:chOff x="0" y="0"/>
          <a:chExt cx="0" cy="0"/>
        </a:xfrm>
      </p:grpSpPr>
      <p:sp>
        <p:nvSpPr>
          <p:cNvPr id="470" name="Google Shape;470;g4c0e1c8d82_2_1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1" name="Google Shape;471;g4c0e1c8d82_2_1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Blockchain technologies are being used in the fishing industry to drive fish catch towards more ethical practices, obstructing pirate fisherman and fish that are caught outside of legal fishing areas from being sold.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Hyperledger Premier member Intel is collaborating with the Hyperledger community to implement a modern approach to seafood traceability. Leveraging the Hyperledger Sawtooth framework, the seafood journey can now be recorded from ocean to table.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IoT sensors can be attached to any object (like fish) that is entrusted to someone else for transport, with trackable ownership, possession, and telemetry parameters such as location, temperature, humidity, motion, shock and title. The final buyer can access a complete record of information and trust that the information is accurate and complete. Revolutionizing the seafood supply chain is just one example of the many ways Hyperledger Sawtooth can have real world benefits.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Google Shape;481;g4c0e1c8d82_2_1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2" name="Google Shape;482;g4c0e1c8d82_2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g4c0e1c8d82_2_1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7" name="Google Shape;487;g4c0e1c8d82_2_1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 2003, the Kimberley Process Certification Scheme (KPCS) was established to prevent conflict diamonds. Purchased diamonds now come with a certificate to prove the distributor did not obtain the diamond from rebels, that the mine has been audited, etc. The idea is that paperwork can confirm provenance; however, the process is lengthy and there is a history of fraud from missing paperwork.</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To keep blood diamonds from entering the supply chain Hyperledger Premier members SAP Ariba and IBM are collaborating with Everledger to pilot a distributed ledger diamond track and trace system using Hyperledger Fabric v1.0 that everyone in the industry can write to from miners, to distributors, to retailers.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Holding a diamond to light creates a unique pattern that may be used to create an ID. When a bag of diamonds changes hands in the supply chain, it forms two entries in the chain: the diamond IDs present upon sending and receipt. Once a diamond ID number is inside the system it provides integrity as any stakeholder can then query and instantaneously verify a diamond’s provenance.</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0" name="Shape 500"/>
        <p:cNvGrpSpPr/>
        <p:nvPr/>
      </p:nvGrpSpPr>
      <p:grpSpPr>
        <a:xfrm>
          <a:off x="0" y="0"/>
          <a:ext cx="0" cy="0"/>
          <a:chOff x="0" y="0"/>
          <a:chExt cx="0" cy="0"/>
        </a:xfrm>
      </p:grpSpPr>
      <p:sp>
        <p:nvSpPr>
          <p:cNvPr id="501" name="Google Shape;501;g4c0e1c8d82_2_1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2" name="Google Shape;502;g4c0e1c8d82_2_1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5" name="Shape 505"/>
        <p:cNvGrpSpPr/>
        <p:nvPr/>
      </p:nvGrpSpPr>
      <p:grpSpPr>
        <a:xfrm>
          <a:off x="0" y="0"/>
          <a:ext cx="0" cy="0"/>
          <a:chOff x="0" y="0"/>
          <a:chExt cx="0" cy="0"/>
        </a:xfrm>
      </p:grpSpPr>
      <p:sp>
        <p:nvSpPr>
          <p:cNvPr id="506" name="Google Shape;506;g4c0e1c8d82_6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7" name="Google Shape;507;g4c0e1c8d82_6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As of 2017, only 44% of Filipinos were utilizing bank accounts, a metric that is</a:t>
            </a:r>
            <a:endParaRPr/>
          </a:p>
          <a:p>
            <a:pPr indent="0" lvl="0" marL="0" rtl="0" algn="l">
              <a:lnSpc>
                <a:spcPct val="100000"/>
              </a:lnSpc>
              <a:spcBef>
                <a:spcPts val="0"/>
              </a:spcBef>
              <a:spcAft>
                <a:spcPts val="0"/>
              </a:spcAft>
              <a:buSzPts val="1100"/>
              <a:buNone/>
            </a:pPr>
            <a:r>
              <a:rPr lang="en"/>
              <a:t>quickly increasing thanks to rapid economic growth in the Philippines, but is still</a:t>
            </a:r>
            <a:endParaRPr/>
          </a:p>
          <a:p>
            <a:pPr indent="0" lvl="0" marL="0" rtl="0" algn="l">
              <a:lnSpc>
                <a:spcPct val="100000"/>
              </a:lnSpc>
              <a:spcBef>
                <a:spcPts val="0"/>
              </a:spcBef>
              <a:spcAft>
                <a:spcPts val="0"/>
              </a:spcAft>
              <a:buSzPts val="1100"/>
              <a:buNone/>
            </a:pPr>
            <a:r>
              <a:rPr lang="en"/>
              <a:t>hampered by inefficient mechanisms for checking the identity and history of new</a:t>
            </a:r>
            <a:endParaRPr/>
          </a:p>
          <a:p>
            <a:pPr indent="0" lvl="0" marL="0" rtl="0" algn="l">
              <a:lnSpc>
                <a:spcPct val="100000"/>
              </a:lnSpc>
              <a:spcBef>
                <a:spcPts val="0"/>
              </a:spcBef>
              <a:spcAft>
                <a:spcPts val="0"/>
              </a:spcAft>
              <a:buSzPts val="1100"/>
              <a:buNone/>
            </a:pPr>
            <a:r>
              <a:rPr lang="en"/>
              <a:t>account applicants. “Know Your Customer” laws require asking for the same data</a:t>
            </a:r>
            <a:endParaRPr/>
          </a:p>
          <a:p>
            <a:pPr indent="0" lvl="0" marL="0" rtl="0" algn="l">
              <a:lnSpc>
                <a:spcPct val="100000"/>
              </a:lnSpc>
              <a:spcBef>
                <a:spcPts val="0"/>
              </a:spcBef>
              <a:spcAft>
                <a:spcPts val="0"/>
              </a:spcAft>
              <a:buSzPts val="1100"/>
              <a:buNone/>
            </a:pPr>
            <a:r>
              <a:rPr lang="en"/>
              <a:t>over and over, much of which is not available in digital or verifiable form.</a:t>
            </a:r>
            <a:endParaRPr/>
          </a:p>
          <a:p>
            <a:pPr indent="0" lvl="0" marL="0" rtl="0" algn="l">
              <a:lnSpc>
                <a:spcPct val="100000"/>
              </a:lnSpc>
              <a:spcBef>
                <a:spcPts val="0"/>
              </a:spcBef>
              <a:spcAft>
                <a:spcPts val="0"/>
              </a:spcAft>
              <a:buSzPts val="1100"/>
              <a:buNone/>
            </a:pPr>
            <a:r>
              <a:rPr lang="en"/>
              <a:t>To solve this, the Bankers Association of the Philippines (BAP) in partnership with</a:t>
            </a:r>
            <a:endParaRPr/>
          </a:p>
          <a:p>
            <a:pPr indent="0" lvl="0" marL="0" rtl="0" algn="l">
              <a:lnSpc>
                <a:spcPct val="100000"/>
              </a:lnSpc>
              <a:spcBef>
                <a:spcPts val="0"/>
              </a:spcBef>
              <a:spcAft>
                <a:spcPts val="0"/>
              </a:spcAft>
              <a:buSzPts val="1100"/>
              <a:buNone/>
            </a:pPr>
            <a:r>
              <a:rPr lang="en"/>
              <a:t>Hyperledger member and technology consulting company Amihan, and a coalition of</a:t>
            </a:r>
            <a:endParaRPr/>
          </a:p>
          <a:p>
            <a:pPr indent="0" lvl="0" marL="0" rtl="0" algn="l">
              <a:lnSpc>
                <a:spcPct val="100000"/>
              </a:lnSpc>
              <a:spcBef>
                <a:spcPts val="0"/>
              </a:spcBef>
              <a:spcAft>
                <a:spcPts val="0"/>
              </a:spcAft>
              <a:buSzPts val="1100"/>
              <a:buNone/>
            </a:pPr>
            <a:r>
              <a:rPr lang="en"/>
              <a:t>major banks undertook a proof-of-concept exercise to build a prototype that implements self-sovereign identity using Hyperledger Indy.</a:t>
            </a:r>
            <a:endParaRPr/>
          </a:p>
          <a:p>
            <a:pPr indent="0" lvl="0" marL="0" rtl="0" algn="l">
              <a:lnSpc>
                <a:spcPct val="100000"/>
              </a:lnSpc>
              <a:spcBef>
                <a:spcPts val="0"/>
              </a:spcBef>
              <a:spcAft>
                <a:spcPts val="0"/>
              </a:spcAft>
              <a:buSzPts val="1100"/>
              <a:buNone/>
            </a:pPr>
            <a:r>
              <a:rPr lang="en"/>
              <a:t>The platform streamlines onboarding of new accounts, by allowing consumers to</a:t>
            </a:r>
            <a:endParaRPr/>
          </a:p>
          <a:p>
            <a:pPr indent="0" lvl="0" marL="0" rtl="0" algn="l">
              <a:lnSpc>
                <a:spcPct val="100000"/>
              </a:lnSpc>
              <a:spcBef>
                <a:spcPts val="0"/>
              </a:spcBef>
              <a:spcAft>
                <a:spcPts val="0"/>
              </a:spcAft>
              <a:buSzPts val="1100"/>
              <a:buNone/>
            </a:pPr>
            <a:r>
              <a:rPr lang="en"/>
              <a:t>enter information once in a privacy-preserving way, and re-use that data for new</a:t>
            </a:r>
            <a:endParaRPr/>
          </a:p>
          <a:p>
            <a:pPr indent="0" lvl="0" marL="0" rtl="0" algn="l">
              <a:lnSpc>
                <a:spcPct val="100000"/>
              </a:lnSpc>
              <a:spcBef>
                <a:spcPts val="0"/>
              </a:spcBef>
              <a:spcAft>
                <a:spcPts val="0"/>
              </a:spcAft>
              <a:buSzPts val="1100"/>
              <a:buNone/>
            </a:pPr>
            <a:r>
              <a:rPr lang="en"/>
              <a:t>account opening. The bank can trust that the history of that data is solid. If</a:t>
            </a:r>
            <a:endParaRPr/>
          </a:p>
          <a:p>
            <a:pPr indent="0" lvl="0" marL="0" rtl="0" algn="l">
              <a:lnSpc>
                <a:spcPct val="100000"/>
              </a:lnSpc>
              <a:spcBef>
                <a:spcPts val="0"/>
              </a:spcBef>
              <a:spcAft>
                <a:spcPts val="0"/>
              </a:spcAft>
              <a:buSzPts val="1100"/>
              <a:buNone/>
            </a:pPr>
            <a:r>
              <a:rPr lang="en"/>
              <a:t>successful, this could serve as a test for a nation-wide self-sovereign ID system.</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9" name="Shape 519"/>
        <p:cNvGrpSpPr/>
        <p:nvPr/>
      </p:nvGrpSpPr>
      <p:grpSpPr>
        <a:xfrm>
          <a:off x="0" y="0"/>
          <a:ext cx="0" cy="0"/>
          <a:chOff x="0" y="0"/>
          <a:chExt cx="0" cy="0"/>
        </a:xfrm>
      </p:grpSpPr>
      <p:sp>
        <p:nvSpPr>
          <p:cNvPr id="520" name="Google Shape;520;g4c0e1c8d82_6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1" name="Google Shape;521;g4c0e1c8d82_6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 name="Shape 46"/>
        <p:cNvGrpSpPr/>
        <p:nvPr/>
      </p:nvGrpSpPr>
      <p:grpSpPr>
        <a:xfrm>
          <a:off x="0" y="0"/>
          <a:ext cx="0" cy="0"/>
          <a:chOff x="0" y="0"/>
          <a:chExt cx="0" cy="0"/>
        </a:xfrm>
      </p:grpSpPr>
      <p:sp>
        <p:nvSpPr>
          <p:cNvPr id="47" name="Google Shape;47;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4" name="Shape 524"/>
        <p:cNvGrpSpPr/>
        <p:nvPr/>
      </p:nvGrpSpPr>
      <p:grpSpPr>
        <a:xfrm>
          <a:off x="0" y="0"/>
          <a:ext cx="0" cy="0"/>
          <a:chOff x="0" y="0"/>
          <a:chExt cx="0" cy="0"/>
        </a:xfrm>
      </p:grpSpPr>
      <p:sp>
        <p:nvSpPr>
          <p:cNvPr id="525" name="Google Shape;525;g4c0e1c8d82_6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6" name="Google Shape;526;g4c0e1c8d82_6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 the 1990s and 2000s, many international organizations put pressure on emerging countries to digitize land titles to guarantee citizens’ legal rights to their properties. In some cases of corruption, the move to government-owned centralized databases backfired, and digital histories of land titles were eradicated, properties seized and handed over to oil companies.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Decentralizing databases and turning to distributed ledger technologies to keep track of land titles could keep governments accountable and create a more trustworthy system, even in instances where the individual actors may not be trusted.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Every transaction such as when a property is sold from one party to another or when a loan is taken out against a property, would be recorded on the public ledger. Financial firms would reference the distributed ledger to decide whether or not to extend the loan to someone looking to buy a property. This permissioned-based, shared system of record will increase trust overall and protect homeowners.</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5" name="Shape 535"/>
        <p:cNvGrpSpPr/>
        <p:nvPr/>
      </p:nvGrpSpPr>
      <p:grpSpPr>
        <a:xfrm>
          <a:off x="0" y="0"/>
          <a:ext cx="0" cy="0"/>
          <a:chOff x="0" y="0"/>
          <a:chExt cx="0" cy="0"/>
        </a:xfrm>
      </p:grpSpPr>
      <p:sp>
        <p:nvSpPr>
          <p:cNvPr id="536" name="Google Shape;536;g4c0e1c8d82_6_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g4c0e1c8d82_6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0" name="Shape 540"/>
        <p:cNvGrpSpPr/>
        <p:nvPr/>
      </p:nvGrpSpPr>
      <p:grpSpPr>
        <a:xfrm>
          <a:off x="0" y="0"/>
          <a:ext cx="0" cy="0"/>
          <a:chOff x="0" y="0"/>
          <a:chExt cx="0" cy="0"/>
        </a:xfrm>
      </p:grpSpPr>
      <p:sp>
        <p:nvSpPr>
          <p:cNvPr id="541" name="Google Shape;541;g4c0e1c8d82_6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2" name="Google Shape;542;g4c0e1c8d82_6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Dot Blockchain Media (dotBC) is building a music content rights registry that will help musicians express their rights and wishes for commercializing their art in an interoperable file format. Data is maintained across a distributed network that utilizes Hyperledger Sawtooth.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dotBC's blockchain implementation is a foundation for music and media rights expression into the works themselves. It creates a fair and transparent method for music composers, artists, publishers and rights holders to express their rights and wishes for commercializing their art into a modern and interoperable file format. dotBC maintains partnerships and connections in the music and wider media industries to enable seamless data exchanges between more than 63 million globally recorded works from independent and major label artists and the dotBC ecosystem.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“Hyperledger Sawtooth will enable us to scale rapidly and customize transaction processors specifically for ingesting rights data. We look forward to delivering a strong and lasting solution, anchored on a sophisticated and secure blockchain foundation, for the music and media industries with Intel.” </a:t>
            </a:r>
            <a:endParaRPr/>
          </a:p>
          <a:p>
            <a:pPr indent="0" lvl="0" marL="0" rtl="0" algn="l">
              <a:lnSpc>
                <a:spcPct val="100000"/>
              </a:lnSpc>
              <a:spcBef>
                <a:spcPts val="0"/>
              </a:spcBef>
              <a:spcAft>
                <a:spcPts val="0"/>
              </a:spcAft>
              <a:buSzPts val="1100"/>
              <a:buNone/>
            </a:pPr>
            <a:r>
              <a:rPr lang="en"/>
              <a:t>– Benji Rogers, dotBC CEO</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2" name="Shape 552"/>
        <p:cNvGrpSpPr/>
        <p:nvPr/>
      </p:nvGrpSpPr>
      <p:grpSpPr>
        <a:xfrm>
          <a:off x="0" y="0"/>
          <a:ext cx="0" cy="0"/>
          <a:chOff x="0" y="0"/>
          <a:chExt cx="0" cy="0"/>
        </a:xfrm>
      </p:grpSpPr>
      <p:sp>
        <p:nvSpPr>
          <p:cNvPr id="553" name="Google Shape;553;g4c0e1c8d82_6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4" name="Google Shape;554;g4c0e1c8d82_6_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7" name="Shape 557"/>
        <p:cNvGrpSpPr/>
        <p:nvPr/>
      </p:nvGrpSpPr>
      <p:grpSpPr>
        <a:xfrm>
          <a:off x="0" y="0"/>
          <a:ext cx="0" cy="0"/>
          <a:chOff x="0" y="0"/>
          <a:chExt cx="0" cy="0"/>
        </a:xfrm>
      </p:grpSpPr>
      <p:sp>
        <p:nvSpPr>
          <p:cNvPr id="558" name="Google Shape;558;g4c0e1c8d82_6_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9" name="Google Shape;559;g4c0e1c8d82_6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General Hyperledger member Energy Blockchain Labs partnered with Premier member IBM on the world’s first blockchain-based green assets management platform based on Hyperledger Fabric. In production use by the carbon asset market in China, it allows enterprises to generate carbon assets more efficiently, helping to build a green, low-carbon and environmentally-friendly future in China.</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Blockchain technology is expected to become an important means for effective control of carbon emissions, which is of great significance to China, the world's largest source of carbon emissions. Carbon asset development, also known as CER (Carbon Emission Reduction) quota issuing, is one of the most popular ways of encouraging enterprises to decrease emissions and use low carbon emission technology.</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The platform is estimated to significantly shorten the carbon assets development cycle and reduce the cost of carbon assets development by 20-30 percent just in the pilot stage of the platform, enabling cost-effective development of a large number of carbon assets.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g4c0e1c8d82_6_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2" name="Google Shape;572;g4c0e1c8d82_6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5" name="Shape 575"/>
        <p:cNvGrpSpPr/>
        <p:nvPr/>
      </p:nvGrpSpPr>
      <p:grpSpPr>
        <a:xfrm>
          <a:off x="0" y="0"/>
          <a:ext cx="0" cy="0"/>
          <a:chOff x="0" y="0"/>
          <a:chExt cx="0" cy="0"/>
        </a:xfrm>
      </p:grpSpPr>
      <p:sp>
        <p:nvSpPr>
          <p:cNvPr id="576" name="Google Shape;576;g4c0e1c8d82_6_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7" name="Google Shape;577;g4c0e1c8d82_6_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Letters of credit (LOC) is a centuries old process (actually started in medieval times with the Knights Templar who required a way to allow pilgrims to travel to Jerusalem without the danger of carrying money around). The LOC process is a difficult one to automate due to the sheer number of network participants involved. In this example, Bank A and Bank B are used to represent a complicated network.</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This use case also allows for innovative methods of payment using IoT devices. Smart contracts could implement rules that prevent/allow/increase/reduce payment if certain conditions hold (e.g., if it gets too hot/cold/humid/dry, or if the goods are a certain percentage of the way to the destination).</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Example) Bank handling LOC wants to offer them to a wider range of clients. Currently constrained by costs and time to execute. Blockchain provides a common ledger for LOC. Blockchain presents a modernized opportunity; the LOC is stored on the blockchain, and once spent, is marked as such so that the value of the letter cannot be spent again. Blockchain allows all counter-parties to have the same validated record of transaction and fulfillment, with increased execution speed and significantly reduced costs.</a:t>
            </a:r>
            <a:endParaRPr/>
          </a:p>
          <a:p>
            <a:pPr indent="0" lvl="0" marL="0" rtl="0" algn="l">
              <a:lnSpc>
                <a:spcPct val="100000"/>
              </a:lnSpc>
              <a:spcBef>
                <a:spcPts val="0"/>
              </a:spcBef>
              <a:spcAft>
                <a:spcPts val="0"/>
              </a:spcAft>
              <a:buSzPts val="1100"/>
              <a:buNone/>
            </a:pPr>
            <a:r>
              <a:t/>
            </a:r>
            <a:endParaRPr/>
          </a:p>
          <a:p>
            <a:pPr indent="0" lvl="0" marL="0" rtl="0" algn="l">
              <a:lnSpc>
                <a:spcPct val="115000"/>
              </a:lnSpc>
              <a:spcBef>
                <a:spcPts val="0"/>
              </a:spcBef>
              <a:spcAft>
                <a:spcPts val="0"/>
              </a:spcAft>
              <a:buSzPts val="1100"/>
              <a:buNone/>
            </a:pPr>
            <a:r>
              <a:rPr lang="en" sz="1000" u="sng">
                <a:solidFill>
                  <a:schemeClr val="hlink"/>
                </a:solidFill>
                <a:hlinkClick r:id="rId2"/>
              </a:rPr>
              <a:t>http://www.fintechist.com/chinese-banks-unveil-blockchain-based-letter-credit-system/</a:t>
            </a:r>
            <a:endParaRPr/>
          </a:p>
          <a:p>
            <a:pPr indent="0" lvl="0" marL="0" rtl="0" algn="l">
              <a:lnSpc>
                <a:spcPct val="115000"/>
              </a:lnSpc>
              <a:spcBef>
                <a:spcPts val="0"/>
              </a:spcBef>
              <a:spcAft>
                <a:spcPts val="0"/>
              </a:spcAft>
              <a:buSzPts val="1100"/>
              <a:buNone/>
            </a:pPr>
            <a:r>
              <a:t/>
            </a:r>
            <a:endParaRPr sz="1000">
              <a:solidFill>
                <a:srgbClr val="333333"/>
              </a:solidFill>
            </a:endParaRPr>
          </a:p>
          <a:p>
            <a:pPr indent="0" lvl="0" marL="0" rtl="0" algn="l">
              <a:lnSpc>
                <a:spcPct val="115000"/>
              </a:lnSpc>
              <a:spcBef>
                <a:spcPts val="0"/>
              </a:spcBef>
              <a:spcAft>
                <a:spcPts val="0"/>
              </a:spcAft>
              <a:buClr>
                <a:schemeClr val="dk1"/>
              </a:buClr>
              <a:buSzPts val="1100"/>
              <a:buFont typeface="Arial"/>
              <a:buNone/>
            </a:pPr>
            <a:r>
              <a:rPr lang="en" sz="1000" u="sng">
                <a:solidFill>
                  <a:schemeClr val="hlink"/>
                </a:solidFill>
                <a:hlinkClick r:id="rId3"/>
              </a:rPr>
              <a:t>https://www.gtreview.com/news/asia/ibm-experiments-with-blockchain-for-trade-finance/</a:t>
            </a:r>
            <a:endParaRPr sz="1000" u="sng">
              <a:solidFill>
                <a:schemeClr val="hlink"/>
              </a:solidFill>
              <a:hlinkClick r:id="rId4"/>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6" name="Shape 586"/>
        <p:cNvGrpSpPr/>
        <p:nvPr/>
      </p:nvGrpSpPr>
      <p:grpSpPr>
        <a:xfrm>
          <a:off x="0" y="0"/>
          <a:ext cx="0" cy="0"/>
          <a:chOff x="0" y="0"/>
          <a:chExt cx="0" cy="0"/>
        </a:xfrm>
      </p:grpSpPr>
      <p:sp>
        <p:nvSpPr>
          <p:cNvPr id="587" name="Google Shape;587;g4c0e1c8d82_6_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8" name="Google Shape;588;g4c0e1c8d82_6_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1" name="Shape 591"/>
        <p:cNvGrpSpPr/>
        <p:nvPr/>
      </p:nvGrpSpPr>
      <p:grpSpPr>
        <a:xfrm>
          <a:off x="0" y="0"/>
          <a:ext cx="0" cy="0"/>
          <a:chOff x="0" y="0"/>
          <a:chExt cx="0" cy="0"/>
        </a:xfrm>
      </p:grpSpPr>
      <p:sp>
        <p:nvSpPr>
          <p:cNvPr id="592" name="Google Shape;592;g4c0e1c8d82_6_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3" name="Google Shape;593;g4c0e1c8d82_6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Blockchain technologies can provide a trusted source of information and traceability across the food network, a complex distribution and processing ecosystem involving farms, distributors, retailers and consumers, which make it difficult to assure food provenance.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By making a shared ledger accessible to each party in the supply chain, all food processing steps can be recorded and stored on the blockchain, including digital compliance documentation, test results and audit certificates to improve transparency and efficiency across the food network.</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The result is a reduced impact of food recalls through instant access to end-to-end traceability data to verify history in the food network and supply chain, which can help address the 1 in 10 people sickened every year from food-born illness.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2" name="Shape 602"/>
        <p:cNvGrpSpPr/>
        <p:nvPr/>
      </p:nvGrpSpPr>
      <p:grpSpPr>
        <a:xfrm>
          <a:off x="0" y="0"/>
          <a:ext cx="0" cy="0"/>
          <a:chOff x="0" y="0"/>
          <a:chExt cx="0" cy="0"/>
        </a:xfrm>
      </p:grpSpPr>
      <p:sp>
        <p:nvSpPr>
          <p:cNvPr id="603" name="Google Shape;603;g4c0e1c8d82_6_8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4" name="Google Shape;604;g4c0e1c8d82_6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 name="Shape 51"/>
        <p:cNvGrpSpPr/>
        <p:nvPr/>
      </p:nvGrpSpPr>
      <p:grpSpPr>
        <a:xfrm>
          <a:off x="0" y="0"/>
          <a:ext cx="0" cy="0"/>
          <a:chOff x="0" y="0"/>
          <a:chExt cx="0" cy="0"/>
        </a:xfrm>
      </p:grpSpPr>
      <p:sp>
        <p:nvSpPr>
          <p:cNvPr id="52" name="Google Shape;5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 hash-based data structure is essential to know that each entry in the ledger is in a certain order and is cryptographically connected to the prior entries. The exact order of those entries is transparent and verifiable by all the participants, safeguarding the entries from manipulation or dispute.</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7" name="Shape 607"/>
        <p:cNvGrpSpPr/>
        <p:nvPr/>
      </p:nvGrpSpPr>
      <p:grpSpPr>
        <a:xfrm>
          <a:off x="0" y="0"/>
          <a:ext cx="0" cy="0"/>
          <a:chOff x="0" y="0"/>
          <a:chExt cx="0" cy="0"/>
        </a:xfrm>
      </p:grpSpPr>
      <p:sp>
        <p:nvSpPr>
          <p:cNvPr id="608" name="Google Shape;608;g4c0e1c8d82_6_9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9" name="Google Shape;609;g4c0e1c8d82_6_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we.trade is a blockchain-based international trading system for a consortium of major world banks including: </a:t>
            </a:r>
            <a:endParaRPr/>
          </a:p>
          <a:p>
            <a:pPr indent="0" lvl="0" marL="0" rtl="0" algn="l">
              <a:lnSpc>
                <a:spcPct val="100000"/>
              </a:lnSpc>
              <a:spcBef>
                <a:spcPts val="0"/>
              </a:spcBef>
              <a:spcAft>
                <a:spcPts val="0"/>
              </a:spcAft>
              <a:buSzPts val="1100"/>
              <a:buNone/>
            </a:pPr>
            <a:r>
              <a:rPr lang="en"/>
              <a:t>Deutsche Bank, HSBC, KBC, Natixis, Rabobank, Société Générale, Santander, UniCredit and Nordea</a:t>
            </a:r>
            <a:endParaRPr/>
          </a:p>
          <a:p>
            <a:pPr indent="0" lvl="0" marL="0" rtl="0" algn="l">
              <a:lnSpc>
                <a:spcPct val="100000"/>
              </a:lnSpc>
              <a:spcBef>
                <a:spcPts val="0"/>
              </a:spcBef>
              <a:spcAft>
                <a:spcPts val="0"/>
              </a:spcAft>
              <a:buSzPts val="1100"/>
              <a:buNone/>
            </a:pPr>
            <a:r>
              <a:rPr lang="en"/>
              <a:t>Enables accurate trading posture information, order to settlement control, risk coverage, track and trace options</a:t>
            </a:r>
            <a:endParaRPr/>
          </a:p>
          <a:p>
            <a:pPr indent="0" lvl="0" marL="0" rtl="0" algn="l">
              <a:lnSpc>
                <a:spcPct val="100000"/>
              </a:lnSpc>
              <a:spcBef>
                <a:spcPts val="0"/>
              </a:spcBef>
              <a:spcAft>
                <a:spcPts val="0"/>
              </a:spcAft>
              <a:buSzPts val="1100"/>
              <a:buNone/>
            </a:pPr>
            <a:r>
              <a:rPr lang="en"/>
              <a:t>Near-real time exchange of information on a secure platform that digitizes transactional financing and other complex processes </a:t>
            </a:r>
            <a:endParaRPr/>
          </a:p>
          <a:p>
            <a:pPr indent="0" lvl="0" marL="0" rtl="0" algn="l">
              <a:lnSpc>
                <a:spcPct val="100000"/>
              </a:lnSpc>
              <a:spcBef>
                <a:spcPts val="0"/>
              </a:spcBef>
              <a:spcAft>
                <a:spcPts val="0"/>
              </a:spcAft>
              <a:buSzPts val="1100"/>
              <a:buNone/>
            </a:pPr>
            <a:r>
              <a:rPr lang="en"/>
              <a:t>Continual business and compliance readiness in any regulatory environment </a:t>
            </a:r>
            <a:endParaRPr/>
          </a:p>
          <a:p>
            <a:pPr indent="0" lvl="0" marL="0" rtl="0" algn="l">
              <a:lnSpc>
                <a:spcPct val="100000"/>
              </a:lnSpc>
              <a:spcBef>
                <a:spcPts val="0"/>
              </a:spcBef>
              <a:spcAft>
                <a:spcPts val="0"/>
              </a:spcAft>
              <a:buSzPts val="1100"/>
              <a:buNone/>
            </a:pPr>
            <a:r>
              <a:rPr lang="en"/>
              <a:t>Scalability that allows for rapid international expansion as business, regulatory, and security opportunities converge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sz="1000" u="sng">
                <a:solidFill>
                  <a:schemeClr val="hlink"/>
                </a:solidFill>
                <a:highlight>
                  <a:srgbClr val="F5F5F5"/>
                </a:highlight>
                <a:hlinkClick r:id="rId2"/>
              </a:rPr>
              <a:t>https://www.ibm.com/blogs/insights-on-business/banking/digital-trade-chain-consortiums-trade-finance-project-underscores-important-new-use-cases-blockchain/</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9" name="Shape 619"/>
        <p:cNvGrpSpPr/>
        <p:nvPr/>
      </p:nvGrpSpPr>
      <p:grpSpPr>
        <a:xfrm>
          <a:off x="0" y="0"/>
          <a:ext cx="0" cy="0"/>
          <a:chOff x="0" y="0"/>
          <a:chExt cx="0" cy="0"/>
        </a:xfrm>
      </p:grpSpPr>
      <p:sp>
        <p:nvSpPr>
          <p:cNvPr id="620" name="Google Shape;620;g4c0e1c8d82_6_1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1" name="Google Shape;621;g4c0e1c8d82_6_10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David</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4" name="Shape 624"/>
        <p:cNvGrpSpPr/>
        <p:nvPr/>
      </p:nvGrpSpPr>
      <p:grpSpPr>
        <a:xfrm>
          <a:off x="0" y="0"/>
          <a:ext cx="0" cy="0"/>
          <a:chOff x="0" y="0"/>
          <a:chExt cx="0" cy="0"/>
        </a:xfrm>
      </p:grpSpPr>
      <p:sp>
        <p:nvSpPr>
          <p:cNvPr id="625" name="Google Shape;625;g4c0e1c8d82_6_10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6" name="Google Shape;626;g4c0e1c8d82_6_10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David</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5" name="Shape 635"/>
        <p:cNvGrpSpPr/>
        <p:nvPr/>
      </p:nvGrpSpPr>
      <p:grpSpPr>
        <a:xfrm>
          <a:off x="0" y="0"/>
          <a:ext cx="0" cy="0"/>
          <a:chOff x="0" y="0"/>
          <a:chExt cx="0" cy="0"/>
        </a:xfrm>
      </p:grpSpPr>
      <p:sp>
        <p:nvSpPr>
          <p:cNvPr id="636" name="Google Shape;636;g4c0e1c8d82_6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7" name="Google Shape;637;g4c0e1c8d82_6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Tracy - Now we are going to explore some more advanced contribution opportunities.</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g4c0e1c8d82_6_1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2" name="Google Shape;642;g4c0e1c8d82_6_1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1" name="Shape 651"/>
        <p:cNvGrpSpPr/>
        <p:nvPr/>
      </p:nvGrpSpPr>
      <p:grpSpPr>
        <a:xfrm>
          <a:off x="0" y="0"/>
          <a:ext cx="0" cy="0"/>
          <a:chOff x="0" y="0"/>
          <a:chExt cx="0" cy="0"/>
        </a:xfrm>
      </p:grpSpPr>
      <p:sp>
        <p:nvSpPr>
          <p:cNvPr id="652" name="Google Shape;652;g4c0e1c8d82_6_1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3" name="Google Shape;653;g4c0e1c8d82_6_1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3" name="Shape 673"/>
        <p:cNvGrpSpPr/>
        <p:nvPr/>
      </p:nvGrpSpPr>
      <p:grpSpPr>
        <a:xfrm>
          <a:off x="0" y="0"/>
          <a:ext cx="0" cy="0"/>
          <a:chOff x="0" y="0"/>
          <a:chExt cx="0" cy="0"/>
        </a:xfrm>
      </p:grpSpPr>
      <p:sp>
        <p:nvSpPr>
          <p:cNvPr id="674" name="Google Shape;674;g4c0e1c8d82_6_1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5" name="Google Shape;675;g4c0e1c8d82_6_1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8" name="Shape 678"/>
        <p:cNvGrpSpPr/>
        <p:nvPr/>
      </p:nvGrpSpPr>
      <p:grpSpPr>
        <a:xfrm>
          <a:off x="0" y="0"/>
          <a:ext cx="0" cy="0"/>
          <a:chOff x="0" y="0"/>
          <a:chExt cx="0" cy="0"/>
        </a:xfrm>
      </p:grpSpPr>
      <p:sp>
        <p:nvSpPr>
          <p:cNvPr id="679" name="Google Shape;679;g4c0e1c8d82_6_1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g4c0e1c8d82_6_1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Background">
  <p:cSld name="CUSTOM">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b="0" l="0" r="0" t="0"/>
          <a:stretch/>
        </p:blipFill>
        <p:spPr>
          <a:xfrm>
            <a:off x="0" y="0"/>
            <a:ext cx="9144000" cy="51435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lide - Purpl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lide - Green">
  <p:cSld name="TITLE_1_1">
    <p:bg>
      <p:bgPr>
        <a:blipFill>
          <a:blip r:embed="rId2">
            <a:alphaModFix/>
          </a:blip>
          <a:stretch>
            <a:fillRect/>
          </a:stretch>
        </a:blipFill>
      </p:bgPr>
    </p:bg>
    <p:spTree>
      <p:nvGrpSpPr>
        <p:cNvPr id="12" name="Shape 1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Slide - Blue">
  <p:cSld name="TITLE_1">
    <p:bg>
      <p:bgPr>
        <a:blipFill>
          <a:blip r:embed="rId2">
            <a:alphaModFix/>
          </a:blip>
          <a:stretch>
            <a:fillRect/>
          </a:stretch>
        </a:blipFill>
      </p:bgPr>
    </p:bg>
    <p:spTree>
      <p:nvGrpSpPr>
        <p:cNvPr id="13" name="Shape 13"/>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486">
          <p15:clr>
            <a:srgbClr val="F26B43"/>
          </p15:clr>
        </p15:guide>
        <p15:guide id="2" orient="horz" pos="2777">
          <p15:clr>
            <a:srgbClr val="F26B43"/>
          </p15:clr>
        </p15:guide>
        <p15:guide id="3" pos="476">
          <p15:clr>
            <a:srgbClr val="F26B43"/>
          </p15:clr>
        </p15:guide>
        <p15:guide id="4" pos="5284">
          <p15:clr>
            <a:srgbClr val="F26B43"/>
          </p15:clr>
        </p15:guide>
        <p15:guide id="5" orient="horz" pos="758">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7.png"/><Relationship Id="rId5" Type="http://schemas.openxmlformats.org/officeDocument/2006/relationships/image" Target="../media/image21.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5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3.png"/><Relationship Id="rId4" Type="http://schemas.openxmlformats.org/officeDocument/2006/relationships/image" Target="../media/image27.png"/><Relationship Id="rId5"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png"/><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12.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5.png"/></Relationships>
</file>

<file path=ppt/slides/_rels/slide31.xml.rels><?xml version="1.0" encoding="UTF-8" standalone="yes"?><Relationships xmlns="http://schemas.openxmlformats.org/package/2006/relationships"><Relationship Id="rId11" Type="http://schemas.openxmlformats.org/officeDocument/2006/relationships/image" Target="../media/image45.png"/><Relationship Id="rId10" Type="http://schemas.openxmlformats.org/officeDocument/2006/relationships/image" Target="../media/image31.png"/><Relationship Id="rId13" Type="http://schemas.openxmlformats.org/officeDocument/2006/relationships/image" Target="../media/image47.png"/><Relationship Id="rId12"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6.png"/><Relationship Id="rId4" Type="http://schemas.openxmlformats.org/officeDocument/2006/relationships/image" Target="../media/image35.png"/><Relationship Id="rId9" Type="http://schemas.openxmlformats.org/officeDocument/2006/relationships/image" Target="../media/image46.png"/><Relationship Id="rId15" Type="http://schemas.openxmlformats.org/officeDocument/2006/relationships/image" Target="../media/image36.png"/><Relationship Id="rId14" Type="http://schemas.openxmlformats.org/officeDocument/2006/relationships/image" Target="../media/image58.png"/><Relationship Id="rId17" Type="http://schemas.openxmlformats.org/officeDocument/2006/relationships/image" Target="../media/image38.png"/><Relationship Id="rId16" Type="http://schemas.openxmlformats.org/officeDocument/2006/relationships/image" Target="../media/image37.png"/><Relationship Id="rId5" Type="http://schemas.openxmlformats.org/officeDocument/2006/relationships/image" Target="../media/image44.png"/><Relationship Id="rId6" Type="http://schemas.openxmlformats.org/officeDocument/2006/relationships/image" Target="../media/image29.png"/><Relationship Id="rId7" Type="http://schemas.openxmlformats.org/officeDocument/2006/relationships/image" Target="../media/image52.png"/><Relationship Id="rId8"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0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40.png"/><Relationship Id="rId4" Type="http://schemas.openxmlformats.org/officeDocument/2006/relationships/image" Target="../media/image41.png"/><Relationship Id="rId9" Type="http://schemas.openxmlformats.org/officeDocument/2006/relationships/image" Target="../media/image54.png"/><Relationship Id="rId5" Type="http://schemas.openxmlformats.org/officeDocument/2006/relationships/image" Target="../media/image42.png"/><Relationship Id="rId6" Type="http://schemas.openxmlformats.org/officeDocument/2006/relationships/image" Target="../media/image49.png"/><Relationship Id="rId7" Type="http://schemas.openxmlformats.org/officeDocument/2006/relationships/image" Target="../media/image48.png"/><Relationship Id="rId8" Type="http://schemas.openxmlformats.org/officeDocument/2006/relationships/image" Target="../media/image5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5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7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2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5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6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2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66.png"/><Relationship Id="rId4" Type="http://schemas.openxmlformats.org/officeDocument/2006/relationships/image" Target="../media/image73.png"/><Relationship Id="rId5" Type="http://schemas.openxmlformats.org/officeDocument/2006/relationships/image" Target="../media/image56.png"/><Relationship Id="rId6" Type="http://schemas.openxmlformats.org/officeDocument/2006/relationships/image" Target="../media/image57.png"/><Relationship Id="rId7" Type="http://schemas.openxmlformats.org/officeDocument/2006/relationships/image" Target="../media/image78.png"/><Relationship Id="rId8" Type="http://schemas.openxmlformats.org/officeDocument/2006/relationships/image" Target="../media/image7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8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6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62.png"/><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63.png"/><Relationship Id="rId4" Type="http://schemas.openxmlformats.org/officeDocument/2006/relationships/image" Target="../media/image6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63.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63.png"/><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63.png"/><Relationship Id="rId4" Type="http://schemas.openxmlformats.org/officeDocument/2006/relationships/image" Target="../media/image7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69.jpg"/><Relationship Id="rId4" Type="http://schemas.openxmlformats.org/officeDocument/2006/relationships/image" Target="../media/image6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13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80.png"/><Relationship Id="rId4" Type="http://schemas.openxmlformats.org/officeDocument/2006/relationships/image" Target="../media/image79.png"/><Relationship Id="rId5" Type="http://schemas.openxmlformats.org/officeDocument/2006/relationships/image" Target="../media/image7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13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91.png"/><Relationship Id="rId4" Type="http://schemas.openxmlformats.org/officeDocument/2006/relationships/image" Target="../media/image74.png"/><Relationship Id="rId5" Type="http://schemas.openxmlformats.org/officeDocument/2006/relationships/image" Target="../media/image88.png"/><Relationship Id="rId6" Type="http://schemas.openxmlformats.org/officeDocument/2006/relationships/image" Target="../media/image76.png"/><Relationship Id="rId7" Type="http://schemas.openxmlformats.org/officeDocument/2006/relationships/image" Target="../media/image7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8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9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86.png"/></Relationships>
</file>

<file path=ppt/slides/_rels/slide58.xml.rels><?xml version="1.0" encoding="UTF-8" standalone="yes"?><Relationships xmlns="http://schemas.openxmlformats.org/package/2006/relationships"><Relationship Id="rId10" Type="http://schemas.openxmlformats.org/officeDocument/2006/relationships/image" Target="../media/image94.png"/><Relationship Id="rId1" Type="http://schemas.openxmlformats.org/officeDocument/2006/relationships/slideLayout" Target="../slideLayouts/slideLayout4.xml"/><Relationship Id="rId2" Type="http://schemas.openxmlformats.org/officeDocument/2006/relationships/notesSlide" Target="../notesSlides/notesSlide58.xml"/><Relationship Id="rId3" Type="http://schemas.openxmlformats.org/officeDocument/2006/relationships/image" Target="../media/image81.png"/><Relationship Id="rId4" Type="http://schemas.openxmlformats.org/officeDocument/2006/relationships/image" Target="../media/image79.png"/><Relationship Id="rId9" Type="http://schemas.openxmlformats.org/officeDocument/2006/relationships/image" Target="../media/image96.png"/><Relationship Id="rId5" Type="http://schemas.openxmlformats.org/officeDocument/2006/relationships/image" Target="../media/image84.png"/><Relationship Id="rId6" Type="http://schemas.openxmlformats.org/officeDocument/2006/relationships/image" Target="../media/image83.png"/><Relationship Id="rId7" Type="http://schemas.openxmlformats.org/officeDocument/2006/relationships/image" Target="../media/image147.png"/><Relationship Id="rId8" Type="http://schemas.openxmlformats.org/officeDocument/2006/relationships/image" Target="../media/image8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15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5.png"/></Relationships>
</file>

<file path=ppt/slides/_rels/slide60.xml.rels><?xml version="1.0" encoding="UTF-8" standalone="yes"?><Relationships xmlns="http://schemas.openxmlformats.org/package/2006/relationships"><Relationship Id="rId10" Type="http://schemas.openxmlformats.org/officeDocument/2006/relationships/image" Target="../media/image111.png"/><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89.png"/><Relationship Id="rId4" Type="http://schemas.openxmlformats.org/officeDocument/2006/relationships/image" Target="../media/image77.png"/><Relationship Id="rId9" Type="http://schemas.openxmlformats.org/officeDocument/2006/relationships/image" Target="../media/image95.png"/><Relationship Id="rId5" Type="http://schemas.openxmlformats.org/officeDocument/2006/relationships/image" Target="../media/image90.png"/><Relationship Id="rId6" Type="http://schemas.openxmlformats.org/officeDocument/2006/relationships/image" Target="../media/image100.png"/><Relationship Id="rId7" Type="http://schemas.openxmlformats.org/officeDocument/2006/relationships/image" Target="../media/image92.png"/><Relationship Id="rId8" Type="http://schemas.openxmlformats.org/officeDocument/2006/relationships/image" Target="../media/image9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9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101.png"/><Relationship Id="rId4" Type="http://schemas.openxmlformats.org/officeDocument/2006/relationships/image" Target="../media/image98.png"/><Relationship Id="rId5" Type="http://schemas.openxmlformats.org/officeDocument/2006/relationships/image" Target="../media/image102.png"/><Relationship Id="rId6" Type="http://schemas.openxmlformats.org/officeDocument/2006/relationships/image" Target="../media/image92.png"/><Relationship Id="rId7" Type="http://schemas.openxmlformats.org/officeDocument/2006/relationships/image" Target="../media/image10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15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4.xml"/><Relationship Id="rId3" Type="http://schemas.openxmlformats.org/officeDocument/2006/relationships/image" Target="../media/image81.png"/><Relationship Id="rId4" Type="http://schemas.openxmlformats.org/officeDocument/2006/relationships/image" Target="../media/image79.png"/><Relationship Id="rId5" Type="http://schemas.openxmlformats.org/officeDocument/2006/relationships/image" Target="../media/image8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10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 Id="rId3" Type="http://schemas.openxmlformats.org/officeDocument/2006/relationships/image" Target="../media/image89.png"/><Relationship Id="rId4" Type="http://schemas.openxmlformats.org/officeDocument/2006/relationships/image" Target="../media/image77.png"/><Relationship Id="rId5" Type="http://schemas.openxmlformats.org/officeDocument/2006/relationships/image" Target="../media/image90.png"/><Relationship Id="rId6" Type="http://schemas.openxmlformats.org/officeDocument/2006/relationships/image" Target="../media/image108.png"/><Relationship Id="rId7" Type="http://schemas.openxmlformats.org/officeDocument/2006/relationships/image" Target="../media/image107.png"/><Relationship Id="rId8" Type="http://schemas.openxmlformats.org/officeDocument/2006/relationships/image" Target="../media/image10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140.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114.png"/><Relationship Id="rId4" Type="http://schemas.openxmlformats.org/officeDocument/2006/relationships/image" Target="../media/image113.png"/><Relationship Id="rId5" Type="http://schemas.openxmlformats.org/officeDocument/2006/relationships/image" Target="../media/image109.png"/><Relationship Id="rId6" Type="http://schemas.openxmlformats.org/officeDocument/2006/relationships/image" Target="../media/image110.png"/><Relationship Id="rId7" Type="http://schemas.openxmlformats.org/officeDocument/2006/relationships/image" Target="../media/image11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 Id="rId3" Type="http://schemas.openxmlformats.org/officeDocument/2006/relationships/image" Target="../media/image15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120.png"/><Relationship Id="rId4" Type="http://schemas.openxmlformats.org/officeDocument/2006/relationships/image" Target="../media/image118.png"/><Relationship Id="rId5" Type="http://schemas.openxmlformats.org/officeDocument/2006/relationships/image" Target="../media/image122.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15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114.png"/><Relationship Id="rId4" Type="http://schemas.openxmlformats.org/officeDocument/2006/relationships/image" Target="../media/image113.png"/><Relationship Id="rId5" Type="http://schemas.openxmlformats.org/officeDocument/2006/relationships/image" Target="../media/image109.png"/><Relationship Id="rId6" Type="http://schemas.openxmlformats.org/officeDocument/2006/relationships/image" Target="../media/image128.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16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4.xml"/><Relationship Id="rId3" Type="http://schemas.openxmlformats.org/officeDocument/2006/relationships/image" Target="../media/image130.png"/><Relationship Id="rId4" Type="http://schemas.openxmlformats.org/officeDocument/2006/relationships/image" Target="../media/image124.png"/><Relationship Id="rId5" Type="http://schemas.openxmlformats.org/officeDocument/2006/relationships/image" Target="../media/image126.png"/><Relationship Id="rId6" Type="http://schemas.openxmlformats.org/officeDocument/2006/relationships/image" Target="../media/image127.png"/><Relationship Id="rId7" Type="http://schemas.openxmlformats.org/officeDocument/2006/relationships/image" Target="../media/image13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15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120.png"/><Relationship Id="rId4" Type="http://schemas.openxmlformats.org/officeDocument/2006/relationships/image" Target="../media/image118.png"/><Relationship Id="rId5" Type="http://schemas.openxmlformats.org/officeDocument/2006/relationships/image" Target="../media/image122.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15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image" Target="../media/image114.png"/><Relationship Id="rId4" Type="http://schemas.openxmlformats.org/officeDocument/2006/relationships/image" Target="../media/image113.png"/><Relationship Id="rId5" Type="http://schemas.openxmlformats.org/officeDocument/2006/relationships/image" Target="../media/image109.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15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0.xml"/><Relationship Id="rId3" Type="http://schemas.openxmlformats.org/officeDocument/2006/relationships/image" Target="../media/image130.png"/><Relationship Id="rId4" Type="http://schemas.openxmlformats.org/officeDocument/2006/relationships/image" Target="../media/image124.png"/><Relationship Id="rId5" Type="http://schemas.openxmlformats.org/officeDocument/2006/relationships/image" Target="../media/image126.png"/><Relationship Id="rId6" Type="http://schemas.openxmlformats.org/officeDocument/2006/relationships/image" Target="../media/image135.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1.xml"/><Relationship Id="rId3" Type="http://schemas.openxmlformats.org/officeDocument/2006/relationships/image" Target="../media/image159.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 Id="rId3" Type="http://schemas.openxmlformats.org/officeDocument/2006/relationships/hyperlink" Target="https://wiki.hyperledger.org/community/hyperledger-project-code-of-conduct" TargetMode="External"/><Relationship Id="rId4" Type="http://schemas.openxmlformats.org/officeDocument/2006/relationships/image" Target="../media/image134.png"/><Relationship Id="rId5" Type="http://schemas.openxmlformats.org/officeDocument/2006/relationships/image" Target="../media/image141.png"/><Relationship Id="rId6" Type="http://schemas.openxmlformats.org/officeDocument/2006/relationships/image" Target="../media/image14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image" Target="../media/image136.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 Id="rId3" Type="http://schemas.openxmlformats.org/officeDocument/2006/relationships/hyperlink" Target="https://wiki.hyperledger.org/community/hyperledger-project-code-of-conduct" TargetMode="External"/><Relationship Id="rId4" Type="http://schemas.openxmlformats.org/officeDocument/2006/relationships/image" Target="../media/image146.png"/><Relationship Id="rId5" Type="http://schemas.openxmlformats.org/officeDocument/2006/relationships/image" Target="../media/image145.png"/><Relationship Id="rId6" Type="http://schemas.openxmlformats.org/officeDocument/2006/relationships/image" Target="../media/image142.png"/></Relationships>
</file>

<file path=ppt/slides/_rels/slide85.xml.rels><?xml version="1.0" encoding="UTF-8" standalone="yes"?><Relationships xmlns="http://schemas.openxmlformats.org/package/2006/relationships"><Relationship Id="rId11" Type="http://schemas.openxmlformats.org/officeDocument/2006/relationships/image" Target="../media/image143.png"/><Relationship Id="rId10" Type="http://schemas.openxmlformats.org/officeDocument/2006/relationships/image" Target="../media/image150.png"/><Relationship Id="rId1" Type="http://schemas.openxmlformats.org/officeDocument/2006/relationships/slideLayout" Target="../slideLayouts/slideLayout2.xml"/><Relationship Id="rId2" Type="http://schemas.openxmlformats.org/officeDocument/2006/relationships/notesSlide" Target="../notesSlides/notesSlide85.xml"/><Relationship Id="rId3" Type="http://schemas.openxmlformats.org/officeDocument/2006/relationships/image" Target="../media/image161.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151.png"/><Relationship Id="rId5" Type="http://schemas.openxmlformats.org/officeDocument/2006/relationships/image" Target="../media/image138.png"/><Relationship Id="rId6" Type="http://schemas.openxmlformats.org/officeDocument/2006/relationships/image" Target="../media/image139.png"/><Relationship Id="rId7" Type="http://schemas.openxmlformats.org/officeDocument/2006/relationships/hyperlink" Target="https://wiki.hyperledger.org/community/hyperledger-project-code-of-conduct" TargetMode="External"/><Relationship Id="rId8" Type="http://schemas.openxmlformats.org/officeDocument/2006/relationships/image" Target="../media/image148.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160.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 name="Shape 17"/>
        <p:cNvGrpSpPr/>
        <p:nvPr/>
      </p:nvGrpSpPr>
      <p:grpSpPr>
        <a:xfrm>
          <a:off x="0" y="0"/>
          <a:ext cx="0" cy="0"/>
          <a:chOff x="0" y="0"/>
          <a:chExt cx="0" cy="0"/>
        </a:xfrm>
      </p:grpSpPr>
      <p:sp>
        <p:nvSpPr>
          <p:cNvPr id="18" name="Google Shape;18;p6"/>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The Hyperledger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Vision</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1" lang="en" sz="2000">
                <a:solidFill>
                  <a:srgbClr val="FFFFFF"/>
                </a:solidFill>
              </a:rPr>
              <a:t>January 2020</a:t>
            </a:r>
            <a:endParaRPr b="1" sz="20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nvSpPr>
        <p:spPr>
          <a:xfrm>
            <a:off x="1396793" y="2261950"/>
            <a:ext cx="6350414" cy="205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All businesses participating in a commercial ecosystem need a ledger to contain a record of transactions. </a:t>
            </a:r>
            <a:r>
              <a:rPr b="1" i="0" lang="en" sz="2400" u="none" cap="none" strike="noStrike">
                <a:solidFill>
                  <a:srgbClr val="942AFF"/>
                </a:solidFill>
                <a:latin typeface="Arial"/>
                <a:ea typeface="Arial"/>
                <a:cs typeface="Arial"/>
                <a:sym typeface="Arial"/>
              </a:rPr>
              <a:t>It is vitally important to know that your copy of the ledger is identical to others’ in the network.</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414042"/>
              </a:solidFill>
              <a:latin typeface="Arial"/>
              <a:ea typeface="Arial"/>
              <a:cs typeface="Arial"/>
              <a:sym typeface="Arial"/>
            </a:endParaRPr>
          </a:p>
        </p:txBody>
      </p:sp>
      <p:pic>
        <p:nvPicPr>
          <p:cNvPr id="67" name="Google Shape;67;p15"/>
          <p:cNvPicPr preferRelativeResize="0"/>
          <p:nvPr/>
        </p:nvPicPr>
        <p:blipFill rotWithShape="1">
          <a:blip r:embed="rId3">
            <a:alphaModFix/>
          </a:blip>
          <a:srcRect b="0" l="0" r="0" t="0"/>
          <a:stretch/>
        </p:blipFill>
        <p:spPr>
          <a:xfrm>
            <a:off x="4006100" y="-575675"/>
            <a:ext cx="1124651" cy="27369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nvSpPr>
        <p:spPr>
          <a:xfrm>
            <a:off x="872463" y="2105509"/>
            <a:ext cx="23403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Everyone in a room has a book with the instructions to write down entries as they get called out. </a:t>
            </a:r>
            <a:endParaRPr b="0" i="0" sz="1100" u="none" cap="none" strike="noStrike">
              <a:solidFill>
                <a:srgbClr val="414042"/>
              </a:solidFill>
              <a:latin typeface="Arial"/>
              <a:ea typeface="Arial"/>
              <a:cs typeface="Arial"/>
              <a:sym typeface="Arial"/>
            </a:endParaRPr>
          </a:p>
        </p:txBody>
      </p:sp>
      <p:sp>
        <p:nvSpPr>
          <p:cNvPr id="73" name="Google Shape;73;p16"/>
          <p:cNvSpPr txBox="1"/>
          <p:nvPr/>
        </p:nvSpPr>
        <p:spPr>
          <a:xfrm>
            <a:off x="3401850" y="2105509"/>
            <a:ext cx="23403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Someone calls out item number one and everyone writes it down.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74" name="Google Shape;74;p16"/>
          <p:cNvSpPr txBox="1"/>
          <p:nvPr/>
        </p:nvSpPr>
        <p:spPr>
          <a:xfrm>
            <a:off x="5835326" y="2105509"/>
            <a:ext cx="23403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Then two people call out item number two at the same time, but the item number differs. </a:t>
            </a:r>
            <a:endParaRPr b="0" i="0" sz="1100" u="none" cap="none" strike="noStrike">
              <a:solidFill>
                <a:srgbClr val="414042"/>
              </a:solidFill>
              <a:latin typeface="Arial"/>
              <a:ea typeface="Arial"/>
              <a:cs typeface="Arial"/>
              <a:sym typeface="Arial"/>
            </a:endParaRPr>
          </a:p>
        </p:txBody>
      </p:sp>
      <p:sp>
        <p:nvSpPr>
          <p:cNvPr id="75" name="Google Shape;75;p16"/>
          <p:cNvSpPr txBox="1"/>
          <p:nvPr/>
        </p:nvSpPr>
        <p:spPr>
          <a:xfrm>
            <a:off x="3442801" y="3699650"/>
            <a:ext cx="21837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When all agree on the outcome of an entry, the next link in that ledger can be written. </a:t>
            </a:r>
            <a:endParaRPr b="0" i="0" sz="1100" u="none" cap="none" strike="noStrike">
              <a:solidFill>
                <a:srgbClr val="414042"/>
              </a:solidFill>
              <a:latin typeface="Arial"/>
              <a:ea typeface="Arial"/>
              <a:cs typeface="Arial"/>
              <a:sym typeface="Arial"/>
            </a:endParaRPr>
          </a:p>
        </p:txBody>
      </p:sp>
      <p:sp>
        <p:nvSpPr>
          <p:cNvPr id="76" name="Google Shape;76;p16"/>
          <p:cNvSpPr txBox="1"/>
          <p:nvPr/>
        </p:nvSpPr>
        <p:spPr>
          <a:xfrm>
            <a:off x="5835387" y="3680825"/>
            <a:ext cx="23403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Whether this happens in a small scale or the size of the internet, that is the spectrum for how a distributed ledger can work.</a:t>
            </a:r>
            <a:endParaRPr b="0" i="0" sz="1100" u="none" cap="none" strike="noStrike">
              <a:solidFill>
                <a:srgbClr val="414042"/>
              </a:solidFill>
              <a:latin typeface="Arial"/>
              <a:ea typeface="Arial"/>
              <a:cs typeface="Arial"/>
              <a:sym typeface="Arial"/>
            </a:endParaRPr>
          </a:p>
        </p:txBody>
      </p:sp>
      <p:sp>
        <p:nvSpPr>
          <p:cNvPr id="77" name="Google Shape;77;p16"/>
          <p:cNvSpPr txBox="1"/>
          <p:nvPr/>
        </p:nvSpPr>
        <p:spPr>
          <a:xfrm>
            <a:off x="950776" y="3680825"/>
            <a:ext cx="21837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There needs to be a process for who wins, and the loser gets to try to call out item number three. </a:t>
            </a:r>
            <a:endParaRPr b="0" i="0" sz="1100" u="none" cap="none" strike="noStrike">
              <a:solidFill>
                <a:srgbClr val="414042"/>
              </a:solidFill>
              <a:latin typeface="Arial"/>
              <a:ea typeface="Arial"/>
              <a:cs typeface="Arial"/>
              <a:sym typeface="Arial"/>
            </a:endParaRPr>
          </a:p>
        </p:txBody>
      </p:sp>
      <p:pic>
        <p:nvPicPr>
          <p:cNvPr id="78" name="Google Shape;78;p16"/>
          <p:cNvPicPr preferRelativeResize="0"/>
          <p:nvPr/>
        </p:nvPicPr>
        <p:blipFill rotWithShape="1">
          <a:blip r:embed="rId3">
            <a:alphaModFix/>
          </a:blip>
          <a:srcRect b="168" l="0" r="0" t="159"/>
          <a:stretch/>
        </p:blipFill>
        <p:spPr>
          <a:xfrm>
            <a:off x="1691950" y="1370634"/>
            <a:ext cx="701326" cy="699025"/>
          </a:xfrm>
          <a:prstGeom prst="rect">
            <a:avLst/>
          </a:prstGeom>
          <a:noFill/>
          <a:ln>
            <a:noFill/>
          </a:ln>
        </p:spPr>
      </p:pic>
      <p:pic>
        <p:nvPicPr>
          <p:cNvPr id="79" name="Google Shape;79;p16"/>
          <p:cNvPicPr preferRelativeResize="0"/>
          <p:nvPr/>
        </p:nvPicPr>
        <p:blipFill rotWithShape="1">
          <a:blip r:embed="rId4">
            <a:alphaModFix/>
          </a:blip>
          <a:srcRect b="168" l="0" r="0" t="159"/>
          <a:stretch/>
        </p:blipFill>
        <p:spPr>
          <a:xfrm>
            <a:off x="1691950" y="2926609"/>
            <a:ext cx="701326" cy="699025"/>
          </a:xfrm>
          <a:prstGeom prst="rect">
            <a:avLst/>
          </a:prstGeom>
          <a:noFill/>
          <a:ln>
            <a:noFill/>
          </a:ln>
        </p:spPr>
      </p:pic>
      <p:pic>
        <p:nvPicPr>
          <p:cNvPr id="80" name="Google Shape;80;p16"/>
          <p:cNvPicPr preferRelativeResize="0"/>
          <p:nvPr/>
        </p:nvPicPr>
        <p:blipFill rotWithShape="1">
          <a:blip r:embed="rId5">
            <a:alphaModFix/>
          </a:blip>
          <a:srcRect b="168" l="0" r="0" t="159"/>
          <a:stretch/>
        </p:blipFill>
        <p:spPr>
          <a:xfrm>
            <a:off x="4221337" y="1370634"/>
            <a:ext cx="701326" cy="699025"/>
          </a:xfrm>
          <a:prstGeom prst="rect">
            <a:avLst/>
          </a:prstGeom>
          <a:noFill/>
          <a:ln>
            <a:noFill/>
          </a:ln>
        </p:spPr>
      </p:pic>
      <p:pic>
        <p:nvPicPr>
          <p:cNvPr id="81" name="Google Shape;81;p16"/>
          <p:cNvPicPr preferRelativeResize="0"/>
          <p:nvPr/>
        </p:nvPicPr>
        <p:blipFill rotWithShape="1">
          <a:blip r:embed="rId6">
            <a:alphaModFix/>
          </a:blip>
          <a:srcRect b="168" l="0" r="0" t="159"/>
          <a:stretch/>
        </p:blipFill>
        <p:spPr>
          <a:xfrm>
            <a:off x="6654875" y="1370634"/>
            <a:ext cx="701326" cy="699025"/>
          </a:xfrm>
          <a:prstGeom prst="rect">
            <a:avLst/>
          </a:prstGeom>
          <a:noFill/>
          <a:ln>
            <a:noFill/>
          </a:ln>
        </p:spPr>
      </p:pic>
      <p:pic>
        <p:nvPicPr>
          <p:cNvPr id="82" name="Google Shape;82;p16"/>
          <p:cNvPicPr preferRelativeResize="0"/>
          <p:nvPr/>
        </p:nvPicPr>
        <p:blipFill rotWithShape="1">
          <a:blip r:embed="rId7">
            <a:alphaModFix/>
          </a:blip>
          <a:srcRect b="168" l="0" r="0" t="159"/>
          <a:stretch/>
        </p:blipFill>
        <p:spPr>
          <a:xfrm>
            <a:off x="4221337" y="2926609"/>
            <a:ext cx="701326" cy="699025"/>
          </a:xfrm>
          <a:prstGeom prst="rect">
            <a:avLst/>
          </a:prstGeom>
          <a:noFill/>
          <a:ln>
            <a:noFill/>
          </a:ln>
        </p:spPr>
      </p:pic>
      <p:pic>
        <p:nvPicPr>
          <p:cNvPr id="83" name="Google Shape;83;p16"/>
          <p:cNvPicPr preferRelativeResize="0"/>
          <p:nvPr/>
        </p:nvPicPr>
        <p:blipFill rotWithShape="1">
          <a:blip r:embed="rId8">
            <a:alphaModFix/>
          </a:blip>
          <a:srcRect b="168" l="0" r="0" t="159"/>
          <a:stretch/>
        </p:blipFill>
        <p:spPr>
          <a:xfrm>
            <a:off x="6654875" y="2926609"/>
            <a:ext cx="701326" cy="699025"/>
          </a:xfrm>
          <a:prstGeom prst="rect">
            <a:avLst/>
          </a:prstGeom>
          <a:noFill/>
          <a:ln>
            <a:noFill/>
          </a:ln>
        </p:spPr>
      </p:pic>
      <p:sp>
        <p:nvSpPr>
          <p:cNvPr id="84" name="Google Shape;84;p16"/>
          <p:cNvSpPr txBox="1"/>
          <p:nvPr/>
        </p:nvSpPr>
        <p:spPr>
          <a:xfrm>
            <a:off x="673282" y="602501"/>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Example Scenario</a:t>
            </a:r>
            <a:endParaRPr b="1" i="0" sz="2800" u="none" cap="none" strike="noStrike">
              <a:solidFill>
                <a:srgbClr val="414042"/>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17"/>
          <p:cNvSpPr txBox="1"/>
          <p:nvPr>
            <p:ph idx="4294967295" type="ctrTitle"/>
          </p:nvPr>
        </p:nvSpPr>
        <p:spPr>
          <a:xfrm>
            <a:off x="1222500" y="1763250"/>
            <a:ext cx="6699000" cy="1617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What is a Smart Contract?</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8"/>
          <p:cNvSpPr txBox="1"/>
          <p:nvPr/>
        </p:nvSpPr>
        <p:spPr>
          <a:xfrm>
            <a:off x="1922550" y="2840758"/>
            <a:ext cx="5298900" cy="91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The code</a:t>
            </a:r>
            <a:r>
              <a:rPr b="0" i="0" lang="en" sz="2400" u="none" cap="none" strike="noStrike">
                <a:solidFill>
                  <a:srgbClr val="414042"/>
                </a:solidFill>
                <a:latin typeface="Arial"/>
                <a:ea typeface="Arial"/>
                <a:cs typeface="Arial"/>
                <a:sym typeface="Arial"/>
              </a:rPr>
              <a:t> or any complex program stored and executed on a blockchain.</a:t>
            </a:r>
            <a:endParaRPr b="0" i="0" sz="2400" u="none" cap="none" strike="noStrike">
              <a:solidFill>
                <a:srgbClr val="414042"/>
              </a:solidFill>
              <a:latin typeface="Arial"/>
              <a:ea typeface="Arial"/>
              <a:cs typeface="Arial"/>
              <a:sym typeface="Arial"/>
            </a:endParaRPr>
          </a:p>
        </p:txBody>
      </p:sp>
      <p:pic>
        <p:nvPicPr>
          <p:cNvPr id="95" name="Google Shape;95;p18"/>
          <p:cNvPicPr preferRelativeResize="0"/>
          <p:nvPr/>
        </p:nvPicPr>
        <p:blipFill rotWithShape="1">
          <a:blip r:embed="rId3">
            <a:alphaModFix/>
          </a:blip>
          <a:srcRect b="0" l="0" r="0" t="0"/>
          <a:stretch/>
        </p:blipFill>
        <p:spPr>
          <a:xfrm>
            <a:off x="4006100" y="-2117"/>
            <a:ext cx="1124651" cy="27369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9" name="Shape 99"/>
        <p:cNvGrpSpPr/>
        <p:nvPr/>
      </p:nvGrpSpPr>
      <p:grpSpPr>
        <a:xfrm>
          <a:off x="0" y="0"/>
          <a:ext cx="0" cy="0"/>
          <a:chOff x="0" y="0"/>
          <a:chExt cx="0" cy="0"/>
        </a:xfrm>
      </p:grpSpPr>
      <p:sp>
        <p:nvSpPr>
          <p:cNvPr id="100" name="Google Shape;100;p19"/>
          <p:cNvSpPr txBox="1"/>
          <p:nvPr>
            <p:ph idx="4294967295" type="ctrTitle"/>
          </p:nvPr>
        </p:nvSpPr>
        <p:spPr>
          <a:xfrm>
            <a:off x="1222500" y="1737300"/>
            <a:ext cx="6699000" cy="166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Smart Contracts</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in Action</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pic>
        <p:nvPicPr>
          <p:cNvPr id="105" name="Google Shape;105;p20"/>
          <p:cNvPicPr preferRelativeResize="0"/>
          <p:nvPr/>
        </p:nvPicPr>
        <p:blipFill rotWithShape="1">
          <a:blip r:embed="rId3">
            <a:alphaModFix/>
          </a:blip>
          <a:srcRect b="0" l="0" r="0" t="0"/>
          <a:stretch/>
        </p:blipFill>
        <p:spPr>
          <a:xfrm>
            <a:off x="4006100" y="-580041"/>
            <a:ext cx="1124651" cy="2736999"/>
          </a:xfrm>
          <a:prstGeom prst="rect">
            <a:avLst/>
          </a:prstGeom>
          <a:noFill/>
          <a:ln>
            <a:noFill/>
          </a:ln>
        </p:spPr>
      </p:pic>
      <p:sp>
        <p:nvSpPr>
          <p:cNvPr id="106" name="Google Shape;106;p20"/>
          <p:cNvSpPr txBox="1"/>
          <p:nvPr/>
        </p:nvSpPr>
        <p:spPr>
          <a:xfrm>
            <a:off x="1221025" y="2262859"/>
            <a:ext cx="6694800" cy="205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Imagine a farmer</a:t>
            </a:r>
            <a:r>
              <a:rPr b="0" i="0" lang="en" sz="2400" u="none" cap="none" strike="noStrike">
                <a:solidFill>
                  <a:srgbClr val="414042"/>
                </a:solidFill>
                <a:latin typeface="Arial"/>
                <a:ea typeface="Arial"/>
                <a:cs typeface="Arial"/>
                <a:sym typeface="Arial"/>
              </a:rPr>
              <a:t> based in Sacramento, California buys an insurance agreement that protects them from extreme weather condition. If temperatures reach more than 100 degrees for 100 days, they get reimbursed 10,000 USD. </a:t>
            </a:r>
            <a:endParaRPr b="0" i="0" sz="2400" u="none" cap="none" strike="noStrike">
              <a:solidFill>
                <a:srgbClr val="414042"/>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pic>
        <p:nvPicPr>
          <p:cNvPr id="111" name="Google Shape;111;p21"/>
          <p:cNvPicPr preferRelativeResize="0"/>
          <p:nvPr/>
        </p:nvPicPr>
        <p:blipFill rotWithShape="1">
          <a:blip r:embed="rId3">
            <a:alphaModFix/>
          </a:blip>
          <a:srcRect b="0" l="0" r="0" t="0"/>
          <a:stretch/>
        </p:blipFill>
        <p:spPr>
          <a:xfrm>
            <a:off x="4006100" y="-392033"/>
            <a:ext cx="1124651" cy="2736999"/>
          </a:xfrm>
          <a:prstGeom prst="rect">
            <a:avLst/>
          </a:prstGeom>
          <a:noFill/>
          <a:ln>
            <a:noFill/>
          </a:ln>
        </p:spPr>
      </p:pic>
      <p:sp>
        <p:nvSpPr>
          <p:cNvPr id="112" name="Google Shape;112;p21"/>
          <p:cNvSpPr txBox="1"/>
          <p:nvPr/>
        </p:nvSpPr>
        <p:spPr>
          <a:xfrm>
            <a:off x="1342879" y="2450867"/>
            <a:ext cx="6475175" cy="1310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With manually-triggered contracts/ledgers</a:t>
            </a:r>
            <a:r>
              <a:rPr b="0" i="0" lang="en" sz="2400" u="none" cap="none" strike="noStrike">
                <a:solidFill>
                  <a:srgbClr val="414042"/>
                </a:solidFill>
                <a:latin typeface="Arial"/>
                <a:ea typeface="Arial"/>
                <a:cs typeface="Arial"/>
                <a:sym typeface="Arial"/>
              </a:rPr>
              <a:t> widely operated today, the insurer might find a way to back out of, procrastinate or dispute this agreement. </a:t>
            </a:r>
            <a:endParaRPr b="0" i="0" sz="2400" u="none" cap="none" strike="noStrike">
              <a:solidFill>
                <a:srgbClr val="414042"/>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3">
            <a:alphaModFix/>
          </a:blip>
          <a:srcRect b="0" l="0" r="0" t="0"/>
          <a:stretch/>
        </p:blipFill>
        <p:spPr>
          <a:xfrm>
            <a:off x="4006100" y="-563107"/>
            <a:ext cx="1124651" cy="2736999"/>
          </a:xfrm>
          <a:prstGeom prst="rect">
            <a:avLst/>
          </a:prstGeom>
          <a:noFill/>
          <a:ln>
            <a:noFill/>
          </a:ln>
        </p:spPr>
      </p:pic>
      <p:sp>
        <p:nvSpPr>
          <p:cNvPr id="118" name="Google Shape;118;p22"/>
          <p:cNvSpPr txBox="1"/>
          <p:nvPr/>
        </p:nvSpPr>
        <p:spPr>
          <a:xfrm>
            <a:off x="1152379" y="2279793"/>
            <a:ext cx="6839242" cy="205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If a Smart Contract is in place, </a:t>
            </a:r>
            <a:r>
              <a:rPr b="0" i="0" lang="en" sz="2400" u="none" cap="none" strike="noStrike">
                <a:solidFill>
                  <a:srgbClr val="414042"/>
                </a:solidFill>
                <a:latin typeface="Arial"/>
                <a:ea typeface="Arial"/>
                <a:cs typeface="Arial"/>
                <a:sym typeface="Arial"/>
              </a:rPr>
              <a:t>the script in the ledger would rule that on that 100th day of 100+ degrees, the 10,000 USD would be automatically withdrawn. With an automated process, like it or not, the insurer cannot back out. </a:t>
            </a:r>
            <a:endParaRPr b="0" i="0" sz="2400" u="none" cap="none" strike="noStrike">
              <a:solidFill>
                <a:srgbClr val="414042"/>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2" name="Shape 122"/>
        <p:cNvGrpSpPr/>
        <p:nvPr/>
      </p:nvGrpSpPr>
      <p:grpSpPr>
        <a:xfrm>
          <a:off x="0" y="0"/>
          <a:ext cx="0" cy="0"/>
          <a:chOff x="0" y="0"/>
          <a:chExt cx="0" cy="0"/>
        </a:xfrm>
      </p:grpSpPr>
      <p:sp>
        <p:nvSpPr>
          <p:cNvPr id="123" name="Google Shape;123;p23"/>
          <p:cNvSpPr txBox="1"/>
          <p:nvPr>
            <p:ph idx="4294967295" type="ctrTitle"/>
          </p:nvPr>
        </p:nvSpPr>
        <p:spPr>
          <a:xfrm>
            <a:off x="1222500" y="1401300"/>
            <a:ext cx="6699000" cy="2340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Myth Debunked: Blockchain ≠ Cryptocurrency</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4"/>
          <p:cNvSpPr txBox="1"/>
          <p:nvPr/>
        </p:nvSpPr>
        <p:spPr>
          <a:xfrm>
            <a:off x="2086950" y="2635558"/>
            <a:ext cx="4970100" cy="128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Cryptocurrency is an </a:t>
            </a:r>
            <a:r>
              <a:rPr b="1" i="0" lang="en" sz="2400" u="none" cap="none" strike="noStrike">
                <a:solidFill>
                  <a:srgbClr val="7AC62A"/>
                </a:solidFill>
                <a:latin typeface="Arial"/>
                <a:ea typeface="Arial"/>
                <a:cs typeface="Arial"/>
                <a:sym typeface="Arial"/>
              </a:rPr>
              <a:t>application that sits on top of blockchain</a:t>
            </a:r>
            <a:r>
              <a:rPr b="0" i="0" lang="en" sz="2400" u="none" cap="none" strike="noStrike">
                <a:solidFill>
                  <a:srgbClr val="414042"/>
                </a:solidFill>
                <a:latin typeface="Arial"/>
                <a:ea typeface="Arial"/>
                <a:cs typeface="Arial"/>
                <a:sym typeface="Arial"/>
              </a:rPr>
              <a:t>. </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Not the other way around.</a:t>
            </a:r>
            <a:endParaRPr b="0" i="0" sz="2400" u="none" cap="none" strike="noStrike">
              <a:solidFill>
                <a:srgbClr val="414042"/>
              </a:solidFill>
              <a:latin typeface="Arial"/>
              <a:ea typeface="Arial"/>
              <a:cs typeface="Arial"/>
              <a:sym typeface="Arial"/>
            </a:endParaRPr>
          </a:p>
        </p:txBody>
      </p:sp>
      <p:pic>
        <p:nvPicPr>
          <p:cNvPr id="129" name="Google Shape;129;p24"/>
          <p:cNvPicPr preferRelativeResize="0"/>
          <p:nvPr/>
        </p:nvPicPr>
        <p:blipFill rotWithShape="1">
          <a:blip r:embed="rId3">
            <a:alphaModFix/>
          </a:blip>
          <a:srcRect b="0" l="0" r="0" t="0"/>
          <a:stretch/>
        </p:blipFill>
        <p:spPr>
          <a:xfrm>
            <a:off x="4006100" y="-207317"/>
            <a:ext cx="1124651" cy="27369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 name="Shape 22"/>
        <p:cNvGrpSpPr/>
        <p:nvPr/>
      </p:nvGrpSpPr>
      <p:grpSpPr>
        <a:xfrm>
          <a:off x="0" y="0"/>
          <a:ext cx="0" cy="0"/>
          <a:chOff x="0" y="0"/>
          <a:chExt cx="0" cy="0"/>
        </a:xfrm>
      </p:grpSpPr>
      <p:sp>
        <p:nvSpPr>
          <p:cNvPr id="23" name="Google Shape;23;p7"/>
          <p:cNvSpPr txBox="1"/>
          <p:nvPr>
            <p:ph idx="4294967295" type="ctrTitle"/>
          </p:nvPr>
        </p:nvSpPr>
        <p:spPr>
          <a:xfrm>
            <a:off x="1222500" y="2109150"/>
            <a:ext cx="6699000" cy="925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Blockchain 101</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3" name="Shape 133"/>
        <p:cNvGrpSpPr/>
        <p:nvPr/>
      </p:nvGrpSpPr>
      <p:grpSpPr>
        <a:xfrm>
          <a:off x="0" y="0"/>
          <a:ext cx="0" cy="0"/>
          <a:chOff x="0" y="0"/>
          <a:chExt cx="0" cy="0"/>
        </a:xfrm>
      </p:grpSpPr>
      <p:sp>
        <p:nvSpPr>
          <p:cNvPr id="134" name="Google Shape;134;p25"/>
          <p:cNvSpPr txBox="1"/>
          <p:nvPr>
            <p:ph idx="4294967295" type="ctrTitle"/>
          </p:nvPr>
        </p:nvSpPr>
        <p:spPr>
          <a:xfrm>
            <a:off x="1222500" y="1401300"/>
            <a:ext cx="6699000" cy="2340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rPr>
              <a:t>Why Business</a:t>
            </a:r>
            <a:br>
              <a:rPr b="1" i="0" lang="en" sz="4800" u="none" cap="none" strike="noStrike">
                <a:solidFill>
                  <a:srgbClr val="FFFFFF"/>
                </a:solidFill>
              </a:rPr>
            </a:br>
            <a:r>
              <a:rPr b="1" i="0" lang="en" sz="4800" u="none" cap="none" strike="noStrike">
                <a:solidFill>
                  <a:srgbClr val="FFFFFF"/>
                </a:solidFill>
              </a:rPr>
              <a:t>Blockchain Technologies</a:t>
            </a:r>
            <a:endParaRPr b="1" i="0" sz="4800" u="none" cap="none" strike="noStrike">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6"/>
          <p:cNvSpPr txBox="1"/>
          <p:nvPr/>
        </p:nvSpPr>
        <p:spPr>
          <a:xfrm>
            <a:off x="2104650" y="2674284"/>
            <a:ext cx="4934700" cy="1311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942AFF"/>
                </a:solidFill>
                <a:latin typeface="Arial"/>
                <a:ea typeface="Arial"/>
                <a:cs typeface="Arial"/>
                <a:sym typeface="Arial"/>
              </a:rPr>
              <a:t>All over the global market</a:t>
            </a:r>
            <a:r>
              <a:rPr b="0" i="0" lang="en" sz="2400" u="none" cap="none" strike="noStrike">
                <a:solidFill>
                  <a:srgbClr val="414042"/>
                </a:solidFill>
                <a:latin typeface="Arial"/>
                <a:ea typeface="Arial"/>
                <a:cs typeface="Arial"/>
                <a:sym typeface="Arial"/>
              </a:rPr>
              <a:t> there are ledgers that organizations and individuals alike must trust.</a:t>
            </a:r>
            <a:endParaRPr b="0" i="0" sz="2400" u="none" cap="none" strike="noStrike">
              <a:solidFill>
                <a:srgbClr val="414042"/>
              </a:solidFill>
              <a:latin typeface="Arial"/>
              <a:ea typeface="Arial"/>
              <a:cs typeface="Arial"/>
              <a:sym typeface="Arial"/>
            </a:endParaRPr>
          </a:p>
        </p:txBody>
      </p:sp>
      <p:pic>
        <p:nvPicPr>
          <p:cNvPr id="140" name="Google Shape;140;p26"/>
          <p:cNvPicPr preferRelativeResize="0"/>
          <p:nvPr/>
        </p:nvPicPr>
        <p:blipFill rotWithShape="1">
          <a:blip r:embed="rId3">
            <a:alphaModFix/>
          </a:blip>
          <a:srcRect b="0" l="99" r="108" t="0"/>
          <a:stretch/>
        </p:blipFill>
        <p:spPr>
          <a:xfrm>
            <a:off x="4006100" y="-173716"/>
            <a:ext cx="1124651" cy="273699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7"/>
          <p:cNvSpPr txBox="1"/>
          <p:nvPr/>
        </p:nvSpPr>
        <p:spPr>
          <a:xfrm>
            <a:off x="707150" y="577100"/>
            <a:ext cx="5546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Early Adopter Industries</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146" name="Google Shape;146;p27"/>
          <p:cNvSpPr txBox="1"/>
          <p:nvPr/>
        </p:nvSpPr>
        <p:spPr>
          <a:xfrm>
            <a:off x="487638" y="2676900"/>
            <a:ext cx="25521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en" sz="1800" u="none" cap="none" strike="noStrike">
                <a:solidFill>
                  <a:srgbClr val="942AFF"/>
                </a:solidFill>
                <a:latin typeface="Arial"/>
                <a:ea typeface="Arial"/>
                <a:cs typeface="Arial"/>
                <a:sym typeface="Arial"/>
              </a:rPr>
              <a:t>Financial Services</a:t>
            </a:r>
            <a:endParaRPr b="0" i="0" sz="1800" u="none" cap="none" strike="noStrike">
              <a:solidFill>
                <a:srgbClr val="414042"/>
              </a:solidFill>
              <a:latin typeface="Arial"/>
              <a:ea typeface="Arial"/>
              <a:cs typeface="Arial"/>
              <a:sym typeface="Arial"/>
            </a:endParaRPr>
          </a:p>
        </p:txBody>
      </p:sp>
      <p:sp>
        <p:nvSpPr>
          <p:cNvPr id="147" name="Google Shape;147;p27"/>
          <p:cNvSpPr txBox="1"/>
          <p:nvPr/>
        </p:nvSpPr>
        <p:spPr>
          <a:xfrm>
            <a:off x="3306100" y="2676900"/>
            <a:ext cx="25521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942AFF"/>
                </a:solidFill>
                <a:latin typeface="Arial"/>
                <a:ea typeface="Arial"/>
                <a:cs typeface="Arial"/>
                <a:sym typeface="Arial"/>
              </a:rPr>
              <a:t>Supply Chain</a:t>
            </a:r>
            <a:endParaRPr b="1" i="0" sz="1800" u="none" cap="none" strike="noStrike">
              <a:solidFill>
                <a:srgbClr val="942A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p:txBody>
      </p:sp>
      <p:sp>
        <p:nvSpPr>
          <p:cNvPr id="148" name="Google Shape;148;p27"/>
          <p:cNvSpPr txBox="1"/>
          <p:nvPr/>
        </p:nvSpPr>
        <p:spPr>
          <a:xfrm>
            <a:off x="6398675" y="2676900"/>
            <a:ext cx="25521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942AFF"/>
                </a:solidFill>
                <a:latin typeface="Arial"/>
                <a:ea typeface="Arial"/>
                <a:cs typeface="Arial"/>
                <a:sym typeface="Arial"/>
              </a:rPr>
              <a:t>Healthcare</a:t>
            </a:r>
            <a:endParaRPr b="1" i="0" sz="1800" u="none" cap="none" strike="noStrike">
              <a:solidFill>
                <a:srgbClr val="942A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p:txBody>
      </p:sp>
      <p:pic>
        <p:nvPicPr>
          <p:cNvPr id="149" name="Google Shape;149;p27"/>
          <p:cNvPicPr preferRelativeResize="0"/>
          <p:nvPr/>
        </p:nvPicPr>
        <p:blipFill rotWithShape="1">
          <a:blip r:embed="rId3">
            <a:alphaModFix/>
          </a:blip>
          <a:srcRect b="0" l="0" r="0" t="0"/>
          <a:stretch/>
        </p:blipFill>
        <p:spPr>
          <a:xfrm>
            <a:off x="7325220" y="1977875"/>
            <a:ext cx="699011" cy="699026"/>
          </a:xfrm>
          <a:prstGeom prst="rect">
            <a:avLst/>
          </a:prstGeom>
          <a:noFill/>
          <a:ln>
            <a:noFill/>
          </a:ln>
        </p:spPr>
      </p:pic>
      <p:pic>
        <p:nvPicPr>
          <p:cNvPr id="150" name="Google Shape;150;p27"/>
          <p:cNvPicPr preferRelativeResize="0"/>
          <p:nvPr/>
        </p:nvPicPr>
        <p:blipFill rotWithShape="1">
          <a:blip r:embed="rId4">
            <a:alphaModFix/>
          </a:blip>
          <a:srcRect b="59" l="0" r="0" t="58"/>
          <a:stretch/>
        </p:blipFill>
        <p:spPr>
          <a:xfrm>
            <a:off x="4173988" y="1977875"/>
            <a:ext cx="701326" cy="699025"/>
          </a:xfrm>
          <a:prstGeom prst="rect">
            <a:avLst/>
          </a:prstGeom>
          <a:noFill/>
          <a:ln>
            <a:noFill/>
          </a:ln>
        </p:spPr>
      </p:pic>
      <p:pic>
        <p:nvPicPr>
          <p:cNvPr id="151" name="Google Shape;151;p27"/>
          <p:cNvPicPr preferRelativeResize="0"/>
          <p:nvPr/>
        </p:nvPicPr>
        <p:blipFill rotWithShape="1">
          <a:blip r:embed="rId5">
            <a:alphaModFix/>
          </a:blip>
          <a:srcRect b="59" l="0" r="0" t="58"/>
          <a:stretch/>
        </p:blipFill>
        <p:spPr>
          <a:xfrm>
            <a:off x="1396250" y="1977875"/>
            <a:ext cx="701326" cy="6990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55" name="Shape 155"/>
        <p:cNvGrpSpPr/>
        <p:nvPr/>
      </p:nvGrpSpPr>
      <p:grpSpPr>
        <a:xfrm>
          <a:off x="0" y="0"/>
          <a:ext cx="0" cy="0"/>
          <a:chOff x="0" y="0"/>
          <a:chExt cx="0" cy="0"/>
        </a:xfrm>
      </p:grpSpPr>
      <p:sp>
        <p:nvSpPr>
          <p:cNvPr id="156" name="Google Shape;156;p28"/>
          <p:cNvSpPr txBox="1"/>
          <p:nvPr>
            <p:ph idx="4294967295" type="ctrTitle"/>
          </p:nvPr>
        </p:nvSpPr>
        <p:spPr>
          <a:xfrm>
            <a:off x="1222500" y="1018950"/>
            <a:ext cx="6699000" cy="310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lang="en" sz="4800">
                <a:solidFill>
                  <a:srgbClr val="FFFFFF"/>
                </a:solidFill>
              </a:rPr>
              <a:t>TRUST:</a:t>
            </a:r>
            <a:endParaRPr b="1" sz="4800">
              <a:solidFill>
                <a:srgbClr val="FFFFFF"/>
              </a:solidFill>
            </a:endParaRPr>
          </a:p>
          <a:p>
            <a:pPr indent="0" lvl="0" marL="0" marR="0" rtl="0" algn="ctr">
              <a:lnSpc>
                <a:spcPct val="100000"/>
              </a:lnSpc>
              <a:spcBef>
                <a:spcPts val="0"/>
              </a:spcBef>
              <a:spcAft>
                <a:spcPts val="0"/>
              </a:spcAft>
              <a:buClr>
                <a:schemeClr val="dk1"/>
              </a:buClr>
              <a:buSzPts val="1100"/>
              <a:buFont typeface="Arial"/>
              <a:buNone/>
            </a:pPr>
            <a:r>
              <a:rPr b="1" lang="en" sz="4800">
                <a:solidFill>
                  <a:srgbClr val="FFFFFF"/>
                </a:solidFill>
              </a:rPr>
              <a:t>The Deciding Factor </a:t>
            </a:r>
            <a:endParaRPr b="1" sz="4800">
              <a:solidFill>
                <a:srgbClr val="FFFFFF"/>
              </a:solidFill>
            </a:endParaRPr>
          </a:p>
          <a:p>
            <a:pPr indent="0" lvl="0" marL="0" marR="0" rtl="0" algn="ctr">
              <a:lnSpc>
                <a:spcPct val="100000"/>
              </a:lnSpc>
              <a:spcBef>
                <a:spcPts val="0"/>
              </a:spcBef>
              <a:spcAft>
                <a:spcPts val="0"/>
              </a:spcAft>
              <a:buClr>
                <a:schemeClr val="dk1"/>
              </a:buClr>
              <a:buSzPts val="1100"/>
              <a:buFont typeface="Arial"/>
              <a:buNone/>
            </a:pPr>
            <a:r>
              <a:rPr b="1" lang="en" sz="4800">
                <a:solidFill>
                  <a:srgbClr val="FFFFFF"/>
                </a:solidFill>
              </a:rPr>
              <a:t>in Whether a Society Can Function</a:t>
            </a:r>
            <a:endParaRPr b="1" sz="4800">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pic>
        <p:nvPicPr>
          <p:cNvPr id="161" name="Google Shape;161;p29"/>
          <p:cNvPicPr preferRelativeResize="0"/>
          <p:nvPr/>
        </p:nvPicPr>
        <p:blipFill rotWithShape="1">
          <a:blip r:embed="rId3">
            <a:alphaModFix/>
          </a:blip>
          <a:srcRect b="0" l="0" r="0" t="0"/>
          <a:stretch/>
        </p:blipFill>
        <p:spPr>
          <a:xfrm>
            <a:off x="4009675" y="-763175"/>
            <a:ext cx="1124651" cy="2736999"/>
          </a:xfrm>
          <a:prstGeom prst="rect">
            <a:avLst/>
          </a:prstGeom>
          <a:noFill/>
          <a:ln>
            <a:noFill/>
          </a:ln>
        </p:spPr>
      </p:pic>
      <p:sp>
        <p:nvSpPr>
          <p:cNvPr id="162" name="Google Shape;162;p29"/>
          <p:cNvSpPr txBox="1"/>
          <p:nvPr/>
        </p:nvSpPr>
        <p:spPr>
          <a:xfrm>
            <a:off x="1079250" y="2079725"/>
            <a:ext cx="6985500" cy="2949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2400" u="none" cap="none" strike="noStrike">
                <a:solidFill>
                  <a:srgbClr val="74D1D6"/>
                </a:solidFill>
                <a:latin typeface="Arial"/>
                <a:ea typeface="Arial"/>
                <a:cs typeface="Arial"/>
                <a:sym typeface="Arial"/>
              </a:rPr>
              <a:t>The Need for Trust </a:t>
            </a:r>
            <a:endParaRPr b="1" i="0" sz="2400" u="none" cap="none" strike="noStrike">
              <a:solidFill>
                <a:srgbClr val="74D1D6"/>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The </a:t>
            </a:r>
            <a:r>
              <a:rPr b="0" i="1" lang="en" sz="2400" u="none" cap="none" strike="noStrike">
                <a:solidFill>
                  <a:srgbClr val="74D1D6"/>
                </a:solidFill>
                <a:latin typeface="Arial"/>
                <a:ea typeface="Arial"/>
                <a:cs typeface="Arial"/>
                <a:sym typeface="Arial"/>
              </a:rPr>
              <a:t>2018 Edelman Trust Barometer</a:t>
            </a:r>
            <a:r>
              <a:rPr b="0" i="0" lang="en" sz="2400" u="none" cap="none" strike="noStrike">
                <a:solidFill>
                  <a:srgbClr val="414042"/>
                </a:solidFill>
                <a:latin typeface="Arial"/>
                <a:ea typeface="Arial"/>
                <a:cs typeface="Arial"/>
                <a:sym typeface="Arial"/>
              </a:rPr>
              <a:t>, an annual survey of 33k people in 28 countries, reveals that the trust in key institutions continues to decline. For blockchain, 201</a:t>
            </a:r>
            <a:r>
              <a:rPr lang="en" sz="2400">
                <a:solidFill>
                  <a:srgbClr val="414042"/>
                </a:solidFill>
              </a:rPr>
              <a:t>9</a:t>
            </a:r>
            <a:r>
              <a:rPr b="0" i="0" lang="en" sz="2400" u="none" cap="none" strike="noStrike">
                <a:solidFill>
                  <a:srgbClr val="414042"/>
                </a:solidFill>
                <a:latin typeface="Arial"/>
                <a:ea typeface="Arial"/>
                <a:cs typeface="Arial"/>
                <a:sym typeface="Arial"/>
              </a:rPr>
              <a:t> needs to be the year of scale done well.</a:t>
            </a:r>
            <a:endParaRPr b="1" i="0" sz="2400" u="none" cap="none" strike="noStrike">
              <a:solidFill>
                <a:srgbClr val="74D1D6"/>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pic>
        <p:nvPicPr>
          <p:cNvPr id="167" name="Google Shape;167;p30"/>
          <p:cNvPicPr preferRelativeResize="0"/>
          <p:nvPr/>
        </p:nvPicPr>
        <p:blipFill rotWithShape="1">
          <a:blip r:embed="rId3">
            <a:alphaModFix/>
          </a:blip>
          <a:srcRect b="0" l="0" r="0" t="0"/>
          <a:stretch/>
        </p:blipFill>
        <p:spPr>
          <a:xfrm>
            <a:off x="4009674" y="-576182"/>
            <a:ext cx="1124651" cy="2736999"/>
          </a:xfrm>
          <a:prstGeom prst="rect">
            <a:avLst/>
          </a:prstGeom>
          <a:noFill/>
          <a:ln>
            <a:noFill/>
          </a:ln>
        </p:spPr>
      </p:pic>
      <p:sp>
        <p:nvSpPr>
          <p:cNvPr id="168" name="Google Shape;168;p30"/>
          <p:cNvSpPr txBox="1"/>
          <p:nvPr/>
        </p:nvSpPr>
        <p:spPr>
          <a:xfrm>
            <a:off x="1267499" y="2266718"/>
            <a:ext cx="6609000" cy="205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2400" u="none" cap="none" strike="noStrike">
                <a:solidFill>
                  <a:srgbClr val="74D1D6"/>
                </a:solidFill>
                <a:latin typeface="Arial"/>
                <a:ea typeface="Arial"/>
                <a:cs typeface="Arial"/>
                <a:sym typeface="Arial"/>
              </a:rPr>
              <a:t>Without trust, the system fails. </a:t>
            </a:r>
            <a:r>
              <a:rPr b="0" i="0" lang="en" sz="2400" u="none" cap="none" strike="noStrike">
                <a:solidFill>
                  <a:srgbClr val="414042"/>
                </a:solidFill>
                <a:latin typeface="Arial"/>
                <a:ea typeface="Arial"/>
                <a:cs typeface="Arial"/>
                <a:sym typeface="Arial"/>
              </a:rPr>
              <a:t>The onus is on businesses to prove that it is possible to act in the interest of shareholders and society alike and show that free markets can succeed for all if businesses work with the people.</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24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4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74D1D6"/>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1"/>
          <p:cNvSpPr txBox="1"/>
          <p:nvPr/>
        </p:nvSpPr>
        <p:spPr>
          <a:xfrm>
            <a:off x="663050" y="1222050"/>
            <a:ext cx="4580400" cy="269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The Trust Protocol</a:t>
            </a:r>
            <a:endParaRPr b="1" i="0" sz="24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The way internet technologies tend to get developed is a partnership between three organizations: standards, global governance and implementors, like Hyperledger. </a:t>
            </a:r>
            <a:endParaRPr b="0" i="0" sz="2400" u="none" cap="none" strike="noStrike">
              <a:solidFill>
                <a:srgbClr val="414042"/>
              </a:solidFill>
              <a:latin typeface="Arial"/>
              <a:ea typeface="Arial"/>
              <a:cs typeface="Arial"/>
              <a:sym typeface="Arial"/>
            </a:endParaRPr>
          </a:p>
        </p:txBody>
      </p:sp>
      <p:pic>
        <p:nvPicPr>
          <p:cNvPr id="174" name="Google Shape;174;p31"/>
          <p:cNvPicPr preferRelativeResize="0"/>
          <p:nvPr/>
        </p:nvPicPr>
        <p:blipFill rotWithShape="1">
          <a:blip r:embed="rId3">
            <a:alphaModFix/>
          </a:blip>
          <a:srcRect b="0" l="0" r="0" t="0"/>
          <a:stretch/>
        </p:blipFill>
        <p:spPr>
          <a:xfrm>
            <a:off x="5243450" y="963049"/>
            <a:ext cx="3187875" cy="321740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8" name="Shape 178"/>
        <p:cNvGrpSpPr/>
        <p:nvPr/>
      </p:nvGrpSpPr>
      <p:grpSpPr>
        <a:xfrm>
          <a:off x="0" y="0"/>
          <a:ext cx="0" cy="0"/>
          <a:chOff x="0" y="0"/>
          <a:chExt cx="0" cy="0"/>
        </a:xfrm>
      </p:grpSpPr>
      <p:pic>
        <p:nvPicPr>
          <p:cNvPr id="179" name="Google Shape;179;p32"/>
          <p:cNvPicPr preferRelativeResize="0"/>
          <p:nvPr/>
        </p:nvPicPr>
        <p:blipFill rotWithShape="1">
          <a:blip r:embed="rId4">
            <a:alphaModFix/>
          </a:blip>
          <a:srcRect b="0" l="0" r="0" t="0"/>
          <a:stretch/>
        </p:blipFill>
        <p:spPr>
          <a:xfrm>
            <a:off x="1874810" y="1928538"/>
            <a:ext cx="5394372" cy="11338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33"/>
          <p:cNvSpPr txBox="1"/>
          <p:nvPr/>
        </p:nvSpPr>
        <p:spPr>
          <a:xfrm>
            <a:off x="2104650" y="2444617"/>
            <a:ext cx="4934700" cy="1685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AC62A"/>
                </a:solidFill>
                <a:latin typeface="Arial"/>
                <a:ea typeface="Arial"/>
                <a:cs typeface="Arial"/>
                <a:sym typeface="Arial"/>
              </a:rPr>
              <a:t>Introducing Hyperledger</a:t>
            </a:r>
            <a:endParaRPr b="1" i="0" sz="24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en" sz="2400" u="none" cap="none" strike="noStrike">
                <a:solidFill>
                  <a:srgbClr val="414042"/>
                </a:solidFill>
                <a:latin typeface="Arial"/>
                <a:ea typeface="Arial"/>
                <a:cs typeface="Arial"/>
                <a:sym typeface="Arial"/>
              </a:rPr>
              <a:t>A global, cross-industry consortium of communities advancing business blockchain technologies.</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414042"/>
              </a:solidFill>
              <a:latin typeface="Arial"/>
              <a:ea typeface="Arial"/>
              <a:cs typeface="Arial"/>
              <a:sym typeface="Arial"/>
            </a:endParaRPr>
          </a:p>
        </p:txBody>
      </p:sp>
      <p:pic>
        <p:nvPicPr>
          <p:cNvPr id="185" name="Google Shape;185;p33"/>
          <p:cNvPicPr preferRelativeResize="0"/>
          <p:nvPr/>
        </p:nvPicPr>
        <p:blipFill rotWithShape="1">
          <a:blip r:embed="rId3">
            <a:alphaModFix/>
          </a:blip>
          <a:srcRect b="0" l="0" r="0" t="0"/>
          <a:stretch/>
        </p:blipFill>
        <p:spPr>
          <a:xfrm>
            <a:off x="4006100" y="-403383"/>
            <a:ext cx="1124651" cy="27369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9" name="Shape 189"/>
        <p:cNvGrpSpPr/>
        <p:nvPr/>
      </p:nvGrpSpPr>
      <p:grpSpPr>
        <a:xfrm>
          <a:off x="0" y="0"/>
          <a:ext cx="0" cy="0"/>
          <a:chOff x="0" y="0"/>
          <a:chExt cx="0" cy="0"/>
        </a:xfrm>
      </p:grpSpPr>
      <p:sp>
        <p:nvSpPr>
          <p:cNvPr id="190" name="Google Shape;190;p34"/>
          <p:cNvSpPr txBox="1"/>
          <p:nvPr>
            <p:ph idx="4294967295" type="ctrTitle"/>
          </p:nvPr>
        </p:nvSpPr>
        <p:spPr>
          <a:xfrm>
            <a:off x="1222500" y="1271000"/>
            <a:ext cx="6699000" cy="896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Hosted by</a:t>
            </a:r>
            <a:endParaRPr b="1" i="0" sz="4800" u="none" cap="none" strike="noStrike">
              <a:solidFill>
                <a:srgbClr val="FFFFFF"/>
              </a:solidFill>
              <a:latin typeface="Arial"/>
              <a:ea typeface="Arial"/>
              <a:cs typeface="Arial"/>
              <a:sym typeface="Arial"/>
            </a:endParaRPr>
          </a:p>
        </p:txBody>
      </p:sp>
      <p:pic>
        <p:nvPicPr>
          <p:cNvPr id="191" name="Google Shape;191;p34"/>
          <p:cNvPicPr preferRelativeResize="0"/>
          <p:nvPr/>
        </p:nvPicPr>
        <p:blipFill rotWithShape="1">
          <a:blip r:embed="rId4">
            <a:alphaModFix/>
          </a:blip>
          <a:srcRect b="0" l="0" r="0" t="0"/>
          <a:stretch/>
        </p:blipFill>
        <p:spPr>
          <a:xfrm>
            <a:off x="2792875" y="2387650"/>
            <a:ext cx="3558251" cy="1169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7" name="Shape 27"/>
        <p:cNvGrpSpPr/>
        <p:nvPr/>
      </p:nvGrpSpPr>
      <p:grpSpPr>
        <a:xfrm>
          <a:off x="0" y="0"/>
          <a:ext cx="0" cy="0"/>
          <a:chOff x="0" y="0"/>
          <a:chExt cx="0" cy="0"/>
        </a:xfrm>
      </p:grpSpPr>
      <p:sp>
        <p:nvSpPr>
          <p:cNvPr id="28" name="Google Shape;28;p8"/>
          <p:cNvSpPr txBox="1"/>
          <p:nvPr>
            <p:ph idx="4294967295" type="ctrTitle"/>
          </p:nvPr>
        </p:nvSpPr>
        <p:spPr>
          <a:xfrm>
            <a:off x="1222500" y="1763250"/>
            <a:ext cx="6699000" cy="1617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What are Blockchain Technologies?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pic>
        <p:nvPicPr>
          <p:cNvPr id="196" name="Google Shape;196;p35"/>
          <p:cNvPicPr preferRelativeResize="0"/>
          <p:nvPr/>
        </p:nvPicPr>
        <p:blipFill rotWithShape="1">
          <a:blip r:embed="rId3">
            <a:alphaModFix/>
          </a:blip>
          <a:srcRect b="0" l="0" r="0" t="0"/>
          <a:stretch/>
        </p:blipFill>
        <p:spPr>
          <a:xfrm>
            <a:off x="4006100" y="-750326"/>
            <a:ext cx="1124651" cy="2736999"/>
          </a:xfrm>
          <a:prstGeom prst="rect">
            <a:avLst/>
          </a:prstGeom>
          <a:noFill/>
          <a:ln>
            <a:noFill/>
          </a:ln>
        </p:spPr>
      </p:pic>
      <p:sp>
        <p:nvSpPr>
          <p:cNvPr id="197" name="Google Shape;197;p35"/>
          <p:cNvSpPr txBox="1"/>
          <p:nvPr/>
        </p:nvSpPr>
        <p:spPr>
          <a:xfrm>
            <a:off x="983955" y="2068099"/>
            <a:ext cx="7167325" cy="281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Dedicated to building sustainable ecosystems around open source projects, The Linux Foundation is working with the global technology community to solve the world’s hardest problems through open source and </a:t>
            </a:r>
            <a:r>
              <a:rPr b="1" i="0" lang="en" sz="2400" u="none" cap="none" strike="noStrike">
                <a:solidFill>
                  <a:srgbClr val="942AFF"/>
                </a:solidFill>
                <a:latin typeface="Arial"/>
                <a:ea typeface="Arial"/>
                <a:cs typeface="Arial"/>
                <a:sym typeface="Arial"/>
              </a:rPr>
              <a:t>creating the largest shared technology investment in history. </a:t>
            </a:r>
            <a:endParaRPr b="0" i="0" sz="2400" u="none" cap="none" strike="noStrike">
              <a:solidFill>
                <a:srgbClr val="942AFF"/>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pic>
        <p:nvPicPr>
          <p:cNvPr id="202" name="Google Shape;202;p36"/>
          <p:cNvPicPr preferRelativeResize="0"/>
          <p:nvPr/>
        </p:nvPicPr>
        <p:blipFill rotWithShape="1">
          <a:blip r:embed="rId3">
            <a:alphaModFix/>
          </a:blip>
          <a:srcRect b="0" l="0" r="0" t="0"/>
          <a:stretch/>
        </p:blipFill>
        <p:spPr>
          <a:xfrm>
            <a:off x="1484325" y="3599646"/>
            <a:ext cx="1614699" cy="860425"/>
          </a:xfrm>
          <a:prstGeom prst="rect">
            <a:avLst/>
          </a:prstGeom>
          <a:noFill/>
          <a:ln>
            <a:noFill/>
          </a:ln>
        </p:spPr>
      </p:pic>
      <p:pic>
        <p:nvPicPr>
          <p:cNvPr id="203" name="Google Shape;203;p36"/>
          <p:cNvPicPr preferRelativeResize="0"/>
          <p:nvPr/>
        </p:nvPicPr>
        <p:blipFill rotWithShape="1">
          <a:blip r:embed="rId4">
            <a:alphaModFix/>
          </a:blip>
          <a:srcRect b="0" l="0" r="0" t="0"/>
          <a:stretch/>
        </p:blipFill>
        <p:spPr>
          <a:xfrm>
            <a:off x="4006100" y="-649667"/>
            <a:ext cx="1124651" cy="2736999"/>
          </a:xfrm>
          <a:prstGeom prst="rect">
            <a:avLst/>
          </a:prstGeom>
          <a:noFill/>
          <a:ln>
            <a:noFill/>
          </a:ln>
        </p:spPr>
      </p:pic>
      <p:sp>
        <p:nvSpPr>
          <p:cNvPr id="204" name="Google Shape;204;p36"/>
          <p:cNvSpPr txBox="1"/>
          <p:nvPr/>
        </p:nvSpPr>
        <p:spPr>
          <a:xfrm>
            <a:off x="1221025" y="2201333"/>
            <a:ext cx="6694800" cy="99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Some of the game-changing initiatives hosted by The Linux Foundation include:</a:t>
            </a:r>
            <a:endParaRPr b="0" i="0" sz="2400" u="none" cap="none" strike="noStrike">
              <a:solidFill>
                <a:srgbClr val="942AFF"/>
              </a:solidFill>
              <a:latin typeface="Arial"/>
              <a:ea typeface="Arial"/>
              <a:cs typeface="Arial"/>
              <a:sym typeface="Arial"/>
            </a:endParaRPr>
          </a:p>
        </p:txBody>
      </p:sp>
      <p:pic>
        <p:nvPicPr>
          <p:cNvPr id="205" name="Google Shape;205;p36"/>
          <p:cNvPicPr preferRelativeResize="0"/>
          <p:nvPr/>
        </p:nvPicPr>
        <p:blipFill rotWithShape="1">
          <a:blip r:embed="rId5">
            <a:alphaModFix/>
          </a:blip>
          <a:srcRect b="0" l="0" r="0" t="0"/>
          <a:stretch/>
        </p:blipFill>
        <p:spPr>
          <a:xfrm>
            <a:off x="5416111" y="3807795"/>
            <a:ext cx="1188300" cy="444000"/>
          </a:xfrm>
          <a:prstGeom prst="rect">
            <a:avLst/>
          </a:prstGeom>
          <a:noFill/>
          <a:ln>
            <a:noFill/>
          </a:ln>
        </p:spPr>
      </p:pic>
      <p:pic>
        <p:nvPicPr>
          <p:cNvPr id="206" name="Google Shape;206;p36"/>
          <p:cNvPicPr preferRelativeResize="0"/>
          <p:nvPr/>
        </p:nvPicPr>
        <p:blipFill rotWithShape="1">
          <a:blip r:embed="rId6">
            <a:alphaModFix/>
          </a:blip>
          <a:srcRect b="0" l="0" r="0" t="0"/>
          <a:stretch/>
        </p:blipFill>
        <p:spPr>
          <a:xfrm>
            <a:off x="6757761" y="3838331"/>
            <a:ext cx="785400" cy="383100"/>
          </a:xfrm>
          <a:prstGeom prst="rect">
            <a:avLst/>
          </a:prstGeom>
          <a:noFill/>
          <a:ln>
            <a:noFill/>
          </a:ln>
        </p:spPr>
      </p:pic>
      <p:pic>
        <p:nvPicPr>
          <p:cNvPr id="207" name="Google Shape;207;p36"/>
          <p:cNvPicPr preferRelativeResize="0"/>
          <p:nvPr/>
        </p:nvPicPr>
        <p:blipFill rotWithShape="1">
          <a:blip r:embed="rId7">
            <a:alphaModFix/>
          </a:blip>
          <a:srcRect b="0" l="0" r="0" t="0"/>
          <a:stretch/>
        </p:blipFill>
        <p:spPr>
          <a:xfrm>
            <a:off x="6604411" y="3253192"/>
            <a:ext cx="884172" cy="388512"/>
          </a:xfrm>
          <a:prstGeom prst="rect">
            <a:avLst/>
          </a:prstGeom>
          <a:noFill/>
          <a:ln>
            <a:noFill/>
          </a:ln>
        </p:spPr>
      </p:pic>
      <p:pic>
        <p:nvPicPr>
          <p:cNvPr id="208" name="Google Shape;208;p36"/>
          <p:cNvPicPr preferRelativeResize="0"/>
          <p:nvPr/>
        </p:nvPicPr>
        <p:blipFill rotWithShape="1">
          <a:blip r:embed="rId8">
            <a:alphaModFix/>
          </a:blip>
          <a:srcRect b="0" l="0" r="0" t="0"/>
          <a:stretch/>
        </p:blipFill>
        <p:spPr>
          <a:xfrm>
            <a:off x="5359839" y="3220476"/>
            <a:ext cx="1001679" cy="453946"/>
          </a:xfrm>
          <a:prstGeom prst="rect">
            <a:avLst/>
          </a:prstGeom>
          <a:noFill/>
          <a:ln>
            <a:noFill/>
          </a:ln>
        </p:spPr>
      </p:pic>
      <p:pic>
        <p:nvPicPr>
          <p:cNvPr id="209" name="Google Shape;209;p36"/>
          <p:cNvPicPr preferRelativeResize="0"/>
          <p:nvPr/>
        </p:nvPicPr>
        <p:blipFill rotWithShape="1">
          <a:blip r:embed="rId9">
            <a:alphaModFix/>
          </a:blip>
          <a:srcRect b="0" l="0" r="0" t="0"/>
          <a:stretch/>
        </p:blipFill>
        <p:spPr>
          <a:xfrm>
            <a:off x="3021472" y="3825926"/>
            <a:ext cx="899400" cy="408000"/>
          </a:xfrm>
          <a:prstGeom prst="rect">
            <a:avLst/>
          </a:prstGeom>
          <a:noFill/>
          <a:ln>
            <a:noFill/>
          </a:ln>
        </p:spPr>
      </p:pic>
      <p:pic>
        <p:nvPicPr>
          <p:cNvPr id="210" name="Google Shape;210;p36"/>
          <p:cNvPicPr preferRelativeResize="0"/>
          <p:nvPr/>
        </p:nvPicPr>
        <p:blipFill rotWithShape="1">
          <a:blip r:embed="rId10">
            <a:alphaModFix/>
          </a:blip>
          <a:srcRect b="0" l="0" r="0" t="0"/>
          <a:stretch/>
        </p:blipFill>
        <p:spPr>
          <a:xfrm>
            <a:off x="7700775" y="3200710"/>
            <a:ext cx="643703" cy="493478"/>
          </a:xfrm>
          <a:prstGeom prst="rect">
            <a:avLst/>
          </a:prstGeom>
          <a:noFill/>
          <a:ln>
            <a:noFill/>
          </a:ln>
        </p:spPr>
      </p:pic>
      <p:pic>
        <p:nvPicPr>
          <p:cNvPr id="211" name="Google Shape;211;p36"/>
          <p:cNvPicPr preferRelativeResize="0"/>
          <p:nvPr/>
        </p:nvPicPr>
        <p:blipFill rotWithShape="1">
          <a:blip r:embed="rId11">
            <a:alphaModFix/>
          </a:blip>
          <a:srcRect b="0" l="0" r="0" t="0"/>
          <a:stretch/>
        </p:blipFill>
        <p:spPr>
          <a:xfrm>
            <a:off x="2980021" y="3274867"/>
            <a:ext cx="892896" cy="345162"/>
          </a:xfrm>
          <a:prstGeom prst="rect">
            <a:avLst/>
          </a:prstGeom>
          <a:noFill/>
          <a:ln>
            <a:noFill/>
          </a:ln>
        </p:spPr>
      </p:pic>
      <p:pic>
        <p:nvPicPr>
          <p:cNvPr id="212" name="Google Shape;212;p36"/>
          <p:cNvPicPr preferRelativeResize="0"/>
          <p:nvPr/>
        </p:nvPicPr>
        <p:blipFill rotWithShape="1">
          <a:blip r:embed="rId12">
            <a:alphaModFix/>
          </a:blip>
          <a:srcRect b="0" l="0" r="0" t="0"/>
          <a:stretch/>
        </p:blipFill>
        <p:spPr>
          <a:xfrm>
            <a:off x="1803218" y="3247194"/>
            <a:ext cx="883354" cy="400508"/>
          </a:xfrm>
          <a:prstGeom prst="rect">
            <a:avLst/>
          </a:prstGeom>
          <a:noFill/>
          <a:ln>
            <a:noFill/>
          </a:ln>
        </p:spPr>
      </p:pic>
      <p:pic>
        <p:nvPicPr>
          <p:cNvPr id="213" name="Google Shape;213;p36"/>
          <p:cNvPicPr preferRelativeResize="0"/>
          <p:nvPr/>
        </p:nvPicPr>
        <p:blipFill rotWithShape="1">
          <a:blip r:embed="rId13">
            <a:alphaModFix/>
          </a:blip>
          <a:srcRect b="0" l="0" r="0" t="0"/>
          <a:stretch/>
        </p:blipFill>
        <p:spPr>
          <a:xfrm>
            <a:off x="4166396" y="3238606"/>
            <a:ext cx="921523" cy="417684"/>
          </a:xfrm>
          <a:prstGeom prst="rect">
            <a:avLst/>
          </a:prstGeom>
          <a:noFill/>
          <a:ln>
            <a:noFill/>
          </a:ln>
        </p:spPr>
      </p:pic>
      <p:pic>
        <p:nvPicPr>
          <p:cNvPr id="214" name="Google Shape;214;p36"/>
          <p:cNvPicPr preferRelativeResize="0"/>
          <p:nvPr/>
        </p:nvPicPr>
        <p:blipFill rotWithShape="1">
          <a:blip r:embed="rId14">
            <a:alphaModFix/>
          </a:blip>
          <a:srcRect b="0" l="0" r="0" t="0"/>
          <a:stretch/>
        </p:blipFill>
        <p:spPr>
          <a:xfrm>
            <a:off x="882524" y="3244059"/>
            <a:ext cx="732038" cy="406779"/>
          </a:xfrm>
          <a:prstGeom prst="rect">
            <a:avLst/>
          </a:prstGeom>
          <a:noFill/>
          <a:ln>
            <a:noFill/>
          </a:ln>
        </p:spPr>
      </p:pic>
      <p:pic>
        <p:nvPicPr>
          <p:cNvPr id="215" name="Google Shape;215;p36"/>
          <p:cNvPicPr preferRelativeResize="0"/>
          <p:nvPr/>
        </p:nvPicPr>
        <p:blipFill rotWithShape="1">
          <a:blip r:embed="rId15">
            <a:alphaModFix/>
          </a:blip>
          <a:srcRect b="0" l="0" r="0" t="0"/>
          <a:stretch/>
        </p:blipFill>
        <p:spPr>
          <a:xfrm>
            <a:off x="4148556" y="3799207"/>
            <a:ext cx="1017300" cy="461400"/>
          </a:xfrm>
          <a:prstGeom prst="rect">
            <a:avLst/>
          </a:prstGeom>
          <a:noFill/>
          <a:ln>
            <a:noFill/>
          </a:ln>
        </p:spPr>
      </p:pic>
      <p:pic>
        <p:nvPicPr>
          <p:cNvPr id="216" name="Google Shape;216;p36"/>
          <p:cNvPicPr preferRelativeResize="0"/>
          <p:nvPr/>
        </p:nvPicPr>
        <p:blipFill rotWithShape="1">
          <a:blip r:embed="rId16">
            <a:alphaModFix/>
          </a:blip>
          <a:srcRect b="0" l="0" r="20929" t="0"/>
          <a:stretch/>
        </p:blipFill>
        <p:spPr>
          <a:xfrm>
            <a:off x="7586401" y="3804660"/>
            <a:ext cx="785748" cy="450401"/>
          </a:xfrm>
          <a:prstGeom prst="rect">
            <a:avLst/>
          </a:prstGeom>
          <a:noFill/>
          <a:ln>
            <a:noFill/>
          </a:ln>
        </p:spPr>
      </p:pic>
      <p:pic>
        <p:nvPicPr>
          <p:cNvPr id="217" name="Google Shape;217;p36"/>
          <p:cNvPicPr preferRelativeResize="0"/>
          <p:nvPr/>
        </p:nvPicPr>
        <p:blipFill rotWithShape="1">
          <a:blip r:embed="rId17">
            <a:alphaModFix/>
          </a:blip>
          <a:srcRect b="0" l="0" r="0" t="0"/>
          <a:stretch/>
        </p:blipFill>
        <p:spPr>
          <a:xfrm>
            <a:off x="882525" y="3815294"/>
            <a:ext cx="643699" cy="42911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1" name="Shape 221"/>
        <p:cNvGrpSpPr/>
        <p:nvPr/>
      </p:nvGrpSpPr>
      <p:grpSpPr>
        <a:xfrm>
          <a:off x="0" y="0"/>
          <a:ext cx="0" cy="0"/>
          <a:chOff x="0" y="0"/>
          <a:chExt cx="0" cy="0"/>
        </a:xfrm>
      </p:grpSpPr>
      <p:sp>
        <p:nvSpPr>
          <p:cNvPr id="222" name="Google Shape;222;p37"/>
          <p:cNvSpPr txBox="1"/>
          <p:nvPr>
            <p:ph idx="4294967295" type="ctrTitle"/>
          </p:nvPr>
        </p:nvSpPr>
        <p:spPr>
          <a:xfrm>
            <a:off x="1222500" y="1745400"/>
            <a:ext cx="6699000" cy="165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The Hyperledger Genesis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pic>
        <p:nvPicPr>
          <p:cNvPr id="227" name="Google Shape;227;p38"/>
          <p:cNvPicPr preferRelativeResize="0"/>
          <p:nvPr/>
        </p:nvPicPr>
        <p:blipFill rotWithShape="1">
          <a:blip r:embed="rId3">
            <a:alphaModFix/>
          </a:blip>
          <a:srcRect b="0" l="99" r="108" t="0"/>
          <a:stretch/>
        </p:blipFill>
        <p:spPr>
          <a:xfrm>
            <a:off x="4006100" y="0"/>
            <a:ext cx="1124651" cy="2736999"/>
          </a:xfrm>
          <a:prstGeom prst="rect">
            <a:avLst/>
          </a:prstGeom>
          <a:noFill/>
          <a:ln>
            <a:noFill/>
          </a:ln>
        </p:spPr>
      </p:pic>
      <p:sp>
        <p:nvSpPr>
          <p:cNvPr id="228" name="Google Shape;228;p38"/>
          <p:cNvSpPr txBox="1"/>
          <p:nvPr/>
        </p:nvSpPr>
        <p:spPr>
          <a:xfrm>
            <a:off x="1221025" y="2842900"/>
            <a:ext cx="6694800" cy="946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74D1D6"/>
                </a:solidFill>
                <a:latin typeface="Arial"/>
                <a:ea typeface="Arial"/>
                <a:cs typeface="Arial"/>
                <a:sym typeface="Arial"/>
              </a:rPr>
              <a:t>This technology </a:t>
            </a:r>
            <a:r>
              <a:rPr b="0" i="0" lang="en" sz="2400" u="none" cap="none" strike="noStrike">
                <a:solidFill>
                  <a:srgbClr val="414042"/>
                </a:solidFill>
                <a:latin typeface="Arial"/>
                <a:ea typeface="Arial"/>
                <a:cs typeface="Arial"/>
                <a:sym typeface="Arial"/>
              </a:rPr>
              <a:t>is young. </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It is still early days. </a:t>
            </a:r>
            <a:endParaRPr b="0" i="0" sz="2400" u="none" cap="none" strike="noStrike">
              <a:solidFill>
                <a:srgbClr val="414042"/>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2" name="Shape 232"/>
        <p:cNvGrpSpPr/>
        <p:nvPr/>
      </p:nvGrpSpPr>
      <p:grpSpPr>
        <a:xfrm>
          <a:off x="0" y="0"/>
          <a:ext cx="0" cy="0"/>
          <a:chOff x="0" y="0"/>
          <a:chExt cx="0" cy="0"/>
        </a:xfrm>
      </p:grpSpPr>
      <p:sp>
        <p:nvSpPr>
          <p:cNvPr id="233" name="Google Shape;233;p39"/>
          <p:cNvSpPr txBox="1"/>
          <p:nvPr>
            <p:ph idx="4294967295" type="ctrTitle"/>
          </p:nvPr>
        </p:nvSpPr>
        <p:spPr>
          <a:xfrm>
            <a:off x="1222500" y="1745400"/>
            <a:ext cx="6699000" cy="165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Hyperledger Momentum</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40"/>
          <p:cNvSpPr txBox="1"/>
          <p:nvPr/>
        </p:nvSpPr>
        <p:spPr>
          <a:xfrm>
            <a:off x="755650" y="1538355"/>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rPr>
              <a:t>4</a:t>
            </a:r>
            <a:r>
              <a:rPr b="1" lang="en" sz="3000">
                <a:solidFill>
                  <a:srgbClr val="942AFF"/>
                </a:solidFill>
              </a:rPr>
              <a:t> </a:t>
            </a:r>
            <a:endParaRPr b="1" sz="3000">
              <a:solidFill>
                <a:srgbClr val="942AFF"/>
              </a:solidFill>
            </a:endParaRPr>
          </a:p>
          <a:p>
            <a:pPr indent="0" lvl="0" marL="0" rtl="0" algn="ctr">
              <a:spcBef>
                <a:spcPts val="0"/>
              </a:spcBef>
              <a:spcAft>
                <a:spcPts val="0"/>
              </a:spcAft>
              <a:buNone/>
            </a:pPr>
            <a:r>
              <a:rPr lang="en" sz="1100">
                <a:solidFill>
                  <a:srgbClr val="414042"/>
                </a:solidFill>
              </a:rPr>
              <a:t>Years Since Launch</a:t>
            </a:r>
            <a:endParaRPr sz="1100">
              <a:solidFill>
                <a:srgbClr val="414042"/>
              </a:solidFill>
            </a:endParaRPr>
          </a:p>
        </p:txBody>
      </p:sp>
      <p:sp>
        <p:nvSpPr>
          <p:cNvPr id="239" name="Google Shape;239;p40"/>
          <p:cNvSpPr txBox="1"/>
          <p:nvPr/>
        </p:nvSpPr>
        <p:spPr>
          <a:xfrm>
            <a:off x="2724531" y="1538355"/>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latin typeface="Proxima Nova"/>
                <a:ea typeface="Proxima Nova"/>
                <a:cs typeface="Proxima Nova"/>
                <a:sym typeface="Proxima Nova"/>
              </a:rPr>
              <a:t>15</a:t>
            </a:r>
            <a:br>
              <a:rPr lang="en" sz="3000">
                <a:solidFill>
                  <a:srgbClr val="942AFF"/>
                </a:solidFill>
                <a:latin typeface="Proxima Nova"/>
                <a:ea typeface="Proxima Nova"/>
                <a:cs typeface="Proxima Nova"/>
                <a:sym typeface="Proxima Nova"/>
              </a:rPr>
            </a:br>
            <a:r>
              <a:rPr lang="en" sz="1100">
                <a:solidFill>
                  <a:srgbClr val="414042"/>
                </a:solidFill>
                <a:latin typeface="Proxima Nova"/>
                <a:ea typeface="Proxima Nova"/>
                <a:cs typeface="Proxima Nova"/>
                <a:sym typeface="Proxima Nova"/>
              </a:rPr>
              <a:t>Projects</a:t>
            </a:r>
            <a:endParaRPr sz="1100">
              <a:solidFill>
                <a:srgbClr val="414042"/>
              </a:solidFill>
            </a:endParaRPr>
          </a:p>
        </p:txBody>
      </p:sp>
      <p:sp>
        <p:nvSpPr>
          <p:cNvPr id="240" name="Google Shape;240;p40"/>
          <p:cNvSpPr txBox="1"/>
          <p:nvPr/>
        </p:nvSpPr>
        <p:spPr>
          <a:xfrm>
            <a:off x="4675202" y="1538355"/>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latin typeface="Proxima Nova"/>
                <a:ea typeface="Proxima Nova"/>
                <a:cs typeface="Proxima Nova"/>
                <a:sym typeface="Proxima Nova"/>
              </a:rPr>
              <a:t>3</a:t>
            </a:r>
            <a:r>
              <a:rPr lang="en"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latin typeface="Proxima Nova"/>
                <a:ea typeface="Proxima Nova"/>
                <a:cs typeface="Proxima Nova"/>
                <a:sym typeface="Proxima Nova"/>
              </a:rPr>
              <a:t>1.0 Production Releases</a:t>
            </a:r>
            <a:endParaRPr sz="1100">
              <a:solidFill>
                <a:srgbClr val="414042"/>
              </a:solidFill>
            </a:endParaRPr>
          </a:p>
        </p:txBody>
      </p:sp>
      <p:sp>
        <p:nvSpPr>
          <p:cNvPr id="241" name="Google Shape;241;p40"/>
          <p:cNvSpPr txBox="1"/>
          <p:nvPr/>
        </p:nvSpPr>
        <p:spPr>
          <a:xfrm>
            <a:off x="755650" y="3333414"/>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rPr>
              <a:t>14</a:t>
            </a:r>
            <a:r>
              <a:rPr lang="en"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rPr>
              <a:t>Active Community Working Groups &amp; SIGs</a:t>
            </a:r>
            <a:endParaRPr sz="1100">
              <a:solidFill>
                <a:srgbClr val="414042"/>
              </a:solidFill>
            </a:endParaRPr>
          </a:p>
        </p:txBody>
      </p:sp>
      <p:sp>
        <p:nvSpPr>
          <p:cNvPr id="242" name="Google Shape;242;p40"/>
          <p:cNvSpPr txBox="1"/>
          <p:nvPr/>
        </p:nvSpPr>
        <p:spPr>
          <a:xfrm>
            <a:off x="2724531" y="3333414"/>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rPr>
              <a:t>170+</a:t>
            </a:r>
            <a:r>
              <a:rPr lang="en"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rPr>
              <a:t>Meetups Worldwide</a:t>
            </a:r>
            <a:endParaRPr sz="1100">
              <a:solidFill>
                <a:srgbClr val="414042"/>
              </a:solidFill>
            </a:endParaRPr>
          </a:p>
        </p:txBody>
      </p:sp>
      <p:sp>
        <p:nvSpPr>
          <p:cNvPr id="243" name="Google Shape;243;p40"/>
          <p:cNvSpPr txBox="1"/>
          <p:nvPr/>
        </p:nvSpPr>
        <p:spPr>
          <a:xfrm>
            <a:off x="4675202" y="3333414"/>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latin typeface="Proxima Nova"/>
                <a:ea typeface="Proxima Nova"/>
                <a:cs typeface="Proxima Nova"/>
                <a:sym typeface="Proxima Nova"/>
              </a:rPr>
              <a:t>67</a:t>
            </a:r>
            <a:r>
              <a:rPr b="1" lang="en" sz="3000">
                <a:solidFill>
                  <a:srgbClr val="7AC62A"/>
                </a:solidFill>
                <a:latin typeface="Proxima Nova"/>
                <a:ea typeface="Proxima Nova"/>
                <a:cs typeface="Proxima Nova"/>
                <a:sym typeface="Proxima Nova"/>
              </a:rPr>
              <a:t>K</a:t>
            </a:r>
            <a:r>
              <a:rPr lang="en" sz="3000">
                <a:solidFill>
                  <a:srgbClr val="414042"/>
                </a:solidFill>
                <a:latin typeface="Proxima Nova"/>
                <a:ea typeface="Proxima Nova"/>
                <a:cs typeface="Proxima Nova"/>
                <a:sym typeface="Proxima Nova"/>
              </a:rPr>
              <a:t> </a:t>
            </a:r>
            <a:endParaRPr sz="3000">
              <a:solidFill>
                <a:srgbClr val="414042"/>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latin typeface="Proxima Nova"/>
                <a:ea typeface="Proxima Nova"/>
                <a:cs typeface="Proxima Nova"/>
                <a:sym typeface="Proxima Nova"/>
              </a:rPr>
              <a:t>Meetup Participants</a:t>
            </a:r>
            <a:endParaRPr sz="1100">
              <a:solidFill>
                <a:srgbClr val="414042"/>
              </a:solidFill>
              <a:latin typeface="Proxima Nova"/>
              <a:ea typeface="Proxima Nova"/>
              <a:cs typeface="Proxima Nova"/>
              <a:sym typeface="Proxima Nova"/>
            </a:endParaRPr>
          </a:p>
          <a:p>
            <a:pPr indent="0" lvl="0" marL="0" rtl="0" algn="ctr">
              <a:spcBef>
                <a:spcPts val="0"/>
              </a:spcBef>
              <a:spcAft>
                <a:spcPts val="0"/>
              </a:spcAft>
              <a:buNone/>
            </a:pPr>
            <a:r>
              <a:t/>
            </a:r>
            <a:endParaRPr sz="1100">
              <a:solidFill>
                <a:srgbClr val="414042"/>
              </a:solidFill>
            </a:endParaRPr>
          </a:p>
        </p:txBody>
      </p:sp>
      <p:pic>
        <p:nvPicPr>
          <p:cNvPr id="244" name="Google Shape;244;p40"/>
          <p:cNvPicPr preferRelativeResize="0"/>
          <p:nvPr/>
        </p:nvPicPr>
        <p:blipFill rotWithShape="1">
          <a:blip r:embed="rId3">
            <a:alphaModFix/>
          </a:blip>
          <a:srcRect b="109" l="0" r="0" t="99"/>
          <a:stretch/>
        </p:blipFill>
        <p:spPr>
          <a:xfrm>
            <a:off x="1264875" y="771515"/>
            <a:ext cx="699025" cy="699025"/>
          </a:xfrm>
          <a:prstGeom prst="rect">
            <a:avLst/>
          </a:prstGeom>
          <a:noFill/>
          <a:ln>
            <a:noFill/>
          </a:ln>
        </p:spPr>
      </p:pic>
      <p:pic>
        <p:nvPicPr>
          <p:cNvPr id="245" name="Google Shape;245;p40"/>
          <p:cNvPicPr preferRelativeResize="0"/>
          <p:nvPr/>
        </p:nvPicPr>
        <p:blipFill rotWithShape="1">
          <a:blip r:embed="rId4">
            <a:alphaModFix/>
          </a:blip>
          <a:srcRect b="0" l="0" r="0" t="0"/>
          <a:stretch/>
        </p:blipFill>
        <p:spPr>
          <a:xfrm>
            <a:off x="3247113" y="771515"/>
            <a:ext cx="699025" cy="699025"/>
          </a:xfrm>
          <a:prstGeom prst="rect">
            <a:avLst/>
          </a:prstGeom>
          <a:noFill/>
          <a:ln>
            <a:noFill/>
          </a:ln>
        </p:spPr>
      </p:pic>
      <p:pic>
        <p:nvPicPr>
          <p:cNvPr id="246" name="Google Shape;246;p40"/>
          <p:cNvPicPr preferRelativeResize="0"/>
          <p:nvPr/>
        </p:nvPicPr>
        <p:blipFill rotWithShape="1">
          <a:blip r:embed="rId5">
            <a:alphaModFix/>
          </a:blip>
          <a:srcRect b="0" l="0" r="0" t="0"/>
          <a:stretch/>
        </p:blipFill>
        <p:spPr>
          <a:xfrm>
            <a:off x="5208025" y="771515"/>
            <a:ext cx="699025" cy="699025"/>
          </a:xfrm>
          <a:prstGeom prst="rect">
            <a:avLst/>
          </a:prstGeom>
          <a:noFill/>
          <a:ln>
            <a:noFill/>
          </a:ln>
        </p:spPr>
      </p:pic>
      <p:pic>
        <p:nvPicPr>
          <p:cNvPr id="247" name="Google Shape;247;p40"/>
          <p:cNvPicPr preferRelativeResize="0"/>
          <p:nvPr/>
        </p:nvPicPr>
        <p:blipFill rotWithShape="1">
          <a:blip r:embed="rId6">
            <a:alphaModFix/>
          </a:blip>
          <a:srcRect b="0" l="0" r="0" t="0"/>
          <a:stretch/>
        </p:blipFill>
        <p:spPr>
          <a:xfrm>
            <a:off x="1264875" y="2533853"/>
            <a:ext cx="699025" cy="699025"/>
          </a:xfrm>
          <a:prstGeom prst="rect">
            <a:avLst/>
          </a:prstGeom>
          <a:noFill/>
          <a:ln>
            <a:noFill/>
          </a:ln>
        </p:spPr>
      </p:pic>
      <p:pic>
        <p:nvPicPr>
          <p:cNvPr id="248" name="Google Shape;248;p40"/>
          <p:cNvPicPr preferRelativeResize="0"/>
          <p:nvPr/>
        </p:nvPicPr>
        <p:blipFill rotWithShape="1">
          <a:blip r:embed="rId7">
            <a:alphaModFix/>
          </a:blip>
          <a:srcRect b="109" l="0" r="0" t="99"/>
          <a:stretch/>
        </p:blipFill>
        <p:spPr>
          <a:xfrm>
            <a:off x="3247113" y="2533853"/>
            <a:ext cx="699025" cy="699025"/>
          </a:xfrm>
          <a:prstGeom prst="rect">
            <a:avLst/>
          </a:prstGeom>
          <a:noFill/>
          <a:ln>
            <a:noFill/>
          </a:ln>
        </p:spPr>
      </p:pic>
      <p:pic>
        <p:nvPicPr>
          <p:cNvPr id="249" name="Google Shape;249;p40"/>
          <p:cNvPicPr preferRelativeResize="0"/>
          <p:nvPr/>
        </p:nvPicPr>
        <p:blipFill rotWithShape="1">
          <a:blip r:embed="rId8">
            <a:alphaModFix/>
          </a:blip>
          <a:srcRect b="0" l="0" r="0" t="0"/>
          <a:stretch/>
        </p:blipFill>
        <p:spPr>
          <a:xfrm>
            <a:off x="5208025" y="2533853"/>
            <a:ext cx="699025" cy="699025"/>
          </a:xfrm>
          <a:prstGeom prst="rect">
            <a:avLst/>
          </a:prstGeom>
          <a:noFill/>
          <a:ln>
            <a:noFill/>
          </a:ln>
        </p:spPr>
      </p:pic>
      <p:pic>
        <p:nvPicPr>
          <p:cNvPr id="250" name="Google Shape;250;p40"/>
          <p:cNvPicPr preferRelativeResize="0"/>
          <p:nvPr/>
        </p:nvPicPr>
        <p:blipFill rotWithShape="1">
          <a:blip r:embed="rId5">
            <a:alphaModFix/>
          </a:blip>
          <a:srcRect b="0" l="0" r="0" t="0"/>
          <a:stretch/>
        </p:blipFill>
        <p:spPr>
          <a:xfrm>
            <a:off x="7238075" y="771515"/>
            <a:ext cx="699025" cy="699025"/>
          </a:xfrm>
          <a:prstGeom prst="rect">
            <a:avLst/>
          </a:prstGeom>
          <a:noFill/>
          <a:ln>
            <a:noFill/>
          </a:ln>
        </p:spPr>
      </p:pic>
      <p:sp>
        <p:nvSpPr>
          <p:cNvPr id="251" name="Google Shape;251;p40"/>
          <p:cNvSpPr txBox="1"/>
          <p:nvPr/>
        </p:nvSpPr>
        <p:spPr>
          <a:xfrm>
            <a:off x="6775702" y="1533205"/>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latin typeface="Proxima Nova"/>
                <a:ea typeface="Proxima Nova"/>
                <a:cs typeface="Proxima Nova"/>
                <a:sym typeface="Proxima Nova"/>
              </a:rPr>
              <a:t>1</a:t>
            </a:r>
            <a:r>
              <a:rPr lang="en"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latin typeface="Proxima Nova"/>
                <a:ea typeface="Proxima Nova"/>
                <a:cs typeface="Proxima Nova"/>
                <a:sym typeface="Proxima Nova"/>
              </a:rPr>
              <a:t>2</a:t>
            </a:r>
            <a:r>
              <a:rPr lang="en" sz="1100">
                <a:solidFill>
                  <a:srgbClr val="414042"/>
                </a:solidFill>
                <a:latin typeface="Proxima Nova"/>
                <a:ea typeface="Proxima Nova"/>
                <a:cs typeface="Proxima Nova"/>
                <a:sym typeface="Proxima Nova"/>
              </a:rPr>
              <a:t>.0 Production Releases</a:t>
            </a:r>
            <a:endParaRPr sz="1100">
              <a:solidFill>
                <a:srgbClr val="414042"/>
              </a:solidFill>
            </a:endParaRPr>
          </a:p>
        </p:txBody>
      </p:sp>
      <p:sp>
        <p:nvSpPr>
          <p:cNvPr id="252" name="Google Shape;252;p40"/>
          <p:cNvSpPr txBox="1"/>
          <p:nvPr/>
        </p:nvSpPr>
        <p:spPr>
          <a:xfrm>
            <a:off x="6711958" y="3414780"/>
            <a:ext cx="1744200" cy="66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 sz="3000">
                <a:solidFill>
                  <a:srgbClr val="7AC62A"/>
                </a:solidFill>
                <a:latin typeface="Proxima Nova"/>
                <a:ea typeface="Proxima Nova"/>
                <a:cs typeface="Proxima Nova"/>
                <a:sym typeface="Proxima Nova"/>
              </a:rPr>
              <a:t>250+</a:t>
            </a:r>
            <a:r>
              <a:rPr lang="en">
                <a:solidFill>
                  <a:srgbClr val="942AFF"/>
                </a:solidFill>
                <a:latin typeface="Proxima Nova"/>
                <a:ea typeface="Proxima Nova"/>
                <a:cs typeface="Proxima Nova"/>
                <a:sym typeface="Proxima Nova"/>
              </a:rPr>
              <a:t> </a:t>
            </a:r>
            <a:endParaRPr>
              <a:solidFill>
                <a:srgbClr val="942AFF"/>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latin typeface="Proxima Nova"/>
                <a:ea typeface="Proxima Nova"/>
                <a:cs typeface="Proxima Nova"/>
                <a:sym typeface="Proxima Nova"/>
              </a:rPr>
              <a:t>Members</a:t>
            </a:r>
            <a:endParaRPr sz="1100">
              <a:solidFill>
                <a:srgbClr val="414042"/>
              </a:solidFill>
              <a:latin typeface="Proxima Nova"/>
              <a:ea typeface="Proxima Nova"/>
              <a:cs typeface="Proxima Nova"/>
              <a:sym typeface="Proxima Nova"/>
            </a:endParaRPr>
          </a:p>
          <a:p>
            <a:pPr indent="0" lvl="0" marL="0" rtl="0" algn="ctr">
              <a:spcBef>
                <a:spcPts val="0"/>
              </a:spcBef>
              <a:spcAft>
                <a:spcPts val="0"/>
              </a:spcAft>
              <a:buNone/>
            </a:pPr>
            <a:r>
              <a:rPr lang="en" sz="1100">
                <a:solidFill>
                  <a:srgbClr val="414042"/>
                </a:solidFill>
                <a:latin typeface="Proxima Nova"/>
                <a:ea typeface="Proxima Nova"/>
                <a:cs typeface="Proxima Nova"/>
                <a:sym typeface="Proxima Nova"/>
              </a:rPr>
              <a:t>(50+ in China)</a:t>
            </a:r>
            <a:endParaRPr sz="1100">
              <a:solidFill>
                <a:srgbClr val="414042"/>
              </a:solidFill>
            </a:endParaRPr>
          </a:p>
        </p:txBody>
      </p:sp>
      <p:pic>
        <p:nvPicPr>
          <p:cNvPr id="253" name="Google Shape;253;p40"/>
          <p:cNvPicPr preferRelativeResize="0"/>
          <p:nvPr/>
        </p:nvPicPr>
        <p:blipFill rotWithShape="1">
          <a:blip r:embed="rId9">
            <a:alphaModFix/>
          </a:blip>
          <a:srcRect b="0" l="0" r="0" t="0"/>
          <a:stretch/>
        </p:blipFill>
        <p:spPr>
          <a:xfrm>
            <a:off x="7236800" y="2647940"/>
            <a:ext cx="699025" cy="6990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57" name="Shape 257"/>
        <p:cNvGrpSpPr/>
        <p:nvPr/>
      </p:nvGrpSpPr>
      <p:grpSpPr>
        <a:xfrm>
          <a:off x="0" y="0"/>
          <a:ext cx="0" cy="0"/>
          <a:chOff x="0" y="0"/>
          <a:chExt cx="0" cy="0"/>
        </a:xfrm>
      </p:grpSpPr>
      <p:sp>
        <p:nvSpPr>
          <p:cNvPr id="258" name="Google Shape;258;p41"/>
          <p:cNvSpPr txBox="1"/>
          <p:nvPr>
            <p:ph idx="4294967295" type="ctrTitle"/>
          </p:nvPr>
        </p:nvSpPr>
        <p:spPr>
          <a:xfrm>
            <a:off x="1222500" y="1745400"/>
            <a:ext cx="6699000" cy="165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Parallels With the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Early Web</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pic>
        <p:nvPicPr>
          <p:cNvPr id="263" name="Google Shape;263;p42"/>
          <p:cNvPicPr preferRelativeResize="0"/>
          <p:nvPr/>
        </p:nvPicPr>
        <p:blipFill rotWithShape="1">
          <a:blip r:embed="rId3">
            <a:alphaModFix/>
          </a:blip>
          <a:srcRect b="0" l="0" r="0" t="0"/>
          <a:stretch/>
        </p:blipFill>
        <p:spPr>
          <a:xfrm>
            <a:off x="4006100" y="-369375"/>
            <a:ext cx="1124651" cy="2736999"/>
          </a:xfrm>
          <a:prstGeom prst="rect">
            <a:avLst/>
          </a:prstGeom>
          <a:noFill/>
          <a:ln>
            <a:noFill/>
          </a:ln>
        </p:spPr>
      </p:pic>
      <p:sp>
        <p:nvSpPr>
          <p:cNvPr id="264" name="Google Shape;264;p42"/>
          <p:cNvSpPr txBox="1"/>
          <p:nvPr/>
        </p:nvSpPr>
        <p:spPr>
          <a:xfrm>
            <a:off x="1221025" y="2473525"/>
            <a:ext cx="6694800" cy="1615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Blockchain technologies are in the early stages of a 20-year, if not a 50-year, adoption and maturation cycle. </a:t>
            </a:r>
            <a:r>
              <a:rPr b="1" i="0" lang="en" sz="2400" u="none" cap="none" strike="noStrike">
                <a:solidFill>
                  <a:srgbClr val="942AFF"/>
                </a:solidFill>
                <a:latin typeface="Arial"/>
                <a:ea typeface="Arial"/>
                <a:cs typeface="Arial"/>
                <a:sym typeface="Arial"/>
              </a:rPr>
              <a:t>Many compare blockchain today with 1995 and the Web.</a:t>
            </a:r>
            <a:endParaRPr b="0" i="0" sz="2400" u="none" cap="none" strike="noStrike">
              <a:solidFill>
                <a:srgbClr val="942AFF"/>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68" name="Shape 268"/>
        <p:cNvGrpSpPr/>
        <p:nvPr/>
      </p:nvGrpSpPr>
      <p:grpSpPr>
        <a:xfrm>
          <a:off x="0" y="0"/>
          <a:ext cx="0" cy="0"/>
          <a:chOff x="0" y="0"/>
          <a:chExt cx="0" cy="0"/>
        </a:xfrm>
      </p:grpSpPr>
      <p:sp>
        <p:nvSpPr>
          <p:cNvPr id="269" name="Google Shape;269;p43"/>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The Hyperledger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Vision</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pic>
        <p:nvPicPr>
          <p:cNvPr id="274" name="Google Shape;274;p44"/>
          <p:cNvPicPr preferRelativeResize="0"/>
          <p:nvPr/>
        </p:nvPicPr>
        <p:blipFill rotWithShape="1">
          <a:blip r:embed="rId3">
            <a:alphaModFix/>
          </a:blip>
          <a:srcRect b="0" l="0" r="0" t="0"/>
          <a:stretch/>
        </p:blipFill>
        <p:spPr>
          <a:xfrm>
            <a:off x="4006100" y="-315834"/>
            <a:ext cx="1124651" cy="2736999"/>
          </a:xfrm>
          <a:prstGeom prst="rect">
            <a:avLst/>
          </a:prstGeom>
          <a:noFill/>
          <a:ln>
            <a:noFill/>
          </a:ln>
        </p:spPr>
      </p:pic>
      <p:sp>
        <p:nvSpPr>
          <p:cNvPr id="275" name="Google Shape;275;p44"/>
          <p:cNvSpPr txBox="1"/>
          <p:nvPr/>
        </p:nvSpPr>
        <p:spPr>
          <a:xfrm>
            <a:off x="755650" y="2527066"/>
            <a:ext cx="7632700" cy="279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414042"/>
                </a:solidFill>
                <a:latin typeface="Arial"/>
                <a:ea typeface="Arial"/>
                <a:cs typeface="Arial"/>
                <a:sym typeface="Arial"/>
              </a:rPr>
              <a:t>Blockchain promises to change the way business is conducted and transactions are executed across industries. Precisely how, and the pace at which, each of these industries adopts blockchain will surely vary.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4D1D6"/>
                </a:solidFill>
                <a:latin typeface="Arial"/>
                <a:ea typeface="Arial"/>
                <a:cs typeface="Arial"/>
                <a:sym typeface="Arial"/>
              </a:rPr>
              <a:t>There will never be one global chain-of-all chains that all industries convert to.</a:t>
            </a:r>
            <a:endParaRPr b="1" i="0" sz="1800" u="none" cap="none" strike="noStrike">
              <a:solidFill>
                <a:srgbClr val="74D1D6"/>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74D1D6"/>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74D1D6"/>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 name="Shape 32"/>
        <p:cNvGrpSpPr/>
        <p:nvPr/>
      </p:nvGrpSpPr>
      <p:grpSpPr>
        <a:xfrm>
          <a:off x="0" y="0"/>
          <a:ext cx="0" cy="0"/>
          <a:chOff x="0" y="0"/>
          <a:chExt cx="0" cy="0"/>
        </a:xfrm>
      </p:grpSpPr>
      <p:sp>
        <p:nvSpPr>
          <p:cNvPr id="33" name="Google Shape;33;p9"/>
          <p:cNvSpPr txBox="1"/>
          <p:nvPr/>
        </p:nvSpPr>
        <p:spPr>
          <a:xfrm>
            <a:off x="2124557" y="2829866"/>
            <a:ext cx="4894886" cy="1013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Encompasses both </a:t>
            </a:r>
            <a:r>
              <a:rPr b="1" i="0" lang="en" sz="2400" u="none" cap="none" strike="noStrike">
                <a:solidFill>
                  <a:srgbClr val="7AC62A"/>
                </a:solidFill>
                <a:latin typeface="Arial"/>
                <a:ea typeface="Arial"/>
                <a:cs typeface="Arial"/>
                <a:sym typeface="Arial"/>
              </a:rPr>
              <a:t>distributed ledgers</a:t>
            </a:r>
            <a:r>
              <a:rPr b="0" i="0" lang="en" sz="2400" u="none" cap="none" strike="noStrike">
                <a:solidFill>
                  <a:srgbClr val="414042"/>
                </a:solidFill>
                <a:latin typeface="Arial"/>
                <a:ea typeface="Arial"/>
                <a:cs typeface="Arial"/>
                <a:sym typeface="Arial"/>
              </a:rPr>
              <a:t> and </a:t>
            </a:r>
            <a:r>
              <a:rPr b="1" i="0" lang="en" sz="2400" u="none" cap="none" strike="noStrike">
                <a:solidFill>
                  <a:srgbClr val="7AC62A"/>
                </a:solidFill>
                <a:latin typeface="Arial"/>
                <a:ea typeface="Arial"/>
                <a:cs typeface="Arial"/>
                <a:sym typeface="Arial"/>
              </a:rPr>
              <a:t>smart contracts</a:t>
            </a:r>
            <a:r>
              <a:rPr b="0" i="0" lang="en" sz="2400" u="none" cap="none" strike="noStrike">
                <a:solidFill>
                  <a:srgbClr val="414042"/>
                </a:solidFill>
                <a:latin typeface="Arial"/>
                <a:ea typeface="Arial"/>
                <a:cs typeface="Arial"/>
                <a:sym typeface="Arial"/>
              </a:rPr>
              <a:t>. </a:t>
            </a:r>
            <a:endParaRPr b="0" i="0" sz="2400" u="none" cap="none" strike="noStrike">
              <a:solidFill>
                <a:srgbClr val="414042"/>
              </a:solidFill>
              <a:latin typeface="Arial"/>
              <a:ea typeface="Arial"/>
              <a:cs typeface="Arial"/>
              <a:sym typeface="Arial"/>
            </a:endParaRPr>
          </a:p>
        </p:txBody>
      </p:sp>
      <p:pic>
        <p:nvPicPr>
          <p:cNvPr id="34" name="Google Shape;34;p9"/>
          <p:cNvPicPr preferRelativeResize="0"/>
          <p:nvPr/>
        </p:nvPicPr>
        <p:blipFill rotWithShape="1">
          <a:blip r:embed="rId3">
            <a:alphaModFix/>
          </a:blip>
          <a:srcRect b="0" l="0" r="0" t="0"/>
          <a:stretch/>
        </p:blipFill>
        <p:spPr>
          <a:xfrm>
            <a:off x="4006100" y="-16934"/>
            <a:ext cx="1124651" cy="2736999"/>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5"/>
          <p:cNvSpPr txBox="1"/>
          <p:nvPr/>
        </p:nvSpPr>
        <p:spPr>
          <a:xfrm>
            <a:off x="755650" y="2367325"/>
            <a:ext cx="7632700" cy="2845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4D1D6"/>
                </a:solidFill>
                <a:latin typeface="Arial"/>
                <a:ea typeface="Arial"/>
                <a:cs typeface="Arial"/>
                <a:sym typeface="Arial"/>
              </a:rPr>
              <a:t>Similar to The Linux Foundation, Hyperledger also has a modular approach to hosting projects.</a:t>
            </a:r>
            <a:r>
              <a:rPr b="1" i="0" lang="en" sz="1800" u="none" cap="none" strike="noStrike">
                <a:solidFill>
                  <a:srgbClr val="7AC62A"/>
                </a:solidFill>
                <a:latin typeface="Arial"/>
                <a:ea typeface="Arial"/>
                <a:cs typeface="Arial"/>
                <a:sym typeface="Arial"/>
              </a:rPr>
              <a:t> </a:t>
            </a:r>
            <a:r>
              <a:rPr b="0" i="0" lang="en" sz="1800" u="none" cap="none" strike="noStrike">
                <a:solidFill>
                  <a:srgbClr val="414042"/>
                </a:solidFill>
                <a:latin typeface="Arial"/>
                <a:ea typeface="Arial"/>
                <a:cs typeface="Arial"/>
                <a:sym typeface="Arial"/>
              </a:rPr>
              <a:t>Think of Hyperledger as a </a:t>
            </a:r>
            <a:r>
              <a:rPr b="1" i="0" lang="en" sz="1800" u="none" cap="none" strike="noStrike">
                <a:solidFill>
                  <a:srgbClr val="74D1D6"/>
                </a:solidFill>
                <a:latin typeface="Arial"/>
                <a:ea typeface="Arial"/>
                <a:cs typeface="Arial"/>
                <a:sym typeface="Arial"/>
              </a:rPr>
              <a:t>greenhouse</a:t>
            </a:r>
            <a:r>
              <a:rPr b="0" i="0" lang="en" sz="1800" u="none" cap="none" strike="noStrike">
                <a:solidFill>
                  <a:srgbClr val="414042"/>
                </a:solidFill>
                <a:latin typeface="Arial"/>
                <a:ea typeface="Arial"/>
                <a:cs typeface="Arial"/>
                <a:sym typeface="Arial"/>
              </a:rPr>
              <a:t> for developing business blockchain projects from Hyperledger Labs (seed) to stable code ready for production (fruition). All are invited to contribute to the greenhouse; collectively advancing industry goals of distributed ledger and smart contracts.</a:t>
            </a:r>
            <a:endParaRPr b="0" i="0" sz="1800" u="none" cap="none" strike="noStrike">
              <a:solidFill>
                <a:srgbClr val="414042"/>
              </a:solidFill>
              <a:latin typeface="Arial"/>
              <a:ea typeface="Arial"/>
              <a:cs typeface="Arial"/>
              <a:sym typeface="Arial"/>
            </a:endParaRPr>
          </a:p>
        </p:txBody>
      </p:sp>
      <p:pic>
        <p:nvPicPr>
          <p:cNvPr id="281" name="Google Shape;281;p45"/>
          <p:cNvPicPr preferRelativeResize="0"/>
          <p:nvPr/>
        </p:nvPicPr>
        <p:blipFill rotWithShape="1">
          <a:blip r:embed="rId3">
            <a:alphaModFix/>
          </a:blip>
          <a:srcRect b="0" l="-2748" r="-609" t="0"/>
          <a:stretch/>
        </p:blipFill>
        <p:spPr>
          <a:xfrm>
            <a:off x="3967850" y="-514800"/>
            <a:ext cx="1176850" cy="277102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5" name="Shape 285"/>
        <p:cNvGrpSpPr/>
        <p:nvPr/>
      </p:nvGrpSpPr>
      <p:grpSpPr>
        <a:xfrm>
          <a:off x="0" y="0"/>
          <a:ext cx="0" cy="0"/>
          <a:chOff x="0" y="0"/>
          <a:chExt cx="0" cy="0"/>
        </a:xfrm>
      </p:grpSpPr>
      <p:sp>
        <p:nvSpPr>
          <p:cNvPr id="286" name="Google Shape;286;p46"/>
          <p:cNvSpPr txBox="1"/>
          <p:nvPr>
            <p:ph idx="4294967295" type="ctrTitle"/>
          </p:nvPr>
        </p:nvSpPr>
        <p:spPr>
          <a:xfrm>
            <a:off x="1222500" y="1366050"/>
            <a:ext cx="6699000" cy="2411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Hyperledger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Modular Approach Benefits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Google Shape;291;p47"/>
          <p:cNvSpPr txBox="1"/>
          <p:nvPr/>
        </p:nvSpPr>
        <p:spPr>
          <a:xfrm>
            <a:off x="784863" y="1688725"/>
            <a:ext cx="25155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Flexible </a:t>
            </a:r>
            <a:r>
              <a:rPr b="0" i="0" lang="en" sz="1800" u="none" cap="none" strike="noStrike">
                <a:solidFill>
                  <a:srgbClr val="414042"/>
                </a:solidFill>
                <a:latin typeface="Arial"/>
                <a:ea typeface="Arial"/>
                <a:cs typeface="Arial"/>
                <a:sym typeface="Arial"/>
              </a:rPr>
              <a:t>Modification</a:t>
            </a:r>
            <a:r>
              <a:rPr b="1" i="0" lang="en" sz="1800" u="none" cap="none" strike="noStrike">
                <a:solidFill>
                  <a:srgbClr val="7AC62A"/>
                </a:solidFill>
                <a:latin typeface="Arial"/>
                <a:ea typeface="Arial"/>
                <a:cs typeface="Arial"/>
                <a:sym typeface="Arial"/>
              </a:rPr>
              <a:t> </a:t>
            </a:r>
            <a:br>
              <a:rPr b="0" i="0" lang="en" sz="1800" u="none" cap="none" strike="noStrike">
                <a:solidFill>
                  <a:srgbClr val="414042"/>
                </a:solidFill>
                <a:latin typeface="Arial"/>
                <a:ea typeface="Arial"/>
                <a:cs typeface="Arial"/>
                <a:sym typeface="Arial"/>
              </a:rPr>
            </a:br>
            <a:r>
              <a:rPr b="0" i="0" lang="en" sz="1800" u="none" cap="none" strike="noStrike">
                <a:solidFill>
                  <a:srgbClr val="414042"/>
                </a:solidFill>
                <a:latin typeface="Arial"/>
                <a:ea typeface="Arial"/>
                <a:cs typeface="Arial"/>
                <a:sym typeface="Arial"/>
              </a:rPr>
              <a:t>of Any Component</a:t>
            </a:r>
            <a:endParaRPr b="0" i="0" sz="1800" u="none" cap="none" strike="noStrike">
              <a:solidFill>
                <a:srgbClr val="414042"/>
              </a:solidFill>
              <a:latin typeface="Arial"/>
              <a:ea typeface="Arial"/>
              <a:cs typeface="Arial"/>
              <a:sym typeface="Arial"/>
            </a:endParaRPr>
          </a:p>
        </p:txBody>
      </p:sp>
      <p:sp>
        <p:nvSpPr>
          <p:cNvPr id="292" name="Google Shape;292;p47"/>
          <p:cNvSpPr txBox="1"/>
          <p:nvPr/>
        </p:nvSpPr>
        <p:spPr>
          <a:xfrm>
            <a:off x="3301113" y="1688725"/>
            <a:ext cx="24459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Common</a:t>
            </a:r>
            <a:r>
              <a:rPr b="0" i="0" lang="en" sz="1800" u="none" cap="none" strike="noStrike">
                <a:solidFill>
                  <a:srgbClr val="414042"/>
                </a:solidFill>
                <a:latin typeface="Arial"/>
                <a:ea typeface="Arial"/>
                <a:cs typeface="Arial"/>
                <a:sym typeface="Arial"/>
              </a:rPr>
              <a:t> Functional Modules and Defined Interfaces</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p:txBody>
      </p:sp>
      <p:sp>
        <p:nvSpPr>
          <p:cNvPr id="293" name="Google Shape;293;p47"/>
          <p:cNvSpPr txBox="1"/>
          <p:nvPr/>
        </p:nvSpPr>
        <p:spPr>
          <a:xfrm>
            <a:off x="5906636" y="1688725"/>
            <a:ext cx="21978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Re-use </a:t>
            </a:r>
            <a:r>
              <a:rPr b="0" i="0" lang="en" sz="1800" u="none" cap="none" strike="noStrike">
                <a:solidFill>
                  <a:srgbClr val="414042"/>
                </a:solidFill>
                <a:latin typeface="Arial"/>
                <a:ea typeface="Arial"/>
                <a:cs typeface="Arial"/>
                <a:sym typeface="Arial"/>
              </a:rPr>
              <a:t>of Common Building Blocks</a:t>
            </a:r>
            <a:endParaRPr b="0" i="0" sz="1800" u="none" cap="none" strike="noStrike">
              <a:solidFill>
                <a:srgbClr val="414042"/>
              </a:solidFill>
              <a:latin typeface="Arial"/>
              <a:ea typeface="Arial"/>
              <a:cs typeface="Arial"/>
              <a:sym typeface="Arial"/>
            </a:endParaRPr>
          </a:p>
        </p:txBody>
      </p:sp>
      <p:sp>
        <p:nvSpPr>
          <p:cNvPr id="294" name="Google Shape;294;p47"/>
          <p:cNvSpPr txBox="1"/>
          <p:nvPr/>
        </p:nvSpPr>
        <p:spPr>
          <a:xfrm>
            <a:off x="3390687" y="3631800"/>
            <a:ext cx="22668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Diverse</a:t>
            </a:r>
            <a:r>
              <a:rPr b="0" i="0" lang="en" sz="1800" u="none" cap="none" strike="noStrike">
                <a:solidFill>
                  <a:srgbClr val="414042"/>
                </a:solidFill>
                <a:latin typeface="Arial"/>
                <a:ea typeface="Arial"/>
                <a:cs typeface="Arial"/>
                <a:sym typeface="Arial"/>
              </a:rPr>
              <a:t> Developer Community</a:t>
            </a:r>
            <a:endParaRPr b="0" i="0" sz="1800" u="none" cap="none" strike="noStrike">
              <a:solidFill>
                <a:srgbClr val="414042"/>
              </a:solidFill>
              <a:latin typeface="Arial"/>
              <a:ea typeface="Arial"/>
              <a:cs typeface="Arial"/>
              <a:sym typeface="Arial"/>
            </a:endParaRPr>
          </a:p>
        </p:txBody>
      </p:sp>
      <p:sp>
        <p:nvSpPr>
          <p:cNvPr id="295" name="Google Shape;295;p47"/>
          <p:cNvSpPr txBox="1"/>
          <p:nvPr/>
        </p:nvSpPr>
        <p:spPr>
          <a:xfrm>
            <a:off x="5934813" y="3631800"/>
            <a:ext cx="21414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Rapid</a:t>
            </a:r>
            <a:r>
              <a:rPr b="0" i="0" lang="en" sz="1800" u="none" cap="none" strike="noStrike">
                <a:solidFill>
                  <a:srgbClr val="414042"/>
                </a:solidFill>
                <a:latin typeface="Arial"/>
                <a:ea typeface="Arial"/>
                <a:cs typeface="Arial"/>
                <a:sym typeface="Arial"/>
              </a:rPr>
              <a:t> Experimentation</a:t>
            </a:r>
            <a:endParaRPr b="0" i="0" sz="1800" u="none" cap="none" strike="noStrike">
              <a:solidFill>
                <a:srgbClr val="414042"/>
              </a:solidFill>
              <a:latin typeface="Arial"/>
              <a:ea typeface="Arial"/>
              <a:cs typeface="Arial"/>
              <a:sym typeface="Arial"/>
            </a:endParaRPr>
          </a:p>
        </p:txBody>
      </p:sp>
      <p:sp>
        <p:nvSpPr>
          <p:cNvPr id="296" name="Google Shape;296;p47"/>
          <p:cNvSpPr txBox="1"/>
          <p:nvPr/>
        </p:nvSpPr>
        <p:spPr>
          <a:xfrm>
            <a:off x="1220175" y="3615775"/>
            <a:ext cx="16449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Extensible </a:t>
            </a:r>
            <a:r>
              <a:rPr b="0" i="0" lang="en" sz="1800" u="none" cap="none" strike="noStrike">
                <a:solidFill>
                  <a:srgbClr val="414042"/>
                </a:solidFill>
                <a:latin typeface="Arial"/>
                <a:ea typeface="Arial"/>
                <a:cs typeface="Arial"/>
                <a:sym typeface="Arial"/>
              </a:rPr>
              <a:t>Codebases</a:t>
            </a:r>
            <a:endParaRPr b="0" i="0" sz="1800" u="none" cap="none" strike="noStrike">
              <a:solidFill>
                <a:srgbClr val="414042"/>
              </a:solidFill>
              <a:latin typeface="Arial"/>
              <a:ea typeface="Arial"/>
              <a:cs typeface="Arial"/>
              <a:sym typeface="Arial"/>
            </a:endParaRPr>
          </a:p>
        </p:txBody>
      </p:sp>
      <p:pic>
        <p:nvPicPr>
          <p:cNvPr id="297" name="Google Shape;297;p47"/>
          <p:cNvPicPr preferRelativeResize="0"/>
          <p:nvPr/>
        </p:nvPicPr>
        <p:blipFill rotWithShape="1">
          <a:blip r:embed="rId3">
            <a:alphaModFix/>
          </a:blip>
          <a:srcRect b="168" l="0" r="0" t="159"/>
          <a:stretch/>
        </p:blipFill>
        <p:spPr>
          <a:xfrm>
            <a:off x="1691950" y="953850"/>
            <a:ext cx="701326" cy="699025"/>
          </a:xfrm>
          <a:prstGeom prst="rect">
            <a:avLst/>
          </a:prstGeom>
          <a:noFill/>
          <a:ln>
            <a:noFill/>
          </a:ln>
        </p:spPr>
      </p:pic>
      <p:pic>
        <p:nvPicPr>
          <p:cNvPr id="298" name="Google Shape;298;p47"/>
          <p:cNvPicPr preferRelativeResize="0"/>
          <p:nvPr/>
        </p:nvPicPr>
        <p:blipFill rotWithShape="1">
          <a:blip r:embed="rId4">
            <a:alphaModFix/>
          </a:blip>
          <a:srcRect b="168" l="0" r="0" t="159"/>
          <a:stretch/>
        </p:blipFill>
        <p:spPr>
          <a:xfrm>
            <a:off x="1691950" y="2860650"/>
            <a:ext cx="701326" cy="699025"/>
          </a:xfrm>
          <a:prstGeom prst="rect">
            <a:avLst/>
          </a:prstGeom>
          <a:noFill/>
          <a:ln>
            <a:noFill/>
          </a:ln>
        </p:spPr>
      </p:pic>
      <p:pic>
        <p:nvPicPr>
          <p:cNvPr id="299" name="Google Shape;299;p47"/>
          <p:cNvPicPr preferRelativeResize="0"/>
          <p:nvPr/>
        </p:nvPicPr>
        <p:blipFill rotWithShape="1">
          <a:blip r:embed="rId5">
            <a:alphaModFix/>
          </a:blip>
          <a:srcRect b="168" l="0" r="0" t="159"/>
          <a:stretch/>
        </p:blipFill>
        <p:spPr>
          <a:xfrm>
            <a:off x="4173413" y="953850"/>
            <a:ext cx="701326" cy="699025"/>
          </a:xfrm>
          <a:prstGeom prst="rect">
            <a:avLst/>
          </a:prstGeom>
          <a:noFill/>
          <a:ln>
            <a:noFill/>
          </a:ln>
        </p:spPr>
      </p:pic>
      <p:pic>
        <p:nvPicPr>
          <p:cNvPr id="300" name="Google Shape;300;p47"/>
          <p:cNvPicPr preferRelativeResize="0"/>
          <p:nvPr/>
        </p:nvPicPr>
        <p:blipFill rotWithShape="1">
          <a:blip r:embed="rId6">
            <a:alphaModFix/>
          </a:blip>
          <a:srcRect b="168" l="0" r="0" t="159"/>
          <a:stretch/>
        </p:blipFill>
        <p:spPr>
          <a:xfrm>
            <a:off x="6654875" y="953850"/>
            <a:ext cx="701326" cy="699025"/>
          </a:xfrm>
          <a:prstGeom prst="rect">
            <a:avLst/>
          </a:prstGeom>
          <a:noFill/>
          <a:ln>
            <a:noFill/>
          </a:ln>
        </p:spPr>
      </p:pic>
      <p:pic>
        <p:nvPicPr>
          <p:cNvPr id="301" name="Google Shape;301;p47"/>
          <p:cNvPicPr preferRelativeResize="0"/>
          <p:nvPr/>
        </p:nvPicPr>
        <p:blipFill rotWithShape="1">
          <a:blip r:embed="rId7">
            <a:alphaModFix/>
          </a:blip>
          <a:srcRect b="59" l="0" r="0" t="58"/>
          <a:stretch/>
        </p:blipFill>
        <p:spPr>
          <a:xfrm>
            <a:off x="4173400" y="2860650"/>
            <a:ext cx="701326" cy="699025"/>
          </a:xfrm>
          <a:prstGeom prst="rect">
            <a:avLst/>
          </a:prstGeom>
          <a:noFill/>
          <a:ln>
            <a:noFill/>
          </a:ln>
        </p:spPr>
      </p:pic>
      <p:pic>
        <p:nvPicPr>
          <p:cNvPr id="302" name="Google Shape;302;p47"/>
          <p:cNvPicPr preferRelativeResize="0"/>
          <p:nvPr/>
        </p:nvPicPr>
        <p:blipFill rotWithShape="1">
          <a:blip r:embed="rId8">
            <a:alphaModFix/>
          </a:blip>
          <a:srcRect b="168" l="0" r="0" t="159"/>
          <a:stretch/>
        </p:blipFill>
        <p:spPr>
          <a:xfrm>
            <a:off x="6654850" y="2860650"/>
            <a:ext cx="701326" cy="69902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Google Shape;307;p48"/>
          <p:cNvSpPr txBox="1"/>
          <p:nvPr/>
        </p:nvSpPr>
        <p:spPr>
          <a:xfrm>
            <a:off x="755650" y="719791"/>
            <a:ext cx="7632600" cy="4164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None/>
            </a:pPr>
            <a:r>
              <a:rPr b="1" lang="en" sz="2800">
                <a:solidFill>
                  <a:srgbClr val="414042"/>
                </a:solidFill>
              </a:rPr>
              <a:t>Hyperledger Modular Approach</a:t>
            </a:r>
            <a:endParaRPr b="1" sz="2800">
              <a:solidFill>
                <a:srgbClr val="414042"/>
              </a:solidFill>
            </a:endParaRPr>
          </a:p>
        </p:txBody>
      </p:sp>
      <p:pic>
        <p:nvPicPr>
          <p:cNvPr id="308" name="Google Shape;308;p48"/>
          <p:cNvPicPr preferRelativeResize="0"/>
          <p:nvPr/>
        </p:nvPicPr>
        <p:blipFill rotWithShape="1">
          <a:blip r:embed="rId3">
            <a:alphaModFix/>
          </a:blip>
          <a:srcRect b="9" l="0" r="0" t="19"/>
          <a:stretch/>
        </p:blipFill>
        <p:spPr>
          <a:xfrm>
            <a:off x="838163" y="1324375"/>
            <a:ext cx="7467674" cy="3019251"/>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2" name="Shape 312"/>
        <p:cNvGrpSpPr/>
        <p:nvPr/>
      </p:nvGrpSpPr>
      <p:grpSpPr>
        <a:xfrm>
          <a:off x="0" y="0"/>
          <a:ext cx="0" cy="0"/>
          <a:chOff x="0" y="0"/>
          <a:chExt cx="0" cy="0"/>
        </a:xfrm>
      </p:grpSpPr>
      <p:sp>
        <p:nvSpPr>
          <p:cNvPr id="313" name="Google Shape;313;p49"/>
          <p:cNvSpPr txBox="1"/>
          <p:nvPr>
            <p:ph idx="4294967295" type="ctrTitle"/>
          </p:nvPr>
        </p:nvSpPr>
        <p:spPr>
          <a:xfrm>
            <a:off x="1222500" y="1362450"/>
            <a:ext cx="6699000" cy="2418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Hyperledger Blockchain Frameworks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pic>
        <p:nvPicPr>
          <p:cNvPr id="318" name="Google Shape;318;p50"/>
          <p:cNvPicPr preferRelativeResize="0"/>
          <p:nvPr/>
        </p:nvPicPr>
        <p:blipFill rotWithShape="1">
          <a:blip r:embed="rId3">
            <a:alphaModFix/>
          </a:blip>
          <a:srcRect b="0" l="0" r="0" t="0"/>
          <a:stretch/>
        </p:blipFill>
        <p:spPr>
          <a:xfrm>
            <a:off x="3409074" y="1299392"/>
            <a:ext cx="2295899" cy="607557"/>
          </a:xfrm>
          <a:prstGeom prst="rect">
            <a:avLst/>
          </a:prstGeom>
          <a:noFill/>
          <a:ln>
            <a:noFill/>
          </a:ln>
        </p:spPr>
      </p:pic>
      <p:sp>
        <p:nvSpPr>
          <p:cNvPr id="319" name="Google Shape;319;p50"/>
          <p:cNvSpPr txBox="1"/>
          <p:nvPr/>
        </p:nvSpPr>
        <p:spPr>
          <a:xfrm>
            <a:off x="1221025" y="1826825"/>
            <a:ext cx="6672000" cy="2736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A permissionable smart contract machine. The first of its kind when released in December, 2014, Burrow provides a modular blockchain client with a permissioned smart contract interpreter built in part to the specification of the Ethereum Virtual Machine (EVM).</a:t>
            </a:r>
            <a:endParaRPr b="0" i="0" sz="2400" u="none" cap="none" strike="noStrike">
              <a:solidFill>
                <a:srgbClr val="414042"/>
              </a:solidFill>
              <a:latin typeface="Arial"/>
              <a:ea typeface="Arial"/>
              <a:cs typeface="Arial"/>
              <a:sym typeface="Arial"/>
            </a:endParaRPr>
          </a:p>
        </p:txBody>
      </p:sp>
      <p:pic>
        <p:nvPicPr>
          <p:cNvPr id="320" name="Google Shape;320;p50"/>
          <p:cNvPicPr preferRelativeResize="0"/>
          <p:nvPr/>
        </p:nvPicPr>
        <p:blipFill rotWithShape="1">
          <a:blip r:embed="rId4">
            <a:alphaModFix/>
          </a:blip>
          <a:srcRect b="0" l="0" r="0" t="0"/>
          <a:stretch/>
        </p:blipFill>
        <p:spPr>
          <a:xfrm>
            <a:off x="3424050" y="-481900"/>
            <a:ext cx="2295899" cy="165867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Google Shape;325;p51"/>
          <p:cNvSpPr txBox="1"/>
          <p:nvPr/>
        </p:nvSpPr>
        <p:spPr>
          <a:xfrm>
            <a:off x="1221025" y="1882622"/>
            <a:ext cx="6672000" cy="2423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942AFF"/>
                </a:solidFill>
                <a:latin typeface="Arial"/>
                <a:ea typeface="Arial"/>
                <a:cs typeface="Arial"/>
                <a:sym typeface="Arial"/>
              </a:rPr>
              <a:t> </a:t>
            </a:r>
            <a:endParaRPr b="1" i="0" sz="2400" u="none" cap="none" strike="noStrike">
              <a:solidFill>
                <a:srgbClr val="942A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Intended as a foundation for developing applications or solutions with a modular architecture, Hyperledger Fabric allows components, such as consensus and membership services, to be plug-and-play.</a:t>
            </a:r>
            <a:endParaRPr b="0" i="0" sz="2400" u="none" cap="none" strike="noStrike">
              <a:solidFill>
                <a:srgbClr val="414042"/>
              </a:solidFill>
              <a:latin typeface="Arial"/>
              <a:ea typeface="Arial"/>
              <a:cs typeface="Arial"/>
              <a:sym typeface="Arial"/>
            </a:endParaRPr>
          </a:p>
        </p:txBody>
      </p:sp>
      <p:pic>
        <p:nvPicPr>
          <p:cNvPr id="326" name="Google Shape;326;p51"/>
          <p:cNvPicPr preferRelativeResize="0"/>
          <p:nvPr/>
        </p:nvPicPr>
        <p:blipFill rotWithShape="1">
          <a:blip r:embed="rId3">
            <a:alphaModFix/>
          </a:blip>
          <a:srcRect b="0" l="0" r="0" t="0"/>
          <a:stretch/>
        </p:blipFill>
        <p:spPr>
          <a:xfrm>
            <a:off x="3424050" y="-502303"/>
            <a:ext cx="2295899" cy="1658675"/>
          </a:xfrm>
          <a:prstGeom prst="rect">
            <a:avLst/>
          </a:prstGeom>
          <a:noFill/>
          <a:ln>
            <a:noFill/>
          </a:ln>
        </p:spPr>
      </p:pic>
      <p:pic>
        <p:nvPicPr>
          <p:cNvPr id="327" name="Google Shape;327;p51"/>
          <p:cNvPicPr preferRelativeResize="0"/>
          <p:nvPr/>
        </p:nvPicPr>
        <p:blipFill rotWithShape="1">
          <a:blip r:embed="rId4">
            <a:alphaModFix/>
          </a:blip>
          <a:srcRect b="0" l="0" r="0" t="0"/>
          <a:stretch/>
        </p:blipFill>
        <p:spPr>
          <a:xfrm>
            <a:off x="3320100" y="1352449"/>
            <a:ext cx="2503801" cy="69907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p52"/>
          <p:cNvSpPr txBox="1"/>
          <p:nvPr/>
        </p:nvSpPr>
        <p:spPr>
          <a:xfrm>
            <a:off x="1616850" y="2030982"/>
            <a:ext cx="5910300" cy="2836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Tools, libraries, and reusable components for providing digital identities rooted on blockchains or other distributed ledgers so that they are interoperable across administrative domains, applications, and any other silo.</a:t>
            </a:r>
            <a:endParaRPr b="0" i="0" sz="2400" u="none" cap="none" strike="noStrike">
              <a:solidFill>
                <a:srgbClr val="414042"/>
              </a:solidFill>
              <a:latin typeface="Arial"/>
              <a:ea typeface="Arial"/>
              <a:cs typeface="Arial"/>
              <a:sym typeface="Arial"/>
            </a:endParaRPr>
          </a:p>
        </p:txBody>
      </p:sp>
      <p:pic>
        <p:nvPicPr>
          <p:cNvPr id="333" name="Google Shape;333;p52"/>
          <p:cNvPicPr preferRelativeResize="0"/>
          <p:nvPr/>
        </p:nvPicPr>
        <p:blipFill rotWithShape="1">
          <a:blip r:embed="rId3">
            <a:alphaModFix/>
          </a:blip>
          <a:srcRect b="0" l="0" r="0" t="0"/>
          <a:stretch/>
        </p:blipFill>
        <p:spPr>
          <a:xfrm>
            <a:off x="3424050" y="-661893"/>
            <a:ext cx="2295899" cy="1658675"/>
          </a:xfrm>
          <a:prstGeom prst="rect">
            <a:avLst/>
          </a:prstGeom>
          <a:noFill/>
          <a:ln>
            <a:noFill/>
          </a:ln>
        </p:spPr>
      </p:pic>
      <p:pic>
        <p:nvPicPr>
          <p:cNvPr id="334" name="Google Shape;334;p52"/>
          <p:cNvPicPr preferRelativeResize="0"/>
          <p:nvPr/>
        </p:nvPicPr>
        <p:blipFill rotWithShape="1">
          <a:blip r:embed="rId4">
            <a:alphaModFix/>
          </a:blip>
          <a:srcRect b="0" l="0" r="0" t="0"/>
          <a:stretch/>
        </p:blipFill>
        <p:spPr>
          <a:xfrm>
            <a:off x="3277038" y="1160107"/>
            <a:ext cx="2589927" cy="76457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53"/>
          <p:cNvSpPr txBox="1"/>
          <p:nvPr/>
        </p:nvSpPr>
        <p:spPr>
          <a:xfrm>
            <a:off x="1616850" y="2429972"/>
            <a:ext cx="5910300" cy="2423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A business blockchain framework designed to be simple and easy to incorporate into infrastructural projects requiring distributed ledger technology.</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t/>
            </a:r>
            <a:endParaRPr b="1" i="0" sz="2400" u="none" cap="none" strike="noStrike">
              <a:solidFill>
                <a:srgbClr val="942AFF"/>
              </a:solidFill>
              <a:latin typeface="Arial"/>
              <a:ea typeface="Arial"/>
              <a:cs typeface="Arial"/>
              <a:sym typeface="Arial"/>
            </a:endParaRPr>
          </a:p>
        </p:txBody>
      </p:sp>
      <p:pic>
        <p:nvPicPr>
          <p:cNvPr id="340" name="Google Shape;340;p53"/>
          <p:cNvPicPr preferRelativeResize="0"/>
          <p:nvPr/>
        </p:nvPicPr>
        <p:blipFill rotWithShape="1">
          <a:blip r:embed="rId3">
            <a:alphaModFix/>
          </a:blip>
          <a:srcRect b="0" l="0" r="0" t="0"/>
          <a:stretch/>
        </p:blipFill>
        <p:spPr>
          <a:xfrm>
            <a:off x="3424050" y="-262903"/>
            <a:ext cx="2295899" cy="1658675"/>
          </a:xfrm>
          <a:prstGeom prst="rect">
            <a:avLst/>
          </a:prstGeom>
          <a:noFill/>
          <a:ln>
            <a:noFill/>
          </a:ln>
        </p:spPr>
      </p:pic>
      <p:pic>
        <p:nvPicPr>
          <p:cNvPr id="341" name="Google Shape;341;p53"/>
          <p:cNvPicPr preferRelativeResize="0"/>
          <p:nvPr/>
        </p:nvPicPr>
        <p:blipFill rotWithShape="1">
          <a:blip r:embed="rId4">
            <a:alphaModFix/>
          </a:blip>
          <a:srcRect b="0" l="0" r="0" t="0"/>
          <a:stretch/>
        </p:blipFill>
        <p:spPr>
          <a:xfrm>
            <a:off x="3301300" y="1598597"/>
            <a:ext cx="2503801" cy="68557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Google Shape;346;p54"/>
          <p:cNvSpPr txBox="1"/>
          <p:nvPr/>
        </p:nvSpPr>
        <p:spPr>
          <a:xfrm>
            <a:off x="1221025" y="2023782"/>
            <a:ext cx="6672000" cy="2736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A modular platform for building, deploying, and running distributed ledgers. Hyperledger Sawtooth includes a novel consensus algorithm, Proof of Elapsed Time (PoET), which targets large distributed validator populations with minimal resource consumption.</a:t>
            </a:r>
            <a:endParaRPr b="0" i="0" sz="2400" u="none" cap="none" strike="noStrike">
              <a:solidFill>
                <a:srgbClr val="414042"/>
              </a:solidFill>
              <a:latin typeface="Arial"/>
              <a:ea typeface="Arial"/>
              <a:cs typeface="Arial"/>
              <a:sym typeface="Arial"/>
            </a:endParaRPr>
          </a:p>
        </p:txBody>
      </p:sp>
      <p:pic>
        <p:nvPicPr>
          <p:cNvPr id="347" name="Google Shape;347;p54"/>
          <p:cNvPicPr preferRelativeResize="0"/>
          <p:nvPr/>
        </p:nvPicPr>
        <p:blipFill rotWithShape="1">
          <a:blip r:embed="rId3">
            <a:alphaModFix/>
          </a:blip>
          <a:srcRect b="0" l="0" r="0" t="0"/>
          <a:stretch/>
        </p:blipFill>
        <p:spPr>
          <a:xfrm>
            <a:off x="3424050" y="-661893"/>
            <a:ext cx="2295899" cy="1658675"/>
          </a:xfrm>
          <a:prstGeom prst="rect">
            <a:avLst/>
          </a:prstGeom>
          <a:noFill/>
          <a:ln>
            <a:noFill/>
          </a:ln>
        </p:spPr>
      </p:pic>
      <p:pic>
        <p:nvPicPr>
          <p:cNvPr id="348" name="Google Shape;348;p54"/>
          <p:cNvPicPr preferRelativeResize="0"/>
          <p:nvPr/>
        </p:nvPicPr>
        <p:blipFill rotWithShape="1">
          <a:blip r:embed="rId4">
            <a:alphaModFix/>
          </a:blip>
          <a:srcRect b="0" l="0" r="0" t="0"/>
          <a:stretch/>
        </p:blipFill>
        <p:spPr>
          <a:xfrm>
            <a:off x="2892513" y="1180445"/>
            <a:ext cx="3358974" cy="723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8" name="Shape 38"/>
        <p:cNvGrpSpPr/>
        <p:nvPr/>
      </p:nvGrpSpPr>
      <p:grpSpPr>
        <a:xfrm>
          <a:off x="0" y="0"/>
          <a:ext cx="0" cy="0"/>
          <a:chOff x="0" y="0"/>
          <a:chExt cx="0" cy="0"/>
        </a:xfrm>
      </p:grpSpPr>
      <p:sp>
        <p:nvSpPr>
          <p:cNvPr id="39" name="Google Shape;39;p10"/>
          <p:cNvSpPr txBox="1"/>
          <p:nvPr>
            <p:ph idx="4294967295" type="ctrTitle"/>
          </p:nvPr>
        </p:nvSpPr>
        <p:spPr>
          <a:xfrm>
            <a:off x="1222500" y="1763250"/>
            <a:ext cx="6699000" cy="1617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What is a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Distributed Ledger?</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55"/>
          <p:cNvSpPr txBox="1"/>
          <p:nvPr/>
        </p:nvSpPr>
        <p:spPr>
          <a:xfrm>
            <a:off x="924950" y="2023775"/>
            <a:ext cx="7463400" cy="2736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lang="en" sz="2400">
                <a:solidFill>
                  <a:srgbClr val="414042"/>
                </a:solidFill>
              </a:rPr>
              <a:t>Hyperledger Grid  is a supply chain focused solution that provides reference implementations of supply chain-centric data types, data models, and smart contract based business logic.  Second it showcases how to combine components from the Hyperledger stack into a single, effective business solution.</a:t>
            </a:r>
            <a:endParaRPr sz="2400">
              <a:solidFill>
                <a:srgbClr val="414042"/>
              </a:solidFill>
            </a:endParaRPr>
          </a:p>
          <a:p>
            <a:pPr indent="0" lvl="0" marL="0" marR="0" rtl="0" algn="ctr">
              <a:lnSpc>
                <a:spcPct val="100000"/>
              </a:lnSpc>
              <a:spcBef>
                <a:spcPts val="0"/>
              </a:spcBef>
              <a:spcAft>
                <a:spcPts val="0"/>
              </a:spcAft>
              <a:buClr>
                <a:srgbClr val="000000"/>
              </a:buClr>
              <a:buSzPts val="2400"/>
              <a:buFont typeface="Arial"/>
              <a:buNone/>
            </a:pPr>
            <a:r>
              <a:t/>
            </a:r>
            <a:endParaRPr sz="2400">
              <a:solidFill>
                <a:srgbClr val="414042"/>
              </a:solidFill>
            </a:endParaRPr>
          </a:p>
        </p:txBody>
      </p:sp>
      <p:pic>
        <p:nvPicPr>
          <p:cNvPr id="354" name="Google Shape;354;p55"/>
          <p:cNvPicPr preferRelativeResize="0"/>
          <p:nvPr/>
        </p:nvPicPr>
        <p:blipFill rotWithShape="1">
          <a:blip r:embed="rId3">
            <a:alphaModFix/>
          </a:blip>
          <a:srcRect b="0" l="-15636" r="-15649" t="0"/>
          <a:stretch/>
        </p:blipFill>
        <p:spPr>
          <a:xfrm>
            <a:off x="2892512" y="1198588"/>
            <a:ext cx="3358974" cy="723900"/>
          </a:xfrm>
          <a:prstGeom prst="rect">
            <a:avLst/>
          </a:prstGeom>
          <a:noFill/>
          <a:ln>
            <a:noFill/>
          </a:ln>
        </p:spPr>
      </p:pic>
      <p:pic>
        <p:nvPicPr>
          <p:cNvPr id="355" name="Google Shape;355;p55"/>
          <p:cNvPicPr preferRelativeResize="0"/>
          <p:nvPr/>
        </p:nvPicPr>
        <p:blipFill rotWithShape="1">
          <a:blip r:embed="rId4">
            <a:alphaModFix/>
          </a:blip>
          <a:srcRect b="0" l="0" r="0" t="0"/>
          <a:stretch/>
        </p:blipFill>
        <p:spPr>
          <a:xfrm>
            <a:off x="3424050" y="-661893"/>
            <a:ext cx="2295899" cy="165867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59" name="Shape 359"/>
        <p:cNvGrpSpPr/>
        <p:nvPr/>
      </p:nvGrpSpPr>
      <p:grpSpPr>
        <a:xfrm>
          <a:off x="0" y="0"/>
          <a:ext cx="0" cy="0"/>
          <a:chOff x="0" y="0"/>
          <a:chExt cx="0" cy="0"/>
        </a:xfrm>
      </p:grpSpPr>
      <p:sp>
        <p:nvSpPr>
          <p:cNvPr id="360" name="Google Shape;360;p56"/>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Architecture of Hyperledger Projects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4" name="Shape 364"/>
        <p:cNvGrpSpPr/>
        <p:nvPr/>
      </p:nvGrpSpPr>
      <p:grpSpPr>
        <a:xfrm>
          <a:off x="0" y="0"/>
          <a:ext cx="0" cy="0"/>
          <a:chOff x="0" y="0"/>
          <a:chExt cx="0" cy="0"/>
        </a:xfrm>
      </p:grpSpPr>
      <p:sp>
        <p:nvSpPr>
          <p:cNvPr id="365" name="Google Shape;365;p57"/>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Architecture of Hyperledger Projects</a:t>
            </a:r>
            <a:endParaRPr b="1" i="0" sz="2800" u="none" cap="none" strike="noStrike">
              <a:solidFill>
                <a:srgbClr val="414042"/>
              </a:solidFill>
              <a:latin typeface="Arial"/>
              <a:ea typeface="Arial"/>
              <a:cs typeface="Arial"/>
              <a:sym typeface="Arial"/>
            </a:endParaRPr>
          </a:p>
        </p:txBody>
      </p:sp>
      <p:sp>
        <p:nvSpPr>
          <p:cNvPr id="366" name="Google Shape;366;p57"/>
          <p:cNvSpPr txBox="1"/>
          <p:nvPr/>
        </p:nvSpPr>
        <p:spPr>
          <a:xfrm>
            <a:off x="707150" y="2279055"/>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Available Tools</a:t>
            </a:r>
            <a:endParaRPr b="1" i="0" sz="1100" u="none" cap="none" strike="noStrike">
              <a:solidFill>
                <a:srgbClr val="74D1D6"/>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Common software license: Apache v2</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Common IP framework: the Developer Certificate of Origin</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Collaboration tools (Gerrit, Jira, Chat, email)</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Promotion and branding </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Security processes and practices for bugs </a:t>
            </a:r>
            <a:endParaRPr b="0" i="0" sz="1100" u="none" cap="none" strike="noStrike">
              <a:solidFill>
                <a:srgbClr val="414042"/>
              </a:solidFill>
              <a:latin typeface="Arial"/>
              <a:ea typeface="Arial"/>
              <a:cs typeface="Arial"/>
              <a:sym typeface="Arial"/>
            </a:endParaRPr>
          </a:p>
        </p:txBody>
      </p:sp>
      <p:sp>
        <p:nvSpPr>
          <p:cNvPr id="367" name="Google Shape;367;p57"/>
          <p:cNvSpPr txBox="1"/>
          <p:nvPr/>
        </p:nvSpPr>
        <p:spPr>
          <a:xfrm>
            <a:off x="3306100" y="2279055"/>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A Team of Developer Volunteers</a:t>
            </a:r>
            <a:endParaRPr b="1" i="0" sz="1100" u="none" cap="none" strike="noStrike">
              <a:solidFill>
                <a:srgbClr val="74D1D6"/>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Build code in the open</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Manage individual roadmaps and release schedules</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Responsible for following Hyperledger policies and requirements</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Align modular code with other projects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368" name="Google Shape;368;p57"/>
          <p:cNvSpPr txBox="1"/>
          <p:nvPr/>
        </p:nvSpPr>
        <p:spPr>
          <a:xfrm>
            <a:off x="5858200" y="2279055"/>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Infrastructure from </a:t>
            </a:r>
            <a:br>
              <a:rPr b="1" i="0" lang="en" sz="1100" u="none" cap="none" strike="noStrike">
                <a:solidFill>
                  <a:srgbClr val="74D1D6"/>
                </a:solidFill>
                <a:latin typeface="Arial"/>
                <a:ea typeface="Arial"/>
                <a:cs typeface="Arial"/>
                <a:sym typeface="Arial"/>
              </a:rPr>
            </a:br>
            <a:r>
              <a:rPr b="1" i="0" lang="en" sz="1100" u="none" cap="none" strike="noStrike">
                <a:solidFill>
                  <a:srgbClr val="74D1D6"/>
                </a:solidFill>
                <a:latin typeface="Arial"/>
                <a:ea typeface="Arial"/>
                <a:cs typeface="Arial"/>
                <a:sym typeface="Arial"/>
              </a:rPr>
              <a:t>The Linux Foundation</a:t>
            </a:r>
            <a:endParaRPr b="1" i="0" sz="1100" u="none" cap="none" strike="noStrike">
              <a:solidFill>
                <a:srgbClr val="74D1D6"/>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Executive Director</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Business Operations</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Technical Staff for Security, Ecosystem and Community Development</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Communications Staff for Marketing, PR and Events</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Legal Counsel</a:t>
            </a:r>
            <a:endParaRPr b="0" i="0" sz="1100" u="none" cap="none" strike="noStrike">
              <a:solidFill>
                <a:srgbClr val="414042"/>
              </a:solidFill>
              <a:latin typeface="Arial"/>
              <a:ea typeface="Arial"/>
              <a:cs typeface="Arial"/>
              <a:sym typeface="Arial"/>
            </a:endParaRPr>
          </a:p>
          <a:p>
            <a:pPr indent="-266700" lvl="0" marL="457200" marR="0" rtl="0" algn="l">
              <a:lnSpc>
                <a:spcPct val="100000"/>
              </a:lnSpc>
              <a:spcBef>
                <a:spcPts val="0"/>
              </a:spcBef>
              <a:spcAft>
                <a:spcPts val="0"/>
              </a:spcAft>
              <a:buClr>
                <a:srgbClr val="414042"/>
              </a:buClr>
              <a:buSzPts val="600"/>
              <a:buFont typeface="Proxima Nova"/>
              <a:buChar char="●"/>
            </a:pPr>
            <a:r>
              <a:rPr b="0" i="0" lang="en" sz="1100" u="none" cap="none" strike="noStrike">
                <a:solidFill>
                  <a:srgbClr val="414042"/>
                </a:solidFill>
                <a:latin typeface="Arial"/>
                <a:ea typeface="Arial"/>
                <a:cs typeface="Arial"/>
                <a:sym typeface="Arial"/>
              </a:rPr>
              <a:t>Membership Sales</a:t>
            </a:r>
            <a:endParaRPr b="0" i="0" sz="1100" u="none" cap="none" strike="noStrike">
              <a:solidFill>
                <a:srgbClr val="414042"/>
              </a:solidFill>
              <a:latin typeface="Arial"/>
              <a:ea typeface="Arial"/>
              <a:cs typeface="Arial"/>
              <a:sym typeface="Arial"/>
            </a:endParaRPr>
          </a:p>
        </p:txBody>
      </p:sp>
      <p:pic>
        <p:nvPicPr>
          <p:cNvPr id="369" name="Google Shape;369;p57"/>
          <p:cNvPicPr preferRelativeResize="0"/>
          <p:nvPr/>
        </p:nvPicPr>
        <p:blipFill rotWithShape="1">
          <a:blip r:embed="rId3">
            <a:alphaModFix/>
          </a:blip>
          <a:srcRect b="0" l="0" r="0" t="0"/>
          <a:stretch/>
        </p:blipFill>
        <p:spPr>
          <a:xfrm>
            <a:off x="5982757" y="1580030"/>
            <a:ext cx="699011" cy="699027"/>
          </a:xfrm>
          <a:prstGeom prst="rect">
            <a:avLst/>
          </a:prstGeom>
          <a:noFill/>
          <a:ln>
            <a:noFill/>
          </a:ln>
        </p:spPr>
      </p:pic>
      <p:pic>
        <p:nvPicPr>
          <p:cNvPr id="370" name="Google Shape;370;p57"/>
          <p:cNvPicPr preferRelativeResize="0"/>
          <p:nvPr/>
        </p:nvPicPr>
        <p:blipFill rotWithShape="1">
          <a:blip r:embed="rId4">
            <a:alphaModFix/>
          </a:blip>
          <a:srcRect b="59" l="0" r="0" t="58"/>
          <a:stretch/>
        </p:blipFill>
        <p:spPr>
          <a:xfrm>
            <a:off x="3389075" y="1580030"/>
            <a:ext cx="701326" cy="699025"/>
          </a:xfrm>
          <a:prstGeom prst="rect">
            <a:avLst/>
          </a:prstGeom>
          <a:noFill/>
          <a:ln>
            <a:noFill/>
          </a:ln>
        </p:spPr>
      </p:pic>
      <p:pic>
        <p:nvPicPr>
          <p:cNvPr id="371" name="Google Shape;371;p57"/>
          <p:cNvPicPr preferRelativeResize="0"/>
          <p:nvPr/>
        </p:nvPicPr>
        <p:blipFill rotWithShape="1">
          <a:blip r:embed="rId5">
            <a:alphaModFix/>
          </a:blip>
          <a:srcRect b="168" l="0" r="0" t="159"/>
          <a:stretch/>
        </p:blipFill>
        <p:spPr>
          <a:xfrm>
            <a:off x="795388" y="1580030"/>
            <a:ext cx="701326" cy="69902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75" name="Shape 375"/>
        <p:cNvGrpSpPr/>
        <p:nvPr/>
      </p:nvGrpSpPr>
      <p:grpSpPr>
        <a:xfrm>
          <a:off x="0" y="0"/>
          <a:ext cx="0" cy="0"/>
          <a:chOff x="0" y="0"/>
          <a:chExt cx="0" cy="0"/>
        </a:xfrm>
      </p:grpSpPr>
      <p:sp>
        <p:nvSpPr>
          <p:cNvPr id="376" name="Google Shape;376;p58"/>
          <p:cNvSpPr txBox="1"/>
          <p:nvPr>
            <p:ph idx="4294967295" type="ctrTitle"/>
          </p:nvPr>
        </p:nvSpPr>
        <p:spPr>
          <a:xfrm>
            <a:off x="1222500" y="1756650"/>
            <a:ext cx="6699000" cy="1630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Hyperledger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Goals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59"/>
          <p:cNvSpPr txBox="1"/>
          <p:nvPr/>
        </p:nvSpPr>
        <p:spPr>
          <a:xfrm>
            <a:off x="816514" y="1746782"/>
            <a:ext cx="24522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7AC62A"/>
                </a:solidFill>
                <a:latin typeface="Arial"/>
                <a:ea typeface="Arial"/>
                <a:cs typeface="Arial"/>
                <a:sym typeface="Arial"/>
              </a:rPr>
              <a:t>Create enterprise grade software</a:t>
            </a:r>
            <a:endParaRPr b="1" i="0" sz="11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en" sz="1100" u="none" cap="none" strike="noStrike">
                <a:solidFill>
                  <a:schemeClr val="dk2"/>
                </a:solidFill>
                <a:latin typeface="Arial"/>
                <a:ea typeface="Arial"/>
                <a:cs typeface="Arial"/>
                <a:sym typeface="Arial"/>
              </a:rPr>
              <a:t>open source, distributed ledger frameworks &amp; code bases</a:t>
            </a:r>
            <a:endParaRPr b="0" i="0" sz="1100" u="none" cap="none" strike="noStrike">
              <a:solidFill>
                <a:schemeClr val="dk2"/>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en" sz="1100" u="none" cap="none" strike="noStrike">
                <a:solidFill>
                  <a:schemeClr val="dk2"/>
                </a:solidFill>
                <a:latin typeface="Arial"/>
                <a:ea typeface="Arial"/>
                <a:cs typeface="Arial"/>
                <a:sym typeface="Arial"/>
              </a:rPr>
              <a:t>to support business transactions</a:t>
            </a:r>
            <a:endParaRPr b="0" i="0" sz="1100" u="none" cap="none" strike="noStrike">
              <a:solidFill>
                <a:schemeClr val="dk2"/>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382" name="Google Shape;382;p59"/>
          <p:cNvSpPr txBox="1"/>
          <p:nvPr/>
        </p:nvSpPr>
        <p:spPr>
          <a:xfrm>
            <a:off x="3381788" y="1746782"/>
            <a:ext cx="23697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7AC62A"/>
                </a:solidFill>
                <a:latin typeface="Arial"/>
                <a:ea typeface="Arial"/>
                <a:cs typeface="Arial"/>
                <a:sym typeface="Arial"/>
              </a:rPr>
              <a:t>Provide community-driven infrastructures</a:t>
            </a:r>
            <a:endParaRPr b="1" i="0" sz="11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that are open, neutral and supported by technical and business governance</a:t>
            </a:r>
            <a:endParaRPr b="0" i="0" sz="1100" u="none" cap="none" strike="noStrike">
              <a:solidFill>
                <a:srgbClr val="414042"/>
              </a:solidFill>
              <a:latin typeface="Arial"/>
              <a:ea typeface="Arial"/>
              <a:cs typeface="Arial"/>
              <a:sym typeface="Arial"/>
            </a:endParaRPr>
          </a:p>
        </p:txBody>
      </p:sp>
      <p:sp>
        <p:nvSpPr>
          <p:cNvPr id="383" name="Google Shape;383;p59"/>
          <p:cNvSpPr txBox="1"/>
          <p:nvPr/>
        </p:nvSpPr>
        <p:spPr>
          <a:xfrm>
            <a:off x="5840936" y="1746782"/>
            <a:ext cx="23292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7AC62A"/>
                </a:solidFill>
                <a:latin typeface="Arial"/>
                <a:ea typeface="Arial"/>
                <a:cs typeface="Arial"/>
                <a:sym typeface="Arial"/>
              </a:rPr>
              <a:t>Build technical communities</a:t>
            </a:r>
            <a:endParaRPr b="1" i="0" sz="11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to develop blockchain and shared ledger POCs, use cases, field trials and deployments</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384" name="Google Shape;384;p59"/>
          <p:cNvSpPr txBox="1"/>
          <p:nvPr/>
        </p:nvSpPr>
        <p:spPr>
          <a:xfrm>
            <a:off x="4643187" y="3611882"/>
            <a:ext cx="22446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7AC62A"/>
                </a:solidFill>
                <a:latin typeface="Arial"/>
                <a:ea typeface="Arial"/>
                <a:cs typeface="Arial"/>
                <a:sym typeface="Arial"/>
              </a:rPr>
              <a:t>Promote our communities</a:t>
            </a:r>
            <a:endParaRPr b="1" i="0" sz="11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taking a toolkit approach with many platforms and frameworks</a:t>
            </a:r>
            <a:endParaRPr b="0" i="0" sz="1100" u="none" cap="none" strike="noStrike">
              <a:solidFill>
                <a:srgbClr val="414042"/>
              </a:solidFill>
              <a:latin typeface="Arial"/>
              <a:ea typeface="Arial"/>
              <a:cs typeface="Arial"/>
              <a:sym typeface="Arial"/>
            </a:endParaRPr>
          </a:p>
        </p:txBody>
      </p:sp>
      <p:sp>
        <p:nvSpPr>
          <p:cNvPr id="385" name="Google Shape;385;p59"/>
          <p:cNvSpPr txBox="1"/>
          <p:nvPr/>
        </p:nvSpPr>
        <p:spPr>
          <a:xfrm>
            <a:off x="2256201" y="3595857"/>
            <a:ext cx="2055600" cy="1205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7AC62A"/>
                </a:solidFill>
                <a:latin typeface="Arial"/>
                <a:ea typeface="Arial"/>
                <a:cs typeface="Arial"/>
                <a:sym typeface="Arial"/>
              </a:rPr>
              <a:t>Educate the public</a:t>
            </a:r>
            <a:endParaRPr b="1" i="0" sz="11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about the market opportunity for blockchain technology</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pic>
        <p:nvPicPr>
          <p:cNvPr id="386" name="Google Shape;386;p59"/>
          <p:cNvPicPr preferRelativeResize="0"/>
          <p:nvPr/>
        </p:nvPicPr>
        <p:blipFill rotWithShape="1">
          <a:blip r:embed="rId3">
            <a:alphaModFix/>
          </a:blip>
          <a:srcRect b="168" l="0" r="0" t="159"/>
          <a:stretch/>
        </p:blipFill>
        <p:spPr>
          <a:xfrm>
            <a:off x="1691950" y="1011907"/>
            <a:ext cx="701326" cy="699025"/>
          </a:xfrm>
          <a:prstGeom prst="rect">
            <a:avLst/>
          </a:prstGeom>
          <a:noFill/>
          <a:ln>
            <a:noFill/>
          </a:ln>
        </p:spPr>
      </p:pic>
      <p:pic>
        <p:nvPicPr>
          <p:cNvPr id="387" name="Google Shape;387;p59"/>
          <p:cNvPicPr preferRelativeResize="0"/>
          <p:nvPr/>
        </p:nvPicPr>
        <p:blipFill rotWithShape="1">
          <a:blip r:embed="rId4">
            <a:alphaModFix/>
          </a:blip>
          <a:srcRect b="168" l="0" r="0" t="159"/>
          <a:stretch/>
        </p:blipFill>
        <p:spPr>
          <a:xfrm>
            <a:off x="2933338" y="2840732"/>
            <a:ext cx="701326" cy="699025"/>
          </a:xfrm>
          <a:prstGeom prst="rect">
            <a:avLst/>
          </a:prstGeom>
          <a:noFill/>
          <a:ln>
            <a:noFill/>
          </a:ln>
        </p:spPr>
      </p:pic>
      <p:pic>
        <p:nvPicPr>
          <p:cNvPr id="388" name="Google Shape;388;p59"/>
          <p:cNvPicPr preferRelativeResize="0"/>
          <p:nvPr/>
        </p:nvPicPr>
        <p:blipFill rotWithShape="1">
          <a:blip r:embed="rId5">
            <a:alphaModFix/>
          </a:blip>
          <a:srcRect b="168" l="0" r="0" t="159"/>
          <a:stretch/>
        </p:blipFill>
        <p:spPr>
          <a:xfrm>
            <a:off x="4215951" y="1011907"/>
            <a:ext cx="701326" cy="699025"/>
          </a:xfrm>
          <a:prstGeom prst="rect">
            <a:avLst/>
          </a:prstGeom>
          <a:noFill/>
          <a:ln>
            <a:noFill/>
          </a:ln>
        </p:spPr>
      </p:pic>
      <p:pic>
        <p:nvPicPr>
          <p:cNvPr id="389" name="Google Shape;389;p59"/>
          <p:cNvPicPr preferRelativeResize="0"/>
          <p:nvPr/>
        </p:nvPicPr>
        <p:blipFill rotWithShape="1">
          <a:blip r:embed="rId6">
            <a:alphaModFix/>
          </a:blip>
          <a:srcRect b="59" l="0" r="0" t="58"/>
          <a:stretch/>
        </p:blipFill>
        <p:spPr>
          <a:xfrm>
            <a:off x="6654875" y="1011907"/>
            <a:ext cx="701326" cy="699025"/>
          </a:xfrm>
          <a:prstGeom prst="rect">
            <a:avLst/>
          </a:prstGeom>
          <a:noFill/>
          <a:ln>
            <a:noFill/>
          </a:ln>
        </p:spPr>
      </p:pic>
      <p:pic>
        <p:nvPicPr>
          <p:cNvPr id="390" name="Google Shape;390;p59"/>
          <p:cNvPicPr preferRelativeResize="0"/>
          <p:nvPr/>
        </p:nvPicPr>
        <p:blipFill rotWithShape="1">
          <a:blip r:embed="rId7">
            <a:alphaModFix/>
          </a:blip>
          <a:srcRect b="59" l="0" r="0" t="58"/>
          <a:stretch/>
        </p:blipFill>
        <p:spPr>
          <a:xfrm>
            <a:off x="5414788" y="2840732"/>
            <a:ext cx="701326" cy="699025"/>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94" name="Shape 394"/>
        <p:cNvGrpSpPr/>
        <p:nvPr/>
      </p:nvGrpSpPr>
      <p:grpSpPr>
        <a:xfrm>
          <a:off x="0" y="0"/>
          <a:ext cx="0" cy="0"/>
          <a:chOff x="0" y="0"/>
          <a:chExt cx="0" cy="0"/>
        </a:xfrm>
      </p:grpSpPr>
      <p:sp>
        <p:nvSpPr>
          <p:cNvPr id="395" name="Google Shape;395;p60"/>
          <p:cNvSpPr txBox="1"/>
          <p:nvPr>
            <p:ph idx="4294967295" type="ctrTitle"/>
          </p:nvPr>
        </p:nvSpPr>
        <p:spPr>
          <a:xfrm>
            <a:off x="1222500" y="1744650"/>
            <a:ext cx="6699000" cy="1654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Industry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Use Cases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9" name="Shape 399"/>
        <p:cNvGrpSpPr/>
        <p:nvPr/>
      </p:nvGrpSpPr>
      <p:grpSpPr>
        <a:xfrm>
          <a:off x="0" y="0"/>
          <a:ext cx="0" cy="0"/>
          <a:chOff x="0" y="0"/>
          <a:chExt cx="0" cy="0"/>
        </a:xfrm>
      </p:grpSpPr>
      <p:sp>
        <p:nvSpPr>
          <p:cNvPr id="400" name="Google Shape;400;p61"/>
          <p:cNvSpPr txBox="1"/>
          <p:nvPr/>
        </p:nvSpPr>
        <p:spPr>
          <a:xfrm>
            <a:off x="1154798" y="2074653"/>
            <a:ext cx="6834404" cy="2736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rgbClr val="942AFF"/>
                </a:solidFill>
                <a:latin typeface="Arial"/>
                <a:ea typeface="Arial"/>
                <a:cs typeface="Arial"/>
                <a:sym typeface="Arial"/>
              </a:rPr>
              <a:t>Hyperledger embraces the full spectrum of industry use cases, </a:t>
            </a:r>
            <a:r>
              <a:rPr b="0" i="0" lang="en" sz="2400" u="none" cap="none" strike="noStrike">
                <a:solidFill>
                  <a:srgbClr val="414042"/>
                </a:solidFill>
                <a:latin typeface="Arial"/>
                <a:ea typeface="Arial"/>
                <a:cs typeface="Arial"/>
                <a:sym typeface="Arial"/>
              </a:rPr>
              <a:t>especially enterprise scenarios with widely varied requirements for decentralization, trust, continuity and confirmation times. Each represents a potentially unique optimization point for the technology. </a:t>
            </a:r>
            <a:endParaRPr b="0" i="0" sz="2400" u="none" cap="none" strike="noStrike">
              <a:solidFill>
                <a:srgbClr val="414042"/>
              </a:solidFill>
              <a:latin typeface="Arial"/>
              <a:ea typeface="Arial"/>
              <a:cs typeface="Arial"/>
              <a:sym typeface="Arial"/>
            </a:endParaRPr>
          </a:p>
        </p:txBody>
      </p:sp>
      <p:pic>
        <p:nvPicPr>
          <p:cNvPr id="401" name="Google Shape;401;p61"/>
          <p:cNvPicPr preferRelativeResize="0"/>
          <p:nvPr/>
        </p:nvPicPr>
        <p:blipFill rotWithShape="1">
          <a:blip r:embed="rId3">
            <a:alphaModFix/>
          </a:blip>
          <a:srcRect b="0" l="0" r="0" t="0"/>
          <a:stretch/>
        </p:blipFill>
        <p:spPr>
          <a:xfrm>
            <a:off x="4006100" y="-768247"/>
            <a:ext cx="1124651" cy="2736999"/>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5" name="Shape 405"/>
        <p:cNvGrpSpPr/>
        <p:nvPr/>
      </p:nvGrpSpPr>
      <p:grpSpPr>
        <a:xfrm>
          <a:off x="0" y="0"/>
          <a:ext cx="0" cy="0"/>
          <a:chOff x="0" y="0"/>
          <a:chExt cx="0" cy="0"/>
        </a:xfrm>
      </p:grpSpPr>
      <p:sp>
        <p:nvSpPr>
          <p:cNvPr id="406" name="Google Shape;406;p62"/>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Cross-Border Payments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Google Shape;411;p63"/>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Cross-Border Payments</a:t>
            </a:r>
            <a:endParaRPr b="1" i="0" sz="2800" u="none" cap="none" strike="noStrike">
              <a:solidFill>
                <a:srgbClr val="414042"/>
              </a:solidFill>
              <a:latin typeface="Arial"/>
              <a:ea typeface="Arial"/>
              <a:cs typeface="Arial"/>
              <a:sym typeface="Arial"/>
            </a:endParaRPr>
          </a:p>
        </p:txBody>
      </p:sp>
      <p:sp>
        <p:nvSpPr>
          <p:cNvPr id="412" name="Google Shape;412;p63"/>
          <p:cNvSpPr txBox="1"/>
          <p:nvPr/>
        </p:nvSpPr>
        <p:spPr>
          <a:xfrm>
            <a:off x="707150" y="2170200"/>
            <a:ext cx="259895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Challenge</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Transferring money across international borders is still complicated, time consuming and expensive. </a:t>
            </a:r>
            <a:endParaRPr b="0" i="0" sz="1100" u="none" cap="none" strike="noStrike">
              <a:solidFill>
                <a:srgbClr val="414042"/>
              </a:solidFill>
              <a:latin typeface="Arial"/>
              <a:ea typeface="Arial"/>
              <a:cs typeface="Arial"/>
              <a:sym typeface="Arial"/>
            </a:endParaRPr>
          </a:p>
        </p:txBody>
      </p:sp>
      <p:sp>
        <p:nvSpPr>
          <p:cNvPr id="413" name="Google Shape;413;p63"/>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Collaboration</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 global team of developers from Hyperledger members SWIFT, ANZ, BNP Paribas, BNY Mellon and Wells Fargo create a cross-border POC. built with Hyperledger Fabric.</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414" name="Google Shape;414;p63"/>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Technology</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blockchain trial was built on Hyperledger Fabric and is now ready for its next phase of testing. </a:t>
            </a:r>
            <a:endParaRPr b="0" i="0" sz="1100" u="none" cap="none" strike="noStrike">
              <a:solidFill>
                <a:srgbClr val="414042"/>
              </a:solidFill>
              <a:latin typeface="Arial"/>
              <a:ea typeface="Arial"/>
              <a:cs typeface="Arial"/>
              <a:sym typeface="Arial"/>
            </a:endParaRPr>
          </a:p>
        </p:txBody>
      </p:sp>
      <p:pic>
        <p:nvPicPr>
          <p:cNvPr id="415" name="Google Shape;415;p63"/>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416" name="Google Shape;416;p63"/>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417" name="Google Shape;417;p63"/>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grpSp>
        <p:nvGrpSpPr>
          <p:cNvPr id="418" name="Google Shape;418;p63"/>
          <p:cNvGrpSpPr/>
          <p:nvPr/>
        </p:nvGrpSpPr>
        <p:grpSpPr>
          <a:xfrm>
            <a:off x="765702" y="3706326"/>
            <a:ext cx="4455151" cy="585300"/>
            <a:chOff x="765702" y="3553926"/>
            <a:chExt cx="4455151" cy="585300"/>
          </a:xfrm>
        </p:grpSpPr>
        <p:pic>
          <p:nvPicPr>
            <p:cNvPr id="419" name="Google Shape;419;p63"/>
            <p:cNvPicPr preferRelativeResize="0"/>
            <p:nvPr/>
          </p:nvPicPr>
          <p:blipFill rotWithShape="1">
            <a:blip r:embed="rId6">
              <a:alphaModFix/>
            </a:blip>
            <a:srcRect b="0" l="0" r="0" t="0"/>
            <a:stretch/>
          </p:blipFill>
          <p:spPr>
            <a:xfrm>
              <a:off x="765702" y="3593643"/>
              <a:ext cx="825993" cy="505875"/>
            </a:xfrm>
            <a:prstGeom prst="rect">
              <a:avLst/>
            </a:prstGeom>
            <a:noFill/>
            <a:ln>
              <a:noFill/>
            </a:ln>
          </p:spPr>
        </p:pic>
        <p:pic>
          <p:nvPicPr>
            <p:cNvPr id="420" name="Google Shape;420;p63"/>
            <p:cNvPicPr preferRelativeResize="0"/>
            <p:nvPr/>
          </p:nvPicPr>
          <p:blipFill rotWithShape="1">
            <a:blip r:embed="rId7">
              <a:alphaModFix/>
            </a:blip>
            <a:srcRect b="0" l="0" r="0" t="0"/>
            <a:stretch/>
          </p:blipFill>
          <p:spPr>
            <a:xfrm>
              <a:off x="1732188" y="3553926"/>
              <a:ext cx="958166" cy="585300"/>
            </a:xfrm>
            <a:prstGeom prst="rect">
              <a:avLst/>
            </a:prstGeom>
            <a:noFill/>
            <a:ln>
              <a:noFill/>
            </a:ln>
          </p:spPr>
        </p:pic>
        <p:pic>
          <p:nvPicPr>
            <p:cNvPr id="421" name="Google Shape;421;p63"/>
            <p:cNvPicPr preferRelativeResize="0"/>
            <p:nvPr/>
          </p:nvPicPr>
          <p:blipFill rotWithShape="1">
            <a:blip r:embed="rId8">
              <a:alphaModFix/>
            </a:blip>
            <a:srcRect b="0" l="0" r="0" t="0"/>
            <a:stretch/>
          </p:blipFill>
          <p:spPr>
            <a:xfrm>
              <a:off x="4389080" y="3593642"/>
              <a:ext cx="831773" cy="505874"/>
            </a:xfrm>
            <a:prstGeom prst="rect">
              <a:avLst/>
            </a:prstGeom>
            <a:noFill/>
            <a:ln>
              <a:noFill/>
            </a:ln>
          </p:spPr>
        </p:pic>
        <p:pic>
          <p:nvPicPr>
            <p:cNvPr id="422" name="Google Shape;422;p63"/>
            <p:cNvPicPr preferRelativeResize="0"/>
            <p:nvPr/>
          </p:nvPicPr>
          <p:blipFill rotWithShape="1">
            <a:blip r:embed="rId9">
              <a:alphaModFix/>
            </a:blip>
            <a:srcRect b="0" l="0" r="0" t="0"/>
            <a:stretch/>
          </p:blipFill>
          <p:spPr>
            <a:xfrm>
              <a:off x="3850989" y="3577542"/>
              <a:ext cx="538090" cy="538090"/>
            </a:xfrm>
            <a:prstGeom prst="rect">
              <a:avLst/>
            </a:prstGeom>
            <a:noFill/>
            <a:ln>
              <a:noFill/>
            </a:ln>
          </p:spPr>
        </p:pic>
        <p:pic>
          <p:nvPicPr>
            <p:cNvPr id="423" name="Google Shape;423;p63"/>
            <p:cNvPicPr preferRelativeResize="0"/>
            <p:nvPr/>
          </p:nvPicPr>
          <p:blipFill rotWithShape="1">
            <a:blip r:embed="rId10">
              <a:alphaModFix/>
            </a:blip>
            <a:srcRect b="0" l="0" r="0" t="0"/>
            <a:stretch/>
          </p:blipFill>
          <p:spPr>
            <a:xfrm>
              <a:off x="2789493" y="3593087"/>
              <a:ext cx="962363" cy="506976"/>
            </a:xfrm>
            <a:prstGeom prst="rect">
              <a:avLst/>
            </a:prstGeom>
            <a:noFill/>
            <a:ln>
              <a:noFill/>
            </a:ln>
          </p:spPr>
        </p:pic>
      </p:gr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27" name="Shape 427"/>
        <p:cNvGrpSpPr/>
        <p:nvPr/>
      </p:nvGrpSpPr>
      <p:grpSpPr>
        <a:xfrm>
          <a:off x="0" y="0"/>
          <a:ext cx="0" cy="0"/>
          <a:chOff x="0" y="0"/>
          <a:chExt cx="0" cy="0"/>
        </a:xfrm>
      </p:grpSpPr>
      <p:sp>
        <p:nvSpPr>
          <p:cNvPr id="428" name="Google Shape;428;p64"/>
          <p:cNvSpPr txBox="1"/>
          <p:nvPr>
            <p:ph idx="4294967295" type="ctrTitle"/>
          </p:nvPr>
        </p:nvSpPr>
        <p:spPr>
          <a:xfrm>
            <a:off x="1222500" y="1756650"/>
            <a:ext cx="6699000" cy="1630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Healthcare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Records</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 name="Shape 43"/>
        <p:cNvGrpSpPr/>
        <p:nvPr/>
      </p:nvGrpSpPr>
      <p:grpSpPr>
        <a:xfrm>
          <a:off x="0" y="0"/>
          <a:ext cx="0" cy="0"/>
          <a:chOff x="0" y="0"/>
          <a:chExt cx="0" cy="0"/>
        </a:xfrm>
      </p:grpSpPr>
      <p:sp>
        <p:nvSpPr>
          <p:cNvPr id="44" name="Google Shape;44;p11"/>
          <p:cNvSpPr txBox="1"/>
          <p:nvPr/>
        </p:nvSpPr>
        <p:spPr>
          <a:xfrm>
            <a:off x="2355000" y="2842875"/>
            <a:ext cx="4434000" cy="91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An </a:t>
            </a:r>
            <a:r>
              <a:rPr b="1" i="0" lang="en" sz="2400" u="none" cap="none" strike="noStrike">
                <a:solidFill>
                  <a:srgbClr val="942AFF"/>
                </a:solidFill>
                <a:latin typeface="Arial"/>
                <a:ea typeface="Arial"/>
                <a:cs typeface="Arial"/>
                <a:sym typeface="Arial"/>
              </a:rPr>
              <a:t>append-only system</a:t>
            </a:r>
            <a:r>
              <a:rPr b="0" i="0" lang="en" sz="2400" u="none" cap="none" strike="noStrike">
                <a:solidFill>
                  <a:srgbClr val="414042"/>
                </a:solidFill>
                <a:latin typeface="Arial"/>
                <a:ea typeface="Arial"/>
                <a:cs typeface="Arial"/>
                <a:sym typeface="Arial"/>
              </a:rPr>
              <a:t> </a:t>
            </a:r>
            <a:endParaRPr b="0" i="0" sz="24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of record or log of transactions.</a:t>
            </a:r>
            <a:endParaRPr b="0" i="0" sz="2400" u="none" cap="none" strike="noStrike">
              <a:solidFill>
                <a:srgbClr val="414042"/>
              </a:solidFill>
              <a:latin typeface="Arial"/>
              <a:ea typeface="Arial"/>
              <a:cs typeface="Arial"/>
              <a:sym typeface="Arial"/>
            </a:endParaRPr>
          </a:p>
        </p:txBody>
      </p:sp>
      <p:pic>
        <p:nvPicPr>
          <p:cNvPr id="45" name="Google Shape;45;p11"/>
          <p:cNvPicPr preferRelativeResize="0"/>
          <p:nvPr/>
        </p:nvPicPr>
        <p:blipFill rotWithShape="1">
          <a:blip r:embed="rId3">
            <a:alphaModFix/>
          </a:blip>
          <a:srcRect b="0" l="0" r="0" t="0"/>
          <a:stretch/>
        </p:blipFill>
        <p:spPr>
          <a:xfrm>
            <a:off x="4006100" y="0"/>
            <a:ext cx="1124651" cy="2736999"/>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sp>
        <p:nvSpPr>
          <p:cNvPr id="433" name="Google Shape;433;p65"/>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Healthcare Records</a:t>
            </a:r>
            <a:endParaRPr b="1" i="0" sz="2800" u="none" cap="none" strike="noStrike">
              <a:solidFill>
                <a:srgbClr val="414042"/>
              </a:solidFill>
              <a:latin typeface="Arial"/>
              <a:ea typeface="Arial"/>
              <a:cs typeface="Arial"/>
              <a:sym typeface="Arial"/>
            </a:endParaRPr>
          </a:p>
        </p:txBody>
      </p:sp>
      <p:sp>
        <p:nvSpPr>
          <p:cNvPr id="434" name="Google Shape;434;p65"/>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Challenge</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Blockchain could be used to provide patients' with more control over their healthcare information and who it is shared with.  </a:t>
            </a:r>
            <a:endParaRPr b="0" i="0" sz="1100" u="none" cap="none" strike="noStrike">
              <a:solidFill>
                <a:srgbClr val="414042"/>
              </a:solidFill>
              <a:latin typeface="Arial"/>
              <a:ea typeface="Arial"/>
              <a:cs typeface="Arial"/>
              <a:sym typeface="Arial"/>
            </a:endParaRPr>
          </a:p>
        </p:txBody>
      </p:sp>
      <p:sp>
        <p:nvSpPr>
          <p:cNvPr id="435" name="Google Shape;435;p65"/>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Collaboration</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Members like Change Healthcare, Gem, Hashed Health, Patientory and Kaiser Permanente are leading the open Hyperledger Healthcare Working Group to bring commercial blockchain adoption to the healthcare industry.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436" name="Google Shape;436;p65"/>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Technology</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Hyperledger Composer offers a set </a:t>
            </a:r>
            <a:br>
              <a:rPr b="0" i="0" lang="en" sz="1100" u="none" cap="none" strike="noStrike">
                <a:solidFill>
                  <a:srgbClr val="414042"/>
                </a:solidFill>
                <a:latin typeface="Arial"/>
                <a:ea typeface="Arial"/>
                <a:cs typeface="Arial"/>
                <a:sym typeface="Arial"/>
              </a:rPr>
            </a:br>
            <a:r>
              <a:rPr b="0" i="0" lang="en" sz="1100" u="none" cap="none" strike="noStrike">
                <a:solidFill>
                  <a:srgbClr val="414042"/>
                </a:solidFill>
                <a:latin typeface="Arial"/>
                <a:ea typeface="Arial"/>
                <a:cs typeface="Arial"/>
                <a:sym typeface="Arial"/>
              </a:rPr>
              <a:t>of APIs, a modeling language and a programming model to quickly define and deploy business networks and applications that allow participants to send transactions that exchange assets.</a:t>
            </a:r>
            <a:endParaRPr b="0" i="0" sz="1100" u="none" cap="none" strike="noStrike">
              <a:solidFill>
                <a:srgbClr val="414042"/>
              </a:solidFill>
              <a:latin typeface="Arial"/>
              <a:ea typeface="Arial"/>
              <a:cs typeface="Arial"/>
              <a:sym typeface="Arial"/>
            </a:endParaRPr>
          </a:p>
        </p:txBody>
      </p:sp>
      <p:pic>
        <p:nvPicPr>
          <p:cNvPr id="437" name="Google Shape;437;p65"/>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438" name="Google Shape;438;p65"/>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439" name="Google Shape;439;p65"/>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grpSp>
        <p:nvGrpSpPr>
          <p:cNvPr id="440" name="Google Shape;440;p65"/>
          <p:cNvGrpSpPr/>
          <p:nvPr/>
        </p:nvGrpSpPr>
        <p:grpSpPr>
          <a:xfrm>
            <a:off x="795390" y="3619186"/>
            <a:ext cx="4669922" cy="661725"/>
            <a:chOff x="918440" y="3539386"/>
            <a:chExt cx="4669922" cy="661725"/>
          </a:xfrm>
        </p:grpSpPr>
        <p:pic>
          <p:nvPicPr>
            <p:cNvPr id="441" name="Google Shape;441;p65"/>
            <p:cNvPicPr preferRelativeResize="0"/>
            <p:nvPr/>
          </p:nvPicPr>
          <p:blipFill rotWithShape="1">
            <a:blip r:embed="rId6">
              <a:alphaModFix/>
            </a:blip>
            <a:srcRect b="0" l="0" r="0" t="0"/>
            <a:stretch/>
          </p:blipFill>
          <p:spPr>
            <a:xfrm>
              <a:off x="1668238" y="3640289"/>
              <a:ext cx="749886" cy="459907"/>
            </a:xfrm>
            <a:prstGeom prst="rect">
              <a:avLst/>
            </a:prstGeom>
            <a:noFill/>
            <a:ln>
              <a:noFill/>
            </a:ln>
          </p:spPr>
        </p:pic>
        <p:pic>
          <p:nvPicPr>
            <p:cNvPr id="442" name="Google Shape;442;p65"/>
            <p:cNvPicPr preferRelativeResize="0"/>
            <p:nvPr/>
          </p:nvPicPr>
          <p:blipFill rotWithShape="1">
            <a:blip r:embed="rId7">
              <a:alphaModFix/>
            </a:blip>
            <a:srcRect b="0" l="0" r="0" t="0"/>
            <a:stretch/>
          </p:blipFill>
          <p:spPr>
            <a:xfrm>
              <a:off x="2418118" y="3611338"/>
              <a:ext cx="887830" cy="544533"/>
            </a:xfrm>
            <a:prstGeom prst="rect">
              <a:avLst/>
            </a:prstGeom>
            <a:noFill/>
            <a:ln>
              <a:noFill/>
            </a:ln>
          </p:spPr>
        </p:pic>
        <p:pic>
          <p:nvPicPr>
            <p:cNvPr id="443" name="Google Shape;443;p65"/>
            <p:cNvPicPr preferRelativeResize="0"/>
            <p:nvPr/>
          </p:nvPicPr>
          <p:blipFill rotWithShape="1">
            <a:blip r:embed="rId8">
              <a:alphaModFix/>
            </a:blip>
            <a:srcRect b="0" l="0" r="0" t="0"/>
            <a:stretch/>
          </p:blipFill>
          <p:spPr>
            <a:xfrm>
              <a:off x="3440450" y="3539386"/>
              <a:ext cx="1078888" cy="661725"/>
            </a:xfrm>
            <a:prstGeom prst="rect">
              <a:avLst/>
            </a:prstGeom>
            <a:noFill/>
            <a:ln>
              <a:noFill/>
            </a:ln>
          </p:spPr>
        </p:pic>
        <p:pic>
          <p:nvPicPr>
            <p:cNvPr id="444" name="Google Shape;444;p65"/>
            <p:cNvPicPr preferRelativeResize="0"/>
            <p:nvPr/>
          </p:nvPicPr>
          <p:blipFill rotWithShape="1">
            <a:blip r:embed="rId9">
              <a:alphaModFix/>
            </a:blip>
            <a:srcRect b="0" l="0" r="0" t="0"/>
            <a:stretch/>
          </p:blipFill>
          <p:spPr>
            <a:xfrm>
              <a:off x="4700526" y="3611347"/>
              <a:ext cx="887836" cy="544540"/>
            </a:xfrm>
            <a:prstGeom prst="rect">
              <a:avLst/>
            </a:prstGeom>
            <a:noFill/>
            <a:ln>
              <a:noFill/>
            </a:ln>
          </p:spPr>
        </p:pic>
        <p:pic>
          <p:nvPicPr>
            <p:cNvPr id="445" name="Google Shape;445;p65"/>
            <p:cNvPicPr preferRelativeResize="0"/>
            <p:nvPr/>
          </p:nvPicPr>
          <p:blipFill rotWithShape="1">
            <a:blip r:embed="rId10">
              <a:alphaModFix/>
            </a:blip>
            <a:srcRect b="0" l="0" r="0" t="0"/>
            <a:stretch/>
          </p:blipFill>
          <p:spPr>
            <a:xfrm>
              <a:off x="918440" y="3654775"/>
              <a:ext cx="749810" cy="459900"/>
            </a:xfrm>
            <a:prstGeom prst="rect">
              <a:avLst/>
            </a:prstGeom>
            <a:noFill/>
            <a:ln>
              <a:noFill/>
            </a:ln>
          </p:spPr>
        </p:pic>
      </p:gr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49" name="Shape 449"/>
        <p:cNvGrpSpPr/>
        <p:nvPr/>
      </p:nvGrpSpPr>
      <p:grpSpPr>
        <a:xfrm>
          <a:off x="0" y="0"/>
          <a:ext cx="0" cy="0"/>
          <a:chOff x="0" y="0"/>
          <a:chExt cx="0" cy="0"/>
        </a:xfrm>
      </p:grpSpPr>
      <p:sp>
        <p:nvSpPr>
          <p:cNvPr id="450" name="Google Shape;450;p66"/>
          <p:cNvSpPr txBox="1"/>
          <p:nvPr>
            <p:ph idx="4294967295" type="ctrTitle"/>
          </p:nvPr>
        </p:nvSpPr>
        <p:spPr>
          <a:xfrm>
            <a:off x="1222500" y="1744650"/>
            <a:ext cx="6699000" cy="1654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Interstate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Medical Licensing</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4" name="Shape 454"/>
        <p:cNvGrpSpPr/>
        <p:nvPr/>
      </p:nvGrpSpPr>
      <p:grpSpPr>
        <a:xfrm>
          <a:off x="0" y="0"/>
          <a:ext cx="0" cy="0"/>
          <a:chOff x="0" y="0"/>
          <a:chExt cx="0" cy="0"/>
        </a:xfrm>
      </p:grpSpPr>
      <p:sp>
        <p:nvSpPr>
          <p:cNvPr id="455" name="Google Shape;455;p67"/>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Interstate Medical Licensing</a:t>
            </a:r>
            <a:endParaRPr b="1" i="0" sz="2800" u="none" cap="none" strike="noStrike">
              <a:solidFill>
                <a:srgbClr val="414042"/>
              </a:solidFill>
              <a:latin typeface="Arial"/>
              <a:ea typeface="Arial"/>
              <a:cs typeface="Arial"/>
              <a:sym typeface="Arial"/>
            </a:endParaRPr>
          </a:p>
        </p:txBody>
      </p:sp>
      <p:sp>
        <p:nvSpPr>
          <p:cNvPr id="456" name="Google Shape;456;p67"/>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Challenge</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Interstate medical licensing is complex, and the provider directories and claims adjudication processes need increased trust and transparency.</a:t>
            </a:r>
            <a:endParaRPr b="0" i="0" sz="1100" u="none" cap="none" strike="noStrike">
              <a:solidFill>
                <a:srgbClr val="414042"/>
              </a:solidFill>
              <a:latin typeface="Arial"/>
              <a:ea typeface="Arial"/>
              <a:cs typeface="Arial"/>
              <a:sym typeface="Arial"/>
            </a:endParaRPr>
          </a:p>
        </p:txBody>
      </p:sp>
      <p:sp>
        <p:nvSpPr>
          <p:cNvPr id="457" name="Google Shape;457;p67"/>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Collaboration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Hyperledger members Hashed Health and the State of Illinois have implemented a pilot program to identify opportunities to improve the efficiency and accuracy of these processes in Illinois.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458" name="Google Shape;458;p67"/>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Technology</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A blockchain-based registry, built using Hyperledger Fabric, streamlines the sharing of smart contracts and medical credential data to automate workflow associated with interstate and multistate licensure.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pic>
        <p:nvPicPr>
          <p:cNvPr id="459" name="Google Shape;459;p67"/>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460" name="Google Shape;460;p67"/>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461" name="Google Shape;461;p67"/>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pic>
        <p:nvPicPr>
          <p:cNvPr id="462" name="Google Shape;462;p67"/>
          <p:cNvPicPr preferRelativeResize="0"/>
          <p:nvPr/>
        </p:nvPicPr>
        <p:blipFill rotWithShape="1">
          <a:blip r:embed="rId6">
            <a:alphaModFix/>
          </a:blip>
          <a:srcRect b="0" l="0" r="0" t="0"/>
          <a:stretch/>
        </p:blipFill>
        <p:spPr>
          <a:xfrm>
            <a:off x="795399" y="3685630"/>
            <a:ext cx="865218" cy="531891"/>
          </a:xfrm>
          <a:prstGeom prst="rect">
            <a:avLst/>
          </a:prstGeom>
          <a:noFill/>
          <a:ln>
            <a:noFill/>
          </a:ln>
        </p:spPr>
      </p:pic>
      <p:pic>
        <p:nvPicPr>
          <p:cNvPr id="463" name="Google Shape;463;p67"/>
          <p:cNvPicPr preferRelativeResize="0"/>
          <p:nvPr/>
        </p:nvPicPr>
        <p:blipFill rotWithShape="1">
          <a:blip r:embed="rId7">
            <a:alphaModFix/>
          </a:blip>
          <a:srcRect b="0" l="0" r="0" t="0"/>
          <a:stretch/>
        </p:blipFill>
        <p:spPr>
          <a:xfrm>
            <a:off x="1799049" y="3658925"/>
            <a:ext cx="890685" cy="585300"/>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7" name="Shape 467"/>
        <p:cNvGrpSpPr/>
        <p:nvPr/>
      </p:nvGrpSpPr>
      <p:grpSpPr>
        <a:xfrm>
          <a:off x="0" y="0"/>
          <a:ext cx="0" cy="0"/>
          <a:chOff x="0" y="0"/>
          <a:chExt cx="0" cy="0"/>
        </a:xfrm>
      </p:grpSpPr>
      <p:sp>
        <p:nvSpPr>
          <p:cNvPr id="468" name="Google Shape;468;p68"/>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Seafood Supply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Chain Traceability</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2" name="Shape 472"/>
        <p:cNvGrpSpPr/>
        <p:nvPr/>
      </p:nvGrpSpPr>
      <p:grpSpPr>
        <a:xfrm>
          <a:off x="0" y="0"/>
          <a:ext cx="0" cy="0"/>
          <a:chOff x="0" y="0"/>
          <a:chExt cx="0" cy="0"/>
        </a:xfrm>
      </p:grpSpPr>
      <p:sp>
        <p:nvSpPr>
          <p:cNvPr id="473" name="Google Shape;473;p69"/>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Seafood Supply Chain Traceability</a:t>
            </a:r>
            <a:endParaRPr b="1" i="0" sz="2800" u="none" cap="none" strike="noStrike">
              <a:solidFill>
                <a:srgbClr val="414042"/>
              </a:solidFill>
              <a:latin typeface="Arial"/>
              <a:ea typeface="Arial"/>
              <a:cs typeface="Arial"/>
              <a:sym typeface="Arial"/>
            </a:endParaRPr>
          </a:p>
        </p:txBody>
      </p:sp>
      <p:sp>
        <p:nvSpPr>
          <p:cNvPr id="474" name="Google Shape;474;p69"/>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Challenge</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Blockchain technologies are being used in the fishing industry to drive fish catch towards more ethical practices. </a:t>
            </a:r>
            <a:endParaRPr b="0" i="0" sz="1100" u="none" cap="none" strike="noStrike">
              <a:solidFill>
                <a:srgbClr val="414042"/>
              </a:solidFill>
              <a:latin typeface="Arial"/>
              <a:ea typeface="Arial"/>
              <a:cs typeface="Arial"/>
              <a:sym typeface="Arial"/>
            </a:endParaRPr>
          </a:p>
        </p:txBody>
      </p:sp>
      <p:sp>
        <p:nvSpPr>
          <p:cNvPr id="475" name="Google Shape;475;p69"/>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Collaboration</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Hyperledger member Intel is collaborating with the broader community to implement a modern approach to seafood traceability.</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476" name="Google Shape;476;p69"/>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Technology</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Leveraging Hyperledger Sawtooth, IoT sensors attached to any object (like fish) can trace ownership, possession, and telemetry parameters to record the seafood journey from ocean to table.</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 </a:t>
            </a:r>
            <a:endParaRPr b="0" i="0" sz="1100" u="none" cap="none" strike="noStrike">
              <a:solidFill>
                <a:srgbClr val="414042"/>
              </a:solidFill>
              <a:latin typeface="Arial"/>
              <a:ea typeface="Arial"/>
              <a:cs typeface="Arial"/>
              <a:sym typeface="Arial"/>
            </a:endParaRPr>
          </a:p>
        </p:txBody>
      </p:sp>
      <p:pic>
        <p:nvPicPr>
          <p:cNvPr id="477" name="Google Shape;477;p69"/>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478" name="Google Shape;478;p69"/>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479" name="Google Shape;479;p69"/>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83" name="Shape 483"/>
        <p:cNvGrpSpPr/>
        <p:nvPr/>
      </p:nvGrpSpPr>
      <p:grpSpPr>
        <a:xfrm>
          <a:off x="0" y="0"/>
          <a:ext cx="0" cy="0"/>
          <a:chOff x="0" y="0"/>
          <a:chExt cx="0" cy="0"/>
        </a:xfrm>
      </p:grpSpPr>
      <p:sp>
        <p:nvSpPr>
          <p:cNvPr id="484" name="Google Shape;484;p70"/>
          <p:cNvSpPr txBox="1"/>
          <p:nvPr>
            <p:ph idx="4294967295" type="ctrTitle"/>
          </p:nvPr>
        </p:nvSpPr>
        <p:spPr>
          <a:xfrm>
            <a:off x="1222500" y="1756650"/>
            <a:ext cx="6699000" cy="1630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Diamond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Supply Chain</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sp>
        <p:nvSpPr>
          <p:cNvPr id="489" name="Google Shape;489;p71"/>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Diamond Supply Chain</a:t>
            </a:r>
            <a:endParaRPr b="1" i="0" sz="2800" u="none" cap="none" strike="noStrike">
              <a:solidFill>
                <a:srgbClr val="414042"/>
              </a:solidFill>
              <a:latin typeface="Arial"/>
              <a:ea typeface="Arial"/>
              <a:cs typeface="Arial"/>
              <a:sym typeface="Arial"/>
            </a:endParaRPr>
          </a:p>
        </p:txBody>
      </p:sp>
      <p:sp>
        <p:nvSpPr>
          <p:cNvPr id="490" name="Google Shape;490;p71"/>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Challenge</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Kimberley Process Certification Scheme established in 2003 to prevent conflict diamonds is a long, paperwork-heavy process with a history of fraud from missing documents.  </a:t>
            </a:r>
            <a:endParaRPr b="0" i="0" sz="1100" u="none" cap="none" strike="noStrike">
              <a:solidFill>
                <a:srgbClr val="414042"/>
              </a:solidFill>
              <a:latin typeface="Arial"/>
              <a:ea typeface="Arial"/>
              <a:cs typeface="Arial"/>
              <a:sym typeface="Arial"/>
            </a:endParaRPr>
          </a:p>
        </p:txBody>
      </p:sp>
      <p:sp>
        <p:nvSpPr>
          <p:cNvPr id="491" name="Google Shape;491;p71"/>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Collaboration</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Hyperledger members SAP Ariba and IBM are collaborating with Everledger on a pilot to prevent blood diamonds from entering the supply chain.</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492" name="Google Shape;492;p71"/>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Technology</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distributed ledger diamond track and trace system using Hyperledger Fabric v1.0 allows everyone in the industry to write to it, from miners, distributors and retailers, using the light pattern that is unique to every diamond to create an ID. </a:t>
            </a:r>
            <a:endParaRPr b="0" i="0" sz="1100" u="none" cap="none" strike="noStrike">
              <a:solidFill>
                <a:srgbClr val="414042"/>
              </a:solidFill>
              <a:latin typeface="Arial"/>
              <a:ea typeface="Arial"/>
              <a:cs typeface="Arial"/>
              <a:sym typeface="Arial"/>
            </a:endParaRPr>
          </a:p>
        </p:txBody>
      </p:sp>
      <p:pic>
        <p:nvPicPr>
          <p:cNvPr id="493" name="Google Shape;493;p71"/>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494" name="Google Shape;494;p71"/>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495" name="Google Shape;495;p71"/>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grpSp>
        <p:nvGrpSpPr>
          <p:cNvPr id="496" name="Google Shape;496;p71"/>
          <p:cNvGrpSpPr/>
          <p:nvPr/>
        </p:nvGrpSpPr>
        <p:grpSpPr>
          <a:xfrm>
            <a:off x="795400" y="3695600"/>
            <a:ext cx="2656350" cy="530875"/>
            <a:chOff x="795400" y="3673825"/>
            <a:chExt cx="2656350" cy="530875"/>
          </a:xfrm>
        </p:grpSpPr>
        <p:pic>
          <p:nvPicPr>
            <p:cNvPr id="497" name="Google Shape;497;p71"/>
            <p:cNvPicPr preferRelativeResize="0"/>
            <p:nvPr/>
          </p:nvPicPr>
          <p:blipFill rotWithShape="1">
            <a:blip r:embed="rId6">
              <a:alphaModFix/>
            </a:blip>
            <a:srcRect b="0" l="0" r="0" t="0"/>
            <a:stretch/>
          </p:blipFill>
          <p:spPr>
            <a:xfrm>
              <a:off x="2678633" y="3673825"/>
              <a:ext cx="773117" cy="530875"/>
            </a:xfrm>
            <a:prstGeom prst="rect">
              <a:avLst/>
            </a:prstGeom>
            <a:noFill/>
            <a:ln>
              <a:noFill/>
            </a:ln>
          </p:spPr>
        </p:pic>
        <p:pic>
          <p:nvPicPr>
            <p:cNvPr id="498" name="Google Shape;498;p71"/>
            <p:cNvPicPr preferRelativeResize="0"/>
            <p:nvPr/>
          </p:nvPicPr>
          <p:blipFill rotWithShape="1">
            <a:blip r:embed="rId7">
              <a:alphaModFix/>
            </a:blip>
            <a:srcRect b="0" l="0" r="0" t="0"/>
            <a:stretch/>
          </p:blipFill>
          <p:spPr>
            <a:xfrm>
              <a:off x="795400" y="3846343"/>
              <a:ext cx="936689" cy="185830"/>
            </a:xfrm>
            <a:prstGeom prst="rect">
              <a:avLst/>
            </a:prstGeom>
            <a:noFill/>
            <a:ln>
              <a:noFill/>
            </a:ln>
          </p:spPr>
        </p:pic>
        <p:pic>
          <p:nvPicPr>
            <p:cNvPr id="499" name="Google Shape;499;p71"/>
            <p:cNvPicPr preferRelativeResize="0"/>
            <p:nvPr/>
          </p:nvPicPr>
          <p:blipFill rotWithShape="1">
            <a:blip r:embed="rId8">
              <a:alphaModFix/>
            </a:blip>
            <a:srcRect b="0" l="0" r="0" t="0"/>
            <a:stretch/>
          </p:blipFill>
          <p:spPr>
            <a:xfrm>
              <a:off x="1849963" y="3730981"/>
              <a:ext cx="679174" cy="416562"/>
            </a:xfrm>
            <a:prstGeom prst="rect">
              <a:avLst/>
            </a:prstGeom>
            <a:noFill/>
            <a:ln>
              <a:noFill/>
            </a:ln>
          </p:spPr>
        </p:pic>
      </p:gr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03" name="Shape 503"/>
        <p:cNvGrpSpPr/>
        <p:nvPr/>
      </p:nvGrpSpPr>
      <p:grpSpPr>
        <a:xfrm>
          <a:off x="0" y="0"/>
          <a:ext cx="0" cy="0"/>
          <a:chOff x="0" y="0"/>
          <a:chExt cx="0" cy="0"/>
        </a:xfrm>
      </p:grpSpPr>
      <p:sp>
        <p:nvSpPr>
          <p:cNvPr id="504" name="Google Shape;504;p72"/>
          <p:cNvSpPr txBox="1"/>
          <p:nvPr>
            <p:ph idx="4294967295" type="ctrTitle"/>
          </p:nvPr>
        </p:nvSpPr>
        <p:spPr>
          <a:xfrm>
            <a:off x="1222500" y="1744650"/>
            <a:ext cx="6699000" cy="1654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Digital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Identity</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Google Shape;509;p73"/>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Digital Identity</a:t>
            </a:r>
            <a:endParaRPr b="1" i="0" sz="2800" u="none" cap="none" strike="noStrike">
              <a:solidFill>
                <a:srgbClr val="414042"/>
              </a:solidFill>
              <a:latin typeface="Arial"/>
              <a:ea typeface="Arial"/>
              <a:cs typeface="Arial"/>
              <a:sym typeface="Arial"/>
            </a:endParaRPr>
          </a:p>
        </p:txBody>
      </p:sp>
      <p:sp>
        <p:nvSpPr>
          <p:cNvPr id="510" name="Google Shape;510;p73"/>
          <p:cNvSpPr txBox="1"/>
          <p:nvPr/>
        </p:nvSpPr>
        <p:spPr>
          <a:xfrm>
            <a:off x="707150" y="2170200"/>
            <a:ext cx="26049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Challenge</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As of 2017, only 44% of Filipinos were utilizing bank accounts, hampered by inefficient "Know Your Customer" laws. </a:t>
            </a:r>
            <a:endParaRPr b="0" i="0" sz="1100" u="none" cap="none" strike="noStrike">
              <a:solidFill>
                <a:srgbClr val="414042"/>
              </a:solidFill>
              <a:latin typeface="Arial"/>
              <a:ea typeface="Arial"/>
              <a:cs typeface="Arial"/>
              <a:sym typeface="Arial"/>
            </a:endParaRPr>
          </a:p>
        </p:txBody>
      </p:sp>
      <p:sp>
        <p:nvSpPr>
          <p:cNvPr id="511" name="Google Shape;511;p73"/>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Collaboration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Bankers Association of Philippines (BAP), in partnership with Hyperledger member Amihan and a coalition of major banks, undertook a POC to test a nation-wide self-sovereign ID system.</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12" name="Google Shape;512;p73"/>
          <p:cNvSpPr txBox="1"/>
          <p:nvPr/>
        </p:nvSpPr>
        <p:spPr>
          <a:xfrm>
            <a:off x="5858200" y="2170200"/>
            <a:ext cx="26049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Technology</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POC used Hyperledger Indy to develop a platform that streamlines new account onboarding, allowing consumers to enter information once </a:t>
            </a:r>
            <a:br>
              <a:rPr b="0" i="0" lang="en" sz="1100" u="none" cap="none" strike="noStrike">
                <a:solidFill>
                  <a:srgbClr val="414042"/>
                </a:solidFill>
                <a:latin typeface="Arial"/>
                <a:ea typeface="Arial"/>
                <a:cs typeface="Arial"/>
                <a:sym typeface="Arial"/>
              </a:rPr>
            </a:br>
            <a:r>
              <a:rPr b="0" i="0" lang="en" sz="1100" u="none" cap="none" strike="noStrike">
                <a:solidFill>
                  <a:srgbClr val="414042"/>
                </a:solidFill>
                <a:latin typeface="Arial"/>
                <a:ea typeface="Arial"/>
                <a:cs typeface="Arial"/>
                <a:sym typeface="Arial"/>
              </a:rPr>
              <a:t>in a digital and privacy-preserving way. </a:t>
            </a:r>
            <a:endParaRPr b="0" i="0" sz="1100" u="none" cap="none" strike="noStrike">
              <a:solidFill>
                <a:srgbClr val="414042"/>
              </a:solidFill>
              <a:latin typeface="Arial"/>
              <a:ea typeface="Arial"/>
              <a:cs typeface="Arial"/>
              <a:sym typeface="Arial"/>
            </a:endParaRPr>
          </a:p>
        </p:txBody>
      </p:sp>
      <p:pic>
        <p:nvPicPr>
          <p:cNvPr id="513" name="Google Shape;513;p73"/>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514" name="Google Shape;514;p73"/>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515" name="Google Shape;515;p73"/>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grpSp>
        <p:nvGrpSpPr>
          <p:cNvPr id="516" name="Google Shape;516;p73"/>
          <p:cNvGrpSpPr/>
          <p:nvPr/>
        </p:nvGrpSpPr>
        <p:grpSpPr>
          <a:xfrm>
            <a:off x="795400" y="3712325"/>
            <a:ext cx="1755724" cy="531900"/>
            <a:chOff x="795400" y="3712325"/>
            <a:chExt cx="1755724" cy="531900"/>
          </a:xfrm>
        </p:grpSpPr>
        <p:pic>
          <p:nvPicPr>
            <p:cNvPr id="517" name="Google Shape;517;p73"/>
            <p:cNvPicPr preferRelativeResize="0"/>
            <p:nvPr/>
          </p:nvPicPr>
          <p:blipFill rotWithShape="1">
            <a:blip r:embed="rId6">
              <a:alphaModFix/>
            </a:blip>
            <a:srcRect b="0" l="0" r="0" t="0"/>
            <a:stretch/>
          </p:blipFill>
          <p:spPr>
            <a:xfrm>
              <a:off x="795400" y="3820034"/>
              <a:ext cx="1072069" cy="316488"/>
            </a:xfrm>
            <a:prstGeom prst="rect">
              <a:avLst/>
            </a:prstGeom>
            <a:noFill/>
            <a:ln>
              <a:noFill/>
            </a:ln>
          </p:spPr>
        </p:pic>
        <p:pic>
          <p:nvPicPr>
            <p:cNvPr id="518" name="Google Shape;518;p73"/>
            <p:cNvPicPr preferRelativeResize="0"/>
            <p:nvPr/>
          </p:nvPicPr>
          <p:blipFill rotWithShape="1">
            <a:blip r:embed="rId7">
              <a:alphaModFix/>
            </a:blip>
            <a:srcRect b="0" l="0" r="0" t="0"/>
            <a:stretch/>
          </p:blipFill>
          <p:spPr>
            <a:xfrm>
              <a:off x="1683899" y="3712325"/>
              <a:ext cx="867225" cy="531900"/>
            </a:xfrm>
            <a:prstGeom prst="rect">
              <a:avLst/>
            </a:prstGeom>
            <a:noFill/>
            <a:ln>
              <a:noFill/>
            </a:ln>
          </p:spPr>
        </p:pic>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22" name="Shape 522"/>
        <p:cNvGrpSpPr/>
        <p:nvPr/>
      </p:nvGrpSpPr>
      <p:grpSpPr>
        <a:xfrm>
          <a:off x="0" y="0"/>
          <a:ext cx="0" cy="0"/>
          <a:chOff x="0" y="0"/>
          <a:chExt cx="0" cy="0"/>
        </a:xfrm>
      </p:grpSpPr>
      <p:sp>
        <p:nvSpPr>
          <p:cNvPr id="523" name="Google Shape;523;p74"/>
          <p:cNvSpPr txBox="1"/>
          <p:nvPr>
            <p:ph idx="4294967295" type="ctrTitle"/>
          </p:nvPr>
        </p:nvSpPr>
        <p:spPr>
          <a:xfrm>
            <a:off x="1222500" y="1756650"/>
            <a:ext cx="6699000" cy="1630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Real Estate Transactions</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9" name="Shape 49"/>
        <p:cNvGrpSpPr/>
        <p:nvPr/>
      </p:nvGrpSpPr>
      <p:grpSpPr>
        <a:xfrm>
          <a:off x="0" y="0"/>
          <a:ext cx="0" cy="0"/>
          <a:chOff x="0" y="0"/>
          <a:chExt cx="0" cy="0"/>
        </a:xfrm>
      </p:grpSpPr>
      <p:sp>
        <p:nvSpPr>
          <p:cNvPr id="50" name="Google Shape;50;p12"/>
          <p:cNvSpPr txBox="1"/>
          <p:nvPr>
            <p:ph idx="4294967295" type="ctrTitle"/>
          </p:nvPr>
        </p:nvSpPr>
        <p:spPr>
          <a:xfrm>
            <a:off x="1222500" y="1737300"/>
            <a:ext cx="6699000" cy="166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Cryptography for Integrity &amp; Privacy</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7" name="Shape 527"/>
        <p:cNvGrpSpPr/>
        <p:nvPr/>
      </p:nvGrpSpPr>
      <p:grpSpPr>
        <a:xfrm>
          <a:off x="0" y="0"/>
          <a:ext cx="0" cy="0"/>
          <a:chOff x="0" y="0"/>
          <a:chExt cx="0" cy="0"/>
        </a:xfrm>
      </p:grpSpPr>
      <p:sp>
        <p:nvSpPr>
          <p:cNvPr id="528" name="Google Shape;528;p75"/>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Real Estate Transactions</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529" name="Google Shape;529;p75"/>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Challenge</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In some cases of corruption, the move to government-owned centralized databases backfired, and digital histories of land titles were eradicated, properties seized and handed over to oil companies. </a:t>
            </a:r>
            <a:endParaRPr b="0" i="0" sz="1100" u="none" cap="none" strike="noStrike">
              <a:solidFill>
                <a:srgbClr val="414042"/>
              </a:solidFill>
              <a:latin typeface="Arial"/>
              <a:ea typeface="Arial"/>
              <a:cs typeface="Arial"/>
              <a:sym typeface="Arial"/>
            </a:endParaRPr>
          </a:p>
        </p:txBody>
      </p:sp>
      <p:sp>
        <p:nvSpPr>
          <p:cNvPr id="530" name="Google Shape;530;p75"/>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Collaboration</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The winning team at the Consensus 2017: Building Blocks Hackathon, built an online property banking and acquisition game utilizing Hyperledger Fabric with IBM Bluemix.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31" name="Google Shape;531;p75"/>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Technology</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HyperProperty shows that Hyperledger Fabric can be used to guarantee who owns what properties. Decentralizing databases and turning to DLTs track land titles could keep governments accountable and create a more trustworthy system, even in instances where the individual actors may not be trusted. </a:t>
            </a:r>
            <a:endParaRPr b="0" i="0" sz="1100" u="none" cap="none" strike="noStrike">
              <a:solidFill>
                <a:srgbClr val="414042"/>
              </a:solidFill>
              <a:latin typeface="Arial"/>
              <a:ea typeface="Arial"/>
              <a:cs typeface="Arial"/>
              <a:sym typeface="Arial"/>
            </a:endParaRPr>
          </a:p>
        </p:txBody>
      </p:sp>
      <p:pic>
        <p:nvPicPr>
          <p:cNvPr id="532" name="Google Shape;532;p75"/>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533" name="Google Shape;533;p75"/>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534" name="Google Shape;534;p75"/>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8" name="Shape 538"/>
        <p:cNvGrpSpPr/>
        <p:nvPr/>
      </p:nvGrpSpPr>
      <p:grpSpPr>
        <a:xfrm>
          <a:off x="0" y="0"/>
          <a:ext cx="0" cy="0"/>
          <a:chOff x="0" y="0"/>
          <a:chExt cx="0" cy="0"/>
        </a:xfrm>
      </p:grpSpPr>
      <p:sp>
        <p:nvSpPr>
          <p:cNvPr id="539" name="Google Shape;539;p76"/>
          <p:cNvSpPr txBox="1"/>
          <p:nvPr>
            <p:ph idx="4294967295" type="ctrTitle"/>
          </p:nvPr>
        </p:nvSpPr>
        <p:spPr>
          <a:xfrm>
            <a:off x="1222500" y="1744650"/>
            <a:ext cx="6699000" cy="1654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Music and Media Rights</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3" name="Shape 543"/>
        <p:cNvGrpSpPr/>
        <p:nvPr/>
      </p:nvGrpSpPr>
      <p:grpSpPr>
        <a:xfrm>
          <a:off x="0" y="0"/>
          <a:ext cx="0" cy="0"/>
          <a:chOff x="0" y="0"/>
          <a:chExt cx="0" cy="0"/>
        </a:xfrm>
      </p:grpSpPr>
      <p:sp>
        <p:nvSpPr>
          <p:cNvPr id="544" name="Google Shape;544;p77"/>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Music and Media Rights</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545" name="Google Shape;545;p77"/>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Challenge</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Dot Blockchain Media (dotBC) is building a music content rights registry that will help musicians express their rights and wishes for commercializing their art in an interoperable file format.</a:t>
            </a:r>
            <a:endParaRPr b="0" i="0" sz="1100" u="none" cap="none" strike="noStrike">
              <a:solidFill>
                <a:srgbClr val="414042"/>
              </a:solidFill>
              <a:latin typeface="Arial"/>
              <a:ea typeface="Arial"/>
              <a:cs typeface="Arial"/>
              <a:sym typeface="Arial"/>
            </a:endParaRPr>
          </a:p>
        </p:txBody>
      </p:sp>
      <p:sp>
        <p:nvSpPr>
          <p:cNvPr id="546" name="Google Shape;546;p77"/>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Collaboration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Although not a member of Hyperledger, dotBC is able to leverage the open source Hyperledger Sawtooth platform for recording its content rights registry for the media industries.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47" name="Google Shape;547;p77"/>
          <p:cNvSpPr txBox="1"/>
          <p:nvPr/>
        </p:nvSpPr>
        <p:spPr>
          <a:xfrm>
            <a:off x="5858200" y="2170200"/>
            <a:ext cx="25896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Technology</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Data is maintained across a distributed network that utilizes Hyperledger Sawtooth. dotBC's blockchain implementation is a foundation for music and media rights expression into the works themselves.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pic>
        <p:nvPicPr>
          <p:cNvPr id="548" name="Google Shape;548;p77"/>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549" name="Google Shape;549;p77"/>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550" name="Google Shape;550;p77"/>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pic>
        <p:nvPicPr>
          <p:cNvPr id="551" name="Google Shape;551;p77"/>
          <p:cNvPicPr preferRelativeResize="0"/>
          <p:nvPr/>
        </p:nvPicPr>
        <p:blipFill rotWithShape="1">
          <a:blip r:embed="rId6">
            <a:alphaModFix/>
          </a:blip>
          <a:srcRect b="0" l="0" r="0" t="0"/>
          <a:stretch/>
        </p:blipFill>
        <p:spPr>
          <a:xfrm>
            <a:off x="761575" y="3729263"/>
            <a:ext cx="1241951" cy="444625"/>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55" name="Shape 555"/>
        <p:cNvGrpSpPr/>
        <p:nvPr/>
      </p:nvGrpSpPr>
      <p:grpSpPr>
        <a:xfrm>
          <a:off x="0" y="0"/>
          <a:ext cx="0" cy="0"/>
          <a:chOff x="0" y="0"/>
          <a:chExt cx="0" cy="0"/>
        </a:xfrm>
      </p:grpSpPr>
      <p:sp>
        <p:nvSpPr>
          <p:cNvPr id="556" name="Google Shape;556;p78"/>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Green Assets Management</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0" name="Shape 560"/>
        <p:cNvGrpSpPr/>
        <p:nvPr/>
      </p:nvGrpSpPr>
      <p:grpSpPr>
        <a:xfrm>
          <a:off x="0" y="0"/>
          <a:ext cx="0" cy="0"/>
          <a:chOff x="0" y="0"/>
          <a:chExt cx="0" cy="0"/>
        </a:xfrm>
      </p:grpSpPr>
      <p:sp>
        <p:nvSpPr>
          <p:cNvPr id="561" name="Google Shape;561;p79"/>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Green Assets Management</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562" name="Google Shape;562;p79"/>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Challenge</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Generating carbon assets more efficiently, helping to build a green, low-carbon and environmentally-</a:t>
            </a:r>
            <a:br>
              <a:rPr b="0" i="0" lang="en" sz="1100" u="none" cap="none" strike="noStrike">
                <a:solidFill>
                  <a:srgbClr val="414042"/>
                </a:solidFill>
                <a:latin typeface="Arial"/>
                <a:ea typeface="Arial"/>
                <a:cs typeface="Arial"/>
                <a:sym typeface="Arial"/>
              </a:rPr>
            </a:br>
            <a:r>
              <a:rPr b="0" i="0" lang="en" sz="1100" u="none" cap="none" strike="noStrike">
                <a:solidFill>
                  <a:srgbClr val="414042"/>
                </a:solidFill>
                <a:latin typeface="Arial"/>
                <a:ea typeface="Arial"/>
                <a:cs typeface="Arial"/>
                <a:sym typeface="Arial"/>
              </a:rPr>
              <a:t>friendly future in China.</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63" name="Google Shape;563;p79"/>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Collaboration</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General Hyperledger member Energy Blockchain Labs partnered with Premier member IBM on the world’s first blockchain-based green assets management platform. based on Hyperledger Fabric.</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64" name="Google Shape;564;p79"/>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Technology</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Blockchain technology, like the use of Hyperledger Fabric here, is expected to become an important means for effective control of carbon emissions in China, the world's largest source of carbon emissions. Carbon asset development, is one of the most popular ways of encouraging enterprises to decrease emissions and use low carbon emission technology.</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 </a:t>
            </a:r>
            <a:endParaRPr b="0" i="0" sz="1100" u="none" cap="none" strike="noStrike">
              <a:solidFill>
                <a:srgbClr val="414042"/>
              </a:solidFill>
              <a:latin typeface="Arial"/>
              <a:ea typeface="Arial"/>
              <a:cs typeface="Arial"/>
              <a:sym typeface="Arial"/>
            </a:endParaRPr>
          </a:p>
        </p:txBody>
      </p:sp>
      <p:pic>
        <p:nvPicPr>
          <p:cNvPr id="565" name="Google Shape;565;p79"/>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566" name="Google Shape;566;p79"/>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567" name="Google Shape;567;p79"/>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pic>
        <p:nvPicPr>
          <p:cNvPr id="568" name="Google Shape;568;p79"/>
          <p:cNvPicPr preferRelativeResize="0"/>
          <p:nvPr/>
        </p:nvPicPr>
        <p:blipFill rotWithShape="1">
          <a:blip r:embed="rId6">
            <a:alphaModFix/>
          </a:blip>
          <a:srcRect b="0" l="0" r="0" t="0"/>
          <a:stretch/>
        </p:blipFill>
        <p:spPr>
          <a:xfrm>
            <a:off x="1842266" y="3714773"/>
            <a:ext cx="840151" cy="517905"/>
          </a:xfrm>
          <a:prstGeom prst="rect">
            <a:avLst/>
          </a:prstGeom>
          <a:noFill/>
          <a:ln>
            <a:noFill/>
          </a:ln>
        </p:spPr>
      </p:pic>
      <p:pic>
        <p:nvPicPr>
          <p:cNvPr id="569" name="Google Shape;569;p79"/>
          <p:cNvPicPr preferRelativeResize="0"/>
          <p:nvPr/>
        </p:nvPicPr>
        <p:blipFill rotWithShape="1">
          <a:blip r:embed="rId7">
            <a:alphaModFix/>
          </a:blip>
          <a:srcRect b="0" l="0" r="0" t="0"/>
          <a:stretch/>
        </p:blipFill>
        <p:spPr>
          <a:xfrm>
            <a:off x="795393" y="3707100"/>
            <a:ext cx="870842" cy="533250"/>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73" name="Shape 573"/>
        <p:cNvGrpSpPr/>
        <p:nvPr/>
      </p:nvGrpSpPr>
      <p:grpSpPr>
        <a:xfrm>
          <a:off x="0" y="0"/>
          <a:ext cx="0" cy="0"/>
          <a:chOff x="0" y="0"/>
          <a:chExt cx="0" cy="0"/>
        </a:xfrm>
      </p:grpSpPr>
      <p:sp>
        <p:nvSpPr>
          <p:cNvPr id="574" name="Google Shape;574;p80"/>
          <p:cNvSpPr txBox="1"/>
          <p:nvPr>
            <p:ph idx="4294967295" type="ctrTitle"/>
          </p:nvPr>
        </p:nvSpPr>
        <p:spPr>
          <a:xfrm>
            <a:off x="1222500" y="1756650"/>
            <a:ext cx="6699000" cy="1630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Letters of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Credit</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8" name="Shape 578"/>
        <p:cNvGrpSpPr/>
        <p:nvPr/>
      </p:nvGrpSpPr>
      <p:grpSpPr>
        <a:xfrm>
          <a:off x="0" y="0"/>
          <a:ext cx="0" cy="0"/>
          <a:chOff x="0" y="0"/>
          <a:chExt cx="0" cy="0"/>
        </a:xfrm>
      </p:grpSpPr>
      <p:sp>
        <p:nvSpPr>
          <p:cNvPr id="579" name="Google Shape;579;p81"/>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Letters of Credit</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580" name="Google Shape;580;p81"/>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Challenge</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The LOC process is a difficult one to automate due to the sheer number of network participants involved.</a:t>
            </a:r>
            <a:endParaRPr b="0" i="0" sz="1100" u="none" cap="none" strike="noStrike">
              <a:solidFill>
                <a:srgbClr val="414042"/>
              </a:solidFill>
              <a:latin typeface="Arial"/>
              <a:ea typeface="Arial"/>
              <a:cs typeface="Arial"/>
              <a:sym typeface="Arial"/>
            </a:endParaRPr>
          </a:p>
        </p:txBody>
      </p:sp>
      <p:sp>
        <p:nvSpPr>
          <p:cNvPr id="581" name="Google Shape;581;p81"/>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Collaboration</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Institutions in Singapore, including Monetary Authority of Singapore, several banks and Standard Chartered, as well as China CITIC Bank and Minsheng bank have come together to use blockchain to create a LOC system. One of the first transactions of this kind in China saw a 100 million letter of credit transaction be completed without a hitch.</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82" name="Google Shape;582;p81"/>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AC62A"/>
                </a:solidFill>
                <a:latin typeface="Arial"/>
                <a:ea typeface="Arial"/>
                <a:cs typeface="Arial"/>
                <a:sym typeface="Arial"/>
              </a:rPr>
              <a:t>The Technology</a:t>
            </a:r>
            <a:endParaRPr b="1" i="0" sz="1100" u="none" cap="none" strike="noStrike">
              <a:solidFill>
                <a:srgbClr val="7AC62A"/>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Asian markets have been deploying and developing various solutions for LOC based on Hyperledger Fabric. Blockchain provides a common ledger for LOC and presents a modernized opportunity; the LOC is stored on the blockchain, and once spent, is marked as such so that the value of the letter cannot be spent again.</a:t>
            </a:r>
            <a:endParaRPr b="0" i="0" sz="1100" u="none" cap="none" strike="noStrike">
              <a:solidFill>
                <a:srgbClr val="414042"/>
              </a:solidFill>
              <a:latin typeface="Arial"/>
              <a:ea typeface="Arial"/>
              <a:cs typeface="Arial"/>
              <a:sym typeface="Arial"/>
            </a:endParaRPr>
          </a:p>
        </p:txBody>
      </p:sp>
      <p:pic>
        <p:nvPicPr>
          <p:cNvPr id="583" name="Google Shape;583;p81"/>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584" name="Google Shape;584;p81"/>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585" name="Google Shape;585;p81"/>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89" name="Shape 589"/>
        <p:cNvGrpSpPr/>
        <p:nvPr/>
      </p:nvGrpSpPr>
      <p:grpSpPr>
        <a:xfrm>
          <a:off x="0" y="0"/>
          <a:ext cx="0" cy="0"/>
          <a:chOff x="0" y="0"/>
          <a:chExt cx="0" cy="0"/>
        </a:xfrm>
      </p:grpSpPr>
      <p:sp>
        <p:nvSpPr>
          <p:cNvPr id="590" name="Google Shape;590;p82"/>
          <p:cNvSpPr txBox="1"/>
          <p:nvPr>
            <p:ph idx="4294967295" type="ctrTitle"/>
          </p:nvPr>
        </p:nvSpPr>
        <p:spPr>
          <a:xfrm>
            <a:off x="1222500" y="2102100"/>
            <a:ext cx="6699000" cy="93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4800" u="none" cap="none" strike="noStrike">
                <a:solidFill>
                  <a:srgbClr val="FFFFFF"/>
                </a:solidFill>
                <a:latin typeface="Arial"/>
                <a:ea typeface="Arial"/>
                <a:cs typeface="Arial"/>
                <a:sym typeface="Arial"/>
              </a:rPr>
              <a:t>Food Trust</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4" name="Shape 594"/>
        <p:cNvGrpSpPr/>
        <p:nvPr/>
      </p:nvGrpSpPr>
      <p:grpSpPr>
        <a:xfrm>
          <a:off x="0" y="0"/>
          <a:ext cx="0" cy="0"/>
          <a:chOff x="0" y="0"/>
          <a:chExt cx="0" cy="0"/>
        </a:xfrm>
      </p:grpSpPr>
      <p:sp>
        <p:nvSpPr>
          <p:cNvPr id="595" name="Google Shape;595;p83"/>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Food Trust</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596" name="Google Shape;596;p83"/>
          <p:cNvSpPr txBox="1"/>
          <p:nvPr/>
        </p:nvSpPr>
        <p:spPr>
          <a:xfrm>
            <a:off x="70715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Challenge</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 sz="1100" u="none" cap="none" strike="noStrike">
                <a:solidFill>
                  <a:srgbClr val="414042"/>
                </a:solidFill>
                <a:latin typeface="Arial"/>
                <a:ea typeface="Arial"/>
                <a:cs typeface="Arial"/>
                <a:sym typeface="Arial"/>
              </a:rPr>
              <a:t>The food network is a complex distribution and processing ecosystem involving farms, distributors, retailers and consumers, which make it difficult to assure food provenance.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97" name="Google Shape;597;p83"/>
          <p:cNvSpPr txBox="1"/>
          <p:nvPr/>
        </p:nvSpPr>
        <p:spPr>
          <a:xfrm>
            <a:off x="33061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Collaboration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Walmart, and a group of retailers and food companies such as Unilever, Nestlé and Dole, have teamed up with IBM to explore how to apply blockchain technology like Hyperledger Fabric to their food supply chain.</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598" name="Google Shape;598;p83"/>
          <p:cNvSpPr txBox="1"/>
          <p:nvPr/>
        </p:nvSpPr>
        <p:spPr>
          <a:xfrm>
            <a:off x="5858200" y="2170200"/>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The Technology</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By making a shared ledger accessible to each party in the supply chain, all food processing steps can be recorded and stored on the blockchain, including digital compliance documentation, test results and audit certificates to improve transparency and efficiency across the food network. </a:t>
            </a:r>
            <a:endParaRPr b="0" i="0" sz="1100" u="none" cap="none" strike="noStrike">
              <a:solidFill>
                <a:srgbClr val="414042"/>
              </a:solidFill>
              <a:latin typeface="Arial"/>
              <a:ea typeface="Arial"/>
              <a:cs typeface="Arial"/>
              <a:sym typeface="Arial"/>
            </a:endParaRPr>
          </a:p>
        </p:txBody>
      </p:sp>
      <p:pic>
        <p:nvPicPr>
          <p:cNvPr id="599" name="Google Shape;599;p83"/>
          <p:cNvPicPr preferRelativeResize="0"/>
          <p:nvPr/>
        </p:nvPicPr>
        <p:blipFill rotWithShape="1">
          <a:blip r:embed="rId3">
            <a:alphaModFix/>
          </a:blip>
          <a:srcRect b="0" l="0" r="0" t="0"/>
          <a:stretch/>
        </p:blipFill>
        <p:spPr>
          <a:xfrm>
            <a:off x="5982757" y="1471175"/>
            <a:ext cx="699011" cy="699027"/>
          </a:xfrm>
          <a:prstGeom prst="rect">
            <a:avLst/>
          </a:prstGeom>
          <a:noFill/>
          <a:ln>
            <a:noFill/>
          </a:ln>
        </p:spPr>
      </p:pic>
      <p:pic>
        <p:nvPicPr>
          <p:cNvPr id="600" name="Google Shape;600;p83"/>
          <p:cNvPicPr preferRelativeResize="0"/>
          <p:nvPr/>
        </p:nvPicPr>
        <p:blipFill rotWithShape="1">
          <a:blip r:embed="rId4">
            <a:alphaModFix/>
          </a:blip>
          <a:srcRect b="59" l="0" r="0" t="58"/>
          <a:stretch/>
        </p:blipFill>
        <p:spPr>
          <a:xfrm>
            <a:off x="3389075" y="1471175"/>
            <a:ext cx="701326" cy="699025"/>
          </a:xfrm>
          <a:prstGeom prst="rect">
            <a:avLst/>
          </a:prstGeom>
          <a:noFill/>
          <a:ln>
            <a:noFill/>
          </a:ln>
        </p:spPr>
      </p:pic>
      <p:pic>
        <p:nvPicPr>
          <p:cNvPr id="601" name="Google Shape;601;p83"/>
          <p:cNvPicPr preferRelativeResize="0"/>
          <p:nvPr/>
        </p:nvPicPr>
        <p:blipFill rotWithShape="1">
          <a:blip r:embed="rId5">
            <a:alphaModFix/>
          </a:blip>
          <a:srcRect b="168" l="0" r="0" t="159"/>
          <a:stretch/>
        </p:blipFill>
        <p:spPr>
          <a:xfrm>
            <a:off x="795388" y="1471175"/>
            <a:ext cx="701326" cy="699025"/>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05" name="Shape 605"/>
        <p:cNvGrpSpPr/>
        <p:nvPr/>
      </p:nvGrpSpPr>
      <p:grpSpPr>
        <a:xfrm>
          <a:off x="0" y="0"/>
          <a:ext cx="0" cy="0"/>
          <a:chOff x="0" y="0"/>
          <a:chExt cx="0" cy="0"/>
        </a:xfrm>
      </p:grpSpPr>
      <p:sp>
        <p:nvSpPr>
          <p:cNvPr id="606" name="Google Shape;606;p84"/>
          <p:cNvSpPr txBox="1"/>
          <p:nvPr>
            <p:ph idx="4294967295" type="ctrTitle"/>
          </p:nvPr>
        </p:nvSpPr>
        <p:spPr>
          <a:xfrm>
            <a:off x="1222500" y="1751100"/>
            <a:ext cx="6699000" cy="1641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Digital Trade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Chain</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 name="Shape 54"/>
        <p:cNvGrpSpPr/>
        <p:nvPr/>
      </p:nvGrpSpPr>
      <p:grpSpPr>
        <a:xfrm>
          <a:off x="0" y="0"/>
          <a:ext cx="0" cy="0"/>
          <a:chOff x="0" y="0"/>
          <a:chExt cx="0" cy="0"/>
        </a:xfrm>
      </p:grpSpPr>
      <p:sp>
        <p:nvSpPr>
          <p:cNvPr id="55" name="Google Shape;55;p13"/>
          <p:cNvSpPr txBox="1"/>
          <p:nvPr/>
        </p:nvSpPr>
        <p:spPr>
          <a:xfrm>
            <a:off x="1698600" y="2849225"/>
            <a:ext cx="5746800" cy="91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414042"/>
                </a:solidFill>
                <a:latin typeface="Arial"/>
                <a:ea typeface="Arial"/>
                <a:cs typeface="Arial"/>
                <a:sym typeface="Arial"/>
              </a:rPr>
              <a:t>Software standards keep everyone in the shared ecosystem in sync.</a:t>
            </a:r>
            <a:endParaRPr b="0" i="0" sz="2400" u="none" cap="none" strike="noStrike">
              <a:solidFill>
                <a:srgbClr val="414042"/>
              </a:solidFill>
              <a:latin typeface="Arial"/>
              <a:ea typeface="Arial"/>
              <a:cs typeface="Arial"/>
              <a:sym typeface="Arial"/>
            </a:endParaRPr>
          </a:p>
        </p:txBody>
      </p:sp>
      <p:pic>
        <p:nvPicPr>
          <p:cNvPr id="56" name="Google Shape;56;p13"/>
          <p:cNvPicPr preferRelativeResize="0"/>
          <p:nvPr/>
        </p:nvPicPr>
        <p:blipFill rotWithShape="1">
          <a:blip r:embed="rId3">
            <a:alphaModFix/>
          </a:blip>
          <a:srcRect b="0" l="99" r="108" t="0"/>
          <a:stretch/>
        </p:blipFill>
        <p:spPr>
          <a:xfrm>
            <a:off x="4006100" y="6350"/>
            <a:ext cx="1124651" cy="2736999"/>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0" name="Shape 610"/>
        <p:cNvGrpSpPr/>
        <p:nvPr/>
      </p:nvGrpSpPr>
      <p:grpSpPr>
        <a:xfrm>
          <a:off x="0" y="0"/>
          <a:ext cx="0" cy="0"/>
          <a:chOff x="0" y="0"/>
          <a:chExt cx="0" cy="0"/>
        </a:xfrm>
      </p:grpSpPr>
      <p:sp>
        <p:nvSpPr>
          <p:cNvPr id="611" name="Google Shape;611;p85"/>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 sz="2800" u="none" cap="none" strike="noStrike">
                <a:solidFill>
                  <a:srgbClr val="414042"/>
                </a:solidFill>
                <a:latin typeface="Arial"/>
                <a:ea typeface="Arial"/>
                <a:cs typeface="Arial"/>
                <a:sym typeface="Arial"/>
              </a:rPr>
              <a:t>Digital Trade Chain</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414042"/>
              </a:solidFill>
              <a:latin typeface="Arial"/>
              <a:ea typeface="Arial"/>
              <a:cs typeface="Arial"/>
              <a:sym typeface="Arial"/>
            </a:endParaRPr>
          </a:p>
        </p:txBody>
      </p:sp>
      <p:sp>
        <p:nvSpPr>
          <p:cNvPr id="612" name="Google Shape;612;p85"/>
          <p:cNvSpPr txBox="1"/>
          <p:nvPr/>
        </p:nvSpPr>
        <p:spPr>
          <a:xfrm>
            <a:off x="707150" y="1994599"/>
            <a:ext cx="259895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Challenge</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b="0" i="0" sz="1100" u="none" cap="none" strike="noStrike">
              <a:solidFill>
                <a:srgbClr val="414042"/>
              </a:solidFill>
              <a:latin typeface="Arial"/>
              <a:ea typeface="Arial"/>
              <a:cs typeface="Arial"/>
              <a:sym typeface="Arial"/>
            </a:endParaRPr>
          </a:p>
        </p:txBody>
      </p:sp>
      <p:sp>
        <p:nvSpPr>
          <p:cNvPr id="613" name="Google Shape;613;p85"/>
          <p:cNvSpPr txBox="1"/>
          <p:nvPr/>
        </p:nvSpPr>
        <p:spPr>
          <a:xfrm>
            <a:off x="3306100" y="1994599"/>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Collaboration</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 consortium of major world banks including: Deutsche Bank, HSBC, KBC, Natixis, Rabobank, Société Générale, Santander, UniCredit and Nordea</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414042"/>
              </a:solidFill>
              <a:latin typeface="Arial"/>
              <a:ea typeface="Arial"/>
              <a:cs typeface="Arial"/>
              <a:sym typeface="Arial"/>
            </a:endParaRPr>
          </a:p>
        </p:txBody>
      </p:sp>
      <p:sp>
        <p:nvSpPr>
          <p:cNvPr id="614" name="Google Shape;614;p85"/>
          <p:cNvSpPr txBox="1"/>
          <p:nvPr/>
        </p:nvSpPr>
        <p:spPr>
          <a:xfrm>
            <a:off x="5858200" y="1994599"/>
            <a:ext cx="2552100" cy="186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74D1D6"/>
                </a:solidFill>
                <a:latin typeface="Arial"/>
                <a:ea typeface="Arial"/>
                <a:cs typeface="Arial"/>
                <a:sym typeface="Arial"/>
              </a:rPr>
              <a:t>The Technology</a:t>
            </a:r>
            <a:endParaRPr b="1" i="0" sz="1100" u="none" cap="none" strike="noStrike">
              <a:solidFill>
                <a:srgbClr val="74D1D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we.trade is a blockchain-based international trading system that enables accurate trading posture information, order to settlement control, risk coverage, track and trace options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 </a:t>
            </a:r>
            <a:endParaRPr b="0" i="0" sz="1100" u="none" cap="none" strike="noStrike">
              <a:solidFill>
                <a:srgbClr val="414042"/>
              </a:solidFill>
              <a:latin typeface="Arial"/>
              <a:ea typeface="Arial"/>
              <a:cs typeface="Arial"/>
              <a:sym typeface="Arial"/>
            </a:endParaRPr>
          </a:p>
        </p:txBody>
      </p:sp>
      <p:pic>
        <p:nvPicPr>
          <p:cNvPr id="615" name="Google Shape;615;p85"/>
          <p:cNvPicPr preferRelativeResize="0"/>
          <p:nvPr/>
        </p:nvPicPr>
        <p:blipFill rotWithShape="1">
          <a:blip r:embed="rId3">
            <a:alphaModFix/>
          </a:blip>
          <a:srcRect b="0" l="0" r="0" t="0"/>
          <a:stretch/>
        </p:blipFill>
        <p:spPr>
          <a:xfrm>
            <a:off x="5982757" y="1295574"/>
            <a:ext cx="699011" cy="699027"/>
          </a:xfrm>
          <a:prstGeom prst="rect">
            <a:avLst/>
          </a:prstGeom>
          <a:noFill/>
          <a:ln>
            <a:noFill/>
          </a:ln>
        </p:spPr>
      </p:pic>
      <p:pic>
        <p:nvPicPr>
          <p:cNvPr id="616" name="Google Shape;616;p85"/>
          <p:cNvPicPr preferRelativeResize="0"/>
          <p:nvPr/>
        </p:nvPicPr>
        <p:blipFill rotWithShape="1">
          <a:blip r:embed="rId4">
            <a:alphaModFix/>
          </a:blip>
          <a:srcRect b="59" l="0" r="0" t="58"/>
          <a:stretch/>
        </p:blipFill>
        <p:spPr>
          <a:xfrm>
            <a:off x="3389075" y="1295574"/>
            <a:ext cx="701326" cy="699025"/>
          </a:xfrm>
          <a:prstGeom prst="rect">
            <a:avLst/>
          </a:prstGeom>
          <a:noFill/>
          <a:ln>
            <a:noFill/>
          </a:ln>
        </p:spPr>
      </p:pic>
      <p:pic>
        <p:nvPicPr>
          <p:cNvPr id="617" name="Google Shape;617;p85"/>
          <p:cNvPicPr preferRelativeResize="0"/>
          <p:nvPr/>
        </p:nvPicPr>
        <p:blipFill rotWithShape="1">
          <a:blip r:embed="rId5">
            <a:alphaModFix/>
          </a:blip>
          <a:srcRect b="168" l="0" r="0" t="159"/>
          <a:stretch/>
        </p:blipFill>
        <p:spPr>
          <a:xfrm>
            <a:off x="795388" y="1295574"/>
            <a:ext cx="701326" cy="699025"/>
          </a:xfrm>
          <a:prstGeom prst="rect">
            <a:avLst/>
          </a:prstGeom>
          <a:noFill/>
          <a:ln>
            <a:noFill/>
          </a:ln>
        </p:spPr>
      </p:pic>
      <p:pic>
        <p:nvPicPr>
          <p:cNvPr id="618" name="Google Shape;618;p85"/>
          <p:cNvPicPr preferRelativeResize="0"/>
          <p:nvPr/>
        </p:nvPicPr>
        <p:blipFill rotWithShape="1">
          <a:blip r:embed="rId6">
            <a:alphaModFix/>
          </a:blip>
          <a:srcRect b="0" l="477" r="0" t="2066"/>
          <a:stretch/>
        </p:blipFill>
        <p:spPr>
          <a:xfrm>
            <a:off x="795400" y="4000249"/>
            <a:ext cx="1273350" cy="393725"/>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22" name="Shape 622"/>
        <p:cNvGrpSpPr/>
        <p:nvPr/>
      </p:nvGrpSpPr>
      <p:grpSpPr>
        <a:xfrm>
          <a:off x="0" y="0"/>
          <a:ext cx="0" cy="0"/>
          <a:chOff x="0" y="0"/>
          <a:chExt cx="0" cy="0"/>
        </a:xfrm>
      </p:grpSpPr>
      <p:sp>
        <p:nvSpPr>
          <p:cNvPr id="623" name="Google Shape;623;p86"/>
          <p:cNvSpPr txBox="1"/>
          <p:nvPr>
            <p:ph idx="4294967295" type="ctrTitle"/>
          </p:nvPr>
        </p:nvSpPr>
        <p:spPr>
          <a:xfrm>
            <a:off x="1222500" y="1340100"/>
            <a:ext cx="6699000" cy="1617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Introductory Contribution Opportunities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7" name="Shape 627"/>
        <p:cNvGrpSpPr/>
        <p:nvPr/>
      </p:nvGrpSpPr>
      <p:grpSpPr>
        <a:xfrm>
          <a:off x="0" y="0"/>
          <a:ext cx="0" cy="0"/>
          <a:chOff x="0" y="0"/>
          <a:chExt cx="0" cy="0"/>
        </a:xfrm>
      </p:grpSpPr>
      <p:sp>
        <p:nvSpPr>
          <p:cNvPr id="628" name="Google Shape;628;p87"/>
          <p:cNvSpPr txBox="1"/>
          <p:nvPr/>
        </p:nvSpPr>
        <p:spPr>
          <a:xfrm>
            <a:off x="549875" y="2418250"/>
            <a:ext cx="23643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Learn the Basics</a:t>
            </a:r>
            <a:br>
              <a:rPr b="1" i="0" lang="en" sz="1800" u="none" cap="none" strike="noStrike">
                <a:solidFill>
                  <a:srgbClr val="74D1D6"/>
                </a:solidFill>
                <a:latin typeface="Arial"/>
                <a:ea typeface="Arial"/>
                <a:cs typeface="Arial"/>
                <a:sym typeface="Arial"/>
              </a:rPr>
            </a:br>
            <a:r>
              <a:rPr b="0" i="0" lang="en" sz="1800" u="none" cap="none" strike="noStrike">
                <a:solidFill>
                  <a:srgbClr val="414042"/>
                </a:solidFill>
                <a:latin typeface="Arial"/>
                <a:ea typeface="Arial"/>
                <a:cs typeface="Arial"/>
                <a:sym typeface="Arial"/>
              </a:rPr>
              <a:t>about Hyperledger projects</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p:txBody>
      </p:sp>
      <p:sp>
        <p:nvSpPr>
          <p:cNvPr id="629" name="Google Shape;629;p87"/>
          <p:cNvSpPr txBox="1"/>
          <p:nvPr/>
        </p:nvSpPr>
        <p:spPr>
          <a:xfrm>
            <a:off x="3406613" y="2418250"/>
            <a:ext cx="22635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414042"/>
                </a:solidFill>
                <a:latin typeface="Arial"/>
                <a:ea typeface="Arial"/>
                <a:cs typeface="Arial"/>
                <a:sym typeface="Arial"/>
              </a:rPr>
              <a:t>Start or join a </a:t>
            </a:r>
            <a:r>
              <a:rPr b="1" i="0" lang="en" sz="1800" u="none" cap="none" strike="noStrike">
                <a:solidFill>
                  <a:srgbClr val="7AC62A"/>
                </a:solidFill>
                <a:latin typeface="Arial"/>
                <a:ea typeface="Arial"/>
                <a:cs typeface="Arial"/>
                <a:sym typeface="Arial"/>
              </a:rPr>
              <a:t>Hyperledger meetup</a:t>
            </a:r>
            <a:endParaRPr b="1" i="0" sz="1800" u="none" cap="none" strike="noStrike">
              <a:solidFill>
                <a:srgbClr val="7AC62A"/>
              </a:solidFill>
              <a:latin typeface="Arial"/>
              <a:ea typeface="Arial"/>
              <a:cs typeface="Arial"/>
              <a:sym typeface="Arial"/>
            </a:endParaRPr>
          </a:p>
        </p:txBody>
      </p:sp>
      <p:sp>
        <p:nvSpPr>
          <p:cNvPr id="630" name="Google Shape;630;p87">
            <a:hlinkClick r:id="rId3"/>
          </p:cNvPr>
          <p:cNvSpPr txBox="1"/>
          <p:nvPr/>
        </p:nvSpPr>
        <p:spPr>
          <a:xfrm>
            <a:off x="6278250" y="2418250"/>
            <a:ext cx="21306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7AC62A"/>
                </a:solidFill>
                <a:latin typeface="Arial"/>
                <a:ea typeface="Arial"/>
                <a:cs typeface="Arial"/>
                <a:sym typeface="Arial"/>
              </a:rPr>
              <a:t>Spread the word </a:t>
            </a:r>
            <a:r>
              <a:rPr b="0" i="0" lang="en" sz="1800" u="none" cap="none" strike="noStrike">
                <a:solidFill>
                  <a:srgbClr val="414042"/>
                </a:solidFill>
                <a:latin typeface="Arial"/>
                <a:ea typeface="Arial"/>
                <a:cs typeface="Arial"/>
                <a:sym typeface="Arial"/>
              </a:rPr>
              <a:t>about Hyperledger</a:t>
            </a:r>
            <a:endParaRPr b="0" i="0" sz="1800" u="none" cap="none" strike="noStrike">
              <a:solidFill>
                <a:srgbClr val="414042"/>
              </a:solidFill>
              <a:latin typeface="Arial"/>
              <a:ea typeface="Arial"/>
              <a:cs typeface="Arial"/>
              <a:sym typeface="Arial"/>
            </a:endParaRPr>
          </a:p>
        </p:txBody>
      </p:sp>
      <p:pic>
        <p:nvPicPr>
          <p:cNvPr id="631" name="Google Shape;631;p87"/>
          <p:cNvPicPr preferRelativeResize="0"/>
          <p:nvPr/>
        </p:nvPicPr>
        <p:blipFill rotWithShape="1">
          <a:blip r:embed="rId4">
            <a:alphaModFix/>
          </a:blip>
          <a:srcRect b="0" l="0" r="0" t="0"/>
          <a:stretch/>
        </p:blipFill>
        <p:spPr>
          <a:xfrm>
            <a:off x="6994045" y="1719225"/>
            <a:ext cx="699011" cy="699027"/>
          </a:xfrm>
          <a:prstGeom prst="rect">
            <a:avLst/>
          </a:prstGeom>
          <a:noFill/>
          <a:ln>
            <a:noFill/>
          </a:ln>
        </p:spPr>
      </p:pic>
      <p:pic>
        <p:nvPicPr>
          <p:cNvPr id="632" name="Google Shape;632;p87"/>
          <p:cNvPicPr preferRelativeResize="0"/>
          <p:nvPr/>
        </p:nvPicPr>
        <p:blipFill rotWithShape="1">
          <a:blip r:embed="rId5">
            <a:alphaModFix/>
          </a:blip>
          <a:srcRect b="168" l="0" r="0" t="159"/>
          <a:stretch/>
        </p:blipFill>
        <p:spPr>
          <a:xfrm>
            <a:off x="4187688" y="1719225"/>
            <a:ext cx="701326" cy="699025"/>
          </a:xfrm>
          <a:prstGeom prst="rect">
            <a:avLst/>
          </a:prstGeom>
          <a:noFill/>
          <a:ln>
            <a:noFill/>
          </a:ln>
        </p:spPr>
      </p:pic>
      <p:pic>
        <p:nvPicPr>
          <p:cNvPr id="633" name="Google Shape;633;p87"/>
          <p:cNvPicPr preferRelativeResize="0"/>
          <p:nvPr/>
        </p:nvPicPr>
        <p:blipFill rotWithShape="1">
          <a:blip r:embed="rId6">
            <a:alphaModFix/>
          </a:blip>
          <a:srcRect b="168" l="0" r="0" t="159"/>
          <a:stretch/>
        </p:blipFill>
        <p:spPr>
          <a:xfrm>
            <a:off x="1381350" y="1719225"/>
            <a:ext cx="701326" cy="699025"/>
          </a:xfrm>
          <a:prstGeom prst="rect">
            <a:avLst/>
          </a:prstGeom>
          <a:noFill/>
          <a:ln>
            <a:noFill/>
          </a:ln>
        </p:spPr>
      </p:pic>
      <p:sp>
        <p:nvSpPr>
          <p:cNvPr id="634" name="Google Shape;634;p87"/>
          <p:cNvSpPr txBox="1"/>
          <p:nvPr/>
        </p:nvSpPr>
        <p:spPr>
          <a:xfrm>
            <a:off x="707150" y="584357"/>
            <a:ext cx="7541400" cy="51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hyperledger.org/community</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414042"/>
              </a:solidFill>
              <a:latin typeface="Arial"/>
              <a:ea typeface="Arial"/>
              <a:cs typeface="Arial"/>
              <a:sym typeface="Aria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38" name="Shape 638"/>
        <p:cNvGrpSpPr/>
        <p:nvPr/>
      </p:nvGrpSpPr>
      <p:grpSpPr>
        <a:xfrm>
          <a:off x="0" y="0"/>
          <a:ext cx="0" cy="0"/>
          <a:chOff x="0" y="0"/>
          <a:chExt cx="0" cy="0"/>
        </a:xfrm>
      </p:grpSpPr>
      <p:sp>
        <p:nvSpPr>
          <p:cNvPr id="639" name="Google Shape;639;p88"/>
          <p:cNvSpPr txBox="1"/>
          <p:nvPr>
            <p:ph idx="4294967295" type="ctrTitle"/>
          </p:nvPr>
        </p:nvSpPr>
        <p:spPr>
          <a:xfrm>
            <a:off x="1222500" y="1337300"/>
            <a:ext cx="6699000" cy="172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Advanced </a:t>
            </a:r>
            <a:br>
              <a:rPr b="1" i="0" lang="en" sz="4800" u="none" cap="none" strike="noStrike">
                <a:solidFill>
                  <a:srgbClr val="FFFFFF"/>
                </a:solidFill>
                <a:latin typeface="Arial"/>
                <a:ea typeface="Arial"/>
                <a:cs typeface="Arial"/>
                <a:sym typeface="Arial"/>
              </a:rPr>
            </a:br>
            <a:r>
              <a:rPr b="1" i="0" lang="en" sz="4800" u="none" cap="none" strike="noStrike">
                <a:solidFill>
                  <a:srgbClr val="FFFFFF"/>
                </a:solidFill>
                <a:latin typeface="Arial"/>
                <a:ea typeface="Arial"/>
                <a:cs typeface="Arial"/>
                <a:sym typeface="Arial"/>
              </a:rPr>
              <a:t>Contribution Opportunities</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3" name="Shape 643"/>
        <p:cNvGrpSpPr/>
        <p:nvPr/>
      </p:nvGrpSpPr>
      <p:grpSpPr>
        <a:xfrm>
          <a:off x="0" y="0"/>
          <a:ext cx="0" cy="0"/>
          <a:chOff x="0" y="0"/>
          <a:chExt cx="0" cy="0"/>
        </a:xfrm>
      </p:grpSpPr>
      <p:sp>
        <p:nvSpPr>
          <p:cNvPr id="644" name="Google Shape;644;p89"/>
          <p:cNvSpPr txBox="1"/>
          <p:nvPr/>
        </p:nvSpPr>
        <p:spPr>
          <a:xfrm>
            <a:off x="622975" y="2426350"/>
            <a:ext cx="23643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414042"/>
                </a:solidFill>
                <a:latin typeface="Arial"/>
                <a:ea typeface="Arial"/>
                <a:cs typeface="Arial"/>
                <a:sym typeface="Arial"/>
              </a:rPr>
              <a:t>Improve our </a:t>
            </a:r>
            <a:r>
              <a:rPr b="1" i="0" lang="en" sz="1800" u="none" cap="none" strike="noStrike">
                <a:solidFill>
                  <a:srgbClr val="7AC62A"/>
                </a:solidFill>
                <a:latin typeface="Arial"/>
                <a:ea typeface="Arial"/>
                <a:cs typeface="Arial"/>
                <a:sym typeface="Arial"/>
              </a:rPr>
              <a:t>documentation</a:t>
            </a:r>
            <a:r>
              <a:rPr b="0" i="0" lang="en" sz="1800" u="none" cap="none" strike="noStrike">
                <a:solidFill>
                  <a:srgbClr val="414042"/>
                </a:solidFill>
                <a:latin typeface="Arial"/>
                <a:ea typeface="Arial"/>
                <a:cs typeface="Arial"/>
                <a:sym typeface="Arial"/>
              </a:rPr>
              <a:t> and </a:t>
            </a:r>
            <a:r>
              <a:rPr b="1" i="0" lang="en" sz="1800" u="none" cap="none" strike="noStrike">
                <a:solidFill>
                  <a:srgbClr val="7AC62A"/>
                </a:solidFill>
                <a:latin typeface="Arial"/>
                <a:ea typeface="Arial"/>
                <a:cs typeface="Arial"/>
                <a:sym typeface="Arial"/>
              </a:rPr>
              <a:t>training material</a:t>
            </a:r>
            <a:endParaRPr b="0" i="0" sz="1800" u="none" cap="none" strike="noStrike">
              <a:solidFill>
                <a:srgbClr val="7AC62A"/>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414042"/>
              </a:solidFill>
              <a:latin typeface="Arial"/>
              <a:ea typeface="Arial"/>
              <a:cs typeface="Arial"/>
              <a:sym typeface="Arial"/>
            </a:endParaRPr>
          </a:p>
        </p:txBody>
      </p:sp>
      <p:sp>
        <p:nvSpPr>
          <p:cNvPr id="645" name="Google Shape;645;p89"/>
          <p:cNvSpPr txBox="1"/>
          <p:nvPr/>
        </p:nvSpPr>
        <p:spPr>
          <a:xfrm>
            <a:off x="3370888" y="2426350"/>
            <a:ext cx="22635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414042"/>
                </a:solidFill>
                <a:latin typeface="Arial"/>
                <a:ea typeface="Arial"/>
                <a:cs typeface="Arial"/>
                <a:sym typeface="Arial"/>
              </a:rPr>
              <a:t>Get involved with </a:t>
            </a:r>
            <a:r>
              <a:rPr b="1" i="0" lang="en" sz="1800" u="none" cap="none" strike="noStrike">
                <a:solidFill>
                  <a:srgbClr val="7AC62A"/>
                </a:solidFill>
                <a:latin typeface="Arial"/>
                <a:ea typeface="Arial"/>
                <a:cs typeface="Arial"/>
                <a:sym typeface="Arial"/>
              </a:rPr>
              <a:t>coding</a:t>
            </a:r>
            <a:endParaRPr b="1" i="0" sz="1800" u="none" cap="none" strike="noStrike">
              <a:solidFill>
                <a:srgbClr val="7AC62A"/>
              </a:solidFill>
              <a:latin typeface="Arial"/>
              <a:ea typeface="Arial"/>
              <a:cs typeface="Arial"/>
              <a:sym typeface="Arial"/>
            </a:endParaRPr>
          </a:p>
        </p:txBody>
      </p:sp>
      <p:sp>
        <p:nvSpPr>
          <p:cNvPr id="646" name="Google Shape;646;p89">
            <a:hlinkClick r:id="rId3"/>
          </p:cNvPr>
          <p:cNvSpPr txBox="1"/>
          <p:nvPr/>
        </p:nvSpPr>
        <p:spPr>
          <a:xfrm>
            <a:off x="5963875" y="2426350"/>
            <a:ext cx="24702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414042"/>
                </a:solidFill>
                <a:latin typeface="Arial"/>
                <a:ea typeface="Arial"/>
                <a:cs typeface="Arial"/>
                <a:sym typeface="Arial"/>
              </a:rPr>
              <a:t>Take part in the</a:t>
            </a:r>
            <a:r>
              <a:rPr b="1" i="0" lang="en" sz="1800" u="none" cap="none" strike="noStrike">
                <a:solidFill>
                  <a:srgbClr val="942AFF"/>
                </a:solidFill>
                <a:latin typeface="Arial"/>
                <a:ea typeface="Arial"/>
                <a:cs typeface="Arial"/>
                <a:sym typeface="Arial"/>
              </a:rPr>
              <a:t> </a:t>
            </a:r>
            <a:r>
              <a:rPr b="1" i="0" lang="en" sz="1800" u="none" cap="none" strike="noStrike">
                <a:solidFill>
                  <a:srgbClr val="7AC62A"/>
                </a:solidFill>
                <a:latin typeface="Arial"/>
                <a:ea typeface="Arial"/>
                <a:cs typeface="Arial"/>
                <a:sym typeface="Arial"/>
              </a:rPr>
              <a:t>Ambassador program</a:t>
            </a:r>
            <a:endParaRPr b="0" i="0" sz="1800" u="none" cap="none" strike="noStrike">
              <a:solidFill>
                <a:srgbClr val="7AC62A"/>
              </a:solidFill>
              <a:latin typeface="Arial"/>
              <a:ea typeface="Arial"/>
              <a:cs typeface="Arial"/>
              <a:sym typeface="Arial"/>
            </a:endParaRPr>
          </a:p>
        </p:txBody>
      </p:sp>
      <p:pic>
        <p:nvPicPr>
          <p:cNvPr id="647" name="Google Shape;647;p89"/>
          <p:cNvPicPr preferRelativeResize="0"/>
          <p:nvPr/>
        </p:nvPicPr>
        <p:blipFill rotWithShape="1">
          <a:blip r:embed="rId4">
            <a:alphaModFix/>
          </a:blip>
          <a:srcRect b="0" l="0" r="0" t="0"/>
          <a:stretch/>
        </p:blipFill>
        <p:spPr>
          <a:xfrm>
            <a:off x="6849470" y="1727325"/>
            <a:ext cx="699011" cy="699027"/>
          </a:xfrm>
          <a:prstGeom prst="rect">
            <a:avLst/>
          </a:prstGeom>
          <a:noFill/>
          <a:ln>
            <a:noFill/>
          </a:ln>
        </p:spPr>
      </p:pic>
      <p:pic>
        <p:nvPicPr>
          <p:cNvPr id="648" name="Google Shape;648;p89"/>
          <p:cNvPicPr preferRelativeResize="0"/>
          <p:nvPr/>
        </p:nvPicPr>
        <p:blipFill rotWithShape="1">
          <a:blip r:embed="rId5">
            <a:alphaModFix/>
          </a:blip>
          <a:srcRect b="168" l="0" r="0" t="159"/>
          <a:stretch/>
        </p:blipFill>
        <p:spPr>
          <a:xfrm>
            <a:off x="4151963" y="1727325"/>
            <a:ext cx="701326" cy="699025"/>
          </a:xfrm>
          <a:prstGeom prst="rect">
            <a:avLst/>
          </a:prstGeom>
          <a:noFill/>
          <a:ln>
            <a:noFill/>
          </a:ln>
        </p:spPr>
      </p:pic>
      <p:pic>
        <p:nvPicPr>
          <p:cNvPr id="649" name="Google Shape;649;p89"/>
          <p:cNvPicPr preferRelativeResize="0"/>
          <p:nvPr/>
        </p:nvPicPr>
        <p:blipFill rotWithShape="1">
          <a:blip r:embed="rId6">
            <a:alphaModFix/>
          </a:blip>
          <a:srcRect b="59" l="0" r="0" t="58"/>
          <a:stretch/>
        </p:blipFill>
        <p:spPr>
          <a:xfrm>
            <a:off x="1454463" y="1727325"/>
            <a:ext cx="701326" cy="699025"/>
          </a:xfrm>
          <a:prstGeom prst="rect">
            <a:avLst/>
          </a:prstGeom>
          <a:noFill/>
          <a:ln>
            <a:noFill/>
          </a:ln>
        </p:spPr>
      </p:pic>
      <p:sp>
        <p:nvSpPr>
          <p:cNvPr id="650" name="Google Shape;650;p89"/>
          <p:cNvSpPr txBox="1"/>
          <p:nvPr/>
        </p:nvSpPr>
        <p:spPr>
          <a:xfrm>
            <a:off x="707150" y="577100"/>
            <a:ext cx="7541400" cy="51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hyperledger.org/community</a:t>
            </a:r>
            <a:endParaRPr b="1" i="0" sz="28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414042"/>
              </a:solidFill>
              <a:latin typeface="Arial"/>
              <a:ea typeface="Arial"/>
              <a:cs typeface="Arial"/>
              <a:sym typeface="Arial"/>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4" name="Shape 654"/>
        <p:cNvGrpSpPr/>
        <p:nvPr/>
      </p:nvGrpSpPr>
      <p:grpSpPr>
        <a:xfrm>
          <a:off x="0" y="0"/>
          <a:ext cx="0" cy="0"/>
          <a:chOff x="0" y="0"/>
          <a:chExt cx="0" cy="0"/>
        </a:xfrm>
      </p:grpSpPr>
      <p:pic>
        <p:nvPicPr>
          <p:cNvPr id="655" name="Google Shape;655;p90"/>
          <p:cNvPicPr preferRelativeResize="0"/>
          <p:nvPr/>
        </p:nvPicPr>
        <p:blipFill rotWithShape="1">
          <a:blip r:embed="rId3">
            <a:alphaModFix/>
          </a:blip>
          <a:srcRect b="0" l="0" r="0" t="0"/>
          <a:stretch/>
        </p:blipFill>
        <p:spPr>
          <a:xfrm>
            <a:off x="-35001" y="1651948"/>
            <a:ext cx="9179002" cy="5163189"/>
          </a:xfrm>
          <a:prstGeom prst="rect">
            <a:avLst/>
          </a:prstGeom>
          <a:noFill/>
          <a:ln>
            <a:noFill/>
          </a:ln>
        </p:spPr>
      </p:pic>
      <p:sp>
        <p:nvSpPr>
          <p:cNvPr id="656" name="Google Shape;656;p90"/>
          <p:cNvSpPr txBox="1"/>
          <p:nvPr/>
        </p:nvSpPr>
        <p:spPr>
          <a:xfrm>
            <a:off x="707150" y="577100"/>
            <a:ext cx="7541400" cy="58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414042"/>
                </a:solidFill>
                <a:latin typeface="Arial"/>
                <a:ea typeface="Arial"/>
                <a:cs typeface="Arial"/>
                <a:sym typeface="Arial"/>
              </a:rPr>
              <a:t>Collaboration Tools</a:t>
            </a:r>
            <a:endParaRPr b="1" i="0" sz="2800" u="none" cap="none" strike="noStrike">
              <a:solidFill>
                <a:srgbClr val="414042"/>
              </a:solidFill>
              <a:latin typeface="Arial"/>
              <a:ea typeface="Arial"/>
              <a:cs typeface="Arial"/>
              <a:sym typeface="Arial"/>
            </a:endParaRPr>
          </a:p>
        </p:txBody>
      </p:sp>
      <p:sp>
        <p:nvSpPr>
          <p:cNvPr id="657" name="Google Shape;657;p90"/>
          <p:cNvSpPr txBox="1"/>
          <p:nvPr/>
        </p:nvSpPr>
        <p:spPr>
          <a:xfrm>
            <a:off x="524175" y="2521225"/>
            <a:ext cx="23643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FFFFFF"/>
                </a:solidFill>
                <a:latin typeface="Arial"/>
                <a:ea typeface="Arial"/>
                <a:cs typeface="Arial"/>
                <a:sym typeface="Arial"/>
              </a:rPr>
              <a:t>Account</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Sign up for a Linux Foundation account</a:t>
            </a:r>
            <a:endParaRPr b="0" i="0" sz="1100" u="none" cap="none" strike="noStrike">
              <a:solidFill>
                <a:srgbClr val="FFFFFF"/>
              </a:solidFill>
              <a:latin typeface="Arial"/>
              <a:ea typeface="Arial"/>
              <a:cs typeface="Arial"/>
              <a:sym typeface="Arial"/>
            </a:endParaRPr>
          </a:p>
        </p:txBody>
      </p:sp>
      <p:sp>
        <p:nvSpPr>
          <p:cNvPr id="658" name="Google Shape;658;p90">
            <a:hlinkClick r:id="rId4"/>
          </p:cNvPr>
          <p:cNvSpPr txBox="1"/>
          <p:nvPr/>
        </p:nvSpPr>
        <p:spPr>
          <a:xfrm>
            <a:off x="6278250" y="2521225"/>
            <a:ext cx="21306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FFFFFF"/>
                </a:solidFill>
                <a:latin typeface="Arial"/>
                <a:ea typeface="Arial"/>
                <a:cs typeface="Arial"/>
                <a:sym typeface="Arial"/>
              </a:rPr>
              <a:t>Mailing Lists</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Participate on the Hyperledger Mailing Lists</a:t>
            </a:r>
            <a:endParaRPr b="0" i="0" sz="1100" u="none" cap="none" strike="noStrike">
              <a:solidFill>
                <a:srgbClr val="FFFFFF"/>
              </a:solidFill>
              <a:latin typeface="Arial"/>
              <a:ea typeface="Arial"/>
              <a:cs typeface="Arial"/>
              <a:sym typeface="Arial"/>
            </a:endParaRPr>
          </a:p>
        </p:txBody>
      </p:sp>
      <p:pic>
        <p:nvPicPr>
          <p:cNvPr id="659" name="Google Shape;659;p90"/>
          <p:cNvPicPr preferRelativeResize="0"/>
          <p:nvPr/>
        </p:nvPicPr>
        <p:blipFill rotWithShape="1">
          <a:blip r:embed="rId5">
            <a:alphaModFix/>
          </a:blip>
          <a:srcRect b="0" l="0" r="0" t="0"/>
          <a:stretch/>
        </p:blipFill>
        <p:spPr>
          <a:xfrm>
            <a:off x="7061127" y="1955900"/>
            <a:ext cx="565323" cy="565335"/>
          </a:xfrm>
          <a:prstGeom prst="rect">
            <a:avLst/>
          </a:prstGeom>
          <a:noFill/>
          <a:ln>
            <a:noFill/>
          </a:ln>
        </p:spPr>
      </p:pic>
      <p:pic>
        <p:nvPicPr>
          <p:cNvPr id="660" name="Google Shape;660;p90"/>
          <p:cNvPicPr preferRelativeResize="0"/>
          <p:nvPr/>
        </p:nvPicPr>
        <p:blipFill rotWithShape="1">
          <a:blip r:embed="rId6">
            <a:alphaModFix/>
          </a:blip>
          <a:srcRect b="168" l="0" r="0" t="159"/>
          <a:stretch/>
        </p:blipFill>
        <p:spPr>
          <a:xfrm>
            <a:off x="1422720" y="1955900"/>
            <a:ext cx="567195" cy="565334"/>
          </a:xfrm>
          <a:prstGeom prst="rect">
            <a:avLst/>
          </a:prstGeom>
          <a:noFill/>
          <a:ln>
            <a:noFill/>
          </a:ln>
        </p:spPr>
      </p:pic>
      <p:sp>
        <p:nvSpPr>
          <p:cNvPr id="661" name="Google Shape;661;p90"/>
          <p:cNvSpPr txBox="1"/>
          <p:nvPr/>
        </p:nvSpPr>
        <p:spPr>
          <a:xfrm>
            <a:off x="524175" y="4286000"/>
            <a:ext cx="23643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en" sz="1100" u="none" cap="none" strike="noStrike">
                <a:solidFill>
                  <a:srgbClr val="FFFFFF"/>
                </a:solidFill>
                <a:latin typeface="Arial"/>
                <a:ea typeface="Arial"/>
                <a:cs typeface="Arial"/>
                <a:sym typeface="Arial"/>
              </a:rPr>
              <a:t>Github</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Check out our code repositories</a:t>
            </a:r>
            <a:endParaRPr b="0" i="0" sz="1100" u="none" cap="none" strike="noStrike">
              <a:solidFill>
                <a:srgbClr val="FFFFFF"/>
              </a:solidFill>
              <a:latin typeface="Arial"/>
              <a:ea typeface="Arial"/>
              <a:cs typeface="Arial"/>
              <a:sym typeface="Arial"/>
            </a:endParaRPr>
          </a:p>
        </p:txBody>
      </p:sp>
      <p:sp>
        <p:nvSpPr>
          <p:cNvPr id="662" name="Google Shape;662;p90">
            <a:hlinkClick r:id="rId7"/>
          </p:cNvPr>
          <p:cNvSpPr txBox="1"/>
          <p:nvPr/>
        </p:nvSpPr>
        <p:spPr>
          <a:xfrm>
            <a:off x="6248132" y="4259250"/>
            <a:ext cx="2190836"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en" sz="1100" u="none" cap="none" strike="noStrike">
                <a:solidFill>
                  <a:srgbClr val="FFFFFF"/>
                </a:solidFill>
                <a:latin typeface="Arial"/>
                <a:ea typeface="Arial"/>
                <a:cs typeface="Arial"/>
                <a:sym typeface="Arial"/>
              </a:rPr>
              <a:t>Bug Reporting</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Search for open bugs, or report a new one, in our bug database</a:t>
            </a:r>
            <a:endParaRPr b="0" i="0" sz="1100" u="none" cap="none" strike="noStrike">
              <a:solidFill>
                <a:srgbClr val="FFFFFF"/>
              </a:solidFill>
              <a:latin typeface="Arial"/>
              <a:ea typeface="Arial"/>
              <a:cs typeface="Arial"/>
              <a:sym typeface="Arial"/>
            </a:endParaRPr>
          </a:p>
        </p:txBody>
      </p:sp>
      <p:pic>
        <p:nvPicPr>
          <p:cNvPr id="663" name="Google Shape;663;p90"/>
          <p:cNvPicPr preferRelativeResize="0"/>
          <p:nvPr/>
        </p:nvPicPr>
        <p:blipFill rotWithShape="1">
          <a:blip r:embed="rId8">
            <a:alphaModFix/>
          </a:blip>
          <a:srcRect b="0" l="0" r="0" t="0"/>
          <a:stretch/>
        </p:blipFill>
        <p:spPr>
          <a:xfrm>
            <a:off x="7061127" y="3693915"/>
            <a:ext cx="565323" cy="565335"/>
          </a:xfrm>
          <a:prstGeom prst="rect">
            <a:avLst/>
          </a:prstGeom>
          <a:noFill/>
          <a:ln>
            <a:noFill/>
          </a:ln>
        </p:spPr>
      </p:pic>
      <p:grpSp>
        <p:nvGrpSpPr>
          <p:cNvPr id="664" name="Google Shape;664;p90"/>
          <p:cNvGrpSpPr/>
          <p:nvPr/>
        </p:nvGrpSpPr>
        <p:grpSpPr>
          <a:xfrm>
            <a:off x="3418763" y="1955900"/>
            <a:ext cx="2263500" cy="4164550"/>
            <a:chOff x="3406613" y="1955900"/>
            <a:chExt cx="2263500" cy="4164550"/>
          </a:xfrm>
        </p:grpSpPr>
        <p:sp>
          <p:nvSpPr>
            <p:cNvPr id="665" name="Google Shape;665;p90"/>
            <p:cNvSpPr txBox="1"/>
            <p:nvPr/>
          </p:nvSpPr>
          <p:spPr>
            <a:xfrm>
              <a:off x="3406613" y="2521225"/>
              <a:ext cx="22635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 sz="1100" u="none" cap="none" strike="noStrike">
                  <a:solidFill>
                    <a:srgbClr val="FFFFFF"/>
                  </a:solidFill>
                  <a:latin typeface="Arial"/>
                  <a:ea typeface="Arial"/>
                  <a:cs typeface="Arial"/>
                  <a:sym typeface="Arial"/>
                </a:rPr>
                <a:t>Chat</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Join the discussion on chat</a:t>
              </a:r>
              <a:endParaRPr b="0" i="0" sz="1100" u="none" cap="none" strike="noStrike">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b="168" l="0" r="0" t="159"/>
            <a:stretch/>
          </p:blipFill>
          <p:spPr>
            <a:xfrm>
              <a:off x="4254768" y="1955900"/>
              <a:ext cx="567195" cy="565334"/>
            </a:xfrm>
            <a:prstGeom prst="rect">
              <a:avLst/>
            </a:prstGeom>
            <a:noFill/>
            <a:ln>
              <a:noFill/>
            </a:ln>
          </p:spPr>
        </p:pic>
        <p:sp>
          <p:nvSpPr>
            <p:cNvPr id="667" name="Google Shape;667;p90"/>
            <p:cNvSpPr txBox="1"/>
            <p:nvPr/>
          </p:nvSpPr>
          <p:spPr>
            <a:xfrm>
              <a:off x="3406613" y="4259250"/>
              <a:ext cx="2263500" cy="1861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en" sz="1100" u="none" cap="none" strike="noStrike">
                  <a:solidFill>
                    <a:srgbClr val="FFFFFF"/>
                  </a:solidFill>
                  <a:latin typeface="Arial"/>
                  <a:ea typeface="Arial"/>
                  <a:cs typeface="Arial"/>
                  <a:sym typeface="Arial"/>
                </a:rPr>
                <a:t>Wiki</a:t>
              </a:r>
              <a:endParaRPr b="1" i="0" sz="11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rgbClr val="FFFFFF"/>
                  </a:solidFill>
                  <a:latin typeface="Arial"/>
                  <a:ea typeface="Arial"/>
                  <a:cs typeface="Arial"/>
                  <a:sym typeface="Arial"/>
                </a:rPr>
                <a:t>Get the latest development updates from the wiki</a:t>
              </a:r>
              <a:endParaRPr b="0" i="0" sz="1100" u="none" cap="none" strike="noStrike">
                <a:solidFill>
                  <a:srgbClr val="FFFFFF"/>
                </a:solidFill>
                <a:latin typeface="Arial"/>
                <a:ea typeface="Arial"/>
                <a:cs typeface="Arial"/>
                <a:sym typeface="Arial"/>
              </a:endParaRPr>
            </a:p>
          </p:txBody>
        </p:sp>
        <p:pic>
          <p:nvPicPr>
            <p:cNvPr id="668" name="Google Shape;668;p90"/>
            <p:cNvPicPr preferRelativeResize="0"/>
            <p:nvPr/>
          </p:nvPicPr>
          <p:blipFill rotWithShape="1">
            <a:blip r:embed="rId10">
              <a:alphaModFix/>
            </a:blip>
            <a:srcRect b="168" l="0" r="0" t="159"/>
            <a:stretch/>
          </p:blipFill>
          <p:spPr>
            <a:xfrm>
              <a:off x="4254768" y="3693915"/>
              <a:ext cx="567195" cy="565334"/>
            </a:xfrm>
            <a:prstGeom prst="rect">
              <a:avLst/>
            </a:prstGeom>
            <a:noFill/>
            <a:ln>
              <a:noFill/>
            </a:ln>
          </p:spPr>
        </p:pic>
      </p:grpSp>
      <p:pic>
        <p:nvPicPr>
          <p:cNvPr id="669" name="Google Shape;669;p90"/>
          <p:cNvPicPr preferRelativeResize="0"/>
          <p:nvPr/>
        </p:nvPicPr>
        <p:blipFill rotWithShape="1">
          <a:blip r:embed="rId11">
            <a:alphaModFix/>
          </a:blip>
          <a:srcRect b="59" l="0" r="0" t="58"/>
          <a:stretch/>
        </p:blipFill>
        <p:spPr>
          <a:xfrm>
            <a:off x="1422725" y="3693915"/>
            <a:ext cx="567194" cy="565334"/>
          </a:xfrm>
          <a:prstGeom prst="rect">
            <a:avLst/>
          </a:prstGeom>
          <a:noFill/>
          <a:ln>
            <a:noFill/>
          </a:ln>
        </p:spPr>
      </p:pic>
      <p:cxnSp>
        <p:nvCxnSpPr>
          <p:cNvPr id="670" name="Google Shape;670;p90"/>
          <p:cNvCxnSpPr/>
          <p:nvPr/>
        </p:nvCxnSpPr>
        <p:spPr>
          <a:xfrm>
            <a:off x="-35001" y="3404870"/>
            <a:ext cx="9179002" cy="0"/>
          </a:xfrm>
          <a:prstGeom prst="straightConnector1">
            <a:avLst/>
          </a:prstGeom>
          <a:noFill/>
          <a:ln cap="flat" cmpd="sng" w="38100">
            <a:solidFill>
              <a:srgbClr val="FFFFFF"/>
            </a:solidFill>
            <a:prstDash val="solid"/>
            <a:round/>
            <a:headEnd len="sm" w="sm" type="none"/>
            <a:tailEnd len="sm" w="sm" type="none"/>
          </a:ln>
        </p:spPr>
      </p:cxnSp>
      <p:cxnSp>
        <p:nvCxnSpPr>
          <p:cNvPr id="671" name="Google Shape;671;p90"/>
          <p:cNvCxnSpPr/>
          <p:nvPr/>
        </p:nvCxnSpPr>
        <p:spPr>
          <a:xfrm>
            <a:off x="3096238" y="1524800"/>
            <a:ext cx="0" cy="3691800"/>
          </a:xfrm>
          <a:prstGeom prst="straightConnector1">
            <a:avLst/>
          </a:prstGeom>
          <a:noFill/>
          <a:ln cap="flat" cmpd="sng" w="38100">
            <a:solidFill>
              <a:srgbClr val="FFFFFF"/>
            </a:solidFill>
            <a:prstDash val="solid"/>
            <a:round/>
            <a:headEnd len="sm" w="sm" type="none"/>
            <a:tailEnd len="sm" w="sm" type="none"/>
          </a:ln>
        </p:spPr>
      </p:cxnSp>
      <p:cxnSp>
        <p:nvCxnSpPr>
          <p:cNvPr id="672" name="Google Shape;672;p90"/>
          <p:cNvCxnSpPr/>
          <p:nvPr/>
        </p:nvCxnSpPr>
        <p:spPr>
          <a:xfrm>
            <a:off x="6025863" y="1524800"/>
            <a:ext cx="0" cy="3720900"/>
          </a:xfrm>
          <a:prstGeom prst="straightConnector1">
            <a:avLst/>
          </a:prstGeom>
          <a:noFill/>
          <a:ln cap="flat" cmpd="sng" w="38100">
            <a:solidFill>
              <a:srgbClr val="FFFFFF"/>
            </a:solidFill>
            <a:prstDash val="solid"/>
            <a:round/>
            <a:headEnd len="sm" w="sm" type="none"/>
            <a:tailEnd len="sm" w="sm" type="none"/>
          </a:ln>
        </p:spPr>
      </p:cxn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76" name="Shape 676"/>
        <p:cNvGrpSpPr/>
        <p:nvPr/>
      </p:nvGrpSpPr>
      <p:grpSpPr>
        <a:xfrm>
          <a:off x="0" y="0"/>
          <a:ext cx="0" cy="0"/>
          <a:chOff x="0" y="0"/>
          <a:chExt cx="0" cy="0"/>
        </a:xfrm>
      </p:grpSpPr>
      <p:sp>
        <p:nvSpPr>
          <p:cNvPr id="677" name="Google Shape;677;p91"/>
          <p:cNvSpPr txBox="1"/>
          <p:nvPr>
            <p:ph idx="4294967295" type="ctrTitle"/>
          </p:nvPr>
        </p:nvSpPr>
        <p:spPr>
          <a:xfrm>
            <a:off x="1222500" y="2102100"/>
            <a:ext cx="6699000" cy="93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Appendix</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1" name="Shape 681"/>
        <p:cNvGrpSpPr/>
        <p:nvPr/>
      </p:nvGrpSpPr>
      <p:grpSpPr>
        <a:xfrm>
          <a:off x="0" y="0"/>
          <a:ext cx="0" cy="0"/>
          <a:chOff x="0" y="0"/>
          <a:chExt cx="0" cy="0"/>
        </a:xfrm>
      </p:grpSpPr>
      <p:sp>
        <p:nvSpPr>
          <p:cNvPr id="682" name="Google Shape;682;p92"/>
          <p:cNvSpPr txBox="1"/>
          <p:nvPr/>
        </p:nvSpPr>
        <p:spPr>
          <a:xfrm>
            <a:off x="692600" y="1119127"/>
            <a:ext cx="2581200" cy="368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Consensus Layer</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Responsible for generating an agreement on the order and confirming the correctness of the set </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of transactions that constitute a block.</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Smart Contract Layer</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Responsible for processing transaction requests and determining if transactions are valid by executing business logic.</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Communication Layer</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Responsible for peer-to-peer message transport between the nodes that participate in a shared ledger instance.</a:t>
            </a:r>
            <a:endParaRPr b="1" i="0" sz="1100" u="none" cap="none" strike="noStrike">
              <a:solidFill>
                <a:srgbClr val="942AFF"/>
              </a:solidFill>
              <a:latin typeface="Arial"/>
              <a:ea typeface="Arial"/>
              <a:cs typeface="Arial"/>
              <a:sym typeface="Arial"/>
            </a:endParaRPr>
          </a:p>
        </p:txBody>
      </p:sp>
      <p:sp>
        <p:nvSpPr>
          <p:cNvPr id="683" name="Google Shape;683;p92"/>
          <p:cNvSpPr txBox="1"/>
          <p:nvPr/>
        </p:nvSpPr>
        <p:spPr>
          <a:xfrm>
            <a:off x="3306100" y="1119127"/>
            <a:ext cx="2486100" cy="356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Data Store Abstraction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Allows different data-stores to be used by other modules.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Crypto Abstraction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Allows different crypto algorithms or modules to be swapped out without affecting other modules.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Identity Services</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Enables the establishment of a root of trust during setup of a blockchain instance, the enrollment and registration of identities or system entities during network operation, and the management of changes like drops, adds, and revocations. Also, provides authentication and authorization.</a:t>
            </a:r>
            <a:endParaRPr b="1" i="0" sz="1100" u="none" cap="none" strike="noStrike">
              <a:solidFill>
                <a:srgbClr val="942AFF"/>
              </a:solidFill>
              <a:latin typeface="Arial"/>
              <a:ea typeface="Arial"/>
              <a:cs typeface="Arial"/>
              <a:sym typeface="Arial"/>
            </a:endParaRPr>
          </a:p>
        </p:txBody>
      </p:sp>
      <p:sp>
        <p:nvSpPr>
          <p:cNvPr id="684" name="Google Shape;684;p92"/>
          <p:cNvSpPr txBox="1"/>
          <p:nvPr/>
        </p:nvSpPr>
        <p:spPr>
          <a:xfrm>
            <a:off x="5843650" y="1119127"/>
            <a:ext cx="2581200" cy="283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Policy Services</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Responsible for policy management of various policies specified in the system, such as the endorsement policy, consensus policy, or group management policy. It interfaces and depends on other modules to enforce the various policies.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APIs</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Enables clients and applications to interfere to blockchains.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en" sz="1100" u="none" cap="none" strike="noStrike">
                <a:solidFill>
                  <a:srgbClr val="942AFF"/>
                </a:solidFill>
                <a:latin typeface="Arial"/>
                <a:ea typeface="Arial"/>
                <a:cs typeface="Arial"/>
                <a:sym typeface="Arial"/>
              </a:rPr>
              <a:t>Interoperation</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414042"/>
                </a:solidFill>
                <a:latin typeface="Arial"/>
                <a:ea typeface="Arial"/>
                <a:cs typeface="Arial"/>
                <a:sym typeface="Arial"/>
              </a:rPr>
              <a:t>Supports the interoperation between different blockchain instances.</a:t>
            </a:r>
            <a:endParaRPr b="0" i="0" sz="1100" u="none" cap="none" strike="noStrike">
              <a:solidFill>
                <a:srgbClr val="41404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rgbClr val="942AFF"/>
              </a:solidFill>
              <a:latin typeface="Arial"/>
              <a:ea typeface="Arial"/>
              <a:cs typeface="Arial"/>
              <a:sym typeface="Arial"/>
            </a:endParaRPr>
          </a:p>
        </p:txBody>
      </p:sp>
      <p:sp>
        <p:nvSpPr>
          <p:cNvPr id="685" name="Google Shape;685;p92"/>
          <p:cNvSpPr txBox="1"/>
          <p:nvPr/>
        </p:nvSpPr>
        <p:spPr>
          <a:xfrm>
            <a:off x="692600" y="595457"/>
            <a:ext cx="7507500" cy="50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414042"/>
                </a:solidFill>
                <a:latin typeface="Arial"/>
                <a:ea typeface="Arial"/>
                <a:cs typeface="Arial"/>
                <a:sym typeface="Arial"/>
              </a:rPr>
              <a:t>Business Blockchain Components Glossary</a:t>
            </a:r>
            <a:endParaRPr b="1" i="0" sz="2400" u="none" cap="none" strike="noStrike">
              <a:solidFill>
                <a:srgbClr val="414042"/>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0" name="Shape 60"/>
        <p:cNvGrpSpPr/>
        <p:nvPr/>
      </p:nvGrpSpPr>
      <p:grpSpPr>
        <a:xfrm>
          <a:off x="0" y="0"/>
          <a:ext cx="0" cy="0"/>
          <a:chOff x="0" y="0"/>
          <a:chExt cx="0" cy="0"/>
        </a:xfrm>
      </p:grpSpPr>
      <p:sp>
        <p:nvSpPr>
          <p:cNvPr id="61" name="Google Shape;61;p14"/>
          <p:cNvSpPr txBox="1"/>
          <p:nvPr>
            <p:ph idx="4294967295" type="ctrTitle"/>
          </p:nvPr>
        </p:nvSpPr>
        <p:spPr>
          <a:xfrm>
            <a:off x="1222500" y="1763250"/>
            <a:ext cx="6699000" cy="1617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Distributed Ledgers </a:t>
            </a:r>
            <a:endParaRPr b="1" i="0" sz="48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1" i="0" lang="en" sz="4800" u="none" cap="none" strike="noStrike">
                <a:solidFill>
                  <a:srgbClr val="FFFFFF"/>
                </a:solidFill>
                <a:latin typeface="Arial"/>
                <a:ea typeface="Arial"/>
                <a:cs typeface="Arial"/>
                <a:sym typeface="Arial"/>
              </a:rPr>
              <a:t>in Action</a:t>
            </a:r>
            <a:endParaRPr b="1" i="0" sz="4800" u="none" cap="none" strike="noStrike">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Hyperledger">
  <a:themeElements>
    <a:clrScheme name="Custom 6">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