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41"/>
  </p:notesMasterIdLst>
  <p:sldIdLst>
    <p:sldId id="2142534279" r:id="rId2"/>
    <p:sldId id="2142534280" r:id="rId3"/>
    <p:sldId id="2142534281" r:id="rId4"/>
    <p:sldId id="2142534283" r:id="rId5"/>
    <p:sldId id="2142534248" r:id="rId6"/>
    <p:sldId id="2142534244" r:id="rId7"/>
    <p:sldId id="2142534285" r:id="rId8"/>
    <p:sldId id="2142534297" r:id="rId9"/>
    <p:sldId id="2142534291" r:id="rId10"/>
    <p:sldId id="2142534289" r:id="rId11"/>
    <p:sldId id="2142534299" r:id="rId12"/>
    <p:sldId id="2142534300" r:id="rId13"/>
    <p:sldId id="2142534298" r:id="rId14"/>
    <p:sldId id="2142534294" r:id="rId15"/>
    <p:sldId id="2142534107" r:id="rId16"/>
    <p:sldId id="2142534302" r:id="rId17"/>
    <p:sldId id="2142534237" r:id="rId18"/>
    <p:sldId id="2142534305" r:id="rId19"/>
    <p:sldId id="2142534290" r:id="rId20"/>
    <p:sldId id="2142534306" r:id="rId21"/>
    <p:sldId id="2142534304" r:id="rId22"/>
    <p:sldId id="2142534303" r:id="rId23"/>
    <p:sldId id="2142534315" r:id="rId24"/>
    <p:sldId id="2142534242" r:id="rId25"/>
    <p:sldId id="2142534307" r:id="rId26"/>
    <p:sldId id="2142534309" r:id="rId27"/>
    <p:sldId id="2142534310" r:id="rId28"/>
    <p:sldId id="2142534308" r:id="rId29"/>
    <p:sldId id="2142534311" r:id="rId30"/>
    <p:sldId id="2142534312" r:id="rId31"/>
    <p:sldId id="2142534313" r:id="rId32"/>
    <p:sldId id="2142534295" r:id="rId33"/>
    <p:sldId id="2142534296" r:id="rId34"/>
    <p:sldId id="2142534247" r:id="rId35"/>
    <p:sldId id="285" r:id="rId36"/>
    <p:sldId id="261" r:id="rId37"/>
    <p:sldId id="2142534243" r:id="rId38"/>
    <p:sldId id="257" r:id="rId39"/>
    <p:sldId id="2142534288"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AE2FF6A-1853-4DDD-8787-67156B3C7BD3}" v="292" dt="2021-10-14T00:28:17.298"/>
    <p1510:client id="{AEB83D4A-8755-4A21-B300-8F332C54B184}" v="530" dt="2021-10-14T21:32:19.37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704" autoAdjust="0"/>
    <p:restoredTop sz="96357" autoAdjust="0"/>
  </p:normalViewPr>
  <p:slideViewPr>
    <p:cSldViewPr snapToGrid="0">
      <p:cViewPr>
        <p:scale>
          <a:sx n="100" d="100"/>
          <a:sy n="100" d="100"/>
        </p:scale>
        <p:origin x="72" y="252"/>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786BAD9-0B09-144D-BDC5-22DE92191684}" type="doc">
      <dgm:prSet loTypeId="urn:microsoft.com/office/officeart/2005/8/layout/radial3" loCatId="" qsTypeId="urn:microsoft.com/office/officeart/2005/8/quickstyle/simple4" qsCatId="simple" csTypeId="urn:microsoft.com/office/officeart/2005/8/colors/colorful4" csCatId="colorful" phldr="1"/>
      <dgm:spPr/>
      <dgm:t>
        <a:bodyPr/>
        <a:lstStyle/>
        <a:p>
          <a:endParaRPr lang="en-GB"/>
        </a:p>
      </dgm:t>
    </dgm:pt>
    <dgm:pt modelId="{F6763148-85AD-3942-8844-47B49032F5F1}">
      <dgm:prSet phldrT="[Text]" custT="1"/>
      <dgm:spPr/>
      <dgm:t>
        <a:bodyPr/>
        <a:lstStyle/>
        <a:p>
          <a:r>
            <a:rPr lang="en-GB" sz="2000" dirty="0"/>
            <a:t>Blockchain Careers</a:t>
          </a:r>
        </a:p>
      </dgm:t>
    </dgm:pt>
    <dgm:pt modelId="{3A82F8D7-646A-2D49-A59B-3DFE0BF387BA}" type="parTrans" cxnId="{BDC84C0B-8128-4F4E-B68D-5AD472C755F3}">
      <dgm:prSet/>
      <dgm:spPr/>
      <dgm:t>
        <a:bodyPr/>
        <a:lstStyle/>
        <a:p>
          <a:endParaRPr lang="en-GB"/>
        </a:p>
      </dgm:t>
    </dgm:pt>
    <dgm:pt modelId="{254FBDEA-2DDD-254D-A5F7-B429B08EE22E}" type="sibTrans" cxnId="{BDC84C0B-8128-4F4E-B68D-5AD472C755F3}">
      <dgm:prSet/>
      <dgm:spPr/>
      <dgm:t>
        <a:bodyPr/>
        <a:lstStyle/>
        <a:p>
          <a:endParaRPr lang="en-GB"/>
        </a:p>
      </dgm:t>
    </dgm:pt>
    <dgm:pt modelId="{0B8D1134-7563-8D4D-B7EE-6FC89982F8F8}">
      <dgm:prSet phldrT="[Text]" custT="1"/>
      <dgm:spPr/>
      <dgm: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Developer</a:t>
          </a:r>
        </a:p>
      </dgm:t>
    </dgm:pt>
    <dgm:pt modelId="{299011E5-DAF8-3D40-903E-9D0D9A5E87E0}" type="parTrans" cxnId="{38D74068-D8B3-3C42-BF60-752A0AB8CF4C}">
      <dgm:prSet/>
      <dgm:spPr/>
      <dgm:t>
        <a:bodyPr/>
        <a:lstStyle/>
        <a:p>
          <a:endParaRPr lang="en-GB"/>
        </a:p>
      </dgm:t>
    </dgm:pt>
    <dgm:pt modelId="{92183833-189B-5C44-A16E-B1C6E5AED712}" type="sibTrans" cxnId="{38D74068-D8B3-3C42-BF60-752A0AB8CF4C}">
      <dgm:prSet/>
      <dgm:spPr/>
      <dgm:t>
        <a:bodyPr/>
        <a:lstStyle/>
        <a:p>
          <a:endParaRPr lang="en-GB"/>
        </a:p>
      </dgm:t>
    </dgm:pt>
    <dgm:pt modelId="{4073C64D-0E00-7D41-8F1A-C331D63B0420}">
      <dgm:prSet phldrT="[Text]" custT="1"/>
      <dgm:spPr/>
      <dgm: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Administrator</a:t>
          </a:r>
        </a:p>
      </dgm:t>
    </dgm:pt>
    <dgm:pt modelId="{715100F5-14E9-4A47-A305-F2BC54732197}" type="parTrans" cxnId="{5327AB74-8CFF-F446-B6A8-34AF3954F1A1}">
      <dgm:prSet/>
      <dgm:spPr/>
      <dgm:t>
        <a:bodyPr/>
        <a:lstStyle/>
        <a:p>
          <a:endParaRPr lang="en-GB"/>
        </a:p>
      </dgm:t>
    </dgm:pt>
    <dgm:pt modelId="{3D39874B-EB8A-064B-BF52-715A32349436}" type="sibTrans" cxnId="{5327AB74-8CFF-F446-B6A8-34AF3954F1A1}">
      <dgm:prSet/>
      <dgm:spPr/>
      <dgm:t>
        <a:bodyPr/>
        <a:lstStyle/>
        <a:p>
          <a:endParaRPr lang="en-GB"/>
        </a:p>
      </dgm:t>
    </dgm:pt>
    <dgm:pt modelId="{780082D5-72DE-0E4D-A070-3F2EC5A6FE1F}">
      <dgm:prSet phldrT="[Text]" custT="1"/>
      <dgm:spPr/>
      <dgm: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Architect</a:t>
          </a:r>
        </a:p>
      </dgm:t>
    </dgm:pt>
    <dgm:pt modelId="{5B7DD2FA-9DC5-7E46-BC74-3C2CD7D46EB7}" type="parTrans" cxnId="{49C4FDC7-1FE5-8340-8845-51B52957E377}">
      <dgm:prSet/>
      <dgm:spPr/>
      <dgm:t>
        <a:bodyPr/>
        <a:lstStyle/>
        <a:p>
          <a:endParaRPr lang="en-GB"/>
        </a:p>
      </dgm:t>
    </dgm:pt>
    <dgm:pt modelId="{CE5D8C24-DB3A-304D-AC81-9A913BE0F10B}" type="sibTrans" cxnId="{49C4FDC7-1FE5-8340-8845-51B52957E377}">
      <dgm:prSet/>
      <dgm:spPr/>
      <dgm:t>
        <a:bodyPr/>
        <a:lstStyle/>
        <a:p>
          <a:endParaRPr lang="en-GB"/>
        </a:p>
      </dgm:t>
    </dgm:pt>
    <dgm:pt modelId="{E0AE4DD2-B1A0-5F4F-BF81-F78EFF9635A9}">
      <dgm:prSet phldrT="[Text]" custT="1"/>
      <dgm:spPr/>
      <dgm: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Consultant</a:t>
          </a:r>
        </a:p>
      </dgm:t>
    </dgm:pt>
    <dgm:pt modelId="{A42227CA-E6FB-1245-A06F-1D77ABC8C6C4}" type="parTrans" cxnId="{136EBA9C-D640-0449-AFB6-3C9C1CB30DC5}">
      <dgm:prSet/>
      <dgm:spPr/>
      <dgm:t>
        <a:bodyPr/>
        <a:lstStyle/>
        <a:p>
          <a:endParaRPr lang="en-GB"/>
        </a:p>
      </dgm:t>
    </dgm:pt>
    <dgm:pt modelId="{E405E7B6-95B0-044B-8255-25367114C2B7}" type="sibTrans" cxnId="{136EBA9C-D640-0449-AFB6-3C9C1CB30DC5}">
      <dgm:prSet/>
      <dgm:spPr/>
      <dgm:t>
        <a:bodyPr/>
        <a:lstStyle/>
        <a:p>
          <a:endParaRPr lang="en-GB"/>
        </a:p>
      </dgm:t>
    </dgm:pt>
    <dgm:pt modelId="{289F38FC-BD13-4108-A526-5E94FF1374BD}">
      <dgm:prSet custT="1"/>
      <dgm:spPr/>
      <dgm:t>
        <a:bodyPr/>
        <a:lstStyle/>
        <a:p>
          <a:pPr marL="0" lvl="0" indent="0" algn="ctr" defTabSz="711200">
            <a:lnSpc>
              <a:spcPct val="90000"/>
            </a:lnSpc>
            <a:spcBef>
              <a:spcPct val="0"/>
            </a:spcBef>
            <a:spcAft>
              <a:spcPct val="35000"/>
            </a:spcAft>
            <a:buNone/>
          </a:pPr>
          <a:r>
            <a:rPr lang="en-US" sz="1600" b="1" kern="1200" dirty="0">
              <a:solidFill>
                <a:prstClr val="black"/>
              </a:solidFill>
              <a:latin typeface="Avenir Next LT Pro"/>
              <a:ea typeface="+mn-ea"/>
              <a:cs typeface="+mn-cs"/>
            </a:rPr>
            <a:t>Blockchain Engineer</a:t>
          </a:r>
        </a:p>
      </dgm:t>
    </dgm:pt>
    <dgm:pt modelId="{B2F17282-5C99-4E23-9CC5-ADEB3BC1A855}" type="parTrans" cxnId="{5E402A16-128B-4A1F-83F7-217641A6F02B}">
      <dgm:prSet/>
      <dgm:spPr/>
      <dgm:t>
        <a:bodyPr/>
        <a:lstStyle/>
        <a:p>
          <a:endParaRPr lang="en-US"/>
        </a:p>
      </dgm:t>
    </dgm:pt>
    <dgm:pt modelId="{FF282983-F2C6-4662-A71C-121D58CBE586}" type="sibTrans" cxnId="{5E402A16-128B-4A1F-83F7-217641A6F02B}">
      <dgm:prSet/>
      <dgm:spPr/>
      <dgm:t>
        <a:bodyPr/>
        <a:lstStyle/>
        <a:p>
          <a:endParaRPr lang="en-US"/>
        </a:p>
      </dgm:t>
    </dgm:pt>
    <dgm:pt modelId="{C5C5FC31-1FCD-9047-87BE-02BDC91F7228}" type="pres">
      <dgm:prSet presAssocID="{A786BAD9-0B09-144D-BDC5-22DE92191684}" presName="composite" presStyleCnt="0">
        <dgm:presLayoutVars>
          <dgm:chMax val="1"/>
          <dgm:dir/>
          <dgm:resizeHandles val="exact"/>
        </dgm:presLayoutVars>
      </dgm:prSet>
      <dgm:spPr/>
    </dgm:pt>
    <dgm:pt modelId="{54D0CC67-3C42-C940-ACF9-37B93CB5ADCD}" type="pres">
      <dgm:prSet presAssocID="{A786BAD9-0B09-144D-BDC5-22DE92191684}" presName="radial" presStyleCnt="0">
        <dgm:presLayoutVars>
          <dgm:animLvl val="ctr"/>
        </dgm:presLayoutVars>
      </dgm:prSet>
      <dgm:spPr/>
    </dgm:pt>
    <dgm:pt modelId="{2C0EA8DF-9180-4C44-AFAF-2A1454C37F16}" type="pres">
      <dgm:prSet presAssocID="{F6763148-85AD-3942-8844-47B49032F5F1}" presName="centerShape" presStyleLbl="vennNode1" presStyleIdx="0" presStyleCnt="6" custLinFactNeighborX="0" custLinFactNeighborY="-1324"/>
      <dgm:spPr/>
    </dgm:pt>
    <dgm:pt modelId="{D0903D98-6ED5-BD43-898F-F78E6BC4B62F}" type="pres">
      <dgm:prSet presAssocID="{0B8D1134-7563-8D4D-B7EE-6FC89982F8F8}" presName="node" presStyleLbl="vennNode1" presStyleIdx="1" presStyleCnt="6" custScaleX="177046" custRadScaleRad="99478" custRadScaleInc="1284">
        <dgm:presLayoutVars>
          <dgm:bulletEnabled val="1"/>
        </dgm:presLayoutVars>
      </dgm:prSet>
      <dgm:spPr/>
    </dgm:pt>
    <dgm:pt modelId="{DCAD2FBA-C204-F042-A3BF-5419D0795DC7}" type="pres">
      <dgm:prSet presAssocID="{4073C64D-0E00-7D41-8F1A-C331D63B0420}" presName="node" presStyleLbl="vennNode1" presStyleIdx="2" presStyleCnt="6" custScaleX="165207" custRadScaleRad="111117" custRadScaleInc="3840">
        <dgm:presLayoutVars>
          <dgm:bulletEnabled val="1"/>
        </dgm:presLayoutVars>
      </dgm:prSet>
      <dgm:spPr/>
    </dgm:pt>
    <dgm:pt modelId="{3E28E4DB-E10D-8E47-97AF-760D833AFD80}" type="pres">
      <dgm:prSet presAssocID="{780082D5-72DE-0E4D-A070-3F2EC5A6FE1F}" presName="node" presStyleLbl="vennNode1" presStyleIdx="3" presStyleCnt="6" custScaleX="210094" custRadScaleRad="129536" custRadScaleInc="-28492">
        <dgm:presLayoutVars>
          <dgm:bulletEnabled val="1"/>
        </dgm:presLayoutVars>
      </dgm:prSet>
      <dgm:spPr/>
    </dgm:pt>
    <dgm:pt modelId="{803EC86A-15C8-0C46-8A30-1E13088B484E}" type="pres">
      <dgm:prSet presAssocID="{E0AE4DD2-B1A0-5F4F-BF81-F78EFF9635A9}" presName="node" presStyleLbl="vennNode1" presStyleIdx="4" presStyleCnt="6" custScaleX="206692" custRadScaleRad="124775" custRadScaleInc="28085">
        <dgm:presLayoutVars>
          <dgm:bulletEnabled val="1"/>
        </dgm:presLayoutVars>
      </dgm:prSet>
      <dgm:spPr/>
    </dgm:pt>
    <dgm:pt modelId="{3C603C55-1705-414F-9237-1CB8F6483BED}" type="pres">
      <dgm:prSet presAssocID="{289F38FC-BD13-4108-A526-5E94FF1374BD}" presName="node" presStyleLbl="vennNode1" presStyleIdx="5" presStyleCnt="6" custScaleX="178169" custRadScaleRad="107530" custRadScaleInc="-3116">
        <dgm:presLayoutVars>
          <dgm:bulletEnabled val="1"/>
        </dgm:presLayoutVars>
      </dgm:prSet>
      <dgm:spPr/>
    </dgm:pt>
  </dgm:ptLst>
  <dgm:cxnLst>
    <dgm:cxn modelId="{BDC84C0B-8128-4F4E-B68D-5AD472C755F3}" srcId="{A786BAD9-0B09-144D-BDC5-22DE92191684}" destId="{F6763148-85AD-3942-8844-47B49032F5F1}" srcOrd="0" destOrd="0" parTransId="{3A82F8D7-646A-2D49-A59B-3DFE0BF387BA}" sibTransId="{254FBDEA-2DDD-254D-A5F7-B429B08EE22E}"/>
    <dgm:cxn modelId="{5E402A16-128B-4A1F-83F7-217641A6F02B}" srcId="{F6763148-85AD-3942-8844-47B49032F5F1}" destId="{289F38FC-BD13-4108-A526-5E94FF1374BD}" srcOrd="4" destOrd="0" parTransId="{B2F17282-5C99-4E23-9CC5-ADEB3BC1A855}" sibTransId="{FF282983-F2C6-4662-A71C-121D58CBE586}"/>
    <dgm:cxn modelId="{38D74068-D8B3-3C42-BF60-752A0AB8CF4C}" srcId="{F6763148-85AD-3942-8844-47B49032F5F1}" destId="{0B8D1134-7563-8D4D-B7EE-6FC89982F8F8}" srcOrd="0" destOrd="0" parTransId="{299011E5-DAF8-3D40-903E-9D0D9A5E87E0}" sibTransId="{92183833-189B-5C44-A16E-B1C6E5AED712}"/>
    <dgm:cxn modelId="{8AD7A150-D8E2-254A-958F-D31A02246D73}" type="presOf" srcId="{0B8D1134-7563-8D4D-B7EE-6FC89982F8F8}" destId="{D0903D98-6ED5-BD43-898F-F78E6BC4B62F}" srcOrd="0" destOrd="0" presId="urn:microsoft.com/office/officeart/2005/8/layout/radial3"/>
    <dgm:cxn modelId="{5327AB74-8CFF-F446-B6A8-34AF3954F1A1}" srcId="{F6763148-85AD-3942-8844-47B49032F5F1}" destId="{4073C64D-0E00-7D41-8F1A-C331D63B0420}" srcOrd="1" destOrd="0" parTransId="{715100F5-14E9-4A47-A305-F2BC54732197}" sibTransId="{3D39874B-EB8A-064B-BF52-715A32349436}"/>
    <dgm:cxn modelId="{24C91C59-DED5-674A-BA86-FD38354507DD}" type="presOf" srcId="{A786BAD9-0B09-144D-BDC5-22DE92191684}" destId="{C5C5FC31-1FCD-9047-87BE-02BDC91F7228}" srcOrd="0" destOrd="0" presId="urn:microsoft.com/office/officeart/2005/8/layout/radial3"/>
    <dgm:cxn modelId="{2604507F-BE0A-CF42-869F-0EF03B7184DB}" type="presOf" srcId="{E0AE4DD2-B1A0-5F4F-BF81-F78EFF9635A9}" destId="{803EC86A-15C8-0C46-8A30-1E13088B484E}" srcOrd="0" destOrd="0" presId="urn:microsoft.com/office/officeart/2005/8/layout/radial3"/>
    <dgm:cxn modelId="{324ED080-9D00-9943-9269-CCE2F210361D}" type="presOf" srcId="{780082D5-72DE-0E4D-A070-3F2EC5A6FE1F}" destId="{3E28E4DB-E10D-8E47-97AF-760D833AFD80}" srcOrd="0" destOrd="0" presId="urn:microsoft.com/office/officeart/2005/8/layout/radial3"/>
    <dgm:cxn modelId="{115C4A93-0820-4329-91F9-129DD348CBB6}" type="presOf" srcId="{289F38FC-BD13-4108-A526-5E94FF1374BD}" destId="{3C603C55-1705-414F-9237-1CB8F6483BED}" srcOrd="0" destOrd="0" presId="urn:microsoft.com/office/officeart/2005/8/layout/radial3"/>
    <dgm:cxn modelId="{136EBA9C-D640-0449-AFB6-3C9C1CB30DC5}" srcId="{F6763148-85AD-3942-8844-47B49032F5F1}" destId="{E0AE4DD2-B1A0-5F4F-BF81-F78EFF9635A9}" srcOrd="3" destOrd="0" parTransId="{A42227CA-E6FB-1245-A06F-1D77ABC8C6C4}" sibTransId="{E405E7B6-95B0-044B-8255-25367114C2B7}"/>
    <dgm:cxn modelId="{076094B2-113B-9A4E-8FB9-D7211F080EE5}" type="presOf" srcId="{F6763148-85AD-3942-8844-47B49032F5F1}" destId="{2C0EA8DF-9180-4C44-AFAF-2A1454C37F16}" srcOrd="0" destOrd="0" presId="urn:microsoft.com/office/officeart/2005/8/layout/radial3"/>
    <dgm:cxn modelId="{49C4FDC7-1FE5-8340-8845-51B52957E377}" srcId="{F6763148-85AD-3942-8844-47B49032F5F1}" destId="{780082D5-72DE-0E4D-A070-3F2EC5A6FE1F}" srcOrd="2" destOrd="0" parTransId="{5B7DD2FA-9DC5-7E46-BC74-3C2CD7D46EB7}" sibTransId="{CE5D8C24-DB3A-304D-AC81-9A913BE0F10B}"/>
    <dgm:cxn modelId="{02E280EC-D7DC-0D42-9FBF-6153800D506E}" type="presOf" srcId="{4073C64D-0E00-7D41-8F1A-C331D63B0420}" destId="{DCAD2FBA-C204-F042-A3BF-5419D0795DC7}" srcOrd="0" destOrd="0" presId="urn:microsoft.com/office/officeart/2005/8/layout/radial3"/>
    <dgm:cxn modelId="{D6E1BC59-554D-444B-A714-5249B78DBB00}" type="presParOf" srcId="{C5C5FC31-1FCD-9047-87BE-02BDC91F7228}" destId="{54D0CC67-3C42-C940-ACF9-37B93CB5ADCD}" srcOrd="0" destOrd="0" presId="urn:microsoft.com/office/officeart/2005/8/layout/radial3"/>
    <dgm:cxn modelId="{2BCC774C-9AFA-9843-9061-9A8309552CE5}" type="presParOf" srcId="{54D0CC67-3C42-C940-ACF9-37B93CB5ADCD}" destId="{2C0EA8DF-9180-4C44-AFAF-2A1454C37F16}" srcOrd="0" destOrd="0" presId="urn:microsoft.com/office/officeart/2005/8/layout/radial3"/>
    <dgm:cxn modelId="{294552B8-88DC-304B-BC76-0F5480B3A5AC}" type="presParOf" srcId="{54D0CC67-3C42-C940-ACF9-37B93CB5ADCD}" destId="{D0903D98-6ED5-BD43-898F-F78E6BC4B62F}" srcOrd="1" destOrd="0" presId="urn:microsoft.com/office/officeart/2005/8/layout/radial3"/>
    <dgm:cxn modelId="{593E3977-D925-E14A-AC3A-C14A5925AD7F}" type="presParOf" srcId="{54D0CC67-3C42-C940-ACF9-37B93CB5ADCD}" destId="{DCAD2FBA-C204-F042-A3BF-5419D0795DC7}" srcOrd="2" destOrd="0" presId="urn:microsoft.com/office/officeart/2005/8/layout/radial3"/>
    <dgm:cxn modelId="{BC1EB382-2785-DB4E-8EA3-63D74F721CB8}" type="presParOf" srcId="{54D0CC67-3C42-C940-ACF9-37B93CB5ADCD}" destId="{3E28E4DB-E10D-8E47-97AF-760D833AFD80}" srcOrd="3" destOrd="0" presId="urn:microsoft.com/office/officeart/2005/8/layout/radial3"/>
    <dgm:cxn modelId="{4B0E0282-ED78-A346-8327-1A36D4E6CFB3}" type="presParOf" srcId="{54D0CC67-3C42-C940-ACF9-37B93CB5ADCD}" destId="{803EC86A-15C8-0C46-8A30-1E13088B484E}" srcOrd="4" destOrd="0" presId="urn:microsoft.com/office/officeart/2005/8/layout/radial3"/>
    <dgm:cxn modelId="{9F5EB573-B912-44C6-9706-53282EBEE66D}" type="presParOf" srcId="{54D0CC67-3C42-C940-ACF9-37B93CB5ADCD}" destId="{3C603C55-1705-414F-9237-1CB8F6483BED}" srcOrd="5"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0EA8DF-9180-4C44-AFAF-2A1454C37F16}">
      <dsp:nvSpPr>
        <dsp:cNvPr id="0" name=""/>
        <dsp:cNvSpPr/>
      </dsp:nvSpPr>
      <dsp:spPr>
        <a:xfrm>
          <a:off x="2846566" y="1133622"/>
          <a:ext cx="2737130" cy="2737130"/>
        </a:xfrm>
        <a:prstGeom prst="ellipse">
          <a:avLst/>
        </a:prstGeom>
        <a:gradFill rotWithShape="0">
          <a:gsLst>
            <a:gs pos="0">
              <a:schemeClr val="accent4">
                <a:alpha val="50000"/>
                <a:hueOff val="0"/>
                <a:satOff val="0"/>
                <a:lumOff val="0"/>
                <a:alphaOff val="0"/>
                <a:satMod val="103000"/>
                <a:lumMod val="102000"/>
                <a:tint val="94000"/>
              </a:schemeClr>
            </a:gs>
            <a:gs pos="50000">
              <a:schemeClr val="accent4">
                <a:alpha val="50000"/>
                <a:hueOff val="0"/>
                <a:satOff val="0"/>
                <a:lumOff val="0"/>
                <a:alphaOff val="0"/>
                <a:satMod val="110000"/>
                <a:lumMod val="100000"/>
                <a:shade val="100000"/>
              </a:schemeClr>
            </a:gs>
            <a:gs pos="100000">
              <a:schemeClr val="accent4">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en-GB" sz="2000" kern="1200" dirty="0"/>
            <a:t>Blockchain Careers</a:t>
          </a:r>
        </a:p>
      </dsp:txBody>
      <dsp:txXfrm>
        <a:off x="3247409" y="1534465"/>
        <a:ext cx="1935444" cy="1935444"/>
      </dsp:txXfrm>
    </dsp:sp>
    <dsp:sp modelId="{D0903D98-6ED5-BD43-898F-F78E6BC4B62F}">
      <dsp:nvSpPr>
        <dsp:cNvPr id="0" name=""/>
        <dsp:cNvSpPr/>
      </dsp:nvSpPr>
      <dsp:spPr>
        <a:xfrm>
          <a:off x="3032216" y="93972"/>
          <a:ext cx="2422990" cy="1368565"/>
        </a:xfrm>
        <a:prstGeom prst="ellipse">
          <a:avLst/>
        </a:prstGeom>
        <a:gradFill rotWithShape="0">
          <a:gsLst>
            <a:gs pos="0">
              <a:schemeClr val="accent4">
                <a:alpha val="50000"/>
                <a:hueOff val="3623106"/>
                <a:satOff val="-92"/>
                <a:lumOff val="1411"/>
                <a:alphaOff val="0"/>
                <a:satMod val="103000"/>
                <a:lumMod val="102000"/>
                <a:tint val="94000"/>
              </a:schemeClr>
            </a:gs>
            <a:gs pos="50000">
              <a:schemeClr val="accent4">
                <a:alpha val="50000"/>
                <a:hueOff val="3623106"/>
                <a:satOff val="-92"/>
                <a:lumOff val="1411"/>
                <a:alphaOff val="0"/>
                <a:satMod val="110000"/>
                <a:lumMod val="100000"/>
                <a:shade val="100000"/>
              </a:schemeClr>
            </a:gs>
            <a:gs pos="100000">
              <a:schemeClr val="accent4">
                <a:alpha val="50000"/>
                <a:hueOff val="3623106"/>
                <a:satOff val="-92"/>
                <a:lumOff val="1411"/>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Developer</a:t>
          </a:r>
        </a:p>
      </dsp:txBody>
      <dsp:txXfrm>
        <a:off x="3387055" y="294394"/>
        <a:ext cx="1713312" cy="967721"/>
      </dsp:txXfrm>
    </dsp:sp>
    <dsp:sp modelId="{DCAD2FBA-C204-F042-A3BF-5419D0795DC7}">
      <dsp:nvSpPr>
        <dsp:cNvPr id="0" name=""/>
        <dsp:cNvSpPr/>
      </dsp:nvSpPr>
      <dsp:spPr>
        <a:xfrm>
          <a:off x="4993672" y="1345126"/>
          <a:ext cx="2260965" cy="1368565"/>
        </a:xfrm>
        <a:prstGeom prst="ellipse">
          <a:avLst/>
        </a:prstGeom>
        <a:gradFill rotWithShape="0">
          <a:gsLst>
            <a:gs pos="0">
              <a:schemeClr val="accent4">
                <a:alpha val="50000"/>
                <a:hueOff val="7246212"/>
                <a:satOff val="-184"/>
                <a:lumOff val="2823"/>
                <a:alphaOff val="0"/>
                <a:satMod val="103000"/>
                <a:lumMod val="102000"/>
                <a:tint val="94000"/>
              </a:schemeClr>
            </a:gs>
            <a:gs pos="50000">
              <a:schemeClr val="accent4">
                <a:alpha val="50000"/>
                <a:hueOff val="7246212"/>
                <a:satOff val="-184"/>
                <a:lumOff val="2823"/>
                <a:alphaOff val="0"/>
                <a:satMod val="110000"/>
                <a:lumMod val="100000"/>
                <a:shade val="100000"/>
              </a:schemeClr>
            </a:gs>
            <a:gs pos="100000">
              <a:schemeClr val="accent4">
                <a:alpha val="50000"/>
                <a:hueOff val="7246212"/>
                <a:satOff val="-184"/>
                <a:lumOff val="2823"/>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Administrator</a:t>
          </a:r>
        </a:p>
      </dsp:txBody>
      <dsp:txXfrm>
        <a:off x="5324783" y="1545548"/>
        <a:ext cx="1598743" cy="967721"/>
      </dsp:txXfrm>
    </dsp:sp>
    <dsp:sp modelId="{3E28E4DB-E10D-8E47-97AF-760D833AFD80}">
      <dsp:nvSpPr>
        <dsp:cNvPr id="0" name=""/>
        <dsp:cNvSpPr/>
      </dsp:nvSpPr>
      <dsp:spPr>
        <a:xfrm>
          <a:off x="4701193" y="3137636"/>
          <a:ext cx="2875273" cy="1368565"/>
        </a:xfrm>
        <a:prstGeom prst="ellipse">
          <a:avLst/>
        </a:prstGeom>
        <a:gradFill rotWithShape="0">
          <a:gsLst>
            <a:gs pos="0">
              <a:schemeClr val="accent4">
                <a:alpha val="50000"/>
                <a:hueOff val="10869318"/>
                <a:satOff val="-275"/>
                <a:lumOff val="4234"/>
                <a:alphaOff val="0"/>
                <a:satMod val="103000"/>
                <a:lumMod val="102000"/>
                <a:tint val="94000"/>
              </a:schemeClr>
            </a:gs>
            <a:gs pos="50000">
              <a:schemeClr val="accent4">
                <a:alpha val="50000"/>
                <a:hueOff val="10869318"/>
                <a:satOff val="-275"/>
                <a:lumOff val="4234"/>
                <a:alphaOff val="0"/>
                <a:satMod val="110000"/>
                <a:lumMod val="100000"/>
                <a:shade val="100000"/>
              </a:schemeClr>
            </a:gs>
            <a:gs pos="100000">
              <a:schemeClr val="accent4">
                <a:alpha val="50000"/>
                <a:hueOff val="10869318"/>
                <a:satOff val="-275"/>
                <a:lumOff val="4234"/>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Architect</a:t>
          </a:r>
        </a:p>
      </dsp:txBody>
      <dsp:txXfrm>
        <a:off x="5122267" y="3338058"/>
        <a:ext cx="2033125" cy="967721"/>
      </dsp:txXfrm>
    </dsp:sp>
    <dsp:sp modelId="{803EC86A-15C8-0C46-8A30-1E13088B484E}">
      <dsp:nvSpPr>
        <dsp:cNvPr id="0" name=""/>
        <dsp:cNvSpPr/>
      </dsp:nvSpPr>
      <dsp:spPr>
        <a:xfrm>
          <a:off x="954073" y="3100325"/>
          <a:ext cx="2828715" cy="1368565"/>
        </a:xfrm>
        <a:prstGeom prst="ellipse">
          <a:avLst/>
        </a:prstGeom>
        <a:gradFill rotWithShape="0">
          <a:gsLst>
            <a:gs pos="0">
              <a:schemeClr val="accent4">
                <a:alpha val="50000"/>
                <a:hueOff val="14492424"/>
                <a:satOff val="-367"/>
                <a:lumOff val="5646"/>
                <a:alphaOff val="0"/>
                <a:satMod val="103000"/>
                <a:lumMod val="102000"/>
                <a:tint val="94000"/>
              </a:schemeClr>
            </a:gs>
            <a:gs pos="50000">
              <a:schemeClr val="accent4">
                <a:alpha val="50000"/>
                <a:hueOff val="14492424"/>
                <a:satOff val="-367"/>
                <a:lumOff val="5646"/>
                <a:alphaOff val="0"/>
                <a:satMod val="110000"/>
                <a:lumMod val="100000"/>
                <a:shade val="100000"/>
              </a:schemeClr>
            </a:gs>
            <a:gs pos="100000">
              <a:schemeClr val="accent4">
                <a:alpha val="50000"/>
                <a:hueOff val="14492424"/>
                <a:satOff val="-367"/>
                <a:lumOff val="5646"/>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Consultant</a:t>
          </a:r>
        </a:p>
      </dsp:txBody>
      <dsp:txXfrm>
        <a:off x="1368329" y="3300747"/>
        <a:ext cx="2000203" cy="967721"/>
      </dsp:txXfrm>
    </dsp:sp>
    <dsp:sp modelId="{3C603C55-1705-414F-9237-1CB8F6483BED}">
      <dsp:nvSpPr>
        <dsp:cNvPr id="0" name=""/>
        <dsp:cNvSpPr/>
      </dsp:nvSpPr>
      <dsp:spPr>
        <a:xfrm>
          <a:off x="1153208" y="1345123"/>
          <a:ext cx="2438359" cy="1368565"/>
        </a:xfrm>
        <a:prstGeom prst="ellipse">
          <a:avLst/>
        </a:prstGeom>
        <a:gradFill rotWithShape="0">
          <a:gsLst>
            <a:gs pos="0">
              <a:schemeClr val="accent4">
                <a:alpha val="50000"/>
                <a:hueOff val="18115530"/>
                <a:satOff val="-459"/>
                <a:lumOff val="7057"/>
                <a:alphaOff val="0"/>
                <a:satMod val="103000"/>
                <a:lumMod val="102000"/>
                <a:tint val="94000"/>
              </a:schemeClr>
            </a:gs>
            <a:gs pos="50000">
              <a:schemeClr val="accent4">
                <a:alpha val="50000"/>
                <a:hueOff val="18115530"/>
                <a:satOff val="-459"/>
                <a:lumOff val="7057"/>
                <a:alphaOff val="0"/>
                <a:satMod val="110000"/>
                <a:lumMod val="100000"/>
                <a:shade val="100000"/>
              </a:schemeClr>
            </a:gs>
            <a:gs pos="100000">
              <a:schemeClr val="accent4">
                <a:alpha val="50000"/>
                <a:hueOff val="18115530"/>
                <a:satOff val="-459"/>
                <a:lumOff val="7057"/>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prstClr val="black"/>
              </a:solidFill>
              <a:latin typeface="Avenir Next LT Pro"/>
              <a:ea typeface="+mn-ea"/>
              <a:cs typeface="+mn-cs"/>
            </a:rPr>
            <a:t>Blockchain Engineer</a:t>
          </a:r>
        </a:p>
      </dsp:txBody>
      <dsp:txXfrm>
        <a:off x="1510297" y="1545545"/>
        <a:ext cx="1724181" cy="967721"/>
      </dsp:txXfrm>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A985BF-0809-489F-AD70-37A962425E6E}" type="datetimeFigureOut">
              <a:rPr lang="en-US" smtClean="0"/>
              <a:t>10/14/2021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82D16B-BC46-4E3F-BB53-85147964439E}" type="slidenum">
              <a:rPr lang="en-US" smtClean="0"/>
              <a:t>‹#›</a:t>
            </a:fld>
            <a:endParaRPr lang="en-US"/>
          </a:p>
        </p:txBody>
      </p:sp>
    </p:spTree>
    <p:extLst>
      <p:ext uri="{BB962C8B-B14F-4D97-AF65-F5344CB8AC3E}">
        <p14:creationId xmlns:p14="http://schemas.microsoft.com/office/powerpoint/2010/main" val="3993889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phemex.com/download" TargetMode="External"/><Relationship Id="rId2" Type="http://schemas.openxmlformats.org/officeDocument/2006/relationships/slide" Target="../slides/slide19.xml"/><Relationship Id="rId1" Type="http://schemas.openxmlformats.org/officeDocument/2006/relationships/notesMaster" Target="../notesMasters/notesMaster1.xml"/><Relationship Id="rId6" Type="http://schemas.openxmlformats.org/officeDocument/2006/relationships/hyperlink" Target="https://phemex.com/academy/what-is-blockchain-cryptography" TargetMode="External"/><Relationship Id="rId5" Type="http://schemas.openxmlformats.org/officeDocument/2006/relationships/hyperlink" Target="https://phemex.com/blogs/what-is-a-smart-contract-bitcoin-spot-trading" TargetMode="External"/><Relationship Id="rId4" Type="http://schemas.openxmlformats.org/officeDocument/2006/relationships/hyperlink" Target="https://phemex.com/academy/what-are-blockchain-programming-languages"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phemex.com/academy/what-is-blockchain-cryptography" TargetMode="External"/><Relationship Id="rId2" Type="http://schemas.openxmlformats.org/officeDocument/2006/relationships/slide" Target="../slides/slide20.xml"/><Relationship Id="rId1" Type="http://schemas.openxmlformats.org/officeDocument/2006/relationships/notesMaster" Target="../notesMasters/notesMaster1.xml"/><Relationship Id="rId5" Type="http://schemas.openxmlformats.org/officeDocument/2006/relationships/hyperlink" Target="https://www.gemini.com/cryptopedia/what-is-tokenization-definition-crypto-token" TargetMode="External"/><Relationship Id="rId4" Type="http://schemas.openxmlformats.org/officeDocument/2006/relationships/hyperlink" Target="https://phemex.com/academy/what-is-staking"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dirty="0">
                <a:solidFill>
                  <a:srgbClr val="444444"/>
                </a:solidFill>
                <a:effectLst/>
                <a:latin typeface="Roboto" panose="02000000000000000000" pitchFamily="2" charset="0"/>
              </a:rPr>
              <a:t>Depository Trust &amp; Clearing Corporation</a:t>
            </a:r>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3</a:t>
            </a:fld>
            <a:endParaRPr lang="en-US"/>
          </a:p>
        </p:txBody>
      </p:sp>
    </p:spTree>
    <p:extLst>
      <p:ext uri="{BB962C8B-B14F-4D97-AF65-F5344CB8AC3E}">
        <p14:creationId xmlns:p14="http://schemas.microsoft.com/office/powerpoint/2010/main" val="16170878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9232D"/>
                </a:solidFill>
                <a:effectLst/>
                <a:latin typeface="inherit"/>
              </a:rPr>
              <a:t>There are different kinds of blockchain jobs in the field of blockchain consultant. You can opt for the one which matches your skillset the most. Keep in mind that intrinsic knowledge about the blockchain technology is required for every job.</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Arial" panose="020B0604020202020204" pitchFamily="34" charset="0"/>
              </a:rPr>
              <a:t>blockchain legal consultant is </a:t>
            </a:r>
            <a:endParaRPr lang="en-US" b="0" i="0" dirty="0">
              <a:solidFill>
                <a:srgbClr val="19232D"/>
              </a:solidFill>
              <a:effectLst/>
              <a:latin typeface="Open Sans" panose="020B0606030504020204" pitchFamily="34" charset="0"/>
            </a:endParaRPr>
          </a:p>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18</a:t>
            </a:fld>
            <a:endParaRPr lang="en-US"/>
          </a:p>
        </p:txBody>
      </p:sp>
    </p:spTree>
    <p:extLst>
      <p:ext uri="{BB962C8B-B14F-4D97-AF65-F5344CB8AC3E}">
        <p14:creationId xmlns:p14="http://schemas.microsoft.com/office/powerpoint/2010/main" val="17491801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a:solidFill>
                  <a:srgbClr val="383838"/>
                </a:solidFill>
                <a:effectLst/>
                <a:latin typeface="BASE"/>
              </a:rPr>
              <a:t>)two types: </a:t>
            </a:r>
            <a:r>
              <a:rPr lang="en-US" sz="1200" b="1" i="0" dirty="0">
                <a:solidFill>
                  <a:srgbClr val="383838"/>
                </a:solidFill>
                <a:effectLst/>
                <a:latin typeface="BASE"/>
              </a:rPr>
              <a:t>program blockchain platforms </a:t>
            </a:r>
            <a:r>
              <a:rPr lang="en-US" sz="1200" b="0" i="0" dirty="0">
                <a:solidFill>
                  <a:srgbClr val="383838"/>
                </a:solidFill>
                <a:effectLst/>
                <a:latin typeface="BASE"/>
              </a:rPr>
              <a:t>as well as </a:t>
            </a:r>
            <a:r>
              <a:rPr lang="en-US" sz="1200" b="1" i="0" dirty="0">
                <a:solidFill>
                  <a:srgbClr val="383838"/>
                </a:solidFill>
                <a:effectLst/>
                <a:latin typeface="BASE"/>
              </a:rPr>
              <a:t>the apps residing on these platforms</a:t>
            </a:r>
            <a:br>
              <a:rPr lang="en-US" sz="1200" b="0" i="0" dirty="0">
                <a:solidFill>
                  <a:srgbClr val="383838"/>
                </a:solidFill>
                <a:effectLst/>
                <a:latin typeface="BASE"/>
              </a:rPr>
            </a:br>
            <a:r>
              <a:rPr lang="en-US" sz="1200" b="0" i="0" dirty="0">
                <a:solidFill>
                  <a:srgbClr val="383838"/>
                </a:solidFill>
                <a:effectLst/>
                <a:latin typeface="BASE"/>
              </a:rPr>
              <a:t>Platforms Developers Their role is to develop, maintain, and update the source code powering the blockchain’s functionality as C++, Java, and Python. </a:t>
            </a:r>
          </a:p>
          <a:p>
            <a:r>
              <a:rPr lang="en-US" sz="1200" b="1" i="0" dirty="0">
                <a:solidFill>
                  <a:srgbClr val="383838"/>
                </a:solidFill>
                <a:effectLst/>
                <a:latin typeface="BASE"/>
              </a:rPr>
              <a:t>app developers </a:t>
            </a:r>
            <a:r>
              <a:rPr lang="en-US" sz="1200" b="0" i="0" dirty="0">
                <a:solidFill>
                  <a:srgbClr val="383838"/>
                </a:solidFill>
                <a:effectLst/>
                <a:latin typeface="BASE"/>
              </a:rPr>
              <a:t>are involved mainly in programming the </a:t>
            </a:r>
            <a:r>
              <a:rPr lang="en-US" sz="1200" b="1" i="0" u="none" strike="noStrike" dirty="0">
                <a:solidFill>
                  <a:srgbClr val="003FE6"/>
                </a:solidFill>
                <a:effectLst/>
                <a:latin typeface="BASE"/>
                <a:hlinkClick r:id="rId3"/>
              </a:rPr>
              <a:t>apps</a:t>
            </a:r>
            <a:r>
              <a:rPr lang="en-US" sz="1200" b="0" i="0" u="none" strike="noStrike" dirty="0">
                <a:solidFill>
                  <a:srgbClr val="003FE6"/>
                </a:solidFill>
                <a:effectLst/>
                <a:latin typeface="BASE"/>
                <a:hlinkClick r:id="rId3"/>
              </a:rPr>
              <a:t> </a:t>
            </a:r>
            <a:r>
              <a:rPr lang="en-US" sz="1200" b="0" i="0" dirty="0">
                <a:solidFill>
                  <a:srgbClr val="383838"/>
                </a:solidFill>
                <a:effectLst/>
                <a:latin typeface="BASE"/>
              </a:rPr>
              <a:t>hosted on the blockchain networks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383838"/>
                </a:solidFill>
                <a:effectLst/>
                <a:latin typeface="BASE"/>
              </a:rPr>
              <a:t>blockchain. blockchain-specific languages popular for smart contract development. The most common among these is </a:t>
            </a:r>
            <a:r>
              <a:rPr lang="en-US" sz="1200" b="1" i="0" u="none" strike="noStrike" dirty="0">
                <a:solidFill>
                  <a:srgbClr val="003FE6"/>
                </a:solidFill>
                <a:effectLst/>
                <a:latin typeface="BASE"/>
                <a:hlinkClick r:id="rId4"/>
              </a:rPr>
              <a:t>Solidity</a:t>
            </a:r>
            <a:r>
              <a:rPr lang="en-US" sz="1200" b="0" i="0" dirty="0">
                <a:solidFill>
                  <a:srgbClr val="383838"/>
                </a:solidFill>
                <a:effectLst/>
                <a:latin typeface="BASE"/>
              </a:rPr>
              <a:t>, a de-facto language of choice for </a:t>
            </a:r>
            <a:r>
              <a:rPr lang="en-US" sz="1200" b="1" i="0" u="none" strike="noStrike" dirty="0">
                <a:solidFill>
                  <a:srgbClr val="003FE6"/>
                </a:solidFill>
                <a:effectLst/>
                <a:latin typeface="BASE"/>
                <a:hlinkClick r:id="rId5"/>
              </a:rPr>
              <a:t>smart contract</a:t>
            </a:r>
            <a:r>
              <a:rPr lang="en-US" sz="1200" b="0" i="0" dirty="0">
                <a:solidFill>
                  <a:srgbClr val="383838"/>
                </a:solidFill>
                <a:effectLst/>
                <a:latin typeface="BASE"/>
              </a:rPr>
              <a:t> development on Ethereum.</a:t>
            </a:r>
            <a:br>
              <a:rPr lang="en-US" sz="1200" b="0" i="0" dirty="0">
                <a:solidFill>
                  <a:srgbClr val="383838"/>
                </a:solidFill>
                <a:effectLst/>
                <a:latin typeface="BASE"/>
              </a:rPr>
            </a:br>
            <a:r>
              <a:rPr lang="en-US" sz="1200" b="0" i="0" dirty="0">
                <a:solidFill>
                  <a:srgbClr val="383838"/>
                </a:solidFill>
                <a:effectLst/>
                <a:latin typeface="BASE"/>
              </a:rPr>
              <a:t> </a:t>
            </a:r>
            <a:r>
              <a:rPr lang="en-US" sz="1200" b="0" i="0" u="none" strike="noStrike" dirty="0">
                <a:solidFill>
                  <a:srgbClr val="003FE6"/>
                </a:solidFill>
                <a:effectLst/>
                <a:latin typeface="BASE"/>
                <a:hlinkClick r:id="rId6"/>
              </a:rPr>
              <a:t>cryptography</a:t>
            </a:r>
            <a:r>
              <a:rPr lang="en-US" sz="1200" b="0" i="0" dirty="0">
                <a:solidFill>
                  <a:srgbClr val="383838"/>
                </a:solidFill>
                <a:effectLst/>
                <a:latin typeface="BASE"/>
              </a:rPr>
              <a:t> and the architecture of decentralized ledger systems.</a:t>
            </a:r>
          </a:p>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19</a:t>
            </a:fld>
            <a:endParaRPr lang="en-US"/>
          </a:p>
        </p:txBody>
      </p:sp>
    </p:spTree>
    <p:extLst>
      <p:ext uri="{BB962C8B-B14F-4D97-AF65-F5344CB8AC3E}">
        <p14:creationId xmlns:p14="http://schemas.microsoft.com/office/powerpoint/2010/main" val="2648028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383838"/>
                </a:solidFill>
                <a:effectLst/>
                <a:latin typeface="BASE"/>
              </a:rPr>
              <a:t>how various parts of this technology interact.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383838"/>
                </a:solidFill>
                <a:effectLst/>
                <a:latin typeface="BASE"/>
              </a:rPr>
              <a:t>While architects are not expected to be familiar with blockchain code, they need to thoroughly understand </a:t>
            </a:r>
            <a:r>
              <a:rPr lang="en-US" sz="1200" b="1" i="0" u="none" strike="noStrike" dirty="0">
                <a:solidFill>
                  <a:srgbClr val="003FE6"/>
                </a:solidFill>
                <a:effectLst/>
                <a:latin typeface="BASE"/>
                <a:hlinkClick r:id="rId3"/>
              </a:rPr>
              <a:t>blockchain cryptography</a:t>
            </a:r>
            <a:r>
              <a:rPr lang="en-US" sz="1200" b="0" i="0" dirty="0">
                <a:solidFill>
                  <a:srgbClr val="383838"/>
                </a:solidFill>
                <a:effectLst/>
                <a:latin typeface="BASE"/>
              </a:rPr>
              <a:t>, </a:t>
            </a:r>
            <a:r>
              <a:rPr lang="en-US" sz="1200" b="1" i="0" u="none" strike="noStrike" dirty="0">
                <a:solidFill>
                  <a:srgbClr val="003FE6"/>
                </a:solidFill>
                <a:effectLst/>
                <a:latin typeface="BASE"/>
                <a:hlinkClick r:id="rId4"/>
              </a:rPr>
              <a:t>transaction verification models</a:t>
            </a:r>
            <a:r>
              <a:rPr lang="en-US" sz="1200" b="0" i="0" dirty="0">
                <a:solidFill>
                  <a:srgbClr val="383838"/>
                </a:solidFill>
                <a:effectLst/>
                <a:latin typeface="BASE"/>
              </a:rPr>
              <a:t>, cross-chain interoperability,</a:t>
            </a:r>
            <a:r>
              <a:rPr lang="en-US" sz="1200" b="1" i="0" dirty="0">
                <a:solidFill>
                  <a:srgbClr val="383838"/>
                </a:solidFill>
                <a:effectLst/>
                <a:latin typeface="BASE"/>
              </a:rPr>
              <a:t> </a:t>
            </a:r>
            <a:r>
              <a:rPr lang="en-US" sz="1200" b="1" i="0" u="none" strike="noStrike" dirty="0">
                <a:solidFill>
                  <a:srgbClr val="003FE6"/>
                </a:solidFill>
                <a:effectLst/>
                <a:latin typeface="BASE"/>
                <a:hlinkClick r:id="rId5"/>
              </a:rPr>
              <a:t>tokenization</a:t>
            </a:r>
            <a:r>
              <a:rPr lang="en-US" sz="1200" b="0" i="0" dirty="0">
                <a:solidFill>
                  <a:srgbClr val="383838"/>
                </a:solidFill>
                <a:effectLst/>
                <a:latin typeface="BASE"/>
              </a:rPr>
              <a:t>, and other key areas required for a functional blockchain network or app.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a:effectLst/>
                <a:latin typeface="Arial" panose="020B0604020202020204" pitchFamily="34" charset="0"/>
                <a:ea typeface="Arial" panose="020B0604020202020204" pitchFamily="34" charset="0"/>
              </a:rPr>
              <a:t>Go, Java, </a:t>
            </a:r>
            <a:r>
              <a:rPr lang="en-US" sz="1200" u="none" strike="noStrike" dirty="0" err="1">
                <a:effectLst/>
                <a:latin typeface="Arial" panose="020B0604020202020204" pitchFamily="34" charset="0"/>
                <a:ea typeface="Arial" panose="020B0604020202020204" pitchFamily="34" charset="0"/>
              </a:rPr>
              <a:t>Javascript</a:t>
            </a:r>
            <a:r>
              <a:rPr lang="en-US" sz="1200" u="none" strike="noStrike" dirty="0">
                <a:effectLst/>
                <a:latin typeface="Arial" panose="020B0604020202020204" pitchFamily="34" charset="0"/>
                <a:ea typeface="Arial" panose="020B0604020202020204" pitchFamily="34" charset="0"/>
              </a:rPr>
              <a:t>, or any modern programming language plus project management skills.</a:t>
            </a:r>
            <a:endParaRPr lang="en-US" sz="1200" b="0" i="0" dirty="0">
              <a:solidFill>
                <a:srgbClr val="383838"/>
              </a:solidFill>
              <a:effectLst/>
              <a:latin typeface="BASE"/>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dirty="0">
              <a:solidFill>
                <a:srgbClr val="383838"/>
              </a:solidFill>
              <a:effectLst/>
              <a:latin typeface="BASE"/>
            </a:endParaRPr>
          </a:p>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20</a:t>
            </a:fld>
            <a:endParaRPr lang="en-US"/>
          </a:p>
        </p:txBody>
      </p:sp>
    </p:spTree>
    <p:extLst>
      <p:ext uri="{BB962C8B-B14F-4D97-AF65-F5344CB8AC3E}">
        <p14:creationId xmlns:p14="http://schemas.microsoft.com/office/powerpoint/2010/main" val="2401728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i="0" dirty="0">
                <a:solidFill>
                  <a:srgbClr val="19232D"/>
                </a:solidFill>
                <a:effectLst/>
                <a:latin typeface="inherit"/>
              </a:rPr>
              <a:t>sought after entry-level blockchain jobs </a:t>
            </a:r>
            <a:r>
              <a:rPr lang="en-US" b="0" i="0" dirty="0">
                <a:solidFill>
                  <a:srgbClr val="19232D"/>
                </a:solidFill>
                <a:effectLst/>
                <a:latin typeface="inherit"/>
              </a:rPr>
              <a:t>with the requirement of promising skills. Candidates aspiring for the role of blockchain administrator should have comprehensive fluency in the working of Bitcoin protocol, knowledge of high-level programming languages, and proficiency in using Linux/UNIX in coordination. In addition, blockchain administrators need an, virtualization, and networking services and protocols. </a:t>
            </a:r>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21</a:t>
            </a:fld>
            <a:endParaRPr lang="en-US"/>
          </a:p>
        </p:txBody>
      </p:sp>
    </p:spTree>
    <p:extLst>
      <p:ext uri="{BB962C8B-B14F-4D97-AF65-F5344CB8AC3E}">
        <p14:creationId xmlns:p14="http://schemas.microsoft.com/office/powerpoint/2010/main" val="33583653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19232D"/>
                </a:solidFill>
                <a:effectLst/>
                <a:latin typeface="Open Sans" panose="020B0606030504020204" pitchFamily="34" charset="0"/>
              </a:rPr>
              <a:t>The chief responsibility of a blockchain engineer includes creating an application that reflects the technological aspects of a company.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9232D"/>
                </a:solidFill>
                <a:effectLst/>
                <a:latin typeface="Open Sans" panose="020B0606030504020204" pitchFamily="34" charset="0"/>
              </a:rPr>
              <a:t>economic aspect of blockchain engineering. It includes the understanding of concepts like supply and demand, incentivization, etc.</a:t>
            </a:r>
            <a:endParaRPr lang="en-US" dirty="0"/>
          </a:p>
          <a:p>
            <a:r>
              <a:rPr lang="en-US" b="0" i="0" dirty="0">
                <a:solidFill>
                  <a:srgbClr val="19232D"/>
                </a:solidFill>
                <a:effectLst/>
                <a:latin typeface="Open Sans" panose="020B0606030504020204" pitchFamily="34" charset="0"/>
              </a:rPr>
              <a:t>The most desired skill that is looked for in this blockchain jobs is the mindset to constantly learn and adapt to new things</a:t>
            </a:r>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22</a:t>
            </a:fld>
            <a:endParaRPr lang="en-US"/>
          </a:p>
        </p:txBody>
      </p:sp>
    </p:spTree>
    <p:extLst>
      <p:ext uri="{BB962C8B-B14F-4D97-AF65-F5344CB8AC3E}">
        <p14:creationId xmlns:p14="http://schemas.microsoft.com/office/powerpoint/2010/main" val="5968710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Intro to Blockchain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Basic Training Build your own Ethereum API with INFURA and COMPOUND</a:t>
            </a:r>
          </a:p>
          <a:p>
            <a:r>
              <a:rPr lang="en-US" dirty="0"/>
              <a:t>Develops bootcamp includes certification</a:t>
            </a:r>
          </a:p>
        </p:txBody>
      </p:sp>
      <p:sp>
        <p:nvSpPr>
          <p:cNvPr id="4" name="Slide Number Placeholder 3"/>
          <p:cNvSpPr>
            <a:spLocks noGrp="1"/>
          </p:cNvSpPr>
          <p:nvPr>
            <p:ph type="sldNum" sz="quarter" idx="5"/>
          </p:nvPr>
        </p:nvSpPr>
        <p:spPr/>
        <p:txBody>
          <a:bodyPr/>
          <a:lstStyle/>
          <a:p>
            <a:fld id="{5D82D16B-BC46-4E3F-BB53-85147964439E}" type="slidenum">
              <a:rPr lang="en-US" smtClean="0"/>
              <a:t>29</a:t>
            </a:fld>
            <a:endParaRPr lang="en-US"/>
          </a:p>
        </p:txBody>
      </p:sp>
    </p:spTree>
    <p:extLst>
      <p:ext uri="{BB962C8B-B14F-4D97-AF65-F5344CB8AC3E}">
        <p14:creationId xmlns:p14="http://schemas.microsoft.com/office/powerpoint/2010/main" val="17599545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33</a:t>
            </a:fld>
            <a:endParaRPr lang="en-US"/>
          </a:p>
        </p:txBody>
      </p:sp>
    </p:spTree>
    <p:extLst>
      <p:ext uri="{BB962C8B-B14F-4D97-AF65-F5344CB8AC3E}">
        <p14:creationId xmlns:p14="http://schemas.microsoft.com/office/powerpoint/2010/main" val="4199279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38</a:t>
            </a:fld>
            <a:endParaRPr lang="en-US"/>
          </a:p>
        </p:txBody>
      </p:sp>
    </p:spTree>
    <p:extLst>
      <p:ext uri="{BB962C8B-B14F-4D97-AF65-F5344CB8AC3E}">
        <p14:creationId xmlns:p14="http://schemas.microsoft.com/office/powerpoint/2010/main" val="42305883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39</a:t>
            </a:fld>
            <a:endParaRPr lang="en-US"/>
          </a:p>
        </p:txBody>
      </p:sp>
    </p:spTree>
    <p:extLst>
      <p:ext uri="{BB962C8B-B14F-4D97-AF65-F5344CB8AC3E}">
        <p14:creationId xmlns:p14="http://schemas.microsoft.com/office/powerpoint/2010/main" val="1212369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4</a:t>
            </a:fld>
            <a:endParaRPr lang="en-US"/>
          </a:p>
        </p:txBody>
      </p:sp>
    </p:spTree>
    <p:extLst>
      <p:ext uri="{BB962C8B-B14F-4D97-AF65-F5344CB8AC3E}">
        <p14:creationId xmlns:p14="http://schemas.microsoft.com/office/powerpoint/2010/main" val="4190094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6</a:t>
            </a:fld>
            <a:endParaRPr lang="en-US"/>
          </a:p>
        </p:txBody>
      </p:sp>
    </p:spTree>
    <p:extLst>
      <p:ext uri="{BB962C8B-B14F-4D97-AF65-F5344CB8AC3E}">
        <p14:creationId xmlns:p14="http://schemas.microsoft.com/office/powerpoint/2010/main" val="1178337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8</a:t>
            </a:fld>
            <a:endParaRPr lang="en-US"/>
          </a:p>
        </p:txBody>
      </p:sp>
    </p:spTree>
    <p:extLst>
      <p:ext uri="{BB962C8B-B14F-4D97-AF65-F5344CB8AC3E}">
        <p14:creationId xmlns:p14="http://schemas.microsoft.com/office/powerpoint/2010/main" val="355358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10</a:t>
            </a:fld>
            <a:endParaRPr lang="en-US"/>
          </a:p>
        </p:txBody>
      </p:sp>
    </p:spTree>
    <p:extLst>
      <p:ext uri="{BB962C8B-B14F-4D97-AF65-F5344CB8AC3E}">
        <p14:creationId xmlns:p14="http://schemas.microsoft.com/office/powerpoint/2010/main" val="1549210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11</a:t>
            </a:fld>
            <a:endParaRPr lang="en-US"/>
          </a:p>
        </p:txBody>
      </p:sp>
    </p:spTree>
    <p:extLst>
      <p:ext uri="{BB962C8B-B14F-4D97-AF65-F5344CB8AC3E}">
        <p14:creationId xmlns:p14="http://schemas.microsoft.com/office/powerpoint/2010/main" val="2109673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The global blockchain market size is expected to grow from USD 3.0 billion in 2020 to USD 39.7 billion by 2025</a:t>
            </a:r>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13</a:t>
            </a:fld>
            <a:endParaRPr lang="en-US"/>
          </a:p>
        </p:txBody>
      </p:sp>
    </p:spTree>
    <p:extLst>
      <p:ext uri="{BB962C8B-B14F-4D97-AF65-F5344CB8AC3E}">
        <p14:creationId xmlns:p14="http://schemas.microsoft.com/office/powerpoint/2010/main" val="34409629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D82D16B-BC46-4E3F-BB53-85147964439E}" type="slidenum">
              <a:rPr lang="en-US" smtClean="0"/>
              <a:t>15</a:t>
            </a:fld>
            <a:endParaRPr lang="en-US"/>
          </a:p>
        </p:txBody>
      </p:sp>
    </p:spTree>
    <p:extLst>
      <p:ext uri="{BB962C8B-B14F-4D97-AF65-F5344CB8AC3E}">
        <p14:creationId xmlns:p14="http://schemas.microsoft.com/office/powerpoint/2010/main" val="22819358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LFS171 Documentation</a:t>
            </a:r>
          </a:p>
        </p:txBody>
      </p:sp>
      <p:sp>
        <p:nvSpPr>
          <p:cNvPr id="4" name="Slide Number Placeholder 3"/>
          <p:cNvSpPr>
            <a:spLocks noGrp="1"/>
          </p:cNvSpPr>
          <p:nvPr>
            <p:ph type="sldNum" sz="quarter" idx="5"/>
          </p:nvPr>
        </p:nvSpPr>
        <p:spPr/>
        <p:txBody>
          <a:bodyPr/>
          <a:lstStyle/>
          <a:p>
            <a:fld id="{5D82D16B-BC46-4E3F-BB53-85147964439E}" type="slidenum">
              <a:rPr lang="en-US" smtClean="0"/>
              <a:t>17</a:t>
            </a:fld>
            <a:endParaRPr lang="en-US"/>
          </a:p>
        </p:txBody>
      </p:sp>
    </p:spTree>
    <p:extLst>
      <p:ext uri="{BB962C8B-B14F-4D97-AF65-F5344CB8AC3E}">
        <p14:creationId xmlns:p14="http://schemas.microsoft.com/office/powerpoint/2010/main" val="3200735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C9EA1E-98C4-4A2E-AAC3-800E357DC9FE}"/>
              </a:ext>
            </a:extLst>
          </p:cNvPr>
          <p:cNvSpPr>
            <a:spLocks noGrp="1"/>
          </p:cNvSpPr>
          <p:nvPr>
            <p:ph type="ctrTitle"/>
          </p:nvPr>
        </p:nvSpPr>
        <p:spPr>
          <a:xfrm>
            <a:off x="1517904" y="1517904"/>
            <a:ext cx="9144000" cy="2798064"/>
          </a:xfrm>
        </p:spPr>
        <p:txBody>
          <a:bodyPr anchor="b"/>
          <a:lstStyle>
            <a:lvl1pPr algn="ctr">
              <a:defRPr sz="60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9A96B1FA-5AE6-4D57-B37B-4AA0216007F8}"/>
              </a:ext>
            </a:extLst>
          </p:cNvPr>
          <p:cNvSpPr>
            <a:spLocks noGrp="1"/>
          </p:cNvSpPr>
          <p:nvPr>
            <p:ph type="subTitle" idx="1"/>
          </p:nvPr>
        </p:nvSpPr>
        <p:spPr>
          <a:xfrm>
            <a:off x="1517904" y="4572000"/>
            <a:ext cx="9144000" cy="1527048"/>
          </a:xfrm>
        </p:spPr>
        <p:txBody>
          <a:bodyPr/>
          <a:lstStyle>
            <a:lvl1pPr marL="0" indent="0" algn="ctr">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01F49B66-DBC3-45EE-A6E1-DE10A6C186C8}"/>
              </a:ext>
            </a:extLst>
          </p:cNvPr>
          <p:cNvSpPr>
            <a:spLocks noGrp="1"/>
          </p:cNvSpPr>
          <p:nvPr>
            <p:ph type="dt" sz="half" idx="10"/>
          </p:nvPr>
        </p:nvSpPr>
        <p:spPr/>
        <p:txBody>
          <a:bodyPr/>
          <a:lstStyle/>
          <a:p>
            <a:pPr algn="r"/>
            <a:fld id="{415DDB63-E1C1-4989-AC1F-C9C759649956}" type="datetime1">
              <a:rPr lang="en-US" smtClean="0"/>
              <a:t>10/14/2021</a:t>
            </a:fld>
            <a:endParaRPr lang="en-US" dirty="0"/>
          </a:p>
        </p:txBody>
      </p:sp>
      <p:sp>
        <p:nvSpPr>
          <p:cNvPr id="8" name="Footer Placeholder 7">
            <a:extLst>
              <a:ext uri="{FF2B5EF4-FFF2-40B4-BE49-F238E27FC236}">
                <a16:creationId xmlns:a16="http://schemas.microsoft.com/office/drawing/2014/main" id="{241085F0-1967-4B4F-9824-58E9F2E05125}"/>
              </a:ext>
            </a:extLst>
          </p:cNvPr>
          <p:cNvSpPr>
            <a:spLocks noGrp="1"/>
          </p:cNvSpPr>
          <p:nvPr>
            <p:ph type="ftr" sz="quarter" idx="11"/>
          </p:nvPr>
        </p:nvSpPr>
        <p:spPr/>
        <p:txBody>
          <a:bodyPr/>
          <a:lstStyle/>
          <a:p>
            <a:r>
              <a:rPr lang="en-US" sz="1000"/>
              <a:t>www.bcemploy.com</a:t>
            </a:r>
            <a:endParaRPr lang="en-US" sz="1000" dirty="0"/>
          </a:p>
        </p:txBody>
      </p:sp>
      <p:sp>
        <p:nvSpPr>
          <p:cNvPr id="9" name="Slide Number Placeholder 8">
            <a:extLst>
              <a:ext uri="{FF2B5EF4-FFF2-40B4-BE49-F238E27FC236}">
                <a16:creationId xmlns:a16="http://schemas.microsoft.com/office/drawing/2014/main" id="{40AEDEE5-31B5-4868-8C16-47FF43E276A4}"/>
              </a:ext>
            </a:extLst>
          </p:cNvPr>
          <p:cNvSpPr>
            <a:spLocks noGrp="1"/>
          </p:cNvSpPr>
          <p:nvPr>
            <p:ph type="sldNum" sz="quarter" idx="12"/>
          </p:nvPr>
        </p:nvSpPr>
        <p:spPr/>
        <p:txBody>
          <a:bodyPr/>
          <a:lstStyle/>
          <a:p>
            <a:fld id="{CB1E4CB7-CB13-4810-BF18-BE31AFC64F93}" type="slidenum">
              <a:rPr lang="en-US" smtClean="0"/>
              <a:pPr/>
              <a:t>‹#›</a:t>
            </a:fld>
            <a:endParaRPr lang="en-US" sz="1000" dirty="0"/>
          </a:p>
        </p:txBody>
      </p:sp>
    </p:spTree>
    <p:extLst>
      <p:ext uri="{BB962C8B-B14F-4D97-AF65-F5344CB8AC3E}">
        <p14:creationId xmlns:p14="http://schemas.microsoft.com/office/powerpoint/2010/main" val="1368472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F9454-6F74-46A8-B299-4AF451BFB928}"/>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6F55CA9-A0BD-4609-9307-BAF987B2626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25E4293-851E-4FA2-BFF2-B646A42369DE}"/>
              </a:ext>
            </a:extLst>
          </p:cNvPr>
          <p:cNvSpPr>
            <a:spLocks noGrp="1"/>
          </p:cNvSpPr>
          <p:nvPr>
            <p:ph type="dt" sz="half" idx="10"/>
          </p:nvPr>
        </p:nvSpPr>
        <p:spPr/>
        <p:txBody>
          <a:bodyPr/>
          <a:lstStyle/>
          <a:p>
            <a:fld id="{51135B61-DF5D-4085-A07F-83514E2CF2E0}" type="datetime1">
              <a:rPr lang="en-US" smtClean="0"/>
              <a:t>10/14/2021</a:t>
            </a:fld>
            <a:endParaRPr lang="en-US"/>
          </a:p>
        </p:txBody>
      </p:sp>
      <p:sp>
        <p:nvSpPr>
          <p:cNvPr id="5" name="Footer Placeholder 4">
            <a:extLst>
              <a:ext uri="{FF2B5EF4-FFF2-40B4-BE49-F238E27FC236}">
                <a16:creationId xmlns:a16="http://schemas.microsoft.com/office/drawing/2014/main" id="{59A907F5-F26D-4A91-8D70-AB54F8B43D3F}"/>
              </a:ext>
            </a:extLst>
          </p:cNvPr>
          <p:cNvSpPr>
            <a:spLocks noGrp="1"/>
          </p:cNvSpPr>
          <p:nvPr>
            <p:ph type="ftr" sz="quarter" idx="11"/>
          </p:nvPr>
        </p:nvSpPr>
        <p:spPr/>
        <p:txBody>
          <a:bodyPr/>
          <a:lstStyle/>
          <a:p>
            <a:r>
              <a:rPr lang="en-US"/>
              <a:t>www.bcemploy.com</a:t>
            </a:r>
          </a:p>
        </p:txBody>
      </p:sp>
      <p:sp>
        <p:nvSpPr>
          <p:cNvPr id="6" name="Slide Number Placeholder 5">
            <a:extLst>
              <a:ext uri="{FF2B5EF4-FFF2-40B4-BE49-F238E27FC236}">
                <a16:creationId xmlns:a16="http://schemas.microsoft.com/office/drawing/2014/main" id="{778ACBD8-D942-449E-A2B8-358CD1365C0A}"/>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936932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A50897-0C2E-420B-9A38-A8D5C1D72786}"/>
              </a:ext>
            </a:extLst>
          </p:cNvPr>
          <p:cNvSpPr>
            <a:spLocks noGrp="1"/>
          </p:cNvSpPr>
          <p:nvPr>
            <p:ph type="title" orient="vert"/>
          </p:nvPr>
        </p:nvSpPr>
        <p:spPr>
          <a:xfrm>
            <a:off x="8450317" y="1517904"/>
            <a:ext cx="2220731" cy="454678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6EDB2173-32A5-4677-A08F-DAB8FD430D1A}"/>
              </a:ext>
            </a:extLst>
          </p:cNvPr>
          <p:cNvSpPr>
            <a:spLocks noGrp="1"/>
          </p:cNvSpPr>
          <p:nvPr>
            <p:ph type="body" orient="vert" idx="1"/>
          </p:nvPr>
        </p:nvSpPr>
        <p:spPr>
          <a:xfrm>
            <a:off x="1517904" y="1517904"/>
            <a:ext cx="6562553" cy="454678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3DB124D-B801-4A6A-9DAF-EBC1B98FE4F7}"/>
              </a:ext>
            </a:extLst>
          </p:cNvPr>
          <p:cNvSpPr>
            <a:spLocks noGrp="1"/>
          </p:cNvSpPr>
          <p:nvPr>
            <p:ph type="dt" sz="half" idx="10"/>
          </p:nvPr>
        </p:nvSpPr>
        <p:spPr/>
        <p:txBody>
          <a:bodyPr/>
          <a:lstStyle/>
          <a:p>
            <a:fld id="{64887D84-33CA-41E5-832D-478E5E63B229}" type="datetime1">
              <a:rPr lang="en-US" smtClean="0"/>
              <a:t>10/14/2021</a:t>
            </a:fld>
            <a:endParaRPr lang="en-US"/>
          </a:p>
        </p:txBody>
      </p:sp>
      <p:sp>
        <p:nvSpPr>
          <p:cNvPr id="5" name="Footer Placeholder 4">
            <a:extLst>
              <a:ext uri="{FF2B5EF4-FFF2-40B4-BE49-F238E27FC236}">
                <a16:creationId xmlns:a16="http://schemas.microsoft.com/office/drawing/2014/main" id="{A8DAF8DF-2544-45A5-B62B-BB7948FCCA45}"/>
              </a:ext>
            </a:extLst>
          </p:cNvPr>
          <p:cNvSpPr>
            <a:spLocks noGrp="1"/>
          </p:cNvSpPr>
          <p:nvPr>
            <p:ph type="ftr" sz="quarter" idx="11"/>
          </p:nvPr>
        </p:nvSpPr>
        <p:spPr/>
        <p:txBody>
          <a:bodyPr/>
          <a:lstStyle/>
          <a:p>
            <a:r>
              <a:rPr lang="en-US"/>
              <a:t>www.bcemploy.com</a:t>
            </a:r>
          </a:p>
        </p:txBody>
      </p:sp>
      <p:sp>
        <p:nvSpPr>
          <p:cNvPr id="6" name="Slide Number Placeholder 5">
            <a:extLst>
              <a:ext uri="{FF2B5EF4-FFF2-40B4-BE49-F238E27FC236}">
                <a16:creationId xmlns:a16="http://schemas.microsoft.com/office/drawing/2014/main" id="{04AC232D-131E-4BE6-8E2E-BAF5A30846D6}"/>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804394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C5BB2-C09C-49B0-BAFA-DE1801CD3E9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A47C21-944D-47FE-9519-A255188371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7CE36D-6B7B-4D5E-831E-34A4286D6E6A}"/>
              </a:ext>
            </a:extLst>
          </p:cNvPr>
          <p:cNvSpPr>
            <a:spLocks noGrp="1"/>
          </p:cNvSpPr>
          <p:nvPr>
            <p:ph type="dt" sz="half" idx="10"/>
          </p:nvPr>
        </p:nvSpPr>
        <p:spPr/>
        <p:txBody>
          <a:bodyPr/>
          <a:lstStyle/>
          <a:p>
            <a:fld id="{7465322D-3E07-4DA4-A02C-992D130C4056}" type="datetime1">
              <a:rPr lang="en-US" smtClean="0"/>
              <a:t>10/14/2021</a:t>
            </a:fld>
            <a:endParaRPr lang="en-US"/>
          </a:p>
        </p:txBody>
      </p:sp>
      <p:sp>
        <p:nvSpPr>
          <p:cNvPr id="5" name="Footer Placeholder 4">
            <a:extLst>
              <a:ext uri="{FF2B5EF4-FFF2-40B4-BE49-F238E27FC236}">
                <a16:creationId xmlns:a16="http://schemas.microsoft.com/office/drawing/2014/main" id="{BA2AD668-6E19-425C-88F7-AF4220662C0D}"/>
              </a:ext>
            </a:extLst>
          </p:cNvPr>
          <p:cNvSpPr>
            <a:spLocks noGrp="1"/>
          </p:cNvSpPr>
          <p:nvPr>
            <p:ph type="ftr" sz="quarter" idx="11"/>
          </p:nvPr>
        </p:nvSpPr>
        <p:spPr/>
        <p:txBody>
          <a:bodyPr/>
          <a:lstStyle/>
          <a:p>
            <a:r>
              <a:rPr lang="en-US"/>
              <a:t>www.bcemploy.com</a:t>
            </a:r>
          </a:p>
        </p:txBody>
      </p:sp>
      <p:sp>
        <p:nvSpPr>
          <p:cNvPr id="6" name="Slide Number Placeholder 5">
            <a:extLst>
              <a:ext uri="{FF2B5EF4-FFF2-40B4-BE49-F238E27FC236}">
                <a16:creationId xmlns:a16="http://schemas.microsoft.com/office/drawing/2014/main" id="{36905C53-CF7C-4936-9E35-1BEBD683626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4220016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46C78-A717-4E1F-A742-FD5AECA03B4B}"/>
              </a:ext>
            </a:extLst>
          </p:cNvPr>
          <p:cNvSpPr>
            <a:spLocks noGrp="1"/>
          </p:cNvSpPr>
          <p:nvPr>
            <p:ph type="title"/>
          </p:nvPr>
        </p:nvSpPr>
        <p:spPr>
          <a:xfrm>
            <a:off x="1517904" y="1517904"/>
            <a:ext cx="9144000"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DA1270D-CCAE-4437-A0C0-052D111DFC80}"/>
              </a:ext>
            </a:extLst>
          </p:cNvPr>
          <p:cNvSpPr>
            <a:spLocks noGrp="1"/>
          </p:cNvSpPr>
          <p:nvPr>
            <p:ph type="body" idx="1"/>
          </p:nvPr>
        </p:nvSpPr>
        <p:spPr>
          <a:xfrm>
            <a:off x="1517904" y="4572000"/>
            <a:ext cx="91440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A9F006A-7EEE-4DB0-8F92-D34C0D46C38E}"/>
              </a:ext>
            </a:extLst>
          </p:cNvPr>
          <p:cNvSpPr>
            <a:spLocks noGrp="1"/>
          </p:cNvSpPr>
          <p:nvPr>
            <p:ph type="dt" sz="half" idx="10"/>
          </p:nvPr>
        </p:nvSpPr>
        <p:spPr/>
        <p:txBody>
          <a:bodyPr/>
          <a:lstStyle/>
          <a:p>
            <a:fld id="{94335188-8E36-44CB-A34E-B49F9DDF5215}" type="datetime1">
              <a:rPr lang="en-US" smtClean="0"/>
              <a:t>10/14/2021</a:t>
            </a:fld>
            <a:endParaRPr lang="en-US"/>
          </a:p>
        </p:txBody>
      </p:sp>
      <p:sp>
        <p:nvSpPr>
          <p:cNvPr id="5" name="Footer Placeholder 4">
            <a:extLst>
              <a:ext uri="{FF2B5EF4-FFF2-40B4-BE49-F238E27FC236}">
                <a16:creationId xmlns:a16="http://schemas.microsoft.com/office/drawing/2014/main" id="{FDA3F2ED-2B0E-44A9-8603-286CA06345DB}"/>
              </a:ext>
            </a:extLst>
          </p:cNvPr>
          <p:cNvSpPr>
            <a:spLocks noGrp="1"/>
          </p:cNvSpPr>
          <p:nvPr>
            <p:ph type="ftr" sz="quarter" idx="11"/>
          </p:nvPr>
        </p:nvSpPr>
        <p:spPr/>
        <p:txBody>
          <a:bodyPr/>
          <a:lstStyle/>
          <a:p>
            <a:r>
              <a:rPr lang="en-US"/>
              <a:t>www.bcemploy.com</a:t>
            </a:r>
          </a:p>
        </p:txBody>
      </p:sp>
      <p:sp>
        <p:nvSpPr>
          <p:cNvPr id="6" name="Slide Number Placeholder 5">
            <a:extLst>
              <a:ext uri="{FF2B5EF4-FFF2-40B4-BE49-F238E27FC236}">
                <a16:creationId xmlns:a16="http://schemas.microsoft.com/office/drawing/2014/main" id="{FF4D801C-6B4E-40B6-9D6E-558192264D2E}"/>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283089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446AA-9418-4C3E-901B-8E2806122E1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5997482-2CA6-4707-976E-6FD4B57BFE66}"/>
              </a:ext>
            </a:extLst>
          </p:cNvPr>
          <p:cNvSpPr>
            <a:spLocks noGrp="1"/>
          </p:cNvSpPr>
          <p:nvPr>
            <p:ph sz="half" idx="1"/>
          </p:nvPr>
        </p:nvSpPr>
        <p:spPr>
          <a:xfrm>
            <a:off x="1517904"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B909652-DD12-479C-B639-9452CBA8C019}"/>
              </a:ext>
            </a:extLst>
          </p:cNvPr>
          <p:cNvSpPr>
            <a:spLocks noGrp="1"/>
          </p:cNvSpPr>
          <p:nvPr>
            <p:ph sz="half" idx="2"/>
          </p:nvPr>
        </p:nvSpPr>
        <p:spPr>
          <a:xfrm>
            <a:off x="6336792" y="2980944"/>
            <a:ext cx="4334256" cy="31181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0EC7A6-AFB1-4989-A0B4-B422D5B2C69C}"/>
              </a:ext>
            </a:extLst>
          </p:cNvPr>
          <p:cNvSpPr>
            <a:spLocks noGrp="1"/>
          </p:cNvSpPr>
          <p:nvPr>
            <p:ph type="dt" sz="half" idx="10"/>
          </p:nvPr>
        </p:nvSpPr>
        <p:spPr/>
        <p:txBody>
          <a:bodyPr/>
          <a:lstStyle/>
          <a:p>
            <a:fld id="{481A8D38-BDF5-454E-A99F-16B06F6B9B08}" type="datetime1">
              <a:rPr lang="en-US" smtClean="0"/>
              <a:t>10/14/2021</a:t>
            </a:fld>
            <a:endParaRPr lang="en-US" dirty="0"/>
          </a:p>
        </p:txBody>
      </p:sp>
      <p:sp>
        <p:nvSpPr>
          <p:cNvPr id="6" name="Footer Placeholder 5">
            <a:extLst>
              <a:ext uri="{FF2B5EF4-FFF2-40B4-BE49-F238E27FC236}">
                <a16:creationId xmlns:a16="http://schemas.microsoft.com/office/drawing/2014/main" id="{F8D2117C-B497-4647-A66B-1887750FB538}"/>
              </a:ext>
            </a:extLst>
          </p:cNvPr>
          <p:cNvSpPr>
            <a:spLocks noGrp="1"/>
          </p:cNvSpPr>
          <p:nvPr>
            <p:ph type="ftr" sz="quarter" idx="11"/>
          </p:nvPr>
        </p:nvSpPr>
        <p:spPr/>
        <p:txBody>
          <a:bodyPr/>
          <a:lstStyle/>
          <a:p>
            <a:r>
              <a:rPr lang="en-US"/>
              <a:t>www.bcemploy.com</a:t>
            </a:r>
            <a:endParaRPr lang="en-US" dirty="0"/>
          </a:p>
        </p:txBody>
      </p:sp>
      <p:sp>
        <p:nvSpPr>
          <p:cNvPr id="7" name="Slide Number Placeholder 6">
            <a:extLst>
              <a:ext uri="{FF2B5EF4-FFF2-40B4-BE49-F238E27FC236}">
                <a16:creationId xmlns:a16="http://schemas.microsoft.com/office/drawing/2014/main" id="{79E8C7AF-5092-416B-B61C-F41D3C573E0C}"/>
              </a:ext>
            </a:extLst>
          </p:cNvPr>
          <p:cNvSpPr>
            <a:spLocks noGrp="1"/>
          </p:cNvSpPr>
          <p:nvPr>
            <p:ph type="sldNum" sz="quarter" idx="12"/>
          </p:nvPr>
        </p:nvSpPr>
        <p:spPr/>
        <p:txBody>
          <a:bodyPr/>
          <a:lstStyle/>
          <a:p>
            <a:fld id="{CB1E4CB7-CB13-4810-BF18-BE31AFC64F93}" type="slidenum">
              <a:rPr lang="en-US" smtClean="0"/>
              <a:t>‹#›</a:t>
            </a:fld>
            <a:endParaRPr lang="en-US" dirty="0"/>
          </a:p>
        </p:txBody>
      </p:sp>
    </p:spTree>
    <p:extLst>
      <p:ext uri="{BB962C8B-B14F-4D97-AF65-F5344CB8AC3E}">
        <p14:creationId xmlns:p14="http://schemas.microsoft.com/office/powerpoint/2010/main" val="4058919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E90CDE0-3FEB-42A0-8BCC-7DADE7D4A621}"/>
              </a:ext>
            </a:extLst>
          </p:cNvPr>
          <p:cNvSpPr>
            <a:spLocks noGrp="1"/>
          </p:cNvSpPr>
          <p:nvPr>
            <p:ph type="body" idx="1"/>
          </p:nvPr>
        </p:nvSpPr>
        <p:spPr>
          <a:xfrm>
            <a:off x="1517905"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778B8B-E9A3-44BE-85A6-3E316659A9B4}"/>
              </a:ext>
            </a:extLst>
          </p:cNvPr>
          <p:cNvSpPr>
            <a:spLocks noGrp="1"/>
          </p:cNvSpPr>
          <p:nvPr>
            <p:ph sz="half" idx="2"/>
          </p:nvPr>
        </p:nvSpPr>
        <p:spPr>
          <a:xfrm>
            <a:off x="1517904"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60BF1BCA-A435-4779-A6FE-15207141F519}"/>
              </a:ext>
            </a:extLst>
          </p:cNvPr>
          <p:cNvSpPr>
            <a:spLocks noGrp="1"/>
          </p:cNvSpPr>
          <p:nvPr>
            <p:ph type="body" sz="quarter" idx="3"/>
          </p:nvPr>
        </p:nvSpPr>
        <p:spPr>
          <a:xfrm>
            <a:off x="6336792" y="2944368"/>
            <a:ext cx="4334256" cy="606026"/>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49B1923-9749-49E3-88FA-75C326E6719A}"/>
              </a:ext>
            </a:extLst>
          </p:cNvPr>
          <p:cNvSpPr>
            <a:spLocks noGrp="1"/>
          </p:cNvSpPr>
          <p:nvPr>
            <p:ph sz="quarter" idx="4"/>
          </p:nvPr>
        </p:nvSpPr>
        <p:spPr>
          <a:xfrm>
            <a:off x="6336792" y="3644987"/>
            <a:ext cx="4334256" cy="24496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F3A70F0-5AFA-4C5A-812B-220C6A38DB6B}"/>
              </a:ext>
            </a:extLst>
          </p:cNvPr>
          <p:cNvSpPr>
            <a:spLocks noGrp="1"/>
          </p:cNvSpPr>
          <p:nvPr>
            <p:ph type="dt" sz="half" idx="10"/>
          </p:nvPr>
        </p:nvSpPr>
        <p:spPr/>
        <p:txBody>
          <a:bodyPr/>
          <a:lstStyle/>
          <a:p>
            <a:fld id="{54AA2260-82F8-472F-B998-821A2028D63B}" type="datetime1">
              <a:rPr lang="en-US" smtClean="0"/>
              <a:t>10/14/2021</a:t>
            </a:fld>
            <a:endParaRPr lang="en-US"/>
          </a:p>
        </p:txBody>
      </p:sp>
      <p:sp>
        <p:nvSpPr>
          <p:cNvPr id="8" name="Footer Placeholder 7">
            <a:extLst>
              <a:ext uri="{FF2B5EF4-FFF2-40B4-BE49-F238E27FC236}">
                <a16:creationId xmlns:a16="http://schemas.microsoft.com/office/drawing/2014/main" id="{576AF721-83FE-4B57-B910-C395D23FDE31}"/>
              </a:ext>
            </a:extLst>
          </p:cNvPr>
          <p:cNvSpPr>
            <a:spLocks noGrp="1"/>
          </p:cNvSpPr>
          <p:nvPr>
            <p:ph type="ftr" sz="quarter" idx="11"/>
          </p:nvPr>
        </p:nvSpPr>
        <p:spPr/>
        <p:txBody>
          <a:bodyPr/>
          <a:lstStyle/>
          <a:p>
            <a:r>
              <a:rPr lang="en-US"/>
              <a:t>www.bcemploy.com</a:t>
            </a:r>
          </a:p>
        </p:txBody>
      </p:sp>
      <p:sp>
        <p:nvSpPr>
          <p:cNvPr id="9" name="Slide Number Placeholder 8">
            <a:extLst>
              <a:ext uri="{FF2B5EF4-FFF2-40B4-BE49-F238E27FC236}">
                <a16:creationId xmlns:a16="http://schemas.microsoft.com/office/drawing/2014/main" id="{556A5893-52F1-44A1-AE8E-CF094DB41CFA}"/>
              </a:ext>
            </a:extLst>
          </p:cNvPr>
          <p:cNvSpPr>
            <a:spLocks noGrp="1"/>
          </p:cNvSpPr>
          <p:nvPr>
            <p:ph type="sldNum" sz="quarter" idx="12"/>
          </p:nvPr>
        </p:nvSpPr>
        <p:spPr/>
        <p:txBody>
          <a:bodyPr/>
          <a:lstStyle/>
          <a:p>
            <a:fld id="{CB1E4CB7-CB13-4810-BF18-BE31AFC64F93}" type="slidenum">
              <a:rPr lang="en-US" smtClean="0"/>
              <a:t>‹#›</a:t>
            </a:fld>
            <a:endParaRPr lang="en-US"/>
          </a:p>
        </p:txBody>
      </p:sp>
      <p:sp>
        <p:nvSpPr>
          <p:cNvPr id="10" name="Title 9">
            <a:extLst>
              <a:ext uri="{FF2B5EF4-FFF2-40B4-BE49-F238E27FC236}">
                <a16:creationId xmlns:a16="http://schemas.microsoft.com/office/drawing/2014/main" id="{D9D22302-83E3-4E22-93DF-1E5D463B64C3}"/>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012788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D85A6-A4E6-4160-BE43-8146A98946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BA24A80-0792-4B3B-BB5A-8B2BD91095A7}"/>
              </a:ext>
            </a:extLst>
          </p:cNvPr>
          <p:cNvSpPr>
            <a:spLocks noGrp="1"/>
          </p:cNvSpPr>
          <p:nvPr>
            <p:ph type="dt" sz="half" idx="10"/>
          </p:nvPr>
        </p:nvSpPr>
        <p:spPr/>
        <p:txBody>
          <a:bodyPr/>
          <a:lstStyle/>
          <a:p>
            <a:fld id="{26ADB0E4-E219-47B1-A6C1-6E6EE981FED4}" type="datetime1">
              <a:rPr lang="en-US" smtClean="0"/>
              <a:t>10/14/2021</a:t>
            </a:fld>
            <a:endParaRPr lang="en-US"/>
          </a:p>
        </p:txBody>
      </p:sp>
      <p:sp>
        <p:nvSpPr>
          <p:cNvPr id="4" name="Footer Placeholder 3">
            <a:extLst>
              <a:ext uri="{FF2B5EF4-FFF2-40B4-BE49-F238E27FC236}">
                <a16:creationId xmlns:a16="http://schemas.microsoft.com/office/drawing/2014/main" id="{4526116E-7A6D-485F-9FA2-25F94D4F40FB}"/>
              </a:ext>
            </a:extLst>
          </p:cNvPr>
          <p:cNvSpPr>
            <a:spLocks noGrp="1"/>
          </p:cNvSpPr>
          <p:nvPr>
            <p:ph type="ftr" sz="quarter" idx="11"/>
          </p:nvPr>
        </p:nvSpPr>
        <p:spPr/>
        <p:txBody>
          <a:bodyPr/>
          <a:lstStyle/>
          <a:p>
            <a:r>
              <a:rPr lang="en-US"/>
              <a:t>www.bcemploy.com</a:t>
            </a:r>
          </a:p>
        </p:txBody>
      </p:sp>
      <p:sp>
        <p:nvSpPr>
          <p:cNvPr id="5" name="Slide Number Placeholder 4">
            <a:extLst>
              <a:ext uri="{FF2B5EF4-FFF2-40B4-BE49-F238E27FC236}">
                <a16:creationId xmlns:a16="http://schemas.microsoft.com/office/drawing/2014/main" id="{B309ADCC-C5F2-4D90-B153-93DF55858291}"/>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266840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862271-51F6-4122-9709-D279042F8846}"/>
              </a:ext>
            </a:extLst>
          </p:cNvPr>
          <p:cNvSpPr>
            <a:spLocks noGrp="1"/>
          </p:cNvSpPr>
          <p:nvPr>
            <p:ph type="dt" sz="half" idx="10"/>
          </p:nvPr>
        </p:nvSpPr>
        <p:spPr/>
        <p:txBody>
          <a:bodyPr/>
          <a:lstStyle/>
          <a:p>
            <a:fld id="{9A055981-25AE-4215-9E13-99B1250B442F}" type="datetime1">
              <a:rPr lang="en-US" smtClean="0"/>
              <a:t>10/14/2021</a:t>
            </a:fld>
            <a:endParaRPr lang="en-US"/>
          </a:p>
        </p:txBody>
      </p:sp>
      <p:sp>
        <p:nvSpPr>
          <p:cNvPr id="3" name="Footer Placeholder 2">
            <a:extLst>
              <a:ext uri="{FF2B5EF4-FFF2-40B4-BE49-F238E27FC236}">
                <a16:creationId xmlns:a16="http://schemas.microsoft.com/office/drawing/2014/main" id="{452CFE08-03FE-487B-8963-9FAD3049CFFA}"/>
              </a:ext>
            </a:extLst>
          </p:cNvPr>
          <p:cNvSpPr>
            <a:spLocks noGrp="1"/>
          </p:cNvSpPr>
          <p:nvPr>
            <p:ph type="ftr" sz="quarter" idx="11"/>
          </p:nvPr>
        </p:nvSpPr>
        <p:spPr/>
        <p:txBody>
          <a:bodyPr/>
          <a:lstStyle/>
          <a:p>
            <a:r>
              <a:rPr lang="en-US"/>
              <a:t>www.bcemploy.com</a:t>
            </a:r>
          </a:p>
        </p:txBody>
      </p:sp>
      <p:sp>
        <p:nvSpPr>
          <p:cNvPr id="4" name="Slide Number Placeholder 3">
            <a:extLst>
              <a:ext uri="{FF2B5EF4-FFF2-40B4-BE49-F238E27FC236}">
                <a16:creationId xmlns:a16="http://schemas.microsoft.com/office/drawing/2014/main" id="{CA935A50-18AE-4CB1-BB10-1CBDD8A7C2C4}"/>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324868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1F683-796D-458C-9B32-A385D604DBFC}"/>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FB1F0BD-641B-4148-BCB3-2704218C80B8}"/>
              </a:ext>
            </a:extLst>
          </p:cNvPr>
          <p:cNvSpPr>
            <a:spLocks noGrp="1"/>
          </p:cNvSpPr>
          <p:nvPr>
            <p:ph idx="1"/>
          </p:nvPr>
        </p:nvSpPr>
        <p:spPr>
          <a:xfrm>
            <a:off x="5330952" y="1517904"/>
            <a:ext cx="5330952" cy="458114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1B28C843-B846-4456-9720-71B7D4FF4062}"/>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3A3A03-31BD-4E7E-879A-A1C71849703C}"/>
              </a:ext>
            </a:extLst>
          </p:cNvPr>
          <p:cNvSpPr>
            <a:spLocks noGrp="1"/>
          </p:cNvSpPr>
          <p:nvPr>
            <p:ph type="dt" sz="half" idx="10"/>
          </p:nvPr>
        </p:nvSpPr>
        <p:spPr/>
        <p:txBody>
          <a:bodyPr/>
          <a:lstStyle/>
          <a:p>
            <a:fld id="{4592DDCE-1C23-4520-9344-93360504E3CD}" type="datetime1">
              <a:rPr lang="en-US" smtClean="0"/>
              <a:t>10/14/2021</a:t>
            </a:fld>
            <a:endParaRPr lang="en-US"/>
          </a:p>
        </p:txBody>
      </p:sp>
      <p:sp>
        <p:nvSpPr>
          <p:cNvPr id="6" name="Footer Placeholder 5">
            <a:extLst>
              <a:ext uri="{FF2B5EF4-FFF2-40B4-BE49-F238E27FC236}">
                <a16:creationId xmlns:a16="http://schemas.microsoft.com/office/drawing/2014/main" id="{4EA39078-7D38-4851-A363-B6BC179A50EE}"/>
              </a:ext>
            </a:extLst>
          </p:cNvPr>
          <p:cNvSpPr>
            <a:spLocks noGrp="1"/>
          </p:cNvSpPr>
          <p:nvPr>
            <p:ph type="ftr" sz="quarter" idx="11"/>
          </p:nvPr>
        </p:nvSpPr>
        <p:spPr/>
        <p:txBody>
          <a:bodyPr/>
          <a:lstStyle/>
          <a:p>
            <a:r>
              <a:rPr lang="en-US"/>
              <a:t>www.bcemploy.com</a:t>
            </a:r>
          </a:p>
        </p:txBody>
      </p:sp>
      <p:sp>
        <p:nvSpPr>
          <p:cNvPr id="7" name="Slide Number Placeholder 6">
            <a:extLst>
              <a:ext uri="{FF2B5EF4-FFF2-40B4-BE49-F238E27FC236}">
                <a16:creationId xmlns:a16="http://schemas.microsoft.com/office/drawing/2014/main" id="{4E1FF25E-A25D-47AA-94EB-580A74F01F1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76497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E83B4-9B31-4F73-9767-163636522F3A}"/>
              </a:ext>
            </a:extLst>
          </p:cNvPr>
          <p:cNvSpPr>
            <a:spLocks noGrp="1"/>
          </p:cNvSpPr>
          <p:nvPr>
            <p:ph type="title"/>
          </p:nvPr>
        </p:nvSpPr>
        <p:spPr>
          <a:xfrm>
            <a:off x="1517904" y="1517904"/>
            <a:ext cx="3145536" cy="1792224"/>
          </a:xfrm>
        </p:spPr>
        <p:txBody>
          <a:bodyPr anchor="b">
            <a:normAutofit/>
          </a:bodyPr>
          <a:lstStyle>
            <a:lvl1pPr>
              <a:lnSpc>
                <a:spcPct val="100000"/>
              </a:lnSpc>
              <a:defRPr sz="36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BC7CFC30-8163-47A0-A97F-3F2C3A3BE73A}"/>
              </a:ext>
            </a:extLst>
          </p:cNvPr>
          <p:cNvSpPr>
            <a:spLocks noGrp="1"/>
          </p:cNvSpPr>
          <p:nvPr>
            <p:ph type="pic" idx="1"/>
          </p:nvPr>
        </p:nvSpPr>
        <p:spPr>
          <a:xfrm>
            <a:off x="5349240" y="764032"/>
            <a:ext cx="6089904" cy="5330952"/>
          </a:xfrm>
          <a:solidFill>
            <a:schemeClr val="bg1">
              <a:lumMod val="9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AF1B390-0C23-466E-987C-26420A5F098D}"/>
              </a:ext>
            </a:extLst>
          </p:cNvPr>
          <p:cNvSpPr>
            <a:spLocks noGrp="1"/>
          </p:cNvSpPr>
          <p:nvPr>
            <p:ph type="body" sz="half" idx="2"/>
          </p:nvPr>
        </p:nvSpPr>
        <p:spPr>
          <a:xfrm>
            <a:off x="1517904" y="3483864"/>
            <a:ext cx="3145536" cy="261518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AC9CA7C-B9D0-4A72-8061-1E02AA15FE86}"/>
              </a:ext>
            </a:extLst>
          </p:cNvPr>
          <p:cNvSpPr>
            <a:spLocks noGrp="1"/>
          </p:cNvSpPr>
          <p:nvPr>
            <p:ph type="dt" sz="half" idx="10"/>
          </p:nvPr>
        </p:nvSpPr>
        <p:spPr/>
        <p:txBody>
          <a:bodyPr/>
          <a:lstStyle/>
          <a:p>
            <a:fld id="{8C9B6323-BA99-4063-9BA0-BAD4918BF320}" type="datetime1">
              <a:rPr lang="en-US" smtClean="0"/>
              <a:t>10/14/2021</a:t>
            </a:fld>
            <a:endParaRPr lang="en-US"/>
          </a:p>
        </p:txBody>
      </p:sp>
      <p:sp>
        <p:nvSpPr>
          <p:cNvPr id="6" name="Footer Placeholder 5">
            <a:extLst>
              <a:ext uri="{FF2B5EF4-FFF2-40B4-BE49-F238E27FC236}">
                <a16:creationId xmlns:a16="http://schemas.microsoft.com/office/drawing/2014/main" id="{C53EFC84-C9FE-4BFA-9B4E-4516A1362550}"/>
              </a:ext>
            </a:extLst>
          </p:cNvPr>
          <p:cNvSpPr>
            <a:spLocks noGrp="1"/>
          </p:cNvSpPr>
          <p:nvPr>
            <p:ph type="ftr" sz="quarter" idx="11"/>
          </p:nvPr>
        </p:nvSpPr>
        <p:spPr/>
        <p:txBody>
          <a:bodyPr/>
          <a:lstStyle/>
          <a:p>
            <a:r>
              <a:rPr lang="en-US"/>
              <a:t>www.bcemploy.com</a:t>
            </a:r>
          </a:p>
        </p:txBody>
      </p:sp>
      <p:sp>
        <p:nvSpPr>
          <p:cNvPr id="7" name="Slide Number Placeholder 6">
            <a:extLst>
              <a:ext uri="{FF2B5EF4-FFF2-40B4-BE49-F238E27FC236}">
                <a16:creationId xmlns:a16="http://schemas.microsoft.com/office/drawing/2014/main" id="{C801A469-3EFC-4F94-8482-378582E1C14F}"/>
              </a:ext>
            </a:extLst>
          </p:cNvPr>
          <p:cNvSpPr>
            <a:spLocks noGrp="1"/>
          </p:cNvSpPr>
          <p:nvPr>
            <p:ph type="sldNum" sz="quarter" idx="12"/>
          </p:nvPr>
        </p:nvSpPr>
        <p:spPr/>
        <p:txBody>
          <a:bodyPr/>
          <a:lstStyle/>
          <a:p>
            <a:fld id="{CB1E4CB7-CB13-4810-BF18-BE31AFC64F93}" type="slidenum">
              <a:rPr lang="en-US" smtClean="0"/>
              <a:t>‹#›</a:t>
            </a:fld>
            <a:endParaRPr lang="en-US"/>
          </a:p>
        </p:txBody>
      </p:sp>
    </p:spTree>
    <p:extLst>
      <p:ext uri="{BB962C8B-B14F-4D97-AF65-F5344CB8AC3E}">
        <p14:creationId xmlns:p14="http://schemas.microsoft.com/office/powerpoint/2010/main" val="33237280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B1D84C-7934-4E5B-B6E4-A1D6EC299551}"/>
              </a:ext>
            </a:extLst>
          </p:cNvPr>
          <p:cNvSpPr>
            <a:spLocks noGrp="1"/>
          </p:cNvSpPr>
          <p:nvPr>
            <p:ph type="title"/>
          </p:nvPr>
        </p:nvSpPr>
        <p:spPr>
          <a:xfrm>
            <a:off x="1517904" y="1517904"/>
            <a:ext cx="9144000" cy="1344168"/>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F6A990F-40AC-447A-964A-840C94A6471A}"/>
              </a:ext>
            </a:extLst>
          </p:cNvPr>
          <p:cNvSpPr>
            <a:spLocks noGrp="1"/>
          </p:cNvSpPr>
          <p:nvPr>
            <p:ph type="body" idx="1"/>
          </p:nvPr>
        </p:nvSpPr>
        <p:spPr>
          <a:xfrm>
            <a:off x="1517904" y="2971800"/>
            <a:ext cx="9144000" cy="312724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7D832A1-FFBA-48B6-B2D0-E5414F12838B}"/>
              </a:ext>
            </a:extLst>
          </p:cNvPr>
          <p:cNvSpPr>
            <a:spLocks noGrp="1"/>
          </p:cNvSpPr>
          <p:nvPr>
            <p:ph type="dt" sz="half" idx="2"/>
          </p:nvPr>
        </p:nvSpPr>
        <p:spPr>
          <a:xfrm>
            <a:off x="8805672" y="6400800"/>
            <a:ext cx="1865376" cy="365125"/>
          </a:xfrm>
          <a:prstGeom prst="rect">
            <a:avLst/>
          </a:prstGeom>
        </p:spPr>
        <p:txBody>
          <a:bodyPr vert="horz" lIns="91440" tIns="45720" rIns="91440" bIns="45720" rtlCol="0" anchor="ctr"/>
          <a:lstStyle>
            <a:lvl1pPr algn="r">
              <a:defRPr sz="1000">
                <a:solidFill>
                  <a:schemeClr val="tx1"/>
                </a:solidFill>
              </a:defRPr>
            </a:lvl1pPr>
          </a:lstStyle>
          <a:p>
            <a:pPr algn="r"/>
            <a:fld id="{D73056EF-F3E2-44F5-AAD5-7164919DCCD2}" type="datetime1">
              <a:rPr lang="en-US" smtClean="0"/>
              <a:t>10/14/2021</a:t>
            </a:fld>
            <a:endParaRPr lang="en-US" dirty="0"/>
          </a:p>
        </p:txBody>
      </p:sp>
      <p:sp>
        <p:nvSpPr>
          <p:cNvPr id="5" name="Footer Placeholder 4">
            <a:extLst>
              <a:ext uri="{FF2B5EF4-FFF2-40B4-BE49-F238E27FC236}">
                <a16:creationId xmlns:a16="http://schemas.microsoft.com/office/drawing/2014/main" id="{0F933EC1-4EE2-4453-841C-CFDFE708948E}"/>
              </a:ext>
            </a:extLst>
          </p:cNvPr>
          <p:cNvSpPr>
            <a:spLocks noGrp="1"/>
          </p:cNvSpPr>
          <p:nvPr>
            <p:ph type="ftr" sz="quarter" idx="3"/>
          </p:nvPr>
        </p:nvSpPr>
        <p:spPr>
          <a:xfrm>
            <a:off x="758952" y="6400800"/>
            <a:ext cx="6099048" cy="365125"/>
          </a:xfrm>
          <a:prstGeom prst="rect">
            <a:avLst/>
          </a:prstGeom>
        </p:spPr>
        <p:txBody>
          <a:bodyPr vert="horz" lIns="91440" tIns="45720" rIns="91440" bIns="45720" rtlCol="0" anchor="ctr"/>
          <a:lstStyle>
            <a:lvl1pPr algn="l">
              <a:defRPr sz="1000">
                <a:solidFill>
                  <a:schemeClr val="tx1"/>
                </a:solidFill>
              </a:defRPr>
            </a:lvl1pPr>
          </a:lstStyle>
          <a:p>
            <a:r>
              <a:rPr lang="en-US" sz="1000"/>
              <a:t>www.bcemploy.com</a:t>
            </a:r>
            <a:endParaRPr lang="en-US" sz="1000" dirty="0"/>
          </a:p>
        </p:txBody>
      </p:sp>
      <p:sp>
        <p:nvSpPr>
          <p:cNvPr id="6" name="Slide Number Placeholder 5">
            <a:extLst>
              <a:ext uri="{FF2B5EF4-FFF2-40B4-BE49-F238E27FC236}">
                <a16:creationId xmlns:a16="http://schemas.microsoft.com/office/drawing/2014/main" id="{C3CEBA78-E732-44EF-BA0B-FC42F7931311}"/>
              </a:ext>
            </a:extLst>
          </p:cNvPr>
          <p:cNvSpPr>
            <a:spLocks noGrp="1"/>
          </p:cNvSpPr>
          <p:nvPr>
            <p:ph type="sldNum" sz="quarter" idx="4"/>
          </p:nvPr>
        </p:nvSpPr>
        <p:spPr>
          <a:xfrm>
            <a:off x="10899648" y="6400800"/>
            <a:ext cx="530352" cy="365125"/>
          </a:xfrm>
          <a:prstGeom prst="rect">
            <a:avLst/>
          </a:prstGeom>
        </p:spPr>
        <p:txBody>
          <a:bodyPr vert="horz" lIns="91440" tIns="45720" rIns="91440" bIns="45720" rtlCol="0" anchor="ctr"/>
          <a:lstStyle>
            <a:lvl1pPr algn="r">
              <a:defRPr sz="1000" b="1">
                <a:solidFill>
                  <a:schemeClr val="tx1"/>
                </a:solidFill>
              </a:defRPr>
            </a:lvl1pPr>
          </a:lstStyle>
          <a:p>
            <a:fld id="{CB1E4CB7-CB13-4810-BF18-BE31AFC64F93}" type="slidenum">
              <a:rPr lang="en-US" smtClean="0"/>
              <a:pPr/>
              <a:t>‹#›</a:t>
            </a:fld>
            <a:endParaRPr lang="en-US" sz="1000" dirty="0"/>
          </a:p>
        </p:txBody>
      </p:sp>
      <p:sp>
        <p:nvSpPr>
          <p:cNvPr id="8" name="Freeform: Shape 7">
            <a:extLst>
              <a:ext uri="{FF2B5EF4-FFF2-40B4-BE49-F238E27FC236}">
                <a16:creationId xmlns:a16="http://schemas.microsoft.com/office/drawing/2014/main" id="{49306479-8C4D-4E4A-A330-DFC80A8A01BE}"/>
              </a:ext>
            </a:extLst>
          </p:cNvPr>
          <p:cNvSpPr/>
          <p:nvPr/>
        </p:nvSpPr>
        <p:spPr>
          <a:xfrm>
            <a:off x="0" y="0"/>
            <a:ext cx="12192000" cy="6105524"/>
          </a:xfrm>
          <a:custGeom>
            <a:avLst/>
            <a:gdLst>
              <a:gd name="connsiteX0" fmla="*/ 0 w 12192000"/>
              <a:gd name="connsiteY0" fmla="*/ 0 h 6105524"/>
              <a:gd name="connsiteX1" fmla="*/ 12192000 w 12192000"/>
              <a:gd name="connsiteY1" fmla="*/ 0 h 6105524"/>
              <a:gd name="connsiteX2" fmla="*/ 12192000 w 12192000"/>
              <a:gd name="connsiteY2" fmla="*/ 6105524 h 6105524"/>
              <a:gd name="connsiteX3" fmla="*/ 11435080 w 12192000"/>
              <a:gd name="connsiteY3" fmla="*/ 6105524 h 6105524"/>
              <a:gd name="connsiteX4" fmla="*/ 11435080 w 12192000"/>
              <a:gd name="connsiteY4" fmla="*/ 771523 h 6105524"/>
              <a:gd name="connsiteX5" fmla="*/ 767080 w 12192000"/>
              <a:gd name="connsiteY5" fmla="*/ 771523 h 6105524"/>
              <a:gd name="connsiteX6" fmla="*/ 767080 w 12192000"/>
              <a:gd name="connsiteY6" fmla="*/ 6105524 h 6105524"/>
              <a:gd name="connsiteX7" fmla="*/ 0 w 12192000"/>
              <a:gd name="connsiteY7" fmla="*/ 6105524 h 6105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105524">
                <a:moveTo>
                  <a:pt x="0" y="0"/>
                </a:moveTo>
                <a:lnTo>
                  <a:pt x="12192000" y="0"/>
                </a:lnTo>
                <a:lnTo>
                  <a:pt x="12192000" y="6105524"/>
                </a:lnTo>
                <a:lnTo>
                  <a:pt x="11435080" y="6105524"/>
                </a:lnTo>
                <a:lnTo>
                  <a:pt x="11435080" y="771523"/>
                </a:lnTo>
                <a:lnTo>
                  <a:pt x="767080" y="771523"/>
                </a:lnTo>
                <a:lnTo>
                  <a:pt x="767080" y="6105524"/>
                </a:lnTo>
                <a:lnTo>
                  <a:pt x="0" y="6105524"/>
                </a:lnTo>
                <a:close/>
              </a:path>
            </a:pathLst>
          </a:cu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717626710"/>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hf sldNum="0" hdr="0" dt="0"/>
  <p:txStyles>
    <p:title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p:titleStyle>
    <p:body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jp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www.koreaittimes.com/news/articleView.html?idxno=108192"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29.sv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image" Target="../media/image27.svg"/><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33.sv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hyperlink" Target="http://www.linuxfoundation.org/antitrust-policy." TargetMode="External"/><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5.svg"/><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7.sv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39.svg"/><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hyperlink" Target="https://training.linuxfoundation.org/training/becoming-a-hyperledger-aries-developer-lfs173/" TargetMode="External"/><Relationship Id="rId3" Type="http://schemas.openxmlformats.org/officeDocument/2006/relationships/image" Target="../media/image44.jpeg"/><Relationship Id="rId7" Type="http://schemas.openxmlformats.org/officeDocument/2006/relationships/hyperlink" Target="https://training.linuxfoundation.org/training/introduction-to-hyperledger-sovereign-identity-blockchain-solutions-indy-aries-and-ursa/" TargetMode="External"/><Relationship Id="rId12" Type="http://schemas.openxmlformats.org/officeDocument/2006/relationships/hyperlink" Target="https://training.linuxfoundation.org/training/hyperledger-fabric-for-developers-lfd272/" TargetMode="External"/><Relationship Id="rId2" Type="http://schemas.openxmlformats.org/officeDocument/2006/relationships/hyperlink" Target="https://wiki.hyperledger.org/pages/viewpage.action?pageId=6427160" TargetMode="External"/><Relationship Id="rId1" Type="http://schemas.openxmlformats.org/officeDocument/2006/relationships/slideLayout" Target="../slideLayouts/slideLayout7.xml"/><Relationship Id="rId6" Type="http://schemas.openxmlformats.org/officeDocument/2006/relationships/hyperlink" Target="https://training.linuxfoundation.org/training/blockchain-for-business-an-introduction-to-hyperledger-technologies/" TargetMode="External"/><Relationship Id="rId11" Type="http://schemas.openxmlformats.org/officeDocument/2006/relationships/hyperlink" Target="https://training.linuxfoundation.org/training/hyperledger-besu-essentials-creating-a-private-blockchain-network-lfs176x/" TargetMode="External"/><Relationship Id="rId5" Type="http://schemas.openxmlformats.org/officeDocument/2006/relationships/hyperlink" Target="https://training.linuxfoundation.org/training/blockchain-understanding-its-uses-and-implications/" TargetMode="External"/><Relationship Id="rId10" Type="http://schemas.openxmlformats.org/officeDocument/2006/relationships/hyperlink" Target="https://training.linuxfoundation.org/training/hyperledger-fabric-administration-lfs272/" TargetMode="External"/><Relationship Id="rId4" Type="http://schemas.openxmlformats.org/officeDocument/2006/relationships/image" Target="../media/image45.png"/><Relationship Id="rId9" Type="http://schemas.openxmlformats.org/officeDocument/2006/relationships/hyperlink" Target="https://training.linuxfoundation.org/training/hyperledger-sawtooth-application-developers-lfs174/" TargetMode="External"/></Relationships>
</file>

<file path=ppt/slides/_rels/slide29.xml.rels><?xml version="1.0" encoding="UTF-8" standalone="yes"?>
<Relationships xmlns="http://schemas.openxmlformats.org/package/2006/relationships"><Relationship Id="rId8" Type="http://schemas.openxmlformats.org/officeDocument/2006/relationships/image" Target="../media/image50.jpeg"/><Relationship Id="rId13" Type="http://schemas.openxmlformats.org/officeDocument/2006/relationships/image" Target="../media/image55.jpeg"/><Relationship Id="rId3" Type="http://schemas.openxmlformats.org/officeDocument/2006/relationships/image" Target="../media/image1.jpg"/><Relationship Id="rId7" Type="http://schemas.openxmlformats.org/officeDocument/2006/relationships/image" Target="../media/image49.png"/><Relationship Id="rId12" Type="http://schemas.openxmlformats.org/officeDocument/2006/relationships/image" Target="../media/image54.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8.png"/><Relationship Id="rId11" Type="http://schemas.openxmlformats.org/officeDocument/2006/relationships/image" Target="../media/image53.jpeg"/><Relationship Id="rId5" Type="http://schemas.openxmlformats.org/officeDocument/2006/relationships/image" Target="../media/image47.jpeg"/><Relationship Id="rId15" Type="http://schemas.openxmlformats.org/officeDocument/2006/relationships/image" Target="../media/image57.jpeg"/><Relationship Id="rId10" Type="http://schemas.openxmlformats.org/officeDocument/2006/relationships/image" Target="../media/image52.png"/><Relationship Id="rId4" Type="http://schemas.openxmlformats.org/officeDocument/2006/relationships/image" Target="../media/image46.jpeg"/><Relationship Id="rId9" Type="http://schemas.openxmlformats.org/officeDocument/2006/relationships/image" Target="../media/image51.png"/><Relationship Id="rId14" Type="http://schemas.openxmlformats.org/officeDocument/2006/relationships/image" Target="../media/image56.jpe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1.wdp"/><Relationship Id="rId11" Type="http://schemas.openxmlformats.org/officeDocument/2006/relationships/image" Target="../media/image9.pn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jpg"/><Relationship Id="rId9"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4" Type="http://schemas.openxmlformats.org/officeDocument/2006/relationships/image" Target="../media/image1.jpg"/></Relationships>
</file>

<file path=ppt/slides/_rels/slide31.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 Id="rId5" Type="http://schemas.openxmlformats.org/officeDocument/2006/relationships/image" Target="../media/image10.jpeg"/><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s://www.youtube.com/c/Hyperledger/playlist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63.png"/></Relationships>
</file>

<file path=ppt/slides/_rels/slide4.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jpg"/><Relationship Id="rId7"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g"/></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jpg"/></Relationships>
</file>

<file path=ppt/slides/_rels/slide7.xml.rels><?xml version="1.0" encoding="UTF-8" standalone="yes"?>
<Relationships xmlns="http://schemas.openxmlformats.org/package/2006/relationships"><Relationship Id="rId3" Type="http://schemas.openxmlformats.org/officeDocument/2006/relationships/hyperlink" Target="https://wiki.hyperledger.org/display/TSC/2021+Nomination+Statements" TargetMode="External"/><Relationship Id="rId7" Type="http://schemas.openxmlformats.org/officeDocument/2006/relationships/hyperlink" Target="https://lnkd.in/dtiK3KJJ" TargetMode="External"/><Relationship Id="rId2" Type="http://schemas.openxmlformats.org/officeDocument/2006/relationships/image" Target="../media/image1.jpg"/><Relationship Id="rId1" Type="http://schemas.openxmlformats.org/officeDocument/2006/relationships/slideLayout" Target="../slideLayouts/slideLayout8.xml"/><Relationship Id="rId6" Type="http://schemas.openxmlformats.org/officeDocument/2006/relationships/hyperlink" Target="https://www.linkedin.com/in/ACoAAAA0LZEB-7OZzDj5PNRuuGGODSp5n9j6nYo" TargetMode="External"/><Relationship Id="rId5" Type="http://schemas.openxmlformats.org/officeDocument/2006/relationships/hyperlink" Target="https://www.linkedin.com/in/ACoAAAAABcsBuCVajAyzzKg9A6Cyq6mm6gsin-Y" TargetMode="External"/><Relationship Id="rId4" Type="http://schemas.openxmlformats.org/officeDocument/2006/relationships/hyperlink" Target="mailto:election@lists.hyperledger.or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hyperlink" Target="https://landscape.hyperledger.org/projects" TargetMode="External"/><Relationship Id="rId4" Type="http://schemas.openxmlformats.org/officeDocument/2006/relationships/hyperlink" Target="https://wiki.hyperledger.org/display/TF/Whitepaper+and+Greenhouse+Graphic+Update+Taskforce"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zoom.us/j/4034983298?pwd=STZQd0xMZU9xRVVOVnpQM3JNQ2dqZz09" TargetMode="External"/><Relationship Id="rId7" Type="http://schemas.openxmlformats.org/officeDocument/2006/relationships/hyperlink" Target="https://email.linuxfoundation.org/e3t/Btc/RI+113/cZw--04/MW-4qCJNK5YW2YTlSl6tnkQrW5d86_w4yp-8jN8cZm375nCTJV3Zsc37CgZjYW3YNWSw4S7zSHN1V3jDKZJ6xmW4b__fk3rk4q0VVXzG96s7WCqW7k6nSp2HX13gW6swS498lBrV_W1T0N483vhgp3W8F8jWK310rSnW7v0d7Y4c1qMDMZ1rgtzH7CGN3L3_L5NwLcJW1tfYKs38lZKCW984d7G4tRz1wN1ClQXdqJYXtW2Vg1211zNjYbW30pJJY11c64hN3CnNMDY_TYNW7mT9Nd2F07tTW2RVKcm5zmHf1Vs1bsj8w30SgW1z7fS_7HnRZ_N3YPr0NGPS5KW8QXK6S98KpWXW7G11wD2Rk223W78W5Gp8vxpCxW5LsS3N4k1S1kW4d2JPn91prQhW20bDpX8jXHzkW1NnrLb3rsTcKW4PMsw344XtG0W9cr7Zs3F4K4pW4CSn0H7l3Bd03hBR1" TargetMode="External"/><Relationship Id="rId2" Type="http://schemas.openxmlformats.org/officeDocument/2006/relationships/image" Target="../media/image1.jpg"/><Relationship Id="rId1" Type="http://schemas.openxmlformats.org/officeDocument/2006/relationships/slideLayout" Target="../slideLayouts/slideLayout8.xml"/><Relationship Id="rId6" Type="http://schemas.openxmlformats.org/officeDocument/2006/relationships/hyperlink" Target="https://email.linuxfoundation.org/e3t/Btc/RI+113/cZw--04/MW-4qCJNK5YW2YTlSl6tnkQrW5d86_w4yp-8jN8cZm3L5nCVhV3Zsc37CgZKDW8MTtyB41Q7fFW7lNzrc84xXQkW59MfV96KCLxGW3-L0hb1HLP1GW1Pcrp96wyXXDN1SnrWBSTmBWW7cqFSQ8P_kz-W3gyKj_9bfMtVW5hdlpS3D7Gf0W3wHHS029wkXNW3QZsyk2mQBpqW5MKPLF1wFxR0W2l8G2G6Zrd_8W4kx0KW2fTYxhW1jT75r1L2scTVyht_51ydrQrW1MJLxX4KxbQLW7221Z83-qxQXW2Yzn4P4-2v8KW3KxQHJ6jFvGtW1B0z608sxwfNW4MGgdD2QJxwyW7Qby213h2VTzW3k1bfB1Ycp1rW4fzcs31NfrGLW5P2qWs3LqCkTW6n2qR357vmZTN7PnStypMFHNN9f8XvjxHwnJW94SM0j2JcVSFW3BnyDM591L3WVqJQnQ2-bJsdW47-jj91Mq5RnV27xk51vX97RW7NkhQR4Cnw3gW5Kyv-d7tZHPh3kQy1" TargetMode="External"/><Relationship Id="rId5" Type="http://schemas.openxmlformats.org/officeDocument/2006/relationships/hyperlink" Target="https://email.linuxfoundation.org/e3t/Btc/RI+113/cZw--04/MW-4qCJNK5YW2YTlSl6tnkQrW5d86_w4yp-8jN8cZm375nCTJV3Zsc37CgJ6nW4BgK6P1RFXZ8W8GvTt662LDl9W5cQZTS6bYW1rN1t8pTp4QMbsW3LqPzL2dk_CpW1bYHkf9kzBQRN8bSDCdQfGhQW5dZfXS5DY4vdW4cYVZ64bSPGwW5MTBBv7HsSXVW71GRLK15bLZvW1yT8GR1RkRHHVr7gMD1Z01NqW7gddwL5NrtP5VHHN9-8JmzWCW1vk56p8cFyXHW3CXwJz2xB9fcW3Z5vby3N34cYW2XRMgM3-hV2tMNPRtJQldk9W68PzLP8VH0bMW82yfCG7khL6bV7yLVL2hYmkVW5r1zjj7FqRYXW9hHkmm3vXM5zW6l4m5g2XKqrwW938zdy3JzlxgW4QwzXt5hrj2tW7d-0s14grmWnW4hpysP8QVtBQW93-CDh5j83NQW5h-r783nlqbB3jNY1" TargetMode="External"/><Relationship Id="rId4" Type="http://schemas.openxmlformats.org/officeDocument/2006/relationships/hyperlink" Target="https://wiki.hyperledger.org/display/CASIG/CA2+SIG+-+Meeting+October+1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9770604" y="6448028"/>
            <a:ext cx="1839870" cy="365125"/>
          </a:xfrm>
        </p:spPr>
        <p:txBody>
          <a:bodyPr/>
          <a:lstStyle/>
          <a:p>
            <a:r>
              <a:rPr lang="en-US" dirty="0"/>
              <a:t>www.bcemploy.com</a:t>
            </a:r>
          </a:p>
        </p:txBody>
      </p:sp>
      <p:sp>
        <p:nvSpPr>
          <p:cNvPr id="5" name="Title 1">
            <a:extLst>
              <a:ext uri="{FF2B5EF4-FFF2-40B4-BE49-F238E27FC236}">
                <a16:creationId xmlns:a16="http://schemas.microsoft.com/office/drawing/2014/main" id="{4CFE440D-DD89-4DF9-9C83-34F96AB4A5DD}"/>
              </a:ext>
            </a:extLst>
          </p:cNvPr>
          <p:cNvSpPr txBox="1">
            <a:spLocks/>
          </p:cNvSpPr>
          <p:nvPr/>
        </p:nvSpPr>
        <p:spPr>
          <a:xfrm>
            <a:off x="952419" y="1004486"/>
            <a:ext cx="9803813" cy="1522146"/>
          </a:xfrm>
          <a:prstGeom prst="rect">
            <a:avLst/>
          </a:prstGeom>
        </p:spPr>
        <p:txBody>
          <a:bodyPr anchor="ctr">
            <a:normAutofit/>
          </a:bodyPr>
          <a:lst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a:lstStyle>
          <a:p>
            <a:pPr algn="ctr"/>
            <a:r>
              <a:rPr lang="en-US" dirty="0"/>
              <a:t>Blockchain Employ</a:t>
            </a:r>
            <a:br>
              <a:rPr lang="en-US" dirty="0"/>
            </a:br>
            <a:r>
              <a:rPr lang="en-US" dirty="0"/>
              <a:t>Fall 2021</a:t>
            </a:r>
          </a:p>
        </p:txBody>
      </p:sp>
      <p:pic>
        <p:nvPicPr>
          <p:cNvPr id="6" name="Picture 5" descr="A picture containing clipart&#10;&#10;Description automatically generated">
            <a:extLst>
              <a:ext uri="{FF2B5EF4-FFF2-40B4-BE49-F238E27FC236}">
                <a16:creationId xmlns:a16="http://schemas.microsoft.com/office/drawing/2014/main" id="{398C5403-7201-4B6C-B275-70CDEC7F8B9D}"/>
              </a:ext>
            </a:extLst>
          </p:cNvPr>
          <p:cNvPicPr>
            <a:picLocks noChangeAspect="1"/>
          </p:cNvPicPr>
          <p:nvPr/>
        </p:nvPicPr>
        <p:blipFill rotWithShape="1">
          <a:blip r:embed="rId3">
            <a:extLst>
              <a:ext uri="{28A0092B-C50C-407E-A947-70E740481C1C}">
                <a14:useLocalDpi xmlns:a14="http://schemas.microsoft.com/office/drawing/2010/main" val="0"/>
              </a:ext>
            </a:extLst>
          </a:blip>
          <a:srcRect r="9075"/>
          <a:stretch/>
        </p:blipFill>
        <p:spPr>
          <a:xfrm>
            <a:off x="3895024" y="2622977"/>
            <a:ext cx="4196213" cy="1798627"/>
          </a:xfrm>
          <a:prstGeom prst="rect">
            <a:avLst/>
          </a:prstGeom>
        </p:spPr>
      </p:pic>
      <p:sp>
        <p:nvSpPr>
          <p:cNvPr id="7" name="Subtitle 2">
            <a:extLst>
              <a:ext uri="{FF2B5EF4-FFF2-40B4-BE49-F238E27FC236}">
                <a16:creationId xmlns:a16="http://schemas.microsoft.com/office/drawing/2014/main" id="{8E8529F2-4E78-45E0-9A11-8BB275593D5D}"/>
              </a:ext>
            </a:extLst>
          </p:cNvPr>
          <p:cNvSpPr txBox="1">
            <a:spLocks/>
          </p:cNvSpPr>
          <p:nvPr/>
        </p:nvSpPr>
        <p:spPr>
          <a:xfrm>
            <a:off x="3755702" y="4663781"/>
            <a:ext cx="4680595" cy="916947"/>
          </a:xfrm>
          <a:prstGeom prst="rect">
            <a:avLst/>
          </a:prstGeom>
        </p:spPr>
        <p:txBody>
          <a:bodyPr>
            <a:normAutofit fontScale="92500"/>
          </a:bodyPr>
          <a:lstStyle>
            <a:lvl1pPr marL="365760" indent="-365760" algn="l" defTabSz="914400" rtl="0" eaLnBrk="1" latinLnBrk="0" hangingPunct="1">
              <a:lnSpc>
                <a:spcPct val="105000"/>
              </a:lnSpc>
              <a:spcBef>
                <a:spcPts val="900"/>
              </a:spcBef>
              <a:buClr>
                <a:schemeClr val="accent5"/>
              </a:buClr>
              <a:buFont typeface="Avenir Next LT Pro" panose="020B0504020202020204" pitchFamily="34" charset="0"/>
              <a:buChar char="+"/>
              <a:defRPr sz="2600" kern="1200">
                <a:solidFill>
                  <a:schemeClr val="tx1"/>
                </a:solidFill>
                <a:latin typeface="+mn-lt"/>
                <a:ea typeface="+mn-ea"/>
                <a:cs typeface="+mn-cs"/>
              </a:defRPr>
            </a:lvl1pPr>
            <a:lvl2pPr marL="365760" indent="0" algn="l" defTabSz="914400" rtl="0" eaLnBrk="1" latinLnBrk="0" hangingPunct="1">
              <a:lnSpc>
                <a:spcPct val="105000"/>
              </a:lnSpc>
              <a:spcBef>
                <a:spcPts val="900"/>
              </a:spcBef>
              <a:buFont typeface="Arial" panose="020B0604020202020204" pitchFamily="34" charset="0"/>
              <a:buNone/>
              <a:defRPr sz="2000" kern="1200">
                <a:solidFill>
                  <a:schemeClr val="tx1">
                    <a:lumMod val="75000"/>
                    <a:lumOff val="25000"/>
                  </a:schemeClr>
                </a:solidFill>
                <a:latin typeface="+mn-lt"/>
                <a:ea typeface="+mn-ea"/>
                <a:cs typeface="+mn-cs"/>
              </a:defRPr>
            </a:lvl2pPr>
            <a:lvl3pPr marL="640080"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2000" kern="1200">
                <a:solidFill>
                  <a:schemeClr val="tx1"/>
                </a:solidFill>
                <a:latin typeface="+mn-lt"/>
                <a:ea typeface="+mn-ea"/>
                <a:cs typeface="+mn-cs"/>
              </a:defRPr>
            </a:lvl3pPr>
            <a:lvl4pPr marL="640080" indent="0" algn="l" defTabSz="914400" rtl="0" eaLnBrk="1" latinLnBrk="0" hangingPunct="1">
              <a:lnSpc>
                <a:spcPct val="105000"/>
              </a:lnSpc>
              <a:spcBef>
                <a:spcPts val="600"/>
              </a:spcBef>
              <a:buFontTx/>
              <a:buNone/>
              <a:defRPr sz="1800" i="1" kern="1200">
                <a:solidFill>
                  <a:schemeClr val="tx1">
                    <a:lumMod val="75000"/>
                    <a:lumOff val="25000"/>
                  </a:schemeClr>
                </a:solidFill>
                <a:latin typeface="+mn-lt"/>
                <a:ea typeface="+mn-ea"/>
                <a:cs typeface="+mn-cs"/>
              </a:defRPr>
            </a:lvl4pPr>
            <a:lvl5pPr marL="886968" indent="-274320" algn="l" defTabSz="914400" rtl="0" eaLnBrk="1" latinLnBrk="0" hangingPunct="1">
              <a:lnSpc>
                <a:spcPct val="105000"/>
              </a:lnSpc>
              <a:spcBef>
                <a:spcPts val="600"/>
              </a:spcBef>
              <a:buClr>
                <a:schemeClr val="accent5"/>
              </a:buClr>
              <a:buFont typeface="Avenir Next LT Pro" panose="020B05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Matching Qualified Applicants with Blockchain Opportunities</a:t>
            </a:r>
          </a:p>
        </p:txBody>
      </p:sp>
    </p:spTree>
    <p:extLst>
      <p:ext uri="{BB962C8B-B14F-4D97-AF65-F5344CB8AC3E}">
        <p14:creationId xmlns:p14="http://schemas.microsoft.com/office/powerpoint/2010/main" val="16604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E5D56AD-1317-4C5A-A138-D59FC568C769}"/>
              </a:ext>
            </a:extLst>
          </p:cNvPr>
          <p:cNvSpPr txBox="1"/>
          <p:nvPr/>
        </p:nvSpPr>
        <p:spPr>
          <a:xfrm>
            <a:off x="1154642" y="3896216"/>
            <a:ext cx="4941358" cy="2066531"/>
          </a:xfrm>
          <a:prstGeom prst="rect">
            <a:avLst/>
          </a:prstGeom>
        </p:spPr>
        <p:txBody>
          <a:bodyPr vert="horz" lIns="91440" tIns="45720" rIns="91440" bIns="45720" rtlCol="0">
            <a:normAutofit/>
          </a:bodyPr>
          <a:lstStyle/>
          <a:p>
            <a:pPr>
              <a:lnSpc>
                <a:spcPct val="105000"/>
              </a:lnSpc>
              <a:spcAft>
                <a:spcPts val="600"/>
              </a:spcAft>
            </a:pPr>
            <a:r>
              <a:rPr lang="en-US" sz="2600" b="0" i="0" dirty="0">
                <a:effectLst/>
              </a:rPr>
              <a:t>PRESENTATION SCHEDULE</a:t>
            </a:r>
            <a:br>
              <a:rPr lang="en-US" sz="2600" b="0" i="0" dirty="0">
                <a:effectLst/>
              </a:rPr>
            </a:br>
            <a:r>
              <a:rPr lang="en-US" sz="2600" b="0" i="0" dirty="0">
                <a:effectLst/>
              </a:rPr>
              <a:t>October 26th</a:t>
            </a:r>
            <a:br>
              <a:rPr lang="en-US" sz="2600" b="0" i="0" dirty="0">
                <a:effectLst/>
              </a:rPr>
            </a:br>
            <a:r>
              <a:rPr lang="en-US" sz="2600" b="0" i="0" dirty="0">
                <a:effectLst/>
              </a:rPr>
              <a:t>Mentorship November 12th</a:t>
            </a:r>
            <a:br>
              <a:rPr lang="en-US" sz="2600" b="0" i="0" dirty="0">
                <a:effectLst/>
              </a:rPr>
            </a:br>
            <a:r>
              <a:rPr lang="en-US" sz="2600" b="0" i="0" dirty="0">
                <a:effectLst/>
              </a:rPr>
              <a:t>Trade Finance November 17th. </a:t>
            </a:r>
          </a:p>
        </p:txBody>
      </p:sp>
      <p:pic>
        <p:nvPicPr>
          <p:cNvPr id="10" name="Picture 9">
            <a:extLst>
              <a:ext uri="{FF2B5EF4-FFF2-40B4-BE49-F238E27FC236}">
                <a16:creationId xmlns:a16="http://schemas.microsoft.com/office/drawing/2014/main" id="{B6E21D24-5DE4-4979-B001-731C2A60B162}"/>
              </a:ext>
            </a:extLst>
          </p:cNvPr>
          <p:cNvPicPr>
            <a:picLocks noChangeAspect="1"/>
          </p:cNvPicPr>
          <p:nvPr/>
        </p:nvPicPr>
        <p:blipFill>
          <a:blip r:embed="rId3"/>
          <a:stretch>
            <a:fillRect/>
          </a:stretch>
        </p:blipFill>
        <p:spPr>
          <a:xfrm>
            <a:off x="6735902" y="912668"/>
            <a:ext cx="3388176" cy="2583485"/>
          </a:xfrm>
          <a:prstGeom prst="rect">
            <a:avLst/>
          </a:prstGeom>
          <a:noFill/>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758952" y="6400800"/>
            <a:ext cx="6099048" cy="365125"/>
          </a:xfrm>
        </p:spPr>
        <p:txBody>
          <a:bodyPr vert="horz" lIns="91440" tIns="45720" rIns="91440" bIns="45720" rtlCol="0" anchor="ctr">
            <a:normAutofit/>
          </a:bodyPr>
          <a:lstStyle/>
          <a:p>
            <a:pPr>
              <a:spcAft>
                <a:spcPts val="600"/>
              </a:spcAft>
            </a:pPr>
            <a:r>
              <a:rPr lang="en-US" kern="1200">
                <a:latin typeface="+mn-lt"/>
                <a:ea typeface="+mn-ea"/>
                <a:cs typeface="+mn-cs"/>
              </a:rPr>
              <a:t>www.bcemploy.com</a:t>
            </a:r>
          </a:p>
        </p:txBody>
      </p:sp>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pic>
        <p:nvPicPr>
          <p:cNvPr id="12" name="Picture 11">
            <a:extLst>
              <a:ext uri="{FF2B5EF4-FFF2-40B4-BE49-F238E27FC236}">
                <a16:creationId xmlns:a16="http://schemas.microsoft.com/office/drawing/2014/main" id="{9717F74A-3433-434F-B5C9-5353C0D74473}"/>
              </a:ext>
            </a:extLst>
          </p:cNvPr>
          <p:cNvPicPr>
            <a:picLocks noChangeAspect="1"/>
          </p:cNvPicPr>
          <p:nvPr/>
        </p:nvPicPr>
        <p:blipFill>
          <a:blip r:embed="rId5"/>
          <a:stretch>
            <a:fillRect/>
          </a:stretch>
        </p:blipFill>
        <p:spPr>
          <a:xfrm>
            <a:off x="1154642" y="890542"/>
            <a:ext cx="4171427" cy="2995589"/>
          </a:xfrm>
          <a:prstGeom prst="rect">
            <a:avLst/>
          </a:prstGeom>
        </p:spPr>
      </p:pic>
      <p:sp>
        <p:nvSpPr>
          <p:cNvPr id="16" name="TextBox 15">
            <a:extLst>
              <a:ext uri="{FF2B5EF4-FFF2-40B4-BE49-F238E27FC236}">
                <a16:creationId xmlns:a16="http://schemas.microsoft.com/office/drawing/2014/main" id="{D066BA53-CAAC-4839-B9E5-6DD51346BF7E}"/>
              </a:ext>
            </a:extLst>
          </p:cNvPr>
          <p:cNvSpPr txBox="1"/>
          <p:nvPr/>
        </p:nvSpPr>
        <p:spPr>
          <a:xfrm>
            <a:off x="6619098" y="3554639"/>
            <a:ext cx="6092890" cy="1200329"/>
          </a:xfrm>
          <a:prstGeom prst="rect">
            <a:avLst/>
          </a:prstGeom>
          <a:noFill/>
        </p:spPr>
        <p:txBody>
          <a:bodyPr wrap="square">
            <a:spAutoFit/>
          </a:bodyPr>
          <a:lstStyle/>
          <a:p>
            <a:r>
              <a:rPr lang="en-US" b="0" i="0" dirty="0">
                <a:effectLst/>
                <a:latin typeface="Montserrat" panose="00000500000000000000" pitchFamily="2" charset="0"/>
              </a:rPr>
              <a:t>Technical Working Group Meetings</a:t>
            </a:r>
            <a:br>
              <a:rPr lang="en-US" dirty="0"/>
            </a:br>
            <a:r>
              <a:rPr lang="en-US" b="0" i="0" dirty="0">
                <a:effectLst/>
                <a:latin typeface="Montserrat" panose="00000500000000000000" pitchFamily="2" charset="0"/>
              </a:rPr>
              <a:t>12 PM EDT</a:t>
            </a:r>
            <a:br>
              <a:rPr lang="en-US" dirty="0"/>
            </a:br>
            <a:r>
              <a:rPr lang="en-US" b="0" i="0" dirty="0">
                <a:effectLst/>
                <a:latin typeface="Montserrat" panose="00000500000000000000" pitchFamily="2" charset="0"/>
              </a:rPr>
              <a:t>Friday 10/15/21</a:t>
            </a:r>
            <a:br>
              <a:rPr lang="en-US" dirty="0"/>
            </a:br>
            <a:endParaRPr lang="en-US" dirty="0"/>
          </a:p>
        </p:txBody>
      </p:sp>
      <p:sp>
        <p:nvSpPr>
          <p:cNvPr id="18" name="TextBox 17">
            <a:extLst>
              <a:ext uri="{FF2B5EF4-FFF2-40B4-BE49-F238E27FC236}">
                <a16:creationId xmlns:a16="http://schemas.microsoft.com/office/drawing/2014/main" id="{4C986AD4-6D7C-4D4A-8D22-7BD782FADE63}"/>
              </a:ext>
            </a:extLst>
          </p:cNvPr>
          <p:cNvSpPr txBox="1"/>
          <p:nvPr/>
        </p:nvSpPr>
        <p:spPr>
          <a:xfrm>
            <a:off x="6619097" y="4585338"/>
            <a:ext cx="4534677" cy="1477328"/>
          </a:xfrm>
          <a:prstGeom prst="rect">
            <a:avLst/>
          </a:prstGeom>
          <a:noFill/>
        </p:spPr>
        <p:txBody>
          <a:bodyPr wrap="square">
            <a:spAutoFit/>
          </a:bodyPr>
          <a:lstStyle/>
          <a:p>
            <a:r>
              <a:rPr lang="en-US" b="0" i="0" dirty="0">
                <a:effectLst/>
                <a:latin typeface="Montserrat" panose="00000500000000000000" pitchFamily="2" charset="0"/>
              </a:rPr>
              <a:t>Next General Meeting</a:t>
            </a:r>
            <a:br>
              <a:rPr lang="en-US" b="0" i="0" dirty="0">
                <a:effectLst/>
                <a:latin typeface="Montserrat" panose="00000500000000000000" pitchFamily="2" charset="0"/>
              </a:rPr>
            </a:br>
            <a:r>
              <a:rPr lang="en-US" b="0" i="0" dirty="0">
                <a:effectLst/>
                <a:latin typeface="Montserrat" panose="00000500000000000000" pitchFamily="2" charset="0"/>
              </a:rPr>
              <a:t>MONDAY October 18TH  1:00 PM EDT</a:t>
            </a:r>
          </a:p>
          <a:p>
            <a:endParaRPr lang="en-US" dirty="0">
              <a:latin typeface="Montserrat" panose="00000500000000000000" pitchFamily="2" charset="0"/>
            </a:endParaRPr>
          </a:p>
          <a:p>
            <a:r>
              <a:rPr lang="en-US" dirty="0">
                <a:latin typeface="Montserrat" panose="00000500000000000000" pitchFamily="2" charset="0"/>
              </a:rPr>
              <a:t>On Public Calendar</a:t>
            </a:r>
            <a:br>
              <a:rPr lang="en-US" dirty="0">
                <a:latin typeface="Montserrat" panose="00000500000000000000" pitchFamily="2" charset="0"/>
              </a:rPr>
            </a:br>
            <a:r>
              <a:rPr lang="en-US" dirty="0">
                <a:latin typeface="Montserrat" panose="00000500000000000000" pitchFamily="2" charset="0"/>
              </a:rPr>
              <a:t>wiki.hyperledger.org</a:t>
            </a:r>
            <a:endParaRPr lang="en-US" dirty="0"/>
          </a:p>
        </p:txBody>
      </p:sp>
      <p:pic>
        <p:nvPicPr>
          <p:cNvPr id="20" name="Picture 19">
            <a:extLst>
              <a:ext uri="{FF2B5EF4-FFF2-40B4-BE49-F238E27FC236}">
                <a16:creationId xmlns:a16="http://schemas.microsoft.com/office/drawing/2014/main" id="{C36FA9E1-32E0-44B1-A04F-5463E191DE17}"/>
              </a:ext>
            </a:extLst>
          </p:cNvPr>
          <p:cNvPicPr>
            <a:picLocks noChangeAspect="1"/>
          </p:cNvPicPr>
          <p:nvPr/>
        </p:nvPicPr>
        <p:blipFill>
          <a:blip r:embed="rId6"/>
          <a:stretch>
            <a:fillRect/>
          </a:stretch>
        </p:blipFill>
        <p:spPr>
          <a:xfrm rot="19910804">
            <a:off x="3333608" y="2563686"/>
            <a:ext cx="5524784" cy="1505027"/>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Tree>
    <p:extLst>
      <p:ext uri="{BB962C8B-B14F-4D97-AF65-F5344CB8AC3E}">
        <p14:creationId xmlns:p14="http://schemas.microsoft.com/office/powerpoint/2010/main" val="2070864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1000" fill="hold"/>
                                        <p:tgtEl>
                                          <p:spTgt spid="20"/>
                                        </p:tgtEl>
                                        <p:attrNameLst>
                                          <p:attrName>ppt_w</p:attrName>
                                        </p:attrNameLst>
                                      </p:cBhvr>
                                      <p:tavLst>
                                        <p:tav tm="0">
                                          <p:val>
                                            <p:fltVal val="0"/>
                                          </p:val>
                                        </p:tav>
                                        <p:tav tm="100000">
                                          <p:val>
                                            <p:strVal val="#ppt_w"/>
                                          </p:val>
                                        </p:tav>
                                      </p:tavLst>
                                    </p:anim>
                                    <p:anim calcmode="lin" valueType="num">
                                      <p:cBhvr>
                                        <p:cTn id="28" dur="1000" fill="hold"/>
                                        <p:tgtEl>
                                          <p:spTgt spid="20"/>
                                        </p:tgtEl>
                                        <p:attrNameLst>
                                          <p:attrName>ppt_h</p:attrName>
                                        </p:attrNameLst>
                                      </p:cBhvr>
                                      <p:tavLst>
                                        <p:tav tm="0">
                                          <p:val>
                                            <p:fltVal val="0"/>
                                          </p:val>
                                        </p:tav>
                                        <p:tav tm="100000">
                                          <p:val>
                                            <p:strVal val="#ppt_h"/>
                                          </p:val>
                                        </p:tav>
                                      </p:tavLst>
                                    </p:anim>
                                    <p:anim calcmode="lin" valueType="num">
                                      <p:cBhvr>
                                        <p:cTn id="29" dur="1000" fill="hold"/>
                                        <p:tgtEl>
                                          <p:spTgt spid="20"/>
                                        </p:tgtEl>
                                        <p:attrNameLst>
                                          <p:attrName>style.rotation</p:attrName>
                                        </p:attrNameLst>
                                      </p:cBhvr>
                                      <p:tavLst>
                                        <p:tav tm="0">
                                          <p:val>
                                            <p:fltVal val="90"/>
                                          </p:val>
                                        </p:tav>
                                        <p:tav tm="100000">
                                          <p:val>
                                            <p:fltVal val="0"/>
                                          </p:val>
                                        </p:tav>
                                      </p:tavLst>
                                    </p:anim>
                                    <p:animEffect transition="in" filter="fade">
                                      <p:cBhvr>
                                        <p:cTn id="30"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FA1BA-1BE0-4A57-9A09-DEC6ED60733A}"/>
              </a:ext>
            </a:extLst>
          </p:cNvPr>
          <p:cNvSpPr>
            <a:spLocks noGrp="1"/>
          </p:cNvSpPr>
          <p:nvPr>
            <p:ph type="title"/>
          </p:nvPr>
        </p:nvSpPr>
        <p:spPr>
          <a:xfrm>
            <a:off x="1524000" y="1126018"/>
            <a:ext cx="9144000" cy="1344168"/>
          </a:xfrm>
        </p:spPr>
        <p:txBody>
          <a:bodyPr/>
          <a:lstStyle/>
          <a:p>
            <a:r>
              <a:rPr lang="en-US" dirty="0"/>
              <a:t>Princeton Meetup October 20</a:t>
            </a:r>
            <a:r>
              <a:rPr lang="en-US" baseline="30000" dirty="0"/>
              <a:t>th</a:t>
            </a:r>
            <a:r>
              <a:rPr lang="en-US" dirty="0"/>
              <a:t> </a:t>
            </a:r>
          </a:p>
        </p:txBody>
      </p:sp>
      <p:sp>
        <p:nvSpPr>
          <p:cNvPr id="3" name="Footer Placeholder 2">
            <a:extLst>
              <a:ext uri="{FF2B5EF4-FFF2-40B4-BE49-F238E27FC236}">
                <a16:creationId xmlns:a16="http://schemas.microsoft.com/office/drawing/2014/main" id="{CB015F24-15EE-4DC1-9D5B-4FDB968C7CEA}"/>
              </a:ext>
            </a:extLst>
          </p:cNvPr>
          <p:cNvSpPr>
            <a:spLocks noGrp="1"/>
          </p:cNvSpPr>
          <p:nvPr>
            <p:ph type="ftr" sz="quarter" idx="11"/>
          </p:nvPr>
        </p:nvSpPr>
        <p:spPr/>
        <p:txBody>
          <a:bodyPr/>
          <a:lstStyle/>
          <a:p>
            <a:r>
              <a:rPr lang="en-US"/>
              <a:t>www.bcemploy.com</a:t>
            </a:r>
          </a:p>
        </p:txBody>
      </p:sp>
      <p:pic>
        <p:nvPicPr>
          <p:cNvPr id="5" name="Picture 4">
            <a:extLst>
              <a:ext uri="{FF2B5EF4-FFF2-40B4-BE49-F238E27FC236}">
                <a16:creationId xmlns:a16="http://schemas.microsoft.com/office/drawing/2014/main" id="{FF06E7A8-AC28-44B2-8608-5331DDB5B96F}"/>
              </a:ext>
            </a:extLst>
          </p:cNvPr>
          <p:cNvPicPr>
            <a:picLocks noChangeAspect="1"/>
          </p:cNvPicPr>
          <p:nvPr/>
        </p:nvPicPr>
        <p:blipFill>
          <a:blip r:embed="rId3"/>
          <a:stretch>
            <a:fillRect/>
          </a:stretch>
        </p:blipFill>
        <p:spPr>
          <a:xfrm>
            <a:off x="2150430" y="1798102"/>
            <a:ext cx="6794516" cy="3403480"/>
          </a:xfrm>
          <a:prstGeom prst="rect">
            <a:avLst/>
          </a:prstGeom>
        </p:spPr>
      </p:pic>
      <p:sp>
        <p:nvSpPr>
          <p:cNvPr id="9" name="TextBox 8">
            <a:extLst>
              <a:ext uri="{FF2B5EF4-FFF2-40B4-BE49-F238E27FC236}">
                <a16:creationId xmlns:a16="http://schemas.microsoft.com/office/drawing/2014/main" id="{906D4B8B-C694-4A2D-A9E8-E517E4041A5F}"/>
              </a:ext>
            </a:extLst>
          </p:cNvPr>
          <p:cNvSpPr txBox="1"/>
          <p:nvPr/>
        </p:nvSpPr>
        <p:spPr>
          <a:xfrm>
            <a:off x="911289" y="5439594"/>
            <a:ext cx="10826622" cy="584775"/>
          </a:xfrm>
          <a:prstGeom prst="rect">
            <a:avLst/>
          </a:prstGeom>
          <a:noFill/>
        </p:spPr>
        <p:txBody>
          <a:bodyPr wrap="square">
            <a:spAutoFit/>
          </a:bodyPr>
          <a:lstStyle/>
          <a:p>
            <a:r>
              <a:rPr lang="en-US" sz="3200" b="1" dirty="0"/>
              <a:t>https://www.meetup.com/Blockchain-Princeton/</a:t>
            </a:r>
          </a:p>
        </p:txBody>
      </p:sp>
    </p:spTree>
    <p:extLst>
      <p:ext uri="{BB962C8B-B14F-4D97-AF65-F5344CB8AC3E}">
        <p14:creationId xmlns:p14="http://schemas.microsoft.com/office/powerpoint/2010/main" val="1363214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98ABC-1E58-4D2F-8702-954E077EA12E}"/>
              </a:ext>
            </a:extLst>
          </p:cNvPr>
          <p:cNvSpPr>
            <a:spLocks noGrp="1"/>
          </p:cNvSpPr>
          <p:nvPr>
            <p:ph type="ctrTitle"/>
          </p:nvPr>
        </p:nvSpPr>
        <p:spPr>
          <a:xfrm>
            <a:off x="758952" y="427209"/>
            <a:ext cx="6097280" cy="2853164"/>
          </a:xfrm>
        </p:spPr>
        <p:txBody>
          <a:bodyPr anchor="ctr">
            <a:normAutofit/>
          </a:bodyPr>
          <a:lstStyle/>
          <a:p>
            <a:pPr algn="l"/>
            <a:r>
              <a:rPr lang="en-US" dirty="0"/>
              <a:t>Blockchain </a:t>
            </a:r>
            <a:br>
              <a:rPr lang="en-US" dirty="0"/>
            </a:br>
            <a:r>
              <a:rPr lang="en-US" dirty="0"/>
              <a:t>Environment</a:t>
            </a:r>
          </a:p>
        </p:txBody>
      </p:sp>
      <p:sp>
        <p:nvSpPr>
          <p:cNvPr id="3" name="Subtitle 2">
            <a:extLst>
              <a:ext uri="{FF2B5EF4-FFF2-40B4-BE49-F238E27FC236}">
                <a16:creationId xmlns:a16="http://schemas.microsoft.com/office/drawing/2014/main" id="{9EA1ADD7-4DE6-47D3-9488-62EA0C4DB137}"/>
              </a:ext>
            </a:extLst>
          </p:cNvPr>
          <p:cNvSpPr>
            <a:spLocks noGrp="1"/>
          </p:cNvSpPr>
          <p:nvPr>
            <p:ph type="subTitle" idx="1"/>
          </p:nvPr>
        </p:nvSpPr>
        <p:spPr>
          <a:xfrm>
            <a:off x="6420139" y="4623073"/>
            <a:ext cx="4680595" cy="916947"/>
          </a:xfrm>
        </p:spPr>
        <p:txBody>
          <a:bodyPr>
            <a:normAutofit/>
          </a:bodyPr>
          <a:lstStyle/>
          <a:p>
            <a:pPr algn="l"/>
            <a:r>
              <a:rPr lang="en-US" dirty="0"/>
              <a:t>Matching Qualified Applicants with Blockchain Opportunities</a:t>
            </a:r>
          </a:p>
        </p:txBody>
      </p:sp>
      <p:pic>
        <p:nvPicPr>
          <p:cNvPr id="5" name="Picture 4" descr="A picture containing clipart&#10;&#10;Description automatically generated">
            <a:extLst>
              <a:ext uri="{FF2B5EF4-FFF2-40B4-BE49-F238E27FC236}">
                <a16:creationId xmlns:a16="http://schemas.microsoft.com/office/drawing/2014/main" id="{C70199D8-F494-4E8C-A609-A21994C69CA3}"/>
              </a:ext>
            </a:extLst>
          </p:cNvPr>
          <p:cNvPicPr>
            <a:picLocks noChangeAspect="1"/>
          </p:cNvPicPr>
          <p:nvPr/>
        </p:nvPicPr>
        <p:blipFill rotWithShape="1">
          <a:blip r:embed="rId2">
            <a:extLst>
              <a:ext uri="{28A0092B-C50C-407E-A947-70E740481C1C}">
                <a14:useLocalDpi xmlns:a14="http://schemas.microsoft.com/office/drawing/2010/main" val="0"/>
              </a:ext>
            </a:extLst>
          </a:blip>
          <a:srcRect r="9075"/>
          <a:stretch/>
        </p:blipFill>
        <p:spPr>
          <a:xfrm>
            <a:off x="7332994" y="1495238"/>
            <a:ext cx="3828287" cy="1178906"/>
          </a:xfrm>
          <a:prstGeom prst="rect">
            <a:avLst/>
          </a:prstGeom>
        </p:spPr>
      </p:pic>
      <p:sp>
        <p:nvSpPr>
          <p:cNvPr id="6" name="Footer Placeholder 5">
            <a:extLst>
              <a:ext uri="{FF2B5EF4-FFF2-40B4-BE49-F238E27FC236}">
                <a16:creationId xmlns:a16="http://schemas.microsoft.com/office/drawing/2014/main" id="{C9CCDCE6-8FEC-4278-8E6F-0FB67C9D65C5}"/>
              </a:ext>
            </a:extLst>
          </p:cNvPr>
          <p:cNvSpPr>
            <a:spLocks noGrp="1"/>
          </p:cNvSpPr>
          <p:nvPr>
            <p:ph type="ftr" sz="quarter" idx="11"/>
          </p:nvPr>
        </p:nvSpPr>
        <p:spPr/>
        <p:txBody>
          <a:bodyPr/>
          <a:lstStyle/>
          <a:p>
            <a:r>
              <a:rPr lang="en-US" sz="1000" dirty="0"/>
              <a:t>www.bcemploy.com</a:t>
            </a:r>
          </a:p>
        </p:txBody>
      </p:sp>
      <p:sp>
        <p:nvSpPr>
          <p:cNvPr id="10" name="TextBox 9">
            <a:extLst>
              <a:ext uri="{FF2B5EF4-FFF2-40B4-BE49-F238E27FC236}">
                <a16:creationId xmlns:a16="http://schemas.microsoft.com/office/drawing/2014/main" id="{302E0263-1CDF-4A65-B30F-876BB96374C3}"/>
              </a:ext>
            </a:extLst>
          </p:cNvPr>
          <p:cNvSpPr txBox="1"/>
          <p:nvPr/>
        </p:nvSpPr>
        <p:spPr>
          <a:xfrm>
            <a:off x="3371499" y="3392962"/>
            <a:ext cx="6097280" cy="369332"/>
          </a:xfrm>
          <a:prstGeom prst="rect">
            <a:avLst/>
          </a:prstGeom>
          <a:noFill/>
        </p:spPr>
        <p:txBody>
          <a:bodyPr wrap="square">
            <a:spAutoFit/>
          </a:bodyPr>
          <a:lstStyle/>
          <a:p>
            <a:pPr>
              <a:spcAft>
                <a:spcPts val="600"/>
              </a:spcAft>
            </a:pPr>
            <a:r>
              <a:rPr lang="en-US" sz="1800" b="1" dirty="0">
                <a:solidFill>
                  <a:srgbClr val="00B0F0"/>
                </a:solidFill>
              </a:rPr>
              <a:t>Blockchain  Environment Events</a:t>
            </a:r>
            <a:r>
              <a:rPr lang="en-US" b="1" dirty="0">
                <a:solidFill>
                  <a:srgbClr val="00B0F0"/>
                </a:solidFill>
              </a:rPr>
              <a:t>, Bobbi Muscara</a:t>
            </a:r>
            <a:endParaRPr lang="en-US" sz="1800" b="1" dirty="0">
              <a:solidFill>
                <a:srgbClr val="00B0F0"/>
              </a:solidFill>
            </a:endParaRPr>
          </a:p>
        </p:txBody>
      </p:sp>
    </p:spTree>
    <p:extLst>
      <p:ext uri="{BB962C8B-B14F-4D97-AF65-F5344CB8AC3E}">
        <p14:creationId xmlns:p14="http://schemas.microsoft.com/office/powerpoint/2010/main" val="1224558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itle 1">
            <a:extLst>
              <a:ext uri="{FF2B5EF4-FFF2-40B4-BE49-F238E27FC236}">
                <a16:creationId xmlns:a16="http://schemas.microsoft.com/office/drawing/2014/main" id="{3D9C4191-32EE-458E-8B82-D5010D67BD90}"/>
              </a:ext>
            </a:extLst>
          </p:cNvPr>
          <p:cNvSpPr>
            <a:spLocks noGrp="1"/>
          </p:cNvSpPr>
          <p:nvPr>
            <p:ph type="title"/>
          </p:nvPr>
        </p:nvSpPr>
        <p:spPr>
          <a:xfrm>
            <a:off x="1517904" y="1517904"/>
            <a:ext cx="9144000" cy="1344168"/>
          </a:xfrm>
        </p:spPr>
        <p:txBody>
          <a:bodyPr/>
          <a:lstStyle/>
          <a:p>
            <a:r>
              <a:rPr lang="en-US" dirty="0"/>
              <a:t>Global Blockchain Adoption</a:t>
            </a:r>
          </a:p>
        </p:txBody>
      </p:sp>
      <p:pic>
        <p:nvPicPr>
          <p:cNvPr id="3074" name="Picture 2" descr="Global Blockchain Adoption: Which Countries are Leading ...">
            <a:extLst>
              <a:ext uri="{FF2B5EF4-FFF2-40B4-BE49-F238E27FC236}">
                <a16:creationId xmlns:a16="http://schemas.microsoft.com/office/drawing/2014/main" id="{F781B951-6411-456A-B778-714D026146A0}"/>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60917" y="2753090"/>
            <a:ext cx="5639067" cy="3139081"/>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
        <p:nvSpPr>
          <p:cNvPr id="2" name="Footer Placeholder 1">
            <a:extLst>
              <a:ext uri="{FF2B5EF4-FFF2-40B4-BE49-F238E27FC236}">
                <a16:creationId xmlns:a16="http://schemas.microsoft.com/office/drawing/2014/main" id="{AA4DFF98-ED57-4D51-A6A7-4AB1691624DB}"/>
              </a:ext>
            </a:extLst>
          </p:cNvPr>
          <p:cNvSpPr>
            <a:spLocks noGrp="1"/>
          </p:cNvSpPr>
          <p:nvPr>
            <p:ph type="ftr" sz="quarter" idx="11"/>
          </p:nvPr>
        </p:nvSpPr>
        <p:spPr>
          <a:xfrm>
            <a:off x="758952" y="6400800"/>
            <a:ext cx="6099048" cy="365125"/>
          </a:xfrm>
        </p:spPr>
        <p:txBody>
          <a:bodyPr anchor="ctr">
            <a:normAutofit/>
          </a:bodyPr>
          <a:lstStyle/>
          <a:p>
            <a:pPr>
              <a:spcAft>
                <a:spcPts val="600"/>
              </a:spcAft>
            </a:pPr>
            <a:r>
              <a:rPr lang="en-US"/>
              <a:t>www.bcemploy.com</a:t>
            </a:r>
          </a:p>
        </p:txBody>
      </p:sp>
      <p:sp>
        <p:nvSpPr>
          <p:cNvPr id="10" name="TextBox 9">
            <a:extLst>
              <a:ext uri="{FF2B5EF4-FFF2-40B4-BE49-F238E27FC236}">
                <a16:creationId xmlns:a16="http://schemas.microsoft.com/office/drawing/2014/main" id="{6B669545-BB23-4819-9B42-301FC2050958}"/>
              </a:ext>
            </a:extLst>
          </p:cNvPr>
          <p:cNvSpPr txBox="1"/>
          <p:nvPr/>
        </p:nvSpPr>
        <p:spPr>
          <a:xfrm>
            <a:off x="970384" y="2270605"/>
            <a:ext cx="10300996" cy="369332"/>
          </a:xfrm>
          <a:prstGeom prst="rect">
            <a:avLst/>
          </a:prstGeom>
          <a:noFill/>
        </p:spPr>
        <p:txBody>
          <a:bodyPr wrap="square">
            <a:spAutoFit/>
          </a:bodyPr>
          <a:lstStyle/>
          <a:p>
            <a:r>
              <a:rPr lang="en-US" dirty="0"/>
              <a:t>https://irishtechnews.ie/global-blockchain-adoption-which-countries-are-leading-the-charge/</a:t>
            </a:r>
          </a:p>
        </p:txBody>
      </p:sp>
    </p:spTree>
    <p:extLst>
      <p:ext uri="{BB962C8B-B14F-4D97-AF65-F5344CB8AC3E}">
        <p14:creationId xmlns:p14="http://schemas.microsoft.com/office/powerpoint/2010/main" val="13643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ED3B5D3-BFE6-4CE0-8107-2D40364D1380}"/>
              </a:ext>
            </a:extLst>
          </p:cNvPr>
          <p:cNvSpPr>
            <a:spLocks noGrp="1"/>
          </p:cNvSpPr>
          <p:nvPr>
            <p:ph type="body" idx="1"/>
          </p:nvPr>
        </p:nvSpPr>
        <p:spPr>
          <a:xfrm>
            <a:off x="1144679" y="1660924"/>
            <a:ext cx="9143999" cy="606026"/>
          </a:xfrm>
        </p:spPr>
        <p:txBody>
          <a:bodyPr>
            <a:normAutofit fontScale="85000" lnSpcReduction="20000"/>
          </a:bodyPr>
          <a:lstStyle/>
          <a:p>
            <a:r>
              <a:rPr lang="en-US" dirty="0"/>
              <a:t>https://www.fortunebusinessinsights.com/industry-reports/blockchain-market-100072</a:t>
            </a:r>
          </a:p>
        </p:txBody>
      </p:sp>
      <p:pic>
        <p:nvPicPr>
          <p:cNvPr id="11" name="Content Placeholder 10">
            <a:extLst>
              <a:ext uri="{FF2B5EF4-FFF2-40B4-BE49-F238E27FC236}">
                <a16:creationId xmlns:a16="http://schemas.microsoft.com/office/drawing/2014/main" id="{BF4D27C0-0219-4F10-B62B-FDF10DC3A4BA}"/>
              </a:ext>
            </a:extLst>
          </p:cNvPr>
          <p:cNvPicPr>
            <a:picLocks noGrp="1" noChangeAspect="1"/>
          </p:cNvPicPr>
          <p:nvPr>
            <p:ph sz="half" idx="2"/>
          </p:nvPr>
        </p:nvPicPr>
        <p:blipFill>
          <a:blip r:embed="rId2"/>
          <a:stretch>
            <a:fillRect/>
          </a:stretch>
        </p:blipFill>
        <p:spPr>
          <a:xfrm>
            <a:off x="3541158" y="2059547"/>
            <a:ext cx="7405138" cy="4706378"/>
          </a:xfrm>
        </p:spPr>
      </p:pic>
      <p:sp>
        <p:nvSpPr>
          <p:cNvPr id="3" name="Footer Placeholder 2">
            <a:extLst>
              <a:ext uri="{FF2B5EF4-FFF2-40B4-BE49-F238E27FC236}">
                <a16:creationId xmlns:a16="http://schemas.microsoft.com/office/drawing/2014/main" id="{1A4AD4BD-D827-4AC3-AA64-DD626C14B715}"/>
              </a:ext>
            </a:extLst>
          </p:cNvPr>
          <p:cNvSpPr>
            <a:spLocks noGrp="1"/>
          </p:cNvSpPr>
          <p:nvPr>
            <p:ph type="ftr" sz="quarter" idx="11"/>
          </p:nvPr>
        </p:nvSpPr>
        <p:spPr/>
        <p:txBody>
          <a:bodyPr/>
          <a:lstStyle/>
          <a:p>
            <a:r>
              <a:rPr lang="en-US"/>
              <a:t>www.bcemploy.com</a:t>
            </a:r>
          </a:p>
        </p:txBody>
      </p:sp>
      <p:sp>
        <p:nvSpPr>
          <p:cNvPr id="4" name="Title 3">
            <a:extLst>
              <a:ext uri="{FF2B5EF4-FFF2-40B4-BE49-F238E27FC236}">
                <a16:creationId xmlns:a16="http://schemas.microsoft.com/office/drawing/2014/main" id="{F3BF30A5-2B48-4E88-AF85-2882C50C0400}"/>
              </a:ext>
            </a:extLst>
          </p:cNvPr>
          <p:cNvSpPr>
            <a:spLocks noGrp="1"/>
          </p:cNvSpPr>
          <p:nvPr>
            <p:ph type="title"/>
          </p:nvPr>
        </p:nvSpPr>
        <p:spPr>
          <a:xfrm>
            <a:off x="758952" y="779762"/>
            <a:ext cx="9144000" cy="1344168"/>
          </a:xfrm>
        </p:spPr>
        <p:txBody>
          <a:bodyPr/>
          <a:lstStyle/>
          <a:p>
            <a:r>
              <a:rPr lang="en-US" dirty="0"/>
              <a:t>The Blockchain Job Markets</a:t>
            </a:r>
          </a:p>
        </p:txBody>
      </p:sp>
    </p:spTree>
    <p:extLst>
      <p:ext uri="{BB962C8B-B14F-4D97-AF65-F5344CB8AC3E}">
        <p14:creationId xmlns:p14="http://schemas.microsoft.com/office/powerpoint/2010/main" val="13454217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9D64E8CB-6564-2A4F-BA2B-E0D9CEA5046E}"/>
              </a:ext>
            </a:extLst>
          </p:cNvPr>
          <p:cNvSpPr/>
          <p:nvPr/>
        </p:nvSpPr>
        <p:spPr>
          <a:xfrm>
            <a:off x="228114" y="73572"/>
            <a:ext cx="10166188" cy="624286"/>
          </a:xfrm>
          <a:prstGeom prst="rect">
            <a:avLst/>
          </a:prstGeom>
          <a:noFill/>
          <a:ln>
            <a:noFill/>
          </a:ln>
        </p:spPr>
        <p:style>
          <a:lnRef idx="2">
            <a:schemeClr val="accent1"/>
          </a:lnRef>
          <a:fillRef idx="1">
            <a:schemeClr val="lt1"/>
          </a:fillRef>
          <a:effectRef idx="0">
            <a:schemeClr val="accent1"/>
          </a:effectRef>
          <a:fontRef idx="minor">
            <a:schemeClr val="dk1"/>
          </a:fontRef>
        </p:style>
        <p:txBody>
          <a:bodyPr lIns="121900" tIns="121900" rIns="121900" bIns="121900" anchor="b" anchorCtr="0">
            <a:noAutofit/>
          </a:bodyPr>
          <a:lstStyle/>
          <a:p>
            <a:r>
              <a:rPr lang="en-US" sz="3200" b="1" cap="all" spc="-150" dirty="0">
                <a:solidFill>
                  <a:schemeClr val="tx1"/>
                </a:solidFill>
                <a:ea typeface="+mj-ea"/>
                <a:cs typeface="+mj-cs"/>
              </a:rPr>
              <a:t>Blockchain INDUSRTY ADOPTION 2021</a:t>
            </a:r>
          </a:p>
        </p:txBody>
      </p:sp>
      <p:sp>
        <p:nvSpPr>
          <p:cNvPr id="43" name="Footer Placeholder 5">
            <a:extLst>
              <a:ext uri="{FF2B5EF4-FFF2-40B4-BE49-F238E27FC236}">
                <a16:creationId xmlns:a16="http://schemas.microsoft.com/office/drawing/2014/main" id="{2FFCA735-BF43-AA4F-95C0-BFA575DC26FB}"/>
              </a:ext>
            </a:extLst>
          </p:cNvPr>
          <p:cNvSpPr>
            <a:spLocks noGrp="1"/>
          </p:cNvSpPr>
          <p:nvPr>
            <p:ph type="ftr" sz="quarter" idx="11"/>
          </p:nvPr>
        </p:nvSpPr>
        <p:spPr>
          <a:xfrm>
            <a:off x="758952" y="6400800"/>
            <a:ext cx="6099048" cy="365125"/>
          </a:xfrm>
        </p:spPr>
        <p:txBody>
          <a:bodyPr/>
          <a:lstStyle/>
          <a:p>
            <a:r>
              <a:rPr lang="en-US" sz="1000" dirty="0"/>
              <a:t>www.bcemploy.com</a:t>
            </a:r>
          </a:p>
        </p:txBody>
      </p:sp>
      <p:pic>
        <p:nvPicPr>
          <p:cNvPr id="20" name="Picture 19">
            <a:extLst>
              <a:ext uri="{FF2B5EF4-FFF2-40B4-BE49-F238E27FC236}">
                <a16:creationId xmlns:a16="http://schemas.microsoft.com/office/drawing/2014/main" id="{6446808B-2A94-4219-A125-28E4B9819447}"/>
              </a:ext>
            </a:extLst>
          </p:cNvPr>
          <p:cNvPicPr>
            <a:picLocks noChangeAspect="1"/>
          </p:cNvPicPr>
          <p:nvPr/>
        </p:nvPicPr>
        <p:blipFill>
          <a:blip r:embed="rId3"/>
          <a:stretch>
            <a:fillRect/>
          </a:stretch>
        </p:blipFill>
        <p:spPr>
          <a:xfrm>
            <a:off x="982886" y="879414"/>
            <a:ext cx="9787326" cy="5099171"/>
          </a:xfrm>
          <a:prstGeom prst="rect">
            <a:avLst/>
          </a:prstGeom>
        </p:spPr>
      </p:pic>
    </p:spTree>
    <p:extLst>
      <p:ext uri="{BB962C8B-B14F-4D97-AF65-F5344CB8AC3E}">
        <p14:creationId xmlns:p14="http://schemas.microsoft.com/office/powerpoint/2010/main" val="3498703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2655AFF3-E8C0-4C36-B2D1-2DE7B8C2FCDD}"/>
              </a:ext>
            </a:extLst>
          </p:cNvPr>
          <p:cNvSpPr>
            <a:spLocks noGrp="1"/>
          </p:cNvSpPr>
          <p:nvPr>
            <p:ph type="ftr" sz="quarter" idx="11"/>
          </p:nvPr>
        </p:nvSpPr>
        <p:spPr/>
        <p:txBody>
          <a:bodyPr/>
          <a:lstStyle/>
          <a:p>
            <a:r>
              <a:rPr lang="en-US"/>
              <a:t>www.bcemploy.com</a:t>
            </a:r>
          </a:p>
        </p:txBody>
      </p:sp>
      <p:sp>
        <p:nvSpPr>
          <p:cNvPr id="4" name="TextBox 3">
            <a:extLst>
              <a:ext uri="{FF2B5EF4-FFF2-40B4-BE49-F238E27FC236}">
                <a16:creationId xmlns:a16="http://schemas.microsoft.com/office/drawing/2014/main" id="{BEC420A9-8AEE-4ED7-A7FD-618E8EBFB93C}"/>
              </a:ext>
            </a:extLst>
          </p:cNvPr>
          <p:cNvSpPr txBox="1"/>
          <p:nvPr/>
        </p:nvSpPr>
        <p:spPr>
          <a:xfrm>
            <a:off x="2760262" y="6077634"/>
            <a:ext cx="6092890" cy="646331"/>
          </a:xfrm>
          <a:prstGeom prst="rect">
            <a:avLst/>
          </a:prstGeom>
          <a:noFill/>
        </p:spPr>
        <p:txBody>
          <a:bodyPr wrap="square">
            <a:spAutoFit/>
          </a:bodyPr>
          <a:lstStyle/>
          <a:p>
            <a:r>
              <a:rPr lang="en-US" dirty="0"/>
              <a:t>https://cointelegraph.com/news/crypto-and-blockchain-jobs-share-grew-118-in-ten-months-new-data-shows</a:t>
            </a:r>
          </a:p>
        </p:txBody>
      </p:sp>
      <p:sp>
        <p:nvSpPr>
          <p:cNvPr id="6" name="TextBox 5">
            <a:extLst>
              <a:ext uri="{FF2B5EF4-FFF2-40B4-BE49-F238E27FC236}">
                <a16:creationId xmlns:a16="http://schemas.microsoft.com/office/drawing/2014/main" id="{C8662F82-F5B7-48BE-8E78-5F808ECC2C82}"/>
              </a:ext>
            </a:extLst>
          </p:cNvPr>
          <p:cNvSpPr txBox="1"/>
          <p:nvPr/>
        </p:nvSpPr>
        <p:spPr>
          <a:xfrm>
            <a:off x="1452359" y="2297951"/>
            <a:ext cx="3318650" cy="3908762"/>
          </a:xfrm>
          <a:prstGeom prst="rect">
            <a:avLst/>
          </a:prstGeom>
          <a:noFill/>
        </p:spPr>
        <p:txBody>
          <a:bodyPr wrap="square">
            <a:spAutoFit/>
          </a:bodyPr>
          <a:lstStyle/>
          <a:p>
            <a:r>
              <a:rPr lang="en-US" sz="2400" b="0" i="0" dirty="0">
                <a:solidFill>
                  <a:srgbClr val="000000"/>
                </a:solidFill>
                <a:effectLst/>
                <a:latin typeface="Open Sans" panose="020B0606030504020204" pitchFamily="34" charset="0"/>
              </a:rPr>
              <a:t>Employment website Indeed — </a:t>
            </a:r>
            <a:r>
              <a:rPr lang="en-US" sz="2400" b="0" i="0" u="none" strike="noStrike" dirty="0">
                <a:solidFill>
                  <a:srgbClr val="000000"/>
                </a:solidFill>
                <a:effectLst/>
                <a:latin typeface="Open Sans" panose="020B0606030504020204" pitchFamily="34" charset="0"/>
                <a:hlinkClick r:id="rId2"/>
              </a:rPr>
              <a:t>cited</a:t>
            </a:r>
            <a:r>
              <a:rPr lang="en-US" sz="2400" b="0" i="0" dirty="0">
                <a:solidFill>
                  <a:srgbClr val="000000"/>
                </a:solidFill>
                <a:effectLst/>
                <a:latin typeface="Open Sans" panose="020B0606030504020204" pitchFamily="34" charset="0"/>
              </a:rPr>
              <a:t> — as of mid-July 2021, the overall share of crypto and blockchain job postings on the platform has grown </a:t>
            </a:r>
            <a:r>
              <a:rPr lang="en-US" sz="3200" b="0" i="0" dirty="0">
                <a:solidFill>
                  <a:srgbClr val="000000"/>
                </a:solidFill>
                <a:effectLst/>
                <a:latin typeface="Open Sans" panose="020B0606030504020204" pitchFamily="34" charset="0"/>
              </a:rPr>
              <a:t>118% </a:t>
            </a:r>
            <a:r>
              <a:rPr lang="en-US" sz="2400" b="0" i="0" dirty="0">
                <a:solidFill>
                  <a:srgbClr val="000000"/>
                </a:solidFill>
                <a:effectLst/>
                <a:latin typeface="Open Sans" panose="020B0606030504020204" pitchFamily="34" charset="0"/>
              </a:rPr>
              <a:t>compared with early September 2020. </a:t>
            </a:r>
            <a:endParaRPr lang="en-US" sz="2400" dirty="0"/>
          </a:p>
        </p:txBody>
      </p:sp>
      <p:sp>
        <p:nvSpPr>
          <p:cNvPr id="8" name="TextBox 7">
            <a:extLst>
              <a:ext uri="{FF2B5EF4-FFF2-40B4-BE49-F238E27FC236}">
                <a16:creationId xmlns:a16="http://schemas.microsoft.com/office/drawing/2014/main" id="{4022A84D-70D5-4D1C-8D77-AAFCF93F2F6C}"/>
              </a:ext>
            </a:extLst>
          </p:cNvPr>
          <p:cNvSpPr txBox="1"/>
          <p:nvPr/>
        </p:nvSpPr>
        <p:spPr>
          <a:xfrm>
            <a:off x="6487932" y="2297951"/>
            <a:ext cx="4503529" cy="3416320"/>
          </a:xfrm>
          <a:prstGeom prst="rect">
            <a:avLst/>
          </a:prstGeom>
          <a:noFill/>
        </p:spPr>
        <p:txBody>
          <a:bodyPr wrap="square">
            <a:spAutoFit/>
          </a:bodyPr>
          <a:lstStyle/>
          <a:p>
            <a:r>
              <a:rPr lang="en-US" sz="2400" b="0" i="0" dirty="0">
                <a:solidFill>
                  <a:srgbClr val="000000"/>
                </a:solidFill>
                <a:effectLst/>
                <a:latin typeface="Open Sans" panose="020B0606030504020204" pitchFamily="34" charset="0"/>
              </a:rPr>
              <a:t>Blockchain-related roles tend toward a higher salary range than other technology posts as they demand a strong knowledge of cryptography combined with expertise in ledger economics and object-oriented programming, among other areas. </a:t>
            </a:r>
            <a:endParaRPr lang="en-US" sz="2400" dirty="0"/>
          </a:p>
        </p:txBody>
      </p:sp>
      <p:pic>
        <p:nvPicPr>
          <p:cNvPr id="12" name="Picture 11">
            <a:extLst>
              <a:ext uri="{FF2B5EF4-FFF2-40B4-BE49-F238E27FC236}">
                <a16:creationId xmlns:a16="http://schemas.microsoft.com/office/drawing/2014/main" id="{FC33E457-8C74-4E90-9E07-EE26851B9588}"/>
              </a:ext>
            </a:extLst>
          </p:cNvPr>
          <p:cNvPicPr>
            <a:picLocks noChangeAspect="1"/>
          </p:cNvPicPr>
          <p:nvPr/>
        </p:nvPicPr>
        <p:blipFill>
          <a:blip r:embed="rId3"/>
          <a:stretch>
            <a:fillRect/>
          </a:stretch>
        </p:blipFill>
        <p:spPr>
          <a:xfrm>
            <a:off x="3676173" y="882514"/>
            <a:ext cx="4261069" cy="1193861"/>
          </a:xfrm>
          <a:prstGeom prst="rect">
            <a:avLst/>
          </a:prstGeom>
        </p:spPr>
      </p:pic>
    </p:spTree>
    <p:extLst>
      <p:ext uri="{BB962C8B-B14F-4D97-AF65-F5344CB8AC3E}">
        <p14:creationId xmlns:p14="http://schemas.microsoft.com/office/powerpoint/2010/main" val="22831550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C607D1B9-E8E3-9941-B128-4117C0B5311E}"/>
              </a:ext>
            </a:extLst>
          </p:cNvPr>
          <p:cNvGraphicFramePr/>
          <p:nvPr>
            <p:extLst>
              <p:ext uri="{D42A27DB-BD31-4B8C-83A1-F6EECF244321}">
                <p14:modId xmlns:p14="http://schemas.microsoft.com/office/powerpoint/2010/main" val="2361947299"/>
              </p:ext>
            </p:extLst>
          </p:nvPr>
        </p:nvGraphicFramePr>
        <p:xfrm>
          <a:off x="2164702" y="1399592"/>
          <a:ext cx="8341567" cy="47586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5" name="Group 4">
            <a:extLst>
              <a:ext uri="{FF2B5EF4-FFF2-40B4-BE49-F238E27FC236}">
                <a16:creationId xmlns:a16="http://schemas.microsoft.com/office/drawing/2014/main" id="{9DA106A6-8883-4B24-A45B-A3114DA1B31E}"/>
              </a:ext>
            </a:extLst>
          </p:cNvPr>
          <p:cNvGrpSpPr/>
          <p:nvPr/>
        </p:nvGrpSpPr>
        <p:grpSpPr>
          <a:xfrm>
            <a:off x="1135316" y="895495"/>
            <a:ext cx="1635124" cy="1635124"/>
            <a:chOff x="3246437" y="534"/>
            <a:chExt cx="1635124" cy="1635124"/>
          </a:xfrm>
        </p:grpSpPr>
        <p:sp>
          <p:nvSpPr>
            <p:cNvPr id="6" name="Oval 5">
              <a:extLst>
                <a:ext uri="{FF2B5EF4-FFF2-40B4-BE49-F238E27FC236}">
                  <a16:creationId xmlns:a16="http://schemas.microsoft.com/office/drawing/2014/main" id="{C032A8D5-FFD4-43B3-8285-EEFC3A961065}"/>
                </a:ext>
              </a:extLst>
            </p:cNvPr>
            <p:cNvSpPr/>
            <p:nvPr/>
          </p:nvSpPr>
          <p:spPr>
            <a:xfrm>
              <a:off x="3246437" y="534"/>
              <a:ext cx="1635124" cy="1635124"/>
            </a:xfrm>
            <a:prstGeom prst="ellips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Oval 4">
              <a:extLst>
                <a:ext uri="{FF2B5EF4-FFF2-40B4-BE49-F238E27FC236}">
                  <a16:creationId xmlns:a16="http://schemas.microsoft.com/office/drawing/2014/main" id="{3D3AAE49-790C-44E2-94FA-F57638254B6E}"/>
                </a:ext>
              </a:extLst>
            </p:cNvPr>
            <p:cNvSpPr txBox="1"/>
            <p:nvPr/>
          </p:nvSpPr>
          <p:spPr>
            <a:xfrm>
              <a:off x="3485895" y="239992"/>
              <a:ext cx="1156208" cy="1156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What are the roles and positions are needed?</a:t>
              </a:r>
            </a:p>
          </p:txBody>
        </p:sp>
      </p:grpSp>
    </p:spTree>
    <p:extLst>
      <p:ext uri="{BB962C8B-B14F-4D97-AF65-F5344CB8AC3E}">
        <p14:creationId xmlns:p14="http://schemas.microsoft.com/office/powerpoint/2010/main" val="2006065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6016752" y="6010275"/>
            <a:ext cx="6099048" cy="365125"/>
          </a:xfrm>
        </p:spPr>
        <p:txBody>
          <a:bodyPr/>
          <a:lstStyle/>
          <a:p>
            <a:r>
              <a:rPr lang="en-US" dirty="0"/>
              <a:t>www.bcemploy.com</a:t>
            </a:r>
          </a:p>
        </p:txBody>
      </p:sp>
      <p:grpSp>
        <p:nvGrpSpPr>
          <p:cNvPr id="8" name="Group 7">
            <a:extLst>
              <a:ext uri="{FF2B5EF4-FFF2-40B4-BE49-F238E27FC236}">
                <a16:creationId xmlns:a16="http://schemas.microsoft.com/office/drawing/2014/main" id="{26F01770-8110-405F-A28E-0B51EAF5A8A7}"/>
              </a:ext>
            </a:extLst>
          </p:cNvPr>
          <p:cNvGrpSpPr/>
          <p:nvPr/>
        </p:nvGrpSpPr>
        <p:grpSpPr>
          <a:xfrm>
            <a:off x="1117348" y="1009224"/>
            <a:ext cx="2828715" cy="1368565"/>
            <a:chOff x="954073" y="3100325"/>
            <a:chExt cx="2828715" cy="1368565"/>
          </a:xfrm>
        </p:grpSpPr>
        <p:sp>
          <p:nvSpPr>
            <p:cNvPr id="9" name="Oval 8">
              <a:extLst>
                <a:ext uri="{FF2B5EF4-FFF2-40B4-BE49-F238E27FC236}">
                  <a16:creationId xmlns:a16="http://schemas.microsoft.com/office/drawing/2014/main" id="{D1944DC7-A90B-43C2-96BB-18757EB62CE3}"/>
                </a:ext>
              </a:extLst>
            </p:cNvPr>
            <p:cNvSpPr/>
            <p:nvPr/>
          </p:nvSpPr>
          <p:spPr>
            <a:xfrm>
              <a:off x="954073" y="3100325"/>
              <a:ext cx="2828715" cy="1368565"/>
            </a:xfrm>
            <a:prstGeom prst="ellipse">
              <a:avLst/>
            </a:prstGeom>
          </p:spPr>
          <p:style>
            <a:lnRef idx="0">
              <a:schemeClr val="lt1">
                <a:hueOff val="0"/>
                <a:satOff val="0"/>
                <a:lumOff val="0"/>
                <a:alphaOff val="0"/>
              </a:schemeClr>
            </a:lnRef>
            <a:fillRef idx="3">
              <a:schemeClr val="accent4">
                <a:alpha val="50000"/>
                <a:hueOff val="14492424"/>
                <a:satOff val="-367"/>
                <a:lumOff val="5646"/>
                <a:alphaOff val="0"/>
              </a:schemeClr>
            </a:fillRef>
            <a:effectRef idx="0">
              <a:schemeClr val="accent4">
                <a:alpha val="50000"/>
                <a:hueOff val="14492424"/>
                <a:satOff val="-367"/>
                <a:lumOff val="5646"/>
                <a:alphaOff val="0"/>
              </a:schemeClr>
            </a:effectRef>
            <a:fontRef idx="minor">
              <a:schemeClr val="tx1"/>
            </a:fontRef>
          </p:style>
        </p:sp>
        <p:sp>
          <p:nvSpPr>
            <p:cNvPr id="10" name="Oval 4">
              <a:extLst>
                <a:ext uri="{FF2B5EF4-FFF2-40B4-BE49-F238E27FC236}">
                  <a16:creationId xmlns:a16="http://schemas.microsoft.com/office/drawing/2014/main" id="{E102187F-9C9D-4CD9-91F1-D056F6AC1560}"/>
                </a:ext>
              </a:extLst>
            </p:cNvPr>
            <p:cNvSpPr txBox="1"/>
            <p:nvPr/>
          </p:nvSpPr>
          <p:spPr>
            <a:xfrm>
              <a:off x="1368329" y="3300747"/>
              <a:ext cx="2000203" cy="967721"/>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Consultant</a:t>
              </a:r>
            </a:p>
          </p:txBody>
        </p:sp>
      </p:grpSp>
      <p:sp>
        <p:nvSpPr>
          <p:cNvPr id="15" name="TextBox 14">
            <a:extLst>
              <a:ext uri="{FF2B5EF4-FFF2-40B4-BE49-F238E27FC236}">
                <a16:creationId xmlns:a16="http://schemas.microsoft.com/office/drawing/2014/main" id="{2889BA44-CB41-4116-9790-8518D12CB199}"/>
              </a:ext>
            </a:extLst>
          </p:cNvPr>
          <p:cNvSpPr txBox="1"/>
          <p:nvPr/>
        </p:nvSpPr>
        <p:spPr>
          <a:xfrm>
            <a:off x="4076700" y="2177367"/>
            <a:ext cx="6096000" cy="2308324"/>
          </a:xfrm>
          <a:prstGeom prst="rect">
            <a:avLst/>
          </a:prstGeom>
          <a:noFill/>
          <a:ln w="76200">
            <a:solidFill>
              <a:schemeClr val="tx1"/>
            </a:solidFill>
          </a:ln>
        </p:spPr>
        <p:txBody>
          <a:bodyPr wrap="square">
            <a:spAutoFit/>
          </a:bodyPr>
          <a:lstStyle/>
          <a:p>
            <a:r>
              <a:rPr lang="en-US" sz="1800" b="1" dirty="0">
                <a:effectLst/>
                <a:latin typeface="Arial" panose="020B0604020202020204" pitchFamily="34" charset="0"/>
                <a:ea typeface="Arial" panose="020B0604020202020204" pitchFamily="34" charset="0"/>
              </a:rPr>
              <a:t>Blockchain Consultants</a:t>
            </a:r>
            <a:br>
              <a:rPr lang="en-US" sz="1800" dirty="0">
                <a:effectLst/>
                <a:latin typeface="Arial" panose="020B0604020202020204" pitchFamily="34" charset="0"/>
                <a:ea typeface="Arial" panose="020B0604020202020204" pitchFamily="34" charset="0"/>
              </a:rPr>
            </a:br>
            <a:r>
              <a:rPr lang="en-US" sz="1800" dirty="0">
                <a:effectLst/>
                <a:latin typeface="Arial" panose="020B0604020202020204" pitchFamily="34" charset="0"/>
                <a:ea typeface="Arial" panose="020B0604020202020204" pitchFamily="34" charset="0"/>
              </a:rPr>
              <a:t>Blockchain consults companies and blockchain consultants are tasked with advising companies on </a:t>
            </a:r>
            <a:r>
              <a:rPr lang="en-US" sz="1800" b="1" dirty="0">
                <a:effectLst/>
                <a:latin typeface="Arial" panose="020B0604020202020204" pitchFamily="34" charset="0"/>
                <a:ea typeface="Arial" panose="020B0604020202020204" pitchFamily="34" charset="0"/>
              </a:rPr>
              <a:t>designing and implementing blockchain solutions</a:t>
            </a:r>
            <a:r>
              <a:rPr lang="en-US" sz="1800" dirty="0">
                <a:effectLst/>
                <a:latin typeface="Arial" panose="020B0604020202020204" pitchFamily="34" charset="0"/>
                <a:ea typeface="Arial" panose="020B0604020202020204" pitchFamily="34" charset="0"/>
              </a:rPr>
              <a:t>. This includes the documentation and </a:t>
            </a:r>
            <a:r>
              <a:rPr lang="en-US" dirty="0">
                <a:latin typeface="Arial" panose="020B0604020202020204" pitchFamily="34" charset="0"/>
              </a:rPr>
              <a:t>maintenance of solutions, as well as their initial implementations, Assessing and managing risks. Usually, possess industry knowledge </a:t>
            </a:r>
            <a:r>
              <a:rPr lang="en-US" sz="1800" dirty="0">
                <a:effectLst/>
                <a:latin typeface="Arial" panose="020B0604020202020204" pitchFamily="34" charset="0"/>
                <a:ea typeface="Arial" panose="020B0604020202020204" pitchFamily="34" charset="0"/>
              </a:rPr>
              <a:t>as well as blockchain prowess.</a:t>
            </a:r>
            <a:endParaRPr lang="en-US" dirty="0"/>
          </a:p>
        </p:txBody>
      </p:sp>
      <p:pic>
        <p:nvPicPr>
          <p:cNvPr id="17" name="Graphic 16" descr="Group success outline">
            <a:extLst>
              <a:ext uri="{FF2B5EF4-FFF2-40B4-BE49-F238E27FC236}">
                <a16:creationId xmlns:a16="http://schemas.microsoft.com/office/drawing/2014/main" id="{B130CB3B-D681-463D-8660-A8B69F3E500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55075" y="2886041"/>
            <a:ext cx="914400" cy="914400"/>
          </a:xfrm>
          <a:prstGeom prst="rect">
            <a:avLst/>
          </a:prstGeom>
        </p:spPr>
      </p:pic>
      <p:pic>
        <p:nvPicPr>
          <p:cNvPr id="19" name="Graphic 18" descr="Teacher with solid fill">
            <a:extLst>
              <a:ext uri="{FF2B5EF4-FFF2-40B4-BE49-F238E27FC236}">
                <a16:creationId xmlns:a16="http://schemas.microsoft.com/office/drawing/2014/main" id="{4240AC5E-7FAD-4EA1-BC00-5A6205233D1B}"/>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209675" y="3047224"/>
            <a:ext cx="914400" cy="914400"/>
          </a:xfrm>
          <a:prstGeom prst="rect">
            <a:avLst/>
          </a:prstGeom>
        </p:spPr>
      </p:pic>
    </p:spTree>
    <p:extLst>
      <p:ext uri="{BB962C8B-B14F-4D97-AF65-F5344CB8AC3E}">
        <p14:creationId xmlns:p14="http://schemas.microsoft.com/office/powerpoint/2010/main" val="6778961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4943475" y="6013150"/>
            <a:ext cx="6099048" cy="365125"/>
          </a:xfrm>
        </p:spPr>
        <p:txBody>
          <a:bodyPr/>
          <a:lstStyle/>
          <a:p>
            <a:r>
              <a:rPr lang="en-US" dirty="0"/>
              <a:t>www.bcemploy.com</a:t>
            </a:r>
          </a:p>
        </p:txBody>
      </p:sp>
      <p:grpSp>
        <p:nvGrpSpPr>
          <p:cNvPr id="5" name="Group 4">
            <a:extLst>
              <a:ext uri="{FF2B5EF4-FFF2-40B4-BE49-F238E27FC236}">
                <a16:creationId xmlns:a16="http://schemas.microsoft.com/office/drawing/2014/main" id="{7155DBA7-6479-4C1D-8F83-4CCE9ACB4039}"/>
              </a:ext>
            </a:extLst>
          </p:cNvPr>
          <p:cNvGrpSpPr/>
          <p:nvPr/>
        </p:nvGrpSpPr>
        <p:grpSpPr>
          <a:xfrm>
            <a:off x="1170921" y="1251819"/>
            <a:ext cx="2422990" cy="1368565"/>
            <a:chOff x="3003636" y="84446"/>
            <a:chExt cx="2422990" cy="1368565"/>
          </a:xfrm>
        </p:grpSpPr>
        <p:sp>
          <p:nvSpPr>
            <p:cNvPr id="6" name="Oval 5">
              <a:extLst>
                <a:ext uri="{FF2B5EF4-FFF2-40B4-BE49-F238E27FC236}">
                  <a16:creationId xmlns:a16="http://schemas.microsoft.com/office/drawing/2014/main" id="{DF765522-8A74-4061-B688-CE24935CBDA6}"/>
                </a:ext>
              </a:extLst>
            </p:cNvPr>
            <p:cNvSpPr/>
            <p:nvPr/>
          </p:nvSpPr>
          <p:spPr>
            <a:xfrm>
              <a:off x="3003636" y="84446"/>
              <a:ext cx="2422990" cy="1368565"/>
            </a:xfrm>
            <a:prstGeom prst="ellipse">
              <a:avLst/>
            </a:prstGeom>
          </p:spPr>
          <p:style>
            <a:lnRef idx="0">
              <a:schemeClr val="lt1">
                <a:hueOff val="0"/>
                <a:satOff val="0"/>
                <a:lumOff val="0"/>
                <a:alphaOff val="0"/>
              </a:schemeClr>
            </a:lnRef>
            <a:fillRef idx="3">
              <a:schemeClr val="accent4">
                <a:alpha val="50000"/>
                <a:hueOff val="3623106"/>
                <a:satOff val="-92"/>
                <a:lumOff val="1411"/>
                <a:alphaOff val="0"/>
              </a:schemeClr>
            </a:fillRef>
            <a:effectRef idx="0">
              <a:schemeClr val="accent4">
                <a:alpha val="50000"/>
                <a:hueOff val="3623106"/>
                <a:satOff val="-92"/>
                <a:lumOff val="1411"/>
                <a:alphaOff val="0"/>
              </a:schemeClr>
            </a:effectRef>
            <a:fontRef idx="minor">
              <a:schemeClr val="tx1"/>
            </a:fontRef>
          </p:style>
        </p:sp>
        <p:sp>
          <p:nvSpPr>
            <p:cNvPr id="7" name="Oval 4">
              <a:extLst>
                <a:ext uri="{FF2B5EF4-FFF2-40B4-BE49-F238E27FC236}">
                  <a16:creationId xmlns:a16="http://schemas.microsoft.com/office/drawing/2014/main" id="{AE359B63-2993-4EC6-BB2C-47ED0231A817}"/>
                </a:ext>
              </a:extLst>
            </p:cNvPr>
            <p:cNvSpPr txBox="1"/>
            <p:nvPr/>
          </p:nvSpPr>
          <p:spPr>
            <a:xfrm>
              <a:off x="3358475" y="284868"/>
              <a:ext cx="1713312" cy="967721"/>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Developer</a:t>
              </a:r>
            </a:p>
          </p:txBody>
        </p:sp>
      </p:grpSp>
      <p:pic>
        <p:nvPicPr>
          <p:cNvPr id="19" name="Picture 18">
            <a:extLst>
              <a:ext uri="{FF2B5EF4-FFF2-40B4-BE49-F238E27FC236}">
                <a16:creationId xmlns:a16="http://schemas.microsoft.com/office/drawing/2014/main" id="{2A717FEB-BA19-4611-9BC3-6F734DABF3E3}"/>
              </a:ext>
            </a:extLst>
          </p:cNvPr>
          <p:cNvPicPr>
            <a:picLocks noChangeAspect="1"/>
          </p:cNvPicPr>
          <p:nvPr/>
        </p:nvPicPr>
        <p:blipFill>
          <a:blip r:embed="rId4"/>
          <a:stretch>
            <a:fillRect/>
          </a:stretch>
        </p:blipFill>
        <p:spPr>
          <a:xfrm>
            <a:off x="758952" y="4135963"/>
            <a:ext cx="1981302" cy="457223"/>
          </a:xfrm>
          <a:prstGeom prst="rect">
            <a:avLst/>
          </a:prstGeom>
        </p:spPr>
      </p:pic>
      <p:sp>
        <p:nvSpPr>
          <p:cNvPr id="21" name="TextBox 20">
            <a:extLst>
              <a:ext uri="{FF2B5EF4-FFF2-40B4-BE49-F238E27FC236}">
                <a16:creationId xmlns:a16="http://schemas.microsoft.com/office/drawing/2014/main" id="{065EE4C4-4492-4541-935F-998416318C18}"/>
              </a:ext>
            </a:extLst>
          </p:cNvPr>
          <p:cNvSpPr txBox="1"/>
          <p:nvPr/>
        </p:nvSpPr>
        <p:spPr>
          <a:xfrm>
            <a:off x="3670111" y="788543"/>
            <a:ext cx="6096000" cy="2295115"/>
          </a:xfrm>
          <a:prstGeom prst="rect">
            <a:avLst/>
          </a:prstGeom>
          <a:noFill/>
          <a:ln w="76200">
            <a:solidFill>
              <a:schemeClr val="tx1"/>
            </a:solidFill>
          </a:ln>
        </p:spPr>
        <p:txBody>
          <a:bodyPr wrap="square">
            <a:spAutoFit/>
          </a:bodyPr>
          <a:lstStyle/>
          <a:p>
            <a:pPr marR="0" lvl="0">
              <a:lnSpc>
                <a:spcPct val="115000"/>
              </a:lnSpc>
              <a:spcBef>
                <a:spcPts val="0"/>
              </a:spcBef>
              <a:spcAft>
                <a:spcPts val="1000"/>
              </a:spcAft>
            </a:pPr>
            <a:r>
              <a:rPr lang="en-US" sz="1800" b="1" u="none" strike="noStrike" dirty="0">
                <a:solidFill>
                  <a:srgbClr val="000000"/>
                </a:solidFill>
                <a:effectLst/>
                <a:latin typeface="Arial" panose="020B0604020202020204" pitchFamily="34" charset="0"/>
                <a:ea typeface="Arial" panose="020B0604020202020204" pitchFamily="34" charset="0"/>
              </a:rPr>
              <a:t>Blockchain Developer</a:t>
            </a:r>
            <a:br>
              <a:rPr lang="en-US" sz="1800" u="none" strike="noStrike" dirty="0">
                <a:solidFill>
                  <a:srgbClr val="000000"/>
                </a:solidFill>
                <a:effectLst/>
                <a:latin typeface="Arial" panose="020B0604020202020204" pitchFamily="34" charset="0"/>
                <a:ea typeface="Arial" panose="020B0604020202020204" pitchFamily="34" charset="0"/>
              </a:rPr>
            </a:br>
            <a:r>
              <a:rPr lang="en-US" sz="1800" u="none" strike="noStrike" dirty="0">
                <a:solidFill>
                  <a:srgbClr val="000000"/>
                </a:solidFill>
                <a:effectLst/>
                <a:latin typeface="Arial" panose="020B0604020202020204" pitchFamily="34" charset="0"/>
                <a:ea typeface="Arial" panose="020B0604020202020204" pitchFamily="34" charset="0"/>
              </a:rPr>
              <a:t>Developers create blockchain platforms and design, write and upload smart contracts to the blockchain. Developer </a:t>
            </a:r>
            <a:r>
              <a:rPr lang="en-US" sz="1800" b="1" u="none" strike="noStrike" dirty="0">
                <a:solidFill>
                  <a:srgbClr val="000000"/>
                </a:solidFill>
                <a:effectLst/>
                <a:latin typeface="Arial" panose="020B0604020202020204" pitchFamily="34" charset="0"/>
                <a:ea typeface="Arial" panose="020B0604020202020204" pitchFamily="34" charset="0"/>
              </a:rPr>
              <a:t>design workflows </a:t>
            </a:r>
            <a:r>
              <a:rPr lang="en-US" sz="1800" u="none" strike="noStrike" dirty="0">
                <a:solidFill>
                  <a:srgbClr val="000000"/>
                </a:solidFill>
                <a:effectLst/>
                <a:latin typeface="Arial" panose="020B0604020202020204" pitchFamily="34" charset="0"/>
                <a:ea typeface="Arial" panose="020B0604020202020204" pitchFamily="34" charset="0"/>
              </a:rPr>
              <a:t>that operate with blockchains and </a:t>
            </a:r>
            <a:r>
              <a:rPr lang="en-US" sz="1800" b="1" u="none" strike="noStrike" dirty="0">
                <a:solidFill>
                  <a:srgbClr val="000000"/>
                </a:solidFill>
                <a:effectLst/>
                <a:latin typeface="Arial" panose="020B0604020202020204" pitchFamily="34" charset="0"/>
                <a:ea typeface="Arial" panose="020B0604020202020204" pitchFamily="34" charset="0"/>
              </a:rPr>
              <a:t>smart contracts</a:t>
            </a:r>
            <a:r>
              <a:rPr lang="en-US" sz="1800" u="none" strike="noStrike" dirty="0">
                <a:solidFill>
                  <a:srgbClr val="000000"/>
                </a:solidFill>
                <a:effectLst/>
                <a:latin typeface="Arial" panose="020B0604020202020204" pitchFamily="34" charset="0"/>
                <a:ea typeface="Arial" panose="020B0604020202020204" pitchFamily="34" charset="0"/>
              </a:rPr>
              <a:t>. Responsibilities can include project design, smart contract development and implementation, front end applications design and application deployment</a:t>
            </a:r>
            <a:endParaRPr lang="en-US" sz="1800" u="none" strike="noStrike" dirty="0">
              <a:effectLst/>
              <a:latin typeface="Arial" panose="020B0604020202020204" pitchFamily="34" charset="0"/>
              <a:ea typeface="Arial" panose="020B0604020202020204" pitchFamily="34" charset="0"/>
            </a:endParaRPr>
          </a:p>
        </p:txBody>
      </p:sp>
      <p:pic>
        <p:nvPicPr>
          <p:cNvPr id="16" name="Picture 15">
            <a:extLst>
              <a:ext uri="{FF2B5EF4-FFF2-40B4-BE49-F238E27FC236}">
                <a16:creationId xmlns:a16="http://schemas.microsoft.com/office/drawing/2014/main" id="{CAF596E7-B101-4722-AA0A-0AB6E7A78D28}"/>
              </a:ext>
            </a:extLst>
          </p:cNvPr>
          <p:cNvPicPr>
            <a:picLocks noChangeAspect="1"/>
          </p:cNvPicPr>
          <p:nvPr/>
        </p:nvPicPr>
        <p:blipFill>
          <a:blip r:embed="rId5"/>
          <a:stretch>
            <a:fillRect/>
          </a:stretch>
        </p:blipFill>
        <p:spPr>
          <a:xfrm>
            <a:off x="6467475" y="3030236"/>
            <a:ext cx="4575048" cy="2932511"/>
          </a:xfrm>
          <a:prstGeom prst="rect">
            <a:avLst/>
          </a:prstGeom>
        </p:spPr>
      </p:pic>
      <p:pic>
        <p:nvPicPr>
          <p:cNvPr id="23" name="Graphic 22" descr="Programmer female with solid fill">
            <a:extLst>
              <a:ext uri="{FF2B5EF4-FFF2-40B4-BE49-F238E27FC236}">
                <a16:creationId xmlns:a16="http://schemas.microsoft.com/office/drawing/2014/main" id="{5AC68D43-86E7-4A8F-8759-0EE674E8BAA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387401" y="2861349"/>
            <a:ext cx="914400" cy="914400"/>
          </a:xfrm>
          <a:prstGeom prst="rect">
            <a:avLst/>
          </a:prstGeom>
        </p:spPr>
      </p:pic>
    </p:spTree>
    <p:extLst>
      <p:ext uri="{BB962C8B-B14F-4D97-AF65-F5344CB8AC3E}">
        <p14:creationId xmlns:p14="http://schemas.microsoft.com/office/powerpoint/2010/main" val="3262617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758952" y="6400800"/>
            <a:ext cx="6099048" cy="365125"/>
          </a:xfrm>
        </p:spPr>
        <p:txBody>
          <a:bodyPr/>
          <a:lstStyle/>
          <a:p>
            <a:r>
              <a:rPr lang="en-US" dirty="0"/>
              <a:t>www.bcemploy.com</a:t>
            </a:r>
          </a:p>
        </p:txBody>
      </p:sp>
      <p:sp>
        <p:nvSpPr>
          <p:cNvPr id="5" name="Google Shape;294;p36">
            <a:extLst>
              <a:ext uri="{FF2B5EF4-FFF2-40B4-BE49-F238E27FC236}">
                <a16:creationId xmlns:a16="http://schemas.microsoft.com/office/drawing/2014/main" id="{4E70CF5E-C647-4109-A809-14BD42EA8FC5}"/>
              </a:ext>
            </a:extLst>
          </p:cNvPr>
          <p:cNvSpPr/>
          <p:nvPr/>
        </p:nvSpPr>
        <p:spPr>
          <a:xfrm>
            <a:off x="1020000" y="856763"/>
            <a:ext cx="10152000" cy="779400"/>
          </a:xfrm>
          <a:prstGeom prst="rect">
            <a:avLst/>
          </a:prstGeom>
          <a:noFill/>
          <a:ln w="0">
            <a:noFill/>
          </a:ln>
        </p:spPr>
        <p:style>
          <a:lnRef idx="0">
            <a:scrgbClr r="0" g="0" b="0"/>
          </a:lnRef>
          <a:fillRef idx="0">
            <a:scrgbClr r="0" g="0" b="0"/>
          </a:fillRef>
          <a:effectRef idx="0">
            <a:scrgbClr r="0" g="0" b="0"/>
          </a:effectRef>
          <a:fontRef idx="minor"/>
        </p:style>
        <p:txBody>
          <a:bodyPr lIns="122040" tIns="122040" rIns="122040" bIns="122040" anchor="ctr">
            <a:noAutofit/>
          </a:bodyPr>
          <a:lstStyle/>
          <a:p>
            <a:pPr>
              <a:lnSpc>
                <a:spcPct val="90000"/>
              </a:lnSpc>
            </a:pPr>
            <a:r>
              <a:rPr lang="en" sz="3740" b="0" strike="noStrike" spc="-1" dirty="0">
                <a:solidFill>
                  <a:srgbClr val="000000"/>
                </a:solidFill>
                <a:latin typeface="Avenir Next LT Pro"/>
                <a:ea typeface="DejaVu Sans"/>
              </a:rPr>
              <a:t>Antitrust Policy Notice</a:t>
            </a:r>
            <a:endParaRPr lang="en-US" sz="3740" b="0" strike="noStrike" spc="-1" dirty="0">
              <a:latin typeface="Arial"/>
            </a:endParaRPr>
          </a:p>
        </p:txBody>
      </p:sp>
      <p:sp>
        <p:nvSpPr>
          <p:cNvPr id="6" name="Google Shape;295;p36">
            <a:extLst>
              <a:ext uri="{FF2B5EF4-FFF2-40B4-BE49-F238E27FC236}">
                <a16:creationId xmlns:a16="http://schemas.microsoft.com/office/drawing/2014/main" id="{916ACD26-A70C-4872-A231-D93412B6336B}"/>
              </a:ext>
            </a:extLst>
          </p:cNvPr>
          <p:cNvSpPr/>
          <p:nvPr/>
        </p:nvSpPr>
        <p:spPr>
          <a:xfrm>
            <a:off x="1020000" y="1858804"/>
            <a:ext cx="10152000" cy="2384280"/>
          </a:xfrm>
          <a:prstGeom prst="rect">
            <a:avLst/>
          </a:prstGeom>
          <a:noFill/>
          <a:ln w="0">
            <a:noFill/>
          </a:ln>
        </p:spPr>
        <p:style>
          <a:lnRef idx="0">
            <a:scrgbClr r="0" g="0" b="0"/>
          </a:lnRef>
          <a:fillRef idx="0">
            <a:scrgbClr r="0" g="0" b="0"/>
          </a:fillRef>
          <a:effectRef idx="0">
            <a:scrgbClr r="0" g="0" b="0"/>
          </a:effectRef>
          <a:fontRef idx="minor"/>
        </p:style>
        <p:txBody>
          <a:bodyPr lIns="122040" tIns="122040" rIns="122040" bIns="122040">
            <a:noAutofit/>
          </a:bodyPr>
          <a:lstStyle/>
          <a:p>
            <a:pPr>
              <a:lnSpc>
                <a:spcPct val="100000"/>
              </a:lnSpc>
            </a:pPr>
            <a:r>
              <a:rPr lang="en" b="0" strike="noStrike" spc="-1" dirty="0">
                <a:solidFill>
                  <a:srgbClr val="000000"/>
                </a:solidFill>
                <a:latin typeface="Proxima Nova"/>
                <a:ea typeface="Proxima Nova"/>
              </a:rPr>
              <a:t>Linux Foundation meetings involve participation by industry competitors, and it is the intention of the Linux Foundation to conduct </a:t>
            </a:r>
            <a:r>
              <a:rPr lang="en-US" b="0" strike="noStrike" spc="-1" dirty="0">
                <a:solidFill>
                  <a:srgbClr val="000000"/>
                </a:solidFill>
                <a:latin typeface="Proxima Nova"/>
                <a:ea typeface="Proxima Nova"/>
              </a:rPr>
              <a:t>all</a:t>
            </a:r>
            <a:r>
              <a:rPr lang="en" b="0" strike="noStrike" spc="-1" dirty="0">
                <a:solidFill>
                  <a:srgbClr val="000000"/>
                </a:solidFill>
                <a:latin typeface="Proxima Nova"/>
                <a:ea typeface="Proxima Nova"/>
              </a:rPr>
              <a:t>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a:t>
            </a:r>
            <a:endParaRPr lang="en-US" b="0" strike="noStrike" spc="-1" dirty="0">
              <a:latin typeface="Arial"/>
            </a:endParaRPr>
          </a:p>
          <a:p>
            <a:pPr>
              <a:lnSpc>
                <a:spcPct val="100000"/>
              </a:lnSpc>
            </a:pPr>
            <a:endParaRPr lang="en-US" b="0" strike="noStrike" spc="-1" dirty="0">
              <a:latin typeface="Arial"/>
            </a:endParaRPr>
          </a:p>
          <a:p>
            <a:pPr>
              <a:lnSpc>
                <a:spcPct val="100000"/>
              </a:lnSpc>
            </a:pPr>
            <a:r>
              <a:rPr lang="en" b="0" strike="noStrike" spc="-1" dirty="0">
                <a:solidFill>
                  <a:srgbClr val="000000"/>
                </a:solidFill>
                <a:latin typeface="Proxima Nova"/>
                <a:ea typeface="Proxima Nova"/>
              </a:rPr>
              <a:t>Examples of types of actions that are prohibited at Linux Foundation meetings and in connection with Linux Foundation activities are described in the Linux Foundation Antitrust Policy available at </a:t>
            </a:r>
            <a:r>
              <a:rPr lang="en" b="0" u="sng" strike="noStrike" spc="-1" dirty="0">
                <a:solidFill>
                  <a:srgbClr val="FA2481"/>
                </a:solidFill>
                <a:uFillTx/>
                <a:latin typeface="Proxima Nova"/>
                <a:ea typeface="Proxima Nova"/>
                <a:hlinkClick r:id="rId3"/>
              </a:rPr>
              <a:t>http://www.linuxfoundation.org/antitrust-policy.</a:t>
            </a:r>
            <a:r>
              <a:rPr lang="en" b="0" strike="noStrike" spc="-1" dirty="0">
                <a:solidFill>
                  <a:srgbClr val="000000"/>
                </a:solidFill>
                <a:latin typeface="Proxima Nova"/>
                <a:ea typeface="Proxima Nova"/>
              </a:rPr>
              <a:t> If you have questions about these matters, please contact your company counsel, or if you are a member of the Linux Foundation, feel free to contact Andrew Updegrove of the firm of Gesmer Updegrove LLP, which provides legal counsel to the Linux Foundation.</a:t>
            </a:r>
            <a:endParaRPr lang="en-US" b="0" strike="noStrike" spc="-1" dirty="0">
              <a:latin typeface="Arial"/>
            </a:endParaRPr>
          </a:p>
        </p:txBody>
      </p:sp>
    </p:spTree>
    <p:extLst>
      <p:ext uri="{BB962C8B-B14F-4D97-AF65-F5344CB8AC3E}">
        <p14:creationId xmlns:p14="http://schemas.microsoft.com/office/powerpoint/2010/main" val="42556852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758952" y="6400800"/>
            <a:ext cx="6099048" cy="365125"/>
          </a:xfrm>
        </p:spPr>
        <p:txBody>
          <a:bodyPr/>
          <a:lstStyle/>
          <a:p>
            <a:r>
              <a:rPr lang="en-US" dirty="0"/>
              <a:t>www.bcemploy.com</a:t>
            </a:r>
          </a:p>
        </p:txBody>
      </p:sp>
      <p:grpSp>
        <p:nvGrpSpPr>
          <p:cNvPr id="8" name="Group 7">
            <a:extLst>
              <a:ext uri="{FF2B5EF4-FFF2-40B4-BE49-F238E27FC236}">
                <a16:creationId xmlns:a16="http://schemas.microsoft.com/office/drawing/2014/main" id="{EC5D1BAC-216C-461C-B6A3-A95C5C9B191A}"/>
              </a:ext>
            </a:extLst>
          </p:cNvPr>
          <p:cNvGrpSpPr/>
          <p:nvPr/>
        </p:nvGrpSpPr>
        <p:grpSpPr>
          <a:xfrm>
            <a:off x="1280682" y="1139852"/>
            <a:ext cx="2875273" cy="1368565"/>
            <a:chOff x="4701193" y="3137636"/>
            <a:chExt cx="2875273" cy="1368565"/>
          </a:xfrm>
        </p:grpSpPr>
        <p:sp>
          <p:nvSpPr>
            <p:cNvPr id="9" name="Oval 8">
              <a:extLst>
                <a:ext uri="{FF2B5EF4-FFF2-40B4-BE49-F238E27FC236}">
                  <a16:creationId xmlns:a16="http://schemas.microsoft.com/office/drawing/2014/main" id="{1F28E4D1-73C3-49B9-9EC3-6D6A5290AEB1}"/>
                </a:ext>
              </a:extLst>
            </p:cNvPr>
            <p:cNvSpPr/>
            <p:nvPr/>
          </p:nvSpPr>
          <p:spPr>
            <a:xfrm>
              <a:off x="4701193" y="3137636"/>
              <a:ext cx="2875273" cy="1368565"/>
            </a:xfrm>
            <a:prstGeom prst="ellipse">
              <a:avLst/>
            </a:prstGeom>
          </p:spPr>
          <p:style>
            <a:lnRef idx="0">
              <a:schemeClr val="lt1">
                <a:hueOff val="0"/>
                <a:satOff val="0"/>
                <a:lumOff val="0"/>
                <a:alphaOff val="0"/>
              </a:schemeClr>
            </a:lnRef>
            <a:fillRef idx="3">
              <a:schemeClr val="accent4">
                <a:alpha val="50000"/>
                <a:hueOff val="10869318"/>
                <a:satOff val="-275"/>
                <a:lumOff val="4234"/>
                <a:alphaOff val="0"/>
              </a:schemeClr>
            </a:fillRef>
            <a:effectRef idx="0">
              <a:schemeClr val="accent4">
                <a:alpha val="50000"/>
                <a:hueOff val="10869318"/>
                <a:satOff val="-275"/>
                <a:lumOff val="4234"/>
                <a:alphaOff val="0"/>
              </a:schemeClr>
            </a:effectRef>
            <a:fontRef idx="minor">
              <a:schemeClr val="tx1"/>
            </a:fontRef>
          </p:style>
        </p:sp>
        <p:sp>
          <p:nvSpPr>
            <p:cNvPr id="10" name="Oval 4">
              <a:extLst>
                <a:ext uri="{FF2B5EF4-FFF2-40B4-BE49-F238E27FC236}">
                  <a16:creationId xmlns:a16="http://schemas.microsoft.com/office/drawing/2014/main" id="{012B87D2-F6E9-47E6-A9FB-237AC757FC0A}"/>
                </a:ext>
              </a:extLst>
            </p:cNvPr>
            <p:cNvSpPr txBox="1"/>
            <p:nvPr/>
          </p:nvSpPr>
          <p:spPr>
            <a:xfrm>
              <a:off x="5122267" y="3338058"/>
              <a:ext cx="2033125" cy="967721"/>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Architect</a:t>
              </a:r>
            </a:p>
          </p:txBody>
        </p:sp>
      </p:grpSp>
      <p:sp>
        <p:nvSpPr>
          <p:cNvPr id="17" name="TextBox 16">
            <a:extLst>
              <a:ext uri="{FF2B5EF4-FFF2-40B4-BE49-F238E27FC236}">
                <a16:creationId xmlns:a16="http://schemas.microsoft.com/office/drawing/2014/main" id="{3E6E2538-164D-4AFD-848E-9278435AEDDE}"/>
              </a:ext>
            </a:extLst>
          </p:cNvPr>
          <p:cNvSpPr txBox="1"/>
          <p:nvPr/>
        </p:nvSpPr>
        <p:spPr>
          <a:xfrm>
            <a:off x="4676775" y="1030521"/>
            <a:ext cx="6096000" cy="3887859"/>
          </a:xfrm>
          <a:prstGeom prst="rect">
            <a:avLst/>
          </a:prstGeom>
          <a:noFill/>
          <a:ln w="76200">
            <a:solidFill>
              <a:schemeClr val="tx1"/>
            </a:solidFill>
          </a:ln>
        </p:spPr>
        <p:txBody>
          <a:bodyPr wrap="square">
            <a:spAutoFit/>
          </a:bodyPr>
          <a:lstStyle/>
          <a:p>
            <a:pPr marL="342900" marR="0" lvl="0" indent="-342900">
              <a:lnSpc>
                <a:spcPct val="115000"/>
              </a:lnSpc>
              <a:spcBef>
                <a:spcPts val="0"/>
              </a:spcBef>
              <a:spcAft>
                <a:spcPts val="1000"/>
              </a:spcAft>
              <a:buFont typeface="Arial" panose="020B0604020202020204" pitchFamily="34" charset="0"/>
              <a:buChar char="●"/>
            </a:pPr>
            <a:r>
              <a:rPr lang="en-US" sz="1800" b="1" u="none" strike="noStrike" dirty="0">
                <a:effectLst/>
                <a:latin typeface="Arial" panose="020B0604020202020204" pitchFamily="34" charset="0"/>
                <a:ea typeface="Arial" panose="020B0604020202020204" pitchFamily="34" charset="0"/>
              </a:rPr>
              <a:t>Blockchain Architect</a:t>
            </a:r>
            <a:br>
              <a:rPr lang="en-US" sz="1800" u="none" strike="noStrike" dirty="0">
                <a:effectLst/>
                <a:latin typeface="Arial" panose="020B0604020202020204" pitchFamily="34" charset="0"/>
                <a:ea typeface="Arial" panose="020B0604020202020204" pitchFamily="34" charset="0"/>
              </a:rPr>
            </a:br>
            <a:r>
              <a:rPr lang="en-US" sz="1800" u="none" strike="noStrike" dirty="0">
                <a:effectLst/>
                <a:latin typeface="Arial" panose="020B0604020202020204" pitchFamily="34" charset="0"/>
                <a:ea typeface="Arial" panose="020B0604020202020204" pitchFamily="34" charset="0"/>
              </a:rPr>
              <a:t>For a blockchain solution to be functional, it first needs to exist. The blockchain architect is the person or group who </a:t>
            </a:r>
            <a:r>
              <a:rPr lang="en-US" sz="1800" b="1" u="none" strike="noStrike" dirty="0">
                <a:effectLst/>
                <a:latin typeface="Arial" panose="020B0604020202020204" pitchFamily="34" charset="0"/>
                <a:ea typeface="Arial" panose="020B0604020202020204" pitchFamily="34" charset="0"/>
              </a:rPr>
              <a:t>designs and implements the backend code of the blockchain</a:t>
            </a:r>
            <a:r>
              <a:rPr lang="en-US" sz="1800" u="none" strike="noStrike" dirty="0">
                <a:effectLst/>
                <a:latin typeface="Arial" panose="020B0604020202020204" pitchFamily="34" charset="0"/>
                <a:ea typeface="Arial" panose="020B0604020202020204" pitchFamily="34" charset="0"/>
              </a:rPr>
              <a:t>. The blockchain architect </a:t>
            </a:r>
            <a:r>
              <a:rPr lang="en-US" dirty="0">
                <a:latin typeface="Arial" panose="020B0604020202020204" pitchFamily="34" charset="0"/>
              </a:rPr>
              <a:t>works with blockchain engineers and technical leaders to identify the blockchain structure for specific use cases. </a:t>
            </a:r>
            <a:r>
              <a:rPr lang="en-US" sz="1800" b="1" u="none" strike="noStrike" dirty="0">
                <a:effectLst/>
                <a:latin typeface="Arial" panose="020B0604020202020204" pitchFamily="34" charset="0"/>
                <a:ea typeface="Arial" panose="020B0604020202020204" pitchFamily="34" charset="0"/>
              </a:rPr>
              <a:t>Architects understand</a:t>
            </a:r>
            <a:r>
              <a:rPr lang="en-US" b="1" dirty="0">
                <a:latin typeface="Arial" panose="020B0604020202020204" pitchFamily="34" charset="0"/>
              </a:rPr>
              <a:t> infrastructure of blockchain networks,  application c</a:t>
            </a:r>
            <a:r>
              <a:rPr lang="en-US" sz="1800" b="1" u="none" strike="noStrike" dirty="0">
                <a:effectLst/>
                <a:latin typeface="Arial" panose="020B0604020202020204" pitchFamily="34" charset="0"/>
                <a:ea typeface="Arial" panose="020B0604020202020204" pitchFamily="34" charset="0"/>
              </a:rPr>
              <a:t>onsensus mechanisms, cryptography systems, key management techniques and smart contract management</a:t>
            </a:r>
            <a:r>
              <a:rPr lang="en-US" sz="1800" u="none" strike="noStrike" dirty="0">
                <a:effectLst/>
                <a:latin typeface="Arial" panose="020B0604020202020204" pitchFamily="34" charset="0"/>
                <a:ea typeface="Arial" panose="020B0604020202020204" pitchFamily="34" charset="0"/>
              </a:rPr>
              <a:t>. </a:t>
            </a:r>
          </a:p>
        </p:txBody>
      </p:sp>
      <p:pic>
        <p:nvPicPr>
          <p:cNvPr id="19" name="Graphic 18" descr="Building Brick Wall with solid fill">
            <a:extLst>
              <a:ext uri="{FF2B5EF4-FFF2-40B4-BE49-F238E27FC236}">
                <a16:creationId xmlns:a16="http://schemas.microsoft.com/office/drawing/2014/main" id="{1F52F00A-1335-46CD-8623-F14D39C1824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52675" y="3241602"/>
            <a:ext cx="914400" cy="914400"/>
          </a:xfrm>
          <a:prstGeom prst="rect">
            <a:avLst/>
          </a:prstGeom>
        </p:spPr>
      </p:pic>
    </p:spTree>
    <p:extLst>
      <p:ext uri="{BB962C8B-B14F-4D97-AF65-F5344CB8AC3E}">
        <p14:creationId xmlns:p14="http://schemas.microsoft.com/office/powerpoint/2010/main" val="2105265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6007227" y="5848350"/>
            <a:ext cx="6099048" cy="365125"/>
          </a:xfrm>
        </p:spPr>
        <p:txBody>
          <a:bodyPr/>
          <a:lstStyle/>
          <a:p>
            <a:r>
              <a:rPr lang="en-US" dirty="0"/>
              <a:t>www.bcemploy.com</a:t>
            </a:r>
          </a:p>
        </p:txBody>
      </p:sp>
      <p:grpSp>
        <p:nvGrpSpPr>
          <p:cNvPr id="8" name="Group 7">
            <a:extLst>
              <a:ext uri="{FF2B5EF4-FFF2-40B4-BE49-F238E27FC236}">
                <a16:creationId xmlns:a16="http://schemas.microsoft.com/office/drawing/2014/main" id="{8780CBC2-DD9D-43FB-8DB2-C9F642AC44A1}"/>
              </a:ext>
            </a:extLst>
          </p:cNvPr>
          <p:cNvGrpSpPr/>
          <p:nvPr/>
        </p:nvGrpSpPr>
        <p:grpSpPr>
          <a:xfrm>
            <a:off x="1363902" y="1233158"/>
            <a:ext cx="2260965" cy="1368565"/>
            <a:chOff x="4993672" y="1345126"/>
            <a:chExt cx="2260965" cy="1368565"/>
          </a:xfrm>
        </p:grpSpPr>
        <p:sp>
          <p:nvSpPr>
            <p:cNvPr id="9" name="Oval 8">
              <a:extLst>
                <a:ext uri="{FF2B5EF4-FFF2-40B4-BE49-F238E27FC236}">
                  <a16:creationId xmlns:a16="http://schemas.microsoft.com/office/drawing/2014/main" id="{12674C0F-13A7-460C-9B35-63563E9F653C}"/>
                </a:ext>
              </a:extLst>
            </p:cNvPr>
            <p:cNvSpPr/>
            <p:nvPr/>
          </p:nvSpPr>
          <p:spPr>
            <a:xfrm>
              <a:off x="4993672" y="1345126"/>
              <a:ext cx="2260965" cy="1368565"/>
            </a:xfrm>
            <a:prstGeom prst="ellipse">
              <a:avLst/>
            </a:prstGeom>
          </p:spPr>
          <p:style>
            <a:lnRef idx="0">
              <a:schemeClr val="lt1">
                <a:hueOff val="0"/>
                <a:satOff val="0"/>
                <a:lumOff val="0"/>
                <a:alphaOff val="0"/>
              </a:schemeClr>
            </a:lnRef>
            <a:fillRef idx="3">
              <a:schemeClr val="accent4">
                <a:alpha val="50000"/>
                <a:hueOff val="7246212"/>
                <a:satOff val="-184"/>
                <a:lumOff val="2823"/>
                <a:alphaOff val="0"/>
              </a:schemeClr>
            </a:fillRef>
            <a:effectRef idx="0">
              <a:schemeClr val="accent4">
                <a:alpha val="50000"/>
                <a:hueOff val="7246212"/>
                <a:satOff val="-184"/>
                <a:lumOff val="2823"/>
                <a:alphaOff val="0"/>
              </a:schemeClr>
            </a:effectRef>
            <a:fontRef idx="minor">
              <a:schemeClr val="tx1"/>
            </a:fontRef>
          </p:style>
        </p:sp>
        <p:sp>
          <p:nvSpPr>
            <p:cNvPr id="10" name="Oval 4">
              <a:extLst>
                <a:ext uri="{FF2B5EF4-FFF2-40B4-BE49-F238E27FC236}">
                  <a16:creationId xmlns:a16="http://schemas.microsoft.com/office/drawing/2014/main" id="{A0C902F9-F7D1-4084-BEBA-A1826E3BBF8D}"/>
                </a:ext>
              </a:extLst>
            </p:cNvPr>
            <p:cNvSpPr txBox="1"/>
            <p:nvPr/>
          </p:nvSpPr>
          <p:spPr>
            <a:xfrm>
              <a:off x="5324783" y="1545548"/>
              <a:ext cx="1598743" cy="967721"/>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prstClr val="black"/>
                  </a:solidFill>
                  <a:latin typeface="Avenir Next LT Pro"/>
                  <a:ea typeface="+mn-ea"/>
                  <a:cs typeface="+mn-cs"/>
                </a:rPr>
                <a:t>Blockchain Administrator</a:t>
              </a:r>
            </a:p>
          </p:txBody>
        </p:sp>
      </p:grpSp>
      <p:sp>
        <p:nvSpPr>
          <p:cNvPr id="14" name="TextBox 13">
            <a:extLst>
              <a:ext uri="{FF2B5EF4-FFF2-40B4-BE49-F238E27FC236}">
                <a16:creationId xmlns:a16="http://schemas.microsoft.com/office/drawing/2014/main" id="{C0A3A7D3-8C9F-4EFF-ABDE-54CEC51B64EC}"/>
              </a:ext>
            </a:extLst>
          </p:cNvPr>
          <p:cNvSpPr txBox="1"/>
          <p:nvPr/>
        </p:nvSpPr>
        <p:spPr>
          <a:xfrm>
            <a:off x="4038600" y="2265323"/>
            <a:ext cx="6096000" cy="2031325"/>
          </a:xfrm>
          <a:prstGeom prst="rect">
            <a:avLst/>
          </a:prstGeom>
          <a:noFill/>
          <a:ln w="76200">
            <a:solidFill>
              <a:schemeClr val="tx2"/>
            </a:solidFill>
          </a:ln>
        </p:spPr>
        <p:txBody>
          <a:bodyPr wrap="square">
            <a:spAutoFit/>
          </a:bodyPr>
          <a:lstStyle/>
          <a:p>
            <a:r>
              <a:rPr lang="en-US" dirty="0">
                <a:solidFill>
                  <a:srgbClr val="19232D"/>
                </a:solidFill>
                <a:latin typeface="inherit"/>
              </a:rPr>
              <a:t>Blockchain Administrators are r</a:t>
            </a:r>
            <a:r>
              <a:rPr lang="en-US" b="0" i="0" dirty="0">
                <a:solidFill>
                  <a:srgbClr val="19232D"/>
                </a:solidFill>
                <a:effectLst/>
                <a:latin typeface="inherit"/>
              </a:rPr>
              <a:t>esponsible for operations or the moving parts in a blockchain infrastructure. They help create, develop, and maintaining the blockchain network. Work with the blockchain teams to manage the talent. Knowledge of Blockchain Protocols, Linux, Containers, and an in-depth understanding and expertise in networking infrastructure</a:t>
            </a:r>
            <a:endParaRPr lang="en-US" dirty="0"/>
          </a:p>
          <a:p>
            <a:endParaRPr lang="en-US" dirty="0"/>
          </a:p>
        </p:txBody>
      </p:sp>
      <p:pic>
        <p:nvPicPr>
          <p:cNvPr id="20" name="Graphic 19" descr="Blockchain with solid fill">
            <a:extLst>
              <a:ext uri="{FF2B5EF4-FFF2-40B4-BE49-F238E27FC236}">
                <a16:creationId xmlns:a16="http://schemas.microsoft.com/office/drawing/2014/main" id="{CCDF8874-7B43-42E3-8CF4-6C3507E57D0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866900" y="3440844"/>
            <a:ext cx="914400" cy="914400"/>
          </a:xfrm>
          <a:prstGeom prst="rect">
            <a:avLst/>
          </a:prstGeom>
        </p:spPr>
      </p:pic>
    </p:spTree>
    <p:extLst>
      <p:ext uri="{BB962C8B-B14F-4D97-AF65-F5344CB8AC3E}">
        <p14:creationId xmlns:p14="http://schemas.microsoft.com/office/powerpoint/2010/main" val="30901812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53612"/>
            <a:ext cx="12192000" cy="704388"/>
          </a:xfrm>
          <a:prstGeom prst="rect">
            <a:avLst/>
          </a:prstGeom>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6664452" y="5513849"/>
            <a:ext cx="6099048" cy="365125"/>
          </a:xfrm>
        </p:spPr>
        <p:txBody>
          <a:bodyPr/>
          <a:lstStyle/>
          <a:p>
            <a:r>
              <a:rPr lang="en-US" dirty="0"/>
              <a:t>www.bcemploy.com</a:t>
            </a:r>
          </a:p>
        </p:txBody>
      </p:sp>
      <p:grpSp>
        <p:nvGrpSpPr>
          <p:cNvPr id="8" name="Group 7">
            <a:extLst>
              <a:ext uri="{FF2B5EF4-FFF2-40B4-BE49-F238E27FC236}">
                <a16:creationId xmlns:a16="http://schemas.microsoft.com/office/drawing/2014/main" id="{24EA2A54-C6D1-4E66-93AA-FD8A21D001EA}"/>
              </a:ext>
            </a:extLst>
          </p:cNvPr>
          <p:cNvGrpSpPr/>
          <p:nvPr/>
        </p:nvGrpSpPr>
        <p:grpSpPr>
          <a:xfrm>
            <a:off x="1760395" y="1345125"/>
            <a:ext cx="2438359" cy="1368565"/>
            <a:chOff x="1153208" y="1345123"/>
            <a:chExt cx="2438359" cy="1368565"/>
          </a:xfrm>
        </p:grpSpPr>
        <p:sp>
          <p:nvSpPr>
            <p:cNvPr id="9" name="Oval 8">
              <a:extLst>
                <a:ext uri="{FF2B5EF4-FFF2-40B4-BE49-F238E27FC236}">
                  <a16:creationId xmlns:a16="http://schemas.microsoft.com/office/drawing/2014/main" id="{E26D5A9A-F66D-46C6-8555-707E13C3898F}"/>
                </a:ext>
              </a:extLst>
            </p:cNvPr>
            <p:cNvSpPr/>
            <p:nvPr/>
          </p:nvSpPr>
          <p:spPr>
            <a:xfrm>
              <a:off x="1153208" y="1345123"/>
              <a:ext cx="2438359" cy="1368565"/>
            </a:xfrm>
            <a:prstGeom prst="ellipse">
              <a:avLst/>
            </a:prstGeom>
          </p:spPr>
          <p:style>
            <a:lnRef idx="0">
              <a:schemeClr val="lt1">
                <a:hueOff val="0"/>
                <a:satOff val="0"/>
                <a:lumOff val="0"/>
                <a:alphaOff val="0"/>
              </a:schemeClr>
            </a:lnRef>
            <a:fillRef idx="3">
              <a:schemeClr val="accent4">
                <a:alpha val="50000"/>
                <a:hueOff val="18115530"/>
                <a:satOff val="-459"/>
                <a:lumOff val="7057"/>
                <a:alphaOff val="0"/>
              </a:schemeClr>
            </a:fillRef>
            <a:effectRef idx="0">
              <a:schemeClr val="accent4">
                <a:alpha val="50000"/>
                <a:hueOff val="18115530"/>
                <a:satOff val="-459"/>
                <a:lumOff val="7057"/>
                <a:alphaOff val="0"/>
              </a:schemeClr>
            </a:effectRef>
            <a:fontRef idx="minor">
              <a:schemeClr val="tx1"/>
            </a:fontRef>
          </p:style>
        </p:sp>
        <p:sp>
          <p:nvSpPr>
            <p:cNvPr id="10" name="Oval 4">
              <a:extLst>
                <a:ext uri="{FF2B5EF4-FFF2-40B4-BE49-F238E27FC236}">
                  <a16:creationId xmlns:a16="http://schemas.microsoft.com/office/drawing/2014/main" id="{F52EF42A-8A9C-4B2F-92A4-F929F0C2AD2B}"/>
                </a:ext>
              </a:extLst>
            </p:cNvPr>
            <p:cNvSpPr txBox="1"/>
            <p:nvPr/>
          </p:nvSpPr>
          <p:spPr>
            <a:xfrm>
              <a:off x="1510297" y="1545545"/>
              <a:ext cx="1724181" cy="967721"/>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prstClr val="black"/>
                  </a:solidFill>
                  <a:latin typeface="Avenir Next LT Pro"/>
                  <a:ea typeface="+mn-ea"/>
                  <a:cs typeface="+mn-cs"/>
                </a:rPr>
                <a:t>Blockchain Engineer</a:t>
              </a:r>
            </a:p>
          </p:txBody>
        </p:sp>
      </p:grpSp>
      <p:sp>
        <p:nvSpPr>
          <p:cNvPr id="13" name="TextBox 12">
            <a:extLst>
              <a:ext uri="{FF2B5EF4-FFF2-40B4-BE49-F238E27FC236}">
                <a16:creationId xmlns:a16="http://schemas.microsoft.com/office/drawing/2014/main" id="{8A3BC764-1D9B-4DE7-B919-340EE593FF95}"/>
              </a:ext>
            </a:extLst>
          </p:cNvPr>
          <p:cNvSpPr txBox="1"/>
          <p:nvPr/>
        </p:nvSpPr>
        <p:spPr>
          <a:xfrm>
            <a:off x="4555843" y="1345125"/>
            <a:ext cx="6096000" cy="369332"/>
          </a:xfrm>
          <a:prstGeom prst="rect">
            <a:avLst/>
          </a:prstGeom>
          <a:noFill/>
        </p:spPr>
        <p:txBody>
          <a:bodyPr wrap="square">
            <a:spAutoFit/>
          </a:bodyPr>
          <a:lstStyle/>
          <a:p>
            <a:r>
              <a:rPr lang="en-US" b="0" i="0" dirty="0">
                <a:solidFill>
                  <a:srgbClr val="19232D"/>
                </a:solidFill>
                <a:effectLst/>
                <a:latin typeface="Open Sans" panose="020B0606030504020204" pitchFamily="34" charset="0"/>
              </a:rPr>
              <a:t>.</a:t>
            </a:r>
            <a:endParaRPr lang="en-US" dirty="0"/>
          </a:p>
        </p:txBody>
      </p:sp>
      <p:sp>
        <p:nvSpPr>
          <p:cNvPr id="17" name="TextBox 16">
            <a:extLst>
              <a:ext uri="{FF2B5EF4-FFF2-40B4-BE49-F238E27FC236}">
                <a16:creationId xmlns:a16="http://schemas.microsoft.com/office/drawing/2014/main" id="{F0AAB6C7-4CD4-4348-A456-EE3C02C79721}"/>
              </a:ext>
            </a:extLst>
          </p:cNvPr>
          <p:cNvSpPr txBox="1"/>
          <p:nvPr/>
        </p:nvSpPr>
        <p:spPr>
          <a:xfrm>
            <a:off x="4841790" y="1435574"/>
            <a:ext cx="6096000" cy="3569310"/>
          </a:xfrm>
          <a:prstGeom prst="rect">
            <a:avLst/>
          </a:prstGeom>
          <a:noFill/>
          <a:ln w="76200">
            <a:solidFill>
              <a:schemeClr val="tx1"/>
            </a:solidFill>
          </a:ln>
        </p:spPr>
        <p:txBody>
          <a:bodyPr wrap="square">
            <a:spAutoFit/>
          </a:bodyPr>
          <a:lstStyle/>
          <a:p>
            <a:pPr marR="0" lvl="0">
              <a:lnSpc>
                <a:spcPct val="115000"/>
              </a:lnSpc>
              <a:spcBef>
                <a:spcPts val="0"/>
              </a:spcBef>
              <a:spcAft>
                <a:spcPts val="1000"/>
              </a:spcAft>
            </a:pPr>
            <a:r>
              <a:rPr lang="en-US" sz="1800" b="1" u="none" strike="noStrike" dirty="0">
                <a:effectLst/>
                <a:latin typeface="Arial" panose="020B0604020202020204" pitchFamily="34" charset="0"/>
                <a:ea typeface="Arial" panose="020B0604020202020204" pitchFamily="34" charset="0"/>
              </a:rPr>
              <a:t>Blockchain Quality Engineer</a:t>
            </a:r>
            <a:br>
              <a:rPr lang="en-US" sz="1800" u="none" strike="noStrike" dirty="0">
                <a:effectLst/>
                <a:latin typeface="Arial" panose="020B0604020202020204" pitchFamily="34" charset="0"/>
                <a:ea typeface="Arial" panose="020B0604020202020204" pitchFamily="34" charset="0"/>
              </a:rPr>
            </a:br>
            <a:r>
              <a:rPr lang="en-US" sz="1800" u="none" strike="noStrike" dirty="0">
                <a:effectLst/>
                <a:latin typeface="Arial" panose="020B0604020202020204" pitchFamily="34" charset="0"/>
                <a:ea typeface="Arial" panose="020B0604020202020204" pitchFamily="34" charset="0"/>
              </a:rPr>
              <a:t>This position is responsible for ensuring quality in all areas of blockchain development, such as automation frameworks and tests, manual testing and dashboards to support mobile, web and platform engineering. A quality engineer will need </a:t>
            </a:r>
            <a:r>
              <a:rPr lang="en-US" sz="1800" b="1" u="none" strike="noStrike" dirty="0">
                <a:effectLst/>
                <a:latin typeface="Arial" panose="020B0604020202020204" pitchFamily="34" charset="0"/>
                <a:ea typeface="Arial" panose="020B0604020202020204" pitchFamily="34" charset="0"/>
              </a:rPr>
              <a:t>to research and advise on blockchain tools and develop quality assurance (QA) automated test standards, as well as define, write and implement test automation strategies for load performance tests</a:t>
            </a:r>
            <a:r>
              <a:rPr lang="en-US" sz="1800" u="none" strike="noStrike" dirty="0">
                <a:effectLst/>
                <a:latin typeface="Arial" panose="020B0604020202020204" pitchFamily="34" charset="0"/>
                <a:ea typeface="Arial" panose="020B0604020202020204" pitchFamily="34" charset="0"/>
              </a:rPr>
              <a:t>. Applicants may also need an engineering management MBA degree.</a:t>
            </a:r>
          </a:p>
        </p:txBody>
      </p:sp>
      <p:pic>
        <p:nvPicPr>
          <p:cNvPr id="19" name="Graphic 18" descr="Gantt Chart with solid fill">
            <a:extLst>
              <a:ext uri="{FF2B5EF4-FFF2-40B4-BE49-F238E27FC236}">
                <a16:creationId xmlns:a16="http://schemas.microsoft.com/office/drawing/2014/main" id="{65C41D97-C4CF-43AC-A2EF-9DF5D201994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390775" y="3429000"/>
            <a:ext cx="914400" cy="914400"/>
          </a:xfrm>
          <a:prstGeom prst="rect">
            <a:avLst/>
          </a:prstGeom>
        </p:spPr>
      </p:pic>
    </p:spTree>
    <p:extLst>
      <p:ext uri="{BB962C8B-B14F-4D97-AF65-F5344CB8AC3E}">
        <p14:creationId xmlns:p14="http://schemas.microsoft.com/office/powerpoint/2010/main" val="15242640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FD90F10-CE98-437B-9078-716E41B99510}"/>
              </a:ext>
            </a:extLst>
          </p:cNvPr>
          <p:cNvSpPr>
            <a:spLocks noGrp="1"/>
          </p:cNvSpPr>
          <p:nvPr>
            <p:ph type="ftr" sz="quarter" idx="11"/>
          </p:nvPr>
        </p:nvSpPr>
        <p:spPr/>
        <p:txBody>
          <a:bodyPr/>
          <a:lstStyle/>
          <a:p>
            <a:r>
              <a:rPr lang="en-US"/>
              <a:t>www.bcemploy.com</a:t>
            </a:r>
          </a:p>
        </p:txBody>
      </p:sp>
      <p:sp>
        <p:nvSpPr>
          <p:cNvPr id="4" name="TextBox 3">
            <a:extLst>
              <a:ext uri="{FF2B5EF4-FFF2-40B4-BE49-F238E27FC236}">
                <a16:creationId xmlns:a16="http://schemas.microsoft.com/office/drawing/2014/main" id="{1E0F8CAD-6086-44B2-AE46-8A8DBECCF9F6}"/>
              </a:ext>
            </a:extLst>
          </p:cNvPr>
          <p:cNvSpPr txBox="1"/>
          <p:nvPr/>
        </p:nvSpPr>
        <p:spPr>
          <a:xfrm>
            <a:off x="952500" y="800268"/>
            <a:ext cx="8191500" cy="2295115"/>
          </a:xfrm>
          <a:prstGeom prst="rect">
            <a:avLst/>
          </a:prstGeom>
          <a:noFill/>
        </p:spPr>
        <p:txBody>
          <a:bodyPr wrap="square">
            <a:spAutoFit/>
          </a:bodyPr>
          <a:lstStyle/>
          <a:p>
            <a:pPr marR="0" lvl="0">
              <a:lnSpc>
                <a:spcPct val="115000"/>
              </a:lnSpc>
              <a:spcBef>
                <a:spcPts val="0"/>
              </a:spcBef>
              <a:spcAft>
                <a:spcPts val="1000"/>
              </a:spcAft>
            </a:pPr>
            <a:r>
              <a:rPr lang="en-US" sz="1800" b="1" u="none" strike="noStrike" dirty="0">
                <a:effectLst/>
                <a:latin typeface="Arial" panose="020B0604020202020204" pitchFamily="34" charset="0"/>
                <a:ea typeface="Arial" panose="020B0604020202020204" pitchFamily="34" charset="0"/>
              </a:rPr>
              <a:t>Entry Level and Internship Positions</a:t>
            </a:r>
            <a:br>
              <a:rPr lang="en-US" sz="1800" u="none" strike="noStrike" dirty="0">
                <a:effectLst/>
                <a:latin typeface="Arial" panose="020B0604020202020204" pitchFamily="34" charset="0"/>
                <a:ea typeface="Arial" panose="020B0604020202020204" pitchFamily="34" charset="0"/>
              </a:rPr>
            </a:br>
            <a:r>
              <a:rPr lang="en-US" sz="1800" u="none" strike="noStrike" dirty="0">
                <a:effectLst/>
                <a:latin typeface="Arial" panose="020B0604020202020204" pitchFamily="34" charset="0"/>
                <a:ea typeface="Arial" panose="020B0604020202020204" pitchFamily="34" charset="0"/>
              </a:rPr>
              <a:t>Mentorship programs and internships include assisting in the designing and developing blockchain distributed ledgers based on both public and private or permissioned blockchains. With open-source, development and success depend on an active community, Working Groups and Hackathons are available for the newcomer. Skills include basic blockchain knowledge and some familiarity with basic programming languages.</a:t>
            </a:r>
          </a:p>
        </p:txBody>
      </p:sp>
      <p:sp>
        <p:nvSpPr>
          <p:cNvPr id="6" name="TextBox 5">
            <a:extLst>
              <a:ext uri="{FF2B5EF4-FFF2-40B4-BE49-F238E27FC236}">
                <a16:creationId xmlns:a16="http://schemas.microsoft.com/office/drawing/2014/main" id="{4AA1C711-54CF-43EF-9B8F-F3B281598E50}"/>
              </a:ext>
            </a:extLst>
          </p:cNvPr>
          <p:cNvSpPr txBox="1"/>
          <p:nvPr/>
        </p:nvSpPr>
        <p:spPr>
          <a:xfrm>
            <a:off x="1343025" y="3848785"/>
            <a:ext cx="6096000" cy="646331"/>
          </a:xfrm>
          <a:prstGeom prst="rect">
            <a:avLst/>
          </a:prstGeom>
          <a:noFill/>
        </p:spPr>
        <p:txBody>
          <a:bodyPr wrap="square">
            <a:spAutoFit/>
          </a:bodyPr>
          <a:lstStyle/>
          <a:p>
            <a:r>
              <a:rPr lang="en-US" sz="1800" b="1" dirty="0">
                <a:effectLst/>
                <a:latin typeface="Arial" panose="020B0604020202020204" pitchFamily="34" charset="0"/>
                <a:ea typeface="Arial" panose="020B0604020202020204" pitchFamily="34" charset="0"/>
              </a:rPr>
              <a:t>Blockchain Data Scientists</a:t>
            </a:r>
            <a:br>
              <a:rPr lang="en-US" sz="1800" dirty="0">
                <a:effectLst/>
                <a:latin typeface="Arial" panose="020B0604020202020204" pitchFamily="34" charset="0"/>
                <a:ea typeface="Arial" panose="020B0604020202020204" pitchFamily="34" charset="0"/>
              </a:rPr>
            </a:br>
            <a:endParaRPr lang="en-US" dirty="0"/>
          </a:p>
        </p:txBody>
      </p:sp>
      <p:sp>
        <p:nvSpPr>
          <p:cNvPr id="8" name="TextBox 7">
            <a:extLst>
              <a:ext uri="{FF2B5EF4-FFF2-40B4-BE49-F238E27FC236}">
                <a16:creationId xmlns:a16="http://schemas.microsoft.com/office/drawing/2014/main" id="{CCD92583-5DC0-4B6B-9E51-88AA51690BAF}"/>
              </a:ext>
            </a:extLst>
          </p:cNvPr>
          <p:cNvSpPr txBox="1"/>
          <p:nvPr/>
        </p:nvSpPr>
        <p:spPr>
          <a:xfrm>
            <a:off x="7029450" y="3873497"/>
            <a:ext cx="6096000" cy="369332"/>
          </a:xfrm>
          <a:prstGeom prst="rect">
            <a:avLst/>
          </a:prstGeom>
          <a:noFill/>
        </p:spPr>
        <p:txBody>
          <a:bodyPr wrap="square">
            <a:spAutoFit/>
          </a:bodyPr>
          <a:lstStyle/>
          <a:p>
            <a:r>
              <a:rPr lang="en-US" sz="1800" b="1" dirty="0">
                <a:effectLst/>
                <a:latin typeface="Arial" panose="020B0604020202020204" pitchFamily="34" charset="0"/>
                <a:ea typeface="Arial" panose="020B0604020202020204" pitchFamily="34" charset="0"/>
              </a:rPr>
              <a:t>Blockchain Web Designe</a:t>
            </a:r>
            <a:r>
              <a:rPr lang="en-US" sz="1800" dirty="0">
                <a:effectLst/>
                <a:latin typeface="Arial" panose="020B0604020202020204" pitchFamily="34" charset="0"/>
                <a:ea typeface="Arial" panose="020B0604020202020204" pitchFamily="34" charset="0"/>
              </a:rPr>
              <a:t>r</a:t>
            </a:r>
            <a:endParaRPr lang="en-US" dirty="0"/>
          </a:p>
        </p:txBody>
      </p:sp>
      <p:sp>
        <p:nvSpPr>
          <p:cNvPr id="10" name="TextBox 9">
            <a:extLst>
              <a:ext uri="{FF2B5EF4-FFF2-40B4-BE49-F238E27FC236}">
                <a16:creationId xmlns:a16="http://schemas.microsoft.com/office/drawing/2014/main" id="{457C4AED-6504-4431-BD6B-5F4096576BB4}"/>
              </a:ext>
            </a:extLst>
          </p:cNvPr>
          <p:cNvSpPr txBox="1"/>
          <p:nvPr/>
        </p:nvSpPr>
        <p:spPr>
          <a:xfrm>
            <a:off x="2895601" y="4549893"/>
            <a:ext cx="6096000" cy="369332"/>
          </a:xfrm>
          <a:prstGeom prst="rect">
            <a:avLst/>
          </a:prstGeom>
          <a:noFill/>
        </p:spPr>
        <p:txBody>
          <a:bodyPr wrap="square">
            <a:spAutoFit/>
          </a:bodyPr>
          <a:lstStyle/>
          <a:p>
            <a:r>
              <a:rPr lang="en-US" sz="1800" b="1" dirty="0">
                <a:effectLst/>
                <a:latin typeface="Arial" panose="020B0604020202020204" pitchFamily="34" charset="0"/>
                <a:ea typeface="Arial" panose="020B0604020202020204" pitchFamily="34" charset="0"/>
              </a:rPr>
              <a:t>NFT Graphics Designer</a:t>
            </a:r>
            <a:endParaRPr lang="en-US" dirty="0"/>
          </a:p>
        </p:txBody>
      </p:sp>
      <p:sp>
        <p:nvSpPr>
          <p:cNvPr id="12" name="TextBox 11">
            <a:extLst>
              <a:ext uri="{FF2B5EF4-FFF2-40B4-BE49-F238E27FC236}">
                <a16:creationId xmlns:a16="http://schemas.microsoft.com/office/drawing/2014/main" id="{F7C5E15D-A684-4078-9B5B-42A2517EADBD}"/>
              </a:ext>
            </a:extLst>
          </p:cNvPr>
          <p:cNvSpPr txBox="1"/>
          <p:nvPr/>
        </p:nvSpPr>
        <p:spPr>
          <a:xfrm>
            <a:off x="6248400" y="4549893"/>
            <a:ext cx="6096000" cy="369332"/>
          </a:xfrm>
          <a:prstGeom prst="rect">
            <a:avLst/>
          </a:prstGeom>
          <a:noFill/>
        </p:spPr>
        <p:txBody>
          <a:bodyPr wrap="square">
            <a:spAutoFit/>
          </a:bodyPr>
          <a:lstStyle/>
          <a:p>
            <a:r>
              <a:rPr lang="en-US" sz="1800" b="1" dirty="0">
                <a:effectLst/>
                <a:latin typeface="Arial" panose="020B0604020202020204" pitchFamily="34" charset="0"/>
                <a:ea typeface="Arial" panose="020B0604020202020204" pitchFamily="34" charset="0"/>
              </a:rPr>
              <a:t>Data Storage and Processing Managers</a:t>
            </a:r>
            <a:endParaRPr lang="en-US" dirty="0"/>
          </a:p>
        </p:txBody>
      </p:sp>
      <p:sp>
        <p:nvSpPr>
          <p:cNvPr id="14" name="TextBox 13">
            <a:extLst>
              <a:ext uri="{FF2B5EF4-FFF2-40B4-BE49-F238E27FC236}">
                <a16:creationId xmlns:a16="http://schemas.microsoft.com/office/drawing/2014/main" id="{63FE00F7-0BEE-4ADF-B56A-5638D9DA9302}"/>
              </a:ext>
            </a:extLst>
          </p:cNvPr>
          <p:cNvSpPr txBox="1"/>
          <p:nvPr/>
        </p:nvSpPr>
        <p:spPr>
          <a:xfrm>
            <a:off x="4305300" y="5106014"/>
            <a:ext cx="6096000" cy="369332"/>
          </a:xfrm>
          <a:prstGeom prst="rect">
            <a:avLst/>
          </a:prstGeom>
          <a:noFill/>
        </p:spPr>
        <p:txBody>
          <a:bodyPr wrap="square">
            <a:spAutoFit/>
          </a:bodyPr>
          <a:lstStyle/>
          <a:p>
            <a:r>
              <a:rPr lang="en-US" sz="1800" b="1" dirty="0">
                <a:effectLst/>
                <a:latin typeface="Arial" panose="020B0604020202020204" pitchFamily="34" charset="0"/>
                <a:ea typeface="Arial" panose="020B0604020202020204" pitchFamily="34" charset="0"/>
              </a:rPr>
              <a:t>Blockchain Project Managers</a:t>
            </a:r>
            <a:endParaRPr lang="en-US" dirty="0"/>
          </a:p>
        </p:txBody>
      </p:sp>
    </p:spTree>
    <p:extLst>
      <p:ext uri="{BB962C8B-B14F-4D97-AF65-F5344CB8AC3E}">
        <p14:creationId xmlns:p14="http://schemas.microsoft.com/office/powerpoint/2010/main" val="1671000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p:bldP spid="12"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94BE327-98F1-C24E-A3C7-38676CE915B0}"/>
              </a:ext>
            </a:extLst>
          </p:cNvPr>
          <p:cNvSpPr>
            <a:spLocks noGrp="1"/>
          </p:cNvSpPr>
          <p:nvPr>
            <p:ph type="ftr" sz="quarter" idx="11"/>
          </p:nvPr>
        </p:nvSpPr>
        <p:spPr/>
        <p:txBody>
          <a:bodyPr/>
          <a:lstStyle/>
          <a:p>
            <a:r>
              <a:rPr lang="en-US"/>
              <a:t>www.bcemploy.com</a:t>
            </a:r>
          </a:p>
        </p:txBody>
      </p:sp>
      <p:sp>
        <p:nvSpPr>
          <p:cNvPr id="7" name="Rectangle 6">
            <a:extLst>
              <a:ext uri="{FF2B5EF4-FFF2-40B4-BE49-F238E27FC236}">
                <a16:creationId xmlns:a16="http://schemas.microsoft.com/office/drawing/2014/main" id="{935BB2F3-BE66-1040-AD2C-3ADD9661A96E}"/>
              </a:ext>
            </a:extLst>
          </p:cNvPr>
          <p:cNvSpPr/>
          <p:nvPr/>
        </p:nvSpPr>
        <p:spPr>
          <a:xfrm>
            <a:off x="758952" y="874120"/>
            <a:ext cx="7938424" cy="624286"/>
          </a:xfrm>
          <a:prstGeom prst="rect">
            <a:avLst/>
          </a:prstGeom>
          <a:ln>
            <a:noFill/>
          </a:ln>
        </p:spPr>
        <p:style>
          <a:lnRef idx="2">
            <a:schemeClr val="accent1"/>
          </a:lnRef>
          <a:fillRef idx="1">
            <a:schemeClr val="lt1"/>
          </a:fillRef>
          <a:effectRef idx="0">
            <a:schemeClr val="accent1"/>
          </a:effectRef>
          <a:fontRef idx="minor">
            <a:schemeClr val="dk1"/>
          </a:fontRef>
        </p:style>
        <p:txBody>
          <a:bodyPr lIns="121900" tIns="121900" rIns="121900" bIns="121900" anchor="b" anchorCtr="0">
            <a:noAutofit/>
          </a:bodyPr>
          <a:lstStyle/>
          <a:p>
            <a:r>
              <a:rPr lang="en-US" sz="3200" b="1" cap="all" spc="-150" dirty="0">
                <a:solidFill>
                  <a:schemeClr val="tx1"/>
                </a:solidFill>
                <a:ea typeface="+mj-ea"/>
                <a:cs typeface="+mj-cs"/>
              </a:rPr>
              <a:t>Blockchain jobs Today 10/14/2021</a:t>
            </a:r>
          </a:p>
        </p:txBody>
      </p:sp>
      <p:pic>
        <p:nvPicPr>
          <p:cNvPr id="9" name="Picture 8">
            <a:extLst>
              <a:ext uri="{FF2B5EF4-FFF2-40B4-BE49-F238E27FC236}">
                <a16:creationId xmlns:a16="http://schemas.microsoft.com/office/drawing/2014/main" id="{7AC3C9BB-3552-4B05-9568-C2947ADC55E4}"/>
              </a:ext>
            </a:extLst>
          </p:cNvPr>
          <p:cNvPicPr>
            <a:picLocks noChangeAspect="1"/>
          </p:cNvPicPr>
          <p:nvPr/>
        </p:nvPicPr>
        <p:blipFill>
          <a:blip r:embed="rId2"/>
          <a:stretch>
            <a:fillRect/>
          </a:stretch>
        </p:blipFill>
        <p:spPr>
          <a:xfrm>
            <a:off x="6096000" y="2056762"/>
            <a:ext cx="4121362" cy="4229317"/>
          </a:xfrm>
          <a:prstGeom prst="rect">
            <a:avLst/>
          </a:prstGeom>
        </p:spPr>
      </p:pic>
      <p:pic>
        <p:nvPicPr>
          <p:cNvPr id="10" name="Picture 2" descr="ConsenSys Merges with Joint Venture Partner Fluidity - The ...">
            <a:extLst>
              <a:ext uri="{FF2B5EF4-FFF2-40B4-BE49-F238E27FC236}">
                <a16:creationId xmlns:a16="http://schemas.microsoft.com/office/drawing/2014/main" id="{8E6F4EF2-90D1-4D08-B6FE-0C0329192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7445" y="2198199"/>
            <a:ext cx="3825570" cy="2461602"/>
          </a:xfrm>
          <a:prstGeom prst="rect">
            <a:avLst/>
          </a:prstGeom>
          <a:noFill/>
          <a:ln w="34925">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17535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94BE327-98F1-C24E-A3C7-38676CE915B0}"/>
              </a:ext>
            </a:extLst>
          </p:cNvPr>
          <p:cNvSpPr>
            <a:spLocks noGrp="1"/>
          </p:cNvSpPr>
          <p:nvPr>
            <p:ph type="ftr" sz="quarter" idx="11"/>
          </p:nvPr>
        </p:nvSpPr>
        <p:spPr/>
        <p:txBody>
          <a:bodyPr/>
          <a:lstStyle/>
          <a:p>
            <a:r>
              <a:rPr lang="en-US"/>
              <a:t>www.bcemploy.com</a:t>
            </a:r>
          </a:p>
        </p:txBody>
      </p:sp>
      <p:sp>
        <p:nvSpPr>
          <p:cNvPr id="7" name="Rectangle 6">
            <a:extLst>
              <a:ext uri="{FF2B5EF4-FFF2-40B4-BE49-F238E27FC236}">
                <a16:creationId xmlns:a16="http://schemas.microsoft.com/office/drawing/2014/main" id="{935BB2F3-BE66-1040-AD2C-3ADD9661A96E}"/>
              </a:ext>
            </a:extLst>
          </p:cNvPr>
          <p:cNvSpPr/>
          <p:nvPr/>
        </p:nvSpPr>
        <p:spPr>
          <a:xfrm>
            <a:off x="758952" y="836914"/>
            <a:ext cx="7938424" cy="624286"/>
          </a:xfrm>
          <a:prstGeom prst="rect">
            <a:avLst/>
          </a:prstGeom>
          <a:ln>
            <a:noFill/>
          </a:ln>
        </p:spPr>
        <p:style>
          <a:lnRef idx="2">
            <a:schemeClr val="accent1"/>
          </a:lnRef>
          <a:fillRef idx="1">
            <a:schemeClr val="lt1"/>
          </a:fillRef>
          <a:effectRef idx="0">
            <a:schemeClr val="accent1"/>
          </a:effectRef>
          <a:fontRef idx="minor">
            <a:schemeClr val="dk1"/>
          </a:fontRef>
        </p:style>
        <p:txBody>
          <a:bodyPr lIns="121900" tIns="121900" rIns="121900" bIns="121900" anchor="b" anchorCtr="0">
            <a:noAutofit/>
          </a:bodyPr>
          <a:lstStyle/>
          <a:p>
            <a:r>
              <a:rPr lang="en-US" sz="3200" b="1" cap="all" spc="-150" dirty="0">
                <a:solidFill>
                  <a:schemeClr val="tx1"/>
                </a:solidFill>
                <a:ea typeface="+mj-ea"/>
                <a:cs typeface="+mj-cs"/>
              </a:rPr>
              <a:t>Blockchain jobs Today 10/14/2021</a:t>
            </a:r>
          </a:p>
        </p:txBody>
      </p:sp>
      <p:pic>
        <p:nvPicPr>
          <p:cNvPr id="6" name="Picture 4">
            <a:extLst>
              <a:ext uri="{FF2B5EF4-FFF2-40B4-BE49-F238E27FC236}">
                <a16:creationId xmlns:a16="http://schemas.microsoft.com/office/drawing/2014/main" id="{5E0A6CA5-37EB-4D7D-B5FD-1F2EB88110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166" y="2279438"/>
            <a:ext cx="1725445" cy="472485"/>
          </a:xfrm>
          <a:prstGeom prst="rect">
            <a:avLst/>
          </a:prstGeom>
          <a:solidFill>
            <a:schemeClr val="accent2">
              <a:lumMod val="40000"/>
              <a:lumOff val="60000"/>
            </a:schemeClr>
          </a:solidFill>
        </p:spPr>
      </p:pic>
      <p:pic>
        <p:nvPicPr>
          <p:cNvPr id="4" name="Picture 3">
            <a:extLst>
              <a:ext uri="{FF2B5EF4-FFF2-40B4-BE49-F238E27FC236}">
                <a16:creationId xmlns:a16="http://schemas.microsoft.com/office/drawing/2014/main" id="{B94A7AC0-948E-4369-A09C-E708F3228CBC}"/>
              </a:ext>
            </a:extLst>
          </p:cNvPr>
          <p:cNvPicPr>
            <a:picLocks noChangeAspect="1"/>
          </p:cNvPicPr>
          <p:nvPr/>
        </p:nvPicPr>
        <p:blipFill>
          <a:blip r:embed="rId3"/>
          <a:stretch>
            <a:fillRect/>
          </a:stretch>
        </p:blipFill>
        <p:spPr>
          <a:xfrm>
            <a:off x="4057944" y="1942041"/>
            <a:ext cx="6166167" cy="4121362"/>
          </a:xfrm>
          <a:prstGeom prst="rect">
            <a:avLst/>
          </a:prstGeom>
        </p:spPr>
      </p:pic>
    </p:spTree>
    <p:extLst>
      <p:ext uri="{BB962C8B-B14F-4D97-AF65-F5344CB8AC3E}">
        <p14:creationId xmlns:p14="http://schemas.microsoft.com/office/powerpoint/2010/main" val="2441776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94BE327-98F1-C24E-A3C7-38676CE915B0}"/>
              </a:ext>
            </a:extLst>
          </p:cNvPr>
          <p:cNvSpPr>
            <a:spLocks noGrp="1"/>
          </p:cNvSpPr>
          <p:nvPr>
            <p:ph type="ftr" sz="quarter" idx="11"/>
          </p:nvPr>
        </p:nvSpPr>
        <p:spPr/>
        <p:txBody>
          <a:bodyPr/>
          <a:lstStyle/>
          <a:p>
            <a:r>
              <a:rPr lang="en-US"/>
              <a:t>www.bcemploy.com</a:t>
            </a:r>
          </a:p>
        </p:txBody>
      </p:sp>
      <p:sp>
        <p:nvSpPr>
          <p:cNvPr id="7" name="Rectangle 6">
            <a:extLst>
              <a:ext uri="{FF2B5EF4-FFF2-40B4-BE49-F238E27FC236}">
                <a16:creationId xmlns:a16="http://schemas.microsoft.com/office/drawing/2014/main" id="{935BB2F3-BE66-1040-AD2C-3ADD9661A96E}"/>
              </a:ext>
            </a:extLst>
          </p:cNvPr>
          <p:cNvSpPr/>
          <p:nvPr/>
        </p:nvSpPr>
        <p:spPr>
          <a:xfrm>
            <a:off x="1247445" y="1317755"/>
            <a:ext cx="7938424" cy="624286"/>
          </a:xfrm>
          <a:prstGeom prst="rect">
            <a:avLst/>
          </a:prstGeom>
          <a:ln>
            <a:noFill/>
          </a:ln>
        </p:spPr>
        <p:style>
          <a:lnRef idx="2">
            <a:schemeClr val="accent1"/>
          </a:lnRef>
          <a:fillRef idx="1">
            <a:schemeClr val="lt1"/>
          </a:fillRef>
          <a:effectRef idx="0">
            <a:schemeClr val="accent1"/>
          </a:effectRef>
          <a:fontRef idx="minor">
            <a:schemeClr val="dk1"/>
          </a:fontRef>
        </p:style>
        <p:txBody>
          <a:bodyPr lIns="121900" tIns="121900" rIns="121900" bIns="121900" anchor="b" anchorCtr="0">
            <a:noAutofit/>
          </a:bodyPr>
          <a:lstStyle/>
          <a:p>
            <a:r>
              <a:rPr lang="en-US" sz="3200" b="1" cap="all" spc="-150" dirty="0">
                <a:solidFill>
                  <a:schemeClr val="tx1"/>
                </a:solidFill>
                <a:ea typeface="+mj-ea"/>
                <a:cs typeface="+mj-cs"/>
              </a:rPr>
              <a:t>Blockchain jobs </a:t>
            </a:r>
            <a:r>
              <a:rPr lang="en-US" sz="3200" b="1" cap="all" spc="-150" dirty="0" err="1">
                <a:solidFill>
                  <a:schemeClr val="tx1"/>
                </a:solidFill>
                <a:ea typeface="+mj-ea"/>
                <a:cs typeface="+mj-cs"/>
              </a:rPr>
              <a:t>TODAy</a:t>
            </a:r>
            <a:r>
              <a:rPr lang="en-US" sz="3200" b="1" cap="all" spc="-150" dirty="0">
                <a:solidFill>
                  <a:schemeClr val="tx1"/>
                </a:solidFill>
                <a:ea typeface="+mj-ea"/>
                <a:cs typeface="+mj-cs"/>
              </a:rPr>
              <a:t> 10/14/2021</a:t>
            </a:r>
          </a:p>
        </p:txBody>
      </p:sp>
      <p:pic>
        <p:nvPicPr>
          <p:cNvPr id="8" name="Picture 7">
            <a:extLst>
              <a:ext uri="{FF2B5EF4-FFF2-40B4-BE49-F238E27FC236}">
                <a16:creationId xmlns:a16="http://schemas.microsoft.com/office/drawing/2014/main" id="{743962F6-A44B-47A5-9B13-09E926553F8C}"/>
              </a:ext>
            </a:extLst>
          </p:cNvPr>
          <p:cNvPicPr>
            <a:picLocks noChangeAspect="1"/>
          </p:cNvPicPr>
          <p:nvPr/>
        </p:nvPicPr>
        <p:blipFill>
          <a:blip r:embed="rId2"/>
          <a:stretch>
            <a:fillRect/>
          </a:stretch>
        </p:blipFill>
        <p:spPr>
          <a:xfrm>
            <a:off x="1967889" y="3010598"/>
            <a:ext cx="1536779" cy="571529"/>
          </a:xfrm>
          <a:prstGeom prst="rect">
            <a:avLst/>
          </a:prstGeom>
        </p:spPr>
      </p:pic>
      <p:pic>
        <p:nvPicPr>
          <p:cNvPr id="5" name="Picture 4">
            <a:extLst>
              <a:ext uri="{FF2B5EF4-FFF2-40B4-BE49-F238E27FC236}">
                <a16:creationId xmlns:a16="http://schemas.microsoft.com/office/drawing/2014/main" id="{70742F92-FDEF-4A36-9B2B-081E1F0861ED}"/>
              </a:ext>
            </a:extLst>
          </p:cNvPr>
          <p:cNvPicPr>
            <a:picLocks noChangeAspect="1"/>
          </p:cNvPicPr>
          <p:nvPr/>
        </p:nvPicPr>
        <p:blipFill>
          <a:blip r:embed="rId3"/>
          <a:stretch>
            <a:fillRect/>
          </a:stretch>
        </p:blipFill>
        <p:spPr>
          <a:xfrm>
            <a:off x="4720442" y="1942041"/>
            <a:ext cx="5251720" cy="4108661"/>
          </a:xfrm>
          <a:prstGeom prst="rect">
            <a:avLst/>
          </a:prstGeom>
        </p:spPr>
      </p:pic>
    </p:spTree>
    <p:extLst>
      <p:ext uri="{BB962C8B-B14F-4D97-AF65-F5344CB8AC3E}">
        <p14:creationId xmlns:p14="http://schemas.microsoft.com/office/powerpoint/2010/main" val="384183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94BE327-98F1-C24E-A3C7-38676CE915B0}"/>
              </a:ext>
            </a:extLst>
          </p:cNvPr>
          <p:cNvSpPr>
            <a:spLocks noGrp="1"/>
          </p:cNvSpPr>
          <p:nvPr>
            <p:ph type="ftr" sz="quarter" idx="11"/>
          </p:nvPr>
        </p:nvSpPr>
        <p:spPr/>
        <p:txBody>
          <a:bodyPr/>
          <a:lstStyle/>
          <a:p>
            <a:r>
              <a:rPr lang="en-US"/>
              <a:t>www.bcemploy.com</a:t>
            </a:r>
          </a:p>
        </p:txBody>
      </p:sp>
      <p:sp>
        <p:nvSpPr>
          <p:cNvPr id="7" name="Rectangle 6">
            <a:extLst>
              <a:ext uri="{FF2B5EF4-FFF2-40B4-BE49-F238E27FC236}">
                <a16:creationId xmlns:a16="http://schemas.microsoft.com/office/drawing/2014/main" id="{935BB2F3-BE66-1040-AD2C-3ADD9661A96E}"/>
              </a:ext>
            </a:extLst>
          </p:cNvPr>
          <p:cNvSpPr/>
          <p:nvPr/>
        </p:nvSpPr>
        <p:spPr>
          <a:xfrm>
            <a:off x="758952" y="824031"/>
            <a:ext cx="7938424" cy="624286"/>
          </a:xfrm>
          <a:prstGeom prst="rect">
            <a:avLst/>
          </a:prstGeom>
          <a:ln>
            <a:noFill/>
          </a:ln>
        </p:spPr>
        <p:style>
          <a:lnRef idx="2">
            <a:schemeClr val="accent1"/>
          </a:lnRef>
          <a:fillRef idx="1">
            <a:schemeClr val="lt1"/>
          </a:fillRef>
          <a:effectRef idx="0">
            <a:schemeClr val="accent1"/>
          </a:effectRef>
          <a:fontRef idx="minor">
            <a:schemeClr val="dk1"/>
          </a:fontRef>
        </p:style>
        <p:txBody>
          <a:bodyPr lIns="121900" tIns="121900" rIns="121900" bIns="121900" anchor="b" anchorCtr="0">
            <a:noAutofit/>
          </a:bodyPr>
          <a:lstStyle/>
          <a:p>
            <a:r>
              <a:rPr lang="en-US" sz="3200" b="1" cap="all" spc="-150" dirty="0">
                <a:solidFill>
                  <a:schemeClr val="tx1"/>
                </a:solidFill>
                <a:ea typeface="+mj-ea"/>
                <a:cs typeface="+mj-cs"/>
              </a:rPr>
              <a:t>Blockchain jobs Today 10/14/2021</a:t>
            </a:r>
          </a:p>
        </p:txBody>
      </p:sp>
      <p:pic>
        <p:nvPicPr>
          <p:cNvPr id="6" name="Picture 5">
            <a:extLst>
              <a:ext uri="{FF2B5EF4-FFF2-40B4-BE49-F238E27FC236}">
                <a16:creationId xmlns:a16="http://schemas.microsoft.com/office/drawing/2014/main" id="{F731CE7D-90A5-4086-9715-835CC5E75084}"/>
              </a:ext>
            </a:extLst>
          </p:cNvPr>
          <p:cNvPicPr>
            <a:picLocks noChangeAspect="1"/>
          </p:cNvPicPr>
          <p:nvPr/>
        </p:nvPicPr>
        <p:blipFill>
          <a:blip r:embed="rId2"/>
          <a:stretch>
            <a:fillRect/>
          </a:stretch>
        </p:blipFill>
        <p:spPr>
          <a:xfrm>
            <a:off x="1941696" y="3098215"/>
            <a:ext cx="1720938" cy="1073205"/>
          </a:xfrm>
          <a:prstGeom prst="rect">
            <a:avLst/>
          </a:prstGeom>
        </p:spPr>
      </p:pic>
      <p:pic>
        <p:nvPicPr>
          <p:cNvPr id="4" name="Picture 3">
            <a:extLst>
              <a:ext uri="{FF2B5EF4-FFF2-40B4-BE49-F238E27FC236}">
                <a16:creationId xmlns:a16="http://schemas.microsoft.com/office/drawing/2014/main" id="{1A1D03E6-55A7-428B-AF94-7CB1CBEB5BEA}"/>
              </a:ext>
            </a:extLst>
          </p:cNvPr>
          <p:cNvPicPr>
            <a:picLocks noChangeAspect="1"/>
          </p:cNvPicPr>
          <p:nvPr/>
        </p:nvPicPr>
        <p:blipFill>
          <a:blip r:embed="rId3"/>
          <a:stretch>
            <a:fillRect/>
          </a:stretch>
        </p:blipFill>
        <p:spPr>
          <a:xfrm>
            <a:off x="5180523" y="1541203"/>
            <a:ext cx="4826248" cy="5042159"/>
          </a:xfrm>
          <a:prstGeom prst="rect">
            <a:avLst/>
          </a:prstGeom>
        </p:spPr>
      </p:pic>
    </p:spTree>
    <p:extLst>
      <p:ext uri="{BB962C8B-B14F-4D97-AF65-F5344CB8AC3E}">
        <p14:creationId xmlns:p14="http://schemas.microsoft.com/office/powerpoint/2010/main" val="4232822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1994E97-6FC2-4690-BA87-25C7AE3BB44E}"/>
              </a:ext>
            </a:extLst>
          </p:cNvPr>
          <p:cNvSpPr>
            <a:spLocks noGrp="1"/>
          </p:cNvSpPr>
          <p:nvPr>
            <p:ph type="ftr" sz="quarter" idx="11"/>
          </p:nvPr>
        </p:nvSpPr>
        <p:spPr/>
        <p:txBody>
          <a:bodyPr/>
          <a:lstStyle/>
          <a:p>
            <a:r>
              <a:rPr lang="en-US"/>
              <a:t>www.bcemploy.com</a:t>
            </a:r>
          </a:p>
        </p:txBody>
      </p:sp>
      <p:sp>
        <p:nvSpPr>
          <p:cNvPr id="4" name="TextBox 3">
            <a:extLst>
              <a:ext uri="{FF2B5EF4-FFF2-40B4-BE49-F238E27FC236}">
                <a16:creationId xmlns:a16="http://schemas.microsoft.com/office/drawing/2014/main" id="{0B3E6FD1-14B7-4D38-8BB5-9FAB35217A15}"/>
              </a:ext>
            </a:extLst>
          </p:cNvPr>
          <p:cNvSpPr txBox="1"/>
          <p:nvPr/>
        </p:nvSpPr>
        <p:spPr>
          <a:xfrm>
            <a:off x="4238624" y="1450189"/>
            <a:ext cx="3352800" cy="1077218"/>
          </a:xfrm>
          <a:prstGeom prst="rect">
            <a:avLst/>
          </a:prstGeom>
          <a:noFill/>
          <a:ln w="57150">
            <a:solidFill>
              <a:schemeClr val="tx1"/>
            </a:solidFill>
          </a:ln>
        </p:spPr>
        <p:txBody>
          <a:bodyPr wrap="square">
            <a:spAutoFit/>
          </a:bodyPr>
          <a:lstStyle/>
          <a:p>
            <a:pPr algn="l"/>
            <a:r>
              <a:rPr lang="en-US" sz="1600" b="1" i="0" u="none" strike="noStrike" dirty="0">
                <a:solidFill>
                  <a:srgbClr val="0052CC"/>
                </a:solidFill>
                <a:effectLst/>
                <a:latin typeface="-apple-system"/>
                <a:hlinkClick r:id="rId2"/>
              </a:rPr>
              <a:t>EdX / LF Courses for Hyperledger</a:t>
            </a:r>
            <a:br>
              <a:rPr lang="en-US" sz="1600" b="1" u="none" strike="noStrike" dirty="0">
                <a:solidFill>
                  <a:srgbClr val="172B4D"/>
                </a:solidFill>
                <a:latin typeface="-apple-system"/>
              </a:rPr>
            </a:br>
            <a:r>
              <a:rPr lang="en-US" sz="1600" b="1" u="none" strike="noStrike" dirty="0">
                <a:solidFill>
                  <a:srgbClr val="172B4D"/>
                </a:solidFill>
                <a:latin typeface="-apple-system"/>
              </a:rPr>
              <a:t>T</a:t>
            </a:r>
            <a:r>
              <a:rPr lang="en-US" sz="1600" b="1" i="0" dirty="0">
                <a:solidFill>
                  <a:srgbClr val="000000"/>
                </a:solidFill>
                <a:effectLst/>
                <a:latin typeface="-apple-system"/>
              </a:rPr>
              <a:t>est fee, g</a:t>
            </a:r>
            <a:r>
              <a:rPr lang="en-US" sz="1600" b="1" i="0" u="none" strike="noStrike" dirty="0">
                <a:solidFill>
                  <a:srgbClr val="000000"/>
                </a:solidFill>
                <a:effectLst/>
                <a:latin typeface="-apple-system"/>
              </a:rPr>
              <a:t>et a 50% discount for all certifications from Linux Foundation. Use code HGF2021 at checkout </a:t>
            </a:r>
            <a:endParaRPr lang="en-US" sz="1600" b="1" i="0" dirty="0">
              <a:solidFill>
                <a:srgbClr val="172B4D"/>
              </a:solidFill>
              <a:effectLst/>
              <a:latin typeface="-apple-system"/>
            </a:endParaRPr>
          </a:p>
        </p:txBody>
      </p:sp>
      <p:sp>
        <p:nvSpPr>
          <p:cNvPr id="5" name="Title 5">
            <a:extLst>
              <a:ext uri="{FF2B5EF4-FFF2-40B4-BE49-F238E27FC236}">
                <a16:creationId xmlns:a16="http://schemas.microsoft.com/office/drawing/2014/main" id="{1A4E2BE8-C1E7-4D33-8D09-F55B029CB81B}"/>
              </a:ext>
            </a:extLst>
          </p:cNvPr>
          <p:cNvSpPr txBox="1">
            <a:spLocks/>
          </p:cNvSpPr>
          <p:nvPr/>
        </p:nvSpPr>
        <p:spPr>
          <a:xfrm>
            <a:off x="685505" y="723610"/>
            <a:ext cx="9144000" cy="850158"/>
          </a:xfrm>
          <a:prstGeom prst="rect">
            <a:avLst/>
          </a:prstGeom>
        </p:spPr>
        <p:txBody>
          <a:bodyPr/>
          <a:lst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a:lstStyle>
          <a:p>
            <a:r>
              <a:rPr lang="en-US"/>
              <a:t>Educational Opportunities</a:t>
            </a:r>
            <a:endParaRPr lang="en-US" dirty="0"/>
          </a:p>
        </p:txBody>
      </p:sp>
      <p:pic>
        <p:nvPicPr>
          <p:cNvPr id="9218" name="Picture 2" descr="EdX - FrostClick.com | The Best Free Downloads Online">
            <a:extLst>
              <a:ext uri="{FF2B5EF4-FFF2-40B4-BE49-F238E27FC236}">
                <a16:creationId xmlns:a16="http://schemas.microsoft.com/office/drawing/2014/main" id="{D4A3E633-7C3D-4019-92C2-4B246BD448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3924" y="1428750"/>
            <a:ext cx="2257425" cy="10668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D5746E25-53C6-4A70-BDF9-9D96CE53B6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29625" y="1428843"/>
            <a:ext cx="2340768" cy="78705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7FDD92F-8E2D-473C-A6BA-255FB8782874}"/>
              </a:ext>
            </a:extLst>
          </p:cNvPr>
          <p:cNvSpPr txBox="1"/>
          <p:nvPr/>
        </p:nvSpPr>
        <p:spPr>
          <a:xfrm>
            <a:off x="2833687" y="2744154"/>
            <a:ext cx="6524625" cy="369332"/>
          </a:xfrm>
          <a:prstGeom prst="rect">
            <a:avLst/>
          </a:prstGeom>
          <a:noFill/>
        </p:spPr>
        <p:txBody>
          <a:bodyPr wrap="square">
            <a:spAutoFit/>
          </a:bodyPr>
          <a:lstStyle/>
          <a:p>
            <a:r>
              <a:rPr lang="en-US" sz="1800" b="1" i="0" dirty="0">
                <a:solidFill>
                  <a:srgbClr val="172B4D"/>
                </a:solidFill>
                <a:effectLst/>
                <a:latin typeface="-apple-system"/>
              </a:rPr>
              <a:t>LFX 170 Blockchain Understanding its Uses and Implication </a:t>
            </a:r>
            <a:r>
              <a:rPr lang="en-US" sz="1800" b="1" i="0" dirty="0">
                <a:solidFill>
                  <a:srgbClr val="172B4D"/>
                </a:solidFill>
                <a:effectLst/>
                <a:latin typeface="-apple-system"/>
                <a:hlinkClick r:id="rId5"/>
              </a:rPr>
              <a:t>LINK </a:t>
            </a:r>
            <a:endParaRPr lang="en-US" dirty="0"/>
          </a:p>
        </p:txBody>
      </p:sp>
      <p:sp>
        <p:nvSpPr>
          <p:cNvPr id="11" name="TextBox 10">
            <a:extLst>
              <a:ext uri="{FF2B5EF4-FFF2-40B4-BE49-F238E27FC236}">
                <a16:creationId xmlns:a16="http://schemas.microsoft.com/office/drawing/2014/main" id="{939585EB-6065-4EB4-98B9-75B5493A8B9E}"/>
              </a:ext>
            </a:extLst>
          </p:cNvPr>
          <p:cNvSpPr txBox="1"/>
          <p:nvPr/>
        </p:nvSpPr>
        <p:spPr>
          <a:xfrm>
            <a:off x="3048000" y="3132472"/>
            <a:ext cx="6096000" cy="369332"/>
          </a:xfrm>
          <a:prstGeom prst="rect">
            <a:avLst/>
          </a:prstGeom>
          <a:noFill/>
        </p:spPr>
        <p:txBody>
          <a:bodyPr wrap="square">
            <a:spAutoFit/>
          </a:bodyPr>
          <a:lstStyle/>
          <a:p>
            <a:pPr lvl="1" algn="l"/>
            <a:r>
              <a:rPr lang="en-US" sz="1800" b="1" i="0" dirty="0">
                <a:solidFill>
                  <a:srgbClr val="172B4D"/>
                </a:solidFill>
                <a:effectLst/>
                <a:latin typeface="-apple-system"/>
              </a:rPr>
              <a:t>LFX171 Hyperledger Technologies for Business </a:t>
            </a:r>
            <a:r>
              <a:rPr lang="en-US" sz="1800" b="1" i="0" dirty="0">
                <a:solidFill>
                  <a:srgbClr val="172B4D"/>
                </a:solidFill>
                <a:effectLst/>
                <a:latin typeface="-apple-system"/>
                <a:hlinkClick r:id="rId6"/>
              </a:rPr>
              <a:t>LINK</a:t>
            </a:r>
            <a:r>
              <a:rPr lang="en-US" sz="1800" b="1" i="0" dirty="0">
                <a:solidFill>
                  <a:srgbClr val="172B4D"/>
                </a:solidFill>
                <a:effectLst/>
                <a:latin typeface="-apple-system"/>
              </a:rPr>
              <a:t>  </a:t>
            </a:r>
          </a:p>
        </p:txBody>
      </p:sp>
      <p:sp>
        <p:nvSpPr>
          <p:cNvPr id="13" name="TextBox 12">
            <a:extLst>
              <a:ext uri="{FF2B5EF4-FFF2-40B4-BE49-F238E27FC236}">
                <a16:creationId xmlns:a16="http://schemas.microsoft.com/office/drawing/2014/main" id="{F25AC091-455B-4D19-BA48-D91FE5FD8DAF}"/>
              </a:ext>
            </a:extLst>
          </p:cNvPr>
          <p:cNvSpPr txBox="1"/>
          <p:nvPr/>
        </p:nvSpPr>
        <p:spPr>
          <a:xfrm>
            <a:off x="1752599" y="4272768"/>
            <a:ext cx="8686800" cy="369332"/>
          </a:xfrm>
          <a:prstGeom prst="rect">
            <a:avLst/>
          </a:prstGeom>
          <a:noFill/>
        </p:spPr>
        <p:txBody>
          <a:bodyPr wrap="square">
            <a:spAutoFit/>
          </a:bodyPr>
          <a:lstStyle/>
          <a:p>
            <a:pPr lvl="1" algn="l"/>
            <a:r>
              <a:rPr lang="en-US" sz="1800" b="1" i="0" dirty="0">
                <a:solidFill>
                  <a:srgbClr val="172B4D"/>
                </a:solidFill>
                <a:effectLst/>
                <a:latin typeface="-apple-system"/>
              </a:rPr>
              <a:t>LFS 172 Hyperledger Sovereign Identity Blockchain Solutions  ( Indy Aries Ursa) </a:t>
            </a:r>
            <a:r>
              <a:rPr lang="en-US" sz="1800" b="1" i="0" dirty="0">
                <a:solidFill>
                  <a:srgbClr val="172B4D"/>
                </a:solidFill>
                <a:effectLst/>
                <a:latin typeface="-apple-system"/>
                <a:hlinkClick r:id="rId7"/>
              </a:rPr>
              <a:t>LINK</a:t>
            </a:r>
            <a:endParaRPr lang="en-US" sz="1800" b="1" i="0" dirty="0">
              <a:solidFill>
                <a:srgbClr val="172B4D"/>
              </a:solidFill>
              <a:effectLst/>
              <a:latin typeface="-apple-system"/>
            </a:endParaRPr>
          </a:p>
        </p:txBody>
      </p:sp>
      <p:sp>
        <p:nvSpPr>
          <p:cNvPr id="15" name="TextBox 14">
            <a:extLst>
              <a:ext uri="{FF2B5EF4-FFF2-40B4-BE49-F238E27FC236}">
                <a16:creationId xmlns:a16="http://schemas.microsoft.com/office/drawing/2014/main" id="{C923A184-57B4-4CDC-BCE3-019613405DBF}"/>
              </a:ext>
            </a:extLst>
          </p:cNvPr>
          <p:cNvSpPr txBox="1"/>
          <p:nvPr/>
        </p:nvSpPr>
        <p:spPr>
          <a:xfrm>
            <a:off x="2833687" y="4635936"/>
            <a:ext cx="7696200" cy="369332"/>
          </a:xfrm>
          <a:prstGeom prst="rect">
            <a:avLst/>
          </a:prstGeom>
          <a:noFill/>
        </p:spPr>
        <p:txBody>
          <a:bodyPr wrap="square">
            <a:spAutoFit/>
          </a:bodyPr>
          <a:lstStyle/>
          <a:p>
            <a:pPr lvl="1" algn="l"/>
            <a:r>
              <a:rPr lang="en-US" sz="1800" b="1" i="0" dirty="0">
                <a:solidFill>
                  <a:srgbClr val="172B4D"/>
                </a:solidFill>
                <a:effectLst/>
                <a:latin typeface="-apple-system"/>
              </a:rPr>
              <a:t>LFS173  Becoming A Hyperledger Aries Developer </a:t>
            </a:r>
            <a:r>
              <a:rPr lang="en-US" sz="1800" b="1" i="0" dirty="0">
                <a:solidFill>
                  <a:srgbClr val="172B4D"/>
                </a:solidFill>
                <a:effectLst/>
                <a:latin typeface="-apple-system"/>
                <a:hlinkClick r:id="rId8"/>
              </a:rPr>
              <a:t>LINK</a:t>
            </a:r>
            <a:endParaRPr lang="en-US" sz="1800" b="1" i="0" dirty="0">
              <a:solidFill>
                <a:srgbClr val="172B4D"/>
              </a:solidFill>
              <a:effectLst/>
              <a:latin typeface="-apple-system"/>
            </a:endParaRPr>
          </a:p>
        </p:txBody>
      </p:sp>
      <p:sp>
        <p:nvSpPr>
          <p:cNvPr id="17" name="TextBox 16">
            <a:extLst>
              <a:ext uri="{FF2B5EF4-FFF2-40B4-BE49-F238E27FC236}">
                <a16:creationId xmlns:a16="http://schemas.microsoft.com/office/drawing/2014/main" id="{E566ED86-E3C0-4705-BD1C-D3821897F587}"/>
              </a:ext>
            </a:extLst>
          </p:cNvPr>
          <p:cNvSpPr txBox="1"/>
          <p:nvPr/>
        </p:nvSpPr>
        <p:spPr>
          <a:xfrm>
            <a:off x="2690959" y="4969789"/>
            <a:ext cx="7076780" cy="369332"/>
          </a:xfrm>
          <a:prstGeom prst="rect">
            <a:avLst/>
          </a:prstGeom>
          <a:noFill/>
        </p:spPr>
        <p:txBody>
          <a:bodyPr wrap="square">
            <a:spAutoFit/>
          </a:bodyPr>
          <a:lstStyle/>
          <a:p>
            <a:pPr lvl="1" algn="l"/>
            <a:r>
              <a:rPr lang="en-US" sz="1800" b="1" i="0" dirty="0">
                <a:solidFill>
                  <a:srgbClr val="172B4D"/>
                </a:solidFill>
                <a:effectLst/>
                <a:latin typeface="-apple-system"/>
              </a:rPr>
              <a:t>LFS 174  Hyperledger Sawtooth Application  Developer </a:t>
            </a:r>
            <a:r>
              <a:rPr lang="en-US" sz="1800" b="1" i="0" dirty="0">
                <a:solidFill>
                  <a:srgbClr val="172B4D"/>
                </a:solidFill>
                <a:effectLst/>
                <a:latin typeface="-apple-system"/>
                <a:hlinkClick r:id="rId9"/>
              </a:rPr>
              <a:t>LINK</a:t>
            </a:r>
            <a:endParaRPr lang="en-US" sz="1800" b="1" i="0" dirty="0">
              <a:solidFill>
                <a:srgbClr val="172B4D"/>
              </a:solidFill>
              <a:effectLst/>
              <a:latin typeface="-apple-system"/>
            </a:endParaRPr>
          </a:p>
        </p:txBody>
      </p:sp>
      <p:sp>
        <p:nvSpPr>
          <p:cNvPr id="19" name="TextBox 18">
            <a:extLst>
              <a:ext uri="{FF2B5EF4-FFF2-40B4-BE49-F238E27FC236}">
                <a16:creationId xmlns:a16="http://schemas.microsoft.com/office/drawing/2014/main" id="{E7B3309D-44F7-4229-9FDD-EA3C85275AF7}"/>
              </a:ext>
            </a:extLst>
          </p:cNvPr>
          <p:cNvSpPr txBox="1"/>
          <p:nvPr/>
        </p:nvSpPr>
        <p:spPr>
          <a:xfrm>
            <a:off x="3114675" y="3561443"/>
            <a:ext cx="5476875" cy="646331"/>
          </a:xfrm>
          <a:prstGeom prst="rect">
            <a:avLst/>
          </a:prstGeom>
          <a:noFill/>
        </p:spPr>
        <p:txBody>
          <a:bodyPr wrap="square">
            <a:spAutoFit/>
          </a:bodyPr>
          <a:lstStyle/>
          <a:p>
            <a:pPr lvl="1" algn="l"/>
            <a:r>
              <a:rPr lang="en-US" sz="1800" b="1" i="0" dirty="0">
                <a:solidFill>
                  <a:srgbClr val="172B4D"/>
                </a:solidFill>
                <a:effectLst/>
                <a:latin typeface="-apple-system"/>
              </a:rPr>
              <a:t>LFS272 Hyperledger Fabric Administrator 2.2  </a:t>
            </a:r>
            <a:r>
              <a:rPr lang="en-US" sz="1800" b="1" i="0" dirty="0">
                <a:solidFill>
                  <a:srgbClr val="172B4D"/>
                </a:solidFill>
                <a:effectLst/>
                <a:latin typeface="-apple-system"/>
                <a:hlinkClick r:id="rId10"/>
              </a:rPr>
              <a:t>LINK</a:t>
            </a:r>
            <a:br>
              <a:rPr lang="en-US" sz="1800" b="1" i="0" dirty="0">
                <a:solidFill>
                  <a:srgbClr val="172B4D"/>
                </a:solidFill>
                <a:effectLst/>
                <a:latin typeface="-apple-system"/>
              </a:rPr>
            </a:br>
            <a:endParaRPr lang="en-US" dirty="0"/>
          </a:p>
        </p:txBody>
      </p:sp>
      <p:sp>
        <p:nvSpPr>
          <p:cNvPr id="21" name="TextBox 20">
            <a:extLst>
              <a:ext uri="{FF2B5EF4-FFF2-40B4-BE49-F238E27FC236}">
                <a16:creationId xmlns:a16="http://schemas.microsoft.com/office/drawing/2014/main" id="{56CBA5D2-A7AD-463F-8569-99CC48E5EAC4}"/>
              </a:ext>
            </a:extLst>
          </p:cNvPr>
          <p:cNvSpPr txBox="1"/>
          <p:nvPr/>
        </p:nvSpPr>
        <p:spPr>
          <a:xfrm>
            <a:off x="1666874" y="5334447"/>
            <a:ext cx="8772525" cy="369332"/>
          </a:xfrm>
          <a:prstGeom prst="rect">
            <a:avLst/>
          </a:prstGeom>
          <a:noFill/>
        </p:spPr>
        <p:txBody>
          <a:bodyPr wrap="square">
            <a:spAutoFit/>
          </a:bodyPr>
          <a:lstStyle/>
          <a:p>
            <a:pPr lvl="1" algn="l"/>
            <a:r>
              <a:rPr lang="en-US" sz="1800" b="1" i="0" dirty="0">
                <a:solidFill>
                  <a:srgbClr val="172B4D"/>
                </a:solidFill>
                <a:effectLst/>
                <a:latin typeface="-apple-system"/>
              </a:rPr>
              <a:t>LFS176x Hyperledger Besu Essentials: Creating a Private Blockchain Network </a:t>
            </a:r>
            <a:r>
              <a:rPr lang="en-US" sz="1800" b="1" i="0" dirty="0">
                <a:solidFill>
                  <a:srgbClr val="172B4D"/>
                </a:solidFill>
                <a:effectLst/>
                <a:latin typeface="-apple-system"/>
                <a:hlinkClick r:id="rId11"/>
              </a:rPr>
              <a:t>LINK</a:t>
            </a:r>
            <a:endParaRPr lang="en-US" sz="1800" b="1" i="0" dirty="0">
              <a:solidFill>
                <a:srgbClr val="172B4D"/>
              </a:solidFill>
              <a:effectLst/>
              <a:latin typeface="-apple-system"/>
            </a:endParaRPr>
          </a:p>
        </p:txBody>
      </p:sp>
      <p:sp>
        <p:nvSpPr>
          <p:cNvPr id="23" name="TextBox 22">
            <a:extLst>
              <a:ext uri="{FF2B5EF4-FFF2-40B4-BE49-F238E27FC236}">
                <a16:creationId xmlns:a16="http://schemas.microsoft.com/office/drawing/2014/main" id="{3E975B95-833E-45A0-B6CE-F121EC22769D}"/>
              </a:ext>
            </a:extLst>
          </p:cNvPr>
          <p:cNvSpPr txBox="1"/>
          <p:nvPr/>
        </p:nvSpPr>
        <p:spPr>
          <a:xfrm>
            <a:off x="3262312" y="3658294"/>
            <a:ext cx="6096000" cy="646331"/>
          </a:xfrm>
          <a:prstGeom prst="rect">
            <a:avLst/>
          </a:prstGeom>
          <a:noFill/>
        </p:spPr>
        <p:txBody>
          <a:bodyPr wrap="square">
            <a:spAutoFit/>
          </a:bodyPr>
          <a:lstStyle/>
          <a:p>
            <a:pPr lvl="1" algn="l"/>
            <a:r>
              <a:rPr lang="en-US" sz="1800" b="1" i="0" dirty="0">
                <a:solidFill>
                  <a:srgbClr val="172B4D"/>
                </a:solidFill>
                <a:effectLst/>
                <a:latin typeface="-apple-system"/>
              </a:rPr>
              <a:t> </a:t>
            </a:r>
          </a:p>
          <a:p>
            <a:pPr lvl="1" algn="l"/>
            <a:r>
              <a:rPr lang="en-US" b="1" dirty="0">
                <a:solidFill>
                  <a:srgbClr val="172B4D"/>
                </a:solidFill>
                <a:latin typeface="-apple-system"/>
              </a:rPr>
              <a:t>L</a:t>
            </a:r>
            <a:r>
              <a:rPr lang="en-US" sz="1800" b="1" i="0" dirty="0">
                <a:solidFill>
                  <a:srgbClr val="172B4D"/>
                </a:solidFill>
                <a:effectLst/>
                <a:latin typeface="-apple-system"/>
              </a:rPr>
              <a:t>FD272  Hyperledger Fabric Developer 2.2 </a:t>
            </a:r>
            <a:r>
              <a:rPr lang="en-US" sz="1800" b="1" i="0" dirty="0">
                <a:solidFill>
                  <a:srgbClr val="172B4D"/>
                </a:solidFill>
                <a:effectLst/>
                <a:latin typeface="-apple-system"/>
                <a:hlinkClick r:id="rId12"/>
              </a:rPr>
              <a:t>LINK</a:t>
            </a:r>
            <a:endParaRPr lang="en-US" dirty="0"/>
          </a:p>
        </p:txBody>
      </p:sp>
    </p:spTree>
    <p:extLst>
      <p:ext uri="{BB962C8B-B14F-4D97-AF65-F5344CB8AC3E}">
        <p14:creationId xmlns:p14="http://schemas.microsoft.com/office/powerpoint/2010/main" val="4055724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19" grpId="0"/>
      <p:bldP spid="21" grpId="0"/>
      <p:bldP spid="2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4BD9C15-E57A-4EEA-8498-E42724832EC9}"/>
              </a:ext>
            </a:extLst>
          </p:cNvPr>
          <p:cNvSpPr>
            <a:spLocks noGrp="1"/>
          </p:cNvSpPr>
          <p:nvPr>
            <p:ph type="ftr" sz="quarter" idx="11"/>
          </p:nvPr>
        </p:nvSpPr>
        <p:spPr/>
        <p:txBody>
          <a:bodyPr/>
          <a:lstStyle/>
          <a:p>
            <a:r>
              <a:rPr lang="en-US"/>
              <a:t>www.bcemploy.com</a:t>
            </a:r>
          </a:p>
        </p:txBody>
      </p:sp>
      <p:pic>
        <p:nvPicPr>
          <p:cNvPr id="3" name="Picture 2">
            <a:extLst>
              <a:ext uri="{FF2B5EF4-FFF2-40B4-BE49-F238E27FC236}">
                <a16:creationId xmlns:a16="http://schemas.microsoft.com/office/drawing/2014/main" id="{9DF6303F-A603-4568-9C1F-A7280760F5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48606"/>
            <a:ext cx="12192000" cy="704388"/>
          </a:xfrm>
          <a:prstGeom prst="rect">
            <a:avLst/>
          </a:prstGeom>
        </p:spPr>
      </p:pic>
      <p:sp>
        <p:nvSpPr>
          <p:cNvPr id="5" name="TextBox 4">
            <a:extLst>
              <a:ext uri="{FF2B5EF4-FFF2-40B4-BE49-F238E27FC236}">
                <a16:creationId xmlns:a16="http://schemas.microsoft.com/office/drawing/2014/main" id="{B0C6CEF3-FC1B-43E7-828C-6E85DBD32E99}"/>
              </a:ext>
            </a:extLst>
          </p:cNvPr>
          <p:cNvSpPr txBox="1"/>
          <p:nvPr/>
        </p:nvSpPr>
        <p:spPr>
          <a:xfrm>
            <a:off x="3643313" y="858846"/>
            <a:ext cx="6096000" cy="369332"/>
          </a:xfrm>
          <a:prstGeom prst="rect">
            <a:avLst/>
          </a:prstGeom>
          <a:noFill/>
        </p:spPr>
        <p:txBody>
          <a:bodyPr wrap="square">
            <a:spAutoFit/>
          </a:bodyPr>
          <a:lstStyle/>
          <a:p>
            <a:r>
              <a:rPr lang="en-US" sz="1800" b="1" i="0" dirty="0">
                <a:solidFill>
                  <a:srgbClr val="444444"/>
                </a:solidFill>
                <a:effectLst/>
                <a:latin typeface="-apple-system"/>
              </a:rPr>
              <a:t>CONSENSYS ACADEMY  Basics for Developers</a:t>
            </a:r>
            <a:endParaRPr lang="en-US" dirty="0"/>
          </a:p>
        </p:txBody>
      </p:sp>
      <p:pic>
        <p:nvPicPr>
          <p:cNvPr id="10242" name="Picture 2">
            <a:extLst>
              <a:ext uri="{FF2B5EF4-FFF2-40B4-BE49-F238E27FC236}">
                <a16:creationId xmlns:a16="http://schemas.microsoft.com/office/drawing/2014/main" id="{8A3085CC-4F0A-4549-8554-752E6764DC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94230" y="1471520"/>
            <a:ext cx="1743074" cy="116204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a:extLst>
              <a:ext uri="{FF2B5EF4-FFF2-40B4-BE49-F238E27FC236}">
                <a16:creationId xmlns:a16="http://schemas.microsoft.com/office/drawing/2014/main" id="{5EC89DED-428F-4049-AB02-3EF28D13E8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76701" y="1471519"/>
            <a:ext cx="1743074" cy="1162049"/>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a:extLst>
              <a:ext uri="{FF2B5EF4-FFF2-40B4-BE49-F238E27FC236}">
                <a16:creationId xmlns:a16="http://schemas.microsoft.com/office/drawing/2014/main" id="{30B5F927-E3A9-4FE8-9AF7-A78AA119FC9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4230" y="2924174"/>
            <a:ext cx="1743074" cy="1162049"/>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a:extLst>
              <a:ext uri="{FF2B5EF4-FFF2-40B4-BE49-F238E27FC236}">
                <a16:creationId xmlns:a16="http://schemas.microsoft.com/office/drawing/2014/main" id="{C7D87834-BCA3-4DB2-AA4A-9F4CDAFFCF7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76701" y="2906430"/>
            <a:ext cx="1743074" cy="1162049"/>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a:extLst>
              <a:ext uri="{FF2B5EF4-FFF2-40B4-BE49-F238E27FC236}">
                <a16:creationId xmlns:a16="http://schemas.microsoft.com/office/drawing/2014/main" id="{5A842D51-39C9-4A29-990E-44D0F9A216C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4230" y="4313331"/>
            <a:ext cx="1743074" cy="1162049"/>
          </a:xfrm>
          <a:prstGeom prst="rect">
            <a:avLst/>
          </a:prstGeom>
          <a:noFill/>
          <a:extLst>
            <a:ext uri="{909E8E84-426E-40DD-AFC4-6F175D3DCCD1}">
              <a14:hiddenFill xmlns:a14="http://schemas.microsoft.com/office/drawing/2010/main">
                <a:solidFill>
                  <a:srgbClr val="FFFFFF"/>
                </a:solidFill>
              </a14:hiddenFill>
            </a:ext>
          </a:extLst>
        </p:spPr>
      </p:pic>
      <p:pic>
        <p:nvPicPr>
          <p:cNvPr id="10252" name="Picture 12">
            <a:extLst>
              <a:ext uri="{FF2B5EF4-FFF2-40B4-BE49-F238E27FC236}">
                <a16:creationId xmlns:a16="http://schemas.microsoft.com/office/drawing/2014/main" id="{E3A58E3E-1F0E-41D4-A86C-24D7361E3F9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88640" y="4313331"/>
            <a:ext cx="1775279" cy="1244880"/>
          </a:xfrm>
          <a:prstGeom prst="rect">
            <a:avLst/>
          </a:prstGeom>
          <a:noFill/>
          <a:extLst>
            <a:ext uri="{909E8E84-426E-40DD-AFC4-6F175D3DCCD1}">
              <a14:hiddenFill xmlns:a14="http://schemas.microsoft.com/office/drawing/2010/main">
                <a:solidFill>
                  <a:srgbClr val="FFFFFF"/>
                </a:solidFill>
              </a14:hiddenFill>
            </a:ext>
          </a:extLst>
        </p:spPr>
      </p:pic>
      <p:pic>
        <p:nvPicPr>
          <p:cNvPr id="10254" name="Picture 14">
            <a:extLst>
              <a:ext uri="{FF2B5EF4-FFF2-40B4-BE49-F238E27FC236}">
                <a16:creationId xmlns:a16="http://schemas.microsoft.com/office/drawing/2014/main" id="{E1C93BEE-0ECA-4B07-B2D4-2F67756D19B4}"/>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71111" y="1465831"/>
            <a:ext cx="1879877" cy="1156361"/>
          </a:xfrm>
          <a:prstGeom prst="rect">
            <a:avLst/>
          </a:prstGeom>
          <a:noFill/>
          <a:extLst>
            <a:ext uri="{909E8E84-426E-40DD-AFC4-6F175D3DCCD1}">
              <a14:hiddenFill xmlns:a14="http://schemas.microsoft.com/office/drawing/2010/main">
                <a:solidFill>
                  <a:srgbClr val="FFFFFF"/>
                </a:solidFill>
              </a14:hiddenFill>
            </a:ext>
          </a:extLst>
        </p:spPr>
      </p:pic>
      <p:pic>
        <p:nvPicPr>
          <p:cNvPr id="10256" name="Picture 16">
            <a:extLst>
              <a:ext uri="{FF2B5EF4-FFF2-40B4-BE49-F238E27FC236}">
                <a16:creationId xmlns:a16="http://schemas.microsoft.com/office/drawing/2014/main" id="{819E3DBB-6657-40B4-836C-90150B179B7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71111" y="2896781"/>
            <a:ext cx="1876332" cy="1171698"/>
          </a:xfrm>
          <a:prstGeom prst="rect">
            <a:avLst/>
          </a:prstGeom>
          <a:noFill/>
          <a:extLst>
            <a:ext uri="{909E8E84-426E-40DD-AFC4-6F175D3DCCD1}">
              <a14:hiddenFill xmlns:a14="http://schemas.microsoft.com/office/drawing/2010/main">
                <a:solidFill>
                  <a:srgbClr val="FFFFFF"/>
                </a:solidFill>
              </a14:hiddenFill>
            </a:ext>
          </a:extLst>
        </p:spPr>
      </p:pic>
      <p:pic>
        <p:nvPicPr>
          <p:cNvPr id="10258" name="Picture 18">
            <a:extLst>
              <a:ext uri="{FF2B5EF4-FFF2-40B4-BE49-F238E27FC236}">
                <a16:creationId xmlns:a16="http://schemas.microsoft.com/office/drawing/2014/main" id="{90F3545C-DC22-4773-BE11-DA53617ECEC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15255" y="4318480"/>
            <a:ext cx="1876332" cy="1253019"/>
          </a:xfrm>
          <a:prstGeom prst="rect">
            <a:avLst/>
          </a:prstGeom>
          <a:noFill/>
          <a:extLst>
            <a:ext uri="{909E8E84-426E-40DD-AFC4-6F175D3DCCD1}">
              <a14:hiddenFill xmlns:a14="http://schemas.microsoft.com/office/drawing/2010/main">
                <a:solidFill>
                  <a:srgbClr val="FFFFFF"/>
                </a:solidFill>
              </a14:hiddenFill>
            </a:ext>
          </a:extLst>
        </p:spPr>
      </p:pic>
      <p:pic>
        <p:nvPicPr>
          <p:cNvPr id="10260" name="Picture 20">
            <a:extLst>
              <a:ext uri="{FF2B5EF4-FFF2-40B4-BE49-F238E27FC236}">
                <a16:creationId xmlns:a16="http://schemas.microsoft.com/office/drawing/2014/main" id="{915AA599-AA6E-47FE-9AD4-AFFCE857155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102324" y="1465831"/>
            <a:ext cx="1879878" cy="1156361"/>
          </a:xfrm>
          <a:prstGeom prst="rect">
            <a:avLst/>
          </a:prstGeom>
          <a:noFill/>
          <a:extLst>
            <a:ext uri="{909E8E84-426E-40DD-AFC4-6F175D3DCCD1}">
              <a14:hiddenFill xmlns:a14="http://schemas.microsoft.com/office/drawing/2010/main">
                <a:solidFill>
                  <a:srgbClr val="FFFFFF"/>
                </a:solidFill>
              </a14:hiddenFill>
            </a:ext>
          </a:extLst>
        </p:spPr>
      </p:pic>
      <p:pic>
        <p:nvPicPr>
          <p:cNvPr id="10262" name="Picture 22">
            <a:extLst>
              <a:ext uri="{FF2B5EF4-FFF2-40B4-BE49-F238E27FC236}">
                <a16:creationId xmlns:a16="http://schemas.microsoft.com/office/drawing/2014/main" id="{3BA4C4BE-98BA-43DC-A237-8EC7D192E3C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098779" y="2924174"/>
            <a:ext cx="1883423" cy="1153953"/>
          </a:xfrm>
          <a:prstGeom prst="rect">
            <a:avLst/>
          </a:prstGeom>
          <a:noFill/>
          <a:extLst>
            <a:ext uri="{909E8E84-426E-40DD-AFC4-6F175D3DCCD1}">
              <a14:hiddenFill xmlns:a14="http://schemas.microsoft.com/office/drawing/2010/main">
                <a:solidFill>
                  <a:srgbClr val="FFFFFF"/>
                </a:solidFill>
              </a14:hiddenFill>
            </a:ext>
          </a:extLst>
        </p:spPr>
      </p:pic>
      <p:pic>
        <p:nvPicPr>
          <p:cNvPr id="10264" name="Picture 24">
            <a:extLst>
              <a:ext uri="{FF2B5EF4-FFF2-40B4-BE49-F238E27FC236}">
                <a16:creationId xmlns:a16="http://schemas.microsoft.com/office/drawing/2014/main" id="{8F80E7A9-2622-44FA-85ED-41EDAFBDB10C}"/>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042923" y="4305193"/>
            <a:ext cx="1883423" cy="1253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249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4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25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25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25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26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26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2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6095834"/>
            <a:ext cx="12192000" cy="704388"/>
          </a:xfrm>
          <a:prstGeom prst="rect">
            <a:avLst/>
          </a:prstGeom>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5245278" y="6448028"/>
            <a:ext cx="6099048" cy="365125"/>
          </a:xfrm>
        </p:spPr>
        <p:txBody>
          <a:bodyPr/>
          <a:lstStyle/>
          <a:p>
            <a:r>
              <a:rPr lang="en-US" dirty="0"/>
              <a:t>www.bcemploy.com</a:t>
            </a:r>
          </a:p>
        </p:txBody>
      </p:sp>
      <p:sp>
        <p:nvSpPr>
          <p:cNvPr id="5" name="Title 1">
            <a:extLst>
              <a:ext uri="{FF2B5EF4-FFF2-40B4-BE49-F238E27FC236}">
                <a16:creationId xmlns:a16="http://schemas.microsoft.com/office/drawing/2014/main" id="{63CF2267-EFDC-4AEE-B2C0-44E9DDA947ED}"/>
              </a:ext>
            </a:extLst>
          </p:cNvPr>
          <p:cNvSpPr txBox="1">
            <a:spLocks/>
          </p:cNvSpPr>
          <p:nvPr/>
        </p:nvSpPr>
        <p:spPr>
          <a:xfrm>
            <a:off x="3989199" y="2875413"/>
            <a:ext cx="4572001" cy="1345115"/>
          </a:xfrm>
          <a:prstGeom prst="rect">
            <a:avLst/>
          </a:prstGeom>
        </p:spPr>
        <p:txBody>
          <a:bodyPr>
            <a:normAutofit/>
          </a:bodyPr>
          <a:lst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a:lstStyle>
          <a:p>
            <a:r>
              <a:rPr lang="en-US" dirty="0"/>
              <a:t>Meetup Schedule </a:t>
            </a:r>
          </a:p>
        </p:txBody>
      </p:sp>
      <p:pic>
        <p:nvPicPr>
          <p:cNvPr id="10" name="Picture 9" descr="A picture containing indoor&#10;&#10;Description automatically generated">
            <a:extLst>
              <a:ext uri="{FF2B5EF4-FFF2-40B4-BE49-F238E27FC236}">
                <a16:creationId xmlns:a16="http://schemas.microsoft.com/office/drawing/2014/main" id="{3549DBA0-E6C6-499E-8B38-CCEE449664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9947" y="4898114"/>
            <a:ext cx="1813983" cy="1360488"/>
          </a:xfrm>
          <a:prstGeom prst="rect">
            <a:avLst/>
          </a:prstGeom>
        </p:spPr>
      </p:pic>
      <p:pic>
        <p:nvPicPr>
          <p:cNvPr id="14" name="Google Shape;777;p72">
            <a:extLst>
              <a:ext uri="{FF2B5EF4-FFF2-40B4-BE49-F238E27FC236}">
                <a16:creationId xmlns:a16="http://schemas.microsoft.com/office/drawing/2014/main" id="{E39C3C9C-27D0-4154-B3AB-48F49DF34458}"/>
              </a:ext>
            </a:extLst>
          </p:cNvPr>
          <p:cNvPicPr preferRelativeResize="0"/>
          <p:nvPr/>
        </p:nvPicPr>
        <p:blipFill rotWithShape="1">
          <a:blip r:embed="rId5">
            <a:duotone>
              <a:schemeClr val="accent4">
                <a:shade val="45000"/>
                <a:satMod val="135000"/>
              </a:schemeClr>
              <a:prstClr val="white"/>
            </a:duotone>
            <a:extLst>
              <a:ext uri="{BEBA8EAE-BF5A-486C-A8C5-ECC9F3942E4B}">
                <a14:imgProps xmlns:a14="http://schemas.microsoft.com/office/drawing/2010/main">
                  <a14:imgLayer r:embed="rId6">
                    <a14:imgEffect>
                      <a14:colorTemperature colorTemp="7460"/>
                    </a14:imgEffect>
                    <a14:imgEffect>
                      <a14:saturation sat="66000"/>
                    </a14:imgEffect>
                  </a14:imgLayer>
                </a14:imgProps>
              </a:ext>
              <a:ext uri="{28A0092B-C50C-407E-A947-70E740481C1C}">
                <a14:useLocalDpi xmlns:a14="http://schemas.microsoft.com/office/drawing/2010/main" val="0"/>
              </a:ext>
            </a:extLst>
          </a:blip>
          <a:srcRect t="30733"/>
          <a:stretch/>
        </p:blipFill>
        <p:spPr>
          <a:xfrm>
            <a:off x="4127144" y="759803"/>
            <a:ext cx="1845582" cy="2175497"/>
          </a:xfrm>
          <a:prstGeom prst="rect">
            <a:avLst/>
          </a:prstGeom>
          <a:noFill/>
          <a:ln>
            <a:noFill/>
          </a:ln>
        </p:spPr>
      </p:pic>
      <p:pic>
        <p:nvPicPr>
          <p:cNvPr id="15" name="Google Shape;777;p72">
            <a:extLst>
              <a:ext uri="{FF2B5EF4-FFF2-40B4-BE49-F238E27FC236}">
                <a16:creationId xmlns:a16="http://schemas.microsoft.com/office/drawing/2014/main" id="{43AF595F-B7A2-437B-B68F-381DFB0CFA53}"/>
              </a:ext>
            </a:extLst>
          </p:cNvPr>
          <p:cNvPicPr preferRelativeResize="0"/>
          <p:nvPr/>
        </p:nvPicPr>
        <p:blipFill rotWithShape="1">
          <a:blip r:embed="rId7">
            <a:duotone>
              <a:prstClr val="black"/>
              <a:schemeClr val="accent2">
                <a:tint val="45000"/>
                <a:satMod val="400000"/>
              </a:schemeClr>
            </a:duotone>
            <a:extLst>
              <a:ext uri="{28A0092B-C50C-407E-A947-70E740481C1C}">
                <a14:useLocalDpi xmlns:a14="http://schemas.microsoft.com/office/drawing/2010/main" val="0"/>
              </a:ext>
            </a:extLst>
          </a:blip>
          <a:srcRect t="30733"/>
          <a:stretch/>
        </p:blipFill>
        <p:spPr>
          <a:xfrm>
            <a:off x="6531036" y="750562"/>
            <a:ext cx="1911110" cy="2184738"/>
          </a:xfrm>
          <a:prstGeom prst="rect">
            <a:avLst/>
          </a:prstGeom>
          <a:noFill/>
          <a:ln>
            <a:noFill/>
          </a:ln>
        </p:spPr>
      </p:pic>
      <p:pic>
        <p:nvPicPr>
          <p:cNvPr id="17" name="Google Shape;777;p72">
            <a:extLst>
              <a:ext uri="{FF2B5EF4-FFF2-40B4-BE49-F238E27FC236}">
                <a16:creationId xmlns:a16="http://schemas.microsoft.com/office/drawing/2014/main" id="{E5A43E09-88EE-4116-B1B4-D0725BAD7821}"/>
              </a:ext>
            </a:extLst>
          </p:cNvPr>
          <p:cNvPicPr preferRelativeResize="0"/>
          <p:nvPr/>
        </p:nvPicPr>
        <p:blipFill rotWithShape="1">
          <a:blip r:embed="rId7">
            <a:extLst>
              <a:ext uri="{28A0092B-C50C-407E-A947-70E740481C1C}">
                <a14:useLocalDpi xmlns:a14="http://schemas.microsoft.com/office/drawing/2010/main" val="0"/>
              </a:ext>
            </a:extLst>
          </a:blip>
          <a:srcRect t="30733"/>
          <a:stretch/>
        </p:blipFill>
        <p:spPr>
          <a:xfrm>
            <a:off x="8961847" y="777759"/>
            <a:ext cx="1775444" cy="2235139"/>
          </a:xfrm>
          <a:prstGeom prst="rect">
            <a:avLst/>
          </a:prstGeom>
          <a:noFill/>
          <a:ln>
            <a:noFill/>
          </a:ln>
        </p:spPr>
      </p:pic>
      <p:grpSp>
        <p:nvGrpSpPr>
          <p:cNvPr id="3" name="Group 2">
            <a:extLst>
              <a:ext uri="{FF2B5EF4-FFF2-40B4-BE49-F238E27FC236}">
                <a16:creationId xmlns:a16="http://schemas.microsoft.com/office/drawing/2014/main" id="{0773F603-BDA4-4BF2-8364-4AE268193ABD}"/>
              </a:ext>
            </a:extLst>
          </p:cNvPr>
          <p:cNvGrpSpPr/>
          <p:nvPr/>
        </p:nvGrpSpPr>
        <p:grpSpPr>
          <a:xfrm>
            <a:off x="1490703" y="750562"/>
            <a:ext cx="1985366" cy="2262336"/>
            <a:chOff x="2350881" y="750562"/>
            <a:chExt cx="1125188" cy="1896725"/>
          </a:xfrm>
        </p:grpSpPr>
        <p:pic>
          <p:nvPicPr>
            <p:cNvPr id="16" name="Google Shape;777;p72">
              <a:extLst>
                <a:ext uri="{FF2B5EF4-FFF2-40B4-BE49-F238E27FC236}">
                  <a16:creationId xmlns:a16="http://schemas.microsoft.com/office/drawing/2014/main" id="{5944A19F-18F4-44F4-A461-B91AF98F1164}"/>
                </a:ext>
              </a:extLst>
            </p:cNvPr>
            <p:cNvPicPr preferRelativeResize="0"/>
            <p:nvPr/>
          </p:nvPicPr>
          <p:blipFill rotWithShape="1">
            <a:blip r:embed="rId8">
              <a:duotone>
                <a:schemeClr val="accent5">
                  <a:shade val="45000"/>
                  <a:satMod val="135000"/>
                </a:schemeClr>
                <a:prstClr val="white"/>
              </a:duotone>
              <a:extLst>
                <a:ext uri="{28A0092B-C50C-407E-A947-70E740481C1C}">
                  <a14:useLocalDpi xmlns:a14="http://schemas.microsoft.com/office/drawing/2010/main" val="0"/>
                </a:ext>
              </a:extLst>
            </a:blip>
            <a:srcRect t="30733"/>
            <a:stretch/>
          </p:blipFill>
          <p:spPr>
            <a:xfrm>
              <a:off x="2350881" y="750562"/>
              <a:ext cx="1125188" cy="1896725"/>
            </a:xfrm>
            <a:prstGeom prst="rect">
              <a:avLst/>
            </a:prstGeom>
            <a:noFill/>
            <a:ln>
              <a:noFill/>
            </a:ln>
          </p:spPr>
        </p:pic>
        <p:sp>
          <p:nvSpPr>
            <p:cNvPr id="20" name="TextBox 19">
              <a:extLst>
                <a:ext uri="{FF2B5EF4-FFF2-40B4-BE49-F238E27FC236}">
                  <a16:creationId xmlns:a16="http://schemas.microsoft.com/office/drawing/2014/main" id="{63F1A32D-AA14-4E5A-9303-8FA4582BD81C}"/>
                </a:ext>
              </a:extLst>
            </p:cNvPr>
            <p:cNvSpPr txBox="1"/>
            <p:nvPr/>
          </p:nvSpPr>
          <p:spPr>
            <a:xfrm>
              <a:off x="2408622" y="1617038"/>
              <a:ext cx="1000335" cy="901808"/>
            </a:xfrm>
            <a:prstGeom prst="rect">
              <a:avLst/>
            </a:prstGeom>
            <a:noFill/>
          </p:spPr>
          <p:txBody>
            <a:bodyPr wrap="square" rtlCol="0">
              <a:spAutoFit/>
            </a:bodyPr>
            <a:lstStyle/>
            <a:p>
              <a:pPr algn="ctr"/>
              <a:r>
                <a:rPr lang="en-US" sz="800" b="1" dirty="0">
                  <a:latin typeface="Arial" panose="020B0604020202020204" pitchFamily="34" charset="0"/>
                  <a:cs typeface="Arial" panose="020B0604020202020204" pitchFamily="34" charset="0"/>
                </a:rPr>
                <a:t>1</a:t>
              </a:r>
              <a:br>
                <a:rPr lang="en-US" sz="800" b="1" dirty="0">
                  <a:latin typeface="Arial" panose="020B0604020202020204" pitchFamily="34" charset="0"/>
                  <a:cs typeface="Arial" panose="020B0604020202020204" pitchFamily="34" charset="0"/>
                </a:rPr>
              </a:br>
              <a:r>
                <a:rPr lang="en-US" sz="1100" b="1" dirty="0">
                  <a:latin typeface="Arial" panose="020B0604020202020204" pitchFamily="34" charset="0"/>
                  <a:cs typeface="Arial" panose="020B0604020202020204" pitchFamily="34" charset="0"/>
                </a:rPr>
                <a:t>Denver Meetup 10/14/2021</a:t>
              </a:r>
            </a:p>
            <a:p>
              <a:pPr algn="ctr"/>
              <a:r>
                <a:rPr lang="en-US" sz="1050" dirty="0">
                  <a:latin typeface="Arial" panose="020B0604020202020204" pitchFamily="34" charset="0"/>
                  <a:cs typeface="Arial" panose="020B0604020202020204" pitchFamily="34" charset="0"/>
                </a:rPr>
                <a:t>What’s Happening in the Blockchain Career Department </a:t>
              </a:r>
            </a:p>
          </p:txBody>
        </p:sp>
      </p:grpSp>
      <p:sp>
        <p:nvSpPr>
          <p:cNvPr id="21" name="TextBox 20">
            <a:extLst>
              <a:ext uri="{FF2B5EF4-FFF2-40B4-BE49-F238E27FC236}">
                <a16:creationId xmlns:a16="http://schemas.microsoft.com/office/drawing/2014/main" id="{6DD3DC23-1BD6-40BF-8C44-D275714F5735}"/>
              </a:ext>
            </a:extLst>
          </p:cNvPr>
          <p:cNvSpPr txBox="1"/>
          <p:nvPr/>
        </p:nvSpPr>
        <p:spPr>
          <a:xfrm>
            <a:off x="4291376" y="1730869"/>
            <a:ext cx="1455563" cy="938719"/>
          </a:xfrm>
          <a:prstGeom prst="rect">
            <a:avLst/>
          </a:prstGeom>
          <a:noFill/>
        </p:spPr>
        <p:txBody>
          <a:bodyPr wrap="square" rtlCol="0">
            <a:spAutoFit/>
          </a:bodyPr>
          <a:lstStyle/>
          <a:p>
            <a:pPr algn="ctr"/>
            <a:r>
              <a:rPr lang="en-US" sz="1100" b="1" dirty="0">
                <a:latin typeface="Arial" panose="020B0604020202020204" pitchFamily="34" charset="0"/>
                <a:cs typeface="Arial" panose="020B0604020202020204" pitchFamily="34" charset="0"/>
              </a:rPr>
              <a:t>2</a:t>
            </a:r>
            <a:br>
              <a:rPr lang="en-US" sz="3200" dirty="0"/>
            </a:br>
            <a:r>
              <a:rPr lang="en-US" sz="1100" b="1" dirty="0">
                <a:latin typeface="Arial" panose="020B0604020202020204" pitchFamily="34" charset="0"/>
                <a:cs typeface="Arial" panose="020B0604020202020204" pitchFamily="34" charset="0"/>
              </a:rPr>
              <a:t>Boston Meetup</a:t>
            </a:r>
            <a:br>
              <a:rPr lang="en-US" sz="1100" b="1" dirty="0">
                <a:latin typeface="Arial" panose="020B0604020202020204" pitchFamily="34" charset="0"/>
                <a:cs typeface="Arial" panose="020B0604020202020204" pitchFamily="34" charset="0"/>
              </a:rPr>
            </a:br>
            <a:r>
              <a:rPr lang="en-US" sz="1100" b="1" dirty="0">
                <a:latin typeface="Arial" panose="020B0604020202020204" pitchFamily="34" charset="0"/>
                <a:cs typeface="Arial" panose="020B0604020202020204" pitchFamily="34" charset="0"/>
              </a:rPr>
              <a:t>11/4/2021</a:t>
            </a:r>
            <a:br>
              <a:rPr lang="en-US" sz="1100" b="1" dirty="0">
                <a:latin typeface="Arial" panose="020B0604020202020204" pitchFamily="34" charset="0"/>
                <a:cs typeface="Arial" panose="020B0604020202020204" pitchFamily="34" charset="0"/>
              </a:rPr>
            </a:br>
            <a:r>
              <a:rPr lang="en-US" sz="1050" dirty="0">
                <a:latin typeface="Arial" panose="020B0604020202020204" pitchFamily="34" charset="0"/>
                <a:cs typeface="Arial" panose="020B0604020202020204" pitchFamily="34" charset="0"/>
              </a:rPr>
              <a:t>Who is hiring for</a:t>
            </a:r>
            <a:r>
              <a:rPr lang="en-US" sz="1100" b="1" dirty="0">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Blockchain</a:t>
            </a:r>
            <a:r>
              <a:rPr lang="en-US" sz="1100" b="1" dirty="0">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Positions</a:t>
            </a:r>
            <a:endParaRPr lang="en-US" sz="3200" dirty="0"/>
          </a:p>
        </p:txBody>
      </p:sp>
      <p:sp>
        <p:nvSpPr>
          <p:cNvPr id="24" name="TextBox 23">
            <a:extLst>
              <a:ext uri="{FF2B5EF4-FFF2-40B4-BE49-F238E27FC236}">
                <a16:creationId xmlns:a16="http://schemas.microsoft.com/office/drawing/2014/main" id="{2B2B44EF-8F54-4464-B97B-9588EB8DCF1C}"/>
              </a:ext>
            </a:extLst>
          </p:cNvPr>
          <p:cNvSpPr txBox="1"/>
          <p:nvPr/>
        </p:nvSpPr>
        <p:spPr>
          <a:xfrm>
            <a:off x="6788066" y="1733021"/>
            <a:ext cx="1397049" cy="1115690"/>
          </a:xfrm>
          <a:prstGeom prst="rect">
            <a:avLst/>
          </a:prstGeom>
          <a:noFill/>
        </p:spPr>
        <p:txBody>
          <a:bodyPr wrap="square" rtlCol="0">
            <a:spAutoFit/>
          </a:bodyPr>
          <a:lstStyle/>
          <a:p>
            <a:pPr algn="ctr"/>
            <a:r>
              <a:rPr lang="en-US" sz="1050" b="1" dirty="0">
                <a:latin typeface="Arial" panose="020B0604020202020204" pitchFamily="34" charset="0"/>
                <a:cs typeface="Arial" panose="020B0604020202020204" pitchFamily="34" charset="0"/>
              </a:rPr>
              <a:t>3</a:t>
            </a:r>
            <a:br>
              <a:rPr lang="en-US" sz="800" b="1" dirty="0">
                <a:latin typeface="Arial" panose="020B0604020202020204" pitchFamily="34" charset="0"/>
                <a:cs typeface="Arial" panose="020B0604020202020204" pitchFamily="34" charset="0"/>
              </a:rPr>
            </a:br>
            <a:r>
              <a:rPr lang="en-US" sz="1000" b="1" dirty="0">
                <a:latin typeface="Arial" panose="020B0604020202020204" pitchFamily="34" charset="0"/>
                <a:cs typeface="Arial" panose="020B0604020202020204" pitchFamily="34" charset="0"/>
              </a:rPr>
              <a:t>Princeton  Meetup 11/18/2021</a:t>
            </a:r>
          </a:p>
          <a:p>
            <a:pPr algn="ctr"/>
            <a:r>
              <a:rPr lang="en-US" sz="900" dirty="0">
                <a:latin typeface="Arial" panose="020B0604020202020204" pitchFamily="34" charset="0"/>
                <a:cs typeface="Arial" panose="020B0604020202020204" pitchFamily="34" charset="0"/>
              </a:rPr>
              <a:t>Are you ready for What’s Happening in the Blockchain Career Department </a:t>
            </a:r>
          </a:p>
        </p:txBody>
      </p:sp>
      <p:sp>
        <p:nvSpPr>
          <p:cNvPr id="25" name="TextBox 24">
            <a:extLst>
              <a:ext uri="{FF2B5EF4-FFF2-40B4-BE49-F238E27FC236}">
                <a16:creationId xmlns:a16="http://schemas.microsoft.com/office/drawing/2014/main" id="{80113929-C67B-4DBB-9B53-D34681FB0065}"/>
              </a:ext>
            </a:extLst>
          </p:cNvPr>
          <p:cNvSpPr txBox="1"/>
          <p:nvPr/>
        </p:nvSpPr>
        <p:spPr>
          <a:xfrm>
            <a:off x="9255761" y="1842931"/>
            <a:ext cx="1187615" cy="892552"/>
          </a:xfrm>
          <a:prstGeom prst="rect">
            <a:avLst/>
          </a:prstGeom>
          <a:noFill/>
        </p:spPr>
        <p:txBody>
          <a:bodyPr wrap="square" rtlCol="0">
            <a:spAutoFit/>
          </a:bodyPr>
          <a:lstStyle/>
          <a:p>
            <a:pPr algn="ctr"/>
            <a:r>
              <a:rPr lang="en-US" sz="1200" b="1" dirty="0">
                <a:latin typeface="Arial" panose="020B0604020202020204" pitchFamily="34" charset="0"/>
                <a:cs typeface="Arial" panose="020B0604020202020204" pitchFamily="34" charset="0"/>
              </a:rPr>
              <a:t>4</a:t>
            </a:r>
            <a:br>
              <a:rPr lang="en-US" sz="1200" b="1" dirty="0">
                <a:latin typeface="Arial" panose="020B0604020202020204" pitchFamily="34" charset="0"/>
                <a:cs typeface="Arial" panose="020B0604020202020204" pitchFamily="34" charset="0"/>
              </a:rPr>
            </a:br>
            <a:r>
              <a:rPr lang="en-US" sz="1200" b="1" dirty="0">
                <a:latin typeface="Arial" panose="020B0604020202020204" pitchFamily="34" charset="0"/>
                <a:cs typeface="Arial" panose="020B0604020202020204" pitchFamily="34" charset="0"/>
              </a:rPr>
              <a:t>Hyperledger </a:t>
            </a:r>
            <a:br>
              <a:rPr lang="en-US" sz="1200" b="1" dirty="0">
                <a:latin typeface="Arial" panose="020B0604020202020204" pitchFamily="34" charset="0"/>
                <a:cs typeface="Arial" panose="020B0604020202020204" pitchFamily="34" charset="0"/>
              </a:rPr>
            </a:br>
            <a:r>
              <a:rPr lang="en-US" sz="1200" b="1" dirty="0">
                <a:latin typeface="Arial" panose="020B0604020202020204" pitchFamily="34" charset="0"/>
                <a:cs typeface="Arial" panose="020B0604020202020204" pitchFamily="34" charset="0"/>
              </a:rPr>
              <a:t>Career Fair</a:t>
            </a:r>
            <a:br>
              <a:rPr lang="en-US" sz="1200" b="1" dirty="0">
                <a:latin typeface="Arial" panose="020B0604020202020204" pitchFamily="34" charset="0"/>
                <a:cs typeface="Arial" panose="020B0604020202020204" pitchFamily="34" charset="0"/>
              </a:rPr>
            </a:br>
            <a:r>
              <a:rPr lang="en-US" sz="1600" b="1" dirty="0">
                <a:latin typeface="Arial" panose="020B0604020202020204" pitchFamily="34" charset="0"/>
                <a:cs typeface="Arial" panose="020B0604020202020204" pitchFamily="34" charset="0"/>
              </a:rPr>
              <a:t>12/2/2021</a:t>
            </a:r>
            <a:r>
              <a:rPr lang="en-US" sz="1100" dirty="0">
                <a:latin typeface="Arial" panose="020B0604020202020204" pitchFamily="34" charset="0"/>
                <a:cs typeface="Arial" panose="020B0604020202020204" pitchFamily="34" charset="0"/>
              </a:rPr>
              <a:t> </a:t>
            </a:r>
          </a:p>
        </p:txBody>
      </p:sp>
      <p:grpSp>
        <p:nvGrpSpPr>
          <p:cNvPr id="26" name="Group 25">
            <a:extLst>
              <a:ext uri="{FF2B5EF4-FFF2-40B4-BE49-F238E27FC236}">
                <a16:creationId xmlns:a16="http://schemas.microsoft.com/office/drawing/2014/main" id="{A4F1D289-551D-4CE7-B3D9-F56188719CF9}"/>
              </a:ext>
            </a:extLst>
          </p:cNvPr>
          <p:cNvGrpSpPr/>
          <p:nvPr/>
        </p:nvGrpSpPr>
        <p:grpSpPr>
          <a:xfrm>
            <a:off x="3556180" y="3519287"/>
            <a:ext cx="5005020" cy="838726"/>
            <a:chOff x="3631699" y="3423278"/>
            <a:chExt cx="5005020" cy="710110"/>
          </a:xfrm>
        </p:grpSpPr>
        <p:sp>
          <p:nvSpPr>
            <p:cNvPr id="6" name="Flowchart: Terminator 5">
              <a:extLst>
                <a:ext uri="{FF2B5EF4-FFF2-40B4-BE49-F238E27FC236}">
                  <a16:creationId xmlns:a16="http://schemas.microsoft.com/office/drawing/2014/main" id="{EBFEE8AF-D2BB-4157-BC21-1019C6723237}"/>
                </a:ext>
              </a:extLst>
            </p:cNvPr>
            <p:cNvSpPr/>
            <p:nvPr/>
          </p:nvSpPr>
          <p:spPr>
            <a:xfrm>
              <a:off x="3893270" y="3429000"/>
              <a:ext cx="4488729" cy="704388"/>
            </a:xfrm>
            <a:prstGeom prst="flowChartTerminator">
              <a:avLst/>
            </a:prstGeom>
            <a:gradFill flip="none" rotWithShape="1">
              <a:gsLst>
                <a:gs pos="0">
                  <a:schemeClr val="accent5">
                    <a:tint val="66000"/>
                    <a:satMod val="160000"/>
                  </a:schemeClr>
                </a:gs>
                <a:gs pos="50000">
                  <a:schemeClr val="accent5">
                    <a:tint val="44500"/>
                    <a:satMod val="160000"/>
                  </a:schemeClr>
                </a:gs>
                <a:gs pos="100000">
                  <a:schemeClr val="accent5">
                    <a:tint val="23500"/>
                    <a:satMod val="160000"/>
                  </a:schemeClr>
                </a:gs>
              </a:gsLst>
              <a:lin ang="16200000" scaled="1"/>
              <a:tileRect/>
            </a:gra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EC7B890D-E6C2-4D93-ADBD-C335F3F1B0A7}"/>
                </a:ext>
              </a:extLst>
            </p:cNvPr>
            <p:cNvSpPr txBox="1"/>
            <p:nvPr/>
          </p:nvSpPr>
          <p:spPr>
            <a:xfrm>
              <a:off x="3631699" y="3423278"/>
              <a:ext cx="5005020" cy="553998"/>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Denver Meetup 10/14/2021</a:t>
              </a:r>
            </a:p>
            <a:p>
              <a:pPr algn="ctr"/>
              <a:r>
                <a:rPr lang="en-US" sz="1400" dirty="0">
                  <a:latin typeface="Arial" panose="020B0604020202020204" pitchFamily="34" charset="0"/>
                  <a:cs typeface="Arial" panose="020B0604020202020204" pitchFamily="34" charset="0"/>
                </a:rPr>
                <a:t>What’s Happening in the Blockchain Career Department </a:t>
              </a:r>
            </a:p>
          </p:txBody>
        </p:sp>
      </p:grpSp>
      <p:pic>
        <p:nvPicPr>
          <p:cNvPr id="13" name="Picture 12">
            <a:extLst>
              <a:ext uri="{FF2B5EF4-FFF2-40B4-BE49-F238E27FC236}">
                <a16:creationId xmlns:a16="http://schemas.microsoft.com/office/drawing/2014/main" id="{922AA772-43CC-4FCF-A486-DBAB20668385}"/>
              </a:ext>
            </a:extLst>
          </p:cNvPr>
          <p:cNvPicPr>
            <a:picLocks noChangeAspect="1"/>
          </p:cNvPicPr>
          <p:nvPr/>
        </p:nvPicPr>
        <p:blipFill>
          <a:blip r:embed="rId9"/>
          <a:stretch>
            <a:fillRect/>
          </a:stretch>
        </p:blipFill>
        <p:spPr>
          <a:xfrm>
            <a:off x="7389837" y="5193961"/>
            <a:ext cx="1536779" cy="571529"/>
          </a:xfrm>
          <a:prstGeom prst="rect">
            <a:avLst/>
          </a:prstGeom>
        </p:spPr>
      </p:pic>
      <p:pic>
        <p:nvPicPr>
          <p:cNvPr id="22" name="Picture 21">
            <a:extLst>
              <a:ext uri="{FF2B5EF4-FFF2-40B4-BE49-F238E27FC236}">
                <a16:creationId xmlns:a16="http://schemas.microsoft.com/office/drawing/2014/main" id="{B1BB9ADD-224E-4A04-9960-DB118E08C45A}"/>
              </a:ext>
            </a:extLst>
          </p:cNvPr>
          <p:cNvPicPr>
            <a:picLocks noChangeAspect="1"/>
          </p:cNvPicPr>
          <p:nvPr/>
        </p:nvPicPr>
        <p:blipFill>
          <a:blip r:embed="rId10"/>
          <a:stretch>
            <a:fillRect/>
          </a:stretch>
        </p:blipFill>
        <p:spPr>
          <a:xfrm>
            <a:off x="9368863" y="5060882"/>
            <a:ext cx="1720938" cy="1073205"/>
          </a:xfrm>
          <a:prstGeom prst="rect">
            <a:avLst/>
          </a:prstGeom>
        </p:spPr>
      </p:pic>
      <p:pic>
        <p:nvPicPr>
          <p:cNvPr id="1028" name="Picture 4">
            <a:extLst>
              <a:ext uri="{FF2B5EF4-FFF2-40B4-BE49-F238E27FC236}">
                <a16:creationId xmlns:a16="http://schemas.microsoft.com/office/drawing/2014/main" id="{C112DB82-27CC-43EF-BC75-85A4E454875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93458" y="5243482"/>
            <a:ext cx="1725445" cy="472485"/>
          </a:xfrm>
          <a:prstGeom prst="rect">
            <a:avLst/>
          </a:prstGeom>
          <a:solidFill>
            <a:schemeClr val="accent2">
              <a:lumMod val="40000"/>
              <a:lumOff val="60000"/>
            </a:schemeClr>
          </a:solidFill>
        </p:spPr>
      </p:pic>
      <p:sp>
        <p:nvSpPr>
          <p:cNvPr id="23" name="TextBox 22">
            <a:extLst>
              <a:ext uri="{FF2B5EF4-FFF2-40B4-BE49-F238E27FC236}">
                <a16:creationId xmlns:a16="http://schemas.microsoft.com/office/drawing/2014/main" id="{3E37F113-1CC8-4A4C-BEB9-50EE6DF89373}"/>
              </a:ext>
            </a:extLst>
          </p:cNvPr>
          <p:cNvSpPr txBox="1"/>
          <p:nvPr/>
        </p:nvSpPr>
        <p:spPr>
          <a:xfrm>
            <a:off x="1630489" y="4628679"/>
            <a:ext cx="8931019" cy="400110"/>
          </a:xfrm>
          <a:prstGeom prst="rect">
            <a:avLst/>
          </a:prstGeom>
          <a:noFill/>
        </p:spPr>
        <p:txBody>
          <a:bodyPr wrap="square" rtlCol="0">
            <a:spAutoFit/>
          </a:bodyPr>
          <a:lstStyle/>
          <a:p>
            <a:r>
              <a:rPr lang="en-US" sz="2000" b="1" dirty="0"/>
              <a:t>John Carpenter Hosts Blockchain Hiring Experts for an engaging Q&amp;A</a:t>
            </a:r>
          </a:p>
        </p:txBody>
      </p:sp>
      <p:pic>
        <p:nvPicPr>
          <p:cNvPr id="2050" name="Picture 2" descr="ConsenSys Merges with Joint Venture Partner Fluidity - The ...">
            <a:extLst>
              <a:ext uri="{FF2B5EF4-FFF2-40B4-BE49-F238E27FC236}">
                <a16:creationId xmlns:a16="http://schemas.microsoft.com/office/drawing/2014/main" id="{4A41D1F6-8B50-48D1-9CA4-DEE9244B7BE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61790" y="5038653"/>
            <a:ext cx="1613329" cy="1038113"/>
          </a:xfrm>
          <a:prstGeom prst="rect">
            <a:avLst/>
          </a:prstGeom>
          <a:noFill/>
          <a:ln w="34925">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893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path" presetSubtype="0" accel="50000" decel="50000" fill="hold" nodeType="clickEffect">
                                  <p:stCondLst>
                                    <p:cond delay="0"/>
                                  </p:stCondLst>
                                  <p:childTnLst>
                                    <p:animMotion origin="layout" path="M 4.16667E-6 4.44444E-6 L 0.03997 0.06689 C 0.04895 0.08101 0.05403 0.10208 0.05403 0.12407 C 0.05403 0.14907 0.04895 0.16898 0.03997 0.1831 L 4.16667E-6 0.25 " pathEditMode="relative" rAng="0" ptsTypes="AAAAA">
                                      <p:cBhvr>
                                        <p:cTn id="6" dur="2000" fill="hold"/>
                                        <p:tgtEl>
                                          <p:spTgt spid="3"/>
                                        </p:tgtEl>
                                        <p:attrNameLst>
                                          <p:attrName>ppt_x</p:attrName>
                                          <p:attrName>ppt_y</p:attrName>
                                        </p:attrNameLst>
                                      </p:cBhvr>
                                      <p:rCtr x="2695" y="12500"/>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8F5F40DF-ACB0-4A5C-A10F-747FF4A5B7FA}"/>
              </a:ext>
            </a:extLst>
          </p:cNvPr>
          <p:cNvSpPr>
            <a:spLocks noGrp="1"/>
          </p:cNvSpPr>
          <p:nvPr>
            <p:ph type="ftr" sz="quarter" idx="11"/>
          </p:nvPr>
        </p:nvSpPr>
        <p:spPr>
          <a:xfrm>
            <a:off x="8283702" y="5962650"/>
            <a:ext cx="6099048" cy="365125"/>
          </a:xfrm>
        </p:spPr>
        <p:txBody>
          <a:bodyPr/>
          <a:lstStyle/>
          <a:p>
            <a:r>
              <a:rPr lang="en-US" dirty="0"/>
              <a:t>www.bcemploy.com</a:t>
            </a:r>
          </a:p>
        </p:txBody>
      </p:sp>
      <p:pic>
        <p:nvPicPr>
          <p:cNvPr id="4" name="Picture 3">
            <a:extLst>
              <a:ext uri="{FF2B5EF4-FFF2-40B4-BE49-F238E27FC236}">
                <a16:creationId xmlns:a16="http://schemas.microsoft.com/office/drawing/2014/main" id="{FA570824-DD99-4B02-B5DD-EF37ABC446C8}"/>
              </a:ext>
            </a:extLst>
          </p:cNvPr>
          <p:cNvPicPr>
            <a:picLocks noChangeAspect="1"/>
          </p:cNvPicPr>
          <p:nvPr/>
        </p:nvPicPr>
        <p:blipFill>
          <a:blip r:embed="rId2"/>
          <a:stretch>
            <a:fillRect/>
          </a:stretch>
        </p:blipFill>
        <p:spPr>
          <a:xfrm>
            <a:off x="1400175" y="2345777"/>
            <a:ext cx="7924800" cy="3111756"/>
          </a:xfrm>
          <a:prstGeom prst="rect">
            <a:avLst/>
          </a:prstGeom>
        </p:spPr>
      </p:pic>
      <p:pic>
        <p:nvPicPr>
          <p:cNvPr id="11266" name="Picture 2" descr="Accenture Home">
            <a:extLst>
              <a:ext uri="{FF2B5EF4-FFF2-40B4-BE49-F238E27FC236}">
                <a16:creationId xmlns:a16="http://schemas.microsoft.com/office/drawing/2014/main" id="{1F8DF54E-3865-4036-8F26-0ECC3E9F1B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1075" y="931169"/>
            <a:ext cx="2343150" cy="62865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109B1D3C-BEE5-42F4-9AAC-DC8899004E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048606"/>
            <a:ext cx="12192000" cy="704388"/>
          </a:xfrm>
          <a:prstGeom prst="rect">
            <a:avLst/>
          </a:prstGeom>
        </p:spPr>
      </p:pic>
    </p:spTree>
    <p:extLst>
      <p:ext uri="{BB962C8B-B14F-4D97-AF65-F5344CB8AC3E}">
        <p14:creationId xmlns:p14="http://schemas.microsoft.com/office/powerpoint/2010/main" val="40141446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9E2FD9BC-C729-4744-8CFE-62486DDDDBD8}"/>
              </a:ext>
            </a:extLst>
          </p:cNvPr>
          <p:cNvSpPr>
            <a:spLocks noGrp="1"/>
          </p:cNvSpPr>
          <p:nvPr>
            <p:ph type="ftr" sz="quarter" idx="11"/>
          </p:nvPr>
        </p:nvSpPr>
        <p:spPr/>
        <p:txBody>
          <a:bodyPr/>
          <a:lstStyle/>
          <a:p>
            <a:r>
              <a:rPr lang="en-US"/>
              <a:t>www.bcemploy.com</a:t>
            </a:r>
          </a:p>
        </p:txBody>
      </p:sp>
      <p:pic>
        <p:nvPicPr>
          <p:cNvPr id="4" name="Picture 3">
            <a:extLst>
              <a:ext uri="{FF2B5EF4-FFF2-40B4-BE49-F238E27FC236}">
                <a16:creationId xmlns:a16="http://schemas.microsoft.com/office/drawing/2014/main" id="{7531BE34-01F4-4DC0-A170-1E6F566ED185}"/>
              </a:ext>
            </a:extLst>
          </p:cNvPr>
          <p:cNvPicPr>
            <a:picLocks noChangeAspect="1"/>
          </p:cNvPicPr>
          <p:nvPr/>
        </p:nvPicPr>
        <p:blipFill>
          <a:blip r:embed="rId2"/>
          <a:stretch>
            <a:fillRect/>
          </a:stretch>
        </p:blipFill>
        <p:spPr>
          <a:xfrm>
            <a:off x="2387725" y="2323122"/>
            <a:ext cx="8082161" cy="2591778"/>
          </a:xfrm>
          <a:prstGeom prst="rect">
            <a:avLst/>
          </a:prstGeom>
        </p:spPr>
      </p:pic>
      <p:sp>
        <p:nvSpPr>
          <p:cNvPr id="6" name="TextBox 5">
            <a:extLst>
              <a:ext uri="{FF2B5EF4-FFF2-40B4-BE49-F238E27FC236}">
                <a16:creationId xmlns:a16="http://schemas.microsoft.com/office/drawing/2014/main" id="{65A8AA90-EA29-4824-BEB6-2CAFAC9C56A1}"/>
              </a:ext>
            </a:extLst>
          </p:cNvPr>
          <p:cNvSpPr txBox="1"/>
          <p:nvPr/>
        </p:nvSpPr>
        <p:spPr>
          <a:xfrm>
            <a:off x="3810000" y="1210840"/>
            <a:ext cx="6096000" cy="369332"/>
          </a:xfrm>
          <a:prstGeom prst="rect">
            <a:avLst/>
          </a:prstGeom>
          <a:noFill/>
        </p:spPr>
        <p:txBody>
          <a:bodyPr wrap="square">
            <a:spAutoFit/>
          </a:bodyPr>
          <a:lstStyle/>
          <a:p>
            <a:r>
              <a:rPr lang="en-US" b="1" i="0" dirty="0">
                <a:solidFill>
                  <a:srgbClr val="444444"/>
                </a:solidFill>
                <a:effectLst/>
                <a:latin typeface="Roboto" panose="02000000000000000000" pitchFamily="2" charset="0"/>
              </a:rPr>
              <a:t>Depository Trust &amp; Clearing Corporation</a:t>
            </a:r>
            <a:endParaRPr lang="en-US" dirty="0"/>
          </a:p>
        </p:txBody>
      </p:sp>
    </p:spTree>
    <p:extLst>
      <p:ext uri="{BB962C8B-B14F-4D97-AF65-F5344CB8AC3E}">
        <p14:creationId xmlns:p14="http://schemas.microsoft.com/office/powerpoint/2010/main" val="7091487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A38EB-D6C8-490E-806D-29290D0DDA01}"/>
              </a:ext>
            </a:extLst>
          </p:cNvPr>
          <p:cNvSpPr>
            <a:spLocks noGrp="1"/>
          </p:cNvSpPr>
          <p:nvPr>
            <p:ph type="title"/>
          </p:nvPr>
        </p:nvSpPr>
        <p:spPr>
          <a:xfrm>
            <a:off x="993248" y="903307"/>
            <a:ext cx="9144000" cy="850542"/>
          </a:xfrm>
        </p:spPr>
        <p:txBody>
          <a:bodyPr/>
          <a:lstStyle/>
          <a:p>
            <a:r>
              <a:rPr lang="en-US" dirty="0"/>
              <a:t>Panel Discussion</a:t>
            </a:r>
          </a:p>
        </p:txBody>
      </p:sp>
      <p:sp>
        <p:nvSpPr>
          <p:cNvPr id="3" name="Footer Placeholder 2">
            <a:extLst>
              <a:ext uri="{FF2B5EF4-FFF2-40B4-BE49-F238E27FC236}">
                <a16:creationId xmlns:a16="http://schemas.microsoft.com/office/drawing/2014/main" id="{01ADA3A7-6451-4C8E-A703-9AC9FF1D8DF4}"/>
              </a:ext>
            </a:extLst>
          </p:cNvPr>
          <p:cNvSpPr>
            <a:spLocks noGrp="1"/>
          </p:cNvSpPr>
          <p:nvPr>
            <p:ph type="ftr" sz="quarter" idx="11"/>
          </p:nvPr>
        </p:nvSpPr>
        <p:spPr/>
        <p:txBody>
          <a:bodyPr/>
          <a:lstStyle/>
          <a:p>
            <a:r>
              <a:rPr lang="en-US"/>
              <a:t>www.bcemploy.com</a:t>
            </a:r>
          </a:p>
        </p:txBody>
      </p:sp>
      <p:pic>
        <p:nvPicPr>
          <p:cNvPr id="4" name="Picture 3">
            <a:extLst>
              <a:ext uri="{FF2B5EF4-FFF2-40B4-BE49-F238E27FC236}">
                <a16:creationId xmlns:a16="http://schemas.microsoft.com/office/drawing/2014/main" id="{AC4193D4-466E-4D5F-81A5-4F12FC4D00AE}"/>
              </a:ext>
            </a:extLst>
          </p:cNvPr>
          <p:cNvPicPr>
            <a:picLocks noChangeAspect="1"/>
          </p:cNvPicPr>
          <p:nvPr/>
        </p:nvPicPr>
        <p:blipFill>
          <a:blip r:embed="rId2"/>
          <a:stretch>
            <a:fillRect/>
          </a:stretch>
        </p:blipFill>
        <p:spPr>
          <a:xfrm>
            <a:off x="1264864" y="1801050"/>
            <a:ext cx="1720938" cy="1073205"/>
          </a:xfrm>
          <a:prstGeom prst="rect">
            <a:avLst/>
          </a:prstGeom>
        </p:spPr>
      </p:pic>
      <p:pic>
        <p:nvPicPr>
          <p:cNvPr id="5" name="Picture 4">
            <a:extLst>
              <a:ext uri="{FF2B5EF4-FFF2-40B4-BE49-F238E27FC236}">
                <a16:creationId xmlns:a16="http://schemas.microsoft.com/office/drawing/2014/main" id="{A8BB7813-78C5-451B-84FE-25C88FFDB1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841082"/>
            <a:ext cx="1725445" cy="472485"/>
          </a:xfrm>
          <a:prstGeom prst="rect">
            <a:avLst/>
          </a:prstGeom>
          <a:solidFill>
            <a:schemeClr val="accent2">
              <a:lumMod val="40000"/>
              <a:lumOff val="60000"/>
            </a:schemeClr>
          </a:solidFill>
        </p:spPr>
      </p:pic>
      <p:pic>
        <p:nvPicPr>
          <p:cNvPr id="6" name="Picture 5">
            <a:extLst>
              <a:ext uri="{FF2B5EF4-FFF2-40B4-BE49-F238E27FC236}">
                <a16:creationId xmlns:a16="http://schemas.microsoft.com/office/drawing/2014/main" id="{D30BEDCF-A229-411D-83A9-D61A8BE55A01}"/>
              </a:ext>
            </a:extLst>
          </p:cNvPr>
          <p:cNvPicPr>
            <a:picLocks noChangeAspect="1"/>
          </p:cNvPicPr>
          <p:nvPr/>
        </p:nvPicPr>
        <p:blipFill>
          <a:blip r:embed="rId4"/>
          <a:stretch>
            <a:fillRect/>
          </a:stretch>
        </p:blipFill>
        <p:spPr>
          <a:xfrm>
            <a:off x="1356943" y="4262995"/>
            <a:ext cx="1536779" cy="571529"/>
          </a:xfrm>
          <a:prstGeom prst="rect">
            <a:avLst/>
          </a:prstGeom>
        </p:spPr>
      </p:pic>
      <p:pic>
        <p:nvPicPr>
          <p:cNvPr id="1026" name="Picture 2" descr="ConsenSys Merges with Joint Venture Partner Fluidity - The ...">
            <a:extLst>
              <a:ext uri="{FF2B5EF4-FFF2-40B4-BE49-F238E27FC236}">
                <a16:creationId xmlns:a16="http://schemas.microsoft.com/office/drawing/2014/main" id="{95AAFF0D-BA08-4808-B3A0-F1A3B74D694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76925" y="2191209"/>
            <a:ext cx="1960646" cy="1261597"/>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FA1E8326-CDDD-4E03-9DC2-167C9E64BFA5}"/>
              </a:ext>
            </a:extLst>
          </p:cNvPr>
          <p:cNvSpPr txBox="1"/>
          <p:nvPr/>
        </p:nvSpPr>
        <p:spPr>
          <a:xfrm>
            <a:off x="5535571" y="496361"/>
            <a:ext cx="6093994" cy="1138773"/>
          </a:xfrm>
          <a:prstGeom prst="rect">
            <a:avLst/>
          </a:prstGeom>
          <a:noFill/>
        </p:spPr>
        <p:txBody>
          <a:bodyPr wrap="square">
            <a:spAutoFit/>
          </a:bodyPr>
          <a:lstStyle/>
          <a:p>
            <a:pPr marL="0" indent="0">
              <a:buFont typeface="Avenir Next LT Pro" panose="020B0504020202020204" pitchFamily="34" charset="0"/>
              <a:buNone/>
            </a:pPr>
            <a:br>
              <a:rPr lang="en-US" sz="3400" dirty="0">
                <a:latin typeface="Arial Black" panose="020B0A04020102020204" pitchFamily="34" charset="0"/>
              </a:rPr>
            </a:br>
            <a:r>
              <a:rPr lang="en-US" sz="3400" dirty="0">
                <a:latin typeface="Arial Black" panose="020B0A04020102020204" pitchFamily="34" charset="0"/>
              </a:rPr>
              <a:t>Host: </a:t>
            </a:r>
            <a:r>
              <a:rPr lang="en-US" dirty="0"/>
              <a:t> </a:t>
            </a:r>
            <a:r>
              <a:rPr lang="en-US" sz="3400" dirty="0">
                <a:latin typeface="Arial" panose="020B0604020202020204" pitchFamily="34" charset="0"/>
                <a:cs typeface="Arial" panose="020B0604020202020204" pitchFamily="34" charset="0"/>
              </a:rPr>
              <a:t>John Carpenter</a:t>
            </a:r>
          </a:p>
        </p:txBody>
      </p:sp>
      <p:sp>
        <p:nvSpPr>
          <p:cNvPr id="12" name="TextBox 11">
            <a:extLst>
              <a:ext uri="{FF2B5EF4-FFF2-40B4-BE49-F238E27FC236}">
                <a16:creationId xmlns:a16="http://schemas.microsoft.com/office/drawing/2014/main" id="{BCA29869-2837-4391-BDA0-BE89B931B3F5}"/>
              </a:ext>
            </a:extLst>
          </p:cNvPr>
          <p:cNvSpPr txBox="1"/>
          <p:nvPr/>
        </p:nvSpPr>
        <p:spPr>
          <a:xfrm>
            <a:off x="3048000" y="2061592"/>
            <a:ext cx="1720938" cy="369332"/>
          </a:xfrm>
          <a:prstGeom prst="rect">
            <a:avLst/>
          </a:prstGeom>
          <a:noFill/>
        </p:spPr>
        <p:txBody>
          <a:bodyPr wrap="square">
            <a:spAutoFit/>
          </a:bodyPr>
          <a:lstStyle/>
          <a:p>
            <a:pPr algn="l"/>
            <a:r>
              <a:rPr lang="en-US" sz="1800" b="0" i="0" dirty="0">
                <a:solidFill>
                  <a:srgbClr val="172B4D"/>
                </a:solidFill>
                <a:effectLst/>
                <a:latin typeface="-apple-system"/>
              </a:rPr>
              <a:t>Jyoti Ponnapalli</a:t>
            </a:r>
          </a:p>
        </p:txBody>
      </p:sp>
      <p:sp>
        <p:nvSpPr>
          <p:cNvPr id="14" name="TextBox 13">
            <a:extLst>
              <a:ext uri="{FF2B5EF4-FFF2-40B4-BE49-F238E27FC236}">
                <a16:creationId xmlns:a16="http://schemas.microsoft.com/office/drawing/2014/main" id="{6629B8BD-334C-4A7A-B385-00AB81139756}"/>
              </a:ext>
            </a:extLst>
          </p:cNvPr>
          <p:cNvSpPr txBox="1"/>
          <p:nvPr/>
        </p:nvSpPr>
        <p:spPr>
          <a:xfrm>
            <a:off x="3048000" y="4364093"/>
            <a:ext cx="2847975" cy="369332"/>
          </a:xfrm>
          <a:prstGeom prst="rect">
            <a:avLst/>
          </a:prstGeom>
          <a:noFill/>
        </p:spPr>
        <p:txBody>
          <a:bodyPr wrap="square">
            <a:spAutoFit/>
          </a:bodyPr>
          <a:lstStyle/>
          <a:p>
            <a:pPr algn="l"/>
            <a:r>
              <a:rPr lang="en-US" sz="1800" b="0" i="0" dirty="0">
                <a:solidFill>
                  <a:srgbClr val="172B4D"/>
                </a:solidFill>
                <a:effectLst/>
                <a:latin typeface="-apple-system"/>
              </a:rPr>
              <a:t>David Wasson -SIMBA Chain</a:t>
            </a:r>
            <a:endParaRPr lang="en-US" sz="1800"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050C0E3D-CFD5-4065-86C5-2C7BB839A490}"/>
              </a:ext>
            </a:extLst>
          </p:cNvPr>
          <p:cNvSpPr txBox="1"/>
          <p:nvPr/>
        </p:nvSpPr>
        <p:spPr>
          <a:xfrm>
            <a:off x="7660061" y="2280394"/>
            <a:ext cx="6096000" cy="646331"/>
          </a:xfrm>
          <a:prstGeom prst="rect">
            <a:avLst/>
          </a:prstGeom>
          <a:noFill/>
        </p:spPr>
        <p:txBody>
          <a:bodyPr wrap="square">
            <a:spAutoFit/>
          </a:bodyPr>
          <a:lstStyle/>
          <a:p>
            <a:pPr algn="l"/>
            <a:endParaRPr lang="en-US" sz="1800" b="0" i="0" dirty="0">
              <a:solidFill>
                <a:srgbClr val="172B4D"/>
              </a:solidFill>
              <a:effectLst/>
              <a:latin typeface="-apple-system"/>
            </a:endParaRPr>
          </a:p>
          <a:p>
            <a:pPr algn="l"/>
            <a:r>
              <a:rPr lang="en-US" sz="1800" b="0" i="0" dirty="0">
                <a:solidFill>
                  <a:srgbClr val="172B4D"/>
                </a:solidFill>
                <a:effectLst/>
                <a:latin typeface="-apple-system"/>
              </a:rPr>
              <a:t>William Lipovsky - ConsenSys</a:t>
            </a:r>
          </a:p>
        </p:txBody>
      </p:sp>
      <p:sp>
        <p:nvSpPr>
          <p:cNvPr id="18" name="TextBox 17">
            <a:extLst>
              <a:ext uri="{FF2B5EF4-FFF2-40B4-BE49-F238E27FC236}">
                <a16:creationId xmlns:a16="http://schemas.microsoft.com/office/drawing/2014/main" id="{257EEA74-5863-4749-A134-960B6B5E8BC2}"/>
              </a:ext>
            </a:extLst>
          </p:cNvPr>
          <p:cNvSpPr txBox="1"/>
          <p:nvPr/>
        </p:nvSpPr>
        <p:spPr>
          <a:xfrm>
            <a:off x="8049588" y="3944235"/>
            <a:ext cx="4040980" cy="369332"/>
          </a:xfrm>
          <a:prstGeom prst="rect">
            <a:avLst/>
          </a:prstGeom>
          <a:noFill/>
        </p:spPr>
        <p:txBody>
          <a:bodyPr wrap="square">
            <a:spAutoFit/>
          </a:bodyPr>
          <a:lstStyle/>
          <a:p>
            <a:pPr algn="l"/>
            <a:r>
              <a:rPr lang="en-US" sz="1800" b="0" i="0" dirty="0">
                <a:solidFill>
                  <a:srgbClr val="172B4D"/>
                </a:solidFill>
                <a:effectLst/>
                <a:latin typeface="-apple-system"/>
              </a:rPr>
              <a:t>Arslan Khalid - Accenture</a:t>
            </a:r>
          </a:p>
        </p:txBody>
      </p:sp>
    </p:spTree>
    <p:extLst>
      <p:ext uri="{BB962C8B-B14F-4D97-AF65-F5344CB8AC3E}">
        <p14:creationId xmlns:p14="http://schemas.microsoft.com/office/powerpoint/2010/main" val="81436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2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6"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F348B32-09A4-4FE9-ADC8-99FE701BF03D}"/>
              </a:ext>
            </a:extLst>
          </p:cNvPr>
          <p:cNvSpPr>
            <a:spLocks noGrp="1"/>
          </p:cNvSpPr>
          <p:nvPr>
            <p:ph type="ftr" sz="quarter" idx="11"/>
          </p:nvPr>
        </p:nvSpPr>
        <p:spPr>
          <a:xfrm>
            <a:off x="6702552" y="5857875"/>
            <a:ext cx="6099048" cy="365125"/>
          </a:xfrm>
        </p:spPr>
        <p:txBody>
          <a:bodyPr/>
          <a:lstStyle/>
          <a:p>
            <a:r>
              <a:rPr lang="en-US"/>
              <a:t>www.bcemploy.com</a:t>
            </a:r>
          </a:p>
        </p:txBody>
      </p:sp>
      <p:sp>
        <p:nvSpPr>
          <p:cNvPr id="5" name="Rectangle 1">
            <a:extLst>
              <a:ext uri="{FF2B5EF4-FFF2-40B4-BE49-F238E27FC236}">
                <a16:creationId xmlns:a16="http://schemas.microsoft.com/office/drawing/2014/main" id="{52B04A8B-33F8-4FCF-9383-6DA4E6900CCE}"/>
              </a:ext>
            </a:extLst>
          </p:cNvPr>
          <p:cNvSpPr>
            <a:spLocks noChangeArrowheads="1"/>
          </p:cNvSpPr>
          <p:nvPr/>
        </p:nvSpPr>
        <p:spPr bwMode="auto">
          <a:xfrm rot="10800000" flipV="1">
            <a:off x="1198606" y="1443843"/>
            <a:ext cx="9387016"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What was your personal journey around blockchain that led to you joining your company?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0" i="0" u="none" strike="noStrike" cap="none" normalizeH="0" baseline="0" dirty="0">
                <a:ln>
                  <a:noFill/>
                </a:ln>
                <a:solidFill>
                  <a:schemeClr val="accent5">
                    <a:lumMod val="50000"/>
                  </a:schemeClr>
                </a:solidFill>
                <a:effectLst/>
                <a:latin typeface="Arial" panose="020B0604020202020204" pitchFamily="34" charset="0"/>
              </a:rPr>
              <a:t>What is your company's projection for new hires in 2021/2022 around blockchain technology?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What are the skills that are most in need for these new hires.  This could include any specific knowledge around Hyperledger, Ethereum, Identity, CBDC's, Trade Finance, etc.?  It could also include non-blockchain related skills.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dirty="0">
                <a:solidFill>
                  <a:schemeClr val="accent5">
                    <a:lumMod val="50000"/>
                  </a:schemeClr>
                </a:solidFill>
                <a:latin typeface="Arial" panose="020B0604020202020204" pitchFamily="34" charset="0"/>
              </a:rPr>
              <a:t>What internship/mentorship opportunities exist within your company around blockchain?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1800" b="0" i="0" u="none" strike="noStrike" cap="none" normalizeH="0" baseline="0" dirty="0">
                <a:ln>
                  <a:noFill/>
                </a:ln>
                <a:solidFill>
                  <a:schemeClr val="tx1"/>
                </a:solidFill>
                <a:effectLst/>
                <a:latin typeface="Arial" panose="020B0604020202020204" pitchFamily="34" charset="0"/>
              </a:rPr>
              <a:t>What is the best way to contact your company for job applicants that have the relevant skill sets?</a:t>
            </a:r>
          </a:p>
        </p:txBody>
      </p:sp>
      <p:sp>
        <p:nvSpPr>
          <p:cNvPr id="6" name="Rectangle 5">
            <a:extLst>
              <a:ext uri="{FF2B5EF4-FFF2-40B4-BE49-F238E27FC236}">
                <a16:creationId xmlns:a16="http://schemas.microsoft.com/office/drawing/2014/main" id="{595DD470-7B05-4DF3-AEBA-974DA3DBA3AA}"/>
              </a:ext>
            </a:extLst>
          </p:cNvPr>
          <p:cNvSpPr/>
          <p:nvPr/>
        </p:nvSpPr>
        <p:spPr>
          <a:xfrm>
            <a:off x="3543300" y="1085850"/>
            <a:ext cx="5038725" cy="3651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Topics</a:t>
            </a:r>
          </a:p>
        </p:txBody>
      </p:sp>
      <p:pic>
        <p:nvPicPr>
          <p:cNvPr id="7" name="Picture 6">
            <a:extLst>
              <a:ext uri="{FF2B5EF4-FFF2-40B4-BE49-F238E27FC236}">
                <a16:creationId xmlns:a16="http://schemas.microsoft.com/office/drawing/2014/main" id="{13F434F5-B7E8-4793-A249-E04277A893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34238"/>
            <a:ext cx="12192000" cy="704388"/>
          </a:xfrm>
          <a:prstGeom prst="rect">
            <a:avLst/>
          </a:prstGeom>
        </p:spPr>
      </p:pic>
    </p:spTree>
    <p:extLst>
      <p:ext uri="{BB962C8B-B14F-4D97-AF65-F5344CB8AC3E}">
        <p14:creationId xmlns:p14="http://schemas.microsoft.com/office/powerpoint/2010/main" val="8089951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D3CCD8-73E6-4368-9E8F-4D356E1CD0F0}"/>
              </a:ext>
            </a:extLst>
          </p:cNvPr>
          <p:cNvSpPr txBox="1"/>
          <p:nvPr/>
        </p:nvSpPr>
        <p:spPr>
          <a:xfrm>
            <a:off x="1517904" y="1517904"/>
            <a:ext cx="9144000" cy="1344168"/>
          </a:xfrm>
          <a:prstGeom prst="rect">
            <a:avLst/>
          </a:prstGeom>
        </p:spPr>
        <p:txBody>
          <a:bodyPr rtlCol="0" anchor="t">
            <a:normAutofit/>
          </a:bodyPr>
          <a:lstStyle/>
          <a:p>
            <a:pPr>
              <a:spcAft>
                <a:spcPts val="600"/>
              </a:spcAft>
            </a:pPr>
            <a:r>
              <a:rPr lang="en-US" sz="4200" b="1"/>
              <a:t>Thank you to our Panel.</a:t>
            </a:r>
          </a:p>
        </p:txBody>
      </p:sp>
      <p:sp>
        <p:nvSpPr>
          <p:cNvPr id="4" name="TextBox 3">
            <a:extLst>
              <a:ext uri="{FF2B5EF4-FFF2-40B4-BE49-F238E27FC236}">
                <a16:creationId xmlns:a16="http://schemas.microsoft.com/office/drawing/2014/main" id="{DC7A3177-003A-43F4-93A4-DC2E7B38256F}"/>
              </a:ext>
            </a:extLst>
          </p:cNvPr>
          <p:cNvSpPr txBox="1"/>
          <p:nvPr/>
        </p:nvSpPr>
        <p:spPr>
          <a:xfrm>
            <a:off x="1712918" y="2289128"/>
            <a:ext cx="5009228" cy="3118104"/>
          </a:xfrm>
          <a:prstGeom prst="rect">
            <a:avLst/>
          </a:prstGeom>
        </p:spPr>
        <p:txBody>
          <a:bodyPr rtlCol="0">
            <a:normAutofit/>
          </a:bodyPr>
          <a:lstStyle/>
          <a:p>
            <a:pPr>
              <a:spcAft>
                <a:spcPts val="600"/>
              </a:spcAft>
            </a:pPr>
            <a:r>
              <a:rPr lang="en-US" sz="2800" b="1" dirty="0">
                <a:solidFill>
                  <a:schemeClr val="accent5">
                    <a:lumMod val="75000"/>
                  </a:schemeClr>
                </a:solidFill>
              </a:rPr>
              <a:t>Next up: </a:t>
            </a:r>
            <a:br>
              <a:rPr lang="en-US" sz="2600" dirty="0"/>
            </a:br>
            <a:r>
              <a:rPr lang="en-US" sz="2600" b="1" dirty="0">
                <a:solidFill>
                  <a:srgbClr val="00B050"/>
                </a:solidFill>
              </a:rPr>
              <a:t>Blockchain Environment</a:t>
            </a:r>
            <a:br>
              <a:rPr lang="en-US" sz="2600" b="1" dirty="0">
                <a:solidFill>
                  <a:srgbClr val="00B050"/>
                </a:solidFill>
              </a:rPr>
            </a:br>
            <a:r>
              <a:rPr lang="en-US" sz="2600" b="1" dirty="0">
                <a:solidFill>
                  <a:srgbClr val="00B050"/>
                </a:solidFill>
              </a:rPr>
              <a:t>	Jim Mason</a:t>
            </a:r>
          </a:p>
          <a:p>
            <a:pPr>
              <a:spcAft>
                <a:spcPts val="600"/>
              </a:spcAft>
            </a:pPr>
            <a:r>
              <a:rPr lang="en-US" sz="2600" b="1" dirty="0">
                <a:solidFill>
                  <a:srgbClr val="FFC000"/>
                </a:solidFill>
              </a:rPr>
              <a:t>Future Events /Questions</a:t>
            </a:r>
          </a:p>
          <a:p>
            <a:pPr lvl="1">
              <a:spcAft>
                <a:spcPts val="600"/>
              </a:spcAft>
            </a:pPr>
            <a:r>
              <a:rPr lang="en-US" sz="2400" b="1" dirty="0">
                <a:solidFill>
                  <a:srgbClr val="7030A0"/>
                </a:solidFill>
              </a:rPr>
              <a:t>11/4 - Welcome Employers </a:t>
            </a:r>
            <a:br>
              <a:rPr lang="en-US" sz="2400" b="1" dirty="0">
                <a:solidFill>
                  <a:srgbClr val="7030A0"/>
                </a:solidFill>
              </a:rPr>
            </a:br>
            <a:r>
              <a:rPr lang="en-US" sz="2400" b="1" dirty="0">
                <a:solidFill>
                  <a:srgbClr val="7030A0"/>
                </a:solidFill>
              </a:rPr>
              <a:t>11/18 - Opportunity Seeker </a:t>
            </a:r>
            <a:br>
              <a:rPr lang="en-US" sz="2400" b="1" dirty="0">
                <a:solidFill>
                  <a:srgbClr val="7030A0"/>
                </a:solidFill>
              </a:rPr>
            </a:br>
            <a:r>
              <a:rPr lang="en-US" sz="2400" b="1" dirty="0">
                <a:solidFill>
                  <a:srgbClr val="7030A0"/>
                </a:solidFill>
              </a:rPr>
              <a:t>12/2- Career Fair</a:t>
            </a:r>
          </a:p>
        </p:txBody>
      </p:sp>
      <p:pic>
        <p:nvPicPr>
          <p:cNvPr id="6" name="Picture 5" descr="Shape&#10;&#10;Description automatically generated">
            <a:extLst>
              <a:ext uri="{FF2B5EF4-FFF2-40B4-BE49-F238E27FC236}">
                <a16:creationId xmlns:a16="http://schemas.microsoft.com/office/drawing/2014/main" id="{0A2170FD-8733-49EC-989C-B3EFF8E125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2146" y="2980944"/>
            <a:ext cx="3563547" cy="3118104"/>
          </a:xfrm>
          <a:prstGeom prst="rect">
            <a:avLst/>
          </a:prstGeom>
          <a:noFill/>
        </p:spPr>
      </p:pic>
      <p:sp>
        <p:nvSpPr>
          <p:cNvPr id="2" name="Footer Placeholder 1">
            <a:extLst>
              <a:ext uri="{FF2B5EF4-FFF2-40B4-BE49-F238E27FC236}">
                <a16:creationId xmlns:a16="http://schemas.microsoft.com/office/drawing/2014/main" id="{9ECCCE19-9773-4A19-BFB5-38FD5EA34E91}"/>
              </a:ext>
            </a:extLst>
          </p:cNvPr>
          <p:cNvSpPr>
            <a:spLocks noGrp="1"/>
          </p:cNvSpPr>
          <p:nvPr>
            <p:ph type="ftr" sz="quarter" idx="11"/>
          </p:nvPr>
        </p:nvSpPr>
        <p:spPr>
          <a:xfrm>
            <a:off x="758952" y="6400800"/>
            <a:ext cx="6099048" cy="365125"/>
          </a:xfrm>
        </p:spPr>
        <p:txBody>
          <a:bodyPr anchor="ctr">
            <a:normAutofit/>
          </a:bodyPr>
          <a:lstStyle/>
          <a:p>
            <a:pPr>
              <a:spcAft>
                <a:spcPts val="600"/>
              </a:spcAft>
            </a:pPr>
            <a:r>
              <a:rPr lang="en-US"/>
              <a:t>www.bcemploy.com</a:t>
            </a:r>
          </a:p>
        </p:txBody>
      </p:sp>
    </p:spTree>
    <p:extLst>
      <p:ext uri="{BB962C8B-B14F-4D97-AF65-F5344CB8AC3E}">
        <p14:creationId xmlns:p14="http://schemas.microsoft.com/office/powerpoint/2010/main" val="11199780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98ABC-1E58-4D2F-8702-954E077EA12E}"/>
              </a:ext>
            </a:extLst>
          </p:cNvPr>
          <p:cNvSpPr>
            <a:spLocks noGrp="1"/>
          </p:cNvSpPr>
          <p:nvPr>
            <p:ph type="ctrTitle"/>
          </p:nvPr>
        </p:nvSpPr>
        <p:spPr>
          <a:xfrm>
            <a:off x="1517903" y="1461686"/>
            <a:ext cx="4680595" cy="2853164"/>
          </a:xfrm>
        </p:spPr>
        <p:txBody>
          <a:bodyPr anchor="ctr">
            <a:normAutofit/>
          </a:bodyPr>
          <a:lstStyle/>
          <a:p>
            <a:pPr algn="l"/>
            <a:r>
              <a:rPr lang="en-US" dirty="0"/>
              <a:t>Blockchain </a:t>
            </a:r>
            <a:br>
              <a:rPr lang="en-US" dirty="0"/>
            </a:br>
            <a:r>
              <a:rPr lang="en-US" dirty="0"/>
              <a:t>Employ</a:t>
            </a:r>
          </a:p>
        </p:txBody>
      </p:sp>
      <p:sp>
        <p:nvSpPr>
          <p:cNvPr id="3" name="Subtitle 2">
            <a:extLst>
              <a:ext uri="{FF2B5EF4-FFF2-40B4-BE49-F238E27FC236}">
                <a16:creationId xmlns:a16="http://schemas.microsoft.com/office/drawing/2014/main" id="{9EA1ADD7-4DE6-47D3-9488-62EA0C4DB137}"/>
              </a:ext>
            </a:extLst>
          </p:cNvPr>
          <p:cNvSpPr>
            <a:spLocks noGrp="1"/>
          </p:cNvSpPr>
          <p:nvPr>
            <p:ph type="subTitle" idx="1"/>
          </p:nvPr>
        </p:nvSpPr>
        <p:spPr>
          <a:xfrm>
            <a:off x="1739544" y="4672315"/>
            <a:ext cx="4680595" cy="916947"/>
          </a:xfrm>
        </p:spPr>
        <p:txBody>
          <a:bodyPr>
            <a:normAutofit/>
          </a:bodyPr>
          <a:lstStyle/>
          <a:p>
            <a:pPr algn="l"/>
            <a:r>
              <a:rPr lang="en-US" dirty="0"/>
              <a:t>Matching Qualified Applicants with Blockchain Opportunities</a:t>
            </a:r>
          </a:p>
        </p:txBody>
      </p:sp>
      <p:pic>
        <p:nvPicPr>
          <p:cNvPr id="5" name="Picture 4" descr="A picture containing clipart&#10;&#10;Description automatically generated">
            <a:extLst>
              <a:ext uri="{FF2B5EF4-FFF2-40B4-BE49-F238E27FC236}">
                <a16:creationId xmlns:a16="http://schemas.microsoft.com/office/drawing/2014/main" id="{C70199D8-F494-4E8C-A609-A21994C69CA3}"/>
              </a:ext>
            </a:extLst>
          </p:cNvPr>
          <p:cNvPicPr>
            <a:picLocks noChangeAspect="1"/>
          </p:cNvPicPr>
          <p:nvPr/>
        </p:nvPicPr>
        <p:blipFill rotWithShape="1">
          <a:blip r:embed="rId2">
            <a:extLst>
              <a:ext uri="{28A0092B-C50C-407E-A947-70E740481C1C}">
                <a14:useLocalDpi xmlns:a14="http://schemas.microsoft.com/office/drawing/2010/main" val="0"/>
              </a:ext>
            </a:extLst>
          </a:blip>
          <a:srcRect r="9075"/>
          <a:stretch/>
        </p:blipFill>
        <p:spPr>
          <a:xfrm>
            <a:off x="6420139" y="1625469"/>
            <a:ext cx="3828287" cy="1178906"/>
          </a:xfrm>
          <a:prstGeom prst="rect">
            <a:avLst/>
          </a:prstGeom>
        </p:spPr>
      </p:pic>
      <p:sp>
        <p:nvSpPr>
          <p:cNvPr id="6" name="Footer Placeholder 5">
            <a:extLst>
              <a:ext uri="{FF2B5EF4-FFF2-40B4-BE49-F238E27FC236}">
                <a16:creationId xmlns:a16="http://schemas.microsoft.com/office/drawing/2014/main" id="{C9CCDCE6-8FEC-4278-8E6F-0FB67C9D65C5}"/>
              </a:ext>
            </a:extLst>
          </p:cNvPr>
          <p:cNvSpPr>
            <a:spLocks noGrp="1"/>
          </p:cNvSpPr>
          <p:nvPr>
            <p:ph type="ftr" sz="quarter" idx="11"/>
          </p:nvPr>
        </p:nvSpPr>
        <p:spPr/>
        <p:txBody>
          <a:bodyPr/>
          <a:lstStyle/>
          <a:p>
            <a:r>
              <a:rPr lang="en-US" sz="1000" dirty="0"/>
              <a:t>www.bcemploy.com</a:t>
            </a:r>
          </a:p>
        </p:txBody>
      </p:sp>
      <p:sp>
        <p:nvSpPr>
          <p:cNvPr id="10" name="TextBox 9">
            <a:extLst>
              <a:ext uri="{FF2B5EF4-FFF2-40B4-BE49-F238E27FC236}">
                <a16:creationId xmlns:a16="http://schemas.microsoft.com/office/drawing/2014/main" id="{302E0263-1CDF-4A65-B30F-876BB96374C3}"/>
              </a:ext>
            </a:extLst>
          </p:cNvPr>
          <p:cNvSpPr txBox="1"/>
          <p:nvPr/>
        </p:nvSpPr>
        <p:spPr>
          <a:xfrm>
            <a:off x="6198498" y="3886601"/>
            <a:ext cx="6097280" cy="369332"/>
          </a:xfrm>
          <a:prstGeom prst="rect">
            <a:avLst/>
          </a:prstGeom>
          <a:noFill/>
        </p:spPr>
        <p:txBody>
          <a:bodyPr wrap="square">
            <a:spAutoFit/>
          </a:bodyPr>
          <a:lstStyle/>
          <a:p>
            <a:pPr>
              <a:spcAft>
                <a:spcPts val="600"/>
              </a:spcAft>
            </a:pPr>
            <a:r>
              <a:rPr lang="en-US" sz="1800" b="1" dirty="0">
                <a:solidFill>
                  <a:srgbClr val="00B0F0"/>
                </a:solidFill>
              </a:rPr>
              <a:t>Next Session , Jim Mason</a:t>
            </a:r>
          </a:p>
        </p:txBody>
      </p:sp>
      <p:sp>
        <p:nvSpPr>
          <p:cNvPr id="7" name="TextBox 6">
            <a:extLst>
              <a:ext uri="{FF2B5EF4-FFF2-40B4-BE49-F238E27FC236}">
                <a16:creationId xmlns:a16="http://schemas.microsoft.com/office/drawing/2014/main" id="{8E4EAC90-1A69-41BE-81C7-056772810639}"/>
              </a:ext>
            </a:extLst>
          </p:cNvPr>
          <p:cNvSpPr txBox="1"/>
          <p:nvPr/>
        </p:nvSpPr>
        <p:spPr>
          <a:xfrm>
            <a:off x="5615351" y="3689456"/>
            <a:ext cx="5814175" cy="1092607"/>
          </a:xfrm>
          <a:prstGeom prst="rect">
            <a:avLst/>
          </a:prstGeom>
          <a:noFill/>
        </p:spPr>
        <p:txBody>
          <a:bodyPr wrap="square" rtlCol="0">
            <a:spAutoFit/>
          </a:bodyPr>
          <a:lstStyle/>
          <a:p>
            <a:pPr algn="ctr"/>
            <a:br>
              <a:rPr lang="en-US" sz="3200" dirty="0"/>
            </a:br>
            <a:r>
              <a:rPr lang="en-US" sz="1100" b="1" dirty="0">
                <a:latin typeface="Arial" panose="020B0604020202020204" pitchFamily="34" charset="0"/>
                <a:cs typeface="Arial" panose="020B0604020202020204" pitchFamily="34" charset="0"/>
              </a:rPr>
              <a:t>Boston Meetup</a:t>
            </a:r>
            <a:br>
              <a:rPr lang="en-US" sz="1100" b="1" dirty="0">
                <a:latin typeface="Arial" panose="020B0604020202020204" pitchFamily="34" charset="0"/>
                <a:cs typeface="Arial" panose="020B0604020202020204" pitchFamily="34" charset="0"/>
              </a:rPr>
            </a:br>
            <a:r>
              <a:rPr lang="en-US" sz="1100" b="1" dirty="0">
                <a:latin typeface="Arial" panose="020B0604020202020204" pitchFamily="34" charset="0"/>
                <a:cs typeface="Arial" panose="020B0604020202020204" pitchFamily="34" charset="0"/>
              </a:rPr>
              <a:t>11/4/2021</a:t>
            </a:r>
            <a:br>
              <a:rPr lang="en-US" sz="1100" b="1" dirty="0">
                <a:latin typeface="Arial" panose="020B0604020202020204" pitchFamily="34" charset="0"/>
                <a:cs typeface="Arial" panose="020B0604020202020204" pitchFamily="34" charset="0"/>
              </a:rPr>
            </a:br>
            <a:r>
              <a:rPr lang="en-US" sz="1050" dirty="0">
                <a:latin typeface="Arial" panose="020B0604020202020204" pitchFamily="34" charset="0"/>
                <a:cs typeface="Arial" panose="020B0604020202020204" pitchFamily="34" charset="0"/>
              </a:rPr>
              <a:t>Who is hiring for</a:t>
            </a:r>
            <a:r>
              <a:rPr lang="en-US" sz="1100" b="1" dirty="0">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Blockchain</a:t>
            </a:r>
            <a:r>
              <a:rPr lang="en-US" sz="1100" b="1" dirty="0">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Positions</a:t>
            </a:r>
            <a:endParaRPr lang="en-US" sz="3200" dirty="0"/>
          </a:p>
        </p:txBody>
      </p:sp>
    </p:spTree>
    <p:extLst>
      <p:ext uri="{BB962C8B-B14F-4D97-AF65-F5344CB8AC3E}">
        <p14:creationId xmlns:p14="http://schemas.microsoft.com/office/powerpoint/2010/main" val="644718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F4F7B-E56A-4927-ABDC-E3281D457C64}"/>
              </a:ext>
            </a:extLst>
          </p:cNvPr>
          <p:cNvSpPr>
            <a:spLocks noGrp="1"/>
          </p:cNvSpPr>
          <p:nvPr>
            <p:ph type="title"/>
          </p:nvPr>
        </p:nvSpPr>
        <p:spPr/>
        <p:txBody>
          <a:bodyPr/>
          <a:lstStyle/>
          <a:p>
            <a:r>
              <a:rPr lang="en-US" dirty="0"/>
              <a:t>Questions and Answers</a:t>
            </a:r>
          </a:p>
        </p:txBody>
      </p:sp>
      <p:sp>
        <p:nvSpPr>
          <p:cNvPr id="4" name="Footer Placeholder 3">
            <a:extLst>
              <a:ext uri="{FF2B5EF4-FFF2-40B4-BE49-F238E27FC236}">
                <a16:creationId xmlns:a16="http://schemas.microsoft.com/office/drawing/2014/main" id="{F8A42373-8177-4C68-99B0-E02279B5B77F}"/>
              </a:ext>
            </a:extLst>
          </p:cNvPr>
          <p:cNvSpPr>
            <a:spLocks noGrp="1"/>
          </p:cNvSpPr>
          <p:nvPr>
            <p:ph type="ftr" sz="quarter" idx="11"/>
          </p:nvPr>
        </p:nvSpPr>
        <p:spPr/>
        <p:txBody>
          <a:bodyPr/>
          <a:lstStyle/>
          <a:p>
            <a:r>
              <a:rPr lang="en-US"/>
              <a:t>www.bcemploy.com</a:t>
            </a:r>
          </a:p>
        </p:txBody>
      </p:sp>
    </p:spTree>
    <p:extLst>
      <p:ext uri="{BB962C8B-B14F-4D97-AF65-F5344CB8AC3E}">
        <p14:creationId xmlns:p14="http://schemas.microsoft.com/office/powerpoint/2010/main" val="7555466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AF27147-8E8F-4A6F-B300-3BC0529D6C59}"/>
              </a:ext>
            </a:extLst>
          </p:cNvPr>
          <p:cNvSpPr>
            <a:spLocks noGrp="1"/>
          </p:cNvSpPr>
          <p:nvPr>
            <p:ph type="ftr" sz="quarter" idx="11"/>
          </p:nvPr>
        </p:nvSpPr>
        <p:spPr/>
        <p:txBody>
          <a:bodyPr/>
          <a:lstStyle/>
          <a:p>
            <a:r>
              <a:rPr lang="en-US" dirty="0"/>
              <a:t>www.bcemploy.com</a:t>
            </a:r>
          </a:p>
        </p:txBody>
      </p:sp>
      <p:sp>
        <p:nvSpPr>
          <p:cNvPr id="6" name="Title 5">
            <a:extLst>
              <a:ext uri="{FF2B5EF4-FFF2-40B4-BE49-F238E27FC236}">
                <a16:creationId xmlns:a16="http://schemas.microsoft.com/office/drawing/2014/main" id="{03C5D977-B760-4B8C-870D-9F7363FB2B92}"/>
              </a:ext>
            </a:extLst>
          </p:cNvPr>
          <p:cNvSpPr>
            <a:spLocks noGrp="1"/>
          </p:cNvSpPr>
          <p:nvPr>
            <p:ph type="title"/>
          </p:nvPr>
        </p:nvSpPr>
        <p:spPr>
          <a:xfrm>
            <a:off x="898779" y="803529"/>
            <a:ext cx="9144000" cy="1344168"/>
          </a:xfrm>
        </p:spPr>
        <p:txBody>
          <a:bodyPr/>
          <a:lstStyle/>
          <a:p>
            <a:pPr algn="ctr"/>
            <a:r>
              <a:rPr lang="en-US" dirty="0"/>
              <a:t>Getting Involved in The Community</a:t>
            </a:r>
            <a:br>
              <a:rPr lang="en-US" dirty="0"/>
            </a:br>
            <a:r>
              <a:rPr lang="en-US" dirty="0"/>
              <a:t>wiki.hyperledger.org</a:t>
            </a:r>
          </a:p>
        </p:txBody>
      </p:sp>
      <p:pic>
        <p:nvPicPr>
          <p:cNvPr id="4" name="Picture 3">
            <a:extLst>
              <a:ext uri="{FF2B5EF4-FFF2-40B4-BE49-F238E27FC236}">
                <a16:creationId xmlns:a16="http://schemas.microsoft.com/office/drawing/2014/main" id="{0EB6F7C2-E769-4C1C-9523-264B62AF910A}"/>
              </a:ext>
            </a:extLst>
          </p:cNvPr>
          <p:cNvPicPr>
            <a:picLocks noChangeAspect="1"/>
          </p:cNvPicPr>
          <p:nvPr/>
        </p:nvPicPr>
        <p:blipFill>
          <a:blip r:embed="rId2"/>
          <a:stretch>
            <a:fillRect/>
          </a:stretch>
        </p:blipFill>
        <p:spPr>
          <a:xfrm>
            <a:off x="1733550" y="2409114"/>
            <a:ext cx="6095999" cy="3173630"/>
          </a:xfrm>
          <a:prstGeom prst="rect">
            <a:avLst/>
          </a:prstGeom>
        </p:spPr>
      </p:pic>
    </p:spTree>
    <p:extLst>
      <p:ext uri="{BB962C8B-B14F-4D97-AF65-F5344CB8AC3E}">
        <p14:creationId xmlns:p14="http://schemas.microsoft.com/office/powerpoint/2010/main" val="18513233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2" name="Rectangle 191">
            <a:extLst>
              <a:ext uri="{FF2B5EF4-FFF2-40B4-BE49-F238E27FC236}">
                <a16:creationId xmlns:a16="http://schemas.microsoft.com/office/drawing/2014/main" id="{84136905-015B-4510-B514-027CBA846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3" name="Rectangle 192">
            <a:extLst>
              <a:ext uri="{FF2B5EF4-FFF2-40B4-BE49-F238E27FC236}">
                <a16:creationId xmlns:a16="http://schemas.microsoft.com/office/drawing/2014/main" id="{36CD0F97-2E5B-4E84-8544-EB24DED104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gradFill flip="none" rotWithShape="1">
            <a:gsLst>
              <a:gs pos="10000">
                <a:schemeClr val="accent5"/>
              </a:gs>
              <a:gs pos="90000">
                <a:schemeClr val="accent1"/>
              </a:gs>
              <a:gs pos="70000">
                <a:schemeClr val="accent2"/>
              </a:gs>
              <a:gs pos="30000">
                <a:schemeClr val="accent4"/>
              </a:gs>
              <a:gs pos="50000">
                <a:schemeClr val="accent3">
                  <a:lumMod val="60000"/>
                  <a:lumOff val="40000"/>
                </a:schemeClr>
              </a:gs>
            </a:gsLst>
            <a:lin ang="7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4" name="Freeform: Shape 193">
            <a:extLst>
              <a:ext uri="{FF2B5EF4-FFF2-40B4-BE49-F238E27FC236}">
                <a16:creationId xmlns:a16="http://schemas.microsoft.com/office/drawing/2014/main" id="{26A70F00-F11C-4EEF-9002-CAA67EF3F1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1430000" cy="6858000"/>
          </a:xfrm>
          <a:custGeom>
            <a:avLst/>
            <a:gdLst>
              <a:gd name="connsiteX0" fmla="*/ 0 w 11430000"/>
              <a:gd name="connsiteY0" fmla="*/ 0 h 6858000"/>
              <a:gd name="connsiteX1" fmla="*/ 5330523 w 11430000"/>
              <a:gd name="connsiteY1" fmla="*/ 0 h 6858000"/>
              <a:gd name="connsiteX2" fmla="*/ 5330523 w 11430000"/>
              <a:gd name="connsiteY2" fmla="*/ 758952 h 6858000"/>
              <a:gd name="connsiteX3" fmla="*/ 11430000 w 11430000"/>
              <a:gd name="connsiteY3" fmla="*/ 758952 h 6858000"/>
              <a:gd name="connsiteX4" fmla="*/ 11430000 w 11430000"/>
              <a:gd name="connsiteY4" fmla="*/ 6099048 h 6858000"/>
              <a:gd name="connsiteX5" fmla="*/ 5330523 w 11430000"/>
              <a:gd name="connsiteY5" fmla="*/ 6099048 h 6858000"/>
              <a:gd name="connsiteX6" fmla="*/ 5330523 w 11430000"/>
              <a:gd name="connsiteY6" fmla="*/ 6858000 h 6858000"/>
              <a:gd name="connsiteX7" fmla="*/ 0 w 11430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30000" h="6858000">
                <a:moveTo>
                  <a:pt x="0" y="0"/>
                </a:moveTo>
                <a:lnTo>
                  <a:pt x="5330523" y="0"/>
                </a:lnTo>
                <a:lnTo>
                  <a:pt x="5330523" y="758952"/>
                </a:lnTo>
                <a:lnTo>
                  <a:pt x="11430000" y="758952"/>
                </a:lnTo>
                <a:lnTo>
                  <a:pt x="11430000" y="6099048"/>
                </a:lnTo>
                <a:lnTo>
                  <a:pt x="5330523" y="6099048"/>
                </a:lnTo>
                <a:lnTo>
                  <a:pt x="5330523" y="6858000"/>
                </a:lnTo>
                <a:lnTo>
                  <a:pt x="0" y="6858000"/>
                </a:lnTo>
                <a:close/>
              </a:path>
            </a:pathLst>
          </a:custGeom>
          <a:ln w="7620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ooter Placeholder 13">
            <a:extLst>
              <a:ext uri="{FF2B5EF4-FFF2-40B4-BE49-F238E27FC236}">
                <a16:creationId xmlns:a16="http://schemas.microsoft.com/office/drawing/2014/main" id="{E9E7D9A1-B688-44E9-BFCF-8D8BB76C4C7C}"/>
              </a:ext>
            </a:extLst>
          </p:cNvPr>
          <p:cNvSpPr>
            <a:spLocks noGrp="1"/>
          </p:cNvSpPr>
          <p:nvPr>
            <p:ph type="ftr" sz="quarter" idx="11"/>
          </p:nvPr>
        </p:nvSpPr>
        <p:spPr/>
        <p:txBody>
          <a:bodyPr/>
          <a:lstStyle/>
          <a:p>
            <a:r>
              <a:rPr lang="en-US"/>
              <a:t>www.bcemploy.com</a:t>
            </a:r>
          </a:p>
        </p:txBody>
      </p:sp>
      <p:sp>
        <p:nvSpPr>
          <p:cNvPr id="16" name="TextBox 15">
            <a:extLst>
              <a:ext uri="{FF2B5EF4-FFF2-40B4-BE49-F238E27FC236}">
                <a16:creationId xmlns:a16="http://schemas.microsoft.com/office/drawing/2014/main" id="{F6543DD6-14C5-4103-A823-80E75C6D71FF}"/>
              </a:ext>
            </a:extLst>
          </p:cNvPr>
          <p:cNvSpPr txBox="1"/>
          <p:nvPr/>
        </p:nvSpPr>
        <p:spPr>
          <a:xfrm>
            <a:off x="3009551" y="3246431"/>
            <a:ext cx="6119768" cy="369332"/>
          </a:xfrm>
          <a:prstGeom prst="rect">
            <a:avLst/>
          </a:prstGeom>
          <a:noFill/>
        </p:spPr>
        <p:txBody>
          <a:bodyPr wrap="square">
            <a:spAutoFit/>
          </a:bodyPr>
          <a:lstStyle/>
          <a:p>
            <a:r>
              <a:rPr lang="en-US" b="0" dirty="0">
                <a:effectLst/>
              </a:rPr>
              <a:t> </a:t>
            </a:r>
            <a:endParaRPr lang="en-US" dirty="0"/>
          </a:p>
        </p:txBody>
      </p:sp>
      <p:sp>
        <p:nvSpPr>
          <p:cNvPr id="18" name="TextBox 17">
            <a:extLst>
              <a:ext uri="{FF2B5EF4-FFF2-40B4-BE49-F238E27FC236}">
                <a16:creationId xmlns:a16="http://schemas.microsoft.com/office/drawing/2014/main" id="{863D0CC9-EC39-465E-B2B6-F910A70C4BE4}"/>
              </a:ext>
            </a:extLst>
          </p:cNvPr>
          <p:cNvSpPr txBox="1"/>
          <p:nvPr/>
        </p:nvSpPr>
        <p:spPr>
          <a:xfrm>
            <a:off x="3009551" y="3246431"/>
            <a:ext cx="6119768" cy="369332"/>
          </a:xfrm>
          <a:prstGeom prst="rect">
            <a:avLst/>
          </a:prstGeom>
          <a:noFill/>
        </p:spPr>
        <p:txBody>
          <a:bodyPr wrap="square">
            <a:spAutoFit/>
          </a:bodyPr>
          <a:lstStyle/>
          <a:p>
            <a:r>
              <a:rPr lang="en-US" b="0" dirty="0">
                <a:effectLst/>
              </a:rPr>
              <a:t> </a:t>
            </a:r>
            <a:endParaRPr lang="en-US" dirty="0"/>
          </a:p>
        </p:txBody>
      </p:sp>
      <p:sp>
        <p:nvSpPr>
          <p:cNvPr id="12" name="Title 11">
            <a:extLst>
              <a:ext uri="{FF2B5EF4-FFF2-40B4-BE49-F238E27FC236}">
                <a16:creationId xmlns:a16="http://schemas.microsoft.com/office/drawing/2014/main" id="{CF99B3B5-F233-416F-9C51-8D269C807F59}"/>
              </a:ext>
            </a:extLst>
          </p:cNvPr>
          <p:cNvSpPr>
            <a:spLocks noGrp="1"/>
          </p:cNvSpPr>
          <p:nvPr>
            <p:ph type="title"/>
          </p:nvPr>
        </p:nvSpPr>
        <p:spPr>
          <a:xfrm>
            <a:off x="193928" y="784098"/>
            <a:ext cx="11312271" cy="1344168"/>
          </a:xfrm>
        </p:spPr>
        <p:txBody>
          <a:bodyPr/>
          <a:lstStyle/>
          <a:p>
            <a:r>
              <a:rPr lang="en-US" dirty="0"/>
              <a:t>Hyperledger Special Interest Groups</a:t>
            </a:r>
          </a:p>
        </p:txBody>
      </p:sp>
      <p:sp>
        <p:nvSpPr>
          <p:cNvPr id="10" name="TextBox 9">
            <a:extLst>
              <a:ext uri="{FF2B5EF4-FFF2-40B4-BE49-F238E27FC236}">
                <a16:creationId xmlns:a16="http://schemas.microsoft.com/office/drawing/2014/main" id="{899A61BF-EACF-4CA4-8F8F-EA214AEACE21}"/>
              </a:ext>
            </a:extLst>
          </p:cNvPr>
          <p:cNvSpPr txBox="1"/>
          <p:nvPr/>
        </p:nvSpPr>
        <p:spPr>
          <a:xfrm>
            <a:off x="2562225" y="3981556"/>
            <a:ext cx="6115050" cy="923330"/>
          </a:xfrm>
          <a:prstGeom prst="rect">
            <a:avLst/>
          </a:prstGeom>
          <a:noFill/>
        </p:spPr>
        <p:txBody>
          <a:bodyPr wrap="square">
            <a:spAutoFit/>
          </a:bodyPr>
          <a:lstStyle/>
          <a:p>
            <a:pPr algn="ctr"/>
            <a:r>
              <a:rPr lang="en-US" b="1" i="0" u="sng" dirty="0">
                <a:solidFill>
                  <a:srgbClr val="FF0000"/>
                </a:solidFill>
                <a:effectLst/>
                <a:latin typeface="-apple-system"/>
              </a:rPr>
              <a:t>NEW RESOURCE</a:t>
            </a:r>
            <a:br>
              <a:rPr lang="en-US" dirty="0"/>
            </a:br>
            <a:r>
              <a:rPr lang="en-US" b="0" i="0" dirty="0">
                <a:solidFill>
                  <a:srgbClr val="172B4D"/>
                </a:solidFill>
                <a:effectLst/>
                <a:latin typeface="-apple-system"/>
              </a:rPr>
              <a:t>Special Interest and Working Groups Video Library </a:t>
            </a:r>
            <a:r>
              <a:rPr lang="en-US" b="0" i="0" u="none" strike="noStrike" dirty="0">
                <a:solidFill>
                  <a:srgbClr val="0052CC"/>
                </a:solidFill>
                <a:effectLst/>
                <a:latin typeface="-apple-system"/>
                <a:hlinkClick r:id="rId3"/>
              </a:rPr>
              <a:t>https://www.youtube.com/c/Hyperledger/playlists</a:t>
            </a:r>
            <a:endParaRPr lang="en-US" b="0" i="0" dirty="0">
              <a:solidFill>
                <a:srgbClr val="172B4D"/>
              </a:solidFill>
              <a:effectLst/>
              <a:latin typeface="-apple-system"/>
            </a:endParaRPr>
          </a:p>
        </p:txBody>
      </p:sp>
      <p:pic>
        <p:nvPicPr>
          <p:cNvPr id="4" name="Picture 3">
            <a:extLst>
              <a:ext uri="{FF2B5EF4-FFF2-40B4-BE49-F238E27FC236}">
                <a16:creationId xmlns:a16="http://schemas.microsoft.com/office/drawing/2014/main" id="{59E338BB-24BC-4229-A5CA-3F79862078AC}"/>
              </a:ext>
            </a:extLst>
          </p:cNvPr>
          <p:cNvPicPr>
            <a:picLocks noChangeAspect="1"/>
          </p:cNvPicPr>
          <p:nvPr/>
        </p:nvPicPr>
        <p:blipFill>
          <a:blip r:embed="rId4"/>
          <a:stretch>
            <a:fillRect/>
          </a:stretch>
        </p:blipFill>
        <p:spPr>
          <a:xfrm>
            <a:off x="3808475" y="1488653"/>
            <a:ext cx="3840099" cy="2400829"/>
          </a:xfrm>
          <a:prstGeom prst="rect">
            <a:avLst/>
          </a:prstGeom>
        </p:spPr>
      </p:pic>
    </p:spTree>
    <p:extLst>
      <p:ext uri="{BB962C8B-B14F-4D97-AF65-F5344CB8AC3E}">
        <p14:creationId xmlns:p14="http://schemas.microsoft.com/office/powerpoint/2010/main" val="42096788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6" name="Title 5">
            <a:extLst>
              <a:ext uri="{FF2B5EF4-FFF2-40B4-BE49-F238E27FC236}">
                <a16:creationId xmlns:a16="http://schemas.microsoft.com/office/drawing/2014/main" id="{98E50BB7-CAB4-4216-AD9E-4E5E90F9D130}"/>
              </a:ext>
            </a:extLst>
          </p:cNvPr>
          <p:cNvSpPr>
            <a:spLocks noGrp="1"/>
          </p:cNvSpPr>
          <p:nvPr>
            <p:ph type="title"/>
          </p:nvPr>
        </p:nvSpPr>
        <p:spPr>
          <a:xfrm>
            <a:off x="758952" y="805553"/>
            <a:ext cx="9144000" cy="1344168"/>
          </a:xfrm>
        </p:spPr>
        <p:txBody>
          <a:bodyPr/>
          <a:lstStyle/>
          <a:p>
            <a:r>
              <a:rPr lang="en-US" dirty="0"/>
              <a:t>Hyperledger Working Groups</a:t>
            </a:r>
          </a:p>
        </p:txBody>
      </p:sp>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p:txBody>
          <a:bodyPr/>
          <a:lstStyle/>
          <a:p>
            <a:r>
              <a:rPr lang="en-US" dirty="0"/>
              <a:t>www.bcemploy.com</a:t>
            </a:r>
          </a:p>
        </p:txBody>
      </p:sp>
      <p:pic>
        <p:nvPicPr>
          <p:cNvPr id="5" name="Picture 4">
            <a:extLst>
              <a:ext uri="{FF2B5EF4-FFF2-40B4-BE49-F238E27FC236}">
                <a16:creationId xmlns:a16="http://schemas.microsoft.com/office/drawing/2014/main" id="{02DD210D-9389-4017-9315-1F125F7384ED}"/>
              </a:ext>
            </a:extLst>
          </p:cNvPr>
          <p:cNvPicPr>
            <a:picLocks noChangeAspect="1"/>
          </p:cNvPicPr>
          <p:nvPr/>
        </p:nvPicPr>
        <p:blipFill>
          <a:blip r:embed="rId4"/>
          <a:stretch>
            <a:fillRect/>
          </a:stretch>
        </p:blipFill>
        <p:spPr>
          <a:xfrm>
            <a:off x="1171575" y="1537738"/>
            <a:ext cx="9305925" cy="4593563"/>
          </a:xfrm>
          <a:prstGeom prst="rect">
            <a:avLst/>
          </a:prstGeom>
        </p:spPr>
      </p:pic>
    </p:spTree>
    <p:extLst>
      <p:ext uri="{BB962C8B-B14F-4D97-AF65-F5344CB8AC3E}">
        <p14:creationId xmlns:p14="http://schemas.microsoft.com/office/powerpoint/2010/main" val="42413935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a:xfrm>
            <a:off x="758952" y="6400800"/>
            <a:ext cx="6099048" cy="365125"/>
          </a:xfrm>
        </p:spPr>
        <p:txBody>
          <a:bodyPr/>
          <a:lstStyle/>
          <a:p>
            <a:r>
              <a:rPr lang="en-US" dirty="0"/>
              <a:t>www.bcemploy.com</a:t>
            </a:r>
          </a:p>
        </p:txBody>
      </p:sp>
      <p:sp>
        <p:nvSpPr>
          <p:cNvPr id="5" name="Title 1">
            <a:extLst>
              <a:ext uri="{FF2B5EF4-FFF2-40B4-BE49-F238E27FC236}">
                <a16:creationId xmlns:a16="http://schemas.microsoft.com/office/drawing/2014/main" id="{E6A8A47B-DA5D-48C5-8B93-4A536972107E}"/>
              </a:ext>
            </a:extLst>
          </p:cNvPr>
          <p:cNvSpPr txBox="1">
            <a:spLocks/>
          </p:cNvSpPr>
          <p:nvPr/>
        </p:nvSpPr>
        <p:spPr>
          <a:xfrm>
            <a:off x="782934" y="827417"/>
            <a:ext cx="1587287" cy="688562"/>
          </a:xfrm>
          <a:prstGeom prst="rect">
            <a:avLst/>
          </a:prstGeom>
        </p:spPr>
        <p:txBody>
          <a:bodyPr>
            <a:normAutofit fontScale="97500" lnSpcReduction="10000"/>
          </a:bodyPr>
          <a:lstStyle>
            <a:lvl1pPr algn="l" defTabSz="914400" rtl="0" eaLnBrk="1" latinLnBrk="0" hangingPunct="1">
              <a:lnSpc>
                <a:spcPct val="95000"/>
              </a:lnSpc>
              <a:spcBef>
                <a:spcPct val="0"/>
              </a:spcBef>
              <a:buNone/>
              <a:defRPr sz="4200" kern="1200" spc="-50" baseline="0">
                <a:solidFill>
                  <a:schemeClr val="tx1"/>
                </a:solidFill>
                <a:latin typeface="+mj-lt"/>
                <a:ea typeface="+mj-ea"/>
                <a:cs typeface="+mj-cs"/>
              </a:defRPr>
            </a:lvl1pPr>
          </a:lstStyle>
          <a:p>
            <a:r>
              <a:rPr lang="en-US"/>
              <a:t>Hosts</a:t>
            </a:r>
            <a:endParaRPr lang="en-US" dirty="0"/>
          </a:p>
        </p:txBody>
      </p:sp>
      <p:sp>
        <p:nvSpPr>
          <p:cNvPr id="6" name="TextBox 5">
            <a:extLst>
              <a:ext uri="{FF2B5EF4-FFF2-40B4-BE49-F238E27FC236}">
                <a16:creationId xmlns:a16="http://schemas.microsoft.com/office/drawing/2014/main" id="{BA6B012E-4DDC-49F9-A2D4-7D85723C68B3}"/>
              </a:ext>
            </a:extLst>
          </p:cNvPr>
          <p:cNvSpPr txBox="1"/>
          <p:nvPr/>
        </p:nvSpPr>
        <p:spPr>
          <a:xfrm>
            <a:off x="1880854" y="2259853"/>
            <a:ext cx="2049297" cy="646331"/>
          </a:xfrm>
          <a:prstGeom prst="rect">
            <a:avLst/>
          </a:prstGeom>
          <a:noFill/>
        </p:spPr>
        <p:txBody>
          <a:bodyPr wrap="square">
            <a:spAutoFit/>
          </a:bodyPr>
          <a:lstStyle/>
          <a:p>
            <a:pPr algn="ctr"/>
            <a:r>
              <a:rPr lang="en-US" b="1" dirty="0">
                <a:solidFill>
                  <a:schemeClr val="accent5">
                    <a:lumMod val="75000"/>
                  </a:schemeClr>
                </a:solidFill>
              </a:rPr>
              <a:t>Bobbi</a:t>
            </a:r>
            <a:r>
              <a:rPr lang="en-US" b="1" i="0" dirty="0">
                <a:solidFill>
                  <a:schemeClr val="accent5">
                    <a:lumMod val="75000"/>
                  </a:schemeClr>
                </a:solidFill>
                <a:effectLst/>
                <a:latin typeface="Montserrat"/>
              </a:rPr>
              <a:t> </a:t>
            </a:r>
            <a:r>
              <a:rPr lang="en-US" b="1" dirty="0">
                <a:solidFill>
                  <a:schemeClr val="accent5">
                    <a:lumMod val="75000"/>
                  </a:schemeClr>
                </a:solidFill>
              </a:rPr>
              <a:t>Muscara</a:t>
            </a:r>
          </a:p>
          <a:p>
            <a:pPr algn="ctr"/>
            <a:r>
              <a:rPr lang="en-US" b="1" dirty="0">
                <a:solidFill>
                  <a:schemeClr val="accent5">
                    <a:lumMod val="75000"/>
                  </a:schemeClr>
                </a:solidFill>
              </a:rPr>
              <a:t>Princeton</a:t>
            </a:r>
          </a:p>
        </p:txBody>
      </p:sp>
      <p:sp>
        <p:nvSpPr>
          <p:cNvPr id="8" name="TextBox 7">
            <a:extLst>
              <a:ext uri="{FF2B5EF4-FFF2-40B4-BE49-F238E27FC236}">
                <a16:creationId xmlns:a16="http://schemas.microsoft.com/office/drawing/2014/main" id="{86748736-C9F0-4252-9827-542A92673152}"/>
              </a:ext>
            </a:extLst>
          </p:cNvPr>
          <p:cNvSpPr txBox="1"/>
          <p:nvPr/>
        </p:nvSpPr>
        <p:spPr>
          <a:xfrm>
            <a:off x="5427746" y="2313111"/>
            <a:ext cx="1430254" cy="646331"/>
          </a:xfrm>
          <a:prstGeom prst="rect">
            <a:avLst/>
          </a:prstGeom>
          <a:noFill/>
        </p:spPr>
        <p:txBody>
          <a:bodyPr wrap="square">
            <a:spAutoFit/>
          </a:bodyPr>
          <a:lstStyle/>
          <a:p>
            <a:r>
              <a:rPr lang="en-US" b="1" dirty="0">
                <a:solidFill>
                  <a:srgbClr val="FF0000"/>
                </a:solidFill>
              </a:rPr>
              <a:t>Jim</a:t>
            </a:r>
            <a:r>
              <a:rPr lang="en-US" b="1" i="0" dirty="0">
                <a:solidFill>
                  <a:srgbClr val="FF0000"/>
                </a:solidFill>
                <a:effectLst/>
                <a:latin typeface="Montserrat"/>
              </a:rPr>
              <a:t> </a:t>
            </a:r>
            <a:r>
              <a:rPr lang="en-US" b="1" dirty="0">
                <a:solidFill>
                  <a:srgbClr val="FF0000"/>
                </a:solidFill>
              </a:rPr>
              <a:t>Mason</a:t>
            </a:r>
          </a:p>
          <a:p>
            <a:pPr algn="ctr"/>
            <a:r>
              <a:rPr lang="en-US" b="1" dirty="0">
                <a:solidFill>
                  <a:srgbClr val="FF0000"/>
                </a:solidFill>
              </a:rPr>
              <a:t>Boston</a:t>
            </a:r>
          </a:p>
        </p:txBody>
      </p:sp>
      <p:pic>
        <p:nvPicPr>
          <p:cNvPr id="9" name="Picture 2" descr="Picture">
            <a:extLst>
              <a:ext uri="{FF2B5EF4-FFF2-40B4-BE49-F238E27FC236}">
                <a16:creationId xmlns:a16="http://schemas.microsoft.com/office/drawing/2014/main" id="{BFE0ECAC-B1BE-4EE9-B39F-AD3D782506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7178" y="2914315"/>
            <a:ext cx="1524000" cy="1442427"/>
          </a:xfrm>
          <a:prstGeom prst="rect">
            <a:avLst/>
          </a:prstGeom>
          <a:noFill/>
          <a:ln w="41275">
            <a:solidFill>
              <a:schemeClr val="accent1"/>
            </a:solidFill>
          </a:ln>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B183BBC1-56D0-432B-B9F2-E92F0E3CB419}"/>
              </a:ext>
            </a:extLst>
          </p:cNvPr>
          <p:cNvSpPr txBox="1"/>
          <p:nvPr/>
        </p:nvSpPr>
        <p:spPr>
          <a:xfrm>
            <a:off x="8355595" y="2314383"/>
            <a:ext cx="2049297" cy="646331"/>
          </a:xfrm>
          <a:prstGeom prst="rect">
            <a:avLst/>
          </a:prstGeom>
          <a:noFill/>
        </p:spPr>
        <p:txBody>
          <a:bodyPr wrap="square">
            <a:spAutoFit/>
          </a:bodyPr>
          <a:lstStyle/>
          <a:p>
            <a:pPr algn="ctr"/>
            <a:r>
              <a:rPr lang="en-US" b="1" dirty="0">
                <a:solidFill>
                  <a:schemeClr val="accent1">
                    <a:lumMod val="60000"/>
                    <a:lumOff val="40000"/>
                  </a:schemeClr>
                </a:solidFill>
              </a:rPr>
              <a:t>John</a:t>
            </a:r>
            <a:r>
              <a:rPr lang="en-US" b="1" i="0" dirty="0">
                <a:solidFill>
                  <a:schemeClr val="accent1">
                    <a:lumMod val="60000"/>
                    <a:lumOff val="40000"/>
                  </a:schemeClr>
                </a:solidFill>
                <a:effectLst/>
                <a:latin typeface="Montserrat"/>
              </a:rPr>
              <a:t> </a:t>
            </a:r>
            <a:r>
              <a:rPr lang="en-US" b="1" dirty="0">
                <a:solidFill>
                  <a:schemeClr val="accent1">
                    <a:lumMod val="60000"/>
                    <a:lumOff val="40000"/>
                  </a:schemeClr>
                </a:solidFill>
              </a:rPr>
              <a:t>Carpenter</a:t>
            </a:r>
          </a:p>
          <a:p>
            <a:pPr algn="ctr"/>
            <a:r>
              <a:rPr lang="en-US" b="1" dirty="0">
                <a:solidFill>
                  <a:schemeClr val="accent1">
                    <a:lumMod val="60000"/>
                    <a:lumOff val="40000"/>
                  </a:schemeClr>
                </a:solidFill>
              </a:rPr>
              <a:t>Denver</a:t>
            </a:r>
          </a:p>
        </p:txBody>
      </p:sp>
      <p:pic>
        <p:nvPicPr>
          <p:cNvPr id="11" name="Picture 4" descr="Picture">
            <a:extLst>
              <a:ext uri="{FF2B5EF4-FFF2-40B4-BE49-F238E27FC236}">
                <a16:creationId xmlns:a16="http://schemas.microsoft.com/office/drawing/2014/main" id="{BFE6827C-17F4-4CDE-AD3A-D3285A7D3A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77834" y="2901402"/>
            <a:ext cx="1455340" cy="1455340"/>
          </a:xfrm>
          <a:prstGeom prst="rect">
            <a:avLst/>
          </a:prstGeom>
          <a:noFill/>
          <a:ln w="41275">
            <a:solidFill>
              <a:schemeClr val="accent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8EEB4AC5-709D-466E-A4F9-309023450317}"/>
              </a:ext>
            </a:extLst>
          </p:cNvPr>
          <p:cNvSpPr txBox="1"/>
          <p:nvPr/>
        </p:nvSpPr>
        <p:spPr>
          <a:xfrm>
            <a:off x="2056523" y="4419260"/>
            <a:ext cx="1528011" cy="830997"/>
          </a:xfrm>
          <a:prstGeom prst="rect">
            <a:avLst/>
          </a:prstGeom>
          <a:noFill/>
        </p:spPr>
        <p:txBody>
          <a:bodyPr wrap="square" rtlCol="0">
            <a:spAutoFit/>
          </a:bodyPr>
          <a:lstStyle/>
          <a:p>
            <a:r>
              <a:rPr lang="en-US" sz="1200" b="1" dirty="0">
                <a:solidFill>
                  <a:schemeClr val="accent2">
                    <a:lumMod val="75000"/>
                  </a:schemeClr>
                </a:solidFill>
              </a:rPr>
              <a:t>Ledger Academy</a:t>
            </a:r>
            <a:br>
              <a:rPr lang="en-US" sz="1200" b="1" dirty="0">
                <a:solidFill>
                  <a:schemeClr val="accent2">
                    <a:lumMod val="75000"/>
                  </a:schemeClr>
                </a:solidFill>
              </a:rPr>
            </a:br>
            <a:r>
              <a:rPr lang="en-US" sz="1200" b="1" dirty="0">
                <a:solidFill>
                  <a:schemeClr val="accent2">
                    <a:lumMod val="75000"/>
                  </a:schemeClr>
                </a:solidFill>
              </a:rPr>
              <a:t>The Giving Chain</a:t>
            </a:r>
            <a:br>
              <a:rPr lang="en-US" sz="1200" b="1" dirty="0">
                <a:solidFill>
                  <a:schemeClr val="accent2">
                    <a:lumMod val="75000"/>
                  </a:schemeClr>
                </a:solidFill>
              </a:rPr>
            </a:br>
            <a:r>
              <a:rPr lang="en-US" sz="1200" b="1" dirty="0">
                <a:solidFill>
                  <a:schemeClr val="accent2">
                    <a:lumMod val="75000"/>
                  </a:schemeClr>
                </a:solidFill>
              </a:rPr>
              <a:t>BC Employ</a:t>
            </a:r>
            <a:br>
              <a:rPr lang="en-US" sz="1200" b="1" dirty="0">
                <a:solidFill>
                  <a:schemeClr val="accent2">
                    <a:lumMod val="75000"/>
                  </a:schemeClr>
                </a:solidFill>
              </a:rPr>
            </a:br>
            <a:r>
              <a:rPr lang="en-US" sz="1200" b="1" dirty="0">
                <a:solidFill>
                  <a:schemeClr val="accent2">
                    <a:lumMod val="75000"/>
                  </a:schemeClr>
                </a:solidFill>
              </a:rPr>
              <a:t>Hyperledger TSC</a:t>
            </a:r>
          </a:p>
        </p:txBody>
      </p:sp>
      <p:sp>
        <p:nvSpPr>
          <p:cNvPr id="13" name="TextBox 12">
            <a:extLst>
              <a:ext uri="{FF2B5EF4-FFF2-40B4-BE49-F238E27FC236}">
                <a16:creationId xmlns:a16="http://schemas.microsoft.com/office/drawing/2014/main" id="{A786D3E5-E992-42A6-8405-1611A0FDDEE1}"/>
              </a:ext>
            </a:extLst>
          </p:cNvPr>
          <p:cNvSpPr txBox="1"/>
          <p:nvPr/>
        </p:nvSpPr>
        <p:spPr>
          <a:xfrm>
            <a:off x="5303192" y="4419260"/>
            <a:ext cx="2171864" cy="1015663"/>
          </a:xfrm>
          <a:prstGeom prst="rect">
            <a:avLst/>
          </a:prstGeom>
          <a:noFill/>
        </p:spPr>
        <p:txBody>
          <a:bodyPr wrap="square">
            <a:spAutoFit/>
          </a:bodyPr>
          <a:lstStyle/>
          <a:p>
            <a:r>
              <a:rPr lang="en-US" sz="1200" b="1" dirty="0"/>
              <a:t>Blockchain Practice Leader</a:t>
            </a:r>
            <a:br>
              <a:rPr lang="en-US" sz="1200" b="1" dirty="0"/>
            </a:br>
            <a:r>
              <a:rPr lang="en-US" sz="1200" b="1" dirty="0"/>
              <a:t>Paramount Software</a:t>
            </a:r>
            <a:br>
              <a:rPr lang="en-US" sz="1200" b="1" dirty="0"/>
            </a:br>
            <a:r>
              <a:rPr lang="en-US" sz="1200" b="1" dirty="0"/>
              <a:t>Solutions, Inc</a:t>
            </a:r>
            <a:br>
              <a:rPr lang="en-US" sz="1200" b="1" dirty="0"/>
            </a:br>
            <a:r>
              <a:rPr lang="en-US" sz="1200" b="1" dirty="0"/>
              <a:t>Chair Hyperledger</a:t>
            </a:r>
            <a:br>
              <a:rPr lang="en-US" sz="1200" b="1" dirty="0"/>
            </a:br>
            <a:r>
              <a:rPr lang="en-US" sz="1200" b="1" dirty="0"/>
              <a:t>Public Sector</a:t>
            </a:r>
          </a:p>
        </p:txBody>
      </p:sp>
      <p:sp>
        <p:nvSpPr>
          <p:cNvPr id="14" name="TextBox 13">
            <a:extLst>
              <a:ext uri="{FF2B5EF4-FFF2-40B4-BE49-F238E27FC236}">
                <a16:creationId xmlns:a16="http://schemas.microsoft.com/office/drawing/2014/main" id="{045DF2C4-C9DB-448B-AA15-2760E5E01293}"/>
              </a:ext>
            </a:extLst>
          </p:cNvPr>
          <p:cNvSpPr txBox="1"/>
          <p:nvPr/>
        </p:nvSpPr>
        <p:spPr>
          <a:xfrm>
            <a:off x="8705163" y="4419260"/>
            <a:ext cx="1699729" cy="1384995"/>
          </a:xfrm>
          <a:prstGeom prst="rect">
            <a:avLst/>
          </a:prstGeom>
          <a:noFill/>
        </p:spPr>
        <p:txBody>
          <a:bodyPr wrap="square" rtlCol="0">
            <a:spAutoFit/>
          </a:bodyPr>
          <a:lstStyle/>
          <a:p>
            <a:r>
              <a:rPr lang="en-US" sz="1200" b="1" dirty="0">
                <a:solidFill>
                  <a:schemeClr val="accent5">
                    <a:lumMod val="75000"/>
                  </a:schemeClr>
                </a:solidFill>
              </a:rPr>
              <a:t>Global Blockchain Summit</a:t>
            </a:r>
            <a:br>
              <a:rPr lang="en-US" sz="1200" b="1" dirty="0">
                <a:solidFill>
                  <a:schemeClr val="accent5">
                    <a:lumMod val="75000"/>
                  </a:schemeClr>
                </a:solidFill>
              </a:rPr>
            </a:br>
            <a:r>
              <a:rPr lang="en-US" sz="1200" b="1" dirty="0">
                <a:solidFill>
                  <a:schemeClr val="accent5">
                    <a:lumMod val="75000"/>
                  </a:schemeClr>
                </a:solidFill>
              </a:rPr>
              <a:t>Hyperledger Co-Chair Learning Materials Working Group Denver Meetup Organizer</a:t>
            </a:r>
          </a:p>
        </p:txBody>
      </p:sp>
      <p:pic>
        <p:nvPicPr>
          <p:cNvPr id="15" name="Picture 14" descr="Chart&#10;&#10;Description automatically generated">
            <a:extLst>
              <a:ext uri="{FF2B5EF4-FFF2-40B4-BE49-F238E27FC236}">
                <a16:creationId xmlns:a16="http://schemas.microsoft.com/office/drawing/2014/main" id="{8FD80F75-4908-4C0F-8DA8-02020B37AC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13204" y="818649"/>
            <a:ext cx="1202020" cy="1290241"/>
          </a:xfrm>
          <a:prstGeom prst="rect">
            <a:avLst/>
          </a:prstGeom>
        </p:spPr>
      </p:pic>
      <p:pic>
        <p:nvPicPr>
          <p:cNvPr id="16" name="Picture 15" descr="A picture containing polygon&#10;&#10;Description automatically generated">
            <a:extLst>
              <a:ext uri="{FF2B5EF4-FFF2-40B4-BE49-F238E27FC236}">
                <a16:creationId xmlns:a16="http://schemas.microsoft.com/office/drawing/2014/main" id="{F1228D3B-9F26-478D-982E-B5BDDCC5F70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22857" y="935415"/>
            <a:ext cx="965291" cy="965291"/>
          </a:xfrm>
          <a:prstGeom prst="rect">
            <a:avLst/>
          </a:prstGeom>
        </p:spPr>
      </p:pic>
      <p:sp>
        <p:nvSpPr>
          <p:cNvPr id="17" name="TextBox 16">
            <a:extLst>
              <a:ext uri="{FF2B5EF4-FFF2-40B4-BE49-F238E27FC236}">
                <a16:creationId xmlns:a16="http://schemas.microsoft.com/office/drawing/2014/main" id="{DD2C30A1-9EDF-4238-A342-D5497D4A74AC}"/>
              </a:ext>
            </a:extLst>
          </p:cNvPr>
          <p:cNvSpPr txBox="1"/>
          <p:nvPr/>
        </p:nvSpPr>
        <p:spPr>
          <a:xfrm>
            <a:off x="3047301" y="3246431"/>
            <a:ext cx="6094602" cy="369332"/>
          </a:xfrm>
          <a:prstGeom prst="rect">
            <a:avLst/>
          </a:prstGeom>
          <a:noFill/>
        </p:spPr>
        <p:txBody>
          <a:bodyPr wrap="square">
            <a:spAutoFit/>
          </a:bodyPr>
          <a:lstStyle/>
          <a:p>
            <a:r>
              <a:rPr lang="en-US" b="0" dirty="0">
                <a:effectLst/>
              </a:rPr>
              <a:t> </a:t>
            </a:r>
            <a:endParaRPr lang="en-US" dirty="0"/>
          </a:p>
        </p:txBody>
      </p:sp>
      <p:pic>
        <p:nvPicPr>
          <p:cNvPr id="18" name="Picture 17" descr="Shape&#10;&#10;Description automatically generated">
            <a:extLst>
              <a:ext uri="{FF2B5EF4-FFF2-40B4-BE49-F238E27FC236}">
                <a16:creationId xmlns:a16="http://schemas.microsoft.com/office/drawing/2014/main" id="{CFA6F678-AAD9-4E60-8745-075143AF174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95819" y="858751"/>
            <a:ext cx="1545037" cy="1350311"/>
          </a:xfrm>
          <a:prstGeom prst="rect">
            <a:avLst/>
          </a:prstGeom>
        </p:spPr>
      </p:pic>
      <p:pic>
        <p:nvPicPr>
          <p:cNvPr id="19" name="Picture 18" descr="A person smiling for the camera&#10;&#10;Description automatically generated with low confidence">
            <a:extLst>
              <a:ext uri="{FF2B5EF4-FFF2-40B4-BE49-F238E27FC236}">
                <a16:creationId xmlns:a16="http://schemas.microsoft.com/office/drawing/2014/main" id="{982C05BC-585C-433A-9E5A-908BE33E1AE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149629" y="2996489"/>
            <a:ext cx="1662532" cy="1360254"/>
          </a:xfrm>
          <a:prstGeom prst="rect">
            <a:avLst/>
          </a:prstGeom>
          <a:ln w="41275">
            <a:solidFill>
              <a:schemeClr val="accent1"/>
            </a:solidFill>
          </a:ln>
        </p:spPr>
      </p:pic>
    </p:spTree>
    <p:extLst>
      <p:ext uri="{BB962C8B-B14F-4D97-AF65-F5344CB8AC3E}">
        <p14:creationId xmlns:p14="http://schemas.microsoft.com/office/powerpoint/2010/main" val="821699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98ABC-1E58-4D2F-8702-954E077EA12E}"/>
              </a:ext>
            </a:extLst>
          </p:cNvPr>
          <p:cNvSpPr>
            <a:spLocks noGrp="1"/>
          </p:cNvSpPr>
          <p:nvPr>
            <p:ph type="ctrTitle"/>
          </p:nvPr>
        </p:nvSpPr>
        <p:spPr>
          <a:xfrm>
            <a:off x="758952" y="427209"/>
            <a:ext cx="6097280" cy="2853164"/>
          </a:xfrm>
        </p:spPr>
        <p:txBody>
          <a:bodyPr anchor="ctr">
            <a:normAutofit/>
          </a:bodyPr>
          <a:lstStyle/>
          <a:p>
            <a:pPr algn="l"/>
            <a:r>
              <a:rPr lang="en-US" dirty="0"/>
              <a:t>Blockchain </a:t>
            </a:r>
            <a:br>
              <a:rPr lang="en-US" dirty="0"/>
            </a:br>
            <a:r>
              <a:rPr lang="en-US" dirty="0"/>
              <a:t>Announcements</a:t>
            </a:r>
          </a:p>
        </p:txBody>
      </p:sp>
      <p:sp>
        <p:nvSpPr>
          <p:cNvPr id="3" name="Subtitle 2">
            <a:extLst>
              <a:ext uri="{FF2B5EF4-FFF2-40B4-BE49-F238E27FC236}">
                <a16:creationId xmlns:a16="http://schemas.microsoft.com/office/drawing/2014/main" id="{9EA1ADD7-4DE6-47D3-9488-62EA0C4DB137}"/>
              </a:ext>
            </a:extLst>
          </p:cNvPr>
          <p:cNvSpPr>
            <a:spLocks noGrp="1"/>
          </p:cNvSpPr>
          <p:nvPr>
            <p:ph type="subTitle" idx="1"/>
          </p:nvPr>
        </p:nvSpPr>
        <p:spPr>
          <a:xfrm>
            <a:off x="6420139" y="4623073"/>
            <a:ext cx="4680595" cy="916947"/>
          </a:xfrm>
        </p:spPr>
        <p:txBody>
          <a:bodyPr>
            <a:normAutofit/>
          </a:bodyPr>
          <a:lstStyle/>
          <a:p>
            <a:pPr algn="l"/>
            <a:r>
              <a:rPr lang="en-US" dirty="0"/>
              <a:t>Matching Qualified Applicants with Blockchain Opportunities</a:t>
            </a:r>
          </a:p>
        </p:txBody>
      </p:sp>
      <p:pic>
        <p:nvPicPr>
          <p:cNvPr id="5" name="Picture 4" descr="A picture containing clipart&#10;&#10;Description automatically generated">
            <a:extLst>
              <a:ext uri="{FF2B5EF4-FFF2-40B4-BE49-F238E27FC236}">
                <a16:creationId xmlns:a16="http://schemas.microsoft.com/office/drawing/2014/main" id="{C70199D8-F494-4E8C-A609-A21994C69CA3}"/>
              </a:ext>
            </a:extLst>
          </p:cNvPr>
          <p:cNvPicPr>
            <a:picLocks noChangeAspect="1"/>
          </p:cNvPicPr>
          <p:nvPr/>
        </p:nvPicPr>
        <p:blipFill rotWithShape="1">
          <a:blip r:embed="rId2">
            <a:extLst>
              <a:ext uri="{28A0092B-C50C-407E-A947-70E740481C1C}">
                <a14:useLocalDpi xmlns:a14="http://schemas.microsoft.com/office/drawing/2010/main" val="0"/>
              </a:ext>
            </a:extLst>
          </a:blip>
          <a:srcRect r="9075"/>
          <a:stretch/>
        </p:blipFill>
        <p:spPr>
          <a:xfrm>
            <a:off x="7332994" y="1495238"/>
            <a:ext cx="3828287" cy="1178906"/>
          </a:xfrm>
          <a:prstGeom prst="rect">
            <a:avLst/>
          </a:prstGeom>
        </p:spPr>
      </p:pic>
      <p:sp>
        <p:nvSpPr>
          <p:cNvPr id="6" name="Footer Placeholder 5">
            <a:extLst>
              <a:ext uri="{FF2B5EF4-FFF2-40B4-BE49-F238E27FC236}">
                <a16:creationId xmlns:a16="http://schemas.microsoft.com/office/drawing/2014/main" id="{C9CCDCE6-8FEC-4278-8E6F-0FB67C9D65C5}"/>
              </a:ext>
            </a:extLst>
          </p:cNvPr>
          <p:cNvSpPr>
            <a:spLocks noGrp="1"/>
          </p:cNvSpPr>
          <p:nvPr>
            <p:ph type="ftr" sz="quarter" idx="11"/>
          </p:nvPr>
        </p:nvSpPr>
        <p:spPr/>
        <p:txBody>
          <a:bodyPr/>
          <a:lstStyle/>
          <a:p>
            <a:r>
              <a:rPr lang="en-US" sz="1000" dirty="0"/>
              <a:t>www.bcemploy.com</a:t>
            </a:r>
          </a:p>
        </p:txBody>
      </p:sp>
      <p:sp>
        <p:nvSpPr>
          <p:cNvPr id="10" name="TextBox 9">
            <a:extLst>
              <a:ext uri="{FF2B5EF4-FFF2-40B4-BE49-F238E27FC236}">
                <a16:creationId xmlns:a16="http://schemas.microsoft.com/office/drawing/2014/main" id="{302E0263-1CDF-4A65-B30F-876BB96374C3}"/>
              </a:ext>
            </a:extLst>
          </p:cNvPr>
          <p:cNvSpPr txBox="1"/>
          <p:nvPr/>
        </p:nvSpPr>
        <p:spPr>
          <a:xfrm>
            <a:off x="3371499" y="3392962"/>
            <a:ext cx="6097280" cy="369332"/>
          </a:xfrm>
          <a:prstGeom prst="rect">
            <a:avLst/>
          </a:prstGeom>
          <a:noFill/>
        </p:spPr>
        <p:txBody>
          <a:bodyPr wrap="square">
            <a:spAutoFit/>
          </a:bodyPr>
          <a:lstStyle/>
          <a:p>
            <a:pPr>
              <a:spcAft>
                <a:spcPts val="600"/>
              </a:spcAft>
            </a:pPr>
            <a:r>
              <a:rPr lang="en-US" sz="1800" b="1" dirty="0">
                <a:solidFill>
                  <a:srgbClr val="00B0F0"/>
                </a:solidFill>
              </a:rPr>
              <a:t>Blockchain  Events</a:t>
            </a:r>
            <a:r>
              <a:rPr lang="en-US" b="1" dirty="0">
                <a:solidFill>
                  <a:srgbClr val="00B0F0"/>
                </a:solidFill>
              </a:rPr>
              <a:t>, Bobbi Muscara</a:t>
            </a:r>
            <a:endParaRPr lang="en-US" sz="1800" b="1" dirty="0">
              <a:solidFill>
                <a:srgbClr val="00B0F0"/>
              </a:solidFill>
            </a:endParaRPr>
          </a:p>
        </p:txBody>
      </p:sp>
    </p:spTree>
    <p:extLst>
      <p:ext uri="{BB962C8B-B14F-4D97-AF65-F5344CB8AC3E}">
        <p14:creationId xmlns:p14="http://schemas.microsoft.com/office/powerpoint/2010/main" val="61700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7AAC3-5E0E-4D91-A196-2569FEAB0D70}"/>
              </a:ext>
            </a:extLst>
          </p:cNvPr>
          <p:cNvSpPr>
            <a:spLocks noGrp="1"/>
          </p:cNvSpPr>
          <p:nvPr>
            <p:ph type="title"/>
          </p:nvPr>
        </p:nvSpPr>
        <p:spPr>
          <a:xfrm>
            <a:off x="758952" y="722978"/>
            <a:ext cx="9144000" cy="1344168"/>
          </a:xfrm>
        </p:spPr>
        <p:txBody>
          <a:bodyPr/>
          <a:lstStyle/>
          <a:p>
            <a:r>
              <a:rPr lang="en-US" dirty="0"/>
              <a:t>Events Announcements</a:t>
            </a:r>
          </a:p>
        </p:txBody>
      </p:sp>
      <p:sp>
        <p:nvSpPr>
          <p:cNvPr id="13" name="TextBox 12">
            <a:extLst>
              <a:ext uri="{FF2B5EF4-FFF2-40B4-BE49-F238E27FC236}">
                <a16:creationId xmlns:a16="http://schemas.microsoft.com/office/drawing/2014/main" id="{E62D2DCF-D1F1-4C7B-BF5B-88ED1451FB09}"/>
              </a:ext>
            </a:extLst>
          </p:cNvPr>
          <p:cNvSpPr txBox="1"/>
          <p:nvPr/>
        </p:nvSpPr>
        <p:spPr>
          <a:xfrm>
            <a:off x="2787154" y="1474827"/>
            <a:ext cx="6096000" cy="369332"/>
          </a:xfrm>
          <a:prstGeom prst="rect">
            <a:avLst/>
          </a:prstGeom>
          <a:noFill/>
        </p:spPr>
        <p:txBody>
          <a:bodyPr wrap="square">
            <a:spAutoFit/>
          </a:bodyPr>
          <a:lstStyle/>
          <a:p>
            <a:pPr algn="l"/>
            <a:r>
              <a:rPr lang="en-US" b="1" i="0" dirty="0">
                <a:solidFill>
                  <a:srgbClr val="212121"/>
                </a:solidFill>
                <a:effectLst/>
                <a:latin typeface="Graphik Meetup"/>
              </a:rPr>
              <a:t>Blockchain Employment Series</a:t>
            </a:r>
          </a:p>
        </p:txBody>
      </p:sp>
      <p:sp>
        <p:nvSpPr>
          <p:cNvPr id="12" name="Rectangle 11">
            <a:extLst>
              <a:ext uri="{FF2B5EF4-FFF2-40B4-BE49-F238E27FC236}">
                <a16:creationId xmlns:a16="http://schemas.microsoft.com/office/drawing/2014/main" id="{F08D6E84-04BF-4FB0-8A8D-27F02AD9575A}"/>
              </a:ext>
            </a:extLst>
          </p:cNvPr>
          <p:cNvSpPr/>
          <p:nvPr/>
        </p:nvSpPr>
        <p:spPr>
          <a:xfrm>
            <a:off x="912117" y="1921319"/>
            <a:ext cx="5183883" cy="5132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Session One Denver Meetup Date 10/14/2021</a:t>
            </a:r>
          </a:p>
        </p:txBody>
      </p:sp>
      <p:sp>
        <p:nvSpPr>
          <p:cNvPr id="14" name="Rectangle 13">
            <a:extLst>
              <a:ext uri="{FF2B5EF4-FFF2-40B4-BE49-F238E27FC236}">
                <a16:creationId xmlns:a16="http://schemas.microsoft.com/office/drawing/2014/main" id="{F6172B33-84C4-47BA-ACE0-2B07B246697D}"/>
              </a:ext>
            </a:extLst>
          </p:cNvPr>
          <p:cNvSpPr/>
          <p:nvPr/>
        </p:nvSpPr>
        <p:spPr>
          <a:xfrm>
            <a:off x="5990252" y="3826320"/>
            <a:ext cx="5176008" cy="53507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t>Session Two Boston Meetup 11/4/2021</a:t>
            </a:r>
          </a:p>
        </p:txBody>
      </p:sp>
      <p:sp>
        <p:nvSpPr>
          <p:cNvPr id="15" name="Rectangle 14">
            <a:extLst>
              <a:ext uri="{FF2B5EF4-FFF2-40B4-BE49-F238E27FC236}">
                <a16:creationId xmlns:a16="http://schemas.microsoft.com/office/drawing/2014/main" id="{2A8EA8BD-E63A-4D6C-B3FD-5465C724CBA5}"/>
              </a:ext>
            </a:extLst>
          </p:cNvPr>
          <p:cNvSpPr/>
          <p:nvPr/>
        </p:nvSpPr>
        <p:spPr>
          <a:xfrm>
            <a:off x="5990252" y="4563800"/>
            <a:ext cx="5176007" cy="516427"/>
          </a:xfrm>
          <a:prstGeom prst="rect">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dirty="0"/>
              <a:t>Session Three Princeton Meetup 11/18/2021</a:t>
            </a:r>
          </a:p>
        </p:txBody>
      </p:sp>
      <p:sp>
        <p:nvSpPr>
          <p:cNvPr id="16" name="Rectangle 15">
            <a:extLst>
              <a:ext uri="{FF2B5EF4-FFF2-40B4-BE49-F238E27FC236}">
                <a16:creationId xmlns:a16="http://schemas.microsoft.com/office/drawing/2014/main" id="{B832F622-71A5-4A34-B26E-A51C36718A2F}"/>
              </a:ext>
            </a:extLst>
          </p:cNvPr>
          <p:cNvSpPr/>
          <p:nvPr/>
        </p:nvSpPr>
        <p:spPr>
          <a:xfrm>
            <a:off x="5990252" y="5301842"/>
            <a:ext cx="5176007" cy="516427"/>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Session Four JOB FAIR 12/2/2021</a:t>
            </a:r>
          </a:p>
        </p:txBody>
      </p:sp>
      <p:pic>
        <p:nvPicPr>
          <p:cNvPr id="5" name="Picture 4" descr="Shape&#10;&#10;Description automatically generated">
            <a:extLst>
              <a:ext uri="{FF2B5EF4-FFF2-40B4-BE49-F238E27FC236}">
                <a16:creationId xmlns:a16="http://schemas.microsoft.com/office/drawing/2014/main" id="{6E796973-1F0E-4972-A3C0-742D17B04B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8371" y="2737303"/>
            <a:ext cx="3771373" cy="3296055"/>
          </a:xfrm>
          <a:prstGeom prst="rect">
            <a:avLst/>
          </a:prstGeom>
        </p:spPr>
      </p:pic>
      <p:pic>
        <p:nvPicPr>
          <p:cNvPr id="11" name="Picture 10">
            <a:extLst>
              <a:ext uri="{FF2B5EF4-FFF2-40B4-BE49-F238E27FC236}">
                <a16:creationId xmlns:a16="http://schemas.microsoft.com/office/drawing/2014/main" id="{C48C3927-FAEF-4074-AB41-8E59102408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3" name="Footer Placeholder 2">
            <a:extLst>
              <a:ext uri="{FF2B5EF4-FFF2-40B4-BE49-F238E27FC236}">
                <a16:creationId xmlns:a16="http://schemas.microsoft.com/office/drawing/2014/main" id="{1AF27147-8E8F-4A6F-B300-3BC0529D6C59}"/>
              </a:ext>
            </a:extLst>
          </p:cNvPr>
          <p:cNvSpPr>
            <a:spLocks noGrp="1"/>
          </p:cNvSpPr>
          <p:nvPr>
            <p:ph type="ftr" sz="quarter" idx="11"/>
          </p:nvPr>
        </p:nvSpPr>
        <p:spPr>
          <a:xfrm>
            <a:off x="6326802" y="5996356"/>
            <a:ext cx="6099048" cy="365125"/>
          </a:xfrm>
        </p:spPr>
        <p:txBody>
          <a:bodyPr/>
          <a:lstStyle/>
          <a:p>
            <a:r>
              <a:rPr lang="en-US" dirty="0"/>
              <a:t>www.bcemploy.com</a:t>
            </a:r>
          </a:p>
        </p:txBody>
      </p:sp>
    </p:spTree>
    <p:extLst>
      <p:ext uri="{BB962C8B-B14F-4D97-AF65-F5344CB8AC3E}">
        <p14:creationId xmlns:p14="http://schemas.microsoft.com/office/powerpoint/2010/main" val="740361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3" name="Title 2">
            <a:extLst>
              <a:ext uri="{FF2B5EF4-FFF2-40B4-BE49-F238E27FC236}">
                <a16:creationId xmlns:a16="http://schemas.microsoft.com/office/drawing/2014/main" id="{C9451071-E5DC-4DBF-977A-69F80E3EA43A}"/>
              </a:ext>
            </a:extLst>
          </p:cNvPr>
          <p:cNvSpPr>
            <a:spLocks noGrp="1"/>
          </p:cNvSpPr>
          <p:nvPr>
            <p:ph type="title"/>
          </p:nvPr>
        </p:nvSpPr>
        <p:spPr>
          <a:xfrm>
            <a:off x="758952" y="262701"/>
            <a:ext cx="2901696" cy="1792224"/>
          </a:xfrm>
        </p:spPr>
        <p:txBody>
          <a:bodyPr/>
          <a:lstStyle/>
          <a:p>
            <a:r>
              <a:rPr lang="en-US" dirty="0"/>
              <a:t>Hyperledger Happenings</a:t>
            </a:r>
          </a:p>
        </p:txBody>
      </p:sp>
      <p:sp>
        <p:nvSpPr>
          <p:cNvPr id="5" name="Content Placeholder 4">
            <a:extLst>
              <a:ext uri="{FF2B5EF4-FFF2-40B4-BE49-F238E27FC236}">
                <a16:creationId xmlns:a16="http://schemas.microsoft.com/office/drawing/2014/main" id="{62C599FD-BA8A-41A9-9676-C3FC903EEBFB}"/>
              </a:ext>
            </a:extLst>
          </p:cNvPr>
          <p:cNvSpPr>
            <a:spLocks noGrp="1"/>
          </p:cNvSpPr>
          <p:nvPr>
            <p:ph idx="1"/>
          </p:nvPr>
        </p:nvSpPr>
        <p:spPr>
          <a:xfrm>
            <a:off x="5330952" y="1517904"/>
            <a:ext cx="5330952" cy="4194334"/>
          </a:xfrm>
        </p:spPr>
        <p:txBody>
          <a:bodyPr>
            <a:normAutofit fontScale="70000" lnSpcReduction="20000"/>
          </a:bodyPr>
          <a:lstStyle/>
          <a:p>
            <a:pPr marL="0" indent="0">
              <a:buNone/>
            </a:pPr>
            <a:r>
              <a:rPr lang="en-US" b="1" dirty="0"/>
              <a:t>TSC Election</a:t>
            </a:r>
          </a:p>
          <a:p>
            <a:pPr marL="0" indent="0" algn="l">
              <a:buNone/>
            </a:pPr>
            <a:r>
              <a:rPr lang="en-US" b="1" i="0" dirty="0">
                <a:solidFill>
                  <a:srgbClr val="FF0000"/>
                </a:solidFill>
                <a:effectLst/>
                <a:latin typeface="-apple-system"/>
              </a:rPr>
              <a:t>TSC Elections </a:t>
            </a:r>
            <a:r>
              <a:rPr lang="en-US" b="1" i="0" u="none" strike="noStrike" dirty="0">
                <a:solidFill>
                  <a:srgbClr val="0052CC"/>
                </a:solidFill>
                <a:effectLst/>
                <a:latin typeface="-apple-system"/>
                <a:hlinkClick r:id="rId3"/>
              </a:rPr>
              <a:t>2021 Nomination Statements</a:t>
            </a:r>
            <a:endParaRPr lang="en-US" b="1" i="0" dirty="0">
              <a:solidFill>
                <a:srgbClr val="172B4D"/>
              </a:solidFill>
              <a:effectLst/>
              <a:latin typeface="-apple-system"/>
            </a:endParaRPr>
          </a:p>
          <a:p>
            <a:pPr marL="0" indent="0" algn="l">
              <a:buNone/>
            </a:pPr>
            <a:r>
              <a:rPr lang="en-US" b="1" i="0" dirty="0">
                <a:solidFill>
                  <a:srgbClr val="172B4D"/>
                </a:solidFill>
                <a:effectLst/>
                <a:latin typeface="-apple-system"/>
              </a:rPr>
              <a:t>TSC Elections should have received a Ballot, Voting is OPEN, </a:t>
            </a:r>
            <a:r>
              <a:rPr lang="en-US" b="1" i="0" dirty="0">
                <a:solidFill>
                  <a:srgbClr val="333333"/>
                </a:solidFill>
                <a:effectLst/>
                <a:latin typeface="-apple-system"/>
              </a:rPr>
              <a:t>This year's Hyperledger Technical Steering Committee (TSC) election will happen from October 1 to 15, 2021. </a:t>
            </a:r>
          </a:p>
          <a:p>
            <a:pPr marL="0" indent="0" algn="l">
              <a:buNone/>
            </a:pPr>
            <a:r>
              <a:rPr lang="en-US" b="1" i="0" dirty="0">
                <a:solidFill>
                  <a:srgbClr val="333333"/>
                </a:solidFill>
                <a:effectLst/>
                <a:latin typeface="-apple-system"/>
              </a:rPr>
              <a:t>The election will include active contributors who have been nominated to run as candidates. If you have any questions about the election process, please feel free to write to </a:t>
            </a:r>
            <a:r>
              <a:rPr lang="en-US" b="1" i="0" u="none" strike="noStrike" dirty="0">
                <a:solidFill>
                  <a:srgbClr val="0052CC"/>
                </a:solidFill>
                <a:effectLst/>
                <a:latin typeface="-apple-system"/>
                <a:hlinkClick r:id="rId4"/>
              </a:rPr>
              <a:t>election@lists.hyperledger.org</a:t>
            </a:r>
            <a:endParaRPr lang="en-US" b="1" i="0" dirty="0">
              <a:solidFill>
                <a:srgbClr val="172B4D"/>
              </a:solidFill>
              <a:effectLst/>
              <a:latin typeface="-apple-system"/>
            </a:endParaRPr>
          </a:p>
        </p:txBody>
      </p:sp>
      <p:sp>
        <p:nvSpPr>
          <p:cNvPr id="6" name="Text Placeholder 5">
            <a:extLst>
              <a:ext uri="{FF2B5EF4-FFF2-40B4-BE49-F238E27FC236}">
                <a16:creationId xmlns:a16="http://schemas.microsoft.com/office/drawing/2014/main" id="{549B1D7A-BB38-4972-9888-611C2903371C}"/>
              </a:ext>
            </a:extLst>
          </p:cNvPr>
          <p:cNvSpPr>
            <a:spLocks noGrp="1"/>
          </p:cNvSpPr>
          <p:nvPr>
            <p:ph type="body" sz="half" idx="2"/>
          </p:nvPr>
        </p:nvSpPr>
        <p:spPr>
          <a:xfrm>
            <a:off x="906780" y="2346960"/>
            <a:ext cx="3773504" cy="3365278"/>
          </a:xfrm>
        </p:spPr>
        <p:txBody>
          <a:bodyPr>
            <a:normAutofit fontScale="92500" lnSpcReduction="20000"/>
          </a:bodyPr>
          <a:lstStyle/>
          <a:p>
            <a:r>
              <a:rPr lang="en-US" b="1" dirty="0"/>
              <a:t>New Leadership</a:t>
            </a:r>
            <a:br>
              <a:rPr lang="en-US" b="1" dirty="0"/>
            </a:br>
            <a:r>
              <a:rPr lang="en-US" b="1" dirty="0"/>
              <a:t>Brian passes leadership to Daniela</a:t>
            </a:r>
            <a:br>
              <a:rPr lang="en-US" b="1" dirty="0"/>
            </a:br>
            <a:r>
              <a:rPr lang="en-US" b="0" i="0" dirty="0">
                <a:effectLst/>
                <a:latin typeface="-apple-system"/>
              </a:rPr>
              <a:t>In his farewell post, </a:t>
            </a:r>
            <a:r>
              <a:rPr lang="en-US" i="0" dirty="0">
                <a:effectLst/>
                <a:latin typeface="-apple-system"/>
                <a:hlinkClick r:id="rId5"/>
              </a:rPr>
              <a:t>Brian </a:t>
            </a:r>
            <a:r>
              <a:rPr lang="en-US" i="0" dirty="0" err="1">
                <a:effectLst/>
                <a:latin typeface="-apple-system"/>
                <a:hlinkClick r:id="rId5"/>
              </a:rPr>
              <a:t>Behlendorf</a:t>
            </a:r>
            <a:r>
              <a:rPr lang="en-US" b="0" i="0" dirty="0">
                <a:effectLst/>
                <a:latin typeface="-apple-system"/>
              </a:rPr>
              <a:t> announces </a:t>
            </a:r>
            <a:r>
              <a:rPr lang="en-US" i="0" dirty="0">
                <a:effectLst/>
                <a:latin typeface="-apple-system"/>
                <a:hlinkClick r:id="rId6"/>
              </a:rPr>
              <a:t>Daniela Barbosa</a:t>
            </a:r>
            <a:r>
              <a:rPr lang="en-US" b="0" i="0" dirty="0">
                <a:effectLst/>
                <a:latin typeface="-apple-system"/>
              </a:rPr>
              <a:t> as the new Executive Director of Hyperledger. "She knows perhaps better than anyone else on the planet the potential in (and the challenges to) the use of blockchain and DLT in the enterprise." </a:t>
            </a:r>
            <a:r>
              <a:rPr lang="en-US" i="0" dirty="0">
                <a:effectLst/>
                <a:latin typeface="-apple-system"/>
                <a:hlinkClick r:id="rId7"/>
              </a:rPr>
              <a:t>https://lnkd.in/dtiK3KJJ</a:t>
            </a:r>
            <a:endParaRPr lang="en-US" b="1" dirty="0"/>
          </a:p>
        </p:txBody>
      </p:sp>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p:txBody>
          <a:bodyPr/>
          <a:lstStyle/>
          <a:p>
            <a:r>
              <a:rPr lang="en-US" dirty="0"/>
              <a:t>www.bcemploy.com</a:t>
            </a:r>
          </a:p>
        </p:txBody>
      </p:sp>
    </p:spTree>
    <p:extLst>
      <p:ext uri="{BB962C8B-B14F-4D97-AF65-F5344CB8AC3E}">
        <p14:creationId xmlns:p14="http://schemas.microsoft.com/office/powerpoint/2010/main" val="2270391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D8FB527-C73B-485D-ABCF-B54C24D01227}"/>
              </a:ext>
            </a:extLst>
          </p:cNvPr>
          <p:cNvSpPr>
            <a:spLocks noGrp="1"/>
          </p:cNvSpPr>
          <p:nvPr>
            <p:ph type="ftr" sz="quarter" idx="11"/>
          </p:nvPr>
        </p:nvSpPr>
        <p:spPr/>
        <p:txBody>
          <a:bodyPr/>
          <a:lstStyle/>
          <a:p>
            <a:r>
              <a:rPr lang="en-US"/>
              <a:t>www.bcemploy.com</a:t>
            </a:r>
          </a:p>
        </p:txBody>
      </p:sp>
      <p:pic>
        <p:nvPicPr>
          <p:cNvPr id="6" name="Picture 5">
            <a:extLst>
              <a:ext uri="{FF2B5EF4-FFF2-40B4-BE49-F238E27FC236}">
                <a16:creationId xmlns:a16="http://schemas.microsoft.com/office/drawing/2014/main" id="{9AB2E4E6-72C3-41F6-A51D-D87A0BF9E28C}"/>
              </a:ext>
            </a:extLst>
          </p:cNvPr>
          <p:cNvPicPr>
            <a:picLocks noChangeAspect="1"/>
          </p:cNvPicPr>
          <p:nvPr/>
        </p:nvPicPr>
        <p:blipFill>
          <a:blip r:embed="rId3"/>
          <a:stretch>
            <a:fillRect/>
          </a:stretch>
        </p:blipFill>
        <p:spPr>
          <a:xfrm>
            <a:off x="2376704" y="1436641"/>
            <a:ext cx="7438592" cy="4442116"/>
          </a:xfrm>
          <a:prstGeom prst="rect">
            <a:avLst/>
          </a:prstGeom>
        </p:spPr>
      </p:pic>
      <p:sp>
        <p:nvSpPr>
          <p:cNvPr id="7" name="Title 6">
            <a:extLst>
              <a:ext uri="{FF2B5EF4-FFF2-40B4-BE49-F238E27FC236}">
                <a16:creationId xmlns:a16="http://schemas.microsoft.com/office/drawing/2014/main" id="{F0C1492E-6261-4A6D-AE70-DF5E87FB5E2E}"/>
              </a:ext>
            </a:extLst>
          </p:cNvPr>
          <p:cNvSpPr txBox="1">
            <a:spLocks noGrp="1"/>
          </p:cNvSpPr>
          <p:nvPr>
            <p:ph type="title"/>
          </p:nvPr>
        </p:nvSpPr>
        <p:spPr>
          <a:xfrm>
            <a:off x="758952" y="297868"/>
            <a:ext cx="9467181" cy="1138773"/>
          </a:xfrm>
          <a:prstGeom prst="rect">
            <a:avLst/>
          </a:prstGeom>
          <a:noFill/>
        </p:spPr>
        <p:txBody>
          <a:bodyPr wrap="square">
            <a:spAutoFit/>
          </a:bodyPr>
          <a:lstStyle/>
          <a:p>
            <a:pPr algn="l"/>
            <a:r>
              <a:rPr lang="en-US" sz="3200" dirty="0">
                <a:hlinkClick r:id="rId4">
                  <a:extLst>
                    <a:ext uri="{A12FA001-AC4F-418D-AE19-62706E023703}">
                      <ahyp:hlinkClr xmlns:ahyp="http://schemas.microsoft.com/office/drawing/2018/hyperlinkcolor" val="tx"/>
                    </a:ext>
                  </a:extLst>
                </a:hlinkClick>
              </a:rPr>
              <a:t>New View of Hyperledger</a:t>
            </a:r>
            <a:br>
              <a:rPr lang="en-US" b="1" i="0" u="none" strike="noStrike" dirty="0">
                <a:solidFill>
                  <a:srgbClr val="0052CC"/>
                </a:solidFill>
                <a:effectLst/>
                <a:latin typeface="-apple-system"/>
                <a:hlinkClick r:id="rId4"/>
              </a:rPr>
            </a:br>
            <a:r>
              <a:rPr lang="en-US" b="1" i="0" u="none" strike="noStrike" dirty="0">
                <a:solidFill>
                  <a:srgbClr val="0052CC"/>
                </a:solidFill>
                <a:effectLst/>
                <a:latin typeface="-apple-system"/>
                <a:hlinkClick r:id="rId5"/>
              </a:rPr>
              <a:t>https://landscape.hyperledger.org/projects</a:t>
            </a:r>
            <a:endParaRPr lang="en-US" b="1" i="0" dirty="0">
              <a:solidFill>
                <a:srgbClr val="172B4D"/>
              </a:solidFill>
              <a:effectLst/>
              <a:latin typeface="-apple-system"/>
            </a:endParaRPr>
          </a:p>
        </p:txBody>
      </p:sp>
    </p:spTree>
    <p:extLst>
      <p:ext uri="{BB962C8B-B14F-4D97-AF65-F5344CB8AC3E}">
        <p14:creationId xmlns:p14="http://schemas.microsoft.com/office/powerpoint/2010/main" val="2485301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725055B-6211-4A57-B3CB-1E40B3519D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108765"/>
            <a:ext cx="12192000" cy="704388"/>
          </a:xfrm>
          <a:prstGeom prst="rect">
            <a:avLst/>
          </a:prstGeom>
        </p:spPr>
      </p:pic>
      <p:sp>
        <p:nvSpPr>
          <p:cNvPr id="3" name="Title 2">
            <a:extLst>
              <a:ext uri="{FF2B5EF4-FFF2-40B4-BE49-F238E27FC236}">
                <a16:creationId xmlns:a16="http://schemas.microsoft.com/office/drawing/2014/main" id="{C9451071-E5DC-4DBF-977A-69F80E3EA43A}"/>
              </a:ext>
            </a:extLst>
          </p:cNvPr>
          <p:cNvSpPr>
            <a:spLocks noGrp="1"/>
          </p:cNvSpPr>
          <p:nvPr>
            <p:ph type="title"/>
          </p:nvPr>
        </p:nvSpPr>
        <p:spPr>
          <a:xfrm>
            <a:off x="906780" y="908304"/>
            <a:ext cx="2901696" cy="1792224"/>
          </a:xfrm>
        </p:spPr>
        <p:txBody>
          <a:bodyPr/>
          <a:lstStyle/>
          <a:p>
            <a:r>
              <a:rPr lang="en-US" dirty="0"/>
              <a:t>Hyperledger Happenings</a:t>
            </a:r>
          </a:p>
        </p:txBody>
      </p:sp>
      <p:sp>
        <p:nvSpPr>
          <p:cNvPr id="5" name="Content Placeholder 4">
            <a:extLst>
              <a:ext uri="{FF2B5EF4-FFF2-40B4-BE49-F238E27FC236}">
                <a16:creationId xmlns:a16="http://schemas.microsoft.com/office/drawing/2014/main" id="{62C599FD-BA8A-41A9-9676-C3FC903EEBFB}"/>
              </a:ext>
            </a:extLst>
          </p:cNvPr>
          <p:cNvSpPr>
            <a:spLocks noGrp="1"/>
          </p:cNvSpPr>
          <p:nvPr>
            <p:ph idx="1"/>
          </p:nvPr>
        </p:nvSpPr>
        <p:spPr>
          <a:xfrm>
            <a:off x="4399862" y="1138428"/>
            <a:ext cx="6885357" cy="4581144"/>
          </a:xfrm>
        </p:spPr>
        <p:txBody>
          <a:bodyPr>
            <a:normAutofit fontScale="62500" lnSpcReduction="20000"/>
          </a:bodyPr>
          <a:lstStyle/>
          <a:p>
            <a:pPr marL="0" indent="0" algn="l">
              <a:buNone/>
            </a:pPr>
            <a:r>
              <a:rPr lang="en-US" b="1" i="0" dirty="0">
                <a:solidFill>
                  <a:srgbClr val="172B4D"/>
                </a:solidFill>
                <a:effectLst/>
                <a:latin typeface="-apple-system"/>
              </a:rPr>
              <a:t>Tuesday, October 19th</a:t>
            </a:r>
            <a:r>
              <a:rPr lang="en-US" b="0" i="0" dirty="0">
                <a:solidFill>
                  <a:srgbClr val="172B4D"/>
                </a:solidFill>
                <a:effectLst/>
                <a:latin typeface="-apple-system"/>
              </a:rPr>
              <a:t>  </a:t>
            </a:r>
            <a:r>
              <a:rPr lang="en-US" b="1" i="0" dirty="0">
                <a:solidFill>
                  <a:srgbClr val="172B4D"/>
                </a:solidFill>
                <a:effectLst/>
                <a:latin typeface="-apple-system"/>
              </a:rPr>
              <a:t>11 am EDT the Climate Action and Accounting SIG</a:t>
            </a:r>
            <a:br>
              <a:rPr lang="en-US" b="1" i="0" dirty="0">
                <a:solidFill>
                  <a:srgbClr val="172B4D"/>
                </a:solidFill>
                <a:effectLst/>
                <a:latin typeface="-apple-system"/>
              </a:rPr>
            </a:br>
            <a:r>
              <a:rPr lang="en-US" b="1" i="0" dirty="0">
                <a:solidFill>
                  <a:srgbClr val="172B4D"/>
                </a:solidFill>
                <a:effectLst/>
                <a:latin typeface="-apple-system"/>
              </a:rPr>
              <a:t>H</a:t>
            </a:r>
            <a:r>
              <a:rPr lang="en-US" b="0" i="0" dirty="0">
                <a:solidFill>
                  <a:srgbClr val="172B4D"/>
                </a:solidFill>
                <a:effectLst/>
                <a:latin typeface="-apple-system"/>
              </a:rPr>
              <a:t>osts a speaker from Hedera Hashgroup for a discussion about </a:t>
            </a:r>
            <a:r>
              <a:rPr lang="en-US" b="0" i="0" dirty="0">
                <a:solidFill>
                  <a:srgbClr val="1D2228"/>
                </a:solidFill>
                <a:effectLst/>
                <a:latin typeface="-apple-system"/>
              </a:rPr>
              <a:t>scaling carbon markets with public DLTs. This will cover open standards, the advantages of ledgers and </a:t>
            </a:r>
            <a:r>
              <a:rPr lang="en-US" b="0" i="0" dirty="0">
                <a:solidFill>
                  <a:srgbClr val="000000"/>
                </a:solidFill>
                <a:effectLst/>
                <a:latin typeface="-apple-system"/>
              </a:rPr>
              <a:t>real-world examples of use cases in Carbon Emissions &amp; Offsets.</a:t>
            </a:r>
            <a:endParaRPr lang="en-US" b="0" i="0" dirty="0">
              <a:solidFill>
                <a:srgbClr val="172B4D"/>
              </a:solidFill>
              <a:effectLst/>
              <a:latin typeface="-apple-system"/>
            </a:endParaRPr>
          </a:p>
          <a:p>
            <a:pPr marL="0" indent="0" algn="l">
              <a:buNone/>
            </a:pPr>
            <a:r>
              <a:rPr lang="en-US" b="0" i="0" dirty="0">
                <a:solidFill>
                  <a:srgbClr val="1D2228"/>
                </a:solidFill>
                <a:effectLst/>
                <a:latin typeface="-apple-system"/>
              </a:rPr>
              <a:t>This is a virtual call, so anyone anywhere is welcome to attend.  Please feel free to join if this sounds interesting and please also help us spread the word about the event.</a:t>
            </a:r>
            <a:br>
              <a:rPr lang="en-US" b="0" i="0" dirty="0">
                <a:solidFill>
                  <a:srgbClr val="1D2228"/>
                </a:solidFill>
                <a:effectLst/>
                <a:latin typeface="-apple-system"/>
              </a:rPr>
            </a:br>
            <a:r>
              <a:rPr lang="en-US" b="1" i="0" dirty="0">
                <a:solidFill>
                  <a:srgbClr val="1D2228"/>
                </a:solidFill>
                <a:effectLst/>
                <a:latin typeface="-apple-system"/>
              </a:rPr>
              <a:t>Date and time: Tuesday, October 19 at 8 AM Pacific</a:t>
            </a:r>
            <a:br>
              <a:rPr lang="en-US" b="1" i="0" dirty="0">
                <a:solidFill>
                  <a:srgbClr val="1D2228"/>
                </a:solidFill>
                <a:effectLst/>
                <a:latin typeface="-apple-system"/>
              </a:rPr>
            </a:br>
            <a:r>
              <a:rPr lang="en-US" b="0" i="0" dirty="0">
                <a:solidFill>
                  <a:srgbClr val="1D2228"/>
                </a:solidFill>
                <a:effectLst/>
                <a:latin typeface="-apple-system"/>
              </a:rPr>
              <a:t>Dial-in link: </a:t>
            </a:r>
            <a:br>
              <a:rPr lang="en-US" b="0" i="0" dirty="0">
                <a:solidFill>
                  <a:srgbClr val="1D2228"/>
                </a:solidFill>
                <a:effectLst/>
                <a:latin typeface="-apple-system"/>
              </a:rPr>
            </a:br>
            <a:r>
              <a:rPr lang="en-US" b="0" i="0" u="none" strike="noStrike" dirty="0">
                <a:solidFill>
                  <a:srgbClr val="0052CC"/>
                </a:solidFill>
                <a:effectLst/>
                <a:latin typeface="-apple-system"/>
                <a:hlinkClick r:id="rId3"/>
              </a:rPr>
              <a:t>https://zoom.us/j/4034983298?pwd=STZQd0xMZU9xRVVOVnpQM3JNQ2dqZz09</a:t>
            </a:r>
            <a:endParaRPr lang="en-US" b="0" i="0" dirty="0">
              <a:solidFill>
                <a:srgbClr val="172B4D"/>
              </a:solidFill>
              <a:effectLst/>
              <a:latin typeface="-apple-system"/>
            </a:endParaRPr>
          </a:p>
          <a:p>
            <a:pPr marL="0" indent="0" algn="l">
              <a:buNone/>
            </a:pPr>
            <a:r>
              <a:rPr lang="en-US" b="0" i="0" dirty="0">
                <a:solidFill>
                  <a:srgbClr val="1D2228"/>
                </a:solidFill>
                <a:effectLst/>
                <a:latin typeface="-apple-system"/>
              </a:rPr>
              <a:t>Event page:</a:t>
            </a:r>
            <a:br>
              <a:rPr lang="en-US" b="0" i="0" dirty="0">
                <a:solidFill>
                  <a:srgbClr val="1D2228"/>
                </a:solidFill>
                <a:effectLst/>
                <a:latin typeface="-apple-system"/>
              </a:rPr>
            </a:br>
            <a:r>
              <a:rPr lang="en-US" b="0" i="0" dirty="0">
                <a:solidFill>
                  <a:srgbClr val="1D2228"/>
                </a:solidFill>
                <a:effectLst/>
                <a:latin typeface="-apple-system"/>
              </a:rPr>
              <a:t> </a:t>
            </a:r>
            <a:r>
              <a:rPr lang="en-US" b="0" i="0" u="none" strike="noStrike" dirty="0">
                <a:solidFill>
                  <a:srgbClr val="0052CC"/>
                </a:solidFill>
                <a:effectLst/>
                <a:latin typeface="-apple-system"/>
                <a:hlinkClick r:id="rId4"/>
              </a:rPr>
              <a:t>https://wiki.hyperledger.org/display/CASIG/CA2+SIG+-+Meeting+October+19</a:t>
            </a:r>
            <a:endParaRPr lang="en-US" b="0" i="0" dirty="0">
              <a:solidFill>
                <a:srgbClr val="172B4D"/>
              </a:solidFill>
              <a:effectLst/>
              <a:latin typeface="-apple-system"/>
            </a:endParaRPr>
          </a:p>
        </p:txBody>
      </p:sp>
      <p:sp>
        <p:nvSpPr>
          <p:cNvPr id="6" name="Text Placeholder 5">
            <a:extLst>
              <a:ext uri="{FF2B5EF4-FFF2-40B4-BE49-F238E27FC236}">
                <a16:creationId xmlns:a16="http://schemas.microsoft.com/office/drawing/2014/main" id="{549B1D7A-BB38-4972-9888-611C2903371C}"/>
              </a:ext>
            </a:extLst>
          </p:cNvPr>
          <p:cNvSpPr>
            <a:spLocks noGrp="1"/>
          </p:cNvSpPr>
          <p:nvPr>
            <p:ph type="body" sz="half" idx="2"/>
          </p:nvPr>
        </p:nvSpPr>
        <p:spPr>
          <a:xfrm>
            <a:off x="906780" y="3097054"/>
            <a:ext cx="3145536" cy="2615184"/>
          </a:xfrm>
        </p:spPr>
        <p:txBody>
          <a:bodyPr/>
          <a:lstStyle/>
          <a:p>
            <a:pPr algn="l"/>
            <a:r>
              <a:rPr lang="en-US" b="0" i="0" dirty="0">
                <a:solidFill>
                  <a:srgbClr val="172B4D"/>
                </a:solidFill>
                <a:effectLst/>
                <a:latin typeface="-apple-system"/>
              </a:rPr>
              <a:t>October 15</a:t>
            </a:r>
          </a:p>
          <a:p>
            <a:pPr algn="l">
              <a:buFont typeface="Arial" panose="020B0604020202020204" pitchFamily="34" charset="0"/>
              <a:buChar char="•"/>
            </a:pPr>
            <a:r>
              <a:rPr lang="en-US" b="0" i="0" u="sng" dirty="0">
                <a:solidFill>
                  <a:srgbClr val="0052CC"/>
                </a:solidFill>
                <a:effectLst/>
                <a:latin typeface="-apple-system"/>
                <a:hlinkClick r:id="rId5"/>
              </a:rPr>
              <a:t>Cactus - Pair Programming Session</a:t>
            </a:r>
            <a:endParaRPr lang="en-US" b="0" i="0" dirty="0">
              <a:solidFill>
                <a:srgbClr val="172B4D"/>
              </a:solidFill>
              <a:effectLst/>
              <a:latin typeface="-apple-system"/>
            </a:endParaRPr>
          </a:p>
          <a:p>
            <a:pPr algn="l">
              <a:buFont typeface="Arial" panose="020B0604020202020204" pitchFamily="34" charset="0"/>
              <a:buChar char="•"/>
            </a:pPr>
            <a:r>
              <a:rPr lang="en-US" b="0" i="0" u="sng" dirty="0">
                <a:solidFill>
                  <a:srgbClr val="0052CC"/>
                </a:solidFill>
                <a:effectLst/>
                <a:latin typeface="-apple-system"/>
                <a:hlinkClick r:id="rId6"/>
              </a:rPr>
              <a:t>The Giving Chain Meeting</a:t>
            </a:r>
            <a:endParaRPr lang="en-US" b="0" i="0" dirty="0">
              <a:solidFill>
                <a:srgbClr val="172B4D"/>
              </a:solidFill>
              <a:effectLst/>
              <a:latin typeface="-apple-system"/>
            </a:endParaRPr>
          </a:p>
          <a:p>
            <a:pPr algn="l">
              <a:buFont typeface="Arial" panose="020B0604020202020204" pitchFamily="34" charset="0"/>
              <a:buChar char="•"/>
            </a:pPr>
            <a:r>
              <a:rPr lang="en-US" b="0" i="0" u="sng" dirty="0">
                <a:solidFill>
                  <a:srgbClr val="0052CC"/>
                </a:solidFill>
                <a:effectLst/>
                <a:latin typeface="-apple-system"/>
                <a:hlinkClick r:id="rId7"/>
              </a:rPr>
              <a:t>Cello Weekly Meeting</a:t>
            </a:r>
            <a:endParaRPr lang="en-US" b="0" i="0" dirty="0">
              <a:solidFill>
                <a:srgbClr val="172B4D"/>
              </a:solidFill>
              <a:effectLst/>
              <a:latin typeface="-apple-system"/>
            </a:endParaRPr>
          </a:p>
        </p:txBody>
      </p:sp>
      <p:sp>
        <p:nvSpPr>
          <p:cNvPr id="2" name="Footer Placeholder 1">
            <a:extLst>
              <a:ext uri="{FF2B5EF4-FFF2-40B4-BE49-F238E27FC236}">
                <a16:creationId xmlns:a16="http://schemas.microsoft.com/office/drawing/2014/main" id="{D3221FDF-44C2-4C75-8B76-46F78313D979}"/>
              </a:ext>
            </a:extLst>
          </p:cNvPr>
          <p:cNvSpPr>
            <a:spLocks noGrp="1"/>
          </p:cNvSpPr>
          <p:nvPr>
            <p:ph type="ftr" sz="quarter" idx="11"/>
          </p:nvPr>
        </p:nvSpPr>
        <p:spPr/>
        <p:txBody>
          <a:bodyPr/>
          <a:lstStyle/>
          <a:p>
            <a:r>
              <a:rPr lang="en-US" dirty="0"/>
              <a:t>www.bcemploy.com</a:t>
            </a:r>
          </a:p>
        </p:txBody>
      </p:sp>
    </p:spTree>
    <p:extLst>
      <p:ext uri="{BB962C8B-B14F-4D97-AF65-F5344CB8AC3E}">
        <p14:creationId xmlns:p14="http://schemas.microsoft.com/office/powerpoint/2010/main" val="3603499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ismaticVTI">
  <a:themeElements>
    <a:clrScheme name="Prismatic">
      <a:dk1>
        <a:sysClr val="windowText" lastClr="000000"/>
      </a:dk1>
      <a:lt1>
        <a:sysClr val="window" lastClr="FFFFFF"/>
      </a:lt1>
      <a:dk2>
        <a:srgbClr val="131523"/>
      </a:dk2>
      <a:lt2>
        <a:srgbClr val="E7E6E6"/>
      </a:lt2>
      <a:accent1>
        <a:srgbClr val="42B3BD"/>
      </a:accent1>
      <a:accent2>
        <a:srgbClr val="51B851"/>
      </a:accent2>
      <a:accent3>
        <a:srgbClr val="B5A603"/>
      </a:accent3>
      <a:accent4>
        <a:srgbClr val="F58505"/>
      </a:accent4>
      <a:accent5>
        <a:srgbClr val="FA2481"/>
      </a:accent5>
      <a:accent6>
        <a:srgbClr val="9CA2AB"/>
      </a:accent6>
      <a:hlink>
        <a:srgbClr val="FA2481"/>
      </a:hlink>
      <a:folHlink>
        <a:srgbClr val="57618E"/>
      </a:folHlink>
    </a:clrScheme>
    <a:fontScheme name="Custom 166">
      <a:majorFont>
        <a:latin typeface="Aharoni"/>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ockchain Employee Denver" id="{9725F198-7792-4414-B8EC-6358C8042898}" vid="{C678A691-BD16-4787-83C1-4E19B4BDBBC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Blockchain Employee Denver</Template>
  <TotalTime>1557</TotalTime>
  <Words>2219</Words>
  <Application>Microsoft Office PowerPoint</Application>
  <PresentationFormat>Widescreen</PresentationFormat>
  <Paragraphs>216</Paragraphs>
  <Slides>39</Slides>
  <Notes>18</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39</vt:i4>
      </vt:variant>
    </vt:vector>
  </HeadingPairs>
  <TitlesOfParts>
    <vt:vector size="53" baseType="lpstr">
      <vt:lpstr>Aharoni</vt:lpstr>
      <vt:lpstr>-apple-system</vt:lpstr>
      <vt:lpstr>Arial</vt:lpstr>
      <vt:lpstr>Arial Black</vt:lpstr>
      <vt:lpstr>Avenir Next LT Pro</vt:lpstr>
      <vt:lpstr>BASE</vt:lpstr>
      <vt:lpstr>Calibri</vt:lpstr>
      <vt:lpstr>Graphik Meetup</vt:lpstr>
      <vt:lpstr>inherit</vt:lpstr>
      <vt:lpstr>Montserrat</vt:lpstr>
      <vt:lpstr>Open Sans</vt:lpstr>
      <vt:lpstr>Proxima Nova</vt:lpstr>
      <vt:lpstr>Roboto</vt:lpstr>
      <vt:lpstr>PrismaticVTI</vt:lpstr>
      <vt:lpstr>PowerPoint Presentation</vt:lpstr>
      <vt:lpstr>PowerPoint Presentation</vt:lpstr>
      <vt:lpstr>PowerPoint Presentation</vt:lpstr>
      <vt:lpstr>PowerPoint Presentation</vt:lpstr>
      <vt:lpstr>Blockchain  Announcements</vt:lpstr>
      <vt:lpstr>Events Announcements</vt:lpstr>
      <vt:lpstr>Hyperledger Happenings</vt:lpstr>
      <vt:lpstr>New View of Hyperledger https://landscape.hyperledger.org/projects</vt:lpstr>
      <vt:lpstr>Hyperledger Happenings</vt:lpstr>
      <vt:lpstr>PowerPoint Presentation</vt:lpstr>
      <vt:lpstr>Princeton Meetup October 20th </vt:lpstr>
      <vt:lpstr>Blockchain  Environment</vt:lpstr>
      <vt:lpstr>Global Blockchain Adoption</vt:lpstr>
      <vt:lpstr>The Blockchain Job Markets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Panel Discussion</vt:lpstr>
      <vt:lpstr>PowerPoint Presentation</vt:lpstr>
      <vt:lpstr>PowerPoint Presentation</vt:lpstr>
      <vt:lpstr>Blockchain  Employ</vt:lpstr>
      <vt:lpstr>Questions and Answers</vt:lpstr>
      <vt:lpstr>Getting Involved in The Community wiki.hyperledger.org</vt:lpstr>
      <vt:lpstr>Hyperledger Special Interest Groups</vt:lpstr>
      <vt:lpstr>Hyperledger Working Groups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Blockchain Employ Summer 2021</dc:title>
  <dc:creator>Bobbi Muscara</dc:creator>
  <cp:lastModifiedBy>Bobbi Muscara</cp:lastModifiedBy>
  <cp:revision>2</cp:revision>
  <dcterms:created xsi:type="dcterms:W3CDTF">2021-10-05T20:08:18Z</dcterms:created>
  <dcterms:modified xsi:type="dcterms:W3CDTF">2021-10-14T21:34:10Z</dcterms:modified>
</cp:coreProperties>
</file>