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1" r:id="rId8"/>
    <p:sldId id="267" r:id="rId9"/>
    <p:sldId id="268" r:id="rId10"/>
    <p:sldId id="269" r:id="rId11"/>
    <p:sldId id="270" r:id="rId12"/>
    <p:sldId id="261" r:id="rId13"/>
    <p:sldId id="263" r:id="rId14"/>
    <p:sldId id="264" r:id="rId15"/>
    <p:sldId id="272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titia Haskins" initials="LH" lastIdx="2" clrIdx="0">
    <p:extLst>
      <p:ext uri="{19B8F6BF-5375-455C-9EA6-DF929625EA0E}">
        <p15:presenceInfo xmlns:p15="http://schemas.microsoft.com/office/powerpoint/2012/main" userId="S::lhaskins@us.ibm.com::f1c683cf-2738-49f5-a99c-c17f4c78f2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9"/>
  </p:normalViewPr>
  <p:slideViewPr>
    <p:cSldViewPr snapToGrid="0" snapToObjects="1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821091-CCFD-B448-980A-16958B5261D0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A6F23360-C473-C04E-8475-BECAF951D088}">
      <dgm:prSet phldrT="[Text]"/>
      <dgm:spPr/>
      <dgm:t>
        <a:bodyPr/>
        <a:lstStyle/>
        <a:p>
          <a:r>
            <a:rPr lang="en-US" dirty="0"/>
            <a:t>Dev Branch</a:t>
          </a:r>
        </a:p>
      </dgm:t>
    </dgm:pt>
    <dgm:pt modelId="{C9CD7EA5-3174-BF43-9740-1A090E795BEA}" type="parTrans" cxnId="{C1DF4F9C-DD97-3148-9B0C-BAB9AA706EE5}">
      <dgm:prSet/>
      <dgm:spPr/>
      <dgm:t>
        <a:bodyPr/>
        <a:lstStyle/>
        <a:p>
          <a:endParaRPr lang="en-US"/>
        </a:p>
      </dgm:t>
    </dgm:pt>
    <dgm:pt modelId="{283808D7-0A9E-D440-97C3-BA88B980767E}" type="sibTrans" cxnId="{C1DF4F9C-DD97-3148-9B0C-BAB9AA706EE5}">
      <dgm:prSet/>
      <dgm:spPr/>
      <dgm:t>
        <a:bodyPr/>
        <a:lstStyle/>
        <a:p>
          <a:endParaRPr lang="en-US"/>
        </a:p>
      </dgm:t>
    </dgm:pt>
    <dgm:pt modelId="{B3B9DA0C-4333-4043-9ED8-97E023FF3D14}">
      <dgm:prSet phldrT="[Text]"/>
      <dgm:spPr/>
      <dgm:t>
        <a:bodyPr/>
        <a:lstStyle/>
        <a:p>
          <a:r>
            <a:rPr lang="en-US" dirty="0" err="1"/>
            <a:t>UnitPass</a:t>
          </a:r>
          <a:r>
            <a:rPr lang="en-US" dirty="0"/>
            <a:t> Branch</a:t>
          </a:r>
        </a:p>
      </dgm:t>
    </dgm:pt>
    <dgm:pt modelId="{5037D5CD-0F5F-434D-8E34-6B7369BB5965}" type="parTrans" cxnId="{8EA11AB8-A77A-3B43-AD92-0CCEDCC2EDA1}">
      <dgm:prSet/>
      <dgm:spPr/>
      <dgm:t>
        <a:bodyPr/>
        <a:lstStyle/>
        <a:p>
          <a:endParaRPr lang="en-US"/>
        </a:p>
      </dgm:t>
    </dgm:pt>
    <dgm:pt modelId="{91F67753-6786-0242-9967-D1793C13AB34}" type="sibTrans" cxnId="{8EA11AB8-A77A-3B43-AD92-0CCEDCC2EDA1}">
      <dgm:prSet/>
      <dgm:spPr/>
      <dgm:t>
        <a:bodyPr/>
        <a:lstStyle/>
        <a:p>
          <a:endParaRPr lang="en-US"/>
        </a:p>
      </dgm:t>
    </dgm:pt>
    <dgm:pt modelId="{B6CDCF6E-7D56-2540-ABDD-A565CEBA196A}">
      <dgm:prSet phldrT="[Text]"/>
      <dgm:spPr/>
      <dgm:t>
        <a:bodyPr/>
        <a:lstStyle/>
        <a:p>
          <a:r>
            <a:rPr lang="en-US" dirty="0"/>
            <a:t>e2ePass Branch</a:t>
          </a:r>
        </a:p>
      </dgm:t>
    </dgm:pt>
    <dgm:pt modelId="{A1268630-51D9-E148-A48C-42752F3EAC51}" type="parTrans" cxnId="{E6584C11-F88E-CD45-AC0B-F6FFFA48641C}">
      <dgm:prSet/>
      <dgm:spPr/>
      <dgm:t>
        <a:bodyPr/>
        <a:lstStyle/>
        <a:p>
          <a:endParaRPr lang="en-US"/>
        </a:p>
      </dgm:t>
    </dgm:pt>
    <dgm:pt modelId="{62D2F7BC-F261-E04B-BFD6-091D03A7410A}" type="sibTrans" cxnId="{E6584C11-F88E-CD45-AC0B-F6FFFA48641C}">
      <dgm:prSet/>
      <dgm:spPr/>
      <dgm:t>
        <a:bodyPr/>
        <a:lstStyle/>
        <a:p>
          <a:endParaRPr lang="en-US"/>
        </a:p>
      </dgm:t>
    </dgm:pt>
    <dgm:pt modelId="{79E0E6C7-4B3F-D045-B5DD-FDCA137FF83F}">
      <dgm:prSet phldrT="[Text]"/>
      <dgm:spPr/>
      <dgm:t>
        <a:bodyPr/>
        <a:lstStyle/>
        <a:p>
          <a:r>
            <a:rPr lang="en-US" dirty="0"/>
            <a:t>Master</a:t>
          </a:r>
        </a:p>
      </dgm:t>
    </dgm:pt>
    <dgm:pt modelId="{FBA54D27-C89F-EC4D-AFB1-648972C11C60}" type="parTrans" cxnId="{623FE3DF-E9D6-F949-8054-B78A4BFA9331}">
      <dgm:prSet/>
      <dgm:spPr/>
      <dgm:t>
        <a:bodyPr/>
        <a:lstStyle/>
        <a:p>
          <a:endParaRPr lang="en-US"/>
        </a:p>
      </dgm:t>
    </dgm:pt>
    <dgm:pt modelId="{6C2452E5-4A15-694B-9295-0F1CD43FA78A}" type="sibTrans" cxnId="{623FE3DF-E9D6-F949-8054-B78A4BFA9331}">
      <dgm:prSet/>
      <dgm:spPr/>
      <dgm:t>
        <a:bodyPr/>
        <a:lstStyle/>
        <a:p>
          <a:endParaRPr lang="en-US"/>
        </a:p>
      </dgm:t>
    </dgm:pt>
    <dgm:pt modelId="{1BBB2EA7-FC8B-C143-8D14-036F4E8B8F93}">
      <dgm:prSet phldrT="[Text]"/>
      <dgm:spPr/>
      <dgm:t>
        <a:bodyPr/>
        <a:lstStyle/>
        <a:p>
          <a:r>
            <a:rPr lang="en-US" dirty="0" err="1"/>
            <a:t>IntegrationPass</a:t>
          </a:r>
          <a:r>
            <a:rPr lang="en-US" dirty="0"/>
            <a:t> Branch</a:t>
          </a:r>
        </a:p>
      </dgm:t>
    </dgm:pt>
    <dgm:pt modelId="{DDA0B8F5-69A0-5040-8823-402E1D9058BF}" type="parTrans" cxnId="{399597A5-B4E0-674B-AE9F-B8198B28A70B}">
      <dgm:prSet/>
      <dgm:spPr/>
      <dgm:t>
        <a:bodyPr/>
        <a:lstStyle/>
        <a:p>
          <a:endParaRPr lang="en-US"/>
        </a:p>
      </dgm:t>
    </dgm:pt>
    <dgm:pt modelId="{DE87142A-6084-7044-9721-048B64DEC1CB}" type="sibTrans" cxnId="{399597A5-B4E0-674B-AE9F-B8198B28A70B}">
      <dgm:prSet/>
      <dgm:spPr/>
      <dgm:t>
        <a:bodyPr/>
        <a:lstStyle/>
        <a:p>
          <a:endParaRPr lang="en-US"/>
        </a:p>
      </dgm:t>
    </dgm:pt>
    <dgm:pt modelId="{5E2478AC-FA01-C143-AA99-2921B2FD2F0E}" type="pres">
      <dgm:prSet presAssocID="{55821091-CCFD-B448-980A-16958B5261D0}" presName="Name0" presStyleCnt="0">
        <dgm:presLayoutVars>
          <dgm:dir/>
          <dgm:resizeHandles val="exact"/>
        </dgm:presLayoutVars>
      </dgm:prSet>
      <dgm:spPr/>
    </dgm:pt>
    <dgm:pt modelId="{5EBE0995-98CF-E84F-A835-C1997597A036}" type="pres">
      <dgm:prSet presAssocID="{A6F23360-C473-C04E-8475-BECAF951D088}" presName="node" presStyleLbl="node1" presStyleIdx="0" presStyleCnt="5">
        <dgm:presLayoutVars>
          <dgm:bulletEnabled val="1"/>
        </dgm:presLayoutVars>
      </dgm:prSet>
      <dgm:spPr/>
    </dgm:pt>
    <dgm:pt modelId="{4D0E0717-98FF-A14E-84FD-066C58B898DA}" type="pres">
      <dgm:prSet presAssocID="{283808D7-0A9E-D440-97C3-BA88B980767E}" presName="sibTrans" presStyleLbl="sibTrans2D1" presStyleIdx="0" presStyleCnt="4"/>
      <dgm:spPr/>
    </dgm:pt>
    <dgm:pt modelId="{5673892A-5412-CD44-8D0C-4600141E4D24}" type="pres">
      <dgm:prSet presAssocID="{283808D7-0A9E-D440-97C3-BA88B980767E}" presName="connectorText" presStyleLbl="sibTrans2D1" presStyleIdx="0" presStyleCnt="4"/>
      <dgm:spPr/>
    </dgm:pt>
    <dgm:pt modelId="{E7D4A294-8EE2-5844-9B06-9C521C1E023B}" type="pres">
      <dgm:prSet presAssocID="{B3B9DA0C-4333-4043-9ED8-97E023FF3D14}" presName="node" presStyleLbl="node1" presStyleIdx="1" presStyleCnt="5">
        <dgm:presLayoutVars>
          <dgm:bulletEnabled val="1"/>
        </dgm:presLayoutVars>
      </dgm:prSet>
      <dgm:spPr/>
    </dgm:pt>
    <dgm:pt modelId="{51718A71-E75F-A847-A858-CD1871772F82}" type="pres">
      <dgm:prSet presAssocID="{91F67753-6786-0242-9967-D1793C13AB34}" presName="sibTrans" presStyleLbl="sibTrans2D1" presStyleIdx="1" presStyleCnt="4"/>
      <dgm:spPr/>
    </dgm:pt>
    <dgm:pt modelId="{3C9D88BE-9CD6-2045-A93B-FB59C92BF094}" type="pres">
      <dgm:prSet presAssocID="{91F67753-6786-0242-9967-D1793C13AB34}" presName="connectorText" presStyleLbl="sibTrans2D1" presStyleIdx="1" presStyleCnt="4"/>
      <dgm:spPr/>
    </dgm:pt>
    <dgm:pt modelId="{FABDF2D4-5505-4840-879B-B9B33D21C91F}" type="pres">
      <dgm:prSet presAssocID="{1BBB2EA7-FC8B-C143-8D14-036F4E8B8F93}" presName="node" presStyleLbl="node1" presStyleIdx="2" presStyleCnt="5">
        <dgm:presLayoutVars>
          <dgm:bulletEnabled val="1"/>
        </dgm:presLayoutVars>
      </dgm:prSet>
      <dgm:spPr/>
    </dgm:pt>
    <dgm:pt modelId="{ADA374BC-6BF3-F143-81BC-18FBA57DD906}" type="pres">
      <dgm:prSet presAssocID="{DE87142A-6084-7044-9721-048B64DEC1CB}" presName="sibTrans" presStyleLbl="sibTrans2D1" presStyleIdx="2" presStyleCnt="4"/>
      <dgm:spPr/>
    </dgm:pt>
    <dgm:pt modelId="{6FA5109A-D13C-204F-866B-0D90B939C9C1}" type="pres">
      <dgm:prSet presAssocID="{DE87142A-6084-7044-9721-048B64DEC1CB}" presName="connectorText" presStyleLbl="sibTrans2D1" presStyleIdx="2" presStyleCnt="4"/>
      <dgm:spPr/>
    </dgm:pt>
    <dgm:pt modelId="{A66EE06B-9737-9547-A826-8B4C61328139}" type="pres">
      <dgm:prSet presAssocID="{B6CDCF6E-7D56-2540-ABDD-A565CEBA196A}" presName="node" presStyleLbl="node1" presStyleIdx="3" presStyleCnt="5">
        <dgm:presLayoutVars>
          <dgm:bulletEnabled val="1"/>
        </dgm:presLayoutVars>
      </dgm:prSet>
      <dgm:spPr/>
    </dgm:pt>
    <dgm:pt modelId="{507B7405-4552-BD4D-BFE9-8657737BDA81}" type="pres">
      <dgm:prSet presAssocID="{62D2F7BC-F261-E04B-BFD6-091D03A7410A}" presName="sibTrans" presStyleLbl="sibTrans2D1" presStyleIdx="3" presStyleCnt="4"/>
      <dgm:spPr/>
    </dgm:pt>
    <dgm:pt modelId="{9F7C56E5-85DB-3A41-A0CA-8319C06A42F4}" type="pres">
      <dgm:prSet presAssocID="{62D2F7BC-F261-E04B-BFD6-091D03A7410A}" presName="connectorText" presStyleLbl="sibTrans2D1" presStyleIdx="3" presStyleCnt="4"/>
      <dgm:spPr/>
    </dgm:pt>
    <dgm:pt modelId="{30AAE453-C1CE-004A-87D8-8911C9961134}" type="pres">
      <dgm:prSet presAssocID="{79E0E6C7-4B3F-D045-B5DD-FDCA137FF83F}" presName="node" presStyleLbl="node1" presStyleIdx="4" presStyleCnt="5">
        <dgm:presLayoutVars>
          <dgm:bulletEnabled val="1"/>
        </dgm:presLayoutVars>
      </dgm:prSet>
      <dgm:spPr/>
    </dgm:pt>
  </dgm:ptLst>
  <dgm:cxnLst>
    <dgm:cxn modelId="{D9140B10-79DD-4142-8296-DFA841B6D73E}" type="presOf" srcId="{A6F23360-C473-C04E-8475-BECAF951D088}" destId="{5EBE0995-98CF-E84F-A835-C1997597A036}" srcOrd="0" destOrd="0" presId="urn:microsoft.com/office/officeart/2005/8/layout/process1"/>
    <dgm:cxn modelId="{E6584C11-F88E-CD45-AC0B-F6FFFA48641C}" srcId="{55821091-CCFD-B448-980A-16958B5261D0}" destId="{B6CDCF6E-7D56-2540-ABDD-A565CEBA196A}" srcOrd="3" destOrd="0" parTransId="{A1268630-51D9-E148-A48C-42752F3EAC51}" sibTransId="{62D2F7BC-F261-E04B-BFD6-091D03A7410A}"/>
    <dgm:cxn modelId="{19CF083B-AB2E-BD42-95AE-C851F97B581E}" type="presOf" srcId="{DE87142A-6084-7044-9721-048B64DEC1CB}" destId="{ADA374BC-6BF3-F143-81BC-18FBA57DD906}" srcOrd="0" destOrd="0" presId="urn:microsoft.com/office/officeart/2005/8/layout/process1"/>
    <dgm:cxn modelId="{8594DC62-4EC4-3F4C-AAFC-1D78F3D46882}" type="presOf" srcId="{62D2F7BC-F261-E04B-BFD6-091D03A7410A}" destId="{9F7C56E5-85DB-3A41-A0CA-8319C06A42F4}" srcOrd="1" destOrd="0" presId="urn:microsoft.com/office/officeart/2005/8/layout/process1"/>
    <dgm:cxn modelId="{1BDD6968-0A8D-3B4C-BC41-84FD73EDF5CF}" type="presOf" srcId="{DE87142A-6084-7044-9721-048B64DEC1CB}" destId="{6FA5109A-D13C-204F-866B-0D90B939C9C1}" srcOrd="1" destOrd="0" presId="urn:microsoft.com/office/officeart/2005/8/layout/process1"/>
    <dgm:cxn modelId="{6A223972-2015-D740-AF66-6238D0388121}" type="presOf" srcId="{55821091-CCFD-B448-980A-16958B5261D0}" destId="{5E2478AC-FA01-C143-AA99-2921B2FD2F0E}" srcOrd="0" destOrd="0" presId="urn:microsoft.com/office/officeart/2005/8/layout/process1"/>
    <dgm:cxn modelId="{55DF3380-016A-7640-93CF-37D41419A8FA}" type="presOf" srcId="{91F67753-6786-0242-9967-D1793C13AB34}" destId="{51718A71-E75F-A847-A858-CD1871772F82}" srcOrd="0" destOrd="0" presId="urn:microsoft.com/office/officeart/2005/8/layout/process1"/>
    <dgm:cxn modelId="{33B4D382-4CB4-7846-97E4-18E114EEB495}" type="presOf" srcId="{1BBB2EA7-FC8B-C143-8D14-036F4E8B8F93}" destId="{FABDF2D4-5505-4840-879B-B9B33D21C91F}" srcOrd="0" destOrd="0" presId="urn:microsoft.com/office/officeart/2005/8/layout/process1"/>
    <dgm:cxn modelId="{0C5AF683-2255-EF4F-92A1-34231F69C1E2}" type="presOf" srcId="{91F67753-6786-0242-9967-D1793C13AB34}" destId="{3C9D88BE-9CD6-2045-A93B-FB59C92BF094}" srcOrd="1" destOrd="0" presId="urn:microsoft.com/office/officeart/2005/8/layout/process1"/>
    <dgm:cxn modelId="{63D37597-2DBF-394D-AF6C-7AD467C65282}" type="presOf" srcId="{283808D7-0A9E-D440-97C3-BA88B980767E}" destId="{5673892A-5412-CD44-8D0C-4600141E4D24}" srcOrd="1" destOrd="0" presId="urn:microsoft.com/office/officeart/2005/8/layout/process1"/>
    <dgm:cxn modelId="{C1DF4F9C-DD97-3148-9B0C-BAB9AA706EE5}" srcId="{55821091-CCFD-B448-980A-16958B5261D0}" destId="{A6F23360-C473-C04E-8475-BECAF951D088}" srcOrd="0" destOrd="0" parTransId="{C9CD7EA5-3174-BF43-9740-1A090E795BEA}" sibTransId="{283808D7-0A9E-D440-97C3-BA88B980767E}"/>
    <dgm:cxn modelId="{399597A5-B4E0-674B-AE9F-B8198B28A70B}" srcId="{55821091-CCFD-B448-980A-16958B5261D0}" destId="{1BBB2EA7-FC8B-C143-8D14-036F4E8B8F93}" srcOrd="2" destOrd="0" parTransId="{DDA0B8F5-69A0-5040-8823-402E1D9058BF}" sibTransId="{DE87142A-6084-7044-9721-048B64DEC1CB}"/>
    <dgm:cxn modelId="{09EC38B2-CF86-B84B-852A-661D09473D80}" type="presOf" srcId="{62D2F7BC-F261-E04B-BFD6-091D03A7410A}" destId="{507B7405-4552-BD4D-BFE9-8657737BDA81}" srcOrd="0" destOrd="0" presId="urn:microsoft.com/office/officeart/2005/8/layout/process1"/>
    <dgm:cxn modelId="{721B92B2-BBC6-DE48-AB7A-0CC60D36794C}" type="presOf" srcId="{283808D7-0A9E-D440-97C3-BA88B980767E}" destId="{4D0E0717-98FF-A14E-84FD-066C58B898DA}" srcOrd="0" destOrd="0" presId="urn:microsoft.com/office/officeart/2005/8/layout/process1"/>
    <dgm:cxn modelId="{0025DAB6-B74B-CF47-98AE-5E99C5F5AD2A}" type="presOf" srcId="{B6CDCF6E-7D56-2540-ABDD-A565CEBA196A}" destId="{A66EE06B-9737-9547-A826-8B4C61328139}" srcOrd="0" destOrd="0" presId="urn:microsoft.com/office/officeart/2005/8/layout/process1"/>
    <dgm:cxn modelId="{8EA11AB8-A77A-3B43-AD92-0CCEDCC2EDA1}" srcId="{55821091-CCFD-B448-980A-16958B5261D0}" destId="{B3B9DA0C-4333-4043-9ED8-97E023FF3D14}" srcOrd="1" destOrd="0" parTransId="{5037D5CD-0F5F-434D-8E34-6B7369BB5965}" sibTransId="{91F67753-6786-0242-9967-D1793C13AB34}"/>
    <dgm:cxn modelId="{6D12E6BB-0B2E-C643-AED0-7DE134A75605}" type="presOf" srcId="{79E0E6C7-4B3F-D045-B5DD-FDCA137FF83F}" destId="{30AAE453-C1CE-004A-87D8-8911C9961134}" srcOrd="0" destOrd="0" presId="urn:microsoft.com/office/officeart/2005/8/layout/process1"/>
    <dgm:cxn modelId="{4CD838D3-556A-E648-853B-5DA9A675971F}" type="presOf" srcId="{B3B9DA0C-4333-4043-9ED8-97E023FF3D14}" destId="{E7D4A294-8EE2-5844-9B06-9C521C1E023B}" srcOrd="0" destOrd="0" presId="urn:microsoft.com/office/officeart/2005/8/layout/process1"/>
    <dgm:cxn modelId="{623FE3DF-E9D6-F949-8054-B78A4BFA9331}" srcId="{55821091-CCFD-B448-980A-16958B5261D0}" destId="{79E0E6C7-4B3F-D045-B5DD-FDCA137FF83F}" srcOrd="4" destOrd="0" parTransId="{FBA54D27-C89F-EC4D-AFB1-648972C11C60}" sibTransId="{6C2452E5-4A15-694B-9295-0F1CD43FA78A}"/>
    <dgm:cxn modelId="{876E9D15-70D6-FA4D-9569-57A3A476A2F0}" type="presParOf" srcId="{5E2478AC-FA01-C143-AA99-2921B2FD2F0E}" destId="{5EBE0995-98CF-E84F-A835-C1997597A036}" srcOrd="0" destOrd="0" presId="urn:microsoft.com/office/officeart/2005/8/layout/process1"/>
    <dgm:cxn modelId="{1E13FBF8-9E15-384A-AD5D-A4D9656B4810}" type="presParOf" srcId="{5E2478AC-FA01-C143-AA99-2921B2FD2F0E}" destId="{4D0E0717-98FF-A14E-84FD-066C58B898DA}" srcOrd="1" destOrd="0" presId="urn:microsoft.com/office/officeart/2005/8/layout/process1"/>
    <dgm:cxn modelId="{2D95F66A-08CE-DF4A-9B3D-DFCC403EC0EE}" type="presParOf" srcId="{4D0E0717-98FF-A14E-84FD-066C58B898DA}" destId="{5673892A-5412-CD44-8D0C-4600141E4D24}" srcOrd="0" destOrd="0" presId="urn:microsoft.com/office/officeart/2005/8/layout/process1"/>
    <dgm:cxn modelId="{C3D0C5F5-13FE-AF4D-B757-C8812947F871}" type="presParOf" srcId="{5E2478AC-FA01-C143-AA99-2921B2FD2F0E}" destId="{E7D4A294-8EE2-5844-9B06-9C521C1E023B}" srcOrd="2" destOrd="0" presId="urn:microsoft.com/office/officeart/2005/8/layout/process1"/>
    <dgm:cxn modelId="{9A368F97-DAA5-8144-A26E-9F55D60E7005}" type="presParOf" srcId="{5E2478AC-FA01-C143-AA99-2921B2FD2F0E}" destId="{51718A71-E75F-A847-A858-CD1871772F82}" srcOrd="3" destOrd="0" presId="urn:microsoft.com/office/officeart/2005/8/layout/process1"/>
    <dgm:cxn modelId="{5C05C7FE-248B-F542-943E-6769AA2A4D2A}" type="presParOf" srcId="{51718A71-E75F-A847-A858-CD1871772F82}" destId="{3C9D88BE-9CD6-2045-A93B-FB59C92BF094}" srcOrd="0" destOrd="0" presId="urn:microsoft.com/office/officeart/2005/8/layout/process1"/>
    <dgm:cxn modelId="{66AB09B3-3664-054B-BE24-5397874B4FAD}" type="presParOf" srcId="{5E2478AC-FA01-C143-AA99-2921B2FD2F0E}" destId="{FABDF2D4-5505-4840-879B-B9B33D21C91F}" srcOrd="4" destOrd="0" presId="urn:microsoft.com/office/officeart/2005/8/layout/process1"/>
    <dgm:cxn modelId="{5E5E029F-F253-DD4A-895F-EC2B98804A73}" type="presParOf" srcId="{5E2478AC-FA01-C143-AA99-2921B2FD2F0E}" destId="{ADA374BC-6BF3-F143-81BC-18FBA57DD906}" srcOrd="5" destOrd="0" presId="urn:microsoft.com/office/officeart/2005/8/layout/process1"/>
    <dgm:cxn modelId="{19D384A9-E5C4-AA45-9AD3-AFBA5A8D0AAE}" type="presParOf" srcId="{ADA374BC-6BF3-F143-81BC-18FBA57DD906}" destId="{6FA5109A-D13C-204F-866B-0D90B939C9C1}" srcOrd="0" destOrd="0" presId="urn:microsoft.com/office/officeart/2005/8/layout/process1"/>
    <dgm:cxn modelId="{9938AC06-753E-374E-A06C-E8A706B1DA03}" type="presParOf" srcId="{5E2478AC-FA01-C143-AA99-2921B2FD2F0E}" destId="{A66EE06B-9737-9547-A826-8B4C61328139}" srcOrd="6" destOrd="0" presId="urn:microsoft.com/office/officeart/2005/8/layout/process1"/>
    <dgm:cxn modelId="{35646A0F-B339-CC45-BAB3-7EF84C5F4F11}" type="presParOf" srcId="{5E2478AC-FA01-C143-AA99-2921B2FD2F0E}" destId="{507B7405-4552-BD4D-BFE9-8657737BDA81}" srcOrd="7" destOrd="0" presId="urn:microsoft.com/office/officeart/2005/8/layout/process1"/>
    <dgm:cxn modelId="{7E5EB4B5-1B78-124B-BDC8-30AC7F08F734}" type="presParOf" srcId="{507B7405-4552-BD4D-BFE9-8657737BDA81}" destId="{9F7C56E5-85DB-3A41-A0CA-8319C06A42F4}" srcOrd="0" destOrd="0" presId="urn:microsoft.com/office/officeart/2005/8/layout/process1"/>
    <dgm:cxn modelId="{57666711-9A6E-3744-9E03-223C4BC443D3}" type="presParOf" srcId="{5E2478AC-FA01-C143-AA99-2921B2FD2F0E}" destId="{30AAE453-C1CE-004A-87D8-8911C996113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BE0995-98CF-E84F-A835-C1997597A036}">
      <dsp:nvSpPr>
        <dsp:cNvPr id="0" name=""/>
        <dsp:cNvSpPr/>
      </dsp:nvSpPr>
      <dsp:spPr>
        <a:xfrm>
          <a:off x="5134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Dev Branch</a:t>
          </a:r>
        </a:p>
      </dsp:txBody>
      <dsp:txXfrm>
        <a:off x="33106" y="1726125"/>
        <a:ext cx="1535772" cy="899086"/>
      </dsp:txXfrm>
    </dsp:sp>
    <dsp:sp modelId="{4D0E0717-98FF-A14E-84FD-066C58B898DA}">
      <dsp:nvSpPr>
        <dsp:cNvPr id="0" name=""/>
        <dsp:cNvSpPr/>
      </dsp:nvSpPr>
      <dsp:spPr>
        <a:xfrm>
          <a:off x="1756023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756023" y="2057245"/>
        <a:ext cx="236210" cy="236847"/>
      </dsp:txXfrm>
    </dsp:sp>
    <dsp:sp modelId="{E7D4A294-8EE2-5844-9B06-9C521C1E023B}">
      <dsp:nvSpPr>
        <dsp:cNvPr id="0" name=""/>
        <dsp:cNvSpPr/>
      </dsp:nvSpPr>
      <dsp:spPr>
        <a:xfrm>
          <a:off x="2233538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UnitPass</a:t>
          </a:r>
          <a:r>
            <a:rPr lang="en-US" sz="1700" kern="1200" dirty="0"/>
            <a:t> Branch</a:t>
          </a:r>
        </a:p>
      </dsp:txBody>
      <dsp:txXfrm>
        <a:off x="2261510" y="1726125"/>
        <a:ext cx="1535772" cy="899086"/>
      </dsp:txXfrm>
    </dsp:sp>
    <dsp:sp modelId="{51718A71-E75F-A847-A858-CD1871772F82}">
      <dsp:nvSpPr>
        <dsp:cNvPr id="0" name=""/>
        <dsp:cNvSpPr/>
      </dsp:nvSpPr>
      <dsp:spPr>
        <a:xfrm>
          <a:off x="3984426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984426" y="2057245"/>
        <a:ext cx="236210" cy="236847"/>
      </dsp:txXfrm>
    </dsp:sp>
    <dsp:sp modelId="{FABDF2D4-5505-4840-879B-B9B33D21C91F}">
      <dsp:nvSpPr>
        <dsp:cNvPr id="0" name=""/>
        <dsp:cNvSpPr/>
      </dsp:nvSpPr>
      <dsp:spPr>
        <a:xfrm>
          <a:off x="4461941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IntegrationPass</a:t>
          </a:r>
          <a:r>
            <a:rPr lang="en-US" sz="1700" kern="1200" dirty="0"/>
            <a:t> Branch</a:t>
          </a:r>
        </a:p>
      </dsp:txBody>
      <dsp:txXfrm>
        <a:off x="4489913" y="1726125"/>
        <a:ext cx="1535772" cy="899086"/>
      </dsp:txXfrm>
    </dsp:sp>
    <dsp:sp modelId="{ADA374BC-6BF3-F143-81BC-18FBA57DD906}">
      <dsp:nvSpPr>
        <dsp:cNvPr id="0" name=""/>
        <dsp:cNvSpPr/>
      </dsp:nvSpPr>
      <dsp:spPr>
        <a:xfrm>
          <a:off x="6212830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6212830" y="2057245"/>
        <a:ext cx="236210" cy="236847"/>
      </dsp:txXfrm>
    </dsp:sp>
    <dsp:sp modelId="{A66EE06B-9737-9547-A826-8B4C61328139}">
      <dsp:nvSpPr>
        <dsp:cNvPr id="0" name=""/>
        <dsp:cNvSpPr/>
      </dsp:nvSpPr>
      <dsp:spPr>
        <a:xfrm>
          <a:off x="6690345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e2ePass Branch</a:t>
          </a:r>
        </a:p>
      </dsp:txBody>
      <dsp:txXfrm>
        <a:off x="6718317" y="1726125"/>
        <a:ext cx="1535772" cy="899086"/>
      </dsp:txXfrm>
    </dsp:sp>
    <dsp:sp modelId="{507B7405-4552-BD4D-BFE9-8657737BDA81}">
      <dsp:nvSpPr>
        <dsp:cNvPr id="0" name=""/>
        <dsp:cNvSpPr/>
      </dsp:nvSpPr>
      <dsp:spPr>
        <a:xfrm>
          <a:off x="8441233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441233" y="2057245"/>
        <a:ext cx="236210" cy="236847"/>
      </dsp:txXfrm>
    </dsp:sp>
    <dsp:sp modelId="{30AAE453-C1CE-004A-87D8-8911C9961134}">
      <dsp:nvSpPr>
        <dsp:cNvPr id="0" name=""/>
        <dsp:cNvSpPr/>
      </dsp:nvSpPr>
      <dsp:spPr>
        <a:xfrm>
          <a:off x="8918748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Master</a:t>
          </a:r>
        </a:p>
      </dsp:txBody>
      <dsp:txXfrm>
        <a:off x="8946720" y="1726125"/>
        <a:ext cx="1535772" cy="8990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4B32-5EE3-8E44-9BBA-F03DC8D2F4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F364C0-CA79-A147-8E2E-06DC28BA09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92CF8-4D62-244F-AE48-778EB2B6C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8BF46-F86C-9749-A170-609172171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AC9DD-05F3-0144-9FAD-3087209EC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814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86108-2365-C344-8683-8CD712D6E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A08AF-B697-B042-8D2F-9160A7FA2C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1EE7D-CA16-4344-B45D-7393F010A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AE2A2-1278-B94A-B8EB-263E73058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D160D-4998-C54B-9C93-EBBD098A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66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546572-59BF-BF48-A9CF-3FC4C93C87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7ABBC9-A304-6C41-9287-18469FAF99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A382B-FAD5-4843-B654-7348DBA43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D4999-FA12-8548-96D3-7E65CA128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CE424-6695-604A-812D-88AFD0934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45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3F328-C9B2-BD47-85F9-5BDD0EDC6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1D7D1-8680-A34C-BE0F-3ECA4EE7B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28BBA-FC5B-0D46-AC98-175A3F338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4A7D1-BC66-0A40-AA8B-231E3FB10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D2CA2-1D41-C740-B806-1C5DD120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88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5019B-DF5C-3A41-9581-09EF57E15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B3A512-E892-4F4A-AA73-D8E0E54A3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CAFF1-416B-6B46-B98E-D25460DA7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05C74-22F3-8B45-A902-BEEBAF721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CE2DC-101E-A84B-BE62-99635AFF9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35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65438-D4BB-9347-94B8-F391A5CAA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CC3B55-6AB1-0D40-A888-77839D5B21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7302F2-81A4-D648-A3A3-137D7F0DB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6D5C18-C144-A140-871C-E0D8AA5CE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93FC6-0601-A24E-90FD-21D2BAC65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5E6901-BDB8-024E-9709-62C2458C6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48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9EBDE-B0B8-E346-AEFE-8B06003C8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BB8A09-78A9-F747-80F9-605E0A803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F2772B-2AD9-A543-8D90-A7206D697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093F2F-67EB-7A4D-81A1-5FD63E7143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44F260-68B6-8A4D-BCDE-543A275E0A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0EFB0E-2B9F-174E-8009-C51C90759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F95CB7-80A5-A242-B83C-425BE015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F891C5-50AE-5840-8EB0-14F1098B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16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70880-CD47-4749-A961-D36985904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F170D3-F7C0-D942-A6B0-45338FB96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159B4F-2A0E-104F-985B-9824AD89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36C7B-C549-EA42-A5AF-E5EBBA04E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9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F6EF1A-AC75-C142-AF47-E234C006A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18E962-BD51-FA46-BB6A-2C47D5206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C67D27-B7FD-4B43-A108-2CD6F3292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7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9A3D8-B3E5-5D4A-935E-1B0D399BA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43514-77FD-F64C-8D57-0559531E7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75F723-9436-9B46-BAA1-A39377075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E7B5E1-99C0-984D-ADDD-F4AF06FA0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9C6C1D-6586-284D-8DD3-292523139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E8AD3B-F4D2-A347-99C7-FF8328506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19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9A3AD-4C82-7C4B-BD15-41683494E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637CB0-7339-C143-8EFD-7CA9C892C2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A4E935-9789-8A49-9D2A-7C355905B8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67097D-849F-104C-81C6-169BA8CCB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E69107-E7ED-254C-90BF-9E6F255AD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FEB31D-6460-B843-B8C3-F78588E8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0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DA9BBF-AE06-EF4C-94F4-D0AC05EE1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FC09F-5A39-1041-AEFB-3744323FB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CAE11-A47D-4D4E-9AD9-7B078B0D4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8F1F7-407C-3A4E-85C4-37C374F9C0DD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ADB38-A96F-F246-BDEE-78B3AA34E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B1878-DE71-6B43-B137-2D4FDD09F3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65748-761B-D44A-9307-45E31F0B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5EC74-D20D-CC4B-BEFB-A216BE976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Fabric Test Suites/Frameworks/Scripts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3EE1B-E400-F74E-8354-C8BA5A55DD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And How It All Fits In With CI</a:t>
            </a:r>
          </a:p>
        </p:txBody>
      </p:sp>
    </p:spTree>
    <p:extLst>
      <p:ext uri="{BB962C8B-B14F-4D97-AF65-F5344CB8AC3E}">
        <p14:creationId xmlns:p14="http://schemas.microsoft.com/office/powerpoint/2010/main" val="3351761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TestViewer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Description: This displays the CI results of the executed PTE, LTE, OTE tests for analysis; this was an attempt to share test data with the community</a:t>
            </a:r>
          </a:p>
          <a:p>
            <a:r>
              <a:rPr lang="en-US" dirty="0"/>
              <a:t>Summary of coverage: N/A</a:t>
            </a:r>
          </a:p>
          <a:p>
            <a:r>
              <a:rPr lang="en-US" dirty="0"/>
              <a:t>Current CI pipeline location: N/A </a:t>
            </a:r>
          </a:p>
          <a:p>
            <a:r>
              <a:rPr lang="en-US" dirty="0"/>
              <a:t>Current health: needs some changes– not working</a:t>
            </a:r>
          </a:p>
          <a:p>
            <a:r>
              <a:rPr lang="en-US" dirty="0"/>
              <a:t>Known debt: File and archive locations and it has no permanent server where it can run </a:t>
            </a:r>
          </a:p>
          <a:p>
            <a:r>
              <a:rPr lang="en-US" dirty="0"/>
              <a:t>Redundancies: Excel</a:t>
            </a:r>
          </a:p>
          <a:p>
            <a:r>
              <a:rPr lang="en-US" dirty="0"/>
              <a:t>Proposed future direction: Point to a HFRD result file so it can use and graph results.</a:t>
            </a:r>
          </a:p>
        </p:txBody>
      </p:sp>
    </p:spTree>
    <p:extLst>
      <p:ext uri="{BB962C8B-B14F-4D97-AF65-F5344CB8AC3E}">
        <p14:creationId xmlns:p14="http://schemas.microsoft.com/office/powerpoint/2010/main" val="387520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CTE – Certificate Traffic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Description: a bash script that tests scaling the creation and revocation of certificates using the fabric-ca</a:t>
            </a:r>
          </a:p>
          <a:p>
            <a:r>
              <a:rPr lang="en-US" dirty="0"/>
              <a:t>Summary of coverage: covers fabric-ca</a:t>
            </a:r>
          </a:p>
          <a:p>
            <a:r>
              <a:rPr lang="en-US" dirty="0"/>
              <a:t>Current CI pipeline location: daily test run </a:t>
            </a:r>
          </a:p>
          <a:p>
            <a:r>
              <a:rPr lang="en-US" dirty="0"/>
              <a:t>Current health: dying – it’s all red; changes are necessary.</a:t>
            </a:r>
          </a:p>
          <a:p>
            <a:r>
              <a:rPr lang="en-US" dirty="0"/>
              <a:t>Known debt: hasn’t been updated since the early fabric-ca days</a:t>
            </a:r>
          </a:p>
          <a:p>
            <a:r>
              <a:rPr lang="en-US" dirty="0"/>
              <a:t>Redundancies: none</a:t>
            </a:r>
          </a:p>
          <a:p>
            <a:r>
              <a:rPr lang="en-US" dirty="0"/>
              <a:t>Proposed future direction: Once the revocation testing structure is in place and sufficiently covers both </a:t>
            </a:r>
            <a:r>
              <a:rPr lang="en-US" dirty="0" err="1"/>
              <a:t>idemix</a:t>
            </a:r>
            <a:r>
              <a:rPr lang="en-US" dirty="0"/>
              <a:t> and x509, this may be able to go away.</a:t>
            </a:r>
          </a:p>
        </p:txBody>
      </p:sp>
    </p:spTree>
    <p:extLst>
      <p:ext uri="{BB962C8B-B14F-4D97-AF65-F5344CB8AC3E}">
        <p14:creationId xmlns:p14="http://schemas.microsoft.com/office/powerpoint/2010/main" val="4253059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 CA tests (bash scripts)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Description: This tests the ACL and general fabric-ca test functionality</a:t>
            </a:r>
          </a:p>
          <a:p>
            <a:r>
              <a:rPr lang="en-US" dirty="0"/>
              <a:t>Summary of coverage: fabric-ca focused</a:t>
            </a:r>
          </a:p>
          <a:p>
            <a:r>
              <a:rPr lang="en-US" dirty="0"/>
              <a:t>Current CI pipeline location: daily test run </a:t>
            </a:r>
          </a:p>
          <a:p>
            <a:r>
              <a:rPr lang="en-US" dirty="0"/>
              <a:t>Current health: dying – it’s all red; changes are necessary.</a:t>
            </a:r>
          </a:p>
          <a:p>
            <a:r>
              <a:rPr lang="en-US" dirty="0"/>
              <a:t>Known debt: don’t know – have to dig in and figure out the problems</a:t>
            </a:r>
          </a:p>
          <a:p>
            <a:r>
              <a:rPr lang="en-US" dirty="0"/>
              <a:t>Redundancies: Behave, possibly unit tests</a:t>
            </a:r>
          </a:p>
          <a:p>
            <a:r>
              <a:rPr lang="en-US" dirty="0"/>
              <a:t>Proposed future direction: Move these out into a better test suite – some into unit tests and some into behave; no bash script testing</a:t>
            </a:r>
          </a:p>
        </p:txBody>
      </p:sp>
    </p:spTree>
    <p:extLst>
      <p:ext uri="{BB962C8B-B14F-4D97-AF65-F5344CB8AC3E}">
        <p14:creationId xmlns:p14="http://schemas.microsoft.com/office/powerpoint/2010/main" val="3116551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BYFN/EYFN (bash scripts) and Other fabric-samples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Description: executed in CI as test scripts, but these are not test scripts and should not be treated as such.</a:t>
            </a:r>
          </a:p>
          <a:p>
            <a:r>
              <a:rPr lang="en-US" dirty="0"/>
              <a:t>CI Pipeline: at the end when we want to make sure that the samples still work</a:t>
            </a:r>
          </a:p>
          <a:p>
            <a:r>
              <a:rPr lang="en-US" dirty="0"/>
              <a:t>There are multiple test frameworks that tests this basic functionality that are easier to maintain and better to use as a test</a:t>
            </a:r>
          </a:p>
          <a:p>
            <a:r>
              <a:rPr lang="en-US" dirty="0"/>
              <a:t>It makes sense to use BYFN/EYFN for demo purposes as a sample of how to make something work – not as a test.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641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NodeSDK</a:t>
            </a:r>
            <a:r>
              <a:rPr lang="en-US" dirty="0"/>
              <a:t> Compatibility Tests (manual)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Description: tests the different versions of the </a:t>
            </a:r>
            <a:r>
              <a:rPr lang="en-US" dirty="0" err="1"/>
              <a:t>NodeSDK</a:t>
            </a:r>
            <a:r>
              <a:rPr lang="en-US" dirty="0"/>
              <a:t> with the versions of fabric; https://</a:t>
            </a:r>
            <a:r>
              <a:rPr lang="en-US" dirty="0" err="1"/>
              <a:t>jira.hyperledger.org</a:t>
            </a:r>
            <a:r>
              <a:rPr lang="en-US" dirty="0"/>
              <a:t>/browse/FAB-12721</a:t>
            </a:r>
          </a:p>
          <a:p>
            <a:r>
              <a:rPr lang="en-US" dirty="0"/>
              <a:t>Summary of coverage: fabric with </a:t>
            </a:r>
            <a:r>
              <a:rPr lang="en-US" dirty="0" err="1"/>
              <a:t>nodeSDK</a:t>
            </a:r>
            <a:endParaRPr lang="en-US" dirty="0"/>
          </a:p>
          <a:p>
            <a:r>
              <a:rPr lang="en-US" dirty="0"/>
              <a:t>Current CI pipeline location: N/A - manual </a:t>
            </a:r>
          </a:p>
          <a:p>
            <a:r>
              <a:rPr lang="en-US" dirty="0"/>
              <a:t>Current health: N/A</a:t>
            </a:r>
          </a:p>
          <a:p>
            <a:r>
              <a:rPr lang="en-US" dirty="0"/>
              <a:t>Known debt: it’s not automated and needs to be</a:t>
            </a:r>
          </a:p>
          <a:p>
            <a:r>
              <a:rPr lang="en-US" dirty="0"/>
              <a:t>Redundancies: none</a:t>
            </a:r>
          </a:p>
          <a:p>
            <a:r>
              <a:rPr lang="en-US" dirty="0"/>
              <a:t>Proposed future direction: This really needs to be automated and </a:t>
            </a:r>
            <a:r>
              <a:rPr lang="en-US" dirty="0" err="1"/>
              <a:t>JavaSDK</a:t>
            </a:r>
            <a:r>
              <a:rPr lang="en-US" dirty="0"/>
              <a:t>, etc. added to it. This is better than nothing, but results are not always clear.</a:t>
            </a:r>
          </a:p>
        </p:txBody>
      </p:sp>
    </p:spTree>
    <p:extLst>
      <p:ext uri="{BB962C8B-B14F-4D97-AF65-F5344CB8AC3E}">
        <p14:creationId xmlns:p14="http://schemas.microsoft.com/office/powerpoint/2010/main" val="1989875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3E135-F184-B649-9BA3-17E28A6F3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things should eventually work in CI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0E63284-9805-6B4B-A088-6D08C953B1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894398"/>
              </p:ext>
            </p:extLst>
          </p:nvPr>
        </p:nvGraphicFramePr>
        <p:xfrm>
          <a:off x="838200" y="205422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Graphic 5" descr="Programmer">
            <a:extLst>
              <a:ext uri="{FF2B5EF4-FFF2-40B4-BE49-F238E27FC236}">
                <a16:creationId xmlns:a16="http://schemas.microsoft.com/office/drawing/2014/main" id="{238C4CA8-24E1-BC46-BBDB-735A445238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95390" y="1544550"/>
            <a:ext cx="914400" cy="914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2674CB-13B9-5B4B-A979-EE848D8DD2C6}"/>
              </a:ext>
            </a:extLst>
          </p:cNvPr>
          <p:cNvSpPr txBox="1"/>
          <p:nvPr/>
        </p:nvSpPr>
        <p:spPr>
          <a:xfrm>
            <a:off x="923928" y="2416086"/>
            <a:ext cx="1933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 is submitted, verified, reviewed, then merged to Dev branch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D9E165-39A2-DE4E-9FF2-1D95EEB709A4}"/>
              </a:ext>
            </a:extLst>
          </p:cNvPr>
          <p:cNvSpPr txBox="1"/>
          <p:nvPr/>
        </p:nvSpPr>
        <p:spPr>
          <a:xfrm>
            <a:off x="809624" y="4743448"/>
            <a:ext cx="1690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Tests Executed:</a:t>
            </a:r>
          </a:p>
          <a:p>
            <a:pPr marL="285750" indent="-285750">
              <a:buFontTx/>
              <a:buChar char="-"/>
            </a:pPr>
            <a:r>
              <a:rPr lang="en-US" dirty="0"/>
              <a:t>Unit tests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7B154-8B3F-6C40-8A8E-21242D8A3DE6}"/>
              </a:ext>
            </a:extLst>
          </p:cNvPr>
          <p:cNvSpPr txBox="1"/>
          <p:nvPr/>
        </p:nvSpPr>
        <p:spPr>
          <a:xfrm>
            <a:off x="5262598" y="4752968"/>
            <a:ext cx="1690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Tests Executed: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E2e tests</a:t>
            </a:r>
          </a:p>
          <a:p>
            <a:pPr marL="285750" indent="-285750">
              <a:buFontTx/>
              <a:buChar char="-"/>
            </a:pPr>
            <a:r>
              <a:rPr lang="en-US" dirty="0"/>
              <a:t>Interop tests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4696F1-07AD-7A43-90EE-35DBB8D8B763}"/>
              </a:ext>
            </a:extLst>
          </p:cNvPr>
          <p:cNvSpPr txBox="1"/>
          <p:nvPr/>
        </p:nvSpPr>
        <p:spPr>
          <a:xfrm>
            <a:off x="7443834" y="4748200"/>
            <a:ext cx="19859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Tests Executed: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Daily tests</a:t>
            </a:r>
          </a:p>
          <a:p>
            <a:pPr marL="285750" indent="-285750">
              <a:buFontTx/>
              <a:buChar char="-"/>
            </a:pPr>
            <a:r>
              <a:rPr lang="en-US" dirty="0"/>
              <a:t>Fabric-samples (before release, not with each commit)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587D51-0662-5549-B413-20C199E2508A}"/>
              </a:ext>
            </a:extLst>
          </p:cNvPr>
          <p:cNvSpPr txBox="1"/>
          <p:nvPr/>
        </p:nvSpPr>
        <p:spPr>
          <a:xfrm>
            <a:off x="3033724" y="4738680"/>
            <a:ext cx="1690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Tests Executed: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Integration tests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B4EDD-D120-654B-B386-ABA2C79739E6}"/>
              </a:ext>
            </a:extLst>
          </p:cNvPr>
          <p:cNvSpPr txBox="1"/>
          <p:nvPr/>
        </p:nvSpPr>
        <p:spPr>
          <a:xfrm>
            <a:off x="5463912" y="2295532"/>
            <a:ext cx="25357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Commit does not get </a:t>
            </a:r>
          </a:p>
          <a:p>
            <a:r>
              <a:rPr lang="en-US" dirty="0">
                <a:solidFill>
                  <a:srgbClr val="FF0000"/>
                </a:solidFill>
              </a:rPr>
              <a:t>promoted to the next </a:t>
            </a:r>
          </a:p>
          <a:p>
            <a:r>
              <a:rPr lang="en-US" dirty="0">
                <a:solidFill>
                  <a:srgbClr val="FF0000"/>
                </a:solidFill>
              </a:rPr>
              <a:t>branch if it fails the tests</a:t>
            </a:r>
          </a:p>
        </p:txBody>
      </p:sp>
    </p:spTree>
    <p:extLst>
      <p:ext uri="{BB962C8B-B14F-4D97-AF65-F5344CB8AC3E}">
        <p14:creationId xmlns:p14="http://schemas.microsoft.com/office/powerpoint/2010/main" val="2061116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Fabric-test Plans and Dreams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56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Using git submodules</a:t>
            </a:r>
          </a:p>
          <a:p>
            <a:pPr lvl="1"/>
            <a:r>
              <a:rPr lang="en-US" dirty="0"/>
              <a:t>When executing and committing additional tests, the commit that is noted in the submodules is the commit level that the test should work against</a:t>
            </a:r>
          </a:p>
          <a:p>
            <a:pPr lvl="2"/>
            <a:r>
              <a:rPr lang="en-US" dirty="0"/>
              <a:t>Need to be able to build fabric and fabric-ca binaries and images from the submodules – </a:t>
            </a:r>
            <a:r>
              <a:rPr lang="en-US" dirty="0" err="1"/>
              <a:t>wer</a:t>
            </a:r>
            <a:r>
              <a:rPr lang="en-US" dirty="0"/>
              <a:t> not able to do so due to path (expecting </a:t>
            </a:r>
            <a:r>
              <a:rPr lang="en-US" dirty="0" err="1"/>
              <a:t>hyperledger</a:t>
            </a:r>
            <a:r>
              <a:rPr lang="en-US" dirty="0"/>
              <a:t>/fabric and not </a:t>
            </a:r>
            <a:r>
              <a:rPr lang="en-US" dirty="0" err="1"/>
              <a:t>hyperledger</a:t>
            </a:r>
            <a:r>
              <a:rPr lang="en-US" dirty="0"/>
              <a:t>/fabric-test/fabric, </a:t>
            </a:r>
            <a:r>
              <a:rPr lang="en-US" dirty="0" err="1"/>
              <a:t>vendoring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Review this: Is it still useful? Remove if not.</a:t>
            </a:r>
          </a:p>
          <a:p>
            <a:r>
              <a:rPr lang="en-US" dirty="0"/>
              <a:t>Automating multiple versions of SDKs against Fabric and </a:t>
            </a:r>
            <a:r>
              <a:rPr lang="en-US" dirty="0" err="1"/>
              <a:t>FabricCA</a:t>
            </a:r>
            <a:r>
              <a:rPr lang="en-US" dirty="0"/>
              <a:t> binaries and images (not languages, but versions within a language)</a:t>
            </a:r>
          </a:p>
          <a:p>
            <a:r>
              <a:rPr lang="en-US" dirty="0"/>
              <a:t>Ensuring smooth migration from python2 to python3</a:t>
            </a:r>
          </a:p>
          <a:p>
            <a:r>
              <a:rPr lang="en-US" dirty="0"/>
              <a:t>Update </a:t>
            </a:r>
            <a:r>
              <a:rPr lang="en-US" dirty="0" err="1"/>
              <a:t>Makefile</a:t>
            </a:r>
            <a:r>
              <a:rPr lang="en-US" dirty="0"/>
              <a:t> to build binaries and images instead of pulling</a:t>
            </a:r>
          </a:p>
          <a:p>
            <a:r>
              <a:rPr lang="en-US" dirty="0"/>
              <a:t>Add </a:t>
            </a:r>
            <a:r>
              <a:rPr lang="en-US" dirty="0" err="1"/>
              <a:t>JavaSDK</a:t>
            </a:r>
            <a:r>
              <a:rPr lang="en-US" dirty="0"/>
              <a:t> version compatibility testing (automate!) </a:t>
            </a:r>
          </a:p>
        </p:txBody>
      </p:sp>
    </p:spTree>
    <p:extLst>
      <p:ext uri="{BB962C8B-B14F-4D97-AF65-F5344CB8AC3E}">
        <p14:creationId xmlns:p14="http://schemas.microsoft.com/office/powerpoint/2010/main" val="3210879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F702A-E806-AE4A-A4AE-B0AC53C16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Test Suites, Frameworks, Tools, Scripts</a:t>
            </a:r>
            <a:endParaRPr lang="en-US" sz="2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F4398-F86F-DC46-8E39-97987B0B2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There is no test framework to rule them all</a:t>
            </a:r>
          </a:p>
          <a:p>
            <a:r>
              <a:rPr lang="en-US" dirty="0"/>
              <a:t>OTE – </a:t>
            </a:r>
            <a:r>
              <a:rPr lang="en-US" dirty="0" err="1"/>
              <a:t>Orderer</a:t>
            </a:r>
            <a:r>
              <a:rPr lang="en-US" dirty="0"/>
              <a:t> Traffic Engine</a:t>
            </a:r>
          </a:p>
          <a:p>
            <a:r>
              <a:rPr lang="en-US" dirty="0"/>
              <a:t>PTE – Performance Traffic Engine</a:t>
            </a:r>
          </a:p>
          <a:p>
            <a:r>
              <a:rPr lang="en-US" dirty="0"/>
              <a:t>LTE – Ledger Traffic Engine</a:t>
            </a:r>
          </a:p>
          <a:p>
            <a:r>
              <a:rPr lang="en-US" dirty="0"/>
              <a:t>System Behave</a:t>
            </a:r>
          </a:p>
          <a:p>
            <a:r>
              <a:rPr lang="en-US" dirty="0"/>
              <a:t>NL – Network Launcher</a:t>
            </a:r>
          </a:p>
          <a:p>
            <a:r>
              <a:rPr lang="en-US" dirty="0"/>
              <a:t>ATD – Ansible Test Driver</a:t>
            </a:r>
          </a:p>
          <a:p>
            <a:r>
              <a:rPr lang="en-US" dirty="0" err="1"/>
              <a:t>TestViewer</a:t>
            </a:r>
            <a:endParaRPr lang="en-US" dirty="0"/>
          </a:p>
          <a:p>
            <a:r>
              <a:rPr lang="en-US" dirty="0"/>
              <a:t>CTE – Certificate Traffic Engine</a:t>
            </a:r>
          </a:p>
          <a:p>
            <a:r>
              <a:rPr lang="en-US" dirty="0"/>
              <a:t>Fabric-ca test scripts</a:t>
            </a:r>
          </a:p>
          <a:p>
            <a:r>
              <a:rPr lang="en-US" dirty="0"/>
              <a:t>BYFN/EYFN scripts</a:t>
            </a:r>
          </a:p>
          <a:p>
            <a:r>
              <a:rPr lang="en-US" dirty="0" err="1"/>
              <a:t>NodeSDK</a:t>
            </a:r>
            <a:r>
              <a:rPr lang="en-US" dirty="0"/>
              <a:t> Compatibility (manual)</a:t>
            </a:r>
          </a:p>
        </p:txBody>
      </p:sp>
    </p:spTree>
    <p:extLst>
      <p:ext uri="{BB962C8B-B14F-4D97-AF65-F5344CB8AC3E}">
        <p14:creationId xmlns:p14="http://schemas.microsoft.com/office/powerpoint/2010/main" val="3996393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OTE – </a:t>
            </a:r>
            <a:r>
              <a:rPr lang="en-US" dirty="0" err="1"/>
              <a:t>Orderer</a:t>
            </a:r>
            <a:r>
              <a:rPr lang="en-US" dirty="0"/>
              <a:t> Traffic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Description: tests the operation of a </a:t>
            </a:r>
            <a:r>
              <a:rPr lang="en-US" dirty="0" err="1"/>
              <a:t>hyperledger</a:t>
            </a:r>
            <a:r>
              <a:rPr lang="en-US" dirty="0"/>
              <a:t> fabric ordering service</a:t>
            </a:r>
          </a:p>
          <a:p>
            <a:r>
              <a:rPr lang="en-US" dirty="0"/>
              <a:t>Summary of coverage: </a:t>
            </a:r>
            <a:r>
              <a:rPr lang="en-US" dirty="0" err="1"/>
              <a:t>orderers</a:t>
            </a:r>
            <a:r>
              <a:rPr lang="en-US" dirty="0"/>
              <a:t> only; No peers: no endorsements or validations or committing to ledgers; No SDKs</a:t>
            </a:r>
          </a:p>
          <a:p>
            <a:r>
              <a:rPr lang="en-US" dirty="0"/>
              <a:t>Current CI pipeline location: daily test run </a:t>
            </a:r>
          </a:p>
          <a:p>
            <a:r>
              <a:rPr lang="en-US" dirty="0"/>
              <a:t>Current health: needs some changes</a:t>
            </a:r>
          </a:p>
          <a:p>
            <a:r>
              <a:rPr lang="en-US" dirty="0"/>
              <a:t>Known debt: dependent on fabric common code</a:t>
            </a:r>
          </a:p>
          <a:p>
            <a:r>
              <a:rPr lang="en-US" dirty="0"/>
              <a:t>Redundancies: none</a:t>
            </a:r>
          </a:p>
        </p:txBody>
      </p:sp>
    </p:spTree>
    <p:extLst>
      <p:ext uri="{BB962C8B-B14F-4D97-AF65-F5344CB8AC3E}">
        <p14:creationId xmlns:p14="http://schemas.microsoft.com/office/powerpoint/2010/main" val="3582441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PTE – Performance Traffic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457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Description: allows performance testing of fabric networks by sending requests to and receiving responses from one or more networks</a:t>
            </a:r>
          </a:p>
          <a:p>
            <a:r>
              <a:rPr lang="en-US" dirty="0"/>
              <a:t>Summary of coverage: capable of interacting with local and/or remote networks simultaneously; easy to work with any number of networks, </a:t>
            </a:r>
            <a:r>
              <a:rPr lang="en-US" dirty="0" err="1"/>
              <a:t>orderers</a:t>
            </a:r>
            <a:r>
              <a:rPr lang="en-US" dirty="0"/>
              <a:t>, peers, organizations, channels, or </a:t>
            </a:r>
            <a:r>
              <a:rPr lang="en-US" dirty="0" err="1"/>
              <a:t>chaincodes</a:t>
            </a:r>
            <a:r>
              <a:rPr lang="en-US" dirty="0"/>
              <a:t>; Currently uses </a:t>
            </a:r>
            <a:r>
              <a:rPr lang="en-US" dirty="0" err="1"/>
              <a:t>NodeSDKs</a:t>
            </a:r>
            <a:r>
              <a:rPr lang="en-US" dirty="0"/>
              <a:t>; also used in some manual testing</a:t>
            </a:r>
          </a:p>
          <a:p>
            <a:r>
              <a:rPr lang="en-US" dirty="0"/>
              <a:t>Current CI pipeline location: handful of scenarios are executed in the daily test run </a:t>
            </a:r>
          </a:p>
          <a:p>
            <a:r>
              <a:rPr lang="en-US" dirty="0"/>
              <a:t>Current health: Functioning</a:t>
            </a:r>
          </a:p>
          <a:p>
            <a:r>
              <a:rPr lang="en-US" dirty="0"/>
              <a:t>Known debt: in need of refactor that doesn’t require so many </a:t>
            </a:r>
            <a:r>
              <a:rPr lang="en-US" dirty="0" err="1"/>
              <a:t>json</a:t>
            </a:r>
            <a:r>
              <a:rPr lang="en-US" dirty="0"/>
              <a:t> files; use of defaults; the tests are not easily maintained; in many cases, tests are written “once and done” (that is, not added to an automation suite)</a:t>
            </a:r>
          </a:p>
          <a:p>
            <a:r>
              <a:rPr lang="en-US" dirty="0"/>
              <a:t>Redundancies: HFRD has some overlap</a:t>
            </a:r>
          </a:p>
          <a:p>
            <a:r>
              <a:rPr lang="en-US" dirty="0"/>
              <a:t>Proposed future direction: A number of the ”once and done” tests should be added to a test run</a:t>
            </a:r>
          </a:p>
        </p:txBody>
      </p:sp>
    </p:spTree>
    <p:extLst>
      <p:ext uri="{BB962C8B-B14F-4D97-AF65-F5344CB8AC3E}">
        <p14:creationId xmlns:p14="http://schemas.microsoft.com/office/powerpoint/2010/main" val="2601382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LTE – Ledger Traffic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Description: a test harness that uses the Ledger APIs and benchmarks the performance of the Ledger component</a:t>
            </a:r>
          </a:p>
          <a:p>
            <a:r>
              <a:rPr lang="en-US" dirty="0"/>
              <a:t>Summary of coverage: focuses on ledger APIs</a:t>
            </a:r>
          </a:p>
          <a:p>
            <a:r>
              <a:rPr lang="en-US" dirty="0"/>
              <a:t>Current CI pipeline location: daily test run </a:t>
            </a:r>
          </a:p>
          <a:p>
            <a:r>
              <a:rPr lang="en-US" dirty="0"/>
              <a:t>Current health: functioning</a:t>
            </a:r>
          </a:p>
          <a:p>
            <a:r>
              <a:rPr lang="en-US" dirty="0"/>
              <a:t>Known debt: none</a:t>
            </a:r>
          </a:p>
          <a:p>
            <a:r>
              <a:rPr lang="en-US" dirty="0"/>
              <a:t>Redundancies: some</a:t>
            </a:r>
          </a:p>
          <a:p>
            <a:r>
              <a:rPr lang="en-US" dirty="0"/>
              <a:t>Proposed future direction: Re-examine with the ledger team to see what may be overlapping. This catches bugs occasionally, so once the integration test suite expands to cover this, this can be deleted.</a:t>
            </a:r>
          </a:p>
        </p:txBody>
      </p:sp>
    </p:spTree>
    <p:extLst>
      <p:ext uri="{BB962C8B-B14F-4D97-AF65-F5344CB8AC3E}">
        <p14:creationId xmlns:p14="http://schemas.microsoft.com/office/powerpoint/2010/main" val="2962635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Functional Testing using Behave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Description: end to end functional test cases a number of which includes interop (images and binaries from multiple repos) tests</a:t>
            </a:r>
          </a:p>
          <a:p>
            <a:r>
              <a:rPr lang="en-US" dirty="0"/>
              <a:t>Summary of coverage: peers, </a:t>
            </a:r>
            <a:r>
              <a:rPr lang="en-US" dirty="0" err="1"/>
              <a:t>orderers</a:t>
            </a:r>
            <a:r>
              <a:rPr lang="en-US" dirty="0"/>
              <a:t> (</a:t>
            </a:r>
            <a:r>
              <a:rPr lang="en-US" dirty="0" err="1"/>
              <a:t>kafka</a:t>
            </a:r>
            <a:r>
              <a:rPr lang="en-US" dirty="0"/>
              <a:t>/solo), ca, SDKs, stopping/starting nodes, upgrades, adding/removing orgs, private data, </a:t>
            </a:r>
            <a:r>
              <a:rPr lang="en-US" dirty="0" err="1"/>
              <a:t>couchdb</a:t>
            </a:r>
            <a:r>
              <a:rPr lang="en-US" dirty="0"/>
              <a:t>/</a:t>
            </a:r>
            <a:r>
              <a:rPr lang="en-US" dirty="0" err="1"/>
              <a:t>leveldb</a:t>
            </a:r>
            <a:r>
              <a:rPr lang="en-US" dirty="0"/>
              <a:t>, </a:t>
            </a:r>
            <a:r>
              <a:rPr lang="en-US" dirty="0" err="1"/>
              <a:t>chaincode</a:t>
            </a:r>
            <a:r>
              <a:rPr lang="en-US" dirty="0"/>
              <a:t>, gossip, ledger, </a:t>
            </a:r>
            <a:r>
              <a:rPr lang="en-US" dirty="0" err="1"/>
              <a:t>cryptogen</a:t>
            </a:r>
            <a:r>
              <a:rPr lang="en-US" dirty="0"/>
              <a:t>/</a:t>
            </a:r>
            <a:r>
              <a:rPr lang="en-US" dirty="0" err="1"/>
              <a:t>configtxgen</a:t>
            </a:r>
            <a:r>
              <a:rPr lang="en-US" dirty="0"/>
              <a:t>/</a:t>
            </a:r>
            <a:r>
              <a:rPr lang="en-US" dirty="0" err="1"/>
              <a:t>configtxlator</a:t>
            </a:r>
            <a:r>
              <a:rPr lang="en-US" dirty="0"/>
              <a:t> </a:t>
            </a:r>
          </a:p>
          <a:p>
            <a:r>
              <a:rPr lang="en-US" dirty="0"/>
              <a:t>Current CI pipeline location: daily test run </a:t>
            </a:r>
          </a:p>
          <a:p>
            <a:r>
              <a:rPr lang="en-US" dirty="0"/>
              <a:t>Current health: functioning, but with open bugs</a:t>
            </a:r>
          </a:p>
          <a:p>
            <a:r>
              <a:rPr lang="en-US" dirty="0"/>
              <a:t>Known debt: SDK wrappers need to be updated; need to remove the duplicate tests that are now located in fabric integration tests; did not finish work for testing on a remote network</a:t>
            </a:r>
          </a:p>
          <a:p>
            <a:r>
              <a:rPr lang="en-US" dirty="0"/>
              <a:t>Redundancies: fabric integration tests, some e2e bash scripts (BYFN/EYFN)</a:t>
            </a:r>
          </a:p>
          <a:p>
            <a:r>
              <a:rPr lang="en-US" dirty="0"/>
              <a:t>Proposed future direction: clear out the duplicate functional test cases, add the ability to test different SDK versions with single version of fabric, use against a remote network (hooks already in place)</a:t>
            </a:r>
          </a:p>
        </p:txBody>
      </p:sp>
    </p:spTree>
    <p:extLst>
      <p:ext uri="{BB962C8B-B14F-4D97-AF65-F5344CB8AC3E}">
        <p14:creationId xmlns:p14="http://schemas.microsoft.com/office/powerpoint/2010/main" val="4268463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tests using Behave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Description: upgrade test that was previously executed in fabric using behave (includes aborted upgrades, etc.)</a:t>
            </a:r>
          </a:p>
          <a:p>
            <a:r>
              <a:rPr lang="en-US" dirty="0"/>
              <a:t>Summary of coverage: upgrade of fabric</a:t>
            </a:r>
          </a:p>
          <a:p>
            <a:r>
              <a:rPr lang="en-US" dirty="0"/>
              <a:t>Current CI pipeline location: N/A </a:t>
            </a:r>
          </a:p>
          <a:p>
            <a:r>
              <a:rPr lang="en-US" dirty="0"/>
              <a:t>Current health: dead, but still there</a:t>
            </a:r>
          </a:p>
          <a:p>
            <a:r>
              <a:rPr lang="en-US" dirty="0"/>
              <a:t>Known debt: needs significant work to update to current release</a:t>
            </a:r>
          </a:p>
          <a:p>
            <a:r>
              <a:rPr lang="en-US" dirty="0"/>
              <a:t>Redundancies: BYFN/EYFN does the upgrade process</a:t>
            </a:r>
          </a:p>
          <a:p>
            <a:r>
              <a:rPr lang="en-US" dirty="0"/>
              <a:t>Proposed future direction: No changes are planned. Rather use this for the upgrade process instead of BYFN/EYFN, but significant work is needed.</a:t>
            </a:r>
          </a:p>
        </p:txBody>
      </p:sp>
    </p:spTree>
    <p:extLst>
      <p:ext uri="{BB962C8B-B14F-4D97-AF65-F5344CB8AC3E}">
        <p14:creationId xmlns:p14="http://schemas.microsoft.com/office/powerpoint/2010/main" val="2079450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 – Network Launcher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Description: generates a docker composition file that allows for the creation of a network based on a set of inputs; uses </a:t>
            </a:r>
            <a:r>
              <a:rPr lang="en-US" dirty="0" err="1"/>
              <a:t>configtxgen</a:t>
            </a:r>
            <a:r>
              <a:rPr lang="en-US" dirty="0"/>
              <a:t> and </a:t>
            </a:r>
            <a:r>
              <a:rPr lang="en-US" dirty="0" err="1"/>
              <a:t>cryptogen</a:t>
            </a:r>
            <a:r>
              <a:rPr lang="en-US" dirty="0"/>
              <a:t> to bootstrap the network</a:t>
            </a:r>
          </a:p>
          <a:p>
            <a:r>
              <a:rPr lang="en-US" dirty="0"/>
              <a:t>Summary of coverage: N/A</a:t>
            </a:r>
          </a:p>
          <a:p>
            <a:r>
              <a:rPr lang="en-US" dirty="0"/>
              <a:t>Current CI pipeline location: used in PTE and OTE setup </a:t>
            </a:r>
          </a:p>
          <a:p>
            <a:r>
              <a:rPr lang="en-US" dirty="0"/>
              <a:t>Current health: functioning</a:t>
            </a:r>
          </a:p>
          <a:p>
            <a:r>
              <a:rPr lang="en-US" dirty="0"/>
              <a:t>Known debt: None</a:t>
            </a:r>
          </a:p>
          <a:p>
            <a:r>
              <a:rPr lang="en-US" dirty="0"/>
              <a:t>Redundancies: docker-compose; </a:t>
            </a:r>
            <a:r>
              <a:rPr lang="en-US" dirty="0" err="1"/>
              <a:t>kubernetes</a:t>
            </a:r>
            <a:r>
              <a:rPr lang="en-US" dirty="0"/>
              <a:t>; HFRD, ATD</a:t>
            </a:r>
          </a:p>
          <a:p>
            <a:r>
              <a:rPr lang="en-US" dirty="0"/>
              <a:t>Proposed future direction: It would be nice if this were not a series of bash scripts, but an actual application. This would need some refactoring to use packages as necessary (ex. json2yml.js not necessary)</a:t>
            </a:r>
          </a:p>
        </p:txBody>
      </p:sp>
    </p:spTree>
    <p:extLst>
      <p:ext uri="{BB962C8B-B14F-4D97-AF65-F5344CB8AC3E}">
        <p14:creationId xmlns:p14="http://schemas.microsoft.com/office/powerpoint/2010/main" val="3054900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ADF2-8442-9142-A878-CEF168282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ATD – Ansible Test Driver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CF33-461B-C345-8959-55938EC2F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Description: used with cello to setup and execute networks using k8s on distributed machines </a:t>
            </a:r>
          </a:p>
          <a:p>
            <a:r>
              <a:rPr lang="en-US" dirty="0"/>
              <a:t>Summary of coverage: used mostly in manual testing as needed, at times with PTE</a:t>
            </a:r>
          </a:p>
          <a:p>
            <a:r>
              <a:rPr lang="en-US" dirty="0"/>
              <a:t>Current CI pipeline location: used in setup </a:t>
            </a:r>
          </a:p>
          <a:p>
            <a:r>
              <a:rPr lang="en-US" dirty="0"/>
              <a:t>Current health: functioning</a:t>
            </a:r>
          </a:p>
          <a:p>
            <a:r>
              <a:rPr lang="en-US" dirty="0"/>
              <a:t>Known debt: None</a:t>
            </a:r>
          </a:p>
          <a:p>
            <a:r>
              <a:rPr lang="en-US" dirty="0"/>
              <a:t>Redundancies: HFRD, NL</a:t>
            </a:r>
          </a:p>
          <a:p>
            <a:r>
              <a:rPr lang="en-US" dirty="0"/>
              <a:t>Proposed future direction: if using k8s in CI, this can integrate with PTE for CI executed tests.</a:t>
            </a:r>
          </a:p>
        </p:txBody>
      </p:sp>
    </p:spTree>
    <p:extLst>
      <p:ext uri="{BB962C8B-B14F-4D97-AF65-F5344CB8AC3E}">
        <p14:creationId xmlns:p14="http://schemas.microsoft.com/office/powerpoint/2010/main" val="997513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3431</TotalTime>
  <Words>1532</Words>
  <Application>Microsoft Macintosh PowerPoint</Application>
  <PresentationFormat>Widescreen</PresentationFormat>
  <Paragraphs>136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Fabric Test Suites/Frameworks/Scripts</vt:lpstr>
      <vt:lpstr>Test Suites, Frameworks, Tools, Scripts</vt:lpstr>
      <vt:lpstr>OTE – Orderer Traffic Engine</vt:lpstr>
      <vt:lpstr>PTE – Performance Traffic Engine</vt:lpstr>
      <vt:lpstr>LTE – Ledger Traffic Engine</vt:lpstr>
      <vt:lpstr>System Functional Testing using Behave</vt:lpstr>
      <vt:lpstr>Upgrade tests using Behave</vt:lpstr>
      <vt:lpstr>NL – Network Launcher</vt:lpstr>
      <vt:lpstr>ATD – Ansible Test Driver</vt:lpstr>
      <vt:lpstr>TestViewer</vt:lpstr>
      <vt:lpstr>CTE – Certificate Traffic Engine</vt:lpstr>
      <vt:lpstr>Fabric CA tests (bash scripts)</vt:lpstr>
      <vt:lpstr>BYFN/EYFN (bash scripts) and Other fabric-samples </vt:lpstr>
      <vt:lpstr>NodeSDK Compatibility Tests (manual)</vt:lpstr>
      <vt:lpstr>How things should eventually work in CI</vt:lpstr>
      <vt:lpstr>Fabric-test Plans and Dreams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Fabric Test Suites/Frameworks</dc:title>
  <dc:creator>Latitia Haskins</dc:creator>
  <cp:lastModifiedBy>Microsoft Office User</cp:lastModifiedBy>
  <cp:revision>38</cp:revision>
  <dcterms:created xsi:type="dcterms:W3CDTF">2019-04-03T02:31:42Z</dcterms:created>
  <dcterms:modified xsi:type="dcterms:W3CDTF">2019-04-05T13:00:53Z</dcterms:modified>
</cp:coreProperties>
</file>