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3" r:id="rId1"/>
  </p:sldMasterIdLst>
  <p:notesMasterIdLst>
    <p:notesMasterId r:id="rId11"/>
  </p:notesMasterIdLst>
  <p:sldIdLst>
    <p:sldId id="256" r:id="rId2"/>
    <p:sldId id="258" r:id="rId3"/>
    <p:sldId id="257" r:id="rId4"/>
    <p:sldId id="261" r:id="rId5"/>
    <p:sldId id="259" r:id="rId6"/>
    <p:sldId id="262" r:id="rId7"/>
    <p:sldId id="263" r:id="rId8"/>
    <p:sldId id="260" r:id="rId9"/>
    <p:sldId id="264" r:id="rId10"/>
  </p:sldIdLst>
  <p:sldSz cx="9144000" cy="5143500" type="screen16x9"/>
  <p:notesSz cx="6858000" cy="9144000"/>
  <p:embeddedFontLst>
    <p:embeddedFont>
      <p:font typeface="Montserrat" panose="020B0604020202020204" charset="-52"/>
      <p:regular r:id="rId12"/>
      <p:bold r:id="rId13"/>
      <p:italic r:id="rId14"/>
      <p:boldItalic r:id="rId15"/>
    </p:embeddedFont>
    <p:embeddedFont>
      <p:font typeface="Montserrat Light" panose="020B0604020202020204" charset="-52"/>
      <p:regular r:id="rId16"/>
      <p:bold r:id="rId17"/>
      <p:italic r:id="rId18"/>
      <p:boldItalic r:id="rId19"/>
    </p:embeddedFont>
    <p:embeddedFont>
      <p:font typeface="Verdana" panose="020B060403050404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61" autoAdjust="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63290ee6cd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63290ee6cd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63290ee6cd_0_201:notes"/>
          <p:cNvSpPr txBox="1">
            <a:spLocks noGrp="1"/>
          </p:cNvSpPr>
          <p:nvPr>
            <p:ph type="body" idx="1"/>
          </p:nvPr>
        </p:nvSpPr>
        <p:spPr>
          <a:xfrm>
            <a:off x="685800" y="4343395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63290ee6cd_0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3290ee6cd_0_7:notes"/>
          <p:cNvSpPr txBox="1">
            <a:spLocks noGrp="1"/>
          </p:cNvSpPr>
          <p:nvPr>
            <p:ph type="body" idx="1"/>
          </p:nvPr>
        </p:nvSpPr>
        <p:spPr>
          <a:xfrm>
            <a:off x="685800" y="4343395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63290ee6c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3290ee6cd_0_7:notes"/>
          <p:cNvSpPr txBox="1">
            <a:spLocks noGrp="1"/>
          </p:cNvSpPr>
          <p:nvPr>
            <p:ph type="body" idx="1"/>
          </p:nvPr>
        </p:nvSpPr>
        <p:spPr>
          <a:xfrm>
            <a:off x="685800" y="4343395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63290ee6c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14828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3290ee6cd_0_211:notes"/>
          <p:cNvSpPr txBox="1">
            <a:spLocks noGrp="1"/>
          </p:cNvSpPr>
          <p:nvPr>
            <p:ph type="body" idx="1"/>
          </p:nvPr>
        </p:nvSpPr>
        <p:spPr>
          <a:xfrm>
            <a:off x="685800" y="4343395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63290ee6cd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3290ee6cd_0_211:notes"/>
          <p:cNvSpPr txBox="1">
            <a:spLocks noGrp="1"/>
          </p:cNvSpPr>
          <p:nvPr>
            <p:ph type="body" idx="1"/>
          </p:nvPr>
        </p:nvSpPr>
        <p:spPr>
          <a:xfrm>
            <a:off x="685800" y="4343395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63290ee6cd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5163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3290ee6cd_0_7:notes"/>
          <p:cNvSpPr txBox="1">
            <a:spLocks noGrp="1"/>
          </p:cNvSpPr>
          <p:nvPr>
            <p:ph type="body" idx="1"/>
          </p:nvPr>
        </p:nvSpPr>
        <p:spPr>
          <a:xfrm>
            <a:off x="685800" y="4343395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63290ee6c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46027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3290ee6cd_0_221:notes"/>
          <p:cNvSpPr txBox="1">
            <a:spLocks noGrp="1"/>
          </p:cNvSpPr>
          <p:nvPr>
            <p:ph type="body" idx="1"/>
          </p:nvPr>
        </p:nvSpPr>
        <p:spPr>
          <a:xfrm>
            <a:off x="685800" y="4343395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63290ee6cd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3290ee6cd_0_7:notes"/>
          <p:cNvSpPr txBox="1">
            <a:spLocks noGrp="1"/>
          </p:cNvSpPr>
          <p:nvPr>
            <p:ph type="body" idx="1"/>
          </p:nvPr>
        </p:nvSpPr>
        <p:spPr>
          <a:xfrm>
            <a:off x="685800" y="4343395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63290ee6c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01391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obj">
  <p:cSld name="OBJECT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5500" cy="514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52" name="Google Shape;52;p13"/>
          <p:cNvSpPr txBox="1">
            <a:spLocks noGrp="1"/>
          </p:cNvSpPr>
          <p:nvPr>
            <p:ph type="ctrTitle"/>
          </p:nvPr>
        </p:nvSpPr>
        <p:spPr>
          <a:xfrm>
            <a:off x="750832" y="668387"/>
            <a:ext cx="7646700" cy="10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1"/>
          </p:nvPr>
        </p:nvSpPr>
        <p:spPr>
          <a:xfrm>
            <a:off x="1372247" y="2880360"/>
            <a:ext cx="6403800" cy="12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l" rtl="0">
              <a:spcBef>
                <a:spcPts val="1600"/>
              </a:spcBef>
              <a:spcAft>
                <a:spcPts val="16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622075" y="4591836"/>
            <a:ext cx="11706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800" b="0" i="0">
                <a:solidFill>
                  <a:srgbClr val="4B127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457415" y="4783455"/>
            <a:ext cx="21042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6586785" y="4783455"/>
            <a:ext cx="21042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title"/>
          </p:nvPr>
        </p:nvSpPr>
        <p:spPr>
          <a:xfrm>
            <a:off x="622075" y="553736"/>
            <a:ext cx="79041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2000" b="0" i="0">
                <a:solidFill>
                  <a:srgbClr val="4B127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1112221" y="1577331"/>
            <a:ext cx="6924000" cy="10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>
                <a:solidFill>
                  <a:srgbClr val="4B127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 rtl="0">
              <a:spcBef>
                <a:spcPts val="1600"/>
              </a:spcBef>
              <a:spcAft>
                <a:spcPts val="16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622075" y="4591836"/>
            <a:ext cx="11706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800" b="0" i="0">
                <a:solidFill>
                  <a:srgbClr val="4B127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dt" idx="10"/>
          </p:nvPr>
        </p:nvSpPr>
        <p:spPr>
          <a:xfrm>
            <a:off x="457415" y="4783455"/>
            <a:ext cx="21042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6586785" y="4783455"/>
            <a:ext cx="21042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>
  <p:cSld name="Two Content">
    <p:bg>
      <p:bgPr>
        <a:solidFill>
          <a:schemeClr val="lt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/>
          <p:nvPr/>
        </p:nvSpPr>
        <p:spPr>
          <a:xfrm>
            <a:off x="3311006" y="2697215"/>
            <a:ext cx="5834400" cy="244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65" name="Google Shape;65;p15"/>
          <p:cNvSpPr/>
          <p:nvPr/>
        </p:nvSpPr>
        <p:spPr>
          <a:xfrm>
            <a:off x="0" y="0"/>
            <a:ext cx="9145500" cy="180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622075" y="553736"/>
            <a:ext cx="79041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2000" b="0" i="0">
                <a:solidFill>
                  <a:srgbClr val="4B127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1243938" y="1376851"/>
            <a:ext cx="2201100" cy="26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100" b="0" i="0">
                <a:solidFill>
                  <a:srgbClr val="4B127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 rtl="0">
              <a:spcBef>
                <a:spcPts val="1600"/>
              </a:spcBef>
              <a:spcAft>
                <a:spcPts val="16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2"/>
          </p:nvPr>
        </p:nvSpPr>
        <p:spPr>
          <a:xfrm>
            <a:off x="4711381" y="1183005"/>
            <a:ext cx="3979500" cy="33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marL="914400" lvl="1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 rtl="0"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 rtl="0">
              <a:spcBef>
                <a:spcPts val="1600"/>
              </a:spcBef>
              <a:spcAft>
                <a:spcPts val="160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ftr" idx="11"/>
          </p:nvPr>
        </p:nvSpPr>
        <p:spPr>
          <a:xfrm>
            <a:off x="622075" y="4591836"/>
            <a:ext cx="11706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800" b="0" i="0">
                <a:solidFill>
                  <a:srgbClr val="4B127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dt" idx="10"/>
          </p:nvPr>
        </p:nvSpPr>
        <p:spPr>
          <a:xfrm>
            <a:off x="457415" y="4783455"/>
            <a:ext cx="21042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6586785" y="4783455"/>
            <a:ext cx="21042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>
  <p:cSld name="Title Only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/>
          <p:nvPr/>
        </p:nvSpPr>
        <p:spPr>
          <a:xfrm>
            <a:off x="0" y="0"/>
            <a:ext cx="9145500" cy="514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74" name="Google Shape;74;p16"/>
          <p:cNvSpPr/>
          <p:nvPr/>
        </p:nvSpPr>
        <p:spPr>
          <a:xfrm>
            <a:off x="0" y="836042"/>
            <a:ext cx="9145500" cy="430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622075" y="553736"/>
            <a:ext cx="79041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2000" b="0" i="0">
                <a:solidFill>
                  <a:srgbClr val="4B127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ftr" idx="11"/>
          </p:nvPr>
        </p:nvSpPr>
        <p:spPr>
          <a:xfrm>
            <a:off x="622075" y="4591836"/>
            <a:ext cx="11706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800" b="0" i="0">
                <a:solidFill>
                  <a:srgbClr val="4B127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457415" y="4783455"/>
            <a:ext cx="21042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6586785" y="4783455"/>
            <a:ext cx="21042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 sz="10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m@kb-kontrakt.ru" TargetMode="External"/><Relationship Id="rId5" Type="http://schemas.openxmlformats.org/officeDocument/2006/relationships/hyperlink" Target="mailto:stas@kb-kontrakt.ru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/>
        </p:nvSpPr>
        <p:spPr>
          <a:xfrm>
            <a:off x="520750" y="3710501"/>
            <a:ext cx="6400440" cy="8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625" rIns="0" bIns="0" anchor="t" anchorCtr="0">
            <a:noAutofit/>
          </a:bodyPr>
          <a:lstStyle/>
          <a:p>
            <a:pPr marL="12700">
              <a:lnSpc>
                <a:spcPct val="114500"/>
              </a:lnSpc>
            </a:pPr>
            <a:r>
              <a:rPr lang="ru-RU" sz="2500" dirty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Конструкторское бюро «Контракт»:</a:t>
            </a:r>
            <a:br>
              <a:rPr lang="ru-RU" sz="2500" dirty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ru-RU" sz="2500" dirty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ГОСТ для Фабрики</a:t>
            </a:r>
          </a:p>
          <a:p>
            <a:pPr marL="12700" marR="0" lvl="0" indent="0" algn="l" rtl="0">
              <a:lnSpc>
                <a:spcPct val="1145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dirty="0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750" y="598699"/>
            <a:ext cx="2909224" cy="103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40792" y="1338524"/>
            <a:ext cx="1331342" cy="29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37625" y="578264"/>
            <a:ext cx="1537676" cy="29804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>
            <a:spLocks noGrp="1"/>
          </p:cNvSpPr>
          <p:nvPr>
            <p:ph type="sldNum" idx="12"/>
          </p:nvPr>
        </p:nvSpPr>
        <p:spPr>
          <a:xfrm>
            <a:off x="6586785" y="4783455"/>
            <a:ext cx="2104200" cy="25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/>
              <a:t>1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 rotWithShape="1">
          <a:blip r:embed="rId3">
            <a:alphaModFix/>
          </a:blip>
          <a:srcRect l="47751" r="20198"/>
          <a:stretch/>
        </p:blipFill>
        <p:spPr>
          <a:xfrm>
            <a:off x="6213311" y="0"/>
            <a:ext cx="29307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>
            <a:spLocks noGrp="1"/>
          </p:cNvSpPr>
          <p:nvPr>
            <p:ph type="title"/>
          </p:nvPr>
        </p:nvSpPr>
        <p:spPr>
          <a:xfrm>
            <a:off x="926875" y="553725"/>
            <a:ext cx="4206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625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Когда и зачем нужен ГОСТ</a:t>
            </a:r>
            <a:endParaRPr b="1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4" name="Google Shape;104;p19"/>
          <p:cNvSpPr txBox="1">
            <a:spLocks noGrp="1"/>
          </p:cNvSpPr>
          <p:nvPr>
            <p:ph type="ftr" idx="11"/>
          </p:nvPr>
        </p:nvSpPr>
        <p:spPr>
          <a:xfrm>
            <a:off x="926875" y="4744225"/>
            <a:ext cx="75324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950" rIns="0" bIns="0" anchor="t" anchorCtr="0">
            <a:noAutofit/>
          </a:bodyPr>
          <a:lstStyle/>
          <a:p>
            <a:pPr marL="12700" lvl="0"/>
            <a:r>
              <a:rPr lang="ru-RU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КБ Контракт: ГОСТ для Фабрики</a:t>
            </a:r>
            <a:endParaRPr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" name="Google Shape;105;p19"/>
          <p:cNvSpPr txBox="1"/>
          <p:nvPr/>
        </p:nvSpPr>
        <p:spPr>
          <a:xfrm>
            <a:off x="926874" y="1200312"/>
            <a:ext cx="4879193" cy="3156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R="381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ru-RU" sz="1200" b="1" dirty="0">
                <a:latin typeface="Montserrat"/>
                <a:ea typeface="Montserrat"/>
                <a:cs typeface="Montserrat"/>
                <a:sym typeface="Montserrat"/>
              </a:rPr>
              <a:t>Требования регуляторов</a:t>
            </a:r>
            <a:br>
              <a:rPr lang="ru-RU" sz="1200" b="1" dirty="0">
                <a:latin typeface="Montserrat"/>
                <a:ea typeface="Montserrat"/>
                <a:cs typeface="Montserrat"/>
                <a:sym typeface="Montserrat"/>
              </a:rPr>
            </a:br>
            <a:endParaRPr lang="ru-RU" sz="1200" b="1" dirty="0">
              <a:latin typeface="Montserrat"/>
              <a:ea typeface="Montserrat"/>
              <a:cs typeface="Montserrat"/>
              <a:sym typeface="Montserrat"/>
            </a:endParaRPr>
          </a:p>
          <a:p>
            <a:pPr marL="228600" marR="381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ru-RU" sz="1200" dirty="0">
                <a:latin typeface="Montserrat"/>
                <a:ea typeface="Montserrat"/>
                <a:cs typeface="Montserrat"/>
                <a:sym typeface="Montserrat"/>
              </a:rPr>
              <a:t>Государственные информационные системы</a:t>
            </a:r>
          </a:p>
          <a:p>
            <a:pPr marL="228600" marR="381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ru-RU" sz="1200" dirty="0">
                <a:latin typeface="Montserrat"/>
                <a:ea typeface="Montserrat"/>
                <a:cs typeface="Montserrat"/>
                <a:sym typeface="Montserrat"/>
              </a:rPr>
              <a:t>Информационные системы</a:t>
            </a:r>
          </a:p>
          <a:p>
            <a:pPr marL="446088" marR="38100" lvl="1" indent="-171450">
              <a:spcAft>
                <a:spcPts val="30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ru-RU" sz="1200" dirty="0">
                <a:latin typeface="Montserrat"/>
                <a:ea typeface="Montserrat"/>
                <a:cs typeface="Montserrat"/>
                <a:sym typeface="Montserrat"/>
              </a:rPr>
              <a:t>обработка/хранение данных по госзаказам</a:t>
            </a:r>
          </a:p>
          <a:p>
            <a:pPr marL="446088" marR="38100" lvl="1" indent="-171450">
              <a:spcAft>
                <a:spcPts val="30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ru-RU" sz="1200" dirty="0">
                <a:latin typeface="Montserrat"/>
                <a:ea typeface="Montserrat"/>
                <a:cs typeface="Montserrat"/>
                <a:sym typeface="Montserrat"/>
              </a:rPr>
              <a:t>обработка/хранение конфиденциальной информации</a:t>
            </a:r>
          </a:p>
          <a:p>
            <a:pPr marL="446088" marR="38100" lvl="1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ru-RU" sz="12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6350" marR="38100" lvl="1">
              <a:buClr>
                <a:schemeClr val="dk1"/>
              </a:buClr>
              <a:buSzPts val="1100"/>
            </a:pPr>
            <a:r>
              <a:rPr lang="ru-RU" sz="1200" b="1" dirty="0">
                <a:latin typeface="Montserrat"/>
                <a:ea typeface="Montserrat"/>
                <a:cs typeface="Montserrat"/>
                <a:sym typeface="Montserrat"/>
              </a:rPr>
              <a:t>Требования владельцев / участников</a:t>
            </a:r>
          </a:p>
          <a:p>
            <a:pPr marL="6350" marR="38100" lvl="1">
              <a:buClr>
                <a:schemeClr val="dk1"/>
              </a:buClr>
              <a:buSzPts val="1100"/>
            </a:pPr>
            <a:endParaRPr lang="ru-RU" sz="12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234950" marR="38100" lvl="1" indent="-228600">
              <a:spcAft>
                <a:spcPts val="600"/>
              </a:spcAft>
              <a:buClr>
                <a:schemeClr val="dk1"/>
              </a:buClr>
              <a:buSzPts val="1100"/>
              <a:buAutoNum type="arabicPeriod"/>
            </a:pPr>
            <a:r>
              <a:rPr lang="ru-RU" sz="1200" dirty="0">
                <a:latin typeface="Montserrat"/>
                <a:ea typeface="Montserrat"/>
                <a:cs typeface="Montserrat"/>
                <a:sym typeface="Montserrat"/>
              </a:rPr>
              <a:t>Обеспечение юридической значимости (63-ФЗ)</a:t>
            </a:r>
          </a:p>
          <a:p>
            <a:pPr marL="234950" marR="38100" lvl="1" indent="-228600">
              <a:spcAft>
                <a:spcPts val="600"/>
              </a:spcAft>
              <a:buClr>
                <a:schemeClr val="dk1"/>
              </a:buClr>
              <a:buSzPts val="1100"/>
              <a:buAutoNum type="arabicPeriod"/>
            </a:pPr>
            <a:r>
              <a:rPr lang="ru-RU" sz="1200" dirty="0">
                <a:latin typeface="Montserrat"/>
                <a:ea typeface="Montserrat"/>
                <a:cs typeface="Montserrat"/>
                <a:sym typeface="Montserrat"/>
              </a:rPr>
              <a:t>Интеграция с инфраструктурой открытых ключей (</a:t>
            </a:r>
            <a:r>
              <a:rPr lang="en-US" sz="1200" dirty="0">
                <a:latin typeface="Montserrat"/>
                <a:ea typeface="Montserrat"/>
                <a:cs typeface="Montserrat"/>
                <a:sym typeface="Montserrat"/>
              </a:rPr>
              <a:t>PKI)</a:t>
            </a:r>
            <a:endParaRPr lang="ru-RU" sz="12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234950" marR="38100" lvl="1" indent="-228600">
              <a:spcAft>
                <a:spcPts val="600"/>
              </a:spcAft>
              <a:buClr>
                <a:schemeClr val="dk1"/>
              </a:buClr>
              <a:buSzPts val="1100"/>
              <a:buAutoNum type="arabicPeriod"/>
            </a:pPr>
            <a:r>
              <a:rPr lang="ru-RU" sz="1200" dirty="0">
                <a:latin typeface="Montserrat"/>
                <a:ea typeface="Montserrat"/>
                <a:cs typeface="Montserrat"/>
                <a:sym typeface="Montserrat"/>
              </a:rPr>
              <a:t>Аттестация информационных систем</a:t>
            </a:r>
          </a:p>
        </p:txBody>
      </p:sp>
      <p:sp>
        <p:nvSpPr>
          <p:cNvPr id="106" name="Google Shape;106;p19"/>
          <p:cNvSpPr txBox="1">
            <a:spLocks noGrp="1"/>
          </p:cNvSpPr>
          <p:nvPr>
            <p:ph type="sldNum" idx="12"/>
          </p:nvPr>
        </p:nvSpPr>
        <p:spPr>
          <a:xfrm>
            <a:off x="7991550" y="4744225"/>
            <a:ext cx="699300" cy="15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fld>
            <a:endParaRPr sz="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7" name="Google Shape;107;p19"/>
          <p:cNvPicPr preferRelativeResize="0"/>
          <p:nvPr/>
        </p:nvPicPr>
        <p:blipFill rotWithShape="1">
          <a:blip r:embed="rId3">
            <a:alphaModFix/>
          </a:blip>
          <a:srcRect r="95506"/>
          <a:stretch/>
        </p:blipFill>
        <p:spPr>
          <a:xfrm>
            <a:off x="0" y="0"/>
            <a:ext cx="41092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>
            <a:spLocks noGrp="1"/>
          </p:cNvSpPr>
          <p:nvPr>
            <p:ph type="title"/>
          </p:nvPr>
        </p:nvSpPr>
        <p:spPr>
          <a:xfrm>
            <a:off x="926875" y="553725"/>
            <a:ext cx="4206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625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ПКЗ-2005</a:t>
            </a:r>
            <a:endParaRPr b="1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" name="Google Shape;93;p18"/>
          <p:cNvSpPr txBox="1">
            <a:spLocks noGrp="1"/>
          </p:cNvSpPr>
          <p:nvPr>
            <p:ph type="ftr" idx="11"/>
          </p:nvPr>
        </p:nvSpPr>
        <p:spPr>
          <a:xfrm>
            <a:off x="926875" y="4744225"/>
            <a:ext cx="75324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950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КБ Контракт: ГОСТ для Фабрики</a:t>
            </a:r>
            <a:endParaRPr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18"/>
          <p:cNvSpPr txBox="1">
            <a:spLocks noGrp="1"/>
          </p:cNvSpPr>
          <p:nvPr>
            <p:ph type="sldNum" idx="12"/>
          </p:nvPr>
        </p:nvSpPr>
        <p:spPr>
          <a:xfrm>
            <a:off x="7991550" y="4744225"/>
            <a:ext cx="699300" cy="15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 sz="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fld>
            <a:endParaRPr sz="8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3">
            <a:alphaModFix/>
          </a:blip>
          <a:srcRect r="95506"/>
          <a:stretch/>
        </p:blipFill>
        <p:spPr>
          <a:xfrm>
            <a:off x="0" y="0"/>
            <a:ext cx="41092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926875" y="939046"/>
            <a:ext cx="7882588" cy="57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R="38100" lvl="0">
              <a:buSzPts val="1100"/>
            </a:pPr>
            <a:r>
              <a:rPr lang="ru-RU" sz="1000" dirty="0">
                <a:latin typeface="Montserrat"/>
                <a:ea typeface="Montserrat"/>
                <a:cs typeface="Montserrat"/>
                <a:sym typeface="Montserrat"/>
              </a:rPr>
              <a:t>Положение о разработке, производстве, реализации и эксплуатации шифровальных (криптографических) средств защиты информации (Приказ ФСБ России от 9 февраля 2005 года № 66)</a:t>
            </a:r>
            <a:endParaRPr sz="10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" name="Google Shape;97;p18">
            <a:extLst>
              <a:ext uri="{FF2B5EF4-FFF2-40B4-BE49-F238E27FC236}">
                <a16:creationId xmlns:a16="http://schemas.microsoft.com/office/drawing/2014/main" id="{059C5061-D266-41F7-812B-86FD3117CBE9}"/>
              </a:ext>
            </a:extLst>
          </p:cNvPr>
          <p:cNvSpPr txBox="1"/>
          <p:nvPr/>
        </p:nvSpPr>
        <p:spPr>
          <a:xfrm>
            <a:off x="926875" y="1372502"/>
            <a:ext cx="7882588" cy="3311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R="38100" lvl="0">
              <a:spcAft>
                <a:spcPts val="300"/>
              </a:spcAft>
              <a:buSzPts val="1100"/>
            </a:pPr>
            <a:r>
              <a:rPr lang="ru-RU" sz="1200" b="1" dirty="0">
                <a:latin typeface="Montserrat"/>
                <a:ea typeface="Montserrat"/>
                <a:cs typeface="Montserrat"/>
                <a:sym typeface="Montserrat"/>
              </a:rPr>
              <a:t>На кого распространяется:</a:t>
            </a:r>
            <a:br>
              <a:rPr lang="ru-RU" sz="1100" b="1" dirty="0"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владельцы информационных систем</a:t>
            </a:r>
          </a:p>
          <a:p>
            <a:pPr marL="171450" marR="38100" lvl="0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государственные органы</a:t>
            </a:r>
          </a:p>
          <a:p>
            <a:pPr marL="534988" marR="38100" lvl="4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при обработке/защите информации конфиденциального характера</a:t>
            </a:r>
          </a:p>
          <a:p>
            <a:pPr marL="534988" marR="38100" lvl="4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государственные информационные  системы</a:t>
            </a:r>
          </a:p>
          <a:p>
            <a:pPr marL="171450" marR="38100" lvl="0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все организации</a:t>
            </a:r>
          </a:p>
          <a:p>
            <a:pPr marL="534988" marR="38100" lvl="1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при выполнении работ/услуг по государственным контрактам</a:t>
            </a:r>
          </a:p>
          <a:p>
            <a:pPr marL="534988" marR="38100" lvl="1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при обработке/защите информации конфиденциального характера:</a:t>
            </a:r>
          </a:p>
          <a:p>
            <a:pPr marL="900113" marR="38100" lvl="2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персональные данные (152-ФЗ «О персональных данных»)</a:t>
            </a:r>
          </a:p>
          <a:p>
            <a:pPr marL="900113" marR="38100" lvl="2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медицинские, нотариальные, аудиторские, страховые, кредитные и прочие данные</a:t>
            </a:r>
          </a:p>
          <a:p>
            <a:pPr marL="900113" marR="38100" lvl="2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коммерческая тайна (98-ФЗ)</a:t>
            </a:r>
          </a:p>
          <a:p>
            <a:pPr marL="900113" marR="38100" lvl="2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тайна переписки (126-ФЗ «О связи»)</a:t>
            </a:r>
          </a:p>
          <a:p>
            <a:pPr marL="6350" marR="38100">
              <a:spcAft>
                <a:spcPts val="300"/>
              </a:spcAft>
              <a:buSzPts val="1100"/>
            </a:pPr>
            <a:endParaRPr lang="ru-RU" sz="11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6350" marR="38100">
              <a:spcAft>
                <a:spcPts val="300"/>
              </a:spcAft>
              <a:buSzPts val="1100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Во всех остальных случаях носит рекомендательный характер.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>
            <a:spLocks noGrp="1"/>
          </p:cNvSpPr>
          <p:nvPr>
            <p:ph type="title"/>
          </p:nvPr>
        </p:nvSpPr>
        <p:spPr>
          <a:xfrm>
            <a:off x="926875" y="553725"/>
            <a:ext cx="4206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625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382-П</a:t>
            </a:r>
            <a:r>
              <a:rPr lang="en-US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+ </a:t>
            </a:r>
            <a:r>
              <a:rPr lang="ru-RU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683-П</a:t>
            </a:r>
            <a:endParaRPr b="1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" name="Google Shape;93;p18"/>
          <p:cNvSpPr txBox="1">
            <a:spLocks noGrp="1"/>
          </p:cNvSpPr>
          <p:nvPr>
            <p:ph type="ftr" idx="11"/>
          </p:nvPr>
        </p:nvSpPr>
        <p:spPr>
          <a:xfrm>
            <a:off x="926875" y="4744225"/>
            <a:ext cx="75324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950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КБ Контракт: ГОСТ для Фабрики</a:t>
            </a:r>
            <a:endParaRPr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18"/>
          <p:cNvSpPr txBox="1">
            <a:spLocks noGrp="1"/>
          </p:cNvSpPr>
          <p:nvPr>
            <p:ph type="sldNum" idx="12"/>
          </p:nvPr>
        </p:nvSpPr>
        <p:spPr>
          <a:xfrm>
            <a:off x="7991550" y="4744225"/>
            <a:ext cx="699300" cy="15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 sz="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4</a:t>
            </a:fld>
            <a:endParaRPr sz="8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3">
            <a:alphaModFix/>
          </a:blip>
          <a:srcRect r="95506"/>
          <a:stretch/>
        </p:blipFill>
        <p:spPr>
          <a:xfrm>
            <a:off x="0" y="0"/>
            <a:ext cx="41092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926875" y="939046"/>
            <a:ext cx="7882588" cy="57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R="38100" lvl="0">
              <a:buSzPts val="1100"/>
            </a:pPr>
            <a:r>
              <a:rPr lang="ru-RU" sz="1000" dirty="0">
                <a:latin typeface="Montserrat"/>
                <a:ea typeface="Montserrat"/>
                <a:cs typeface="Montserrat"/>
                <a:sym typeface="Montserrat"/>
              </a:rPr>
              <a:t>Положение Банка России от 9 июня 2012 г. № 382-П «О требованиях к обеспечению защиты информации при осуществлении переводов денежных средств и о порядке осуществления Банком России контроля за соблюдением требований к обеспечению защиты информации при осуществлении переводов денежных средств»</a:t>
            </a:r>
            <a:endParaRPr sz="10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" name="Google Shape;97;p18">
            <a:extLst>
              <a:ext uri="{FF2B5EF4-FFF2-40B4-BE49-F238E27FC236}">
                <a16:creationId xmlns:a16="http://schemas.microsoft.com/office/drawing/2014/main" id="{059C5061-D266-41F7-812B-86FD3117CBE9}"/>
              </a:ext>
            </a:extLst>
          </p:cNvPr>
          <p:cNvSpPr txBox="1"/>
          <p:nvPr/>
        </p:nvSpPr>
        <p:spPr>
          <a:xfrm>
            <a:off x="926875" y="1566253"/>
            <a:ext cx="7882588" cy="1162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R="38100" lvl="0">
              <a:spcAft>
                <a:spcPts val="1200"/>
              </a:spcAft>
              <a:buSzPts val="1100"/>
            </a:pPr>
            <a:r>
              <a:rPr lang="ru-RU" sz="1200" b="1" dirty="0">
                <a:latin typeface="Montserrat"/>
                <a:ea typeface="Montserrat"/>
                <a:cs typeface="Montserrat"/>
                <a:sym typeface="Montserrat"/>
              </a:rPr>
              <a:t>На кого распространяется:</a:t>
            </a:r>
            <a:br>
              <a:rPr lang="ru-RU" sz="1100" b="1" dirty="0"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операторы платёжных систем и платёжной инфраструктуры, банки (субагенты) </a:t>
            </a:r>
            <a:endParaRPr lang="ru-RU" sz="1100" u="sng" dirty="0">
              <a:latin typeface="Montserrat"/>
              <a:ea typeface="Montserrat"/>
              <a:cs typeface="Montserrat"/>
              <a:sym typeface="Montserrat"/>
            </a:endParaRPr>
          </a:p>
          <a:p>
            <a:pPr marR="38100" lvl="0">
              <a:spcAft>
                <a:spcPts val="1200"/>
              </a:spcAft>
              <a:buSzPts val="1100"/>
            </a:pPr>
            <a:r>
              <a:rPr lang="ru-RU" sz="1200" b="1" dirty="0">
                <a:latin typeface="Montserrat"/>
                <a:ea typeface="Montserrat"/>
                <a:cs typeface="Montserrat"/>
                <a:sym typeface="Montserrat"/>
              </a:rPr>
              <a:t>Защищаемая информация:</a:t>
            </a:r>
            <a:br>
              <a:rPr lang="ru-RU" sz="1100" b="1" dirty="0"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об остатках ДС, о переводах (в т.ч. извещения/подтверждения), распоряжения клиентов, криптографические ключи, конфигурация систем и инфраструктуры, персональные данные</a:t>
            </a:r>
          </a:p>
        </p:txBody>
      </p:sp>
      <p:sp>
        <p:nvSpPr>
          <p:cNvPr id="9" name="Google Shape;97;p18">
            <a:extLst>
              <a:ext uri="{FF2B5EF4-FFF2-40B4-BE49-F238E27FC236}">
                <a16:creationId xmlns:a16="http://schemas.microsoft.com/office/drawing/2014/main" id="{E1817A21-0C7C-44DE-8330-4F08CFCDB8E1}"/>
              </a:ext>
            </a:extLst>
          </p:cNvPr>
          <p:cNvSpPr txBox="1"/>
          <p:nvPr/>
        </p:nvSpPr>
        <p:spPr>
          <a:xfrm>
            <a:off x="926875" y="2720166"/>
            <a:ext cx="3645125" cy="1703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R="38100">
              <a:buSzPts val="1100"/>
            </a:pPr>
            <a:r>
              <a:rPr lang="ru-RU" sz="1100" b="1" dirty="0">
                <a:latin typeface="Montserrat"/>
                <a:ea typeface="Montserrat"/>
                <a:cs typeface="Montserrat"/>
                <a:sym typeface="Montserrat"/>
              </a:rPr>
              <a:t>Требования к защите:</a:t>
            </a:r>
          </a:p>
          <a:p>
            <a:pPr marR="38100">
              <a:spcAft>
                <a:spcPts val="300"/>
              </a:spcAft>
              <a:buSzPts val="1100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Реализация в соответствии с:</a:t>
            </a:r>
          </a:p>
          <a:p>
            <a:pPr marL="357188" marR="38100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63-ФЗ «Об электронной подписи»</a:t>
            </a:r>
          </a:p>
          <a:p>
            <a:pPr marL="357188" marR="38100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ПКЗ-2005</a:t>
            </a:r>
          </a:p>
          <a:p>
            <a:pPr marL="357188" marR="38100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ea typeface="Montserrat"/>
                <a:cs typeface="Montserrat"/>
                <a:sym typeface="Montserrat"/>
              </a:rPr>
              <a:t>технической документацией СКЗИ</a:t>
            </a:r>
            <a:endParaRPr lang="ru-RU" sz="1100" dirty="0">
              <a:latin typeface="Montserrat"/>
              <a:sym typeface="Montserrat"/>
            </a:endParaRPr>
          </a:p>
          <a:p>
            <a:pPr marR="38100" lvl="0">
              <a:spcAft>
                <a:spcPts val="1200"/>
              </a:spcAft>
              <a:buSzPts val="1100"/>
            </a:pPr>
            <a:endParaRPr lang="ru-RU" sz="1100" b="1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" name="Google Shape;97;p18">
            <a:extLst>
              <a:ext uri="{FF2B5EF4-FFF2-40B4-BE49-F238E27FC236}">
                <a16:creationId xmlns:a16="http://schemas.microsoft.com/office/drawing/2014/main" id="{7C60F8D2-2438-455E-8203-2318A0E62142}"/>
              </a:ext>
            </a:extLst>
          </p:cNvPr>
          <p:cNvSpPr txBox="1"/>
          <p:nvPr/>
        </p:nvSpPr>
        <p:spPr>
          <a:xfrm>
            <a:off x="5133775" y="2904773"/>
            <a:ext cx="3645125" cy="923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R="38100">
              <a:buSzPts val="1100"/>
            </a:pPr>
            <a:r>
              <a:rPr lang="ru-RU" sz="1100" dirty="0">
                <a:latin typeface="Montserrat"/>
                <a:sym typeface="Montserrat"/>
              </a:rPr>
              <a:t>Применяемые СКЗИ:</a:t>
            </a:r>
            <a:endParaRPr lang="ru-RU" sz="1100" b="1" dirty="0">
              <a:latin typeface="Montserrat"/>
              <a:sym typeface="Montserrat"/>
            </a:endParaRPr>
          </a:p>
          <a:p>
            <a:pPr marL="171450" marR="38100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sym typeface="Montserrat"/>
              </a:rPr>
              <a:t>сертифицированные</a:t>
            </a:r>
          </a:p>
          <a:p>
            <a:pPr marL="171450" marR="38100" indent="-171450">
              <a:spcAft>
                <a:spcPts val="300"/>
              </a:spcAft>
              <a:buSzPts val="1100"/>
              <a:buFont typeface="Arial" panose="020B0604020202020204" pitchFamily="34" charset="0"/>
              <a:buChar char="•"/>
            </a:pPr>
            <a:r>
              <a:rPr lang="ru-RU" sz="1100" dirty="0">
                <a:latin typeface="Montserrat"/>
                <a:sym typeface="Montserrat"/>
              </a:rPr>
              <a:t>или с разрешения регулятора</a:t>
            </a:r>
            <a:endParaRPr lang="ru-RU" sz="1050" dirty="0">
              <a:latin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501473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20"/>
          <p:cNvPicPr preferRelativeResize="0"/>
          <p:nvPr/>
        </p:nvPicPr>
        <p:blipFill rotWithShape="1">
          <a:blip r:embed="rId3">
            <a:alphaModFix/>
          </a:blip>
          <a:srcRect l="47751" r="20198"/>
          <a:stretch/>
        </p:blipFill>
        <p:spPr>
          <a:xfrm>
            <a:off x="6213311" y="0"/>
            <a:ext cx="29307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>
            <a:spLocks noGrp="1"/>
          </p:cNvSpPr>
          <p:nvPr>
            <p:ph type="title"/>
          </p:nvPr>
        </p:nvSpPr>
        <p:spPr>
          <a:xfrm>
            <a:off x="926875" y="553725"/>
            <a:ext cx="4206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625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Почему </a:t>
            </a:r>
            <a:r>
              <a:rPr lang="ru-RU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БЧ = СКЗИ?</a:t>
            </a:r>
            <a:endParaRPr b="1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20"/>
          <p:cNvSpPr txBox="1">
            <a:spLocks noGrp="1"/>
          </p:cNvSpPr>
          <p:nvPr>
            <p:ph type="ftr" idx="11"/>
          </p:nvPr>
        </p:nvSpPr>
        <p:spPr>
          <a:xfrm>
            <a:off x="926875" y="4744225"/>
            <a:ext cx="75324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950" rIns="0" bIns="0" anchor="t" anchorCtr="0">
            <a:noAutofit/>
          </a:bodyPr>
          <a:lstStyle/>
          <a:p>
            <a:pPr marL="12700" lvl="0"/>
            <a:r>
              <a:rPr lang="ru-RU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КБ Контракт: ГОСТ для Фабрики</a:t>
            </a:r>
          </a:p>
        </p:txBody>
      </p:sp>
      <p:sp>
        <p:nvSpPr>
          <p:cNvPr id="115" name="Google Shape;115;p20"/>
          <p:cNvSpPr txBox="1">
            <a:spLocks noGrp="1"/>
          </p:cNvSpPr>
          <p:nvPr>
            <p:ph type="sldNum" idx="12"/>
          </p:nvPr>
        </p:nvSpPr>
        <p:spPr>
          <a:xfrm>
            <a:off x="7991550" y="4744225"/>
            <a:ext cx="699300" cy="15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5</a:t>
            </a:fld>
            <a:endParaRPr sz="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6" name="Google Shape;116;p20"/>
          <p:cNvPicPr preferRelativeResize="0"/>
          <p:nvPr/>
        </p:nvPicPr>
        <p:blipFill rotWithShape="1">
          <a:blip r:embed="rId3">
            <a:alphaModFix/>
          </a:blip>
          <a:srcRect r="95506"/>
          <a:stretch/>
        </p:blipFill>
        <p:spPr>
          <a:xfrm>
            <a:off x="0" y="0"/>
            <a:ext cx="41092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0"/>
          <p:cNvSpPr txBox="1"/>
          <p:nvPr/>
        </p:nvSpPr>
        <p:spPr>
          <a:xfrm>
            <a:off x="926875" y="1080294"/>
            <a:ext cx="4498900" cy="23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L="0" marR="3810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dirty="0">
                <a:latin typeface="Montserrat"/>
                <a:ea typeface="Montserrat"/>
                <a:cs typeface="Montserrat"/>
                <a:sym typeface="Montserrat"/>
              </a:rPr>
              <a:t>Реализация криптографического протокола</a:t>
            </a:r>
          </a:p>
          <a:p>
            <a:pPr marL="171450" marR="38100" lvl="0" indent="-171450">
              <a:spcAft>
                <a:spcPts val="60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ru-RU" dirty="0">
                <a:latin typeface="Montserrat"/>
                <a:ea typeface="Montserrat"/>
                <a:cs typeface="Montserrat"/>
                <a:sym typeface="Montserrat"/>
              </a:rPr>
              <a:t>функция шифрования;</a:t>
            </a:r>
          </a:p>
          <a:p>
            <a:pPr marL="171450" marR="38100" lvl="0" indent="-171450">
              <a:spcAft>
                <a:spcPts val="60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ru-RU" dirty="0">
                <a:latin typeface="Montserrat"/>
                <a:ea typeface="Montserrat"/>
                <a:cs typeface="Montserrat"/>
                <a:sym typeface="Montserrat"/>
              </a:rPr>
              <a:t>функции формирования и проверки ЭП; </a:t>
            </a:r>
          </a:p>
          <a:p>
            <a:pPr marL="171450" marR="38100" lvl="0" indent="-171450">
              <a:spcAft>
                <a:spcPts val="60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ru-RU" dirty="0">
                <a:latin typeface="Montserrat"/>
                <a:ea typeface="Montserrat"/>
                <a:cs typeface="Montserrat"/>
                <a:sym typeface="Montserrat"/>
              </a:rPr>
              <a:t>функция имитозащиты;</a:t>
            </a:r>
          </a:p>
          <a:p>
            <a:pPr marL="171450" marR="38100" lvl="0" indent="-171450">
              <a:spcAft>
                <a:spcPts val="60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ru-RU" dirty="0">
                <a:latin typeface="Montserrat"/>
                <a:ea typeface="Montserrat"/>
                <a:cs typeface="Montserrat"/>
                <a:sym typeface="Montserrat"/>
              </a:rPr>
              <a:t>функция аутентификации.</a:t>
            </a:r>
            <a:endParaRPr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marR="38100" lvl="0" indent="0" algn="l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100"/>
              <a:buNone/>
            </a:pPr>
            <a:endParaRPr sz="1000" dirty="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20"/>
          <p:cNvPicPr preferRelativeResize="0"/>
          <p:nvPr/>
        </p:nvPicPr>
        <p:blipFill rotWithShape="1">
          <a:blip r:embed="rId3">
            <a:alphaModFix/>
          </a:blip>
          <a:srcRect l="47751" r="20198"/>
          <a:stretch/>
        </p:blipFill>
        <p:spPr>
          <a:xfrm>
            <a:off x="6213311" y="0"/>
            <a:ext cx="29307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>
            <a:spLocks noGrp="1"/>
          </p:cNvSpPr>
          <p:nvPr>
            <p:ph type="title"/>
          </p:nvPr>
        </p:nvSpPr>
        <p:spPr>
          <a:xfrm>
            <a:off x="926875" y="553725"/>
            <a:ext cx="4206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625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Архитектура решения</a:t>
            </a:r>
            <a:endParaRPr b="1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20"/>
          <p:cNvSpPr txBox="1">
            <a:spLocks noGrp="1"/>
          </p:cNvSpPr>
          <p:nvPr>
            <p:ph type="ftr" idx="11"/>
          </p:nvPr>
        </p:nvSpPr>
        <p:spPr>
          <a:xfrm>
            <a:off x="926875" y="4744225"/>
            <a:ext cx="75324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950" rIns="0" bIns="0" anchor="t" anchorCtr="0">
            <a:noAutofit/>
          </a:bodyPr>
          <a:lstStyle/>
          <a:p>
            <a:pPr marL="12700" lvl="0"/>
            <a:r>
              <a:rPr lang="ru-RU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КБ Контракт: ГОСТ для Фабрики</a:t>
            </a:r>
          </a:p>
        </p:txBody>
      </p:sp>
      <p:sp>
        <p:nvSpPr>
          <p:cNvPr id="115" name="Google Shape;115;p20"/>
          <p:cNvSpPr txBox="1">
            <a:spLocks noGrp="1"/>
          </p:cNvSpPr>
          <p:nvPr>
            <p:ph type="sldNum" idx="12"/>
          </p:nvPr>
        </p:nvSpPr>
        <p:spPr>
          <a:xfrm>
            <a:off x="7991550" y="4744225"/>
            <a:ext cx="699300" cy="15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fld>
            <a:endParaRPr sz="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6" name="Google Shape;116;p20"/>
          <p:cNvPicPr preferRelativeResize="0"/>
          <p:nvPr/>
        </p:nvPicPr>
        <p:blipFill rotWithShape="1">
          <a:blip r:embed="rId3">
            <a:alphaModFix/>
          </a:blip>
          <a:srcRect r="95506"/>
          <a:stretch/>
        </p:blipFill>
        <p:spPr>
          <a:xfrm>
            <a:off x="0" y="0"/>
            <a:ext cx="41092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0"/>
          <p:cNvSpPr txBox="1"/>
          <p:nvPr/>
        </p:nvSpPr>
        <p:spPr>
          <a:xfrm>
            <a:off x="926875" y="1080294"/>
            <a:ext cx="3855000" cy="23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ru-RU" dirty="0"/>
              <a:t>Базовый СКЗИ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Vipnet CSP</a:t>
            </a:r>
            <a:endParaRPr lang="ru-RU" dirty="0"/>
          </a:p>
          <a:p>
            <a:pPr marL="720725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PKSC#11, openssl</a:t>
            </a:r>
            <a:endParaRPr lang="ru-RU" dirty="0"/>
          </a:p>
          <a:p>
            <a:pPr marL="720725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dirty="0"/>
          </a:p>
          <a:p>
            <a:pPr>
              <a:spcAft>
                <a:spcPts val="600"/>
              </a:spcAft>
            </a:pPr>
            <a:r>
              <a:rPr lang="ru-RU" dirty="0"/>
              <a:t>Специализированные СКЗИ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MSP</a:t>
            </a:r>
          </a:p>
          <a:p>
            <a:pPr marL="720725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все операции ЭП</a:t>
            </a:r>
            <a:endParaRPr lang="en-US" dirty="0"/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NetCSP</a:t>
            </a:r>
            <a:endParaRPr lang="ru-RU" dirty="0"/>
          </a:p>
          <a:p>
            <a:pPr marL="720725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TLS-</a:t>
            </a:r>
            <a:r>
              <a:rPr lang="ru-RU" dirty="0"/>
              <a:t>ГОСТ</a:t>
            </a:r>
            <a:endParaRPr lang="en-US" dirty="0"/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BCCSP</a:t>
            </a:r>
            <a:r>
              <a:rPr lang="en-US" baseline="-25000" dirty="0"/>
              <a:t>lite</a:t>
            </a:r>
            <a:endParaRPr lang="ru-RU" sz="1600" dirty="0"/>
          </a:p>
          <a:p>
            <a:pPr marL="720725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операция хэширования</a:t>
            </a:r>
          </a:p>
          <a:p>
            <a:pPr marL="0" marR="38100" lvl="0" indent="0" algn="l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100"/>
              <a:buNone/>
            </a:pPr>
            <a:endParaRPr sz="10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032DC59-FD44-437B-9980-C0350183572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33942" y="1005127"/>
            <a:ext cx="3456514" cy="373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06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ftr" idx="11"/>
          </p:nvPr>
        </p:nvSpPr>
        <p:spPr>
          <a:xfrm>
            <a:off x="926875" y="4744225"/>
            <a:ext cx="75324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950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КБ Контракт: ГОСТ для Фабрики</a:t>
            </a:r>
            <a:endParaRPr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18"/>
          <p:cNvSpPr txBox="1">
            <a:spLocks noGrp="1"/>
          </p:cNvSpPr>
          <p:nvPr>
            <p:ph type="sldNum" idx="12"/>
          </p:nvPr>
        </p:nvSpPr>
        <p:spPr>
          <a:xfrm>
            <a:off x="7991550" y="4744225"/>
            <a:ext cx="699300" cy="15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 sz="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7</a:t>
            </a:fld>
            <a:endParaRPr sz="8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3">
            <a:alphaModFix/>
          </a:blip>
          <a:srcRect r="95506"/>
          <a:stretch/>
        </p:blipFill>
        <p:spPr>
          <a:xfrm>
            <a:off x="0" y="0"/>
            <a:ext cx="41092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FFEFC3-B0DE-4766-9896-09556F0EE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295" y="246275"/>
            <a:ext cx="6411560" cy="439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29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1"/>
          <p:cNvPicPr preferRelativeResize="0"/>
          <p:nvPr/>
        </p:nvPicPr>
        <p:blipFill rotWithShape="1">
          <a:blip r:embed="rId3">
            <a:alphaModFix/>
          </a:blip>
          <a:srcRect l="47751" r="20198"/>
          <a:stretch/>
        </p:blipFill>
        <p:spPr>
          <a:xfrm>
            <a:off x="6213311" y="0"/>
            <a:ext cx="29307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926875" y="553725"/>
            <a:ext cx="4206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625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Характеристики решения</a:t>
            </a:r>
            <a:endParaRPr b="1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5" name="Google Shape;125;p21"/>
          <p:cNvSpPr txBox="1">
            <a:spLocks noGrp="1"/>
          </p:cNvSpPr>
          <p:nvPr>
            <p:ph type="ftr" idx="11"/>
          </p:nvPr>
        </p:nvSpPr>
        <p:spPr>
          <a:xfrm>
            <a:off x="926875" y="4744225"/>
            <a:ext cx="75324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950" rIns="0" bIns="0" anchor="t" anchorCtr="0">
            <a:noAutofit/>
          </a:bodyPr>
          <a:lstStyle/>
          <a:p>
            <a:pPr marL="12700" lvl="0"/>
            <a:r>
              <a:rPr lang="ru-RU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КБ Контракт: ГОСТ для Фабрики</a:t>
            </a:r>
          </a:p>
        </p:txBody>
      </p:sp>
      <p:sp>
        <p:nvSpPr>
          <p:cNvPr id="126" name="Google Shape;126;p21"/>
          <p:cNvSpPr txBox="1"/>
          <p:nvPr/>
        </p:nvSpPr>
        <p:spPr>
          <a:xfrm>
            <a:off x="1003190" y="1234344"/>
            <a:ext cx="3855000" cy="3157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L="0" marR="3810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latin typeface="Montserrat"/>
                <a:ea typeface="Montserrat"/>
                <a:cs typeface="Montserrat"/>
                <a:sym typeface="Montserrat"/>
              </a:rPr>
              <a:t>Класс защиты: КС2</a:t>
            </a:r>
          </a:p>
          <a:p>
            <a:pPr marL="0" marR="3810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latin typeface="Montserrat"/>
                <a:ea typeface="Montserrat"/>
                <a:cs typeface="Montserrat"/>
                <a:sym typeface="Montserrat"/>
              </a:rPr>
              <a:t>Архитектура: </a:t>
            </a:r>
            <a:r>
              <a:rPr lang="en-US" sz="1600" dirty="0">
                <a:latin typeface="Montserrat"/>
                <a:ea typeface="Montserrat"/>
                <a:cs typeface="Montserrat"/>
                <a:sym typeface="Montserrat"/>
              </a:rPr>
              <a:t>x86</a:t>
            </a:r>
          </a:p>
          <a:p>
            <a:pPr marL="0" marR="38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latin typeface="Montserrat"/>
                <a:ea typeface="Montserrat"/>
                <a:cs typeface="Montserrat"/>
                <a:sym typeface="Montserrat"/>
              </a:rPr>
              <a:t>ОС</a:t>
            </a:r>
          </a:p>
          <a:p>
            <a:pPr marL="357188" marR="38100" lvl="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ru-RU" sz="1200" dirty="0">
                <a:latin typeface="Montserrat"/>
                <a:ea typeface="Montserrat"/>
                <a:cs typeface="Montserrat"/>
                <a:sym typeface="Montserrat"/>
              </a:rPr>
              <a:t>Альт Линукс СПТ 7</a:t>
            </a:r>
          </a:p>
          <a:p>
            <a:pPr marL="357188" marR="38100" lvl="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ru-RU" sz="1200" dirty="0">
                <a:latin typeface="Montserrat"/>
                <a:ea typeface="Montserrat"/>
                <a:cs typeface="Montserrat"/>
                <a:sym typeface="Montserrat"/>
              </a:rPr>
              <a:t>ОС АЛЬТ 8 СП «СЕРВЕР»</a:t>
            </a:r>
          </a:p>
          <a:p>
            <a:pPr marL="357188" marR="38100" lvl="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/>
                <a:ea typeface="Montserrat"/>
                <a:cs typeface="Montserrat"/>
                <a:sym typeface="Montserrat"/>
              </a:rPr>
              <a:t>Astra Linux Common Edition 2.12</a:t>
            </a:r>
          </a:p>
          <a:p>
            <a:pPr marL="357188" marR="38100" lvl="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/>
                <a:ea typeface="Montserrat"/>
                <a:cs typeface="Montserrat"/>
                <a:sym typeface="Montserrat"/>
              </a:rPr>
              <a:t>Ubuntu Server 18.04 LTS</a:t>
            </a:r>
          </a:p>
          <a:p>
            <a:pPr marL="357188" marR="3810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/>
                <a:ea typeface="Montserrat"/>
                <a:cs typeface="Montserrat"/>
                <a:sym typeface="Montserrat"/>
              </a:rPr>
              <a:t>Debian 9</a:t>
            </a:r>
          </a:p>
          <a:p>
            <a:pPr marL="357188" marR="38100" lvl="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/>
                <a:ea typeface="Montserrat"/>
                <a:cs typeface="Montserrat"/>
                <a:sym typeface="Montserrat"/>
              </a:rPr>
              <a:t>Red Hat Enterprise Linux 7</a:t>
            </a:r>
          </a:p>
          <a:p>
            <a:pPr marL="357188" marR="38100" lvl="0" indent="-17145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/>
                <a:ea typeface="Montserrat"/>
                <a:cs typeface="Montserrat"/>
                <a:sym typeface="Montserrat"/>
              </a:rPr>
              <a:t>CentOS 7</a:t>
            </a:r>
          </a:p>
        </p:txBody>
      </p:sp>
      <p:sp>
        <p:nvSpPr>
          <p:cNvPr id="127" name="Google Shape;127;p21"/>
          <p:cNvSpPr txBox="1">
            <a:spLocks noGrp="1"/>
          </p:cNvSpPr>
          <p:nvPr>
            <p:ph type="sldNum" idx="12"/>
          </p:nvPr>
        </p:nvSpPr>
        <p:spPr>
          <a:xfrm>
            <a:off x="7991550" y="4744225"/>
            <a:ext cx="699300" cy="15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fld>
            <a:endParaRPr sz="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28" name="Google Shape;128;p21"/>
          <p:cNvPicPr preferRelativeResize="0"/>
          <p:nvPr/>
        </p:nvPicPr>
        <p:blipFill rotWithShape="1">
          <a:blip r:embed="rId3">
            <a:alphaModFix/>
          </a:blip>
          <a:srcRect r="95506"/>
          <a:stretch/>
        </p:blipFill>
        <p:spPr>
          <a:xfrm>
            <a:off x="0" y="0"/>
            <a:ext cx="41092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>
            <a:spLocks noGrp="1"/>
          </p:cNvSpPr>
          <p:nvPr>
            <p:ph type="title"/>
          </p:nvPr>
        </p:nvSpPr>
        <p:spPr>
          <a:xfrm>
            <a:off x="926875" y="553725"/>
            <a:ext cx="42069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625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Контакты</a:t>
            </a:r>
            <a:endParaRPr b="1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" name="Google Shape;93;p18"/>
          <p:cNvSpPr txBox="1">
            <a:spLocks noGrp="1"/>
          </p:cNvSpPr>
          <p:nvPr>
            <p:ph type="ftr" idx="11"/>
          </p:nvPr>
        </p:nvSpPr>
        <p:spPr>
          <a:xfrm>
            <a:off x="926875" y="4744225"/>
            <a:ext cx="7532400" cy="1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950" rIns="0" bIns="0" anchor="t" anchorCtr="0">
            <a:no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КБ Контракт: ГОСТ для Фабрики</a:t>
            </a:r>
            <a:endParaRPr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18"/>
          <p:cNvSpPr txBox="1">
            <a:spLocks noGrp="1"/>
          </p:cNvSpPr>
          <p:nvPr>
            <p:ph type="sldNum" idx="12"/>
          </p:nvPr>
        </p:nvSpPr>
        <p:spPr>
          <a:xfrm>
            <a:off x="7991550" y="4744225"/>
            <a:ext cx="699300" cy="15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 sz="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9</a:t>
            </a:fld>
            <a:endParaRPr sz="8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3">
            <a:alphaModFix/>
          </a:blip>
          <a:srcRect r="95506"/>
          <a:stretch/>
        </p:blipFill>
        <p:spPr>
          <a:xfrm>
            <a:off x="0" y="0"/>
            <a:ext cx="41092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Изображение выглядит как часы&#10;&#10;Автоматически созданное описание">
            <a:extLst>
              <a:ext uri="{FF2B5EF4-FFF2-40B4-BE49-F238E27FC236}">
                <a16:creationId xmlns:a16="http://schemas.microsoft.com/office/drawing/2014/main" id="{F545EBF0-6E04-48F0-9241-5913F0645E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7314" b="-19606"/>
          <a:stretch/>
        </p:blipFill>
        <p:spPr>
          <a:xfrm>
            <a:off x="6121543" y="881925"/>
            <a:ext cx="2413779" cy="3304948"/>
          </a:xfrm>
          <a:prstGeom prst="rect">
            <a:avLst/>
          </a:prstGeom>
        </p:spPr>
      </p:pic>
      <p:sp>
        <p:nvSpPr>
          <p:cNvPr id="12" name="Google Shape;117;p20">
            <a:extLst>
              <a:ext uri="{FF2B5EF4-FFF2-40B4-BE49-F238E27FC236}">
                <a16:creationId xmlns:a16="http://schemas.microsoft.com/office/drawing/2014/main" id="{436E7E2B-FA03-4608-B49E-A425CDD753C9}"/>
              </a:ext>
            </a:extLst>
          </p:cNvPr>
          <p:cNvSpPr txBox="1"/>
          <p:nvPr/>
        </p:nvSpPr>
        <p:spPr>
          <a:xfrm>
            <a:off x="926875" y="1080293"/>
            <a:ext cx="4498900" cy="3304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4575" rIns="0" bIns="0" anchor="t" anchorCtr="0">
            <a:noAutofit/>
          </a:bodyPr>
          <a:lstStyle/>
          <a:p>
            <a:pPr marR="38100" lvl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ru-RU" sz="1600" dirty="0">
                <a:latin typeface="Montserrat"/>
                <a:ea typeface="Montserrat"/>
                <a:cs typeface="Montserrat"/>
                <a:sym typeface="Montserrat"/>
              </a:rPr>
              <a:t>Версия для тестирования и разработки</a:t>
            </a:r>
          </a:p>
          <a:p>
            <a:pPr marR="38100" lvl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ru-RU" sz="1600" dirty="0">
                <a:solidFill>
                  <a:srgbClr val="00A076"/>
                </a:solidFill>
                <a:latin typeface="Montserrat"/>
                <a:ea typeface="Montserrat"/>
                <a:cs typeface="Montserrat"/>
                <a:sym typeface="Montserrat"/>
              </a:rPr>
              <a:t>	</a:t>
            </a:r>
            <a:r>
              <a:rPr lang="en-US" sz="1600" dirty="0">
                <a:solidFill>
                  <a:srgbClr val="00A076"/>
                </a:solidFill>
                <a:latin typeface="Montserrat"/>
                <a:ea typeface="Montserrat"/>
                <a:cs typeface="Montserrat"/>
                <a:sym typeface="Montserrat"/>
              </a:rPr>
              <a:t>https://gost.kb-kontrakt.ru</a:t>
            </a:r>
            <a:endParaRPr lang="ru-RU" sz="1600" dirty="0">
              <a:solidFill>
                <a:srgbClr val="00A07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38100" lvl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endParaRPr lang="ru-RU" sz="1600" dirty="0">
              <a:solidFill>
                <a:srgbClr val="00A07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38100" lvl="0"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ru-RU" sz="1600" dirty="0">
                <a:latin typeface="Montserrat"/>
                <a:sym typeface="Montserrat"/>
              </a:rPr>
              <a:t>Станислав Сорокин: </a:t>
            </a:r>
          </a:p>
          <a:p>
            <a:pPr marR="38100" lvl="0">
              <a:spcAft>
                <a:spcPts val="300"/>
              </a:spcAft>
              <a:buClr>
                <a:schemeClr val="dk1"/>
              </a:buClr>
              <a:buSzPts val="1100"/>
            </a:pPr>
            <a:r>
              <a:rPr lang="ru-RU" sz="1600" dirty="0">
                <a:latin typeface="Montserrat"/>
                <a:sym typeface="Montserrat"/>
              </a:rPr>
              <a:t>	+7 925 999 2952</a:t>
            </a:r>
          </a:p>
          <a:p>
            <a:pPr marR="38100" lvl="0">
              <a:spcAft>
                <a:spcPts val="300"/>
              </a:spcAft>
              <a:buClr>
                <a:schemeClr val="dk1"/>
              </a:buClr>
              <a:buSzPts val="1100"/>
            </a:pPr>
            <a:r>
              <a:rPr lang="ru-RU" sz="1600" dirty="0">
                <a:latin typeface="Montserrat"/>
                <a:sym typeface="Montserrat"/>
              </a:rPr>
              <a:t>	</a:t>
            </a:r>
            <a:r>
              <a:rPr lang="en-US" sz="1600" dirty="0">
                <a:solidFill>
                  <a:srgbClr val="00A076"/>
                </a:solidFill>
                <a:latin typeface="Montserrat"/>
                <a:sym typeface="Montserra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stas@kb-kontrakt.ru</a:t>
            </a:r>
            <a:endParaRPr lang="ru-RU" sz="1600" dirty="0">
              <a:solidFill>
                <a:srgbClr val="00A076"/>
              </a:solidFill>
              <a:latin typeface="Montserrat"/>
              <a:sym typeface="Montserrat"/>
            </a:endParaRPr>
          </a:p>
          <a:p>
            <a:pPr marR="38100" lvl="0">
              <a:spcAft>
                <a:spcPts val="600"/>
              </a:spcAft>
              <a:buClr>
                <a:schemeClr val="dk1"/>
              </a:buClr>
              <a:buSzPts val="1100"/>
            </a:pPr>
            <a:endParaRPr lang="en-US" sz="1600" dirty="0">
              <a:solidFill>
                <a:srgbClr val="00A076"/>
              </a:solidFill>
              <a:latin typeface="Montserrat"/>
              <a:sym typeface="Montserrat"/>
            </a:endParaRPr>
          </a:p>
          <a:p>
            <a:pPr marR="38100" lvl="0">
              <a:spcAft>
                <a:spcPts val="600"/>
              </a:spcAft>
              <a:buClr>
                <a:schemeClr val="dk1"/>
              </a:buClr>
              <a:buSzPts val="1100"/>
            </a:pPr>
            <a:r>
              <a:rPr lang="ru-RU" sz="1600" dirty="0">
                <a:latin typeface="Montserrat"/>
                <a:sym typeface="Montserrat"/>
              </a:rPr>
              <a:t>Михаил Чеканов: </a:t>
            </a:r>
          </a:p>
          <a:p>
            <a:pPr marR="38100" lvl="0">
              <a:spcAft>
                <a:spcPts val="300"/>
              </a:spcAft>
              <a:buClr>
                <a:schemeClr val="dk1"/>
              </a:buClr>
              <a:buSzPts val="1100"/>
            </a:pPr>
            <a:r>
              <a:rPr lang="ru-RU" sz="1600" dirty="0">
                <a:latin typeface="Montserrat"/>
                <a:sym typeface="Montserrat"/>
              </a:rPr>
              <a:t>	+7 925 999 2414</a:t>
            </a:r>
          </a:p>
          <a:p>
            <a:pPr marR="38100" lvl="0">
              <a:spcAft>
                <a:spcPts val="300"/>
              </a:spcAft>
              <a:buClr>
                <a:schemeClr val="dk1"/>
              </a:buClr>
              <a:buSzPts val="1100"/>
            </a:pPr>
            <a:r>
              <a:rPr lang="ru-RU" sz="1600" dirty="0">
                <a:latin typeface="Montserrat"/>
                <a:sym typeface="Montserrat"/>
              </a:rPr>
              <a:t>	</a:t>
            </a:r>
            <a:r>
              <a:rPr lang="en-US" sz="1600" dirty="0">
                <a:solidFill>
                  <a:srgbClr val="00A076"/>
                </a:solidFill>
                <a:latin typeface="Montserrat"/>
                <a:sym typeface="Montserra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m@kb-kontrakt.ru</a:t>
            </a:r>
            <a:r>
              <a:rPr lang="en-US" sz="1600" dirty="0">
                <a:solidFill>
                  <a:srgbClr val="00A076"/>
                </a:solidFill>
                <a:latin typeface="Montserrat"/>
                <a:sym typeface="Montserrat"/>
              </a:rPr>
              <a:t> </a:t>
            </a:r>
          </a:p>
          <a:p>
            <a:pPr marR="38100" lvl="0">
              <a:spcAft>
                <a:spcPts val="600"/>
              </a:spcAft>
              <a:buClr>
                <a:schemeClr val="dk1"/>
              </a:buClr>
              <a:buSzPts val="1100"/>
            </a:pPr>
            <a:endParaRPr lang="en-US" dirty="0">
              <a:solidFill>
                <a:srgbClr val="00A076"/>
              </a:solidFill>
              <a:latin typeface="Montserrat"/>
              <a:sym typeface="Montserrat"/>
            </a:endParaRPr>
          </a:p>
          <a:p>
            <a:pPr marR="38100" lvl="0">
              <a:spcAft>
                <a:spcPts val="600"/>
              </a:spcAft>
              <a:buClr>
                <a:schemeClr val="dk1"/>
              </a:buClr>
              <a:buSzPts val="1100"/>
            </a:pPr>
            <a:endParaRPr lang="ru-RU" dirty="0">
              <a:latin typeface="Montserrat"/>
              <a:sym typeface="Montserrat"/>
            </a:endParaRPr>
          </a:p>
          <a:p>
            <a:pPr marR="38100" lvl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endParaRPr sz="2400" dirty="0">
              <a:solidFill>
                <a:srgbClr val="00A07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38100" lvl="0" indent="0" algn="l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100"/>
              <a:buNone/>
            </a:pPr>
            <a:endParaRPr sz="1000" dirty="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56510507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2796</TotalTime>
  <Words>270</Words>
  <Application>Microsoft Office PowerPoint</Application>
  <PresentationFormat>Экран (16:9)</PresentationFormat>
  <Paragraphs>99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Montserrat Light</vt:lpstr>
      <vt:lpstr>Montserrat</vt:lpstr>
      <vt:lpstr>Verdana</vt:lpstr>
      <vt:lpstr>Simple Light</vt:lpstr>
      <vt:lpstr>Презентация PowerPoint</vt:lpstr>
      <vt:lpstr>Когда и зачем нужен ГОСТ</vt:lpstr>
      <vt:lpstr>ПКЗ-2005</vt:lpstr>
      <vt:lpstr>382-П + 683-П</vt:lpstr>
      <vt:lpstr>Почему БЧ = СКЗИ?</vt:lpstr>
      <vt:lpstr>Архитектура решения</vt:lpstr>
      <vt:lpstr>Презентация PowerPoint</vt:lpstr>
      <vt:lpstr>Характеристики решения</vt:lpstr>
      <vt:lpstr>Контакты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Станислав Сорокин</cp:lastModifiedBy>
  <cp:revision>22</cp:revision>
  <dcterms:modified xsi:type="dcterms:W3CDTF">2019-10-15T09:34:55Z</dcterms:modified>
</cp:coreProperties>
</file>