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7" r:id="rId2"/>
    <p:sldId id="256" r:id="rId3"/>
    <p:sldId id="258" r:id="rId4"/>
    <p:sldId id="266" r:id="rId5"/>
    <p:sldId id="267" r:id="rId6"/>
    <p:sldId id="268" r:id="rId7"/>
    <p:sldId id="269" r:id="rId8"/>
    <p:sldId id="270" r:id="rId9"/>
    <p:sldId id="259" r:id="rId10"/>
    <p:sldId id="260" r:id="rId11"/>
    <p:sldId id="263" r:id="rId12"/>
    <p:sldId id="261" r:id="rId13"/>
    <p:sldId id="264" r:id="rId14"/>
    <p:sldId id="265" r:id="rId15"/>
    <p:sldId id="271" r:id="rId16"/>
    <p:sldId id="272" r:id="rId17"/>
    <p:sldId id="273" r:id="rId18"/>
    <p:sldId id="274" r:id="rId19"/>
    <p:sldId id="277" r:id="rId20"/>
    <p:sldId id="278" r:id="rId21"/>
    <p:sldId id="279" r:id="rId22"/>
    <p:sldId id="280"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FAFE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92" autoAdjust="0"/>
    <p:restoredTop sz="94660"/>
  </p:normalViewPr>
  <p:slideViewPr>
    <p:cSldViewPr snapToGrid="0">
      <p:cViewPr>
        <p:scale>
          <a:sx n="103" d="100"/>
          <a:sy n="103" d="100"/>
        </p:scale>
        <p:origin x="88" y="1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29515D9-D378-468A-A62A-C1FD9B6F4D4B}"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US"/>
        </a:p>
      </dgm:t>
    </dgm:pt>
    <dgm:pt modelId="{98005146-B1B3-42CA-B512-317882CEAE56}">
      <dgm:prSet phldrT="[Text]"/>
      <dgm:spPr/>
      <dgm:t>
        <a:bodyPr/>
        <a:lstStyle/>
        <a:p>
          <a:r>
            <a:rPr lang="en-US"/>
            <a:t>Public Sector</a:t>
          </a:r>
        </a:p>
      </dgm:t>
    </dgm:pt>
    <dgm:pt modelId="{C3DCE373-F3A7-4631-A898-B4C51276A1D8}" type="parTrans" cxnId="{9797F81F-7304-43C6-819F-FFAB88BFC259}">
      <dgm:prSet/>
      <dgm:spPr/>
      <dgm:t>
        <a:bodyPr/>
        <a:lstStyle/>
        <a:p>
          <a:endParaRPr lang="en-US"/>
        </a:p>
      </dgm:t>
    </dgm:pt>
    <dgm:pt modelId="{7A554FE4-7E17-47DD-9E06-862512871500}" type="sibTrans" cxnId="{9797F81F-7304-43C6-819F-FFAB88BFC259}">
      <dgm:prSet/>
      <dgm:spPr/>
      <dgm:t>
        <a:bodyPr/>
        <a:lstStyle/>
        <a:p>
          <a:endParaRPr lang="en-US"/>
        </a:p>
      </dgm:t>
    </dgm:pt>
    <dgm:pt modelId="{CCEEFC22-00D4-4AD2-9C16-1C7825DFB720}">
      <dgm:prSet phldrT="[Text]"/>
      <dgm:spPr/>
      <dgm:t>
        <a:bodyPr/>
        <a:lstStyle/>
        <a:p>
          <a:r>
            <a:rPr lang="en-US"/>
            <a:t>Public Services</a:t>
          </a:r>
        </a:p>
      </dgm:t>
    </dgm:pt>
    <dgm:pt modelId="{989316A8-B05D-4064-B3B4-5ED98D6C5769}" type="parTrans" cxnId="{767C5DB9-DF9E-4D56-9A63-606C464E9E88}">
      <dgm:prSet/>
      <dgm:spPr/>
      <dgm:t>
        <a:bodyPr/>
        <a:lstStyle/>
        <a:p>
          <a:endParaRPr lang="en-US"/>
        </a:p>
      </dgm:t>
    </dgm:pt>
    <dgm:pt modelId="{69A92081-B863-48FD-96D9-72FD9F673B09}" type="sibTrans" cxnId="{767C5DB9-DF9E-4D56-9A63-606C464E9E88}">
      <dgm:prSet/>
      <dgm:spPr/>
      <dgm:t>
        <a:bodyPr/>
        <a:lstStyle/>
        <a:p>
          <a:endParaRPr lang="en-US"/>
        </a:p>
      </dgm:t>
    </dgm:pt>
    <dgm:pt modelId="{DD718FB4-9B4B-4D20-AB80-B39D26D9A52E}">
      <dgm:prSet phldrT="[Text]"/>
      <dgm:spPr/>
      <dgm:t>
        <a:bodyPr/>
        <a:lstStyle/>
        <a:p>
          <a:r>
            <a:rPr lang="en-US"/>
            <a:t>Government</a:t>
          </a:r>
        </a:p>
      </dgm:t>
    </dgm:pt>
    <dgm:pt modelId="{5688AAFC-8686-45C8-8695-7DC40EB8632C}" type="parTrans" cxnId="{6DF38CE1-BB0B-401D-AFB4-04336A83B766}">
      <dgm:prSet/>
      <dgm:spPr/>
      <dgm:t>
        <a:bodyPr/>
        <a:lstStyle/>
        <a:p>
          <a:endParaRPr lang="en-US"/>
        </a:p>
      </dgm:t>
    </dgm:pt>
    <dgm:pt modelId="{42DD4FF7-7D7B-4DCA-BC71-14384C4204D3}" type="sibTrans" cxnId="{6DF38CE1-BB0B-401D-AFB4-04336A83B766}">
      <dgm:prSet/>
      <dgm:spPr/>
      <dgm:t>
        <a:bodyPr/>
        <a:lstStyle/>
        <a:p>
          <a:endParaRPr lang="en-US"/>
        </a:p>
      </dgm:t>
    </dgm:pt>
    <dgm:pt modelId="{C85D950D-E738-4AE5-8535-101D02858707}">
      <dgm:prSet phldrT="[Text]"/>
      <dgm:spPr/>
      <dgm:t>
        <a:bodyPr/>
        <a:lstStyle/>
        <a:p>
          <a:r>
            <a:rPr lang="en-US"/>
            <a:t>Public Adminstration</a:t>
          </a:r>
        </a:p>
      </dgm:t>
    </dgm:pt>
    <dgm:pt modelId="{4238B01F-E620-41FF-BAFF-27120CEFAEE7}" type="parTrans" cxnId="{F369F24A-18CA-49F4-83DC-D83776E619D5}">
      <dgm:prSet/>
      <dgm:spPr/>
      <dgm:t>
        <a:bodyPr/>
        <a:lstStyle/>
        <a:p>
          <a:endParaRPr lang="en-US"/>
        </a:p>
      </dgm:t>
    </dgm:pt>
    <dgm:pt modelId="{19BB1D44-6426-46F1-85B4-730EF9D6FCFC}" type="sibTrans" cxnId="{F369F24A-18CA-49F4-83DC-D83776E619D5}">
      <dgm:prSet/>
      <dgm:spPr/>
      <dgm:t>
        <a:bodyPr/>
        <a:lstStyle/>
        <a:p>
          <a:endParaRPr lang="en-US"/>
        </a:p>
      </dgm:t>
    </dgm:pt>
    <dgm:pt modelId="{FA88D52C-9E9B-4305-B342-133C4E196D01}">
      <dgm:prSet/>
      <dgm:spPr/>
      <dgm:t>
        <a:bodyPr/>
        <a:lstStyle/>
        <a:p>
          <a:r>
            <a:rPr lang="en-US"/>
            <a:t>Community</a:t>
          </a:r>
        </a:p>
      </dgm:t>
    </dgm:pt>
    <dgm:pt modelId="{47707DC9-13FB-49BB-B917-65E792FEC795}" type="parTrans" cxnId="{305912AA-EC4B-4304-B7AA-67FFA70E2286}">
      <dgm:prSet/>
      <dgm:spPr/>
      <dgm:t>
        <a:bodyPr/>
        <a:lstStyle/>
        <a:p>
          <a:endParaRPr lang="en-US"/>
        </a:p>
      </dgm:t>
    </dgm:pt>
    <dgm:pt modelId="{7EDDB2FA-60DD-4025-B996-119768582A68}" type="sibTrans" cxnId="{305912AA-EC4B-4304-B7AA-67FFA70E2286}">
      <dgm:prSet/>
      <dgm:spPr/>
      <dgm:t>
        <a:bodyPr/>
        <a:lstStyle/>
        <a:p>
          <a:endParaRPr lang="en-US"/>
        </a:p>
      </dgm:t>
    </dgm:pt>
    <dgm:pt modelId="{40FCDB5E-F188-47B4-843A-7A3CD91B8FD0}">
      <dgm:prSet/>
      <dgm:spPr/>
      <dgm:t>
        <a:bodyPr/>
        <a:lstStyle/>
        <a:p>
          <a:r>
            <a:rPr lang="en-US"/>
            <a:t>Land / Territory</a:t>
          </a:r>
        </a:p>
      </dgm:t>
    </dgm:pt>
    <dgm:pt modelId="{47E0A280-E4AA-44D6-834B-272375A682D3}" type="parTrans" cxnId="{36840F86-1486-4C7B-B13E-DCB90CF99DF1}">
      <dgm:prSet/>
      <dgm:spPr/>
      <dgm:t>
        <a:bodyPr/>
        <a:lstStyle/>
        <a:p>
          <a:endParaRPr lang="en-US"/>
        </a:p>
      </dgm:t>
    </dgm:pt>
    <dgm:pt modelId="{B842DE54-CE24-4D00-AB0C-FFDEBC13523F}" type="sibTrans" cxnId="{36840F86-1486-4C7B-B13E-DCB90CF99DF1}">
      <dgm:prSet/>
      <dgm:spPr/>
      <dgm:t>
        <a:bodyPr/>
        <a:lstStyle/>
        <a:p>
          <a:endParaRPr lang="en-US"/>
        </a:p>
      </dgm:t>
    </dgm:pt>
    <dgm:pt modelId="{353BAC87-45E2-407A-B9B1-7AF016025E72}" type="pres">
      <dgm:prSet presAssocID="{D29515D9-D378-468A-A62A-C1FD9B6F4D4B}" presName="cycle" presStyleCnt="0">
        <dgm:presLayoutVars>
          <dgm:chMax val="1"/>
          <dgm:dir/>
          <dgm:animLvl val="ctr"/>
          <dgm:resizeHandles val="exact"/>
        </dgm:presLayoutVars>
      </dgm:prSet>
      <dgm:spPr/>
    </dgm:pt>
    <dgm:pt modelId="{467E2516-F473-4534-818D-E407EF090834}" type="pres">
      <dgm:prSet presAssocID="{98005146-B1B3-42CA-B512-317882CEAE56}" presName="centerShape" presStyleLbl="node0" presStyleIdx="0" presStyleCnt="1"/>
      <dgm:spPr/>
    </dgm:pt>
    <dgm:pt modelId="{B02CB30C-E1DE-4AD0-B31C-A4F11633E9CC}" type="pres">
      <dgm:prSet presAssocID="{989316A8-B05D-4064-B3B4-5ED98D6C5769}" presName="parTrans" presStyleLbl="bgSibTrans2D1" presStyleIdx="0" presStyleCnt="5"/>
      <dgm:spPr/>
    </dgm:pt>
    <dgm:pt modelId="{7035E62B-C515-4F8E-B473-DA878BF828A6}" type="pres">
      <dgm:prSet presAssocID="{CCEEFC22-00D4-4AD2-9C16-1C7825DFB720}" presName="node" presStyleLbl="node1" presStyleIdx="0" presStyleCnt="5">
        <dgm:presLayoutVars>
          <dgm:bulletEnabled val="1"/>
        </dgm:presLayoutVars>
      </dgm:prSet>
      <dgm:spPr/>
    </dgm:pt>
    <dgm:pt modelId="{736DFD01-07A7-4E92-B2EE-007A95A7FF09}" type="pres">
      <dgm:prSet presAssocID="{47707DC9-13FB-49BB-B917-65E792FEC795}" presName="parTrans" presStyleLbl="bgSibTrans2D1" presStyleIdx="1" presStyleCnt="5"/>
      <dgm:spPr/>
    </dgm:pt>
    <dgm:pt modelId="{61113773-8E62-45AA-ADE2-9018AFA9B628}" type="pres">
      <dgm:prSet presAssocID="{FA88D52C-9E9B-4305-B342-133C4E196D01}" presName="node" presStyleLbl="node1" presStyleIdx="1" presStyleCnt="5">
        <dgm:presLayoutVars>
          <dgm:bulletEnabled val="1"/>
        </dgm:presLayoutVars>
      </dgm:prSet>
      <dgm:spPr/>
    </dgm:pt>
    <dgm:pt modelId="{04D69BFF-FBD8-4C53-8436-ED70C5ED9EA2}" type="pres">
      <dgm:prSet presAssocID="{47E0A280-E4AA-44D6-834B-272375A682D3}" presName="parTrans" presStyleLbl="bgSibTrans2D1" presStyleIdx="2" presStyleCnt="5"/>
      <dgm:spPr/>
    </dgm:pt>
    <dgm:pt modelId="{06918A4C-113E-4AE8-A5C3-660275078FC4}" type="pres">
      <dgm:prSet presAssocID="{40FCDB5E-F188-47B4-843A-7A3CD91B8FD0}" presName="node" presStyleLbl="node1" presStyleIdx="2" presStyleCnt="5">
        <dgm:presLayoutVars>
          <dgm:bulletEnabled val="1"/>
        </dgm:presLayoutVars>
      </dgm:prSet>
      <dgm:spPr/>
    </dgm:pt>
    <dgm:pt modelId="{DABC0DDF-1EC7-464C-BEE0-42415BBEFEDF}" type="pres">
      <dgm:prSet presAssocID="{5688AAFC-8686-45C8-8695-7DC40EB8632C}" presName="parTrans" presStyleLbl="bgSibTrans2D1" presStyleIdx="3" presStyleCnt="5"/>
      <dgm:spPr/>
    </dgm:pt>
    <dgm:pt modelId="{FEA72808-58FF-4449-8EEE-EC49C3BD970D}" type="pres">
      <dgm:prSet presAssocID="{DD718FB4-9B4B-4D20-AB80-B39D26D9A52E}" presName="node" presStyleLbl="node1" presStyleIdx="3" presStyleCnt="5">
        <dgm:presLayoutVars>
          <dgm:bulletEnabled val="1"/>
        </dgm:presLayoutVars>
      </dgm:prSet>
      <dgm:spPr/>
    </dgm:pt>
    <dgm:pt modelId="{520792AA-D958-4275-9E80-5D81A6FFEAA0}" type="pres">
      <dgm:prSet presAssocID="{4238B01F-E620-41FF-BAFF-27120CEFAEE7}" presName="parTrans" presStyleLbl="bgSibTrans2D1" presStyleIdx="4" presStyleCnt="5"/>
      <dgm:spPr/>
    </dgm:pt>
    <dgm:pt modelId="{39C93309-4477-4720-B92D-9C3AF080D78B}" type="pres">
      <dgm:prSet presAssocID="{C85D950D-E738-4AE5-8535-101D02858707}" presName="node" presStyleLbl="node1" presStyleIdx="4" presStyleCnt="5">
        <dgm:presLayoutVars>
          <dgm:bulletEnabled val="1"/>
        </dgm:presLayoutVars>
      </dgm:prSet>
      <dgm:spPr/>
    </dgm:pt>
  </dgm:ptLst>
  <dgm:cxnLst>
    <dgm:cxn modelId="{14819B00-1D13-46B2-A2FF-FB640BD64BF7}" type="presOf" srcId="{C85D950D-E738-4AE5-8535-101D02858707}" destId="{39C93309-4477-4720-B92D-9C3AF080D78B}" srcOrd="0" destOrd="0" presId="urn:microsoft.com/office/officeart/2005/8/layout/radial4"/>
    <dgm:cxn modelId="{CBE35419-370C-4C5B-975D-85C5FE873DB1}" type="presOf" srcId="{40FCDB5E-F188-47B4-843A-7A3CD91B8FD0}" destId="{06918A4C-113E-4AE8-A5C3-660275078FC4}" srcOrd="0" destOrd="0" presId="urn:microsoft.com/office/officeart/2005/8/layout/radial4"/>
    <dgm:cxn modelId="{9797F81F-7304-43C6-819F-FFAB88BFC259}" srcId="{D29515D9-D378-468A-A62A-C1FD9B6F4D4B}" destId="{98005146-B1B3-42CA-B512-317882CEAE56}" srcOrd="0" destOrd="0" parTransId="{C3DCE373-F3A7-4631-A898-B4C51276A1D8}" sibTransId="{7A554FE4-7E17-47DD-9E06-862512871500}"/>
    <dgm:cxn modelId="{B9B0CA21-A2AF-40AD-B1C5-D67D7ED30BB7}" type="presOf" srcId="{DD718FB4-9B4B-4D20-AB80-B39D26D9A52E}" destId="{FEA72808-58FF-4449-8EEE-EC49C3BD970D}" srcOrd="0" destOrd="0" presId="urn:microsoft.com/office/officeart/2005/8/layout/radial4"/>
    <dgm:cxn modelId="{1532F938-2399-4678-941B-20763044F5EB}" type="presOf" srcId="{5688AAFC-8686-45C8-8695-7DC40EB8632C}" destId="{DABC0DDF-1EC7-464C-BEE0-42415BBEFEDF}" srcOrd="0" destOrd="0" presId="urn:microsoft.com/office/officeart/2005/8/layout/radial4"/>
    <dgm:cxn modelId="{7D156269-2EC5-4A14-859A-344969F78CD9}" type="presOf" srcId="{CCEEFC22-00D4-4AD2-9C16-1C7825DFB720}" destId="{7035E62B-C515-4F8E-B473-DA878BF828A6}" srcOrd="0" destOrd="0" presId="urn:microsoft.com/office/officeart/2005/8/layout/radial4"/>
    <dgm:cxn modelId="{F369F24A-18CA-49F4-83DC-D83776E619D5}" srcId="{98005146-B1B3-42CA-B512-317882CEAE56}" destId="{C85D950D-E738-4AE5-8535-101D02858707}" srcOrd="4" destOrd="0" parTransId="{4238B01F-E620-41FF-BAFF-27120CEFAEE7}" sibTransId="{19BB1D44-6426-46F1-85B4-730EF9D6FCFC}"/>
    <dgm:cxn modelId="{808B7E73-590E-49BE-8CA5-978E8E5F8030}" type="presOf" srcId="{47E0A280-E4AA-44D6-834B-272375A682D3}" destId="{04D69BFF-FBD8-4C53-8436-ED70C5ED9EA2}" srcOrd="0" destOrd="0" presId="urn:microsoft.com/office/officeart/2005/8/layout/radial4"/>
    <dgm:cxn modelId="{401D3159-3605-4B0F-B523-9A22EE687E49}" type="presOf" srcId="{4238B01F-E620-41FF-BAFF-27120CEFAEE7}" destId="{520792AA-D958-4275-9E80-5D81A6FFEAA0}" srcOrd="0" destOrd="0" presId="urn:microsoft.com/office/officeart/2005/8/layout/radial4"/>
    <dgm:cxn modelId="{36840F86-1486-4C7B-B13E-DCB90CF99DF1}" srcId="{98005146-B1B3-42CA-B512-317882CEAE56}" destId="{40FCDB5E-F188-47B4-843A-7A3CD91B8FD0}" srcOrd="2" destOrd="0" parTransId="{47E0A280-E4AA-44D6-834B-272375A682D3}" sibTransId="{B842DE54-CE24-4D00-AB0C-FFDEBC13523F}"/>
    <dgm:cxn modelId="{17F7608B-F6C3-4442-8580-C5F0CBE0871E}" type="presOf" srcId="{47707DC9-13FB-49BB-B917-65E792FEC795}" destId="{736DFD01-07A7-4E92-B2EE-007A95A7FF09}" srcOrd="0" destOrd="0" presId="urn:microsoft.com/office/officeart/2005/8/layout/radial4"/>
    <dgm:cxn modelId="{305912AA-EC4B-4304-B7AA-67FFA70E2286}" srcId="{98005146-B1B3-42CA-B512-317882CEAE56}" destId="{FA88D52C-9E9B-4305-B342-133C4E196D01}" srcOrd="1" destOrd="0" parTransId="{47707DC9-13FB-49BB-B917-65E792FEC795}" sibTransId="{7EDDB2FA-60DD-4025-B996-119768582A68}"/>
    <dgm:cxn modelId="{963BF7AE-E9F2-4F58-B772-1A079EE00B93}" type="presOf" srcId="{FA88D52C-9E9B-4305-B342-133C4E196D01}" destId="{61113773-8E62-45AA-ADE2-9018AFA9B628}" srcOrd="0" destOrd="0" presId="urn:microsoft.com/office/officeart/2005/8/layout/radial4"/>
    <dgm:cxn modelId="{767C5DB9-DF9E-4D56-9A63-606C464E9E88}" srcId="{98005146-B1B3-42CA-B512-317882CEAE56}" destId="{CCEEFC22-00D4-4AD2-9C16-1C7825DFB720}" srcOrd="0" destOrd="0" parTransId="{989316A8-B05D-4064-B3B4-5ED98D6C5769}" sibTransId="{69A92081-B863-48FD-96D9-72FD9F673B09}"/>
    <dgm:cxn modelId="{674618C0-FBBF-4C53-9DE8-FA2D0563E6F4}" type="presOf" srcId="{989316A8-B05D-4064-B3B4-5ED98D6C5769}" destId="{B02CB30C-E1DE-4AD0-B31C-A4F11633E9CC}" srcOrd="0" destOrd="0" presId="urn:microsoft.com/office/officeart/2005/8/layout/radial4"/>
    <dgm:cxn modelId="{8DD75AE0-9FE1-4FBD-9805-FEB177621617}" type="presOf" srcId="{D29515D9-D378-468A-A62A-C1FD9B6F4D4B}" destId="{353BAC87-45E2-407A-B9B1-7AF016025E72}" srcOrd="0" destOrd="0" presId="urn:microsoft.com/office/officeart/2005/8/layout/radial4"/>
    <dgm:cxn modelId="{6DF38CE1-BB0B-401D-AFB4-04336A83B766}" srcId="{98005146-B1B3-42CA-B512-317882CEAE56}" destId="{DD718FB4-9B4B-4D20-AB80-B39D26D9A52E}" srcOrd="3" destOrd="0" parTransId="{5688AAFC-8686-45C8-8695-7DC40EB8632C}" sibTransId="{42DD4FF7-7D7B-4DCA-BC71-14384C4204D3}"/>
    <dgm:cxn modelId="{B64A95E9-A2D2-4BD0-BBCA-67045A97DAD1}" type="presOf" srcId="{98005146-B1B3-42CA-B512-317882CEAE56}" destId="{467E2516-F473-4534-818D-E407EF090834}" srcOrd="0" destOrd="0" presId="urn:microsoft.com/office/officeart/2005/8/layout/radial4"/>
    <dgm:cxn modelId="{F8C3ED93-94D3-4CA5-9038-B0799B864055}" type="presParOf" srcId="{353BAC87-45E2-407A-B9B1-7AF016025E72}" destId="{467E2516-F473-4534-818D-E407EF090834}" srcOrd="0" destOrd="0" presId="urn:microsoft.com/office/officeart/2005/8/layout/radial4"/>
    <dgm:cxn modelId="{E69B9037-AAB8-4A3E-A287-1233F19B1AC5}" type="presParOf" srcId="{353BAC87-45E2-407A-B9B1-7AF016025E72}" destId="{B02CB30C-E1DE-4AD0-B31C-A4F11633E9CC}" srcOrd="1" destOrd="0" presId="urn:microsoft.com/office/officeart/2005/8/layout/radial4"/>
    <dgm:cxn modelId="{1513B29D-8A46-46AE-9D78-017D1325330B}" type="presParOf" srcId="{353BAC87-45E2-407A-B9B1-7AF016025E72}" destId="{7035E62B-C515-4F8E-B473-DA878BF828A6}" srcOrd="2" destOrd="0" presId="urn:microsoft.com/office/officeart/2005/8/layout/radial4"/>
    <dgm:cxn modelId="{07E82B42-C027-4399-A65D-E731E3574D34}" type="presParOf" srcId="{353BAC87-45E2-407A-B9B1-7AF016025E72}" destId="{736DFD01-07A7-4E92-B2EE-007A95A7FF09}" srcOrd="3" destOrd="0" presId="urn:microsoft.com/office/officeart/2005/8/layout/radial4"/>
    <dgm:cxn modelId="{ACEB4817-9187-4E32-B1D2-0310AFFBCFDE}" type="presParOf" srcId="{353BAC87-45E2-407A-B9B1-7AF016025E72}" destId="{61113773-8E62-45AA-ADE2-9018AFA9B628}" srcOrd="4" destOrd="0" presId="urn:microsoft.com/office/officeart/2005/8/layout/radial4"/>
    <dgm:cxn modelId="{9BBB361F-5154-421F-AE35-72346B79C2B2}" type="presParOf" srcId="{353BAC87-45E2-407A-B9B1-7AF016025E72}" destId="{04D69BFF-FBD8-4C53-8436-ED70C5ED9EA2}" srcOrd="5" destOrd="0" presId="urn:microsoft.com/office/officeart/2005/8/layout/radial4"/>
    <dgm:cxn modelId="{4EDEA06E-3BD6-41D6-B95F-AB9BAB05D889}" type="presParOf" srcId="{353BAC87-45E2-407A-B9B1-7AF016025E72}" destId="{06918A4C-113E-4AE8-A5C3-660275078FC4}" srcOrd="6" destOrd="0" presId="urn:microsoft.com/office/officeart/2005/8/layout/radial4"/>
    <dgm:cxn modelId="{44161DB7-927B-422C-9841-8AB9923739C9}" type="presParOf" srcId="{353BAC87-45E2-407A-B9B1-7AF016025E72}" destId="{DABC0DDF-1EC7-464C-BEE0-42415BBEFEDF}" srcOrd="7" destOrd="0" presId="urn:microsoft.com/office/officeart/2005/8/layout/radial4"/>
    <dgm:cxn modelId="{5305E218-471F-4B54-A61E-34A69F9DE431}" type="presParOf" srcId="{353BAC87-45E2-407A-B9B1-7AF016025E72}" destId="{FEA72808-58FF-4449-8EEE-EC49C3BD970D}" srcOrd="8" destOrd="0" presId="urn:microsoft.com/office/officeart/2005/8/layout/radial4"/>
    <dgm:cxn modelId="{16858C95-CE35-4CD2-8174-CF18B025E8C5}" type="presParOf" srcId="{353BAC87-45E2-407A-B9B1-7AF016025E72}" destId="{520792AA-D958-4275-9E80-5D81A6FFEAA0}" srcOrd="9" destOrd="0" presId="urn:microsoft.com/office/officeart/2005/8/layout/radial4"/>
    <dgm:cxn modelId="{B7F70589-7344-4273-9F60-FE1AEABA9D6C}" type="presParOf" srcId="{353BAC87-45E2-407A-B9B1-7AF016025E72}" destId="{39C93309-4477-4720-B92D-9C3AF080D78B}" srcOrd="10"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29515D9-D378-468A-A62A-C1FD9B6F4D4B}"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US"/>
        </a:p>
      </dgm:t>
    </dgm:pt>
    <dgm:pt modelId="{98005146-B1B3-42CA-B512-317882CEAE56}">
      <dgm:prSet phldrT="[Text]"/>
      <dgm:spPr/>
      <dgm:t>
        <a:bodyPr/>
        <a:lstStyle/>
        <a:p>
          <a:r>
            <a:rPr lang="en-US" dirty="0"/>
            <a:t>Public Sector</a:t>
          </a:r>
        </a:p>
      </dgm:t>
    </dgm:pt>
    <dgm:pt modelId="{C3DCE373-F3A7-4631-A898-B4C51276A1D8}" type="parTrans" cxnId="{9797F81F-7304-43C6-819F-FFAB88BFC259}">
      <dgm:prSet/>
      <dgm:spPr/>
      <dgm:t>
        <a:bodyPr/>
        <a:lstStyle/>
        <a:p>
          <a:endParaRPr lang="en-US"/>
        </a:p>
      </dgm:t>
    </dgm:pt>
    <dgm:pt modelId="{7A554FE4-7E17-47DD-9E06-862512871500}" type="sibTrans" cxnId="{9797F81F-7304-43C6-819F-FFAB88BFC259}">
      <dgm:prSet/>
      <dgm:spPr/>
      <dgm:t>
        <a:bodyPr/>
        <a:lstStyle/>
        <a:p>
          <a:endParaRPr lang="en-US"/>
        </a:p>
      </dgm:t>
    </dgm:pt>
    <dgm:pt modelId="{CCEEFC22-00D4-4AD2-9C16-1C7825DFB720}">
      <dgm:prSet phldrT="[Text]"/>
      <dgm:spPr>
        <a:solidFill>
          <a:srgbClr val="7030A0"/>
        </a:solidFill>
      </dgm:spPr>
      <dgm:t>
        <a:bodyPr/>
        <a:lstStyle/>
        <a:p>
          <a:r>
            <a:rPr lang="en-US"/>
            <a:t>Public Services</a:t>
          </a:r>
        </a:p>
      </dgm:t>
    </dgm:pt>
    <dgm:pt modelId="{989316A8-B05D-4064-B3B4-5ED98D6C5769}" type="parTrans" cxnId="{767C5DB9-DF9E-4D56-9A63-606C464E9E88}">
      <dgm:prSet/>
      <dgm:spPr/>
      <dgm:t>
        <a:bodyPr/>
        <a:lstStyle/>
        <a:p>
          <a:endParaRPr lang="en-US"/>
        </a:p>
      </dgm:t>
    </dgm:pt>
    <dgm:pt modelId="{69A92081-B863-48FD-96D9-72FD9F673B09}" type="sibTrans" cxnId="{767C5DB9-DF9E-4D56-9A63-606C464E9E88}">
      <dgm:prSet/>
      <dgm:spPr/>
      <dgm:t>
        <a:bodyPr/>
        <a:lstStyle/>
        <a:p>
          <a:endParaRPr lang="en-US"/>
        </a:p>
      </dgm:t>
    </dgm:pt>
    <dgm:pt modelId="{DD718FB4-9B4B-4D20-AB80-B39D26D9A52E}">
      <dgm:prSet phldrT="[Text]"/>
      <dgm:spPr>
        <a:solidFill>
          <a:srgbClr val="FFFF00"/>
        </a:solidFill>
      </dgm:spPr>
      <dgm:t>
        <a:bodyPr/>
        <a:lstStyle/>
        <a:p>
          <a:r>
            <a:rPr lang="en-US" dirty="0">
              <a:solidFill>
                <a:schemeClr val="tx1"/>
              </a:solidFill>
            </a:rPr>
            <a:t>Government</a:t>
          </a:r>
        </a:p>
      </dgm:t>
    </dgm:pt>
    <dgm:pt modelId="{5688AAFC-8686-45C8-8695-7DC40EB8632C}" type="parTrans" cxnId="{6DF38CE1-BB0B-401D-AFB4-04336A83B766}">
      <dgm:prSet/>
      <dgm:spPr/>
      <dgm:t>
        <a:bodyPr/>
        <a:lstStyle/>
        <a:p>
          <a:endParaRPr lang="en-US"/>
        </a:p>
      </dgm:t>
    </dgm:pt>
    <dgm:pt modelId="{42DD4FF7-7D7B-4DCA-BC71-14384C4204D3}" type="sibTrans" cxnId="{6DF38CE1-BB0B-401D-AFB4-04336A83B766}">
      <dgm:prSet/>
      <dgm:spPr/>
      <dgm:t>
        <a:bodyPr/>
        <a:lstStyle/>
        <a:p>
          <a:endParaRPr lang="en-US"/>
        </a:p>
      </dgm:t>
    </dgm:pt>
    <dgm:pt modelId="{FA88D52C-9E9B-4305-B342-133C4E196D01}">
      <dgm:prSet/>
      <dgm:spPr>
        <a:solidFill>
          <a:srgbClr val="FFC000"/>
        </a:solidFill>
      </dgm:spPr>
      <dgm:t>
        <a:bodyPr/>
        <a:lstStyle/>
        <a:p>
          <a:r>
            <a:rPr lang="en-US" dirty="0">
              <a:solidFill>
                <a:schemeClr val="tx1"/>
              </a:solidFill>
            </a:rPr>
            <a:t>Community</a:t>
          </a:r>
        </a:p>
      </dgm:t>
    </dgm:pt>
    <dgm:pt modelId="{47707DC9-13FB-49BB-B917-65E792FEC795}" type="parTrans" cxnId="{305912AA-EC4B-4304-B7AA-67FFA70E2286}">
      <dgm:prSet/>
      <dgm:spPr/>
      <dgm:t>
        <a:bodyPr/>
        <a:lstStyle/>
        <a:p>
          <a:endParaRPr lang="en-US"/>
        </a:p>
      </dgm:t>
    </dgm:pt>
    <dgm:pt modelId="{7EDDB2FA-60DD-4025-B996-119768582A68}" type="sibTrans" cxnId="{305912AA-EC4B-4304-B7AA-67FFA70E2286}">
      <dgm:prSet/>
      <dgm:spPr/>
      <dgm:t>
        <a:bodyPr/>
        <a:lstStyle/>
        <a:p>
          <a:endParaRPr lang="en-US"/>
        </a:p>
      </dgm:t>
    </dgm:pt>
    <dgm:pt modelId="{40FCDB5E-F188-47B4-843A-7A3CD91B8FD0}">
      <dgm:prSet/>
      <dgm:spPr/>
      <dgm:t>
        <a:bodyPr/>
        <a:lstStyle/>
        <a:p>
          <a:r>
            <a:rPr lang="en-US" dirty="0"/>
            <a:t>Land / Territory</a:t>
          </a:r>
        </a:p>
      </dgm:t>
    </dgm:pt>
    <dgm:pt modelId="{47E0A280-E4AA-44D6-834B-272375A682D3}" type="parTrans" cxnId="{36840F86-1486-4C7B-B13E-DCB90CF99DF1}">
      <dgm:prSet/>
      <dgm:spPr/>
      <dgm:t>
        <a:bodyPr/>
        <a:lstStyle/>
        <a:p>
          <a:endParaRPr lang="en-US"/>
        </a:p>
      </dgm:t>
    </dgm:pt>
    <dgm:pt modelId="{B842DE54-CE24-4D00-AB0C-FFDEBC13523F}" type="sibTrans" cxnId="{36840F86-1486-4C7B-B13E-DCB90CF99DF1}">
      <dgm:prSet/>
      <dgm:spPr/>
      <dgm:t>
        <a:bodyPr/>
        <a:lstStyle/>
        <a:p>
          <a:endParaRPr lang="en-US"/>
        </a:p>
      </dgm:t>
    </dgm:pt>
    <dgm:pt modelId="{353BAC87-45E2-407A-B9B1-7AF016025E72}" type="pres">
      <dgm:prSet presAssocID="{D29515D9-D378-468A-A62A-C1FD9B6F4D4B}" presName="cycle" presStyleCnt="0">
        <dgm:presLayoutVars>
          <dgm:chMax val="1"/>
          <dgm:dir/>
          <dgm:animLvl val="ctr"/>
          <dgm:resizeHandles val="exact"/>
        </dgm:presLayoutVars>
      </dgm:prSet>
      <dgm:spPr/>
    </dgm:pt>
    <dgm:pt modelId="{467E2516-F473-4534-818D-E407EF090834}" type="pres">
      <dgm:prSet presAssocID="{98005146-B1B3-42CA-B512-317882CEAE56}" presName="centerShape" presStyleLbl="node0" presStyleIdx="0" presStyleCnt="1"/>
      <dgm:spPr/>
    </dgm:pt>
    <dgm:pt modelId="{B02CB30C-E1DE-4AD0-B31C-A4F11633E9CC}" type="pres">
      <dgm:prSet presAssocID="{989316A8-B05D-4064-B3B4-5ED98D6C5769}" presName="parTrans" presStyleLbl="bgSibTrans2D1" presStyleIdx="0" presStyleCnt="4"/>
      <dgm:spPr/>
    </dgm:pt>
    <dgm:pt modelId="{7035E62B-C515-4F8E-B473-DA878BF828A6}" type="pres">
      <dgm:prSet presAssocID="{CCEEFC22-00D4-4AD2-9C16-1C7825DFB720}" presName="node" presStyleLbl="node1" presStyleIdx="0" presStyleCnt="4">
        <dgm:presLayoutVars>
          <dgm:bulletEnabled val="1"/>
        </dgm:presLayoutVars>
      </dgm:prSet>
      <dgm:spPr/>
    </dgm:pt>
    <dgm:pt modelId="{736DFD01-07A7-4E92-B2EE-007A95A7FF09}" type="pres">
      <dgm:prSet presAssocID="{47707DC9-13FB-49BB-B917-65E792FEC795}" presName="parTrans" presStyleLbl="bgSibTrans2D1" presStyleIdx="1" presStyleCnt="4"/>
      <dgm:spPr/>
    </dgm:pt>
    <dgm:pt modelId="{61113773-8E62-45AA-ADE2-9018AFA9B628}" type="pres">
      <dgm:prSet presAssocID="{FA88D52C-9E9B-4305-B342-133C4E196D01}" presName="node" presStyleLbl="node1" presStyleIdx="1" presStyleCnt="4">
        <dgm:presLayoutVars>
          <dgm:bulletEnabled val="1"/>
        </dgm:presLayoutVars>
      </dgm:prSet>
      <dgm:spPr/>
    </dgm:pt>
    <dgm:pt modelId="{04D69BFF-FBD8-4C53-8436-ED70C5ED9EA2}" type="pres">
      <dgm:prSet presAssocID="{47E0A280-E4AA-44D6-834B-272375A682D3}" presName="parTrans" presStyleLbl="bgSibTrans2D1" presStyleIdx="2" presStyleCnt="4"/>
      <dgm:spPr/>
    </dgm:pt>
    <dgm:pt modelId="{06918A4C-113E-4AE8-A5C3-660275078FC4}" type="pres">
      <dgm:prSet presAssocID="{40FCDB5E-F188-47B4-843A-7A3CD91B8FD0}" presName="node" presStyleLbl="node1" presStyleIdx="2" presStyleCnt="4">
        <dgm:presLayoutVars>
          <dgm:bulletEnabled val="1"/>
        </dgm:presLayoutVars>
      </dgm:prSet>
      <dgm:spPr/>
    </dgm:pt>
    <dgm:pt modelId="{DABC0DDF-1EC7-464C-BEE0-42415BBEFEDF}" type="pres">
      <dgm:prSet presAssocID="{5688AAFC-8686-45C8-8695-7DC40EB8632C}" presName="parTrans" presStyleLbl="bgSibTrans2D1" presStyleIdx="3" presStyleCnt="4"/>
      <dgm:spPr/>
    </dgm:pt>
    <dgm:pt modelId="{FEA72808-58FF-4449-8EEE-EC49C3BD970D}" type="pres">
      <dgm:prSet presAssocID="{DD718FB4-9B4B-4D20-AB80-B39D26D9A52E}" presName="node" presStyleLbl="node1" presStyleIdx="3" presStyleCnt="4">
        <dgm:presLayoutVars>
          <dgm:bulletEnabled val="1"/>
        </dgm:presLayoutVars>
      </dgm:prSet>
      <dgm:spPr/>
    </dgm:pt>
  </dgm:ptLst>
  <dgm:cxnLst>
    <dgm:cxn modelId="{CBE35419-370C-4C5B-975D-85C5FE873DB1}" type="presOf" srcId="{40FCDB5E-F188-47B4-843A-7A3CD91B8FD0}" destId="{06918A4C-113E-4AE8-A5C3-660275078FC4}" srcOrd="0" destOrd="0" presId="urn:microsoft.com/office/officeart/2005/8/layout/radial4"/>
    <dgm:cxn modelId="{9797F81F-7304-43C6-819F-FFAB88BFC259}" srcId="{D29515D9-D378-468A-A62A-C1FD9B6F4D4B}" destId="{98005146-B1B3-42CA-B512-317882CEAE56}" srcOrd="0" destOrd="0" parTransId="{C3DCE373-F3A7-4631-A898-B4C51276A1D8}" sibTransId="{7A554FE4-7E17-47DD-9E06-862512871500}"/>
    <dgm:cxn modelId="{B9B0CA21-A2AF-40AD-B1C5-D67D7ED30BB7}" type="presOf" srcId="{DD718FB4-9B4B-4D20-AB80-B39D26D9A52E}" destId="{FEA72808-58FF-4449-8EEE-EC49C3BD970D}" srcOrd="0" destOrd="0" presId="urn:microsoft.com/office/officeart/2005/8/layout/radial4"/>
    <dgm:cxn modelId="{1532F938-2399-4678-941B-20763044F5EB}" type="presOf" srcId="{5688AAFC-8686-45C8-8695-7DC40EB8632C}" destId="{DABC0DDF-1EC7-464C-BEE0-42415BBEFEDF}" srcOrd="0" destOrd="0" presId="urn:microsoft.com/office/officeart/2005/8/layout/radial4"/>
    <dgm:cxn modelId="{7D156269-2EC5-4A14-859A-344969F78CD9}" type="presOf" srcId="{CCEEFC22-00D4-4AD2-9C16-1C7825DFB720}" destId="{7035E62B-C515-4F8E-B473-DA878BF828A6}" srcOrd="0" destOrd="0" presId="urn:microsoft.com/office/officeart/2005/8/layout/radial4"/>
    <dgm:cxn modelId="{808B7E73-590E-49BE-8CA5-978E8E5F8030}" type="presOf" srcId="{47E0A280-E4AA-44D6-834B-272375A682D3}" destId="{04D69BFF-FBD8-4C53-8436-ED70C5ED9EA2}" srcOrd="0" destOrd="0" presId="urn:microsoft.com/office/officeart/2005/8/layout/radial4"/>
    <dgm:cxn modelId="{36840F86-1486-4C7B-B13E-DCB90CF99DF1}" srcId="{98005146-B1B3-42CA-B512-317882CEAE56}" destId="{40FCDB5E-F188-47B4-843A-7A3CD91B8FD0}" srcOrd="2" destOrd="0" parTransId="{47E0A280-E4AA-44D6-834B-272375A682D3}" sibTransId="{B842DE54-CE24-4D00-AB0C-FFDEBC13523F}"/>
    <dgm:cxn modelId="{17F7608B-F6C3-4442-8580-C5F0CBE0871E}" type="presOf" srcId="{47707DC9-13FB-49BB-B917-65E792FEC795}" destId="{736DFD01-07A7-4E92-B2EE-007A95A7FF09}" srcOrd="0" destOrd="0" presId="urn:microsoft.com/office/officeart/2005/8/layout/radial4"/>
    <dgm:cxn modelId="{305912AA-EC4B-4304-B7AA-67FFA70E2286}" srcId="{98005146-B1B3-42CA-B512-317882CEAE56}" destId="{FA88D52C-9E9B-4305-B342-133C4E196D01}" srcOrd="1" destOrd="0" parTransId="{47707DC9-13FB-49BB-B917-65E792FEC795}" sibTransId="{7EDDB2FA-60DD-4025-B996-119768582A68}"/>
    <dgm:cxn modelId="{963BF7AE-E9F2-4F58-B772-1A079EE00B93}" type="presOf" srcId="{FA88D52C-9E9B-4305-B342-133C4E196D01}" destId="{61113773-8E62-45AA-ADE2-9018AFA9B628}" srcOrd="0" destOrd="0" presId="urn:microsoft.com/office/officeart/2005/8/layout/radial4"/>
    <dgm:cxn modelId="{767C5DB9-DF9E-4D56-9A63-606C464E9E88}" srcId="{98005146-B1B3-42CA-B512-317882CEAE56}" destId="{CCEEFC22-00D4-4AD2-9C16-1C7825DFB720}" srcOrd="0" destOrd="0" parTransId="{989316A8-B05D-4064-B3B4-5ED98D6C5769}" sibTransId="{69A92081-B863-48FD-96D9-72FD9F673B09}"/>
    <dgm:cxn modelId="{674618C0-FBBF-4C53-9DE8-FA2D0563E6F4}" type="presOf" srcId="{989316A8-B05D-4064-B3B4-5ED98D6C5769}" destId="{B02CB30C-E1DE-4AD0-B31C-A4F11633E9CC}" srcOrd="0" destOrd="0" presId="urn:microsoft.com/office/officeart/2005/8/layout/radial4"/>
    <dgm:cxn modelId="{8DD75AE0-9FE1-4FBD-9805-FEB177621617}" type="presOf" srcId="{D29515D9-D378-468A-A62A-C1FD9B6F4D4B}" destId="{353BAC87-45E2-407A-B9B1-7AF016025E72}" srcOrd="0" destOrd="0" presId="urn:microsoft.com/office/officeart/2005/8/layout/radial4"/>
    <dgm:cxn modelId="{6DF38CE1-BB0B-401D-AFB4-04336A83B766}" srcId="{98005146-B1B3-42CA-B512-317882CEAE56}" destId="{DD718FB4-9B4B-4D20-AB80-B39D26D9A52E}" srcOrd="3" destOrd="0" parTransId="{5688AAFC-8686-45C8-8695-7DC40EB8632C}" sibTransId="{42DD4FF7-7D7B-4DCA-BC71-14384C4204D3}"/>
    <dgm:cxn modelId="{B64A95E9-A2D2-4BD0-BBCA-67045A97DAD1}" type="presOf" srcId="{98005146-B1B3-42CA-B512-317882CEAE56}" destId="{467E2516-F473-4534-818D-E407EF090834}" srcOrd="0" destOrd="0" presId="urn:microsoft.com/office/officeart/2005/8/layout/radial4"/>
    <dgm:cxn modelId="{F8C3ED93-94D3-4CA5-9038-B0799B864055}" type="presParOf" srcId="{353BAC87-45E2-407A-B9B1-7AF016025E72}" destId="{467E2516-F473-4534-818D-E407EF090834}" srcOrd="0" destOrd="0" presId="urn:microsoft.com/office/officeart/2005/8/layout/radial4"/>
    <dgm:cxn modelId="{E69B9037-AAB8-4A3E-A287-1233F19B1AC5}" type="presParOf" srcId="{353BAC87-45E2-407A-B9B1-7AF016025E72}" destId="{B02CB30C-E1DE-4AD0-B31C-A4F11633E9CC}" srcOrd="1" destOrd="0" presId="urn:microsoft.com/office/officeart/2005/8/layout/radial4"/>
    <dgm:cxn modelId="{1513B29D-8A46-46AE-9D78-017D1325330B}" type="presParOf" srcId="{353BAC87-45E2-407A-B9B1-7AF016025E72}" destId="{7035E62B-C515-4F8E-B473-DA878BF828A6}" srcOrd="2" destOrd="0" presId="urn:microsoft.com/office/officeart/2005/8/layout/radial4"/>
    <dgm:cxn modelId="{07E82B42-C027-4399-A65D-E731E3574D34}" type="presParOf" srcId="{353BAC87-45E2-407A-B9B1-7AF016025E72}" destId="{736DFD01-07A7-4E92-B2EE-007A95A7FF09}" srcOrd="3" destOrd="0" presId="urn:microsoft.com/office/officeart/2005/8/layout/radial4"/>
    <dgm:cxn modelId="{ACEB4817-9187-4E32-B1D2-0310AFFBCFDE}" type="presParOf" srcId="{353BAC87-45E2-407A-B9B1-7AF016025E72}" destId="{61113773-8E62-45AA-ADE2-9018AFA9B628}" srcOrd="4" destOrd="0" presId="urn:microsoft.com/office/officeart/2005/8/layout/radial4"/>
    <dgm:cxn modelId="{9BBB361F-5154-421F-AE35-72346B79C2B2}" type="presParOf" srcId="{353BAC87-45E2-407A-B9B1-7AF016025E72}" destId="{04D69BFF-FBD8-4C53-8436-ED70C5ED9EA2}" srcOrd="5" destOrd="0" presId="urn:microsoft.com/office/officeart/2005/8/layout/radial4"/>
    <dgm:cxn modelId="{4EDEA06E-3BD6-41D6-B95F-AB9BAB05D889}" type="presParOf" srcId="{353BAC87-45E2-407A-B9B1-7AF016025E72}" destId="{06918A4C-113E-4AE8-A5C3-660275078FC4}" srcOrd="6" destOrd="0" presId="urn:microsoft.com/office/officeart/2005/8/layout/radial4"/>
    <dgm:cxn modelId="{44161DB7-927B-422C-9841-8AB9923739C9}" type="presParOf" srcId="{353BAC87-45E2-407A-B9B1-7AF016025E72}" destId="{DABC0DDF-1EC7-464C-BEE0-42415BBEFEDF}" srcOrd="7" destOrd="0" presId="urn:microsoft.com/office/officeart/2005/8/layout/radial4"/>
    <dgm:cxn modelId="{5305E218-471F-4B54-A61E-34A69F9DE431}" type="presParOf" srcId="{353BAC87-45E2-407A-B9B1-7AF016025E72}" destId="{FEA72808-58FF-4449-8EEE-EC49C3BD970D}" srcOrd="8"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29515D9-D378-468A-A62A-C1FD9B6F4D4B}"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US"/>
        </a:p>
      </dgm:t>
    </dgm:pt>
    <dgm:pt modelId="{98005146-B1B3-42CA-B512-317882CEAE56}">
      <dgm:prSet phldrT="[Text]"/>
      <dgm:spPr/>
      <dgm:t>
        <a:bodyPr/>
        <a:lstStyle/>
        <a:p>
          <a:r>
            <a:rPr lang="en-US" dirty="0"/>
            <a:t>Public Sector</a:t>
          </a:r>
        </a:p>
      </dgm:t>
    </dgm:pt>
    <dgm:pt modelId="{C3DCE373-F3A7-4631-A898-B4C51276A1D8}" type="parTrans" cxnId="{9797F81F-7304-43C6-819F-FFAB88BFC259}">
      <dgm:prSet/>
      <dgm:spPr/>
      <dgm:t>
        <a:bodyPr/>
        <a:lstStyle/>
        <a:p>
          <a:endParaRPr lang="en-US"/>
        </a:p>
      </dgm:t>
    </dgm:pt>
    <dgm:pt modelId="{7A554FE4-7E17-47DD-9E06-862512871500}" type="sibTrans" cxnId="{9797F81F-7304-43C6-819F-FFAB88BFC259}">
      <dgm:prSet/>
      <dgm:spPr/>
      <dgm:t>
        <a:bodyPr/>
        <a:lstStyle/>
        <a:p>
          <a:endParaRPr lang="en-US"/>
        </a:p>
      </dgm:t>
    </dgm:pt>
    <dgm:pt modelId="{CCEEFC22-00D4-4AD2-9C16-1C7825DFB720}">
      <dgm:prSet phldrT="[Text]"/>
      <dgm:spPr>
        <a:solidFill>
          <a:srgbClr val="7030A0"/>
        </a:solidFill>
      </dgm:spPr>
      <dgm:t>
        <a:bodyPr/>
        <a:lstStyle/>
        <a:p>
          <a:r>
            <a:rPr lang="en-US"/>
            <a:t>Public Services</a:t>
          </a:r>
        </a:p>
      </dgm:t>
    </dgm:pt>
    <dgm:pt modelId="{989316A8-B05D-4064-B3B4-5ED98D6C5769}" type="parTrans" cxnId="{767C5DB9-DF9E-4D56-9A63-606C464E9E88}">
      <dgm:prSet/>
      <dgm:spPr/>
      <dgm:t>
        <a:bodyPr/>
        <a:lstStyle/>
        <a:p>
          <a:endParaRPr lang="en-US"/>
        </a:p>
      </dgm:t>
    </dgm:pt>
    <dgm:pt modelId="{69A92081-B863-48FD-96D9-72FD9F673B09}" type="sibTrans" cxnId="{767C5DB9-DF9E-4D56-9A63-606C464E9E88}">
      <dgm:prSet/>
      <dgm:spPr/>
      <dgm:t>
        <a:bodyPr/>
        <a:lstStyle/>
        <a:p>
          <a:endParaRPr lang="en-US"/>
        </a:p>
      </dgm:t>
    </dgm:pt>
    <dgm:pt modelId="{DD718FB4-9B4B-4D20-AB80-B39D26D9A52E}">
      <dgm:prSet phldrT="[Text]"/>
      <dgm:spPr>
        <a:solidFill>
          <a:srgbClr val="FFFF00"/>
        </a:solidFill>
      </dgm:spPr>
      <dgm:t>
        <a:bodyPr/>
        <a:lstStyle/>
        <a:p>
          <a:r>
            <a:rPr lang="en-US" dirty="0">
              <a:solidFill>
                <a:schemeClr val="tx1"/>
              </a:solidFill>
            </a:rPr>
            <a:t>Government</a:t>
          </a:r>
        </a:p>
      </dgm:t>
    </dgm:pt>
    <dgm:pt modelId="{5688AAFC-8686-45C8-8695-7DC40EB8632C}" type="parTrans" cxnId="{6DF38CE1-BB0B-401D-AFB4-04336A83B766}">
      <dgm:prSet/>
      <dgm:spPr/>
      <dgm:t>
        <a:bodyPr/>
        <a:lstStyle/>
        <a:p>
          <a:endParaRPr lang="en-US"/>
        </a:p>
      </dgm:t>
    </dgm:pt>
    <dgm:pt modelId="{42DD4FF7-7D7B-4DCA-BC71-14384C4204D3}" type="sibTrans" cxnId="{6DF38CE1-BB0B-401D-AFB4-04336A83B766}">
      <dgm:prSet/>
      <dgm:spPr/>
      <dgm:t>
        <a:bodyPr/>
        <a:lstStyle/>
        <a:p>
          <a:endParaRPr lang="en-US"/>
        </a:p>
      </dgm:t>
    </dgm:pt>
    <dgm:pt modelId="{FA88D52C-9E9B-4305-B342-133C4E196D01}">
      <dgm:prSet/>
      <dgm:spPr>
        <a:solidFill>
          <a:srgbClr val="FFC000"/>
        </a:solidFill>
      </dgm:spPr>
      <dgm:t>
        <a:bodyPr/>
        <a:lstStyle/>
        <a:p>
          <a:r>
            <a:rPr lang="en-US" dirty="0">
              <a:solidFill>
                <a:schemeClr val="tx1"/>
              </a:solidFill>
            </a:rPr>
            <a:t>Community</a:t>
          </a:r>
        </a:p>
      </dgm:t>
    </dgm:pt>
    <dgm:pt modelId="{47707DC9-13FB-49BB-B917-65E792FEC795}" type="parTrans" cxnId="{305912AA-EC4B-4304-B7AA-67FFA70E2286}">
      <dgm:prSet/>
      <dgm:spPr/>
      <dgm:t>
        <a:bodyPr/>
        <a:lstStyle/>
        <a:p>
          <a:endParaRPr lang="en-US"/>
        </a:p>
      </dgm:t>
    </dgm:pt>
    <dgm:pt modelId="{7EDDB2FA-60DD-4025-B996-119768582A68}" type="sibTrans" cxnId="{305912AA-EC4B-4304-B7AA-67FFA70E2286}">
      <dgm:prSet/>
      <dgm:spPr/>
      <dgm:t>
        <a:bodyPr/>
        <a:lstStyle/>
        <a:p>
          <a:endParaRPr lang="en-US"/>
        </a:p>
      </dgm:t>
    </dgm:pt>
    <dgm:pt modelId="{40FCDB5E-F188-47B4-843A-7A3CD91B8FD0}">
      <dgm:prSet/>
      <dgm:spPr/>
      <dgm:t>
        <a:bodyPr/>
        <a:lstStyle/>
        <a:p>
          <a:r>
            <a:rPr lang="en-US" dirty="0"/>
            <a:t>Land / Territory</a:t>
          </a:r>
        </a:p>
      </dgm:t>
    </dgm:pt>
    <dgm:pt modelId="{47E0A280-E4AA-44D6-834B-272375A682D3}" type="parTrans" cxnId="{36840F86-1486-4C7B-B13E-DCB90CF99DF1}">
      <dgm:prSet/>
      <dgm:spPr/>
      <dgm:t>
        <a:bodyPr/>
        <a:lstStyle/>
        <a:p>
          <a:endParaRPr lang="en-US"/>
        </a:p>
      </dgm:t>
    </dgm:pt>
    <dgm:pt modelId="{B842DE54-CE24-4D00-AB0C-FFDEBC13523F}" type="sibTrans" cxnId="{36840F86-1486-4C7B-B13E-DCB90CF99DF1}">
      <dgm:prSet/>
      <dgm:spPr/>
      <dgm:t>
        <a:bodyPr/>
        <a:lstStyle/>
        <a:p>
          <a:endParaRPr lang="en-US"/>
        </a:p>
      </dgm:t>
    </dgm:pt>
    <dgm:pt modelId="{353BAC87-45E2-407A-B9B1-7AF016025E72}" type="pres">
      <dgm:prSet presAssocID="{D29515D9-D378-468A-A62A-C1FD9B6F4D4B}" presName="cycle" presStyleCnt="0">
        <dgm:presLayoutVars>
          <dgm:chMax val="1"/>
          <dgm:dir/>
          <dgm:animLvl val="ctr"/>
          <dgm:resizeHandles val="exact"/>
        </dgm:presLayoutVars>
      </dgm:prSet>
      <dgm:spPr/>
    </dgm:pt>
    <dgm:pt modelId="{467E2516-F473-4534-818D-E407EF090834}" type="pres">
      <dgm:prSet presAssocID="{98005146-B1B3-42CA-B512-317882CEAE56}" presName="centerShape" presStyleLbl="node0" presStyleIdx="0" presStyleCnt="1"/>
      <dgm:spPr/>
    </dgm:pt>
    <dgm:pt modelId="{B02CB30C-E1DE-4AD0-B31C-A4F11633E9CC}" type="pres">
      <dgm:prSet presAssocID="{989316A8-B05D-4064-B3B4-5ED98D6C5769}" presName="parTrans" presStyleLbl="bgSibTrans2D1" presStyleIdx="0" presStyleCnt="4"/>
      <dgm:spPr/>
    </dgm:pt>
    <dgm:pt modelId="{7035E62B-C515-4F8E-B473-DA878BF828A6}" type="pres">
      <dgm:prSet presAssocID="{CCEEFC22-00D4-4AD2-9C16-1C7825DFB720}" presName="node" presStyleLbl="node1" presStyleIdx="0" presStyleCnt="4">
        <dgm:presLayoutVars>
          <dgm:bulletEnabled val="1"/>
        </dgm:presLayoutVars>
      </dgm:prSet>
      <dgm:spPr/>
    </dgm:pt>
    <dgm:pt modelId="{736DFD01-07A7-4E92-B2EE-007A95A7FF09}" type="pres">
      <dgm:prSet presAssocID="{47707DC9-13FB-49BB-B917-65E792FEC795}" presName="parTrans" presStyleLbl="bgSibTrans2D1" presStyleIdx="1" presStyleCnt="4"/>
      <dgm:spPr/>
    </dgm:pt>
    <dgm:pt modelId="{61113773-8E62-45AA-ADE2-9018AFA9B628}" type="pres">
      <dgm:prSet presAssocID="{FA88D52C-9E9B-4305-B342-133C4E196D01}" presName="node" presStyleLbl="node1" presStyleIdx="1" presStyleCnt="4">
        <dgm:presLayoutVars>
          <dgm:bulletEnabled val="1"/>
        </dgm:presLayoutVars>
      </dgm:prSet>
      <dgm:spPr/>
    </dgm:pt>
    <dgm:pt modelId="{04D69BFF-FBD8-4C53-8436-ED70C5ED9EA2}" type="pres">
      <dgm:prSet presAssocID="{47E0A280-E4AA-44D6-834B-272375A682D3}" presName="parTrans" presStyleLbl="bgSibTrans2D1" presStyleIdx="2" presStyleCnt="4"/>
      <dgm:spPr/>
    </dgm:pt>
    <dgm:pt modelId="{06918A4C-113E-4AE8-A5C3-660275078FC4}" type="pres">
      <dgm:prSet presAssocID="{40FCDB5E-F188-47B4-843A-7A3CD91B8FD0}" presName="node" presStyleLbl="node1" presStyleIdx="2" presStyleCnt="4">
        <dgm:presLayoutVars>
          <dgm:bulletEnabled val="1"/>
        </dgm:presLayoutVars>
      </dgm:prSet>
      <dgm:spPr/>
    </dgm:pt>
    <dgm:pt modelId="{DABC0DDF-1EC7-464C-BEE0-42415BBEFEDF}" type="pres">
      <dgm:prSet presAssocID="{5688AAFC-8686-45C8-8695-7DC40EB8632C}" presName="parTrans" presStyleLbl="bgSibTrans2D1" presStyleIdx="3" presStyleCnt="4"/>
      <dgm:spPr/>
    </dgm:pt>
    <dgm:pt modelId="{FEA72808-58FF-4449-8EEE-EC49C3BD970D}" type="pres">
      <dgm:prSet presAssocID="{DD718FB4-9B4B-4D20-AB80-B39D26D9A52E}" presName="node" presStyleLbl="node1" presStyleIdx="3" presStyleCnt="4">
        <dgm:presLayoutVars>
          <dgm:bulletEnabled val="1"/>
        </dgm:presLayoutVars>
      </dgm:prSet>
      <dgm:spPr/>
    </dgm:pt>
  </dgm:ptLst>
  <dgm:cxnLst>
    <dgm:cxn modelId="{CBE35419-370C-4C5B-975D-85C5FE873DB1}" type="presOf" srcId="{40FCDB5E-F188-47B4-843A-7A3CD91B8FD0}" destId="{06918A4C-113E-4AE8-A5C3-660275078FC4}" srcOrd="0" destOrd="0" presId="urn:microsoft.com/office/officeart/2005/8/layout/radial4"/>
    <dgm:cxn modelId="{9797F81F-7304-43C6-819F-FFAB88BFC259}" srcId="{D29515D9-D378-468A-A62A-C1FD9B6F4D4B}" destId="{98005146-B1B3-42CA-B512-317882CEAE56}" srcOrd="0" destOrd="0" parTransId="{C3DCE373-F3A7-4631-A898-B4C51276A1D8}" sibTransId="{7A554FE4-7E17-47DD-9E06-862512871500}"/>
    <dgm:cxn modelId="{B9B0CA21-A2AF-40AD-B1C5-D67D7ED30BB7}" type="presOf" srcId="{DD718FB4-9B4B-4D20-AB80-B39D26D9A52E}" destId="{FEA72808-58FF-4449-8EEE-EC49C3BD970D}" srcOrd="0" destOrd="0" presId="urn:microsoft.com/office/officeart/2005/8/layout/radial4"/>
    <dgm:cxn modelId="{1532F938-2399-4678-941B-20763044F5EB}" type="presOf" srcId="{5688AAFC-8686-45C8-8695-7DC40EB8632C}" destId="{DABC0DDF-1EC7-464C-BEE0-42415BBEFEDF}" srcOrd="0" destOrd="0" presId="urn:microsoft.com/office/officeart/2005/8/layout/radial4"/>
    <dgm:cxn modelId="{7D156269-2EC5-4A14-859A-344969F78CD9}" type="presOf" srcId="{CCEEFC22-00D4-4AD2-9C16-1C7825DFB720}" destId="{7035E62B-C515-4F8E-B473-DA878BF828A6}" srcOrd="0" destOrd="0" presId="urn:microsoft.com/office/officeart/2005/8/layout/radial4"/>
    <dgm:cxn modelId="{808B7E73-590E-49BE-8CA5-978E8E5F8030}" type="presOf" srcId="{47E0A280-E4AA-44D6-834B-272375A682D3}" destId="{04D69BFF-FBD8-4C53-8436-ED70C5ED9EA2}" srcOrd="0" destOrd="0" presId="urn:microsoft.com/office/officeart/2005/8/layout/radial4"/>
    <dgm:cxn modelId="{36840F86-1486-4C7B-B13E-DCB90CF99DF1}" srcId="{98005146-B1B3-42CA-B512-317882CEAE56}" destId="{40FCDB5E-F188-47B4-843A-7A3CD91B8FD0}" srcOrd="2" destOrd="0" parTransId="{47E0A280-E4AA-44D6-834B-272375A682D3}" sibTransId="{B842DE54-CE24-4D00-AB0C-FFDEBC13523F}"/>
    <dgm:cxn modelId="{17F7608B-F6C3-4442-8580-C5F0CBE0871E}" type="presOf" srcId="{47707DC9-13FB-49BB-B917-65E792FEC795}" destId="{736DFD01-07A7-4E92-B2EE-007A95A7FF09}" srcOrd="0" destOrd="0" presId="urn:microsoft.com/office/officeart/2005/8/layout/radial4"/>
    <dgm:cxn modelId="{305912AA-EC4B-4304-B7AA-67FFA70E2286}" srcId="{98005146-B1B3-42CA-B512-317882CEAE56}" destId="{FA88D52C-9E9B-4305-B342-133C4E196D01}" srcOrd="1" destOrd="0" parTransId="{47707DC9-13FB-49BB-B917-65E792FEC795}" sibTransId="{7EDDB2FA-60DD-4025-B996-119768582A68}"/>
    <dgm:cxn modelId="{963BF7AE-E9F2-4F58-B772-1A079EE00B93}" type="presOf" srcId="{FA88D52C-9E9B-4305-B342-133C4E196D01}" destId="{61113773-8E62-45AA-ADE2-9018AFA9B628}" srcOrd="0" destOrd="0" presId="urn:microsoft.com/office/officeart/2005/8/layout/radial4"/>
    <dgm:cxn modelId="{767C5DB9-DF9E-4D56-9A63-606C464E9E88}" srcId="{98005146-B1B3-42CA-B512-317882CEAE56}" destId="{CCEEFC22-00D4-4AD2-9C16-1C7825DFB720}" srcOrd="0" destOrd="0" parTransId="{989316A8-B05D-4064-B3B4-5ED98D6C5769}" sibTransId="{69A92081-B863-48FD-96D9-72FD9F673B09}"/>
    <dgm:cxn modelId="{674618C0-FBBF-4C53-9DE8-FA2D0563E6F4}" type="presOf" srcId="{989316A8-B05D-4064-B3B4-5ED98D6C5769}" destId="{B02CB30C-E1DE-4AD0-B31C-A4F11633E9CC}" srcOrd="0" destOrd="0" presId="urn:microsoft.com/office/officeart/2005/8/layout/radial4"/>
    <dgm:cxn modelId="{8DD75AE0-9FE1-4FBD-9805-FEB177621617}" type="presOf" srcId="{D29515D9-D378-468A-A62A-C1FD9B6F4D4B}" destId="{353BAC87-45E2-407A-B9B1-7AF016025E72}" srcOrd="0" destOrd="0" presId="urn:microsoft.com/office/officeart/2005/8/layout/radial4"/>
    <dgm:cxn modelId="{6DF38CE1-BB0B-401D-AFB4-04336A83B766}" srcId="{98005146-B1B3-42CA-B512-317882CEAE56}" destId="{DD718FB4-9B4B-4D20-AB80-B39D26D9A52E}" srcOrd="3" destOrd="0" parTransId="{5688AAFC-8686-45C8-8695-7DC40EB8632C}" sibTransId="{42DD4FF7-7D7B-4DCA-BC71-14384C4204D3}"/>
    <dgm:cxn modelId="{B64A95E9-A2D2-4BD0-BBCA-67045A97DAD1}" type="presOf" srcId="{98005146-B1B3-42CA-B512-317882CEAE56}" destId="{467E2516-F473-4534-818D-E407EF090834}" srcOrd="0" destOrd="0" presId="urn:microsoft.com/office/officeart/2005/8/layout/radial4"/>
    <dgm:cxn modelId="{F8C3ED93-94D3-4CA5-9038-B0799B864055}" type="presParOf" srcId="{353BAC87-45E2-407A-B9B1-7AF016025E72}" destId="{467E2516-F473-4534-818D-E407EF090834}" srcOrd="0" destOrd="0" presId="urn:microsoft.com/office/officeart/2005/8/layout/radial4"/>
    <dgm:cxn modelId="{E69B9037-AAB8-4A3E-A287-1233F19B1AC5}" type="presParOf" srcId="{353BAC87-45E2-407A-B9B1-7AF016025E72}" destId="{B02CB30C-E1DE-4AD0-B31C-A4F11633E9CC}" srcOrd="1" destOrd="0" presId="urn:microsoft.com/office/officeart/2005/8/layout/radial4"/>
    <dgm:cxn modelId="{1513B29D-8A46-46AE-9D78-017D1325330B}" type="presParOf" srcId="{353BAC87-45E2-407A-B9B1-7AF016025E72}" destId="{7035E62B-C515-4F8E-B473-DA878BF828A6}" srcOrd="2" destOrd="0" presId="urn:microsoft.com/office/officeart/2005/8/layout/radial4"/>
    <dgm:cxn modelId="{07E82B42-C027-4399-A65D-E731E3574D34}" type="presParOf" srcId="{353BAC87-45E2-407A-B9B1-7AF016025E72}" destId="{736DFD01-07A7-4E92-B2EE-007A95A7FF09}" srcOrd="3" destOrd="0" presId="urn:microsoft.com/office/officeart/2005/8/layout/radial4"/>
    <dgm:cxn modelId="{ACEB4817-9187-4E32-B1D2-0310AFFBCFDE}" type="presParOf" srcId="{353BAC87-45E2-407A-B9B1-7AF016025E72}" destId="{61113773-8E62-45AA-ADE2-9018AFA9B628}" srcOrd="4" destOrd="0" presId="urn:microsoft.com/office/officeart/2005/8/layout/radial4"/>
    <dgm:cxn modelId="{9BBB361F-5154-421F-AE35-72346B79C2B2}" type="presParOf" srcId="{353BAC87-45E2-407A-B9B1-7AF016025E72}" destId="{04D69BFF-FBD8-4C53-8436-ED70C5ED9EA2}" srcOrd="5" destOrd="0" presId="urn:microsoft.com/office/officeart/2005/8/layout/radial4"/>
    <dgm:cxn modelId="{4EDEA06E-3BD6-41D6-B95F-AB9BAB05D889}" type="presParOf" srcId="{353BAC87-45E2-407A-B9B1-7AF016025E72}" destId="{06918A4C-113E-4AE8-A5C3-660275078FC4}" srcOrd="6" destOrd="0" presId="urn:microsoft.com/office/officeart/2005/8/layout/radial4"/>
    <dgm:cxn modelId="{44161DB7-927B-422C-9841-8AB9923739C9}" type="presParOf" srcId="{353BAC87-45E2-407A-B9B1-7AF016025E72}" destId="{DABC0DDF-1EC7-464C-BEE0-42415BBEFEDF}" srcOrd="7" destOrd="0" presId="urn:microsoft.com/office/officeart/2005/8/layout/radial4"/>
    <dgm:cxn modelId="{5305E218-471F-4B54-A61E-34A69F9DE431}" type="presParOf" srcId="{353BAC87-45E2-407A-B9B1-7AF016025E72}" destId="{FEA72808-58FF-4449-8EEE-EC49C3BD970D}" srcOrd="8"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CCA6BBE-2C38-4458-B874-1BBF36E45790}"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US"/>
        </a:p>
      </dgm:t>
    </dgm:pt>
    <dgm:pt modelId="{B488D126-8E8A-4847-B7C3-A0D7F3E60E43}">
      <dgm:prSet phldrT="[Text]"/>
      <dgm:spPr>
        <a:solidFill>
          <a:srgbClr val="7030A0"/>
        </a:solidFill>
      </dgm:spPr>
      <dgm:t>
        <a:bodyPr/>
        <a:lstStyle/>
        <a:p>
          <a:r>
            <a:rPr lang="en-US" dirty="0"/>
            <a:t>Public </a:t>
          </a:r>
          <a:r>
            <a:rPr lang="en-US" dirty="0">
              <a:solidFill>
                <a:schemeClr val="bg1"/>
              </a:solidFill>
            </a:rPr>
            <a:t>Services</a:t>
          </a:r>
        </a:p>
      </dgm:t>
    </dgm:pt>
    <dgm:pt modelId="{DBA93FF2-0345-42F8-B3AE-C92F911C4E82}" type="parTrans" cxnId="{945C52AD-9625-4FDA-8C35-9934D45ED69C}">
      <dgm:prSet/>
      <dgm:spPr/>
      <dgm:t>
        <a:bodyPr/>
        <a:lstStyle/>
        <a:p>
          <a:endParaRPr lang="en-US"/>
        </a:p>
      </dgm:t>
    </dgm:pt>
    <dgm:pt modelId="{6B2061CF-D932-4559-908C-FEFE67A7E0D6}" type="sibTrans" cxnId="{945C52AD-9625-4FDA-8C35-9934D45ED69C}">
      <dgm:prSet/>
      <dgm:spPr/>
      <dgm:t>
        <a:bodyPr/>
        <a:lstStyle/>
        <a:p>
          <a:endParaRPr lang="en-US"/>
        </a:p>
      </dgm:t>
    </dgm:pt>
    <dgm:pt modelId="{E6A50103-C226-414B-95DB-429A56D05479}">
      <dgm:prSet phldrT="[Text]"/>
      <dgm:spPr>
        <a:solidFill>
          <a:srgbClr val="7030A0"/>
        </a:solidFill>
      </dgm:spPr>
      <dgm:t>
        <a:bodyPr/>
        <a:lstStyle/>
        <a:p>
          <a:r>
            <a:rPr lang="en-US" dirty="0"/>
            <a:t>Goods</a:t>
          </a:r>
        </a:p>
      </dgm:t>
    </dgm:pt>
    <dgm:pt modelId="{459FC09B-EE69-4175-B4DE-4C81171B28BA}" type="parTrans" cxnId="{9EEB4A5C-1215-4AB5-8633-4147EB6C67BD}">
      <dgm:prSet/>
      <dgm:spPr/>
      <dgm:t>
        <a:bodyPr/>
        <a:lstStyle/>
        <a:p>
          <a:endParaRPr lang="en-US"/>
        </a:p>
      </dgm:t>
    </dgm:pt>
    <dgm:pt modelId="{64FA7089-E471-49E8-B20B-68876D45BAD4}" type="sibTrans" cxnId="{9EEB4A5C-1215-4AB5-8633-4147EB6C67BD}">
      <dgm:prSet/>
      <dgm:spPr/>
      <dgm:t>
        <a:bodyPr/>
        <a:lstStyle/>
        <a:p>
          <a:endParaRPr lang="en-US"/>
        </a:p>
      </dgm:t>
    </dgm:pt>
    <dgm:pt modelId="{F877CF9C-CF38-4E4E-BAEE-CA69AD259E66}">
      <dgm:prSet phldrT="[Text]"/>
      <dgm:spPr>
        <a:solidFill>
          <a:srgbClr val="7030A0"/>
        </a:solidFill>
      </dgm:spPr>
      <dgm:t>
        <a:bodyPr/>
        <a:lstStyle/>
        <a:p>
          <a:r>
            <a:rPr lang="en-US" dirty="0"/>
            <a:t>Services</a:t>
          </a:r>
        </a:p>
      </dgm:t>
    </dgm:pt>
    <dgm:pt modelId="{3F18B2C3-0C48-4962-ADF0-EA7B01BB7FF1}" type="parTrans" cxnId="{FF9D0A4F-F11C-4068-9032-509853623F1C}">
      <dgm:prSet/>
      <dgm:spPr/>
      <dgm:t>
        <a:bodyPr/>
        <a:lstStyle/>
        <a:p>
          <a:endParaRPr lang="en-US"/>
        </a:p>
      </dgm:t>
    </dgm:pt>
    <dgm:pt modelId="{6E582016-397F-4326-B6A5-563FE85FFEA6}" type="sibTrans" cxnId="{FF9D0A4F-F11C-4068-9032-509853623F1C}">
      <dgm:prSet/>
      <dgm:spPr/>
      <dgm:t>
        <a:bodyPr/>
        <a:lstStyle/>
        <a:p>
          <a:endParaRPr lang="en-US"/>
        </a:p>
      </dgm:t>
    </dgm:pt>
    <dgm:pt modelId="{0F0D5B12-BB97-4701-8498-1A63AB3F88DF}" type="pres">
      <dgm:prSet presAssocID="{ECCA6BBE-2C38-4458-B874-1BBF36E45790}" presName="cycle" presStyleCnt="0">
        <dgm:presLayoutVars>
          <dgm:chMax val="1"/>
          <dgm:dir/>
          <dgm:animLvl val="ctr"/>
          <dgm:resizeHandles val="exact"/>
        </dgm:presLayoutVars>
      </dgm:prSet>
      <dgm:spPr/>
    </dgm:pt>
    <dgm:pt modelId="{218D7D3B-6ECC-4CBE-8056-4893A1EAB52B}" type="pres">
      <dgm:prSet presAssocID="{B488D126-8E8A-4847-B7C3-A0D7F3E60E43}" presName="centerShape" presStyleLbl="node0" presStyleIdx="0" presStyleCnt="1" custLinFactNeighborX="-3152" custLinFactNeighborY="-41992"/>
      <dgm:spPr/>
    </dgm:pt>
    <dgm:pt modelId="{288A66FC-DE7E-406A-81DA-0821AA7EF091}" type="pres">
      <dgm:prSet presAssocID="{459FC09B-EE69-4175-B4DE-4C81171B28BA}" presName="parTrans" presStyleLbl="bgSibTrans2D1" presStyleIdx="0" presStyleCnt="2"/>
      <dgm:spPr/>
    </dgm:pt>
    <dgm:pt modelId="{2D0E435D-791B-4512-BC09-54F5D152CD15}" type="pres">
      <dgm:prSet presAssocID="{E6A50103-C226-414B-95DB-429A56D05479}" presName="node" presStyleLbl="node1" presStyleIdx="0" presStyleCnt="2" custRadScaleRad="106300" custRadScaleInc="-63988">
        <dgm:presLayoutVars>
          <dgm:bulletEnabled val="1"/>
        </dgm:presLayoutVars>
      </dgm:prSet>
      <dgm:spPr/>
    </dgm:pt>
    <dgm:pt modelId="{9AF68090-B14E-418E-9098-8A4247657AD7}" type="pres">
      <dgm:prSet presAssocID="{3F18B2C3-0C48-4962-ADF0-EA7B01BB7FF1}" presName="parTrans" presStyleLbl="bgSibTrans2D1" presStyleIdx="1" presStyleCnt="2"/>
      <dgm:spPr/>
    </dgm:pt>
    <dgm:pt modelId="{A89C8C88-9FDD-4836-B0DE-42874116FFF3}" type="pres">
      <dgm:prSet presAssocID="{F877CF9C-CF38-4E4E-BAEE-CA69AD259E66}" presName="node" presStyleLbl="node1" presStyleIdx="1" presStyleCnt="2" custRadScaleRad="97721" custRadScaleInc="46826">
        <dgm:presLayoutVars>
          <dgm:bulletEnabled val="1"/>
        </dgm:presLayoutVars>
      </dgm:prSet>
      <dgm:spPr/>
    </dgm:pt>
  </dgm:ptLst>
  <dgm:cxnLst>
    <dgm:cxn modelId="{9EEB4A5C-1215-4AB5-8633-4147EB6C67BD}" srcId="{B488D126-8E8A-4847-B7C3-A0D7F3E60E43}" destId="{E6A50103-C226-414B-95DB-429A56D05479}" srcOrd="0" destOrd="0" parTransId="{459FC09B-EE69-4175-B4DE-4C81171B28BA}" sibTransId="{64FA7089-E471-49E8-B20B-68876D45BAD4}"/>
    <dgm:cxn modelId="{FF9D0A4F-F11C-4068-9032-509853623F1C}" srcId="{B488D126-8E8A-4847-B7C3-A0D7F3E60E43}" destId="{F877CF9C-CF38-4E4E-BAEE-CA69AD259E66}" srcOrd="1" destOrd="0" parTransId="{3F18B2C3-0C48-4962-ADF0-EA7B01BB7FF1}" sibTransId="{6E582016-397F-4326-B6A5-563FE85FFEA6}"/>
    <dgm:cxn modelId="{2D112C91-8907-4A9E-BBA4-4A00A42BD525}" type="presOf" srcId="{E6A50103-C226-414B-95DB-429A56D05479}" destId="{2D0E435D-791B-4512-BC09-54F5D152CD15}" srcOrd="0" destOrd="0" presId="urn:microsoft.com/office/officeart/2005/8/layout/radial4"/>
    <dgm:cxn modelId="{945C52AD-9625-4FDA-8C35-9934D45ED69C}" srcId="{ECCA6BBE-2C38-4458-B874-1BBF36E45790}" destId="{B488D126-8E8A-4847-B7C3-A0D7F3E60E43}" srcOrd="0" destOrd="0" parTransId="{DBA93FF2-0345-42F8-B3AE-C92F911C4E82}" sibTransId="{6B2061CF-D932-4559-908C-FEFE67A7E0D6}"/>
    <dgm:cxn modelId="{40555BB8-493E-4D79-A4C1-5485A69F8D4F}" type="presOf" srcId="{B488D126-8E8A-4847-B7C3-A0D7F3E60E43}" destId="{218D7D3B-6ECC-4CBE-8056-4893A1EAB52B}" srcOrd="0" destOrd="0" presId="urn:microsoft.com/office/officeart/2005/8/layout/radial4"/>
    <dgm:cxn modelId="{775264BF-9137-4F33-92A0-C88D16180CF4}" type="presOf" srcId="{ECCA6BBE-2C38-4458-B874-1BBF36E45790}" destId="{0F0D5B12-BB97-4701-8498-1A63AB3F88DF}" srcOrd="0" destOrd="0" presId="urn:microsoft.com/office/officeart/2005/8/layout/radial4"/>
    <dgm:cxn modelId="{BB9650C7-6A6C-4A7A-B153-3902FE5BA383}" type="presOf" srcId="{3F18B2C3-0C48-4962-ADF0-EA7B01BB7FF1}" destId="{9AF68090-B14E-418E-9098-8A4247657AD7}" srcOrd="0" destOrd="0" presId="urn:microsoft.com/office/officeart/2005/8/layout/radial4"/>
    <dgm:cxn modelId="{7AD544DC-913B-48D1-8372-0394C12FFE32}" type="presOf" srcId="{459FC09B-EE69-4175-B4DE-4C81171B28BA}" destId="{288A66FC-DE7E-406A-81DA-0821AA7EF091}" srcOrd="0" destOrd="0" presId="urn:microsoft.com/office/officeart/2005/8/layout/radial4"/>
    <dgm:cxn modelId="{1A0917E0-769D-4CEC-BD61-9A7E764DC203}" type="presOf" srcId="{F877CF9C-CF38-4E4E-BAEE-CA69AD259E66}" destId="{A89C8C88-9FDD-4836-B0DE-42874116FFF3}" srcOrd="0" destOrd="0" presId="urn:microsoft.com/office/officeart/2005/8/layout/radial4"/>
    <dgm:cxn modelId="{7FE8EBDD-FBB0-4EAF-8EB0-A18930369175}" type="presParOf" srcId="{0F0D5B12-BB97-4701-8498-1A63AB3F88DF}" destId="{218D7D3B-6ECC-4CBE-8056-4893A1EAB52B}" srcOrd="0" destOrd="0" presId="urn:microsoft.com/office/officeart/2005/8/layout/radial4"/>
    <dgm:cxn modelId="{F61D0FA3-03E6-4C19-9596-2D440B896C5A}" type="presParOf" srcId="{0F0D5B12-BB97-4701-8498-1A63AB3F88DF}" destId="{288A66FC-DE7E-406A-81DA-0821AA7EF091}" srcOrd="1" destOrd="0" presId="urn:microsoft.com/office/officeart/2005/8/layout/radial4"/>
    <dgm:cxn modelId="{B6249BF8-A6DE-483D-8B76-A6C07DA3CE38}" type="presParOf" srcId="{0F0D5B12-BB97-4701-8498-1A63AB3F88DF}" destId="{2D0E435D-791B-4512-BC09-54F5D152CD15}" srcOrd="2" destOrd="0" presId="urn:microsoft.com/office/officeart/2005/8/layout/radial4"/>
    <dgm:cxn modelId="{DFBC3C42-8972-46D2-8D14-52600049BCC2}" type="presParOf" srcId="{0F0D5B12-BB97-4701-8498-1A63AB3F88DF}" destId="{9AF68090-B14E-418E-9098-8A4247657AD7}" srcOrd="3" destOrd="0" presId="urn:microsoft.com/office/officeart/2005/8/layout/radial4"/>
    <dgm:cxn modelId="{C2A489FD-A0DD-4D16-BA50-610EFAE7A505}" type="presParOf" srcId="{0F0D5B12-BB97-4701-8498-1A63AB3F88DF}" destId="{A89C8C88-9FDD-4836-B0DE-42874116FFF3}" srcOrd="4" destOrd="0" presId="urn:microsoft.com/office/officeart/2005/8/layout/radial4"/>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7E2516-F473-4534-818D-E407EF090834}">
      <dsp:nvSpPr>
        <dsp:cNvPr id="0" name=""/>
        <dsp:cNvSpPr/>
      </dsp:nvSpPr>
      <dsp:spPr>
        <a:xfrm>
          <a:off x="2061846" y="1837556"/>
          <a:ext cx="1362706" cy="1362706"/>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US" sz="2800" kern="1200"/>
            <a:t>Public Sector</a:t>
          </a:r>
        </a:p>
      </dsp:txBody>
      <dsp:txXfrm>
        <a:off x="2261410" y="2037120"/>
        <a:ext cx="963578" cy="963578"/>
      </dsp:txXfrm>
    </dsp:sp>
    <dsp:sp modelId="{B02CB30C-E1DE-4AD0-B31C-A4F11633E9CC}">
      <dsp:nvSpPr>
        <dsp:cNvPr id="0" name=""/>
        <dsp:cNvSpPr/>
      </dsp:nvSpPr>
      <dsp:spPr>
        <a:xfrm rot="10800000">
          <a:off x="742255" y="2324724"/>
          <a:ext cx="1247014" cy="388371"/>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035E62B-C515-4F8E-B473-DA878BF828A6}">
      <dsp:nvSpPr>
        <dsp:cNvPr id="0" name=""/>
        <dsp:cNvSpPr/>
      </dsp:nvSpPr>
      <dsp:spPr>
        <a:xfrm>
          <a:off x="94970" y="2001081"/>
          <a:ext cx="1294570" cy="103565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28575" rIns="28575" bIns="28575" numCol="1" spcCol="1270" anchor="ctr" anchorCtr="0">
          <a:noAutofit/>
        </a:bodyPr>
        <a:lstStyle/>
        <a:p>
          <a:pPr marL="0" lvl="0" indent="0" algn="ctr" defTabSz="666750">
            <a:lnSpc>
              <a:spcPct val="90000"/>
            </a:lnSpc>
            <a:spcBef>
              <a:spcPct val="0"/>
            </a:spcBef>
            <a:spcAft>
              <a:spcPct val="35000"/>
            </a:spcAft>
            <a:buNone/>
          </a:pPr>
          <a:r>
            <a:rPr lang="en-US" sz="1500" kern="1200"/>
            <a:t>Public Services</a:t>
          </a:r>
        </a:p>
      </dsp:txBody>
      <dsp:txXfrm>
        <a:off x="125303" y="2031414"/>
        <a:ext cx="1233904" cy="974990"/>
      </dsp:txXfrm>
    </dsp:sp>
    <dsp:sp modelId="{736DFD01-07A7-4E92-B2EE-007A95A7FF09}">
      <dsp:nvSpPr>
        <dsp:cNvPr id="0" name=""/>
        <dsp:cNvSpPr/>
      </dsp:nvSpPr>
      <dsp:spPr>
        <a:xfrm rot="13500000">
          <a:off x="1145697" y="1350728"/>
          <a:ext cx="1247014" cy="388371"/>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1113773-8E62-45AA-ADE2-9018AFA9B628}">
      <dsp:nvSpPr>
        <dsp:cNvPr id="0" name=""/>
        <dsp:cNvSpPr/>
      </dsp:nvSpPr>
      <dsp:spPr>
        <a:xfrm>
          <a:off x="681033" y="586200"/>
          <a:ext cx="1294570" cy="103565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28575" rIns="28575" bIns="28575" numCol="1" spcCol="1270" anchor="ctr" anchorCtr="0">
          <a:noAutofit/>
        </a:bodyPr>
        <a:lstStyle/>
        <a:p>
          <a:pPr marL="0" lvl="0" indent="0" algn="ctr" defTabSz="666750">
            <a:lnSpc>
              <a:spcPct val="90000"/>
            </a:lnSpc>
            <a:spcBef>
              <a:spcPct val="0"/>
            </a:spcBef>
            <a:spcAft>
              <a:spcPct val="35000"/>
            </a:spcAft>
            <a:buNone/>
          </a:pPr>
          <a:r>
            <a:rPr lang="en-US" sz="1500" kern="1200"/>
            <a:t>Community</a:t>
          </a:r>
        </a:p>
      </dsp:txBody>
      <dsp:txXfrm>
        <a:off x="711366" y="616533"/>
        <a:ext cx="1233904" cy="974990"/>
      </dsp:txXfrm>
    </dsp:sp>
    <dsp:sp modelId="{04D69BFF-FBD8-4C53-8436-ED70C5ED9EA2}">
      <dsp:nvSpPr>
        <dsp:cNvPr id="0" name=""/>
        <dsp:cNvSpPr/>
      </dsp:nvSpPr>
      <dsp:spPr>
        <a:xfrm rot="16200000">
          <a:off x="2119692" y="947286"/>
          <a:ext cx="1247014" cy="388371"/>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6918A4C-113E-4AE8-A5C3-660275078FC4}">
      <dsp:nvSpPr>
        <dsp:cNvPr id="0" name=""/>
        <dsp:cNvSpPr/>
      </dsp:nvSpPr>
      <dsp:spPr>
        <a:xfrm>
          <a:off x="2095914" y="137"/>
          <a:ext cx="1294570" cy="103565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28575" rIns="28575" bIns="28575" numCol="1" spcCol="1270" anchor="ctr" anchorCtr="0">
          <a:noAutofit/>
        </a:bodyPr>
        <a:lstStyle/>
        <a:p>
          <a:pPr marL="0" lvl="0" indent="0" algn="ctr" defTabSz="666750">
            <a:lnSpc>
              <a:spcPct val="90000"/>
            </a:lnSpc>
            <a:spcBef>
              <a:spcPct val="0"/>
            </a:spcBef>
            <a:spcAft>
              <a:spcPct val="35000"/>
            </a:spcAft>
            <a:buNone/>
          </a:pPr>
          <a:r>
            <a:rPr lang="en-US" sz="1500" kern="1200"/>
            <a:t>Land / Territory</a:t>
          </a:r>
        </a:p>
      </dsp:txBody>
      <dsp:txXfrm>
        <a:off x="2126247" y="30470"/>
        <a:ext cx="1233904" cy="974990"/>
      </dsp:txXfrm>
    </dsp:sp>
    <dsp:sp modelId="{DABC0DDF-1EC7-464C-BEE0-42415BBEFEDF}">
      <dsp:nvSpPr>
        <dsp:cNvPr id="0" name=""/>
        <dsp:cNvSpPr/>
      </dsp:nvSpPr>
      <dsp:spPr>
        <a:xfrm rot="18900000">
          <a:off x="3093688" y="1350728"/>
          <a:ext cx="1247014" cy="388371"/>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EA72808-58FF-4449-8EEE-EC49C3BD970D}">
      <dsp:nvSpPr>
        <dsp:cNvPr id="0" name=""/>
        <dsp:cNvSpPr/>
      </dsp:nvSpPr>
      <dsp:spPr>
        <a:xfrm>
          <a:off x="3510796" y="586200"/>
          <a:ext cx="1294570" cy="103565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28575" rIns="28575" bIns="28575" numCol="1" spcCol="1270" anchor="ctr" anchorCtr="0">
          <a:noAutofit/>
        </a:bodyPr>
        <a:lstStyle/>
        <a:p>
          <a:pPr marL="0" lvl="0" indent="0" algn="ctr" defTabSz="666750">
            <a:lnSpc>
              <a:spcPct val="90000"/>
            </a:lnSpc>
            <a:spcBef>
              <a:spcPct val="0"/>
            </a:spcBef>
            <a:spcAft>
              <a:spcPct val="35000"/>
            </a:spcAft>
            <a:buNone/>
          </a:pPr>
          <a:r>
            <a:rPr lang="en-US" sz="1500" kern="1200"/>
            <a:t>Government</a:t>
          </a:r>
        </a:p>
      </dsp:txBody>
      <dsp:txXfrm>
        <a:off x="3541129" y="616533"/>
        <a:ext cx="1233904" cy="974990"/>
      </dsp:txXfrm>
    </dsp:sp>
    <dsp:sp modelId="{520792AA-D958-4275-9E80-5D81A6FFEAA0}">
      <dsp:nvSpPr>
        <dsp:cNvPr id="0" name=""/>
        <dsp:cNvSpPr/>
      </dsp:nvSpPr>
      <dsp:spPr>
        <a:xfrm>
          <a:off x="3497130" y="2324724"/>
          <a:ext cx="1247014" cy="388371"/>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9C93309-4477-4720-B92D-9C3AF080D78B}">
      <dsp:nvSpPr>
        <dsp:cNvPr id="0" name=""/>
        <dsp:cNvSpPr/>
      </dsp:nvSpPr>
      <dsp:spPr>
        <a:xfrm>
          <a:off x="4096859" y="2001081"/>
          <a:ext cx="1294570" cy="103565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28575" rIns="28575" bIns="28575" numCol="1" spcCol="1270" anchor="ctr" anchorCtr="0">
          <a:noAutofit/>
        </a:bodyPr>
        <a:lstStyle/>
        <a:p>
          <a:pPr marL="0" lvl="0" indent="0" algn="ctr" defTabSz="666750">
            <a:lnSpc>
              <a:spcPct val="90000"/>
            </a:lnSpc>
            <a:spcBef>
              <a:spcPct val="0"/>
            </a:spcBef>
            <a:spcAft>
              <a:spcPct val="35000"/>
            </a:spcAft>
            <a:buNone/>
          </a:pPr>
          <a:r>
            <a:rPr lang="en-US" sz="1500" kern="1200"/>
            <a:t>Public Adminstration</a:t>
          </a:r>
        </a:p>
      </dsp:txBody>
      <dsp:txXfrm>
        <a:off x="4127192" y="2031414"/>
        <a:ext cx="1233904" cy="97499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7E2516-F473-4534-818D-E407EF090834}">
      <dsp:nvSpPr>
        <dsp:cNvPr id="0" name=""/>
        <dsp:cNvSpPr/>
      </dsp:nvSpPr>
      <dsp:spPr>
        <a:xfrm>
          <a:off x="3879518" y="2549536"/>
          <a:ext cx="2435288" cy="2435288"/>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0" tIns="31750" rIns="31750" bIns="31750" numCol="1" spcCol="1270" anchor="ctr" anchorCtr="0">
          <a:noAutofit/>
        </a:bodyPr>
        <a:lstStyle/>
        <a:p>
          <a:pPr marL="0" lvl="0" indent="0" algn="ctr" defTabSz="2222500">
            <a:lnSpc>
              <a:spcPct val="90000"/>
            </a:lnSpc>
            <a:spcBef>
              <a:spcPct val="0"/>
            </a:spcBef>
            <a:spcAft>
              <a:spcPct val="35000"/>
            </a:spcAft>
            <a:buNone/>
          </a:pPr>
          <a:r>
            <a:rPr lang="en-US" sz="5000" kern="1200" dirty="0"/>
            <a:t>Public Sector</a:t>
          </a:r>
        </a:p>
      </dsp:txBody>
      <dsp:txXfrm>
        <a:off x="4236158" y="2906176"/>
        <a:ext cx="1722008" cy="1722008"/>
      </dsp:txXfrm>
    </dsp:sp>
    <dsp:sp modelId="{B02CB30C-E1DE-4AD0-B31C-A4F11633E9CC}">
      <dsp:nvSpPr>
        <dsp:cNvPr id="0" name=""/>
        <dsp:cNvSpPr/>
      </dsp:nvSpPr>
      <dsp:spPr>
        <a:xfrm rot="11700000">
          <a:off x="2038799" y="2843326"/>
          <a:ext cx="1811242" cy="694057"/>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035E62B-C515-4F8E-B473-DA878BF828A6}">
      <dsp:nvSpPr>
        <dsp:cNvPr id="0" name=""/>
        <dsp:cNvSpPr/>
      </dsp:nvSpPr>
      <dsp:spPr>
        <a:xfrm>
          <a:off x="912895" y="2030553"/>
          <a:ext cx="2313524" cy="1850819"/>
        </a:xfrm>
        <a:prstGeom prst="roundRect">
          <a:avLst>
            <a:gd name="adj" fmla="val 10000"/>
          </a:avLst>
        </a:prstGeom>
        <a:solidFill>
          <a:srgbClr val="7030A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1422400">
            <a:lnSpc>
              <a:spcPct val="90000"/>
            </a:lnSpc>
            <a:spcBef>
              <a:spcPct val="0"/>
            </a:spcBef>
            <a:spcAft>
              <a:spcPct val="35000"/>
            </a:spcAft>
            <a:buNone/>
          </a:pPr>
          <a:r>
            <a:rPr lang="en-US" sz="3200" kern="1200"/>
            <a:t>Public Services</a:t>
          </a:r>
        </a:p>
      </dsp:txBody>
      <dsp:txXfrm>
        <a:off x="967104" y="2084762"/>
        <a:ext cx="2205106" cy="1742401"/>
      </dsp:txXfrm>
    </dsp:sp>
    <dsp:sp modelId="{736DFD01-07A7-4E92-B2EE-007A95A7FF09}">
      <dsp:nvSpPr>
        <dsp:cNvPr id="0" name=""/>
        <dsp:cNvSpPr/>
      </dsp:nvSpPr>
      <dsp:spPr>
        <a:xfrm rot="14700000">
          <a:off x="3249659" y="1400279"/>
          <a:ext cx="1811242" cy="694057"/>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1113773-8E62-45AA-ADE2-9018AFA9B628}">
      <dsp:nvSpPr>
        <dsp:cNvPr id="0" name=""/>
        <dsp:cNvSpPr/>
      </dsp:nvSpPr>
      <dsp:spPr>
        <a:xfrm>
          <a:off x="2615786" y="1127"/>
          <a:ext cx="2313524" cy="1850819"/>
        </a:xfrm>
        <a:prstGeom prst="roundRect">
          <a:avLst>
            <a:gd name="adj" fmla="val 10000"/>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1422400">
            <a:lnSpc>
              <a:spcPct val="90000"/>
            </a:lnSpc>
            <a:spcBef>
              <a:spcPct val="0"/>
            </a:spcBef>
            <a:spcAft>
              <a:spcPct val="35000"/>
            </a:spcAft>
            <a:buNone/>
          </a:pPr>
          <a:r>
            <a:rPr lang="en-US" sz="3200" kern="1200" dirty="0">
              <a:solidFill>
                <a:schemeClr val="tx1"/>
              </a:solidFill>
            </a:rPr>
            <a:t>Community</a:t>
          </a:r>
        </a:p>
      </dsp:txBody>
      <dsp:txXfrm>
        <a:off x="2669995" y="55336"/>
        <a:ext cx="2205106" cy="1742401"/>
      </dsp:txXfrm>
    </dsp:sp>
    <dsp:sp modelId="{04D69BFF-FBD8-4C53-8436-ED70C5ED9EA2}">
      <dsp:nvSpPr>
        <dsp:cNvPr id="0" name=""/>
        <dsp:cNvSpPr/>
      </dsp:nvSpPr>
      <dsp:spPr>
        <a:xfrm rot="17700000">
          <a:off x="5133422" y="1400279"/>
          <a:ext cx="1811242" cy="694057"/>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6918A4C-113E-4AE8-A5C3-660275078FC4}">
      <dsp:nvSpPr>
        <dsp:cNvPr id="0" name=""/>
        <dsp:cNvSpPr/>
      </dsp:nvSpPr>
      <dsp:spPr>
        <a:xfrm>
          <a:off x="5265014" y="1127"/>
          <a:ext cx="2313524" cy="185081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1422400">
            <a:lnSpc>
              <a:spcPct val="90000"/>
            </a:lnSpc>
            <a:spcBef>
              <a:spcPct val="0"/>
            </a:spcBef>
            <a:spcAft>
              <a:spcPct val="35000"/>
            </a:spcAft>
            <a:buNone/>
          </a:pPr>
          <a:r>
            <a:rPr lang="en-US" sz="3200" kern="1200" dirty="0"/>
            <a:t>Land / Territory</a:t>
          </a:r>
        </a:p>
      </dsp:txBody>
      <dsp:txXfrm>
        <a:off x="5319223" y="55336"/>
        <a:ext cx="2205106" cy="1742401"/>
      </dsp:txXfrm>
    </dsp:sp>
    <dsp:sp modelId="{DABC0DDF-1EC7-464C-BEE0-42415BBEFEDF}">
      <dsp:nvSpPr>
        <dsp:cNvPr id="0" name=""/>
        <dsp:cNvSpPr/>
      </dsp:nvSpPr>
      <dsp:spPr>
        <a:xfrm rot="20700000">
          <a:off x="6344282" y="2843326"/>
          <a:ext cx="1811242" cy="694057"/>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EA72808-58FF-4449-8EEE-EC49C3BD970D}">
      <dsp:nvSpPr>
        <dsp:cNvPr id="0" name=""/>
        <dsp:cNvSpPr/>
      </dsp:nvSpPr>
      <dsp:spPr>
        <a:xfrm>
          <a:off x="6967904" y="2030553"/>
          <a:ext cx="2313524" cy="1850819"/>
        </a:xfrm>
        <a:prstGeom prst="roundRect">
          <a:avLst>
            <a:gd name="adj" fmla="val 10000"/>
          </a:avLst>
        </a:prstGeom>
        <a:solidFill>
          <a:srgbClr val="FFFF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1422400">
            <a:lnSpc>
              <a:spcPct val="90000"/>
            </a:lnSpc>
            <a:spcBef>
              <a:spcPct val="0"/>
            </a:spcBef>
            <a:spcAft>
              <a:spcPct val="35000"/>
            </a:spcAft>
            <a:buNone/>
          </a:pPr>
          <a:r>
            <a:rPr lang="en-US" sz="3200" kern="1200" dirty="0">
              <a:solidFill>
                <a:schemeClr val="tx1"/>
              </a:solidFill>
            </a:rPr>
            <a:t>Government</a:t>
          </a:r>
        </a:p>
      </dsp:txBody>
      <dsp:txXfrm>
        <a:off x="7022113" y="2084762"/>
        <a:ext cx="2205106" cy="174240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7E2516-F473-4534-818D-E407EF090834}">
      <dsp:nvSpPr>
        <dsp:cNvPr id="0" name=""/>
        <dsp:cNvSpPr/>
      </dsp:nvSpPr>
      <dsp:spPr>
        <a:xfrm>
          <a:off x="820437" y="619016"/>
          <a:ext cx="591578" cy="591578"/>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t>Public Sector</a:t>
          </a:r>
        </a:p>
      </dsp:txBody>
      <dsp:txXfrm>
        <a:off x="907072" y="705651"/>
        <a:ext cx="418308" cy="418308"/>
      </dsp:txXfrm>
    </dsp:sp>
    <dsp:sp modelId="{B02CB30C-E1DE-4AD0-B31C-A4F11633E9CC}">
      <dsp:nvSpPr>
        <dsp:cNvPr id="0" name=""/>
        <dsp:cNvSpPr/>
      </dsp:nvSpPr>
      <dsp:spPr>
        <a:xfrm rot="11700000">
          <a:off x="373733" y="690445"/>
          <a:ext cx="439560" cy="168599"/>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035E62B-C515-4F8E-B473-DA878BF828A6}">
      <dsp:nvSpPr>
        <dsp:cNvPr id="0" name=""/>
        <dsp:cNvSpPr/>
      </dsp:nvSpPr>
      <dsp:spPr>
        <a:xfrm>
          <a:off x="100222" y="493061"/>
          <a:ext cx="561999" cy="449599"/>
        </a:xfrm>
        <a:prstGeom prst="roundRect">
          <a:avLst>
            <a:gd name="adj" fmla="val 10000"/>
          </a:avLst>
        </a:prstGeom>
        <a:solidFill>
          <a:srgbClr val="7030A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311150">
            <a:lnSpc>
              <a:spcPct val="90000"/>
            </a:lnSpc>
            <a:spcBef>
              <a:spcPct val="0"/>
            </a:spcBef>
            <a:spcAft>
              <a:spcPct val="35000"/>
            </a:spcAft>
            <a:buNone/>
          </a:pPr>
          <a:r>
            <a:rPr lang="en-US" sz="700" kern="1200"/>
            <a:t>Public Services</a:t>
          </a:r>
        </a:p>
      </dsp:txBody>
      <dsp:txXfrm>
        <a:off x="113390" y="506229"/>
        <a:ext cx="535663" cy="423263"/>
      </dsp:txXfrm>
    </dsp:sp>
    <dsp:sp modelId="{736DFD01-07A7-4E92-B2EE-007A95A7FF09}">
      <dsp:nvSpPr>
        <dsp:cNvPr id="0" name=""/>
        <dsp:cNvSpPr/>
      </dsp:nvSpPr>
      <dsp:spPr>
        <a:xfrm rot="14700000">
          <a:off x="667745" y="340054"/>
          <a:ext cx="439560" cy="168599"/>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1113773-8E62-45AA-ADE2-9018AFA9B628}">
      <dsp:nvSpPr>
        <dsp:cNvPr id="0" name=""/>
        <dsp:cNvSpPr/>
      </dsp:nvSpPr>
      <dsp:spPr>
        <a:xfrm>
          <a:off x="513643" y="366"/>
          <a:ext cx="561999" cy="449599"/>
        </a:xfrm>
        <a:prstGeom prst="roundRect">
          <a:avLst>
            <a:gd name="adj" fmla="val 10000"/>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311150">
            <a:lnSpc>
              <a:spcPct val="90000"/>
            </a:lnSpc>
            <a:spcBef>
              <a:spcPct val="0"/>
            </a:spcBef>
            <a:spcAft>
              <a:spcPct val="35000"/>
            </a:spcAft>
            <a:buNone/>
          </a:pPr>
          <a:r>
            <a:rPr lang="en-US" sz="700" kern="1200" dirty="0">
              <a:solidFill>
                <a:schemeClr val="tx1"/>
              </a:solidFill>
            </a:rPr>
            <a:t>Community</a:t>
          </a:r>
        </a:p>
      </dsp:txBody>
      <dsp:txXfrm>
        <a:off x="526811" y="13534"/>
        <a:ext cx="535663" cy="423263"/>
      </dsp:txXfrm>
    </dsp:sp>
    <dsp:sp modelId="{04D69BFF-FBD8-4C53-8436-ED70C5ED9EA2}">
      <dsp:nvSpPr>
        <dsp:cNvPr id="0" name=""/>
        <dsp:cNvSpPr/>
      </dsp:nvSpPr>
      <dsp:spPr>
        <a:xfrm rot="17700000">
          <a:off x="1125147" y="340054"/>
          <a:ext cx="439560" cy="168599"/>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6918A4C-113E-4AE8-A5C3-660275078FC4}">
      <dsp:nvSpPr>
        <dsp:cNvPr id="0" name=""/>
        <dsp:cNvSpPr/>
      </dsp:nvSpPr>
      <dsp:spPr>
        <a:xfrm>
          <a:off x="1156811" y="366"/>
          <a:ext cx="561999" cy="44959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311150">
            <a:lnSpc>
              <a:spcPct val="90000"/>
            </a:lnSpc>
            <a:spcBef>
              <a:spcPct val="0"/>
            </a:spcBef>
            <a:spcAft>
              <a:spcPct val="35000"/>
            </a:spcAft>
            <a:buNone/>
          </a:pPr>
          <a:r>
            <a:rPr lang="en-US" sz="700" kern="1200" dirty="0"/>
            <a:t>Land / Territory</a:t>
          </a:r>
        </a:p>
      </dsp:txBody>
      <dsp:txXfrm>
        <a:off x="1169979" y="13534"/>
        <a:ext cx="535663" cy="423263"/>
      </dsp:txXfrm>
    </dsp:sp>
    <dsp:sp modelId="{DABC0DDF-1EC7-464C-BEE0-42415BBEFEDF}">
      <dsp:nvSpPr>
        <dsp:cNvPr id="0" name=""/>
        <dsp:cNvSpPr/>
      </dsp:nvSpPr>
      <dsp:spPr>
        <a:xfrm rot="20700000">
          <a:off x="1419159" y="690445"/>
          <a:ext cx="439560" cy="168599"/>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EA72808-58FF-4449-8EEE-EC49C3BD970D}">
      <dsp:nvSpPr>
        <dsp:cNvPr id="0" name=""/>
        <dsp:cNvSpPr/>
      </dsp:nvSpPr>
      <dsp:spPr>
        <a:xfrm>
          <a:off x="1570232" y="493061"/>
          <a:ext cx="561999" cy="449599"/>
        </a:xfrm>
        <a:prstGeom prst="roundRect">
          <a:avLst>
            <a:gd name="adj" fmla="val 10000"/>
          </a:avLst>
        </a:prstGeom>
        <a:solidFill>
          <a:srgbClr val="FFFF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311150">
            <a:lnSpc>
              <a:spcPct val="90000"/>
            </a:lnSpc>
            <a:spcBef>
              <a:spcPct val="0"/>
            </a:spcBef>
            <a:spcAft>
              <a:spcPct val="35000"/>
            </a:spcAft>
            <a:buNone/>
          </a:pPr>
          <a:r>
            <a:rPr lang="en-US" sz="700" kern="1200" dirty="0">
              <a:solidFill>
                <a:schemeClr val="tx1"/>
              </a:solidFill>
            </a:rPr>
            <a:t>Government</a:t>
          </a:r>
        </a:p>
      </dsp:txBody>
      <dsp:txXfrm>
        <a:off x="1583400" y="506229"/>
        <a:ext cx="535663" cy="42326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8D7D3B-6ECC-4CBE-8056-4893A1EAB52B}">
      <dsp:nvSpPr>
        <dsp:cNvPr id="0" name=""/>
        <dsp:cNvSpPr/>
      </dsp:nvSpPr>
      <dsp:spPr>
        <a:xfrm>
          <a:off x="1925310" y="0"/>
          <a:ext cx="786941" cy="786941"/>
        </a:xfrm>
        <a:prstGeom prst="ellipse">
          <a:avLst/>
        </a:prstGeom>
        <a:solidFill>
          <a:srgbClr val="7030A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t>Public </a:t>
          </a:r>
          <a:r>
            <a:rPr lang="en-US" sz="1200" kern="1200" dirty="0">
              <a:solidFill>
                <a:schemeClr val="bg1"/>
              </a:solidFill>
            </a:rPr>
            <a:t>Services</a:t>
          </a:r>
        </a:p>
      </dsp:txBody>
      <dsp:txXfrm>
        <a:off x="2040555" y="115245"/>
        <a:ext cx="556451" cy="556451"/>
      </dsp:txXfrm>
    </dsp:sp>
    <dsp:sp modelId="{288A66FC-DE7E-406A-81DA-0821AA7EF091}">
      <dsp:nvSpPr>
        <dsp:cNvPr id="0" name=""/>
        <dsp:cNvSpPr/>
      </dsp:nvSpPr>
      <dsp:spPr>
        <a:xfrm rot="8880556">
          <a:off x="1319252" y="692057"/>
          <a:ext cx="683986" cy="224278"/>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D0E435D-791B-4512-BC09-54F5D152CD15}">
      <dsp:nvSpPr>
        <dsp:cNvPr id="0" name=""/>
        <dsp:cNvSpPr/>
      </dsp:nvSpPr>
      <dsp:spPr>
        <a:xfrm>
          <a:off x="997392" y="686340"/>
          <a:ext cx="747594" cy="598075"/>
        </a:xfrm>
        <a:prstGeom prst="roundRect">
          <a:avLst>
            <a:gd name="adj" fmla="val 10000"/>
          </a:avLst>
        </a:prstGeom>
        <a:solidFill>
          <a:srgbClr val="7030A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28575" rIns="28575" bIns="28575" numCol="1" spcCol="1270" anchor="ctr" anchorCtr="0">
          <a:noAutofit/>
        </a:bodyPr>
        <a:lstStyle/>
        <a:p>
          <a:pPr marL="0" lvl="0" indent="0" algn="ctr" defTabSz="666750">
            <a:lnSpc>
              <a:spcPct val="90000"/>
            </a:lnSpc>
            <a:spcBef>
              <a:spcPct val="0"/>
            </a:spcBef>
            <a:spcAft>
              <a:spcPct val="35000"/>
            </a:spcAft>
            <a:buNone/>
          </a:pPr>
          <a:r>
            <a:rPr lang="en-US" sz="1500" kern="1200" dirty="0"/>
            <a:t>Goods</a:t>
          </a:r>
        </a:p>
      </dsp:txBody>
      <dsp:txXfrm>
        <a:off x="1014909" y="703857"/>
        <a:ext cx="712560" cy="563041"/>
      </dsp:txXfrm>
    </dsp:sp>
    <dsp:sp modelId="{9AF68090-B14E-418E-9098-8A4247657AD7}">
      <dsp:nvSpPr>
        <dsp:cNvPr id="0" name=""/>
        <dsp:cNvSpPr/>
      </dsp:nvSpPr>
      <dsp:spPr>
        <a:xfrm rot="1743217">
          <a:off x="2653348" y="683848"/>
          <a:ext cx="779983" cy="224278"/>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89C8C88-9FDD-4836-B0DE-42874116FFF3}">
      <dsp:nvSpPr>
        <dsp:cNvPr id="0" name=""/>
        <dsp:cNvSpPr/>
      </dsp:nvSpPr>
      <dsp:spPr>
        <a:xfrm>
          <a:off x="3010460" y="686340"/>
          <a:ext cx="747594" cy="598075"/>
        </a:xfrm>
        <a:prstGeom prst="roundRect">
          <a:avLst>
            <a:gd name="adj" fmla="val 10000"/>
          </a:avLst>
        </a:prstGeom>
        <a:solidFill>
          <a:srgbClr val="7030A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28575" rIns="28575" bIns="28575" numCol="1" spcCol="1270" anchor="ctr" anchorCtr="0">
          <a:noAutofit/>
        </a:bodyPr>
        <a:lstStyle/>
        <a:p>
          <a:pPr marL="0" lvl="0" indent="0" algn="ctr" defTabSz="666750">
            <a:lnSpc>
              <a:spcPct val="90000"/>
            </a:lnSpc>
            <a:spcBef>
              <a:spcPct val="0"/>
            </a:spcBef>
            <a:spcAft>
              <a:spcPct val="35000"/>
            </a:spcAft>
            <a:buNone/>
          </a:pPr>
          <a:r>
            <a:rPr lang="en-US" sz="1500" kern="1200" dirty="0"/>
            <a:t>Services</a:t>
          </a:r>
        </a:p>
      </dsp:txBody>
      <dsp:txXfrm>
        <a:off x="3027977" y="703857"/>
        <a:ext cx="712560" cy="563041"/>
      </dsp:txXfrm>
    </dsp:sp>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8EDB851-DF43-49C3-92FE-478FA792134D}" type="datetimeFigureOut">
              <a:rPr lang="en-US" smtClean="0"/>
              <a:t>1/29/2020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5E9569E-FEEE-46D6-953F-CCEEB4050A04}" type="slidenum">
              <a:rPr lang="en-US" smtClean="0"/>
              <a:t>‹#›</a:t>
            </a:fld>
            <a:endParaRPr lang="en-US"/>
          </a:p>
        </p:txBody>
      </p:sp>
    </p:spTree>
    <p:extLst>
      <p:ext uri="{BB962C8B-B14F-4D97-AF65-F5344CB8AC3E}">
        <p14:creationId xmlns:p14="http://schemas.microsoft.com/office/powerpoint/2010/main" val="37325892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5E9569E-FEEE-46D6-953F-CCEEB4050A04}" type="slidenum">
              <a:rPr lang="en-US" smtClean="0"/>
              <a:t>2</a:t>
            </a:fld>
            <a:endParaRPr lang="en-US"/>
          </a:p>
        </p:txBody>
      </p:sp>
    </p:spTree>
    <p:extLst>
      <p:ext uri="{BB962C8B-B14F-4D97-AF65-F5344CB8AC3E}">
        <p14:creationId xmlns:p14="http://schemas.microsoft.com/office/powerpoint/2010/main" val="16384744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E59354-630B-45B3-931E-8DE5FAAFB95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D44B560-8B55-415A-8545-D940454D90D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6B26483-7B0D-4247-A1A6-75E47BB95CA6}"/>
              </a:ext>
            </a:extLst>
          </p:cNvPr>
          <p:cNvSpPr>
            <a:spLocks noGrp="1"/>
          </p:cNvSpPr>
          <p:nvPr>
            <p:ph type="dt" sz="half" idx="10"/>
          </p:nvPr>
        </p:nvSpPr>
        <p:spPr/>
        <p:txBody>
          <a:bodyPr/>
          <a:lstStyle/>
          <a:p>
            <a:fld id="{05368163-5130-46CD-BBF1-0BBF8A86F266}" type="datetimeFigureOut">
              <a:rPr lang="en-US" smtClean="0"/>
              <a:t>1/29/2020</a:t>
            </a:fld>
            <a:endParaRPr lang="en-US"/>
          </a:p>
        </p:txBody>
      </p:sp>
      <p:sp>
        <p:nvSpPr>
          <p:cNvPr id="5" name="Footer Placeholder 4">
            <a:extLst>
              <a:ext uri="{FF2B5EF4-FFF2-40B4-BE49-F238E27FC236}">
                <a16:creationId xmlns:a16="http://schemas.microsoft.com/office/drawing/2014/main" id="{188AF693-55EB-4F4E-8E1F-EABBAE1B98C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4491341-22E8-4FA1-838E-0833DC6D5BCB}"/>
              </a:ext>
            </a:extLst>
          </p:cNvPr>
          <p:cNvSpPr>
            <a:spLocks noGrp="1"/>
          </p:cNvSpPr>
          <p:nvPr>
            <p:ph type="sldNum" sz="quarter" idx="12"/>
          </p:nvPr>
        </p:nvSpPr>
        <p:spPr/>
        <p:txBody>
          <a:bodyPr/>
          <a:lstStyle/>
          <a:p>
            <a:fld id="{FA2EC1AE-94E8-446B-BFB9-2E8DFA21DA88}" type="slidenum">
              <a:rPr lang="en-US" smtClean="0"/>
              <a:t>‹#›</a:t>
            </a:fld>
            <a:endParaRPr lang="en-US"/>
          </a:p>
        </p:txBody>
      </p:sp>
    </p:spTree>
    <p:extLst>
      <p:ext uri="{BB962C8B-B14F-4D97-AF65-F5344CB8AC3E}">
        <p14:creationId xmlns:p14="http://schemas.microsoft.com/office/powerpoint/2010/main" val="15319364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98D6F7-613F-4F2D-8D0F-A4A31CFBBCE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1DCFC0B-53FA-45C3-BD9D-15A3AFD77E5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25E475C-F0A2-4B71-B82A-ABA5CE3206CB}"/>
              </a:ext>
            </a:extLst>
          </p:cNvPr>
          <p:cNvSpPr>
            <a:spLocks noGrp="1"/>
          </p:cNvSpPr>
          <p:nvPr>
            <p:ph type="dt" sz="half" idx="10"/>
          </p:nvPr>
        </p:nvSpPr>
        <p:spPr/>
        <p:txBody>
          <a:bodyPr/>
          <a:lstStyle/>
          <a:p>
            <a:fld id="{05368163-5130-46CD-BBF1-0BBF8A86F266}" type="datetimeFigureOut">
              <a:rPr lang="en-US" smtClean="0"/>
              <a:t>1/29/2020</a:t>
            </a:fld>
            <a:endParaRPr lang="en-US"/>
          </a:p>
        </p:txBody>
      </p:sp>
      <p:sp>
        <p:nvSpPr>
          <p:cNvPr id="5" name="Footer Placeholder 4">
            <a:extLst>
              <a:ext uri="{FF2B5EF4-FFF2-40B4-BE49-F238E27FC236}">
                <a16:creationId xmlns:a16="http://schemas.microsoft.com/office/drawing/2014/main" id="{070AE411-BBD7-4347-867E-E9CBE0420C5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BC07969-0AB9-4C82-9319-07A076A2FB54}"/>
              </a:ext>
            </a:extLst>
          </p:cNvPr>
          <p:cNvSpPr>
            <a:spLocks noGrp="1"/>
          </p:cNvSpPr>
          <p:nvPr>
            <p:ph type="sldNum" sz="quarter" idx="12"/>
          </p:nvPr>
        </p:nvSpPr>
        <p:spPr/>
        <p:txBody>
          <a:bodyPr/>
          <a:lstStyle/>
          <a:p>
            <a:fld id="{FA2EC1AE-94E8-446B-BFB9-2E8DFA21DA88}" type="slidenum">
              <a:rPr lang="en-US" smtClean="0"/>
              <a:t>‹#›</a:t>
            </a:fld>
            <a:endParaRPr lang="en-US"/>
          </a:p>
        </p:txBody>
      </p:sp>
    </p:spTree>
    <p:extLst>
      <p:ext uri="{BB962C8B-B14F-4D97-AF65-F5344CB8AC3E}">
        <p14:creationId xmlns:p14="http://schemas.microsoft.com/office/powerpoint/2010/main" val="32053292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DE2858B-8F16-4374-80A4-6C2E3406A70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00F9D8D-1AAD-4B00-9E89-7CC83E41725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E296ACB-7EE4-48CB-AF31-7967FE101233}"/>
              </a:ext>
            </a:extLst>
          </p:cNvPr>
          <p:cNvSpPr>
            <a:spLocks noGrp="1"/>
          </p:cNvSpPr>
          <p:nvPr>
            <p:ph type="dt" sz="half" idx="10"/>
          </p:nvPr>
        </p:nvSpPr>
        <p:spPr/>
        <p:txBody>
          <a:bodyPr/>
          <a:lstStyle/>
          <a:p>
            <a:fld id="{05368163-5130-46CD-BBF1-0BBF8A86F266}" type="datetimeFigureOut">
              <a:rPr lang="en-US" smtClean="0"/>
              <a:t>1/29/2020</a:t>
            </a:fld>
            <a:endParaRPr lang="en-US"/>
          </a:p>
        </p:txBody>
      </p:sp>
      <p:sp>
        <p:nvSpPr>
          <p:cNvPr id="5" name="Footer Placeholder 4">
            <a:extLst>
              <a:ext uri="{FF2B5EF4-FFF2-40B4-BE49-F238E27FC236}">
                <a16:creationId xmlns:a16="http://schemas.microsoft.com/office/drawing/2014/main" id="{16F6F7AE-4A3D-4D11-92A4-0CE04564826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AB3C2AF-90F6-410D-9526-97208C2CC587}"/>
              </a:ext>
            </a:extLst>
          </p:cNvPr>
          <p:cNvSpPr>
            <a:spLocks noGrp="1"/>
          </p:cNvSpPr>
          <p:nvPr>
            <p:ph type="sldNum" sz="quarter" idx="12"/>
          </p:nvPr>
        </p:nvSpPr>
        <p:spPr/>
        <p:txBody>
          <a:bodyPr/>
          <a:lstStyle/>
          <a:p>
            <a:fld id="{FA2EC1AE-94E8-446B-BFB9-2E8DFA21DA88}" type="slidenum">
              <a:rPr lang="en-US" smtClean="0"/>
              <a:t>‹#›</a:t>
            </a:fld>
            <a:endParaRPr lang="en-US"/>
          </a:p>
        </p:txBody>
      </p:sp>
    </p:spTree>
    <p:extLst>
      <p:ext uri="{BB962C8B-B14F-4D97-AF65-F5344CB8AC3E}">
        <p14:creationId xmlns:p14="http://schemas.microsoft.com/office/powerpoint/2010/main" val="1427855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E0A0DA-9D1F-47C0-9B7C-BB60E35AA77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A21E2C9-9882-45D0-8B4F-2C422FB80B3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988BAEB-DCE3-4A8B-BBBF-AC1EBE426D60}"/>
              </a:ext>
            </a:extLst>
          </p:cNvPr>
          <p:cNvSpPr>
            <a:spLocks noGrp="1"/>
          </p:cNvSpPr>
          <p:nvPr>
            <p:ph type="dt" sz="half" idx="10"/>
          </p:nvPr>
        </p:nvSpPr>
        <p:spPr/>
        <p:txBody>
          <a:bodyPr/>
          <a:lstStyle/>
          <a:p>
            <a:fld id="{05368163-5130-46CD-BBF1-0BBF8A86F266}" type="datetimeFigureOut">
              <a:rPr lang="en-US" smtClean="0"/>
              <a:t>1/29/2020</a:t>
            </a:fld>
            <a:endParaRPr lang="en-US"/>
          </a:p>
        </p:txBody>
      </p:sp>
      <p:sp>
        <p:nvSpPr>
          <p:cNvPr id="5" name="Footer Placeholder 4">
            <a:extLst>
              <a:ext uri="{FF2B5EF4-FFF2-40B4-BE49-F238E27FC236}">
                <a16:creationId xmlns:a16="http://schemas.microsoft.com/office/drawing/2014/main" id="{F4DE775D-5B6F-469F-A4C3-6D5D9EFC63B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E8C7149-4098-4E4A-8FC6-06B70337D9DA}"/>
              </a:ext>
            </a:extLst>
          </p:cNvPr>
          <p:cNvSpPr>
            <a:spLocks noGrp="1"/>
          </p:cNvSpPr>
          <p:nvPr>
            <p:ph type="sldNum" sz="quarter" idx="12"/>
          </p:nvPr>
        </p:nvSpPr>
        <p:spPr/>
        <p:txBody>
          <a:bodyPr/>
          <a:lstStyle/>
          <a:p>
            <a:fld id="{FA2EC1AE-94E8-446B-BFB9-2E8DFA21DA88}" type="slidenum">
              <a:rPr lang="en-US" smtClean="0"/>
              <a:t>‹#›</a:t>
            </a:fld>
            <a:endParaRPr lang="en-US"/>
          </a:p>
        </p:txBody>
      </p:sp>
    </p:spTree>
    <p:extLst>
      <p:ext uri="{BB962C8B-B14F-4D97-AF65-F5344CB8AC3E}">
        <p14:creationId xmlns:p14="http://schemas.microsoft.com/office/powerpoint/2010/main" val="7558329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E075B2-5816-42D0-BADA-E3B165480CE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76C50F9-6C95-40AE-8871-40F13EF9177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19C6DAA-3923-48F9-A336-747E5F7505C7}"/>
              </a:ext>
            </a:extLst>
          </p:cNvPr>
          <p:cNvSpPr>
            <a:spLocks noGrp="1"/>
          </p:cNvSpPr>
          <p:nvPr>
            <p:ph type="dt" sz="half" idx="10"/>
          </p:nvPr>
        </p:nvSpPr>
        <p:spPr/>
        <p:txBody>
          <a:bodyPr/>
          <a:lstStyle/>
          <a:p>
            <a:fld id="{05368163-5130-46CD-BBF1-0BBF8A86F266}" type="datetimeFigureOut">
              <a:rPr lang="en-US" smtClean="0"/>
              <a:t>1/29/2020</a:t>
            </a:fld>
            <a:endParaRPr lang="en-US"/>
          </a:p>
        </p:txBody>
      </p:sp>
      <p:sp>
        <p:nvSpPr>
          <p:cNvPr id="5" name="Footer Placeholder 4">
            <a:extLst>
              <a:ext uri="{FF2B5EF4-FFF2-40B4-BE49-F238E27FC236}">
                <a16:creationId xmlns:a16="http://schemas.microsoft.com/office/drawing/2014/main" id="{B84D3A57-833B-4CA1-BE77-F013C11B4FE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ED40D90-B2F2-4378-B864-117281DBD316}"/>
              </a:ext>
            </a:extLst>
          </p:cNvPr>
          <p:cNvSpPr>
            <a:spLocks noGrp="1"/>
          </p:cNvSpPr>
          <p:nvPr>
            <p:ph type="sldNum" sz="quarter" idx="12"/>
          </p:nvPr>
        </p:nvSpPr>
        <p:spPr/>
        <p:txBody>
          <a:bodyPr/>
          <a:lstStyle/>
          <a:p>
            <a:fld id="{FA2EC1AE-94E8-446B-BFB9-2E8DFA21DA88}" type="slidenum">
              <a:rPr lang="en-US" smtClean="0"/>
              <a:t>‹#›</a:t>
            </a:fld>
            <a:endParaRPr lang="en-US"/>
          </a:p>
        </p:txBody>
      </p:sp>
    </p:spTree>
    <p:extLst>
      <p:ext uri="{BB962C8B-B14F-4D97-AF65-F5344CB8AC3E}">
        <p14:creationId xmlns:p14="http://schemas.microsoft.com/office/powerpoint/2010/main" val="15931214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301A7F-60D9-47A7-86D7-6B1F89E2848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0BE98B0-E6FD-4C99-9745-995A3FC8D7B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5FD53A3-2918-4325-8A3A-C13D8E7F8D4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1963BA1-16E0-4C09-872D-3613E2623CA8}"/>
              </a:ext>
            </a:extLst>
          </p:cNvPr>
          <p:cNvSpPr>
            <a:spLocks noGrp="1"/>
          </p:cNvSpPr>
          <p:nvPr>
            <p:ph type="dt" sz="half" idx="10"/>
          </p:nvPr>
        </p:nvSpPr>
        <p:spPr/>
        <p:txBody>
          <a:bodyPr/>
          <a:lstStyle/>
          <a:p>
            <a:fld id="{05368163-5130-46CD-BBF1-0BBF8A86F266}" type="datetimeFigureOut">
              <a:rPr lang="en-US" smtClean="0"/>
              <a:t>1/29/2020</a:t>
            </a:fld>
            <a:endParaRPr lang="en-US"/>
          </a:p>
        </p:txBody>
      </p:sp>
      <p:sp>
        <p:nvSpPr>
          <p:cNvPr id="6" name="Footer Placeholder 5">
            <a:extLst>
              <a:ext uri="{FF2B5EF4-FFF2-40B4-BE49-F238E27FC236}">
                <a16:creationId xmlns:a16="http://schemas.microsoft.com/office/drawing/2014/main" id="{196240AA-824B-40B7-AA4F-6D71EC7D82C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5D3137B-2323-404F-B878-07D29B3764CD}"/>
              </a:ext>
            </a:extLst>
          </p:cNvPr>
          <p:cNvSpPr>
            <a:spLocks noGrp="1"/>
          </p:cNvSpPr>
          <p:nvPr>
            <p:ph type="sldNum" sz="quarter" idx="12"/>
          </p:nvPr>
        </p:nvSpPr>
        <p:spPr/>
        <p:txBody>
          <a:bodyPr/>
          <a:lstStyle/>
          <a:p>
            <a:fld id="{FA2EC1AE-94E8-446B-BFB9-2E8DFA21DA88}" type="slidenum">
              <a:rPr lang="en-US" smtClean="0"/>
              <a:t>‹#›</a:t>
            </a:fld>
            <a:endParaRPr lang="en-US"/>
          </a:p>
        </p:txBody>
      </p:sp>
    </p:spTree>
    <p:extLst>
      <p:ext uri="{BB962C8B-B14F-4D97-AF65-F5344CB8AC3E}">
        <p14:creationId xmlns:p14="http://schemas.microsoft.com/office/powerpoint/2010/main" val="27099295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2E19D0-29D9-49C3-8AA0-E38422E4F90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B56596B-AABC-4710-956E-D1F1CE6EDBD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C35144E-AD21-4140-8361-1D011322500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6B82ED3-E5FD-4023-B712-8F0C20C8DF6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BDFA0F0-759F-4366-99F6-F51F8D00B32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F28294A-39A4-470D-83C7-C10E3AA976E9}"/>
              </a:ext>
            </a:extLst>
          </p:cNvPr>
          <p:cNvSpPr>
            <a:spLocks noGrp="1"/>
          </p:cNvSpPr>
          <p:nvPr>
            <p:ph type="dt" sz="half" idx="10"/>
          </p:nvPr>
        </p:nvSpPr>
        <p:spPr/>
        <p:txBody>
          <a:bodyPr/>
          <a:lstStyle/>
          <a:p>
            <a:fld id="{05368163-5130-46CD-BBF1-0BBF8A86F266}" type="datetimeFigureOut">
              <a:rPr lang="en-US" smtClean="0"/>
              <a:t>1/29/2020</a:t>
            </a:fld>
            <a:endParaRPr lang="en-US"/>
          </a:p>
        </p:txBody>
      </p:sp>
      <p:sp>
        <p:nvSpPr>
          <p:cNvPr id="8" name="Footer Placeholder 7">
            <a:extLst>
              <a:ext uri="{FF2B5EF4-FFF2-40B4-BE49-F238E27FC236}">
                <a16:creationId xmlns:a16="http://schemas.microsoft.com/office/drawing/2014/main" id="{2D80A982-5202-4E83-B86B-587E6432633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BECD349-D5D8-495F-8941-6AA5649B739C}"/>
              </a:ext>
            </a:extLst>
          </p:cNvPr>
          <p:cNvSpPr>
            <a:spLocks noGrp="1"/>
          </p:cNvSpPr>
          <p:nvPr>
            <p:ph type="sldNum" sz="quarter" idx="12"/>
          </p:nvPr>
        </p:nvSpPr>
        <p:spPr/>
        <p:txBody>
          <a:bodyPr/>
          <a:lstStyle/>
          <a:p>
            <a:fld id="{FA2EC1AE-94E8-446B-BFB9-2E8DFA21DA88}" type="slidenum">
              <a:rPr lang="en-US" smtClean="0"/>
              <a:t>‹#›</a:t>
            </a:fld>
            <a:endParaRPr lang="en-US"/>
          </a:p>
        </p:txBody>
      </p:sp>
    </p:spTree>
    <p:extLst>
      <p:ext uri="{BB962C8B-B14F-4D97-AF65-F5344CB8AC3E}">
        <p14:creationId xmlns:p14="http://schemas.microsoft.com/office/powerpoint/2010/main" val="7868704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467314-7DBF-4D11-B350-B0CA049440A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AFD89FD-2A59-4729-99C0-FDCCBD3A1F8C}"/>
              </a:ext>
            </a:extLst>
          </p:cNvPr>
          <p:cNvSpPr>
            <a:spLocks noGrp="1"/>
          </p:cNvSpPr>
          <p:nvPr>
            <p:ph type="dt" sz="half" idx="10"/>
          </p:nvPr>
        </p:nvSpPr>
        <p:spPr/>
        <p:txBody>
          <a:bodyPr/>
          <a:lstStyle/>
          <a:p>
            <a:fld id="{05368163-5130-46CD-BBF1-0BBF8A86F266}" type="datetimeFigureOut">
              <a:rPr lang="en-US" smtClean="0"/>
              <a:t>1/29/2020</a:t>
            </a:fld>
            <a:endParaRPr lang="en-US"/>
          </a:p>
        </p:txBody>
      </p:sp>
      <p:sp>
        <p:nvSpPr>
          <p:cNvPr id="4" name="Footer Placeholder 3">
            <a:extLst>
              <a:ext uri="{FF2B5EF4-FFF2-40B4-BE49-F238E27FC236}">
                <a16:creationId xmlns:a16="http://schemas.microsoft.com/office/drawing/2014/main" id="{5384BA62-2ED7-4FBB-BD1F-2D90C52CA06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B1A4264-E11E-4EE4-A06F-FE3EC8AEA667}"/>
              </a:ext>
            </a:extLst>
          </p:cNvPr>
          <p:cNvSpPr>
            <a:spLocks noGrp="1"/>
          </p:cNvSpPr>
          <p:nvPr>
            <p:ph type="sldNum" sz="quarter" idx="12"/>
          </p:nvPr>
        </p:nvSpPr>
        <p:spPr/>
        <p:txBody>
          <a:bodyPr/>
          <a:lstStyle/>
          <a:p>
            <a:fld id="{FA2EC1AE-94E8-446B-BFB9-2E8DFA21DA88}" type="slidenum">
              <a:rPr lang="en-US" smtClean="0"/>
              <a:t>‹#›</a:t>
            </a:fld>
            <a:endParaRPr lang="en-US"/>
          </a:p>
        </p:txBody>
      </p:sp>
    </p:spTree>
    <p:extLst>
      <p:ext uri="{BB962C8B-B14F-4D97-AF65-F5344CB8AC3E}">
        <p14:creationId xmlns:p14="http://schemas.microsoft.com/office/powerpoint/2010/main" val="42265251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3A6AFED-F364-4D39-A785-970731CAF981}"/>
              </a:ext>
            </a:extLst>
          </p:cNvPr>
          <p:cNvSpPr>
            <a:spLocks noGrp="1"/>
          </p:cNvSpPr>
          <p:nvPr>
            <p:ph type="dt" sz="half" idx="10"/>
          </p:nvPr>
        </p:nvSpPr>
        <p:spPr/>
        <p:txBody>
          <a:bodyPr/>
          <a:lstStyle/>
          <a:p>
            <a:fld id="{05368163-5130-46CD-BBF1-0BBF8A86F266}" type="datetimeFigureOut">
              <a:rPr lang="en-US" smtClean="0"/>
              <a:t>1/29/2020</a:t>
            </a:fld>
            <a:endParaRPr lang="en-US"/>
          </a:p>
        </p:txBody>
      </p:sp>
      <p:sp>
        <p:nvSpPr>
          <p:cNvPr id="3" name="Footer Placeholder 2">
            <a:extLst>
              <a:ext uri="{FF2B5EF4-FFF2-40B4-BE49-F238E27FC236}">
                <a16:creationId xmlns:a16="http://schemas.microsoft.com/office/drawing/2014/main" id="{E7D72193-BFB3-4BD3-875E-B54E824C210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FF2236E-DFFD-4468-8FF1-B2658D61343C}"/>
              </a:ext>
            </a:extLst>
          </p:cNvPr>
          <p:cNvSpPr>
            <a:spLocks noGrp="1"/>
          </p:cNvSpPr>
          <p:nvPr>
            <p:ph type="sldNum" sz="quarter" idx="12"/>
          </p:nvPr>
        </p:nvSpPr>
        <p:spPr/>
        <p:txBody>
          <a:bodyPr/>
          <a:lstStyle/>
          <a:p>
            <a:fld id="{FA2EC1AE-94E8-446B-BFB9-2E8DFA21DA88}" type="slidenum">
              <a:rPr lang="en-US" smtClean="0"/>
              <a:t>‹#›</a:t>
            </a:fld>
            <a:endParaRPr lang="en-US"/>
          </a:p>
        </p:txBody>
      </p:sp>
    </p:spTree>
    <p:extLst>
      <p:ext uri="{BB962C8B-B14F-4D97-AF65-F5344CB8AC3E}">
        <p14:creationId xmlns:p14="http://schemas.microsoft.com/office/powerpoint/2010/main" val="29569255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8B95A7-B1EA-4F0A-90B4-09B79A41DF8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E7CA627-56B4-49D6-9C0D-465CC14E622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F7F623D-2695-4619-8D08-26BD862BC2A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B5C6339-08C1-42F5-8A0A-41EA4F9B31D1}"/>
              </a:ext>
            </a:extLst>
          </p:cNvPr>
          <p:cNvSpPr>
            <a:spLocks noGrp="1"/>
          </p:cNvSpPr>
          <p:nvPr>
            <p:ph type="dt" sz="half" idx="10"/>
          </p:nvPr>
        </p:nvSpPr>
        <p:spPr/>
        <p:txBody>
          <a:bodyPr/>
          <a:lstStyle/>
          <a:p>
            <a:fld id="{05368163-5130-46CD-BBF1-0BBF8A86F266}" type="datetimeFigureOut">
              <a:rPr lang="en-US" smtClean="0"/>
              <a:t>1/29/2020</a:t>
            </a:fld>
            <a:endParaRPr lang="en-US"/>
          </a:p>
        </p:txBody>
      </p:sp>
      <p:sp>
        <p:nvSpPr>
          <p:cNvPr id="6" name="Footer Placeholder 5">
            <a:extLst>
              <a:ext uri="{FF2B5EF4-FFF2-40B4-BE49-F238E27FC236}">
                <a16:creationId xmlns:a16="http://schemas.microsoft.com/office/drawing/2014/main" id="{FC02876B-1F19-4FEB-B7EC-A3BD1BF5346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254E9D9-40DB-4E1A-98FB-73751B1DFE58}"/>
              </a:ext>
            </a:extLst>
          </p:cNvPr>
          <p:cNvSpPr>
            <a:spLocks noGrp="1"/>
          </p:cNvSpPr>
          <p:nvPr>
            <p:ph type="sldNum" sz="quarter" idx="12"/>
          </p:nvPr>
        </p:nvSpPr>
        <p:spPr/>
        <p:txBody>
          <a:bodyPr/>
          <a:lstStyle/>
          <a:p>
            <a:fld id="{FA2EC1AE-94E8-446B-BFB9-2E8DFA21DA88}" type="slidenum">
              <a:rPr lang="en-US" smtClean="0"/>
              <a:t>‹#›</a:t>
            </a:fld>
            <a:endParaRPr lang="en-US"/>
          </a:p>
        </p:txBody>
      </p:sp>
    </p:spTree>
    <p:extLst>
      <p:ext uri="{BB962C8B-B14F-4D97-AF65-F5344CB8AC3E}">
        <p14:creationId xmlns:p14="http://schemas.microsoft.com/office/powerpoint/2010/main" val="9658589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05F6B6-8975-469E-82C2-BAA257EB510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27DA3FD-FAD8-4507-8CE9-E92A11D819D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2D4644A-D33E-4BEB-AC3F-A09CE09291F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B486788-75E2-4035-AEAD-580159B83990}"/>
              </a:ext>
            </a:extLst>
          </p:cNvPr>
          <p:cNvSpPr>
            <a:spLocks noGrp="1"/>
          </p:cNvSpPr>
          <p:nvPr>
            <p:ph type="dt" sz="half" idx="10"/>
          </p:nvPr>
        </p:nvSpPr>
        <p:spPr/>
        <p:txBody>
          <a:bodyPr/>
          <a:lstStyle/>
          <a:p>
            <a:fld id="{05368163-5130-46CD-BBF1-0BBF8A86F266}" type="datetimeFigureOut">
              <a:rPr lang="en-US" smtClean="0"/>
              <a:t>1/29/2020</a:t>
            </a:fld>
            <a:endParaRPr lang="en-US"/>
          </a:p>
        </p:txBody>
      </p:sp>
      <p:sp>
        <p:nvSpPr>
          <p:cNvPr id="6" name="Footer Placeholder 5">
            <a:extLst>
              <a:ext uri="{FF2B5EF4-FFF2-40B4-BE49-F238E27FC236}">
                <a16:creationId xmlns:a16="http://schemas.microsoft.com/office/drawing/2014/main" id="{DC8FF79F-7BA2-40C5-A33B-FA080D88FEB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A0FB884-0557-442D-A703-5591E5A88985}"/>
              </a:ext>
            </a:extLst>
          </p:cNvPr>
          <p:cNvSpPr>
            <a:spLocks noGrp="1"/>
          </p:cNvSpPr>
          <p:nvPr>
            <p:ph type="sldNum" sz="quarter" idx="12"/>
          </p:nvPr>
        </p:nvSpPr>
        <p:spPr/>
        <p:txBody>
          <a:bodyPr/>
          <a:lstStyle/>
          <a:p>
            <a:fld id="{FA2EC1AE-94E8-446B-BFB9-2E8DFA21DA88}" type="slidenum">
              <a:rPr lang="en-US" smtClean="0"/>
              <a:t>‹#›</a:t>
            </a:fld>
            <a:endParaRPr lang="en-US"/>
          </a:p>
        </p:txBody>
      </p:sp>
    </p:spTree>
    <p:extLst>
      <p:ext uri="{BB962C8B-B14F-4D97-AF65-F5344CB8AC3E}">
        <p14:creationId xmlns:p14="http://schemas.microsoft.com/office/powerpoint/2010/main" val="22586808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79786DE-265F-4CC0-AEEB-201AE30FB73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9C8CDCE-C8E0-4695-9057-25AB00A1185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B20A3E8-F5A2-40D6-84C2-2DCF5BEE26A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368163-5130-46CD-BBF1-0BBF8A86F266}" type="datetimeFigureOut">
              <a:rPr lang="en-US" smtClean="0"/>
              <a:t>1/29/2020</a:t>
            </a:fld>
            <a:endParaRPr lang="en-US"/>
          </a:p>
        </p:txBody>
      </p:sp>
      <p:sp>
        <p:nvSpPr>
          <p:cNvPr id="5" name="Footer Placeholder 4">
            <a:extLst>
              <a:ext uri="{FF2B5EF4-FFF2-40B4-BE49-F238E27FC236}">
                <a16:creationId xmlns:a16="http://schemas.microsoft.com/office/drawing/2014/main" id="{47173758-A8F8-435D-9360-7E7DCAFC375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8862824-DD06-4397-AD39-B34AFA955BD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2EC1AE-94E8-446B-BFB9-2E8DFA21DA88}" type="slidenum">
              <a:rPr lang="en-US" smtClean="0"/>
              <a:t>‹#›</a:t>
            </a:fld>
            <a:endParaRPr lang="en-US"/>
          </a:p>
        </p:txBody>
      </p:sp>
    </p:spTree>
    <p:extLst>
      <p:ext uri="{BB962C8B-B14F-4D97-AF65-F5344CB8AC3E}">
        <p14:creationId xmlns:p14="http://schemas.microsoft.com/office/powerpoint/2010/main" val="10947837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hyperlink" Target="https://wiki.hyperledger.org/display/PSSIG/4.4+Public+Enterprise+%3A+Grants+Management"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hyperlink" Target="https://wiki.hyperledger.org/display/PSSIG/Whitepaper+Work+Space#WhitepaperWorkSpace-introduction"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hyperlink" Target="https://wiki.hyperledger.org/display/PSSIG/Whitepaper+Work+Space#WhitepaperWorkSpace-introduction"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6811ACDE-F428-4C92-BA59-EB888C72D88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48981" y="619048"/>
            <a:ext cx="6619875" cy="185737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FAD568D7-5206-4B37-8B07-EC6C66E50D7E}"/>
              </a:ext>
            </a:extLst>
          </p:cNvPr>
          <p:cNvSpPr txBox="1"/>
          <p:nvPr/>
        </p:nvSpPr>
        <p:spPr>
          <a:xfrm>
            <a:off x="2226040" y="3290341"/>
            <a:ext cx="8312046" cy="584775"/>
          </a:xfrm>
          <a:prstGeom prst="rect">
            <a:avLst/>
          </a:prstGeom>
          <a:noFill/>
        </p:spPr>
        <p:txBody>
          <a:bodyPr wrap="square" rtlCol="0">
            <a:spAutoFit/>
          </a:bodyPr>
          <a:lstStyle/>
          <a:p>
            <a:r>
              <a:rPr lang="en-US" sz="3200" dirty="0"/>
              <a:t>Re-Thinking Public Sector through Blockchain</a:t>
            </a:r>
          </a:p>
        </p:txBody>
      </p:sp>
      <p:sp>
        <p:nvSpPr>
          <p:cNvPr id="3" name="Rectangle: Rounded Corners 2">
            <a:extLst>
              <a:ext uri="{FF2B5EF4-FFF2-40B4-BE49-F238E27FC236}">
                <a16:creationId xmlns:a16="http://schemas.microsoft.com/office/drawing/2014/main" id="{4EEE999B-6497-4519-AA34-F4361C6417B5}"/>
              </a:ext>
            </a:extLst>
          </p:cNvPr>
          <p:cNvSpPr/>
          <p:nvPr/>
        </p:nvSpPr>
        <p:spPr>
          <a:xfrm>
            <a:off x="1607492" y="4457777"/>
            <a:ext cx="2540833" cy="127720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Sean O’Kelly</a:t>
            </a:r>
          </a:p>
        </p:txBody>
      </p:sp>
      <p:sp>
        <p:nvSpPr>
          <p:cNvPr id="5" name="Rectangle: Rounded Corners 4">
            <a:extLst>
              <a:ext uri="{FF2B5EF4-FFF2-40B4-BE49-F238E27FC236}">
                <a16:creationId xmlns:a16="http://schemas.microsoft.com/office/drawing/2014/main" id="{851F4833-F4F2-4B1C-9DC2-A9D2E96DAA73}"/>
              </a:ext>
            </a:extLst>
          </p:cNvPr>
          <p:cNvSpPr/>
          <p:nvPr/>
        </p:nvSpPr>
        <p:spPr>
          <a:xfrm>
            <a:off x="4885004" y="4457778"/>
            <a:ext cx="2540833" cy="127720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Bobbi Muscara</a:t>
            </a:r>
          </a:p>
        </p:txBody>
      </p:sp>
      <p:sp>
        <p:nvSpPr>
          <p:cNvPr id="6" name="Rectangle: Rounded Corners 5">
            <a:extLst>
              <a:ext uri="{FF2B5EF4-FFF2-40B4-BE49-F238E27FC236}">
                <a16:creationId xmlns:a16="http://schemas.microsoft.com/office/drawing/2014/main" id="{A0A22D27-E68C-4112-AE1F-0E62636104F0}"/>
              </a:ext>
            </a:extLst>
          </p:cNvPr>
          <p:cNvSpPr/>
          <p:nvPr/>
        </p:nvSpPr>
        <p:spPr>
          <a:xfrm>
            <a:off x="8162516" y="4457777"/>
            <a:ext cx="2540833" cy="127720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t>Saptarshi</a:t>
            </a:r>
            <a:r>
              <a:rPr lang="en-US" dirty="0"/>
              <a:t> Choudhury</a:t>
            </a:r>
          </a:p>
        </p:txBody>
      </p:sp>
    </p:spTree>
    <p:extLst>
      <p:ext uri="{BB962C8B-B14F-4D97-AF65-F5344CB8AC3E}">
        <p14:creationId xmlns:p14="http://schemas.microsoft.com/office/powerpoint/2010/main" val="23121205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D56759EE-68D5-4549-B00A-3194215CB0A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2713"/>
            <a:ext cx="12192000" cy="66309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59520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7033ACF6-66C0-4140-808D-5D6009149F00}"/>
              </a:ext>
            </a:extLst>
          </p:cNvPr>
          <p:cNvGraphicFramePr/>
          <p:nvPr/>
        </p:nvGraphicFramePr>
        <p:xfrm>
          <a:off x="772297" y="753762"/>
          <a:ext cx="10194325" cy="49859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541496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063CC94F-3CF0-4707-8847-690156755B00}"/>
              </a:ext>
            </a:extLst>
          </p:cNvPr>
          <p:cNvGraphicFramePr/>
          <p:nvPr/>
        </p:nvGraphicFramePr>
        <p:xfrm>
          <a:off x="257433" y="5171303"/>
          <a:ext cx="2232454" cy="12109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Diagram 5">
            <a:extLst>
              <a:ext uri="{FF2B5EF4-FFF2-40B4-BE49-F238E27FC236}">
                <a16:creationId xmlns:a16="http://schemas.microsoft.com/office/drawing/2014/main" id="{38E6364B-091B-4896-8B4B-97B6E8C8C707}"/>
              </a:ext>
            </a:extLst>
          </p:cNvPr>
          <p:cNvGraphicFramePr/>
          <p:nvPr/>
        </p:nvGraphicFramePr>
        <p:xfrm>
          <a:off x="1563131" y="422249"/>
          <a:ext cx="4767648" cy="128441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7" name="Rectangle 6">
            <a:extLst>
              <a:ext uri="{FF2B5EF4-FFF2-40B4-BE49-F238E27FC236}">
                <a16:creationId xmlns:a16="http://schemas.microsoft.com/office/drawing/2014/main" id="{F841CF57-FA02-4AB8-AF93-44AF5ABBA9F1}"/>
              </a:ext>
            </a:extLst>
          </p:cNvPr>
          <p:cNvSpPr/>
          <p:nvPr/>
        </p:nvSpPr>
        <p:spPr>
          <a:xfrm>
            <a:off x="6532607" y="2434276"/>
            <a:ext cx="1853514" cy="568411"/>
          </a:xfrm>
          <a:prstGeom prst="rect">
            <a:avLst/>
          </a:prstGeom>
          <a:solidFill>
            <a:srgbClr val="CFAFE7"/>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Social Services</a:t>
            </a:r>
          </a:p>
        </p:txBody>
      </p:sp>
      <p:sp>
        <p:nvSpPr>
          <p:cNvPr id="8" name="Rectangle 7">
            <a:extLst>
              <a:ext uri="{FF2B5EF4-FFF2-40B4-BE49-F238E27FC236}">
                <a16:creationId xmlns:a16="http://schemas.microsoft.com/office/drawing/2014/main" id="{E5BF04EC-970E-4E8E-8987-838D665B82C0}"/>
              </a:ext>
            </a:extLst>
          </p:cNvPr>
          <p:cNvSpPr/>
          <p:nvPr/>
        </p:nvSpPr>
        <p:spPr>
          <a:xfrm>
            <a:off x="1439562" y="2434276"/>
            <a:ext cx="1173891" cy="568411"/>
          </a:xfrm>
          <a:prstGeom prst="rect">
            <a:avLst/>
          </a:prstGeom>
          <a:solidFill>
            <a:srgbClr val="CFAFE7"/>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For Everyone</a:t>
            </a:r>
          </a:p>
        </p:txBody>
      </p:sp>
      <p:sp>
        <p:nvSpPr>
          <p:cNvPr id="9" name="Rectangle 8">
            <a:extLst>
              <a:ext uri="{FF2B5EF4-FFF2-40B4-BE49-F238E27FC236}">
                <a16:creationId xmlns:a16="http://schemas.microsoft.com/office/drawing/2014/main" id="{069E6268-1E42-4717-9D4B-06EF1EDB6049}"/>
              </a:ext>
            </a:extLst>
          </p:cNvPr>
          <p:cNvSpPr/>
          <p:nvPr/>
        </p:nvSpPr>
        <p:spPr>
          <a:xfrm>
            <a:off x="3212756" y="2434276"/>
            <a:ext cx="1025611" cy="568411"/>
          </a:xfrm>
          <a:prstGeom prst="rect">
            <a:avLst/>
          </a:prstGeom>
          <a:solidFill>
            <a:srgbClr val="CFAFE7"/>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Selective</a:t>
            </a:r>
          </a:p>
        </p:txBody>
      </p:sp>
      <p:sp>
        <p:nvSpPr>
          <p:cNvPr id="10" name="Rectangle 9">
            <a:extLst>
              <a:ext uri="{FF2B5EF4-FFF2-40B4-BE49-F238E27FC236}">
                <a16:creationId xmlns:a16="http://schemas.microsoft.com/office/drawing/2014/main" id="{A22EF602-60A0-4A19-AE35-FAFD00E810B5}"/>
              </a:ext>
            </a:extLst>
          </p:cNvPr>
          <p:cNvSpPr/>
          <p:nvPr/>
        </p:nvSpPr>
        <p:spPr>
          <a:xfrm>
            <a:off x="6532607" y="3286903"/>
            <a:ext cx="1810265" cy="568411"/>
          </a:xfrm>
          <a:prstGeom prst="rect">
            <a:avLst/>
          </a:prstGeom>
          <a:solidFill>
            <a:srgbClr val="CFAFE7"/>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City Planning</a:t>
            </a:r>
          </a:p>
        </p:txBody>
      </p:sp>
      <p:sp>
        <p:nvSpPr>
          <p:cNvPr id="11" name="Arrow: Left 10">
            <a:extLst>
              <a:ext uri="{FF2B5EF4-FFF2-40B4-BE49-F238E27FC236}">
                <a16:creationId xmlns:a16="http://schemas.microsoft.com/office/drawing/2014/main" id="{FE4AEBA5-8C82-4C91-9434-478A3133D1AF}"/>
              </a:ext>
            </a:extLst>
          </p:cNvPr>
          <p:cNvSpPr/>
          <p:nvPr/>
        </p:nvSpPr>
        <p:spPr>
          <a:xfrm rot="16200000">
            <a:off x="2592737" y="1942845"/>
            <a:ext cx="683986" cy="224278"/>
          </a:xfrm>
          <a:prstGeom prst="leftArrow">
            <a:avLst>
              <a:gd name="adj1" fmla="val 60000"/>
              <a:gd name="adj2" fmla="val 50000"/>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cxnSp>
        <p:nvCxnSpPr>
          <p:cNvPr id="16" name="Straight Arrow Connector 15">
            <a:extLst>
              <a:ext uri="{FF2B5EF4-FFF2-40B4-BE49-F238E27FC236}">
                <a16:creationId xmlns:a16="http://schemas.microsoft.com/office/drawing/2014/main" id="{C6A8EFD2-D57D-4926-B6F7-A62BB173B63A}"/>
              </a:ext>
            </a:extLst>
          </p:cNvPr>
          <p:cNvCxnSpPr/>
          <p:nvPr/>
        </p:nvCxnSpPr>
        <p:spPr>
          <a:xfrm flipH="1">
            <a:off x="2298357" y="2137719"/>
            <a:ext cx="438665" cy="2592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93BB126B-EFAB-480C-B629-4ED62B74774D}"/>
              </a:ext>
            </a:extLst>
          </p:cNvPr>
          <p:cNvCxnSpPr>
            <a:cxnSpLocks/>
          </p:cNvCxnSpPr>
          <p:nvPr/>
        </p:nvCxnSpPr>
        <p:spPr>
          <a:xfrm>
            <a:off x="3046869" y="2137719"/>
            <a:ext cx="548947" cy="2592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92E38F97-E042-4B51-A4E9-818D39A1E05F}"/>
              </a:ext>
            </a:extLst>
          </p:cNvPr>
          <p:cNvSpPr/>
          <p:nvPr/>
        </p:nvSpPr>
        <p:spPr>
          <a:xfrm>
            <a:off x="6532607" y="698039"/>
            <a:ext cx="1853514" cy="568411"/>
          </a:xfrm>
          <a:prstGeom prst="rect">
            <a:avLst/>
          </a:prstGeom>
          <a:solidFill>
            <a:srgbClr val="CFAFE7"/>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City Forms </a:t>
            </a:r>
          </a:p>
        </p:txBody>
      </p:sp>
      <p:sp>
        <p:nvSpPr>
          <p:cNvPr id="21" name="Rectangle 20">
            <a:extLst>
              <a:ext uri="{FF2B5EF4-FFF2-40B4-BE49-F238E27FC236}">
                <a16:creationId xmlns:a16="http://schemas.microsoft.com/office/drawing/2014/main" id="{65736EF3-3236-41FD-9D48-9510A358363F}"/>
              </a:ext>
            </a:extLst>
          </p:cNvPr>
          <p:cNvSpPr/>
          <p:nvPr/>
        </p:nvSpPr>
        <p:spPr>
          <a:xfrm>
            <a:off x="6532607" y="1569308"/>
            <a:ext cx="1853514" cy="568411"/>
          </a:xfrm>
          <a:prstGeom prst="rect">
            <a:avLst/>
          </a:prstGeom>
          <a:solidFill>
            <a:srgbClr val="CFAFE7"/>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Infrastructure</a:t>
            </a:r>
          </a:p>
        </p:txBody>
      </p:sp>
      <p:cxnSp>
        <p:nvCxnSpPr>
          <p:cNvPr id="26" name="Straight Arrow Connector 25">
            <a:extLst>
              <a:ext uri="{FF2B5EF4-FFF2-40B4-BE49-F238E27FC236}">
                <a16:creationId xmlns:a16="http://schemas.microsoft.com/office/drawing/2014/main" id="{11CCE9EC-0A39-439B-876D-F43886D9B23A}"/>
              </a:ext>
            </a:extLst>
          </p:cNvPr>
          <p:cNvCxnSpPr/>
          <p:nvPr/>
        </p:nvCxnSpPr>
        <p:spPr>
          <a:xfrm flipV="1">
            <a:off x="5412259" y="982244"/>
            <a:ext cx="918520" cy="3275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95E70A47-55A1-4922-B382-91E88C4531B1}"/>
              </a:ext>
            </a:extLst>
          </p:cNvPr>
          <p:cNvCxnSpPr/>
          <p:nvPr/>
        </p:nvCxnSpPr>
        <p:spPr>
          <a:xfrm>
            <a:off x="5412259" y="1569308"/>
            <a:ext cx="918520" cy="2842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DFD45E56-1816-47DB-A882-F3F884DF1130}"/>
              </a:ext>
            </a:extLst>
          </p:cNvPr>
          <p:cNvCxnSpPr/>
          <p:nvPr/>
        </p:nvCxnSpPr>
        <p:spPr>
          <a:xfrm>
            <a:off x="5288692" y="1762987"/>
            <a:ext cx="1127656" cy="9554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64330D4F-BD58-4889-B29C-F102D009EB56}"/>
              </a:ext>
            </a:extLst>
          </p:cNvPr>
          <p:cNvCxnSpPr/>
          <p:nvPr/>
        </p:nvCxnSpPr>
        <p:spPr>
          <a:xfrm>
            <a:off x="5084805" y="1853513"/>
            <a:ext cx="1245974" cy="15754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03433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a:extLst>
              <a:ext uri="{FF2B5EF4-FFF2-40B4-BE49-F238E27FC236}">
                <a16:creationId xmlns:a16="http://schemas.microsoft.com/office/drawing/2014/main" id="{94D8846F-DEC3-4CE1-B557-E86E031EDDF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90725" y="442913"/>
            <a:ext cx="8210550" cy="5972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02305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a:extLst>
              <a:ext uri="{FF2B5EF4-FFF2-40B4-BE49-F238E27FC236}">
                <a16:creationId xmlns:a16="http://schemas.microsoft.com/office/drawing/2014/main" id="{2A9FD1C6-4F39-4AA7-A1B8-C938D3A41FCE}"/>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2227203" y="643466"/>
            <a:ext cx="7737593" cy="55710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03133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AE37FA4-3925-4704-8C6C-540ED8511C15}"/>
              </a:ext>
            </a:extLst>
          </p:cNvPr>
          <p:cNvSpPr/>
          <p:nvPr/>
        </p:nvSpPr>
        <p:spPr>
          <a:xfrm>
            <a:off x="724930" y="467668"/>
            <a:ext cx="6096000" cy="646331"/>
          </a:xfrm>
          <a:prstGeom prst="rect">
            <a:avLst/>
          </a:prstGeom>
        </p:spPr>
        <p:txBody>
          <a:bodyPr>
            <a:spAutoFit/>
          </a:bodyPr>
          <a:lstStyle/>
          <a:p>
            <a:r>
              <a:rPr lang="en-US"/>
              <a:t>#) Energy Market Ecosystem</a:t>
            </a:r>
          </a:p>
          <a:p>
            <a:r>
              <a:rPr lang="en-US"/>
              <a:t>     General Description</a:t>
            </a:r>
          </a:p>
        </p:txBody>
      </p:sp>
      <p:pic>
        <p:nvPicPr>
          <p:cNvPr id="5122" name="Picture 2">
            <a:extLst>
              <a:ext uri="{FF2B5EF4-FFF2-40B4-BE49-F238E27FC236}">
                <a16:creationId xmlns:a16="http://schemas.microsoft.com/office/drawing/2014/main" id="{4AB4BFCE-45CF-4206-91BD-5CCE99E6826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33497" y="467668"/>
            <a:ext cx="5089676" cy="64009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50062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F8280C0-F8A6-4399-A800-3D3529A57A6A}"/>
              </a:ext>
            </a:extLst>
          </p:cNvPr>
          <p:cNvSpPr/>
          <p:nvPr/>
        </p:nvSpPr>
        <p:spPr>
          <a:xfrm>
            <a:off x="729049" y="1524151"/>
            <a:ext cx="4411362" cy="3416320"/>
          </a:xfrm>
          <a:prstGeom prst="rect">
            <a:avLst/>
          </a:prstGeom>
        </p:spPr>
        <p:txBody>
          <a:bodyPr wrap="square">
            <a:spAutoFit/>
          </a:bodyPr>
          <a:lstStyle/>
          <a:p>
            <a:r>
              <a:rPr lang="en-US" b="0" i="0" dirty="0">
                <a:solidFill>
                  <a:srgbClr val="172B4D"/>
                </a:solidFill>
                <a:effectLst/>
                <a:latin typeface="-apple-system"/>
              </a:rPr>
              <a:t>#) Need for Blockchain</a:t>
            </a:r>
          </a:p>
          <a:p>
            <a:r>
              <a:rPr lang="en-US" b="0" i="0" dirty="0">
                <a:solidFill>
                  <a:srgbClr val="172B4D"/>
                </a:solidFill>
                <a:effectLst/>
                <a:latin typeface="-apple-system"/>
              </a:rPr>
              <a:t>    1) Legitimate Connection</a:t>
            </a:r>
          </a:p>
          <a:p>
            <a:r>
              <a:rPr lang="en-US" b="0" i="0" dirty="0">
                <a:solidFill>
                  <a:srgbClr val="172B4D"/>
                </a:solidFill>
                <a:effectLst/>
                <a:latin typeface="-apple-system"/>
              </a:rPr>
              <a:t>    2) Flexibility &amp; Affordability</a:t>
            </a:r>
          </a:p>
          <a:p>
            <a:r>
              <a:rPr lang="en-US" b="0" i="0" dirty="0">
                <a:solidFill>
                  <a:srgbClr val="172B4D"/>
                </a:solidFill>
                <a:effectLst/>
                <a:latin typeface="-apple-system"/>
              </a:rPr>
              <a:t>    3) Quality of Power Supply</a:t>
            </a:r>
          </a:p>
          <a:p>
            <a:r>
              <a:rPr lang="en-US" b="0" i="0" dirty="0">
                <a:solidFill>
                  <a:srgbClr val="172B4D"/>
                </a:solidFill>
                <a:effectLst/>
                <a:latin typeface="-apple-system"/>
              </a:rPr>
              <a:t>    5) Visibility in Energy Transactions</a:t>
            </a:r>
          </a:p>
          <a:p>
            <a:r>
              <a:rPr lang="en-US" b="0" i="0" dirty="0">
                <a:solidFill>
                  <a:srgbClr val="172B4D"/>
                </a:solidFill>
                <a:effectLst/>
                <a:latin typeface="-apple-system"/>
              </a:rPr>
              <a:t>#) Use Cases for Blockchain</a:t>
            </a:r>
          </a:p>
          <a:p>
            <a:r>
              <a:rPr lang="en-US" b="0" i="0" dirty="0">
                <a:solidFill>
                  <a:srgbClr val="172B4D"/>
                </a:solidFill>
                <a:effectLst/>
                <a:latin typeface="-apple-system"/>
              </a:rPr>
              <a:t>    1) Project Finance</a:t>
            </a:r>
          </a:p>
          <a:p>
            <a:r>
              <a:rPr lang="en-US" b="0" i="0" dirty="0">
                <a:solidFill>
                  <a:srgbClr val="172B4D"/>
                </a:solidFill>
                <a:effectLst/>
                <a:latin typeface="-apple-system"/>
              </a:rPr>
              <a:t>    2) Energy Trade</a:t>
            </a:r>
          </a:p>
          <a:p>
            <a:r>
              <a:rPr lang="en-US" b="0" i="0" dirty="0">
                <a:solidFill>
                  <a:srgbClr val="172B4D"/>
                </a:solidFill>
                <a:effectLst/>
                <a:latin typeface="-apple-system"/>
              </a:rPr>
              <a:t>    3) Supply Chain Visibility</a:t>
            </a:r>
          </a:p>
          <a:p>
            <a:r>
              <a:rPr lang="en-US" b="0" i="0" dirty="0">
                <a:solidFill>
                  <a:srgbClr val="172B4D"/>
                </a:solidFill>
                <a:effectLst/>
                <a:latin typeface="-apple-system"/>
              </a:rPr>
              <a:t>    4) Bill Reconciliation</a:t>
            </a:r>
          </a:p>
          <a:p>
            <a:r>
              <a:rPr lang="en-US" b="0" i="0" dirty="0">
                <a:solidFill>
                  <a:srgbClr val="172B4D"/>
                </a:solidFill>
                <a:effectLst/>
                <a:latin typeface="-apple-system"/>
              </a:rPr>
              <a:t>    5) ID Management of Contract Workers</a:t>
            </a:r>
          </a:p>
          <a:p>
            <a:r>
              <a:rPr lang="en-US" b="0" i="0" dirty="0">
                <a:solidFill>
                  <a:srgbClr val="172B4D"/>
                </a:solidFill>
                <a:effectLst/>
                <a:latin typeface="-apple-system"/>
              </a:rPr>
              <a:t>#)</a:t>
            </a:r>
          </a:p>
        </p:txBody>
      </p:sp>
      <p:sp>
        <p:nvSpPr>
          <p:cNvPr id="3" name="TextBox 2">
            <a:extLst>
              <a:ext uri="{FF2B5EF4-FFF2-40B4-BE49-F238E27FC236}">
                <a16:creationId xmlns:a16="http://schemas.microsoft.com/office/drawing/2014/main" id="{9216A8FC-F6E9-4B75-84B3-AC3EF81BAD29}"/>
              </a:ext>
            </a:extLst>
          </p:cNvPr>
          <p:cNvSpPr txBox="1"/>
          <p:nvPr/>
        </p:nvSpPr>
        <p:spPr>
          <a:xfrm>
            <a:off x="5795319" y="1600200"/>
            <a:ext cx="4806778" cy="4247317"/>
          </a:xfrm>
          <a:prstGeom prst="rect">
            <a:avLst/>
          </a:prstGeom>
          <a:noFill/>
        </p:spPr>
        <p:txBody>
          <a:bodyPr wrap="square" rtlCol="0">
            <a:spAutoFit/>
          </a:bodyPr>
          <a:lstStyle/>
          <a:p>
            <a:r>
              <a:rPr lang="en-US" b="0" i="0" dirty="0">
                <a:solidFill>
                  <a:srgbClr val="172B4D"/>
                </a:solidFill>
                <a:effectLst/>
                <a:latin typeface="-apple-system"/>
              </a:rPr>
              <a:t>All Stakeholders</a:t>
            </a:r>
          </a:p>
          <a:p>
            <a:r>
              <a:rPr lang="en-US" b="0" i="0" dirty="0">
                <a:solidFill>
                  <a:srgbClr val="172B4D"/>
                </a:solidFill>
                <a:effectLst/>
                <a:latin typeface="-apple-system"/>
              </a:rPr>
              <a:t>    1) Consumers</a:t>
            </a:r>
          </a:p>
          <a:p>
            <a:r>
              <a:rPr lang="en-US" b="0" i="0" dirty="0">
                <a:solidFill>
                  <a:srgbClr val="172B4D"/>
                </a:solidFill>
                <a:effectLst/>
                <a:latin typeface="-apple-system"/>
              </a:rPr>
              <a:t>        </a:t>
            </a:r>
            <a:r>
              <a:rPr lang="en-US" b="0" i="0" dirty="0" err="1">
                <a:solidFill>
                  <a:srgbClr val="172B4D"/>
                </a:solidFill>
                <a:effectLst/>
                <a:latin typeface="-apple-system"/>
              </a:rPr>
              <a:t>i</a:t>
            </a:r>
            <a:r>
              <a:rPr lang="en-US" b="0" i="0" dirty="0">
                <a:solidFill>
                  <a:srgbClr val="172B4D"/>
                </a:solidFill>
                <a:effectLst/>
                <a:latin typeface="-apple-system"/>
              </a:rPr>
              <a:t>) Consumer 1</a:t>
            </a:r>
          </a:p>
          <a:p>
            <a:r>
              <a:rPr lang="en-US" b="0" i="0" dirty="0">
                <a:solidFill>
                  <a:srgbClr val="172B4D"/>
                </a:solidFill>
                <a:effectLst/>
                <a:latin typeface="-apple-system"/>
              </a:rPr>
              <a:t>        ii) Consumer 2</a:t>
            </a:r>
          </a:p>
          <a:p>
            <a:r>
              <a:rPr lang="en-US" b="0" i="0" dirty="0">
                <a:solidFill>
                  <a:srgbClr val="172B4D"/>
                </a:solidFill>
                <a:effectLst/>
                <a:latin typeface="-apple-system"/>
              </a:rPr>
              <a:t>        iii) Electric Vehicles</a:t>
            </a:r>
          </a:p>
          <a:p>
            <a:r>
              <a:rPr lang="en-US" b="0" i="0" dirty="0">
                <a:solidFill>
                  <a:srgbClr val="172B4D"/>
                </a:solidFill>
                <a:effectLst/>
                <a:latin typeface="-apple-system"/>
              </a:rPr>
              <a:t>    2) Policy Makers</a:t>
            </a:r>
          </a:p>
          <a:p>
            <a:r>
              <a:rPr lang="en-US" b="0" i="0" dirty="0">
                <a:solidFill>
                  <a:srgbClr val="172B4D"/>
                </a:solidFill>
                <a:effectLst/>
                <a:latin typeface="-apple-system"/>
              </a:rPr>
              <a:t>    3) Regulators</a:t>
            </a:r>
          </a:p>
          <a:p>
            <a:r>
              <a:rPr lang="en-US" b="0" i="0" dirty="0">
                <a:solidFill>
                  <a:srgbClr val="172B4D"/>
                </a:solidFill>
                <a:effectLst/>
                <a:latin typeface="-apple-system"/>
              </a:rPr>
              <a:t>        </a:t>
            </a:r>
            <a:r>
              <a:rPr lang="en-US" b="0" i="0" dirty="0" err="1">
                <a:solidFill>
                  <a:srgbClr val="172B4D"/>
                </a:solidFill>
                <a:effectLst/>
                <a:latin typeface="-apple-system"/>
              </a:rPr>
              <a:t>i</a:t>
            </a:r>
            <a:r>
              <a:rPr lang="en-US" b="0" i="0" dirty="0">
                <a:solidFill>
                  <a:srgbClr val="172B4D"/>
                </a:solidFill>
                <a:effectLst/>
                <a:latin typeface="-apple-system"/>
              </a:rPr>
              <a:t>) Energy Regulator</a:t>
            </a:r>
          </a:p>
          <a:p>
            <a:r>
              <a:rPr lang="en-US" b="0" i="0" dirty="0">
                <a:solidFill>
                  <a:srgbClr val="172B4D"/>
                </a:solidFill>
                <a:effectLst/>
                <a:latin typeface="-apple-system"/>
              </a:rPr>
              <a:t>           A) Power Quality</a:t>
            </a:r>
          </a:p>
          <a:p>
            <a:r>
              <a:rPr lang="en-US" b="0" i="0" dirty="0">
                <a:solidFill>
                  <a:srgbClr val="172B4D"/>
                </a:solidFill>
                <a:effectLst/>
                <a:latin typeface="-apple-system"/>
              </a:rPr>
              <a:t>           B) Tariff Rate(Pricing)</a:t>
            </a:r>
          </a:p>
          <a:p>
            <a:r>
              <a:rPr lang="en-US" b="0" i="0" dirty="0">
                <a:solidFill>
                  <a:srgbClr val="172B4D"/>
                </a:solidFill>
                <a:effectLst/>
                <a:latin typeface="-apple-system"/>
              </a:rPr>
              <a:t>           C) Physical Infrastructure</a:t>
            </a:r>
          </a:p>
          <a:p>
            <a:r>
              <a:rPr lang="en-US" b="0" i="0" dirty="0">
                <a:solidFill>
                  <a:srgbClr val="172B4D"/>
                </a:solidFill>
                <a:effectLst/>
                <a:latin typeface="-apple-system"/>
              </a:rPr>
              <a:t>           D) Environment &amp; Safety</a:t>
            </a:r>
          </a:p>
          <a:p>
            <a:r>
              <a:rPr lang="en-US" b="0" i="0" dirty="0">
                <a:solidFill>
                  <a:srgbClr val="172B4D"/>
                </a:solidFill>
                <a:effectLst/>
                <a:latin typeface="-apple-system"/>
              </a:rPr>
              <a:t>           E) Control &amp; Communication Network  </a:t>
            </a:r>
          </a:p>
          <a:p>
            <a:r>
              <a:rPr lang="en-US" b="0" i="0" dirty="0">
                <a:solidFill>
                  <a:srgbClr val="172B4D"/>
                </a:solidFill>
                <a:effectLst/>
                <a:latin typeface="-apple-system"/>
              </a:rPr>
              <a:t>       ii) Financial Regulator</a:t>
            </a:r>
          </a:p>
          <a:p>
            <a:r>
              <a:rPr lang="en-US" b="0" i="0" dirty="0">
                <a:solidFill>
                  <a:srgbClr val="172B4D"/>
                </a:solidFill>
                <a:effectLst/>
                <a:latin typeface="-apple-system"/>
              </a:rPr>
              <a:t>       iii) Data Privacy &amp; Security</a:t>
            </a:r>
            <a:endParaRPr lang="en-US" dirty="0"/>
          </a:p>
        </p:txBody>
      </p:sp>
    </p:spTree>
    <p:extLst>
      <p:ext uri="{BB962C8B-B14F-4D97-AF65-F5344CB8AC3E}">
        <p14:creationId xmlns:p14="http://schemas.microsoft.com/office/powerpoint/2010/main" val="23616413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66377A3-D875-4456-94C1-D5D461BDF7F1}"/>
              </a:ext>
            </a:extLst>
          </p:cNvPr>
          <p:cNvSpPr/>
          <p:nvPr/>
        </p:nvSpPr>
        <p:spPr>
          <a:xfrm>
            <a:off x="531341" y="1026276"/>
            <a:ext cx="4466968" cy="4247317"/>
          </a:xfrm>
          <a:prstGeom prst="rect">
            <a:avLst/>
          </a:prstGeom>
        </p:spPr>
        <p:txBody>
          <a:bodyPr wrap="square">
            <a:spAutoFit/>
          </a:bodyPr>
          <a:lstStyle/>
          <a:p>
            <a:r>
              <a:rPr lang="en-US" b="0" i="0" dirty="0">
                <a:solidFill>
                  <a:srgbClr val="172B4D"/>
                </a:solidFill>
                <a:effectLst/>
                <a:latin typeface="-apple-system"/>
              </a:rPr>
              <a:t>4) Generators</a:t>
            </a:r>
          </a:p>
          <a:p>
            <a:r>
              <a:rPr lang="en-US" b="0" i="0" dirty="0">
                <a:solidFill>
                  <a:srgbClr val="172B4D"/>
                </a:solidFill>
                <a:effectLst/>
                <a:latin typeface="-apple-system"/>
              </a:rPr>
              <a:t>       </a:t>
            </a:r>
            <a:r>
              <a:rPr lang="en-US" b="0" i="0" dirty="0" err="1">
                <a:solidFill>
                  <a:srgbClr val="172B4D"/>
                </a:solidFill>
                <a:effectLst/>
                <a:latin typeface="-apple-system"/>
              </a:rPr>
              <a:t>i</a:t>
            </a:r>
            <a:r>
              <a:rPr lang="en-US" b="0" i="0" dirty="0">
                <a:solidFill>
                  <a:srgbClr val="172B4D"/>
                </a:solidFill>
                <a:effectLst/>
                <a:latin typeface="-apple-system"/>
              </a:rPr>
              <a:t>) Utility</a:t>
            </a:r>
          </a:p>
          <a:p>
            <a:r>
              <a:rPr lang="en-US" b="0" i="0" dirty="0">
                <a:solidFill>
                  <a:srgbClr val="172B4D"/>
                </a:solidFill>
                <a:effectLst/>
                <a:latin typeface="-apple-system"/>
              </a:rPr>
              <a:t>          A) Traditional</a:t>
            </a:r>
          </a:p>
          <a:p>
            <a:r>
              <a:rPr lang="en-US" b="0" i="0" dirty="0">
                <a:solidFill>
                  <a:srgbClr val="172B4D"/>
                </a:solidFill>
                <a:effectLst/>
                <a:latin typeface="-apple-system"/>
              </a:rPr>
              <a:t>          B) Renewable</a:t>
            </a:r>
          </a:p>
          <a:p>
            <a:r>
              <a:rPr lang="en-US" b="0" i="0" dirty="0">
                <a:solidFill>
                  <a:srgbClr val="172B4D"/>
                </a:solidFill>
                <a:effectLst/>
                <a:latin typeface="-apple-system"/>
              </a:rPr>
              <a:t>        ii) Independent Source</a:t>
            </a:r>
          </a:p>
          <a:p>
            <a:r>
              <a:rPr lang="en-US" b="0" i="0" dirty="0">
                <a:solidFill>
                  <a:srgbClr val="172B4D"/>
                </a:solidFill>
                <a:effectLst/>
                <a:latin typeface="-apple-system"/>
              </a:rPr>
              <a:t>    5) Physical Infrastructure</a:t>
            </a:r>
          </a:p>
          <a:p>
            <a:r>
              <a:rPr lang="en-US" b="0" i="0" dirty="0">
                <a:solidFill>
                  <a:srgbClr val="172B4D"/>
                </a:solidFill>
                <a:effectLst/>
                <a:latin typeface="-apple-system"/>
              </a:rPr>
              <a:t>        </a:t>
            </a:r>
            <a:r>
              <a:rPr lang="en-US" b="0" i="0" dirty="0" err="1">
                <a:solidFill>
                  <a:srgbClr val="172B4D"/>
                </a:solidFill>
                <a:effectLst/>
                <a:latin typeface="-apple-system"/>
              </a:rPr>
              <a:t>i</a:t>
            </a:r>
            <a:r>
              <a:rPr lang="en-US" b="0" i="0" dirty="0">
                <a:solidFill>
                  <a:srgbClr val="172B4D"/>
                </a:solidFill>
                <a:effectLst/>
                <a:latin typeface="-apple-system"/>
              </a:rPr>
              <a:t>) Design</a:t>
            </a:r>
          </a:p>
          <a:p>
            <a:r>
              <a:rPr lang="en-US" b="0" i="0" dirty="0">
                <a:solidFill>
                  <a:srgbClr val="172B4D"/>
                </a:solidFill>
                <a:effectLst/>
                <a:latin typeface="-apple-system"/>
              </a:rPr>
              <a:t>        ii) Laying Cables</a:t>
            </a:r>
          </a:p>
          <a:p>
            <a:r>
              <a:rPr lang="en-US" b="0" i="0" dirty="0">
                <a:solidFill>
                  <a:srgbClr val="172B4D"/>
                </a:solidFill>
                <a:effectLst/>
                <a:latin typeface="-apple-system"/>
              </a:rPr>
              <a:t>        iii) Equipment Installation</a:t>
            </a:r>
          </a:p>
          <a:p>
            <a:r>
              <a:rPr lang="en-US" b="0" i="0" dirty="0">
                <a:solidFill>
                  <a:srgbClr val="172B4D"/>
                </a:solidFill>
                <a:effectLst/>
                <a:latin typeface="-apple-system"/>
              </a:rPr>
              <a:t>        iv) Maintenance</a:t>
            </a:r>
          </a:p>
          <a:p>
            <a:r>
              <a:rPr lang="en-US" b="0" i="0" dirty="0">
                <a:solidFill>
                  <a:srgbClr val="172B4D"/>
                </a:solidFill>
                <a:effectLst/>
                <a:latin typeface="-apple-system"/>
              </a:rPr>
              <a:t>    6) Financial Institution</a:t>
            </a:r>
          </a:p>
          <a:p>
            <a:r>
              <a:rPr lang="en-US" b="0" i="0" dirty="0">
                <a:solidFill>
                  <a:srgbClr val="172B4D"/>
                </a:solidFill>
                <a:effectLst/>
                <a:latin typeface="-apple-system"/>
              </a:rPr>
              <a:t>        </a:t>
            </a:r>
            <a:r>
              <a:rPr lang="en-US" b="0" i="0" dirty="0" err="1">
                <a:solidFill>
                  <a:srgbClr val="172B4D"/>
                </a:solidFill>
                <a:effectLst/>
                <a:latin typeface="-apple-system"/>
              </a:rPr>
              <a:t>i</a:t>
            </a:r>
            <a:r>
              <a:rPr lang="en-US" b="0" i="0" dirty="0">
                <a:solidFill>
                  <a:srgbClr val="172B4D"/>
                </a:solidFill>
                <a:effectLst/>
                <a:latin typeface="-apple-system"/>
              </a:rPr>
              <a:t>) Banks (Project Finance)</a:t>
            </a:r>
          </a:p>
          <a:p>
            <a:r>
              <a:rPr lang="en-US" b="0" i="0" dirty="0">
                <a:solidFill>
                  <a:srgbClr val="172B4D"/>
                </a:solidFill>
                <a:effectLst/>
                <a:latin typeface="-apple-system"/>
              </a:rPr>
              <a:t>        ii) Financial Services (Payments)</a:t>
            </a:r>
          </a:p>
          <a:p>
            <a:r>
              <a:rPr lang="en-US" b="0" i="0" dirty="0">
                <a:solidFill>
                  <a:srgbClr val="172B4D"/>
                </a:solidFill>
                <a:effectLst/>
                <a:latin typeface="-apple-system"/>
              </a:rPr>
              <a:t>        iii) General Insurance (Hazard Insurance)</a:t>
            </a:r>
          </a:p>
          <a:p>
            <a:endParaRPr lang="en-US" b="0" i="0" dirty="0">
              <a:solidFill>
                <a:srgbClr val="172B4D"/>
              </a:solidFill>
              <a:effectLst/>
              <a:latin typeface="-apple-system"/>
            </a:endParaRPr>
          </a:p>
        </p:txBody>
      </p:sp>
      <p:sp>
        <p:nvSpPr>
          <p:cNvPr id="3" name="TextBox 2">
            <a:extLst>
              <a:ext uri="{FF2B5EF4-FFF2-40B4-BE49-F238E27FC236}">
                <a16:creationId xmlns:a16="http://schemas.microsoft.com/office/drawing/2014/main" id="{3A972A37-CBC2-4E8A-B4FB-61B4B9A466F1}"/>
              </a:ext>
            </a:extLst>
          </p:cNvPr>
          <p:cNvSpPr txBox="1"/>
          <p:nvPr/>
        </p:nvSpPr>
        <p:spPr>
          <a:xfrm>
            <a:off x="5721178" y="1143000"/>
            <a:ext cx="4893276" cy="3188043"/>
          </a:xfrm>
          <a:prstGeom prst="rect">
            <a:avLst/>
          </a:prstGeom>
          <a:noFill/>
        </p:spPr>
        <p:txBody>
          <a:bodyPr wrap="square" rtlCol="0">
            <a:spAutoFit/>
          </a:bodyPr>
          <a:lstStyle/>
          <a:p>
            <a:r>
              <a:rPr lang="en-US" b="0" i="0" dirty="0">
                <a:solidFill>
                  <a:srgbClr val="172B4D"/>
                </a:solidFill>
                <a:effectLst/>
                <a:latin typeface="-apple-system"/>
              </a:rPr>
              <a:t>#) Identity Management of Stakeholders</a:t>
            </a:r>
          </a:p>
          <a:p>
            <a:r>
              <a:rPr lang="en-US" b="0" i="0" dirty="0">
                <a:solidFill>
                  <a:srgbClr val="172B4D"/>
                </a:solidFill>
                <a:effectLst/>
                <a:latin typeface="-apple-system"/>
              </a:rPr>
              <a:t>#) Interaction between Stakeholders</a:t>
            </a:r>
          </a:p>
          <a:p>
            <a:r>
              <a:rPr lang="en-US" b="0" i="0" dirty="0">
                <a:solidFill>
                  <a:srgbClr val="172B4D"/>
                </a:solidFill>
                <a:effectLst/>
                <a:latin typeface="-apple-system"/>
              </a:rPr>
              <a:t>    1) Roles of Stakeholders</a:t>
            </a:r>
          </a:p>
          <a:p>
            <a:r>
              <a:rPr lang="en-US" b="0" i="0" dirty="0">
                <a:solidFill>
                  <a:srgbClr val="172B4D"/>
                </a:solidFill>
                <a:effectLst/>
                <a:latin typeface="-apple-system"/>
              </a:rPr>
              <a:t>    2) Energy Transactions</a:t>
            </a:r>
          </a:p>
          <a:p>
            <a:r>
              <a:rPr lang="en-US" b="0" i="0" dirty="0">
                <a:solidFill>
                  <a:srgbClr val="172B4D"/>
                </a:solidFill>
                <a:effectLst/>
                <a:latin typeface="-apple-system"/>
              </a:rPr>
              <a:t>#) Governance</a:t>
            </a:r>
          </a:p>
          <a:p>
            <a:r>
              <a:rPr lang="en-US" b="0" i="0" dirty="0">
                <a:solidFill>
                  <a:srgbClr val="172B4D"/>
                </a:solidFill>
                <a:effectLst/>
                <a:latin typeface="-apple-system"/>
              </a:rPr>
              <a:t>    1) Core Elements of Governance</a:t>
            </a:r>
          </a:p>
          <a:p>
            <a:r>
              <a:rPr lang="en-US" b="0" i="0" dirty="0">
                <a:solidFill>
                  <a:srgbClr val="172B4D"/>
                </a:solidFill>
                <a:effectLst/>
                <a:latin typeface="-apple-system"/>
              </a:rPr>
              <a:t>        </a:t>
            </a:r>
            <a:r>
              <a:rPr lang="en-US" b="0" i="0" dirty="0" err="1">
                <a:solidFill>
                  <a:srgbClr val="172B4D"/>
                </a:solidFill>
                <a:effectLst/>
                <a:latin typeface="-apple-system"/>
              </a:rPr>
              <a:t>i</a:t>
            </a:r>
            <a:r>
              <a:rPr lang="en-US" b="0" i="0" dirty="0">
                <a:solidFill>
                  <a:srgbClr val="172B4D"/>
                </a:solidFill>
                <a:effectLst/>
                <a:latin typeface="-apple-system"/>
              </a:rPr>
              <a:t>) Equity</a:t>
            </a:r>
          </a:p>
          <a:p>
            <a:r>
              <a:rPr lang="en-US" b="0" i="0" dirty="0">
                <a:solidFill>
                  <a:srgbClr val="172B4D"/>
                </a:solidFill>
                <a:effectLst/>
                <a:latin typeface="-apple-system"/>
              </a:rPr>
              <a:t>        ii) Trust</a:t>
            </a:r>
          </a:p>
          <a:p>
            <a:r>
              <a:rPr lang="en-US" b="0" i="0" dirty="0">
                <a:solidFill>
                  <a:srgbClr val="172B4D"/>
                </a:solidFill>
                <a:effectLst/>
                <a:latin typeface="-apple-system"/>
              </a:rPr>
              <a:t>        iii) Interoperability</a:t>
            </a:r>
          </a:p>
          <a:p>
            <a:r>
              <a:rPr lang="en-US" b="0" i="0" dirty="0">
                <a:solidFill>
                  <a:srgbClr val="172B4D"/>
                </a:solidFill>
                <a:effectLst/>
                <a:latin typeface="-apple-system"/>
              </a:rPr>
              <a:t>    2) Execution</a:t>
            </a:r>
          </a:p>
          <a:p>
            <a:r>
              <a:rPr lang="en-US" b="0" i="0" dirty="0">
                <a:solidFill>
                  <a:srgbClr val="172B4D"/>
                </a:solidFill>
                <a:effectLst/>
                <a:latin typeface="-apple-system"/>
              </a:rPr>
              <a:t>    3) Assessment &amp; Update</a:t>
            </a:r>
            <a:endParaRPr lang="en-US" dirty="0"/>
          </a:p>
        </p:txBody>
      </p:sp>
    </p:spTree>
    <p:extLst>
      <p:ext uri="{BB962C8B-B14F-4D97-AF65-F5344CB8AC3E}">
        <p14:creationId xmlns:p14="http://schemas.microsoft.com/office/powerpoint/2010/main" val="6358637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A190006-ED32-4CEC-8F85-1A3B4213B1AE}"/>
              </a:ext>
            </a:extLst>
          </p:cNvPr>
          <p:cNvSpPr/>
          <p:nvPr/>
        </p:nvSpPr>
        <p:spPr>
          <a:xfrm>
            <a:off x="743465" y="150475"/>
            <a:ext cx="6096000" cy="6186309"/>
          </a:xfrm>
          <a:prstGeom prst="rect">
            <a:avLst/>
          </a:prstGeom>
        </p:spPr>
        <p:txBody>
          <a:bodyPr>
            <a:spAutoFit/>
          </a:bodyPr>
          <a:lstStyle/>
          <a:p>
            <a:r>
              <a:rPr lang="en-US" dirty="0">
                <a:effectLst/>
              </a:rPr>
              <a:t>Overview Land Rights</a:t>
            </a:r>
          </a:p>
          <a:p>
            <a:pPr>
              <a:buFont typeface="+mj-lt"/>
              <a:buAutoNum type="arabicPeriod"/>
            </a:pPr>
            <a:r>
              <a:rPr lang="en-US" u="sng" dirty="0">
                <a:effectLst/>
              </a:rPr>
              <a:t>Land Market Ecosystem</a:t>
            </a:r>
            <a:endParaRPr lang="en-US" dirty="0">
              <a:effectLst/>
            </a:endParaRPr>
          </a:p>
          <a:p>
            <a:pPr marL="742950" lvl="1" indent="-285750">
              <a:buFont typeface="+mj-lt"/>
              <a:buAutoNum type="arabicPeriod"/>
            </a:pPr>
            <a:r>
              <a:rPr lang="en-US" dirty="0">
                <a:effectLst/>
              </a:rPr>
              <a:t>General description</a:t>
            </a:r>
          </a:p>
          <a:p>
            <a:pPr>
              <a:buFont typeface="+mj-lt"/>
              <a:buAutoNum type="arabicPeriod"/>
            </a:pPr>
            <a:r>
              <a:rPr lang="en-US" u="sng" dirty="0">
                <a:effectLst/>
              </a:rPr>
              <a:t>Parties</a:t>
            </a:r>
            <a:endParaRPr lang="en-US" dirty="0">
              <a:effectLst/>
            </a:endParaRPr>
          </a:p>
          <a:p>
            <a:pPr marL="742950" lvl="1" indent="-285750">
              <a:buFont typeface="+mj-lt"/>
              <a:buAutoNum type="arabicPeriod"/>
            </a:pPr>
            <a:r>
              <a:rPr lang="en-US" dirty="0">
                <a:effectLst/>
              </a:rPr>
              <a:t>Stakeholders</a:t>
            </a:r>
          </a:p>
          <a:p>
            <a:pPr marL="1143000" lvl="2" indent="-228600">
              <a:buFont typeface="+mj-lt"/>
              <a:buAutoNum type="arabicPeriod"/>
            </a:pPr>
            <a:r>
              <a:rPr lang="en-US" dirty="0">
                <a:effectLst/>
              </a:rPr>
              <a:t>Buyers</a:t>
            </a:r>
          </a:p>
          <a:p>
            <a:pPr marL="1143000" lvl="2" indent="-228600">
              <a:buFont typeface="+mj-lt"/>
              <a:buAutoNum type="arabicPeriod"/>
            </a:pPr>
            <a:r>
              <a:rPr lang="en-US" dirty="0">
                <a:effectLst/>
              </a:rPr>
              <a:t>Sellers</a:t>
            </a:r>
          </a:p>
          <a:p>
            <a:pPr marL="1143000" lvl="2" indent="-228600">
              <a:buFont typeface="+mj-lt"/>
              <a:buAutoNum type="arabicPeriod"/>
            </a:pPr>
            <a:r>
              <a:rPr lang="en-US" dirty="0">
                <a:effectLst/>
              </a:rPr>
              <a:t>Local Authorities</a:t>
            </a:r>
          </a:p>
          <a:p>
            <a:pPr marL="1143000" lvl="2" indent="-228600">
              <a:buFont typeface="+mj-lt"/>
              <a:buAutoNum type="arabicPeriod"/>
            </a:pPr>
            <a:r>
              <a:rPr lang="en-US" dirty="0">
                <a:effectLst/>
              </a:rPr>
              <a:t>Registrars</a:t>
            </a:r>
          </a:p>
          <a:p>
            <a:pPr marL="1143000" lvl="2" indent="-228600">
              <a:buFont typeface="+mj-lt"/>
              <a:buAutoNum type="arabicPeriod"/>
            </a:pPr>
            <a:r>
              <a:rPr lang="en-US" dirty="0">
                <a:effectLst/>
              </a:rPr>
              <a:t>Financial Institutions</a:t>
            </a:r>
          </a:p>
          <a:p>
            <a:pPr marL="1143000" lvl="2" indent="-228600">
              <a:buFont typeface="+mj-lt"/>
              <a:buAutoNum type="arabicPeriod"/>
            </a:pPr>
            <a:r>
              <a:rPr lang="en-US" dirty="0">
                <a:effectLst/>
              </a:rPr>
              <a:t>Real Estate Agents</a:t>
            </a:r>
          </a:p>
          <a:p>
            <a:pPr marL="1143000" lvl="2" indent="-228600">
              <a:buFont typeface="+mj-lt"/>
              <a:buAutoNum type="arabicPeriod"/>
            </a:pPr>
            <a:r>
              <a:rPr lang="en-US" dirty="0">
                <a:effectLst/>
              </a:rPr>
              <a:t>Developers</a:t>
            </a:r>
          </a:p>
          <a:p>
            <a:pPr>
              <a:buFont typeface="+mj-lt"/>
              <a:buAutoNum type="arabicPeriod"/>
            </a:pPr>
            <a:r>
              <a:rPr lang="en-US" u="sng" dirty="0">
                <a:effectLst/>
              </a:rPr>
              <a:t>Interactions</a:t>
            </a:r>
            <a:endParaRPr lang="en-US" dirty="0">
              <a:effectLst/>
            </a:endParaRPr>
          </a:p>
          <a:p>
            <a:pPr marL="742950" lvl="1" indent="-285750">
              <a:buFont typeface="+mj-lt"/>
              <a:buAutoNum type="arabicPeriod"/>
            </a:pPr>
            <a:r>
              <a:rPr lang="en-US" dirty="0">
                <a:effectLst/>
              </a:rPr>
              <a:t>Roles of stakeholders</a:t>
            </a:r>
          </a:p>
          <a:p>
            <a:pPr marL="742950" lvl="1" indent="-285750">
              <a:buFont typeface="+mj-lt"/>
              <a:buAutoNum type="arabicPeriod"/>
            </a:pPr>
            <a:r>
              <a:rPr lang="en-US" dirty="0">
                <a:effectLst/>
              </a:rPr>
              <a:t>Actions of stakeholders</a:t>
            </a:r>
          </a:p>
          <a:p>
            <a:pPr marL="1143000" lvl="2" indent="-228600">
              <a:buFont typeface="+mj-lt"/>
              <a:buAutoNum type="arabicPeriod"/>
            </a:pPr>
            <a:r>
              <a:rPr lang="en-US" dirty="0">
                <a:effectLst/>
              </a:rPr>
              <a:t>Urban Planning</a:t>
            </a:r>
          </a:p>
          <a:p>
            <a:pPr marL="1143000" lvl="2" indent="-228600">
              <a:buFont typeface="+mj-lt"/>
              <a:buAutoNum type="arabicPeriod"/>
            </a:pPr>
            <a:r>
              <a:rPr lang="en-US" dirty="0">
                <a:effectLst/>
              </a:rPr>
              <a:t>Market Transactions</a:t>
            </a:r>
          </a:p>
          <a:p>
            <a:pPr marL="1143000" lvl="2" indent="-228600">
              <a:buFont typeface="+mj-lt"/>
              <a:buAutoNum type="arabicPeriod"/>
            </a:pPr>
            <a:r>
              <a:rPr lang="en-US" dirty="0">
                <a:effectLst/>
              </a:rPr>
              <a:t>Real Estate Financing</a:t>
            </a:r>
          </a:p>
          <a:p>
            <a:pPr marL="1143000" lvl="2" indent="-228600">
              <a:buFont typeface="+mj-lt"/>
              <a:buAutoNum type="arabicPeriod"/>
            </a:pPr>
            <a:r>
              <a:rPr lang="en-US" dirty="0">
                <a:effectLst/>
              </a:rPr>
              <a:t>Real Estate Development</a:t>
            </a:r>
          </a:p>
          <a:p>
            <a:pPr marL="742950" lvl="1" indent="-285750">
              <a:buFont typeface="+mj-lt"/>
              <a:buAutoNum type="arabicPeriod"/>
            </a:pPr>
            <a:r>
              <a:rPr lang="en-US" dirty="0">
                <a:effectLst/>
              </a:rPr>
              <a:t>Contracts &amp; Information</a:t>
            </a:r>
          </a:p>
          <a:p>
            <a:pPr marL="1143000" lvl="2" indent="-228600">
              <a:buFont typeface="+mj-lt"/>
              <a:buAutoNum type="arabicPeriod"/>
            </a:pPr>
            <a:r>
              <a:rPr lang="en-US" dirty="0">
                <a:effectLst/>
              </a:rPr>
              <a:t>Data</a:t>
            </a:r>
          </a:p>
          <a:p>
            <a:pPr marL="1143000" lvl="2" indent="-228600">
              <a:buFont typeface="+mj-lt"/>
              <a:buAutoNum type="arabicPeriod"/>
            </a:pPr>
            <a:r>
              <a:rPr lang="en-US" dirty="0">
                <a:effectLst/>
              </a:rPr>
              <a:t>Functions</a:t>
            </a:r>
          </a:p>
        </p:txBody>
      </p:sp>
      <p:sp>
        <p:nvSpPr>
          <p:cNvPr id="4" name="TextBox 3">
            <a:extLst>
              <a:ext uri="{FF2B5EF4-FFF2-40B4-BE49-F238E27FC236}">
                <a16:creationId xmlns:a16="http://schemas.microsoft.com/office/drawing/2014/main" id="{A297E723-4E3A-443F-A283-194B5E8EEB98}"/>
              </a:ext>
            </a:extLst>
          </p:cNvPr>
          <p:cNvSpPr txBox="1"/>
          <p:nvPr/>
        </p:nvSpPr>
        <p:spPr>
          <a:xfrm>
            <a:off x="5934332" y="284206"/>
            <a:ext cx="6554230" cy="6186309"/>
          </a:xfrm>
          <a:prstGeom prst="rect">
            <a:avLst/>
          </a:prstGeom>
          <a:noFill/>
        </p:spPr>
        <p:txBody>
          <a:bodyPr wrap="square" rtlCol="0">
            <a:spAutoFit/>
          </a:bodyPr>
          <a:lstStyle/>
          <a:p>
            <a:r>
              <a:rPr lang="en-US" u="sng" dirty="0"/>
              <a:t>Laws and Regulations</a:t>
            </a:r>
            <a:endParaRPr lang="en-US" dirty="0"/>
          </a:p>
          <a:p>
            <a:pPr lvl="1"/>
            <a:r>
              <a:rPr lang="en-US" dirty="0"/>
              <a:t>Land Ownership</a:t>
            </a:r>
          </a:p>
          <a:p>
            <a:pPr lvl="2"/>
            <a:r>
              <a:rPr lang="en-US" dirty="0"/>
              <a:t>Types of properties</a:t>
            </a:r>
          </a:p>
          <a:p>
            <a:pPr lvl="2"/>
            <a:r>
              <a:rPr lang="en-US" dirty="0"/>
              <a:t>Land rights</a:t>
            </a:r>
          </a:p>
          <a:p>
            <a:pPr lvl="2"/>
            <a:r>
              <a:rPr lang="en-US" dirty="0"/>
              <a:t>Registries</a:t>
            </a:r>
          </a:p>
          <a:p>
            <a:pPr lvl="3"/>
            <a:r>
              <a:rPr lang="en-US" dirty="0"/>
              <a:t>Cadastral</a:t>
            </a:r>
          </a:p>
          <a:p>
            <a:pPr lvl="3"/>
            <a:r>
              <a:rPr lang="en-US" dirty="0"/>
              <a:t>Register of Deeds</a:t>
            </a:r>
          </a:p>
          <a:p>
            <a:pPr lvl="1"/>
            <a:r>
              <a:rPr lang="en-US" dirty="0"/>
              <a:t>Land Taxes</a:t>
            </a:r>
          </a:p>
          <a:p>
            <a:pPr lvl="1"/>
            <a:r>
              <a:rPr lang="en-US" dirty="0"/>
              <a:t>Land Use</a:t>
            </a:r>
          </a:p>
          <a:p>
            <a:pPr lvl="2"/>
            <a:r>
              <a:rPr lang="en-US" dirty="0"/>
              <a:t>Urban Planning Regulations</a:t>
            </a:r>
          </a:p>
          <a:p>
            <a:pPr lvl="3"/>
            <a:r>
              <a:rPr lang="en-US" dirty="0"/>
              <a:t>Zoning</a:t>
            </a:r>
          </a:p>
          <a:p>
            <a:pPr lvl="3"/>
            <a:r>
              <a:rPr lang="en-US" dirty="0"/>
              <a:t>Densities</a:t>
            </a:r>
          </a:p>
          <a:p>
            <a:pPr lvl="3"/>
            <a:r>
              <a:rPr lang="en-US" dirty="0"/>
              <a:t>Intensity of use</a:t>
            </a:r>
          </a:p>
          <a:p>
            <a:pPr lvl="1"/>
            <a:r>
              <a:rPr lang="en-US" dirty="0"/>
              <a:t>Land Value</a:t>
            </a:r>
          </a:p>
          <a:p>
            <a:pPr lvl="2"/>
            <a:r>
              <a:rPr lang="en-US" dirty="0"/>
              <a:t>Types of land values</a:t>
            </a:r>
          </a:p>
          <a:p>
            <a:pPr lvl="2"/>
            <a:r>
              <a:rPr lang="en-US" dirty="0"/>
              <a:t>Land value capture</a:t>
            </a:r>
          </a:p>
          <a:p>
            <a:pPr lvl="1"/>
            <a:r>
              <a:rPr lang="en-US" dirty="0"/>
              <a:t>Land Finance</a:t>
            </a:r>
          </a:p>
          <a:p>
            <a:pPr lvl="2"/>
            <a:r>
              <a:rPr lang="en-US" dirty="0"/>
              <a:t>Financial Institutions</a:t>
            </a:r>
          </a:p>
          <a:p>
            <a:pPr lvl="2"/>
            <a:r>
              <a:rPr lang="en-US" dirty="0"/>
              <a:t>Financial Instruments</a:t>
            </a:r>
          </a:p>
          <a:p>
            <a:pPr lvl="3"/>
            <a:r>
              <a:rPr lang="en-US" dirty="0"/>
              <a:t>Traditional</a:t>
            </a:r>
          </a:p>
          <a:p>
            <a:pPr lvl="3"/>
            <a:r>
              <a:rPr lang="en-US" dirty="0"/>
              <a:t>Innovative</a:t>
            </a:r>
          </a:p>
          <a:p>
            <a:r>
              <a:rPr lang="en-US" u="sng" dirty="0"/>
              <a:t>Governance of Regulatory Environment</a:t>
            </a:r>
            <a:endParaRPr lang="en-US" dirty="0"/>
          </a:p>
        </p:txBody>
      </p:sp>
    </p:spTree>
    <p:extLst>
      <p:ext uri="{BB962C8B-B14F-4D97-AF65-F5344CB8AC3E}">
        <p14:creationId xmlns:p14="http://schemas.microsoft.com/office/powerpoint/2010/main" val="11056634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D4CD3B6-5181-4E9B-AD1C-A3BA9A0D1451}"/>
              </a:ext>
            </a:extLst>
          </p:cNvPr>
          <p:cNvSpPr/>
          <p:nvPr/>
        </p:nvSpPr>
        <p:spPr>
          <a:xfrm>
            <a:off x="302741" y="197346"/>
            <a:ext cx="11722443" cy="6186309"/>
          </a:xfrm>
          <a:prstGeom prst="rect">
            <a:avLst/>
          </a:prstGeom>
        </p:spPr>
        <p:txBody>
          <a:bodyPr wrap="square">
            <a:spAutoFit/>
          </a:bodyPr>
          <a:lstStyle/>
          <a:p>
            <a:r>
              <a:rPr lang="en-US" b="0" i="0" u="none" strike="noStrike" dirty="0">
                <a:solidFill>
                  <a:srgbClr val="172B4D"/>
                </a:solidFill>
                <a:effectLst/>
                <a:latin typeface="-apple-system"/>
                <a:hlinkClick r:id="rId2"/>
              </a:rPr>
              <a:t>4.4 Public Enterprise : Grants Management</a:t>
            </a:r>
            <a:endParaRPr lang="en-US" b="0" i="0" u="none" strike="noStrike" dirty="0">
              <a:solidFill>
                <a:srgbClr val="172B4D"/>
              </a:solidFill>
              <a:effectLst/>
              <a:latin typeface="-apple-system"/>
            </a:endParaRPr>
          </a:p>
          <a:p>
            <a:endParaRPr lang="en-US" b="0" i="0" dirty="0">
              <a:solidFill>
                <a:srgbClr val="172B4D"/>
              </a:solidFill>
              <a:effectLst/>
              <a:latin typeface="-apple-system"/>
            </a:endParaRPr>
          </a:p>
          <a:p>
            <a:r>
              <a:rPr lang="en-US" b="0" i="0" dirty="0">
                <a:solidFill>
                  <a:srgbClr val="172B4D"/>
                </a:solidFill>
                <a:effectLst/>
                <a:latin typeface="-apple-system"/>
              </a:rPr>
              <a:t>4.4.1 Description of Environment (brief)</a:t>
            </a:r>
          </a:p>
          <a:p>
            <a:r>
              <a:rPr lang="en-US" b="0" i="0" dirty="0">
                <a:solidFill>
                  <a:srgbClr val="172B4D"/>
                </a:solidFill>
                <a:effectLst/>
                <a:latin typeface="-apple-system"/>
              </a:rPr>
              <a:t>Grantors and Applicants research and address significant challenges in society. Collaboration is time-consuming; whether in identifying funding needs of researchers, resourcing potential requests for proposals/applications (RFP/RFA), or reporting progress and results. International and in-country organizations spend too much time locating potential grantors and those grantors spend too much time administering grants when they yearn to link with the research community in innovation rather than a maintenance role. All parties prioritize researching, analyzing, and disseminating; however, the business burden of grants compliance overshadows the incredible potential of significant adoption of grants-related research.</a:t>
            </a:r>
          </a:p>
          <a:p>
            <a:endParaRPr lang="en-US" b="0" i="0" dirty="0">
              <a:solidFill>
                <a:srgbClr val="172B4D"/>
              </a:solidFill>
              <a:effectLst/>
              <a:latin typeface="-apple-system"/>
            </a:endParaRPr>
          </a:p>
          <a:p>
            <a:r>
              <a:rPr lang="en-US" b="0" i="0" dirty="0">
                <a:solidFill>
                  <a:srgbClr val="172B4D"/>
                </a:solidFill>
                <a:effectLst/>
                <a:latin typeface="-apple-system"/>
              </a:rPr>
              <a:t>4.4.2 Use Case</a:t>
            </a:r>
          </a:p>
          <a:p>
            <a:r>
              <a:rPr lang="en-US" b="1" i="0" dirty="0">
                <a:solidFill>
                  <a:srgbClr val="172B4D"/>
                </a:solidFill>
                <a:effectLst/>
                <a:latin typeface="-apple-system"/>
              </a:rPr>
              <a:t>Name </a:t>
            </a:r>
          </a:p>
          <a:p>
            <a:r>
              <a:rPr lang="en-US" b="0" i="0" dirty="0">
                <a:solidFill>
                  <a:srgbClr val="172B4D"/>
                </a:solidFill>
                <a:effectLst/>
                <a:latin typeface="-apple-system"/>
              </a:rPr>
              <a:t>The Grant Lifecycle</a:t>
            </a:r>
          </a:p>
          <a:p>
            <a:r>
              <a:rPr lang="en-US" b="1" i="0" dirty="0">
                <a:solidFill>
                  <a:srgbClr val="172B4D"/>
                </a:solidFill>
                <a:effectLst/>
                <a:latin typeface="-apple-system"/>
              </a:rPr>
              <a:t>Description</a:t>
            </a:r>
          </a:p>
          <a:p>
            <a:r>
              <a:rPr lang="en-US" b="0" i="0" dirty="0">
                <a:solidFill>
                  <a:srgbClr val="172B4D"/>
                </a:solidFill>
                <a:effectLst/>
                <a:latin typeface="-apple-system"/>
              </a:rPr>
              <a:t>Identification, Application, Implementation, and Dissemination phases of the grant lifecycle complement blockchain strength in identity, provenance, and security.</a:t>
            </a:r>
          </a:p>
          <a:p>
            <a:r>
              <a:rPr lang="en-US" b="1" i="0" dirty="0">
                <a:solidFill>
                  <a:srgbClr val="172B4D"/>
                </a:solidFill>
                <a:effectLst/>
                <a:latin typeface="-apple-system"/>
              </a:rPr>
              <a:t>Primary Actors </a:t>
            </a:r>
          </a:p>
          <a:p>
            <a:r>
              <a:rPr lang="en-US" b="0" i="0" dirty="0">
                <a:solidFill>
                  <a:srgbClr val="172B4D"/>
                </a:solidFill>
                <a:effectLst/>
                <a:latin typeface="-apple-system"/>
              </a:rPr>
              <a:t>Grantor and Applicants</a:t>
            </a:r>
          </a:p>
          <a:p>
            <a:r>
              <a:rPr lang="en-US" b="1" i="0" dirty="0">
                <a:solidFill>
                  <a:srgbClr val="172B4D"/>
                </a:solidFill>
                <a:effectLst/>
                <a:latin typeface="-apple-system"/>
              </a:rPr>
              <a:t>Supporting Actors </a:t>
            </a:r>
          </a:p>
          <a:p>
            <a:r>
              <a:rPr lang="en-US" b="0" i="0" dirty="0">
                <a:solidFill>
                  <a:srgbClr val="172B4D"/>
                </a:solidFill>
                <a:effectLst/>
                <a:latin typeface="-apple-system"/>
              </a:rPr>
              <a:t>Multiple stakeholders in Grantor and Applicant organizations, external researchers, and grants participants</a:t>
            </a:r>
          </a:p>
          <a:p>
            <a:r>
              <a:rPr lang="en-US" b="1" i="0" dirty="0">
                <a:solidFill>
                  <a:srgbClr val="172B4D"/>
                </a:solidFill>
                <a:effectLst/>
                <a:latin typeface="-apple-system"/>
              </a:rPr>
              <a:t>Use Case</a:t>
            </a:r>
          </a:p>
          <a:p>
            <a:r>
              <a:rPr lang="en-US" b="0" i="0" dirty="0">
                <a:solidFill>
                  <a:srgbClr val="172B4D"/>
                </a:solidFill>
                <a:effectLst/>
                <a:latin typeface="-apple-system"/>
              </a:rPr>
              <a:t>Securing and Connecting Grants</a:t>
            </a:r>
          </a:p>
        </p:txBody>
      </p:sp>
    </p:spTree>
    <p:extLst>
      <p:ext uri="{BB962C8B-B14F-4D97-AF65-F5344CB8AC3E}">
        <p14:creationId xmlns:p14="http://schemas.microsoft.com/office/powerpoint/2010/main" val="19225481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284681-5A02-44AA-99CF-59FD65EC0D68}"/>
              </a:ext>
            </a:extLst>
          </p:cNvPr>
          <p:cNvSpPr>
            <a:spLocks noGrp="1"/>
          </p:cNvSpPr>
          <p:nvPr>
            <p:ph type="ctrTitle"/>
          </p:nvPr>
        </p:nvSpPr>
        <p:spPr>
          <a:xfrm>
            <a:off x="1524000" y="3254916"/>
            <a:ext cx="9144000" cy="2387600"/>
          </a:xfrm>
        </p:spPr>
        <p:txBody>
          <a:bodyPr>
            <a:noAutofit/>
          </a:bodyPr>
          <a:lstStyle/>
          <a:p>
            <a:pPr algn="l"/>
            <a:r>
              <a:rPr lang="en-US" sz="1800" dirty="0"/>
              <a:t>Abstract*</a:t>
            </a:r>
            <a:br>
              <a:rPr lang="en-US" sz="1800" dirty="0"/>
            </a:br>
            <a:r>
              <a:rPr lang="en-US" sz="1800" dirty="0"/>
              <a:t>"Governments' and other </a:t>
            </a:r>
            <a:r>
              <a:rPr lang="en-US" sz="1800" b="1" dirty="0"/>
              <a:t>public sector </a:t>
            </a:r>
            <a:r>
              <a:rPr lang="en-US" sz="1800" dirty="0"/>
              <a:t>entities </a:t>
            </a:r>
            <a:r>
              <a:rPr lang="en-US" sz="1800" b="1" dirty="0"/>
              <a:t>core function </a:t>
            </a:r>
            <a:r>
              <a:rPr lang="en-US" sz="1800" dirty="0"/>
              <a:t>is to act on behalf of society to </a:t>
            </a:r>
            <a:r>
              <a:rPr lang="en-US" sz="1800" b="1" dirty="0"/>
              <a:t>create the laws and rules that must be followed</a:t>
            </a:r>
            <a:r>
              <a:rPr lang="en-US" sz="1800" dirty="0"/>
              <a:t>, and to ensure that they are being followed.  It is foundationally necessary for governments to have access to </a:t>
            </a:r>
            <a:r>
              <a:rPr lang="en-US" sz="1800" b="1" dirty="0"/>
              <a:t>accurate, relevant, and complete information </a:t>
            </a:r>
            <a:r>
              <a:rPr lang="en-US" sz="1800" dirty="0"/>
              <a:t>in order to fulfill these responsibilities.</a:t>
            </a:r>
            <a:br>
              <a:rPr lang="en-US" sz="1800" dirty="0"/>
            </a:br>
            <a:br>
              <a:rPr lang="en-US" sz="1800" dirty="0"/>
            </a:br>
            <a:r>
              <a:rPr lang="en-US" sz="1800" dirty="0"/>
              <a:t>To this end governments possess legal, regulatory, and judicial mechanisms to compel the truth from all societal participants.  This </a:t>
            </a:r>
            <a:r>
              <a:rPr lang="en-US" sz="1800" b="1" dirty="0"/>
              <a:t>authority</a:t>
            </a:r>
            <a:r>
              <a:rPr lang="en-US" sz="1800" dirty="0"/>
              <a:t> uniquely positions governments' </a:t>
            </a:r>
            <a:r>
              <a:rPr lang="en-US" sz="1800" b="1" dirty="0"/>
              <a:t>as validators of truth and custodians of trusted information.</a:t>
            </a:r>
            <a:r>
              <a:rPr lang="en-US" sz="1800" dirty="0"/>
              <a:t> </a:t>
            </a:r>
            <a:br>
              <a:rPr lang="en-US" sz="1800" dirty="0"/>
            </a:br>
            <a:br>
              <a:rPr lang="en-US" sz="1800" dirty="0"/>
            </a:br>
            <a:r>
              <a:rPr lang="en-US" sz="1800" b="1" dirty="0"/>
              <a:t>Blockchain</a:t>
            </a:r>
            <a:r>
              <a:rPr lang="en-US" sz="1800" dirty="0"/>
              <a:t> will be among the most consequential, technology for Public Sector  because of its specific role as </a:t>
            </a:r>
            <a:r>
              <a:rPr lang="en-US" sz="1800" b="1" dirty="0"/>
              <a:t>a facilitator, validator, and custodian of trusted information</a:t>
            </a:r>
            <a:r>
              <a:rPr lang="en-US" sz="1800" dirty="0"/>
              <a:t>.  This technology promises to enable governments' and other public sector entities to </a:t>
            </a:r>
            <a:r>
              <a:rPr lang="en-US" sz="1800" b="1" dirty="0"/>
              <a:t>interact with societal participants within a larger ecosystem</a:t>
            </a:r>
            <a:r>
              <a:rPr lang="en-US" sz="1800" dirty="0"/>
              <a:t>,  which will break down traditional public-private silos and provide </a:t>
            </a:r>
            <a:r>
              <a:rPr lang="en-US" sz="1800" b="1" dirty="0"/>
              <a:t>completely new approaches toward governance. </a:t>
            </a:r>
            <a:br>
              <a:rPr lang="en-US" sz="1800" dirty="0"/>
            </a:br>
            <a:br>
              <a:rPr lang="en-US" sz="1800" dirty="0"/>
            </a:br>
            <a:r>
              <a:rPr lang="en-US" sz="1800" dirty="0"/>
              <a:t> The </a:t>
            </a:r>
            <a:r>
              <a:rPr lang="en-US" sz="1800" b="1" dirty="0"/>
              <a:t>key components </a:t>
            </a:r>
            <a:r>
              <a:rPr lang="en-US" sz="1800" dirty="0"/>
              <a:t>of this ecosystem are a) identity b) regulated interactions  c) regulatory compliance d) governance  </a:t>
            </a:r>
            <a:br>
              <a:rPr lang="en-US" sz="1800" dirty="0"/>
            </a:br>
            <a:endParaRPr lang="en-US" sz="1800" dirty="0"/>
          </a:p>
        </p:txBody>
      </p:sp>
    </p:spTree>
    <p:extLst>
      <p:ext uri="{BB962C8B-B14F-4D97-AF65-F5344CB8AC3E}">
        <p14:creationId xmlns:p14="http://schemas.microsoft.com/office/powerpoint/2010/main" val="19259596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803F1A2-C874-4871-B81A-CCA6ABD7E458}"/>
              </a:ext>
            </a:extLst>
          </p:cNvPr>
          <p:cNvSpPr/>
          <p:nvPr/>
        </p:nvSpPr>
        <p:spPr>
          <a:xfrm>
            <a:off x="3048000" y="1720840"/>
            <a:ext cx="6096000" cy="3416320"/>
          </a:xfrm>
          <a:prstGeom prst="rect">
            <a:avLst/>
          </a:prstGeom>
        </p:spPr>
        <p:txBody>
          <a:bodyPr>
            <a:spAutoFit/>
          </a:bodyPr>
          <a:lstStyle/>
          <a:p>
            <a:r>
              <a:rPr lang="en-US" b="1" i="0" dirty="0">
                <a:solidFill>
                  <a:srgbClr val="172B4D"/>
                </a:solidFill>
                <a:effectLst/>
                <a:latin typeface="-apple-system"/>
              </a:rPr>
              <a:t>Description</a:t>
            </a:r>
          </a:p>
          <a:p>
            <a:r>
              <a:rPr lang="en-US" b="0" i="0" dirty="0">
                <a:solidFill>
                  <a:srgbClr val="172B4D"/>
                </a:solidFill>
                <a:effectLst/>
                <a:latin typeface="-apple-system"/>
              </a:rPr>
              <a:t>High-Level Summary The grant process follows a linear lifecycle that includes creating the funding opportunity, applying, making award decisions, and successfully implementing the award. These phases are grouped as:</a:t>
            </a:r>
          </a:p>
          <a:p>
            <a:pPr>
              <a:buFont typeface="+mj-lt"/>
              <a:buAutoNum type="arabicPeriod"/>
            </a:pPr>
            <a:r>
              <a:rPr lang="en-US" b="0" i="0" dirty="0">
                <a:solidFill>
                  <a:srgbClr val="172B4D"/>
                </a:solidFill>
                <a:effectLst/>
                <a:latin typeface="-apple-system"/>
              </a:rPr>
              <a:t>Pre-Award Phase - funding opportunities and application review</a:t>
            </a:r>
          </a:p>
          <a:p>
            <a:pPr>
              <a:buFont typeface="+mj-lt"/>
              <a:buAutoNum type="arabicPeriod"/>
            </a:pPr>
            <a:r>
              <a:rPr lang="en-US" b="0" i="0" dirty="0">
                <a:solidFill>
                  <a:srgbClr val="172B4D"/>
                </a:solidFill>
                <a:effectLst/>
                <a:latin typeface="-apple-system"/>
              </a:rPr>
              <a:t>Award Phase - award decisions and notifications</a:t>
            </a:r>
          </a:p>
          <a:p>
            <a:pPr>
              <a:buFont typeface="+mj-lt"/>
              <a:buAutoNum type="arabicPeriod"/>
            </a:pPr>
            <a:r>
              <a:rPr lang="en-US" b="0" i="0" dirty="0">
                <a:solidFill>
                  <a:srgbClr val="172B4D"/>
                </a:solidFill>
                <a:effectLst/>
                <a:latin typeface="-apple-system"/>
              </a:rPr>
              <a:t>Post Award Phase - implementation, reporting, and closeout</a:t>
            </a:r>
          </a:p>
          <a:p>
            <a:r>
              <a:rPr lang="en-US" b="0" i="0" dirty="0">
                <a:solidFill>
                  <a:srgbClr val="172B4D"/>
                </a:solidFill>
                <a:effectLst/>
                <a:latin typeface="-apple-system"/>
              </a:rPr>
              <a:t>Low-level Summary</a:t>
            </a:r>
          </a:p>
          <a:p>
            <a:br>
              <a:rPr lang="en-US" b="0" i="0" dirty="0">
                <a:solidFill>
                  <a:srgbClr val="172B4D"/>
                </a:solidFill>
                <a:effectLst/>
                <a:latin typeface="-apple-system"/>
              </a:rPr>
            </a:br>
            <a:endParaRPr lang="en-US" dirty="0"/>
          </a:p>
        </p:txBody>
      </p:sp>
    </p:spTree>
    <p:extLst>
      <p:ext uri="{BB962C8B-B14F-4D97-AF65-F5344CB8AC3E}">
        <p14:creationId xmlns:p14="http://schemas.microsoft.com/office/powerpoint/2010/main" val="14123034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a:extLst>
              <a:ext uri="{FF2B5EF4-FFF2-40B4-BE49-F238E27FC236}">
                <a16:creationId xmlns:a16="http://schemas.microsoft.com/office/drawing/2014/main" id="{42D72E14-B4E0-408F-84D0-917A6A055B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1150" y="0"/>
            <a:ext cx="90297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91989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B6DC5D2-A945-4908-9FC3-4A28DD7C7F2F}"/>
              </a:ext>
            </a:extLst>
          </p:cNvPr>
          <p:cNvSpPr/>
          <p:nvPr/>
        </p:nvSpPr>
        <p:spPr>
          <a:xfrm>
            <a:off x="395417" y="304436"/>
            <a:ext cx="8841259" cy="6463308"/>
          </a:xfrm>
          <a:prstGeom prst="rect">
            <a:avLst/>
          </a:prstGeom>
        </p:spPr>
        <p:txBody>
          <a:bodyPr wrap="square">
            <a:spAutoFit/>
          </a:bodyPr>
          <a:lstStyle/>
          <a:p>
            <a:r>
              <a:rPr lang="en-US" b="1" dirty="0">
                <a:solidFill>
                  <a:srgbClr val="172B4D"/>
                </a:solidFill>
                <a:effectLst/>
              </a:rPr>
              <a:t>Primary Actor </a:t>
            </a:r>
          </a:p>
          <a:p>
            <a:r>
              <a:rPr lang="en-US" dirty="0">
                <a:effectLst/>
              </a:rPr>
              <a:t>Grantors and Applicants</a:t>
            </a:r>
          </a:p>
          <a:p>
            <a:r>
              <a:rPr lang="en-US" b="1" dirty="0">
                <a:solidFill>
                  <a:srgbClr val="5E6C84"/>
                </a:solidFill>
                <a:effectLst/>
              </a:rPr>
              <a:t>Grantors: </a:t>
            </a:r>
          </a:p>
          <a:p>
            <a:pPr>
              <a:buFont typeface="Arial" panose="020B0604020202020204" pitchFamily="34" charset="0"/>
              <a:buChar char="•"/>
            </a:pPr>
            <a:r>
              <a:rPr lang="en-US" dirty="0">
                <a:effectLst/>
              </a:rPr>
              <a:t>Review process</a:t>
            </a:r>
          </a:p>
          <a:p>
            <a:pPr>
              <a:buFont typeface="Arial" panose="020B0604020202020204" pitchFamily="34" charset="0"/>
              <a:buChar char="•"/>
            </a:pPr>
            <a:r>
              <a:rPr lang="en-US" dirty="0">
                <a:effectLst/>
              </a:rPr>
              <a:t>Inter- and Intra-departmental share among agencies</a:t>
            </a:r>
          </a:p>
          <a:p>
            <a:pPr>
              <a:buFont typeface="Arial" panose="020B0604020202020204" pitchFamily="34" charset="0"/>
              <a:buChar char="•"/>
            </a:pPr>
            <a:r>
              <a:rPr lang="en-US" dirty="0">
                <a:effectLst/>
              </a:rPr>
              <a:t>Track applications and avoid duplication</a:t>
            </a:r>
          </a:p>
          <a:p>
            <a:pPr>
              <a:buFont typeface="Arial" panose="020B0604020202020204" pitchFamily="34" charset="0"/>
              <a:buChar char="•"/>
            </a:pPr>
            <a:r>
              <a:rPr lang="en-US" dirty="0">
                <a:effectLst/>
              </a:rPr>
              <a:t>Notify member agencies</a:t>
            </a:r>
          </a:p>
          <a:p>
            <a:pPr>
              <a:buFont typeface="Arial" panose="020B0604020202020204" pitchFamily="34" charset="0"/>
              <a:buChar char="•"/>
            </a:pPr>
            <a:r>
              <a:rPr lang="en-US" dirty="0">
                <a:effectLst/>
              </a:rPr>
              <a:t>Fund projects</a:t>
            </a:r>
          </a:p>
          <a:p>
            <a:pPr>
              <a:buFont typeface="Arial" panose="020B0604020202020204" pitchFamily="34" charset="0"/>
              <a:buChar char="•"/>
            </a:pPr>
            <a:r>
              <a:rPr lang="en-US" dirty="0">
                <a:effectLst/>
              </a:rPr>
              <a:t>Support informed decision making by federal grant-making entities</a:t>
            </a:r>
          </a:p>
          <a:p>
            <a:pPr>
              <a:buFont typeface="Arial" panose="020B0604020202020204" pitchFamily="34" charset="0"/>
              <a:buChar char="•"/>
            </a:pPr>
            <a:r>
              <a:rPr lang="en-US" dirty="0">
                <a:effectLst/>
              </a:rPr>
              <a:t>Integrate with grant-making and grant recipient entities’ systems used to manage day-to-day grants management operations</a:t>
            </a:r>
          </a:p>
          <a:p>
            <a:pPr>
              <a:buFont typeface="Arial" panose="020B0604020202020204" pitchFamily="34" charset="0"/>
              <a:buChar char="•"/>
            </a:pPr>
            <a:r>
              <a:rPr lang="en-US" dirty="0">
                <a:effectLst/>
              </a:rPr>
              <a:t>Improve ability to detect fraud, waste, and abuse</a:t>
            </a:r>
          </a:p>
          <a:p>
            <a:pPr>
              <a:buFont typeface="Arial" panose="020B0604020202020204" pitchFamily="34" charset="0"/>
              <a:buChar char="•"/>
            </a:pPr>
            <a:r>
              <a:rPr lang="en-US" dirty="0">
                <a:effectLst/>
              </a:rPr>
              <a:t>Improve ability to efficiently conduct audits</a:t>
            </a:r>
          </a:p>
          <a:p>
            <a:r>
              <a:rPr lang="en-US" b="1" dirty="0">
                <a:solidFill>
                  <a:srgbClr val="5E6C84"/>
                </a:solidFill>
                <a:effectLst/>
              </a:rPr>
              <a:t>Applicants:</a:t>
            </a:r>
            <a:br>
              <a:rPr lang="en-US" b="1" dirty="0">
                <a:solidFill>
                  <a:srgbClr val="5E6C84"/>
                </a:solidFill>
                <a:effectLst/>
              </a:rPr>
            </a:br>
            <a:endParaRPr lang="en-US" b="1" dirty="0">
              <a:solidFill>
                <a:srgbClr val="5E6C84"/>
              </a:solidFill>
              <a:effectLst/>
            </a:endParaRPr>
          </a:p>
          <a:p>
            <a:pPr>
              <a:buFont typeface="Arial" panose="020B0604020202020204" pitchFamily="34" charset="0"/>
              <a:buChar char="•"/>
            </a:pPr>
            <a:r>
              <a:rPr lang="en-US" dirty="0">
                <a:effectLst/>
              </a:rPr>
              <a:t>Reduce redundant reporting</a:t>
            </a:r>
          </a:p>
          <a:p>
            <a:pPr>
              <a:buFont typeface="Arial" panose="020B0604020202020204" pitchFamily="34" charset="0"/>
              <a:buChar char="•"/>
            </a:pPr>
            <a:r>
              <a:rPr lang="en-US" dirty="0">
                <a:effectLst/>
              </a:rPr>
              <a:t>Control of access to and protection of personally identifiable information (PII) and sensitive/proprietary information</a:t>
            </a:r>
          </a:p>
          <a:p>
            <a:pPr>
              <a:buFont typeface="Arial" panose="020B0604020202020204" pitchFamily="34" charset="0"/>
              <a:buChar char="•"/>
            </a:pPr>
            <a:r>
              <a:rPr lang="en-US" dirty="0">
                <a:effectLst/>
              </a:rPr>
              <a:t>Integrate federal and non-federal grants management processes</a:t>
            </a:r>
          </a:p>
          <a:p>
            <a:pPr>
              <a:buFont typeface="Arial" panose="020B0604020202020204" pitchFamily="34" charset="0"/>
              <a:buChar char="•"/>
            </a:pPr>
            <a:r>
              <a:rPr lang="en-US" dirty="0">
                <a:effectLst/>
              </a:rPr>
              <a:t>Improve payment efficiency for second- and third-tier grant recipients</a:t>
            </a:r>
          </a:p>
          <a:p>
            <a:pPr>
              <a:buFont typeface="Arial" panose="020B0604020202020204" pitchFamily="34" charset="0"/>
              <a:buChar char="•"/>
            </a:pPr>
            <a:r>
              <a:rPr lang="en-US" dirty="0">
                <a:effectLst/>
              </a:rPr>
              <a:t>Notify RFA and RFP based on selected topics</a:t>
            </a:r>
          </a:p>
          <a:p>
            <a:br>
              <a:rPr lang="en-US" dirty="0">
                <a:effectLst/>
              </a:rPr>
            </a:br>
            <a:endParaRPr lang="en-US" dirty="0"/>
          </a:p>
        </p:txBody>
      </p:sp>
    </p:spTree>
    <p:extLst>
      <p:ext uri="{BB962C8B-B14F-4D97-AF65-F5344CB8AC3E}">
        <p14:creationId xmlns:p14="http://schemas.microsoft.com/office/powerpoint/2010/main" val="23472947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2EA0AC-6FD4-476F-B25E-882CC3CA3951}"/>
              </a:ext>
            </a:extLst>
          </p:cNvPr>
          <p:cNvSpPr/>
          <p:nvPr/>
        </p:nvSpPr>
        <p:spPr>
          <a:xfrm>
            <a:off x="399003" y="451707"/>
            <a:ext cx="4412426" cy="369332"/>
          </a:xfrm>
          <a:prstGeom prst="rect">
            <a:avLst/>
          </a:prstGeom>
        </p:spPr>
        <p:txBody>
          <a:bodyPr wrap="none">
            <a:spAutoFit/>
          </a:bodyPr>
          <a:lstStyle/>
          <a:p>
            <a:r>
              <a:rPr lang="en-US" dirty="0"/>
              <a:t>Re-Thinking Public Sector through Blockchain</a:t>
            </a:r>
          </a:p>
        </p:txBody>
      </p:sp>
      <p:sp>
        <p:nvSpPr>
          <p:cNvPr id="3" name="Rectangle 2">
            <a:extLst>
              <a:ext uri="{FF2B5EF4-FFF2-40B4-BE49-F238E27FC236}">
                <a16:creationId xmlns:a16="http://schemas.microsoft.com/office/drawing/2014/main" id="{B9F9321E-DFFF-4F7F-BE5E-8D4BA010C344}"/>
              </a:ext>
            </a:extLst>
          </p:cNvPr>
          <p:cNvSpPr/>
          <p:nvPr/>
        </p:nvSpPr>
        <p:spPr>
          <a:xfrm>
            <a:off x="1192427" y="1513702"/>
            <a:ext cx="2045043" cy="12047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Core Function of Government and the Public Sector</a:t>
            </a:r>
          </a:p>
        </p:txBody>
      </p:sp>
      <p:sp>
        <p:nvSpPr>
          <p:cNvPr id="4" name="Rectangle 3">
            <a:extLst>
              <a:ext uri="{FF2B5EF4-FFF2-40B4-BE49-F238E27FC236}">
                <a16:creationId xmlns:a16="http://schemas.microsoft.com/office/drawing/2014/main" id="{1DD099DE-5994-4EAF-88B5-6245D79C7B88}"/>
              </a:ext>
            </a:extLst>
          </p:cNvPr>
          <p:cNvSpPr/>
          <p:nvPr/>
        </p:nvSpPr>
        <p:spPr>
          <a:xfrm>
            <a:off x="1192426" y="3138617"/>
            <a:ext cx="2045043" cy="12047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How can Blockchain Change the Environment</a:t>
            </a:r>
          </a:p>
        </p:txBody>
      </p:sp>
      <p:sp>
        <p:nvSpPr>
          <p:cNvPr id="5" name="Rectangle 4">
            <a:extLst>
              <a:ext uri="{FF2B5EF4-FFF2-40B4-BE49-F238E27FC236}">
                <a16:creationId xmlns:a16="http://schemas.microsoft.com/office/drawing/2014/main" id="{779F22A8-0391-45DA-8235-F399EDA92576}"/>
              </a:ext>
            </a:extLst>
          </p:cNvPr>
          <p:cNvSpPr/>
          <p:nvPr/>
        </p:nvSpPr>
        <p:spPr>
          <a:xfrm>
            <a:off x="1192426" y="4763532"/>
            <a:ext cx="2045043" cy="12047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Key Components of a Public Sector </a:t>
            </a:r>
          </a:p>
        </p:txBody>
      </p:sp>
    </p:spTree>
    <p:extLst>
      <p:ext uri="{BB962C8B-B14F-4D97-AF65-F5344CB8AC3E}">
        <p14:creationId xmlns:p14="http://schemas.microsoft.com/office/powerpoint/2010/main" val="38408384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E982ECA-DCD8-4896-B99E-B272C74E0861}"/>
              </a:ext>
            </a:extLst>
          </p:cNvPr>
          <p:cNvSpPr/>
          <p:nvPr/>
        </p:nvSpPr>
        <p:spPr>
          <a:xfrm>
            <a:off x="1070919" y="1682722"/>
            <a:ext cx="5237205" cy="4339650"/>
          </a:xfrm>
          <a:prstGeom prst="rect">
            <a:avLst/>
          </a:prstGeom>
        </p:spPr>
        <p:txBody>
          <a:bodyPr wrap="square">
            <a:spAutoFit/>
          </a:bodyPr>
          <a:lstStyle/>
          <a:p>
            <a:r>
              <a:rPr lang="en-US" b="1" dirty="0">
                <a:solidFill>
                  <a:srgbClr val="000000"/>
                </a:solidFill>
                <a:effectLst/>
              </a:rPr>
              <a:t>Hyperledger Public Sector White Paper</a:t>
            </a:r>
            <a:endParaRPr lang="en-US" b="0" dirty="0">
              <a:solidFill>
                <a:srgbClr val="172B4D"/>
              </a:solidFill>
              <a:effectLst/>
            </a:endParaRPr>
          </a:p>
          <a:p>
            <a:r>
              <a:rPr lang="en-US" sz="3200" b="1" dirty="0">
                <a:solidFill>
                  <a:schemeClr val="accent6">
                    <a:lumMod val="75000"/>
                  </a:schemeClr>
                </a:solidFill>
                <a:effectLst/>
              </a:rPr>
              <a:t>1</a:t>
            </a:r>
            <a:r>
              <a:rPr lang="en-US" sz="3200" b="1" u="none" strike="noStrike" dirty="0">
                <a:solidFill>
                  <a:schemeClr val="accent6">
                    <a:lumMod val="75000"/>
                  </a:schemeClr>
                </a:solidFill>
                <a:effectLst/>
                <a:hlinkClick r:id="rId2">
                  <a:extLst>
                    <a:ext uri="{A12FA001-AC4F-418D-AE19-62706E023703}">
                      <ahyp:hlinkClr xmlns:ahyp="http://schemas.microsoft.com/office/drawing/2018/hyperlinkcolor" val="tx"/>
                    </a:ext>
                  </a:extLst>
                </a:hlinkClick>
              </a:rPr>
              <a:t>. Introduction</a:t>
            </a:r>
            <a:endParaRPr lang="en-US" sz="3200" b="0" dirty="0">
              <a:solidFill>
                <a:schemeClr val="accent6">
                  <a:lumMod val="75000"/>
                </a:schemeClr>
              </a:solidFill>
              <a:effectLst/>
            </a:endParaRPr>
          </a:p>
          <a:p>
            <a:r>
              <a:rPr lang="en-US" b="1" dirty="0">
                <a:solidFill>
                  <a:srgbClr val="000000"/>
                </a:solidFill>
                <a:effectLst/>
              </a:rPr>
              <a:t>1.1 What is Hyperledger </a:t>
            </a:r>
            <a:endParaRPr lang="en-US" b="1" dirty="0">
              <a:solidFill>
                <a:srgbClr val="172B4D"/>
              </a:solidFill>
              <a:effectLst/>
            </a:endParaRPr>
          </a:p>
          <a:p>
            <a:r>
              <a:rPr lang="en-US" b="1" dirty="0">
                <a:solidFill>
                  <a:srgbClr val="000000"/>
                </a:solidFill>
                <a:effectLst/>
              </a:rPr>
              <a:t>1.2 Public Sector:</a:t>
            </a:r>
            <a:endParaRPr lang="en-US" b="1" dirty="0">
              <a:solidFill>
                <a:srgbClr val="172B4D"/>
              </a:solidFill>
              <a:effectLst/>
            </a:endParaRPr>
          </a:p>
          <a:p>
            <a:r>
              <a:rPr lang="en-US" b="1" dirty="0">
                <a:solidFill>
                  <a:srgbClr val="000000"/>
                </a:solidFill>
                <a:effectLst/>
              </a:rPr>
              <a:t>1.3 IMPACT STATEMENT: </a:t>
            </a:r>
            <a:endParaRPr lang="en-US" b="1" dirty="0">
              <a:solidFill>
                <a:srgbClr val="172B4D"/>
              </a:solidFill>
              <a:effectLst/>
            </a:endParaRPr>
          </a:p>
          <a:p>
            <a:r>
              <a:rPr lang="en-US" sz="3200" b="1" dirty="0">
                <a:solidFill>
                  <a:schemeClr val="accent6">
                    <a:lumMod val="75000"/>
                  </a:schemeClr>
                </a:solidFill>
              </a:rPr>
              <a:t>2. Public Sector Environment </a:t>
            </a:r>
          </a:p>
          <a:p>
            <a:r>
              <a:rPr lang="en-US" b="1" dirty="0">
                <a:solidFill>
                  <a:srgbClr val="003366"/>
                </a:solidFill>
                <a:effectLst/>
              </a:rPr>
              <a:t>2.1 Identity management for Governments</a:t>
            </a:r>
            <a:endParaRPr lang="en-US" b="1" dirty="0">
              <a:solidFill>
                <a:srgbClr val="172B4D"/>
              </a:solidFill>
              <a:effectLst/>
            </a:endParaRPr>
          </a:p>
          <a:p>
            <a:r>
              <a:rPr lang="en-US" b="1" dirty="0">
                <a:solidFill>
                  <a:srgbClr val="003366"/>
                </a:solidFill>
                <a:effectLst/>
              </a:rPr>
              <a:t>2.2  Interactions (Highly Regulated Transactions)</a:t>
            </a:r>
            <a:endParaRPr lang="en-US" b="1" dirty="0">
              <a:solidFill>
                <a:srgbClr val="172B4D"/>
              </a:solidFill>
              <a:effectLst/>
            </a:endParaRPr>
          </a:p>
          <a:p>
            <a:r>
              <a:rPr lang="en-US" b="1" dirty="0">
                <a:solidFill>
                  <a:srgbClr val="003366"/>
                </a:solidFill>
                <a:effectLst/>
              </a:rPr>
              <a:t>2.3. Regulations</a:t>
            </a:r>
            <a:endParaRPr lang="en-US" b="1" dirty="0">
              <a:solidFill>
                <a:srgbClr val="172B4D"/>
              </a:solidFill>
              <a:effectLst/>
            </a:endParaRPr>
          </a:p>
          <a:p>
            <a:r>
              <a:rPr lang="en-US" b="1" dirty="0">
                <a:solidFill>
                  <a:srgbClr val="003366"/>
                </a:solidFill>
                <a:effectLst/>
              </a:rPr>
              <a:t>2.4 Governance </a:t>
            </a:r>
            <a:endParaRPr lang="en-US" b="1" dirty="0">
              <a:solidFill>
                <a:srgbClr val="172B4D"/>
              </a:solidFill>
              <a:effectLst/>
            </a:endParaRPr>
          </a:p>
          <a:p>
            <a:r>
              <a:rPr lang="en-US" sz="3200" b="1" dirty="0">
                <a:solidFill>
                  <a:schemeClr val="accent6">
                    <a:lumMod val="75000"/>
                  </a:schemeClr>
                </a:solidFill>
              </a:rPr>
              <a:t>3.  Public Sector Mapping</a:t>
            </a:r>
          </a:p>
          <a:p>
            <a:br>
              <a:rPr lang="en-US" dirty="0">
                <a:effectLst/>
              </a:rPr>
            </a:br>
            <a:endParaRPr lang="en-US" dirty="0"/>
          </a:p>
        </p:txBody>
      </p:sp>
      <p:sp>
        <p:nvSpPr>
          <p:cNvPr id="3" name="TextBox 2">
            <a:extLst>
              <a:ext uri="{FF2B5EF4-FFF2-40B4-BE49-F238E27FC236}">
                <a16:creationId xmlns:a16="http://schemas.microsoft.com/office/drawing/2014/main" id="{E7D23208-AF72-4047-86F7-BB0011E3AEF9}"/>
              </a:ext>
            </a:extLst>
          </p:cNvPr>
          <p:cNvSpPr txBox="1"/>
          <p:nvPr/>
        </p:nvSpPr>
        <p:spPr>
          <a:xfrm>
            <a:off x="6752968" y="1882777"/>
            <a:ext cx="4479324" cy="3939540"/>
          </a:xfrm>
          <a:prstGeom prst="rect">
            <a:avLst/>
          </a:prstGeom>
          <a:noFill/>
        </p:spPr>
        <p:txBody>
          <a:bodyPr wrap="square" rtlCol="0">
            <a:spAutoFit/>
          </a:bodyPr>
          <a:lstStyle/>
          <a:p>
            <a:r>
              <a:rPr lang="en-US" sz="3200" b="1" dirty="0">
                <a:solidFill>
                  <a:schemeClr val="accent6">
                    <a:lumMod val="75000"/>
                  </a:schemeClr>
                </a:solidFill>
              </a:rPr>
              <a:t>4.  Use cases</a:t>
            </a:r>
          </a:p>
          <a:p>
            <a:r>
              <a:rPr lang="en-US" b="1" dirty="0">
                <a:solidFill>
                  <a:srgbClr val="000000"/>
                </a:solidFill>
                <a:effectLst/>
              </a:rPr>
              <a:t>4.</a:t>
            </a:r>
            <a:r>
              <a:rPr lang="en-US" b="1" dirty="0">
                <a:solidFill>
                  <a:srgbClr val="003366"/>
                </a:solidFill>
                <a:effectLst/>
              </a:rPr>
              <a:t>1 Predatory Bank Loans</a:t>
            </a:r>
            <a:endParaRPr lang="en-US" b="1" dirty="0">
              <a:solidFill>
                <a:srgbClr val="172B4D"/>
              </a:solidFill>
              <a:effectLst/>
            </a:endParaRPr>
          </a:p>
          <a:p>
            <a:r>
              <a:rPr lang="en-US" b="1" dirty="0">
                <a:solidFill>
                  <a:srgbClr val="003366"/>
                </a:solidFill>
                <a:effectLst/>
              </a:rPr>
              <a:t>4.2  Energy Sector Management </a:t>
            </a:r>
            <a:endParaRPr lang="en-US" b="1" dirty="0">
              <a:solidFill>
                <a:srgbClr val="172B4D"/>
              </a:solidFill>
              <a:effectLst/>
            </a:endParaRPr>
          </a:p>
          <a:p>
            <a:r>
              <a:rPr lang="en-US" b="1" dirty="0">
                <a:solidFill>
                  <a:srgbClr val="000000"/>
                </a:solidFill>
                <a:effectLst/>
              </a:rPr>
              <a:t>4.3 Land Registry / Land Markets</a:t>
            </a:r>
            <a:endParaRPr lang="en-US" b="1" dirty="0">
              <a:solidFill>
                <a:srgbClr val="172B4D"/>
              </a:solidFill>
              <a:effectLst/>
            </a:endParaRPr>
          </a:p>
          <a:p>
            <a:r>
              <a:rPr lang="en-US" b="1" dirty="0">
                <a:solidFill>
                  <a:srgbClr val="000000"/>
                </a:solidFill>
                <a:effectLst/>
              </a:rPr>
              <a:t>4.4  Grants Management</a:t>
            </a:r>
            <a:endParaRPr lang="en-US" b="1" dirty="0">
              <a:solidFill>
                <a:srgbClr val="172B4D"/>
              </a:solidFill>
              <a:effectLst/>
            </a:endParaRPr>
          </a:p>
          <a:p>
            <a:r>
              <a:rPr lang="en-US" sz="3200" b="1" dirty="0">
                <a:solidFill>
                  <a:schemeClr val="accent6">
                    <a:lumMod val="75000"/>
                  </a:schemeClr>
                </a:solidFill>
              </a:rPr>
              <a:t>5.  Conclusions</a:t>
            </a:r>
          </a:p>
          <a:p>
            <a:r>
              <a:rPr lang="en-US" sz="3200" b="1" dirty="0">
                <a:solidFill>
                  <a:schemeClr val="accent6">
                    <a:lumMod val="75000"/>
                  </a:schemeClr>
                </a:solidFill>
              </a:rPr>
              <a:t>6. Recommendations</a:t>
            </a:r>
          </a:p>
          <a:p>
            <a:r>
              <a:rPr lang="en-US" sz="3200" b="1" dirty="0">
                <a:solidFill>
                  <a:schemeClr val="accent6">
                    <a:lumMod val="75000"/>
                  </a:schemeClr>
                </a:solidFill>
              </a:rPr>
              <a:t>7. Glossary</a:t>
            </a:r>
          </a:p>
          <a:p>
            <a:r>
              <a:rPr lang="en-US" sz="3200" b="1" dirty="0">
                <a:solidFill>
                  <a:schemeClr val="accent6">
                    <a:lumMod val="75000"/>
                  </a:schemeClr>
                </a:solidFill>
              </a:rPr>
              <a:t>7. Acknowledgement</a:t>
            </a:r>
          </a:p>
          <a:p>
            <a:endParaRPr lang="en-US" dirty="0"/>
          </a:p>
        </p:txBody>
      </p:sp>
    </p:spTree>
    <p:extLst>
      <p:ext uri="{BB962C8B-B14F-4D97-AF65-F5344CB8AC3E}">
        <p14:creationId xmlns:p14="http://schemas.microsoft.com/office/powerpoint/2010/main" val="34189652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856DC87-C444-43B4-9087-959A14883628}"/>
              </a:ext>
            </a:extLst>
          </p:cNvPr>
          <p:cNvSpPr/>
          <p:nvPr/>
        </p:nvSpPr>
        <p:spPr>
          <a:xfrm>
            <a:off x="632254" y="566678"/>
            <a:ext cx="6096000" cy="2862322"/>
          </a:xfrm>
          <a:prstGeom prst="rect">
            <a:avLst/>
          </a:prstGeom>
        </p:spPr>
        <p:txBody>
          <a:bodyPr>
            <a:spAutoFit/>
          </a:bodyPr>
          <a:lstStyle/>
          <a:p>
            <a:r>
              <a:rPr lang="en-US" b="0" i="0" dirty="0">
                <a:solidFill>
                  <a:srgbClr val="172B4D"/>
                </a:solidFill>
                <a:effectLst/>
                <a:latin typeface="-apple-system"/>
              </a:rPr>
              <a:t>Definitions</a:t>
            </a:r>
          </a:p>
          <a:p>
            <a:r>
              <a:rPr lang="en-US" b="1" i="0" dirty="0">
                <a:solidFill>
                  <a:srgbClr val="172B4D"/>
                </a:solidFill>
                <a:effectLst/>
                <a:latin typeface="-apple-system"/>
              </a:rPr>
              <a:t>Public sector</a:t>
            </a:r>
            <a:r>
              <a:rPr lang="en-US" b="0" i="0" dirty="0">
                <a:solidFill>
                  <a:srgbClr val="222222"/>
                </a:solidFill>
                <a:effectLst/>
                <a:latin typeface="-apple-system"/>
              </a:rPr>
              <a:t> </a:t>
            </a:r>
            <a:r>
              <a:rPr lang="en-US" b="0" i="0" dirty="0" err="1">
                <a:solidFill>
                  <a:srgbClr val="222222"/>
                </a:solidFill>
                <a:effectLst/>
                <a:latin typeface="-apple-system"/>
              </a:rPr>
              <a:t>organisations</a:t>
            </a:r>
            <a:r>
              <a:rPr lang="en-US" b="0" i="0" dirty="0">
                <a:solidFill>
                  <a:srgbClr val="222222"/>
                </a:solidFill>
                <a:effectLst/>
                <a:latin typeface="-apple-system"/>
              </a:rPr>
              <a:t> are businesses set up with the </a:t>
            </a:r>
            <a:r>
              <a:rPr lang="en-US" b="1" i="0" dirty="0">
                <a:solidFill>
                  <a:srgbClr val="172B4D"/>
                </a:solidFill>
                <a:effectLst/>
                <a:latin typeface="-apple-system"/>
              </a:rPr>
              <a:t>aim</a:t>
            </a:r>
            <a:r>
              <a:rPr lang="en-US" b="0" i="0" dirty="0">
                <a:solidFill>
                  <a:srgbClr val="222222"/>
                </a:solidFill>
                <a:effectLst/>
                <a:latin typeface="-apple-system"/>
              </a:rPr>
              <a:t> of providing a </a:t>
            </a:r>
            <a:r>
              <a:rPr lang="en-US" b="1" i="0" dirty="0">
                <a:solidFill>
                  <a:srgbClr val="172B4D"/>
                </a:solidFill>
                <a:effectLst/>
                <a:latin typeface="-apple-system"/>
              </a:rPr>
              <a:t>public</a:t>
            </a:r>
            <a:r>
              <a:rPr lang="en-US" b="0" i="0" dirty="0">
                <a:solidFill>
                  <a:srgbClr val="222222"/>
                </a:solidFill>
                <a:effectLst/>
                <a:latin typeface="-apple-system"/>
              </a:rPr>
              <a:t> service rather than making a profit., existing in all three layers of government ( Federal. State Local)</a:t>
            </a:r>
            <a:endParaRPr lang="en-US" b="0" i="0" dirty="0">
              <a:solidFill>
                <a:srgbClr val="172B4D"/>
              </a:solidFill>
              <a:effectLst/>
              <a:latin typeface="-apple-system"/>
            </a:endParaRPr>
          </a:p>
          <a:p>
            <a:r>
              <a:rPr lang="en-US" b="0" i="0" dirty="0">
                <a:solidFill>
                  <a:srgbClr val="56646F"/>
                </a:solidFill>
                <a:effectLst/>
                <a:latin typeface="-apple-system"/>
              </a:rPr>
              <a:t>Public Sector is usually comprised of organizations that are owned and operated by the government and exist to provide services for its citizens, i</a:t>
            </a:r>
            <a:r>
              <a:rPr lang="en-US" b="0" i="0" dirty="0">
                <a:solidFill>
                  <a:srgbClr val="333333"/>
                </a:solidFill>
                <a:effectLst/>
                <a:latin typeface="-apple-system"/>
              </a:rPr>
              <a:t>nstead of working toward the goal of collecting a profit, public sector entities seek to provide services, regulate activities and enforce laws.</a:t>
            </a:r>
            <a:endParaRPr lang="en-US" b="0" i="0" dirty="0">
              <a:solidFill>
                <a:srgbClr val="172B4D"/>
              </a:solidFill>
              <a:effectLst/>
              <a:latin typeface="-apple-system"/>
            </a:endParaRPr>
          </a:p>
        </p:txBody>
      </p:sp>
      <p:sp>
        <p:nvSpPr>
          <p:cNvPr id="3" name="TextBox 2">
            <a:extLst>
              <a:ext uri="{FF2B5EF4-FFF2-40B4-BE49-F238E27FC236}">
                <a16:creationId xmlns:a16="http://schemas.microsoft.com/office/drawing/2014/main" id="{267C4ECE-7E96-460D-82DB-2D0C51DBF574}"/>
              </a:ext>
            </a:extLst>
          </p:cNvPr>
          <p:cNvSpPr txBox="1"/>
          <p:nvPr/>
        </p:nvSpPr>
        <p:spPr>
          <a:xfrm>
            <a:off x="6950675" y="648730"/>
            <a:ext cx="4769708" cy="5355312"/>
          </a:xfrm>
          <a:prstGeom prst="rect">
            <a:avLst/>
          </a:prstGeom>
          <a:noFill/>
        </p:spPr>
        <p:txBody>
          <a:bodyPr wrap="square" rtlCol="0">
            <a:spAutoFit/>
          </a:bodyPr>
          <a:lstStyle/>
          <a:p>
            <a:pPr>
              <a:buFont typeface="+mj-lt"/>
              <a:buAutoNum type="arabicPeriod"/>
            </a:pPr>
            <a:r>
              <a:rPr lang="en-US" b="0" i="0">
                <a:solidFill>
                  <a:srgbClr val="56646F"/>
                </a:solidFill>
                <a:effectLst/>
                <a:latin typeface="-apple-system"/>
              </a:rPr>
              <a:t>Funding for public services are usually raised through a variety of methods, including taxes, fees, and through financial transfers from other levels of government</a:t>
            </a:r>
            <a:endParaRPr lang="en-US" b="0" i="0">
              <a:solidFill>
                <a:srgbClr val="172B4D"/>
              </a:solidFill>
              <a:effectLst/>
              <a:latin typeface="-apple-system"/>
            </a:endParaRPr>
          </a:p>
          <a:p>
            <a:pPr marL="742950" lvl="1" indent="-285750">
              <a:buFont typeface="+mj-lt"/>
              <a:buAutoNum type="arabicPeriod"/>
            </a:pPr>
            <a:r>
              <a:rPr lang="en-US" b="0" i="0">
                <a:solidFill>
                  <a:srgbClr val="172B4D"/>
                </a:solidFill>
                <a:effectLst/>
                <a:latin typeface="-apple-system"/>
              </a:rPr>
              <a:t>Examples of organizations in the public sector include:</a:t>
            </a:r>
          </a:p>
          <a:p>
            <a:pPr marL="1143000" lvl="2" indent="-228600">
              <a:buFont typeface="+mj-lt"/>
              <a:buAutoNum type="arabicPeriod"/>
            </a:pPr>
            <a:r>
              <a:rPr lang="en-US" b="0" i="0">
                <a:solidFill>
                  <a:srgbClr val="172B4D"/>
                </a:solidFill>
                <a:effectLst/>
                <a:latin typeface="-apple-system"/>
              </a:rPr>
              <a:t>Education (Schools, Libraries)</a:t>
            </a:r>
          </a:p>
          <a:p>
            <a:pPr marL="1143000" lvl="2" indent="-228600">
              <a:buFont typeface="+mj-lt"/>
              <a:buAutoNum type="arabicPeriod"/>
            </a:pPr>
            <a:r>
              <a:rPr lang="en-US" b="0" i="0">
                <a:solidFill>
                  <a:srgbClr val="172B4D"/>
                </a:solidFill>
                <a:effectLst/>
                <a:latin typeface="-apple-system"/>
              </a:rPr>
              <a:t>Electricity</a:t>
            </a:r>
          </a:p>
          <a:p>
            <a:pPr marL="1143000" lvl="2" indent="-228600">
              <a:buFont typeface="+mj-lt"/>
              <a:buAutoNum type="arabicPeriod"/>
            </a:pPr>
            <a:r>
              <a:rPr lang="en-US" b="0" i="0">
                <a:solidFill>
                  <a:srgbClr val="172B4D"/>
                </a:solidFill>
                <a:effectLst/>
                <a:latin typeface="-apple-system"/>
              </a:rPr>
              <a:t>Emergency Services</a:t>
            </a:r>
          </a:p>
          <a:p>
            <a:pPr marL="1143000" lvl="2" indent="-228600">
              <a:buFont typeface="+mj-lt"/>
              <a:buAutoNum type="arabicPeriod"/>
            </a:pPr>
            <a:r>
              <a:rPr lang="en-US" b="0" i="0">
                <a:solidFill>
                  <a:srgbClr val="172B4D"/>
                </a:solidFill>
                <a:effectLst/>
                <a:latin typeface="-apple-system"/>
              </a:rPr>
              <a:t>Fire Service</a:t>
            </a:r>
          </a:p>
          <a:p>
            <a:pPr marL="1143000" lvl="2" indent="-228600">
              <a:buFont typeface="+mj-lt"/>
              <a:buAutoNum type="arabicPeriod"/>
            </a:pPr>
            <a:r>
              <a:rPr lang="en-US" b="0" i="0">
                <a:solidFill>
                  <a:srgbClr val="172B4D"/>
                </a:solidFill>
                <a:effectLst/>
                <a:latin typeface="-apple-system"/>
              </a:rPr>
              <a:t>Gas and Oil</a:t>
            </a:r>
          </a:p>
          <a:p>
            <a:pPr marL="1143000" lvl="2" indent="-228600">
              <a:buFont typeface="+mj-lt"/>
              <a:buAutoNum type="arabicPeriod"/>
            </a:pPr>
            <a:r>
              <a:rPr lang="en-US" b="0" i="0">
                <a:solidFill>
                  <a:srgbClr val="172B4D"/>
                </a:solidFill>
                <a:effectLst/>
                <a:latin typeface="-apple-system"/>
              </a:rPr>
              <a:t>Healthcare</a:t>
            </a:r>
          </a:p>
          <a:p>
            <a:pPr marL="1143000" lvl="2" indent="-228600">
              <a:buFont typeface="+mj-lt"/>
              <a:buAutoNum type="arabicPeriod"/>
            </a:pPr>
            <a:r>
              <a:rPr lang="en-US" b="0" i="0">
                <a:solidFill>
                  <a:srgbClr val="172B4D"/>
                </a:solidFill>
                <a:effectLst/>
                <a:latin typeface="-apple-system"/>
              </a:rPr>
              <a:t>Infrastructure</a:t>
            </a:r>
          </a:p>
          <a:p>
            <a:pPr marL="1143000" lvl="2" indent="-228600">
              <a:buFont typeface="+mj-lt"/>
              <a:buAutoNum type="arabicPeriod"/>
            </a:pPr>
            <a:r>
              <a:rPr lang="en-US" b="0" i="0">
                <a:solidFill>
                  <a:srgbClr val="172B4D"/>
                </a:solidFill>
                <a:effectLst/>
                <a:latin typeface="-apple-system"/>
              </a:rPr>
              <a:t>Law Enforcement</a:t>
            </a:r>
          </a:p>
          <a:p>
            <a:pPr marL="1143000" lvl="2" indent="-228600">
              <a:buFont typeface="+mj-lt"/>
              <a:buAutoNum type="arabicPeriod"/>
            </a:pPr>
            <a:r>
              <a:rPr lang="en-US" b="0" i="0">
                <a:solidFill>
                  <a:srgbClr val="172B4D"/>
                </a:solidFill>
                <a:effectLst/>
                <a:latin typeface="-apple-system"/>
              </a:rPr>
              <a:t>Police Services</a:t>
            </a:r>
          </a:p>
          <a:p>
            <a:pPr marL="1143000" lvl="2" indent="-228600">
              <a:buFont typeface="+mj-lt"/>
              <a:buAutoNum type="arabicPeriod"/>
            </a:pPr>
            <a:r>
              <a:rPr lang="en-US" b="0" i="0">
                <a:solidFill>
                  <a:srgbClr val="172B4D"/>
                </a:solidFill>
                <a:effectLst/>
                <a:latin typeface="-apple-system"/>
              </a:rPr>
              <a:t>Postal Service</a:t>
            </a:r>
          </a:p>
          <a:p>
            <a:pPr marL="1143000" lvl="2" indent="-228600">
              <a:buFont typeface="+mj-lt"/>
              <a:buAutoNum type="arabicPeriod"/>
            </a:pPr>
            <a:r>
              <a:rPr lang="en-US" b="0" i="0">
                <a:solidFill>
                  <a:srgbClr val="172B4D"/>
                </a:solidFill>
                <a:effectLst/>
                <a:latin typeface="-apple-system"/>
              </a:rPr>
              <a:t>Public Transit</a:t>
            </a:r>
          </a:p>
          <a:p>
            <a:pPr marL="1143000" lvl="2" indent="-228600">
              <a:buFont typeface="+mj-lt"/>
              <a:buAutoNum type="arabicPeriod"/>
            </a:pPr>
            <a:r>
              <a:rPr lang="en-US" b="0" i="0">
                <a:solidFill>
                  <a:srgbClr val="172B4D"/>
                </a:solidFill>
                <a:effectLst/>
                <a:latin typeface="-apple-system"/>
              </a:rPr>
              <a:t>Social Services</a:t>
            </a:r>
          </a:p>
          <a:p>
            <a:pPr marL="1143000" lvl="2" indent="-228600">
              <a:buFont typeface="+mj-lt"/>
              <a:buAutoNum type="arabicPeriod"/>
            </a:pPr>
            <a:r>
              <a:rPr lang="en-US" b="0" i="0">
                <a:solidFill>
                  <a:srgbClr val="172B4D"/>
                </a:solidFill>
                <a:effectLst/>
                <a:latin typeface="-apple-system"/>
              </a:rPr>
              <a:t>Waste Management</a:t>
            </a:r>
            <a:endParaRPr lang="en-US" b="0" i="0" dirty="0">
              <a:solidFill>
                <a:srgbClr val="172B4D"/>
              </a:solidFill>
              <a:effectLst/>
              <a:latin typeface="-apple-system"/>
            </a:endParaRPr>
          </a:p>
        </p:txBody>
      </p:sp>
    </p:spTree>
    <p:extLst>
      <p:ext uri="{BB962C8B-B14F-4D97-AF65-F5344CB8AC3E}">
        <p14:creationId xmlns:p14="http://schemas.microsoft.com/office/powerpoint/2010/main" val="24049564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4BD5E64-B6A0-44E8-9E63-8ADCC53FED83}"/>
              </a:ext>
            </a:extLst>
          </p:cNvPr>
          <p:cNvSpPr/>
          <p:nvPr/>
        </p:nvSpPr>
        <p:spPr>
          <a:xfrm>
            <a:off x="774357" y="171076"/>
            <a:ext cx="11131378" cy="2308324"/>
          </a:xfrm>
          <a:prstGeom prst="rect">
            <a:avLst/>
          </a:prstGeom>
        </p:spPr>
        <p:txBody>
          <a:bodyPr wrap="square">
            <a:spAutoFit/>
          </a:bodyPr>
          <a:lstStyle/>
          <a:p>
            <a:r>
              <a:rPr lang="en-US" b="1" i="0" dirty="0">
                <a:solidFill>
                  <a:srgbClr val="000000"/>
                </a:solidFill>
                <a:effectLst/>
                <a:latin typeface="-apple-system"/>
              </a:rPr>
              <a:t>1</a:t>
            </a:r>
            <a:r>
              <a:rPr lang="en-US" b="1" i="0" u="none" strike="noStrike" dirty="0">
                <a:solidFill>
                  <a:srgbClr val="0052CC"/>
                </a:solidFill>
                <a:effectLst/>
                <a:latin typeface="-apple-system"/>
                <a:hlinkClick r:id="rId2"/>
              </a:rPr>
              <a:t>.</a:t>
            </a:r>
            <a:r>
              <a:rPr lang="en-US" b="1" i="0" u="none" strike="noStrike" dirty="0">
                <a:solidFill>
                  <a:srgbClr val="000000"/>
                </a:solidFill>
                <a:effectLst/>
                <a:latin typeface="-apple-system"/>
                <a:hlinkClick r:id="rId2"/>
              </a:rPr>
              <a:t> Introduction</a:t>
            </a:r>
            <a:endParaRPr lang="en-US" b="0" i="0" dirty="0">
              <a:solidFill>
                <a:srgbClr val="172B4D"/>
              </a:solidFill>
              <a:effectLst/>
              <a:latin typeface="-apple-system"/>
            </a:endParaRPr>
          </a:p>
          <a:p>
            <a:r>
              <a:rPr lang="en-US" b="1" i="0" dirty="0">
                <a:solidFill>
                  <a:srgbClr val="172B4D"/>
                </a:solidFill>
                <a:effectLst/>
                <a:latin typeface="-apple-system"/>
              </a:rPr>
              <a:t>Purpose of This Paper</a:t>
            </a:r>
            <a:endParaRPr lang="en-US" b="0" i="0" dirty="0">
              <a:solidFill>
                <a:srgbClr val="172B4D"/>
              </a:solidFill>
              <a:effectLst/>
              <a:latin typeface="-apple-system"/>
            </a:endParaRPr>
          </a:p>
          <a:p>
            <a:r>
              <a:rPr lang="en-US" b="1" i="0" dirty="0">
                <a:solidFill>
                  <a:srgbClr val="172B4D"/>
                </a:solidFill>
                <a:effectLst/>
                <a:latin typeface="-apple-system"/>
              </a:rPr>
              <a:t>Government has served an important function,</a:t>
            </a:r>
            <a:r>
              <a:rPr lang="en-US" b="1" i="0" dirty="0">
                <a:solidFill>
                  <a:srgbClr val="333333"/>
                </a:solidFill>
                <a:effectLst/>
                <a:latin typeface="-apple-system"/>
              </a:rPr>
              <a:t> to maintain trusted information for member of its society. Blockchain technology can revolutions how agents collect and process information. </a:t>
            </a:r>
            <a:r>
              <a:rPr lang="en-US" b="1" i="0" dirty="0">
                <a:solidFill>
                  <a:srgbClr val="000000"/>
                </a:solidFill>
                <a:effectLst/>
                <a:latin typeface="-apple-system"/>
              </a:rPr>
              <a:t>We believe the  future will involve a world with many interconnected distributed databases and blockchains, each of which will be specialized to suit the purposes of its users, In this interconnected world, it is the role of the Public Sector to define and facilitate these relationships.  </a:t>
            </a:r>
            <a:endParaRPr lang="en-US" b="0" i="0" dirty="0">
              <a:solidFill>
                <a:srgbClr val="172B4D"/>
              </a:solidFill>
              <a:effectLst/>
              <a:latin typeface="-apple-system"/>
            </a:endParaRPr>
          </a:p>
          <a:p>
            <a:endParaRPr lang="en-US" b="0" i="0" dirty="0">
              <a:solidFill>
                <a:srgbClr val="172B4D"/>
              </a:solidFill>
              <a:effectLst/>
              <a:latin typeface="-apple-system"/>
            </a:endParaRPr>
          </a:p>
        </p:txBody>
      </p:sp>
      <p:sp>
        <p:nvSpPr>
          <p:cNvPr id="3" name="Rectangle 2">
            <a:extLst>
              <a:ext uri="{FF2B5EF4-FFF2-40B4-BE49-F238E27FC236}">
                <a16:creationId xmlns:a16="http://schemas.microsoft.com/office/drawing/2014/main" id="{3FF5FD74-B574-43D1-8A15-23B54D0E232C}"/>
              </a:ext>
            </a:extLst>
          </p:cNvPr>
          <p:cNvSpPr/>
          <p:nvPr/>
        </p:nvSpPr>
        <p:spPr>
          <a:xfrm>
            <a:off x="2288059" y="2952384"/>
            <a:ext cx="6096000" cy="646331"/>
          </a:xfrm>
          <a:prstGeom prst="rect">
            <a:avLst/>
          </a:prstGeom>
        </p:spPr>
        <p:txBody>
          <a:bodyPr>
            <a:spAutoFit/>
          </a:bodyPr>
          <a:lstStyle/>
          <a:p>
            <a:r>
              <a:rPr lang="en-US" b="0" i="0" dirty="0">
                <a:solidFill>
                  <a:srgbClr val="172B4D"/>
                </a:solidFill>
                <a:effectLst/>
                <a:latin typeface="-apple-system"/>
              </a:rPr>
              <a:t>The purpose of this paper is to derive pathways for the Public Sector when discovering the benefits of Blockchain Technology</a:t>
            </a:r>
            <a:endParaRPr lang="en-US" dirty="0"/>
          </a:p>
        </p:txBody>
      </p:sp>
    </p:spTree>
    <p:extLst>
      <p:ext uri="{BB962C8B-B14F-4D97-AF65-F5344CB8AC3E}">
        <p14:creationId xmlns:p14="http://schemas.microsoft.com/office/powerpoint/2010/main" val="25068561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D380536-8101-4519-B6E7-A3EF7CF44996}"/>
              </a:ext>
            </a:extLst>
          </p:cNvPr>
          <p:cNvSpPr/>
          <p:nvPr/>
        </p:nvSpPr>
        <p:spPr>
          <a:xfrm>
            <a:off x="426308" y="727140"/>
            <a:ext cx="11528854" cy="4832092"/>
          </a:xfrm>
          <a:prstGeom prst="rect">
            <a:avLst/>
          </a:prstGeom>
        </p:spPr>
        <p:txBody>
          <a:bodyPr wrap="square">
            <a:spAutoFit/>
          </a:bodyPr>
          <a:lstStyle/>
          <a:p>
            <a:r>
              <a:rPr lang="en-US" b="0" i="0" dirty="0">
                <a:solidFill>
                  <a:srgbClr val="172B4D"/>
                </a:solidFill>
                <a:effectLst/>
                <a:latin typeface="-apple-system"/>
              </a:rPr>
              <a:t>When discussing Blockchain thru a Public Sector lens, (3) important segments need addressing: </a:t>
            </a:r>
            <a:br>
              <a:rPr lang="en-US" b="0" i="0" dirty="0">
                <a:solidFill>
                  <a:srgbClr val="172B4D"/>
                </a:solidFill>
                <a:effectLst/>
                <a:latin typeface="-apple-system"/>
              </a:rPr>
            </a:br>
            <a:r>
              <a:rPr lang="en-US" b="0" i="0" dirty="0">
                <a:solidFill>
                  <a:srgbClr val="172B4D"/>
                </a:solidFill>
                <a:effectLst/>
                <a:latin typeface="-apple-system"/>
              </a:rPr>
              <a:t>(1) Identity Management for Public Sector</a:t>
            </a:r>
          </a:p>
          <a:p>
            <a:r>
              <a:rPr lang="en-US" b="0" i="0" dirty="0">
                <a:solidFill>
                  <a:srgbClr val="172B4D"/>
                </a:solidFill>
                <a:effectLst/>
                <a:latin typeface="-apple-system"/>
              </a:rPr>
              <a:t>(2) The Interaction</a:t>
            </a:r>
          </a:p>
          <a:p>
            <a:r>
              <a:rPr lang="en-US" b="0" i="0" dirty="0">
                <a:solidFill>
                  <a:srgbClr val="172B4D"/>
                </a:solidFill>
                <a:effectLst/>
                <a:latin typeface="-apple-system"/>
              </a:rPr>
              <a:t>(3) Compliance, as seen though government transaction ,and/or viewed thru the Highly regulated transaction, and (4) Governance . These areas we see the most benefits blockchain can effect.</a:t>
            </a:r>
          </a:p>
          <a:p>
            <a:endParaRPr lang="en-US" b="0" i="0" dirty="0">
              <a:solidFill>
                <a:srgbClr val="172B4D"/>
              </a:solidFill>
              <a:effectLst/>
              <a:latin typeface="-apple-system"/>
            </a:endParaRPr>
          </a:p>
          <a:p>
            <a:r>
              <a:rPr lang="en-US" b="0" i="0" dirty="0">
                <a:solidFill>
                  <a:srgbClr val="172B4D"/>
                </a:solidFill>
                <a:effectLst/>
                <a:latin typeface="-apple-system"/>
              </a:rPr>
              <a:t>We will describe Use cases to show how blockchains are being utilized to improve the public sector.  How tools can help across governments Worldwide efforts. This whitepaper will tackle the issues by looking at the problem facing the Public Sector and what is being done today and what </a:t>
            </a:r>
            <a:r>
              <a:rPr lang="en-US" sz="2800" b="1" i="0" dirty="0">
                <a:solidFill>
                  <a:srgbClr val="172B4D"/>
                </a:solidFill>
                <a:effectLst/>
                <a:latin typeface="-apple-system"/>
              </a:rPr>
              <a:t>will our recommendation  for government when adopting blockchain in the public sector.</a:t>
            </a:r>
            <a:endParaRPr lang="en-US" b="1" i="0" dirty="0">
              <a:solidFill>
                <a:srgbClr val="172B4D"/>
              </a:solidFill>
              <a:effectLst/>
              <a:latin typeface="-apple-system"/>
            </a:endParaRPr>
          </a:p>
          <a:p>
            <a:r>
              <a:rPr lang="en-US" b="1" i="0" dirty="0">
                <a:solidFill>
                  <a:srgbClr val="172B4D"/>
                </a:solidFill>
                <a:effectLst/>
                <a:latin typeface="-apple-system"/>
              </a:rPr>
              <a:t>Intended Audience</a:t>
            </a:r>
            <a:endParaRPr lang="en-US" b="0" i="0" dirty="0">
              <a:solidFill>
                <a:srgbClr val="172B4D"/>
              </a:solidFill>
              <a:effectLst/>
              <a:latin typeface="-apple-system"/>
            </a:endParaRPr>
          </a:p>
          <a:p>
            <a:r>
              <a:rPr lang="en-US" b="0" i="0" dirty="0">
                <a:solidFill>
                  <a:srgbClr val="172B4D"/>
                </a:solidFill>
                <a:effectLst/>
                <a:latin typeface="-apple-system"/>
              </a:rPr>
              <a:t>Across Governments [state the intended audience as precisely as possible. For most white papers, this will be a technical audience, not a business audience. Does their level of technical understanding matter? Are there some matters they should already understand before they can get anything from the current document? Can we point them to this kind of prerequisite information? Does it matter which framework(s) they are using: Fabric, Indy, Sawtooth, </a:t>
            </a:r>
            <a:r>
              <a:rPr lang="en-US" b="0" i="0" dirty="0" err="1">
                <a:solidFill>
                  <a:srgbClr val="172B4D"/>
                </a:solidFill>
                <a:effectLst/>
                <a:latin typeface="-apple-system"/>
              </a:rPr>
              <a:t>etc</a:t>
            </a:r>
            <a:r>
              <a:rPr lang="en-US" b="0" i="0" dirty="0">
                <a:solidFill>
                  <a:srgbClr val="172B4D"/>
                </a:solidFill>
                <a:effectLst/>
                <a:latin typeface="-apple-system"/>
              </a:rPr>
              <a:t>? Does it matter what issue they are trying to understand: security, interoperability, </a:t>
            </a:r>
            <a:r>
              <a:rPr lang="en-US" b="0" i="0" dirty="0" err="1">
                <a:solidFill>
                  <a:srgbClr val="172B4D"/>
                </a:solidFill>
                <a:effectLst/>
                <a:latin typeface="-apple-system"/>
              </a:rPr>
              <a:t>etc</a:t>
            </a:r>
            <a:r>
              <a:rPr lang="en-US" b="0" i="0" dirty="0">
                <a:solidFill>
                  <a:srgbClr val="172B4D"/>
                </a:solidFill>
                <a:effectLst/>
                <a:latin typeface="-apple-system"/>
              </a:rPr>
              <a:t>?]</a:t>
            </a:r>
          </a:p>
        </p:txBody>
      </p:sp>
    </p:spTree>
    <p:extLst>
      <p:ext uri="{BB962C8B-B14F-4D97-AF65-F5344CB8AC3E}">
        <p14:creationId xmlns:p14="http://schemas.microsoft.com/office/powerpoint/2010/main" val="17773383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933E002-5971-436C-94D0-6B3A5A020C44}"/>
              </a:ext>
            </a:extLst>
          </p:cNvPr>
          <p:cNvSpPr/>
          <p:nvPr/>
        </p:nvSpPr>
        <p:spPr>
          <a:xfrm>
            <a:off x="489122" y="645793"/>
            <a:ext cx="11213756" cy="4524315"/>
          </a:xfrm>
          <a:prstGeom prst="rect">
            <a:avLst/>
          </a:prstGeom>
        </p:spPr>
        <p:txBody>
          <a:bodyPr wrap="square">
            <a:spAutoFit/>
          </a:bodyPr>
          <a:lstStyle/>
          <a:p>
            <a:r>
              <a:rPr lang="en-US" b="1" i="0" dirty="0">
                <a:solidFill>
                  <a:srgbClr val="172B4D"/>
                </a:solidFill>
                <a:effectLst/>
                <a:latin typeface="-apple-system"/>
              </a:rPr>
              <a:t>IMPACT STATEMENT: </a:t>
            </a:r>
          </a:p>
          <a:p>
            <a:r>
              <a:rPr lang="en-US" b="0" i="0" dirty="0">
                <a:solidFill>
                  <a:srgbClr val="172B4D"/>
                </a:solidFill>
                <a:effectLst/>
                <a:latin typeface="-apple-system"/>
              </a:rPr>
              <a:t>Blockchain technology is relatively new technology and is in its very early stages of adoption. Questions need to be answered as to how the Public Sector and related industries  can  leverage blockchain technology in various verticals.  While there is a great hype and interest in the technology it is critical to ensure that initial deployments consider right use cases to demonstrate the effective use of technology.</a:t>
            </a:r>
          </a:p>
          <a:p>
            <a:r>
              <a:rPr lang="en-US" b="0" i="0" dirty="0">
                <a:solidFill>
                  <a:srgbClr val="172B4D"/>
                </a:solidFill>
                <a:effectLst/>
                <a:latin typeface="-apple-system"/>
              </a:rPr>
              <a:t>The intent of this document is to help shape the role blockchain technology can have in optimizing what government can do for its citizens. By delving into three areas (Identity, Compliance issues and Governance ) we will draw conclusions as to how to structure blockchains, develop programs, and run these new system to best aid citizens the derive the optimal success. If  we understand how current use cases are leveraging this technology we can devise standards and guidelines for  governments on all levels to implement.</a:t>
            </a:r>
          </a:p>
          <a:p>
            <a:br>
              <a:rPr lang="en-US" b="0" i="0" dirty="0">
                <a:solidFill>
                  <a:srgbClr val="172B4D"/>
                </a:solidFill>
                <a:effectLst/>
                <a:latin typeface="-apple-system"/>
              </a:rPr>
            </a:br>
            <a:endParaRPr lang="en-US" b="0" i="0" dirty="0">
              <a:solidFill>
                <a:srgbClr val="172B4D"/>
              </a:solidFill>
              <a:effectLst/>
              <a:latin typeface="-apple-system"/>
            </a:endParaRPr>
          </a:p>
          <a:p>
            <a:r>
              <a:rPr lang="en-US" b="0" i="0" dirty="0">
                <a:solidFill>
                  <a:srgbClr val="172B4D"/>
                </a:solidFill>
                <a:effectLst/>
                <a:latin typeface="-apple-system"/>
              </a:rPr>
              <a:t>1 Identity Management in Government </a:t>
            </a:r>
          </a:p>
          <a:p>
            <a:r>
              <a:rPr lang="en-US" b="0" i="0" dirty="0">
                <a:solidFill>
                  <a:srgbClr val="172B4D"/>
                </a:solidFill>
                <a:effectLst/>
                <a:latin typeface="-apple-system"/>
              </a:rPr>
              <a:t>2. Interactions</a:t>
            </a:r>
          </a:p>
          <a:p>
            <a:r>
              <a:rPr lang="en-US" b="0" i="0" dirty="0">
                <a:solidFill>
                  <a:srgbClr val="172B4D"/>
                </a:solidFill>
                <a:effectLst/>
                <a:latin typeface="-apple-system"/>
              </a:rPr>
              <a:t>3. Compliance </a:t>
            </a:r>
          </a:p>
          <a:p>
            <a:r>
              <a:rPr lang="en-US" b="0" i="0" dirty="0">
                <a:solidFill>
                  <a:srgbClr val="172B4D"/>
                </a:solidFill>
                <a:effectLst/>
                <a:latin typeface="-apple-system"/>
              </a:rPr>
              <a:t>4. Governance </a:t>
            </a:r>
          </a:p>
        </p:txBody>
      </p:sp>
    </p:spTree>
    <p:extLst>
      <p:ext uri="{BB962C8B-B14F-4D97-AF65-F5344CB8AC3E}">
        <p14:creationId xmlns:p14="http://schemas.microsoft.com/office/powerpoint/2010/main" val="18337998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6F9F0591-A48A-4B69-8531-3C42175ED3F9}"/>
              </a:ext>
            </a:extLst>
          </p:cNvPr>
          <p:cNvGraphicFramePr/>
          <p:nvPr/>
        </p:nvGraphicFramePr>
        <p:xfrm>
          <a:off x="3352800" y="1828800"/>
          <a:ext cx="5486400" cy="3200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42444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TotalTime>
  <Words>1998</Words>
  <Application>Microsoft Office PowerPoint</Application>
  <PresentationFormat>Widescreen</PresentationFormat>
  <Paragraphs>233</Paragraphs>
  <Slides>22</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-apple-system</vt:lpstr>
      <vt:lpstr>Arial</vt:lpstr>
      <vt:lpstr>Calibri</vt:lpstr>
      <vt:lpstr>Calibri Light</vt:lpstr>
      <vt:lpstr>Office Theme</vt:lpstr>
      <vt:lpstr>PowerPoint Presentation</vt:lpstr>
      <vt:lpstr>Abstract* "Governments' and other public sector entities core function is to act on behalf of society to create the laws and rules that must be followed, and to ensure that they are being followed.  It is foundationally necessary for governments to have access to accurate, relevant, and complete information in order to fulfill these responsibilities.  To this end governments possess legal, regulatory, and judicial mechanisms to compel the truth from all societal participants.  This authority uniquely positions governments' as validators of truth and custodians of trusted information.   Blockchain will be among the most consequential, technology for Public Sector  because of its specific role as a facilitator, validator, and custodian of trusted information.  This technology promises to enable governments' and other public sector entities to interact with societal participants within a larger ecosystem,  which will break down traditional public-private silos and provide completely new approaches toward governance.    The key components of this ecosystem are a) identity b) regulated interactions  c) regulatory compliance d) governance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Bobbi Muscara</dc:creator>
  <cp:lastModifiedBy>Bobbi Muscara</cp:lastModifiedBy>
  <cp:revision>4</cp:revision>
  <dcterms:created xsi:type="dcterms:W3CDTF">2020-01-29T22:08:00Z</dcterms:created>
  <dcterms:modified xsi:type="dcterms:W3CDTF">2020-01-29T22:32:40Z</dcterms:modified>
</cp:coreProperties>
</file>