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64" r:id="rId2"/>
  </p:sldMasterIdLst>
  <p:notesMasterIdLst>
    <p:notesMasterId r:id="rId7"/>
  </p:notesMasterIdLst>
  <p:sldIdLst>
    <p:sldId id="477" r:id="rId3"/>
    <p:sldId id="1130" r:id="rId4"/>
    <p:sldId id="1131" r:id="rId5"/>
    <p:sldId id="465" r:id="rId6"/>
  </p:sldIdLst>
  <p:sldSz cx="12192000" cy="6858000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7CB7"/>
    <a:srgbClr val="953735"/>
    <a:srgbClr val="D36D4D"/>
    <a:srgbClr val="FFCC66"/>
    <a:srgbClr val="E288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3" autoAdjust="0"/>
    <p:restoredTop sz="94629" autoAdjust="0"/>
  </p:normalViewPr>
  <p:slideViewPr>
    <p:cSldViewPr>
      <p:cViewPr>
        <p:scale>
          <a:sx n="90" d="100"/>
          <a:sy n="90" d="100"/>
        </p:scale>
        <p:origin x="12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E87914-A0E2-4B91-912E-CDD3621A0E5E}" type="datetimeFigureOut">
              <a:rPr lang="en-US"/>
              <a:pPr>
                <a:defRPr/>
              </a:pPr>
              <a:t>10/23/2019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D87F0A-8466-44F0-891C-E57CDC8C8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249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300B7-791F-4883-A328-5E79B693DE5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249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1163" y="698500"/>
            <a:ext cx="6219825" cy="34988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95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249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300B7-791F-4883-A328-5E79B693DE5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249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1163" y="698500"/>
            <a:ext cx="6219825" cy="34988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36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2491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300B7-791F-4883-A328-5E79B693DE5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2491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11163" y="698500"/>
            <a:ext cx="6219825" cy="34988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73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80126-20A6-4971-B59A-517BCE13FE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91E772-2173-4121-A303-4B39C8F9C7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FF3D8-FF8A-4C87-99AE-C2AA4B538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56EF9-0287-4978-BCAD-D2B40EB46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EA273-89E8-4692-AEA8-15939C85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8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24846-50BE-4A54-96DC-216C35935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9C96B-92B4-4332-A314-C333801C5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829A8-ED07-43DA-8438-6BCC1FB64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99B57-9974-4CD6-9FB6-51BDAD87A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F6FFE-115B-41B9-9EAC-765C07C5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1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6F7CDC-5D3C-4F08-A623-4F1FC21EA8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94347-6BD7-48ED-8C66-60C1E1293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825BC-D8BB-4100-BE7D-3039F07DE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F4850-DB07-4242-AFD7-41B0993A3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8D1CF-80E2-4614-B417-BE0048D75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77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69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772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19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59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859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2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53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56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8BC34-6149-43E6-AB60-AC10051DB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28C8A-B07F-4D01-A25A-B04F1C699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31154-A1CB-49CE-8E6A-821BADAD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2EDE4-4128-4FC9-A204-35FF6C919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0D9F1-6965-483B-AC79-AE65B70B6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9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574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60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7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9C9F-5FD4-46C0-86C0-A35F0E59FE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83D3-ED7B-4A2C-90C2-7A2280D9E1AA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65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85041-148B-480B-B4F2-E29F062FB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F8B0A-FCD1-4AB2-A7F6-2308F0CF4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CA32C-99E5-47ED-97E9-EE4381B17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1FF24C-C623-4124-8F22-E77A7253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8B7CE-05C5-463E-81B3-63DC94040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4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7983-47A1-4766-8B60-F19E1D8FF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5408E-477B-43FD-A85B-92ECD8EEA5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437F3-AA7F-4137-A97B-FDCCA9598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938E2-E6DE-4616-92E8-A57AFF08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3C8A8-9902-462B-B69B-1E83EEAA5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CADA05-67B1-47BA-BC64-FDB33B1B0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49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A0A7-E543-4EF6-96DB-7CE4023B3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D5209-D14F-494D-A607-CD10C2B53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E3F14F-F82A-43F1-BE7C-FD55B4CF5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818644-0A09-4624-A4FD-F97419573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B99A5-0F61-40B5-874E-DD7467544A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87E20F-65B5-4C5E-BAFD-FF2BAE588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EA4F2-CDE4-4C52-BABC-A1612785D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8B39F1-3C0F-4799-B6EE-8F5544C6B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6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83485-CB57-4CC6-8275-96BB778D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B25590-9D97-4E81-A374-98956D3BF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4AF74-2E07-4354-A0BC-7AADFEA6F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67EAAC-3C1A-4010-81E2-144DD640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3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095AE2-F4CB-43BE-8A4E-C1B0FA404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F97F0E-6669-4AEF-93D8-23CC97968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F8341-E9B5-4BE6-AD8B-427EDDC1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82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EB711-5CC4-44FA-9953-EA38D439E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6141A-7FF7-4A75-AF2E-4EDB2C534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A59191-8486-4AFD-9407-39F196EFDB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FB6D6-A1B5-44DC-A716-2FE24414B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4650F-447B-48ED-BC83-C626EF271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9196B-CF94-4DC1-BF20-88DBA2341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8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90625-E217-43E7-B9C6-1BB533B4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4CE8F8-7BBB-4DCA-A8DF-B81624E5C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A4709E-E2C4-46A5-AF1F-72C54AB8B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D2708F-D358-4D41-8C9D-70885074F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A93DD-212D-4814-8F4F-757B377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99C3F7-3F1D-4AC8-9CDD-4EAF85FC1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9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C1CD4F-9E5A-4959-BF98-173F83A68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5DAA5-8017-4CC3-A2E0-19B7CE02F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E3084-629D-4669-BE9D-1C45A04A91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093A5-3E38-4A89-BD2C-ABA4ECEA43C5}" type="datetimeFigureOut">
              <a:rPr lang="en-US" smtClean="0"/>
              <a:t>10/23/2019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6153C-8065-4C5F-91B6-624123236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41741-6411-4147-A464-1CFF49854D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C50A2-C707-4F16-B549-A85309F02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89C9F-5FD4-46C0-86C0-A35F0E59FEF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83D3-ED7B-4A2C-90C2-7A2280D9E1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226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98766" y="304800"/>
            <a:ext cx="7807234" cy="6858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ISDA CDM (Common Domain Model)</a:t>
            </a:r>
            <a:endParaRPr lang="en-US" sz="2000" b="1" dirty="0">
              <a:latin typeface="Tahoma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1975" y="1066800"/>
            <a:ext cx="10288175" cy="5486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sz="3300" dirty="0">
              <a:solidFill>
                <a:schemeClr val="accent2">
                  <a:lumMod val="75000"/>
                </a:schemeClr>
              </a:solidFill>
              <a:latin typeface="Tahoma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800" dirty="0">
                <a:solidFill>
                  <a:schemeClr val="accent2">
                    <a:lumMod val="75000"/>
                  </a:schemeClr>
                </a:solidFill>
                <a:latin typeface="Tahoma" charset="0"/>
                <a:cs typeface="Times New Roman" pitchFamily="18" charset="0"/>
              </a:rPr>
              <a:t>Next generation digital data &amp; processing standard</a:t>
            </a:r>
            <a:endParaRPr lang="en-US" sz="3300" dirty="0">
              <a:solidFill>
                <a:schemeClr val="accent2">
                  <a:lumMod val="75000"/>
                </a:schemeClr>
              </a:solidFill>
              <a:latin typeface="Tahoma" charset="0"/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higher order financial trade data and contract model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over </a:t>
            </a:r>
            <a:r>
              <a:rPr lang="en-US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FpML</a:t>
            </a: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/FIX : Fully described Business Events, Data and processing standards, lineages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Captures life cycle events across multiple products along with actors / participants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Built-in data rules to validate input semantics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Tracks cause and effects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Records lineages (built-in audit trail)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Represented in Json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foundation for digital capital markets (contracts, DLT)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product support: OTC derivatives, Repos and Securities Finance, Securities (equities and fixed income)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progress: Margin and Collateral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829800" y="65532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551557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60420"/>
            <a:ext cx="9753600" cy="6858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Anatomy of a CDM Event </a:t>
            </a:r>
            <a:b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</a:b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( Smart Data for Smart Contracts)</a:t>
            </a:r>
            <a:endParaRPr lang="en-US" sz="2000" b="1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829800" y="65532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E423FD7-D3E1-46AD-92FC-CCF087513FAE}"/>
              </a:ext>
            </a:extLst>
          </p:cNvPr>
          <p:cNvSpPr/>
          <p:nvPr/>
        </p:nvSpPr>
        <p:spPr>
          <a:xfrm>
            <a:off x="4038600" y="1295400"/>
            <a:ext cx="3657600" cy="5257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9495CA3-977E-46D4-A125-9626B16E3CF4}"/>
              </a:ext>
            </a:extLst>
          </p:cNvPr>
          <p:cNvCxnSpPr/>
          <p:nvPr/>
        </p:nvCxnSpPr>
        <p:spPr>
          <a:xfrm>
            <a:off x="4038600" y="20574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BBE971-44BF-40D9-879C-132CD32BF6E2}"/>
              </a:ext>
            </a:extLst>
          </p:cNvPr>
          <p:cNvCxnSpPr/>
          <p:nvPr/>
        </p:nvCxnSpPr>
        <p:spPr>
          <a:xfrm>
            <a:off x="4038600" y="28956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71654D-DD62-45F2-A735-7DF072F1D8BC}"/>
              </a:ext>
            </a:extLst>
          </p:cNvPr>
          <p:cNvCxnSpPr/>
          <p:nvPr/>
        </p:nvCxnSpPr>
        <p:spPr>
          <a:xfrm>
            <a:off x="4038600" y="35814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0CB34E7-304C-4CC4-BB38-62ED4ACD6FE0}"/>
              </a:ext>
            </a:extLst>
          </p:cNvPr>
          <p:cNvCxnSpPr/>
          <p:nvPr/>
        </p:nvCxnSpPr>
        <p:spPr>
          <a:xfrm>
            <a:off x="4038600" y="48768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793CE2B-4B41-46CA-A07E-EE6E31E34545}"/>
              </a:ext>
            </a:extLst>
          </p:cNvPr>
          <p:cNvCxnSpPr/>
          <p:nvPr/>
        </p:nvCxnSpPr>
        <p:spPr>
          <a:xfrm>
            <a:off x="4038600" y="56388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A4B29BC-CF21-4A96-BD66-81DD1586E6F1}"/>
              </a:ext>
            </a:extLst>
          </p:cNvPr>
          <p:cNvSpPr txBox="1"/>
          <p:nvPr/>
        </p:nvSpPr>
        <p:spPr>
          <a:xfrm>
            <a:off x="4067175" y="148221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7448EE8-6E7D-45CB-A90C-E8A40C993847}"/>
              </a:ext>
            </a:extLst>
          </p:cNvPr>
          <p:cNvCxnSpPr/>
          <p:nvPr/>
        </p:nvCxnSpPr>
        <p:spPr>
          <a:xfrm>
            <a:off x="4790450" y="12954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6AED6C3-2DCB-4D8A-A6C1-64688C963A6E}"/>
              </a:ext>
            </a:extLst>
          </p:cNvPr>
          <p:cNvCxnSpPr/>
          <p:nvPr/>
        </p:nvCxnSpPr>
        <p:spPr>
          <a:xfrm>
            <a:off x="5618188" y="12954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B3A20D-2F5F-4FC9-B312-A3AA1C4583A9}"/>
              </a:ext>
            </a:extLst>
          </p:cNvPr>
          <p:cNvCxnSpPr/>
          <p:nvPr/>
        </p:nvCxnSpPr>
        <p:spPr>
          <a:xfrm>
            <a:off x="6858000" y="1285876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AF3E260-56A8-4CAC-B043-69AF9A036E96}"/>
              </a:ext>
            </a:extLst>
          </p:cNvPr>
          <p:cNvSpPr txBox="1"/>
          <p:nvPr/>
        </p:nvSpPr>
        <p:spPr>
          <a:xfrm>
            <a:off x="4959324" y="1491734"/>
            <a:ext cx="723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34A4FE-0EB5-4E18-8A32-15DD5E649316}"/>
              </a:ext>
            </a:extLst>
          </p:cNvPr>
          <p:cNvSpPr txBox="1"/>
          <p:nvPr/>
        </p:nvSpPr>
        <p:spPr>
          <a:xfrm>
            <a:off x="5578141" y="148756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CDM Hash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AE80E7-1661-40B9-839E-BA9F43FE84FC}"/>
              </a:ext>
            </a:extLst>
          </p:cNvPr>
          <p:cNvSpPr txBox="1"/>
          <p:nvPr/>
        </p:nvSpPr>
        <p:spPr>
          <a:xfrm>
            <a:off x="6885950" y="15356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…..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8B8717-EF8B-4910-BFA7-F77F710784D0}"/>
              </a:ext>
            </a:extLst>
          </p:cNvPr>
          <p:cNvSpPr txBox="1"/>
          <p:nvPr/>
        </p:nvSpPr>
        <p:spPr>
          <a:xfrm>
            <a:off x="4075718" y="2143465"/>
            <a:ext cx="365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Pointer to other dependent events</a:t>
            </a:r>
          </a:p>
          <a:p>
            <a:r>
              <a:rPr lang="en-US" dirty="0"/>
              <a:t> ex: Amendments, Observations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FE12B4-E0B7-4E7C-85D8-6F95270EF47D}"/>
              </a:ext>
            </a:extLst>
          </p:cNvPr>
          <p:cNvSpPr txBox="1"/>
          <p:nvPr/>
        </p:nvSpPr>
        <p:spPr>
          <a:xfrm>
            <a:off x="2828679" y="148221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64A7F-7874-4FD7-B775-1EE448AF3BA3}"/>
              </a:ext>
            </a:extLst>
          </p:cNvPr>
          <p:cNvSpPr txBox="1"/>
          <p:nvPr/>
        </p:nvSpPr>
        <p:spPr>
          <a:xfrm>
            <a:off x="2110533" y="2253048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 Lineage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FE861C-6322-4733-A37A-888CDCF419DF}"/>
              </a:ext>
            </a:extLst>
          </p:cNvPr>
          <p:cNvSpPr/>
          <p:nvPr/>
        </p:nvSpPr>
        <p:spPr>
          <a:xfrm>
            <a:off x="10210800" y="1676400"/>
            <a:ext cx="762000" cy="9459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72B89F-6D58-4A72-917D-67DE06B75C37}"/>
              </a:ext>
            </a:extLst>
          </p:cNvPr>
          <p:cNvSpPr txBox="1"/>
          <p:nvPr/>
        </p:nvSpPr>
        <p:spPr>
          <a:xfrm>
            <a:off x="10335067" y="1584960"/>
            <a:ext cx="479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242E0213-D381-4BA7-8CE0-DF82D6625876}"/>
              </a:ext>
            </a:extLst>
          </p:cNvPr>
          <p:cNvSpPr/>
          <p:nvPr/>
        </p:nvSpPr>
        <p:spPr>
          <a:xfrm rot="21068969">
            <a:off x="7956520" y="2237434"/>
            <a:ext cx="1971693" cy="168295"/>
          </a:xfrm>
          <a:prstGeom prst="rightArrow">
            <a:avLst/>
          </a:prstGeom>
          <a:ln cap="flat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D5F5A5-FD35-427D-9F02-E049642B3085}"/>
              </a:ext>
            </a:extLst>
          </p:cNvPr>
          <p:cNvSpPr txBox="1"/>
          <p:nvPr/>
        </p:nvSpPr>
        <p:spPr>
          <a:xfrm>
            <a:off x="2345533" y="3054304"/>
            <a:ext cx="1424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 Effect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9BDE7D-35CF-4542-BDF5-C538C2E6A267}"/>
              </a:ext>
            </a:extLst>
          </p:cNvPr>
          <p:cNvSpPr txBox="1"/>
          <p:nvPr/>
        </p:nvSpPr>
        <p:spPr>
          <a:xfrm>
            <a:off x="685800" y="3996465"/>
            <a:ext cx="3071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Building blocks to represent </a:t>
            </a:r>
          </a:p>
          <a:p>
            <a:pPr algn="ctr"/>
            <a:r>
              <a:rPr lang="en-US" dirty="0"/>
              <a:t>Business Process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771813-7371-4F7D-9B6C-2033340471B2}"/>
              </a:ext>
            </a:extLst>
          </p:cNvPr>
          <p:cNvSpPr txBox="1"/>
          <p:nvPr/>
        </p:nvSpPr>
        <p:spPr>
          <a:xfrm>
            <a:off x="4538132" y="3913821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Primitives (ex: Execution,</a:t>
            </a:r>
          </a:p>
          <a:p>
            <a:r>
              <a:rPr lang="en-US" dirty="0"/>
              <a:t>Allocation, Transfer 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98863E-195C-434B-A76C-32F10F697FCF}"/>
              </a:ext>
            </a:extLst>
          </p:cNvPr>
          <p:cNvSpPr txBox="1"/>
          <p:nvPr/>
        </p:nvSpPr>
        <p:spPr>
          <a:xfrm>
            <a:off x="2956919" y="500645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A2BD32-DD54-4D9D-A1A3-CD82BE6B5867}"/>
              </a:ext>
            </a:extLst>
          </p:cNvPr>
          <p:cNvSpPr txBox="1"/>
          <p:nvPr/>
        </p:nvSpPr>
        <p:spPr>
          <a:xfrm>
            <a:off x="2777383" y="5961961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Outputs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0392DC-29AE-4596-BA62-8ACD8518F68C}"/>
              </a:ext>
            </a:extLst>
          </p:cNvPr>
          <p:cNvSpPr txBox="1"/>
          <p:nvPr/>
        </p:nvSpPr>
        <p:spPr>
          <a:xfrm>
            <a:off x="4271893" y="4941152"/>
            <a:ext cx="303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References to existing contracts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EE4F0D-105C-4538-8EA3-529361BE5A48}"/>
              </a:ext>
            </a:extLst>
          </p:cNvPr>
          <p:cNvSpPr txBox="1"/>
          <p:nvPr/>
        </p:nvSpPr>
        <p:spPr>
          <a:xfrm>
            <a:off x="4983762" y="5860016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Contracts</a:t>
            </a:r>
          </a:p>
        </p:txBody>
      </p:sp>
      <p:sp>
        <p:nvSpPr>
          <p:cNvPr id="9216" name="Arrow: Curved Right 9215">
            <a:extLst>
              <a:ext uri="{FF2B5EF4-FFF2-40B4-BE49-F238E27FC236}">
                <a16:creationId xmlns:a16="http://schemas.microsoft.com/office/drawing/2014/main" id="{89AFBEBA-8D9F-42AA-ACEE-81CDCECB860A}"/>
              </a:ext>
            </a:extLst>
          </p:cNvPr>
          <p:cNvSpPr/>
          <p:nvPr/>
        </p:nvSpPr>
        <p:spPr>
          <a:xfrm>
            <a:off x="4271893" y="3122828"/>
            <a:ext cx="443231" cy="297315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9E3C72-C33A-4DC8-8F7C-872B47466785}"/>
              </a:ext>
            </a:extLst>
          </p:cNvPr>
          <p:cNvSpPr txBox="1"/>
          <p:nvPr/>
        </p:nvSpPr>
        <p:spPr>
          <a:xfrm>
            <a:off x="4352230" y="2915335"/>
            <a:ext cx="303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References to new contracts</a:t>
            </a:r>
          </a:p>
        </p:txBody>
      </p:sp>
      <p:cxnSp>
        <p:nvCxnSpPr>
          <p:cNvPr id="9218" name="Straight Arrow Connector 9217">
            <a:extLst>
              <a:ext uri="{FF2B5EF4-FFF2-40B4-BE49-F238E27FC236}">
                <a16:creationId xmlns:a16="http://schemas.microsoft.com/office/drawing/2014/main" id="{4BEC8F2A-2E50-4132-A6AF-4D11932B913E}"/>
              </a:ext>
            </a:extLst>
          </p:cNvPr>
          <p:cNvCxnSpPr>
            <a:cxnSpLocks/>
          </p:cNvCxnSpPr>
          <p:nvPr/>
        </p:nvCxnSpPr>
        <p:spPr>
          <a:xfrm flipV="1">
            <a:off x="7493809" y="2419349"/>
            <a:ext cx="2984832" cy="2844969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EF52229-F983-4399-946C-79FB56A616D1}"/>
              </a:ext>
            </a:extLst>
          </p:cNvPr>
          <p:cNvSpPr txBox="1"/>
          <p:nvPr/>
        </p:nvSpPr>
        <p:spPr>
          <a:xfrm>
            <a:off x="10072174" y="1295400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Prior Event</a:t>
            </a:r>
          </a:p>
        </p:txBody>
      </p:sp>
    </p:spTree>
    <p:extLst>
      <p:ext uri="{BB962C8B-B14F-4D97-AF65-F5344CB8AC3E}">
        <p14:creationId xmlns:p14="http://schemas.microsoft.com/office/powerpoint/2010/main" val="443570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7467600" cy="6858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CDM &amp; digital trade life cycle</a:t>
            </a:r>
            <a:endParaRPr lang="en-US" sz="3200" b="1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829800" y="65532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AE05AE-F6C1-4F24-8017-965226A0CC94}"/>
              </a:ext>
            </a:extLst>
          </p:cNvPr>
          <p:cNvSpPr/>
          <p:nvPr/>
        </p:nvSpPr>
        <p:spPr>
          <a:xfrm>
            <a:off x="5334000" y="1343799"/>
            <a:ext cx="603885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6DF3D6-353D-4CCE-BE6C-5BB846561AF9}"/>
              </a:ext>
            </a:extLst>
          </p:cNvPr>
          <p:cNvSpPr txBox="1"/>
          <p:nvPr/>
        </p:nvSpPr>
        <p:spPr>
          <a:xfrm>
            <a:off x="5382506" y="124709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2A7FA2-D1FB-49FB-9DEB-98C90847B23E}"/>
              </a:ext>
            </a:extLst>
          </p:cNvPr>
          <p:cNvSpPr txBox="1"/>
          <p:nvPr/>
        </p:nvSpPr>
        <p:spPr>
          <a:xfrm>
            <a:off x="5112722" y="1077744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Order / DRFQ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F66D24-238A-4E9B-8812-E0B597303D48}"/>
              </a:ext>
            </a:extLst>
          </p:cNvPr>
          <p:cNvSpPr/>
          <p:nvPr/>
        </p:nvSpPr>
        <p:spPr>
          <a:xfrm>
            <a:off x="7397115" y="2706469"/>
            <a:ext cx="603885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852A8E-A40B-4F4C-8BB3-9430B75B3715}"/>
              </a:ext>
            </a:extLst>
          </p:cNvPr>
          <p:cNvSpPr txBox="1"/>
          <p:nvPr/>
        </p:nvSpPr>
        <p:spPr>
          <a:xfrm>
            <a:off x="7445621" y="260976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A4FFFA-DBC7-49BF-8FA3-D16B262898CF}"/>
              </a:ext>
            </a:extLst>
          </p:cNvPr>
          <p:cNvSpPr txBox="1"/>
          <p:nvPr/>
        </p:nvSpPr>
        <p:spPr>
          <a:xfrm>
            <a:off x="7301407" y="2408970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Execution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7E7EE4-61D3-4521-AB8C-8CDC9CB0A131}"/>
              </a:ext>
            </a:extLst>
          </p:cNvPr>
          <p:cNvSpPr/>
          <p:nvPr/>
        </p:nvSpPr>
        <p:spPr>
          <a:xfrm>
            <a:off x="7473315" y="4544199"/>
            <a:ext cx="603885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146EA8-A9BD-4DFE-A2EF-E3606C5D2EC1}"/>
              </a:ext>
            </a:extLst>
          </p:cNvPr>
          <p:cNvSpPr txBox="1"/>
          <p:nvPr/>
        </p:nvSpPr>
        <p:spPr>
          <a:xfrm>
            <a:off x="7521821" y="444749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9B4962-FB44-4772-B86C-560C04DB3C9B}"/>
              </a:ext>
            </a:extLst>
          </p:cNvPr>
          <p:cNvSpPr txBox="1"/>
          <p:nvPr/>
        </p:nvSpPr>
        <p:spPr>
          <a:xfrm>
            <a:off x="7310225" y="4258269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Allocation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F4A0C6-9452-4493-B926-E9400D8785B7}"/>
              </a:ext>
            </a:extLst>
          </p:cNvPr>
          <p:cNvSpPr/>
          <p:nvPr/>
        </p:nvSpPr>
        <p:spPr>
          <a:xfrm>
            <a:off x="5410200" y="5678269"/>
            <a:ext cx="603885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D40827-A425-43DB-936D-A7DB8FCCD29C}"/>
              </a:ext>
            </a:extLst>
          </p:cNvPr>
          <p:cNvSpPr txBox="1"/>
          <p:nvPr/>
        </p:nvSpPr>
        <p:spPr>
          <a:xfrm>
            <a:off x="5458706" y="558156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44E2EC-FC11-43D8-865E-E0E341804C5B}"/>
              </a:ext>
            </a:extLst>
          </p:cNvPr>
          <p:cNvSpPr txBox="1"/>
          <p:nvPr/>
        </p:nvSpPr>
        <p:spPr>
          <a:xfrm>
            <a:off x="5354347" y="6384909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Session </a:t>
            </a:r>
          </a:p>
          <a:p>
            <a:r>
              <a:rPr lang="en-US" sz="1200" b="1" dirty="0"/>
              <a:t>Netting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F729D8F-8A44-4E4E-A615-F1B3962C2952}"/>
              </a:ext>
            </a:extLst>
          </p:cNvPr>
          <p:cNvSpPr/>
          <p:nvPr/>
        </p:nvSpPr>
        <p:spPr>
          <a:xfrm>
            <a:off x="3124200" y="4535269"/>
            <a:ext cx="603885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7734BB-BB7A-4E8F-9761-42505E101C10}"/>
              </a:ext>
            </a:extLst>
          </p:cNvPr>
          <p:cNvSpPr txBox="1"/>
          <p:nvPr/>
        </p:nvSpPr>
        <p:spPr>
          <a:xfrm>
            <a:off x="3172706" y="443856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2B9305-D4EA-4B14-846E-34AE5DC633AB}"/>
              </a:ext>
            </a:extLst>
          </p:cNvPr>
          <p:cNvSpPr txBox="1"/>
          <p:nvPr/>
        </p:nvSpPr>
        <p:spPr>
          <a:xfrm>
            <a:off x="2927446" y="4258270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Settlement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3D01D66-3535-41C4-995B-A55370A17717}"/>
              </a:ext>
            </a:extLst>
          </p:cNvPr>
          <p:cNvSpPr/>
          <p:nvPr/>
        </p:nvSpPr>
        <p:spPr>
          <a:xfrm>
            <a:off x="3064935" y="2635629"/>
            <a:ext cx="603885" cy="64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6D9D256-8BAA-4692-94A3-669F596F7C03}"/>
              </a:ext>
            </a:extLst>
          </p:cNvPr>
          <p:cNvSpPr txBox="1"/>
          <p:nvPr/>
        </p:nvSpPr>
        <p:spPr>
          <a:xfrm>
            <a:off x="3113441" y="2538929"/>
            <a:ext cx="479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….</a:t>
            </a:r>
          </a:p>
          <a:p>
            <a:r>
              <a:rPr lang="en-US" dirty="0"/>
              <a:t>….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16E90A-2362-427A-B705-C2505794A773}"/>
              </a:ext>
            </a:extLst>
          </p:cNvPr>
          <p:cNvSpPr txBox="1"/>
          <p:nvPr/>
        </p:nvSpPr>
        <p:spPr>
          <a:xfrm>
            <a:off x="2971800" y="2362200"/>
            <a:ext cx="790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Transfer</a:t>
            </a:r>
          </a:p>
        </p:txBody>
      </p:sp>
      <p:sp>
        <p:nvSpPr>
          <p:cNvPr id="30" name="Arrow: Curved Left 29">
            <a:extLst>
              <a:ext uri="{FF2B5EF4-FFF2-40B4-BE49-F238E27FC236}">
                <a16:creationId xmlns:a16="http://schemas.microsoft.com/office/drawing/2014/main" id="{F89B6FDD-3B57-403E-B5B8-A6B2466ED435}"/>
              </a:ext>
            </a:extLst>
          </p:cNvPr>
          <p:cNvSpPr/>
          <p:nvPr/>
        </p:nvSpPr>
        <p:spPr>
          <a:xfrm rot="10564504" flipH="1">
            <a:off x="8120246" y="2947050"/>
            <a:ext cx="480745" cy="19918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Arrow: Curved Left 34">
            <a:extLst>
              <a:ext uri="{FF2B5EF4-FFF2-40B4-BE49-F238E27FC236}">
                <a16:creationId xmlns:a16="http://schemas.microsoft.com/office/drawing/2014/main" id="{40954EC2-7A07-4B25-9204-A6AD3D803BD4}"/>
              </a:ext>
            </a:extLst>
          </p:cNvPr>
          <p:cNvSpPr/>
          <p:nvPr/>
        </p:nvSpPr>
        <p:spPr>
          <a:xfrm rot="14356762" flipH="1">
            <a:off x="6857875" y="4938134"/>
            <a:ext cx="480745" cy="19918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Arrow: Curved Left 35">
            <a:extLst>
              <a:ext uri="{FF2B5EF4-FFF2-40B4-BE49-F238E27FC236}">
                <a16:creationId xmlns:a16="http://schemas.microsoft.com/office/drawing/2014/main" id="{D9CB4C2E-0502-4181-A517-41B7DEC76426}"/>
              </a:ext>
            </a:extLst>
          </p:cNvPr>
          <p:cNvSpPr/>
          <p:nvPr/>
        </p:nvSpPr>
        <p:spPr>
          <a:xfrm rot="7099902" flipH="1">
            <a:off x="6802632" y="728204"/>
            <a:ext cx="480745" cy="19918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Arrow: Curved Left 36">
            <a:extLst>
              <a:ext uri="{FF2B5EF4-FFF2-40B4-BE49-F238E27FC236}">
                <a16:creationId xmlns:a16="http://schemas.microsoft.com/office/drawing/2014/main" id="{95DDDC6D-F320-4AE5-99F7-0B6F117D1CC3}"/>
              </a:ext>
            </a:extLst>
          </p:cNvPr>
          <p:cNvSpPr/>
          <p:nvPr/>
        </p:nvSpPr>
        <p:spPr>
          <a:xfrm rot="17775481" flipH="1">
            <a:off x="3997989" y="4988278"/>
            <a:ext cx="480745" cy="19918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Arrow: Curved Left 37">
            <a:extLst>
              <a:ext uri="{FF2B5EF4-FFF2-40B4-BE49-F238E27FC236}">
                <a16:creationId xmlns:a16="http://schemas.microsoft.com/office/drawing/2014/main" id="{7988B6C7-7F85-4D9C-A2A9-7A78F254B40D}"/>
              </a:ext>
            </a:extLst>
          </p:cNvPr>
          <p:cNvSpPr/>
          <p:nvPr/>
        </p:nvSpPr>
        <p:spPr>
          <a:xfrm rot="21396305" flipH="1">
            <a:off x="2492936" y="2833817"/>
            <a:ext cx="480745" cy="19918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digital assets">
            <a:extLst>
              <a:ext uri="{FF2B5EF4-FFF2-40B4-BE49-F238E27FC236}">
                <a16:creationId xmlns:a16="http://schemas.microsoft.com/office/drawing/2014/main" id="{1EBBADDF-BA61-4E2E-A1E1-55FF19311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68" y="3728333"/>
            <a:ext cx="598844" cy="38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digital asset">
            <a:extLst>
              <a:ext uri="{FF2B5EF4-FFF2-40B4-BE49-F238E27FC236}">
                <a16:creationId xmlns:a16="http://schemas.microsoft.com/office/drawing/2014/main" id="{F52AFC7C-1F14-485C-B9F8-999314E5D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478" y="3635113"/>
            <a:ext cx="693190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6" name="TextBox 9215">
            <a:extLst>
              <a:ext uri="{FF2B5EF4-FFF2-40B4-BE49-F238E27FC236}">
                <a16:creationId xmlns:a16="http://schemas.microsoft.com/office/drawing/2014/main" id="{29400BB2-3EB0-4835-A44F-96C2D3968EB7}"/>
              </a:ext>
            </a:extLst>
          </p:cNvPr>
          <p:cNvSpPr txBox="1"/>
          <p:nvPr/>
        </p:nvSpPr>
        <p:spPr>
          <a:xfrm>
            <a:off x="9207500" y="1581583"/>
            <a:ext cx="27300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Business Events fully expressed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Built-in Lineage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Cause and Effects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Capture entire life cycle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Json format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00B050"/>
                </a:solidFill>
              </a:rPr>
              <a:t>Single standard for multiple assets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9217" name="TextBox 9216">
            <a:extLst>
              <a:ext uri="{FF2B5EF4-FFF2-40B4-BE49-F238E27FC236}">
                <a16:creationId xmlns:a16="http://schemas.microsoft.com/office/drawing/2014/main" id="{CDC98688-A9AA-47D8-9565-C9E4573B87DB}"/>
              </a:ext>
            </a:extLst>
          </p:cNvPr>
          <p:cNvSpPr txBox="1"/>
          <p:nvPr/>
        </p:nvSpPr>
        <p:spPr>
          <a:xfrm>
            <a:off x="8534400" y="1138165"/>
            <a:ext cx="3720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Advantages over FIX/</a:t>
            </a:r>
            <a:r>
              <a:rPr lang="en-US" sz="1600" dirty="0" err="1"/>
              <a:t>FpML</a:t>
            </a:r>
            <a:r>
              <a:rPr lang="en-US" sz="1600" dirty="0"/>
              <a:t>/ISO 20022</a:t>
            </a:r>
          </a:p>
        </p:txBody>
      </p:sp>
      <p:cxnSp>
        <p:nvCxnSpPr>
          <p:cNvPr id="9220" name="Straight Arrow Connector 9219">
            <a:extLst>
              <a:ext uri="{FF2B5EF4-FFF2-40B4-BE49-F238E27FC236}">
                <a16:creationId xmlns:a16="http://schemas.microsoft.com/office/drawing/2014/main" id="{6F9A5304-6B75-4E2C-9408-FA38F6A36CF8}"/>
              </a:ext>
            </a:extLst>
          </p:cNvPr>
          <p:cNvCxnSpPr>
            <a:cxnSpLocks/>
          </p:cNvCxnSpPr>
          <p:nvPr/>
        </p:nvCxnSpPr>
        <p:spPr>
          <a:xfrm>
            <a:off x="3761953" y="3129667"/>
            <a:ext cx="886247" cy="505446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76BEDD2-F719-4446-A0D3-C43058EA7F78}"/>
              </a:ext>
            </a:extLst>
          </p:cNvPr>
          <p:cNvCxnSpPr>
            <a:cxnSpLocks/>
          </p:cNvCxnSpPr>
          <p:nvPr/>
        </p:nvCxnSpPr>
        <p:spPr>
          <a:xfrm>
            <a:off x="3750535" y="2881144"/>
            <a:ext cx="1947980" cy="728029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3" name="TextBox 9222">
            <a:extLst>
              <a:ext uri="{FF2B5EF4-FFF2-40B4-BE49-F238E27FC236}">
                <a16:creationId xmlns:a16="http://schemas.microsoft.com/office/drawing/2014/main" id="{835D16A9-DE87-48A6-B8DC-64FDEF083F5A}"/>
              </a:ext>
            </a:extLst>
          </p:cNvPr>
          <p:cNvSpPr txBox="1"/>
          <p:nvPr/>
        </p:nvSpPr>
        <p:spPr>
          <a:xfrm>
            <a:off x="4834056" y="4122718"/>
            <a:ext cx="13610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Digital Assets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D7BFB0D-AA2E-4A1D-AD6E-A6ADA9AF0FF2}"/>
              </a:ext>
            </a:extLst>
          </p:cNvPr>
          <p:cNvCxnSpPr>
            <a:cxnSpLocks/>
          </p:cNvCxnSpPr>
          <p:nvPr/>
        </p:nvCxnSpPr>
        <p:spPr>
          <a:xfrm>
            <a:off x="6198127" y="2023696"/>
            <a:ext cx="886247" cy="505446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E99D292-106E-4DCD-B3C6-048AAB8B1FE8}"/>
              </a:ext>
            </a:extLst>
          </p:cNvPr>
          <p:cNvCxnSpPr>
            <a:cxnSpLocks/>
          </p:cNvCxnSpPr>
          <p:nvPr/>
        </p:nvCxnSpPr>
        <p:spPr>
          <a:xfrm flipH="1" flipV="1">
            <a:off x="3525301" y="3509303"/>
            <a:ext cx="42603" cy="564334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787C38-C444-47E9-A97D-68BA73F59AC4}"/>
              </a:ext>
            </a:extLst>
          </p:cNvPr>
          <p:cNvCxnSpPr>
            <a:cxnSpLocks/>
          </p:cNvCxnSpPr>
          <p:nvPr/>
        </p:nvCxnSpPr>
        <p:spPr>
          <a:xfrm>
            <a:off x="7632485" y="3585839"/>
            <a:ext cx="0" cy="569808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E131A19-0510-49A2-943B-CA546981D108}"/>
              </a:ext>
            </a:extLst>
          </p:cNvPr>
          <p:cNvCxnSpPr>
            <a:cxnSpLocks/>
          </p:cNvCxnSpPr>
          <p:nvPr/>
        </p:nvCxnSpPr>
        <p:spPr>
          <a:xfrm flipH="1">
            <a:off x="6356377" y="5210425"/>
            <a:ext cx="899029" cy="532404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4F4BEB1-6BC7-42AC-ABC1-A94297A8FEAC}"/>
              </a:ext>
            </a:extLst>
          </p:cNvPr>
          <p:cNvCxnSpPr>
            <a:cxnSpLocks/>
          </p:cNvCxnSpPr>
          <p:nvPr/>
        </p:nvCxnSpPr>
        <p:spPr>
          <a:xfrm flipH="1" flipV="1">
            <a:off x="3937258" y="5181600"/>
            <a:ext cx="1316790" cy="482685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55F9CD8-5EAD-4EBE-8FF4-F093E6944982}"/>
              </a:ext>
            </a:extLst>
          </p:cNvPr>
          <p:cNvSpPr txBox="1"/>
          <p:nvPr/>
        </p:nvSpPr>
        <p:spPr>
          <a:xfrm>
            <a:off x="8313390" y="5433194"/>
            <a:ext cx="1159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CDM event </a:t>
            </a:r>
          </a:p>
          <a:p>
            <a:pPr algn="ctr"/>
            <a:r>
              <a:rPr lang="en-US" sz="1400" b="1" dirty="0"/>
              <a:t>lineage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99D52C5-A0A4-41B9-96B6-79F226ABEDFB}"/>
              </a:ext>
            </a:extLst>
          </p:cNvPr>
          <p:cNvCxnSpPr>
            <a:cxnSpLocks/>
          </p:cNvCxnSpPr>
          <p:nvPr/>
        </p:nvCxnSpPr>
        <p:spPr>
          <a:xfrm flipH="1">
            <a:off x="6251707" y="3609173"/>
            <a:ext cx="1218914" cy="1813769"/>
          </a:xfrm>
          <a:prstGeom prst="straightConnector1">
            <a:avLst/>
          </a:prstGeom>
          <a:ln w="25400">
            <a:solidFill>
              <a:srgbClr val="00B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Curved Left 45">
            <a:extLst>
              <a:ext uri="{FF2B5EF4-FFF2-40B4-BE49-F238E27FC236}">
                <a16:creationId xmlns:a16="http://schemas.microsoft.com/office/drawing/2014/main" id="{1A0EC6EA-A63F-45A6-A4BB-E27D91ED1EC0}"/>
              </a:ext>
            </a:extLst>
          </p:cNvPr>
          <p:cNvSpPr/>
          <p:nvPr/>
        </p:nvSpPr>
        <p:spPr>
          <a:xfrm rot="12719258" flipH="1">
            <a:off x="7635721" y="3435513"/>
            <a:ext cx="760178" cy="353735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F5B3467-8CD9-4962-8054-12717623BB25}"/>
              </a:ext>
            </a:extLst>
          </p:cNvPr>
          <p:cNvSpPr txBox="1"/>
          <p:nvPr/>
        </p:nvSpPr>
        <p:spPr>
          <a:xfrm>
            <a:off x="5902152" y="2230754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trade life </a:t>
            </a:r>
          </a:p>
          <a:p>
            <a:pPr algn="ctr"/>
            <a:r>
              <a:rPr lang="en-US" sz="1400" b="1" dirty="0"/>
              <a:t>cycle</a:t>
            </a:r>
          </a:p>
        </p:txBody>
      </p:sp>
    </p:spTree>
    <p:extLst>
      <p:ext uri="{BB962C8B-B14F-4D97-AF65-F5344CB8AC3E}">
        <p14:creationId xmlns:p14="http://schemas.microsoft.com/office/powerpoint/2010/main" val="1593263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94E7329C-2FDA-4DB8-B072-BC7C56FCEC36}"/>
              </a:ext>
            </a:extLst>
          </p:cNvPr>
          <p:cNvSpPr/>
          <p:nvPr/>
        </p:nvSpPr>
        <p:spPr>
          <a:xfrm>
            <a:off x="4463073" y="1971019"/>
            <a:ext cx="1340650" cy="679614"/>
          </a:xfrm>
          <a:prstGeom prst="ellipse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Bank 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Node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D4A434-5B53-44F1-9A8B-6917D8BC4789}"/>
              </a:ext>
            </a:extLst>
          </p:cNvPr>
          <p:cNvSpPr/>
          <p:nvPr/>
        </p:nvSpPr>
        <p:spPr>
          <a:xfrm>
            <a:off x="5969394" y="3999002"/>
            <a:ext cx="1340650" cy="679614"/>
          </a:xfrm>
          <a:prstGeom prst="ellipse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65C7DEF-1B27-48AE-A890-8F92087C6A1E}"/>
              </a:ext>
            </a:extLst>
          </p:cNvPr>
          <p:cNvSpPr/>
          <p:nvPr/>
        </p:nvSpPr>
        <p:spPr>
          <a:xfrm>
            <a:off x="1564847" y="1284540"/>
            <a:ext cx="1004733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Pending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824E896-2C72-481B-BA5D-F85F1B0DEB7E}"/>
              </a:ext>
            </a:extLst>
          </p:cNvPr>
          <p:cNvSpPr/>
          <p:nvPr/>
        </p:nvSpPr>
        <p:spPr>
          <a:xfrm>
            <a:off x="6495368" y="2001482"/>
            <a:ext cx="1340650" cy="679614"/>
          </a:xfrm>
          <a:prstGeom prst="ellipse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Bank 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Node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344EC3D-8746-488B-AFD9-CFF100046B1B}"/>
              </a:ext>
            </a:extLst>
          </p:cNvPr>
          <p:cNvSpPr/>
          <p:nvPr/>
        </p:nvSpPr>
        <p:spPr>
          <a:xfrm>
            <a:off x="4325917" y="3800095"/>
            <a:ext cx="1340650" cy="679614"/>
          </a:xfrm>
          <a:prstGeom prst="ellipse">
            <a:avLst/>
          </a:prstGeom>
          <a:pattFill prst="diagBrick">
            <a:fgClr>
              <a:sysClr val="window" lastClr="FFFFFF">
                <a:lumMod val="75000"/>
              </a:sysClr>
            </a:fgClr>
            <a:bgClr>
              <a:sysClr val="window" lastClr="FFFFFF"/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Regulator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F23273-6FCE-4615-BDAD-C2183C8FDA60}"/>
              </a:ext>
            </a:extLst>
          </p:cNvPr>
          <p:cNvSpPr txBox="1"/>
          <p:nvPr/>
        </p:nvSpPr>
        <p:spPr>
          <a:xfrm>
            <a:off x="6273603" y="4608528"/>
            <a:ext cx="21848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CCPs, FCMs, Prime Brokers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DTCC, Custodians, CSDs,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Buy Side, Administrators …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7A3FBBE-37EC-45D9-8F00-C6F79850BA6A}"/>
              </a:ext>
            </a:extLst>
          </p:cNvPr>
          <p:cNvSpPr/>
          <p:nvPr/>
        </p:nvSpPr>
        <p:spPr>
          <a:xfrm>
            <a:off x="3752126" y="2233914"/>
            <a:ext cx="4687747" cy="2204710"/>
          </a:xfrm>
          <a:prstGeom prst="ellipse">
            <a:avLst/>
          </a:prstGeom>
          <a:noFill/>
          <a:ln w="22225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F3FEDE-ACA0-4669-875A-0665D47BD3D0}"/>
              </a:ext>
            </a:extLst>
          </p:cNvPr>
          <p:cNvSpPr txBox="1"/>
          <p:nvPr/>
        </p:nvSpPr>
        <p:spPr>
          <a:xfrm>
            <a:off x="4520616" y="5392852"/>
            <a:ext cx="2845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Corda DLT Network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570CEC-5F68-48F5-8304-FC68694C5C25}"/>
              </a:ext>
            </a:extLst>
          </p:cNvPr>
          <p:cNvSpPr txBox="1"/>
          <p:nvPr/>
        </p:nvSpPr>
        <p:spPr>
          <a:xfrm>
            <a:off x="6683811" y="1447799"/>
            <a:ext cx="1304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2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Trade Match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2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Smart Contract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82D62E-82CB-45DB-8977-B8842228735F}"/>
              </a:ext>
            </a:extLst>
          </p:cNvPr>
          <p:cNvSpPr txBox="1"/>
          <p:nvPr/>
        </p:nvSpPr>
        <p:spPr>
          <a:xfrm>
            <a:off x="4415635" y="1167454"/>
            <a:ext cx="15537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Trade Match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Smart Contract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(calculating agent)</a:t>
            </a: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55D7B833-B167-44E3-B656-F6515F5F0DD6}"/>
              </a:ext>
            </a:extLst>
          </p:cNvPr>
          <p:cNvSpPr txBox="1">
            <a:spLocks noChangeArrowheads="1"/>
          </p:cNvSpPr>
          <p:nvPr/>
        </p:nvSpPr>
        <p:spPr>
          <a:xfrm>
            <a:off x="2532584" y="188394"/>
            <a:ext cx="7467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Tahoma" charset="0"/>
                <a:ea typeface="+mj-ea"/>
                <a:cs typeface="+mj-cs"/>
              </a:rPr>
              <a:t>Sample CDM WG collaborative test conducted on DLT (New Trade)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charset="0"/>
              <a:ea typeface="+mj-ea"/>
              <a:cs typeface="+mj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BB8ECC1-26ED-478D-AB55-9E93FD19732B}"/>
              </a:ext>
            </a:extLst>
          </p:cNvPr>
          <p:cNvSpPr/>
          <p:nvPr/>
        </p:nvSpPr>
        <p:spPr>
          <a:xfrm>
            <a:off x="1543023" y="2376044"/>
            <a:ext cx="1004733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Trade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7FC1B16-7574-45E8-BDDC-7BCB170E3D2A}"/>
              </a:ext>
            </a:extLst>
          </p:cNvPr>
          <p:cNvSpPr/>
          <p:nvPr/>
        </p:nvSpPr>
        <p:spPr>
          <a:xfrm>
            <a:off x="1543023" y="3408726"/>
            <a:ext cx="989561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Novation, Clearing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7DDBD83-CF64-4A7B-BD22-DC438C1D9E32}"/>
              </a:ext>
            </a:extLst>
          </p:cNvPr>
          <p:cNvSpPr/>
          <p:nvPr/>
        </p:nvSpPr>
        <p:spPr>
          <a:xfrm>
            <a:off x="1408118" y="5731316"/>
            <a:ext cx="1259370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Termination, Expiration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C1039DC-A889-4328-A656-623C2068744F}"/>
              </a:ext>
            </a:extLst>
          </p:cNvPr>
          <p:cNvSpPr/>
          <p:nvPr/>
        </p:nvSpPr>
        <p:spPr>
          <a:xfrm>
            <a:off x="1543023" y="4570021"/>
            <a:ext cx="989562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Life Cycle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1CEBE1B-E317-4234-915F-7EE45EE84C07}"/>
              </a:ext>
            </a:extLst>
          </p:cNvPr>
          <p:cNvCxnSpPr>
            <a:stCxn id="18" idx="2"/>
            <a:endCxn id="19" idx="0"/>
          </p:cNvCxnSpPr>
          <p:nvPr/>
        </p:nvCxnSpPr>
        <p:spPr>
          <a:xfrm flipH="1">
            <a:off x="2037804" y="2995955"/>
            <a:ext cx="7586" cy="412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F8616BA-BCD8-45B8-B332-D17D40CF111C}"/>
              </a:ext>
            </a:extLst>
          </p:cNvPr>
          <p:cNvCxnSpPr>
            <a:cxnSpLocks/>
          </p:cNvCxnSpPr>
          <p:nvPr/>
        </p:nvCxnSpPr>
        <p:spPr>
          <a:xfrm flipH="1">
            <a:off x="2040018" y="2140247"/>
            <a:ext cx="5371" cy="206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C2B58CC-4088-4636-A8A3-A0F0533ED8E4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>
            <a:off x="2037804" y="4028637"/>
            <a:ext cx="0" cy="54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137725C-084E-4534-BC8D-13CDB184E195}"/>
              </a:ext>
            </a:extLst>
          </p:cNvPr>
          <p:cNvCxnSpPr>
            <a:cxnSpLocks/>
            <a:stCxn id="21" idx="2"/>
            <a:endCxn id="20" idx="0"/>
          </p:cNvCxnSpPr>
          <p:nvPr/>
        </p:nvCxnSpPr>
        <p:spPr>
          <a:xfrm flipH="1">
            <a:off x="2037803" y="5189932"/>
            <a:ext cx="1" cy="54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57BC3BE4-384B-4DE5-BD78-8F300699F0EA}"/>
              </a:ext>
            </a:extLst>
          </p:cNvPr>
          <p:cNvSpPr/>
          <p:nvPr/>
        </p:nvSpPr>
        <p:spPr>
          <a:xfrm>
            <a:off x="9954528" y="1284540"/>
            <a:ext cx="1004733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Pending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A125799-48F7-43A5-B079-19E1BFB620C8}"/>
              </a:ext>
            </a:extLst>
          </p:cNvPr>
          <p:cNvSpPr/>
          <p:nvPr/>
        </p:nvSpPr>
        <p:spPr>
          <a:xfrm>
            <a:off x="9932704" y="2376044"/>
            <a:ext cx="1004733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Trade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7393AB5-BA49-4D83-BFD4-051232F988E4}"/>
              </a:ext>
            </a:extLst>
          </p:cNvPr>
          <p:cNvSpPr/>
          <p:nvPr/>
        </p:nvSpPr>
        <p:spPr>
          <a:xfrm>
            <a:off x="9932704" y="3408726"/>
            <a:ext cx="989561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Novation, Clearing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2EF1A3A-4A89-4749-989B-11007DCF8FFA}"/>
              </a:ext>
            </a:extLst>
          </p:cNvPr>
          <p:cNvSpPr/>
          <p:nvPr/>
        </p:nvSpPr>
        <p:spPr>
          <a:xfrm>
            <a:off x="9797799" y="5731316"/>
            <a:ext cx="1259370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Termination, Expiration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2AC495D-2417-4BDE-A8EC-4EEC5FD6D455}"/>
              </a:ext>
            </a:extLst>
          </p:cNvPr>
          <p:cNvSpPr/>
          <p:nvPr/>
        </p:nvSpPr>
        <p:spPr>
          <a:xfrm>
            <a:off x="9932704" y="4570021"/>
            <a:ext cx="989562" cy="619911"/>
          </a:xfrm>
          <a:prstGeom prst="roundRect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Life Cycle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00A234A-D345-4BE6-ACCE-7943AD5939F8}"/>
              </a:ext>
            </a:extLst>
          </p:cNvPr>
          <p:cNvCxnSpPr>
            <a:stCxn id="37" idx="2"/>
            <a:endCxn id="38" idx="0"/>
          </p:cNvCxnSpPr>
          <p:nvPr/>
        </p:nvCxnSpPr>
        <p:spPr>
          <a:xfrm flipH="1">
            <a:off x="10427485" y="2995955"/>
            <a:ext cx="7586" cy="412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7001E4D-D2C2-4D82-8DC2-5A558B3F937E}"/>
              </a:ext>
            </a:extLst>
          </p:cNvPr>
          <p:cNvCxnSpPr>
            <a:cxnSpLocks/>
          </p:cNvCxnSpPr>
          <p:nvPr/>
        </p:nvCxnSpPr>
        <p:spPr>
          <a:xfrm>
            <a:off x="10427484" y="2153849"/>
            <a:ext cx="2215" cy="192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CA44F9D-8963-47CB-8BCE-552FF1F76638}"/>
              </a:ext>
            </a:extLst>
          </p:cNvPr>
          <p:cNvCxnSpPr>
            <a:cxnSpLocks/>
            <a:stCxn id="38" idx="2"/>
            <a:endCxn id="40" idx="0"/>
          </p:cNvCxnSpPr>
          <p:nvPr/>
        </p:nvCxnSpPr>
        <p:spPr>
          <a:xfrm>
            <a:off x="10427485" y="4028637"/>
            <a:ext cx="0" cy="54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9928919-DF24-45F6-B560-82CF8497E42A}"/>
              </a:ext>
            </a:extLst>
          </p:cNvPr>
          <p:cNvCxnSpPr>
            <a:cxnSpLocks/>
            <a:stCxn id="40" idx="2"/>
            <a:endCxn id="39" idx="0"/>
          </p:cNvCxnSpPr>
          <p:nvPr/>
        </p:nvCxnSpPr>
        <p:spPr>
          <a:xfrm flipH="1">
            <a:off x="10427484" y="5189932"/>
            <a:ext cx="1" cy="541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A2FE37C-66A2-4B92-8FFD-038AEBF2F9A7}"/>
              </a:ext>
            </a:extLst>
          </p:cNvPr>
          <p:cNvSpPr txBox="1"/>
          <p:nvPr/>
        </p:nvSpPr>
        <p:spPr>
          <a:xfrm>
            <a:off x="1700305" y="777497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Bank  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2F19754-8CD2-4F04-B476-34E9EF83EAB6}"/>
              </a:ext>
            </a:extLst>
          </p:cNvPr>
          <p:cNvSpPr txBox="1"/>
          <p:nvPr/>
        </p:nvSpPr>
        <p:spPr>
          <a:xfrm>
            <a:off x="9981259" y="757352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Bank  B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E8FA83-19AC-4BDD-B96F-9B2F76A4040E}"/>
              </a:ext>
            </a:extLst>
          </p:cNvPr>
          <p:cNvSpPr txBox="1"/>
          <p:nvPr/>
        </p:nvSpPr>
        <p:spPr>
          <a:xfrm rot="870510">
            <a:off x="2708091" y="1244398"/>
            <a:ext cx="1683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Trade Match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27B24B-0F3A-4B73-B8B8-70B70CCCFE54}"/>
              </a:ext>
            </a:extLst>
          </p:cNvPr>
          <p:cNvSpPr txBox="1"/>
          <p:nvPr/>
        </p:nvSpPr>
        <p:spPr>
          <a:xfrm>
            <a:off x="2813251" y="2238078"/>
            <a:ext cx="937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Executed Trade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D20F0C8-4210-47EC-B71F-0DBE054680C9}"/>
              </a:ext>
            </a:extLst>
          </p:cNvPr>
          <p:cNvCxnSpPr>
            <a:cxnSpLocks/>
          </p:cNvCxnSpPr>
          <p:nvPr/>
        </p:nvCxnSpPr>
        <p:spPr>
          <a:xfrm flipH="1" flipV="1">
            <a:off x="2725030" y="1509120"/>
            <a:ext cx="1795586" cy="533291"/>
          </a:xfrm>
          <a:prstGeom prst="straightConnector1">
            <a:avLst/>
          </a:prstGeom>
          <a:ln w="1905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613A7AE-C853-4913-A875-5E0A6665B1B2}"/>
              </a:ext>
            </a:extLst>
          </p:cNvPr>
          <p:cNvCxnSpPr>
            <a:cxnSpLocks/>
          </p:cNvCxnSpPr>
          <p:nvPr/>
        </p:nvCxnSpPr>
        <p:spPr>
          <a:xfrm flipH="1">
            <a:off x="7860404" y="2156455"/>
            <a:ext cx="2514729" cy="163185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1A52BA1-FBEA-48F3-AC96-67EE5B630CE3}"/>
              </a:ext>
            </a:extLst>
          </p:cNvPr>
          <p:cNvSpPr txBox="1"/>
          <p:nvPr/>
        </p:nvSpPr>
        <p:spPr>
          <a:xfrm rot="20392712">
            <a:off x="7846363" y="1324537"/>
            <a:ext cx="1683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Trade Match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C3DF2E8-E7CE-426E-8F42-BDFB1D2F2B76}"/>
              </a:ext>
            </a:extLst>
          </p:cNvPr>
          <p:cNvSpPr txBox="1"/>
          <p:nvPr/>
        </p:nvSpPr>
        <p:spPr>
          <a:xfrm>
            <a:off x="8264931" y="2312326"/>
            <a:ext cx="1368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Executed Trade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6C84A50-120C-41E2-B518-D0D99167C08B}"/>
              </a:ext>
            </a:extLst>
          </p:cNvPr>
          <p:cNvCxnSpPr>
            <a:cxnSpLocks/>
          </p:cNvCxnSpPr>
          <p:nvPr/>
        </p:nvCxnSpPr>
        <p:spPr>
          <a:xfrm flipV="1">
            <a:off x="7814178" y="1407783"/>
            <a:ext cx="2073643" cy="764966"/>
          </a:xfrm>
          <a:prstGeom prst="straightConnector1">
            <a:avLst/>
          </a:prstGeom>
          <a:ln w="1905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77EDD5B-529F-4D6B-B24C-5DC8D76BCB9A}"/>
              </a:ext>
            </a:extLst>
          </p:cNvPr>
          <p:cNvSpPr txBox="1"/>
          <p:nvPr/>
        </p:nvSpPr>
        <p:spPr>
          <a:xfrm>
            <a:off x="3087276" y="6028061"/>
            <a:ext cx="5663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Trade Match Request, New Trade Match Accepted / Rejected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 Sent, Request Received, Request Notify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E9ACF3D-F1D8-4113-908B-D4CC47D491EB}"/>
              </a:ext>
            </a:extLst>
          </p:cNvPr>
          <p:cNvSpPr/>
          <p:nvPr/>
        </p:nvSpPr>
        <p:spPr>
          <a:xfrm>
            <a:off x="7588857" y="3592793"/>
            <a:ext cx="1340650" cy="679614"/>
          </a:xfrm>
          <a:prstGeom prst="ellipse">
            <a:avLst/>
          </a:prstGeom>
          <a:solidFill>
            <a:sysClr val="window" lastClr="FFFFFF">
              <a:lumMod val="75000"/>
              <a:alpha val="50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Bank 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Node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Arrow: Curved Right 2">
            <a:extLst>
              <a:ext uri="{FF2B5EF4-FFF2-40B4-BE49-F238E27FC236}">
                <a16:creationId xmlns:a16="http://schemas.microsoft.com/office/drawing/2014/main" id="{30BE3A23-279C-429D-A32E-560BA767510F}"/>
              </a:ext>
            </a:extLst>
          </p:cNvPr>
          <p:cNvSpPr/>
          <p:nvPr/>
        </p:nvSpPr>
        <p:spPr>
          <a:xfrm rot="4787472" flipV="1">
            <a:off x="6139594" y="1335351"/>
            <a:ext cx="330922" cy="11573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AE1AFC7B-134C-4D0C-99E6-B4C78F7CE34B}"/>
              </a:ext>
            </a:extLst>
          </p:cNvPr>
          <p:cNvSpPr/>
          <p:nvPr/>
        </p:nvSpPr>
        <p:spPr>
          <a:xfrm rot="5400000">
            <a:off x="5967031" y="2160165"/>
            <a:ext cx="346277" cy="112277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6A83F92-AE18-4123-9504-5384C647A39B}"/>
              </a:ext>
            </a:extLst>
          </p:cNvPr>
          <p:cNvSpPr txBox="1"/>
          <p:nvPr/>
        </p:nvSpPr>
        <p:spPr>
          <a:xfrm>
            <a:off x="8396288" y="2824635"/>
            <a:ext cx="1304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2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Trade Match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2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Smart Contract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61C7300-36C5-4A2E-8959-7F347D69C616}"/>
              </a:ext>
            </a:extLst>
          </p:cNvPr>
          <p:cNvCxnSpPr>
            <a:cxnSpLocks/>
          </p:cNvCxnSpPr>
          <p:nvPr/>
        </p:nvCxnSpPr>
        <p:spPr>
          <a:xfrm>
            <a:off x="2078820" y="2153849"/>
            <a:ext cx="2305629" cy="122370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4626DFB4-DA9A-41C0-AF5A-139B48F91344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996242" y="2608875"/>
            <a:ext cx="0" cy="1191220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ylinder 21">
            <a:extLst>
              <a:ext uri="{FF2B5EF4-FFF2-40B4-BE49-F238E27FC236}">
                <a16:creationId xmlns:a16="http://schemas.microsoft.com/office/drawing/2014/main" id="{D81E7A55-EA71-450E-8079-750BACD26E7F}"/>
              </a:ext>
            </a:extLst>
          </p:cNvPr>
          <p:cNvSpPr/>
          <p:nvPr/>
        </p:nvSpPr>
        <p:spPr>
          <a:xfrm>
            <a:off x="3883370" y="2976680"/>
            <a:ext cx="891103" cy="679613"/>
          </a:xfrm>
          <a:prstGeom prst="ca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226FF35-A125-4221-B33E-13E44AC47E31}"/>
              </a:ext>
            </a:extLst>
          </p:cNvPr>
          <p:cNvCxnSpPr>
            <a:cxnSpLocks/>
            <a:stCxn id="22" idx="1"/>
            <a:endCxn id="4" idx="3"/>
          </p:cNvCxnSpPr>
          <p:nvPr/>
        </p:nvCxnSpPr>
        <p:spPr>
          <a:xfrm flipV="1">
            <a:off x="4328922" y="2551106"/>
            <a:ext cx="330485" cy="425574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: Single Corner Snipped 26">
            <a:extLst>
              <a:ext uri="{FF2B5EF4-FFF2-40B4-BE49-F238E27FC236}">
                <a16:creationId xmlns:a16="http://schemas.microsoft.com/office/drawing/2014/main" id="{27E7A443-2B26-4D37-AE64-A2CAC9FA481B}"/>
              </a:ext>
            </a:extLst>
          </p:cNvPr>
          <p:cNvSpPr/>
          <p:nvPr/>
        </p:nvSpPr>
        <p:spPr>
          <a:xfrm>
            <a:off x="4406657" y="3237456"/>
            <a:ext cx="321863" cy="221497"/>
          </a:xfrm>
          <a:prstGeom prst="snip1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B377041-022E-460D-AEB5-D0B9FBE02380}"/>
              </a:ext>
            </a:extLst>
          </p:cNvPr>
          <p:cNvSpPr txBox="1"/>
          <p:nvPr/>
        </p:nvSpPr>
        <p:spPr>
          <a:xfrm>
            <a:off x="3944065" y="3393906"/>
            <a:ext cx="832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Vault</a:t>
            </a:r>
          </a:p>
        </p:txBody>
      </p:sp>
      <p:sp>
        <p:nvSpPr>
          <p:cNvPr id="66" name="Cylinder 65">
            <a:extLst>
              <a:ext uri="{FF2B5EF4-FFF2-40B4-BE49-F238E27FC236}">
                <a16:creationId xmlns:a16="http://schemas.microsoft.com/office/drawing/2014/main" id="{574AF44A-7277-4207-AC86-39B98A34DEDF}"/>
              </a:ext>
            </a:extLst>
          </p:cNvPr>
          <p:cNvSpPr/>
          <p:nvPr/>
        </p:nvSpPr>
        <p:spPr>
          <a:xfrm>
            <a:off x="7040003" y="2879724"/>
            <a:ext cx="959367" cy="713069"/>
          </a:xfrm>
          <a:prstGeom prst="ca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694EF60-AA68-40FB-8755-592E22E22C5A}"/>
              </a:ext>
            </a:extLst>
          </p:cNvPr>
          <p:cNvCxnSpPr>
            <a:cxnSpLocks/>
            <a:stCxn id="66" idx="1"/>
            <a:endCxn id="9" idx="4"/>
          </p:cNvCxnSpPr>
          <p:nvPr/>
        </p:nvCxnSpPr>
        <p:spPr>
          <a:xfrm flipH="1" flipV="1">
            <a:off x="7165693" y="2681096"/>
            <a:ext cx="353994" cy="198628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Single Corner Snipped 67">
            <a:extLst>
              <a:ext uri="{FF2B5EF4-FFF2-40B4-BE49-F238E27FC236}">
                <a16:creationId xmlns:a16="http://schemas.microsoft.com/office/drawing/2014/main" id="{0F17D91C-1474-4E14-A197-90F078E83CD2}"/>
              </a:ext>
            </a:extLst>
          </p:cNvPr>
          <p:cNvSpPr/>
          <p:nvPr/>
        </p:nvSpPr>
        <p:spPr>
          <a:xfrm>
            <a:off x="7669423" y="3130170"/>
            <a:ext cx="281774" cy="263735"/>
          </a:xfrm>
          <a:prstGeom prst="snip1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FF376D6-0997-4DEB-981F-59EAE3E361E3}"/>
              </a:ext>
            </a:extLst>
          </p:cNvPr>
          <p:cNvSpPr txBox="1"/>
          <p:nvPr/>
        </p:nvSpPr>
        <p:spPr>
          <a:xfrm>
            <a:off x="7194557" y="3297867"/>
            <a:ext cx="6598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Vault</a:t>
            </a:r>
          </a:p>
        </p:txBody>
      </p:sp>
      <p:pic>
        <p:nvPicPr>
          <p:cNvPr id="1028" name="Picture 4" descr="Image result for notary images">
            <a:extLst>
              <a:ext uri="{FF2B5EF4-FFF2-40B4-BE49-F238E27FC236}">
                <a16:creationId xmlns:a16="http://schemas.microsoft.com/office/drawing/2014/main" id="{19C52519-C461-4567-AF11-A324B9928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969" y="3099608"/>
            <a:ext cx="967908" cy="54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1375AC4-7F7A-47B1-AC5E-C6279D983741}"/>
              </a:ext>
            </a:extLst>
          </p:cNvPr>
          <p:cNvCxnSpPr>
            <a:cxnSpLocks/>
          </p:cNvCxnSpPr>
          <p:nvPr/>
        </p:nvCxnSpPr>
        <p:spPr>
          <a:xfrm flipH="1" flipV="1">
            <a:off x="5334000" y="2699187"/>
            <a:ext cx="372214" cy="456654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F142EF6-FF82-4FA1-BEA6-430A873D01DB}"/>
              </a:ext>
            </a:extLst>
          </p:cNvPr>
          <p:cNvSpPr txBox="1"/>
          <p:nvPr/>
        </p:nvSpPr>
        <p:spPr>
          <a:xfrm>
            <a:off x="3850482" y="3085502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R(A)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0EA86E8-009B-4B70-AB1F-566561A76141}"/>
              </a:ext>
            </a:extLst>
          </p:cNvPr>
          <p:cNvSpPr txBox="1"/>
          <p:nvPr/>
        </p:nvSpPr>
        <p:spPr>
          <a:xfrm>
            <a:off x="3868932" y="326208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R(B)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4639D2A-9F7D-4244-9AF3-268F214CE4DC}"/>
              </a:ext>
            </a:extLst>
          </p:cNvPr>
          <p:cNvSpPr txBox="1"/>
          <p:nvPr/>
        </p:nvSpPr>
        <p:spPr>
          <a:xfrm>
            <a:off x="7040003" y="3021133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R(A)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AC36DF-3B13-45F9-89CD-89217B0CD94F}"/>
              </a:ext>
            </a:extLst>
          </p:cNvPr>
          <p:cNvSpPr txBox="1"/>
          <p:nvPr/>
        </p:nvSpPr>
        <p:spPr>
          <a:xfrm>
            <a:off x="7025673" y="317014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R(B)</a:t>
            </a:r>
          </a:p>
        </p:txBody>
      </p:sp>
      <p:sp>
        <p:nvSpPr>
          <p:cNvPr id="85" name="Cylinder 84">
            <a:extLst>
              <a:ext uri="{FF2B5EF4-FFF2-40B4-BE49-F238E27FC236}">
                <a16:creationId xmlns:a16="http://schemas.microsoft.com/office/drawing/2014/main" id="{7020CCBD-EEA9-4D66-BE14-DA9D72F9D3F6}"/>
              </a:ext>
            </a:extLst>
          </p:cNvPr>
          <p:cNvSpPr/>
          <p:nvPr/>
        </p:nvSpPr>
        <p:spPr>
          <a:xfrm>
            <a:off x="3361172" y="4661667"/>
            <a:ext cx="891103" cy="679613"/>
          </a:xfrm>
          <a:prstGeom prst="ca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ectangle: Single Corner Snipped 85">
            <a:extLst>
              <a:ext uri="{FF2B5EF4-FFF2-40B4-BE49-F238E27FC236}">
                <a16:creationId xmlns:a16="http://schemas.microsoft.com/office/drawing/2014/main" id="{BD536CC5-14D8-44D3-954C-39E154AE15FB}"/>
              </a:ext>
            </a:extLst>
          </p:cNvPr>
          <p:cNvSpPr/>
          <p:nvPr/>
        </p:nvSpPr>
        <p:spPr>
          <a:xfrm>
            <a:off x="3883370" y="4922443"/>
            <a:ext cx="322952" cy="259453"/>
          </a:xfrm>
          <a:prstGeom prst="snip1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DFBCD3F-7927-44F3-9870-009CBF47F366}"/>
              </a:ext>
            </a:extLst>
          </p:cNvPr>
          <p:cNvSpPr txBox="1"/>
          <p:nvPr/>
        </p:nvSpPr>
        <p:spPr>
          <a:xfrm>
            <a:off x="3421867" y="5078893"/>
            <a:ext cx="832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Vault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30D67D43-2366-49E8-ACA9-2EEA4391C5B8}"/>
              </a:ext>
            </a:extLst>
          </p:cNvPr>
          <p:cNvCxnSpPr>
            <a:cxnSpLocks/>
            <a:stCxn id="85" idx="4"/>
          </p:cNvCxnSpPr>
          <p:nvPr/>
        </p:nvCxnSpPr>
        <p:spPr>
          <a:xfrm flipV="1">
            <a:off x="4252275" y="4479709"/>
            <a:ext cx="407132" cy="521765"/>
          </a:xfrm>
          <a:prstGeom prst="straightConnector1">
            <a:avLst/>
          </a:prstGeom>
          <a:ln w="19050">
            <a:solidFill>
              <a:srgbClr val="00B050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: Single Corner Snipped 92">
            <a:extLst>
              <a:ext uri="{FF2B5EF4-FFF2-40B4-BE49-F238E27FC236}">
                <a16:creationId xmlns:a16="http://schemas.microsoft.com/office/drawing/2014/main" id="{E338A4E1-906B-4B97-9415-8A1F0CA64A4C}"/>
              </a:ext>
            </a:extLst>
          </p:cNvPr>
          <p:cNvSpPr/>
          <p:nvPr/>
        </p:nvSpPr>
        <p:spPr>
          <a:xfrm>
            <a:off x="5977963" y="2487977"/>
            <a:ext cx="284582" cy="158058"/>
          </a:xfrm>
          <a:prstGeom prst="snip1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BCFE1B0-1581-42F7-B6B3-BC06F17EFD0C}"/>
              </a:ext>
            </a:extLst>
          </p:cNvPr>
          <p:cNvSpPr txBox="1"/>
          <p:nvPr/>
        </p:nvSpPr>
        <p:spPr>
          <a:xfrm>
            <a:off x="4454378" y="320234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sh Script MT" panose="03060802040406070304" pitchFamily="66" charset="0"/>
                <a:ea typeface="+mn-ea"/>
                <a:cs typeface="+mn-cs"/>
              </a:rPr>
              <a:t>S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AB32A41-3764-4194-A13E-5F777CC77E34}"/>
              </a:ext>
            </a:extLst>
          </p:cNvPr>
          <p:cNvSpPr txBox="1"/>
          <p:nvPr/>
        </p:nvSpPr>
        <p:spPr>
          <a:xfrm>
            <a:off x="3944065" y="4895349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sh Script MT" panose="03060802040406070304" pitchFamily="66" charset="0"/>
                <a:ea typeface="+mn-ea"/>
                <a:cs typeface="+mn-cs"/>
              </a:rPr>
              <a:t>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7C62EBC-07D0-46C3-8EE9-93870C6CBECA}"/>
              </a:ext>
            </a:extLst>
          </p:cNvPr>
          <p:cNvSpPr txBox="1"/>
          <p:nvPr/>
        </p:nvSpPr>
        <p:spPr>
          <a:xfrm>
            <a:off x="7698764" y="313705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rush Script MT" panose="03060802040406070304" pitchFamily="66" charset="0"/>
                <a:ea typeface="+mn-ea"/>
                <a:cs typeface="+mn-cs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04988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/>
      <p:bldP spid="15" grpId="0"/>
      <p:bldP spid="17" grpId="0"/>
      <p:bldP spid="18" grpId="0" animBg="1"/>
      <p:bldP spid="19" grpId="0" animBg="1"/>
      <p:bldP spid="20" grpId="0" animBg="1"/>
      <p:bldP spid="21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7" grpId="0"/>
      <p:bldP spid="48" grpId="0"/>
      <p:bldP spid="49" grpId="0"/>
      <p:bldP spid="49" grpId="1"/>
      <p:bldP spid="50" grpId="0"/>
      <p:bldP spid="56" grpId="0"/>
      <p:bldP spid="56" grpId="1"/>
      <p:bldP spid="57" grpId="0"/>
      <p:bldP spid="2" grpId="0"/>
      <p:bldP spid="45" grpId="0" animBg="1"/>
      <p:bldP spid="3" grpId="0" animBg="1"/>
      <p:bldP spid="3" grpId="1" animBg="1"/>
      <p:bldP spid="3" grpId="2" animBg="1"/>
      <p:bldP spid="3" grpId="3" animBg="1"/>
      <p:bldP spid="6" grpId="0" animBg="1"/>
      <p:bldP spid="6" grpId="1" animBg="1"/>
      <p:bldP spid="6" grpId="2" animBg="1"/>
      <p:bldP spid="6" grpId="3" animBg="1"/>
      <p:bldP spid="53" grpId="0"/>
      <p:bldP spid="22" grpId="0" animBg="1"/>
      <p:bldP spid="27" grpId="0" animBg="1"/>
      <p:bldP spid="65" grpId="0"/>
      <p:bldP spid="66" grpId="0" animBg="1"/>
      <p:bldP spid="68" grpId="0" animBg="1"/>
      <p:bldP spid="69" grpId="0"/>
      <p:bldP spid="76" grpId="0"/>
      <p:bldP spid="80" grpId="0"/>
      <p:bldP spid="81" grpId="0"/>
      <p:bldP spid="84" grpId="0"/>
      <p:bldP spid="85" grpId="0" animBg="1"/>
      <p:bldP spid="86" grpId="0" animBg="1"/>
      <p:bldP spid="87" grpId="0"/>
      <p:bldP spid="93" grpId="0" animBg="1"/>
      <p:bldP spid="93" grpId="1" animBg="1"/>
      <p:bldP spid="93" grpId="2" animBg="1"/>
      <p:bldP spid="92" grpId="0"/>
      <p:bldP spid="105" grpId="0"/>
      <p:bldP spid="106" grpId="0"/>
    </p:bld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SwapsHub-PresentationTemplate</Template>
  <TotalTime>186079</TotalTime>
  <Words>376</Words>
  <Application>Microsoft Office PowerPoint</Application>
  <PresentationFormat>Widescreen</PresentationFormat>
  <Paragraphs>124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Brush Script MT</vt:lpstr>
      <vt:lpstr>Calibri</vt:lpstr>
      <vt:lpstr>Calibri Light</vt:lpstr>
      <vt:lpstr>Tahoma</vt:lpstr>
      <vt:lpstr>Times New Roman</vt:lpstr>
      <vt:lpstr>Wingdings</vt:lpstr>
      <vt:lpstr>2_Office Theme</vt:lpstr>
      <vt:lpstr>5_Office Theme</vt:lpstr>
      <vt:lpstr>ISDA CDM (Common Domain Model)</vt:lpstr>
      <vt:lpstr>Anatomy of a CDM Event  ( Smart Data for Smart Contracts)</vt:lpstr>
      <vt:lpstr>CDM &amp; digital trade life cycle</vt:lpstr>
      <vt:lpstr>PowerPoint Presentation</vt:lpstr>
    </vt:vector>
  </TitlesOfParts>
  <Company>FinTrack Systems Corp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Mani Pillai</dc:creator>
  <cp:lastModifiedBy>Mani Pillai</cp:lastModifiedBy>
  <cp:revision>1511</cp:revision>
  <cp:lastPrinted>2018-02-06T02:32:36Z</cp:lastPrinted>
  <dcterms:created xsi:type="dcterms:W3CDTF">2012-01-30T20:42:24Z</dcterms:created>
  <dcterms:modified xsi:type="dcterms:W3CDTF">2019-10-24T13:37:22Z</dcterms:modified>
</cp:coreProperties>
</file>