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10" r:id="rId1"/>
  </p:sldMasterIdLst>
  <p:notesMasterIdLst>
    <p:notesMasterId r:id="rId9"/>
  </p:notesMasterIdLst>
  <p:sldIdLst>
    <p:sldId id="256" r:id="rId2"/>
    <p:sldId id="257" r:id="rId3"/>
    <p:sldId id="278" r:id="rId4"/>
    <p:sldId id="258" r:id="rId5"/>
    <p:sldId id="262" r:id="rId6"/>
    <p:sldId id="279" r:id="rId7"/>
    <p:sldId id="277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82"/>
  </p:normalViewPr>
  <p:slideViewPr>
    <p:cSldViewPr snapToGrid="0" snapToObjects="1">
      <p:cViewPr varScale="1">
        <p:scale>
          <a:sx n="120" d="100"/>
          <a:sy n="120" d="100"/>
        </p:scale>
        <p:origin x="2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Shape 10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3" name="Shape 10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0" name="Shape 10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0" name="Shape 10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3623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Shape 10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7" name="Shape 10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Shape 1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7" name="Shape 1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0" name="Shape 10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2848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2" name="Shape 20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83" name="Shape 20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3"/>
          <p:cNvSpPr/>
          <p:nvPr/>
        </p:nvSpPr>
        <p:spPr>
          <a:xfrm rot="-5400000">
            <a:off x="1754440" y="-1754450"/>
            <a:ext cx="5143503" cy="8652387"/>
          </a:xfrm>
          <a:prstGeom prst="rect">
            <a:avLst/>
          </a:prstGeom>
          <a:gradFill>
            <a:gsLst>
              <a:gs pos="0">
                <a:srgbClr val="000000">
                  <a:alpha val="51372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hape 14"/>
          <p:cNvSpPr/>
          <p:nvPr/>
        </p:nvSpPr>
        <p:spPr>
          <a:xfrm>
            <a:off x="328342" y="2131439"/>
            <a:ext cx="4275553" cy="710675"/>
          </a:xfrm>
          <a:prstGeom prst="rect">
            <a:avLst/>
          </a:prstGeom>
          <a:solidFill>
            <a:srgbClr val="030A1C">
              <a:alpha val="73333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328342" y="2103527"/>
            <a:ext cx="7539748" cy="7385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28342" y="2897933"/>
            <a:ext cx="3988017" cy="691602"/>
          </a:xfrm>
          <a:prstGeom prst="rect">
            <a:avLst/>
          </a:prstGeom>
          <a:solidFill>
            <a:srgbClr val="030A1C">
              <a:alpha val="73333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28762" y="2897538"/>
            <a:ext cx="3987599" cy="6919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2"/>
          </p:nvPr>
        </p:nvSpPr>
        <p:spPr>
          <a:xfrm>
            <a:off x="328612" y="3725262"/>
            <a:ext cx="3987800" cy="4522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9" name="Shape 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8342" y="318681"/>
            <a:ext cx="3063785" cy="608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bg>
      <p:bgPr>
        <a:solidFill>
          <a:srgbClr val="F6F6F6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56782" y="4648251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2387016" y="4703626"/>
            <a:ext cx="4369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311144" y="1204912"/>
            <a:ext cx="8521149" cy="31820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5" name="Shape 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2745" y="4588196"/>
            <a:ext cx="1576157" cy="3128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Slid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/>
          <p:nvPr/>
        </p:nvSpPr>
        <p:spPr>
          <a:xfrm>
            <a:off x="0" y="0"/>
            <a:ext cx="3927943" cy="5143499"/>
          </a:xfrm>
          <a:prstGeom prst="rect">
            <a:avLst/>
          </a:prstGeom>
          <a:gradFill>
            <a:gsLst>
              <a:gs pos="0">
                <a:srgbClr val="000416">
                  <a:alpha val="64313"/>
                </a:srgbClr>
              </a:gs>
              <a:gs pos="29000">
                <a:srgbClr val="000416">
                  <a:alpha val="64313"/>
                </a:srgbClr>
              </a:gs>
              <a:gs pos="85000">
                <a:srgbClr val="000416">
                  <a:alpha val="0"/>
                </a:srgbClr>
              </a:gs>
              <a:gs pos="100000">
                <a:srgbClr val="000416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/>
          <p:nvPr/>
        </p:nvSpPr>
        <p:spPr>
          <a:xfrm>
            <a:off x="328342" y="2131439"/>
            <a:ext cx="4275553" cy="710675"/>
          </a:xfrm>
          <a:prstGeom prst="rect">
            <a:avLst/>
          </a:prstGeom>
          <a:solidFill>
            <a:srgbClr val="030A1C">
              <a:alpha val="73333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28342" y="2103527"/>
            <a:ext cx="7539748" cy="7385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328342" y="2897933"/>
            <a:ext cx="3988017" cy="691602"/>
          </a:xfrm>
          <a:prstGeom prst="rect">
            <a:avLst/>
          </a:prstGeom>
          <a:solidFill>
            <a:srgbClr val="030A1C">
              <a:alpha val="73333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28762" y="2897538"/>
            <a:ext cx="3987599" cy="6919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328612" y="3725262"/>
            <a:ext cx="3987800" cy="4522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4" name="Shape 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8342" y="318681"/>
            <a:ext cx="3063785" cy="608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82" y="4648251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2387016" y="4703626"/>
            <a:ext cx="4369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/>
          <p:nvPr/>
        </p:nvSpPr>
        <p:spPr>
          <a:xfrm rot="10800000" flipH="1">
            <a:off x="0" y="4984396"/>
            <a:ext cx="9144000" cy="159102"/>
          </a:xfrm>
          <a:prstGeom prst="rect">
            <a:avLst/>
          </a:prstGeom>
          <a:solidFill>
            <a:srgbClr val="25252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Shape 1005"/>
          <p:cNvSpPr/>
          <p:nvPr/>
        </p:nvSpPr>
        <p:spPr>
          <a:xfrm>
            <a:off x="328343" y="3725262"/>
            <a:ext cx="1687491" cy="452265"/>
          </a:xfrm>
          <a:prstGeom prst="rect">
            <a:avLst/>
          </a:prstGeom>
          <a:solidFill>
            <a:srgbClr val="030A1C">
              <a:alpha val="73333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6" name="Shape 1006"/>
          <p:cNvSpPr txBox="1">
            <a:spLocks noGrp="1"/>
          </p:cNvSpPr>
          <p:nvPr>
            <p:ph type="title"/>
          </p:nvPr>
        </p:nvSpPr>
        <p:spPr>
          <a:xfrm>
            <a:off x="328342" y="2103527"/>
            <a:ext cx="7539748" cy="7385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dirty="0"/>
              <a:t>Healthcare Working Group</a:t>
            </a:r>
          </a:p>
        </p:txBody>
      </p:sp>
      <p:sp>
        <p:nvSpPr>
          <p:cNvPr id="1007" name="Shape 1007"/>
          <p:cNvSpPr txBox="1">
            <a:spLocks noGrp="1"/>
          </p:cNvSpPr>
          <p:nvPr>
            <p:ph type="body" idx="1"/>
          </p:nvPr>
        </p:nvSpPr>
        <p:spPr>
          <a:xfrm>
            <a:off x="328762" y="2897538"/>
            <a:ext cx="3987599" cy="6919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dirty="0"/>
              <a:t>Meeting </a:t>
            </a:r>
            <a:r>
              <a:rPr lang="en-US" dirty="0" smtClean="0"/>
              <a:t>3</a:t>
            </a:r>
            <a:endParaRPr lang="en-US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dirty="0" smtClean="0"/>
              <a:t>October 31, 2017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Shape 10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/>
              <a:t>General Information</a:t>
            </a:r>
          </a:p>
        </p:txBody>
      </p:sp>
      <p:sp>
        <p:nvSpPr>
          <p:cNvPr id="1013" name="Shape 1013"/>
          <p:cNvSpPr txBox="1">
            <a:spLocks noGrp="1"/>
          </p:cNvSpPr>
          <p:nvPr>
            <p:ph type="sldNum" idx="12"/>
          </p:nvPr>
        </p:nvSpPr>
        <p:spPr>
          <a:xfrm>
            <a:off x="8556782" y="4648251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4" name="Shape 1014"/>
          <p:cNvSpPr txBox="1">
            <a:spLocks noGrp="1"/>
          </p:cNvSpPr>
          <p:nvPr>
            <p:ph type="body" idx="1"/>
          </p:nvPr>
        </p:nvSpPr>
        <p:spPr>
          <a:xfrm>
            <a:off x="311144" y="1204912"/>
            <a:ext cx="8521199" cy="318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b="1" dirty="0" smtClean="0"/>
              <a:t>Agenda:</a:t>
            </a:r>
            <a:r>
              <a:rPr lang="en-US" dirty="0" smtClean="0"/>
              <a:t> </a:t>
            </a:r>
            <a:r>
              <a:rPr lang="en-US" dirty="0"/>
              <a:t>	</a:t>
            </a:r>
            <a:r>
              <a:rPr lang="en-US" dirty="0" smtClean="0"/>
              <a:t>Distributed Health recap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dirty="0" smtClean="0"/>
              <a:t>		Insights from Debbie </a:t>
            </a:r>
            <a:r>
              <a:rPr lang="en-US" dirty="0" err="1" smtClean="0"/>
              <a:t>Bucci</a:t>
            </a:r>
            <a:endParaRPr lang="en-US"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dirty="0" smtClean="0"/>
              <a:t>		What makes a good framework for </a:t>
            </a:r>
            <a:r>
              <a:rPr lang="en-US" dirty="0" err="1" smtClean="0"/>
              <a:t>Hyperledger</a:t>
            </a:r>
            <a:r>
              <a:rPr lang="en-US" dirty="0" smtClean="0"/>
              <a:t>?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dirty="0"/>
              <a:t>	</a:t>
            </a:r>
            <a:r>
              <a:rPr lang="en-US" dirty="0" smtClean="0"/>
              <a:t>	HCWG Surveys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dirty="0"/>
              <a:t>	</a:t>
            </a:r>
            <a:r>
              <a:rPr lang="en-US" dirty="0" smtClean="0"/>
              <a:t>	Open mic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en-US"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Shape 10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dirty="0" smtClean="0"/>
              <a:t>Distributed Health Meetup</a:t>
            </a:r>
            <a:endParaRPr lang="en-US" dirty="0"/>
          </a:p>
        </p:txBody>
      </p:sp>
      <p:sp>
        <p:nvSpPr>
          <p:cNvPr id="1013" name="Shape 1013"/>
          <p:cNvSpPr txBox="1">
            <a:spLocks noGrp="1"/>
          </p:cNvSpPr>
          <p:nvPr>
            <p:ph type="sldNum" idx="12"/>
          </p:nvPr>
        </p:nvSpPr>
        <p:spPr>
          <a:xfrm>
            <a:off x="8556782" y="4648251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4" name="Shape 1014"/>
          <p:cNvSpPr txBox="1">
            <a:spLocks noGrp="1"/>
          </p:cNvSpPr>
          <p:nvPr>
            <p:ph type="body" idx="1"/>
          </p:nvPr>
        </p:nvSpPr>
        <p:spPr>
          <a:xfrm>
            <a:off x="311144" y="1204912"/>
            <a:ext cx="8521199" cy="318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b="1" dirty="0" smtClean="0"/>
              <a:t>Use cases: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r>
              <a:rPr lang="en-US" sz="1400" dirty="0" smtClean="0"/>
              <a:t>A registry of patient reported data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r>
              <a:rPr lang="en-US" sz="1400" dirty="0" smtClean="0"/>
              <a:t>A registry of disease encounters, public health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r>
              <a:rPr lang="en-US" sz="1400" dirty="0" smtClean="0"/>
              <a:t>A registry of disaster recovery assets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r>
              <a:rPr lang="en-US" sz="1400" dirty="0" smtClean="0"/>
              <a:t>Patient consent management for data sharing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r>
              <a:rPr lang="en-US" sz="1400" dirty="0" smtClean="0"/>
              <a:t>Track changes to business associate agreements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r>
              <a:rPr lang="en-US" sz="1400" dirty="0" smtClean="0"/>
              <a:t>Data provenance for prescription fulfillment 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r>
              <a:rPr lang="en-US" sz="1400" dirty="0" smtClean="0"/>
              <a:t>Real-time first responder event network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endParaRPr lang="en-US" sz="1400" dirty="0" smtClean="0"/>
          </a:p>
          <a:p>
            <a:pPr lvl="0">
              <a:spcAft>
                <a:spcPts val="0"/>
              </a:spcAft>
              <a:buSzPct val="25000"/>
            </a:pPr>
            <a:r>
              <a:rPr lang="en-US" b="1" dirty="0" smtClean="0"/>
              <a:t>Interoperability: </a:t>
            </a:r>
            <a:r>
              <a:rPr lang="en-US" dirty="0" smtClean="0"/>
              <a:t>FHIR, HL-7, </a:t>
            </a:r>
            <a:r>
              <a:rPr lang="en-US" dirty="0" err="1" smtClean="0"/>
              <a:t>openEHR</a:t>
            </a:r>
            <a:r>
              <a:rPr lang="en-US" dirty="0" smtClean="0"/>
              <a:t>, etc.</a:t>
            </a:r>
            <a:endParaRPr lang="en-US"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1713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1313"/>
        </a:solidFill>
        <a:effectLst/>
      </p:bgPr>
    </p:bg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9" name="Shape 1019"/>
          <p:cNvGrpSpPr/>
          <p:nvPr/>
        </p:nvGrpSpPr>
        <p:grpSpPr>
          <a:xfrm rot="-5400000">
            <a:off x="8524725" y="744122"/>
            <a:ext cx="2147100" cy="676920"/>
            <a:chOff x="581768" y="1648568"/>
            <a:chExt cx="3974327" cy="1252995"/>
          </a:xfrm>
        </p:grpSpPr>
        <p:sp>
          <p:nvSpPr>
            <p:cNvPr id="1020" name="Shape 1020"/>
            <p:cNvSpPr/>
            <p:nvPr/>
          </p:nvSpPr>
          <p:spPr>
            <a:xfrm>
              <a:off x="1941439" y="1648568"/>
              <a:ext cx="588396" cy="588396"/>
            </a:xfrm>
            <a:prstGeom prst="rect">
              <a:avLst/>
            </a:prstGeom>
            <a:solidFill>
              <a:srgbClr val="008EE3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Shape 1021"/>
            <p:cNvSpPr/>
            <p:nvPr/>
          </p:nvSpPr>
          <p:spPr>
            <a:xfrm>
              <a:off x="581770" y="1648568"/>
              <a:ext cx="588396" cy="588396"/>
            </a:xfrm>
            <a:prstGeom prst="rect">
              <a:avLst/>
            </a:prstGeom>
            <a:solidFill>
              <a:srgbClr val="1F608B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Shape 1022"/>
            <p:cNvSpPr/>
            <p:nvPr/>
          </p:nvSpPr>
          <p:spPr>
            <a:xfrm>
              <a:off x="2621273" y="1648568"/>
              <a:ext cx="588396" cy="588396"/>
            </a:xfrm>
            <a:prstGeom prst="rect">
              <a:avLst/>
            </a:prstGeom>
            <a:solidFill>
              <a:srgbClr val="3393D3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Shape 1023"/>
            <p:cNvSpPr/>
            <p:nvPr/>
          </p:nvSpPr>
          <p:spPr>
            <a:xfrm>
              <a:off x="3290507" y="1648568"/>
              <a:ext cx="588396" cy="5883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Shape 1024"/>
            <p:cNvSpPr/>
            <p:nvPr/>
          </p:nvSpPr>
          <p:spPr>
            <a:xfrm>
              <a:off x="1261604" y="1648568"/>
              <a:ext cx="588396" cy="588396"/>
            </a:xfrm>
            <a:prstGeom prst="rect">
              <a:avLst/>
            </a:prstGeom>
            <a:solidFill>
              <a:srgbClr val="107ABF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25" name="Shape 1025"/>
            <p:cNvGrpSpPr/>
            <p:nvPr/>
          </p:nvGrpSpPr>
          <p:grpSpPr>
            <a:xfrm rot="5400000">
              <a:off x="2272415" y="617884"/>
              <a:ext cx="593031" cy="3974327"/>
              <a:chOff x="8078346" y="516835"/>
              <a:chExt cx="593031" cy="3974327"/>
            </a:xfrm>
          </p:grpSpPr>
          <p:sp>
            <p:nvSpPr>
              <p:cNvPr id="1026" name="Shape 1026"/>
              <p:cNvSpPr/>
              <p:nvPr/>
            </p:nvSpPr>
            <p:spPr>
              <a:xfrm>
                <a:off x="8082982" y="1194020"/>
                <a:ext cx="588396" cy="588396"/>
              </a:xfrm>
              <a:prstGeom prst="rect">
                <a:avLst/>
              </a:prstGeom>
              <a:solidFill>
                <a:srgbClr val="959595"/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7" name="Shape 1027"/>
              <p:cNvSpPr/>
              <p:nvPr/>
            </p:nvSpPr>
            <p:spPr>
              <a:xfrm>
                <a:off x="8078346" y="1871208"/>
                <a:ext cx="588396" cy="588396"/>
              </a:xfrm>
              <a:prstGeom prst="rect">
                <a:avLst/>
              </a:prstGeom>
              <a:solidFill>
                <a:srgbClr val="404146"/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8" name="Shape 1028"/>
              <p:cNvSpPr/>
              <p:nvPr/>
            </p:nvSpPr>
            <p:spPr>
              <a:xfrm>
                <a:off x="8078346" y="516835"/>
                <a:ext cx="588396" cy="588396"/>
              </a:xfrm>
              <a:prstGeom prst="rect">
                <a:avLst/>
              </a:prstGeom>
              <a:solidFill>
                <a:srgbClr val="F8F8F8"/>
              </a:solidFill>
              <a:ln w="9525" cap="flat" cmpd="sng">
                <a:solidFill>
                  <a:srgbClr val="DDDDD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9" name="Shape 1029"/>
              <p:cNvSpPr/>
              <p:nvPr/>
            </p:nvSpPr>
            <p:spPr>
              <a:xfrm>
                <a:off x="8078346" y="2548392"/>
                <a:ext cx="588396" cy="588396"/>
              </a:xfrm>
              <a:prstGeom prst="rect">
                <a:avLst/>
              </a:prstGeom>
              <a:solidFill>
                <a:srgbClr val="252525"/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0" name="Shape 1030"/>
              <p:cNvSpPr/>
              <p:nvPr/>
            </p:nvSpPr>
            <p:spPr>
              <a:xfrm>
                <a:off x="8078346" y="3225580"/>
                <a:ext cx="588396" cy="588396"/>
              </a:xfrm>
              <a:prstGeom prst="rect">
                <a:avLst/>
              </a:prstGeom>
              <a:solidFill>
                <a:srgbClr val="131313"/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1" name="Shape 1031"/>
              <p:cNvSpPr/>
              <p:nvPr/>
            </p:nvSpPr>
            <p:spPr>
              <a:xfrm>
                <a:off x="8078346" y="3902766"/>
                <a:ext cx="588396" cy="588396"/>
              </a:xfrm>
              <a:prstGeom prst="rect">
                <a:avLst/>
              </a:prstGeom>
              <a:solidFill>
                <a:srgbClr val="000316"/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32" name="Shape 1032"/>
          <p:cNvSpPr txBox="1">
            <a:spLocks noGrp="1"/>
          </p:cNvSpPr>
          <p:nvPr>
            <p:ph type="sldNum" idx="12"/>
          </p:nvPr>
        </p:nvSpPr>
        <p:spPr>
          <a:xfrm>
            <a:off x="8556782" y="4648251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-US"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4" name="Shape 10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4060" y="4588814"/>
            <a:ext cx="1573885" cy="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9784" t="20498" r="5543" b="1976"/>
          <a:stretch/>
        </p:blipFill>
        <p:spPr>
          <a:xfrm>
            <a:off x="4806491" y="1159099"/>
            <a:ext cx="3495128" cy="279035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4060" y="1418948"/>
            <a:ext cx="42004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69850">
              <a:buClr>
                <a:srgbClr val="000000"/>
              </a:buClr>
              <a:buSzPct val="61111"/>
            </a:pPr>
            <a:r>
              <a:rPr lang="en-US" sz="2000" b="1" dirty="0" smtClean="0">
                <a:solidFill>
                  <a:srgbClr val="FFFFFF"/>
                </a:solidFill>
              </a:rPr>
              <a:t>Debbie </a:t>
            </a:r>
            <a:r>
              <a:rPr lang="en-US" sz="2000" b="1" dirty="0" err="1" smtClean="0">
                <a:solidFill>
                  <a:srgbClr val="FFFFFF"/>
                </a:solidFill>
              </a:rPr>
              <a:t>Bucci</a:t>
            </a:r>
            <a:endParaRPr lang="en-US" sz="2000" b="1" dirty="0" smtClean="0">
              <a:solidFill>
                <a:srgbClr val="FFFFFF"/>
              </a:solidFill>
            </a:endParaRPr>
          </a:p>
          <a:p>
            <a:pPr lvl="0" indent="-69850">
              <a:buClr>
                <a:srgbClr val="000000"/>
              </a:buClr>
              <a:buSzPct val="61111"/>
            </a:pPr>
            <a:endParaRPr lang="en-US" sz="2000" b="1" dirty="0">
              <a:solidFill>
                <a:srgbClr val="FFFFFF"/>
              </a:solidFill>
            </a:endParaRPr>
          </a:p>
          <a:p>
            <a:pPr lvl="0" indent="-69850">
              <a:buClr>
                <a:srgbClr val="000000"/>
              </a:buClr>
              <a:buSzPct val="61111"/>
            </a:pPr>
            <a:r>
              <a:rPr lang="en-US" sz="2000" b="1" dirty="0" smtClean="0">
                <a:solidFill>
                  <a:srgbClr val="FFFFFF"/>
                </a:solidFill>
              </a:rPr>
              <a:t>Office for Standards and Interoperability</a:t>
            </a:r>
          </a:p>
          <a:p>
            <a:pPr lvl="0" indent="-69850">
              <a:buClr>
                <a:srgbClr val="000000"/>
              </a:buClr>
              <a:buSzPct val="61111"/>
            </a:pPr>
            <a:endParaRPr lang="en-US" sz="2000" b="1" dirty="0" smtClean="0">
              <a:solidFill>
                <a:srgbClr val="FFFFFF"/>
              </a:solidFill>
            </a:endParaRPr>
          </a:p>
          <a:p>
            <a:pPr lvl="0" indent="-69850">
              <a:buClr>
                <a:srgbClr val="000000"/>
              </a:buClr>
              <a:buSzPct val="61111"/>
            </a:pPr>
            <a:r>
              <a:rPr lang="en-US" sz="2000" b="1" dirty="0" smtClean="0">
                <a:solidFill>
                  <a:srgbClr val="FFFFFF"/>
                </a:solidFill>
              </a:rPr>
              <a:t>Office for the National Coordination for Health IT, HHS</a:t>
            </a:r>
            <a:endParaRPr lang="en-US" sz="20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9" name="Shape 11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122" name="Shape 1122"/>
          <p:cNvSpPr/>
          <p:nvPr/>
        </p:nvSpPr>
        <p:spPr>
          <a:xfrm>
            <a:off x="311695" y="4295650"/>
            <a:ext cx="3893699" cy="47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4984" y="2117386"/>
            <a:ext cx="5408616" cy="572699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What makes a good </a:t>
            </a:r>
            <a:r>
              <a:rPr lang="en-US" dirty="0" err="1" smtClean="0">
                <a:solidFill>
                  <a:schemeClr val="bg2"/>
                </a:solidFill>
              </a:rPr>
              <a:t>Hyperledger</a:t>
            </a:r>
            <a:r>
              <a:rPr lang="en-US" dirty="0" smtClean="0">
                <a:solidFill>
                  <a:schemeClr val="bg2"/>
                </a:solidFill>
              </a:rPr>
              <a:t> framework?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Shape 10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dirty="0" smtClean="0"/>
              <a:t>Health Care Working Group Surveys</a:t>
            </a:r>
            <a:endParaRPr lang="en-US" dirty="0"/>
          </a:p>
        </p:txBody>
      </p:sp>
      <p:sp>
        <p:nvSpPr>
          <p:cNvPr id="1013" name="Shape 1013"/>
          <p:cNvSpPr txBox="1">
            <a:spLocks noGrp="1"/>
          </p:cNvSpPr>
          <p:nvPr>
            <p:ph type="sldNum" idx="12"/>
          </p:nvPr>
        </p:nvSpPr>
        <p:spPr>
          <a:xfrm>
            <a:off x="8556782" y="4648251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4" name="Shape 1014"/>
          <p:cNvSpPr txBox="1">
            <a:spLocks noGrp="1"/>
          </p:cNvSpPr>
          <p:nvPr>
            <p:ph type="body" idx="1"/>
          </p:nvPr>
        </p:nvSpPr>
        <p:spPr>
          <a:xfrm>
            <a:off x="311144" y="1204912"/>
            <a:ext cx="8521199" cy="318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r>
              <a:rPr lang="en-US" dirty="0" smtClean="0"/>
              <a:t>Member Survey #2 sent out in August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endParaRPr lang="en-US" dirty="0" smtClean="0"/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r>
              <a:rPr lang="en-US" dirty="0" smtClean="0"/>
              <a:t>Submissions of startups, speakers, or projects you want to hear from during these meetups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endParaRPr lang="en-US" dirty="0"/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r>
              <a:rPr lang="en-US" dirty="0" smtClean="0"/>
              <a:t>Use case voting from Distributed Health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endParaRPr lang="en-US" dirty="0"/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r>
              <a:rPr lang="en-US" dirty="0" smtClean="0"/>
              <a:t>Submit open source software / resources </a:t>
            </a:r>
            <a:endParaRPr lang="en-US" dirty="0" smtClean="0"/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AutoNum type="arabicPeriod"/>
            </a:pPr>
            <a:endParaRPr lang="en-US"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79198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" name="Shape 2085"/>
          <p:cNvSpPr/>
          <p:nvPr/>
        </p:nvSpPr>
        <p:spPr>
          <a:xfrm>
            <a:off x="328343" y="3725262"/>
            <a:ext cx="1687500" cy="452400"/>
          </a:xfrm>
          <a:prstGeom prst="rect">
            <a:avLst/>
          </a:prstGeom>
          <a:solidFill>
            <a:srgbClr val="030A1C">
              <a:alpha val="7333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6" name="Shape 2086"/>
          <p:cNvSpPr txBox="1">
            <a:spLocks noGrp="1"/>
          </p:cNvSpPr>
          <p:nvPr>
            <p:ph type="title"/>
          </p:nvPr>
        </p:nvSpPr>
        <p:spPr>
          <a:xfrm>
            <a:off x="328342" y="2103527"/>
            <a:ext cx="7539600" cy="73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/>
              <a:t>Next Meeting: September 19th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simple-light-2">
  <a:themeElements>
    <a:clrScheme name="Hyperledger">
      <a:dk1>
        <a:srgbClr val="FFFFFF"/>
      </a:dk1>
      <a:lt1>
        <a:srgbClr val="595959"/>
      </a:lt1>
      <a:dk2>
        <a:srgbClr val="FFFFFF"/>
      </a:dk2>
      <a:lt2>
        <a:srgbClr val="595959"/>
      </a:lt2>
      <a:accent1>
        <a:srgbClr val="00AFEF"/>
      </a:accent1>
      <a:accent2>
        <a:srgbClr val="3393D3"/>
      </a:accent2>
      <a:accent3>
        <a:srgbClr val="008EE3"/>
      </a:accent3>
      <a:accent4>
        <a:srgbClr val="1F608A"/>
      </a:accent4>
      <a:accent5>
        <a:srgbClr val="00B0F0"/>
      </a:accent5>
      <a:accent6>
        <a:srgbClr val="404145"/>
      </a:accent6>
      <a:hlink>
        <a:srgbClr val="00B0F0"/>
      </a:hlink>
      <a:folHlink>
        <a:srgbClr val="00B0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145</Words>
  <Application>Microsoft Macintosh PowerPoint</Application>
  <PresentationFormat>On-screen Show (16:9)</PresentationFormat>
  <Paragraphs>41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simple-light-2</vt:lpstr>
      <vt:lpstr>Healthcare Working Group</vt:lpstr>
      <vt:lpstr>General Information</vt:lpstr>
      <vt:lpstr>Distributed Health Meetup</vt:lpstr>
      <vt:lpstr>PowerPoint Presentation</vt:lpstr>
      <vt:lpstr>What makes a good Hyperledger framework?</vt:lpstr>
      <vt:lpstr>Health Care Working Group Surveys</vt:lpstr>
      <vt:lpstr>Next Meeting: September 19th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Healthcare Working Group</dc:title>
  <cp:lastModifiedBy>Emily Vaughn</cp:lastModifiedBy>
  <cp:revision>3</cp:revision>
  <dcterms:modified xsi:type="dcterms:W3CDTF">2017-10-31T16:52:05Z</dcterms:modified>
</cp:coreProperties>
</file>