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9" r:id="rId1"/>
    <p:sldMasterId id="2147483965" r:id="rId2"/>
  </p:sldMasterIdLst>
  <p:notesMasterIdLst>
    <p:notesMasterId r:id="rId61"/>
  </p:notesMasterIdLst>
  <p:sldIdLst>
    <p:sldId id="268" r:id="rId3"/>
    <p:sldId id="528" r:id="rId4"/>
    <p:sldId id="535" r:id="rId5"/>
    <p:sldId id="542" r:id="rId6"/>
    <p:sldId id="543" r:id="rId7"/>
    <p:sldId id="610" r:id="rId8"/>
    <p:sldId id="275" r:id="rId9"/>
    <p:sldId id="550" r:id="rId10"/>
    <p:sldId id="614" r:id="rId11"/>
    <p:sldId id="611" r:id="rId12"/>
    <p:sldId id="609" r:id="rId13"/>
    <p:sldId id="537" r:id="rId14"/>
    <p:sldId id="544" r:id="rId15"/>
    <p:sldId id="576" r:id="rId16"/>
    <p:sldId id="565" r:id="rId17"/>
    <p:sldId id="536" r:id="rId18"/>
    <p:sldId id="624" r:id="rId19"/>
    <p:sldId id="625" r:id="rId20"/>
    <p:sldId id="628" r:id="rId21"/>
    <p:sldId id="270" r:id="rId22"/>
    <p:sldId id="629" r:id="rId23"/>
    <p:sldId id="630" r:id="rId24"/>
    <p:sldId id="273" r:id="rId25"/>
    <p:sldId id="632" r:id="rId26"/>
    <p:sldId id="622" r:id="rId27"/>
    <p:sldId id="631" r:id="rId28"/>
    <p:sldId id="272" r:id="rId29"/>
    <p:sldId id="265" r:id="rId30"/>
    <p:sldId id="633" r:id="rId31"/>
    <p:sldId id="271" r:id="rId32"/>
    <p:sldId id="634" r:id="rId33"/>
    <p:sldId id="635" r:id="rId34"/>
    <p:sldId id="641" r:id="rId35"/>
    <p:sldId id="636" r:id="rId36"/>
    <p:sldId id="642" r:id="rId37"/>
    <p:sldId id="643" r:id="rId38"/>
    <p:sldId id="644" r:id="rId39"/>
    <p:sldId id="266" r:id="rId40"/>
    <p:sldId id="598" r:id="rId41"/>
    <p:sldId id="645" r:id="rId42"/>
    <p:sldId id="646" r:id="rId43"/>
    <p:sldId id="648" r:id="rId44"/>
    <p:sldId id="647" r:id="rId45"/>
    <p:sldId id="640" r:id="rId46"/>
    <p:sldId id="539" r:id="rId47"/>
    <p:sldId id="654" r:id="rId48"/>
    <p:sldId id="637" r:id="rId49"/>
    <p:sldId id="638" r:id="rId50"/>
    <p:sldId id="639" r:id="rId51"/>
    <p:sldId id="649" r:id="rId52"/>
    <p:sldId id="650" r:id="rId53"/>
    <p:sldId id="651" r:id="rId54"/>
    <p:sldId id="652" r:id="rId55"/>
    <p:sldId id="653" r:id="rId56"/>
    <p:sldId id="573" r:id="rId57"/>
    <p:sldId id="541" r:id="rId58"/>
    <p:sldId id="596" r:id="rId59"/>
    <p:sldId id="540" r:id="rId60"/>
  </p:sldIdLst>
  <p:sldSz cx="12192000" cy="6858000"/>
  <p:notesSz cx="6858000" cy="8891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76FE1-33F9-4E83-AA22-D154A9B39125}">
          <p14:sldIdLst>
            <p14:sldId id="268"/>
            <p14:sldId id="528"/>
            <p14:sldId id="535"/>
            <p14:sldId id="542"/>
            <p14:sldId id="543"/>
            <p14:sldId id="610"/>
            <p14:sldId id="275"/>
            <p14:sldId id="550"/>
            <p14:sldId id="614"/>
            <p14:sldId id="611"/>
            <p14:sldId id="609"/>
            <p14:sldId id="537"/>
            <p14:sldId id="544"/>
            <p14:sldId id="576"/>
            <p14:sldId id="565"/>
            <p14:sldId id="536"/>
            <p14:sldId id="624"/>
            <p14:sldId id="625"/>
            <p14:sldId id="628"/>
            <p14:sldId id="270"/>
            <p14:sldId id="629"/>
            <p14:sldId id="630"/>
            <p14:sldId id="273"/>
            <p14:sldId id="632"/>
            <p14:sldId id="622"/>
            <p14:sldId id="631"/>
            <p14:sldId id="272"/>
            <p14:sldId id="265"/>
            <p14:sldId id="633"/>
            <p14:sldId id="271"/>
            <p14:sldId id="634"/>
            <p14:sldId id="635"/>
            <p14:sldId id="641"/>
            <p14:sldId id="636"/>
            <p14:sldId id="642"/>
            <p14:sldId id="643"/>
            <p14:sldId id="644"/>
            <p14:sldId id="266"/>
            <p14:sldId id="598"/>
            <p14:sldId id="645"/>
            <p14:sldId id="646"/>
            <p14:sldId id="648"/>
            <p14:sldId id="647"/>
            <p14:sldId id="640"/>
            <p14:sldId id="539"/>
            <p14:sldId id="654"/>
            <p14:sldId id="637"/>
            <p14:sldId id="638"/>
            <p14:sldId id="639"/>
            <p14:sldId id="649"/>
            <p14:sldId id="650"/>
            <p14:sldId id="651"/>
            <p14:sldId id="652"/>
            <p14:sldId id="653"/>
            <p14:sldId id="573"/>
            <p14:sldId id="541"/>
            <p14:sldId id="596"/>
            <p14:sldId id="54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2"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9AED21-3C7B-4F64-B3AA-0F480516A16D}" v="625" dt="2019-06-18T22:08:24.8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2" autoAdjust="0"/>
    <p:restoredTop sz="84954" autoAdjust="0"/>
  </p:normalViewPr>
  <p:slideViewPr>
    <p:cSldViewPr snapToGrid="0">
      <p:cViewPr varScale="1">
        <p:scale>
          <a:sx n="95" d="100"/>
          <a:sy n="95" d="100"/>
        </p:scale>
        <p:origin x="633" y="57"/>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40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dirty="0"/>
            <a:t>Farmers</a:t>
          </a:r>
        </a:p>
        <a:p>
          <a:r>
            <a:rPr lang="en-US" sz="2000" dirty="0"/>
            <a:t>Restaurants</a:t>
          </a:r>
        </a:p>
        <a:p>
          <a:r>
            <a:rPr lang="en-US" sz="2000" dirty="0"/>
            <a:t>Wholesalers</a:t>
          </a:r>
        </a:p>
        <a:p>
          <a:r>
            <a:rPr lang="en-US" sz="2000" dirty="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40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dirty="0"/>
            <a:t>Pickup / Deliver</a:t>
          </a:r>
        </a:p>
        <a:p>
          <a:r>
            <a:rPr lang="en-US" sz="2000" dirty="0"/>
            <a:t>Local Transporters</a:t>
          </a:r>
        </a:p>
        <a:p>
          <a:r>
            <a:rPr lang="en-US" sz="2000" dirty="0"/>
            <a:t>Uber model-??</a:t>
          </a:r>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40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dirty="0"/>
            <a:t>Food Banks</a:t>
          </a:r>
        </a:p>
        <a:p>
          <a:r>
            <a:rPr lang="en-US" sz="2000" dirty="0"/>
            <a:t>Houses of Worship</a:t>
          </a:r>
        </a:p>
        <a:p>
          <a:r>
            <a:rPr lang="en-US" sz="2000" dirty="0"/>
            <a:t>Social Services Offices</a:t>
          </a:r>
        </a:p>
        <a:p>
          <a:r>
            <a:rPr lang="en-US" sz="2000" dirty="0"/>
            <a:t>Individuals </a:t>
          </a:r>
          <a:r>
            <a:rPr lang="en-US" sz="1800" dirty="0"/>
            <a:t>(off the grid)</a:t>
          </a:r>
          <a:endParaRPr lang="en-US" sz="2000" dirty="0"/>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907DDD29-5826-425E-9ED4-59E38D3EA215}"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5211D138-C01F-43BE-B024-1240FCD4A4ED}" type="presOf" srcId="{BD0E69C1-8B57-4D14-9BE5-F3D107DB307C}" destId="{E1E7E01A-1E5C-4794-8C9A-7D41E212FEBD}"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BF8AA09C-5B34-4A2F-B24D-8970C7B7EEE3}" type="presOf" srcId="{FE681A08-6CFB-4753-8814-8901E79F124B}" destId="{2D7A662B-28F6-4D2B-9BC3-182EDF8A80B0}" srcOrd="0" destOrd="0" presId="urn:microsoft.com/office/officeart/2009/3/layout/IncreasingArrowsProcess"/>
    <dgm:cxn modelId="{491FB1A0-BC7E-431C-A4B3-0A21BA94AE40}" type="presOf" srcId="{E9DDBA0A-28F8-4C6D-8BC1-9526719789AE}" destId="{932AB75F-6E53-44F9-8245-AA6A0FA6D3AB}" srcOrd="0" destOrd="0" presId="urn:microsoft.com/office/officeart/2009/3/layout/IncreasingArrowsProcess"/>
    <dgm:cxn modelId="{8419C2AA-65F9-40F9-B3C0-5C5FBFBAD3B1}" type="presOf" srcId="{620CAAC7-239E-4FBA-9D27-ED1967FC0EFE}" destId="{878E7DB8-A45B-4874-B400-033D64B4A658}" srcOrd="0" destOrd="0" presId="urn:microsoft.com/office/officeart/2009/3/layout/IncreasingArrowsProcess"/>
    <dgm:cxn modelId="{3CE9A5D6-2393-4046-BB34-3C46FB849319}" type="presOf" srcId="{E8C4B5E4-2A37-4C25-AE2F-168203C450AC}" destId="{636D2BE7-C31C-446F-A5A0-52E6E872F8C2}"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44D8CEF5-94BC-4322-821F-D984903EBDDD}" type="presOf" srcId="{4FFAF9B9-EBEA-4379-B3B0-EC4FAB1327CB}" destId="{404E5092-1323-4697-A99D-AB228C98DC6A}" srcOrd="0" destOrd="0" presId="urn:microsoft.com/office/officeart/2009/3/layout/IncreasingArrowsProcess"/>
    <dgm:cxn modelId="{4939317C-EDF8-4F03-8B9F-AC76B29F3F21}" type="presParOf" srcId="{61D6453D-2257-4F78-A0D7-C6423655E81F}" destId="{2D7A662B-28F6-4D2B-9BC3-182EDF8A80B0}" srcOrd="0" destOrd="0" presId="urn:microsoft.com/office/officeart/2009/3/layout/IncreasingArrowsProcess"/>
    <dgm:cxn modelId="{84E7A5BA-242A-49B1-A81F-F1F457D340F0}" type="presParOf" srcId="{61D6453D-2257-4F78-A0D7-C6423655E81F}" destId="{932AB75F-6E53-44F9-8245-AA6A0FA6D3AB}" srcOrd="1" destOrd="0" presId="urn:microsoft.com/office/officeart/2009/3/layout/IncreasingArrowsProcess"/>
    <dgm:cxn modelId="{692D483D-B321-4A26-B46E-E09FA54FF97E}" type="presParOf" srcId="{61D6453D-2257-4F78-A0D7-C6423655E81F}" destId="{878E7DB8-A45B-4874-B400-033D64B4A658}" srcOrd="2" destOrd="0" presId="urn:microsoft.com/office/officeart/2009/3/layout/IncreasingArrowsProcess"/>
    <dgm:cxn modelId="{3F278911-9A18-42ED-BA87-9FB5DF00EE10}" type="presParOf" srcId="{61D6453D-2257-4F78-A0D7-C6423655E81F}" destId="{404E5092-1323-4697-A99D-AB228C98DC6A}" srcOrd="3" destOrd="0" presId="urn:microsoft.com/office/officeart/2009/3/layout/IncreasingArrowsProcess"/>
    <dgm:cxn modelId="{D262A585-4CFE-45E3-B8B9-AEBD84967C8E}" type="presParOf" srcId="{61D6453D-2257-4F78-A0D7-C6423655E81F}" destId="{E1E7E01A-1E5C-4794-8C9A-7D41E212FEBD}" srcOrd="4" destOrd="0" presId="urn:microsoft.com/office/officeart/2009/3/layout/IncreasingArrowsProcess"/>
    <dgm:cxn modelId="{9FE5AD84-62CD-4BDB-9F75-192428672808}"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48477" y="0"/>
          <a:ext cx="8358249" cy="1217279"/>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Donors</a:t>
          </a:r>
        </a:p>
      </dsp:txBody>
      <dsp:txXfrm>
        <a:off x="48477" y="304320"/>
        <a:ext cx="8053929" cy="608639"/>
      </dsp:txXfrm>
    </dsp:sp>
    <dsp:sp modelId="{932AB75F-6E53-44F9-8245-AA6A0FA6D3AB}">
      <dsp:nvSpPr>
        <dsp:cNvPr id="0" name=""/>
        <dsp:cNvSpPr/>
      </dsp:nvSpPr>
      <dsp:spPr>
        <a:xfrm>
          <a:off x="40431" y="1071136"/>
          <a:ext cx="2574340" cy="234492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Farmers</a:t>
          </a:r>
        </a:p>
        <a:p>
          <a:pPr marL="0" lvl="0" indent="0" algn="l" defTabSz="889000">
            <a:lnSpc>
              <a:spcPct val="90000"/>
            </a:lnSpc>
            <a:spcBef>
              <a:spcPct val="0"/>
            </a:spcBef>
            <a:spcAft>
              <a:spcPct val="35000"/>
            </a:spcAft>
            <a:buNone/>
          </a:pPr>
          <a:r>
            <a:rPr lang="en-US" sz="2000" kern="1200" dirty="0"/>
            <a:t>Restaurants</a:t>
          </a:r>
        </a:p>
        <a:p>
          <a:pPr marL="0" lvl="0" indent="0" algn="l" defTabSz="889000">
            <a:lnSpc>
              <a:spcPct val="90000"/>
            </a:lnSpc>
            <a:spcBef>
              <a:spcPct val="0"/>
            </a:spcBef>
            <a:spcAft>
              <a:spcPct val="35000"/>
            </a:spcAft>
            <a:buNone/>
          </a:pPr>
          <a:r>
            <a:rPr lang="en-US" sz="2000" kern="1200" dirty="0"/>
            <a:t>Wholesalers</a:t>
          </a:r>
        </a:p>
        <a:p>
          <a:pPr marL="0" lvl="0" indent="0" algn="l" defTabSz="889000">
            <a:lnSpc>
              <a:spcPct val="90000"/>
            </a:lnSpc>
            <a:spcBef>
              <a:spcPct val="0"/>
            </a:spcBef>
            <a:spcAft>
              <a:spcPct val="35000"/>
            </a:spcAft>
            <a:buNone/>
          </a:pPr>
          <a:r>
            <a:rPr lang="en-US" sz="2000" kern="1200" dirty="0"/>
            <a:t>Individuals</a:t>
          </a:r>
        </a:p>
      </dsp:txBody>
      <dsp:txXfrm>
        <a:off x="40431" y="1071136"/>
        <a:ext cx="2574340" cy="2344928"/>
      </dsp:txXfrm>
    </dsp:sp>
    <dsp:sp modelId="{878E7DB8-A45B-4874-B400-033D64B4A658}">
      <dsp:nvSpPr>
        <dsp:cNvPr id="0" name=""/>
        <dsp:cNvSpPr/>
      </dsp:nvSpPr>
      <dsp:spPr>
        <a:xfrm>
          <a:off x="2660583" y="700045"/>
          <a:ext cx="5659901" cy="1217279"/>
        </a:xfrm>
        <a:prstGeom prst="rightArrow">
          <a:avLst>
            <a:gd name="adj1" fmla="val 50000"/>
            <a:gd name="adj2" fmla="val 5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Volunteers / Drivers</a:t>
          </a:r>
        </a:p>
      </dsp:txBody>
      <dsp:txXfrm>
        <a:off x="2660583" y="1004365"/>
        <a:ext cx="5355581" cy="608639"/>
      </dsp:txXfrm>
    </dsp:sp>
    <dsp:sp modelId="{404E5092-1323-4697-A99D-AB228C98DC6A}">
      <dsp:nvSpPr>
        <dsp:cNvPr id="0" name=""/>
        <dsp:cNvSpPr/>
      </dsp:nvSpPr>
      <dsp:spPr>
        <a:xfrm>
          <a:off x="2740245" y="1644347"/>
          <a:ext cx="2324475" cy="234492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Pickup / Deliver</a:t>
          </a:r>
        </a:p>
        <a:p>
          <a:pPr marL="0" lvl="0" indent="0" algn="l" defTabSz="889000">
            <a:lnSpc>
              <a:spcPct val="90000"/>
            </a:lnSpc>
            <a:spcBef>
              <a:spcPct val="0"/>
            </a:spcBef>
            <a:spcAft>
              <a:spcPct val="35000"/>
            </a:spcAft>
            <a:buNone/>
          </a:pPr>
          <a:r>
            <a:rPr lang="en-US" sz="2000" kern="1200" dirty="0"/>
            <a:t>Local Transporters</a:t>
          </a:r>
        </a:p>
        <a:p>
          <a:pPr marL="0" lvl="0" indent="0" algn="l" defTabSz="889000">
            <a:lnSpc>
              <a:spcPct val="90000"/>
            </a:lnSpc>
            <a:spcBef>
              <a:spcPct val="0"/>
            </a:spcBef>
            <a:spcAft>
              <a:spcPct val="35000"/>
            </a:spcAft>
            <a:buNone/>
          </a:pPr>
          <a:r>
            <a:rPr lang="en-US" sz="2000" kern="1200" dirty="0"/>
            <a:t>Uber model-??</a:t>
          </a:r>
        </a:p>
        <a:p>
          <a:pPr marL="0" lvl="0" indent="0" algn="l" defTabSz="889000">
            <a:lnSpc>
              <a:spcPct val="90000"/>
            </a:lnSpc>
            <a:spcBef>
              <a:spcPct val="0"/>
            </a:spcBef>
            <a:spcAft>
              <a:spcPct val="35000"/>
            </a:spcAft>
            <a:buNone/>
          </a:pPr>
          <a:r>
            <a:rPr lang="en-US" sz="2000" kern="1200" dirty="0"/>
            <a:t> </a:t>
          </a:r>
        </a:p>
        <a:p>
          <a:pPr marL="0" lvl="0" indent="0" algn="l" defTabSz="889000">
            <a:lnSpc>
              <a:spcPct val="90000"/>
            </a:lnSpc>
            <a:spcBef>
              <a:spcPct val="0"/>
            </a:spcBef>
            <a:spcAft>
              <a:spcPct val="35000"/>
            </a:spcAft>
            <a:buNone/>
          </a:pPr>
          <a:endParaRPr lang="en-US" sz="2000" kern="1200" dirty="0"/>
        </a:p>
      </dsp:txBody>
      <dsp:txXfrm>
        <a:off x="2740245" y="1644347"/>
        <a:ext cx="2324475" cy="2344928"/>
      </dsp:txXfrm>
    </dsp:sp>
    <dsp:sp modelId="{E1E7E01A-1E5C-4794-8C9A-7D41E212FEBD}">
      <dsp:nvSpPr>
        <dsp:cNvPr id="0" name=""/>
        <dsp:cNvSpPr/>
      </dsp:nvSpPr>
      <dsp:spPr>
        <a:xfrm>
          <a:off x="5172920" y="1340155"/>
          <a:ext cx="3209567" cy="1217279"/>
        </a:xfrm>
        <a:prstGeom prst="rightArrow">
          <a:avLst>
            <a:gd name="adj1" fmla="val 50000"/>
            <a:gd name="adj2" fmla="val 5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Recipients</a:t>
          </a:r>
        </a:p>
      </dsp:txBody>
      <dsp:txXfrm>
        <a:off x="5172920" y="1644475"/>
        <a:ext cx="2905247" cy="608639"/>
      </dsp:txXfrm>
    </dsp:sp>
    <dsp:sp modelId="{636D2BE7-C31C-446F-A5A0-52E6E872F8C2}">
      <dsp:nvSpPr>
        <dsp:cNvPr id="0" name=""/>
        <dsp:cNvSpPr/>
      </dsp:nvSpPr>
      <dsp:spPr>
        <a:xfrm>
          <a:off x="5213208" y="2338782"/>
          <a:ext cx="2513792" cy="231061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Food Banks</a:t>
          </a:r>
        </a:p>
        <a:p>
          <a:pPr marL="0" lvl="0" indent="0" algn="l" defTabSz="889000">
            <a:lnSpc>
              <a:spcPct val="90000"/>
            </a:lnSpc>
            <a:spcBef>
              <a:spcPct val="0"/>
            </a:spcBef>
            <a:spcAft>
              <a:spcPct val="35000"/>
            </a:spcAft>
            <a:buNone/>
          </a:pPr>
          <a:r>
            <a:rPr lang="en-US" sz="2000" kern="1200" dirty="0"/>
            <a:t>Houses of Worship</a:t>
          </a:r>
        </a:p>
        <a:p>
          <a:pPr marL="0" lvl="0" indent="0" algn="l" defTabSz="889000">
            <a:lnSpc>
              <a:spcPct val="90000"/>
            </a:lnSpc>
            <a:spcBef>
              <a:spcPct val="0"/>
            </a:spcBef>
            <a:spcAft>
              <a:spcPct val="35000"/>
            </a:spcAft>
            <a:buNone/>
          </a:pPr>
          <a:r>
            <a:rPr lang="en-US" sz="2000" kern="1200" dirty="0"/>
            <a:t>Social Services Offices</a:t>
          </a:r>
        </a:p>
        <a:p>
          <a:pPr marL="0" lvl="0" indent="0" algn="l" defTabSz="889000">
            <a:lnSpc>
              <a:spcPct val="90000"/>
            </a:lnSpc>
            <a:spcBef>
              <a:spcPct val="0"/>
            </a:spcBef>
            <a:spcAft>
              <a:spcPct val="35000"/>
            </a:spcAft>
            <a:buNone/>
          </a:pPr>
          <a:r>
            <a:rPr lang="en-US" sz="2000" kern="1200" dirty="0"/>
            <a:t>Individuals </a:t>
          </a:r>
          <a:r>
            <a:rPr lang="en-US" sz="1800" kern="1200" dirty="0"/>
            <a:t>(off the grid)</a:t>
          </a:r>
          <a:endParaRPr lang="en-US" sz="2000" kern="1200" dirty="0"/>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4000" kern="1200" dirty="0"/>
        </a:p>
      </dsp:txBody>
      <dsp:txXfrm>
        <a:off x="5213208" y="2338782"/>
        <a:ext cx="2513792" cy="231061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461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46124"/>
          </a:xfrm>
          <a:prstGeom prst="rect">
            <a:avLst/>
          </a:prstGeom>
        </p:spPr>
        <p:txBody>
          <a:bodyPr vert="horz" lIns="91440" tIns="45720" rIns="91440" bIns="45720" rtlCol="0"/>
          <a:lstStyle>
            <a:lvl1pPr algn="r">
              <a:defRPr sz="1200"/>
            </a:lvl1pPr>
          </a:lstStyle>
          <a:p>
            <a:fld id="{4246FFAF-3185-46C9-8EC8-7B126848C08F}" type="datetimeFigureOut">
              <a:rPr lang="en-US" smtClean="0"/>
              <a:t>6/18/2019</a:t>
            </a:fld>
            <a:endParaRPr lang="en-US"/>
          </a:p>
        </p:txBody>
      </p:sp>
      <p:sp>
        <p:nvSpPr>
          <p:cNvPr id="4" name="Slide Image Placeholder 3"/>
          <p:cNvSpPr>
            <a:spLocks noGrp="1" noRot="1" noChangeAspect="1"/>
          </p:cNvSpPr>
          <p:nvPr>
            <p:ph type="sldImg" idx="2"/>
          </p:nvPr>
        </p:nvSpPr>
        <p:spPr>
          <a:xfrm>
            <a:off x="762000" y="1111250"/>
            <a:ext cx="5334000" cy="3000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279077"/>
            <a:ext cx="5486400" cy="35010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445466"/>
            <a:ext cx="2971800" cy="44612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445466"/>
            <a:ext cx="2971800" cy="446123"/>
          </a:xfrm>
          <a:prstGeom prst="rect">
            <a:avLst/>
          </a:prstGeom>
        </p:spPr>
        <p:txBody>
          <a:bodyPr vert="horz" lIns="91440" tIns="45720" rIns="91440" bIns="45720" rtlCol="0" anchor="b"/>
          <a:lstStyle>
            <a:lvl1pPr algn="r">
              <a:defRPr sz="1200"/>
            </a:lvl1pPr>
          </a:lstStyle>
          <a:p>
            <a:fld id="{6D25A6A1-9A3A-437D-AF1D-F91488312007}" type="slidenum">
              <a:rPr lang="en-US" smtClean="0"/>
              <a:t>‹#›</a:t>
            </a:fld>
            <a:endParaRPr lang="en-US"/>
          </a:p>
        </p:txBody>
      </p:sp>
    </p:spTree>
    <p:extLst>
      <p:ext uri="{BB962C8B-B14F-4D97-AF65-F5344CB8AC3E}">
        <p14:creationId xmlns:p14="http://schemas.microsoft.com/office/powerpoint/2010/main" val="254086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irtable.com/shryJsiCL6nc2hieb"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53147B-10DB-4206-AF8F-EC80ECFDAFCC}" type="slidenum">
              <a:rPr lang="en-US" smtClean="0"/>
              <a:t>20</a:t>
            </a:fld>
            <a:endParaRPr lang="en-US"/>
          </a:p>
        </p:txBody>
      </p:sp>
    </p:spTree>
    <p:extLst>
      <p:ext uri="{BB962C8B-B14F-4D97-AF65-F5344CB8AC3E}">
        <p14:creationId xmlns:p14="http://schemas.microsoft.com/office/powerpoint/2010/main" val="2206371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5983ec7e1a_3_44: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5983ec7e1a_3_44: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Further clarification before next working Group</a:t>
            </a:r>
          </a:p>
        </p:txBody>
      </p:sp>
      <p:sp>
        <p:nvSpPr>
          <p:cNvPr id="4" name="Slide Number Placeholder 3"/>
          <p:cNvSpPr>
            <a:spLocks noGrp="1"/>
          </p:cNvSpPr>
          <p:nvPr>
            <p:ph type="sldNum" sz="quarter" idx="5"/>
          </p:nvPr>
        </p:nvSpPr>
        <p:spPr/>
        <p:txBody>
          <a:bodyPr/>
          <a:lstStyle/>
          <a:p>
            <a:fld id="{4853147B-10DB-4206-AF8F-EC80ECFDAFCC}" type="slidenum">
              <a:rPr lang="en-US" smtClean="0"/>
              <a:t>26</a:t>
            </a:fld>
            <a:endParaRPr lang="en-US"/>
          </a:p>
        </p:txBody>
      </p:sp>
    </p:spTree>
    <p:extLst>
      <p:ext uri="{BB962C8B-B14F-4D97-AF65-F5344CB8AC3E}">
        <p14:creationId xmlns:p14="http://schemas.microsoft.com/office/powerpoint/2010/main" val="485115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983ec7e1a_3_5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983ec7e1a_3_5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07579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914992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4978c2c13f_0_567: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4978c2c13f_0_567:notes"/>
          <p:cNvSpPr txBox="1">
            <a:spLocks noGrp="1"/>
          </p:cNvSpPr>
          <p:nvPr>
            <p:ph type="body" idx="1"/>
          </p:nvPr>
        </p:nvSpPr>
        <p:spPr>
          <a:xfrm>
            <a:off x="685800" y="4223504"/>
            <a:ext cx="5486400" cy="4001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9727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32918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14</a:t>
            </a:fld>
            <a:endParaRPr lang="en-US"/>
          </a:p>
        </p:txBody>
      </p:sp>
    </p:spTree>
    <p:extLst>
      <p:ext uri="{BB962C8B-B14F-4D97-AF65-F5344CB8AC3E}">
        <p14:creationId xmlns:p14="http://schemas.microsoft.com/office/powerpoint/2010/main" val="1922261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hlinkClick r:id="rId3"/>
              </a:rPr>
              <a:t>scorecard</a:t>
            </a:r>
            <a:r>
              <a:rPr lang="en-US" dirty="0"/>
              <a:t>.</a:t>
            </a:r>
          </a:p>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15</a:t>
            </a:fld>
            <a:endParaRPr lang="en-US"/>
          </a:p>
        </p:txBody>
      </p:sp>
    </p:spTree>
    <p:extLst>
      <p:ext uri="{BB962C8B-B14F-4D97-AF65-F5344CB8AC3E}">
        <p14:creationId xmlns:p14="http://schemas.microsoft.com/office/powerpoint/2010/main" val="4274663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Hyperledger Quilt</a:t>
            </a:r>
          </a:p>
          <a:p>
            <a:pPr marL="0" lvl="0" indent="0" algn="l" rtl="0">
              <a:spcBef>
                <a:spcPts val="0"/>
              </a:spcBef>
              <a:spcAft>
                <a:spcPts val="0"/>
              </a:spcAft>
              <a:buNone/>
            </a:pPr>
            <a:r>
              <a:rPr lang="en-US" dirty="0"/>
              <a:t>Business Blockchain Tool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Contributed by NTT Data and Ripple</a:t>
            </a:r>
          </a:p>
          <a:p>
            <a:pPr marL="0" lvl="0" indent="0" algn="l" rtl="0">
              <a:spcBef>
                <a:spcPts val="0"/>
              </a:spcBef>
              <a:spcAft>
                <a:spcPts val="0"/>
              </a:spcAft>
              <a:buNone/>
            </a:pPr>
            <a:r>
              <a:rPr lang="en-US" dirty="0"/>
              <a:t>● Java implementation of the Interledger protocol</a:t>
            </a:r>
          </a:p>
          <a:p>
            <a:pPr marL="0" lvl="0" indent="0" algn="l" rtl="0">
              <a:spcBef>
                <a:spcPts val="0"/>
              </a:spcBef>
              <a:spcAft>
                <a:spcPts val="0"/>
              </a:spcAft>
              <a:buNone/>
            </a:pPr>
            <a:r>
              <a:rPr lang="en-US" dirty="0"/>
              <a:t>● Interledger protocol provides:</a:t>
            </a:r>
          </a:p>
          <a:p>
            <a:pPr marL="0" lvl="0" indent="0" algn="l" rtl="0">
              <a:spcBef>
                <a:spcPts val="0"/>
              </a:spcBef>
              <a:spcAft>
                <a:spcPts val="0"/>
              </a:spcAft>
              <a:buNone/>
            </a:pPr>
            <a:r>
              <a:rPr lang="en-US" dirty="0"/>
              <a:t>    ○ atomic swaps between ledgers (even non-blockchain or distributed ledgers)</a:t>
            </a:r>
          </a:p>
          <a:p>
            <a:pPr marL="0" lvl="0" indent="0" algn="l" rtl="0">
              <a:spcBef>
                <a:spcPts val="0"/>
              </a:spcBef>
              <a:spcAft>
                <a:spcPts val="0"/>
              </a:spcAft>
              <a:buNone/>
            </a:pPr>
            <a:r>
              <a:rPr lang="en-US" dirty="0"/>
              <a:t>    ○ a single account namespace for accounts within each ledger</a:t>
            </a:r>
          </a:p>
        </p:txBody>
      </p:sp>
    </p:spTree>
    <p:extLst>
      <p:ext uri="{BB962C8B-B14F-4D97-AF65-F5344CB8AC3E}">
        <p14:creationId xmlns:p14="http://schemas.microsoft.com/office/powerpoint/2010/main" val="3249064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0000000-1234-1234-1234-123412341234}"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08893"/>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6938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7819459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r>
              <a:rPr lang="en-US"/>
              <a:t>Ledger Academy</a:t>
            </a:r>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2209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177116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343B0E-2B2B-473A-8E53-39098328A942}" type="datetime1">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639232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0A655-FEF1-47A9-88F7-E8FF6FF52E52}" type="datetime1">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422021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1528B7-89CD-4BBA-AF08-D411BBFB15AF}" type="datetime1">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501720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5CA257-43B2-4E15-80C2-3A42A1306CE2}" type="datetime1">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582302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9730F2-F654-4104-A149-473A6783F43D}" type="datetime1">
              <a:rPr lang="en-US" smtClean="0"/>
              <a:t>6/18/2019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42976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5100415-0882-4CA0-874D-886B29481EE9}" type="datetime1">
              <a:rPr lang="en-US" smtClean="0"/>
              <a:t>6/18/2019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677523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Ledger Academy</a:t>
            </a:r>
          </a:p>
        </p:txBody>
      </p:sp>
      <p:sp>
        <p:nvSpPr>
          <p:cNvPr id="6" name="Slide Number Placeholder 5"/>
          <p:cNvSpPr>
            <a:spLocks noGrp="1"/>
          </p:cNvSpPr>
          <p:nvPr>
            <p:ph type="sldNum" sz="quarter" idx="12"/>
          </p:nvPr>
        </p:nvSpPr>
        <p:spPr/>
        <p:txBody>
          <a:bodyPr/>
          <a:lstStyle/>
          <a:p>
            <a:fld id="{044B967A-C62A-4F0D-BC3B-F9FC4BDAFED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691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59ACD4-7B1E-45F0-AA0B-8AA5A455FD1A}" type="datetime1">
              <a:rPr lang="en-US" smtClean="0"/>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3570216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4207D4-FFFA-46A8-9101-4A4542A1AE82}" type="datetime1">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3131547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DE6802-7CF7-4D92-A4FF-4D7BEBB3C2AF}" type="datetime1">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38267583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D4D7D1-6C91-4A4D-B5DD-C7AA8F7F4D8D}" type="datetime1">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7997719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472EA3-5E9A-4F90-BA2B-BEA49212A98F}" type="datetime1">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3034071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83726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6/18/2019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10887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4406677"/>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8563793"/>
      </p:ext>
    </p:extLst>
  </p:cSld>
  <p:clrMapOvr>
    <a:masterClrMapping/>
  </p:clrMapOvr>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46418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smtClean="0"/>
              <a:t>6/18/2019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US" smtClean="0"/>
              <a:pPr/>
              <a:t>‹#›</a:t>
            </a:fld>
            <a:endParaRPr lang="en-US"/>
          </a:p>
        </p:txBody>
      </p:sp>
    </p:spTree>
    <p:extLst>
      <p:ext uri="{BB962C8B-B14F-4D97-AF65-F5344CB8AC3E}">
        <p14:creationId xmlns:p14="http://schemas.microsoft.com/office/powerpoint/2010/main" val="3511880107"/>
      </p:ext>
    </p:extLst>
  </p:cSld>
  <p:clrMapOvr>
    <a:masterClrMapping/>
  </p:clrMapOvr>
  <p:hf hdr="0" ft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6/18/2019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4020458"/>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B02557A-7053-4340-A874-8AB926A8EDA1}" type="datetimeFigureOut">
              <a:rPr lang="en-US" smtClean="0"/>
              <a:pPr/>
              <a:t>6/18/2019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17067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Ledger Academy</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0000000-1234-1234-1234-123412341234}"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54753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1098D2-4DFE-4681-BF59-D26301A4A0A5}" type="datetime1">
              <a:rPr lang="en-US" smtClean="0"/>
              <a:t>6/18/2019</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072D-44BE-48CC-8E89-A327B5503611}" type="slidenum">
              <a:rPr lang="en-US" smtClean="0"/>
              <a:t>‹#›</a:t>
            </a:fld>
            <a:endParaRPr lang="en-US"/>
          </a:p>
        </p:txBody>
      </p:sp>
    </p:spTree>
    <p:extLst>
      <p:ext uri="{BB962C8B-B14F-4D97-AF65-F5344CB8AC3E}">
        <p14:creationId xmlns:p14="http://schemas.microsoft.com/office/powerpoint/2010/main" val="1449788127"/>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 id="2147483977" r:id="rId12"/>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hyperlink" Target="https://wiki.hyperledger.org/display/LMDWG/SUMMER+PROJECT+IDEAS" TargetMode="External"/><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svg"/><Relationship Id="rId7" Type="http://schemas.openxmlformats.org/officeDocument/2006/relationships/image" Target="../media/image19.svg"/><Relationship Id="rId2" Type="http://schemas.openxmlformats.org/officeDocument/2006/relationships/image" Target="../media/image14.png"/><Relationship Id="rId1" Type="http://schemas.openxmlformats.org/officeDocument/2006/relationships/slideLayout" Target="../slideLayouts/slideLayout15.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hyperlink" Target="https://www.facebook.com/communityfoodbankofnj/" TargetMode="External"/><Relationship Id="rId3" Type="http://schemas.openxmlformats.org/officeDocument/2006/relationships/hyperlink" Target="https://www.feedingamerica.org/find-your-local-foodbank/community-foodbank-of-new-jersey" TargetMode="External"/><Relationship Id="rId7" Type="http://schemas.openxmlformats.org/officeDocument/2006/relationships/hyperlink" Target="https://www.nj.gov/agriculture/news/press/2018/approved/press181113.html" TargetMode="External"/><Relationship Id="rId2" Type="http://schemas.openxmlformats.org/officeDocument/2006/relationships/hyperlink" Target="https://www.cfbnj.org/" TargetMode="External"/><Relationship Id="rId1" Type="http://schemas.openxmlformats.org/officeDocument/2006/relationships/slideLayout" Target="../slideLayouts/slideLayout15.xml"/><Relationship Id="rId6" Type="http://schemas.openxmlformats.org/officeDocument/2006/relationships/hyperlink" Target="https://www.needhelppayingbills.com/html/new_jersey_food_banks.html" TargetMode="External"/><Relationship Id="rId5" Type="http://schemas.openxmlformats.org/officeDocument/2006/relationships/hyperlink" Target="https://www.foodpantries.org/st/new_jersey" TargetMode="External"/><Relationship Id="rId4" Type="http://schemas.openxmlformats.org/officeDocument/2006/relationships/hyperlink" Target="https://foodbanksj.or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meetup.com/Princeton-School-of-AI/"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Shape 982"/>
        <p:cNvGrpSpPr/>
        <p:nvPr/>
      </p:nvGrpSpPr>
      <p:grpSpPr>
        <a:xfrm>
          <a:off x="0" y="0"/>
          <a:ext cx="0" cy="0"/>
          <a:chOff x="0" y="0"/>
          <a:chExt cx="0" cy="0"/>
        </a:xfrm>
      </p:grpSpPr>
      <p:sp>
        <p:nvSpPr>
          <p:cNvPr id="986" name="Rectangle 92">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5" name="Picture 94">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7" name="Straight Connector 96">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87" name="Straight Connector 98">
            <a:extLst>
              <a:ext uri="{FF2B5EF4-FFF2-40B4-BE49-F238E27FC236}">
                <a16:creationId xmlns:a16="http://schemas.microsoft.com/office/drawing/2014/main" id="{3BBC7667-C352-4842-9AFD-E5C16AD002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88" name="Rectangle 100">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Rectangle 102">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90" name="Rectangle 104">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983" name="Google Shape;983;p97"/>
          <p:cNvSpPr txBox="1">
            <a:spLocks noGrp="1"/>
          </p:cNvSpPr>
          <p:nvPr>
            <p:ph type="ctrTitle"/>
          </p:nvPr>
        </p:nvSpPr>
        <p:spPr>
          <a:xfrm>
            <a:off x="1557071" y="1584552"/>
            <a:ext cx="9099255" cy="2537251"/>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 </a:t>
            </a: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Blockchain Summer Project</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 hosted by:</a:t>
            </a:r>
            <a:br>
              <a:rPr lang="en-US" sz="4500" b="0" cap="all" dirty="0">
                <a:solidFill>
                  <a:srgbClr val="454545"/>
                </a:solidFill>
                <a:latin typeface="+mj-lt"/>
                <a:ea typeface="+mj-ea"/>
                <a:cs typeface="+mj-cs"/>
              </a:rPr>
            </a:br>
            <a:r>
              <a:rPr lang="en-US" sz="2200" b="0" cap="all" dirty="0">
                <a:solidFill>
                  <a:srgbClr val="454545"/>
                </a:solidFill>
                <a:latin typeface="+mj-lt"/>
                <a:ea typeface="+mj-ea"/>
                <a:cs typeface="+mj-cs"/>
              </a:rPr>
              <a:t>Hyperledger Princeton * Blockchain Princeton * </a:t>
            </a:r>
            <a:br>
              <a:rPr lang="en-US" sz="2200" b="0" cap="all" dirty="0">
                <a:solidFill>
                  <a:srgbClr val="454545"/>
                </a:solidFill>
                <a:latin typeface="+mj-lt"/>
                <a:ea typeface="+mj-ea"/>
                <a:cs typeface="+mj-cs"/>
              </a:rPr>
            </a:br>
            <a:r>
              <a:rPr lang="en-US" sz="2200" b="0" cap="all" dirty="0">
                <a:solidFill>
                  <a:srgbClr val="454545"/>
                </a:solidFill>
                <a:latin typeface="+mj-lt"/>
                <a:ea typeface="+mj-ea"/>
                <a:cs typeface="+mj-cs"/>
              </a:rPr>
              <a:t>Blockchain Fundamentals * Ledger Academy</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endParaRPr lang="en-US" sz="45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535372" y="4133234"/>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June 18, 2019</a:t>
            </a:r>
          </a:p>
        </p:txBody>
      </p:sp>
      <p:sp>
        <p:nvSpPr>
          <p:cNvPr id="2" name="Footer Placeholder 1">
            <a:extLst>
              <a:ext uri="{FF2B5EF4-FFF2-40B4-BE49-F238E27FC236}">
                <a16:creationId xmlns:a16="http://schemas.microsoft.com/office/drawing/2014/main" id="{F1BC12C6-9132-4A98-858B-E7DB3491EF7E}"/>
              </a:ext>
            </a:extLst>
          </p:cNvPr>
          <p:cNvSpPr>
            <a:spLocks noGrp="1"/>
          </p:cNvSpPr>
          <p:nvPr>
            <p:ph type="ftr" idx="11"/>
          </p:nvPr>
        </p:nvSpPr>
        <p:spPr>
          <a:xfrm>
            <a:off x="654425" y="5647487"/>
            <a:ext cx="4973915" cy="309201"/>
          </a:xfrm>
        </p:spPr>
        <p:txBody>
          <a:bodyPr vert="horz" lIns="91440" tIns="45720" rIns="91440" bIns="45720" rtlCol="0" anchor="ctr">
            <a:normAutofit/>
          </a:bodyPr>
          <a:lstStyle/>
          <a:p>
            <a:pPr algn="l" defTabSz="457200">
              <a:lnSpc>
                <a:spcPct val="90000"/>
              </a:lnSpc>
              <a:spcAft>
                <a:spcPts val="600"/>
              </a:spcAft>
            </a:pPr>
            <a:r>
              <a:rPr lang="en-US" sz="1000" b="0" i="0" kern="1200" dirty="0">
                <a:solidFill>
                  <a:schemeClr val="tx1">
                    <a:tint val="75000"/>
                  </a:schemeClr>
                </a:solidFill>
                <a:effectLst/>
                <a:latin typeface="+mn-lt"/>
                <a:ea typeface="+mn-ea"/>
                <a:cs typeface="+mn-cs"/>
              </a:rPr>
              <a:t>Ledger Academy</a:t>
            </a:r>
          </a:p>
        </p:txBody>
      </p:sp>
      <p:pic>
        <p:nvPicPr>
          <p:cNvPr id="991" name="Picture 110">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3" name="Straight Connector 112">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CF35C3-8B44-4F4B-BD25-4C01823DB2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9" name="Rectangle 18">
            <a:extLst>
              <a:ext uri="{FF2B5EF4-FFF2-40B4-BE49-F238E27FC236}">
                <a16:creationId xmlns:a16="http://schemas.microsoft.com/office/drawing/2014/main" id="{2FA7AD0A-1871-4DF8-9235-F49D0513B9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6B04CFB-FAE5-47DD-9B3E-4E9BA7A89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6567DE48-8F84-45F7-B0AA-BE854B3C60DA}"/>
              </a:ext>
            </a:extLst>
          </p:cNvPr>
          <p:cNvSpPr>
            <a:spLocks noGrp="1"/>
          </p:cNvSpPr>
          <p:nvPr>
            <p:ph type="title"/>
          </p:nvPr>
        </p:nvSpPr>
        <p:spPr>
          <a:xfrm>
            <a:off x="659301" y="1474969"/>
            <a:ext cx="2823919" cy="1868760"/>
          </a:xfrm>
        </p:spPr>
        <p:txBody>
          <a:bodyPr vert="horz" lIns="91440" tIns="45720" rIns="91440" bIns="0" rtlCol="0" anchor="b">
            <a:normAutofit/>
          </a:bodyPr>
          <a:lstStyle/>
          <a:p>
            <a:r>
              <a:rPr lang="en-US" sz="3100"/>
              <a:t>Hyperledger Meetup Group</a:t>
            </a:r>
          </a:p>
        </p:txBody>
      </p:sp>
      <p:sp>
        <p:nvSpPr>
          <p:cNvPr id="3" name="Content Placeholder 2">
            <a:extLst>
              <a:ext uri="{FF2B5EF4-FFF2-40B4-BE49-F238E27FC236}">
                <a16:creationId xmlns:a16="http://schemas.microsoft.com/office/drawing/2014/main" id="{F8EDB7DF-3F95-4F4A-8FE7-C7ABBF511C5F}"/>
              </a:ext>
            </a:extLst>
          </p:cNvPr>
          <p:cNvSpPr>
            <a:spLocks noGrp="1"/>
          </p:cNvSpPr>
          <p:nvPr>
            <p:ph sz="half" idx="1"/>
          </p:nvPr>
        </p:nvSpPr>
        <p:spPr>
          <a:xfrm>
            <a:off x="659302" y="3531204"/>
            <a:ext cx="2823919" cy="1610643"/>
          </a:xfrm>
        </p:spPr>
        <p:txBody>
          <a:bodyPr vert="horz" lIns="91440" tIns="91440" rIns="91440" bIns="91440" rtlCol="0">
            <a:normAutofit fontScale="55000" lnSpcReduction="20000"/>
          </a:bodyPr>
          <a:lstStyle/>
          <a:p>
            <a:r>
              <a:rPr lang="en-US" sz="1600" cap="all" dirty="0"/>
              <a:t>New Graphic still being debated conversation has moved to product life cycle and when should project make the graphic.</a:t>
            </a:r>
          </a:p>
          <a:p>
            <a:r>
              <a:rPr lang="en-US" sz="1600" cap="all" dirty="0"/>
              <a:t>Fabric 1.4 Performance report</a:t>
            </a:r>
          </a:p>
          <a:p>
            <a:r>
              <a:rPr lang="en-US" sz="1600" cap="all" dirty="0"/>
              <a:t>Hyperledger Learning Materials documentation Working group needs members. (</a:t>
            </a:r>
            <a:r>
              <a:rPr lang="en-US" sz="1600" cap="all" dirty="0" err="1"/>
              <a:t>Edx</a:t>
            </a:r>
            <a:r>
              <a:rPr lang="en-US" sz="1600" cap="all" dirty="0"/>
              <a:t> Editor)</a:t>
            </a:r>
          </a:p>
        </p:txBody>
      </p:sp>
      <p:cxnSp>
        <p:nvCxnSpPr>
          <p:cNvPr id="23" name="Straight Connector 22">
            <a:extLst>
              <a:ext uri="{FF2B5EF4-FFF2-40B4-BE49-F238E27FC236}">
                <a16:creationId xmlns:a16="http://schemas.microsoft.com/office/drawing/2014/main" id="{EE68D41B-9286-479F-9AB7-678C8E348D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01" y="3528543"/>
            <a:ext cx="2823919" cy="0"/>
          </a:xfrm>
          <a:prstGeom prst="line">
            <a:avLst/>
          </a:prstGeom>
          <a:ln w="31750"/>
        </p:spPr>
        <p:style>
          <a:lnRef idx="3">
            <a:schemeClr val="accent1"/>
          </a:lnRef>
          <a:fillRef idx="0">
            <a:schemeClr val="accent1"/>
          </a:fillRef>
          <a:effectRef idx="2">
            <a:schemeClr val="accent1"/>
          </a:effectRef>
          <a:fontRef idx="minor">
            <a:schemeClr val="tx1"/>
          </a:fontRef>
        </p:style>
      </p:cxnSp>
      <p:grpSp>
        <p:nvGrpSpPr>
          <p:cNvPr id="25" name="Group 24">
            <a:extLst>
              <a:ext uri="{FF2B5EF4-FFF2-40B4-BE49-F238E27FC236}">
                <a16:creationId xmlns:a16="http://schemas.microsoft.com/office/drawing/2014/main" id="{E8ACF89C-CFC3-4D68-B3C4-2BEFB7BBE5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6" name="Rectangle 25">
              <a:extLst>
                <a:ext uri="{FF2B5EF4-FFF2-40B4-BE49-F238E27FC236}">
                  <a16:creationId xmlns:a16="http://schemas.microsoft.com/office/drawing/2014/main" id="{3B770B7D-3C5C-4682-8DF0-20783592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6893E11-7EC1-4EB6-A2A8-0B693F8FE5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622F7FD7-8884-4FD5-95AB-0B5C6033A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487" y="977965"/>
            <a:ext cx="6615582" cy="4135339"/>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06502FF2-759A-4E83-A4CF-1763F17F881C}"/>
              </a:ext>
            </a:extLst>
          </p:cNvPr>
          <p:cNvPicPr>
            <a:picLocks noGrp="1" noChangeAspect="1"/>
          </p:cNvPicPr>
          <p:nvPr>
            <p:ph sz="half" idx="2"/>
          </p:nvPr>
        </p:nvPicPr>
        <p:blipFill>
          <a:blip r:embed="rId3"/>
          <a:stretch>
            <a:fillRect/>
          </a:stretch>
        </p:blipFill>
        <p:spPr>
          <a:xfrm>
            <a:off x="4618374" y="1462994"/>
            <a:ext cx="6282919" cy="3172874"/>
          </a:xfrm>
          <a:prstGeom prst="rect">
            <a:avLst/>
          </a:prstGeom>
        </p:spPr>
      </p:pic>
      <p:pic>
        <p:nvPicPr>
          <p:cNvPr id="31" name="Picture 30">
            <a:extLst>
              <a:ext uri="{FF2B5EF4-FFF2-40B4-BE49-F238E27FC236}">
                <a16:creationId xmlns:a16="http://schemas.microsoft.com/office/drawing/2014/main" id="{16EFE474-4FE0-4E8F-8F09-5ED2C9E76A8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3" name="Straight Connector 32">
            <a:extLst>
              <a:ext uri="{FF2B5EF4-FFF2-40B4-BE49-F238E27FC236}">
                <a16:creationId xmlns:a16="http://schemas.microsoft.com/office/drawing/2014/main" id="{CF8B8C81-54DC-4AF5-B682-3A2C70A6B5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339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D48AB-AFED-4A1D-B7DF-9856550658C1}"/>
              </a:ext>
            </a:extLst>
          </p:cNvPr>
          <p:cNvSpPr>
            <a:spLocks noGrp="1"/>
          </p:cNvSpPr>
          <p:nvPr>
            <p:ph type="title"/>
          </p:nvPr>
        </p:nvSpPr>
        <p:spPr/>
        <p:txBody>
          <a:bodyPr/>
          <a:lstStyle/>
          <a:p>
            <a:r>
              <a:rPr lang="en-US" dirty="0"/>
              <a:t>Ledger Academy</a:t>
            </a:r>
          </a:p>
        </p:txBody>
      </p:sp>
      <p:pic>
        <p:nvPicPr>
          <p:cNvPr id="9" name="Content Placeholder 5">
            <a:extLst>
              <a:ext uri="{FF2B5EF4-FFF2-40B4-BE49-F238E27FC236}">
                <a16:creationId xmlns:a16="http://schemas.microsoft.com/office/drawing/2014/main" id="{A6667688-A4AD-4E47-9D9D-C51D577F79DC}"/>
              </a:ext>
            </a:extLst>
          </p:cNvPr>
          <p:cNvPicPr>
            <a:picLocks noGrp="1" noChangeAspect="1"/>
          </p:cNvPicPr>
          <p:nvPr>
            <p:ph sz="half" idx="1"/>
          </p:nvPr>
        </p:nvPicPr>
        <p:blipFill>
          <a:blip r:embed="rId2"/>
          <a:stretch>
            <a:fillRect/>
          </a:stretch>
        </p:blipFill>
        <p:spPr>
          <a:xfrm>
            <a:off x="1585091" y="2077044"/>
            <a:ext cx="5703488" cy="1583745"/>
          </a:xfrm>
          <a:prstGeom prst="rect">
            <a:avLst/>
          </a:prstGeom>
        </p:spPr>
      </p:pic>
      <p:pic>
        <p:nvPicPr>
          <p:cNvPr id="10" name="Content Placeholder 9">
            <a:extLst>
              <a:ext uri="{FF2B5EF4-FFF2-40B4-BE49-F238E27FC236}">
                <a16:creationId xmlns:a16="http://schemas.microsoft.com/office/drawing/2014/main" id="{3139DCAF-B4D3-400B-AA71-C51BF0BB76EC}"/>
              </a:ext>
            </a:extLst>
          </p:cNvPr>
          <p:cNvPicPr>
            <a:picLocks noGrp="1" noChangeAspect="1"/>
          </p:cNvPicPr>
          <p:nvPr>
            <p:ph sz="half" idx="2"/>
          </p:nvPr>
        </p:nvPicPr>
        <p:blipFill>
          <a:blip r:embed="rId3"/>
          <a:stretch>
            <a:fillRect/>
          </a:stretch>
        </p:blipFill>
        <p:spPr>
          <a:xfrm>
            <a:off x="8063803" y="2139169"/>
            <a:ext cx="2740690" cy="1371023"/>
          </a:xfrm>
          <a:prstGeom prst="rect">
            <a:avLst/>
          </a:prstGeom>
        </p:spPr>
      </p:pic>
      <p:pic>
        <p:nvPicPr>
          <p:cNvPr id="11" name="Picture 10">
            <a:extLst>
              <a:ext uri="{FF2B5EF4-FFF2-40B4-BE49-F238E27FC236}">
                <a16:creationId xmlns:a16="http://schemas.microsoft.com/office/drawing/2014/main" id="{45E716C9-7813-4ABA-9537-F34978538876}"/>
              </a:ext>
            </a:extLst>
          </p:cNvPr>
          <p:cNvPicPr>
            <a:picLocks noChangeAspect="1"/>
          </p:cNvPicPr>
          <p:nvPr/>
        </p:nvPicPr>
        <p:blipFill>
          <a:blip r:embed="rId4"/>
          <a:stretch>
            <a:fillRect/>
          </a:stretch>
        </p:blipFill>
        <p:spPr>
          <a:xfrm>
            <a:off x="8207295" y="3785167"/>
            <a:ext cx="2303280" cy="1483443"/>
          </a:xfrm>
          <a:prstGeom prst="rect">
            <a:avLst/>
          </a:prstGeom>
        </p:spPr>
      </p:pic>
      <p:sp>
        <p:nvSpPr>
          <p:cNvPr id="12" name="TextBox 11">
            <a:extLst>
              <a:ext uri="{FF2B5EF4-FFF2-40B4-BE49-F238E27FC236}">
                <a16:creationId xmlns:a16="http://schemas.microsoft.com/office/drawing/2014/main" id="{D080E633-B33B-4BC7-AF4A-C604C2609F0A}"/>
              </a:ext>
            </a:extLst>
          </p:cNvPr>
          <p:cNvSpPr txBox="1"/>
          <p:nvPr/>
        </p:nvSpPr>
        <p:spPr>
          <a:xfrm>
            <a:off x="1813727" y="3873640"/>
            <a:ext cx="2924071" cy="1508105"/>
          </a:xfrm>
          <a:prstGeom prst="rect">
            <a:avLst/>
          </a:prstGeom>
          <a:noFill/>
        </p:spPr>
        <p:txBody>
          <a:bodyPr wrap="square" rtlCol="0">
            <a:spAutoFit/>
          </a:bodyPr>
          <a:lstStyle/>
          <a:p>
            <a:r>
              <a:rPr lang="en-US" dirty="0"/>
              <a:t>Working Groups Forming Now (must be member)</a:t>
            </a:r>
          </a:p>
          <a:p>
            <a:pPr marL="285750" indent="-285750">
              <a:buFont typeface="Arial" panose="020B0604020202020204" pitchFamily="34" charset="0"/>
              <a:buChar char="•"/>
            </a:pPr>
            <a:r>
              <a:rPr lang="en-US" sz="1400" dirty="0"/>
              <a:t>Decentralized Social Finance</a:t>
            </a:r>
          </a:p>
          <a:p>
            <a:pPr marL="285750" indent="-285750">
              <a:buFont typeface="Arial" panose="020B0604020202020204" pitchFamily="34" charset="0"/>
              <a:buChar char="•"/>
            </a:pPr>
            <a:r>
              <a:rPr lang="en-US" sz="1400" dirty="0"/>
              <a:t>Land Rights</a:t>
            </a:r>
          </a:p>
          <a:p>
            <a:pPr marL="285750" indent="-285750">
              <a:buFont typeface="Arial" panose="020B0604020202020204" pitchFamily="34" charset="0"/>
              <a:buChar char="•"/>
            </a:pPr>
            <a:r>
              <a:rPr lang="en-US" sz="1400" dirty="0"/>
              <a:t>Climate Crisis</a:t>
            </a:r>
          </a:p>
          <a:p>
            <a:pPr marL="285750" indent="-285750">
              <a:buFont typeface="Arial" panose="020B0604020202020204" pitchFamily="34" charset="0"/>
              <a:buChar char="•"/>
            </a:pPr>
            <a:r>
              <a:rPr lang="en-US" sz="1400" dirty="0"/>
              <a:t>Universal Basic Income</a:t>
            </a:r>
          </a:p>
        </p:txBody>
      </p:sp>
    </p:spTree>
    <p:extLst>
      <p:ext uri="{BB962C8B-B14F-4D97-AF65-F5344CB8AC3E}">
        <p14:creationId xmlns:p14="http://schemas.microsoft.com/office/powerpoint/2010/main" val="1057398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Re-Cap Project Kick off Meeting</a:t>
            </a:r>
            <a:br>
              <a:rPr lang="en-US" sz="5400" b="1" dirty="0">
                <a:latin typeface="Arial Rounded MT Bold" panose="020F0704030504030204" pitchFamily="34" charset="0"/>
              </a:rPr>
            </a:br>
            <a:r>
              <a:rPr lang="en-US" sz="2800" b="1" i="1" u="sng" dirty="0">
                <a:latin typeface="Arial Rounded MT Bold" panose="020F0704030504030204" pitchFamily="34" charset="0"/>
              </a:rPr>
              <a:t>Blockchain for Social </a:t>
            </a:r>
            <a:r>
              <a:rPr lang="en-US" sz="2800" b="1" i="1" u="sng" dirty="0" err="1">
                <a:latin typeface="Arial Rounded MT Bold" panose="020F0704030504030204" pitchFamily="34" charset="0"/>
              </a:rPr>
              <a:t>Imapct</a:t>
            </a:r>
            <a:endParaRPr lang="en-US" sz="5400" b="1" i="1" u="sng"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14327"/>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Blockchain and social responsibility</a:t>
            </a:r>
          </a:p>
        </p:txBody>
      </p:sp>
      <p:pic>
        <p:nvPicPr>
          <p:cNvPr id="5" name="Content Placeholder 4" descr="Earth globe: Africa and Europe">
            <a:extLst>
              <a:ext uri="{FF2B5EF4-FFF2-40B4-BE49-F238E27FC236}">
                <a16:creationId xmlns:a16="http://schemas.microsoft.com/office/drawing/2014/main" id="{58F45DAF-45B7-49B1-B487-881F88B41C8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50462" y="2277991"/>
            <a:ext cx="2926098" cy="2926098"/>
          </a:xfrm>
          <a:prstGeom prst="rect">
            <a:avLst/>
          </a:prstGeom>
        </p:spPr>
      </p:pic>
      <p:sp>
        <p:nvSpPr>
          <p:cNvPr id="6" name="TextBox 5">
            <a:extLst>
              <a:ext uri="{FF2B5EF4-FFF2-40B4-BE49-F238E27FC236}">
                <a16:creationId xmlns:a16="http://schemas.microsoft.com/office/drawing/2014/main" id="{EF1B73FC-06C7-4B35-AAF4-B34DBA3CF538}"/>
              </a:ext>
            </a:extLst>
          </p:cNvPr>
          <p:cNvSpPr txBox="1"/>
          <p:nvPr/>
        </p:nvSpPr>
        <p:spPr>
          <a:xfrm>
            <a:off x="4859070" y="2015734"/>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6B97FCC-C3EF-4A01-B775-20CDFE03923E}"/>
              </a:ext>
            </a:extLst>
          </p:cNvPr>
          <p:cNvSpPr>
            <a:spLocks noGrp="1"/>
          </p:cNvSpPr>
          <p:nvPr>
            <p:ph type="body" idx="1"/>
          </p:nvPr>
        </p:nvSpPr>
        <p:spPr>
          <a:xfrm>
            <a:off x="1565258" y="1912441"/>
            <a:ext cx="9213579" cy="3126807"/>
          </a:xfrm>
        </p:spPr>
        <p:txBody>
          <a:bodyPr>
            <a:noAutofit/>
          </a:bodyPr>
          <a:lstStyle/>
          <a:p>
            <a:pPr marL="342900" indent="-342900">
              <a:buFont typeface="Arial" panose="020B0604020202020204" pitchFamily="34" charset="0"/>
              <a:buChar char="•"/>
            </a:pPr>
            <a:r>
              <a:rPr lang="en-US" sz="2000" dirty="0"/>
              <a:t>following a project from idea to production. </a:t>
            </a:r>
          </a:p>
          <a:p>
            <a:pPr marL="342900" indent="-342900">
              <a:buFont typeface="Arial" panose="020B0604020202020204" pitchFamily="34" charset="0"/>
              <a:buChar char="•"/>
            </a:pPr>
            <a:r>
              <a:rPr lang="en-US" sz="2000" dirty="0"/>
              <a:t>create a working blockchain project </a:t>
            </a:r>
          </a:p>
          <a:p>
            <a:pPr marL="342900" indent="-342900">
              <a:buFont typeface="Arial" panose="020B0604020202020204" pitchFamily="34" charset="0"/>
              <a:buChar char="•"/>
            </a:pPr>
            <a:r>
              <a:rPr lang="en-US" sz="2000" dirty="0"/>
              <a:t>have a positive impact in our area this summer.</a:t>
            </a:r>
          </a:p>
          <a:p>
            <a:pPr marL="342900" indent="-342900">
              <a:buFont typeface="Arial" panose="020B0604020202020204" pitchFamily="34" charset="0"/>
              <a:buChar char="•"/>
            </a:pPr>
            <a:r>
              <a:rPr lang="en-US" sz="2000" dirty="0"/>
              <a:t>Work with a team using the latest collaboration tools</a:t>
            </a:r>
          </a:p>
          <a:p>
            <a:pPr marL="342900" indent="-342900">
              <a:buFont typeface="Arial" panose="020B0604020202020204" pitchFamily="34" charset="0"/>
              <a:buChar char="•"/>
            </a:pPr>
            <a:r>
              <a:rPr lang="en-US" dirty="0"/>
              <a:t>solve a  problem.</a:t>
            </a:r>
          </a:p>
          <a:p>
            <a:endParaRPr lang="en-US" sz="2000" dirty="0"/>
          </a:p>
        </p:txBody>
      </p:sp>
      <p:sp>
        <p:nvSpPr>
          <p:cNvPr id="7" name="TextBox 6">
            <a:extLst>
              <a:ext uri="{FF2B5EF4-FFF2-40B4-BE49-F238E27FC236}">
                <a16:creationId xmlns:a16="http://schemas.microsoft.com/office/drawing/2014/main" id="{A1B91814-8C2E-403F-8362-348C978A2407}"/>
              </a:ext>
            </a:extLst>
          </p:cNvPr>
          <p:cNvSpPr txBox="1"/>
          <p:nvPr/>
        </p:nvSpPr>
        <p:spPr>
          <a:xfrm>
            <a:off x="1413164" y="166255"/>
            <a:ext cx="6234546" cy="769441"/>
          </a:xfrm>
          <a:prstGeom prst="rect">
            <a:avLst/>
          </a:prstGeom>
          <a:noFill/>
        </p:spPr>
        <p:txBody>
          <a:bodyPr wrap="square" rtlCol="0">
            <a:spAutoFit/>
          </a:bodyPr>
          <a:lstStyle/>
          <a:p>
            <a:r>
              <a:rPr lang="en-US" sz="4400" b="1" dirty="0"/>
              <a:t>Summer Project Goals</a:t>
            </a:r>
          </a:p>
        </p:txBody>
      </p:sp>
    </p:spTree>
    <p:extLst>
      <p:ext uri="{BB962C8B-B14F-4D97-AF65-F5344CB8AC3E}">
        <p14:creationId xmlns:p14="http://schemas.microsoft.com/office/powerpoint/2010/main" val="71502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25ACA-8312-428F-8BE0-2A3D95391CDD}"/>
              </a:ext>
            </a:extLst>
          </p:cNvPr>
          <p:cNvSpPr>
            <a:spLocks noGrp="1"/>
          </p:cNvSpPr>
          <p:nvPr>
            <p:ph type="title"/>
          </p:nvPr>
        </p:nvSpPr>
        <p:spPr/>
        <p:txBody>
          <a:bodyPr/>
          <a:lstStyle/>
          <a:p>
            <a:r>
              <a:rPr lang="en-US" dirty="0"/>
              <a:t>SOCIAL IMPACT CONTRIBUTION</a:t>
            </a:r>
            <a:br>
              <a:rPr lang="en-US" dirty="0"/>
            </a:br>
            <a:endParaRPr lang="en-US" dirty="0"/>
          </a:p>
        </p:txBody>
      </p:sp>
      <p:sp>
        <p:nvSpPr>
          <p:cNvPr id="3" name="Content Placeholder 2">
            <a:extLst>
              <a:ext uri="{FF2B5EF4-FFF2-40B4-BE49-F238E27FC236}">
                <a16:creationId xmlns:a16="http://schemas.microsoft.com/office/drawing/2014/main" id="{9870EFBA-E937-4A05-B56F-1798D84552CD}"/>
              </a:ext>
            </a:extLst>
          </p:cNvPr>
          <p:cNvSpPr>
            <a:spLocks noGrp="1"/>
          </p:cNvSpPr>
          <p:nvPr>
            <p:ph sz="half" idx="1"/>
          </p:nvPr>
        </p:nvSpPr>
        <p:spPr/>
        <p:txBody>
          <a:bodyPr>
            <a:normAutofit/>
          </a:bodyPr>
          <a:lstStyle/>
          <a:p>
            <a:r>
              <a:rPr lang="en-US" b="1" dirty="0"/>
              <a:t>Checkpoints</a:t>
            </a:r>
            <a:endParaRPr lang="en-US" dirty="0"/>
          </a:p>
          <a:p>
            <a:r>
              <a:rPr lang="en-US" dirty="0"/>
              <a:t>Checkpoints are meant to guide you to </a:t>
            </a:r>
            <a:r>
              <a:rPr lang="en-US" b="1" dirty="0"/>
              <a:t>think through your own solution prototype</a:t>
            </a:r>
            <a:r>
              <a:rPr lang="en-US" dirty="0"/>
              <a:t>, </a:t>
            </a:r>
            <a:r>
              <a:rPr lang="en-US" b="1" dirty="0"/>
              <a:t>stay on track</a:t>
            </a:r>
            <a:r>
              <a:rPr lang="en-US" dirty="0"/>
              <a:t>, and ultimately </a:t>
            </a:r>
            <a:r>
              <a:rPr lang="en-US" b="1" dirty="0"/>
              <a:t>formulate your own Blockchain  / White Paper / Projects</a:t>
            </a:r>
            <a:r>
              <a:rPr lang="en-US" dirty="0"/>
              <a:t>. </a:t>
            </a:r>
          </a:p>
          <a:p>
            <a:endParaRPr lang="en-US" dirty="0"/>
          </a:p>
        </p:txBody>
      </p:sp>
      <p:sp>
        <p:nvSpPr>
          <p:cNvPr id="4" name="Content Placeholder 3">
            <a:extLst>
              <a:ext uri="{FF2B5EF4-FFF2-40B4-BE49-F238E27FC236}">
                <a16:creationId xmlns:a16="http://schemas.microsoft.com/office/drawing/2014/main" id="{E5402870-3CF8-41D5-82A5-8E6BE644DA17}"/>
              </a:ext>
            </a:extLst>
          </p:cNvPr>
          <p:cNvSpPr>
            <a:spLocks noGrp="1"/>
          </p:cNvSpPr>
          <p:nvPr>
            <p:ph sz="half" idx="2"/>
          </p:nvPr>
        </p:nvSpPr>
        <p:spPr/>
        <p:txBody>
          <a:bodyPr>
            <a:normAutofit/>
          </a:bodyPr>
          <a:lstStyle/>
          <a:p>
            <a:r>
              <a:rPr lang="en-US" b="1" dirty="0"/>
              <a:t>Scorecard / Recap</a:t>
            </a:r>
          </a:p>
          <a:p>
            <a:r>
              <a:rPr lang="en-US" dirty="0"/>
              <a:t>Each checkpoint is designed to address a particular set of questions corresponding to a section of a tally sheet.</a:t>
            </a:r>
          </a:p>
        </p:txBody>
      </p:sp>
    </p:spTree>
    <p:extLst>
      <p:ext uri="{BB962C8B-B14F-4D97-AF65-F5344CB8AC3E}">
        <p14:creationId xmlns:p14="http://schemas.microsoft.com/office/powerpoint/2010/main" val="1018421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Summer Blockchain Project</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000" b="1" dirty="0">
                <a:solidFill>
                  <a:schemeClr val="tx1">
                    <a:lumMod val="50000"/>
                  </a:schemeClr>
                </a:solidFill>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7379"/>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3617529"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172B4D"/>
                </a:solidFill>
                <a:effectLst/>
                <a:uLnTx/>
                <a:uFillTx/>
                <a:latin typeface="Calibri" panose="020F0502020204030204"/>
                <a:ea typeface="+mn-ea"/>
                <a:cs typeface="+mn-cs"/>
              </a:rPr>
              <a:t>Weekly Checkpoints</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angle 5"/>
          <p:cNvSpPr/>
          <p:nvPr/>
        </p:nvSpPr>
        <p:spPr>
          <a:xfrm>
            <a:off x="644666" y="1083762"/>
            <a:ext cx="8188845" cy="443198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rgbClr val="172B4D"/>
                </a:solidFill>
                <a:effectLst/>
                <a:uLnTx/>
                <a:uFillTx/>
                <a:latin typeface="Calibri" panose="020F0502020204030204"/>
                <a:ea typeface="+mn-ea"/>
                <a:cs typeface="+mn-cs"/>
              </a:rPr>
              <a:t>Week 1: Impact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Week 2: Business Model Validation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Week 3: Technical Architecture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Week 4: Impact Measurement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Week 5: Code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black"/>
                </a:solidFill>
                <a:effectLst/>
                <a:uLnTx/>
                <a:uFillTx/>
                <a:latin typeface="Calibri" panose="020F0502020204030204"/>
                <a:ea typeface="+mn-ea"/>
                <a:cs typeface="+mn-cs"/>
              </a:rPr>
              <a:t>Week 6: Final Submissions Due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F072D-44BE-48CC-8E89-A327B55036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9071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8397171" cy="76944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172B4D"/>
                </a:solidFill>
                <a:effectLst/>
                <a:uLnTx/>
                <a:uFillTx/>
                <a:latin typeface="Calibri" panose="020F0502020204030204"/>
                <a:ea typeface="+mn-ea"/>
                <a:cs typeface="+mn-cs"/>
              </a:rPr>
              <a:t>Week 1: Impact Opportunity </a:t>
            </a:r>
            <a:r>
              <a:rPr kumimoji="0" lang="en-US" sz="2400" b="1" i="1" u="none" strike="noStrike" kern="1200" cap="none" spc="0" normalizeH="0" baseline="0" noProof="0" dirty="0">
                <a:ln>
                  <a:noFill/>
                </a:ln>
                <a:solidFill>
                  <a:srgbClr val="172B4D"/>
                </a:solidFill>
                <a:effectLst/>
                <a:uLnTx/>
                <a:uFillTx/>
                <a:latin typeface="Calibri" panose="020F0502020204030204"/>
                <a:ea typeface="+mn-ea"/>
                <a:cs typeface="+mn-cs"/>
              </a:rPr>
              <a:t>(questions)</a:t>
            </a:r>
            <a:endParaRPr kumimoji="0" lang="en-US" sz="24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ctangle 1"/>
          <p:cNvSpPr/>
          <p:nvPr/>
        </p:nvSpPr>
        <p:spPr>
          <a:xfrm>
            <a:off x="644666" y="1443842"/>
            <a:ext cx="11064511" cy="4154984"/>
          </a:xfrm>
          <a:prstGeom prst="rect">
            <a:avLst/>
          </a:prstGeom>
        </p:spPr>
        <p:txBody>
          <a:bodyPr wrap="square">
            <a:spAutoFit/>
          </a:bodyPr>
          <a:lstStyle/>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Define Project and team members.</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Select your challenge requirements.</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Define the scope of problem you are addressing.</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Why is blockchain needed to solve this problem?</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What is the size of the market? What demographics will you serve? Which industries will you impact? Any concurrent trends?</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What are some current solutions to the problem you identified? Do they work effectively?</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Who are the stakeholders involved? How are they thinking/feeling/acting currently?</a:t>
            </a:r>
          </a:p>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What are the geopolitical, cultural-social-economic factors that must be taken into consideration? What are some nuances and complexities that must be addressed?</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F072D-44BE-48CC-8E89-A327B5503611}"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6376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67951" y="606903"/>
            <a:ext cx="9144000" cy="3107343"/>
          </a:xfrm>
        </p:spPr>
        <p:txBody>
          <a:bodyPr>
            <a:noAutofit/>
          </a:bodyPr>
          <a:lstStyle/>
          <a:p>
            <a:r>
              <a:rPr lang="en-US" sz="7200" b="1" i="1" dirty="0"/>
              <a:t>Princeton Blockchain </a:t>
            </a:r>
            <a:r>
              <a:rPr lang="en-US" sz="7200" b="1" i="1"/>
              <a:t>Summer 2019 </a:t>
            </a:r>
            <a:br>
              <a:rPr lang="en-US" sz="7200" b="1" i="1"/>
            </a:br>
            <a:r>
              <a:rPr lang="en-US" sz="7200" b="1" i="1"/>
              <a:t>Social </a:t>
            </a:r>
            <a:r>
              <a:rPr lang="en-US" sz="7200" b="1" i="1" dirty="0"/>
              <a:t>Impact Project</a:t>
            </a:r>
          </a:p>
        </p:txBody>
      </p:sp>
      <p:sp>
        <p:nvSpPr>
          <p:cNvPr id="3" name="Subtitle 2"/>
          <p:cNvSpPr>
            <a:spLocks noGrp="1"/>
          </p:cNvSpPr>
          <p:nvPr>
            <p:ph type="subTitle" idx="1"/>
          </p:nvPr>
        </p:nvSpPr>
        <p:spPr>
          <a:xfrm>
            <a:off x="1167951" y="4111836"/>
            <a:ext cx="9144000" cy="1018515"/>
          </a:xfrm>
        </p:spPr>
        <p:txBody>
          <a:bodyPr>
            <a:noAutofit/>
          </a:bodyPr>
          <a:lstStyle/>
          <a:p>
            <a:pPr algn="l"/>
            <a:r>
              <a:rPr lang="en-US" sz="3200" dirty="0"/>
              <a:t>Goal: 	Create a simple app utilizing Blockchain to 		seamlessly connect donors to recipients</a:t>
            </a:r>
          </a:p>
        </p:txBody>
      </p:sp>
      <p:sp>
        <p:nvSpPr>
          <p:cNvPr id="4" name="TextBox 3"/>
          <p:cNvSpPr txBox="1"/>
          <p:nvPr/>
        </p:nvSpPr>
        <p:spPr>
          <a:xfrm>
            <a:off x="1553673" y="5292191"/>
            <a:ext cx="8569465" cy="369332"/>
          </a:xfrm>
          <a:prstGeom prst="rect">
            <a:avLst/>
          </a:prstGeom>
          <a:noFill/>
        </p:spPr>
        <p:txBody>
          <a:bodyPr wrap="square" rtlCol="0">
            <a:spAutoFit/>
          </a:bodyPr>
          <a:lstStyle/>
          <a:p>
            <a:r>
              <a:rPr lang="en-US" b="1" dirty="0">
                <a:solidFill>
                  <a:srgbClr val="00B050"/>
                </a:solidFill>
              </a:rPr>
              <a:t>BD2RA = Blockchain Donor to Recipient App </a:t>
            </a:r>
          </a:p>
        </p:txBody>
      </p:sp>
      <p:sp>
        <p:nvSpPr>
          <p:cNvPr id="6" name="Slide Number Placeholder 5"/>
          <p:cNvSpPr>
            <a:spLocks noGrp="1"/>
          </p:cNvSpPr>
          <p:nvPr>
            <p:ph type="sldNum" sz="quarter" idx="12"/>
          </p:nvPr>
        </p:nvSpPr>
        <p:spPr/>
        <p:txBody>
          <a:bodyPr/>
          <a:lstStyle/>
          <a:p>
            <a:fld id="{362F072D-44BE-48CC-8E89-A327B5503611}" type="slidenum">
              <a:rPr lang="en-US" smtClean="0"/>
              <a:t>19</a:t>
            </a:fld>
            <a:endParaRPr lang="en-US"/>
          </a:p>
        </p:txBody>
      </p:sp>
    </p:spTree>
    <p:extLst>
      <p:ext uri="{BB962C8B-B14F-4D97-AF65-F5344CB8AC3E}">
        <p14:creationId xmlns:p14="http://schemas.microsoft.com/office/powerpoint/2010/main" val="1759551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93"/>
        <p:cNvGrpSpPr/>
        <p:nvPr/>
      </p:nvGrpSpPr>
      <p:grpSpPr>
        <a:xfrm>
          <a:off x="0" y="0"/>
          <a:ext cx="0" cy="0"/>
          <a:chOff x="0" y="0"/>
          <a:chExt cx="0" cy="0"/>
        </a:xfrm>
      </p:grpSpPr>
      <p:sp useBgFill="1">
        <p:nvSpPr>
          <p:cNvPr id="296" name="Rectangle 106">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108">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94" name="Google Shape;294;p69"/>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Proxima Nova"/>
                <a:ea typeface="Proxima Nova"/>
                <a:cs typeface="Proxima Nova"/>
                <a:sym typeface="Proxima Nova"/>
              </a:rPr>
              <a:t>Blockchain Summer project</a:t>
            </a:r>
          </a:p>
        </p:txBody>
      </p:sp>
      <p:cxnSp>
        <p:nvCxnSpPr>
          <p:cNvPr id="298" name="Straight Connector 110">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9" name="Picture 112">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0" name="Straight Connector 114">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4011"/>
          </a:xfrm>
        </p:spPr>
        <p:txBody>
          <a:bodyPr>
            <a:noAutofit/>
          </a:bodyPr>
          <a:lstStyle/>
          <a:p>
            <a:r>
              <a:rPr lang="en-US" sz="4000" b="1" i="1" dirty="0">
                <a:solidFill>
                  <a:schemeClr val="accent1"/>
                </a:solidFill>
              </a:rPr>
              <a:t>Revision Log</a:t>
            </a:r>
          </a:p>
        </p:txBody>
      </p:sp>
      <p:graphicFrame>
        <p:nvGraphicFramePr>
          <p:cNvPr id="4" name="Content Placeholder 3"/>
          <p:cNvGraphicFramePr>
            <a:graphicFrameLocks noGrp="1"/>
          </p:cNvGraphicFramePr>
          <p:nvPr>
            <p:ph idx="1"/>
          </p:nvPr>
        </p:nvGraphicFramePr>
        <p:xfrm>
          <a:off x="838200" y="1064974"/>
          <a:ext cx="10515600" cy="3708400"/>
        </p:xfrm>
        <a:graphic>
          <a:graphicData uri="http://schemas.openxmlformats.org/drawingml/2006/table">
            <a:tbl>
              <a:tblPr firstRow="1" bandRow="1">
                <a:tableStyleId>{5C22544A-7EE6-4342-B048-85BDC9FD1C3A}</a:tableStyleId>
              </a:tblPr>
              <a:tblGrid>
                <a:gridCol w="1063428">
                  <a:extLst>
                    <a:ext uri="{9D8B030D-6E8A-4147-A177-3AD203B41FA5}">
                      <a16:colId xmlns:a16="http://schemas.microsoft.com/office/drawing/2014/main" val="20000"/>
                    </a:ext>
                  </a:extLst>
                </a:gridCol>
                <a:gridCol w="2799845">
                  <a:extLst>
                    <a:ext uri="{9D8B030D-6E8A-4147-A177-3AD203B41FA5}">
                      <a16:colId xmlns:a16="http://schemas.microsoft.com/office/drawing/2014/main" val="20001"/>
                    </a:ext>
                  </a:extLst>
                </a:gridCol>
                <a:gridCol w="6652327">
                  <a:extLst>
                    <a:ext uri="{9D8B030D-6E8A-4147-A177-3AD203B41FA5}">
                      <a16:colId xmlns:a16="http://schemas.microsoft.com/office/drawing/2014/main" val="20002"/>
                    </a:ext>
                  </a:extLst>
                </a:gridCol>
              </a:tblGrid>
              <a:tr h="370840">
                <a:tc>
                  <a:txBody>
                    <a:bodyPr/>
                    <a:lstStyle/>
                    <a:p>
                      <a:r>
                        <a:rPr lang="en-US" dirty="0"/>
                        <a:t>Date</a:t>
                      </a:r>
                    </a:p>
                  </a:txBody>
                  <a:tcPr/>
                </a:tc>
                <a:tc>
                  <a:txBody>
                    <a:bodyPr/>
                    <a:lstStyle/>
                    <a:p>
                      <a:r>
                        <a:rPr lang="en-US" dirty="0"/>
                        <a:t>Edits / Additions Made By</a:t>
                      </a:r>
                    </a:p>
                  </a:txBody>
                  <a:tcPr/>
                </a:tc>
                <a:tc>
                  <a:txBody>
                    <a:bodyPr/>
                    <a:lstStyle/>
                    <a:p>
                      <a:r>
                        <a:rPr lang="en-US" dirty="0"/>
                        <a:t>Edits / Additions</a:t>
                      </a:r>
                    </a:p>
                  </a:txBody>
                  <a:tcPr/>
                </a:tc>
                <a:extLst>
                  <a:ext uri="{0D108BD9-81ED-4DB2-BD59-A6C34878D82A}">
                    <a16:rowId xmlns:a16="http://schemas.microsoft.com/office/drawing/2014/main" val="10000"/>
                  </a:ext>
                </a:extLst>
              </a:tr>
              <a:tr h="370840">
                <a:tc>
                  <a:txBody>
                    <a:bodyPr/>
                    <a:lstStyle/>
                    <a:p>
                      <a:r>
                        <a:rPr lang="en-US" dirty="0"/>
                        <a:t>6/14/19</a:t>
                      </a:r>
                    </a:p>
                  </a:txBody>
                  <a:tcPr/>
                </a:tc>
                <a:tc>
                  <a:txBody>
                    <a:bodyPr/>
                    <a:lstStyle/>
                    <a:p>
                      <a:r>
                        <a:rPr lang="en-US" dirty="0"/>
                        <a:t>Scott Schneider</a:t>
                      </a:r>
                    </a:p>
                  </a:txBody>
                  <a:tcPr/>
                </a:tc>
                <a:tc>
                  <a:txBody>
                    <a:bodyPr/>
                    <a:lstStyle/>
                    <a:p>
                      <a:r>
                        <a:rPr lang="en-US" dirty="0"/>
                        <a:t>Original Working Project Draft Presentation</a:t>
                      </a:r>
                    </a:p>
                  </a:txBody>
                  <a:tcPr/>
                </a:tc>
                <a:extLst>
                  <a:ext uri="{0D108BD9-81ED-4DB2-BD59-A6C34878D82A}">
                    <a16:rowId xmlns:a16="http://schemas.microsoft.com/office/drawing/2014/main" val="10001"/>
                  </a:ext>
                </a:extLst>
              </a:tr>
              <a:tr h="370840">
                <a:tc>
                  <a:txBody>
                    <a:bodyPr/>
                    <a:lstStyle/>
                    <a:p>
                      <a:r>
                        <a:rPr lang="en-US" dirty="0"/>
                        <a:t>6/14/19</a:t>
                      </a:r>
                    </a:p>
                  </a:txBody>
                  <a:tcPr/>
                </a:tc>
                <a:tc>
                  <a:txBody>
                    <a:bodyPr/>
                    <a:lstStyle/>
                    <a:p>
                      <a:r>
                        <a:rPr lang="en-US" dirty="0"/>
                        <a:t>Colin Pinto</a:t>
                      </a:r>
                    </a:p>
                  </a:txBody>
                  <a:tcPr/>
                </a:tc>
                <a:tc>
                  <a:txBody>
                    <a:bodyPr/>
                    <a:lstStyle/>
                    <a:p>
                      <a:r>
                        <a:rPr lang="en-US" dirty="0"/>
                        <a:t>Expanded High Level Project Vision</a:t>
                      </a:r>
                    </a:p>
                  </a:txBody>
                  <a:tcPr/>
                </a:tc>
                <a:extLst>
                  <a:ext uri="{0D108BD9-81ED-4DB2-BD59-A6C34878D82A}">
                    <a16:rowId xmlns:a16="http://schemas.microsoft.com/office/drawing/2014/main" val="10002"/>
                  </a:ext>
                </a:extLst>
              </a:tr>
              <a:tr h="370840">
                <a:tc>
                  <a:txBody>
                    <a:bodyPr/>
                    <a:lstStyle/>
                    <a:p>
                      <a:r>
                        <a:rPr lang="en-US" dirty="0"/>
                        <a:t>6/18/19</a:t>
                      </a:r>
                    </a:p>
                  </a:txBody>
                  <a:tcPr/>
                </a:tc>
                <a:tc>
                  <a:txBody>
                    <a:bodyPr/>
                    <a:lstStyle/>
                    <a:p>
                      <a:r>
                        <a:rPr lang="en-US" dirty="0"/>
                        <a:t>Bobbi Muscara</a:t>
                      </a:r>
                    </a:p>
                  </a:txBody>
                  <a:tcPr/>
                </a:tc>
                <a:tc>
                  <a:txBody>
                    <a:bodyPr/>
                    <a:lstStyle/>
                    <a:p>
                      <a:r>
                        <a:rPr lang="en-US" dirty="0"/>
                        <a:t>Complied Information collected from group </a:t>
                      </a:r>
                    </a:p>
                  </a:txBody>
                  <a:tcPr/>
                </a:tc>
                <a:extLst>
                  <a:ext uri="{0D108BD9-81ED-4DB2-BD59-A6C34878D82A}">
                    <a16:rowId xmlns:a16="http://schemas.microsoft.com/office/drawing/2014/main" val="10003"/>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5"/>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6"/>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7"/>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8"/>
                  </a:ext>
                </a:extLst>
              </a:tr>
              <a:tr h="370840">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9"/>
                  </a:ext>
                </a:extLst>
              </a:tr>
            </a:tbl>
          </a:graphicData>
        </a:graphic>
      </p:graphicFrame>
      <p:sp>
        <p:nvSpPr>
          <p:cNvPr id="6" name="Slide Number Placeholder 5"/>
          <p:cNvSpPr>
            <a:spLocks noGrp="1"/>
          </p:cNvSpPr>
          <p:nvPr>
            <p:ph type="sldNum" sz="quarter" idx="12"/>
          </p:nvPr>
        </p:nvSpPr>
        <p:spPr/>
        <p:txBody>
          <a:bodyPr/>
          <a:lstStyle/>
          <a:p>
            <a:fld id="{362F072D-44BE-48CC-8E89-A327B5503611}" type="slidenum">
              <a:rPr lang="en-US" smtClean="0"/>
              <a:t>20</a:t>
            </a:fld>
            <a:endParaRPr lang="en-US"/>
          </a:p>
        </p:txBody>
      </p:sp>
    </p:spTree>
    <p:extLst>
      <p:ext uri="{BB962C8B-B14F-4D97-AF65-F5344CB8AC3E}">
        <p14:creationId xmlns:p14="http://schemas.microsoft.com/office/powerpoint/2010/main" val="568641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3617529" cy="584775"/>
          </a:xfrm>
          <a:prstGeom prst="rect">
            <a:avLst/>
          </a:prstGeom>
        </p:spPr>
        <p:txBody>
          <a:bodyPr wrap="none">
            <a:spAutoFit/>
          </a:bodyPr>
          <a:lstStyle/>
          <a:p>
            <a:r>
              <a:rPr lang="en-US" sz="3200" b="1" dirty="0">
                <a:solidFill>
                  <a:srgbClr val="172B4D"/>
                </a:solidFill>
              </a:rPr>
              <a:t>Weekly Checkpoints</a:t>
            </a:r>
            <a:endParaRPr lang="en-US" sz="3200" dirty="0"/>
          </a:p>
        </p:txBody>
      </p:sp>
      <p:sp>
        <p:nvSpPr>
          <p:cNvPr id="6" name="Rectangle 5"/>
          <p:cNvSpPr/>
          <p:nvPr/>
        </p:nvSpPr>
        <p:spPr>
          <a:xfrm>
            <a:off x="644666" y="1083762"/>
            <a:ext cx="8188845" cy="4431983"/>
          </a:xfrm>
          <a:prstGeom prst="rect">
            <a:avLst/>
          </a:prstGeom>
        </p:spPr>
        <p:txBody>
          <a:bodyPr wrap="none">
            <a:spAutoFit/>
          </a:bodyPr>
          <a:lstStyle/>
          <a:p>
            <a:r>
              <a:rPr lang="en-US" sz="4400" dirty="0">
                <a:solidFill>
                  <a:srgbClr val="172B4D"/>
                </a:solidFill>
              </a:rPr>
              <a:t>Week 1: </a:t>
            </a:r>
            <a:r>
              <a:rPr lang="en-US" sz="4400" dirty="0">
                <a:solidFill>
                  <a:srgbClr val="C00000"/>
                </a:solidFill>
              </a:rPr>
              <a:t>Impact Opportunity</a:t>
            </a:r>
          </a:p>
          <a:p>
            <a:r>
              <a:rPr lang="en-US" sz="4400" dirty="0"/>
              <a:t>Week 2: Business Model Validation</a:t>
            </a:r>
          </a:p>
          <a:p>
            <a:r>
              <a:rPr lang="en-US" sz="4400" dirty="0"/>
              <a:t>Week 3: Technical Architecture</a:t>
            </a:r>
          </a:p>
          <a:p>
            <a:r>
              <a:rPr lang="en-US" sz="4400" dirty="0"/>
              <a:t>Week 4: Impact Measurement</a:t>
            </a:r>
          </a:p>
          <a:p>
            <a:r>
              <a:rPr lang="en-US" sz="4400" dirty="0"/>
              <a:t>Week 5: Code</a:t>
            </a:r>
          </a:p>
          <a:p>
            <a:r>
              <a:rPr lang="en-US" sz="4400" dirty="0"/>
              <a:t>Week 6: Final Submissions Due</a:t>
            </a:r>
          </a:p>
          <a:p>
            <a:endParaRPr lang="en-US" dirty="0"/>
          </a:p>
        </p:txBody>
      </p:sp>
      <p:sp>
        <p:nvSpPr>
          <p:cNvPr id="2" name="Slide Number Placeholder 1"/>
          <p:cNvSpPr>
            <a:spLocks noGrp="1"/>
          </p:cNvSpPr>
          <p:nvPr>
            <p:ph type="sldNum" sz="quarter" idx="12"/>
          </p:nvPr>
        </p:nvSpPr>
        <p:spPr/>
        <p:txBody>
          <a:bodyPr/>
          <a:lstStyle/>
          <a:p>
            <a:fld id="{362F072D-44BE-48CC-8E89-A327B5503611}" type="slidenum">
              <a:rPr lang="en-US" smtClean="0"/>
              <a:t>21</a:t>
            </a:fld>
            <a:endParaRPr lang="en-US"/>
          </a:p>
        </p:txBody>
      </p:sp>
    </p:spTree>
    <p:extLst>
      <p:ext uri="{BB962C8B-B14F-4D97-AF65-F5344CB8AC3E}">
        <p14:creationId xmlns:p14="http://schemas.microsoft.com/office/powerpoint/2010/main" val="210215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8397171" cy="769441"/>
          </a:xfrm>
          <a:prstGeom prst="rect">
            <a:avLst/>
          </a:prstGeom>
        </p:spPr>
        <p:txBody>
          <a:bodyPr wrap="none">
            <a:spAutoFit/>
          </a:bodyPr>
          <a:lstStyle/>
          <a:p>
            <a:r>
              <a:rPr lang="en-US" sz="4400" b="1" dirty="0">
                <a:solidFill>
                  <a:srgbClr val="172B4D"/>
                </a:solidFill>
              </a:rPr>
              <a:t>Week 1: </a:t>
            </a:r>
            <a:r>
              <a:rPr lang="en-US" sz="4400" b="1" dirty="0">
                <a:solidFill>
                  <a:srgbClr val="C00000"/>
                </a:solidFill>
              </a:rPr>
              <a:t>Impact Opportunity </a:t>
            </a:r>
            <a:r>
              <a:rPr lang="en-US" sz="2400" b="1" i="1" dirty="0">
                <a:solidFill>
                  <a:srgbClr val="172B4D"/>
                </a:solidFill>
              </a:rPr>
              <a:t>(questions)</a:t>
            </a:r>
            <a:endParaRPr lang="en-US" sz="2400" i="1" dirty="0"/>
          </a:p>
        </p:txBody>
      </p:sp>
      <p:sp>
        <p:nvSpPr>
          <p:cNvPr id="2" name="Rectangle 1"/>
          <p:cNvSpPr/>
          <p:nvPr/>
        </p:nvSpPr>
        <p:spPr>
          <a:xfrm>
            <a:off x="644666" y="1443842"/>
            <a:ext cx="11064511" cy="4154984"/>
          </a:xfrm>
          <a:prstGeom prst="rect">
            <a:avLst/>
          </a:prstGeom>
        </p:spPr>
        <p:txBody>
          <a:bodyPr wrap="square">
            <a:spAutoFit/>
          </a:bodyPr>
          <a:lstStyle/>
          <a:p>
            <a:pPr marL="285744" indent="-285744">
              <a:buFont typeface="Arial" panose="020B0604020202020204" pitchFamily="34" charset="0"/>
              <a:buChar char="•"/>
            </a:pPr>
            <a:r>
              <a:rPr lang="en-US" sz="2400" dirty="0"/>
              <a:t>Define Project and team members.</a:t>
            </a:r>
          </a:p>
          <a:p>
            <a:pPr marL="285744" indent="-285744">
              <a:buFont typeface="Arial" panose="020B0604020202020204" pitchFamily="34" charset="0"/>
              <a:buChar char="•"/>
            </a:pPr>
            <a:r>
              <a:rPr lang="en-US" sz="2400" dirty="0"/>
              <a:t>Select your challenge..</a:t>
            </a:r>
          </a:p>
          <a:p>
            <a:pPr marL="285744" indent="-285744">
              <a:buFont typeface="Arial" panose="020B0604020202020204" pitchFamily="34" charset="0"/>
              <a:buChar char="•"/>
            </a:pPr>
            <a:r>
              <a:rPr lang="en-US" sz="2400" dirty="0"/>
              <a:t>Define the scope of problem you are addressing.</a:t>
            </a:r>
          </a:p>
          <a:p>
            <a:pPr marL="285744" indent="-285744">
              <a:buFont typeface="Arial" panose="020B0604020202020204" pitchFamily="34" charset="0"/>
              <a:buChar char="•"/>
            </a:pPr>
            <a:r>
              <a:rPr lang="en-US" sz="2400" dirty="0"/>
              <a:t>Why is blockchain needed to solve this problem?</a:t>
            </a:r>
          </a:p>
          <a:p>
            <a:pPr marL="285744" indent="-285744">
              <a:buFont typeface="Arial" panose="020B0604020202020204" pitchFamily="34" charset="0"/>
              <a:buChar char="•"/>
            </a:pPr>
            <a:r>
              <a:rPr lang="en-US" sz="2400" dirty="0"/>
              <a:t>What is the size of the market? What demographics will you serve? Which industries will you impact? Any concurrent trends?</a:t>
            </a:r>
          </a:p>
          <a:p>
            <a:pPr marL="285744" indent="-285744">
              <a:buFont typeface="Arial" panose="020B0604020202020204" pitchFamily="34" charset="0"/>
              <a:buChar char="•"/>
            </a:pPr>
            <a:r>
              <a:rPr lang="en-US" sz="2400" dirty="0"/>
              <a:t>What are some current solutions to the problem you identified? Do they work effectively?</a:t>
            </a:r>
          </a:p>
          <a:p>
            <a:pPr marL="285744" indent="-285744">
              <a:buFont typeface="Arial" panose="020B0604020202020204" pitchFamily="34" charset="0"/>
              <a:buChar char="•"/>
            </a:pPr>
            <a:r>
              <a:rPr lang="en-US" sz="2400" dirty="0"/>
              <a:t>Who are the stakeholders involved? How are they thinking/feeling/acting currently?</a:t>
            </a:r>
          </a:p>
          <a:p>
            <a:pPr marL="285744" indent="-285744">
              <a:buFont typeface="Arial" panose="020B0604020202020204" pitchFamily="34" charset="0"/>
              <a:buChar char="•"/>
            </a:pPr>
            <a:r>
              <a:rPr lang="en-US" sz="2400" dirty="0"/>
              <a:t>What are the geopolitical, cultural-social-economic factors that must be taken into consideration? What are some nuances and complexities that must be addressed?</a:t>
            </a:r>
          </a:p>
        </p:txBody>
      </p:sp>
      <p:sp>
        <p:nvSpPr>
          <p:cNvPr id="4" name="Slide Number Placeholder 3"/>
          <p:cNvSpPr>
            <a:spLocks noGrp="1"/>
          </p:cNvSpPr>
          <p:nvPr>
            <p:ph type="sldNum" sz="quarter" idx="12"/>
          </p:nvPr>
        </p:nvSpPr>
        <p:spPr/>
        <p:txBody>
          <a:bodyPr/>
          <a:lstStyle/>
          <a:p>
            <a:fld id="{362F072D-44BE-48CC-8E89-A327B5503611}" type="slidenum">
              <a:rPr lang="en-US" smtClean="0"/>
              <a:t>22</a:t>
            </a:fld>
            <a:endParaRPr lang="en-US"/>
          </a:p>
        </p:txBody>
      </p:sp>
    </p:spTree>
    <p:extLst>
      <p:ext uri="{BB962C8B-B14F-4D97-AF65-F5344CB8AC3E}">
        <p14:creationId xmlns:p14="http://schemas.microsoft.com/office/powerpoint/2010/main" val="812513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C00000"/>
                </a:solidFill>
              </a:rPr>
              <a:t>Impact Opportunity </a:t>
            </a:r>
            <a:r>
              <a:rPr lang="en-US" b="1" dirty="0">
                <a:solidFill>
                  <a:srgbClr val="172B4D"/>
                </a:solidFill>
              </a:rPr>
              <a:t>: Team Members</a:t>
            </a:r>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23</a:t>
            </a:fld>
            <a:endParaRPr lang="en-US"/>
          </a:p>
        </p:txBody>
      </p:sp>
      <p:pic>
        <p:nvPicPr>
          <p:cNvPr id="8" name="Content Placeholder 7">
            <a:extLst>
              <a:ext uri="{FF2B5EF4-FFF2-40B4-BE49-F238E27FC236}">
                <a16:creationId xmlns:a16="http://schemas.microsoft.com/office/drawing/2014/main" id="{B8A6B407-032C-44F5-B01B-50D757389DAA}"/>
              </a:ext>
            </a:extLst>
          </p:cNvPr>
          <p:cNvPicPr>
            <a:picLocks noGrp="1" noChangeAspect="1"/>
          </p:cNvPicPr>
          <p:nvPr>
            <p:ph sz="half" idx="2"/>
          </p:nvPr>
        </p:nvPicPr>
        <p:blipFill>
          <a:blip r:embed="rId2"/>
          <a:stretch>
            <a:fillRect/>
          </a:stretch>
        </p:blipFill>
        <p:spPr>
          <a:xfrm>
            <a:off x="1021492" y="1346246"/>
            <a:ext cx="6792641" cy="5192668"/>
          </a:xfrm>
          <a:prstGeom prst="rect">
            <a:avLst/>
          </a:prstGeom>
        </p:spPr>
      </p:pic>
      <p:sp>
        <p:nvSpPr>
          <p:cNvPr id="10" name="TextBox 9">
            <a:extLst>
              <a:ext uri="{FF2B5EF4-FFF2-40B4-BE49-F238E27FC236}">
                <a16:creationId xmlns:a16="http://schemas.microsoft.com/office/drawing/2014/main" id="{31227080-2566-46A3-8A90-DF98286A0D10}"/>
              </a:ext>
            </a:extLst>
          </p:cNvPr>
          <p:cNvSpPr txBox="1"/>
          <p:nvPr/>
        </p:nvSpPr>
        <p:spPr>
          <a:xfrm>
            <a:off x="7957751" y="2347784"/>
            <a:ext cx="3921211" cy="2031325"/>
          </a:xfrm>
          <a:prstGeom prst="rect">
            <a:avLst/>
          </a:prstGeom>
          <a:noFill/>
        </p:spPr>
        <p:txBody>
          <a:bodyPr wrap="square" rtlCol="0">
            <a:spAutoFit/>
          </a:bodyPr>
          <a:lstStyle/>
          <a:p>
            <a:pPr indent="-228600">
              <a:buFont typeface="Arial" panose="020B0604020202020204" pitchFamily="34" charset="0"/>
              <a:buChar char="•"/>
            </a:pPr>
            <a:r>
              <a:rPr lang="en-US" dirty="0">
                <a:hlinkClick r:id="rId3"/>
              </a:rPr>
              <a:t>https://wiki.hyperledger.org/display/LMDWG/SUMMER+PROJECT+IDEAS </a:t>
            </a:r>
            <a:endParaRPr lang="en-US" dirty="0"/>
          </a:p>
          <a:p>
            <a:pPr indent="-228600">
              <a:buFont typeface="Arial" panose="020B0604020202020204" pitchFamily="34" charset="0"/>
              <a:buChar char="•"/>
            </a:pPr>
            <a:endParaRPr lang="en-US" dirty="0"/>
          </a:p>
          <a:p>
            <a:pPr indent="-228600">
              <a:buFont typeface="Arial" panose="020B0604020202020204" pitchFamily="34" charset="0"/>
              <a:buChar char="•"/>
            </a:pPr>
            <a:endParaRPr lang="en-US" dirty="0"/>
          </a:p>
          <a:p>
            <a:pPr indent="-228600">
              <a:buFont typeface="Arial" panose="020B0604020202020204" pitchFamily="34" charset="0"/>
              <a:buChar char="•"/>
            </a:pPr>
            <a:r>
              <a:rPr lang="en-US" dirty="0"/>
              <a:t>Hyperledger Wiki / LMDWG / Resource Page/ Meetups / Summer Project</a:t>
            </a:r>
          </a:p>
        </p:txBody>
      </p:sp>
    </p:spTree>
    <p:extLst>
      <p:ext uri="{BB962C8B-B14F-4D97-AF65-F5344CB8AC3E}">
        <p14:creationId xmlns:p14="http://schemas.microsoft.com/office/powerpoint/2010/main" val="3923873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C00000"/>
                </a:solidFill>
              </a:rPr>
              <a:t>Impact Opportunity</a:t>
            </a:r>
            <a:endParaRPr lang="en-US" dirty="0">
              <a:solidFill>
                <a:srgbClr val="C00000"/>
              </a:solidFill>
            </a:endParaRPr>
          </a:p>
        </p:txBody>
      </p:sp>
      <p:sp>
        <p:nvSpPr>
          <p:cNvPr id="3" name="Text Placeholder 2">
            <a:extLst>
              <a:ext uri="{FF2B5EF4-FFF2-40B4-BE49-F238E27FC236}">
                <a16:creationId xmlns:a16="http://schemas.microsoft.com/office/drawing/2014/main" id="{876795BA-950B-4CD8-87A2-9E2619811047}"/>
              </a:ext>
            </a:extLst>
          </p:cNvPr>
          <p:cNvSpPr>
            <a:spLocks noGrp="1"/>
          </p:cNvSpPr>
          <p:nvPr>
            <p:ph type="body" idx="1"/>
          </p:nvPr>
        </p:nvSpPr>
        <p:spPr/>
        <p:txBody>
          <a:bodyPr/>
          <a:lstStyle/>
          <a:p>
            <a:r>
              <a:rPr lang="en-US" dirty="0"/>
              <a:t>Project Description: “</a:t>
            </a:r>
            <a:r>
              <a:rPr lang="en" dirty="0"/>
              <a:t>Seamlessly connecting donors to recipients”</a:t>
            </a:r>
            <a:endParaRPr lang="en-US" dirty="0"/>
          </a:p>
        </p:txBody>
      </p:sp>
      <p:pic>
        <p:nvPicPr>
          <p:cNvPr id="8" name="Content Placeholder 7">
            <a:extLst>
              <a:ext uri="{FF2B5EF4-FFF2-40B4-BE49-F238E27FC236}">
                <a16:creationId xmlns:a16="http://schemas.microsoft.com/office/drawing/2014/main" id="{483ECC04-4A03-46A0-BD39-63D2C98842AB}"/>
              </a:ext>
            </a:extLst>
          </p:cNvPr>
          <p:cNvPicPr>
            <a:picLocks noGrp="1" noChangeAspect="1"/>
          </p:cNvPicPr>
          <p:nvPr>
            <p:ph sz="half" idx="2"/>
          </p:nvPr>
        </p:nvPicPr>
        <p:blipFill>
          <a:blip r:embed="rId2"/>
          <a:stretch>
            <a:fillRect/>
          </a:stretch>
        </p:blipFill>
        <p:spPr>
          <a:xfrm>
            <a:off x="839788" y="2930877"/>
            <a:ext cx="5157787" cy="2844098"/>
          </a:xfrm>
          <a:prstGeom prst="rect">
            <a:avLst/>
          </a:prstGeom>
        </p:spPr>
      </p:pic>
      <p:sp>
        <p:nvSpPr>
          <p:cNvPr id="5" name="Text Placeholder 4">
            <a:extLst>
              <a:ext uri="{FF2B5EF4-FFF2-40B4-BE49-F238E27FC236}">
                <a16:creationId xmlns:a16="http://schemas.microsoft.com/office/drawing/2014/main" id="{E3A6737F-4ED3-4990-BBC4-DE138BE5CF29}"/>
              </a:ext>
            </a:extLst>
          </p:cNvPr>
          <p:cNvSpPr>
            <a:spLocks noGrp="1"/>
          </p:cNvSpPr>
          <p:nvPr>
            <p:ph type="body" sz="quarter" idx="3"/>
          </p:nvPr>
        </p:nvSpPr>
        <p:spPr/>
        <p:txBody>
          <a:bodyPr/>
          <a:lstStyle/>
          <a:p>
            <a:r>
              <a:rPr lang="en" dirty="0"/>
              <a:t>“</a:t>
            </a:r>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24</a:t>
            </a:fld>
            <a:endParaRPr lang="en-US"/>
          </a:p>
        </p:txBody>
      </p:sp>
      <p:sp>
        <p:nvSpPr>
          <p:cNvPr id="9" name="Content Placeholder 8">
            <a:extLst>
              <a:ext uri="{FF2B5EF4-FFF2-40B4-BE49-F238E27FC236}">
                <a16:creationId xmlns:a16="http://schemas.microsoft.com/office/drawing/2014/main" id="{D48C33F0-076E-421A-9088-0F98D99B8D1E}"/>
              </a:ext>
            </a:extLst>
          </p:cNvPr>
          <p:cNvSpPr>
            <a:spLocks noGrp="1"/>
          </p:cNvSpPr>
          <p:nvPr>
            <p:ph sz="quarter" idx="4"/>
          </p:nvPr>
        </p:nvSpPr>
        <p:spPr>
          <a:xfrm>
            <a:off x="6194426" y="1837491"/>
            <a:ext cx="5833241" cy="3967240"/>
          </a:xfrm>
          <a:prstGeom prst="rect">
            <a:avLst/>
          </a:prstGeom>
          <a:solidFill>
            <a:schemeClr val="accent2"/>
          </a:solidFill>
        </p:spPr>
        <p:txBody>
          <a:bodyPr wrap="square">
            <a:spAutoFit/>
          </a:bodyPr>
          <a:lstStyle/>
          <a:p>
            <a:pPr indent="0">
              <a:buClr>
                <a:schemeClr val="dk1"/>
              </a:buClr>
              <a:buSzPts val="1100"/>
              <a:buNone/>
            </a:pPr>
            <a:r>
              <a:rPr lang="en-US" i="1" dirty="0">
                <a:solidFill>
                  <a:schemeClr val="dk1"/>
                </a:solidFill>
              </a:rPr>
              <a:t>Donors are becoming more results- and impact-focused, and trust in the recipient organization is crucial to their decision-making. </a:t>
            </a:r>
          </a:p>
          <a:p>
            <a:pPr marL="1219170">
              <a:buClr>
                <a:schemeClr val="dk1"/>
              </a:buClr>
              <a:buChar char="-"/>
            </a:pPr>
            <a:r>
              <a:rPr lang="en-US" dirty="0">
                <a:solidFill>
                  <a:schemeClr val="dk1"/>
                </a:solidFill>
              </a:rPr>
              <a:t>A study by Stanford University</a:t>
            </a:r>
          </a:p>
          <a:p>
            <a:pPr>
              <a:buClr>
                <a:schemeClr val="dk1"/>
              </a:buClr>
              <a:buSzPts val="1100"/>
            </a:pPr>
            <a:endParaRPr lang="en-US" dirty="0">
              <a:solidFill>
                <a:schemeClr val="dk1"/>
              </a:solidFill>
            </a:endParaRPr>
          </a:p>
          <a:p>
            <a:pPr>
              <a:buClr>
                <a:schemeClr val="dk1"/>
              </a:buClr>
              <a:buSzPts val="1100"/>
            </a:pPr>
            <a:r>
              <a:rPr lang="en-US" dirty="0">
                <a:solidFill>
                  <a:schemeClr val="dk1"/>
                </a:solidFill>
              </a:rPr>
              <a:t>This transparency goal will spur new donors which will result in a larger impact.</a:t>
            </a:r>
          </a:p>
        </p:txBody>
      </p:sp>
      <p:sp>
        <p:nvSpPr>
          <p:cNvPr id="10" name="TextBox 9">
            <a:extLst>
              <a:ext uri="{FF2B5EF4-FFF2-40B4-BE49-F238E27FC236}">
                <a16:creationId xmlns:a16="http://schemas.microsoft.com/office/drawing/2014/main" id="{CA2937A1-ADA4-4AD8-85A6-D07190780D51}"/>
              </a:ext>
            </a:extLst>
          </p:cNvPr>
          <p:cNvSpPr txBox="1"/>
          <p:nvPr/>
        </p:nvSpPr>
        <p:spPr>
          <a:xfrm>
            <a:off x="3796337" y="5953059"/>
            <a:ext cx="1721594" cy="369332"/>
          </a:xfrm>
          <a:prstGeom prst="rect">
            <a:avLst/>
          </a:prstGeom>
          <a:noFill/>
        </p:spPr>
        <p:txBody>
          <a:bodyPr wrap="square" rtlCol="0">
            <a:spAutoFit/>
          </a:bodyPr>
          <a:lstStyle/>
          <a:p>
            <a:r>
              <a:rPr lang="en-US" dirty="0"/>
              <a:t>Colin Pinto</a:t>
            </a:r>
          </a:p>
        </p:txBody>
      </p:sp>
    </p:spTree>
    <p:extLst>
      <p:ext uri="{BB962C8B-B14F-4D97-AF65-F5344CB8AC3E}">
        <p14:creationId xmlns:p14="http://schemas.microsoft.com/office/powerpoint/2010/main" val="269175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r>
              <a:rPr lang="en-US" b="1" dirty="0">
                <a:solidFill>
                  <a:srgbClr val="C00000"/>
                </a:solidFill>
              </a:rPr>
              <a:t>Impact Opportunity </a:t>
            </a:r>
            <a:r>
              <a:rPr lang="en" sz="2800" dirty="0"/>
              <a:t>Project Statement &amp; attributes  </a:t>
            </a:r>
            <a:r>
              <a:rPr lang="en" sz="1000" dirty="0"/>
              <a:t>(- project pillars)</a:t>
            </a:r>
            <a:endParaRPr sz="1333" dirty="0"/>
          </a:p>
        </p:txBody>
      </p:sp>
      <p:sp>
        <p:nvSpPr>
          <p:cNvPr id="100" name="Google Shape;100;p15"/>
          <p:cNvSpPr txBox="1">
            <a:spLocks noGrp="1"/>
          </p:cNvSpPr>
          <p:nvPr>
            <p:ph type="body" idx="1"/>
          </p:nvPr>
        </p:nvSpPr>
        <p:spPr>
          <a:xfrm>
            <a:off x="415600" y="1536633"/>
            <a:ext cx="11360800" cy="1292800"/>
          </a:xfrm>
          <a:prstGeom prst="rect">
            <a:avLst/>
          </a:prstGeom>
          <a:solidFill>
            <a:srgbClr val="93C47D"/>
          </a:solidFill>
        </p:spPr>
        <p:txBody>
          <a:bodyPr spcFirstLastPara="1" vert="horz" wrap="square" lIns="121900" tIns="121900" rIns="121900" bIns="121900" rtlCol="0" anchor="t" anchorCtr="0">
            <a:noAutofit/>
          </a:bodyPr>
          <a:lstStyle/>
          <a:p>
            <a:pPr marL="0" indent="0">
              <a:buNone/>
            </a:pPr>
            <a:r>
              <a:rPr lang="en" sz="3200">
                <a:solidFill>
                  <a:schemeClr val="dk1"/>
                </a:solidFill>
              </a:rPr>
              <a:t>Develop an </a:t>
            </a:r>
            <a:r>
              <a:rPr lang="en" sz="3200" b="1">
                <a:solidFill>
                  <a:schemeClr val="dk1"/>
                </a:solidFill>
              </a:rPr>
              <a:t>agile &amp; transparent </a:t>
            </a:r>
            <a:r>
              <a:rPr lang="en" sz="3200">
                <a:solidFill>
                  <a:schemeClr val="dk1"/>
                </a:solidFill>
              </a:rPr>
              <a:t>network for connecting surplus foods &amp; supplies to communities in need.</a:t>
            </a:r>
            <a:endParaRPr sz="3200">
              <a:solidFill>
                <a:schemeClr val="dk1"/>
              </a:solidFill>
            </a:endParaRPr>
          </a:p>
          <a:p>
            <a:pPr marL="0" indent="0">
              <a:spcAft>
                <a:spcPts val="2133"/>
              </a:spcAft>
              <a:buNone/>
            </a:pPr>
            <a:endParaRPr/>
          </a:p>
        </p:txBody>
      </p:sp>
      <p:sp>
        <p:nvSpPr>
          <p:cNvPr id="101" name="Google Shape;101;p15"/>
          <p:cNvSpPr txBox="1"/>
          <p:nvPr/>
        </p:nvSpPr>
        <p:spPr>
          <a:xfrm>
            <a:off x="679367" y="2829433"/>
            <a:ext cx="4411600" cy="2883990"/>
          </a:xfrm>
          <a:prstGeom prst="rect">
            <a:avLst/>
          </a:prstGeom>
          <a:solidFill>
            <a:srgbClr val="FFE599"/>
          </a:solidFill>
          <a:ln>
            <a:noFill/>
          </a:ln>
        </p:spPr>
        <p:txBody>
          <a:bodyPr spcFirstLastPara="1" wrap="square" lIns="121900" tIns="121900" rIns="121900" bIns="121900" anchor="t" anchorCtr="0">
            <a:noAutofit/>
          </a:bodyPr>
          <a:lstStyle/>
          <a:p>
            <a:pPr>
              <a:lnSpc>
                <a:spcPct val="115000"/>
              </a:lnSpc>
            </a:pPr>
            <a:r>
              <a:rPr lang="en" sz="2400" dirty="0">
                <a:solidFill>
                  <a:schemeClr val="dk1"/>
                </a:solidFill>
              </a:rPr>
              <a:t>Agility: </a:t>
            </a:r>
            <a:endParaRPr sz="2400" dirty="0">
              <a:solidFill>
                <a:schemeClr val="dk1"/>
              </a:solidFill>
            </a:endParaRPr>
          </a:p>
          <a:p>
            <a:pPr>
              <a:lnSpc>
                <a:spcPct val="115000"/>
              </a:lnSpc>
              <a:buClr>
                <a:schemeClr val="dk1"/>
              </a:buClr>
              <a:buSzPts val="1100"/>
            </a:pPr>
            <a:r>
              <a:rPr lang="en" sz="1467" dirty="0">
                <a:solidFill>
                  <a:schemeClr val="dk1"/>
                </a:solidFill>
              </a:rPr>
              <a:t>An agile supply chain for humanitarian aid has to be flexible &amp; dynamic.</a:t>
            </a:r>
            <a:endParaRPr sz="1467" dirty="0">
              <a:solidFill>
                <a:schemeClr val="dk1"/>
              </a:solidFill>
            </a:endParaRPr>
          </a:p>
          <a:p>
            <a:pPr>
              <a:lnSpc>
                <a:spcPct val="115000"/>
              </a:lnSpc>
              <a:buClr>
                <a:schemeClr val="dk1"/>
              </a:buClr>
              <a:buSzPts val="1100"/>
            </a:pPr>
            <a:r>
              <a:rPr lang="en" sz="1467" dirty="0">
                <a:solidFill>
                  <a:schemeClr val="dk1"/>
                </a:solidFill>
              </a:rPr>
              <a:t>Observations: – Humanitarian supply chains have similarities with business supply chains, but there are significant differences. Many humanitarian distribution systems have a short and unstable existence with an inadequate link between donors &amp; consumers.</a:t>
            </a:r>
            <a:endParaRPr sz="1467" dirty="0">
              <a:solidFill>
                <a:schemeClr val="dk1"/>
              </a:solidFill>
            </a:endParaRPr>
          </a:p>
          <a:p>
            <a:pPr>
              <a:lnSpc>
                <a:spcPct val="115000"/>
              </a:lnSpc>
              <a:buClr>
                <a:schemeClr val="dk1"/>
              </a:buClr>
              <a:buSzPts val="1100"/>
            </a:pPr>
            <a:r>
              <a:rPr lang="en" sz="1467" dirty="0">
                <a:solidFill>
                  <a:schemeClr val="dk1"/>
                </a:solidFill>
              </a:rPr>
              <a:t>Potential Impact: Efficient utilization of limited donated goods.</a:t>
            </a:r>
            <a:endParaRPr sz="2400" dirty="0"/>
          </a:p>
        </p:txBody>
      </p:sp>
      <p:sp>
        <p:nvSpPr>
          <p:cNvPr id="102" name="Google Shape;102;p15"/>
          <p:cNvSpPr txBox="1"/>
          <p:nvPr/>
        </p:nvSpPr>
        <p:spPr>
          <a:xfrm>
            <a:off x="6811067" y="2829433"/>
            <a:ext cx="4411600" cy="1900222"/>
          </a:xfrm>
          <a:prstGeom prst="rect">
            <a:avLst/>
          </a:prstGeom>
          <a:solidFill>
            <a:srgbClr val="FFE599"/>
          </a:solidFill>
          <a:ln>
            <a:noFill/>
          </a:ln>
        </p:spPr>
        <p:txBody>
          <a:bodyPr spcFirstLastPara="1" wrap="square" lIns="121900" tIns="121900" rIns="121900" bIns="121900" anchor="t" anchorCtr="0">
            <a:noAutofit/>
          </a:bodyPr>
          <a:lstStyle/>
          <a:p>
            <a:pPr>
              <a:lnSpc>
                <a:spcPct val="115000"/>
              </a:lnSpc>
            </a:pPr>
            <a:r>
              <a:rPr lang="en" sz="2400" dirty="0">
                <a:solidFill>
                  <a:schemeClr val="dk1"/>
                </a:solidFill>
              </a:rPr>
              <a:t>Transparency: </a:t>
            </a:r>
            <a:endParaRPr sz="2400" dirty="0">
              <a:solidFill>
                <a:schemeClr val="dk1"/>
              </a:solidFill>
            </a:endParaRPr>
          </a:p>
          <a:p>
            <a:pPr>
              <a:lnSpc>
                <a:spcPct val="115000"/>
              </a:lnSpc>
            </a:pPr>
            <a:r>
              <a:rPr lang="en" sz="1467" dirty="0">
                <a:solidFill>
                  <a:schemeClr val="dk1"/>
                </a:solidFill>
              </a:rPr>
              <a:t>Anyone with access to the network can view a history of transactions in real time. Potential impact: The donnation trail can be tracked and monitored more accurately. Donors can in near real-time see the impact their donations are having </a:t>
            </a:r>
            <a:endParaRPr sz="1467" dirty="0">
              <a:solidFill>
                <a:schemeClr val="dk1"/>
              </a:solidFill>
            </a:endParaRPr>
          </a:p>
          <a:p>
            <a:pPr>
              <a:lnSpc>
                <a:spcPct val="115000"/>
              </a:lnSpc>
            </a:pPr>
            <a:endParaRPr sz="1467" dirty="0">
              <a:solidFill>
                <a:schemeClr val="dk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172B4D"/>
                </a:solidFill>
              </a:rPr>
              <a:t> </a:t>
            </a:r>
            <a:r>
              <a:rPr lang="en-US" b="1" dirty="0">
                <a:solidFill>
                  <a:srgbClr val="C00000"/>
                </a:solidFill>
              </a:rPr>
              <a:t>Impact Opportunity </a:t>
            </a:r>
            <a:r>
              <a:rPr lang="en-US" b="1" dirty="0">
                <a:solidFill>
                  <a:srgbClr val="172B4D"/>
                </a:solidFill>
              </a:rPr>
              <a:t>Team Description </a:t>
            </a:r>
            <a:endParaRPr lang="en-US" dirty="0"/>
          </a:p>
        </p:txBody>
      </p:sp>
      <p:sp>
        <p:nvSpPr>
          <p:cNvPr id="4" name="Content Placeholder 3">
            <a:extLst>
              <a:ext uri="{FF2B5EF4-FFF2-40B4-BE49-F238E27FC236}">
                <a16:creationId xmlns:a16="http://schemas.microsoft.com/office/drawing/2014/main" id="{8F4438DC-7A44-4835-BA92-DB1580CE0DBD}"/>
              </a:ext>
            </a:extLst>
          </p:cNvPr>
          <p:cNvSpPr>
            <a:spLocks noGrp="1"/>
          </p:cNvSpPr>
          <p:nvPr>
            <p:ph idx="1"/>
          </p:nvPr>
        </p:nvSpPr>
        <p:spPr/>
        <p:txBody>
          <a:bodyPr>
            <a:normAutofit fontScale="85000" lnSpcReduction="20000"/>
          </a:bodyPr>
          <a:lstStyle/>
          <a:p>
            <a:r>
              <a:rPr lang="en-US" b="1" dirty="0"/>
              <a:t>Project Idea Team.</a:t>
            </a:r>
            <a:r>
              <a:rPr lang="en-US" dirty="0"/>
              <a:t> Works on developing and refining the project idea, clarifying scope, funding, project financials, exploring which activities are worth pursuing in the interest of project success, Definition of Done, etc.</a:t>
            </a:r>
          </a:p>
          <a:p>
            <a:r>
              <a:rPr lang="en-US" b="1" dirty="0"/>
              <a:t>Project Management/Governance Team</a:t>
            </a:r>
            <a:r>
              <a:rPr lang="en-US" dirty="0"/>
              <a:t>: Tasks, deadlines, timeline management, risks, assumptions, issues, dependencies, next-steps, etc.</a:t>
            </a:r>
          </a:p>
          <a:p>
            <a:r>
              <a:rPr lang="en-US" b="1" dirty="0"/>
              <a:t>Development Team</a:t>
            </a:r>
            <a:r>
              <a:rPr lang="en-US" dirty="0"/>
              <a:t>: Confirm permissioned v. </a:t>
            </a:r>
            <a:r>
              <a:rPr lang="en-US" dirty="0" err="1"/>
              <a:t>permissionless</a:t>
            </a:r>
            <a:r>
              <a:rPr lang="en-US" dirty="0"/>
              <a:t> blockchain. Determine whether </a:t>
            </a:r>
            <a:r>
              <a:rPr lang="en-US" dirty="0" err="1"/>
              <a:t>Hyperleger</a:t>
            </a:r>
            <a:r>
              <a:rPr lang="en-US" dirty="0"/>
              <a:t> Fabric solution. Setup development environment, design network, bootstrap channel, install tools &amp; utilities, ledger setup, client application development, chaincode development,  etc.</a:t>
            </a:r>
          </a:p>
          <a:p>
            <a:r>
              <a:rPr lang="en-US" b="1" dirty="0"/>
              <a:t>Communication/Documentation Team</a:t>
            </a:r>
            <a:r>
              <a:rPr lang="en-US" dirty="0"/>
              <a:t>: Project documentation and internal/external communications. Wiki/Spaces structure, documentation guidance, etc.</a:t>
            </a:r>
          </a:p>
          <a:p>
            <a:r>
              <a:rPr lang="en-US" b="1" dirty="0"/>
              <a:t>Requirements &amp; Testing Team</a:t>
            </a:r>
            <a:r>
              <a:rPr lang="en-US" dirty="0"/>
              <a:t>: Work with Project Idea Team &amp; Documentation Team to validate requirements/user stories. Test and certify the solution.</a:t>
            </a:r>
          </a:p>
          <a:p>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26</a:t>
            </a:fld>
            <a:endParaRPr lang="en-US"/>
          </a:p>
        </p:txBody>
      </p:sp>
    </p:spTree>
    <p:extLst>
      <p:ext uri="{BB962C8B-B14F-4D97-AF65-F5344CB8AC3E}">
        <p14:creationId xmlns:p14="http://schemas.microsoft.com/office/powerpoint/2010/main" val="125487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a:xfrm>
            <a:off x="838200" y="346209"/>
            <a:ext cx="10515600" cy="1325563"/>
          </a:xfrm>
        </p:spPr>
        <p:txBody>
          <a:bodyPr>
            <a:normAutofit/>
          </a:bodyPr>
          <a:lstStyle/>
          <a:p>
            <a:r>
              <a:rPr lang="en-US" sz="3200" b="1" dirty="0">
                <a:solidFill>
                  <a:srgbClr val="C00000"/>
                </a:solidFill>
              </a:rPr>
              <a:t>Impact Opportunity</a:t>
            </a:r>
            <a:endParaRPr lang="en-US" sz="3200" dirty="0"/>
          </a:p>
        </p:txBody>
      </p:sp>
      <p:sp>
        <p:nvSpPr>
          <p:cNvPr id="3" name="Text Placeholder 2">
            <a:extLst>
              <a:ext uri="{FF2B5EF4-FFF2-40B4-BE49-F238E27FC236}">
                <a16:creationId xmlns:a16="http://schemas.microsoft.com/office/drawing/2014/main" id="{876795BA-950B-4CD8-87A2-9E2619811047}"/>
              </a:ext>
            </a:extLst>
          </p:cNvPr>
          <p:cNvSpPr>
            <a:spLocks noGrp="1"/>
          </p:cNvSpPr>
          <p:nvPr>
            <p:ph type="body" idx="1"/>
          </p:nvPr>
        </p:nvSpPr>
        <p:spPr>
          <a:xfrm>
            <a:off x="5600976" y="346209"/>
            <a:ext cx="5157787" cy="823912"/>
          </a:xfrm>
        </p:spPr>
        <p:txBody>
          <a:bodyPr/>
          <a:lstStyle/>
          <a:p>
            <a:r>
              <a:rPr lang="en-US" dirty="0"/>
              <a:t>Define Project</a:t>
            </a:r>
          </a:p>
        </p:txBody>
      </p:sp>
      <p:sp>
        <p:nvSpPr>
          <p:cNvPr id="4" name="Content Placeholder 3">
            <a:extLst>
              <a:ext uri="{FF2B5EF4-FFF2-40B4-BE49-F238E27FC236}">
                <a16:creationId xmlns:a16="http://schemas.microsoft.com/office/drawing/2014/main" id="{8F4438DC-7A44-4835-BA92-DB1580CE0DBD}"/>
              </a:ext>
            </a:extLst>
          </p:cNvPr>
          <p:cNvSpPr>
            <a:spLocks noGrp="1"/>
          </p:cNvSpPr>
          <p:nvPr>
            <p:ph sz="half" idx="2"/>
          </p:nvPr>
        </p:nvSpPr>
        <p:spPr>
          <a:xfrm>
            <a:off x="448804" y="1367091"/>
            <a:ext cx="11116779" cy="3063306"/>
          </a:xfrm>
        </p:spPr>
        <p:txBody>
          <a:bodyPr>
            <a:normAutofit fontScale="77500" lnSpcReduction="20000"/>
          </a:bodyPr>
          <a:lstStyle/>
          <a:p>
            <a:r>
              <a:rPr lang="en-US" dirty="0"/>
              <a:t>This project implements </a:t>
            </a:r>
            <a:r>
              <a:rPr lang="en-US" b="1" dirty="0"/>
              <a:t>a blockchain social service solution </a:t>
            </a:r>
            <a:r>
              <a:rPr lang="en-US" dirty="0"/>
              <a:t>that provides food daily to the population of veterans in the Princeton area who are unable to acquire daily meals. This solution matches donor organizations (farmers, restauranteurs, kitchens, etc.) with these needy veterans in the community, so that excess food supplies can be delivered to them instead of being discarded as daily food waste.</a:t>
            </a:r>
          </a:p>
          <a:p>
            <a:r>
              <a:rPr lang="en-US" dirty="0"/>
              <a:t>This blockchain solution can be used also for other social services by </a:t>
            </a:r>
            <a:r>
              <a:rPr lang="en-US" b="1" dirty="0"/>
              <a:t>redefining the donors, recipients, and the transportation method</a:t>
            </a:r>
            <a:r>
              <a:rPr lang="en-US" dirty="0"/>
              <a:t>. If transportation is available, this solution can be used despite the geographical location of the donors and recipients.</a:t>
            </a:r>
          </a:p>
          <a:p>
            <a:r>
              <a:rPr lang="en-US" dirty="0"/>
              <a:t>Implementation of this solution can provide an annual cost savings of US$420,000 (this is just an example - actual figures to be determined) to the Princeton community:               </a:t>
            </a:r>
          </a:p>
          <a:p>
            <a:r>
              <a:rPr lang="en-US" dirty="0" err="1"/>
              <a:t>GaryT</a:t>
            </a:r>
            <a:r>
              <a:rPr lang="en-US" dirty="0"/>
              <a:t> </a:t>
            </a:r>
          </a:p>
          <a:p>
            <a:endParaRPr lang="en-US" dirty="0"/>
          </a:p>
          <a:p>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27</a:t>
            </a:fld>
            <a:endParaRPr lang="en-US"/>
          </a:p>
        </p:txBody>
      </p:sp>
      <p:graphicFrame>
        <p:nvGraphicFramePr>
          <p:cNvPr id="9" name="Table 8">
            <a:extLst>
              <a:ext uri="{FF2B5EF4-FFF2-40B4-BE49-F238E27FC236}">
                <a16:creationId xmlns:a16="http://schemas.microsoft.com/office/drawing/2014/main" id="{AFA04737-3AD0-4467-BA41-FD402137389D}"/>
              </a:ext>
            </a:extLst>
          </p:cNvPr>
          <p:cNvGraphicFramePr>
            <a:graphicFrameLocks noGrp="1"/>
          </p:cNvGraphicFramePr>
          <p:nvPr/>
        </p:nvGraphicFramePr>
        <p:xfrm>
          <a:off x="2630763" y="4065272"/>
          <a:ext cx="8128000" cy="2291080"/>
        </p:xfrm>
        <a:graphic>
          <a:graphicData uri="http://schemas.openxmlformats.org/drawingml/2006/table">
            <a:tbl>
              <a:tblPr firstRow="1" bandRow="1">
                <a:tableStyleId>{5C22544A-7EE6-4342-B048-85BDC9FD1C3A}</a:tableStyleId>
              </a:tblPr>
              <a:tblGrid>
                <a:gridCol w="2703961">
                  <a:extLst>
                    <a:ext uri="{9D8B030D-6E8A-4147-A177-3AD203B41FA5}">
                      <a16:colId xmlns:a16="http://schemas.microsoft.com/office/drawing/2014/main" val="1242013427"/>
                    </a:ext>
                  </a:extLst>
                </a:gridCol>
                <a:gridCol w="1520317">
                  <a:extLst>
                    <a:ext uri="{9D8B030D-6E8A-4147-A177-3AD203B41FA5}">
                      <a16:colId xmlns:a16="http://schemas.microsoft.com/office/drawing/2014/main" val="1619192562"/>
                    </a:ext>
                  </a:extLst>
                </a:gridCol>
                <a:gridCol w="1778350">
                  <a:extLst>
                    <a:ext uri="{9D8B030D-6E8A-4147-A177-3AD203B41FA5}">
                      <a16:colId xmlns:a16="http://schemas.microsoft.com/office/drawing/2014/main" val="2120770522"/>
                    </a:ext>
                  </a:extLst>
                </a:gridCol>
                <a:gridCol w="2125372">
                  <a:extLst>
                    <a:ext uri="{9D8B030D-6E8A-4147-A177-3AD203B41FA5}">
                      <a16:colId xmlns:a16="http://schemas.microsoft.com/office/drawing/2014/main" val="3981018164"/>
                    </a:ext>
                  </a:extLst>
                </a:gridCol>
              </a:tblGrid>
              <a:tr h="455215">
                <a:tc>
                  <a:txBody>
                    <a:bodyPr/>
                    <a:lstStyle/>
                    <a:p>
                      <a:r>
                        <a:rPr lang="en-US" sz="1800" dirty="0"/>
                        <a:t>Population of Veterans </a:t>
                      </a:r>
                      <a:endParaRPr lang="en-US" dirty="0"/>
                    </a:p>
                  </a:txBody>
                  <a:tcPr/>
                </a:tc>
                <a:tc>
                  <a:txBody>
                    <a:bodyPr/>
                    <a:lstStyle/>
                    <a:p>
                      <a:r>
                        <a:rPr lang="en-US" sz="1800" dirty="0"/>
                        <a:t> Daily Food Cost per Vet </a:t>
                      </a:r>
                      <a:endParaRPr lang="en-US" dirty="0"/>
                    </a:p>
                  </a:txBody>
                  <a:tcPr/>
                </a:tc>
                <a:tc>
                  <a:txBody>
                    <a:bodyPr/>
                    <a:lstStyle/>
                    <a:p>
                      <a:r>
                        <a:rPr lang="en-US" sz="1800" dirty="0"/>
                        <a:t>  Total Daily Cost    	</a:t>
                      </a:r>
                      <a:endParaRPr lang="en-US" dirty="0"/>
                    </a:p>
                  </a:txBody>
                  <a:tcPr/>
                </a:tc>
                <a:tc>
                  <a:txBody>
                    <a:bodyPr/>
                    <a:lstStyle/>
                    <a:p>
                      <a:r>
                        <a:rPr lang="en-US" sz="1800" dirty="0"/>
                        <a:t>Total Annual Cost</a:t>
                      </a:r>
                      <a:endParaRPr lang="en-US" dirty="0"/>
                    </a:p>
                  </a:txBody>
                  <a:tcPr/>
                </a:tc>
                <a:extLst>
                  <a:ext uri="{0D108BD9-81ED-4DB2-BD59-A6C34878D82A}">
                    <a16:rowId xmlns:a16="http://schemas.microsoft.com/office/drawing/2014/main" val="2581298886"/>
                  </a:ext>
                </a:extLst>
              </a:tr>
              <a:tr h="370840">
                <a:tc>
                  <a:txBody>
                    <a:bodyPr/>
                    <a:lstStyle/>
                    <a:p>
                      <a:r>
                        <a:rPr lang="en-US" dirty="0"/>
                        <a:t>1000    </a:t>
                      </a:r>
                    </a:p>
                  </a:txBody>
                  <a:tcPr/>
                </a:tc>
                <a:tc>
                  <a:txBody>
                    <a:bodyPr/>
                    <a:lstStyle/>
                    <a:p>
                      <a:pPr algn="r"/>
                      <a:r>
                        <a:rPr lang="en-US" dirty="0"/>
                        <a:t> US  $35.00 </a:t>
                      </a:r>
                    </a:p>
                  </a:txBody>
                  <a:tcPr/>
                </a:tc>
                <a:tc>
                  <a:txBody>
                    <a:bodyPr/>
                    <a:lstStyle/>
                    <a:p>
                      <a:pPr algn="r"/>
                      <a:r>
                        <a:rPr lang="en-US" dirty="0"/>
                        <a:t>   $35,000.00 </a:t>
                      </a:r>
                    </a:p>
                  </a:txBody>
                  <a:tcPr/>
                </a:tc>
                <a:tc>
                  <a:txBody>
                    <a:bodyPr/>
                    <a:lstStyle/>
                    <a:p>
                      <a:pPr algn="r"/>
                      <a:r>
                        <a:rPr lang="en-US" dirty="0"/>
                        <a:t>       $420,000.00 </a:t>
                      </a:r>
                    </a:p>
                  </a:txBody>
                  <a:tcPr/>
                </a:tc>
                <a:extLst>
                  <a:ext uri="{0D108BD9-81ED-4DB2-BD59-A6C34878D82A}">
                    <a16:rowId xmlns:a16="http://schemas.microsoft.com/office/drawing/2014/main" val="3963523309"/>
                  </a:ext>
                </a:extLst>
              </a:tr>
              <a:tr h="370840">
                <a:tc>
                  <a:txBody>
                    <a:bodyPr/>
                    <a:lstStyle/>
                    <a:p>
                      <a:r>
                        <a:rPr lang="en-US" dirty="0"/>
                        <a:t>Cost of providing this service to veterans    </a:t>
                      </a:r>
                    </a:p>
                  </a:txBody>
                  <a:tcPr/>
                </a:tc>
                <a:tc>
                  <a:txBody>
                    <a:bodyPr/>
                    <a:lstStyle/>
                    <a:p>
                      <a:r>
                        <a:rPr lang="en-US" dirty="0"/>
                        <a:t> </a:t>
                      </a:r>
                    </a:p>
                  </a:txBody>
                  <a:tcPr/>
                </a:tc>
                <a:tc>
                  <a:txBody>
                    <a:bodyPr/>
                    <a:lstStyle/>
                    <a:p>
                      <a:pPr algn="r"/>
                      <a:r>
                        <a:rPr lang="en-US" dirty="0"/>
                        <a:t>$0.00</a:t>
                      </a:r>
                      <a:br>
                        <a:rPr lang="en-US" dirty="0"/>
                      </a:br>
                      <a:endParaRPr lang="en-US" dirty="0"/>
                    </a:p>
                  </a:txBody>
                  <a:tcPr/>
                </a:tc>
                <a:tc>
                  <a:txBody>
                    <a:bodyPr/>
                    <a:lstStyle/>
                    <a:p>
                      <a:pPr algn="r"/>
                      <a:r>
                        <a:rPr lang="en-US" dirty="0"/>
                        <a:t>$0.00 </a:t>
                      </a:r>
                    </a:p>
                  </a:txBody>
                  <a:tcPr/>
                </a:tc>
                <a:extLst>
                  <a:ext uri="{0D108BD9-81ED-4DB2-BD59-A6C34878D82A}">
                    <a16:rowId xmlns:a16="http://schemas.microsoft.com/office/drawing/2014/main" val="2984840477"/>
                  </a:ext>
                </a:extLst>
              </a:tr>
              <a:tr h="370840">
                <a:tc>
                  <a:txBody>
                    <a:bodyPr/>
                    <a:lstStyle/>
                    <a:p>
                      <a:r>
                        <a:rPr lang="en-US" dirty="0"/>
                        <a:t>Total benefit to Princeton Community   </a:t>
                      </a:r>
                    </a:p>
                  </a:txBody>
                  <a:tcPr/>
                </a:tc>
                <a:tc>
                  <a:txBody>
                    <a:bodyPr/>
                    <a:lstStyle/>
                    <a:p>
                      <a:endParaRPr lang="en-US"/>
                    </a:p>
                  </a:txBody>
                  <a:tcPr/>
                </a:tc>
                <a:tc>
                  <a:txBody>
                    <a:bodyPr/>
                    <a:lstStyle/>
                    <a:p>
                      <a:pPr algn="r"/>
                      <a:r>
                        <a:rPr lang="en-US" dirty="0"/>
                        <a:t>$35,000.00 </a:t>
                      </a:r>
                    </a:p>
                  </a:txBody>
                  <a:tcPr/>
                </a:tc>
                <a:tc>
                  <a:txBody>
                    <a:bodyPr/>
                    <a:lstStyle/>
                    <a:p>
                      <a:pPr algn="r"/>
                      <a:r>
                        <a:rPr lang="en-US" dirty="0"/>
                        <a:t>$420,000.00</a:t>
                      </a:r>
                    </a:p>
                  </a:txBody>
                  <a:tcPr/>
                </a:tc>
                <a:extLst>
                  <a:ext uri="{0D108BD9-81ED-4DB2-BD59-A6C34878D82A}">
                    <a16:rowId xmlns:a16="http://schemas.microsoft.com/office/drawing/2014/main" val="2174000009"/>
                  </a:ext>
                </a:extLst>
              </a:tr>
            </a:tbl>
          </a:graphicData>
        </a:graphic>
      </p:graphicFrame>
    </p:spTree>
    <p:extLst>
      <p:ext uri="{BB962C8B-B14F-4D97-AF65-F5344CB8AC3E}">
        <p14:creationId xmlns:p14="http://schemas.microsoft.com/office/powerpoint/2010/main" val="315742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344" y="5281612"/>
            <a:ext cx="10515600" cy="1325563"/>
          </a:xfrm>
        </p:spPr>
        <p:txBody>
          <a:bodyPr>
            <a:normAutofit/>
          </a:bodyPr>
          <a:lstStyle/>
          <a:p>
            <a:r>
              <a:rPr lang="en-US" sz="2400" dirty="0">
                <a:latin typeface="+mn-lt"/>
              </a:rPr>
              <a:t>Initial project focus of “Donor Goods” will be food</a:t>
            </a:r>
            <a:br>
              <a:rPr lang="en-US" sz="2400" dirty="0">
                <a:latin typeface="+mn-lt"/>
              </a:rPr>
            </a:br>
            <a:r>
              <a:rPr lang="en-US" sz="2400" dirty="0">
                <a:latin typeface="+mn-lt"/>
              </a:rPr>
              <a:t>Future Goods can include: Clothing, Blankets, Toiletry Items, Paper Products </a:t>
            </a:r>
          </a:p>
        </p:txBody>
      </p:sp>
      <p:sp>
        <p:nvSpPr>
          <p:cNvPr id="3" name="Slide Number Placeholder 2"/>
          <p:cNvSpPr>
            <a:spLocks noGrp="1"/>
          </p:cNvSpPr>
          <p:nvPr>
            <p:ph type="sldNum" sz="quarter" idx="12"/>
          </p:nvPr>
        </p:nvSpPr>
        <p:spPr/>
        <p:txBody>
          <a:bodyPr/>
          <a:lstStyle/>
          <a:p>
            <a:fld id="{362F072D-44BE-48CC-8E89-A327B5503611}" type="slidenum">
              <a:rPr lang="en-US" smtClean="0"/>
              <a:t>28</a:t>
            </a:fld>
            <a:endParaRPr lang="en-US"/>
          </a:p>
        </p:txBody>
      </p:sp>
      <p:graphicFrame>
        <p:nvGraphicFramePr>
          <p:cNvPr id="6" name="Diagram 5"/>
          <p:cNvGraphicFramePr/>
          <p:nvPr/>
        </p:nvGraphicFramePr>
        <p:xfrm>
          <a:off x="2415105" y="941686"/>
          <a:ext cx="8406727" cy="4649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22FADC33-5BCB-4300-9E7B-7827BC644DC9}"/>
              </a:ext>
            </a:extLst>
          </p:cNvPr>
          <p:cNvSpPr/>
          <p:nvPr/>
        </p:nvSpPr>
        <p:spPr>
          <a:xfrm>
            <a:off x="586319" y="572354"/>
            <a:ext cx="3966762" cy="369332"/>
          </a:xfrm>
          <a:prstGeom prst="rect">
            <a:avLst/>
          </a:prstGeom>
        </p:spPr>
        <p:txBody>
          <a:bodyPr wrap="square">
            <a:spAutoFit/>
          </a:bodyPr>
          <a:lstStyle/>
          <a:p>
            <a:r>
              <a:rPr lang="en-US" b="1" dirty="0">
                <a:solidFill>
                  <a:srgbClr val="C00000"/>
                </a:solidFill>
              </a:rPr>
              <a:t>Impact Opportunity</a:t>
            </a:r>
            <a:endParaRPr lang="en-US" dirty="0">
              <a:solidFill>
                <a:srgbClr val="C00000"/>
              </a:solidFill>
            </a:endParaRPr>
          </a:p>
        </p:txBody>
      </p:sp>
    </p:spTree>
    <p:extLst>
      <p:ext uri="{BB962C8B-B14F-4D97-AF65-F5344CB8AC3E}">
        <p14:creationId xmlns:p14="http://schemas.microsoft.com/office/powerpoint/2010/main" val="3719602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4011"/>
          </a:xfrm>
        </p:spPr>
        <p:txBody>
          <a:bodyPr>
            <a:noAutofit/>
          </a:bodyPr>
          <a:lstStyle/>
          <a:p>
            <a:r>
              <a:rPr lang="en-US" sz="4000" b="1" dirty="0">
                <a:solidFill>
                  <a:srgbClr val="C00000"/>
                </a:solidFill>
              </a:rPr>
              <a:t>Impact Opportunity </a:t>
            </a:r>
            <a:r>
              <a:rPr lang="en-US" sz="4000" b="1" i="1" dirty="0">
                <a:solidFill>
                  <a:schemeClr val="accent1"/>
                </a:solidFill>
              </a:rPr>
              <a:t>High Level Project Vision</a:t>
            </a:r>
          </a:p>
        </p:txBody>
      </p:sp>
      <p:sp>
        <p:nvSpPr>
          <p:cNvPr id="3" name="Content Placeholder 2"/>
          <p:cNvSpPr>
            <a:spLocks noGrp="1"/>
          </p:cNvSpPr>
          <p:nvPr>
            <p:ph idx="1"/>
          </p:nvPr>
        </p:nvSpPr>
        <p:spPr>
          <a:xfrm>
            <a:off x="838200" y="1058049"/>
            <a:ext cx="10515600" cy="4920720"/>
          </a:xfrm>
        </p:spPr>
        <p:txBody>
          <a:bodyPr>
            <a:normAutofit fontScale="77500" lnSpcReduction="20000"/>
          </a:bodyPr>
          <a:lstStyle/>
          <a:p>
            <a:r>
              <a:rPr lang="en-US" dirty="0"/>
              <a:t>Easy to use Blockchain app on phone</a:t>
            </a:r>
          </a:p>
          <a:p>
            <a:pPr lvl="1"/>
            <a:r>
              <a:rPr lang="en-US" sz="1800" dirty="0"/>
              <a:t>BD2RA = Blockchain Donor to Recipient App </a:t>
            </a:r>
          </a:p>
          <a:p>
            <a:r>
              <a:rPr lang="en-US" dirty="0"/>
              <a:t>No single point of control. Volunteer/s matches supply with demand or demand with supply =&gt; </a:t>
            </a:r>
            <a:r>
              <a:rPr lang="en-US" b="1" dirty="0"/>
              <a:t>Agility</a:t>
            </a:r>
          </a:p>
          <a:p>
            <a:r>
              <a:rPr lang="en-US" dirty="0"/>
              <a:t>Donor post availability of food</a:t>
            </a:r>
          </a:p>
          <a:p>
            <a:pPr lvl="1"/>
            <a:r>
              <a:rPr lang="en-US" sz="1800" dirty="0"/>
              <a:t>Type of food, Quantity, Location, ‘Shelf-life’ for perishables/or pick-up-by-date, Contact  information,…</a:t>
            </a:r>
          </a:p>
          <a:p>
            <a:pPr lvl="1"/>
            <a:r>
              <a:rPr lang="en-US" sz="1800" dirty="0"/>
              <a:t>Auto-generated Donation-tag is created</a:t>
            </a:r>
            <a:endParaRPr lang="en-US" sz="2200" dirty="0"/>
          </a:p>
          <a:p>
            <a:r>
              <a:rPr lang="en-US" dirty="0"/>
              <a:t>Volunteers can check donors / food available for pickup</a:t>
            </a:r>
          </a:p>
          <a:p>
            <a:r>
              <a:rPr lang="en-US" dirty="0"/>
              <a:t>Volunteers can check recipients in need</a:t>
            </a:r>
          </a:p>
          <a:p>
            <a:r>
              <a:rPr lang="en-US" dirty="0"/>
              <a:t>Volunteer picks up food from Donor on a first-come, first-serve basis </a:t>
            </a:r>
          </a:p>
          <a:p>
            <a:r>
              <a:rPr lang="en-US" dirty="0"/>
              <a:t>Volunteers adopts a Just-in-Time delivery model to eliminate the need for refrigeration and special handling of perishables </a:t>
            </a:r>
          </a:p>
          <a:p>
            <a:r>
              <a:rPr lang="en-US" dirty="0"/>
              <a:t>Volunteers is responsible for the transportation including transportation capacity</a:t>
            </a:r>
          </a:p>
          <a:p>
            <a:r>
              <a:rPr lang="en-US" dirty="0"/>
              <a:t>Activity is recorded at each stage.  =&gt; </a:t>
            </a:r>
            <a:r>
              <a:rPr lang="en-US" b="1" dirty="0"/>
              <a:t>Transparency</a:t>
            </a:r>
          </a:p>
          <a:p>
            <a:pPr lvl="1"/>
            <a:r>
              <a:rPr lang="en-US" sz="1800" dirty="0"/>
              <a:t>Donation-tag, Recipient-tag &amp; Geo-location from smart phone, event time-stamp</a:t>
            </a:r>
          </a:p>
          <a:p>
            <a:pPr lvl="1"/>
            <a:r>
              <a:rPr lang="en-US" sz="1800" dirty="0"/>
              <a:t>[Stretch goal for summer2019] Donors and Volunteers can get BD2R “tokens” for recognition, community service, etc. </a:t>
            </a:r>
          </a:p>
        </p:txBody>
      </p:sp>
      <p:sp>
        <p:nvSpPr>
          <p:cNvPr id="4" name="Slide Number Placeholder 3"/>
          <p:cNvSpPr>
            <a:spLocks noGrp="1"/>
          </p:cNvSpPr>
          <p:nvPr>
            <p:ph type="sldNum" sz="quarter" idx="12"/>
          </p:nvPr>
        </p:nvSpPr>
        <p:spPr/>
        <p:txBody>
          <a:bodyPr/>
          <a:lstStyle/>
          <a:p>
            <a:fld id="{362F072D-44BE-48CC-8E89-A327B5503611}" type="slidenum">
              <a:rPr lang="en-US" smtClean="0"/>
              <a:t>29</a:t>
            </a:fld>
            <a:endParaRPr lang="en-US" dirty="0"/>
          </a:p>
        </p:txBody>
      </p:sp>
    </p:spTree>
    <p:extLst>
      <p:ext uri="{BB962C8B-B14F-4D97-AF65-F5344CB8AC3E}">
        <p14:creationId xmlns:p14="http://schemas.microsoft.com/office/powerpoint/2010/main" val="412513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Project Re-Cap 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923418"/>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p:nvPr>
        </p:nvSpPr>
        <p:spPr/>
        <p:txBody>
          <a:bodyPr/>
          <a:lstStyle/>
          <a:p>
            <a:r>
              <a:rPr lang="en-US" b="1" dirty="0">
                <a:solidFill>
                  <a:srgbClr val="C00000"/>
                </a:solidFill>
              </a:rPr>
              <a:t>Impact Opportunity </a:t>
            </a:r>
            <a:r>
              <a:rPr lang="en-US" sz="3200" b="1" dirty="0">
                <a:solidFill>
                  <a:srgbClr val="C00000"/>
                </a:solidFill>
              </a:rPr>
              <a:t>System Design</a:t>
            </a:r>
            <a:endParaRPr lang="en-US" b="1" dirty="0">
              <a:solidFill>
                <a:srgbClr val="C00000"/>
              </a:solidFill>
            </a:endParaRPr>
          </a:p>
        </p:txBody>
      </p:sp>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fld id="{362F072D-44BE-48CC-8E89-A327B5503611}" type="slidenum">
              <a:rPr lang="en-US" smtClean="0"/>
              <a:t>30</a:t>
            </a:fld>
            <a:endParaRPr lang="en-US"/>
          </a:p>
        </p:txBody>
      </p:sp>
      <p:sp>
        <p:nvSpPr>
          <p:cNvPr id="14" name="Arrow: Right 13">
            <a:extLst>
              <a:ext uri="{FF2B5EF4-FFF2-40B4-BE49-F238E27FC236}">
                <a16:creationId xmlns:a16="http://schemas.microsoft.com/office/drawing/2014/main" id="{EEBA97E1-5023-4B8B-A475-00CF8ADFDDA9}"/>
              </a:ext>
            </a:extLst>
          </p:cNvPr>
          <p:cNvSpPr/>
          <p:nvPr/>
        </p:nvSpPr>
        <p:spPr>
          <a:xfrm>
            <a:off x="390700" y="1836845"/>
            <a:ext cx="2654910" cy="4202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Initiate P/U</a:t>
            </a:r>
          </a:p>
        </p:txBody>
      </p:sp>
      <p:sp>
        <p:nvSpPr>
          <p:cNvPr id="16" name="Arrow: Right 15">
            <a:extLst>
              <a:ext uri="{FF2B5EF4-FFF2-40B4-BE49-F238E27FC236}">
                <a16:creationId xmlns:a16="http://schemas.microsoft.com/office/drawing/2014/main" id="{5DC633F0-FA73-4E3A-A740-962E21138890}"/>
              </a:ext>
            </a:extLst>
          </p:cNvPr>
          <p:cNvSpPr/>
          <p:nvPr/>
        </p:nvSpPr>
        <p:spPr>
          <a:xfrm>
            <a:off x="4106280" y="2941982"/>
            <a:ext cx="1989719" cy="4855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Donation Tag</a:t>
            </a:r>
          </a:p>
        </p:txBody>
      </p:sp>
      <p:sp>
        <p:nvSpPr>
          <p:cNvPr id="17" name="Arrow: Right 16">
            <a:extLst>
              <a:ext uri="{FF2B5EF4-FFF2-40B4-BE49-F238E27FC236}">
                <a16:creationId xmlns:a16="http://schemas.microsoft.com/office/drawing/2014/main" id="{F7DF65D5-C7A5-4168-A7CF-C3ED1BA0F00A}"/>
              </a:ext>
            </a:extLst>
          </p:cNvPr>
          <p:cNvSpPr/>
          <p:nvPr/>
        </p:nvSpPr>
        <p:spPr>
          <a:xfrm>
            <a:off x="6901774" y="2829604"/>
            <a:ext cx="2222528" cy="710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Notification for P/U</a:t>
            </a:r>
          </a:p>
        </p:txBody>
      </p:sp>
      <p:grpSp>
        <p:nvGrpSpPr>
          <p:cNvPr id="19" name="Group 18">
            <a:extLst>
              <a:ext uri="{FF2B5EF4-FFF2-40B4-BE49-F238E27FC236}">
                <a16:creationId xmlns:a16="http://schemas.microsoft.com/office/drawing/2014/main" id="{1F268A67-9464-440A-8F4D-3767D9A6AAA9}"/>
              </a:ext>
            </a:extLst>
          </p:cNvPr>
          <p:cNvGrpSpPr/>
          <p:nvPr/>
        </p:nvGrpSpPr>
        <p:grpSpPr>
          <a:xfrm>
            <a:off x="3045610" y="1836845"/>
            <a:ext cx="1008586" cy="1849073"/>
            <a:chOff x="3045610" y="1836845"/>
            <a:chExt cx="1008586" cy="1849073"/>
          </a:xfrm>
        </p:grpSpPr>
        <p:sp>
          <p:nvSpPr>
            <p:cNvPr id="7" name="Flowchart: Terminator 6">
              <a:extLst>
                <a:ext uri="{FF2B5EF4-FFF2-40B4-BE49-F238E27FC236}">
                  <a16:creationId xmlns:a16="http://schemas.microsoft.com/office/drawing/2014/main" id="{CD1DF1F9-70B0-45FB-8CA5-B0D19178FF73}"/>
                </a:ext>
              </a:extLst>
            </p:cNvPr>
            <p:cNvSpPr/>
            <p:nvPr/>
          </p:nvSpPr>
          <p:spPr>
            <a:xfrm>
              <a:off x="3096241" y="2539347"/>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18" name="Content Placeholder 5" descr="Smart Phone">
              <a:extLst>
                <a:ext uri="{FF2B5EF4-FFF2-40B4-BE49-F238E27FC236}">
                  <a16:creationId xmlns:a16="http://schemas.microsoft.com/office/drawing/2014/main" id="{34A387EC-EAC2-44C8-BEB4-B63E9B6190AE}"/>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grpSp>
        <p:nvGrpSpPr>
          <p:cNvPr id="20" name="Group 19">
            <a:extLst>
              <a:ext uri="{FF2B5EF4-FFF2-40B4-BE49-F238E27FC236}">
                <a16:creationId xmlns:a16="http://schemas.microsoft.com/office/drawing/2014/main" id="{927BE5A3-E2DE-4C93-BC7D-C439E36A6DDC}"/>
              </a:ext>
            </a:extLst>
          </p:cNvPr>
          <p:cNvGrpSpPr/>
          <p:nvPr/>
        </p:nvGrpSpPr>
        <p:grpSpPr>
          <a:xfrm>
            <a:off x="9194890" y="2712165"/>
            <a:ext cx="1008586" cy="1849073"/>
            <a:chOff x="1427506" y="2894074"/>
            <a:chExt cx="1008586" cy="1849073"/>
          </a:xfrm>
        </p:grpSpPr>
        <p:sp>
          <p:nvSpPr>
            <p:cNvPr id="21" name="Flowchart: Terminator 20">
              <a:extLst>
                <a:ext uri="{FF2B5EF4-FFF2-40B4-BE49-F238E27FC236}">
                  <a16:creationId xmlns:a16="http://schemas.microsoft.com/office/drawing/2014/main" id="{6A51B7C7-C938-4EB9-A88F-13ED5C673CD3}"/>
                </a:ext>
              </a:extLst>
            </p:cNvPr>
            <p:cNvSpPr/>
            <p:nvPr/>
          </p:nvSpPr>
          <p:spPr>
            <a:xfrm>
              <a:off x="1478136" y="3635446"/>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22" name="Content Placeholder 5" descr="Smart Phone">
              <a:extLst>
                <a:ext uri="{FF2B5EF4-FFF2-40B4-BE49-F238E27FC236}">
                  <a16:creationId xmlns:a16="http://schemas.microsoft.com/office/drawing/2014/main" id="{A563D097-5807-4349-8090-E19ADA79D7FA}"/>
                </a:ext>
              </a:extLst>
            </p:cNvPr>
            <p:cNvSpPr/>
            <p:nvPr/>
          </p:nvSpPr>
          <p:spPr>
            <a:xfrm>
              <a:off x="1427506" y="2894074"/>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sp>
        <p:nvSpPr>
          <p:cNvPr id="23" name="TextBox 22">
            <a:extLst>
              <a:ext uri="{FF2B5EF4-FFF2-40B4-BE49-F238E27FC236}">
                <a16:creationId xmlns:a16="http://schemas.microsoft.com/office/drawing/2014/main" id="{386A0DD8-0325-4EE7-83D0-4A2E26462C6C}"/>
              </a:ext>
            </a:extLst>
          </p:cNvPr>
          <p:cNvSpPr txBox="1"/>
          <p:nvPr/>
        </p:nvSpPr>
        <p:spPr>
          <a:xfrm>
            <a:off x="3158925" y="2980782"/>
            <a:ext cx="947355" cy="369332"/>
          </a:xfrm>
          <a:prstGeom prst="rect">
            <a:avLst/>
          </a:prstGeom>
          <a:noFill/>
        </p:spPr>
        <p:txBody>
          <a:bodyPr wrap="square" rtlCol="0">
            <a:spAutoFit/>
          </a:bodyPr>
          <a:lstStyle/>
          <a:p>
            <a:r>
              <a:rPr lang="en-US" dirty="0"/>
              <a:t>Donor</a:t>
            </a:r>
          </a:p>
        </p:txBody>
      </p:sp>
      <p:sp>
        <p:nvSpPr>
          <p:cNvPr id="24" name="TextBox 23">
            <a:extLst>
              <a:ext uri="{FF2B5EF4-FFF2-40B4-BE49-F238E27FC236}">
                <a16:creationId xmlns:a16="http://schemas.microsoft.com/office/drawing/2014/main" id="{B53E5961-8142-43C5-8802-044F2494F93F}"/>
              </a:ext>
            </a:extLst>
          </p:cNvPr>
          <p:cNvSpPr txBox="1"/>
          <p:nvPr/>
        </p:nvSpPr>
        <p:spPr>
          <a:xfrm>
            <a:off x="9245520" y="3933749"/>
            <a:ext cx="1249491" cy="307777"/>
          </a:xfrm>
          <a:prstGeom prst="rect">
            <a:avLst/>
          </a:prstGeom>
          <a:noFill/>
        </p:spPr>
        <p:txBody>
          <a:bodyPr wrap="square" rtlCol="0">
            <a:spAutoFit/>
          </a:bodyPr>
          <a:lstStyle/>
          <a:p>
            <a:r>
              <a:rPr lang="en-US" sz="1400" dirty="0"/>
              <a:t>Volunteer</a:t>
            </a:r>
            <a:endParaRPr lang="en-US" dirty="0"/>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6949821" y="4512766"/>
            <a:ext cx="2920444" cy="130804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7366415" y="5320598"/>
            <a:ext cx="1965007" cy="369332"/>
          </a:xfrm>
          <a:prstGeom prst="rect">
            <a:avLst/>
          </a:prstGeom>
        </p:spPr>
        <p:txBody>
          <a:bodyPr wrap="square">
            <a:spAutoFit/>
          </a:bodyPr>
          <a:lstStyle/>
          <a:p>
            <a:r>
              <a:rPr lang="en-US" dirty="0">
                <a:solidFill>
                  <a:schemeClr val="bg2"/>
                </a:solidFill>
              </a:rPr>
              <a:t>Recipient Tag</a:t>
            </a:r>
            <a:endParaRPr lang="en-US" dirty="0"/>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4" y="4775530"/>
            <a:ext cx="914400" cy="914400"/>
          </a:xfrm>
          <a:prstGeom prst="rect">
            <a:avLst/>
          </a:prstGeom>
        </p:spPr>
      </p:pic>
      <p:sp>
        <p:nvSpPr>
          <p:cNvPr id="30" name="Arrow: U-Turn 29">
            <a:extLst>
              <a:ext uri="{FF2B5EF4-FFF2-40B4-BE49-F238E27FC236}">
                <a16:creationId xmlns:a16="http://schemas.microsoft.com/office/drawing/2014/main" id="{CF258B24-2883-4CAE-AD2A-3DE574434391}"/>
              </a:ext>
            </a:extLst>
          </p:cNvPr>
          <p:cNvSpPr/>
          <p:nvPr/>
        </p:nvSpPr>
        <p:spPr>
          <a:xfrm>
            <a:off x="1472884" y="3888561"/>
            <a:ext cx="4762158" cy="914400"/>
          </a:xfrm>
          <a:prstGeom prst="uturnArrow">
            <a:avLst>
              <a:gd name="adj1" fmla="val 31025"/>
              <a:gd name="adj2" fmla="val 20161"/>
              <a:gd name="adj3" fmla="val 17879"/>
              <a:gd name="adj4" fmla="val 43750"/>
              <a:gd name="adj5"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Recipient Request</a:t>
            </a:r>
          </a:p>
          <a:p>
            <a:pPr algn="ctr"/>
            <a:endParaRPr lang="en-US" dirty="0">
              <a:solidFill>
                <a:schemeClr val="bg2"/>
              </a:solidFill>
            </a:endParaRPr>
          </a:p>
          <a:p>
            <a:pPr algn="ctr"/>
            <a:endParaRPr lang="en-US" dirty="0">
              <a:solidFill>
                <a:schemeClr val="bg2"/>
              </a:solidFill>
            </a:endParaRPr>
          </a:p>
        </p:txBody>
      </p:sp>
      <p:sp>
        <p:nvSpPr>
          <p:cNvPr id="32" name="Arrow: U-Turn 31">
            <a:extLst>
              <a:ext uri="{FF2B5EF4-FFF2-40B4-BE49-F238E27FC236}">
                <a16:creationId xmlns:a16="http://schemas.microsoft.com/office/drawing/2014/main" id="{E8873C3A-4904-4448-8D12-8A1B0390E059}"/>
              </a:ext>
            </a:extLst>
          </p:cNvPr>
          <p:cNvSpPr/>
          <p:nvPr/>
        </p:nvSpPr>
        <p:spPr>
          <a:xfrm rot="10800000">
            <a:off x="1367081" y="5494501"/>
            <a:ext cx="5032040" cy="1004676"/>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33" name="Rectangle 32">
            <a:extLst>
              <a:ext uri="{FF2B5EF4-FFF2-40B4-BE49-F238E27FC236}">
                <a16:creationId xmlns:a16="http://schemas.microsoft.com/office/drawing/2014/main" id="{200E8A1D-90C5-48BA-A347-6AC435C82267}"/>
              </a:ext>
            </a:extLst>
          </p:cNvPr>
          <p:cNvSpPr/>
          <p:nvPr/>
        </p:nvSpPr>
        <p:spPr>
          <a:xfrm>
            <a:off x="955564" y="6174251"/>
            <a:ext cx="6096000" cy="923330"/>
          </a:xfrm>
          <a:prstGeom prst="rect">
            <a:avLst/>
          </a:prstGeom>
        </p:spPr>
        <p:txBody>
          <a:bodyPr>
            <a:spAutoFit/>
          </a:bodyPr>
          <a:lstStyle/>
          <a:p>
            <a:pPr algn="ctr"/>
            <a:r>
              <a:rPr lang="en-US" dirty="0">
                <a:solidFill>
                  <a:schemeClr val="bg2"/>
                </a:solidFill>
              </a:rPr>
              <a:t>Delivery Information</a:t>
            </a:r>
          </a:p>
          <a:p>
            <a:pPr algn="ctr"/>
            <a:endParaRPr lang="en-US" dirty="0">
              <a:solidFill>
                <a:schemeClr val="bg2"/>
              </a:solidFill>
            </a:endParaRPr>
          </a:p>
          <a:p>
            <a:pPr algn="ctr"/>
            <a:endParaRPr lang="en-US" dirty="0">
              <a:solidFill>
                <a:schemeClr val="bg2"/>
              </a:solidFill>
            </a:endParaRPr>
          </a:p>
        </p:txBody>
      </p:sp>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0700" y="2187328"/>
            <a:ext cx="914400" cy="91440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1095" y="4777420"/>
            <a:ext cx="914400" cy="914400"/>
          </a:xfrm>
          <a:prstGeom prst="rect">
            <a:avLst/>
          </a:prstGeom>
        </p:spPr>
      </p:pic>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71829" y="2712165"/>
            <a:ext cx="914400" cy="914400"/>
          </a:xfrm>
          <a:prstGeom prst="rect">
            <a:avLst/>
          </a:prstGeom>
        </p:spPr>
      </p:pic>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35421" y="4632637"/>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585647" y="3117240"/>
            <a:ext cx="914400" cy="914400"/>
          </a:xfrm>
          <a:prstGeom prst="rect">
            <a:avLst/>
          </a:prstGeom>
        </p:spPr>
      </p:pic>
    </p:spTree>
    <p:extLst>
      <p:ext uri="{BB962C8B-B14F-4D97-AF65-F5344CB8AC3E}">
        <p14:creationId xmlns:p14="http://schemas.microsoft.com/office/powerpoint/2010/main" val="37770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4" grpId="0"/>
      <p:bldP spid="27" grpId="0"/>
      <p:bldP spid="30" grpId="0" animBg="1"/>
      <p:bldP spid="3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title"/>
          </p:nvPr>
        </p:nvSpPr>
        <p:spPr>
          <a:xfrm>
            <a:off x="663575" y="1537542"/>
            <a:ext cx="10515600" cy="1325563"/>
          </a:xfrm>
          <a:prstGeom prst="rect">
            <a:avLst/>
          </a:prstGeom>
        </p:spPr>
        <p:txBody>
          <a:bodyPr spcFirstLastPara="1" vert="horz" wrap="square" lIns="121900" tIns="121900" rIns="121900" bIns="121900" rtlCol="0" anchor="t" anchorCtr="0">
            <a:noAutofit/>
          </a:bodyPr>
          <a:lstStyle/>
          <a:p>
            <a:r>
              <a:rPr lang="en" sz="1867" dirty="0">
                <a:solidFill>
                  <a:srgbClr val="172B4D"/>
                </a:solidFill>
                <a:highlight>
                  <a:srgbClr val="FFFFFF"/>
                </a:highlight>
                <a:latin typeface="Roboto"/>
                <a:ea typeface="Roboto"/>
                <a:cs typeface="Roboto"/>
                <a:sym typeface="Roboto"/>
              </a:rPr>
              <a:t>Why is blockchain needed to solve this problem?</a:t>
            </a:r>
            <a:endParaRPr sz="1867" dirty="0"/>
          </a:p>
        </p:txBody>
      </p:sp>
      <p:sp>
        <p:nvSpPr>
          <p:cNvPr id="116" name="Google Shape;116;p17"/>
          <p:cNvSpPr txBox="1">
            <a:spLocks noGrp="1"/>
          </p:cNvSpPr>
          <p:nvPr>
            <p:ph type="body" idx="1"/>
          </p:nvPr>
        </p:nvSpPr>
        <p:spPr>
          <a:xfrm>
            <a:off x="1012825" y="1844867"/>
            <a:ext cx="5157787" cy="823912"/>
          </a:xfrm>
          <a:prstGeom prst="rect">
            <a:avLst/>
          </a:prstGeom>
        </p:spPr>
        <p:txBody>
          <a:bodyPr spcFirstLastPara="1" vert="horz" wrap="square" lIns="121900" tIns="121900" rIns="121900" bIns="121900" rtlCol="0" anchor="t" anchorCtr="0">
            <a:noAutofit/>
          </a:bodyPr>
          <a:lstStyle/>
          <a:p>
            <a:pPr marL="0" indent="0">
              <a:buClr>
                <a:schemeClr val="dk1"/>
              </a:buClr>
              <a:buSzPts val="1100"/>
              <a:buNone/>
            </a:pPr>
            <a:r>
              <a:rPr lang="en" b="1" dirty="0">
                <a:solidFill>
                  <a:schemeClr val="dk1"/>
                </a:solidFill>
              </a:rPr>
              <a:t>Technical solution rationalization</a:t>
            </a:r>
            <a:endParaRPr b="1" dirty="0">
              <a:solidFill>
                <a:schemeClr val="dk1"/>
              </a:solidFill>
            </a:endParaRPr>
          </a:p>
          <a:p>
            <a:pPr marL="0" indent="0">
              <a:buClr>
                <a:schemeClr val="dk1"/>
              </a:buClr>
              <a:buSzPts val="1100"/>
              <a:buNone/>
            </a:pPr>
            <a:r>
              <a:rPr lang="en" sz="2000" b="0" dirty="0">
                <a:solidFill>
                  <a:schemeClr val="dk1"/>
                </a:solidFill>
              </a:rPr>
              <a:t>Blockchain enables a digitized, verifiable, decentralized technology that’s used to capture and verify transactions between mulitple parties in a provable and permanent way. </a:t>
            </a:r>
          </a:p>
          <a:p>
            <a:pPr marL="0" indent="0">
              <a:buClr>
                <a:schemeClr val="dk1"/>
              </a:buClr>
              <a:buSzPts val="1100"/>
              <a:buNone/>
            </a:pPr>
            <a:r>
              <a:rPr lang="en" sz="2000" b="0" dirty="0">
                <a:solidFill>
                  <a:schemeClr val="dk1"/>
                </a:solidFill>
              </a:rPr>
              <a:t>Due to its decentralized nature, multiple stakeholders use the blockchain to efficiently record, report on and track verified interactions. </a:t>
            </a:r>
          </a:p>
          <a:p>
            <a:pPr marL="0" indent="0">
              <a:buClr>
                <a:schemeClr val="dk1"/>
              </a:buClr>
              <a:buSzPts val="1100"/>
              <a:buNone/>
            </a:pPr>
            <a:r>
              <a:rPr lang="en" sz="2000" b="0" dirty="0">
                <a:solidFill>
                  <a:schemeClr val="dk1"/>
                </a:solidFill>
              </a:rPr>
              <a:t>This makes it easier to track and manage the sourcing, storage, transfer and distribution of food donations.</a:t>
            </a:r>
            <a:endParaRPr sz="2000" b="0" dirty="0">
              <a:solidFill>
                <a:schemeClr val="dk1"/>
              </a:solidFill>
            </a:endParaRPr>
          </a:p>
          <a:p>
            <a:pPr marL="0" indent="0">
              <a:buClr>
                <a:schemeClr val="dk1"/>
              </a:buClr>
              <a:buSzPts val="1100"/>
              <a:buNone/>
            </a:pPr>
            <a:endParaRPr sz="1467" dirty="0">
              <a:solidFill>
                <a:schemeClr val="dk1"/>
              </a:solidFill>
            </a:endParaRPr>
          </a:p>
        </p:txBody>
      </p:sp>
      <p:sp>
        <p:nvSpPr>
          <p:cNvPr id="3" name="Text Placeholder 2">
            <a:extLst>
              <a:ext uri="{FF2B5EF4-FFF2-40B4-BE49-F238E27FC236}">
                <a16:creationId xmlns:a16="http://schemas.microsoft.com/office/drawing/2014/main" id="{2B5906B6-6FDA-4841-B560-E585466A413C}"/>
              </a:ext>
            </a:extLst>
          </p:cNvPr>
          <p:cNvSpPr>
            <a:spLocks noGrp="1"/>
          </p:cNvSpPr>
          <p:nvPr>
            <p:ph type="body" sz="quarter" idx="3"/>
          </p:nvPr>
        </p:nvSpPr>
        <p:spPr>
          <a:xfrm>
            <a:off x="6481205" y="968561"/>
            <a:ext cx="5183188" cy="823912"/>
          </a:xfrm>
        </p:spPr>
        <p:txBody>
          <a:bodyPr/>
          <a:lstStyle/>
          <a:p>
            <a:r>
              <a:rPr lang="en-US" dirty="0">
                <a:solidFill>
                  <a:schemeClr val="dk1"/>
                </a:solidFill>
              </a:rPr>
              <a:t>How Blockchain will benefit this Social Impact project.</a:t>
            </a:r>
          </a:p>
          <a:p>
            <a:endParaRPr lang="en-US" dirty="0"/>
          </a:p>
        </p:txBody>
      </p:sp>
      <p:sp>
        <p:nvSpPr>
          <p:cNvPr id="4" name="Content Placeholder 3">
            <a:extLst>
              <a:ext uri="{FF2B5EF4-FFF2-40B4-BE49-F238E27FC236}">
                <a16:creationId xmlns:a16="http://schemas.microsoft.com/office/drawing/2014/main" id="{5B13CB8B-EBF5-49F2-9322-BE85A272361E}"/>
              </a:ext>
            </a:extLst>
          </p:cNvPr>
          <p:cNvSpPr>
            <a:spLocks noGrp="1"/>
          </p:cNvSpPr>
          <p:nvPr>
            <p:ph sz="quarter" idx="4"/>
          </p:nvPr>
        </p:nvSpPr>
        <p:spPr>
          <a:xfrm>
            <a:off x="6525348" y="1123474"/>
            <a:ext cx="5183188" cy="3684588"/>
          </a:xfrm>
        </p:spPr>
        <p:txBody>
          <a:bodyPr>
            <a:normAutofit/>
          </a:bodyPr>
          <a:lstStyle/>
          <a:p>
            <a:pPr marL="0" indent="0">
              <a:buClr>
                <a:schemeClr val="dk1"/>
              </a:buClr>
              <a:buSzPts val="1100"/>
              <a:buNone/>
            </a:pPr>
            <a:endParaRPr lang="en-US" dirty="0">
              <a:solidFill>
                <a:schemeClr val="dk1"/>
              </a:solidFill>
            </a:endParaRPr>
          </a:p>
          <a:p>
            <a:pPr>
              <a:buClr>
                <a:schemeClr val="dk1"/>
              </a:buClr>
              <a:buSzPts val="1100"/>
            </a:pPr>
            <a:r>
              <a:rPr lang="en-US" sz="2000" dirty="0"/>
              <a:t>To connect donors with receipts</a:t>
            </a:r>
          </a:p>
          <a:p>
            <a:pPr>
              <a:buClr>
                <a:schemeClr val="dk1"/>
              </a:buClr>
              <a:buSzPts val="1100"/>
            </a:pPr>
            <a:r>
              <a:rPr lang="en-US" sz="2000" dirty="0">
                <a:solidFill>
                  <a:schemeClr val="dk1"/>
                </a:solidFill>
              </a:rPr>
              <a:t>Capture and verify the quantity and handover of food &amp; supplies</a:t>
            </a:r>
          </a:p>
          <a:p>
            <a:pPr>
              <a:buClr>
                <a:schemeClr val="dk1"/>
              </a:buClr>
              <a:buSzPts val="1100"/>
            </a:pPr>
            <a:r>
              <a:rPr lang="en-US" sz="2000" dirty="0">
                <a:solidFill>
                  <a:schemeClr val="dk1"/>
                </a:solidFill>
              </a:rPr>
              <a:t>Track where food &amp; supplies  are located at any time</a:t>
            </a:r>
          </a:p>
          <a:p>
            <a:pPr>
              <a:buClr>
                <a:schemeClr val="dk1"/>
              </a:buClr>
              <a:buSzPts val="1100"/>
            </a:pPr>
            <a:r>
              <a:rPr lang="en-US" sz="2000" dirty="0">
                <a:solidFill>
                  <a:schemeClr val="dk1"/>
                </a:solidFill>
              </a:rPr>
              <a:t>Understand where food &amp; supplies are sourced from and who the recipients are</a:t>
            </a:r>
          </a:p>
          <a:p>
            <a:pPr>
              <a:buClr>
                <a:schemeClr val="dk1"/>
              </a:buClr>
              <a:buSzPts val="1100"/>
            </a:pPr>
            <a:endParaRPr lang="en-US" sz="2000" dirty="0"/>
          </a:p>
          <a:p>
            <a:endParaRPr lang="en-US" dirty="0"/>
          </a:p>
        </p:txBody>
      </p:sp>
      <p:sp>
        <p:nvSpPr>
          <p:cNvPr id="5" name="Rectangle 4">
            <a:extLst>
              <a:ext uri="{FF2B5EF4-FFF2-40B4-BE49-F238E27FC236}">
                <a16:creationId xmlns:a16="http://schemas.microsoft.com/office/drawing/2014/main" id="{4A9703D0-87DF-43D1-8EAF-AD1731B8ABA6}"/>
              </a:ext>
            </a:extLst>
          </p:cNvPr>
          <p:cNvSpPr/>
          <p:nvPr/>
        </p:nvSpPr>
        <p:spPr>
          <a:xfrm>
            <a:off x="1440075" y="599229"/>
            <a:ext cx="3764557" cy="369332"/>
          </a:xfrm>
          <a:prstGeom prst="rect">
            <a:avLst/>
          </a:prstGeom>
        </p:spPr>
        <p:txBody>
          <a:bodyPr wrap="none">
            <a:spAutoFit/>
          </a:bodyPr>
          <a:lstStyle/>
          <a:p>
            <a:r>
              <a:rPr lang="en-US" b="1" dirty="0">
                <a:solidFill>
                  <a:srgbClr val="C00000"/>
                </a:solidFill>
              </a:rPr>
              <a:t>Impact Opportunity: Why Blockchain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6DEC6-A806-4696-935A-6EB573C95A71}"/>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Text Placeholder 2">
            <a:extLst>
              <a:ext uri="{FF2B5EF4-FFF2-40B4-BE49-F238E27FC236}">
                <a16:creationId xmlns:a16="http://schemas.microsoft.com/office/drawing/2014/main" id="{55739890-143E-43D9-967B-BB42D3C015A8}"/>
              </a:ext>
            </a:extLst>
          </p:cNvPr>
          <p:cNvSpPr>
            <a:spLocks noGrp="1"/>
          </p:cNvSpPr>
          <p:nvPr>
            <p:ph type="body" idx="1"/>
          </p:nvPr>
        </p:nvSpPr>
        <p:spPr>
          <a:xfrm>
            <a:off x="1443596" y="1065742"/>
            <a:ext cx="5157787" cy="823912"/>
          </a:xfrm>
        </p:spPr>
        <p:txBody>
          <a:bodyPr/>
          <a:lstStyle/>
          <a:p>
            <a:r>
              <a:rPr lang="en-US" dirty="0"/>
              <a:t>Scope </a:t>
            </a:r>
          </a:p>
        </p:txBody>
      </p:sp>
      <p:sp>
        <p:nvSpPr>
          <p:cNvPr id="4" name="Content Placeholder 3">
            <a:extLst>
              <a:ext uri="{FF2B5EF4-FFF2-40B4-BE49-F238E27FC236}">
                <a16:creationId xmlns:a16="http://schemas.microsoft.com/office/drawing/2014/main" id="{A8EBAB4F-A120-4F96-BDE5-89486093B9D8}"/>
              </a:ext>
            </a:extLst>
          </p:cNvPr>
          <p:cNvSpPr>
            <a:spLocks noGrp="1"/>
          </p:cNvSpPr>
          <p:nvPr>
            <p:ph sz="half" idx="2"/>
          </p:nvPr>
        </p:nvSpPr>
        <p:spPr>
          <a:xfrm>
            <a:off x="894956" y="1952707"/>
            <a:ext cx="10839306" cy="4473317"/>
          </a:xfrm>
        </p:spPr>
        <p:txBody>
          <a:bodyPr>
            <a:normAutofit fontScale="92500" lnSpcReduction="10000"/>
          </a:bodyPr>
          <a:lstStyle/>
          <a:p>
            <a:endParaRPr lang="en-US" dirty="0"/>
          </a:p>
          <a:p>
            <a:pPr lvl="1"/>
            <a:r>
              <a:rPr lang="en-US" sz="4300" dirty="0"/>
              <a:t>Must be contained for success within project time constraint.</a:t>
            </a:r>
          </a:p>
          <a:p>
            <a:pPr lvl="1"/>
            <a:endParaRPr lang="en-US" sz="4300" dirty="0"/>
          </a:p>
          <a:p>
            <a:pPr lvl="1"/>
            <a:r>
              <a:rPr lang="en-US" sz="4300" dirty="0"/>
              <a:t>Scope includes a working prototype of the Blockchain application.</a:t>
            </a:r>
          </a:p>
          <a:p>
            <a:pPr lvl="1"/>
            <a:endParaRPr lang="en-US" sz="4300" dirty="0"/>
          </a:p>
          <a:p>
            <a:r>
              <a:rPr lang="en-US" sz="4900" dirty="0"/>
              <a:t>&lt;&lt;</a:t>
            </a:r>
            <a:r>
              <a:rPr lang="en-US" sz="4900" dirty="0" err="1"/>
              <a:t>GaryT</a:t>
            </a:r>
            <a:r>
              <a:rPr lang="en-US" sz="4900" dirty="0"/>
              <a:t>&gt;&gt;</a:t>
            </a:r>
          </a:p>
          <a:p>
            <a:endParaRPr lang="en-US" dirty="0"/>
          </a:p>
        </p:txBody>
      </p:sp>
      <p:sp>
        <p:nvSpPr>
          <p:cNvPr id="7" name="Slide Number Placeholder 6">
            <a:extLst>
              <a:ext uri="{FF2B5EF4-FFF2-40B4-BE49-F238E27FC236}">
                <a16:creationId xmlns:a16="http://schemas.microsoft.com/office/drawing/2014/main" id="{5E9453EF-189C-4E6D-9790-6484BBDC3D14}"/>
              </a:ext>
            </a:extLst>
          </p:cNvPr>
          <p:cNvSpPr>
            <a:spLocks noGrp="1"/>
          </p:cNvSpPr>
          <p:nvPr>
            <p:ph type="sldNum" sz="quarter" idx="12"/>
          </p:nvPr>
        </p:nvSpPr>
        <p:spPr/>
        <p:txBody>
          <a:bodyPr/>
          <a:lstStyle/>
          <a:p>
            <a:fld id="{362F072D-44BE-48CC-8E89-A327B5503611}" type="slidenum">
              <a:rPr lang="en-US" smtClean="0"/>
              <a:t>32</a:t>
            </a:fld>
            <a:endParaRPr lang="en-US"/>
          </a:p>
        </p:txBody>
      </p:sp>
    </p:spTree>
    <p:extLst>
      <p:ext uri="{BB962C8B-B14F-4D97-AF65-F5344CB8AC3E}">
        <p14:creationId xmlns:p14="http://schemas.microsoft.com/office/powerpoint/2010/main" val="7100487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BAF3C-520E-490A-8E84-7D2E2562D512}"/>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4" name="Content Placeholder 3">
            <a:extLst>
              <a:ext uri="{FF2B5EF4-FFF2-40B4-BE49-F238E27FC236}">
                <a16:creationId xmlns:a16="http://schemas.microsoft.com/office/drawing/2014/main" id="{D0266E4A-0F0D-4E79-A9F5-1CBDDC8075E4}"/>
              </a:ext>
            </a:extLst>
          </p:cNvPr>
          <p:cNvSpPr>
            <a:spLocks noGrp="1"/>
          </p:cNvSpPr>
          <p:nvPr>
            <p:ph sz="half" idx="2"/>
          </p:nvPr>
        </p:nvSpPr>
        <p:spPr>
          <a:xfrm>
            <a:off x="839789" y="1633308"/>
            <a:ext cx="9521309" cy="4556355"/>
          </a:xfrm>
        </p:spPr>
        <p:txBody>
          <a:bodyPr>
            <a:normAutofit fontScale="62500" lnSpcReduction="20000"/>
          </a:bodyPr>
          <a:lstStyle/>
          <a:p>
            <a:pPr lvl="4"/>
            <a:r>
              <a:rPr lang="en-US" sz="3900" dirty="0"/>
              <a:t>Zeroing-in on achievable scope, consider </a:t>
            </a:r>
          </a:p>
          <a:p>
            <a:pPr lvl="5"/>
            <a:r>
              <a:rPr lang="en-US" sz="3300" b="1" dirty="0"/>
              <a:t>Donors</a:t>
            </a:r>
            <a:r>
              <a:rPr lang="en-US" sz="3300" dirty="0"/>
              <a:t>: List suggested Donors (e.g., Farmers, Restaurants, Individuals, etc.). Rank Donors in order of greatest chance of collaboration for project success. Agree on final target Donor.</a:t>
            </a:r>
          </a:p>
          <a:p>
            <a:pPr lvl="5"/>
            <a:r>
              <a:rPr lang="en-US" sz="3700" b="1" dirty="0"/>
              <a:t>Consumers</a:t>
            </a:r>
            <a:r>
              <a:rPr lang="en-US" sz="3700" dirty="0"/>
              <a:t>: List suggested Consumers (e.g., Veterans, Families, etc.). Rank Consumers in order of greatest chance of collaboration for project success. Agree on final target Consumer.</a:t>
            </a:r>
          </a:p>
          <a:p>
            <a:pPr lvl="5"/>
            <a:r>
              <a:rPr lang="en-US" sz="3700" b="1" dirty="0"/>
              <a:t>Location</a:t>
            </a:r>
            <a:r>
              <a:rPr lang="en-US" sz="3700" dirty="0"/>
              <a:t>: Decide on a target location guided by decision on Donor and Consumer.</a:t>
            </a:r>
          </a:p>
          <a:p>
            <a:pPr lvl="5"/>
            <a:r>
              <a:rPr lang="en-US" sz="3700" dirty="0"/>
              <a:t>Organizations that may be able to assist with identification of Consumer and Location: Churches, Food Banks, Social Services. Target consumers may congregate in locations where social services providers are located.</a:t>
            </a:r>
          </a:p>
          <a:p>
            <a:pPr lvl="5"/>
            <a:r>
              <a:rPr lang="en-US" sz="3700" b="1" dirty="0"/>
              <a:t>Transporters</a:t>
            </a:r>
            <a:r>
              <a:rPr lang="en-US" sz="3700" dirty="0"/>
              <a:t>: Same comments as above.</a:t>
            </a:r>
          </a:p>
          <a:p>
            <a:endParaRPr lang="en-US" dirty="0"/>
          </a:p>
        </p:txBody>
      </p:sp>
      <p:sp>
        <p:nvSpPr>
          <p:cNvPr id="7" name="Slide Number Placeholder 6">
            <a:extLst>
              <a:ext uri="{FF2B5EF4-FFF2-40B4-BE49-F238E27FC236}">
                <a16:creationId xmlns:a16="http://schemas.microsoft.com/office/drawing/2014/main" id="{7D788714-9F4E-4AC6-9CAE-13FE451E7C07}"/>
              </a:ext>
            </a:extLst>
          </p:cNvPr>
          <p:cNvSpPr>
            <a:spLocks noGrp="1"/>
          </p:cNvSpPr>
          <p:nvPr>
            <p:ph type="sldNum" sz="quarter" idx="12"/>
          </p:nvPr>
        </p:nvSpPr>
        <p:spPr/>
        <p:txBody>
          <a:bodyPr/>
          <a:lstStyle/>
          <a:p>
            <a:fld id="{362F072D-44BE-48CC-8E89-A327B5503611}" type="slidenum">
              <a:rPr lang="en-US" smtClean="0"/>
              <a:t>33</a:t>
            </a:fld>
            <a:endParaRPr lang="en-US"/>
          </a:p>
        </p:txBody>
      </p:sp>
    </p:spTree>
    <p:extLst>
      <p:ext uri="{BB962C8B-B14F-4D97-AF65-F5344CB8AC3E}">
        <p14:creationId xmlns:p14="http://schemas.microsoft.com/office/powerpoint/2010/main" val="23040838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Text Placeholder 2">
            <a:extLst>
              <a:ext uri="{FF2B5EF4-FFF2-40B4-BE49-F238E27FC236}">
                <a16:creationId xmlns:a16="http://schemas.microsoft.com/office/drawing/2014/main" id="{876795BA-950B-4CD8-87A2-9E2619811047}"/>
              </a:ext>
            </a:extLst>
          </p:cNvPr>
          <p:cNvSpPr>
            <a:spLocks noGrp="1"/>
          </p:cNvSpPr>
          <p:nvPr>
            <p:ph type="body" idx="1"/>
          </p:nvPr>
        </p:nvSpPr>
        <p:spPr/>
        <p:txBody>
          <a:bodyPr/>
          <a:lstStyle/>
          <a:p>
            <a:r>
              <a:rPr lang="en-US" dirty="0"/>
              <a:t>Donors</a:t>
            </a:r>
          </a:p>
        </p:txBody>
      </p:sp>
      <p:sp>
        <p:nvSpPr>
          <p:cNvPr id="4" name="Content Placeholder 3">
            <a:extLst>
              <a:ext uri="{FF2B5EF4-FFF2-40B4-BE49-F238E27FC236}">
                <a16:creationId xmlns:a16="http://schemas.microsoft.com/office/drawing/2014/main" id="{8F4438DC-7A44-4835-BA92-DB1580CE0DBD}"/>
              </a:ext>
            </a:extLst>
          </p:cNvPr>
          <p:cNvSpPr>
            <a:spLocks noGrp="1"/>
          </p:cNvSpPr>
          <p:nvPr>
            <p:ph sz="half" idx="2"/>
          </p:nvPr>
        </p:nvSpPr>
        <p:spPr>
          <a:xfrm>
            <a:off x="839789" y="2505075"/>
            <a:ext cx="2931323" cy="3684588"/>
          </a:xfrm>
          <a:solidFill>
            <a:schemeClr val="accent1">
              <a:lumMod val="20000"/>
              <a:lumOff val="80000"/>
            </a:schemeClr>
          </a:solidFill>
        </p:spPr>
        <p:txBody>
          <a:bodyPr>
            <a:normAutofit fontScale="92500" lnSpcReduction="20000"/>
          </a:bodyPr>
          <a:lstStyle/>
          <a:p>
            <a:pPr marL="0" indent="0">
              <a:buNone/>
            </a:pPr>
            <a:r>
              <a:rPr lang="en-US" dirty="0"/>
              <a:t>Farmers, Restaurants, Individuals, etc.</a:t>
            </a:r>
          </a:p>
          <a:p>
            <a:pPr marL="0" indent="0">
              <a:buNone/>
            </a:pPr>
            <a:endParaRPr lang="en-US" dirty="0"/>
          </a:p>
          <a:p>
            <a:pPr marL="0" indent="0">
              <a:buNone/>
            </a:pPr>
            <a:endParaRPr lang="en-US" dirty="0"/>
          </a:p>
          <a:p>
            <a:pPr marL="0" indent="0">
              <a:buNone/>
            </a:pPr>
            <a:endParaRPr lang="en-US" dirty="0"/>
          </a:p>
          <a:p>
            <a:pPr marL="0" indent="0">
              <a:buNone/>
            </a:pPr>
            <a:r>
              <a:rPr lang="en-US" dirty="0"/>
              <a:t>Wants </a:t>
            </a:r>
          </a:p>
          <a:p>
            <a:pPr marL="0" indent="0">
              <a:buNone/>
            </a:pPr>
            <a:r>
              <a:rPr lang="en-US" dirty="0"/>
              <a:t>Needs </a:t>
            </a:r>
          </a:p>
          <a:p>
            <a:pPr marL="0" indent="0">
              <a:buNone/>
            </a:pPr>
            <a:r>
              <a:rPr lang="en-US" dirty="0"/>
              <a:t>Challenges  </a:t>
            </a:r>
          </a:p>
        </p:txBody>
      </p:sp>
      <p:sp>
        <p:nvSpPr>
          <p:cNvPr id="5" name="Text Placeholder 4">
            <a:extLst>
              <a:ext uri="{FF2B5EF4-FFF2-40B4-BE49-F238E27FC236}">
                <a16:creationId xmlns:a16="http://schemas.microsoft.com/office/drawing/2014/main" id="{E3A6737F-4ED3-4990-BBC4-DE138BE5CF29}"/>
              </a:ext>
            </a:extLst>
          </p:cNvPr>
          <p:cNvSpPr>
            <a:spLocks noGrp="1"/>
          </p:cNvSpPr>
          <p:nvPr>
            <p:ph type="body" sz="quarter" idx="3"/>
          </p:nvPr>
        </p:nvSpPr>
        <p:spPr>
          <a:xfrm>
            <a:off x="4349707" y="1681163"/>
            <a:ext cx="2599733" cy="823912"/>
          </a:xfrm>
        </p:spPr>
        <p:txBody>
          <a:bodyPr/>
          <a:lstStyle/>
          <a:p>
            <a:r>
              <a:rPr lang="en-US" dirty="0"/>
              <a:t>Volunteers </a:t>
            </a:r>
          </a:p>
        </p:txBody>
      </p:sp>
      <p:sp>
        <p:nvSpPr>
          <p:cNvPr id="6" name="Content Placeholder 5">
            <a:extLst>
              <a:ext uri="{FF2B5EF4-FFF2-40B4-BE49-F238E27FC236}">
                <a16:creationId xmlns:a16="http://schemas.microsoft.com/office/drawing/2014/main" id="{2C349640-98B7-4FF8-B36C-AD169E3CE5F8}"/>
              </a:ext>
            </a:extLst>
          </p:cNvPr>
          <p:cNvSpPr>
            <a:spLocks noGrp="1"/>
          </p:cNvSpPr>
          <p:nvPr>
            <p:ph sz="quarter" idx="4"/>
          </p:nvPr>
        </p:nvSpPr>
        <p:spPr>
          <a:xfrm>
            <a:off x="4206240" y="2455989"/>
            <a:ext cx="2743200" cy="3684588"/>
          </a:xfrm>
          <a:solidFill>
            <a:schemeClr val="accent1">
              <a:lumMod val="60000"/>
              <a:lumOff val="40000"/>
            </a:schemeClr>
          </a:solidFill>
        </p:spPr>
        <p:txBody>
          <a:bodyPr>
            <a:normAutofit fontScale="92500" lnSpcReduction="20000"/>
          </a:bodyPr>
          <a:lstStyle/>
          <a:p>
            <a:pPr marL="0" indent="0">
              <a:buNone/>
            </a:pPr>
            <a:r>
              <a:rPr lang="en-US" dirty="0"/>
              <a:t>Transporters, Pick/up Facility / Location</a:t>
            </a:r>
          </a:p>
          <a:p>
            <a:pPr marL="0" indent="0">
              <a:buNone/>
            </a:pPr>
            <a:endParaRPr lang="en-US" dirty="0"/>
          </a:p>
          <a:p>
            <a:pPr marL="0" indent="0">
              <a:buNone/>
            </a:pPr>
            <a:endParaRPr lang="en-US" dirty="0"/>
          </a:p>
          <a:p>
            <a:pPr marL="0" indent="0">
              <a:buNone/>
            </a:pPr>
            <a:endParaRPr lang="en-US" dirty="0"/>
          </a:p>
          <a:p>
            <a:pPr marL="0" indent="0">
              <a:buNone/>
            </a:pPr>
            <a:r>
              <a:rPr lang="en-US" dirty="0"/>
              <a:t>Wants </a:t>
            </a:r>
          </a:p>
          <a:p>
            <a:pPr marL="0" indent="0">
              <a:buNone/>
            </a:pPr>
            <a:r>
              <a:rPr lang="en-US" dirty="0"/>
              <a:t>Needs </a:t>
            </a:r>
          </a:p>
          <a:p>
            <a:pPr marL="0" indent="0">
              <a:buNone/>
            </a:pPr>
            <a:r>
              <a:rPr lang="en-US" dirty="0"/>
              <a:t>Challenges  </a:t>
            </a:r>
          </a:p>
          <a:p>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34</a:t>
            </a:fld>
            <a:endParaRPr lang="en-US"/>
          </a:p>
        </p:txBody>
      </p:sp>
      <p:sp>
        <p:nvSpPr>
          <p:cNvPr id="8" name="Text Placeholder 4">
            <a:extLst>
              <a:ext uri="{FF2B5EF4-FFF2-40B4-BE49-F238E27FC236}">
                <a16:creationId xmlns:a16="http://schemas.microsoft.com/office/drawing/2014/main" id="{CE379116-6D1F-4046-AC76-30ACA1185FEF}"/>
              </a:ext>
            </a:extLst>
          </p:cNvPr>
          <p:cNvSpPr txBox="1">
            <a:spLocks/>
          </p:cNvSpPr>
          <p:nvPr/>
        </p:nvSpPr>
        <p:spPr>
          <a:xfrm>
            <a:off x="8134482" y="1681163"/>
            <a:ext cx="2599733"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Recipients  </a:t>
            </a:r>
          </a:p>
        </p:txBody>
      </p:sp>
      <p:sp>
        <p:nvSpPr>
          <p:cNvPr id="10" name="Content Placeholder 5">
            <a:extLst>
              <a:ext uri="{FF2B5EF4-FFF2-40B4-BE49-F238E27FC236}">
                <a16:creationId xmlns:a16="http://schemas.microsoft.com/office/drawing/2014/main" id="{E149D3C1-2741-4320-B908-092398BC75D6}"/>
              </a:ext>
            </a:extLst>
          </p:cNvPr>
          <p:cNvSpPr txBox="1">
            <a:spLocks/>
          </p:cNvSpPr>
          <p:nvPr/>
        </p:nvSpPr>
        <p:spPr>
          <a:xfrm>
            <a:off x="7992427" y="2505075"/>
            <a:ext cx="2743200" cy="3684588"/>
          </a:xfrm>
          <a:prstGeom prst="rect">
            <a:avLst/>
          </a:prstGeom>
          <a:solidFill>
            <a:schemeClr val="accent1">
              <a:lumMod val="50000"/>
            </a:schemeClr>
          </a:solidFill>
        </p:spPr>
        <p:txBody>
          <a:bodyPr vert="horz" lIns="91440" tIns="45720" rIns="91440" bIns="45720" rtlCol="0">
            <a:normAutofit fontScale="925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bg1"/>
                </a:solidFill>
              </a:rPr>
              <a:t>Veterans, Food Banks, Families, </a:t>
            </a:r>
            <a:r>
              <a:rPr lang="en-US" dirty="0" err="1">
                <a:solidFill>
                  <a:schemeClr val="bg1"/>
                </a:solidFill>
              </a:rPr>
              <a:t>etc</a:t>
            </a: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Wants </a:t>
            </a:r>
          </a:p>
          <a:p>
            <a:pPr marL="0" indent="0">
              <a:buNone/>
            </a:pPr>
            <a:r>
              <a:rPr lang="en-US" dirty="0">
                <a:solidFill>
                  <a:schemeClr val="bg1"/>
                </a:solidFill>
              </a:rPr>
              <a:t>Needs </a:t>
            </a:r>
          </a:p>
          <a:p>
            <a:pPr marL="0" indent="0">
              <a:buNone/>
            </a:pPr>
            <a:r>
              <a:rPr lang="en-US" dirty="0">
                <a:solidFill>
                  <a:schemeClr val="bg1"/>
                </a:solidFill>
              </a:rPr>
              <a:t>Challenges  </a:t>
            </a:r>
          </a:p>
        </p:txBody>
      </p:sp>
    </p:spTree>
    <p:extLst>
      <p:ext uri="{BB962C8B-B14F-4D97-AF65-F5344CB8AC3E}">
        <p14:creationId xmlns:p14="http://schemas.microsoft.com/office/powerpoint/2010/main" val="1745096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ADF1C-F63D-4E6F-8563-5C516DE07D95}"/>
              </a:ext>
            </a:extLst>
          </p:cNvPr>
          <p:cNvSpPr>
            <a:spLocks noGrp="1"/>
          </p:cNvSpPr>
          <p:nvPr>
            <p:ph type="title"/>
          </p:nvPr>
        </p:nvSpPr>
        <p:spPr>
          <a:xfrm>
            <a:off x="625377" y="231480"/>
            <a:ext cx="10515600" cy="1325563"/>
          </a:xfrm>
        </p:spPr>
        <p:txBody>
          <a:bodyPr/>
          <a:lstStyle/>
          <a:p>
            <a:r>
              <a:rPr lang="en-US" b="1" dirty="0">
                <a:solidFill>
                  <a:srgbClr val="C00000"/>
                </a:solidFill>
              </a:rPr>
              <a:t>Impact Opportunity</a:t>
            </a:r>
            <a:endParaRPr lang="en-US" dirty="0"/>
          </a:p>
        </p:txBody>
      </p:sp>
      <p:pic>
        <p:nvPicPr>
          <p:cNvPr id="8" name="Content Placeholder 7">
            <a:extLst>
              <a:ext uri="{FF2B5EF4-FFF2-40B4-BE49-F238E27FC236}">
                <a16:creationId xmlns:a16="http://schemas.microsoft.com/office/drawing/2014/main" id="{CAF99C86-6E6C-447A-BE57-C68466759A4E}"/>
              </a:ext>
            </a:extLst>
          </p:cNvPr>
          <p:cNvPicPr>
            <a:picLocks noGrp="1" noChangeAspect="1"/>
          </p:cNvPicPr>
          <p:nvPr>
            <p:ph sz="half" idx="2"/>
          </p:nvPr>
        </p:nvPicPr>
        <p:blipFill>
          <a:blip r:embed="rId2"/>
          <a:stretch>
            <a:fillRect/>
          </a:stretch>
        </p:blipFill>
        <p:spPr>
          <a:xfrm>
            <a:off x="774946" y="1723732"/>
            <a:ext cx="2840662" cy="3684588"/>
          </a:xfrm>
          <a:prstGeom prst="rect">
            <a:avLst/>
          </a:prstGeom>
        </p:spPr>
      </p:pic>
      <p:sp>
        <p:nvSpPr>
          <p:cNvPr id="7" name="Slide Number Placeholder 6">
            <a:extLst>
              <a:ext uri="{FF2B5EF4-FFF2-40B4-BE49-F238E27FC236}">
                <a16:creationId xmlns:a16="http://schemas.microsoft.com/office/drawing/2014/main" id="{E75FB576-7626-46F7-8E8D-FDF1179F1A15}"/>
              </a:ext>
            </a:extLst>
          </p:cNvPr>
          <p:cNvSpPr>
            <a:spLocks noGrp="1"/>
          </p:cNvSpPr>
          <p:nvPr>
            <p:ph type="sldNum" sz="quarter" idx="12"/>
          </p:nvPr>
        </p:nvSpPr>
        <p:spPr/>
        <p:txBody>
          <a:bodyPr/>
          <a:lstStyle/>
          <a:p>
            <a:fld id="{362F072D-44BE-48CC-8E89-A327B5503611}" type="slidenum">
              <a:rPr lang="en-US" smtClean="0"/>
              <a:t>35</a:t>
            </a:fld>
            <a:endParaRPr lang="en-US"/>
          </a:p>
        </p:txBody>
      </p:sp>
    </p:spTree>
    <p:extLst>
      <p:ext uri="{BB962C8B-B14F-4D97-AF65-F5344CB8AC3E}">
        <p14:creationId xmlns:p14="http://schemas.microsoft.com/office/powerpoint/2010/main" val="21136273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4D59A-E1E0-4760-9E1B-F97F803D57F5}"/>
              </a:ext>
            </a:extLst>
          </p:cNvPr>
          <p:cNvSpPr>
            <a:spLocks noGrp="1"/>
          </p:cNvSpPr>
          <p:nvPr>
            <p:ph type="title"/>
          </p:nvPr>
        </p:nvSpPr>
        <p:spPr/>
        <p:txBody>
          <a:bodyPr/>
          <a:lstStyle/>
          <a:p>
            <a:r>
              <a:rPr lang="en-US" b="1" dirty="0">
                <a:solidFill>
                  <a:srgbClr val="C00000"/>
                </a:solidFill>
              </a:rPr>
              <a:t>Impact Opportunity</a:t>
            </a:r>
            <a:endParaRPr lang="en-US" dirty="0"/>
          </a:p>
        </p:txBody>
      </p:sp>
      <p:pic>
        <p:nvPicPr>
          <p:cNvPr id="8" name="Content Placeholder 7">
            <a:extLst>
              <a:ext uri="{FF2B5EF4-FFF2-40B4-BE49-F238E27FC236}">
                <a16:creationId xmlns:a16="http://schemas.microsoft.com/office/drawing/2014/main" id="{27923949-23FE-49E9-8DEF-1DD1C6ED03F2}"/>
              </a:ext>
            </a:extLst>
          </p:cNvPr>
          <p:cNvPicPr>
            <a:picLocks noGrp="1" noChangeAspect="1"/>
          </p:cNvPicPr>
          <p:nvPr>
            <p:ph sz="half" idx="2"/>
          </p:nvPr>
        </p:nvPicPr>
        <p:blipFill>
          <a:blip r:embed="rId2"/>
          <a:stretch>
            <a:fillRect/>
          </a:stretch>
        </p:blipFill>
        <p:spPr>
          <a:xfrm>
            <a:off x="2124623" y="2505075"/>
            <a:ext cx="2588116" cy="3684588"/>
          </a:xfrm>
          <a:prstGeom prst="rect">
            <a:avLst/>
          </a:prstGeom>
        </p:spPr>
      </p:pic>
      <p:sp>
        <p:nvSpPr>
          <p:cNvPr id="7" name="Slide Number Placeholder 6">
            <a:extLst>
              <a:ext uri="{FF2B5EF4-FFF2-40B4-BE49-F238E27FC236}">
                <a16:creationId xmlns:a16="http://schemas.microsoft.com/office/drawing/2014/main" id="{57626AA0-7993-4CC8-AD58-F8A48F3D61AD}"/>
              </a:ext>
            </a:extLst>
          </p:cNvPr>
          <p:cNvSpPr>
            <a:spLocks noGrp="1"/>
          </p:cNvSpPr>
          <p:nvPr>
            <p:ph type="sldNum" sz="quarter" idx="12"/>
          </p:nvPr>
        </p:nvSpPr>
        <p:spPr/>
        <p:txBody>
          <a:bodyPr/>
          <a:lstStyle/>
          <a:p>
            <a:fld id="{362F072D-44BE-48CC-8E89-A327B5503611}" type="slidenum">
              <a:rPr lang="en-US" smtClean="0"/>
              <a:t>36</a:t>
            </a:fld>
            <a:endParaRPr lang="en-US"/>
          </a:p>
        </p:txBody>
      </p:sp>
    </p:spTree>
    <p:extLst>
      <p:ext uri="{BB962C8B-B14F-4D97-AF65-F5344CB8AC3E}">
        <p14:creationId xmlns:p14="http://schemas.microsoft.com/office/powerpoint/2010/main" val="17920973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59315-476C-41FE-9E8D-E1F447305F4F}"/>
              </a:ext>
            </a:extLst>
          </p:cNvPr>
          <p:cNvSpPr>
            <a:spLocks noGrp="1"/>
          </p:cNvSpPr>
          <p:nvPr>
            <p:ph type="title"/>
          </p:nvPr>
        </p:nvSpPr>
        <p:spPr/>
        <p:txBody>
          <a:bodyPr/>
          <a:lstStyle/>
          <a:p>
            <a:r>
              <a:rPr lang="en-US" b="1" dirty="0">
                <a:solidFill>
                  <a:srgbClr val="C00000"/>
                </a:solidFill>
              </a:rPr>
              <a:t>Impact Opportunity</a:t>
            </a:r>
            <a:endParaRPr lang="en-US" dirty="0"/>
          </a:p>
        </p:txBody>
      </p:sp>
      <p:pic>
        <p:nvPicPr>
          <p:cNvPr id="8" name="Content Placeholder 7">
            <a:extLst>
              <a:ext uri="{FF2B5EF4-FFF2-40B4-BE49-F238E27FC236}">
                <a16:creationId xmlns:a16="http://schemas.microsoft.com/office/drawing/2014/main" id="{056ADD4B-3468-4F5B-A96C-A303F49B1655}"/>
              </a:ext>
            </a:extLst>
          </p:cNvPr>
          <p:cNvPicPr>
            <a:picLocks noGrp="1" noChangeAspect="1"/>
          </p:cNvPicPr>
          <p:nvPr>
            <p:ph sz="half" idx="2"/>
          </p:nvPr>
        </p:nvPicPr>
        <p:blipFill>
          <a:blip r:embed="rId2"/>
          <a:stretch>
            <a:fillRect/>
          </a:stretch>
        </p:blipFill>
        <p:spPr>
          <a:xfrm>
            <a:off x="2763589" y="1861841"/>
            <a:ext cx="2773225" cy="3684588"/>
          </a:xfrm>
          <a:prstGeom prst="rect">
            <a:avLst/>
          </a:prstGeom>
        </p:spPr>
      </p:pic>
      <p:sp>
        <p:nvSpPr>
          <p:cNvPr id="7" name="Slide Number Placeholder 6">
            <a:extLst>
              <a:ext uri="{FF2B5EF4-FFF2-40B4-BE49-F238E27FC236}">
                <a16:creationId xmlns:a16="http://schemas.microsoft.com/office/drawing/2014/main" id="{DEA25F40-1999-42A3-B661-28F872E0E886}"/>
              </a:ext>
            </a:extLst>
          </p:cNvPr>
          <p:cNvSpPr>
            <a:spLocks noGrp="1"/>
          </p:cNvSpPr>
          <p:nvPr>
            <p:ph type="sldNum" sz="quarter" idx="12"/>
          </p:nvPr>
        </p:nvSpPr>
        <p:spPr/>
        <p:txBody>
          <a:bodyPr/>
          <a:lstStyle/>
          <a:p>
            <a:fld id="{362F072D-44BE-48CC-8E89-A327B5503611}" type="slidenum">
              <a:rPr lang="en-US" smtClean="0"/>
              <a:t>37</a:t>
            </a:fld>
            <a:endParaRPr lang="en-US"/>
          </a:p>
        </p:txBody>
      </p:sp>
    </p:spTree>
    <p:extLst>
      <p:ext uri="{BB962C8B-B14F-4D97-AF65-F5344CB8AC3E}">
        <p14:creationId xmlns:p14="http://schemas.microsoft.com/office/powerpoint/2010/main" val="9857936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767760"/>
          </a:xfrm>
        </p:spPr>
        <p:txBody>
          <a:bodyPr>
            <a:normAutofit fontScale="90000"/>
          </a:bodyPr>
          <a:lstStyle/>
          <a:p>
            <a:r>
              <a:rPr lang="en-US" sz="4000" b="1" dirty="0">
                <a:solidFill>
                  <a:srgbClr val="C00000"/>
                </a:solidFill>
              </a:rPr>
              <a:t>Impact Opportunity</a:t>
            </a:r>
            <a:br>
              <a:rPr lang="en-US" sz="4000" b="1" dirty="0">
                <a:solidFill>
                  <a:srgbClr val="C00000"/>
                </a:solidFill>
              </a:rPr>
            </a:br>
            <a:r>
              <a:rPr lang="en-US" sz="4000" b="1" dirty="0"/>
              <a:t>NJ Food Bank Organizations – partial list</a:t>
            </a:r>
          </a:p>
        </p:txBody>
      </p:sp>
      <p:sp>
        <p:nvSpPr>
          <p:cNvPr id="3" name="Content Placeholder 2"/>
          <p:cNvSpPr>
            <a:spLocks noGrp="1"/>
          </p:cNvSpPr>
          <p:nvPr>
            <p:ph idx="1"/>
          </p:nvPr>
        </p:nvSpPr>
        <p:spPr>
          <a:xfrm>
            <a:off x="356051" y="1825625"/>
            <a:ext cx="11272204" cy="4351339"/>
          </a:xfrm>
        </p:spPr>
        <p:txBody>
          <a:bodyPr>
            <a:normAutofit fontScale="55000" lnSpcReduction="20000"/>
          </a:bodyPr>
          <a:lstStyle/>
          <a:p>
            <a:pPr marL="0" indent="0">
              <a:buNone/>
            </a:pPr>
            <a:r>
              <a:rPr lang="en-US" dirty="0"/>
              <a:t>Community Foodbank of NJ	</a:t>
            </a:r>
            <a:r>
              <a:rPr lang="en-US" u="sng" dirty="0">
                <a:hlinkClick r:id="rId2"/>
              </a:rPr>
              <a:t>https://www.cfbnj.org/</a:t>
            </a:r>
            <a:r>
              <a:rPr lang="en-US" dirty="0"/>
              <a:t>      	908-355-3663 Hillside</a:t>
            </a:r>
          </a:p>
          <a:p>
            <a:pPr marL="0" indent="0">
              <a:buNone/>
            </a:pPr>
            <a:r>
              <a:rPr lang="en-US" dirty="0"/>
              <a:t>						609-383-8843 Egg Harbor Township	</a:t>
            </a:r>
          </a:p>
          <a:p>
            <a:pPr marL="0" indent="0">
              <a:buNone/>
            </a:pPr>
            <a:r>
              <a:rPr lang="en-US" dirty="0"/>
              <a:t>Feeding America		</a:t>
            </a:r>
            <a:r>
              <a:rPr lang="en-US" u="sng" dirty="0">
                <a:hlinkClick r:id="rId3"/>
              </a:rPr>
              <a:t>https://www.feedingamerica.org/find-your-local-foodbank/community-foodbank-of-new-jersey</a:t>
            </a:r>
            <a:endParaRPr lang="en-US" dirty="0"/>
          </a:p>
          <a:p>
            <a:pPr marL="0" indent="0">
              <a:buNone/>
            </a:pPr>
            <a:r>
              <a:rPr lang="en-US" dirty="0"/>
              <a:t>               </a:t>
            </a:r>
          </a:p>
          <a:p>
            <a:pPr marL="0" indent="0">
              <a:buNone/>
            </a:pPr>
            <a:r>
              <a:rPr lang="en-US" dirty="0"/>
              <a:t>Foodbank of South Jersey  	</a:t>
            </a:r>
            <a:r>
              <a:rPr lang="en-US" u="sng" dirty="0">
                <a:hlinkClick r:id="rId4"/>
              </a:rPr>
              <a:t>https://foodbanksj.org/</a:t>
            </a:r>
            <a:r>
              <a:rPr lang="en-US" dirty="0"/>
              <a:t>     	 856-662-4884, Pennsauken</a:t>
            </a:r>
          </a:p>
          <a:p>
            <a:pPr marL="0" indent="0">
              <a:buNone/>
            </a:pPr>
            <a:r>
              <a:rPr lang="en-US" dirty="0"/>
              <a:t> </a:t>
            </a:r>
          </a:p>
          <a:p>
            <a:pPr marL="0" indent="0">
              <a:buNone/>
            </a:pPr>
            <a:r>
              <a:rPr lang="en-US" dirty="0"/>
              <a:t>Food Pantries.org		</a:t>
            </a:r>
            <a:r>
              <a:rPr lang="en-US" u="sng" dirty="0">
                <a:hlinkClick r:id="rId5"/>
              </a:rPr>
              <a:t>https://www.foodpantries.org/st/new_jersey</a:t>
            </a:r>
            <a:endParaRPr lang="en-US" dirty="0"/>
          </a:p>
          <a:p>
            <a:pPr marL="0" indent="0">
              <a:buNone/>
            </a:pPr>
            <a:r>
              <a:rPr lang="en-US" dirty="0"/>
              <a:t> </a:t>
            </a:r>
          </a:p>
          <a:p>
            <a:pPr marL="0" indent="0">
              <a:buNone/>
            </a:pPr>
            <a:r>
              <a:rPr lang="en-US" dirty="0"/>
              <a:t>Fulfill                                                	732-918-5600  Neptune City</a:t>
            </a:r>
          </a:p>
          <a:p>
            <a:pPr marL="0" indent="0">
              <a:buNone/>
            </a:pPr>
            <a:r>
              <a:rPr lang="en-US" dirty="0"/>
              <a:t> </a:t>
            </a:r>
          </a:p>
          <a:p>
            <a:pPr marL="0" indent="0">
              <a:buNone/>
            </a:pPr>
            <a:r>
              <a:rPr lang="en-US" dirty="0"/>
              <a:t>Need Help Paying Bills		</a:t>
            </a:r>
            <a:r>
              <a:rPr lang="en-US" u="sng" dirty="0">
                <a:hlinkClick r:id="rId6"/>
              </a:rPr>
              <a:t>https://www.needhelppayingbills.com/html/new_jersey_food_banks.html</a:t>
            </a:r>
            <a:r>
              <a:rPr lang="en-US" dirty="0"/>
              <a:t>	</a:t>
            </a:r>
          </a:p>
          <a:p>
            <a:pPr marL="0" indent="0">
              <a:buNone/>
            </a:pPr>
            <a:r>
              <a:rPr lang="en-US" dirty="0"/>
              <a:t> </a:t>
            </a:r>
          </a:p>
          <a:p>
            <a:pPr marL="0" indent="0">
              <a:buNone/>
            </a:pPr>
            <a:r>
              <a:rPr lang="en-US" dirty="0"/>
              <a:t>NJ Department of Agriculture	</a:t>
            </a:r>
            <a:r>
              <a:rPr lang="en-US" u="sng" dirty="0">
                <a:hlinkClick r:id="rId7"/>
              </a:rPr>
              <a:t>https://www.nj.gov/agriculture/news/press/2018/approved/press181113.html</a:t>
            </a:r>
            <a:endParaRPr lang="en-US" dirty="0"/>
          </a:p>
          <a:p>
            <a:pPr marL="0" indent="0">
              <a:buNone/>
            </a:pPr>
            <a:r>
              <a:rPr lang="en-US" dirty="0"/>
              <a:t> </a:t>
            </a:r>
          </a:p>
          <a:p>
            <a:pPr marL="0" indent="0">
              <a:buNone/>
            </a:pPr>
            <a:r>
              <a:rPr lang="en-US" dirty="0"/>
              <a:t>Facebook page		</a:t>
            </a:r>
            <a:r>
              <a:rPr lang="en-US" u="sng" dirty="0">
                <a:hlinkClick r:id="rId8"/>
              </a:rPr>
              <a:t>https://www.facebook.com/communityfoodbankofnj/</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362F072D-44BE-48CC-8E89-A327B5503611}" type="slidenum">
              <a:rPr lang="en-US" smtClean="0"/>
              <a:t>38</a:t>
            </a:fld>
            <a:endParaRPr lang="en-US"/>
          </a:p>
        </p:txBody>
      </p:sp>
    </p:spTree>
    <p:extLst>
      <p:ext uri="{BB962C8B-B14F-4D97-AF65-F5344CB8AC3E}">
        <p14:creationId xmlns:p14="http://schemas.microsoft.com/office/powerpoint/2010/main" val="21434739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55000" lnSpcReduction="20000"/>
          </a:bodyPr>
          <a:lstStyle/>
          <a:p>
            <a:r>
              <a:rPr lang="en-US" dirty="0"/>
              <a:t>Rooster Featherstone     United States Veterans and Local Farmers</a:t>
            </a:r>
          </a:p>
          <a:p>
            <a:r>
              <a:rPr lang="en-US" dirty="0">
                <a:solidFill>
                  <a:srgbClr val="C00000"/>
                </a:solidFill>
              </a:rPr>
              <a:t>6/5 </a:t>
            </a:r>
            <a:r>
              <a:rPr lang="en-US" dirty="0"/>
              <a:t>     Spoke with R.F. over the phone. </a:t>
            </a:r>
          </a:p>
          <a:p>
            <a:r>
              <a:rPr lang="en-US" dirty="0"/>
              <a:t>Pick /up : He supplies produce from farm, local farmers have expressed an interest in supporting his effort.  He feels they would be open to an app on their phone that lets the system know they have a pick up. Currently R.F picks up produce in his truck.</a:t>
            </a:r>
          </a:p>
          <a:p>
            <a:r>
              <a:rPr lang="en-US" dirty="0"/>
              <a:t>  Up to date the produce has not been in sufficient amount that his truck cant handle it.</a:t>
            </a:r>
          </a:p>
          <a:p>
            <a:r>
              <a:rPr lang="en-US" dirty="0"/>
              <a:t>Delivery: He has two location for Drop off:</a:t>
            </a:r>
          </a:p>
          <a:p>
            <a:r>
              <a:rPr lang="en-US" dirty="0"/>
              <a:t>Location One - isn't feasible for our study, the individuals do not have cell phone and distribution can be sketchy at best. The individuals are spread out through affluent Hunterdon and Mercer county with no system to handle the homeless, not we organized</a:t>
            </a:r>
            <a:br>
              <a:rPr lang="en-US" dirty="0"/>
            </a:br>
            <a:r>
              <a:rPr lang="en-US" dirty="0"/>
              <a:t>Location Two - Philadelphia. Can establish drop off with facilities and individual who most likely will be carrying cell phone. City has more organized homeless.</a:t>
            </a:r>
          </a:p>
          <a:p>
            <a:r>
              <a:rPr lang="en-US" dirty="0"/>
              <a:t>R.F. agreed to join by phone at our next meeting.</a:t>
            </a:r>
          </a:p>
          <a:p>
            <a:r>
              <a:rPr lang="en-US" dirty="0">
                <a:solidFill>
                  <a:srgbClr val="C00000"/>
                </a:solidFill>
              </a:rPr>
              <a:t>6/12</a:t>
            </a:r>
          </a:p>
          <a:p>
            <a:r>
              <a:rPr lang="en-US" dirty="0"/>
              <a:t>R.F. agreed to a phone call tonight after 8pm.</a:t>
            </a:r>
          </a:p>
          <a:p>
            <a:r>
              <a:rPr lang="en-US" dirty="0"/>
              <a:t>Action Item Ron</a:t>
            </a:r>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4156355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Housekeeping</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808716"/>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7F84B-B1EE-4D00-A917-C1EB55171DFD}"/>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Content Placeholder 2">
            <a:extLst>
              <a:ext uri="{FF2B5EF4-FFF2-40B4-BE49-F238E27FC236}">
                <a16:creationId xmlns:a16="http://schemas.microsoft.com/office/drawing/2014/main" id="{199F7839-AECD-4150-8DF7-3B79367B1313}"/>
              </a:ext>
            </a:extLst>
          </p:cNvPr>
          <p:cNvSpPr>
            <a:spLocks noGrp="1"/>
          </p:cNvSpPr>
          <p:nvPr>
            <p:ph idx="1"/>
          </p:nvPr>
        </p:nvSpPr>
        <p:spPr/>
        <p:txBody>
          <a:bodyPr/>
          <a:lstStyle/>
          <a:p>
            <a:r>
              <a:rPr lang="en-US" dirty="0">
                <a:solidFill>
                  <a:schemeClr val="accent1">
                    <a:lumMod val="75000"/>
                  </a:schemeClr>
                </a:solidFill>
              </a:rPr>
              <a:t>What are the geopolitical, cultural-social-economic factors that must be taken into consideration? What are some nuances and complexities that must be addressed?</a:t>
            </a:r>
          </a:p>
          <a:p>
            <a:pPr lvl="1"/>
            <a:r>
              <a:rPr lang="en-US" dirty="0"/>
              <a:t>Potential for food spoilage.</a:t>
            </a:r>
          </a:p>
          <a:p>
            <a:pPr lvl="1"/>
            <a:r>
              <a:rPr lang="en-US" dirty="0"/>
              <a:t>Product liability associated with being a supplier of food.</a:t>
            </a:r>
          </a:p>
          <a:p>
            <a:pPr lvl="1"/>
            <a:r>
              <a:rPr lang="en-US" dirty="0"/>
              <a:t>Supply pipeline to get foods from Donor to Consumer must be efficient enough to avoid complexities 1 and 2. </a:t>
            </a:r>
          </a:p>
          <a:p>
            <a:pPr lvl="1"/>
            <a:endParaRPr lang="en-US" dirty="0"/>
          </a:p>
        </p:txBody>
      </p:sp>
      <p:sp>
        <p:nvSpPr>
          <p:cNvPr id="4" name="Slide Number Placeholder 3">
            <a:extLst>
              <a:ext uri="{FF2B5EF4-FFF2-40B4-BE49-F238E27FC236}">
                <a16:creationId xmlns:a16="http://schemas.microsoft.com/office/drawing/2014/main" id="{8EDDFC8F-ED92-4319-9AC5-1FFAF91E1370}"/>
              </a:ext>
            </a:extLst>
          </p:cNvPr>
          <p:cNvSpPr>
            <a:spLocks noGrp="1"/>
          </p:cNvSpPr>
          <p:nvPr>
            <p:ph type="sldNum" sz="quarter" idx="12"/>
          </p:nvPr>
        </p:nvSpPr>
        <p:spPr/>
        <p:txBody>
          <a:bodyPr/>
          <a:lstStyle/>
          <a:p>
            <a:fld id="{362F072D-44BE-48CC-8E89-A327B5503611}" type="slidenum">
              <a:rPr lang="en-US" smtClean="0"/>
              <a:t>40</a:t>
            </a:fld>
            <a:endParaRPr lang="en-US"/>
          </a:p>
        </p:txBody>
      </p:sp>
    </p:spTree>
    <p:extLst>
      <p:ext uri="{BB962C8B-B14F-4D97-AF65-F5344CB8AC3E}">
        <p14:creationId xmlns:p14="http://schemas.microsoft.com/office/powerpoint/2010/main" val="35312874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F9D4C-9C92-45D3-9848-7C440DFDAC22}"/>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Content Placeholder 2">
            <a:extLst>
              <a:ext uri="{FF2B5EF4-FFF2-40B4-BE49-F238E27FC236}">
                <a16:creationId xmlns:a16="http://schemas.microsoft.com/office/drawing/2014/main" id="{FB9006BE-FF47-417C-8B8E-27D1F96DC808}"/>
              </a:ext>
            </a:extLst>
          </p:cNvPr>
          <p:cNvSpPr>
            <a:spLocks noGrp="1"/>
          </p:cNvSpPr>
          <p:nvPr>
            <p:ph idx="1"/>
          </p:nvPr>
        </p:nvSpPr>
        <p:spPr/>
        <p:txBody>
          <a:bodyPr/>
          <a:lstStyle/>
          <a:p>
            <a:r>
              <a:rPr lang="en-US" dirty="0"/>
              <a:t>No experienced blockchain architects/developers were present at the 6/12/19 meeting. Must reach out to the other Meetup members, or external parties, to assist with building-out the solution. Will need participation of technicians who have implemented blockchain solutions before - time constraint does not allow for using this as a learning exercise.</a:t>
            </a:r>
          </a:p>
          <a:p>
            <a:r>
              <a:rPr lang="en-US" dirty="0"/>
              <a:t>AWS Solution Fabric or Ethereum</a:t>
            </a:r>
          </a:p>
          <a:p>
            <a:endParaRPr lang="en-US" dirty="0"/>
          </a:p>
        </p:txBody>
      </p:sp>
      <p:sp>
        <p:nvSpPr>
          <p:cNvPr id="4" name="Slide Number Placeholder 3">
            <a:extLst>
              <a:ext uri="{FF2B5EF4-FFF2-40B4-BE49-F238E27FC236}">
                <a16:creationId xmlns:a16="http://schemas.microsoft.com/office/drawing/2014/main" id="{0413D154-E015-4A02-82B0-827CCF2479A2}"/>
              </a:ext>
            </a:extLst>
          </p:cNvPr>
          <p:cNvSpPr>
            <a:spLocks noGrp="1"/>
          </p:cNvSpPr>
          <p:nvPr>
            <p:ph type="sldNum" sz="quarter" idx="12"/>
          </p:nvPr>
        </p:nvSpPr>
        <p:spPr/>
        <p:txBody>
          <a:bodyPr/>
          <a:lstStyle/>
          <a:p>
            <a:fld id="{362F072D-44BE-48CC-8E89-A327B5503611}" type="slidenum">
              <a:rPr lang="en-US" smtClean="0"/>
              <a:t>41</a:t>
            </a:fld>
            <a:endParaRPr lang="en-US"/>
          </a:p>
        </p:txBody>
      </p:sp>
    </p:spTree>
    <p:extLst>
      <p:ext uri="{BB962C8B-B14F-4D97-AF65-F5344CB8AC3E}">
        <p14:creationId xmlns:p14="http://schemas.microsoft.com/office/powerpoint/2010/main" val="800838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58862-2C56-410C-A1B1-EB8727062C6C}"/>
              </a:ext>
            </a:extLst>
          </p:cNvPr>
          <p:cNvSpPr>
            <a:spLocks noGrp="1"/>
          </p:cNvSpPr>
          <p:nvPr>
            <p:ph type="title"/>
          </p:nvPr>
        </p:nvSpPr>
        <p:spPr/>
        <p:txBody>
          <a:bodyPr>
            <a:normAutofit fontScale="90000"/>
          </a:bodyPr>
          <a:lstStyle/>
          <a:p>
            <a:r>
              <a:rPr lang="en-US" b="1" dirty="0"/>
              <a:t>TRANSACTIONS IN OUR WORKFLOW:</a:t>
            </a:r>
            <a:br>
              <a:rPr lang="en-US" b="1" dirty="0"/>
            </a:br>
            <a:r>
              <a:rPr lang="en-US" b="1" dirty="0"/>
              <a:t>*</a:t>
            </a:r>
            <a:r>
              <a:rPr lang="en-US" sz="1200" i="1" dirty="0"/>
              <a:t>help to identify the implicit transactions and features to be supported by this blockchain</a:t>
            </a:r>
            <a:r>
              <a:rPr lang="en-US" sz="1200" dirty="0"/>
              <a:t> </a:t>
            </a:r>
            <a:r>
              <a:rPr lang="en-US" sz="1200" i="1" dirty="0"/>
              <a:t>application solution via business network APIs</a:t>
            </a:r>
            <a:r>
              <a:rPr lang="en-US" sz="2200" i="1" dirty="0"/>
              <a:t>.</a:t>
            </a:r>
            <a:br>
              <a:rPr lang="en-US" dirty="0"/>
            </a:br>
            <a:endParaRPr lang="en-US" dirty="0"/>
          </a:p>
        </p:txBody>
      </p:sp>
      <p:sp>
        <p:nvSpPr>
          <p:cNvPr id="3" name="Content Placeholder 2">
            <a:extLst>
              <a:ext uri="{FF2B5EF4-FFF2-40B4-BE49-F238E27FC236}">
                <a16:creationId xmlns:a16="http://schemas.microsoft.com/office/drawing/2014/main" id="{2A7170AA-8EDE-4078-843F-47D57FF79B2A}"/>
              </a:ext>
            </a:extLst>
          </p:cNvPr>
          <p:cNvSpPr>
            <a:spLocks noGrp="1"/>
          </p:cNvSpPr>
          <p:nvPr>
            <p:ph idx="1"/>
          </p:nvPr>
        </p:nvSpPr>
        <p:spPr>
          <a:xfrm>
            <a:off x="838200" y="1488265"/>
            <a:ext cx="10515600" cy="5233212"/>
          </a:xfrm>
        </p:spPr>
        <p:txBody>
          <a:bodyPr>
            <a:normAutofit fontScale="32500" lnSpcReduction="20000"/>
          </a:bodyPr>
          <a:lstStyle/>
          <a:p>
            <a:r>
              <a:rPr lang="en-US" sz="3600" dirty="0"/>
              <a:t>Identify an initial list of Consumers who will require a daily food supply. List will expand with additional Consumers.</a:t>
            </a:r>
          </a:p>
          <a:p>
            <a:r>
              <a:rPr lang="en-US" sz="3600" dirty="0"/>
              <a:t>Identify the location of the Consumers. Locations will expand with additional locations serviced.</a:t>
            </a:r>
          </a:p>
          <a:p>
            <a:r>
              <a:rPr lang="en-US" sz="3600" dirty="0"/>
              <a:t> Identify an initial list of Donors who will donate food daily. List will expand with additional Donors.</a:t>
            </a:r>
          </a:p>
          <a:p>
            <a:r>
              <a:rPr lang="en-US" sz="3600" dirty="0"/>
              <a:t>Identify the location of the Donors. Locations will expand with additional Donors.</a:t>
            </a:r>
          </a:p>
          <a:p>
            <a:r>
              <a:rPr lang="en-US" sz="3600" dirty="0"/>
              <a:t>Identify an initial list of Transporters - an initial list which will expand as additional Donors volunteer their services.</a:t>
            </a:r>
          </a:p>
          <a:p>
            <a:r>
              <a:rPr lang="en-US" sz="3600" dirty="0"/>
              <a:t>Identify the location of Transporters. Locations will expand with additional Donors.</a:t>
            </a:r>
          </a:p>
          <a:p>
            <a:r>
              <a:rPr lang="en-US" sz="3600" dirty="0"/>
              <a:t>Identify attributes of Consumers, Donors, Transporters that will help with identification and communication to ensure supply pipeline efficiency.</a:t>
            </a:r>
          </a:p>
          <a:p>
            <a:r>
              <a:rPr lang="en-US" sz="3600" dirty="0"/>
              <a:t>Donor provides notification that they have a food supply ready for pickup by Transporters for delivery to Consumers.</a:t>
            </a:r>
          </a:p>
          <a:p>
            <a:r>
              <a:rPr lang="en-US" sz="3600" dirty="0"/>
              <a:t>The Donor indicates the available quantity of food they are supplying.</a:t>
            </a:r>
          </a:p>
          <a:p>
            <a:r>
              <a:rPr lang="en-US" sz="3600" dirty="0"/>
              <a:t>Transporter monitors the blockchain to determine when food is available for pickup.</a:t>
            </a:r>
          </a:p>
          <a:p>
            <a:r>
              <a:rPr lang="en-US" sz="3600" dirty="0"/>
              <a:t>Transporter matches the Donor supply with specific Consumers (whose daily needs have not been filled) to whom they can deliver this food supply.</a:t>
            </a:r>
          </a:p>
          <a:p>
            <a:r>
              <a:rPr lang="en-US" sz="3600" dirty="0"/>
              <a:t>Transporter volunteers to pickup the available supplies and deliver to specific Consumers (criteria may be location proximity).</a:t>
            </a:r>
          </a:p>
          <a:p>
            <a:r>
              <a:rPr lang="en-US" sz="3600" dirty="0"/>
              <a:t>Transporter picks up the available food supply from the Donor.</a:t>
            </a:r>
          </a:p>
          <a:p>
            <a:r>
              <a:rPr lang="en-US" sz="3600" dirty="0"/>
              <a:t>Transporter delivers the available food supply to the Consumers.</a:t>
            </a:r>
          </a:p>
          <a:p>
            <a:r>
              <a:rPr lang="en-US" sz="3600" dirty="0"/>
              <a:t>Transporter records that they have provided this service.</a:t>
            </a:r>
          </a:p>
          <a:p>
            <a:r>
              <a:rPr lang="en-US" sz="3600" dirty="0"/>
              <a:t>The Donor's quantity of food supply available for transport is decremented.</a:t>
            </a:r>
          </a:p>
          <a:p>
            <a:r>
              <a:rPr lang="en-US" sz="3600" dirty="0"/>
              <a:t>The Consumer is checked-off as having had their daily needs filled.</a:t>
            </a:r>
          </a:p>
          <a:p>
            <a:r>
              <a:rPr lang="en-US" sz="3600" dirty="0"/>
              <a:t>If additional quantities of food is still available from this Donor, the Donor notification remains active else it is closed.</a:t>
            </a:r>
          </a:p>
          <a:p>
            <a:r>
              <a:rPr lang="en-US" sz="3600" dirty="0"/>
              <a:t>Application metrics are updated (e.g., quantify the amount of food delivered, the cost of delivered food, etc.) for analytics.</a:t>
            </a:r>
          </a:p>
          <a:p>
            <a:r>
              <a:rPr lang="en-US" sz="3600" dirty="0"/>
              <a:t>At the end of day, all pending transactions are closed to reset for a new day of deliveries.</a:t>
            </a:r>
          </a:p>
          <a:p>
            <a:endParaRPr lang="en-US" dirty="0"/>
          </a:p>
        </p:txBody>
      </p:sp>
      <p:sp>
        <p:nvSpPr>
          <p:cNvPr id="4" name="Slide Number Placeholder 3">
            <a:extLst>
              <a:ext uri="{FF2B5EF4-FFF2-40B4-BE49-F238E27FC236}">
                <a16:creationId xmlns:a16="http://schemas.microsoft.com/office/drawing/2014/main" id="{1EAC6688-EF4A-4282-9933-05F4EF780337}"/>
              </a:ext>
            </a:extLst>
          </p:cNvPr>
          <p:cNvSpPr>
            <a:spLocks noGrp="1"/>
          </p:cNvSpPr>
          <p:nvPr>
            <p:ph type="sldNum" sz="quarter" idx="12"/>
          </p:nvPr>
        </p:nvSpPr>
        <p:spPr/>
        <p:txBody>
          <a:bodyPr/>
          <a:lstStyle/>
          <a:p>
            <a:fld id="{362F072D-44BE-48CC-8E89-A327B5503611}" type="slidenum">
              <a:rPr lang="en-US" smtClean="0"/>
              <a:t>42</a:t>
            </a:fld>
            <a:endParaRPr lang="en-US"/>
          </a:p>
        </p:txBody>
      </p:sp>
    </p:spTree>
    <p:extLst>
      <p:ext uri="{BB962C8B-B14F-4D97-AF65-F5344CB8AC3E}">
        <p14:creationId xmlns:p14="http://schemas.microsoft.com/office/powerpoint/2010/main" val="42102112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62872-8191-42EC-A156-83024E269704}"/>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Content Placeholder 2">
            <a:extLst>
              <a:ext uri="{FF2B5EF4-FFF2-40B4-BE49-F238E27FC236}">
                <a16:creationId xmlns:a16="http://schemas.microsoft.com/office/drawing/2014/main" id="{8C887679-C73B-46B1-9EFF-4EFE912B17A7}"/>
              </a:ext>
            </a:extLst>
          </p:cNvPr>
          <p:cNvSpPr>
            <a:spLocks noGrp="1"/>
          </p:cNvSpPr>
          <p:nvPr>
            <p:ph idx="1"/>
          </p:nvPr>
        </p:nvSpPr>
        <p:spPr/>
        <p:txBody>
          <a:bodyPr>
            <a:normAutofit lnSpcReduction="10000"/>
          </a:bodyPr>
          <a:lstStyle/>
          <a:p>
            <a:r>
              <a:rPr lang="en-US" dirty="0"/>
              <a:t> </a:t>
            </a:r>
            <a:r>
              <a:rPr lang="en-US" b="1" dirty="0"/>
              <a:t>SUGGESTED IMMEDIATE NEXT-STEPS FOR NEXT MEETUP</a:t>
            </a:r>
            <a:endParaRPr lang="en-US" dirty="0"/>
          </a:p>
          <a:p>
            <a:pPr lvl="1"/>
            <a:r>
              <a:rPr lang="en-US" dirty="0"/>
              <a:t>Lock-down scope.</a:t>
            </a:r>
          </a:p>
          <a:p>
            <a:pPr lvl="1"/>
            <a:r>
              <a:rPr lang="en-US" dirty="0"/>
              <a:t>Agree on Donor, Transporter, Consumer, assets to be transported, </a:t>
            </a:r>
            <a:r>
              <a:rPr lang="en-US" b="1" dirty="0"/>
              <a:t>and business rules governing interactions</a:t>
            </a:r>
            <a:r>
              <a:rPr lang="en-US" dirty="0"/>
              <a:t> amongst these entities.</a:t>
            </a:r>
          </a:p>
          <a:p>
            <a:pPr lvl="1"/>
            <a:r>
              <a:rPr lang="en-US" dirty="0"/>
              <a:t>Fill-in the </a:t>
            </a:r>
            <a:r>
              <a:rPr lang="en-US" dirty="0" err="1"/>
              <a:t>the</a:t>
            </a:r>
            <a:r>
              <a:rPr lang="en-US" dirty="0"/>
              <a:t> above Week-1 Checkpoint - Impact Opportunity proposal - move closer to full completion. Develop </a:t>
            </a:r>
            <a:r>
              <a:rPr lang="en-US" b="1" dirty="0"/>
              <a:t>Whitepaper</a:t>
            </a:r>
          </a:p>
          <a:p>
            <a:pPr lvl="1"/>
            <a:r>
              <a:rPr lang="en-US" b="1" dirty="0"/>
              <a:t>Establish Teams </a:t>
            </a:r>
            <a:r>
              <a:rPr lang="en-US" dirty="0"/>
              <a:t>- much to do here given that the solution is a working prototype. See Development Team structure &amp; responsibilities above. Need to start now.</a:t>
            </a:r>
          </a:p>
          <a:p>
            <a:pPr lvl="1"/>
            <a:r>
              <a:rPr lang="en-US" dirty="0"/>
              <a:t>Assign members to agreed teams (see Define Teams - Structure above) and </a:t>
            </a:r>
            <a:r>
              <a:rPr lang="en-US" b="1" dirty="0"/>
              <a:t>appoint group leaders</a:t>
            </a:r>
            <a:r>
              <a:rPr lang="en-US" dirty="0"/>
              <a:t>. They can then help with next-steps.</a:t>
            </a:r>
          </a:p>
          <a:p>
            <a:pPr lvl="1"/>
            <a:r>
              <a:rPr lang="en-US" b="1" dirty="0"/>
              <a:t>Agree on </a:t>
            </a:r>
            <a:r>
              <a:rPr lang="en-US" dirty="0"/>
              <a:t>process workflow, participants in business use case, runtime transaction processing flow</a:t>
            </a:r>
          </a:p>
          <a:p>
            <a:endParaRPr lang="en-US" dirty="0"/>
          </a:p>
        </p:txBody>
      </p:sp>
      <p:sp>
        <p:nvSpPr>
          <p:cNvPr id="4" name="Slide Number Placeholder 3">
            <a:extLst>
              <a:ext uri="{FF2B5EF4-FFF2-40B4-BE49-F238E27FC236}">
                <a16:creationId xmlns:a16="http://schemas.microsoft.com/office/drawing/2014/main" id="{2B44E3C4-8821-47D9-9C20-DC0EF909B968}"/>
              </a:ext>
            </a:extLst>
          </p:cNvPr>
          <p:cNvSpPr>
            <a:spLocks noGrp="1"/>
          </p:cNvSpPr>
          <p:nvPr>
            <p:ph type="sldNum" sz="quarter" idx="12"/>
          </p:nvPr>
        </p:nvSpPr>
        <p:spPr/>
        <p:txBody>
          <a:bodyPr/>
          <a:lstStyle/>
          <a:p>
            <a:fld id="{362F072D-44BE-48CC-8E89-A327B5503611}" type="slidenum">
              <a:rPr lang="en-US" smtClean="0"/>
              <a:t>43</a:t>
            </a:fld>
            <a:endParaRPr lang="en-US"/>
          </a:p>
        </p:txBody>
      </p:sp>
    </p:spTree>
    <p:extLst>
      <p:ext uri="{BB962C8B-B14F-4D97-AF65-F5344CB8AC3E}">
        <p14:creationId xmlns:p14="http://schemas.microsoft.com/office/powerpoint/2010/main" val="15139468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BA2E29-1EE9-426E-96F9-DFFF5A7A5B29}"/>
              </a:ext>
            </a:extLst>
          </p:cNvPr>
          <p:cNvSpPr>
            <a:spLocks noGrp="1"/>
          </p:cNvSpPr>
          <p:nvPr>
            <p:ph type="title"/>
          </p:nvPr>
        </p:nvSpPr>
        <p:spPr/>
        <p:txBody>
          <a:bodyPr/>
          <a:lstStyle/>
          <a:p>
            <a:r>
              <a:rPr lang="en-US" b="1" dirty="0">
                <a:solidFill>
                  <a:srgbClr val="C00000"/>
                </a:solidFill>
              </a:rPr>
              <a:t>Impact Opportunity</a:t>
            </a:r>
            <a:br>
              <a:rPr lang="en-US" b="1" dirty="0">
                <a:solidFill>
                  <a:srgbClr val="C00000"/>
                </a:solidFill>
              </a:rPr>
            </a:br>
            <a:r>
              <a:rPr lang="en-US" dirty="0"/>
              <a:t>Working Groups –Sub categories</a:t>
            </a:r>
          </a:p>
        </p:txBody>
      </p:sp>
      <p:sp>
        <p:nvSpPr>
          <p:cNvPr id="6" name="Text Placeholder 5">
            <a:extLst>
              <a:ext uri="{FF2B5EF4-FFF2-40B4-BE49-F238E27FC236}">
                <a16:creationId xmlns:a16="http://schemas.microsoft.com/office/drawing/2014/main" id="{0DDAA764-FE03-450A-A163-C4A4973434CA}"/>
              </a:ext>
            </a:extLst>
          </p:cNvPr>
          <p:cNvSpPr>
            <a:spLocks noGrp="1"/>
          </p:cNvSpPr>
          <p:nvPr>
            <p:ph type="body" idx="1"/>
          </p:nvPr>
        </p:nvSpPr>
        <p:spPr/>
        <p:txBody>
          <a:bodyPr/>
          <a:lstStyle/>
          <a:p>
            <a:r>
              <a:rPr lang="en-US" dirty="0"/>
              <a:t>Business Development</a:t>
            </a:r>
          </a:p>
        </p:txBody>
      </p:sp>
      <p:sp>
        <p:nvSpPr>
          <p:cNvPr id="7" name="Content Placeholder 6">
            <a:extLst>
              <a:ext uri="{FF2B5EF4-FFF2-40B4-BE49-F238E27FC236}">
                <a16:creationId xmlns:a16="http://schemas.microsoft.com/office/drawing/2014/main" id="{007503A3-B697-4FCF-B645-1C6D3211C796}"/>
              </a:ext>
            </a:extLst>
          </p:cNvPr>
          <p:cNvSpPr>
            <a:spLocks noGrp="1"/>
          </p:cNvSpPr>
          <p:nvPr>
            <p:ph sz="half" idx="2"/>
          </p:nvPr>
        </p:nvSpPr>
        <p:spPr>
          <a:xfrm>
            <a:off x="839789" y="2505075"/>
            <a:ext cx="3000691" cy="3684588"/>
          </a:xfrm>
        </p:spPr>
        <p:txBody>
          <a:bodyPr/>
          <a:lstStyle/>
          <a:p>
            <a:r>
              <a:rPr lang="en-US" dirty="0"/>
              <a:t>Define</a:t>
            </a:r>
          </a:p>
          <a:p>
            <a:r>
              <a:rPr lang="en-US" dirty="0"/>
              <a:t>Connect</a:t>
            </a:r>
          </a:p>
          <a:p>
            <a:r>
              <a:rPr lang="en-US" dirty="0"/>
              <a:t>Map</a:t>
            </a:r>
          </a:p>
        </p:txBody>
      </p:sp>
      <p:sp>
        <p:nvSpPr>
          <p:cNvPr id="8" name="Text Placeholder 7">
            <a:extLst>
              <a:ext uri="{FF2B5EF4-FFF2-40B4-BE49-F238E27FC236}">
                <a16:creationId xmlns:a16="http://schemas.microsoft.com/office/drawing/2014/main" id="{3719256D-9630-4A92-9EA7-820A1BA346A6}"/>
              </a:ext>
            </a:extLst>
          </p:cNvPr>
          <p:cNvSpPr>
            <a:spLocks noGrp="1"/>
          </p:cNvSpPr>
          <p:nvPr>
            <p:ph type="body" sz="quarter" idx="3"/>
          </p:nvPr>
        </p:nvSpPr>
        <p:spPr>
          <a:xfrm>
            <a:off x="4313960" y="1681163"/>
            <a:ext cx="5183188" cy="823912"/>
          </a:xfrm>
        </p:spPr>
        <p:txBody>
          <a:bodyPr/>
          <a:lstStyle/>
          <a:p>
            <a:r>
              <a:rPr lang="en-US" dirty="0"/>
              <a:t>Technology</a:t>
            </a:r>
          </a:p>
        </p:txBody>
      </p:sp>
      <p:sp>
        <p:nvSpPr>
          <p:cNvPr id="9" name="Content Placeholder 8">
            <a:extLst>
              <a:ext uri="{FF2B5EF4-FFF2-40B4-BE49-F238E27FC236}">
                <a16:creationId xmlns:a16="http://schemas.microsoft.com/office/drawing/2014/main" id="{7F496F98-9FB5-4053-A693-2EEBBC24E48A}"/>
              </a:ext>
            </a:extLst>
          </p:cNvPr>
          <p:cNvSpPr>
            <a:spLocks noGrp="1"/>
          </p:cNvSpPr>
          <p:nvPr>
            <p:ph sz="quarter" idx="4"/>
          </p:nvPr>
        </p:nvSpPr>
        <p:spPr>
          <a:xfrm>
            <a:off x="4313960" y="2505075"/>
            <a:ext cx="3324947" cy="3684588"/>
          </a:xfrm>
        </p:spPr>
        <p:txBody>
          <a:bodyPr/>
          <a:lstStyle/>
          <a:p>
            <a:r>
              <a:rPr lang="en-US" dirty="0"/>
              <a:t>Develop Prototype</a:t>
            </a:r>
          </a:p>
          <a:p>
            <a:r>
              <a:rPr lang="en-US" dirty="0"/>
              <a:t>Decide/develop  Blockchain</a:t>
            </a:r>
          </a:p>
          <a:p>
            <a:r>
              <a:rPr lang="en-US" dirty="0"/>
              <a:t>Interface design</a:t>
            </a:r>
          </a:p>
        </p:txBody>
      </p:sp>
      <p:sp>
        <p:nvSpPr>
          <p:cNvPr id="4" name="Slide Number Placeholder 3">
            <a:extLst>
              <a:ext uri="{FF2B5EF4-FFF2-40B4-BE49-F238E27FC236}">
                <a16:creationId xmlns:a16="http://schemas.microsoft.com/office/drawing/2014/main" id="{F4890082-8B76-452E-ACF9-FC3F6C5AA353}"/>
              </a:ext>
            </a:extLst>
          </p:cNvPr>
          <p:cNvSpPr>
            <a:spLocks noGrp="1"/>
          </p:cNvSpPr>
          <p:nvPr>
            <p:ph type="sldNum" sz="quarter" idx="12"/>
          </p:nvPr>
        </p:nvSpPr>
        <p:spPr/>
        <p:txBody>
          <a:bodyPr/>
          <a:lstStyle/>
          <a:p>
            <a:fld id="{362F072D-44BE-48CC-8E89-A327B5503611}" type="slidenum">
              <a:rPr lang="en-US" smtClean="0"/>
              <a:t>44</a:t>
            </a:fld>
            <a:endParaRPr lang="en-US"/>
          </a:p>
        </p:txBody>
      </p:sp>
      <p:sp>
        <p:nvSpPr>
          <p:cNvPr id="10" name="Content Placeholder 8">
            <a:extLst>
              <a:ext uri="{FF2B5EF4-FFF2-40B4-BE49-F238E27FC236}">
                <a16:creationId xmlns:a16="http://schemas.microsoft.com/office/drawing/2014/main" id="{C65FF47A-E524-4C34-9830-DC4683BF6083}"/>
              </a:ext>
            </a:extLst>
          </p:cNvPr>
          <p:cNvSpPr txBox="1">
            <a:spLocks/>
          </p:cNvSpPr>
          <p:nvPr/>
        </p:nvSpPr>
        <p:spPr>
          <a:xfrm>
            <a:off x="7834674" y="2505075"/>
            <a:ext cx="3324947" cy="3684588"/>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Web Site Mgt</a:t>
            </a:r>
          </a:p>
          <a:p>
            <a:r>
              <a:rPr lang="en-US" dirty="0"/>
              <a:t>Wiki  Development</a:t>
            </a:r>
          </a:p>
          <a:p>
            <a:r>
              <a:rPr lang="en-US" dirty="0"/>
              <a:t>Meeting Prep</a:t>
            </a:r>
          </a:p>
        </p:txBody>
      </p:sp>
      <p:sp>
        <p:nvSpPr>
          <p:cNvPr id="11" name="Text Placeholder 7">
            <a:extLst>
              <a:ext uri="{FF2B5EF4-FFF2-40B4-BE49-F238E27FC236}">
                <a16:creationId xmlns:a16="http://schemas.microsoft.com/office/drawing/2014/main" id="{8D86049E-D6AF-4271-A236-0CAC7F74B994}"/>
              </a:ext>
            </a:extLst>
          </p:cNvPr>
          <p:cNvSpPr txBox="1">
            <a:spLocks/>
          </p:cNvSpPr>
          <p:nvPr/>
        </p:nvSpPr>
        <p:spPr>
          <a:xfrm>
            <a:off x="7941080" y="1597819"/>
            <a:ext cx="2773166"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Marketing</a:t>
            </a:r>
          </a:p>
        </p:txBody>
      </p:sp>
    </p:spTree>
    <p:extLst>
      <p:ext uri="{BB962C8B-B14F-4D97-AF65-F5344CB8AC3E}">
        <p14:creationId xmlns:p14="http://schemas.microsoft.com/office/powerpoint/2010/main" val="23791646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cap="none" dirty="0">
                <a:latin typeface="Arial Rounded MT Bold" panose="020F0704030504030204" pitchFamily="34" charset="0"/>
              </a:rPr>
              <a:t>Discussion</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Blockchain and 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150909"/>
      </p:ext>
    </p:extLst>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D4169-7F5B-44B0-A9F6-933ABAF95E8F}"/>
              </a:ext>
            </a:extLst>
          </p:cNvPr>
          <p:cNvSpPr>
            <a:spLocks noGrp="1"/>
          </p:cNvSpPr>
          <p:nvPr>
            <p:ph type="title"/>
          </p:nvPr>
        </p:nvSpPr>
        <p:spPr/>
        <p:txBody>
          <a:bodyPr/>
          <a:lstStyle/>
          <a:p>
            <a:r>
              <a:rPr lang="en-US" b="1" dirty="0">
                <a:solidFill>
                  <a:srgbClr val="C00000"/>
                </a:solidFill>
              </a:rPr>
              <a:t>Impact Opportunity</a:t>
            </a:r>
            <a:endParaRPr lang="en-US" dirty="0"/>
          </a:p>
        </p:txBody>
      </p:sp>
      <p:graphicFrame>
        <p:nvGraphicFramePr>
          <p:cNvPr id="5" name="Content Placeholder 4">
            <a:extLst>
              <a:ext uri="{FF2B5EF4-FFF2-40B4-BE49-F238E27FC236}">
                <a16:creationId xmlns:a16="http://schemas.microsoft.com/office/drawing/2014/main" id="{DE2A3211-9BAE-4F48-B9DA-2C0327C0A72D}"/>
              </a:ext>
            </a:extLst>
          </p:cNvPr>
          <p:cNvGraphicFramePr>
            <a:graphicFrameLocks noGrp="1"/>
          </p:cNvGraphicFramePr>
          <p:nvPr>
            <p:ph idx="1"/>
            <p:extLst>
              <p:ext uri="{D42A27DB-BD31-4B8C-83A1-F6EECF244321}">
                <p14:modId xmlns:p14="http://schemas.microsoft.com/office/powerpoint/2010/main" val="1743004068"/>
              </p:ext>
            </p:extLst>
          </p:nvPr>
        </p:nvGraphicFramePr>
        <p:xfrm>
          <a:off x="2333066" y="2085032"/>
          <a:ext cx="5861364" cy="3667649"/>
        </p:xfrm>
        <a:graphic>
          <a:graphicData uri="http://schemas.openxmlformats.org/drawingml/2006/table">
            <a:tbl>
              <a:tblPr firstRow="1" firstCol="1" bandRow="1">
                <a:tableStyleId>{5C22544A-7EE6-4342-B048-85BDC9FD1C3A}</a:tableStyleId>
              </a:tblPr>
              <a:tblGrid>
                <a:gridCol w="5861364">
                  <a:extLst>
                    <a:ext uri="{9D8B030D-6E8A-4147-A177-3AD203B41FA5}">
                      <a16:colId xmlns:a16="http://schemas.microsoft.com/office/drawing/2014/main" val="2868550075"/>
                    </a:ext>
                  </a:extLst>
                </a:gridCol>
              </a:tblGrid>
              <a:tr h="1665068">
                <a:tc>
                  <a:txBody>
                    <a:bodyPr/>
                    <a:lstStyle/>
                    <a:p>
                      <a:pPr>
                        <a:lnSpc>
                          <a:spcPct val="120000"/>
                        </a:lnSpc>
                        <a:spcAft>
                          <a:spcPts val="0"/>
                        </a:spcAft>
                      </a:pPr>
                      <a:r>
                        <a:rPr lang="en-US" sz="1800" dirty="0">
                          <a:effectLst/>
                        </a:rPr>
                        <a:t>A quantifiable value serving as a proxy for your solutions impact. This can be in number of users, geographic coverage, adoption rate, sales, volume, etc..</a:t>
                      </a:r>
                      <a:endParaRPr lang="en-US" sz="24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1016534"/>
                  </a:ext>
                </a:extLst>
              </a:tr>
              <a:tr h="2002581">
                <a:tc>
                  <a:txBody>
                    <a:bodyPr/>
                    <a:lstStyle/>
                    <a:p>
                      <a:pPr>
                        <a:lnSpc>
                          <a:spcPct val="120000"/>
                        </a:lnSpc>
                        <a:spcAft>
                          <a:spcPts val="0"/>
                        </a:spcAft>
                      </a:pPr>
                      <a:r>
                        <a:rPr lang="en-US" sz="2000" dirty="0">
                          <a:effectLst/>
                        </a:rPr>
                        <a:t>Economic Conditions, geopolitical and social/cultural environment, industry trends, current solutions, stakeholders, and other factors should be accounted for in overall plan.</a:t>
                      </a:r>
                      <a:endParaRPr lang="en-US" sz="28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19053020"/>
                  </a:ext>
                </a:extLst>
              </a:tr>
            </a:tbl>
          </a:graphicData>
        </a:graphic>
      </p:graphicFrame>
      <p:sp>
        <p:nvSpPr>
          <p:cNvPr id="4" name="Slide Number Placeholder 3">
            <a:extLst>
              <a:ext uri="{FF2B5EF4-FFF2-40B4-BE49-F238E27FC236}">
                <a16:creationId xmlns:a16="http://schemas.microsoft.com/office/drawing/2014/main" id="{8DCA4FAC-B64C-4EDA-B011-8A551BD9AFDF}"/>
              </a:ext>
            </a:extLst>
          </p:cNvPr>
          <p:cNvSpPr>
            <a:spLocks noGrp="1"/>
          </p:cNvSpPr>
          <p:nvPr>
            <p:ph type="sldNum" sz="quarter" idx="12"/>
          </p:nvPr>
        </p:nvSpPr>
        <p:spPr/>
        <p:txBody>
          <a:bodyPr/>
          <a:lstStyle/>
          <a:p>
            <a:fld id="{362F072D-44BE-48CC-8E89-A327B5503611}" type="slidenum">
              <a:rPr lang="en-US" smtClean="0"/>
              <a:t>46</a:t>
            </a:fld>
            <a:endParaRPr lang="en-US"/>
          </a:p>
        </p:txBody>
      </p:sp>
    </p:spTree>
    <p:extLst>
      <p:ext uri="{BB962C8B-B14F-4D97-AF65-F5344CB8AC3E}">
        <p14:creationId xmlns:p14="http://schemas.microsoft.com/office/powerpoint/2010/main" val="23607229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08F9-B825-47BF-9677-81AD152B7BC8}"/>
              </a:ext>
            </a:extLst>
          </p:cNvPr>
          <p:cNvSpPr>
            <a:spLocks noGrp="1"/>
          </p:cNvSpPr>
          <p:nvPr>
            <p:ph type="title"/>
          </p:nvPr>
        </p:nvSpPr>
        <p:spPr/>
        <p:txBody>
          <a:bodyPr/>
          <a:lstStyle/>
          <a:p>
            <a:r>
              <a:rPr lang="en-US" dirty="0"/>
              <a:t>AWS</a:t>
            </a:r>
          </a:p>
        </p:txBody>
      </p:sp>
      <p:sp>
        <p:nvSpPr>
          <p:cNvPr id="4" name="Slide Number Placeholder 3">
            <a:extLst>
              <a:ext uri="{FF2B5EF4-FFF2-40B4-BE49-F238E27FC236}">
                <a16:creationId xmlns:a16="http://schemas.microsoft.com/office/drawing/2014/main" id="{5BB062DF-2261-4A2F-BA54-93822BCDF177}"/>
              </a:ext>
            </a:extLst>
          </p:cNvPr>
          <p:cNvSpPr>
            <a:spLocks noGrp="1"/>
          </p:cNvSpPr>
          <p:nvPr>
            <p:ph type="sldNum" sz="quarter" idx="12"/>
          </p:nvPr>
        </p:nvSpPr>
        <p:spPr/>
        <p:txBody>
          <a:bodyPr/>
          <a:lstStyle/>
          <a:p>
            <a:fld id="{362F072D-44BE-48CC-8E89-A327B5503611}" type="slidenum">
              <a:rPr lang="en-US" smtClean="0"/>
              <a:t>47</a:t>
            </a:fld>
            <a:endParaRPr lang="en-US"/>
          </a:p>
        </p:txBody>
      </p:sp>
      <p:pic>
        <p:nvPicPr>
          <p:cNvPr id="10" name="Content Placeholder 9" descr="A screenshot of a cell phone&#10;&#10;Description automatically generated">
            <a:extLst>
              <a:ext uri="{FF2B5EF4-FFF2-40B4-BE49-F238E27FC236}">
                <a16:creationId xmlns:a16="http://schemas.microsoft.com/office/drawing/2014/main" id="{AEE9E990-BF06-4D6A-8EFB-51CA3510132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3733" y="857241"/>
            <a:ext cx="8250341" cy="5499111"/>
          </a:xfrm>
        </p:spPr>
      </p:pic>
    </p:spTree>
    <p:extLst>
      <p:ext uri="{BB962C8B-B14F-4D97-AF65-F5344CB8AC3E}">
        <p14:creationId xmlns:p14="http://schemas.microsoft.com/office/powerpoint/2010/main" val="9577875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B4079-8943-4C36-941A-E0E206E4F961}"/>
              </a:ext>
            </a:extLst>
          </p:cNvPr>
          <p:cNvSpPr>
            <a:spLocks noGrp="1"/>
          </p:cNvSpPr>
          <p:nvPr>
            <p:ph type="title"/>
          </p:nvPr>
        </p:nvSpPr>
        <p:spPr/>
        <p:txBody>
          <a:bodyPr/>
          <a:lstStyle/>
          <a:p>
            <a:endParaRPr lang="en-US"/>
          </a:p>
        </p:txBody>
      </p:sp>
      <p:pic>
        <p:nvPicPr>
          <p:cNvPr id="6" name="Content Placeholder 5" descr="A screenshot of a computer&#10;&#10;Description automatically generated">
            <a:extLst>
              <a:ext uri="{FF2B5EF4-FFF2-40B4-BE49-F238E27FC236}">
                <a16:creationId xmlns:a16="http://schemas.microsoft.com/office/drawing/2014/main" id="{D350F84A-27E6-4E65-8102-CD6F463F9D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9115" y="1617856"/>
            <a:ext cx="7383085" cy="4921058"/>
          </a:xfrm>
        </p:spPr>
      </p:pic>
      <p:sp>
        <p:nvSpPr>
          <p:cNvPr id="4" name="Slide Number Placeholder 3">
            <a:extLst>
              <a:ext uri="{FF2B5EF4-FFF2-40B4-BE49-F238E27FC236}">
                <a16:creationId xmlns:a16="http://schemas.microsoft.com/office/drawing/2014/main" id="{B86F49DA-A55F-4A5B-AE98-C16ACB701957}"/>
              </a:ext>
            </a:extLst>
          </p:cNvPr>
          <p:cNvSpPr>
            <a:spLocks noGrp="1"/>
          </p:cNvSpPr>
          <p:nvPr>
            <p:ph type="sldNum" sz="quarter" idx="12"/>
          </p:nvPr>
        </p:nvSpPr>
        <p:spPr/>
        <p:txBody>
          <a:bodyPr/>
          <a:lstStyle/>
          <a:p>
            <a:fld id="{362F072D-44BE-48CC-8E89-A327B5503611}" type="slidenum">
              <a:rPr lang="en-US" smtClean="0"/>
              <a:t>48</a:t>
            </a:fld>
            <a:endParaRPr lang="en-US"/>
          </a:p>
        </p:txBody>
      </p:sp>
    </p:spTree>
    <p:extLst>
      <p:ext uri="{BB962C8B-B14F-4D97-AF65-F5344CB8AC3E}">
        <p14:creationId xmlns:p14="http://schemas.microsoft.com/office/powerpoint/2010/main" val="38504448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C3ECD-8BA7-415F-A5F3-B39E4CA06BAD}"/>
              </a:ext>
            </a:extLst>
          </p:cNvPr>
          <p:cNvSpPr>
            <a:spLocks noGrp="1"/>
          </p:cNvSpPr>
          <p:nvPr>
            <p:ph type="title"/>
          </p:nvPr>
        </p:nvSpPr>
        <p:spPr/>
        <p:txBody>
          <a:bodyPr/>
          <a:lstStyle/>
          <a:p>
            <a:endParaRPr lang="en-US"/>
          </a:p>
        </p:txBody>
      </p:sp>
      <p:pic>
        <p:nvPicPr>
          <p:cNvPr id="6" name="Content Placeholder 5" descr="A screenshot of a computer&#10;&#10;Description automatically generated">
            <a:extLst>
              <a:ext uri="{FF2B5EF4-FFF2-40B4-BE49-F238E27FC236}">
                <a16:creationId xmlns:a16="http://schemas.microsoft.com/office/drawing/2014/main" id="{E0E81904-3BEB-4B53-982C-247BF568EE6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15142" y="1335712"/>
            <a:ext cx="7737312" cy="5157161"/>
          </a:xfrm>
        </p:spPr>
      </p:pic>
      <p:sp>
        <p:nvSpPr>
          <p:cNvPr id="4" name="Slide Number Placeholder 3">
            <a:extLst>
              <a:ext uri="{FF2B5EF4-FFF2-40B4-BE49-F238E27FC236}">
                <a16:creationId xmlns:a16="http://schemas.microsoft.com/office/drawing/2014/main" id="{5FE633A7-7750-4065-B2EB-1159A5C6ACEA}"/>
              </a:ext>
            </a:extLst>
          </p:cNvPr>
          <p:cNvSpPr>
            <a:spLocks noGrp="1"/>
          </p:cNvSpPr>
          <p:nvPr>
            <p:ph type="sldNum" sz="quarter" idx="12"/>
          </p:nvPr>
        </p:nvSpPr>
        <p:spPr/>
        <p:txBody>
          <a:bodyPr/>
          <a:lstStyle/>
          <a:p>
            <a:fld id="{362F072D-44BE-48CC-8E89-A327B5503611}" type="slidenum">
              <a:rPr lang="en-US" smtClean="0"/>
              <a:t>49</a:t>
            </a:fld>
            <a:endParaRPr lang="en-US"/>
          </a:p>
        </p:txBody>
      </p:sp>
    </p:spTree>
    <p:extLst>
      <p:ext uri="{BB962C8B-B14F-4D97-AF65-F5344CB8AC3E}">
        <p14:creationId xmlns:p14="http://schemas.microsoft.com/office/powerpoint/2010/main" val="1603445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2" name="Rectangle 3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3" name="Picture 3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4" name="Straight Connector 4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3">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itle 2">
            <a:extLst>
              <a:ext uri="{FF2B5EF4-FFF2-40B4-BE49-F238E27FC236}">
                <a16:creationId xmlns:a16="http://schemas.microsoft.com/office/drawing/2014/main" id="{FEDF8626-7A18-4FEB-8138-04F0E8B22AA3}"/>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HOUSEKEEPING</a:t>
            </a:r>
            <a:br>
              <a:rPr lang="en-US" dirty="0"/>
            </a:br>
            <a:endParaRPr lang="en-US" dirty="0"/>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br>
              <a:rPr lang="en-US" sz="1900" dirty="0"/>
            </a:br>
            <a:r>
              <a:rPr lang="en-US" sz="1900" dirty="0"/>
              <a:t>Bobbi Muscara, Chair of Hyperledger Learning Materials Working Group.</a:t>
            </a:r>
          </a:p>
          <a:p>
            <a:pPr>
              <a:lnSpc>
                <a:spcPct val="110000"/>
              </a:lnSpc>
            </a:pPr>
            <a:r>
              <a:rPr lang="en-US" sz="1900" dirty="0"/>
              <a:t>Location for Princeton Meetups</a:t>
            </a:r>
          </a:p>
          <a:p>
            <a:pPr>
              <a:lnSpc>
                <a:spcPct val="110000"/>
              </a:lnSpc>
            </a:pPr>
            <a:r>
              <a:rPr lang="en-US" sz="1900" dirty="0"/>
              <a:t>Incubator space for start ups.</a:t>
            </a:r>
          </a:p>
        </p:txBody>
      </p:sp>
      <p:grpSp>
        <p:nvGrpSpPr>
          <p:cNvPr id="66" name="Group 45">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47" name="Rectangle 46">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47">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9920473" cy="769441"/>
          </a:xfrm>
          <a:prstGeom prst="rect">
            <a:avLst/>
          </a:prstGeom>
        </p:spPr>
        <p:txBody>
          <a:bodyPr wrap="none">
            <a:spAutoFit/>
          </a:bodyPr>
          <a:lstStyle/>
          <a:p>
            <a:r>
              <a:rPr lang="en-US" sz="4400" b="1" dirty="0">
                <a:solidFill>
                  <a:srgbClr val="172B4D"/>
                </a:solidFill>
              </a:rPr>
              <a:t>Week 2: Business Model Validation </a:t>
            </a:r>
            <a:r>
              <a:rPr lang="en-US" sz="2400" b="1" i="1" dirty="0">
                <a:solidFill>
                  <a:srgbClr val="172B4D"/>
                </a:solidFill>
              </a:rPr>
              <a:t>(questions)</a:t>
            </a:r>
            <a:endParaRPr lang="en-US" sz="4400" dirty="0"/>
          </a:p>
        </p:txBody>
      </p:sp>
      <p:sp>
        <p:nvSpPr>
          <p:cNvPr id="2" name="Rectangle 1"/>
          <p:cNvSpPr/>
          <p:nvPr/>
        </p:nvSpPr>
        <p:spPr>
          <a:xfrm>
            <a:off x="644666" y="1443842"/>
            <a:ext cx="11064511" cy="4154984"/>
          </a:xfrm>
          <a:prstGeom prst="rect">
            <a:avLst/>
          </a:prstGeom>
        </p:spPr>
        <p:txBody>
          <a:bodyPr wrap="square">
            <a:spAutoFit/>
          </a:bodyPr>
          <a:lstStyle/>
          <a:p>
            <a:pPr marL="285744" indent="-285744">
              <a:buFont typeface="Arial" panose="020B0604020202020204" pitchFamily="34" charset="0"/>
              <a:buChar char="•"/>
            </a:pPr>
            <a:r>
              <a:rPr lang="en-US" sz="2400" dirty="0"/>
              <a:t>Who are your clients/users? Sketch out the persona of your user.</a:t>
            </a:r>
          </a:p>
          <a:p>
            <a:pPr marL="285744" indent="-285744">
              <a:buFont typeface="Arial" panose="020B0604020202020204" pitchFamily="34" charset="0"/>
              <a:buChar char="•"/>
            </a:pPr>
            <a:r>
              <a:rPr lang="en-US" sz="2400" dirty="0"/>
              <a:t>What are their pain points? How does your solution solve them? Indicate your unique value proposition.</a:t>
            </a:r>
          </a:p>
          <a:p>
            <a:pPr marL="285744" indent="-285744">
              <a:buFont typeface="Arial" panose="020B0604020202020204" pitchFamily="34" charset="0"/>
              <a:buChar char="•"/>
            </a:pPr>
            <a:r>
              <a:rPr lang="en-US" sz="2400" dirty="0"/>
              <a:t>Does your solution depend on context? Can it be scaled?</a:t>
            </a:r>
          </a:p>
          <a:p>
            <a:pPr marL="285744" indent="-285744">
              <a:buFont typeface="Arial" panose="020B0604020202020204" pitchFamily="34" charset="0"/>
              <a:buChar char="•"/>
            </a:pPr>
            <a:r>
              <a:rPr lang="en-US" sz="2400" dirty="0"/>
              <a:t>What is your go-to-market strategy? Who can you partner with?</a:t>
            </a:r>
          </a:p>
          <a:p>
            <a:pPr marL="285744" indent="-285744">
              <a:buFont typeface="Arial" panose="020B0604020202020204" pitchFamily="34" charset="0"/>
              <a:buChar char="•"/>
            </a:pPr>
            <a:r>
              <a:rPr lang="en-US" sz="2400" dirty="0"/>
              <a:t>How will your product generate revenue / benefit ? Will it be financially sustainable in the long-term?</a:t>
            </a:r>
          </a:p>
          <a:p>
            <a:pPr marL="285744" indent="-285744">
              <a:buFont typeface="Arial" panose="020B0604020202020204" pitchFamily="34" charset="0"/>
              <a:buChar char="•"/>
            </a:pPr>
            <a:r>
              <a:rPr lang="en-US" sz="2400" dirty="0"/>
              <a:t>What are the implicit and explicit assumptions being made in your business and financial model (user-profiles, partnerships, costs, etc.)? How do you plan on validating them?</a:t>
            </a:r>
          </a:p>
          <a:p>
            <a:pPr marL="285744" indent="-285744">
              <a:buFont typeface="Arial" panose="020B0604020202020204" pitchFamily="34" charset="0"/>
              <a:buChar char="•"/>
            </a:pPr>
            <a:r>
              <a:rPr lang="en-US" sz="2400" dirty="0"/>
              <a:t>What is the vision for your product? Can it significantly change the current state? </a:t>
            </a:r>
          </a:p>
        </p:txBody>
      </p:sp>
      <p:sp>
        <p:nvSpPr>
          <p:cNvPr id="4" name="Slide Number Placeholder 3"/>
          <p:cNvSpPr>
            <a:spLocks noGrp="1"/>
          </p:cNvSpPr>
          <p:nvPr>
            <p:ph type="sldNum" sz="quarter" idx="12"/>
          </p:nvPr>
        </p:nvSpPr>
        <p:spPr/>
        <p:txBody>
          <a:bodyPr/>
          <a:lstStyle/>
          <a:p>
            <a:fld id="{362F072D-44BE-48CC-8E89-A327B5503611}" type="slidenum">
              <a:rPr lang="en-US" smtClean="0"/>
              <a:t>50</a:t>
            </a:fld>
            <a:endParaRPr lang="en-US"/>
          </a:p>
        </p:txBody>
      </p:sp>
    </p:spTree>
    <p:extLst>
      <p:ext uri="{BB962C8B-B14F-4D97-AF65-F5344CB8AC3E}">
        <p14:creationId xmlns:p14="http://schemas.microsoft.com/office/powerpoint/2010/main" val="33732754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8808502" cy="769441"/>
          </a:xfrm>
          <a:prstGeom prst="rect">
            <a:avLst/>
          </a:prstGeom>
        </p:spPr>
        <p:txBody>
          <a:bodyPr wrap="none">
            <a:spAutoFit/>
          </a:bodyPr>
          <a:lstStyle/>
          <a:p>
            <a:r>
              <a:rPr lang="en-US" sz="4400" b="1" dirty="0">
                <a:solidFill>
                  <a:srgbClr val="172B4D"/>
                </a:solidFill>
              </a:rPr>
              <a:t>Week 3: Technical Architecture </a:t>
            </a:r>
            <a:r>
              <a:rPr lang="en-US" sz="2000" b="1" i="1" dirty="0">
                <a:solidFill>
                  <a:srgbClr val="172B4D"/>
                </a:solidFill>
              </a:rPr>
              <a:t>(questions)</a:t>
            </a:r>
            <a:r>
              <a:rPr lang="en-US" sz="4400" b="1" dirty="0">
                <a:solidFill>
                  <a:srgbClr val="172B4D"/>
                </a:solidFill>
              </a:rPr>
              <a:t> </a:t>
            </a:r>
            <a:endParaRPr lang="en-US" sz="4400" dirty="0"/>
          </a:p>
        </p:txBody>
      </p:sp>
      <p:sp>
        <p:nvSpPr>
          <p:cNvPr id="2" name="Rectangle 1"/>
          <p:cNvSpPr/>
          <p:nvPr/>
        </p:nvSpPr>
        <p:spPr>
          <a:xfrm>
            <a:off x="644666" y="1443842"/>
            <a:ext cx="11064511" cy="4524315"/>
          </a:xfrm>
          <a:prstGeom prst="rect">
            <a:avLst/>
          </a:prstGeom>
        </p:spPr>
        <p:txBody>
          <a:bodyPr wrap="square">
            <a:spAutoFit/>
          </a:bodyPr>
          <a:lstStyle/>
          <a:p>
            <a:pPr marL="285744" indent="-285744">
              <a:buFont typeface="Arial" panose="020B0604020202020204" pitchFamily="34" charset="0"/>
              <a:buChar char="•"/>
            </a:pPr>
            <a:r>
              <a:rPr lang="en-US" sz="2400" dirty="0"/>
              <a:t>Define the technical specifications of your system's architecture. Include a description of system requirements, processes, business logic, technology stack, user flows, attack factors and any other technical specifications. Attach some visuals as bonus.</a:t>
            </a:r>
          </a:p>
          <a:p>
            <a:pPr marL="285744" indent="-285744">
              <a:buFont typeface="Arial" panose="020B0604020202020204" pitchFamily="34" charset="0"/>
              <a:buChar char="•"/>
            </a:pPr>
            <a:r>
              <a:rPr lang="en-US" sz="2400" dirty="0"/>
              <a:t>Define your Minimum Viable Product (MVP) testing approach.</a:t>
            </a:r>
          </a:p>
          <a:p>
            <a:pPr marL="742932" lvl="1" indent="-285744">
              <a:buFont typeface="Arial" panose="020B0604020202020204" pitchFamily="34" charset="0"/>
              <a:buChar char="•"/>
            </a:pPr>
            <a:r>
              <a:rPr lang="en-US" sz="2400" dirty="0"/>
              <a:t>Marketing Tests: Landing Page, Explainer Video, Ad Campaign, A/B Tests, Crowdfunding</a:t>
            </a:r>
          </a:p>
          <a:p>
            <a:pPr marL="742932" lvl="1" indent="-285744">
              <a:buFont typeface="Arial" panose="020B0604020202020204" pitchFamily="34" charset="0"/>
              <a:buChar char="•"/>
            </a:pPr>
            <a:r>
              <a:rPr lang="en-US" sz="2400" dirty="0"/>
              <a:t>Product Tests: Sketches, Wireframes, Mockups, Interactive, Prototype, Wizard of Oz, Concierge, Live Product</a:t>
            </a:r>
          </a:p>
          <a:p>
            <a:pPr marL="285744" indent="-285744">
              <a:buFont typeface="Arial" panose="020B0604020202020204" pitchFamily="34" charset="0"/>
              <a:buChar char="•"/>
            </a:pPr>
            <a:r>
              <a:rPr lang="en-US" sz="2400" dirty="0"/>
              <a:t>Outline a development roadmap with a realistic timeline that takes into account your product vision, market readiness, team capabilities, functional upgrades and testing plans. What are your goals for each phase? How will your product evolve? Will you integrate other technologies? </a:t>
            </a:r>
          </a:p>
        </p:txBody>
      </p:sp>
      <p:sp>
        <p:nvSpPr>
          <p:cNvPr id="4" name="Slide Number Placeholder 3"/>
          <p:cNvSpPr>
            <a:spLocks noGrp="1"/>
          </p:cNvSpPr>
          <p:nvPr>
            <p:ph type="sldNum" sz="quarter" idx="12"/>
          </p:nvPr>
        </p:nvSpPr>
        <p:spPr/>
        <p:txBody>
          <a:bodyPr/>
          <a:lstStyle/>
          <a:p>
            <a:fld id="{362F072D-44BE-48CC-8E89-A327B5503611}" type="slidenum">
              <a:rPr lang="en-US" smtClean="0"/>
              <a:t>51</a:t>
            </a:fld>
            <a:endParaRPr lang="en-US"/>
          </a:p>
        </p:txBody>
      </p:sp>
    </p:spTree>
    <p:extLst>
      <p:ext uri="{BB962C8B-B14F-4D97-AF65-F5344CB8AC3E}">
        <p14:creationId xmlns:p14="http://schemas.microsoft.com/office/powerpoint/2010/main" val="18766614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8928983" cy="769441"/>
          </a:xfrm>
          <a:prstGeom prst="rect">
            <a:avLst/>
          </a:prstGeom>
        </p:spPr>
        <p:txBody>
          <a:bodyPr wrap="none">
            <a:spAutoFit/>
          </a:bodyPr>
          <a:lstStyle/>
          <a:p>
            <a:r>
              <a:rPr lang="en-US" sz="4400" b="1" dirty="0">
                <a:solidFill>
                  <a:srgbClr val="172B4D"/>
                </a:solidFill>
              </a:rPr>
              <a:t>Week 4: Impact Measurement </a:t>
            </a:r>
            <a:r>
              <a:rPr lang="en-US" sz="2400" b="1" i="1" dirty="0">
                <a:solidFill>
                  <a:srgbClr val="172B4D"/>
                </a:solidFill>
              </a:rPr>
              <a:t>(questions)</a:t>
            </a:r>
            <a:r>
              <a:rPr lang="en-US" sz="4400" b="1" dirty="0">
                <a:solidFill>
                  <a:srgbClr val="172B4D"/>
                </a:solidFill>
              </a:rPr>
              <a:t> </a:t>
            </a:r>
            <a:endParaRPr lang="en-US" sz="4400" dirty="0"/>
          </a:p>
        </p:txBody>
      </p:sp>
      <p:sp>
        <p:nvSpPr>
          <p:cNvPr id="2" name="Rectangle 1"/>
          <p:cNvSpPr/>
          <p:nvPr/>
        </p:nvSpPr>
        <p:spPr>
          <a:xfrm>
            <a:off x="644666" y="1443842"/>
            <a:ext cx="11064511" cy="3416320"/>
          </a:xfrm>
          <a:prstGeom prst="rect">
            <a:avLst/>
          </a:prstGeom>
        </p:spPr>
        <p:txBody>
          <a:bodyPr wrap="square">
            <a:spAutoFit/>
          </a:bodyPr>
          <a:lstStyle/>
          <a:p>
            <a:pPr marL="285744" indent="-285744">
              <a:buFont typeface="Arial" panose="020B0604020202020204" pitchFamily="34" charset="0"/>
              <a:buChar char="•"/>
            </a:pPr>
            <a:r>
              <a:rPr lang="en-US" sz="2400" dirty="0"/>
              <a:t>What is the impact goal of your solution? How do you ensure to capture needs of those who are traditionally underserved within your category?</a:t>
            </a:r>
          </a:p>
          <a:p>
            <a:pPr marL="285744" indent="-285744">
              <a:buFont typeface="Arial" panose="020B0604020202020204" pitchFamily="34" charset="0"/>
              <a:buChar char="•"/>
            </a:pPr>
            <a:r>
              <a:rPr lang="en-US" sz="2400" dirty="0"/>
              <a:t>What are the key indicators that capture your impact goal? Are they compatible with globally recognized standards (e.g. IRIS, </a:t>
            </a:r>
            <a:r>
              <a:rPr lang="en-US" sz="2400" dirty="0" err="1"/>
              <a:t>SROI</a:t>
            </a:r>
            <a:r>
              <a:rPr lang="en-US" sz="2400" dirty="0"/>
              <a:t>, PPI)? Do you have impact measures to add to create a more equal and inclusive solution?</a:t>
            </a:r>
          </a:p>
          <a:p>
            <a:pPr marL="285744" indent="-285744">
              <a:buFont typeface="Arial" panose="020B0604020202020204" pitchFamily="34" charset="0"/>
              <a:buChar char="•"/>
            </a:pPr>
            <a:r>
              <a:rPr lang="en-US" sz="2400" dirty="0"/>
              <a:t>What variables and data points do you need to collect? What are the tools and processes to collect those data? What are some obstacles you may face on the ground? Infrastructure issues, measurement </a:t>
            </a:r>
            <a:r>
              <a:rPr lang="en-US" sz="2400" dirty="0" err="1"/>
              <a:t>techniquest</a:t>
            </a:r>
            <a:r>
              <a:rPr lang="en-US" sz="2400" dirty="0"/>
              <a:t>, etc.</a:t>
            </a:r>
          </a:p>
          <a:p>
            <a:pPr marL="285744" indent="-285744">
              <a:buFont typeface="Arial" panose="020B0604020202020204" pitchFamily="34" charset="0"/>
              <a:buChar char="•"/>
            </a:pPr>
            <a:r>
              <a:rPr lang="en-US" sz="2400" dirty="0"/>
              <a:t>How do you collect feedback? How do you improve your measurement?</a:t>
            </a:r>
          </a:p>
        </p:txBody>
      </p:sp>
      <p:sp>
        <p:nvSpPr>
          <p:cNvPr id="4" name="Slide Number Placeholder 3"/>
          <p:cNvSpPr>
            <a:spLocks noGrp="1"/>
          </p:cNvSpPr>
          <p:nvPr>
            <p:ph type="sldNum" sz="quarter" idx="12"/>
          </p:nvPr>
        </p:nvSpPr>
        <p:spPr/>
        <p:txBody>
          <a:bodyPr/>
          <a:lstStyle/>
          <a:p>
            <a:fld id="{362F072D-44BE-48CC-8E89-A327B5503611}" type="slidenum">
              <a:rPr lang="en-US" smtClean="0"/>
              <a:t>52</a:t>
            </a:fld>
            <a:endParaRPr lang="en-US"/>
          </a:p>
        </p:txBody>
      </p:sp>
    </p:spTree>
    <p:extLst>
      <p:ext uri="{BB962C8B-B14F-4D97-AF65-F5344CB8AC3E}">
        <p14:creationId xmlns:p14="http://schemas.microsoft.com/office/powerpoint/2010/main" val="11207484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4665" y="282650"/>
            <a:ext cx="5069336" cy="769441"/>
          </a:xfrm>
          <a:prstGeom prst="rect">
            <a:avLst/>
          </a:prstGeom>
        </p:spPr>
        <p:txBody>
          <a:bodyPr wrap="none">
            <a:spAutoFit/>
          </a:bodyPr>
          <a:lstStyle/>
          <a:p>
            <a:r>
              <a:rPr lang="en-US" sz="4400" b="1" dirty="0">
                <a:solidFill>
                  <a:srgbClr val="172B4D"/>
                </a:solidFill>
              </a:rPr>
              <a:t>Week 5: Code </a:t>
            </a:r>
            <a:r>
              <a:rPr lang="en-US" sz="2400" b="1" i="1" dirty="0">
                <a:solidFill>
                  <a:srgbClr val="172B4D"/>
                </a:solidFill>
              </a:rPr>
              <a:t>(questions)</a:t>
            </a:r>
            <a:r>
              <a:rPr lang="en-US" sz="4400" b="1" dirty="0">
                <a:solidFill>
                  <a:srgbClr val="172B4D"/>
                </a:solidFill>
              </a:rPr>
              <a:t> </a:t>
            </a:r>
            <a:endParaRPr lang="en-US" sz="4400" dirty="0"/>
          </a:p>
        </p:txBody>
      </p:sp>
      <p:sp>
        <p:nvSpPr>
          <p:cNvPr id="2" name="Rectangle 1"/>
          <p:cNvSpPr/>
          <p:nvPr/>
        </p:nvSpPr>
        <p:spPr>
          <a:xfrm>
            <a:off x="644666" y="1443841"/>
            <a:ext cx="11064511" cy="1938992"/>
          </a:xfrm>
          <a:prstGeom prst="rect">
            <a:avLst/>
          </a:prstGeom>
        </p:spPr>
        <p:txBody>
          <a:bodyPr wrap="square">
            <a:spAutoFit/>
          </a:bodyPr>
          <a:lstStyle/>
          <a:p>
            <a:pPr marL="285744" indent="-285744">
              <a:buFont typeface="Arial" panose="020B0604020202020204" pitchFamily="34" charset="0"/>
              <a:buChar char="•"/>
            </a:pPr>
            <a:r>
              <a:rPr lang="en-US" sz="2400" dirty="0"/>
              <a:t>Prototype your solution in some manner. Examples include:</a:t>
            </a:r>
          </a:p>
          <a:p>
            <a:pPr marL="285744" indent="-285744">
              <a:buFont typeface="Arial" panose="020B0604020202020204" pitchFamily="34" charset="0"/>
              <a:buChar char="•"/>
            </a:pPr>
            <a:r>
              <a:rPr lang="en-US" sz="2400" dirty="0"/>
              <a:t>Working code</a:t>
            </a:r>
          </a:p>
          <a:p>
            <a:pPr marL="285744" indent="-285744">
              <a:buFont typeface="Arial" panose="020B0604020202020204" pitchFamily="34" charset="0"/>
              <a:buChar char="•"/>
            </a:pPr>
            <a:r>
              <a:rPr lang="en-US" sz="2400" dirty="0"/>
              <a:t>Analog prototype / Mock-ups</a:t>
            </a:r>
          </a:p>
          <a:p>
            <a:pPr marL="285744" indent="-285744">
              <a:buFont typeface="Arial" panose="020B0604020202020204" pitchFamily="34" charset="0"/>
              <a:buChar char="•"/>
            </a:pPr>
            <a:r>
              <a:rPr lang="en-US" sz="2400" dirty="0"/>
              <a:t>Tech Stack and Wireframes</a:t>
            </a:r>
          </a:p>
          <a:p>
            <a:pPr marL="285744" indent="-285744">
              <a:buFont typeface="Arial" panose="020B0604020202020204" pitchFamily="34" charset="0"/>
              <a:buChar char="•"/>
            </a:pPr>
            <a:r>
              <a:rPr lang="en-US" sz="2400" dirty="0"/>
              <a:t>Create blockchain and implement</a:t>
            </a:r>
          </a:p>
        </p:txBody>
      </p:sp>
      <p:sp>
        <p:nvSpPr>
          <p:cNvPr id="3" name="Slide Number Placeholder 2"/>
          <p:cNvSpPr>
            <a:spLocks noGrp="1"/>
          </p:cNvSpPr>
          <p:nvPr>
            <p:ph type="sldNum" sz="quarter" idx="12"/>
          </p:nvPr>
        </p:nvSpPr>
        <p:spPr/>
        <p:txBody>
          <a:bodyPr/>
          <a:lstStyle/>
          <a:p>
            <a:fld id="{362F072D-44BE-48CC-8E89-A327B5503611}" type="slidenum">
              <a:rPr lang="en-US" smtClean="0"/>
              <a:t>53</a:t>
            </a:fld>
            <a:endParaRPr lang="en-US"/>
          </a:p>
        </p:txBody>
      </p:sp>
    </p:spTree>
    <p:extLst>
      <p:ext uri="{BB962C8B-B14F-4D97-AF65-F5344CB8AC3E}">
        <p14:creationId xmlns:p14="http://schemas.microsoft.com/office/powerpoint/2010/main" val="25214841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8955016" cy="769441"/>
          </a:xfrm>
          <a:prstGeom prst="rect">
            <a:avLst/>
          </a:prstGeom>
        </p:spPr>
        <p:txBody>
          <a:bodyPr wrap="none">
            <a:spAutoFit/>
          </a:bodyPr>
          <a:lstStyle/>
          <a:p>
            <a:r>
              <a:rPr lang="en-US" sz="4400" b="1" dirty="0">
                <a:solidFill>
                  <a:srgbClr val="172B4D"/>
                </a:solidFill>
              </a:rPr>
              <a:t>Week 6: Final Submissions Due </a:t>
            </a:r>
            <a:r>
              <a:rPr lang="en-US" sz="2400" b="1" i="1" dirty="0">
                <a:solidFill>
                  <a:srgbClr val="172B4D"/>
                </a:solidFill>
              </a:rPr>
              <a:t>(questions)</a:t>
            </a:r>
            <a:endParaRPr lang="en-US" sz="4400" dirty="0"/>
          </a:p>
        </p:txBody>
      </p:sp>
      <p:sp>
        <p:nvSpPr>
          <p:cNvPr id="2" name="Rectangle 1"/>
          <p:cNvSpPr/>
          <p:nvPr/>
        </p:nvSpPr>
        <p:spPr>
          <a:xfrm>
            <a:off x="644666" y="1443841"/>
            <a:ext cx="11064511" cy="5078313"/>
          </a:xfrm>
          <a:prstGeom prst="rect">
            <a:avLst/>
          </a:prstGeom>
        </p:spPr>
        <p:txBody>
          <a:bodyPr wrap="square">
            <a:spAutoFit/>
          </a:bodyPr>
          <a:lstStyle/>
          <a:p>
            <a:pPr marL="285744" indent="-285744">
              <a:buFont typeface="Arial" panose="020B0604020202020204" pitchFamily="34" charset="0"/>
              <a:buChar char="•"/>
            </a:pPr>
            <a:r>
              <a:rPr lang="en-US" sz="2400" dirty="0"/>
              <a:t>Integrate  information  into a White Paper, , White Paper is your chance to incorporate new information after your submissions of weekly checkpoints.</a:t>
            </a:r>
          </a:p>
          <a:p>
            <a:pPr marL="285744" indent="-285744">
              <a:buFont typeface="Arial" panose="020B0604020202020204" pitchFamily="34" charset="0"/>
              <a:buChar char="•"/>
            </a:pPr>
            <a:r>
              <a:rPr lang="en-US" sz="2400" dirty="0"/>
              <a:t>Prepare a 5-min video demo that includes the following:</a:t>
            </a:r>
          </a:p>
          <a:p>
            <a:pPr marL="285744" indent="-285744">
              <a:buFont typeface="Arial" panose="020B0604020202020204" pitchFamily="34" charset="0"/>
              <a:buChar char="•"/>
            </a:pPr>
            <a:r>
              <a:rPr lang="en-US" sz="2400" dirty="0"/>
              <a:t>A description of your early stage idea: The challenge of your choice and the overview of your solution.</a:t>
            </a:r>
          </a:p>
          <a:p>
            <a:pPr marL="285744" indent="-285744">
              <a:buFont typeface="Arial" panose="020B0604020202020204" pitchFamily="34" charset="0"/>
              <a:buChar char="•"/>
            </a:pPr>
            <a:r>
              <a:rPr lang="en-US" sz="2400" dirty="0"/>
              <a:t>An explanation of your business model: How does your solution create value and be financially sustainable?</a:t>
            </a:r>
          </a:p>
          <a:p>
            <a:pPr marL="285744" indent="-285744">
              <a:buFont typeface="Arial" panose="020B0604020202020204" pitchFamily="34" charset="0"/>
              <a:buChar char="•"/>
            </a:pPr>
            <a:r>
              <a:rPr lang="en-US" sz="2400" dirty="0"/>
              <a:t>Prototype / Proof-of-concept: A minimum viable product that captures how your product functions.</a:t>
            </a:r>
          </a:p>
          <a:p>
            <a:pPr marL="285744" indent="-285744">
              <a:buFont typeface="Arial" panose="020B0604020202020204" pitchFamily="34" charset="0"/>
              <a:buChar char="•"/>
            </a:pPr>
            <a:r>
              <a:rPr lang="en-US" sz="2400" dirty="0"/>
              <a:t>Timeline for sustained development: A plan for project's growth beyond the scope of the incubator.</a:t>
            </a:r>
          </a:p>
          <a:p>
            <a:pPr marL="285744" indent="-285744">
              <a:buFont typeface="Arial" panose="020B0604020202020204" pitchFamily="34" charset="0"/>
              <a:buChar char="•"/>
            </a:pPr>
            <a:r>
              <a:rPr lang="en-US" sz="2000" dirty="0"/>
              <a:t>Bonus: Include how you addressed increasing Diversity and Inclusion. How did this goal impact your team, the product, the research methods, the target groups and any other way you came up with. (To qualify for The One World Award you also need to submit a 2 pager. see above)</a:t>
            </a:r>
          </a:p>
        </p:txBody>
      </p:sp>
      <p:sp>
        <p:nvSpPr>
          <p:cNvPr id="4" name="Slide Number Placeholder 3"/>
          <p:cNvSpPr>
            <a:spLocks noGrp="1"/>
          </p:cNvSpPr>
          <p:nvPr>
            <p:ph type="sldNum" sz="quarter" idx="12"/>
          </p:nvPr>
        </p:nvSpPr>
        <p:spPr/>
        <p:txBody>
          <a:bodyPr/>
          <a:lstStyle/>
          <a:p>
            <a:fld id="{362F072D-44BE-48CC-8E89-A327B5503611}" type="slidenum">
              <a:rPr lang="en-US" smtClean="0"/>
              <a:t>54</a:t>
            </a:fld>
            <a:endParaRPr lang="en-US"/>
          </a:p>
        </p:txBody>
      </p:sp>
    </p:spTree>
    <p:extLst>
      <p:ext uri="{BB962C8B-B14F-4D97-AF65-F5344CB8AC3E}">
        <p14:creationId xmlns:p14="http://schemas.microsoft.com/office/powerpoint/2010/main" val="18174521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873C5-A07D-4601-ABB0-BF312C13A732}"/>
              </a:ext>
            </a:extLst>
          </p:cNvPr>
          <p:cNvSpPr>
            <a:spLocks noGrp="1"/>
          </p:cNvSpPr>
          <p:nvPr>
            <p:ph type="ctrTitle"/>
          </p:nvPr>
        </p:nvSpPr>
        <p:spPr/>
        <p:txBody>
          <a:bodyPr/>
          <a:lstStyle/>
          <a:p>
            <a:r>
              <a:rPr lang="en-US" dirty="0"/>
              <a:t>Final project</a:t>
            </a:r>
          </a:p>
        </p:txBody>
      </p:sp>
      <p:sp>
        <p:nvSpPr>
          <p:cNvPr id="3" name="Subtitle 2">
            <a:extLst>
              <a:ext uri="{FF2B5EF4-FFF2-40B4-BE49-F238E27FC236}">
                <a16:creationId xmlns:a16="http://schemas.microsoft.com/office/drawing/2014/main" id="{7614F3EA-EFF9-40CB-B540-F3B0D4BE23A0}"/>
              </a:ext>
            </a:extLst>
          </p:cNvPr>
          <p:cNvSpPr>
            <a:spLocks noGrp="1"/>
          </p:cNvSpPr>
          <p:nvPr>
            <p:ph type="subTitle" idx="1"/>
          </p:nvPr>
        </p:nvSpPr>
        <p:spPr/>
        <p:txBody>
          <a:bodyPr>
            <a:normAutofit fontScale="62500" lnSpcReduction="20000"/>
          </a:bodyPr>
          <a:lstStyle/>
          <a:p>
            <a:r>
              <a:rPr lang="en-US" dirty="0"/>
              <a:t>White paper</a:t>
            </a:r>
          </a:p>
          <a:p>
            <a:r>
              <a:rPr lang="en-US" dirty="0"/>
              <a:t>Video demo</a:t>
            </a:r>
          </a:p>
          <a:p>
            <a:r>
              <a:rPr lang="en-US" dirty="0"/>
              <a:t>presentation</a:t>
            </a:r>
          </a:p>
        </p:txBody>
      </p:sp>
    </p:spTree>
    <p:extLst>
      <p:ext uri="{BB962C8B-B14F-4D97-AF65-F5344CB8AC3E}">
        <p14:creationId xmlns:p14="http://schemas.microsoft.com/office/powerpoint/2010/main" val="20152056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Moving Forward</a:t>
            </a:r>
            <a:br>
              <a:rPr lang="en-US" sz="5400" b="1" cap="none" dirty="0">
                <a:latin typeface="Arial Rounded MT Bold" panose="020F0704030504030204" pitchFamily="34" charset="0"/>
              </a:rPr>
            </a:b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60194" y="982124"/>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387448"/>
      </p:ext>
    </p:extLst>
  </p:cSld>
  <p:clrMapOvr>
    <a:overrideClrMapping bg1="dk1" tx1="lt1" bg2="dk2" tx2="lt2" accent1="accent1" accent2="accent2" accent3="accent3" accent4="accent4" accent5="accent5" accent6="accent6" hlink="hlink" folHlink="folHlink"/>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34A6-DC14-43DB-A474-50A14F36C84E}"/>
              </a:ext>
            </a:extLst>
          </p:cNvPr>
          <p:cNvSpPr>
            <a:spLocks noGrp="1"/>
          </p:cNvSpPr>
          <p:nvPr>
            <p:ph type="title"/>
          </p:nvPr>
        </p:nvSpPr>
        <p:spPr/>
        <p:txBody>
          <a:bodyPr>
            <a:normAutofit fontScale="90000"/>
          </a:bodyPr>
          <a:lstStyle/>
          <a:p>
            <a:pPr>
              <a:lnSpc>
                <a:spcPct val="107000"/>
              </a:lnSpc>
              <a:spcAft>
                <a:spcPts val="800"/>
              </a:spcAft>
            </a:pP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PRINCETON BLOCKCHAINFOR SOCIAL IMPACT</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June12 , 2019</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3600"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Content Placeholder 3">
            <a:extLst>
              <a:ext uri="{FF2B5EF4-FFF2-40B4-BE49-F238E27FC236}">
                <a16:creationId xmlns:a16="http://schemas.microsoft.com/office/drawing/2014/main" id="{4AD45A79-9720-4306-BAC7-B26B548B533A}"/>
              </a:ext>
            </a:extLst>
          </p:cNvPr>
          <p:cNvSpPr>
            <a:spLocks noGrp="1"/>
          </p:cNvSpPr>
          <p:nvPr>
            <p:ph sz="half" idx="2"/>
          </p:nvPr>
        </p:nvSpPr>
        <p:spPr>
          <a:xfrm>
            <a:off x="1842045" y="2477753"/>
            <a:ext cx="4645152" cy="2644457"/>
          </a:xfrm>
        </p:spPr>
        <p:txBody>
          <a:bodyPr>
            <a:normAutofit fontScale="92500" lnSpcReduction="10000"/>
          </a:bodyPr>
          <a:lstStyle/>
          <a:p>
            <a:pPr>
              <a:lnSpc>
                <a:spcPct val="107000"/>
              </a:lnSpc>
            </a:pPr>
            <a:b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Five checkpoints to be presented at meetups: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Opportunity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Technical Architecture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Measurement Prototype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Delivery.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5943E4C2-3624-4BE8-8D6F-8F4710CE3107}"/>
              </a:ext>
            </a:extLst>
          </p:cNvPr>
          <p:cNvSpPr>
            <a:spLocks noGrp="1"/>
          </p:cNvSpPr>
          <p:nvPr>
            <p:ph sz="quarter" idx="4"/>
          </p:nvPr>
        </p:nvSpPr>
        <p:spPr>
          <a:xfrm>
            <a:off x="6409700" y="2110314"/>
            <a:ext cx="4645152" cy="2637371"/>
          </a:xfrm>
        </p:spPr>
        <p:txBody>
          <a:bodyPr>
            <a:normAutofit fontScale="92500" lnSpcReduction="10000"/>
          </a:bodyPr>
          <a:lstStyle/>
          <a:p>
            <a:pPr>
              <a:lnSpc>
                <a:spcPct val="107000"/>
              </a:lnSpc>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Schedule: Tiger Labs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2  Business Model Validation</a:t>
            </a:r>
          </a:p>
          <a:p>
            <a:pPr>
              <a:lnSpc>
                <a:spcPct val="107000"/>
              </a:lnSpc>
            </a:pPr>
            <a:r>
              <a:rPr lang="en-US"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N</a:t>
            </a:r>
            <a:r>
              <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rPr>
              <a:t>ext Working Group </a:t>
            </a:r>
            <a:r>
              <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June 26</a:t>
            </a:r>
            <a:r>
              <a:rPr lang="en-US" b="1" baseline="30000" dirty="0">
                <a:solidFill>
                  <a:srgbClr val="C00000"/>
                </a:solidFill>
                <a:latin typeface="Calibri" panose="020F0502020204030204" pitchFamily="34" charset="0"/>
                <a:ea typeface="Calibri" panose="020F0502020204030204" pitchFamily="34" charset="0"/>
                <a:cs typeface="Times New Roman" panose="02020603050405020304" pitchFamily="18" charset="0"/>
              </a:rPr>
              <a:t>th</a:t>
            </a:r>
            <a:endPar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a:t>
            </a:r>
            <a:r>
              <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rPr>
              <a:t>resentation : July 2nd</a:t>
            </a:r>
          </a:p>
          <a:p>
            <a:pPr>
              <a:lnSpc>
                <a:spcPct val="107000"/>
              </a:lnSpc>
            </a:pPr>
            <a:br>
              <a:rPr lang="en-US"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1414315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387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57111CC8-3B11-48EC-8DE8-793AAEA27B48}"/>
              </a:ext>
            </a:extLst>
          </p:cNvPr>
          <p:cNvSpPr>
            <a:spLocks noGrp="1"/>
          </p:cNvSpPr>
          <p:nvPr>
            <p:ph type="title"/>
          </p:nvPr>
        </p:nvSpPr>
        <p:spPr>
          <a:xfrm>
            <a:off x="6194399" y="1136115"/>
            <a:ext cx="4948659" cy="1049235"/>
          </a:xfrm>
        </p:spPr>
        <p:txBody>
          <a:bodyPr vert="horz" lIns="91440" tIns="45720" rIns="91440" bIns="45720" rtlCol="0" anchor="t">
            <a:normAutofit/>
          </a:bodyPr>
          <a:lstStyle/>
          <a:p>
            <a:r>
              <a:rPr lang="en-US" dirty="0"/>
              <a:t> Chatham House Rule</a:t>
            </a:r>
          </a:p>
        </p:txBody>
      </p:sp>
      <p:sp>
        <p:nvSpPr>
          <p:cNvPr id="3" name="Content Placeholder 2">
            <a:extLst>
              <a:ext uri="{FF2B5EF4-FFF2-40B4-BE49-F238E27FC236}">
                <a16:creationId xmlns:a16="http://schemas.microsoft.com/office/drawing/2014/main" id="{576EB954-CD52-4781-A602-50134C5F11F9}"/>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300" b="1" i="1"/>
              <a:t>Antitrust Policy Antitrust Policy Notice</a:t>
            </a:r>
            <a:endParaRPr lang="en-US" sz="1300"/>
          </a:p>
          <a:p>
            <a:pPr>
              <a:lnSpc>
                <a:spcPct val="110000"/>
              </a:lnSpc>
            </a:pPr>
            <a:r>
              <a:rPr lang="en-US" sz="1300"/>
              <a:t>Meetings involve participation by industry competitors, and it is the intention of the Ledger Academy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If you have questions about these matters, please contact your company counsel, or if you are a member of the Linux Foundation, feel free to contact Andrew Updegrove of the firm of Gesmer Updegrove LLP, which provides legal counsel to the Linux Foundation.</a:t>
            </a:r>
          </a:p>
          <a:p>
            <a:pPr>
              <a:lnSpc>
                <a:spcPct val="110000"/>
              </a:lnSpc>
            </a:pPr>
            <a:endParaRPr lang="en-US" sz="1300"/>
          </a:p>
        </p:txBody>
      </p:sp>
      <p:grpSp>
        <p:nvGrpSpPr>
          <p:cNvPr id="19" name="Group 18">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20" name="Rectangle 19">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a:extLst>
              <a:ext uri="{FF2B5EF4-FFF2-40B4-BE49-F238E27FC236}">
                <a16:creationId xmlns:a16="http://schemas.microsoft.com/office/drawing/2014/main" id="{5C2765F6-0748-4F29-BB29-CA420AE7BF19}"/>
              </a:ext>
            </a:extLst>
          </p:cNvPr>
          <p:cNvPicPr>
            <a:picLocks noGrp="1" noChangeAspect="1"/>
          </p:cNvPicPr>
          <p:nvPr>
            <p:ph sz="half" idx="2"/>
          </p:nvPr>
        </p:nvPicPr>
        <p:blipFill>
          <a:blip r:embed="rId3"/>
          <a:stretch>
            <a:fillRect/>
          </a:stretch>
        </p:blipFill>
        <p:spPr>
          <a:xfrm>
            <a:off x="6277257" y="2640623"/>
            <a:ext cx="4613872" cy="2191589"/>
          </a:xfrm>
          <a:prstGeom prst="rect">
            <a:avLst/>
          </a:prstGeom>
        </p:spPr>
      </p:pic>
    </p:spTree>
    <p:extLst>
      <p:ext uri="{BB962C8B-B14F-4D97-AF65-F5344CB8AC3E}">
        <p14:creationId xmlns:p14="http://schemas.microsoft.com/office/powerpoint/2010/main" val="1188294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solidFill>
                  <a:schemeClr val="tx1">
                    <a:lumMod val="50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Tree>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4CC1-D012-4E2D-AF26-B46EEF1566BF}"/>
              </a:ext>
            </a:extLst>
          </p:cNvPr>
          <p:cNvSpPr>
            <a:spLocks noGrp="1"/>
          </p:cNvSpPr>
          <p:nvPr>
            <p:ph type="title"/>
          </p:nvPr>
        </p:nvSpPr>
        <p:spPr/>
        <p:txBody>
          <a:bodyPr/>
          <a:lstStyle/>
          <a:p>
            <a:r>
              <a:rPr lang="en-US" dirty="0"/>
              <a:t>meetups</a:t>
            </a:r>
          </a:p>
        </p:txBody>
      </p:sp>
      <p:sp>
        <p:nvSpPr>
          <p:cNvPr id="3" name="Content Placeholder 2">
            <a:extLst>
              <a:ext uri="{FF2B5EF4-FFF2-40B4-BE49-F238E27FC236}">
                <a16:creationId xmlns:a16="http://schemas.microsoft.com/office/drawing/2014/main" id="{1539987D-CCEC-4A78-8C08-BB635F101970}"/>
              </a:ext>
            </a:extLst>
          </p:cNvPr>
          <p:cNvSpPr>
            <a:spLocks noGrp="1"/>
          </p:cNvSpPr>
          <p:nvPr>
            <p:ph sz="half" idx="1"/>
          </p:nvPr>
        </p:nvSpPr>
        <p:spPr>
          <a:xfrm>
            <a:off x="1449217" y="2030756"/>
            <a:ext cx="7747119" cy="3448595"/>
          </a:xfrm>
        </p:spPr>
        <p:txBody>
          <a:bodyPr>
            <a:normAutofit/>
          </a:bodyPr>
          <a:lstStyle/>
          <a:p>
            <a:r>
              <a:rPr lang="en-US" dirty="0"/>
              <a:t>HYPERLEDGER PRINCETON</a:t>
            </a:r>
          </a:p>
          <a:p>
            <a:pPr lvl="1"/>
            <a:r>
              <a:rPr lang="en-US" dirty="0"/>
              <a:t>Hosted by Linux Foundation, is comprised of people interested in learning and developing projects using the Hyperledger solutions. </a:t>
            </a:r>
          </a:p>
          <a:p>
            <a:r>
              <a:rPr lang="en-US" dirty="0"/>
              <a:t>PRINCETON BLOCKCHAIN AND AI</a:t>
            </a:r>
          </a:p>
          <a:p>
            <a:pPr lvl="1"/>
            <a:r>
              <a:rPr lang="en-US" sz="1700" dirty="0"/>
              <a:t>Princeton Blockchain and AI  is focused on COMMUNITY. Discussions are developed by meetup participants.</a:t>
            </a:r>
            <a:endParaRPr lang="en-US" dirty="0"/>
          </a:p>
          <a:p>
            <a:r>
              <a:rPr lang="en-US" dirty="0"/>
              <a:t>BLOCKCHAIN FUNDEMENTALS / Ledger Academy</a:t>
            </a:r>
          </a:p>
          <a:p>
            <a:pPr lvl="1"/>
            <a:r>
              <a:rPr lang="en-US" dirty="0"/>
              <a:t>Meetups focused on Education.</a:t>
            </a:r>
          </a:p>
        </p:txBody>
      </p:sp>
      <p:sp>
        <p:nvSpPr>
          <p:cNvPr id="5" name="Rectangle 4">
            <a:extLst>
              <a:ext uri="{FF2B5EF4-FFF2-40B4-BE49-F238E27FC236}">
                <a16:creationId xmlns:a16="http://schemas.microsoft.com/office/drawing/2014/main" id="{FA344508-0A87-4E76-A51B-740CD5E5177A}"/>
              </a:ext>
            </a:extLst>
          </p:cNvPr>
          <p:cNvSpPr/>
          <p:nvPr/>
        </p:nvSpPr>
        <p:spPr>
          <a:xfrm>
            <a:off x="5971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29600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9BAE5-8855-4F02-BFA8-1F4A3B025139}"/>
              </a:ext>
            </a:extLst>
          </p:cNvPr>
          <p:cNvSpPr>
            <a:spLocks noGrp="1"/>
          </p:cNvSpPr>
          <p:nvPr>
            <p:ph type="title"/>
          </p:nvPr>
        </p:nvSpPr>
        <p:spPr/>
        <p:txBody>
          <a:bodyPr/>
          <a:lstStyle/>
          <a:p>
            <a:r>
              <a:rPr lang="en-US" dirty="0"/>
              <a:t>Princeton Blockchain and AI</a:t>
            </a:r>
          </a:p>
        </p:txBody>
      </p:sp>
      <p:sp>
        <p:nvSpPr>
          <p:cNvPr id="4" name="Content Placeholder 3">
            <a:extLst>
              <a:ext uri="{FF2B5EF4-FFF2-40B4-BE49-F238E27FC236}">
                <a16:creationId xmlns:a16="http://schemas.microsoft.com/office/drawing/2014/main" id="{CAC42854-9FE5-4CC1-9341-DD2C5CDCB337}"/>
              </a:ext>
            </a:extLst>
          </p:cNvPr>
          <p:cNvSpPr>
            <a:spLocks noGrp="1"/>
          </p:cNvSpPr>
          <p:nvPr>
            <p:ph sz="half" idx="2"/>
          </p:nvPr>
        </p:nvSpPr>
        <p:spPr>
          <a:xfrm>
            <a:off x="6413771" y="2017343"/>
            <a:ext cx="4645152" cy="2258231"/>
          </a:xfrm>
        </p:spPr>
        <p:txBody>
          <a:bodyPr>
            <a:normAutofit/>
          </a:bodyPr>
          <a:lstStyle/>
          <a:p>
            <a:r>
              <a:rPr lang="en-US" dirty="0"/>
              <a:t>25 Free OPEN Passes to </a:t>
            </a:r>
            <a:r>
              <a:rPr lang="en-US" dirty="0" err="1"/>
              <a:t>DeveloperWeek</a:t>
            </a:r>
            <a:r>
              <a:rPr lang="en-US" dirty="0"/>
              <a:t> New York, </a:t>
            </a:r>
          </a:p>
          <a:p>
            <a:r>
              <a:rPr lang="en-US" dirty="0"/>
              <a:t>Did anyone attend and could you report on event?</a:t>
            </a:r>
          </a:p>
          <a:p>
            <a:endParaRPr lang="en-US" dirty="0"/>
          </a:p>
        </p:txBody>
      </p:sp>
      <p:pic>
        <p:nvPicPr>
          <p:cNvPr id="6" name="Content Placeholder 5" descr="A blue and white sign&#10;&#10;Description automatically generated">
            <a:extLst>
              <a:ext uri="{FF2B5EF4-FFF2-40B4-BE49-F238E27FC236}">
                <a16:creationId xmlns:a16="http://schemas.microsoft.com/office/drawing/2014/main" id="{40F81571-5F41-4EBF-90A1-5BF71BC285EC}"/>
              </a:ext>
            </a:extLst>
          </p:cNvPr>
          <p:cNvPicPr>
            <a:picLocks noGrp="1" noChangeAspect="1"/>
          </p:cNvPicPr>
          <p:nvPr>
            <p:ph sz="half" idx="1"/>
          </p:nvPr>
        </p:nvPicPr>
        <p:blipFill>
          <a:blip r:embed="rId2"/>
          <a:stretch>
            <a:fillRect/>
          </a:stretch>
        </p:blipFill>
        <p:spPr>
          <a:xfrm>
            <a:off x="1558331" y="2061666"/>
            <a:ext cx="4645025" cy="2322512"/>
          </a:xfrm>
          <a:prstGeom prst="rect">
            <a:avLst/>
          </a:prstGeom>
        </p:spPr>
      </p:pic>
      <p:sp>
        <p:nvSpPr>
          <p:cNvPr id="7" name="TextBox 6">
            <a:extLst>
              <a:ext uri="{FF2B5EF4-FFF2-40B4-BE49-F238E27FC236}">
                <a16:creationId xmlns:a16="http://schemas.microsoft.com/office/drawing/2014/main" id="{4A85E3F8-9A18-4484-9E3F-E16D11949C41}"/>
              </a:ext>
            </a:extLst>
          </p:cNvPr>
          <p:cNvSpPr txBox="1"/>
          <p:nvPr/>
        </p:nvSpPr>
        <p:spPr>
          <a:xfrm>
            <a:off x="2823587" y="4838281"/>
            <a:ext cx="823126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Call for Speakers for the September Meetup</a:t>
            </a:r>
          </a:p>
          <a:p>
            <a:pPr marL="285750" indent="-285750">
              <a:buFont typeface="Arial" panose="020B0604020202020204" pitchFamily="34" charset="0"/>
              <a:buChar char="•"/>
            </a:pPr>
            <a:r>
              <a:rPr lang="en-US" dirty="0"/>
              <a:t>New Meetup </a:t>
            </a:r>
            <a:r>
              <a:rPr lang="en-US" dirty="0">
                <a:hlinkClick r:id="rId3"/>
              </a:rPr>
              <a:t>https://www.meetup.com/Princeton-School-of-AI/</a:t>
            </a:r>
            <a:endParaRPr lang="en-US" dirty="0"/>
          </a:p>
        </p:txBody>
      </p:sp>
      <p:sp>
        <p:nvSpPr>
          <p:cNvPr id="9" name="Content Placeholder 3">
            <a:extLst>
              <a:ext uri="{FF2B5EF4-FFF2-40B4-BE49-F238E27FC236}">
                <a16:creationId xmlns:a16="http://schemas.microsoft.com/office/drawing/2014/main" id="{93C1C46F-B5A1-47B9-BE16-E80DE015E054}"/>
              </a:ext>
            </a:extLst>
          </p:cNvPr>
          <p:cNvSpPr txBox="1">
            <a:spLocks/>
          </p:cNvSpPr>
          <p:nvPr/>
        </p:nvSpPr>
        <p:spPr>
          <a:xfrm>
            <a:off x="6409700" y="2061666"/>
            <a:ext cx="4645152" cy="2258231"/>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r>
              <a:rPr lang="en-US"/>
              <a:t>25 Free OPEN Passes to DeveloperWeek New York, </a:t>
            </a:r>
          </a:p>
          <a:p>
            <a:r>
              <a:rPr lang="en-US"/>
              <a:t>Did anyone attend and could you report on event?</a:t>
            </a:r>
          </a:p>
          <a:p>
            <a:endParaRPr lang="en-US" dirty="0"/>
          </a:p>
        </p:txBody>
      </p:sp>
      <p:pic>
        <p:nvPicPr>
          <p:cNvPr id="10" name="Content Placeholder 5" descr="A blue and white sign&#10;&#10;Description automatically generated">
            <a:extLst>
              <a:ext uri="{FF2B5EF4-FFF2-40B4-BE49-F238E27FC236}">
                <a16:creationId xmlns:a16="http://schemas.microsoft.com/office/drawing/2014/main" id="{AD84721C-B366-4E4C-B5B1-54B4C60B6D13}"/>
              </a:ext>
            </a:extLst>
          </p:cNvPr>
          <p:cNvPicPr>
            <a:picLocks noChangeAspect="1"/>
          </p:cNvPicPr>
          <p:nvPr/>
        </p:nvPicPr>
        <p:blipFill>
          <a:blip r:embed="rId2"/>
          <a:stretch>
            <a:fillRect/>
          </a:stretch>
        </p:blipFill>
        <p:spPr>
          <a:xfrm>
            <a:off x="1554260" y="2105989"/>
            <a:ext cx="4645025" cy="2322512"/>
          </a:xfrm>
          <a:prstGeom prst="rect">
            <a:avLst/>
          </a:prstGeom>
        </p:spPr>
      </p:pic>
    </p:spTree>
    <p:extLst>
      <p:ext uri="{BB962C8B-B14F-4D97-AF65-F5344CB8AC3E}">
        <p14:creationId xmlns:p14="http://schemas.microsoft.com/office/powerpoint/2010/main" val="3918968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TotalTime>
  <Words>2827</Words>
  <Application>Microsoft Office PowerPoint</Application>
  <PresentationFormat>Widescreen</PresentationFormat>
  <Paragraphs>495</Paragraphs>
  <Slides>58</Slides>
  <Notes>16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58</vt:i4>
      </vt:variant>
    </vt:vector>
  </HeadingPairs>
  <TitlesOfParts>
    <vt:vector size="67" baseType="lpstr">
      <vt:lpstr>Arial</vt:lpstr>
      <vt:lpstr>Arial Rounded MT Bold</vt:lpstr>
      <vt:lpstr>Calibri</vt:lpstr>
      <vt:lpstr>Calibri Light</vt:lpstr>
      <vt:lpstr>Gill Sans MT</vt:lpstr>
      <vt:lpstr>Proxima Nova</vt:lpstr>
      <vt:lpstr>Roboto</vt:lpstr>
      <vt:lpstr>Gallery</vt:lpstr>
      <vt:lpstr>Office Theme</vt:lpstr>
      <vt:lpstr>  Welcome to  Blockchain Summer Project   hosted by: Hyperledger Princeton * Blockchain Princeton *  Blockchain Fundamentals * Ledger Academy  </vt:lpstr>
      <vt:lpstr>Blockchain Summer project</vt:lpstr>
      <vt:lpstr>AGENDA</vt:lpstr>
      <vt:lpstr>Housekeeping</vt:lpstr>
      <vt:lpstr>HOUSEKEEPING </vt:lpstr>
      <vt:lpstr> Chatham House Rule</vt:lpstr>
      <vt:lpstr>Princeton Blockchain Community</vt:lpstr>
      <vt:lpstr>meetups</vt:lpstr>
      <vt:lpstr>Princeton Blockchain and AI</vt:lpstr>
      <vt:lpstr>Hyperledger Meetup Group</vt:lpstr>
      <vt:lpstr>Ledger Academy</vt:lpstr>
      <vt:lpstr>Re-Cap Project Kick off Meeting Blockchain for Social Imapct</vt:lpstr>
      <vt:lpstr>Blockchain and social responsibility</vt:lpstr>
      <vt:lpstr>PowerPoint Presentation</vt:lpstr>
      <vt:lpstr>SOCIAL IMPACT CONTRIBUTION </vt:lpstr>
      <vt:lpstr>Summer Blockchain Project</vt:lpstr>
      <vt:lpstr>PowerPoint Presentation</vt:lpstr>
      <vt:lpstr>PowerPoint Presentation</vt:lpstr>
      <vt:lpstr>Princeton Blockchain Summer 2019  Social Impact Project</vt:lpstr>
      <vt:lpstr>Revision Log</vt:lpstr>
      <vt:lpstr>PowerPoint Presentation</vt:lpstr>
      <vt:lpstr>PowerPoint Presentation</vt:lpstr>
      <vt:lpstr>Impact Opportunity : Team Members</vt:lpstr>
      <vt:lpstr>Impact Opportunity</vt:lpstr>
      <vt:lpstr>Impact Opportunity Project Statement &amp; attributes  (- project pillars)</vt:lpstr>
      <vt:lpstr> Impact Opportunity Team Description </vt:lpstr>
      <vt:lpstr>Impact Opportunity</vt:lpstr>
      <vt:lpstr>Initial project focus of “Donor Goods” will be food Future Goods can include: Clothing, Blankets, Toiletry Items, Paper Products </vt:lpstr>
      <vt:lpstr>Impact Opportunity High Level Project Vision</vt:lpstr>
      <vt:lpstr>Impact Opportunity System Design</vt:lpstr>
      <vt:lpstr>Why is blockchain needed to solve this problem?</vt:lpstr>
      <vt:lpstr>Impact Opportunity</vt:lpstr>
      <vt:lpstr>Impact Opportunity</vt:lpstr>
      <vt:lpstr>Impact Opportunity</vt:lpstr>
      <vt:lpstr>Impact Opportunity</vt:lpstr>
      <vt:lpstr>Impact Opportunity</vt:lpstr>
      <vt:lpstr>Impact Opportunity</vt:lpstr>
      <vt:lpstr>Impact Opportunity NJ Food Bank Organizations – partial list</vt:lpstr>
      <vt:lpstr>Introduction</vt:lpstr>
      <vt:lpstr>Impact Opportunity</vt:lpstr>
      <vt:lpstr>Impact Opportunity</vt:lpstr>
      <vt:lpstr>TRANSACTIONS IN OUR WORKFLOW: *help to identify the implicit transactions and features to be supported by this blockchain application solution via business network APIs. </vt:lpstr>
      <vt:lpstr>Impact Opportunity</vt:lpstr>
      <vt:lpstr>Impact Opportunity Working Groups –Sub categories</vt:lpstr>
      <vt:lpstr>Discussion</vt:lpstr>
      <vt:lpstr>Impact Opportunity</vt:lpstr>
      <vt:lpstr>AWS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Final project</vt:lpstr>
      <vt:lpstr>Moving Forward </vt:lpstr>
      <vt:lpstr>PRINCETON BLOCKCHAINFOR SOCIAL IMPACT June12 , 2019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Blockchain Summer Project   hosted by: Hyperledger Princeton * Blockchain Princeton *  Blockchain Fundamentals * Ledger Academy  </dc:title>
  <dc:creator>Bobbi Muscara</dc:creator>
  <cp:lastModifiedBy>Bobbi Muscara</cp:lastModifiedBy>
  <cp:revision>1</cp:revision>
  <cp:lastPrinted>2019-06-18T19:16:19Z</cp:lastPrinted>
  <dcterms:created xsi:type="dcterms:W3CDTF">2019-06-18T18:56:17Z</dcterms:created>
  <dcterms:modified xsi:type="dcterms:W3CDTF">2019-06-18T22:10:08Z</dcterms:modified>
</cp:coreProperties>
</file>