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 id="2147483965" r:id="rId2"/>
  </p:sldMasterIdLst>
  <p:notesMasterIdLst>
    <p:notesMasterId r:id="rId60"/>
  </p:notesMasterIdLst>
  <p:sldIdLst>
    <p:sldId id="268" r:id="rId3"/>
    <p:sldId id="528" r:id="rId4"/>
    <p:sldId id="535" r:id="rId5"/>
    <p:sldId id="542" r:id="rId6"/>
    <p:sldId id="543" r:id="rId7"/>
    <p:sldId id="610" r:id="rId8"/>
    <p:sldId id="275" r:id="rId9"/>
    <p:sldId id="550" r:id="rId10"/>
    <p:sldId id="614" r:id="rId11"/>
    <p:sldId id="668" r:id="rId12"/>
    <p:sldId id="670" r:id="rId13"/>
    <p:sldId id="671" r:id="rId14"/>
    <p:sldId id="672" r:id="rId15"/>
    <p:sldId id="673" r:id="rId16"/>
    <p:sldId id="674" r:id="rId17"/>
    <p:sldId id="537" r:id="rId18"/>
    <p:sldId id="544" r:id="rId19"/>
    <p:sldId id="576" r:id="rId20"/>
    <p:sldId id="565" r:id="rId21"/>
    <p:sldId id="536" r:id="rId22"/>
    <p:sldId id="629" r:id="rId23"/>
    <p:sldId id="655" r:id="rId24"/>
    <p:sldId id="658" r:id="rId25"/>
    <p:sldId id="656" r:id="rId26"/>
    <p:sldId id="265" r:id="rId27"/>
    <p:sldId id="648" r:id="rId28"/>
    <p:sldId id="273" r:id="rId29"/>
    <p:sldId id="271" r:id="rId30"/>
    <p:sldId id="657" r:id="rId31"/>
    <p:sldId id="647" r:id="rId32"/>
    <p:sldId id="631" r:id="rId33"/>
    <p:sldId id="640" r:id="rId34"/>
    <p:sldId id="636" r:id="rId35"/>
    <p:sldId id="659" r:id="rId36"/>
    <p:sldId id="664" r:id="rId37"/>
    <p:sldId id="665" r:id="rId38"/>
    <p:sldId id="256" r:id="rId39"/>
    <p:sldId id="649" r:id="rId40"/>
    <p:sldId id="257" r:id="rId41"/>
    <p:sldId id="258" r:id="rId42"/>
    <p:sldId id="262" r:id="rId43"/>
    <p:sldId id="260" r:id="rId44"/>
    <p:sldId id="261" r:id="rId45"/>
    <p:sldId id="666" r:id="rId46"/>
    <p:sldId id="667" r:id="rId47"/>
    <p:sldId id="539" r:id="rId48"/>
    <p:sldId id="541" r:id="rId49"/>
    <p:sldId id="660" r:id="rId50"/>
    <p:sldId id="661" r:id="rId51"/>
    <p:sldId id="662" r:id="rId52"/>
    <p:sldId id="663" r:id="rId53"/>
    <p:sldId id="596" r:id="rId54"/>
    <p:sldId id="540" r:id="rId55"/>
    <p:sldId id="266" r:id="rId56"/>
    <p:sldId id="637" r:id="rId57"/>
    <p:sldId id="638" r:id="rId58"/>
    <p:sldId id="639" r:id="rId59"/>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610"/>
            <p14:sldId id="275"/>
            <p14:sldId id="550"/>
            <p14:sldId id="614"/>
            <p14:sldId id="668"/>
            <p14:sldId id="670"/>
            <p14:sldId id="671"/>
            <p14:sldId id="672"/>
            <p14:sldId id="673"/>
            <p14:sldId id="674"/>
            <p14:sldId id="537"/>
            <p14:sldId id="544"/>
            <p14:sldId id="576"/>
            <p14:sldId id="565"/>
            <p14:sldId id="536"/>
            <p14:sldId id="629"/>
            <p14:sldId id="655"/>
            <p14:sldId id="658"/>
            <p14:sldId id="656"/>
            <p14:sldId id="265"/>
            <p14:sldId id="648"/>
            <p14:sldId id="273"/>
            <p14:sldId id="271"/>
            <p14:sldId id="657"/>
            <p14:sldId id="647"/>
            <p14:sldId id="631"/>
            <p14:sldId id="640"/>
            <p14:sldId id="636"/>
            <p14:sldId id="659"/>
            <p14:sldId id="664"/>
            <p14:sldId id="665"/>
            <p14:sldId id="256"/>
            <p14:sldId id="649"/>
            <p14:sldId id="257"/>
            <p14:sldId id="258"/>
            <p14:sldId id="262"/>
            <p14:sldId id="260"/>
            <p14:sldId id="261"/>
            <p14:sldId id="666"/>
            <p14:sldId id="667"/>
            <p14:sldId id="539"/>
            <p14:sldId id="541"/>
            <p14:sldId id="660"/>
            <p14:sldId id="661"/>
            <p14:sldId id="662"/>
            <p14:sldId id="663"/>
            <p14:sldId id="596"/>
            <p14:sldId id="540"/>
            <p14:sldId id="266"/>
            <p14:sldId id="637"/>
            <p14:sldId id="638"/>
            <p14:sldId id="63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2CACDB-881D-4539-A1DB-136B3B1828B4}" v="118" dt="2019-06-26T19:54:06.5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0" autoAdjust="0"/>
    <p:restoredTop sz="84954" autoAdjust="0"/>
  </p:normalViewPr>
  <p:slideViewPr>
    <p:cSldViewPr snapToGrid="0">
      <p:cViewPr varScale="1">
        <p:scale>
          <a:sx n="61" d="100"/>
          <a:sy n="61" d="100"/>
        </p:scale>
        <p:origin x="54" y="20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902CACDB-881D-4539-A1DB-136B3B1828B4}"/>
    <pc:docChg chg="undo custSel addSld delSld modSld sldOrd modSection">
      <pc:chgData name="Bobbi Muscara" userId="eec6e5dbc826e0fa" providerId="LiveId" clId="{902CACDB-881D-4539-A1DB-136B3B1828B4}" dt="2019-06-26T19:54:06.578" v="609"/>
      <pc:docMkLst>
        <pc:docMk/>
      </pc:docMkLst>
      <pc:sldChg chg="ord">
        <pc:chgData name="Bobbi Muscara" userId="eec6e5dbc826e0fa" providerId="LiveId" clId="{902CACDB-881D-4539-A1DB-136B3B1828B4}" dt="2019-06-26T18:33:16.736" v="70"/>
        <pc:sldMkLst>
          <pc:docMk/>
          <pc:sldMk cId="3719602436" sldId="265"/>
        </pc:sldMkLst>
      </pc:sldChg>
      <pc:sldChg chg="ord">
        <pc:chgData name="Bobbi Muscara" userId="eec6e5dbc826e0fa" providerId="LiveId" clId="{902CACDB-881D-4539-A1DB-136B3B1828B4}" dt="2019-06-26T18:36:56.109" v="89"/>
        <pc:sldMkLst>
          <pc:docMk/>
          <pc:sldMk cId="2143473920" sldId="266"/>
        </pc:sldMkLst>
      </pc:sldChg>
      <pc:sldChg chg="ord modAnim">
        <pc:chgData name="Bobbi Muscara" userId="eec6e5dbc826e0fa" providerId="LiveId" clId="{902CACDB-881D-4539-A1DB-136B3B1828B4}" dt="2019-06-26T19:54:06.578" v="609"/>
        <pc:sldMkLst>
          <pc:docMk/>
          <pc:sldMk cId="377708602" sldId="271"/>
        </pc:sldMkLst>
      </pc:sldChg>
      <pc:sldChg chg="del">
        <pc:chgData name="Bobbi Muscara" userId="eec6e5dbc826e0fa" providerId="LiveId" clId="{902CACDB-881D-4539-A1DB-136B3B1828B4}" dt="2019-06-26T18:32:42.231" v="68" actId="2696"/>
        <pc:sldMkLst>
          <pc:docMk/>
          <pc:sldMk cId="2015205613" sldId="573"/>
        </pc:sldMkLst>
      </pc:sldChg>
      <pc:sldChg chg="delSp modSp delAnim">
        <pc:chgData name="Bobbi Muscara" userId="eec6e5dbc826e0fa" providerId="LiveId" clId="{902CACDB-881D-4539-A1DB-136B3B1828B4}" dt="2019-06-26T19:35:02.764" v="535" actId="478"/>
        <pc:sldMkLst>
          <pc:docMk/>
          <pc:sldMk cId="3918968548" sldId="614"/>
        </pc:sldMkLst>
        <pc:spChg chg="del mod">
          <ac:chgData name="Bobbi Muscara" userId="eec6e5dbc826e0fa" providerId="LiveId" clId="{902CACDB-881D-4539-A1DB-136B3B1828B4}" dt="2019-06-26T19:35:02.764" v="535" actId="478"/>
          <ac:spMkLst>
            <pc:docMk/>
            <pc:sldMk cId="3918968548" sldId="614"/>
            <ac:spMk id="9" creationId="{93C1C46F-B5A1-47B9-BE16-E80DE015E054}"/>
          </ac:spMkLst>
        </pc:spChg>
      </pc:sldChg>
      <pc:sldChg chg="modSp">
        <pc:chgData name="Bobbi Muscara" userId="eec6e5dbc826e0fa" providerId="LiveId" clId="{902CACDB-881D-4539-A1DB-136B3B1828B4}" dt="2019-06-26T19:40:08.065" v="586" actId="207"/>
        <pc:sldMkLst>
          <pc:docMk/>
          <pc:sldMk cId="210215205" sldId="629"/>
        </pc:sldMkLst>
        <pc:spChg chg="mod">
          <ac:chgData name="Bobbi Muscara" userId="eec6e5dbc826e0fa" providerId="LiveId" clId="{902CACDB-881D-4539-A1DB-136B3B1828B4}" dt="2019-06-26T19:40:08.065" v="586" actId="207"/>
          <ac:spMkLst>
            <pc:docMk/>
            <pc:sldMk cId="210215205" sldId="629"/>
            <ac:spMk id="6" creationId="{00000000-0000-0000-0000-000000000000}"/>
          </ac:spMkLst>
        </pc:spChg>
      </pc:sldChg>
      <pc:sldChg chg="ord">
        <pc:chgData name="Bobbi Muscara" userId="eec6e5dbc826e0fa" providerId="LiveId" clId="{902CACDB-881D-4539-A1DB-136B3B1828B4}" dt="2019-06-26T18:33:03.221" v="69"/>
        <pc:sldMkLst>
          <pc:docMk/>
          <pc:sldMk cId="1254879447" sldId="631"/>
        </pc:sldMkLst>
      </pc:sldChg>
      <pc:sldChg chg="ord">
        <pc:chgData name="Bobbi Muscara" userId="eec6e5dbc826e0fa" providerId="LiveId" clId="{902CACDB-881D-4539-A1DB-136B3B1828B4}" dt="2019-06-26T18:44:51.989" v="420"/>
        <pc:sldMkLst>
          <pc:docMk/>
          <pc:sldMk cId="174509699" sldId="636"/>
        </pc:sldMkLst>
      </pc:sldChg>
      <pc:sldChg chg="ord">
        <pc:chgData name="Bobbi Muscara" userId="eec6e5dbc826e0fa" providerId="LiveId" clId="{902CACDB-881D-4539-A1DB-136B3B1828B4}" dt="2019-06-26T18:37:07.853" v="90"/>
        <pc:sldMkLst>
          <pc:docMk/>
          <pc:sldMk cId="957787599" sldId="637"/>
        </pc:sldMkLst>
      </pc:sldChg>
      <pc:sldChg chg="ord">
        <pc:chgData name="Bobbi Muscara" userId="eec6e5dbc826e0fa" providerId="LiveId" clId="{902CACDB-881D-4539-A1DB-136B3B1828B4}" dt="2019-06-26T18:37:07.853" v="90"/>
        <pc:sldMkLst>
          <pc:docMk/>
          <pc:sldMk cId="3850444882" sldId="638"/>
        </pc:sldMkLst>
      </pc:sldChg>
      <pc:sldChg chg="ord">
        <pc:chgData name="Bobbi Muscara" userId="eec6e5dbc826e0fa" providerId="LiveId" clId="{902CACDB-881D-4539-A1DB-136B3B1828B4}" dt="2019-06-26T18:37:07.853" v="90"/>
        <pc:sldMkLst>
          <pc:docMk/>
          <pc:sldMk cId="1603445592" sldId="639"/>
        </pc:sldMkLst>
      </pc:sldChg>
      <pc:sldChg chg="ord">
        <pc:chgData name="Bobbi Muscara" userId="eec6e5dbc826e0fa" providerId="LiveId" clId="{902CACDB-881D-4539-A1DB-136B3B1828B4}" dt="2019-06-26T18:35:22.668" v="83"/>
        <pc:sldMkLst>
          <pc:docMk/>
          <pc:sldMk cId="2379164633" sldId="640"/>
        </pc:sldMkLst>
      </pc:sldChg>
      <pc:sldChg chg="ord modAnim">
        <pc:chgData name="Bobbi Muscara" userId="eec6e5dbc826e0fa" providerId="LiveId" clId="{902CACDB-881D-4539-A1DB-136B3B1828B4}" dt="2019-06-26T18:34:40.143" v="80"/>
        <pc:sldMkLst>
          <pc:docMk/>
          <pc:sldMk cId="1513946816" sldId="647"/>
        </pc:sldMkLst>
      </pc:sldChg>
      <pc:sldChg chg="ord">
        <pc:chgData name="Bobbi Muscara" userId="eec6e5dbc826e0fa" providerId="LiveId" clId="{902CACDB-881D-4539-A1DB-136B3B1828B4}" dt="2019-06-26T18:33:24.755" v="71"/>
        <pc:sldMkLst>
          <pc:docMk/>
          <pc:sldMk cId="4210211250" sldId="648"/>
        </pc:sldMkLst>
      </pc:sldChg>
      <pc:sldChg chg="ord modAnim">
        <pc:chgData name="Bobbi Muscara" userId="eec6e5dbc826e0fa" providerId="LiveId" clId="{902CACDB-881D-4539-A1DB-136B3B1828B4}" dt="2019-06-26T18:45:04.187" v="421"/>
        <pc:sldMkLst>
          <pc:docMk/>
          <pc:sldMk cId="3373275420" sldId="649"/>
        </pc:sldMkLst>
      </pc:sldChg>
      <pc:sldChg chg="add del modAnim">
        <pc:chgData name="Bobbi Muscara" userId="eec6e5dbc826e0fa" providerId="LiveId" clId="{902CACDB-881D-4539-A1DB-136B3B1828B4}" dt="2019-06-26T19:51:51.271" v="604"/>
        <pc:sldMkLst>
          <pc:docMk/>
          <pc:sldMk cId="1988121204" sldId="655"/>
        </pc:sldMkLst>
      </pc:sldChg>
      <pc:sldChg chg="modAnim">
        <pc:chgData name="Bobbi Muscara" userId="eec6e5dbc826e0fa" providerId="LiveId" clId="{902CACDB-881D-4539-A1DB-136B3B1828B4}" dt="2019-06-26T19:52:49.741" v="605"/>
        <pc:sldMkLst>
          <pc:docMk/>
          <pc:sldMk cId="129657720" sldId="656"/>
        </pc:sldMkLst>
      </pc:sldChg>
      <pc:sldChg chg="ord">
        <pc:chgData name="Bobbi Muscara" userId="eec6e5dbc826e0fa" providerId="LiveId" clId="{902CACDB-881D-4539-A1DB-136B3B1828B4}" dt="2019-06-26T18:33:36.853" v="73"/>
        <pc:sldMkLst>
          <pc:docMk/>
          <pc:sldMk cId="905455237" sldId="657"/>
        </pc:sldMkLst>
      </pc:sldChg>
      <pc:sldChg chg="addSp delSp modSp add ord">
        <pc:chgData name="Bobbi Muscara" userId="eec6e5dbc826e0fa" providerId="LiveId" clId="{902CACDB-881D-4539-A1DB-136B3B1828B4}" dt="2019-06-26T18:35:14.956" v="82"/>
        <pc:sldMkLst>
          <pc:docMk/>
          <pc:sldMk cId="3391916589" sldId="659"/>
        </pc:sldMkLst>
        <pc:spChg chg="del">
          <ac:chgData name="Bobbi Muscara" userId="eec6e5dbc826e0fa" providerId="LiveId" clId="{902CACDB-881D-4539-A1DB-136B3B1828B4}" dt="2019-06-26T18:25:57.603" v="15" actId="478"/>
          <ac:spMkLst>
            <pc:docMk/>
            <pc:sldMk cId="3391916589" sldId="659"/>
            <ac:spMk id="2" creationId="{00DEDCC6-C6D9-47C3-9BC6-AA1C426AB9B3}"/>
          </ac:spMkLst>
        </pc:spChg>
        <pc:spChg chg="del">
          <ac:chgData name="Bobbi Muscara" userId="eec6e5dbc826e0fa" providerId="LiveId" clId="{902CACDB-881D-4539-A1DB-136B3B1828B4}" dt="2019-06-26T18:25:44.962" v="9" actId="478"/>
          <ac:spMkLst>
            <pc:docMk/>
            <pc:sldMk cId="3391916589" sldId="659"/>
            <ac:spMk id="3" creationId="{A62BB8ED-32E1-4AF4-A86F-DB68041D94A1}"/>
          </ac:spMkLst>
        </pc:spChg>
        <pc:spChg chg="del mod">
          <ac:chgData name="Bobbi Muscara" userId="eec6e5dbc826e0fa" providerId="LiveId" clId="{902CACDB-881D-4539-A1DB-136B3B1828B4}" dt="2019-06-26T18:25:34.955" v="4"/>
          <ac:spMkLst>
            <pc:docMk/>
            <pc:sldMk cId="3391916589" sldId="659"/>
            <ac:spMk id="4" creationId="{F8CE7916-70CF-4490-95B0-CAE0D7CD0CA1}"/>
          </ac:spMkLst>
        </pc:spChg>
        <pc:spChg chg="del">
          <ac:chgData name="Bobbi Muscara" userId="eec6e5dbc826e0fa" providerId="LiveId" clId="{902CACDB-881D-4539-A1DB-136B3B1828B4}" dt="2019-06-26T18:25:41.240" v="6" actId="478"/>
          <ac:spMkLst>
            <pc:docMk/>
            <pc:sldMk cId="3391916589" sldId="659"/>
            <ac:spMk id="5" creationId="{B842C79E-9435-4DB9-AC1C-FE662F85523A}"/>
          </ac:spMkLst>
        </pc:spChg>
        <pc:spChg chg="del mod">
          <ac:chgData name="Bobbi Muscara" userId="eec6e5dbc826e0fa" providerId="LiveId" clId="{902CACDB-881D-4539-A1DB-136B3B1828B4}" dt="2019-06-26T18:25:42.371" v="8" actId="478"/>
          <ac:spMkLst>
            <pc:docMk/>
            <pc:sldMk cId="3391916589" sldId="659"/>
            <ac:spMk id="6" creationId="{C16709E3-F588-4D98-B6DF-69F1FEC4FA90}"/>
          </ac:spMkLst>
        </pc:spChg>
        <pc:picChg chg="add mod">
          <ac:chgData name="Bobbi Muscara" userId="eec6e5dbc826e0fa" providerId="LiveId" clId="{902CACDB-881D-4539-A1DB-136B3B1828B4}" dt="2019-06-26T18:25:54.163" v="14" actId="1076"/>
          <ac:picMkLst>
            <pc:docMk/>
            <pc:sldMk cId="3391916589" sldId="659"/>
            <ac:picMk id="8" creationId="{BCEC52BF-784C-47E7-857C-F7D70EE342CB}"/>
          </ac:picMkLst>
        </pc:picChg>
      </pc:sldChg>
      <pc:sldChg chg="addSp modSp add">
        <pc:chgData name="Bobbi Muscara" userId="eec6e5dbc826e0fa" providerId="LiveId" clId="{902CACDB-881D-4539-A1DB-136B3B1828B4}" dt="2019-06-26T18:29:29.554" v="43" actId="1076"/>
        <pc:sldMkLst>
          <pc:docMk/>
          <pc:sldMk cId="4122545207" sldId="660"/>
        </pc:sldMkLst>
        <pc:picChg chg="add mod">
          <ac:chgData name="Bobbi Muscara" userId="eec6e5dbc826e0fa" providerId="LiveId" clId="{902CACDB-881D-4539-A1DB-136B3B1828B4}" dt="2019-06-26T18:29:29.554" v="43" actId="1076"/>
          <ac:picMkLst>
            <pc:docMk/>
            <pc:sldMk cId="4122545207" sldId="660"/>
            <ac:picMk id="2" creationId="{1205586A-8475-49CF-8893-EBFACBA207FD}"/>
          </ac:picMkLst>
        </pc:picChg>
      </pc:sldChg>
      <pc:sldChg chg="addSp modSp add">
        <pc:chgData name="Bobbi Muscara" userId="eec6e5dbc826e0fa" providerId="LiveId" clId="{902CACDB-881D-4539-A1DB-136B3B1828B4}" dt="2019-06-26T18:30:54.358" v="52" actId="1076"/>
        <pc:sldMkLst>
          <pc:docMk/>
          <pc:sldMk cId="1946904583" sldId="661"/>
        </pc:sldMkLst>
        <pc:spChg chg="add mod">
          <ac:chgData name="Bobbi Muscara" userId="eec6e5dbc826e0fa" providerId="LiveId" clId="{902CACDB-881D-4539-A1DB-136B3B1828B4}" dt="2019-06-26T18:30:54.358" v="52" actId="1076"/>
          <ac:spMkLst>
            <pc:docMk/>
            <pc:sldMk cId="1946904583" sldId="661"/>
            <ac:spMk id="2" creationId="{7031F1B3-8998-4B47-934B-99F802A9E245}"/>
          </ac:spMkLst>
        </pc:spChg>
      </pc:sldChg>
      <pc:sldChg chg="addSp modSp add">
        <pc:chgData name="Bobbi Muscara" userId="eec6e5dbc826e0fa" providerId="LiveId" clId="{902CACDB-881D-4539-A1DB-136B3B1828B4}" dt="2019-06-26T18:32:26.193" v="67" actId="1076"/>
        <pc:sldMkLst>
          <pc:docMk/>
          <pc:sldMk cId="4011795451" sldId="662"/>
        </pc:sldMkLst>
        <pc:spChg chg="add mod">
          <ac:chgData name="Bobbi Muscara" userId="eec6e5dbc826e0fa" providerId="LiveId" clId="{902CACDB-881D-4539-A1DB-136B3B1828B4}" dt="2019-06-26T18:32:26.193" v="67" actId="1076"/>
          <ac:spMkLst>
            <pc:docMk/>
            <pc:sldMk cId="4011795451" sldId="662"/>
            <ac:spMk id="2" creationId="{C01B30A8-8ADB-4286-B2C2-56EC4220B8E7}"/>
          </ac:spMkLst>
        </pc:spChg>
      </pc:sldChg>
      <pc:sldChg chg="addSp modSp add">
        <pc:chgData name="Bobbi Muscara" userId="eec6e5dbc826e0fa" providerId="LiveId" clId="{902CACDB-881D-4539-A1DB-136B3B1828B4}" dt="2019-06-26T18:32:13.405" v="63"/>
        <pc:sldMkLst>
          <pc:docMk/>
          <pc:sldMk cId="2412180809" sldId="663"/>
        </pc:sldMkLst>
        <pc:spChg chg="add mod">
          <ac:chgData name="Bobbi Muscara" userId="eec6e5dbc826e0fa" providerId="LiveId" clId="{902CACDB-881D-4539-A1DB-136B3B1828B4}" dt="2019-06-26T18:32:13.405" v="63"/>
          <ac:spMkLst>
            <pc:docMk/>
            <pc:sldMk cId="2412180809" sldId="663"/>
            <ac:spMk id="2" creationId="{7A891E02-D68B-4462-A0D3-A3B5A9C4267C}"/>
          </ac:spMkLst>
        </pc:spChg>
      </pc:sldChg>
      <pc:sldChg chg="modSp add">
        <pc:chgData name="Bobbi Muscara" userId="eec6e5dbc826e0fa" providerId="LiveId" clId="{902CACDB-881D-4539-A1DB-136B3B1828B4}" dt="2019-06-26T18:41:49.236" v="255" actId="313"/>
        <pc:sldMkLst>
          <pc:docMk/>
          <pc:sldMk cId="700394231" sldId="664"/>
        </pc:sldMkLst>
        <pc:spChg chg="mod">
          <ac:chgData name="Bobbi Muscara" userId="eec6e5dbc826e0fa" providerId="LiveId" clId="{902CACDB-881D-4539-A1DB-136B3B1828B4}" dt="2019-06-26T18:40:20.393" v="124" actId="20577"/>
          <ac:spMkLst>
            <pc:docMk/>
            <pc:sldMk cId="700394231" sldId="664"/>
            <ac:spMk id="2" creationId="{FD2EF3D1-3161-4651-A235-4F099DD01FE2}"/>
          </ac:spMkLst>
        </pc:spChg>
        <pc:spChg chg="mod">
          <ac:chgData name="Bobbi Muscara" userId="eec6e5dbc826e0fa" providerId="LiveId" clId="{902CACDB-881D-4539-A1DB-136B3B1828B4}" dt="2019-06-26T18:41:49.236" v="255" actId="313"/>
          <ac:spMkLst>
            <pc:docMk/>
            <pc:sldMk cId="700394231" sldId="664"/>
            <ac:spMk id="3" creationId="{07CD00ED-D0D5-4F70-8B4B-2781FC40D56B}"/>
          </ac:spMkLst>
        </pc:spChg>
      </pc:sldChg>
      <pc:sldChg chg="addSp delSp modSp add">
        <pc:chgData name="Bobbi Muscara" userId="eec6e5dbc826e0fa" providerId="LiveId" clId="{902CACDB-881D-4539-A1DB-136B3B1828B4}" dt="2019-06-26T18:42:32.722" v="340" actId="27309"/>
        <pc:sldMkLst>
          <pc:docMk/>
          <pc:sldMk cId="2107441417" sldId="665"/>
        </pc:sldMkLst>
        <pc:spChg chg="mod">
          <ac:chgData name="Bobbi Muscara" userId="eec6e5dbc826e0fa" providerId="LiveId" clId="{902CACDB-881D-4539-A1DB-136B3B1828B4}" dt="2019-06-26T18:40:36.326" v="147" actId="20577"/>
          <ac:spMkLst>
            <pc:docMk/>
            <pc:sldMk cId="2107441417" sldId="665"/>
            <ac:spMk id="2" creationId="{19DDAD3A-7162-4F75-9C46-4DA409D67494}"/>
          </ac:spMkLst>
        </pc:spChg>
        <pc:spChg chg="mod">
          <ac:chgData name="Bobbi Muscara" userId="eec6e5dbc826e0fa" providerId="LiveId" clId="{902CACDB-881D-4539-A1DB-136B3B1828B4}" dt="2019-06-26T18:42:24.157" v="337" actId="20577"/>
          <ac:spMkLst>
            <pc:docMk/>
            <pc:sldMk cId="2107441417" sldId="665"/>
            <ac:spMk id="3" creationId="{8B650F11-D062-4740-8FA6-3832545105AF}"/>
          </ac:spMkLst>
        </pc:spChg>
        <pc:graphicFrameChg chg="add del modGraphic">
          <ac:chgData name="Bobbi Muscara" userId="eec6e5dbc826e0fa" providerId="LiveId" clId="{902CACDB-881D-4539-A1DB-136B3B1828B4}" dt="2019-06-26T18:42:32.722" v="340" actId="27309"/>
          <ac:graphicFrameMkLst>
            <pc:docMk/>
            <pc:sldMk cId="2107441417" sldId="665"/>
            <ac:graphicFrameMk id="6" creationId="{2A85C285-5725-417C-8226-3DE7FA1CE300}"/>
          </ac:graphicFrameMkLst>
        </pc:graphicFrameChg>
      </pc:sldChg>
      <pc:sldChg chg="modSp add">
        <pc:chgData name="Bobbi Muscara" userId="eec6e5dbc826e0fa" providerId="LiveId" clId="{902CACDB-881D-4539-A1DB-136B3B1828B4}" dt="2019-06-26T18:43:10.906" v="418" actId="20577"/>
        <pc:sldMkLst>
          <pc:docMk/>
          <pc:sldMk cId="1562133762" sldId="666"/>
        </pc:sldMkLst>
        <pc:spChg chg="mod">
          <ac:chgData name="Bobbi Muscara" userId="eec6e5dbc826e0fa" providerId="LiveId" clId="{902CACDB-881D-4539-A1DB-136B3B1828B4}" dt="2019-06-26T18:40:52.516" v="176" actId="6549"/>
          <ac:spMkLst>
            <pc:docMk/>
            <pc:sldMk cId="1562133762" sldId="666"/>
            <ac:spMk id="2" creationId="{F7F0CE85-1DD1-481E-ADF5-435F17A05E24}"/>
          </ac:spMkLst>
        </pc:spChg>
        <pc:spChg chg="mod">
          <ac:chgData name="Bobbi Muscara" userId="eec6e5dbc826e0fa" providerId="LiveId" clId="{902CACDB-881D-4539-A1DB-136B3B1828B4}" dt="2019-06-26T18:43:10.906" v="418" actId="20577"/>
          <ac:spMkLst>
            <pc:docMk/>
            <pc:sldMk cId="1562133762" sldId="666"/>
            <ac:spMk id="3" creationId="{75EAA110-75CF-4A60-A681-0B2BC5B6A48F}"/>
          </ac:spMkLst>
        </pc:spChg>
      </pc:sldChg>
      <pc:sldChg chg="modSp add">
        <pc:chgData name="Bobbi Muscara" userId="eec6e5dbc826e0fa" providerId="LiveId" clId="{902CACDB-881D-4539-A1DB-136B3B1828B4}" dt="2019-06-26T18:46:02.169" v="484" actId="14"/>
        <pc:sldMkLst>
          <pc:docMk/>
          <pc:sldMk cId="3663524611" sldId="667"/>
        </pc:sldMkLst>
        <pc:spChg chg="mod">
          <ac:chgData name="Bobbi Muscara" userId="eec6e5dbc826e0fa" providerId="LiveId" clId="{902CACDB-881D-4539-A1DB-136B3B1828B4}" dt="2019-06-26T18:45:36.273" v="443" actId="20577"/>
          <ac:spMkLst>
            <pc:docMk/>
            <pc:sldMk cId="3663524611" sldId="667"/>
            <ac:spMk id="2" creationId="{602CE903-656B-48E5-922D-782B75DFE94C}"/>
          </ac:spMkLst>
        </pc:spChg>
        <pc:spChg chg="mod">
          <ac:chgData name="Bobbi Muscara" userId="eec6e5dbc826e0fa" providerId="LiveId" clId="{902CACDB-881D-4539-A1DB-136B3B1828B4}" dt="2019-06-26T18:46:02.169" v="484" actId="14"/>
          <ac:spMkLst>
            <pc:docMk/>
            <pc:sldMk cId="3663524611" sldId="667"/>
            <ac:spMk id="3" creationId="{D9E00C01-BAE9-4A75-8AE3-623FEDED1244}"/>
          </ac:spMkLst>
        </pc:spChg>
      </pc:sldChg>
      <pc:sldChg chg="addSp delSp modSp add del">
        <pc:chgData name="Bobbi Muscara" userId="eec6e5dbc826e0fa" providerId="LiveId" clId="{902CACDB-881D-4539-A1DB-136B3B1828B4}" dt="2019-06-26T19:35:54.407" v="539" actId="2696"/>
        <pc:sldMkLst>
          <pc:docMk/>
          <pc:sldMk cId="1976820811" sldId="669"/>
        </pc:sldMkLst>
        <pc:picChg chg="add del mod">
          <ac:chgData name="Bobbi Muscara" userId="eec6e5dbc826e0fa" providerId="LiveId" clId="{902CACDB-881D-4539-A1DB-136B3B1828B4}" dt="2019-06-26T19:35:47.559" v="538"/>
          <ac:picMkLst>
            <pc:docMk/>
            <pc:sldMk cId="1976820811" sldId="669"/>
            <ac:picMk id="2" creationId="{C0C16A2C-09A2-4056-9DB4-8DD67A6A21CE}"/>
          </ac:picMkLst>
        </pc:picChg>
      </pc:sldChg>
      <pc:sldChg chg="addSp modSp add modAnim">
        <pc:chgData name="Bobbi Muscara" userId="eec6e5dbc826e0fa" providerId="LiveId" clId="{902CACDB-881D-4539-A1DB-136B3B1828B4}" dt="2019-06-26T19:36:11.873" v="543"/>
        <pc:sldMkLst>
          <pc:docMk/>
          <pc:sldMk cId="3019848065" sldId="670"/>
        </pc:sldMkLst>
        <pc:spChg chg="add mod">
          <ac:chgData name="Bobbi Muscara" userId="eec6e5dbc826e0fa" providerId="LiveId" clId="{902CACDB-881D-4539-A1DB-136B3B1828B4}" dt="2019-06-26T19:36:05.952" v="542" actId="1076"/>
          <ac:spMkLst>
            <pc:docMk/>
            <pc:sldMk cId="3019848065" sldId="670"/>
            <ac:spMk id="2" creationId="{2C578349-5EF1-45B7-BDFA-A85D37C673F1}"/>
          </ac:spMkLst>
        </pc:spChg>
        <pc:spChg chg="add mod">
          <ac:chgData name="Bobbi Muscara" userId="eec6e5dbc826e0fa" providerId="LiveId" clId="{902CACDB-881D-4539-A1DB-136B3B1828B4}" dt="2019-06-26T19:18:26.721" v="493" actId="1076"/>
          <ac:spMkLst>
            <pc:docMk/>
            <pc:sldMk cId="3019848065" sldId="670"/>
            <ac:spMk id="3" creationId="{BC8727BE-E4F5-45E7-A914-60244C21B14C}"/>
          </ac:spMkLst>
        </pc:spChg>
        <pc:picChg chg="add mod">
          <ac:chgData name="Bobbi Muscara" userId="eec6e5dbc826e0fa" providerId="LiveId" clId="{902CACDB-881D-4539-A1DB-136B3B1828B4}" dt="2019-06-26T19:36:00.503" v="541" actId="1076"/>
          <ac:picMkLst>
            <pc:docMk/>
            <pc:sldMk cId="3019848065" sldId="670"/>
            <ac:picMk id="4" creationId="{FE04D6FB-361C-4040-873E-3C51BDAA8A86}"/>
          </ac:picMkLst>
        </pc:picChg>
      </pc:sldChg>
      <pc:sldChg chg="addSp modSp add modAnim">
        <pc:chgData name="Bobbi Muscara" userId="eec6e5dbc826e0fa" providerId="LiveId" clId="{902CACDB-881D-4539-A1DB-136B3B1828B4}" dt="2019-06-26T19:37:17.530" v="554"/>
        <pc:sldMkLst>
          <pc:docMk/>
          <pc:sldMk cId="4150452403" sldId="671"/>
        </pc:sldMkLst>
        <pc:spChg chg="add mod">
          <ac:chgData name="Bobbi Muscara" userId="eec6e5dbc826e0fa" providerId="LiveId" clId="{902CACDB-881D-4539-A1DB-136B3B1828B4}" dt="2019-06-26T19:36:35.697" v="548" actId="207"/>
          <ac:spMkLst>
            <pc:docMk/>
            <pc:sldMk cId="4150452403" sldId="671"/>
            <ac:spMk id="2" creationId="{64488F95-26BD-4BDB-A4D8-DA39B73051D1}"/>
          </ac:spMkLst>
        </pc:spChg>
        <pc:spChg chg="add mod">
          <ac:chgData name="Bobbi Muscara" userId="eec6e5dbc826e0fa" providerId="LiveId" clId="{902CACDB-881D-4539-A1DB-136B3B1828B4}" dt="2019-06-26T19:36:44.197" v="551" actId="403"/>
          <ac:spMkLst>
            <pc:docMk/>
            <pc:sldMk cId="4150452403" sldId="671"/>
            <ac:spMk id="3" creationId="{54BB5233-B004-49ED-BB2A-9F7CEAF04FC5}"/>
          </ac:spMkLst>
        </pc:spChg>
        <pc:spChg chg="add mod">
          <ac:chgData name="Bobbi Muscara" userId="eec6e5dbc826e0fa" providerId="LiveId" clId="{902CACDB-881D-4539-A1DB-136B3B1828B4}" dt="2019-06-26T19:22:56.273" v="501" actId="1076"/>
          <ac:spMkLst>
            <pc:docMk/>
            <pc:sldMk cId="4150452403" sldId="671"/>
            <ac:spMk id="4" creationId="{3879993D-D131-4261-A17A-77ABAD2A42B5}"/>
          </ac:spMkLst>
        </pc:spChg>
      </pc:sldChg>
      <pc:sldChg chg="addSp delSp modSp add modAnim">
        <pc:chgData name="Bobbi Muscara" userId="eec6e5dbc826e0fa" providerId="LiveId" clId="{902CACDB-881D-4539-A1DB-136B3B1828B4}" dt="2019-06-26T19:37:34.296" v="556"/>
        <pc:sldMkLst>
          <pc:docMk/>
          <pc:sldMk cId="3890727841" sldId="672"/>
        </pc:sldMkLst>
        <pc:spChg chg="add del">
          <ac:chgData name="Bobbi Muscara" userId="eec6e5dbc826e0fa" providerId="LiveId" clId="{902CACDB-881D-4539-A1DB-136B3B1828B4}" dt="2019-06-26T19:25:49.645" v="504"/>
          <ac:spMkLst>
            <pc:docMk/>
            <pc:sldMk cId="3890727841" sldId="672"/>
            <ac:spMk id="2" creationId="{7DF1A164-2CFB-4A94-BF4B-6D5058029186}"/>
          </ac:spMkLst>
        </pc:spChg>
        <pc:spChg chg="add mod">
          <ac:chgData name="Bobbi Muscara" userId="eec6e5dbc826e0fa" providerId="LiveId" clId="{902CACDB-881D-4539-A1DB-136B3B1828B4}" dt="2019-06-26T19:27:02.281" v="518" actId="14100"/>
          <ac:spMkLst>
            <pc:docMk/>
            <pc:sldMk cId="3890727841" sldId="672"/>
            <ac:spMk id="3" creationId="{F7FF753B-97FB-4BA0-BB02-E27251AD0357}"/>
          </ac:spMkLst>
        </pc:spChg>
        <pc:spChg chg="add mod">
          <ac:chgData name="Bobbi Muscara" userId="eec6e5dbc826e0fa" providerId="LiveId" clId="{902CACDB-881D-4539-A1DB-136B3B1828B4}" dt="2019-06-26T19:27:05.312" v="519" actId="1076"/>
          <ac:spMkLst>
            <pc:docMk/>
            <pc:sldMk cId="3890727841" sldId="672"/>
            <ac:spMk id="4" creationId="{7DE03CBB-7CCB-4249-AD05-8ADFC8970545}"/>
          </ac:spMkLst>
        </pc:spChg>
      </pc:sldChg>
      <pc:sldChg chg="addSp modSp add">
        <pc:chgData name="Bobbi Muscara" userId="eec6e5dbc826e0fa" providerId="LiveId" clId="{902CACDB-881D-4539-A1DB-136B3B1828B4}" dt="2019-06-26T19:38:01.398" v="565" actId="1076"/>
        <pc:sldMkLst>
          <pc:docMk/>
          <pc:sldMk cId="3958952497" sldId="673"/>
        </pc:sldMkLst>
        <pc:picChg chg="add mod">
          <ac:chgData name="Bobbi Muscara" userId="eec6e5dbc826e0fa" providerId="LiveId" clId="{902CACDB-881D-4539-A1DB-136B3B1828B4}" dt="2019-06-26T19:38:01.398" v="565" actId="1076"/>
          <ac:picMkLst>
            <pc:docMk/>
            <pc:sldMk cId="3958952497" sldId="673"/>
            <ac:picMk id="2" creationId="{332D75CF-D0DD-4AC7-81E6-2E1EFFFB0FE1}"/>
          </ac:picMkLst>
        </pc:picChg>
      </pc:sldChg>
      <pc:sldChg chg="addSp modSp add modAnim">
        <pc:chgData name="Bobbi Muscara" userId="eec6e5dbc826e0fa" providerId="LiveId" clId="{902CACDB-881D-4539-A1DB-136B3B1828B4}" dt="2019-06-26T19:39:29.104" v="583"/>
        <pc:sldMkLst>
          <pc:docMk/>
          <pc:sldMk cId="2800894109" sldId="674"/>
        </pc:sldMkLst>
        <pc:spChg chg="add mod">
          <ac:chgData name="Bobbi Muscara" userId="eec6e5dbc826e0fa" providerId="LiveId" clId="{902CACDB-881D-4539-A1DB-136B3B1828B4}" dt="2019-06-26T19:39:04.069" v="581" actId="20577"/>
          <ac:spMkLst>
            <pc:docMk/>
            <pc:sldMk cId="2800894109" sldId="674"/>
            <ac:spMk id="2" creationId="{6000DAFF-554A-4B56-AB5E-2EB42C8AE0BC}"/>
          </ac:spMkLst>
        </pc:spChg>
        <pc:spChg chg="add mod">
          <ac:chgData name="Bobbi Muscara" userId="eec6e5dbc826e0fa" providerId="LiveId" clId="{902CACDB-881D-4539-A1DB-136B3B1828B4}" dt="2019-06-26T19:38:54.151" v="577" actId="1076"/>
          <ac:spMkLst>
            <pc:docMk/>
            <pc:sldMk cId="2800894109" sldId="674"/>
            <ac:spMk id="3" creationId="{EE9ACA2F-813B-4253-B2A2-37A25A689F59}"/>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40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Restaurants</a:t>
          </a:r>
        </a:p>
        <a:p>
          <a:r>
            <a:rPr lang="en-US" sz="2000" dirty="0"/>
            <a:t>Wholesalers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40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r>
            <a:rPr lang="en-US" sz="2000" dirty="0"/>
            <a:t>Uber model-??</a:t>
          </a:r>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40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Food Banks</a:t>
          </a:r>
        </a:p>
        <a:p>
          <a:r>
            <a:rPr lang="en-US" sz="2000" dirty="0"/>
            <a:t>Houses of Worship</a:t>
          </a:r>
        </a:p>
        <a:p>
          <a:r>
            <a:rPr lang="en-US" sz="2000" dirty="0"/>
            <a:t>Social Services Offices</a:t>
          </a:r>
        </a:p>
        <a:p>
          <a:r>
            <a:rPr lang="en-US" sz="2000" dirty="0"/>
            <a:t>Individuals </a:t>
          </a:r>
          <a:r>
            <a:rPr lang="en-US" sz="1800" dirty="0"/>
            <a:t>(off the grid)</a:t>
          </a:r>
          <a:endParaRPr lang="en-US" sz="2000" dirty="0"/>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907DDD29-5826-425E-9ED4-59E38D3EA215}"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5211D138-C01F-43BE-B024-1240FCD4A4ED}"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BF8AA09C-5B34-4A2F-B24D-8970C7B7EEE3}" type="presOf" srcId="{FE681A08-6CFB-4753-8814-8901E79F124B}" destId="{2D7A662B-28F6-4D2B-9BC3-182EDF8A80B0}" srcOrd="0" destOrd="0" presId="urn:microsoft.com/office/officeart/2009/3/layout/IncreasingArrowsProcess"/>
    <dgm:cxn modelId="{491FB1A0-BC7E-431C-A4B3-0A21BA94AE40}" type="presOf" srcId="{E9DDBA0A-28F8-4C6D-8BC1-9526719789AE}" destId="{932AB75F-6E53-44F9-8245-AA6A0FA6D3AB}" srcOrd="0" destOrd="0" presId="urn:microsoft.com/office/officeart/2009/3/layout/IncreasingArrowsProcess"/>
    <dgm:cxn modelId="{8419C2AA-65F9-40F9-B3C0-5C5FBFBAD3B1}" type="presOf" srcId="{620CAAC7-239E-4FBA-9D27-ED1967FC0EFE}" destId="{878E7DB8-A45B-4874-B400-033D64B4A658}" srcOrd="0" destOrd="0" presId="urn:microsoft.com/office/officeart/2009/3/layout/IncreasingArrowsProcess"/>
    <dgm:cxn modelId="{3CE9A5D6-2393-4046-BB34-3C46FB849319}" type="presOf" srcId="{E8C4B5E4-2A37-4C25-AE2F-168203C450AC}" destId="{636D2BE7-C31C-446F-A5A0-52E6E872F8C2}"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44D8CEF5-94BC-4322-821F-D984903EBDDD}" type="presOf" srcId="{4FFAF9B9-EBEA-4379-B3B0-EC4FAB1327CB}" destId="{404E5092-1323-4697-A99D-AB228C98DC6A}" srcOrd="0" destOrd="0" presId="urn:microsoft.com/office/officeart/2009/3/layout/IncreasingArrowsProcess"/>
    <dgm:cxn modelId="{4939317C-EDF8-4F03-8B9F-AC76B29F3F21}" type="presParOf" srcId="{61D6453D-2257-4F78-A0D7-C6423655E81F}" destId="{2D7A662B-28F6-4D2B-9BC3-182EDF8A80B0}" srcOrd="0" destOrd="0" presId="urn:microsoft.com/office/officeart/2009/3/layout/IncreasingArrowsProcess"/>
    <dgm:cxn modelId="{84E7A5BA-242A-49B1-A81F-F1F457D340F0}" type="presParOf" srcId="{61D6453D-2257-4F78-A0D7-C6423655E81F}" destId="{932AB75F-6E53-44F9-8245-AA6A0FA6D3AB}" srcOrd="1" destOrd="0" presId="urn:microsoft.com/office/officeart/2009/3/layout/IncreasingArrowsProcess"/>
    <dgm:cxn modelId="{692D483D-B321-4A26-B46E-E09FA54FF97E}" type="presParOf" srcId="{61D6453D-2257-4F78-A0D7-C6423655E81F}" destId="{878E7DB8-A45B-4874-B400-033D64B4A658}" srcOrd="2" destOrd="0" presId="urn:microsoft.com/office/officeart/2009/3/layout/IncreasingArrowsProcess"/>
    <dgm:cxn modelId="{3F278911-9A18-42ED-BA87-9FB5DF00EE10}" type="presParOf" srcId="{61D6453D-2257-4F78-A0D7-C6423655E81F}" destId="{404E5092-1323-4697-A99D-AB228C98DC6A}" srcOrd="3" destOrd="0" presId="urn:microsoft.com/office/officeart/2009/3/layout/IncreasingArrowsProcess"/>
    <dgm:cxn modelId="{D262A585-4CFE-45E3-B8B9-AEBD84967C8E}" type="presParOf" srcId="{61D6453D-2257-4F78-A0D7-C6423655E81F}" destId="{E1E7E01A-1E5C-4794-8C9A-7D41E212FEBD}" srcOrd="4" destOrd="0" presId="urn:microsoft.com/office/officeart/2009/3/layout/IncreasingArrowsProcess"/>
    <dgm:cxn modelId="{9FE5AD84-62CD-4BDB-9F75-192428672808}"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48477" y="0"/>
          <a:ext cx="8358249" cy="12172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Donors</a:t>
          </a:r>
        </a:p>
      </dsp:txBody>
      <dsp:txXfrm>
        <a:off x="48477" y="304320"/>
        <a:ext cx="8053929" cy="608639"/>
      </dsp:txXfrm>
    </dsp:sp>
    <dsp:sp modelId="{932AB75F-6E53-44F9-8245-AA6A0FA6D3AB}">
      <dsp:nvSpPr>
        <dsp:cNvPr id="0" name=""/>
        <dsp:cNvSpPr/>
      </dsp:nvSpPr>
      <dsp:spPr>
        <a:xfrm>
          <a:off x="40431" y="1071136"/>
          <a:ext cx="2574340"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Farmers</a:t>
          </a:r>
        </a:p>
        <a:p>
          <a:pPr marL="0" lvl="0" indent="0" algn="l" defTabSz="889000">
            <a:lnSpc>
              <a:spcPct val="90000"/>
            </a:lnSpc>
            <a:spcBef>
              <a:spcPct val="0"/>
            </a:spcBef>
            <a:spcAft>
              <a:spcPct val="35000"/>
            </a:spcAft>
            <a:buNone/>
          </a:pPr>
          <a:r>
            <a:rPr lang="en-US" sz="2000" kern="1200" dirty="0"/>
            <a:t>Restaurants</a:t>
          </a:r>
        </a:p>
        <a:p>
          <a:pPr marL="0" lvl="0" indent="0" algn="l" defTabSz="889000">
            <a:lnSpc>
              <a:spcPct val="90000"/>
            </a:lnSpc>
            <a:spcBef>
              <a:spcPct val="0"/>
            </a:spcBef>
            <a:spcAft>
              <a:spcPct val="35000"/>
            </a:spcAft>
            <a:buNone/>
          </a:pPr>
          <a:r>
            <a:rPr lang="en-US" sz="2000" kern="1200" dirty="0"/>
            <a:t>Wholesalers</a:t>
          </a:r>
        </a:p>
        <a:p>
          <a:pPr marL="0" lvl="0" indent="0" algn="l" defTabSz="889000">
            <a:lnSpc>
              <a:spcPct val="90000"/>
            </a:lnSpc>
            <a:spcBef>
              <a:spcPct val="0"/>
            </a:spcBef>
            <a:spcAft>
              <a:spcPct val="35000"/>
            </a:spcAft>
            <a:buNone/>
          </a:pPr>
          <a:r>
            <a:rPr lang="en-US" sz="2000" kern="1200" dirty="0"/>
            <a:t>Individuals</a:t>
          </a:r>
        </a:p>
      </dsp:txBody>
      <dsp:txXfrm>
        <a:off x="40431" y="1071136"/>
        <a:ext cx="2574340" cy="2344928"/>
      </dsp:txXfrm>
    </dsp:sp>
    <dsp:sp modelId="{878E7DB8-A45B-4874-B400-033D64B4A658}">
      <dsp:nvSpPr>
        <dsp:cNvPr id="0" name=""/>
        <dsp:cNvSpPr/>
      </dsp:nvSpPr>
      <dsp:spPr>
        <a:xfrm>
          <a:off x="2660583" y="700045"/>
          <a:ext cx="5659901" cy="1217279"/>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Volunteers / Drivers</a:t>
          </a:r>
        </a:p>
      </dsp:txBody>
      <dsp:txXfrm>
        <a:off x="2660583" y="1004365"/>
        <a:ext cx="5355581" cy="608639"/>
      </dsp:txXfrm>
    </dsp:sp>
    <dsp:sp modelId="{404E5092-1323-4697-A99D-AB228C98DC6A}">
      <dsp:nvSpPr>
        <dsp:cNvPr id="0" name=""/>
        <dsp:cNvSpPr/>
      </dsp:nvSpPr>
      <dsp:spPr>
        <a:xfrm>
          <a:off x="2740245" y="1644347"/>
          <a:ext cx="2324475"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Pickup / Deliver</a:t>
          </a:r>
        </a:p>
        <a:p>
          <a:pPr marL="0" lvl="0" indent="0" algn="l" defTabSz="889000">
            <a:lnSpc>
              <a:spcPct val="90000"/>
            </a:lnSpc>
            <a:spcBef>
              <a:spcPct val="0"/>
            </a:spcBef>
            <a:spcAft>
              <a:spcPct val="35000"/>
            </a:spcAft>
            <a:buNone/>
          </a:pPr>
          <a:r>
            <a:rPr lang="en-US" sz="2000" kern="1200" dirty="0"/>
            <a:t>Local Transporters</a:t>
          </a:r>
        </a:p>
        <a:p>
          <a:pPr marL="0" lvl="0" indent="0" algn="l" defTabSz="889000">
            <a:lnSpc>
              <a:spcPct val="90000"/>
            </a:lnSpc>
            <a:spcBef>
              <a:spcPct val="0"/>
            </a:spcBef>
            <a:spcAft>
              <a:spcPct val="35000"/>
            </a:spcAft>
            <a:buNone/>
          </a:pPr>
          <a:r>
            <a:rPr lang="en-US" sz="2000" kern="1200" dirty="0"/>
            <a:t>Uber model-??</a:t>
          </a:r>
        </a:p>
        <a:p>
          <a:pPr marL="0" lvl="0" indent="0" algn="l" defTabSz="889000">
            <a:lnSpc>
              <a:spcPct val="90000"/>
            </a:lnSpc>
            <a:spcBef>
              <a:spcPct val="0"/>
            </a:spcBef>
            <a:spcAft>
              <a:spcPct val="35000"/>
            </a:spcAft>
            <a:buNone/>
          </a:pPr>
          <a:r>
            <a:rPr lang="en-US" sz="2000" kern="1200" dirty="0"/>
            <a:t> </a:t>
          </a:r>
        </a:p>
        <a:p>
          <a:pPr marL="0" lvl="0" indent="0" algn="l" defTabSz="889000">
            <a:lnSpc>
              <a:spcPct val="90000"/>
            </a:lnSpc>
            <a:spcBef>
              <a:spcPct val="0"/>
            </a:spcBef>
            <a:spcAft>
              <a:spcPct val="35000"/>
            </a:spcAft>
            <a:buNone/>
          </a:pPr>
          <a:endParaRPr lang="en-US" sz="2000" kern="1200" dirty="0"/>
        </a:p>
      </dsp:txBody>
      <dsp:txXfrm>
        <a:off x="2740245" y="1644347"/>
        <a:ext cx="2324475" cy="2344928"/>
      </dsp:txXfrm>
    </dsp:sp>
    <dsp:sp modelId="{E1E7E01A-1E5C-4794-8C9A-7D41E212FEBD}">
      <dsp:nvSpPr>
        <dsp:cNvPr id="0" name=""/>
        <dsp:cNvSpPr/>
      </dsp:nvSpPr>
      <dsp:spPr>
        <a:xfrm>
          <a:off x="5172920" y="1340155"/>
          <a:ext cx="3209567" cy="1217279"/>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Recipients</a:t>
          </a:r>
        </a:p>
      </dsp:txBody>
      <dsp:txXfrm>
        <a:off x="5172920" y="1644475"/>
        <a:ext cx="2905247" cy="608639"/>
      </dsp:txXfrm>
    </dsp:sp>
    <dsp:sp modelId="{636D2BE7-C31C-446F-A5A0-52E6E872F8C2}">
      <dsp:nvSpPr>
        <dsp:cNvPr id="0" name=""/>
        <dsp:cNvSpPr/>
      </dsp:nvSpPr>
      <dsp:spPr>
        <a:xfrm>
          <a:off x="5213208" y="2338782"/>
          <a:ext cx="2513792" cy="231061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Food Banks</a:t>
          </a:r>
        </a:p>
        <a:p>
          <a:pPr marL="0" lvl="0" indent="0" algn="l" defTabSz="889000">
            <a:lnSpc>
              <a:spcPct val="90000"/>
            </a:lnSpc>
            <a:spcBef>
              <a:spcPct val="0"/>
            </a:spcBef>
            <a:spcAft>
              <a:spcPct val="35000"/>
            </a:spcAft>
            <a:buNone/>
          </a:pPr>
          <a:r>
            <a:rPr lang="en-US" sz="2000" kern="1200" dirty="0"/>
            <a:t>Houses of Worship</a:t>
          </a:r>
        </a:p>
        <a:p>
          <a:pPr marL="0" lvl="0" indent="0" algn="l" defTabSz="889000">
            <a:lnSpc>
              <a:spcPct val="90000"/>
            </a:lnSpc>
            <a:spcBef>
              <a:spcPct val="0"/>
            </a:spcBef>
            <a:spcAft>
              <a:spcPct val="35000"/>
            </a:spcAft>
            <a:buNone/>
          </a:pPr>
          <a:r>
            <a:rPr lang="en-US" sz="2000" kern="1200" dirty="0"/>
            <a:t>Social Services Offices</a:t>
          </a:r>
        </a:p>
        <a:p>
          <a:pPr marL="0" lvl="0" indent="0" algn="l" defTabSz="889000">
            <a:lnSpc>
              <a:spcPct val="90000"/>
            </a:lnSpc>
            <a:spcBef>
              <a:spcPct val="0"/>
            </a:spcBef>
            <a:spcAft>
              <a:spcPct val="35000"/>
            </a:spcAft>
            <a:buNone/>
          </a:pPr>
          <a:r>
            <a:rPr lang="en-US" sz="2000" kern="1200" dirty="0"/>
            <a:t>Individuals </a:t>
          </a:r>
          <a:r>
            <a:rPr lang="en-US" sz="1800" kern="1200" dirty="0"/>
            <a:t>(off the grid)</a:t>
          </a: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4000" kern="1200" dirty="0"/>
        </a:p>
      </dsp:txBody>
      <dsp:txXfrm>
        <a:off x="5213208" y="2338782"/>
        <a:ext cx="2513792" cy="231061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61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6124"/>
          </a:xfrm>
          <a:prstGeom prst="rect">
            <a:avLst/>
          </a:prstGeom>
        </p:spPr>
        <p:txBody>
          <a:bodyPr vert="horz" lIns="91440" tIns="45720" rIns="91440" bIns="45720" rtlCol="0"/>
          <a:lstStyle>
            <a:lvl1pPr algn="r">
              <a:defRPr sz="1200"/>
            </a:lvl1pPr>
          </a:lstStyle>
          <a:p>
            <a:fld id="{4246FFAF-3185-46C9-8EC8-7B126848C08F}" type="datetimeFigureOut">
              <a:rPr lang="en-US" smtClean="0"/>
              <a:t>6/26/2019</a:t>
            </a:fld>
            <a:endParaRPr lang="en-US"/>
          </a:p>
        </p:txBody>
      </p:sp>
      <p:sp>
        <p:nvSpPr>
          <p:cNvPr id="4" name="Slide Image Placeholder 3"/>
          <p:cNvSpPr>
            <a:spLocks noGrp="1" noRot="1" noChangeAspect="1"/>
          </p:cNvSpPr>
          <p:nvPr>
            <p:ph type="sldImg" idx="2"/>
          </p:nvPr>
        </p:nvSpPr>
        <p:spPr>
          <a:xfrm>
            <a:off x="762000" y="1111250"/>
            <a:ext cx="5334000" cy="3000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9077"/>
            <a:ext cx="5486400" cy="35010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445466"/>
            <a:ext cx="2971800" cy="44612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445466"/>
            <a:ext cx="2971800" cy="446123"/>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irtable.com/shryJsiCL6nc2hieb"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22</a:t>
            </a:fld>
            <a:endParaRPr lang="en-US"/>
          </a:p>
        </p:txBody>
      </p:sp>
    </p:spTree>
    <p:extLst>
      <p:ext uri="{BB962C8B-B14F-4D97-AF65-F5344CB8AC3E}">
        <p14:creationId xmlns:p14="http://schemas.microsoft.com/office/powerpoint/2010/main" val="2012877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24</a:t>
            </a:fld>
            <a:endParaRPr lang="en-US"/>
          </a:p>
        </p:txBody>
      </p:sp>
    </p:spTree>
    <p:extLst>
      <p:ext uri="{BB962C8B-B14F-4D97-AF65-F5344CB8AC3E}">
        <p14:creationId xmlns:p14="http://schemas.microsoft.com/office/powerpoint/2010/main" val="2578634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Added a column to keep track of tasks</a:t>
            </a:r>
          </a:p>
        </p:txBody>
      </p:sp>
      <p:sp>
        <p:nvSpPr>
          <p:cNvPr id="4" name="Slide Number Placeholder 3"/>
          <p:cNvSpPr>
            <a:spLocks noGrp="1"/>
          </p:cNvSpPr>
          <p:nvPr>
            <p:ph type="sldNum" sz="quarter" idx="5"/>
          </p:nvPr>
        </p:nvSpPr>
        <p:spPr/>
        <p:txBody>
          <a:bodyPr/>
          <a:lstStyle/>
          <a:p>
            <a:fld id="{6D25A6A1-9A3A-437D-AF1D-F91488312007}" type="slidenum">
              <a:rPr lang="en-US" smtClean="0"/>
              <a:t>27</a:t>
            </a:fld>
            <a:endParaRPr lang="en-US"/>
          </a:p>
        </p:txBody>
      </p:sp>
    </p:spTree>
    <p:extLst>
      <p:ext uri="{BB962C8B-B14F-4D97-AF65-F5344CB8AC3E}">
        <p14:creationId xmlns:p14="http://schemas.microsoft.com/office/powerpoint/2010/main" val="4008214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Further clarification before next working Group</a:t>
            </a:r>
          </a:p>
        </p:txBody>
      </p:sp>
      <p:sp>
        <p:nvSpPr>
          <p:cNvPr id="4" name="Slide Number Placeholder 3"/>
          <p:cNvSpPr>
            <a:spLocks noGrp="1"/>
          </p:cNvSpPr>
          <p:nvPr>
            <p:ph type="sldNum" sz="quarter" idx="5"/>
          </p:nvPr>
        </p:nvSpPr>
        <p:spPr/>
        <p:txBody>
          <a:bodyPr/>
          <a:lstStyle/>
          <a:p>
            <a:fld id="{4853147B-10DB-4206-AF8F-EC80ECFDAFCC}" type="slidenum">
              <a:rPr lang="en-US" smtClean="0"/>
              <a:t>31</a:t>
            </a:fld>
            <a:endParaRPr lang="en-US"/>
          </a:p>
        </p:txBody>
      </p:sp>
    </p:spTree>
    <p:extLst>
      <p:ext uri="{BB962C8B-B14F-4D97-AF65-F5344CB8AC3E}">
        <p14:creationId xmlns:p14="http://schemas.microsoft.com/office/powerpoint/2010/main" val="485115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34</a:t>
            </a:fld>
            <a:endParaRPr lang="en-US"/>
          </a:p>
        </p:txBody>
      </p:sp>
    </p:spTree>
    <p:extLst>
      <p:ext uri="{BB962C8B-B14F-4D97-AF65-F5344CB8AC3E}">
        <p14:creationId xmlns:p14="http://schemas.microsoft.com/office/powerpoint/2010/main" val="4071053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075793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48</a:t>
            </a:fld>
            <a:endParaRPr lang="en-US"/>
          </a:p>
        </p:txBody>
      </p:sp>
    </p:spTree>
    <p:extLst>
      <p:ext uri="{BB962C8B-B14F-4D97-AF65-F5344CB8AC3E}">
        <p14:creationId xmlns:p14="http://schemas.microsoft.com/office/powerpoint/2010/main" val="795791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49</a:t>
            </a:fld>
            <a:endParaRPr lang="en-US"/>
          </a:p>
        </p:txBody>
      </p:sp>
    </p:spTree>
    <p:extLst>
      <p:ext uri="{BB962C8B-B14F-4D97-AF65-F5344CB8AC3E}">
        <p14:creationId xmlns:p14="http://schemas.microsoft.com/office/powerpoint/2010/main" val="983043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223504"/>
            <a:ext cx="5486400" cy="4001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10</a:t>
            </a:fld>
            <a:endParaRPr lang="en-US"/>
          </a:p>
        </p:txBody>
      </p:sp>
    </p:spTree>
    <p:extLst>
      <p:ext uri="{BB962C8B-B14F-4D97-AF65-F5344CB8AC3E}">
        <p14:creationId xmlns:p14="http://schemas.microsoft.com/office/powerpoint/2010/main" val="2398462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18</a:t>
            </a:fld>
            <a:endParaRPr lang="en-US"/>
          </a:p>
        </p:txBody>
      </p:sp>
    </p:spTree>
    <p:extLst>
      <p:ext uri="{BB962C8B-B14F-4D97-AF65-F5344CB8AC3E}">
        <p14:creationId xmlns:p14="http://schemas.microsoft.com/office/powerpoint/2010/main" val="1922261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hlinkClick r:id="rId3"/>
              </a:rPr>
              <a:t>scorecard</a:t>
            </a:r>
            <a:r>
              <a:rPr lang="en-US" dirty="0"/>
              <a:t>.</a:t>
            </a:r>
          </a:p>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19</a:t>
            </a:fld>
            <a:endParaRPr lang="en-US"/>
          </a:p>
        </p:txBody>
      </p:sp>
    </p:spTree>
    <p:extLst>
      <p:ext uri="{BB962C8B-B14F-4D97-AF65-F5344CB8AC3E}">
        <p14:creationId xmlns:p14="http://schemas.microsoft.com/office/powerpoint/2010/main" val="4274663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343B0E-2B2B-473A-8E53-39098328A942}"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639232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0A655-FEF1-47A9-88F7-E8FF6FF52E52}"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2021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1528B7-89CD-4BBA-AF08-D411BBFB15AF}"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501720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5CA257-43B2-4E15-80C2-3A42A1306CE2}"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582302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9730F2-F654-4104-A149-473A6783F43D}" type="datetime1">
              <a:rPr lang="en-US" smtClean="0"/>
              <a:t>6/26/2019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976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5100415-0882-4CA0-874D-886B29481EE9}" type="datetime1">
              <a:rPr lang="en-US" smtClean="0"/>
              <a:t>6/26/2019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677523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59ACD4-7B1E-45F0-AA0B-8AA5A455FD1A}" type="datetime1">
              <a:rPr lang="en-US" smtClean="0"/>
              <a:t>6/26/2019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357021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4207D4-FFFA-46A8-9101-4A4542A1AE82}"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131547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DE6802-7CF7-4D92-A4FF-4D7BEBB3C2AF}"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8267583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D4D7D1-6C91-4A4D-B5DD-C7AA8F7F4D8D}"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799771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472EA3-5E9A-4F90-BA2B-BEA49212A98F}"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303407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6/26/2019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6/26/2019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6/26/2019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6/26/2019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1098D2-4DFE-4681-BF59-D26301A4A0A5}" type="datetime1">
              <a:rPr lang="en-US" smtClean="0"/>
              <a:t>6/26/2019</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072D-44BE-48CC-8E89-A327B5503611}" type="slidenum">
              <a:rPr lang="en-US" smtClean="0"/>
              <a:t>‹#›</a:t>
            </a:fld>
            <a:endParaRPr lang="en-US"/>
          </a:p>
        </p:txBody>
      </p:sp>
    </p:spTree>
    <p:extLst>
      <p:ext uri="{BB962C8B-B14F-4D97-AF65-F5344CB8AC3E}">
        <p14:creationId xmlns:p14="http://schemas.microsoft.com/office/powerpoint/2010/main" val="1449788127"/>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www.cbsnews.com/news/bitcoin-billionaires-cameron-and-tyler-winklevoss-gemini/" TargetMode="External"/><Relationship Id="rId2" Type="http://schemas.openxmlformats.org/officeDocument/2006/relationships/hyperlink" Target="https://gemini.com/" TargetMode="External"/><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hyperlink" Target="https://www.thehairpin.com/2017/05/astrology-is-fake-but-brad-pitt-got-owned-by-a-gemini/" TargetMode="External"/><Relationship Id="rId4" Type="http://schemas.openxmlformats.org/officeDocument/2006/relationships/hyperlink" Target="https://www.thehairpin.com/2017/09/astrology-is-fake-but-libras-are-having-a-tough-tim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hyperlink" Target="https://wiki.hyperledger.org/display/LMDWG/SUMMER+PROJECT+IDEAS" TargetMode="External"/><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hyperlink" Target="http://localhost:8008/blocks" TargetMode="External"/><Relationship Id="rId2" Type="http://schemas.openxmlformats.org/officeDocument/2006/relationships/hyperlink" Target="http://rest-api:8008/blocks"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hyperlink" Target="https://github.com/Git-Prabhu/Hyperledger.git" TargetMode="External"/><Relationship Id="rId2" Type="http://schemas.openxmlformats.org/officeDocument/2006/relationships/hyperlink" Target="https://www.edx.org/course/blockchain-for-business-an-introduction-to-hyperledger-technologies" TargetMode="External"/><Relationship Id="rId1" Type="http://schemas.openxmlformats.org/officeDocument/2006/relationships/slideLayout" Target="../slideLayouts/slideLayout15.xml"/><Relationship Id="rId4" Type="http://schemas.openxmlformats.org/officeDocument/2006/relationships/hyperlink" Target="https://docs.docker.com/docker-for-mac/install/"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hyperlink" Target="mailto:info@nycbigapps.com" TargetMode="Externa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8" Type="http://schemas.openxmlformats.org/officeDocument/2006/relationships/hyperlink" Target="https://www.facebook.com/communityfoodbankofnj/" TargetMode="External"/><Relationship Id="rId3" Type="http://schemas.openxmlformats.org/officeDocument/2006/relationships/hyperlink" Target="https://www.feedingamerica.org/find-your-local-foodbank/community-foodbank-of-new-jersey" TargetMode="External"/><Relationship Id="rId7" Type="http://schemas.openxmlformats.org/officeDocument/2006/relationships/hyperlink" Target="https://www.nj.gov/agriculture/news/press/2018/approved/press181113.html" TargetMode="External"/><Relationship Id="rId2" Type="http://schemas.openxmlformats.org/officeDocument/2006/relationships/hyperlink" Target="https://www.cfbnj.org/" TargetMode="External"/><Relationship Id="rId1" Type="http://schemas.openxmlformats.org/officeDocument/2006/relationships/slideLayout" Target="../slideLayouts/slideLayout15.xml"/><Relationship Id="rId6" Type="http://schemas.openxmlformats.org/officeDocument/2006/relationships/hyperlink" Target="https://www.needhelppayingbills.com/html/new_jersey_food_banks.html" TargetMode="External"/><Relationship Id="rId5" Type="http://schemas.openxmlformats.org/officeDocument/2006/relationships/hyperlink" Target="https://www.foodpantries.org/st/new_jersey" TargetMode="External"/><Relationship Id="rId4" Type="http://schemas.openxmlformats.org/officeDocument/2006/relationships/hyperlink" Target="https://foodbanksj.org/" TargetMode="Externa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meetup.com/Princeton-School-of-AI/"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June 26,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05586A-8475-49CF-8893-EBFACBA207FD}"/>
              </a:ext>
            </a:extLst>
          </p:cNvPr>
          <p:cNvPicPr>
            <a:picLocks noChangeAspect="1"/>
          </p:cNvPicPr>
          <p:nvPr/>
        </p:nvPicPr>
        <p:blipFill>
          <a:blip r:embed="rId3"/>
          <a:stretch>
            <a:fillRect/>
          </a:stretch>
        </p:blipFill>
        <p:spPr>
          <a:xfrm>
            <a:off x="197086" y="256700"/>
            <a:ext cx="11797827" cy="5782232"/>
          </a:xfrm>
          <a:prstGeom prst="rect">
            <a:avLst/>
          </a:prstGeom>
        </p:spPr>
      </p:pic>
    </p:spTree>
    <p:extLst>
      <p:ext uri="{BB962C8B-B14F-4D97-AF65-F5344CB8AC3E}">
        <p14:creationId xmlns:p14="http://schemas.microsoft.com/office/powerpoint/2010/main" val="3079914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C578349-5EF1-45B7-BDFA-A85D37C673F1}"/>
              </a:ext>
            </a:extLst>
          </p:cNvPr>
          <p:cNvSpPr/>
          <p:nvPr/>
        </p:nvSpPr>
        <p:spPr>
          <a:xfrm>
            <a:off x="228804" y="2504798"/>
            <a:ext cx="6096000" cy="3139321"/>
          </a:xfrm>
          <a:prstGeom prst="rect">
            <a:avLst/>
          </a:prstGeom>
        </p:spPr>
        <p:txBody>
          <a:bodyPr>
            <a:spAutoFit/>
          </a:bodyPr>
          <a:lstStyle/>
          <a:p>
            <a:r>
              <a:rPr lang="en-US" dirty="0">
                <a:solidFill>
                  <a:srgbClr val="424242"/>
                </a:solidFill>
                <a:latin typeface="Helvetica" panose="020B0604020202020204" pitchFamily="34" charset="0"/>
              </a:rPr>
              <a:t>It’s shady as hell, though. You remember Tyler and Cameron Winklevoss? The twins from whom Mark Zuckerberg ripped the initial idea for Facebook? Yeah, so they have a </a:t>
            </a:r>
            <a:r>
              <a:rPr lang="en-US" dirty="0">
                <a:solidFill>
                  <a:srgbClr val="B60E63"/>
                </a:solidFill>
                <a:latin typeface="Helvetica" panose="020B0604020202020204" pitchFamily="34" charset="0"/>
                <a:hlinkClick r:id="rId2"/>
              </a:rPr>
              <a:t>cryptocurrency exchange</a:t>
            </a:r>
            <a:r>
              <a:rPr lang="en-US" dirty="0">
                <a:solidFill>
                  <a:srgbClr val="424242"/>
                </a:solidFill>
                <a:latin typeface="Helvetica" panose="020B0604020202020204" pitchFamily="34" charset="0"/>
              </a:rPr>
              <a:t> </a:t>
            </a:r>
            <a:r>
              <a:rPr lang="en-US" dirty="0">
                <a:solidFill>
                  <a:srgbClr val="E5127D"/>
                </a:solidFill>
                <a:latin typeface="Helvetica" panose="020B0604020202020204" pitchFamily="34" charset="0"/>
                <a:hlinkClick r:id="rId3"/>
              </a:rPr>
              <a:t>called Gemini</a:t>
            </a:r>
            <a:r>
              <a:rPr lang="en-US" dirty="0">
                <a:solidFill>
                  <a:srgbClr val="424242"/>
                </a:solidFill>
                <a:latin typeface="Helvetica" panose="020B0604020202020204" pitchFamily="34" charset="0"/>
              </a:rPr>
              <a:t>. As any astrology buff will tell you, both </a:t>
            </a:r>
            <a:r>
              <a:rPr lang="en-US" dirty="0">
                <a:solidFill>
                  <a:srgbClr val="E5127D"/>
                </a:solidFill>
                <a:latin typeface="Helvetica" panose="020B0604020202020204" pitchFamily="34" charset="0"/>
                <a:hlinkClick r:id="rId4"/>
              </a:rPr>
              <a:t>Libra</a:t>
            </a:r>
            <a:r>
              <a:rPr lang="en-US" dirty="0">
                <a:solidFill>
                  <a:srgbClr val="424242"/>
                </a:solidFill>
                <a:latin typeface="Helvetica" panose="020B0604020202020204" pitchFamily="34" charset="0"/>
              </a:rPr>
              <a:t> and </a:t>
            </a:r>
            <a:r>
              <a:rPr lang="en-US" dirty="0">
                <a:solidFill>
                  <a:srgbClr val="E5127D"/>
                </a:solidFill>
                <a:latin typeface="Helvetica" panose="020B0604020202020204" pitchFamily="34" charset="0"/>
                <a:hlinkClick r:id="rId5"/>
              </a:rPr>
              <a:t>Gemini</a:t>
            </a:r>
            <a:r>
              <a:rPr lang="en-US" dirty="0">
                <a:solidFill>
                  <a:srgbClr val="424242"/>
                </a:solidFill>
                <a:latin typeface="Helvetica" panose="020B0604020202020204" pitchFamily="34" charset="0"/>
              </a:rPr>
              <a:t> are air signs, and Geminis are stereotypically scarier than Libras. Gemini is the sign of twins and is associated with two-faced-ness. Plus, it’s a mutable air sign, which makes it somewhat unstable. Libra, as a cardinal sign, is somewhat more stable. Libra sees both sides; Gemini tries to </a:t>
            </a:r>
            <a:r>
              <a:rPr lang="en-US" i="1" dirty="0">
                <a:solidFill>
                  <a:srgbClr val="424242"/>
                </a:solidFill>
                <a:latin typeface="Helvetica" panose="020B0604020202020204" pitchFamily="34" charset="0"/>
              </a:rPr>
              <a:t>be</a:t>
            </a:r>
            <a:r>
              <a:rPr lang="en-US" dirty="0">
                <a:solidFill>
                  <a:srgbClr val="424242"/>
                </a:solidFill>
                <a:latin typeface="Helvetica" panose="020B0604020202020204" pitchFamily="34" charset="0"/>
              </a:rPr>
              <a:t> both sides</a:t>
            </a:r>
            <a:endParaRPr lang="en-US" dirty="0"/>
          </a:p>
        </p:txBody>
      </p:sp>
      <p:sp>
        <p:nvSpPr>
          <p:cNvPr id="3" name="Rectangle 2">
            <a:extLst>
              <a:ext uri="{FF2B5EF4-FFF2-40B4-BE49-F238E27FC236}">
                <a16:creationId xmlns:a16="http://schemas.microsoft.com/office/drawing/2014/main" id="{BC8727BE-E4F5-45E7-A914-60244C21B14C}"/>
              </a:ext>
            </a:extLst>
          </p:cNvPr>
          <p:cNvSpPr/>
          <p:nvPr/>
        </p:nvSpPr>
        <p:spPr>
          <a:xfrm rot="20307065">
            <a:off x="608282" y="998675"/>
            <a:ext cx="3471976" cy="369332"/>
          </a:xfrm>
          <a:prstGeom prst="rect">
            <a:avLst/>
          </a:prstGeom>
        </p:spPr>
        <p:txBody>
          <a:bodyPr wrap="none">
            <a:spAutoFit/>
          </a:bodyPr>
          <a:lstStyle/>
          <a:p>
            <a:r>
              <a:rPr lang="en-US" dirty="0">
                <a:solidFill>
                  <a:srgbClr val="424242"/>
                </a:solidFill>
                <a:latin typeface="Helvetica" panose="020B0604020202020204" pitchFamily="34" charset="0"/>
              </a:rPr>
              <a:t>Facebook’s new cryptocurrency.</a:t>
            </a:r>
            <a:endParaRPr lang="en-US" dirty="0"/>
          </a:p>
        </p:txBody>
      </p:sp>
      <p:pic>
        <p:nvPicPr>
          <p:cNvPr id="4" name="Picture 3">
            <a:extLst>
              <a:ext uri="{FF2B5EF4-FFF2-40B4-BE49-F238E27FC236}">
                <a16:creationId xmlns:a16="http://schemas.microsoft.com/office/drawing/2014/main" id="{FE04D6FB-361C-4040-873E-3C51BDAA8A86}"/>
              </a:ext>
            </a:extLst>
          </p:cNvPr>
          <p:cNvPicPr>
            <a:picLocks noChangeAspect="1"/>
          </p:cNvPicPr>
          <p:nvPr/>
        </p:nvPicPr>
        <p:blipFill>
          <a:blip r:embed="rId6"/>
          <a:stretch>
            <a:fillRect/>
          </a:stretch>
        </p:blipFill>
        <p:spPr>
          <a:xfrm>
            <a:off x="6324803" y="322729"/>
            <a:ext cx="5638393" cy="3509402"/>
          </a:xfrm>
          <a:prstGeom prst="rect">
            <a:avLst/>
          </a:prstGeom>
        </p:spPr>
      </p:pic>
    </p:spTree>
    <p:extLst>
      <p:ext uri="{BB962C8B-B14F-4D97-AF65-F5344CB8AC3E}">
        <p14:creationId xmlns:p14="http://schemas.microsoft.com/office/powerpoint/2010/main" val="301984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488F95-26BD-4BDB-A4D8-DA39B73051D1}"/>
              </a:ext>
            </a:extLst>
          </p:cNvPr>
          <p:cNvSpPr/>
          <p:nvPr/>
        </p:nvSpPr>
        <p:spPr>
          <a:xfrm>
            <a:off x="1091453" y="1178877"/>
            <a:ext cx="6096000" cy="1292662"/>
          </a:xfrm>
          <a:prstGeom prst="rect">
            <a:avLst/>
          </a:prstGeom>
        </p:spPr>
        <p:txBody>
          <a:bodyPr>
            <a:spAutoFit/>
          </a:bodyPr>
          <a:lstStyle/>
          <a:p>
            <a:r>
              <a:rPr lang="en-US" dirty="0">
                <a:solidFill>
                  <a:srgbClr val="424242"/>
                </a:solidFill>
                <a:latin typeface="Helvetica" panose="020B0604020202020204" pitchFamily="34" charset="0"/>
              </a:rPr>
              <a:t>Libra, by contrast, is</a:t>
            </a:r>
            <a:r>
              <a:rPr lang="en-US" sz="2400" b="1" dirty="0">
                <a:solidFill>
                  <a:srgbClr val="424242"/>
                </a:solidFill>
                <a:latin typeface="Helvetica" panose="020B0604020202020204" pitchFamily="34" charset="0"/>
              </a:rPr>
              <a:t> </a:t>
            </a:r>
            <a:r>
              <a:rPr lang="en-US" sz="2400" b="1" i="1" dirty="0">
                <a:solidFill>
                  <a:srgbClr val="424242"/>
                </a:solidFill>
                <a:latin typeface="Helvetica" panose="020B0604020202020204" pitchFamily="34" charset="0"/>
              </a:rPr>
              <a:t>permissioned</a:t>
            </a:r>
            <a:r>
              <a:rPr lang="en-US" dirty="0">
                <a:solidFill>
                  <a:srgbClr val="424242"/>
                </a:solidFill>
                <a:latin typeface="Helvetica" panose="020B0604020202020204" pitchFamily="34" charset="0"/>
              </a:rPr>
              <a:t>, meaning only a few trusted entities can keep track of the ledger. That makes it more like a </a:t>
            </a:r>
            <a:r>
              <a:rPr lang="en-US" b="1" dirty="0">
                <a:solidFill>
                  <a:schemeClr val="accent2">
                    <a:lumMod val="50000"/>
                  </a:schemeClr>
                </a:solidFill>
                <a:latin typeface="Helvetica" panose="020B0604020202020204" pitchFamily="34" charset="0"/>
              </a:rPr>
              <a:t>digital currency </a:t>
            </a:r>
            <a:r>
              <a:rPr lang="en-US" dirty="0">
                <a:solidFill>
                  <a:srgbClr val="424242"/>
                </a:solidFill>
                <a:latin typeface="Helvetica" panose="020B0604020202020204" pitchFamily="34" charset="0"/>
              </a:rPr>
              <a:t>rather than a cryptocurrency, </a:t>
            </a:r>
            <a:endParaRPr lang="en-US" dirty="0"/>
          </a:p>
        </p:txBody>
      </p:sp>
      <p:sp>
        <p:nvSpPr>
          <p:cNvPr id="3" name="Rectangle 2">
            <a:extLst>
              <a:ext uri="{FF2B5EF4-FFF2-40B4-BE49-F238E27FC236}">
                <a16:creationId xmlns:a16="http://schemas.microsoft.com/office/drawing/2014/main" id="{54BB5233-B004-49ED-BB2A-9F7CEAF04FC5}"/>
              </a:ext>
            </a:extLst>
          </p:cNvPr>
          <p:cNvSpPr/>
          <p:nvPr/>
        </p:nvSpPr>
        <p:spPr>
          <a:xfrm>
            <a:off x="5011271" y="2261365"/>
            <a:ext cx="6096000" cy="1015663"/>
          </a:xfrm>
          <a:prstGeom prst="rect">
            <a:avLst/>
          </a:prstGeom>
        </p:spPr>
        <p:txBody>
          <a:bodyPr>
            <a:spAutoFit/>
          </a:bodyPr>
          <a:lstStyle/>
          <a:p>
            <a:r>
              <a:rPr lang="en-US" dirty="0">
                <a:solidFill>
                  <a:srgbClr val="424242"/>
                </a:solidFill>
                <a:latin typeface="Helvetica" panose="020B0604020202020204" pitchFamily="34" charset="0"/>
              </a:rPr>
              <a:t>Libra </a:t>
            </a:r>
            <a:r>
              <a:rPr lang="en-US" i="1" dirty="0">
                <a:solidFill>
                  <a:srgbClr val="424242"/>
                </a:solidFill>
                <a:latin typeface="Helvetica" panose="020B0604020202020204" pitchFamily="34" charset="0"/>
              </a:rPr>
              <a:t>is</a:t>
            </a:r>
            <a:r>
              <a:rPr lang="en-US" dirty="0">
                <a:solidFill>
                  <a:srgbClr val="424242"/>
                </a:solidFill>
                <a:latin typeface="Helvetica" panose="020B0604020202020204" pitchFamily="34" charset="0"/>
              </a:rPr>
              <a:t> </a:t>
            </a:r>
            <a:r>
              <a:rPr lang="en-US" sz="2400" b="1" dirty="0">
                <a:solidFill>
                  <a:srgbClr val="424242"/>
                </a:solidFill>
                <a:latin typeface="Helvetica" panose="020B0604020202020204" pitchFamily="34" charset="0"/>
              </a:rPr>
              <a:t>a </a:t>
            </a:r>
            <a:r>
              <a:rPr lang="en-US" sz="2400" b="1" dirty="0" err="1">
                <a:solidFill>
                  <a:srgbClr val="424242"/>
                </a:solidFill>
                <a:latin typeface="Helvetica" panose="020B0604020202020204" pitchFamily="34" charset="0"/>
              </a:rPr>
              <a:t>stablecoin</a:t>
            </a:r>
            <a:r>
              <a:rPr lang="en-US" sz="2400" b="1" dirty="0">
                <a:solidFill>
                  <a:srgbClr val="424242"/>
                </a:solidFill>
                <a:latin typeface="Helvetica" panose="020B0604020202020204" pitchFamily="34" charset="0"/>
              </a:rPr>
              <a:t> </a:t>
            </a:r>
            <a:r>
              <a:rPr lang="en-US" dirty="0">
                <a:solidFill>
                  <a:srgbClr val="424242"/>
                </a:solidFill>
                <a:latin typeface="Helvetica" panose="020B0604020202020204" pitchFamily="34" charset="0"/>
              </a:rPr>
              <a:t>— kind of! Unfortunately, much like “cryptocurrency,” this is something of a semantic gray area.</a:t>
            </a:r>
            <a:endParaRPr lang="en-US" dirty="0"/>
          </a:p>
        </p:txBody>
      </p:sp>
      <p:sp>
        <p:nvSpPr>
          <p:cNvPr id="4" name="Rectangle 3">
            <a:extLst>
              <a:ext uri="{FF2B5EF4-FFF2-40B4-BE49-F238E27FC236}">
                <a16:creationId xmlns:a16="http://schemas.microsoft.com/office/drawing/2014/main" id="{3879993D-D131-4261-A17A-77ABAD2A42B5}"/>
              </a:ext>
            </a:extLst>
          </p:cNvPr>
          <p:cNvSpPr/>
          <p:nvPr/>
        </p:nvSpPr>
        <p:spPr>
          <a:xfrm>
            <a:off x="983876" y="3370799"/>
            <a:ext cx="6096000" cy="2308324"/>
          </a:xfrm>
          <a:prstGeom prst="rect">
            <a:avLst/>
          </a:prstGeom>
        </p:spPr>
        <p:txBody>
          <a:bodyPr>
            <a:spAutoFit/>
          </a:bodyPr>
          <a:lstStyle/>
          <a:p>
            <a:r>
              <a:rPr lang="en-US" dirty="0">
                <a:solidFill>
                  <a:srgbClr val="424242"/>
                </a:solidFill>
                <a:latin typeface="Helvetica" panose="020B0604020202020204" pitchFamily="34" charset="0"/>
              </a:rPr>
              <a:t>Basically, any cryptocurrency pegged to either a fiat currency (say, the US dollar) or some kind of government-backed security (like a bond) counts as a </a:t>
            </a:r>
            <a:r>
              <a:rPr lang="en-US" dirty="0" err="1">
                <a:solidFill>
                  <a:srgbClr val="424242"/>
                </a:solidFill>
                <a:latin typeface="Helvetica" panose="020B0604020202020204" pitchFamily="34" charset="0"/>
              </a:rPr>
              <a:t>stablecoin</a:t>
            </a:r>
            <a:r>
              <a:rPr lang="en-US" dirty="0">
                <a:solidFill>
                  <a:srgbClr val="424242"/>
                </a:solidFill>
                <a:latin typeface="Helvetica" panose="020B0604020202020204" pitchFamily="34" charset="0"/>
              </a:rPr>
              <a:t>. The idea is that there’s more stability — hence the name — and less volatility than in something like bitcoin, which isn’t pegged to anything. Bitcoin is exactly as valuable as people </a:t>
            </a:r>
            <a:r>
              <a:rPr lang="en-US" i="1" dirty="0">
                <a:solidFill>
                  <a:srgbClr val="424242"/>
                </a:solidFill>
                <a:latin typeface="Helvetica" panose="020B0604020202020204" pitchFamily="34" charset="0"/>
              </a:rPr>
              <a:t>believe</a:t>
            </a:r>
            <a:r>
              <a:rPr lang="en-US" dirty="0">
                <a:solidFill>
                  <a:srgbClr val="424242"/>
                </a:solidFill>
                <a:latin typeface="Helvetica" panose="020B0604020202020204" pitchFamily="34" charset="0"/>
              </a:rPr>
              <a:t> bitcoin is, which makes it very, very volatile.</a:t>
            </a:r>
            <a:endParaRPr lang="en-US" dirty="0"/>
          </a:p>
        </p:txBody>
      </p:sp>
    </p:spTree>
    <p:extLst>
      <p:ext uri="{BB962C8B-B14F-4D97-AF65-F5344CB8AC3E}">
        <p14:creationId xmlns:p14="http://schemas.microsoft.com/office/powerpoint/2010/main" val="415045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7FF753B-97FB-4BA0-BB02-E27251AD0357}"/>
              </a:ext>
            </a:extLst>
          </p:cNvPr>
          <p:cNvSpPr/>
          <p:nvPr/>
        </p:nvSpPr>
        <p:spPr>
          <a:xfrm>
            <a:off x="1028700" y="719418"/>
            <a:ext cx="4632512" cy="4801314"/>
          </a:xfrm>
          <a:prstGeom prst="rect">
            <a:avLst/>
          </a:prstGeom>
        </p:spPr>
        <p:txBody>
          <a:bodyPr wrap="square">
            <a:spAutoFit/>
          </a:bodyPr>
          <a:lstStyle/>
          <a:p>
            <a:r>
              <a:rPr lang="en-US" dirty="0"/>
              <a:t>“</a:t>
            </a:r>
            <a:r>
              <a:rPr lang="en-US" dirty="0">
                <a:solidFill>
                  <a:schemeClr val="accent2">
                    <a:lumMod val="75000"/>
                  </a:schemeClr>
                </a:solidFill>
                <a:highlight>
                  <a:srgbClr val="FFFF00"/>
                </a:highlight>
              </a:rPr>
              <a:t>THE GOAL IS FOR LIBRA TO BE MORE USEFUL THAN ANY NATIONAL CURRENCY, ACCEPTED IN MORE PLACES AND WITH FEWER COMPLICATIONS; PEGGING IT TO A SINGLE NATIONAL CURRENCY WOULD ONLY HOLD IT BACK.”</a:t>
            </a:r>
          </a:p>
          <a:p>
            <a:endParaRPr lang="en-US" dirty="0">
              <a:solidFill>
                <a:schemeClr val="accent2">
                  <a:lumMod val="75000"/>
                </a:schemeClr>
              </a:solidFill>
              <a:highlight>
                <a:srgbClr val="FFFF00"/>
              </a:highlight>
            </a:endParaRPr>
          </a:p>
          <a:p>
            <a:endParaRPr lang="en-US" dirty="0">
              <a:solidFill>
                <a:schemeClr val="accent2">
                  <a:lumMod val="75000"/>
                </a:schemeClr>
              </a:solidFill>
              <a:highlight>
                <a:srgbClr val="FFFF00"/>
              </a:highlight>
            </a:endParaRPr>
          </a:p>
          <a:p>
            <a:r>
              <a:rPr lang="en-US" dirty="0"/>
              <a:t>Unlike most </a:t>
            </a:r>
            <a:r>
              <a:rPr lang="en-US" dirty="0" err="1"/>
              <a:t>stablecoins</a:t>
            </a:r>
            <a:r>
              <a:rPr lang="en-US" dirty="0"/>
              <a:t>, though, Libra isn’t pegged to one specific currency. Libra is pegged to a group of “of low-volatility assets, including bank deposits and government securities” in multiple currencies. While there is a Libra Reserve, Libra doesn’t seem like it’s necessarily pegged to its value. Rather, the reserve functions as a kind of lower bound on Libra’s value.</a:t>
            </a:r>
          </a:p>
        </p:txBody>
      </p:sp>
      <p:sp>
        <p:nvSpPr>
          <p:cNvPr id="4" name="Rectangle 3">
            <a:extLst>
              <a:ext uri="{FF2B5EF4-FFF2-40B4-BE49-F238E27FC236}">
                <a16:creationId xmlns:a16="http://schemas.microsoft.com/office/drawing/2014/main" id="{7DE03CBB-7CCB-4249-AD05-8ADFC8970545}"/>
              </a:ext>
            </a:extLst>
          </p:cNvPr>
          <p:cNvSpPr/>
          <p:nvPr/>
        </p:nvSpPr>
        <p:spPr>
          <a:xfrm rot="20133927">
            <a:off x="5905501" y="1517628"/>
            <a:ext cx="6096000" cy="2800767"/>
          </a:xfrm>
          <a:prstGeom prst="rect">
            <a:avLst/>
          </a:prstGeom>
        </p:spPr>
        <p:txBody>
          <a:bodyPr>
            <a:spAutoFit/>
          </a:bodyPr>
          <a:lstStyle/>
          <a:p>
            <a:r>
              <a:rPr lang="en-US" sz="4400" b="1" dirty="0">
                <a:solidFill>
                  <a:schemeClr val="accent2">
                    <a:lumMod val="50000"/>
                  </a:schemeClr>
                </a:solidFill>
                <a:latin typeface="Helvetica" panose="020B0604020202020204" pitchFamily="34" charset="0"/>
              </a:rPr>
              <a:t>That means that there’s just one Libra, no matter where you live</a:t>
            </a:r>
            <a:endParaRPr lang="en-US" sz="4400" b="1" dirty="0">
              <a:solidFill>
                <a:schemeClr val="accent2">
                  <a:lumMod val="50000"/>
                </a:schemeClr>
              </a:solidFill>
            </a:endParaRPr>
          </a:p>
        </p:txBody>
      </p:sp>
    </p:spTree>
    <p:extLst>
      <p:ext uri="{BB962C8B-B14F-4D97-AF65-F5344CB8AC3E}">
        <p14:creationId xmlns:p14="http://schemas.microsoft.com/office/powerpoint/2010/main" val="3890727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2D75CF-D0DD-4AC7-81E6-2E1EFFFB0FE1}"/>
              </a:ext>
            </a:extLst>
          </p:cNvPr>
          <p:cNvPicPr>
            <a:picLocks noChangeAspect="1"/>
          </p:cNvPicPr>
          <p:nvPr/>
        </p:nvPicPr>
        <p:blipFill>
          <a:blip r:embed="rId2"/>
          <a:stretch>
            <a:fillRect/>
          </a:stretch>
        </p:blipFill>
        <p:spPr>
          <a:xfrm>
            <a:off x="572418" y="656588"/>
            <a:ext cx="11231656" cy="3465140"/>
          </a:xfrm>
          <a:prstGeom prst="rect">
            <a:avLst/>
          </a:prstGeom>
        </p:spPr>
      </p:pic>
    </p:spTree>
    <p:extLst>
      <p:ext uri="{BB962C8B-B14F-4D97-AF65-F5344CB8AC3E}">
        <p14:creationId xmlns:p14="http://schemas.microsoft.com/office/powerpoint/2010/main" val="3958952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00DAFF-554A-4B56-AB5E-2EB42C8AE0BC}"/>
              </a:ext>
            </a:extLst>
          </p:cNvPr>
          <p:cNvSpPr/>
          <p:nvPr/>
        </p:nvSpPr>
        <p:spPr>
          <a:xfrm>
            <a:off x="4258235" y="1474619"/>
            <a:ext cx="6096000" cy="3908762"/>
          </a:xfrm>
          <a:prstGeom prst="rect">
            <a:avLst/>
          </a:prstGeom>
        </p:spPr>
        <p:txBody>
          <a:bodyPr>
            <a:spAutoFit/>
          </a:bodyPr>
          <a:lstStyle/>
          <a:p>
            <a:r>
              <a:rPr lang="en-US" dirty="0">
                <a:solidFill>
                  <a:srgbClr val="424242"/>
                </a:solidFill>
                <a:latin typeface="Helvetica" panose="020B0604020202020204" pitchFamily="34" charset="0"/>
              </a:rPr>
              <a:t>Since any integration into Facebook Messenger or WhatsApp is under the control of Facebook, Facebook should probably </a:t>
            </a:r>
            <a:r>
              <a:rPr lang="en-US" sz="2800" b="1" dirty="0">
                <a:solidFill>
                  <a:srgbClr val="424242"/>
                </a:solidFill>
                <a:latin typeface="Helvetica" panose="020B0604020202020204" pitchFamily="34" charset="0"/>
              </a:rPr>
              <a:t>file income tax documents and keep track of the otherwise difficult cost-basis math on behalf of Facebook’s customers,</a:t>
            </a:r>
            <a:r>
              <a:rPr lang="en-US" dirty="0">
                <a:solidFill>
                  <a:srgbClr val="424242"/>
                </a:solidFill>
                <a:latin typeface="Helvetica" panose="020B0604020202020204" pitchFamily="34" charset="0"/>
              </a:rPr>
              <a:t> like other investment brokerages do. The IRS needs to remind both Facebook and the public of these implications and requirements. Of course, this would make Libra completely useless in the U.S. by increasing the cost of using it beyond any utility.</a:t>
            </a:r>
            <a:endParaRPr lang="en-US" dirty="0"/>
          </a:p>
        </p:txBody>
      </p:sp>
      <p:sp>
        <p:nvSpPr>
          <p:cNvPr id="3" name="Rectangle 2">
            <a:extLst>
              <a:ext uri="{FF2B5EF4-FFF2-40B4-BE49-F238E27FC236}">
                <a16:creationId xmlns:a16="http://schemas.microsoft.com/office/drawing/2014/main" id="{EE9ACA2F-813B-4253-B2A2-37A25A689F59}"/>
              </a:ext>
            </a:extLst>
          </p:cNvPr>
          <p:cNvSpPr/>
          <p:nvPr/>
        </p:nvSpPr>
        <p:spPr>
          <a:xfrm rot="20190618">
            <a:off x="-157632" y="1460471"/>
            <a:ext cx="7424277" cy="461665"/>
          </a:xfrm>
          <a:prstGeom prst="rect">
            <a:avLst/>
          </a:prstGeom>
        </p:spPr>
        <p:txBody>
          <a:bodyPr wrap="none">
            <a:spAutoFit/>
          </a:bodyPr>
          <a:lstStyle/>
          <a:p>
            <a:r>
              <a:rPr lang="en-US" dirty="0">
                <a:solidFill>
                  <a:srgbClr val="424242"/>
                </a:solidFill>
                <a:latin typeface="Helvetica" panose="020B0604020202020204" pitchFamily="34" charset="0"/>
              </a:rPr>
              <a:t> </a:t>
            </a:r>
            <a:r>
              <a:rPr lang="en-US" sz="2400" b="1" dirty="0">
                <a:solidFill>
                  <a:schemeClr val="accent1">
                    <a:lumMod val="60000"/>
                    <a:lumOff val="40000"/>
                  </a:schemeClr>
                </a:solidFill>
                <a:latin typeface="Helvetica" panose="020B0604020202020204" pitchFamily="34" charset="0"/>
              </a:rPr>
              <a:t>Know Your Customer </a:t>
            </a:r>
            <a:r>
              <a:rPr lang="en-US" dirty="0">
                <a:solidFill>
                  <a:srgbClr val="424242"/>
                </a:solidFill>
                <a:latin typeface="Helvetica" panose="020B0604020202020204" pitchFamily="34" charset="0"/>
              </a:rPr>
              <a:t>and </a:t>
            </a:r>
            <a:r>
              <a:rPr lang="en-US" sz="2000" b="1" dirty="0">
                <a:solidFill>
                  <a:srgbClr val="FFC000"/>
                </a:solidFill>
                <a:latin typeface="Helvetica" panose="020B0604020202020204" pitchFamily="34" charset="0"/>
              </a:rPr>
              <a:t>Anti-Money Laundering </a:t>
            </a:r>
            <a:r>
              <a:rPr lang="en-US" dirty="0">
                <a:solidFill>
                  <a:srgbClr val="424242"/>
                </a:solidFill>
                <a:latin typeface="Helvetica" panose="020B0604020202020204" pitchFamily="34" charset="0"/>
              </a:rPr>
              <a:t>laws, </a:t>
            </a:r>
            <a:endParaRPr lang="en-US" dirty="0"/>
          </a:p>
        </p:txBody>
      </p:sp>
    </p:spTree>
    <p:extLst>
      <p:ext uri="{BB962C8B-B14F-4D97-AF65-F5344CB8AC3E}">
        <p14:creationId xmlns:p14="http://schemas.microsoft.com/office/powerpoint/2010/main" val="280089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pic>
        <p:nvPicPr>
          <p:cNvPr id="5" name="Content Placeholder 4" descr="Earth globe: Africa and Europe">
            <a:extLst>
              <a:ext uri="{FF2B5EF4-FFF2-40B4-BE49-F238E27FC236}">
                <a16:creationId xmlns:a16="http://schemas.microsoft.com/office/drawing/2014/main" id="{58F45DAF-45B7-49B1-B487-881F88B41C8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50462" y="2277991"/>
            <a:ext cx="2926098" cy="2926098"/>
          </a:xfrm>
          <a:prstGeom prst="rect">
            <a:avLst/>
          </a:prstGeom>
        </p:spPr>
      </p:pic>
      <p:sp>
        <p:nvSpPr>
          <p:cNvPr id="6" name="TextBox 5">
            <a:extLst>
              <a:ext uri="{FF2B5EF4-FFF2-40B4-BE49-F238E27FC236}">
                <a16:creationId xmlns:a16="http://schemas.microsoft.com/office/drawing/2014/main" id="{EF1B73FC-06C7-4B35-AAF4-B34DBA3CF538}"/>
              </a:ext>
            </a:extLst>
          </p:cNvPr>
          <p:cNvSpPr txBox="1"/>
          <p:nvPr/>
        </p:nvSpPr>
        <p:spPr>
          <a:xfrm>
            <a:off x="4859070" y="2015734"/>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6B97FCC-C3EF-4A01-B775-20CDFE03923E}"/>
              </a:ext>
            </a:extLst>
          </p:cNvPr>
          <p:cNvSpPr>
            <a:spLocks noGrp="1"/>
          </p:cNvSpPr>
          <p:nvPr>
            <p:ph type="body" idx="1"/>
          </p:nvPr>
        </p:nvSpPr>
        <p:spPr>
          <a:xfrm>
            <a:off x="1565258" y="1912441"/>
            <a:ext cx="9213579" cy="3126807"/>
          </a:xfrm>
        </p:spPr>
        <p:txBody>
          <a:bodyPr>
            <a:noAutofit/>
          </a:bodyPr>
          <a:lstStyle/>
          <a:p>
            <a:pPr marL="342900" indent="-342900">
              <a:buFont typeface="Arial" panose="020B0604020202020204" pitchFamily="34" charset="0"/>
              <a:buChar char="•"/>
            </a:pPr>
            <a:r>
              <a:rPr lang="en-US" sz="2000" dirty="0"/>
              <a:t>following a project from idea to production. </a:t>
            </a:r>
          </a:p>
          <a:p>
            <a:pPr marL="342900" indent="-342900">
              <a:buFont typeface="Arial" panose="020B0604020202020204" pitchFamily="34" charset="0"/>
              <a:buChar char="•"/>
            </a:pPr>
            <a:r>
              <a:rPr lang="en-US" sz="2000" dirty="0"/>
              <a:t>create a working blockchain project </a:t>
            </a:r>
          </a:p>
          <a:p>
            <a:pPr marL="342900" indent="-342900">
              <a:buFont typeface="Arial" panose="020B0604020202020204" pitchFamily="34" charset="0"/>
              <a:buChar char="•"/>
            </a:pPr>
            <a:r>
              <a:rPr lang="en-US" sz="2000" dirty="0"/>
              <a:t>have a positive impact in our area this summer.</a:t>
            </a:r>
          </a:p>
          <a:p>
            <a:pPr marL="342900" indent="-342900">
              <a:buFont typeface="Arial" panose="020B0604020202020204" pitchFamily="34" charset="0"/>
              <a:buChar char="•"/>
            </a:pPr>
            <a:r>
              <a:rPr lang="en-US" sz="2000" dirty="0"/>
              <a:t>Work with a team using the latest collaboration tools</a:t>
            </a:r>
          </a:p>
          <a:p>
            <a:pPr marL="342900" indent="-342900">
              <a:buFont typeface="Arial" panose="020B0604020202020204" pitchFamily="34" charset="0"/>
              <a:buChar char="•"/>
            </a:pPr>
            <a:r>
              <a:rPr lang="en-US" dirty="0"/>
              <a:t>solve a  problem.</a:t>
            </a:r>
          </a:p>
          <a:p>
            <a:endParaRPr lang="en-US" sz="2000" dirty="0"/>
          </a:p>
        </p:txBody>
      </p:sp>
      <p:sp>
        <p:nvSpPr>
          <p:cNvPr id="7" name="TextBox 6">
            <a:extLst>
              <a:ext uri="{FF2B5EF4-FFF2-40B4-BE49-F238E27FC236}">
                <a16:creationId xmlns:a16="http://schemas.microsoft.com/office/drawing/2014/main" id="{A1B91814-8C2E-403F-8362-348C978A2407}"/>
              </a:ext>
            </a:extLst>
          </p:cNvPr>
          <p:cNvSpPr txBox="1"/>
          <p:nvPr/>
        </p:nvSpPr>
        <p:spPr>
          <a:xfrm>
            <a:off x="1413164" y="166255"/>
            <a:ext cx="6234546" cy="769441"/>
          </a:xfrm>
          <a:prstGeom prst="rect">
            <a:avLst/>
          </a:prstGeom>
          <a:noFill/>
        </p:spPr>
        <p:txBody>
          <a:bodyPr wrap="square" rtlCol="0">
            <a:spAutoFit/>
          </a:bodyPr>
          <a:lstStyle/>
          <a:p>
            <a:r>
              <a:rPr lang="en-US" sz="4400" b="1" dirty="0"/>
              <a:t>Summer Project Goals</a:t>
            </a:r>
          </a:p>
        </p:txBody>
      </p:sp>
    </p:spTree>
    <p:extLst>
      <p:ext uri="{BB962C8B-B14F-4D97-AF65-F5344CB8AC3E}">
        <p14:creationId xmlns:p14="http://schemas.microsoft.com/office/powerpoint/2010/main" val="71502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25ACA-8312-428F-8BE0-2A3D95391CDD}"/>
              </a:ext>
            </a:extLst>
          </p:cNvPr>
          <p:cNvSpPr>
            <a:spLocks noGrp="1"/>
          </p:cNvSpPr>
          <p:nvPr>
            <p:ph type="title"/>
          </p:nvPr>
        </p:nvSpPr>
        <p:spPr/>
        <p:txBody>
          <a:bodyPr/>
          <a:lstStyle/>
          <a:p>
            <a:r>
              <a:rPr lang="en-US" dirty="0"/>
              <a:t>SOCIAL IMPACT CONTRIBUTION</a:t>
            </a:r>
            <a:br>
              <a:rPr lang="en-US" dirty="0"/>
            </a:br>
            <a:endParaRPr lang="en-US" dirty="0"/>
          </a:p>
        </p:txBody>
      </p:sp>
      <p:sp>
        <p:nvSpPr>
          <p:cNvPr id="3" name="Content Placeholder 2">
            <a:extLst>
              <a:ext uri="{FF2B5EF4-FFF2-40B4-BE49-F238E27FC236}">
                <a16:creationId xmlns:a16="http://schemas.microsoft.com/office/drawing/2014/main" id="{9870EFBA-E937-4A05-B56F-1798D84552CD}"/>
              </a:ext>
            </a:extLst>
          </p:cNvPr>
          <p:cNvSpPr>
            <a:spLocks noGrp="1"/>
          </p:cNvSpPr>
          <p:nvPr>
            <p:ph sz="half" idx="1"/>
          </p:nvPr>
        </p:nvSpPr>
        <p:spPr/>
        <p:txBody>
          <a:bodyPr>
            <a:normAutofit/>
          </a:bodyPr>
          <a:lstStyle/>
          <a:p>
            <a:r>
              <a:rPr lang="en-US" b="1" dirty="0"/>
              <a:t>Checkpoints</a:t>
            </a:r>
            <a:endParaRPr lang="en-US" dirty="0"/>
          </a:p>
          <a:p>
            <a:r>
              <a:rPr lang="en-US" dirty="0"/>
              <a:t>Checkpoints are meant to guide you to </a:t>
            </a:r>
            <a:r>
              <a:rPr lang="en-US" b="1" dirty="0"/>
              <a:t>think through your own solution prototype</a:t>
            </a:r>
            <a:r>
              <a:rPr lang="en-US" dirty="0"/>
              <a:t>, </a:t>
            </a:r>
            <a:r>
              <a:rPr lang="en-US" b="1" dirty="0"/>
              <a:t>stay on track</a:t>
            </a:r>
            <a:r>
              <a:rPr lang="en-US" dirty="0"/>
              <a:t>, and ultimately </a:t>
            </a:r>
            <a:r>
              <a:rPr lang="en-US" b="1" dirty="0"/>
              <a:t>formulate your own Blockchain  / White Paper / Projects</a:t>
            </a:r>
            <a:r>
              <a:rPr lang="en-US" dirty="0"/>
              <a:t>. </a:t>
            </a:r>
          </a:p>
          <a:p>
            <a:endParaRPr lang="en-US" dirty="0"/>
          </a:p>
        </p:txBody>
      </p:sp>
      <p:sp>
        <p:nvSpPr>
          <p:cNvPr id="4" name="Content Placeholder 3">
            <a:extLst>
              <a:ext uri="{FF2B5EF4-FFF2-40B4-BE49-F238E27FC236}">
                <a16:creationId xmlns:a16="http://schemas.microsoft.com/office/drawing/2014/main" id="{E5402870-3CF8-41D5-82A5-8E6BE644DA17}"/>
              </a:ext>
            </a:extLst>
          </p:cNvPr>
          <p:cNvSpPr>
            <a:spLocks noGrp="1"/>
          </p:cNvSpPr>
          <p:nvPr>
            <p:ph sz="half" idx="2"/>
          </p:nvPr>
        </p:nvSpPr>
        <p:spPr/>
        <p:txBody>
          <a:bodyPr>
            <a:normAutofit/>
          </a:bodyPr>
          <a:lstStyle/>
          <a:p>
            <a:r>
              <a:rPr lang="en-US" b="1" dirty="0"/>
              <a:t>Scorecard / Recap</a:t>
            </a:r>
          </a:p>
          <a:p>
            <a:r>
              <a:rPr lang="en-US" dirty="0"/>
              <a:t>Each checkpoint is designed to address a particular set of questions corresponding to a section of a tally sheet.</a:t>
            </a:r>
          </a:p>
        </p:txBody>
      </p:sp>
    </p:spTree>
    <p:extLst>
      <p:ext uri="{BB962C8B-B14F-4D97-AF65-F5344CB8AC3E}">
        <p14:creationId xmlns:p14="http://schemas.microsoft.com/office/powerpoint/2010/main" val="1018421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3617529" cy="584775"/>
          </a:xfrm>
          <a:prstGeom prst="rect">
            <a:avLst/>
          </a:prstGeom>
        </p:spPr>
        <p:txBody>
          <a:bodyPr wrap="none">
            <a:spAutoFit/>
          </a:bodyPr>
          <a:lstStyle/>
          <a:p>
            <a:r>
              <a:rPr lang="en-US" sz="3200" b="1" dirty="0">
                <a:solidFill>
                  <a:srgbClr val="172B4D"/>
                </a:solidFill>
              </a:rPr>
              <a:t>Weekly Checkpoints</a:t>
            </a:r>
            <a:endParaRPr lang="en-US" sz="3200" dirty="0"/>
          </a:p>
        </p:txBody>
      </p:sp>
      <p:sp>
        <p:nvSpPr>
          <p:cNvPr id="6" name="Rectangle 5"/>
          <p:cNvSpPr/>
          <p:nvPr/>
        </p:nvSpPr>
        <p:spPr>
          <a:xfrm>
            <a:off x="644666" y="1083762"/>
            <a:ext cx="8188845" cy="4431983"/>
          </a:xfrm>
          <a:prstGeom prst="rect">
            <a:avLst/>
          </a:prstGeom>
        </p:spPr>
        <p:txBody>
          <a:bodyPr wrap="none">
            <a:spAutoFit/>
          </a:bodyPr>
          <a:lstStyle/>
          <a:p>
            <a:r>
              <a:rPr lang="en-US" sz="4400" dirty="0">
                <a:solidFill>
                  <a:srgbClr val="172B4D"/>
                </a:solidFill>
              </a:rPr>
              <a:t>Week 1: </a:t>
            </a:r>
            <a:r>
              <a:rPr lang="en-US" sz="4400" dirty="0"/>
              <a:t>Impact Opportunity</a:t>
            </a:r>
          </a:p>
          <a:p>
            <a:r>
              <a:rPr lang="en-US" sz="4400" dirty="0">
                <a:solidFill>
                  <a:srgbClr val="C00000"/>
                </a:solidFill>
              </a:rPr>
              <a:t>Week 2: Business Model Validation</a:t>
            </a:r>
          </a:p>
          <a:p>
            <a:r>
              <a:rPr lang="en-US" sz="4400" dirty="0"/>
              <a:t>Week 3: Technical Architecture</a:t>
            </a:r>
          </a:p>
          <a:p>
            <a:r>
              <a:rPr lang="en-US" sz="4400" dirty="0"/>
              <a:t>Week 4: Impact Measurement</a:t>
            </a:r>
          </a:p>
          <a:p>
            <a:r>
              <a:rPr lang="en-US" sz="4400" dirty="0"/>
              <a:t>Week 5: Code</a:t>
            </a:r>
          </a:p>
          <a:p>
            <a:r>
              <a:rPr lang="en-US" sz="4400" dirty="0"/>
              <a:t>Week 6: Final Submissions Due</a:t>
            </a:r>
          </a:p>
          <a:p>
            <a:endParaRPr lang="en-US" dirty="0"/>
          </a:p>
        </p:txBody>
      </p:sp>
      <p:sp>
        <p:nvSpPr>
          <p:cNvPr id="2" name="Slide Number Placeholder 1"/>
          <p:cNvSpPr>
            <a:spLocks noGrp="1"/>
          </p:cNvSpPr>
          <p:nvPr>
            <p:ph type="sldNum" sz="quarter" idx="12"/>
          </p:nvPr>
        </p:nvSpPr>
        <p:spPr/>
        <p:txBody>
          <a:bodyPr/>
          <a:lstStyle/>
          <a:p>
            <a:fld id="{362F072D-44BE-48CC-8E89-A327B5503611}" type="slidenum">
              <a:rPr lang="en-US" smtClean="0"/>
              <a:t>21</a:t>
            </a:fld>
            <a:endParaRPr lang="en-US"/>
          </a:p>
        </p:txBody>
      </p:sp>
    </p:spTree>
    <p:extLst>
      <p:ext uri="{BB962C8B-B14F-4D97-AF65-F5344CB8AC3E}">
        <p14:creationId xmlns:p14="http://schemas.microsoft.com/office/powerpoint/2010/main" val="210215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b="1" dirty="0"/>
              <a:t>Week 1: Impact Opportunity</a:t>
            </a:r>
            <a:br>
              <a:rPr lang="en-US" sz="2400" dirty="0"/>
            </a:br>
            <a:endParaRPr lang="en-US"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70000" lnSpcReduction="20000"/>
          </a:bodyPr>
          <a:lstStyle/>
          <a:p>
            <a:pPr lvl="1"/>
            <a:r>
              <a:rPr lang="en-US" sz="2900" b="1" dirty="0">
                <a:solidFill>
                  <a:srgbClr val="FF0000"/>
                </a:solidFill>
              </a:rPr>
              <a:t>Select your challenge.</a:t>
            </a:r>
            <a:endParaRPr lang="en-US" sz="2600" b="1" dirty="0">
              <a:solidFill>
                <a:srgbClr val="FF0000"/>
              </a:solidFill>
            </a:endParaRPr>
          </a:p>
          <a:p>
            <a:r>
              <a:rPr lang="en-US" sz="1800" dirty="0"/>
              <a:t>Develop an agile &amp; transparent network for connecting surplus foods &amp; supplies to communities in need.</a:t>
            </a:r>
          </a:p>
          <a:p>
            <a:r>
              <a:rPr lang="en-US" sz="1800" dirty="0"/>
              <a:t>To create a decentralized system that collect excess food supplies from local resources and distributes these resources to local food insecure individuals.</a:t>
            </a:r>
          </a:p>
          <a:p>
            <a:pPr lvl="1"/>
            <a:r>
              <a:rPr lang="en-US" sz="2900" b="1" dirty="0">
                <a:solidFill>
                  <a:srgbClr val="FF0000"/>
                </a:solidFill>
              </a:rPr>
              <a:t>Define the scope of problem</a:t>
            </a:r>
          </a:p>
          <a:p>
            <a:r>
              <a:rPr lang="en-US" sz="1800" dirty="0"/>
              <a:t>For our summer project, we are limiting the POC to a small number of local farmers with excess food supplies (two pick up dates TBD ) to be picked up by transportation volunteers who will transport food supplies to agreed upon drop off point .</a:t>
            </a:r>
          </a:p>
          <a:p>
            <a:pPr lvl="1"/>
            <a:r>
              <a:rPr lang="en-US" sz="3200" b="1" dirty="0">
                <a:solidFill>
                  <a:srgbClr val="FF0000"/>
                </a:solidFill>
              </a:rPr>
              <a:t>Why is blockchain needed to solve this problem</a:t>
            </a:r>
          </a:p>
          <a:p>
            <a:r>
              <a:rPr lang="en-US" sz="1800" dirty="0"/>
              <a:t>A supply chain model has been determined to be the best way to initiate, track and deliver excess food supplies. The above model has many unknown individuals who do not need to form a relationship with the parties at the other end of the supply chain.</a:t>
            </a:r>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b="1" dirty="0"/>
              <a:t>Week 1: Impact Opportunity</a:t>
            </a:r>
            <a:br>
              <a:rPr lang="en-US" sz="2400" dirty="0"/>
            </a:br>
            <a:endParaRPr lang="en-US"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47500" lnSpcReduction="20000"/>
          </a:bodyPr>
          <a:lstStyle/>
          <a:p>
            <a:pPr lvl="1"/>
            <a:r>
              <a:rPr lang="en-US" sz="3600" b="1" dirty="0">
                <a:solidFill>
                  <a:srgbClr val="FF0000"/>
                </a:solidFill>
              </a:rPr>
              <a:t>Why is blockchain needed to solve this problem</a:t>
            </a:r>
          </a:p>
          <a:p>
            <a:pPr marL="0" indent="0">
              <a:buNone/>
            </a:pPr>
            <a:r>
              <a:rPr lang="en-US" sz="2100" dirty="0"/>
              <a:t>A supply chain model has been determined to be the best way to initiate, track and deliver excess food supplies. The above model has many unknown individuals who do not need to form a relationship with the parties at the other end of the supply chain.</a:t>
            </a:r>
          </a:p>
          <a:p>
            <a:pPr lvl="1"/>
            <a:r>
              <a:rPr lang="en-US" sz="3600" b="1" dirty="0">
                <a:solidFill>
                  <a:srgbClr val="FF0000"/>
                </a:solidFill>
              </a:rPr>
              <a:t>Technical solution rationalization</a:t>
            </a:r>
          </a:p>
          <a:p>
            <a:pPr marL="0" indent="0">
              <a:buClr>
                <a:schemeClr val="dk1"/>
              </a:buClr>
              <a:buSzPts val="1100"/>
              <a:buNone/>
            </a:pPr>
            <a:r>
              <a:rPr lang="en-US" sz="2100" dirty="0"/>
              <a:t>Blockchain enables a digitized, verifiable, decentralized technology that’s used to capture and verify transactions between </a:t>
            </a:r>
            <a:r>
              <a:rPr lang="en-US" sz="2100" dirty="0" err="1"/>
              <a:t>mulitple</a:t>
            </a:r>
            <a:r>
              <a:rPr lang="en-US" sz="2100" dirty="0"/>
              <a:t> parties in a provable and permanent way. </a:t>
            </a:r>
          </a:p>
          <a:p>
            <a:pPr marL="0" indent="0">
              <a:buClr>
                <a:schemeClr val="dk1"/>
              </a:buClr>
              <a:buSzPts val="1100"/>
              <a:buNone/>
            </a:pPr>
            <a:r>
              <a:rPr lang="en-US" sz="2100" dirty="0"/>
              <a:t>Due to its decentralized nature, multiple stakeholders use the blockchain to efficiently record, report on and track verified interactions. </a:t>
            </a:r>
          </a:p>
          <a:p>
            <a:pPr marL="0" indent="0">
              <a:buClr>
                <a:schemeClr val="dk1"/>
              </a:buClr>
              <a:buSzPts val="1100"/>
              <a:buNone/>
            </a:pPr>
            <a:r>
              <a:rPr lang="en-US" sz="2100" dirty="0"/>
              <a:t>This makes it easier to track and manage the sourcing, storage, transfer and distribution of food donations.</a:t>
            </a:r>
          </a:p>
          <a:p>
            <a:pPr>
              <a:buClr>
                <a:schemeClr val="dk1"/>
              </a:buClr>
              <a:buSzPts val="1100"/>
            </a:pPr>
            <a:r>
              <a:rPr lang="en-US" sz="2100" dirty="0"/>
              <a:t>To connect donors with receipts</a:t>
            </a:r>
          </a:p>
          <a:p>
            <a:pPr>
              <a:buClr>
                <a:schemeClr val="dk1"/>
              </a:buClr>
              <a:buSzPts val="1100"/>
            </a:pPr>
            <a:r>
              <a:rPr lang="en-US" sz="2100" dirty="0"/>
              <a:t>Capture and verify the quantity and handover of food &amp; supplies</a:t>
            </a:r>
          </a:p>
          <a:p>
            <a:pPr>
              <a:buClr>
                <a:schemeClr val="dk1"/>
              </a:buClr>
              <a:buSzPts val="1100"/>
            </a:pPr>
            <a:r>
              <a:rPr lang="en-US" sz="2100" dirty="0"/>
              <a:t>Track where food &amp; supplies  are located at any time</a:t>
            </a:r>
          </a:p>
          <a:p>
            <a:pPr>
              <a:buClr>
                <a:schemeClr val="dk1"/>
              </a:buClr>
              <a:buSzPts val="1100"/>
            </a:pPr>
            <a:r>
              <a:rPr lang="en-US" sz="2100" dirty="0"/>
              <a:t>Understand where food &amp; supplies are sourced from and who the recipients are</a:t>
            </a:r>
          </a:p>
          <a:p>
            <a:pPr marL="0" indent="0">
              <a:buClr>
                <a:schemeClr val="dk1"/>
              </a:buClr>
              <a:buSzPts val="1100"/>
              <a:buNone/>
            </a:pPr>
            <a:endParaRPr lang="en-US" b="1" dirty="0"/>
          </a:p>
          <a:p>
            <a:endParaRPr lang="en-US" sz="1600" dirty="0"/>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1882549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b="1" dirty="0"/>
              <a:t>Week 1: Impact Opportunity</a:t>
            </a:r>
            <a:endParaRPr lang="en-US"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32500" lnSpcReduction="20000"/>
          </a:bodyPr>
          <a:lstStyle/>
          <a:p>
            <a:pPr lvl="1"/>
            <a:r>
              <a:rPr lang="en-US" sz="3600" b="1" dirty="0">
                <a:solidFill>
                  <a:srgbClr val="FF0000"/>
                </a:solidFill>
              </a:rPr>
              <a:t>What is the size of the market? What demographics will you serve? Which industries will you impact? Any concurrent trends?</a:t>
            </a:r>
          </a:p>
          <a:p>
            <a:endParaRPr lang="en-US" b="1" dirty="0"/>
          </a:p>
          <a:p>
            <a:r>
              <a:rPr lang="en-US" sz="3100" dirty="0"/>
              <a:t>For our POC we will limit the size of the volunteer pool and we will determine the best spot to deliver. Current discussion revolves around local food banks, shelters, and R.F Veterans connections.  The industry we are attempting to impact is the Local Charity Giving by creating a system where unknown parties can easily on-board and contribute. </a:t>
            </a:r>
          </a:p>
          <a:p>
            <a:pPr lvl="1"/>
            <a:r>
              <a:rPr lang="en-US" sz="4200" b="1" dirty="0">
                <a:solidFill>
                  <a:srgbClr val="FF0000"/>
                </a:solidFill>
              </a:rPr>
              <a:t>Who are the stakeholders involved? How are they thinking/feeling/acting currently?</a:t>
            </a:r>
          </a:p>
          <a:p>
            <a:r>
              <a:rPr lang="en-US" sz="3100" dirty="0"/>
              <a:t>Local Farmers with excess food are more than excited to be a part of the project. Transporters might prove a challenge The food insecure people who receive  a donation should be handled with privacy and dignity  and the system develop should reflect this. </a:t>
            </a:r>
          </a:p>
          <a:p>
            <a:pPr lvl="1"/>
            <a:r>
              <a:rPr lang="en-US" sz="5000" b="1" dirty="0">
                <a:solidFill>
                  <a:srgbClr val="FF0000"/>
                </a:solidFill>
              </a:rPr>
              <a:t>What are the geopolitical, cultural-social-economic factors that must be taken into consideration? What are some nuances and complexities that must be addressed?</a:t>
            </a:r>
          </a:p>
          <a:p>
            <a:r>
              <a:rPr lang="en-US" sz="3400" dirty="0"/>
              <a:t>Some factors are SUSTANABILITY, food spoilage , timing of transportation as well as dignified deliver system. </a:t>
            </a:r>
            <a:endParaRPr lang="en-US" sz="2800" dirty="0"/>
          </a:p>
          <a:p>
            <a:pPr lvl="1"/>
            <a:r>
              <a:rPr lang="en-US" sz="3100" dirty="0"/>
              <a:t> Potential for food spoilage.</a:t>
            </a:r>
          </a:p>
          <a:p>
            <a:pPr lvl="1"/>
            <a:r>
              <a:rPr lang="en-US" sz="3100" dirty="0"/>
              <a:t>Product liability associated with being a supplier of food.</a:t>
            </a:r>
          </a:p>
          <a:p>
            <a:pPr lvl="1"/>
            <a:r>
              <a:rPr lang="en-US" sz="3100" dirty="0"/>
              <a:t>Supply pipeline to get foods from Donor to Consumer must be efficient enough to avoid complexities 1 and 2. </a:t>
            </a:r>
          </a:p>
          <a:p>
            <a:endParaRPr lang="en-US" sz="1600" dirty="0"/>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12965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344" y="5281612"/>
            <a:ext cx="10515600" cy="1325563"/>
          </a:xfrm>
        </p:spPr>
        <p:txBody>
          <a:bodyPr>
            <a:normAutofit/>
          </a:bodyPr>
          <a:lstStyle/>
          <a:p>
            <a:r>
              <a:rPr lang="en-US" sz="2400" dirty="0">
                <a:latin typeface="+mn-lt"/>
              </a:rPr>
              <a:t>Initial project focus of “Donor Goods” will be food</a:t>
            </a:r>
            <a:br>
              <a:rPr lang="en-US" sz="2400" dirty="0">
                <a:latin typeface="+mn-lt"/>
              </a:rPr>
            </a:br>
            <a:r>
              <a:rPr lang="en-US" sz="2400" dirty="0">
                <a:latin typeface="+mn-lt"/>
              </a:rPr>
              <a:t>Future Goods can include: Clothing, Blankets, Toiletry Items, Paper Products </a:t>
            </a:r>
          </a:p>
        </p:txBody>
      </p:sp>
      <p:sp>
        <p:nvSpPr>
          <p:cNvPr id="3" name="Slide Number Placeholder 2"/>
          <p:cNvSpPr>
            <a:spLocks noGrp="1"/>
          </p:cNvSpPr>
          <p:nvPr>
            <p:ph type="sldNum" sz="quarter" idx="12"/>
          </p:nvPr>
        </p:nvSpPr>
        <p:spPr/>
        <p:txBody>
          <a:bodyPr/>
          <a:lstStyle/>
          <a:p>
            <a:fld id="{362F072D-44BE-48CC-8E89-A327B5503611}" type="slidenum">
              <a:rPr lang="en-US" smtClean="0"/>
              <a:t>25</a:t>
            </a:fld>
            <a:endParaRPr lang="en-US"/>
          </a:p>
        </p:txBody>
      </p:sp>
      <p:graphicFrame>
        <p:nvGraphicFramePr>
          <p:cNvPr id="6" name="Diagram 5"/>
          <p:cNvGraphicFramePr/>
          <p:nvPr/>
        </p:nvGraphicFramePr>
        <p:xfrm>
          <a:off x="2415105" y="941686"/>
          <a:ext cx="8406727" cy="4649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22FADC33-5BCB-4300-9E7B-7827BC644DC9}"/>
              </a:ext>
            </a:extLst>
          </p:cNvPr>
          <p:cNvSpPr/>
          <p:nvPr/>
        </p:nvSpPr>
        <p:spPr>
          <a:xfrm>
            <a:off x="586319" y="572354"/>
            <a:ext cx="3966762" cy="369332"/>
          </a:xfrm>
          <a:prstGeom prst="rect">
            <a:avLst/>
          </a:prstGeom>
        </p:spPr>
        <p:txBody>
          <a:bodyPr wrap="square">
            <a:spAutoFit/>
          </a:bodyPr>
          <a:lstStyle/>
          <a:p>
            <a:r>
              <a:rPr lang="en-US" b="1" dirty="0">
                <a:solidFill>
                  <a:srgbClr val="C00000"/>
                </a:solidFill>
              </a:rPr>
              <a:t>Impact Opportunity</a:t>
            </a:r>
            <a:endParaRPr lang="en-US" dirty="0">
              <a:solidFill>
                <a:srgbClr val="C00000"/>
              </a:solidFill>
            </a:endParaRPr>
          </a:p>
        </p:txBody>
      </p:sp>
    </p:spTree>
    <p:extLst>
      <p:ext uri="{BB962C8B-B14F-4D97-AF65-F5344CB8AC3E}">
        <p14:creationId xmlns:p14="http://schemas.microsoft.com/office/powerpoint/2010/main" val="3719602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8862-2C56-410C-A1B1-EB8727062C6C}"/>
              </a:ext>
            </a:extLst>
          </p:cNvPr>
          <p:cNvSpPr>
            <a:spLocks noGrp="1"/>
          </p:cNvSpPr>
          <p:nvPr>
            <p:ph type="title"/>
          </p:nvPr>
        </p:nvSpPr>
        <p:spPr/>
        <p:txBody>
          <a:bodyPr>
            <a:normAutofit fontScale="90000"/>
          </a:bodyPr>
          <a:lstStyle/>
          <a:p>
            <a:r>
              <a:rPr lang="en-US" b="1" dirty="0"/>
              <a:t>TRANSACTIONS IN OUR WORKFLOW:</a:t>
            </a:r>
            <a:br>
              <a:rPr lang="en-US" b="1" dirty="0"/>
            </a:br>
            <a:r>
              <a:rPr lang="en-US" b="1" dirty="0"/>
              <a:t>*</a:t>
            </a:r>
            <a:r>
              <a:rPr lang="en-US" sz="1200" i="1" dirty="0"/>
              <a:t>help to identify the implicit transactions and features to be supported by this blockchain</a:t>
            </a:r>
            <a:r>
              <a:rPr lang="en-US" sz="1200" dirty="0"/>
              <a:t> </a:t>
            </a:r>
            <a:r>
              <a:rPr lang="en-US" sz="1200" i="1" dirty="0"/>
              <a:t>application solution via business network APIs</a:t>
            </a:r>
            <a:r>
              <a:rPr lang="en-US" sz="2200" i="1" dirty="0"/>
              <a:t>.</a:t>
            </a:r>
            <a:br>
              <a:rPr lang="en-US" dirty="0"/>
            </a:br>
            <a:endParaRPr lang="en-US" dirty="0"/>
          </a:p>
        </p:txBody>
      </p:sp>
      <p:sp>
        <p:nvSpPr>
          <p:cNvPr id="3" name="Content Placeholder 2">
            <a:extLst>
              <a:ext uri="{FF2B5EF4-FFF2-40B4-BE49-F238E27FC236}">
                <a16:creationId xmlns:a16="http://schemas.microsoft.com/office/drawing/2014/main" id="{2A7170AA-8EDE-4078-843F-47D57FF79B2A}"/>
              </a:ext>
            </a:extLst>
          </p:cNvPr>
          <p:cNvSpPr>
            <a:spLocks noGrp="1"/>
          </p:cNvSpPr>
          <p:nvPr>
            <p:ph idx="1"/>
          </p:nvPr>
        </p:nvSpPr>
        <p:spPr>
          <a:xfrm>
            <a:off x="838200" y="1488265"/>
            <a:ext cx="10515600" cy="5233212"/>
          </a:xfrm>
        </p:spPr>
        <p:txBody>
          <a:bodyPr>
            <a:normAutofit fontScale="32500" lnSpcReduction="20000"/>
          </a:bodyPr>
          <a:lstStyle/>
          <a:p>
            <a:r>
              <a:rPr lang="en-US" sz="3600" dirty="0"/>
              <a:t>Identify an initial list of Consumers who will require a daily food supply. List will expand with additional Consumers.</a:t>
            </a:r>
          </a:p>
          <a:p>
            <a:r>
              <a:rPr lang="en-US" sz="3600" dirty="0"/>
              <a:t>Identify the location of the Consumers. Locations will expand with additional locations serviced.</a:t>
            </a:r>
          </a:p>
          <a:p>
            <a:r>
              <a:rPr lang="en-US" sz="3600" dirty="0"/>
              <a:t> Identify an initial list of Donors who will donate food daily. List will expand with additional Donors.</a:t>
            </a:r>
          </a:p>
          <a:p>
            <a:r>
              <a:rPr lang="en-US" sz="3600" dirty="0"/>
              <a:t>Identify the location of the Donors. Locations will expand with additional Donors.</a:t>
            </a:r>
          </a:p>
          <a:p>
            <a:r>
              <a:rPr lang="en-US" sz="3600" dirty="0"/>
              <a:t>Identify an initial list of Transporters - an initial list which will expand as additional Donors volunteer their services.</a:t>
            </a:r>
          </a:p>
          <a:p>
            <a:r>
              <a:rPr lang="en-US" sz="3600" dirty="0"/>
              <a:t>Identify the location of Transporters. Locations will expand with additional Donors.</a:t>
            </a:r>
          </a:p>
          <a:p>
            <a:r>
              <a:rPr lang="en-US" sz="3600" dirty="0"/>
              <a:t>Identify attributes of Consumers, Donors, Transporters that will help with identification and communication to ensure supply pipeline efficiency.</a:t>
            </a:r>
          </a:p>
          <a:p>
            <a:r>
              <a:rPr lang="en-US" sz="3600" dirty="0"/>
              <a:t>Donor provides notification that they have a food supply ready for pickup by Transporters for delivery to Consumers.</a:t>
            </a:r>
          </a:p>
          <a:p>
            <a:r>
              <a:rPr lang="en-US" sz="3600" dirty="0"/>
              <a:t>The Donor indicates the available quantity of food they are supplying.</a:t>
            </a:r>
          </a:p>
          <a:p>
            <a:r>
              <a:rPr lang="en-US" sz="3600" dirty="0"/>
              <a:t>Transporter monitors the blockchain to determine when food is available for pickup.</a:t>
            </a:r>
          </a:p>
          <a:p>
            <a:r>
              <a:rPr lang="en-US" sz="3600" dirty="0"/>
              <a:t>Transporter matches the Donor supply with specific Consumers (whose daily needs have not been filled) to whom they can deliver this food supply.</a:t>
            </a:r>
          </a:p>
          <a:p>
            <a:r>
              <a:rPr lang="en-US" sz="3600" dirty="0"/>
              <a:t>Transporter volunteers to pickup the available supplies and deliver to specific Consumers (criteria may be location proximity).</a:t>
            </a:r>
          </a:p>
          <a:p>
            <a:r>
              <a:rPr lang="en-US" sz="3600" dirty="0"/>
              <a:t>Transporter picks up the available food supply from the Donor.</a:t>
            </a:r>
          </a:p>
          <a:p>
            <a:r>
              <a:rPr lang="en-US" sz="3600" dirty="0"/>
              <a:t>Transporter delivers the available food supply to the Consumers.</a:t>
            </a:r>
          </a:p>
          <a:p>
            <a:r>
              <a:rPr lang="en-US" sz="3600" dirty="0"/>
              <a:t>Transporter records that they have provided this service.</a:t>
            </a:r>
          </a:p>
          <a:p>
            <a:r>
              <a:rPr lang="en-US" sz="3600" dirty="0"/>
              <a:t>The Donor's quantity of food supply available for transport is decremented.</a:t>
            </a:r>
          </a:p>
          <a:p>
            <a:r>
              <a:rPr lang="en-US" sz="3600" dirty="0"/>
              <a:t>The Consumer is checked-off as having had their daily needs filled.</a:t>
            </a:r>
          </a:p>
          <a:p>
            <a:r>
              <a:rPr lang="en-US" sz="3600" dirty="0"/>
              <a:t>If additional quantities of food is still available from this Donor, the Donor notification remains active else it is closed.</a:t>
            </a:r>
          </a:p>
          <a:p>
            <a:r>
              <a:rPr lang="en-US" sz="3600" dirty="0"/>
              <a:t>Application metrics are updated (e.g., quantify the amount of food delivered, the cost of delivered food, etc.) for analytics.</a:t>
            </a:r>
          </a:p>
          <a:p>
            <a:r>
              <a:rPr lang="en-US" sz="3600" dirty="0"/>
              <a:t>At the end of day, all pending transactions are closed to reset for a new day of deliveries.</a:t>
            </a:r>
          </a:p>
          <a:p>
            <a:endParaRPr lang="en-US" dirty="0"/>
          </a:p>
        </p:txBody>
      </p:sp>
      <p:sp>
        <p:nvSpPr>
          <p:cNvPr id="4" name="Slide Number Placeholder 3">
            <a:extLst>
              <a:ext uri="{FF2B5EF4-FFF2-40B4-BE49-F238E27FC236}">
                <a16:creationId xmlns:a16="http://schemas.microsoft.com/office/drawing/2014/main" id="{1EAC6688-EF4A-4282-9933-05F4EF780337}"/>
              </a:ext>
            </a:extLst>
          </p:cNvPr>
          <p:cNvSpPr>
            <a:spLocks noGrp="1"/>
          </p:cNvSpPr>
          <p:nvPr>
            <p:ph type="sldNum" sz="quarter" idx="12"/>
          </p:nvPr>
        </p:nvSpPr>
        <p:spPr/>
        <p:txBody>
          <a:bodyPr/>
          <a:lstStyle/>
          <a:p>
            <a:fld id="{362F072D-44BE-48CC-8E89-A327B5503611}" type="slidenum">
              <a:rPr lang="en-US" smtClean="0"/>
              <a:t>26</a:t>
            </a:fld>
            <a:endParaRPr lang="en-US"/>
          </a:p>
        </p:txBody>
      </p:sp>
    </p:spTree>
    <p:extLst>
      <p:ext uri="{BB962C8B-B14F-4D97-AF65-F5344CB8AC3E}">
        <p14:creationId xmlns:p14="http://schemas.microsoft.com/office/powerpoint/2010/main" val="4210211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C00000"/>
                </a:solidFill>
              </a:rPr>
              <a:t>Impact Opportunity </a:t>
            </a:r>
            <a:r>
              <a:rPr lang="en-US" b="1" dirty="0">
                <a:solidFill>
                  <a:srgbClr val="172B4D"/>
                </a:solidFill>
              </a:rPr>
              <a:t>: Team Members</a:t>
            </a:r>
            <a:endParaRPr lang="en-US" dirty="0"/>
          </a:p>
        </p:txBody>
      </p:sp>
      <p:sp>
        <p:nvSpPr>
          <p:cNvPr id="10" name="TextBox 9">
            <a:extLst>
              <a:ext uri="{FF2B5EF4-FFF2-40B4-BE49-F238E27FC236}">
                <a16:creationId xmlns:a16="http://schemas.microsoft.com/office/drawing/2014/main" id="{31227080-2566-46A3-8A90-DF98286A0D10}"/>
              </a:ext>
            </a:extLst>
          </p:cNvPr>
          <p:cNvSpPr txBox="1"/>
          <p:nvPr/>
        </p:nvSpPr>
        <p:spPr>
          <a:xfrm>
            <a:off x="7957751" y="2347784"/>
            <a:ext cx="3921211" cy="2031325"/>
          </a:xfrm>
          <a:prstGeom prst="rect">
            <a:avLst/>
          </a:prstGeom>
          <a:noFill/>
        </p:spPr>
        <p:txBody>
          <a:bodyPr wrap="square" rtlCol="0">
            <a:spAutoFit/>
          </a:bodyPr>
          <a:lstStyle/>
          <a:p>
            <a:pPr indent="-228600">
              <a:buFont typeface="Arial" panose="020B0604020202020204" pitchFamily="34" charset="0"/>
              <a:buChar char="•"/>
            </a:pPr>
            <a:r>
              <a:rPr lang="en-US" dirty="0">
                <a:hlinkClick r:id="rId3"/>
              </a:rPr>
              <a:t>https://wiki.hyperledger.org/display/LMDWG/SUMMER+PROJECT+IDEAS </a:t>
            </a:r>
            <a:endParaRPr lang="en-US" dirty="0"/>
          </a:p>
          <a:p>
            <a:pPr indent="-228600">
              <a:buFont typeface="Arial" panose="020B0604020202020204" pitchFamily="34" charset="0"/>
              <a:buChar char="•"/>
            </a:pPr>
            <a:endParaRPr lang="en-US" dirty="0"/>
          </a:p>
          <a:p>
            <a:pPr indent="-228600">
              <a:buFont typeface="Arial" panose="020B0604020202020204" pitchFamily="34" charset="0"/>
              <a:buChar char="•"/>
            </a:pPr>
            <a:endParaRPr lang="en-US" dirty="0"/>
          </a:p>
          <a:p>
            <a:pPr indent="-228600">
              <a:buFont typeface="Arial" panose="020B0604020202020204" pitchFamily="34" charset="0"/>
              <a:buChar char="•"/>
            </a:pPr>
            <a:r>
              <a:rPr lang="en-US" dirty="0"/>
              <a:t>Hyperledger Wiki / LMDWG / Resource Page/ Meetups / Summer Project</a:t>
            </a:r>
          </a:p>
        </p:txBody>
      </p:sp>
      <p:pic>
        <p:nvPicPr>
          <p:cNvPr id="13" name="Content Placeholder 12">
            <a:extLst>
              <a:ext uri="{FF2B5EF4-FFF2-40B4-BE49-F238E27FC236}">
                <a16:creationId xmlns:a16="http://schemas.microsoft.com/office/drawing/2014/main" id="{2F515B35-B234-42DE-82F7-4C75731EAD57}"/>
              </a:ext>
            </a:extLst>
          </p:cNvPr>
          <p:cNvPicPr>
            <a:picLocks noGrp="1" noChangeAspect="1"/>
          </p:cNvPicPr>
          <p:nvPr>
            <p:ph sz="half" idx="2"/>
          </p:nvPr>
        </p:nvPicPr>
        <p:blipFill>
          <a:blip r:embed="rId4"/>
          <a:stretch>
            <a:fillRect/>
          </a:stretch>
        </p:blipFill>
        <p:spPr>
          <a:xfrm>
            <a:off x="625475" y="1570840"/>
            <a:ext cx="6961187" cy="4505785"/>
          </a:xfrm>
          <a:prstGeom prst="rect">
            <a:avLst/>
          </a:prstGeom>
        </p:spPr>
      </p:pic>
    </p:spTree>
    <p:extLst>
      <p:ext uri="{BB962C8B-B14F-4D97-AF65-F5344CB8AC3E}">
        <p14:creationId xmlns:p14="http://schemas.microsoft.com/office/powerpoint/2010/main" val="3923873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lstStyle/>
          <a:p>
            <a:r>
              <a:rPr lang="en-US" b="1" dirty="0">
                <a:solidFill>
                  <a:srgbClr val="C00000"/>
                </a:solidFill>
              </a:rPr>
              <a:t>Impact Opportunity </a:t>
            </a:r>
            <a:r>
              <a:rPr lang="en-US" sz="3200" b="1" dirty="0">
                <a:solidFill>
                  <a:srgbClr val="C00000"/>
                </a:solidFill>
              </a:rPr>
              <a:t>System Design</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fld id="{362F072D-44BE-48CC-8E89-A327B5503611}" type="slidenum">
              <a:rPr lang="en-US" smtClean="0"/>
              <a:t>28</a:t>
            </a:fld>
            <a:endParaRPr lang="en-US"/>
          </a:p>
        </p:txBody>
      </p:sp>
      <p:sp>
        <p:nvSpPr>
          <p:cNvPr id="14" name="Arrow: Right 13">
            <a:extLst>
              <a:ext uri="{FF2B5EF4-FFF2-40B4-BE49-F238E27FC236}">
                <a16:creationId xmlns:a16="http://schemas.microsoft.com/office/drawing/2014/main" id="{EEBA97E1-5023-4B8B-A475-00CF8ADFDDA9}"/>
              </a:ext>
            </a:extLst>
          </p:cNvPr>
          <p:cNvSpPr/>
          <p:nvPr/>
        </p:nvSpPr>
        <p:spPr>
          <a:xfrm>
            <a:off x="390700" y="1836845"/>
            <a:ext cx="2654910"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4106280" y="2941982"/>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6901774" y="2829604"/>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045610" y="18368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096241" y="2539347"/>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194890" y="2712165"/>
            <a:ext cx="1008586"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6" y="3635446"/>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sp>
        <p:nvSpPr>
          <p:cNvPr id="23" name="TextBox 22">
            <a:extLst>
              <a:ext uri="{FF2B5EF4-FFF2-40B4-BE49-F238E27FC236}">
                <a16:creationId xmlns:a16="http://schemas.microsoft.com/office/drawing/2014/main" id="{386A0DD8-0325-4EE7-83D0-4A2E26462C6C}"/>
              </a:ext>
            </a:extLst>
          </p:cNvPr>
          <p:cNvSpPr txBox="1"/>
          <p:nvPr/>
        </p:nvSpPr>
        <p:spPr>
          <a:xfrm>
            <a:off x="3158925" y="2980782"/>
            <a:ext cx="947355" cy="369332"/>
          </a:xfrm>
          <a:prstGeom prst="rect">
            <a:avLst/>
          </a:prstGeom>
          <a:noFill/>
        </p:spPr>
        <p:txBody>
          <a:bodyPr wrap="square" rtlCol="0">
            <a:spAutoFit/>
          </a:bodyPr>
          <a:lstStyle/>
          <a:p>
            <a:r>
              <a:rPr lang="en-US" dirty="0"/>
              <a:t>Donor</a:t>
            </a:r>
          </a:p>
        </p:txBody>
      </p:sp>
      <p:sp>
        <p:nvSpPr>
          <p:cNvPr id="24" name="TextBox 23">
            <a:extLst>
              <a:ext uri="{FF2B5EF4-FFF2-40B4-BE49-F238E27FC236}">
                <a16:creationId xmlns:a16="http://schemas.microsoft.com/office/drawing/2014/main" id="{B53E5961-8142-43C5-8802-044F2494F93F}"/>
              </a:ext>
            </a:extLst>
          </p:cNvPr>
          <p:cNvSpPr txBox="1"/>
          <p:nvPr/>
        </p:nvSpPr>
        <p:spPr>
          <a:xfrm>
            <a:off x="9245520" y="3933749"/>
            <a:ext cx="1249491" cy="307777"/>
          </a:xfrm>
          <a:prstGeom prst="rect">
            <a:avLst/>
          </a:prstGeom>
          <a:noFill/>
        </p:spPr>
        <p:txBody>
          <a:bodyPr wrap="square" rtlCol="0">
            <a:spAutoFit/>
          </a:bodyPr>
          <a:lstStyle/>
          <a:p>
            <a:r>
              <a:rPr lang="en-US" sz="1400" dirty="0"/>
              <a:t>Volunteer</a:t>
            </a:r>
            <a:endParaRPr lang="en-US" dirty="0"/>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6949821" y="4512766"/>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7366415" y="5320598"/>
            <a:ext cx="1965007" cy="369332"/>
          </a:xfrm>
          <a:prstGeom prst="rect">
            <a:avLst/>
          </a:prstGeom>
        </p:spPr>
        <p:txBody>
          <a:bodyPr wrap="square">
            <a:spAutoFit/>
          </a:bodyPr>
          <a:lstStyle/>
          <a:p>
            <a:r>
              <a:rPr lang="en-US" dirty="0">
                <a:solidFill>
                  <a:schemeClr val="bg2"/>
                </a:solidFill>
              </a:rPr>
              <a:t>Recipient Tag</a:t>
            </a:r>
            <a:endParaRPr lang="en-US" dirty="0"/>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4" y="4775530"/>
            <a:ext cx="914400" cy="914400"/>
          </a:xfrm>
          <a:prstGeom prst="rect">
            <a:avLst/>
          </a:prstGeom>
        </p:spPr>
      </p:pic>
      <p:sp>
        <p:nvSpPr>
          <p:cNvPr id="30" name="Arrow: U-Turn 29">
            <a:extLst>
              <a:ext uri="{FF2B5EF4-FFF2-40B4-BE49-F238E27FC236}">
                <a16:creationId xmlns:a16="http://schemas.microsoft.com/office/drawing/2014/main" id="{CF258B24-2883-4CAE-AD2A-3DE574434391}"/>
              </a:ext>
            </a:extLst>
          </p:cNvPr>
          <p:cNvSpPr/>
          <p:nvPr/>
        </p:nvSpPr>
        <p:spPr>
          <a:xfrm>
            <a:off x="1472884" y="3888561"/>
            <a:ext cx="4762158" cy="914400"/>
          </a:xfrm>
          <a:prstGeom prst="uturnArrow">
            <a:avLst>
              <a:gd name="adj1" fmla="val 31025"/>
              <a:gd name="adj2" fmla="val 20161"/>
              <a:gd name="adj3" fmla="val 17879"/>
              <a:gd name="adj4" fmla="val 43750"/>
              <a:gd name="adj5"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Recipient Request</a:t>
            </a:r>
          </a:p>
          <a:p>
            <a:pPr algn="ctr"/>
            <a:endParaRPr lang="en-US" dirty="0">
              <a:solidFill>
                <a:schemeClr val="bg2"/>
              </a:solidFill>
            </a:endParaRPr>
          </a:p>
          <a:p>
            <a:pPr algn="ctr"/>
            <a:endParaRPr lang="en-US" dirty="0">
              <a:solidFill>
                <a:schemeClr val="bg2"/>
              </a:solidFill>
            </a:endParaRPr>
          </a:p>
        </p:txBody>
      </p:sp>
      <p:sp>
        <p:nvSpPr>
          <p:cNvPr id="32" name="Arrow: U-Turn 31">
            <a:extLst>
              <a:ext uri="{FF2B5EF4-FFF2-40B4-BE49-F238E27FC236}">
                <a16:creationId xmlns:a16="http://schemas.microsoft.com/office/drawing/2014/main" id="{E8873C3A-4904-4448-8D12-8A1B0390E059}"/>
              </a:ext>
            </a:extLst>
          </p:cNvPr>
          <p:cNvSpPr/>
          <p:nvPr/>
        </p:nvSpPr>
        <p:spPr>
          <a:xfrm rot="10800000">
            <a:off x="1367081" y="5494501"/>
            <a:ext cx="5032040" cy="1004676"/>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33" name="Rectangle 32">
            <a:extLst>
              <a:ext uri="{FF2B5EF4-FFF2-40B4-BE49-F238E27FC236}">
                <a16:creationId xmlns:a16="http://schemas.microsoft.com/office/drawing/2014/main" id="{200E8A1D-90C5-48BA-A347-6AC435C82267}"/>
              </a:ext>
            </a:extLst>
          </p:cNvPr>
          <p:cNvSpPr/>
          <p:nvPr/>
        </p:nvSpPr>
        <p:spPr>
          <a:xfrm>
            <a:off x="955564" y="6174251"/>
            <a:ext cx="6096000" cy="923330"/>
          </a:xfrm>
          <a:prstGeom prst="rect">
            <a:avLst/>
          </a:prstGeom>
        </p:spPr>
        <p:txBody>
          <a:bodyPr>
            <a:spAutoFit/>
          </a:bodyPr>
          <a:lstStyle/>
          <a:p>
            <a:pPr algn="ctr"/>
            <a:r>
              <a:rPr lang="en-US" dirty="0">
                <a:solidFill>
                  <a:schemeClr val="bg2"/>
                </a:solidFill>
              </a:rPr>
              <a:t>Delivery Information</a:t>
            </a:r>
          </a:p>
          <a:p>
            <a:pPr algn="ctr"/>
            <a:endParaRPr lang="en-US" dirty="0">
              <a:solidFill>
                <a:schemeClr val="bg2"/>
              </a:solidFill>
            </a:endParaRPr>
          </a:p>
          <a:p>
            <a:pPr algn="ctr"/>
            <a:endParaRPr lang="en-US" dirty="0">
              <a:solidFill>
                <a:schemeClr val="bg2"/>
              </a:solidFill>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0700" y="2187328"/>
            <a:ext cx="914400" cy="91440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1095" y="4777420"/>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71829" y="2712165"/>
            <a:ext cx="914400" cy="914400"/>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35421" y="4632637"/>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585647" y="3117240"/>
            <a:ext cx="914400" cy="914400"/>
          </a:xfrm>
          <a:prstGeom prst="rect">
            <a:avLst/>
          </a:prstGeom>
        </p:spPr>
      </p:pic>
    </p:spTree>
    <p:extLst>
      <p:ext uri="{BB962C8B-B14F-4D97-AF65-F5344CB8AC3E}">
        <p14:creationId xmlns:p14="http://schemas.microsoft.com/office/powerpoint/2010/main" val="37770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23" grpId="0"/>
      <p:bldP spid="24" grpId="0"/>
      <p:bldP spid="25" grpId="0" animBg="1"/>
      <p:bldP spid="27" grpId="0"/>
      <p:bldP spid="30" grpId="0" animBg="1"/>
      <p:bldP spid="3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dirty="0"/>
              <a:t>Project Scope </a:t>
            </a:r>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40000" lnSpcReduction="20000"/>
          </a:bodyPr>
          <a:lstStyle/>
          <a:p>
            <a:pPr lvl="4"/>
            <a:r>
              <a:rPr lang="en-US" sz="3900" dirty="0"/>
              <a:t>Zeroing-in on achievable scope, consider </a:t>
            </a:r>
          </a:p>
          <a:p>
            <a:pPr lvl="5"/>
            <a:r>
              <a:rPr lang="en-US" sz="3300" b="1" dirty="0"/>
              <a:t>Donors</a:t>
            </a:r>
            <a:r>
              <a:rPr lang="en-US" sz="3300" dirty="0"/>
              <a:t>: List suggested Donors (e.g., Farmers, Restaurants, Individuals, etc.). Rank Donors in order of greatest chance of collaboration for project success. Agree on final target Donor.</a:t>
            </a:r>
          </a:p>
          <a:p>
            <a:pPr lvl="5"/>
            <a:r>
              <a:rPr lang="en-US" sz="3700" b="1" dirty="0"/>
              <a:t>Consumers</a:t>
            </a:r>
            <a:r>
              <a:rPr lang="en-US" sz="3700" dirty="0"/>
              <a:t>: List suggested Consumers (e.g., Veterans, Families, etc.). Rank Consumers in order of greatest chance of collaboration for project success. Agree on final target Consumer.</a:t>
            </a:r>
          </a:p>
          <a:p>
            <a:pPr lvl="5"/>
            <a:r>
              <a:rPr lang="en-US" sz="3700" b="1" dirty="0"/>
              <a:t>Location</a:t>
            </a:r>
            <a:r>
              <a:rPr lang="en-US" sz="3700" dirty="0"/>
              <a:t>: Decide on a target location guided by decision on Donor and Consumer.</a:t>
            </a:r>
          </a:p>
          <a:p>
            <a:pPr lvl="5"/>
            <a:r>
              <a:rPr lang="en-US" sz="3700" dirty="0"/>
              <a:t>Organizations that may be able to assist with identification of Consumer and Location: Churches, Food Banks, Social Services. Target consumers may congregate in locations where social services providers are located.</a:t>
            </a:r>
          </a:p>
          <a:p>
            <a:pPr lvl="5"/>
            <a:r>
              <a:rPr lang="en-US" sz="3700" b="1" dirty="0"/>
              <a:t>Transporters</a:t>
            </a:r>
            <a:r>
              <a:rPr lang="en-US" sz="3700" dirty="0"/>
              <a:t>: Same comments as above.</a:t>
            </a:r>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905455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Project Re-Cap 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62872-8191-42EC-A156-83024E269704}"/>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Content Placeholder 2">
            <a:extLst>
              <a:ext uri="{FF2B5EF4-FFF2-40B4-BE49-F238E27FC236}">
                <a16:creationId xmlns:a16="http://schemas.microsoft.com/office/drawing/2014/main" id="{8C887679-C73B-46B1-9EFF-4EFE912B17A7}"/>
              </a:ext>
            </a:extLst>
          </p:cNvPr>
          <p:cNvSpPr>
            <a:spLocks noGrp="1"/>
          </p:cNvSpPr>
          <p:nvPr>
            <p:ph idx="1"/>
          </p:nvPr>
        </p:nvSpPr>
        <p:spPr/>
        <p:txBody>
          <a:bodyPr>
            <a:normAutofit lnSpcReduction="10000"/>
          </a:bodyPr>
          <a:lstStyle/>
          <a:p>
            <a:r>
              <a:rPr lang="en-US" dirty="0"/>
              <a:t> </a:t>
            </a:r>
            <a:r>
              <a:rPr lang="en-US" b="1" dirty="0"/>
              <a:t>SUGGESTED IMMEDIATE NEXT-STEPS FOR NEXT MEETUP</a:t>
            </a:r>
            <a:endParaRPr lang="en-US" dirty="0"/>
          </a:p>
          <a:p>
            <a:pPr lvl="1"/>
            <a:r>
              <a:rPr lang="en-US" dirty="0"/>
              <a:t>Lock-down scope.</a:t>
            </a:r>
          </a:p>
          <a:p>
            <a:pPr lvl="1"/>
            <a:r>
              <a:rPr lang="en-US" dirty="0"/>
              <a:t>Agree on Donor, Transporter, Consumer, assets to be transported, </a:t>
            </a:r>
            <a:r>
              <a:rPr lang="en-US" b="1" dirty="0"/>
              <a:t>and business rules governing interactions</a:t>
            </a:r>
            <a:r>
              <a:rPr lang="en-US" dirty="0"/>
              <a:t> amongst these entities.</a:t>
            </a:r>
          </a:p>
          <a:p>
            <a:pPr lvl="1"/>
            <a:r>
              <a:rPr lang="en-US" dirty="0"/>
              <a:t>Fill-in the </a:t>
            </a:r>
            <a:r>
              <a:rPr lang="en-US" dirty="0" err="1"/>
              <a:t>the</a:t>
            </a:r>
            <a:r>
              <a:rPr lang="en-US" dirty="0"/>
              <a:t> above Week-1 Checkpoint - Impact Opportunity proposal - move closer to full completion. Develop </a:t>
            </a:r>
            <a:r>
              <a:rPr lang="en-US" b="1" dirty="0"/>
              <a:t>Whitepaper</a:t>
            </a:r>
          </a:p>
          <a:p>
            <a:pPr lvl="1"/>
            <a:r>
              <a:rPr lang="en-US" b="1" dirty="0"/>
              <a:t>Establish Teams </a:t>
            </a:r>
            <a:r>
              <a:rPr lang="en-US" dirty="0"/>
              <a:t>- much to do here given that the solution is a working prototype. See Development Team structure &amp; responsibilities above. Need to start now.</a:t>
            </a:r>
          </a:p>
          <a:p>
            <a:pPr lvl="1"/>
            <a:r>
              <a:rPr lang="en-US" dirty="0"/>
              <a:t>Assign members to agreed teams (see Define Teams - Structure above) and </a:t>
            </a:r>
            <a:r>
              <a:rPr lang="en-US" b="1" dirty="0"/>
              <a:t>appoint group leaders</a:t>
            </a:r>
            <a:r>
              <a:rPr lang="en-US" dirty="0"/>
              <a:t>. They can then help with next-steps.</a:t>
            </a:r>
          </a:p>
          <a:p>
            <a:pPr lvl="1"/>
            <a:r>
              <a:rPr lang="en-US" b="1" dirty="0"/>
              <a:t>Agree on </a:t>
            </a:r>
            <a:r>
              <a:rPr lang="en-US" dirty="0"/>
              <a:t>process workflow, participants in business use case, runtime transaction processing flow</a:t>
            </a:r>
          </a:p>
          <a:p>
            <a:endParaRPr lang="en-US" dirty="0"/>
          </a:p>
        </p:txBody>
      </p:sp>
      <p:sp>
        <p:nvSpPr>
          <p:cNvPr id="4" name="Slide Number Placeholder 3">
            <a:extLst>
              <a:ext uri="{FF2B5EF4-FFF2-40B4-BE49-F238E27FC236}">
                <a16:creationId xmlns:a16="http://schemas.microsoft.com/office/drawing/2014/main" id="{2B44E3C4-8821-47D9-9C20-DC0EF909B968}"/>
              </a:ext>
            </a:extLst>
          </p:cNvPr>
          <p:cNvSpPr>
            <a:spLocks noGrp="1"/>
          </p:cNvSpPr>
          <p:nvPr>
            <p:ph type="sldNum" sz="quarter" idx="12"/>
          </p:nvPr>
        </p:nvSpPr>
        <p:spPr/>
        <p:txBody>
          <a:bodyPr/>
          <a:lstStyle/>
          <a:p>
            <a:fld id="{362F072D-44BE-48CC-8E89-A327B5503611}" type="slidenum">
              <a:rPr lang="en-US" smtClean="0"/>
              <a:t>30</a:t>
            </a:fld>
            <a:endParaRPr lang="en-US"/>
          </a:p>
        </p:txBody>
      </p:sp>
    </p:spTree>
    <p:extLst>
      <p:ext uri="{BB962C8B-B14F-4D97-AF65-F5344CB8AC3E}">
        <p14:creationId xmlns:p14="http://schemas.microsoft.com/office/powerpoint/2010/main" val="151394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172B4D"/>
                </a:solidFill>
              </a:rPr>
              <a:t> </a:t>
            </a:r>
            <a:r>
              <a:rPr lang="en-US" b="1" dirty="0">
                <a:solidFill>
                  <a:srgbClr val="C00000"/>
                </a:solidFill>
              </a:rPr>
              <a:t>Impact Opportunity </a:t>
            </a:r>
            <a:r>
              <a:rPr lang="en-US" b="1" dirty="0">
                <a:solidFill>
                  <a:srgbClr val="172B4D"/>
                </a:solidFill>
              </a:rPr>
              <a:t>Team Description </a:t>
            </a:r>
            <a:endParaRPr lang="en-US" dirty="0"/>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idx="1"/>
          </p:nvPr>
        </p:nvSpPr>
        <p:spPr/>
        <p:txBody>
          <a:bodyPr>
            <a:normAutofit fontScale="85000" lnSpcReduction="20000"/>
          </a:bodyPr>
          <a:lstStyle/>
          <a:p>
            <a:r>
              <a:rPr lang="en-US" b="1" dirty="0"/>
              <a:t>Project Idea Team.</a:t>
            </a:r>
            <a:r>
              <a:rPr lang="en-US" dirty="0"/>
              <a:t> Works on developing and refining the project idea, clarifying scope, funding, project financials, exploring which activities are worth pursuing in the interest of project success, Definition of Done, etc.</a:t>
            </a:r>
          </a:p>
          <a:p>
            <a:r>
              <a:rPr lang="en-US" b="1" dirty="0"/>
              <a:t>Project Management/Governance Team</a:t>
            </a:r>
            <a:r>
              <a:rPr lang="en-US" dirty="0"/>
              <a:t>: Tasks, deadlines, timeline management, risks, assumptions, issues, dependencies, next-steps, etc.</a:t>
            </a:r>
          </a:p>
          <a:p>
            <a:r>
              <a:rPr lang="en-US" b="1" dirty="0"/>
              <a:t>Development Team</a:t>
            </a:r>
            <a:r>
              <a:rPr lang="en-US" dirty="0"/>
              <a:t>: Confirm permissioned v. </a:t>
            </a:r>
            <a:r>
              <a:rPr lang="en-US" dirty="0" err="1"/>
              <a:t>permissionless</a:t>
            </a:r>
            <a:r>
              <a:rPr lang="en-US" dirty="0"/>
              <a:t> blockchain. Determine whether </a:t>
            </a:r>
            <a:r>
              <a:rPr lang="en-US" dirty="0" err="1"/>
              <a:t>Hyperleger</a:t>
            </a:r>
            <a:r>
              <a:rPr lang="en-US" dirty="0"/>
              <a:t> Fabric solution. Setup development environment, design network, bootstrap channel, install tools &amp; utilities, ledger setup, client application development, chaincode development,  etc.</a:t>
            </a:r>
          </a:p>
          <a:p>
            <a:r>
              <a:rPr lang="en-US" b="1" dirty="0"/>
              <a:t>Communication/Documentation Team</a:t>
            </a:r>
            <a:r>
              <a:rPr lang="en-US" dirty="0"/>
              <a:t>: Project documentation and internal/external communications. Wiki/Spaces structure, documentation guidance, etc.</a:t>
            </a:r>
          </a:p>
          <a:p>
            <a:r>
              <a:rPr lang="en-US" b="1" dirty="0"/>
              <a:t>Requirements &amp; Testing Team</a:t>
            </a:r>
            <a:r>
              <a:rPr lang="en-US" dirty="0"/>
              <a:t>: Work with Project Idea Team &amp; Documentation Team to validate requirements/user stories. Test and certify the solution.</a:t>
            </a:r>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31</a:t>
            </a:fld>
            <a:endParaRPr lang="en-US"/>
          </a:p>
        </p:txBody>
      </p:sp>
    </p:spTree>
    <p:extLst>
      <p:ext uri="{BB962C8B-B14F-4D97-AF65-F5344CB8AC3E}">
        <p14:creationId xmlns:p14="http://schemas.microsoft.com/office/powerpoint/2010/main" val="1254879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BA2E29-1EE9-426E-96F9-DFFF5A7A5B29}"/>
              </a:ext>
            </a:extLst>
          </p:cNvPr>
          <p:cNvSpPr>
            <a:spLocks noGrp="1"/>
          </p:cNvSpPr>
          <p:nvPr>
            <p:ph type="title"/>
          </p:nvPr>
        </p:nvSpPr>
        <p:spPr/>
        <p:txBody>
          <a:bodyPr/>
          <a:lstStyle/>
          <a:p>
            <a:r>
              <a:rPr lang="en-US" b="1" dirty="0">
                <a:solidFill>
                  <a:srgbClr val="C00000"/>
                </a:solidFill>
              </a:rPr>
              <a:t>Impact Opportunity</a:t>
            </a:r>
            <a:br>
              <a:rPr lang="en-US" b="1" dirty="0">
                <a:solidFill>
                  <a:srgbClr val="C00000"/>
                </a:solidFill>
              </a:rPr>
            </a:br>
            <a:r>
              <a:rPr lang="en-US" dirty="0"/>
              <a:t>Working Groups –Sub categories</a:t>
            </a:r>
          </a:p>
        </p:txBody>
      </p:sp>
      <p:sp>
        <p:nvSpPr>
          <p:cNvPr id="6" name="Text Placeholder 5">
            <a:extLst>
              <a:ext uri="{FF2B5EF4-FFF2-40B4-BE49-F238E27FC236}">
                <a16:creationId xmlns:a16="http://schemas.microsoft.com/office/drawing/2014/main" id="{0DDAA764-FE03-450A-A163-C4A4973434CA}"/>
              </a:ext>
            </a:extLst>
          </p:cNvPr>
          <p:cNvSpPr>
            <a:spLocks noGrp="1"/>
          </p:cNvSpPr>
          <p:nvPr>
            <p:ph type="body" idx="1"/>
          </p:nvPr>
        </p:nvSpPr>
        <p:spPr/>
        <p:txBody>
          <a:bodyPr/>
          <a:lstStyle/>
          <a:p>
            <a:r>
              <a:rPr lang="en-US" dirty="0"/>
              <a:t>Business Development</a:t>
            </a:r>
          </a:p>
        </p:txBody>
      </p:sp>
      <p:sp>
        <p:nvSpPr>
          <p:cNvPr id="7" name="Content Placeholder 6">
            <a:extLst>
              <a:ext uri="{FF2B5EF4-FFF2-40B4-BE49-F238E27FC236}">
                <a16:creationId xmlns:a16="http://schemas.microsoft.com/office/drawing/2014/main" id="{007503A3-B697-4FCF-B645-1C6D3211C796}"/>
              </a:ext>
            </a:extLst>
          </p:cNvPr>
          <p:cNvSpPr>
            <a:spLocks noGrp="1"/>
          </p:cNvSpPr>
          <p:nvPr>
            <p:ph sz="half" idx="2"/>
          </p:nvPr>
        </p:nvSpPr>
        <p:spPr>
          <a:xfrm>
            <a:off x="839789" y="2505075"/>
            <a:ext cx="3000691" cy="3684588"/>
          </a:xfrm>
        </p:spPr>
        <p:txBody>
          <a:bodyPr/>
          <a:lstStyle/>
          <a:p>
            <a:r>
              <a:rPr lang="en-US" dirty="0"/>
              <a:t>Define</a:t>
            </a:r>
          </a:p>
          <a:p>
            <a:r>
              <a:rPr lang="en-US" dirty="0"/>
              <a:t>Connect</a:t>
            </a:r>
          </a:p>
          <a:p>
            <a:r>
              <a:rPr lang="en-US" dirty="0"/>
              <a:t>Map</a:t>
            </a:r>
          </a:p>
        </p:txBody>
      </p:sp>
      <p:sp>
        <p:nvSpPr>
          <p:cNvPr id="8" name="Text Placeholder 7">
            <a:extLst>
              <a:ext uri="{FF2B5EF4-FFF2-40B4-BE49-F238E27FC236}">
                <a16:creationId xmlns:a16="http://schemas.microsoft.com/office/drawing/2014/main" id="{3719256D-9630-4A92-9EA7-820A1BA346A6}"/>
              </a:ext>
            </a:extLst>
          </p:cNvPr>
          <p:cNvSpPr>
            <a:spLocks noGrp="1"/>
          </p:cNvSpPr>
          <p:nvPr>
            <p:ph type="body" sz="quarter" idx="3"/>
          </p:nvPr>
        </p:nvSpPr>
        <p:spPr>
          <a:xfrm>
            <a:off x="4313960" y="1681163"/>
            <a:ext cx="5183188" cy="823912"/>
          </a:xfrm>
        </p:spPr>
        <p:txBody>
          <a:bodyPr/>
          <a:lstStyle/>
          <a:p>
            <a:r>
              <a:rPr lang="en-US" dirty="0"/>
              <a:t>Technology</a:t>
            </a:r>
          </a:p>
        </p:txBody>
      </p:sp>
      <p:sp>
        <p:nvSpPr>
          <p:cNvPr id="9" name="Content Placeholder 8">
            <a:extLst>
              <a:ext uri="{FF2B5EF4-FFF2-40B4-BE49-F238E27FC236}">
                <a16:creationId xmlns:a16="http://schemas.microsoft.com/office/drawing/2014/main" id="{7F496F98-9FB5-4053-A693-2EEBBC24E48A}"/>
              </a:ext>
            </a:extLst>
          </p:cNvPr>
          <p:cNvSpPr>
            <a:spLocks noGrp="1"/>
          </p:cNvSpPr>
          <p:nvPr>
            <p:ph sz="quarter" idx="4"/>
          </p:nvPr>
        </p:nvSpPr>
        <p:spPr>
          <a:xfrm>
            <a:off x="4313960" y="2505075"/>
            <a:ext cx="3324947" cy="3684588"/>
          </a:xfrm>
        </p:spPr>
        <p:txBody>
          <a:bodyPr/>
          <a:lstStyle/>
          <a:p>
            <a:r>
              <a:rPr lang="en-US" dirty="0"/>
              <a:t>Develop Prototype</a:t>
            </a:r>
          </a:p>
          <a:p>
            <a:r>
              <a:rPr lang="en-US" dirty="0"/>
              <a:t>Decide/develop  Blockchain</a:t>
            </a:r>
          </a:p>
          <a:p>
            <a:r>
              <a:rPr lang="en-US" dirty="0"/>
              <a:t>Interface design</a:t>
            </a:r>
          </a:p>
        </p:txBody>
      </p:sp>
      <p:sp>
        <p:nvSpPr>
          <p:cNvPr id="4" name="Slide Number Placeholder 3">
            <a:extLst>
              <a:ext uri="{FF2B5EF4-FFF2-40B4-BE49-F238E27FC236}">
                <a16:creationId xmlns:a16="http://schemas.microsoft.com/office/drawing/2014/main" id="{F4890082-8B76-452E-ACF9-FC3F6C5AA353}"/>
              </a:ext>
            </a:extLst>
          </p:cNvPr>
          <p:cNvSpPr>
            <a:spLocks noGrp="1"/>
          </p:cNvSpPr>
          <p:nvPr>
            <p:ph type="sldNum" sz="quarter" idx="12"/>
          </p:nvPr>
        </p:nvSpPr>
        <p:spPr/>
        <p:txBody>
          <a:bodyPr/>
          <a:lstStyle/>
          <a:p>
            <a:fld id="{362F072D-44BE-48CC-8E89-A327B5503611}" type="slidenum">
              <a:rPr lang="en-US" smtClean="0"/>
              <a:t>32</a:t>
            </a:fld>
            <a:endParaRPr lang="en-US"/>
          </a:p>
        </p:txBody>
      </p:sp>
      <p:sp>
        <p:nvSpPr>
          <p:cNvPr id="10" name="Content Placeholder 8">
            <a:extLst>
              <a:ext uri="{FF2B5EF4-FFF2-40B4-BE49-F238E27FC236}">
                <a16:creationId xmlns:a16="http://schemas.microsoft.com/office/drawing/2014/main" id="{C65FF47A-E524-4C34-9830-DC4683BF6083}"/>
              </a:ext>
            </a:extLst>
          </p:cNvPr>
          <p:cNvSpPr txBox="1">
            <a:spLocks/>
          </p:cNvSpPr>
          <p:nvPr/>
        </p:nvSpPr>
        <p:spPr>
          <a:xfrm>
            <a:off x="7834674" y="2505075"/>
            <a:ext cx="3324947" cy="3684588"/>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Web Site Mgt</a:t>
            </a:r>
          </a:p>
          <a:p>
            <a:r>
              <a:rPr lang="en-US" dirty="0"/>
              <a:t>Wiki  Development</a:t>
            </a:r>
          </a:p>
          <a:p>
            <a:r>
              <a:rPr lang="en-US" dirty="0"/>
              <a:t>Meeting Prep</a:t>
            </a:r>
          </a:p>
        </p:txBody>
      </p:sp>
      <p:sp>
        <p:nvSpPr>
          <p:cNvPr id="11" name="Text Placeholder 7">
            <a:extLst>
              <a:ext uri="{FF2B5EF4-FFF2-40B4-BE49-F238E27FC236}">
                <a16:creationId xmlns:a16="http://schemas.microsoft.com/office/drawing/2014/main" id="{8D86049E-D6AF-4271-A236-0CAC7F74B994}"/>
              </a:ext>
            </a:extLst>
          </p:cNvPr>
          <p:cNvSpPr txBox="1">
            <a:spLocks/>
          </p:cNvSpPr>
          <p:nvPr/>
        </p:nvSpPr>
        <p:spPr>
          <a:xfrm>
            <a:off x="7941080" y="1597819"/>
            <a:ext cx="2773166"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Marketing</a:t>
            </a:r>
          </a:p>
        </p:txBody>
      </p:sp>
    </p:spTree>
    <p:extLst>
      <p:ext uri="{BB962C8B-B14F-4D97-AF65-F5344CB8AC3E}">
        <p14:creationId xmlns:p14="http://schemas.microsoft.com/office/powerpoint/2010/main" val="23791646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E78E-C78E-4462-9B17-0D39B1E21154}"/>
              </a:ext>
            </a:extLst>
          </p:cNvPr>
          <p:cNvSpPr>
            <a:spLocks noGrp="1"/>
          </p:cNvSpPr>
          <p:nvPr>
            <p:ph type="title"/>
          </p:nvPr>
        </p:nvSpPr>
        <p:spPr/>
        <p:txBody>
          <a:bodyPr/>
          <a:lstStyle/>
          <a:p>
            <a:r>
              <a:rPr lang="en-US" b="1" dirty="0">
                <a:solidFill>
                  <a:srgbClr val="C00000"/>
                </a:solidFill>
              </a:rPr>
              <a:t>Impact Opportunity</a:t>
            </a:r>
            <a:endParaRPr lang="en-US" dirty="0"/>
          </a:p>
        </p:txBody>
      </p:sp>
      <p:sp>
        <p:nvSpPr>
          <p:cNvPr id="3" name="Text Placeholder 2">
            <a:extLst>
              <a:ext uri="{FF2B5EF4-FFF2-40B4-BE49-F238E27FC236}">
                <a16:creationId xmlns:a16="http://schemas.microsoft.com/office/drawing/2014/main" id="{876795BA-950B-4CD8-87A2-9E2619811047}"/>
              </a:ext>
            </a:extLst>
          </p:cNvPr>
          <p:cNvSpPr>
            <a:spLocks noGrp="1"/>
          </p:cNvSpPr>
          <p:nvPr>
            <p:ph type="body" idx="1"/>
          </p:nvPr>
        </p:nvSpPr>
        <p:spPr/>
        <p:txBody>
          <a:bodyPr/>
          <a:lstStyle/>
          <a:p>
            <a:r>
              <a:rPr lang="en-US" dirty="0"/>
              <a:t>Donors</a:t>
            </a:r>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sz="half" idx="2"/>
          </p:nvPr>
        </p:nvSpPr>
        <p:spPr>
          <a:xfrm>
            <a:off x="839789" y="2505075"/>
            <a:ext cx="2931323" cy="3684588"/>
          </a:xfrm>
          <a:solidFill>
            <a:schemeClr val="accent1">
              <a:lumMod val="20000"/>
              <a:lumOff val="80000"/>
            </a:schemeClr>
          </a:solidFill>
        </p:spPr>
        <p:txBody>
          <a:bodyPr>
            <a:normAutofit fontScale="92500" lnSpcReduction="20000"/>
          </a:bodyPr>
          <a:lstStyle/>
          <a:p>
            <a:pPr marL="0" indent="0">
              <a:buNone/>
            </a:pPr>
            <a:r>
              <a:rPr lang="en-US" dirty="0"/>
              <a:t>Farmers, Restaurants, Individuals, etc.</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p:txBody>
      </p:sp>
      <p:sp>
        <p:nvSpPr>
          <p:cNvPr id="5" name="Text Placeholder 4">
            <a:extLst>
              <a:ext uri="{FF2B5EF4-FFF2-40B4-BE49-F238E27FC236}">
                <a16:creationId xmlns:a16="http://schemas.microsoft.com/office/drawing/2014/main" id="{E3A6737F-4ED3-4990-BBC4-DE138BE5CF29}"/>
              </a:ext>
            </a:extLst>
          </p:cNvPr>
          <p:cNvSpPr>
            <a:spLocks noGrp="1"/>
          </p:cNvSpPr>
          <p:nvPr>
            <p:ph type="body" sz="quarter" idx="3"/>
          </p:nvPr>
        </p:nvSpPr>
        <p:spPr>
          <a:xfrm>
            <a:off x="4349707" y="1681163"/>
            <a:ext cx="2599733" cy="823912"/>
          </a:xfrm>
        </p:spPr>
        <p:txBody>
          <a:bodyPr/>
          <a:lstStyle/>
          <a:p>
            <a:r>
              <a:rPr lang="en-US" dirty="0"/>
              <a:t>Volunteers </a:t>
            </a:r>
          </a:p>
        </p:txBody>
      </p:sp>
      <p:sp>
        <p:nvSpPr>
          <p:cNvPr id="6" name="Content Placeholder 5">
            <a:extLst>
              <a:ext uri="{FF2B5EF4-FFF2-40B4-BE49-F238E27FC236}">
                <a16:creationId xmlns:a16="http://schemas.microsoft.com/office/drawing/2014/main" id="{2C349640-98B7-4FF8-B36C-AD169E3CE5F8}"/>
              </a:ext>
            </a:extLst>
          </p:cNvPr>
          <p:cNvSpPr>
            <a:spLocks noGrp="1"/>
          </p:cNvSpPr>
          <p:nvPr>
            <p:ph sz="quarter" idx="4"/>
          </p:nvPr>
        </p:nvSpPr>
        <p:spPr>
          <a:xfrm>
            <a:off x="4206240" y="2455989"/>
            <a:ext cx="2743200" cy="3684588"/>
          </a:xfrm>
          <a:solidFill>
            <a:schemeClr val="accent1">
              <a:lumMod val="60000"/>
              <a:lumOff val="40000"/>
            </a:schemeClr>
          </a:solidFill>
        </p:spPr>
        <p:txBody>
          <a:bodyPr>
            <a:normAutofit fontScale="92500" lnSpcReduction="20000"/>
          </a:bodyPr>
          <a:lstStyle/>
          <a:p>
            <a:pPr marL="0" indent="0">
              <a:buNone/>
            </a:pPr>
            <a:r>
              <a:rPr lang="en-US" dirty="0"/>
              <a:t>Transporters, Pick/up Facility / Location</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33</a:t>
            </a:fld>
            <a:endParaRPr lang="en-US"/>
          </a:p>
        </p:txBody>
      </p:sp>
      <p:sp>
        <p:nvSpPr>
          <p:cNvPr id="8" name="Text Placeholder 4">
            <a:extLst>
              <a:ext uri="{FF2B5EF4-FFF2-40B4-BE49-F238E27FC236}">
                <a16:creationId xmlns:a16="http://schemas.microsoft.com/office/drawing/2014/main" id="{CE379116-6D1F-4046-AC76-30ACA1185FEF}"/>
              </a:ext>
            </a:extLst>
          </p:cNvPr>
          <p:cNvSpPr txBox="1">
            <a:spLocks/>
          </p:cNvSpPr>
          <p:nvPr/>
        </p:nvSpPr>
        <p:spPr>
          <a:xfrm>
            <a:off x="8134482" y="1681163"/>
            <a:ext cx="2599733"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Recipients  </a:t>
            </a:r>
          </a:p>
        </p:txBody>
      </p:sp>
      <p:sp>
        <p:nvSpPr>
          <p:cNvPr id="10" name="Content Placeholder 5">
            <a:extLst>
              <a:ext uri="{FF2B5EF4-FFF2-40B4-BE49-F238E27FC236}">
                <a16:creationId xmlns:a16="http://schemas.microsoft.com/office/drawing/2014/main" id="{E149D3C1-2741-4320-B908-092398BC75D6}"/>
              </a:ext>
            </a:extLst>
          </p:cNvPr>
          <p:cNvSpPr txBox="1">
            <a:spLocks/>
          </p:cNvSpPr>
          <p:nvPr/>
        </p:nvSpPr>
        <p:spPr>
          <a:xfrm>
            <a:off x="7992427" y="2505075"/>
            <a:ext cx="2743200" cy="3684588"/>
          </a:xfrm>
          <a:prstGeom prst="rect">
            <a:avLst/>
          </a:prstGeom>
          <a:solidFill>
            <a:schemeClr val="accent1">
              <a:lumMod val="50000"/>
            </a:schemeClr>
          </a:solidFill>
        </p:spPr>
        <p:txBody>
          <a:bodyPr vert="horz" lIns="91440" tIns="45720" rIns="91440" bIns="45720" rtlCol="0">
            <a:normAutofit fontScale="92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bg1"/>
                </a:solidFill>
              </a:rPr>
              <a:t>Veterans, Food Banks, Families, </a:t>
            </a:r>
            <a:r>
              <a:rPr lang="en-US" dirty="0" err="1">
                <a:solidFill>
                  <a:schemeClr val="bg1"/>
                </a:solidFill>
              </a:rPr>
              <a:t>etc</a:t>
            </a: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Wants </a:t>
            </a:r>
          </a:p>
          <a:p>
            <a:pPr marL="0" indent="0">
              <a:buNone/>
            </a:pPr>
            <a:r>
              <a:rPr lang="en-US" dirty="0">
                <a:solidFill>
                  <a:schemeClr val="bg1"/>
                </a:solidFill>
              </a:rPr>
              <a:t>Needs </a:t>
            </a:r>
          </a:p>
          <a:p>
            <a:pPr marL="0" indent="0">
              <a:buNone/>
            </a:pPr>
            <a:r>
              <a:rPr lang="en-US" dirty="0">
                <a:solidFill>
                  <a:schemeClr val="bg1"/>
                </a:solidFill>
              </a:rPr>
              <a:t>Challenges  </a:t>
            </a:r>
          </a:p>
        </p:txBody>
      </p:sp>
    </p:spTree>
    <p:extLst>
      <p:ext uri="{BB962C8B-B14F-4D97-AF65-F5344CB8AC3E}">
        <p14:creationId xmlns:p14="http://schemas.microsoft.com/office/powerpoint/2010/main" val="1745096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BCEC52BF-784C-47E7-857C-F7D70EE342CB}"/>
              </a:ext>
            </a:extLst>
          </p:cNvPr>
          <p:cNvPicPr>
            <a:picLocks noGrp="1" noChangeAspect="1"/>
          </p:cNvPicPr>
          <p:nvPr>
            <p:ph sz="half" idx="2"/>
          </p:nvPr>
        </p:nvPicPr>
        <p:blipFill>
          <a:blip r:embed="rId3"/>
          <a:stretch>
            <a:fillRect/>
          </a:stretch>
        </p:blipFill>
        <p:spPr>
          <a:xfrm>
            <a:off x="980983" y="1218717"/>
            <a:ext cx="9447211" cy="5609608"/>
          </a:xfrm>
          <a:prstGeom prst="rect">
            <a:avLst/>
          </a:prstGeom>
        </p:spPr>
      </p:pic>
      <p:sp>
        <p:nvSpPr>
          <p:cNvPr id="7" name="Slide Number Placeholder 6">
            <a:extLst>
              <a:ext uri="{FF2B5EF4-FFF2-40B4-BE49-F238E27FC236}">
                <a16:creationId xmlns:a16="http://schemas.microsoft.com/office/drawing/2014/main" id="{CC10251E-5A77-4C46-A515-9C5E80E40921}"/>
              </a:ext>
            </a:extLst>
          </p:cNvPr>
          <p:cNvSpPr>
            <a:spLocks noGrp="1"/>
          </p:cNvSpPr>
          <p:nvPr>
            <p:ph type="sldNum" sz="quarter" idx="12"/>
          </p:nvPr>
        </p:nvSpPr>
        <p:spPr/>
        <p:txBody>
          <a:bodyPr/>
          <a:lstStyle/>
          <a:p>
            <a:fld id="{362F072D-44BE-48CC-8E89-A327B5503611}" type="slidenum">
              <a:rPr lang="en-US" smtClean="0"/>
              <a:t>34</a:t>
            </a:fld>
            <a:endParaRPr lang="en-US"/>
          </a:p>
        </p:txBody>
      </p:sp>
    </p:spTree>
    <p:extLst>
      <p:ext uri="{BB962C8B-B14F-4D97-AF65-F5344CB8AC3E}">
        <p14:creationId xmlns:p14="http://schemas.microsoft.com/office/powerpoint/2010/main" val="33919165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EF3D1-3161-4651-A235-4F099DD01FE2}"/>
              </a:ext>
            </a:extLst>
          </p:cNvPr>
          <p:cNvSpPr>
            <a:spLocks noGrp="1"/>
          </p:cNvSpPr>
          <p:nvPr>
            <p:ph type="title"/>
          </p:nvPr>
        </p:nvSpPr>
        <p:spPr/>
        <p:txBody>
          <a:bodyPr/>
          <a:lstStyle/>
          <a:p>
            <a:r>
              <a:rPr lang="en-US" dirty="0"/>
              <a:t>Business Development</a:t>
            </a:r>
          </a:p>
        </p:txBody>
      </p:sp>
      <p:sp>
        <p:nvSpPr>
          <p:cNvPr id="3" name="Content Placeholder 2">
            <a:extLst>
              <a:ext uri="{FF2B5EF4-FFF2-40B4-BE49-F238E27FC236}">
                <a16:creationId xmlns:a16="http://schemas.microsoft.com/office/drawing/2014/main" id="{07CD00ED-D0D5-4F70-8B4B-2781FC40D56B}"/>
              </a:ext>
            </a:extLst>
          </p:cNvPr>
          <p:cNvSpPr>
            <a:spLocks noGrp="1"/>
          </p:cNvSpPr>
          <p:nvPr>
            <p:ph idx="1"/>
          </p:nvPr>
        </p:nvSpPr>
        <p:spPr/>
        <p:txBody>
          <a:bodyPr/>
          <a:lstStyle/>
          <a:p>
            <a:r>
              <a:rPr lang="en-US" dirty="0"/>
              <a:t>Map Out Project (timelines)</a:t>
            </a:r>
          </a:p>
          <a:p>
            <a:r>
              <a:rPr lang="en-US" dirty="0"/>
              <a:t>Make Connections with participants</a:t>
            </a:r>
          </a:p>
          <a:p>
            <a:r>
              <a:rPr lang="en-US" dirty="0"/>
              <a:t>Track project </a:t>
            </a:r>
          </a:p>
        </p:txBody>
      </p:sp>
      <p:sp>
        <p:nvSpPr>
          <p:cNvPr id="4" name="Slide Number Placeholder 3">
            <a:extLst>
              <a:ext uri="{FF2B5EF4-FFF2-40B4-BE49-F238E27FC236}">
                <a16:creationId xmlns:a16="http://schemas.microsoft.com/office/drawing/2014/main" id="{0C88A9B1-CE5E-47BC-9433-297854F00BF6}"/>
              </a:ext>
            </a:extLst>
          </p:cNvPr>
          <p:cNvSpPr>
            <a:spLocks noGrp="1"/>
          </p:cNvSpPr>
          <p:nvPr>
            <p:ph type="sldNum" sz="quarter" idx="12"/>
          </p:nvPr>
        </p:nvSpPr>
        <p:spPr/>
        <p:txBody>
          <a:bodyPr/>
          <a:lstStyle/>
          <a:p>
            <a:fld id="{362F072D-44BE-48CC-8E89-A327B5503611}" type="slidenum">
              <a:rPr lang="en-US" smtClean="0"/>
              <a:t>35</a:t>
            </a:fld>
            <a:endParaRPr lang="en-US"/>
          </a:p>
        </p:txBody>
      </p:sp>
    </p:spTree>
    <p:extLst>
      <p:ext uri="{BB962C8B-B14F-4D97-AF65-F5344CB8AC3E}">
        <p14:creationId xmlns:p14="http://schemas.microsoft.com/office/powerpoint/2010/main" val="7003942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AD3A-7162-4F75-9C46-4DA409D67494}"/>
              </a:ext>
            </a:extLst>
          </p:cNvPr>
          <p:cNvSpPr>
            <a:spLocks noGrp="1"/>
          </p:cNvSpPr>
          <p:nvPr>
            <p:ph type="title"/>
          </p:nvPr>
        </p:nvSpPr>
        <p:spPr/>
        <p:txBody>
          <a:bodyPr/>
          <a:lstStyle/>
          <a:p>
            <a:r>
              <a:rPr lang="en-US" dirty="0"/>
              <a:t>Technology Development</a:t>
            </a:r>
          </a:p>
        </p:txBody>
      </p:sp>
      <p:sp>
        <p:nvSpPr>
          <p:cNvPr id="3" name="Content Placeholder 2">
            <a:extLst>
              <a:ext uri="{FF2B5EF4-FFF2-40B4-BE49-F238E27FC236}">
                <a16:creationId xmlns:a16="http://schemas.microsoft.com/office/drawing/2014/main" id="{8B650F11-D062-4740-8FA6-3832545105AF}"/>
              </a:ext>
            </a:extLst>
          </p:cNvPr>
          <p:cNvSpPr>
            <a:spLocks noGrp="1"/>
          </p:cNvSpPr>
          <p:nvPr>
            <p:ph idx="1"/>
          </p:nvPr>
        </p:nvSpPr>
        <p:spPr/>
        <p:txBody>
          <a:bodyPr/>
          <a:lstStyle/>
          <a:p>
            <a:r>
              <a:rPr lang="en-US" dirty="0"/>
              <a:t>Define Technology </a:t>
            </a:r>
            <a:r>
              <a:rPr lang="en-US" dirty="0" err="1"/>
              <a:t>requiremnents</a:t>
            </a:r>
            <a:r>
              <a:rPr lang="en-US" dirty="0"/>
              <a:t> </a:t>
            </a:r>
          </a:p>
          <a:p>
            <a:r>
              <a:rPr lang="en-US" dirty="0"/>
              <a:t>Plan out project Specifications</a:t>
            </a:r>
          </a:p>
          <a:p>
            <a:r>
              <a:rPr lang="en-US" dirty="0"/>
              <a:t>Develop prototype</a:t>
            </a:r>
          </a:p>
        </p:txBody>
      </p:sp>
      <p:sp>
        <p:nvSpPr>
          <p:cNvPr id="4" name="Slide Number Placeholder 3">
            <a:extLst>
              <a:ext uri="{FF2B5EF4-FFF2-40B4-BE49-F238E27FC236}">
                <a16:creationId xmlns:a16="http://schemas.microsoft.com/office/drawing/2014/main" id="{BA4F189C-03B3-4DD8-B071-386E821C9CAC}"/>
              </a:ext>
            </a:extLst>
          </p:cNvPr>
          <p:cNvSpPr>
            <a:spLocks noGrp="1"/>
          </p:cNvSpPr>
          <p:nvPr>
            <p:ph type="sldNum" sz="quarter" idx="12"/>
          </p:nvPr>
        </p:nvSpPr>
        <p:spPr/>
        <p:txBody>
          <a:bodyPr/>
          <a:lstStyle/>
          <a:p>
            <a:fld id="{362F072D-44BE-48CC-8E89-A327B5503611}" type="slidenum">
              <a:rPr lang="en-US" smtClean="0"/>
              <a:t>36</a:t>
            </a:fld>
            <a:endParaRPr lang="en-US"/>
          </a:p>
        </p:txBody>
      </p:sp>
    </p:spTree>
    <p:extLst>
      <p:ext uri="{BB962C8B-B14F-4D97-AF65-F5344CB8AC3E}">
        <p14:creationId xmlns:p14="http://schemas.microsoft.com/office/powerpoint/2010/main" val="21074414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9ECC1-745E-4F15-8DA4-211129503359}"/>
              </a:ext>
            </a:extLst>
          </p:cNvPr>
          <p:cNvSpPr>
            <a:spLocks noGrp="1"/>
          </p:cNvSpPr>
          <p:nvPr>
            <p:ph type="ctrTitle"/>
          </p:nvPr>
        </p:nvSpPr>
        <p:spPr/>
        <p:txBody>
          <a:bodyPr>
            <a:normAutofit/>
          </a:bodyPr>
          <a:lstStyle/>
          <a:p>
            <a:r>
              <a:rPr lang="en-US" sz="4800" dirty="0"/>
              <a:t>Hyperledger Summer Project</a:t>
            </a:r>
          </a:p>
        </p:txBody>
      </p:sp>
      <p:sp>
        <p:nvSpPr>
          <p:cNvPr id="3" name="Subtitle 2">
            <a:extLst>
              <a:ext uri="{FF2B5EF4-FFF2-40B4-BE49-F238E27FC236}">
                <a16:creationId xmlns:a16="http://schemas.microsoft.com/office/drawing/2014/main" id="{6CC62551-67E8-4F9C-A5D5-4C98A3C09966}"/>
              </a:ext>
            </a:extLst>
          </p:cNvPr>
          <p:cNvSpPr>
            <a:spLocks noGrp="1"/>
          </p:cNvSpPr>
          <p:nvPr>
            <p:ph type="subTitle" idx="1"/>
          </p:nvPr>
        </p:nvSpPr>
        <p:spPr>
          <a:xfrm>
            <a:off x="1524000" y="3602038"/>
            <a:ext cx="9144000" cy="843353"/>
          </a:xfrm>
        </p:spPr>
        <p:txBody>
          <a:bodyPr/>
          <a:lstStyle/>
          <a:p>
            <a:r>
              <a:rPr lang="en-US" dirty="0"/>
              <a:t>Sawtooth Set up and requirements</a:t>
            </a:r>
          </a:p>
        </p:txBody>
      </p:sp>
      <p:sp>
        <p:nvSpPr>
          <p:cNvPr id="4" name="TextBox 3">
            <a:extLst>
              <a:ext uri="{FF2B5EF4-FFF2-40B4-BE49-F238E27FC236}">
                <a16:creationId xmlns:a16="http://schemas.microsoft.com/office/drawing/2014/main" id="{DBBFC74E-BE8E-441A-BD68-9B15595AA51D}"/>
              </a:ext>
            </a:extLst>
          </p:cNvPr>
          <p:cNvSpPr txBox="1"/>
          <p:nvPr/>
        </p:nvSpPr>
        <p:spPr>
          <a:xfrm>
            <a:off x="309489" y="6119446"/>
            <a:ext cx="4642339" cy="369332"/>
          </a:xfrm>
          <a:prstGeom prst="rect">
            <a:avLst/>
          </a:prstGeom>
          <a:noFill/>
        </p:spPr>
        <p:txBody>
          <a:bodyPr wrap="square" rtlCol="0">
            <a:spAutoFit/>
          </a:bodyPr>
          <a:lstStyle/>
          <a:p>
            <a:r>
              <a:rPr lang="en-US" dirty="0"/>
              <a:t>Presented by: Prabhu (</a:t>
            </a:r>
            <a:r>
              <a:rPr lang="en-US"/>
              <a:t>pcube@hotmail</a:t>
            </a:r>
            <a:r>
              <a:rPr lang="en-US" dirty="0"/>
              <a:t>.com)</a:t>
            </a:r>
          </a:p>
        </p:txBody>
      </p:sp>
    </p:spTree>
    <p:extLst>
      <p:ext uri="{BB962C8B-B14F-4D97-AF65-F5344CB8AC3E}">
        <p14:creationId xmlns:p14="http://schemas.microsoft.com/office/powerpoint/2010/main" val="20595166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9920473" cy="769441"/>
          </a:xfrm>
          <a:prstGeom prst="rect">
            <a:avLst/>
          </a:prstGeom>
        </p:spPr>
        <p:txBody>
          <a:bodyPr wrap="none">
            <a:spAutoFit/>
          </a:bodyPr>
          <a:lstStyle/>
          <a:p>
            <a:r>
              <a:rPr lang="en-US" sz="4400" b="1" dirty="0">
                <a:solidFill>
                  <a:srgbClr val="172B4D"/>
                </a:solidFill>
              </a:rPr>
              <a:t>Week 2: Business Model Validation </a:t>
            </a:r>
            <a:r>
              <a:rPr lang="en-US" sz="2400" b="1" i="1" dirty="0">
                <a:solidFill>
                  <a:srgbClr val="172B4D"/>
                </a:solidFill>
              </a:rPr>
              <a:t>(questions)</a:t>
            </a:r>
            <a:endParaRPr lang="en-US" sz="4400" dirty="0"/>
          </a:p>
        </p:txBody>
      </p:sp>
      <p:sp>
        <p:nvSpPr>
          <p:cNvPr id="2" name="Rectangle 1"/>
          <p:cNvSpPr/>
          <p:nvPr/>
        </p:nvSpPr>
        <p:spPr>
          <a:xfrm>
            <a:off x="644666" y="1443842"/>
            <a:ext cx="11064511" cy="4154984"/>
          </a:xfrm>
          <a:prstGeom prst="rect">
            <a:avLst/>
          </a:prstGeom>
        </p:spPr>
        <p:txBody>
          <a:bodyPr wrap="square">
            <a:spAutoFit/>
          </a:bodyPr>
          <a:lstStyle/>
          <a:p>
            <a:pPr marL="285744" indent="-285744">
              <a:buFont typeface="Arial" panose="020B0604020202020204" pitchFamily="34" charset="0"/>
              <a:buChar char="•"/>
            </a:pPr>
            <a:r>
              <a:rPr lang="en-US" sz="2400" dirty="0"/>
              <a:t>Who are your clients/users? Sketch out the persona of your user.</a:t>
            </a:r>
          </a:p>
          <a:p>
            <a:pPr marL="285744" indent="-285744">
              <a:buFont typeface="Arial" panose="020B0604020202020204" pitchFamily="34" charset="0"/>
              <a:buChar char="•"/>
            </a:pPr>
            <a:r>
              <a:rPr lang="en-US" sz="2400" dirty="0"/>
              <a:t>What are their pain points? How does your solution solve them? Indicate your unique value proposition.</a:t>
            </a:r>
          </a:p>
          <a:p>
            <a:pPr marL="285744" indent="-285744">
              <a:buFont typeface="Arial" panose="020B0604020202020204" pitchFamily="34" charset="0"/>
              <a:buChar char="•"/>
            </a:pPr>
            <a:r>
              <a:rPr lang="en-US" sz="2400" dirty="0"/>
              <a:t>Does your solution depend on context? Can it be scaled?</a:t>
            </a:r>
          </a:p>
          <a:p>
            <a:pPr marL="285744" indent="-285744">
              <a:buFont typeface="Arial" panose="020B0604020202020204" pitchFamily="34" charset="0"/>
              <a:buChar char="•"/>
            </a:pPr>
            <a:r>
              <a:rPr lang="en-US" sz="2400" dirty="0"/>
              <a:t>What is your go-to-market strategy? Who can you partner with?</a:t>
            </a:r>
          </a:p>
          <a:p>
            <a:pPr marL="285744" indent="-285744">
              <a:buFont typeface="Arial" panose="020B0604020202020204" pitchFamily="34" charset="0"/>
              <a:buChar char="•"/>
            </a:pPr>
            <a:r>
              <a:rPr lang="en-US" sz="2400" dirty="0"/>
              <a:t>How will your product generate revenue / benefit ? Will it be financially sustainable in the long-term?</a:t>
            </a:r>
          </a:p>
          <a:p>
            <a:pPr marL="285744" indent="-285744">
              <a:buFont typeface="Arial" panose="020B0604020202020204" pitchFamily="34" charset="0"/>
              <a:buChar char="•"/>
            </a:pPr>
            <a:r>
              <a:rPr lang="en-US" sz="2400" dirty="0"/>
              <a:t>What are the implicit and explicit assumptions being made in your business and financial model (user-profiles, partnerships, costs, etc.)? How do you plan on validating them?</a:t>
            </a:r>
          </a:p>
          <a:p>
            <a:pPr marL="285744" indent="-285744">
              <a:buFont typeface="Arial" panose="020B0604020202020204" pitchFamily="34" charset="0"/>
              <a:buChar char="•"/>
            </a:pPr>
            <a:r>
              <a:rPr lang="en-US" sz="2400" dirty="0"/>
              <a:t>What is the vision for your product? Can it significantly change the current state? </a:t>
            </a:r>
          </a:p>
        </p:txBody>
      </p:sp>
      <p:sp>
        <p:nvSpPr>
          <p:cNvPr id="4" name="Slide Number Placeholder 3"/>
          <p:cNvSpPr>
            <a:spLocks noGrp="1"/>
          </p:cNvSpPr>
          <p:nvPr>
            <p:ph type="sldNum" sz="quarter" idx="12"/>
          </p:nvPr>
        </p:nvSpPr>
        <p:spPr/>
        <p:txBody>
          <a:bodyPr/>
          <a:lstStyle/>
          <a:p>
            <a:fld id="{362F072D-44BE-48CC-8E89-A327B5503611}" type="slidenum">
              <a:rPr lang="en-US" smtClean="0"/>
              <a:t>38</a:t>
            </a:fld>
            <a:endParaRPr lang="en-US"/>
          </a:p>
        </p:txBody>
      </p:sp>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F5519-901D-4E61-B44A-8CB34DF12B2B}"/>
              </a:ext>
            </a:extLst>
          </p:cNvPr>
          <p:cNvSpPr>
            <a:spLocks noGrp="1"/>
          </p:cNvSpPr>
          <p:nvPr>
            <p:ph type="title"/>
          </p:nvPr>
        </p:nvSpPr>
        <p:spPr>
          <a:xfrm>
            <a:off x="838200" y="365125"/>
            <a:ext cx="10515600" cy="732155"/>
          </a:xfrm>
        </p:spPr>
        <p:txBody>
          <a:bodyPr/>
          <a:lstStyle/>
          <a:p>
            <a:r>
              <a:rPr lang="en-US" dirty="0"/>
              <a:t>Overview of Sawtooth Architecture</a:t>
            </a:r>
          </a:p>
        </p:txBody>
      </p:sp>
      <p:sp>
        <p:nvSpPr>
          <p:cNvPr id="6" name="Rectangle 5">
            <a:extLst>
              <a:ext uri="{FF2B5EF4-FFF2-40B4-BE49-F238E27FC236}">
                <a16:creationId xmlns:a16="http://schemas.microsoft.com/office/drawing/2014/main" id="{A9B897A3-4F6D-4927-87FD-893921FC91D9}"/>
              </a:ext>
            </a:extLst>
          </p:cNvPr>
          <p:cNvSpPr/>
          <p:nvPr/>
        </p:nvSpPr>
        <p:spPr>
          <a:xfrm>
            <a:off x="7748366" y="1144419"/>
            <a:ext cx="4153348" cy="493485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Set up needs:</a:t>
            </a:r>
          </a:p>
          <a:p>
            <a:pPr marL="285750" indent="-285750">
              <a:buFont typeface="Arial" panose="020B0604020202020204" pitchFamily="34" charset="0"/>
              <a:buChar char="•"/>
            </a:pPr>
            <a:r>
              <a:rPr lang="en-US" dirty="0">
                <a:solidFill>
                  <a:schemeClr val="tx1"/>
                </a:solidFill>
              </a:rPr>
              <a:t>Clients – these are the users of the system (Mobile app, desktop app etc.)</a:t>
            </a:r>
          </a:p>
          <a:p>
            <a:pPr marL="285750" indent="-285750">
              <a:buFont typeface="Arial" panose="020B0604020202020204" pitchFamily="34" charset="0"/>
              <a:buChar char="•"/>
            </a:pPr>
            <a:r>
              <a:rPr lang="en-US" dirty="0">
                <a:solidFill>
                  <a:schemeClr val="tx1"/>
                </a:solidFill>
              </a:rPr>
              <a:t>Validators – these are nodes that are authorized to validate and batch transactions into Sawtooth (mostly work on </a:t>
            </a:r>
            <a:r>
              <a:rPr lang="en-US" dirty="0" err="1">
                <a:solidFill>
                  <a:schemeClr val="tx1"/>
                </a:solidFill>
              </a:rPr>
              <a:t>PoET</a:t>
            </a:r>
            <a:r>
              <a:rPr lang="en-US" dirty="0">
                <a:solidFill>
                  <a:schemeClr val="tx1"/>
                </a:solidFill>
              </a:rPr>
              <a:t> consensus algorithm) – each Organization runs at least one and receives blocks that are broadcasted</a:t>
            </a:r>
          </a:p>
          <a:p>
            <a:pPr marL="285750" indent="-285750">
              <a:buFont typeface="Arial" panose="020B0604020202020204" pitchFamily="34" charset="0"/>
              <a:buChar char="•"/>
            </a:pPr>
            <a:r>
              <a:rPr lang="en-US" dirty="0">
                <a:solidFill>
                  <a:schemeClr val="tx1"/>
                </a:solidFill>
              </a:rPr>
              <a:t>Transaction processor – Server side business logic that operates on assets within the network (Sawtooth separates app layer from consensus and core framework layer) – each node needs one</a:t>
            </a:r>
          </a:p>
          <a:p>
            <a:pPr marL="285750" indent="-285750">
              <a:buFont typeface="Arial" panose="020B0604020202020204" pitchFamily="34" charset="0"/>
              <a:buChar char="•"/>
            </a:pPr>
            <a:r>
              <a:rPr lang="en-US" dirty="0">
                <a:solidFill>
                  <a:schemeClr val="tx1"/>
                </a:solidFill>
              </a:rPr>
              <a:t>Node – A peer on the Peer-to-peer Sawtooth network</a:t>
            </a:r>
          </a:p>
        </p:txBody>
      </p:sp>
      <p:pic>
        <p:nvPicPr>
          <p:cNvPr id="1026" name="Picture 2" descr="Sawtooth components">
            <a:extLst>
              <a:ext uri="{FF2B5EF4-FFF2-40B4-BE49-F238E27FC236}">
                <a16:creationId xmlns:a16="http://schemas.microsoft.com/office/drawing/2014/main" id="{94B12675-EF44-461B-AE51-5F9DF32E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286" y="1334641"/>
            <a:ext cx="7274413" cy="4554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379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4AF5B-E024-4B0C-B197-DBCF42FD33FC}"/>
              </a:ext>
            </a:extLst>
          </p:cNvPr>
          <p:cNvSpPr>
            <a:spLocks noGrp="1"/>
          </p:cNvSpPr>
          <p:nvPr>
            <p:ph type="title"/>
          </p:nvPr>
        </p:nvSpPr>
        <p:spPr>
          <a:xfrm>
            <a:off x="838199" y="340849"/>
            <a:ext cx="10515600" cy="854906"/>
          </a:xfrm>
        </p:spPr>
        <p:txBody>
          <a:bodyPr/>
          <a:lstStyle/>
          <a:p>
            <a:r>
              <a:rPr lang="en-US" dirty="0"/>
              <a:t>Set up Sawtooth</a:t>
            </a:r>
          </a:p>
        </p:txBody>
      </p:sp>
      <p:sp>
        <p:nvSpPr>
          <p:cNvPr id="3" name="Content Placeholder 2">
            <a:extLst>
              <a:ext uri="{FF2B5EF4-FFF2-40B4-BE49-F238E27FC236}">
                <a16:creationId xmlns:a16="http://schemas.microsoft.com/office/drawing/2014/main" id="{BED50C61-607B-4C89-9FFF-64FAA48CE50A}"/>
              </a:ext>
            </a:extLst>
          </p:cNvPr>
          <p:cNvSpPr>
            <a:spLocks noGrp="1"/>
          </p:cNvSpPr>
          <p:nvPr>
            <p:ph idx="1"/>
          </p:nvPr>
        </p:nvSpPr>
        <p:spPr>
          <a:xfrm>
            <a:off x="339382" y="1195755"/>
            <a:ext cx="11513235" cy="5123815"/>
          </a:xfrm>
        </p:spPr>
        <p:txBody>
          <a:bodyPr>
            <a:normAutofit fontScale="77500" lnSpcReduction="20000"/>
          </a:bodyPr>
          <a:lstStyle/>
          <a:p>
            <a:r>
              <a:rPr lang="en-US" sz="2200" dirty="0"/>
              <a:t>Prerequisites:</a:t>
            </a:r>
          </a:p>
          <a:p>
            <a:pPr lvl="1"/>
            <a:r>
              <a:rPr lang="en-US" sz="1900" dirty="0"/>
              <a:t>Needs set up of </a:t>
            </a:r>
            <a:r>
              <a:rPr lang="en-US" sz="1900" dirty="0" err="1"/>
              <a:t>cURL</a:t>
            </a:r>
            <a:r>
              <a:rPr lang="en-US" sz="1900" dirty="0"/>
              <a:t>, Git, Docker and Docker Compose on your mac (see link for details of set up)</a:t>
            </a:r>
          </a:p>
          <a:p>
            <a:r>
              <a:rPr lang="en-US" sz="2200" dirty="0"/>
              <a:t>Steps: (For Mac – Terminal)</a:t>
            </a:r>
          </a:p>
          <a:p>
            <a:pPr lvl="1"/>
            <a:r>
              <a:rPr lang="en-US" sz="1900" dirty="0"/>
              <a:t>Download </a:t>
            </a:r>
            <a:r>
              <a:rPr lang="en-US" sz="1900" b="1" dirty="0"/>
              <a:t>sawtooth-</a:t>
            </a:r>
            <a:r>
              <a:rPr lang="en-US" sz="1900" b="1" dirty="0" err="1"/>
              <a:t>default.yaml</a:t>
            </a:r>
            <a:r>
              <a:rPr lang="en-US" sz="1900" b="1" dirty="0"/>
              <a:t> </a:t>
            </a:r>
            <a:r>
              <a:rPr lang="en-US" sz="1900" dirty="0"/>
              <a:t>(See </a:t>
            </a:r>
            <a:r>
              <a:rPr lang="en-US" sz="1900" dirty="0" err="1"/>
              <a:t>Github</a:t>
            </a:r>
            <a:r>
              <a:rPr lang="en-US" sz="1900" dirty="0"/>
              <a:t> repository link at the end of this document)</a:t>
            </a:r>
          </a:p>
          <a:p>
            <a:pPr lvl="1"/>
            <a:r>
              <a:rPr lang="en-US" sz="1900" dirty="0"/>
              <a:t>Start and run Docker (See Docker download instructions separately)</a:t>
            </a:r>
          </a:p>
          <a:p>
            <a:pPr lvl="1"/>
            <a:r>
              <a:rPr lang="en-US" sz="1900" dirty="0"/>
              <a:t>Run the command below from Terminal (from the location of the .</a:t>
            </a:r>
            <a:r>
              <a:rPr lang="en-US" sz="1900" dirty="0" err="1"/>
              <a:t>yaml</a:t>
            </a:r>
            <a:r>
              <a:rPr lang="en-US" sz="1900" dirty="0"/>
              <a:t> file)</a:t>
            </a:r>
          </a:p>
          <a:p>
            <a:pPr lvl="2"/>
            <a:r>
              <a:rPr lang="en-US" sz="1600" b="1" dirty="0"/>
              <a:t>$ docker-compose -f sawtooth-</a:t>
            </a:r>
            <a:r>
              <a:rPr lang="en-US" sz="1600" b="1" dirty="0" err="1"/>
              <a:t>default.yaml</a:t>
            </a:r>
            <a:r>
              <a:rPr lang="en-US" sz="1600" b="1" dirty="0"/>
              <a:t> up</a:t>
            </a:r>
          </a:p>
          <a:p>
            <a:pPr lvl="2"/>
            <a:r>
              <a:rPr lang="en-US" sz="1600" dirty="0"/>
              <a:t>Will download Docker images for Sawtooth, may take a few minutes</a:t>
            </a:r>
          </a:p>
          <a:p>
            <a:pPr lvl="1"/>
            <a:r>
              <a:rPr lang="en-US" sz="1900" dirty="0"/>
              <a:t>Next log in to the container</a:t>
            </a:r>
          </a:p>
          <a:p>
            <a:pPr lvl="3"/>
            <a:r>
              <a:rPr lang="en-US" sz="1200" b="1" dirty="0"/>
              <a:t>$ docker exec -it sawtooth-shell-default bash</a:t>
            </a:r>
          </a:p>
          <a:p>
            <a:pPr lvl="3"/>
            <a:r>
              <a:rPr lang="en-US" sz="1200" b="1" dirty="0"/>
              <a:t>If successful, you should see something like root@75b380886502:/# (this is the client container)</a:t>
            </a:r>
          </a:p>
          <a:p>
            <a:pPr lvl="1"/>
            <a:r>
              <a:rPr lang="en-US" sz="1900" dirty="0"/>
              <a:t>Test to see if Validator is up and running and accessible from Client container</a:t>
            </a:r>
          </a:p>
          <a:p>
            <a:pPr lvl="2"/>
            <a:r>
              <a:rPr lang="en-US" sz="1600" b="1" dirty="0"/>
              <a:t>$ curl </a:t>
            </a:r>
            <a:r>
              <a:rPr lang="en-US" sz="1600" b="1" dirty="0">
                <a:hlinkClick r:id="rId2"/>
              </a:rPr>
              <a:t>http://rest-api:8008/blocks</a:t>
            </a:r>
            <a:endParaRPr lang="en-US" sz="1600" b="1" dirty="0"/>
          </a:p>
          <a:p>
            <a:pPr lvl="2"/>
            <a:r>
              <a:rPr lang="en-US" sz="1600" dirty="0"/>
              <a:t>You should see json object response with “data”, array of batches, header, </a:t>
            </a:r>
            <a:r>
              <a:rPr lang="en-US" sz="1600" dirty="0" err="1"/>
              <a:t>etc</a:t>
            </a:r>
            <a:endParaRPr lang="en-US" sz="1600" dirty="0"/>
          </a:p>
          <a:p>
            <a:pPr lvl="1"/>
            <a:r>
              <a:rPr lang="en-US" sz="1900" dirty="0"/>
              <a:t>Test to confirm connectivity from host computer (run this in a separate terminal window)</a:t>
            </a:r>
          </a:p>
          <a:p>
            <a:pPr lvl="2"/>
            <a:r>
              <a:rPr lang="en-US" sz="1600" b="1" dirty="0"/>
              <a:t>$ curl </a:t>
            </a:r>
            <a:r>
              <a:rPr lang="en-US" sz="1600" b="1" dirty="0">
                <a:hlinkClick r:id="rId3"/>
              </a:rPr>
              <a:t>http://localhost:8008/blocks</a:t>
            </a:r>
            <a:endParaRPr lang="en-US" sz="1600" b="1" dirty="0"/>
          </a:p>
          <a:p>
            <a:pPr lvl="2"/>
            <a:r>
              <a:rPr lang="en-US" sz="1600" dirty="0"/>
              <a:t>You should see the same json object response with “data”, array of batches, etc.</a:t>
            </a:r>
          </a:p>
          <a:p>
            <a:r>
              <a:rPr lang="en-US" sz="2200" dirty="0"/>
              <a:t>You will now need to create the Validators, Transaction Processors, etc. - A sample repository is available here:</a:t>
            </a:r>
          </a:p>
          <a:p>
            <a:pPr lvl="1"/>
            <a:r>
              <a:rPr lang="en-US" sz="2100" dirty="0"/>
              <a:t>$ git clone https://github.com/hyperledger/education.git</a:t>
            </a:r>
          </a:p>
          <a:p>
            <a:pPr lvl="1"/>
            <a:r>
              <a:rPr lang="en-US" sz="2100" dirty="0"/>
              <a:t>$ cd education/LFS171x/sawtooth-material/sawtooth-tuna</a:t>
            </a:r>
          </a:p>
          <a:p>
            <a:r>
              <a:rPr lang="en-US" sz="2200" dirty="0"/>
              <a:t>Next step is to set up and run State entries for “Assets” and “Transfers” (More on this later – interested folks can try this independently</a:t>
            </a:r>
          </a:p>
          <a:p>
            <a:pPr marL="1371600" lvl="3" indent="0">
              <a:buNone/>
            </a:pPr>
            <a:endParaRPr lang="en-US" sz="1100" dirty="0"/>
          </a:p>
          <a:p>
            <a:pPr lvl="1"/>
            <a:endParaRPr lang="en-US" sz="1600" dirty="0"/>
          </a:p>
          <a:p>
            <a:pPr lvl="1"/>
            <a:endParaRPr lang="en-US" sz="1600" dirty="0"/>
          </a:p>
        </p:txBody>
      </p:sp>
    </p:spTree>
    <p:extLst>
      <p:ext uri="{BB962C8B-B14F-4D97-AF65-F5344CB8AC3E}">
        <p14:creationId xmlns:p14="http://schemas.microsoft.com/office/powerpoint/2010/main" val="2026635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C6D0-F013-4E2A-B69C-DF7EB6D3138B}"/>
              </a:ext>
            </a:extLst>
          </p:cNvPr>
          <p:cNvSpPr>
            <a:spLocks noGrp="1"/>
          </p:cNvSpPr>
          <p:nvPr>
            <p:ph type="title"/>
          </p:nvPr>
        </p:nvSpPr>
        <p:spPr>
          <a:xfrm>
            <a:off x="833511" y="231799"/>
            <a:ext cx="10515600" cy="732155"/>
          </a:xfrm>
        </p:spPr>
        <p:txBody>
          <a:bodyPr>
            <a:normAutofit/>
          </a:bodyPr>
          <a:lstStyle/>
          <a:p>
            <a:r>
              <a:rPr lang="en-US" sz="3600" dirty="0"/>
              <a:t>Requirements and Limitations - Issues to deal with</a:t>
            </a:r>
          </a:p>
        </p:txBody>
      </p:sp>
      <p:sp>
        <p:nvSpPr>
          <p:cNvPr id="3" name="Content Placeholder 2">
            <a:extLst>
              <a:ext uri="{FF2B5EF4-FFF2-40B4-BE49-F238E27FC236}">
                <a16:creationId xmlns:a16="http://schemas.microsoft.com/office/drawing/2014/main" id="{ED174476-5748-4229-9909-09CBE072E19B}"/>
              </a:ext>
            </a:extLst>
          </p:cNvPr>
          <p:cNvSpPr>
            <a:spLocks noGrp="1"/>
          </p:cNvSpPr>
          <p:nvPr>
            <p:ph idx="1"/>
          </p:nvPr>
        </p:nvSpPr>
        <p:spPr>
          <a:xfrm>
            <a:off x="590844" y="1097280"/>
            <a:ext cx="11000934" cy="5162843"/>
          </a:xfrm>
        </p:spPr>
        <p:txBody>
          <a:bodyPr>
            <a:normAutofit lnSpcReduction="10000"/>
          </a:bodyPr>
          <a:lstStyle/>
          <a:p>
            <a:r>
              <a:rPr lang="en-US" dirty="0"/>
              <a:t>Should not have anything else running on port 8008 or port 4004 (I am trying to trouble shoot the port 4004 not accessible docker error)</a:t>
            </a:r>
          </a:p>
          <a:p>
            <a:r>
              <a:rPr lang="en-US" dirty="0"/>
              <a:t>The instance that is set up needs to run in the terminal window (you use another terminal window to run any commands). To bring this down you need to:</a:t>
            </a:r>
          </a:p>
          <a:p>
            <a:pPr lvl="1"/>
            <a:r>
              <a:rPr lang="en-US" dirty="0"/>
              <a:t>First press </a:t>
            </a:r>
            <a:r>
              <a:rPr lang="en-US" dirty="0" err="1"/>
              <a:t>Ctrl+c</a:t>
            </a:r>
            <a:endParaRPr lang="en-US" dirty="0"/>
          </a:p>
          <a:p>
            <a:pPr lvl="1"/>
            <a:r>
              <a:rPr lang="en-US" dirty="0"/>
              <a:t>Then run: </a:t>
            </a:r>
            <a:r>
              <a:rPr lang="en-US" b="1" dirty="0"/>
              <a:t>$ docker-compose -f sawtooth-</a:t>
            </a:r>
            <a:r>
              <a:rPr lang="en-US" b="1" dirty="0" err="1"/>
              <a:t>default.yaml</a:t>
            </a:r>
            <a:r>
              <a:rPr lang="en-US" b="1" dirty="0"/>
              <a:t> down</a:t>
            </a:r>
          </a:p>
          <a:p>
            <a:pPr lvl="1"/>
            <a:r>
              <a:rPr lang="en-US" dirty="0"/>
              <a:t>This is one limitation of using this Dev type setup. You will need a machine that runs docker compose to keep the environment live; as any work will be lost once you exit the container (unless you are mounting a host directory into the container – not sure how to do this)</a:t>
            </a:r>
          </a:p>
          <a:p>
            <a:r>
              <a:rPr lang="en-US" dirty="0"/>
              <a:t>The application and Business logic still needs to be brainstormed and written separately</a:t>
            </a:r>
          </a:p>
        </p:txBody>
      </p:sp>
    </p:spTree>
    <p:extLst>
      <p:ext uri="{BB962C8B-B14F-4D97-AF65-F5344CB8AC3E}">
        <p14:creationId xmlns:p14="http://schemas.microsoft.com/office/powerpoint/2010/main" val="3472558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C11CB-3DC4-4704-B2FF-69462B5B5F4D}"/>
              </a:ext>
            </a:extLst>
          </p:cNvPr>
          <p:cNvSpPr>
            <a:spLocks noGrp="1"/>
          </p:cNvSpPr>
          <p:nvPr>
            <p:ph type="title"/>
          </p:nvPr>
        </p:nvSpPr>
        <p:spPr>
          <a:xfrm>
            <a:off x="838200" y="365126"/>
            <a:ext cx="10515600" cy="774358"/>
          </a:xfrm>
        </p:spPr>
        <p:txBody>
          <a:bodyPr>
            <a:normAutofit/>
          </a:bodyPr>
          <a:lstStyle/>
          <a:p>
            <a:r>
              <a:rPr lang="en-US" sz="4000" dirty="0"/>
              <a:t>Other Options / Evaluations</a:t>
            </a:r>
          </a:p>
        </p:txBody>
      </p:sp>
      <p:sp>
        <p:nvSpPr>
          <p:cNvPr id="3" name="Content Placeholder 2">
            <a:extLst>
              <a:ext uri="{FF2B5EF4-FFF2-40B4-BE49-F238E27FC236}">
                <a16:creationId xmlns:a16="http://schemas.microsoft.com/office/drawing/2014/main" id="{EA290C41-2BF6-416F-BFC9-7C9697C113E1}"/>
              </a:ext>
            </a:extLst>
          </p:cNvPr>
          <p:cNvSpPr>
            <a:spLocks noGrp="1"/>
          </p:cNvSpPr>
          <p:nvPr>
            <p:ph idx="1"/>
          </p:nvPr>
        </p:nvSpPr>
        <p:spPr>
          <a:xfrm>
            <a:off x="838200" y="1445797"/>
            <a:ext cx="10515600" cy="3604505"/>
          </a:xfrm>
        </p:spPr>
        <p:txBody>
          <a:bodyPr/>
          <a:lstStyle/>
          <a:p>
            <a:r>
              <a:rPr lang="en-US" dirty="0"/>
              <a:t>AWS Blockchain is an option – but it appears this is not free for the first 12 months as advertised (need to understand the commercial model, there is a per hour and per gig price besides the 12 month free trial)</a:t>
            </a:r>
          </a:p>
          <a:p>
            <a:r>
              <a:rPr lang="en-US" dirty="0"/>
              <a:t>Multiple laptops / macs set up in a lab environment</a:t>
            </a:r>
          </a:p>
          <a:p>
            <a:r>
              <a:rPr lang="en-US" dirty="0"/>
              <a:t>Mounting a host directory into the container</a:t>
            </a:r>
          </a:p>
          <a:p>
            <a:endParaRPr lang="en-US" dirty="0"/>
          </a:p>
          <a:p>
            <a:endParaRPr lang="en-US" dirty="0"/>
          </a:p>
        </p:txBody>
      </p:sp>
    </p:spTree>
    <p:extLst>
      <p:ext uri="{BB962C8B-B14F-4D97-AF65-F5344CB8AC3E}">
        <p14:creationId xmlns:p14="http://schemas.microsoft.com/office/powerpoint/2010/main" val="39498126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DE6F-F4D8-415E-9559-2FC175D3C18A}"/>
              </a:ext>
            </a:extLst>
          </p:cNvPr>
          <p:cNvSpPr>
            <a:spLocks noGrp="1"/>
          </p:cNvSpPr>
          <p:nvPr>
            <p:ph type="title"/>
          </p:nvPr>
        </p:nvSpPr>
        <p:spPr>
          <a:xfrm>
            <a:off x="838200" y="279790"/>
            <a:ext cx="10515600" cy="802493"/>
          </a:xfrm>
        </p:spPr>
        <p:txBody>
          <a:bodyPr>
            <a:normAutofit/>
          </a:bodyPr>
          <a:lstStyle/>
          <a:p>
            <a:r>
              <a:rPr lang="en-US" sz="4000" dirty="0"/>
              <a:t>Few useful links</a:t>
            </a:r>
          </a:p>
        </p:txBody>
      </p:sp>
      <p:sp>
        <p:nvSpPr>
          <p:cNvPr id="3" name="Content Placeholder 2">
            <a:extLst>
              <a:ext uri="{FF2B5EF4-FFF2-40B4-BE49-F238E27FC236}">
                <a16:creationId xmlns:a16="http://schemas.microsoft.com/office/drawing/2014/main" id="{B64A046D-06C8-4F08-A0E8-EF3D2461945A}"/>
              </a:ext>
            </a:extLst>
          </p:cNvPr>
          <p:cNvSpPr>
            <a:spLocks noGrp="1"/>
          </p:cNvSpPr>
          <p:nvPr>
            <p:ph idx="1"/>
          </p:nvPr>
        </p:nvSpPr>
        <p:spPr>
          <a:xfrm>
            <a:off x="838200" y="1403594"/>
            <a:ext cx="10515600" cy="4351338"/>
          </a:xfrm>
        </p:spPr>
        <p:txBody>
          <a:bodyPr>
            <a:normAutofit lnSpcReduction="10000"/>
          </a:bodyPr>
          <a:lstStyle/>
          <a:p>
            <a:r>
              <a:rPr lang="en-US" b="1" dirty="0"/>
              <a:t>An Introduction to Hyperledger Blockchain Technologies	</a:t>
            </a:r>
            <a:r>
              <a:rPr lang="en-US" dirty="0"/>
              <a:t>Provided by The Linux Foundation (</a:t>
            </a:r>
            <a:r>
              <a:rPr lang="en-US" dirty="0" err="1"/>
              <a:t>LinuxFoundationX</a:t>
            </a:r>
            <a:r>
              <a:rPr lang="en-US" dirty="0"/>
              <a:t>)</a:t>
            </a:r>
          </a:p>
          <a:p>
            <a:pPr lvl="1"/>
            <a:r>
              <a:rPr lang="en-US" dirty="0">
                <a:hlinkClick r:id="rId2"/>
              </a:rPr>
              <a:t>https://www.edx.org/course/blockchain-for-business-an-introduction-to-hyperledger-technologies</a:t>
            </a:r>
            <a:endParaRPr lang="en-US" dirty="0"/>
          </a:p>
          <a:p>
            <a:pPr lvl="1"/>
            <a:r>
              <a:rPr lang="en-US" dirty="0"/>
              <a:t>The above is a free course and you only need to pay if you want to get a verified certificate</a:t>
            </a:r>
          </a:p>
          <a:p>
            <a:r>
              <a:rPr lang="en-US" dirty="0" err="1"/>
              <a:t>Github</a:t>
            </a:r>
            <a:r>
              <a:rPr lang="en-US" dirty="0"/>
              <a:t> repository for Sawtooth set up files:</a:t>
            </a:r>
          </a:p>
          <a:p>
            <a:pPr lvl="1"/>
            <a:r>
              <a:rPr lang="en-US" dirty="0">
                <a:hlinkClick r:id="rId3"/>
              </a:rPr>
              <a:t>https://github.com/Git-Prabhu/Hyperledger.git</a:t>
            </a:r>
            <a:endParaRPr lang="en-US" dirty="0"/>
          </a:p>
          <a:p>
            <a:pPr lvl="1"/>
            <a:endParaRPr lang="en-US" dirty="0"/>
          </a:p>
          <a:p>
            <a:r>
              <a:rPr lang="en-US" dirty="0"/>
              <a:t>Docker container download and set up:</a:t>
            </a:r>
          </a:p>
          <a:p>
            <a:pPr lvl="1"/>
            <a:r>
              <a:rPr lang="en-US" dirty="0">
                <a:hlinkClick r:id="rId4"/>
              </a:rPr>
              <a:t>https://docs.docker.com/docker-for-mac/install/</a:t>
            </a:r>
            <a:endParaRPr lang="en-US" dirty="0"/>
          </a:p>
        </p:txBody>
      </p:sp>
    </p:spTree>
    <p:extLst>
      <p:ext uri="{BB962C8B-B14F-4D97-AF65-F5344CB8AC3E}">
        <p14:creationId xmlns:p14="http://schemas.microsoft.com/office/powerpoint/2010/main" val="3035470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CE85-1DD1-481E-ADF5-435F17A05E24}"/>
              </a:ext>
            </a:extLst>
          </p:cNvPr>
          <p:cNvSpPr>
            <a:spLocks noGrp="1"/>
          </p:cNvSpPr>
          <p:nvPr>
            <p:ph type="title"/>
          </p:nvPr>
        </p:nvSpPr>
        <p:spPr/>
        <p:txBody>
          <a:bodyPr/>
          <a:lstStyle/>
          <a:p>
            <a:r>
              <a:rPr lang="en-US" dirty="0"/>
              <a:t>Community Development </a:t>
            </a:r>
          </a:p>
        </p:txBody>
      </p:sp>
      <p:sp>
        <p:nvSpPr>
          <p:cNvPr id="3" name="Content Placeholder 2">
            <a:extLst>
              <a:ext uri="{FF2B5EF4-FFF2-40B4-BE49-F238E27FC236}">
                <a16:creationId xmlns:a16="http://schemas.microsoft.com/office/drawing/2014/main" id="{75EAA110-75CF-4A60-A681-0B2BC5B6A48F}"/>
              </a:ext>
            </a:extLst>
          </p:cNvPr>
          <p:cNvSpPr>
            <a:spLocks noGrp="1"/>
          </p:cNvSpPr>
          <p:nvPr>
            <p:ph idx="1"/>
          </p:nvPr>
        </p:nvSpPr>
        <p:spPr/>
        <p:txBody>
          <a:bodyPr/>
          <a:lstStyle/>
          <a:p>
            <a:r>
              <a:rPr lang="en-US" dirty="0"/>
              <a:t>Develop Web Site</a:t>
            </a:r>
          </a:p>
          <a:p>
            <a:r>
              <a:rPr lang="en-US" dirty="0"/>
              <a:t>Organize meetups ( invite and presentations)</a:t>
            </a:r>
          </a:p>
          <a:p>
            <a:r>
              <a:rPr lang="en-US" dirty="0"/>
              <a:t>Update Wiki Page</a:t>
            </a:r>
          </a:p>
        </p:txBody>
      </p:sp>
      <p:sp>
        <p:nvSpPr>
          <p:cNvPr id="4" name="Slide Number Placeholder 3">
            <a:extLst>
              <a:ext uri="{FF2B5EF4-FFF2-40B4-BE49-F238E27FC236}">
                <a16:creationId xmlns:a16="http://schemas.microsoft.com/office/drawing/2014/main" id="{F4142440-D47F-4875-B7DE-83EE83F32B95}"/>
              </a:ext>
            </a:extLst>
          </p:cNvPr>
          <p:cNvSpPr>
            <a:spLocks noGrp="1"/>
          </p:cNvSpPr>
          <p:nvPr>
            <p:ph type="sldNum" sz="quarter" idx="12"/>
          </p:nvPr>
        </p:nvSpPr>
        <p:spPr/>
        <p:txBody>
          <a:bodyPr/>
          <a:lstStyle/>
          <a:p>
            <a:fld id="{362F072D-44BE-48CC-8E89-A327B5503611}" type="slidenum">
              <a:rPr lang="en-US" smtClean="0"/>
              <a:t>44</a:t>
            </a:fld>
            <a:endParaRPr lang="en-US"/>
          </a:p>
        </p:txBody>
      </p:sp>
    </p:spTree>
    <p:extLst>
      <p:ext uri="{BB962C8B-B14F-4D97-AF65-F5344CB8AC3E}">
        <p14:creationId xmlns:p14="http://schemas.microsoft.com/office/powerpoint/2010/main" val="15621337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CE903-656B-48E5-922D-782B75DFE94C}"/>
              </a:ext>
            </a:extLst>
          </p:cNvPr>
          <p:cNvSpPr>
            <a:spLocks noGrp="1"/>
          </p:cNvSpPr>
          <p:nvPr>
            <p:ph type="title"/>
          </p:nvPr>
        </p:nvSpPr>
        <p:spPr/>
        <p:txBody>
          <a:bodyPr/>
          <a:lstStyle/>
          <a:p>
            <a:r>
              <a:rPr lang="en-US" dirty="0"/>
              <a:t>Community Development</a:t>
            </a:r>
          </a:p>
        </p:txBody>
      </p:sp>
      <p:sp>
        <p:nvSpPr>
          <p:cNvPr id="3" name="Content Placeholder 2">
            <a:extLst>
              <a:ext uri="{FF2B5EF4-FFF2-40B4-BE49-F238E27FC236}">
                <a16:creationId xmlns:a16="http://schemas.microsoft.com/office/drawing/2014/main" id="{D9E00C01-BAE9-4A75-8AE3-623FEDED1244}"/>
              </a:ext>
            </a:extLst>
          </p:cNvPr>
          <p:cNvSpPr>
            <a:spLocks noGrp="1"/>
          </p:cNvSpPr>
          <p:nvPr>
            <p:ph idx="1"/>
          </p:nvPr>
        </p:nvSpPr>
        <p:spPr/>
        <p:txBody>
          <a:bodyPr/>
          <a:lstStyle/>
          <a:p>
            <a:r>
              <a:rPr lang="en-US" dirty="0"/>
              <a:t>Wiki Page</a:t>
            </a:r>
          </a:p>
          <a:p>
            <a:pPr lvl="1"/>
            <a:r>
              <a:rPr lang="en-US" dirty="0"/>
              <a:t>How to use</a:t>
            </a:r>
          </a:p>
          <a:p>
            <a:pPr marL="0" indent="0">
              <a:buNone/>
            </a:pPr>
            <a:r>
              <a:rPr lang="en-US" dirty="0"/>
              <a:t>Web Page</a:t>
            </a:r>
          </a:p>
          <a:p>
            <a:pPr marL="0" indent="0">
              <a:buNone/>
            </a:pPr>
            <a:r>
              <a:rPr lang="en-US" dirty="0"/>
              <a:t>Meetups</a:t>
            </a:r>
          </a:p>
        </p:txBody>
      </p:sp>
      <p:sp>
        <p:nvSpPr>
          <p:cNvPr id="4" name="Slide Number Placeholder 3">
            <a:extLst>
              <a:ext uri="{FF2B5EF4-FFF2-40B4-BE49-F238E27FC236}">
                <a16:creationId xmlns:a16="http://schemas.microsoft.com/office/drawing/2014/main" id="{CCBFE381-649E-4FE0-BB57-95CCC271A979}"/>
              </a:ext>
            </a:extLst>
          </p:cNvPr>
          <p:cNvSpPr>
            <a:spLocks noGrp="1"/>
          </p:cNvSpPr>
          <p:nvPr>
            <p:ph type="sldNum" sz="quarter" idx="12"/>
          </p:nvPr>
        </p:nvSpPr>
        <p:spPr/>
        <p:txBody>
          <a:bodyPr/>
          <a:lstStyle/>
          <a:p>
            <a:fld id="{362F072D-44BE-48CC-8E89-A327B5503611}" type="slidenum">
              <a:rPr lang="en-US" smtClean="0"/>
              <a:t>45</a:t>
            </a:fld>
            <a:endParaRPr lang="en-US"/>
          </a:p>
        </p:txBody>
      </p:sp>
    </p:spTree>
    <p:extLst>
      <p:ext uri="{BB962C8B-B14F-4D97-AF65-F5344CB8AC3E}">
        <p14:creationId xmlns:p14="http://schemas.microsoft.com/office/powerpoint/2010/main" val="36635246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cap="none" dirty="0">
                <a:latin typeface="Arial Rounded MT Bold" panose="020F0704030504030204" pitchFamily="34" charset="0"/>
              </a:rPr>
              <a:t>Discussion</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Blockchain and 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150909"/>
      </p:ext>
    </p:extLst>
  </p:cSld>
  <p:clrMapOvr>
    <a:overrideClrMapping bg1="dk1" tx1="lt1" bg2="dk2" tx2="lt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05586A-8475-49CF-8893-EBFACBA207FD}"/>
              </a:ext>
            </a:extLst>
          </p:cNvPr>
          <p:cNvPicPr>
            <a:picLocks noChangeAspect="1"/>
          </p:cNvPicPr>
          <p:nvPr/>
        </p:nvPicPr>
        <p:blipFill>
          <a:blip r:embed="rId3"/>
          <a:stretch>
            <a:fillRect/>
          </a:stretch>
        </p:blipFill>
        <p:spPr>
          <a:xfrm>
            <a:off x="197086" y="256700"/>
            <a:ext cx="11797827" cy="5782232"/>
          </a:xfrm>
          <a:prstGeom prst="rect">
            <a:avLst/>
          </a:prstGeom>
        </p:spPr>
      </p:pic>
    </p:spTree>
    <p:extLst>
      <p:ext uri="{BB962C8B-B14F-4D97-AF65-F5344CB8AC3E}">
        <p14:creationId xmlns:p14="http://schemas.microsoft.com/office/powerpoint/2010/main" val="41225452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31F1B3-8998-4B47-934B-99F802A9E245}"/>
              </a:ext>
            </a:extLst>
          </p:cNvPr>
          <p:cNvSpPr/>
          <p:nvPr/>
        </p:nvSpPr>
        <p:spPr>
          <a:xfrm>
            <a:off x="619125" y="117693"/>
            <a:ext cx="11087100" cy="6740307"/>
          </a:xfrm>
          <a:prstGeom prst="rect">
            <a:avLst/>
          </a:prstGeom>
        </p:spPr>
        <p:txBody>
          <a:bodyPr wrap="square">
            <a:spAutoFit/>
          </a:bodyPr>
          <a:lstStyle/>
          <a:p>
            <a:r>
              <a:rPr lang="en-US" dirty="0">
                <a:solidFill>
                  <a:srgbClr val="172B4D"/>
                </a:solidFill>
                <a:latin typeface="-apple-system"/>
              </a:rPr>
              <a:t>FAQs</a:t>
            </a:r>
            <a:br>
              <a:rPr lang="en-US" dirty="0">
                <a:solidFill>
                  <a:srgbClr val="172B4D"/>
                </a:solidFill>
                <a:latin typeface="-apple-system"/>
              </a:rPr>
            </a:br>
            <a:r>
              <a:rPr lang="en-US" b="1" dirty="0">
                <a:solidFill>
                  <a:srgbClr val="800080"/>
                </a:solidFill>
                <a:latin typeface="-apple-system"/>
              </a:rPr>
              <a:t>1. What is blockchain?</a:t>
            </a:r>
            <a:br>
              <a:rPr lang="en-US" dirty="0">
                <a:solidFill>
                  <a:srgbClr val="172B4D"/>
                </a:solidFill>
                <a:latin typeface="-apple-system"/>
              </a:rPr>
            </a:br>
            <a:r>
              <a:rPr lang="en-US" dirty="0">
                <a:solidFill>
                  <a:srgbClr val="172B4D"/>
                </a:solidFill>
                <a:latin typeface="-apple-system"/>
              </a:rPr>
              <a:t>○ For the purposes of this Challenge, blockchain is any type of digital, distributed</a:t>
            </a:r>
            <a:br>
              <a:rPr lang="en-US" dirty="0">
                <a:solidFill>
                  <a:srgbClr val="172B4D"/>
                </a:solidFill>
                <a:latin typeface="-apple-system"/>
              </a:rPr>
            </a:br>
            <a:r>
              <a:rPr lang="en-US" dirty="0">
                <a:solidFill>
                  <a:srgbClr val="172B4D"/>
                </a:solidFill>
                <a:latin typeface="-apple-system"/>
              </a:rPr>
              <a:t>ledger, including both public and private, or permissioned and </a:t>
            </a:r>
            <a:r>
              <a:rPr lang="en-US" dirty="0" err="1">
                <a:solidFill>
                  <a:srgbClr val="172B4D"/>
                </a:solidFill>
                <a:latin typeface="-apple-system"/>
              </a:rPr>
              <a:t>permissionless</a:t>
            </a:r>
            <a:br>
              <a:rPr lang="en-US" dirty="0">
                <a:solidFill>
                  <a:srgbClr val="172B4D"/>
                </a:solidFill>
                <a:latin typeface="-apple-system"/>
              </a:rPr>
            </a:br>
            <a:r>
              <a:rPr lang="en-US" dirty="0">
                <a:solidFill>
                  <a:srgbClr val="172B4D"/>
                </a:solidFill>
                <a:latin typeface="-apple-system"/>
              </a:rPr>
              <a:t>systems. For more information on how to get started with blockchain, check out</a:t>
            </a:r>
            <a:br>
              <a:rPr lang="en-US" dirty="0">
                <a:solidFill>
                  <a:srgbClr val="172B4D"/>
                </a:solidFill>
                <a:latin typeface="-apple-system"/>
              </a:rPr>
            </a:br>
            <a:r>
              <a:rPr lang="en-US" dirty="0">
                <a:solidFill>
                  <a:srgbClr val="172B4D"/>
                </a:solidFill>
                <a:latin typeface="-apple-system"/>
              </a:rPr>
              <a:t>our list of educational resources .</a:t>
            </a:r>
            <a:br>
              <a:rPr lang="en-US" dirty="0">
                <a:solidFill>
                  <a:srgbClr val="172B4D"/>
                </a:solidFill>
                <a:latin typeface="-apple-system"/>
              </a:rPr>
            </a:br>
            <a:r>
              <a:rPr lang="en-US" dirty="0">
                <a:solidFill>
                  <a:srgbClr val="172B4D"/>
                </a:solidFill>
                <a:latin typeface="-apple-system"/>
              </a:rPr>
              <a:t>2</a:t>
            </a:r>
            <a:r>
              <a:rPr lang="en-US" b="1" dirty="0">
                <a:solidFill>
                  <a:srgbClr val="800080"/>
                </a:solidFill>
                <a:latin typeface="-apple-system"/>
              </a:rPr>
              <a:t>. How do I enter? What constitutes a complete submission?</a:t>
            </a:r>
            <a:br>
              <a:rPr lang="en-US" dirty="0">
                <a:solidFill>
                  <a:srgbClr val="172B4D"/>
                </a:solidFill>
                <a:latin typeface="-apple-system"/>
              </a:rPr>
            </a:br>
            <a:r>
              <a:rPr lang="en-US" dirty="0">
                <a:solidFill>
                  <a:srgbClr val="172B4D"/>
                </a:solidFill>
                <a:latin typeface="-apple-system"/>
              </a:rPr>
              <a:t>○ All Applicants must complete the Submission Form at www.bigapps.nyc;</a:t>
            </a:r>
            <a:br>
              <a:rPr lang="en-US" dirty="0">
                <a:solidFill>
                  <a:srgbClr val="172B4D"/>
                </a:solidFill>
                <a:latin typeface="-apple-system"/>
              </a:rPr>
            </a:br>
            <a:r>
              <a:rPr lang="en-US" dirty="0">
                <a:solidFill>
                  <a:srgbClr val="172B4D"/>
                </a:solidFill>
                <a:latin typeface="-apple-system"/>
              </a:rPr>
              <a:t>completion of the Submission Form will constitute an official entry into the</a:t>
            </a:r>
            <a:br>
              <a:rPr lang="en-US" dirty="0">
                <a:solidFill>
                  <a:srgbClr val="172B4D"/>
                </a:solidFill>
                <a:latin typeface="-apple-system"/>
              </a:rPr>
            </a:br>
            <a:r>
              <a:rPr lang="en-US" dirty="0">
                <a:solidFill>
                  <a:srgbClr val="172B4D"/>
                </a:solidFill>
                <a:latin typeface="-apple-system"/>
              </a:rPr>
              <a:t>challenge. All submissions must be completed by July 31st at 11:59PM ET.</a:t>
            </a:r>
            <a:br>
              <a:rPr lang="en-US" dirty="0">
                <a:solidFill>
                  <a:srgbClr val="172B4D"/>
                </a:solidFill>
                <a:latin typeface="-apple-system"/>
              </a:rPr>
            </a:br>
            <a:r>
              <a:rPr lang="en-US" b="1" dirty="0">
                <a:solidFill>
                  <a:srgbClr val="800080"/>
                </a:solidFill>
                <a:latin typeface="-apple-system"/>
              </a:rPr>
              <a:t>3. Am I eligible to compete?</a:t>
            </a:r>
            <a:br>
              <a:rPr lang="en-US" dirty="0">
                <a:solidFill>
                  <a:srgbClr val="172B4D"/>
                </a:solidFill>
                <a:latin typeface="-apple-system"/>
              </a:rPr>
            </a:br>
            <a:r>
              <a:rPr lang="en-US" dirty="0">
                <a:solidFill>
                  <a:srgbClr val="172B4D"/>
                </a:solidFill>
                <a:latin typeface="-apple-system"/>
              </a:rPr>
              <a:t>○ </a:t>
            </a:r>
            <a:r>
              <a:rPr lang="en-US" dirty="0" err="1">
                <a:solidFill>
                  <a:srgbClr val="172B4D"/>
                </a:solidFill>
                <a:latin typeface="-apple-system"/>
              </a:rPr>
              <a:t>BigApps</a:t>
            </a:r>
            <a:r>
              <a:rPr lang="en-US" dirty="0">
                <a:solidFill>
                  <a:srgbClr val="172B4D"/>
                </a:solidFill>
                <a:latin typeface="-apple-system"/>
              </a:rPr>
              <a:t> is open to legal residents, ages 13 or older, of the 50 United States (plus</a:t>
            </a:r>
            <a:br>
              <a:rPr lang="en-US" dirty="0">
                <a:solidFill>
                  <a:srgbClr val="172B4D"/>
                </a:solidFill>
                <a:latin typeface="-apple-system"/>
              </a:rPr>
            </a:br>
            <a:r>
              <a:rPr lang="en-US" dirty="0">
                <a:solidFill>
                  <a:srgbClr val="172B4D"/>
                </a:solidFill>
                <a:latin typeface="-apple-system"/>
              </a:rPr>
              <a:t>the District of Columbia). All corporations or other organizations participating</a:t>
            </a:r>
            <a:br>
              <a:rPr lang="en-US" dirty="0">
                <a:solidFill>
                  <a:srgbClr val="172B4D"/>
                </a:solidFill>
                <a:latin typeface="-apple-system"/>
              </a:rPr>
            </a:br>
            <a:r>
              <a:rPr lang="en-US" dirty="0">
                <a:solidFill>
                  <a:srgbClr val="172B4D"/>
                </a:solidFill>
                <a:latin typeface="-apple-system"/>
              </a:rPr>
              <a:t>must be legally domiciled in the United States or incorporated in the United</a:t>
            </a:r>
            <a:br>
              <a:rPr lang="en-US" dirty="0">
                <a:solidFill>
                  <a:srgbClr val="172B4D"/>
                </a:solidFill>
                <a:latin typeface="-apple-system"/>
              </a:rPr>
            </a:br>
            <a:r>
              <a:rPr lang="en-US" dirty="0">
                <a:solidFill>
                  <a:srgbClr val="172B4D"/>
                </a:solidFill>
                <a:latin typeface="-apple-system"/>
              </a:rPr>
              <a:t>States at the time of entry.</a:t>
            </a:r>
            <a:br>
              <a:rPr lang="en-US" dirty="0">
                <a:solidFill>
                  <a:srgbClr val="172B4D"/>
                </a:solidFill>
                <a:latin typeface="-apple-system"/>
              </a:rPr>
            </a:br>
            <a:r>
              <a:rPr lang="en-US" b="1" dirty="0">
                <a:solidFill>
                  <a:srgbClr val="800080"/>
                </a:solidFill>
                <a:latin typeface="-apple-system"/>
              </a:rPr>
              <a:t>4. We are an organization. Can we enter?</a:t>
            </a:r>
            <a:br>
              <a:rPr lang="en-US" dirty="0">
                <a:solidFill>
                  <a:srgbClr val="172B4D"/>
                </a:solidFill>
                <a:latin typeface="-apple-system"/>
              </a:rPr>
            </a:br>
            <a:r>
              <a:rPr lang="en-US" dirty="0">
                <a:solidFill>
                  <a:srgbClr val="172B4D"/>
                </a:solidFill>
                <a:latin typeface="-apple-system"/>
              </a:rPr>
              <a:t>○ Yes, organizations that have not raised more than $500,000 in funding in the last</a:t>
            </a:r>
            <a:br>
              <a:rPr lang="en-US" dirty="0">
                <a:solidFill>
                  <a:srgbClr val="172B4D"/>
                </a:solidFill>
                <a:latin typeface="-apple-system"/>
              </a:rPr>
            </a:br>
            <a:r>
              <a:rPr lang="en-US" dirty="0">
                <a:solidFill>
                  <a:srgbClr val="172B4D"/>
                </a:solidFill>
                <a:latin typeface="-apple-system"/>
              </a:rPr>
              <a:t>12 months for this particular Proposal may enter and compete for cash and</a:t>
            </a:r>
            <a:br>
              <a:rPr lang="en-US" dirty="0">
                <a:solidFill>
                  <a:srgbClr val="172B4D"/>
                </a:solidFill>
                <a:latin typeface="-apple-system"/>
              </a:rPr>
            </a:br>
            <a:r>
              <a:rPr lang="en-US" dirty="0">
                <a:solidFill>
                  <a:srgbClr val="172B4D"/>
                </a:solidFill>
                <a:latin typeface="-apple-system"/>
              </a:rPr>
              <a:t>in-kind prizes as well as post-challenge support and implementation resources. If</a:t>
            </a:r>
            <a:br>
              <a:rPr lang="en-US" dirty="0">
                <a:solidFill>
                  <a:srgbClr val="172B4D"/>
                </a:solidFill>
                <a:latin typeface="-apple-system"/>
              </a:rPr>
            </a:br>
            <a:r>
              <a:rPr lang="en-US" dirty="0">
                <a:solidFill>
                  <a:srgbClr val="172B4D"/>
                </a:solidFill>
                <a:latin typeface="-apple-system"/>
              </a:rPr>
              <a:t>this particular proposal is publicly available, it must not have been in the market</a:t>
            </a:r>
            <a:br>
              <a:rPr lang="en-US" dirty="0">
                <a:solidFill>
                  <a:srgbClr val="172B4D"/>
                </a:solidFill>
                <a:latin typeface="-apple-system"/>
              </a:rPr>
            </a:br>
            <a:r>
              <a:rPr lang="en-US" dirty="0">
                <a:solidFill>
                  <a:srgbClr val="172B4D"/>
                </a:solidFill>
                <a:latin typeface="-apple-system"/>
              </a:rPr>
              <a:t>for more than 12 months prior to the time of submission to the Challenge.</a:t>
            </a:r>
            <a:br>
              <a:rPr lang="en-US" dirty="0">
                <a:solidFill>
                  <a:srgbClr val="172B4D"/>
                </a:solidFill>
                <a:latin typeface="-apple-system"/>
              </a:rPr>
            </a:br>
            <a:endParaRPr lang="en-US" dirty="0">
              <a:solidFill>
                <a:srgbClr val="172B4D"/>
              </a:solidFill>
              <a:latin typeface="-apple-system"/>
            </a:endParaRPr>
          </a:p>
          <a:p>
            <a:br>
              <a:rPr lang="en-US" dirty="0"/>
            </a:br>
            <a:endParaRPr lang="en-US" dirty="0"/>
          </a:p>
        </p:txBody>
      </p:sp>
    </p:spTree>
    <p:extLst>
      <p:ext uri="{BB962C8B-B14F-4D97-AF65-F5344CB8AC3E}">
        <p14:creationId xmlns:p14="http://schemas.microsoft.com/office/powerpoint/2010/main" val="1946904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r>
              <a:rPr lang="en-US" sz="1900" dirty="0"/>
              <a:t>Bobbi Muscara, Chair of Hyperledger Learning Materials Working Group.</a:t>
            </a:r>
          </a:p>
          <a:p>
            <a:pPr>
              <a:lnSpc>
                <a:spcPct val="110000"/>
              </a:lnSpc>
            </a:pPr>
            <a:r>
              <a:rPr lang="en-US" sz="1900" dirty="0"/>
              <a:t>Location for Princeton Meetups</a:t>
            </a:r>
          </a:p>
          <a:p>
            <a:pPr>
              <a:lnSpc>
                <a:spcPct val="110000"/>
              </a:lnSpc>
            </a:pPr>
            <a:r>
              <a:rPr lang="en-US" sz="1900" dirty="0"/>
              <a:t>Incubator space for start 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1B30A8-8ADB-4286-B2C2-56EC4220B8E7}"/>
              </a:ext>
            </a:extLst>
          </p:cNvPr>
          <p:cNvSpPr/>
          <p:nvPr/>
        </p:nvSpPr>
        <p:spPr>
          <a:xfrm>
            <a:off x="854868" y="1166842"/>
            <a:ext cx="10017920" cy="4524315"/>
          </a:xfrm>
          <a:prstGeom prst="rect">
            <a:avLst/>
          </a:prstGeom>
        </p:spPr>
        <p:txBody>
          <a:bodyPr wrap="square">
            <a:spAutoFit/>
          </a:bodyPr>
          <a:lstStyle/>
          <a:p>
            <a:r>
              <a:rPr lang="en-US" b="1" dirty="0">
                <a:solidFill>
                  <a:srgbClr val="800080"/>
                </a:solidFill>
                <a:latin typeface="-apple-system"/>
              </a:rPr>
              <a:t>5. I’m not a coder. Can I still participate?</a:t>
            </a:r>
            <a:br>
              <a:rPr lang="en-US" dirty="0">
                <a:solidFill>
                  <a:srgbClr val="172B4D"/>
                </a:solidFill>
                <a:latin typeface="-apple-system"/>
              </a:rPr>
            </a:br>
            <a:r>
              <a:rPr lang="en-US" dirty="0">
                <a:solidFill>
                  <a:srgbClr val="172B4D"/>
                </a:solidFill>
                <a:latin typeface="-apple-system"/>
              </a:rPr>
              <a:t>○ </a:t>
            </a:r>
            <a:r>
              <a:rPr lang="en-US" dirty="0" err="1">
                <a:solidFill>
                  <a:srgbClr val="172B4D"/>
                </a:solidFill>
                <a:latin typeface="-apple-system"/>
              </a:rPr>
              <a:t>BigApps</a:t>
            </a:r>
            <a:r>
              <a:rPr lang="en-US" dirty="0">
                <a:solidFill>
                  <a:srgbClr val="172B4D"/>
                </a:solidFill>
                <a:latin typeface="-apple-system"/>
              </a:rPr>
              <a:t> is open to everyone, including government employees, engineers,</a:t>
            </a:r>
            <a:br>
              <a:rPr lang="en-US" dirty="0">
                <a:solidFill>
                  <a:srgbClr val="172B4D"/>
                </a:solidFill>
                <a:latin typeface="-apple-system"/>
              </a:rPr>
            </a:br>
            <a:r>
              <a:rPr lang="en-US" dirty="0">
                <a:solidFill>
                  <a:srgbClr val="172B4D"/>
                </a:solidFill>
                <a:latin typeface="-apple-system"/>
              </a:rPr>
              <a:t>designers, marketers, content creators, and anyone else interested in improving</a:t>
            </a:r>
            <a:br>
              <a:rPr lang="en-US" dirty="0">
                <a:solidFill>
                  <a:srgbClr val="172B4D"/>
                </a:solidFill>
                <a:latin typeface="-apple-system"/>
              </a:rPr>
            </a:br>
            <a:r>
              <a:rPr lang="en-US" dirty="0">
                <a:solidFill>
                  <a:srgbClr val="172B4D"/>
                </a:solidFill>
                <a:latin typeface="-apple-system"/>
              </a:rPr>
              <a:t>New York City.</a:t>
            </a:r>
            <a:br>
              <a:rPr lang="en-US" dirty="0">
                <a:solidFill>
                  <a:srgbClr val="172B4D"/>
                </a:solidFill>
                <a:latin typeface="-apple-system"/>
              </a:rPr>
            </a:br>
            <a:r>
              <a:rPr lang="en-US" dirty="0">
                <a:solidFill>
                  <a:srgbClr val="172B4D"/>
                </a:solidFill>
                <a:latin typeface="-apple-system"/>
              </a:rPr>
              <a:t>6</a:t>
            </a:r>
            <a:r>
              <a:rPr lang="en-US" b="1" dirty="0">
                <a:solidFill>
                  <a:srgbClr val="800080"/>
                </a:solidFill>
                <a:latin typeface="-apple-system"/>
              </a:rPr>
              <a:t>. Can I enter the same Proposal in multiple Challenge areas?</a:t>
            </a:r>
            <a:br>
              <a:rPr lang="en-US" dirty="0">
                <a:solidFill>
                  <a:srgbClr val="172B4D"/>
                </a:solidFill>
                <a:latin typeface="-apple-system"/>
              </a:rPr>
            </a:br>
            <a:r>
              <a:rPr lang="en-US" dirty="0">
                <a:solidFill>
                  <a:srgbClr val="172B4D"/>
                </a:solidFill>
                <a:latin typeface="-apple-system"/>
              </a:rPr>
              <a:t>○ No. Each Proposal shall only be submitted to one challenge.</a:t>
            </a:r>
            <a:br>
              <a:rPr lang="en-US" dirty="0">
                <a:solidFill>
                  <a:srgbClr val="172B4D"/>
                </a:solidFill>
                <a:latin typeface="-apple-system"/>
              </a:rPr>
            </a:br>
            <a:r>
              <a:rPr lang="en-US" b="1" dirty="0">
                <a:solidFill>
                  <a:srgbClr val="800080"/>
                </a:solidFill>
                <a:latin typeface="-apple-system"/>
              </a:rPr>
              <a:t>7. Is there a limit to how many projects I can submit or participate in?</a:t>
            </a:r>
            <a:br>
              <a:rPr lang="en-US" dirty="0">
                <a:solidFill>
                  <a:srgbClr val="172B4D"/>
                </a:solidFill>
                <a:latin typeface="-apple-system"/>
              </a:rPr>
            </a:br>
            <a:r>
              <a:rPr lang="en-US" dirty="0">
                <a:solidFill>
                  <a:srgbClr val="172B4D"/>
                </a:solidFill>
                <a:latin typeface="-apple-system"/>
              </a:rPr>
              <a:t>○ You may submit up to 5 entries. An individual may also participate on behalf of</a:t>
            </a:r>
            <a:br>
              <a:rPr lang="en-US" dirty="0">
                <a:solidFill>
                  <a:srgbClr val="172B4D"/>
                </a:solidFill>
                <a:latin typeface="-apple-system"/>
              </a:rPr>
            </a:br>
            <a:r>
              <a:rPr lang="en-US" dirty="0">
                <a:solidFill>
                  <a:srgbClr val="172B4D"/>
                </a:solidFill>
                <a:latin typeface="-apple-system"/>
              </a:rPr>
              <a:t>more than one team, corporation, or nonprofit organization.</a:t>
            </a:r>
          </a:p>
          <a:p>
            <a:r>
              <a:rPr lang="en-US" b="1" dirty="0">
                <a:solidFill>
                  <a:srgbClr val="800080"/>
                </a:solidFill>
                <a:latin typeface="-apple-system"/>
              </a:rPr>
              <a:t>8. Is there a limit to how many people I can have on my team?</a:t>
            </a:r>
            <a:br>
              <a:rPr lang="en-US" dirty="0">
                <a:solidFill>
                  <a:srgbClr val="172B4D"/>
                </a:solidFill>
                <a:latin typeface="-apple-system"/>
              </a:rPr>
            </a:br>
            <a:r>
              <a:rPr lang="en-US" dirty="0">
                <a:solidFill>
                  <a:srgbClr val="172B4D"/>
                </a:solidFill>
                <a:latin typeface="-apple-system"/>
              </a:rPr>
              <a:t>○ There is no limit to how many people can participate on a single team. If a team</a:t>
            </a:r>
            <a:br>
              <a:rPr lang="en-US" dirty="0">
                <a:solidFill>
                  <a:srgbClr val="172B4D"/>
                </a:solidFill>
                <a:latin typeface="-apple-system"/>
              </a:rPr>
            </a:br>
            <a:r>
              <a:rPr lang="en-US" dirty="0">
                <a:solidFill>
                  <a:srgbClr val="172B4D"/>
                </a:solidFill>
                <a:latin typeface="-apple-system"/>
              </a:rPr>
              <a:t>of individuals, or an organization is selected as a prize winner, the Administrator</a:t>
            </a:r>
            <a:br>
              <a:rPr lang="en-US" dirty="0">
                <a:solidFill>
                  <a:srgbClr val="172B4D"/>
                </a:solidFill>
                <a:latin typeface="-apple-system"/>
              </a:rPr>
            </a:br>
            <a:r>
              <a:rPr lang="en-US" dirty="0">
                <a:solidFill>
                  <a:srgbClr val="172B4D"/>
                </a:solidFill>
                <a:latin typeface="-apple-system"/>
              </a:rPr>
              <a:t>will issue prize money to the primary team member listed on the submission</a:t>
            </a:r>
            <a:br>
              <a:rPr lang="en-US" dirty="0">
                <a:solidFill>
                  <a:srgbClr val="172B4D"/>
                </a:solidFill>
                <a:latin typeface="-apple-system"/>
              </a:rPr>
            </a:br>
            <a:r>
              <a:rPr lang="en-US" dirty="0">
                <a:solidFill>
                  <a:srgbClr val="172B4D"/>
                </a:solidFill>
                <a:latin typeface="-apple-system"/>
              </a:rPr>
              <a:t>form. It will be up to the winning team or organization to allocate the prize money,</a:t>
            </a:r>
            <a:br>
              <a:rPr lang="en-US" dirty="0">
                <a:solidFill>
                  <a:srgbClr val="172B4D"/>
                </a:solidFill>
                <a:latin typeface="-apple-system"/>
              </a:rPr>
            </a:br>
            <a:r>
              <a:rPr lang="en-US" dirty="0">
                <a:solidFill>
                  <a:srgbClr val="172B4D"/>
                </a:solidFill>
                <a:latin typeface="-apple-system"/>
              </a:rPr>
              <a:t>if they deem it appropriate.</a:t>
            </a:r>
            <a:br>
              <a:rPr lang="en-US" dirty="0">
                <a:solidFill>
                  <a:srgbClr val="172B4D"/>
                </a:solidFill>
                <a:latin typeface="-apple-system"/>
              </a:rPr>
            </a:br>
            <a:endParaRPr lang="en-US" dirty="0"/>
          </a:p>
        </p:txBody>
      </p:sp>
    </p:spTree>
    <p:extLst>
      <p:ext uri="{BB962C8B-B14F-4D97-AF65-F5344CB8AC3E}">
        <p14:creationId xmlns:p14="http://schemas.microsoft.com/office/powerpoint/2010/main" val="40117954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891E02-D68B-4462-A0D3-A3B5A9C4267C}"/>
              </a:ext>
            </a:extLst>
          </p:cNvPr>
          <p:cNvSpPr/>
          <p:nvPr/>
        </p:nvSpPr>
        <p:spPr>
          <a:xfrm>
            <a:off x="547687" y="216188"/>
            <a:ext cx="11553825" cy="5632311"/>
          </a:xfrm>
          <a:prstGeom prst="rect">
            <a:avLst/>
          </a:prstGeom>
        </p:spPr>
        <p:txBody>
          <a:bodyPr wrap="square">
            <a:spAutoFit/>
          </a:bodyPr>
          <a:lstStyle/>
          <a:p>
            <a:br>
              <a:rPr lang="en-US" dirty="0">
                <a:solidFill>
                  <a:srgbClr val="172B4D"/>
                </a:solidFill>
                <a:latin typeface="-apple-system"/>
              </a:rPr>
            </a:br>
            <a:r>
              <a:rPr lang="en-US" b="1" dirty="0">
                <a:solidFill>
                  <a:srgbClr val="800080"/>
                </a:solidFill>
                <a:latin typeface="-apple-system"/>
              </a:rPr>
              <a:t>9. Do I retain intellectual property ownership?</a:t>
            </a:r>
            <a:br>
              <a:rPr lang="en-US" dirty="0">
                <a:solidFill>
                  <a:srgbClr val="172B4D"/>
                </a:solidFill>
                <a:latin typeface="-apple-system"/>
              </a:rPr>
            </a:br>
            <a:r>
              <a:rPr lang="en-US" dirty="0">
                <a:solidFill>
                  <a:srgbClr val="172B4D"/>
                </a:solidFill>
                <a:latin typeface="-apple-system"/>
              </a:rPr>
              <a:t>○ Yes, all entrants, regardless of winner status, will retain intellectual property</a:t>
            </a:r>
            <a:br>
              <a:rPr lang="en-US" dirty="0">
                <a:solidFill>
                  <a:srgbClr val="172B4D"/>
                </a:solidFill>
                <a:latin typeface="-apple-system"/>
              </a:rPr>
            </a:br>
            <a:r>
              <a:rPr lang="en-US" dirty="0">
                <a:solidFill>
                  <a:srgbClr val="172B4D"/>
                </a:solidFill>
                <a:latin typeface="-apple-system"/>
              </a:rPr>
              <a:t>ownership of their submissions. However, as a condition of entering the </a:t>
            </a:r>
            <a:r>
              <a:rPr lang="en-US" dirty="0" err="1">
                <a:solidFill>
                  <a:srgbClr val="172B4D"/>
                </a:solidFill>
                <a:latin typeface="-apple-system"/>
              </a:rPr>
              <a:t>BigApps</a:t>
            </a:r>
            <a:br>
              <a:rPr lang="en-US" dirty="0">
                <a:solidFill>
                  <a:srgbClr val="172B4D"/>
                </a:solidFill>
                <a:latin typeface="-apple-system"/>
              </a:rPr>
            </a:br>
            <a:r>
              <a:rPr lang="en-US" dirty="0">
                <a:solidFill>
                  <a:srgbClr val="172B4D"/>
                </a:solidFill>
                <a:latin typeface="-apple-system"/>
              </a:rPr>
              <a:t>Challenge, City, Sponsor and Administrator will maintain a royalty-free license to:</a:t>
            </a:r>
            <a:br>
              <a:rPr lang="en-US" dirty="0">
                <a:solidFill>
                  <a:srgbClr val="172B4D"/>
                </a:solidFill>
                <a:latin typeface="-apple-system"/>
              </a:rPr>
            </a:br>
            <a:r>
              <a:rPr lang="en-US" dirty="0">
                <a:solidFill>
                  <a:srgbClr val="172B4D"/>
                </a:solidFill>
                <a:latin typeface="-apple-system"/>
              </a:rPr>
              <a:t>a) post the Submissions on </a:t>
            </a:r>
            <a:r>
              <a:rPr lang="en-US" dirty="0" err="1">
                <a:solidFill>
                  <a:srgbClr val="172B4D"/>
                </a:solidFill>
                <a:latin typeface="-apple-system"/>
              </a:rPr>
              <a:t>BigApps.NYC</a:t>
            </a:r>
            <a:r>
              <a:rPr lang="en-US" dirty="0">
                <a:solidFill>
                  <a:srgbClr val="172B4D"/>
                </a:solidFill>
                <a:latin typeface="-apple-system"/>
              </a:rPr>
              <a:t>; b) make the Proposals available for</a:t>
            </a:r>
            <a:br>
              <a:rPr lang="en-US" dirty="0">
                <a:solidFill>
                  <a:srgbClr val="172B4D"/>
                </a:solidFill>
                <a:latin typeface="-apple-system"/>
              </a:rPr>
            </a:br>
            <a:r>
              <a:rPr lang="en-US" dirty="0">
                <a:solidFill>
                  <a:srgbClr val="172B4D"/>
                </a:solidFill>
                <a:latin typeface="-apple-system"/>
              </a:rPr>
              <a:t>the course of the Challenge and 12 months after the conclusion of the Challenge;</a:t>
            </a:r>
            <a:br>
              <a:rPr lang="en-US" dirty="0">
                <a:solidFill>
                  <a:srgbClr val="172B4D"/>
                </a:solidFill>
                <a:latin typeface="-apple-system"/>
              </a:rPr>
            </a:br>
            <a:r>
              <a:rPr lang="en-US" dirty="0">
                <a:solidFill>
                  <a:srgbClr val="172B4D"/>
                </a:solidFill>
                <a:latin typeface="-apple-system"/>
              </a:rPr>
              <a:t>and c) use the Proposals for noncommercial purposes for a period of 12 months</a:t>
            </a:r>
            <a:br>
              <a:rPr lang="en-US" dirty="0">
                <a:solidFill>
                  <a:srgbClr val="172B4D"/>
                </a:solidFill>
                <a:latin typeface="-apple-system"/>
              </a:rPr>
            </a:br>
            <a:r>
              <a:rPr lang="en-US" dirty="0">
                <a:solidFill>
                  <a:srgbClr val="172B4D"/>
                </a:solidFill>
                <a:latin typeface="-apple-system"/>
              </a:rPr>
              <a:t>after the conclusion of the Challenge Submission Period. The </a:t>
            </a:r>
            <a:r>
              <a:rPr lang="en-US" dirty="0" err="1">
                <a:solidFill>
                  <a:srgbClr val="172B4D"/>
                </a:solidFill>
                <a:latin typeface="-apple-system"/>
              </a:rPr>
              <a:t>BigApps</a:t>
            </a:r>
            <a:r>
              <a:rPr lang="en-US" dirty="0">
                <a:solidFill>
                  <a:srgbClr val="172B4D"/>
                </a:solidFill>
                <a:latin typeface="-apple-system"/>
              </a:rPr>
              <a:t> Sponsors</a:t>
            </a:r>
            <a:br>
              <a:rPr lang="en-US" dirty="0">
                <a:solidFill>
                  <a:srgbClr val="172B4D"/>
                </a:solidFill>
                <a:latin typeface="-apple-system"/>
              </a:rPr>
            </a:br>
            <a:r>
              <a:rPr lang="en-US" dirty="0">
                <a:solidFill>
                  <a:srgbClr val="172B4D"/>
                </a:solidFill>
                <a:latin typeface="-apple-system"/>
              </a:rPr>
              <a:t>and Administrator will have the right to display and promote your submission to</a:t>
            </a:r>
            <a:br>
              <a:rPr lang="en-US" dirty="0">
                <a:solidFill>
                  <a:srgbClr val="172B4D"/>
                </a:solidFill>
                <a:latin typeface="-apple-system"/>
              </a:rPr>
            </a:br>
            <a:r>
              <a:rPr lang="en-US" dirty="0">
                <a:solidFill>
                  <a:srgbClr val="172B4D"/>
                </a:solidFill>
                <a:latin typeface="-apple-system"/>
              </a:rPr>
              <a:t>the public on the NYC </a:t>
            </a:r>
            <a:r>
              <a:rPr lang="en-US" dirty="0" err="1">
                <a:solidFill>
                  <a:srgbClr val="172B4D"/>
                </a:solidFill>
                <a:latin typeface="-apple-system"/>
              </a:rPr>
              <a:t>BigApps</a:t>
            </a:r>
            <a:r>
              <a:rPr lang="en-US" dirty="0">
                <a:solidFill>
                  <a:srgbClr val="172B4D"/>
                </a:solidFill>
                <a:latin typeface="-apple-system"/>
              </a:rPr>
              <a:t> website and partner sites. They will also be</a:t>
            </a:r>
            <a:br>
              <a:rPr lang="en-US" dirty="0">
                <a:solidFill>
                  <a:srgbClr val="172B4D"/>
                </a:solidFill>
                <a:latin typeface="-apple-system"/>
              </a:rPr>
            </a:br>
            <a:r>
              <a:rPr lang="en-US" dirty="0">
                <a:solidFill>
                  <a:srgbClr val="172B4D"/>
                </a:solidFill>
                <a:latin typeface="-apple-system"/>
              </a:rPr>
              <a:t>allowed to publicize your name in connection with the submission and the NYC</a:t>
            </a:r>
            <a:br>
              <a:rPr lang="en-US" dirty="0">
                <a:solidFill>
                  <a:srgbClr val="172B4D"/>
                </a:solidFill>
                <a:latin typeface="-apple-system"/>
              </a:rPr>
            </a:br>
            <a:r>
              <a:rPr lang="en-US" dirty="0" err="1">
                <a:solidFill>
                  <a:srgbClr val="172B4D"/>
                </a:solidFill>
                <a:latin typeface="-apple-system"/>
              </a:rPr>
              <a:t>BigApps</a:t>
            </a:r>
            <a:r>
              <a:rPr lang="en-US" dirty="0">
                <a:solidFill>
                  <a:srgbClr val="172B4D"/>
                </a:solidFill>
                <a:latin typeface="-apple-system"/>
              </a:rPr>
              <a:t> Challenge.</a:t>
            </a:r>
            <a:br>
              <a:rPr lang="en-US" dirty="0">
                <a:solidFill>
                  <a:srgbClr val="172B4D"/>
                </a:solidFill>
                <a:latin typeface="-apple-system"/>
              </a:rPr>
            </a:br>
            <a:r>
              <a:rPr lang="en-US" b="1" dirty="0">
                <a:solidFill>
                  <a:srgbClr val="800080"/>
                </a:solidFill>
                <a:latin typeface="-apple-system"/>
              </a:rPr>
              <a:t>10. How else can I get involved with the Challenge?</a:t>
            </a:r>
            <a:br>
              <a:rPr lang="en-US" dirty="0">
                <a:solidFill>
                  <a:srgbClr val="172B4D"/>
                </a:solidFill>
                <a:latin typeface="-apple-system"/>
              </a:rPr>
            </a:br>
            <a:r>
              <a:rPr lang="en-US" dirty="0">
                <a:solidFill>
                  <a:srgbClr val="172B4D"/>
                </a:solidFill>
                <a:latin typeface="-apple-system"/>
              </a:rPr>
              <a:t>○ There are many ways to get involved with </a:t>
            </a:r>
            <a:r>
              <a:rPr lang="en-US" dirty="0" err="1">
                <a:solidFill>
                  <a:srgbClr val="172B4D"/>
                </a:solidFill>
                <a:latin typeface="-apple-system"/>
              </a:rPr>
              <a:t>BigApps</a:t>
            </a:r>
            <a:r>
              <a:rPr lang="en-US" dirty="0">
                <a:solidFill>
                  <a:srgbClr val="172B4D"/>
                </a:solidFill>
                <a:latin typeface="-apple-system"/>
              </a:rPr>
              <a:t> besides submitting a</a:t>
            </a:r>
            <a:br>
              <a:rPr lang="en-US" dirty="0">
                <a:solidFill>
                  <a:srgbClr val="172B4D"/>
                </a:solidFill>
                <a:latin typeface="-apple-system"/>
              </a:rPr>
            </a:br>
            <a:r>
              <a:rPr lang="en-US" dirty="0">
                <a:solidFill>
                  <a:srgbClr val="172B4D"/>
                </a:solidFill>
                <a:latin typeface="-apple-system"/>
              </a:rPr>
              <a:t>Proposal. You can sponsor the Challenge or Demo Day; contribute data &amp; other</a:t>
            </a:r>
            <a:br>
              <a:rPr lang="en-US" dirty="0">
                <a:solidFill>
                  <a:srgbClr val="172B4D"/>
                </a:solidFill>
                <a:latin typeface="-apple-system"/>
              </a:rPr>
            </a:br>
            <a:r>
              <a:rPr lang="en-US" dirty="0">
                <a:solidFill>
                  <a:srgbClr val="172B4D"/>
                </a:solidFill>
                <a:latin typeface="-apple-system"/>
              </a:rPr>
              <a:t>resources; serve as a mentor or volunteer; and help promote </a:t>
            </a:r>
            <a:r>
              <a:rPr lang="en-US" dirty="0" err="1">
                <a:solidFill>
                  <a:srgbClr val="172B4D"/>
                </a:solidFill>
                <a:latin typeface="-apple-system"/>
              </a:rPr>
              <a:t>BigApps</a:t>
            </a:r>
            <a:r>
              <a:rPr lang="en-US" dirty="0">
                <a:solidFill>
                  <a:srgbClr val="172B4D"/>
                </a:solidFill>
                <a:latin typeface="-apple-system"/>
              </a:rPr>
              <a:t>. Please</a:t>
            </a:r>
            <a:br>
              <a:rPr lang="en-US" dirty="0">
                <a:solidFill>
                  <a:srgbClr val="172B4D"/>
                </a:solidFill>
                <a:latin typeface="-apple-system"/>
              </a:rPr>
            </a:br>
            <a:r>
              <a:rPr lang="en-US" dirty="0">
                <a:solidFill>
                  <a:srgbClr val="172B4D"/>
                </a:solidFill>
                <a:latin typeface="-apple-system"/>
              </a:rPr>
              <a:t>contact us at </a:t>
            </a:r>
            <a:r>
              <a:rPr lang="en-US" dirty="0">
                <a:solidFill>
                  <a:srgbClr val="0052CC"/>
                </a:solidFill>
                <a:latin typeface="-apple-system"/>
                <a:hlinkClick r:id="rId2"/>
              </a:rPr>
              <a:t>info@nycbigapps.com</a:t>
            </a:r>
            <a:r>
              <a:rPr lang="en-US" dirty="0">
                <a:solidFill>
                  <a:srgbClr val="172B4D"/>
                </a:solidFill>
                <a:latin typeface="-apple-system"/>
              </a:rPr>
              <a:t> for more information.</a:t>
            </a:r>
            <a:br>
              <a:rPr lang="en-US" dirty="0">
                <a:solidFill>
                  <a:srgbClr val="172B4D"/>
                </a:solidFill>
                <a:latin typeface="-apple-system"/>
              </a:rPr>
            </a:br>
            <a:r>
              <a:rPr lang="en-US" b="1" dirty="0">
                <a:solidFill>
                  <a:srgbClr val="800080"/>
                </a:solidFill>
                <a:latin typeface="-apple-system"/>
              </a:rPr>
              <a:t>11. I have more questions. How do I contact you?</a:t>
            </a:r>
            <a:br>
              <a:rPr lang="en-US" dirty="0">
                <a:solidFill>
                  <a:srgbClr val="172B4D"/>
                </a:solidFill>
                <a:latin typeface="-apple-system"/>
              </a:rPr>
            </a:br>
            <a:r>
              <a:rPr lang="en-US" dirty="0">
                <a:solidFill>
                  <a:srgbClr val="172B4D"/>
                </a:solidFill>
                <a:latin typeface="-apple-system"/>
              </a:rPr>
              <a:t>○ Please email your questions to </a:t>
            </a:r>
            <a:r>
              <a:rPr lang="en-US" dirty="0">
                <a:solidFill>
                  <a:srgbClr val="0052CC"/>
                </a:solidFill>
                <a:latin typeface="-apple-system"/>
                <a:hlinkClick r:id="rId2"/>
              </a:rPr>
              <a:t>info@nycbigapps.com</a:t>
            </a:r>
            <a:r>
              <a:rPr lang="en-US" dirty="0">
                <a:solidFill>
                  <a:srgbClr val="172B4D"/>
                </a:solidFill>
                <a:latin typeface="-apple-system"/>
              </a:rPr>
              <a:t>.</a:t>
            </a:r>
            <a:endParaRPr lang="en-US" dirty="0"/>
          </a:p>
        </p:txBody>
      </p:sp>
    </p:spTree>
    <p:extLst>
      <p:ext uri="{BB962C8B-B14F-4D97-AF65-F5344CB8AC3E}">
        <p14:creationId xmlns:p14="http://schemas.microsoft.com/office/powerpoint/2010/main" val="24121808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PRINCETON BLOCKCHAINFOR SOCIAL IMPACT</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June12 , 2019</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rmAutofit fontScale="92500" lnSpcReduction="10000"/>
          </a:bodyPr>
          <a:lstStyle/>
          <a:p>
            <a:pPr marL="0" indent="0">
              <a:lnSpc>
                <a:spcPct val="107000"/>
              </a:lnSpc>
              <a:buNone/>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Measurement Prototype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409700" y="2110314"/>
            <a:ext cx="4645152" cy="2637371"/>
          </a:xfrm>
        </p:spPr>
        <p:txBody>
          <a:bodyPr>
            <a:normAutofit fontScale="92500" lnSpcReduction="10000"/>
          </a:bodyPr>
          <a:lstStyle/>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2  Business Model Validation</a:t>
            </a:r>
          </a:p>
          <a:p>
            <a:pPr>
              <a:lnSpc>
                <a:spcPct val="107000"/>
              </a:lnSpc>
            </a:pPr>
            <a:r>
              <a:rPr lang="en-US" b="1" baseline="30000" dirty="0" err="1">
                <a:solidFill>
                  <a:srgbClr val="C00000"/>
                </a:solidFill>
                <a:latin typeface="Calibri" panose="020F0502020204030204" pitchFamily="34" charset="0"/>
                <a:ea typeface="Calibri" panose="020F0502020204030204" pitchFamily="34" charset="0"/>
                <a:cs typeface="Times New Roman" panose="02020603050405020304" pitchFamily="18" charset="0"/>
              </a:rPr>
              <a:t>th</a:t>
            </a:r>
            <a:endPar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a:t>
            </a:r>
            <a:r>
              <a:rPr lang="en-US" dirty="0">
                <a:solidFill>
                  <a:srgbClr val="C00000"/>
                </a:solidFill>
                <a:latin typeface="Calibri" panose="020F0502020204030204" pitchFamily="34" charset="0"/>
                <a:ea typeface="Calibri" panose="020F0502020204030204" pitchFamily="34" charset="0"/>
                <a:cs typeface="Times New Roman" panose="02020603050405020304" pitchFamily="18" charset="0"/>
              </a:rPr>
              <a:t>resentation : July 2nd</a:t>
            </a:r>
          </a:p>
          <a:p>
            <a:pPr>
              <a:lnSpc>
                <a:spcPct val="107000"/>
              </a:lnSpc>
            </a:pPr>
            <a:r>
              <a:rPr lang="en-US" sz="2400"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sz="2400"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t>
            </a:r>
            <a:r>
              <a:rPr lang="en-US" sz="2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July 10</a:t>
            </a:r>
            <a:r>
              <a:rPr lang="en-US" sz="2400" b="1" baseline="30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th</a:t>
            </a:r>
            <a:r>
              <a:rPr lang="en-US" sz="2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br>
              <a:rPr lang="en-US" sz="24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67760"/>
          </a:xfrm>
        </p:spPr>
        <p:txBody>
          <a:bodyPr>
            <a:normAutofit fontScale="90000"/>
          </a:bodyPr>
          <a:lstStyle/>
          <a:p>
            <a:r>
              <a:rPr lang="en-US" sz="4000" b="1" dirty="0">
                <a:solidFill>
                  <a:srgbClr val="C00000"/>
                </a:solidFill>
              </a:rPr>
              <a:t>Impact Opportunity</a:t>
            </a:r>
            <a:br>
              <a:rPr lang="en-US" sz="4000" b="1" dirty="0">
                <a:solidFill>
                  <a:srgbClr val="C00000"/>
                </a:solidFill>
              </a:rPr>
            </a:br>
            <a:r>
              <a:rPr lang="en-US" sz="4000" b="1" dirty="0"/>
              <a:t>NJ Food Bank Organizations – partial list</a:t>
            </a:r>
          </a:p>
        </p:txBody>
      </p:sp>
      <p:sp>
        <p:nvSpPr>
          <p:cNvPr id="3" name="Content Placeholder 2"/>
          <p:cNvSpPr>
            <a:spLocks noGrp="1"/>
          </p:cNvSpPr>
          <p:nvPr>
            <p:ph idx="1"/>
          </p:nvPr>
        </p:nvSpPr>
        <p:spPr>
          <a:xfrm>
            <a:off x="356051" y="1825625"/>
            <a:ext cx="11272204" cy="4351339"/>
          </a:xfrm>
        </p:spPr>
        <p:txBody>
          <a:bodyPr>
            <a:normAutofit fontScale="55000" lnSpcReduction="20000"/>
          </a:bodyPr>
          <a:lstStyle/>
          <a:p>
            <a:pPr marL="0" indent="0">
              <a:buNone/>
            </a:pPr>
            <a:r>
              <a:rPr lang="en-US" dirty="0"/>
              <a:t>Community Foodbank of NJ	</a:t>
            </a:r>
            <a:r>
              <a:rPr lang="en-US" u="sng" dirty="0">
                <a:hlinkClick r:id="rId2"/>
              </a:rPr>
              <a:t>https://www.cfbnj.org/</a:t>
            </a:r>
            <a:r>
              <a:rPr lang="en-US" dirty="0"/>
              <a:t>      	908-355-3663 Hillside</a:t>
            </a:r>
          </a:p>
          <a:p>
            <a:pPr marL="0" indent="0">
              <a:buNone/>
            </a:pPr>
            <a:r>
              <a:rPr lang="en-US" dirty="0"/>
              <a:t>						609-383-8843 Egg Harbor Township	</a:t>
            </a:r>
          </a:p>
          <a:p>
            <a:pPr marL="0" indent="0">
              <a:buNone/>
            </a:pPr>
            <a:r>
              <a:rPr lang="en-US" dirty="0"/>
              <a:t>Feeding America		</a:t>
            </a:r>
            <a:r>
              <a:rPr lang="en-US" u="sng" dirty="0">
                <a:hlinkClick r:id="rId3"/>
              </a:rPr>
              <a:t>https://www.feedingamerica.org/find-your-local-foodbank/community-foodbank-of-new-jersey</a:t>
            </a:r>
            <a:endParaRPr lang="en-US" dirty="0"/>
          </a:p>
          <a:p>
            <a:pPr marL="0" indent="0">
              <a:buNone/>
            </a:pPr>
            <a:r>
              <a:rPr lang="en-US" dirty="0"/>
              <a:t>               </a:t>
            </a:r>
          </a:p>
          <a:p>
            <a:pPr marL="0" indent="0">
              <a:buNone/>
            </a:pPr>
            <a:r>
              <a:rPr lang="en-US" dirty="0"/>
              <a:t>Foodbank of South Jersey  	</a:t>
            </a:r>
            <a:r>
              <a:rPr lang="en-US" u="sng" dirty="0">
                <a:hlinkClick r:id="rId4"/>
              </a:rPr>
              <a:t>https://foodbanksj.org/</a:t>
            </a:r>
            <a:r>
              <a:rPr lang="en-US" dirty="0"/>
              <a:t>     	 856-662-4884, Pennsauken</a:t>
            </a:r>
          </a:p>
          <a:p>
            <a:pPr marL="0" indent="0">
              <a:buNone/>
            </a:pPr>
            <a:r>
              <a:rPr lang="en-US" dirty="0"/>
              <a:t> </a:t>
            </a:r>
          </a:p>
          <a:p>
            <a:pPr marL="0" indent="0">
              <a:buNone/>
            </a:pPr>
            <a:r>
              <a:rPr lang="en-US" dirty="0"/>
              <a:t>Food Pantries.org		</a:t>
            </a:r>
            <a:r>
              <a:rPr lang="en-US" u="sng" dirty="0">
                <a:hlinkClick r:id="rId5"/>
              </a:rPr>
              <a:t>https://www.foodpantries.org/st/new_jersey</a:t>
            </a:r>
            <a:endParaRPr lang="en-US" dirty="0"/>
          </a:p>
          <a:p>
            <a:pPr marL="0" indent="0">
              <a:buNone/>
            </a:pPr>
            <a:r>
              <a:rPr lang="en-US" dirty="0"/>
              <a:t> </a:t>
            </a:r>
          </a:p>
          <a:p>
            <a:pPr marL="0" indent="0">
              <a:buNone/>
            </a:pPr>
            <a:r>
              <a:rPr lang="en-US" dirty="0"/>
              <a:t>Fulfill                                                	732-918-5600  Neptune City</a:t>
            </a:r>
          </a:p>
          <a:p>
            <a:pPr marL="0" indent="0">
              <a:buNone/>
            </a:pPr>
            <a:r>
              <a:rPr lang="en-US" dirty="0"/>
              <a:t> </a:t>
            </a:r>
          </a:p>
          <a:p>
            <a:pPr marL="0" indent="0">
              <a:buNone/>
            </a:pPr>
            <a:r>
              <a:rPr lang="en-US" dirty="0"/>
              <a:t>Need Help Paying Bills		</a:t>
            </a:r>
            <a:r>
              <a:rPr lang="en-US" u="sng" dirty="0">
                <a:hlinkClick r:id="rId6"/>
              </a:rPr>
              <a:t>https://www.needhelppayingbills.com/html/new_jersey_food_banks.html</a:t>
            </a:r>
            <a:r>
              <a:rPr lang="en-US" dirty="0"/>
              <a:t>	</a:t>
            </a:r>
          </a:p>
          <a:p>
            <a:pPr marL="0" indent="0">
              <a:buNone/>
            </a:pPr>
            <a:r>
              <a:rPr lang="en-US" dirty="0"/>
              <a:t> </a:t>
            </a:r>
          </a:p>
          <a:p>
            <a:pPr marL="0" indent="0">
              <a:buNone/>
            </a:pPr>
            <a:r>
              <a:rPr lang="en-US" dirty="0"/>
              <a:t>NJ Department of Agriculture	</a:t>
            </a:r>
            <a:r>
              <a:rPr lang="en-US" u="sng" dirty="0">
                <a:hlinkClick r:id="rId7"/>
              </a:rPr>
              <a:t>https://www.nj.gov/agriculture/news/press/2018/approved/press181113.html</a:t>
            </a:r>
            <a:endParaRPr lang="en-US" dirty="0"/>
          </a:p>
          <a:p>
            <a:pPr marL="0" indent="0">
              <a:buNone/>
            </a:pPr>
            <a:r>
              <a:rPr lang="en-US" dirty="0"/>
              <a:t> </a:t>
            </a:r>
          </a:p>
          <a:p>
            <a:pPr marL="0" indent="0">
              <a:buNone/>
            </a:pPr>
            <a:r>
              <a:rPr lang="en-US" dirty="0"/>
              <a:t>Facebook page		</a:t>
            </a:r>
            <a:r>
              <a:rPr lang="en-US" u="sng" dirty="0">
                <a:hlinkClick r:id="rId8"/>
              </a:rPr>
              <a:t>https://www.facebook.com/communityfoodbankofnj/</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362F072D-44BE-48CC-8E89-A327B5503611}" type="slidenum">
              <a:rPr lang="en-US" smtClean="0"/>
              <a:t>54</a:t>
            </a:fld>
            <a:endParaRPr lang="en-US"/>
          </a:p>
        </p:txBody>
      </p:sp>
    </p:spTree>
    <p:extLst>
      <p:ext uri="{BB962C8B-B14F-4D97-AF65-F5344CB8AC3E}">
        <p14:creationId xmlns:p14="http://schemas.microsoft.com/office/powerpoint/2010/main" val="21434739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508F9-B825-47BF-9677-81AD152B7BC8}"/>
              </a:ext>
            </a:extLst>
          </p:cNvPr>
          <p:cNvSpPr>
            <a:spLocks noGrp="1"/>
          </p:cNvSpPr>
          <p:nvPr>
            <p:ph type="title"/>
          </p:nvPr>
        </p:nvSpPr>
        <p:spPr/>
        <p:txBody>
          <a:bodyPr/>
          <a:lstStyle/>
          <a:p>
            <a:r>
              <a:rPr lang="en-US" dirty="0"/>
              <a:t>AWS</a:t>
            </a:r>
          </a:p>
        </p:txBody>
      </p:sp>
      <p:sp>
        <p:nvSpPr>
          <p:cNvPr id="4" name="Slide Number Placeholder 3">
            <a:extLst>
              <a:ext uri="{FF2B5EF4-FFF2-40B4-BE49-F238E27FC236}">
                <a16:creationId xmlns:a16="http://schemas.microsoft.com/office/drawing/2014/main" id="{5BB062DF-2261-4A2F-BA54-93822BCDF177}"/>
              </a:ext>
            </a:extLst>
          </p:cNvPr>
          <p:cNvSpPr>
            <a:spLocks noGrp="1"/>
          </p:cNvSpPr>
          <p:nvPr>
            <p:ph type="sldNum" sz="quarter" idx="12"/>
          </p:nvPr>
        </p:nvSpPr>
        <p:spPr/>
        <p:txBody>
          <a:bodyPr/>
          <a:lstStyle/>
          <a:p>
            <a:fld id="{362F072D-44BE-48CC-8E89-A327B5503611}" type="slidenum">
              <a:rPr lang="en-US" smtClean="0"/>
              <a:t>55</a:t>
            </a:fld>
            <a:endParaRPr lang="en-US"/>
          </a:p>
        </p:txBody>
      </p:sp>
      <p:pic>
        <p:nvPicPr>
          <p:cNvPr id="10" name="Content Placeholder 9" descr="A screenshot of a cell phone&#10;&#10;Description automatically generated">
            <a:extLst>
              <a:ext uri="{FF2B5EF4-FFF2-40B4-BE49-F238E27FC236}">
                <a16:creationId xmlns:a16="http://schemas.microsoft.com/office/drawing/2014/main" id="{AEE9E990-BF06-4D6A-8EFB-51CA3510132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3733" y="857241"/>
            <a:ext cx="8250341" cy="5499111"/>
          </a:xfrm>
        </p:spPr>
      </p:pic>
    </p:spTree>
    <p:extLst>
      <p:ext uri="{BB962C8B-B14F-4D97-AF65-F5344CB8AC3E}">
        <p14:creationId xmlns:p14="http://schemas.microsoft.com/office/powerpoint/2010/main" val="9577875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B4079-8943-4C36-941A-E0E206E4F961}"/>
              </a:ext>
            </a:extLst>
          </p:cNvPr>
          <p:cNvSpPr>
            <a:spLocks noGrp="1"/>
          </p:cNvSpPr>
          <p:nvPr>
            <p:ph type="title"/>
          </p:nvPr>
        </p:nvSpPr>
        <p:spPr/>
        <p:txBody>
          <a:bodyPr/>
          <a:lstStyle/>
          <a:p>
            <a:endParaRPr lang="en-US"/>
          </a:p>
        </p:txBody>
      </p:sp>
      <p:pic>
        <p:nvPicPr>
          <p:cNvPr id="6" name="Content Placeholder 5" descr="A screenshot of a computer&#10;&#10;Description automatically generated">
            <a:extLst>
              <a:ext uri="{FF2B5EF4-FFF2-40B4-BE49-F238E27FC236}">
                <a16:creationId xmlns:a16="http://schemas.microsoft.com/office/drawing/2014/main" id="{D350F84A-27E6-4E65-8102-CD6F463F9D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9115" y="1617856"/>
            <a:ext cx="7383085" cy="4921058"/>
          </a:xfrm>
        </p:spPr>
      </p:pic>
      <p:sp>
        <p:nvSpPr>
          <p:cNvPr id="4" name="Slide Number Placeholder 3">
            <a:extLst>
              <a:ext uri="{FF2B5EF4-FFF2-40B4-BE49-F238E27FC236}">
                <a16:creationId xmlns:a16="http://schemas.microsoft.com/office/drawing/2014/main" id="{B86F49DA-A55F-4A5B-AE98-C16ACB701957}"/>
              </a:ext>
            </a:extLst>
          </p:cNvPr>
          <p:cNvSpPr>
            <a:spLocks noGrp="1"/>
          </p:cNvSpPr>
          <p:nvPr>
            <p:ph type="sldNum" sz="quarter" idx="12"/>
          </p:nvPr>
        </p:nvSpPr>
        <p:spPr/>
        <p:txBody>
          <a:bodyPr/>
          <a:lstStyle/>
          <a:p>
            <a:fld id="{362F072D-44BE-48CC-8E89-A327B5503611}" type="slidenum">
              <a:rPr lang="en-US" smtClean="0"/>
              <a:t>56</a:t>
            </a:fld>
            <a:endParaRPr lang="en-US"/>
          </a:p>
        </p:txBody>
      </p:sp>
    </p:spTree>
    <p:extLst>
      <p:ext uri="{BB962C8B-B14F-4D97-AF65-F5344CB8AC3E}">
        <p14:creationId xmlns:p14="http://schemas.microsoft.com/office/powerpoint/2010/main" val="38504448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C3ECD-8BA7-415F-A5F3-B39E4CA06BAD}"/>
              </a:ext>
            </a:extLst>
          </p:cNvPr>
          <p:cNvSpPr>
            <a:spLocks noGrp="1"/>
          </p:cNvSpPr>
          <p:nvPr>
            <p:ph type="title"/>
          </p:nvPr>
        </p:nvSpPr>
        <p:spPr/>
        <p:txBody>
          <a:bodyPr/>
          <a:lstStyle/>
          <a:p>
            <a:endParaRPr lang="en-US"/>
          </a:p>
        </p:txBody>
      </p:sp>
      <p:pic>
        <p:nvPicPr>
          <p:cNvPr id="6" name="Content Placeholder 5" descr="A screenshot of a computer&#10;&#10;Description automatically generated">
            <a:extLst>
              <a:ext uri="{FF2B5EF4-FFF2-40B4-BE49-F238E27FC236}">
                <a16:creationId xmlns:a16="http://schemas.microsoft.com/office/drawing/2014/main" id="{E0E81904-3BEB-4B53-982C-247BF568EE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15142" y="1335712"/>
            <a:ext cx="7737312" cy="5157161"/>
          </a:xfrm>
        </p:spPr>
      </p:pic>
      <p:sp>
        <p:nvSpPr>
          <p:cNvPr id="4" name="Slide Number Placeholder 3">
            <a:extLst>
              <a:ext uri="{FF2B5EF4-FFF2-40B4-BE49-F238E27FC236}">
                <a16:creationId xmlns:a16="http://schemas.microsoft.com/office/drawing/2014/main" id="{5FE633A7-7750-4065-B2EB-1159A5C6ACEA}"/>
              </a:ext>
            </a:extLst>
          </p:cNvPr>
          <p:cNvSpPr>
            <a:spLocks noGrp="1"/>
          </p:cNvSpPr>
          <p:nvPr>
            <p:ph type="sldNum" sz="quarter" idx="12"/>
          </p:nvPr>
        </p:nvSpPr>
        <p:spPr/>
        <p:txBody>
          <a:bodyPr/>
          <a:lstStyle/>
          <a:p>
            <a:fld id="{362F072D-44BE-48CC-8E89-A327B5503611}" type="slidenum">
              <a:rPr lang="en-US" smtClean="0"/>
              <a:t>57</a:t>
            </a:fld>
            <a:endParaRPr lang="en-US"/>
          </a:p>
        </p:txBody>
      </p:sp>
    </p:spTree>
    <p:extLst>
      <p:ext uri="{BB962C8B-B14F-4D97-AF65-F5344CB8AC3E}">
        <p14:creationId xmlns:p14="http://schemas.microsoft.com/office/powerpoint/2010/main" val="1603445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57111CC8-3B11-48EC-8DE8-793AAEA27B48}"/>
              </a:ext>
            </a:extLst>
          </p:cNvPr>
          <p:cNvSpPr>
            <a:spLocks noGrp="1"/>
          </p:cNvSpPr>
          <p:nvPr>
            <p:ph type="title"/>
          </p:nvPr>
        </p:nvSpPr>
        <p:spPr>
          <a:xfrm>
            <a:off x="6194399" y="1136115"/>
            <a:ext cx="4948659" cy="1049235"/>
          </a:xfrm>
        </p:spPr>
        <p:txBody>
          <a:bodyPr vert="horz" lIns="91440" tIns="45720" rIns="91440" bIns="45720" rtlCol="0" anchor="t">
            <a:normAutofit/>
          </a:bodyPr>
          <a:lstStyle/>
          <a:p>
            <a:r>
              <a:rPr lang="en-US" dirty="0"/>
              <a:t> Chatham House Rule</a:t>
            </a:r>
          </a:p>
        </p:txBody>
      </p:sp>
      <p:sp>
        <p:nvSpPr>
          <p:cNvPr id="3" name="Content Placeholder 2">
            <a:extLst>
              <a:ext uri="{FF2B5EF4-FFF2-40B4-BE49-F238E27FC236}">
                <a16:creationId xmlns:a16="http://schemas.microsoft.com/office/drawing/2014/main" id="{576EB954-CD52-4781-A602-50134C5F11F9}"/>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300" b="1" i="1"/>
              <a:t>Antitrust Policy Antitrust Policy Notice</a:t>
            </a:r>
            <a:endParaRPr lang="en-US" sz="1300"/>
          </a:p>
          <a:p>
            <a:pPr>
              <a:lnSpc>
                <a:spcPct val="110000"/>
              </a:lnSpc>
            </a:pPr>
            <a:r>
              <a:rPr lang="en-US" sz="1300"/>
              <a:t>Meetings involve participation by industry competitors, and it is the intention of the Ledger Academy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If you have questions about these matters, please contact your company counsel, or if you are a member of the Linux Foundation, feel free to contact Andrew Updegrove of the firm of Gesmer Updegrove LLP, which provides legal counsel to the Linux Foundation.</a:t>
            </a:r>
          </a:p>
          <a:p>
            <a:pPr>
              <a:lnSpc>
                <a:spcPct val="110000"/>
              </a:lnSpc>
            </a:pPr>
            <a:endParaRPr lang="en-US" sz="1300"/>
          </a:p>
        </p:txBody>
      </p:sp>
      <p:grpSp>
        <p:nvGrpSpPr>
          <p:cNvPr id="19" name="Group 18">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20" name="Rectangle 19">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a:extLst>
              <a:ext uri="{FF2B5EF4-FFF2-40B4-BE49-F238E27FC236}">
                <a16:creationId xmlns:a16="http://schemas.microsoft.com/office/drawing/2014/main" id="{5C2765F6-0748-4F29-BB29-CA420AE7BF19}"/>
              </a:ext>
            </a:extLst>
          </p:cNvPr>
          <p:cNvPicPr>
            <a:picLocks noGrp="1" noChangeAspect="1"/>
          </p:cNvPicPr>
          <p:nvPr>
            <p:ph sz="half" idx="2"/>
          </p:nvPr>
        </p:nvPicPr>
        <p:blipFill>
          <a:blip r:embed="rId3"/>
          <a:stretch>
            <a:fillRect/>
          </a:stretch>
        </p:blipFill>
        <p:spPr>
          <a:xfrm>
            <a:off x="6277257" y="2640623"/>
            <a:ext cx="4613872" cy="2191589"/>
          </a:xfrm>
          <a:prstGeom prst="rect">
            <a:avLst/>
          </a:prstGeom>
        </p:spPr>
      </p:pic>
    </p:spTree>
    <p:extLst>
      <p:ext uri="{BB962C8B-B14F-4D97-AF65-F5344CB8AC3E}">
        <p14:creationId xmlns:p14="http://schemas.microsoft.com/office/powerpoint/2010/main" val="1188294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BAE5-8855-4F02-BFA8-1F4A3B025139}"/>
              </a:ext>
            </a:extLst>
          </p:cNvPr>
          <p:cNvSpPr>
            <a:spLocks noGrp="1"/>
          </p:cNvSpPr>
          <p:nvPr>
            <p:ph type="title"/>
          </p:nvPr>
        </p:nvSpPr>
        <p:spPr/>
        <p:txBody>
          <a:bodyPr/>
          <a:lstStyle/>
          <a:p>
            <a:r>
              <a:rPr lang="en-US" dirty="0"/>
              <a:t>Princeton Blockchain and AI</a:t>
            </a:r>
          </a:p>
        </p:txBody>
      </p:sp>
      <p:sp>
        <p:nvSpPr>
          <p:cNvPr id="4" name="Content Placeholder 3">
            <a:extLst>
              <a:ext uri="{FF2B5EF4-FFF2-40B4-BE49-F238E27FC236}">
                <a16:creationId xmlns:a16="http://schemas.microsoft.com/office/drawing/2014/main" id="{CAC42854-9FE5-4CC1-9341-DD2C5CDCB337}"/>
              </a:ext>
            </a:extLst>
          </p:cNvPr>
          <p:cNvSpPr>
            <a:spLocks noGrp="1"/>
          </p:cNvSpPr>
          <p:nvPr>
            <p:ph sz="half" idx="2"/>
          </p:nvPr>
        </p:nvSpPr>
        <p:spPr>
          <a:xfrm>
            <a:off x="6413771" y="2017343"/>
            <a:ext cx="4645152" cy="2258231"/>
          </a:xfrm>
        </p:spPr>
        <p:txBody>
          <a:bodyPr>
            <a:normAutofit/>
          </a:bodyPr>
          <a:lstStyle/>
          <a:p>
            <a:r>
              <a:rPr lang="en-US" dirty="0"/>
              <a:t>25 Free OPEN Passes to </a:t>
            </a:r>
            <a:r>
              <a:rPr lang="en-US" dirty="0" err="1"/>
              <a:t>DeveloperWeek</a:t>
            </a:r>
            <a:r>
              <a:rPr lang="en-US" dirty="0"/>
              <a:t> New York, </a:t>
            </a:r>
          </a:p>
          <a:p>
            <a:r>
              <a:rPr lang="en-US" dirty="0"/>
              <a:t>Did anyone attend and could you report on event?</a:t>
            </a:r>
          </a:p>
          <a:p>
            <a:endParaRPr lang="en-US" dirty="0"/>
          </a:p>
        </p:txBody>
      </p:sp>
      <p:pic>
        <p:nvPicPr>
          <p:cNvPr id="6" name="Content Placeholder 5" descr="A blue and white sign&#10;&#10;Description automatically generated">
            <a:extLst>
              <a:ext uri="{FF2B5EF4-FFF2-40B4-BE49-F238E27FC236}">
                <a16:creationId xmlns:a16="http://schemas.microsoft.com/office/drawing/2014/main" id="{40F81571-5F41-4EBF-90A1-5BF71BC285EC}"/>
              </a:ext>
            </a:extLst>
          </p:cNvPr>
          <p:cNvPicPr>
            <a:picLocks noGrp="1" noChangeAspect="1"/>
          </p:cNvPicPr>
          <p:nvPr>
            <p:ph sz="half" idx="1"/>
          </p:nvPr>
        </p:nvPicPr>
        <p:blipFill>
          <a:blip r:embed="rId2"/>
          <a:stretch>
            <a:fillRect/>
          </a:stretch>
        </p:blipFill>
        <p:spPr>
          <a:xfrm>
            <a:off x="1558331" y="2061666"/>
            <a:ext cx="4645025" cy="2322512"/>
          </a:xfrm>
          <a:prstGeom prst="rect">
            <a:avLst/>
          </a:prstGeom>
        </p:spPr>
      </p:pic>
      <p:sp>
        <p:nvSpPr>
          <p:cNvPr id="7" name="TextBox 6">
            <a:extLst>
              <a:ext uri="{FF2B5EF4-FFF2-40B4-BE49-F238E27FC236}">
                <a16:creationId xmlns:a16="http://schemas.microsoft.com/office/drawing/2014/main" id="{4A85E3F8-9A18-4484-9E3F-E16D11949C41}"/>
              </a:ext>
            </a:extLst>
          </p:cNvPr>
          <p:cNvSpPr txBox="1"/>
          <p:nvPr/>
        </p:nvSpPr>
        <p:spPr>
          <a:xfrm>
            <a:off x="2823587" y="4838281"/>
            <a:ext cx="823126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Call for Speakers for the September Meetup</a:t>
            </a:r>
          </a:p>
          <a:p>
            <a:pPr marL="285750" indent="-285750">
              <a:buFont typeface="Arial" panose="020B0604020202020204" pitchFamily="34" charset="0"/>
              <a:buChar char="•"/>
            </a:pPr>
            <a:r>
              <a:rPr lang="en-US" dirty="0"/>
              <a:t>New Meetup </a:t>
            </a:r>
            <a:r>
              <a:rPr lang="en-US" dirty="0">
                <a:hlinkClick r:id="rId3"/>
              </a:rPr>
              <a:t>https://www.meetup.com/Princeton-School-of-AI/</a:t>
            </a:r>
            <a:endParaRPr lang="en-US" dirty="0"/>
          </a:p>
        </p:txBody>
      </p:sp>
      <p:pic>
        <p:nvPicPr>
          <p:cNvPr id="10" name="Content Placeholder 5" descr="A blue and white sign&#10;&#10;Description automatically generated">
            <a:extLst>
              <a:ext uri="{FF2B5EF4-FFF2-40B4-BE49-F238E27FC236}">
                <a16:creationId xmlns:a16="http://schemas.microsoft.com/office/drawing/2014/main" id="{AD84721C-B366-4E4C-B5B1-54B4C60B6D13}"/>
              </a:ext>
            </a:extLst>
          </p:cNvPr>
          <p:cNvPicPr>
            <a:picLocks noChangeAspect="1"/>
          </p:cNvPicPr>
          <p:nvPr/>
        </p:nvPicPr>
        <p:blipFill>
          <a:blip r:embed="rId2"/>
          <a:stretch>
            <a:fillRect/>
          </a:stretch>
        </p:blipFill>
        <p:spPr>
          <a:xfrm>
            <a:off x="1554260" y="2105989"/>
            <a:ext cx="4645025" cy="2322512"/>
          </a:xfrm>
          <a:prstGeom prst="rect">
            <a:avLst/>
          </a:prstGeom>
        </p:spPr>
      </p:pic>
    </p:spTree>
    <p:extLst>
      <p:ext uri="{BB962C8B-B14F-4D97-AF65-F5344CB8AC3E}">
        <p14:creationId xmlns:p14="http://schemas.microsoft.com/office/powerpoint/2010/main" val="391896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TotalTime>
  <Words>2406</Words>
  <Application>Microsoft Office PowerPoint</Application>
  <PresentationFormat>Widescreen</PresentationFormat>
  <Paragraphs>421</Paragraphs>
  <Slides>57</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57</vt:i4>
      </vt:variant>
    </vt:vector>
  </HeadingPairs>
  <TitlesOfParts>
    <vt:vector size="67" baseType="lpstr">
      <vt:lpstr>-apple-system</vt:lpstr>
      <vt:lpstr>Arial</vt:lpstr>
      <vt:lpstr>Arial Rounded MT Bold</vt:lpstr>
      <vt:lpstr>Calibri</vt:lpstr>
      <vt:lpstr>Calibri Light</vt:lpstr>
      <vt:lpstr>Gill Sans MT</vt:lpstr>
      <vt:lpstr>Helvetica</vt:lpstr>
      <vt:lpstr>Proxima Nova</vt:lpstr>
      <vt:lpstr>Gallery</vt:lpstr>
      <vt:lpstr>Office Theme</vt:lpstr>
      <vt:lpstr>  Welcome to  Blockchain Summer Project   hosted by: Hyperledger Princeton * Blockchain Princeton *  Blockchain Fundamentals * Ledger Academy  </vt:lpstr>
      <vt:lpstr>Blockchain Summer project</vt:lpstr>
      <vt:lpstr>AGENDA</vt:lpstr>
      <vt:lpstr>Housekeeping</vt:lpstr>
      <vt:lpstr>HOUSEKEEPING </vt:lpstr>
      <vt:lpstr> Chatham House Rule</vt:lpstr>
      <vt:lpstr>Princeton Blockchain Community</vt:lpstr>
      <vt:lpstr>meetups</vt:lpstr>
      <vt:lpstr>Princeton Blockchain and AI</vt:lpstr>
      <vt:lpstr>PowerPoint Presentation</vt:lpstr>
      <vt:lpstr>PowerPoint Presentation</vt:lpstr>
      <vt:lpstr>PowerPoint Presentation</vt:lpstr>
      <vt:lpstr>PowerPoint Presentation</vt:lpstr>
      <vt:lpstr>PowerPoint Presentation</vt:lpstr>
      <vt:lpstr>PowerPoint Presentation</vt:lpstr>
      <vt:lpstr>Re-Cap Project Kick off Meeting Blockchain for Social Imapct</vt:lpstr>
      <vt:lpstr>Blockchain and social responsibility</vt:lpstr>
      <vt:lpstr>PowerPoint Presentation</vt:lpstr>
      <vt:lpstr>SOCIAL IMPACT CONTRIBUTION </vt:lpstr>
      <vt:lpstr>Summer Blockchain Project</vt:lpstr>
      <vt:lpstr>PowerPoint Presentation</vt:lpstr>
      <vt:lpstr>Week 1: Impact Opportunity </vt:lpstr>
      <vt:lpstr>Week 1: Impact Opportunity </vt:lpstr>
      <vt:lpstr>Week 1: Impact Opportunity</vt:lpstr>
      <vt:lpstr>Initial project focus of “Donor Goods” will be food Future Goods can include: Clothing, Blankets, Toiletry Items, Paper Products </vt:lpstr>
      <vt:lpstr>TRANSACTIONS IN OUR WORKFLOW: *help to identify the implicit transactions and features to be supported by this blockchain application solution via business network APIs. </vt:lpstr>
      <vt:lpstr>Impact Opportunity : Team Members</vt:lpstr>
      <vt:lpstr>Impact Opportunity System Design</vt:lpstr>
      <vt:lpstr>Project Scope </vt:lpstr>
      <vt:lpstr>Impact Opportunity</vt:lpstr>
      <vt:lpstr> Impact Opportunity Team Description </vt:lpstr>
      <vt:lpstr>Impact Opportunity Working Groups –Sub categories</vt:lpstr>
      <vt:lpstr>Impact Opportunity</vt:lpstr>
      <vt:lpstr>PowerPoint Presentation</vt:lpstr>
      <vt:lpstr>Business Development</vt:lpstr>
      <vt:lpstr>Technology Development</vt:lpstr>
      <vt:lpstr>Hyperledger Summer Project</vt:lpstr>
      <vt:lpstr>PowerPoint Presentation</vt:lpstr>
      <vt:lpstr>Overview of Sawtooth Architecture</vt:lpstr>
      <vt:lpstr>Set up Sawtooth</vt:lpstr>
      <vt:lpstr>Requirements and Limitations - Issues to deal with</vt:lpstr>
      <vt:lpstr>Other Options / Evaluations</vt:lpstr>
      <vt:lpstr>Few useful links</vt:lpstr>
      <vt:lpstr>Community Development </vt:lpstr>
      <vt:lpstr>Community Development</vt:lpstr>
      <vt:lpstr>Discussion</vt:lpstr>
      <vt:lpstr>Moving Forward </vt:lpstr>
      <vt:lpstr>PowerPoint Presentation</vt:lpstr>
      <vt:lpstr>PowerPoint Presentation</vt:lpstr>
      <vt:lpstr>PowerPoint Presentation</vt:lpstr>
      <vt:lpstr>PowerPoint Presentation</vt:lpstr>
      <vt:lpstr>PRINCETON BLOCKCHAINFOR SOCIAL IMPACT June12 , 2019  </vt:lpstr>
      <vt:lpstr>THANK YOU</vt:lpstr>
      <vt:lpstr>Impact Opportunity NJ Food Bank Organizations – partial list</vt:lpstr>
      <vt:lpstr>AWS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Blockchain Summer Project   hosted by: Hyperledger Princeton * Blockchain Princeton *  Blockchain Fundamentals * Ledger Academy</dc:title>
  <dc:creator>Bobbi Muscara</dc:creator>
  <cp:lastModifiedBy>Bobbi Muscara</cp:lastModifiedBy>
  <cp:revision>7</cp:revision>
  <cp:lastPrinted>2019-06-18T19:16:19Z</cp:lastPrinted>
  <dcterms:created xsi:type="dcterms:W3CDTF">2019-06-18T18:56:17Z</dcterms:created>
  <dcterms:modified xsi:type="dcterms:W3CDTF">2019-06-26T19:54:10Z</dcterms:modified>
</cp:coreProperties>
</file>