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49" r:id="rId1"/>
  </p:sldMasterIdLst>
  <p:notesMasterIdLst>
    <p:notesMasterId r:id="rId45"/>
  </p:notesMasterIdLst>
  <p:sldIdLst>
    <p:sldId id="268" r:id="rId2"/>
    <p:sldId id="528" r:id="rId3"/>
    <p:sldId id="535" r:id="rId4"/>
    <p:sldId id="542" r:id="rId5"/>
    <p:sldId id="543" r:id="rId6"/>
    <p:sldId id="610" r:id="rId7"/>
    <p:sldId id="275" r:id="rId8"/>
    <p:sldId id="550" r:id="rId9"/>
    <p:sldId id="614" r:id="rId10"/>
    <p:sldId id="611" r:id="rId11"/>
    <p:sldId id="606" r:id="rId12"/>
    <p:sldId id="609" r:id="rId13"/>
    <p:sldId id="612" r:id="rId14"/>
    <p:sldId id="613" r:id="rId15"/>
    <p:sldId id="537" r:id="rId16"/>
    <p:sldId id="544" r:id="rId17"/>
    <p:sldId id="576" r:id="rId18"/>
    <p:sldId id="565" r:id="rId19"/>
    <p:sldId id="536" r:id="rId20"/>
    <p:sldId id="619" r:id="rId21"/>
    <p:sldId id="598" r:id="rId22"/>
    <p:sldId id="618" r:id="rId23"/>
    <p:sldId id="256" r:id="rId24"/>
    <p:sldId id="257" r:id="rId25"/>
    <p:sldId id="258" r:id="rId26"/>
    <p:sldId id="259" r:id="rId27"/>
    <p:sldId id="260" r:id="rId28"/>
    <p:sldId id="617" r:id="rId29"/>
    <p:sldId id="615" r:id="rId30"/>
    <p:sldId id="566" r:id="rId31"/>
    <p:sldId id="539" r:id="rId32"/>
    <p:sldId id="595" r:id="rId33"/>
    <p:sldId id="621" r:id="rId34"/>
    <p:sldId id="541" r:id="rId35"/>
    <p:sldId id="596" r:id="rId36"/>
    <p:sldId id="567" r:id="rId37"/>
    <p:sldId id="568" r:id="rId38"/>
    <p:sldId id="605" r:id="rId39"/>
    <p:sldId id="569" r:id="rId40"/>
    <p:sldId id="572" r:id="rId41"/>
    <p:sldId id="571" r:id="rId42"/>
    <p:sldId id="573" r:id="rId43"/>
    <p:sldId id="540"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3776FE1-33F9-4E83-AA22-D154A9B39125}">
          <p14:sldIdLst>
            <p14:sldId id="268"/>
            <p14:sldId id="528"/>
            <p14:sldId id="535"/>
            <p14:sldId id="542"/>
            <p14:sldId id="543"/>
            <p14:sldId id="610"/>
            <p14:sldId id="275"/>
            <p14:sldId id="550"/>
            <p14:sldId id="614"/>
            <p14:sldId id="611"/>
            <p14:sldId id="606"/>
            <p14:sldId id="609"/>
            <p14:sldId id="612"/>
            <p14:sldId id="613"/>
            <p14:sldId id="537"/>
            <p14:sldId id="544"/>
            <p14:sldId id="576"/>
            <p14:sldId id="565"/>
            <p14:sldId id="536"/>
            <p14:sldId id="619"/>
            <p14:sldId id="598"/>
            <p14:sldId id="618"/>
            <p14:sldId id="256"/>
            <p14:sldId id="257"/>
            <p14:sldId id="258"/>
            <p14:sldId id="259"/>
            <p14:sldId id="260"/>
            <p14:sldId id="617"/>
            <p14:sldId id="615"/>
            <p14:sldId id="566"/>
            <p14:sldId id="539"/>
            <p14:sldId id="595"/>
            <p14:sldId id="621"/>
            <p14:sldId id="541"/>
            <p14:sldId id="596"/>
            <p14:sldId id="567"/>
            <p14:sldId id="568"/>
            <p14:sldId id="605"/>
            <p14:sldId id="569"/>
            <p14:sldId id="572"/>
            <p14:sldId id="571"/>
            <p14:sldId id="573"/>
            <p14:sldId id="54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i Muscara" initials="BM" lastIdx="2" clrIdx="0">
    <p:extLst>
      <p:ext uri="{19B8F6BF-5375-455C-9EA6-DF929625EA0E}">
        <p15:presenceInfo xmlns:p15="http://schemas.microsoft.com/office/powerpoint/2012/main" userId="eec6e5dbc826e0f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9AED21-3C7B-4F64-B3AA-0F480516A16D}" v="536" dt="2019-06-12T22:23:50.4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62" autoAdjust="0"/>
    <p:restoredTop sz="84954" autoAdjust="0"/>
  </p:normalViewPr>
  <p:slideViewPr>
    <p:cSldViewPr snapToGrid="0">
      <p:cViewPr varScale="1">
        <p:scale>
          <a:sx n="71" d="100"/>
          <a:sy n="71" d="100"/>
        </p:scale>
        <p:origin x="597" y="4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46FFAF-3185-46C9-8EC8-7B126848C08F}" type="datetimeFigureOut">
              <a:rPr lang="en-US" smtClean="0"/>
              <a:t>6/26/2019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25A6A1-9A3A-437D-AF1D-F91488312007}" type="slidenum">
              <a:rPr lang="en-US" smtClean="0"/>
              <a:t>‹#›</a:t>
            </a:fld>
            <a:endParaRPr lang="en-US"/>
          </a:p>
        </p:txBody>
      </p:sp>
    </p:spTree>
    <p:extLst>
      <p:ext uri="{BB962C8B-B14F-4D97-AF65-F5344CB8AC3E}">
        <p14:creationId xmlns:p14="http://schemas.microsoft.com/office/powerpoint/2010/main" val="2540861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airtable.com/shryJsiCL6nc2hieb"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Hyperledger Quilt</a:t>
            </a:r>
          </a:p>
          <a:p>
            <a:pPr marL="0" lvl="0" indent="0" algn="l" rtl="0">
              <a:spcBef>
                <a:spcPts val="0"/>
              </a:spcBef>
              <a:spcAft>
                <a:spcPts val="0"/>
              </a:spcAft>
              <a:buNone/>
            </a:pPr>
            <a:r>
              <a:rPr lang="en-US" dirty="0"/>
              <a:t>Business Blockchain Tool</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Contributed by NTT Data and Ripple</a:t>
            </a:r>
          </a:p>
          <a:p>
            <a:pPr marL="0" lvl="0" indent="0" algn="l" rtl="0">
              <a:spcBef>
                <a:spcPts val="0"/>
              </a:spcBef>
              <a:spcAft>
                <a:spcPts val="0"/>
              </a:spcAft>
              <a:buNone/>
            </a:pPr>
            <a:r>
              <a:rPr lang="en-US" dirty="0"/>
              <a:t>● Java implementation of the Interledger protocol</a:t>
            </a:r>
          </a:p>
          <a:p>
            <a:pPr marL="0" lvl="0" indent="0" algn="l" rtl="0">
              <a:spcBef>
                <a:spcPts val="0"/>
              </a:spcBef>
              <a:spcAft>
                <a:spcPts val="0"/>
              </a:spcAft>
              <a:buNone/>
            </a:pPr>
            <a:r>
              <a:rPr lang="en-US" dirty="0"/>
              <a:t>● Interledger protocol provides:</a:t>
            </a:r>
          </a:p>
          <a:p>
            <a:pPr marL="0" lvl="0" indent="0" algn="l" rtl="0">
              <a:spcBef>
                <a:spcPts val="0"/>
              </a:spcBef>
              <a:spcAft>
                <a:spcPts val="0"/>
              </a:spcAft>
              <a:buNone/>
            </a:pPr>
            <a:r>
              <a:rPr lang="en-US" dirty="0"/>
              <a:t>    ○ atomic swaps between ledgers (even non-blockchain or distributed ledgers)</a:t>
            </a:r>
          </a:p>
          <a:p>
            <a:pPr marL="0" lvl="0" indent="0" algn="l" rtl="0">
              <a:spcBef>
                <a:spcPts val="0"/>
              </a:spcBef>
              <a:spcAft>
                <a:spcPts val="0"/>
              </a:spcAft>
              <a:buNone/>
            </a:pPr>
            <a:r>
              <a:rPr lang="en-US" dirty="0"/>
              <a:t>    ○ a single account namespace for accounts within each ledger</a:t>
            </a:r>
          </a:p>
        </p:txBody>
      </p:sp>
    </p:spTree>
    <p:extLst>
      <p:ext uri="{BB962C8B-B14F-4D97-AF65-F5344CB8AC3E}">
        <p14:creationId xmlns:p14="http://schemas.microsoft.com/office/powerpoint/2010/main" val="3249064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5983ec7e1a_3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5983ec7e1a_3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5983ec7e1a_3_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5983ec7e1a_3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5983ec7e1a_3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5983ec7e1a_3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983ec7e1a_3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5983ec7e1a_3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075793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9149927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775067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4978c2c13f_0_5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4978c2c13f_0_5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74293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1597271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11</a:t>
            </a:fld>
            <a:endParaRPr lang="en-US"/>
          </a:p>
        </p:txBody>
      </p:sp>
    </p:spTree>
    <p:extLst>
      <p:ext uri="{BB962C8B-B14F-4D97-AF65-F5344CB8AC3E}">
        <p14:creationId xmlns:p14="http://schemas.microsoft.com/office/powerpoint/2010/main" val="2483908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432918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17</a:t>
            </a:fld>
            <a:endParaRPr lang="en-US"/>
          </a:p>
        </p:txBody>
      </p:sp>
    </p:spTree>
    <p:extLst>
      <p:ext uri="{BB962C8B-B14F-4D97-AF65-F5344CB8AC3E}">
        <p14:creationId xmlns:p14="http://schemas.microsoft.com/office/powerpoint/2010/main" val="1922261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hlinkClick r:id="rId3"/>
              </a:rPr>
              <a:t>scorecard</a:t>
            </a:r>
            <a:r>
              <a:rPr lang="en-US" dirty="0"/>
              <a:t>.</a:t>
            </a:r>
          </a:p>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18</a:t>
            </a:fld>
            <a:endParaRPr lang="en-US"/>
          </a:p>
        </p:txBody>
      </p:sp>
    </p:spTree>
    <p:extLst>
      <p:ext uri="{BB962C8B-B14F-4D97-AF65-F5344CB8AC3E}">
        <p14:creationId xmlns:p14="http://schemas.microsoft.com/office/powerpoint/2010/main" val="4274663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00000000-1234-1234-1234-123412341234}" type="slidenum">
              <a:rPr lang="en-US" smtClean="0"/>
              <a:pPr/>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8608893"/>
      </p:ext>
    </p:extLst>
  </p:cSld>
  <p:clrMapOvr>
    <a:masterClrMapping/>
  </p:clrMapOvr>
  <p:hf hdr="0" ftr="0" dt="0"/>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26938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7819459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309"/>
        <p:cNvGrpSpPr/>
        <p:nvPr/>
      </p:nvGrpSpPr>
      <p:grpSpPr>
        <a:xfrm>
          <a:off x="0" y="0"/>
          <a:ext cx="0" cy="0"/>
          <a:chOff x="0" y="0"/>
          <a:chExt cx="0" cy="0"/>
        </a:xfrm>
      </p:grpSpPr>
      <p:sp>
        <p:nvSpPr>
          <p:cNvPr id="311" name="Google Shape;311;p30"/>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2" name="Google Shape;312;p30"/>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314" name="Google Shape;314;p30"/>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r>
              <a:rPr lang="en-US"/>
              <a:t>Ledger Academy</a:t>
            </a:r>
            <a:endParaRPr/>
          </a:p>
        </p:txBody>
      </p:sp>
      <p:sp>
        <p:nvSpPr>
          <p:cNvPr id="315" name="Google Shape;315;p30"/>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
        <p:nvSpPr>
          <p:cNvPr id="317" name="Google Shape;317;p30"/>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609585" marR="0" lvl="0" indent="-304792"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1219170" marR="0" lvl="1"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828754" marR="0" lvl="2"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2438339" marR="0" lvl="3"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3047924" marR="0" lvl="4"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3657509" marR="0" lvl="5"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7093" marR="0" lvl="6"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678" marR="0" lvl="7"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263" marR="0" lvl="8"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382209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Purple" type="title">
  <p:cSld name="Content Slide - Purple">
    <p:bg>
      <p:bgPr>
        <a:blipFill>
          <a:blip r:embed="rId2">
            <a:alphaModFix/>
          </a:blip>
          <a:stretch>
            <a:fillRect/>
          </a:stretch>
        </a:blipFill>
        <a:effectLst/>
      </p:bgPr>
    </p:bg>
    <p:spTree>
      <p:nvGrpSpPr>
        <p:cNvPr id="1" name="Shape 247"/>
        <p:cNvGrpSpPr/>
        <p:nvPr/>
      </p:nvGrpSpPr>
      <p:grpSpPr>
        <a:xfrm>
          <a:off x="0" y="0"/>
          <a:ext cx="0" cy="0"/>
          <a:chOff x="0" y="0"/>
          <a:chExt cx="0" cy="0"/>
        </a:xfrm>
      </p:grpSpPr>
    </p:spTree>
    <p:extLst>
      <p:ext uri="{BB962C8B-B14F-4D97-AF65-F5344CB8AC3E}">
        <p14:creationId xmlns:p14="http://schemas.microsoft.com/office/powerpoint/2010/main" val="1771163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1800814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56084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Ledger Academy</a:t>
            </a:r>
          </a:p>
        </p:txBody>
      </p:sp>
      <p:sp>
        <p:nvSpPr>
          <p:cNvPr id="6" name="Slide Number Placeholder 5"/>
          <p:cNvSpPr>
            <a:spLocks noGrp="1"/>
          </p:cNvSpPr>
          <p:nvPr>
            <p:ph type="sldNum" sz="quarter" idx="12"/>
          </p:nvPr>
        </p:nvSpPr>
        <p:spPr/>
        <p:txBody>
          <a:bodyPr/>
          <a:lstStyle/>
          <a:p>
            <a:fld id="{044B967A-C62A-4F0D-BC3B-F9FC4BDAFED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16917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02557A-7053-4340-A874-8AB926A8EDA1}" type="datetimeFigureOut">
              <a:rPr lang="en-US" smtClean="0"/>
              <a:pPr/>
              <a:t>6/26/2019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3108873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4406677"/>
      </p:ext>
    </p:extLst>
  </p:cSld>
  <p:clrMapOvr>
    <a:masterClrMapping/>
  </p:clrMapOvr>
  <p:hf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0000000-1234-1234-1234-123412341234}" type="slidenum">
              <a:rPr lang="en-US" smtClean="0"/>
              <a:pPr/>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08563793"/>
      </p:ext>
    </p:extLst>
  </p:cSld>
  <p:clrMapOvr>
    <a:masterClrMapping/>
  </p:clrMapOvr>
  <p:hf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0000000-1234-1234-1234-123412341234}" type="slidenum">
              <a:rPr lang="en-US" smtClean="0"/>
              <a:pPr/>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1464188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000000-1234-1234-1234-123412341234}" type="slidenum">
              <a:rPr lang="en-US" smtClean="0"/>
              <a:pPr/>
              <a:t>‹#›</a:t>
            </a:fld>
            <a:endParaRPr lang="en-US"/>
          </a:p>
        </p:txBody>
      </p:sp>
    </p:spTree>
    <p:extLst>
      <p:ext uri="{BB962C8B-B14F-4D97-AF65-F5344CB8AC3E}">
        <p14:creationId xmlns:p14="http://schemas.microsoft.com/office/powerpoint/2010/main" val="3511880107"/>
      </p:ext>
    </p:extLst>
  </p:cSld>
  <p:clrMapOvr>
    <a:masterClrMapping/>
  </p:clrMapOvr>
  <p:hf hdr="0" ftr="0" dt="0"/>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02557A-7053-4340-A874-8AB926A8EDA1}" type="datetimeFigureOut">
              <a:rPr lang="en-US" smtClean="0"/>
              <a:pPr/>
              <a:t>6/26/2019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94020458"/>
      </p:ext>
    </p:extLst>
  </p:cSld>
  <p:clrMapOvr>
    <a:masterClrMapping/>
  </p:clrMapOvr>
  <p:hf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B02557A-7053-4340-A874-8AB926A8EDA1}" type="datetimeFigureOut">
              <a:rPr lang="en-US" smtClean="0"/>
              <a:pPr/>
              <a:t>6/26/2019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4170672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7">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Ledger Academy</a:t>
            </a:r>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00000000-1234-1234-1234-123412341234}" type="slidenum">
              <a:rPr lang="en-US" smtClean="0"/>
              <a:pPr/>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6547537"/>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 id="2147483961" r:id="rId12"/>
    <p:sldLayoutId id="2147483962" r:id="rId13"/>
    <p:sldLayoutId id="2147483963" r:id="rId14"/>
    <p:sldLayoutId id="2147483964" r:id="rId15"/>
  </p:sldLayoutIdLst>
  <p:hf sldNum="0" hd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hyperlink" Target="https://wiki.hyperledger.org/display/LMDWG/Learning+Materials+Development+Working+Group"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8.xml"/><Relationship Id="rId5" Type="http://schemas.openxmlformats.org/officeDocument/2006/relationships/image" Target="../media/image13.png"/><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iki.hyperledger.org/display/LMDWG/SUMMER+PROJECT+IDEAS" TargetMode="Externa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hyperlink" Target="https://upload.wikimedia.org/wikipedia/commons/thumb/2/28/Delivery-truck.svg/512px-Delivery-truck.svg.png" TargetMode="External"/><Relationship Id="rId5" Type="http://schemas.openxmlformats.org/officeDocument/2006/relationships/image" Target="../media/image19.jp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hyperlink" Target="http://res.publicdomainfiles.com/pdf_view/65/13548571213608.png" TargetMode="External"/><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https://www.provenance.org/whitepaper" TargetMode="External"/><Relationship Id="rId2" Type="http://schemas.openxmlformats.org/officeDocument/2006/relationships/hyperlink" Target="https://wiki.hyperledger.org/pages/viewpage.action?pageId=9110325" TargetMode="External"/><Relationship Id="rId1" Type="http://schemas.openxmlformats.org/officeDocument/2006/relationships/slideLayout" Target="../slideLayouts/slideLayout2.xml"/><Relationship Id="rId6" Type="http://schemas.openxmlformats.org/officeDocument/2006/relationships/hyperlink" Target="http://fortune.com/2016/10/19/walmart-ibm-blockchain-china-pork/" TargetMode="External"/><Relationship Id="rId5" Type="http://schemas.openxmlformats.org/officeDocument/2006/relationships/hyperlink" Target="https://hbr.org/2010/10/the-transparent-supply-chain" TargetMode="External"/><Relationship Id="rId4" Type="http://schemas.openxmlformats.org/officeDocument/2006/relationships/hyperlink" Target="https://www.gtreview.com/news/fintech/new-industry-consortium-to-launch-iot-driven-commodity-trade-finance-platform/"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Shape 982"/>
        <p:cNvGrpSpPr/>
        <p:nvPr/>
      </p:nvGrpSpPr>
      <p:grpSpPr>
        <a:xfrm>
          <a:off x="0" y="0"/>
          <a:ext cx="0" cy="0"/>
          <a:chOff x="0" y="0"/>
          <a:chExt cx="0" cy="0"/>
        </a:xfrm>
      </p:grpSpPr>
      <p:sp>
        <p:nvSpPr>
          <p:cNvPr id="986" name="Rectangle 92">
            <a:extLst>
              <a:ext uri="{FF2B5EF4-FFF2-40B4-BE49-F238E27FC236}">
                <a16:creationId xmlns:a16="http://schemas.microsoft.com/office/drawing/2014/main" id="{23522FE7-5A29-4EF6-B1EF-2CA55748A7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5" name="Picture 94">
            <a:extLst>
              <a:ext uri="{FF2B5EF4-FFF2-40B4-BE49-F238E27FC236}">
                <a16:creationId xmlns:a16="http://schemas.microsoft.com/office/drawing/2014/main" id="{C2192E09-EBC7-416C-B887-DFF915D7F4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97" name="Straight Connector 96">
            <a:extLst>
              <a:ext uri="{FF2B5EF4-FFF2-40B4-BE49-F238E27FC236}">
                <a16:creationId xmlns:a16="http://schemas.microsoft.com/office/drawing/2014/main" id="{2924498D-E084-44BE-A196-CFCE355643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987" name="Straight Connector 98">
            <a:extLst>
              <a:ext uri="{FF2B5EF4-FFF2-40B4-BE49-F238E27FC236}">
                <a16:creationId xmlns:a16="http://schemas.microsoft.com/office/drawing/2014/main" id="{3BBC7667-C352-4842-9AFD-E5C16AD002F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988" name="Rectangle 100">
            <a:extLst>
              <a:ext uri="{FF2B5EF4-FFF2-40B4-BE49-F238E27FC236}">
                <a16:creationId xmlns:a16="http://schemas.microsoft.com/office/drawing/2014/main" id="{1C69834E-5EEE-4D61-833E-0492889645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9" name="Rectangle 102">
            <a:extLst>
              <a:ext uri="{FF2B5EF4-FFF2-40B4-BE49-F238E27FC236}">
                <a16:creationId xmlns:a16="http://schemas.microsoft.com/office/drawing/2014/main" id="{58E5D9BA-46E7-4BFA-9C74-75495BF6F5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990" name="Rectangle 104">
            <a:extLst>
              <a:ext uri="{FF2B5EF4-FFF2-40B4-BE49-F238E27FC236}">
                <a16:creationId xmlns:a16="http://schemas.microsoft.com/office/drawing/2014/main" id="{5B033D76-5800-44B6-AFE9-EE21069351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522D6F85-FFBA-4F81-AEE5-AAA17CB7AA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2"/>
          </a:fillRef>
          <a:effectRef idx="2">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13B31514-E6DF-4357-9EEA-EFB798308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ln>
            <a:solidFill>
              <a:srgbClr val="949494"/>
            </a:solid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983" name="Google Shape;983;p97"/>
          <p:cNvSpPr txBox="1">
            <a:spLocks noGrp="1"/>
          </p:cNvSpPr>
          <p:nvPr>
            <p:ph type="ctrTitle"/>
          </p:nvPr>
        </p:nvSpPr>
        <p:spPr>
          <a:xfrm>
            <a:off x="1557071" y="1584552"/>
            <a:ext cx="9099255" cy="2537251"/>
          </a:xfrm>
          <a:prstGeom prst="rect">
            <a:avLst/>
          </a:prstGeom>
        </p:spPr>
        <p:txBody>
          <a:bodyPr spcFirstLastPara="1" vert="horz" lIns="91440" tIns="45720" rIns="91440" bIns="0" rtlCol="0" anchor="ctr" anchorCtr="0">
            <a:normAutofit fontScale="90000"/>
          </a:bodyPr>
          <a:lstStyle/>
          <a:p>
            <a:pPr>
              <a:spcBef>
                <a:spcPct val="0"/>
              </a:spcBef>
            </a:pP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Welcome to </a:t>
            </a: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Blockchain Summer Project</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 hosted by:</a:t>
            </a:r>
            <a:br>
              <a:rPr lang="en-US" sz="4500" b="0" cap="all" dirty="0">
                <a:solidFill>
                  <a:srgbClr val="454545"/>
                </a:solidFill>
                <a:latin typeface="+mj-lt"/>
                <a:ea typeface="+mj-ea"/>
                <a:cs typeface="+mj-cs"/>
              </a:rPr>
            </a:br>
            <a:r>
              <a:rPr lang="en-US" sz="2200" b="0" cap="all" dirty="0">
                <a:solidFill>
                  <a:srgbClr val="454545"/>
                </a:solidFill>
                <a:latin typeface="+mj-lt"/>
                <a:ea typeface="+mj-ea"/>
                <a:cs typeface="+mj-cs"/>
              </a:rPr>
              <a:t>Hyperledger Princeton * Blockchain Princeton * </a:t>
            </a:r>
            <a:br>
              <a:rPr lang="en-US" sz="2200" b="0" cap="all" dirty="0">
                <a:solidFill>
                  <a:srgbClr val="454545"/>
                </a:solidFill>
                <a:latin typeface="+mj-lt"/>
                <a:ea typeface="+mj-ea"/>
                <a:cs typeface="+mj-cs"/>
              </a:rPr>
            </a:br>
            <a:r>
              <a:rPr lang="en-US" sz="2200" b="0" cap="all" dirty="0">
                <a:solidFill>
                  <a:srgbClr val="454545"/>
                </a:solidFill>
                <a:latin typeface="+mj-lt"/>
                <a:ea typeface="+mj-ea"/>
                <a:cs typeface="+mj-cs"/>
              </a:rPr>
              <a:t>Blockchain Fundamentals * Ledger Academy</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endParaRPr lang="en-US" sz="4500" b="0" cap="all" dirty="0">
              <a:solidFill>
                <a:srgbClr val="454545"/>
              </a:solidFill>
              <a:latin typeface="+mj-lt"/>
              <a:ea typeface="+mj-ea"/>
              <a:cs typeface="+mj-cs"/>
            </a:endParaRPr>
          </a:p>
        </p:txBody>
      </p:sp>
      <p:sp>
        <p:nvSpPr>
          <p:cNvPr id="984" name="Google Shape;984;p97"/>
          <p:cNvSpPr txBox="1">
            <a:spLocks noGrp="1"/>
          </p:cNvSpPr>
          <p:nvPr>
            <p:ph type="subTitle" idx="1"/>
          </p:nvPr>
        </p:nvSpPr>
        <p:spPr>
          <a:xfrm>
            <a:off x="1535372" y="4133234"/>
            <a:ext cx="9120954" cy="744373"/>
          </a:xfrm>
          <a:prstGeom prst="rect">
            <a:avLst/>
          </a:prstGeom>
        </p:spPr>
        <p:txBody>
          <a:bodyPr spcFirstLastPara="1" vert="horz" lIns="91440" tIns="91440" rIns="91440" bIns="91440" rtlCol="0" anchorCtr="0">
            <a:normAutofit/>
          </a:bodyPr>
          <a:lstStyle/>
          <a:p>
            <a:pPr marL="0" indent="0">
              <a:lnSpc>
                <a:spcPct val="120000"/>
              </a:lnSpc>
              <a:spcBef>
                <a:spcPts val="1000"/>
              </a:spcBef>
              <a:spcAft>
                <a:spcPts val="600"/>
              </a:spcAft>
              <a:buClr>
                <a:schemeClr val="accent1"/>
              </a:buClr>
              <a:buSzPct val="100000"/>
            </a:pPr>
            <a:r>
              <a:rPr lang="en-US" sz="1800" cap="all" dirty="0">
                <a:solidFill>
                  <a:schemeClr val="accent1"/>
                </a:solidFill>
                <a:latin typeface="+mn-lt"/>
                <a:ea typeface="+mn-ea"/>
                <a:cs typeface="+mn-cs"/>
              </a:rPr>
              <a:t>June 12, 2019</a:t>
            </a:r>
          </a:p>
        </p:txBody>
      </p:sp>
      <p:sp>
        <p:nvSpPr>
          <p:cNvPr id="2" name="Footer Placeholder 1">
            <a:extLst>
              <a:ext uri="{FF2B5EF4-FFF2-40B4-BE49-F238E27FC236}">
                <a16:creationId xmlns:a16="http://schemas.microsoft.com/office/drawing/2014/main" id="{F1BC12C6-9132-4A98-858B-E7DB3491EF7E}"/>
              </a:ext>
            </a:extLst>
          </p:cNvPr>
          <p:cNvSpPr>
            <a:spLocks noGrp="1"/>
          </p:cNvSpPr>
          <p:nvPr>
            <p:ph type="ftr" idx="11"/>
          </p:nvPr>
        </p:nvSpPr>
        <p:spPr>
          <a:xfrm>
            <a:off x="654425" y="5647487"/>
            <a:ext cx="4973915" cy="309201"/>
          </a:xfrm>
        </p:spPr>
        <p:txBody>
          <a:bodyPr vert="horz" lIns="91440" tIns="45720" rIns="91440" bIns="45720" rtlCol="0" anchor="ctr">
            <a:normAutofit/>
          </a:bodyPr>
          <a:lstStyle/>
          <a:p>
            <a:pPr algn="l" defTabSz="457200">
              <a:lnSpc>
                <a:spcPct val="90000"/>
              </a:lnSpc>
              <a:spcAft>
                <a:spcPts val="600"/>
              </a:spcAft>
            </a:pPr>
            <a:r>
              <a:rPr lang="en-US" sz="1000" b="0" i="0" kern="1200" dirty="0">
                <a:solidFill>
                  <a:schemeClr val="tx1">
                    <a:tint val="75000"/>
                  </a:schemeClr>
                </a:solidFill>
                <a:effectLst/>
                <a:latin typeface="+mn-lt"/>
                <a:ea typeface="+mn-ea"/>
                <a:cs typeface="+mn-cs"/>
              </a:rPr>
              <a:t>Ledger Academy</a:t>
            </a:r>
          </a:p>
        </p:txBody>
      </p:sp>
      <p:pic>
        <p:nvPicPr>
          <p:cNvPr id="991" name="Picture 110">
            <a:extLst>
              <a:ext uri="{FF2B5EF4-FFF2-40B4-BE49-F238E27FC236}">
                <a16:creationId xmlns:a16="http://schemas.microsoft.com/office/drawing/2014/main" id="{4C401D57-600A-4C91-AC9A-14CA1ED6F7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3" name="Straight Connector 112">
            <a:extLst>
              <a:ext uri="{FF2B5EF4-FFF2-40B4-BE49-F238E27FC236}">
                <a16:creationId xmlns:a16="http://schemas.microsoft.com/office/drawing/2014/main" id="{412BDC66-00FA-4A3F-9BC7-BE05FF7705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CF35C3-8B44-4F4B-BD25-4C01823DB2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9" name="Rectangle 18">
            <a:extLst>
              <a:ext uri="{FF2B5EF4-FFF2-40B4-BE49-F238E27FC236}">
                <a16:creationId xmlns:a16="http://schemas.microsoft.com/office/drawing/2014/main" id="{2FA7AD0A-1871-4DF8-9235-F49D0513B9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36B04CFB-FAE5-47DD-9B3E-4E9BA7A89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6567DE48-8F84-45F7-B0AA-BE854B3C60DA}"/>
              </a:ext>
            </a:extLst>
          </p:cNvPr>
          <p:cNvSpPr>
            <a:spLocks noGrp="1"/>
          </p:cNvSpPr>
          <p:nvPr>
            <p:ph type="title"/>
          </p:nvPr>
        </p:nvSpPr>
        <p:spPr>
          <a:xfrm>
            <a:off x="659301" y="1474969"/>
            <a:ext cx="2823919" cy="1868760"/>
          </a:xfrm>
        </p:spPr>
        <p:txBody>
          <a:bodyPr vert="horz" lIns="91440" tIns="45720" rIns="91440" bIns="0" rtlCol="0" anchor="b">
            <a:normAutofit/>
          </a:bodyPr>
          <a:lstStyle/>
          <a:p>
            <a:r>
              <a:rPr lang="en-US" sz="3100"/>
              <a:t>Hyperledger Meetup Group</a:t>
            </a:r>
          </a:p>
        </p:txBody>
      </p:sp>
      <p:sp>
        <p:nvSpPr>
          <p:cNvPr id="3" name="Content Placeholder 2">
            <a:extLst>
              <a:ext uri="{FF2B5EF4-FFF2-40B4-BE49-F238E27FC236}">
                <a16:creationId xmlns:a16="http://schemas.microsoft.com/office/drawing/2014/main" id="{F8EDB7DF-3F95-4F4A-8FE7-C7ABBF511C5F}"/>
              </a:ext>
            </a:extLst>
          </p:cNvPr>
          <p:cNvSpPr>
            <a:spLocks noGrp="1"/>
          </p:cNvSpPr>
          <p:nvPr>
            <p:ph sz="half" idx="1"/>
          </p:nvPr>
        </p:nvSpPr>
        <p:spPr>
          <a:xfrm>
            <a:off x="659302" y="3531204"/>
            <a:ext cx="2823919" cy="1610643"/>
          </a:xfrm>
        </p:spPr>
        <p:txBody>
          <a:bodyPr vert="horz" lIns="91440" tIns="91440" rIns="91440" bIns="91440" rtlCol="0">
            <a:normAutofit/>
          </a:bodyPr>
          <a:lstStyle/>
          <a:p>
            <a:pPr marL="0" indent="0">
              <a:buNone/>
            </a:pPr>
            <a:r>
              <a:rPr lang="en-US" sz="1600" cap="all"/>
              <a:t>New Graphic  to Depict “Greenhouse”</a:t>
            </a:r>
          </a:p>
        </p:txBody>
      </p:sp>
      <p:cxnSp>
        <p:nvCxnSpPr>
          <p:cNvPr id="23" name="Straight Connector 22">
            <a:extLst>
              <a:ext uri="{FF2B5EF4-FFF2-40B4-BE49-F238E27FC236}">
                <a16:creationId xmlns:a16="http://schemas.microsoft.com/office/drawing/2014/main" id="{EE68D41B-9286-479F-9AB7-678C8E348D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01" y="3528543"/>
            <a:ext cx="2823919"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25" name="Group 24">
            <a:extLst>
              <a:ext uri="{FF2B5EF4-FFF2-40B4-BE49-F238E27FC236}">
                <a16:creationId xmlns:a16="http://schemas.microsoft.com/office/drawing/2014/main" id="{E8ACF89C-CFC3-4D68-B3C4-2BEFB7BBE5F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26" name="Rectangle 25">
              <a:extLst>
                <a:ext uri="{FF2B5EF4-FFF2-40B4-BE49-F238E27FC236}">
                  <a16:creationId xmlns:a16="http://schemas.microsoft.com/office/drawing/2014/main" id="{3B770B7D-3C5C-4682-8DF0-20783592F3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6893E11-7EC1-4EB6-A2A8-0B693F8FE5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9" name="Rectangle 28">
            <a:extLst>
              <a:ext uri="{FF2B5EF4-FFF2-40B4-BE49-F238E27FC236}">
                <a16:creationId xmlns:a16="http://schemas.microsoft.com/office/drawing/2014/main" id="{622F7FD7-8884-4FD5-95AB-0B5C6033A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5487" y="977965"/>
            <a:ext cx="6615582" cy="4135339"/>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06502FF2-759A-4E83-A4CF-1763F17F881C}"/>
              </a:ext>
            </a:extLst>
          </p:cNvPr>
          <p:cNvPicPr>
            <a:picLocks noGrp="1" noChangeAspect="1"/>
          </p:cNvPicPr>
          <p:nvPr>
            <p:ph sz="half" idx="2"/>
          </p:nvPr>
        </p:nvPicPr>
        <p:blipFill>
          <a:blip r:embed="rId3"/>
          <a:stretch>
            <a:fillRect/>
          </a:stretch>
        </p:blipFill>
        <p:spPr>
          <a:xfrm>
            <a:off x="4618374" y="1462994"/>
            <a:ext cx="6282919" cy="3172874"/>
          </a:xfrm>
          <a:prstGeom prst="rect">
            <a:avLst/>
          </a:prstGeom>
        </p:spPr>
      </p:pic>
      <p:pic>
        <p:nvPicPr>
          <p:cNvPr id="31" name="Picture 30">
            <a:extLst>
              <a:ext uri="{FF2B5EF4-FFF2-40B4-BE49-F238E27FC236}">
                <a16:creationId xmlns:a16="http://schemas.microsoft.com/office/drawing/2014/main" id="{16EFE474-4FE0-4E8F-8F09-5ED2C9E76A8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3" name="Straight Connector 32">
            <a:extLst>
              <a:ext uri="{FF2B5EF4-FFF2-40B4-BE49-F238E27FC236}">
                <a16:creationId xmlns:a16="http://schemas.microsoft.com/office/drawing/2014/main" id="{CF8B8C81-54DC-4AF5-B682-3A2C70A6B5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339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4C9C6-C70E-4D15-9E6D-7E7B2C29C05C}"/>
              </a:ext>
            </a:extLst>
          </p:cNvPr>
          <p:cNvSpPr>
            <a:spLocks noGrp="1"/>
          </p:cNvSpPr>
          <p:nvPr>
            <p:ph type="title"/>
          </p:nvPr>
        </p:nvSpPr>
        <p:spPr/>
        <p:txBody>
          <a:bodyPr/>
          <a:lstStyle/>
          <a:p>
            <a:r>
              <a:rPr lang="en-US" dirty="0"/>
              <a:t>The hyperledger Greenhouse Classifications</a:t>
            </a:r>
          </a:p>
        </p:txBody>
      </p:sp>
      <p:sp>
        <p:nvSpPr>
          <p:cNvPr id="3" name="Text Placeholder 2">
            <a:extLst>
              <a:ext uri="{FF2B5EF4-FFF2-40B4-BE49-F238E27FC236}">
                <a16:creationId xmlns:a16="http://schemas.microsoft.com/office/drawing/2014/main" id="{88D70A44-38C6-4114-A5A0-3B27FB059198}"/>
              </a:ext>
            </a:extLst>
          </p:cNvPr>
          <p:cNvSpPr>
            <a:spLocks noGrp="1"/>
          </p:cNvSpPr>
          <p:nvPr>
            <p:ph type="body" idx="1"/>
          </p:nvPr>
        </p:nvSpPr>
        <p:spPr>
          <a:xfrm>
            <a:off x="1341683" y="2064641"/>
            <a:ext cx="4645152" cy="3989196"/>
          </a:xfrm>
        </p:spPr>
        <p:txBody>
          <a:bodyPr>
            <a:normAutofit/>
          </a:bodyPr>
          <a:lstStyle/>
          <a:p>
            <a:pPr lvl="0" eaLnBrk="0" fontAlgn="base" hangingPunct="0">
              <a:spcBef>
                <a:spcPct val="0"/>
              </a:spcBef>
              <a:spcAft>
                <a:spcPct val="0"/>
              </a:spcAft>
              <a:buClrTx/>
              <a:buSzTx/>
            </a:pPr>
            <a:r>
              <a:rPr lang="en-US" altLang="en-US" sz="2400" cap="none" dirty="0">
                <a:solidFill>
                  <a:schemeClr val="tx1"/>
                </a:solidFill>
                <a:latin typeface="Arial" panose="020B0604020202020204" pitchFamily="34" charset="0"/>
              </a:rPr>
              <a:t>Distributed Ledgers:</a:t>
            </a:r>
          </a:p>
          <a:p>
            <a:pPr lvl="0" eaLnBrk="0" fontAlgn="base" hangingPunct="0">
              <a:spcBef>
                <a:spcPct val="0"/>
              </a:spcBef>
              <a:spcAft>
                <a:spcPct val="0"/>
              </a:spcAft>
              <a:buClrTx/>
              <a:buSzTx/>
            </a:pPr>
            <a:r>
              <a:rPr lang="en-US" altLang="en-US" sz="2400" cap="none" dirty="0">
                <a:solidFill>
                  <a:schemeClr val="tx1"/>
                </a:solidFill>
                <a:latin typeface="Arial" panose="020B0604020202020204" pitchFamily="34" charset="0"/>
              </a:rPr>
              <a:t>- Burrow</a:t>
            </a:r>
          </a:p>
          <a:p>
            <a:pPr lvl="0" eaLnBrk="0" fontAlgn="base" hangingPunct="0">
              <a:spcBef>
                <a:spcPct val="0"/>
              </a:spcBef>
              <a:spcAft>
                <a:spcPct val="0"/>
              </a:spcAft>
              <a:buClrTx/>
              <a:buSzTx/>
            </a:pPr>
            <a:r>
              <a:rPr lang="en-US" altLang="en-US" sz="2400" cap="none" dirty="0">
                <a:solidFill>
                  <a:schemeClr val="tx1"/>
                </a:solidFill>
                <a:latin typeface="Arial" panose="020B0604020202020204" pitchFamily="34" charset="0"/>
              </a:rPr>
              <a:t>- Fabric</a:t>
            </a:r>
          </a:p>
          <a:p>
            <a:pPr lvl="0" eaLnBrk="0" fontAlgn="base" hangingPunct="0">
              <a:spcBef>
                <a:spcPct val="0"/>
              </a:spcBef>
              <a:spcAft>
                <a:spcPct val="0"/>
              </a:spcAft>
              <a:buClrTx/>
              <a:buSzTx/>
            </a:pPr>
            <a:r>
              <a:rPr lang="en-US" altLang="en-US" sz="2400" cap="none" dirty="0">
                <a:solidFill>
                  <a:schemeClr val="tx1"/>
                </a:solidFill>
                <a:latin typeface="Arial" panose="020B0604020202020204" pitchFamily="34" charset="0"/>
              </a:rPr>
              <a:t>- Iroha</a:t>
            </a:r>
          </a:p>
          <a:p>
            <a:pPr lvl="0" eaLnBrk="0" fontAlgn="base" hangingPunct="0">
              <a:spcBef>
                <a:spcPct val="0"/>
              </a:spcBef>
              <a:spcAft>
                <a:spcPct val="0"/>
              </a:spcAft>
              <a:buClrTx/>
              <a:buSzTx/>
            </a:pPr>
            <a:r>
              <a:rPr lang="en-US" altLang="en-US" sz="2400" cap="none" dirty="0">
                <a:solidFill>
                  <a:schemeClr val="tx1"/>
                </a:solidFill>
                <a:latin typeface="Arial" panose="020B0604020202020204" pitchFamily="34" charset="0"/>
              </a:rPr>
              <a:t>- Sawtooth</a:t>
            </a:r>
            <a:br>
              <a:rPr lang="en-US" altLang="en-US" sz="2400" cap="none" dirty="0">
                <a:solidFill>
                  <a:schemeClr val="tx1"/>
                </a:solidFill>
                <a:latin typeface="Arial" panose="020B0604020202020204" pitchFamily="34" charset="0"/>
              </a:rPr>
            </a:br>
            <a:endParaRPr lang="en-US" altLang="en-US" sz="2400" cap="none" dirty="0">
              <a:solidFill>
                <a:schemeClr val="tx1"/>
              </a:solidFill>
              <a:latin typeface="Arial" panose="020B0604020202020204" pitchFamily="34" charset="0"/>
            </a:endParaRPr>
          </a:p>
          <a:p>
            <a:pPr lvl="0" eaLnBrk="0" fontAlgn="base" hangingPunct="0">
              <a:spcBef>
                <a:spcPct val="0"/>
              </a:spcBef>
              <a:spcAft>
                <a:spcPct val="0"/>
              </a:spcAft>
              <a:buClrTx/>
              <a:buSzTx/>
            </a:pPr>
            <a:r>
              <a:rPr lang="en-US" altLang="en-US" sz="2400" cap="none" dirty="0">
                <a:solidFill>
                  <a:schemeClr val="tx1"/>
                </a:solidFill>
                <a:latin typeface="Arial" panose="020B0604020202020204" pitchFamily="34" charset="0"/>
              </a:rPr>
              <a:t>Libraries:</a:t>
            </a:r>
          </a:p>
          <a:p>
            <a:pPr lvl="0" eaLnBrk="0" fontAlgn="base" hangingPunct="0">
              <a:spcBef>
                <a:spcPct val="0"/>
              </a:spcBef>
              <a:spcAft>
                <a:spcPct val="0"/>
              </a:spcAft>
              <a:buClrTx/>
              <a:buSzTx/>
            </a:pPr>
            <a:r>
              <a:rPr lang="en-US" altLang="en-US" sz="2400" cap="none" dirty="0">
                <a:solidFill>
                  <a:schemeClr val="tx1"/>
                </a:solidFill>
                <a:latin typeface="Arial" panose="020B0604020202020204" pitchFamily="34" charset="0"/>
              </a:rPr>
              <a:t>- Ursa</a:t>
            </a:r>
          </a:p>
          <a:p>
            <a:pPr lvl="0" eaLnBrk="0" fontAlgn="base" hangingPunct="0">
              <a:spcBef>
                <a:spcPct val="0"/>
              </a:spcBef>
              <a:spcAft>
                <a:spcPct val="0"/>
              </a:spcAft>
              <a:buClrTx/>
              <a:buSzTx/>
            </a:pPr>
            <a:r>
              <a:rPr lang="en-US" altLang="en-US" sz="2400" cap="none" dirty="0">
                <a:solidFill>
                  <a:schemeClr val="tx1"/>
                </a:solidFill>
                <a:latin typeface="Arial" panose="020B0604020202020204" pitchFamily="34" charset="0"/>
              </a:rPr>
              <a:t>- Transact</a:t>
            </a:r>
          </a:p>
          <a:p>
            <a:endParaRPr lang="en-US" dirty="0"/>
          </a:p>
        </p:txBody>
      </p:sp>
      <p:sp>
        <p:nvSpPr>
          <p:cNvPr id="5" name="Rectangle 1">
            <a:extLst>
              <a:ext uri="{FF2B5EF4-FFF2-40B4-BE49-F238E27FC236}">
                <a16:creationId xmlns:a16="http://schemas.microsoft.com/office/drawing/2014/main" id="{B154ADB9-1B39-46C1-B760-3F2665EA8D0D}"/>
              </a:ext>
            </a:extLst>
          </p:cNvPr>
          <p:cNvSpPr>
            <a:spLocks noGrp="1" noChangeArrowheads="1"/>
          </p:cNvSpPr>
          <p:nvPr>
            <p:ph sz="half" idx="2"/>
          </p:nvPr>
        </p:nvSpPr>
        <p:spPr bwMode="auto">
          <a:xfrm>
            <a:off x="1447191" y="3684832"/>
            <a:ext cx="184731"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Content Placeholder 8">
            <a:extLst>
              <a:ext uri="{FF2B5EF4-FFF2-40B4-BE49-F238E27FC236}">
                <a16:creationId xmlns:a16="http://schemas.microsoft.com/office/drawing/2014/main" id="{27CB91AD-4847-454A-82E4-03D34CF7C064}"/>
              </a:ext>
            </a:extLst>
          </p:cNvPr>
          <p:cNvSpPr>
            <a:spLocks noGrp="1"/>
          </p:cNvSpPr>
          <p:nvPr>
            <p:ph sz="quarter" idx="4"/>
          </p:nvPr>
        </p:nvSpPr>
        <p:spPr>
          <a:xfrm>
            <a:off x="6151105" y="2026137"/>
            <a:ext cx="4645152" cy="3585867"/>
          </a:xfrm>
        </p:spPr>
        <p:txBody>
          <a:bodyPr>
            <a:normAutofit fontScale="62500" lnSpcReduction="20000"/>
          </a:bodyPr>
          <a:lstStyle/>
          <a:p>
            <a:pPr marL="0" lvl="0" indent="0" eaLnBrk="0" fontAlgn="base" hangingPunct="0">
              <a:lnSpc>
                <a:spcPct val="100000"/>
              </a:lnSpc>
              <a:spcBef>
                <a:spcPct val="0"/>
              </a:spcBef>
              <a:spcAft>
                <a:spcPct val="0"/>
              </a:spcAft>
              <a:buClrTx/>
              <a:buSzTx/>
              <a:buNone/>
            </a:pPr>
            <a:r>
              <a:rPr lang="en-US" altLang="en-US" sz="4600" dirty="0">
                <a:latin typeface="Arial" panose="020B0604020202020204" pitchFamily="34" charset="0"/>
              </a:rPr>
              <a:t>Specialty:</a:t>
            </a:r>
          </a:p>
          <a:p>
            <a:pPr marL="0" lvl="0" indent="0" eaLnBrk="0" fontAlgn="base" hangingPunct="0">
              <a:lnSpc>
                <a:spcPct val="100000"/>
              </a:lnSpc>
              <a:spcBef>
                <a:spcPct val="0"/>
              </a:spcBef>
              <a:spcAft>
                <a:spcPct val="0"/>
              </a:spcAft>
              <a:buClrTx/>
              <a:buSzTx/>
              <a:buNone/>
            </a:pPr>
            <a:endParaRPr lang="en-US" altLang="en-US" dirty="0">
              <a:latin typeface="Arial" panose="020B0604020202020204" pitchFamily="34" charset="0"/>
            </a:endParaRPr>
          </a:p>
          <a:p>
            <a:pPr marL="0" lvl="0" indent="0" eaLnBrk="0" fontAlgn="base" hangingPunct="0">
              <a:lnSpc>
                <a:spcPct val="100000"/>
              </a:lnSpc>
              <a:spcBef>
                <a:spcPct val="0"/>
              </a:spcBef>
              <a:spcAft>
                <a:spcPct val="0"/>
              </a:spcAft>
              <a:buClrTx/>
              <a:buSzTx/>
              <a:buNone/>
            </a:pPr>
            <a:r>
              <a:rPr lang="en-US" altLang="en-US" dirty="0">
                <a:latin typeface="Arial" panose="020B0604020202020204" pitchFamily="34" charset="0"/>
              </a:rPr>
              <a:t>- </a:t>
            </a:r>
            <a:r>
              <a:rPr lang="en-US" altLang="en-US" sz="2300" dirty="0">
                <a:latin typeface="Arial" panose="020B0604020202020204" pitchFamily="34" charset="0"/>
              </a:rPr>
              <a:t>Aries - wallet/edge</a:t>
            </a:r>
            <a:br>
              <a:rPr lang="en-US" altLang="en-US" sz="2300" dirty="0">
                <a:latin typeface="Arial" panose="020B0604020202020204" pitchFamily="34" charset="0"/>
              </a:rPr>
            </a:br>
            <a:endParaRPr lang="en-US" altLang="en-US" sz="2300" dirty="0">
              <a:latin typeface="Arial" panose="020B0604020202020204" pitchFamily="34" charset="0"/>
            </a:endParaRPr>
          </a:p>
          <a:p>
            <a:pPr marL="0" lvl="0" indent="0" eaLnBrk="0" fontAlgn="base" hangingPunct="0">
              <a:lnSpc>
                <a:spcPct val="100000"/>
              </a:lnSpc>
              <a:spcBef>
                <a:spcPct val="0"/>
              </a:spcBef>
              <a:spcAft>
                <a:spcPct val="0"/>
              </a:spcAft>
              <a:buClrTx/>
              <a:buSzTx/>
              <a:buNone/>
            </a:pPr>
            <a:r>
              <a:rPr lang="en-US" altLang="en-US" sz="2300" dirty="0">
                <a:latin typeface="Arial" panose="020B0604020202020204" pitchFamily="34" charset="0"/>
              </a:rPr>
              <a:t>- Grid - supply chain</a:t>
            </a:r>
            <a:br>
              <a:rPr lang="en-US" altLang="en-US" sz="2300" dirty="0">
                <a:latin typeface="Arial" panose="020B0604020202020204" pitchFamily="34" charset="0"/>
              </a:rPr>
            </a:br>
            <a:endParaRPr lang="en-US" altLang="en-US" sz="2300" dirty="0">
              <a:latin typeface="Arial" panose="020B0604020202020204" pitchFamily="34" charset="0"/>
            </a:endParaRPr>
          </a:p>
          <a:p>
            <a:pPr marL="0" lvl="0" indent="0" eaLnBrk="0" fontAlgn="base" hangingPunct="0">
              <a:lnSpc>
                <a:spcPct val="100000"/>
              </a:lnSpc>
              <a:spcBef>
                <a:spcPct val="0"/>
              </a:spcBef>
              <a:spcAft>
                <a:spcPct val="0"/>
              </a:spcAft>
              <a:buClrTx/>
              <a:buSzTx/>
              <a:buNone/>
            </a:pPr>
            <a:r>
              <a:rPr lang="en-US" altLang="en-US" sz="2300" dirty="0">
                <a:latin typeface="Arial" panose="020B0604020202020204" pitchFamily="34" charset="0"/>
              </a:rPr>
              <a:t>- Indy - identity</a:t>
            </a:r>
            <a:br>
              <a:rPr lang="en-US" altLang="en-US" sz="2300" dirty="0">
                <a:latin typeface="Arial" panose="020B0604020202020204" pitchFamily="34" charset="0"/>
              </a:rPr>
            </a:br>
            <a:endParaRPr lang="en-US" altLang="en-US" sz="2300" dirty="0">
              <a:latin typeface="Arial" panose="020B0604020202020204" pitchFamily="34" charset="0"/>
            </a:endParaRPr>
          </a:p>
          <a:p>
            <a:pPr marL="0" lvl="0" indent="0" eaLnBrk="0" fontAlgn="base" hangingPunct="0">
              <a:lnSpc>
                <a:spcPct val="100000"/>
              </a:lnSpc>
              <a:spcBef>
                <a:spcPct val="0"/>
              </a:spcBef>
              <a:spcAft>
                <a:spcPct val="0"/>
              </a:spcAft>
              <a:buClrTx/>
              <a:buSzTx/>
              <a:buNone/>
            </a:pPr>
            <a:r>
              <a:rPr lang="en-US" altLang="en-US" sz="2300" dirty="0">
                <a:latin typeface="Arial" panose="020B0604020202020204" pitchFamily="34" charset="0"/>
              </a:rPr>
              <a:t>- Quilt - interop</a:t>
            </a:r>
            <a:br>
              <a:rPr lang="en-US" altLang="en-US" sz="2300" dirty="0">
                <a:latin typeface="Arial" panose="020B0604020202020204" pitchFamily="34" charset="0"/>
              </a:rPr>
            </a:br>
            <a:endParaRPr lang="en-US" altLang="en-US" sz="2300" dirty="0">
              <a:latin typeface="Arial" panose="020B0604020202020204" pitchFamily="34" charset="0"/>
            </a:endParaRPr>
          </a:p>
          <a:p>
            <a:pPr marL="0" lvl="0" indent="0" eaLnBrk="0" fontAlgn="base" hangingPunct="0">
              <a:lnSpc>
                <a:spcPct val="100000"/>
              </a:lnSpc>
              <a:spcBef>
                <a:spcPct val="0"/>
              </a:spcBef>
              <a:spcAft>
                <a:spcPct val="0"/>
              </a:spcAft>
              <a:buClrTx/>
              <a:buSzTx/>
              <a:buNone/>
            </a:pPr>
            <a:r>
              <a:rPr lang="en-US" altLang="en-US" sz="2300" dirty="0">
                <a:latin typeface="Arial" panose="020B0604020202020204" pitchFamily="34" charset="0"/>
              </a:rPr>
              <a:t>- Composer</a:t>
            </a:r>
            <a:br>
              <a:rPr lang="en-US" altLang="en-US" sz="2300" dirty="0">
                <a:latin typeface="Arial" panose="020B0604020202020204" pitchFamily="34" charset="0"/>
              </a:rPr>
            </a:br>
            <a:endParaRPr lang="en-US" altLang="en-US" sz="2300" dirty="0">
              <a:latin typeface="Arial" panose="020B0604020202020204" pitchFamily="34" charset="0"/>
            </a:endParaRPr>
          </a:p>
          <a:p>
            <a:pPr marL="0" lvl="0" indent="0" eaLnBrk="0" fontAlgn="base" hangingPunct="0">
              <a:lnSpc>
                <a:spcPct val="100000"/>
              </a:lnSpc>
              <a:spcBef>
                <a:spcPct val="0"/>
              </a:spcBef>
              <a:spcAft>
                <a:spcPct val="0"/>
              </a:spcAft>
              <a:buClrTx/>
              <a:buSzTx/>
              <a:buNone/>
            </a:pPr>
            <a:br>
              <a:rPr lang="en-US" altLang="en-US" dirty="0">
                <a:latin typeface="Arial" panose="020B0604020202020204" pitchFamily="34" charset="0"/>
              </a:rPr>
            </a:br>
            <a:endParaRPr lang="en-US" altLang="en-US" dirty="0">
              <a:latin typeface="Arial" panose="020B0604020202020204" pitchFamily="34" charset="0"/>
            </a:endParaRPr>
          </a:p>
          <a:p>
            <a:pPr marL="0" lvl="0" indent="0" eaLnBrk="0" fontAlgn="base" hangingPunct="0">
              <a:lnSpc>
                <a:spcPct val="100000"/>
              </a:lnSpc>
              <a:spcBef>
                <a:spcPct val="0"/>
              </a:spcBef>
              <a:spcAft>
                <a:spcPct val="0"/>
              </a:spcAft>
              <a:buClrTx/>
              <a:buSzTx/>
              <a:buNone/>
            </a:pPr>
            <a:r>
              <a:rPr lang="en-US" altLang="en-US" sz="3800" dirty="0">
                <a:latin typeface="Arial" panose="020B0604020202020204" pitchFamily="34" charset="0"/>
              </a:rPr>
              <a:t>Tools:</a:t>
            </a:r>
          </a:p>
          <a:p>
            <a:pPr marL="0" lvl="0" indent="0" eaLnBrk="0" fontAlgn="base" hangingPunct="0">
              <a:lnSpc>
                <a:spcPct val="100000"/>
              </a:lnSpc>
              <a:spcBef>
                <a:spcPct val="0"/>
              </a:spcBef>
              <a:spcAft>
                <a:spcPct val="0"/>
              </a:spcAft>
              <a:buClrTx/>
              <a:buSzTx/>
              <a:buNone/>
            </a:pPr>
            <a:r>
              <a:rPr lang="en-US" altLang="en-US" dirty="0">
                <a:latin typeface="Arial" panose="020B0604020202020204" pitchFamily="34" charset="0"/>
              </a:rPr>
              <a:t>- Caliper</a:t>
            </a:r>
          </a:p>
          <a:p>
            <a:pPr marL="0" lvl="0" indent="0" eaLnBrk="0" fontAlgn="base" hangingPunct="0">
              <a:lnSpc>
                <a:spcPct val="100000"/>
              </a:lnSpc>
              <a:spcBef>
                <a:spcPct val="0"/>
              </a:spcBef>
              <a:spcAft>
                <a:spcPct val="0"/>
              </a:spcAft>
              <a:buClrTx/>
              <a:buSzTx/>
              <a:buNone/>
            </a:pPr>
            <a:r>
              <a:rPr lang="en-US" altLang="en-US" dirty="0">
                <a:latin typeface="Arial" panose="020B0604020202020204" pitchFamily="34" charset="0"/>
              </a:rPr>
              <a:t>- Cello</a:t>
            </a:r>
          </a:p>
          <a:p>
            <a:pPr marL="0" lvl="0" indent="0" eaLnBrk="0" fontAlgn="base" hangingPunct="0">
              <a:lnSpc>
                <a:spcPct val="100000"/>
              </a:lnSpc>
              <a:spcBef>
                <a:spcPct val="0"/>
              </a:spcBef>
              <a:spcAft>
                <a:spcPct val="0"/>
              </a:spcAft>
              <a:buClrTx/>
              <a:buSzTx/>
              <a:buNone/>
            </a:pPr>
            <a:r>
              <a:rPr lang="en-US" altLang="en-US" dirty="0">
                <a:latin typeface="Arial" panose="020B0604020202020204" pitchFamily="34" charset="0"/>
              </a:rPr>
              <a:t>- Explorer</a:t>
            </a:r>
            <a:endParaRPr lang="en-US" dirty="0"/>
          </a:p>
          <a:p>
            <a:pPr marL="0" lvl="0" indent="0" eaLnBrk="0" fontAlgn="base" hangingPunct="0">
              <a:lnSpc>
                <a:spcPct val="100000"/>
              </a:lnSpc>
              <a:spcBef>
                <a:spcPct val="0"/>
              </a:spcBef>
              <a:spcAft>
                <a:spcPct val="0"/>
              </a:spcAft>
              <a:buClrTx/>
              <a:buSzTx/>
              <a:buNone/>
            </a:pPr>
            <a:endParaRPr lang="en-US" dirty="0"/>
          </a:p>
        </p:txBody>
      </p:sp>
      <p:sp>
        <p:nvSpPr>
          <p:cNvPr id="4" name="Footer Placeholder 3">
            <a:extLst>
              <a:ext uri="{FF2B5EF4-FFF2-40B4-BE49-F238E27FC236}">
                <a16:creationId xmlns:a16="http://schemas.microsoft.com/office/drawing/2014/main" id="{339AAA71-36D8-4413-94D6-E85420088FE2}"/>
              </a:ext>
            </a:extLst>
          </p:cNvPr>
          <p:cNvSpPr>
            <a:spLocks noGrp="1"/>
          </p:cNvSpPr>
          <p:nvPr>
            <p:ph type="ftr" sz="quarter" idx="11"/>
          </p:nvPr>
        </p:nvSpPr>
        <p:spPr/>
        <p:txBody>
          <a:bodyPr/>
          <a:lstStyle/>
          <a:p>
            <a:r>
              <a:rPr lang="en-US"/>
              <a:t>Ledger Academy</a:t>
            </a:r>
          </a:p>
        </p:txBody>
      </p:sp>
    </p:spTree>
    <p:extLst>
      <p:ext uri="{BB962C8B-B14F-4D97-AF65-F5344CB8AC3E}">
        <p14:creationId xmlns:p14="http://schemas.microsoft.com/office/powerpoint/2010/main" val="296476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D48AB-AFED-4A1D-B7DF-9856550658C1}"/>
              </a:ext>
            </a:extLst>
          </p:cNvPr>
          <p:cNvSpPr>
            <a:spLocks noGrp="1"/>
          </p:cNvSpPr>
          <p:nvPr>
            <p:ph type="title"/>
          </p:nvPr>
        </p:nvSpPr>
        <p:spPr/>
        <p:txBody>
          <a:bodyPr/>
          <a:lstStyle/>
          <a:p>
            <a:r>
              <a:rPr lang="en-US" dirty="0"/>
              <a:t>Ledger Academy</a:t>
            </a:r>
          </a:p>
        </p:txBody>
      </p:sp>
      <p:sp>
        <p:nvSpPr>
          <p:cNvPr id="4" name="Content Placeholder 3">
            <a:extLst>
              <a:ext uri="{FF2B5EF4-FFF2-40B4-BE49-F238E27FC236}">
                <a16:creationId xmlns:a16="http://schemas.microsoft.com/office/drawing/2014/main" id="{77421D4C-19E7-43C6-9B16-FCFECBA452EF}"/>
              </a:ext>
            </a:extLst>
          </p:cNvPr>
          <p:cNvSpPr>
            <a:spLocks noGrp="1"/>
          </p:cNvSpPr>
          <p:nvPr>
            <p:ph sz="half" idx="2"/>
          </p:nvPr>
        </p:nvSpPr>
        <p:spPr/>
        <p:txBody>
          <a:bodyPr>
            <a:normAutofit fontScale="40000" lnSpcReduction="20000"/>
          </a:bodyPr>
          <a:lstStyle/>
          <a:p>
            <a:r>
              <a:rPr lang="en-US" dirty="0"/>
              <a:t>Planned Work Products</a:t>
            </a:r>
          </a:p>
          <a:p>
            <a:r>
              <a:rPr lang="en-US" dirty="0"/>
              <a:t>Community Building: increase membership, New Member Onboarding</a:t>
            </a:r>
          </a:p>
          <a:p>
            <a:r>
              <a:rPr lang="en-US" dirty="0"/>
              <a:t>EdX Updates: assist in proofreading the EDX Basic course and help organize the chapters for the Technical course.</a:t>
            </a:r>
          </a:p>
          <a:p>
            <a:r>
              <a:rPr lang="en-US" dirty="0"/>
              <a:t>GitHub support: Create a system to support the projects Github learning materials, a system is needed for pull requests.</a:t>
            </a:r>
          </a:p>
          <a:p>
            <a:r>
              <a:rPr lang="en-US" dirty="0"/>
              <a:t>Developing Standard /  Best Practices Badges:  So all Learning Materials produced represent  the appropriate Hyperledger message.</a:t>
            </a:r>
          </a:p>
          <a:p>
            <a:r>
              <a:rPr lang="en-US" dirty="0"/>
              <a:t>Organizing current projects documentation into the Learning Materials Resource Library and give guidance to projects towards earning Best Practice Badge</a:t>
            </a:r>
          </a:p>
          <a:p>
            <a:r>
              <a:rPr lang="en-US" dirty="0"/>
              <a:t>Key Terminology section development</a:t>
            </a:r>
          </a:p>
          <a:p>
            <a:r>
              <a:rPr lang="en-US" dirty="0"/>
              <a:t>Summer Project - Document the  Blockchain Summer Project Meetup in Princeton for other meetups to follow. </a:t>
            </a:r>
          </a:p>
          <a:p>
            <a:r>
              <a:rPr lang="en-US" dirty="0"/>
              <a:t>Use Cases: Develop Table of Content for indexing, Learning Material working group will collect Hyperledger use cases and organize them for easy access.</a:t>
            </a:r>
          </a:p>
          <a:p>
            <a:r>
              <a:rPr lang="en-US" dirty="0"/>
              <a:t>Create Survey : Discover why people became inactive, suggestions on time change, format change, leadership change to encourage participation.</a:t>
            </a:r>
          </a:p>
          <a:p>
            <a:endParaRPr lang="en-US" dirty="0"/>
          </a:p>
        </p:txBody>
      </p:sp>
      <p:sp>
        <p:nvSpPr>
          <p:cNvPr id="6" name="Title 1">
            <a:extLst>
              <a:ext uri="{FF2B5EF4-FFF2-40B4-BE49-F238E27FC236}">
                <a16:creationId xmlns:a16="http://schemas.microsoft.com/office/drawing/2014/main" id="{6E92CE91-5876-4B88-9F17-1DDF605914DB}"/>
              </a:ext>
            </a:extLst>
          </p:cNvPr>
          <p:cNvSpPr>
            <a:spLocks noGrp="1"/>
          </p:cNvSpPr>
          <p:nvPr>
            <p:ph sz="half" idx="1"/>
          </p:nvPr>
        </p:nvSpPr>
        <p:spPr>
          <a:xfrm>
            <a:off x="1447800" y="2011363"/>
            <a:ext cx="4645025" cy="3448050"/>
          </a:xfrm>
        </p:spPr>
        <p:txBody>
          <a:bodyPr/>
          <a:lstStyle/>
          <a:p>
            <a:r>
              <a:rPr lang="en-US" dirty="0"/>
              <a:t>Hyperledger Learning Material Working Group</a:t>
            </a:r>
          </a:p>
          <a:p>
            <a:endParaRPr lang="en-US" dirty="0"/>
          </a:p>
          <a:p>
            <a:r>
              <a:rPr lang="en-US" dirty="0">
                <a:hlinkClick r:id="rId2"/>
              </a:rPr>
              <a:t>https://wiki.hyperledger.org/display/LMDWG/Learning+Materials+Development+Working+Group</a:t>
            </a:r>
            <a:endParaRPr lang="en-US" dirty="0"/>
          </a:p>
          <a:p>
            <a:endParaRPr lang="en-US" dirty="0"/>
          </a:p>
        </p:txBody>
      </p:sp>
    </p:spTree>
    <p:extLst>
      <p:ext uri="{BB962C8B-B14F-4D97-AF65-F5344CB8AC3E}">
        <p14:creationId xmlns:p14="http://schemas.microsoft.com/office/powerpoint/2010/main" val="1057398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8B0B4ED-9CC7-49BF-8511-71F3F3C71797}"/>
              </a:ext>
            </a:extLst>
          </p:cNvPr>
          <p:cNvPicPr>
            <a:picLocks noGrp="1" noChangeAspect="1"/>
          </p:cNvPicPr>
          <p:nvPr>
            <p:ph idx="1"/>
          </p:nvPr>
        </p:nvPicPr>
        <p:blipFill>
          <a:blip r:embed="rId2"/>
          <a:stretch>
            <a:fillRect/>
          </a:stretch>
        </p:blipFill>
        <p:spPr>
          <a:xfrm>
            <a:off x="1485482" y="1178314"/>
            <a:ext cx="6013450" cy="1669815"/>
          </a:xfrm>
          <a:prstGeom prst="rect">
            <a:avLst/>
          </a:prstGeom>
        </p:spPr>
      </p:pic>
      <p:pic>
        <p:nvPicPr>
          <p:cNvPr id="7" name="Picture 6">
            <a:extLst>
              <a:ext uri="{FF2B5EF4-FFF2-40B4-BE49-F238E27FC236}">
                <a16:creationId xmlns:a16="http://schemas.microsoft.com/office/drawing/2014/main" id="{0ED161E8-E606-42C1-842E-8CE1D18AFEFE}"/>
              </a:ext>
            </a:extLst>
          </p:cNvPr>
          <p:cNvPicPr>
            <a:picLocks noChangeAspect="1"/>
          </p:cNvPicPr>
          <p:nvPr/>
        </p:nvPicPr>
        <p:blipFill>
          <a:blip r:embed="rId3"/>
          <a:stretch>
            <a:fillRect/>
          </a:stretch>
        </p:blipFill>
        <p:spPr>
          <a:xfrm>
            <a:off x="7672503" y="1226786"/>
            <a:ext cx="2260292" cy="1491293"/>
          </a:xfrm>
          <a:prstGeom prst="rect">
            <a:avLst/>
          </a:prstGeom>
        </p:spPr>
      </p:pic>
      <p:pic>
        <p:nvPicPr>
          <p:cNvPr id="8" name="Picture 7">
            <a:extLst>
              <a:ext uri="{FF2B5EF4-FFF2-40B4-BE49-F238E27FC236}">
                <a16:creationId xmlns:a16="http://schemas.microsoft.com/office/drawing/2014/main" id="{F265D388-2199-426D-BD0E-C495110796B0}"/>
              </a:ext>
            </a:extLst>
          </p:cNvPr>
          <p:cNvPicPr>
            <a:picLocks noChangeAspect="1"/>
          </p:cNvPicPr>
          <p:nvPr/>
        </p:nvPicPr>
        <p:blipFill>
          <a:blip r:embed="rId4"/>
          <a:stretch>
            <a:fillRect/>
          </a:stretch>
        </p:blipFill>
        <p:spPr>
          <a:xfrm>
            <a:off x="6370580" y="3474796"/>
            <a:ext cx="3562215" cy="2294269"/>
          </a:xfrm>
          <a:prstGeom prst="rect">
            <a:avLst/>
          </a:prstGeom>
        </p:spPr>
      </p:pic>
      <p:pic>
        <p:nvPicPr>
          <p:cNvPr id="9" name="Picture 8">
            <a:extLst>
              <a:ext uri="{FF2B5EF4-FFF2-40B4-BE49-F238E27FC236}">
                <a16:creationId xmlns:a16="http://schemas.microsoft.com/office/drawing/2014/main" id="{09EFD822-4186-4DB5-8405-F3F43ECCCDD1}"/>
              </a:ext>
            </a:extLst>
          </p:cNvPr>
          <p:cNvPicPr>
            <a:picLocks noChangeAspect="1"/>
          </p:cNvPicPr>
          <p:nvPr/>
        </p:nvPicPr>
        <p:blipFill>
          <a:blip r:embed="rId5"/>
          <a:stretch>
            <a:fillRect/>
          </a:stretch>
        </p:blipFill>
        <p:spPr>
          <a:xfrm>
            <a:off x="1485482" y="3429000"/>
            <a:ext cx="4660760" cy="2331533"/>
          </a:xfrm>
          <a:prstGeom prst="rect">
            <a:avLst/>
          </a:prstGeom>
        </p:spPr>
      </p:pic>
    </p:spTree>
    <p:extLst>
      <p:ext uri="{BB962C8B-B14F-4D97-AF65-F5344CB8AC3E}">
        <p14:creationId xmlns:p14="http://schemas.microsoft.com/office/powerpoint/2010/main" val="299792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87688-DAC3-490A-8129-7B1BF1FDA44E}"/>
              </a:ext>
            </a:extLst>
          </p:cNvPr>
          <p:cNvSpPr>
            <a:spLocks noGrp="1"/>
          </p:cNvSpPr>
          <p:nvPr>
            <p:ph type="title"/>
          </p:nvPr>
        </p:nvSpPr>
        <p:spPr>
          <a:xfrm>
            <a:off x="1173365" y="748603"/>
            <a:ext cx="3273099" cy="1242411"/>
          </a:xfrm>
        </p:spPr>
        <p:txBody>
          <a:bodyPr/>
          <a:lstStyle/>
          <a:p>
            <a:r>
              <a:rPr lang="en-US" dirty="0"/>
              <a:t>Blockchain for Social Impact Conference</a:t>
            </a:r>
          </a:p>
        </p:txBody>
      </p:sp>
      <p:pic>
        <p:nvPicPr>
          <p:cNvPr id="6" name="Content Placeholder 5">
            <a:extLst>
              <a:ext uri="{FF2B5EF4-FFF2-40B4-BE49-F238E27FC236}">
                <a16:creationId xmlns:a16="http://schemas.microsoft.com/office/drawing/2014/main" id="{58B0B4ED-9CC7-49BF-8511-71F3F3C71797}"/>
              </a:ext>
            </a:extLst>
          </p:cNvPr>
          <p:cNvPicPr>
            <a:picLocks noGrp="1" noChangeAspect="1"/>
          </p:cNvPicPr>
          <p:nvPr>
            <p:ph idx="1"/>
          </p:nvPr>
        </p:nvPicPr>
        <p:blipFill>
          <a:blip r:embed="rId2"/>
          <a:stretch>
            <a:fillRect/>
          </a:stretch>
        </p:blipFill>
        <p:spPr>
          <a:xfrm>
            <a:off x="4093919" y="286061"/>
            <a:ext cx="6013450" cy="1669815"/>
          </a:xfrm>
          <a:prstGeom prst="rect">
            <a:avLst/>
          </a:prstGeom>
        </p:spPr>
      </p:pic>
      <p:pic>
        <p:nvPicPr>
          <p:cNvPr id="10" name="Picture 9">
            <a:extLst>
              <a:ext uri="{FF2B5EF4-FFF2-40B4-BE49-F238E27FC236}">
                <a16:creationId xmlns:a16="http://schemas.microsoft.com/office/drawing/2014/main" id="{8D603C9E-5745-49BF-8A9B-8B011A70A211}"/>
              </a:ext>
            </a:extLst>
          </p:cNvPr>
          <p:cNvPicPr>
            <a:picLocks noChangeAspect="1"/>
          </p:cNvPicPr>
          <p:nvPr/>
        </p:nvPicPr>
        <p:blipFill>
          <a:blip r:embed="rId3"/>
          <a:stretch>
            <a:fillRect/>
          </a:stretch>
        </p:blipFill>
        <p:spPr>
          <a:xfrm>
            <a:off x="4846370" y="2271239"/>
            <a:ext cx="1689587" cy="3325115"/>
          </a:xfrm>
          <a:prstGeom prst="rect">
            <a:avLst/>
          </a:prstGeom>
        </p:spPr>
      </p:pic>
      <p:sp>
        <p:nvSpPr>
          <p:cNvPr id="3" name="TextBox 2">
            <a:extLst>
              <a:ext uri="{FF2B5EF4-FFF2-40B4-BE49-F238E27FC236}">
                <a16:creationId xmlns:a16="http://schemas.microsoft.com/office/drawing/2014/main" id="{B1E0E81E-0D1A-4388-ACCE-714EE4C0246B}"/>
              </a:ext>
            </a:extLst>
          </p:cNvPr>
          <p:cNvSpPr txBox="1"/>
          <p:nvPr/>
        </p:nvSpPr>
        <p:spPr>
          <a:xfrm>
            <a:off x="1416818" y="3429000"/>
            <a:ext cx="4436347" cy="1200329"/>
          </a:xfrm>
          <a:prstGeom prst="rect">
            <a:avLst/>
          </a:prstGeom>
          <a:noFill/>
        </p:spPr>
        <p:txBody>
          <a:bodyPr wrap="square" rtlCol="0">
            <a:spAutoFit/>
          </a:bodyPr>
          <a:lstStyle/>
          <a:p>
            <a:r>
              <a:rPr lang="en-US" dirty="0"/>
              <a:t>Decentralized Social Finance</a:t>
            </a:r>
          </a:p>
          <a:p>
            <a:r>
              <a:rPr lang="en-US" dirty="0"/>
              <a:t>Land Rights</a:t>
            </a:r>
          </a:p>
          <a:p>
            <a:r>
              <a:rPr lang="en-US" dirty="0"/>
              <a:t>Climate Crisis</a:t>
            </a:r>
          </a:p>
          <a:p>
            <a:r>
              <a:rPr lang="en-US" dirty="0"/>
              <a:t>Universal Basic Income</a:t>
            </a:r>
          </a:p>
        </p:txBody>
      </p:sp>
      <p:sp>
        <p:nvSpPr>
          <p:cNvPr id="4" name="TextBox 3">
            <a:extLst>
              <a:ext uri="{FF2B5EF4-FFF2-40B4-BE49-F238E27FC236}">
                <a16:creationId xmlns:a16="http://schemas.microsoft.com/office/drawing/2014/main" id="{A6E33C48-C798-4BA8-B846-CDD2C771810B}"/>
              </a:ext>
            </a:extLst>
          </p:cNvPr>
          <p:cNvSpPr txBox="1"/>
          <p:nvPr/>
        </p:nvSpPr>
        <p:spPr>
          <a:xfrm>
            <a:off x="6682155" y="2092273"/>
            <a:ext cx="4260501" cy="1200329"/>
          </a:xfrm>
          <a:prstGeom prst="rect">
            <a:avLst/>
          </a:prstGeom>
          <a:noFill/>
        </p:spPr>
        <p:txBody>
          <a:bodyPr wrap="square" rtlCol="0">
            <a:spAutoFit/>
          </a:bodyPr>
          <a:lstStyle/>
          <a:p>
            <a:r>
              <a:rPr lang="en-US" dirty="0"/>
              <a:t>1. Defined a Social Problem / Aim</a:t>
            </a:r>
          </a:p>
          <a:p>
            <a:pPr marL="742950" lvl="1" indent="-285750">
              <a:buFont typeface="Arial" panose="020B0604020202020204" pitchFamily="34" charset="0"/>
              <a:buChar char="•"/>
            </a:pPr>
            <a:r>
              <a:rPr lang="en-US" dirty="0"/>
              <a:t>Describe 2 Needs</a:t>
            </a:r>
          </a:p>
          <a:p>
            <a:pPr marL="742950" lvl="1" indent="-285750">
              <a:buFont typeface="Arial" panose="020B0604020202020204" pitchFamily="34" charset="0"/>
              <a:buChar char="•"/>
            </a:pPr>
            <a:r>
              <a:rPr lang="en-US" dirty="0"/>
              <a:t>Describe 2 Challenges </a:t>
            </a:r>
          </a:p>
          <a:p>
            <a:endParaRPr lang="en-US" dirty="0"/>
          </a:p>
        </p:txBody>
      </p:sp>
      <p:sp>
        <p:nvSpPr>
          <p:cNvPr id="5" name="TextBox 4">
            <a:extLst>
              <a:ext uri="{FF2B5EF4-FFF2-40B4-BE49-F238E27FC236}">
                <a16:creationId xmlns:a16="http://schemas.microsoft.com/office/drawing/2014/main" id="{C038275C-2B4E-41D7-AE2B-075563FBC5D9}"/>
              </a:ext>
            </a:extLst>
          </p:cNvPr>
          <p:cNvSpPr txBox="1"/>
          <p:nvPr/>
        </p:nvSpPr>
        <p:spPr>
          <a:xfrm>
            <a:off x="6700575" y="3004907"/>
            <a:ext cx="4074607" cy="646331"/>
          </a:xfrm>
          <a:prstGeom prst="rect">
            <a:avLst/>
          </a:prstGeom>
          <a:noFill/>
        </p:spPr>
        <p:txBody>
          <a:bodyPr wrap="square" rtlCol="0">
            <a:spAutoFit/>
          </a:bodyPr>
          <a:lstStyle/>
          <a:p>
            <a:pPr marL="342900" indent="-342900">
              <a:buAutoNum type="arabicPeriod" startAt="2"/>
            </a:pPr>
            <a:r>
              <a:rPr lang="en-US" dirty="0"/>
              <a:t>Create Affinity Groups</a:t>
            </a:r>
          </a:p>
          <a:p>
            <a:pPr marL="342900" indent="-342900">
              <a:buAutoNum type="arabicPeriod" startAt="2"/>
            </a:pPr>
            <a:r>
              <a:rPr lang="en-US" dirty="0"/>
              <a:t>Create a two Step Action Plan</a:t>
            </a:r>
          </a:p>
        </p:txBody>
      </p:sp>
      <p:pic>
        <p:nvPicPr>
          <p:cNvPr id="12" name="Picture 11" descr="A person smiling for the camera&#10;&#10;Description automatically generated">
            <a:extLst>
              <a:ext uri="{FF2B5EF4-FFF2-40B4-BE49-F238E27FC236}">
                <a16:creationId xmlns:a16="http://schemas.microsoft.com/office/drawing/2014/main" id="{81F14C68-7F35-4832-8CA9-A5C69F48F8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9993403" y="2119495"/>
            <a:ext cx="2228671" cy="1671503"/>
          </a:xfrm>
          <a:prstGeom prst="rect">
            <a:avLst/>
          </a:prstGeom>
        </p:spPr>
      </p:pic>
      <p:pic>
        <p:nvPicPr>
          <p:cNvPr id="13" name="Picture 12">
            <a:extLst>
              <a:ext uri="{FF2B5EF4-FFF2-40B4-BE49-F238E27FC236}">
                <a16:creationId xmlns:a16="http://schemas.microsoft.com/office/drawing/2014/main" id="{DE6714B2-8431-4280-B7F4-C9CF67F94612}"/>
              </a:ext>
            </a:extLst>
          </p:cNvPr>
          <p:cNvPicPr>
            <a:picLocks noChangeAspect="1"/>
          </p:cNvPicPr>
          <p:nvPr/>
        </p:nvPicPr>
        <p:blipFill>
          <a:blip r:embed="rId5"/>
          <a:stretch>
            <a:fillRect/>
          </a:stretch>
        </p:blipFill>
        <p:spPr>
          <a:xfrm>
            <a:off x="6962871" y="3908002"/>
            <a:ext cx="3445546" cy="1688352"/>
          </a:xfrm>
          <a:prstGeom prst="rect">
            <a:avLst/>
          </a:prstGeom>
        </p:spPr>
      </p:pic>
    </p:spTree>
    <p:extLst>
      <p:ext uri="{BB962C8B-B14F-4D97-AF65-F5344CB8AC3E}">
        <p14:creationId xmlns:p14="http://schemas.microsoft.com/office/powerpoint/2010/main" val="2187332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Re-Cap Project Kick off Meeting</a:t>
            </a:r>
            <a:br>
              <a:rPr lang="en-US" sz="5400" b="1" dirty="0">
                <a:latin typeface="Arial Rounded MT Bold" panose="020F0704030504030204" pitchFamily="34" charset="0"/>
              </a:rPr>
            </a:br>
            <a:r>
              <a:rPr lang="en-US" sz="2800" b="1" i="1" u="sng" dirty="0">
                <a:latin typeface="Arial Rounded MT Bold" panose="020F0704030504030204" pitchFamily="34" charset="0"/>
              </a:rPr>
              <a:t>Blockchain for Social </a:t>
            </a:r>
            <a:r>
              <a:rPr lang="en-US" sz="2800" b="1" i="1" u="sng" dirty="0" err="1">
                <a:latin typeface="Arial Rounded MT Bold" panose="020F0704030504030204" pitchFamily="34" charset="0"/>
              </a:rPr>
              <a:t>Imapct</a:t>
            </a:r>
            <a:endParaRPr lang="en-US" sz="5400" b="1" i="1" u="sng" dirty="0">
              <a:latin typeface="Arial Rounded MT Bold" panose="020F0704030504030204" pitchFamily="34" charset="0"/>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7814327"/>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6779B-89C3-4309-8A79-DDD18813018D}"/>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Blockchain and social responsibility</a:t>
            </a:r>
          </a:p>
        </p:txBody>
      </p:sp>
      <p:pic>
        <p:nvPicPr>
          <p:cNvPr id="5" name="Content Placeholder 4" descr="Earth globe: Africa and Europe">
            <a:extLst>
              <a:ext uri="{FF2B5EF4-FFF2-40B4-BE49-F238E27FC236}">
                <a16:creationId xmlns:a16="http://schemas.microsoft.com/office/drawing/2014/main" id="{58F45DAF-45B7-49B1-B487-881F88B41C80}"/>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50462" y="2277991"/>
            <a:ext cx="2926098" cy="2926098"/>
          </a:xfrm>
          <a:prstGeom prst="rect">
            <a:avLst/>
          </a:prstGeom>
        </p:spPr>
      </p:pic>
      <p:sp>
        <p:nvSpPr>
          <p:cNvPr id="6" name="TextBox 5">
            <a:extLst>
              <a:ext uri="{FF2B5EF4-FFF2-40B4-BE49-F238E27FC236}">
                <a16:creationId xmlns:a16="http://schemas.microsoft.com/office/drawing/2014/main" id="{EF1B73FC-06C7-4B35-AAF4-B34DBA3CF538}"/>
              </a:ext>
            </a:extLst>
          </p:cNvPr>
          <p:cNvSpPr txBox="1"/>
          <p:nvPr/>
        </p:nvSpPr>
        <p:spPr>
          <a:xfrm>
            <a:off x="4859070" y="2015734"/>
            <a:ext cx="6195784"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a:t>
            </a:r>
            <a:r>
              <a:rPr lang="en-US" sz="1500" dirty="0">
                <a:sym typeface="Arial"/>
              </a:rPr>
              <a:t>(donation traceability, aid transparency, digital currencies in aid and development, governance and accountability)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microfinance, microinsurance)</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a:t>
            </a:r>
            <a:r>
              <a:rPr lang="en-US" sz="1500" dirty="0">
                <a:sym typeface="Arial"/>
              </a:rPr>
              <a:t>(fighting censorship and fake news, voting rights and protections, election integrity)</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(sustainable supply chain, fair trade, ethical sourcing, fair labor practices)</a:t>
            </a:r>
            <a:endParaRPr lang="en-US" sz="1500" dirty="0"/>
          </a:p>
          <a:p>
            <a:pPr indent="-228600">
              <a:lnSpc>
                <a:spcPct val="110000"/>
              </a:lnSpc>
              <a:spcAft>
                <a:spcPts val="600"/>
              </a:spcAft>
              <a:buClr>
                <a:schemeClr val="accent1"/>
              </a:buClr>
              <a:buSzPct val="100000"/>
              <a:buFont typeface="Arial" panose="020B0604020202020204" pitchFamily="34" charset="0"/>
              <a:buChar char="•"/>
            </a:pPr>
            <a:endParaRPr lang="en-US" sz="1500" dirty="0"/>
          </a:p>
        </p:txBody>
      </p:sp>
    </p:spTree>
    <p:extLst>
      <p:ext uri="{BB962C8B-B14F-4D97-AF65-F5344CB8AC3E}">
        <p14:creationId xmlns:p14="http://schemas.microsoft.com/office/powerpoint/2010/main" val="207955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6B97FCC-C3EF-4A01-B775-20CDFE03923E}"/>
              </a:ext>
            </a:extLst>
          </p:cNvPr>
          <p:cNvSpPr>
            <a:spLocks noGrp="1"/>
          </p:cNvSpPr>
          <p:nvPr>
            <p:ph type="body" idx="1"/>
          </p:nvPr>
        </p:nvSpPr>
        <p:spPr>
          <a:xfrm>
            <a:off x="1565258" y="1912441"/>
            <a:ext cx="9213579" cy="3126807"/>
          </a:xfrm>
        </p:spPr>
        <p:txBody>
          <a:bodyPr>
            <a:noAutofit/>
          </a:bodyPr>
          <a:lstStyle/>
          <a:p>
            <a:pPr marL="342900" indent="-342900">
              <a:buFont typeface="Arial" panose="020B0604020202020204" pitchFamily="34" charset="0"/>
              <a:buChar char="•"/>
            </a:pPr>
            <a:r>
              <a:rPr lang="en-US" sz="2000" dirty="0"/>
              <a:t>following a project from idea to production. </a:t>
            </a:r>
          </a:p>
          <a:p>
            <a:pPr marL="342900" indent="-342900">
              <a:buFont typeface="Arial" panose="020B0604020202020204" pitchFamily="34" charset="0"/>
              <a:buChar char="•"/>
            </a:pPr>
            <a:r>
              <a:rPr lang="en-US" sz="2000" dirty="0"/>
              <a:t>create a working blockchain project </a:t>
            </a:r>
          </a:p>
          <a:p>
            <a:pPr marL="342900" indent="-342900">
              <a:buFont typeface="Arial" panose="020B0604020202020204" pitchFamily="34" charset="0"/>
              <a:buChar char="•"/>
            </a:pPr>
            <a:r>
              <a:rPr lang="en-US" sz="2000" dirty="0"/>
              <a:t>have a positive impact in our area this summer.</a:t>
            </a:r>
          </a:p>
          <a:p>
            <a:pPr marL="342900" indent="-342900">
              <a:buFont typeface="Arial" panose="020B0604020202020204" pitchFamily="34" charset="0"/>
              <a:buChar char="•"/>
            </a:pPr>
            <a:r>
              <a:rPr lang="en-US" sz="2000" dirty="0"/>
              <a:t>Work with a team using the latest collaboration tools</a:t>
            </a:r>
          </a:p>
          <a:p>
            <a:pPr marL="342900" indent="-342900">
              <a:buFont typeface="Arial" panose="020B0604020202020204" pitchFamily="34" charset="0"/>
              <a:buChar char="•"/>
            </a:pPr>
            <a:r>
              <a:rPr lang="en-US" dirty="0"/>
              <a:t>solve a  problem.</a:t>
            </a:r>
          </a:p>
          <a:p>
            <a:endParaRPr lang="en-US" sz="2000" dirty="0"/>
          </a:p>
        </p:txBody>
      </p:sp>
      <p:sp>
        <p:nvSpPr>
          <p:cNvPr id="7" name="TextBox 6">
            <a:extLst>
              <a:ext uri="{FF2B5EF4-FFF2-40B4-BE49-F238E27FC236}">
                <a16:creationId xmlns:a16="http://schemas.microsoft.com/office/drawing/2014/main" id="{A1B91814-8C2E-403F-8362-348C978A2407}"/>
              </a:ext>
            </a:extLst>
          </p:cNvPr>
          <p:cNvSpPr txBox="1"/>
          <p:nvPr/>
        </p:nvSpPr>
        <p:spPr>
          <a:xfrm>
            <a:off x="1413164" y="166255"/>
            <a:ext cx="6234546" cy="769441"/>
          </a:xfrm>
          <a:prstGeom prst="rect">
            <a:avLst/>
          </a:prstGeom>
          <a:noFill/>
        </p:spPr>
        <p:txBody>
          <a:bodyPr wrap="square" rtlCol="0">
            <a:spAutoFit/>
          </a:bodyPr>
          <a:lstStyle/>
          <a:p>
            <a:r>
              <a:rPr lang="en-US" sz="4400" b="1" dirty="0"/>
              <a:t>Summer Project Goals</a:t>
            </a:r>
          </a:p>
        </p:txBody>
      </p:sp>
    </p:spTree>
    <p:extLst>
      <p:ext uri="{BB962C8B-B14F-4D97-AF65-F5344CB8AC3E}">
        <p14:creationId xmlns:p14="http://schemas.microsoft.com/office/powerpoint/2010/main" val="71502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25ACA-8312-428F-8BE0-2A3D95391CDD}"/>
              </a:ext>
            </a:extLst>
          </p:cNvPr>
          <p:cNvSpPr>
            <a:spLocks noGrp="1"/>
          </p:cNvSpPr>
          <p:nvPr>
            <p:ph type="title"/>
          </p:nvPr>
        </p:nvSpPr>
        <p:spPr/>
        <p:txBody>
          <a:bodyPr/>
          <a:lstStyle/>
          <a:p>
            <a:r>
              <a:rPr lang="en-US" dirty="0"/>
              <a:t>SOCIAL IMPACT CONTRIBUTION</a:t>
            </a:r>
            <a:br>
              <a:rPr lang="en-US" dirty="0"/>
            </a:br>
            <a:endParaRPr lang="en-US" dirty="0"/>
          </a:p>
        </p:txBody>
      </p:sp>
      <p:sp>
        <p:nvSpPr>
          <p:cNvPr id="3" name="Content Placeholder 2">
            <a:extLst>
              <a:ext uri="{FF2B5EF4-FFF2-40B4-BE49-F238E27FC236}">
                <a16:creationId xmlns:a16="http://schemas.microsoft.com/office/drawing/2014/main" id="{9870EFBA-E937-4A05-B56F-1798D84552CD}"/>
              </a:ext>
            </a:extLst>
          </p:cNvPr>
          <p:cNvSpPr>
            <a:spLocks noGrp="1"/>
          </p:cNvSpPr>
          <p:nvPr>
            <p:ph sz="half" idx="1"/>
          </p:nvPr>
        </p:nvSpPr>
        <p:spPr/>
        <p:txBody>
          <a:bodyPr>
            <a:normAutofit/>
          </a:bodyPr>
          <a:lstStyle/>
          <a:p>
            <a:r>
              <a:rPr lang="en-US" b="1" dirty="0"/>
              <a:t>Checkpoints</a:t>
            </a:r>
            <a:endParaRPr lang="en-US" dirty="0"/>
          </a:p>
          <a:p>
            <a:r>
              <a:rPr lang="en-US" dirty="0"/>
              <a:t>Checkpoints are meant to guide you to </a:t>
            </a:r>
            <a:r>
              <a:rPr lang="en-US" b="1" dirty="0"/>
              <a:t>think through your own solution prototype</a:t>
            </a:r>
            <a:r>
              <a:rPr lang="en-US" dirty="0"/>
              <a:t>, </a:t>
            </a:r>
            <a:r>
              <a:rPr lang="en-US" b="1" dirty="0"/>
              <a:t>stay on track</a:t>
            </a:r>
            <a:r>
              <a:rPr lang="en-US" dirty="0"/>
              <a:t>, and ultimately </a:t>
            </a:r>
            <a:r>
              <a:rPr lang="en-US" b="1" dirty="0"/>
              <a:t>formulate your own Blockchain  / White Paper / Projects</a:t>
            </a:r>
            <a:r>
              <a:rPr lang="en-US" dirty="0"/>
              <a:t>. </a:t>
            </a:r>
          </a:p>
          <a:p>
            <a:endParaRPr lang="en-US" dirty="0"/>
          </a:p>
        </p:txBody>
      </p:sp>
      <p:sp>
        <p:nvSpPr>
          <p:cNvPr id="4" name="Content Placeholder 3">
            <a:extLst>
              <a:ext uri="{FF2B5EF4-FFF2-40B4-BE49-F238E27FC236}">
                <a16:creationId xmlns:a16="http://schemas.microsoft.com/office/drawing/2014/main" id="{E5402870-3CF8-41D5-82A5-8E6BE644DA17}"/>
              </a:ext>
            </a:extLst>
          </p:cNvPr>
          <p:cNvSpPr>
            <a:spLocks noGrp="1"/>
          </p:cNvSpPr>
          <p:nvPr>
            <p:ph sz="half" idx="2"/>
          </p:nvPr>
        </p:nvSpPr>
        <p:spPr/>
        <p:txBody>
          <a:bodyPr>
            <a:normAutofit/>
          </a:bodyPr>
          <a:lstStyle/>
          <a:p>
            <a:r>
              <a:rPr lang="en-US" b="1" dirty="0"/>
              <a:t>Scorecard / Recap</a:t>
            </a:r>
          </a:p>
          <a:p>
            <a:r>
              <a:rPr lang="en-US" dirty="0"/>
              <a:t>Each checkpoint is designed to address a particular set of questions corresponding to a section of a tally sheet.</a:t>
            </a:r>
          </a:p>
        </p:txBody>
      </p:sp>
    </p:spTree>
    <p:extLst>
      <p:ext uri="{BB962C8B-B14F-4D97-AF65-F5344CB8AC3E}">
        <p14:creationId xmlns:p14="http://schemas.microsoft.com/office/powerpoint/2010/main" val="10184218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Summer Blockchain Project</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000" b="1" dirty="0">
                <a:solidFill>
                  <a:schemeClr val="tx1">
                    <a:lumMod val="50000"/>
                  </a:schemeClr>
                </a:solidFill>
                <a:latin typeface="Arial Rounded MT Bold" panose="020F0704030504030204" pitchFamily="34" charset="0"/>
              </a:rPr>
              <a:t>Re-Cap Project Kickoff Meeting</a:t>
            </a:r>
          </a:p>
          <a:p>
            <a:pPr>
              <a:defRPr/>
            </a:pPr>
            <a:r>
              <a:rPr lang="en-US" sz="2200" b="1" dirty="0">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67737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93"/>
        <p:cNvGrpSpPr/>
        <p:nvPr/>
      </p:nvGrpSpPr>
      <p:grpSpPr>
        <a:xfrm>
          <a:off x="0" y="0"/>
          <a:ext cx="0" cy="0"/>
          <a:chOff x="0" y="0"/>
          <a:chExt cx="0" cy="0"/>
        </a:xfrm>
      </p:grpSpPr>
      <p:sp useBgFill="1">
        <p:nvSpPr>
          <p:cNvPr id="296" name="Rectangle 106">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Rectangle 108">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94" name="Google Shape;294;p69"/>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Proxima Nova"/>
                <a:ea typeface="Proxima Nova"/>
                <a:cs typeface="Proxima Nova"/>
                <a:sym typeface="Proxima Nova"/>
              </a:rPr>
              <a:t>Blockchain Summer project</a:t>
            </a:r>
          </a:p>
        </p:txBody>
      </p:sp>
      <p:cxnSp>
        <p:nvCxnSpPr>
          <p:cNvPr id="298" name="Straight Connector 110">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99" name="Picture 112">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00" name="Straight Connector 114">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8EFCD-684A-4E1E-9BBA-B51708BC3A05}"/>
              </a:ext>
            </a:extLst>
          </p:cNvPr>
          <p:cNvSpPr>
            <a:spLocks noGrp="1"/>
          </p:cNvSpPr>
          <p:nvPr>
            <p:ph type="title"/>
          </p:nvPr>
        </p:nvSpPr>
        <p:spPr>
          <a:xfrm>
            <a:off x="285597" y="-427982"/>
            <a:ext cx="5532328" cy="1830584"/>
          </a:xfrm>
        </p:spPr>
        <p:txBody>
          <a:bodyPr/>
          <a:lstStyle/>
          <a:p>
            <a:r>
              <a:rPr lang="en-US" dirty="0"/>
              <a:t>Summer Project Work Space</a:t>
            </a:r>
          </a:p>
        </p:txBody>
      </p:sp>
      <p:sp>
        <p:nvSpPr>
          <p:cNvPr id="4" name="Picture Placeholder 3">
            <a:extLst>
              <a:ext uri="{FF2B5EF4-FFF2-40B4-BE49-F238E27FC236}">
                <a16:creationId xmlns:a16="http://schemas.microsoft.com/office/drawing/2014/main" id="{F95D8EC6-E605-4B7D-96EB-02698B7B6EF3}"/>
              </a:ext>
            </a:extLst>
          </p:cNvPr>
          <p:cNvSpPr>
            <a:spLocks noGrp="1"/>
          </p:cNvSpPr>
          <p:nvPr>
            <p:ph type="pic" idx="1"/>
          </p:nvPr>
        </p:nvSpPr>
        <p:spPr/>
      </p:sp>
      <p:sp>
        <p:nvSpPr>
          <p:cNvPr id="3" name="Content Placeholder 2">
            <a:extLst>
              <a:ext uri="{FF2B5EF4-FFF2-40B4-BE49-F238E27FC236}">
                <a16:creationId xmlns:a16="http://schemas.microsoft.com/office/drawing/2014/main" id="{53F70902-B68A-4DCB-B0ED-C1F86516C099}"/>
              </a:ext>
            </a:extLst>
          </p:cNvPr>
          <p:cNvSpPr>
            <a:spLocks noGrp="1"/>
          </p:cNvSpPr>
          <p:nvPr>
            <p:ph type="body" sz="half" idx="2"/>
          </p:nvPr>
        </p:nvSpPr>
        <p:spPr>
          <a:xfrm>
            <a:off x="293521" y="1402602"/>
            <a:ext cx="5524404" cy="2003742"/>
          </a:xfrm>
        </p:spPr>
        <p:txBody>
          <a:bodyPr/>
          <a:lstStyle/>
          <a:p>
            <a:r>
              <a:rPr lang="en-US" dirty="0">
                <a:hlinkClick r:id="rId2"/>
              </a:rPr>
              <a:t>https://wiki.hyperledger.org/display/LMDWG/SUMMER+PROJECT+IDEAS </a:t>
            </a:r>
            <a:endParaRPr lang="en-US" dirty="0"/>
          </a:p>
          <a:p>
            <a:r>
              <a:rPr lang="en-US" dirty="0"/>
              <a:t>Hyperledger Wiki / LMDWG / Resource Page/ Meetups / Summer Project</a:t>
            </a:r>
          </a:p>
        </p:txBody>
      </p:sp>
      <p:pic>
        <p:nvPicPr>
          <p:cNvPr id="5" name="Picture 4">
            <a:extLst>
              <a:ext uri="{FF2B5EF4-FFF2-40B4-BE49-F238E27FC236}">
                <a16:creationId xmlns:a16="http://schemas.microsoft.com/office/drawing/2014/main" id="{C5858E6E-7C95-429A-80D9-89F34C1A4EAF}"/>
              </a:ext>
            </a:extLst>
          </p:cNvPr>
          <p:cNvPicPr>
            <a:picLocks noChangeAspect="1"/>
          </p:cNvPicPr>
          <p:nvPr/>
        </p:nvPicPr>
        <p:blipFill>
          <a:blip r:embed="rId3"/>
          <a:stretch>
            <a:fillRect/>
          </a:stretch>
        </p:blipFill>
        <p:spPr>
          <a:xfrm>
            <a:off x="6518231" y="122825"/>
            <a:ext cx="5524404" cy="5893312"/>
          </a:xfrm>
          <a:prstGeom prst="rect">
            <a:avLst/>
          </a:prstGeom>
        </p:spPr>
      </p:pic>
    </p:spTree>
    <p:extLst>
      <p:ext uri="{BB962C8B-B14F-4D97-AF65-F5344CB8AC3E}">
        <p14:creationId xmlns:p14="http://schemas.microsoft.com/office/powerpoint/2010/main" val="1250954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FDB5A-50C2-463E-BCEB-F96E927FEEBF}"/>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1"/>
          </p:nvPr>
        </p:nvSpPr>
        <p:spPr/>
        <p:txBody>
          <a:bodyPr>
            <a:normAutofit fontScale="55000" lnSpcReduction="20000"/>
          </a:bodyPr>
          <a:lstStyle/>
          <a:p>
            <a:r>
              <a:rPr lang="en-US" dirty="0"/>
              <a:t>Rooster Featherstone     United States Veterans and Local Farmers</a:t>
            </a:r>
          </a:p>
          <a:p>
            <a:r>
              <a:rPr lang="en-US" dirty="0">
                <a:solidFill>
                  <a:srgbClr val="C00000"/>
                </a:solidFill>
              </a:rPr>
              <a:t>6/5 </a:t>
            </a:r>
            <a:r>
              <a:rPr lang="en-US" dirty="0"/>
              <a:t>     Spoke with R.F. over the phone. </a:t>
            </a:r>
          </a:p>
          <a:p>
            <a:r>
              <a:rPr lang="en-US" dirty="0"/>
              <a:t>Pick /up : He supplies produce from farm, local farmers have expressed an interest in supporting his effort.  He feels they would be open to an app on their phone that lets the system know they have a pick up. Currently R.F picks up produce in his truck.</a:t>
            </a:r>
          </a:p>
          <a:p>
            <a:r>
              <a:rPr lang="en-US" dirty="0"/>
              <a:t>  Up to date the produce has not been in sufficient amount that his truck cant handle it.</a:t>
            </a:r>
          </a:p>
          <a:p>
            <a:r>
              <a:rPr lang="en-US" dirty="0"/>
              <a:t>Delivery: He has two location for Drop off:</a:t>
            </a:r>
          </a:p>
          <a:p>
            <a:r>
              <a:rPr lang="en-US" dirty="0"/>
              <a:t>Location One - isn't feasible for our study, the individuals do not have cell phone and distribution can be sketchy at best. The individuals are spread out through affluent Hunterdon and Mercer county with no system to handle the homeless, not we organized</a:t>
            </a:r>
            <a:br>
              <a:rPr lang="en-US" dirty="0"/>
            </a:br>
            <a:r>
              <a:rPr lang="en-US" dirty="0"/>
              <a:t>Location Two - Philadelphia. Can establish drop off with facilities and individual who most likely will be carrying cell phone. City has more organized homeless.</a:t>
            </a:r>
          </a:p>
          <a:p>
            <a:r>
              <a:rPr lang="en-US" dirty="0"/>
              <a:t>R.F. agreed to join by phone at our next meeting.</a:t>
            </a:r>
          </a:p>
          <a:p>
            <a:r>
              <a:rPr lang="en-US" dirty="0">
                <a:solidFill>
                  <a:srgbClr val="C00000"/>
                </a:solidFill>
              </a:rPr>
              <a:t>6/12</a:t>
            </a:r>
          </a:p>
          <a:p>
            <a:r>
              <a:rPr lang="en-US" dirty="0"/>
              <a:t>R.F. agreed to a phone call tonight after 8pm.</a:t>
            </a:r>
          </a:p>
          <a:p>
            <a:endParaRPr lang="en-US" dirty="0"/>
          </a:p>
        </p:txBody>
      </p:sp>
      <p:sp>
        <p:nvSpPr>
          <p:cNvPr id="4" name="Footer Placeholder 3">
            <a:extLst>
              <a:ext uri="{FF2B5EF4-FFF2-40B4-BE49-F238E27FC236}">
                <a16:creationId xmlns:a16="http://schemas.microsoft.com/office/drawing/2014/main" id="{B7A86FC8-8A4E-48F1-84A8-F2FBC025E2C0}"/>
              </a:ext>
            </a:extLst>
          </p:cNvPr>
          <p:cNvSpPr>
            <a:spLocks noGrp="1"/>
          </p:cNvSpPr>
          <p:nvPr>
            <p:ph type="ftr" sz="quarter" idx="11"/>
          </p:nvPr>
        </p:nvSpPr>
        <p:spPr/>
        <p:txBody>
          <a:bodyPr/>
          <a:lstStyle/>
          <a:p>
            <a:r>
              <a:rPr lang="en-US" dirty="0"/>
              <a:t>Ledger Academy</a:t>
            </a:r>
          </a:p>
        </p:txBody>
      </p:sp>
    </p:spTree>
    <p:extLst>
      <p:ext uri="{BB962C8B-B14F-4D97-AF65-F5344CB8AC3E}">
        <p14:creationId xmlns:p14="http://schemas.microsoft.com/office/powerpoint/2010/main" val="41563557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DE6B4-4E92-4ACD-A170-98813DF1C367}"/>
              </a:ext>
            </a:extLst>
          </p:cNvPr>
          <p:cNvSpPr>
            <a:spLocks noGrp="1"/>
          </p:cNvSpPr>
          <p:nvPr>
            <p:ph type="title"/>
          </p:nvPr>
        </p:nvSpPr>
        <p:spPr/>
        <p:txBody>
          <a:bodyPr/>
          <a:lstStyle/>
          <a:p>
            <a:r>
              <a:rPr lang="en-US" dirty="0"/>
              <a:t>Colin Pinto </a:t>
            </a:r>
          </a:p>
        </p:txBody>
      </p:sp>
      <p:sp>
        <p:nvSpPr>
          <p:cNvPr id="3" name="Content Placeholder 2">
            <a:extLst>
              <a:ext uri="{FF2B5EF4-FFF2-40B4-BE49-F238E27FC236}">
                <a16:creationId xmlns:a16="http://schemas.microsoft.com/office/drawing/2014/main" id="{C0FAF221-A63E-453D-9952-DC4E29F5564D}"/>
              </a:ext>
            </a:extLst>
          </p:cNvPr>
          <p:cNvSpPr>
            <a:spLocks noGrp="1"/>
          </p:cNvSpPr>
          <p:nvPr>
            <p:ph sz="half" idx="1"/>
          </p:nvPr>
        </p:nvSpPr>
        <p:spPr/>
        <p:txBody>
          <a:bodyPr/>
          <a:lstStyle/>
          <a:p>
            <a:r>
              <a:rPr lang="en-US" dirty="0"/>
              <a:t>"Colin Pinto </a:t>
            </a:r>
          </a:p>
          <a:p>
            <a:r>
              <a:rPr lang="en-US" dirty="0"/>
              <a:t>pintocolin@gmail.com</a:t>
            </a:r>
          </a:p>
        </p:txBody>
      </p:sp>
      <p:sp>
        <p:nvSpPr>
          <p:cNvPr id="5" name="Slide Number Placeholder 4">
            <a:extLst>
              <a:ext uri="{FF2B5EF4-FFF2-40B4-BE49-F238E27FC236}">
                <a16:creationId xmlns:a16="http://schemas.microsoft.com/office/drawing/2014/main" id="{30B85F37-56C3-4BDB-B675-D992F16F12E5}"/>
              </a:ext>
            </a:extLst>
          </p:cNvPr>
          <p:cNvSpPr>
            <a:spLocks noGrp="1"/>
          </p:cNvSpPr>
          <p:nvPr>
            <p:ph type="sldNum" sz="quarter" idx="12"/>
          </p:nvPr>
        </p:nvSpPr>
        <p:spPr/>
        <p:txBody>
          <a:bodyPr/>
          <a:lstStyle/>
          <a:p>
            <a:fld id="{00000000-1234-1234-1234-123412341234}" type="slidenum">
              <a:rPr lang="en-US" smtClean="0"/>
              <a:pPr/>
              <a:t>22</a:t>
            </a:fld>
            <a:endParaRPr lang="en-US"/>
          </a:p>
        </p:txBody>
      </p:sp>
    </p:spTree>
    <p:extLst>
      <p:ext uri="{BB962C8B-B14F-4D97-AF65-F5344CB8AC3E}">
        <p14:creationId xmlns:p14="http://schemas.microsoft.com/office/powerpoint/2010/main" val="2438116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15611" y="992767"/>
            <a:ext cx="11360800" cy="2736800"/>
          </a:xfrm>
          <a:prstGeom prst="rect">
            <a:avLst/>
          </a:prstGeom>
        </p:spPr>
        <p:txBody>
          <a:bodyPr spcFirstLastPara="1" vert="horz" wrap="square" lIns="121900" tIns="121900" rIns="121900" bIns="121900" rtlCol="0" anchor="b" anchorCtr="0">
            <a:noAutofit/>
          </a:bodyPr>
          <a:lstStyle/>
          <a:p>
            <a:pPr algn="ctr">
              <a:spcBef>
                <a:spcPts val="0"/>
              </a:spcBef>
            </a:pPr>
            <a:r>
              <a:rPr lang="en" sz="6400"/>
              <a:t>Princeton Blockchain &amp; AI Summer Social Impact project</a:t>
            </a:r>
            <a:endParaRPr sz="6400"/>
          </a:p>
        </p:txBody>
      </p:sp>
      <p:sp>
        <p:nvSpPr>
          <p:cNvPr id="55" name="Google Shape;55;p13"/>
          <p:cNvSpPr txBox="1">
            <a:spLocks noGrp="1"/>
          </p:cNvSpPr>
          <p:nvPr>
            <p:ph type="subTitle" idx="1"/>
          </p:nvPr>
        </p:nvSpPr>
        <p:spPr>
          <a:xfrm>
            <a:off x="415600" y="3778833"/>
            <a:ext cx="11360800" cy="1056800"/>
          </a:xfrm>
          <a:prstGeom prst="rect">
            <a:avLst/>
          </a:prstGeom>
        </p:spPr>
        <p:txBody>
          <a:bodyPr spcFirstLastPara="1" vert="horz" wrap="square" lIns="121900" tIns="121900" rIns="121900" bIns="121900" rtlCol="0" anchor="t" anchorCtr="0">
            <a:noAutofit/>
          </a:bodyPr>
          <a:lstStyle/>
          <a:p>
            <a:pPr algn="ctr">
              <a:spcBef>
                <a:spcPts val="0"/>
              </a:spcBef>
            </a:pPr>
            <a:r>
              <a:rPr lang="en"/>
              <a:t>“Seamlessly connecting donors to recipients”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body" idx="1"/>
          </p:nvPr>
        </p:nvSpPr>
        <p:spPr>
          <a:xfrm>
            <a:off x="415600" y="5640767"/>
            <a:ext cx="7998400" cy="806800"/>
          </a:xfrm>
          <a:prstGeom prst="rect">
            <a:avLst/>
          </a:prstGeom>
        </p:spPr>
        <p:txBody>
          <a:bodyPr spcFirstLastPara="1" vert="horz" wrap="square" lIns="121900" tIns="121900" rIns="121900" bIns="121900" rtlCol="0" anchor="ctr" anchorCtr="0">
            <a:noAutofit/>
          </a:bodyPr>
          <a:lstStyle/>
          <a:p>
            <a:pPr marL="0" indent="0"/>
            <a:r>
              <a:rPr lang="en"/>
              <a:t>Context Diagram</a:t>
            </a:r>
            <a:endParaRPr/>
          </a:p>
        </p:txBody>
      </p:sp>
      <p:pic>
        <p:nvPicPr>
          <p:cNvPr id="61" name="Google Shape;61;p14"/>
          <p:cNvPicPr preferRelativeResize="0"/>
          <p:nvPr/>
        </p:nvPicPr>
        <p:blipFill>
          <a:blip r:embed="rId3">
            <a:alphaModFix/>
          </a:blip>
          <a:stretch>
            <a:fillRect/>
          </a:stretch>
        </p:blipFill>
        <p:spPr>
          <a:xfrm>
            <a:off x="4765133" y="1967200"/>
            <a:ext cx="3711401" cy="2381467"/>
          </a:xfrm>
          <a:prstGeom prst="rect">
            <a:avLst/>
          </a:prstGeom>
          <a:noFill/>
          <a:ln>
            <a:noFill/>
          </a:ln>
        </p:spPr>
      </p:pic>
      <p:grpSp>
        <p:nvGrpSpPr>
          <p:cNvPr id="62" name="Google Shape;62;p14"/>
          <p:cNvGrpSpPr/>
          <p:nvPr/>
        </p:nvGrpSpPr>
        <p:grpSpPr>
          <a:xfrm>
            <a:off x="2883533" y="994300"/>
            <a:ext cx="1109200" cy="1298600"/>
            <a:chOff x="1115625" y="710825"/>
            <a:chExt cx="831900" cy="973950"/>
          </a:xfrm>
        </p:grpSpPr>
        <p:pic>
          <p:nvPicPr>
            <p:cNvPr id="63" name="Google Shape;63;p14"/>
            <p:cNvPicPr preferRelativeResize="0"/>
            <p:nvPr/>
          </p:nvPicPr>
          <p:blipFill>
            <a:blip r:embed="rId4">
              <a:alphaModFix/>
            </a:blip>
            <a:stretch>
              <a:fillRect/>
            </a:stretch>
          </p:blipFill>
          <p:spPr>
            <a:xfrm>
              <a:off x="1115675" y="710825"/>
              <a:ext cx="831800" cy="831800"/>
            </a:xfrm>
            <a:prstGeom prst="rect">
              <a:avLst/>
            </a:prstGeom>
            <a:noFill/>
            <a:ln>
              <a:noFill/>
            </a:ln>
          </p:spPr>
        </p:pic>
        <p:sp>
          <p:nvSpPr>
            <p:cNvPr id="64" name="Google Shape;64;p14"/>
            <p:cNvSpPr txBox="1"/>
            <p:nvPr/>
          </p:nvSpPr>
          <p:spPr>
            <a:xfrm>
              <a:off x="1115625" y="1419575"/>
              <a:ext cx="831900" cy="265200"/>
            </a:xfrm>
            <a:prstGeom prst="rect">
              <a:avLst/>
            </a:prstGeom>
            <a:noFill/>
            <a:ln>
              <a:noFill/>
            </a:ln>
          </p:spPr>
          <p:txBody>
            <a:bodyPr spcFirstLastPara="1" wrap="square" lIns="121900" tIns="121900" rIns="121900" bIns="121900" anchor="t" anchorCtr="0">
              <a:noAutofit/>
            </a:bodyPr>
            <a:lstStyle/>
            <a:p>
              <a:r>
                <a:rPr lang="en" sz="1333"/>
                <a:t>Doner</a:t>
              </a:r>
              <a:endParaRPr sz="1333"/>
            </a:p>
          </p:txBody>
        </p:sp>
      </p:grpSp>
      <p:grpSp>
        <p:nvGrpSpPr>
          <p:cNvPr id="65" name="Google Shape;65;p14"/>
          <p:cNvGrpSpPr/>
          <p:nvPr/>
        </p:nvGrpSpPr>
        <p:grpSpPr>
          <a:xfrm>
            <a:off x="9657400" y="853167"/>
            <a:ext cx="1109200" cy="1298600"/>
            <a:chOff x="1115625" y="710825"/>
            <a:chExt cx="831900" cy="973950"/>
          </a:xfrm>
        </p:grpSpPr>
        <p:pic>
          <p:nvPicPr>
            <p:cNvPr id="66" name="Google Shape;66;p14"/>
            <p:cNvPicPr preferRelativeResize="0"/>
            <p:nvPr/>
          </p:nvPicPr>
          <p:blipFill>
            <a:blip r:embed="rId4">
              <a:alphaModFix/>
            </a:blip>
            <a:stretch>
              <a:fillRect/>
            </a:stretch>
          </p:blipFill>
          <p:spPr>
            <a:xfrm>
              <a:off x="1115675" y="710825"/>
              <a:ext cx="831800" cy="831800"/>
            </a:xfrm>
            <a:prstGeom prst="rect">
              <a:avLst/>
            </a:prstGeom>
            <a:noFill/>
            <a:ln>
              <a:noFill/>
            </a:ln>
          </p:spPr>
        </p:pic>
        <p:sp>
          <p:nvSpPr>
            <p:cNvPr id="67" name="Google Shape;67;p14"/>
            <p:cNvSpPr txBox="1"/>
            <p:nvPr/>
          </p:nvSpPr>
          <p:spPr>
            <a:xfrm>
              <a:off x="1115625" y="1419575"/>
              <a:ext cx="831900" cy="265200"/>
            </a:xfrm>
            <a:prstGeom prst="rect">
              <a:avLst/>
            </a:prstGeom>
            <a:noFill/>
            <a:ln>
              <a:noFill/>
            </a:ln>
          </p:spPr>
          <p:txBody>
            <a:bodyPr spcFirstLastPara="1" wrap="square" lIns="121900" tIns="121900" rIns="121900" bIns="121900" anchor="t" anchorCtr="0">
              <a:noAutofit/>
            </a:bodyPr>
            <a:lstStyle/>
            <a:p>
              <a:r>
                <a:rPr lang="en" sz="1333"/>
                <a:t>Doner</a:t>
              </a:r>
              <a:endParaRPr sz="1333"/>
            </a:p>
          </p:txBody>
        </p:sp>
      </p:grpSp>
      <p:grpSp>
        <p:nvGrpSpPr>
          <p:cNvPr id="68" name="Google Shape;68;p14"/>
          <p:cNvGrpSpPr/>
          <p:nvPr/>
        </p:nvGrpSpPr>
        <p:grpSpPr>
          <a:xfrm>
            <a:off x="6286733" y="5049000"/>
            <a:ext cx="1109200" cy="1298600"/>
            <a:chOff x="1115625" y="710825"/>
            <a:chExt cx="831900" cy="973950"/>
          </a:xfrm>
        </p:grpSpPr>
        <p:pic>
          <p:nvPicPr>
            <p:cNvPr id="69" name="Google Shape;69;p14"/>
            <p:cNvPicPr preferRelativeResize="0"/>
            <p:nvPr/>
          </p:nvPicPr>
          <p:blipFill>
            <a:blip r:embed="rId4">
              <a:alphaModFix/>
            </a:blip>
            <a:stretch>
              <a:fillRect/>
            </a:stretch>
          </p:blipFill>
          <p:spPr>
            <a:xfrm>
              <a:off x="1115675" y="710825"/>
              <a:ext cx="831800" cy="831800"/>
            </a:xfrm>
            <a:prstGeom prst="rect">
              <a:avLst/>
            </a:prstGeom>
            <a:noFill/>
            <a:ln>
              <a:noFill/>
            </a:ln>
          </p:spPr>
        </p:pic>
        <p:sp>
          <p:nvSpPr>
            <p:cNvPr id="70" name="Google Shape;70;p14"/>
            <p:cNvSpPr txBox="1"/>
            <p:nvPr/>
          </p:nvSpPr>
          <p:spPr>
            <a:xfrm>
              <a:off x="1115625" y="1419575"/>
              <a:ext cx="831900" cy="265200"/>
            </a:xfrm>
            <a:prstGeom prst="rect">
              <a:avLst/>
            </a:prstGeom>
            <a:noFill/>
            <a:ln>
              <a:noFill/>
            </a:ln>
          </p:spPr>
          <p:txBody>
            <a:bodyPr spcFirstLastPara="1" wrap="square" lIns="121900" tIns="121900" rIns="121900" bIns="121900" anchor="t" anchorCtr="0">
              <a:noAutofit/>
            </a:bodyPr>
            <a:lstStyle/>
            <a:p>
              <a:r>
                <a:rPr lang="en" sz="1333"/>
                <a:t>Doner</a:t>
              </a:r>
              <a:endParaRPr sz="1333"/>
            </a:p>
          </p:txBody>
        </p:sp>
      </p:grpSp>
      <p:grpSp>
        <p:nvGrpSpPr>
          <p:cNvPr id="71" name="Google Shape;71;p14"/>
          <p:cNvGrpSpPr/>
          <p:nvPr/>
        </p:nvGrpSpPr>
        <p:grpSpPr>
          <a:xfrm>
            <a:off x="10501800" y="4097685"/>
            <a:ext cx="1066800" cy="1543084"/>
            <a:chOff x="2299225" y="741438"/>
            <a:chExt cx="800100" cy="1157313"/>
          </a:xfrm>
        </p:grpSpPr>
        <p:pic>
          <p:nvPicPr>
            <p:cNvPr id="72" name="Google Shape;72;p14"/>
            <p:cNvPicPr preferRelativeResize="0"/>
            <p:nvPr/>
          </p:nvPicPr>
          <p:blipFill>
            <a:blip r:embed="rId5">
              <a:alphaModFix/>
            </a:blip>
            <a:stretch>
              <a:fillRect/>
            </a:stretch>
          </p:blipFill>
          <p:spPr>
            <a:xfrm>
              <a:off x="2299225" y="741438"/>
              <a:ext cx="730180" cy="912725"/>
            </a:xfrm>
            <a:prstGeom prst="rect">
              <a:avLst/>
            </a:prstGeom>
            <a:noFill/>
            <a:ln>
              <a:noFill/>
            </a:ln>
          </p:spPr>
        </p:pic>
        <p:sp>
          <p:nvSpPr>
            <p:cNvPr id="73" name="Google Shape;73;p14"/>
            <p:cNvSpPr txBox="1"/>
            <p:nvPr/>
          </p:nvSpPr>
          <p:spPr>
            <a:xfrm>
              <a:off x="2299225" y="1556450"/>
              <a:ext cx="800100" cy="342300"/>
            </a:xfrm>
            <a:prstGeom prst="rect">
              <a:avLst/>
            </a:prstGeom>
            <a:noFill/>
            <a:ln>
              <a:noFill/>
            </a:ln>
          </p:spPr>
          <p:txBody>
            <a:bodyPr spcFirstLastPara="1" wrap="square" lIns="121900" tIns="121900" rIns="121900" bIns="121900" anchor="t" anchorCtr="0">
              <a:noAutofit/>
            </a:bodyPr>
            <a:lstStyle/>
            <a:p>
              <a:r>
                <a:rPr lang="en" sz="1333"/>
                <a:t>Recipients</a:t>
              </a:r>
              <a:endParaRPr sz="1333"/>
            </a:p>
          </p:txBody>
        </p:sp>
      </p:grpSp>
      <p:grpSp>
        <p:nvGrpSpPr>
          <p:cNvPr id="74" name="Google Shape;74;p14"/>
          <p:cNvGrpSpPr/>
          <p:nvPr/>
        </p:nvGrpSpPr>
        <p:grpSpPr>
          <a:xfrm>
            <a:off x="965767" y="3382451"/>
            <a:ext cx="1066800" cy="1543084"/>
            <a:chOff x="2299225" y="741438"/>
            <a:chExt cx="800100" cy="1157313"/>
          </a:xfrm>
        </p:grpSpPr>
        <p:pic>
          <p:nvPicPr>
            <p:cNvPr id="75" name="Google Shape;75;p14"/>
            <p:cNvPicPr preferRelativeResize="0"/>
            <p:nvPr/>
          </p:nvPicPr>
          <p:blipFill>
            <a:blip r:embed="rId5">
              <a:alphaModFix/>
            </a:blip>
            <a:stretch>
              <a:fillRect/>
            </a:stretch>
          </p:blipFill>
          <p:spPr>
            <a:xfrm>
              <a:off x="2299225" y="741438"/>
              <a:ext cx="730180" cy="912725"/>
            </a:xfrm>
            <a:prstGeom prst="rect">
              <a:avLst/>
            </a:prstGeom>
            <a:noFill/>
            <a:ln>
              <a:noFill/>
            </a:ln>
          </p:spPr>
        </p:pic>
        <p:sp>
          <p:nvSpPr>
            <p:cNvPr id="76" name="Google Shape;76;p14"/>
            <p:cNvSpPr txBox="1"/>
            <p:nvPr/>
          </p:nvSpPr>
          <p:spPr>
            <a:xfrm>
              <a:off x="2299225" y="1556450"/>
              <a:ext cx="800100" cy="342300"/>
            </a:xfrm>
            <a:prstGeom prst="rect">
              <a:avLst/>
            </a:prstGeom>
            <a:noFill/>
            <a:ln>
              <a:noFill/>
            </a:ln>
          </p:spPr>
          <p:txBody>
            <a:bodyPr spcFirstLastPara="1" wrap="square" lIns="121900" tIns="121900" rIns="121900" bIns="121900" anchor="t" anchorCtr="0">
              <a:noAutofit/>
            </a:bodyPr>
            <a:lstStyle/>
            <a:p>
              <a:r>
                <a:rPr lang="en" sz="1333"/>
                <a:t>Recipients</a:t>
              </a:r>
              <a:endParaRPr sz="1333"/>
            </a:p>
          </p:txBody>
        </p:sp>
      </p:grpSp>
      <p:grpSp>
        <p:nvGrpSpPr>
          <p:cNvPr id="77" name="Google Shape;77;p14"/>
          <p:cNvGrpSpPr/>
          <p:nvPr/>
        </p:nvGrpSpPr>
        <p:grpSpPr>
          <a:xfrm>
            <a:off x="6119817" y="428134"/>
            <a:ext cx="1002033" cy="1070167"/>
            <a:chOff x="4589862" y="321100"/>
            <a:chExt cx="751525" cy="802625"/>
          </a:xfrm>
        </p:grpSpPr>
        <p:pic>
          <p:nvPicPr>
            <p:cNvPr id="78" name="Google Shape;78;p14" descr="https://upload.wikimedia.org/wikipedia/commons/thumb/2/28/Delivery-truck.svg/512px-Delivery-truck.svg.png">
              <a:hlinkClick r:id="rId6"/>
            </p:cNvPr>
            <p:cNvPicPr preferRelativeResize="0"/>
            <p:nvPr/>
          </p:nvPicPr>
          <p:blipFill>
            <a:blip r:embed="rId7">
              <a:alphaModFix/>
            </a:blip>
            <a:stretch>
              <a:fillRect/>
            </a:stretch>
          </p:blipFill>
          <p:spPr>
            <a:xfrm>
              <a:off x="4589862" y="321100"/>
              <a:ext cx="751525" cy="751525"/>
            </a:xfrm>
            <a:prstGeom prst="rect">
              <a:avLst/>
            </a:prstGeom>
            <a:noFill/>
            <a:ln>
              <a:noFill/>
            </a:ln>
          </p:spPr>
        </p:pic>
        <p:sp>
          <p:nvSpPr>
            <p:cNvPr id="79" name="Google Shape;79;p14"/>
            <p:cNvSpPr txBox="1"/>
            <p:nvPr/>
          </p:nvSpPr>
          <p:spPr>
            <a:xfrm>
              <a:off x="4589875" y="830625"/>
              <a:ext cx="751500" cy="293100"/>
            </a:xfrm>
            <a:prstGeom prst="rect">
              <a:avLst/>
            </a:prstGeom>
            <a:noFill/>
            <a:ln>
              <a:noFill/>
            </a:ln>
          </p:spPr>
          <p:txBody>
            <a:bodyPr spcFirstLastPara="1" wrap="square" lIns="121900" tIns="121900" rIns="121900" bIns="121900" anchor="t" anchorCtr="0">
              <a:noAutofit/>
            </a:bodyPr>
            <a:lstStyle/>
            <a:p>
              <a:r>
                <a:rPr lang="en" sz="1200"/>
                <a:t>Volunteers</a:t>
              </a:r>
              <a:endParaRPr sz="1200"/>
            </a:p>
          </p:txBody>
        </p:sp>
      </p:grpSp>
      <p:grpSp>
        <p:nvGrpSpPr>
          <p:cNvPr id="80" name="Google Shape;80;p14"/>
          <p:cNvGrpSpPr/>
          <p:nvPr/>
        </p:nvGrpSpPr>
        <p:grpSpPr>
          <a:xfrm>
            <a:off x="8519417" y="4763601"/>
            <a:ext cx="1002033" cy="1070167"/>
            <a:chOff x="4589862" y="321100"/>
            <a:chExt cx="751525" cy="802625"/>
          </a:xfrm>
        </p:grpSpPr>
        <p:pic>
          <p:nvPicPr>
            <p:cNvPr id="81" name="Google Shape;81;p14" descr="https://upload.wikimedia.org/wikipedia/commons/thumb/2/28/Delivery-truck.svg/512px-Delivery-truck.svg.png">
              <a:hlinkClick r:id="rId6"/>
            </p:cNvPr>
            <p:cNvPicPr preferRelativeResize="0"/>
            <p:nvPr/>
          </p:nvPicPr>
          <p:blipFill>
            <a:blip r:embed="rId7">
              <a:alphaModFix/>
            </a:blip>
            <a:stretch>
              <a:fillRect/>
            </a:stretch>
          </p:blipFill>
          <p:spPr>
            <a:xfrm>
              <a:off x="4589862" y="321100"/>
              <a:ext cx="751525" cy="751525"/>
            </a:xfrm>
            <a:prstGeom prst="rect">
              <a:avLst/>
            </a:prstGeom>
            <a:noFill/>
            <a:ln>
              <a:noFill/>
            </a:ln>
          </p:spPr>
        </p:pic>
        <p:sp>
          <p:nvSpPr>
            <p:cNvPr id="82" name="Google Shape;82;p14"/>
            <p:cNvSpPr txBox="1"/>
            <p:nvPr/>
          </p:nvSpPr>
          <p:spPr>
            <a:xfrm>
              <a:off x="4589875" y="830625"/>
              <a:ext cx="751500" cy="293100"/>
            </a:xfrm>
            <a:prstGeom prst="rect">
              <a:avLst/>
            </a:prstGeom>
            <a:noFill/>
            <a:ln>
              <a:noFill/>
            </a:ln>
          </p:spPr>
          <p:txBody>
            <a:bodyPr spcFirstLastPara="1" wrap="square" lIns="121900" tIns="121900" rIns="121900" bIns="121900" anchor="t" anchorCtr="0">
              <a:noAutofit/>
            </a:bodyPr>
            <a:lstStyle/>
            <a:p>
              <a:r>
                <a:rPr lang="en" sz="1200"/>
                <a:t>Volunteers</a:t>
              </a:r>
              <a:endParaRPr sz="1200"/>
            </a:p>
          </p:txBody>
        </p:sp>
      </p:grpSp>
      <p:grpSp>
        <p:nvGrpSpPr>
          <p:cNvPr id="83" name="Google Shape;83;p14"/>
          <p:cNvGrpSpPr/>
          <p:nvPr/>
        </p:nvGrpSpPr>
        <p:grpSpPr>
          <a:xfrm>
            <a:off x="3585250" y="4763601"/>
            <a:ext cx="1002033" cy="1070167"/>
            <a:chOff x="4589862" y="321100"/>
            <a:chExt cx="751525" cy="802625"/>
          </a:xfrm>
        </p:grpSpPr>
        <p:pic>
          <p:nvPicPr>
            <p:cNvPr id="84" name="Google Shape;84;p14" descr="https://upload.wikimedia.org/wikipedia/commons/thumb/2/28/Delivery-truck.svg/512px-Delivery-truck.svg.png">
              <a:hlinkClick r:id="rId6"/>
            </p:cNvPr>
            <p:cNvPicPr preferRelativeResize="0"/>
            <p:nvPr/>
          </p:nvPicPr>
          <p:blipFill>
            <a:blip r:embed="rId7">
              <a:alphaModFix/>
            </a:blip>
            <a:stretch>
              <a:fillRect/>
            </a:stretch>
          </p:blipFill>
          <p:spPr>
            <a:xfrm>
              <a:off x="4589862" y="321100"/>
              <a:ext cx="751525" cy="751525"/>
            </a:xfrm>
            <a:prstGeom prst="rect">
              <a:avLst/>
            </a:prstGeom>
            <a:noFill/>
            <a:ln>
              <a:noFill/>
            </a:ln>
          </p:spPr>
        </p:pic>
        <p:sp>
          <p:nvSpPr>
            <p:cNvPr id="85" name="Google Shape;85;p14"/>
            <p:cNvSpPr txBox="1"/>
            <p:nvPr/>
          </p:nvSpPr>
          <p:spPr>
            <a:xfrm>
              <a:off x="4589875" y="830625"/>
              <a:ext cx="751500" cy="293100"/>
            </a:xfrm>
            <a:prstGeom prst="rect">
              <a:avLst/>
            </a:prstGeom>
            <a:noFill/>
            <a:ln>
              <a:noFill/>
            </a:ln>
          </p:spPr>
          <p:txBody>
            <a:bodyPr spcFirstLastPara="1" wrap="square" lIns="121900" tIns="121900" rIns="121900" bIns="121900" anchor="t" anchorCtr="0">
              <a:noAutofit/>
            </a:bodyPr>
            <a:lstStyle/>
            <a:p>
              <a:r>
                <a:rPr lang="en" sz="1200"/>
                <a:t>Volunteers</a:t>
              </a:r>
              <a:endParaRPr sz="1200"/>
            </a:p>
          </p:txBody>
        </p:sp>
      </p:grpSp>
      <p:sp>
        <p:nvSpPr>
          <p:cNvPr id="86" name="Google Shape;86;p14"/>
          <p:cNvSpPr txBox="1"/>
          <p:nvPr/>
        </p:nvSpPr>
        <p:spPr>
          <a:xfrm>
            <a:off x="5552333" y="2920133"/>
            <a:ext cx="2578000" cy="1298800"/>
          </a:xfrm>
          <a:prstGeom prst="rect">
            <a:avLst/>
          </a:prstGeom>
          <a:noFill/>
          <a:ln>
            <a:noFill/>
          </a:ln>
        </p:spPr>
        <p:txBody>
          <a:bodyPr spcFirstLastPara="1" wrap="square" lIns="121900" tIns="121900" rIns="121900" bIns="121900" anchor="t" anchorCtr="0">
            <a:noAutofit/>
          </a:bodyPr>
          <a:lstStyle/>
          <a:p>
            <a:r>
              <a:rPr lang="en" sz="1200"/>
              <a:t>Princeton Blockchain &amp; AI Summer Social Impact project</a:t>
            </a:r>
            <a:endParaRPr sz="1200"/>
          </a:p>
          <a:p>
            <a:r>
              <a:rPr lang="en" sz="1200"/>
              <a:t>Project Deliverable</a:t>
            </a:r>
            <a:endParaRPr sz="1200"/>
          </a:p>
        </p:txBody>
      </p:sp>
      <p:cxnSp>
        <p:nvCxnSpPr>
          <p:cNvPr id="87" name="Google Shape;87;p14"/>
          <p:cNvCxnSpPr>
            <a:stCxn id="75" idx="3"/>
          </p:cNvCxnSpPr>
          <p:nvPr/>
        </p:nvCxnSpPr>
        <p:spPr>
          <a:xfrm rot="10800000" flipH="1">
            <a:off x="1939340" y="3583333"/>
            <a:ext cx="2798000" cy="407600"/>
          </a:xfrm>
          <a:prstGeom prst="straightConnector1">
            <a:avLst/>
          </a:prstGeom>
          <a:noFill/>
          <a:ln w="9525" cap="flat" cmpd="sng">
            <a:solidFill>
              <a:schemeClr val="dk2"/>
            </a:solidFill>
            <a:prstDash val="solid"/>
            <a:round/>
            <a:headEnd type="none" w="med" len="med"/>
            <a:tailEnd type="triangle" w="med" len="med"/>
          </a:ln>
        </p:spPr>
      </p:cxnSp>
      <p:cxnSp>
        <p:nvCxnSpPr>
          <p:cNvPr id="88" name="Google Shape;88;p14"/>
          <p:cNvCxnSpPr>
            <a:stCxn id="63" idx="3"/>
          </p:cNvCxnSpPr>
          <p:nvPr/>
        </p:nvCxnSpPr>
        <p:spPr>
          <a:xfrm>
            <a:off x="3992667" y="1548833"/>
            <a:ext cx="1060800" cy="1476000"/>
          </a:xfrm>
          <a:prstGeom prst="straightConnector1">
            <a:avLst/>
          </a:prstGeom>
          <a:noFill/>
          <a:ln w="9525" cap="flat" cmpd="sng">
            <a:solidFill>
              <a:schemeClr val="dk2"/>
            </a:solidFill>
            <a:prstDash val="solid"/>
            <a:round/>
            <a:headEnd type="none" w="med" len="med"/>
            <a:tailEnd type="triangle" w="med" len="med"/>
          </a:ln>
        </p:spPr>
      </p:cxnSp>
      <p:cxnSp>
        <p:nvCxnSpPr>
          <p:cNvPr id="89" name="Google Shape;89;p14"/>
          <p:cNvCxnSpPr/>
          <p:nvPr/>
        </p:nvCxnSpPr>
        <p:spPr>
          <a:xfrm rot="10800000" flipH="1">
            <a:off x="4309067" y="4337100"/>
            <a:ext cx="1051600" cy="949200"/>
          </a:xfrm>
          <a:prstGeom prst="straightConnector1">
            <a:avLst/>
          </a:prstGeom>
          <a:noFill/>
          <a:ln w="9525" cap="flat" cmpd="sng">
            <a:solidFill>
              <a:schemeClr val="dk2"/>
            </a:solidFill>
            <a:prstDash val="solid"/>
            <a:round/>
            <a:headEnd type="none" w="med" len="med"/>
            <a:tailEnd type="triangle" w="med" len="med"/>
          </a:ln>
        </p:spPr>
      </p:cxnSp>
      <p:cxnSp>
        <p:nvCxnSpPr>
          <p:cNvPr id="90" name="Google Shape;90;p14"/>
          <p:cNvCxnSpPr>
            <a:stCxn id="69" idx="0"/>
            <a:endCxn id="61" idx="2"/>
          </p:cNvCxnSpPr>
          <p:nvPr/>
        </p:nvCxnSpPr>
        <p:spPr>
          <a:xfrm rot="10800000">
            <a:off x="6620933" y="4348600"/>
            <a:ext cx="220400" cy="700400"/>
          </a:xfrm>
          <a:prstGeom prst="straightConnector1">
            <a:avLst/>
          </a:prstGeom>
          <a:noFill/>
          <a:ln w="9525" cap="flat" cmpd="sng">
            <a:solidFill>
              <a:schemeClr val="dk2"/>
            </a:solidFill>
            <a:prstDash val="solid"/>
            <a:round/>
            <a:headEnd type="none" w="med" len="med"/>
            <a:tailEnd type="triangle" w="med" len="med"/>
          </a:ln>
        </p:spPr>
      </p:cxnSp>
      <p:cxnSp>
        <p:nvCxnSpPr>
          <p:cNvPr id="91" name="Google Shape;91;p14"/>
          <p:cNvCxnSpPr/>
          <p:nvPr/>
        </p:nvCxnSpPr>
        <p:spPr>
          <a:xfrm rot="10800000">
            <a:off x="8152800" y="4290333"/>
            <a:ext cx="660800" cy="512000"/>
          </a:xfrm>
          <a:prstGeom prst="straightConnector1">
            <a:avLst/>
          </a:prstGeom>
          <a:noFill/>
          <a:ln w="9525" cap="flat" cmpd="sng">
            <a:solidFill>
              <a:schemeClr val="dk2"/>
            </a:solidFill>
            <a:prstDash val="solid"/>
            <a:round/>
            <a:headEnd type="none" w="med" len="med"/>
            <a:tailEnd type="triangle" w="med" len="med"/>
          </a:ln>
        </p:spPr>
      </p:cxnSp>
      <p:cxnSp>
        <p:nvCxnSpPr>
          <p:cNvPr id="92" name="Google Shape;92;p14"/>
          <p:cNvCxnSpPr>
            <a:stCxn id="72" idx="1"/>
          </p:cNvCxnSpPr>
          <p:nvPr/>
        </p:nvCxnSpPr>
        <p:spPr>
          <a:xfrm rot="10800000">
            <a:off x="8515800" y="3918167"/>
            <a:ext cx="1986000" cy="788000"/>
          </a:xfrm>
          <a:prstGeom prst="straightConnector1">
            <a:avLst/>
          </a:prstGeom>
          <a:noFill/>
          <a:ln w="9525" cap="flat" cmpd="sng">
            <a:solidFill>
              <a:schemeClr val="dk2"/>
            </a:solidFill>
            <a:prstDash val="solid"/>
            <a:round/>
            <a:headEnd type="none" w="med" len="med"/>
            <a:tailEnd type="triangle" w="med" len="med"/>
          </a:ln>
        </p:spPr>
      </p:cxnSp>
      <p:cxnSp>
        <p:nvCxnSpPr>
          <p:cNvPr id="93" name="Google Shape;93;p14"/>
          <p:cNvCxnSpPr>
            <a:stCxn id="66" idx="1"/>
          </p:cNvCxnSpPr>
          <p:nvPr/>
        </p:nvCxnSpPr>
        <p:spPr>
          <a:xfrm flipH="1">
            <a:off x="8348267" y="1407700"/>
            <a:ext cx="1309200" cy="1496000"/>
          </a:xfrm>
          <a:prstGeom prst="straightConnector1">
            <a:avLst/>
          </a:prstGeom>
          <a:noFill/>
          <a:ln w="9525" cap="flat" cmpd="sng">
            <a:solidFill>
              <a:schemeClr val="dk2"/>
            </a:solidFill>
            <a:prstDash val="solid"/>
            <a:round/>
            <a:headEnd type="none" w="med" len="med"/>
            <a:tailEnd type="triangle" w="med" len="med"/>
          </a:ln>
        </p:spPr>
      </p:cxnSp>
      <p:cxnSp>
        <p:nvCxnSpPr>
          <p:cNvPr id="94" name="Google Shape;94;p14"/>
          <p:cNvCxnSpPr>
            <a:stCxn id="79" idx="2"/>
          </p:cNvCxnSpPr>
          <p:nvPr/>
        </p:nvCxnSpPr>
        <p:spPr>
          <a:xfrm flipH="1">
            <a:off x="6421633" y="1498300"/>
            <a:ext cx="199200" cy="632800"/>
          </a:xfrm>
          <a:prstGeom prst="straightConnector1">
            <a:avLst/>
          </a:prstGeom>
          <a:noFill/>
          <a:ln w="9525" cap="flat" cmpd="sng">
            <a:solidFill>
              <a:schemeClr val="dk2"/>
            </a:solidFill>
            <a:prstDash val="solid"/>
            <a:round/>
            <a:headEnd type="none" w="med" len="med"/>
            <a:tailEnd type="triangle" w="med" len="med"/>
          </a:ln>
        </p:spPr>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5"/>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r>
              <a:rPr lang="en"/>
              <a:t>Project Statement &amp; attributes  </a:t>
            </a:r>
            <a:r>
              <a:rPr lang="en" sz="1333"/>
              <a:t>(- project pillars)</a:t>
            </a:r>
            <a:endParaRPr sz="1333"/>
          </a:p>
        </p:txBody>
      </p:sp>
      <p:sp>
        <p:nvSpPr>
          <p:cNvPr id="100" name="Google Shape;100;p15"/>
          <p:cNvSpPr txBox="1">
            <a:spLocks noGrp="1"/>
          </p:cNvSpPr>
          <p:nvPr>
            <p:ph type="body" idx="1"/>
          </p:nvPr>
        </p:nvSpPr>
        <p:spPr>
          <a:xfrm>
            <a:off x="415600" y="1536633"/>
            <a:ext cx="11360800" cy="1292800"/>
          </a:xfrm>
          <a:prstGeom prst="rect">
            <a:avLst/>
          </a:prstGeom>
          <a:solidFill>
            <a:srgbClr val="93C47D"/>
          </a:solidFill>
        </p:spPr>
        <p:txBody>
          <a:bodyPr spcFirstLastPara="1" vert="horz" wrap="square" lIns="121900" tIns="121900" rIns="121900" bIns="121900" rtlCol="0" anchor="t" anchorCtr="0">
            <a:noAutofit/>
          </a:bodyPr>
          <a:lstStyle/>
          <a:p>
            <a:pPr marL="0" indent="0">
              <a:buNone/>
            </a:pPr>
            <a:r>
              <a:rPr lang="en" sz="3200">
                <a:solidFill>
                  <a:schemeClr val="dk1"/>
                </a:solidFill>
              </a:rPr>
              <a:t>Develop an </a:t>
            </a:r>
            <a:r>
              <a:rPr lang="en" sz="3200" b="1">
                <a:solidFill>
                  <a:schemeClr val="dk1"/>
                </a:solidFill>
              </a:rPr>
              <a:t>agile &amp; transparent </a:t>
            </a:r>
            <a:r>
              <a:rPr lang="en" sz="3200">
                <a:solidFill>
                  <a:schemeClr val="dk1"/>
                </a:solidFill>
              </a:rPr>
              <a:t>network for connecting surplus foods &amp; supplies to communities in need.</a:t>
            </a:r>
            <a:endParaRPr sz="3200">
              <a:solidFill>
                <a:schemeClr val="dk1"/>
              </a:solidFill>
            </a:endParaRPr>
          </a:p>
          <a:p>
            <a:pPr marL="0" indent="0">
              <a:spcAft>
                <a:spcPts val="2133"/>
              </a:spcAft>
              <a:buNone/>
            </a:pPr>
            <a:endParaRPr/>
          </a:p>
        </p:txBody>
      </p:sp>
      <p:sp>
        <p:nvSpPr>
          <p:cNvPr id="101" name="Google Shape;101;p15"/>
          <p:cNvSpPr txBox="1"/>
          <p:nvPr/>
        </p:nvSpPr>
        <p:spPr>
          <a:xfrm>
            <a:off x="679367" y="2829433"/>
            <a:ext cx="4411600" cy="3266800"/>
          </a:xfrm>
          <a:prstGeom prst="rect">
            <a:avLst/>
          </a:prstGeom>
          <a:solidFill>
            <a:srgbClr val="FFE599"/>
          </a:solidFill>
          <a:ln>
            <a:noFill/>
          </a:ln>
        </p:spPr>
        <p:txBody>
          <a:bodyPr spcFirstLastPara="1" wrap="square" lIns="121900" tIns="121900" rIns="121900" bIns="121900" anchor="t" anchorCtr="0">
            <a:noAutofit/>
          </a:bodyPr>
          <a:lstStyle/>
          <a:p>
            <a:pPr>
              <a:lnSpc>
                <a:spcPct val="115000"/>
              </a:lnSpc>
            </a:pPr>
            <a:r>
              <a:rPr lang="en" sz="2400">
                <a:solidFill>
                  <a:schemeClr val="dk1"/>
                </a:solidFill>
              </a:rPr>
              <a:t>Agility: </a:t>
            </a:r>
            <a:endParaRPr sz="2400">
              <a:solidFill>
                <a:schemeClr val="dk1"/>
              </a:solidFill>
            </a:endParaRPr>
          </a:p>
          <a:p>
            <a:pPr>
              <a:lnSpc>
                <a:spcPct val="115000"/>
              </a:lnSpc>
              <a:buClr>
                <a:schemeClr val="dk1"/>
              </a:buClr>
              <a:buSzPts val="1100"/>
            </a:pPr>
            <a:r>
              <a:rPr lang="en" sz="1467">
                <a:solidFill>
                  <a:schemeClr val="dk1"/>
                </a:solidFill>
              </a:rPr>
              <a:t>An agile supply chain for humanitarian aid has to be flexible &amp; dynamic.</a:t>
            </a:r>
            <a:endParaRPr sz="1467">
              <a:solidFill>
                <a:schemeClr val="dk1"/>
              </a:solidFill>
            </a:endParaRPr>
          </a:p>
          <a:p>
            <a:pPr>
              <a:lnSpc>
                <a:spcPct val="115000"/>
              </a:lnSpc>
              <a:buClr>
                <a:schemeClr val="dk1"/>
              </a:buClr>
              <a:buSzPts val="1100"/>
            </a:pPr>
            <a:r>
              <a:rPr lang="en" sz="1467">
                <a:solidFill>
                  <a:schemeClr val="dk1"/>
                </a:solidFill>
              </a:rPr>
              <a:t>Observations: – Humanitarian supply chains have similarities with business supply chains, but there are significant differences. Many humanitarian distribution systems have a short and unstable existence with an inadequate link between donors &amp; consumers.</a:t>
            </a:r>
            <a:endParaRPr sz="1467">
              <a:solidFill>
                <a:schemeClr val="dk1"/>
              </a:solidFill>
            </a:endParaRPr>
          </a:p>
          <a:p>
            <a:pPr>
              <a:lnSpc>
                <a:spcPct val="115000"/>
              </a:lnSpc>
              <a:buClr>
                <a:schemeClr val="dk1"/>
              </a:buClr>
              <a:buSzPts val="1100"/>
            </a:pPr>
            <a:r>
              <a:rPr lang="en" sz="1467">
                <a:solidFill>
                  <a:schemeClr val="dk1"/>
                </a:solidFill>
              </a:rPr>
              <a:t>Potential Impact: Efficient utilization of limited donated goods.</a:t>
            </a:r>
            <a:endParaRPr sz="2400"/>
          </a:p>
        </p:txBody>
      </p:sp>
      <p:sp>
        <p:nvSpPr>
          <p:cNvPr id="102" name="Google Shape;102;p15"/>
          <p:cNvSpPr txBox="1"/>
          <p:nvPr/>
        </p:nvSpPr>
        <p:spPr>
          <a:xfrm>
            <a:off x="6811067" y="2829433"/>
            <a:ext cx="4411600" cy="3266800"/>
          </a:xfrm>
          <a:prstGeom prst="rect">
            <a:avLst/>
          </a:prstGeom>
          <a:solidFill>
            <a:srgbClr val="FFE599"/>
          </a:solidFill>
          <a:ln>
            <a:noFill/>
          </a:ln>
        </p:spPr>
        <p:txBody>
          <a:bodyPr spcFirstLastPara="1" wrap="square" lIns="121900" tIns="121900" rIns="121900" bIns="121900" anchor="t" anchorCtr="0">
            <a:noAutofit/>
          </a:bodyPr>
          <a:lstStyle/>
          <a:p>
            <a:pPr>
              <a:lnSpc>
                <a:spcPct val="115000"/>
              </a:lnSpc>
            </a:pPr>
            <a:r>
              <a:rPr lang="en" sz="2400">
                <a:solidFill>
                  <a:schemeClr val="dk1"/>
                </a:solidFill>
              </a:rPr>
              <a:t>Transparency: </a:t>
            </a:r>
            <a:endParaRPr sz="2400">
              <a:solidFill>
                <a:schemeClr val="dk1"/>
              </a:solidFill>
            </a:endParaRPr>
          </a:p>
          <a:p>
            <a:pPr>
              <a:lnSpc>
                <a:spcPct val="115000"/>
              </a:lnSpc>
            </a:pPr>
            <a:r>
              <a:rPr lang="en" sz="1467">
                <a:solidFill>
                  <a:schemeClr val="dk1"/>
                </a:solidFill>
              </a:rPr>
              <a:t>Anyone with access to the network can view a history of transactions in real time. Potential impact: The donnation trail can be tracked and monitored more accurately. Donors can in near real-time see the impact their donations are having </a:t>
            </a:r>
            <a:endParaRPr sz="1467">
              <a:solidFill>
                <a:schemeClr val="dk1"/>
              </a:solidFill>
            </a:endParaRPr>
          </a:p>
          <a:p>
            <a:pPr>
              <a:lnSpc>
                <a:spcPct val="115000"/>
              </a:lnSpc>
            </a:pPr>
            <a:endParaRPr sz="1467">
              <a:solidFill>
                <a:schemeClr val="dk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6"/>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r>
              <a:rPr lang="en"/>
              <a:t>Social Impact </a:t>
            </a:r>
            <a:endParaRPr/>
          </a:p>
        </p:txBody>
      </p:sp>
      <p:sp>
        <p:nvSpPr>
          <p:cNvPr id="108" name="Google Shape;108;p16"/>
          <p:cNvSpPr txBox="1">
            <a:spLocks noGrp="1"/>
          </p:cNvSpPr>
          <p:nvPr>
            <p:ph type="body" idx="1"/>
          </p:nvPr>
        </p:nvSpPr>
        <p:spPr>
          <a:xfrm>
            <a:off x="415600" y="1536633"/>
            <a:ext cx="5907600" cy="4615200"/>
          </a:xfrm>
          <a:prstGeom prst="rect">
            <a:avLst/>
          </a:prstGeom>
          <a:solidFill>
            <a:srgbClr val="FFE599"/>
          </a:solidFill>
        </p:spPr>
        <p:txBody>
          <a:bodyPr spcFirstLastPara="1" vert="horz" wrap="square" lIns="121900" tIns="121900" rIns="121900" bIns="121900" rtlCol="0" anchor="t" anchorCtr="0">
            <a:noAutofit/>
          </a:bodyPr>
          <a:lstStyle/>
          <a:p>
            <a:pPr indent="0">
              <a:buClr>
                <a:schemeClr val="dk1"/>
              </a:buClr>
              <a:buSzPts val="1100"/>
              <a:buNone/>
            </a:pPr>
            <a:r>
              <a:rPr lang="en" i="1">
                <a:solidFill>
                  <a:schemeClr val="dk1"/>
                </a:solidFill>
              </a:rPr>
              <a:t>Donors are becoming more results- and impact-focused, and trust in the recipient organization is crucial to their decision-making. </a:t>
            </a:r>
            <a:endParaRPr i="1">
              <a:solidFill>
                <a:schemeClr val="dk1"/>
              </a:solidFill>
            </a:endParaRPr>
          </a:p>
          <a:p>
            <a:pPr marL="1219170">
              <a:buClr>
                <a:schemeClr val="dk1"/>
              </a:buClr>
              <a:buChar char="-"/>
            </a:pPr>
            <a:r>
              <a:rPr lang="en">
                <a:solidFill>
                  <a:schemeClr val="dk1"/>
                </a:solidFill>
              </a:rPr>
              <a:t>A study by Stanford University</a:t>
            </a:r>
            <a:endParaRPr>
              <a:solidFill>
                <a:schemeClr val="dk1"/>
              </a:solidFill>
            </a:endParaRPr>
          </a:p>
          <a:p>
            <a:pPr marL="0" indent="0">
              <a:buClr>
                <a:schemeClr val="dk1"/>
              </a:buClr>
              <a:buSzPts val="1100"/>
              <a:buNone/>
            </a:pPr>
            <a:endParaRPr>
              <a:solidFill>
                <a:schemeClr val="dk1"/>
              </a:solidFill>
            </a:endParaRPr>
          </a:p>
          <a:p>
            <a:pPr marL="0" indent="0">
              <a:buClr>
                <a:schemeClr val="dk1"/>
              </a:buClr>
              <a:buSzPts val="1100"/>
              <a:buNone/>
            </a:pPr>
            <a:r>
              <a:rPr lang="en">
                <a:solidFill>
                  <a:schemeClr val="dk1"/>
                </a:solidFill>
              </a:rPr>
              <a:t>This transparency goal will spur new donors which will result in a larger impact.</a:t>
            </a:r>
            <a:endParaRPr>
              <a:solidFill>
                <a:schemeClr val="dk1"/>
              </a:solidFill>
            </a:endParaRPr>
          </a:p>
          <a:p>
            <a:pPr marL="0" indent="0">
              <a:spcAft>
                <a:spcPts val="2133"/>
              </a:spcAft>
              <a:buNone/>
            </a:pPr>
            <a:endParaRPr/>
          </a:p>
        </p:txBody>
      </p:sp>
      <p:pic>
        <p:nvPicPr>
          <p:cNvPr id="109" name="Google Shape;109;p16" descr="http://res.publicdomainfiles.com/pdf_view/65/13548571213608.png">
            <a:hlinkClick r:id="rId3"/>
          </p:cNvPr>
          <p:cNvPicPr preferRelativeResize="0"/>
          <p:nvPr/>
        </p:nvPicPr>
        <p:blipFill>
          <a:blip r:embed="rId4">
            <a:alphaModFix/>
          </a:blip>
          <a:stretch>
            <a:fillRect/>
          </a:stretch>
        </p:blipFill>
        <p:spPr>
          <a:xfrm>
            <a:off x="6862867" y="1536633"/>
            <a:ext cx="3856235" cy="3535435"/>
          </a:xfrm>
          <a:prstGeom prst="rect">
            <a:avLst/>
          </a:prstGeom>
          <a:noFill/>
          <a:ln>
            <a:noFill/>
          </a:ln>
        </p:spPr>
      </p:pic>
      <p:sp>
        <p:nvSpPr>
          <p:cNvPr id="110" name="Google Shape;110;p16"/>
          <p:cNvSpPr txBox="1"/>
          <p:nvPr/>
        </p:nvSpPr>
        <p:spPr>
          <a:xfrm rot="10800000" flipH="1">
            <a:off x="9018333" y="798700"/>
            <a:ext cx="2968800" cy="1827600"/>
          </a:xfrm>
          <a:prstGeom prst="rect">
            <a:avLst/>
          </a:prstGeom>
          <a:noFill/>
          <a:ln>
            <a:noFill/>
          </a:ln>
        </p:spPr>
        <p:txBody>
          <a:bodyPr spcFirstLastPara="1" wrap="square" lIns="121900" tIns="121900" rIns="121900" bIns="121900" anchor="t" anchorCtr="0">
            <a:noAutofit/>
          </a:bodyPr>
          <a:lstStyle/>
          <a:p>
            <a:endParaRPr sz="24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7"/>
          <p:cNvSpPr txBox="1">
            <a:spLocks noGrp="1"/>
          </p:cNvSpPr>
          <p:nvPr>
            <p:ph type="title"/>
          </p:nvPr>
        </p:nvSpPr>
        <p:spPr>
          <a:xfrm>
            <a:off x="415600" y="542567"/>
            <a:ext cx="11360800" cy="763600"/>
          </a:xfrm>
          <a:prstGeom prst="rect">
            <a:avLst/>
          </a:prstGeom>
        </p:spPr>
        <p:txBody>
          <a:bodyPr spcFirstLastPara="1" vert="horz" wrap="square" lIns="121900" tIns="121900" rIns="121900" bIns="121900" rtlCol="0" anchor="t" anchorCtr="0">
            <a:noAutofit/>
          </a:bodyPr>
          <a:lstStyle/>
          <a:p>
            <a:r>
              <a:rPr lang="en" sz="1867">
                <a:solidFill>
                  <a:srgbClr val="172B4D"/>
                </a:solidFill>
                <a:highlight>
                  <a:srgbClr val="FFFFFF"/>
                </a:highlight>
                <a:latin typeface="Roboto"/>
                <a:ea typeface="Roboto"/>
                <a:cs typeface="Roboto"/>
                <a:sym typeface="Roboto"/>
              </a:rPr>
              <a:t>Why is blockchain needed to solve this problem?</a:t>
            </a:r>
            <a:endParaRPr sz="1867"/>
          </a:p>
        </p:txBody>
      </p:sp>
      <p:sp>
        <p:nvSpPr>
          <p:cNvPr id="116" name="Google Shape;116;p17"/>
          <p:cNvSpPr txBox="1">
            <a:spLocks noGrp="1"/>
          </p:cNvSpPr>
          <p:nvPr>
            <p:ph type="body" idx="1"/>
          </p:nvPr>
        </p:nvSpPr>
        <p:spPr>
          <a:xfrm>
            <a:off x="415600" y="1536633"/>
            <a:ext cx="11360800" cy="4555200"/>
          </a:xfrm>
          <a:prstGeom prst="rect">
            <a:avLst/>
          </a:prstGeom>
        </p:spPr>
        <p:txBody>
          <a:bodyPr spcFirstLastPara="1" vert="horz" wrap="square" lIns="121900" tIns="121900" rIns="121900" bIns="121900" rtlCol="0" anchor="t" anchorCtr="0">
            <a:noAutofit/>
          </a:bodyPr>
          <a:lstStyle/>
          <a:p>
            <a:pPr marL="0" indent="0">
              <a:buClr>
                <a:schemeClr val="dk1"/>
              </a:buClr>
              <a:buSzPts val="1100"/>
              <a:buNone/>
            </a:pPr>
            <a:r>
              <a:rPr lang="en" sz="1467" b="1">
                <a:solidFill>
                  <a:schemeClr val="dk1"/>
                </a:solidFill>
              </a:rPr>
              <a:t>Technical solution rationalization.</a:t>
            </a:r>
            <a:endParaRPr sz="1467" b="1">
              <a:solidFill>
                <a:schemeClr val="dk1"/>
              </a:solidFill>
            </a:endParaRPr>
          </a:p>
          <a:p>
            <a:pPr marL="0" indent="0">
              <a:buClr>
                <a:schemeClr val="dk1"/>
              </a:buClr>
              <a:buSzPts val="1100"/>
              <a:buNone/>
            </a:pPr>
            <a:r>
              <a:rPr lang="en" sz="1467">
                <a:solidFill>
                  <a:schemeClr val="dk1"/>
                </a:solidFill>
              </a:rPr>
              <a:t>Blockchain enables a digitized, verifiable, decentralized technology that’s used to capture and verify transactions between mulitple parties in a provable and permanent way. Due to its decentralized nature, multiple stakeholders use the blockchain to efficiently record, report on and track verified interactions. This makes it easier to track and manage the sourcing, storage, transfer and distribution of food donations.</a:t>
            </a:r>
            <a:endParaRPr sz="1467">
              <a:solidFill>
                <a:schemeClr val="dk1"/>
              </a:solidFill>
            </a:endParaRPr>
          </a:p>
          <a:p>
            <a:pPr marL="0" indent="0">
              <a:buClr>
                <a:schemeClr val="dk1"/>
              </a:buClr>
              <a:buSzPts val="1100"/>
              <a:buNone/>
            </a:pPr>
            <a:endParaRPr sz="1467">
              <a:solidFill>
                <a:schemeClr val="dk1"/>
              </a:solidFill>
            </a:endParaRPr>
          </a:p>
          <a:p>
            <a:pPr marL="0" indent="0">
              <a:buClr>
                <a:schemeClr val="dk1"/>
              </a:buClr>
              <a:buSzPts val="1100"/>
              <a:buNone/>
            </a:pPr>
            <a:r>
              <a:rPr lang="en" sz="1467">
                <a:solidFill>
                  <a:schemeClr val="dk1"/>
                </a:solidFill>
              </a:rPr>
              <a:t>How Blockchain will benefit this Social Impact project.</a:t>
            </a:r>
            <a:endParaRPr sz="1467">
              <a:solidFill>
                <a:schemeClr val="dk1"/>
              </a:solidFill>
            </a:endParaRPr>
          </a:p>
          <a:p>
            <a:pPr marL="0" indent="0">
              <a:buClr>
                <a:schemeClr val="dk1"/>
              </a:buClr>
              <a:buSzPts val="1100"/>
              <a:buNone/>
            </a:pPr>
            <a:endParaRPr sz="1467">
              <a:solidFill>
                <a:schemeClr val="dk1"/>
              </a:solidFill>
            </a:endParaRPr>
          </a:p>
          <a:p>
            <a:pPr indent="-397923">
              <a:buClr>
                <a:schemeClr val="dk1"/>
              </a:buClr>
              <a:buSzPts val="1100"/>
            </a:pPr>
            <a:r>
              <a:rPr lang="en" sz="1467">
                <a:solidFill>
                  <a:schemeClr val="dk1"/>
                </a:solidFill>
              </a:rPr>
              <a:t>Capture and verify the quantity and handover of food &amp; supplies</a:t>
            </a:r>
            <a:endParaRPr sz="1467">
              <a:solidFill>
                <a:schemeClr val="dk1"/>
              </a:solidFill>
            </a:endParaRPr>
          </a:p>
          <a:p>
            <a:pPr indent="-397923">
              <a:buClr>
                <a:schemeClr val="dk1"/>
              </a:buClr>
              <a:buSzPts val="1100"/>
            </a:pPr>
            <a:r>
              <a:rPr lang="en" sz="1467">
                <a:solidFill>
                  <a:schemeClr val="dk1"/>
                </a:solidFill>
              </a:rPr>
              <a:t>Track where food &amp; supplies  are located at any time</a:t>
            </a:r>
            <a:endParaRPr sz="1467">
              <a:solidFill>
                <a:schemeClr val="dk1"/>
              </a:solidFill>
            </a:endParaRPr>
          </a:p>
          <a:p>
            <a:pPr indent="-397923">
              <a:buClr>
                <a:schemeClr val="dk1"/>
              </a:buClr>
              <a:buSzPts val="1100"/>
            </a:pPr>
            <a:r>
              <a:rPr lang="en" sz="1467">
                <a:solidFill>
                  <a:schemeClr val="dk1"/>
                </a:solidFill>
              </a:rPr>
              <a:t>Understand where food &amp; supplies are sourced from and who the recipients are</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EC0AD-2C11-415B-ACBE-F00A5331DCFB}"/>
              </a:ext>
            </a:extLst>
          </p:cNvPr>
          <p:cNvSpPr>
            <a:spLocks noGrp="1"/>
          </p:cNvSpPr>
          <p:nvPr>
            <p:ph type="title"/>
          </p:nvPr>
        </p:nvSpPr>
        <p:spPr/>
        <p:txBody>
          <a:bodyPr/>
          <a:lstStyle/>
          <a:p>
            <a:r>
              <a:rPr lang="en-US" dirty="0"/>
              <a:t>Scott Schneider</a:t>
            </a:r>
            <a:br>
              <a:rPr lang="en-US" dirty="0"/>
            </a:br>
            <a:br>
              <a:rPr lang="en-US" dirty="0"/>
            </a:br>
            <a:r>
              <a:rPr lang="en-US" dirty="0"/>
              <a:t>- </a:t>
            </a:r>
            <a:r>
              <a:rPr lang="en-US" sz="1800" dirty="0"/>
              <a:t>Product Management</a:t>
            </a:r>
            <a:br>
              <a:rPr lang="en-US" sz="1800" dirty="0"/>
            </a:br>
            <a:r>
              <a:rPr lang="en-US" sz="1800" dirty="0"/>
              <a:t>-  Marketing</a:t>
            </a:r>
            <a:br>
              <a:rPr lang="en-US" dirty="0"/>
            </a:br>
            <a:endParaRPr lang="en-US" dirty="0"/>
          </a:p>
        </p:txBody>
      </p:sp>
      <p:pic>
        <p:nvPicPr>
          <p:cNvPr id="6" name="Content Placeholder 5">
            <a:extLst>
              <a:ext uri="{FF2B5EF4-FFF2-40B4-BE49-F238E27FC236}">
                <a16:creationId xmlns:a16="http://schemas.microsoft.com/office/drawing/2014/main" id="{93779084-D9AB-4C1B-B7F8-7A4331ECBA7A}"/>
              </a:ext>
            </a:extLst>
          </p:cNvPr>
          <p:cNvPicPr>
            <a:picLocks noGrp="1" noChangeAspect="1"/>
          </p:cNvPicPr>
          <p:nvPr>
            <p:ph idx="1"/>
          </p:nvPr>
        </p:nvPicPr>
        <p:blipFill>
          <a:blip r:embed="rId2"/>
          <a:stretch>
            <a:fillRect/>
          </a:stretch>
        </p:blipFill>
        <p:spPr>
          <a:xfrm>
            <a:off x="5433585" y="798513"/>
            <a:ext cx="5233256" cy="4659312"/>
          </a:xfrm>
          <a:prstGeom prst="rect">
            <a:avLst/>
          </a:prstGeom>
        </p:spPr>
      </p:pic>
      <p:sp>
        <p:nvSpPr>
          <p:cNvPr id="4" name="Text Placeholder 3">
            <a:extLst>
              <a:ext uri="{FF2B5EF4-FFF2-40B4-BE49-F238E27FC236}">
                <a16:creationId xmlns:a16="http://schemas.microsoft.com/office/drawing/2014/main" id="{829E7E0D-1177-43D8-9183-E7F35563651A}"/>
              </a:ext>
            </a:extLst>
          </p:cNvPr>
          <p:cNvSpPr>
            <a:spLocks noGrp="1"/>
          </p:cNvSpPr>
          <p:nvPr>
            <p:ph type="body" sz="half" idx="2"/>
          </p:nvPr>
        </p:nvSpPr>
        <p:spPr/>
        <p:txBody>
          <a:bodyPr/>
          <a:lstStyle/>
          <a:p>
            <a:r>
              <a:rPr lang="en-US" dirty="0"/>
              <a:t>Local Food Banks</a:t>
            </a:r>
          </a:p>
        </p:txBody>
      </p:sp>
    </p:spTree>
    <p:extLst>
      <p:ext uri="{BB962C8B-B14F-4D97-AF65-F5344CB8AC3E}">
        <p14:creationId xmlns:p14="http://schemas.microsoft.com/office/powerpoint/2010/main" val="1157594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E2D25-436A-498F-B15B-1A1E39ED7776}"/>
              </a:ext>
            </a:extLst>
          </p:cNvPr>
          <p:cNvSpPr>
            <a:spLocks noGrp="1"/>
          </p:cNvSpPr>
          <p:nvPr>
            <p:ph type="title"/>
          </p:nvPr>
        </p:nvSpPr>
        <p:spPr/>
        <p:txBody>
          <a:bodyPr/>
          <a:lstStyle/>
          <a:p>
            <a:r>
              <a:rPr lang="en-US" dirty="0"/>
              <a:t>Project Definition</a:t>
            </a:r>
          </a:p>
        </p:txBody>
      </p:sp>
      <p:sp>
        <p:nvSpPr>
          <p:cNvPr id="3" name="Content Placeholder 2">
            <a:extLst>
              <a:ext uri="{FF2B5EF4-FFF2-40B4-BE49-F238E27FC236}">
                <a16:creationId xmlns:a16="http://schemas.microsoft.com/office/drawing/2014/main" id="{66A7039F-466F-4072-84B8-C59A1033B0F6}"/>
              </a:ext>
            </a:extLst>
          </p:cNvPr>
          <p:cNvSpPr>
            <a:spLocks noGrp="1"/>
          </p:cNvSpPr>
          <p:nvPr>
            <p:ph sz="half" idx="1"/>
          </p:nvPr>
        </p:nvSpPr>
        <p:spPr/>
        <p:txBody>
          <a:bodyPr/>
          <a:lstStyle/>
          <a:p>
            <a:r>
              <a:rPr lang="en-US" dirty="0"/>
              <a:t>Idea:</a:t>
            </a:r>
          </a:p>
          <a:p>
            <a:pPr lvl="1"/>
            <a:r>
              <a:rPr lang="en-US" dirty="0"/>
              <a:t>Supply Chain Blockchain that facilitates the transparent transfer of excess food stocks to food insecure individuals. </a:t>
            </a:r>
          </a:p>
          <a:p>
            <a:pPr lvl="1"/>
            <a:r>
              <a:rPr lang="en-US" dirty="0"/>
              <a:t>Alternate Idea Discussions</a:t>
            </a:r>
          </a:p>
          <a:p>
            <a:pPr lvl="1"/>
            <a:endParaRPr lang="en-US" dirty="0"/>
          </a:p>
        </p:txBody>
      </p:sp>
      <p:sp>
        <p:nvSpPr>
          <p:cNvPr id="4" name="Content Placeholder 3">
            <a:extLst>
              <a:ext uri="{FF2B5EF4-FFF2-40B4-BE49-F238E27FC236}">
                <a16:creationId xmlns:a16="http://schemas.microsoft.com/office/drawing/2014/main" id="{843A1239-B05E-45FF-BBE2-6B1CAC3016E1}"/>
              </a:ext>
            </a:extLst>
          </p:cNvPr>
          <p:cNvSpPr>
            <a:spLocks noGrp="1"/>
          </p:cNvSpPr>
          <p:nvPr>
            <p:ph sz="half" idx="2"/>
          </p:nvPr>
        </p:nvSpPr>
        <p:spPr/>
        <p:txBody>
          <a:bodyPr/>
          <a:lstStyle/>
          <a:p>
            <a:r>
              <a:rPr lang="en-US" dirty="0"/>
              <a:t>www.slido.com</a:t>
            </a:r>
          </a:p>
        </p:txBody>
      </p:sp>
      <p:sp>
        <p:nvSpPr>
          <p:cNvPr id="5" name="Slide Number Placeholder 4">
            <a:extLst>
              <a:ext uri="{FF2B5EF4-FFF2-40B4-BE49-F238E27FC236}">
                <a16:creationId xmlns:a16="http://schemas.microsoft.com/office/drawing/2014/main" id="{81EC0F35-C4EC-4FAF-804A-57A4CCCFA2E3}"/>
              </a:ext>
            </a:extLst>
          </p:cNvPr>
          <p:cNvSpPr>
            <a:spLocks noGrp="1"/>
          </p:cNvSpPr>
          <p:nvPr>
            <p:ph type="sldNum" sz="quarter" idx="12"/>
          </p:nvPr>
        </p:nvSpPr>
        <p:spPr/>
        <p:txBody>
          <a:bodyPr/>
          <a:lstStyle/>
          <a:p>
            <a:fld id="{00000000-1234-1234-1234-123412341234}" type="slidenum">
              <a:rPr lang="en-US" smtClean="0"/>
              <a:pPr/>
              <a:t>29</a:t>
            </a:fld>
            <a:endParaRPr lang="en-US"/>
          </a:p>
        </p:txBody>
      </p:sp>
    </p:spTree>
    <p:extLst>
      <p:ext uri="{BB962C8B-B14F-4D97-AF65-F5344CB8AC3E}">
        <p14:creationId xmlns:p14="http://schemas.microsoft.com/office/powerpoint/2010/main" val="1263959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Re-Cap Project Kickoff Meeting</a:t>
            </a:r>
          </a:p>
          <a:p>
            <a:pPr>
              <a:defRPr/>
            </a:pPr>
            <a:r>
              <a:rPr lang="en-US" sz="2200" b="1" dirty="0">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9923418"/>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58869-E5F7-4E02-88BC-DBE9C4395DF5}"/>
              </a:ext>
            </a:extLst>
          </p:cNvPr>
          <p:cNvSpPr>
            <a:spLocks noGrp="1"/>
          </p:cNvSpPr>
          <p:nvPr>
            <p:ph type="title"/>
          </p:nvPr>
        </p:nvSpPr>
        <p:spPr/>
        <p:txBody>
          <a:bodyPr/>
          <a:lstStyle/>
          <a:p>
            <a:r>
              <a:rPr lang="en-US" dirty="0"/>
              <a:t>Checkpoint one</a:t>
            </a:r>
          </a:p>
        </p:txBody>
      </p:sp>
      <p:sp>
        <p:nvSpPr>
          <p:cNvPr id="3" name="Content Placeholder 2">
            <a:extLst>
              <a:ext uri="{FF2B5EF4-FFF2-40B4-BE49-F238E27FC236}">
                <a16:creationId xmlns:a16="http://schemas.microsoft.com/office/drawing/2014/main" id="{4AFC1DB1-438B-42DD-868F-9CAEB9A8CF20}"/>
              </a:ext>
            </a:extLst>
          </p:cNvPr>
          <p:cNvSpPr>
            <a:spLocks noGrp="1"/>
          </p:cNvSpPr>
          <p:nvPr>
            <p:ph sz="half" idx="1"/>
          </p:nvPr>
        </p:nvSpPr>
        <p:spPr>
          <a:xfrm>
            <a:off x="1447330" y="2010878"/>
            <a:ext cx="9657899" cy="3448595"/>
          </a:xfrm>
        </p:spPr>
        <p:txBody>
          <a:bodyPr>
            <a:normAutofit fontScale="62500" lnSpcReduction="20000"/>
          </a:bodyPr>
          <a:lstStyle/>
          <a:p>
            <a:r>
              <a:rPr lang="en-US" b="1" dirty="0"/>
              <a:t>Week 1: Getting Started</a:t>
            </a:r>
            <a:endParaRPr lang="en-US" dirty="0"/>
          </a:p>
          <a:p>
            <a:pPr lvl="1"/>
            <a:r>
              <a:rPr lang="en-US" sz="2300" dirty="0"/>
              <a:t>Define Project and team members.</a:t>
            </a:r>
          </a:p>
          <a:p>
            <a:pPr lvl="1"/>
            <a:r>
              <a:rPr lang="en-US" sz="2300" dirty="0"/>
              <a:t> Select your challenge requirements.</a:t>
            </a:r>
          </a:p>
          <a:p>
            <a:pPr lvl="1"/>
            <a:r>
              <a:rPr lang="en-US" sz="2300" dirty="0"/>
              <a:t> Define the scope of problem you are addressing.</a:t>
            </a:r>
          </a:p>
          <a:p>
            <a:pPr lvl="1"/>
            <a:r>
              <a:rPr lang="en-US" sz="2300" dirty="0"/>
              <a:t> Why is blockchain needed to solve this problem?</a:t>
            </a:r>
          </a:p>
          <a:p>
            <a:pPr lvl="1"/>
            <a:r>
              <a:rPr lang="en-US" sz="2300" dirty="0"/>
              <a:t> What is the size of the market? What demographics will you serve? Which industries will you impact? Any concurrent trends?</a:t>
            </a:r>
          </a:p>
          <a:p>
            <a:pPr lvl="1"/>
            <a:r>
              <a:rPr lang="en-US" sz="2300" dirty="0"/>
              <a:t> What are some current solutions to the problem you identified? Do they work effectively?</a:t>
            </a:r>
          </a:p>
          <a:p>
            <a:pPr lvl="1"/>
            <a:r>
              <a:rPr lang="en-US" sz="2300" dirty="0"/>
              <a:t> Who are the stakeholders involved? How are they thinking/feeling/acting currently?</a:t>
            </a:r>
          </a:p>
          <a:p>
            <a:pPr lvl="1"/>
            <a:r>
              <a:rPr lang="en-US" sz="2300" dirty="0"/>
              <a:t> What are the geopolitical, cultural-social-economic factors that must be taken into consideration? What are some nuances and complexities that must be addressed?</a:t>
            </a:r>
          </a:p>
          <a:p>
            <a:r>
              <a:rPr lang="en-US" u="sng" dirty="0"/>
              <a:t>End of Week Deliverable  Presentation June18th</a:t>
            </a:r>
            <a:endParaRPr lang="en-US" dirty="0"/>
          </a:p>
          <a:p>
            <a:endParaRPr lang="en-US" dirty="0"/>
          </a:p>
        </p:txBody>
      </p:sp>
    </p:spTree>
    <p:extLst>
      <p:ext uri="{BB962C8B-B14F-4D97-AF65-F5344CB8AC3E}">
        <p14:creationId xmlns:p14="http://schemas.microsoft.com/office/powerpoint/2010/main" val="42609773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cap="none" dirty="0">
                <a:latin typeface="Arial Rounded MT Bold" panose="020F0704030504030204" pitchFamily="34" charset="0"/>
              </a:rPr>
              <a:t>Discussion</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Blockchain and Social Impact Projects</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8150909"/>
      </p:ext>
    </p:extLst>
  </p:cSld>
  <p:clrMapOvr>
    <a:overrideClrMapping bg1="dk1" tx1="lt1" bg2="dk2"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28E7E-820D-4843-9CE6-6BF2C2D976C5}"/>
              </a:ext>
            </a:extLst>
          </p:cNvPr>
          <p:cNvSpPr>
            <a:spLocks noGrp="1"/>
          </p:cNvSpPr>
          <p:nvPr>
            <p:ph type="title"/>
          </p:nvPr>
        </p:nvSpPr>
        <p:spPr/>
        <p:txBody>
          <a:bodyPr/>
          <a:lstStyle/>
          <a:p>
            <a:r>
              <a:rPr lang="en-US" dirty="0"/>
              <a:t>Defining The Situation Impact and opportunity </a:t>
            </a:r>
          </a:p>
        </p:txBody>
      </p:sp>
      <p:sp>
        <p:nvSpPr>
          <p:cNvPr id="3" name="Content Placeholder 2">
            <a:extLst>
              <a:ext uri="{FF2B5EF4-FFF2-40B4-BE49-F238E27FC236}">
                <a16:creationId xmlns:a16="http://schemas.microsoft.com/office/drawing/2014/main" id="{3FD92CF3-E8B4-4F5C-97EC-8B3AFC1DD8F1}"/>
              </a:ext>
            </a:extLst>
          </p:cNvPr>
          <p:cNvSpPr>
            <a:spLocks noGrp="1"/>
          </p:cNvSpPr>
          <p:nvPr>
            <p:ph idx="1"/>
          </p:nvPr>
        </p:nvSpPr>
        <p:spPr/>
        <p:txBody>
          <a:bodyPr>
            <a:normAutofit fontScale="92500" lnSpcReduction="10000"/>
          </a:bodyPr>
          <a:lstStyle/>
          <a:p>
            <a:r>
              <a:rPr lang="en-US" b="1" dirty="0"/>
              <a:t>Week 1: Impact Opportunity</a:t>
            </a:r>
            <a:endParaRPr lang="en-US" sz="1800" dirty="0"/>
          </a:p>
          <a:p>
            <a:pPr lvl="1"/>
            <a:r>
              <a:rPr lang="en-US" dirty="0"/>
              <a:t>Select your challenge.</a:t>
            </a:r>
            <a:endParaRPr lang="en-US" sz="1200" dirty="0"/>
          </a:p>
          <a:p>
            <a:pPr lvl="1"/>
            <a:r>
              <a:rPr lang="en-US" dirty="0"/>
              <a:t>Confirm your team members</a:t>
            </a:r>
            <a:endParaRPr lang="en-US" sz="1200" dirty="0"/>
          </a:p>
          <a:p>
            <a:pPr lvl="1"/>
            <a:r>
              <a:rPr lang="en-US" dirty="0"/>
              <a:t>Define the scope of problem</a:t>
            </a:r>
            <a:endParaRPr lang="en-US" sz="1200" dirty="0"/>
          </a:p>
          <a:p>
            <a:pPr lvl="1"/>
            <a:r>
              <a:rPr lang="en-US" dirty="0"/>
              <a:t>Why is blockchain needed to solve this problem</a:t>
            </a:r>
            <a:endParaRPr lang="en-US" sz="1200" dirty="0"/>
          </a:p>
          <a:p>
            <a:pPr lvl="1"/>
            <a:r>
              <a:rPr lang="en-US" dirty="0"/>
              <a:t>What is the size of the market? What demographics will you serve? Which industries will you impact? Any concurrent trends?</a:t>
            </a:r>
            <a:endParaRPr lang="en-US" sz="1200" dirty="0"/>
          </a:p>
          <a:p>
            <a:pPr lvl="1"/>
            <a:r>
              <a:rPr lang="en-US" dirty="0"/>
              <a:t>Who are the stakeholders involved? How are they thinking/feeling/acting currently?</a:t>
            </a:r>
            <a:endParaRPr lang="en-US" sz="1200" dirty="0"/>
          </a:p>
          <a:p>
            <a:pPr lvl="1"/>
            <a:r>
              <a:rPr lang="en-US" dirty="0"/>
              <a:t>What are the geopolitical, cultural-social-economic factors that must be taken into consideration? What are some nuances and complexities that must be addressed?</a:t>
            </a:r>
            <a:endParaRPr lang="en-US" sz="1200" dirty="0"/>
          </a:p>
          <a:p>
            <a:endParaRPr lang="en-US" dirty="0"/>
          </a:p>
        </p:txBody>
      </p:sp>
    </p:spTree>
    <p:extLst>
      <p:ext uri="{BB962C8B-B14F-4D97-AF65-F5344CB8AC3E}">
        <p14:creationId xmlns:p14="http://schemas.microsoft.com/office/powerpoint/2010/main" val="26591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D960D-2D22-4784-9182-D202367B2E74}"/>
              </a:ext>
            </a:extLst>
          </p:cNvPr>
          <p:cNvSpPr>
            <a:spLocks noGrp="1"/>
          </p:cNvSpPr>
          <p:nvPr>
            <p:ph type="title"/>
          </p:nvPr>
        </p:nvSpPr>
        <p:spPr/>
        <p:txBody>
          <a:bodyPr/>
          <a:lstStyle/>
          <a:p>
            <a:r>
              <a:rPr lang="en-US" dirty="0"/>
              <a:t>Week One judging criteria</a:t>
            </a:r>
          </a:p>
        </p:txBody>
      </p:sp>
      <p:sp>
        <p:nvSpPr>
          <p:cNvPr id="4" name="Footer Placeholder 3">
            <a:extLst>
              <a:ext uri="{FF2B5EF4-FFF2-40B4-BE49-F238E27FC236}">
                <a16:creationId xmlns:a16="http://schemas.microsoft.com/office/drawing/2014/main" id="{74F0FEC3-992A-470B-A046-15A7BB1A077C}"/>
              </a:ext>
            </a:extLst>
          </p:cNvPr>
          <p:cNvSpPr>
            <a:spLocks noGrp="1"/>
          </p:cNvSpPr>
          <p:nvPr>
            <p:ph type="ftr" sz="quarter" idx="11"/>
          </p:nvPr>
        </p:nvSpPr>
        <p:spPr/>
        <p:txBody>
          <a:bodyPr/>
          <a:lstStyle/>
          <a:p>
            <a:r>
              <a:rPr lang="en-US"/>
              <a:t>Ledger Academy</a:t>
            </a:r>
          </a:p>
        </p:txBody>
      </p:sp>
      <p:graphicFrame>
        <p:nvGraphicFramePr>
          <p:cNvPr id="8" name="Content Placeholder 7">
            <a:extLst>
              <a:ext uri="{FF2B5EF4-FFF2-40B4-BE49-F238E27FC236}">
                <a16:creationId xmlns:a16="http://schemas.microsoft.com/office/drawing/2014/main" id="{6FFE6447-4AC5-4037-A85A-94379FAC448C}"/>
              </a:ext>
            </a:extLst>
          </p:cNvPr>
          <p:cNvGraphicFramePr>
            <a:graphicFrameLocks noGrp="1"/>
          </p:cNvGraphicFramePr>
          <p:nvPr>
            <p:ph idx="1"/>
            <p:extLst>
              <p:ext uri="{D42A27DB-BD31-4B8C-83A1-F6EECF244321}">
                <p14:modId xmlns:p14="http://schemas.microsoft.com/office/powerpoint/2010/main" val="3498277130"/>
              </p:ext>
            </p:extLst>
          </p:nvPr>
        </p:nvGraphicFramePr>
        <p:xfrm>
          <a:off x="2708716" y="1552471"/>
          <a:ext cx="7987754" cy="4290959"/>
        </p:xfrm>
        <a:graphic>
          <a:graphicData uri="http://schemas.openxmlformats.org/drawingml/2006/table">
            <a:tbl>
              <a:tblPr firstRow="1" firstCol="1" bandRow="1">
                <a:tableStyleId>{5C22544A-7EE6-4342-B048-85BDC9FD1C3A}</a:tableStyleId>
              </a:tblPr>
              <a:tblGrid>
                <a:gridCol w="1254016">
                  <a:extLst>
                    <a:ext uri="{9D8B030D-6E8A-4147-A177-3AD203B41FA5}">
                      <a16:colId xmlns:a16="http://schemas.microsoft.com/office/drawing/2014/main" val="4102684440"/>
                    </a:ext>
                  </a:extLst>
                </a:gridCol>
                <a:gridCol w="1955592">
                  <a:extLst>
                    <a:ext uri="{9D8B030D-6E8A-4147-A177-3AD203B41FA5}">
                      <a16:colId xmlns:a16="http://schemas.microsoft.com/office/drawing/2014/main" val="132478994"/>
                    </a:ext>
                  </a:extLst>
                </a:gridCol>
                <a:gridCol w="606408">
                  <a:extLst>
                    <a:ext uri="{9D8B030D-6E8A-4147-A177-3AD203B41FA5}">
                      <a16:colId xmlns:a16="http://schemas.microsoft.com/office/drawing/2014/main" val="2006411889"/>
                    </a:ext>
                  </a:extLst>
                </a:gridCol>
                <a:gridCol w="989403">
                  <a:extLst>
                    <a:ext uri="{9D8B030D-6E8A-4147-A177-3AD203B41FA5}">
                      <a16:colId xmlns:a16="http://schemas.microsoft.com/office/drawing/2014/main" val="365289081"/>
                    </a:ext>
                  </a:extLst>
                </a:gridCol>
                <a:gridCol w="764828">
                  <a:extLst>
                    <a:ext uri="{9D8B030D-6E8A-4147-A177-3AD203B41FA5}">
                      <a16:colId xmlns:a16="http://schemas.microsoft.com/office/drawing/2014/main" val="1119120743"/>
                    </a:ext>
                  </a:extLst>
                </a:gridCol>
                <a:gridCol w="804869">
                  <a:extLst>
                    <a:ext uri="{9D8B030D-6E8A-4147-A177-3AD203B41FA5}">
                      <a16:colId xmlns:a16="http://schemas.microsoft.com/office/drawing/2014/main" val="1507086251"/>
                    </a:ext>
                  </a:extLst>
                </a:gridCol>
                <a:gridCol w="865219">
                  <a:extLst>
                    <a:ext uri="{9D8B030D-6E8A-4147-A177-3AD203B41FA5}">
                      <a16:colId xmlns:a16="http://schemas.microsoft.com/office/drawing/2014/main" val="2262851468"/>
                    </a:ext>
                  </a:extLst>
                </a:gridCol>
                <a:gridCol w="747419">
                  <a:extLst>
                    <a:ext uri="{9D8B030D-6E8A-4147-A177-3AD203B41FA5}">
                      <a16:colId xmlns:a16="http://schemas.microsoft.com/office/drawing/2014/main" val="4133264880"/>
                    </a:ext>
                  </a:extLst>
                </a:gridCol>
              </a:tblGrid>
              <a:tr h="660740">
                <a:tc>
                  <a:txBody>
                    <a:bodyPr/>
                    <a:lstStyle/>
                    <a:p>
                      <a:pPr>
                        <a:lnSpc>
                          <a:spcPct val="120000"/>
                        </a:lnSpc>
                        <a:spcAft>
                          <a:spcPts val="0"/>
                        </a:spcAft>
                      </a:pPr>
                      <a:r>
                        <a:rPr lang="en-US" sz="1100">
                          <a:effectLst/>
                        </a:rPr>
                        <a:t>Judging Criteria</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Description</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Weight </a:t>
                      </a:r>
                      <a:endParaRPr lang="en-US" sz="900">
                        <a:effectLst/>
                      </a:endParaRPr>
                    </a:p>
                    <a:p>
                      <a:pPr>
                        <a:lnSpc>
                          <a:spcPct val="120000"/>
                        </a:lnSpc>
                        <a:spcAft>
                          <a:spcPts val="0"/>
                        </a:spcAft>
                      </a:pPr>
                      <a:r>
                        <a:rPr lang="en-US" sz="1100">
                          <a:effectLst/>
                        </a:rPr>
                        <a:t>Total </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1</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2</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3</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4</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5</a:t>
                      </a:r>
                      <a:endParaRPr lang="en-US" sz="900">
                        <a:effectLst/>
                        <a:latin typeface="Calibri" panose="020F0502020204030204" pitchFamily="34" charset="0"/>
                        <a:cs typeface="Times New Roman" panose="02020603050405020304" pitchFamily="18" charset="0"/>
                      </a:endParaRPr>
                    </a:p>
                  </a:txBody>
                  <a:tcPr marL="55619" marR="55619" marT="0" marB="0"/>
                </a:tc>
                <a:extLst>
                  <a:ext uri="{0D108BD9-81ED-4DB2-BD59-A6C34878D82A}">
                    <a16:rowId xmlns:a16="http://schemas.microsoft.com/office/drawing/2014/main" val="3478732786"/>
                  </a:ext>
                </a:extLst>
              </a:tr>
              <a:tr h="660740">
                <a:tc>
                  <a:txBody>
                    <a:bodyPr/>
                    <a:lstStyle/>
                    <a:p>
                      <a:pPr>
                        <a:lnSpc>
                          <a:spcPct val="120000"/>
                        </a:lnSpc>
                        <a:spcAft>
                          <a:spcPts val="0"/>
                        </a:spcAft>
                      </a:pPr>
                      <a:r>
                        <a:rPr lang="en-US" sz="1100">
                          <a:effectLst/>
                        </a:rPr>
                        <a:t>IMPACT OPPORTUNITY</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 </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Sum 20%</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 </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 </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 </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 </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 </a:t>
                      </a:r>
                      <a:endParaRPr lang="en-US" sz="900">
                        <a:effectLst/>
                        <a:latin typeface="Calibri" panose="020F0502020204030204" pitchFamily="34" charset="0"/>
                        <a:cs typeface="Times New Roman" panose="02020603050405020304" pitchFamily="18" charset="0"/>
                      </a:endParaRPr>
                    </a:p>
                  </a:txBody>
                  <a:tcPr marL="55619" marR="55619" marT="0" marB="0"/>
                </a:tc>
                <a:extLst>
                  <a:ext uri="{0D108BD9-81ED-4DB2-BD59-A6C34878D82A}">
                    <a16:rowId xmlns:a16="http://schemas.microsoft.com/office/drawing/2014/main" val="3509234474"/>
                  </a:ext>
                </a:extLst>
              </a:tr>
              <a:tr h="819594">
                <a:tc>
                  <a:txBody>
                    <a:bodyPr/>
                    <a:lstStyle/>
                    <a:p>
                      <a:pPr>
                        <a:lnSpc>
                          <a:spcPct val="120000"/>
                        </a:lnSpc>
                        <a:spcAft>
                          <a:spcPts val="0"/>
                        </a:spcAft>
                      </a:pPr>
                      <a:br>
                        <a:rPr lang="en-US" sz="800">
                          <a:effectLst/>
                        </a:rPr>
                      </a:br>
                      <a:r>
                        <a:rPr lang="en-US" sz="800">
                          <a:effectLst/>
                        </a:rPr>
                        <a:t>Size</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a:effectLst/>
                        </a:rPr>
                        <a:t>A quantifiable value serving as a proxy for your solutions impact. This can be in number of users, geographic coverage, adoption rate, sales, volume, etc..</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5%</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a:effectLst/>
                        </a:rPr>
                        <a:t>No identified opportunity</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a:effectLst/>
                        </a:rPr>
                        <a:t>Questionable</a:t>
                      </a:r>
                      <a:endParaRPr lang="en-US" sz="900">
                        <a:effectLst/>
                      </a:endParaRPr>
                    </a:p>
                    <a:p>
                      <a:pPr>
                        <a:lnSpc>
                          <a:spcPct val="120000"/>
                        </a:lnSpc>
                        <a:spcAft>
                          <a:spcPts val="0"/>
                        </a:spcAft>
                      </a:pPr>
                      <a:r>
                        <a:rPr lang="en-US" sz="800">
                          <a:effectLst/>
                        </a:rPr>
                        <a:t>opportunity</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a:effectLst/>
                        </a:rPr>
                        <a:t>Emerging</a:t>
                      </a:r>
                      <a:endParaRPr lang="en-US" sz="900">
                        <a:effectLst/>
                      </a:endParaRPr>
                    </a:p>
                    <a:p>
                      <a:pPr>
                        <a:lnSpc>
                          <a:spcPct val="120000"/>
                        </a:lnSpc>
                        <a:spcAft>
                          <a:spcPts val="0"/>
                        </a:spcAft>
                      </a:pPr>
                      <a:r>
                        <a:rPr lang="en-US" sz="800">
                          <a:effectLst/>
                        </a:rPr>
                        <a:t>opportunity</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a:effectLst/>
                        </a:rPr>
                        <a:t>Significant</a:t>
                      </a:r>
                      <a:endParaRPr lang="en-US" sz="900">
                        <a:effectLst/>
                      </a:endParaRPr>
                    </a:p>
                    <a:p>
                      <a:pPr>
                        <a:lnSpc>
                          <a:spcPct val="120000"/>
                        </a:lnSpc>
                        <a:spcAft>
                          <a:spcPts val="0"/>
                        </a:spcAft>
                      </a:pPr>
                      <a:r>
                        <a:rPr lang="en-US" sz="800">
                          <a:effectLst/>
                        </a:rPr>
                        <a:t>opportunity</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a:effectLst/>
                        </a:rPr>
                        <a:t>Industry Defining</a:t>
                      </a:r>
                      <a:endParaRPr lang="en-US" sz="900">
                        <a:effectLst/>
                      </a:endParaRPr>
                    </a:p>
                    <a:p>
                      <a:pPr>
                        <a:lnSpc>
                          <a:spcPct val="120000"/>
                        </a:lnSpc>
                        <a:spcAft>
                          <a:spcPts val="0"/>
                        </a:spcAft>
                      </a:pPr>
                      <a:r>
                        <a:rPr lang="en-US" sz="800">
                          <a:effectLst/>
                        </a:rPr>
                        <a:t>opportunity</a:t>
                      </a:r>
                      <a:endParaRPr lang="en-US" sz="900">
                        <a:effectLst/>
                        <a:latin typeface="Calibri" panose="020F0502020204030204" pitchFamily="34" charset="0"/>
                        <a:cs typeface="Times New Roman" panose="02020603050405020304" pitchFamily="18" charset="0"/>
                      </a:endParaRPr>
                    </a:p>
                  </a:txBody>
                  <a:tcPr marL="55619" marR="55619" marT="0" marB="0"/>
                </a:tc>
                <a:extLst>
                  <a:ext uri="{0D108BD9-81ED-4DB2-BD59-A6C34878D82A}">
                    <a16:rowId xmlns:a16="http://schemas.microsoft.com/office/drawing/2014/main" val="2466314483"/>
                  </a:ext>
                </a:extLst>
              </a:tr>
              <a:tr h="2149885">
                <a:tc>
                  <a:txBody>
                    <a:bodyPr/>
                    <a:lstStyle/>
                    <a:p>
                      <a:pPr>
                        <a:lnSpc>
                          <a:spcPct val="120000"/>
                        </a:lnSpc>
                        <a:spcAft>
                          <a:spcPts val="0"/>
                        </a:spcAft>
                      </a:pPr>
                      <a:r>
                        <a:rPr lang="en-US" sz="800">
                          <a:effectLst/>
                        </a:rPr>
                        <a:t>Human Landscape</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a:effectLst/>
                        </a:rPr>
                        <a:t>Economic Conditions, geopolitical and social/cultural environment, industry trends, current solutions, stakeholders, and other factors should be accounted for in overall plan.</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1100">
                          <a:effectLst/>
                        </a:rPr>
                        <a:t>15%</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a:effectLst/>
                        </a:rPr>
                        <a:t>Very little consideration for human landscape that solution will be deployed in</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a:effectLst/>
                        </a:rPr>
                        <a:t>Partial touch on landscape that solution will be deployed in.</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a:effectLst/>
                        </a:rPr>
                        <a:t>Complete Override</a:t>
                      </a:r>
                      <a:endParaRPr lang="en-US" sz="900">
                        <a:effectLst/>
                      </a:endParaRPr>
                    </a:p>
                    <a:p>
                      <a:pPr>
                        <a:lnSpc>
                          <a:spcPct val="120000"/>
                        </a:lnSpc>
                        <a:spcAft>
                          <a:spcPts val="0"/>
                        </a:spcAft>
                      </a:pPr>
                      <a:r>
                        <a:rPr lang="en-US" sz="800">
                          <a:effectLst/>
                        </a:rPr>
                        <a:t>Of current landscape/ solution</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a:effectLst/>
                        </a:rPr>
                        <a:t>Complete Override</a:t>
                      </a:r>
                      <a:endParaRPr lang="en-US" sz="900">
                        <a:effectLst/>
                      </a:endParaRPr>
                    </a:p>
                    <a:p>
                      <a:pPr>
                        <a:lnSpc>
                          <a:spcPct val="120000"/>
                        </a:lnSpc>
                        <a:spcAft>
                          <a:spcPts val="0"/>
                        </a:spcAft>
                      </a:pPr>
                      <a:r>
                        <a:rPr lang="en-US" sz="800">
                          <a:effectLst/>
                        </a:rPr>
                        <a:t>Of current landscape/ solution with industry trends and stakeholder analysis</a:t>
                      </a:r>
                      <a:endParaRPr lang="en-US" sz="900">
                        <a:effectLst/>
                        <a:latin typeface="Calibri" panose="020F0502020204030204" pitchFamily="34" charset="0"/>
                        <a:cs typeface="Times New Roman" panose="02020603050405020304" pitchFamily="18" charset="0"/>
                      </a:endParaRPr>
                    </a:p>
                  </a:txBody>
                  <a:tcPr marL="55619" marR="55619" marT="0" marB="0"/>
                </a:tc>
                <a:tc>
                  <a:txBody>
                    <a:bodyPr/>
                    <a:lstStyle/>
                    <a:p>
                      <a:pPr>
                        <a:lnSpc>
                          <a:spcPct val="120000"/>
                        </a:lnSpc>
                        <a:spcAft>
                          <a:spcPts val="0"/>
                        </a:spcAft>
                      </a:pPr>
                      <a:r>
                        <a:rPr lang="en-US" sz="800" dirty="0">
                          <a:effectLst/>
                        </a:rPr>
                        <a:t>Complete Override</a:t>
                      </a:r>
                      <a:endParaRPr lang="en-US" sz="900" dirty="0">
                        <a:effectLst/>
                      </a:endParaRPr>
                    </a:p>
                    <a:p>
                      <a:pPr>
                        <a:lnSpc>
                          <a:spcPct val="120000"/>
                        </a:lnSpc>
                        <a:spcAft>
                          <a:spcPts val="0"/>
                        </a:spcAft>
                      </a:pPr>
                      <a:r>
                        <a:rPr lang="en-US" sz="800" dirty="0">
                          <a:effectLst/>
                        </a:rPr>
                        <a:t>Of current landscape/ solution with industry trends and stakeholder analysis as well as nuances and complexities. </a:t>
                      </a:r>
                      <a:endParaRPr lang="en-US" sz="900" dirty="0">
                        <a:effectLst/>
                        <a:latin typeface="Calibri" panose="020F0502020204030204" pitchFamily="34" charset="0"/>
                        <a:cs typeface="Times New Roman" panose="02020603050405020304" pitchFamily="18" charset="0"/>
                      </a:endParaRPr>
                    </a:p>
                  </a:txBody>
                  <a:tcPr marL="55619" marR="55619" marT="0" marB="0"/>
                </a:tc>
                <a:extLst>
                  <a:ext uri="{0D108BD9-81ED-4DB2-BD59-A6C34878D82A}">
                    <a16:rowId xmlns:a16="http://schemas.microsoft.com/office/drawing/2014/main" val="4048294815"/>
                  </a:ext>
                </a:extLst>
              </a:tr>
            </a:tbl>
          </a:graphicData>
        </a:graphic>
      </p:graphicFrame>
    </p:spTree>
    <p:extLst>
      <p:ext uri="{BB962C8B-B14F-4D97-AF65-F5344CB8AC3E}">
        <p14:creationId xmlns:p14="http://schemas.microsoft.com/office/powerpoint/2010/main" val="7732824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Moving Forward</a:t>
            </a:r>
            <a:br>
              <a:rPr lang="en-US" sz="5400" b="1" cap="none" dirty="0">
                <a:latin typeface="Arial Rounded MT Bold" panose="020F0704030504030204" pitchFamily="34" charset="0"/>
              </a:rPr>
            </a:b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60194" y="982124"/>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Social Impact Projects</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387448"/>
      </p:ext>
    </p:extLst>
  </p:cSld>
  <p:clrMapOvr>
    <a:overrideClrMapping bg1="dk1" tx1="lt1" bg2="dk2"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834A6-DC14-43DB-A474-50A14F36C84E}"/>
              </a:ext>
            </a:extLst>
          </p:cNvPr>
          <p:cNvSpPr>
            <a:spLocks noGrp="1"/>
          </p:cNvSpPr>
          <p:nvPr>
            <p:ph type="title"/>
          </p:nvPr>
        </p:nvSpPr>
        <p:spPr/>
        <p:txBody>
          <a:bodyPr>
            <a:normAutofit fontScale="90000"/>
          </a:bodyPr>
          <a:lstStyle/>
          <a:p>
            <a:pPr>
              <a:lnSpc>
                <a:spcPct val="107000"/>
              </a:lnSpc>
              <a:spcAft>
                <a:spcPts val="800"/>
              </a:spcAft>
            </a:pPr>
            <a: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PRINCETON BLOCKCHAINFOR SOCIAL IMPACT</a:t>
            </a:r>
            <a:br>
              <a:rPr lang="en-US" sz="1800" dirty="0">
                <a:latin typeface="Calibri" panose="020F0502020204030204" pitchFamily="34" charset="0"/>
                <a:ea typeface="Calibri" panose="020F0502020204030204" pitchFamily="34" charset="0"/>
                <a:cs typeface="Times New Roman" panose="02020603050405020304" pitchFamily="18" charset="0"/>
              </a:rPr>
            </a:br>
            <a: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June12 , 2019</a:t>
            </a:r>
            <a:br>
              <a:rPr lang="en-US" sz="1800" dirty="0">
                <a:latin typeface="Calibri" panose="020F0502020204030204" pitchFamily="34" charset="0"/>
                <a:ea typeface="Calibri" panose="020F0502020204030204" pitchFamily="34" charset="0"/>
                <a:cs typeface="Times New Roman" panose="02020603050405020304" pitchFamily="18" charset="0"/>
              </a:rPr>
            </a:br>
            <a:r>
              <a:rPr lang="en-US" sz="3600"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sp>
        <p:nvSpPr>
          <p:cNvPr id="4" name="Content Placeholder 3">
            <a:extLst>
              <a:ext uri="{FF2B5EF4-FFF2-40B4-BE49-F238E27FC236}">
                <a16:creationId xmlns:a16="http://schemas.microsoft.com/office/drawing/2014/main" id="{4AD45A79-9720-4306-BAC7-B26B548B533A}"/>
              </a:ext>
            </a:extLst>
          </p:cNvPr>
          <p:cNvSpPr>
            <a:spLocks noGrp="1"/>
          </p:cNvSpPr>
          <p:nvPr>
            <p:ph sz="half" idx="2"/>
          </p:nvPr>
        </p:nvSpPr>
        <p:spPr>
          <a:xfrm>
            <a:off x="1842045" y="2477753"/>
            <a:ext cx="4645152" cy="2644457"/>
          </a:xfrm>
        </p:spPr>
        <p:txBody>
          <a:bodyPr>
            <a:normAutofit fontScale="92500" lnSpcReduction="10000"/>
          </a:bodyPr>
          <a:lstStyle/>
          <a:p>
            <a:pPr>
              <a:lnSpc>
                <a:spcPct val="107000"/>
              </a:lnSpc>
            </a:pPr>
            <a:b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Five checkpoints to be presented at meetups: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Impact Opportunity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Business Model Validation</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Technical Architecture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Impact Measurement Prototype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Delivery.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Content Placeholder 5">
            <a:extLst>
              <a:ext uri="{FF2B5EF4-FFF2-40B4-BE49-F238E27FC236}">
                <a16:creationId xmlns:a16="http://schemas.microsoft.com/office/drawing/2014/main" id="{5943E4C2-3624-4BE8-8D6F-8F4710CE3107}"/>
              </a:ext>
            </a:extLst>
          </p:cNvPr>
          <p:cNvSpPr>
            <a:spLocks noGrp="1"/>
          </p:cNvSpPr>
          <p:nvPr>
            <p:ph sz="quarter" idx="4"/>
          </p:nvPr>
        </p:nvSpPr>
        <p:spPr>
          <a:xfrm>
            <a:off x="6409700" y="2110314"/>
            <a:ext cx="4645152" cy="2637371"/>
          </a:xfrm>
        </p:spPr>
        <p:txBody>
          <a:bodyPr>
            <a:normAutofit fontScale="92500" lnSpcReduction="10000"/>
          </a:bodyPr>
          <a:lstStyle/>
          <a:p>
            <a:pPr>
              <a:lnSpc>
                <a:spcPct val="107000"/>
              </a:lnSpc>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Schedule: Tiger Labs</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u="sng"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Checkpoint 1 Impact Opportunity</a:t>
            </a:r>
          </a:p>
          <a:p>
            <a:pPr>
              <a:lnSpc>
                <a:spcPct val="107000"/>
              </a:lnSpc>
            </a:pPr>
            <a:r>
              <a:rPr lang="en-US" dirty="0">
                <a:solidFill>
                  <a:srgbClr val="C00000"/>
                </a:solidFill>
                <a:latin typeface="Calibri" panose="020F0502020204030204" pitchFamily="34" charset="0"/>
                <a:ea typeface="Calibri" panose="020F0502020204030204" pitchFamily="34" charset="0"/>
                <a:cs typeface="Times New Roman" panose="02020603050405020304" pitchFamily="18" charset="0"/>
              </a:rPr>
              <a:t>Presentation : </a:t>
            </a:r>
            <a:r>
              <a:rPr lang="en-US" b="1" dirty="0">
                <a:solidFill>
                  <a:srgbClr val="C00000"/>
                </a:solidFill>
                <a:latin typeface="Arial" panose="020B0604020202020204" pitchFamily="34" charset="0"/>
                <a:ea typeface="Times New Roman" panose="02020603050405020304" pitchFamily="18" charset="0"/>
                <a:cs typeface="Times New Roman" panose="02020603050405020304" pitchFamily="18" charset="0"/>
              </a:rPr>
              <a:t>June 18th</a:t>
            </a:r>
            <a:endParaRPr lang="en-US"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CHECKPOINT 2 Business Model Validation</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a:solidFill>
                  <a:srgbClr val="C00000"/>
                </a:solidFill>
                <a:latin typeface="Arial" panose="020B0604020202020204" pitchFamily="34" charset="0"/>
                <a:ea typeface="Times New Roman" panose="02020603050405020304" pitchFamily="18" charset="0"/>
                <a:cs typeface="Times New Roman" panose="02020603050405020304" pitchFamily="18" charset="0"/>
              </a:rPr>
              <a:t>N</a:t>
            </a:r>
            <a:r>
              <a:rPr lang="en-US" dirty="0">
                <a:solidFill>
                  <a:srgbClr val="C00000"/>
                </a:solidFill>
                <a:latin typeface="Calibri" panose="020F0502020204030204" pitchFamily="34" charset="0"/>
                <a:ea typeface="Calibri" panose="020F0502020204030204" pitchFamily="34" charset="0"/>
                <a:cs typeface="Times New Roman" panose="02020603050405020304" pitchFamily="18" charset="0"/>
              </a:rPr>
              <a:t>ext Working Group </a:t>
            </a:r>
            <a:r>
              <a:rPr lang="en-US"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June 26th</a:t>
            </a:r>
            <a:br>
              <a:rPr lang="en-US" sz="24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41414315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60979-EB2D-4F72-A140-CA379FB751D1}"/>
              </a:ext>
            </a:extLst>
          </p:cNvPr>
          <p:cNvSpPr>
            <a:spLocks noGrp="1"/>
          </p:cNvSpPr>
          <p:nvPr>
            <p:ph type="title"/>
          </p:nvPr>
        </p:nvSpPr>
        <p:spPr/>
        <p:txBody>
          <a:bodyPr/>
          <a:lstStyle/>
          <a:p>
            <a:r>
              <a:rPr lang="en-US" dirty="0"/>
              <a:t>Checkpoint two</a:t>
            </a:r>
          </a:p>
        </p:txBody>
      </p:sp>
      <p:sp>
        <p:nvSpPr>
          <p:cNvPr id="3" name="Content Placeholder 2">
            <a:extLst>
              <a:ext uri="{FF2B5EF4-FFF2-40B4-BE49-F238E27FC236}">
                <a16:creationId xmlns:a16="http://schemas.microsoft.com/office/drawing/2014/main" id="{B78D9467-C60A-418E-8FC0-9BD31D4FB342}"/>
              </a:ext>
            </a:extLst>
          </p:cNvPr>
          <p:cNvSpPr>
            <a:spLocks noGrp="1"/>
          </p:cNvSpPr>
          <p:nvPr>
            <p:ph sz="half" idx="1"/>
          </p:nvPr>
        </p:nvSpPr>
        <p:spPr>
          <a:xfrm>
            <a:off x="1447331" y="2010878"/>
            <a:ext cx="9361508" cy="3448595"/>
          </a:xfrm>
        </p:spPr>
        <p:txBody>
          <a:bodyPr>
            <a:normAutofit fontScale="70000" lnSpcReduction="20000"/>
          </a:bodyPr>
          <a:lstStyle/>
          <a:p>
            <a:r>
              <a:rPr lang="en-US" b="1" dirty="0"/>
              <a:t>Week 2: Business Model Validation</a:t>
            </a:r>
            <a:endParaRPr lang="en-US" dirty="0"/>
          </a:p>
          <a:p>
            <a:r>
              <a:rPr lang="en-US" dirty="0"/>
              <a:t> Who are your clients/users? Sketch out the persona of your user.</a:t>
            </a:r>
          </a:p>
          <a:p>
            <a:r>
              <a:rPr lang="en-US" dirty="0"/>
              <a:t> What are their pain points? How does your solution solve them? Indicate your unique value proposition.</a:t>
            </a:r>
          </a:p>
          <a:p>
            <a:r>
              <a:rPr lang="en-US" dirty="0"/>
              <a:t> Does your solution depend on context? Can it be scaled?</a:t>
            </a:r>
          </a:p>
          <a:p>
            <a:r>
              <a:rPr lang="en-US" dirty="0"/>
              <a:t> What is your go-to-market strategy? Who can you partner with?</a:t>
            </a:r>
          </a:p>
          <a:p>
            <a:r>
              <a:rPr lang="en-US" dirty="0"/>
              <a:t> How will your product generate revenue / benefit ? Will it be financially sustainable in the long-term?</a:t>
            </a:r>
          </a:p>
          <a:p>
            <a:r>
              <a:rPr lang="en-US" dirty="0"/>
              <a:t> What are the implicit and explicit assumptions being made in your business and financial model (user-profiles, partnerships, costs, etc.)? How do you plan on validating them?</a:t>
            </a:r>
          </a:p>
          <a:p>
            <a:r>
              <a:rPr lang="en-US" dirty="0"/>
              <a:t> What is the vision for your product? Can it significantly change the current state?</a:t>
            </a:r>
          </a:p>
          <a:p>
            <a:r>
              <a:rPr lang="en-US" u="sng" dirty="0"/>
              <a:t>End of Week Deliverable</a:t>
            </a:r>
            <a:endParaRPr lang="en-US" dirty="0"/>
          </a:p>
          <a:p>
            <a:endParaRPr lang="en-US" dirty="0"/>
          </a:p>
        </p:txBody>
      </p:sp>
    </p:spTree>
    <p:extLst>
      <p:ext uri="{BB962C8B-B14F-4D97-AF65-F5344CB8AC3E}">
        <p14:creationId xmlns:p14="http://schemas.microsoft.com/office/powerpoint/2010/main" val="40952032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BA1B-FD4E-4914-9ECA-5BE32A43AF57}"/>
              </a:ext>
            </a:extLst>
          </p:cNvPr>
          <p:cNvSpPr>
            <a:spLocks noGrp="1"/>
          </p:cNvSpPr>
          <p:nvPr>
            <p:ph type="title"/>
          </p:nvPr>
        </p:nvSpPr>
        <p:spPr/>
        <p:txBody>
          <a:bodyPr/>
          <a:lstStyle/>
          <a:p>
            <a:r>
              <a:rPr lang="en-US" dirty="0"/>
              <a:t>Checkpoint three</a:t>
            </a:r>
          </a:p>
        </p:txBody>
      </p:sp>
      <p:sp>
        <p:nvSpPr>
          <p:cNvPr id="3" name="Content Placeholder 2">
            <a:extLst>
              <a:ext uri="{FF2B5EF4-FFF2-40B4-BE49-F238E27FC236}">
                <a16:creationId xmlns:a16="http://schemas.microsoft.com/office/drawing/2014/main" id="{0CD8EF6F-DF09-4297-B24B-8CFA5EBA9A26}"/>
              </a:ext>
            </a:extLst>
          </p:cNvPr>
          <p:cNvSpPr>
            <a:spLocks noGrp="1"/>
          </p:cNvSpPr>
          <p:nvPr>
            <p:ph sz="half" idx="1"/>
          </p:nvPr>
        </p:nvSpPr>
        <p:spPr>
          <a:xfrm>
            <a:off x="1447331" y="2010878"/>
            <a:ext cx="9746186" cy="3448595"/>
          </a:xfrm>
        </p:spPr>
        <p:txBody>
          <a:bodyPr>
            <a:normAutofit fontScale="77500" lnSpcReduction="20000"/>
          </a:bodyPr>
          <a:lstStyle/>
          <a:p>
            <a:r>
              <a:rPr lang="en-US" b="1" dirty="0"/>
              <a:t>Week 3: Technical Architecture</a:t>
            </a:r>
            <a:endParaRPr lang="en-US" dirty="0"/>
          </a:p>
          <a:p>
            <a:r>
              <a:rPr lang="en-US" dirty="0"/>
              <a:t> Define the technical specifications of your system's architecture. Include a description of system requirements, processes, business logic, technology stack, user flows, attack factors and any other technical specifications. Attach some visuals as bonus.</a:t>
            </a:r>
          </a:p>
          <a:p>
            <a:r>
              <a:rPr lang="en-US" dirty="0"/>
              <a:t> Define your Minimum Viable Product (MVP) testing approach.</a:t>
            </a:r>
          </a:p>
          <a:p>
            <a:pPr lvl="1"/>
            <a:r>
              <a:rPr lang="en-US" dirty="0"/>
              <a:t> </a:t>
            </a:r>
            <a:r>
              <a:rPr lang="en-US" b="1" dirty="0"/>
              <a:t>Product Tests: </a:t>
            </a:r>
            <a:r>
              <a:rPr lang="en-US" dirty="0"/>
              <a:t>Sketches, Wireframes, Mockups, Interactive, Prototype, Wizard of Oz, Concierge, Live Product, blockchain network, Kubernetes. Programming </a:t>
            </a:r>
            <a:r>
              <a:rPr lang="en-US" dirty="0" err="1"/>
              <a:t>landuage</a:t>
            </a:r>
            <a:r>
              <a:rPr lang="en-US" dirty="0"/>
              <a:t>..</a:t>
            </a:r>
          </a:p>
          <a:p>
            <a:r>
              <a:rPr lang="en-US" dirty="0"/>
              <a:t> Outline a development roadmap with a realistic timeline that takes into account your product vision, market readiness, team capabilities, functional upgrades and testing plans. What are your goals for each phase? How will your product evolve? Will you integrate other technologies?</a:t>
            </a:r>
          </a:p>
          <a:p>
            <a:r>
              <a:rPr lang="en-US" u="sng" dirty="0"/>
              <a:t>End of Week Deliverable </a:t>
            </a:r>
            <a:endParaRPr lang="en-US" dirty="0"/>
          </a:p>
          <a:p>
            <a:endParaRPr lang="en-US" dirty="0"/>
          </a:p>
        </p:txBody>
      </p:sp>
    </p:spTree>
    <p:extLst>
      <p:ext uri="{BB962C8B-B14F-4D97-AF65-F5344CB8AC3E}">
        <p14:creationId xmlns:p14="http://schemas.microsoft.com/office/powerpoint/2010/main" val="13121599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6DAA0-289C-4051-B562-6C679ADBE68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7C90ED9-B1C9-4754-8B83-C36841055AF6}"/>
              </a:ext>
            </a:extLst>
          </p:cNvPr>
          <p:cNvSpPr>
            <a:spLocks noGrp="1"/>
          </p:cNvSpPr>
          <p:nvPr>
            <p:ph idx="1"/>
          </p:nvPr>
        </p:nvSpPr>
        <p:spPr/>
        <p:txBody>
          <a:bodyPr>
            <a:normAutofit fontScale="25000" lnSpcReduction="20000"/>
          </a:bodyPr>
          <a:lstStyle/>
          <a:p>
            <a:pPr fontAlgn="base"/>
            <a:r>
              <a:rPr lang="en-US" sz="8000" dirty="0"/>
              <a:t>Network Operator develops and runs the blockchain and makes available nodes and portals for the users who play the various roles to interact. This might include periodic upgrades or expansions of the network.</a:t>
            </a:r>
          </a:p>
          <a:p>
            <a:pPr fontAlgn="base"/>
            <a:r>
              <a:rPr lang="en-US" sz="8000" dirty="0"/>
              <a:t>Registrar registers the makers, certifiers and auditors, granting them unique identities and the rights to onboard further agents.</a:t>
            </a:r>
          </a:p>
          <a:p>
            <a:pPr fontAlgn="base"/>
            <a:r>
              <a:rPr lang="en-US" sz="8000" dirty="0"/>
              <a:t>Certifiers certify the makers as to their capacity (how many units of a certain good they can produce), the standards they conform to (</a:t>
            </a:r>
            <a:r>
              <a:rPr lang="en-US" sz="8000" dirty="0" err="1"/>
              <a:t>FairTrade</a:t>
            </a:r>
            <a:r>
              <a:rPr lang="en-US" sz="8000" dirty="0"/>
              <a:t>) etc.</a:t>
            </a:r>
          </a:p>
          <a:p>
            <a:pPr fontAlgn="base"/>
            <a:r>
              <a:rPr lang="en-US" sz="8000" dirty="0"/>
              <a:t>Makers issue goods according to when they become available tagging them according to prior agreement as well as a snapshot.</a:t>
            </a:r>
          </a:p>
          <a:p>
            <a:pPr fontAlgn="base"/>
            <a:r>
              <a:rPr lang="en-US" sz="8000" dirty="0"/>
              <a:t>Conveyors (delivery trucks, ships) Audit the snapshot when taking delivery of goods</a:t>
            </a:r>
          </a:p>
          <a:p>
            <a:pPr fontAlgn="base"/>
            <a:r>
              <a:rPr lang="en-US" sz="8000" dirty="0"/>
              <a:t>Warehouses also function as audit points (snapshot)</a:t>
            </a:r>
          </a:p>
          <a:p>
            <a:pPr fontAlgn="base"/>
            <a:r>
              <a:rPr lang="en-US" sz="8000" dirty="0"/>
              <a:t>Automatic snapshots can be taken if the goods stray beyond some environmental thresholds (too hot, too cold etc.)</a:t>
            </a:r>
          </a:p>
          <a:p>
            <a:pPr fontAlgn="base"/>
            <a:r>
              <a:rPr lang="en-US" sz="8000" dirty="0"/>
              <a:t>Customers can look up the snapshots of the particular item as well as the certification and other data.</a:t>
            </a:r>
          </a:p>
          <a:p>
            <a:pPr fontAlgn="base"/>
            <a:r>
              <a:rPr lang="en-US" sz="8000" b="1" dirty="0"/>
              <a:t>Extensions:</a:t>
            </a:r>
            <a:r>
              <a:rPr lang="en-US" sz="8000" dirty="0"/>
              <a:t> we can use this scheme to track the goods after purchase, including repair, reviews, recycling etc.</a:t>
            </a:r>
          </a:p>
          <a:p>
            <a:br>
              <a:rPr lang="en-US" dirty="0"/>
            </a:br>
            <a:r>
              <a:rPr lang="en-US" sz="4800" dirty="0"/>
              <a:t>Metric Specific Questions</a:t>
            </a:r>
            <a:endParaRPr lang="en-US" sz="4800" b="1" dirty="0"/>
          </a:p>
          <a:p>
            <a:br>
              <a:rPr lang="en-US" sz="4800" dirty="0"/>
            </a:br>
            <a:r>
              <a:rPr lang="en-US" sz="4800" dirty="0"/>
              <a:t>Other efforts in Hyperledger </a:t>
            </a:r>
            <a:endParaRPr lang="en-US" sz="4800" b="1" dirty="0"/>
          </a:p>
          <a:p>
            <a:r>
              <a:rPr lang="en-US" sz="4800" dirty="0"/>
              <a:t>Smart Contracts WG is working on a </a:t>
            </a:r>
            <a:r>
              <a:rPr lang="en-US" sz="4800" u="sng" dirty="0">
                <a:hlinkClick r:id="rId2"/>
              </a:rPr>
              <a:t>provenance related use case</a:t>
            </a:r>
            <a:endParaRPr lang="en-US" sz="4800" dirty="0"/>
          </a:p>
          <a:p>
            <a:r>
              <a:rPr lang="en-US" sz="4800" dirty="0"/>
              <a:t>Grid is working on a supply chain library.</a:t>
            </a:r>
          </a:p>
          <a:p>
            <a:r>
              <a:rPr lang="en-US" sz="4800" dirty="0"/>
              <a:t>There is a supply chain working group.</a:t>
            </a:r>
          </a:p>
          <a:p>
            <a:r>
              <a:rPr lang="en-US" sz="4800" dirty="0"/>
              <a:t>Transact is working on a generalized Smart Contract library.</a:t>
            </a:r>
          </a:p>
          <a:p>
            <a:r>
              <a:rPr lang="en-US" sz="4800" dirty="0"/>
              <a:t>References</a:t>
            </a:r>
            <a:endParaRPr lang="en-US" sz="4800" b="1" dirty="0"/>
          </a:p>
          <a:p>
            <a:r>
              <a:rPr lang="en-US" sz="4800" u="sng" dirty="0">
                <a:hlinkClick r:id="rId3"/>
              </a:rPr>
              <a:t>Provenance.org whitepaper</a:t>
            </a:r>
            <a:r>
              <a:rPr lang="en-US" sz="4800" dirty="0"/>
              <a:t> </a:t>
            </a:r>
          </a:p>
          <a:p>
            <a:r>
              <a:rPr lang="en-US" sz="4800" dirty="0" err="1"/>
              <a:t>Skuchain</a:t>
            </a:r>
            <a:endParaRPr lang="en-US" sz="4800" dirty="0"/>
          </a:p>
          <a:p>
            <a:br>
              <a:rPr lang="en-US" sz="4800" dirty="0"/>
            </a:br>
            <a:r>
              <a:rPr lang="en-US" sz="4800" u="sng" dirty="0">
                <a:hlinkClick r:id="rId4"/>
              </a:rPr>
              <a:t>GTR-IoT</a:t>
            </a:r>
            <a:r>
              <a:rPr lang="en-US" sz="4800" dirty="0"/>
              <a:t> (Tagging and tracking)</a:t>
            </a:r>
          </a:p>
          <a:p>
            <a:br>
              <a:rPr lang="en-US" sz="4800" dirty="0"/>
            </a:br>
            <a:r>
              <a:rPr lang="en-US" sz="4800" u="sng" dirty="0">
                <a:hlinkClick r:id="rId5"/>
              </a:rPr>
              <a:t>The Transparent Supply Chain (tagging)</a:t>
            </a:r>
            <a:endParaRPr lang="en-US" sz="4800" dirty="0"/>
          </a:p>
          <a:p>
            <a:r>
              <a:rPr lang="en-US" sz="4800" u="sng" dirty="0">
                <a:hlinkClick r:id="rId6"/>
              </a:rPr>
              <a:t>IBM Pork story</a:t>
            </a:r>
            <a:endParaRPr lang="en-US" sz="4800" dirty="0"/>
          </a:p>
          <a:p>
            <a:endParaRPr lang="en-US" dirty="0"/>
          </a:p>
        </p:txBody>
      </p:sp>
      <p:sp>
        <p:nvSpPr>
          <p:cNvPr id="4" name="Footer Placeholder 3">
            <a:extLst>
              <a:ext uri="{FF2B5EF4-FFF2-40B4-BE49-F238E27FC236}">
                <a16:creationId xmlns:a16="http://schemas.microsoft.com/office/drawing/2014/main" id="{3738518B-8E82-4DD3-B9F2-11304555216E}"/>
              </a:ext>
            </a:extLst>
          </p:cNvPr>
          <p:cNvSpPr>
            <a:spLocks noGrp="1"/>
          </p:cNvSpPr>
          <p:nvPr>
            <p:ph type="ftr" sz="quarter" idx="11"/>
          </p:nvPr>
        </p:nvSpPr>
        <p:spPr/>
        <p:txBody>
          <a:bodyPr/>
          <a:lstStyle/>
          <a:p>
            <a:r>
              <a:rPr lang="en-US"/>
              <a:t>Ledger Academy</a:t>
            </a:r>
          </a:p>
        </p:txBody>
      </p:sp>
    </p:spTree>
    <p:extLst>
      <p:ext uri="{BB962C8B-B14F-4D97-AF65-F5344CB8AC3E}">
        <p14:creationId xmlns:p14="http://schemas.microsoft.com/office/powerpoint/2010/main" val="10632097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D2554-43B8-4DB5-831D-CEE80B2B1B35}"/>
              </a:ext>
            </a:extLst>
          </p:cNvPr>
          <p:cNvSpPr>
            <a:spLocks noGrp="1"/>
          </p:cNvSpPr>
          <p:nvPr>
            <p:ph type="title"/>
          </p:nvPr>
        </p:nvSpPr>
        <p:spPr/>
        <p:txBody>
          <a:bodyPr/>
          <a:lstStyle/>
          <a:p>
            <a:r>
              <a:rPr lang="en-US" dirty="0"/>
              <a:t>Checkpoint four</a:t>
            </a:r>
          </a:p>
        </p:txBody>
      </p:sp>
      <p:sp>
        <p:nvSpPr>
          <p:cNvPr id="3" name="Content Placeholder 2">
            <a:extLst>
              <a:ext uri="{FF2B5EF4-FFF2-40B4-BE49-F238E27FC236}">
                <a16:creationId xmlns:a16="http://schemas.microsoft.com/office/drawing/2014/main" id="{A55C8671-D83F-4389-A4FB-010822D69261}"/>
              </a:ext>
            </a:extLst>
          </p:cNvPr>
          <p:cNvSpPr>
            <a:spLocks noGrp="1"/>
          </p:cNvSpPr>
          <p:nvPr>
            <p:ph sz="half" idx="1"/>
          </p:nvPr>
        </p:nvSpPr>
        <p:spPr>
          <a:xfrm>
            <a:off x="1447331" y="2010878"/>
            <a:ext cx="9683124" cy="3448595"/>
          </a:xfrm>
        </p:spPr>
        <p:txBody>
          <a:bodyPr>
            <a:normAutofit fontScale="92500" lnSpcReduction="20000"/>
          </a:bodyPr>
          <a:lstStyle/>
          <a:p>
            <a:r>
              <a:rPr lang="en-US" b="1" dirty="0"/>
              <a:t>Week 4: Impact Measurement and Prototype Viability</a:t>
            </a:r>
            <a:endParaRPr lang="en-US" dirty="0"/>
          </a:p>
          <a:p>
            <a:r>
              <a:rPr lang="en-US" dirty="0"/>
              <a:t> What is the impact goal of your solution? How do you ensure to capture needs of those who are traditionally underserved within your category?</a:t>
            </a:r>
          </a:p>
          <a:p>
            <a:r>
              <a:rPr lang="en-US" dirty="0"/>
              <a:t> What are the tools need to run prototype.  Where and who is data collected.  Infrastructure issues, measurement techniques, User interface.</a:t>
            </a:r>
          </a:p>
          <a:p>
            <a:r>
              <a:rPr lang="en-US" dirty="0"/>
              <a:t> How do you improve your prototype </a:t>
            </a:r>
          </a:p>
          <a:p>
            <a:r>
              <a:rPr lang="en-US" u="sng" dirty="0"/>
              <a:t>End of Week Deliverable</a:t>
            </a:r>
            <a:endParaRPr lang="en-US" dirty="0"/>
          </a:p>
          <a:p>
            <a:br>
              <a:rPr lang="en-US" dirty="0"/>
            </a:br>
            <a:endParaRPr lang="en-US" dirty="0"/>
          </a:p>
        </p:txBody>
      </p:sp>
    </p:spTree>
    <p:extLst>
      <p:ext uri="{BB962C8B-B14F-4D97-AF65-F5344CB8AC3E}">
        <p14:creationId xmlns:p14="http://schemas.microsoft.com/office/powerpoint/2010/main" val="2388533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Housekeeping</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6808716"/>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72C32-A438-4450-B93A-736E64204387}"/>
              </a:ext>
            </a:extLst>
          </p:cNvPr>
          <p:cNvSpPr>
            <a:spLocks noGrp="1"/>
          </p:cNvSpPr>
          <p:nvPr>
            <p:ph type="title"/>
          </p:nvPr>
        </p:nvSpPr>
        <p:spPr/>
        <p:txBody>
          <a:bodyPr/>
          <a:lstStyle/>
          <a:p>
            <a:r>
              <a:rPr lang="en-US" dirty="0"/>
              <a:t>Checkpoint five</a:t>
            </a:r>
          </a:p>
        </p:txBody>
      </p:sp>
      <p:sp>
        <p:nvSpPr>
          <p:cNvPr id="3" name="Content Placeholder 2">
            <a:extLst>
              <a:ext uri="{FF2B5EF4-FFF2-40B4-BE49-F238E27FC236}">
                <a16:creationId xmlns:a16="http://schemas.microsoft.com/office/drawing/2014/main" id="{C8E4A3A8-3294-4BD8-8F68-F2A2C8DF8489}"/>
              </a:ext>
            </a:extLst>
          </p:cNvPr>
          <p:cNvSpPr>
            <a:spLocks noGrp="1"/>
          </p:cNvSpPr>
          <p:nvPr>
            <p:ph sz="half" idx="1"/>
          </p:nvPr>
        </p:nvSpPr>
        <p:spPr>
          <a:xfrm>
            <a:off x="1447331" y="2010878"/>
            <a:ext cx="8836356" cy="3448595"/>
          </a:xfrm>
        </p:spPr>
        <p:txBody>
          <a:bodyPr>
            <a:normAutofit/>
          </a:bodyPr>
          <a:lstStyle/>
          <a:p>
            <a:r>
              <a:rPr lang="en-US" b="1" dirty="0"/>
              <a:t>Week 5: Code</a:t>
            </a:r>
            <a:endParaRPr lang="en-US" dirty="0"/>
          </a:p>
          <a:p>
            <a:r>
              <a:rPr lang="en-US" dirty="0"/>
              <a:t> Prototype your solution in some manner. Examples include:</a:t>
            </a:r>
          </a:p>
          <a:p>
            <a:pPr lvl="1"/>
            <a:r>
              <a:rPr lang="en-US" dirty="0"/>
              <a:t> Working code</a:t>
            </a:r>
          </a:p>
          <a:p>
            <a:pPr lvl="1"/>
            <a:r>
              <a:rPr lang="en-US" dirty="0"/>
              <a:t> Analog prototype / Mock-ups</a:t>
            </a:r>
          </a:p>
          <a:p>
            <a:pPr lvl="1"/>
            <a:r>
              <a:rPr lang="en-US" dirty="0"/>
              <a:t> Tech Stack and Wireframes</a:t>
            </a:r>
          </a:p>
          <a:p>
            <a:pPr lvl="1"/>
            <a:r>
              <a:rPr lang="en-US" dirty="0"/>
              <a:t>Create blockchain and implement.</a:t>
            </a:r>
          </a:p>
          <a:p>
            <a:pPr lvl="1"/>
            <a:r>
              <a:rPr lang="en-US" dirty="0"/>
              <a:t>User Interface</a:t>
            </a:r>
          </a:p>
          <a:p>
            <a:r>
              <a:rPr lang="en-US" u="sng" dirty="0"/>
              <a:t>End of Week Deliverable</a:t>
            </a:r>
            <a:endParaRPr lang="en-US" dirty="0"/>
          </a:p>
        </p:txBody>
      </p:sp>
    </p:spTree>
    <p:extLst>
      <p:ext uri="{BB962C8B-B14F-4D97-AF65-F5344CB8AC3E}">
        <p14:creationId xmlns:p14="http://schemas.microsoft.com/office/powerpoint/2010/main" val="19978934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5C87B-92E7-41FD-9964-CCFF9D79D35E}"/>
              </a:ext>
            </a:extLst>
          </p:cNvPr>
          <p:cNvSpPr>
            <a:spLocks noGrp="1"/>
          </p:cNvSpPr>
          <p:nvPr>
            <p:ph type="title"/>
          </p:nvPr>
        </p:nvSpPr>
        <p:spPr/>
        <p:txBody>
          <a:bodyPr/>
          <a:lstStyle/>
          <a:p>
            <a:r>
              <a:rPr lang="en-US" dirty="0"/>
              <a:t>Checkpoint six</a:t>
            </a:r>
          </a:p>
        </p:txBody>
      </p:sp>
      <p:sp>
        <p:nvSpPr>
          <p:cNvPr id="3" name="Content Placeholder 2">
            <a:extLst>
              <a:ext uri="{FF2B5EF4-FFF2-40B4-BE49-F238E27FC236}">
                <a16:creationId xmlns:a16="http://schemas.microsoft.com/office/drawing/2014/main" id="{E96FE220-E78F-4A77-B192-3AAD675DA0FE}"/>
              </a:ext>
            </a:extLst>
          </p:cNvPr>
          <p:cNvSpPr>
            <a:spLocks noGrp="1"/>
          </p:cNvSpPr>
          <p:nvPr>
            <p:ph sz="half" idx="1"/>
          </p:nvPr>
        </p:nvSpPr>
        <p:spPr>
          <a:xfrm>
            <a:off x="1361191" y="1545212"/>
            <a:ext cx="10280843" cy="3448595"/>
          </a:xfrm>
        </p:spPr>
        <p:txBody>
          <a:bodyPr>
            <a:normAutofit fontScale="25000" lnSpcReduction="20000"/>
          </a:bodyPr>
          <a:lstStyle/>
          <a:p>
            <a:br>
              <a:rPr lang="en-US" sz="8000" b="1" dirty="0"/>
            </a:br>
            <a:r>
              <a:rPr lang="en-US" sz="8000" b="1" dirty="0"/>
              <a:t>Week 6: Final Submissions Due</a:t>
            </a:r>
            <a:endParaRPr lang="en-US" sz="8000" dirty="0"/>
          </a:p>
          <a:p>
            <a:r>
              <a:rPr lang="en-US" sz="8000" dirty="0"/>
              <a:t>Integrate  information  into a White Paper, , White Paper is your chance to incorporate new information after your submissions of weekly checkpoints.</a:t>
            </a:r>
          </a:p>
          <a:p>
            <a:r>
              <a:rPr lang="en-US" sz="8000" dirty="0"/>
              <a:t> Prepare a 5-min video demo that includes the following:</a:t>
            </a:r>
          </a:p>
          <a:p>
            <a:pPr lvl="1"/>
            <a:r>
              <a:rPr lang="en-US" sz="6400" dirty="0"/>
              <a:t> </a:t>
            </a:r>
            <a:r>
              <a:rPr lang="en-US" sz="6400" b="1" dirty="0"/>
              <a:t>A description of your early stage idea</a:t>
            </a:r>
            <a:r>
              <a:rPr lang="en-US" sz="6400" dirty="0"/>
              <a:t>: The challenge of your choice and the overview of your solution.</a:t>
            </a:r>
          </a:p>
          <a:p>
            <a:pPr lvl="1"/>
            <a:r>
              <a:rPr lang="en-US" sz="6400" dirty="0"/>
              <a:t> </a:t>
            </a:r>
            <a:r>
              <a:rPr lang="en-US" sz="6400" b="1" dirty="0"/>
              <a:t>An explanation of your business model</a:t>
            </a:r>
            <a:r>
              <a:rPr lang="en-US" sz="6400" dirty="0"/>
              <a:t>: How does your solution create value and be financially sustainable?</a:t>
            </a:r>
          </a:p>
          <a:p>
            <a:pPr lvl="1"/>
            <a:r>
              <a:rPr lang="en-US" sz="6400" dirty="0"/>
              <a:t> </a:t>
            </a:r>
            <a:r>
              <a:rPr lang="en-US" sz="6400" b="1" dirty="0"/>
              <a:t>Prototype / Proof-of-concept</a:t>
            </a:r>
            <a:r>
              <a:rPr lang="en-US" sz="6400" dirty="0"/>
              <a:t>: A minimum viable product that captures how your product functions.</a:t>
            </a:r>
          </a:p>
          <a:p>
            <a:pPr lvl="1"/>
            <a:r>
              <a:rPr lang="en-US" sz="6400" dirty="0"/>
              <a:t> </a:t>
            </a:r>
            <a:r>
              <a:rPr lang="en-US" sz="6400" b="1" dirty="0"/>
              <a:t>Timeline for sustained development</a:t>
            </a:r>
            <a:r>
              <a:rPr lang="en-US" sz="6400" dirty="0"/>
              <a:t>: A plan for project's growth beyond the scope of the incubator.</a:t>
            </a:r>
          </a:p>
          <a:p>
            <a:pPr lvl="1"/>
            <a:r>
              <a:rPr lang="en-US" sz="6400" dirty="0"/>
              <a:t> </a:t>
            </a:r>
            <a:r>
              <a:rPr lang="en-US" sz="6400" b="1" dirty="0"/>
              <a:t>Bonus: </a:t>
            </a:r>
            <a:r>
              <a:rPr lang="en-US" sz="6400" dirty="0"/>
              <a:t>Include how you addressed increasing Diversity and Inclusion. How did this goal impact your team, the product, the research methods, the target groups and any other way you came up with. (To qualify for The One World Award you also need to submit a 2 pager. see above)</a:t>
            </a:r>
          </a:p>
          <a:p>
            <a:r>
              <a:rPr lang="en-US" sz="8000" u="sng" dirty="0"/>
              <a:t>End of Week Deliverable</a:t>
            </a:r>
            <a:r>
              <a:rPr lang="en-US" sz="8000" dirty="0"/>
              <a:t>  Video Demo</a:t>
            </a:r>
          </a:p>
          <a:p>
            <a:endParaRPr lang="en-US" dirty="0"/>
          </a:p>
        </p:txBody>
      </p:sp>
    </p:spTree>
    <p:extLst>
      <p:ext uri="{BB962C8B-B14F-4D97-AF65-F5344CB8AC3E}">
        <p14:creationId xmlns:p14="http://schemas.microsoft.com/office/powerpoint/2010/main" val="38573809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873C5-A07D-4601-ABB0-BF312C13A732}"/>
              </a:ext>
            </a:extLst>
          </p:cNvPr>
          <p:cNvSpPr>
            <a:spLocks noGrp="1"/>
          </p:cNvSpPr>
          <p:nvPr>
            <p:ph type="ctrTitle"/>
          </p:nvPr>
        </p:nvSpPr>
        <p:spPr/>
        <p:txBody>
          <a:bodyPr/>
          <a:lstStyle/>
          <a:p>
            <a:r>
              <a:rPr lang="en-US" dirty="0"/>
              <a:t>Final project</a:t>
            </a:r>
          </a:p>
        </p:txBody>
      </p:sp>
      <p:sp>
        <p:nvSpPr>
          <p:cNvPr id="3" name="Subtitle 2">
            <a:extLst>
              <a:ext uri="{FF2B5EF4-FFF2-40B4-BE49-F238E27FC236}">
                <a16:creationId xmlns:a16="http://schemas.microsoft.com/office/drawing/2014/main" id="{7614F3EA-EFF9-40CB-B540-F3B0D4BE23A0}"/>
              </a:ext>
            </a:extLst>
          </p:cNvPr>
          <p:cNvSpPr>
            <a:spLocks noGrp="1"/>
          </p:cNvSpPr>
          <p:nvPr>
            <p:ph type="subTitle" idx="1"/>
          </p:nvPr>
        </p:nvSpPr>
        <p:spPr/>
        <p:txBody>
          <a:bodyPr>
            <a:normAutofit fontScale="62500" lnSpcReduction="20000"/>
          </a:bodyPr>
          <a:lstStyle/>
          <a:p>
            <a:r>
              <a:rPr lang="en-US" dirty="0"/>
              <a:t>White paper</a:t>
            </a:r>
          </a:p>
          <a:p>
            <a:r>
              <a:rPr lang="en-US" dirty="0"/>
              <a:t>Video demo</a:t>
            </a:r>
          </a:p>
          <a:p>
            <a:r>
              <a:rPr lang="en-US" dirty="0"/>
              <a:t>presentation</a:t>
            </a:r>
          </a:p>
        </p:txBody>
      </p:sp>
    </p:spTree>
    <p:extLst>
      <p:ext uri="{BB962C8B-B14F-4D97-AF65-F5344CB8AC3E}">
        <p14:creationId xmlns:p14="http://schemas.microsoft.com/office/powerpoint/2010/main" val="20152056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THANK YOU</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1387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62" name="Rectangle 37">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63" name="Picture 39">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64" name="Straight Connector 41">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43">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Title 2">
            <a:extLst>
              <a:ext uri="{FF2B5EF4-FFF2-40B4-BE49-F238E27FC236}">
                <a16:creationId xmlns:a16="http://schemas.microsoft.com/office/drawing/2014/main" id="{FEDF8626-7A18-4FEB-8138-04F0E8B22AA3}"/>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HOUSEKEEPING</a:t>
            </a:r>
            <a:br>
              <a:rPr lang="en-US" dirty="0"/>
            </a:br>
            <a:endParaRPr lang="en-US" dirty="0"/>
          </a:p>
        </p:txBody>
      </p:sp>
      <p:sp>
        <p:nvSpPr>
          <p:cNvPr id="4" name="Content Placeholder 3">
            <a:extLst>
              <a:ext uri="{FF2B5EF4-FFF2-40B4-BE49-F238E27FC236}">
                <a16:creationId xmlns:a16="http://schemas.microsoft.com/office/drawing/2014/main" id="{2CA2EE76-7F8F-4D93-8018-C016B9AD2574}"/>
              </a:ext>
            </a:extLst>
          </p:cNvPr>
          <p:cNvSpPr>
            <a:spLocks noGrp="1"/>
          </p:cNvSpPr>
          <p:nvPr>
            <p:ph sz="half" idx="1"/>
          </p:nvPr>
        </p:nvSpPr>
        <p:spPr>
          <a:xfrm>
            <a:off x="1451579" y="2015734"/>
            <a:ext cx="4158849" cy="3450613"/>
          </a:xfrm>
        </p:spPr>
        <p:txBody>
          <a:bodyPr vert="horz" lIns="91440" tIns="45720" rIns="91440" bIns="45720" rtlCol="0" anchor="t">
            <a:normAutofit/>
          </a:bodyPr>
          <a:lstStyle/>
          <a:p>
            <a:pPr>
              <a:lnSpc>
                <a:spcPct val="110000"/>
              </a:lnSpc>
            </a:pPr>
            <a:r>
              <a:rPr lang="en-US" sz="1900" b="1" dirty="0"/>
              <a:t>Tiger Labs:</a:t>
            </a:r>
          </a:p>
          <a:p>
            <a:pPr>
              <a:lnSpc>
                <a:spcPct val="110000"/>
              </a:lnSpc>
            </a:pPr>
            <a:r>
              <a:rPr lang="en-US" sz="1900" dirty="0"/>
              <a:t>Co-working Space in Princeton New Jersey</a:t>
            </a:r>
          </a:p>
          <a:p>
            <a:pPr>
              <a:lnSpc>
                <a:spcPct val="110000"/>
              </a:lnSpc>
            </a:pPr>
            <a:r>
              <a:rPr lang="en-US" sz="1900" dirty="0"/>
              <a:t>Current Home to Ledger Academy</a:t>
            </a:r>
            <a:br>
              <a:rPr lang="en-US" sz="1900" dirty="0"/>
            </a:br>
            <a:r>
              <a:rPr lang="en-US" sz="1900" dirty="0"/>
              <a:t>Bobbi Muscara, Chair of Hyperledger Learning Materials Working Group.</a:t>
            </a:r>
          </a:p>
          <a:p>
            <a:pPr>
              <a:lnSpc>
                <a:spcPct val="110000"/>
              </a:lnSpc>
            </a:pPr>
            <a:r>
              <a:rPr lang="en-US" sz="1900" dirty="0"/>
              <a:t>Location for Princeton Meetups</a:t>
            </a:r>
          </a:p>
          <a:p>
            <a:pPr>
              <a:lnSpc>
                <a:spcPct val="110000"/>
              </a:lnSpc>
            </a:pPr>
            <a:r>
              <a:rPr lang="en-US" sz="1900" dirty="0"/>
              <a:t>Incubator space for start ups.</a:t>
            </a:r>
          </a:p>
        </p:txBody>
      </p:sp>
      <p:grpSp>
        <p:nvGrpSpPr>
          <p:cNvPr id="66" name="Group 45">
            <a:extLst>
              <a:ext uri="{FF2B5EF4-FFF2-40B4-BE49-F238E27FC236}">
                <a16:creationId xmlns:a16="http://schemas.microsoft.com/office/drawing/2014/main" id="{F7C65FA4-631C-444F-89AA-F891363CCF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9823" y="2012810"/>
            <a:ext cx="4948659" cy="3453535"/>
            <a:chOff x="7807230" y="2012810"/>
            <a:chExt cx="3251252" cy="3459865"/>
          </a:xfrm>
        </p:grpSpPr>
        <p:sp>
          <p:nvSpPr>
            <p:cNvPr id="47" name="Rectangle 46">
              <a:extLst>
                <a:ext uri="{FF2B5EF4-FFF2-40B4-BE49-F238E27FC236}">
                  <a16:creationId xmlns:a16="http://schemas.microsoft.com/office/drawing/2014/main" id="{353C58CC-6818-48FD-9CE0-B43BF88B7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Rectangle 47">
              <a:extLst>
                <a:ext uri="{FF2B5EF4-FFF2-40B4-BE49-F238E27FC236}">
                  <a16:creationId xmlns:a16="http://schemas.microsoft.com/office/drawing/2014/main" id="{1B2694E9-2175-4647-803A-3AD63554C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solidFill>
              <a:schemeClr val="bg1"/>
            </a:soli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Content Placeholder 5" descr="A picture containing clipart&#10;&#10;Description automatically generated">
            <a:extLst>
              <a:ext uri="{FF2B5EF4-FFF2-40B4-BE49-F238E27FC236}">
                <a16:creationId xmlns:a16="http://schemas.microsoft.com/office/drawing/2014/main" id="{B319421B-41F4-443D-A972-1E8527F5D669}"/>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77257" y="2265746"/>
            <a:ext cx="4613872" cy="2941343"/>
          </a:xfrm>
          <a:prstGeom prst="rect">
            <a:avLst/>
          </a:prstGeom>
        </p:spPr>
      </p:pic>
    </p:spTree>
    <p:extLst>
      <p:ext uri="{BB962C8B-B14F-4D97-AF65-F5344CB8AC3E}">
        <p14:creationId xmlns:p14="http://schemas.microsoft.com/office/powerpoint/2010/main" val="5903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57111CC8-3B11-48EC-8DE8-793AAEA27B48}"/>
              </a:ext>
            </a:extLst>
          </p:cNvPr>
          <p:cNvSpPr>
            <a:spLocks noGrp="1"/>
          </p:cNvSpPr>
          <p:nvPr>
            <p:ph type="title"/>
          </p:nvPr>
        </p:nvSpPr>
        <p:spPr>
          <a:xfrm>
            <a:off x="6194399" y="1136115"/>
            <a:ext cx="4948659" cy="1049235"/>
          </a:xfrm>
        </p:spPr>
        <p:txBody>
          <a:bodyPr vert="horz" lIns="91440" tIns="45720" rIns="91440" bIns="45720" rtlCol="0" anchor="t">
            <a:normAutofit/>
          </a:bodyPr>
          <a:lstStyle/>
          <a:p>
            <a:r>
              <a:rPr lang="en-US" dirty="0"/>
              <a:t> Chatham House Rule</a:t>
            </a:r>
          </a:p>
        </p:txBody>
      </p:sp>
      <p:sp>
        <p:nvSpPr>
          <p:cNvPr id="3" name="Content Placeholder 2">
            <a:extLst>
              <a:ext uri="{FF2B5EF4-FFF2-40B4-BE49-F238E27FC236}">
                <a16:creationId xmlns:a16="http://schemas.microsoft.com/office/drawing/2014/main" id="{576EB954-CD52-4781-A602-50134C5F11F9}"/>
              </a:ext>
            </a:extLst>
          </p:cNvPr>
          <p:cNvSpPr>
            <a:spLocks noGrp="1"/>
          </p:cNvSpPr>
          <p:nvPr>
            <p:ph sz="half" idx="1"/>
          </p:nvPr>
        </p:nvSpPr>
        <p:spPr>
          <a:xfrm>
            <a:off x="1451579" y="2015734"/>
            <a:ext cx="4158849" cy="3450613"/>
          </a:xfrm>
        </p:spPr>
        <p:txBody>
          <a:bodyPr vert="horz" lIns="91440" tIns="45720" rIns="91440" bIns="45720" rtlCol="0" anchor="t">
            <a:normAutofit/>
          </a:bodyPr>
          <a:lstStyle/>
          <a:p>
            <a:pPr>
              <a:lnSpc>
                <a:spcPct val="110000"/>
              </a:lnSpc>
            </a:pPr>
            <a:r>
              <a:rPr lang="en-US" sz="1300" b="1" i="1"/>
              <a:t>Antitrust Policy Antitrust Policy Notice</a:t>
            </a:r>
            <a:endParaRPr lang="en-US" sz="1300"/>
          </a:p>
          <a:p>
            <a:pPr>
              <a:lnSpc>
                <a:spcPct val="110000"/>
              </a:lnSpc>
            </a:pPr>
            <a:r>
              <a:rPr lang="en-US" sz="1300"/>
              <a:t>Meetings involve participation by industry competitors, and it is the intention of the Ledger Academy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 If you have questions about these matters, please contact your company counsel, or if you are a member of the Linux Foundation, feel free to contact Andrew Updegrove of the firm of Gesmer Updegrove LLP, which provides legal counsel to the Linux Foundation.</a:t>
            </a:r>
          </a:p>
          <a:p>
            <a:pPr>
              <a:lnSpc>
                <a:spcPct val="110000"/>
              </a:lnSpc>
            </a:pPr>
            <a:endParaRPr lang="en-US" sz="1300"/>
          </a:p>
        </p:txBody>
      </p:sp>
      <p:grpSp>
        <p:nvGrpSpPr>
          <p:cNvPr id="19" name="Group 18">
            <a:extLst>
              <a:ext uri="{FF2B5EF4-FFF2-40B4-BE49-F238E27FC236}">
                <a16:creationId xmlns:a16="http://schemas.microsoft.com/office/drawing/2014/main" id="{F7C65FA4-631C-444F-89AA-F891363CCF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9823" y="2012810"/>
            <a:ext cx="4948659" cy="3453535"/>
            <a:chOff x="7807230" y="2012810"/>
            <a:chExt cx="3251252" cy="3459865"/>
          </a:xfrm>
        </p:grpSpPr>
        <p:sp>
          <p:nvSpPr>
            <p:cNvPr id="20" name="Rectangle 19">
              <a:extLst>
                <a:ext uri="{FF2B5EF4-FFF2-40B4-BE49-F238E27FC236}">
                  <a16:creationId xmlns:a16="http://schemas.microsoft.com/office/drawing/2014/main" id="{353C58CC-6818-48FD-9CE0-B43BF88B7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B2694E9-2175-4647-803A-3AD63554C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solidFill>
              <a:schemeClr val="bg1"/>
            </a:soli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Content Placeholder 5">
            <a:extLst>
              <a:ext uri="{FF2B5EF4-FFF2-40B4-BE49-F238E27FC236}">
                <a16:creationId xmlns:a16="http://schemas.microsoft.com/office/drawing/2014/main" id="{5C2765F6-0748-4F29-BB29-CA420AE7BF19}"/>
              </a:ext>
            </a:extLst>
          </p:cNvPr>
          <p:cNvPicPr>
            <a:picLocks noGrp="1" noChangeAspect="1"/>
          </p:cNvPicPr>
          <p:nvPr>
            <p:ph sz="half" idx="2"/>
          </p:nvPr>
        </p:nvPicPr>
        <p:blipFill>
          <a:blip r:embed="rId3"/>
          <a:stretch>
            <a:fillRect/>
          </a:stretch>
        </p:blipFill>
        <p:spPr>
          <a:xfrm>
            <a:off x="6277257" y="2640623"/>
            <a:ext cx="4613872" cy="2191589"/>
          </a:xfrm>
          <a:prstGeom prst="rect">
            <a:avLst/>
          </a:prstGeom>
        </p:spPr>
      </p:pic>
    </p:spTree>
    <p:extLst>
      <p:ext uri="{BB962C8B-B14F-4D97-AF65-F5344CB8AC3E}">
        <p14:creationId xmlns:p14="http://schemas.microsoft.com/office/powerpoint/2010/main" val="1188294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Princeton Blockchain Community</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solidFill>
                  <a:schemeClr val="tx1">
                    <a:lumMod val="50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894BEC69-E0EE-4DE6-99AA-F0E072E096ED}"/>
              </a:ext>
            </a:extLst>
          </p:cNvPr>
          <p:cNvSpPr/>
          <p:nvPr/>
        </p:nvSpPr>
        <p:spPr>
          <a:xfrm>
            <a:off x="5971607" y="3244334"/>
            <a:ext cx="248786" cy="369332"/>
          </a:xfrm>
          <a:prstGeom prst="rect">
            <a:avLst/>
          </a:prstGeom>
        </p:spPr>
        <p:txBody>
          <a:bodyPr wrap="none">
            <a:spAutoFit/>
          </a:bodyPr>
          <a:lstStyle/>
          <a:p>
            <a:r>
              <a:rPr lang="en-US" dirty="0"/>
              <a:t> </a:t>
            </a:r>
          </a:p>
        </p:txBody>
      </p:sp>
      <p:sp>
        <p:nvSpPr>
          <p:cNvPr id="4" name="Rectangle 3">
            <a:extLst>
              <a:ext uri="{FF2B5EF4-FFF2-40B4-BE49-F238E27FC236}">
                <a16:creationId xmlns:a16="http://schemas.microsoft.com/office/drawing/2014/main" id="{F030BA90-12F7-46E3-86EE-87F03F0D8D34}"/>
              </a:ext>
            </a:extLst>
          </p:cNvPr>
          <p:cNvSpPr/>
          <p:nvPr/>
        </p:nvSpPr>
        <p:spPr>
          <a:xfrm>
            <a:off x="5971607" y="3244334"/>
            <a:ext cx="248786" cy="369332"/>
          </a:xfrm>
          <a:prstGeom prst="rect">
            <a:avLst/>
          </a:prstGeom>
        </p:spPr>
        <p:txBody>
          <a:bodyPr wrap="none">
            <a:spAutoFit/>
          </a:bodyPr>
          <a:lstStyle/>
          <a:p>
            <a:r>
              <a:rPr lang="en-US" dirty="0"/>
              <a:t> </a:t>
            </a:r>
          </a:p>
        </p:txBody>
      </p:sp>
    </p:spTree>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34CC1-D012-4E2D-AF26-B46EEF1566BF}"/>
              </a:ext>
            </a:extLst>
          </p:cNvPr>
          <p:cNvSpPr>
            <a:spLocks noGrp="1"/>
          </p:cNvSpPr>
          <p:nvPr>
            <p:ph type="title"/>
          </p:nvPr>
        </p:nvSpPr>
        <p:spPr/>
        <p:txBody>
          <a:bodyPr/>
          <a:lstStyle/>
          <a:p>
            <a:r>
              <a:rPr lang="en-US" dirty="0"/>
              <a:t>meetups</a:t>
            </a:r>
          </a:p>
        </p:txBody>
      </p:sp>
      <p:sp>
        <p:nvSpPr>
          <p:cNvPr id="3" name="Content Placeholder 2">
            <a:extLst>
              <a:ext uri="{FF2B5EF4-FFF2-40B4-BE49-F238E27FC236}">
                <a16:creationId xmlns:a16="http://schemas.microsoft.com/office/drawing/2014/main" id="{1539987D-CCEC-4A78-8C08-BB635F101970}"/>
              </a:ext>
            </a:extLst>
          </p:cNvPr>
          <p:cNvSpPr>
            <a:spLocks noGrp="1"/>
          </p:cNvSpPr>
          <p:nvPr>
            <p:ph sz="half" idx="1"/>
          </p:nvPr>
        </p:nvSpPr>
        <p:spPr>
          <a:xfrm>
            <a:off x="1449217" y="2030756"/>
            <a:ext cx="7747119" cy="3448595"/>
          </a:xfrm>
        </p:spPr>
        <p:txBody>
          <a:bodyPr>
            <a:normAutofit/>
          </a:bodyPr>
          <a:lstStyle/>
          <a:p>
            <a:r>
              <a:rPr lang="en-US" dirty="0"/>
              <a:t>HYPERLEDGER PRINCETON</a:t>
            </a:r>
          </a:p>
          <a:p>
            <a:pPr lvl="1"/>
            <a:r>
              <a:rPr lang="en-US" dirty="0"/>
              <a:t>Hosted by Linux Foundation, is comprised of people interested in learning and developing projects using the Hyperledger solutions. </a:t>
            </a:r>
          </a:p>
          <a:p>
            <a:r>
              <a:rPr lang="en-US" dirty="0"/>
              <a:t>PRINCETON BLOCKCHAIN AND AI</a:t>
            </a:r>
          </a:p>
          <a:p>
            <a:pPr lvl="1"/>
            <a:r>
              <a:rPr lang="en-US" sz="1700" dirty="0"/>
              <a:t>Princeton Blockchain and AI  is focused on COMMUNITY. Discussions are developed by meetup participants.</a:t>
            </a:r>
            <a:endParaRPr lang="en-US" dirty="0"/>
          </a:p>
          <a:p>
            <a:r>
              <a:rPr lang="en-US" dirty="0"/>
              <a:t>BLOCKCHAIN FUNDEMENTALS / Ledger Academy</a:t>
            </a:r>
          </a:p>
          <a:p>
            <a:pPr lvl="1"/>
            <a:r>
              <a:rPr lang="en-US" dirty="0"/>
              <a:t>Meetups focused on Education.</a:t>
            </a:r>
          </a:p>
        </p:txBody>
      </p:sp>
      <p:sp>
        <p:nvSpPr>
          <p:cNvPr id="5" name="Rectangle 4">
            <a:extLst>
              <a:ext uri="{FF2B5EF4-FFF2-40B4-BE49-F238E27FC236}">
                <a16:creationId xmlns:a16="http://schemas.microsoft.com/office/drawing/2014/main" id="{FA344508-0A87-4E76-A51B-740CD5E5177A}"/>
              </a:ext>
            </a:extLst>
          </p:cNvPr>
          <p:cNvSpPr/>
          <p:nvPr/>
        </p:nvSpPr>
        <p:spPr>
          <a:xfrm>
            <a:off x="5971607" y="3244334"/>
            <a:ext cx="24878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229600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9BAE5-8855-4F02-BFA8-1F4A3B025139}"/>
              </a:ext>
            </a:extLst>
          </p:cNvPr>
          <p:cNvSpPr>
            <a:spLocks noGrp="1"/>
          </p:cNvSpPr>
          <p:nvPr>
            <p:ph type="title"/>
          </p:nvPr>
        </p:nvSpPr>
        <p:spPr/>
        <p:txBody>
          <a:bodyPr/>
          <a:lstStyle/>
          <a:p>
            <a:r>
              <a:rPr lang="en-US" dirty="0"/>
              <a:t>Princeton Blockchain and AI</a:t>
            </a:r>
          </a:p>
        </p:txBody>
      </p:sp>
      <p:sp>
        <p:nvSpPr>
          <p:cNvPr id="4" name="Content Placeholder 3">
            <a:extLst>
              <a:ext uri="{FF2B5EF4-FFF2-40B4-BE49-F238E27FC236}">
                <a16:creationId xmlns:a16="http://schemas.microsoft.com/office/drawing/2014/main" id="{CAC42854-9FE5-4CC1-9341-DD2C5CDCB337}"/>
              </a:ext>
            </a:extLst>
          </p:cNvPr>
          <p:cNvSpPr>
            <a:spLocks noGrp="1"/>
          </p:cNvSpPr>
          <p:nvPr>
            <p:ph sz="half" idx="2"/>
          </p:nvPr>
        </p:nvSpPr>
        <p:spPr>
          <a:xfrm>
            <a:off x="6413771" y="2017343"/>
            <a:ext cx="4645152" cy="2258231"/>
          </a:xfrm>
        </p:spPr>
        <p:txBody>
          <a:bodyPr>
            <a:normAutofit fontScale="70000" lnSpcReduction="20000"/>
          </a:bodyPr>
          <a:lstStyle/>
          <a:p>
            <a:r>
              <a:rPr lang="en-US" dirty="0"/>
              <a:t>25 Free OPEN Passes to </a:t>
            </a:r>
            <a:r>
              <a:rPr lang="en-US" dirty="0" err="1"/>
              <a:t>DeveloperWeek</a:t>
            </a:r>
            <a:r>
              <a:rPr lang="en-US" dirty="0"/>
              <a:t> New York, The East Coast's largest developer conference &amp; expo with tracks covering Containers, Kubernetes, Microservices, AI dev, JavaScript, Blockchain, and more. Speakers include leaders from Google, PayPal, Birchbox, Uber, Foursquare, Meetup, Intuit, Vanguard Group and 100+ more.</a:t>
            </a:r>
            <a:endParaRPr lang="en-US" sz="2800" dirty="0"/>
          </a:p>
          <a:p>
            <a:r>
              <a:rPr lang="en-US" dirty="0"/>
              <a:t>Register by 11:59 PM on June 14 to get your free OPEN Pass or to SAVE $150 on your PRO Pass.</a:t>
            </a:r>
          </a:p>
          <a:p>
            <a:endParaRPr lang="en-US" dirty="0"/>
          </a:p>
        </p:txBody>
      </p:sp>
      <p:sp>
        <p:nvSpPr>
          <p:cNvPr id="5" name="Slide Number Placeholder 4">
            <a:extLst>
              <a:ext uri="{FF2B5EF4-FFF2-40B4-BE49-F238E27FC236}">
                <a16:creationId xmlns:a16="http://schemas.microsoft.com/office/drawing/2014/main" id="{1EB2AC35-249F-4E1D-A397-04E1A838DA6B}"/>
              </a:ext>
            </a:extLst>
          </p:cNvPr>
          <p:cNvSpPr>
            <a:spLocks noGrp="1"/>
          </p:cNvSpPr>
          <p:nvPr>
            <p:ph type="sldNum" sz="quarter" idx="12"/>
          </p:nvPr>
        </p:nvSpPr>
        <p:spPr/>
        <p:txBody>
          <a:bodyPr/>
          <a:lstStyle/>
          <a:p>
            <a:fld id="{00000000-1234-1234-1234-123412341234}" type="slidenum">
              <a:rPr lang="en-US" smtClean="0"/>
              <a:pPr/>
              <a:t>9</a:t>
            </a:fld>
            <a:endParaRPr lang="en-US"/>
          </a:p>
        </p:txBody>
      </p:sp>
      <p:pic>
        <p:nvPicPr>
          <p:cNvPr id="6" name="Content Placeholder 5" descr="A blue and white sign&#10;&#10;Description automatically generated">
            <a:extLst>
              <a:ext uri="{FF2B5EF4-FFF2-40B4-BE49-F238E27FC236}">
                <a16:creationId xmlns:a16="http://schemas.microsoft.com/office/drawing/2014/main" id="{40F81571-5F41-4EBF-90A1-5BF71BC285EC}"/>
              </a:ext>
            </a:extLst>
          </p:cNvPr>
          <p:cNvPicPr>
            <a:picLocks noGrp="1" noChangeAspect="1"/>
          </p:cNvPicPr>
          <p:nvPr>
            <p:ph sz="half" idx="1"/>
          </p:nvPr>
        </p:nvPicPr>
        <p:blipFill>
          <a:blip r:embed="rId2"/>
          <a:stretch>
            <a:fillRect/>
          </a:stretch>
        </p:blipFill>
        <p:spPr>
          <a:xfrm>
            <a:off x="1548283" y="2061666"/>
            <a:ext cx="4645025" cy="2322512"/>
          </a:xfrm>
          <a:prstGeom prst="rect">
            <a:avLst/>
          </a:prstGeom>
        </p:spPr>
      </p:pic>
      <p:sp>
        <p:nvSpPr>
          <p:cNvPr id="7" name="TextBox 6">
            <a:extLst>
              <a:ext uri="{FF2B5EF4-FFF2-40B4-BE49-F238E27FC236}">
                <a16:creationId xmlns:a16="http://schemas.microsoft.com/office/drawing/2014/main" id="{4A85E3F8-9A18-4484-9E3F-E16D11949C41}"/>
              </a:ext>
            </a:extLst>
          </p:cNvPr>
          <p:cNvSpPr txBox="1"/>
          <p:nvPr/>
        </p:nvSpPr>
        <p:spPr>
          <a:xfrm>
            <a:off x="2823587" y="4838281"/>
            <a:ext cx="6194809" cy="369332"/>
          </a:xfrm>
          <a:prstGeom prst="rect">
            <a:avLst/>
          </a:prstGeom>
          <a:noFill/>
        </p:spPr>
        <p:txBody>
          <a:bodyPr wrap="square" rtlCol="0">
            <a:spAutoFit/>
          </a:bodyPr>
          <a:lstStyle/>
          <a:p>
            <a:r>
              <a:rPr lang="en-US" dirty="0"/>
              <a:t>Call for Speakers for the September Meetup</a:t>
            </a:r>
          </a:p>
        </p:txBody>
      </p:sp>
    </p:spTree>
    <p:extLst>
      <p:ext uri="{BB962C8B-B14F-4D97-AF65-F5344CB8AC3E}">
        <p14:creationId xmlns:p14="http://schemas.microsoft.com/office/powerpoint/2010/main" val="391896854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TotalTime>
  <Words>1614</Words>
  <Application>Microsoft Office PowerPoint</Application>
  <PresentationFormat>Widescreen</PresentationFormat>
  <Paragraphs>367</Paragraphs>
  <Slides>43</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Arial Rounded MT Bold</vt:lpstr>
      <vt:lpstr>Calibri</vt:lpstr>
      <vt:lpstr>Gill Sans MT</vt:lpstr>
      <vt:lpstr>Proxima Nova</vt:lpstr>
      <vt:lpstr>Roboto</vt:lpstr>
      <vt:lpstr>Gallery</vt:lpstr>
      <vt:lpstr>  Welcome to  Blockchain Summer Project   hosted by: Hyperledger Princeton * Blockchain Princeton *  Blockchain Fundamentals * Ledger Academy  </vt:lpstr>
      <vt:lpstr>Blockchain Summer project</vt:lpstr>
      <vt:lpstr>AGENDA</vt:lpstr>
      <vt:lpstr>Housekeeping</vt:lpstr>
      <vt:lpstr>HOUSEKEEPING </vt:lpstr>
      <vt:lpstr> Chatham House Rule</vt:lpstr>
      <vt:lpstr>Princeton Blockchain Community</vt:lpstr>
      <vt:lpstr>meetups</vt:lpstr>
      <vt:lpstr>Princeton Blockchain and AI</vt:lpstr>
      <vt:lpstr>Hyperledger Meetup Group</vt:lpstr>
      <vt:lpstr>The hyperledger Greenhouse Classifications</vt:lpstr>
      <vt:lpstr>Ledger Academy</vt:lpstr>
      <vt:lpstr>PowerPoint Presentation</vt:lpstr>
      <vt:lpstr>Blockchain for Social Impact Conference</vt:lpstr>
      <vt:lpstr>Re-Cap Project Kick off Meeting Blockchain for Social Imapct</vt:lpstr>
      <vt:lpstr>Blockchain and social responsibility</vt:lpstr>
      <vt:lpstr>PowerPoint Presentation</vt:lpstr>
      <vt:lpstr>SOCIAL IMPACT CONTRIBUTION </vt:lpstr>
      <vt:lpstr>Summer Blockchain Project</vt:lpstr>
      <vt:lpstr>Summer Project Work Space</vt:lpstr>
      <vt:lpstr>Introduction</vt:lpstr>
      <vt:lpstr>Colin Pinto </vt:lpstr>
      <vt:lpstr>Princeton Blockchain &amp; AI Summer Social Impact project</vt:lpstr>
      <vt:lpstr>PowerPoint Presentation</vt:lpstr>
      <vt:lpstr>Project Statement &amp; attributes  (- project pillars)</vt:lpstr>
      <vt:lpstr>Social Impact </vt:lpstr>
      <vt:lpstr>Why is blockchain needed to solve this problem?</vt:lpstr>
      <vt:lpstr>Scott Schneider  - Product Management -  Marketing </vt:lpstr>
      <vt:lpstr>Project Definition</vt:lpstr>
      <vt:lpstr>Checkpoint one</vt:lpstr>
      <vt:lpstr>Discussion</vt:lpstr>
      <vt:lpstr>Defining The Situation Impact and opportunity </vt:lpstr>
      <vt:lpstr>Week One judging criteria</vt:lpstr>
      <vt:lpstr>Moving Forward </vt:lpstr>
      <vt:lpstr>PRINCETON BLOCKCHAINFOR SOCIAL IMPACT June12 , 2019  </vt:lpstr>
      <vt:lpstr>Checkpoint two</vt:lpstr>
      <vt:lpstr>Checkpoint three</vt:lpstr>
      <vt:lpstr>PowerPoint Presentation</vt:lpstr>
      <vt:lpstr>Checkpoint four</vt:lpstr>
      <vt:lpstr>Checkpoint five</vt:lpstr>
      <vt:lpstr>Checkpoint six</vt:lpstr>
      <vt:lpstr>Final project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Welcome to  Blockchain Summer Project   hosted by: Hyperledger Princeton * Blockchain Princeton *  Blockchain Fundamentals * Ledger Academy  </dc:title>
  <dc:creator>Bobbi Muscara</dc:creator>
  <cp:lastModifiedBy>Bobbi Muscara</cp:lastModifiedBy>
  <cp:revision>1</cp:revision>
  <dcterms:created xsi:type="dcterms:W3CDTF">2019-06-12T19:37:21Z</dcterms:created>
  <dcterms:modified xsi:type="dcterms:W3CDTF">2019-06-26T16:32:07Z</dcterms:modified>
</cp:coreProperties>
</file>