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media/image31.jpg" ContentType="image/jpg"/>
  <Override PartName="/ppt/media/image32.jpg" ContentType="image/jpg"/>
  <Override PartName="/ppt/media/image33.jpg" ContentType="image/jpg"/>
  <Override PartName="/ppt/media/image34.jpg" ContentType="image/jpg"/>
  <Override PartName="/ppt/media/image35.jpg" ContentType="image/jpg"/>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49" r:id="rId1"/>
    <p:sldMasterId id="2147483965" r:id="rId2"/>
  </p:sldMasterIdLst>
  <p:notesMasterIdLst>
    <p:notesMasterId r:id="rId67"/>
  </p:notesMasterIdLst>
  <p:sldIdLst>
    <p:sldId id="268" r:id="rId3"/>
    <p:sldId id="528" r:id="rId4"/>
    <p:sldId id="535" r:id="rId5"/>
    <p:sldId id="542" r:id="rId6"/>
    <p:sldId id="543" r:id="rId7"/>
    <p:sldId id="610" r:id="rId8"/>
    <p:sldId id="275" r:id="rId9"/>
    <p:sldId id="550" r:id="rId10"/>
    <p:sldId id="671" r:id="rId11"/>
    <p:sldId id="682" r:id="rId12"/>
    <p:sldId id="614" r:id="rId13"/>
    <p:sldId id="670" r:id="rId14"/>
    <p:sldId id="678" r:id="rId15"/>
    <p:sldId id="681" r:id="rId16"/>
    <p:sldId id="668" r:id="rId17"/>
    <p:sldId id="661" r:id="rId18"/>
    <p:sldId id="662" r:id="rId19"/>
    <p:sldId id="663" r:id="rId20"/>
    <p:sldId id="537" r:id="rId21"/>
    <p:sldId id="544" r:id="rId22"/>
    <p:sldId id="536" r:id="rId23"/>
    <p:sldId id="629" r:id="rId24"/>
    <p:sldId id="655" r:id="rId25"/>
    <p:sldId id="656" r:id="rId26"/>
    <p:sldId id="703" r:id="rId27"/>
    <p:sldId id="649" r:id="rId28"/>
    <p:sldId id="265" r:id="rId29"/>
    <p:sldId id="706" r:id="rId30"/>
    <p:sldId id="704" r:id="rId31"/>
    <p:sldId id="705" r:id="rId32"/>
    <p:sldId id="636" r:id="rId33"/>
    <p:sldId id="271" r:id="rId34"/>
    <p:sldId id="266" r:id="rId35"/>
    <p:sldId id="701" r:id="rId36"/>
    <p:sldId id="690" r:id="rId37"/>
    <p:sldId id="691" r:id="rId38"/>
    <p:sldId id="692" r:id="rId39"/>
    <p:sldId id="648" r:id="rId40"/>
    <p:sldId id="256" r:id="rId41"/>
    <p:sldId id="257" r:id="rId42"/>
    <p:sldId id="258" r:id="rId43"/>
    <p:sldId id="262" r:id="rId44"/>
    <p:sldId id="260" r:id="rId45"/>
    <p:sldId id="261" r:id="rId46"/>
    <p:sldId id="693" r:id="rId47"/>
    <p:sldId id="694" r:id="rId48"/>
    <p:sldId id="683" r:id="rId49"/>
    <p:sldId id="684" r:id="rId50"/>
    <p:sldId id="685" r:id="rId51"/>
    <p:sldId id="686" r:id="rId52"/>
    <p:sldId id="687" r:id="rId53"/>
    <p:sldId id="688" r:id="rId54"/>
    <p:sldId id="695" r:id="rId55"/>
    <p:sldId id="696" r:id="rId56"/>
    <p:sldId id="697" r:id="rId57"/>
    <p:sldId id="259" r:id="rId58"/>
    <p:sldId id="698" r:id="rId59"/>
    <p:sldId id="699" r:id="rId60"/>
    <p:sldId id="700" r:id="rId61"/>
    <p:sldId id="539" r:id="rId62"/>
    <p:sldId id="541" r:id="rId63"/>
    <p:sldId id="596" r:id="rId64"/>
    <p:sldId id="540" r:id="rId65"/>
    <p:sldId id="680" r:id="rId66"/>
  </p:sldIdLst>
  <p:sldSz cx="12192000" cy="6858000"/>
  <p:notesSz cx="6858000" cy="88915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3776FE1-33F9-4E83-AA22-D154A9B39125}">
          <p14:sldIdLst>
            <p14:sldId id="268"/>
            <p14:sldId id="528"/>
            <p14:sldId id="535"/>
            <p14:sldId id="542"/>
            <p14:sldId id="543"/>
            <p14:sldId id="610"/>
            <p14:sldId id="275"/>
            <p14:sldId id="550"/>
            <p14:sldId id="671"/>
            <p14:sldId id="682"/>
            <p14:sldId id="614"/>
            <p14:sldId id="670"/>
            <p14:sldId id="678"/>
            <p14:sldId id="681"/>
            <p14:sldId id="668"/>
            <p14:sldId id="661"/>
            <p14:sldId id="662"/>
            <p14:sldId id="663"/>
            <p14:sldId id="537"/>
            <p14:sldId id="544"/>
            <p14:sldId id="536"/>
            <p14:sldId id="629"/>
            <p14:sldId id="655"/>
            <p14:sldId id="656"/>
            <p14:sldId id="703"/>
            <p14:sldId id="649"/>
            <p14:sldId id="265"/>
            <p14:sldId id="706"/>
            <p14:sldId id="704"/>
            <p14:sldId id="705"/>
            <p14:sldId id="636"/>
            <p14:sldId id="271"/>
            <p14:sldId id="266"/>
            <p14:sldId id="701"/>
            <p14:sldId id="690"/>
            <p14:sldId id="691"/>
            <p14:sldId id="692"/>
            <p14:sldId id="648"/>
            <p14:sldId id="256"/>
            <p14:sldId id="257"/>
            <p14:sldId id="258"/>
            <p14:sldId id="262"/>
            <p14:sldId id="260"/>
            <p14:sldId id="261"/>
            <p14:sldId id="693"/>
            <p14:sldId id="694"/>
            <p14:sldId id="683"/>
            <p14:sldId id="684"/>
            <p14:sldId id="685"/>
            <p14:sldId id="686"/>
            <p14:sldId id="687"/>
            <p14:sldId id="688"/>
            <p14:sldId id="695"/>
            <p14:sldId id="696"/>
            <p14:sldId id="697"/>
            <p14:sldId id="259"/>
            <p14:sldId id="698"/>
            <p14:sldId id="699"/>
            <p14:sldId id="700"/>
            <p14:sldId id="539"/>
            <p14:sldId id="541"/>
            <p14:sldId id="596"/>
            <p14:sldId id="540"/>
            <p14:sldId id="68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i Muscara" initials="BM" lastIdx="2" clrIdx="0">
    <p:extLst>
      <p:ext uri="{19B8F6BF-5375-455C-9EA6-DF929625EA0E}">
        <p15:presenceInfo xmlns:p15="http://schemas.microsoft.com/office/powerpoint/2012/main" userId="eec6e5dbc826e0f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6250DA-F704-4195-95CD-741F27347CFA}" v="455" dt="2019-07-02T22:31:26.38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0" autoAdjust="0"/>
    <p:restoredTop sz="84954" autoAdjust="0"/>
  </p:normalViewPr>
  <p:slideViewPr>
    <p:cSldViewPr snapToGrid="0">
      <p:cViewPr varScale="1">
        <p:scale>
          <a:sx n="71" d="100"/>
          <a:sy n="71" d="100"/>
        </p:scale>
        <p:origin x="516" y="4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commentAuthors" Target="commentAuthors.xml"/><Relationship Id="rId7" Type="http://schemas.openxmlformats.org/officeDocument/2006/relationships/slide" Target="slides/slide5.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9A6250DA-F704-4195-95CD-741F27347CFA}"/>
    <pc:docChg chg="custSel mod addSld delSld modSld sldOrd modSection">
      <pc:chgData name="Bobbi Muscara" userId="eec6e5dbc826e0fa" providerId="LiveId" clId="{9A6250DA-F704-4195-95CD-741F27347CFA}" dt="2019-07-02T22:31:33.783" v="434" actId="27614"/>
      <pc:docMkLst>
        <pc:docMk/>
      </pc:docMkLst>
      <pc:sldChg chg="modSp modAnim">
        <pc:chgData name="Bobbi Muscara" userId="eec6e5dbc826e0fa" providerId="LiveId" clId="{9A6250DA-F704-4195-95CD-741F27347CFA}" dt="2019-07-02T22:29:06.692" v="381"/>
        <pc:sldMkLst>
          <pc:docMk/>
          <pc:sldMk cId="3373275420" sldId="649"/>
        </pc:sldMkLst>
        <pc:spChg chg="mod">
          <ac:chgData name="Bobbi Muscara" userId="eec6e5dbc826e0fa" providerId="LiveId" clId="{9A6250DA-F704-4195-95CD-741F27347CFA}" dt="2019-07-02T22:29:06.692" v="381"/>
          <ac:spMkLst>
            <pc:docMk/>
            <pc:sldMk cId="3373275420" sldId="649"/>
            <ac:spMk id="2" creationId="{00000000-0000-0000-0000-000000000000}"/>
          </ac:spMkLst>
        </pc:spChg>
      </pc:sldChg>
      <pc:sldChg chg="modSp">
        <pc:chgData name="Bobbi Muscara" userId="eec6e5dbc826e0fa" providerId="LiveId" clId="{9A6250DA-F704-4195-95CD-741F27347CFA}" dt="2019-07-02T21:58:23.532" v="0" actId="313"/>
        <pc:sldMkLst>
          <pc:docMk/>
          <pc:sldMk cId="1988121204" sldId="655"/>
        </pc:sldMkLst>
        <pc:spChg chg="mod">
          <ac:chgData name="Bobbi Muscara" userId="eec6e5dbc826e0fa" providerId="LiveId" clId="{9A6250DA-F704-4195-95CD-741F27347CFA}" dt="2019-07-02T21:58:23.532" v="0" actId="313"/>
          <ac:spMkLst>
            <pc:docMk/>
            <pc:sldMk cId="1988121204" sldId="655"/>
            <ac:spMk id="3" creationId="{7DD7EC86-69F0-4CD9-9DC8-D544D294CAC8}"/>
          </ac:spMkLst>
        </pc:spChg>
      </pc:sldChg>
      <pc:sldChg chg="modSp add">
        <pc:chgData name="Bobbi Muscara" userId="eec6e5dbc826e0fa" providerId="LiveId" clId="{9A6250DA-F704-4195-95CD-741F27347CFA}" dt="2019-07-02T22:29:54.599" v="400"/>
        <pc:sldMkLst>
          <pc:docMk/>
          <pc:sldMk cId="538988823" sldId="704"/>
        </pc:sldMkLst>
        <pc:spChg chg="mod">
          <ac:chgData name="Bobbi Muscara" userId="eec6e5dbc826e0fa" providerId="LiveId" clId="{9A6250DA-F704-4195-95CD-741F27347CFA}" dt="2019-07-02T22:29:37.970" v="389" actId="20577"/>
          <ac:spMkLst>
            <pc:docMk/>
            <pc:sldMk cId="538988823" sldId="704"/>
            <ac:spMk id="2" creationId="{D98E8C02-2384-4EAF-9B8A-4E97DC71990D}"/>
          </ac:spMkLst>
        </pc:spChg>
        <pc:spChg chg="mod">
          <ac:chgData name="Bobbi Muscara" userId="eec6e5dbc826e0fa" providerId="LiveId" clId="{9A6250DA-F704-4195-95CD-741F27347CFA}" dt="2019-07-02T22:29:54.599" v="400"/>
          <ac:spMkLst>
            <pc:docMk/>
            <pc:sldMk cId="538988823" sldId="704"/>
            <ac:spMk id="3" creationId="{35A4122D-4041-4FFC-BF72-9A5878775152}"/>
          </ac:spMkLst>
        </pc:spChg>
      </pc:sldChg>
      <pc:sldChg chg="addSp modSp del">
        <pc:chgData name="Bobbi Muscara" userId="eec6e5dbc826e0fa" providerId="LiveId" clId="{9A6250DA-F704-4195-95CD-741F27347CFA}" dt="2019-07-02T22:25:06.799" v="72" actId="2696"/>
        <pc:sldMkLst>
          <pc:docMk/>
          <pc:sldMk cId="695501213" sldId="704"/>
        </pc:sldMkLst>
        <pc:spChg chg="mod">
          <ac:chgData name="Bobbi Muscara" userId="eec6e5dbc826e0fa" providerId="LiveId" clId="{9A6250DA-F704-4195-95CD-741F27347CFA}" dt="2019-07-02T22:11:08.970" v="37" actId="1076"/>
          <ac:spMkLst>
            <pc:docMk/>
            <pc:sldMk cId="695501213" sldId="704"/>
            <ac:spMk id="2" creationId="{73E02D8C-8B84-465C-A227-85B70B069E85}"/>
          </ac:spMkLst>
        </pc:spChg>
        <pc:spChg chg="mod">
          <ac:chgData name="Bobbi Muscara" userId="eec6e5dbc826e0fa" providerId="LiveId" clId="{9A6250DA-F704-4195-95CD-741F27347CFA}" dt="2019-07-02T22:10:32.646" v="11" actId="1076"/>
          <ac:spMkLst>
            <pc:docMk/>
            <pc:sldMk cId="695501213" sldId="704"/>
            <ac:spMk id="3" creationId="{1D5BCDF7-3D40-4FBD-8BB7-4477BF15AF43}"/>
          </ac:spMkLst>
        </pc:spChg>
        <pc:spChg chg="mod">
          <ac:chgData name="Bobbi Muscara" userId="eec6e5dbc826e0fa" providerId="LiveId" clId="{9A6250DA-F704-4195-95CD-741F27347CFA}" dt="2019-07-02T22:11:35.697" v="54" actId="403"/>
          <ac:spMkLst>
            <pc:docMk/>
            <pc:sldMk cId="695501213" sldId="704"/>
            <ac:spMk id="4" creationId="{067A48BA-8326-4763-916C-0A6841EDBC59}"/>
          </ac:spMkLst>
        </pc:spChg>
        <pc:spChg chg="mod">
          <ac:chgData name="Bobbi Muscara" userId="eec6e5dbc826e0fa" providerId="LiveId" clId="{9A6250DA-F704-4195-95CD-741F27347CFA}" dt="2019-07-02T22:24:33.210" v="58"/>
          <ac:spMkLst>
            <pc:docMk/>
            <pc:sldMk cId="695501213" sldId="704"/>
            <ac:spMk id="6" creationId="{9D485E56-6A46-43A9-8975-9BC08FF7D3A6}"/>
          </ac:spMkLst>
        </pc:spChg>
        <pc:spChg chg="add mod">
          <ac:chgData name="Bobbi Muscara" userId="eec6e5dbc826e0fa" providerId="LiveId" clId="{9A6250DA-F704-4195-95CD-741F27347CFA}" dt="2019-07-02T22:24:26.057" v="57" actId="1076"/>
          <ac:spMkLst>
            <pc:docMk/>
            <pc:sldMk cId="695501213" sldId="704"/>
            <ac:spMk id="8" creationId="{5AC31F48-50BA-4E04-8D0D-84526A72F319}"/>
          </ac:spMkLst>
        </pc:spChg>
      </pc:sldChg>
      <pc:sldChg chg="modSp add del">
        <pc:chgData name="Bobbi Muscara" userId="eec6e5dbc826e0fa" providerId="LiveId" clId="{9A6250DA-F704-4195-95CD-741F27347CFA}" dt="2019-07-02T22:29:32.339" v="383" actId="2696"/>
        <pc:sldMkLst>
          <pc:docMk/>
          <pc:sldMk cId="2975593177" sldId="704"/>
        </pc:sldMkLst>
        <pc:spChg chg="mod">
          <ac:chgData name="Bobbi Muscara" userId="eec6e5dbc826e0fa" providerId="LiveId" clId="{9A6250DA-F704-4195-95CD-741F27347CFA}" dt="2019-07-02T22:29:12.771" v="382" actId="20577"/>
          <ac:spMkLst>
            <pc:docMk/>
            <pc:sldMk cId="2975593177" sldId="704"/>
            <ac:spMk id="3" creationId="{AC014861-8381-4EF8-B0E2-16B4DB237190}"/>
          </ac:spMkLst>
        </pc:spChg>
      </pc:sldChg>
      <pc:sldChg chg="modSp add">
        <pc:chgData name="Bobbi Muscara" userId="eec6e5dbc826e0fa" providerId="LiveId" clId="{9A6250DA-F704-4195-95CD-741F27347CFA}" dt="2019-07-02T22:30:27.089" v="424" actId="27636"/>
        <pc:sldMkLst>
          <pc:docMk/>
          <pc:sldMk cId="723100584" sldId="705"/>
        </pc:sldMkLst>
        <pc:spChg chg="mod">
          <ac:chgData name="Bobbi Muscara" userId="eec6e5dbc826e0fa" providerId="LiveId" clId="{9A6250DA-F704-4195-95CD-741F27347CFA}" dt="2019-07-02T22:30:12.520" v="416" actId="20577"/>
          <ac:spMkLst>
            <pc:docMk/>
            <pc:sldMk cId="723100584" sldId="705"/>
            <ac:spMk id="2" creationId="{1E86E721-D809-42ED-8E1B-26B9D80285DE}"/>
          </ac:spMkLst>
        </pc:spChg>
        <pc:spChg chg="mod">
          <ac:chgData name="Bobbi Muscara" userId="eec6e5dbc826e0fa" providerId="LiveId" clId="{9A6250DA-F704-4195-95CD-741F27347CFA}" dt="2019-07-02T22:30:27.089" v="424" actId="27636"/>
          <ac:spMkLst>
            <pc:docMk/>
            <pc:sldMk cId="723100584" sldId="705"/>
            <ac:spMk id="3" creationId="{DCD3C8A2-4FFE-4A6A-9791-967772EEF975}"/>
          </ac:spMkLst>
        </pc:spChg>
      </pc:sldChg>
      <pc:sldChg chg="delSp modSp add del">
        <pc:chgData name="Bobbi Muscara" userId="eec6e5dbc826e0fa" providerId="LiveId" clId="{9A6250DA-F704-4195-95CD-741F27347CFA}" dt="2019-07-02T22:25:04.006" v="71" actId="2696"/>
        <pc:sldMkLst>
          <pc:docMk/>
          <pc:sldMk cId="835854823" sldId="705"/>
        </pc:sldMkLst>
        <pc:spChg chg="mod">
          <ac:chgData name="Bobbi Muscara" userId="eec6e5dbc826e0fa" providerId="LiveId" clId="{9A6250DA-F704-4195-95CD-741F27347CFA}" dt="2019-07-02T22:24:53.076" v="70" actId="403"/>
          <ac:spMkLst>
            <pc:docMk/>
            <pc:sldMk cId="835854823" sldId="705"/>
            <ac:spMk id="3" creationId="{D3151BC9-5A5C-4017-BCBD-3702D6124059}"/>
          </ac:spMkLst>
        </pc:spChg>
        <pc:spChg chg="del">
          <ac:chgData name="Bobbi Muscara" userId="eec6e5dbc826e0fa" providerId="LiveId" clId="{9A6250DA-F704-4195-95CD-741F27347CFA}" dt="2019-07-02T22:24:46.021" v="64" actId="478"/>
          <ac:spMkLst>
            <pc:docMk/>
            <pc:sldMk cId="835854823" sldId="705"/>
            <ac:spMk id="4" creationId="{5F03A134-FC44-4157-ACD7-00C3DFF91F0D}"/>
          </ac:spMkLst>
        </pc:spChg>
        <pc:spChg chg="mod">
          <ac:chgData name="Bobbi Muscara" userId="eec6e5dbc826e0fa" providerId="LiveId" clId="{9A6250DA-F704-4195-95CD-741F27347CFA}" dt="2019-07-02T22:24:40.122" v="61" actId="27636"/>
          <ac:spMkLst>
            <pc:docMk/>
            <pc:sldMk cId="835854823" sldId="705"/>
            <ac:spMk id="5" creationId="{DD44DAD7-2F6A-46AB-91C8-23F4DBFCB6EB}"/>
          </ac:spMkLst>
        </pc:spChg>
      </pc:sldChg>
      <pc:sldChg chg="addSp delSp modSp add mod ord setBg">
        <pc:chgData name="Bobbi Muscara" userId="eec6e5dbc826e0fa" providerId="LiveId" clId="{9A6250DA-F704-4195-95CD-741F27347CFA}" dt="2019-07-02T22:31:33.783" v="434" actId="27614"/>
        <pc:sldMkLst>
          <pc:docMk/>
          <pc:sldMk cId="3609806865" sldId="706"/>
        </pc:sldMkLst>
        <pc:spChg chg="mod">
          <ac:chgData name="Bobbi Muscara" userId="eec6e5dbc826e0fa" providerId="LiveId" clId="{9A6250DA-F704-4195-95CD-741F27347CFA}" dt="2019-07-02T22:31:18.984" v="432" actId="26606"/>
          <ac:spMkLst>
            <pc:docMk/>
            <pc:sldMk cId="3609806865" sldId="706"/>
            <ac:spMk id="2" creationId="{26BE0C2B-5099-46C4-9EA7-95F325D81B98}"/>
          </ac:spMkLst>
        </pc:spChg>
        <pc:spChg chg="del">
          <ac:chgData name="Bobbi Muscara" userId="eec6e5dbc826e0fa" providerId="LiveId" clId="{9A6250DA-F704-4195-95CD-741F27347CFA}" dt="2019-07-02T22:31:07.908" v="426"/>
          <ac:spMkLst>
            <pc:docMk/>
            <pc:sldMk cId="3609806865" sldId="706"/>
            <ac:spMk id="3" creationId="{67E5EB11-84C7-4B10-9A4D-424D56178EE0}"/>
          </ac:spMkLst>
        </pc:spChg>
        <pc:spChg chg="mod">
          <ac:chgData name="Bobbi Muscara" userId="eec6e5dbc826e0fa" providerId="LiveId" clId="{9A6250DA-F704-4195-95CD-741F27347CFA}" dt="2019-07-02T22:31:18.984" v="432" actId="26606"/>
          <ac:spMkLst>
            <pc:docMk/>
            <pc:sldMk cId="3609806865" sldId="706"/>
            <ac:spMk id="4" creationId="{77C766A5-31E5-40AA-B190-F626C04D8426}"/>
          </ac:spMkLst>
        </pc:spChg>
        <pc:spChg chg="add">
          <ac:chgData name="Bobbi Muscara" userId="eec6e5dbc826e0fa" providerId="LiveId" clId="{9A6250DA-F704-4195-95CD-741F27347CFA}" dt="2019-07-02T22:31:18.984" v="432" actId="26606"/>
          <ac:spMkLst>
            <pc:docMk/>
            <pc:sldMk cId="3609806865" sldId="706"/>
            <ac:spMk id="10" creationId="{823AC064-BC96-4F32-8AE1-B2FD38754823}"/>
          </ac:spMkLst>
        </pc:spChg>
        <pc:picChg chg="add mod">
          <ac:chgData name="Bobbi Muscara" userId="eec6e5dbc826e0fa" providerId="LiveId" clId="{9A6250DA-F704-4195-95CD-741F27347CFA}" dt="2019-07-02T22:31:33.783" v="434" actId="27614"/>
          <ac:picMkLst>
            <pc:docMk/>
            <pc:sldMk cId="3609806865" sldId="706"/>
            <ac:picMk id="5" creationId="{ECEE504A-C8B3-4831-BD52-51A054E97279}"/>
          </ac:picMkLst>
        </pc:picChg>
        <pc:cxnChg chg="add">
          <ac:chgData name="Bobbi Muscara" userId="eec6e5dbc826e0fa" providerId="LiveId" clId="{9A6250DA-F704-4195-95CD-741F27347CFA}" dt="2019-07-02T22:31:18.984" v="432" actId="26606"/>
          <ac:cxnSpMkLst>
            <pc:docMk/>
            <pc:sldMk cId="3609806865" sldId="706"/>
            <ac:cxnSpMk id="12" creationId="{7E7C77BC-7138-40B1-A15B-20F57A494629}"/>
          </ac:cxnSpMkLst>
        </pc:cxnChg>
      </pc:sldChg>
    </pc:docChg>
  </pc:docChgLst>
  <pc:docChgLst>
    <pc:chgData name="Bobbi Muscara" userId="eec6e5dbc826e0fa" providerId="LiveId" clId="{FEAC27CE-39D2-452D-8A84-D0F3D8435D13}"/>
    <pc:docChg chg="custSel addSld delSld modSld sldOrd modSection">
      <pc:chgData name="Bobbi Muscara" userId="eec6e5dbc826e0fa" providerId="LiveId" clId="{FEAC27CE-39D2-452D-8A84-D0F3D8435D13}" dt="2019-07-02T18:25:59.135" v="658" actId="1076"/>
      <pc:docMkLst>
        <pc:docMk/>
      </pc:docMkLst>
      <pc:sldChg chg="modSp">
        <pc:chgData name="Bobbi Muscara" userId="eec6e5dbc826e0fa" providerId="LiveId" clId="{FEAC27CE-39D2-452D-8A84-D0F3D8435D13}" dt="2019-07-02T18:24:54.480" v="634" actId="1076"/>
        <pc:sldMkLst>
          <pc:docMk/>
          <pc:sldMk cId="3719602436" sldId="265"/>
        </pc:sldMkLst>
        <pc:spChg chg="mod">
          <ac:chgData name="Bobbi Muscara" userId="eec6e5dbc826e0fa" providerId="LiveId" clId="{FEAC27CE-39D2-452D-8A84-D0F3D8435D13}" dt="2019-07-02T18:24:54.480" v="634" actId="1076"/>
          <ac:spMkLst>
            <pc:docMk/>
            <pc:sldMk cId="3719602436" sldId="265"/>
            <ac:spMk id="5" creationId="{22FADC33-5BCB-4300-9E7B-7827BC644DC9}"/>
          </ac:spMkLst>
        </pc:spChg>
      </pc:sldChg>
      <pc:sldChg chg="modSp ord">
        <pc:chgData name="Bobbi Muscara" userId="eec6e5dbc826e0fa" providerId="LiveId" clId="{FEAC27CE-39D2-452D-8A84-D0F3D8435D13}" dt="2019-07-02T18:09:16.064" v="129" actId="1076"/>
        <pc:sldMkLst>
          <pc:docMk/>
          <pc:sldMk cId="2143473920" sldId="266"/>
        </pc:sldMkLst>
        <pc:spChg chg="mod">
          <ac:chgData name="Bobbi Muscara" userId="eec6e5dbc826e0fa" providerId="LiveId" clId="{FEAC27CE-39D2-452D-8A84-D0F3D8435D13}" dt="2019-07-02T18:09:16.064" v="129" actId="1076"/>
          <ac:spMkLst>
            <pc:docMk/>
            <pc:sldMk cId="2143473920" sldId="266"/>
            <ac:spMk id="2" creationId="{00000000-0000-0000-0000-000000000000}"/>
          </ac:spMkLst>
        </pc:spChg>
      </pc:sldChg>
      <pc:sldChg chg="modSp modAnim">
        <pc:chgData name="Bobbi Muscara" userId="eec6e5dbc826e0fa" providerId="LiveId" clId="{FEAC27CE-39D2-452D-8A84-D0F3D8435D13}" dt="2019-07-02T18:24:20.136" v="631" actId="20577"/>
        <pc:sldMkLst>
          <pc:docMk/>
          <pc:sldMk cId="377708602" sldId="271"/>
        </pc:sldMkLst>
        <pc:spChg chg="mod">
          <ac:chgData name="Bobbi Muscara" userId="eec6e5dbc826e0fa" providerId="LiveId" clId="{FEAC27CE-39D2-452D-8A84-D0F3D8435D13}" dt="2019-07-02T18:24:20.136" v="631" actId="20577"/>
          <ac:spMkLst>
            <pc:docMk/>
            <pc:sldMk cId="377708602" sldId="271"/>
            <ac:spMk id="2" creationId="{8ED7E4D6-1175-4C57-98AD-0ADE21C7966C}"/>
          </ac:spMkLst>
        </pc:spChg>
      </pc:sldChg>
      <pc:sldChg chg="addSp delSp modSp">
        <pc:chgData name="Bobbi Muscara" userId="eec6e5dbc826e0fa" providerId="LiveId" clId="{FEAC27CE-39D2-452D-8A84-D0F3D8435D13}" dt="2019-07-02T18:05:56.578" v="81" actId="20577"/>
        <pc:sldMkLst>
          <pc:docMk/>
          <pc:sldMk cId="2079551608" sldId="544"/>
        </pc:sldMkLst>
        <pc:spChg chg="add del mod">
          <ac:chgData name="Bobbi Muscara" userId="eec6e5dbc826e0fa" providerId="LiveId" clId="{FEAC27CE-39D2-452D-8A84-D0F3D8435D13}" dt="2019-07-02T18:04:54.137" v="40" actId="478"/>
          <ac:spMkLst>
            <pc:docMk/>
            <pc:sldMk cId="2079551608" sldId="544"/>
            <ac:spMk id="4" creationId="{AA00D0A4-3B4B-4579-A223-49A671722155}"/>
          </ac:spMkLst>
        </pc:spChg>
        <pc:spChg chg="mod">
          <ac:chgData name="Bobbi Muscara" userId="eec6e5dbc826e0fa" providerId="LiveId" clId="{FEAC27CE-39D2-452D-8A84-D0F3D8435D13}" dt="2019-07-02T18:04:58.306" v="41" actId="1076"/>
          <ac:spMkLst>
            <pc:docMk/>
            <pc:sldMk cId="2079551608" sldId="544"/>
            <ac:spMk id="6" creationId="{EF1B73FC-06C7-4B35-AAF4-B34DBA3CF538}"/>
          </ac:spMkLst>
        </pc:spChg>
        <pc:spChg chg="add mod">
          <ac:chgData name="Bobbi Muscara" userId="eec6e5dbc826e0fa" providerId="LiveId" clId="{FEAC27CE-39D2-452D-8A84-D0F3D8435D13}" dt="2019-07-02T18:05:27.112" v="46" actId="1076"/>
          <ac:spMkLst>
            <pc:docMk/>
            <pc:sldMk cId="2079551608" sldId="544"/>
            <ac:spMk id="9" creationId="{61172F13-DBD8-40FB-BD06-8184D6935F21}"/>
          </ac:spMkLst>
        </pc:spChg>
        <pc:spChg chg="add mod">
          <ac:chgData name="Bobbi Muscara" userId="eec6e5dbc826e0fa" providerId="LiveId" clId="{FEAC27CE-39D2-452D-8A84-D0F3D8435D13}" dt="2019-07-02T18:05:56.578" v="81" actId="20577"/>
          <ac:spMkLst>
            <pc:docMk/>
            <pc:sldMk cId="2079551608" sldId="544"/>
            <ac:spMk id="10" creationId="{F3119959-E44B-4464-9C8B-2B3CEEED5A86}"/>
          </ac:spMkLst>
        </pc:spChg>
        <pc:picChg chg="del">
          <ac:chgData name="Bobbi Muscara" userId="eec6e5dbc826e0fa" providerId="LiveId" clId="{FEAC27CE-39D2-452D-8A84-D0F3D8435D13}" dt="2019-07-02T18:04:29.574" v="39" actId="478"/>
          <ac:picMkLst>
            <pc:docMk/>
            <pc:sldMk cId="2079551608" sldId="544"/>
            <ac:picMk id="5" creationId="{58F45DAF-45B7-49B1-B487-881F88B41C80}"/>
          </ac:picMkLst>
        </pc:picChg>
      </pc:sldChg>
      <pc:sldChg chg="modSp del modAnim">
        <pc:chgData name="Bobbi Muscara" userId="eec6e5dbc826e0fa" providerId="LiveId" clId="{FEAC27CE-39D2-452D-8A84-D0F3D8435D13}" dt="2019-07-02T18:06:02.667" v="82" actId="2696"/>
        <pc:sldMkLst>
          <pc:docMk/>
          <pc:sldMk cId="715025475" sldId="576"/>
        </pc:sldMkLst>
        <pc:spChg chg="mod">
          <ac:chgData name="Bobbi Muscara" userId="eec6e5dbc826e0fa" providerId="LiveId" clId="{FEAC27CE-39D2-452D-8A84-D0F3D8435D13}" dt="2019-07-02T18:04:26.410" v="38"/>
          <ac:spMkLst>
            <pc:docMk/>
            <pc:sldMk cId="715025475" sldId="576"/>
            <ac:spMk id="3" creationId="{26B97FCC-C3EF-4A01-B775-20CDFE03923E}"/>
          </ac:spMkLst>
        </pc:spChg>
      </pc:sldChg>
      <pc:sldChg chg="modSp">
        <pc:chgData name="Bobbi Muscara" userId="eec6e5dbc826e0fa" providerId="LiveId" clId="{FEAC27CE-39D2-452D-8A84-D0F3D8435D13}" dt="2019-07-02T18:19:47.440" v="351" actId="207"/>
        <pc:sldMkLst>
          <pc:docMk/>
          <pc:sldMk cId="210215205" sldId="629"/>
        </pc:sldMkLst>
        <pc:spChg chg="mod">
          <ac:chgData name="Bobbi Muscara" userId="eec6e5dbc826e0fa" providerId="LiveId" clId="{FEAC27CE-39D2-452D-8A84-D0F3D8435D13}" dt="2019-07-02T18:19:47.440" v="351" actId="207"/>
          <ac:spMkLst>
            <pc:docMk/>
            <pc:sldMk cId="210215205" sldId="629"/>
            <ac:spMk id="6" creationId="{00000000-0000-0000-0000-000000000000}"/>
          </ac:spMkLst>
        </pc:spChg>
      </pc:sldChg>
      <pc:sldChg chg="addSp delSp modSp">
        <pc:chgData name="Bobbi Muscara" userId="eec6e5dbc826e0fa" providerId="LiveId" clId="{FEAC27CE-39D2-452D-8A84-D0F3D8435D13}" dt="2019-07-02T18:24:09.392" v="616" actId="478"/>
        <pc:sldMkLst>
          <pc:docMk/>
          <pc:sldMk cId="174509699" sldId="636"/>
        </pc:sldMkLst>
        <pc:spChg chg="del mod">
          <ac:chgData name="Bobbi Muscara" userId="eec6e5dbc826e0fa" providerId="LiveId" clId="{FEAC27CE-39D2-452D-8A84-D0F3D8435D13}" dt="2019-07-02T18:24:06.076" v="615" actId="478"/>
          <ac:spMkLst>
            <pc:docMk/>
            <pc:sldMk cId="174509699" sldId="636"/>
            <ac:spMk id="2" creationId="{0615E78E-C78E-4462-9B17-0D39B1E21154}"/>
          </ac:spMkLst>
        </pc:spChg>
        <pc:spChg chg="add">
          <ac:chgData name="Bobbi Muscara" userId="eec6e5dbc826e0fa" providerId="LiveId" clId="{FEAC27CE-39D2-452D-8A84-D0F3D8435D13}" dt="2019-07-02T18:24:00.210" v="613"/>
          <ac:spMkLst>
            <pc:docMk/>
            <pc:sldMk cId="174509699" sldId="636"/>
            <ac:spMk id="11" creationId="{012D2682-24F6-4070-B55D-CDFE05903142}"/>
          </ac:spMkLst>
        </pc:spChg>
        <pc:spChg chg="add del mod">
          <ac:chgData name="Bobbi Muscara" userId="eec6e5dbc826e0fa" providerId="LiveId" clId="{FEAC27CE-39D2-452D-8A84-D0F3D8435D13}" dt="2019-07-02T18:24:09.392" v="616" actId="478"/>
          <ac:spMkLst>
            <pc:docMk/>
            <pc:sldMk cId="174509699" sldId="636"/>
            <ac:spMk id="12" creationId="{28AA11BA-9FA7-4315-85D3-65F6EB1E4AB2}"/>
          </ac:spMkLst>
        </pc:spChg>
      </pc:sldChg>
      <pc:sldChg chg="addSp delSp modSp">
        <pc:chgData name="Bobbi Muscara" userId="eec6e5dbc826e0fa" providerId="LiveId" clId="{FEAC27CE-39D2-452D-8A84-D0F3D8435D13}" dt="2019-07-02T18:25:59.135" v="658" actId="1076"/>
        <pc:sldMkLst>
          <pc:docMk/>
          <pc:sldMk cId="4210211250" sldId="648"/>
        </pc:sldMkLst>
        <pc:spChg chg="mod">
          <ac:chgData name="Bobbi Muscara" userId="eec6e5dbc826e0fa" providerId="LiveId" clId="{FEAC27CE-39D2-452D-8A84-D0F3D8435D13}" dt="2019-07-02T18:25:59.135" v="658" actId="1076"/>
          <ac:spMkLst>
            <pc:docMk/>
            <pc:sldMk cId="4210211250" sldId="648"/>
            <ac:spMk id="2" creationId="{9E258862-2C56-410C-A1B1-EB8727062C6C}"/>
          </ac:spMkLst>
        </pc:spChg>
        <pc:spChg chg="add del mod">
          <ac:chgData name="Bobbi Muscara" userId="eec6e5dbc826e0fa" providerId="LiveId" clId="{FEAC27CE-39D2-452D-8A84-D0F3D8435D13}" dt="2019-07-02T18:25:25.706" v="639"/>
          <ac:spMkLst>
            <pc:docMk/>
            <pc:sldMk cId="4210211250" sldId="648"/>
            <ac:spMk id="5" creationId="{F689E847-903B-43DF-8E56-BD21BB9811FB}"/>
          </ac:spMkLst>
        </pc:spChg>
        <pc:spChg chg="add mod">
          <ac:chgData name="Bobbi Muscara" userId="eec6e5dbc826e0fa" providerId="LiveId" clId="{FEAC27CE-39D2-452D-8A84-D0F3D8435D13}" dt="2019-07-02T18:25:55.231" v="657" actId="1076"/>
          <ac:spMkLst>
            <pc:docMk/>
            <pc:sldMk cId="4210211250" sldId="648"/>
            <ac:spMk id="6" creationId="{7F95FE4B-F4F6-449C-B8BF-327EBBCFCDD1}"/>
          </ac:spMkLst>
        </pc:spChg>
      </pc:sldChg>
      <pc:sldChg chg="ord">
        <pc:chgData name="Bobbi Muscara" userId="eec6e5dbc826e0fa" providerId="LiveId" clId="{FEAC27CE-39D2-452D-8A84-D0F3D8435D13}" dt="2019-07-02T18:24:34.425" v="632"/>
        <pc:sldMkLst>
          <pc:docMk/>
          <pc:sldMk cId="3373275420" sldId="649"/>
        </pc:sldMkLst>
      </pc:sldChg>
      <pc:sldChg chg="modSp modAnim">
        <pc:chgData name="Bobbi Muscara" userId="eec6e5dbc826e0fa" providerId="LiveId" clId="{FEAC27CE-39D2-452D-8A84-D0F3D8435D13}" dt="2019-07-02T18:20:49.238" v="361" actId="108"/>
        <pc:sldMkLst>
          <pc:docMk/>
          <pc:sldMk cId="1988121204" sldId="655"/>
        </pc:sldMkLst>
        <pc:spChg chg="mod">
          <ac:chgData name="Bobbi Muscara" userId="eec6e5dbc826e0fa" providerId="LiveId" clId="{FEAC27CE-39D2-452D-8A84-D0F3D8435D13}" dt="2019-07-02T18:20:49.238" v="361" actId="108"/>
          <ac:spMkLst>
            <pc:docMk/>
            <pc:sldMk cId="1988121204" sldId="655"/>
            <ac:spMk id="3" creationId="{7DD7EC86-69F0-4CD9-9DC8-D544D294CAC8}"/>
          </ac:spMkLst>
        </pc:spChg>
      </pc:sldChg>
      <pc:sldChg chg="modSp modAnim modNotesTx">
        <pc:chgData name="Bobbi Muscara" userId="eec6e5dbc826e0fa" providerId="LiveId" clId="{FEAC27CE-39D2-452D-8A84-D0F3D8435D13}" dt="2019-07-02T18:21:23.007" v="366" actId="108"/>
        <pc:sldMkLst>
          <pc:docMk/>
          <pc:sldMk cId="129657720" sldId="656"/>
        </pc:sldMkLst>
        <pc:spChg chg="mod">
          <ac:chgData name="Bobbi Muscara" userId="eec6e5dbc826e0fa" providerId="LiveId" clId="{FEAC27CE-39D2-452D-8A84-D0F3D8435D13}" dt="2019-07-02T18:21:17.520" v="365" actId="108"/>
          <ac:spMkLst>
            <pc:docMk/>
            <pc:sldMk cId="129657720" sldId="656"/>
            <ac:spMk id="3" creationId="{7DD7EC86-69F0-4CD9-9DC8-D544D294CAC8}"/>
          </ac:spMkLst>
        </pc:spChg>
      </pc:sldChg>
      <pc:sldChg chg="addSp delSp modSp del">
        <pc:chgData name="Bobbi Muscara" userId="eec6e5dbc826e0fa" providerId="LiveId" clId="{FEAC27CE-39D2-452D-8A84-D0F3D8435D13}" dt="2019-07-02T18:08:39.437" v="126" actId="2696"/>
        <pc:sldMkLst>
          <pc:docMk/>
          <pc:sldMk cId="905455237" sldId="657"/>
        </pc:sldMkLst>
        <pc:spChg chg="mod">
          <ac:chgData name="Bobbi Muscara" userId="eec6e5dbc826e0fa" providerId="LiveId" clId="{FEAC27CE-39D2-452D-8A84-D0F3D8435D13}" dt="2019-07-02T18:07:16.575" v="120" actId="1076"/>
          <ac:spMkLst>
            <pc:docMk/>
            <pc:sldMk cId="905455237" sldId="657"/>
            <ac:spMk id="2" creationId="{5EEFDB5A-50C2-463E-BCEB-F96E927FEEBF}"/>
          </ac:spMkLst>
        </pc:spChg>
        <pc:spChg chg="del mod">
          <ac:chgData name="Bobbi Muscara" userId="eec6e5dbc826e0fa" providerId="LiveId" clId="{FEAC27CE-39D2-452D-8A84-D0F3D8435D13}" dt="2019-07-02T18:08:35.504" v="125" actId="478"/>
          <ac:spMkLst>
            <pc:docMk/>
            <pc:sldMk cId="905455237" sldId="657"/>
            <ac:spMk id="3" creationId="{7DD7EC86-69F0-4CD9-9DC8-D544D294CAC8}"/>
          </ac:spMkLst>
        </pc:spChg>
        <pc:spChg chg="add mod">
          <ac:chgData name="Bobbi Muscara" userId="eec6e5dbc826e0fa" providerId="LiveId" clId="{FEAC27CE-39D2-452D-8A84-D0F3D8435D13}" dt="2019-07-02T18:08:35.504" v="125" actId="478"/>
          <ac:spMkLst>
            <pc:docMk/>
            <pc:sldMk cId="905455237" sldId="657"/>
            <ac:spMk id="6" creationId="{A1798554-9C59-4B35-9BD4-270957F80928}"/>
          </ac:spMkLst>
        </pc:spChg>
      </pc:sldChg>
      <pc:sldChg chg="modSp del modAnim">
        <pc:chgData name="Bobbi Muscara" userId="eec6e5dbc826e0fa" providerId="LiveId" clId="{FEAC27CE-39D2-452D-8A84-D0F3D8435D13}" dt="2019-07-02T18:19:07.024" v="349" actId="2696"/>
        <pc:sldMkLst>
          <pc:docMk/>
          <pc:sldMk cId="1882549216" sldId="658"/>
        </pc:sldMkLst>
        <pc:spChg chg="mod">
          <ac:chgData name="Bobbi Muscara" userId="eec6e5dbc826e0fa" providerId="LiveId" clId="{FEAC27CE-39D2-452D-8A84-D0F3D8435D13}" dt="2019-07-02T18:17:28.139" v="339" actId="6549"/>
          <ac:spMkLst>
            <pc:docMk/>
            <pc:sldMk cId="1882549216" sldId="658"/>
            <ac:spMk id="3" creationId="{7DD7EC86-69F0-4CD9-9DC8-D544D294CAC8}"/>
          </ac:spMkLst>
        </pc:spChg>
      </pc:sldChg>
      <pc:sldChg chg="ord">
        <pc:chgData name="Bobbi Muscara" userId="eec6e5dbc826e0fa" providerId="LiveId" clId="{FEAC27CE-39D2-452D-8A84-D0F3D8435D13}" dt="2019-07-02T18:04:16.406" v="37"/>
        <pc:sldMkLst>
          <pc:docMk/>
          <pc:sldMk cId="1946904583" sldId="661"/>
        </pc:sldMkLst>
      </pc:sldChg>
      <pc:sldChg chg="ord">
        <pc:chgData name="Bobbi Muscara" userId="eec6e5dbc826e0fa" providerId="LiveId" clId="{FEAC27CE-39D2-452D-8A84-D0F3D8435D13}" dt="2019-07-02T18:04:16.406" v="37"/>
        <pc:sldMkLst>
          <pc:docMk/>
          <pc:sldMk cId="4011795451" sldId="662"/>
        </pc:sldMkLst>
      </pc:sldChg>
      <pc:sldChg chg="ord">
        <pc:chgData name="Bobbi Muscara" userId="eec6e5dbc826e0fa" providerId="LiveId" clId="{FEAC27CE-39D2-452D-8A84-D0F3D8435D13}" dt="2019-07-02T18:04:16.406" v="37"/>
        <pc:sldMkLst>
          <pc:docMk/>
          <pc:sldMk cId="2412180809" sldId="663"/>
        </pc:sldMkLst>
      </pc:sldChg>
      <pc:sldChg chg="ord">
        <pc:chgData name="Bobbi Muscara" userId="eec6e5dbc826e0fa" providerId="LiveId" clId="{FEAC27CE-39D2-452D-8A84-D0F3D8435D13}" dt="2019-07-02T18:04:16.406" v="37"/>
        <pc:sldMkLst>
          <pc:docMk/>
          <pc:sldMk cId="3079914214" sldId="668"/>
        </pc:sldMkLst>
      </pc:sldChg>
      <pc:sldChg chg="del">
        <pc:chgData name="Bobbi Muscara" userId="eec6e5dbc826e0fa" providerId="LiveId" clId="{FEAC27CE-39D2-452D-8A84-D0F3D8435D13}" dt="2019-07-02T18:06:20.419" v="83" actId="2696"/>
        <pc:sldMkLst>
          <pc:docMk/>
          <pc:sldMk cId="1672341224" sldId="673"/>
        </pc:sldMkLst>
      </pc:sldChg>
      <pc:sldChg chg="del">
        <pc:chgData name="Bobbi Muscara" userId="eec6e5dbc826e0fa" providerId="LiveId" clId="{FEAC27CE-39D2-452D-8A84-D0F3D8435D13}" dt="2019-07-02T18:06:23.470" v="84" actId="2696"/>
        <pc:sldMkLst>
          <pc:docMk/>
          <pc:sldMk cId="130644912" sldId="674"/>
        </pc:sldMkLst>
      </pc:sldChg>
      <pc:sldChg chg="del">
        <pc:chgData name="Bobbi Muscara" userId="eec6e5dbc826e0fa" providerId="LiveId" clId="{FEAC27CE-39D2-452D-8A84-D0F3D8435D13}" dt="2019-07-02T18:08:23.992" v="123" actId="2696"/>
        <pc:sldMkLst>
          <pc:docMk/>
          <pc:sldMk cId="1084913040" sldId="676"/>
        </pc:sldMkLst>
      </pc:sldChg>
      <pc:sldChg chg="modSp">
        <pc:chgData name="Bobbi Muscara" userId="eec6e5dbc826e0fa" providerId="LiveId" clId="{FEAC27CE-39D2-452D-8A84-D0F3D8435D13}" dt="2019-07-02T18:03:42.889" v="36" actId="20577"/>
        <pc:sldMkLst>
          <pc:docMk/>
          <pc:sldMk cId="2324002612" sldId="682"/>
        </pc:sldMkLst>
        <pc:spChg chg="mod">
          <ac:chgData name="Bobbi Muscara" userId="eec6e5dbc826e0fa" providerId="LiveId" clId="{FEAC27CE-39D2-452D-8A84-D0F3D8435D13}" dt="2019-07-02T18:03:42.889" v="36" actId="20577"/>
          <ac:spMkLst>
            <pc:docMk/>
            <pc:sldMk cId="2324002612" sldId="682"/>
            <ac:spMk id="2" creationId="{1A312116-3145-46A7-928F-E9B0C0A253B8}"/>
          </ac:spMkLst>
        </pc:spChg>
      </pc:sldChg>
      <pc:sldChg chg="modSp add">
        <pc:chgData name="Bobbi Muscara" userId="eec6e5dbc826e0fa" providerId="LiveId" clId="{FEAC27CE-39D2-452D-8A84-D0F3D8435D13}" dt="2019-07-02T18:10:12.153" v="243" actId="20577"/>
        <pc:sldMkLst>
          <pc:docMk/>
          <pc:sldMk cId="2425927298" sldId="701"/>
        </pc:sldMkLst>
        <pc:spChg chg="mod">
          <ac:chgData name="Bobbi Muscara" userId="eec6e5dbc826e0fa" providerId="LiveId" clId="{FEAC27CE-39D2-452D-8A84-D0F3D8435D13}" dt="2019-07-02T18:09:40.657" v="174" actId="20577"/>
          <ac:spMkLst>
            <pc:docMk/>
            <pc:sldMk cId="2425927298" sldId="701"/>
            <ac:spMk id="2" creationId="{BBF2C4F6-8BB0-4D53-AE43-FBA07AFC9F68}"/>
          </ac:spMkLst>
        </pc:spChg>
        <pc:spChg chg="mod">
          <ac:chgData name="Bobbi Muscara" userId="eec6e5dbc826e0fa" providerId="LiveId" clId="{FEAC27CE-39D2-452D-8A84-D0F3D8435D13}" dt="2019-07-02T18:10:12.153" v="243" actId="20577"/>
          <ac:spMkLst>
            <pc:docMk/>
            <pc:sldMk cId="2425927298" sldId="701"/>
            <ac:spMk id="3" creationId="{EF6F039E-BF55-4CB6-A761-83FEEB25F358}"/>
          </ac:spMkLst>
        </pc:spChg>
      </pc:sldChg>
      <pc:sldChg chg="modSp add del ord">
        <pc:chgData name="Bobbi Muscara" userId="eec6e5dbc826e0fa" providerId="LiveId" clId="{FEAC27CE-39D2-452D-8A84-D0F3D8435D13}" dt="2019-07-02T18:24:41.505" v="633" actId="2696"/>
        <pc:sldMkLst>
          <pc:docMk/>
          <pc:sldMk cId="254649867" sldId="702"/>
        </pc:sldMkLst>
        <pc:spChg chg="mod">
          <ac:chgData name="Bobbi Muscara" userId="eec6e5dbc826e0fa" providerId="LiveId" clId="{FEAC27CE-39D2-452D-8A84-D0F3D8435D13}" dt="2019-07-02T18:10:44.354" v="258" actId="20577"/>
          <ac:spMkLst>
            <pc:docMk/>
            <pc:sldMk cId="254649867" sldId="702"/>
            <ac:spMk id="3" creationId="{8E64122E-6975-4133-BEA3-BA37EF3CD419}"/>
          </ac:spMkLst>
        </pc:spChg>
      </pc:sldChg>
      <pc:sldChg chg="modSp add">
        <pc:chgData name="Bobbi Muscara" userId="eec6e5dbc826e0fa" providerId="LiveId" clId="{FEAC27CE-39D2-452D-8A84-D0F3D8435D13}" dt="2019-07-02T18:23:28.873" v="580" actId="20577"/>
        <pc:sldMkLst>
          <pc:docMk/>
          <pc:sldMk cId="695501213" sldId="704"/>
        </pc:sldMkLst>
        <pc:spChg chg="mod">
          <ac:chgData name="Bobbi Muscara" userId="eec6e5dbc826e0fa" providerId="LiveId" clId="{FEAC27CE-39D2-452D-8A84-D0F3D8435D13}" dt="2019-07-02T18:21:39.450" v="382" actId="20577"/>
          <ac:spMkLst>
            <pc:docMk/>
            <pc:sldMk cId="695501213" sldId="704"/>
            <ac:spMk id="2" creationId="{73E02D8C-8B84-465C-A227-85B70B069E85}"/>
          </ac:spMkLst>
        </pc:spChg>
        <pc:spChg chg="mod">
          <ac:chgData name="Bobbi Muscara" userId="eec6e5dbc826e0fa" providerId="LiveId" clId="{FEAC27CE-39D2-452D-8A84-D0F3D8435D13}" dt="2019-07-02T18:21:49.744" v="390" actId="20577"/>
          <ac:spMkLst>
            <pc:docMk/>
            <pc:sldMk cId="695501213" sldId="704"/>
            <ac:spMk id="3" creationId="{1D5BCDF7-3D40-4FBD-8BB7-4477BF15AF43}"/>
          </ac:spMkLst>
        </pc:spChg>
        <pc:spChg chg="mod">
          <ac:chgData name="Bobbi Muscara" userId="eec6e5dbc826e0fa" providerId="LiveId" clId="{FEAC27CE-39D2-452D-8A84-D0F3D8435D13}" dt="2019-07-02T18:23:28.873" v="580" actId="20577"/>
          <ac:spMkLst>
            <pc:docMk/>
            <pc:sldMk cId="695501213" sldId="704"/>
            <ac:spMk id="4" creationId="{067A48BA-8326-4763-916C-0A6841EDBC59}"/>
          </ac:spMkLst>
        </pc:spChg>
        <pc:spChg chg="mod">
          <ac:chgData name="Bobbi Muscara" userId="eec6e5dbc826e0fa" providerId="LiveId" clId="{FEAC27CE-39D2-452D-8A84-D0F3D8435D13}" dt="2019-07-02T18:21:55.875" v="400" actId="5793"/>
          <ac:spMkLst>
            <pc:docMk/>
            <pc:sldMk cId="695501213" sldId="704"/>
            <ac:spMk id="5" creationId="{9396E8F5-6958-4601-8421-CAFF1E7760A6}"/>
          </ac:spMkLst>
        </pc:spChg>
        <pc:spChg chg="mod">
          <ac:chgData name="Bobbi Muscara" userId="eec6e5dbc826e0fa" providerId="LiveId" clId="{FEAC27CE-39D2-452D-8A84-D0F3D8435D13}" dt="2019-07-02T18:23:05.297" v="578" actId="20577"/>
          <ac:spMkLst>
            <pc:docMk/>
            <pc:sldMk cId="695501213" sldId="704"/>
            <ac:spMk id="6" creationId="{9D485E56-6A46-43A9-8975-9BC08FF7D3A6}"/>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4000" dirty="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2000" dirty="0"/>
            <a:t>Farmers</a:t>
          </a:r>
        </a:p>
        <a:p>
          <a:r>
            <a:rPr lang="en-US" sz="2000" dirty="0"/>
            <a:t>Restaurants</a:t>
          </a:r>
        </a:p>
        <a:p>
          <a:r>
            <a:rPr lang="en-US" sz="2000" dirty="0"/>
            <a:t>Wholesalers</a:t>
          </a:r>
        </a:p>
        <a:p>
          <a:r>
            <a:rPr lang="en-US" sz="2000" dirty="0"/>
            <a:t>Individuals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4000" dirty="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2000" dirty="0"/>
            <a:t>Pickup / Deliver</a:t>
          </a:r>
        </a:p>
        <a:p>
          <a:r>
            <a:rPr lang="en-US" sz="2000" dirty="0"/>
            <a:t>Local Transporters</a:t>
          </a:r>
        </a:p>
        <a:p>
          <a:r>
            <a:rPr lang="en-US" sz="2000" dirty="0"/>
            <a:t>Uber model-??</a:t>
          </a:r>
        </a:p>
        <a:p>
          <a:r>
            <a:rPr lang="en-US" sz="2000" dirty="0"/>
            <a:t> </a:t>
          </a:r>
        </a:p>
        <a:p>
          <a:endParaRPr lang="en-US" sz="2000"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4000" dirty="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2000" dirty="0"/>
            <a:t>Food Banks</a:t>
          </a:r>
        </a:p>
        <a:p>
          <a:r>
            <a:rPr lang="en-US" sz="2000" dirty="0"/>
            <a:t>Houses of Worship</a:t>
          </a:r>
        </a:p>
        <a:p>
          <a:r>
            <a:rPr lang="en-US" sz="2000" dirty="0"/>
            <a:t>Social Services Offices</a:t>
          </a:r>
        </a:p>
        <a:p>
          <a:r>
            <a:rPr lang="en-US" sz="2000" dirty="0"/>
            <a:t>Individuals </a:t>
          </a:r>
          <a:r>
            <a:rPr lang="en-US" sz="1800" dirty="0"/>
            <a:t>(off the grid)</a:t>
          </a:r>
          <a:endParaRPr lang="en-US" sz="2000" dirty="0"/>
        </a:p>
        <a:p>
          <a:endParaRPr lang="en-US" sz="2000" dirty="0"/>
        </a:p>
        <a:p>
          <a:endParaRPr lang="en-US" sz="4000"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629" custLinFactNeighborY="-6902">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97648" custLinFactNeighborX="389" custLinFactNeighborY="12736">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907DDD29-5826-425E-9ED4-59E38D3EA215}" type="presOf" srcId="{3C4F6A4F-702A-4A78-812A-10D2D85CA415}" destId="{61D6453D-2257-4F78-A0D7-C6423655E81F}" srcOrd="0" destOrd="0" presId="urn:microsoft.com/office/officeart/2009/3/layout/IncreasingArrowsProcess"/>
    <dgm:cxn modelId="{E9F95C32-F9AE-442A-99E1-727985DFE497}" srcId="{FE681A08-6CFB-4753-8814-8901E79F124B}" destId="{E9DDBA0A-28F8-4C6D-8BC1-9526719789AE}" srcOrd="0" destOrd="0" parTransId="{03D50071-5F03-4046-B4B2-AB6D5BE2493C}" sibTransId="{B639CE9D-3411-41B0-A70F-289B57E9C3F4}"/>
    <dgm:cxn modelId="{5211D138-C01F-43BE-B024-1240FCD4A4ED}" type="presOf" srcId="{BD0E69C1-8B57-4D14-9BE5-F3D107DB307C}" destId="{E1E7E01A-1E5C-4794-8C9A-7D41E212FEBD}"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BF8AA09C-5B34-4A2F-B24D-8970C7B7EEE3}" type="presOf" srcId="{FE681A08-6CFB-4753-8814-8901E79F124B}" destId="{2D7A662B-28F6-4D2B-9BC3-182EDF8A80B0}" srcOrd="0" destOrd="0" presId="urn:microsoft.com/office/officeart/2009/3/layout/IncreasingArrowsProcess"/>
    <dgm:cxn modelId="{491FB1A0-BC7E-431C-A4B3-0A21BA94AE40}" type="presOf" srcId="{E9DDBA0A-28F8-4C6D-8BC1-9526719789AE}" destId="{932AB75F-6E53-44F9-8245-AA6A0FA6D3AB}" srcOrd="0" destOrd="0" presId="urn:microsoft.com/office/officeart/2009/3/layout/IncreasingArrowsProcess"/>
    <dgm:cxn modelId="{8419C2AA-65F9-40F9-B3C0-5C5FBFBAD3B1}" type="presOf" srcId="{620CAAC7-239E-4FBA-9D27-ED1967FC0EFE}" destId="{878E7DB8-A45B-4874-B400-033D64B4A658}" srcOrd="0" destOrd="0" presId="urn:microsoft.com/office/officeart/2009/3/layout/IncreasingArrowsProcess"/>
    <dgm:cxn modelId="{3CE9A5D6-2393-4046-BB34-3C46FB849319}" type="presOf" srcId="{E8C4B5E4-2A37-4C25-AE2F-168203C450AC}" destId="{636D2BE7-C31C-446F-A5A0-52E6E872F8C2}" srcOrd="0" destOrd="0" presId="urn:microsoft.com/office/officeart/2009/3/layout/IncreasingArrowsProcess"/>
    <dgm:cxn modelId="{556D27DE-B895-44B8-AEED-F8F53B080739}" srcId="{BD0E69C1-8B57-4D14-9BE5-F3D107DB307C}" destId="{E8C4B5E4-2A37-4C25-AE2F-168203C450AC}" srcOrd="0" destOrd="0" parTransId="{2BB9B0CC-7E7C-465A-84F3-6DEF99D20946}" sibTransId="{FA43DEDD-70B8-425C-9E73-246A337D11D6}"/>
    <dgm:cxn modelId="{44D8CEF5-94BC-4322-821F-D984903EBDDD}" type="presOf" srcId="{4FFAF9B9-EBEA-4379-B3B0-EC4FAB1327CB}" destId="{404E5092-1323-4697-A99D-AB228C98DC6A}" srcOrd="0" destOrd="0" presId="urn:microsoft.com/office/officeart/2009/3/layout/IncreasingArrowsProcess"/>
    <dgm:cxn modelId="{4939317C-EDF8-4F03-8B9F-AC76B29F3F21}" type="presParOf" srcId="{61D6453D-2257-4F78-A0D7-C6423655E81F}" destId="{2D7A662B-28F6-4D2B-9BC3-182EDF8A80B0}" srcOrd="0" destOrd="0" presId="urn:microsoft.com/office/officeart/2009/3/layout/IncreasingArrowsProcess"/>
    <dgm:cxn modelId="{84E7A5BA-242A-49B1-A81F-F1F457D340F0}" type="presParOf" srcId="{61D6453D-2257-4F78-A0D7-C6423655E81F}" destId="{932AB75F-6E53-44F9-8245-AA6A0FA6D3AB}" srcOrd="1" destOrd="0" presId="urn:microsoft.com/office/officeart/2009/3/layout/IncreasingArrowsProcess"/>
    <dgm:cxn modelId="{692D483D-B321-4A26-B46E-E09FA54FF97E}" type="presParOf" srcId="{61D6453D-2257-4F78-A0D7-C6423655E81F}" destId="{878E7DB8-A45B-4874-B400-033D64B4A658}" srcOrd="2" destOrd="0" presId="urn:microsoft.com/office/officeart/2009/3/layout/IncreasingArrowsProcess"/>
    <dgm:cxn modelId="{3F278911-9A18-42ED-BA87-9FB5DF00EE10}" type="presParOf" srcId="{61D6453D-2257-4F78-A0D7-C6423655E81F}" destId="{404E5092-1323-4697-A99D-AB228C98DC6A}" srcOrd="3" destOrd="0" presId="urn:microsoft.com/office/officeart/2009/3/layout/IncreasingArrowsProcess"/>
    <dgm:cxn modelId="{D262A585-4CFE-45E3-B8B9-AEBD84967C8E}" type="presParOf" srcId="{61D6453D-2257-4F78-A0D7-C6423655E81F}" destId="{E1E7E01A-1E5C-4794-8C9A-7D41E212FEBD}" srcOrd="4" destOrd="0" presId="urn:microsoft.com/office/officeart/2009/3/layout/IncreasingArrowsProcess"/>
    <dgm:cxn modelId="{9FE5AD84-62CD-4BDB-9F75-192428672808}"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48477" y="0"/>
          <a:ext cx="8358249" cy="1217279"/>
        </a:xfrm>
        <a:prstGeom prst="rightArrow">
          <a:avLst>
            <a:gd name="adj1" fmla="val 50000"/>
            <a:gd name="adj2" fmla="val 5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254000" bIns="193243" numCol="1" spcCol="1270" anchor="ctr" anchorCtr="0">
          <a:noAutofit/>
        </a:bodyPr>
        <a:lstStyle/>
        <a:p>
          <a:pPr marL="0" lvl="0" indent="0" algn="l" defTabSz="1778000">
            <a:lnSpc>
              <a:spcPct val="90000"/>
            </a:lnSpc>
            <a:spcBef>
              <a:spcPct val="0"/>
            </a:spcBef>
            <a:spcAft>
              <a:spcPct val="35000"/>
            </a:spcAft>
            <a:buNone/>
          </a:pPr>
          <a:r>
            <a:rPr lang="en-US" sz="4000" kern="1200" dirty="0"/>
            <a:t>Donors</a:t>
          </a:r>
        </a:p>
      </dsp:txBody>
      <dsp:txXfrm>
        <a:off x="48477" y="304320"/>
        <a:ext cx="8053929" cy="608639"/>
      </dsp:txXfrm>
    </dsp:sp>
    <dsp:sp modelId="{932AB75F-6E53-44F9-8245-AA6A0FA6D3AB}">
      <dsp:nvSpPr>
        <dsp:cNvPr id="0" name=""/>
        <dsp:cNvSpPr/>
      </dsp:nvSpPr>
      <dsp:spPr>
        <a:xfrm>
          <a:off x="40431" y="1071136"/>
          <a:ext cx="2574340" cy="234492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Farmers</a:t>
          </a:r>
        </a:p>
        <a:p>
          <a:pPr marL="0" lvl="0" indent="0" algn="l" defTabSz="889000">
            <a:lnSpc>
              <a:spcPct val="90000"/>
            </a:lnSpc>
            <a:spcBef>
              <a:spcPct val="0"/>
            </a:spcBef>
            <a:spcAft>
              <a:spcPct val="35000"/>
            </a:spcAft>
            <a:buNone/>
          </a:pPr>
          <a:r>
            <a:rPr lang="en-US" sz="2000" kern="1200" dirty="0"/>
            <a:t>Restaurants</a:t>
          </a:r>
        </a:p>
        <a:p>
          <a:pPr marL="0" lvl="0" indent="0" algn="l" defTabSz="889000">
            <a:lnSpc>
              <a:spcPct val="90000"/>
            </a:lnSpc>
            <a:spcBef>
              <a:spcPct val="0"/>
            </a:spcBef>
            <a:spcAft>
              <a:spcPct val="35000"/>
            </a:spcAft>
            <a:buNone/>
          </a:pPr>
          <a:r>
            <a:rPr lang="en-US" sz="2000" kern="1200" dirty="0"/>
            <a:t>Wholesalers</a:t>
          </a:r>
        </a:p>
        <a:p>
          <a:pPr marL="0" lvl="0" indent="0" algn="l" defTabSz="889000">
            <a:lnSpc>
              <a:spcPct val="90000"/>
            </a:lnSpc>
            <a:spcBef>
              <a:spcPct val="0"/>
            </a:spcBef>
            <a:spcAft>
              <a:spcPct val="35000"/>
            </a:spcAft>
            <a:buNone/>
          </a:pPr>
          <a:r>
            <a:rPr lang="en-US" sz="2000" kern="1200" dirty="0"/>
            <a:t>Individuals</a:t>
          </a:r>
        </a:p>
      </dsp:txBody>
      <dsp:txXfrm>
        <a:off x="40431" y="1071136"/>
        <a:ext cx="2574340" cy="2344928"/>
      </dsp:txXfrm>
    </dsp:sp>
    <dsp:sp modelId="{878E7DB8-A45B-4874-B400-033D64B4A658}">
      <dsp:nvSpPr>
        <dsp:cNvPr id="0" name=""/>
        <dsp:cNvSpPr/>
      </dsp:nvSpPr>
      <dsp:spPr>
        <a:xfrm>
          <a:off x="2660583" y="700045"/>
          <a:ext cx="5659901" cy="1217279"/>
        </a:xfrm>
        <a:prstGeom prst="rightArrow">
          <a:avLst>
            <a:gd name="adj1" fmla="val 50000"/>
            <a:gd name="adj2" fmla="val 5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254000" bIns="193243" numCol="1" spcCol="1270" anchor="ctr" anchorCtr="0">
          <a:noAutofit/>
        </a:bodyPr>
        <a:lstStyle/>
        <a:p>
          <a:pPr marL="0" lvl="0" indent="0" algn="l" defTabSz="1778000">
            <a:lnSpc>
              <a:spcPct val="90000"/>
            </a:lnSpc>
            <a:spcBef>
              <a:spcPct val="0"/>
            </a:spcBef>
            <a:spcAft>
              <a:spcPct val="35000"/>
            </a:spcAft>
            <a:buNone/>
          </a:pPr>
          <a:r>
            <a:rPr lang="en-US" sz="4000" kern="1200" dirty="0"/>
            <a:t>Volunteers / Drivers</a:t>
          </a:r>
        </a:p>
      </dsp:txBody>
      <dsp:txXfrm>
        <a:off x="2660583" y="1004365"/>
        <a:ext cx="5355581" cy="608639"/>
      </dsp:txXfrm>
    </dsp:sp>
    <dsp:sp modelId="{404E5092-1323-4697-A99D-AB228C98DC6A}">
      <dsp:nvSpPr>
        <dsp:cNvPr id="0" name=""/>
        <dsp:cNvSpPr/>
      </dsp:nvSpPr>
      <dsp:spPr>
        <a:xfrm>
          <a:off x="2740245" y="1644347"/>
          <a:ext cx="2324475" cy="2344928"/>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Pickup / Deliver</a:t>
          </a:r>
        </a:p>
        <a:p>
          <a:pPr marL="0" lvl="0" indent="0" algn="l" defTabSz="889000">
            <a:lnSpc>
              <a:spcPct val="90000"/>
            </a:lnSpc>
            <a:spcBef>
              <a:spcPct val="0"/>
            </a:spcBef>
            <a:spcAft>
              <a:spcPct val="35000"/>
            </a:spcAft>
            <a:buNone/>
          </a:pPr>
          <a:r>
            <a:rPr lang="en-US" sz="2000" kern="1200" dirty="0"/>
            <a:t>Local Transporters</a:t>
          </a:r>
        </a:p>
        <a:p>
          <a:pPr marL="0" lvl="0" indent="0" algn="l" defTabSz="889000">
            <a:lnSpc>
              <a:spcPct val="90000"/>
            </a:lnSpc>
            <a:spcBef>
              <a:spcPct val="0"/>
            </a:spcBef>
            <a:spcAft>
              <a:spcPct val="35000"/>
            </a:spcAft>
            <a:buNone/>
          </a:pPr>
          <a:r>
            <a:rPr lang="en-US" sz="2000" kern="1200" dirty="0"/>
            <a:t>Uber model-??</a:t>
          </a:r>
        </a:p>
        <a:p>
          <a:pPr marL="0" lvl="0" indent="0" algn="l" defTabSz="889000">
            <a:lnSpc>
              <a:spcPct val="90000"/>
            </a:lnSpc>
            <a:spcBef>
              <a:spcPct val="0"/>
            </a:spcBef>
            <a:spcAft>
              <a:spcPct val="35000"/>
            </a:spcAft>
            <a:buNone/>
          </a:pPr>
          <a:r>
            <a:rPr lang="en-US" sz="2000" kern="1200" dirty="0"/>
            <a:t> </a:t>
          </a:r>
        </a:p>
        <a:p>
          <a:pPr marL="0" lvl="0" indent="0" algn="l" defTabSz="889000">
            <a:lnSpc>
              <a:spcPct val="90000"/>
            </a:lnSpc>
            <a:spcBef>
              <a:spcPct val="0"/>
            </a:spcBef>
            <a:spcAft>
              <a:spcPct val="35000"/>
            </a:spcAft>
            <a:buNone/>
          </a:pPr>
          <a:endParaRPr lang="en-US" sz="2000" kern="1200" dirty="0"/>
        </a:p>
      </dsp:txBody>
      <dsp:txXfrm>
        <a:off x="2740245" y="1644347"/>
        <a:ext cx="2324475" cy="2344928"/>
      </dsp:txXfrm>
    </dsp:sp>
    <dsp:sp modelId="{E1E7E01A-1E5C-4794-8C9A-7D41E212FEBD}">
      <dsp:nvSpPr>
        <dsp:cNvPr id="0" name=""/>
        <dsp:cNvSpPr/>
      </dsp:nvSpPr>
      <dsp:spPr>
        <a:xfrm>
          <a:off x="5172920" y="1340155"/>
          <a:ext cx="3209567" cy="1217279"/>
        </a:xfrm>
        <a:prstGeom prst="rightArrow">
          <a:avLst>
            <a:gd name="adj1" fmla="val 50000"/>
            <a:gd name="adj2" fmla="val 5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254000" bIns="193243" numCol="1" spcCol="1270" anchor="ctr" anchorCtr="0">
          <a:noAutofit/>
        </a:bodyPr>
        <a:lstStyle/>
        <a:p>
          <a:pPr marL="0" lvl="0" indent="0" algn="l" defTabSz="1778000">
            <a:lnSpc>
              <a:spcPct val="90000"/>
            </a:lnSpc>
            <a:spcBef>
              <a:spcPct val="0"/>
            </a:spcBef>
            <a:spcAft>
              <a:spcPct val="35000"/>
            </a:spcAft>
            <a:buNone/>
          </a:pPr>
          <a:r>
            <a:rPr lang="en-US" sz="4000" kern="1200" dirty="0"/>
            <a:t>Recipients</a:t>
          </a:r>
        </a:p>
      </dsp:txBody>
      <dsp:txXfrm>
        <a:off x="5172920" y="1644475"/>
        <a:ext cx="2905247" cy="608639"/>
      </dsp:txXfrm>
    </dsp:sp>
    <dsp:sp modelId="{636D2BE7-C31C-446F-A5A0-52E6E872F8C2}">
      <dsp:nvSpPr>
        <dsp:cNvPr id="0" name=""/>
        <dsp:cNvSpPr/>
      </dsp:nvSpPr>
      <dsp:spPr>
        <a:xfrm>
          <a:off x="5213208" y="2338782"/>
          <a:ext cx="2513792" cy="231061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dirty="0"/>
            <a:t>Food Banks</a:t>
          </a:r>
        </a:p>
        <a:p>
          <a:pPr marL="0" lvl="0" indent="0" algn="l" defTabSz="889000">
            <a:lnSpc>
              <a:spcPct val="90000"/>
            </a:lnSpc>
            <a:spcBef>
              <a:spcPct val="0"/>
            </a:spcBef>
            <a:spcAft>
              <a:spcPct val="35000"/>
            </a:spcAft>
            <a:buNone/>
          </a:pPr>
          <a:r>
            <a:rPr lang="en-US" sz="2000" kern="1200" dirty="0"/>
            <a:t>Houses of Worship</a:t>
          </a:r>
        </a:p>
        <a:p>
          <a:pPr marL="0" lvl="0" indent="0" algn="l" defTabSz="889000">
            <a:lnSpc>
              <a:spcPct val="90000"/>
            </a:lnSpc>
            <a:spcBef>
              <a:spcPct val="0"/>
            </a:spcBef>
            <a:spcAft>
              <a:spcPct val="35000"/>
            </a:spcAft>
            <a:buNone/>
          </a:pPr>
          <a:r>
            <a:rPr lang="en-US" sz="2000" kern="1200" dirty="0"/>
            <a:t>Social Services Offices</a:t>
          </a:r>
        </a:p>
        <a:p>
          <a:pPr marL="0" lvl="0" indent="0" algn="l" defTabSz="889000">
            <a:lnSpc>
              <a:spcPct val="90000"/>
            </a:lnSpc>
            <a:spcBef>
              <a:spcPct val="0"/>
            </a:spcBef>
            <a:spcAft>
              <a:spcPct val="35000"/>
            </a:spcAft>
            <a:buNone/>
          </a:pPr>
          <a:r>
            <a:rPr lang="en-US" sz="2000" kern="1200" dirty="0"/>
            <a:t>Individuals </a:t>
          </a:r>
          <a:r>
            <a:rPr lang="en-US" sz="1800" kern="1200" dirty="0"/>
            <a:t>(off the grid)</a:t>
          </a:r>
          <a:endParaRPr lang="en-US" sz="2000" kern="1200" dirty="0"/>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4000" kern="1200" dirty="0"/>
        </a:p>
      </dsp:txBody>
      <dsp:txXfrm>
        <a:off x="5213208" y="2338782"/>
        <a:ext cx="2513792" cy="2310610"/>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4612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46124"/>
          </a:xfrm>
          <a:prstGeom prst="rect">
            <a:avLst/>
          </a:prstGeom>
        </p:spPr>
        <p:txBody>
          <a:bodyPr vert="horz" lIns="91440" tIns="45720" rIns="91440" bIns="45720" rtlCol="0"/>
          <a:lstStyle>
            <a:lvl1pPr algn="r">
              <a:defRPr sz="1200"/>
            </a:lvl1pPr>
          </a:lstStyle>
          <a:p>
            <a:fld id="{4246FFAF-3185-46C9-8EC8-7B126848C08F}" type="datetimeFigureOut">
              <a:rPr lang="en-US" smtClean="0"/>
              <a:t>7/2/2019</a:t>
            </a:fld>
            <a:endParaRPr lang="en-US"/>
          </a:p>
        </p:txBody>
      </p:sp>
      <p:sp>
        <p:nvSpPr>
          <p:cNvPr id="4" name="Slide Image Placeholder 3"/>
          <p:cNvSpPr>
            <a:spLocks noGrp="1" noRot="1" noChangeAspect="1"/>
          </p:cNvSpPr>
          <p:nvPr>
            <p:ph type="sldImg" idx="2"/>
          </p:nvPr>
        </p:nvSpPr>
        <p:spPr>
          <a:xfrm>
            <a:off x="762000" y="1111250"/>
            <a:ext cx="5334000" cy="3000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279077"/>
            <a:ext cx="5486400" cy="3501063"/>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445466"/>
            <a:ext cx="2971800" cy="44612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445466"/>
            <a:ext cx="2971800" cy="446123"/>
          </a:xfrm>
          <a:prstGeom prst="rect">
            <a:avLst/>
          </a:prstGeom>
        </p:spPr>
        <p:txBody>
          <a:bodyPr vert="horz" lIns="91440" tIns="45720" rIns="91440" bIns="45720" rtlCol="0" anchor="b"/>
          <a:lstStyle>
            <a:lvl1pPr algn="r">
              <a:defRPr sz="1200"/>
            </a:lvl1pPr>
          </a:lstStyle>
          <a:p>
            <a:fld id="{6D25A6A1-9A3A-437D-AF1D-F91488312007}" type="slidenum">
              <a:rPr lang="en-US" smtClean="0"/>
              <a:t>‹#›</a:t>
            </a:fld>
            <a:endParaRPr lang="en-US"/>
          </a:p>
        </p:txBody>
      </p:sp>
    </p:spTree>
    <p:extLst>
      <p:ext uri="{BB962C8B-B14F-4D97-AF65-F5344CB8AC3E}">
        <p14:creationId xmlns:p14="http://schemas.microsoft.com/office/powerpoint/2010/main" val="2540861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D25A6A1-9A3A-437D-AF1D-F91488312007}" type="slidenum">
              <a:rPr lang="en-US" smtClean="0"/>
              <a:t>23</a:t>
            </a:fld>
            <a:endParaRPr lang="en-US"/>
          </a:p>
        </p:txBody>
      </p:sp>
    </p:spTree>
    <p:extLst>
      <p:ext uri="{BB962C8B-B14F-4D97-AF65-F5344CB8AC3E}">
        <p14:creationId xmlns:p14="http://schemas.microsoft.com/office/powerpoint/2010/main" val="20128778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2000" b="1" kern="1200" dirty="0">
              <a:solidFill>
                <a:schemeClr val="accent2">
                  <a:lumMod val="75000"/>
                </a:schemeClr>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D25A6A1-9A3A-437D-AF1D-F91488312007}" type="slidenum">
              <a:rPr lang="en-US" smtClean="0"/>
              <a:t>24</a:t>
            </a:fld>
            <a:endParaRPr lang="en-US"/>
          </a:p>
        </p:txBody>
      </p:sp>
    </p:spTree>
    <p:extLst>
      <p:ext uri="{BB962C8B-B14F-4D97-AF65-F5344CB8AC3E}">
        <p14:creationId xmlns:p14="http://schemas.microsoft.com/office/powerpoint/2010/main" val="2578634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28</a:t>
            </a:fld>
            <a:endParaRPr lang="en-US"/>
          </a:p>
        </p:txBody>
      </p:sp>
    </p:spTree>
    <p:extLst>
      <p:ext uri="{BB962C8B-B14F-4D97-AF65-F5344CB8AC3E}">
        <p14:creationId xmlns:p14="http://schemas.microsoft.com/office/powerpoint/2010/main" val="831359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075793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9149927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775067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4978c2c13f_0_567: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4978c2c13f_0_567:notes"/>
          <p:cNvSpPr txBox="1">
            <a:spLocks noGrp="1"/>
          </p:cNvSpPr>
          <p:nvPr>
            <p:ph type="body" idx="1"/>
          </p:nvPr>
        </p:nvSpPr>
        <p:spPr>
          <a:xfrm>
            <a:off x="685800" y="4223504"/>
            <a:ext cx="5486400" cy="400121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1597271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15</a:t>
            </a:fld>
            <a:endParaRPr lang="en-US"/>
          </a:p>
        </p:txBody>
      </p:sp>
    </p:spTree>
    <p:extLst>
      <p:ext uri="{BB962C8B-B14F-4D97-AF65-F5344CB8AC3E}">
        <p14:creationId xmlns:p14="http://schemas.microsoft.com/office/powerpoint/2010/main" val="2398462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25A6A1-9A3A-437D-AF1D-F91488312007}" type="slidenum">
              <a:rPr lang="en-US" smtClean="0"/>
              <a:t>16</a:t>
            </a:fld>
            <a:endParaRPr lang="en-US"/>
          </a:p>
        </p:txBody>
      </p:sp>
    </p:spTree>
    <p:extLst>
      <p:ext uri="{BB962C8B-B14F-4D97-AF65-F5344CB8AC3E}">
        <p14:creationId xmlns:p14="http://schemas.microsoft.com/office/powerpoint/2010/main" val="983043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432918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Hyperledger Quilt</a:t>
            </a:r>
          </a:p>
          <a:p>
            <a:pPr marL="0" lvl="0" indent="0" algn="l" rtl="0">
              <a:spcBef>
                <a:spcPts val="0"/>
              </a:spcBef>
              <a:spcAft>
                <a:spcPts val="0"/>
              </a:spcAft>
              <a:buNone/>
            </a:pPr>
            <a:r>
              <a:rPr lang="en-US" dirty="0"/>
              <a:t>Business Blockchain Tool</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 Contributed by NTT Data and Ripple</a:t>
            </a:r>
          </a:p>
          <a:p>
            <a:pPr marL="0" lvl="0" indent="0" algn="l" rtl="0">
              <a:spcBef>
                <a:spcPts val="0"/>
              </a:spcBef>
              <a:spcAft>
                <a:spcPts val="0"/>
              </a:spcAft>
              <a:buNone/>
            </a:pPr>
            <a:r>
              <a:rPr lang="en-US" dirty="0"/>
              <a:t>● Java implementation of the Interledger protocol</a:t>
            </a:r>
          </a:p>
          <a:p>
            <a:pPr marL="0" lvl="0" indent="0" algn="l" rtl="0">
              <a:spcBef>
                <a:spcPts val="0"/>
              </a:spcBef>
              <a:spcAft>
                <a:spcPts val="0"/>
              </a:spcAft>
              <a:buNone/>
            </a:pPr>
            <a:r>
              <a:rPr lang="en-US" dirty="0"/>
              <a:t>● Interledger protocol provides:</a:t>
            </a:r>
          </a:p>
          <a:p>
            <a:pPr marL="0" lvl="0" indent="0" algn="l" rtl="0">
              <a:spcBef>
                <a:spcPts val="0"/>
              </a:spcBef>
              <a:spcAft>
                <a:spcPts val="0"/>
              </a:spcAft>
              <a:buNone/>
            </a:pPr>
            <a:r>
              <a:rPr lang="en-US" dirty="0"/>
              <a:t>    ○ atomic swaps between ledgers (even non-blockchain or distributed ledgers)</a:t>
            </a:r>
          </a:p>
          <a:p>
            <a:pPr marL="0" lvl="0" indent="0" algn="l" rtl="0">
              <a:spcBef>
                <a:spcPts val="0"/>
              </a:spcBef>
              <a:spcAft>
                <a:spcPts val="0"/>
              </a:spcAft>
              <a:buNone/>
            </a:pPr>
            <a:r>
              <a:rPr lang="en-US" dirty="0"/>
              <a:t>    ○ a single account namespace for accounts within each ledger</a:t>
            </a:r>
          </a:p>
        </p:txBody>
      </p:sp>
    </p:spTree>
    <p:extLst>
      <p:ext uri="{BB962C8B-B14F-4D97-AF65-F5344CB8AC3E}">
        <p14:creationId xmlns:p14="http://schemas.microsoft.com/office/powerpoint/2010/main" val="3249064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7/2/2019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00000000-1234-1234-1234-123412341234}" type="slidenum">
              <a:rPr lang="en-US" smtClean="0"/>
              <a:pPr/>
              <a:t>‹#›</a:t>
            </a:fld>
            <a:endParaRPr lang="en-US"/>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8608893"/>
      </p:ext>
    </p:extLst>
  </p:cSld>
  <p:clrMapOvr>
    <a:masterClrMapping/>
  </p:clrMapOvr>
  <p:hf hdr="0" ftr="0" dt="0"/>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7/2/2019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269385"/>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smtClean="0"/>
              <a:t>7/2/2019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7819459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r>
              <a:rPr lang="en-US"/>
              <a:t>Ledger Academy</a:t>
            </a:r>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382209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type="title">
  <p:cSld name="Content Slide - Purple">
    <p:bg>
      <p:bgPr>
        <a:blipFill>
          <a:blip r:embed="rId2">
            <a:alphaModFix/>
          </a:blip>
          <a:stretch>
            <a:fillRect/>
          </a:stretch>
        </a:blipFill>
        <a:effectLst/>
      </p:bgPr>
    </p:bg>
    <p:spTree>
      <p:nvGrpSpPr>
        <p:cNvPr id="1" name="Shape 247"/>
        <p:cNvGrpSpPr/>
        <p:nvPr/>
      </p:nvGrpSpPr>
      <p:grpSpPr>
        <a:xfrm>
          <a:off x="0" y="0"/>
          <a:ext cx="0" cy="0"/>
          <a:chOff x="0" y="0"/>
          <a:chExt cx="0" cy="0"/>
        </a:xfrm>
      </p:grpSpPr>
    </p:spTree>
    <p:extLst>
      <p:ext uri="{BB962C8B-B14F-4D97-AF65-F5344CB8AC3E}">
        <p14:creationId xmlns:p14="http://schemas.microsoft.com/office/powerpoint/2010/main" val="17711630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E343B0E-2B2B-473A-8E53-39098328A942}" type="datetime1">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6392327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220A655-FEF1-47A9-88F7-E8FF6FF52E52}" type="datetime1">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422021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1528B7-89CD-4BBA-AF08-D411BBFB15AF}" type="datetime1">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5017206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35CA257-43B2-4E15-80C2-3A42A1306CE2}" type="datetime1">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5823028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E9730F2-F654-4104-A149-473A6783F43D}" type="datetime1">
              <a:rPr lang="en-US" smtClean="0"/>
              <a:t>7/2/2019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42976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5100415-0882-4CA0-874D-886B29481EE9}" type="datetime1">
              <a:rPr lang="en-US" smtClean="0"/>
              <a:t>7/2/2019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1677523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Ledger Academy</a:t>
            </a:r>
          </a:p>
        </p:txBody>
      </p:sp>
      <p:sp>
        <p:nvSpPr>
          <p:cNvPr id="6" name="Slide Number Placeholder 5"/>
          <p:cNvSpPr>
            <a:spLocks noGrp="1"/>
          </p:cNvSpPr>
          <p:nvPr>
            <p:ph type="sldNum" sz="quarter" idx="12"/>
          </p:nvPr>
        </p:nvSpPr>
        <p:spPr/>
        <p:txBody>
          <a:bodyPr/>
          <a:lstStyle/>
          <a:p>
            <a:fld id="{044B967A-C62A-4F0D-BC3B-F9FC4BDAFED9}" type="slidenum">
              <a:rPr lang="en-US" smtClean="0"/>
              <a:t>‹#›</a:t>
            </a:fld>
            <a:endParaRPr lang="en-US"/>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516917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59ACD4-7B1E-45F0-AA0B-8AA5A455FD1A}" type="datetime1">
              <a:rPr lang="en-US" smtClean="0"/>
              <a:t>7/2/2019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13570216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34207D4-FFFA-46A8-9101-4A4542A1AE82}" type="datetime1">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31315474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BDE6802-7CF7-4D92-A4FF-4D7BEBB3C2AF}" type="datetime1">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38267583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AD4D7D1-6C91-4A4D-B5DD-C7AA8F7F4D8D}" type="datetime1">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17997719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472EA3-5E9A-4F90-BA2B-BEA49212A98F}" type="datetime1">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2F072D-44BE-48CC-8E89-A327B5503611}" type="slidenum">
              <a:rPr lang="en-US" smtClean="0"/>
              <a:t>‹#›</a:t>
            </a:fld>
            <a:endParaRPr lang="en-US"/>
          </a:p>
        </p:txBody>
      </p:sp>
    </p:spTree>
    <p:extLst>
      <p:ext uri="{BB962C8B-B14F-4D97-AF65-F5344CB8AC3E}">
        <p14:creationId xmlns:p14="http://schemas.microsoft.com/office/powerpoint/2010/main" val="2303407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02557A-7053-4340-A874-8AB926A8EDA1}" type="datetimeFigureOut">
              <a:rPr lang="en-US" smtClean="0"/>
              <a:pPr/>
              <a:t>7/2/2019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0000000-1234-1234-1234-123412341234}" type="slidenum">
              <a:rPr lang="en-US" smtClean="0"/>
              <a:pPr/>
              <a:t>‹#›</a:t>
            </a:fld>
            <a:endParaRPr lang="en-US"/>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31088730"/>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smtClean="0"/>
              <a:t>7/2/2019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644406677"/>
      </p:ext>
    </p:extLst>
  </p:cSld>
  <p:clrMapOvr>
    <a:masterClrMapping/>
  </p:clrMapOvr>
  <p:hf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smtClean="0"/>
              <a:t>7/2/2019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0000000-1234-1234-1234-123412341234}" type="slidenum">
              <a:rPr lang="en-US" smtClean="0"/>
              <a:pPr/>
              <a:t>‹#›</a:t>
            </a:fld>
            <a:endParaRPr lang="en-US"/>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08563793"/>
      </p:ext>
    </p:extLst>
  </p:cSld>
  <p:clrMapOvr>
    <a:masterClrMapping/>
  </p:clrMapOvr>
  <p:hf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smtClean="0"/>
              <a:t>7/2/2019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0000000-1234-1234-1234-123412341234}" type="slidenum">
              <a:rPr lang="en-US" smtClean="0"/>
              <a:pPr/>
              <a:t>‹#›</a:t>
            </a:fld>
            <a:endParaRPr lang="en-US"/>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21464188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02557A-7053-4340-A874-8AB926A8EDA1}" type="datetimeFigureOut">
              <a:rPr lang="en-US" smtClean="0"/>
              <a:t>7/2/2019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0000000-1234-1234-1234-123412341234}" type="slidenum">
              <a:rPr lang="en-US" smtClean="0"/>
              <a:pPr/>
              <a:t>‹#›</a:t>
            </a:fld>
            <a:endParaRPr lang="en-US"/>
          </a:p>
        </p:txBody>
      </p:sp>
    </p:spTree>
    <p:extLst>
      <p:ext uri="{BB962C8B-B14F-4D97-AF65-F5344CB8AC3E}">
        <p14:creationId xmlns:p14="http://schemas.microsoft.com/office/powerpoint/2010/main" val="3511880107"/>
      </p:ext>
    </p:extLst>
  </p:cSld>
  <p:clrMapOvr>
    <a:masterClrMapping/>
  </p:clrMapOvr>
  <p:hf hdr="0" ftr="0" dt="0"/>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B02557A-7053-4340-A874-8AB926A8EDA1}" type="datetimeFigureOut">
              <a:rPr lang="en-US" smtClean="0"/>
              <a:pPr/>
              <a:t>7/2/2019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94020458"/>
      </p:ext>
    </p:extLst>
  </p:cSld>
  <p:clrMapOvr>
    <a:masterClrMapping/>
  </p:clrMapOvr>
  <p:hf hdr="0" ftr="0" dt="0"/>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B02557A-7053-4340-A874-8AB926A8EDA1}" type="datetimeFigureOut">
              <a:rPr lang="en-US" smtClean="0"/>
              <a:pPr/>
              <a:t>7/2/2019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00000000-1234-1234-1234-123412341234}" type="slidenum">
              <a:rPr lang="en-US" smtClean="0"/>
              <a:pPr/>
              <a:t>‹#›</a:t>
            </a:fld>
            <a:endParaRPr lang="en-US"/>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141706724"/>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5">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a:t>Ledger Academy</a:t>
            </a:r>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00000000-1234-1234-1234-123412341234}" type="slidenum">
              <a:rPr lang="en-US" smtClean="0"/>
              <a:pPr/>
              <a:t>‹#›</a:t>
            </a:fld>
            <a:endParaRPr lang="en-US"/>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6547537"/>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 id="2147483962" r:id="rId13"/>
  </p:sldLayoutIdLst>
  <p:hf sldNum="0" hd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1098D2-4DFE-4681-BF59-D26301A4A0A5}" type="datetime1">
              <a:rPr lang="en-US" smtClean="0"/>
              <a:t>7/2/2019</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F072D-44BE-48CC-8E89-A327B5503611}" type="slidenum">
              <a:rPr lang="en-US" smtClean="0"/>
              <a:t>‹#›</a:t>
            </a:fld>
            <a:endParaRPr lang="en-US"/>
          </a:p>
        </p:txBody>
      </p:sp>
    </p:spTree>
    <p:extLst>
      <p:ext uri="{BB962C8B-B14F-4D97-AF65-F5344CB8AC3E}">
        <p14:creationId xmlns:p14="http://schemas.microsoft.com/office/powerpoint/2010/main" val="1449788127"/>
      </p:ext>
    </p:extLst>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hf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meetup.com/Princeton-School-of-AI/"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ww.bloomberg.com/opinion/authors/ARbTQlRLRjE/matthew-s-levine" TargetMode="External"/><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hyperlink" Target="mailto:info@wsba.co"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hyperlink" Target="mailto:info@nycbigapps.com" TargetMode="Externa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15.xml"/><Relationship Id="rId6" Type="http://schemas.openxmlformats.org/officeDocument/2006/relationships/image" Target="../media/image16.png"/><Relationship Id="rId11" Type="http://schemas.openxmlformats.org/officeDocument/2006/relationships/image" Target="../media/image21.svg"/><Relationship Id="rId5" Type="http://schemas.openxmlformats.org/officeDocument/2006/relationships/image" Target="../media/image15.sv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svg"/></Relationships>
</file>

<file path=ppt/slides/_rels/slide33.xml.rels><?xml version="1.0" encoding="UTF-8" standalone="yes"?>
<Relationships xmlns="http://schemas.openxmlformats.org/package/2006/relationships"><Relationship Id="rId8" Type="http://schemas.openxmlformats.org/officeDocument/2006/relationships/hyperlink" Target="https://www.facebook.com/communityfoodbankofnj/" TargetMode="External"/><Relationship Id="rId3" Type="http://schemas.openxmlformats.org/officeDocument/2006/relationships/hyperlink" Target="https://www.feedingamerica.org/find-your-local-foodbank/community-foodbank-of-new-jersey" TargetMode="External"/><Relationship Id="rId7" Type="http://schemas.openxmlformats.org/officeDocument/2006/relationships/hyperlink" Target="https://www.nj.gov/agriculture/news/press/2018/approved/press181113.html" TargetMode="External"/><Relationship Id="rId2" Type="http://schemas.openxmlformats.org/officeDocument/2006/relationships/hyperlink" Target="https://www.cfbnj.org/" TargetMode="External"/><Relationship Id="rId1" Type="http://schemas.openxmlformats.org/officeDocument/2006/relationships/slideLayout" Target="../slideLayouts/slideLayout15.xml"/><Relationship Id="rId6" Type="http://schemas.openxmlformats.org/officeDocument/2006/relationships/hyperlink" Target="https://www.needhelppayingbills.com/html/new_jersey_food_banks.html" TargetMode="External"/><Relationship Id="rId5" Type="http://schemas.openxmlformats.org/officeDocument/2006/relationships/hyperlink" Target="https://www.foodpantries.org/st/new_jersey" TargetMode="External"/><Relationship Id="rId4" Type="http://schemas.openxmlformats.org/officeDocument/2006/relationships/hyperlink" Target="https://foodbanksj.org/"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hyperlink" Target="https://wiki.hyperledger.org/display/LMDWG/SUMMER+PROJECT+IDEAS" TargetMode="Externa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hyperlink" Target="http://localhost:8008/blocks" TargetMode="External"/><Relationship Id="rId2" Type="http://schemas.openxmlformats.org/officeDocument/2006/relationships/hyperlink" Target="http://rest-api:8008/blocks" TargetMode="Externa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3" Type="http://schemas.openxmlformats.org/officeDocument/2006/relationships/hyperlink" Target="https://github.com/Git-Prabhu/Hyperledger.git" TargetMode="External"/><Relationship Id="rId2" Type="http://schemas.openxmlformats.org/officeDocument/2006/relationships/hyperlink" Target="https://www.edx.org/course/blockchain-for-business-an-introduction-to-hyperledger-technologies" TargetMode="External"/><Relationship Id="rId1" Type="http://schemas.openxmlformats.org/officeDocument/2006/relationships/slideLayout" Target="../slideLayouts/slideLayout15.xml"/><Relationship Id="rId4" Type="http://schemas.openxmlformats.org/officeDocument/2006/relationships/hyperlink" Target="https://docs.docker.com/docker-for-mac/install/"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wiki.hyperledger.org/display/LMDWG/Working+Space" TargetMode="External"/><Relationship Id="rId2" Type="http://schemas.openxmlformats.org/officeDocument/2006/relationships/hyperlink" Target="https://wiki.hyperledger.org/display/~gmteekah" TargetMode="Externa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hyperlink" Target="https://github.com/Git-Prabhu/Sawtooth.git" TargetMode="Externa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9.xml"/></Relationships>
</file>

<file path=ppt/slides/_rels/slide57.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9.xml"/></Relationships>
</file>

<file path=ppt/slides/_rels/slide58.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wiki.hyperledger.org/display/fabric/Coding+Guidelines" TargetMode="External"/><Relationship Id="rId2" Type="http://schemas.openxmlformats.org/officeDocument/2006/relationships/hyperlink" Target="https://wiki.hyperledger.org/display/HYP/Hyperledger+Justitia+Proposa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50000" t="50000" r="50000" b="50000"/>
          </a:path>
        </a:gradFill>
        <a:effectLst/>
      </p:bgPr>
    </p:bg>
    <p:spTree>
      <p:nvGrpSpPr>
        <p:cNvPr id="1" name="Shape 982"/>
        <p:cNvGrpSpPr/>
        <p:nvPr/>
      </p:nvGrpSpPr>
      <p:grpSpPr>
        <a:xfrm>
          <a:off x="0" y="0"/>
          <a:ext cx="0" cy="0"/>
          <a:chOff x="0" y="0"/>
          <a:chExt cx="0" cy="0"/>
        </a:xfrm>
      </p:grpSpPr>
      <p:sp>
        <p:nvSpPr>
          <p:cNvPr id="986" name="Rectangle 92">
            <a:extLst>
              <a:ext uri="{FF2B5EF4-FFF2-40B4-BE49-F238E27FC236}">
                <a16:creationId xmlns:a16="http://schemas.microsoft.com/office/drawing/2014/main" id="{23522FE7-5A29-4EF6-B1EF-2CA55748A7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95" name="Picture 94">
            <a:extLst>
              <a:ext uri="{FF2B5EF4-FFF2-40B4-BE49-F238E27FC236}">
                <a16:creationId xmlns:a16="http://schemas.microsoft.com/office/drawing/2014/main" id="{C2192E09-EBC7-416C-B887-DFF915D7F43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97" name="Straight Connector 96">
            <a:extLst>
              <a:ext uri="{FF2B5EF4-FFF2-40B4-BE49-F238E27FC236}">
                <a16:creationId xmlns:a16="http://schemas.microsoft.com/office/drawing/2014/main" id="{2924498D-E084-44BE-A196-CFCE355643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987" name="Straight Connector 98">
            <a:extLst>
              <a:ext uri="{FF2B5EF4-FFF2-40B4-BE49-F238E27FC236}">
                <a16:creationId xmlns:a16="http://schemas.microsoft.com/office/drawing/2014/main" id="{3BBC7667-C352-4842-9AFD-E5C16AD002F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988" name="Rectangle 100">
            <a:extLst>
              <a:ext uri="{FF2B5EF4-FFF2-40B4-BE49-F238E27FC236}">
                <a16:creationId xmlns:a16="http://schemas.microsoft.com/office/drawing/2014/main" id="{1C69834E-5EEE-4D61-833E-0492889645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9" name="Rectangle 102">
            <a:extLst>
              <a:ext uri="{FF2B5EF4-FFF2-40B4-BE49-F238E27FC236}">
                <a16:creationId xmlns:a16="http://schemas.microsoft.com/office/drawing/2014/main" id="{58E5D9BA-46E7-4BFA-9C74-75495BF6F5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990" name="Rectangle 104">
            <a:extLst>
              <a:ext uri="{FF2B5EF4-FFF2-40B4-BE49-F238E27FC236}">
                <a16:creationId xmlns:a16="http://schemas.microsoft.com/office/drawing/2014/main" id="{5B033D76-5800-44B6-AFE9-EE21069351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331" y="638508"/>
            <a:ext cx="10905339" cy="4843439"/>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7" name="Rectangle 106">
            <a:extLst>
              <a:ext uri="{FF2B5EF4-FFF2-40B4-BE49-F238E27FC236}">
                <a16:creationId xmlns:a16="http://schemas.microsoft.com/office/drawing/2014/main" id="{522D6F85-FFBA-4F81-AEE5-AAA17CB7AA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0204" y="865667"/>
            <a:ext cx="10451592" cy="4389120"/>
          </a:xfrm>
          <a:prstGeom prst="rect">
            <a:avLst/>
          </a:prstGeom>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1003">
            <a:schemeClr val="lt2"/>
          </a:fillRef>
          <a:effectRef idx="2">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13B31514-E6DF-4357-9EEA-EFB798308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796" y="1030259"/>
            <a:ext cx="10122408" cy="4059936"/>
          </a:xfrm>
          <a:prstGeom prst="rect">
            <a:avLst/>
          </a:prstGeom>
          <a:ln>
            <a:solidFill>
              <a:srgbClr val="949494"/>
            </a:solid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p>
        </p:txBody>
      </p:sp>
      <p:sp>
        <p:nvSpPr>
          <p:cNvPr id="983" name="Google Shape;983;p97"/>
          <p:cNvSpPr txBox="1">
            <a:spLocks noGrp="1"/>
          </p:cNvSpPr>
          <p:nvPr>
            <p:ph type="ctrTitle"/>
          </p:nvPr>
        </p:nvSpPr>
        <p:spPr>
          <a:xfrm>
            <a:off x="1557071" y="1584552"/>
            <a:ext cx="9099255" cy="2537251"/>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Welcome to </a:t>
            </a: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Blockchain Summer Project</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 hosted by:</a:t>
            </a:r>
            <a:br>
              <a:rPr lang="en-US" sz="4500" b="0" cap="all" dirty="0">
                <a:solidFill>
                  <a:srgbClr val="454545"/>
                </a:solidFill>
                <a:latin typeface="+mj-lt"/>
                <a:ea typeface="+mj-ea"/>
                <a:cs typeface="+mj-cs"/>
              </a:rPr>
            </a:br>
            <a:r>
              <a:rPr lang="en-US" sz="2200" b="0" cap="all" dirty="0">
                <a:solidFill>
                  <a:srgbClr val="454545"/>
                </a:solidFill>
                <a:latin typeface="+mj-lt"/>
                <a:ea typeface="+mj-ea"/>
                <a:cs typeface="+mj-cs"/>
              </a:rPr>
              <a:t>Hyperledger Princeton * Blockchain Princeton * </a:t>
            </a:r>
            <a:br>
              <a:rPr lang="en-US" sz="2200" b="0" cap="all" dirty="0">
                <a:solidFill>
                  <a:srgbClr val="454545"/>
                </a:solidFill>
                <a:latin typeface="+mj-lt"/>
                <a:ea typeface="+mj-ea"/>
                <a:cs typeface="+mj-cs"/>
              </a:rPr>
            </a:br>
            <a:r>
              <a:rPr lang="en-US" sz="2200" b="0" cap="all" dirty="0">
                <a:solidFill>
                  <a:srgbClr val="454545"/>
                </a:solidFill>
                <a:latin typeface="+mj-lt"/>
                <a:ea typeface="+mj-ea"/>
                <a:cs typeface="+mj-cs"/>
              </a:rPr>
              <a:t>Blockchain Fundamentals * Ledger Academy</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endParaRPr lang="en-US" sz="4500" b="0" cap="all" dirty="0">
              <a:solidFill>
                <a:srgbClr val="454545"/>
              </a:solidFill>
              <a:latin typeface="+mj-lt"/>
              <a:ea typeface="+mj-ea"/>
              <a:cs typeface="+mj-cs"/>
            </a:endParaRPr>
          </a:p>
        </p:txBody>
      </p:sp>
      <p:sp>
        <p:nvSpPr>
          <p:cNvPr id="984" name="Google Shape;984;p97"/>
          <p:cNvSpPr txBox="1">
            <a:spLocks noGrp="1"/>
          </p:cNvSpPr>
          <p:nvPr>
            <p:ph type="subTitle" idx="1"/>
          </p:nvPr>
        </p:nvSpPr>
        <p:spPr>
          <a:xfrm>
            <a:off x="1535372" y="4133234"/>
            <a:ext cx="9120954" cy="744373"/>
          </a:xfrm>
          <a:prstGeom prst="rect">
            <a:avLst/>
          </a:prstGeom>
        </p:spPr>
        <p:txBody>
          <a:bodyPr spcFirstLastPara="1" vert="horz" lIns="91440" tIns="91440" rIns="91440" bIns="91440" rtlCol="0" anchorCtr="0">
            <a:normAutofit/>
          </a:bodyPr>
          <a:lstStyle/>
          <a:p>
            <a:pPr marL="0" indent="0">
              <a:lnSpc>
                <a:spcPct val="120000"/>
              </a:lnSpc>
              <a:spcBef>
                <a:spcPts val="1000"/>
              </a:spcBef>
              <a:spcAft>
                <a:spcPts val="600"/>
              </a:spcAft>
              <a:buClr>
                <a:schemeClr val="accent1"/>
              </a:buClr>
              <a:buSzPct val="100000"/>
            </a:pPr>
            <a:r>
              <a:rPr lang="en-US" sz="1800" cap="all" dirty="0">
                <a:solidFill>
                  <a:schemeClr val="accent1"/>
                </a:solidFill>
                <a:latin typeface="+mn-lt"/>
                <a:ea typeface="+mn-ea"/>
                <a:cs typeface="+mn-cs"/>
              </a:rPr>
              <a:t>July 2, 2019</a:t>
            </a:r>
          </a:p>
        </p:txBody>
      </p:sp>
      <p:sp>
        <p:nvSpPr>
          <p:cNvPr id="2" name="Footer Placeholder 1">
            <a:extLst>
              <a:ext uri="{FF2B5EF4-FFF2-40B4-BE49-F238E27FC236}">
                <a16:creationId xmlns:a16="http://schemas.microsoft.com/office/drawing/2014/main" id="{F1BC12C6-9132-4A98-858B-E7DB3491EF7E}"/>
              </a:ext>
            </a:extLst>
          </p:cNvPr>
          <p:cNvSpPr>
            <a:spLocks noGrp="1"/>
          </p:cNvSpPr>
          <p:nvPr>
            <p:ph type="ftr" idx="11"/>
          </p:nvPr>
        </p:nvSpPr>
        <p:spPr>
          <a:xfrm>
            <a:off x="654425" y="5647487"/>
            <a:ext cx="4973915" cy="309201"/>
          </a:xfrm>
        </p:spPr>
        <p:txBody>
          <a:bodyPr vert="horz" lIns="91440" tIns="45720" rIns="91440" bIns="45720" rtlCol="0" anchor="ctr">
            <a:normAutofit/>
          </a:bodyPr>
          <a:lstStyle/>
          <a:p>
            <a:pPr algn="l" defTabSz="457200">
              <a:lnSpc>
                <a:spcPct val="90000"/>
              </a:lnSpc>
              <a:spcAft>
                <a:spcPts val="600"/>
              </a:spcAft>
            </a:pPr>
            <a:r>
              <a:rPr lang="en-US" sz="1000" b="0" i="0" kern="1200" dirty="0">
                <a:solidFill>
                  <a:schemeClr val="tx1">
                    <a:tint val="75000"/>
                  </a:schemeClr>
                </a:solidFill>
                <a:effectLst/>
                <a:latin typeface="+mn-lt"/>
                <a:ea typeface="+mn-ea"/>
                <a:cs typeface="+mn-cs"/>
              </a:rPr>
              <a:t>Ledger Academy</a:t>
            </a:r>
          </a:p>
        </p:txBody>
      </p:sp>
      <p:pic>
        <p:nvPicPr>
          <p:cNvPr id="991" name="Picture 110">
            <a:extLst>
              <a:ext uri="{FF2B5EF4-FFF2-40B4-BE49-F238E27FC236}">
                <a16:creationId xmlns:a16="http://schemas.microsoft.com/office/drawing/2014/main" id="{4C401D57-600A-4C91-AC9A-14CA1ED6F7D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13" name="Straight Connector 112">
            <a:extLst>
              <a:ext uri="{FF2B5EF4-FFF2-40B4-BE49-F238E27FC236}">
                <a16:creationId xmlns:a16="http://schemas.microsoft.com/office/drawing/2014/main" id="{412BDC66-00FA-4A3F-9BC7-BE05FF7705F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12116-3145-46A7-928F-E9B0C0A253B8}"/>
              </a:ext>
            </a:extLst>
          </p:cNvPr>
          <p:cNvSpPr>
            <a:spLocks noGrp="1"/>
          </p:cNvSpPr>
          <p:nvPr>
            <p:ph type="title"/>
          </p:nvPr>
        </p:nvSpPr>
        <p:spPr/>
        <p:txBody>
          <a:bodyPr/>
          <a:lstStyle/>
          <a:p>
            <a:r>
              <a:rPr lang="en-US" dirty="0"/>
              <a:t>Hyperledger Princeton</a:t>
            </a:r>
          </a:p>
        </p:txBody>
      </p:sp>
      <p:pic>
        <p:nvPicPr>
          <p:cNvPr id="5" name="Content Placeholder 4">
            <a:extLst>
              <a:ext uri="{FF2B5EF4-FFF2-40B4-BE49-F238E27FC236}">
                <a16:creationId xmlns:a16="http://schemas.microsoft.com/office/drawing/2014/main" id="{1BA659B7-632F-4C6D-8AD2-86D3CFACE79F}"/>
              </a:ext>
            </a:extLst>
          </p:cNvPr>
          <p:cNvPicPr>
            <a:picLocks noGrp="1" noChangeAspect="1"/>
          </p:cNvPicPr>
          <p:nvPr>
            <p:ph idx="1"/>
          </p:nvPr>
        </p:nvPicPr>
        <p:blipFill>
          <a:blip r:embed="rId2"/>
          <a:stretch>
            <a:fillRect/>
          </a:stretch>
        </p:blipFill>
        <p:spPr>
          <a:xfrm>
            <a:off x="3395662" y="2550319"/>
            <a:ext cx="5715000" cy="2381250"/>
          </a:xfrm>
          <a:prstGeom prst="rect">
            <a:avLst/>
          </a:prstGeom>
        </p:spPr>
      </p:pic>
      <p:sp>
        <p:nvSpPr>
          <p:cNvPr id="4" name="Footer Placeholder 3">
            <a:extLst>
              <a:ext uri="{FF2B5EF4-FFF2-40B4-BE49-F238E27FC236}">
                <a16:creationId xmlns:a16="http://schemas.microsoft.com/office/drawing/2014/main" id="{12ABF4BD-6864-4A75-836F-A99187854AFF}"/>
              </a:ext>
            </a:extLst>
          </p:cNvPr>
          <p:cNvSpPr>
            <a:spLocks noGrp="1"/>
          </p:cNvSpPr>
          <p:nvPr>
            <p:ph type="ftr" sz="quarter" idx="11"/>
          </p:nvPr>
        </p:nvSpPr>
        <p:spPr/>
        <p:txBody>
          <a:bodyPr/>
          <a:lstStyle/>
          <a:p>
            <a:r>
              <a:rPr lang="en-US"/>
              <a:t>Ledger Academy</a:t>
            </a:r>
          </a:p>
        </p:txBody>
      </p:sp>
    </p:spTree>
    <p:extLst>
      <p:ext uri="{BB962C8B-B14F-4D97-AF65-F5344CB8AC3E}">
        <p14:creationId xmlns:p14="http://schemas.microsoft.com/office/powerpoint/2010/main" val="2324002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9BAE5-8855-4F02-BFA8-1F4A3B025139}"/>
              </a:ext>
            </a:extLst>
          </p:cNvPr>
          <p:cNvSpPr>
            <a:spLocks noGrp="1"/>
          </p:cNvSpPr>
          <p:nvPr>
            <p:ph type="title"/>
          </p:nvPr>
        </p:nvSpPr>
        <p:spPr/>
        <p:txBody>
          <a:bodyPr/>
          <a:lstStyle/>
          <a:p>
            <a:r>
              <a:rPr lang="en-US" dirty="0"/>
              <a:t>Princeton Blockchain and AI</a:t>
            </a:r>
          </a:p>
        </p:txBody>
      </p:sp>
      <p:sp>
        <p:nvSpPr>
          <p:cNvPr id="7" name="TextBox 6">
            <a:extLst>
              <a:ext uri="{FF2B5EF4-FFF2-40B4-BE49-F238E27FC236}">
                <a16:creationId xmlns:a16="http://schemas.microsoft.com/office/drawing/2014/main" id="{4A85E3F8-9A18-4484-9E3F-E16D11949C41}"/>
              </a:ext>
            </a:extLst>
          </p:cNvPr>
          <p:cNvSpPr txBox="1"/>
          <p:nvPr/>
        </p:nvSpPr>
        <p:spPr>
          <a:xfrm>
            <a:off x="1046433" y="5688727"/>
            <a:ext cx="9193502" cy="369332"/>
          </a:xfrm>
          <a:prstGeom prst="rect">
            <a:avLst/>
          </a:prstGeom>
          <a:noFill/>
        </p:spPr>
        <p:txBody>
          <a:bodyPr wrap="square" rtlCol="0">
            <a:spAutoFit/>
          </a:bodyPr>
          <a:lstStyle/>
          <a:p>
            <a:pPr marL="285750" indent="-285750">
              <a:buFont typeface="Arial" panose="020B0604020202020204" pitchFamily="34" charset="0"/>
              <a:buChar char="•"/>
            </a:pPr>
            <a:r>
              <a:rPr lang="en-US" dirty="0"/>
              <a:t>New Meetup </a:t>
            </a:r>
            <a:r>
              <a:rPr lang="en-US" dirty="0">
                <a:hlinkClick r:id="rId2"/>
              </a:rPr>
              <a:t>https://www.meetup.com/Princeton-School-of-AI/</a:t>
            </a:r>
            <a:endParaRPr lang="en-US" dirty="0"/>
          </a:p>
        </p:txBody>
      </p:sp>
      <p:pic>
        <p:nvPicPr>
          <p:cNvPr id="5" name="Content Placeholder 4">
            <a:extLst>
              <a:ext uri="{FF2B5EF4-FFF2-40B4-BE49-F238E27FC236}">
                <a16:creationId xmlns:a16="http://schemas.microsoft.com/office/drawing/2014/main" id="{594ACF68-6D5C-4D6B-82F6-D5272683C317}"/>
              </a:ext>
            </a:extLst>
          </p:cNvPr>
          <p:cNvPicPr>
            <a:picLocks noGrp="1" noChangeAspect="1"/>
          </p:cNvPicPr>
          <p:nvPr>
            <p:ph sz="half" idx="1"/>
          </p:nvPr>
        </p:nvPicPr>
        <p:blipFill>
          <a:blip r:embed="rId3"/>
          <a:stretch>
            <a:fillRect/>
          </a:stretch>
        </p:blipFill>
        <p:spPr>
          <a:xfrm>
            <a:off x="3058108" y="1969745"/>
            <a:ext cx="6387851" cy="3193925"/>
          </a:xfrm>
          <a:prstGeom prst="rect">
            <a:avLst/>
          </a:prstGeom>
        </p:spPr>
      </p:pic>
    </p:spTree>
    <p:extLst>
      <p:ext uri="{BB962C8B-B14F-4D97-AF65-F5344CB8AC3E}">
        <p14:creationId xmlns:p14="http://schemas.microsoft.com/office/powerpoint/2010/main" val="3918968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04D6FB-361C-4040-873E-3C51BDAA8A86}"/>
              </a:ext>
            </a:extLst>
          </p:cNvPr>
          <p:cNvPicPr>
            <a:picLocks noChangeAspect="1"/>
          </p:cNvPicPr>
          <p:nvPr/>
        </p:nvPicPr>
        <p:blipFill>
          <a:blip r:embed="rId2"/>
          <a:stretch>
            <a:fillRect/>
          </a:stretch>
        </p:blipFill>
        <p:spPr>
          <a:xfrm>
            <a:off x="8165255" y="1118396"/>
            <a:ext cx="2225789" cy="1385357"/>
          </a:xfrm>
          <a:prstGeom prst="rect">
            <a:avLst/>
          </a:prstGeom>
        </p:spPr>
      </p:pic>
      <p:sp>
        <p:nvSpPr>
          <p:cNvPr id="5" name="Rectangle 4">
            <a:extLst>
              <a:ext uri="{FF2B5EF4-FFF2-40B4-BE49-F238E27FC236}">
                <a16:creationId xmlns:a16="http://schemas.microsoft.com/office/drawing/2014/main" id="{5533C6B7-18E6-488E-8415-8D8C0380B58A}"/>
              </a:ext>
            </a:extLst>
          </p:cNvPr>
          <p:cNvSpPr/>
          <p:nvPr/>
        </p:nvSpPr>
        <p:spPr>
          <a:xfrm>
            <a:off x="1174258" y="1618759"/>
            <a:ext cx="5894756" cy="3970318"/>
          </a:xfrm>
          <a:prstGeom prst="rect">
            <a:avLst/>
          </a:prstGeom>
        </p:spPr>
        <p:txBody>
          <a:bodyPr wrap="square">
            <a:spAutoFit/>
          </a:bodyPr>
          <a:lstStyle/>
          <a:p>
            <a:r>
              <a:rPr lang="en-US" dirty="0">
                <a:solidFill>
                  <a:srgbClr val="000000"/>
                </a:solidFill>
                <a:latin typeface="PublicoText-Roman-Web"/>
              </a:rPr>
              <a:t>Libra’s value is indexed to a basket of world currencies, not any one currency. </a:t>
            </a:r>
          </a:p>
          <a:p>
            <a:endParaRPr lang="en-US" dirty="0">
              <a:solidFill>
                <a:srgbClr val="000000"/>
              </a:solidFill>
              <a:latin typeface="PublicoText-Roman-Web"/>
            </a:endParaRPr>
          </a:p>
          <a:p>
            <a:pPr marL="285750" indent="-285750">
              <a:buFont typeface="Arial" panose="020B0604020202020204" pitchFamily="34" charset="0"/>
              <a:buChar char="•"/>
            </a:pPr>
            <a:r>
              <a:rPr lang="en-US" dirty="0">
                <a:solidFill>
                  <a:srgbClr val="000000"/>
                </a:solidFill>
                <a:latin typeface="PublicoText-Roman-Web"/>
              </a:rPr>
              <a:t>It is very annoying if you live your life in dollars and use Libra occasionally to pay for stuff online: Your Libras will always fluctuate in value and you’ll never quite know how much things cost online. </a:t>
            </a:r>
          </a:p>
          <a:p>
            <a:pPr marL="285750" indent="-285750">
              <a:buFont typeface="Arial" panose="020B0604020202020204" pitchFamily="34" charset="0"/>
              <a:buChar char="•"/>
            </a:pPr>
            <a:r>
              <a:rPr lang="en-US" dirty="0">
                <a:solidFill>
                  <a:srgbClr val="000000"/>
                </a:solidFill>
                <a:latin typeface="PublicoText-Roman-Web"/>
              </a:rPr>
              <a:t>But turn it around: If you live your life in the Republic of Facebook, use Libra for everything, and only occasionally use dollars to buy things at quaint non-Libra-accepting offline businesses, the </a:t>
            </a:r>
            <a:r>
              <a:rPr lang="en-US" dirty="0">
                <a:solidFill>
                  <a:srgbClr val="000000"/>
                </a:solidFill>
                <a:latin typeface="PublicoText-Italic-Web"/>
              </a:rPr>
              <a:t>dollars</a:t>
            </a:r>
            <a:r>
              <a:rPr lang="en-US" dirty="0">
                <a:solidFill>
                  <a:srgbClr val="000000"/>
                </a:solidFill>
                <a:latin typeface="PublicoText-Roman-Web"/>
              </a:rPr>
              <a:t> will start seeming annoying.</a:t>
            </a:r>
          </a:p>
          <a:p>
            <a:pPr marL="285750" indent="-285750">
              <a:buFont typeface="Arial" panose="020B0604020202020204" pitchFamily="34" charset="0"/>
              <a:buChar char="•"/>
            </a:pPr>
            <a:r>
              <a:rPr lang="en-US" dirty="0">
                <a:solidFill>
                  <a:srgbClr val="000000"/>
                </a:solidFill>
                <a:latin typeface="PublicoText-Roman-Web"/>
              </a:rPr>
              <a:t> How inconvenient that you never know how many Libras a dollar will buy, that the dollar fluctuates in value against the one world currency!</a:t>
            </a:r>
            <a:endParaRPr lang="en-US" dirty="0"/>
          </a:p>
        </p:txBody>
      </p:sp>
      <p:sp>
        <p:nvSpPr>
          <p:cNvPr id="6" name="Rectangle 5">
            <a:extLst>
              <a:ext uri="{FF2B5EF4-FFF2-40B4-BE49-F238E27FC236}">
                <a16:creationId xmlns:a16="http://schemas.microsoft.com/office/drawing/2014/main" id="{148D509B-0081-4122-B1AF-3E0BE706AEC8}"/>
              </a:ext>
            </a:extLst>
          </p:cNvPr>
          <p:cNvSpPr/>
          <p:nvPr/>
        </p:nvSpPr>
        <p:spPr>
          <a:xfrm>
            <a:off x="8438940" y="2803490"/>
            <a:ext cx="3654251" cy="646331"/>
          </a:xfrm>
          <a:prstGeom prst="rect">
            <a:avLst/>
          </a:prstGeom>
        </p:spPr>
        <p:txBody>
          <a:bodyPr wrap="square">
            <a:spAutoFit/>
          </a:bodyPr>
          <a:lstStyle/>
          <a:p>
            <a:pPr fontAlgn="base"/>
            <a:r>
              <a:rPr lang="en-US" dirty="0">
                <a:solidFill>
                  <a:srgbClr val="000000"/>
                </a:solidFill>
                <a:latin typeface="BWHaasGrotesk-55Roman-Web"/>
              </a:rPr>
              <a:t>By </a:t>
            </a:r>
            <a:r>
              <a:rPr lang="en-US" dirty="0">
                <a:solidFill>
                  <a:srgbClr val="000000"/>
                </a:solidFill>
                <a:latin typeface="inherit"/>
                <a:hlinkClick r:id="rId3"/>
              </a:rPr>
              <a:t>Matt Levine</a:t>
            </a:r>
            <a:endParaRPr lang="en-US" dirty="0">
              <a:solidFill>
                <a:srgbClr val="000000"/>
              </a:solidFill>
              <a:latin typeface="inherit"/>
            </a:endParaRPr>
          </a:p>
          <a:p>
            <a:pPr fontAlgn="base"/>
            <a:r>
              <a:rPr lang="en-US" dirty="0">
                <a:solidFill>
                  <a:srgbClr val="000000"/>
                </a:solidFill>
                <a:latin typeface="BWHaasGrotesk-55Roman-Web"/>
              </a:rPr>
              <a:t>July 1, 2019, 12:00 PM EDT</a:t>
            </a:r>
            <a:endParaRPr lang="en-US" b="0" i="0" dirty="0">
              <a:solidFill>
                <a:srgbClr val="000000"/>
              </a:solidFill>
              <a:effectLst/>
              <a:latin typeface="BWHaasGrotesk-55Roman-Web"/>
            </a:endParaRPr>
          </a:p>
        </p:txBody>
      </p:sp>
      <p:sp>
        <p:nvSpPr>
          <p:cNvPr id="7" name="Rectangle 6">
            <a:extLst>
              <a:ext uri="{FF2B5EF4-FFF2-40B4-BE49-F238E27FC236}">
                <a16:creationId xmlns:a16="http://schemas.microsoft.com/office/drawing/2014/main" id="{082B2625-273A-4C10-828F-7D19556E3BE7}"/>
              </a:ext>
            </a:extLst>
          </p:cNvPr>
          <p:cNvSpPr/>
          <p:nvPr/>
        </p:nvSpPr>
        <p:spPr>
          <a:xfrm>
            <a:off x="8689780" y="3536683"/>
            <a:ext cx="2225789" cy="1323439"/>
          </a:xfrm>
          <a:prstGeom prst="rect">
            <a:avLst/>
          </a:prstGeom>
        </p:spPr>
        <p:txBody>
          <a:bodyPr wrap="square">
            <a:spAutoFit/>
          </a:bodyPr>
          <a:lstStyle/>
          <a:p>
            <a:r>
              <a:rPr lang="en-US" sz="1000" dirty="0">
                <a:solidFill>
                  <a:srgbClr val="000000"/>
                </a:solidFill>
                <a:latin typeface="BWHaasGrotesk-55Roman-Web"/>
              </a:rPr>
              <a:t>Matt Levine is a Bloomberg Opinion columnist covering finance. He was an editor of </a:t>
            </a:r>
            <a:r>
              <a:rPr lang="en-US" sz="1000" dirty="0" err="1">
                <a:solidFill>
                  <a:srgbClr val="000000"/>
                </a:solidFill>
                <a:latin typeface="BWHaasGrotesk-55Roman-Web"/>
              </a:rPr>
              <a:t>Dealbreaker</a:t>
            </a:r>
            <a:r>
              <a:rPr lang="en-US" sz="1000" dirty="0">
                <a:solidFill>
                  <a:srgbClr val="000000"/>
                </a:solidFill>
                <a:latin typeface="BWHaasGrotesk-55Roman-Web"/>
              </a:rPr>
              <a:t>, an investment banker at Goldman Sachs, a mergers and acquisitions lawyer at </a:t>
            </a:r>
            <a:r>
              <a:rPr lang="en-US" sz="1000" dirty="0" err="1">
                <a:solidFill>
                  <a:srgbClr val="000000"/>
                </a:solidFill>
                <a:latin typeface="BWHaasGrotesk-55Roman-Web"/>
              </a:rPr>
              <a:t>Wachtell</a:t>
            </a:r>
            <a:r>
              <a:rPr lang="en-US" sz="1000" dirty="0">
                <a:solidFill>
                  <a:srgbClr val="000000"/>
                </a:solidFill>
                <a:latin typeface="BWHaasGrotesk-55Roman-Web"/>
              </a:rPr>
              <a:t>, Lipton, Rosen &amp; Katz, and a clerk for the U.S. Court of Appeals for the 3rd Circuit.</a:t>
            </a:r>
            <a:endParaRPr lang="en-US" sz="1000" dirty="0"/>
          </a:p>
        </p:txBody>
      </p:sp>
      <p:sp>
        <p:nvSpPr>
          <p:cNvPr id="10" name="Rectangle 9">
            <a:extLst>
              <a:ext uri="{FF2B5EF4-FFF2-40B4-BE49-F238E27FC236}">
                <a16:creationId xmlns:a16="http://schemas.microsoft.com/office/drawing/2014/main" id="{363EC7A9-0998-4A84-8E97-D5016672A634}"/>
              </a:ext>
            </a:extLst>
          </p:cNvPr>
          <p:cNvSpPr/>
          <p:nvPr/>
        </p:nvSpPr>
        <p:spPr>
          <a:xfrm rot="20307065">
            <a:off x="64968" y="624713"/>
            <a:ext cx="3471976" cy="369332"/>
          </a:xfrm>
          <a:prstGeom prst="rect">
            <a:avLst/>
          </a:prstGeom>
        </p:spPr>
        <p:txBody>
          <a:bodyPr wrap="none">
            <a:spAutoFit/>
          </a:bodyPr>
          <a:lstStyle/>
          <a:p>
            <a:r>
              <a:rPr lang="en-US" dirty="0">
                <a:solidFill>
                  <a:srgbClr val="424242"/>
                </a:solidFill>
                <a:latin typeface="Helvetica" panose="020B0604020202020204" pitchFamily="34" charset="0"/>
              </a:rPr>
              <a:t>Facebook’s new cryptocurrency.</a:t>
            </a:r>
            <a:endParaRPr lang="en-US" dirty="0"/>
          </a:p>
        </p:txBody>
      </p:sp>
    </p:spTree>
    <p:extLst>
      <p:ext uri="{BB962C8B-B14F-4D97-AF65-F5344CB8AC3E}">
        <p14:creationId xmlns:p14="http://schemas.microsoft.com/office/powerpoint/2010/main" val="301984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9A04E-2752-4F16-BF69-0EAF24B821A3}"/>
              </a:ext>
            </a:extLst>
          </p:cNvPr>
          <p:cNvSpPr>
            <a:spLocks noGrp="1"/>
          </p:cNvSpPr>
          <p:nvPr>
            <p:ph type="title"/>
          </p:nvPr>
        </p:nvSpPr>
        <p:spPr/>
        <p:txBody>
          <a:bodyPr/>
          <a:lstStyle/>
          <a:p>
            <a:r>
              <a:rPr lang="en-US" dirty="0"/>
              <a:t>Wall Street Blockchain Association</a:t>
            </a:r>
          </a:p>
        </p:txBody>
      </p:sp>
      <p:sp>
        <p:nvSpPr>
          <p:cNvPr id="9" name="Text Placeholder 8">
            <a:extLst>
              <a:ext uri="{FF2B5EF4-FFF2-40B4-BE49-F238E27FC236}">
                <a16:creationId xmlns:a16="http://schemas.microsoft.com/office/drawing/2014/main" id="{9FFFF793-BDFB-4371-B17C-D3136606CBC5}"/>
              </a:ext>
            </a:extLst>
          </p:cNvPr>
          <p:cNvSpPr>
            <a:spLocks noGrp="1"/>
          </p:cNvSpPr>
          <p:nvPr>
            <p:ph type="body" idx="1"/>
          </p:nvPr>
        </p:nvSpPr>
        <p:spPr>
          <a:xfrm>
            <a:off x="1447191" y="2191830"/>
            <a:ext cx="10372774" cy="3771867"/>
          </a:xfrm>
        </p:spPr>
        <p:txBody>
          <a:bodyPr>
            <a:normAutofit fontScale="55000" lnSpcReduction="20000"/>
          </a:bodyPr>
          <a:lstStyle/>
          <a:p>
            <a:r>
              <a:rPr lang="en-US" dirty="0"/>
              <a:t>Wall Street Blockchain Association:</a:t>
            </a:r>
          </a:p>
          <a:p>
            <a:r>
              <a:rPr lang="en-US" b="1" dirty="0"/>
              <a:t>UPCOMING WSBA EVENTS and WORKING GROUP MEETINGS:</a:t>
            </a:r>
            <a:endParaRPr lang="en-US" dirty="0"/>
          </a:p>
          <a:p>
            <a:r>
              <a:rPr lang="en-US" b="1" dirty="0"/>
              <a:t>Legal Working Group</a:t>
            </a:r>
            <a:br>
              <a:rPr lang="en-US" dirty="0"/>
            </a:br>
            <a:r>
              <a:rPr lang="en-US" i="1" dirty="0"/>
              <a:t>Monday, July 8th from 11:00 AM - 12:00 PM EST</a:t>
            </a:r>
            <a:br>
              <a:rPr lang="en-US" dirty="0"/>
            </a:br>
            <a:r>
              <a:rPr lang="en-US" dirty="0"/>
              <a:t> </a:t>
            </a:r>
          </a:p>
          <a:p>
            <a:r>
              <a:rPr lang="en-US" b="1" dirty="0"/>
              <a:t>Enterprise Solutions Working Group </a:t>
            </a:r>
            <a:br>
              <a:rPr lang="en-US" dirty="0"/>
            </a:br>
            <a:r>
              <a:rPr lang="en-US" i="1" dirty="0"/>
              <a:t>(w/special guest Vincent </a:t>
            </a:r>
            <a:r>
              <a:rPr lang="en-US" i="1" dirty="0" err="1"/>
              <a:t>Annunziato</a:t>
            </a:r>
            <a:r>
              <a:rPr lang="en-US" i="1" dirty="0"/>
              <a:t> of the U.S. Customs and Border Protection Agency)</a:t>
            </a:r>
            <a:br>
              <a:rPr lang="en-US" dirty="0"/>
            </a:br>
            <a:r>
              <a:rPr lang="en-US" i="1" dirty="0"/>
              <a:t>Thursday, July 11th from 10:00 AM - 11:00 AM EST</a:t>
            </a:r>
            <a:br>
              <a:rPr lang="en-US" dirty="0"/>
            </a:br>
            <a:r>
              <a:rPr lang="en-US" dirty="0"/>
              <a:t> </a:t>
            </a:r>
          </a:p>
          <a:p>
            <a:r>
              <a:rPr lang="en-US" b="1" dirty="0"/>
              <a:t>Cryptoassets Working Group</a:t>
            </a:r>
            <a:br>
              <a:rPr lang="en-US" dirty="0"/>
            </a:br>
            <a:r>
              <a:rPr lang="en-US" i="1" dirty="0"/>
              <a:t>Monday, July 16th from 10:00 AM - 11:00 AM EST</a:t>
            </a:r>
            <a:br>
              <a:rPr lang="en-US" dirty="0"/>
            </a:br>
            <a:r>
              <a:rPr lang="en-US" dirty="0"/>
              <a:t> </a:t>
            </a:r>
          </a:p>
          <a:p>
            <a:r>
              <a:rPr lang="en-US" b="1" dirty="0"/>
              <a:t>Legal Working Group</a:t>
            </a:r>
            <a:br>
              <a:rPr lang="en-US" dirty="0"/>
            </a:br>
            <a:r>
              <a:rPr lang="en-US" i="1" dirty="0"/>
              <a:t>Monday, July 8th from 11:00 AM - 12:00 PM EST</a:t>
            </a:r>
            <a:br>
              <a:rPr lang="en-US" dirty="0"/>
            </a:br>
            <a:r>
              <a:rPr lang="en-US" dirty="0"/>
              <a:t> </a:t>
            </a:r>
          </a:p>
          <a:p>
            <a:r>
              <a:rPr lang="en-US" b="1" dirty="0"/>
              <a:t>Real Estate Working Group</a:t>
            </a:r>
            <a:br>
              <a:rPr lang="en-US" dirty="0"/>
            </a:br>
            <a:r>
              <a:rPr lang="en-US" i="1" dirty="0"/>
              <a:t>Monday, July 25th from 10:00 AM - 11:00 AM EST</a:t>
            </a:r>
            <a:endParaRPr lang="en-US" dirty="0"/>
          </a:p>
          <a:p>
            <a:r>
              <a:rPr lang="en-US" dirty="0"/>
              <a:t>Members and relevant Working Group participants should already have meetings in calendar. Members interested in joining, please </a:t>
            </a:r>
            <a:r>
              <a:rPr lang="en-US" u="sng" dirty="0">
                <a:hlinkClick r:id="rId2"/>
              </a:rPr>
              <a:t>let us know</a:t>
            </a:r>
            <a:r>
              <a:rPr lang="en-US" dirty="0"/>
              <a:t>.</a:t>
            </a:r>
          </a:p>
          <a:p>
            <a:endParaRPr lang="en-US" dirty="0"/>
          </a:p>
          <a:p>
            <a:endParaRPr lang="en-US" dirty="0"/>
          </a:p>
        </p:txBody>
      </p:sp>
    </p:spTree>
    <p:extLst>
      <p:ext uri="{BB962C8B-B14F-4D97-AF65-F5344CB8AC3E}">
        <p14:creationId xmlns:p14="http://schemas.microsoft.com/office/powerpoint/2010/main" val="8824507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utoShape 1" descr="https://d3k81ch9hvuctc.cloudfront.net/company/PZXqKZ/images/f78b5602-3088-40b4-ac9e-f5998a3f296a.png">
            <a:extLst>
              <a:ext uri="{FF2B5EF4-FFF2-40B4-BE49-F238E27FC236}">
                <a16:creationId xmlns:a16="http://schemas.microsoft.com/office/drawing/2014/main" id="{9A9E380A-3679-4D4D-9640-99F116F6115B}"/>
              </a:ext>
            </a:extLst>
          </p:cNvPr>
          <p:cNvSpPr>
            <a:spLocks noChangeAspect="1" noChangeArrowheads="1"/>
          </p:cNvSpPr>
          <p:nvPr/>
        </p:nvSpPr>
        <p:spPr bwMode="auto">
          <a:xfrm>
            <a:off x="0" y="0"/>
            <a:ext cx="5200650" cy="52006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Picture 16">
            <a:extLst>
              <a:ext uri="{FF2B5EF4-FFF2-40B4-BE49-F238E27FC236}">
                <a16:creationId xmlns:a16="http://schemas.microsoft.com/office/drawing/2014/main" id="{3E194905-78B6-4D4D-942D-8B86830F9565}"/>
              </a:ext>
            </a:extLst>
          </p:cNvPr>
          <p:cNvPicPr>
            <a:picLocks noChangeAspect="1"/>
          </p:cNvPicPr>
          <p:nvPr/>
        </p:nvPicPr>
        <p:blipFill>
          <a:blip r:embed="rId2"/>
          <a:stretch>
            <a:fillRect/>
          </a:stretch>
        </p:blipFill>
        <p:spPr>
          <a:xfrm>
            <a:off x="3722388" y="781945"/>
            <a:ext cx="4495800" cy="876300"/>
          </a:xfrm>
          <a:prstGeom prst="rect">
            <a:avLst/>
          </a:prstGeom>
        </p:spPr>
      </p:pic>
      <p:sp>
        <p:nvSpPr>
          <p:cNvPr id="20" name="Rectangle 19">
            <a:extLst>
              <a:ext uri="{FF2B5EF4-FFF2-40B4-BE49-F238E27FC236}">
                <a16:creationId xmlns:a16="http://schemas.microsoft.com/office/drawing/2014/main" id="{3D046E1E-B80C-4ADC-9AD6-3A66A5E3EC2C}"/>
              </a:ext>
            </a:extLst>
          </p:cNvPr>
          <p:cNvSpPr/>
          <p:nvPr/>
        </p:nvSpPr>
        <p:spPr>
          <a:xfrm>
            <a:off x="1155735" y="1288018"/>
            <a:ext cx="2223686" cy="369332"/>
          </a:xfrm>
          <a:prstGeom prst="rect">
            <a:avLst/>
          </a:prstGeom>
        </p:spPr>
        <p:txBody>
          <a:bodyPr wrap="none">
            <a:spAutoFit/>
          </a:bodyPr>
          <a:lstStyle/>
          <a:p>
            <a:pPr algn="ctr"/>
            <a:r>
              <a:rPr lang="en-US" b="1" dirty="0">
                <a:solidFill>
                  <a:srgbClr val="374D67"/>
                </a:solidFill>
                <a:latin typeface="Helvetica Neue"/>
              </a:rPr>
              <a:t>The Dip Continues</a:t>
            </a:r>
          </a:p>
        </p:txBody>
      </p:sp>
      <p:sp>
        <p:nvSpPr>
          <p:cNvPr id="21" name="Rectangle 20">
            <a:extLst>
              <a:ext uri="{FF2B5EF4-FFF2-40B4-BE49-F238E27FC236}">
                <a16:creationId xmlns:a16="http://schemas.microsoft.com/office/drawing/2014/main" id="{B5BFD4E9-CA88-4453-A8DD-ECD7108EC492}"/>
              </a:ext>
            </a:extLst>
          </p:cNvPr>
          <p:cNvSpPr/>
          <p:nvPr/>
        </p:nvSpPr>
        <p:spPr>
          <a:xfrm>
            <a:off x="1075348" y="2068205"/>
            <a:ext cx="4305543" cy="1200329"/>
          </a:xfrm>
          <a:prstGeom prst="rect">
            <a:avLst/>
          </a:prstGeom>
        </p:spPr>
        <p:txBody>
          <a:bodyPr wrap="square">
            <a:spAutoFit/>
          </a:bodyPr>
          <a:lstStyle/>
          <a:p>
            <a:r>
              <a:rPr lang="en-US" b="1" dirty="0">
                <a:solidFill>
                  <a:srgbClr val="374E67"/>
                </a:solidFill>
                <a:latin typeface="Helvetica Neue"/>
              </a:rPr>
              <a:t>Resistance</a:t>
            </a:r>
          </a:p>
          <a:p>
            <a:r>
              <a:rPr lang="en-US" dirty="0">
                <a:solidFill>
                  <a:srgbClr val="222222"/>
                </a:solidFill>
                <a:latin typeface="Arial" panose="020B0604020202020204" pitchFamily="34" charset="0"/>
              </a:rPr>
              <a:t>The $10.3k support has now broken and will be a level for bulls to break above in terms of resistance.</a:t>
            </a:r>
            <a:endParaRPr lang="en-US" b="0" i="0" dirty="0">
              <a:solidFill>
                <a:srgbClr val="000000"/>
              </a:solidFill>
              <a:effectLst/>
              <a:latin typeface="Helvetica" panose="020B0604020202020204" pitchFamily="34" charset="0"/>
            </a:endParaRPr>
          </a:p>
        </p:txBody>
      </p:sp>
      <p:sp>
        <p:nvSpPr>
          <p:cNvPr id="22" name="Rectangle 21">
            <a:extLst>
              <a:ext uri="{FF2B5EF4-FFF2-40B4-BE49-F238E27FC236}">
                <a16:creationId xmlns:a16="http://schemas.microsoft.com/office/drawing/2014/main" id="{8C12781E-B92A-4B2F-B9E6-1DDA2BA6DB1F}"/>
              </a:ext>
            </a:extLst>
          </p:cNvPr>
          <p:cNvSpPr/>
          <p:nvPr/>
        </p:nvSpPr>
        <p:spPr>
          <a:xfrm>
            <a:off x="1075347" y="3305414"/>
            <a:ext cx="4236463" cy="1477328"/>
          </a:xfrm>
          <a:prstGeom prst="rect">
            <a:avLst/>
          </a:prstGeom>
        </p:spPr>
        <p:txBody>
          <a:bodyPr wrap="square">
            <a:spAutoFit/>
          </a:bodyPr>
          <a:lstStyle/>
          <a:p>
            <a:r>
              <a:rPr lang="en-US" b="1" dirty="0">
                <a:solidFill>
                  <a:srgbClr val="374E67"/>
                </a:solidFill>
                <a:latin typeface="Helvetica Neue"/>
              </a:rPr>
              <a:t>Support</a:t>
            </a:r>
          </a:p>
          <a:p>
            <a:r>
              <a:rPr lang="en-US" dirty="0">
                <a:solidFill>
                  <a:srgbClr val="222222"/>
                </a:solidFill>
                <a:latin typeface="Arial" panose="020B0604020202020204" pitchFamily="34" charset="0"/>
              </a:rPr>
              <a:t>$9.5k is a key level of support and one that bids should be placed at for a chance of buying a dip that would lead to a reversal/bounce.</a:t>
            </a:r>
            <a:endParaRPr lang="en-US" b="0" i="0" dirty="0">
              <a:solidFill>
                <a:srgbClr val="000000"/>
              </a:solidFill>
              <a:effectLst/>
              <a:latin typeface="Helvetica" panose="020B0604020202020204" pitchFamily="34" charset="0"/>
            </a:endParaRPr>
          </a:p>
        </p:txBody>
      </p:sp>
      <p:pic>
        <p:nvPicPr>
          <p:cNvPr id="24" name="Picture 23">
            <a:extLst>
              <a:ext uri="{FF2B5EF4-FFF2-40B4-BE49-F238E27FC236}">
                <a16:creationId xmlns:a16="http://schemas.microsoft.com/office/drawing/2014/main" id="{1CAB8F52-0D6B-4A12-94CC-5D07935A86D7}"/>
              </a:ext>
            </a:extLst>
          </p:cNvPr>
          <p:cNvPicPr>
            <a:picLocks noChangeAspect="1"/>
          </p:cNvPicPr>
          <p:nvPr/>
        </p:nvPicPr>
        <p:blipFill>
          <a:blip r:embed="rId3"/>
          <a:stretch>
            <a:fillRect/>
          </a:stretch>
        </p:blipFill>
        <p:spPr>
          <a:xfrm>
            <a:off x="5492052" y="1939252"/>
            <a:ext cx="6142282" cy="3043431"/>
          </a:xfrm>
          <a:prstGeom prst="rect">
            <a:avLst/>
          </a:prstGeom>
        </p:spPr>
      </p:pic>
      <p:sp>
        <p:nvSpPr>
          <p:cNvPr id="25" name="Rectangle 24">
            <a:extLst>
              <a:ext uri="{FF2B5EF4-FFF2-40B4-BE49-F238E27FC236}">
                <a16:creationId xmlns:a16="http://schemas.microsoft.com/office/drawing/2014/main" id="{EADD5302-310C-47E2-B618-30EED3CA6A5A}"/>
              </a:ext>
            </a:extLst>
          </p:cNvPr>
          <p:cNvSpPr/>
          <p:nvPr/>
        </p:nvSpPr>
        <p:spPr>
          <a:xfrm>
            <a:off x="1030128" y="4930978"/>
            <a:ext cx="10558987" cy="923330"/>
          </a:xfrm>
          <a:prstGeom prst="rect">
            <a:avLst/>
          </a:prstGeom>
        </p:spPr>
        <p:txBody>
          <a:bodyPr wrap="square">
            <a:spAutoFit/>
          </a:bodyPr>
          <a:lstStyle/>
          <a:p>
            <a:r>
              <a:rPr lang="en-US" b="1" dirty="0"/>
              <a:t>CONCLUSION</a:t>
            </a:r>
          </a:p>
          <a:p>
            <a:r>
              <a:rPr lang="en-US" dirty="0">
                <a:solidFill>
                  <a:srgbClr val="000000"/>
                </a:solidFill>
                <a:latin typeface="Helvetica" panose="020B0604020202020204" pitchFamily="34" charset="0"/>
              </a:rPr>
              <a:t> A break below $9.5k will be a concern, but for now, this is just a cooling off period for BTC in the macro bull market. Look to buy at $9.5k or a confirmation of a new uptrend with a break above $10.8k.</a:t>
            </a:r>
            <a:endParaRPr lang="en-US" dirty="0"/>
          </a:p>
        </p:txBody>
      </p:sp>
    </p:spTree>
    <p:extLst>
      <p:ext uri="{BB962C8B-B14F-4D97-AF65-F5344CB8AC3E}">
        <p14:creationId xmlns:p14="http://schemas.microsoft.com/office/powerpoint/2010/main" val="130800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205586A-8475-49CF-8893-EBFACBA207FD}"/>
              </a:ext>
            </a:extLst>
          </p:cNvPr>
          <p:cNvPicPr>
            <a:picLocks noChangeAspect="1"/>
          </p:cNvPicPr>
          <p:nvPr/>
        </p:nvPicPr>
        <p:blipFill>
          <a:blip r:embed="rId3"/>
          <a:stretch>
            <a:fillRect/>
          </a:stretch>
        </p:blipFill>
        <p:spPr>
          <a:xfrm>
            <a:off x="197086" y="256700"/>
            <a:ext cx="11797827" cy="5782232"/>
          </a:xfrm>
          <a:prstGeom prst="rect">
            <a:avLst/>
          </a:prstGeom>
        </p:spPr>
      </p:pic>
    </p:spTree>
    <p:extLst>
      <p:ext uri="{BB962C8B-B14F-4D97-AF65-F5344CB8AC3E}">
        <p14:creationId xmlns:p14="http://schemas.microsoft.com/office/powerpoint/2010/main" val="3079914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031F1B3-8998-4B47-934B-99F802A9E245}"/>
              </a:ext>
            </a:extLst>
          </p:cNvPr>
          <p:cNvSpPr/>
          <p:nvPr/>
        </p:nvSpPr>
        <p:spPr>
          <a:xfrm>
            <a:off x="619125" y="117693"/>
            <a:ext cx="11087100" cy="6740307"/>
          </a:xfrm>
          <a:prstGeom prst="rect">
            <a:avLst/>
          </a:prstGeom>
        </p:spPr>
        <p:txBody>
          <a:bodyPr wrap="square">
            <a:spAutoFit/>
          </a:bodyPr>
          <a:lstStyle/>
          <a:p>
            <a:r>
              <a:rPr lang="en-US" dirty="0">
                <a:solidFill>
                  <a:srgbClr val="172B4D"/>
                </a:solidFill>
                <a:latin typeface="-apple-system"/>
              </a:rPr>
              <a:t>FAQs</a:t>
            </a:r>
            <a:br>
              <a:rPr lang="en-US" dirty="0">
                <a:solidFill>
                  <a:srgbClr val="172B4D"/>
                </a:solidFill>
                <a:latin typeface="-apple-system"/>
              </a:rPr>
            </a:br>
            <a:r>
              <a:rPr lang="en-US" b="1" dirty="0">
                <a:solidFill>
                  <a:srgbClr val="800080"/>
                </a:solidFill>
                <a:latin typeface="-apple-system"/>
              </a:rPr>
              <a:t>1. What is blockchain?</a:t>
            </a:r>
            <a:br>
              <a:rPr lang="en-US" dirty="0">
                <a:solidFill>
                  <a:srgbClr val="172B4D"/>
                </a:solidFill>
                <a:latin typeface="-apple-system"/>
              </a:rPr>
            </a:br>
            <a:r>
              <a:rPr lang="en-US" dirty="0">
                <a:solidFill>
                  <a:srgbClr val="172B4D"/>
                </a:solidFill>
                <a:latin typeface="-apple-system"/>
              </a:rPr>
              <a:t>○ For the purposes of this Challenge, blockchain is any type of digital, distributed</a:t>
            </a:r>
            <a:br>
              <a:rPr lang="en-US" dirty="0">
                <a:solidFill>
                  <a:srgbClr val="172B4D"/>
                </a:solidFill>
                <a:latin typeface="-apple-system"/>
              </a:rPr>
            </a:br>
            <a:r>
              <a:rPr lang="en-US" dirty="0">
                <a:solidFill>
                  <a:srgbClr val="172B4D"/>
                </a:solidFill>
                <a:latin typeface="-apple-system"/>
              </a:rPr>
              <a:t>ledger, including both public and private, or permissioned and </a:t>
            </a:r>
            <a:r>
              <a:rPr lang="en-US" dirty="0" err="1">
                <a:solidFill>
                  <a:srgbClr val="172B4D"/>
                </a:solidFill>
                <a:latin typeface="-apple-system"/>
              </a:rPr>
              <a:t>permissionless</a:t>
            </a:r>
            <a:br>
              <a:rPr lang="en-US" dirty="0">
                <a:solidFill>
                  <a:srgbClr val="172B4D"/>
                </a:solidFill>
                <a:latin typeface="-apple-system"/>
              </a:rPr>
            </a:br>
            <a:r>
              <a:rPr lang="en-US" dirty="0">
                <a:solidFill>
                  <a:srgbClr val="172B4D"/>
                </a:solidFill>
                <a:latin typeface="-apple-system"/>
              </a:rPr>
              <a:t>systems. For more information on how to get started with blockchain, check out</a:t>
            </a:r>
            <a:br>
              <a:rPr lang="en-US" dirty="0">
                <a:solidFill>
                  <a:srgbClr val="172B4D"/>
                </a:solidFill>
                <a:latin typeface="-apple-system"/>
              </a:rPr>
            </a:br>
            <a:r>
              <a:rPr lang="en-US" dirty="0">
                <a:solidFill>
                  <a:srgbClr val="172B4D"/>
                </a:solidFill>
                <a:latin typeface="-apple-system"/>
              </a:rPr>
              <a:t>our list of educational resources .</a:t>
            </a:r>
            <a:br>
              <a:rPr lang="en-US" dirty="0">
                <a:solidFill>
                  <a:srgbClr val="172B4D"/>
                </a:solidFill>
                <a:latin typeface="-apple-system"/>
              </a:rPr>
            </a:br>
            <a:r>
              <a:rPr lang="en-US" dirty="0">
                <a:solidFill>
                  <a:srgbClr val="172B4D"/>
                </a:solidFill>
                <a:latin typeface="-apple-system"/>
              </a:rPr>
              <a:t>2</a:t>
            </a:r>
            <a:r>
              <a:rPr lang="en-US" b="1" dirty="0">
                <a:solidFill>
                  <a:srgbClr val="800080"/>
                </a:solidFill>
                <a:latin typeface="-apple-system"/>
              </a:rPr>
              <a:t>. How do I enter? What constitutes a complete submission?</a:t>
            </a:r>
            <a:br>
              <a:rPr lang="en-US" dirty="0">
                <a:solidFill>
                  <a:srgbClr val="172B4D"/>
                </a:solidFill>
                <a:latin typeface="-apple-system"/>
              </a:rPr>
            </a:br>
            <a:r>
              <a:rPr lang="en-US" dirty="0">
                <a:solidFill>
                  <a:srgbClr val="172B4D"/>
                </a:solidFill>
                <a:latin typeface="-apple-system"/>
              </a:rPr>
              <a:t>○ All Applicants must complete the Submission Form at www.bigapps.nyc;</a:t>
            </a:r>
            <a:br>
              <a:rPr lang="en-US" dirty="0">
                <a:solidFill>
                  <a:srgbClr val="172B4D"/>
                </a:solidFill>
                <a:latin typeface="-apple-system"/>
              </a:rPr>
            </a:br>
            <a:r>
              <a:rPr lang="en-US" dirty="0">
                <a:solidFill>
                  <a:srgbClr val="172B4D"/>
                </a:solidFill>
                <a:latin typeface="-apple-system"/>
              </a:rPr>
              <a:t>completion of the Submission Form will constitute an official entry into the</a:t>
            </a:r>
            <a:br>
              <a:rPr lang="en-US" dirty="0">
                <a:solidFill>
                  <a:srgbClr val="172B4D"/>
                </a:solidFill>
                <a:latin typeface="-apple-system"/>
              </a:rPr>
            </a:br>
            <a:r>
              <a:rPr lang="en-US" dirty="0">
                <a:solidFill>
                  <a:srgbClr val="172B4D"/>
                </a:solidFill>
                <a:latin typeface="-apple-system"/>
              </a:rPr>
              <a:t>challenge. All submissions must be completed by July 31st at 11:59PM ET.</a:t>
            </a:r>
            <a:br>
              <a:rPr lang="en-US" dirty="0">
                <a:solidFill>
                  <a:srgbClr val="172B4D"/>
                </a:solidFill>
                <a:latin typeface="-apple-system"/>
              </a:rPr>
            </a:br>
            <a:r>
              <a:rPr lang="en-US" b="1" dirty="0">
                <a:solidFill>
                  <a:srgbClr val="800080"/>
                </a:solidFill>
                <a:latin typeface="-apple-system"/>
              </a:rPr>
              <a:t>3. Am I eligible to compete?</a:t>
            </a:r>
            <a:br>
              <a:rPr lang="en-US" dirty="0">
                <a:solidFill>
                  <a:srgbClr val="172B4D"/>
                </a:solidFill>
                <a:latin typeface="-apple-system"/>
              </a:rPr>
            </a:br>
            <a:r>
              <a:rPr lang="en-US" dirty="0">
                <a:solidFill>
                  <a:srgbClr val="172B4D"/>
                </a:solidFill>
                <a:latin typeface="-apple-system"/>
              </a:rPr>
              <a:t>○ </a:t>
            </a:r>
            <a:r>
              <a:rPr lang="en-US" dirty="0" err="1">
                <a:solidFill>
                  <a:srgbClr val="172B4D"/>
                </a:solidFill>
                <a:latin typeface="-apple-system"/>
              </a:rPr>
              <a:t>BigApps</a:t>
            </a:r>
            <a:r>
              <a:rPr lang="en-US" dirty="0">
                <a:solidFill>
                  <a:srgbClr val="172B4D"/>
                </a:solidFill>
                <a:latin typeface="-apple-system"/>
              </a:rPr>
              <a:t> is open to legal residents, ages 13 or older, of the 50 United States (plus</a:t>
            </a:r>
            <a:br>
              <a:rPr lang="en-US" dirty="0">
                <a:solidFill>
                  <a:srgbClr val="172B4D"/>
                </a:solidFill>
                <a:latin typeface="-apple-system"/>
              </a:rPr>
            </a:br>
            <a:r>
              <a:rPr lang="en-US" dirty="0">
                <a:solidFill>
                  <a:srgbClr val="172B4D"/>
                </a:solidFill>
                <a:latin typeface="-apple-system"/>
              </a:rPr>
              <a:t>the District of Columbia). All corporations or other organizations participating</a:t>
            </a:r>
            <a:br>
              <a:rPr lang="en-US" dirty="0">
                <a:solidFill>
                  <a:srgbClr val="172B4D"/>
                </a:solidFill>
                <a:latin typeface="-apple-system"/>
              </a:rPr>
            </a:br>
            <a:r>
              <a:rPr lang="en-US" dirty="0">
                <a:solidFill>
                  <a:srgbClr val="172B4D"/>
                </a:solidFill>
                <a:latin typeface="-apple-system"/>
              </a:rPr>
              <a:t>must be legally domiciled in the United States or incorporated in the United</a:t>
            </a:r>
            <a:br>
              <a:rPr lang="en-US" dirty="0">
                <a:solidFill>
                  <a:srgbClr val="172B4D"/>
                </a:solidFill>
                <a:latin typeface="-apple-system"/>
              </a:rPr>
            </a:br>
            <a:r>
              <a:rPr lang="en-US" dirty="0">
                <a:solidFill>
                  <a:srgbClr val="172B4D"/>
                </a:solidFill>
                <a:latin typeface="-apple-system"/>
              </a:rPr>
              <a:t>States at the time of entry.</a:t>
            </a:r>
            <a:br>
              <a:rPr lang="en-US" dirty="0">
                <a:solidFill>
                  <a:srgbClr val="172B4D"/>
                </a:solidFill>
                <a:latin typeface="-apple-system"/>
              </a:rPr>
            </a:br>
            <a:r>
              <a:rPr lang="en-US" b="1" dirty="0">
                <a:solidFill>
                  <a:srgbClr val="800080"/>
                </a:solidFill>
                <a:latin typeface="-apple-system"/>
              </a:rPr>
              <a:t>4. We are an organization. Can we enter?</a:t>
            </a:r>
            <a:br>
              <a:rPr lang="en-US" dirty="0">
                <a:solidFill>
                  <a:srgbClr val="172B4D"/>
                </a:solidFill>
                <a:latin typeface="-apple-system"/>
              </a:rPr>
            </a:br>
            <a:r>
              <a:rPr lang="en-US" dirty="0">
                <a:solidFill>
                  <a:srgbClr val="172B4D"/>
                </a:solidFill>
                <a:latin typeface="-apple-system"/>
              </a:rPr>
              <a:t>○ Yes, organizations that have not raised more than $500,000 in funding in the last</a:t>
            </a:r>
            <a:br>
              <a:rPr lang="en-US" dirty="0">
                <a:solidFill>
                  <a:srgbClr val="172B4D"/>
                </a:solidFill>
                <a:latin typeface="-apple-system"/>
              </a:rPr>
            </a:br>
            <a:r>
              <a:rPr lang="en-US" dirty="0">
                <a:solidFill>
                  <a:srgbClr val="172B4D"/>
                </a:solidFill>
                <a:latin typeface="-apple-system"/>
              </a:rPr>
              <a:t>12 months for this particular Proposal may enter and compete for cash and</a:t>
            </a:r>
            <a:br>
              <a:rPr lang="en-US" dirty="0">
                <a:solidFill>
                  <a:srgbClr val="172B4D"/>
                </a:solidFill>
                <a:latin typeface="-apple-system"/>
              </a:rPr>
            </a:br>
            <a:r>
              <a:rPr lang="en-US" dirty="0">
                <a:solidFill>
                  <a:srgbClr val="172B4D"/>
                </a:solidFill>
                <a:latin typeface="-apple-system"/>
              </a:rPr>
              <a:t>in-kind prizes as well as post-challenge support and implementation resources. If</a:t>
            </a:r>
            <a:br>
              <a:rPr lang="en-US" dirty="0">
                <a:solidFill>
                  <a:srgbClr val="172B4D"/>
                </a:solidFill>
                <a:latin typeface="-apple-system"/>
              </a:rPr>
            </a:br>
            <a:r>
              <a:rPr lang="en-US" dirty="0">
                <a:solidFill>
                  <a:srgbClr val="172B4D"/>
                </a:solidFill>
                <a:latin typeface="-apple-system"/>
              </a:rPr>
              <a:t>this particular proposal is publicly available, it must not have been in the market</a:t>
            </a:r>
            <a:br>
              <a:rPr lang="en-US" dirty="0">
                <a:solidFill>
                  <a:srgbClr val="172B4D"/>
                </a:solidFill>
                <a:latin typeface="-apple-system"/>
              </a:rPr>
            </a:br>
            <a:r>
              <a:rPr lang="en-US" dirty="0">
                <a:solidFill>
                  <a:srgbClr val="172B4D"/>
                </a:solidFill>
                <a:latin typeface="-apple-system"/>
              </a:rPr>
              <a:t>for more than 12 months prior to the time of submission to the Challenge.</a:t>
            </a:r>
            <a:br>
              <a:rPr lang="en-US" dirty="0">
                <a:solidFill>
                  <a:srgbClr val="172B4D"/>
                </a:solidFill>
                <a:latin typeface="-apple-system"/>
              </a:rPr>
            </a:br>
            <a:endParaRPr lang="en-US" dirty="0">
              <a:solidFill>
                <a:srgbClr val="172B4D"/>
              </a:solidFill>
              <a:latin typeface="-apple-system"/>
            </a:endParaRPr>
          </a:p>
          <a:p>
            <a:br>
              <a:rPr lang="en-US" dirty="0"/>
            </a:br>
            <a:endParaRPr lang="en-US" dirty="0"/>
          </a:p>
        </p:txBody>
      </p:sp>
    </p:spTree>
    <p:extLst>
      <p:ext uri="{BB962C8B-B14F-4D97-AF65-F5344CB8AC3E}">
        <p14:creationId xmlns:p14="http://schemas.microsoft.com/office/powerpoint/2010/main" val="19469045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1B30A8-8ADB-4286-B2C2-56EC4220B8E7}"/>
              </a:ext>
            </a:extLst>
          </p:cNvPr>
          <p:cNvSpPr/>
          <p:nvPr/>
        </p:nvSpPr>
        <p:spPr>
          <a:xfrm>
            <a:off x="854868" y="1166842"/>
            <a:ext cx="10017920" cy="4524315"/>
          </a:xfrm>
          <a:prstGeom prst="rect">
            <a:avLst/>
          </a:prstGeom>
        </p:spPr>
        <p:txBody>
          <a:bodyPr wrap="square">
            <a:spAutoFit/>
          </a:bodyPr>
          <a:lstStyle/>
          <a:p>
            <a:r>
              <a:rPr lang="en-US" b="1" dirty="0">
                <a:solidFill>
                  <a:srgbClr val="800080"/>
                </a:solidFill>
                <a:latin typeface="-apple-system"/>
              </a:rPr>
              <a:t>5. I’m not a coder. Can I still participate?</a:t>
            </a:r>
            <a:br>
              <a:rPr lang="en-US" dirty="0">
                <a:solidFill>
                  <a:srgbClr val="172B4D"/>
                </a:solidFill>
                <a:latin typeface="-apple-system"/>
              </a:rPr>
            </a:br>
            <a:r>
              <a:rPr lang="en-US" dirty="0">
                <a:solidFill>
                  <a:srgbClr val="172B4D"/>
                </a:solidFill>
                <a:latin typeface="-apple-system"/>
              </a:rPr>
              <a:t>○ </a:t>
            </a:r>
            <a:r>
              <a:rPr lang="en-US" dirty="0" err="1">
                <a:solidFill>
                  <a:srgbClr val="172B4D"/>
                </a:solidFill>
                <a:latin typeface="-apple-system"/>
              </a:rPr>
              <a:t>BigApps</a:t>
            </a:r>
            <a:r>
              <a:rPr lang="en-US" dirty="0">
                <a:solidFill>
                  <a:srgbClr val="172B4D"/>
                </a:solidFill>
                <a:latin typeface="-apple-system"/>
              </a:rPr>
              <a:t> is open to everyone, including government employees, engineers,</a:t>
            </a:r>
            <a:br>
              <a:rPr lang="en-US" dirty="0">
                <a:solidFill>
                  <a:srgbClr val="172B4D"/>
                </a:solidFill>
                <a:latin typeface="-apple-system"/>
              </a:rPr>
            </a:br>
            <a:r>
              <a:rPr lang="en-US" dirty="0">
                <a:solidFill>
                  <a:srgbClr val="172B4D"/>
                </a:solidFill>
                <a:latin typeface="-apple-system"/>
              </a:rPr>
              <a:t>designers, marketers, content creators, and anyone else interested in improving</a:t>
            </a:r>
            <a:br>
              <a:rPr lang="en-US" dirty="0">
                <a:solidFill>
                  <a:srgbClr val="172B4D"/>
                </a:solidFill>
                <a:latin typeface="-apple-system"/>
              </a:rPr>
            </a:br>
            <a:r>
              <a:rPr lang="en-US" dirty="0">
                <a:solidFill>
                  <a:srgbClr val="172B4D"/>
                </a:solidFill>
                <a:latin typeface="-apple-system"/>
              </a:rPr>
              <a:t>New York City.</a:t>
            </a:r>
            <a:br>
              <a:rPr lang="en-US" dirty="0">
                <a:solidFill>
                  <a:srgbClr val="172B4D"/>
                </a:solidFill>
                <a:latin typeface="-apple-system"/>
              </a:rPr>
            </a:br>
            <a:r>
              <a:rPr lang="en-US" dirty="0">
                <a:solidFill>
                  <a:srgbClr val="172B4D"/>
                </a:solidFill>
                <a:latin typeface="-apple-system"/>
              </a:rPr>
              <a:t>6</a:t>
            </a:r>
            <a:r>
              <a:rPr lang="en-US" b="1" dirty="0">
                <a:solidFill>
                  <a:srgbClr val="800080"/>
                </a:solidFill>
                <a:latin typeface="-apple-system"/>
              </a:rPr>
              <a:t>. Can I enter the same Proposal in multiple Challenge areas?</a:t>
            </a:r>
            <a:br>
              <a:rPr lang="en-US" dirty="0">
                <a:solidFill>
                  <a:srgbClr val="172B4D"/>
                </a:solidFill>
                <a:latin typeface="-apple-system"/>
              </a:rPr>
            </a:br>
            <a:r>
              <a:rPr lang="en-US" dirty="0">
                <a:solidFill>
                  <a:srgbClr val="172B4D"/>
                </a:solidFill>
                <a:latin typeface="-apple-system"/>
              </a:rPr>
              <a:t>○ No. Each Proposal shall only be submitted to one challenge.</a:t>
            </a:r>
            <a:br>
              <a:rPr lang="en-US" dirty="0">
                <a:solidFill>
                  <a:srgbClr val="172B4D"/>
                </a:solidFill>
                <a:latin typeface="-apple-system"/>
              </a:rPr>
            </a:br>
            <a:r>
              <a:rPr lang="en-US" b="1" dirty="0">
                <a:solidFill>
                  <a:srgbClr val="800080"/>
                </a:solidFill>
                <a:latin typeface="-apple-system"/>
              </a:rPr>
              <a:t>7. Is there a limit to how many projects I can submit or participate in?</a:t>
            </a:r>
            <a:br>
              <a:rPr lang="en-US" dirty="0">
                <a:solidFill>
                  <a:srgbClr val="172B4D"/>
                </a:solidFill>
                <a:latin typeface="-apple-system"/>
              </a:rPr>
            </a:br>
            <a:r>
              <a:rPr lang="en-US" dirty="0">
                <a:solidFill>
                  <a:srgbClr val="172B4D"/>
                </a:solidFill>
                <a:latin typeface="-apple-system"/>
              </a:rPr>
              <a:t>○ You may submit up to 5 entries. An individual may also participate on behalf of</a:t>
            </a:r>
            <a:br>
              <a:rPr lang="en-US" dirty="0">
                <a:solidFill>
                  <a:srgbClr val="172B4D"/>
                </a:solidFill>
                <a:latin typeface="-apple-system"/>
              </a:rPr>
            </a:br>
            <a:r>
              <a:rPr lang="en-US" dirty="0">
                <a:solidFill>
                  <a:srgbClr val="172B4D"/>
                </a:solidFill>
                <a:latin typeface="-apple-system"/>
              </a:rPr>
              <a:t>more than one team, corporation, or nonprofit organization.</a:t>
            </a:r>
          </a:p>
          <a:p>
            <a:r>
              <a:rPr lang="en-US" b="1" dirty="0">
                <a:solidFill>
                  <a:srgbClr val="800080"/>
                </a:solidFill>
                <a:latin typeface="-apple-system"/>
              </a:rPr>
              <a:t>8. Is there a limit to how many people I can have on my team?</a:t>
            </a:r>
            <a:br>
              <a:rPr lang="en-US" dirty="0">
                <a:solidFill>
                  <a:srgbClr val="172B4D"/>
                </a:solidFill>
                <a:latin typeface="-apple-system"/>
              </a:rPr>
            </a:br>
            <a:r>
              <a:rPr lang="en-US" dirty="0">
                <a:solidFill>
                  <a:srgbClr val="172B4D"/>
                </a:solidFill>
                <a:latin typeface="-apple-system"/>
              </a:rPr>
              <a:t>○ There is no limit to how many people can participate on a single team. If a team</a:t>
            </a:r>
            <a:br>
              <a:rPr lang="en-US" dirty="0">
                <a:solidFill>
                  <a:srgbClr val="172B4D"/>
                </a:solidFill>
                <a:latin typeface="-apple-system"/>
              </a:rPr>
            </a:br>
            <a:r>
              <a:rPr lang="en-US" dirty="0">
                <a:solidFill>
                  <a:srgbClr val="172B4D"/>
                </a:solidFill>
                <a:latin typeface="-apple-system"/>
              </a:rPr>
              <a:t>of individuals, or an organization is selected as a prize winner, the Administrator</a:t>
            </a:r>
            <a:br>
              <a:rPr lang="en-US" dirty="0">
                <a:solidFill>
                  <a:srgbClr val="172B4D"/>
                </a:solidFill>
                <a:latin typeface="-apple-system"/>
              </a:rPr>
            </a:br>
            <a:r>
              <a:rPr lang="en-US" dirty="0">
                <a:solidFill>
                  <a:srgbClr val="172B4D"/>
                </a:solidFill>
                <a:latin typeface="-apple-system"/>
              </a:rPr>
              <a:t>will issue prize money to the primary team member listed on the submission</a:t>
            </a:r>
            <a:br>
              <a:rPr lang="en-US" dirty="0">
                <a:solidFill>
                  <a:srgbClr val="172B4D"/>
                </a:solidFill>
                <a:latin typeface="-apple-system"/>
              </a:rPr>
            </a:br>
            <a:r>
              <a:rPr lang="en-US" dirty="0">
                <a:solidFill>
                  <a:srgbClr val="172B4D"/>
                </a:solidFill>
                <a:latin typeface="-apple-system"/>
              </a:rPr>
              <a:t>form. It will be up to the winning team or organization to allocate the prize money,</a:t>
            </a:r>
            <a:br>
              <a:rPr lang="en-US" dirty="0">
                <a:solidFill>
                  <a:srgbClr val="172B4D"/>
                </a:solidFill>
                <a:latin typeface="-apple-system"/>
              </a:rPr>
            </a:br>
            <a:r>
              <a:rPr lang="en-US" dirty="0">
                <a:solidFill>
                  <a:srgbClr val="172B4D"/>
                </a:solidFill>
                <a:latin typeface="-apple-system"/>
              </a:rPr>
              <a:t>if they deem it appropriate.</a:t>
            </a:r>
            <a:br>
              <a:rPr lang="en-US" dirty="0">
                <a:solidFill>
                  <a:srgbClr val="172B4D"/>
                </a:solidFill>
                <a:latin typeface="-apple-system"/>
              </a:rPr>
            </a:br>
            <a:endParaRPr lang="en-US" dirty="0"/>
          </a:p>
        </p:txBody>
      </p:sp>
    </p:spTree>
    <p:extLst>
      <p:ext uri="{BB962C8B-B14F-4D97-AF65-F5344CB8AC3E}">
        <p14:creationId xmlns:p14="http://schemas.microsoft.com/office/powerpoint/2010/main" val="4011795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A891E02-D68B-4462-A0D3-A3B5A9C4267C}"/>
              </a:ext>
            </a:extLst>
          </p:cNvPr>
          <p:cNvSpPr/>
          <p:nvPr/>
        </p:nvSpPr>
        <p:spPr>
          <a:xfrm>
            <a:off x="547687" y="216188"/>
            <a:ext cx="11553825" cy="5632311"/>
          </a:xfrm>
          <a:prstGeom prst="rect">
            <a:avLst/>
          </a:prstGeom>
        </p:spPr>
        <p:txBody>
          <a:bodyPr wrap="square">
            <a:spAutoFit/>
          </a:bodyPr>
          <a:lstStyle/>
          <a:p>
            <a:br>
              <a:rPr lang="en-US" dirty="0">
                <a:solidFill>
                  <a:srgbClr val="172B4D"/>
                </a:solidFill>
                <a:latin typeface="-apple-system"/>
              </a:rPr>
            </a:br>
            <a:r>
              <a:rPr lang="en-US" b="1" dirty="0">
                <a:solidFill>
                  <a:srgbClr val="800080"/>
                </a:solidFill>
                <a:latin typeface="-apple-system"/>
              </a:rPr>
              <a:t>9. Do I retain intellectual property ownership?</a:t>
            </a:r>
            <a:br>
              <a:rPr lang="en-US" dirty="0">
                <a:solidFill>
                  <a:srgbClr val="172B4D"/>
                </a:solidFill>
                <a:latin typeface="-apple-system"/>
              </a:rPr>
            </a:br>
            <a:r>
              <a:rPr lang="en-US" dirty="0">
                <a:solidFill>
                  <a:srgbClr val="172B4D"/>
                </a:solidFill>
                <a:latin typeface="-apple-system"/>
              </a:rPr>
              <a:t>○ Yes, all entrants, regardless of winner status, will retain intellectual property</a:t>
            </a:r>
            <a:br>
              <a:rPr lang="en-US" dirty="0">
                <a:solidFill>
                  <a:srgbClr val="172B4D"/>
                </a:solidFill>
                <a:latin typeface="-apple-system"/>
              </a:rPr>
            </a:br>
            <a:r>
              <a:rPr lang="en-US" dirty="0">
                <a:solidFill>
                  <a:srgbClr val="172B4D"/>
                </a:solidFill>
                <a:latin typeface="-apple-system"/>
              </a:rPr>
              <a:t>ownership of their submissions. However, as a condition of entering the </a:t>
            </a:r>
            <a:r>
              <a:rPr lang="en-US" dirty="0" err="1">
                <a:solidFill>
                  <a:srgbClr val="172B4D"/>
                </a:solidFill>
                <a:latin typeface="-apple-system"/>
              </a:rPr>
              <a:t>BigApps</a:t>
            </a:r>
            <a:br>
              <a:rPr lang="en-US" dirty="0">
                <a:solidFill>
                  <a:srgbClr val="172B4D"/>
                </a:solidFill>
                <a:latin typeface="-apple-system"/>
              </a:rPr>
            </a:br>
            <a:r>
              <a:rPr lang="en-US" dirty="0">
                <a:solidFill>
                  <a:srgbClr val="172B4D"/>
                </a:solidFill>
                <a:latin typeface="-apple-system"/>
              </a:rPr>
              <a:t>Challenge, City, Sponsor and Administrator will maintain a royalty-free license to:</a:t>
            </a:r>
            <a:br>
              <a:rPr lang="en-US" dirty="0">
                <a:solidFill>
                  <a:srgbClr val="172B4D"/>
                </a:solidFill>
                <a:latin typeface="-apple-system"/>
              </a:rPr>
            </a:br>
            <a:r>
              <a:rPr lang="en-US" dirty="0">
                <a:solidFill>
                  <a:srgbClr val="172B4D"/>
                </a:solidFill>
                <a:latin typeface="-apple-system"/>
              </a:rPr>
              <a:t>a) post the Submissions on </a:t>
            </a:r>
            <a:r>
              <a:rPr lang="en-US" dirty="0" err="1">
                <a:solidFill>
                  <a:srgbClr val="172B4D"/>
                </a:solidFill>
                <a:latin typeface="-apple-system"/>
              </a:rPr>
              <a:t>BigApps.NYC</a:t>
            </a:r>
            <a:r>
              <a:rPr lang="en-US" dirty="0">
                <a:solidFill>
                  <a:srgbClr val="172B4D"/>
                </a:solidFill>
                <a:latin typeface="-apple-system"/>
              </a:rPr>
              <a:t>; b) make the Proposals available for</a:t>
            </a:r>
            <a:br>
              <a:rPr lang="en-US" dirty="0">
                <a:solidFill>
                  <a:srgbClr val="172B4D"/>
                </a:solidFill>
                <a:latin typeface="-apple-system"/>
              </a:rPr>
            </a:br>
            <a:r>
              <a:rPr lang="en-US" dirty="0">
                <a:solidFill>
                  <a:srgbClr val="172B4D"/>
                </a:solidFill>
                <a:latin typeface="-apple-system"/>
              </a:rPr>
              <a:t>the course of the Challenge and 12 months after the conclusion of the Challenge;</a:t>
            </a:r>
            <a:br>
              <a:rPr lang="en-US" dirty="0">
                <a:solidFill>
                  <a:srgbClr val="172B4D"/>
                </a:solidFill>
                <a:latin typeface="-apple-system"/>
              </a:rPr>
            </a:br>
            <a:r>
              <a:rPr lang="en-US" dirty="0">
                <a:solidFill>
                  <a:srgbClr val="172B4D"/>
                </a:solidFill>
                <a:latin typeface="-apple-system"/>
              </a:rPr>
              <a:t>and c) use the Proposals for noncommercial purposes for a period of 12 months</a:t>
            </a:r>
            <a:br>
              <a:rPr lang="en-US" dirty="0">
                <a:solidFill>
                  <a:srgbClr val="172B4D"/>
                </a:solidFill>
                <a:latin typeface="-apple-system"/>
              </a:rPr>
            </a:br>
            <a:r>
              <a:rPr lang="en-US" dirty="0">
                <a:solidFill>
                  <a:srgbClr val="172B4D"/>
                </a:solidFill>
                <a:latin typeface="-apple-system"/>
              </a:rPr>
              <a:t>after the conclusion of the Challenge Submission Period. The </a:t>
            </a:r>
            <a:r>
              <a:rPr lang="en-US" dirty="0" err="1">
                <a:solidFill>
                  <a:srgbClr val="172B4D"/>
                </a:solidFill>
                <a:latin typeface="-apple-system"/>
              </a:rPr>
              <a:t>BigApps</a:t>
            </a:r>
            <a:r>
              <a:rPr lang="en-US" dirty="0">
                <a:solidFill>
                  <a:srgbClr val="172B4D"/>
                </a:solidFill>
                <a:latin typeface="-apple-system"/>
              </a:rPr>
              <a:t> Sponsors</a:t>
            </a:r>
            <a:br>
              <a:rPr lang="en-US" dirty="0">
                <a:solidFill>
                  <a:srgbClr val="172B4D"/>
                </a:solidFill>
                <a:latin typeface="-apple-system"/>
              </a:rPr>
            </a:br>
            <a:r>
              <a:rPr lang="en-US" dirty="0">
                <a:solidFill>
                  <a:srgbClr val="172B4D"/>
                </a:solidFill>
                <a:latin typeface="-apple-system"/>
              </a:rPr>
              <a:t>and Administrator will have the right to display and promote your submission to</a:t>
            </a:r>
            <a:br>
              <a:rPr lang="en-US" dirty="0">
                <a:solidFill>
                  <a:srgbClr val="172B4D"/>
                </a:solidFill>
                <a:latin typeface="-apple-system"/>
              </a:rPr>
            </a:br>
            <a:r>
              <a:rPr lang="en-US" dirty="0">
                <a:solidFill>
                  <a:srgbClr val="172B4D"/>
                </a:solidFill>
                <a:latin typeface="-apple-system"/>
              </a:rPr>
              <a:t>the public on the NYC </a:t>
            </a:r>
            <a:r>
              <a:rPr lang="en-US" dirty="0" err="1">
                <a:solidFill>
                  <a:srgbClr val="172B4D"/>
                </a:solidFill>
                <a:latin typeface="-apple-system"/>
              </a:rPr>
              <a:t>BigApps</a:t>
            </a:r>
            <a:r>
              <a:rPr lang="en-US" dirty="0">
                <a:solidFill>
                  <a:srgbClr val="172B4D"/>
                </a:solidFill>
                <a:latin typeface="-apple-system"/>
              </a:rPr>
              <a:t> website and partner sites. They will also be</a:t>
            </a:r>
            <a:br>
              <a:rPr lang="en-US" dirty="0">
                <a:solidFill>
                  <a:srgbClr val="172B4D"/>
                </a:solidFill>
                <a:latin typeface="-apple-system"/>
              </a:rPr>
            </a:br>
            <a:r>
              <a:rPr lang="en-US" dirty="0">
                <a:solidFill>
                  <a:srgbClr val="172B4D"/>
                </a:solidFill>
                <a:latin typeface="-apple-system"/>
              </a:rPr>
              <a:t>allowed to publicize your name in connection with the submission and the NYC</a:t>
            </a:r>
            <a:br>
              <a:rPr lang="en-US" dirty="0">
                <a:solidFill>
                  <a:srgbClr val="172B4D"/>
                </a:solidFill>
                <a:latin typeface="-apple-system"/>
              </a:rPr>
            </a:br>
            <a:r>
              <a:rPr lang="en-US" dirty="0" err="1">
                <a:solidFill>
                  <a:srgbClr val="172B4D"/>
                </a:solidFill>
                <a:latin typeface="-apple-system"/>
              </a:rPr>
              <a:t>BigApps</a:t>
            </a:r>
            <a:r>
              <a:rPr lang="en-US" dirty="0">
                <a:solidFill>
                  <a:srgbClr val="172B4D"/>
                </a:solidFill>
                <a:latin typeface="-apple-system"/>
              </a:rPr>
              <a:t> Challenge.</a:t>
            </a:r>
            <a:br>
              <a:rPr lang="en-US" dirty="0">
                <a:solidFill>
                  <a:srgbClr val="172B4D"/>
                </a:solidFill>
                <a:latin typeface="-apple-system"/>
              </a:rPr>
            </a:br>
            <a:r>
              <a:rPr lang="en-US" b="1" dirty="0">
                <a:solidFill>
                  <a:srgbClr val="800080"/>
                </a:solidFill>
                <a:latin typeface="-apple-system"/>
              </a:rPr>
              <a:t>10. How else can I get involved with the Challenge?</a:t>
            </a:r>
            <a:br>
              <a:rPr lang="en-US" dirty="0">
                <a:solidFill>
                  <a:srgbClr val="172B4D"/>
                </a:solidFill>
                <a:latin typeface="-apple-system"/>
              </a:rPr>
            </a:br>
            <a:r>
              <a:rPr lang="en-US" dirty="0">
                <a:solidFill>
                  <a:srgbClr val="172B4D"/>
                </a:solidFill>
                <a:latin typeface="-apple-system"/>
              </a:rPr>
              <a:t>○ There are many ways to get involved with </a:t>
            </a:r>
            <a:r>
              <a:rPr lang="en-US" dirty="0" err="1">
                <a:solidFill>
                  <a:srgbClr val="172B4D"/>
                </a:solidFill>
                <a:latin typeface="-apple-system"/>
              </a:rPr>
              <a:t>BigApps</a:t>
            </a:r>
            <a:r>
              <a:rPr lang="en-US" dirty="0">
                <a:solidFill>
                  <a:srgbClr val="172B4D"/>
                </a:solidFill>
                <a:latin typeface="-apple-system"/>
              </a:rPr>
              <a:t> besides submitting a</a:t>
            </a:r>
            <a:br>
              <a:rPr lang="en-US" dirty="0">
                <a:solidFill>
                  <a:srgbClr val="172B4D"/>
                </a:solidFill>
                <a:latin typeface="-apple-system"/>
              </a:rPr>
            </a:br>
            <a:r>
              <a:rPr lang="en-US" dirty="0">
                <a:solidFill>
                  <a:srgbClr val="172B4D"/>
                </a:solidFill>
                <a:latin typeface="-apple-system"/>
              </a:rPr>
              <a:t>Proposal. You can sponsor the Challenge or Demo Day; contribute data &amp; other</a:t>
            </a:r>
            <a:br>
              <a:rPr lang="en-US" dirty="0">
                <a:solidFill>
                  <a:srgbClr val="172B4D"/>
                </a:solidFill>
                <a:latin typeface="-apple-system"/>
              </a:rPr>
            </a:br>
            <a:r>
              <a:rPr lang="en-US" dirty="0">
                <a:solidFill>
                  <a:srgbClr val="172B4D"/>
                </a:solidFill>
                <a:latin typeface="-apple-system"/>
              </a:rPr>
              <a:t>resources; serve as a mentor or volunteer; and help promote </a:t>
            </a:r>
            <a:r>
              <a:rPr lang="en-US" dirty="0" err="1">
                <a:solidFill>
                  <a:srgbClr val="172B4D"/>
                </a:solidFill>
                <a:latin typeface="-apple-system"/>
              </a:rPr>
              <a:t>BigApps</a:t>
            </a:r>
            <a:r>
              <a:rPr lang="en-US" dirty="0">
                <a:solidFill>
                  <a:srgbClr val="172B4D"/>
                </a:solidFill>
                <a:latin typeface="-apple-system"/>
              </a:rPr>
              <a:t>. Please</a:t>
            </a:r>
            <a:br>
              <a:rPr lang="en-US" dirty="0">
                <a:solidFill>
                  <a:srgbClr val="172B4D"/>
                </a:solidFill>
                <a:latin typeface="-apple-system"/>
              </a:rPr>
            </a:br>
            <a:r>
              <a:rPr lang="en-US" dirty="0">
                <a:solidFill>
                  <a:srgbClr val="172B4D"/>
                </a:solidFill>
                <a:latin typeface="-apple-system"/>
              </a:rPr>
              <a:t>contact us at </a:t>
            </a:r>
            <a:r>
              <a:rPr lang="en-US" dirty="0">
                <a:solidFill>
                  <a:srgbClr val="0052CC"/>
                </a:solidFill>
                <a:latin typeface="-apple-system"/>
                <a:hlinkClick r:id="rId2"/>
              </a:rPr>
              <a:t>info@nycbigapps.com</a:t>
            </a:r>
            <a:r>
              <a:rPr lang="en-US" dirty="0">
                <a:solidFill>
                  <a:srgbClr val="172B4D"/>
                </a:solidFill>
                <a:latin typeface="-apple-system"/>
              </a:rPr>
              <a:t> for more information.</a:t>
            </a:r>
            <a:br>
              <a:rPr lang="en-US" dirty="0">
                <a:solidFill>
                  <a:srgbClr val="172B4D"/>
                </a:solidFill>
                <a:latin typeface="-apple-system"/>
              </a:rPr>
            </a:br>
            <a:r>
              <a:rPr lang="en-US" b="1" dirty="0">
                <a:solidFill>
                  <a:srgbClr val="800080"/>
                </a:solidFill>
                <a:latin typeface="-apple-system"/>
              </a:rPr>
              <a:t>11. I have more questions. How do I contact you?</a:t>
            </a:r>
            <a:br>
              <a:rPr lang="en-US" dirty="0">
                <a:solidFill>
                  <a:srgbClr val="172B4D"/>
                </a:solidFill>
                <a:latin typeface="-apple-system"/>
              </a:rPr>
            </a:br>
            <a:r>
              <a:rPr lang="en-US" dirty="0">
                <a:solidFill>
                  <a:srgbClr val="172B4D"/>
                </a:solidFill>
                <a:latin typeface="-apple-system"/>
              </a:rPr>
              <a:t>○ Please email your questions to </a:t>
            </a:r>
            <a:r>
              <a:rPr lang="en-US" dirty="0">
                <a:solidFill>
                  <a:srgbClr val="0052CC"/>
                </a:solidFill>
                <a:latin typeface="-apple-system"/>
                <a:hlinkClick r:id="rId2"/>
              </a:rPr>
              <a:t>info@nycbigapps.com</a:t>
            </a:r>
            <a:r>
              <a:rPr lang="en-US" dirty="0">
                <a:solidFill>
                  <a:srgbClr val="172B4D"/>
                </a:solidFill>
                <a:latin typeface="-apple-system"/>
              </a:rPr>
              <a:t>.</a:t>
            </a:r>
            <a:endParaRPr lang="en-US" dirty="0"/>
          </a:p>
        </p:txBody>
      </p:sp>
    </p:spTree>
    <p:extLst>
      <p:ext uri="{BB962C8B-B14F-4D97-AF65-F5344CB8AC3E}">
        <p14:creationId xmlns:p14="http://schemas.microsoft.com/office/powerpoint/2010/main" val="2412180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Re-Cap Project Kick off Meeting</a:t>
            </a:r>
            <a:br>
              <a:rPr lang="en-US" sz="5400" b="1" dirty="0">
                <a:latin typeface="Arial Rounded MT Bold" panose="020F0704030504030204" pitchFamily="34" charset="0"/>
              </a:rPr>
            </a:br>
            <a:r>
              <a:rPr lang="en-US" sz="2800" b="1" i="1" u="sng" dirty="0">
                <a:latin typeface="Arial Rounded MT Bold" panose="020F0704030504030204" pitchFamily="34" charset="0"/>
              </a:rPr>
              <a:t>Blockchain for Social </a:t>
            </a:r>
            <a:r>
              <a:rPr lang="en-US" sz="2800" b="1" i="1" u="sng" dirty="0" err="1">
                <a:latin typeface="Arial Rounded MT Bold" panose="020F0704030504030204" pitchFamily="34" charset="0"/>
              </a:rPr>
              <a:t>Imapct</a:t>
            </a:r>
            <a:endParaRPr lang="en-US" sz="5400" b="1" i="1" u="sng" dirty="0">
              <a:latin typeface="Arial Rounded MT Bold" panose="020F0704030504030204" pitchFamily="34" charset="0"/>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7814327"/>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93"/>
        <p:cNvGrpSpPr/>
        <p:nvPr/>
      </p:nvGrpSpPr>
      <p:grpSpPr>
        <a:xfrm>
          <a:off x="0" y="0"/>
          <a:ext cx="0" cy="0"/>
          <a:chOff x="0" y="0"/>
          <a:chExt cx="0" cy="0"/>
        </a:xfrm>
      </p:grpSpPr>
      <p:sp useBgFill="1">
        <p:nvSpPr>
          <p:cNvPr id="296" name="Rectangle 106">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Rectangle 108">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94" name="Google Shape;294;p69"/>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Proxima Nova"/>
                <a:ea typeface="Proxima Nova"/>
                <a:cs typeface="Proxima Nova"/>
                <a:sym typeface="Proxima Nova"/>
              </a:rPr>
              <a:t>Blockchain Summer project</a:t>
            </a:r>
          </a:p>
        </p:txBody>
      </p:sp>
      <p:cxnSp>
        <p:nvCxnSpPr>
          <p:cNvPr id="298" name="Straight Connector 110">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9" name="Picture 112">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300" name="Straight Connector 114">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6779B-89C3-4309-8A79-DDD18813018D}"/>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Blockchain and social responsibility</a:t>
            </a:r>
          </a:p>
        </p:txBody>
      </p:sp>
      <p:sp>
        <p:nvSpPr>
          <p:cNvPr id="6" name="TextBox 5">
            <a:extLst>
              <a:ext uri="{FF2B5EF4-FFF2-40B4-BE49-F238E27FC236}">
                <a16:creationId xmlns:a16="http://schemas.microsoft.com/office/drawing/2014/main" id="{EF1B73FC-06C7-4B35-AAF4-B34DBA3CF538}"/>
              </a:ext>
            </a:extLst>
          </p:cNvPr>
          <p:cNvSpPr txBox="1"/>
          <p:nvPr/>
        </p:nvSpPr>
        <p:spPr>
          <a:xfrm>
            <a:off x="0" y="2009010"/>
            <a:ext cx="6195784"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endParaRPr lang="en-US" sz="1500" dirty="0"/>
          </a:p>
          <a:p>
            <a:pPr indent="-228600">
              <a:lnSpc>
                <a:spcPct val="110000"/>
              </a:lnSpc>
              <a:spcAft>
                <a:spcPts val="600"/>
              </a:spcAft>
              <a:buClr>
                <a:schemeClr val="accent1"/>
              </a:buClr>
              <a:buSzPct val="100000"/>
              <a:buFont typeface="Arial" panose="020B0604020202020204" pitchFamily="34" charset="0"/>
              <a:buChar char="•"/>
            </a:pPr>
            <a:endParaRPr lang="en-US" sz="1500" dirty="0"/>
          </a:p>
        </p:txBody>
      </p:sp>
      <p:sp>
        <p:nvSpPr>
          <p:cNvPr id="9" name="Rectangle 8">
            <a:extLst>
              <a:ext uri="{FF2B5EF4-FFF2-40B4-BE49-F238E27FC236}">
                <a16:creationId xmlns:a16="http://schemas.microsoft.com/office/drawing/2014/main" id="{61172F13-DBD8-40FB-BD06-8184D6935F21}"/>
              </a:ext>
            </a:extLst>
          </p:cNvPr>
          <p:cNvSpPr/>
          <p:nvPr/>
        </p:nvSpPr>
        <p:spPr>
          <a:xfrm>
            <a:off x="7494494" y="3182078"/>
            <a:ext cx="4184276" cy="2585323"/>
          </a:xfrm>
          <a:prstGeom prst="rect">
            <a:avLst/>
          </a:prstGeom>
        </p:spPr>
        <p:txBody>
          <a:bodyPr wrap="square">
            <a:spAutoFit/>
          </a:bodyPr>
          <a:lstStyle/>
          <a:p>
            <a:pPr marL="342900" indent="-342900">
              <a:buFont typeface="Arial" panose="020B0604020202020204" pitchFamily="34" charset="0"/>
              <a:buChar char="•"/>
            </a:pPr>
            <a:r>
              <a:rPr lang="en-US" dirty="0"/>
              <a:t>following a project from idea to production. </a:t>
            </a:r>
          </a:p>
          <a:p>
            <a:pPr marL="342900" indent="-342900">
              <a:buFont typeface="Arial" panose="020B0604020202020204" pitchFamily="34" charset="0"/>
              <a:buChar char="•"/>
            </a:pPr>
            <a:r>
              <a:rPr lang="en-US" dirty="0"/>
              <a:t>create a working blockchain project </a:t>
            </a:r>
          </a:p>
          <a:p>
            <a:pPr marL="342900" indent="-342900">
              <a:buFont typeface="Arial" panose="020B0604020202020204" pitchFamily="34" charset="0"/>
              <a:buChar char="•"/>
            </a:pPr>
            <a:r>
              <a:rPr lang="en-US" dirty="0"/>
              <a:t>have a positive impact in our area this summer.</a:t>
            </a:r>
          </a:p>
          <a:p>
            <a:pPr marL="342900" indent="-342900">
              <a:buFont typeface="Arial" panose="020B0604020202020204" pitchFamily="34" charset="0"/>
              <a:buChar char="•"/>
            </a:pPr>
            <a:r>
              <a:rPr lang="en-US" dirty="0"/>
              <a:t>Work with a team using the latest collaboration tools</a:t>
            </a:r>
          </a:p>
          <a:p>
            <a:pPr marL="342900" indent="-342900">
              <a:buFont typeface="Arial" panose="020B0604020202020204" pitchFamily="34" charset="0"/>
              <a:buChar char="•"/>
            </a:pPr>
            <a:r>
              <a:rPr lang="en-US" dirty="0"/>
              <a:t>Checkpoints, Working Groups and Recaps.</a:t>
            </a:r>
          </a:p>
        </p:txBody>
      </p:sp>
      <p:sp>
        <p:nvSpPr>
          <p:cNvPr id="10" name="Flowchart: Punched Tape 9">
            <a:extLst>
              <a:ext uri="{FF2B5EF4-FFF2-40B4-BE49-F238E27FC236}">
                <a16:creationId xmlns:a16="http://schemas.microsoft.com/office/drawing/2014/main" id="{F3119959-E44B-4464-9C8B-2B3CEEED5A86}"/>
              </a:ext>
            </a:extLst>
          </p:cNvPr>
          <p:cNvSpPr/>
          <p:nvPr/>
        </p:nvSpPr>
        <p:spPr>
          <a:xfrm>
            <a:off x="7126940" y="2009010"/>
            <a:ext cx="4551830" cy="887506"/>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Blockchain Summer Project Goals</a:t>
            </a:r>
          </a:p>
        </p:txBody>
      </p:sp>
    </p:spTree>
    <p:extLst>
      <p:ext uri="{BB962C8B-B14F-4D97-AF65-F5344CB8AC3E}">
        <p14:creationId xmlns:p14="http://schemas.microsoft.com/office/powerpoint/2010/main" val="207955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Summer Blockchain Project</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000" b="1" dirty="0">
                <a:solidFill>
                  <a:schemeClr val="tx1">
                    <a:lumMod val="50000"/>
                  </a:schemeClr>
                </a:solidFill>
                <a:latin typeface="Arial Rounded MT Bold" panose="020F0704030504030204" pitchFamily="34" charset="0"/>
              </a:rPr>
              <a:t>Re-Cap Project Kickoff Meeting</a:t>
            </a:r>
          </a:p>
          <a:p>
            <a:pPr>
              <a:defRPr/>
            </a:pPr>
            <a:r>
              <a:rPr lang="en-US" sz="2200" b="1" dirty="0">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7677379"/>
      </p:ext>
    </p:extLst>
  </p:cSld>
  <p:clrMapOvr>
    <a:overrideClrMapping bg1="dk1" tx1="lt1" bg2="dk2" tx2="lt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3617529" cy="584775"/>
          </a:xfrm>
          <a:prstGeom prst="rect">
            <a:avLst/>
          </a:prstGeom>
        </p:spPr>
        <p:txBody>
          <a:bodyPr wrap="none">
            <a:spAutoFit/>
          </a:bodyPr>
          <a:lstStyle/>
          <a:p>
            <a:r>
              <a:rPr lang="en-US" sz="3200" b="1" dirty="0">
                <a:solidFill>
                  <a:srgbClr val="172B4D"/>
                </a:solidFill>
              </a:rPr>
              <a:t>Weekly Checkpoints</a:t>
            </a:r>
            <a:endParaRPr lang="en-US" sz="3200" dirty="0"/>
          </a:p>
        </p:txBody>
      </p:sp>
      <p:sp>
        <p:nvSpPr>
          <p:cNvPr id="6" name="Rectangle 5"/>
          <p:cNvSpPr/>
          <p:nvPr/>
        </p:nvSpPr>
        <p:spPr>
          <a:xfrm>
            <a:off x="644666" y="1083762"/>
            <a:ext cx="8188845" cy="4431983"/>
          </a:xfrm>
          <a:prstGeom prst="rect">
            <a:avLst/>
          </a:prstGeom>
        </p:spPr>
        <p:txBody>
          <a:bodyPr wrap="none">
            <a:spAutoFit/>
          </a:bodyPr>
          <a:lstStyle/>
          <a:p>
            <a:r>
              <a:rPr lang="en-US" sz="4400" dirty="0">
                <a:solidFill>
                  <a:srgbClr val="FF0000"/>
                </a:solidFill>
              </a:rPr>
              <a:t>Week 1: Impact Opportunity</a:t>
            </a:r>
          </a:p>
          <a:p>
            <a:r>
              <a:rPr lang="en-US" sz="4400" dirty="0"/>
              <a:t>Week 2: Business Model Validation</a:t>
            </a:r>
          </a:p>
          <a:p>
            <a:r>
              <a:rPr lang="en-US" sz="4400" dirty="0"/>
              <a:t>Week 3: Technical Architecture</a:t>
            </a:r>
          </a:p>
          <a:p>
            <a:r>
              <a:rPr lang="en-US" sz="4400" dirty="0"/>
              <a:t>Week 4: Impact Measurement</a:t>
            </a:r>
          </a:p>
          <a:p>
            <a:r>
              <a:rPr lang="en-US" sz="4400" dirty="0"/>
              <a:t>Week 5: Code</a:t>
            </a:r>
          </a:p>
          <a:p>
            <a:r>
              <a:rPr lang="en-US" sz="4400" dirty="0"/>
              <a:t>Week 6: Final Submissions Due</a:t>
            </a:r>
          </a:p>
          <a:p>
            <a:endParaRPr lang="en-US" dirty="0"/>
          </a:p>
        </p:txBody>
      </p:sp>
      <p:sp>
        <p:nvSpPr>
          <p:cNvPr id="2" name="Slide Number Placeholder 1"/>
          <p:cNvSpPr>
            <a:spLocks noGrp="1"/>
          </p:cNvSpPr>
          <p:nvPr>
            <p:ph type="sldNum" sz="quarter" idx="12"/>
          </p:nvPr>
        </p:nvSpPr>
        <p:spPr/>
        <p:txBody>
          <a:bodyPr/>
          <a:lstStyle/>
          <a:p>
            <a:fld id="{362F072D-44BE-48CC-8E89-A327B5503611}" type="slidenum">
              <a:rPr lang="en-US" smtClean="0"/>
              <a:t>22</a:t>
            </a:fld>
            <a:endParaRPr lang="en-US"/>
          </a:p>
        </p:txBody>
      </p:sp>
    </p:spTree>
    <p:extLst>
      <p:ext uri="{BB962C8B-B14F-4D97-AF65-F5344CB8AC3E}">
        <p14:creationId xmlns:p14="http://schemas.microsoft.com/office/powerpoint/2010/main" val="210215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p:nvPr>
        </p:nvSpPr>
        <p:spPr/>
        <p:txBody>
          <a:bodyPr/>
          <a:lstStyle/>
          <a:p>
            <a:r>
              <a:rPr lang="en-US" b="1" dirty="0"/>
              <a:t>Week 1: Impact Opportunity</a:t>
            </a:r>
            <a:br>
              <a:rPr lang="en-US" sz="2400" dirty="0"/>
            </a:br>
            <a:endParaRPr lang="en-US" dirty="0"/>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1"/>
          </p:nvPr>
        </p:nvSpPr>
        <p:spPr/>
        <p:txBody>
          <a:bodyPr>
            <a:normAutofit fontScale="92500" lnSpcReduction="20000"/>
          </a:bodyPr>
          <a:lstStyle/>
          <a:p>
            <a:r>
              <a:rPr lang="en-US" sz="1800" dirty="0"/>
              <a:t>Develop an </a:t>
            </a:r>
            <a:r>
              <a:rPr lang="en-US" sz="2200" b="1" dirty="0">
                <a:solidFill>
                  <a:schemeClr val="accent2">
                    <a:lumMod val="75000"/>
                  </a:schemeClr>
                </a:solidFill>
              </a:rPr>
              <a:t>agile &amp; transparent network </a:t>
            </a:r>
            <a:r>
              <a:rPr lang="en-US" sz="1800" dirty="0"/>
              <a:t>for connecting surplus foods &amp; supplies to communities in need.</a:t>
            </a:r>
          </a:p>
          <a:p>
            <a:r>
              <a:rPr lang="en-US" sz="1800" dirty="0"/>
              <a:t>To create a decentralized system that collect </a:t>
            </a:r>
            <a:r>
              <a:rPr lang="en-US" sz="2200" b="1" dirty="0">
                <a:solidFill>
                  <a:schemeClr val="accent2">
                    <a:lumMod val="75000"/>
                  </a:schemeClr>
                </a:solidFill>
              </a:rPr>
              <a:t>excess food supplies </a:t>
            </a:r>
            <a:r>
              <a:rPr lang="en-US" sz="1800" dirty="0"/>
              <a:t>from local resources and distributes these resources </a:t>
            </a:r>
            <a:r>
              <a:rPr lang="en-US" sz="2200" b="1" dirty="0">
                <a:solidFill>
                  <a:schemeClr val="accent2">
                    <a:lumMod val="75000"/>
                  </a:schemeClr>
                </a:solidFill>
              </a:rPr>
              <a:t>to local food insecure individuals</a:t>
            </a:r>
            <a:r>
              <a:rPr lang="en-US" sz="1800" dirty="0"/>
              <a:t>.</a:t>
            </a:r>
          </a:p>
          <a:p>
            <a:r>
              <a:rPr lang="en-US" sz="1800" dirty="0"/>
              <a:t>Limiting the POC to a small number of local farmers with excess food supplies (two pick up dates TBD ) to be picked up by transportation volunteers who </a:t>
            </a:r>
            <a:r>
              <a:rPr lang="en-US" sz="2200" b="1" dirty="0">
                <a:solidFill>
                  <a:schemeClr val="accent2">
                    <a:lumMod val="75000"/>
                  </a:schemeClr>
                </a:solidFill>
              </a:rPr>
              <a:t>will transport </a:t>
            </a:r>
            <a:r>
              <a:rPr lang="en-US" sz="1800" dirty="0"/>
              <a:t>food supplies to agreed upon drop off point .</a:t>
            </a:r>
          </a:p>
          <a:p>
            <a:r>
              <a:rPr lang="en-US" sz="1800" dirty="0"/>
              <a:t>A </a:t>
            </a:r>
            <a:r>
              <a:rPr lang="en-US" sz="2200" b="1" dirty="0">
                <a:solidFill>
                  <a:schemeClr val="accent2">
                    <a:lumMod val="75000"/>
                  </a:schemeClr>
                </a:solidFill>
              </a:rPr>
              <a:t>supply chain model </a:t>
            </a:r>
            <a:r>
              <a:rPr lang="en-US" sz="1800" dirty="0"/>
              <a:t>has been determined to be the best way to initiate, track and deliver excess food supplies. The above model has many unknown individuals who do not need to form a relationship with the parties at the other end of the supply chain.</a:t>
            </a:r>
          </a:p>
          <a:p>
            <a:endParaRPr lang="en-US" dirty="0"/>
          </a:p>
        </p:txBody>
      </p:sp>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dirty="0"/>
              <a:t>Ledger Academy</a:t>
            </a:r>
          </a:p>
        </p:txBody>
      </p:sp>
    </p:spTree>
    <p:extLst>
      <p:ext uri="{BB962C8B-B14F-4D97-AF65-F5344CB8AC3E}">
        <p14:creationId xmlns:p14="http://schemas.microsoft.com/office/powerpoint/2010/main" val="198812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p:nvPr>
        </p:nvSpPr>
        <p:spPr/>
        <p:txBody>
          <a:bodyPr/>
          <a:lstStyle/>
          <a:p>
            <a:r>
              <a:rPr lang="en-US" b="1" dirty="0"/>
              <a:t>Week 1: Impact Opportunity</a:t>
            </a:r>
            <a:endParaRPr lang="en-US" dirty="0"/>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1"/>
          </p:nvPr>
        </p:nvSpPr>
        <p:spPr/>
        <p:txBody>
          <a:bodyPr>
            <a:normAutofit fontScale="40000" lnSpcReduction="20000"/>
          </a:bodyPr>
          <a:lstStyle/>
          <a:p>
            <a:endParaRPr lang="en-US" b="1" dirty="0"/>
          </a:p>
          <a:p>
            <a:r>
              <a:rPr lang="en-US" sz="3100" dirty="0"/>
              <a:t>For our POC we will </a:t>
            </a:r>
            <a:r>
              <a:rPr lang="en-US" sz="4200" b="1" dirty="0">
                <a:solidFill>
                  <a:schemeClr val="accent2">
                    <a:lumMod val="75000"/>
                  </a:schemeClr>
                </a:solidFill>
              </a:rPr>
              <a:t>limit the size </a:t>
            </a:r>
            <a:r>
              <a:rPr lang="en-US" sz="3100" dirty="0"/>
              <a:t>of the volunteer pool and we will determine the best spot to deliver. Current discussion revolves around local food banks, shelters, and  Veterans connections.  The industry we are attempting to impact is </a:t>
            </a:r>
            <a:r>
              <a:rPr lang="en-US" sz="4200" b="1" dirty="0">
                <a:solidFill>
                  <a:schemeClr val="accent2">
                    <a:lumMod val="75000"/>
                  </a:schemeClr>
                </a:solidFill>
              </a:rPr>
              <a:t>the Local Charity Giving </a:t>
            </a:r>
            <a:r>
              <a:rPr lang="en-US" sz="3100" dirty="0"/>
              <a:t>by creating a system where unknown parties can easily on-board and contribute.  Also create a system that can adapt to </a:t>
            </a:r>
            <a:r>
              <a:rPr lang="en-US" sz="3100" dirty="0" err="1"/>
              <a:t>varoius</a:t>
            </a:r>
            <a:r>
              <a:rPr lang="en-US" sz="3100" dirty="0"/>
              <a:t> giving initiatives. </a:t>
            </a:r>
          </a:p>
          <a:p>
            <a:r>
              <a:rPr lang="en-US" sz="3100" dirty="0"/>
              <a:t>Local Farmers with excess food are more than excited to be a part of the project. Transporters might prove a challenge The food insecure people who receive  a donation should be handled with privacy and dignity  and the system develop should reflect this. </a:t>
            </a:r>
          </a:p>
          <a:p>
            <a:r>
              <a:rPr lang="en-US" sz="3400" dirty="0"/>
              <a:t>Some factors </a:t>
            </a:r>
            <a:r>
              <a:rPr lang="en-US" sz="5000" b="1" dirty="0">
                <a:solidFill>
                  <a:schemeClr val="accent2">
                    <a:lumMod val="75000"/>
                  </a:schemeClr>
                </a:solidFill>
              </a:rPr>
              <a:t>are SUSTANABILITY</a:t>
            </a:r>
            <a:r>
              <a:rPr lang="en-US" sz="3400" dirty="0"/>
              <a:t>, food spoilage , timing of transportation as well as dignified deliver system. </a:t>
            </a:r>
            <a:endParaRPr lang="en-US" sz="2800" dirty="0"/>
          </a:p>
          <a:p>
            <a:pPr lvl="1"/>
            <a:r>
              <a:rPr lang="en-US" sz="3100" dirty="0"/>
              <a:t> Potential for food spoilage.</a:t>
            </a:r>
          </a:p>
          <a:p>
            <a:pPr lvl="1"/>
            <a:r>
              <a:rPr lang="en-US" sz="3100" dirty="0"/>
              <a:t>Product liability associated with being a supplier of food.</a:t>
            </a:r>
          </a:p>
          <a:p>
            <a:pPr lvl="1"/>
            <a:r>
              <a:rPr lang="en-US" sz="3100" dirty="0"/>
              <a:t>Supply pipeline to get foods from Donor to Consumer must be efficient enough to avoid complexities 1 and 2. </a:t>
            </a:r>
          </a:p>
          <a:p>
            <a:endParaRPr lang="en-US" sz="1600" dirty="0"/>
          </a:p>
          <a:p>
            <a:endParaRPr lang="en-US" dirty="0"/>
          </a:p>
        </p:txBody>
      </p:sp>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dirty="0"/>
              <a:t>Ledger Academy</a:t>
            </a:r>
          </a:p>
        </p:txBody>
      </p:sp>
    </p:spTree>
    <p:extLst>
      <p:ext uri="{BB962C8B-B14F-4D97-AF65-F5344CB8AC3E}">
        <p14:creationId xmlns:p14="http://schemas.microsoft.com/office/powerpoint/2010/main" val="129657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3617529" cy="584775"/>
          </a:xfrm>
          <a:prstGeom prst="rect">
            <a:avLst/>
          </a:prstGeom>
        </p:spPr>
        <p:txBody>
          <a:bodyPr wrap="none">
            <a:spAutoFit/>
          </a:bodyPr>
          <a:lstStyle/>
          <a:p>
            <a:r>
              <a:rPr lang="en-US" sz="3200" b="1" dirty="0">
                <a:solidFill>
                  <a:srgbClr val="172B4D"/>
                </a:solidFill>
              </a:rPr>
              <a:t>Weekly Checkpoints</a:t>
            </a:r>
            <a:endParaRPr lang="en-US" sz="3200" dirty="0"/>
          </a:p>
        </p:txBody>
      </p:sp>
      <p:sp>
        <p:nvSpPr>
          <p:cNvPr id="6" name="Rectangle 5"/>
          <p:cNvSpPr/>
          <p:nvPr/>
        </p:nvSpPr>
        <p:spPr>
          <a:xfrm>
            <a:off x="644666" y="1083762"/>
            <a:ext cx="8188845" cy="4431983"/>
          </a:xfrm>
          <a:prstGeom prst="rect">
            <a:avLst/>
          </a:prstGeom>
        </p:spPr>
        <p:txBody>
          <a:bodyPr wrap="none">
            <a:spAutoFit/>
          </a:bodyPr>
          <a:lstStyle/>
          <a:p>
            <a:r>
              <a:rPr lang="en-US" sz="4400" dirty="0">
                <a:solidFill>
                  <a:srgbClr val="172B4D"/>
                </a:solidFill>
              </a:rPr>
              <a:t>Week 1: </a:t>
            </a:r>
            <a:r>
              <a:rPr lang="en-US" sz="4400" dirty="0"/>
              <a:t>Impact Opportunity</a:t>
            </a:r>
          </a:p>
          <a:p>
            <a:r>
              <a:rPr lang="en-US" sz="4400" dirty="0">
                <a:solidFill>
                  <a:srgbClr val="C00000"/>
                </a:solidFill>
              </a:rPr>
              <a:t>Week 2: Business Model Validation</a:t>
            </a:r>
          </a:p>
          <a:p>
            <a:r>
              <a:rPr lang="en-US" sz="4400" dirty="0"/>
              <a:t>Week 3: Technical Architecture</a:t>
            </a:r>
          </a:p>
          <a:p>
            <a:r>
              <a:rPr lang="en-US" sz="4400" dirty="0"/>
              <a:t>Week 4: Impact Measurement</a:t>
            </a:r>
          </a:p>
          <a:p>
            <a:r>
              <a:rPr lang="en-US" sz="4400" dirty="0"/>
              <a:t>Week 5: Code</a:t>
            </a:r>
          </a:p>
          <a:p>
            <a:r>
              <a:rPr lang="en-US" sz="4400" dirty="0"/>
              <a:t>Week 6: Final Submissions Due</a:t>
            </a:r>
          </a:p>
          <a:p>
            <a:endParaRPr lang="en-US" dirty="0"/>
          </a:p>
        </p:txBody>
      </p:sp>
      <p:sp>
        <p:nvSpPr>
          <p:cNvPr id="2" name="Slide Number Placeholder 1"/>
          <p:cNvSpPr>
            <a:spLocks noGrp="1"/>
          </p:cNvSpPr>
          <p:nvPr>
            <p:ph type="sldNum" sz="quarter" idx="12"/>
          </p:nvPr>
        </p:nvSpPr>
        <p:spPr/>
        <p:txBody>
          <a:bodyPr/>
          <a:lstStyle/>
          <a:p>
            <a:fld id="{362F072D-44BE-48CC-8E89-A327B5503611}" type="slidenum">
              <a:rPr lang="en-US" smtClean="0"/>
              <a:t>25</a:t>
            </a:fld>
            <a:endParaRPr lang="en-US"/>
          </a:p>
        </p:txBody>
      </p:sp>
    </p:spTree>
    <p:extLst>
      <p:ext uri="{BB962C8B-B14F-4D97-AF65-F5344CB8AC3E}">
        <p14:creationId xmlns:p14="http://schemas.microsoft.com/office/powerpoint/2010/main" val="32413557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br>
              <a:rPr lang="en-US" dirty="0"/>
            </a:br>
            <a:endParaRPr lang="en-US" dirty="0"/>
          </a:p>
        </p:txBody>
      </p:sp>
      <p:sp>
        <p:nvSpPr>
          <p:cNvPr id="5" name="Rectangle 4"/>
          <p:cNvSpPr/>
          <p:nvPr/>
        </p:nvSpPr>
        <p:spPr>
          <a:xfrm>
            <a:off x="644666" y="282650"/>
            <a:ext cx="9920473" cy="769441"/>
          </a:xfrm>
          <a:prstGeom prst="rect">
            <a:avLst/>
          </a:prstGeom>
        </p:spPr>
        <p:txBody>
          <a:bodyPr wrap="none">
            <a:spAutoFit/>
          </a:bodyPr>
          <a:lstStyle/>
          <a:p>
            <a:r>
              <a:rPr lang="en-US" sz="4400" b="1" dirty="0">
                <a:solidFill>
                  <a:srgbClr val="172B4D"/>
                </a:solidFill>
              </a:rPr>
              <a:t>Week 2: Business Model Validation </a:t>
            </a:r>
            <a:r>
              <a:rPr lang="en-US" sz="2400" b="1" i="1" dirty="0">
                <a:solidFill>
                  <a:srgbClr val="172B4D"/>
                </a:solidFill>
              </a:rPr>
              <a:t>(questions)</a:t>
            </a:r>
            <a:endParaRPr lang="en-US" sz="4400" dirty="0"/>
          </a:p>
        </p:txBody>
      </p:sp>
      <p:sp>
        <p:nvSpPr>
          <p:cNvPr id="2" name="Rectangle 1"/>
          <p:cNvSpPr/>
          <p:nvPr/>
        </p:nvSpPr>
        <p:spPr>
          <a:xfrm>
            <a:off x="644666" y="1443842"/>
            <a:ext cx="11064511" cy="4154984"/>
          </a:xfrm>
          <a:prstGeom prst="rect">
            <a:avLst/>
          </a:prstGeom>
        </p:spPr>
        <p:txBody>
          <a:bodyPr wrap="square">
            <a:spAutoFit/>
          </a:bodyPr>
          <a:lstStyle/>
          <a:p>
            <a:pPr marL="285744" indent="-285744">
              <a:buFont typeface="Arial" panose="020B0604020202020204" pitchFamily="34" charset="0"/>
              <a:buChar char="•"/>
            </a:pPr>
            <a:r>
              <a:rPr lang="en-US" sz="2400" dirty="0"/>
              <a:t>Who are your clients/users? Sketch out the persona of your user.</a:t>
            </a:r>
          </a:p>
          <a:p>
            <a:pPr marL="285744" indent="-285744">
              <a:buFont typeface="Arial" panose="020B0604020202020204" pitchFamily="34" charset="0"/>
              <a:buChar char="•"/>
            </a:pPr>
            <a:endParaRPr lang="en-US" sz="2400" dirty="0"/>
          </a:p>
          <a:p>
            <a:pPr marL="285744" indent="-285744">
              <a:buFont typeface="Arial" panose="020B0604020202020204" pitchFamily="34" charset="0"/>
              <a:buChar char="•"/>
            </a:pPr>
            <a:r>
              <a:rPr lang="en-US" sz="2400" dirty="0"/>
              <a:t>Donors: </a:t>
            </a:r>
          </a:p>
          <a:p>
            <a:pPr marL="742944" lvl="1" indent="-285744">
              <a:buFont typeface="Arial" panose="020B0604020202020204" pitchFamily="34" charset="0"/>
              <a:buChar char="•"/>
            </a:pPr>
            <a:r>
              <a:rPr lang="en-US" sz="2400" dirty="0"/>
              <a:t>Local farmers, Farm to table restaurant,  Individual Donors</a:t>
            </a:r>
          </a:p>
          <a:p>
            <a:pPr marL="742944" lvl="1" indent="-285744">
              <a:buFont typeface="Arial" panose="020B0604020202020204" pitchFamily="34" charset="0"/>
              <a:buChar char="•"/>
            </a:pPr>
            <a:r>
              <a:rPr lang="en-US" sz="2400" dirty="0"/>
              <a:t>Recipients : Food insecure individuals</a:t>
            </a:r>
          </a:p>
          <a:p>
            <a:pPr marL="285744" indent="-285744">
              <a:buFont typeface="Arial" panose="020B0604020202020204" pitchFamily="34" charset="0"/>
              <a:buChar char="•"/>
            </a:pPr>
            <a:r>
              <a:rPr lang="en-US" sz="2400" dirty="0"/>
              <a:t>What are their pain points? </a:t>
            </a:r>
          </a:p>
          <a:p>
            <a:pPr marL="742944" lvl="1" indent="-285744">
              <a:buFont typeface="Arial" panose="020B0604020202020204" pitchFamily="34" charset="0"/>
              <a:buChar char="•"/>
            </a:pPr>
            <a:r>
              <a:rPr lang="en-US" sz="2400" dirty="0"/>
              <a:t>Donors : Lack of organization</a:t>
            </a:r>
          </a:p>
          <a:p>
            <a:pPr marL="742944" lvl="1" indent="-285744">
              <a:buFont typeface="Arial" panose="020B0604020202020204" pitchFamily="34" charset="0"/>
              <a:buChar char="•"/>
            </a:pPr>
            <a:r>
              <a:rPr lang="en-US" sz="2400" dirty="0"/>
              <a:t>Precipitants – DO NOT WANT HELP</a:t>
            </a:r>
          </a:p>
          <a:p>
            <a:pPr marL="285744" indent="-285744">
              <a:buFont typeface="Arial" panose="020B0604020202020204" pitchFamily="34" charset="0"/>
              <a:buChar char="•"/>
            </a:pPr>
            <a:r>
              <a:rPr lang="en-US" sz="2400" dirty="0"/>
              <a:t>How does your solution solve them? I</a:t>
            </a:r>
          </a:p>
          <a:p>
            <a:pPr marL="742944" lvl="1" indent="-285744">
              <a:buFont typeface="Arial" panose="020B0604020202020204" pitchFamily="34" charset="0"/>
              <a:buChar char="•"/>
            </a:pPr>
            <a:r>
              <a:rPr lang="en-US" sz="2400" dirty="0"/>
              <a:t>Local delivery system less intimidating</a:t>
            </a:r>
          </a:p>
          <a:p>
            <a:pPr marL="742944" lvl="1" indent="-285744">
              <a:buFont typeface="Arial" panose="020B0604020202020204" pitchFamily="34" charset="0"/>
              <a:buChar char="•"/>
            </a:pPr>
            <a:r>
              <a:rPr lang="en-US" sz="2400" dirty="0"/>
              <a:t>New for pick up schedules and drop off points organized.</a:t>
            </a:r>
          </a:p>
        </p:txBody>
      </p:sp>
      <p:sp>
        <p:nvSpPr>
          <p:cNvPr id="4" name="Slide Number Placeholder 3"/>
          <p:cNvSpPr>
            <a:spLocks noGrp="1"/>
          </p:cNvSpPr>
          <p:nvPr>
            <p:ph type="sldNum" sz="quarter" idx="12"/>
          </p:nvPr>
        </p:nvSpPr>
        <p:spPr/>
        <p:txBody>
          <a:bodyPr/>
          <a:lstStyle/>
          <a:p>
            <a:fld id="{362F072D-44BE-48CC-8E89-A327B5503611}" type="slidenum">
              <a:rPr lang="en-US" smtClean="0"/>
              <a:t>26</a:t>
            </a:fld>
            <a:endParaRPr lang="en-US"/>
          </a:p>
        </p:txBody>
      </p:sp>
    </p:spTree>
    <p:extLst>
      <p:ext uri="{BB962C8B-B14F-4D97-AF65-F5344CB8AC3E}">
        <p14:creationId xmlns:p14="http://schemas.microsoft.com/office/powerpoint/2010/main" val="337327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2344" y="5281612"/>
            <a:ext cx="10515600" cy="1325563"/>
          </a:xfrm>
        </p:spPr>
        <p:txBody>
          <a:bodyPr>
            <a:normAutofit/>
          </a:bodyPr>
          <a:lstStyle/>
          <a:p>
            <a:r>
              <a:rPr lang="en-US" sz="2400" dirty="0">
                <a:latin typeface="+mn-lt"/>
              </a:rPr>
              <a:t>Initial project focus of “Donor Goods” will be food</a:t>
            </a:r>
            <a:br>
              <a:rPr lang="en-US" sz="2400" dirty="0">
                <a:latin typeface="+mn-lt"/>
              </a:rPr>
            </a:br>
            <a:r>
              <a:rPr lang="en-US" sz="2400" dirty="0">
                <a:latin typeface="+mn-lt"/>
              </a:rPr>
              <a:t>Future Goods can include: Clothing, Blankets, Toiletry Items, Paper Products </a:t>
            </a:r>
          </a:p>
        </p:txBody>
      </p:sp>
      <p:sp>
        <p:nvSpPr>
          <p:cNvPr id="3" name="Slide Number Placeholder 2"/>
          <p:cNvSpPr>
            <a:spLocks noGrp="1"/>
          </p:cNvSpPr>
          <p:nvPr>
            <p:ph type="sldNum" sz="quarter" idx="12"/>
          </p:nvPr>
        </p:nvSpPr>
        <p:spPr/>
        <p:txBody>
          <a:bodyPr/>
          <a:lstStyle/>
          <a:p>
            <a:fld id="{362F072D-44BE-48CC-8E89-A327B5503611}" type="slidenum">
              <a:rPr lang="en-US" smtClean="0"/>
              <a:t>27</a:t>
            </a:fld>
            <a:endParaRPr lang="en-US"/>
          </a:p>
        </p:txBody>
      </p:sp>
      <p:graphicFrame>
        <p:nvGraphicFramePr>
          <p:cNvPr id="6" name="Diagram 5"/>
          <p:cNvGraphicFramePr/>
          <p:nvPr/>
        </p:nvGraphicFramePr>
        <p:xfrm>
          <a:off x="2415105" y="941686"/>
          <a:ext cx="8406727" cy="46493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22FADC33-5BCB-4300-9E7B-7827BC644DC9}"/>
              </a:ext>
            </a:extLst>
          </p:cNvPr>
          <p:cNvSpPr/>
          <p:nvPr/>
        </p:nvSpPr>
        <p:spPr>
          <a:xfrm>
            <a:off x="619937" y="572354"/>
            <a:ext cx="3966762" cy="369332"/>
          </a:xfrm>
          <a:prstGeom prst="rect">
            <a:avLst/>
          </a:prstGeom>
        </p:spPr>
        <p:txBody>
          <a:bodyPr wrap="square">
            <a:spAutoFit/>
          </a:bodyPr>
          <a:lstStyle/>
          <a:p>
            <a:r>
              <a:rPr lang="en-US" b="1" dirty="0">
                <a:solidFill>
                  <a:srgbClr val="C00000"/>
                </a:solidFill>
              </a:rPr>
              <a:t>Business Model</a:t>
            </a:r>
            <a:endParaRPr lang="en-US" dirty="0">
              <a:solidFill>
                <a:srgbClr val="C00000"/>
              </a:solidFill>
            </a:endParaRPr>
          </a:p>
        </p:txBody>
      </p:sp>
    </p:spTree>
    <p:extLst>
      <p:ext uri="{BB962C8B-B14F-4D97-AF65-F5344CB8AC3E}">
        <p14:creationId xmlns:p14="http://schemas.microsoft.com/office/powerpoint/2010/main" val="37196024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34348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6BE0C2B-5099-46C4-9EA7-95F325D81B98}"/>
              </a:ext>
            </a:extLst>
          </p:cNvPr>
          <p:cNvSpPr>
            <a:spLocks noGrp="1"/>
          </p:cNvSpPr>
          <p:nvPr>
            <p:ph type="title"/>
          </p:nvPr>
        </p:nvSpPr>
        <p:spPr>
          <a:xfrm>
            <a:off x="526073" y="466578"/>
            <a:ext cx="11139854" cy="930447"/>
          </a:xfrm>
        </p:spPr>
        <p:txBody>
          <a:bodyPr vert="horz" lIns="91440" tIns="45720" rIns="91440" bIns="45720" rtlCol="0" anchor="b">
            <a:normAutofit/>
          </a:bodyPr>
          <a:lstStyle/>
          <a:p>
            <a:pPr algn="ctr" defTabSz="914400"/>
            <a:r>
              <a:rPr lang="en-US" sz="5400" kern="1200">
                <a:solidFill>
                  <a:srgbClr val="FFFFFF"/>
                </a:solidFill>
                <a:latin typeface="+mj-lt"/>
                <a:ea typeface="+mj-ea"/>
                <a:cs typeface="+mj-cs"/>
              </a:rPr>
              <a:t>Teams</a:t>
            </a:r>
          </a:p>
        </p:txBody>
      </p:sp>
      <p:cxnSp>
        <p:nvCxnSpPr>
          <p:cNvPr id="12"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144863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5" name="Content Placeholder 4" descr="A close up of a map&#10;&#10;Description automatically generated">
            <a:extLst>
              <a:ext uri="{FF2B5EF4-FFF2-40B4-BE49-F238E27FC236}">
                <a16:creationId xmlns:a16="http://schemas.microsoft.com/office/drawing/2014/main" id="{ECEE504A-C8B3-4831-BD52-51A054E97279}"/>
              </a:ext>
            </a:extLst>
          </p:cNvPr>
          <p:cNvPicPr>
            <a:picLocks noGrp="1" noChangeAspect="1"/>
          </p:cNvPicPr>
          <p:nvPr>
            <p:ph idx="1"/>
          </p:nvPr>
        </p:nvPicPr>
        <p:blipFill>
          <a:blip r:embed="rId3"/>
          <a:stretch>
            <a:fillRect/>
          </a:stretch>
        </p:blipFill>
        <p:spPr>
          <a:xfrm>
            <a:off x="516175" y="2509911"/>
            <a:ext cx="11104551" cy="3997637"/>
          </a:xfrm>
          <a:prstGeom prst="rect">
            <a:avLst/>
          </a:prstGeom>
        </p:spPr>
      </p:pic>
      <p:sp>
        <p:nvSpPr>
          <p:cNvPr id="4" name="Slide Number Placeholder 3">
            <a:extLst>
              <a:ext uri="{FF2B5EF4-FFF2-40B4-BE49-F238E27FC236}">
                <a16:creationId xmlns:a16="http://schemas.microsoft.com/office/drawing/2014/main" id="{77C766A5-31E5-40AA-B190-F626C04D8426}"/>
              </a:ext>
            </a:extLst>
          </p:cNvPr>
          <p:cNvSpPr>
            <a:spLocks noGrp="1"/>
          </p:cNvSpPr>
          <p:nvPr>
            <p:ph type="sldNum" sz="quarter" idx="12"/>
          </p:nvPr>
        </p:nvSpPr>
        <p:spPr>
          <a:xfrm>
            <a:off x="8610600" y="6522430"/>
            <a:ext cx="2743200" cy="347472"/>
          </a:xfrm>
        </p:spPr>
        <p:txBody>
          <a:bodyPr vert="horz" lIns="91440" tIns="45720" rIns="91440" bIns="45720" rtlCol="0" anchor="ctr">
            <a:normAutofit/>
          </a:bodyPr>
          <a:lstStyle/>
          <a:p>
            <a:pPr>
              <a:spcAft>
                <a:spcPts val="600"/>
              </a:spcAft>
            </a:pPr>
            <a:fld id="{362F072D-44BE-48CC-8E89-A327B5503611}" type="slidenum">
              <a:rPr lang="en-US">
                <a:solidFill>
                  <a:srgbClr val="898989"/>
                </a:solidFill>
              </a:rPr>
              <a:pPr>
                <a:spcAft>
                  <a:spcPts val="600"/>
                </a:spcAft>
              </a:pPr>
              <a:t>28</a:t>
            </a:fld>
            <a:endParaRPr lang="en-US">
              <a:solidFill>
                <a:srgbClr val="898989"/>
              </a:solidFill>
            </a:endParaRPr>
          </a:p>
        </p:txBody>
      </p:sp>
    </p:spTree>
    <p:extLst>
      <p:ext uri="{BB962C8B-B14F-4D97-AF65-F5344CB8AC3E}">
        <p14:creationId xmlns:p14="http://schemas.microsoft.com/office/powerpoint/2010/main" val="36098068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E8C02-2384-4EAF-9B8A-4E97DC71990D}"/>
              </a:ext>
            </a:extLst>
          </p:cNvPr>
          <p:cNvSpPr>
            <a:spLocks noGrp="1"/>
          </p:cNvSpPr>
          <p:nvPr>
            <p:ph type="title"/>
          </p:nvPr>
        </p:nvSpPr>
        <p:spPr/>
        <p:txBody>
          <a:bodyPr/>
          <a:lstStyle/>
          <a:p>
            <a:r>
              <a:rPr lang="en-US" dirty="0"/>
              <a:t>Teams</a:t>
            </a:r>
          </a:p>
        </p:txBody>
      </p:sp>
      <p:sp>
        <p:nvSpPr>
          <p:cNvPr id="3" name="Content Placeholder 2">
            <a:extLst>
              <a:ext uri="{FF2B5EF4-FFF2-40B4-BE49-F238E27FC236}">
                <a16:creationId xmlns:a16="http://schemas.microsoft.com/office/drawing/2014/main" id="{35A4122D-4041-4FFC-BF72-9A5878775152}"/>
              </a:ext>
            </a:extLst>
          </p:cNvPr>
          <p:cNvSpPr>
            <a:spLocks noGrp="1"/>
          </p:cNvSpPr>
          <p:nvPr>
            <p:ph idx="1"/>
          </p:nvPr>
        </p:nvSpPr>
        <p:spPr/>
        <p:txBody>
          <a:bodyPr/>
          <a:lstStyle/>
          <a:p>
            <a:r>
              <a:rPr lang="en-US" dirty="0"/>
              <a:t>Business:</a:t>
            </a:r>
          </a:p>
          <a:p>
            <a:r>
              <a:rPr lang="en-US" dirty="0"/>
              <a:t>Establish Business </a:t>
            </a:r>
            <a:r>
              <a:rPr lang="en-US" dirty="0" err="1"/>
              <a:t>Team:James</a:t>
            </a:r>
            <a:r>
              <a:rPr lang="en-US" dirty="0"/>
              <a:t> </a:t>
            </a:r>
            <a:r>
              <a:rPr lang="en-US" dirty="0" err="1"/>
              <a:t>Bushong</a:t>
            </a:r>
            <a:r>
              <a:rPr lang="en-US" dirty="0"/>
              <a:t> : Charitable Partnerships:  Meet with Montgomery Food Pantries, Email Montgomery Veteran Assoc.</a:t>
            </a:r>
          </a:p>
          <a:p>
            <a:r>
              <a:rPr lang="en-US" dirty="0"/>
              <a:t>Mike Lightman Big Idea Ventures</a:t>
            </a:r>
          </a:p>
          <a:p>
            <a:r>
              <a:rPr lang="en-US" dirty="0"/>
              <a:t>Ron Keegan  Work with Rooster</a:t>
            </a:r>
          </a:p>
          <a:p>
            <a:r>
              <a:rPr lang="en-US" dirty="0"/>
              <a:t>Lindsley Medlin - Will review workflow</a:t>
            </a:r>
          </a:p>
          <a:p>
            <a:r>
              <a:rPr lang="en-US" dirty="0"/>
              <a:t>Jennifer Yuan Try AWS Blockchain</a:t>
            </a:r>
          </a:p>
          <a:p>
            <a:r>
              <a:rPr lang="en-US" dirty="0"/>
              <a:t>Scott Schneider </a:t>
            </a:r>
            <a:r>
              <a:rPr lang="en-US" dirty="0" err="1"/>
              <a:t>Whitpaper</a:t>
            </a:r>
            <a:r>
              <a:rPr lang="en-US" dirty="0"/>
              <a:t>  </a:t>
            </a:r>
          </a:p>
          <a:p>
            <a:endParaRPr lang="en-US" dirty="0"/>
          </a:p>
        </p:txBody>
      </p:sp>
      <p:sp>
        <p:nvSpPr>
          <p:cNvPr id="4" name="Slide Number Placeholder 3">
            <a:extLst>
              <a:ext uri="{FF2B5EF4-FFF2-40B4-BE49-F238E27FC236}">
                <a16:creationId xmlns:a16="http://schemas.microsoft.com/office/drawing/2014/main" id="{4C313F4E-1B3B-445D-8CD1-FFD5FB94B570}"/>
              </a:ext>
            </a:extLst>
          </p:cNvPr>
          <p:cNvSpPr>
            <a:spLocks noGrp="1"/>
          </p:cNvSpPr>
          <p:nvPr>
            <p:ph type="sldNum" sz="quarter" idx="12"/>
          </p:nvPr>
        </p:nvSpPr>
        <p:spPr/>
        <p:txBody>
          <a:bodyPr/>
          <a:lstStyle/>
          <a:p>
            <a:fld id="{362F072D-44BE-48CC-8E89-A327B5503611}" type="slidenum">
              <a:rPr lang="en-US" smtClean="0"/>
              <a:t>29</a:t>
            </a:fld>
            <a:endParaRPr lang="en-US"/>
          </a:p>
        </p:txBody>
      </p:sp>
    </p:spTree>
    <p:extLst>
      <p:ext uri="{BB962C8B-B14F-4D97-AF65-F5344CB8AC3E}">
        <p14:creationId xmlns:p14="http://schemas.microsoft.com/office/powerpoint/2010/main" val="5389888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latin typeface="Arial Rounded MT Bold" panose="020F0704030504030204" pitchFamily="34" charset="0"/>
              </a:rPr>
              <a:t>Project Re-Cap 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9923418"/>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86E721-D809-42ED-8E1B-26B9D80285DE}"/>
              </a:ext>
            </a:extLst>
          </p:cNvPr>
          <p:cNvSpPr>
            <a:spLocks noGrp="1"/>
          </p:cNvSpPr>
          <p:nvPr>
            <p:ph type="title"/>
          </p:nvPr>
        </p:nvSpPr>
        <p:spPr/>
        <p:txBody>
          <a:bodyPr/>
          <a:lstStyle/>
          <a:p>
            <a:r>
              <a:rPr lang="en-US" dirty="0"/>
              <a:t>Teams</a:t>
            </a:r>
          </a:p>
        </p:txBody>
      </p:sp>
      <p:sp>
        <p:nvSpPr>
          <p:cNvPr id="3" name="Content Placeholder 2">
            <a:extLst>
              <a:ext uri="{FF2B5EF4-FFF2-40B4-BE49-F238E27FC236}">
                <a16:creationId xmlns:a16="http://schemas.microsoft.com/office/drawing/2014/main" id="{DCD3C8A2-4FFE-4A6A-9791-967772EEF975}"/>
              </a:ext>
            </a:extLst>
          </p:cNvPr>
          <p:cNvSpPr>
            <a:spLocks noGrp="1"/>
          </p:cNvSpPr>
          <p:nvPr>
            <p:ph idx="1"/>
          </p:nvPr>
        </p:nvSpPr>
        <p:spPr/>
        <p:txBody>
          <a:bodyPr>
            <a:normAutofit fontScale="92500" lnSpcReduction="20000"/>
          </a:bodyPr>
          <a:lstStyle/>
          <a:p>
            <a:r>
              <a:rPr lang="en-US" dirty="0"/>
              <a:t>Technology</a:t>
            </a:r>
          </a:p>
          <a:p>
            <a:endParaRPr lang="en-US" dirty="0"/>
          </a:p>
          <a:p>
            <a:pPr lvl="3"/>
            <a:r>
              <a:rPr lang="en-US" sz="2600" dirty="0"/>
              <a:t>Establish Tech Team</a:t>
            </a:r>
            <a:br>
              <a:rPr lang="en-US" sz="2600" dirty="0"/>
            </a:br>
            <a:endParaRPr lang="en-US" sz="2600" dirty="0"/>
          </a:p>
          <a:p>
            <a:pPr lvl="4"/>
            <a:r>
              <a:rPr lang="en-US" sz="2600" dirty="0" err="1"/>
              <a:t>Wesam</a:t>
            </a:r>
            <a:r>
              <a:rPr lang="en-US" sz="2600" dirty="0"/>
              <a:t> </a:t>
            </a:r>
            <a:r>
              <a:rPr lang="en-US" sz="2600" dirty="0" err="1"/>
              <a:t>Elsayed</a:t>
            </a:r>
            <a:r>
              <a:rPr lang="en-US" sz="2600" dirty="0"/>
              <a:t> Sawtooth</a:t>
            </a:r>
          </a:p>
          <a:p>
            <a:pPr lvl="4"/>
            <a:r>
              <a:rPr lang="en-US" sz="2600" dirty="0"/>
              <a:t>Laxman </a:t>
            </a:r>
            <a:r>
              <a:rPr lang="en-US" sz="2600" dirty="0" err="1"/>
              <a:t>Molugu</a:t>
            </a:r>
            <a:r>
              <a:rPr lang="en-US" sz="2600" dirty="0"/>
              <a:t> Hyperledger / Sawtooth</a:t>
            </a:r>
          </a:p>
          <a:p>
            <a:pPr lvl="4"/>
            <a:r>
              <a:rPr lang="en-US" sz="2600" dirty="0" err="1"/>
              <a:t>Suyog</a:t>
            </a:r>
            <a:r>
              <a:rPr lang="en-US" sz="2600" dirty="0"/>
              <a:t> </a:t>
            </a:r>
            <a:r>
              <a:rPr lang="en-US" sz="2600" dirty="0" err="1"/>
              <a:t>Navarkar</a:t>
            </a:r>
            <a:endParaRPr lang="en-US" sz="2600" dirty="0"/>
          </a:p>
          <a:p>
            <a:pPr lvl="4"/>
            <a:r>
              <a:rPr lang="en-US" sz="2600" dirty="0" err="1"/>
              <a:t>P.Prabhu</a:t>
            </a:r>
            <a:endParaRPr lang="en-US" sz="2600" dirty="0"/>
          </a:p>
          <a:p>
            <a:pPr lvl="4"/>
            <a:r>
              <a:rPr lang="en-US" sz="2600" dirty="0"/>
              <a:t>Hemal </a:t>
            </a:r>
            <a:r>
              <a:rPr lang="en-US" sz="2600" dirty="0" err="1"/>
              <a:t>Panji</a:t>
            </a:r>
            <a:endParaRPr lang="en-US" sz="2600" dirty="0"/>
          </a:p>
          <a:p>
            <a:pPr lvl="4"/>
            <a:r>
              <a:rPr lang="en-US" sz="2600" dirty="0"/>
              <a:t>Phillip Thomas</a:t>
            </a:r>
          </a:p>
          <a:p>
            <a:pPr lvl="4"/>
            <a:r>
              <a:rPr lang="en-US" sz="2600" dirty="0"/>
              <a:t>Gary </a:t>
            </a:r>
            <a:r>
              <a:rPr lang="en-US" sz="2600" dirty="0" err="1"/>
              <a:t>Teekahi</a:t>
            </a:r>
            <a:endParaRPr lang="en-US" sz="2600" dirty="0"/>
          </a:p>
          <a:p>
            <a:br>
              <a:rPr lang="en-US" dirty="0"/>
            </a:br>
            <a:endParaRPr lang="en-US" dirty="0"/>
          </a:p>
        </p:txBody>
      </p:sp>
      <p:sp>
        <p:nvSpPr>
          <p:cNvPr id="4" name="Slide Number Placeholder 3">
            <a:extLst>
              <a:ext uri="{FF2B5EF4-FFF2-40B4-BE49-F238E27FC236}">
                <a16:creationId xmlns:a16="http://schemas.microsoft.com/office/drawing/2014/main" id="{78634B5B-BE97-4DA4-B393-49CA30B44D6A}"/>
              </a:ext>
            </a:extLst>
          </p:cNvPr>
          <p:cNvSpPr>
            <a:spLocks noGrp="1"/>
          </p:cNvSpPr>
          <p:nvPr>
            <p:ph type="sldNum" sz="quarter" idx="12"/>
          </p:nvPr>
        </p:nvSpPr>
        <p:spPr/>
        <p:txBody>
          <a:bodyPr/>
          <a:lstStyle/>
          <a:p>
            <a:fld id="{362F072D-44BE-48CC-8E89-A327B5503611}" type="slidenum">
              <a:rPr lang="en-US" smtClean="0"/>
              <a:t>30</a:t>
            </a:fld>
            <a:endParaRPr lang="en-US"/>
          </a:p>
        </p:txBody>
      </p:sp>
    </p:spTree>
    <p:extLst>
      <p:ext uri="{BB962C8B-B14F-4D97-AF65-F5344CB8AC3E}">
        <p14:creationId xmlns:p14="http://schemas.microsoft.com/office/powerpoint/2010/main" val="7231005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6795BA-950B-4CD8-87A2-9E2619811047}"/>
              </a:ext>
            </a:extLst>
          </p:cNvPr>
          <p:cNvSpPr>
            <a:spLocks noGrp="1"/>
          </p:cNvSpPr>
          <p:nvPr>
            <p:ph type="body" idx="1"/>
          </p:nvPr>
        </p:nvSpPr>
        <p:spPr/>
        <p:txBody>
          <a:bodyPr/>
          <a:lstStyle/>
          <a:p>
            <a:r>
              <a:rPr lang="en-US" dirty="0"/>
              <a:t>Donors</a:t>
            </a:r>
          </a:p>
        </p:txBody>
      </p:sp>
      <p:sp>
        <p:nvSpPr>
          <p:cNvPr id="4" name="Content Placeholder 3">
            <a:extLst>
              <a:ext uri="{FF2B5EF4-FFF2-40B4-BE49-F238E27FC236}">
                <a16:creationId xmlns:a16="http://schemas.microsoft.com/office/drawing/2014/main" id="{8F4438DC-7A44-4835-BA92-DB1580CE0DBD}"/>
              </a:ext>
            </a:extLst>
          </p:cNvPr>
          <p:cNvSpPr>
            <a:spLocks noGrp="1"/>
          </p:cNvSpPr>
          <p:nvPr>
            <p:ph sz="half" idx="2"/>
          </p:nvPr>
        </p:nvSpPr>
        <p:spPr>
          <a:xfrm>
            <a:off x="839789" y="2505075"/>
            <a:ext cx="2931323" cy="3684588"/>
          </a:xfrm>
          <a:solidFill>
            <a:schemeClr val="accent1">
              <a:lumMod val="20000"/>
              <a:lumOff val="80000"/>
            </a:schemeClr>
          </a:solidFill>
        </p:spPr>
        <p:txBody>
          <a:bodyPr>
            <a:normAutofit fontScale="92500" lnSpcReduction="20000"/>
          </a:bodyPr>
          <a:lstStyle/>
          <a:p>
            <a:pPr marL="0" indent="0">
              <a:buNone/>
            </a:pPr>
            <a:r>
              <a:rPr lang="en-US" dirty="0"/>
              <a:t>Farmers, Restaurants, Individuals, etc.</a:t>
            </a:r>
          </a:p>
          <a:p>
            <a:pPr marL="0" indent="0">
              <a:buNone/>
            </a:pPr>
            <a:endParaRPr lang="en-US" dirty="0"/>
          </a:p>
          <a:p>
            <a:pPr marL="0" indent="0">
              <a:buNone/>
            </a:pPr>
            <a:endParaRPr lang="en-US" dirty="0"/>
          </a:p>
          <a:p>
            <a:pPr marL="0" indent="0">
              <a:buNone/>
            </a:pPr>
            <a:endParaRPr lang="en-US" dirty="0"/>
          </a:p>
          <a:p>
            <a:pPr marL="0" indent="0">
              <a:buNone/>
            </a:pPr>
            <a:r>
              <a:rPr lang="en-US" dirty="0"/>
              <a:t>Wants </a:t>
            </a:r>
          </a:p>
          <a:p>
            <a:pPr marL="0" indent="0">
              <a:buNone/>
            </a:pPr>
            <a:r>
              <a:rPr lang="en-US" dirty="0"/>
              <a:t>Needs </a:t>
            </a:r>
          </a:p>
          <a:p>
            <a:pPr marL="0" indent="0">
              <a:buNone/>
            </a:pPr>
            <a:r>
              <a:rPr lang="en-US" dirty="0"/>
              <a:t>Challenges  </a:t>
            </a:r>
          </a:p>
        </p:txBody>
      </p:sp>
      <p:sp>
        <p:nvSpPr>
          <p:cNvPr id="5" name="Text Placeholder 4">
            <a:extLst>
              <a:ext uri="{FF2B5EF4-FFF2-40B4-BE49-F238E27FC236}">
                <a16:creationId xmlns:a16="http://schemas.microsoft.com/office/drawing/2014/main" id="{E3A6737F-4ED3-4990-BBC4-DE138BE5CF29}"/>
              </a:ext>
            </a:extLst>
          </p:cNvPr>
          <p:cNvSpPr>
            <a:spLocks noGrp="1"/>
          </p:cNvSpPr>
          <p:nvPr>
            <p:ph type="body" sz="quarter" idx="3"/>
          </p:nvPr>
        </p:nvSpPr>
        <p:spPr>
          <a:xfrm>
            <a:off x="4349707" y="1681163"/>
            <a:ext cx="2599733" cy="823912"/>
          </a:xfrm>
        </p:spPr>
        <p:txBody>
          <a:bodyPr/>
          <a:lstStyle/>
          <a:p>
            <a:r>
              <a:rPr lang="en-US" dirty="0"/>
              <a:t>Volunteers </a:t>
            </a:r>
          </a:p>
        </p:txBody>
      </p:sp>
      <p:sp>
        <p:nvSpPr>
          <p:cNvPr id="6" name="Content Placeholder 5">
            <a:extLst>
              <a:ext uri="{FF2B5EF4-FFF2-40B4-BE49-F238E27FC236}">
                <a16:creationId xmlns:a16="http://schemas.microsoft.com/office/drawing/2014/main" id="{2C349640-98B7-4FF8-B36C-AD169E3CE5F8}"/>
              </a:ext>
            </a:extLst>
          </p:cNvPr>
          <p:cNvSpPr>
            <a:spLocks noGrp="1"/>
          </p:cNvSpPr>
          <p:nvPr>
            <p:ph sz="quarter" idx="4"/>
          </p:nvPr>
        </p:nvSpPr>
        <p:spPr>
          <a:xfrm>
            <a:off x="4206240" y="2455989"/>
            <a:ext cx="2743200" cy="3684588"/>
          </a:xfrm>
          <a:solidFill>
            <a:schemeClr val="accent1">
              <a:lumMod val="60000"/>
              <a:lumOff val="40000"/>
            </a:schemeClr>
          </a:solidFill>
        </p:spPr>
        <p:txBody>
          <a:bodyPr>
            <a:normAutofit fontScale="92500" lnSpcReduction="20000"/>
          </a:bodyPr>
          <a:lstStyle/>
          <a:p>
            <a:pPr marL="0" indent="0">
              <a:buNone/>
            </a:pPr>
            <a:r>
              <a:rPr lang="en-US" dirty="0"/>
              <a:t>Transporters, Pick/up Facility / Location</a:t>
            </a:r>
          </a:p>
          <a:p>
            <a:pPr marL="0" indent="0">
              <a:buNone/>
            </a:pPr>
            <a:endParaRPr lang="en-US" dirty="0"/>
          </a:p>
          <a:p>
            <a:pPr marL="0" indent="0">
              <a:buNone/>
            </a:pPr>
            <a:endParaRPr lang="en-US" dirty="0"/>
          </a:p>
          <a:p>
            <a:pPr marL="0" indent="0">
              <a:buNone/>
            </a:pPr>
            <a:endParaRPr lang="en-US" dirty="0"/>
          </a:p>
          <a:p>
            <a:pPr marL="0" indent="0">
              <a:buNone/>
            </a:pPr>
            <a:r>
              <a:rPr lang="en-US" dirty="0"/>
              <a:t>Wants </a:t>
            </a:r>
          </a:p>
          <a:p>
            <a:pPr marL="0" indent="0">
              <a:buNone/>
            </a:pPr>
            <a:r>
              <a:rPr lang="en-US" dirty="0"/>
              <a:t>Needs </a:t>
            </a:r>
          </a:p>
          <a:p>
            <a:pPr marL="0" indent="0">
              <a:buNone/>
            </a:pPr>
            <a:r>
              <a:rPr lang="en-US" dirty="0"/>
              <a:t>Challenges  </a:t>
            </a:r>
          </a:p>
          <a:p>
            <a:endParaRPr lang="en-US" dirty="0"/>
          </a:p>
        </p:txBody>
      </p:sp>
      <p:sp>
        <p:nvSpPr>
          <p:cNvPr id="7" name="Slide Number Placeholder 6">
            <a:extLst>
              <a:ext uri="{FF2B5EF4-FFF2-40B4-BE49-F238E27FC236}">
                <a16:creationId xmlns:a16="http://schemas.microsoft.com/office/drawing/2014/main" id="{4319EADA-474B-4D11-8C71-79378E2328C4}"/>
              </a:ext>
            </a:extLst>
          </p:cNvPr>
          <p:cNvSpPr>
            <a:spLocks noGrp="1"/>
          </p:cNvSpPr>
          <p:nvPr>
            <p:ph type="sldNum" sz="quarter" idx="12"/>
          </p:nvPr>
        </p:nvSpPr>
        <p:spPr/>
        <p:txBody>
          <a:bodyPr/>
          <a:lstStyle/>
          <a:p>
            <a:fld id="{362F072D-44BE-48CC-8E89-A327B5503611}" type="slidenum">
              <a:rPr lang="en-US" smtClean="0"/>
              <a:t>31</a:t>
            </a:fld>
            <a:endParaRPr lang="en-US"/>
          </a:p>
        </p:txBody>
      </p:sp>
      <p:sp>
        <p:nvSpPr>
          <p:cNvPr id="8" name="Text Placeholder 4">
            <a:extLst>
              <a:ext uri="{FF2B5EF4-FFF2-40B4-BE49-F238E27FC236}">
                <a16:creationId xmlns:a16="http://schemas.microsoft.com/office/drawing/2014/main" id="{CE379116-6D1F-4046-AC76-30ACA1185FEF}"/>
              </a:ext>
            </a:extLst>
          </p:cNvPr>
          <p:cNvSpPr txBox="1">
            <a:spLocks/>
          </p:cNvSpPr>
          <p:nvPr/>
        </p:nvSpPr>
        <p:spPr>
          <a:xfrm>
            <a:off x="8134482" y="1681163"/>
            <a:ext cx="2599733" cy="823912"/>
          </a:xfrm>
          <a:prstGeom prst="rect">
            <a:avLst/>
          </a:prstGeom>
        </p:spPr>
        <p:txBody>
          <a:bodyPr vert="horz" lIns="91440" tIns="45720" rIns="91440" bIns="45720" rtlCol="0" anchor="b">
            <a:normAutofit/>
          </a:bodyPr>
          <a:lstStyle>
            <a:lvl1pPr marL="0" indent="0" algn="l" defTabSz="914377"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5943"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131"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320"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509" indent="0" algn="l" defTabSz="914377"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Recipients  </a:t>
            </a:r>
          </a:p>
        </p:txBody>
      </p:sp>
      <p:sp>
        <p:nvSpPr>
          <p:cNvPr id="10" name="Content Placeholder 5">
            <a:extLst>
              <a:ext uri="{FF2B5EF4-FFF2-40B4-BE49-F238E27FC236}">
                <a16:creationId xmlns:a16="http://schemas.microsoft.com/office/drawing/2014/main" id="{E149D3C1-2741-4320-B908-092398BC75D6}"/>
              </a:ext>
            </a:extLst>
          </p:cNvPr>
          <p:cNvSpPr txBox="1">
            <a:spLocks/>
          </p:cNvSpPr>
          <p:nvPr/>
        </p:nvSpPr>
        <p:spPr>
          <a:xfrm>
            <a:off x="7992427" y="2505075"/>
            <a:ext cx="2743200" cy="3684588"/>
          </a:xfrm>
          <a:prstGeom prst="rect">
            <a:avLst/>
          </a:prstGeom>
          <a:solidFill>
            <a:schemeClr val="accent1">
              <a:lumMod val="50000"/>
            </a:schemeClr>
          </a:solidFill>
        </p:spPr>
        <p:txBody>
          <a:bodyPr vert="horz" lIns="91440" tIns="45720" rIns="91440" bIns="45720" rtlCol="0">
            <a:normAutofit fontScale="92500" lnSpcReduction="20000"/>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bg1"/>
                </a:solidFill>
              </a:rPr>
              <a:t>Veterans, Food Banks, Families, </a:t>
            </a:r>
            <a:r>
              <a:rPr lang="en-US" dirty="0" err="1">
                <a:solidFill>
                  <a:schemeClr val="bg1"/>
                </a:solidFill>
              </a:rPr>
              <a:t>etc</a:t>
            </a: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Wants </a:t>
            </a:r>
          </a:p>
          <a:p>
            <a:pPr marL="0" indent="0">
              <a:buNone/>
            </a:pPr>
            <a:r>
              <a:rPr lang="en-US" dirty="0">
                <a:solidFill>
                  <a:schemeClr val="bg1"/>
                </a:solidFill>
              </a:rPr>
              <a:t>Needs </a:t>
            </a:r>
          </a:p>
          <a:p>
            <a:pPr marL="0" indent="0">
              <a:buNone/>
            </a:pPr>
            <a:r>
              <a:rPr lang="en-US" dirty="0">
                <a:solidFill>
                  <a:schemeClr val="bg1"/>
                </a:solidFill>
              </a:rPr>
              <a:t>Challenges  </a:t>
            </a:r>
          </a:p>
        </p:txBody>
      </p:sp>
      <p:sp>
        <p:nvSpPr>
          <p:cNvPr id="11" name="Rectangle 10">
            <a:extLst>
              <a:ext uri="{FF2B5EF4-FFF2-40B4-BE49-F238E27FC236}">
                <a16:creationId xmlns:a16="http://schemas.microsoft.com/office/drawing/2014/main" id="{012D2682-24F6-4070-B55D-CDFE05903142}"/>
              </a:ext>
            </a:extLst>
          </p:cNvPr>
          <p:cNvSpPr/>
          <p:nvPr/>
        </p:nvSpPr>
        <p:spPr>
          <a:xfrm>
            <a:off x="586319" y="572354"/>
            <a:ext cx="3966762" cy="369332"/>
          </a:xfrm>
          <a:prstGeom prst="rect">
            <a:avLst/>
          </a:prstGeom>
        </p:spPr>
        <p:txBody>
          <a:bodyPr wrap="square">
            <a:spAutoFit/>
          </a:bodyPr>
          <a:lstStyle/>
          <a:p>
            <a:r>
              <a:rPr lang="en-US" b="1" dirty="0">
                <a:solidFill>
                  <a:srgbClr val="C00000"/>
                </a:solidFill>
              </a:rPr>
              <a:t>Business Model</a:t>
            </a:r>
            <a:endParaRPr lang="en-US" dirty="0">
              <a:solidFill>
                <a:srgbClr val="C00000"/>
              </a:solidFill>
            </a:endParaRPr>
          </a:p>
        </p:txBody>
      </p:sp>
    </p:spTree>
    <p:extLst>
      <p:ext uri="{BB962C8B-B14F-4D97-AF65-F5344CB8AC3E}">
        <p14:creationId xmlns:p14="http://schemas.microsoft.com/office/powerpoint/2010/main" val="1745096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7E4D6-1175-4C57-98AD-0ADE21C7966C}"/>
              </a:ext>
            </a:extLst>
          </p:cNvPr>
          <p:cNvSpPr>
            <a:spLocks noGrp="1"/>
          </p:cNvSpPr>
          <p:nvPr>
            <p:ph type="title"/>
          </p:nvPr>
        </p:nvSpPr>
        <p:spPr/>
        <p:txBody>
          <a:bodyPr/>
          <a:lstStyle/>
          <a:p>
            <a:r>
              <a:rPr lang="en-US" b="1" dirty="0">
                <a:solidFill>
                  <a:srgbClr val="C00000"/>
                </a:solidFill>
              </a:rPr>
              <a:t>Business Model </a:t>
            </a:r>
            <a:r>
              <a:rPr lang="en-US" sz="3200" b="1" dirty="0">
                <a:solidFill>
                  <a:srgbClr val="C00000"/>
                </a:solidFill>
              </a:rPr>
              <a:t>System Design</a:t>
            </a:r>
            <a:endParaRPr lang="en-US" b="1" dirty="0">
              <a:solidFill>
                <a:srgbClr val="C00000"/>
              </a:solidFill>
            </a:endParaRPr>
          </a:p>
        </p:txBody>
      </p:sp>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fld id="{362F072D-44BE-48CC-8E89-A327B5503611}" type="slidenum">
              <a:rPr lang="en-US" smtClean="0"/>
              <a:t>32</a:t>
            </a:fld>
            <a:endParaRPr lang="en-US"/>
          </a:p>
        </p:txBody>
      </p:sp>
      <p:sp>
        <p:nvSpPr>
          <p:cNvPr id="14" name="Arrow: Right 13">
            <a:extLst>
              <a:ext uri="{FF2B5EF4-FFF2-40B4-BE49-F238E27FC236}">
                <a16:creationId xmlns:a16="http://schemas.microsoft.com/office/drawing/2014/main" id="{EEBA97E1-5023-4B8B-A475-00CF8ADFDDA9}"/>
              </a:ext>
            </a:extLst>
          </p:cNvPr>
          <p:cNvSpPr/>
          <p:nvPr/>
        </p:nvSpPr>
        <p:spPr>
          <a:xfrm>
            <a:off x="390700" y="1836845"/>
            <a:ext cx="2654910" cy="42028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Initiate P/U</a:t>
            </a:r>
          </a:p>
        </p:txBody>
      </p:sp>
      <p:sp>
        <p:nvSpPr>
          <p:cNvPr id="16" name="Arrow: Right 15">
            <a:extLst>
              <a:ext uri="{FF2B5EF4-FFF2-40B4-BE49-F238E27FC236}">
                <a16:creationId xmlns:a16="http://schemas.microsoft.com/office/drawing/2014/main" id="{5DC633F0-FA73-4E3A-A740-962E21138890}"/>
              </a:ext>
            </a:extLst>
          </p:cNvPr>
          <p:cNvSpPr/>
          <p:nvPr/>
        </p:nvSpPr>
        <p:spPr>
          <a:xfrm>
            <a:off x="4106280" y="2941982"/>
            <a:ext cx="1989719" cy="4855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Donation Tag</a:t>
            </a:r>
          </a:p>
        </p:txBody>
      </p:sp>
      <p:sp>
        <p:nvSpPr>
          <p:cNvPr id="17" name="Arrow: Right 16">
            <a:extLst>
              <a:ext uri="{FF2B5EF4-FFF2-40B4-BE49-F238E27FC236}">
                <a16:creationId xmlns:a16="http://schemas.microsoft.com/office/drawing/2014/main" id="{F7DF65D5-C7A5-4168-A7CF-C3ED1BA0F00A}"/>
              </a:ext>
            </a:extLst>
          </p:cNvPr>
          <p:cNvSpPr/>
          <p:nvPr/>
        </p:nvSpPr>
        <p:spPr>
          <a:xfrm>
            <a:off x="6901774" y="2829604"/>
            <a:ext cx="2222528" cy="7103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Notification for P/U</a:t>
            </a:r>
          </a:p>
        </p:txBody>
      </p:sp>
      <p:grpSp>
        <p:nvGrpSpPr>
          <p:cNvPr id="19" name="Group 18">
            <a:extLst>
              <a:ext uri="{FF2B5EF4-FFF2-40B4-BE49-F238E27FC236}">
                <a16:creationId xmlns:a16="http://schemas.microsoft.com/office/drawing/2014/main" id="{1F268A67-9464-440A-8F4D-3767D9A6AAA9}"/>
              </a:ext>
            </a:extLst>
          </p:cNvPr>
          <p:cNvGrpSpPr/>
          <p:nvPr/>
        </p:nvGrpSpPr>
        <p:grpSpPr>
          <a:xfrm>
            <a:off x="3045610" y="1836845"/>
            <a:ext cx="1008586" cy="1849073"/>
            <a:chOff x="3045610" y="1836845"/>
            <a:chExt cx="1008586" cy="1849073"/>
          </a:xfrm>
        </p:grpSpPr>
        <p:sp>
          <p:nvSpPr>
            <p:cNvPr id="7" name="Flowchart: Terminator 6">
              <a:extLst>
                <a:ext uri="{FF2B5EF4-FFF2-40B4-BE49-F238E27FC236}">
                  <a16:creationId xmlns:a16="http://schemas.microsoft.com/office/drawing/2014/main" id="{CD1DF1F9-70B0-45FB-8CA5-B0D19178FF73}"/>
                </a:ext>
              </a:extLst>
            </p:cNvPr>
            <p:cNvSpPr/>
            <p:nvPr/>
          </p:nvSpPr>
          <p:spPr>
            <a:xfrm>
              <a:off x="3096241" y="2539347"/>
              <a:ext cx="907323" cy="36632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BD2RS</a:t>
              </a:r>
            </a:p>
          </p:txBody>
        </p:sp>
        <p:sp>
          <p:nvSpPr>
            <p:cNvPr id="18" name="Content Placeholder 5" descr="Smart Phone">
              <a:extLst>
                <a:ext uri="{FF2B5EF4-FFF2-40B4-BE49-F238E27FC236}">
                  <a16:creationId xmlns:a16="http://schemas.microsoft.com/office/drawing/2014/main" id="{34A387EC-EAC2-44C8-BEB4-B63E9B6190AE}"/>
                </a:ext>
              </a:extLst>
            </p:cNvPr>
            <p:cNvSpPr/>
            <p:nvPr/>
          </p:nvSpPr>
          <p:spPr>
            <a:xfrm>
              <a:off x="3045610"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endParaRPr lang="en-US"/>
            </a:p>
          </p:txBody>
        </p:sp>
      </p:grpSp>
      <p:grpSp>
        <p:nvGrpSpPr>
          <p:cNvPr id="20" name="Group 19">
            <a:extLst>
              <a:ext uri="{FF2B5EF4-FFF2-40B4-BE49-F238E27FC236}">
                <a16:creationId xmlns:a16="http://schemas.microsoft.com/office/drawing/2014/main" id="{927BE5A3-E2DE-4C93-BC7D-C439E36A6DDC}"/>
              </a:ext>
            </a:extLst>
          </p:cNvPr>
          <p:cNvGrpSpPr/>
          <p:nvPr/>
        </p:nvGrpSpPr>
        <p:grpSpPr>
          <a:xfrm>
            <a:off x="9194890" y="2712165"/>
            <a:ext cx="1008586" cy="1849073"/>
            <a:chOff x="1427506" y="2894074"/>
            <a:chExt cx="1008586" cy="1849073"/>
          </a:xfrm>
        </p:grpSpPr>
        <p:sp>
          <p:nvSpPr>
            <p:cNvPr id="21" name="Flowchart: Terminator 20">
              <a:extLst>
                <a:ext uri="{FF2B5EF4-FFF2-40B4-BE49-F238E27FC236}">
                  <a16:creationId xmlns:a16="http://schemas.microsoft.com/office/drawing/2014/main" id="{6A51B7C7-C938-4EB9-A88F-13ED5C673CD3}"/>
                </a:ext>
              </a:extLst>
            </p:cNvPr>
            <p:cNvSpPr/>
            <p:nvPr/>
          </p:nvSpPr>
          <p:spPr>
            <a:xfrm>
              <a:off x="1478136" y="3635446"/>
              <a:ext cx="907323" cy="36632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BD2RS</a:t>
              </a:r>
            </a:p>
          </p:txBody>
        </p:sp>
        <p:sp>
          <p:nvSpPr>
            <p:cNvPr id="22" name="Content Placeholder 5" descr="Smart Phone">
              <a:extLst>
                <a:ext uri="{FF2B5EF4-FFF2-40B4-BE49-F238E27FC236}">
                  <a16:creationId xmlns:a16="http://schemas.microsoft.com/office/drawing/2014/main" id="{A563D097-5807-4349-8090-E19ADA79D7FA}"/>
                </a:ext>
              </a:extLst>
            </p:cNvPr>
            <p:cNvSpPr/>
            <p:nvPr/>
          </p:nvSpPr>
          <p:spPr>
            <a:xfrm>
              <a:off x="1427506" y="2894074"/>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endParaRPr lang="en-US"/>
            </a:p>
          </p:txBody>
        </p:sp>
      </p:grpSp>
      <p:sp>
        <p:nvSpPr>
          <p:cNvPr id="23" name="TextBox 22">
            <a:extLst>
              <a:ext uri="{FF2B5EF4-FFF2-40B4-BE49-F238E27FC236}">
                <a16:creationId xmlns:a16="http://schemas.microsoft.com/office/drawing/2014/main" id="{386A0DD8-0325-4EE7-83D0-4A2E26462C6C}"/>
              </a:ext>
            </a:extLst>
          </p:cNvPr>
          <p:cNvSpPr txBox="1"/>
          <p:nvPr/>
        </p:nvSpPr>
        <p:spPr>
          <a:xfrm>
            <a:off x="3158925" y="2980782"/>
            <a:ext cx="947355" cy="369332"/>
          </a:xfrm>
          <a:prstGeom prst="rect">
            <a:avLst/>
          </a:prstGeom>
          <a:noFill/>
        </p:spPr>
        <p:txBody>
          <a:bodyPr wrap="square" rtlCol="0">
            <a:spAutoFit/>
          </a:bodyPr>
          <a:lstStyle/>
          <a:p>
            <a:r>
              <a:rPr lang="en-US" dirty="0"/>
              <a:t>Donor</a:t>
            </a:r>
          </a:p>
        </p:txBody>
      </p:sp>
      <p:sp>
        <p:nvSpPr>
          <p:cNvPr id="24" name="TextBox 23">
            <a:extLst>
              <a:ext uri="{FF2B5EF4-FFF2-40B4-BE49-F238E27FC236}">
                <a16:creationId xmlns:a16="http://schemas.microsoft.com/office/drawing/2014/main" id="{B53E5961-8142-43C5-8802-044F2494F93F}"/>
              </a:ext>
            </a:extLst>
          </p:cNvPr>
          <p:cNvSpPr txBox="1"/>
          <p:nvPr/>
        </p:nvSpPr>
        <p:spPr>
          <a:xfrm>
            <a:off x="9245520" y="3933749"/>
            <a:ext cx="1249491" cy="307777"/>
          </a:xfrm>
          <a:prstGeom prst="rect">
            <a:avLst/>
          </a:prstGeom>
          <a:noFill/>
        </p:spPr>
        <p:txBody>
          <a:bodyPr wrap="square" rtlCol="0">
            <a:spAutoFit/>
          </a:bodyPr>
          <a:lstStyle/>
          <a:p>
            <a:r>
              <a:rPr lang="en-US" sz="1400" dirty="0"/>
              <a:t>Volunteer</a:t>
            </a:r>
            <a:endParaRPr lang="en-US" dirty="0"/>
          </a:p>
        </p:txBody>
      </p:sp>
      <p:sp>
        <p:nvSpPr>
          <p:cNvPr id="25" name="Arrow: Bent 24">
            <a:extLst>
              <a:ext uri="{FF2B5EF4-FFF2-40B4-BE49-F238E27FC236}">
                <a16:creationId xmlns:a16="http://schemas.microsoft.com/office/drawing/2014/main" id="{BFEEB992-21EF-4360-AC2A-510060E23E44}"/>
              </a:ext>
            </a:extLst>
          </p:cNvPr>
          <p:cNvSpPr/>
          <p:nvPr/>
        </p:nvSpPr>
        <p:spPr>
          <a:xfrm rot="10800000">
            <a:off x="6949821" y="4512766"/>
            <a:ext cx="2920444" cy="1308040"/>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solidFill>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7366415" y="5320598"/>
            <a:ext cx="1965007" cy="369332"/>
          </a:xfrm>
          <a:prstGeom prst="rect">
            <a:avLst/>
          </a:prstGeom>
        </p:spPr>
        <p:txBody>
          <a:bodyPr wrap="square">
            <a:spAutoFit/>
          </a:bodyPr>
          <a:lstStyle/>
          <a:p>
            <a:r>
              <a:rPr lang="en-US" dirty="0">
                <a:solidFill>
                  <a:schemeClr val="bg2"/>
                </a:solidFill>
              </a:rPr>
              <a:t>Recipient Tag</a:t>
            </a:r>
            <a:endParaRPr lang="en-US" dirty="0"/>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15684" y="4775530"/>
            <a:ext cx="914400" cy="914400"/>
          </a:xfrm>
          <a:prstGeom prst="rect">
            <a:avLst/>
          </a:prstGeom>
        </p:spPr>
      </p:pic>
      <p:sp>
        <p:nvSpPr>
          <p:cNvPr id="30" name="Arrow: U-Turn 29">
            <a:extLst>
              <a:ext uri="{FF2B5EF4-FFF2-40B4-BE49-F238E27FC236}">
                <a16:creationId xmlns:a16="http://schemas.microsoft.com/office/drawing/2014/main" id="{CF258B24-2883-4CAE-AD2A-3DE574434391}"/>
              </a:ext>
            </a:extLst>
          </p:cNvPr>
          <p:cNvSpPr/>
          <p:nvPr/>
        </p:nvSpPr>
        <p:spPr>
          <a:xfrm>
            <a:off x="1472884" y="3888561"/>
            <a:ext cx="4762158" cy="914400"/>
          </a:xfrm>
          <a:prstGeom prst="uturnArrow">
            <a:avLst>
              <a:gd name="adj1" fmla="val 31025"/>
              <a:gd name="adj2" fmla="val 20161"/>
              <a:gd name="adj3" fmla="val 17879"/>
              <a:gd name="adj4" fmla="val 43750"/>
              <a:gd name="adj5" fmla="val 7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solidFill>
              </a:rPr>
              <a:t>Recipient Request</a:t>
            </a:r>
          </a:p>
          <a:p>
            <a:pPr algn="ctr"/>
            <a:endParaRPr lang="en-US" dirty="0">
              <a:solidFill>
                <a:schemeClr val="bg2"/>
              </a:solidFill>
            </a:endParaRPr>
          </a:p>
          <a:p>
            <a:pPr algn="ctr"/>
            <a:endParaRPr lang="en-US" dirty="0">
              <a:solidFill>
                <a:schemeClr val="bg2"/>
              </a:solidFill>
            </a:endParaRPr>
          </a:p>
        </p:txBody>
      </p:sp>
      <p:sp>
        <p:nvSpPr>
          <p:cNvPr id="32" name="Arrow: U-Turn 31">
            <a:extLst>
              <a:ext uri="{FF2B5EF4-FFF2-40B4-BE49-F238E27FC236}">
                <a16:creationId xmlns:a16="http://schemas.microsoft.com/office/drawing/2014/main" id="{E8873C3A-4904-4448-8D12-8A1B0390E059}"/>
              </a:ext>
            </a:extLst>
          </p:cNvPr>
          <p:cNvSpPr/>
          <p:nvPr/>
        </p:nvSpPr>
        <p:spPr>
          <a:xfrm rot="10800000">
            <a:off x="1367081" y="5494501"/>
            <a:ext cx="5032040" cy="1004676"/>
          </a:xfrm>
          <a:prstGeom prst="utur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
        <p:nvSpPr>
          <p:cNvPr id="33" name="Rectangle 32">
            <a:extLst>
              <a:ext uri="{FF2B5EF4-FFF2-40B4-BE49-F238E27FC236}">
                <a16:creationId xmlns:a16="http://schemas.microsoft.com/office/drawing/2014/main" id="{200E8A1D-90C5-48BA-A347-6AC435C82267}"/>
              </a:ext>
            </a:extLst>
          </p:cNvPr>
          <p:cNvSpPr/>
          <p:nvPr/>
        </p:nvSpPr>
        <p:spPr>
          <a:xfrm>
            <a:off x="955564" y="6174251"/>
            <a:ext cx="6096000" cy="923330"/>
          </a:xfrm>
          <a:prstGeom prst="rect">
            <a:avLst/>
          </a:prstGeom>
        </p:spPr>
        <p:txBody>
          <a:bodyPr>
            <a:spAutoFit/>
          </a:bodyPr>
          <a:lstStyle/>
          <a:p>
            <a:pPr algn="ctr"/>
            <a:r>
              <a:rPr lang="en-US" dirty="0">
                <a:solidFill>
                  <a:schemeClr val="bg2"/>
                </a:solidFill>
              </a:rPr>
              <a:t>Delivery Information</a:t>
            </a:r>
          </a:p>
          <a:p>
            <a:pPr algn="ctr"/>
            <a:endParaRPr lang="en-US" dirty="0">
              <a:solidFill>
                <a:schemeClr val="bg2"/>
              </a:solidFill>
            </a:endParaRPr>
          </a:p>
          <a:p>
            <a:pPr algn="ctr"/>
            <a:endParaRPr lang="en-US" dirty="0">
              <a:solidFill>
                <a:schemeClr val="bg2"/>
              </a:solidFill>
            </a:endParaRPr>
          </a:p>
        </p:txBody>
      </p:sp>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90700" y="2187328"/>
            <a:ext cx="914400" cy="914400"/>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01095" y="4777420"/>
            <a:ext cx="914400" cy="914400"/>
          </a:xfrm>
          <a:prstGeom prst="rect">
            <a:avLst/>
          </a:prstGeom>
        </p:spPr>
      </p:pic>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971829" y="2712165"/>
            <a:ext cx="914400" cy="914400"/>
          </a:xfrm>
          <a:prstGeom prst="rect">
            <a:avLst/>
          </a:prstGeom>
        </p:spPr>
      </p:pic>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035421" y="4632637"/>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585647" y="3117240"/>
            <a:ext cx="914400" cy="914400"/>
          </a:xfrm>
          <a:prstGeom prst="rect">
            <a:avLst/>
          </a:prstGeom>
        </p:spPr>
      </p:pic>
      <p:grpSp>
        <p:nvGrpSpPr>
          <p:cNvPr id="26" name="Group 25">
            <a:extLst>
              <a:ext uri="{FF2B5EF4-FFF2-40B4-BE49-F238E27FC236}">
                <a16:creationId xmlns:a16="http://schemas.microsoft.com/office/drawing/2014/main" id="{1D66D1DC-EA85-4C29-9CFE-2E38763C1BCD}"/>
              </a:ext>
            </a:extLst>
          </p:cNvPr>
          <p:cNvGrpSpPr/>
          <p:nvPr/>
        </p:nvGrpSpPr>
        <p:grpSpPr>
          <a:xfrm>
            <a:off x="1877426" y="4242249"/>
            <a:ext cx="1041619" cy="1932002"/>
            <a:chOff x="3045610" y="1836845"/>
            <a:chExt cx="1008586" cy="1849073"/>
          </a:xfrm>
        </p:grpSpPr>
        <p:sp>
          <p:nvSpPr>
            <p:cNvPr id="28" name="Flowchart: Terminator 27">
              <a:extLst>
                <a:ext uri="{FF2B5EF4-FFF2-40B4-BE49-F238E27FC236}">
                  <a16:creationId xmlns:a16="http://schemas.microsoft.com/office/drawing/2014/main" id="{C5C88E67-AA3C-4BD9-822A-35D3874C9908}"/>
                </a:ext>
              </a:extLst>
            </p:cNvPr>
            <p:cNvSpPr/>
            <p:nvPr/>
          </p:nvSpPr>
          <p:spPr>
            <a:xfrm>
              <a:off x="3096241" y="2539347"/>
              <a:ext cx="907323" cy="36632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BD2RS</a:t>
              </a:r>
            </a:p>
          </p:txBody>
        </p:sp>
        <p:sp>
          <p:nvSpPr>
            <p:cNvPr id="31" name="Content Placeholder 5" descr="Smart Phone">
              <a:extLst>
                <a:ext uri="{FF2B5EF4-FFF2-40B4-BE49-F238E27FC236}">
                  <a16:creationId xmlns:a16="http://schemas.microsoft.com/office/drawing/2014/main" id="{A85475FB-5610-4B7C-90EF-E6CA43ED338F}"/>
                </a:ext>
              </a:extLst>
            </p:cNvPr>
            <p:cNvSpPr/>
            <p:nvPr/>
          </p:nvSpPr>
          <p:spPr>
            <a:xfrm>
              <a:off x="3045610" y="1836845"/>
              <a:ext cx="1008586" cy="1849073"/>
            </a:xfrm>
            <a:custGeom>
              <a:avLst/>
              <a:gdLst>
                <a:gd name="connsiteX0" fmla="*/ 882512 w 1008585"/>
                <a:gd name="connsiteY0" fmla="*/ 1596927 h 1849073"/>
                <a:gd name="connsiteX1" fmla="*/ 126073 w 1008585"/>
                <a:gd name="connsiteY1" fmla="*/ 1596927 h 1849073"/>
                <a:gd name="connsiteX2" fmla="*/ 126073 w 1008585"/>
                <a:gd name="connsiteY2" fmla="*/ 252146 h 1849073"/>
                <a:gd name="connsiteX3" fmla="*/ 882512 w 1008585"/>
                <a:gd name="connsiteY3" fmla="*/ 252146 h 1849073"/>
                <a:gd name="connsiteX4" fmla="*/ 882512 w 1008585"/>
                <a:gd name="connsiteY4" fmla="*/ 1596927 h 1849073"/>
                <a:gd name="connsiteX5" fmla="*/ 420244 w 1008585"/>
                <a:gd name="connsiteY5" fmla="*/ 84049 h 1849073"/>
                <a:gd name="connsiteX6" fmla="*/ 588342 w 1008585"/>
                <a:gd name="connsiteY6" fmla="*/ 84049 h 1849073"/>
                <a:gd name="connsiteX7" fmla="*/ 630366 w 1008585"/>
                <a:gd name="connsiteY7" fmla="*/ 126073 h 1849073"/>
                <a:gd name="connsiteX8" fmla="*/ 588342 w 1008585"/>
                <a:gd name="connsiteY8" fmla="*/ 168098 h 1849073"/>
                <a:gd name="connsiteX9" fmla="*/ 420244 w 1008585"/>
                <a:gd name="connsiteY9" fmla="*/ 168098 h 1849073"/>
                <a:gd name="connsiteX10" fmla="*/ 378220 w 1008585"/>
                <a:gd name="connsiteY10" fmla="*/ 126073 h 1849073"/>
                <a:gd name="connsiteX11" fmla="*/ 420244 w 1008585"/>
                <a:gd name="connsiteY11" fmla="*/ 84049 h 1849073"/>
                <a:gd name="connsiteX12" fmla="*/ 966561 w 1008585"/>
                <a:gd name="connsiteY12" fmla="*/ 0 h 1849073"/>
                <a:gd name="connsiteX13" fmla="*/ 42024 w 1008585"/>
                <a:gd name="connsiteY13" fmla="*/ 0 h 1849073"/>
                <a:gd name="connsiteX14" fmla="*/ 0 w 1008585"/>
                <a:gd name="connsiteY14" fmla="*/ 42024 h 1849073"/>
                <a:gd name="connsiteX15" fmla="*/ 0 w 1008585"/>
                <a:gd name="connsiteY15" fmla="*/ 1807049 h 1849073"/>
                <a:gd name="connsiteX16" fmla="*/ 42024 w 1008585"/>
                <a:gd name="connsiteY16" fmla="*/ 1849073 h 1849073"/>
                <a:gd name="connsiteX17" fmla="*/ 966561 w 1008585"/>
                <a:gd name="connsiteY17" fmla="*/ 1849073 h 1849073"/>
                <a:gd name="connsiteX18" fmla="*/ 1008586 w 1008585"/>
                <a:gd name="connsiteY18" fmla="*/ 1807049 h 1849073"/>
                <a:gd name="connsiteX19" fmla="*/ 1008586 w 1008585"/>
                <a:gd name="connsiteY19" fmla="*/ 42024 h 1849073"/>
                <a:gd name="connsiteX20" fmla="*/ 966561 w 1008585"/>
                <a:gd name="connsiteY20" fmla="*/ 0 h 1849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08585" h="1849073">
                  <a:moveTo>
                    <a:pt x="882512" y="1596927"/>
                  </a:moveTo>
                  <a:lnTo>
                    <a:pt x="126073" y="1596927"/>
                  </a:lnTo>
                  <a:lnTo>
                    <a:pt x="126073" y="252146"/>
                  </a:lnTo>
                  <a:lnTo>
                    <a:pt x="882512" y="252146"/>
                  </a:lnTo>
                  <a:lnTo>
                    <a:pt x="882512" y="1596927"/>
                  </a:lnTo>
                  <a:close/>
                  <a:moveTo>
                    <a:pt x="420244" y="84049"/>
                  </a:moveTo>
                  <a:lnTo>
                    <a:pt x="588342" y="84049"/>
                  </a:lnTo>
                  <a:cubicBezTo>
                    <a:pt x="611455" y="84049"/>
                    <a:pt x="630366" y="102960"/>
                    <a:pt x="630366" y="126073"/>
                  </a:cubicBezTo>
                  <a:cubicBezTo>
                    <a:pt x="630366" y="149187"/>
                    <a:pt x="611455" y="168098"/>
                    <a:pt x="588342" y="168098"/>
                  </a:cubicBezTo>
                  <a:lnTo>
                    <a:pt x="420244" y="168098"/>
                  </a:lnTo>
                  <a:cubicBezTo>
                    <a:pt x="397131" y="168098"/>
                    <a:pt x="378220" y="149187"/>
                    <a:pt x="378220" y="126073"/>
                  </a:cubicBezTo>
                  <a:cubicBezTo>
                    <a:pt x="378220" y="102960"/>
                    <a:pt x="397131" y="84049"/>
                    <a:pt x="420244" y="84049"/>
                  </a:cubicBezTo>
                  <a:close/>
                  <a:moveTo>
                    <a:pt x="966561" y="0"/>
                  </a:moveTo>
                  <a:lnTo>
                    <a:pt x="42024" y="0"/>
                  </a:lnTo>
                  <a:cubicBezTo>
                    <a:pt x="18911" y="0"/>
                    <a:pt x="0" y="18911"/>
                    <a:pt x="0" y="42024"/>
                  </a:cubicBezTo>
                  <a:lnTo>
                    <a:pt x="0" y="1807049"/>
                  </a:lnTo>
                  <a:cubicBezTo>
                    <a:pt x="0" y="1830162"/>
                    <a:pt x="18911" y="1849073"/>
                    <a:pt x="42024" y="1849073"/>
                  </a:cubicBezTo>
                  <a:lnTo>
                    <a:pt x="966561" y="1849073"/>
                  </a:lnTo>
                  <a:cubicBezTo>
                    <a:pt x="989675" y="1849073"/>
                    <a:pt x="1008586" y="1830162"/>
                    <a:pt x="1008586" y="1807049"/>
                  </a:cubicBezTo>
                  <a:lnTo>
                    <a:pt x="1008586" y="42024"/>
                  </a:lnTo>
                  <a:cubicBezTo>
                    <a:pt x="1008586" y="18911"/>
                    <a:pt x="989675" y="0"/>
                    <a:pt x="966561" y="0"/>
                  </a:cubicBezTo>
                  <a:close/>
                </a:path>
              </a:pathLst>
            </a:custGeom>
            <a:solidFill>
              <a:srgbClr val="000000"/>
            </a:solidFill>
            <a:ln w="20935" cap="flat">
              <a:noFill/>
              <a:prstDash val="solid"/>
              <a:miter/>
            </a:ln>
          </p:spPr>
          <p:txBody>
            <a:bodyPr rtlCol="0" anchor="ctr"/>
            <a:lstStyle/>
            <a:p>
              <a:endParaRPr lang="en-US"/>
            </a:p>
          </p:txBody>
        </p:sp>
      </p:grpSp>
      <p:sp>
        <p:nvSpPr>
          <p:cNvPr id="3" name="Rectangle 2">
            <a:extLst>
              <a:ext uri="{FF2B5EF4-FFF2-40B4-BE49-F238E27FC236}">
                <a16:creationId xmlns:a16="http://schemas.microsoft.com/office/drawing/2014/main" id="{EFB67E6B-D2A8-4E2E-8DBC-BC737EF558B1}"/>
              </a:ext>
            </a:extLst>
          </p:cNvPr>
          <p:cNvSpPr/>
          <p:nvPr/>
        </p:nvSpPr>
        <p:spPr>
          <a:xfrm>
            <a:off x="2029895" y="5515387"/>
            <a:ext cx="733529" cy="29887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Recipient</a:t>
            </a:r>
          </a:p>
        </p:txBody>
      </p:sp>
    </p:spTree>
    <p:extLst>
      <p:ext uri="{BB962C8B-B14F-4D97-AF65-F5344CB8AC3E}">
        <p14:creationId xmlns:p14="http://schemas.microsoft.com/office/powerpoint/2010/main" val="3777086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430" y="445713"/>
            <a:ext cx="10515600" cy="767760"/>
          </a:xfrm>
        </p:spPr>
        <p:txBody>
          <a:bodyPr>
            <a:normAutofit fontScale="90000"/>
          </a:bodyPr>
          <a:lstStyle/>
          <a:p>
            <a:r>
              <a:rPr lang="en-US" sz="4000" b="1" dirty="0">
                <a:solidFill>
                  <a:srgbClr val="C00000"/>
                </a:solidFill>
              </a:rPr>
              <a:t>Impact Opportunity</a:t>
            </a:r>
            <a:br>
              <a:rPr lang="en-US" sz="4000" b="1" dirty="0">
                <a:solidFill>
                  <a:srgbClr val="C00000"/>
                </a:solidFill>
              </a:rPr>
            </a:br>
            <a:r>
              <a:rPr lang="en-US" sz="4000" b="1" dirty="0"/>
              <a:t>NJ Food Bank Organizations – partial list</a:t>
            </a:r>
          </a:p>
        </p:txBody>
      </p:sp>
      <p:sp>
        <p:nvSpPr>
          <p:cNvPr id="3" name="Content Placeholder 2"/>
          <p:cNvSpPr>
            <a:spLocks noGrp="1"/>
          </p:cNvSpPr>
          <p:nvPr>
            <p:ph idx="1"/>
          </p:nvPr>
        </p:nvSpPr>
        <p:spPr>
          <a:xfrm>
            <a:off x="356051" y="1825625"/>
            <a:ext cx="11272204" cy="4351339"/>
          </a:xfrm>
        </p:spPr>
        <p:txBody>
          <a:bodyPr>
            <a:normAutofit fontScale="55000" lnSpcReduction="20000"/>
          </a:bodyPr>
          <a:lstStyle/>
          <a:p>
            <a:pPr marL="0" indent="0">
              <a:buNone/>
            </a:pPr>
            <a:r>
              <a:rPr lang="en-US" dirty="0"/>
              <a:t>Community Foodbank of NJ	</a:t>
            </a:r>
            <a:r>
              <a:rPr lang="en-US" u="sng" dirty="0">
                <a:hlinkClick r:id="rId2"/>
              </a:rPr>
              <a:t>https://www.cfbnj.org/</a:t>
            </a:r>
            <a:r>
              <a:rPr lang="en-US" dirty="0"/>
              <a:t>      	908-355-3663 Hillside</a:t>
            </a:r>
          </a:p>
          <a:p>
            <a:pPr marL="0" indent="0">
              <a:buNone/>
            </a:pPr>
            <a:r>
              <a:rPr lang="en-US" dirty="0"/>
              <a:t>						609-383-8843 Egg Harbor Township	</a:t>
            </a:r>
          </a:p>
          <a:p>
            <a:pPr marL="0" indent="0">
              <a:buNone/>
            </a:pPr>
            <a:r>
              <a:rPr lang="en-US" dirty="0"/>
              <a:t>Feeding America		</a:t>
            </a:r>
            <a:r>
              <a:rPr lang="en-US" u="sng" dirty="0">
                <a:hlinkClick r:id="rId3"/>
              </a:rPr>
              <a:t>https://www.feedingamerica.org/find-your-local-foodbank/community-foodbank-of-new-jersey</a:t>
            </a:r>
            <a:endParaRPr lang="en-US" dirty="0"/>
          </a:p>
          <a:p>
            <a:pPr marL="0" indent="0">
              <a:buNone/>
            </a:pPr>
            <a:r>
              <a:rPr lang="en-US" dirty="0"/>
              <a:t>               </a:t>
            </a:r>
          </a:p>
          <a:p>
            <a:pPr marL="0" indent="0">
              <a:buNone/>
            </a:pPr>
            <a:r>
              <a:rPr lang="en-US" dirty="0"/>
              <a:t>Foodbank of South Jersey  	</a:t>
            </a:r>
            <a:r>
              <a:rPr lang="en-US" u="sng" dirty="0">
                <a:hlinkClick r:id="rId4"/>
              </a:rPr>
              <a:t>https://foodbanksj.org/</a:t>
            </a:r>
            <a:r>
              <a:rPr lang="en-US" dirty="0"/>
              <a:t>     	 856-662-4884, Pennsauken</a:t>
            </a:r>
          </a:p>
          <a:p>
            <a:pPr marL="0" indent="0">
              <a:buNone/>
            </a:pPr>
            <a:r>
              <a:rPr lang="en-US" dirty="0"/>
              <a:t> </a:t>
            </a:r>
          </a:p>
          <a:p>
            <a:pPr marL="0" indent="0">
              <a:buNone/>
            </a:pPr>
            <a:r>
              <a:rPr lang="en-US" dirty="0"/>
              <a:t>Food Pantries.org		</a:t>
            </a:r>
            <a:r>
              <a:rPr lang="en-US" u="sng" dirty="0">
                <a:hlinkClick r:id="rId5"/>
              </a:rPr>
              <a:t>https://www.foodpantries.org/st/new_jersey</a:t>
            </a:r>
            <a:endParaRPr lang="en-US" dirty="0"/>
          </a:p>
          <a:p>
            <a:pPr marL="0" indent="0">
              <a:buNone/>
            </a:pPr>
            <a:r>
              <a:rPr lang="en-US" dirty="0"/>
              <a:t> </a:t>
            </a:r>
          </a:p>
          <a:p>
            <a:pPr marL="0" indent="0">
              <a:buNone/>
            </a:pPr>
            <a:r>
              <a:rPr lang="en-US" dirty="0"/>
              <a:t>Fulfill                                                	732-918-5600  Neptune City</a:t>
            </a:r>
          </a:p>
          <a:p>
            <a:pPr marL="0" indent="0">
              <a:buNone/>
            </a:pPr>
            <a:r>
              <a:rPr lang="en-US" dirty="0"/>
              <a:t> </a:t>
            </a:r>
          </a:p>
          <a:p>
            <a:pPr marL="0" indent="0">
              <a:buNone/>
            </a:pPr>
            <a:r>
              <a:rPr lang="en-US" dirty="0"/>
              <a:t>Need Help Paying Bills		</a:t>
            </a:r>
            <a:r>
              <a:rPr lang="en-US" u="sng" dirty="0">
                <a:hlinkClick r:id="rId6"/>
              </a:rPr>
              <a:t>https://www.needhelppayingbills.com/html/new_jersey_food_banks.html</a:t>
            </a:r>
            <a:r>
              <a:rPr lang="en-US" dirty="0"/>
              <a:t>	</a:t>
            </a:r>
          </a:p>
          <a:p>
            <a:pPr marL="0" indent="0">
              <a:buNone/>
            </a:pPr>
            <a:r>
              <a:rPr lang="en-US" dirty="0"/>
              <a:t> </a:t>
            </a:r>
          </a:p>
          <a:p>
            <a:pPr marL="0" indent="0">
              <a:buNone/>
            </a:pPr>
            <a:r>
              <a:rPr lang="en-US" dirty="0"/>
              <a:t>NJ Department of Agriculture	</a:t>
            </a:r>
            <a:r>
              <a:rPr lang="en-US" u="sng" dirty="0">
                <a:hlinkClick r:id="rId7"/>
              </a:rPr>
              <a:t>https://www.nj.gov/agriculture/news/press/2018/approved/press181113.html</a:t>
            </a:r>
            <a:endParaRPr lang="en-US" dirty="0"/>
          </a:p>
          <a:p>
            <a:pPr marL="0" indent="0">
              <a:buNone/>
            </a:pPr>
            <a:r>
              <a:rPr lang="en-US" dirty="0"/>
              <a:t> </a:t>
            </a:r>
          </a:p>
          <a:p>
            <a:pPr marL="0" indent="0">
              <a:buNone/>
            </a:pPr>
            <a:r>
              <a:rPr lang="en-US" dirty="0"/>
              <a:t>Facebook page		</a:t>
            </a:r>
            <a:r>
              <a:rPr lang="en-US" u="sng" dirty="0">
                <a:hlinkClick r:id="rId8"/>
              </a:rPr>
              <a:t>https://www.facebook.com/communityfoodbankofnj/</a:t>
            </a: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362F072D-44BE-48CC-8E89-A327B5503611}" type="slidenum">
              <a:rPr lang="en-US" smtClean="0"/>
              <a:t>33</a:t>
            </a:fld>
            <a:endParaRPr lang="en-US"/>
          </a:p>
        </p:txBody>
      </p:sp>
    </p:spTree>
    <p:extLst>
      <p:ext uri="{BB962C8B-B14F-4D97-AF65-F5344CB8AC3E}">
        <p14:creationId xmlns:p14="http://schemas.microsoft.com/office/powerpoint/2010/main" val="21434739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2C4F6-8BB0-4D53-AE43-FBA07AFC9F68}"/>
              </a:ext>
            </a:extLst>
          </p:cNvPr>
          <p:cNvSpPr>
            <a:spLocks noGrp="1"/>
          </p:cNvSpPr>
          <p:nvPr>
            <p:ph type="title"/>
          </p:nvPr>
        </p:nvSpPr>
        <p:spPr/>
        <p:txBody>
          <a:bodyPr/>
          <a:lstStyle/>
          <a:p>
            <a:r>
              <a:rPr lang="en-US" b="1" dirty="0">
                <a:solidFill>
                  <a:srgbClr val="C00000"/>
                </a:solidFill>
              </a:rPr>
              <a:t>Impact Opportunity</a:t>
            </a:r>
            <a:br>
              <a:rPr lang="en-US" b="1" dirty="0">
                <a:solidFill>
                  <a:srgbClr val="C00000"/>
                </a:solidFill>
              </a:rPr>
            </a:br>
            <a:r>
              <a:rPr lang="en-US" b="1" dirty="0">
                <a:solidFill>
                  <a:srgbClr val="C00000"/>
                </a:solidFill>
              </a:rPr>
              <a:t>Farmers  - pa</a:t>
            </a:r>
            <a:r>
              <a:rPr lang="en-US" b="1" dirty="0"/>
              <a:t>rtial list</a:t>
            </a:r>
            <a:endParaRPr lang="en-US" dirty="0"/>
          </a:p>
        </p:txBody>
      </p:sp>
      <p:sp>
        <p:nvSpPr>
          <p:cNvPr id="3" name="Content Placeholder 2">
            <a:extLst>
              <a:ext uri="{FF2B5EF4-FFF2-40B4-BE49-F238E27FC236}">
                <a16:creationId xmlns:a16="http://schemas.microsoft.com/office/drawing/2014/main" id="{EF6F039E-BF55-4CB6-A761-83FEEB25F358}"/>
              </a:ext>
            </a:extLst>
          </p:cNvPr>
          <p:cNvSpPr>
            <a:spLocks noGrp="1"/>
          </p:cNvSpPr>
          <p:nvPr>
            <p:ph idx="1"/>
          </p:nvPr>
        </p:nvSpPr>
        <p:spPr/>
        <p:txBody>
          <a:bodyPr/>
          <a:lstStyle/>
          <a:p>
            <a:r>
              <a:rPr lang="en-US" dirty="0"/>
              <a:t>90 Acres – Farm to table restaurant</a:t>
            </a:r>
          </a:p>
          <a:p>
            <a:r>
              <a:rPr lang="en-US" dirty="0"/>
              <a:t>Rosedale Mills Farmers Market</a:t>
            </a:r>
          </a:p>
        </p:txBody>
      </p:sp>
      <p:sp>
        <p:nvSpPr>
          <p:cNvPr id="4" name="Slide Number Placeholder 3">
            <a:extLst>
              <a:ext uri="{FF2B5EF4-FFF2-40B4-BE49-F238E27FC236}">
                <a16:creationId xmlns:a16="http://schemas.microsoft.com/office/drawing/2014/main" id="{6BF1712F-26C3-4109-9022-121311F6897A}"/>
              </a:ext>
            </a:extLst>
          </p:cNvPr>
          <p:cNvSpPr>
            <a:spLocks noGrp="1"/>
          </p:cNvSpPr>
          <p:nvPr>
            <p:ph type="sldNum" sz="quarter" idx="12"/>
          </p:nvPr>
        </p:nvSpPr>
        <p:spPr/>
        <p:txBody>
          <a:bodyPr/>
          <a:lstStyle/>
          <a:p>
            <a:fld id="{362F072D-44BE-48CC-8E89-A327B5503611}" type="slidenum">
              <a:rPr lang="en-US" smtClean="0"/>
              <a:t>34</a:t>
            </a:fld>
            <a:endParaRPr lang="en-US"/>
          </a:p>
        </p:txBody>
      </p:sp>
    </p:spTree>
    <p:extLst>
      <p:ext uri="{BB962C8B-B14F-4D97-AF65-F5344CB8AC3E}">
        <p14:creationId xmlns:p14="http://schemas.microsoft.com/office/powerpoint/2010/main" val="24259272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6F9A1-DE4B-4B5B-888D-FA5BEC9B3287}"/>
              </a:ext>
            </a:extLst>
          </p:cNvPr>
          <p:cNvSpPr>
            <a:spLocks noGrp="1"/>
          </p:cNvSpPr>
          <p:nvPr>
            <p:ph type="title"/>
          </p:nvPr>
        </p:nvSpPr>
        <p:spPr/>
        <p:txBody>
          <a:bodyPr>
            <a:normAutofit fontScale="90000"/>
          </a:bodyPr>
          <a:lstStyle/>
          <a:p>
            <a:br>
              <a:rPr lang="en-US" sz="1800" dirty="0"/>
            </a:br>
            <a:br>
              <a:rPr lang="en-US" dirty="0"/>
            </a:br>
            <a:br>
              <a:rPr lang="en-US" dirty="0"/>
            </a:br>
            <a:br>
              <a:rPr lang="en-US" dirty="0"/>
            </a:br>
            <a:r>
              <a:rPr lang="en-US" dirty="0"/>
              <a:t>Whitepaper</a:t>
            </a:r>
            <a:r>
              <a:rPr lang="en-US" sz="2000" dirty="0"/>
              <a:t> </a:t>
            </a:r>
            <a:br>
              <a:rPr lang="en-US" sz="2000" dirty="0"/>
            </a:br>
            <a:br>
              <a:rPr lang="en-US" dirty="0"/>
            </a:br>
            <a:br>
              <a:rPr lang="en-US" dirty="0"/>
            </a:br>
            <a:br>
              <a:rPr lang="en-US" dirty="0"/>
            </a:br>
            <a:endParaRPr lang="en-US" dirty="0"/>
          </a:p>
        </p:txBody>
      </p:sp>
      <p:sp>
        <p:nvSpPr>
          <p:cNvPr id="3" name="Content Placeholder 2">
            <a:extLst>
              <a:ext uri="{FF2B5EF4-FFF2-40B4-BE49-F238E27FC236}">
                <a16:creationId xmlns:a16="http://schemas.microsoft.com/office/drawing/2014/main" id="{5732471E-A673-4F9D-90FA-A9A9643E7CD0}"/>
              </a:ext>
            </a:extLst>
          </p:cNvPr>
          <p:cNvSpPr>
            <a:spLocks noGrp="1"/>
          </p:cNvSpPr>
          <p:nvPr>
            <p:ph idx="1"/>
          </p:nvPr>
        </p:nvSpPr>
        <p:spPr/>
        <p:txBody>
          <a:bodyPr>
            <a:normAutofit fontScale="32500" lnSpcReduction="20000"/>
          </a:bodyPr>
          <a:lstStyle/>
          <a:p>
            <a:r>
              <a:rPr lang="en-US" dirty="0"/>
              <a:t>Scott Schneider</a:t>
            </a:r>
            <a:br>
              <a:rPr lang="en-US" dirty="0"/>
            </a:br>
            <a:r>
              <a:rPr lang="en-US" dirty="0"/>
              <a:t>Tinton Falls, NJ 07724</a:t>
            </a:r>
            <a:br>
              <a:rPr lang="en-US" dirty="0"/>
            </a:br>
            <a:r>
              <a:rPr lang="en-US" dirty="0"/>
              <a:t>732.500.3848</a:t>
            </a:r>
            <a:endParaRPr lang="en-US" b="1" i="1" dirty="0"/>
          </a:p>
          <a:p>
            <a:r>
              <a:rPr lang="en-US" b="1" i="1" dirty="0"/>
              <a:t>DRAFT 6/29/19</a:t>
            </a:r>
            <a:endParaRPr lang="en-US" dirty="0"/>
          </a:p>
          <a:p>
            <a:r>
              <a:rPr lang="en-US" i="1" u="sng" dirty="0"/>
              <a:t>White Paper Title:</a:t>
            </a:r>
            <a:endParaRPr lang="en-US" dirty="0"/>
          </a:p>
          <a:p>
            <a:r>
              <a:rPr lang="en-US" b="1" dirty="0"/>
              <a:t>Princeton Blockchain Group - Donor to Recipient App (D2RA) </a:t>
            </a:r>
          </a:p>
          <a:p>
            <a:r>
              <a:rPr lang="en-US" b="1" i="1" u="sng" dirty="0"/>
              <a:t>Purpose of this paper:</a:t>
            </a:r>
            <a:endParaRPr lang="en-US" b="1" dirty="0"/>
          </a:p>
          <a:p>
            <a:r>
              <a:rPr lang="en-US" dirty="0"/>
              <a:t>To discuss the framework of developing a simple, agile &amp; transparent app to connect a network of local surplus food suppliers (donors) to local communities in need (recipients) connected by a volunteer local transportation group (drivers).</a:t>
            </a:r>
          </a:p>
          <a:p>
            <a:r>
              <a:rPr lang="en-US" dirty="0"/>
              <a:t>The initial scope will be limited to a small number of local farmers (donors) with excess food to be picked up by transportation volunteers (drivers) who will transport food to an agreed upon drop off point for people in need (recipients).</a:t>
            </a:r>
          </a:p>
          <a:p>
            <a:r>
              <a:rPr lang="en-US" b="1" i="1" u="sng" dirty="0"/>
              <a:t>Goal: </a:t>
            </a:r>
            <a:endParaRPr lang="en-US" b="1" dirty="0"/>
          </a:p>
          <a:p>
            <a:r>
              <a:rPr lang="en-US" dirty="0"/>
              <a:t>Create a simple app utilizing the Hyperledger Sawtooth platform to seamlessly connect Donors to Recipients via Drivers:  Blockchain Donor to Recipient App (D2RA)   </a:t>
            </a:r>
          </a:p>
          <a:p>
            <a:r>
              <a:rPr lang="en-US" b="1" i="1" u="sng" dirty="0"/>
              <a:t>Initial Scope</a:t>
            </a:r>
            <a:r>
              <a:rPr lang="en-US" i="1" u="sng" dirty="0"/>
              <a:t>:</a:t>
            </a:r>
            <a:endParaRPr lang="en-US" dirty="0"/>
          </a:p>
          <a:p>
            <a:r>
              <a:rPr lang="en-US" dirty="0"/>
              <a:t>Food from local farmers to hungry US veterans in need</a:t>
            </a:r>
          </a:p>
          <a:p>
            <a:r>
              <a:rPr lang="en-US" b="1" i="1" u="sng" dirty="0"/>
              <a:t>Future Scope:</a:t>
            </a:r>
            <a:endParaRPr lang="en-US" b="1" dirty="0"/>
          </a:p>
          <a:p>
            <a:r>
              <a:rPr lang="en-US" dirty="0"/>
              <a:t>Food, Clothing, Blankets, Toiletry Items, Paper Products, etc. donated by Farmers, Restaurants, Wholesalers, Individuals, Suppliers, Manufactures, etc. to a wide range of recipients including Food Banks, Houses of Worship, Social Services Offices, Individuals (off the grid), to be transported by a network of drivers.</a:t>
            </a:r>
          </a:p>
          <a:p>
            <a:r>
              <a:rPr lang="en-US" b="1" i="1" u="sng" dirty="0"/>
              <a:t>Intended Audience:</a:t>
            </a:r>
            <a:endParaRPr lang="en-US" b="1" dirty="0"/>
          </a:p>
          <a:p>
            <a:r>
              <a:rPr lang="en-US" dirty="0"/>
              <a:t>People interested in making a social impact in our community by volunteering to connect surplus food (in the future other items) to people in need.  </a:t>
            </a:r>
          </a:p>
          <a:p>
            <a:r>
              <a:rPr lang="en-US" b="1" i="1" u="sng" dirty="0"/>
              <a:t>Reference:</a:t>
            </a:r>
            <a:endParaRPr lang="en-US" b="1" dirty="0"/>
          </a:p>
          <a:p>
            <a:r>
              <a:rPr lang="en-US" u="sng" dirty="0">
                <a:hlinkClick r:id="rId2"/>
              </a:rPr>
              <a:t>https://wiki.hyperledger.org/display/LMDWG/SUMMER+PROJECT+IDEAS </a:t>
            </a:r>
            <a:endParaRPr lang="en-US" dirty="0"/>
          </a:p>
          <a:p>
            <a:endParaRPr lang="en-US" dirty="0"/>
          </a:p>
        </p:txBody>
      </p:sp>
      <p:sp>
        <p:nvSpPr>
          <p:cNvPr id="4" name="Slide Number Placeholder 3">
            <a:extLst>
              <a:ext uri="{FF2B5EF4-FFF2-40B4-BE49-F238E27FC236}">
                <a16:creationId xmlns:a16="http://schemas.microsoft.com/office/drawing/2014/main" id="{34B83657-9FDC-494C-83AA-3EE99950F297}"/>
              </a:ext>
            </a:extLst>
          </p:cNvPr>
          <p:cNvSpPr>
            <a:spLocks noGrp="1"/>
          </p:cNvSpPr>
          <p:nvPr>
            <p:ph type="sldNum" sz="quarter" idx="12"/>
          </p:nvPr>
        </p:nvSpPr>
        <p:spPr/>
        <p:txBody>
          <a:bodyPr/>
          <a:lstStyle/>
          <a:p>
            <a:fld id="{362F072D-44BE-48CC-8E89-A327B5503611}" type="slidenum">
              <a:rPr lang="en-US" smtClean="0"/>
              <a:t>35</a:t>
            </a:fld>
            <a:endParaRPr lang="en-US"/>
          </a:p>
        </p:txBody>
      </p:sp>
    </p:spTree>
    <p:extLst>
      <p:ext uri="{BB962C8B-B14F-4D97-AF65-F5344CB8AC3E}">
        <p14:creationId xmlns:p14="http://schemas.microsoft.com/office/powerpoint/2010/main" val="4271810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D1F6A-BBBD-4209-9624-D373D726B37F}"/>
              </a:ext>
            </a:extLst>
          </p:cNvPr>
          <p:cNvSpPr>
            <a:spLocks noGrp="1"/>
          </p:cNvSpPr>
          <p:nvPr>
            <p:ph type="title"/>
          </p:nvPr>
        </p:nvSpPr>
        <p:spPr/>
        <p:txBody>
          <a:bodyPr>
            <a:normAutofit fontScale="90000"/>
          </a:bodyPr>
          <a:lstStyle/>
          <a:p>
            <a:r>
              <a:rPr lang="en-US" dirty="0"/>
              <a:t>Whitepaper</a:t>
            </a:r>
            <a:r>
              <a:rPr lang="en-US" sz="2000" dirty="0"/>
              <a:t> </a:t>
            </a:r>
            <a:br>
              <a:rPr lang="en-US" sz="2000" dirty="0"/>
            </a:br>
            <a:br>
              <a:rPr lang="en-US" altLang="en-US" i="1" u="sng" dirty="0">
                <a:latin typeface="Arial" panose="020B0604020202020204" pitchFamily="34" charset="0"/>
                <a:ea typeface="Calibri" panose="020F0502020204030204" pitchFamily="34" charset="0"/>
                <a:cs typeface="Arial" panose="020B0604020202020204" pitchFamily="34" charset="0"/>
              </a:rPr>
            </a:br>
            <a:endParaRPr lang="en-US" dirty="0"/>
          </a:p>
        </p:txBody>
      </p:sp>
      <p:graphicFrame>
        <p:nvGraphicFramePr>
          <p:cNvPr id="5" name="Content Placeholder 4">
            <a:extLst>
              <a:ext uri="{FF2B5EF4-FFF2-40B4-BE49-F238E27FC236}">
                <a16:creationId xmlns:a16="http://schemas.microsoft.com/office/drawing/2014/main" id="{62E4ECE8-62CE-497F-80B4-9A5A45E13B7B}"/>
              </a:ext>
            </a:extLst>
          </p:cNvPr>
          <p:cNvGraphicFramePr>
            <a:graphicFrameLocks noGrp="1"/>
          </p:cNvGraphicFramePr>
          <p:nvPr>
            <p:ph idx="1"/>
          </p:nvPr>
        </p:nvGraphicFramePr>
        <p:xfrm>
          <a:off x="4045574" y="1814050"/>
          <a:ext cx="4100852" cy="4364123"/>
        </p:xfrm>
        <a:graphic>
          <a:graphicData uri="http://schemas.openxmlformats.org/drawingml/2006/table">
            <a:tbl>
              <a:tblPr firstRow="1" firstCol="1" bandRow="1">
                <a:tableStyleId>{5C22544A-7EE6-4342-B048-85BDC9FD1C3A}</a:tableStyleId>
              </a:tblPr>
              <a:tblGrid>
                <a:gridCol w="1669281">
                  <a:extLst>
                    <a:ext uri="{9D8B030D-6E8A-4147-A177-3AD203B41FA5}">
                      <a16:colId xmlns:a16="http://schemas.microsoft.com/office/drawing/2014/main" val="494393882"/>
                    </a:ext>
                  </a:extLst>
                </a:gridCol>
                <a:gridCol w="2431571">
                  <a:extLst>
                    <a:ext uri="{9D8B030D-6E8A-4147-A177-3AD203B41FA5}">
                      <a16:colId xmlns:a16="http://schemas.microsoft.com/office/drawing/2014/main" val="2738481192"/>
                    </a:ext>
                  </a:extLst>
                </a:gridCol>
              </a:tblGrid>
              <a:tr h="212432">
                <a:tc>
                  <a:txBody>
                    <a:bodyPr/>
                    <a:lstStyle/>
                    <a:p>
                      <a:pPr marL="0" marR="0">
                        <a:lnSpc>
                          <a:spcPct val="107000"/>
                        </a:lnSpc>
                        <a:spcBef>
                          <a:spcPts val="0"/>
                        </a:spcBef>
                        <a:spcAft>
                          <a:spcPts val="0"/>
                        </a:spcAft>
                      </a:pPr>
                      <a:r>
                        <a:rPr lang="en-US" sz="1200">
                          <a:effectLst/>
                        </a:rPr>
                        <a:t>Bobbi Muscara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bobbi@Ledgeracademy.com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4184089890"/>
                  </a:ext>
                </a:extLst>
              </a:tr>
              <a:tr h="212432">
                <a:tc>
                  <a:txBody>
                    <a:bodyPr/>
                    <a:lstStyle/>
                    <a:p>
                      <a:pPr marL="0" marR="0">
                        <a:lnSpc>
                          <a:spcPct val="107000"/>
                        </a:lnSpc>
                        <a:spcBef>
                          <a:spcPts val="0"/>
                        </a:spcBef>
                        <a:spcAft>
                          <a:spcPts val="0"/>
                        </a:spcAft>
                      </a:pPr>
                      <a:r>
                        <a:rPr lang="en-US" sz="1200">
                          <a:effectLst/>
                        </a:rPr>
                        <a:t>Scott Schneider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srsgroup25@gmail.com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2988127739"/>
                  </a:ext>
                </a:extLst>
              </a:tr>
              <a:tr h="212432">
                <a:tc>
                  <a:txBody>
                    <a:bodyPr/>
                    <a:lstStyle/>
                    <a:p>
                      <a:pPr marL="0" marR="0">
                        <a:lnSpc>
                          <a:spcPct val="107000"/>
                        </a:lnSpc>
                        <a:spcBef>
                          <a:spcPts val="0"/>
                        </a:spcBef>
                        <a:spcAft>
                          <a:spcPts val="0"/>
                        </a:spcAft>
                      </a:pPr>
                      <a:r>
                        <a:rPr lang="en-US" sz="1200">
                          <a:effectLst/>
                        </a:rPr>
                        <a:t>Colin Pinto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pintocolin@gmail.com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1686031825"/>
                  </a:ext>
                </a:extLst>
              </a:tr>
              <a:tr h="212432">
                <a:tc>
                  <a:txBody>
                    <a:bodyPr/>
                    <a:lstStyle/>
                    <a:p>
                      <a:pPr marL="0" marR="0">
                        <a:lnSpc>
                          <a:spcPct val="107000"/>
                        </a:lnSpc>
                        <a:spcBef>
                          <a:spcPts val="0"/>
                        </a:spcBef>
                        <a:spcAft>
                          <a:spcPts val="0"/>
                        </a:spcAft>
                      </a:pPr>
                      <a:r>
                        <a:rPr lang="en-US" sz="1200">
                          <a:effectLst/>
                        </a:rPr>
                        <a:t>Lindsley Medlin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lmedlin@njblockchain.io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2525433023"/>
                  </a:ext>
                </a:extLst>
              </a:tr>
              <a:tr h="370001">
                <a:tc>
                  <a:txBody>
                    <a:bodyPr/>
                    <a:lstStyle/>
                    <a:p>
                      <a:pPr marL="0" marR="0">
                        <a:lnSpc>
                          <a:spcPct val="107000"/>
                        </a:lnSpc>
                        <a:spcBef>
                          <a:spcPts val="0"/>
                        </a:spcBef>
                        <a:spcAft>
                          <a:spcPts val="0"/>
                        </a:spcAft>
                      </a:pPr>
                      <a:r>
                        <a:rPr lang="en-US" sz="1200">
                          <a:effectLst/>
                        </a:rPr>
                        <a:t>Mammohan Khandelwal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mkhandelwal@yahoo.com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671874188"/>
                  </a:ext>
                </a:extLst>
              </a:tr>
              <a:tr h="212432">
                <a:tc>
                  <a:txBody>
                    <a:bodyPr/>
                    <a:lstStyle/>
                    <a:p>
                      <a:pPr marL="0" marR="0">
                        <a:lnSpc>
                          <a:spcPct val="107000"/>
                        </a:lnSpc>
                        <a:spcBef>
                          <a:spcPts val="0"/>
                        </a:spcBef>
                        <a:spcAft>
                          <a:spcPts val="0"/>
                        </a:spcAft>
                      </a:pPr>
                      <a:r>
                        <a:rPr lang="en-US" sz="1200">
                          <a:effectLst/>
                        </a:rPr>
                        <a:t>Cherni Ghosh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cgh2010@gmail.com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3881019053"/>
                  </a:ext>
                </a:extLst>
              </a:tr>
              <a:tr h="212432">
                <a:tc>
                  <a:txBody>
                    <a:bodyPr/>
                    <a:lstStyle/>
                    <a:p>
                      <a:pPr marL="0" marR="0">
                        <a:lnSpc>
                          <a:spcPct val="107000"/>
                        </a:lnSpc>
                        <a:spcBef>
                          <a:spcPts val="0"/>
                        </a:spcBef>
                        <a:spcAft>
                          <a:spcPts val="0"/>
                        </a:spcAft>
                      </a:pPr>
                      <a:r>
                        <a:rPr lang="en-US" sz="1200">
                          <a:effectLst/>
                        </a:rPr>
                        <a:t>Jennifer Yuan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jennyuan18@gmail.com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2866121550"/>
                  </a:ext>
                </a:extLst>
              </a:tr>
              <a:tr h="212432">
                <a:tc>
                  <a:txBody>
                    <a:bodyPr/>
                    <a:lstStyle/>
                    <a:p>
                      <a:pPr marL="0" marR="0">
                        <a:lnSpc>
                          <a:spcPct val="107000"/>
                        </a:lnSpc>
                        <a:spcBef>
                          <a:spcPts val="0"/>
                        </a:spcBef>
                        <a:spcAft>
                          <a:spcPts val="0"/>
                        </a:spcAft>
                      </a:pPr>
                      <a:r>
                        <a:rPr lang="en-US" sz="1200">
                          <a:effectLst/>
                        </a:rPr>
                        <a:t>Houri Ramo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houriramo@gmail.com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1263669886"/>
                  </a:ext>
                </a:extLst>
              </a:tr>
              <a:tr h="212432">
                <a:tc>
                  <a:txBody>
                    <a:bodyPr/>
                    <a:lstStyle/>
                    <a:p>
                      <a:pPr marL="0" marR="0">
                        <a:lnSpc>
                          <a:spcPct val="107000"/>
                        </a:lnSpc>
                        <a:spcBef>
                          <a:spcPts val="0"/>
                        </a:spcBef>
                        <a:spcAft>
                          <a:spcPts val="0"/>
                        </a:spcAft>
                      </a:pPr>
                      <a:r>
                        <a:rPr lang="en-US" sz="1200">
                          <a:effectLst/>
                        </a:rPr>
                        <a:t>Suyog Navarkar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navarkarsuyog@gmail.com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3248957649"/>
                  </a:ext>
                </a:extLst>
              </a:tr>
              <a:tr h="212432">
                <a:tc>
                  <a:txBody>
                    <a:bodyPr/>
                    <a:lstStyle/>
                    <a:p>
                      <a:pPr marL="0" marR="0">
                        <a:lnSpc>
                          <a:spcPct val="107000"/>
                        </a:lnSpc>
                        <a:spcBef>
                          <a:spcPts val="0"/>
                        </a:spcBef>
                        <a:spcAft>
                          <a:spcPts val="0"/>
                        </a:spcAft>
                      </a:pPr>
                      <a:r>
                        <a:rPr lang="en-US" sz="1200">
                          <a:effectLst/>
                        </a:rPr>
                        <a:t>Prafull Kotecha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prafullKotecha@gmail.com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2571151566"/>
                  </a:ext>
                </a:extLst>
              </a:tr>
              <a:tr h="212432">
                <a:tc>
                  <a:txBody>
                    <a:bodyPr/>
                    <a:lstStyle/>
                    <a:p>
                      <a:pPr marL="0" marR="0">
                        <a:lnSpc>
                          <a:spcPct val="107000"/>
                        </a:lnSpc>
                        <a:spcBef>
                          <a:spcPts val="0"/>
                        </a:spcBef>
                        <a:spcAft>
                          <a:spcPts val="0"/>
                        </a:spcAft>
                      </a:pPr>
                      <a:r>
                        <a:rPr lang="en-US" sz="1200">
                          <a:effectLst/>
                        </a:rPr>
                        <a:t>Ron Keegan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rkeegan1@comcast.com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40554018"/>
                  </a:ext>
                </a:extLst>
              </a:tr>
              <a:tr h="212432">
                <a:tc>
                  <a:txBody>
                    <a:bodyPr/>
                    <a:lstStyle/>
                    <a:p>
                      <a:pPr marL="0" marR="0">
                        <a:lnSpc>
                          <a:spcPct val="107000"/>
                        </a:lnSpc>
                        <a:spcBef>
                          <a:spcPts val="0"/>
                        </a:spcBef>
                        <a:spcAft>
                          <a:spcPts val="0"/>
                        </a:spcAft>
                      </a:pPr>
                      <a:r>
                        <a:rPr lang="en-US" sz="1200">
                          <a:effectLst/>
                        </a:rPr>
                        <a:t>Cydel Girandel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giraudelc@hotmail.com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170664049"/>
                  </a:ext>
                </a:extLst>
              </a:tr>
              <a:tr h="212432">
                <a:tc>
                  <a:txBody>
                    <a:bodyPr/>
                    <a:lstStyle/>
                    <a:p>
                      <a:pPr marL="0" marR="0">
                        <a:lnSpc>
                          <a:spcPct val="107000"/>
                        </a:lnSpc>
                        <a:spcBef>
                          <a:spcPts val="0"/>
                        </a:spcBef>
                        <a:spcAft>
                          <a:spcPts val="0"/>
                        </a:spcAft>
                      </a:pPr>
                      <a:r>
                        <a:rPr lang="en-US" sz="1200">
                          <a:effectLst/>
                        </a:rPr>
                        <a:t>Hemal Panji</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Hemalpanji@gmail.com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1679662257"/>
                  </a:ext>
                </a:extLst>
              </a:tr>
              <a:tr h="212432">
                <a:tc>
                  <a:txBody>
                    <a:bodyPr/>
                    <a:lstStyle/>
                    <a:p>
                      <a:pPr marL="0" marR="0">
                        <a:lnSpc>
                          <a:spcPct val="107000"/>
                        </a:lnSpc>
                        <a:spcBef>
                          <a:spcPts val="0"/>
                        </a:spcBef>
                        <a:spcAft>
                          <a:spcPts val="0"/>
                        </a:spcAft>
                      </a:pPr>
                      <a:r>
                        <a:rPr lang="en-US" sz="1200">
                          <a:effectLst/>
                        </a:rPr>
                        <a:t>P. Prabhu</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pcube@hotmail.com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3582695554"/>
                  </a:ext>
                </a:extLst>
              </a:tr>
              <a:tr h="212432">
                <a:tc>
                  <a:txBody>
                    <a:bodyPr/>
                    <a:lstStyle/>
                    <a:p>
                      <a:pPr marL="0" marR="0">
                        <a:lnSpc>
                          <a:spcPct val="107000"/>
                        </a:lnSpc>
                        <a:spcBef>
                          <a:spcPts val="0"/>
                        </a:spcBef>
                        <a:spcAft>
                          <a:spcPts val="0"/>
                        </a:spcAft>
                      </a:pPr>
                      <a:r>
                        <a:rPr lang="en-US" sz="1200">
                          <a:effectLst/>
                        </a:rPr>
                        <a:t>Sundar Raj</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sundarraj1194@gmail.com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2307337901"/>
                  </a:ext>
                </a:extLst>
              </a:tr>
              <a:tr h="212432">
                <a:tc>
                  <a:txBody>
                    <a:bodyPr/>
                    <a:lstStyle/>
                    <a:p>
                      <a:pPr marL="0" marR="0">
                        <a:lnSpc>
                          <a:spcPct val="107000"/>
                        </a:lnSpc>
                        <a:spcBef>
                          <a:spcPts val="0"/>
                        </a:spcBef>
                        <a:spcAft>
                          <a:spcPts val="0"/>
                        </a:spcAft>
                      </a:pPr>
                      <a:r>
                        <a:rPr lang="en-US" sz="1200">
                          <a:effectLst/>
                        </a:rPr>
                        <a:t>Tony Lopez</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Lopez.tony0811@aol.com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3792930586"/>
                  </a:ext>
                </a:extLst>
              </a:tr>
              <a:tr h="212432">
                <a:tc>
                  <a:txBody>
                    <a:bodyPr/>
                    <a:lstStyle/>
                    <a:p>
                      <a:pPr marL="0" marR="0">
                        <a:lnSpc>
                          <a:spcPct val="107000"/>
                        </a:lnSpc>
                        <a:spcBef>
                          <a:spcPts val="0"/>
                        </a:spcBef>
                        <a:spcAft>
                          <a:spcPts val="0"/>
                        </a:spcAft>
                      </a:pPr>
                      <a:r>
                        <a:rPr lang="en-US" sz="1200">
                          <a:effectLst/>
                        </a:rPr>
                        <a:t>Harper Hoffman</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harperhh10@gmail.com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142064609"/>
                  </a:ext>
                </a:extLst>
              </a:tr>
              <a:tr h="370001">
                <a:tc>
                  <a:txBody>
                    <a:bodyPr/>
                    <a:lstStyle/>
                    <a:p>
                      <a:pPr marL="0" marR="0">
                        <a:lnSpc>
                          <a:spcPct val="107000"/>
                        </a:lnSpc>
                        <a:spcBef>
                          <a:spcPts val="0"/>
                        </a:spcBef>
                        <a:spcAft>
                          <a:spcPts val="0"/>
                        </a:spcAft>
                      </a:pPr>
                      <a:r>
                        <a:rPr lang="en-US" sz="1200">
                          <a:effectLst/>
                        </a:rPr>
                        <a:t>Gary Teekah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a:effectLst/>
                        </a:rPr>
                        <a:t>gteekah@opxconsultingservices.com</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369047981"/>
                  </a:ext>
                </a:extLst>
              </a:tr>
              <a:tr h="212432">
                <a:tc>
                  <a:txBody>
                    <a:bodyPr/>
                    <a:lstStyle/>
                    <a:p>
                      <a:pPr marL="0" marR="0">
                        <a:lnSpc>
                          <a:spcPct val="107000"/>
                        </a:lnSpc>
                        <a:spcBef>
                          <a:spcPts val="0"/>
                        </a:spcBef>
                        <a:spcAft>
                          <a:spcPts val="0"/>
                        </a:spcAft>
                      </a:pPr>
                      <a:r>
                        <a:rPr lang="en-US" sz="1200">
                          <a:effectLst/>
                        </a:rPr>
                        <a:t>Wesam Elsayed</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tc>
                  <a:txBody>
                    <a:bodyPr/>
                    <a:lstStyle/>
                    <a:p>
                      <a:pPr marL="0" marR="0">
                        <a:lnSpc>
                          <a:spcPct val="107000"/>
                        </a:lnSpc>
                        <a:spcBef>
                          <a:spcPts val="0"/>
                        </a:spcBef>
                        <a:spcAft>
                          <a:spcPts val="0"/>
                        </a:spcAft>
                      </a:pPr>
                      <a:r>
                        <a:rPr lang="en-US" sz="1200" dirty="0">
                          <a:effectLst/>
                        </a:rPr>
                        <a:t>wesam.a.elsayed@gmail.com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6500" marR="66500" marT="0" marB="0"/>
                </a:tc>
                <a:extLst>
                  <a:ext uri="{0D108BD9-81ED-4DB2-BD59-A6C34878D82A}">
                    <a16:rowId xmlns:a16="http://schemas.microsoft.com/office/drawing/2014/main" val="541107141"/>
                  </a:ext>
                </a:extLst>
              </a:tr>
            </a:tbl>
          </a:graphicData>
        </a:graphic>
      </p:graphicFrame>
      <p:sp>
        <p:nvSpPr>
          <p:cNvPr id="4" name="Slide Number Placeholder 3">
            <a:extLst>
              <a:ext uri="{FF2B5EF4-FFF2-40B4-BE49-F238E27FC236}">
                <a16:creationId xmlns:a16="http://schemas.microsoft.com/office/drawing/2014/main" id="{E2740377-EE4E-499C-B7D1-3AE749DB4D7C}"/>
              </a:ext>
            </a:extLst>
          </p:cNvPr>
          <p:cNvSpPr>
            <a:spLocks noGrp="1"/>
          </p:cNvSpPr>
          <p:nvPr>
            <p:ph type="sldNum" sz="quarter" idx="12"/>
          </p:nvPr>
        </p:nvSpPr>
        <p:spPr/>
        <p:txBody>
          <a:bodyPr/>
          <a:lstStyle/>
          <a:p>
            <a:fld id="{362F072D-44BE-48CC-8E89-A327B5503611}" type="slidenum">
              <a:rPr lang="en-US" smtClean="0"/>
              <a:t>36</a:t>
            </a:fld>
            <a:endParaRPr lang="en-US"/>
          </a:p>
        </p:txBody>
      </p:sp>
      <p:sp>
        <p:nvSpPr>
          <p:cNvPr id="7" name="Rectangle 6">
            <a:extLst>
              <a:ext uri="{FF2B5EF4-FFF2-40B4-BE49-F238E27FC236}">
                <a16:creationId xmlns:a16="http://schemas.microsoft.com/office/drawing/2014/main" id="{97926A90-93D1-4152-A588-8619E5A21EED}"/>
              </a:ext>
            </a:extLst>
          </p:cNvPr>
          <p:cNvSpPr/>
          <p:nvPr/>
        </p:nvSpPr>
        <p:spPr>
          <a:xfrm>
            <a:off x="1700595" y="2219402"/>
            <a:ext cx="2249334" cy="369332"/>
          </a:xfrm>
          <a:prstGeom prst="rect">
            <a:avLst/>
          </a:prstGeom>
        </p:spPr>
        <p:txBody>
          <a:bodyPr wrap="none">
            <a:spAutoFit/>
          </a:bodyPr>
          <a:lstStyle/>
          <a:p>
            <a:r>
              <a:rPr lang="en-US" altLang="en-US" i="1" u="sng" dirty="0">
                <a:latin typeface="Arial" panose="020B0604020202020204" pitchFamily="34" charset="0"/>
                <a:ea typeface="Calibri" panose="020F0502020204030204" pitchFamily="34" charset="0"/>
                <a:cs typeface="Arial" panose="020B0604020202020204" pitchFamily="34" charset="0"/>
              </a:rPr>
              <a:t>Acknowledgements:</a:t>
            </a:r>
            <a:endParaRPr lang="en-US" dirty="0"/>
          </a:p>
        </p:txBody>
      </p:sp>
    </p:spTree>
    <p:extLst>
      <p:ext uri="{BB962C8B-B14F-4D97-AF65-F5344CB8AC3E}">
        <p14:creationId xmlns:p14="http://schemas.microsoft.com/office/powerpoint/2010/main" val="415654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379A3-5C1A-4014-AF00-E8F511383153}"/>
              </a:ext>
            </a:extLst>
          </p:cNvPr>
          <p:cNvSpPr>
            <a:spLocks noGrp="1"/>
          </p:cNvSpPr>
          <p:nvPr>
            <p:ph type="title"/>
          </p:nvPr>
        </p:nvSpPr>
        <p:spPr/>
        <p:txBody>
          <a:bodyPr/>
          <a:lstStyle/>
          <a:p>
            <a:r>
              <a:rPr lang="en-US" dirty="0"/>
              <a:t>Whitepaper</a:t>
            </a:r>
          </a:p>
        </p:txBody>
      </p:sp>
      <p:sp>
        <p:nvSpPr>
          <p:cNvPr id="3" name="Content Placeholder 2">
            <a:extLst>
              <a:ext uri="{FF2B5EF4-FFF2-40B4-BE49-F238E27FC236}">
                <a16:creationId xmlns:a16="http://schemas.microsoft.com/office/drawing/2014/main" id="{2656A2CF-9A9F-4679-8A19-83DBA95D9C0C}"/>
              </a:ext>
            </a:extLst>
          </p:cNvPr>
          <p:cNvSpPr>
            <a:spLocks noGrp="1"/>
          </p:cNvSpPr>
          <p:nvPr>
            <p:ph idx="1"/>
          </p:nvPr>
        </p:nvSpPr>
        <p:spPr/>
        <p:txBody>
          <a:bodyPr>
            <a:normAutofit fontScale="47500" lnSpcReduction="20000"/>
          </a:bodyPr>
          <a:lstStyle/>
          <a:p>
            <a:pPr marL="0" lvl="0" indent="0" defTabSz="914400" eaLnBrk="0" fontAlgn="base" hangingPunct="0">
              <a:lnSpc>
                <a:spcPct val="100000"/>
              </a:lnSpc>
              <a:spcBef>
                <a:spcPct val="0"/>
              </a:spcBef>
              <a:spcAft>
                <a:spcPct val="0"/>
              </a:spcAft>
              <a:buNone/>
            </a:pPr>
            <a:br>
              <a:rPr lang="en-US" altLang="en-US" dirty="0">
                <a:latin typeface="Arial" panose="020B0604020202020204" pitchFamily="34" charset="0"/>
                <a:ea typeface="Calibri" panose="020F0502020204030204" pitchFamily="34" charset="0"/>
                <a:cs typeface="Arial" panose="020B0604020202020204" pitchFamily="34" charset="0"/>
              </a:rPr>
            </a:br>
            <a:endParaRPr lang="en-US" altLang="en-US" sz="800" b="1" dirty="0"/>
          </a:p>
          <a:p>
            <a:pPr marL="0" lvl="0" indent="0" defTabSz="914400" eaLnBrk="0" fontAlgn="base" hangingPunct="0">
              <a:lnSpc>
                <a:spcPct val="100000"/>
              </a:lnSpc>
              <a:spcBef>
                <a:spcPct val="0"/>
              </a:spcBef>
              <a:spcAft>
                <a:spcPct val="0"/>
              </a:spcAft>
              <a:buNone/>
            </a:pPr>
            <a:r>
              <a:rPr lang="en-US" altLang="en-US" b="1" dirty="0">
                <a:latin typeface="Arial" panose="020B0604020202020204" pitchFamily="34" charset="0"/>
                <a:ea typeface="Calibri" panose="020F0502020204030204" pitchFamily="34" charset="0"/>
                <a:cs typeface="Arial" panose="020B0604020202020204" pitchFamily="34" charset="0"/>
              </a:rPr>
              <a:t>Introduction:</a:t>
            </a:r>
            <a:endParaRPr lang="en-US" altLang="en-US" sz="1100" b="1" dirty="0">
              <a:solidFill>
                <a:schemeClr val="accent1">
                  <a:lumMod val="75000"/>
                </a:schemeClr>
              </a:solidFill>
            </a:endParaRPr>
          </a:p>
          <a:p>
            <a:pPr marL="0" lvl="0" indent="0" defTabSz="914400" eaLnBrk="0" fontAlgn="base" hangingPunct="0">
              <a:lnSpc>
                <a:spcPct val="100000"/>
              </a:lnSpc>
              <a:spcBef>
                <a:spcPct val="0"/>
              </a:spcBef>
              <a:spcAft>
                <a:spcPct val="0"/>
              </a:spcAft>
              <a:buNone/>
            </a:pPr>
            <a:r>
              <a:rPr lang="en-US" altLang="en-US" sz="3400" i="1" u="sng" dirty="0">
                <a:solidFill>
                  <a:schemeClr val="accent1">
                    <a:lumMod val="75000"/>
                  </a:schemeClr>
                </a:solidFill>
                <a:latin typeface="Arial" panose="020B0604020202020204" pitchFamily="34" charset="0"/>
                <a:ea typeface="Calibri" panose="020F0502020204030204" pitchFamily="34" charset="0"/>
                <a:cs typeface="Arial" panose="020B0604020202020204" pitchFamily="34" charset="0"/>
              </a:rPr>
              <a:t>Why is blockchain needed to solve this problem?:</a:t>
            </a:r>
          </a:p>
          <a:p>
            <a:pPr marL="0" lvl="0" indent="0" defTabSz="914400" eaLnBrk="0" fontAlgn="base" hangingPunct="0">
              <a:lnSpc>
                <a:spcPct val="100000"/>
              </a:lnSpc>
              <a:spcBef>
                <a:spcPct val="0"/>
              </a:spcBef>
              <a:spcAft>
                <a:spcPct val="0"/>
              </a:spcAft>
              <a:buNone/>
            </a:pPr>
            <a:endParaRPr lang="en-US" altLang="en-US" sz="1100" dirty="0">
              <a:solidFill>
                <a:schemeClr val="accent1">
                  <a:lumMod val="75000"/>
                </a:schemeClr>
              </a:solidFill>
            </a:endParaRPr>
          </a:p>
          <a:p>
            <a:pPr marL="0" lvl="0" indent="0" defTabSz="914400" eaLnBrk="0" fontAlgn="base" hangingPunct="0">
              <a:lnSpc>
                <a:spcPct val="100000"/>
              </a:lnSpc>
              <a:spcBef>
                <a:spcPct val="0"/>
              </a:spcBef>
              <a:spcAft>
                <a:spcPct val="0"/>
              </a:spcAft>
              <a:buNone/>
            </a:pPr>
            <a:r>
              <a:rPr lang="en-US" altLang="en-US" dirty="0">
                <a:latin typeface="Arial" panose="020B0604020202020204" pitchFamily="34" charset="0"/>
                <a:ea typeface="Calibri" panose="020F0502020204030204" pitchFamily="34" charset="0"/>
                <a:cs typeface="Arial" panose="020B0604020202020204" pitchFamily="34" charset="0"/>
              </a:rPr>
              <a:t>This white paper explains why Blockchain, specifically the Hyperledger Sawtooth platform is needed to solve the problem delivering excess food to people in need. </a:t>
            </a:r>
            <a:endParaRPr lang="en-US" altLang="en-US" sz="800" dirty="0"/>
          </a:p>
          <a:p>
            <a:pPr marL="0" lvl="0" indent="0" defTabSz="914400" eaLnBrk="0" fontAlgn="base" hangingPunct="0">
              <a:lnSpc>
                <a:spcPct val="100000"/>
              </a:lnSpc>
              <a:spcBef>
                <a:spcPct val="0"/>
              </a:spcBef>
              <a:spcAft>
                <a:spcPct val="0"/>
              </a:spcAft>
              <a:buNone/>
            </a:pPr>
            <a:r>
              <a:rPr lang="en-US" altLang="en-US" dirty="0">
                <a:latin typeface="Arial" panose="020B0604020202020204" pitchFamily="34" charset="0"/>
                <a:ea typeface="Calibri" panose="020F0502020204030204" pitchFamily="34" charset="0"/>
                <a:cs typeface="Arial" panose="020B0604020202020204" pitchFamily="34" charset="0"/>
              </a:rPr>
              <a:t>Currently (without Blockchain or the Hyperledger Sawtooth platform or the Blockchain Donor to Recipient App) local farmers do not have a reliable method of delivering their excess food/produce to people in need.</a:t>
            </a:r>
            <a:endParaRPr lang="en-US" altLang="en-US" sz="800" dirty="0"/>
          </a:p>
          <a:p>
            <a:pPr marL="0" lvl="0" indent="0" defTabSz="914400" eaLnBrk="0" fontAlgn="base" hangingPunct="0">
              <a:lnSpc>
                <a:spcPct val="100000"/>
              </a:lnSpc>
              <a:spcBef>
                <a:spcPct val="0"/>
              </a:spcBef>
              <a:spcAft>
                <a:spcPct val="0"/>
              </a:spcAft>
              <a:buNone/>
            </a:pPr>
            <a:r>
              <a:rPr lang="en-US" altLang="en-US" dirty="0">
                <a:latin typeface="Arial" panose="020B0604020202020204" pitchFamily="34" charset="0"/>
                <a:ea typeface="Calibri" panose="020F0502020204030204" pitchFamily="34" charset="0"/>
                <a:cs typeface="Arial" panose="020B0604020202020204" pitchFamily="34" charset="0"/>
              </a:rPr>
              <a:t>By the time arrangements and logistics are figured out and coordinated, much of the produce is spoiled and the true amount of the intended donated food does not end up at the final location.   In addition often times the true donated quantity is not the same quantity delivered to people in need, in other words portions of the donated food gets taken out by others and is sold by other means.   </a:t>
            </a:r>
            <a:endParaRPr lang="en-US" altLang="en-US" sz="800" dirty="0"/>
          </a:p>
          <a:p>
            <a:pPr marL="0" lvl="0" indent="0" defTabSz="914400" eaLnBrk="0" fontAlgn="base" hangingPunct="0">
              <a:lnSpc>
                <a:spcPct val="100000"/>
              </a:lnSpc>
              <a:spcBef>
                <a:spcPct val="0"/>
              </a:spcBef>
              <a:spcAft>
                <a:spcPct val="0"/>
              </a:spcAft>
              <a:buNone/>
            </a:pPr>
            <a:r>
              <a:rPr lang="en-US" altLang="en-US" dirty="0">
                <a:latin typeface="Arial" panose="020B0604020202020204" pitchFamily="34" charset="0"/>
                <a:ea typeface="Calibri" panose="020F0502020204030204" pitchFamily="34" charset="0"/>
                <a:cs typeface="Arial" panose="020B0604020202020204" pitchFamily="34" charset="0"/>
              </a:rPr>
              <a:t>Due to its decentralized nature, multiple stakeholders can utilize blockchain to efficiently record, report on and track verified interactions.  This makes it easier to track and manage the sourcing, storage, transfer and distribution of food donations.  Blockchain will ensure the specified amount of donated food is delivered in a timely fashion (no spoilage) to the pre-determined group of people in need.</a:t>
            </a:r>
            <a:endParaRPr lang="en-US" altLang="en-US" sz="800" dirty="0"/>
          </a:p>
          <a:p>
            <a:pPr marL="0" lvl="0" indent="0" defTabSz="914400" eaLnBrk="0" fontAlgn="base" hangingPunct="0">
              <a:lnSpc>
                <a:spcPct val="100000"/>
              </a:lnSpc>
              <a:spcBef>
                <a:spcPct val="0"/>
              </a:spcBef>
              <a:spcAft>
                <a:spcPct val="0"/>
              </a:spcAft>
              <a:buNone/>
            </a:pPr>
            <a:r>
              <a:rPr lang="en-US" altLang="en-US" sz="3400" i="1" u="sng" dirty="0">
                <a:solidFill>
                  <a:schemeClr val="accent1">
                    <a:lumMod val="75000"/>
                  </a:schemeClr>
                </a:solidFill>
                <a:latin typeface="Arial" panose="020B0604020202020204" pitchFamily="34" charset="0"/>
                <a:ea typeface="Calibri" panose="020F0502020204030204" pitchFamily="34" charset="0"/>
                <a:cs typeface="Arial" panose="020B0604020202020204" pitchFamily="34" charset="0"/>
              </a:rPr>
              <a:t>How Blockchain will benefit this social impact project.</a:t>
            </a:r>
          </a:p>
          <a:p>
            <a:pPr marL="0" lvl="0" indent="0" defTabSz="914400" eaLnBrk="0" fontAlgn="base" hangingPunct="0">
              <a:lnSpc>
                <a:spcPct val="100000"/>
              </a:lnSpc>
              <a:spcBef>
                <a:spcPct val="0"/>
              </a:spcBef>
              <a:spcAft>
                <a:spcPct val="0"/>
              </a:spcAft>
              <a:buNone/>
            </a:pPr>
            <a:endParaRPr lang="en-US" altLang="en-US" sz="1300" dirty="0">
              <a:solidFill>
                <a:schemeClr val="accent1">
                  <a:lumMod val="75000"/>
                </a:schemeClr>
              </a:solidFill>
            </a:endParaRPr>
          </a:p>
          <a:p>
            <a:pPr marL="0" lvl="0" indent="0" defTabSz="914400" eaLnBrk="0" fontAlgn="base" hangingPunct="0">
              <a:lnSpc>
                <a:spcPct val="100000"/>
              </a:lnSpc>
              <a:spcBef>
                <a:spcPct val="0"/>
              </a:spcBef>
              <a:spcAft>
                <a:spcPct val="0"/>
              </a:spcAft>
              <a:buNone/>
            </a:pPr>
            <a:r>
              <a:rPr lang="en-US" altLang="en-US" dirty="0">
                <a:latin typeface="Arial" panose="020B0604020202020204" pitchFamily="34" charset="0"/>
                <a:ea typeface="Calibri" panose="020F0502020204030204" pitchFamily="34" charset="0"/>
                <a:cs typeface="Arial" panose="020B0604020202020204" pitchFamily="34" charset="0"/>
              </a:rPr>
              <a:t>The Blockchain Donor to Recipient App (D2RA) will utilize Blockchain technology and the Hyperledger Sawtooth platform to efficiently connect donors to recipients via volunteer drivers and track the status and location of the food at any time.</a:t>
            </a:r>
            <a:endParaRPr lang="en-US" altLang="en-US" sz="800" dirty="0"/>
          </a:p>
          <a:p>
            <a:pPr marL="0" lvl="0" indent="0" defTabSz="914400" eaLnBrk="0" fontAlgn="base" hangingPunct="0">
              <a:lnSpc>
                <a:spcPct val="100000"/>
              </a:lnSpc>
              <a:spcBef>
                <a:spcPct val="0"/>
              </a:spcBef>
              <a:spcAft>
                <a:spcPct val="0"/>
              </a:spcAft>
              <a:buNone/>
            </a:pPr>
            <a:r>
              <a:rPr lang="en-US" altLang="en-US" dirty="0">
                <a:latin typeface="Arial" panose="020B0604020202020204" pitchFamily="34" charset="0"/>
                <a:ea typeface="Calibri" panose="020F0502020204030204" pitchFamily="34" charset="0"/>
                <a:cs typeface="Arial" panose="020B0604020202020204" pitchFamily="34" charset="0"/>
              </a:rPr>
              <a:t>By utilizing Blockchain, the Blockchain Donor to Recipient App (D2RA) will capture and verify the quantity and delivery of food and easily share where the food is sourced from and who the recipients are. </a:t>
            </a:r>
            <a:endParaRPr lang="en-US" altLang="en-US" sz="800" dirty="0"/>
          </a:p>
          <a:p>
            <a:pPr marL="0" indent="0" defTabSz="914400" eaLnBrk="0" fontAlgn="base" hangingPunct="0">
              <a:lnSpc>
                <a:spcPct val="100000"/>
              </a:lnSpc>
              <a:spcBef>
                <a:spcPct val="0"/>
              </a:spcBef>
              <a:spcAft>
                <a:spcPct val="0"/>
              </a:spcAft>
              <a:buNone/>
            </a:pPr>
            <a:r>
              <a:rPr lang="en-US" altLang="en-US" dirty="0">
                <a:latin typeface="Arial" panose="020B0604020202020204" pitchFamily="34" charset="0"/>
                <a:ea typeface="Calibri" panose="020F0502020204030204" pitchFamily="34" charset="0"/>
                <a:cs typeface="Arial" panose="020B0604020202020204" pitchFamily="34" charset="0"/>
              </a:rPr>
              <a:t>A supply chain model has been determined to be the best way to initiate, track and deliver excess food supplies. The supply chain model has many unknown individuals who do not need to form a relationship with the parties at the other end of the supply chain.</a:t>
            </a:r>
            <a:endParaRPr lang="en-US" altLang="en-US" sz="800" dirty="0"/>
          </a:p>
          <a:p>
            <a:pPr marL="0" lvl="0" indent="0" defTabSz="914400" eaLnBrk="0" fontAlgn="base" hangingPunct="0">
              <a:lnSpc>
                <a:spcPct val="100000"/>
              </a:lnSpc>
              <a:spcBef>
                <a:spcPct val="0"/>
              </a:spcBef>
              <a:spcAft>
                <a:spcPct val="0"/>
              </a:spcAft>
              <a:buNone/>
            </a:pPr>
            <a:endParaRPr lang="en-US" dirty="0"/>
          </a:p>
        </p:txBody>
      </p:sp>
      <p:sp>
        <p:nvSpPr>
          <p:cNvPr id="4" name="Slide Number Placeholder 3">
            <a:extLst>
              <a:ext uri="{FF2B5EF4-FFF2-40B4-BE49-F238E27FC236}">
                <a16:creationId xmlns:a16="http://schemas.microsoft.com/office/drawing/2014/main" id="{02388CA9-67ED-4502-AFBF-8DF097E6BC45}"/>
              </a:ext>
            </a:extLst>
          </p:cNvPr>
          <p:cNvSpPr>
            <a:spLocks noGrp="1"/>
          </p:cNvSpPr>
          <p:nvPr>
            <p:ph type="sldNum" sz="quarter" idx="12"/>
          </p:nvPr>
        </p:nvSpPr>
        <p:spPr/>
        <p:txBody>
          <a:bodyPr/>
          <a:lstStyle/>
          <a:p>
            <a:fld id="{362F072D-44BE-48CC-8E89-A327B5503611}" type="slidenum">
              <a:rPr lang="en-US" smtClean="0"/>
              <a:t>37</a:t>
            </a:fld>
            <a:endParaRPr lang="en-US"/>
          </a:p>
        </p:txBody>
      </p:sp>
    </p:spTree>
    <p:extLst>
      <p:ext uri="{BB962C8B-B14F-4D97-AF65-F5344CB8AC3E}">
        <p14:creationId xmlns:p14="http://schemas.microsoft.com/office/powerpoint/2010/main" val="2462468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58862-2C56-410C-A1B1-EB8727062C6C}"/>
              </a:ext>
            </a:extLst>
          </p:cNvPr>
          <p:cNvSpPr>
            <a:spLocks noGrp="1"/>
          </p:cNvSpPr>
          <p:nvPr>
            <p:ph type="title"/>
          </p:nvPr>
        </p:nvSpPr>
        <p:spPr>
          <a:xfrm>
            <a:off x="1164802" y="608688"/>
            <a:ext cx="10515600" cy="1325563"/>
          </a:xfrm>
        </p:spPr>
        <p:txBody>
          <a:bodyPr>
            <a:normAutofit fontScale="90000"/>
          </a:bodyPr>
          <a:lstStyle/>
          <a:p>
            <a:r>
              <a:rPr lang="en-US" b="1" dirty="0"/>
              <a:t>TRANSACTIONS IN OUR WORKFLOW:</a:t>
            </a:r>
            <a:br>
              <a:rPr lang="en-US" b="1" dirty="0"/>
            </a:br>
            <a:r>
              <a:rPr lang="en-US" b="1" dirty="0"/>
              <a:t>*</a:t>
            </a:r>
            <a:r>
              <a:rPr lang="en-US" sz="1200" i="1" dirty="0"/>
              <a:t>help to identify the implicit transactions and features to be supported by this blockchain</a:t>
            </a:r>
            <a:r>
              <a:rPr lang="en-US" sz="1200" dirty="0"/>
              <a:t> </a:t>
            </a:r>
            <a:r>
              <a:rPr lang="en-US" sz="1200" i="1" dirty="0"/>
              <a:t>application solution via business network APIs</a:t>
            </a:r>
            <a:r>
              <a:rPr lang="en-US" sz="2200" i="1" dirty="0"/>
              <a:t>.</a:t>
            </a:r>
            <a:br>
              <a:rPr lang="en-US" dirty="0"/>
            </a:br>
            <a:endParaRPr lang="en-US" dirty="0"/>
          </a:p>
        </p:txBody>
      </p:sp>
      <p:sp>
        <p:nvSpPr>
          <p:cNvPr id="3" name="Content Placeholder 2">
            <a:extLst>
              <a:ext uri="{FF2B5EF4-FFF2-40B4-BE49-F238E27FC236}">
                <a16:creationId xmlns:a16="http://schemas.microsoft.com/office/drawing/2014/main" id="{2A7170AA-8EDE-4078-843F-47D57FF79B2A}"/>
              </a:ext>
            </a:extLst>
          </p:cNvPr>
          <p:cNvSpPr>
            <a:spLocks noGrp="1"/>
          </p:cNvSpPr>
          <p:nvPr>
            <p:ph idx="1"/>
          </p:nvPr>
        </p:nvSpPr>
        <p:spPr>
          <a:xfrm>
            <a:off x="838200" y="1488265"/>
            <a:ext cx="10515600" cy="5233212"/>
          </a:xfrm>
        </p:spPr>
        <p:txBody>
          <a:bodyPr>
            <a:normAutofit fontScale="32500" lnSpcReduction="20000"/>
          </a:bodyPr>
          <a:lstStyle/>
          <a:p>
            <a:r>
              <a:rPr lang="en-US" sz="3600" dirty="0"/>
              <a:t>Identify an initial list of Consumers who will require a daily food supply. List will expand with additional Consumers.</a:t>
            </a:r>
          </a:p>
          <a:p>
            <a:r>
              <a:rPr lang="en-US" sz="3600" dirty="0"/>
              <a:t>Identify the location of the Consumers. Locations will expand with additional locations serviced.</a:t>
            </a:r>
          </a:p>
          <a:p>
            <a:r>
              <a:rPr lang="en-US" sz="3600" dirty="0"/>
              <a:t> Identify an initial list of Donors who will donate food daily. List will expand with additional Donors.</a:t>
            </a:r>
          </a:p>
          <a:p>
            <a:r>
              <a:rPr lang="en-US" sz="3600" dirty="0"/>
              <a:t>Identify the location of the Donors. Locations will expand with additional Donors.</a:t>
            </a:r>
          </a:p>
          <a:p>
            <a:r>
              <a:rPr lang="en-US" sz="3600" dirty="0"/>
              <a:t>Identify an initial list of Transporters - an initial list which will expand as additional Donors volunteer their services.</a:t>
            </a:r>
          </a:p>
          <a:p>
            <a:r>
              <a:rPr lang="en-US" sz="3600" dirty="0"/>
              <a:t>Identify the location of Transporters. Locations will expand with additional Donors.</a:t>
            </a:r>
          </a:p>
          <a:p>
            <a:r>
              <a:rPr lang="en-US" sz="3600" dirty="0"/>
              <a:t>Identify attributes of Consumers, Donors, Transporters that will help with identification and communication to ensure supply pipeline efficiency.</a:t>
            </a:r>
          </a:p>
          <a:p>
            <a:r>
              <a:rPr lang="en-US" sz="3600" dirty="0"/>
              <a:t>Donor provides notification that they have a food supply ready for pickup by Transporters for delivery to Consumers.</a:t>
            </a:r>
          </a:p>
          <a:p>
            <a:r>
              <a:rPr lang="en-US" sz="3600" dirty="0"/>
              <a:t>The Donor indicates the available quantity of food they are supplying.</a:t>
            </a:r>
          </a:p>
          <a:p>
            <a:r>
              <a:rPr lang="en-US" sz="3600" dirty="0"/>
              <a:t>Transporter monitors the blockchain to determine when food is available for pickup.</a:t>
            </a:r>
          </a:p>
          <a:p>
            <a:r>
              <a:rPr lang="en-US" sz="3600" dirty="0"/>
              <a:t>Transporter matches the Donor supply with specific Consumers (whose daily needs have not been filled) to whom they can deliver this food supply.</a:t>
            </a:r>
          </a:p>
          <a:p>
            <a:r>
              <a:rPr lang="en-US" sz="3600" dirty="0"/>
              <a:t>Transporter volunteers to pickup the available supplies and deliver to specific Consumers (criteria may be location proximity).</a:t>
            </a:r>
          </a:p>
          <a:p>
            <a:r>
              <a:rPr lang="en-US" sz="3600" dirty="0"/>
              <a:t>Transporter picks up the available food supply from the Donor.</a:t>
            </a:r>
          </a:p>
          <a:p>
            <a:r>
              <a:rPr lang="en-US" sz="3600" dirty="0"/>
              <a:t>Transporter delivers the available food supply to the Consumers.</a:t>
            </a:r>
          </a:p>
          <a:p>
            <a:r>
              <a:rPr lang="en-US" sz="3600" dirty="0"/>
              <a:t>Transporter records that they have provided this service.</a:t>
            </a:r>
          </a:p>
          <a:p>
            <a:r>
              <a:rPr lang="en-US" sz="3600" dirty="0"/>
              <a:t>The Donor's quantity of food supply available for transport is decremented.</a:t>
            </a:r>
          </a:p>
          <a:p>
            <a:r>
              <a:rPr lang="en-US" sz="3600" dirty="0"/>
              <a:t>The Consumer is checked-off as having had their daily needs filled.</a:t>
            </a:r>
          </a:p>
          <a:p>
            <a:r>
              <a:rPr lang="en-US" sz="3600" dirty="0"/>
              <a:t>If additional quantities of food is still available from this Donor, the Donor notification remains active else it is closed.</a:t>
            </a:r>
          </a:p>
          <a:p>
            <a:r>
              <a:rPr lang="en-US" sz="3600" dirty="0"/>
              <a:t>Application metrics are updated (e.g., quantify the amount of food delivered, the cost of delivered food, etc.) for analytics.</a:t>
            </a:r>
          </a:p>
          <a:p>
            <a:r>
              <a:rPr lang="en-US" sz="3600" dirty="0"/>
              <a:t>At the end of day, all pending transactions are closed to reset for a new day of deliveries.</a:t>
            </a:r>
          </a:p>
          <a:p>
            <a:endParaRPr lang="en-US" dirty="0"/>
          </a:p>
        </p:txBody>
      </p:sp>
      <p:sp>
        <p:nvSpPr>
          <p:cNvPr id="4" name="Slide Number Placeholder 3">
            <a:extLst>
              <a:ext uri="{FF2B5EF4-FFF2-40B4-BE49-F238E27FC236}">
                <a16:creationId xmlns:a16="http://schemas.microsoft.com/office/drawing/2014/main" id="{1EAC6688-EF4A-4282-9933-05F4EF780337}"/>
              </a:ext>
            </a:extLst>
          </p:cNvPr>
          <p:cNvSpPr>
            <a:spLocks noGrp="1"/>
          </p:cNvSpPr>
          <p:nvPr>
            <p:ph type="sldNum" sz="quarter" idx="12"/>
          </p:nvPr>
        </p:nvSpPr>
        <p:spPr/>
        <p:txBody>
          <a:bodyPr/>
          <a:lstStyle/>
          <a:p>
            <a:fld id="{362F072D-44BE-48CC-8E89-A327B5503611}" type="slidenum">
              <a:rPr lang="en-US" smtClean="0"/>
              <a:t>38</a:t>
            </a:fld>
            <a:endParaRPr lang="en-US"/>
          </a:p>
        </p:txBody>
      </p:sp>
      <p:sp>
        <p:nvSpPr>
          <p:cNvPr id="6" name="Rectangle 5">
            <a:extLst>
              <a:ext uri="{FF2B5EF4-FFF2-40B4-BE49-F238E27FC236}">
                <a16:creationId xmlns:a16="http://schemas.microsoft.com/office/drawing/2014/main" id="{7F95FE4B-F4F6-449C-B8BF-327EBBCFCDD1}"/>
              </a:ext>
            </a:extLst>
          </p:cNvPr>
          <p:cNvSpPr/>
          <p:nvPr/>
        </p:nvSpPr>
        <p:spPr>
          <a:xfrm>
            <a:off x="572465" y="135447"/>
            <a:ext cx="3966762" cy="369332"/>
          </a:xfrm>
          <a:prstGeom prst="rect">
            <a:avLst/>
          </a:prstGeom>
        </p:spPr>
        <p:txBody>
          <a:bodyPr wrap="square">
            <a:spAutoFit/>
          </a:bodyPr>
          <a:lstStyle/>
          <a:p>
            <a:r>
              <a:rPr lang="en-US" b="1" dirty="0">
                <a:solidFill>
                  <a:srgbClr val="C00000"/>
                </a:solidFill>
              </a:rPr>
              <a:t>Business Model – Technical </a:t>
            </a:r>
            <a:endParaRPr lang="en-US" dirty="0">
              <a:solidFill>
                <a:srgbClr val="C00000"/>
              </a:solidFill>
            </a:endParaRPr>
          </a:p>
        </p:txBody>
      </p:sp>
    </p:spTree>
    <p:extLst>
      <p:ext uri="{BB962C8B-B14F-4D97-AF65-F5344CB8AC3E}">
        <p14:creationId xmlns:p14="http://schemas.microsoft.com/office/powerpoint/2010/main" val="42102112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9ECC1-745E-4F15-8DA4-211129503359}"/>
              </a:ext>
            </a:extLst>
          </p:cNvPr>
          <p:cNvSpPr>
            <a:spLocks noGrp="1"/>
          </p:cNvSpPr>
          <p:nvPr>
            <p:ph type="ctrTitle"/>
          </p:nvPr>
        </p:nvSpPr>
        <p:spPr/>
        <p:txBody>
          <a:bodyPr>
            <a:normAutofit/>
          </a:bodyPr>
          <a:lstStyle/>
          <a:p>
            <a:r>
              <a:rPr lang="en-US" sz="4800" dirty="0"/>
              <a:t>Hyperledger Summer Project</a:t>
            </a:r>
          </a:p>
        </p:txBody>
      </p:sp>
      <p:sp>
        <p:nvSpPr>
          <p:cNvPr id="3" name="Subtitle 2">
            <a:extLst>
              <a:ext uri="{FF2B5EF4-FFF2-40B4-BE49-F238E27FC236}">
                <a16:creationId xmlns:a16="http://schemas.microsoft.com/office/drawing/2014/main" id="{6CC62551-67E8-4F9C-A5D5-4C98A3C09966}"/>
              </a:ext>
            </a:extLst>
          </p:cNvPr>
          <p:cNvSpPr>
            <a:spLocks noGrp="1"/>
          </p:cNvSpPr>
          <p:nvPr>
            <p:ph type="subTitle" idx="1"/>
          </p:nvPr>
        </p:nvSpPr>
        <p:spPr>
          <a:xfrm>
            <a:off x="1524000" y="3602038"/>
            <a:ext cx="9144000" cy="843353"/>
          </a:xfrm>
        </p:spPr>
        <p:txBody>
          <a:bodyPr/>
          <a:lstStyle/>
          <a:p>
            <a:r>
              <a:rPr lang="en-US" dirty="0"/>
              <a:t>Sawtooth Set up and requirements</a:t>
            </a:r>
          </a:p>
        </p:txBody>
      </p:sp>
      <p:sp>
        <p:nvSpPr>
          <p:cNvPr id="4" name="TextBox 3">
            <a:extLst>
              <a:ext uri="{FF2B5EF4-FFF2-40B4-BE49-F238E27FC236}">
                <a16:creationId xmlns:a16="http://schemas.microsoft.com/office/drawing/2014/main" id="{DBBFC74E-BE8E-441A-BD68-9B15595AA51D}"/>
              </a:ext>
            </a:extLst>
          </p:cNvPr>
          <p:cNvSpPr txBox="1"/>
          <p:nvPr/>
        </p:nvSpPr>
        <p:spPr>
          <a:xfrm>
            <a:off x="309489" y="6119446"/>
            <a:ext cx="4642339" cy="369332"/>
          </a:xfrm>
          <a:prstGeom prst="rect">
            <a:avLst/>
          </a:prstGeom>
          <a:noFill/>
        </p:spPr>
        <p:txBody>
          <a:bodyPr wrap="square" rtlCol="0">
            <a:spAutoFit/>
          </a:bodyPr>
          <a:lstStyle/>
          <a:p>
            <a:r>
              <a:rPr lang="en-US" dirty="0"/>
              <a:t>Presented by: Prabhu (pcube@hotmail.com)</a:t>
            </a:r>
          </a:p>
        </p:txBody>
      </p:sp>
    </p:spTree>
    <p:extLst>
      <p:ext uri="{BB962C8B-B14F-4D97-AF65-F5344CB8AC3E}">
        <p14:creationId xmlns:p14="http://schemas.microsoft.com/office/powerpoint/2010/main" val="2059516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Housekeeping</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6808716"/>
      </p:ext>
    </p:extLst>
  </p:cSld>
  <p:clrMapOvr>
    <a:overrideClrMapping bg1="dk1" tx1="lt1" bg2="dk2" tx2="lt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F5519-901D-4E61-B44A-8CB34DF12B2B}"/>
              </a:ext>
            </a:extLst>
          </p:cNvPr>
          <p:cNvSpPr>
            <a:spLocks noGrp="1"/>
          </p:cNvSpPr>
          <p:nvPr>
            <p:ph type="title"/>
          </p:nvPr>
        </p:nvSpPr>
        <p:spPr>
          <a:xfrm>
            <a:off x="838200" y="365125"/>
            <a:ext cx="10515600" cy="732155"/>
          </a:xfrm>
        </p:spPr>
        <p:txBody>
          <a:bodyPr/>
          <a:lstStyle/>
          <a:p>
            <a:r>
              <a:rPr lang="en-US" dirty="0"/>
              <a:t>Overview of Sawtooth Architecture</a:t>
            </a:r>
          </a:p>
        </p:txBody>
      </p:sp>
      <p:sp>
        <p:nvSpPr>
          <p:cNvPr id="6" name="Rectangle 5">
            <a:extLst>
              <a:ext uri="{FF2B5EF4-FFF2-40B4-BE49-F238E27FC236}">
                <a16:creationId xmlns:a16="http://schemas.microsoft.com/office/drawing/2014/main" id="{A9B897A3-4F6D-4927-87FD-893921FC91D9}"/>
              </a:ext>
            </a:extLst>
          </p:cNvPr>
          <p:cNvSpPr/>
          <p:nvPr/>
        </p:nvSpPr>
        <p:spPr>
          <a:xfrm>
            <a:off x="7748366" y="1144419"/>
            <a:ext cx="4153348" cy="493485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a:solidFill>
                  <a:schemeClr val="tx1"/>
                </a:solidFill>
              </a:rPr>
              <a:t>Set up needs:</a:t>
            </a:r>
          </a:p>
          <a:p>
            <a:pPr marL="285750" indent="-285750">
              <a:buFont typeface="Arial" panose="020B0604020202020204" pitchFamily="34" charset="0"/>
              <a:buChar char="•"/>
            </a:pPr>
            <a:r>
              <a:rPr lang="en-US" dirty="0">
                <a:solidFill>
                  <a:schemeClr val="tx1"/>
                </a:solidFill>
              </a:rPr>
              <a:t>Clients – these are the users of the system (Mobile app, desktop app etc.)</a:t>
            </a:r>
          </a:p>
          <a:p>
            <a:pPr marL="285750" indent="-285750">
              <a:buFont typeface="Arial" panose="020B0604020202020204" pitchFamily="34" charset="0"/>
              <a:buChar char="•"/>
            </a:pPr>
            <a:r>
              <a:rPr lang="en-US" dirty="0">
                <a:solidFill>
                  <a:schemeClr val="tx1"/>
                </a:solidFill>
              </a:rPr>
              <a:t>Validators – these are nodes that are authorized to validate and batch transactions into Sawtooth (mostly work on </a:t>
            </a:r>
            <a:r>
              <a:rPr lang="en-US" dirty="0" err="1">
                <a:solidFill>
                  <a:schemeClr val="tx1"/>
                </a:solidFill>
              </a:rPr>
              <a:t>PoET</a:t>
            </a:r>
            <a:r>
              <a:rPr lang="en-US" dirty="0">
                <a:solidFill>
                  <a:schemeClr val="tx1"/>
                </a:solidFill>
              </a:rPr>
              <a:t> consensus algorithm) – each Organization runs at least one and receives blocks that are broadcasted</a:t>
            </a:r>
          </a:p>
          <a:p>
            <a:pPr marL="285750" indent="-285750">
              <a:buFont typeface="Arial" panose="020B0604020202020204" pitchFamily="34" charset="0"/>
              <a:buChar char="•"/>
            </a:pPr>
            <a:r>
              <a:rPr lang="en-US" dirty="0">
                <a:solidFill>
                  <a:schemeClr val="tx1"/>
                </a:solidFill>
              </a:rPr>
              <a:t>Transaction processor – Server side business logic that operates on assets within the network (Sawtooth separates app layer from consensus and core framework layer) – each node needs one</a:t>
            </a:r>
          </a:p>
          <a:p>
            <a:pPr marL="285750" indent="-285750">
              <a:buFont typeface="Arial" panose="020B0604020202020204" pitchFamily="34" charset="0"/>
              <a:buChar char="•"/>
            </a:pPr>
            <a:r>
              <a:rPr lang="en-US" dirty="0">
                <a:solidFill>
                  <a:schemeClr val="tx1"/>
                </a:solidFill>
              </a:rPr>
              <a:t>Node – A peer on the Peer-to-peer Sawtooth network</a:t>
            </a:r>
          </a:p>
        </p:txBody>
      </p:sp>
      <p:pic>
        <p:nvPicPr>
          <p:cNvPr id="1026" name="Picture 2" descr="Sawtooth components">
            <a:extLst>
              <a:ext uri="{FF2B5EF4-FFF2-40B4-BE49-F238E27FC236}">
                <a16:creationId xmlns:a16="http://schemas.microsoft.com/office/drawing/2014/main" id="{94B12675-EF44-461B-AE51-5F9DF32ED6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286" y="1334641"/>
            <a:ext cx="7274413" cy="4554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63790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4AF5B-E024-4B0C-B197-DBCF42FD33FC}"/>
              </a:ext>
            </a:extLst>
          </p:cNvPr>
          <p:cNvSpPr>
            <a:spLocks noGrp="1"/>
          </p:cNvSpPr>
          <p:nvPr>
            <p:ph type="title"/>
          </p:nvPr>
        </p:nvSpPr>
        <p:spPr>
          <a:xfrm>
            <a:off x="838199" y="340849"/>
            <a:ext cx="10515600" cy="854906"/>
          </a:xfrm>
        </p:spPr>
        <p:txBody>
          <a:bodyPr/>
          <a:lstStyle/>
          <a:p>
            <a:r>
              <a:rPr lang="en-US" dirty="0"/>
              <a:t>Set up Sawtooth</a:t>
            </a:r>
          </a:p>
        </p:txBody>
      </p:sp>
      <p:sp>
        <p:nvSpPr>
          <p:cNvPr id="3" name="Content Placeholder 2">
            <a:extLst>
              <a:ext uri="{FF2B5EF4-FFF2-40B4-BE49-F238E27FC236}">
                <a16:creationId xmlns:a16="http://schemas.microsoft.com/office/drawing/2014/main" id="{BED50C61-607B-4C89-9FFF-64FAA48CE50A}"/>
              </a:ext>
            </a:extLst>
          </p:cNvPr>
          <p:cNvSpPr>
            <a:spLocks noGrp="1"/>
          </p:cNvSpPr>
          <p:nvPr>
            <p:ph idx="1"/>
          </p:nvPr>
        </p:nvSpPr>
        <p:spPr>
          <a:xfrm>
            <a:off x="339382" y="1195755"/>
            <a:ext cx="11513235" cy="5123815"/>
          </a:xfrm>
        </p:spPr>
        <p:txBody>
          <a:bodyPr>
            <a:normAutofit fontScale="77500" lnSpcReduction="20000"/>
          </a:bodyPr>
          <a:lstStyle/>
          <a:p>
            <a:r>
              <a:rPr lang="en-US" sz="2200" dirty="0"/>
              <a:t>Prerequisites:</a:t>
            </a:r>
          </a:p>
          <a:p>
            <a:pPr lvl="1"/>
            <a:r>
              <a:rPr lang="en-US" sz="1900" dirty="0"/>
              <a:t>Needs set up of </a:t>
            </a:r>
            <a:r>
              <a:rPr lang="en-US" sz="1900" dirty="0" err="1"/>
              <a:t>cURL</a:t>
            </a:r>
            <a:r>
              <a:rPr lang="en-US" sz="1900" dirty="0"/>
              <a:t>, Git, Docker and Docker Compose on your mac (see link for details of set up)</a:t>
            </a:r>
          </a:p>
          <a:p>
            <a:r>
              <a:rPr lang="en-US" sz="2200" dirty="0"/>
              <a:t>Steps: (For Mac – Terminal)</a:t>
            </a:r>
          </a:p>
          <a:p>
            <a:pPr lvl="1"/>
            <a:r>
              <a:rPr lang="en-US" sz="1900" dirty="0"/>
              <a:t>Download </a:t>
            </a:r>
            <a:r>
              <a:rPr lang="en-US" sz="1900" b="1" dirty="0"/>
              <a:t>sawtooth-</a:t>
            </a:r>
            <a:r>
              <a:rPr lang="en-US" sz="1900" b="1" dirty="0" err="1"/>
              <a:t>default.yaml</a:t>
            </a:r>
            <a:r>
              <a:rPr lang="en-US" sz="1900" b="1" dirty="0"/>
              <a:t> </a:t>
            </a:r>
            <a:r>
              <a:rPr lang="en-US" sz="1900" dirty="0"/>
              <a:t>(See </a:t>
            </a:r>
            <a:r>
              <a:rPr lang="en-US" sz="1900" dirty="0" err="1"/>
              <a:t>Github</a:t>
            </a:r>
            <a:r>
              <a:rPr lang="en-US" sz="1900" dirty="0"/>
              <a:t> repository link at the end of this document)</a:t>
            </a:r>
          </a:p>
          <a:p>
            <a:pPr lvl="1"/>
            <a:r>
              <a:rPr lang="en-US" sz="1900" dirty="0"/>
              <a:t>Start and run Docker (See Docker download instructions separately)</a:t>
            </a:r>
          </a:p>
          <a:p>
            <a:pPr lvl="1"/>
            <a:r>
              <a:rPr lang="en-US" sz="1900" dirty="0"/>
              <a:t>Run the command below from Terminal (from the location of the .</a:t>
            </a:r>
            <a:r>
              <a:rPr lang="en-US" sz="1900" dirty="0" err="1"/>
              <a:t>yaml</a:t>
            </a:r>
            <a:r>
              <a:rPr lang="en-US" sz="1900" dirty="0"/>
              <a:t> file)</a:t>
            </a:r>
          </a:p>
          <a:p>
            <a:pPr lvl="2"/>
            <a:r>
              <a:rPr lang="en-US" sz="1600" b="1" dirty="0"/>
              <a:t>$ docker-compose -f sawtooth-</a:t>
            </a:r>
            <a:r>
              <a:rPr lang="en-US" sz="1600" b="1" dirty="0" err="1"/>
              <a:t>default.yaml</a:t>
            </a:r>
            <a:r>
              <a:rPr lang="en-US" sz="1600" b="1" dirty="0"/>
              <a:t> up</a:t>
            </a:r>
          </a:p>
          <a:p>
            <a:pPr lvl="2"/>
            <a:r>
              <a:rPr lang="en-US" sz="1600" dirty="0"/>
              <a:t>Will download Docker images for Sawtooth, may take a few minutes</a:t>
            </a:r>
          </a:p>
          <a:p>
            <a:pPr lvl="1"/>
            <a:r>
              <a:rPr lang="en-US" sz="1900" dirty="0"/>
              <a:t>Next log in to the container</a:t>
            </a:r>
          </a:p>
          <a:p>
            <a:pPr lvl="3"/>
            <a:r>
              <a:rPr lang="en-US" sz="1200" b="1" dirty="0"/>
              <a:t>$ docker exec -it sawtooth-shell-default bash</a:t>
            </a:r>
          </a:p>
          <a:p>
            <a:pPr lvl="3"/>
            <a:r>
              <a:rPr lang="en-US" sz="1200" b="1" dirty="0"/>
              <a:t>If successful, you should see something like root@75b380886502:/# (this is the client container)</a:t>
            </a:r>
          </a:p>
          <a:p>
            <a:pPr lvl="1"/>
            <a:r>
              <a:rPr lang="en-US" sz="1900" dirty="0"/>
              <a:t>Test to see if Validator is up and running and accessible from Client container</a:t>
            </a:r>
          </a:p>
          <a:p>
            <a:pPr lvl="2"/>
            <a:r>
              <a:rPr lang="en-US" sz="1600" b="1" dirty="0"/>
              <a:t>$ curl </a:t>
            </a:r>
            <a:r>
              <a:rPr lang="en-US" sz="1600" b="1" dirty="0">
                <a:hlinkClick r:id="rId2"/>
              </a:rPr>
              <a:t>http://rest-api:8008/blocks</a:t>
            </a:r>
            <a:endParaRPr lang="en-US" sz="1600" b="1" dirty="0"/>
          </a:p>
          <a:p>
            <a:pPr lvl="2"/>
            <a:r>
              <a:rPr lang="en-US" sz="1600" dirty="0"/>
              <a:t>You should see json object response with “data”, array of batches, header, </a:t>
            </a:r>
            <a:r>
              <a:rPr lang="en-US" sz="1600" dirty="0" err="1"/>
              <a:t>etc</a:t>
            </a:r>
            <a:endParaRPr lang="en-US" sz="1600" dirty="0"/>
          </a:p>
          <a:p>
            <a:pPr lvl="1"/>
            <a:r>
              <a:rPr lang="en-US" sz="1900" dirty="0"/>
              <a:t>Test to confirm connectivity from host computer (run this in a separate terminal window)</a:t>
            </a:r>
          </a:p>
          <a:p>
            <a:pPr lvl="2"/>
            <a:r>
              <a:rPr lang="en-US" sz="1600" b="1" dirty="0"/>
              <a:t>$ curl </a:t>
            </a:r>
            <a:r>
              <a:rPr lang="en-US" sz="1600" b="1" dirty="0">
                <a:hlinkClick r:id="rId3"/>
              </a:rPr>
              <a:t>http://localhost:8008/blocks</a:t>
            </a:r>
            <a:endParaRPr lang="en-US" sz="1600" b="1" dirty="0"/>
          </a:p>
          <a:p>
            <a:pPr lvl="2"/>
            <a:r>
              <a:rPr lang="en-US" sz="1600" dirty="0"/>
              <a:t>You should see the same json object response with “data”, array of batches, etc.</a:t>
            </a:r>
          </a:p>
          <a:p>
            <a:r>
              <a:rPr lang="en-US" sz="2200" dirty="0"/>
              <a:t>You will now need to create the Validators, Transaction Processors, etc. - A sample repository is available here:</a:t>
            </a:r>
          </a:p>
          <a:p>
            <a:pPr lvl="1"/>
            <a:r>
              <a:rPr lang="en-US" sz="2100" dirty="0"/>
              <a:t>$ git clone https://github.com/hyperledger/education.git</a:t>
            </a:r>
          </a:p>
          <a:p>
            <a:pPr lvl="1"/>
            <a:r>
              <a:rPr lang="en-US" sz="2100" dirty="0"/>
              <a:t>$ cd education/LFS171x/sawtooth-material/sawtooth-tuna</a:t>
            </a:r>
          </a:p>
          <a:p>
            <a:r>
              <a:rPr lang="en-US" sz="2200" dirty="0"/>
              <a:t>Next step is to set up and run State entries for “Assets” and “Transfers” (More on this later – interested folks can try this independently</a:t>
            </a:r>
          </a:p>
          <a:p>
            <a:pPr marL="1371600" lvl="3" indent="0">
              <a:buNone/>
            </a:pPr>
            <a:endParaRPr lang="en-US" sz="1100" dirty="0"/>
          </a:p>
          <a:p>
            <a:pPr lvl="1"/>
            <a:endParaRPr lang="en-US" sz="1600" dirty="0"/>
          </a:p>
          <a:p>
            <a:pPr lvl="1"/>
            <a:endParaRPr lang="en-US" sz="1600" dirty="0"/>
          </a:p>
        </p:txBody>
      </p:sp>
    </p:spTree>
    <p:extLst>
      <p:ext uri="{BB962C8B-B14F-4D97-AF65-F5344CB8AC3E}">
        <p14:creationId xmlns:p14="http://schemas.microsoft.com/office/powerpoint/2010/main" val="20266351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5C6D0-F013-4E2A-B69C-DF7EB6D3138B}"/>
              </a:ext>
            </a:extLst>
          </p:cNvPr>
          <p:cNvSpPr>
            <a:spLocks noGrp="1"/>
          </p:cNvSpPr>
          <p:nvPr>
            <p:ph type="title"/>
          </p:nvPr>
        </p:nvSpPr>
        <p:spPr>
          <a:xfrm>
            <a:off x="833511" y="231799"/>
            <a:ext cx="10515600" cy="732155"/>
          </a:xfrm>
        </p:spPr>
        <p:txBody>
          <a:bodyPr>
            <a:normAutofit/>
          </a:bodyPr>
          <a:lstStyle/>
          <a:p>
            <a:r>
              <a:rPr lang="en-US" sz="3600" dirty="0"/>
              <a:t>Requirements and Limitations - Issues to deal with</a:t>
            </a:r>
          </a:p>
        </p:txBody>
      </p:sp>
      <p:sp>
        <p:nvSpPr>
          <p:cNvPr id="3" name="Content Placeholder 2">
            <a:extLst>
              <a:ext uri="{FF2B5EF4-FFF2-40B4-BE49-F238E27FC236}">
                <a16:creationId xmlns:a16="http://schemas.microsoft.com/office/drawing/2014/main" id="{ED174476-5748-4229-9909-09CBE072E19B}"/>
              </a:ext>
            </a:extLst>
          </p:cNvPr>
          <p:cNvSpPr>
            <a:spLocks noGrp="1"/>
          </p:cNvSpPr>
          <p:nvPr>
            <p:ph idx="1"/>
          </p:nvPr>
        </p:nvSpPr>
        <p:spPr>
          <a:xfrm>
            <a:off x="590844" y="1097280"/>
            <a:ext cx="11000934" cy="5162843"/>
          </a:xfrm>
        </p:spPr>
        <p:txBody>
          <a:bodyPr>
            <a:normAutofit lnSpcReduction="10000"/>
          </a:bodyPr>
          <a:lstStyle/>
          <a:p>
            <a:r>
              <a:rPr lang="en-US" dirty="0"/>
              <a:t>Should not have anything else running on port 8008 or port 4004 (I am trying to trouble shoot the port 4004 not accessible docker error)</a:t>
            </a:r>
          </a:p>
          <a:p>
            <a:r>
              <a:rPr lang="en-US" dirty="0"/>
              <a:t>The instance that is set up needs to run in the terminal window (you use another terminal window to run any commands). To bring this down you need to:</a:t>
            </a:r>
          </a:p>
          <a:p>
            <a:pPr lvl="1"/>
            <a:r>
              <a:rPr lang="en-US" dirty="0"/>
              <a:t>First press </a:t>
            </a:r>
            <a:r>
              <a:rPr lang="en-US" dirty="0" err="1"/>
              <a:t>Ctrl+c</a:t>
            </a:r>
            <a:endParaRPr lang="en-US" dirty="0"/>
          </a:p>
          <a:p>
            <a:pPr lvl="1"/>
            <a:r>
              <a:rPr lang="en-US" dirty="0"/>
              <a:t>Then run: </a:t>
            </a:r>
            <a:r>
              <a:rPr lang="en-US" b="1" dirty="0"/>
              <a:t>$ docker-compose -f sawtooth-</a:t>
            </a:r>
            <a:r>
              <a:rPr lang="en-US" b="1" dirty="0" err="1"/>
              <a:t>default.yaml</a:t>
            </a:r>
            <a:r>
              <a:rPr lang="en-US" b="1" dirty="0"/>
              <a:t> down</a:t>
            </a:r>
          </a:p>
          <a:p>
            <a:pPr lvl="1"/>
            <a:r>
              <a:rPr lang="en-US" dirty="0"/>
              <a:t>This is one limitation of using this Dev type setup. You will need a machine that runs docker compose to keep the environment live; as any work will be lost once you exit the container (unless you are mounting a host directory into the container – not sure how to do this)</a:t>
            </a:r>
          </a:p>
          <a:p>
            <a:r>
              <a:rPr lang="en-US" dirty="0"/>
              <a:t>The application and Business logic still needs to be brainstormed and written separately</a:t>
            </a:r>
          </a:p>
        </p:txBody>
      </p:sp>
    </p:spTree>
    <p:extLst>
      <p:ext uri="{BB962C8B-B14F-4D97-AF65-F5344CB8AC3E}">
        <p14:creationId xmlns:p14="http://schemas.microsoft.com/office/powerpoint/2010/main" val="34725586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C11CB-3DC4-4704-B2FF-69462B5B5F4D}"/>
              </a:ext>
            </a:extLst>
          </p:cNvPr>
          <p:cNvSpPr>
            <a:spLocks noGrp="1"/>
          </p:cNvSpPr>
          <p:nvPr>
            <p:ph type="title"/>
          </p:nvPr>
        </p:nvSpPr>
        <p:spPr>
          <a:xfrm>
            <a:off x="838200" y="365126"/>
            <a:ext cx="10515600" cy="774358"/>
          </a:xfrm>
        </p:spPr>
        <p:txBody>
          <a:bodyPr>
            <a:normAutofit/>
          </a:bodyPr>
          <a:lstStyle/>
          <a:p>
            <a:r>
              <a:rPr lang="en-US" sz="4000" dirty="0"/>
              <a:t>Other Options / Evaluations</a:t>
            </a:r>
          </a:p>
        </p:txBody>
      </p:sp>
      <p:sp>
        <p:nvSpPr>
          <p:cNvPr id="3" name="Content Placeholder 2">
            <a:extLst>
              <a:ext uri="{FF2B5EF4-FFF2-40B4-BE49-F238E27FC236}">
                <a16:creationId xmlns:a16="http://schemas.microsoft.com/office/drawing/2014/main" id="{EA290C41-2BF6-416F-BFC9-7C9697C113E1}"/>
              </a:ext>
            </a:extLst>
          </p:cNvPr>
          <p:cNvSpPr>
            <a:spLocks noGrp="1"/>
          </p:cNvSpPr>
          <p:nvPr>
            <p:ph idx="1"/>
          </p:nvPr>
        </p:nvSpPr>
        <p:spPr>
          <a:xfrm>
            <a:off x="838200" y="1445797"/>
            <a:ext cx="10515600" cy="3604505"/>
          </a:xfrm>
        </p:spPr>
        <p:txBody>
          <a:bodyPr/>
          <a:lstStyle/>
          <a:p>
            <a:r>
              <a:rPr lang="en-US" dirty="0"/>
              <a:t>AWS Blockchain is an option – but it appears this is not free for the first 12 months as advertised (need to understand the commercial model, there is a per hour and per gig price besides the 12 month free trial)</a:t>
            </a:r>
          </a:p>
          <a:p>
            <a:r>
              <a:rPr lang="en-US" dirty="0"/>
              <a:t>Multiple laptops / macs set up in a lab environment</a:t>
            </a:r>
          </a:p>
          <a:p>
            <a:r>
              <a:rPr lang="en-US" dirty="0"/>
              <a:t>Mounting a host directory into the container</a:t>
            </a:r>
          </a:p>
          <a:p>
            <a:endParaRPr lang="en-US" dirty="0"/>
          </a:p>
          <a:p>
            <a:endParaRPr lang="en-US" dirty="0"/>
          </a:p>
        </p:txBody>
      </p:sp>
    </p:spTree>
    <p:extLst>
      <p:ext uri="{BB962C8B-B14F-4D97-AF65-F5344CB8AC3E}">
        <p14:creationId xmlns:p14="http://schemas.microsoft.com/office/powerpoint/2010/main" val="39498126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1DE6F-F4D8-415E-9559-2FC175D3C18A}"/>
              </a:ext>
            </a:extLst>
          </p:cNvPr>
          <p:cNvSpPr>
            <a:spLocks noGrp="1"/>
          </p:cNvSpPr>
          <p:nvPr>
            <p:ph type="title"/>
          </p:nvPr>
        </p:nvSpPr>
        <p:spPr>
          <a:xfrm>
            <a:off x="838200" y="279790"/>
            <a:ext cx="10515600" cy="802493"/>
          </a:xfrm>
        </p:spPr>
        <p:txBody>
          <a:bodyPr>
            <a:normAutofit/>
          </a:bodyPr>
          <a:lstStyle/>
          <a:p>
            <a:r>
              <a:rPr lang="en-US" sz="4000" dirty="0"/>
              <a:t>Few useful links</a:t>
            </a:r>
          </a:p>
        </p:txBody>
      </p:sp>
      <p:sp>
        <p:nvSpPr>
          <p:cNvPr id="3" name="Content Placeholder 2">
            <a:extLst>
              <a:ext uri="{FF2B5EF4-FFF2-40B4-BE49-F238E27FC236}">
                <a16:creationId xmlns:a16="http://schemas.microsoft.com/office/drawing/2014/main" id="{B64A046D-06C8-4F08-A0E8-EF3D2461945A}"/>
              </a:ext>
            </a:extLst>
          </p:cNvPr>
          <p:cNvSpPr>
            <a:spLocks noGrp="1"/>
          </p:cNvSpPr>
          <p:nvPr>
            <p:ph idx="1"/>
          </p:nvPr>
        </p:nvSpPr>
        <p:spPr>
          <a:xfrm>
            <a:off x="838200" y="1403594"/>
            <a:ext cx="10515600" cy="4351338"/>
          </a:xfrm>
        </p:spPr>
        <p:txBody>
          <a:bodyPr>
            <a:normAutofit lnSpcReduction="10000"/>
          </a:bodyPr>
          <a:lstStyle/>
          <a:p>
            <a:r>
              <a:rPr lang="en-US" b="1" dirty="0"/>
              <a:t>An Introduction to Hyperledger Blockchain Technologies	</a:t>
            </a:r>
            <a:r>
              <a:rPr lang="en-US" dirty="0"/>
              <a:t>Provided by The Linux Foundation (</a:t>
            </a:r>
            <a:r>
              <a:rPr lang="en-US" dirty="0" err="1"/>
              <a:t>LinuxFoundationX</a:t>
            </a:r>
            <a:r>
              <a:rPr lang="en-US" dirty="0"/>
              <a:t>)</a:t>
            </a:r>
          </a:p>
          <a:p>
            <a:pPr lvl="1"/>
            <a:r>
              <a:rPr lang="en-US" dirty="0">
                <a:hlinkClick r:id="rId2"/>
              </a:rPr>
              <a:t>https://www.edx.org/course/blockchain-for-business-an-introduction-to-hyperledger-technologies</a:t>
            </a:r>
            <a:endParaRPr lang="en-US" dirty="0"/>
          </a:p>
          <a:p>
            <a:pPr lvl="1"/>
            <a:r>
              <a:rPr lang="en-US" dirty="0"/>
              <a:t>The above is a free course and you only need to pay if you want to get a verified certificate</a:t>
            </a:r>
          </a:p>
          <a:p>
            <a:r>
              <a:rPr lang="en-US" dirty="0" err="1"/>
              <a:t>Github</a:t>
            </a:r>
            <a:r>
              <a:rPr lang="en-US" dirty="0"/>
              <a:t> repository for Sawtooth set up files:</a:t>
            </a:r>
          </a:p>
          <a:p>
            <a:pPr lvl="1"/>
            <a:r>
              <a:rPr lang="en-US" dirty="0">
                <a:hlinkClick r:id="rId3"/>
              </a:rPr>
              <a:t>https://github.com/Git-Prabhu/Hyperledger.git</a:t>
            </a:r>
            <a:endParaRPr lang="en-US" dirty="0"/>
          </a:p>
          <a:p>
            <a:pPr lvl="1"/>
            <a:endParaRPr lang="en-US" dirty="0"/>
          </a:p>
          <a:p>
            <a:r>
              <a:rPr lang="en-US" dirty="0"/>
              <a:t>Docker container download and set up:</a:t>
            </a:r>
          </a:p>
          <a:p>
            <a:pPr lvl="1"/>
            <a:r>
              <a:rPr lang="en-US" dirty="0">
                <a:hlinkClick r:id="rId4"/>
              </a:rPr>
              <a:t>https://docs.docker.com/docker-for-mac/install/</a:t>
            </a:r>
            <a:endParaRPr lang="en-US" dirty="0"/>
          </a:p>
        </p:txBody>
      </p:sp>
    </p:spTree>
    <p:extLst>
      <p:ext uri="{BB962C8B-B14F-4D97-AF65-F5344CB8AC3E}">
        <p14:creationId xmlns:p14="http://schemas.microsoft.com/office/powerpoint/2010/main" val="30354707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75E02-8D93-4FA1-ADE8-44B6538F9942}"/>
              </a:ext>
            </a:extLst>
          </p:cNvPr>
          <p:cNvSpPr>
            <a:spLocks noGrp="1"/>
          </p:cNvSpPr>
          <p:nvPr>
            <p:ph type="title"/>
          </p:nvPr>
        </p:nvSpPr>
        <p:spPr/>
        <p:txBody>
          <a:bodyPr>
            <a:normAutofit fontScale="90000"/>
          </a:bodyPr>
          <a:lstStyle/>
          <a:p>
            <a:r>
              <a:rPr lang="en-US" dirty="0"/>
              <a:t>Checkpoint 3 Technical : </a:t>
            </a:r>
            <a:br>
              <a:rPr lang="en-US" dirty="0"/>
            </a:br>
            <a:r>
              <a:rPr lang="en-US" sz="1800" dirty="0"/>
              <a:t>Colin Pinto </a:t>
            </a:r>
            <a:r>
              <a:rPr lang="en-US" sz="1800" dirty="0" err="1"/>
              <a:t>Microtrac</a:t>
            </a:r>
            <a:r>
              <a:rPr lang="en-US" sz="1800" dirty="0"/>
              <a:t> Inc &amp; </a:t>
            </a:r>
            <a:r>
              <a:rPr lang="en-US" sz="1800" dirty="0" err="1"/>
              <a:t>Shaantek</a:t>
            </a:r>
            <a:r>
              <a:rPr lang="en-US" sz="1800" dirty="0"/>
              <a:t> Consultants / </a:t>
            </a:r>
            <a:r>
              <a:rPr lang="en-US" dirty="0"/>
              <a:t> </a:t>
            </a:r>
            <a:r>
              <a:rPr lang="en-US" sz="2200" dirty="0" err="1">
                <a:hlinkClick r:id="rId2"/>
              </a:rPr>
              <a:t>Mohanram</a:t>
            </a:r>
            <a:r>
              <a:rPr lang="en-US" sz="2200" dirty="0">
                <a:hlinkClick r:id="rId2"/>
              </a:rPr>
              <a:t> </a:t>
            </a:r>
            <a:r>
              <a:rPr lang="en-US" sz="2200" dirty="0" err="1">
                <a:hlinkClick r:id="rId2"/>
              </a:rPr>
              <a:t>Teekah</a:t>
            </a:r>
            <a:r>
              <a:rPr lang="en-US" sz="2200" dirty="0"/>
              <a:t> </a:t>
            </a:r>
            <a:br>
              <a:rPr lang="en-US" sz="1800" dirty="0"/>
            </a:br>
            <a:r>
              <a:rPr lang="en-US" sz="2200" dirty="0">
                <a:hlinkClick r:id="rId3"/>
              </a:rPr>
              <a:t>https://wiki.hyperledger.org/display/LMDWG/Working+Space</a:t>
            </a:r>
            <a:endParaRPr lang="en-US" dirty="0"/>
          </a:p>
        </p:txBody>
      </p:sp>
      <p:sp>
        <p:nvSpPr>
          <p:cNvPr id="3" name="Content Placeholder 2">
            <a:extLst>
              <a:ext uri="{FF2B5EF4-FFF2-40B4-BE49-F238E27FC236}">
                <a16:creationId xmlns:a16="http://schemas.microsoft.com/office/drawing/2014/main" id="{48EA8F59-9474-4ED9-9628-26FA72734DEE}"/>
              </a:ext>
            </a:extLst>
          </p:cNvPr>
          <p:cNvSpPr>
            <a:spLocks noGrp="1"/>
          </p:cNvSpPr>
          <p:nvPr>
            <p:ph idx="1"/>
          </p:nvPr>
        </p:nvSpPr>
        <p:spPr/>
        <p:txBody>
          <a:bodyPr>
            <a:normAutofit fontScale="92500" lnSpcReduction="10000"/>
          </a:bodyPr>
          <a:lstStyle/>
          <a:p>
            <a:r>
              <a:rPr lang="en-US" dirty="0"/>
              <a:t>This write-up is more appropriate for a workspace dedicated to the Technical Working Group - perhaps this one can be repurposed.</a:t>
            </a:r>
          </a:p>
          <a:p>
            <a:r>
              <a:rPr lang="en-US" dirty="0"/>
              <a:t>An assignment for the technical working group as part of Checkpoint #3 was to prepare suggestions for the Business Network Model including STATE and ASSETS.</a:t>
            </a:r>
          </a:p>
          <a:p>
            <a:r>
              <a:rPr lang="en-US" dirty="0"/>
              <a:t>An Excel document will be provided that includes the information below. These recommendations are to be peer reviewed by members of the Technical Working Group. These are not final thoughts - just ideas to stimulate initial design discussions in preparation for constructing our Minimum Viable Product/POC.</a:t>
            </a:r>
          </a:p>
          <a:p>
            <a:r>
              <a:rPr lang="en-US" sz="2000" dirty="0"/>
              <a:t>Colin Pinto </a:t>
            </a:r>
            <a:r>
              <a:rPr lang="en-US" sz="2000" dirty="0" err="1"/>
              <a:t>Microtrac</a:t>
            </a:r>
            <a:r>
              <a:rPr lang="en-US" sz="2000" dirty="0"/>
              <a:t> Inc &amp; </a:t>
            </a:r>
            <a:r>
              <a:rPr lang="en-US" sz="2000" dirty="0" err="1"/>
              <a:t>Shaantek</a:t>
            </a:r>
            <a:r>
              <a:rPr lang="en-US" sz="2000" dirty="0"/>
              <a:t> Consultants</a:t>
            </a:r>
            <a:br>
              <a:rPr lang="en-US" sz="2000" dirty="0"/>
            </a:br>
            <a:r>
              <a:rPr lang="en-US" dirty="0">
                <a:hlinkClick r:id="rId3"/>
              </a:rPr>
              <a:t>https://wiki.hyperledger.org/display/LMDWG/Working+Space</a:t>
            </a:r>
            <a:endParaRPr lang="en-US" dirty="0"/>
          </a:p>
          <a:p>
            <a:endParaRPr lang="en-US" dirty="0"/>
          </a:p>
        </p:txBody>
      </p:sp>
      <p:sp>
        <p:nvSpPr>
          <p:cNvPr id="4" name="Slide Number Placeholder 3">
            <a:extLst>
              <a:ext uri="{FF2B5EF4-FFF2-40B4-BE49-F238E27FC236}">
                <a16:creationId xmlns:a16="http://schemas.microsoft.com/office/drawing/2014/main" id="{E4E05469-B8D4-4D35-A844-212487BBFCC2}"/>
              </a:ext>
            </a:extLst>
          </p:cNvPr>
          <p:cNvSpPr>
            <a:spLocks noGrp="1"/>
          </p:cNvSpPr>
          <p:nvPr>
            <p:ph type="sldNum" sz="quarter" idx="12"/>
          </p:nvPr>
        </p:nvSpPr>
        <p:spPr/>
        <p:txBody>
          <a:bodyPr/>
          <a:lstStyle/>
          <a:p>
            <a:fld id="{362F072D-44BE-48CC-8E89-A327B5503611}" type="slidenum">
              <a:rPr lang="en-US" smtClean="0"/>
              <a:t>45</a:t>
            </a:fld>
            <a:endParaRPr lang="en-US"/>
          </a:p>
        </p:txBody>
      </p:sp>
    </p:spTree>
    <p:extLst>
      <p:ext uri="{BB962C8B-B14F-4D97-AF65-F5344CB8AC3E}">
        <p14:creationId xmlns:p14="http://schemas.microsoft.com/office/powerpoint/2010/main" val="4331848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1E03F-8A0D-4E8B-897B-8D594DE9666F}"/>
              </a:ext>
            </a:extLst>
          </p:cNvPr>
          <p:cNvSpPr>
            <a:spLocks noGrp="1"/>
          </p:cNvSpPr>
          <p:nvPr>
            <p:ph type="title"/>
          </p:nvPr>
        </p:nvSpPr>
        <p:spPr/>
        <p:txBody>
          <a:bodyPr/>
          <a:lstStyle/>
          <a:p>
            <a:r>
              <a:rPr lang="en-US" dirty="0"/>
              <a:t>Business Network Information</a:t>
            </a:r>
            <a:br>
              <a:rPr lang="en-US" dirty="0"/>
            </a:br>
            <a:r>
              <a:rPr lang="en-US" dirty="0"/>
              <a:t>Prepared by: Gary T.</a:t>
            </a:r>
          </a:p>
        </p:txBody>
      </p:sp>
      <p:sp>
        <p:nvSpPr>
          <p:cNvPr id="4" name="Slide Number Placeholder 3">
            <a:extLst>
              <a:ext uri="{FF2B5EF4-FFF2-40B4-BE49-F238E27FC236}">
                <a16:creationId xmlns:a16="http://schemas.microsoft.com/office/drawing/2014/main" id="{C96096DE-2E18-4922-82C5-017D13A16D73}"/>
              </a:ext>
            </a:extLst>
          </p:cNvPr>
          <p:cNvSpPr>
            <a:spLocks noGrp="1"/>
          </p:cNvSpPr>
          <p:nvPr>
            <p:ph type="sldNum" sz="quarter" idx="12"/>
          </p:nvPr>
        </p:nvSpPr>
        <p:spPr/>
        <p:txBody>
          <a:bodyPr/>
          <a:lstStyle/>
          <a:p>
            <a:fld id="{362F072D-44BE-48CC-8E89-A327B5503611}" type="slidenum">
              <a:rPr lang="en-US" smtClean="0"/>
              <a:t>46</a:t>
            </a:fld>
            <a:endParaRPr lang="en-US"/>
          </a:p>
        </p:txBody>
      </p:sp>
      <p:pic>
        <p:nvPicPr>
          <p:cNvPr id="6" name="Content Placeholder 5">
            <a:extLst>
              <a:ext uri="{FF2B5EF4-FFF2-40B4-BE49-F238E27FC236}">
                <a16:creationId xmlns:a16="http://schemas.microsoft.com/office/drawing/2014/main" id="{B8DD0DB1-E7DE-4FF6-9434-3B69B25A38BC}"/>
              </a:ext>
            </a:extLst>
          </p:cNvPr>
          <p:cNvPicPr>
            <a:picLocks noGrp="1" noChangeAspect="1"/>
          </p:cNvPicPr>
          <p:nvPr>
            <p:ph idx="1"/>
          </p:nvPr>
        </p:nvPicPr>
        <p:blipFill>
          <a:blip r:embed="rId2"/>
          <a:stretch>
            <a:fillRect/>
          </a:stretch>
        </p:blipFill>
        <p:spPr>
          <a:xfrm>
            <a:off x="2989018" y="1974561"/>
            <a:ext cx="7226081" cy="3185267"/>
          </a:xfrm>
          <a:prstGeom prst="rect">
            <a:avLst/>
          </a:prstGeom>
        </p:spPr>
      </p:pic>
    </p:spTree>
    <p:extLst>
      <p:ext uri="{BB962C8B-B14F-4D97-AF65-F5344CB8AC3E}">
        <p14:creationId xmlns:p14="http://schemas.microsoft.com/office/powerpoint/2010/main" val="15070432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06D14-C75E-4807-99A5-9F744AE5878B}"/>
              </a:ext>
            </a:extLst>
          </p:cNvPr>
          <p:cNvSpPr>
            <a:spLocks noGrp="1"/>
          </p:cNvSpPr>
          <p:nvPr>
            <p:ph type="title"/>
          </p:nvPr>
        </p:nvSpPr>
        <p:spPr/>
        <p:txBody>
          <a:bodyPr>
            <a:normAutofit/>
          </a:bodyPr>
          <a:lstStyle/>
          <a:p>
            <a:r>
              <a:rPr lang="en-US" dirty="0"/>
              <a:t>Business Networks and Transaction</a:t>
            </a:r>
            <a:br>
              <a:rPr lang="en-US" dirty="0"/>
            </a:br>
            <a:endParaRPr lang="en-US" dirty="0"/>
          </a:p>
        </p:txBody>
      </p:sp>
      <p:pic>
        <p:nvPicPr>
          <p:cNvPr id="5" name="Content Placeholder 4">
            <a:extLst>
              <a:ext uri="{FF2B5EF4-FFF2-40B4-BE49-F238E27FC236}">
                <a16:creationId xmlns:a16="http://schemas.microsoft.com/office/drawing/2014/main" id="{962EBFEF-C4A5-42A2-80E8-3C5E79F54E70}"/>
              </a:ext>
            </a:extLst>
          </p:cNvPr>
          <p:cNvPicPr>
            <a:picLocks noGrp="1" noChangeAspect="1"/>
          </p:cNvPicPr>
          <p:nvPr>
            <p:ph idx="1"/>
          </p:nvPr>
        </p:nvPicPr>
        <p:blipFill>
          <a:blip r:embed="rId2"/>
          <a:stretch>
            <a:fillRect/>
          </a:stretch>
        </p:blipFill>
        <p:spPr>
          <a:xfrm>
            <a:off x="838200" y="2243040"/>
            <a:ext cx="10515600" cy="1487054"/>
          </a:xfrm>
          <a:prstGeom prst="rect">
            <a:avLst/>
          </a:prstGeom>
        </p:spPr>
      </p:pic>
      <p:sp>
        <p:nvSpPr>
          <p:cNvPr id="4" name="Slide Number Placeholder 3">
            <a:extLst>
              <a:ext uri="{FF2B5EF4-FFF2-40B4-BE49-F238E27FC236}">
                <a16:creationId xmlns:a16="http://schemas.microsoft.com/office/drawing/2014/main" id="{E8143CBD-4238-4746-AB88-0A7F86C15481}"/>
              </a:ext>
            </a:extLst>
          </p:cNvPr>
          <p:cNvSpPr>
            <a:spLocks noGrp="1"/>
          </p:cNvSpPr>
          <p:nvPr>
            <p:ph type="sldNum" sz="quarter" idx="12"/>
          </p:nvPr>
        </p:nvSpPr>
        <p:spPr/>
        <p:txBody>
          <a:bodyPr/>
          <a:lstStyle/>
          <a:p>
            <a:fld id="{362F072D-44BE-48CC-8E89-A327B5503611}" type="slidenum">
              <a:rPr lang="en-US" smtClean="0"/>
              <a:t>47</a:t>
            </a:fld>
            <a:endParaRPr lang="en-US"/>
          </a:p>
        </p:txBody>
      </p:sp>
      <p:sp>
        <p:nvSpPr>
          <p:cNvPr id="6" name="TextBox 5">
            <a:extLst>
              <a:ext uri="{FF2B5EF4-FFF2-40B4-BE49-F238E27FC236}">
                <a16:creationId xmlns:a16="http://schemas.microsoft.com/office/drawing/2014/main" id="{CEB6C6A7-536E-49D5-8C44-5720678428AE}"/>
              </a:ext>
            </a:extLst>
          </p:cNvPr>
          <p:cNvSpPr txBox="1"/>
          <p:nvPr/>
        </p:nvSpPr>
        <p:spPr>
          <a:xfrm>
            <a:off x="959617" y="1661004"/>
            <a:ext cx="4371033" cy="369332"/>
          </a:xfrm>
          <a:prstGeom prst="rect">
            <a:avLst/>
          </a:prstGeom>
          <a:solidFill>
            <a:schemeClr val="accent2">
              <a:lumMod val="75000"/>
            </a:schemeClr>
          </a:solidFill>
        </p:spPr>
        <p:txBody>
          <a:bodyPr wrap="square" rtlCol="0">
            <a:spAutoFit/>
          </a:bodyPr>
          <a:lstStyle/>
          <a:p>
            <a:r>
              <a:rPr lang="en-US" dirty="0"/>
              <a:t>Business Network</a:t>
            </a:r>
          </a:p>
        </p:txBody>
      </p:sp>
      <p:pic>
        <p:nvPicPr>
          <p:cNvPr id="7" name="Content Placeholder 4">
            <a:extLst>
              <a:ext uri="{FF2B5EF4-FFF2-40B4-BE49-F238E27FC236}">
                <a16:creationId xmlns:a16="http://schemas.microsoft.com/office/drawing/2014/main" id="{2D3E64B5-C3A2-4ABA-BE7E-3377AA031CA4}"/>
              </a:ext>
            </a:extLst>
          </p:cNvPr>
          <p:cNvPicPr>
            <a:picLocks noChangeAspect="1"/>
          </p:cNvPicPr>
          <p:nvPr/>
        </p:nvPicPr>
        <p:blipFill>
          <a:blip r:embed="rId3"/>
          <a:stretch>
            <a:fillRect/>
          </a:stretch>
        </p:blipFill>
        <p:spPr>
          <a:xfrm>
            <a:off x="838200" y="3973330"/>
            <a:ext cx="10515600" cy="1366528"/>
          </a:xfrm>
          <a:prstGeom prst="rect">
            <a:avLst/>
          </a:prstGeom>
        </p:spPr>
      </p:pic>
    </p:spTree>
    <p:extLst>
      <p:ext uri="{BB962C8B-B14F-4D97-AF65-F5344CB8AC3E}">
        <p14:creationId xmlns:p14="http://schemas.microsoft.com/office/powerpoint/2010/main" val="23157848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E589829-EDCA-447C-B1B9-8C91135E50E7}"/>
              </a:ext>
            </a:extLst>
          </p:cNvPr>
          <p:cNvSpPr>
            <a:spLocks noGrp="1"/>
          </p:cNvSpPr>
          <p:nvPr>
            <p:ph type="sldNum" sz="quarter" idx="12"/>
          </p:nvPr>
        </p:nvSpPr>
        <p:spPr/>
        <p:txBody>
          <a:bodyPr/>
          <a:lstStyle/>
          <a:p>
            <a:fld id="{362F072D-44BE-48CC-8E89-A327B5503611}" type="slidenum">
              <a:rPr lang="en-US" smtClean="0"/>
              <a:t>48</a:t>
            </a:fld>
            <a:endParaRPr lang="en-US"/>
          </a:p>
        </p:txBody>
      </p:sp>
      <p:sp>
        <p:nvSpPr>
          <p:cNvPr id="8" name="Title 7">
            <a:extLst>
              <a:ext uri="{FF2B5EF4-FFF2-40B4-BE49-F238E27FC236}">
                <a16:creationId xmlns:a16="http://schemas.microsoft.com/office/drawing/2014/main" id="{D95A1022-BB4C-4670-B0F6-B000C5F85B23}"/>
              </a:ext>
            </a:extLst>
          </p:cNvPr>
          <p:cNvSpPr txBox="1">
            <a:spLocks noGrp="1"/>
          </p:cNvSpPr>
          <p:nvPr>
            <p:ph type="title"/>
          </p:nvPr>
        </p:nvSpPr>
        <p:spPr>
          <a:xfrm>
            <a:off x="838200" y="365125"/>
            <a:ext cx="10515600" cy="1325563"/>
          </a:xfrm>
          <a:prstGeom prst="rect">
            <a:avLst/>
          </a:prstGeom>
          <a:solidFill>
            <a:schemeClr val="accent2">
              <a:lumMod val="75000"/>
            </a:schemeClr>
          </a:solidFill>
        </p:spPr>
        <p:txBody>
          <a:bodyPr wrap="square" rtlCol="0">
            <a:spAutoFit/>
          </a:bodyPr>
          <a:lstStyle/>
          <a:p>
            <a:r>
              <a:rPr lang="en-US" dirty="0"/>
              <a:t>Business Network</a:t>
            </a:r>
          </a:p>
        </p:txBody>
      </p:sp>
      <p:pic>
        <p:nvPicPr>
          <p:cNvPr id="9" name="Content Placeholder 4">
            <a:extLst>
              <a:ext uri="{FF2B5EF4-FFF2-40B4-BE49-F238E27FC236}">
                <a16:creationId xmlns:a16="http://schemas.microsoft.com/office/drawing/2014/main" id="{D26C3386-54EE-427B-A2FA-35301D88BD79}"/>
              </a:ext>
            </a:extLst>
          </p:cNvPr>
          <p:cNvPicPr>
            <a:picLocks noGrp="1" noChangeAspect="1"/>
          </p:cNvPicPr>
          <p:nvPr>
            <p:ph idx="1"/>
          </p:nvPr>
        </p:nvPicPr>
        <p:blipFill>
          <a:blip r:embed="rId2"/>
          <a:stretch>
            <a:fillRect/>
          </a:stretch>
        </p:blipFill>
        <p:spPr>
          <a:xfrm>
            <a:off x="777909" y="1735781"/>
            <a:ext cx="10515600" cy="1104000"/>
          </a:xfrm>
          <a:prstGeom prst="rect">
            <a:avLst/>
          </a:prstGeom>
        </p:spPr>
      </p:pic>
      <p:pic>
        <p:nvPicPr>
          <p:cNvPr id="10" name="Content Placeholder 4">
            <a:extLst>
              <a:ext uri="{FF2B5EF4-FFF2-40B4-BE49-F238E27FC236}">
                <a16:creationId xmlns:a16="http://schemas.microsoft.com/office/drawing/2014/main" id="{65B5C5C8-19BF-4206-8D7A-5EECA3AAF1DC}"/>
              </a:ext>
            </a:extLst>
          </p:cNvPr>
          <p:cNvPicPr>
            <a:picLocks noChangeAspect="1"/>
          </p:cNvPicPr>
          <p:nvPr/>
        </p:nvPicPr>
        <p:blipFill>
          <a:blip r:embed="rId3"/>
          <a:stretch>
            <a:fillRect/>
          </a:stretch>
        </p:blipFill>
        <p:spPr>
          <a:xfrm>
            <a:off x="777909" y="2878251"/>
            <a:ext cx="10515600" cy="1243305"/>
          </a:xfrm>
          <a:prstGeom prst="rect">
            <a:avLst/>
          </a:prstGeom>
        </p:spPr>
      </p:pic>
      <p:pic>
        <p:nvPicPr>
          <p:cNvPr id="11" name="Content Placeholder 4">
            <a:extLst>
              <a:ext uri="{FF2B5EF4-FFF2-40B4-BE49-F238E27FC236}">
                <a16:creationId xmlns:a16="http://schemas.microsoft.com/office/drawing/2014/main" id="{11712E24-1E67-48E2-A2D1-AC728363F707}"/>
              </a:ext>
            </a:extLst>
          </p:cNvPr>
          <p:cNvPicPr>
            <a:picLocks noChangeAspect="1"/>
          </p:cNvPicPr>
          <p:nvPr/>
        </p:nvPicPr>
        <p:blipFill>
          <a:blip r:embed="rId4"/>
          <a:stretch>
            <a:fillRect/>
          </a:stretch>
        </p:blipFill>
        <p:spPr>
          <a:xfrm>
            <a:off x="647281" y="4302677"/>
            <a:ext cx="10515600" cy="2429236"/>
          </a:xfrm>
          <a:prstGeom prst="rect">
            <a:avLst/>
          </a:prstGeom>
        </p:spPr>
      </p:pic>
    </p:spTree>
    <p:extLst>
      <p:ext uri="{BB962C8B-B14F-4D97-AF65-F5344CB8AC3E}">
        <p14:creationId xmlns:p14="http://schemas.microsoft.com/office/powerpoint/2010/main" val="29698520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41C89A3-3400-4AAE-939A-9A6FF04B809B}"/>
              </a:ext>
            </a:extLst>
          </p:cNvPr>
          <p:cNvSpPr>
            <a:spLocks noGrp="1"/>
          </p:cNvSpPr>
          <p:nvPr>
            <p:ph type="sldNum" sz="quarter" idx="12"/>
          </p:nvPr>
        </p:nvSpPr>
        <p:spPr/>
        <p:txBody>
          <a:bodyPr/>
          <a:lstStyle/>
          <a:p>
            <a:fld id="{362F072D-44BE-48CC-8E89-A327B5503611}" type="slidenum">
              <a:rPr lang="en-US" smtClean="0"/>
              <a:t>49</a:t>
            </a:fld>
            <a:endParaRPr lang="en-US"/>
          </a:p>
        </p:txBody>
      </p:sp>
      <p:sp>
        <p:nvSpPr>
          <p:cNvPr id="7" name="Title 7">
            <a:extLst>
              <a:ext uri="{FF2B5EF4-FFF2-40B4-BE49-F238E27FC236}">
                <a16:creationId xmlns:a16="http://schemas.microsoft.com/office/drawing/2014/main" id="{CC74458F-87A3-459A-B150-AF083A97EAB9}"/>
              </a:ext>
            </a:extLst>
          </p:cNvPr>
          <p:cNvSpPr txBox="1">
            <a:spLocks noGrp="1"/>
          </p:cNvSpPr>
          <p:nvPr>
            <p:ph type="title"/>
          </p:nvPr>
        </p:nvSpPr>
        <p:spPr>
          <a:xfrm>
            <a:off x="838200" y="365125"/>
            <a:ext cx="10515600" cy="1325563"/>
          </a:xfrm>
          <a:prstGeom prst="rect">
            <a:avLst/>
          </a:prstGeom>
          <a:solidFill>
            <a:schemeClr val="accent2">
              <a:lumMod val="75000"/>
            </a:schemeClr>
          </a:solidFill>
        </p:spPr>
        <p:txBody>
          <a:bodyPr wrap="square" rtlCol="0">
            <a:spAutoFit/>
          </a:bodyPr>
          <a:lstStyle/>
          <a:p>
            <a:r>
              <a:rPr lang="en-US" dirty="0"/>
              <a:t>Business Network</a:t>
            </a:r>
          </a:p>
        </p:txBody>
      </p:sp>
      <p:pic>
        <p:nvPicPr>
          <p:cNvPr id="8" name="Content Placeholder 4">
            <a:extLst>
              <a:ext uri="{FF2B5EF4-FFF2-40B4-BE49-F238E27FC236}">
                <a16:creationId xmlns:a16="http://schemas.microsoft.com/office/drawing/2014/main" id="{E52E6CA2-6E5D-4C8D-BCCF-052AFCB1AEE3}"/>
              </a:ext>
            </a:extLst>
          </p:cNvPr>
          <p:cNvPicPr>
            <a:picLocks noGrp="1" noChangeAspect="1"/>
          </p:cNvPicPr>
          <p:nvPr>
            <p:ph idx="1"/>
          </p:nvPr>
        </p:nvPicPr>
        <p:blipFill>
          <a:blip r:embed="rId2"/>
          <a:stretch>
            <a:fillRect/>
          </a:stretch>
        </p:blipFill>
        <p:spPr>
          <a:xfrm>
            <a:off x="732693" y="1930758"/>
            <a:ext cx="10515600" cy="2221835"/>
          </a:xfrm>
          <a:prstGeom prst="rect">
            <a:avLst/>
          </a:prstGeom>
        </p:spPr>
      </p:pic>
      <p:pic>
        <p:nvPicPr>
          <p:cNvPr id="9" name="Content Placeholder 4">
            <a:extLst>
              <a:ext uri="{FF2B5EF4-FFF2-40B4-BE49-F238E27FC236}">
                <a16:creationId xmlns:a16="http://schemas.microsoft.com/office/drawing/2014/main" id="{C4512217-5A42-4771-8B48-A234CE81159A}"/>
              </a:ext>
            </a:extLst>
          </p:cNvPr>
          <p:cNvPicPr>
            <a:picLocks noChangeAspect="1"/>
          </p:cNvPicPr>
          <p:nvPr/>
        </p:nvPicPr>
        <p:blipFill>
          <a:blip r:embed="rId3"/>
          <a:stretch>
            <a:fillRect/>
          </a:stretch>
        </p:blipFill>
        <p:spPr>
          <a:xfrm>
            <a:off x="732693" y="4308227"/>
            <a:ext cx="10515600" cy="1295320"/>
          </a:xfrm>
          <a:prstGeom prst="rect">
            <a:avLst/>
          </a:prstGeom>
        </p:spPr>
      </p:pic>
    </p:spTree>
    <p:extLst>
      <p:ext uri="{BB962C8B-B14F-4D97-AF65-F5344CB8AC3E}">
        <p14:creationId xmlns:p14="http://schemas.microsoft.com/office/powerpoint/2010/main" val="4090632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62" name="Rectangle 37">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63" name="Picture 39">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64" name="Straight Connector 41">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43">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3" name="Title 2">
            <a:extLst>
              <a:ext uri="{FF2B5EF4-FFF2-40B4-BE49-F238E27FC236}">
                <a16:creationId xmlns:a16="http://schemas.microsoft.com/office/drawing/2014/main" id="{FEDF8626-7A18-4FEB-8138-04F0E8B22AA3}"/>
              </a:ext>
            </a:extLst>
          </p:cNvPr>
          <p:cNvSpPr>
            <a:spLocks noGrp="1"/>
          </p:cNvSpPr>
          <p:nvPr>
            <p:ph type="title"/>
          </p:nvPr>
        </p:nvSpPr>
        <p:spPr>
          <a:xfrm>
            <a:off x="1451579" y="804519"/>
            <a:ext cx="9603275" cy="1049235"/>
          </a:xfrm>
        </p:spPr>
        <p:txBody>
          <a:bodyPr vert="horz" lIns="91440" tIns="45720" rIns="91440" bIns="45720" rtlCol="0" anchor="t">
            <a:normAutofit/>
          </a:bodyPr>
          <a:lstStyle/>
          <a:p>
            <a:r>
              <a:rPr lang="en-US" dirty="0"/>
              <a:t>HOUSEKEEPING</a:t>
            </a:r>
            <a:br>
              <a:rPr lang="en-US" dirty="0"/>
            </a:br>
            <a:endParaRPr lang="en-US" dirty="0"/>
          </a:p>
        </p:txBody>
      </p:sp>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900" b="1" dirty="0"/>
              <a:t>Tiger Labs:</a:t>
            </a:r>
          </a:p>
          <a:p>
            <a:pPr>
              <a:lnSpc>
                <a:spcPct val="110000"/>
              </a:lnSpc>
            </a:pPr>
            <a:r>
              <a:rPr lang="en-US" sz="1900" dirty="0"/>
              <a:t>Co-working Space in Princeton New Jersey</a:t>
            </a:r>
          </a:p>
          <a:p>
            <a:pPr>
              <a:lnSpc>
                <a:spcPct val="110000"/>
              </a:lnSpc>
            </a:pPr>
            <a:r>
              <a:rPr lang="en-US" sz="1900" dirty="0"/>
              <a:t>Current Home to Ledger Academy</a:t>
            </a:r>
            <a:br>
              <a:rPr lang="en-US" sz="1900" dirty="0"/>
            </a:br>
            <a:r>
              <a:rPr lang="en-US" sz="1900" dirty="0"/>
              <a:t>Bobbi Muscara, Chair of Hyperledger Learning Materials Working Group.</a:t>
            </a:r>
          </a:p>
          <a:p>
            <a:pPr>
              <a:lnSpc>
                <a:spcPct val="110000"/>
              </a:lnSpc>
            </a:pPr>
            <a:r>
              <a:rPr lang="en-US" sz="1900" dirty="0"/>
              <a:t>Location for Princeton Meetups</a:t>
            </a:r>
          </a:p>
          <a:p>
            <a:pPr>
              <a:lnSpc>
                <a:spcPct val="110000"/>
              </a:lnSpc>
            </a:pPr>
            <a:r>
              <a:rPr lang="en-US" sz="1900" dirty="0"/>
              <a:t>Incubator space for start ups.</a:t>
            </a:r>
          </a:p>
        </p:txBody>
      </p:sp>
      <p:grpSp>
        <p:nvGrpSpPr>
          <p:cNvPr id="66" name="Group 45">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47" name="Rectangle 46">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7" name="Rectangle 47">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277257" y="2265746"/>
            <a:ext cx="4613872" cy="2941343"/>
          </a:xfrm>
          <a:prstGeom prst="rect">
            <a:avLst/>
          </a:prstGeom>
        </p:spPr>
      </p:pic>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E18D52-A457-4DFC-9346-CA2940FBA435}"/>
              </a:ext>
            </a:extLst>
          </p:cNvPr>
          <p:cNvSpPr>
            <a:spLocks noGrp="1"/>
          </p:cNvSpPr>
          <p:nvPr>
            <p:ph type="title"/>
          </p:nvPr>
        </p:nvSpPr>
        <p:spPr>
          <a:solidFill>
            <a:schemeClr val="accent2">
              <a:lumMod val="75000"/>
            </a:schemeClr>
          </a:solidFill>
        </p:spPr>
        <p:txBody>
          <a:bodyPr/>
          <a:lstStyle/>
          <a:p>
            <a:r>
              <a:rPr lang="en-US" dirty="0"/>
              <a:t>Transactions</a:t>
            </a:r>
          </a:p>
        </p:txBody>
      </p:sp>
      <p:sp>
        <p:nvSpPr>
          <p:cNvPr id="4" name="Slide Number Placeholder 3">
            <a:extLst>
              <a:ext uri="{FF2B5EF4-FFF2-40B4-BE49-F238E27FC236}">
                <a16:creationId xmlns:a16="http://schemas.microsoft.com/office/drawing/2014/main" id="{FEAA528C-788F-465E-A3CB-EB10CBB401B3}"/>
              </a:ext>
            </a:extLst>
          </p:cNvPr>
          <p:cNvSpPr>
            <a:spLocks noGrp="1"/>
          </p:cNvSpPr>
          <p:nvPr>
            <p:ph type="sldNum" sz="quarter" idx="12"/>
          </p:nvPr>
        </p:nvSpPr>
        <p:spPr/>
        <p:txBody>
          <a:bodyPr/>
          <a:lstStyle/>
          <a:p>
            <a:fld id="{362F072D-44BE-48CC-8E89-A327B5503611}" type="slidenum">
              <a:rPr lang="en-US" smtClean="0"/>
              <a:t>50</a:t>
            </a:fld>
            <a:endParaRPr lang="en-US"/>
          </a:p>
        </p:txBody>
      </p:sp>
      <p:graphicFrame>
        <p:nvGraphicFramePr>
          <p:cNvPr id="7" name="Content Placeholder 6">
            <a:extLst>
              <a:ext uri="{FF2B5EF4-FFF2-40B4-BE49-F238E27FC236}">
                <a16:creationId xmlns:a16="http://schemas.microsoft.com/office/drawing/2014/main" id="{4FA0BEB7-DBFF-4251-931E-4A8D8A49F111}"/>
              </a:ext>
            </a:extLst>
          </p:cNvPr>
          <p:cNvGraphicFramePr>
            <a:graphicFrameLocks noGrp="1"/>
          </p:cNvGraphicFramePr>
          <p:nvPr>
            <p:ph idx="1"/>
            <p:extLst>
              <p:ext uri="{D42A27DB-BD31-4B8C-83A1-F6EECF244321}">
                <p14:modId xmlns:p14="http://schemas.microsoft.com/office/powerpoint/2010/main" val="1059533079"/>
              </p:ext>
            </p:extLst>
          </p:nvPr>
        </p:nvGraphicFramePr>
        <p:xfrm>
          <a:off x="637233" y="2372584"/>
          <a:ext cx="10515599" cy="1408522"/>
        </p:xfrm>
        <a:graphic>
          <a:graphicData uri="http://schemas.openxmlformats.org/drawingml/2006/table">
            <a:tbl>
              <a:tblPr/>
              <a:tblGrid>
                <a:gridCol w="906174">
                  <a:extLst>
                    <a:ext uri="{9D8B030D-6E8A-4147-A177-3AD203B41FA5}">
                      <a16:colId xmlns:a16="http://schemas.microsoft.com/office/drawing/2014/main" val="4049771843"/>
                    </a:ext>
                  </a:extLst>
                </a:gridCol>
                <a:gridCol w="707015">
                  <a:extLst>
                    <a:ext uri="{9D8B030D-6E8A-4147-A177-3AD203B41FA5}">
                      <a16:colId xmlns:a16="http://schemas.microsoft.com/office/drawing/2014/main" val="2807263742"/>
                    </a:ext>
                  </a:extLst>
                </a:gridCol>
                <a:gridCol w="567603">
                  <a:extLst>
                    <a:ext uri="{9D8B030D-6E8A-4147-A177-3AD203B41FA5}">
                      <a16:colId xmlns:a16="http://schemas.microsoft.com/office/drawing/2014/main" val="2136240518"/>
                    </a:ext>
                  </a:extLst>
                </a:gridCol>
                <a:gridCol w="746847">
                  <a:extLst>
                    <a:ext uri="{9D8B030D-6E8A-4147-A177-3AD203B41FA5}">
                      <a16:colId xmlns:a16="http://schemas.microsoft.com/office/drawing/2014/main" val="3412064058"/>
                    </a:ext>
                  </a:extLst>
                </a:gridCol>
                <a:gridCol w="1015711">
                  <a:extLst>
                    <a:ext uri="{9D8B030D-6E8A-4147-A177-3AD203B41FA5}">
                      <a16:colId xmlns:a16="http://schemas.microsoft.com/office/drawing/2014/main" val="3561700942"/>
                    </a:ext>
                  </a:extLst>
                </a:gridCol>
                <a:gridCol w="617393">
                  <a:extLst>
                    <a:ext uri="{9D8B030D-6E8A-4147-A177-3AD203B41FA5}">
                      <a16:colId xmlns:a16="http://schemas.microsoft.com/office/drawing/2014/main" val="3153079269"/>
                    </a:ext>
                  </a:extLst>
                </a:gridCol>
                <a:gridCol w="826510">
                  <a:extLst>
                    <a:ext uri="{9D8B030D-6E8A-4147-A177-3AD203B41FA5}">
                      <a16:colId xmlns:a16="http://schemas.microsoft.com/office/drawing/2014/main" val="989258041"/>
                    </a:ext>
                  </a:extLst>
                </a:gridCol>
                <a:gridCol w="647267">
                  <a:extLst>
                    <a:ext uri="{9D8B030D-6E8A-4147-A177-3AD203B41FA5}">
                      <a16:colId xmlns:a16="http://schemas.microsoft.com/office/drawing/2014/main" val="45320719"/>
                    </a:ext>
                  </a:extLst>
                </a:gridCol>
                <a:gridCol w="1035627">
                  <a:extLst>
                    <a:ext uri="{9D8B030D-6E8A-4147-A177-3AD203B41FA5}">
                      <a16:colId xmlns:a16="http://schemas.microsoft.com/office/drawing/2014/main" val="1734960093"/>
                    </a:ext>
                  </a:extLst>
                </a:gridCol>
                <a:gridCol w="1035627">
                  <a:extLst>
                    <a:ext uri="{9D8B030D-6E8A-4147-A177-3AD203B41FA5}">
                      <a16:colId xmlns:a16="http://schemas.microsoft.com/office/drawing/2014/main" val="2107272948"/>
                    </a:ext>
                  </a:extLst>
                </a:gridCol>
                <a:gridCol w="965922">
                  <a:extLst>
                    <a:ext uri="{9D8B030D-6E8A-4147-A177-3AD203B41FA5}">
                      <a16:colId xmlns:a16="http://schemas.microsoft.com/office/drawing/2014/main" val="1152718494"/>
                    </a:ext>
                  </a:extLst>
                </a:gridCol>
                <a:gridCol w="1443903">
                  <a:extLst>
                    <a:ext uri="{9D8B030D-6E8A-4147-A177-3AD203B41FA5}">
                      <a16:colId xmlns:a16="http://schemas.microsoft.com/office/drawing/2014/main" val="1359468652"/>
                    </a:ext>
                  </a:extLst>
                </a:gridCol>
              </a:tblGrid>
              <a:tr h="398070">
                <a:tc>
                  <a:txBody>
                    <a:bodyPr/>
                    <a:lstStyle/>
                    <a:p>
                      <a:pPr algn="ctr" fontAlgn="b"/>
                      <a:r>
                        <a:rPr lang="en-US" sz="900" b="0" i="0" u="none" strike="noStrike">
                          <a:solidFill>
                            <a:srgbClr val="000000"/>
                          </a:solidFill>
                          <a:effectLst/>
                          <a:latin typeface="Calibri" panose="020F0502020204030204" pitchFamily="34" charset="0"/>
                        </a:rPr>
                        <a:t>TRANS ID</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STATUS</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DONOR</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VOLUNTEER</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RECIPIENT</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FOOD ITEM</a:t>
                      </a:r>
                      <a:br>
                        <a:rPr lang="en-US" sz="900" b="0" i="0" u="none" strike="noStrike">
                          <a:solidFill>
                            <a:srgbClr val="000000"/>
                          </a:solidFill>
                          <a:effectLst/>
                          <a:latin typeface="Calibri" panose="020F0502020204030204" pitchFamily="34" charset="0"/>
                        </a:rPr>
                      </a:br>
                      <a:r>
                        <a:rPr lang="en-US" sz="900" b="0" i="0" u="none" strike="noStrike">
                          <a:solidFill>
                            <a:srgbClr val="000000"/>
                          </a:solidFill>
                          <a:effectLst/>
                          <a:latin typeface="Calibri" panose="020F0502020204030204" pitchFamily="34" charset="0"/>
                        </a:rPr>
                        <a:t>(ASSET)</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ITEM-ID</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ITEM VALUE</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DELIVER-BY</a:t>
                      </a:r>
                      <a:br>
                        <a:rPr lang="en-US" sz="900" b="0" i="0" u="none" strike="noStrike">
                          <a:solidFill>
                            <a:srgbClr val="000000"/>
                          </a:solidFill>
                          <a:effectLst/>
                          <a:latin typeface="Calibri" panose="020F0502020204030204" pitchFamily="34" charset="0"/>
                        </a:rPr>
                      </a:br>
                      <a:r>
                        <a:rPr lang="en-US" sz="900" b="0" i="0" u="none" strike="noStrike">
                          <a:solidFill>
                            <a:srgbClr val="000000"/>
                          </a:solidFill>
                          <a:effectLst/>
                          <a:latin typeface="Calibri" panose="020F0502020204030204" pitchFamily="34" charset="0"/>
                        </a:rPr>
                        <a:t>MM/DD/YYYY, TIME</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CREATED</a:t>
                      </a:r>
                      <a:br>
                        <a:rPr lang="en-US" sz="900" b="0" i="0" u="none" strike="noStrike">
                          <a:solidFill>
                            <a:srgbClr val="000000"/>
                          </a:solidFill>
                          <a:effectLst/>
                          <a:latin typeface="Calibri" panose="020F0502020204030204" pitchFamily="34" charset="0"/>
                        </a:rPr>
                      </a:br>
                      <a:r>
                        <a:rPr lang="en-US" sz="900" b="0" i="0" u="none" strike="noStrike">
                          <a:solidFill>
                            <a:srgbClr val="000000"/>
                          </a:solidFill>
                          <a:effectLst/>
                          <a:latin typeface="Calibri" panose="020F0502020204030204" pitchFamily="34" charset="0"/>
                        </a:rPr>
                        <a:t>MM/DD/YYYY, TIME</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RECORDED_BY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tc>
                  <a:txBody>
                    <a:bodyPr/>
                    <a:lstStyle/>
                    <a:p>
                      <a:pPr algn="ctr" fontAlgn="b"/>
                      <a:r>
                        <a:rPr lang="en-US" sz="900" b="0" i="0" u="none" strike="noStrike">
                          <a:solidFill>
                            <a:srgbClr val="000000"/>
                          </a:solidFill>
                          <a:effectLst/>
                          <a:latin typeface="Calibri" panose="020F0502020204030204" pitchFamily="34" charset="0"/>
                        </a:rPr>
                        <a:t>ITEM VALUE</a:t>
                      </a:r>
                      <a:br>
                        <a:rPr lang="en-US" sz="900" b="0" i="0" u="none" strike="noStrike">
                          <a:solidFill>
                            <a:srgbClr val="000000"/>
                          </a:solidFill>
                          <a:effectLst/>
                          <a:latin typeface="Calibri" panose="020F0502020204030204" pitchFamily="34" charset="0"/>
                        </a:rPr>
                      </a:br>
                      <a:r>
                        <a:rPr lang="en-US" sz="900" b="0" i="0" u="none" strike="noStrike">
                          <a:solidFill>
                            <a:srgbClr val="000000"/>
                          </a:solidFill>
                          <a:effectLst/>
                          <a:latin typeface="Calibri" panose="020F0502020204030204" pitchFamily="34" charset="0"/>
                        </a:rPr>
                        <a:t>TOTAL TO DATE</a:t>
                      </a:r>
                      <a:br>
                        <a:rPr lang="en-US" sz="900" b="0" i="0" u="none" strike="noStrike">
                          <a:solidFill>
                            <a:srgbClr val="000000"/>
                          </a:solidFill>
                          <a:effectLst/>
                          <a:latin typeface="Calibri" panose="020F0502020204030204" pitchFamily="34" charset="0"/>
                        </a:rPr>
                      </a:br>
                      <a:endParaRPr lang="en-US" sz="900" b="0" i="0" u="none" strike="noStrike">
                        <a:solidFill>
                          <a:srgbClr val="000000"/>
                        </a:solidFill>
                        <a:effectLst/>
                        <a:latin typeface="Calibri" panose="020F0502020204030204" pitchFamily="34" charset="0"/>
                      </a:endParaRP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2CC"/>
                    </a:solidFill>
                  </a:tcPr>
                </a:tc>
                <a:extLst>
                  <a:ext uri="{0D108BD9-81ED-4DB2-BD59-A6C34878D82A}">
                    <a16:rowId xmlns:a16="http://schemas.microsoft.com/office/drawing/2014/main" val="1418594866"/>
                  </a:ext>
                </a:extLst>
              </a:tr>
              <a:tr h="141901">
                <a:tc>
                  <a:txBody>
                    <a:bodyPr/>
                    <a:lstStyle/>
                    <a:p>
                      <a:pPr algn="l" fontAlgn="b"/>
                      <a:r>
                        <a:rPr lang="en-US" sz="900" b="0" i="0" u="none" strike="noStrike">
                          <a:solidFill>
                            <a:srgbClr val="000000"/>
                          </a:solidFill>
                          <a:effectLst/>
                          <a:latin typeface="Calibri" panose="020F0502020204030204" pitchFamily="34" charset="0"/>
                        </a:rPr>
                        <a:t>Current ID+1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PICKUP-READY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FARMER-1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Tomatoes</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TRANS ID + SEQ</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$100.00</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9:00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10:00 AM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Donor-ID/Key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938586403"/>
                  </a:ext>
                </a:extLst>
              </a:tr>
              <a:tr h="141901">
                <a:tc>
                  <a:txBody>
                    <a:bodyPr/>
                    <a:lstStyle/>
                    <a:p>
                      <a:pPr algn="l" fontAlgn="b"/>
                      <a:r>
                        <a:rPr lang="en-US" sz="900" b="0" i="0" u="none" strike="noStrike">
                          <a:solidFill>
                            <a:srgbClr val="000000"/>
                          </a:solidFill>
                          <a:effectLst/>
                          <a:latin typeface="Calibri" panose="020F0502020204030204" pitchFamily="34" charset="0"/>
                        </a:rPr>
                        <a:t>Current ID+1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IN-TRANSIT</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FARMER-1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VOLUNTEER-1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FOOD BANK-1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Tomatoes</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TRANS ID + SEQ</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$100.00</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9:00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6:00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Volunteer-ID/Key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63015378"/>
                  </a:ext>
                </a:extLst>
              </a:tr>
              <a:tr h="141901">
                <a:tc>
                  <a:txBody>
                    <a:bodyPr/>
                    <a:lstStyle/>
                    <a:p>
                      <a:pPr algn="l" fontAlgn="b"/>
                      <a:r>
                        <a:rPr lang="en-US" sz="900" b="0" i="0" u="none" strike="noStrike">
                          <a:solidFill>
                            <a:srgbClr val="000000"/>
                          </a:solidFill>
                          <a:effectLst/>
                          <a:latin typeface="Calibri" panose="020F0502020204030204" pitchFamily="34" charset="0"/>
                        </a:rPr>
                        <a:t>Current ID+1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DELIVERED</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FARMER-1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VOLUNTEER-1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FOOD BANK-1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Tomatoes</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TRANS ID + SEQ</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$100.00</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9:00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6:30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Volunteer-ID/Key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259382382"/>
                  </a:ext>
                </a:extLst>
              </a:tr>
              <a:tr h="141901">
                <a:tc>
                  <a:txBody>
                    <a:bodyPr/>
                    <a:lstStyle/>
                    <a:p>
                      <a:pPr algn="l" fontAlgn="b"/>
                      <a:r>
                        <a:rPr lang="en-US" sz="900" b="0" i="0" u="none" strike="noStrike">
                          <a:solidFill>
                            <a:srgbClr val="000000"/>
                          </a:solidFill>
                          <a:effectLst/>
                          <a:latin typeface="Calibri" panose="020F0502020204030204" pitchFamily="34" charset="0"/>
                        </a:rPr>
                        <a:t>Current ID+1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RECEIVED</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FARMER-1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VOLUNTEER-1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FOOD BANK-1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Tomatoes</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TRANS ID + SEQ</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$100.00</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9:00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6:30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Reciever-ID/Key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465536485"/>
                  </a:ext>
                </a:extLst>
              </a:tr>
              <a:tr h="141901">
                <a:tc>
                  <a:txBody>
                    <a:bodyPr/>
                    <a:lstStyle/>
                    <a:p>
                      <a:pPr algn="l" fontAlgn="b"/>
                      <a:r>
                        <a:rPr lang="en-US" sz="900" b="0" i="0" u="none" strike="noStrike">
                          <a:solidFill>
                            <a:srgbClr val="000000"/>
                          </a:solidFill>
                          <a:effectLst/>
                          <a:latin typeface="Calibri" panose="020F0502020204030204" pitchFamily="34" charset="0"/>
                        </a:rPr>
                        <a:t>Current ID+1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COMPLETED</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FARMER-1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VOLUNTEER-1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FOOD BANK-1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Tomatoes</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TRANS ID + SEQ</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$100.00</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9:00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900" b="0" i="0" u="none" strike="noStrike">
                          <a:solidFill>
                            <a:srgbClr val="000000"/>
                          </a:solidFill>
                          <a:effectLst/>
                          <a:latin typeface="Calibri" panose="020F0502020204030204" pitchFamily="34" charset="0"/>
                        </a:rPr>
                        <a:t>7/1/19 6:30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System-ID/Key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US" sz="900" b="0" i="0" u="none" strike="noStrike">
                          <a:solidFill>
                            <a:srgbClr val="000000"/>
                          </a:solidFill>
                          <a:effectLst/>
                          <a:latin typeface="Calibri" panose="020F0502020204030204" pitchFamily="34" charset="0"/>
                        </a:rPr>
                        <a:t>Current Total + Item Value</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558849623"/>
                  </a:ext>
                </a:extLst>
              </a:tr>
              <a:tr h="141901">
                <a:tc>
                  <a:txBody>
                    <a:bodyPr/>
                    <a:lstStyle/>
                    <a:p>
                      <a:pPr algn="l" fontAlgn="b"/>
                      <a:r>
                        <a:rPr lang="en-US" sz="900" b="0" i="0" u="none" strike="noStrike">
                          <a:solidFill>
                            <a:srgbClr val="000000"/>
                          </a:solidFill>
                          <a:effectLst/>
                          <a:latin typeface="Calibri" panose="020F0502020204030204" pitchFamily="34" charset="0"/>
                        </a:rPr>
                        <a:t>Current ID+1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PICKUP-READY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FARMER-2</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Oranges</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TRANS ID + SEQ</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US" sz="900" b="0" i="0" u="none" strike="noStrike">
                          <a:solidFill>
                            <a:srgbClr val="000000"/>
                          </a:solidFill>
                          <a:effectLst/>
                          <a:latin typeface="Calibri" panose="020F0502020204030204" pitchFamily="34" charset="0"/>
                        </a:rPr>
                        <a:t>$100.00</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US" sz="900" b="0" i="0" u="none" strike="noStrike">
                          <a:solidFill>
                            <a:srgbClr val="000000"/>
                          </a:solidFill>
                          <a:effectLst/>
                          <a:latin typeface="Calibri" panose="020F0502020204030204" pitchFamily="34" charset="0"/>
                        </a:rPr>
                        <a:t>7/2/19 6:00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US" sz="900" b="0" i="0" u="none" strike="noStrike">
                          <a:solidFill>
                            <a:srgbClr val="000000"/>
                          </a:solidFill>
                          <a:effectLst/>
                          <a:latin typeface="Calibri" panose="020F0502020204030204" pitchFamily="34" charset="0"/>
                        </a:rPr>
                        <a:t>7/1/19 3:00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Donor-ID/Key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3211032430"/>
                  </a:ext>
                </a:extLst>
              </a:tr>
              <a:tr h="141901">
                <a:tc>
                  <a:txBody>
                    <a:bodyPr/>
                    <a:lstStyle/>
                    <a:p>
                      <a:pPr algn="l" fontAlgn="b"/>
                      <a:r>
                        <a:rPr lang="en-US" sz="900" b="0" i="0" u="none" strike="noStrike">
                          <a:solidFill>
                            <a:srgbClr val="000000"/>
                          </a:solidFill>
                          <a:effectLst/>
                          <a:latin typeface="Calibri" panose="020F0502020204030204" pitchFamily="34" charset="0"/>
                        </a:rPr>
                        <a:t>Current ID+1</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EXPIRED</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FARMER-2</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VOLUNTEER-3</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CHURCH PANTRY-3</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Oranges</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TRANS ID + SEQ</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US" sz="900" b="0" i="0" u="none" strike="noStrike">
                          <a:solidFill>
                            <a:srgbClr val="000000"/>
                          </a:solidFill>
                          <a:effectLst/>
                          <a:latin typeface="Calibri" panose="020F0502020204030204" pitchFamily="34" charset="0"/>
                        </a:rPr>
                        <a:t>$50.00</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US" sz="900" b="0" i="0" u="none" strike="noStrike">
                          <a:solidFill>
                            <a:srgbClr val="000000"/>
                          </a:solidFill>
                          <a:effectLst/>
                          <a:latin typeface="Calibri" panose="020F0502020204030204" pitchFamily="34" charset="0"/>
                        </a:rPr>
                        <a:t>7/2/19 6:00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fontAlgn="b"/>
                      <a:r>
                        <a:rPr lang="en-US" sz="900" b="0" i="0" u="none" strike="noStrike">
                          <a:solidFill>
                            <a:srgbClr val="000000"/>
                          </a:solidFill>
                          <a:effectLst/>
                          <a:latin typeface="Calibri" panose="020F0502020204030204" pitchFamily="34" charset="0"/>
                        </a:rPr>
                        <a:t>7/2/19 6:00 PM</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a:solidFill>
                            <a:srgbClr val="000000"/>
                          </a:solidFill>
                          <a:effectLst/>
                          <a:latin typeface="Calibri" panose="020F0502020204030204" pitchFamily="34" charset="0"/>
                        </a:rPr>
                        <a:t>System-ID/Key</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l" fontAlgn="b"/>
                      <a:r>
                        <a:rPr lang="en-US" sz="900" b="0" i="0" u="none" strike="noStrike" dirty="0">
                          <a:solidFill>
                            <a:srgbClr val="000000"/>
                          </a:solidFill>
                          <a:effectLst/>
                          <a:latin typeface="Calibri" panose="020F0502020204030204" pitchFamily="34" charset="0"/>
                        </a:rPr>
                        <a:t> </a:t>
                      </a:r>
                    </a:p>
                  </a:txBody>
                  <a:tcPr marL="3735" marR="3735" marT="37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extLst>
                  <a:ext uri="{0D108BD9-81ED-4DB2-BD59-A6C34878D82A}">
                    <a16:rowId xmlns:a16="http://schemas.microsoft.com/office/drawing/2014/main" val="242124072"/>
                  </a:ext>
                </a:extLst>
              </a:tr>
            </a:tbl>
          </a:graphicData>
        </a:graphic>
      </p:graphicFrame>
    </p:spTree>
    <p:extLst>
      <p:ext uri="{BB962C8B-B14F-4D97-AF65-F5344CB8AC3E}">
        <p14:creationId xmlns:p14="http://schemas.microsoft.com/office/powerpoint/2010/main" val="32766998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65A51-FEAC-4E56-95FF-1D6DE0AD9F95}"/>
              </a:ext>
            </a:extLst>
          </p:cNvPr>
          <p:cNvSpPr>
            <a:spLocks noGrp="1"/>
          </p:cNvSpPr>
          <p:nvPr>
            <p:ph type="title"/>
          </p:nvPr>
        </p:nvSpPr>
        <p:spPr>
          <a:solidFill>
            <a:schemeClr val="accent2">
              <a:lumMod val="75000"/>
            </a:schemeClr>
          </a:solidFill>
        </p:spPr>
        <p:txBody>
          <a:bodyPr/>
          <a:lstStyle/>
          <a:p>
            <a:r>
              <a:rPr lang="en-US" dirty="0"/>
              <a:t>Product Backlog</a:t>
            </a:r>
          </a:p>
        </p:txBody>
      </p:sp>
      <p:sp>
        <p:nvSpPr>
          <p:cNvPr id="4" name="Slide Number Placeholder 3">
            <a:extLst>
              <a:ext uri="{FF2B5EF4-FFF2-40B4-BE49-F238E27FC236}">
                <a16:creationId xmlns:a16="http://schemas.microsoft.com/office/drawing/2014/main" id="{6B308542-3FDE-4EEC-AC6A-3FC141875F53}"/>
              </a:ext>
            </a:extLst>
          </p:cNvPr>
          <p:cNvSpPr>
            <a:spLocks noGrp="1"/>
          </p:cNvSpPr>
          <p:nvPr>
            <p:ph type="sldNum" sz="quarter" idx="12"/>
          </p:nvPr>
        </p:nvSpPr>
        <p:spPr/>
        <p:txBody>
          <a:bodyPr/>
          <a:lstStyle/>
          <a:p>
            <a:fld id="{362F072D-44BE-48CC-8E89-A327B5503611}" type="slidenum">
              <a:rPr lang="en-US" smtClean="0"/>
              <a:t>51</a:t>
            </a:fld>
            <a:endParaRPr lang="en-US"/>
          </a:p>
        </p:txBody>
      </p:sp>
      <p:graphicFrame>
        <p:nvGraphicFramePr>
          <p:cNvPr id="7" name="Content Placeholder 6">
            <a:extLst>
              <a:ext uri="{FF2B5EF4-FFF2-40B4-BE49-F238E27FC236}">
                <a16:creationId xmlns:a16="http://schemas.microsoft.com/office/drawing/2014/main" id="{3ABF14E8-F0B6-46E2-AB7D-F85097C40333}"/>
              </a:ext>
            </a:extLst>
          </p:cNvPr>
          <p:cNvGraphicFramePr>
            <a:graphicFrameLocks noGrp="1"/>
          </p:cNvGraphicFramePr>
          <p:nvPr>
            <p:ph idx="1"/>
            <p:extLst>
              <p:ext uri="{D42A27DB-BD31-4B8C-83A1-F6EECF244321}">
                <p14:modId xmlns:p14="http://schemas.microsoft.com/office/powerpoint/2010/main" val="2631215665"/>
              </p:ext>
            </p:extLst>
          </p:nvPr>
        </p:nvGraphicFramePr>
        <p:xfrm>
          <a:off x="838200" y="2217607"/>
          <a:ext cx="9182100" cy="361950"/>
        </p:xfrm>
        <a:graphic>
          <a:graphicData uri="http://schemas.openxmlformats.org/drawingml/2006/table">
            <a:tbl>
              <a:tblPr/>
              <a:tblGrid>
                <a:gridCol w="9182100">
                  <a:extLst>
                    <a:ext uri="{9D8B030D-6E8A-4147-A177-3AD203B41FA5}">
                      <a16:colId xmlns:a16="http://schemas.microsoft.com/office/drawing/2014/main" val="3327712238"/>
                    </a:ext>
                  </a:extLst>
                </a:gridCol>
              </a:tblGrid>
              <a:tr h="180975">
                <a:tc>
                  <a:txBody>
                    <a:bodyPr/>
                    <a:lstStyle/>
                    <a:p>
                      <a:pPr algn="l" fontAlgn="b"/>
                      <a:r>
                        <a:rPr lang="en-US" sz="1100" b="1" i="0" u="none" strike="noStrike">
                          <a:solidFill>
                            <a:srgbClr val="000000"/>
                          </a:solidFill>
                          <a:effectLst/>
                          <a:latin typeface="Calibri" panose="020F0502020204030204" pitchFamily="34" charset="0"/>
                        </a:rPr>
                        <a:t>PRODUCT BACKLOG ITEMS - future system implementation</a:t>
                      </a:r>
                    </a:p>
                  </a:txBody>
                  <a:tcPr marL="4763" marR="4763" marT="4763" marB="0" anchor="b">
                    <a:lnL>
                      <a:noFill/>
                    </a:lnL>
                    <a:lnR>
                      <a:noFill/>
                    </a:lnR>
                    <a:lnT>
                      <a:noFill/>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3209238248"/>
                  </a:ext>
                </a:extLst>
              </a:tr>
              <a:tr h="180975">
                <a:tc>
                  <a:txBody>
                    <a:bodyPr/>
                    <a:lstStyle/>
                    <a:p>
                      <a:pPr algn="l" fontAlgn="b"/>
                      <a:r>
                        <a:rPr lang="en-US" sz="1100" b="0" i="0" u="none" strike="noStrike" dirty="0">
                          <a:solidFill>
                            <a:srgbClr val="000000"/>
                          </a:solidFill>
                          <a:effectLst/>
                          <a:latin typeface="Calibri" panose="020F0502020204030204" pitchFamily="34" charset="0"/>
                        </a:rPr>
                        <a:t>As a VOLUNTEER, I want to return an item in-transit if it cannot be delivered so that the DONOR can retain ownership of the goods donated.</a:t>
                      </a:r>
                    </a:p>
                  </a:txBody>
                  <a:tcPr marL="4763" marR="4763" marT="476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3088375"/>
                  </a:ext>
                </a:extLst>
              </a:tr>
            </a:tbl>
          </a:graphicData>
        </a:graphic>
      </p:graphicFrame>
    </p:spTree>
    <p:extLst>
      <p:ext uri="{BB962C8B-B14F-4D97-AF65-F5344CB8AC3E}">
        <p14:creationId xmlns:p14="http://schemas.microsoft.com/office/powerpoint/2010/main" val="254343192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F6320-6C95-4F0B-9B04-31EF470D7D5C}"/>
              </a:ext>
            </a:extLst>
          </p:cNvPr>
          <p:cNvSpPr>
            <a:spLocks noGrp="1"/>
          </p:cNvSpPr>
          <p:nvPr>
            <p:ph type="title"/>
          </p:nvPr>
        </p:nvSpPr>
        <p:spPr/>
        <p:txBody>
          <a:bodyPr>
            <a:normAutofit fontScale="90000"/>
          </a:bodyPr>
          <a:lstStyle/>
          <a:p>
            <a:r>
              <a:rPr lang="en-US" dirty="0"/>
              <a:t>PROTOTYPE</a:t>
            </a:r>
            <a:br>
              <a:rPr lang="en-US" dirty="0"/>
            </a:br>
            <a:r>
              <a:rPr lang="en-US" dirty="0"/>
              <a:t>Presented by: Prabhu (pcube@hotmail.com)</a:t>
            </a:r>
            <a:br>
              <a:rPr lang="en-US" dirty="0"/>
            </a:br>
            <a:endParaRPr lang="en-US" dirty="0"/>
          </a:p>
        </p:txBody>
      </p:sp>
      <p:sp>
        <p:nvSpPr>
          <p:cNvPr id="4" name="Slide Number Placeholder 3">
            <a:extLst>
              <a:ext uri="{FF2B5EF4-FFF2-40B4-BE49-F238E27FC236}">
                <a16:creationId xmlns:a16="http://schemas.microsoft.com/office/drawing/2014/main" id="{420AFD13-553D-48F4-9E27-DEFB47A8A03B}"/>
              </a:ext>
            </a:extLst>
          </p:cNvPr>
          <p:cNvSpPr>
            <a:spLocks noGrp="1"/>
          </p:cNvSpPr>
          <p:nvPr>
            <p:ph type="sldNum" sz="quarter" idx="12"/>
          </p:nvPr>
        </p:nvSpPr>
        <p:spPr/>
        <p:txBody>
          <a:bodyPr/>
          <a:lstStyle/>
          <a:p>
            <a:fld id="{362F072D-44BE-48CC-8E89-A327B5503611}" type="slidenum">
              <a:rPr lang="en-US" smtClean="0"/>
              <a:t>52</a:t>
            </a:fld>
            <a:endParaRPr lang="en-US"/>
          </a:p>
        </p:txBody>
      </p:sp>
      <p:sp>
        <p:nvSpPr>
          <p:cNvPr id="6" name="Content Placeholder 5">
            <a:extLst>
              <a:ext uri="{FF2B5EF4-FFF2-40B4-BE49-F238E27FC236}">
                <a16:creationId xmlns:a16="http://schemas.microsoft.com/office/drawing/2014/main" id="{F824CD15-5502-4EA8-B718-C40E3C409B11}"/>
              </a:ext>
            </a:extLst>
          </p:cNvPr>
          <p:cNvSpPr>
            <a:spLocks noGrp="1"/>
          </p:cNvSpPr>
          <p:nvPr>
            <p:ph idx="1"/>
          </p:nvPr>
        </p:nvSpPr>
        <p:spPr/>
        <p:txBody>
          <a:bodyPr/>
          <a:lstStyle/>
          <a:p>
            <a:r>
              <a:rPr lang="en-US" dirty="0"/>
              <a:t>POC / Prototype</a:t>
            </a:r>
          </a:p>
          <a:p>
            <a:r>
              <a:rPr lang="en-US" dirty="0"/>
              <a:t>The deck contains screenshots of a Prototype / POC developed on the Sawtooth framework using starter code available on Github of edX.</a:t>
            </a:r>
          </a:p>
          <a:p>
            <a:r>
              <a:rPr lang="en-US" dirty="0"/>
              <a:t>The purpose is to validate our thoughts and iterate any changes for further development.</a:t>
            </a:r>
          </a:p>
          <a:p>
            <a:r>
              <a:rPr lang="en-US" dirty="0"/>
              <a:t>For anyone interested in experimenting or in further development, you are welcome to fork the repository available at this link (or use the template - click green button that says "Use this template"): </a:t>
            </a:r>
            <a:r>
              <a:rPr lang="en-US" dirty="0">
                <a:hlinkClick r:id="rId2"/>
              </a:rPr>
              <a:t>https://github.com/Git-Prabhu/Sawtooth.git</a:t>
            </a:r>
            <a:endParaRPr lang="en-US" dirty="0"/>
          </a:p>
          <a:p>
            <a:endParaRPr lang="en-US" dirty="0"/>
          </a:p>
        </p:txBody>
      </p:sp>
    </p:spTree>
    <p:extLst>
      <p:ext uri="{BB962C8B-B14F-4D97-AF65-F5344CB8AC3E}">
        <p14:creationId xmlns:p14="http://schemas.microsoft.com/office/powerpoint/2010/main" val="5589591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45441" y="1655523"/>
            <a:ext cx="6691593" cy="2155044"/>
          </a:xfrm>
          <a:prstGeom prst="rect">
            <a:avLst/>
          </a:prstGeom>
        </p:spPr>
        <p:txBody>
          <a:bodyPr vert="horz" wrap="square" lIns="0" tIns="11206" rIns="0" bIns="0" rtlCol="0" anchor="ctr">
            <a:spAutoFit/>
          </a:bodyPr>
          <a:lstStyle/>
          <a:p>
            <a:pPr marL="1378397">
              <a:lnSpc>
                <a:spcPct val="100000"/>
              </a:lnSpc>
              <a:spcBef>
                <a:spcPts val="88"/>
              </a:spcBef>
            </a:pPr>
            <a:r>
              <a:rPr spc="62" dirty="0"/>
              <a:t>Hyperledger</a:t>
            </a:r>
            <a:r>
              <a:rPr spc="-9" dirty="0"/>
              <a:t> </a:t>
            </a:r>
            <a:r>
              <a:rPr spc="88" dirty="0"/>
              <a:t>Sawtooth</a:t>
            </a:r>
          </a:p>
          <a:p>
            <a:pPr marL="11206" marR="4483" algn="ctr">
              <a:lnSpc>
                <a:spcPts val="3706"/>
              </a:lnSpc>
              <a:spcBef>
                <a:spcPts val="53"/>
              </a:spcBef>
            </a:pPr>
            <a:r>
              <a:rPr spc="66" dirty="0"/>
              <a:t>Donor </a:t>
            </a:r>
            <a:r>
              <a:rPr spc="88" dirty="0"/>
              <a:t>Blockchain </a:t>
            </a:r>
            <a:r>
              <a:rPr spc="93" dirty="0"/>
              <a:t>for </a:t>
            </a:r>
            <a:r>
              <a:rPr spc="44" dirty="0"/>
              <a:t>Summer</a:t>
            </a:r>
            <a:r>
              <a:rPr spc="-269" dirty="0"/>
              <a:t> </a:t>
            </a:r>
            <a:r>
              <a:rPr spc="71" dirty="0"/>
              <a:t>Project  </a:t>
            </a:r>
            <a:r>
              <a:rPr spc="31" dirty="0"/>
              <a:t>(Ledger</a:t>
            </a:r>
            <a:r>
              <a:rPr spc="-4" dirty="0"/>
              <a:t> </a:t>
            </a:r>
            <a:r>
              <a:rPr spc="40" dirty="0"/>
              <a:t>Academy)</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910853" y="117265"/>
            <a:ext cx="4364131" cy="1365532"/>
          </a:xfrm>
          <a:prstGeom prst="rect">
            <a:avLst/>
          </a:prstGeom>
        </p:spPr>
        <p:txBody>
          <a:bodyPr vert="horz" wrap="square" lIns="0" tIns="11206" rIns="0" bIns="0" rtlCol="0" anchor="ctr">
            <a:spAutoFit/>
          </a:bodyPr>
          <a:lstStyle/>
          <a:p>
            <a:pPr marL="11206">
              <a:lnSpc>
                <a:spcPct val="100000"/>
              </a:lnSpc>
              <a:spcBef>
                <a:spcPts val="88"/>
              </a:spcBef>
            </a:pPr>
            <a:r>
              <a:rPr spc="66" dirty="0"/>
              <a:t>Donor </a:t>
            </a:r>
            <a:r>
              <a:rPr spc="88" dirty="0"/>
              <a:t>Blockchain </a:t>
            </a:r>
            <a:r>
              <a:rPr spc="168" dirty="0"/>
              <a:t>-</a:t>
            </a:r>
            <a:r>
              <a:rPr spc="-199" dirty="0"/>
              <a:t> </a:t>
            </a:r>
            <a:r>
              <a:rPr spc="18" dirty="0"/>
              <a:t>View</a:t>
            </a:r>
          </a:p>
        </p:txBody>
      </p:sp>
      <p:sp>
        <p:nvSpPr>
          <p:cNvPr id="3" name="object 3"/>
          <p:cNvSpPr/>
          <p:nvPr/>
        </p:nvSpPr>
        <p:spPr>
          <a:xfrm>
            <a:off x="1933145" y="1674211"/>
            <a:ext cx="8325708" cy="4088463"/>
          </a:xfrm>
          <a:prstGeom prst="rect">
            <a:avLst/>
          </a:prstGeom>
          <a:blipFill>
            <a:blip r:embed="rId2" cstate="print"/>
            <a:stretch>
              <a:fillRect/>
            </a:stretch>
          </a:blipFill>
        </p:spPr>
        <p:txBody>
          <a:bodyPr wrap="square" lIns="0" tIns="0" rIns="0" bIns="0" rtlCol="0"/>
          <a:lstStyle/>
          <a:p>
            <a:endParaRPr sz="1588"/>
          </a:p>
        </p:txBody>
      </p:sp>
      <p:sp>
        <p:nvSpPr>
          <p:cNvPr id="4" name="object 4"/>
          <p:cNvSpPr/>
          <p:nvPr/>
        </p:nvSpPr>
        <p:spPr>
          <a:xfrm>
            <a:off x="2185061" y="2918114"/>
            <a:ext cx="3525930" cy="330013"/>
          </a:xfrm>
          <a:custGeom>
            <a:avLst/>
            <a:gdLst/>
            <a:ahLst/>
            <a:cxnLst/>
            <a:rect l="l" t="t" r="r" b="b"/>
            <a:pathLst>
              <a:path w="3996054" h="374014">
                <a:moveTo>
                  <a:pt x="0" y="0"/>
                </a:moveTo>
                <a:lnTo>
                  <a:pt x="3995442" y="0"/>
                </a:lnTo>
                <a:lnTo>
                  <a:pt x="3995442" y="373567"/>
                </a:lnTo>
                <a:lnTo>
                  <a:pt x="0" y="373567"/>
                </a:lnTo>
                <a:lnTo>
                  <a:pt x="0" y="0"/>
                </a:lnTo>
                <a:close/>
              </a:path>
            </a:pathLst>
          </a:custGeom>
          <a:ln w="49113">
            <a:solidFill>
              <a:srgbClr val="FF2600"/>
            </a:solidFill>
          </a:ln>
        </p:spPr>
        <p:txBody>
          <a:bodyPr wrap="square" lIns="0" tIns="0" rIns="0" bIns="0" rtlCol="0"/>
          <a:lstStyle/>
          <a:p>
            <a:endParaRPr sz="1588"/>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913530" y="61235"/>
            <a:ext cx="6367182" cy="1365532"/>
          </a:xfrm>
          <a:prstGeom prst="rect">
            <a:avLst/>
          </a:prstGeom>
        </p:spPr>
        <p:txBody>
          <a:bodyPr vert="horz" wrap="square" lIns="0" tIns="11206" rIns="0" bIns="0" rtlCol="0" anchor="ctr">
            <a:spAutoFit/>
          </a:bodyPr>
          <a:lstStyle/>
          <a:p>
            <a:pPr marL="11206">
              <a:lnSpc>
                <a:spcPct val="100000"/>
              </a:lnSpc>
              <a:spcBef>
                <a:spcPts val="88"/>
              </a:spcBef>
            </a:pPr>
            <a:r>
              <a:rPr spc="66" dirty="0"/>
              <a:t>Donor </a:t>
            </a:r>
            <a:r>
              <a:rPr spc="88" dirty="0"/>
              <a:t>Blockchain </a:t>
            </a:r>
            <a:r>
              <a:rPr spc="168" dirty="0"/>
              <a:t>- </a:t>
            </a:r>
            <a:r>
              <a:rPr spc="66" dirty="0"/>
              <a:t>Donation</a:t>
            </a:r>
            <a:r>
              <a:rPr spc="-349" dirty="0"/>
              <a:t> </a:t>
            </a:r>
            <a:r>
              <a:rPr spc="75" dirty="0"/>
              <a:t>record</a:t>
            </a:r>
          </a:p>
        </p:txBody>
      </p:sp>
      <p:sp>
        <p:nvSpPr>
          <p:cNvPr id="3" name="object 3"/>
          <p:cNvSpPr/>
          <p:nvPr/>
        </p:nvSpPr>
        <p:spPr>
          <a:xfrm>
            <a:off x="2404553" y="1889796"/>
            <a:ext cx="7382895" cy="4412176"/>
          </a:xfrm>
          <a:prstGeom prst="rect">
            <a:avLst/>
          </a:prstGeom>
          <a:blipFill>
            <a:blip r:embed="rId2" cstate="print"/>
            <a:stretch>
              <a:fillRect/>
            </a:stretch>
          </a:blipFill>
        </p:spPr>
        <p:txBody>
          <a:bodyPr wrap="square" lIns="0" tIns="0" rIns="0" bIns="0" rtlCol="0"/>
          <a:lstStyle/>
          <a:p>
            <a:endParaRPr sz="1588"/>
          </a:p>
        </p:txBody>
      </p:sp>
      <p:sp>
        <p:nvSpPr>
          <p:cNvPr id="4" name="object 4"/>
          <p:cNvSpPr/>
          <p:nvPr/>
        </p:nvSpPr>
        <p:spPr>
          <a:xfrm>
            <a:off x="2661750" y="3953487"/>
            <a:ext cx="1699931" cy="396128"/>
          </a:xfrm>
          <a:custGeom>
            <a:avLst/>
            <a:gdLst/>
            <a:ahLst/>
            <a:cxnLst/>
            <a:rect l="l" t="t" r="r" b="b"/>
            <a:pathLst>
              <a:path w="1926589" h="448945">
                <a:moveTo>
                  <a:pt x="0" y="0"/>
                </a:moveTo>
                <a:lnTo>
                  <a:pt x="1926161" y="0"/>
                </a:lnTo>
                <a:lnTo>
                  <a:pt x="1926161" y="448465"/>
                </a:lnTo>
                <a:lnTo>
                  <a:pt x="0" y="448465"/>
                </a:lnTo>
                <a:lnTo>
                  <a:pt x="0" y="0"/>
                </a:lnTo>
                <a:close/>
              </a:path>
            </a:pathLst>
          </a:custGeom>
          <a:ln w="49113">
            <a:solidFill>
              <a:srgbClr val="FF2600"/>
            </a:solidFill>
          </a:ln>
        </p:spPr>
        <p:txBody>
          <a:bodyPr wrap="square" lIns="0" tIns="0" rIns="0" bIns="0" rtlCol="0"/>
          <a:lstStyle/>
          <a:p>
            <a:endParaRPr sz="1588"/>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619500" y="38824"/>
            <a:ext cx="4947397" cy="1365532"/>
          </a:xfrm>
          <a:prstGeom prst="rect">
            <a:avLst/>
          </a:prstGeom>
        </p:spPr>
        <p:txBody>
          <a:bodyPr vert="horz" wrap="square" lIns="0" tIns="11206" rIns="0" bIns="0" rtlCol="0" anchor="ctr">
            <a:spAutoFit/>
          </a:bodyPr>
          <a:lstStyle/>
          <a:p>
            <a:pPr marL="11206">
              <a:lnSpc>
                <a:spcPct val="100000"/>
              </a:lnSpc>
              <a:spcBef>
                <a:spcPts val="88"/>
              </a:spcBef>
            </a:pPr>
            <a:r>
              <a:rPr spc="66" dirty="0"/>
              <a:t>Donor </a:t>
            </a:r>
            <a:r>
              <a:rPr spc="88" dirty="0"/>
              <a:t>Blockchain </a:t>
            </a:r>
            <a:r>
              <a:rPr spc="168" dirty="0"/>
              <a:t>-</a:t>
            </a:r>
            <a:r>
              <a:rPr spc="-199" dirty="0"/>
              <a:t> </a:t>
            </a:r>
            <a:r>
              <a:rPr dirty="0"/>
              <a:t>Transfer</a:t>
            </a:r>
          </a:p>
        </p:txBody>
      </p:sp>
      <p:sp>
        <p:nvSpPr>
          <p:cNvPr id="3" name="object 3"/>
          <p:cNvSpPr/>
          <p:nvPr/>
        </p:nvSpPr>
        <p:spPr>
          <a:xfrm>
            <a:off x="2069731" y="1453990"/>
            <a:ext cx="8052539" cy="4100146"/>
          </a:xfrm>
          <a:prstGeom prst="rect">
            <a:avLst/>
          </a:prstGeom>
          <a:blipFill>
            <a:blip r:embed="rId2" cstate="print"/>
            <a:stretch>
              <a:fillRect/>
            </a:stretch>
          </a:blipFill>
        </p:spPr>
        <p:txBody>
          <a:bodyPr wrap="square" lIns="0" tIns="0" rIns="0" bIns="0" rtlCol="0"/>
          <a:lstStyle/>
          <a:p>
            <a:endParaRPr sz="1588"/>
          </a:p>
        </p:txBody>
      </p:sp>
      <p:sp>
        <p:nvSpPr>
          <p:cNvPr id="4" name="object 4"/>
          <p:cNvSpPr/>
          <p:nvPr/>
        </p:nvSpPr>
        <p:spPr>
          <a:xfrm>
            <a:off x="2332401" y="3970821"/>
            <a:ext cx="3734921" cy="856690"/>
          </a:xfrm>
          <a:custGeom>
            <a:avLst/>
            <a:gdLst/>
            <a:ahLst/>
            <a:cxnLst/>
            <a:rect l="l" t="t" r="r" b="b"/>
            <a:pathLst>
              <a:path w="4232910" h="970914">
                <a:moveTo>
                  <a:pt x="0" y="0"/>
                </a:moveTo>
                <a:lnTo>
                  <a:pt x="4232836" y="0"/>
                </a:lnTo>
                <a:lnTo>
                  <a:pt x="4232836" y="970831"/>
                </a:lnTo>
                <a:lnTo>
                  <a:pt x="0" y="970831"/>
                </a:lnTo>
                <a:lnTo>
                  <a:pt x="0" y="0"/>
                </a:lnTo>
                <a:close/>
              </a:path>
            </a:pathLst>
          </a:custGeom>
          <a:ln w="49113">
            <a:solidFill>
              <a:srgbClr val="FF2600"/>
            </a:solidFill>
          </a:ln>
        </p:spPr>
        <p:txBody>
          <a:bodyPr wrap="square" lIns="0" tIns="0" rIns="0" bIns="0" rtlCol="0"/>
          <a:lstStyle/>
          <a:p>
            <a:endParaRPr sz="1588"/>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98059" y="562766"/>
            <a:ext cx="9278471" cy="688424"/>
          </a:xfrm>
          <a:prstGeom prst="rect">
            <a:avLst/>
          </a:prstGeom>
        </p:spPr>
        <p:txBody>
          <a:bodyPr vert="horz" wrap="square" lIns="0" tIns="11206" rIns="0" bIns="0" rtlCol="0" anchor="ctr">
            <a:spAutoFit/>
          </a:bodyPr>
          <a:lstStyle/>
          <a:p>
            <a:pPr marL="14008">
              <a:lnSpc>
                <a:spcPct val="100000"/>
              </a:lnSpc>
              <a:spcBef>
                <a:spcPts val="88"/>
              </a:spcBef>
            </a:pPr>
            <a:r>
              <a:rPr spc="66" dirty="0"/>
              <a:t>Donor </a:t>
            </a:r>
            <a:r>
              <a:rPr spc="88" dirty="0"/>
              <a:t>Blockchain </a:t>
            </a:r>
            <a:r>
              <a:rPr spc="168" dirty="0"/>
              <a:t>- </a:t>
            </a:r>
            <a:r>
              <a:rPr spc="110" dirty="0"/>
              <a:t>Accept</a:t>
            </a:r>
            <a:r>
              <a:rPr spc="-340" dirty="0"/>
              <a:t> </a:t>
            </a:r>
            <a:r>
              <a:rPr spc="66" dirty="0"/>
              <a:t>Donation</a:t>
            </a:r>
          </a:p>
        </p:txBody>
      </p:sp>
      <p:sp>
        <p:nvSpPr>
          <p:cNvPr id="3" name="object 3"/>
          <p:cNvSpPr/>
          <p:nvPr/>
        </p:nvSpPr>
        <p:spPr>
          <a:xfrm>
            <a:off x="2114243" y="1793999"/>
            <a:ext cx="7963515" cy="4054817"/>
          </a:xfrm>
          <a:prstGeom prst="rect">
            <a:avLst/>
          </a:prstGeom>
          <a:blipFill>
            <a:blip r:embed="rId2" cstate="print"/>
            <a:stretch>
              <a:fillRect/>
            </a:stretch>
          </a:blipFill>
        </p:spPr>
        <p:txBody>
          <a:bodyPr wrap="square" lIns="0" tIns="0" rIns="0" bIns="0" rtlCol="0"/>
          <a:lstStyle/>
          <a:p>
            <a:endParaRPr sz="1588"/>
          </a:p>
        </p:txBody>
      </p:sp>
      <p:sp>
        <p:nvSpPr>
          <p:cNvPr id="4" name="object 4"/>
          <p:cNvSpPr/>
          <p:nvPr/>
        </p:nvSpPr>
        <p:spPr>
          <a:xfrm>
            <a:off x="2115725" y="5080204"/>
            <a:ext cx="2472578" cy="533400"/>
          </a:xfrm>
          <a:custGeom>
            <a:avLst/>
            <a:gdLst/>
            <a:ahLst/>
            <a:cxnLst/>
            <a:rect l="l" t="t" r="r" b="b"/>
            <a:pathLst>
              <a:path w="2802254" h="604520">
                <a:moveTo>
                  <a:pt x="0" y="0"/>
                </a:moveTo>
                <a:lnTo>
                  <a:pt x="2802258" y="0"/>
                </a:lnTo>
                <a:lnTo>
                  <a:pt x="2802258" y="603978"/>
                </a:lnTo>
                <a:lnTo>
                  <a:pt x="0" y="603978"/>
                </a:lnTo>
                <a:lnTo>
                  <a:pt x="0" y="0"/>
                </a:lnTo>
                <a:close/>
              </a:path>
            </a:pathLst>
          </a:custGeom>
          <a:ln w="49113">
            <a:solidFill>
              <a:srgbClr val="FF2600"/>
            </a:solidFill>
          </a:ln>
        </p:spPr>
        <p:txBody>
          <a:bodyPr wrap="square" lIns="0" tIns="0" rIns="0" bIns="0" rtlCol="0"/>
          <a:lstStyle/>
          <a:p>
            <a:endParaRPr sz="1588"/>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01471" y="72441"/>
            <a:ext cx="6585697" cy="1365532"/>
          </a:xfrm>
          <a:prstGeom prst="rect">
            <a:avLst/>
          </a:prstGeom>
        </p:spPr>
        <p:txBody>
          <a:bodyPr vert="horz" wrap="square" lIns="0" tIns="11206" rIns="0" bIns="0" rtlCol="0" anchor="ctr">
            <a:spAutoFit/>
          </a:bodyPr>
          <a:lstStyle/>
          <a:p>
            <a:pPr marL="11206">
              <a:lnSpc>
                <a:spcPct val="100000"/>
              </a:lnSpc>
              <a:spcBef>
                <a:spcPts val="88"/>
              </a:spcBef>
            </a:pPr>
            <a:r>
              <a:rPr spc="66" dirty="0"/>
              <a:t>Donor </a:t>
            </a:r>
            <a:r>
              <a:rPr spc="88" dirty="0"/>
              <a:t>Blockchain </a:t>
            </a:r>
            <a:r>
              <a:rPr spc="168" dirty="0"/>
              <a:t>- </a:t>
            </a:r>
            <a:r>
              <a:rPr spc="35" dirty="0"/>
              <a:t>Change </a:t>
            </a:r>
            <a:r>
              <a:rPr spc="53" dirty="0"/>
              <a:t>in</a:t>
            </a:r>
            <a:r>
              <a:rPr spc="-371" dirty="0"/>
              <a:t> </a:t>
            </a:r>
            <a:r>
              <a:rPr spc="62" dirty="0"/>
              <a:t>Holder</a:t>
            </a:r>
          </a:p>
        </p:txBody>
      </p:sp>
      <p:sp>
        <p:nvSpPr>
          <p:cNvPr id="3" name="object 3"/>
          <p:cNvSpPr/>
          <p:nvPr/>
        </p:nvSpPr>
        <p:spPr>
          <a:xfrm>
            <a:off x="2870166" y="1712818"/>
            <a:ext cx="7663363" cy="3901988"/>
          </a:xfrm>
          <a:prstGeom prst="rect">
            <a:avLst/>
          </a:prstGeom>
          <a:blipFill>
            <a:blip r:embed="rId2" cstate="print"/>
            <a:stretch>
              <a:fillRect/>
            </a:stretch>
          </a:blipFill>
        </p:spPr>
        <p:txBody>
          <a:bodyPr wrap="square" lIns="0" tIns="0" rIns="0" bIns="0" rtlCol="0"/>
          <a:lstStyle/>
          <a:p>
            <a:endParaRPr sz="1588"/>
          </a:p>
        </p:txBody>
      </p:sp>
      <p:sp>
        <p:nvSpPr>
          <p:cNvPr id="4" name="object 4"/>
          <p:cNvSpPr/>
          <p:nvPr/>
        </p:nvSpPr>
        <p:spPr>
          <a:xfrm>
            <a:off x="6482157" y="3099072"/>
            <a:ext cx="3733800" cy="310963"/>
          </a:xfrm>
          <a:custGeom>
            <a:avLst/>
            <a:gdLst/>
            <a:ahLst/>
            <a:cxnLst/>
            <a:rect l="l" t="t" r="r" b="b"/>
            <a:pathLst>
              <a:path w="4231640" h="352425">
                <a:moveTo>
                  <a:pt x="0" y="0"/>
                </a:moveTo>
                <a:lnTo>
                  <a:pt x="4231147" y="0"/>
                </a:lnTo>
                <a:lnTo>
                  <a:pt x="4231147" y="351850"/>
                </a:lnTo>
                <a:lnTo>
                  <a:pt x="0" y="351850"/>
                </a:lnTo>
                <a:lnTo>
                  <a:pt x="0" y="0"/>
                </a:lnTo>
                <a:close/>
              </a:path>
            </a:pathLst>
          </a:custGeom>
          <a:ln w="49113">
            <a:solidFill>
              <a:srgbClr val="FF2600"/>
            </a:solidFill>
          </a:ln>
        </p:spPr>
        <p:txBody>
          <a:bodyPr wrap="square" lIns="0" tIns="0" rIns="0" bIns="0" rtlCol="0"/>
          <a:lstStyle/>
          <a:p>
            <a:endParaRPr sz="1588"/>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28882" y="128471"/>
            <a:ext cx="2733115" cy="1365532"/>
          </a:xfrm>
          <a:prstGeom prst="rect">
            <a:avLst/>
          </a:prstGeom>
        </p:spPr>
        <p:txBody>
          <a:bodyPr vert="horz" wrap="square" lIns="0" tIns="11206" rIns="0" bIns="0" rtlCol="0" anchor="ctr">
            <a:spAutoFit/>
          </a:bodyPr>
          <a:lstStyle/>
          <a:p>
            <a:pPr marL="11206">
              <a:lnSpc>
                <a:spcPct val="100000"/>
              </a:lnSpc>
              <a:spcBef>
                <a:spcPts val="88"/>
              </a:spcBef>
            </a:pPr>
            <a:r>
              <a:rPr spc="35" dirty="0"/>
              <a:t>Key</a:t>
            </a:r>
            <a:r>
              <a:rPr spc="-66" dirty="0"/>
              <a:t> </a:t>
            </a:r>
            <a:r>
              <a:rPr spc="4" dirty="0"/>
              <a:t>Takeaways</a:t>
            </a:r>
          </a:p>
        </p:txBody>
      </p:sp>
      <p:sp>
        <p:nvSpPr>
          <p:cNvPr id="3" name="object 3"/>
          <p:cNvSpPr txBox="1"/>
          <p:nvPr/>
        </p:nvSpPr>
        <p:spPr>
          <a:xfrm>
            <a:off x="1725706" y="1512181"/>
            <a:ext cx="8589869" cy="408415"/>
          </a:xfrm>
          <a:prstGeom prst="rect">
            <a:avLst/>
          </a:prstGeom>
        </p:spPr>
        <p:txBody>
          <a:bodyPr vert="horz" wrap="square" lIns="0" tIns="17369" rIns="0" bIns="0" rtlCol="0">
            <a:spAutoFit/>
          </a:bodyPr>
          <a:lstStyle/>
          <a:p>
            <a:pPr marL="11206" marR="4483">
              <a:lnSpc>
                <a:spcPct val="95800"/>
              </a:lnSpc>
              <a:spcBef>
                <a:spcPts val="137"/>
              </a:spcBef>
            </a:pPr>
            <a:r>
              <a:rPr sz="882" spc="-9" dirty="0">
                <a:solidFill>
                  <a:srgbClr val="201F1E"/>
                </a:solidFill>
                <a:latin typeface="Arial"/>
                <a:cs typeface="Arial"/>
              </a:rPr>
              <a:t>Farmer </a:t>
            </a:r>
            <a:r>
              <a:rPr sz="882" spc="4" dirty="0">
                <a:solidFill>
                  <a:srgbClr val="201F1E"/>
                </a:solidFill>
                <a:latin typeface="Arial"/>
                <a:cs typeface="Arial"/>
              </a:rPr>
              <a:t>records </a:t>
            </a:r>
            <a:r>
              <a:rPr sz="882" spc="9" dirty="0">
                <a:solidFill>
                  <a:srgbClr val="201F1E"/>
                </a:solidFill>
                <a:latin typeface="Arial"/>
                <a:cs typeface="Arial"/>
              </a:rPr>
              <a:t>data for </a:t>
            </a:r>
            <a:r>
              <a:rPr sz="882" spc="22" dirty="0">
                <a:solidFill>
                  <a:srgbClr val="201F1E"/>
                </a:solidFill>
                <a:latin typeface="Arial"/>
                <a:cs typeface="Arial"/>
              </a:rPr>
              <a:t>food </a:t>
            </a:r>
            <a:r>
              <a:rPr sz="882" spc="9" dirty="0">
                <a:solidFill>
                  <a:srgbClr val="201F1E"/>
                </a:solidFill>
                <a:latin typeface="Arial"/>
                <a:cs typeface="Arial"/>
              </a:rPr>
              <a:t>supply </a:t>
            </a:r>
            <a:r>
              <a:rPr sz="882" spc="4" dirty="0">
                <a:solidFill>
                  <a:srgbClr val="201F1E"/>
                </a:solidFill>
                <a:latin typeface="Arial"/>
                <a:cs typeface="Arial"/>
              </a:rPr>
              <a:t>treating </a:t>
            </a:r>
            <a:r>
              <a:rPr sz="882" spc="13" dirty="0">
                <a:solidFill>
                  <a:srgbClr val="201F1E"/>
                </a:solidFill>
                <a:latin typeface="Arial"/>
                <a:cs typeface="Arial"/>
              </a:rPr>
              <a:t>that </a:t>
            </a:r>
            <a:r>
              <a:rPr sz="882" spc="-9" dirty="0">
                <a:solidFill>
                  <a:srgbClr val="201F1E"/>
                </a:solidFill>
                <a:latin typeface="Arial"/>
                <a:cs typeface="Arial"/>
              </a:rPr>
              <a:t>as </a:t>
            </a:r>
            <a:r>
              <a:rPr sz="882" spc="-18" dirty="0">
                <a:solidFill>
                  <a:srgbClr val="201F1E"/>
                </a:solidFill>
                <a:latin typeface="Arial"/>
                <a:cs typeface="Arial"/>
              </a:rPr>
              <a:t>a </a:t>
            </a:r>
            <a:r>
              <a:rPr sz="882" dirty="0">
                <a:solidFill>
                  <a:srgbClr val="201F1E"/>
                </a:solidFill>
                <a:latin typeface="Arial"/>
                <a:cs typeface="Arial"/>
              </a:rPr>
              <a:t>single </a:t>
            </a:r>
            <a:r>
              <a:rPr sz="882" b="1" i="1" spc="9" dirty="0">
                <a:solidFill>
                  <a:srgbClr val="201F1E"/>
                </a:solidFill>
                <a:latin typeface="Arial"/>
                <a:cs typeface="Arial"/>
              </a:rPr>
              <a:t>batch </a:t>
            </a:r>
            <a:r>
              <a:rPr sz="882" spc="18" dirty="0">
                <a:solidFill>
                  <a:srgbClr val="201F1E"/>
                </a:solidFill>
                <a:latin typeface="Arial"/>
                <a:cs typeface="Arial"/>
              </a:rPr>
              <a:t>of </a:t>
            </a:r>
            <a:r>
              <a:rPr sz="882" spc="4" dirty="0">
                <a:solidFill>
                  <a:srgbClr val="201F1E"/>
                </a:solidFill>
                <a:latin typeface="Arial"/>
                <a:cs typeface="Arial"/>
              </a:rPr>
              <a:t>transactions. </a:t>
            </a:r>
            <a:r>
              <a:rPr sz="882" spc="-9" dirty="0">
                <a:solidFill>
                  <a:srgbClr val="201F1E"/>
                </a:solidFill>
                <a:latin typeface="Arial"/>
                <a:cs typeface="Arial"/>
              </a:rPr>
              <a:t>As </a:t>
            </a:r>
            <a:r>
              <a:rPr sz="882" spc="-18" dirty="0">
                <a:solidFill>
                  <a:srgbClr val="201F1E"/>
                </a:solidFill>
                <a:latin typeface="Arial"/>
                <a:cs typeface="Arial"/>
              </a:rPr>
              <a:t>a </a:t>
            </a:r>
            <a:r>
              <a:rPr sz="882" spc="-9" dirty="0">
                <a:solidFill>
                  <a:srgbClr val="201F1E"/>
                </a:solidFill>
                <a:latin typeface="Arial"/>
                <a:cs typeface="Arial"/>
              </a:rPr>
              <a:t>reminder, </a:t>
            </a:r>
            <a:r>
              <a:rPr sz="882" spc="-18" dirty="0">
                <a:solidFill>
                  <a:srgbClr val="201F1E"/>
                </a:solidFill>
                <a:latin typeface="Arial"/>
                <a:cs typeface="Arial"/>
              </a:rPr>
              <a:t>a </a:t>
            </a:r>
            <a:r>
              <a:rPr sz="882" b="1" i="1" spc="9" dirty="0">
                <a:solidFill>
                  <a:srgbClr val="201F1E"/>
                </a:solidFill>
                <a:latin typeface="Arial"/>
                <a:cs typeface="Arial"/>
              </a:rPr>
              <a:t>batch </a:t>
            </a:r>
            <a:r>
              <a:rPr sz="882" dirty="0">
                <a:solidFill>
                  <a:srgbClr val="201F1E"/>
                </a:solidFill>
                <a:latin typeface="Arial"/>
                <a:cs typeface="Arial"/>
              </a:rPr>
              <a:t>is </a:t>
            </a:r>
            <a:r>
              <a:rPr sz="882" spc="-18" dirty="0">
                <a:solidFill>
                  <a:srgbClr val="201F1E"/>
                </a:solidFill>
                <a:latin typeface="Arial"/>
                <a:cs typeface="Arial"/>
              </a:rPr>
              <a:t>a </a:t>
            </a:r>
            <a:r>
              <a:rPr sz="882" spc="9" dirty="0">
                <a:solidFill>
                  <a:srgbClr val="201F1E"/>
                </a:solidFill>
                <a:latin typeface="Arial"/>
                <a:cs typeface="Arial"/>
              </a:rPr>
              <a:t>cluster </a:t>
            </a:r>
            <a:r>
              <a:rPr sz="882" spc="18" dirty="0">
                <a:solidFill>
                  <a:srgbClr val="201F1E"/>
                </a:solidFill>
                <a:latin typeface="Arial"/>
                <a:cs typeface="Arial"/>
              </a:rPr>
              <a:t>of </a:t>
            </a:r>
            <a:r>
              <a:rPr sz="882" spc="9" dirty="0">
                <a:solidFill>
                  <a:srgbClr val="201F1E"/>
                </a:solidFill>
                <a:latin typeface="Arial"/>
                <a:cs typeface="Arial"/>
              </a:rPr>
              <a:t>transactions </a:t>
            </a:r>
            <a:r>
              <a:rPr sz="882" spc="13" dirty="0">
                <a:solidFill>
                  <a:srgbClr val="201F1E"/>
                </a:solidFill>
                <a:latin typeface="Arial"/>
                <a:cs typeface="Arial"/>
              </a:rPr>
              <a:t>that </a:t>
            </a:r>
            <a:r>
              <a:rPr sz="882" spc="-18" dirty="0">
                <a:solidFill>
                  <a:srgbClr val="201F1E"/>
                </a:solidFill>
                <a:latin typeface="Arial"/>
                <a:cs typeface="Arial"/>
              </a:rPr>
              <a:t>are </a:t>
            </a:r>
            <a:r>
              <a:rPr sz="882" spc="18" dirty="0">
                <a:solidFill>
                  <a:srgbClr val="201F1E"/>
                </a:solidFill>
                <a:latin typeface="Arial"/>
                <a:cs typeface="Arial"/>
              </a:rPr>
              <a:t>committed </a:t>
            </a:r>
            <a:r>
              <a:rPr sz="882" spc="22" dirty="0">
                <a:solidFill>
                  <a:srgbClr val="201F1E"/>
                </a:solidFill>
                <a:latin typeface="Arial"/>
                <a:cs typeface="Arial"/>
              </a:rPr>
              <a:t>to </a:t>
            </a:r>
            <a:r>
              <a:rPr sz="882" spc="4" dirty="0">
                <a:solidFill>
                  <a:srgbClr val="201F1E"/>
                </a:solidFill>
                <a:latin typeface="Arial"/>
                <a:cs typeface="Arial"/>
              </a:rPr>
              <a:t>state </a:t>
            </a:r>
            <a:r>
              <a:rPr sz="882" spc="-4" dirty="0">
                <a:solidFill>
                  <a:srgbClr val="201F1E"/>
                </a:solidFill>
                <a:latin typeface="Arial"/>
                <a:cs typeface="Arial"/>
              </a:rPr>
              <a:t>together.  </a:t>
            </a:r>
            <a:r>
              <a:rPr sz="882" spc="4" dirty="0">
                <a:solidFill>
                  <a:srgbClr val="201F1E"/>
                </a:solidFill>
                <a:latin typeface="Arial"/>
                <a:cs typeface="Arial"/>
              </a:rPr>
              <a:t>Using </a:t>
            </a:r>
            <a:r>
              <a:rPr sz="882" spc="-18" dirty="0">
                <a:solidFill>
                  <a:srgbClr val="201F1E"/>
                </a:solidFill>
                <a:latin typeface="Arial"/>
                <a:cs typeface="Arial"/>
              </a:rPr>
              <a:t>a </a:t>
            </a:r>
            <a:r>
              <a:rPr sz="882" spc="13" dirty="0">
                <a:solidFill>
                  <a:srgbClr val="201F1E"/>
                </a:solidFill>
                <a:latin typeface="Arial"/>
                <a:cs typeface="Arial"/>
              </a:rPr>
              <a:t>batch, </a:t>
            </a:r>
            <a:r>
              <a:rPr sz="882" spc="-9" dirty="0">
                <a:solidFill>
                  <a:srgbClr val="201F1E"/>
                </a:solidFill>
                <a:latin typeface="Arial"/>
                <a:cs typeface="Arial"/>
              </a:rPr>
              <a:t>Farmer </a:t>
            </a:r>
            <a:r>
              <a:rPr sz="882" dirty="0">
                <a:solidFill>
                  <a:srgbClr val="201F1E"/>
                </a:solidFill>
                <a:latin typeface="Arial"/>
                <a:cs typeface="Arial"/>
              </a:rPr>
              <a:t>is able </a:t>
            </a:r>
            <a:r>
              <a:rPr sz="882" spc="22" dirty="0">
                <a:solidFill>
                  <a:srgbClr val="201F1E"/>
                </a:solidFill>
                <a:latin typeface="Arial"/>
                <a:cs typeface="Arial"/>
              </a:rPr>
              <a:t>to </a:t>
            </a:r>
            <a:r>
              <a:rPr sz="882" spc="4" dirty="0">
                <a:solidFill>
                  <a:srgbClr val="201F1E"/>
                </a:solidFill>
                <a:latin typeface="Arial"/>
                <a:cs typeface="Arial"/>
              </a:rPr>
              <a:t>record </a:t>
            </a:r>
            <a:r>
              <a:rPr sz="882" dirty="0">
                <a:solidFill>
                  <a:srgbClr val="201F1E"/>
                </a:solidFill>
                <a:latin typeface="Arial"/>
                <a:cs typeface="Arial"/>
              </a:rPr>
              <a:t>everything </a:t>
            </a:r>
            <a:r>
              <a:rPr sz="882" spc="-4" dirty="0">
                <a:solidFill>
                  <a:srgbClr val="201F1E"/>
                </a:solidFill>
                <a:latin typeface="Arial"/>
                <a:cs typeface="Arial"/>
              </a:rPr>
              <a:t>together, </a:t>
            </a:r>
            <a:r>
              <a:rPr sz="882" spc="4" dirty="0">
                <a:solidFill>
                  <a:srgbClr val="201F1E"/>
                </a:solidFill>
                <a:latin typeface="Arial"/>
                <a:cs typeface="Arial"/>
              </a:rPr>
              <a:t>while still being </a:t>
            </a:r>
            <a:r>
              <a:rPr sz="882" dirty="0">
                <a:solidFill>
                  <a:srgbClr val="201F1E"/>
                </a:solidFill>
                <a:latin typeface="Arial"/>
                <a:cs typeface="Arial"/>
              </a:rPr>
              <a:t>able </a:t>
            </a:r>
            <a:r>
              <a:rPr sz="882" spc="22" dirty="0">
                <a:solidFill>
                  <a:srgbClr val="201F1E"/>
                </a:solidFill>
                <a:latin typeface="Arial"/>
                <a:cs typeface="Arial"/>
              </a:rPr>
              <a:t>to </a:t>
            </a:r>
            <a:r>
              <a:rPr sz="882" spc="9" dirty="0">
                <a:solidFill>
                  <a:srgbClr val="201F1E"/>
                </a:solidFill>
                <a:latin typeface="Arial"/>
                <a:cs typeface="Arial"/>
              </a:rPr>
              <a:t>specify data for </a:t>
            </a:r>
            <a:r>
              <a:rPr sz="882" dirty="0">
                <a:solidFill>
                  <a:srgbClr val="201F1E"/>
                </a:solidFill>
                <a:latin typeface="Arial"/>
                <a:cs typeface="Arial"/>
              </a:rPr>
              <a:t>each </a:t>
            </a:r>
            <a:r>
              <a:rPr sz="882" spc="4" dirty="0">
                <a:solidFill>
                  <a:srgbClr val="201F1E"/>
                </a:solidFill>
                <a:latin typeface="Arial"/>
                <a:cs typeface="Arial"/>
              </a:rPr>
              <a:t>individual </a:t>
            </a:r>
            <a:r>
              <a:rPr sz="882" spc="9" dirty="0">
                <a:solidFill>
                  <a:srgbClr val="201F1E"/>
                </a:solidFill>
                <a:latin typeface="Arial"/>
                <a:cs typeface="Arial"/>
              </a:rPr>
              <a:t>item. </a:t>
            </a:r>
            <a:r>
              <a:rPr sz="882" dirty="0">
                <a:solidFill>
                  <a:srgbClr val="201F1E"/>
                </a:solidFill>
                <a:latin typeface="Arial"/>
                <a:cs typeface="Arial"/>
              </a:rPr>
              <a:t>If one </a:t>
            </a:r>
            <a:r>
              <a:rPr sz="882" spc="18" dirty="0">
                <a:solidFill>
                  <a:srgbClr val="201F1E"/>
                </a:solidFill>
                <a:latin typeface="Arial"/>
                <a:cs typeface="Arial"/>
              </a:rPr>
              <a:t>of </a:t>
            </a:r>
            <a:r>
              <a:rPr sz="882" spc="4" dirty="0">
                <a:solidFill>
                  <a:srgbClr val="201F1E"/>
                </a:solidFill>
                <a:latin typeface="Arial"/>
                <a:cs typeface="Arial"/>
              </a:rPr>
              <a:t>the </a:t>
            </a:r>
            <a:r>
              <a:rPr sz="882" spc="9" dirty="0">
                <a:solidFill>
                  <a:srgbClr val="201F1E"/>
                </a:solidFill>
                <a:latin typeface="Arial"/>
                <a:cs typeface="Arial"/>
              </a:rPr>
              <a:t>item transaction </a:t>
            </a:r>
            <a:r>
              <a:rPr sz="882" dirty="0">
                <a:solidFill>
                  <a:srgbClr val="201F1E"/>
                </a:solidFill>
                <a:latin typeface="Arial"/>
                <a:cs typeface="Arial"/>
              </a:rPr>
              <a:t>is invalid, </a:t>
            </a:r>
            <a:r>
              <a:rPr sz="882" spc="4" dirty="0">
                <a:solidFill>
                  <a:srgbClr val="201F1E"/>
                </a:solidFill>
                <a:latin typeface="Arial"/>
                <a:cs typeface="Arial"/>
              </a:rPr>
              <a:t>the </a:t>
            </a:r>
            <a:r>
              <a:rPr sz="882" spc="-4" dirty="0">
                <a:solidFill>
                  <a:srgbClr val="201F1E"/>
                </a:solidFill>
                <a:latin typeface="Arial"/>
                <a:cs typeface="Arial"/>
              </a:rPr>
              <a:t>entire  </a:t>
            </a:r>
            <a:r>
              <a:rPr sz="882" spc="9" dirty="0">
                <a:solidFill>
                  <a:srgbClr val="201F1E"/>
                </a:solidFill>
                <a:latin typeface="Arial"/>
                <a:cs typeface="Arial"/>
              </a:rPr>
              <a:t>shipment </a:t>
            </a:r>
            <a:r>
              <a:rPr sz="882" dirty="0">
                <a:solidFill>
                  <a:srgbClr val="201F1E"/>
                </a:solidFill>
                <a:latin typeface="Arial"/>
                <a:cs typeface="Arial"/>
              </a:rPr>
              <a:t>is </a:t>
            </a:r>
            <a:r>
              <a:rPr sz="882" spc="4" dirty="0">
                <a:solidFill>
                  <a:srgbClr val="201F1E"/>
                </a:solidFill>
                <a:latin typeface="Arial"/>
                <a:cs typeface="Arial"/>
              </a:rPr>
              <a:t>invalidated; </a:t>
            </a:r>
            <a:r>
              <a:rPr sz="882" spc="13" dirty="0">
                <a:solidFill>
                  <a:srgbClr val="201F1E"/>
                </a:solidFill>
                <a:latin typeface="Arial"/>
                <a:cs typeface="Arial"/>
              </a:rPr>
              <a:t>that </a:t>
            </a:r>
            <a:r>
              <a:rPr sz="882" dirty="0">
                <a:solidFill>
                  <a:srgbClr val="201F1E"/>
                </a:solidFill>
                <a:latin typeface="Arial"/>
                <a:cs typeface="Arial"/>
              </a:rPr>
              <a:t>is, </a:t>
            </a:r>
            <a:r>
              <a:rPr sz="882" spc="9" dirty="0">
                <a:solidFill>
                  <a:srgbClr val="201F1E"/>
                </a:solidFill>
                <a:latin typeface="Arial"/>
                <a:cs typeface="Arial"/>
              </a:rPr>
              <a:t>nothing within </a:t>
            </a:r>
            <a:r>
              <a:rPr sz="882" spc="4" dirty="0">
                <a:solidFill>
                  <a:srgbClr val="201F1E"/>
                </a:solidFill>
                <a:latin typeface="Arial"/>
                <a:cs typeface="Arial"/>
              </a:rPr>
              <a:t>the </a:t>
            </a:r>
            <a:r>
              <a:rPr sz="882" spc="18" dirty="0">
                <a:solidFill>
                  <a:srgbClr val="201F1E"/>
                </a:solidFill>
                <a:latin typeface="Arial"/>
                <a:cs typeface="Arial"/>
              </a:rPr>
              <a:t>batch of </a:t>
            </a:r>
            <a:r>
              <a:rPr sz="882" spc="22" dirty="0">
                <a:solidFill>
                  <a:srgbClr val="201F1E"/>
                </a:solidFill>
                <a:latin typeface="Arial"/>
                <a:cs typeface="Arial"/>
              </a:rPr>
              <a:t>food </a:t>
            </a:r>
            <a:r>
              <a:rPr sz="882" spc="9" dirty="0">
                <a:solidFill>
                  <a:srgbClr val="201F1E"/>
                </a:solidFill>
                <a:latin typeface="Arial"/>
                <a:cs typeface="Arial"/>
              </a:rPr>
              <a:t>supply </a:t>
            </a:r>
            <a:r>
              <a:rPr sz="882" dirty="0">
                <a:solidFill>
                  <a:srgbClr val="201F1E"/>
                </a:solidFill>
                <a:latin typeface="Arial"/>
                <a:cs typeface="Arial"/>
              </a:rPr>
              <a:t>is</a:t>
            </a:r>
            <a:r>
              <a:rPr sz="882" spc="-110" dirty="0">
                <a:solidFill>
                  <a:srgbClr val="201F1E"/>
                </a:solidFill>
                <a:latin typeface="Arial"/>
                <a:cs typeface="Arial"/>
              </a:rPr>
              <a:t> </a:t>
            </a:r>
            <a:r>
              <a:rPr sz="882" spc="4" dirty="0">
                <a:solidFill>
                  <a:srgbClr val="201F1E"/>
                </a:solidFill>
                <a:latin typeface="Arial"/>
                <a:cs typeface="Arial"/>
              </a:rPr>
              <a:t>validated.</a:t>
            </a:r>
            <a:endParaRPr sz="882">
              <a:latin typeface="Arial"/>
              <a:cs typeface="Arial"/>
            </a:endParaRPr>
          </a:p>
        </p:txBody>
      </p:sp>
      <p:sp>
        <p:nvSpPr>
          <p:cNvPr id="4" name="object 4"/>
          <p:cNvSpPr txBox="1"/>
          <p:nvPr/>
        </p:nvSpPr>
        <p:spPr>
          <a:xfrm>
            <a:off x="1725706" y="2419857"/>
            <a:ext cx="8667190" cy="1901694"/>
          </a:xfrm>
          <a:prstGeom prst="rect">
            <a:avLst/>
          </a:prstGeom>
        </p:spPr>
        <p:txBody>
          <a:bodyPr vert="horz" wrap="square" lIns="0" tIns="11766" rIns="0" bIns="0" rtlCol="0">
            <a:spAutoFit/>
          </a:bodyPr>
          <a:lstStyle/>
          <a:p>
            <a:pPr marL="11206">
              <a:spcBef>
                <a:spcPts val="93"/>
              </a:spcBef>
            </a:pPr>
            <a:r>
              <a:rPr sz="882" spc="-18" dirty="0">
                <a:solidFill>
                  <a:srgbClr val="201F1E"/>
                </a:solidFill>
                <a:latin typeface="Arial"/>
                <a:cs typeface="Arial"/>
              </a:rPr>
              <a:t>A </a:t>
            </a:r>
            <a:r>
              <a:rPr sz="882" spc="13" dirty="0">
                <a:solidFill>
                  <a:srgbClr val="201F1E"/>
                </a:solidFill>
                <a:latin typeface="Arial"/>
                <a:cs typeface="Arial"/>
              </a:rPr>
              <a:t>Batch </a:t>
            </a:r>
            <a:r>
              <a:rPr sz="882" spc="18" dirty="0">
                <a:solidFill>
                  <a:srgbClr val="201F1E"/>
                </a:solidFill>
                <a:latin typeface="Arial"/>
                <a:cs typeface="Arial"/>
              </a:rPr>
              <a:t>of </a:t>
            </a:r>
            <a:r>
              <a:rPr sz="882" dirty="0">
                <a:solidFill>
                  <a:srgbClr val="201F1E"/>
                </a:solidFill>
                <a:latin typeface="Arial"/>
                <a:cs typeface="Arial"/>
              </a:rPr>
              <a:t>many </a:t>
            </a:r>
            <a:r>
              <a:rPr sz="882" spc="9" dirty="0">
                <a:solidFill>
                  <a:srgbClr val="201F1E"/>
                </a:solidFill>
                <a:latin typeface="Arial"/>
                <a:cs typeface="Arial"/>
              </a:rPr>
              <a:t>transactions </a:t>
            </a:r>
            <a:r>
              <a:rPr sz="882" spc="4" dirty="0">
                <a:solidFill>
                  <a:srgbClr val="201F1E"/>
                </a:solidFill>
                <a:latin typeface="Arial"/>
                <a:cs typeface="Arial"/>
              </a:rPr>
              <a:t>can </a:t>
            </a:r>
            <a:r>
              <a:rPr sz="882" spc="9" dirty="0">
                <a:solidFill>
                  <a:srgbClr val="201F1E"/>
                </a:solidFill>
                <a:latin typeface="Arial"/>
                <a:cs typeface="Arial"/>
              </a:rPr>
              <a:t>be </a:t>
            </a:r>
            <a:r>
              <a:rPr sz="882" spc="13" dirty="0">
                <a:solidFill>
                  <a:srgbClr val="201F1E"/>
                </a:solidFill>
                <a:latin typeface="Arial"/>
                <a:cs typeface="Arial"/>
              </a:rPr>
              <a:t>submitted </a:t>
            </a:r>
            <a:r>
              <a:rPr sz="882" spc="22" dirty="0">
                <a:solidFill>
                  <a:srgbClr val="201F1E"/>
                </a:solidFill>
                <a:latin typeface="Arial"/>
                <a:cs typeface="Arial"/>
              </a:rPr>
              <a:t>to </a:t>
            </a:r>
            <a:r>
              <a:rPr sz="882" spc="4" dirty="0">
                <a:solidFill>
                  <a:srgbClr val="201F1E"/>
                </a:solidFill>
                <a:latin typeface="Arial"/>
                <a:cs typeface="Arial"/>
              </a:rPr>
              <a:t>the </a:t>
            </a:r>
            <a:r>
              <a:rPr sz="882" spc="9" dirty="0">
                <a:solidFill>
                  <a:srgbClr val="201F1E"/>
                </a:solidFill>
                <a:latin typeface="Arial"/>
                <a:cs typeface="Arial"/>
              </a:rPr>
              <a:t>network, </a:t>
            </a:r>
            <a:r>
              <a:rPr sz="882" spc="4" dirty="0">
                <a:solidFill>
                  <a:srgbClr val="201F1E"/>
                </a:solidFill>
                <a:latin typeface="Arial"/>
                <a:cs typeface="Arial"/>
              </a:rPr>
              <a:t>the </a:t>
            </a:r>
            <a:r>
              <a:rPr sz="882" spc="9" dirty="0">
                <a:solidFill>
                  <a:srgbClr val="201F1E"/>
                </a:solidFill>
                <a:latin typeface="Arial"/>
                <a:cs typeface="Arial"/>
              </a:rPr>
              <a:t>network’s </a:t>
            </a:r>
            <a:r>
              <a:rPr sz="882" spc="4" dirty="0">
                <a:solidFill>
                  <a:srgbClr val="201F1E"/>
                </a:solidFill>
                <a:latin typeface="Arial"/>
                <a:cs typeface="Arial"/>
              </a:rPr>
              <a:t>consensus </a:t>
            </a:r>
            <a:r>
              <a:rPr sz="882" spc="9" dirty="0">
                <a:solidFill>
                  <a:srgbClr val="201F1E"/>
                </a:solidFill>
                <a:latin typeface="Arial"/>
                <a:cs typeface="Arial"/>
              </a:rPr>
              <a:t>algorithm </a:t>
            </a:r>
            <a:r>
              <a:rPr sz="882" spc="18" dirty="0">
                <a:solidFill>
                  <a:srgbClr val="201F1E"/>
                </a:solidFill>
                <a:latin typeface="Arial"/>
                <a:cs typeface="Arial"/>
              </a:rPr>
              <a:t>would </a:t>
            </a:r>
            <a:r>
              <a:rPr sz="882" spc="9" dirty="0">
                <a:solidFill>
                  <a:srgbClr val="201F1E"/>
                </a:solidFill>
                <a:latin typeface="Arial"/>
                <a:cs typeface="Arial"/>
              </a:rPr>
              <a:t>choose </a:t>
            </a:r>
            <a:r>
              <a:rPr sz="882" spc="-18" dirty="0">
                <a:solidFill>
                  <a:srgbClr val="201F1E"/>
                </a:solidFill>
                <a:latin typeface="Arial"/>
                <a:cs typeface="Arial"/>
              </a:rPr>
              <a:t>a </a:t>
            </a:r>
            <a:r>
              <a:rPr sz="882" spc="9" dirty="0">
                <a:solidFill>
                  <a:srgbClr val="201F1E"/>
                </a:solidFill>
                <a:latin typeface="Arial"/>
                <a:cs typeface="Arial"/>
              </a:rPr>
              <a:t>node </a:t>
            </a:r>
            <a:r>
              <a:rPr sz="882" spc="22" dirty="0">
                <a:solidFill>
                  <a:srgbClr val="201F1E"/>
                </a:solidFill>
                <a:latin typeface="Arial"/>
                <a:cs typeface="Arial"/>
              </a:rPr>
              <a:t>to </a:t>
            </a:r>
            <a:r>
              <a:rPr sz="882" spc="9" dirty="0">
                <a:solidFill>
                  <a:srgbClr val="201F1E"/>
                </a:solidFill>
                <a:latin typeface="Arial"/>
                <a:cs typeface="Arial"/>
              </a:rPr>
              <a:t>publish this </a:t>
            </a:r>
            <a:r>
              <a:rPr sz="882" spc="18" dirty="0">
                <a:solidFill>
                  <a:srgbClr val="201F1E"/>
                </a:solidFill>
                <a:latin typeface="Arial"/>
                <a:cs typeface="Arial"/>
              </a:rPr>
              <a:t>batch </a:t>
            </a:r>
            <a:r>
              <a:rPr sz="882" spc="-9" dirty="0">
                <a:solidFill>
                  <a:srgbClr val="201F1E"/>
                </a:solidFill>
                <a:latin typeface="Arial"/>
                <a:cs typeface="Arial"/>
              </a:rPr>
              <a:t>as </a:t>
            </a:r>
            <a:r>
              <a:rPr sz="882" spc="-18" dirty="0">
                <a:solidFill>
                  <a:srgbClr val="201F1E"/>
                </a:solidFill>
                <a:latin typeface="Arial"/>
                <a:cs typeface="Arial"/>
              </a:rPr>
              <a:t>a </a:t>
            </a:r>
            <a:r>
              <a:rPr sz="882" spc="18" dirty="0">
                <a:solidFill>
                  <a:srgbClr val="201F1E"/>
                </a:solidFill>
                <a:latin typeface="Arial"/>
                <a:cs typeface="Arial"/>
              </a:rPr>
              <a:t>block </a:t>
            </a:r>
            <a:r>
              <a:rPr sz="882" spc="9" dirty="0">
                <a:solidFill>
                  <a:srgbClr val="201F1E"/>
                </a:solidFill>
                <a:latin typeface="Arial"/>
                <a:cs typeface="Arial"/>
              </a:rPr>
              <a:t>on </a:t>
            </a:r>
            <a:r>
              <a:rPr sz="882" spc="4" dirty="0">
                <a:solidFill>
                  <a:srgbClr val="201F1E"/>
                </a:solidFill>
                <a:latin typeface="Arial"/>
                <a:cs typeface="Arial"/>
              </a:rPr>
              <a:t>the</a:t>
            </a:r>
            <a:r>
              <a:rPr sz="882" spc="-57" dirty="0">
                <a:solidFill>
                  <a:srgbClr val="201F1E"/>
                </a:solidFill>
                <a:latin typeface="Arial"/>
                <a:cs typeface="Arial"/>
              </a:rPr>
              <a:t> </a:t>
            </a:r>
            <a:r>
              <a:rPr sz="882" spc="4" dirty="0">
                <a:solidFill>
                  <a:srgbClr val="201F1E"/>
                </a:solidFill>
                <a:latin typeface="Arial"/>
                <a:cs typeface="Arial"/>
              </a:rPr>
              <a:t>ledger</a:t>
            </a:r>
            <a:endParaRPr sz="882">
              <a:latin typeface="Arial"/>
              <a:cs typeface="Arial"/>
            </a:endParaRPr>
          </a:p>
          <a:p>
            <a:pPr>
              <a:lnSpc>
                <a:spcPct val="100000"/>
              </a:lnSpc>
            </a:pPr>
            <a:endParaRPr sz="971">
              <a:latin typeface="Times New Roman"/>
              <a:cs typeface="Times New Roman"/>
            </a:endParaRPr>
          </a:p>
          <a:p>
            <a:pPr>
              <a:spcBef>
                <a:spcPts val="40"/>
              </a:spcBef>
            </a:pPr>
            <a:endParaRPr sz="927">
              <a:latin typeface="Times New Roman"/>
              <a:cs typeface="Times New Roman"/>
            </a:endParaRPr>
          </a:p>
          <a:p>
            <a:pPr marL="11206" marR="517739">
              <a:lnSpc>
                <a:spcPts val="971"/>
              </a:lnSpc>
            </a:pPr>
            <a:r>
              <a:rPr sz="882" dirty="0">
                <a:solidFill>
                  <a:srgbClr val="201F1E"/>
                </a:solidFill>
                <a:latin typeface="Arial"/>
                <a:cs typeface="Arial"/>
              </a:rPr>
              <a:t>If </a:t>
            </a:r>
            <a:r>
              <a:rPr sz="882" spc="4" dirty="0">
                <a:solidFill>
                  <a:srgbClr val="201F1E"/>
                </a:solidFill>
                <a:latin typeface="Arial"/>
                <a:cs typeface="Arial"/>
              </a:rPr>
              <a:t>the </a:t>
            </a:r>
            <a:r>
              <a:rPr sz="882" b="1" i="1" spc="-4" dirty="0">
                <a:solidFill>
                  <a:srgbClr val="201F1E"/>
                </a:solidFill>
                <a:latin typeface="Arial"/>
                <a:cs typeface="Arial"/>
              </a:rPr>
              <a:t>Proof </a:t>
            </a:r>
            <a:r>
              <a:rPr sz="882" b="1" i="1" dirty="0">
                <a:solidFill>
                  <a:srgbClr val="201F1E"/>
                </a:solidFill>
                <a:latin typeface="Arial"/>
                <a:cs typeface="Arial"/>
              </a:rPr>
              <a:t>of Elapsed </a:t>
            </a:r>
            <a:r>
              <a:rPr sz="882" b="1" i="1" spc="4" dirty="0">
                <a:solidFill>
                  <a:srgbClr val="201F1E"/>
                </a:solidFill>
                <a:latin typeface="Arial"/>
                <a:cs typeface="Arial"/>
              </a:rPr>
              <a:t>Time </a:t>
            </a:r>
            <a:r>
              <a:rPr sz="882" spc="4" dirty="0">
                <a:solidFill>
                  <a:srgbClr val="201F1E"/>
                </a:solidFill>
                <a:latin typeface="Arial"/>
                <a:cs typeface="Arial"/>
              </a:rPr>
              <a:t>consensus </a:t>
            </a:r>
            <a:r>
              <a:rPr sz="882" spc="9" dirty="0">
                <a:solidFill>
                  <a:srgbClr val="201F1E"/>
                </a:solidFill>
                <a:latin typeface="Arial"/>
                <a:cs typeface="Arial"/>
              </a:rPr>
              <a:t>algorithm </a:t>
            </a:r>
            <a:r>
              <a:rPr sz="882" dirty="0">
                <a:solidFill>
                  <a:srgbClr val="201F1E"/>
                </a:solidFill>
                <a:latin typeface="Arial"/>
                <a:cs typeface="Arial"/>
              </a:rPr>
              <a:t>is </a:t>
            </a:r>
            <a:r>
              <a:rPr sz="882" spc="4" dirty="0">
                <a:solidFill>
                  <a:srgbClr val="201F1E"/>
                </a:solidFill>
                <a:latin typeface="Arial"/>
                <a:cs typeface="Arial"/>
              </a:rPr>
              <a:t>used, the </a:t>
            </a:r>
            <a:r>
              <a:rPr sz="882" b="1" i="1" dirty="0">
                <a:solidFill>
                  <a:srgbClr val="201F1E"/>
                </a:solidFill>
                <a:latin typeface="Arial"/>
                <a:cs typeface="Arial"/>
              </a:rPr>
              <a:t>validator </a:t>
            </a:r>
            <a:r>
              <a:rPr sz="882" spc="18" dirty="0">
                <a:solidFill>
                  <a:srgbClr val="201F1E"/>
                </a:solidFill>
                <a:latin typeface="Arial"/>
                <a:cs typeface="Arial"/>
              </a:rPr>
              <a:t>with </a:t>
            </a:r>
            <a:r>
              <a:rPr sz="882" spc="4" dirty="0">
                <a:solidFill>
                  <a:srgbClr val="201F1E"/>
                </a:solidFill>
                <a:latin typeface="Arial"/>
                <a:cs typeface="Arial"/>
              </a:rPr>
              <a:t>the </a:t>
            </a:r>
            <a:r>
              <a:rPr sz="882" spc="9" dirty="0">
                <a:solidFill>
                  <a:srgbClr val="201F1E"/>
                </a:solidFill>
                <a:latin typeface="Arial"/>
                <a:cs typeface="Arial"/>
              </a:rPr>
              <a:t>shortest </a:t>
            </a:r>
            <a:r>
              <a:rPr sz="882" spc="13" dirty="0">
                <a:solidFill>
                  <a:srgbClr val="201F1E"/>
                </a:solidFill>
                <a:latin typeface="Arial"/>
                <a:cs typeface="Arial"/>
              </a:rPr>
              <a:t>wait </a:t>
            </a:r>
            <a:r>
              <a:rPr sz="882" spc="9" dirty="0">
                <a:solidFill>
                  <a:srgbClr val="201F1E"/>
                </a:solidFill>
                <a:latin typeface="Arial"/>
                <a:cs typeface="Arial"/>
              </a:rPr>
              <a:t>time </a:t>
            </a:r>
            <a:r>
              <a:rPr sz="882" spc="4" dirty="0">
                <a:solidFill>
                  <a:srgbClr val="201F1E"/>
                </a:solidFill>
                <a:latin typeface="Arial"/>
                <a:cs typeface="Arial"/>
              </a:rPr>
              <a:t>publishes the </a:t>
            </a:r>
            <a:r>
              <a:rPr sz="882" spc="9" dirty="0">
                <a:solidFill>
                  <a:srgbClr val="201F1E"/>
                </a:solidFill>
                <a:latin typeface="Arial"/>
                <a:cs typeface="Arial"/>
              </a:rPr>
              <a:t>transaction </a:t>
            </a:r>
            <a:r>
              <a:rPr sz="882" spc="18" dirty="0">
                <a:solidFill>
                  <a:srgbClr val="201F1E"/>
                </a:solidFill>
                <a:latin typeface="Arial"/>
                <a:cs typeface="Arial"/>
              </a:rPr>
              <a:t>block. </a:t>
            </a:r>
            <a:r>
              <a:rPr sz="882" spc="-18" dirty="0">
                <a:solidFill>
                  <a:srgbClr val="201F1E"/>
                </a:solidFill>
                <a:latin typeface="Arial"/>
                <a:cs typeface="Arial"/>
              </a:rPr>
              <a:t>The </a:t>
            </a:r>
            <a:r>
              <a:rPr sz="882" spc="9" dirty="0">
                <a:solidFill>
                  <a:srgbClr val="201F1E"/>
                </a:solidFill>
                <a:latin typeface="Arial"/>
                <a:cs typeface="Arial"/>
              </a:rPr>
              <a:t>transaction </a:t>
            </a:r>
            <a:r>
              <a:rPr sz="882" spc="18" dirty="0">
                <a:solidFill>
                  <a:srgbClr val="201F1E"/>
                </a:solidFill>
                <a:latin typeface="Arial"/>
                <a:cs typeface="Arial"/>
              </a:rPr>
              <a:t>block </a:t>
            </a:r>
            <a:r>
              <a:rPr sz="882" dirty="0">
                <a:solidFill>
                  <a:srgbClr val="201F1E"/>
                </a:solidFill>
                <a:latin typeface="Arial"/>
                <a:cs typeface="Arial"/>
              </a:rPr>
              <a:t>is </a:t>
            </a:r>
            <a:r>
              <a:rPr sz="882" spc="4" dirty="0">
                <a:solidFill>
                  <a:srgbClr val="201F1E"/>
                </a:solidFill>
                <a:latin typeface="Arial"/>
                <a:cs typeface="Arial"/>
              </a:rPr>
              <a:t>then  </a:t>
            </a:r>
            <a:r>
              <a:rPr sz="882" spc="9" dirty="0">
                <a:solidFill>
                  <a:srgbClr val="201F1E"/>
                </a:solidFill>
                <a:latin typeface="Arial"/>
                <a:cs typeface="Arial"/>
              </a:rPr>
              <a:t>broadcasted </a:t>
            </a:r>
            <a:r>
              <a:rPr sz="882" spc="22" dirty="0">
                <a:solidFill>
                  <a:srgbClr val="201F1E"/>
                </a:solidFill>
                <a:latin typeface="Arial"/>
                <a:cs typeface="Arial"/>
              </a:rPr>
              <a:t>to </a:t>
            </a:r>
            <a:r>
              <a:rPr sz="882" spc="4" dirty="0">
                <a:solidFill>
                  <a:srgbClr val="201F1E"/>
                </a:solidFill>
                <a:latin typeface="Arial"/>
                <a:cs typeface="Arial"/>
              </a:rPr>
              <a:t>the </a:t>
            </a:r>
            <a:r>
              <a:rPr sz="882" spc="9" dirty="0">
                <a:solidFill>
                  <a:srgbClr val="201F1E"/>
                </a:solidFill>
                <a:latin typeface="Arial"/>
                <a:cs typeface="Arial"/>
              </a:rPr>
              <a:t>publishing</a:t>
            </a:r>
            <a:r>
              <a:rPr sz="882" spc="-35" dirty="0">
                <a:solidFill>
                  <a:srgbClr val="201F1E"/>
                </a:solidFill>
                <a:latin typeface="Arial"/>
                <a:cs typeface="Arial"/>
              </a:rPr>
              <a:t> </a:t>
            </a:r>
            <a:r>
              <a:rPr sz="882" spc="4" dirty="0">
                <a:solidFill>
                  <a:srgbClr val="201F1E"/>
                </a:solidFill>
                <a:latin typeface="Arial"/>
                <a:cs typeface="Arial"/>
              </a:rPr>
              <a:t>nodes.</a:t>
            </a:r>
            <a:endParaRPr sz="882">
              <a:latin typeface="Arial"/>
              <a:cs typeface="Arial"/>
            </a:endParaRPr>
          </a:p>
          <a:p>
            <a:pPr>
              <a:lnSpc>
                <a:spcPct val="100000"/>
              </a:lnSpc>
            </a:pPr>
            <a:endParaRPr sz="971">
              <a:latin typeface="Times New Roman"/>
              <a:cs typeface="Times New Roman"/>
            </a:endParaRPr>
          </a:p>
          <a:p>
            <a:pPr>
              <a:spcBef>
                <a:spcPts val="13"/>
              </a:spcBef>
            </a:pPr>
            <a:endParaRPr sz="794">
              <a:latin typeface="Times New Roman"/>
              <a:cs typeface="Times New Roman"/>
            </a:endParaRPr>
          </a:p>
          <a:p>
            <a:pPr marL="11206" marR="4483">
              <a:lnSpc>
                <a:spcPct val="97200"/>
              </a:lnSpc>
            </a:pPr>
            <a:r>
              <a:rPr sz="882" spc="-57" dirty="0">
                <a:solidFill>
                  <a:srgbClr val="201F1E"/>
                </a:solidFill>
                <a:latin typeface="Arial"/>
                <a:cs typeface="Arial"/>
              </a:rPr>
              <a:t>To </a:t>
            </a:r>
            <a:r>
              <a:rPr sz="882" spc="9" dirty="0">
                <a:solidFill>
                  <a:srgbClr val="201F1E"/>
                </a:solidFill>
                <a:latin typeface="Arial"/>
                <a:cs typeface="Arial"/>
              </a:rPr>
              <a:t>start, </a:t>
            </a:r>
            <a:r>
              <a:rPr sz="882" spc="-18" dirty="0">
                <a:solidFill>
                  <a:srgbClr val="201F1E"/>
                </a:solidFill>
                <a:latin typeface="Arial"/>
                <a:cs typeface="Arial"/>
              </a:rPr>
              <a:t>a </a:t>
            </a:r>
            <a:r>
              <a:rPr sz="882" spc="-4" dirty="0">
                <a:solidFill>
                  <a:srgbClr val="201F1E"/>
                </a:solidFill>
                <a:latin typeface="Arial"/>
                <a:cs typeface="Arial"/>
              </a:rPr>
              <a:t>user </a:t>
            </a:r>
            <a:r>
              <a:rPr sz="882" dirty="0">
                <a:solidFill>
                  <a:srgbClr val="201F1E"/>
                </a:solidFill>
                <a:latin typeface="Arial"/>
                <a:cs typeface="Arial"/>
              </a:rPr>
              <a:t>creates </a:t>
            </a:r>
            <a:r>
              <a:rPr sz="882" spc="-18" dirty="0">
                <a:solidFill>
                  <a:srgbClr val="201F1E"/>
                </a:solidFill>
                <a:latin typeface="Arial"/>
                <a:cs typeface="Arial"/>
              </a:rPr>
              <a:t>a </a:t>
            </a:r>
            <a:r>
              <a:rPr sz="882" spc="18" dirty="0">
                <a:solidFill>
                  <a:srgbClr val="201F1E"/>
                </a:solidFill>
                <a:latin typeface="Arial"/>
                <a:cs typeface="Arial"/>
              </a:rPr>
              <a:t>batch </a:t>
            </a:r>
            <a:r>
              <a:rPr sz="882" spc="9" dirty="0">
                <a:solidFill>
                  <a:srgbClr val="201F1E"/>
                </a:solidFill>
                <a:latin typeface="Arial"/>
                <a:cs typeface="Arial"/>
              </a:rPr>
              <a:t>containing </a:t>
            </a:r>
            <a:r>
              <a:rPr sz="882" dirty="0">
                <a:solidFill>
                  <a:srgbClr val="201F1E"/>
                </a:solidFill>
                <a:latin typeface="Arial"/>
                <a:cs typeface="Arial"/>
              </a:rPr>
              <a:t>one </a:t>
            </a:r>
            <a:r>
              <a:rPr sz="882" spc="9" dirty="0">
                <a:solidFill>
                  <a:srgbClr val="201F1E"/>
                </a:solidFill>
                <a:latin typeface="Arial"/>
                <a:cs typeface="Arial"/>
              </a:rPr>
              <a:t>or </a:t>
            </a:r>
            <a:r>
              <a:rPr sz="882" dirty="0">
                <a:solidFill>
                  <a:srgbClr val="201F1E"/>
                </a:solidFill>
                <a:latin typeface="Arial"/>
                <a:cs typeface="Arial"/>
              </a:rPr>
              <a:t>more </a:t>
            </a:r>
            <a:r>
              <a:rPr sz="882" spc="4" dirty="0">
                <a:solidFill>
                  <a:srgbClr val="201F1E"/>
                </a:solidFill>
                <a:latin typeface="Arial"/>
                <a:cs typeface="Arial"/>
              </a:rPr>
              <a:t>transactions, and </a:t>
            </a:r>
            <a:r>
              <a:rPr sz="882" spc="13" dirty="0">
                <a:solidFill>
                  <a:srgbClr val="201F1E"/>
                </a:solidFill>
                <a:latin typeface="Arial"/>
                <a:cs typeface="Arial"/>
              </a:rPr>
              <a:t>submits </a:t>
            </a:r>
            <a:r>
              <a:rPr sz="882" spc="18" dirty="0">
                <a:solidFill>
                  <a:srgbClr val="201F1E"/>
                </a:solidFill>
                <a:latin typeface="Arial"/>
                <a:cs typeface="Arial"/>
              </a:rPr>
              <a:t>it </a:t>
            </a:r>
            <a:r>
              <a:rPr sz="882" spc="22" dirty="0">
                <a:solidFill>
                  <a:srgbClr val="201F1E"/>
                </a:solidFill>
                <a:latin typeface="Arial"/>
                <a:cs typeface="Arial"/>
              </a:rPr>
              <a:t>to </a:t>
            </a:r>
            <a:r>
              <a:rPr sz="882" spc="-18" dirty="0">
                <a:solidFill>
                  <a:srgbClr val="201F1E"/>
                </a:solidFill>
                <a:latin typeface="Arial"/>
                <a:cs typeface="Arial"/>
              </a:rPr>
              <a:t>a </a:t>
            </a:r>
            <a:r>
              <a:rPr sz="882" spc="-4" dirty="0">
                <a:solidFill>
                  <a:srgbClr val="201F1E"/>
                </a:solidFill>
                <a:latin typeface="Arial"/>
                <a:cs typeface="Arial"/>
              </a:rPr>
              <a:t>validator, usually via </a:t>
            </a:r>
            <a:r>
              <a:rPr sz="882" spc="-18" dirty="0">
                <a:solidFill>
                  <a:srgbClr val="201F1E"/>
                </a:solidFill>
                <a:latin typeface="Arial"/>
                <a:cs typeface="Arial"/>
              </a:rPr>
              <a:t>a </a:t>
            </a:r>
            <a:r>
              <a:rPr sz="882" spc="9" dirty="0">
                <a:solidFill>
                  <a:srgbClr val="201F1E"/>
                </a:solidFill>
                <a:latin typeface="Arial"/>
                <a:cs typeface="Arial"/>
              </a:rPr>
              <a:t>client </a:t>
            </a:r>
            <a:r>
              <a:rPr sz="882" spc="13" dirty="0">
                <a:solidFill>
                  <a:srgbClr val="201F1E"/>
                </a:solidFill>
                <a:latin typeface="Arial"/>
                <a:cs typeface="Arial"/>
              </a:rPr>
              <a:t>that </a:t>
            </a:r>
            <a:r>
              <a:rPr sz="882" spc="9" dirty="0">
                <a:solidFill>
                  <a:srgbClr val="201F1E"/>
                </a:solidFill>
                <a:latin typeface="Arial"/>
                <a:cs typeface="Arial"/>
              </a:rPr>
              <a:t>communicates </a:t>
            </a:r>
            <a:r>
              <a:rPr sz="882" spc="18" dirty="0">
                <a:solidFill>
                  <a:srgbClr val="201F1E"/>
                </a:solidFill>
                <a:latin typeface="Arial"/>
                <a:cs typeface="Arial"/>
              </a:rPr>
              <a:t>with </a:t>
            </a:r>
            <a:r>
              <a:rPr sz="882" spc="-18" dirty="0">
                <a:solidFill>
                  <a:srgbClr val="201F1E"/>
                </a:solidFill>
                <a:latin typeface="Arial"/>
                <a:cs typeface="Arial"/>
              </a:rPr>
              <a:t>a </a:t>
            </a:r>
            <a:r>
              <a:rPr sz="882" spc="-31" dirty="0">
                <a:solidFill>
                  <a:srgbClr val="201F1E"/>
                </a:solidFill>
                <a:latin typeface="Arial"/>
                <a:cs typeface="Arial"/>
              </a:rPr>
              <a:t>REST </a:t>
            </a:r>
            <a:r>
              <a:rPr sz="882" spc="-13" dirty="0">
                <a:solidFill>
                  <a:srgbClr val="201F1E"/>
                </a:solidFill>
                <a:latin typeface="Arial"/>
                <a:cs typeface="Arial"/>
              </a:rPr>
              <a:t>API. </a:t>
            </a:r>
            <a:r>
              <a:rPr sz="882" spc="-18" dirty="0">
                <a:solidFill>
                  <a:srgbClr val="201F1E"/>
                </a:solidFill>
                <a:latin typeface="Arial"/>
                <a:cs typeface="Arial"/>
              </a:rPr>
              <a:t>The </a:t>
            </a:r>
            <a:r>
              <a:rPr sz="882" spc="4" dirty="0">
                <a:solidFill>
                  <a:srgbClr val="201F1E"/>
                </a:solidFill>
                <a:latin typeface="Arial"/>
                <a:cs typeface="Arial"/>
              </a:rPr>
              <a:t>validator then  </a:t>
            </a:r>
            <a:r>
              <a:rPr sz="882" spc="13" dirty="0">
                <a:solidFill>
                  <a:srgbClr val="201F1E"/>
                </a:solidFill>
                <a:latin typeface="Arial"/>
                <a:cs typeface="Arial"/>
              </a:rPr>
              <a:t>checks </a:t>
            </a:r>
            <a:r>
              <a:rPr sz="882" spc="4" dirty="0">
                <a:solidFill>
                  <a:srgbClr val="201F1E"/>
                </a:solidFill>
                <a:latin typeface="Arial"/>
                <a:cs typeface="Arial"/>
              </a:rPr>
              <a:t>the </a:t>
            </a:r>
            <a:r>
              <a:rPr sz="882" spc="9" dirty="0">
                <a:solidFill>
                  <a:srgbClr val="201F1E"/>
                </a:solidFill>
                <a:latin typeface="Arial"/>
                <a:cs typeface="Arial"/>
              </a:rPr>
              <a:t>transactions </a:t>
            </a:r>
            <a:r>
              <a:rPr sz="882" spc="4" dirty="0">
                <a:solidFill>
                  <a:srgbClr val="201F1E"/>
                </a:solidFill>
                <a:latin typeface="Arial"/>
                <a:cs typeface="Arial"/>
              </a:rPr>
              <a:t>and applies the </a:t>
            </a:r>
            <a:r>
              <a:rPr sz="882" spc="18" dirty="0">
                <a:solidFill>
                  <a:srgbClr val="201F1E"/>
                </a:solidFill>
                <a:latin typeface="Arial"/>
                <a:cs typeface="Arial"/>
              </a:rPr>
              <a:t>batch </a:t>
            </a:r>
            <a:r>
              <a:rPr sz="882" spc="9" dirty="0">
                <a:solidFill>
                  <a:srgbClr val="201F1E"/>
                </a:solidFill>
                <a:latin typeface="Arial"/>
                <a:cs typeface="Arial"/>
              </a:rPr>
              <a:t>if </a:t>
            </a:r>
            <a:r>
              <a:rPr sz="882" spc="-4" dirty="0">
                <a:solidFill>
                  <a:srgbClr val="201F1E"/>
                </a:solidFill>
                <a:latin typeface="Arial"/>
                <a:cs typeface="Arial"/>
              </a:rPr>
              <a:t>all </a:t>
            </a:r>
            <a:r>
              <a:rPr sz="882" spc="9" dirty="0">
                <a:solidFill>
                  <a:srgbClr val="201F1E"/>
                </a:solidFill>
                <a:latin typeface="Arial"/>
                <a:cs typeface="Arial"/>
              </a:rPr>
              <a:t>transactions </a:t>
            </a:r>
            <a:r>
              <a:rPr sz="882" spc="-18" dirty="0">
                <a:solidFill>
                  <a:srgbClr val="201F1E"/>
                </a:solidFill>
                <a:latin typeface="Arial"/>
                <a:cs typeface="Arial"/>
              </a:rPr>
              <a:t>are </a:t>
            </a:r>
            <a:r>
              <a:rPr sz="882" spc="4" dirty="0">
                <a:solidFill>
                  <a:srgbClr val="201F1E"/>
                </a:solidFill>
                <a:latin typeface="Arial"/>
                <a:cs typeface="Arial"/>
              </a:rPr>
              <a:t>considered valid, </a:t>
            </a:r>
            <a:r>
              <a:rPr sz="882" dirty="0">
                <a:solidFill>
                  <a:srgbClr val="201F1E"/>
                </a:solidFill>
                <a:latin typeface="Arial"/>
                <a:cs typeface="Arial"/>
              </a:rPr>
              <a:t>resulting in </a:t>
            </a:r>
            <a:r>
              <a:rPr sz="882" spc="-18" dirty="0">
                <a:solidFill>
                  <a:srgbClr val="201F1E"/>
                </a:solidFill>
                <a:latin typeface="Arial"/>
                <a:cs typeface="Arial"/>
              </a:rPr>
              <a:t>a </a:t>
            </a:r>
            <a:r>
              <a:rPr sz="882" spc="4" dirty="0">
                <a:solidFill>
                  <a:srgbClr val="201F1E"/>
                </a:solidFill>
                <a:latin typeface="Arial"/>
                <a:cs typeface="Arial"/>
              </a:rPr>
              <a:t>change </a:t>
            </a:r>
            <a:r>
              <a:rPr sz="882" spc="22" dirty="0">
                <a:solidFill>
                  <a:srgbClr val="201F1E"/>
                </a:solidFill>
                <a:latin typeface="Arial"/>
                <a:cs typeface="Arial"/>
              </a:rPr>
              <a:t>to </a:t>
            </a:r>
            <a:r>
              <a:rPr sz="882" spc="4" dirty="0">
                <a:solidFill>
                  <a:srgbClr val="201F1E"/>
                </a:solidFill>
                <a:latin typeface="Arial"/>
                <a:cs typeface="Arial"/>
              </a:rPr>
              <a:t>the state. </a:t>
            </a:r>
            <a:r>
              <a:rPr sz="882" spc="-9" dirty="0">
                <a:solidFill>
                  <a:srgbClr val="201F1E"/>
                </a:solidFill>
                <a:latin typeface="Arial"/>
                <a:cs typeface="Arial"/>
              </a:rPr>
              <a:t>In </a:t>
            </a:r>
            <a:r>
              <a:rPr sz="882" spc="4" dirty="0">
                <a:solidFill>
                  <a:srgbClr val="201F1E"/>
                </a:solidFill>
                <a:latin typeface="Arial"/>
                <a:cs typeface="Arial"/>
              </a:rPr>
              <a:t>our </a:t>
            </a:r>
            <a:r>
              <a:rPr sz="882" dirty="0">
                <a:solidFill>
                  <a:srgbClr val="201F1E"/>
                </a:solidFill>
                <a:latin typeface="Arial"/>
                <a:cs typeface="Arial"/>
              </a:rPr>
              <a:t>case, </a:t>
            </a:r>
            <a:r>
              <a:rPr sz="882" spc="-9" dirty="0">
                <a:solidFill>
                  <a:srgbClr val="201F1E"/>
                </a:solidFill>
                <a:latin typeface="Arial"/>
                <a:cs typeface="Arial"/>
              </a:rPr>
              <a:t>Farmer </a:t>
            </a:r>
            <a:r>
              <a:rPr sz="882" dirty="0">
                <a:solidFill>
                  <a:srgbClr val="201F1E"/>
                </a:solidFill>
                <a:latin typeface="Arial"/>
                <a:cs typeface="Arial"/>
              </a:rPr>
              <a:t>creates </a:t>
            </a:r>
            <a:r>
              <a:rPr sz="882" spc="-18" dirty="0">
                <a:solidFill>
                  <a:srgbClr val="201F1E"/>
                </a:solidFill>
                <a:latin typeface="Arial"/>
                <a:cs typeface="Arial"/>
              </a:rPr>
              <a:t>a </a:t>
            </a:r>
            <a:r>
              <a:rPr sz="882" spc="18" dirty="0">
                <a:solidFill>
                  <a:srgbClr val="201F1E"/>
                </a:solidFill>
                <a:latin typeface="Arial"/>
                <a:cs typeface="Arial"/>
              </a:rPr>
              <a:t>batch with </a:t>
            </a:r>
            <a:r>
              <a:rPr sz="882" spc="9" dirty="0">
                <a:solidFill>
                  <a:srgbClr val="201F1E"/>
                </a:solidFill>
                <a:latin typeface="Arial"/>
                <a:cs typeface="Arial"/>
              </a:rPr>
              <a:t>attributes  such </a:t>
            </a:r>
            <a:r>
              <a:rPr sz="882" spc="-9" dirty="0">
                <a:solidFill>
                  <a:srgbClr val="201F1E"/>
                </a:solidFill>
                <a:latin typeface="Arial"/>
                <a:cs typeface="Arial"/>
              </a:rPr>
              <a:t>as </a:t>
            </a:r>
            <a:r>
              <a:rPr sz="882" spc="4" dirty="0">
                <a:solidFill>
                  <a:srgbClr val="201F1E"/>
                </a:solidFill>
                <a:latin typeface="Arial"/>
                <a:cs typeface="Arial"/>
              </a:rPr>
              <a:t>unique </a:t>
            </a:r>
            <a:r>
              <a:rPr sz="882" spc="-9" dirty="0">
                <a:solidFill>
                  <a:srgbClr val="201F1E"/>
                </a:solidFill>
                <a:latin typeface="Arial"/>
                <a:cs typeface="Arial"/>
              </a:rPr>
              <a:t>ID, </a:t>
            </a:r>
            <a:r>
              <a:rPr sz="882" dirty="0">
                <a:solidFill>
                  <a:srgbClr val="201F1E"/>
                </a:solidFill>
                <a:latin typeface="Arial"/>
                <a:cs typeface="Arial"/>
              </a:rPr>
              <a:t>farmer’s </a:t>
            </a:r>
            <a:r>
              <a:rPr sz="882" spc="-4" dirty="0">
                <a:solidFill>
                  <a:srgbClr val="201F1E"/>
                </a:solidFill>
                <a:latin typeface="Arial"/>
                <a:cs typeface="Arial"/>
              </a:rPr>
              <a:t>name, </a:t>
            </a:r>
            <a:r>
              <a:rPr sz="882" spc="9" dirty="0">
                <a:solidFill>
                  <a:srgbClr val="201F1E"/>
                </a:solidFill>
                <a:latin typeface="Arial"/>
                <a:cs typeface="Arial"/>
              </a:rPr>
              <a:t>location, </a:t>
            </a:r>
            <a:r>
              <a:rPr sz="882" spc="22" dirty="0">
                <a:solidFill>
                  <a:srgbClr val="201F1E"/>
                </a:solidFill>
                <a:latin typeface="Arial"/>
                <a:cs typeface="Arial"/>
              </a:rPr>
              <a:t>food </a:t>
            </a:r>
            <a:r>
              <a:rPr sz="882" spc="9" dirty="0">
                <a:solidFill>
                  <a:srgbClr val="201F1E"/>
                </a:solidFill>
                <a:latin typeface="Arial"/>
                <a:cs typeface="Arial"/>
              </a:rPr>
              <a:t>item specifics </a:t>
            </a:r>
            <a:r>
              <a:rPr sz="882" dirty="0">
                <a:solidFill>
                  <a:srgbClr val="201F1E"/>
                </a:solidFill>
                <a:latin typeface="Arial"/>
                <a:cs typeface="Arial"/>
              </a:rPr>
              <a:t>, </a:t>
            </a:r>
            <a:r>
              <a:rPr sz="882" spc="13" dirty="0">
                <a:solidFill>
                  <a:srgbClr val="201F1E"/>
                </a:solidFill>
                <a:latin typeface="Arial"/>
                <a:cs typeface="Arial"/>
              </a:rPr>
              <a:t>timestamp </a:t>
            </a:r>
            <a:r>
              <a:rPr sz="882" dirty="0">
                <a:solidFill>
                  <a:srgbClr val="201F1E"/>
                </a:solidFill>
                <a:latin typeface="Arial"/>
                <a:cs typeface="Arial"/>
              </a:rPr>
              <a:t>, </a:t>
            </a:r>
            <a:r>
              <a:rPr sz="882" spc="9" dirty="0">
                <a:solidFill>
                  <a:srgbClr val="201F1E"/>
                </a:solidFill>
                <a:latin typeface="Arial"/>
                <a:cs typeface="Arial"/>
              </a:rPr>
              <a:t>quantity </a:t>
            </a:r>
            <a:r>
              <a:rPr sz="882" spc="13" dirty="0">
                <a:solidFill>
                  <a:srgbClr val="201F1E"/>
                </a:solidFill>
                <a:latin typeface="Arial"/>
                <a:cs typeface="Arial"/>
              </a:rPr>
              <a:t>etc. </a:t>
            </a:r>
            <a:r>
              <a:rPr sz="882" spc="4" dirty="0">
                <a:solidFill>
                  <a:srgbClr val="201F1E"/>
                </a:solidFill>
                <a:latin typeface="Arial"/>
                <a:cs typeface="Arial"/>
              </a:rPr>
              <a:t>Depending </a:t>
            </a:r>
            <a:r>
              <a:rPr sz="882" spc="9" dirty="0">
                <a:solidFill>
                  <a:srgbClr val="201F1E"/>
                </a:solidFill>
                <a:latin typeface="Arial"/>
                <a:cs typeface="Arial"/>
              </a:rPr>
              <a:t>on decision </a:t>
            </a:r>
            <a:r>
              <a:rPr sz="882" spc="18" dirty="0">
                <a:solidFill>
                  <a:srgbClr val="201F1E"/>
                </a:solidFill>
                <a:latin typeface="Arial"/>
                <a:cs typeface="Arial"/>
              </a:rPr>
              <a:t>of </a:t>
            </a:r>
            <a:r>
              <a:rPr sz="882" spc="13" dirty="0">
                <a:solidFill>
                  <a:srgbClr val="201F1E"/>
                </a:solidFill>
                <a:latin typeface="Arial"/>
                <a:cs typeface="Arial"/>
              </a:rPr>
              <a:t>what </a:t>
            </a:r>
            <a:r>
              <a:rPr sz="882" spc="9" dirty="0">
                <a:solidFill>
                  <a:srgbClr val="201F1E"/>
                </a:solidFill>
                <a:latin typeface="Arial"/>
                <a:cs typeface="Arial"/>
              </a:rPr>
              <a:t>attributes </a:t>
            </a:r>
            <a:r>
              <a:rPr sz="882" spc="-18" dirty="0">
                <a:solidFill>
                  <a:srgbClr val="201F1E"/>
                </a:solidFill>
                <a:latin typeface="Arial"/>
                <a:cs typeface="Arial"/>
              </a:rPr>
              <a:t>are </a:t>
            </a:r>
            <a:r>
              <a:rPr sz="882" dirty="0">
                <a:solidFill>
                  <a:srgbClr val="201F1E"/>
                </a:solidFill>
                <a:latin typeface="Arial"/>
                <a:cs typeface="Arial"/>
              </a:rPr>
              <a:t>mandatory, </a:t>
            </a:r>
            <a:r>
              <a:rPr sz="882" spc="-18" dirty="0">
                <a:solidFill>
                  <a:srgbClr val="201F1E"/>
                </a:solidFill>
                <a:latin typeface="Arial"/>
                <a:cs typeface="Arial"/>
              </a:rPr>
              <a:t>a </a:t>
            </a:r>
            <a:r>
              <a:rPr sz="882" spc="18" dirty="0">
                <a:solidFill>
                  <a:srgbClr val="201F1E"/>
                </a:solidFill>
                <a:latin typeface="Arial"/>
                <a:cs typeface="Arial"/>
              </a:rPr>
              <a:t>batch of </a:t>
            </a:r>
            <a:r>
              <a:rPr sz="882" spc="9" dirty="0">
                <a:solidFill>
                  <a:srgbClr val="201F1E"/>
                </a:solidFill>
                <a:latin typeface="Arial"/>
                <a:cs typeface="Arial"/>
              </a:rPr>
              <a:t>transaction  will be </a:t>
            </a:r>
            <a:r>
              <a:rPr sz="882" spc="13" dirty="0">
                <a:solidFill>
                  <a:srgbClr val="201F1E"/>
                </a:solidFill>
                <a:latin typeface="Arial"/>
                <a:cs typeface="Arial"/>
              </a:rPr>
              <a:t>accepted </a:t>
            </a:r>
            <a:r>
              <a:rPr sz="882" spc="18" dirty="0">
                <a:solidFill>
                  <a:srgbClr val="201F1E"/>
                </a:solidFill>
                <a:latin typeface="Arial"/>
                <a:cs typeface="Arial"/>
              </a:rPr>
              <a:t>by </a:t>
            </a:r>
            <a:r>
              <a:rPr sz="882" spc="4" dirty="0">
                <a:solidFill>
                  <a:srgbClr val="201F1E"/>
                </a:solidFill>
                <a:latin typeface="Arial"/>
                <a:cs typeface="Arial"/>
              </a:rPr>
              <a:t>validated and </a:t>
            </a:r>
            <a:r>
              <a:rPr sz="882" spc="9" dirty="0">
                <a:solidFill>
                  <a:srgbClr val="201F1E"/>
                </a:solidFill>
                <a:latin typeface="Arial"/>
                <a:cs typeface="Arial"/>
              </a:rPr>
              <a:t>applied </a:t>
            </a:r>
            <a:r>
              <a:rPr sz="882" spc="4" dirty="0">
                <a:solidFill>
                  <a:srgbClr val="201F1E"/>
                </a:solidFill>
                <a:latin typeface="Arial"/>
                <a:cs typeface="Arial"/>
              </a:rPr>
              <a:t>and </a:t>
            </a:r>
            <a:r>
              <a:rPr sz="882" spc="9" dirty="0">
                <a:solidFill>
                  <a:srgbClr val="201F1E"/>
                </a:solidFill>
                <a:latin typeface="Arial"/>
                <a:cs typeface="Arial"/>
              </a:rPr>
              <a:t>global </a:t>
            </a:r>
            <a:r>
              <a:rPr sz="882" spc="4" dirty="0">
                <a:solidFill>
                  <a:srgbClr val="201F1E"/>
                </a:solidFill>
                <a:latin typeface="Arial"/>
                <a:cs typeface="Arial"/>
              </a:rPr>
              <a:t>state </a:t>
            </a:r>
            <a:r>
              <a:rPr sz="882" spc="9" dirty="0">
                <a:solidFill>
                  <a:srgbClr val="201F1E"/>
                </a:solidFill>
                <a:latin typeface="Arial"/>
                <a:cs typeface="Arial"/>
              </a:rPr>
              <a:t>will be</a:t>
            </a:r>
            <a:r>
              <a:rPr sz="882" spc="-93" dirty="0">
                <a:solidFill>
                  <a:srgbClr val="201F1E"/>
                </a:solidFill>
                <a:latin typeface="Arial"/>
                <a:cs typeface="Arial"/>
              </a:rPr>
              <a:t> </a:t>
            </a:r>
            <a:r>
              <a:rPr sz="882" spc="13" dirty="0">
                <a:solidFill>
                  <a:srgbClr val="201F1E"/>
                </a:solidFill>
                <a:latin typeface="Arial"/>
                <a:cs typeface="Arial"/>
              </a:rPr>
              <a:t>updated.</a:t>
            </a:r>
            <a:endParaRPr sz="882">
              <a:latin typeface="Arial"/>
              <a:cs typeface="Arial"/>
            </a:endParaRPr>
          </a:p>
          <a:p>
            <a:pPr>
              <a:lnSpc>
                <a:spcPct val="100000"/>
              </a:lnSpc>
            </a:pPr>
            <a:endParaRPr sz="971">
              <a:latin typeface="Times New Roman"/>
              <a:cs typeface="Times New Roman"/>
            </a:endParaRPr>
          </a:p>
          <a:p>
            <a:pPr>
              <a:lnSpc>
                <a:spcPct val="100000"/>
              </a:lnSpc>
            </a:pPr>
            <a:endParaRPr sz="794">
              <a:latin typeface="Times New Roman"/>
              <a:cs typeface="Times New Roman"/>
            </a:endParaRPr>
          </a:p>
          <a:p>
            <a:pPr marL="11206"/>
            <a:r>
              <a:rPr sz="882" spc="-9" dirty="0">
                <a:solidFill>
                  <a:srgbClr val="201F1E"/>
                </a:solidFill>
                <a:latin typeface="Arial"/>
                <a:cs typeface="Arial"/>
              </a:rPr>
              <a:t>Currently, </a:t>
            </a:r>
            <a:r>
              <a:rPr sz="882" spc="4" dirty="0">
                <a:solidFill>
                  <a:srgbClr val="201F1E"/>
                </a:solidFill>
                <a:latin typeface="Arial"/>
                <a:cs typeface="Arial"/>
              </a:rPr>
              <a:t>Hyperledger </a:t>
            </a:r>
            <a:r>
              <a:rPr sz="882" spc="13" dirty="0">
                <a:solidFill>
                  <a:srgbClr val="201F1E"/>
                </a:solidFill>
                <a:latin typeface="Arial"/>
                <a:cs typeface="Arial"/>
              </a:rPr>
              <a:t>Sawtooth supports </a:t>
            </a:r>
            <a:r>
              <a:rPr sz="882" spc="4" dirty="0">
                <a:solidFill>
                  <a:srgbClr val="201F1E"/>
                </a:solidFill>
                <a:latin typeface="Arial"/>
                <a:cs typeface="Arial"/>
              </a:rPr>
              <a:t>the </a:t>
            </a:r>
            <a:r>
              <a:rPr sz="882" spc="9" dirty="0">
                <a:solidFill>
                  <a:srgbClr val="201F1E"/>
                </a:solidFill>
                <a:latin typeface="Arial"/>
                <a:cs typeface="Arial"/>
              </a:rPr>
              <a:t>following </a:t>
            </a:r>
            <a:r>
              <a:rPr sz="882" spc="4" dirty="0">
                <a:solidFill>
                  <a:srgbClr val="201F1E"/>
                </a:solidFill>
                <a:latin typeface="Arial"/>
                <a:cs typeface="Arial"/>
              </a:rPr>
              <a:t>consensus</a:t>
            </a:r>
            <a:r>
              <a:rPr sz="882" spc="-31" dirty="0">
                <a:solidFill>
                  <a:srgbClr val="201F1E"/>
                </a:solidFill>
                <a:latin typeface="Arial"/>
                <a:cs typeface="Arial"/>
              </a:rPr>
              <a:t> </a:t>
            </a:r>
            <a:r>
              <a:rPr sz="882" spc="4" dirty="0">
                <a:solidFill>
                  <a:srgbClr val="201F1E"/>
                </a:solidFill>
                <a:latin typeface="Arial"/>
                <a:cs typeface="Arial"/>
              </a:rPr>
              <a:t>implementations:</a:t>
            </a:r>
            <a:endParaRPr sz="882">
              <a:latin typeface="Arial"/>
              <a:cs typeface="Arial"/>
            </a:endParaRPr>
          </a:p>
        </p:txBody>
      </p:sp>
      <p:sp>
        <p:nvSpPr>
          <p:cNvPr id="5" name="object 5"/>
          <p:cNvSpPr txBox="1"/>
          <p:nvPr/>
        </p:nvSpPr>
        <p:spPr>
          <a:xfrm>
            <a:off x="2140324" y="4229332"/>
            <a:ext cx="80122" cy="208730"/>
          </a:xfrm>
          <a:prstGeom prst="rect">
            <a:avLst/>
          </a:prstGeom>
        </p:spPr>
        <p:txBody>
          <a:bodyPr vert="horz" wrap="square" lIns="0" tIns="11766" rIns="0" bIns="0" rtlCol="0">
            <a:spAutoFit/>
          </a:bodyPr>
          <a:lstStyle/>
          <a:p>
            <a:pPr marL="11206">
              <a:spcBef>
                <a:spcPts val="93"/>
              </a:spcBef>
            </a:pPr>
            <a:r>
              <a:rPr sz="1279" b="1" dirty="0">
                <a:solidFill>
                  <a:srgbClr val="201F1E"/>
                </a:solidFill>
                <a:latin typeface="Arial"/>
                <a:cs typeface="Arial"/>
              </a:rPr>
              <a:t>•</a:t>
            </a:r>
            <a:endParaRPr sz="1279">
              <a:latin typeface="Arial"/>
              <a:cs typeface="Arial"/>
            </a:endParaRPr>
          </a:p>
        </p:txBody>
      </p:sp>
      <p:sp>
        <p:nvSpPr>
          <p:cNvPr id="6" name="object 6"/>
          <p:cNvSpPr txBox="1"/>
          <p:nvPr/>
        </p:nvSpPr>
        <p:spPr>
          <a:xfrm>
            <a:off x="2353235" y="4257622"/>
            <a:ext cx="8199344" cy="147624"/>
          </a:xfrm>
          <a:prstGeom prst="rect">
            <a:avLst/>
          </a:prstGeom>
        </p:spPr>
        <p:txBody>
          <a:bodyPr vert="horz" wrap="square" lIns="0" tIns="11766" rIns="0" bIns="0" rtlCol="0">
            <a:spAutoFit/>
          </a:bodyPr>
          <a:lstStyle/>
          <a:p>
            <a:pPr marL="11206">
              <a:spcBef>
                <a:spcPts val="93"/>
              </a:spcBef>
            </a:pPr>
            <a:r>
              <a:rPr sz="882" b="1" spc="-4" dirty="0">
                <a:solidFill>
                  <a:srgbClr val="201F1E"/>
                </a:solidFill>
                <a:latin typeface="Arial"/>
                <a:cs typeface="Arial"/>
              </a:rPr>
              <a:t>Proof </a:t>
            </a:r>
            <a:r>
              <a:rPr sz="882" b="1" dirty="0">
                <a:solidFill>
                  <a:srgbClr val="201F1E"/>
                </a:solidFill>
                <a:latin typeface="Arial"/>
                <a:cs typeface="Arial"/>
              </a:rPr>
              <a:t>of </a:t>
            </a:r>
            <a:r>
              <a:rPr sz="882" b="1" spc="-4" dirty="0">
                <a:solidFill>
                  <a:srgbClr val="201F1E"/>
                </a:solidFill>
                <a:latin typeface="Arial"/>
                <a:cs typeface="Arial"/>
              </a:rPr>
              <a:t>Elapsed </a:t>
            </a:r>
            <a:r>
              <a:rPr sz="882" b="1" spc="4" dirty="0">
                <a:solidFill>
                  <a:srgbClr val="201F1E"/>
                </a:solidFill>
                <a:latin typeface="Arial"/>
                <a:cs typeface="Arial"/>
              </a:rPr>
              <a:t>Time</a:t>
            </a:r>
            <a:r>
              <a:rPr sz="882" spc="4" dirty="0">
                <a:solidFill>
                  <a:srgbClr val="201F1E"/>
                </a:solidFill>
                <a:latin typeface="Arial"/>
                <a:cs typeface="Arial"/>
              </a:rPr>
              <a:t>, </a:t>
            </a:r>
            <a:r>
              <a:rPr sz="882" spc="9" dirty="0">
                <a:solidFill>
                  <a:srgbClr val="201F1E"/>
                </a:solidFill>
                <a:latin typeface="Arial"/>
                <a:cs typeface="Arial"/>
              </a:rPr>
              <a:t>or </a:t>
            </a:r>
            <a:r>
              <a:rPr sz="882" b="1" spc="-4" dirty="0">
                <a:solidFill>
                  <a:srgbClr val="201F1E"/>
                </a:solidFill>
                <a:latin typeface="Arial"/>
                <a:cs typeface="Arial"/>
              </a:rPr>
              <a:t>PoET</a:t>
            </a:r>
            <a:r>
              <a:rPr sz="882" spc="-4" dirty="0">
                <a:solidFill>
                  <a:srgbClr val="201F1E"/>
                </a:solidFill>
                <a:latin typeface="Arial"/>
                <a:cs typeface="Arial"/>
              </a:rPr>
              <a:t>, </a:t>
            </a:r>
            <a:r>
              <a:rPr sz="882" spc="-18" dirty="0">
                <a:solidFill>
                  <a:srgbClr val="201F1E"/>
                </a:solidFill>
                <a:latin typeface="Arial"/>
                <a:cs typeface="Arial"/>
              </a:rPr>
              <a:t>a </a:t>
            </a:r>
            <a:r>
              <a:rPr sz="882" spc="9" dirty="0">
                <a:solidFill>
                  <a:srgbClr val="201F1E"/>
                </a:solidFill>
                <a:latin typeface="Arial"/>
                <a:cs typeface="Arial"/>
              </a:rPr>
              <a:t>Nakamoto-style </a:t>
            </a:r>
            <a:r>
              <a:rPr sz="882" spc="4" dirty="0">
                <a:solidFill>
                  <a:srgbClr val="201F1E"/>
                </a:solidFill>
                <a:latin typeface="Arial"/>
                <a:cs typeface="Arial"/>
              </a:rPr>
              <a:t>consensus </a:t>
            </a:r>
            <a:r>
              <a:rPr sz="882" spc="9" dirty="0">
                <a:solidFill>
                  <a:srgbClr val="201F1E"/>
                </a:solidFill>
                <a:latin typeface="Arial"/>
                <a:cs typeface="Arial"/>
              </a:rPr>
              <a:t>algorithm </a:t>
            </a:r>
            <a:r>
              <a:rPr sz="882" spc="13" dirty="0">
                <a:solidFill>
                  <a:srgbClr val="201F1E"/>
                </a:solidFill>
                <a:latin typeface="Arial"/>
                <a:cs typeface="Arial"/>
              </a:rPr>
              <a:t>that </a:t>
            </a:r>
            <a:r>
              <a:rPr sz="882" dirty="0">
                <a:solidFill>
                  <a:srgbClr val="201F1E"/>
                </a:solidFill>
                <a:latin typeface="Arial"/>
                <a:cs typeface="Arial"/>
              </a:rPr>
              <a:t>is </a:t>
            </a:r>
            <a:r>
              <a:rPr sz="882" spc="4" dirty="0">
                <a:solidFill>
                  <a:srgbClr val="201F1E"/>
                </a:solidFill>
                <a:latin typeface="Arial"/>
                <a:cs typeface="Arial"/>
              </a:rPr>
              <a:t>designed </a:t>
            </a:r>
            <a:r>
              <a:rPr sz="882" spc="22" dirty="0">
                <a:solidFill>
                  <a:srgbClr val="201F1E"/>
                </a:solidFill>
                <a:latin typeface="Arial"/>
                <a:cs typeface="Arial"/>
              </a:rPr>
              <a:t>to </a:t>
            </a:r>
            <a:r>
              <a:rPr sz="882" spc="9" dirty="0">
                <a:solidFill>
                  <a:srgbClr val="201F1E"/>
                </a:solidFill>
                <a:latin typeface="Arial"/>
                <a:cs typeface="Arial"/>
              </a:rPr>
              <a:t>be </a:t>
            </a:r>
            <a:r>
              <a:rPr sz="882" spc="-18" dirty="0">
                <a:solidFill>
                  <a:srgbClr val="201F1E"/>
                </a:solidFill>
                <a:latin typeface="Arial"/>
                <a:cs typeface="Arial"/>
              </a:rPr>
              <a:t>a </a:t>
            </a:r>
            <a:r>
              <a:rPr sz="882" spc="13" dirty="0">
                <a:solidFill>
                  <a:srgbClr val="201F1E"/>
                </a:solidFill>
                <a:latin typeface="Arial"/>
                <a:cs typeface="Arial"/>
              </a:rPr>
              <a:t>production-grade </a:t>
            </a:r>
            <a:r>
              <a:rPr sz="882" spc="18" dirty="0">
                <a:solidFill>
                  <a:srgbClr val="201F1E"/>
                </a:solidFill>
                <a:latin typeface="Arial"/>
                <a:cs typeface="Arial"/>
              </a:rPr>
              <a:t>protocol </a:t>
            </a:r>
            <a:r>
              <a:rPr sz="882" spc="9" dirty="0">
                <a:solidFill>
                  <a:srgbClr val="201F1E"/>
                </a:solidFill>
                <a:latin typeface="Arial"/>
                <a:cs typeface="Arial"/>
              </a:rPr>
              <a:t>capable </a:t>
            </a:r>
            <a:r>
              <a:rPr sz="882" spc="18" dirty="0">
                <a:solidFill>
                  <a:srgbClr val="201F1E"/>
                </a:solidFill>
                <a:latin typeface="Arial"/>
                <a:cs typeface="Arial"/>
              </a:rPr>
              <a:t>of </a:t>
            </a:r>
            <a:r>
              <a:rPr sz="882" spc="13" dirty="0">
                <a:solidFill>
                  <a:srgbClr val="201F1E"/>
                </a:solidFill>
                <a:latin typeface="Arial"/>
                <a:cs typeface="Arial"/>
              </a:rPr>
              <a:t>supporting </a:t>
            </a:r>
            <a:r>
              <a:rPr sz="882" spc="-9" dirty="0">
                <a:solidFill>
                  <a:srgbClr val="201F1E"/>
                </a:solidFill>
                <a:latin typeface="Arial"/>
                <a:cs typeface="Arial"/>
              </a:rPr>
              <a:t>large</a:t>
            </a:r>
            <a:r>
              <a:rPr sz="882" spc="93" dirty="0">
                <a:solidFill>
                  <a:srgbClr val="201F1E"/>
                </a:solidFill>
                <a:latin typeface="Arial"/>
                <a:cs typeface="Arial"/>
              </a:rPr>
              <a:t> </a:t>
            </a:r>
            <a:r>
              <a:rPr sz="882" spc="9" dirty="0">
                <a:solidFill>
                  <a:srgbClr val="201F1E"/>
                </a:solidFill>
                <a:latin typeface="Arial"/>
                <a:cs typeface="Arial"/>
              </a:rPr>
              <a:t>networks</a:t>
            </a:r>
            <a:endParaRPr sz="882">
              <a:latin typeface="Arial"/>
              <a:cs typeface="Arial"/>
            </a:endParaRPr>
          </a:p>
        </p:txBody>
      </p:sp>
      <p:sp>
        <p:nvSpPr>
          <p:cNvPr id="7" name="object 7"/>
          <p:cNvSpPr txBox="1"/>
          <p:nvPr/>
        </p:nvSpPr>
        <p:spPr>
          <a:xfrm>
            <a:off x="2140324" y="4363803"/>
            <a:ext cx="80122" cy="208730"/>
          </a:xfrm>
          <a:prstGeom prst="rect">
            <a:avLst/>
          </a:prstGeom>
        </p:spPr>
        <p:txBody>
          <a:bodyPr vert="horz" wrap="square" lIns="0" tIns="11766" rIns="0" bIns="0" rtlCol="0">
            <a:spAutoFit/>
          </a:bodyPr>
          <a:lstStyle/>
          <a:p>
            <a:pPr marL="11206">
              <a:spcBef>
                <a:spcPts val="93"/>
              </a:spcBef>
            </a:pPr>
            <a:r>
              <a:rPr sz="1279" b="1" dirty="0">
                <a:solidFill>
                  <a:srgbClr val="201F1E"/>
                </a:solidFill>
                <a:latin typeface="Arial"/>
                <a:cs typeface="Arial"/>
              </a:rPr>
              <a:t>•</a:t>
            </a:r>
            <a:endParaRPr sz="1279">
              <a:latin typeface="Arial"/>
              <a:cs typeface="Arial"/>
            </a:endParaRPr>
          </a:p>
        </p:txBody>
      </p:sp>
      <p:sp>
        <p:nvSpPr>
          <p:cNvPr id="8" name="object 8"/>
          <p:cNvSpPr txBox="1"/>
          <p:nvPr/>
        </p:nvSpPr>
        <p:spPr>
          <a:xfrm>
            <a:off x="2353236" y="4392093"/>
            <a:ext cx="6327401" cy="147624"/>
          </a:xfrm>
          <a:prstGeom prst="rect">
            <a:avLst/>
          </a:prstGeom>
        </p:spPr>
        <p:txBody>
          <a:bodyPr vert="horz" wrap="square" lIns="0" tIns="11766" rIns="0" bIns="0" rtlCol="0">
            <a:spAutoFit/>
          </a:bodyPr>
          <a:lstStyle/>
          <a:p>
            <a:pPr marL="11206">
              <a:spcBef>
                <a:spcPts val="93"/>
              </a:spcBef>
            </a:pPr>
            <a:r>
              <a:rPr sz="882" b="1" dirty="0">
                <a:solidFill>
                  <a:srgbClr val="201F1E"/>
                </a:solidFill>
                <a:latin typeface="Arial"/>
                <a:cs typeface="Arial"/>
              </a:rPr>
              <a:t>Dev </a:t>
            </a:r>
            <a:r>
              <a:rPr sz="882" b="1" spc="9" dirty="0">
                <a:solidFill>
                  <a:srgbClr val="201F1E"/>
                </a:solidFill>
                <a:latin typeface="Arial"/>
                <a:cs typeface="Arial"/>
              </a:rPr>
              <a:t>mode</a:t>
            </a:r>
            <a:r>
              <a:rPr sz="882" spc="9" dirty="0">
                <a:solidFill>
                  <a:srgbClr val="201F1E"/>
                </a:solidFill>
                <a:latin typeface="Arial"/>
                <a:cs typeface="Arial"/>
              </a:rPr>
              <a:t>, </a:t>
            </a:r>
            <a:r>
              <a:rPr sz="882" spc="-18" dirty="0">
                <a:solidFill>
                  <a:srgbClr val="201F1E"/>
                </a:solidFill>
                <a:latin typeface="Arial"/>
                <a:cs typeface="Arial"/>
              </a:rPr>
              <a:t>a </a:t>
            </a:r>
            <a:r>
              <a:rPr sz="882" spc="9" dirty="0">
                <a:solidFill>
                  <a:srgbClr val="201F1E"/>
                </a:solidFill>
                <a:latin typeface="Arial"/>
                <a:cs typeface="Arial"/>
              </a:rPr>
              <a:t>simplified </a:t>
            </a:r>
            <a:r>
              <a:rPr sz="882" spc="4" dirty="0">
                <a:solidFill>
                  <a:srgbClr val="201F1E"/>
                </a:solidFill>
                <a:latin typeface="Arial"/>
                <a:cs typeface="Arial"/>
              </a:rPr>
              <a:t>random-leader </a:t>
            </a:r>
            <a:r>
              <a:rPr sz="882" spc="9" dirty="0">
                <a:solidFill>
                  <a:srgbClr val="201F1E"/>
                </a:solidFill>
                <a:latin typeface="Arial"/>
                <a:cs typeface="Arial"/>
              </a:rPr>
              <a:t>algorithm </a:t>
            </a:r>
            <a:r>
              <a:rPr sz="882" spc="13" dirty="0">
                <a:solidFill>
                  <a:srgbClr val="201F1E"/>
                </a:solidFill>
                <a:latin typeface="Arial"/>
                <a:cs typeface="Arial"/>
              </a:rPr>
              <a:t>that </a:t>
            </a:r>
            <a:r>
              <a:rPr sz="882" dirty="0">
                <a:solidFill>
                  <a:srgbClr val="201F1E"/>
                </a:solidFill>
                <a:latin typeface="Arial"/>
                <a:cs typeface="Arial"/>
              </a:rPr>
              <a:t>is useful </a:t>
            </a:r>
            <a:r>
              <a:rPr sz="882" spc="9" dirty="0">
                <a:solidFill>
                  <a:srgbClr val="201F1E"/>
                </a:solidFill>
                <a:latin typeface="Arial"/>
                <a:cs typeface="Arial"/>
              </a:rPr>
              <a:t>for development </a:t>
            </a:r>
            <a:r>
              <a:rPr sz="882" spc="4" dirty="0">
                <a:solidFill>
                  <a:srgbClr val="201F1E"/>
                </a:solidFill>
                <a:latin typeface="Arial"/>
                <a:cs typeface="Arial"/>
              </a:rPr>
              <a:t>and </a:t>
            </a:r>
            <a:r>
              <a:rPr sz="882" spc="9" dirty="0">
                <a:solidFill>
                  <a:srgbClr val="201F1E"/>
                </a:solidFill>
                <a:latin typeface="Arial"/>
                <a:cs typeface="Arial"/>
              </a:rPr>
              <a:t>testing on single-node or </a:t>
            </a:r>
            <a:r>
              <a:rPr sz="882" dirty="0">
                <a:solidFill>
                  <a:srgbClr val="201F1E"/>
                </a:solidFill>
                <a:latin typeface="Arial"/>
                <a:cs typeface="Arial"/>
              </a:rPr>
              <a:t>small</a:t>
            </a:r>
            <a:r>
              <a:rPr sz="882" spc="26" dirty="0">
                <a:solidFill>
                  <a:srgbClr val="201F1E"/>
                </a:solidFill>
                <a:latin typeface="Arial"/>
                <a:cs typeface="Arial"/>
              </a:rPr>
              <a:t> </a:t>
            </a:r>
            <a:r>
              <a:rPr sz="882" spc="9" dirty="0">
                <a:solidFill>
                  <a:srgbClr val="201F1E"/>
                </a:solidFill>
                <a:latin typeface="Arial"/>
                <a:cs typeface="Arial"/>
              </a:rPr>
              <a:t>networks.</a:t>
            </a:r>
            <a:endParaRPr sz="882">
              <a:latin typeface="Arial"/>
              <a:cs typeface="Arial"/>
            </a:endParaRPr>
          </a:p>
        </p:txBody>
      </p:sp>
      <p:sp>
        <p:nvSpPr>
          <p:cNvPr id="9" name="object 9"/>
          <p:cNvSpPr txBox="1"/>
          <p:nvPr/>
        </p:nvSpPr>
        <p:spPr>
          <a:xfrm>
            <a:off x="1725706" y="4784299"/>
            <a:ext cx="6125135" cy="147624"/>
          </a:xfrm>
          <a:prstGeom prst="rect">
            <a:avLst/>
          </a:prstGeom>
        </p:spPr>
        <p:txBody>
          <a:bodyPr vert="horz" wrap="square" lIns="0" tIns="11766" rIns="0" bIns="0" rtlCol="0">
            <a:spAutoFit/>
          </a:bodyPr>
          <a:lstStyle/>
          <a:p>
            <a:pPr marL="11206">
              <a:spcBef>
                <a:spcPts val="93"/>
              </a:spcBef>
            </a:pPr>
            <a:r>
              <a:rPr sz="882" spc="4" dirty="0">
                <a:solidFill>
                  <a:srgbClr val="201F1E"/>
                </a:solidFill>
                <a:latin typeface="Arial"/>
                <a:cs typeface="Arial"/>
              </a:rPr>
              <a:t>With </a:t>
            </a:r>
            <a:r>
              <a:rPr sz="882" spc="-22" dirty="0">
                <a:solidFill>
                  <a:srgbClr val="201F1E"/>
                </a:solidFill>
                <a:latin typeface="Arial"/>
                <a:cs typeface="Arial"/>
              </a:rPr>
              <a:t>PoET </a:t>
            </a:r>
            <a:r>
              <a:rPr sz="882" dirty="0">
                <a:solidFill>
                  <a:srgbClr val="201F1E"/>
                </a:solidFill>
                <a:latin typeface="Arial"/>
                <a:cs typeface="Arial"/>
              </a:rPr>
              <a:t>, </a:t>
            </a:r>
            <a:r>
              <a:rPr sz="882" spc="9" dirty="0">
                <a:solidFill>
                  <a:srgbClr val="201F1E"/>
                </a:solidFill>
                <a:latin typeface="Arial"/>
                <a:cs typeface="Arial"/>
              </a:rPr>
              <a:t>we </a:t>
            </a:r>
            <a:r>
              <a:rPr sz="882" dirty="0">
                <a:solidFill>
                  <a:srgbClr val="201F1E"/>
                </a:solidFill>
                <a:latin typeface="Arial"/>
                <a:cs typeface="Arial"/>
              </a:rPr>
              <a:t>need </a:t>
            </a:r>
            <a:r>
              <a:rPr sz="882" spc="22" dirty="0">
                <a:solidFill>
                  <a:srgbClr val="201F1E"/>
                </a:solidFill>
                <a:latin typeface="Arial"/>
                <a:cs typeface="Arial"/>
              </a:rPr>
              <a:t>to </a:t>
            </a:r>
            <a:r>
              <a:rPr sz="882" spc="9" dirty="0">
                <a:solidFill>
                  <a:srgbClr val="201F1E"/>
                </a:solidFill>
                <a:latin typeface="Arial"/>
                <a:cs typeface="Arial"/>
              </a:rPr>
              <a:t>be mindful </a:t>
            </a:r>
            <a:r>
              <a:rPr sz="882" spc="18" dirty="0">
                <a:solidFill>
                  <a:srgbClr val="201F1E"/>
                </a:solidFill>
                <a:latin typeface="Arial"/>
                <a:cs typeface="Arial"/>
              </a:rPr>
              <a:t>of </a:t>
            </a:r>
            <a:r>
              <a:rPr sz="882" spc="9" dirty="0">
                <a:solidFill>
                  <a:srgbClr val="201F1E"/>
                </a:solidFill>
                <a:latin typeface="Arial"/>
                <a:cs typeface="Arial"/>
              </a:rPr>
              <a:t>forks </a:t>
            </a:r>
            <a:r>
              <a:rPr sz="882" spc="4" dirty="0">
                <a:solidFill>
                  <a:srgbClr val="201F1E"/>
                </a:solidFill>
                <a:latin typeface="Arial"/>
                <a:cs typeface="Arial"/>
              </a:rPr>
              <a:t>being created </a:t>
            </a:r>
            <a:r>
              <a:rPr sz="882" dirty="0">
                <a:solidFill>
                  <a:srgbClr val="201F1E"/>
                </a:solidFill>
                <a:latin typeface="Arial"/>
                <a:cs typeface="Arial"/>
              </a:rPr>
              <a:t>. </a:t>
            </a:r>
            <a:r>
              <a:rPr sz="882" spc="-4" dirty="0">
                <a:solidFill>
                  <a:srgbClr val="201F1E"/>
                </a:solidFill>
                <a:latin typeface="Arial"/>
                <a:cs typeface="Arial"/>
              </a:rPr>
              <a:t>For </a:t>
            </a:r>
            <a:r>
              <a:rPr sz="882" spc="4" dirty="0">
                <a:solidFill>
                  <a:srgbClr val="201F1E"/>
                </a:solidFill>
                <a:latin typeface="Arial"/>
                <a:cs typeface="Arial"/>
              </a:rPr>
              <a:t>our </a:t>
            </a:r>
            <a:r>
              <a:rPr sz="882" spc="9" dirty="0">
                <a:solidFill>
                  <a:srgbClr val="201F1E"/>
                </a:solidFill>
                <a:latin typeface="Arial"/>
                <a:cs typeface="Arial"/>
              </a:rPr>
              <a:t>purpose, </a:t>
            </a:r>
            <a:r>
              <a:rPr sz="882" spc="-4" dirty="0">
                <a:solidFill>
                  <a:srgbClr val="201F1E"/>
                </a:solidFill>
                <a:latin typeface="Arial"/>
                <a:cs typeface="Arial"/>
              </a:rPr>
              <a:t>therefore </a:t>
            </a:r>
            <a:r>
              <a:rPr sz="882" spc="-9" dirty="0">
                <a:solidFill>
                  <a:srgbClr val="201F1E"/>
                </a:solidFill>
                <a:latin typeface="Arial"/>
                <a:cs typeface="Arial"/>
              </a:rPr>
              <a:t>Dev </a:t>
            </a:r>
            <a:r>
              <a:rPr sz="882" spc="13" dirty="0">
                <a:solidFill>
                  <a:srgbClr val="201F1E"/>
                </a:solidFill>
                <a:latin typeface="Arial"/>
                <a:cs typeface="Arial"/>
              </a:rPr>
              <a:t>mode </a:t>
            </a:r>
            <a:r>
              <a:rPr sz="882" spc="4" dirty="0">
                <a:solidFill>
                  <a:srgbClr val="201F1E"/>
                </a:solidFill>
                <a:latin typeface="Arial"/>
                <a:cs typeface="Arial"/>
              </a:rPr>
              <a:t>can </a:t>
            </a:r>
            <a:r>
              <a:rPr sz="882" dirty="0">
                <a:solidFill>
                  <a:srgbClr val="201F1E"/>
                </a:solidFill>
                <a:latin typeface="Arial"/>
                <a:cs typeface="Arial"/>
              </a:rPr>
              <a:t>make more </a:t>
            </a:r>
            <a:r>
              <a:rPr sz="882" spc="-4" dirty="0">
                <a:solidFill>
                  <a:srgbClr val="201F1E"/>
                </a:solidFill>
                <a:latin typeface="Arial"/>
                <a:cs typeface="Arial"/>
              </a:rPr>
              <a:t>sense</a:t>
            </a:r>
            <a:r>
              <a:rPr sz="882" spc="66" dirty="0">
                <a:solidFill>
                  <a:srgbClr val="201F1E"/>
                </a:solidFill>
                <a:latin typeface="Arial"/>
                <a:cs typeface="Arial"/>
              </a:rPr>
              <a:t> </a:t>
            </a:r>
            <a:r>
              <a:rPr sz="882" dirty="0">
                <a:solidFill>
                  <a:srgbClr val="201F1E"/>
                </a:solidFill>
                <a:latin typeface="Arial"/>
                <a:cs typeface="Arial"/>
              </a:rPr>
              <a:t>.</a:t>
            </a:r>
            <a:endParaRPr sz="882">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4000"/>
                <a:satMod val="80000"/>
                <a:lumMod val="106000"/>
              </a:schemeClr>
            </a:gs>
            <a:gs pos="100000">
              <a:schemeClr val="bg2">
                <a:shade val="80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CABCAE3-64FC-4149-819F-2C1812824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3" name="Picture 12">
            <a:extLst>
              <a:ext uri="{FF2B5EF4-FFF2-40B4-BE49-F238E27FC236}">
                <a16:creationId xmlns:a16="http://schemas.microsoft.com/office/drawing/2014/main" id="{012FDCFE-9AD2-4D8A-8CBF-B3AA37EBF6D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5" name="Straight Connector 14">
            <a:extLst>
              <a:ext uri="{FF2B5EF4-FFF2-40B4-BE49-F238E27FC236}">
                <a16:creationId xmlns:a16="http://schemas.microsoft.com/office/drawing/2014/main" id="{FBD463FC-4CA8-4FF4-85A3-AF9F4B98D21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56012FD-74A8-4C91-B318-435CF2B7192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a:extLst>
              <a:ext uri="{FF2B5EF4-FFF2-40B4-BE49-F238E27FC236}">
                <a16:creationId xmlns:a16="http://schemas.microsoft.com/office/drawing/2014/main" id="{57111CC8-3B11-48EC-8DE8-793AAEA27B48}"/>
              </a:ext>
            </a:extLst>
          </p:cNvPr>
          <p:cNvSpPr>
            <a:spLocks noGrp="1"/>
          </p:cNvSpPr>
          <p:nvPr>
            <p:ph type="title"/>
          </p:nvPr>
        </p:nvSpPr>
        <p:spPr>
          <a:xfrm>
            <a:off x="6194399" y="1136115"/>
            <a:ext cx="4948659" cy="1049235"/>
          </a:xfrm>
        </p:spPr>
        <p:txBody>
          <a:bodyPr vert="horz" lIns="91440" tIns="45720" rIns="91440" bIns="45720" rtlCol="0" anchor="t">
            <a:normAutofit/>
          </a:bodyPr>
          <a:lstStyle/>
          <a:p>
            <a:r>
              <a:rPr lang="en-US" dirty="0"/>
              <a:t> Chatham House Rule</a:t>
            </a:r>
          </a:p>
        </p:txBody>
      </p:sp>
      <p:sp>
        <p:nvSpPr>
          <p:cNvPr id="3" name="Content Placeholder 2">
            <a:extLst>
              <a:ext uri="{FF2B5EF4-FFF2-40B4-BE49-F238E27FC236}">
                <a16:creationId xmlns:a16="http://schemas.microsoft.com/office/drawing/2014/main" id="{576EB954-CD52-4781-A602-50134C5F11F9}"/>
              </a:ext>
            </a:extLst>
          </p:cNvPr>
          <p:cNvSpPr>
            <a:spLocks noGrp="1"/>
          </p:cNvSpPr>
          <p:nvPr>
            <p:ph sz="half" idx="1"/>
          </p:nvPr>
        </p:nvSpPr>
        <p:spPr>
          <a:xfrm>
            <a:off x="1451579" y="2015734"/>
            <a:ext cx="4158849" cy="3450613"/>
          </a:xfrm>
        </p:spPr>
        <p:txBody>
          <a:bodyPr vert="horz" lIns="91440" tIns="45720" rIns="91440" bIns="45720" rtlCol="0" anchor="t">
            <a:normAutofit/>
          </a:bodyPr>
          <a:lstStyle/>
          <a:p>
            <a:pPr>
              <a:lnSpc>
                <a:spcPct val="110000"/>
              </a:lnSpc>
            </a:pPr>
            <a:r>
              <a:rPr lang="en-US" sz="1300" b="1" i="1"/>
              <a:t>Antitrust Policy Antitrust Policy Notice</a:t>
            </a:r>
            <a:endParaRPr lang="en-US" sz="1300"/>
          </a:p>
          <a:p>
            <a:pPr>
              <a:lnSpc>
                <a:spcPct val="110000"/>
              </a:lnSpc>
            </a:pPr>
            <a:r>
              <a:rPr lang="en-US" sz="1300"/>
              <a:t>Meetings involve participation by industry competitors, and it is the intention of the Ledger Academy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 If you have questions about these matters, please contact your company counsel, or if you are a member of the Linux Foundation, feel free to contact Andrew Updegrove of the firm of Gesmer Updegrove LLP, which provides legal counsel to the Linux Foundation.</a:t>
            </a:r>
          </a:p>
          <a:p>
            <a:pPr>
              <a:lnSpc>
                <a:spcPct val="110000"/>
              </a:lnSpc>
            </a:pPr>
            <a:endParaRPr lang="en-US" sz="1300"/>
          </a:p>
        </p:txBody>
      </p:sp>
      <p:grpSp>
        <p:nvGrpSpPr>
          <p:cNvPr id="19" name="Group 18">
            <a:extLst>
              <a:ext uri="{FF2B5EF4-FFF2-40B4-BE49-F238E27FC236}">
                <a16:creationId xmlns:a16="http://schemas.microsoft.com/office/drawing/2014/main" id="{F7C65FA4-631C-444F-89AA-F891363CCF6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9823" y="2012810"/>
            <a:ext cx="4948659" cy="3453535"/>
            <a:chOff x="7807230" y="2012810"/>
            <a:chExt cx="3251252" cy="3459865"/>
          </a:xfrm>
        </p:grpSpPr>
        <p:sp>
          <p:nvSpPr>
            <p:cNvPr id="20" name="Rectangle 19">
              <a:extLst>
                <a:ext uri="{FF2B5EF4-FFF2-40B4-BE49-F238E27FC236}">
                  <a16:creationId xmlns:a16="http://schemas.microsoft.com/office/drawing/2014/main" id="{353C58CC-6818-48FD-9CE0-B43BF88B73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0" y="2012810"/>
              <a:ext cx="3251252" cy="3459865"/>
            </a:xfrm>
            <a:prstGeom prst="rect">
              <a:avLst/>
            </a:prstGeom>
            <a:gradFill>
              <a:gsLst>
                <a:gs pos="0">
                  <a:srgbClr val="000001"/>
                </a:gs>
                <a:gs pos="100000">
                  <a:srgbClr val="191919"/>
                </a:gs>
              </a:gsLst>
            </a:gradFill>
            <a:ln w="76200" cmpd="sng">
              <a:noFill/>
              <a:miter lim="800000"/>
            </a:ln>
            <a:effectLst>
              <a:outerShdw blurRad="127000" dist="1905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B2694E9-2175-4647-803A-3AD63554CD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807231" y="2026142"/>
              <a:ext cx="3251250" cy="3440203"/>
            </a:xfrm>
            <a:prstGeom prst="rect">
              <a:avLst/>
            </a:prstGeom>
            <a:solidFill>
              <a:schemeClr val="bg1"/>
            </a:solidFill>
            <a:ln w="762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w="38100" h="38100"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6" name="Content Placeholder 5">
            <a:extLst>
              <a:ext uri="{FF2B5EF4-FFF2-40B4-BE49-F238E27FC236}">
                <a16:creationId xmlns:a16="http://schemas.microsoft.com/office/drawing/2014/main" id="{5C2765F6-0748-4F29-BB29-CA420AE7BF19}"/>
              </a:ext>
            </a:extLst>
          </p:cNvPr>
          <p:cNvPicPr>
            <a:picLocks noGrp="1" noChangeAspect="1"/>
          </p:cNvPicPr>
          <p:nvPr>
            <p:ph sz="half" idx="2"/>
          </p:nvPr>
        </p:nvPicPr>
        <p:blipFill>
          <a:blip r:embed="rId3"/>
          <a:stretch>
            <a:fillRect/>
          </a:stretch>
        </p:blipFill>
        <p:spPr>
          <a:xfrm>
            <a:off x="6277257" y="2640623"/>
            <a:ext cx="4613872" cy="2191589"/>
          </a:xfrm>
          <a:prstGeom prst="rect">
            <a:avLst/>
          </a:prstGeom>
        </p:spPr>
      </p:pic>
    </p:spTree>
    <p:extLst>
      <p:ext uri="{BB962C8B-B14F-4D97-AF65-F5344CB8AC3E}">
        <p14:creationId xmlns:p14="http://schemas.microsoft.com/office/powerpoint/2010/main" val="11882942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cap="none" dirty="0">
                <a:latin typeface="Arial Rounded MT Bold" panose="020F0704030504030204" pitchFamily="34" charset="0"/>
              </a:rPr>
              <a:t>Discussion</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Blockchain and 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8150909"/>
      </p:ext>
    </p:extLst>
  </p:cSld>
  <p:clrMapOvr>
    <a:overrideClrMapping bg1="dk1" tx1="lt1" bg2="dk2" tx2="lt2" accent1="accent1" accent2="accent2" accent3="accent3" accent4="accent4" accent5="accent5" accent6="accent6" hlink="hlink" folHlink="folHlink"/>
  </p:clrMapOvr>
</p:sld>
</file>

<file path=ppt/slides/slide6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b="1" dirty="0">
                <a:latin typeface="Arial Rounded MT Bold" panose="020F0704030504030204" pitchFamily="34" charset="0"/>
              </a:rPr>
              <a:t>Moving Forward</a:t>
            </a:r>
            <a:br>
              <a:rPr lang="en-US" sz="5400" b="1" cap="none" dirty="0">
                <a:latin typeface="Arial Rounded MT Bold" panose="020F0704030504030204" pitchFamily="34" charset="0"/>
              </a:rPr>
            </a:b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60194" y="982124"/>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Princeton Blockchain Community</a:t>
            </a:r>
          </a:p>
          <a:p>
            <a:pPr>
              <a:defRPr/>
            </a:pPr>
            <a:r>
              <a:rPr lang="en-US" sz="2200" b="1" dirty="0">
                <a:solidFill>
                  <a:schemeClr val="bg1">
                    <a:lumMod val="65000"/>
                    <a:lumOff val="35000"/>
                  </a:schemeClr>
                </a:solidFill>
                <a:latin typeface="Arial Rounded MT Bold" panose="020F0704030504030204" pitchFamily="34" charset="0"/>
              </a:rPr>
              <a:t>Social Impact Projects</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latin typeface="Arial Rounded MT Bold" panose="020F0704030504030204" pitchFamily="34" charset="0"/>
              </a:rPr>
              <a:t>Moving Forward</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4387448"/>
      </p:ext>
    </p:extLst>
  </p:cSld>
  <p:clrMapOvr>
    <a:overrideClrMapping bg1="dk1" tx1="lt1" bg2="dk2" tx2="lt2" accent1="accent1" accent2="accent2" accent3="accent3" accent4="accent4" accent5="accent5" accent6="accent6" hlink="hlink" folHlink="folHlink"/>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834A6-DC14-43DB-A474-50A14F36C84E}"/>
              </a:ext>
            </a:extLst>
          </p:cNvPr>
          <p:cNvSpPr>
            <a:spLocks noGrp="1"/>
          </p:cNvSpPr>
          <p:nvPr>
            <p:ph type="title"/>
          </p:nvPr>
        </p:nvSpPr>
        <p:spPr/>
        <p:txBody>
          <a:bodyPr>
            <a:normAutofit fontScale="90000"/>
          </a:bodyPr>
          <a:lstStyle/>
          <a:p>
            <a:pPr>
              <a:lnSpc>
                <a:spcPct val="107000"/>
              </a:lnSpc>
              <a:spcAft>
                <a:spcPts val="800"/>
              </a:spcAft>
            </a:pP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PRINCETON BLOCKCHAINFOR SOCIAL IMPACT</a:t>
            </a: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June12 , 2019</a:t>
            </a:r>
            <a:br>
              <a:rPr lang="en-US" sz="1800" dirty="0">
                <a:latin typeface="Calibri" panose="020F0502020204030204" pitchFamily="34" charset="0"/>
                <a:ea typeface="Calibri" panose="020F0502020204030204" pitchFamily="34" charset="0"/>
                <a:cs typeface="Times New Roman" panose="02020603050405020304" pitchFamily="18" charset="0"/>
              </a:rPr>
            </a:br>
            <a:r>
              <a:rPr lang="en-US" sz="3600" b="1" cap="small" spc="25" dirty="0">
                <a:solidFill>
                  <a:srgbClr val="4472C4"/>
                </a:solidFill>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4" name="Content Placeholder 3">
            <a:extLst>
              <a:ext uri="{FF2B5EF4-FFF2-40B4-BE49-F238E27FC236}">
                <a16:creationId xmlns:a16="http://schemas.microsoft.com/office/drawing/2014/main" id="{4AD45A79-9720-4306-BAC7-B26B548B533A}"/>
              </a:ext>
            </a:extLst>
          </p:cNvPr>
          <p:cNvSpPr>
            <a:spLocks noGrp="1"/>
          </p:cNvSpPr>
          <p:nvPr>
            <p:ph sz="half" idx="2"/>
          </p:nvPr>
        </p:nvSpPr>
        <p:spPr>
          <a:xfrm>
            <a:off x="1842045" y="2477753"/>
            <a:ext cx="4645152" cy="2644457"/>
          </a:xfrm>
        </p:spPr>
        <p:txBody>
          <a:bodyPr>
            <a:normAutofit fontScale="92500"/>
          </a:bodyPr>
          <a:lstStyle/>
          <a:p>
            <a:pPr marL="0" indent="0">
              <a:lnSpc>
                <a:spcPct val="107000"/>
              </a:lnSpc>
              <a:buNone/>
            </a:pPr>
            <a:b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r>
              <a:rPr lang="en-US"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Five checkpoints to be presented at meetups: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Opportunity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Business Model Validation</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Technical Architecture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Impact Measurement Prototype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Delivery.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Content Placeholder 5">
            <a:extLst>
              <a:ext uri="{FF2B5EF4-FFF2-40B4-BE49-F238E27FC236}">
                <a16:creationId xmlns:a16="http://schemas.microsoft.com/office/drawing/2014/main" id="{5943E4C2-3624-4BE8-8D6F-8F4710CE3107}"/>
              </a:ext>
            </a:extLst>
          </p:cNvPr>
          <p:cNvSpPr>
            <a:spLocks noGrp="1"/>
          </p:cNvSpPr>
          <p:nvPr>
            <p:ph sz="quarter" idx="4"/>
          </p:nvPr>
        </p:nvSpPr>
        <p:spPr>
          <a:xfrm>
            <a:off x="6409700" y="2110314"/>
            <a:ext cx="4645152" cy="2637371"/>
          </a:xfrm>
        </p:spPr>
        <p:txBody>
          <a:bodyPr>
            <a:normAutofit fontScale="92500"/>
          </a:bodyPr>
          <a:lstStyle/>
          <a:p>
            <a:pPr>
              <a:lnSpc>
                <a:spcPct val="107000"/>
              </a:lnSpc>
            </a:pPr>
            <a:r>
              <a:rPr lang="en-US"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Schedule: Tiger Labs</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b="1" u="sng"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Checkpoint 3 Technical Architecture</a:t>
            </a:r>
          </a:p>
          <a:p>
            <a:pPr>
              <a:lnSpc>
                <a:spcPct val="107000"/>
              </a:lnSpc>
            </a:pPr>
            <a:r>
              <a:rPr lang="en-US" sz="2400" b="1" dirty="0">
                <a:solidFill>
                  <a:srgbClr val="C00000"/>
                </a:solidFill>
                <a:latin typeface="Arial" panose="020B0604020202020204" pitchFamily="34" charset="0"/>
                <a:ea typeface="Times New Roman" panose="02020603050405020304" pitchFamily="18" charset="0"/>
                <a:cs typeface="Times New Roman" panose="02020603050405020304" pitchFamily="18" charset="0"/>
              </a:rPr>
              <a:t>N</a:t>
            </a:r>
            <a:r>
              <a:rPr lang="en-US" sz="2400" dirty="0">
                <a:solidFill>
                  <a:srgbClr val="C00000"/>
                </a:solidFill>
                <a:latin typeface="Calibri" panose="020F0502020204030204" pitchFamily="34" charset="0"/>
                <a:ea typeface="Calibri" panose="020F0502020204030204" pitchFamily="34" charset="0"/>
                <a:cs typeface="Times New Roman" panose="02020603050405020304" pitchFamily="18" charset="0"/>
              </a:rPr>
              <a:t>ext Working Group </a:t>
            </a:r>
            <a:r>
              <a:rPr lang="en-US" sz="2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July 10</a:t>
            </a:r>
            <a:r>
              <a:rPr lang="en-US" sz="2400" b="1" baseline="30000" dirty="0">
                <a:solidFill>
                  <a:srgbClr val="C00000"/>
                </a:solidFill>
                <a:latin typeface="Calibri" panose="020F0502020204030204" pitchFamily="34" charset="0"/>
                <a:ea typeface="Calibri" panose="020F0502020204030204" pitchFamily="34" charset="0"/>
                <a:cs typeface="Times New Roman" panose="02020603050405020304" pitchFamily="18" charset="0"/>
              </a:rPr>
              <a:t>th</a:t>
            </a:r>
            <a:r>
              <a:rPr lang="en-US" sz="24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pPr>
            <a:r>
              <a:rPr lang="en-US" sz="2400" b="1" dirty="0">
                <a:solidFill>
                  <a:srgbClr val="C00000"/>
                </a:solidFill>
                <a:latin typeface="Calibri" panose="020F0502020204030204" pitchFamily="34" charset="0"/>
                <a:ea typeface="Times New Roman" panose="02020603050405020304" pitchFamily="18" charset="0"/>
                <a:cs typeface="Times New Roman" panose="02020603050405020304" pitchFamily="18" charset="0"/>
              </a:rPr>
              <a:t>Next Presentation:</a:t>
            </a:r>
          </a:p>
          <a:p>
            <a:pPr lvl="1">
              <a:lnSpc>
                <a:spcPct val="107000"/>
              </a:lnSpc>
            </a:pPr>
            <a:r>
              <a:rPr lang="en-US" sz="22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July 16</a:t>
            </a:r>
            <a:r>
              <a:rPr lang="en-US" sz="2200" b="1" baseline="30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th</a:t>
            </a:r>
            <a:r>
              <a:rPr lang="en-US" sz="22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br>
              <a:rPr lang="en-US" sz="22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41414315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THANK YOU</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1387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487EE-4E1B-4190-907B-77694163673F}"/>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E62BAAA-3D96-4F8A-9BF9-226EC02C9EDD}"/>
              </a:ext>
            </a:extLst>
          </p:cNvPr>
          <p:cNvSpPr>
            <a:spLocks noGrp="1"/>
          </p:cNvSpPr>
          <p:nvPr>
            <p:ph idx="1"/>
          </p:nvPr>
        </p:nvSpPr>
        <p:spPr/>
        <p:txBody>
          <a:bodyPr>
            <a:normAutofit fontScale="40000" lnSpcReduction="20000"/>
          </a:bodyPr>
          <a:lstStyle/>
          <a:p>
            <a:pPr fontAlgn="base"/>
            <a:r>
              <a:rPr lang="en-US" dirty="0"/>
              <a:t>Hi Bobbi, </a:t>
            </a:r>
          </a:p>
          <a:p>
            <a:pPr fontAlgn="base"/>
            <a:r>
              <a:rPr lang="en-US" dirty="0"/>
              <a:t> </a:t>
            </a:r>
          </a:p>
          <a:p>
            <a:pPr fontAlgn="base"/>
            <a:r>
              <a:rPr lang="en-US" dirty="0"/>
              <a:t>I see that you recently have shown interest in Microsoft Azure, and I'd like to offer our support in answering any questions you might have as you get started. </a:t>
            </a:r>
          </a:p>
          <a:p>
            <a:pPr fontAlgn="base"/>
            <a:r>
              <a:rPr lang="en-US" dirty="0"/>
              <a:t> </a:t>
            </a:r>
          </a:p>
          <a:p>
            <a:pPr fontAlgn="base"/>
            <a:r>
              <a:rPr lang="en-US" dirty="0"/>
              <a:t>Our team of Microsoft certified partners can answer questions about getting started, architecture and design, or help with a proof of concept. They're also happy to help with any pricing or estimating questions you may have. </a:t>
            </a:r>
          </a:p>
          <a:p>
            <a:pPr fontAlgn="base"/>
            <a:r>
              <a:rPr lang="en-US" dirty="0"/>
              <a:t> </a:t>
            </a:r>
          </a:p>
          <a:p>
            <a:pPr fontAlgn="base"/>
            <a:r>
              <a:rPr lang="en-US" dirty="0"/>
              <a:t>Would you like me to connect you with a Microsoft certified partner? </a:t>
            </a:r>
          </a:p>
          <a:p>
            <a:pPr fontAlgn="base"/>
            <a:r>
              <a:rPr lang="en-US" dirty="0"/>
              <a:t> </a:t>
            </a:r>
          </a:p>
          <a:p>
            <a:pPr fontAlgn="base"/>
            <a:r>
              <a:rPr lang="en-US" dirty="0"/>
              <a:t>Thanks, </a:t>
            </a:r>
          </a:p>
          <a:p>
            <a:pPr fontAlgn="base"/>
            <a:r>
              <a:rPr lang="en-US" dirty="0"/>
              <a:t> </a:t>
            </a:r>
          </a:p>
          <a:p>
            <a:pPr fontAlgn="base"/>
            <a:r>
              <a:rPr lang="en-US" dirty="0"/>
              <a:t>David Kitchen | Automated Solution Assistant </a:t>
            </a:r>
          </a:p>
          <a:p>
            <a:pPr fontAlgn="base"/>
            <a:r>
              <a:rPr lang="en-US" dirty="0"/>
              <a:t>Microsoft Corporation </a:t>
            </a:r>
          </a:p>
          <a:p>
            <a:pPr fontAlgn="base"/>
            <a:r>
              <a:rPr lang="en-US" dirty="0"/>
              <a:t>One Microsoft Way </a:t>
            </a:r>
          </a:p>
          <a:p>
            <a:pPr fontAlgn="base"/>
            <a:r>
              <a:rPr lang="en-US" dirty="0"/>
              <a:t>Redmond, WA 98052 USA </a:t>
            </a:r>
          </a:p>
          <a:p>
            <a:r>
              <a:rPr lang="en-US" dirty="0"/>
              <a:t> </a:t>
            </a:r>
          </a:p>
          <a:p>
            <a:r>
              <a:rPr lang="en-US" dirty="0"/>
              <a:t> </a:t>
            </a:r>
          </a:p>
          <a:p>
            <a:endParaRPr lang="en-US" dirty="0"/>
          </a:p>
        </p:txBody>
      </p:sp>
      <p:sp>
        <p:nvSpPr>
          <p:cNvPr id="4" name="Slide Number Placeholder 3">
            <a:extLst>
              <a:ext uri="{FF2B5EF4-FFF2-40B4-BE49-F238E27FC236}">
                <a16:creationId xmlns:a16="http://schemas.microsoft.com/office/drawing/2014/main" id="{3621306B-0BB2-4E92-A4D6-6C01255207DF}"/>
              </a:ext>
            </a:extLst>
          </p:cNvPr>
          <p:cNvSpPr>
            <a:spLocks noGrp="1"/>
          </p:cNvSpPr>
          <p:nvPr>
            <p:ph type="sldNum" sz="quarter" idx="12"/>
          </p:nvPr>
        </p:nvSpPr>
        <p:spPr/>
        <p:txBody>
          <a:bodyPr/>
          <a:lstStyle/>
          <a:p>
            <a:fld id="{362F072D-44BE-48CC-8E89-A327B5503611}" type="slidenum">
              <a:rPr lang="en-US" smtClean="0"/>
              <a:t>64</a:t>
            </a:fld>
            <a:endParaRPr lang="en-US"/>
          </a:p>
        </p:txBody>
      </p:sp>
    </p:spTree>
    <p:extLst>
      <p:ext uri="{BB962C8B-B14F-4D97-AF65-F5344CB8AC3E}">
        <p14:creationId xmlns:p14="http://schemas.microsoft.com/office/powerpoint/2010/main" val="3999771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Shape 218"/>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B5F9E98A-4FF4-43D6-9C48-6DF0E7F2D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207A636-DC99-4588-80C4-9E069B97C3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19" name="Google Shape;219;p25"/>
          <p:cNvSpPr txBox="1">
            <a:spLocks noGrp="1"/>
          </p:cNvSpPr>
          <p:nvPr>
            <p:ph type="ctrTitle" idx="4294967295"/>
          </p:nvPr>
        </p:nvSpPr>
        <p:spPr>
          <a:xfrm>
            <a:off x="960933" y="960241"/>
            <a:ext cx="6849699" cy="4203872"/>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a:t>
            </a:r>
          </a:p>
          <a:p>
            <a:pPr>
              <a:defRPr/>
            </a:pPr>
            <a:r>
              <a:rPr lang="en-US" sz="2200" b="1" dirty="0">
                <a:solidFill>
                  <a:schemeClr val="tx1">
                    <a:lumMod val="50000"/>
                  </a:schemeClr>
                </a:solidFill>
                <a:latin typeface="Arial Rounded MT Bold" panose="020F0704030504030204" pitchFamily="34" charset="0"/>
              </a:rPr>
              <a:t>Re-Cap Project Kickoff Meeting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cxnSp>
        <p:nvCxnSpPr>
          <p:cNvPr id="100" name="Straight Connector 99">
            <a:extLst>
              <a:ext uri="{FF2B5EF4-FFF2-40B4-BE49-F238E27FC236}">
                <a16:creationId xmlns:a16="http://schemas.microsoft.com/office/drawing/2014/main" id="{0F2BAA51-3181-4303-929A-FCD9C33F89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7685" y="1328764"/>
            <a:ext cx="0" cy="3466826"/>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D4ED6A5F-3B06-48C5-850F-8045C4DF69AE}"/>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04" name="Straight Connector 103">
            <a:extLst>
              <a:ext uri="{FF2B5EF4-FFF2-40B4-BE49-F238E27FC236}">
                <a16:creationId xmlns:a16="http://schemas.microsoft.com/office/drawing/2014/main" id="{C9A60B9D-8DAC-4DA9-88DE-9911621A2B9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Tree>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34CC1-D012-4E2D-AF26-B46EEF1566BF}"/>
              </a:ext>
            </a:extLst>
          </p:cNvPr>
          <p:cNvSpPr>
            <a:spLocks noGrp="1"/>
          </p:cNvSpPr>
          <p:nvPr>
            <p:ph type="title"/>
          </p:nvPr>
        </p:nvSpPr>
        <p:spPr/>
        <p:txBody>
          <a:bodyPr/>
          <a:lstStyle/>
          <a:p>
            <a:r>
              <a:rPr lang="en-US" dirty="0"/>
              <a:t>meetups</a:t>
            </a:r>
          </a:p>
        </p:txBody>
      </p:sp>
      <p:sp>
        <p:nvSpPr>
          <p:cNvPr id="3" name="Content Placeholder 2">
            <a:extLst>
              <a:ext uri="{FF2B5EF4-FFF2-40B4-BE49-F238E27FC236}">
                <a16:creationId xmlns:a16="http://schemas.microsoft.com/office/drawing/2014/main" id="{1539987D-CCEC-4A78-8C08-BB635F101970}"/>
              </a:ext>
            </a:extLst>
          </p:cNvPr>
          <p:cNvSpPr>
            <a:spLocks noGrp="1"/>
          </p:cNvSpPr>
          <p:nvPr>
            <p:ph sz="half" idx="1"/>
          </p:nvPr>
        </p:nvSpPr>
        <p:spPr>
          <a:xfrm>
            <a:off x="1449217" y="2030756"/>
            <a:ext cx="7747119" cy="3448595"/>
          </a:xfrm>
        </p:spPr>
        <p:txBody>
          <a:bodyPr>
            <a:normAutofit/>
          </a:bodyPr>
          <a:lstStyle/>
          <a:p>
            <a:r>
              <a:rPr lang="en-US" dirty="0"/>
              <a:t>HYPERLEDGER PRINCETON</a:t>
            </a:r>
          </a:p>
          <a:p>
            <a:pPr lvl="1"/>
            <a:r>
              <a:rPr lang="en-US" dirty="0"/>
              <a:t>Hosted by Linux Foundation, is comprised of people interested in learning and developing projects using the Hyperledger solutions. </a:t>
            </a:r>
          </a:p>
          <a:p>
            <a:r>
              <a:rPr lang="en-US" dirty="0"/>
              <a:t>PRINCETON BLOCKCHAIN AND AI</a:t>
            </a:r>
          </a:p>
          <a:p>
            <a:pPr lvl="1"/>
            <a:r>
              <a:rPr lang="en-US" sz="1700" dirty="0"/>
              <a:t>Princeton Blockchain and AI  is focused on COMMUNITY. Discussions are developed by meetup participants.</a:t>
            </a:r>
            <a:endParaRPr lang="en-US" dirty="0"/>
          </a:p>
          <a:p>
            <a:r>
              <a:rPr lang="en-US" dirty="0"/>
              <a:t>BLOCKCHAIN FUNDEMENTALS / Ledger Academy</a:t>
            </a:r>
          </a:p>
          <a:p>
            <a:pPr lvl="1"/>
            <a:r>
              <a:rPr lang="en-US" dirty="0"/>
              <a:t>Meetups focused on Education.</a:t>
            </a:r>
          </a:p>
        </p:txBody>
      </p:sp>
      <p:sp>
        <p:nvSpPr>
          <p:cNvPr id="5" name="Rectangle 4">
            <a:extLst>
              <a:ext uri="{FF2B5EF4-FFF2-40B4-BE49-F238E27FC236}">
                <a16:creationId xmlns:a16="http://schemas.microsoft.com/office/drawing/2014/main" id="{FA344508-0A87-4E76-A51B-740CD5E5177A}"/>
              </a:ext>
            </a:extLst>
          </p:cNvPr>
          <p:cNvSpPr/>
          <p:nvPr/>
        </p:nvSpPr>
        <p:spPr>
          <a:xfrm>
            <a:off x="5971607" y="3244334"/>
            <a:ext cx="248786" cy="369332"/>
          </a:xfrm>
          <a:prstGeom prst="rect">
            <a:avLst/>
          </a:prstGeom>
        </p:spPr>
        <p:txBody>
          <a:bodyPr wrap="none">
            <a:spAutoFit/>
          </a:bodyPr>
          <a:lstStyle/>
          <a:p>
            <a:r>
              <a:rPr lang="en-US" dirty="0"/>
              <a:t> </a:t>
            </a:r>
          </a:p>
        </p:txBody>
      </p:sp>
    </p:spTree>
    <p:extLst>
      <p:ext uri="{BB962C8B-B14F-4D97-AF65-F5344CB8AC3E}">
        <p14:creationId xmlns:p14="http://schemas.microsoft.com/office/powerpoint/2010/main" val="229600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DC0044B-5E2A-421F-A12D-4D5CCEFA0CC6}"/>
              </a:ext>
            </a:extLst>
          </p:cNvPr>
          <p:cNvSpPr>
            <a:spLocks noGrp="1"/>
          </p:cNvSpPr>
          <p:nvPr>
            <p:ph type="title"/>
          </p:nvPr>
        </p:nvSpPr>
        <p:spPr/>
        <p:txBody>
          <a:bodyPr/>
          <a:lstStyle/>
          <a:p>
            <a:r>
              <a:rPr lang="en-US" dirty="0"/>
              <a:t>Hyperledger</a:t>
            </a:r>
          </a:p>
        </p:txBody>
      </p:sp>
      <p:sp>
        <p:nvSpPr>
          <p:cNvPr id="6" name="Content Placeholder 5">
            <a:extLst>
              <a:ext uri="{FF2B5EF4-FFF2-40B4-BE49-F238E27FC236}">
                <a16:creationId xmlns:a16="http://schemas.microsoft.com/office/drawing/2014/main" id="{4941D39D-A7B1-40D3-A15C-857662C8B00E}"/>
              </a:ext>
            </a:extLst>
          </p:cNvPr>
          <p:cNvSpPr>
            <a:spLocks noGrp="1"/>
          </p:cNvSpPr>
          <p:nvPr>
            <p:ph idx="1"/>
          </p:nvPr>
        </p:nvSpPr>
        <p:spPr/>
        <p:txBody>
          <a:bodyPr>
            <a:normAutofit/>
          </a:bodyPr>
          <a:lstStyle/>
          <a:p>
            <a:pPr marL="0" indent="0">
              <a:buNone/>
            </a:pPr>
            <a:r>
              <a:rPr lang="en-US" dirty="0"/>
              <a:t>June Newsletter</a:t>
            </a:r>
          </a:p>
          <a:p>
            <a:r>
              <a:rPr lang="en-US" dirty="0"/>
              <a:t>Project</a:t>
            </a:r>
          </a:p>
          <a:p>
            <a:r>
              <a:rPr lang="en-US" dirty="0"/>
              <a:t>Hyperledger Justitia helps users create and maintain consortiums on fabric. HIP 0.1</a:t>
            </a:r>
          </a:p>
          <a:p>
            <a:pPr marL="0" indent="0">
              <a:buNone/>
            </a:pPr>
            <a:r>
              <a:rPr lang="en-US" dirty="0"/>
              <a:t>New : </a:t>
            </a:r>
            <a:r>
              <a:rPr lang="en-US" dirty="0">
                <a:hlinkClick r:id="rId2"/>
              </a:rPr>
              <a:t>https://wiki.hyperledger.org/display/HYP/Hyperledger+Justitia+Proposal</a:t>
            </a:r>
            <a:endParaRPr lang="en-US" dirty="0"/>
          </a:p>
          <a:p>
            <a:pPr marL="0" indent="0">
              <a:buNone/>
            </a:pPr>
            <a:r>
              <a:rPr lang="en-US" dirty="0"/>
              <a:t>New Coding </a:t>
            </a:r>
            <a:r>
              <a:rPr lang="en-US" dirty="0" err="1"/>
              <a:t>Guidlines</a:t>
            </a:r>
            <a:endParaRPr lang="en-US" dirty="0"/>
          </a:p>
          <a:p>
            <a:pPr marL="0" indent="0">
              <a:buNone/>
            </a:pPr>
            <a:r>
              <a:rPr lang="en-US" dirty="0">
                <a:hlinkClick r:id="rId3"/>
              </a:rPr>
              <a:t>https://wiki.hyperledger.org/display/fabric/Coding+Guidelines</a:t>
            </a:r>
            <a:endParaRPr lang="en-US" dirty="0"/>
          </a:p>
        </p:txBody>
      </p:sp>
    </p:spTree>
    <p:extLst>
      <p:ext uri="{BB962C8B-B14F-4D97-AF65-F5344CB8AC3E}">
        <p14:creationId xmlns:p14="http://schemas.microsoft.com/office/powerpoint/2010/main" val="4150452403"/>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2818</Words>
  <Application>Microsoft Office PowerPoint</Application>
  <PresentationFormat>Widescreen</PresentationFormat>
  <Paragraphs>622</Paragraphs>
  <Slides>64</Slides>
  <Notes>15</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64</vt:i4>
      </vt:variant>
    </vt:vector>
  </HeadingPairs>
  <TitlesOfParts>
    <vt:vector size="80" baseType="lpstr">
      <vt:lpstr>-apple-system</vt:lpstr>
      <vt:lpstr>Arial</vt:lpstr>
      <vt:lpstr>Arial Rounded MT Bold</vt:lpstr>
      <vt:lpstr>BWHaasGrotesk-55Roman-Web</vt:lpstr>
      <vt:lpstr>Calibri</vt:lpstr>
      <vt:lpstr>Calibri Light</vt:lpstr>
      <vt:lpstr>Gill Sans MT</vt:lpstr>
      <vt:lpstr>Helvetica</vt:lpstr>
      <vt:lpstr>Helvetica Neue</vt:lpstr>
      <vt:lpstr>inherit</vt:lpstr>
      <vt:lpstr>Proxima Nova</vt:lpstr>
      <vt:lpstr>PublicoText-Italic-Web</vt:lpstr>
      <vt:lpstr>PublicoText-Roman-Web</vt:lpstr>
      <vt:lpstr>Times New Roman</vt:lpstr>
      <vt:lpstr>Gallery</vt:lpstr>
      <vt:lpstr>Office Theme</vt:lpstr>
      <vt:lpstr>  Welcome to  Blockchain Summer Project   hosted by: Hyperledger Princeton * Blockchain Princeton *  Blockchain Fundamentals * Ledger Academy  </vt:lpstr>
      <vt:lpstr>Blockchain Summer project</vt:lpstr>
      <vt:lpstr>AGENDA</vt:lpstr>
      <vt:lpstr>Housekeeping</vt:lpstr>
      <vt:lpstr>HOUSEKEEPING </vt:lpstr>
      <vt:lpstr> Chatham House Rule</vt:lpstr>
      <vt:lpstr>Princeton Blockchain Community</vt:lpstr>
      <vt:lpstr>meetups</vt:lpstr>
      <vt:lpstr>Hyperledger</vt:lpstr>
      <vt:lpstr>Hyperledger Princeton</vt:lpstr>
      <vt:lpstr>Princeton Blockchain and AI</vt:lpstr>
      <vt:lpstr>PowerPoint Presentation</vt:lpstr>
      <vt:lpstr>Wall Street Blockchain Association</vt:lpstr>
      <vt:lpstr>PowerPoint Presentation</vt:lpstr>
      <vt:lpstr>PowerPoint Presentation</vt:lpstr>
      <vt:lpstr>PowerPoint Presentation</vt:lpstr>
      <vt:lpstr>PowerPoint Presentation</vt:lpstr>
      <vt:lpstr>PowerPoint Presentation</vt:lpstr>
      <vt:lpstr>Re-Cap Project Kick off Meeting Blockchain for Social Imapct</vt:lpstr>
      <vt:lpstr>Blockchain and social responsibility</vt:lpstr>
      <vt:lpstr>Summer Blockchain Project</vt:lpstr>
      <vt:lpstr>PowerPoint Presentation</vt:lpstr>
      <vt:lpstr>Week 1: Impact Opportunity </vt:lpstr>
      <vt:lpstr>Week 1: Impact Opportunity</vt:lpstr>
      <vt:lpstr>PowerPoint Presentation</vt:lpstr>
      <vt:lpstr>PowerPoint Presentation</vt:lpstr>
      <vt:lpstr>Initial project focus of “Donor Goods” will be food Future Goods can include: Clothing, Blankets, Toiletry Items, Paper Products </vt:lpstr>
      <vt:lpstr>Teams</vt:lpstr>
      <vt:lpstr>Teams</vt:lpstr>
      <vt:lpstr>Teams</vt:lpstr>
      <vt:lpstr>PowerPoint Presentation</vt:lpstr>
      <vt:lpstr>Business Model System Design</vt:lpstr>
      <vt:lpstr>Impact Opportunity NJ Food Bank Organizations – partial list</vt:lpstr>
      <vt:lpstr>Impact Opportunity Farmers  - partial list</vt:lpstr>
      <vt:lpstr>    Whitepaper     </vt:lpstr>
      <vt:lpstr>Whitepaper   </vt:lpstr>
      <vt:lpstr>Whitepaper</vt:lpstr>
      <vt:lpstr>TRANSACTIONS IN OUR WORKFLOW: *help to identify the implicit transactions and features to be supported by this blockchain application solution via business network APIs. </vt:lpstr>
      <vt:lpstr>Hyperledger Summer Project</vt:lpstr>
      <vt:lpstr>Overview of Sawtooth Architecture</vt:lpstr>
      <vt:lpstr>Set up Sawtooth</vt:lpstr>
      <vt:lpstr>Requirements and Limitations - Issues to deal with</vt:lpstr>
      <vt:lpstr>Other Options / Evaluations</vt:lpstr>
      <vt:lpstr>Few useful links</vt:lpstr>
      <vt:lpstr>Checkpoint 3 Technical :  Colin Pinto Microtrac Inc &amp; Shaantek Consultants /  Mohanram Teekah  https://wiki.hyperledger.org/display/LMDWG/Working+Space</vt:lpstr>
      <vt:lpstr>Business Network Information Prepared by: Gary T.</vt:lpstr>
      <vt:lpstr>Business Networks and Transaction </vt:lpstr>
      <vt:lpstr>Business Network</vt:lpstr>
      <vt:lpstr>Business Network</vt:lpstr>
      <vt:lpstr>Transactions</vt:lpstr>
      <vt:lpstr>Product Backlog</vt:lpstr>
      <vt:lpstr>PROTOTYPE Presented by: Prabhu (pcube@hotmail.com) </vt:lpstr>
      <vt:lpstr>Hyperledger Sawtooth Donor Blockchain for Summer Project  (Ledger Academy)</vt:lpstr>
      <vt:lpstr>Donor Blockchain - View</vt:lpstr>
      <vt:lpstr>Donor Blockchain - Donation record</vt:lpstr>
      <vt:lpstr>Donor Blockchain - Transfer</vt:lpstr>
      <vt:lpstr>Donor Blockchain - Accept Donation</vt:lpstr>
      <vt:lpstr>Donor Blockchain - Change in Holder</vt:lpstr>
      <vt:lpstr>Key Takeaways</vt:lpstr>
      <vt:lpstr>Discussion</vt:lpstr>
      <vt:lpstr>Moving Forward </vt:lpstr>
      <vt:lpstr>PRINCETON BLOCKCHAINFOR SOCIAL IMPACT June12 , 2019  </vt:lpstr>
      <vt:lpstr>THANK YOU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Welcome to  Blockchain Summer Project   hosted by: Hyperledger Princeton * Blockchain Princeton *  Blockchain Fundamentals * Ledger Academy  </dc:title>
  <dc:creator>Bobbi Muscara</dc:creator>
  <cp:lastModifiedBy>Bobbi Muscara</cp:lastModifiedBy>
  <cp:revision>1</cp:revision>
  <dcterms:created xsi:type="dcterms:W3CDTF">2019-07-02T22:31:18Z</dcterms:created>
  <dcterms:modified xsi:type="dcterms:W3CDTF">2019-07-02T22:31:36Z</dcterms:modified>
</cp:coreProperties>
</file>