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9"/>
  </p:notesMasterIdLst>
  <p:handoutMasterIdLst>
    <p:handoutMasterId r:id="rId10"/>
  </p:handoutMasterIdLst>
  <p:sldIdLst>
    <p:sldId id="307" r:id="rId2"/>
    <p:sldId id="284" r:id="rId3"/>
    <p:sldId id="305" r:id="rId4"/>
    <p:sldId id="308" r:id="rId5"/>
    <p:sldId id="309" r:id="rId6"/>
    <p:sldId id="310" r:id="rId7"/>
    <p:sldId id="301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56">
          <p15:clr>
            <a:srgbClr val="A4A3A4"/>
          </p15:clr>
        </p15:guide>
        <p15:guide id="2" orient="horz" pos="180" userDrawn="1">
          <p15:clr>
            <a:srgbClr val="A4A3A4"/>
          </p15:clr>
        </p15:guide>
        <p15:guide id="3" orient="horz" pos="1764">
          <p15:clr>
            <a:srgbClr val="A4A3A4"/>
          </p15:clr>
        </p15:guide>
        <p15:guide id="4" orient="horz" pos="1812" userDrawn="1">
          <p15:clr>
            <a:srgbClr val="A4A3A4"/>
          </p15:clr>
        </p15:guide>
        <p15:guide id="5" orient="horz" pos="468" userDrawn="1">
          <p15:clr>
            <a:srgbClr val="A4A3A4"/>
          </p15:clr>
        </p15:guide>
        <p15:guide id="6" pos="5664">
          <p15:clr>
            <a:srgbClr val="A4A3A4"/>
          </p15:clr>
        </p15:guide>
        <p15:guide id="7" pos="48">
          <p15:clr>
            <a:srgbClr val="A4A3A4"/>
          </p15:clr>
        </p15:guide>
        <p15:guide id="8" pos="2832" userDrawn="1">
          <p15:clr>
            <a:srgbClr val="A4A3A4"/>
          </p15:clr>
        </p15:guide>
        <p15:guide id="9" pos="19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9B073"/>
    <a:srgbClr val="000000"/>
    <a:srgbClr val="110C78"/>
    <a:srgbClr val="0000FF"/>
    <a:srgbClr val="F2F2F2"/>
    <a:srgbClr val="A818A1"/>
    <a:srgbClr val="4F81BD"/>
    <a:srgbClr val="FFFFFF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8126" autoAdjust="0"/>
  </p:normalViewPr>
  <p:slideViewPr>
    <p:cSldViewPr showGuides="1">
      <p:cViewPr>
        <p:scale>
          <a:sx n="80" d="100"/>
          <a:sy n="80" d="100"/>
        </p:scale>
        <p:origin x="1056" y="60"/>
      </p:cViewPr>
      <p:guideLst>
        <p:guide orient="horz" pos="3156"/>
        <p:guide orient="horz" pos="180"/>
        <p:guide orient="horz" pos="1764"/>
        <p:guide orient="horz" pos="1812"/>
        <p:guide orient="horz" pos="468"/>
        <p:guide pos="5664"/>
        <p:guide pos="48"/>
        <p:guide pos="2832"/>
        <p:guide pos="19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86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FB3279D-5886-4048-9C6C-4CE7FFC104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A10B5F-B6D9-44FC-A1A4-91867CBA9F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51C59-C763-4FB9-B285-E2E26181E3C9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D43339-36FC-4B00-9F7E-2C95567C010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6A1E5D-1CA2-49CE-93A2-EDD9B458947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51FA0-D5B3-429B-AC8F-B674921A7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83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4B1F9-0DA6-4756-99EA-D0255BA34A94}" type="datetimeFigureOut">
              <a:rPr lang="en-US" smtClean="0"/>
              <a:t>10/14/2021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DB096-1AF5-4721-BC81-C89C5078C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42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DB096-1AF5-4721-BC81-C89C5078C0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05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DB096-1AF5-4721-BC81-C89C5078C0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934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Since 2018</a:t>
            </a:r>
          </a:p>
          <a:p>
            <a:r>
              <a:rPr lang="en-US" dirty="0"/>
              <a:t>Industry applications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CDB096-1AF5-4721-BC81-C89C5078C0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72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*</a:t>
            </a:r>
          </a:p>
          <a:p>
            <a:r>
              <a:rPr lang="en-US" dirty="0"/>
              <a:t>Managing CA Certificates</a:t>
            </a:r>
          </a:p>
          <a:p>
            <a:r>
              <a:rPr lang="en-US" dirty="0"/>
              <a:t>Register Enroll and Revoke identities</a:t>
            </a:r>
          </a:p>
          <a:p>
            <a:r>
              <a:rPr lang="en-US" dirty="0"/>
              <a:t>Creating the single org and multi org network </a:t>
            </a:r>
          </a:p>
          <a:p>
            <a:r>
              <a:rPr lang="en-US" dirty="0"/>
              <a:t>Adding </a:t>
            </a:r>
            <a:r>
              <a:rPr lang="en-US" dirty="0" err="1"/>
              <a:t>Orderers</a:t>
            </a:r>
            <a:r>
              <a:rPr lang="en-US" dirty="0"/>
              <a:t> and Peers to the network</a:t>
            </a:r>
          </a:p>
          <a:p>
            <a:r>
              <a:rPr lang="en-US" dirty="0"/>
              <a:t>Channel creation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CDB096-1AF5-4721-BC81-C89C5078C0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25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 types of edge data clusters </a:t>
            </a:r>
          </a:p>
          <a:p>
            <a:r>
              <a:rPr lang="en-US" dirty="0"/>
              <a:t>2 solutions (you are able to track, now what?)</a:t>
            </a:r>
          </a:p>
          <a:p>
            <a:r>
              <a:rPr lang="en-US" dirty="0"/>
              <a:t>5 industries (</a:t>
            </a:r>
            <a:r>
              <a:rPr lang="en-US" dirty="0" err="1"/>
              <a:t>wismo</a:t>
            </a:r>
            <a:r>
              <a:rPr lang="en-US" dirty="0"/>
              <a:t> is just the beginning)</a:t>
            </a:r>
          </a:p>
          <a:p>
            <a:r>
              <a:rPr lang="en-US" dirty="0"/>
              <a:t># – holy grail?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CDB096-1AF5-4721-BC81-C89C5078C0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78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0ECA4-EFAB-4380-86F0-5188BE922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E2B435-17E1-4CD8-9811-86EA0C1A86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1D246-D017-4FC9-A31A-BEB972542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F0525-371E-4BBF-98BA-FDC62B856561}" type="datetime1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0537E-7D7A-43B0-A1A1-9695AF191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discussion purposes only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2EC84-C709-4744-9BF8-1C7050249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9361-97D0-4396-B041-7CED456664B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816800-B6A6-4D49-AB63-E0C56DF652CA}"/>
              </a:ext>
            </a:extLst>
          </p:cNvPr>
          <p:cNvSpPr/>
          <p:nvPr userDrawn="1"/>
        </p:nvSpPr>
        <p:spPr>
          <a:xfrm>
            <a:off x="76200" y="57150"/>
            <a:ext cx="762000" cy="830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1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438151"/>
            <a:ext cx="6553200" cy="4508956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 b="0">
                <a:solidFill>
                  <a:schemeClr val="bg1"/>
                </a:solidFill>
              </a:defRPr>
            </a:lvl2pPr>
            <a:lvl3pPr>
              <a:defRPr sz="2400" b="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F1BC9E5-E02F-4C44-BBB8-156584DA5DA7}"/>
              </a:ext>
            </a:extLst>
          </p:cNvPr>
          <p:cNvCxnSpPr/>
          <p:nvPr userDrawn="1"/>
        </p:nvCxnSpPr>
        <p:spPr>
          <a:xfrm>
            <a:off x="2057400" y="57150"/>
            <a:ext cx="0" cy="5029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0BC9DBAC-2A7E-45EE-8515-688D46C11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778646"/>
            <a:ext cx="1856667" cy="1423531"/>
          </a:xfrm>
          <a:noFill/>
        </p:spPr>
        <p:txBody>
          <a:bodyPr wrap="square">
            <a:spAutoFit/>
          </a:bodyPr>
          <a:lstStyle>
            <a:lvl1pPr algn="l">
              <a:defRPr lang="en-US" sz="2400" b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avolini" panose="03000502040302020204" pitchFamily="66" charset="0"/>
                <a:ea typeface="+mn-ea"/>
                <a:cs typeface="Cavolini" panose="03000502040302020204" pitchFamily="66" charset="0"/>
              </a:defRPr>
            </a:lvl1pPr>
          </a:lstStyle>
          <a:p>
            <a:pPr marL="0"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6164BBD-9902-4656-A54A-63E3C6D6A8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7931" y="4781550"/>
            <a:ext cx="1018469" cy="274637"/>
          </a:xfrm>
        </p:spPr>
        <p:txBody>
          <a:bodyPr/>
          <a:lstStyle/>
          <a:p>
            <a:fld id="{19F3BA84-31C1-4A44-8F5F-FA0B66C16ACF}" type="datetime1">
              <a:rPr lang="en-US" smtClean="0"/>
              <a:t>10/14/2021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AE8CF8F-8044-4DA3-A3CB-BF43BA3D5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731" y="4403925"/>
            <a:ext cx="1554480" cy="274637"/>
          </a:xfrm>
        </p:spPr>
        <p:txBody>
          <a:bodyPr/>
          <a:lstStyle/>
          <a:p>
            <a:r>
              <a:rPr lang="en-US"/>
              <a:t>For discussion purposes only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992A9DB-C83C-4AF6-850F-FFD6F0264BD0}"/>
              </a:ext>
            </a:extLst>
          </p:cNvPr>
          <p:cNvSpPr txBox="1">
            <a:spLocks/>
          </p:cNvSpPr>
          <p:nvPr userDrawn="1"/>
        </p:nvSpPr>
        <p:spPr>
          <a:xfrm>
            <a:off x="228600" y="4796453"/>
            <a:ext cx="438150" cy="27463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b="0" kern="1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6839361-97D0-4396-B041-7CED45666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00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4379F-4F58-471D-B754-0E4C6E08C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4" y="1397646"/>
            <a:ext cx="1981196" cy="1423531"/>
          </a:xfrm>
          <a:noFill/>
        </p:spPr>
        <p:txBody>
          <a:bodyPr wrap="square">
            <a:spAutoFit/>
          </a:bodyPr>
          <a:lstStyle>
            <a:lvl1pPr algn="l">
              <a:defRPr lang="en-US" sz="2400" b="1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avolini" panose="03000502040302020204" pitchFamily="66" charset="0"/>
                <a:ea typeface="+mn-ea"/>
                <a:cs typeface="Cavolini" panose="03000502040302020204" pitchFamily="66" charset="0"/>
              </a:defRPr>
            </a:lvl1pPr>
          </a:lstStyle>
          <a:p>
            <a:pPr marL="0"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95689-1CF6-454A-8D76-98A69365E5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7931" y="4781550"/>
            <a:ext cx="1018469" cy="274637"/>
          </a:xfrm>
        </p:spPr>
        <p:txBody>
          <a:bodyPr/>
          <a:lstStyle/>
          <a:p>
            <a:fld id="{F2488F13-6727-4832-AD1C-0C704980BE4A}" type="datetime1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516F7-E87B-4140-84DB-1C5199629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0731" y="4403925"/>
            <a:ext cx="1554480" cy="274637"/>
          </a:xfrm>
        </p:spPr>
        <p:txBody>
          <a:bodyPr/>
          <a:lstStyle/>
          <a:p>
            <a:r>
              <a:rPr lang="en-US"/>
              <a:t>For discussion purposes only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F8C31-4C08-480B-A371-4D1E2FC36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4796453"/>
            <a:ext cx="438150" cy="274637"/>
          </a:xfrm>
          <a:ln>
            <a:noFill/>
          </a:ln>
        </p:spPr>
        <p:txBody>
          <a:bodyPr/>
          <a:lstStyle>
            <a:lvl1pPr algn="ctr">
              <a:defRPr sz="1400" b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6839361-97D0-4396-B041-7CED456664B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EAB2B8D-5E1B-4436-8B56-B6D9E6743BC9}"/>
              </a:ext>
            </a:extLst>
          </p:cNvPr>
          <p:cNvCxnSpPr/>
          <p:nvPr userDrawn="1"/>
        </p:nvCxnSpPr>
        <p:spPr>
          <a:xfrm>
            <a:off x="2057400" y="57150"/>
            <a:ext cx="0" cy="50292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F25A289-A1D3-432D-B5E2-175A25DFC3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59589" y="514350"/>
            <a:ext cx="6479604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7838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BEED8-1A51-4A58-A6CB-A88860162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D81BD1-0FF8-48A0-99DD-6FF40AFB4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D2950-0A1F-4AE4-B9AF-9C9516927074}" type="datetime1">
              <a:rPr lang="en-US" smtClean="0"/>
              <a:t>10/14/2021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422B53-640C-4A47-9FDE-185626656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discussion purposes only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EB51D-00AF-4422-989B-C9695549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9361-97D0-4396-B041-7CED45666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0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8F3A89-12CD-410C-AC8D-15B180979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53A1E-D8EC-429C-816D-FE343B8AC5D3}" type="datetime1">
              <a:rPr lang="en-US" smtClean="0"/>
              <a:t>10/14/2021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BFEE6C-9A40-4810-A076-1FCC74603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discussion purposes only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30CC37-EC38-40B4-B980-66057DCED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39361-97D0-4396-B041-7CED45666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108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C0870C-2341-4D4F-BB35-2B6ADC193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5112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29541-3B39-433E-A369-7B064122F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42344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DF1E9-CD7B-4264-9D37-561B122BD3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8EE26-2EF7-426E-A008-11200D151CD8}" type="datetime1">
              <a:rPr lang="en-US" smtClean="0"/>
              <a:t>10/14/2021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12BDA-86C4-462D-8AE3-81C1CA6C3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For discussion purposes only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77F6B-D560-4E43-80E6-44BAFEFB3A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39361-97D0-4396-B041-7CED456664B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0004FAA6-B641-4D5F-9227-9B21CC1C221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3350"/>
            <a:ext cx="375022" cy="43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62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8" r:id="rId3"/>
    <p:sldLayoutId id="2147483662" r:id="rId4"/>
    <p:sldLayoutId id="2147483663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3B5285-4850-43E4-B870-6028F76BA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05000" y="1123950"/>
            <a:ext cx="6663691" cy="26575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BB8075F9-D9D2-4F76-8DE2-B7314D6CB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77000" y="4171950"/>
            <a:ext cx="2209800" cy="685800"/>
          </a:xfrm>
        </p:spPr>
        <p:txBody>
          <a:bodyPr>
            <a:normAutofit/>
          </a:bodyPr>
          <a:lstStyle/>
          <a:p>
            <a:pPr algn="r"/>
            <a:r>
              <a:rPr lang="en-US" sz="1800" dirty="0"/>
              <a:t>October 14, 2021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B71A7C-B86D-4FDF-800F-434E80D3611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800" y="209422"/>
            <a:ext cx="990738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09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1A08DAFC-66FC-4992-8C70-6BE73C0B3F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5"/>
          <a:stretch/>
        </p:blipFill>
        <p:spPr>
          <a:xfrm>
            <a:off x="1143000" y="1276350"/>
            <a:ext cx="7550036" cy="34052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B5CC8A-659D-43C1-86AE-151B3919C098}"/>
              </a:ext>
            </a:extLst>
          </p:cNvPr>
          <p:cNvSpPr txBox="1"/>
          <p:nvPr/>
        </p:nvSpPr>
        <p:spPr>
          <a:xfrm>
            <a:off x="4876799" y="3943350"/>
            <a:ext cx="3816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BLOCKCHAIN </a:t>
            </a:r>
            <a:r>
              <a:rPr lang="en-US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 </a:t>
            </a:r>
            <a:r>
              <a:rPr lang="en-US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DATA SCIENCE </a:t>
            </a:r>
            <a:r>
              <a:rPr lang="en-US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 IOT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3836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Self introduction. Vector Icons free download in SVG, PNG Format">
            <a:extLst>
              <a:ext uri="{FF2B5EF4-FFF2-40B4-BE49-F238E27FC236}">
                <a16:creationId xmlns:a16="http://schemas.microsoft.com/office/drawing/2014/main" id="{4A2DC025-6204-4F88-8379-3C3AAA2AA44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4" y="742950"/>
            <a:ext cx="2743200" cy="2743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D6983BE-03F6-46D0-A93D-CA3CDA71B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4" y="1901382"/>
            <a:ext cx="1981196" cy="426335"/>
          </a:xfr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en-US" dirty="0">
                <a:solidFill>
                  <a:srgbClr val="00FFFF"/>
                </a:solidFill>
              </a:rPr>
              <a:t>intro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6E515-93E1-41B2-9CBF-E3DF5D080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discussion purposes only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DB873F-D73E-4840-A0A4-93C7793644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000" y="285750"/>
            <a:ext cx="5839319" cy="4392812"/>
          </a:xfrm>
        </p:spPr>
        <p:txBody>
          <a:bodyPr/>
          <a:lstStyle/>
          <a:p>
            <a:r>
              <a:rPr lang="en-US" dirty="0"/>
              <a:t>About BONbLOC</a:t>
            </a:r>
          </a:p>
          <a:p>
            <a:pPr lvl="1"/>
            <a:r>
              <a:rPr lang="en-US" dirty="0"/>
              <a:t>Bb team on call today</a:t>
            </a:r>
          </a:p>
          <a:p>
            <a:r>
              <a:rPr lang="en-US" dirty="0"/>
              <a:t>Agenda</a:t>
            </a:r>
          </a:p>
          <a:p>
            <a:pPr lvl="1"/>
            <a:r>
              <a:rPr lang="en-US" dirty="0"/>
              <a:t>Our learning</a:t>
            </a:r>
          </a:p>
          <a:p>
            <a:pPr lvl="1"/>
            <a:r>
              <a:rPr lang="en-US" dirty="0"/>
              <a:t>Our successes</a:t>
            </a:r>
          </a:p>
          <a:p>
            <a:pPr lvl="1"/>
            <a:r>
              <a:rPr lang="en-US" dirty="0"/>
              <a:t>Open forum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741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Understanding the Basic Fundamentals of a Go-To-Market Strategy -  AllBusiness.com">
            <a:extLst>
              <a:ext uri="{FF2B5EF4-FFF2-40B4-BE49-F238E27FC236}">
                <a16:creationId xmlns:a16="http://schemas.microsoft.com/office/drawing/2014/main" id="{6754138B-5223-4B18-827E-6231ACBAD18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19150"/>
            <a:ext cx="2743200" cy="2743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D6983BE-03F6-46D0-A93D-CA3CDA71B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4" y="1730045"/>
            <a:ext cx="1981196" cy="758734"/>
          </a:xfrm>
        </p:spPr>
        <p:txBody>
          <a:bodyPr/>
          <a:lstStyle/>
          <a:p>
            <a:pPr algn="ctr"/>
            <a:r>
              <a:rPr lang="en-US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we are learning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6E515-93E1-41B2-9CBF-E3DF5D080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discussion purposes only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DB873F-D73E-4840-A0A4-93C7793644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001" y="285750"/>
            <a:ext cx="6033042" cy="1676400"/>
          </a:xfrm>
        </p:spPr>
        <p:txBody>
          <a:bodyPr>
            <a:normAutofit/>
          </a:bodyPr>
          <a:lstStyle/>
          <a:p>
            <a:r>
              <a:rPr lang="en-US" dirty="0"/>
              <a:t>GTM/Customer facing projects </a:t>
            </a:r>
          </a:p>
          <a:p>
            <a:pPr lvl="1"/>
            <a:r>
              <a:rPr lang="en-US" dirty="0"/>
              <a:t>Commercial</a:t>
            </a:r>
          </a:p>
          <a:p>
            <a:pPr lvl="1"/>
            <a:r>
              <a:rPr lang="en-US" dirty="0"/>
              <a:t>Government/Public Sector</a:t>
            </a:r>
          </a:p>
          <a:p>
            <a:pPr lvl="1"/>
            <a:r>
              <a:rPr lang="en-US" dirty="0"/>
              <a:t>Socio-economic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48A59B6-572F-44CA-AA06-4F20BCB5C557}"/>
              </a:ext>
            </a:extLst>
          </p:cNvPr>
          <p:cNvGrpSpPr/>
          <p:nvPr/>
        </p:nvGrpSpPr>
        <p:grpSpPr>
          <a:xfrm>
            <a:off x="3810000" y="2190750"/>
            <a:ext cx="4586176" cy="2535352"/>
            <a:chOff x="3324446" y="2495550"/>
            <a:chExt cx="4586176" cy="25353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2DF480F-4A77-4A1C-B270-4366872EFED5}"/>
                </a:ext>
              </a:extLst>
            </p:cNvPr>
            <p:cNvSpPr/>
            <p:nvPr/>
          </p:nvSpPr>
          <p:spPr>
            <a:xfrm>
              <a:off x="3324446" y="3105150"/>
              <a:ext cx="2379921" cy="6439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rem</a:t>
              </a:r>
              <a:r>
                <a:rPr lang="en-US" b="1" dirty="0" err="1">
                  <a:solidFill>
                    <a:srgbClr val="FFFF00"/>
                  </a:solidFill>
                </a:rPr>
                <a:t>oT</a:t>
              </a:r>
              <a:r>
                <a:rPr lang="en-US" dirty="0" err="1"/>
                <a:t>rak</a:t>
              </a:r>
              <a:endParaRPr lang="en-US" dirty="0"/>
            </a:p>
            <a:p>
              <a:pPr algn="ctr"/>
              <a:r>
                <a:rPr lang="en-US" dirty="0"/>
                <a:t>IOT Library/Engine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191CCE8-C62F-4C9A-952D-476C322DBAA0}"/>
                </a:ext>
              </a:extLst>
            </p:cNvPr>
            <p:cNvSpPr/>
            <p:nvPr/>
          </p:nvSpPr>
          <p:spPr>
            <a:xfrm>
              <a:off x="5727404" y="3105150"/>
              <a:ext cx="2171700" cy="64395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Trace2e Library/Engine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544F28-B72F-4FF7-8638-BDCF682BA84A}"/>
                </a:ext>
              </a:extLst>
            </p:cNvPr>
            <p:cNvSpPr/>
            <p:nvPr/>
          </p:nvSpPr>
          <p:spPr>
            <a:xfrm>
              <a:off x="3329761" y="4520126"/>
              <a:ext cx="4580861" cy="510776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On chain core (Fabric)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F3BE80D-6F09-42F2-9491-C613B5098870}"/>
                </a:ext>
              </a:extLst>
            </p:cNvPr>
            <p:cNvSpPr/>
            <p:nvPr/>
          </p:nvSpPr>
          <p:spPr>
            <a:xfrm>
              <a:off x="3324446" y="3845116"/>
              <a:ext cx="4574657" cy="578185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Off chain core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5683A84-E260-4E88-8879-3EBC948EADF9}"/>
                </a:ext>
              </a:extLst>
            </p:cNvPr>
            <p:cNvSpPr/>
            <p:nvPr/>
          </p:nvSpPr>
          <p:spPr>
            <a:xfrm>
              <a:off x="3324446" y="2495550"/>
              <a:ext cx="942754" cy="4639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Apps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723F19E-514C-4462-ADA8-9DC439ABFD52}"/>
                </a:ext>
              </a:extLst>
            </p:cNvPr>
            <p:cNvSpPr/>
            <p:nvPr/>
          </p:nvSpPr>
          <p:spPr>
            <a:xfrm>
              <a:off x="4525334" y="2495550"/>
              <a:ext cx="942754" cy="4639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APIs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C7E207-CF4D-4FE2-9DE4-0502261B3AA2}"/>
                </a:ext>
              </a:extLst>
            </p:cNvPr>
            <p:cNvSpPr/>
            <p:nvPr/>
          </p:nvSpPr>
          <p:spPr>
            <a:xfrm>
              <a:off x="5726222" y="2495550"/>
              <a:ext cx="942754" cy="4639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BigData</a:t>
              </a:r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BB3EA49-6791-4F85-8E05-B3A40429103F}"/>
                </a:ext>
              </a:extLst>
            </p:cNvPr>
            <p:cNvSpPr/>
            <p:nvPr/>
          </p:nvSpPr>
          <p:spPr>
            <a:xfrm>
              <a:off x="6927111" y="2495550"/>
              <a:ext cx="971991" cy="46397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p2p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63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nnovation concept, futuristic diagram background with technology, research  and development words, double exposure of hands typing on computer Stock  Photo - Alamy">
            <a:extLst>
              <a:ext uri="{FF2B5EF4-FFF2-40B4-BE49-F238E27FC236}">
                <a16:creationId xmlns:a16="http://schemas.microsoft.com/office/drawing/2014/main" id="{DA22A2B4-E152-453C-8631-2F5BDFB084A1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302"/>
          <a:stretch/>
        </p:blipFill>
        <p:spPr bwMode="auto">
          <a:xfrm>
            <a:off x="76204" y="895350"/>
            <a:ext cx="2743200" cy="2743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D6983BE-03F6-46D0-A93D-CA3CDA71B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4" y="1730045"/>
            <a:ext cx="1981196" cy="758734"/>
          </a:xfrm>
        </p:spPr>
        <p:txBody>
          <a:bodyPr/>
          <a:lstStyle/>
          <a:p>
            <a:pPr algn="ctr"/>
            <a:r>
              <a:rPr lang="en-US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..and learning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6E515-93E1-41B2-9CBF-E3DF5D080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discussion purposes only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DB873F-D73E-4840-A0A4-93C7793644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000" y="295098"/>
            <a:ext cx="5878025" cy="4267200"/>
          </a:xfrm>
        </p:spPr>
        <p:txBody>
          <a:bodyPr>
            <a:normAutofit/>
          </a:bodyPr>
          <a:lstStyle/>
          <a:p>
            <a:r>
              <a:rPr lang="en-US" dirty="0"/>
              <a:t>Internal projects </a:t>
            </a:r>
          </a:p>
          <a:p>
            <a:pPr lvl="1"/>
            <a:r>
              <a:rPr lang="en-US" dirty="0"/>
              <a:t>Cross framework integration, interaction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</a:p>
          <a:p>
            <a:pPr lvl="1"/>
            <a:r>
              <a:rPr lang="en-US" dirty="0"/>
              <a:t>Administration UI for Fabric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</a:p>
          <a:p>
            <a:pPr lvl="1"/>
            <a:r>
              <a:rPr lang="en-US" dirty="0"/>
              <a:t>Common API framework for Fabric-External integration</a:t>
            </a:r>
            <a:r>
              <a:rPr lang="en-US" baseline="30000" dirty="0">
                <a:solidFill>
                  <a:srgbClr val="C00000"/>
                </a:solidFill>
              </a:rPr>
              <a:t>*</a:t>
            </a:r>
          </a:p>
          <a:p>
            <a:pPr lvl="1"/>
            <a:r>
              <a:rPr lang="en-US" dirty="0"/>
              <a:t>Automated Channel/Network setup &amp; configuration based on business transaction (data)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75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B8991FEA-FF68-4A90-82AA-20F0069A7E9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8" y="763019"/>
            <a:ext cx="2743200" cy="27432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D6983BE-03F6-46D0-A93D-CA3CDA71B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735183"/>
            <a:ext cx="1981196" cy="758734"/>
          </a:xfrm>
        </p:spPr>
        <p:txBody>
          <a:bodyPr/>
          <a:lstStyle/>
          <a:p>
            <a:pPr algn="ctr"/>
            <a:r>
              <a:rPr lang="en-US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 far so good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6E515-93E1-41B2-9CBF-E3DF5D080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discussion purposes only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5121943-6128-4ECE-9EAC-44181F439E43}"/>
              </a:ext>
            </a:extLst>
          </p:cNvPr>
          <p:cNvGrpSpPr/>
          <p:nvPr/>
        </p:nvGrpSpPr>
        <p:grpSpPr>
          <a:xfrm>
            <a:off x="2530510" y="429482"/>
            <a:ext cx="6400130" cy="4580668"/>
            <a:chOff x="2530510" y="429482"/>
            <a:chExt cx="6400130" cy="458066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E850638-B449-4BB8-970A-31FD9EFEA9FF}"/>
                </a:ext>
              </a:extLst>
            </p:cNvPr>
            <p:cNvGrpSpPr/>
            <p:nvPr/>
          </p:nvGrpSpPr>
          <p:grpSpPr>
            <a:xfrm>
              <a:off x="2530510" y="2949375"/>
              <a:ext cx="1463040" cy="2060775"/>
              <a:chOff x="2590800" y="590550"/>
              <a:chExt cx="1554480" cy="2060775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ED5A8A1-2208-47E6-B561-63DFF773F4C8}"/>
                  </a:ext>
                </a:extLst>
              </p:cNvPr>
              <p:cNvSpPr/>
              <p:nvPr/>
            </p:nvSpPr>
            <p:spPr>
              <a:xfrm>
                <a:off x="2590800" y="1047750"/>
                <a:ext cx="1554480" cy="1603575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/>
                  <a:t>edgeData</a:t>
                </a:r>
                <a:r>
                  <a:rPr lang="en-US" dirty="0"/>
                  <a:t> SaaS</a:t>
                </a:r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IOT, Fabric, ML, Presto (-)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0C20F0E-8F2E-4ABD-B38C-17D686085B1E}"/>
                  </a:ext>
                </a:extLst>
              </p:cNvPr>
              <p:cNvSpPr/>
              <p:nvPr/>
            </p:nvSpPr>
            <p:spPr>
              <a:xfrm>
                <a:off x="2590800" y="590550"/>
                <a:ext cx="1554480" cy="4572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onru</a:t>
                </a:r>
                <a:endPara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F8AA293-FBA7-4DDF-AFE2-8C80565CF66A}"/>
                </a:ext>
              </a:extLst>
            </p:cNvPr>
            <p:cNvSpPr/>
            <p:nvPr/>
          </p:nvSpPr>
          <p:spPr>
            <a:xfrm>
              <a:off x="3491526" y="2311876"/>
              <a:ext cx="502024" cy="564674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E8B6675-38D9-499E-88F7-52A8E4D1059A}"/>
                </a:ext>
              </a:extLst>
            </p:cNvPr>
            <p:cNvGrpSpPr/>
            <p:nvPr/>
          </p:nvGrpSpPr>
          <p:grpSpPr>
            <a:xfrm>
              <a:off x="5821904" y="1210724"/>
              <a:ext cx="1463040" cy="2687700"/>
              <a:chOff x="5707514" y="1210724"/>
              <a:chExt cx="1554480" cy="2687700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D7CFAF8-63B7-48B7-8A4E-A39059C63F5B}"/>
                  </a:ext>
                </a:extLst>
              </p:cNvPr>
              <p:cNvGrpSpPr/>
              <p:nvPr/>
            </p:nvGrpSpPr>
            <p:grpSpPr>
              <a:xfrm>
                <a:off x="5707514" y="1837649"/>
                <a:ext cx="1554480" cy="2060775"/>
                <a:chOff x="2590800" y="590550"/>
                <a:chExt cx="1554480" cy="2060775"/>
              </a:xfrm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1029A6E4-CA0C-4F4A-8EB5-99DFEBE8D4BF}"/>
                    </a:ext>
                  </a:extLst>
                </p:cNvPr>
                <p:cNvSpPr/>
                <p:nvPr/>
              </p:nvSpPr>
              <p:spPr>
                <a:xfrm>
                  <a:off x="2590800" y="1047750"/>
                  <a:ext cx="1554480" cy="1603575"/>
                </a:xfrm>
                <a:prstGeom prst="rect">
                  <a:avLst/>
                </a:prstGeom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0" rev="0"/>
                  </a:camera>
                  <a:lightRig rig="soft" dir="t">
                    <a:rot lat="0" lon="0" rev="0"/>
                  </a:lightRig>
                </a:scene3d>
                <a:sp3d contourW="44450" prstMaterial="matte">
                  <a:bevelT w="63500" h="63500" prst="artDeco"/>
                  <a:contourClr>
                    <a:srgbClr val="FFFFFF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e2e status</a:t>
                  </a:r>
                </a:p>
                <a:p>
                  <a:pPr algn="ctr"/>
                  <a:endParaRPr lang="en-US" dirty="0"/>
                </a:p>
                <a:p>
                  <a:pPr algn="ctr"/>
                  <a:r>
                    <a:rPr lang="en-US" dirty="0"/>
                    <a:t>IOT, Fabric, API</a:t>
                  </a: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9B583370-721B-4FE4-8510-706660A060B8}"/>
                    </a:ext>
                  </a:extLst>
                </p:cNvPr>
                <p:cNvSpPr/>
                <p:nvPr/>
              </p:nvSpPr>
              <p:spPr>
                <a:xfrm>
                  <a:off x="2590800" y="590550"/>
                  <a:ext cx="1554480" cy="4572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>
                    <a:rot lat="0" lon="0" rev="0"/>
                  </a:camera>
                  <a:lightRig rig="soft" dir="t">
                    <a:rot lat="0" lon="0" rev="0"/>
                  </a:lightRig>
                </a:scene3d>
                <a:sp3d contourW="44450" prstMaterial="matte">
                  <a:bevelT w="63500" h="63500" prst="artDeco"/>
                  <a:contourClr>
                    <a:srgbClr val="FFFFFF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err="1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munu</a:t>
                  </a:r>
                  <a:endParaRPr lang="en-US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C273F53-417E-490A-B666-24DEDD1DA86A}"/>
                  </a:ext>
                </a:extLst>
              </p:cNvPr>
              <p:cNvSpPr/>
              <p:nvPr/>
            </p:nvSpPr>
            <p:spPr>
              <a:xfrm>
                <a:off x="6728594" y="1210724"/>
                <a:ext cx="533400" cy="564674"/>
              </a:xfrm>
              <a:prstGeom prst="ellipse">
                <a:avLst/>
              </a:prstGeom>
              <a:ln>
                <a:noFill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9CA1F01-790A-415D-B527-3E1A6E7522E3}"/>
                </a:ext>
              </a:extLst>
            </p:cNvPr>
            <p:cNvGrpSpPr/>
            <p:nvPr/>
          </p:nvGrpSpPr>
          <p:grpSpPr>
            <a:xfrm>
              <a:off x="4176207" y="2533153"/>
              <a:ext cx="1463040" cy="2060775"/>
              <a:chOff x="2590800" y="590550"/>
              <a:chExt cx="1554480" cy="2060775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B30BB85-9A5C-4A3B-BF62-B523707767B4}"/>
                  </a:ext>
                </a:extLst>
              </p:cNvPr>
              <p:cNvSpPr/>
              <p:nvPr/>
            </p:nvSpPr>
            <p:spPr>
              <a:xfrm>
                <a:off x="2590800" y="1047750"/>
                <a:ext cx="1554480" cy="1603575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e2e tracking</a:t>
                </a:r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Fabric</a:t>
                </a:r>
              </a:p>
              <a:p>
                <a:pPr algn="ctr"/>
                <a:r>
                  <a:rPr lang="en-US" dirty="0"/>
                  <a:t>Presto (-)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A554138-C6E3-4667-B719-EB5130DCA801}"/>
                  </a:ext>
                </a:extLst>
              </p:cNvPr>
              <p:cNvSpPr/>
              <p:nvPr/>
            </p:nvSpPr>
            <p:spPr>
              <a:xfrm>
                <a:off x="2590800" y="590550"/>
                <a:ext cx="1554480" cy="4572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rendu</a:t>
                </a:r>
                <a:endPara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AF4BD36-DDA6-4EED-8BD0-1ED48D25627B}"/>
                </a:ext>
              </a:extLst>
            </p:cNvPr>
            <p:cNvSpPr/>
            <p:nvPr/>
          </p:nvSpPr>
          <p:spPr>
            <a:xfrm>
              <a:off x="5137223" y="1906812"/>
              <a:ext cx="502024" cy="564674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5E7E3B7-F017-495F-B9F8-D4199415ACED}"/>
                </a:ext>
              </a:extLst>
            </p:cNvPr>
            <p:cNvGrpSpPr/>
            <p:nvPr/>
          </p:nvGrpSpPr>
          <p:grpSpPr>
            <a:xfrm>
              <a:off x="7467600" y="1035861"/>
              <a:ext cx="1463040" cy="2060775"/>
              <a:chOff x="2590800" y="590550"/>
              <a:chExt cx="1554480" cy="2060775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1F2E404-8721-4C2F-944C-2E499DCA6AF7}"/>
                  </a:ext>
                </a:extLst>
              </p:cNvPr>
              <p:cNvSpPr/>
              <p:nvPr/>
            </p:nvSpPr>
            <p:spPr>
              <a:xfrm>
                <a:off x="2590800" y="1047750"/>
                <a:ext cx="1554480" cy="1603575"/>
              </a:xfrm>
              <a:prstGeom prst="rect">
                <a:avLst/>
              </a:prstGeom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e2e align (-)</a:t>
                </a:r>
              </a:p>
              <a:p>
                <a:pPr algn="ctr"/>
                <a:endParaRPr lang="en-US" dirty="0"/>
              </a:p>
              <a:p>
                <a:pPr algn="ctr"/>
                <a:r>
                  <a:rPr lang="en-US" dirty="0"/>
                  <a:t>IOT, Fabric, ML, Presto (-)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C4AF1C3-ADFD-4F16-9C53-9756CBCA18C8}"/>
                  </a:ext>
                </a:extLst>
              </p:cNvPr>
              <p:cNvSpPr/>
              <p:nvPr/>
            </p:nvSpPr>
            <p:spPr>
              <a:xfrm>
                <a:off x="2590800" y="590550"/>
                <a:ext cx="1554480" cy="45720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nalu</a:t>
                </a:r>
                <a:endParaRPr lang="en-US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E8688CF-6111-4C33-A188-5CB831B3CCA9}"/>
                </a:ext>
              </a:extLst>
            </p:cNvPr>
            <p:cNvSpPr/>
            <p:nvPr/>
          </p:nvSpPr>
          <p:spPr>
            <a:xfrm>
              <a:off x="8428616" y="429482"/>
              <a:ext cx="502024" cy="564674"/>
            </a:xfrm>
            <a:prstGeom prst="ellipse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#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7832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CF3A8F-DB59-43FC-8BA1-984FDDBFA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11699B72-9E6F-4C14-AF48-F141467C7A94}" type="slidenum">
              <a:rPr lang="en-US" sz="1050" b="1" smtClean="0">
                <a:solidFill>
                  <a:schemeClr val="bg1"/>
                </a:solidFill>
                <a:effectLst/>
              </a:rPr>
              <a:pPr algn="r">
                <a:spcAft>
                  <a:spcPts val="600"/>
                </a:spcAft>
              </a:pPr>
              <a:t>7</a:t>
            </a:fld>
            <a:endParaRPr lang="en-US" sz="105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708BBF0-3054-43F8-B92C-4F9D8FC43E13}"/>
              </a:ext>
            </a:extLst>
          </p:cNvPr>
          <p:cNvSpPr txBox="1">
            <a:spLocks/>
          </p:cNvSpPr>
          <p:nvPr/>
        </p:nvSpPr>
        <p:spPr>
          <a:xfrm>
            <a:off x="4343400" y="2669316"/>
            <a:ext cx="4572000" cy="1676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1600" b="0" dirty="0">
                <a:solidFill>
                  <a:srgbClr val="000000"/>
                </a:solidFill>
              </a:rPr>
              <a:t>Berta Fuentes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sz="1600" b="0" dirty="0">
                <a:solidFill>
                  <a:srgbClr val="000000"/>
                </a:solidFill>
              </a:rPr>
              <a:t>berta.fuentes@bonbloc.com</a:t>
            </a:r>
          </a:p>
          <a:p>
            <a:pPr marL="0" indent="0" algn="r">
              <a:buFont typeface="Arial" panose="020B0604020202020204" pitchFamily="34" charset="0"/>
              <a:buNone/>
            </a:pPr>
            <a:endParaRPr lang="en-US" sz="1600" b="0" dirty="0">
              <a:solidFill>
                <a:srgbClr val="0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b="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4A0F1D-4784-4009-9DDE-FDBEA0F3B8ED}"/>
              </a:ext>
            </a:extLst>
          </p:cNvPr>
          <p:cNvSpPr txBox="1"/>
          <p:nvPr/>
        </p:nvSpPr>
        <p:spPr>
          <a:xfrm>
            <a:off x="7166588" y="4421916"/>
            <a:ext cx="17488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www.bonbloc.com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BDAA8A-F636-4857-BB7D-6F057FE87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758182"/>
            <a:ext cx="1981196" cy="758734"/>
          </a:xfrm>
          <a:noFill/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Cavolini" panose="020B0502040204020203" pitchFamily="66" charset="0"/>
              </a:rPr>
              <a:t>a</a:t>
            </a:r>
            <a:r>
              <a:rPr lang="en-US" sz="2400" dirty="0">
                <a:solidFill>
                  <a:schemeClr val="tx2"/>
                </a:solidFill>
                <a:latin typeface="Cavolini" panose="020B0502040204020203" pitchFamily="66" charset="0"/>
              </a:rPr>
              <a:t>ma &amp; thank You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668795-CEAA-46BA-8FA0-8F5AF45C35B3}"/>
              </a:ext>
            </a:extLst>
          </p:cNvPr>
          <p:cNvSpPr txBox="1"/>
          <p:nvPr/>
        </p:nvSpPr>
        <p:spPr>
          <a:xfrm>
            <a:off x="5257800" y="2178362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/>
              <a:t>For more information, please contact: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07DA9EE-620F-40DB-A01A-4F3B31DC4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For discussion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64626214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document template - BONbLOC - 2021" id="{F3F8D7FF-A55A-4778-AB69-BDAE6A364171}" vid="{3C6A5331-3BA7-4B0D-8730-09BFCF36C4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BONbLOC - Powerpoint document template - 2021</Template>
  <TotalTime>157</TotalTime>
  <Words>256</Words>
  <Application>Microsoft Office PowerPoint</Application>
  <PresentationFormat>On-screen Show (16:9)</PresentationFormat>
  <Paragraphs>79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Cavolini</vt:lpstr>
      <vt:lpstr>Custom Design</vt:lpstr>
      <vt:lpstr>PowerPoint Presentation</vt:lpstr>
      <vt:lpstr>PowerPoint Presentation</vt:lpstr>
      <vt:lpstr>intro</vt:lpstr>
      <vt:lpstr>we are learning</vt:lpstr>
      <vt:lpstr>..and learning</vt:lpstr>
      <vt:lpstr>so far so good</vt:lpstr>
      <vt:lpstr>ama &amp; 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Durai Appadurai</dc:creator>
  <cp:lastModifiedBy>Durai Appadurai</cp:lastModifiedBy>
  <cp:revision>2</cp:revision>
  <dcterms:created xsi:type="dcterms:W3CDTF">2021-10-14T00:31:49Z</dcterms:created>
  <dcterms:modified xsi:type="dcterms:W3CDTF">2021-10-14T03:09:26Z</dcterms:modified>
</cp:coreProperties>
</file>